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8"/>
  </p:notesMasterIdLst>
  <p:sldIdLst>
    <p:sldId id="256" r:id="rId2"/>
    <p:sldId id="345" r:id="rId3"/>
    <p:sldId id="346" r:id="rId4"/>
    <p:sldId id="347" r:id="rId5"/>
    <p:sldId id="348" r:id="rId6"/>
    <p:sldId id="349" r:id="rId7"/>
    <p:sldId id="322" r:id="rId8"/>
    <p:sldId id="323" r:id="rId9"/>
    <p:sldId id="324" r:id="rId10"/>
    <p:sldId id="370" r:id="rId11"/>
    <p:sldId id="350" r:id="rId12"/>
    <p:sldId id="351" r:id="rId13"/>
    <p:sldId id="352" r:id="rId14"/>
    <p:sldId id="334" r:id="rId15"/>
    <p:sldId id="482" r:id="rId16"/>
    <p:sldId id="364" r:id="rId17"/>
    <p:sldId id="3804" r:id="rId18"/>
    <p:sldId id="326" r:id="rId19"/>
    <p:sldId id="353" r:id="rId20"/>
    <p:sldId id="394" r:id="rId21"/>
    <p:sldId id="354" r:id="rId22"/>
    <p:sldId id="356" r:id="rId23"/>
    <p:sldId id="357" r:id="rId24"/>
    <p:sldId id="358" r:id="rId25"/>
    <p:sldId id="367" r:id="rId26"/>
    <p:sldId id="3808" r:id="rId27"/>
    <p:sldId id="359" r:id="rId28"/>
    <p:sldId id="369" r:id="rId29"/>
    <p:sldId id="372" r:id="rId30"/>
    <p:sldId id="360" r:id="rId31"/>
    <p:sldId id="388" r:id="rId32"/>
    <p:sldId id="371" r:id="rId33"/>
    <p:sldId id="373" r:id="rId34"/>
    <p:sldId id="3805" r:id="rId35"/>
    <p:sldId id="486" r:id="rId36"/>
    <p:sldId id="441" r:id="rId37"/>
    <p:sldId id="440" r:id="rId38"/>
    <p:sldId id="444" r:id="rId39"/>
    <p:sldId id="442" r:id="rId40"/>
    <p:sldId id="443" r:id="rId41"/>
    <p:sldId id="447" r:id="rId42"/>
    <p:sldId id="448" r:id="rId43"/>
    <p:sldId id="449" r:id="rId44"/>
    <p:sldId id="450" r:id="rId45"/>
    <p:sldId id="451" r:id="rId46"/>
    <p:sldId id="452" r:id="rId47"/>
    <p:sldId id="454" r:id="rId48"/>
    <p:sldId id="468" r:id="rId49"/>
    <p:sldId id="469" r:id="rId50"/>
    <p:sldId id="471" r:id="rId51"/>
    <p:sldId id="472" r:id="rId52"/>
    <p:sldId id="473" r:id="rId53"/>
    <p:sldId id="474" r:id="rId54"/>
    <p:sldId id="475" r:id="rId55"/>
    <p:sldId id="478" r:id="rId56"/>
    <p:sldId id="455" r:id="rId57"/>
    <p:sldId id="3801" r:id="rId58"/>
    <p:sldId id="466" r:id="rId59"/>
    <p:sldId id="464" r:id="rId60"/>
    <p:sldId id="490" r:id="rId61"/>
    <p:sldId id="3806" r:id="rId62"/>
    <p:sldId id="483" r:id="rId63"/>
    <p:sldId id="375" r:id="rId64"/>
    <p:sldId id="378" r:id="rId65"/>
    <p:sldId id="390" r:id="rId66"/>
    <p:sldId id="392" r:id="rId67"/>
    <p:sldId id="393" r:id="rId68"/>
    <p:sldId id="379" r:id="rId69"/>
    <p:sldId id="380" r:id="rId70"/>
    <p:sldId id="381" r:id="rId71"/>
    <p:sldId id="382" r:id="rId72"/>
    <p:sldId id="410" r:id="rId73"/>
    <p:sldId id="424" r:id="rId74"/>
    <p:sldId id="457" r:id="rId75"/>
    <p:sldId id="425" r:id="rId76"/>
    <p:sldId id="458" r:id="rId77"/>
    <p:sldId id="3802" r:id="rId78"/>
    <p:sldId id="3798" r:id="rId79"/>
    <p:sldId id="459" r:id="rId80"/>
    <p:sldId id="376" r:id="rId81"/>
    <p:sldId id="395" r:id="rId82"/>
    <p:sldId id="3807" r:id="rId83"/>
    <p:sldId id="488" r:id="rId84"/>
    <p:sldId id="411" r:id="rId85"/>
    <p:sldId id="426" r:id="rId86"/>
    <p:sldId id="412" r:id="rId87"/>
    <p:sldId id="415" r:id="rId88"/>
    <p:sldId id="416" r:id="rId89"/>
    <p:sldId id="417" r:id="rId90"/>
    <p:sldId id="418" r:id="rId91"/>
    <p:sldId id="419" r:id="rId92"/>
    <p:sldId id="431" r:id="rId93"/>
    <p:sldId id="480" r:id="rId94"/>
    <p:sldId id="460" r:id="rId95"/>
    <p:sldId id="461" r:id="rId96"/>
    <p:sldId id="432" r:id="rId97"/>
    <p:sldId id="428" r:id="rId98"/>
    <p:sldId id="427" r:id="rId99"/>
    <p:sldId id="433" r:id="rId100"/>
    <p:sldId id="436" r:id="rId101"/>
    <p:sldId id="3803" r:id="rId102"/>
    <p:sldId id="3799" r:id="rId103"/>
    <p:sldId id="465" r:id="rId104"/>
    <p:sldId id="422" r:id="rId105"/>
    <p:sldId id="479" r:id="rId106"/>
    <p:sldId id="320" r:id="rId107"/>
    <p:sldId id="489" r:id="rId108"/>
    <p:sldId id="491" r:id="rId109"/>
    <p:sldId id="494" r:id="rId110"/>
    <p:sldId id="495" r:id="rId111"/>
    <p:sldId id="3800" r:id="rId112"/>
    <p:sldId id="496" r:id="rId113"/>
    <p:sldId id="299" r:id="rId114"/>
    <p:sldId id="313" r:id="rId115"/>
    <p:sldId id="3796" r:id="rId116"/>
    <p:sldId id="3797" r:id="rId1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p:defaultTextStyle>
  <p:extLst>
    <p:ext uri="{521415D9-36F7-43E2-AB2F-B90AF26B5E84}">
      <p14:sectionLst xmlns:p14="http://schemas.microsoft.com/office/powerpoint/2010/main">
        <p14:section name="Standardabschnitt" id="{7FF04FB9-99B5-D54D-ACA8-81D78D2BA84E}">
          <p14:sldIdLst>
            <p14:sldId id="256"/>
            <p14:sldId id="345"/>
            <p14:sldId id="346"/>
            <p14:sldId id="347"/>
            <p14:sldId id="348"/>
            <p14:sldId id="349"/>
            <p14:sldId id="322"/>
            <p14:sldId id="323"/>
            <p14:sldId id="324"/>
            <p14:sldId id="370"/>
            <p14:sldId id="350"/>
            <p14:sldId id="351"/>
            <p14:sldId id="352"/>
            <p14:sldId id="334"/>
            <p14:sldId id="482"/>
            <p14:sldId id="364"/>
            <p14:sldId id="3804"/>
            <p14:sldId id="326"/>
            <p14:sldId id="353"/>
            <p14:sldId id="394"/>
            <p14:sldId id="354"/>
            <p14:sldId id="356"/>
            <p14:sldId id="357"/>
            <p14:sldId id="358"/>
            <p14:sldId id="367"/>
            <p14:sldId id="3808"/>
            <p14:sldId id="359"/>
            <p14:sldId id="369"/>
            <p14:sldId id="372"/>
            <p14:sldId id="360"/>
            <p14:sldId id="388"/>
            <p14:sldId id="371"/>
            <p14:sldId id="373"/>
            <p14:sldId id="3805"/>
            <p14:sldId id="486"/>
            <p14:sldId id="441"/>
            <p14:sldId id="440"/>
            <p14:sldId id="444"/>
            <p14:sldId id="442"/>
            <p14:sldId id="443"/>
            <p14:sldId id="447"/>
            <p14:sldId id="448"/>
            <p14:sldId id="449"/>
            <p14:sldId id="450"/>
            <p14:sldId id="451"/>
            <p14:sldId id="452"/>
            <p14:sldId id="454"/>
            <p14:sldId id="468"/>
            <p14:sldId id="469"/>
            <p14:sldId id="471"/>
            <p14:sldId id="472"/>
            <p14:sldId id="473"/>
            <p14:sldId id="474"/>
            <p14:sldId id="475"/>
            <p14:sldId id="478"/>
            <p14:sldId id="455"/>
            <p14:sldId id="3801"/>
            <p14:sldId id="466"/>
            <p14:sldId id="464"/>
            <p14:sldId id="490"/>
            <p14:sldId id="3806"/>
            <p14:sldId id="483"/>
            <p14:sldId id="375"/>
            <p14:sldId id="378"/>
            <p14:sldId id="390"/>
            <p14:sldId id="392"/>
            <p14:sldId id="393"/>
            <p14:sldId id="379"/>
            <p14:sldId id="380"/>
            <p14:sldId id="381"/>
            <p14:sldId id="382"/>
            <p14:sldId id="410"/>
            <p14:sldId id="424"/>
            <p14:sldId id="457"/>
            <p14:sldId id="425"/>
            <p14:sldId id="458"/>
            <p14:sldId id="3802"/>
            <p14:sldId id="3798"/>
            <p14:sldId id="459"/>
            <p14:sldId id="376"/>
            <p14:sldId id="395"/>
            <p14:sldId id="3807"/>
            <p14:sldId id="488"/>
            <p14:sldId id="411"/>
            <p14:sldId id="426"/>
            <p14:sldId id="412"/>
            <p14:sldId id="415"/>
            <p14:sldId id="416"/>
            <p14:sldId id="417"/>
            <p14:sldId id="418"/>
            <p14:sldId id="419"/>
            <p14:sldId id="431"/>
            <p14:sldId id="480"/>
            <p14:sldId id="460"/>
            <p14:sldId id="461"/>
            <p14:sldId id="432"/>
            <p14:sldId id="428"/>
            <p14:sldId id="427"/>
            <p14:sldId id="433"/>
            <p14:sldId id="436"/>
            <p14:sldId id="3803"/>
            <p14:sldId id="3799"/>
            <p14:sldId id="465"/>
            <p14:sldId id="422"/>
            <p14:sldId id="479"/>
            <p14:sldId id="320"/>
            <p14:sldId id="489"/>
            <p14:sldId id="491"/>
            <p14:sldId id="494"/>
            <p14:sldId id="495"/>
            <p14:sldId id="3800"/>
            <p14:sldId id="496"/>
            <p14:sldId id="299"/>
            <p14:sldId id="313"/>
            <p14:sldId id="3796"/>
            <p14:sldId id="37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D2409-9E75-0B99-36CC-D3B3DCDA3B04}" name="Elena Glettenberg" initials="EG" userId="Elena Glettenberg" providerId="None"/>
  <p188:author id="{72486C4E-EEB8-3211-CFEC-7B4AACDDCAE6}" name="Amira Girardi" initials="AG" userId="Amira Girardi" providerId="None"/>
  <p188:author id="{A3EF307C-468E-96E0-7776-E0EA3CCBBE02}" name="Joscha Bertram" initials="JB" userId="S::Joscha.Bertram@study.tu-dortmund.de::3226d576-fb6d-41cb-ab9b-b16639f400ef" providerId="AD"/>
  <p188:author id="{5F190B87-1A75-F74D-923B-4FDFB9958C99}" name="Joscha Bertram" initials="JB" userId="Joscha Bertram" providerId="None"/>
  <p188:author id="{643769FC-6C85-298D-DAF6-6E4C42C8DCEC}" name="Dominik Zorn" initials="DZ" userId="Dominik Z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537DC9"/>
    <a:srgbClr val="FF2600"/>
    <a:srgbClr val="EFEFEF"/>
    <a:srgbClr val="EFEFEE"/>
    <a:srgbClr val="A6A6A6"/>
    <a:srgbClr val="E1E1E1"/>
    <a:srgbClr val="B4534D"/>
    <a:srgbClr val="8BB3B9"/>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6"/>
    <p:restoredTop sz="68015"/>
  </p:normalViewPr>
  <p:slideViewPr>
    <p:cSldViewPr snapToGrid="0">
      <p:cViewPr>
        <p:scale>
          <a:sx n="149" d="100"/>
          <a:sy n="149" d="100"/>
        </p:scale>
        <p:origin x="144" y="-17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xfrm>
            <a:off x="381000" y="685800"/>
            <a:ext cx="6096000" cy="3429000"/>
          </a:xfrm>
          <a:prstGeom prst="rect">
            <a:avLst/>
          </a:prstGeom>
        </p:spPr>
        <p:txBody>
          <a:bodyPr/>
          <a:lstStyle/>
          <a:p>
            <a:endParaRPr/>
          </a:p>
        </p:txBody>
      </p:sp>
      <p:sp>
        <p:nvSpPr>
          <p:cNvPr id="373" name="Shape 37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1364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Blickt man auf die Erwartungen des Lehrplans NRW, so wird die Kompetenz des Modellierens anhand der Begrifflichkeiten </a:t>
            </a:r>
            <a:r>
              <a:rPr lang="de-DE" i="1" dirty="0"/>
              <a:t>Strukturieren</a:t>
            </a:r>
            <a:r>
              <a:rPr lang="de-DE" dirty="0"/>
              <a:t>, </a:t>
            </a:r>
            <a:r>
              <a:rPr lang="de-DE" i="1" dirty="0"/>
              <a:t>Mathematisieren</a:t>
            </a:r>
            <a:r>
              <a:rPr lang="de-DE" dirty="0"/>
              <a:t> und </a:t>
            </a:r>
            <a:r>
              <a:rPr lang="de-DE" i="1" dirty="0"/>
              <a:t>Interpretieren</a:t>
            </a:r>
            <a:r>
              <a:rPr lang="de-DE" dirty="0"/>
              <a:t> gefasst.</a:t>
            </a:r>
          </a:p>
          <a:p>
            <a:endParaRPr lang="de-DE" dirty="0"/>
          </a:p>
          <a:p>
            <a:r>
              <a:rPr lang="de-DE" b="1" dirty="0"/>
              <a:t>Animation</a:t>
            </a:r>
            <a:r>
              <a:rPr lang="de-DE" dirty="0"/>
              <a:t>: Diese Anforderung an den Mathematikunterricht wirkt sowohl eindeutig als auch nicht griffig.</a:t>
            </a:r>
          </a:p>
          <a:p>
            <a:r>
              <a:rPr lang="de-DE" b="1" dirty="0"/>
              <a:t>Animation</a:t>
            </a:r>
            <a:r>
              <a:rPr lang="de-DE" dirty="0"/>
              <a:t>: Denn: Was diese Erwartungen konkret für den Unterricht bedeuten und wie Kompetenzen aus dem Bereich Modellieren angebahnt und unterstützt werden können, ist durchaus weniger offensichtlich.</a:t>
            </a:r>
          </a:p>
          <a:p>
            <a:endParaRPr lang="de-DE" dirty="0"/>
          </a:p>
          <a:p>
            <a:r>
              <a:rPr lang="de-DE" dirty="0"/>
              <a:t>Im Verlauf des Moduls werden einerseits Ideen und Impulse für die Unterrichtsgestaltung gegeben, andererseits wird jedoch auch deutlich werden, dass viele der Aspekte, die Modellierungskompetenzen auszeichnen, bereits ein fester Bestandteil Ihres Mathematikunterrichts sind.</a:t>
            </a:r>
          </a:p>
        </p:txBody>
      </p:sp>
    </p:spTree>
    <p:extLst>
      <p:ext uri="{BB962C8B-B14F-4D97-AF65-F5344CB8AC3E}">
        <p14:creationId xmlns:p14="http://schemas.microsoft.com/office/powerpoint/2010/main" val="9065860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2265C-C153-FECA-E8D7-58AF7F44AA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BA768D1-DE25-C95D-C1DC-1E4F71F82422}"/>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5D246D2-4AAE-E02F-1A87-04F31416F170}"/>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058017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589795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C5D93-5E80-8901-57E2-21697368A8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5D3CDE-E4DB-FEF7-C298-77396FA16FB7}"/>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4B90703-483F-A804-D372-7D3AD9C4FD6E}"/>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9898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Um einen inhaltlichen Zugang zum Modellieren zu finden: Setzen Sie sich einmal selbst mit dieser Modellierungsaufgabe auseinander.</a:t>
            </a:r>
          </a:p>
          <a:p>
            <a:endParaRPr lang="de-DE" dirty="0"/>
          </a:p>
          <a:p>
            <a:r>
              <a:rPr lang="de-DE" dirty="0"/>
              <a:t>Beobachten Sie dabei Ihren Lösungsprozess.</a:t>
            </a:r>
          </a:p>
          <a:p>
            <a:pPr marL="285750" indent="-285750">
              <a:buFont typeface="Arial" panose="020B0604020202020204" pitchFamily="34" charset="0"/>
              <a:buChar char="•"/>
            </a:pPr>
            <a:r>
              <a:rPr lang="de-DE" dirty="0"/>
              <a:t>Welche einzelnen Schritte haben Sie in Ihrem Lösungsprozess durchlaufen?</a:t>
            </a:r>
          </a:p>
          <a:p>
            <a:pPr marL="285750" indent="-285750">
              <a:buFont typeface="Arial" panose="020B0604020202020204" pitchFamily="34" charset="0"/>
              <a:buChar char="•"/>
            </a:pPr>
            <a:r>
              <a:rPr lang="de-DE" dirty="0"/>
              <a:t>Welche Herausforderungen haben Sie bei sich festgestellt?</a:t>
            </a:r>
          </a:p>
          <a:p>
            <a:endParaRPr lang="de-DE" dirty="0"/>
          </a:p>
        </p:txBody>
      </p:sp>
    </p:spTree>
    <p:extLst>
      <p:ext uri="{BB962C8B-B14F-4D97-AF65-F5344CB8AC3E}">
        <p14:creationId xmlns:p14="http://schemas.microsoft.com/office/powerpoint/2010/main" val="165197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Wie bereits angeklungen ist, scheint die Vernetzung von Lebens- und Mathewelt zentral für Modellierungsprozesse zu sein.</a:t>
            </a:r>
          </a:p>
          <a:p>
            <a:endParaRPr lang="de-DE" dirty="0"/>
          </a:p>
          <a:p>
            <a:r>
              <a:rPr lang="de-DE" b="1" dirty="0"/>
              <a:t>Animation</a:t>
            </a:r>
            <a:r>
              <a:rPr lang="de-DE" dirty="0"/>
              <a:t>: Mit Blick auf die Ausgangsaufgabe bringen Lernende ggf. bereits mentale Vorstellungsbilder aus dem Kontext der Schulzeit und Stundenpläne (sprich: aus ihrer Lebenswelt) mit in den Unterricht.</a:t>
            </a:r>
          </a:p>
          <a:p>
            <a:r>
              <a:rPr lang="de-DE" b="1" dirty="0"/>
              <a:t>Animation</a:t>
            </a:r>
            <a:r>
              <a:rPr lang="de-DE" dirty="0"/>
              <a:t>: Die diskutierte Aufgabe hingegen erfordert, dass diese Informationen auf die Ebene der Mathematik (sprich: in die Mathewelt) übertragen werden, um so zu einer Lösung zu kommen.</a:t>
            </a:r>
          </a:p>
          <a:p>
            <a:r>
              <a:rPr lang="de-DE" b="1" dirty="0"/>
              <a:t>Animation</a:t>
            </a:r>
            <a:r>
              <a:rPr lang="de-DE" dirty="0"/>
              <a:t>: Doch dieser Prozess ist nicht linear: Immer wieder müssen die Lernenden Rückbezüge zu ihren Erfahrungen aus der Lebenswelt herstellen, um zielgerichtet vorgehen und zu einer Lösung gelangen zu können.</a:t>
            </a:r>
          </a:p>
          <a:p>
            <a:endParaRPr lang="de-DE" dirty="0"/>
          </a:p>
          <a:p>
            <a:r>
              <a:rPr lang="de-DE" dirty="0"/>
              <a:t>Diese Prozesse werden im Folgenden anhand eines beispielhaften Lösungsprozesses einmal aufgezeigt.</a:t>
            </a:r>
          </a:p>
        </p:txBody>
      </p:sp>
    </p:spTree>
    <p:extLst>
      <p:ext uri="{BB962C8B-B14F-4D97-AF65-F5344CB8AC3E}">
        <p14:creationId xmlns:p14="http://schemas.microsoft.com/office/powerpoint/2010/main" val="3950672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Bereits auf Ebene der Lebenswelt finden erste Prozesse statt, die Bestandteil des Modellierens sind:</a:t>
            </a:r>
          </a:p>
          <a:p>
            <a:endParaRPr lang="de-DE" dirty="0"/>
          </a:p>
          <a:p>
            <a:r>
              <a:rPr lang="de-DE" dirty="0"/>
              <a:t>Der Sachkontext, der in der Aufgabe ausgedrückt wird, muss zunächst </a:t>
            </a:r>
            <a:r>
              <a:rPr lang="de-DE" b="0" i="1" dirty="0"/>
              <a:t>verstanden und strukturiert </a:t>
            </a:r>
            <a:r>
              <a:rPr lang="de-DE" dirty="0"/>
              <a:t>werden. Das Verstehen &amp; Strukturieren ist somit eine wichtige </a:t>
            </a:r>
            <a:r>
              <a:rPr lang="de-DE" i="1" dirty="0"/>
              <a:t>Tätigkeit</a:t>
            </a:r>
            <a:r>
              <a:rPr lang="de-DE" dirty="0"/>
              <a:t> des Modellierens, die die Kinder vornehmen. Denn erst wenn Wesentliches in den Blick genommen werden kann und so schrittweise ein “Realmodell“ entwickelt werden kann, können sich die Lernenden weiterführend mit der Aufgabe auseinandersetzen.</a:t>
            </a:r>
          </a:p>
          <a:p>
            <a:endParaRPr lang="de-DE" dirty="0"/>
          </a:p>
          <a:p>
            <a:r>
              <a:rPr lang="de-DE" dirty="0"/>
              <a:t>In der Aussage „Geht mir auch so. Viel zu viel Zeit in der Schule!“ wird bereits deutlich: Das Kind konnte die wesentlichen Zusammenhänge der Aufgabe nachvollziehen und – weiterhin auf Ebene der Lebenswelt – auf die eigenen Erfahrungen beziehen.</a:t>
            </a:r>
          </a:p>
        </p:txBody>
      </p:sp>
    </p:spTree>
    <p:extLst>
      <p:ext uri="{BB962C8B-B14F-4D97-AF65-F5344CB8AC3E}">
        <p14:creationId xmlns:p14="http://schemas.microsoft.com/office/powerpoint/2010/main" val="3960568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Doch auch weitere Aspekte zeichnen das Verstehen &amp; Strukturieren dieser Aufgabe aus:</a:t>
            </a:r>
          </a:p>
          <a:p>
            <a:endParaRPr lang="de-DE" dirty="0"/>
          </a:p>
          <a:p>
            <a:r>
              <a:rPr lang="de-DE" b="1" dirty="0"/>
              <a:t>Animation</a:t>
            </a:r>
            <a:r>
              <a:rPr lang="de-DE" dirty="0"/>
              <a:t>: Die Kinder müssen ihre lebensweltlichen Vorstellungsbilder (z.B. einen Kalender oder Stundenplan) aktivieren und ihr bereits Vorhandenes Kontextwissen (z.B. die Anzahl der Tage pro Jahr oder die Anzahl der Schultage pro Woche) einbringen, um einen Zugang zur Aufgabe finden zu können.</a:t>
            </a:r>
          </a:p>
        </p:txBody>
      </p:sp>
    </p:spTree>
    <p:extLst>
      <p:ext uri="{BB962C8B-B14F-4D97-AF65-F5344CB8AC3E}">
        <p14:creationId xmlns:p14="http://schemas.microsoft.com/office/powerpoint/2010/main" val="309640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In einem nächsten Schritt werden die strukturierten Informationen dann auf die Ebene der Mathematik (sprich: in die Mathewelt) überführt. Aus dem reinen Kontextwissen werden nun die zentralen mathematischen Informationen hergeleitet und auch die Zusammenhänge auf die Ebene der Mathematik gebracht.</a:t>
            </a:r>
          </a:p>
          <a:p>
            <a:endParaRPr lang="de-DE" dirty="0"/>
          </a:p>
          <a:p>
            <a:r>
              <a:rPr lang="de-DE" b="1" dirty="0"/>
              <a:t>Animation</a:t>
            </a:r>
            <a:r>
              <a:rPr lang="de-DE" dirty="0"/>
              <a:t>: Beispielsweise können die Tage pro Schulwoche oder die Schulwochen pro Jahr ermittelt werden, um anschließend mit diesen Informationen weiterarbeiten zu können.</a:t>
            </a:r>
          </a:p>
          <a:p>
            <a:endParaRPr lang="de-DE" dirty="0"/>
          </a:p>
          <a:p>
            <a:r>
              <a:rPr lang="de-DE" dirty="0"/>
              <a:t>In diesem Prozess wird somit schrittweise ein mathematisches Modell entwickelt: </a:t>
            </a:r>
          </a:p>
          <a:p>
            <a:pPr marL="171450" indent="-171450">
              <a:buFont typeface="Arial" panose="020B0604020202020204" pitchFamily="34" charset="0"/>
              <a:buChar char="•"/>
            </a:pPr>
            <a:r>
              <a:rPr lang="de-DE" dirty="0"/>
              <a:t>Welche Kennzahlen sind bekannt? </a:t>
            </a:r>
          </a:p>
          <a:p>
            <a:pPr marL="171450" indent="-171450">
              <a:buFont typeface="Arial" panose="020B0604020202020204" pitchFamily="34" charset="0"/>
              <a:buChar char="•"/>
            </a:pPr>
            <a:r>
              <a:rPr lang="de-DE" dirty="0"/>
              <a:t>In welchen Zusammenhängen stehen diese und wie können die Zusammenhänge mathematisch ausgedrückt werden?</a:t>
            </a:r>
          </a:p>
        </p:txBody>
      </p:sp>
    </p:spTree>
    <p:extLst>
      <p:ext uri="{BB962C8B-B14F-4D97-AF65-F5344CB8AC3E}">
        <p14:creationId xmlns:p14="http://schemas.microsoft.com/office/powerpoint/2010/main" val="675697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Wurde erst einmal ein mathematisches Modell entwickelt, kann nun zunehmend auf Ebene der Mathematik eine Lösung entwickelt werden. Hierbei werden die zuvor hergestellten Zusammenhänge genutzt.</a:t>
            </a:r>
          </a:p>
          <a:p>
            <a:endParaRPr lang="de-DE" dirty="0"/>
          </a:p>
          <a:p>
            <a:r>
              <a:rPr lang="de-DE" b="1" dirty="0"/>
              <a:t>Animation</a:t>
            </a:r>
            <a:r>
              <a:rPr lang="de-DE" dirty="0"/>
              <a:t>: Um die Schultage pro Jahr ermitteln zu können, werden beispielsweise multiplikative Zusammenhänge zwischen den Schultagen pro Woche und den Schulwochen pro Jahr hergestellt.</a:t>
            </a:r>
          </a:p>
          <a:p>
            <a:endParaRPr lang="de-DE" dirty="0"/>
          </a:p>
          <a:p>
            <a:r>
              <a:rPr lang="de-DE" dirty="0"/>
              <a:t>Ergebnis dieses Prozesses sind meist konkrete Werte, die – wenn nicht weiter diskutiert – noch keine Bezüge zur Ausgangsaufgabe ermöglichen. Hierzu muss nun das Ergebnis wieder in die Lebenswelt überführt werden.</a:t>
            </a:r>
          </a:p>
        </p:txBody>
      </p:sp>
    </p:spTree>
    <p:extLst>
      <p:ext uri="{BB962C8B-B14F-4D97-AF65-F5344CB8AC3E}">
        <p14:creationId xmlns:p14="http://schemas.microsoft.com/office/powerpoint/2010/main" val="395229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Während der Tätigkeit des </a:t>
            </a:r>
            <a:r>
              <a:rPr lang="de-DE" i="1" dirty="0"/>
              <a:t>Interpretierens</a:t>
            </a:r>
            <a:r>
              <a:rPr lang="de-DE" dirty="0"/>
              <a:t> werden also die mathematische(n) Lösung(en) auf die Lebenswelt übertragen. An dieser Stelle werden Reflexionen, Deutungen, aber auch weiterführende Fragen deutlich.</a:t>
            </a:r>
          </a:p>
          <a:p>
            <a:endParaRPr lang="de-DE" dirty="0"/>
          </a:p>
          <a:p>
            <a:r>
              <a:rPr lang="de-DE" b="1" dirty="0"/>
              <a:t>Animation</a:t>
            </a:r>
            <a:r>
              <a:rPr lang="de-DE" dirty="0"/>
              <a:t>: Beispielsweise kann anhand der berechneten Anzahl der Schultage pro Jahr reflektiert werden, dass es mehr Schultage als freie Tage gibt. Andererseits kann hier jedoch auch deutlich werden, dass nur ein geringer Teil der Stunden des Tages in der Schule verbracht wird.</a:t>
            </a:r>
          </a:p>
        </p:txBody>
      </p:sp>
    </p:spTree>
    <p:extLst>
      <p:ext uri="{BB962C8B-B14F-4D97-AF65-F5344CB8AC3E}">
        <p14:creationId xmlns:p14="http://schemas.microsoft.com/office/powerpoint/2010/main" val="196923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darauffolgenden Tätigkeit des Validierens kann nun erneut ein Bezug zur Aufgabe gezogen werden: </a:t>
            </a:r>
          </a:p>
          <a:p>
            <a:endParaRPr lang="de-DE" dirty="0"/>
          </a:p>
          <a:p>
            <a:pPr marL="171450" indent="-171450">
              <a:buFont typeface="Arial" panose="020B0604020202020204" pitchFamily="34" charset="0"/>
              <a:buChar char="•"/>
            </a:pPr>
            <a:r>
              <a:rPr lang="de-DE" dirty="0"/>
              <a:t>Wurde diese angemessen und vollständig beantwortet?</a:t>
            </a:r>
          </a:p>
          <a:p>
            <a:pPr marL="171450" indent="-171450">
              <a:buFont typeface="Arial" panose="020B0604020202020204" pitchFamily="34" charset="0"/>
              <a:buChar char="•"/>
            </a:pPr>
            <a:r>
              <a:rPr lang="de-DE" dirty="0"/>
              <a:t>Besteht Bedarf daran, die Lösung weiterzuentwickeln, indem beispielsweise weitere Informationen herangezogen oder naheliegende Anschlussfragen bearbeitet werden?</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Es wird deutlich: Unter Umständen ist der Prozess des Modellierens nicht abgeschlossen, wenn erst einmal eine (interpretierte) Lösung gefunden wurde. Das Modellieren ist daher nicht zwangsläufig ein linearer Prozess, sondern vielmehr als Kreislauf denkbar, dessen Tätigkeiten auch wiederholt angesprochen sein könnten.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Der diskutierte mögliche Ablauf des Modellierens war selbstverständlich idealtypisch, denn nicht immer kann klar hervorgehoben werden, an welcher Stelle des Modellierungsprozess einzelne Kinder stehen. Auch ist die klare Unterscheidung der einzelnen Tätigkeiten des Modellierens nicht immer möglich.</a:t>
            </a:r>
          </a:p>
          <a:p>
            <a:pPr marL="0" indent="0">
              <a:buFont typeface="Arial" panose="020B0604020202020204" pitchFamily="34" charset="0"/>
              <a:buNone/>
            </a:pPr>
            <a:r>
              <a:rPr lang="de-DE" dirty="0"/>
              <a:t>Zugleich ermöglicht der Modellierungskreislauf jedoch auch, die zugrundeliegenden Prozesse gezielter zu verstehen und zu planen. Auch kann, wie im weiteren Verlauf deutlich wird, die Unterstützung der Lernenden zielgerichteter gestaltet werden, wenn die einzelnen Tätigkeiten bewusst in den Blick genommen werden.</a:t>
            </a:r>
          </a:p>
        </p:txBody>
      </p:sp>
    </p:spTree>
    <p:extLst>
      <p:ext uri="{BB962C8B-B14F-4D97-AF65-F5344CB8AC3E}">
        <p14:creationId xmlns:p14="http://schemas.microsoft.com/office/powerpoint/2010/main" val="248823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Prozesse, die Lernende implizit während des Modellierens durchlaufen, wurden somit exemplarisch anhand des Modellierungskreislaufs verdeutlicht.</a:t>
            </a:r>
          </a:p>
          <a:p>
            <a:endParaRPr lang="de-DE" dirty="0"/>
          </a:p>
          <a:p>
            <a:r>
              <a:rPr lang="de-DE" b="1" dirty="0"/>
              <a:t>Animation</a:t>
            </a:r>
            <a:r>
              <a:rPr lang="de-DE" dirty="0"/>
              <a:t>: Nimmt man nun eine andere, aber verwandte Aufgabe hinzu, ändert sich dieses Bild gegebenenfalls.</a:t>
            </a:r>
          </a:p>
          <a:p>
            <a:pPr marL="0" indent="0" hangingPunct="1">
              <a:spcBef>
                <a:spcPts val="1176"/>
              </a:spcBef>
              <a:buClr>
                <a:srgbClr val="000000"/>
              </a:buClr>
              <a:buSzPts val="1360"/>
              <a:buFont typeface="Noto Sans Symbols"/>
              <a:buNone/>
            </a:pPr>
            <a:r>
              <a:rPr lang="de-DE" b="1" dirty="0"/>
              <a:t>Animation – Denkmoment</a:t>
            </a:r>
            <a:r>
              <a:rPr lang="de-DE" dirty="0"/>
              <a:t>: </a:t>
            </a:r>
            <a:r>
              <a:rPr lang="de-DE" sz="1200" b="0" dirty="0">
                <a:solidFill>
                  <a:srgbClr val="000000"/>
                </a:solidFill>
                <a:ea typeface="Arial"/>
                <a:cs typeface="Arial"/>
                <a:sym typeface="Arial"/>
              </a:rPr>
              <a:t>Wie ändert sich der Lösungsprozess mit dieser (leicht veränderten) Aufgabe? </a:t>
            </a:r>
            <a:r>
              <a:rPr lang="de-DE" sz="1200" b="0" dirty="0">
                <a:solidFill>
                  <a:srgbClr val="000000"/>
                </a:solidFill>
                <a:cs typeface="Arial"/>
                <a:sym typeface="Arial"/>
              </a:rPr>
              <a:t>Welche Aspekte stehen besonders im Fokus?</a:t>
            </a:r>
          </a:p>
          <a:p>
            <a:r>
              <a:rPr lang="de-DE" b="1" dirty="0"/>
              <a:t>Animation</a:t>
            </a:r>
            <a:r>
              <a:rPr lang="de-DE" dirty="0"/>
              <a:t>: Es wird deutlich, dass nicht alle Aufgaben notwendiger Weise alle Tätigkeiten des Modellierens fokussieren. Die zweite Aufgabe spricht beispielsweise das Mathematisieren weniger fokussiert an, da die Anzahl der Schulwochen pro Jahr vorgegeben ist. Dennoch würde diese Aufgabe selbstverständlich als Modellierungsaufgabe eingestuft werden:</a:t>
            </a:r>
          </a:p>
          <a:p>
            <a:endParaRPr lang="de-DE" dirty="0"/>
          </a:p>
          <a:p>
            <a:r>
              <a:rPr lang="de-DE" dirty="0"/>
              <a:t>Einzelne Tätigkeiten des Modellierens stehen oft im Fokus, während andere lediglich implizit angesprochen werden. Es gibt daher nicht immer </a:t>
            </a:r>
            <a:r>
              <a:rPr lang="de-DE" i="1" dirty="0"/>
              <a:t>die perfekte Modellierungsaufgabe</a:t>
            </a:r>
            <a:r>
              <a:rPr lang="de-DE" dirty="0"/>
              <a:t>. Vielmehr können Aufgaben gezielt eingesetzt werden, um zentrale (Teil-)</a:t>
            </a:r>
            <a:r>
              <a:rPr lang="de-DE" dirty="0" err="1"/>
              <a:t>kompetenzen</a:t>
            </a:r>
            <a:r>
              <a:rPr lang="de-DE" dirty="0"/>
              <a:t> des Problemlösens gezielt herauszufordern und zu unterstützen.</a:t>
            </a:r>
          </a:p>
          <a:p>
            <a:endParaRPr lang="de-DE" dirty="0"/>
          </a:p>
          <a:p>
            <a:r>
              <a:rPr lang="de-DE" dirty="0"/>
              <a:t>Modellierungsaufgaben müssen also nicht zwangsläufig komplex und überfordernd sein. Auch ist nicht jede Modellierungsaufgabe eine Problemlöseaufgabe, auch wenn es problemhaltige Modellierungsaufgaben gibt. Alle Modellierungsaufgaben haben jedoch gemein, dass sie </a:t>
            </a:r>
            <a:r>
              <a:rPr lang="de-DE" b="0" i="1" dirty="0"/>
              <a:t>Vernetzung von Lebens- und Mathewelt </a:t>
            </a:r>
            <a:r>
              <a:rPr lang="de-DE" dirty="0"/>
              <a:t>im Fokus steht. Wenn eine Modellierungsaufgabe einen Problemlösecharakter hat, findet dieser Problemlöseprozess vor allem innermathematisch statt.</a:t>
            </a:r>
          </a:p>
        </p:txBody>
      </p:sp>
    </p:spTree>
    <p:extLst>
      <p:ext uri="{BB962C8B-B14F-4D97-AF65-F5344CB8AC3E}">
        <p14:creationId xmlns:p14="http://schemas.microsoft.com/office/powerpoint/2010/main" val="346649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18437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A0F17-8F8A-63A8-EC40-0DCAB536D1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899DF4C-35C3-5F1B-B40A-E089347C626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7CD1535-CA46-D31E-6686-DCB4D3F0CDDF}"/>
              </a:ext>
            </a:extLst>
          </p:cNvPr>
          <p:cNvSpPr>
            <a:spLocks noGrp="1"/>
          </p:cNvSpPr>
          <p:nvPr>
            <p:ph type="body" idx="1"/>
          </p:nvPr>
        </p:nvSpPr>
        <p:spPr/>
        <p:txBody>
          <a:bodyPr/>
          <a:lstStyle/>
          <a:p>
            <a:r>
              <a:rPr lang="de-DE" dirty="0"/>
              <a:t>Im Unterrichtsalltag fällt häufig auf, dass Aufgaben wie die diskutierte nicht immer zugänglich für die Kinder sind und häufig nicht erfolgreich bearbeitet werden. Denn die Tätigkeiten, die die Lernenden im Modellierungsprozess durchlaufen, erfordern bestimmte Kompetenzen, die zielgerichtet angebahnt und entwickelt werden müssen. Es liegt daher nahe, dass Modellierungsaufgaben häufig eine große Herausforderung für den Mathematikunterricht darstellen…</a:t>
            </a:r>
          </a:p>
        </p:txBody>
      </p:sp>
    </p:spTree>
    <p:extLst>
      <p:ext uri="{BB962C8B-B14F-4D97-AF65-F5344CB8AC3E}">
        <p14:creationId xmlns:p14="http://schemas.microsoft.com/office/powerpoint/2010/main" val="138133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1704-5908-6EE3-588D-44F0A22AF9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6A53EB-09FE-EDA3-6643-A69DCC4A58D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63B27AC-A720-C81D-28ED-8753669D9C90}"/>
              </a:ext>
            </a:extLst>
          </p:cNvPr>
          <p:cNvSpPr>
            <a:spLocks noGrp="1"/>
          </p:cNvSpPr>
          <p:nvPr>
            <p:ph type="body" idx="1"/>
          </p:nvPr>
        </p:nvSpPr>
        <p:spPr/>
        <p:txBody>
          <a:bodyPr/>
          <a:lstStyle/>
          <a:p>
            <a:r>
              <a:rPr lang="de-DE" dirty="0"/>
              <a:t>Daher ist auch das Modellieren eine prozessbezogene Kompetenz, die langfristig und im gesamten Verlauf des Grundschul-Mathematikunterrichts angelegt sein sollte. Damit Aufgaben wie diese gelingen können…</a:t>
            </a:r>
          </a:p>
          <a:p>
            <a:endParaRPr lang="de-DE" dirty="0"/>
          </a:p>
          <a:p>
            <a:r>
              <a:rPr lang="de-DE" b="1" dirty="0"/>
              <a:t>Animation</a:t>
            </a:r>
            <a:r>
              <a:rPr lang="de-DE" dirty="0"/>
              <a:t>: … können vorher Aufgaben eingesetzt werden, die weniger komplexe Auseinandersetzungen erfordern. Einzelne Kompetenzaspekte des Modellierens können und sollten zielgerichtet unterstützt werden, damit der Einsatz komplexerer Aufgaben gelingen kann.</a:t>
            </a:r>
          </a:p>
          <a:p>
            <a:r>
              <a:rPr lang="de-DE" b="1" dirty="0"/>
              <a:t>Animation</a:t>
            </a:r>
            <a:r>
              <a:rPr lang="de-DE" dirty="0"/>
              <a:t>: … Mit derartigen Auseinandersetzungen kann bereits im Verlauf der Schuleingangsphase begonnen werden. Dieses Aufgabenbeispiel eignet sich zwar nicht für den Anfangsunterricht, jedoch wird deutlich, dass Modellierungsaufgaben auch auf niedrigeren Kompetenzstufen eingesetzt werden können.</a:t>
            </a:r>
          </a:p>
          <a:p>
            <a:endParaRPr lang="de-DE" dirty="0"/>
          </a:p>
          <a:p>
            <a:r>
              <a:rPr lang="de-DE" dirty="0"/>
              <a:t>In dieser Veranstaltung werden vor allem reichhaltigere Aufgaben wie die Aufgabe mit Hussein, diskutiert, um daran die entsprechenden Unterstützungselemente aufzeigen zu können. Diese sollen aufzeigen, welche Ziele der Einbezug des Modellierens in den Mathematikunterricht verfolgen soll. Zugleich wird an geeigneten Stellen aufgezeigt, wie Aufgaben so adaptiert werden könnten, dass eine Auseinandersetzung bereits in früheren Jahrgangsstufen möglich wird.</a:t>
            </a:r>
          </a:p>
        </p:txBody>
      </p:sp>
    </p:spTree>
    <p:extLst>
      <p:ext uri="{BB962C8B-B14F-4D97-AF65-F5344CB8AC3E}">
        <p14:creationId xmlns:p14="http://schemas.microsoft.com/office/powerpoint/2010/main" val="71912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wird deutlich: Der Bezug zwischen Lebens- und Mathewelt ist für das Modellieren zentral. Dies ist zugleich auch das Alleinstellungsmerkmal des Modellierens, denn dieser Umstand bedingt fortlaufende Reflexionen und Bezugnahmen.</a:t>
            </a:r>
          </a:p>
          <a:p>
            <a:endParaRPr lang="de-DE" dirty="0"/>
          </a:p>
          <a:p>
            <a:r>
              <a:rPr lang="de-DE" dirty="0"/>
              <a:t>Nicht immer müssen Modellierungsaktivitäten dabei komplex sein: Bereits mit vermeidlich simpler strukturierten Aufgaben können einzelne Tätigkeiten des Modellierens gezielt herausgefordert werden.</a:t>
            </a:r>
          </a:p>
        </p:txBody>
      </p:sp>
    </p:spTree>
    <p:extLst>
      <p:ext uri="{BB962C8B-B14F-4D97-AF65-F5344CB8AC3E}">
        <p14:creationId xmlns:p14="http://schemas.microsoft.com/office/powerpoint/2010/main" val="2924925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CA7A-5588-14A2-33EE-79212F81AF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8980C7-311E-9C0C-1420-D4A3545984B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0B91A02-9436-6E41-9A50-409B789F1652}"/>
              </a:ext>
            </a:extLst>
          </p:cNvPr>
          <p:cNvSpPr>
            <a:spLocks noGrp="1"/>
          </p:cNvSpPr>
          <p:nvPr>
            <p:ph type="body" idx="1"/>
          </p:nvPr>
        </p:nvSpPr>
        <p:spPr/>
        <p:txBody>
          <a:bodyPr/>
          <a:lstStyle/>
          <a:p>
            <a:r>
              <a:rPr lang="de-DE" b="1" dirty="0"/>
              <a:t>Animation</a:t>
            </a:r>
            <a:r>
              <a:rPr lang="de-DE" dirty="0"/>
              <a:t>: Im Folgenden wird exemplarisch aufgezeigt, wie das Modellieren im Mathematikunterricht angesprochen werden kann und wie die Lernenden gezielt unterstützt werden können, um Modellierungsaufgaben erfolgreich zu begegnen und so langfristig die wichtigen Kompetenzen zu entwickeln.</a:t>
            </a:r>
          </a:p>
        </p:txBody>
      </p:sp>
    </p:spTree>
    <p:extLst>
      <p:ext uri="{BB962C8B-B14F-4D97-AF65-F5344CB8AC3E}">
        <p14:creationId xmlns:p14="http://schemas.microsoft.com/office/powerpoint/2010/main" val="361102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Modul werden die drei Unterstützungsmöglichkeiten </a:t>
            </a:r>
            <a:r>
              <a:rPr lang="de-DE" i="1" dirty="0"/>
              <a:t>Fragen an den Text</a:t>
            </a:r>
            <a:r>
              <a:rPr lang="de-DE" dirty="0"/>
              <a:t>, </a:t>
            </a:r>
            <a:r>
              <a:rPr lang="de-DE" i="1" dirty="0"/>
              <a:t>Skizzen</a:t>
            </a:r>
            <a:r>
              <a:rPr lang="de-DE" dirty="0"/>
              <a:t> und </a:t>
            </a:r>
            <a:r>
              <a:rPr lang="de-DE" i="1" dirty="0"/>
              <a:t>Tabellen</a:t>
            </a:r>
            <a:r>
              <a:rPr lang="de-DE" dirty="0"/>
              <a:t> anhand einzelner Aufgaben möglichst unterrichtsnah diskutiert, auch um Anregungen für den Einsatz im Unterricht zu geben.</a:t>
            </a:r>
          </a:p>
        </p:txBody>
      </p:sp>
    </p:spTree>
    <p:extLst>
      <p:ext uri="{BB962C8B-B14F-4D97-AF65-F5344CB8AC3E}">
        <p14:creationId xmlns:p14="http://schemas.microsoft.com/office/powerpoint/2010/main" val="1918247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wenn – wie deutlich werden wird – alle drei Unterstützungsmöglichkeiten zu verschiedenen Zeitpunkten des Modellierungsprozesses eingesetzt werden können, können Fragen an den Text oftmals einen ersten Zugang zur Aufgabe schaffen. Diese werden im Folgenden fokussiert.</a:t>
            </a:r>
          </a:p>
        </p:txBody>
      </p:sp>
    </p:spTree>
    <p:extLst>
      <p:ext uri="{BB962C8B-B14F-4D97-AF65-F5344CB8AC3E}">
        <p14:creationId xmlns:p14="http://schemas.microsoft.com/office/powerpoint/2010/main" val="31086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Kapitel wird die dargestellte Aufgabe fokussiert. Finden Sie zunächst selbst einen Zugang zur Aufgabe und überlegen Sie mit Blick auf Ihre Lerngruppe:</a:t>
            </a:r>
          </a:p>
          <a:p>
            <a:endParaRPr lang="de-DE" dirty="0"/>
          </a:p>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p:txBody>
      </p:sp>
    </p:spTree>
    <p:extLst>
      <p:ext uri="{BB962C8B-B14F-4D97-AF65-F5344CB8AC3E}">
        <p14:creationId xmlns:p14="http://schemas.microsoft.com/office/powerpoint/2010/main" val="403783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230C0-91D4-419F-C662-C06B4C71C3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A94647-DD78-B726-EA0E-FA81A2CEFEA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7828B42-61AA-2B08-0E64-D41E0FDF1A52}"/>
              </a:ext>
            </a:extLst>
          </p:cNvPr>
          <p:cNvSpPr>
            <a:spLocks noGrp="1"/>
          </p:cNvSpPr>
          <p:nvPr>
            <p:ph type="body" idx="1"/>
          </p:nvPr>
        </p:nvSpPr>
        <p:spPr/>
        <p:txBody>
          <a:bodyPr/>
          <a:lstStyle/>
          <a:p>
            <a:r>
              <a:rPr lang="de-DE" dirty="0"/>
              <a:t>Modellierungsaufgaben können für Lernende unterschiedliche Herausforderungen bedingen.</a:t>
            </a:r>
          </a:p>
          <a:p>
            <a:endParaRPr lang="de-DE" dirty="0"/>
          </a:p>
          <a:p>
            <a:r>
              <a:rPr lang="de-DE" b="1" dirty="0"/>
              <a:t>Animation</a:t>
            </a:r>
            <a:r>
              <a:rPr lang="de-DE" dirty="0"/>
              <a:t>: Beispielsweise können Probleme auf sprachlicher Ebene dazu führen, dass Kinder erst gar keinen Zugang zur Aufgabe finden und sich daher nicht inhaltlich mit den zugrundeliegenden Zusammenhängen auseinandersetzen können.</a:t>
            </a:r>
          </a:p>
          <a:p>
            <a:r>
              <a:rPr lang="de-DE" b="1" dirty="0"/>
              <a:t>Animation</a:t>
            </a:r>
            <a:r>
              <a:rPr lang="de-DE" dirty="0"/>
              <a:t>: Auch die Lesekompetenz kann eine Hürde sein, die mathematische Auseinandersetzungen erschwert.</a:t>
            </a:r>
          </a:p>
          <a:p>
            <a:r>
              <a:rPr lang="de-DE" b="1" dirty="0"/>
              <a:t>Animation</a:t>
            </a:r>
            <a:r>
              <a:rPr lang="de-DE" dirty="0"/>
              <a:t>: Nicht zuletzt können auch inhaltliche Herausforderungen bestehen, wie beispielsweise zu wissen, welches Ziel die Aufgabe eigentlich verfolgt und was es herauszufinden gilt.</a:t>
            </a:r>
          </a:p>
        </p:txBody>
      </p:sp>
    </p:spTree>
    <p:extLst>
      <p:ext uri="{BB962C8B-B14F-4D97-AF65-F5344CB8AC3E}">
        <p14:creationId xmlns:p14="http://schemas.microsoft.com/office/powerpoint/2010/main" val="3651806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Nehmen wir zunächst Theos Herausforderung in den Blick: Es wird deutlich, dass auch andere, nicht-mathematische Herausforderungen bestehen können, die mathematische Auseinandersetzungen verhindern.</a:t>
            </a:r>
          </a:p>
          <a:p>
            <a:endParaRPr lang="de-DE" dirty="0"/>
          </a:p>
          <a:p>
            <a:r>
              <a:rPr lang="de-DE" b="1" dirty="0"/>
              <a:t>Animation</a:t>
            </a:r>
            <a:r>
              <a:rPr lang="de-DE" dirty="0"/>
              <a:t>: Die Textform und die vergleichsweise Länge erschweren mathematisches Lernen somit.</a:t>
            </a:r>
          </a:p>
          <a:p>
            <a:r>
              <a:rPr lang="de-DE" b="1" dirty="0"/>
              <a:t>Animation</a:t>
            </a:r>
            <a:r>
              <a:rPr lang="de-DE" dirty="0"/>
              <a:t>: Mit Blick auf den Modellierungskreislauf lässt sich folgern: Theo hat Herausforderungen im Prozess des Verstehens &amp; Strukturierens, da er sich den Sachkontext nicht in der Form erschließen kann, in der er es müsste, um mathematisch tätig zu werden.</a:t>
            </a:r>
          </a:p>
          <a:p>
            <a:r>
              <a:rPr lang="de-DE" b="1" dirty="0"/>
              <a:t>Animation</a:t>
            </a:r>
            <a:r>
              <a:rPr lang="de-DE" dirty="0"/>
              <a:t>: Eine mögliche Unterstützung kann sein, die Lesekompetenz zu entlasten und damit Ressourcen für </a:t>
            </a:r>
            <a:r>
              <a:rPr lang="de-DE" dirty="0" err="1"/>
              <a:t>mathematsches</a:t>
            </a:r>
            <a:r>
              <a:rPr lang="de-DE" dirty="0"/>
              <a:t> Tun zu schaffen.</a:t>
            </a:r>
          </a:p>
        </p:txBody>
      </p:sp>
    </p:spTree>
    <p:extLst>
      <p:ext uri="{BB962C8B-B14F-4D97-AF65-F5344CB8AC3E}">
        <p14:creationId xmlns:p14="http://schemas.microsoft.com/office/powerpoint/2010/main" val="296071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15CC-468E-EF2F-EC32-B7F20D2B2B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264CBD-CA13-C7DD-F54C-B737E792C5C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D4B2268-D8F8-D429-081A-2661AFDC6142}"/>
              </a:ext>
            </a:extLst>
          </p:cNvPr>
          <p:cNvSpPr>
            <a:spLocks noGrp="1"/>
          </p:cNvSpPr>
          <p:nvPr>
            <p:ph type="body" idx="1"/>
          </p:nvPr>
        </p:nvSpPr>
        <p:spPr/>
        <p:txBody>
          <a:bodyPr/>
          <a:lstStyle/>
          <a:p>
            <a:r>
              <a:rPr lang="de-DE" sz="1200" b="0" i="0" u="none" strike="noStrike" dirty="0">
                <a:effectLst/>
                <a:latin typeface="+mj-lt"/>
                <a:ea typeface="+mj-ea"/>
                <a:cs typeface="+mj-cs"/>
                <a:sym typeface="Calibri"/>
              </a:rPr>
              <a:t>Das Vorlesen der Aufgabe kann appgestützt, aber auch durch andere Lernende oder die Lehrkraft erfolgen. Ziel ist, diejenigen Hürden zu reduzieren, die kurzfristige Teilhabe an der Bearbeitung von Modellierungsaufgaben entgegenstehen. Die inhaltliche Komplexität der Aufgabe soll jedoch nicht reduziert werden, so dass die Lernenden selbst nach wie vor ein Situationsmodell entwickeln sollen. Langfristig braucht es sprachbildende Maßnahmen, damit Kinder auch ohne Vorlesefunktionen (entweder digital oder aber durch Peers) sich den Inhalt erschließen können. </a:t>
            </a:r>
            <a:endParaRPr lang="de-DE" dirty="0"/>
          </a:p>
          <a:p>
            <a:endParaRPr lang="de-DE" dirty="0"/>
          </a:p>
          <a:p>
            <a:r>
              <a:rPr lang="de-DE" dirty="0"/>
              <a:t>Auf diese Weise wird vorgebeugt, dass sprachliche Hürden nicht auch zu Verstehenshürden werden.</a:t>
            </a:r>
          </a:p>
        </p:txBody>
      </p:sp>
    </p:spTree>
    <p:extLst>
      <p:ext uri="{BB962C8B-B14F-4D97-AF65-F5344CB8AC3E}">
        <p14:creationId xmlns:p14="http://schemas.microsoft.com/office/powerpoint/2010/main" val="124350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70129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Leos Herausforderungen hingegen sind auf mathematischer Ebene. Durch die Vielzahl an Informationen scheint verhindert zu werden, dass er einen Überblick über deren Zusammenhänge gewinnen kann. Auf diese Weise kann er nicht zielgerichtet vorgehen.</a:t>
            </a:r>
          </a:p>
          <a:p>
            <a:endParaRPr lang="de-DE" dirty="0"/>
          </a:p>
          <a:p>
            <a:r>
              <a:rPr lang="de-DE" b="1" dirty="0"/>
              <a:t>Animation</a:t>
            </a:r>
            <a:r>
              <a:rPr lang="de-DE" dirty="0"/>
              <a:t>: Die Lehrerin möchte ihn also dabei unterstützen, die Informationen zu strukturieren.</a:t>
            </a:r>
          </a:p>
          <a:p>
            <a:r>
              <a:rPr lang="de-DE" b="1" dirty="0"/>
              <a:t>Animation</a:t>
            </a:r>
            <a:r>
              <a:rPr lang="de-DE" dirty="0"/>
              <a:t>: Auch Leos Herausforderungen bestehen damit vor allem in der Tätigkeit des Verstehens &amp; Strukturierens.</a:t>
            </a:r>
          </a:p>
          <a:p>
            <a:r>
              <a:rPr lang="de-DE" b="1" dirty="0"/>
              <a:t>Animation</a:t>
            </a:r>
            <a:r>
              <a:rPr lang="de-DE" dirty="0"/>
              <a:t>: Anders als das Vorlesen könnten Fragen an den Text bereits bei der mathematischen Auseinandersetzung unterstützen.</a:t>
            </a:r>
          </a:p>
        </p:txBody>
      </p:sp>
    </p:spTree>
    <p:extLst>
      <p:ext uri="{BB962C8B-B14F-4D97-AF65-F5344CB8AC3E}">
        <p14:creationId xmlns:p14="http://schemas.microsoft.com/office/powerpoint/2010/main" val="3483175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9C21D-1C0D-1056-953E-F4F56F5CD1C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8B09D8-70BE-BE5E-8AEB-F495D452E10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6D5DEDC-888E-3C88-1C9B-6D3E70FD31AF}"/>
              </a:ext>
            </a:extLst>
          </p:cNvPr>
          <p:cNvSpPr>
            <a:spLocks noGrp="1"/>
          </p:cNvSpPr>
          <p:nvPr>
            <p:ph type="body" idx="1"/>
          </p:nvPr>
        </p:nvSpPr>
        <p:spPr/>
        <p:txBody>
          <a:bodyPr/>
          <a:lstStyle/>
          <a:p>
            <a:r>
              <a:rPr lang="de-DE" dirty="0"/>
              <a:t>Eine Möglichkeit, mit Fragen an den Text zu unterstützen, stellen derartige Tabellen dar. Ohne direkt eine konkrete Antwort auf die Fragen geben zu müssen, können die Lernenden damit zunächst aufgefordert werden, die Informationen selbst in den Blick zu nehmen.</a:t>
            </a:r>
          </a:p>
          <a:p>
            <a:endParaRPr lang="de-DE" dirty="0"/>
          </a:p>
          <a:p>
            <a:r>
              <a:rPr lang="de-DE" dirty="0"/>
              <a:t>Häufig bietet es sich zunächst an, bestimmte zentrale Fragen an den Text vorzugeben, an denen sich die Lernenden orientieren können und die sie in ihrem Lösungsprozess unterstützen kann. Zugleich kann und sollte auch Ziel sein, dass Lernende selbst Fragen an den Text stellen und beantworten können, wie im weiteren Verlauf deutlich wird.</a:t>
            </a:r>
          </a:p>
          <a:p>
            <a:endParaRPr lang="de-DE" dirty="0"/>
          </a:p>
          <a:p>
            <a:r>
              <a:rPr lang="de-DE" b="1" dirty="0"/>
              <a:t>Animation</a:t>
            </a:r>
            <a:r>
              <a:rPr lang="de-DE" dirty="0"/>
              <a:t>: Anders als es Kinder vielleicht annehmen, bedeutet nicht jede mathematische Information unmittelbar, dass auch gerechnet werden muss.</a:t>
            </a:r>
          </a:p>
          <a:p>
            <a:r>
              <a:rPr lang="de-DE" b="1" dirty="0"/>
              <a:t>Animation</a:t>
            </a:r>
            <a:r>
              <a:rPr lang="de-DE" dirty="0"/>
              <a:t>: Auch können Fragen an den Text dazu anregen, wichtige von unwichtigen Informationen unterscheiden zu können. „Wichtig“ bedeutet im Kontext des Modellierens, ob es sich bei den Fragen um Fragen handelt, die auch durch den Text beantwortbar sind.</a:t>
            </a:r>
          </a:p>
        </p:txBody>
      </p:sp>
    </p:spTree>
    <p:extLst>
      <p:ext uri="{BB962C8B-B14F-4D97-AF65-F5344CB8AC3E}">
        <p14:creationId xmlns:p14="http://schemas.microsoft.com/office/powerpoint/2010/main" val="2753597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802F-6F44-7BB6-6490-0326006D2E9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79AC34-AFF0-2D39-0092-460C9D5AA5D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92A877B-9C49-4110-C916-CEFCB714714B}"/>
              </a:ext>
            </a:extLst>
          </p:cNvPr>
          <p:cNvSpPr>
            <a:spLocks noGrp="1"/>
          </p:cNvSpPr>
          <p:nvPr>
            <p:ph type="body" idx="1"/>
          </p:nvPr>
        </p:nvSpPr>
        <p:spPr/>
        <p:txBody>
          <a:bodyPr/>
          <a:lstStyle/>
          <a:p>
            <a:r>
              <a:rPr lang="de-DE" dirty="0"/>
              <a:t>Nun regt die Lehrerin dazu an, den Blick auf das Ziel der Auseinandersetzung zu legen: Es soll herausgefunden werden, wie viele Hühner, Schafe und Schweine jeweils im Zoo sind.</a:t>
            </a:r>
          </a:p>
        </p:txBody>
      </p:sp>
    </p:spTree>
    <p:extLst>
      <p:ext uri="{BB962C8B-B14F-4D97-AF65-F5344CB8AC3E}">
        <p14:creationId xmlns:p14="http://schemas.microsoft.com/office/powerpoint/2010/main" val="3122583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A9A0E-F732-2652-DA2A-ADAED1D4E0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43A905-BFC5-2D42-EC50-F5863C36DE4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24F394A-F199-8AA5-E4F3-139C6D03AF4D}"/>
              </a:ext>
            </a:extLst>
          </p:cNvPr>
          <p:cNvSpPr>
            <a:spLocks noGrp="1"/>
          </p:cNvSpPr>
          <p:nvPr>
            <p:ph type="body" idx="1"/>
          </p:nvPr>
        </p:nvSpPr>
        <p:spPr/>
        <p:txBody>
          <a:bodyPr/>
          <a:lstStyle/>
          <a:p>
            <a:r>
              <a:rPr lang="de-DE" dirty="0"/>
              <a:t>Dabei könnte auch den Kindern bereits auffallen, dass nicht alle Informationen des Textes zur Beantwortung der Frage notwendig sind. Auch wird deutlich, dass die Lösung dieser Aufgabe nicht unmittelbar möglich ist, sondern die dort enthaltenen Informationen zunächst noch miteinander in Beziehung gesetzt werden müssen.</a:t>
            </a:r>
          </a:p>
        </p:txBody>
      </p:sp>
    </p:spTree>
    <p:extLst>
      <p:ext uri="{BB962C8B-B14F-4D97-AF65-F5344CB8AC3E}">
        <p14:creationId xmlns:p14="http://schemas.microsoft.com/office/powerpoint/2010/main" val="3998587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CC394-A867-9E99-45BB-1C6D6F4F132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9BF36C-A634-948B-03F2-138116B7ECB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C4F77006-B510-F20E-4C9D-8AD91F383EC7}"/>
              </a:ext>
            </a:extLst>
          </p:cNvPr>
          <p:cNvSpPr>
            <a:spLocks noGrp="1"/>
          </p:cNvSpPr>
          <p:nvPr>
            <p:ph type="body" idx="1"/>
          </p:nvPr>
        </p:nvSpPr>
        <p:spPr/>
        <p:txBody>
          <a:bodyPr/>
          <a:lstStyle/>
          <a:p>
            <a:r>
              <a:rPr lang="de-DE" dirty="0"/>
              <a:t>Nun, da anhand der Fragen das Aufgabenverständnis gesichert werden konnte und alle Lernenden zumindest einen Überblick über die enthaltenen Informationen gewonnen haben, müssen diese Informationen nun genutzt werden, um schrittweise zu einer Lösung zu gelangen.</a:t>
            </a:r>
          </a:p>
          <a:p>
            <a:endParaRPr lang="de-DE" dirty="0"/>
          </a:p>
          <a:p>
            <a:r>
              <a:rPr lang="de-DE" b="1" dirty="0"/>
              <a:t>Animation</a:t>
            </a:r>
            <a:r>
              <a:rPr lang="de-DE" dirty="0"/>
              <a:t>: Die Klasse kann nun mit den Fragen an den Text weiterarbeiten, indem zunächst Antworten auf die Fragen gefunden werden, die unmittelbar zu beantworten sind.</a:t>
            </a:r>
          </a:p>
        </p:txBody>
      </p:sp>
    </p:spTree>
    <p:extLst>
      <p:ext uri="{BB962C8B-B14F-4D97-AF65-F5344CB8AC3E}">
        <p14:creationId xmlns:p14="http://schemas.microsoft.com/office/powerpoint/2010/main" val="2415395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343D-81AD-08F6-5332-EFF58385074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C51645-289B-7808-1480-5B2353264C9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8DE68F2-0027-D893-20F7-758A30D7AD74}"/>
              </a:ext>
            </a:extLst>
          </p:cNvPr>
          <p:cNvSpPr>
            <a:spLocks noGrp="1"/>
          </p:cNvSpPr>
          <p:nvPr>
            <p:ph type="body" idx="1"/>
          </p:nvPr>
        </p:nvSpPr>
        <p:spPr/>
        <p:txBody>
          <a:bodyPr/>
          <a:lstStyle/>
          <a:p>
            <a:r>
              <a:rPr lang="de-DE" dirty="0"/>
              <a:t>Die Kinder konnten der Aufgabe entnehmen, dass insgesamt 24 Tiere vorhanden sind und 5 davon Schweine sind. Auf diese Weise wird auch deutlich, welche weiteren Informationen noch gesucht sind, um die Frage, wie viele Tiere von welcher Art im Zoo sind, beantworten zu können.</a:t>
            </a:r>
          </a:p>
          <a:p>
            <a:endParaRPr lang="de-DE" dirty="0"/>
          </a:p>
          <a:p>
            <a:r>
              <a:rPr lang="de-DE" b="1" dirty="0"/>
              <a:t>Animation</a:t>
            </a:r>
            <a:r>
              <a:rPr lang="de-DE" dirty="0"/>
              <a:t>: An dieser Stelle übersetzen die Lernenden die Informationen aus dem Text in die Ebene der Mathematik. Hierfür ist notwendig, dass sie durchdrungen haben, dass die Anzahl der Hühner, Schafe und Schweine zusammenhängt und dieser Zusammenhang für die Lösungsfindung genutzt werden muss.</a:t>
            </a:r>
          </a:p>
        </p:txBody>
      </p:sp>
    </p:spTree>
    <p:extLst>
      <p:ext uri="{BB962C8B-B14F-4D97-AF65-F5344CB8AC3E}">
        <p14:creationId xmlns:p14="http://schemas.microsoft.com/office/powerpoint/2010/main" val="4065136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2C1C9-AC66-FA7A-9196-F788D30426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E7AFA3-9A89-920D-1189-13F1D3C6CBB8}"/>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FD7F788-04DA-8C06-FA3D-5A3AE6ADA28E}"/>
              </a:ext>
            </a:extLst>
          </p:cNvPr>
          <p:cNvSpPr>
            <a:spLocks noGrp="1"/>
          </p:cNvSpPr>
          <p:nvPr>
            <p:ph type="body" idx="1"/>
          </p:nvPr>
        </p:nvSpPr>
        <p:spPr/>
        <p:txBody>
          <a:bodyPr/>
          <a:lstStyle/>
          <a:p>
            <a:r>
              <a:rPr lang="de-DE" dirty="0"/>
              <a:t>Die Lehrerin fasst noch einmal zusammen, welches Ziel die weitere Arbeit verfolgt: Die Zusammenhänge müssen genutzt werden, um die einzelnen Tieranzahlen zu ermitteln. Fragen an den Text können auch diesen Prozess unterstützen:</a:t>
            </a:r>
          </a:p>
          <a:p>
            <a:endParaRPr lang="de-DE" dirty="0"/>
          </a:p>
          <a:p>
            <a:r>
              <a:rPr lang="de-DE" b="1" dirty="0"/>
              <a:t>Animation</a:t>
            </a:r>
            <a:r>
              <a:rPr lang="de-DE" dirty="0"/>
              <a:t>: Indem die Lernenden eigene weitere Fragen finden, die bereits durch den Text beantwortbar sind, werden weitere Zusammenhänge deutlich.</a:t>
            </a:r>
          </a:p>
          <a:p>
            <a:r>
              <a:rPr lang="de-DE" b="1" dirty="0"/>
              <a:t>Animation</a:t>
            </a:r>
            <a:r>
              <a:rPr lang="de-DE" dirty="0"/>
              <a:t>: Auch Maja findet einen weiteren Zusammenhang auf Grundlage des Textes.</a:t>
            </a:r>
          </a:p>
          <a:p>
            <a:endParaRPr lang="de-DE" dirty="0"/>
          </a:p>
          <a:p>
            <a:r>
              <a:rPr lang="de-DE" dirty="0"/>
              <a:t>Fragen an den Text sind daher nicht zwangsläufig nur eine Möglichkeit, wie die Lehrkraft die Lernenden beim Strukturieren unterstützen kann: Indem die Lernenden sich selbst weiterführende Fragen zum Text stellen und diese beantworten, setzen sie sich zielgerichtet mit der Aufgabenstellung auseinander. Dies macht jedoch zudem deutlich, dass auch Fragen an den Text selbst ein Lerngegenstand sein können, der immer wieder gezielt angeregt werden muss.</a:t>
            </a:r>
          </a:p>
        </p:txBody>
      </p:sp>
    </p:spTree>
    <p:extLst>
      <p:ext uri="{BB962C8B-B14F-4D97-AF65-F5344CB8AC3E}">
        <p14:creationId xmlns:p14="http://schemas.microsoft.com/office/powerpoint/2010/main" val="2204335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B529-650A-4E7A-E2F3-5C12617FB4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169FBD-24D0-E1CD-81B5-93D3597B94E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3F36A43-E30C-5A02-C273-FEA3E4B13CFA}"/>
              </a:ext>
            </a:extLst>
          </p:cNvPr>
          <p:cNvSpPr>
            <a:spLocks noGrp="1"/>
          </p:cNvSpPr>
          <p:nvPr>
            <p:ph type="body" idx="1"/>
          </p:nvPr>
        </p:nvSpPr>
        <p:spPr/>
        <p:txBody>
          <a:bodyPr/>
          <a:lstStyle/>
          <a:p>
            <a:r>
              <a:rPr lang="de-DE" dirty="0"/>
              <a:t>Auch beim Bearbeiten, also beim Finden der Lösung auf Ebene der Mathematik, können die Fragen an den Text genutzt werden. Theo konnte die Anzahl der Schafe anhand der Informationen bestimmen, die ihm bereits durch die Fragen an den Text vorlagen.</a:t>
            </a:r>
          </a:p>
          <a:p>
            <a:endParaRPr lang="de-DE" dirty="0"/>
          </a:p>
          <a:p>
            <a:r>
              <a:rPr lang="de-DE" b="1" dirty="0"/>
              <a:t>Animation</a:t>
            </a:r>
            <a:r>
              <a:rPr lang="de-DE" dirty="0"/>
              <a:t>: Die Lehrerin fordert ihn auf, sein Vorgehen zu erklären. Denn: Rein aus der Antwort auf die Frage an den Text geht nicht hervor, wie Theo zur Lösung gekommen ist.</a:t>
            </a:r>
          </a:p>
          <a:p>
            <a:r>
              <a:rPr lang="de-DE" b="1" dirty="0"/>
              <a:t>Animation</a:t>
            </a:r>
            <a:r>
              <a:rPr lang="de-DE" dirty="0"/>
              <a:t>: Theo erklärt, dass er die Anzahl der Schweine von der Anzahl der Schweine und Schafe weggenommen hat und auf diese Weise zur Lösung gelangt ist.</a:t>
            </a:r>
          </a:p>
        </p:txBody>
      </p:sp>
    </p:spTree>
    <p:extLst>
      <p:ext uri="{BB962C8B-B14F-4D97-AF65-F5344CB8AC3E}">
        <p14:creationId xmlns:p14="http://schemas.microsoft.com/office/powerpoint/2010/main" val="150956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23E1-2C8B-2871-1426-953B1B8C92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4164ED3-4B0F-0E30-D160-3738FCF34BA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7CB1C9B5-EE2E-81BE-8E97-B0B472428C1C}"/>
              </a:ext>
            </a:extLst>
          </p:cNvPr>
          <p:cNvSpPr>
            <a:spLocks noGrp="1"/>
          </p:cNvSpPr>
          <p:nvPr>
            <p:ph type="body" idx="1"/>
          </p:nvPr>
        </p:nvSpPr>
        <p:spPr/>
        <p:txBody>
          <a:bodyPr/>
          <a:lstStyle/>
          <a:p>
            <a:r>
              <a:rPr lang="de-DE" dirty="0"/>
              <a:t>Dieses Vorgehen, wie mit Fragen an den Text zunehmend zur Lösung gelangt werden kann, kann analog auch für die Hühner angewendet werden.</a:t>
            </a:r>
          </a:p>
          <a:p>
            <a:endParaRPr lang="de-DE" dirty="0"/>
          </a:p>
          <a:p>
            <a:r>
              <a:rPr lang="de-DE" b="1" dirty="0"/>
              <a:t>Animation</a:t>
            </a:r>
            <a:r>
              <a:rPr lang="de-DE" dirty="0"/>
              <a:t>: Maja nutzt einen der erkannten Zusammenhänge aus, um auch diese Frage beantworten zu können.</a:t>
            </a:r>
          </a:p>
          <a:p>
            <a:endParaRPr lang="de-DE" dirty="0"/>
          </a:p>
          <a:p>
            <a:r>
              <a:rPr lang="de-DE" dirty="0"/>
              <a:t>Fragen an den Text scheinen sich also nicht zur zur Sicherung des Aufgabenverständnisses, sondern auch für weitere Tätigkeiten des Modellierens zu eignen. Wenn Kinder eigene Fragen an den Text stellen und diese beantworten können, vernetzen sie immer wieder zwischen Lebens- und Mathewelt. Zugleich führt dies auch dazu, dass nicht alle Kinder die gleichen Fragen stellen und sich die Vorgehensweisen auch unterscheiden können.</a:t>
            </a:r>
          </a:p>
          <a:p>
            <a:endParaRPr lang="de-DE" dirty="0"/>
          </a:p>
          <a:p>
            <a:r>
              <a:rPr lang="de-DE" dirty="0"/>
              <a:t>Dass dies beim Modellieren auch produktiv genutzt werden kann, wird auf der folgenden Folie deutlich.</a:t>
            </a:r>
          </a:p>
        </p:txBody>
      </p:sp>
    </p:spTree>
    <p:extLst>
      <p:ext uri="{BB962C8B-B14F-4D97-AF65-F5344CB8AC3E}">
        <p14:creationId xmlns:p14="http://schemas.microsoft.com/office/powerpoint/2010/main" val="1589710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B2369-566C-B227-CC91-F8F71F7BABA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2BC433-4391-47F9-0ED7-69BDA7DF4FB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A7A1C74-4277-301D-34FC-B943289E75C5}"/>
              </a:ext>
            </a:extLst>
          </p:cNvPr>
          <p:cNvSpPr>
            <a:spLocks noGrp="1"/>
          </p:cNvSpPr>
          <p:nvPr>
            <p:ph type="body" idx="1"/>
          </p:nvPr>
        </p:nvSpPr>
        <p:spPr/>
        <p:txBody>
          <a:bodyPr/>
          <a:lstStyle/>
          <a:p>
            <a:r>
              <a:rPr lang="de-DE" b="1" dirty="0"/>
              <a:t>Animation</a:t>
            </a:r>
            <a:r>
              <a:rPr lang="de-DE" dirty="0"/>
              <a:t>: Während Maja, wie eben dargestellt, die Anzahl der Schweine und Hühner zum Finden der Lösung genutzt hat, hat Leo die Anzahl der Schweine und Schafe zum Finden der Aufgabe berücksichtigt. Auch dieses Vorgehen führt selbstverständlich zum Ziel, auch wenn andere Fragen an den Text gestellt wurden.</a:t>
            </a:r>
          </a:p>
          <a:p>
            <a:endParaRPr lang="de-DE" dirty="0"/>
          </a:p>
          <a:p>
            <a:r>
              <a:rPr lang="de-DE" b="1" dirty="0"/>
              <a:t>Animation</a:t>
            </a:r>
            <a:r>
              <a:rPr lang="de-DE" dirty="0"/>
              <a:t>: Dieser Umstand, dass es verschiedene Vorgehensweisen und verschiedene Fragen an den Text geben kann, kann und sollte ebenfalls Gegenstand des Unterrichts sein. Denn ein Bewusstsein dafür, dass es verschiedene Vorgehensweisen zum Finden der Lösung beim Modellieren geben kann, muss erst einmal grundgelegt werden.</a:t>
            </a:r>
          </a:p>
        </p:txBody>
      </p:sp>
    </p:spTree>
    <p:extLst>
      <p:ext uri="{BB962C8B-B14F-4D97-AF65-F5344CB8AC3E}">
        <p14:creationId xmlns:p14="http://schemas.microsoft.com/office/powerpoint/2010/main" val="284388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 Inwiefern haben Ihre Anregungen die Kinder in ihren Problemlöseprozessen unterstützt?</a:t>
            </a:r>
          </a:p>
          <a:p>
            <a:pPr marL="0" indent="0">
              <a:buFont typeface="Arial" panose="020B0604020202020204" pitchFamily="34" charset="0"/>
              <a:buNone/>
            </a:pPr>
            <a:r>
              <a:rPr lang="de-DE" dirty="0"/>
              <a:t>• In welchen Momenten ist Ihnen das besonders gut gelungen? In welchen ist es Ihnen noch schwer(er) gefallen? Warum?</a:t>
            </a:r>
          </a:p>
          <a:p>
            <a:pPr marL="0" indent="0">
              <a:buFont typeface="Arial" panose="020B0604020202020204" pitchFamily="34" charset="0"/>
              <a:buNone/>
            </a:pPr>
            <a:r>
              <a:rPr lang="de-DE" dirty="0"/>
              <a:t>• Welche ganz konkreten Unterstützungsmaßnahmen waren hilfreich?</a:t>
            </a:r>
          </a:p>
        </p:txBody>
      </p:sp>
    </p:spTree>
    <p:extLst>
      <p:ext uri="{BB962C8B-B14F-4D97-AF65-F5344CB8AC3E}">
        <p14:creationId xmlns:p14="http://schemas.microsoft.com/office/powerpoint/2010/main" val="804818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605EF-44FE-CE03-79B2-3AE84FD977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CE5550-38B7-554B-FBB5-6434CAF091F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A619535-8D55-99D4-D5BA-CE6EC4186226}"/>
              </a:ext>
            </a:extLst>
          </p:cNvPr>
          <p:cNvSpPr>
            <a:spLocks noGrp="1"/>
          </p:cNvSpPr>
          <p:nvPr>
            <p:ph type="body" idx="1"/>
          </p:nvPr>
        </p:nvSpPr>
        <p:spPr/>
        <p:txBody>
          <a:bodyPr/>
          <a:lstStyle/>
          <a:p>
            <a:r>
              <a:rPr lang="de-DE" dirty="0"/>
              <a:t>Der Vergleich verschiedener Fragen an den Text kann somit ebenfalls produktiv genutzt werden:</a:t>
            </a:r>
          </a:p>
          <a:p>
            <a:endParaRPr lang="de-DE" dirty="0"/>
          </a:p>
          <a:p>
            <a:r>
              <a:rPr lang="de-DE" b="1" dirty="0"/>
              <a:t>Animation</a:t>
            </a:r>
            <a:r>
              <a:rPr lang="de-DE" dirty="0"/>
              <a:t>: Die Lehrerin fordert die Lerngruppe auf, ihr Vorgehen zu vergleichen und zu erklären, warum beide Wege geeignet sind, um eine Lösung zu finden.</a:t>
            </a:r>
          </a:p>
          <a:p>
            <a:endParaRPr lang="de-DE" dirty="0"/>
          </a:p>
          <a:p>
            <a:r>
              <a:rPr lang="de-DE" b="1" dirty="0"/>
              <a:t>Animation</a:t>
            </a:r>
            <a:r>
              <a:rPr lang="de-DE" dirty="0"/>
              <a:t>: In dieser Phase des Modellierens werden die gefundenen Lösungen interpretiert, mit der Ursprungsaufgabe abgeglichen und die Vorgehensweisen reflektiert.</a:t>
            </a:r>
          </a:p>
          <a:p>
            <a:endParaRPr lang="de-DE" dirty="0"/>
          </a:p>
          <a:p>
            <a:r>
              <a:rPr lang="de-DE" dirty="0"/>
              <a:t>Auch wenn deutlich geworden ist, dass Fragen an den Text bei verschiedenen Tätigkeiten des Modellierens unterstützen können, kann es notwendig sein, Darstellungen und Materialien hinzuzuziehen, die das Verstehen und Erklären unterstützen. Hierbei können diese sowohl gezielt durch die Lehrkraft eingebracht, als auch von den Lernenden entwickelt werden.</a:t>
            </a:r>
          </a:p>
        </p:txBody>
      </p:sp>
    </p:spTree>
    <p:extLst>
      <p:ext uri="{BB962C8B-B14F-4D97-AF65-F5344CB8AC3E}">
        <p14:creationId xmlns:p14="http://schemas.microsoft.com/office/powerpoint/2010/main" val="3761325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D8FA4-7AD9-31E6-9E8C-B6B908E3533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C386B8-6499-C4AD-497B-C01D0CE0E97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E33FDA8-92C6-6642-2227-23B4C35DE12A}"/>
              </a:ext>
            </a:extLst>
          </p:cNvPr>
          <p:cNvSpPr>
            <a:spLocks noGrp="1"/>
          </p:cNvSpPr>
          <p:nvPr>
            <p:ph type="body" idx="1"/>
          </p:nvPr>
        </p:nvSpPr>
        <p:spPr/>
        <p:txBody>
          <a:bodyPr/>
          <a:lstStyle/>
          <a:p>
            <a:r>
              <a:rPr lang="de-DE" dirty="0"/>
              <a:t>Eine mögliche Darstellung für die Zusammenhänge, die mit den Fragen an den Text erschlossen wurden, könnte dieses Dreieck sein. Mit diesem kann die Teil-Ganzes-Beziehung der drei Tiergattungen verdeutlicht werden. Das Dreieck kann den Lernenden aus anderen Kontexten als Rechendreieck bereits bekannt sein und daher selbstständig in den Lösungsprozess eingebracht werden. Andererseits kann es auch durch die Lehrkraft gezielt eingebunden werden, um die Lernenden beim Modellieren weiter zu unterstützen.</a:t>
            </a:r>
          </a:p>
          <a:p>
            <a:endParaRPr lang="de-DE" dirty="0"/>
          </a:p>
          <a:p>
            <a:r>
              <a:rPr lang="de-DE" b="1" dirty="0"/>
              <a:t>Animation</a:t>
            </a:r>
            <a:r>
              <a:rPr lang="de-DE" dirty="0"/>
              <a:t>: Aus der Frage „Wie viele Tiere sind im Streichelzoo“ ist die Gesamtanzahl der Tiere bereits bekannt. Theo weiß somit, dass diese Anzahl mit 24 Plättchen passend veranschaulicht werden kann und möchte diese nun auf die entsprechenden Gattungen verteilen.</a:t>
            </a:r>
          </a:p>
        </p:txBody>
      </p:sp>
    </p:spTree>
    <p:extLst>
      <p:ext uri="{BB962C8B-B14F-4D97-AF65-F5344CB8AC3E}">
        <p14:creationId xmlns:p14="http://schemas.microsoft.com/office/powerpoint/2010/main" val="3197665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B89D8-589F-2369-EC4A-9057A55054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221F7D-959F-1827-8209-DC339E222E3B}"/>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990DD97-03A6-2E26-8EA7-2C24A2FA3695}"/>
              </a:ext>
            </a:extLst>
          </p:cNvPr>
          <p:cNvSpPr>
            <a:spLocks noGrp="1"/>
          </p:cNvSpPr>
          <p:nvPr>
            <p:ph type="body" idx="1"/>
          </p:nvPr>
        </p:nvSpPr>
        <p:spPr/>
        <p:txBody>
          <a:bodyPr/>
          <a:lstStyle/>
          <a:p>
            <a:r>
              <a:rPr lang="de-DE" dirty="0"/>
              <a:t>Auch die Anzahl der Schweine ergibt sich aus der Aufgabenstellung und wurde mittels einer Frage an den Text hervorgehoben. Daher kann diese Information genutzt werden, um bereits 5 der Plättchen im Dreieck zu platzieren…</a:t>
            </a:r>
          </a:p>
        </p:txBody>
      </p:sp>
    </p:spTree>
    <p:extLst>
      <p:ext uri="{BB962C8B-B14F-4D97-AF65-F5344CB8AC3E}">
        <p14:creationId xmlns:p14="http://schemas.microsoft.com/office/powerpoint/2010/main" val="4201788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FB2EE-EC34-D7C1-3528-DE057E51CD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96BF2C-DFAB-8021-0983-A5D39321E0F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92C0C80-7899-0657-38A8-86EFF125951B}"/>
              </a:ext>
            </a:extLst>
          </p:cNvPr>
          <p:cNvSpPr>
            <a:spLocks noGrp="1"/>
          </p:cNvSpPr>
          <p:nvPr>
            <p:ph type="body" idx="1"/>
          </p:nvPr>
        </p:nvSpPr>
        <p:spPr/>
        <p:txBody>
          <a:bodyPr/>
          <a:lstStyle/>
          <a:p>
            <a:r>
              <a:rPr lang="de-DE" dirty="0"/>
              <a:t>Auch die Gesamtzahl der Schweine und Schafe kann hier genutzt werden: Mit dem Wissen, dass diese zusammen 16 Tiere sind, kann die rechte Außenzahl gefunden werden.</a:t>
            </a:r>
          </a:p>
          <a:p>
            <a:endParaRPr lang="de-DE" dirty="0"/>
          </a:p>
          <a:p>
            <a:r>
              <a:rPr lang="de-DE" b="1" dirty="0"/>
              <a:t>Animation</a:t>
            </a:r>
            <a:r>
              <a:rPr lang="de-DE" dirty="0"/>
              <a:t>: Kinder könnten auf diese Weise erkennen, dass es 11 Schafe sein müssten, damit die Antworten der Fragen an den Text gelten…</a:t>
            </a:r>
          </a:p>
        </p:txBody>
      </p:sp>
    </p:spTree>
    <p:extLst>
      <p:ext uri="{BB962C8B-B14F-4D97-AF65-F5344CB8AC3E}">
        <p14:creationId xmlns:p14="http://schemas.microsoft.com/office/powerpoint/2010/main" val="3965212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174EA-1042-C188-277E-EA00BC805F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8AC1A7-6E91-12A7-32E1-28D32BAB2F1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D885E920-A96C-C2E6-7043-3E2427097302}"/>
              </a:ext>
            </a:extLst>
          </p:cNvPr>
          <p:cNvSpPr>
            <a:spLocks noGrp="1"/>
          </p:cNvSpPr>
          <p:nvPr>
            <p:ph type="body" idx="1"/>
          </p:nvPr>
        </p:nvSpPr>
        <p:spPr/>
        <p:txBody>
          <a:bodyPr/>
          <a:lstStyle/>
          <a:p>
            <a:r>
              <a:rPr lang="de-DE" dirty="0"/>
              <a:t>… Hieraus ergibt sich dann anschließend auch die Anzahl der Hühner, da sie den übrig gebliebenen Plättchen entsprechen.</a:t>
            </a:r>
          </a:p>
          <a:p>
            <a:endParaRPr lang="de-DE" dirty="0"/>
          </a:p>
          <a:p>
            <a:r>
              <a:rPr lang="de-DE" dirty="0"/>
              <a:t>Die beiden Lernenden konnten auf diese Weise die Zusammenhänge mittels Plättchen und einer passenden Darstellung verdeutlichen und zugleich auf die Fragen an den Text zurückgreifen.</a:t>
            </a:r>
          </a:p>
          <a:p>
            <a:endParaRPr lang="de-DE" dirty="0"/>
          </a:p>
          <a:p>
            <a:r>
              <a:rPr lang="de-DE" dirty="0"/>
              <a:t>Maja und Leo verdeutlichen ihr Vorgehen ebenfalls am Material:</a:t>
            </a:r>
          </a:p>
        </p:txBody>
      </p:sp>
    </p:spTree>
    <p:extLst>
      <p:ext uri="{BB962C8B-B14F-4D97-AF65-F5344CB8AC3E}">
        <p14:creationId xmlns:p14="http://schemas.microsoft.com/office/powerpoint/2010/main" val="2702400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7295-BA67-CD00-0EC3-EDE78EC1C9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0703D7-9304-B80F-F1DE-F1F869D420B5}"/>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D60FD2A-793B-D032-3E1A-B3D3B52162B3}"/>
              </a:ext>
            </a:extLst>
          </p:cNvPr>
          <p:cNvSpPr>
            <a:spLocks noGrp="1"/>
          </p:cNvSpPr>
          <p:nvPr>
            <p:ph type="body" idx="1"/>
          </p:nvPr>
        </p:nvSpPr>
        <p:spPr/>
        <p:txBody>
          <a:bodyPr/>
          <a:lstStyle/>
          <a:p>
            <a:r>
              <a:rPr lang="de-DE" dirty="0"/>
              <a:t>Auch diese Kinder nutzen die bekannten Zusammenhänge und übertragen sie in das Dreieck:</a:t>
            </a:r>
          </a:p>
          <a:p>
            <a:endParaRPr lang="de-DE" dirty="0"/>
          </a:p>
          <a:p>
            <a:r>
              <a:rPr lang="de-DE" b="1" dirty="0"/>
              <a:t>Animation</a:t>
            </a:r>
            <a:r>
              <a:rPr lang="de-DE" dirty="0"/>
              <a:t>: Nicht nur die Zahl der Schweine ist bekannt, …</a:t>
            </a:r>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 sondern auch die Gesamtzahl der Schweine und Schafe …</a:t>
            </a:r>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 sowie die Zahl der Schweine und Hühner.</a:t>
            </a:r>
          </a:p>
        </p:txBody>
      </p:sp>
    </p:spTree>
    <p:extLst>
      <p:ext uri="{BB962C8B-B14F-4D97-AF65-F5344CB8AC3E}">
        <p14:creationId xmlns:p14="http://schemas.microsoft.com/office/powerpoint/2010/main" val="2266238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DFBB-9ECB-C39B-12B8-CD44EC8B0A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0C802C5-08A2-D26B-B3D1-706C9508DEB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DDDF48B-790F-13BB-F9C9-D24543C110AE}"/>
              </a:ext>
            </a:extLst>
          </p:cNvPr>
          <p:cNvSpPr>
            <a:spLocks noGrp="1"/>
          </p:cNvSpPr>
          <p:nvPr>
            <p:ph type="body" idx="1"/>
          </p:nvPr>
        </p:nvSpPr>
        <p:spPr/>
        <p:txBody>
          <a:bodyPr/>
          <a:lstStyle/>
          <a:p>
            <a:r>
              <a:rPr lang="de-DE" dirty="0"/>
              <a:t>Auf diese Weise können auch Leo und Maja ihre Einsichten mit Material begründen.</a:t>
            </a:r>
          </a:p>
          <a:p>
            <a:endParaRPr lang="de-DE" dirty="0"/>
          </a:p>
          <a:p>
            <a:r>
              <a:rPr lang="de-DE" dirty="0"/>
              <a:t>Auf der folgenden Folie werden zentrale Einsichten zum Einsatz von Fragen an den Text beim Modellieren zusammengefasst.</a:t>
            </a:r>
          </a:p>
        </p:txBody>
      </p:sp>
    </p:spTree>
    <p:extLst>
      <p:ext uri="{BB962C8B-B14F-4D97-AF65-F5344CB8AC3E}">
        <p14:creationId xmlns:p14="http://schemas.microsoft.com/office/powerpoint/2010/main" val="1944823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dass Fragen an den Text beim Modellieren in unterschiedlicher Weise unterstützen können.</a:t>
            </a:r>
          </a:p>
          <a:p>
            <a:endParaRPr lang="de-DE" dirty="0"/>
          </a:p>
          <a:p>
            <a:r>
              <a:rPr lang="de-DE" b="1" dirty="0"/>
              <a:t>Animation</a:t>
            </a:r>
            <a:r>
              <a:rPr lang="de-DE" dirty="0"/>
              <a:t>: Denn Aufgaben können Herausforderungen bei verschiedenen der zentralen Tätigkeiten des Modellierens bedingen, die auch für die Kinder unterschiedlich ausfallen.</a:t>
            </a:r>
          </a:p>
          <a:p>
            <a:endParaRPr lang="de-DE" dirty="0"/>
          </a:p>
          <a:p>
            <a:r>
              <a:rPr lang="de-DE" b="1" dirty="0"/>
              <a:t>Animation</a:t>
            </a:r>
            <a:r>
              <a:rPr lang="de-DE" dirty="0"/>
              <a:t>: Fragen an den Text können einerseits dabei unterstützen, dass Lernende überhaupt einen Zugang zur Aufgabe finden und das Aufgabenverständnis gesichert, aber auch die wesentlichen Informationen miteinander vernetzt werden.</a:t>
            </a:r>
          </a:p>
          <a:p>
            <a:r>
              <a:rPr lang="de-DE" b="1" dirty="0"/>
              <a:t>Animation</a:t>
            </a:r>
            <a:r>
              <a:rPr lang="de-DE" dirty="0"/>
              <a:t>: Doch auch beim Mathematisieren, also beim Übersetzen in die Mathewelt, können Fragen an den Text eingesetzt werden, indem sie nach und nach beantwortet werden. Ausgehend von den Fragen, die unmittelbar zu beantworten sind, können sie einen Ausgangspunkt darstellen.</a:t>
            </a:r>
          </a:p>
          <a:p>
            <a:r>
              <a:rPr lang="de-DE" b="1" dirty="0"/>
              <a:t>Animation</a:t>
            </a:r>
            <a:r>
              <a:rPr lang="de-DE" dirty="0"/>
              <a:t>: Nachdem die unmittelbar beantwortbaren Fragen bearbeitet wurden, können die Lernenden die Informationen, die sie mit den Fragen an den Text hervorgehoben haben, beim Bearbeiten nutzen. Nach und nach gelangen sie auf diese Weise zu einer mathematischen Lösung.</a:t>
            </a:r>
          </a:p>
          <a:p>
            <a:r>
              <a:rPr lang="de-DE" b="1" dirty="0"/>
              <a:t>Animation</a:t>
            </a:r>
            <a:r>
              <a:rPr lang="de-DE" dirty="0"/>
              <a:t>: Fragen an den Text und ihre Antworten ermöglichen es anschließend auch, diese Informationen wieder auf die Lebenswelt zu beziehen und zu interpretieren: Was bedeutet die Lösung im Kontext? Welche Fragen sind noch offen geblieben oder ergeben sich neu?</a:t>
            </a:r>
          </a:p>
          <a:p>
            <a:r>
              <a:rPr lang="de-DE" b="1" dirty="0"/>
              <a:t>Animation</a:t>
            </a:r>
            <a:r>
              <a:rPr lang="de-DE" dirty="0"/>
              <a:t>: Nicht zuletzt bleibt jedoch auch festzuhalten: Fragen an den Text allein reichen oftmals nicht, um das Verstehen der Lernenden zu unterstützen. Sie sind zunächst abstrakt und nicht an Vorstellungsbilder geknüpft, weshalb Darstellungen und Materialien hinzugezogen werden können, um die weitere Auseinandersetzung zu unterstützen.</a:t>
            </a:r>
          </a:p>
        </p:txBody>
      </p:sp>
    </p:spTree>
    <p:extLst>
      <p:ext uri="{BB962C8B-B14F-4D97-AF65-F5344CB8AC3E}">
        <p14:creationId xmlns:p14="http://schemas.microsoft.com/office/powerpoint/2010/main" val="377434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Illustration der Einsatzmöglichkeiten von Fragen an den Text wurde die vergleichsweise herausfordernde Aufgabe aus dem Tierpark gewählt.</a:t>
            </a:r>
          </a:p>
          <a:p>
            <a:endParaRPr lang="de-DE" dirty="0"/>
          </a:p>
          <a:p>
            <a:r>
              <a:rPr lang="de-DE" b="1" dirty="0"/>
              <a:t>Animation</a:t>
            </a:r>
            <a:r>
              <a:rPr lang="de-DE" dirty="0"/>
              <a:t>: Wie so oft kann es jedoch sein, dass sie sich nicht unmittelbar auf den eigenen Unterricht übertragen lässt: Je nach Klassenstufe ist die sprachlich komplex, inhaltlich herausfordernd oder nimmt einzelne Tätigkeiten des Modellierens in den Blick, mit denen die Lernenden noch nicht die entsprechenden Erfahrungen gesammelt haben.</a:t>
            </a:r>
          </a:p>
          <a:p>
            <a:endParaRPr lang="de-DE" b="1" dirty="0"/>
          </a:p>
          <a:p>
            <a:r>
              <a:rPr lang="de-DE" b="1" dirty="0"/>
              <a:t>Animation</a:t>
            </a:r>
            <a:r>
              <a:rPr lang="de-DE" dirty="0"/>
              <a:t>: Aus diesem Grund kann es notwendig sein, die vorgegebene Aufgabe anzupassen. Diese Adaption der Aufgabe wurde beispielsweise sprachlich reduziert und umfasst auch auf inhaltlicher Ebene weniger komplexe Zusammenhänge. Dennoch ist es eine Aufgabe, die sich im Kontext des Modellierens eignet, damit Lernende die notwendigen Kompetenzen aufbauen können. Auf diese Weise lassen sich die Aufgaben beispielsweise auf niedrigere Jahrgangsstufen übertragen.</a:t>
            </a:r>
          </a:p>
          <a:p>
            <a:r>
              <a:rPr lang="de-DE" b="1" dirty="0"/>
              <a:t>Animation</a:t>
            </a:r>
            <a:r>
              <a:rPr lang="de-DE" dirty="0"/>
              <a:t>: Eine andere Möglichkeit der Adaption könnte sein, bestimmte Tätigkeiten des Modellierens zu unterstützen. In diesem Beispiel wurden zusätzliche Zahlen eingebunden, die nicht notwendig sind, um die zentrale Frage zu beantworten. Auf diese Weise könnten die Lernenden dazu herausgefordert werden, wichtige von unwichtigen Informationen zu unterscheiden.</a:t>
            </a:r>
          </a:p>
        </p:txBody>
      </p:sp>
    </p:spTree>
    <p:extLst>
      <p:ext uri="{BB962C8B-B14F-4D97-AF65-F5344CB8AC3E}">
        <p14:creationId xmlns:p14="http://schemas.microsoft.com/office/powerpoint/2010/main" val="3465944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Fragen an den Text können beim Modellieren auf verschiedene Art und Weise unterstützen. Sie sind mehr als eine Möglichkeit, das Aufgabenverständnis zu sichern und regen zu geschicktem und strukturiertem Vorgehen sowie zum Begründen an.</a:t>
            </a:r>
          </a:p>
          <a:p>
            <a:endParaRPr lang="de-DE" dirty="0"/>
          </a:p>
          <a:p>
            <a:pPr marL="0" indent="0">
              <a:lnSpc>
                <a:spcPct val="170000"/>
              </a:lnSpc>
              <a:buNone/>
            </a:pPr>
            <a:r>
              <a:rPr lang="de-DE" sz="1200" b="0" dirty="0">
                <a:solidFill>
                  <a:schemeClr val="tx1"/>
                </a:solidFill>
                <a:latin typeface="Arial" panose="020B0604020202020204" pitchFamily="34" charset="0"/>
                <a:cs typeface="Arial" panose="020B0604020202020204" pitchFamily="34" charset="0"/>
              </a:rPr>
              <a:t>Mit</a:t>
            </a:r>
            <a:r>
              <a:rPr lang="de-DE" sz="1200" dirty="0">
                <a:solidFill>
                  <a:schemeClr val="tx1"/>
                </a:solidFill>
                <a:latin typeface="Arial" panose="020B0604020202020204" pitchFamily="34" charset="0"/>
                <a:cs typeface="Arial" panose="020B0604020202020204" pitchFamily="34" charset="0"/>
              </a:rPr>
              <a:t> Fragen an den Text</a:t>
            </a:r>
            <a:r>
              <a:rPr lang="de-DE" sz="1200" b="0" dirty="0">
                <a:solidFill>
                  <a:schemeClr val="tx1"/>
                </a:solidFill>
                <a:latin typeface="Arial" panose="020B0604020202020204" pitchFamily="34" charset="0"/>
                <a:cs typeface="Arial" panose="020B0604020202020204" pitchFamily="34" charset="0"/>
              </a:rPr>
              <a:t> </a:t>
            </a: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können im Unterricht</a:t>
            </a:r>
          </a:p>
          <a:p>
            <a:pPr marL="171450" indent="-171450">
              <a:lnSpc>
                <a:spcPct val="170000"/>
              </a:lnSpc>
              <a:buFont typeface="Arial" panose="020B0604020202020204" pitchFamily="34" charset="0"/>
              <a:buChar char="•"/>
            </a:pPr>
            <a:r>
              <a:rPr lang="de-DE" sz="1200" b="0" dirty="0">
                <a:solidFill>
                  <a:schemeClr val="tx1"/>
                </a:solidFill>
                <a:latin typeface="Arial" panose="020B0604020202020204" pitchFamily="34" charset="0"/>
                <a:cs typeface="Arial" panose="020B0604020202020204" pitchFamily="34" charset="0"/>
              </a:rPr>
              <a:t>wesentliche Informationen fokussiert werden</a:t>
            </a:r>
          </a:p>
          <a:p>
            <a:pPr marL="171450" indent="-171450">
              <a:lnSpc>
                <a:spcPct val="170000"/>
              </a:lnSpc>
              <a:buFont typeface="Arial" panose="020B0604020202020204" pitchFamily="34" charset="0"/>
              <a:buChar char="•"/>
            </a:pP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Vermutungen und Lösungsideen entwickelt und hinterfragt werden</a:t>
            </a:r>
          </a:p>
          <a:p>
            <a:pPr marL="171450" indent="-171450">
              <a:lnSpc>
                <a:spcPct val="170000"/>
              </a:lnSpc>
              <a:buFont typeface="Arial" panose="020B0604020202020204" pitchFamily="34" charset="0"/>
              <a:buChar char="•"/>
            </a:pP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Informationen geordnet werden, um zunehmend zu einer Lösung zu gelangen</a:t>
            </a:r>
          </a:p>
        </p:txBody>
      </p:sp>
    </p:spTree>
    <p:extLst>
      <p:ext uri="{BB962C8B-B14F-4D97-AF65-F5344CB8AC3E}">
        <p14:creationId xmlns:p14="http://schemas.microsoft.com/office/powerpoint/2010/main" val="2303682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Animation</a:t>
            </a:r>
            <a:r>
              <a:rPr lang="de-DE" dirty="0"/>
              <a:t>: Zunächst werden im folgenden Kapitel einige allgemeine Hintergründe zum Modellieren im Mathematikunterricht erarbeitet, bevor dann gezielt auf Unterstützungsmaßnahmen eingegangen wird, mit denen das Modellieren unterstützt werden kann.</a:t>
            </a:r>
          </a:p>
        </p:txBody>
      </p:sp>
    </p:spTree>
    <p:extLst>
      <p:ext uri="{BB962C8B-B14F-4D97-AF65-F5344CB8AC3E}">
        <p14:creationId xmlns:p14="http://schemas.microsoft.com/office/powerpoint/2010/main" val="1869185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D1D2-45C7-AB59-B6A7-E28631B9E6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BEE7C6A-92A4-8D36-DC54-B7B6BDD5639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1FC5E71-83FE-065C-3508-9E6C50504456}"/>
              </a:ext>
            </a:extLst>
          </p:cNvPr>
          <p:cNvSpPr>
            <a:spLocks noGrp="1"/>
          </p:cNvSpPr>
          <p:nvPr>
            <p:ph type="body" idx="1"/>
          </p:nvPr>
        </p:nvSpPr>
        <p:spPr/>
        <p:txBody>
          <a:bodyPr/>
          <a:lstStyle/>
          <a:p>
            <a:r>
              <a:rPr lang="de-DE" dirty="0"/>
              <a:t>Kernbotschaft des ersten Unterstützungselements „Fragen an den Text“</a:t>
            </a:r>
          </a:p>
        </p:txBody>
      </p:sp>
    </p:spTree>
    <p:extLst>
      <p:ext uri="{BB962C8B-B14F-4D97-AF65-F5344CB8AC3E}">
        <p14:creationId xmlns:p14="http://schemas.microsoft.com/office/powerpoint/2010/main" val="42044761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Skizzen können eine weitere Möglichkeit sein, Lernende beim Modellieren zu unterstützen.</a:t>
            </a:r>
          </a:p>
        </p:txBody>
      </p:sp>
    </p:spTree>
    <p:extLst>
      <p:ext uri="{BB962C8B-B14F-4D97-AF65-F5344CB8AC3E}">
        <p14:creationId xmlns:p14="http://schemas.microsoft.com/office/powerpoint/2010/main" val="3816131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Kapitel wird die dargestellte Aufgabe fokussiert. Finden Sie erneut zunächst selbst einen Zugang zur Aufgabe und überlegen Sie mit Blick auf Ihre Lerngruppe:</a:t>
            </a:r>
          </a:p>
          <a:p>
            <a:endParaRPr lang="de-DE" dirty="0"/>
          </a:p>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a:p>
            <a:endParaRPr lang="de-DE" dirty="0"/>
          </a:p>
        </p:txBody>
      </p:sp>
    </p:spTree>
    <p:extLst>
      <p:ext uri="{BB962C8B-B14F-4D97-AF65-F5344CB8AC3E}">
        <p14:creationId xmlns:p14="http://schemas.microsoft.com/office/powerpoint/2010/main" val="2309162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Auch diese Aufgabe könnte Lernende vor unterschiedliche Herausforderungen stellen.</a:t>
            </a:r>
          </a:p>
          <a:p>
            <a:endParaRPr lang="de-DE" dirty="0"/>
          </a:p>
          <a:p>
            <a:r>
              <a:rPr lang="de-DE" b="1" dirty="0"/>
              <a:t>Animation</a:t>
            </a:r>
            <a:r>
              <a:rPr lang="de-DE" dirty="0"/>
              <a:t>: Da die Zusammenhänge der Aufgabe (hier: Geschwindigkeit als Strecke pro Zeit, unterschiedliche Strecken aufgrund des Vorsprungs) vergleichsweise komplex sind, kann das Finden eines Zugangs zur Aufgabe insgesamt erschwert sein. Diesem Kind ist beispielsweise die Bedeutung eines Vorsprungs im Kontext nicht klar.</a:t>
            </a:r>
          </a:p>
          <a:p>
            <a:r>
              <a:rPr lang="de-DE" b="1" dirty="0"/>
              <a:t>Animation</a:t>
            </a:r>
            <a:r>
              <a:rPr lang="de-DE" dirty="0"/>
              <a:t>: Eine andere mögliche Herausforderung könnte darin bestehen, dass Zahlwerte in der Aufgabe erkannt werden und Lernende versuchen, diese unmittelbar in einer Rechnung zu nutzen. Beim Modellieren muss dieser Drang oftmals zunächst unterbunden und die Zusammenhänge näher in den Blick genommen werden.</a:t>
            </a:r>
          </a:p>
        </p:txBody>
      </p:sp>
    </p:spTree>
    <p:extLst>
      <p:ext uri="{BB962C8B-B14F-4D97-AF65-F5344CB8AC3E}">
        <p14:creationId xmlns:p14="http://schemas.microsoft.com/office/powerpoint/2010/main" val="1240337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Die Lehrerin stellt fest: Das Erkennen der Zusammenhänge, die in der Aufgabe besonders wichtig sind, scheint den Lernenden noch nicht gelungen zu sein.</a:t>
            </a:r>
          </a:p>
          <a:p>
            <a:endParaRPr lang="de-DE" dirty="0"/>
          </a:p>
          <a:p>
            <a:r>
              <a:rPr lang="de-DE" b="1" dirty="0"/>
              <a:t>Animation</a:t>
            </a:r>
            <a:r>
              <a:rPr lang="de-DE" dirty="0"/>
              <a:t>: Auch hier liegt eine Herausforderung in der Tätigkeit des Verstehens und Strukturierens vor. Noch ohne auf Ebene der Mathematik tätig sein zu können, sollten die Zusammenhänge hergestellt und nachvollzogen werden, um zielgerichtet vorgehen zu können.</a:t>
            </a:r>
          </a:p>
          <a:p>
            <a:endParaRPr lang="de-DE" dirty="0"/>
          </a:p>
          <a:p>
            <a:r>
              <a:rPr lang="de-DE" b="1" dirty="0"/>
              <a:t>Animation</a:t>
            </a:r>
            <a:r>
              <a:rPr lang="de-DE" dirty="0"/>
              <a:t>: In diesem Kapitel wird das Unterstützungselement der </a:t>
            </a:r>
            <a:r>
              <a:rPr lang="de-DE" b="0" i="1" dirty="0"/>
              <a:t>Skizzen</a:t>
            </a:r>
            <a:r>
              <a:rPr lang="de-DE" dirty="0"/>
              <a:t> fokussiert. Wie deutlich werden wird, sind auch Skizzen dazu geeignet, die Lernenden bei verschiedenen Tätigkeiten des Modellierens zu unterstützen.</a:t>
            </a:r>
          </a:p>
          <a:p>
            <a:endParaRPr lang="de-DE" dirty="0"/>
          </a:p>
          <a:p>
            <a:pPr marL="0" indent="0" hangingPunct="1">
              <a:spcBef>
                <a:spcPts val="1176"/>
              </a:spcBef>
              <a:buClr>
                <a:srgbClr val="000000"/>
              </a:buClr>
              <a:buSzPts val="1360"/>
              <a:buFont typeface="Noto Sans Symbols"/>
              <a:buNone/>
            </a:pPr>
            <a:r>
              <a:rPr lang="de-DE" b="1" dirty="0"/>
              <a:t>Animation – Denkmoment</a:t>
            </a:r>
            <a:r>
              <a:rPr lang="de-DE" dirty="0"/>
              <a:t>: </a:t>
            </a:r>
            <a:r>
              <a:rPr lang="de-DE" sz="1200" b="0" dirty="0">
                <a:solidFill>
                  <a:srgbClr val="000000"/>
                </a:solidFill>
                <a:ea typeface="Arial"/>
                <a:cs typeface="Arial"/>
                <a:sym typeface="Arial"/>
              </a:rPr>
              <a:t>Wie könnten Leo und Nick dazu angeregt werden, eine Skizze anzulegen? </a:t>
            </a:r>
            <a:r>
              <a:rPr lang="de-DE" sz="1200" b="0" dirty="0">
                <a:solidFill>
                  <a:srgbClr val="000000"/>
                </a:solidFill>
                <a:cs typeface="Arial"/>
                <a:sym typeface="Arial"/>
              </a:rPr>
              <a:t>Welche Elemente sollte die Skizze beinhalten?</a:t>
            </a:r>
          </a:p>
          <a:p>
            <a:endParaRPr lang="de-DE" dirty="0"/>
          </a:p>
        </p:txBody>
      </p:sp>
    </p:spTree>
    <p:extLst>
      <p:ext uri="{BB962C8B-B14F-4D97-AF65-F5344CB8AC3E}">
        <p14:creationId xmlns:p14="http://schemas.microsoft.com/office/powerpoint/2010/main" val="36495739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die Lehrerin die Lerngruppe zum Anlegen einer zeichnerischen Skizze anregt, möchte sie die Situation auf dem Sportplatz nachstellen. Ihr Ziel ist es, auf diese Weise das Aufgabenverständnis zu ermöglichen.</a:t>
            </a:r>
          </a:p>
          <a:p>
            <a:endParaRPr lang="de-DE" dirty="0"/>
          </a:p>
          <a:p>
            <a:r>
              <a:rPr lang="de-DE" b="1" dirty="0"/>
              <a:t>Animation</a:t>
            </a:r>
            <a:r>
              <a:rPr lang="de-DE" dirty="0"/>
              <a:t>: Analog zur Ausgangsaufgabe stellt die Lehrkraft daher die Frage, wer zuerst am Ziel ist.</a:t>
            </a:r>
          </a:p>
          <a:p>
            <a:endParaRPr lang="de-DE" dirty="0"/>
          </a:p>
          <a:p>
            <a:r>
              <a:rPr lang="de-DE" b="1" dirty="0"/>
              <a:t>Animation</a:t>
            </a:r>
            <a:r>
              <a:rPr lang="de-DE" dirty="0"/>
              <a:t>: Die Kinder sind sichtlich überzeugt von ihren Lauf-Fertigkeiten, nehmen zu diesem Zeitpunkt aber ggf. die Aufgabe und die dort enthaltenen Zusammenhänge (beispielsweise, dass Ben 10m läuft, während Julia 8m läuft) in den Blick</a:t>
            </a:r>
          </a:p>
          <a:p>
            <a:endParaRPr lang="de-DE" dirty="0"/>
          </a:p>
          <a:p>
            <a:r>
              <a:rPr lang="de-DE" b="1" dirty="0"/>
              <a:t>Folienübergang</a:t>
            </a:r>
            <a:r>
              <a:rPr lang="de-DE" dirty="0"/>
              <a:t>: Die Kinder laufen los.</a:t>
            </a:r>
          </a:p>
        </p:txBody>
      </p:sp>
    </p:spTree>
    <p:extLst>
      <p:ext uri="{BB962C8B-B14F-4D97-AF65-F5344CB8AC3E}">
        <p14:creationId xmlns:p14="http://schemas.microsoft.com/office/powerpoint/2010/main" val="3763402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Mit dem aktuellen Situationsaufbau gewinnt Ben deutlich. Da jedoch noch nicht alle wichtigen Zusammenhänge beachtet wurden, bietet sich hier die Gelegenheit zu einem produktiven Austausch.</a:t>
            </a:r>
          </a:p>
          <a:p>
            <a:endParaRPr lang="de-DE" dirty="0"/>
          </a:p>
          <a:p>
            <a:r>
              <a:rPr lang="de-DE" b="1" dirty="0"/>
              <a:t>Animation</a:t>
            </a:r>
            <a:r>
              <a:rPr lang="de-DE" dirty="0"/>
              <a:t>: Ein anderes Kind bringt nun den Vorsprung mit ein. Es bietet sich an, den Aufbau entsprechend anzupassen und erneut zu beobachten.</a:t>
            </a:r>
          </a:p>
        </p:txBody>
      </p:sp>
    </p:spTree>
    <p:extLst>
      <p:ext uri="{BB962C8B-B14F-4D97-AF65-F5344CB8AC3E}">
        <p14:creationId xmlns:p14="http://schemas.microsoft.com/office/powerpoint/2010/main" val="499680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Nun, mit den vorgenommenen Änderungen, werden die Zusammenhänge der Aufgabe verständlich: Der vergleichsweise komplexe Ausdruck „Vorsprung“ konnte durch das Nachstellen mit Bedeutung verknüpft werden.</a:t>
            </a:r>
          </a:p>
          <a:p>
            <a:endParaRPr lang="de-DE" dirty="0"/>
          </a:p>
          <a:p>
            <a:r>
              <a:rPr lang="de-DE" b="1" dirty="0"/>
              <a:t>Animation</a:t>
            </a:r>
            <a:r>
              <a:rPr lang="de-DE" dirty="0"/>
              <a:t>: Auch kann auf diese Weise das Problembewusstsein gestärkt werden: Ben kann schneller laufen, während Julia näher am Ziel startet.</a:t>
            </a:r>
          </a:p>
          <a:p>
            <a:endParaRPr lang="de-DE" dirty="0"/>
          </a:p>
          <a:p>
            <a:r>
              <a:rPr lang="de-DE" b="1" dirty="0"/>
              <a:t>Animation</a:t>
            </a:r>
            <a:r>
              <a:rPr lang="de-DE" dirty="0"/>
              <a:t>: Da ein erneutes Laufen nicht dazu führen würde, dass die Aufgabe mathematisch sinnvoll bearbeitet werden kann (die festen Geschwindigkeiten aus der Aufgabe können nicht 1 zu 1 nachgestellt werden), regt die Lehrkraft nun dazu an, diese Einsichten in eine zeichnerische Skizze zu überführen.</a:t>
            </a:r>
          </a:p>
          <a:p>
            <a:endParaRPr lang="de-DE" dirty="0"/>
          </a:p>
          <a:p>
            <a:r>
              <a:rPr lang="de-DE" dirty="0"/>
              <a:t>Es wurde deutlich: Modellierungsaufgaben und die darin enthaltenen Zusammenhänge können und sollten für Lernende zugänglich gemacht werden. Auch das Erstellen von Skizzen ist nicht zwangsläufig möglich, wenn ein erster Zugang zur Aufgabe fehlt. Daher können auch Skizzen zunächst angebahnt und schrittweise vorbereitet werden.</a:t>
            </a:r>
          </a:p>
        </p:txBody>
      </p:sp>
    </p:spTree>
    <p:extLst>
      <p:ext uri="{BB962C8B-B14F-4D97-AF65-F5344CB8AC3E}">
        <p14:creationId xmlns:p14="http://schemas.microsoft.com/office/powerpoint/2010/main" val="535622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Lehrkraft kann die Lernenden nun auffordern, selbstständig Skizzen zu entwickeln und begleitet diesen Prozess. Ein Kind versucht nun, eine Skizze zu erstellen. Da das Skizzieren bisher nicht Gegenstand des Unterrichts war und Skizzen oftmals selbst ein Lerngegenstand sind, unterstützt die Lehrkraft in der Einzelarbeitsphase gezielt.</a:t>
            </a:r>
          </a:p>
          <a:p>
            <a:endParaRPr lang="de-DE" dirty="0"/>
          </a:p>
          <a:p>
            <a:r>
              <a:rPr lang="de-DE" b="1" dirty="0"/>
              <a:t>Animation</a:t>
            </a:r>
            <a:r>
              <a:rPr lang="de-DE" dirty="0"/>
              <a:t>: Leo kann das eben gewonnene Verständnis für den Vorsprung nutzen und in die Skizze übertragen.</a:t>
            </a:r>
          </a:p>
          <a:p>
            <a:r>
              <a:rPr lang="de-DE" b="1" dirty="0"/>
              <a:t>Animation</a:t>
            </a:r>
            <a:r>
              <a:rPr lang="de-DE" dirty="0"/>
              <a:t>: Beispielsweise könnte dies umgesetzt werden, indem Julias Startposition markiert und entsprechend beschriftet wird.</a:t>
            </a:r>
          </a:p>
          <a:p>
            <a:endParaRPr lang="de-DE" dirty="0"/>
          </a:p>
          <a:p>
            <a:r>
              <a:rPr lang="de-DE" b="1" dirty="0"/>
              <a:t>Animation</a:t>
            </a:r>
            <a:r>
              <a:rPr lang="de-DE" dirty="0"/>
              <a:t>: Doch Leo stellt schnell fest: Das Einzeichnen der Ausgangssituation allein ist nicht ausreichend zur Beantwortung der übergeordneten Frage. Zugleich kann die Skizze einen guten Ausgangspunkt für die Erarbeitung darstellen.</a:t>
            </a:r>
          </a:p>
          <a:p>
            <a:r>
              <a:rPr lang="de-DE" b="1" dirty="0"/>
              <a:t>Animation</a:t>
            </a:r>
            <a:r>
              <a:rPr lang="de-DE" dirty="0"/>
              <a:t>: Die Lehrkraft möchte die Lernenden nun dazu anregen, über ihre Skizzen in den Austausch zu kommen und auf diese Weise gemeinsame Lösungen zu entwickeln.</a:t>
            </a:r>
          </a:p>
          <a:p>
            <a:endParaRPr lang="de-DE" dirty="0"/>
          </a:p>
          <a:p>
            <a:r>
              <a:rPr lang="de-DE" b="1" dirty="0"/>
              <a:t>Animation</a:t>
            </a:r>
            <a:r>
              <a:rPr lang="de-DE" dirty="0"/>
              <a:t>: Darstellungen wie die Skizze können also im Modellierungsprozess unterstützen. Wie deutlich werden wird, spielt auch der Aspekt „über Darstellungen nachdenken“ hierbei eine zentrale Rolle. Denn wenn Darstellungen selbst zum Thema gemacht und weiterentwickelt werden, wird auch das inhaltliche Verständnis unterstützt.</a:t>
            </a:r>
          </a:p>
        </p:txBody>
      </p:sp>
    </p:spTree>
    <p:extLst>
      <p:ext uri="{BB962C8B-B14F-4D97-AF65-F5344CB8AC3E}">
        <p14:creationId xmlns:p14="http://schemas.microsoft.com/office/powerpoint/2010/main" val="2615949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auch Fragen an den Text, können Lernende unterschiedliche Skizzen entwickeln, die die Zusammenhänge auf verschiedene Weisen erfassen. Dies kann jedoch im Prozess des Modellierens produktiv genutzt werden.</a:t>
            </a:r>
          </a:p>
          <a:p>
            <a:endParaRPr lang="de-DE" dirty="0"/>
          </a:p>
          <a:p>
            <a:r>
              <a:rPr lang="de-DE" b="1" dirty="0"/>
              <a:t>Animation</a:t>
            </a:r>
            <a:r>
              <a:rPr lang="de-DE" dirty="0"/>
              <a:t>: Die Lehrerin regt zum Austausch über die Skizzen an. Auch die prozessbezogene Kompetenz des Modellierens kann so eine Rolle in der Auseinandersetzung mit Modellierungsaufgaben spielen.</a:t>
            </a:r>
          </a:p>
        </p:txBody>
      </p:sp>
    </p:spTree>
    <p:extLst>
      <p:ext uri="{BB962C8B-B14F-4D97-AF65-F5344CB8AC3E}">
        <p14:creationId xmlns:p14="http://schemas.microsoft.com/office/powerpoint/2010/main" val="2846269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In den vorherigen beiden Veranstaltungen wurde die Bedeutung prozessbezogener Kompetenzen für den mathematischen Kompetenzerwerb vielfach herausgestellt: Nicht nur werden allgemeine Kompetenzen, wie die Kreativität, unterstützt, sondern auch sorgt der Einbezug der prozessbezogenen Kompetenzen dafür, dass Lernende die mathematischen Muster und Strukturen in der Tiefe durchdringen können.</a:t>
            </a:r>
          </a:p>
          <a:p>
            <a:endParaRPr lang="de-DE" dirty="0"/>
          </a:p>
          <a:p>
            <a:r>
              <a:rPr lang="de-DE" dirty="0"/>
              <a:t>Daher sollten prozessbezogene Kompetenzen zielgerichtet und von Anfang an im Mathematikunterricht angesprochen und entwickelt werden.</a:t>
            </a:r>
          </a:p>
        </p:txBody>
      </p:sp>
    </p:spTree>
    <p:extLst>
      <p:ext uri="{BB962C8B-B14F-4D97-AF65-F5344CB8AC3E}">
        <p14:creationId xmlns:p14="http://schemas.microsoft.com/office/powerpoint/2010/main" val="2391743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In beiden Skizzen wurden unterschiedliche Aspekte fokussiert. Während sich Leo (links) vor allem auf den Vorsprung konzentriert hat, zeigt Nadjas Skizze (rechts) ein Verständnis für die unterschiedlichen Geschwindigkeiten der beiden Kinder aus der Aufgabenstellung.</a:t>
            </a:r>
          </a:p>
          <a:p>
            <a:endParaRPr lang="de-DE" dirty="0"/>
          </a:p>
          <a:p>
            <a:r>
              <a:rPr lang="de-DE" b="1" dirty="0"/>
              <a:t>Animation</a:t>
            </a:r>
            <a:r>
              <a:rPr lang="de-DE" dirty="0"/>
              <a:t>: Dies können auch die Lernenden feststellen, wenn Skizzen bewusst zum Thema gemacht werden.</a:t>
            </a:r>
          </a:p>
          <a:p>
            <a:r>
              <a:rPr lang="de-DE" b="1" dirty="0"/>
              <a:t>Animation</a:t>
            </a:r>
            <a:r>
              <a:rPr lang="de-DE" dirty="0"/>
              <a:t>: Vorteile der beiden Skizzen können auf diese Weise festgestellt und hervorgehoben werden. Dabei wird implizit auch immer wieder ein Bezug zur Ausgangsaufgabe hergestellt.</a:t>
            </a:r>
          </a:p>
          <a:p>
            <a:endParaRPr lang="de-DE" dirty="0"/>
          </a:p>
          <a:p>
            <a:r>
              <a:rPr lang="de-DE" b="1" dirty="0"/>
              <a:t>Animation</a:t>
            </a:r>
            <a:r>
              <a:rPr lang="de-DE" dirty="0"/>
              <a:t>: Der Austausch über verschiedene Skizzen kann nun genutzt werden, damit die Lernenden ihre Skizzen weiterentwickeln und die Ausgangssituation so genauer erfassen können.</a:t>
            </a:r>
          </a:p>
          <a:p>
            <a:endParaRPr lang="de-DE" dirty="0"/>
          </a:p>
          <a:p>
            <a:r>
              <a:rPr lang="de-DE" dirty="0"/>
              <a:t>In diesem Beispiel haben die Lernenden selbst Ansätze für Skizzen entwickelt, die im Unterrichtsgespräch zusammengeführt werden konnten. Selbstverständlich ist es auch möglich, vorgegebene (Elemente von) Skizzen einzusetzen und die Lernenden zur Auseinandersetzung mit diesen anzuregen – denn wie auch die anderen Unterstützungsmöglichkeiten ist das Anfertigen von Skizzen selbst ein Lerngegenstand.</a:t>
            </a:r>
          </a:p>
        </p:txBody>
      </p:sp>
    </p:spTree>
    <p:extLst>
      <p:ext uri="{BB962C8B-B14F-4D97-AF65-F5344CB8AC3E}">
        <p14:creationId xmlns:p14="http://schemas.microsoft.com/office/powerpoint/2010/main" val="8820990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Leo könnte beispielsweise Nadjas Darstellung der Pfeile für seine eigene Skizze nutzen und so auch die Geschwindigkeiten der Lernenden erfassen. Die Information „während Julia 8m läuft, läuft Ben 10m“ konnte auf diese Weise in die Skizze übernommen werden.</a:t>
            </a:r>
          </a:p>
          <a:p>
            <a:endParaRPr lang="de-DE" dirty="0"/>
          </a:p>
          <a:p>
            <a:r>
              <a:rPr lang="de-DE" b="1" dirty="0"/>
              <a:t>Animation</a:t>
            </a:r>
            <a:r>
              <a:rPr lang="de-DE" dirty="0"/>
              <a:t>: Leo nimmt erneut die Frage aus der Ausgangsaufgabe in den Blick und stellt fest, dass er herausfinden möchte, wer als erstes im Ziel ist. Da nun alle Informationen vorliegen, die zum Finden der Lösung benötigt werden, kann er also nun dazu übergehen, mit der Skizze eine mathematische Lösung zu entwickeln.</a:t>
            </a:r>
          </a:p>
        </p:txBody>
      </p:sp>
    </p:spTree>
    <p:extLst>
      <p:ext uri="{BB962C8B-B14F-4D97-AF65-F5344CB8AC3E}">
        <p14:creationId xmlns:p14="http://schemas.microsoft.com/office/powerpoint/2010/main" val="25485983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Modellierungstätigkeit </a:t>
            </a:r>
            <a:r>
              <a:rPr lang="de-DE" b="0" i="1" dirty="0"/>
              <a:t>Bearbeiten</a:t>
            </a:r>
            <a:r>
              <a:rPr lang="de-DE" dirty="0"/>
              <a:t> kann somit ebenfalls auf Grundlage von Skizzen erfolgen. Die Lehrerin regt dazu an, die Skizze fortzusetzen.</a:t>
            </a:r>
          </a:p>
          <a:p>
            <a:endParaRPr lang="de-DE" dirty="0"/>
          </a:p>
          <a:p>
            <a:r>
              <a:rPr lang="de-DE" b="1" dirty="0"/>
              <a:t>Animation</a:t>
            </a:r>
            <a:r>
              <a:rPr lang="de-DE" dirty="0"/>
              <a:t>: Sam zeichnet nacheinander grüne und rote Pfeile in die Skizze ein und beachtet hierbei, dass die Pfeile pro Farbe jeweils gleich lang sein müssen. Schlussendlich gelangt er so mit der Skizze an das Ziel.</a:t>
            </a:r>
          </a:p>
          <a:p>
            <a:endParaRPr lang="de-DE" dirty="0"/>
          </a:p>
          <a:p>
            <a:r>
              <a:rPr lang="de-DE" b="1" dirty="0"/>
              <a:t>Animation</a:t>
            </a:r>
            <a:r>
              <a:rPr lang="de-DE" dirty="0"/>
              <a:t>: Wird die Skizze so fortgesetzt, könnte als Resultat feststehen, dass Ben gewinnt. Auch wenn Sam die Skizze sinnvoll fortgesetzt hat und die Zusammenhänge beachtet hat, wurden jedoch nicht gleich viele grüne und rote Pfeile gezeichnet.</a:t>
            </a:r>
          </a:p>
          <a:p>
            <a:endParaRPr lang="de-DE" dirty="0"/>
          </a:p>
          <a:p>
            <a:r>
              <a:rPr lang="de-DE" b="1" dirty="0"/>
              <a:t>Animation</a:t>
            </a:r>
            <a:r>
              <a:rPr lang="de-DE" dirty="0"/>
              <a:t>: Dies fällt auch einem anderen Kind auf. Erneut wird deutlich, dass Skizzen auch Anlass für einen produktiven Austausch über die mathematischen Zusammenhänge der Modellierungsaufgabe anregen können.</a:t>
            </a:r>
          </a:p>
        </p:txBody>
      </p:sp>
    </p:spTree>
    <p:extLst>
      <p:ext uri="{BB962C8B-B14F-4D97-AF65-F5344CB8AC3E}">
        <p14:creationId xmlns:p14="http://schemas.microsoft.com/office/powerpoint/2010/main" val="22698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Animation</a:t>
            </a:r>
            <a:r>
              <a:rPr lang="de-DE" dirty="0"/>
              <a:t>: Erneut können die Skizzen bewusst zum Thema gemacht werden. Dass unterschiedliche Vorgehensweisen zu unterschiedlichen Resultaten führen können, kann daher im Unterrichtsgespräch aufgegriffen und produktiv genutzt werden.</a:t>
            </a:r>
          </a:p>
          <a:p>
            <a:endParaRPr lang="de-DE" dirty="0"/>
          </a:p>
          <a:p>
            <a:r>
              <a:rPr lang="de-DE" b="1" dirty="0"/>
              <a:t>Animation</a:t>
            </a:r>
            <a:r>
              <a:rPr lang="de-DE" dirty="0"/>
              <a:t>: Zugleich haben Lernende oftmals das Bedürfnis nach Eindeutigkeit. Dass beim Modellieren Ergebnisse und Interpretationen fortwährend ausgehandelt werden müssen, ist daher etwas, das Lernende erst verinnerlichen müssen.</a:t>
            </a:r>
          </a:p>
        </p:txBody>
      </p:sp>
    </p:spTree>
    <p:extLst>
      <p:ext uri="{BB962C8B-B14F-4D97-AF65-F5344CB8AC3E}">
        <p14:creationId xmlns:p14="http://schemas.microsoft.com/office/powerpoint/2010/main" val="519457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Lehrerin möchte die verschiedenen Skizzen nun nutzen, damit die Lernenden zu einer gemeinsamen Lösung gelangen können.</a:t>
            </a:r>
          </a:p>
          <a:p>
            <a:endParaRPr lang="de-DE" dirty="0"/>
          </a:p>
          <a:p>
            <a:r>
              <a:rPr lang="de-DE" b="1" dirty="0"/>
              <a:t>Animation</a:t>
            </a:r>
            <a:r>
              <a:rPr lang="de-DE" dirty="0"/>
              <a:t>: Der Modellierungsprozess ist somit </a:t>
            </a:r>
            <a:r>
              <a:rPr lang="de-DE" dirty="0" err="1"/>
              <a:t>mitlerweile</a:t>
            </a:r>
            <a:r>
              <a:rPr lang="de-DE" dirty="0"/>
              <a:t> bei den Tätigkeiten „interpretieren“ und „validieren“ angelangt: Die gefundenen mathematischen Lösungen müssen erneut mit den Informationen aus der Lebenswelt abgeglichen und reflektiert werden.</a:t>
            </a:r>
          </a:p>
        </p:txBody>
      </p:sp>
    </p:spTree>
    <p:extLst>
      <p:ext uri="{BB962C8B-B14F-4D97-AF65-F5344CB8AC3E}">
        <p14:creationId xmlns:p14="http://schemas.microsoft.com/office/powerpoint/2010/main" val="33591964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Lerngruppe fasst zusammen: Wenn mit dem Zeichnen der roten Pfeile begonnen wird, gewinnt Julia.</a:t>
            </a:r>
          </a:p>
          <a:p>
            <a:r>
              <a:rPr lang="de-DE" b="1" dirty="0"/>
              <a:t>Animation</a:t>
            </a:r>
            <a:r>
              <a:rPr lang="de-DE" dirty="0"/>
              <a:t>: Wenn hingegen mit dem Zeichnen der grünen Pfeile begonnen wird, gewinnt Ben das Rennen.</a:t>
            </a:r>
          </a:p>
          <a:p>
            <a:endParaRPr lang="de-DE" dirty="0"/>
          </a:p>
          <a:p>
            <a:r>
              <a:rPr lang="de-DE" b="1" dirty="0"/>
              <a:t>Animation</a:t>
            </a:r>
            <a:r>
              <a:rPr lang="de-DE" dirty="0"/>
              <a:t>: Die verschiedenen Ideen werden nun zusammengeführt: Da bei dem Wettrennen beide Kinder gleichzeitig laufen würden, sollte die Skizze auch entsprechend angelegt werden. (Selbstverständlich ist die Darstellung an dieser Stelle vereinfacht, da nicht beide Pfeile gleichzeitig gezeichnet werden können).</a:t>
            </a:r>
          </a:p>
          <a:p>
            <a:endParaRPr lang="de-DE" dirty="0"/>
          </a:p>
          <a:p>
            <a:r>
              <a:rPr lang="de-DE" b="1" dirty="0"/>
              <a:t>Animation</a:t>
            </a:r>
            <a:r>
              <a:rPr lang="de-DE" dirty="0"/>
              <a:t>: Skizzen stellen somit nicht nur ein wichtiges Darstellungsmittel dar und können zum Kommunizieren anregen – auch das Argumentieren kann auf Grundlage von Skizzen erfolgen. Die Lernenden handeln Bedeutung aus, diskutieren ihre mathematischen Ideen und gelangen so zunehmend zu einer passenden Lösung.</a:t>
            </a:r>
          </a:p>
        </p:txBody>
      </p:sp>
    </p:spTree>
    <p:extLst>
      <p:ext uri="{BB962C8B-B14F-4D97-AF65-F5344CB8AC3E}">
        <p14:creationId xmlns:p14="http://schemas.microsoft.com/office/powerpoint/2010/main" val="608145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Animation</a:t>
            </a:r>
            <a:r>
              <a:rPr lang="de-DE" dirty="0"/>
              <a:t>: Blicken wir erneut auf den Modellierungskreislauf, so fällt auf, dass auch bei dieser Aufgabe Herausforderungen während verschiedener Tätigkeiten bestehen können. Skizzen können hierbei ein geeignetes Unterstützungsinstrument sein.</a:t>
            </a:r>
          </a:p>
          <a:p>
            <a:endParaRPr lang="de-DE" dirty="0"/>
          </a:p>
          <a:p>
            <a:r>
              <a:rPr lang="de-DE" b="1" dirty="0"/>
              <a:t>Animation</a:t>
            </a:r>
            <a:r>
              <a:rPr lang="de-DE" dirty="0"/>
              <a:t>: Indem die Lerngruppe den Sachkontext nachgestellt hat, wurde das Aufgabenverständnis ermöglicht und unterstützt. Zugleich wurden auf diese Weise die später angelegten Skizzen bereits angebahnt, da die Lernenden ihre Einsichten auf die Zeichnungen übertragen konnten.</a:t>
            </a:r>
          </a:p>
          <a:p>
            <a:r>
              <a:rPr lang="de-DE" b="1" dirty="0"/>
              <a:t>Animation</a:t>
            </a:r>
            <a:r>
              <a:rPr lang="de-DE" dirty="0"/>
              <a:t>: Beim Mathematisieren wurden die Skizzen dann genutzt, um die enthaltenen Informationen zu strukturieren und alle erforderlichen Zahlwerte und deren Zusammenhänge zu erfassen.</a:t>
            </a:r>
          </a:p>
          <a:p>
            <a:r>
              <a:rPr lang="de-DE" b="1" dirty="0"/>
              <a:t>Animation</a:t>
            </a:r>
            <a:r>
              <a:rPr lang="de-DE" dirty="0"/>
              <a:t>: Skizzen sind darüber hinaus auch dazu geeignet, Schritt für Schritt zu einer Lösung zu gelangen. Die Lernenden können verschiedene Vorgehensweisen unmittelbar anhand der Skizzen entwickeln.</a:t>
            </a:r>
          </a:p>
          <a:p>
            <a:r>
              <a:rPr lang="de-DE" b="1" dirty="0"/>
              <a:t>Animation</a:t>
            </a:r>
            <a:r>
              <a:rPr lang="de-DE" dirty="0"/>
              <a:t>: Auch der Rückbezug zur Lebenswelt kann schließlich auf Grundlage der Skizzen erfolgen. Die verschiedenen Vorgehensweisen wurden diskutiert, reflektiert und zu einer gemeinsamen Lösung zusammengeführt.</a:t>
            </a:r>
          </a:p>
          <a:p>
            <a:endParaRPr lang="de-DE" dirty="0"/>
          </a:p>
          <a:p>
            <a:r>
              <a:rPr lang="de-DE" dirty="0"/>
              <a:t>Selbstverständlich ist auch die in diesem Kapitel dargestellte Auseinandersetzung idealtypisch und bildet nicht unbedingt alle nötigen Aushandlungsprozesse ab, die mit Lerngruppen beim Bearbeiten der Aufgabe nötig und möglich sind. Zudem kann es sein, dass die Ausgangsaufgabe für Lerngruppen angepasst werden muss, beispielsweise um bestimmte Tätigkeiten des Modellierens zu fokussieren…</a:t>
            </a:r>
          </a:p>
        </p:txBody>
      </p:sp>
    </p:spTree>
    <p:extLst>
      <p:ext uri="{BB962C8B-B14F-4D97-AF65-F5344CB8AC3E}">
        <p14:creationId xmlns:p14="http://schemas.microsoft.com/office/powerpoint/2010/main" val="35250132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auch die Tierpark-Aufgabe sind Adaptionen der Aufgabe möglich und können die Auseinandersetzung auf bestimmte Aspekte fokussieren.</a:t>
            </a:r>
          </a:p>
          <a:p>
            <a:endParaRPr lang="de-DE" dirty="0"/>
          </a:p>
          <a:p>
            <a:r>
              <a:rPr lang="de-DE" b="1" dirty="0"/>
              <a:t>Animation</a:t>
            </a:r>
            <a:r>
              <a:rPr lang="de-DE" dirty="0"/>
              <a:t>: Beispielsweise kann die Aufgabe erweitert werden, indem statt der Vorlaufstrecke eine Vorlaufzeit eingesetzt wird. Die Zusammenhänge dieser Aufgabe sind auf diese Weise etwas komplexer, da die verschiedenen Geschwindigkeiten der Kinder erst genutzt werden müssen, um herauszufinden, wie weit der Vorsprung von Julia in Metern ist.</a:t>
            </a:r>
          </a:p>
          <a:p>
            <a:endParaRPr lang="de-DE" dirty="0"/>
          </a:p>
          <a:p>
            <a:r>
              <a:rPr lang="de-DE" b="1" dirty="0"/>
              <a:t>Animation</a:t>
            </a:r>
            <a:r>
              <a:rPr lang="de-DE" dirty="0"/>
              <a:t>: Eine andere mögliche Adaption könnte sein, besonders die Tätigkeit des Interpretierens zu fokussieren. Die Ausgangsaufgabe könnte hierzu beispielsweise in eine </a:t>
            </a:r>
            <a:r>
              <a:rPr lang="de-DE" i="1" dirty="0"/>
              <a:t>Kann das Stimmen-Aufgabe</a:t>
            </a:r>
            <a:r>
              <a:rPr lang="de-DE" dirty="0"/>
              <a:t> umgewandelt werden.</a:t>
            </a:r>
          </a:p>
        </p:txBody>
      </p:sp>
    </p:spTree>
    <p:extLst>
      <p:ext uri="{BB962C8B-B14F-4D97-AF65-F5344CB8AC3E}">
        <p14:creationId xmlns:p14="http://schemas.microsoft.com/office/powerpoint/2010/main" val="15372082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bereits angeführt, sind Skizzen selbst oftmals zunächst ein Lerngegenstand. Die hier angeführten Videos „Was ist eine Skizze?“ und „Wie verwende ich eine Skizze?“ können hierzu mit der Lerngruppe angeschaut werden, um das Erstellen von Skizzen selbst zum Thema zu machen. Sie stehen kostenfrei auf </a:t>
            </a:r>
            <a:r>
              <a:rPr lang="de-DE" dirty="0" err="1"/>
              <a:t>Pikas</a:t>
            </a:r>
            <a:r>
              <a:rPr lang="de-DE" dirty="0"/>
              <a:t> </a:t>
            </a:r>
            <a:r>
              <a:rPr lang="de-DE" dirty="0" err="1"/>
              <a:t>digi</a:t>
            </a:r>
            <a:r>
              <a:rPr lang="de-DE" dirty="0"/>
              <a:t> zur Verfügung.</a:t>
            </a:r>
          </a:p>
        </p:txBody>
      </p:sp>
    </p:spTree>
    <p:extLst>
      <p:ext uri="{BB962C8B-B14F-4D97-AF65-F5344CB8AC3E}">
        <p14:creationId xmlns:p14="http://schemas.microsoft.com/office/powerpoint/2010/main" val="2848630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Auch </a:t>
            </a:r>
            <a:r>
              <a:rPr lang="de-DE" i="1" dirty="0"/>
              <a:t>Skizzen</a:t>
            </a:r>
            <a:r>
              <a:rPr lang="de-DE" dirty="0"/>
              <a:t> können im Modellierungsprozess unterschiedliche unterstützende Funktionen annehmen: Sie können sowohl beim Verstehen der Aufgabe und der Zusammenhänge beitragen, sondern auch Hilfen zum Weiterdenken darstellen, indem sie produktiv in mathematischen Gesprächen weiterentwickelt werden.</a:t>
            </a:r>
          </a:p>
          <a:p>
            <a:endParaRPr lang="de-DE" dirty="0"/>
          </a:p>
          <a:p>
            <a:pPr marL="0" indent="0">
              <a:lnSpc>
                <a:spcPct val="170000"/>
              </a:lnSpc>
              <a:buNone/>
            </a:pPr>
            <a:r>
              <a:rPr lang="de-DE" sz="1200" dirty="0">
                <a:solidFill>
                  <a:schemeClr val="tx1"/>
                </a:solidFill>
                <a:latin typeface="Arial" panose="020B0604020202020204" pitchFamily="34" charset="0"/>
                <a:cs typeface="Arial" panose="020B0604020202020204" pitchFamily="34" charset="0"/>
              </a:rPr>
              <a:t>Skizzen</a:t>
            </a:r>
            <a:r>
              <a:rPr lang="de-DE" sz="1200" b="0" dirty="0">
                <a:solidFill>
                  <a:schemeClr val="tx1"/>
                </a:solidFill>
                <a:latin typeface="Arial" panose="020B0604020202020204" pitchFamily="34" charset="0"/>
                <a:cs typeface="Arial" panose="020B0604020202020204" pitchFamily="34" charset="0"/>
              </a:rPr>
              <a:t> </a:t>
            </a: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sollten im Unterricht</a:t>
            </a:r>
          </a:p>
          <a:p>
            <a:pPr marL="171450" indent="-171450">
              <a:lnSpc>
                <a:spcPct val="170000"/>
              </a:lnSpc>
              <a:buFont typeface="Arial" panose="020B0604020202020204" pitchFamily="34" charset="0"/>
              <a:buChar char="•"/>
            </a:pP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entwickelt und angewendet werden können</a:t>
            </a:r>
          </a:p>
          <a:p>
            <a:pPr marL="171450" indent="-171450">
              <a:lnSpc>
                <a:spcPct val="170000"/>
              </a:lnSpc>
              <a:buFont typeface="Arial" panose="020B0604020202020204" pitchFamily="34" charset="0"/>
              <a:buChar char="•"/>
            </a:pPr>
            <a:r>
              <a:rPr lang="de-DE" sz="1200" b="0" dirty="0">
                <a:solidFill>
                  <a:schemeClr val="tx1"/>
                </a:solidFill>
                <a:latin typeface="Arial" panose="020B0604020202020204" pitchFamily="34" charset="0"/>
                <a:cs typeface="Arial" panose="020B0604020202020204" pitchFamily="34" charset="0"/>
              </a:rPr>
              <a:t>zum Gegenstand des Austausches werden, um verschiedene Ideen und Vorgehensweisen kennenzulernen</a:t>
            </a:r>
          </a:p>
          <a:p>
            <a:pPr marL="171450" indent="-171450">
              <a:lnSpc>
                <a:spcPct val="170000"/>
              </a:lnSpc>
              <a:buFont typeface="Arial" panose="020B0604020202020204" pitchFamily="34" charset="0"/>
              <a:buChar char="•"/>
            </a:pP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reflektiert und verglichen werden, um diese bewusst einzusetzen</a:t>
            </a:r>
          </a:p>
          <a:p>
            <a:endParaRPr lang="de-DE" dirty="0"/>
          </a:p>
          <a:p>
            <a:r>
              <a:rPr lang="de-DE" b="1" dirty="0"/>
              <a:t>Animation</a:t>
            </a:r>
            <a:r>
              <a:rPr lang="de-DE" dirty="0"/>
              <a:t>: Mit Blick auf das diskutierte Unterrichtsbeispiel ist zudem erneut deutlich geworden, dass prozessbezogene Kompetenzen nicht isoliert voneinander gedacht werden sollten: Darstellungen wie die Skizze können beim Modellieren ebenso zum Einsatz kommen wie bei anderen Aufgaben.</a:t>
            </a:r>
          </a:p>
        </p:txBody>
      </p:sp>
    </p:spTree>
    <p:extLst>
      <p:ext uri="{BB962C8B-B14F-4D97-AF65-F5344CB8AC3E}">
        <p14:creationId xmlns:p14="http://schemas.microsoft.com/office/powerpoint/2010/main" val="151191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Animation</a:t>
            </a:r>
            <a:r>
              <a:rPr lang="de-DE" dirty="0"/>
              <a:t>: In der heutigen Veranstaltung steht die Kompetenz des Modellierens (oder in den Worten des Kinderlehrplans: Die Kompetenz „Sachaufgaben bearbeiten“) im Vordergrund.</a:t>
            </a:r>
          </a:p>
        </p:txBody>
      </p:sp>
    </p:spTree>
    <p:extLst>
      <p:ext uri="{BB962C8B-B14F-4D97-AF65-F5344CB8AC3E}">
        <p14:creationId xmlns:p14="http://schemas.microsoft.com/office/powerpoint/2010/main" val="745673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Kernbotschaft des zweiten Unterstützungselements „Skizzen“</a:t>
            </a:r>
          </a:p>
        </p:txBody>
      </p:sp>
    </p:spTree>
    <p:extLst>
      <p:ext uri="{BB962C8B-B14F-4D97-AF65-F5344CB8AC3E}">
        <p14:creationId xmlns:p14="http://schemas.microsoft.com/office/powerpoint/2010/main" val="2089464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Nicht zuletzt können auch Tabellen ein Unterstützungselement für das Modellieren darstellen. Wie deutlich werden wird, können auch diese bei unterschiedlichen Tätigkeiten des Modellierens unterstützen.</a:t>
            </a:r>
          </a:p>
        </p:txBody>
      </p:sp>
    </p:spTree>
    <p:extLst>
      <p:ext uri="{BB962C8B-B14F-4D97-AF65-F5344CB8AC3E}">
        <p14:creationId xmlns:p14="http://schemas.microsoft.com/office/powerpoint/2010/main" val="27133214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Kapitel wird die dargestellte Aufgabe fokussiert. Finden Sie erneut zunächst selbst einen Zugang zur Aufgabe und überlegen Sie mit Blick auf Ihre Lerngruppe:</a:t>
            </a:r>
          </a:p>
          <a:p>
            <a:endParaRPr lang="de-DE" dirty="0"/>
          </a:p>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p:txBody>
      </p:sp>
    </p:spTree>
    <p:extLst>
      <p:ext uri="{BB962C8B-B14F-4D97-AF65-F5344CB8AC3E}">
        <p14:creationId xmlns:p14="http://schemas.microsoft.com/office/powerpoint/2010/main" val="3433822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Mögliche Auseinandersetzungen mit der vorgestellten Aufgabe werden auch in diesem Abschnitt beispielhaft diskutiert und entsprechende Unterstützungsideen abgeleitet.</a:t>
            </a:r>
          </a:p>
          <a:p>
            <a:endParaRPr lang="de-DE" dirty="0"/>
          </a:p>
          <a:p>
            <a:r>
              <a:rPr lang="de-DE" b="1" dirty="0"/>
              <a:t>Animation</a:t>
            </a:r>
            <a:r>
              <a:rPr lang="de-DE" dirty="0"/>
              <a:t>: Das Kind fasst das aus seiner Sicht wesentliche Ziel der Auseinandersetzung zusammen: Die 45 Muggelsteine sollen auf 3 Becher verteilt werden.</a:t>
            </a:r>
          </a:p>
          <a:p>
            <a:r>
              <a:rPr lang="de-DE" b="1" dirty="0"/>
              <a:t>Animation</a:t>
            </a:r>
            <a:r>
              <a:rPr lang="de-DE" dirty="0"/>
              <a:t>: Ein erster Zugang, den viele Lernende vermutlich wählen würden, wäre das Ausprobieren. Damit kann nicht nur ein erster Lösungsversuch unternommen werden, sondern auch werden die Zusammenhänge aus der Aufgabe besser verstehbar. Das Kind erkennt, dass 6 Steine in den zweiten Becher gelegt werden müssten, wenn einer in den ersten Becher gelegt wird.</a:t>
            </a:r>
          </a:p>
          <a:p>
            <a:r>
              <a:rPr lang="de-DE" b="1" dirty="0"/>
              <a:t>Animation</a:t>
            </a:r>
            <a:r>
              <a:rPr lang="de-DE" dirty="0"/>
              <a:t>: Dieser – wenn auch unsystematische – Zugang verdeutlicht also die Problemstellung der Aufgabe: Die Verteilung muss so angepasst werden, dass keine Steine mehr übrig bleiben. Das Kind hat erkannt, dass 27 weitere Steine zu verteilen sind, wenn nur einer in den ersten Becher gelegt wird.</a:t>
            </a:r>
          </a:p>
        </p:txBody>
      </p:sp>
    </p:spTree>
    <p:extLst>
      <p:ext uri="{BB962C8B-B14F-4D97-AF65-F5344CB8AC3E}">
        <p14:creationId xmlns:p14="http://schemas.microsoft.com/office/powerpoint/2010/main" val="32861142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der Fortgang der möglichen Unterrichtssituation liegt nahe:</a:t>
            </a:r>
          </a:p>
          <a:p>
            <a:endParaRPr lang="de-DE" dirty="0"/>
          </a:p>
          <a:p>
            <a:r>
              <a:rPr lang="de-DE" b="1" dirty="0"/>
              <a:t>Animation</a:t>
            </a:r>
            <a:r>
              <a:rPr lang="de-DE" dirty="0"/>
              <a:t>: Ein Ansatz könnte sein, die Anzahl der Murmeln im ersten Becher zu erhöhen.</a:t>
            </a:r>
          </a:p>
          <a:p>
            <a:r>
              <a:rPr lang="de-DE" b="1" dirty="0"/>
              <a:t>Animation</a:t>
            </a:r>
            <a:r>
              <a:rPr lang="de-DE" dirty="0"/>
              <a:t>: Das Erhöhen der Steine im ersten Becher führt dazu, dass 7 Becher in den zweiten gelegt werden.</a:t>
            </a:r>
          </a:p>
          <a:p>
            <a:r>
              <a:rPr lang="de-DE" b="1" dirty="0"/>
              <a:t>Animation</a:t>
            </a:r>
            <a:r>
              <a:rPr lang="de-DE" dirty="0"/>
              <a:t>: Rein durch das handelnde Erhöhen der Becheranzahl können die Lernenden jedoch nicht zwangsläufig auch die Zusammenhänge in den Blick nehmen, die für die Aufgabe zentral sind: Beispielsweise sollten sie zum Lösen der Aufgabe eine Einsicht darein entwickeln, dass sich die Anzahl der Steine in allen Bechern um die gleichen Werte erhöht und sich daher die Gesamtzahl um 3 erhöht, wenn ein Stein hinzugefügt wird. </a:t>
            </a:r>
          </a:p>
          <a:p>
            <a:endParaRPr lang="de-DE" dirty="0"/>
          </a:p>
          <a:p>
            <a:r>
              <a:rPr lang="de-DE" dirty="0"/>
              <a:t>Diese Einsicht ist nicht unbedingt zugänglich, da der Ausgangszustand nicht mehr erkennbar ist, sobald die Anpassung vorgenommen wurde. An dieser Stelle können Tabellen unterstützen.</a:t>
            </a:r>
          </a:p>
        </p:txBody>
      </p:sp>
    </p:spTree>
    <p:extLst>
      <p:ext uri="{BB962C8B-B14F-4D97-AF65-F5344CB8AC3E}">
        <p14:creationId xmlns:p14="http://schemas.microsoft.com/office/powerpoint/2010/main" val="418627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b="1" dirty="0"/>
              <a:t>Animation</a:t>
            </a:r>
            <a:r>
              <a:rPr lang="de-DE" dirty="0"/>
              <a:t>: Die Lernenden haben die grundlegenden Zusammenhänge der Aufgabe durchdrungen. Nun sollen diese auf die Ebene der Mathematik überführt und so schrittweise zu einer Lösung genutzt werden.</a:t>
            </a:r>
          </a:p>
          <a:p>
            <a:r>
              <a:rPr lang="de-DE" b="1" dirty="0"/>
              <a:t>Animation</a:t>
            </a:r>
            <a:r>
              <a:rPr lang="de-DE" dirty="0"/>
              <a:t>: Tabellen kommt hierbei eine wichtige Funktion zu. Denn aus eigentlich flüchtigen Situationen können „Momentaufnahmen“ in der Tabelle festgehalten werden. Veränderungen werden auf diese Weise sichtbar.</a:t>
            </a:r>
          </a:p>
          <a:p>
            <a:endParaRPr lang="de-DE" dirty="0"/>
          </a:p>
          <a:p>
            <a:r>
              <a:rPr lang="de-DE" dirty="0"/>
              <a:t>Analog zu den Fragen an den Text und den Skizzen gibt es auch für die Tabellen unterschiedliche mögliche Vorgehens- und Nutzungsweisen, die nach und nach in diesem Abschnitt diskutiert werden.</a:t>
            </a:r>
          </a:p>
          <a:p>
            <a:endParaRPr lang="de-DE" dirty="0"/>
          </a:p>
          <a:p>
            <a:r>
              <a:rPr lang="de-DE" b="1" dirty="0"/>
              <a:t>Animation</a:t>
            </a:r>
            <a:r>
              <a:rPr lang="de-DE" dirty="0"/>
              <a:t>: Die Ausgangssituation wurde erfolgreich in das Tabellenformat übertragen. Nun möchte das Kind zur Lösung der Aufgabe gelangen.</a:t>
            </a:r>
          </a:p>
          <a:p>
            <a:r>
              <a:rPr lang="de-DE" b="1" dirty="0"/>
              <a:t>Animation</a:t>
            </a:r>
            <a:r>
              <a:rPr lang="de-DE" dirty="0"/>
              <a:t>: Die Lehrkraft regt hierbei dazu an, Veränderungen am ersten Becher vorzunehmen, zu beobachten, wie sich die Gesamtzahl verändert und so zunehmend zu vertiefteren Einsichten in die Zusammenhänge zu gelangen.</a:t>
            </a:r>
          </a:p>
        </p:txBody>
      </p:sp>
    </p:spTree>
    <p:extLst>
      <p:ext uri="{BB962C8B-B14F-4D97-AF65-F5344CB8AC3E}">
        <p14:creationId xmlns:p14="http://schemas.microsoft.com/office/powerpoint/2010/main" val="588612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18566-2588-BD31-B917-F45AEA9369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523371F-5F66-104A-3818-AFA07B4A606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74FC6B2-DEDD-5B01-37A2-1182EE37A0D4}"/>
              </a:ext>
            </a:extLst>
          </p:cNvPr>
          <p:cNvSpPr>
            <a:spLocks noGrp="1"/>
          </p:cNvSpPr>
          <p:nvPr>
            <p:ph type="body" idx="1"/>
          </p:nvPr>
        </p:nvSpPr>
        <p:spPr/>
        <p:txBody>
          <a:bodyPr/>
          <a:lstStyle/>
          <a:p>
            <a:r>
              <a:rPr lang="de-DE" b="1" dirty="0"/>
              <a:t>Animation</a:t>
            </a:r>
            <a:r>
              <a:rPr lang="de-DE" dirty="0"/>
              <a:t>: Auch die Anpassung der Steine lässt sich in die Tabelle übertragen.</a:t>
            </a:r>
          </a:p>
          <a:p>
            <a:r>
              <a:rPr lang="de-DE" b="1" dirty="0"/>
              <a:t>Animation</a:t>
            </a:r>
            <a:r>
              <a:rPr lang="de-DE" dirty="0"/>
              <a:t>: Wenngleich die Darstellung in der Tabelle ermöglicht, dass Strukturen erkannt und genutzt werden, bedeutet dies nicht, dass die Lernenden zwangsweise auch strukturiert vorgehen.</a:t>
            </a:r>
          </a:p>
          <a:p>
            <a:endParaRPr lang="de-DE" dirty="0"/>
          </a:p>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 – Denkmoment</a:t>
            </a:r>
            <a:r>
              <a:rPr lang="de-DE" dirty="0"/>
              <a:t>: </a:t>
            </a:r>
            <a:r>
              <a:rPr lang="de-DE" sz="1200" b="0" dirty="0">
                <a:solidFill>
                  <a:srgbClr val="000000"/>
                </a:solidFill>
                <a:ea typeface="Arial"/>
                <a:cs typeface="Arial"/>
                <a:sym typeface="Arial"/>
              </a:rPr>
              <a:t>Wie können die Lernenden die Tabelle nutzen, um die Zusammenhänge tiefer zu durchdringen?</a:t>
            </a:r>
            <a:endParaRPr lang="de-DE" sz="1200" b="0" dirty="0">
              <a:solidFill>
                <a:srgbClr val="000000"/>
              </a:solidFill>
              <a:cs typeface="Arial"/>
              <a:sym typeface="Arial"/>
            </a:endParaRPr>
          </a:p>
        </p:txBody>
      </p:sp>
    </p:spTree>
    <p:extLst>
      <p:ext uri="{BB962C8B-B14F-4D97-AF65-F5344CB8AC3E}">
        <p14:creationId xmlns:p14="http://schemas.microsoft.com/office/powerpoint/2010/main" val="17341751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2E23-D5E2-0EFD-74C9-D192558E6B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5EECBC-91B4-CC27-CB08-05D1C07C8E6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6E093FAE-EB90-C5AA-3CD8-80274CFE285D}"/>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b="1" dirty="0"/>
              <a:t>Animation</a:t>
            </a:r>
            <a:r>
              <a:rPr lang="de-DE" dirty="0"/>
              <a:t>: An dieser Stelle wird ein entscheidender Zusammenhang zum Problemlösen deutlich: Wenngleich nicht jede Modellierungsaufgabe auch eine Problemlöseaufgabe ist, können Modellierungsaufgaben auch zugleich einen Problemlösecharakter haben. Nicht nur müssen die Lernenden bei der vorliegenden Aufgabe Bezüge zwischen Lebens- und Mathewelt herstellen (Modellieren), sondern auch ein eigenes Vorgehen entwickeln, um die individuelle Hürde zu überwinden (Problemlösen).</a:t>
            </a:r>
          </a:p>
          <a:p>
            <a:endParaRPr lang="de-DE" b="1" dirty="0"/>
          </a:p>
          <a:p>
            <a:r>
              <a:rPr lang="de-DE" b="1" dirty="0"/>
              <a:t>Animation</a:t>
            </a:r>
            <a:r>
              <a:rPr lang="de-DE" dirty="0"/>
              <a:t>: Ein möglicher Impuls könnte sein, die Veränderungen mit Mitteln zum Forschen in den Blick zu nehmen und zu erklären. Wie bereits im vorausgegangenen Modul deutlich geworden ist, sind Mittel zum Forschen selbst zunächst ein Lerngegenstand für die Lernenden, können jedoch bei gezieltem und bewusstem Einsatz wichtige Anschauungs- und Erkenntnismittel darstellen.</a:t>
            </a:r>
          </a:p>
        </p:txBody>
      </p:sp>
    </p:spTree>
    <p:extLst>
      <p:ext uri="{BB962C8B-B14F-4D97-AF65-F5344CB8AC3E}">
        <p14:creationId xmlns:p14="http://schemas.microsoft.com/office/powerpoint/2010/main" val="6148302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nach Einsatz der Mittel zum Forschen können Lernende zu unterschiedlichen Einsichten gelangen.</a:t>
            </a:r>
          </a:p>
          <a:p>
            <a:endParaRPr lang="de-DE" dirty="0"/>
          </a:p>
          <a:p>
            <a:r>
              <a:rPr lang="de-DE" b="1" dirty="0"/>
              <a:t>Animation</a:t>
            </a:r>
            <a:r>
              <a:rPr lang="de-DE" dirty="0"/>
              <a:t>: Indem Lernende zum Austausch über ihre Tabellen und Markierungen angeregt werden, kann dieser Umstand produktiv genutzt werden.</a:t>
            </a:r>
          </a:p>
        </p:txBody>
      </p:sp>
    </p:spTree>
    <p:extLst>
      <p:ext uri="{BB962C8B-B14F-4D97-AF65-F5344CB8AC3E}">
        <p14:creationId xmlns:p14="http://schemas.microsoft.com/office/powerpoint/2010/main" val="21122322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Während Leo (links) horizontale Zusammenhänge hervorgehoben hat (von Becher zu Becher kommen 5 hinzu), hat Nadja vertikale Zusammenhänge fokussiert (wenn im ersten Becher 6 dazu kommen, kommen in den anderen Bechern auch 6 dazu).</a:t>
            </a:r>
          </a:p>
          <a:p>
            <a:endParaRPr lang="de-DE" dirty="0"/>
          </a:p>
          <a:p>
            <a:r>
              <a:rPr lang="de-DE" b="1" dirty="0"/>
              <a:t>Animation</a:t>
            </a:r>
            <a:r>
              <a:rPr lang="de-DE" dirty="0"/>
              <a:t>: Die Lernenden können über die Unterschiedlichkeit der gefundenen Lösungen ins Gespräch kommen. Es wird deutlich, dass sowohl die bisher bekannten Zusammenhänge veranschaulicht werden können, als auch vertiefte Einsichten gewonnen werden können: Wenn jeweils 5 hinzukommen, müssen im dritten Becher mindestens 10 Steine liegen.</a:t>
            </a:r>
          </a:p>
          <a:p>
            <a:endParaRPr lang="de-DE" dirty="0"/>
          </a:p>
          <a:p>
            <a:r>
              <a:rPr lang="de-DE" b="1" dirty="0"/>
              <a:t>Animation</a:t>
            </a:r>
            <a:r>
              <a:rPr lang="de-DE" dirty="0"/>
              <a:t>: Selbiges gilt für die vertikalen Zusammenhänge: Es wird deutlich, dass die Gesamtzahl um 18 erhöht wird, wenn die Anzahl der Steine pro Becher um 6 erhöht wird.</a:t>
            </a:r>
          </a:p>
          <a:p>
            <a:endParaRPr lang="de-DE" dirty="0"/>
          </a:p>
          <a:p>
            <a:r>
              <a:rPr lang="de-DE" b="1" dirty="0"/>
              <a:t>Animation</a:t>
            </a:r>
            <a:r>
              <a:rPr lang="de-DE" dirty="0"/>
              <a:t>: Die Darstellungen können nun zusammengeführt werden, um die erkannten Zusammenhänge miteinander zu vernetzen und das Verständnis zu vertiefen.</a:t>
            </a:r>
          </a:p>
        </p:txBody>
      </p:sp>
    </p:spTree>
    <p:extLst>
      <p:ext uri="{BB962C8B-B14F-4D97-AF65-F5344CB8AC3E}">
        <p14:creationId xmlns:p14="http://schemas.microsoft.com/office/powerpoint/2010/main" val="321515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Zunächst einmal ein </a:t>
            </a:r>
            <a:r>
              <a:rPr lang="de-DE" b="1" dirty="0"/>
              <a:t>Denkmoment</a:t>
            </a:r>
            <a:r>
              <a:rPr lang="de-DE" dirty="0"/>
              <a:t>, um in das Thema einzusteigen. Wenn Sie an Ihren Unterricht denken:</a:t>
            </a:r>
          </a:p>
          <a:p>
            <a:endParaRPr lang="de-DE" dirty="0"/>
          </a:p>
          <a:p>
            <a:pPr marL="0" indent="0" hangingPunct="1">
              <a:spcBef>
                <a:spcPts val="1176"/>
              </a:spcBef>
              <a:buClr>
                <a:srgbClr val="000000"/>
              </a:buClr>
              <a:buSzPts val="1360"/>
              <a:buFont typeface="Noto Sans Symbols"/>
              <a:buNone/>
            </a:pPr>
            <a:r>
              <a:rPr lang="de-DE" sz="1200" b="0" dirty="0">
                <a:solidFill>
                  <a:srgbClr val="000000"/>
                </a:solidFill>
                <a:ea typeface="Arial"/>
                <a:cs typeface="Arial"/>
                <a:sym typeface="Arial"/>
              </a:rPr>
              <a:t>Was verstehen Sie unter „Modellieren“?</a:t>
            </a:r>
          </a:p>
          <a:p>
            <a:pPr marL="0" indent="0" hangingPunct="1">
              <a:spcBef>
                <a:spcPts val="1176"/>
              </a:spcBef>
              <a:buClr>
                <a:srgbClr val="000000"/>
              </a:buClr>
              <a:buSzPts val="1360"/>
              <a:buFont typeface="Noto Sans Symbols"/>
              <a:buNone/>
            </a:pPr>
            <a:r>
              <a:rPr lang="de-DE" sz="1200" b="0" dirty="0">
                <a:solidFill>
                  <a:srgbClr val="000000"/>
                </a:solidFill>
                <a:cs typeface="Arial"/>
                <a:sym typeface="Arial"/>
              </a:rPr>
              <a:t>An welchen Stellen ihres Unterrichts findet Modellieren statt?</a:t>
            </a:r>
          </a:p>
          <a:p>
            <a:pPr marL="0" indent="0" hangingPunct="1">
              <a:spcBef>
                <a:spcPts val="1176"/>
              </a:spcBef>
              <a:buClr>
                <a:srgbClr val="000000"/>
              </a:buClr>
              <a:buSzPts val="1360"/>
              <a:buFont typeface="Noto Sans Symbols"/>
              <a:buNone/>
            </a:pPr>
            <a:r>
              <a:rPr lang="de-DE" sz="1200" b="0" dirty="0">
                <a:solidFill>
                  <a:srgbClr val="000000"/>
                </a:solidFill>
                <a:cs typeface="Arial"/>
                <a:sym typeface="Arial"/>
              </a:rPr>
              <a:t>Welche Potentiale bietet das Modellieren für die Kinder?</a:t>
            </a:r>
          </a:p>
        </p:txBody>
      </p:sp>
    </p:spTree>
    <p:extLst>
      <p:ext uri="{BB962C8B-B14F-4D97-AF65-F5344CB8AC3E}">
        <p14:creationId xmlns:p14="http://schemas.microsoft.com/office/powerpoint/2010/main" val="7796311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E027-FAD9-EA45-ECDD-7BDA8E53D0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1DA30E-51AF-F8D3-AE37-CD2C9750CC3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6E30767F-12C8-418A-1667-F3A120CB3770}"/>
              </a:ext>
            </a:extLst>
          </p:cNvPr>
          <p:cNvSpPr>
            <a:spLocks noGrp="1"/>
          </p:cNvSpPr>
          <p:nvPr>
            <p:ph type="body" idx="1"/>
          </p:nvPr>
        </p:nvSpPr>
        <p:spPr/>
        <p:txBody>
          <a:bodyPr/>
          <a:lstStyle/>
          <a:p>
            <a:r>
              <a:rPr lang="de-DE" dirty="0"/>
              <a:t>In weiteren Gesprächen kann dieses Verständnis gemeinsam ausgehandelt werden:</a:t>
            </a:r>
          </a:p>
          <a:p>
            <a:r>
              <a:rPr lang="de-DE" b="1" dirty="0"/>
              <a:t>Animation</a:t>
            </a:r>
            <a:r>
              <a:rPr lang="de-DE" dirty="0"/>
              <a:t>: Es ist nicht unmittelbar anhand der Markierungen erkennbar, was „immer drei mehr“ bedeutet.</a:t>
            </a:r>
          </a:p>
          <a:p>
            <a:endParaRPr lang="de-DE" dirty="0"/>
          </a:p>
          <a:p>
            <a:r>
              <a:rPr lang="de-DE" b="1" dirty="0"/>
              <a:t>Animation</a:t>
            </a:r>
            <a:r>
              <a:rPr lang="de-DE" dirty="0"/>
              <a:t>: Daher fordert die Lehrerin dazu auf, diese Erkenntnis an der Tabelle zu erklären und die Markierungen entsprechen zu ergänzen.</a:t>
            </a:r>
          </a:p>
          <a:p>
            <a:endParaRPr lang="de-DE" dirty="0"/>
          </a:p>
          <a:p>
            <a:r>
              <a:rPr lang="de-DE" b="1" dirty="0"/>
              <a:t>Animation</a:t>
            </a:r>
            <a:r>
              <a:rPr lang="de-DE" dirty="0"/>
              <a:t>: Geeignete Markierungen an der Tabelle können nicht nur den Nachvollzug unterstützen, sondern auch beim Erklären aufgegriffen werden: Indem das Kind beschreibt, dass die Gesamtzahl um 3 erhöht wird, wenn ein Stein im ersten Becher hinzukommt, wird die Markierung zusätzlich mit Bedeutung versehen und für andere verstehbar.</a:t>
            </a:r>
          </a:p>
          <a:p>
            <a:endParaRPr lang="de-DE" dirty="0"/>
          </a:p>
          <a:p>
            <a:r>
              <a:rPr lang="de-DE" dirty="0"/>
              <a:t>Auch hier gilt: Unterschiedliche Zugänge und Einsichten sind nicht nur möglich, sondern können das mathematische Gespräch insgesamt produktiver machen, wie im Folgenden deutlich wird…</a:t>
            </a:r>
          </a:p>
        </p:txBody>
      </p:sp>
    </p:spTree>
    <p:extLst>
      <p:ext uri="{BB962C8B-B14F-4D97-AF65-F5344CB8AC3E}">
        <p14:creationId xmlns:p14="http://schemas.microsoft.com/office/powerpoint/2010/main" val="29505161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DAA2D-9B01-4CDC-B437-1FCBB6C325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17F34DB-44FF-B1DD-5FA2-9BC8AB946576}"/>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A716690-CED9-4CE4-ECC7-649FBA01A504}"/>
              </a:ext>
            </a:extLst>
          </p:cNvPr>
          <p:cNvSpPr>
            <a:spLocks noGrp="1"/>
          </p:cNvSpPr>
          <p:nvPr>
            <p:ph type="body" idx="1"/>
          </p:nvPr>
        </p:nvSpPr>
        <p:spPr/>
        <p:txBody>
          <a:bodyPr/>
          <a:lstStyle/>
          <a:p>
            <a:r>
              <a:rPr lang="de-DE" dirty="0"/>
              <a:t>Sam ist zu einer etwas anderen Erkenntnis gelangt, wenn er sagt, dass es „immer drei mehr“ wurden.</a:t>
            </a:r>
          </a:p>
          <a:p>
            <a:endParaRPr lang="de-DE" dirty="0"/>
          </a:p>
          <a:p>
            <a:r>
              <a:rPr lang="de-DE" b="1" dirty="0"/>
              <a:t>Animation</a:t>
            </a:r>
            <a:r>
              <a:rPr lang="de-DE" dirty="0"/>
              <a:t>: Da dieser Zugang nicht unmittelbar mit den bestehenden Markierungen deutlich geworden ist, fordert die Lehrerin auch hier auf, diese Einsicht an der Tabelle zu erklären.</a:t>
            </a:r>
          </a:p>
          <a:p>
            <a:endParaRPr lang="de-DE" dirty="0"/>
          </a:p>
          <a:p>
            <a:r>
              <a:rPr lang="de-DE" b="1" dirty="0"/>
              <a:t>Animation</a:t>
            </a:r>
            <a:r>
              <a:rPr lang="de-DE" dirty="0"/>
              <a:t>: Leo erklärt, welche Bedeutung hinter dem Ausdruck „3-mal mehr“ steckt: Wird die Anzahl der Steine im ersten Becher erhöht, erhöht sich die Gesamtzahl um das Dreifache.</a:t>
            </a:r>
          </a:p>
        </p:txBody>
      </p:sp>
    </p:spTree>
    <p:extLst>
      <p:ext uri="{BB962C8B-B14F-4D97-AF65-F5344CB8AC3E}">
        <p14:creationId xmlns:p14="http://schemas.microsoft.com/office/powerpoint/2010/main" val="13843969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beiden dargestellten Lösungen wurden die Zusammenhänge der Aufgabe auf unterschiedlichen Niveaus dargestellt. Es wird deutlich, dass vor allem das Gespräch über Tabellen dabei unterstützen kann, diese Bedeutungen auszuhandeln und so die Zusammenhänge tiefer zu durchdringen.</a:t>
            </a:r>
          </a:p>
          <a:p>
            <a:endParaRPr lang="de-DE" dirty="0"/>
          </a:p>
          <a:p>
            <a:r>
              <a:rPr lang="de-DE" b="1" dirty="0"/>
              <a:t>Animation</a:t>
            </a:r>
            <a:r>
              <a:rPr lang="de-DE" dirty="0"/>
              <a:t>: Im Folgenden wird deutlich, dass Tabellen auch produktive Gespräche über verschiedene Vorgehensweisen ermöglichen. Die reine Vorgabe allein reicht nämlich nicht unbedingt aus, dass sich Lernende diese Zusammenhänge selbst erarbeiten und automatisch strukturiert vorgehen. Vielmehr braucht es auch hier einen zielgerichteten und bewussten Einsatz von Tabellen als Unterstützungselement des Modellierens.</a:t>
            </a:r>
          </a:p>
        </p:txBody>
      </p:sp>
    </p:spTree>
    <p:extLst>
      <p:ext uri="{BB962C8B-B14F-4D97-AF65-F5344CB8AC3E}">
        <p14:creationId xmlns:p14="http://schemas.microsoft.com/office/powerpoint/2010/main" val="28911896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E0794-F71A-6D0D-8743-6F0D171020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1A42D2-4EC8-CDF1-6588-19C13436DC2F}"/>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0298A5F-B578-36DD-F9E4-FFD7D55A7B71}"/>
              </a:ext>
            </a:extLst>
          </p:cNvPr>
          <p:cNvSpPr>
            <a:spLocks noGrp="1"/>
          </p:cNvSpPr>
          <p:nvPr>
            <p:ph type="body" idx="1"/>
          </p:nvPr>
        </p:nvSpPr>
        <p:spPr/>
        <p:txBody>
          <a:bodyPr/>
          <a:lstStyle/>
          <a:p>
            <a:r>
              <a:rPr lang="de-DE" dirty="0"/>
              <a:t>Maja ist in ihrer Lösungsfindung vergleichsweise strukturiert vorgegangen, indem sie die Anzahl der Steine des ersten Bechers systematisch um 1 erhöht und die Tabelle weiter ausgefüllt hat, bis sie die Gesamtzahl 45 erreicht hat.</a:t>
            </a:r>
          </a:p>
          <a:p>
            <a:endParaRPr lang="de-DE" dirty="0"/>
          </a:p>
          <a:p>
            <a:r>
              <a:rPr lang="de-DE" dirty="0"/>
              <a:t>Das Vorgehen ist einerseits geschickt, weil Maja bereits auf erkannte Zusammenhänge zurückgreift. Andererseits hat sich Maja die Einsicht, dass sich die Gesamtzahl immer um 3 erhöht, nur bedingt zu Nutze gemacht und könnte ihr Vorgehen noch ausschärfen.</a:t>
            </a:r>
          </a:p>
        </p:txBody>
      </p:sp>
    </p:spTree>
    <p:extLst>
      <p:ext uri="{BB962C8B-B14F-4D97-AF65-F5344CB8AC3E}">
        <p14:creationId xmlns:p14="http://schemas.microsoft.com/office/powerpoint/2010/main" val="42800430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B1E2E-D2FB-D633-7DA5-36B427A17A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59395F-AF2F-23F3-EF4C-6BE140D32ED7}"/>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430E2F3D-FB7B-C528-9E9C-25FCA4CCF239}"/>
              </a:ext>
            </a:extLst>
          </p:cNvPr>
          <p:cNvSpPr>
            <a:spLocks noGrp="1"/>
          </p:cNvSpPr>
          <p:nvPr>
            <p:ph type="body" idx="1"/>
          </p:nvPr>
        </p:nvSpPr>
        <p:spPr/>
        <p:txBody>
          <a:bodyPr/>
          <a:lstStyle/>
          <a:p>
            <a:r>
              <a:rPr lang="de-DE" dirty="0"/>
              <a:t>Ein anderer Zugang wäre, die Anzahl der Steine in größeren Schritten zu erhöhen und auf diese Weise die gesuchte Gesamtzahl nach und nach einzugrenzen. Auch hier wurde der Zusammenhang der Veränderung vom ersten Becher und der Gesamtzahl implizit beachtet, das Vorgehen zeichnet sich aber weiterhin durch Ausprobieren aus. Erklärungen und Reflexionen der Zusammenhänge sind auf diese Weise nicht unmittelbar möglich.</a:t>
            </a:r>
          </a:p>
          <a:p>
            <a:endParaRPr lang="de-DE" dirty="0"/>
          </a:p>
          <a:p>
            <a:r>
              <a:rPr lang="de-DE" b="1" dirty="0"/>
              <a:t>Animation</a:t>
            </a:r>
            <a:r>
              <a:rPr lang="de-DE" dirty="0"/>
              <a:t>: Die Lehrerin möchte nun weiter unterstützen und regt erneut dazu an, die verschiedenen Tabellen zum Thema zu machen.</a:t>
            </a:r>
          </a:p>
        </p:txBody>
      </p:sp>
    </p:spTree>
    <p:extLst>
      <p:ext uri="{BB962C8B-B14F-4D97-AF65-F5344CB8AC3E}">
        <p14:creationId xmlns:p14="http://schemas.microsoft.com/office/powerpoint/2010/main" val="14804015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DE56A-CD5F-371D-EFEB-D5D44ABC35E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6D9BB2-7E70-4EB4-EFAF-3B84D3D9B0E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4BE056B-6D98-2A31-52CC-A49F7092608B}"/>
              </a:ext>
            </a:extLst>
          </p:cNvPr>
          <p:cNvSpPr>
            <a:spLocks noGrp="1"/>
          </p:cNvSpPr>
          <p:nvPr>
            <p:ph type="body" idx="1"/>
          </p:nvPr>
        </p:nvSpPr>
        <p:spPr/>
        <p:txBody>
          <a:bodyPr/>
          <a:lstStyle/>
          <a:p>
            <a:r>
              <a:rPr lang="de-DE" dirty="0"/>
              <a:t>Der Vergleich der Tabellen könnte dazu anregen, das eigene Vorgehen weiterzuentwickeln. Denn auch wenn die Kinder auf diese Weise erfolgreich zu einem Ergebnis gekommen sein sollten, kann und sollte der Modellierungsprozess an dieser Stelle noch nicht beendet sein.</a:t>
            </a:r>
          </a:p>
          <a:p>
            <a:endParaRPr lang="de-DE" dirty="0"/>
          </a:p>
          <a:p>
            <a:r>
              <a:rPr lang="de-DE" b="1" dirty="0"/>
              <a:t>Animation</a:t>
            </a:r>
            <a:r>
              <a:rPr lang="de-DE" dirty="0"/>
              <a:t>: Tabellen und die dort dargestellten Zusammenhänge können in der Phase des Validierens also ebenfalls zum Thema gemacht werden.</a:t>
            </a:r>
          </a:p>
          <a:p>
            <a:r>
              <a:rPr lang="de-DE" b="1" dirty="0"/>
              <a:t>Animation</a:t>
            </a:r>
            <a:r>
              <a:rPr lang="de-DE" dirty="0"/>
              <a:t>: Die Lehrerin regt zum Vorstellen der Lösungen an. Insbesondere das Erklären kann hier produktiv zur Weiterentwicklung genutzt werden, denn wenn die Lernenden ihre Einsichten sprachlich aufbereiten, durchdenken sie diese erneut.</a:t>
            </a:r>
          </a:p>
        </p:txBody>
      </p:sp>
    </p:spTree>
    <p:extLst>
      <p:ext uri="{BB962C8B-B14F-4D97-AF65-F5344CB8AC3E}">
        <p14:creationId xmlns:p14="http://schemas.microsoft.com/office/powerpoint/2010/main" val="1284276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661C4-DA95-BAED-3CD6-0CD85E080F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18745E-DF5E-F3D3-D44D-ED5C980F62E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B997547-7A3E-7D8B-8E68-7DDFC483088B}"/>
              </a:ext>
            </a:extLst>
          </p:cNvPr>
          <p:cNvSpPr>
            <a:spLocks noGrp="1"/>
          </p:cNvSpPr>
          <p:nvPr>
            <p:ph type="body" idx="1"/>
          </p:nvPr>
        </p:nvSpPr>
        <p:spPr/>
        <p:txBody>
          <a:bodyPr/>
          <a:lstStyle/>
          <a:p>
            <a:r>
              <a:rPr lang="de-DE" b="1" dirty="0"/>
              <a:t>Animation</a:t>
            </a:r>
            <a:r>
              <a:rPr lang="de-DE" dirty="0"/>
              <a:t>: Im gemeinsamen Gespräch gibt Maja erneut ihr Vorgehen mündlich wieder.</a:t>
            </a:r>
          </a:p>
          <a:p>
            <a:r>
              <a:rPr lang="de-DE" b="1" dirty="0"/>
              <a:t>Animation</a:t>
            </a:r>
            <a:r>
              <a:rPr lang="de-DE" dirty="0"/>
              <a:t>: Auch das andere mögliche Vorgehen wird zunächst präsentiert.</a:t>
            </a:r>
          </a:p>
        </p:txBody>
      </p:sp>
    </p:spTree>
    <p:extLst>
      <p:ext uri="{BB962C8B-B14F-4D97-AF65-F5344CB8AC3E}">
        <p14:creationId xmlns:p14="http://schemas.microsoft.com/office/powerpoint/2010/main" val="1774146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36342-B5EA-1A1E-196D-7CBC5B5B06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4189DF8-280C-978E-6887-7110C8D73344}"/>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2849138-4C20-32C6-275A-D2990C70C25F}"/>
              </a:ext>
            </a:extLst>
          </p:cNvPr>
          <p:cNvSpPr>
            <a:spLocks noGrp="1"/>
          </p:cNvSpPr>
          <p:nvPr>
            <p:ph type="body" idx="1"/>
          </p:nvPr>
        </p:nvSpPr>
        <p:spPr/>
        <p:txBody>
          <a:bodyPr/>
          <a:lstStyle/>
          <a:p>
            <a:r>
              <a:rPr lang="de-DE" dirty="0"/>
              <a:t>Sam präsentiert noch einen dritten Weg: Er nimmt die Zusammenhänge in den Blick, bevor er konkrete weitere Werte in der Tabelle einträgt.</a:t>
            </a:r>
          </a:p>
          <a:p>
            <a:endParaRPr lang="de-DE" dirty="0"/>
          </a:p>
          <a:p>
            <a:r>
              <a:rPr lang="de-DE" b="1" dirty="0"/>
              <a:t>Animation</a:t>
            </a:r>
            <a:r>
              <a:rPr lang="de-DE" dirty="0"/>
              <a:t>: Beim Finden der Lösung nutzt er diese anschließend und trägt ein Drittel der noch verbleibenden Steine für den ersten Becher ein. Auf diese Weise gelangt er schnell und geschickt zu einer Lösung.</a:t>
            </a:r>
          </a:p>
          <a:p>
            <a:endParaRPr lang="de-DE" dirty="0"/>
          </a:p>
          <a:p>
            <a:r>
              <a:rPr lang="de-DE" b="1" dirty="0"/>
              <a:t>Animation</a:t>
            </a:r>
            <a:r>
              <a:rPr lang="de-DE" dirty="0"/>
              <a:t>: Diese unterschiedlichen Vorgehensweisen sind jeweils für sich zielführend und ergeben sich aus unterschiedlichen Graden der Durchdringung der Aufgabenstellung. Das reine Präsentieren führt jedoch nicht unbedingt dazu, dass die Lernenden die verschiedenen Lösungen auch aufeinander beziehen, anstatt diese nur vorzustellen.</a:t>
            </a:r>
          </a:p>
          <a:p>
            <a:endParaRPr lang="de-DE" dirty="0"/>
          </a:p>
          <a:p>
            <a:r>
              <a:rPr lang="de-DE" b="1" dirty="0"/>
              <a:t>Animation</a:t>
            </a:r>
            <a:r>
              <a:rPr lang="de-DE" dirty="0"/>
              <a:t>: Die Lehrerin regt daher dazu an, Vergleiche zwischen den Lösungen herzustellen und diese explizit zu machen.</a:t>
            </a:r>
          </a:p>
        </p:txBody>
      </p:sp>
    </p:spTree>
    <p:extLst>
      <p:ext uri="{BB962C8B-B14F-4D97-AF65-F5344CB8AC3E}">
        <p14:creationId xmlns:p14="http://schemas.microsoft.com/office/powerpoint/2010/main" val="32349092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A6271-6020-0997-2535-10357F4176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3AA81F9-6B6D-6AF6-0D02-3CDD87F6E3D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FFA2955E-CFC4-3F58-EF8F-65D3F16D916D}"/>
              </a:ext>
            </a:extLst>
          </p:cNvPr>
          <p:cNvSpPr>
            <a:spLocks noGrp="1"/>
          </p:cNvSpPr>
          <p:nvPr>
            <p:ph type="body" idx="1"/>
          </p:nvPr>
        </p:nvSpPr>
        <p:spPr/>
        <p:txBody>
          <a:bodyPr/>
          <a:lstStyle/>
          <a:p>
            <a:r>
              <a:rPr lang="de-DE" b="1" dirty="0"/>
              <a:t>Animation</a:t>
            </a:r>
            <a:r>
              <a:rPr lang="de-DE" dirty="0"/>
              <a:t>: Im gemeinsamen Gespräch können die Lernenden die Vorteile der verschiedenen Vorgehensweisen diskutieren. Immer wieder sollte deutlich werden, dass es häufig nicht „den richtigen“ Lösungsweg gibt, sondern verschiedene Wege entsprechende Vorteile haben können. Die Vorgehensweise links bedingt zwar mehr Schreibarbeit, jedoch wird auf diese Weise zuverlässig eine Lösung gefunden.</a:t>
            </a:r>
          </a:p>
          <a:p>
            <a:endParaRPr lang="de-DE" dirty="0"/>
          </a:p>
          <a:p>
            <a:r>
              <a:rPr lang="de-DE" b="1" dirty="0"/>
              <a:t>Animation</a:t>
            </a:r>
            <a:r>
              <a:rPr lang="de-DE" dirty="0"/>
              <a:t>: Vorteil des rechten Vorgehens ist unter anderem, dass die Anzahl der Schritte reduziert wurde.</a:t>
            </a:r>
          </a:p>
          <a:p>
            <a:endParaRPr lang="de-DE" dirty="0"/>
          </a:p>
          <a:p>
            <a:r>
              <a:rPr lang="de-DE" b="1" dirty="0"/>
              <a:t>Animation</a:t>
            </a:r>
            <a:r>
              <a:rPr lang="de-DE" dirty="0"/>
              <a:t>: Und auch wenn das mittlere Vorgehen besonders strategisch ist, benötigt dieses ein hohes Maß an Einsicht in die zugrundeliegenden Strukturen.</a:t>
            </a:r>
          </a:p>
          <a:p>
            <a:endParaRPr lang="de-DE" dirty="0"/>
          </a:p>
          <a:p>
            <a:r>
              <a:rPr lang="de-DE" dirty="0"/>
              <a:t>Die prozessbezogene Kompetenz des Kommunizierens kann somit auch durch Modellierungsaktivitäten angesprochen werden. Die Lernenden sind aufgefordert, ihre Ideen in der Mathesprache zu erklären.</a:t>
            </a:r>
          </a:p>
        </p:txBody>
      </p:sp>
    </p:spTree>
    <p:extLst>
      <p:ext uri="{BB962C8B-B14F-4D97-AF65-F5344CB8AC3E}">
        <p14:creationId xmlns:p14="http://schemas.microsoft.com/office/powerpoint/2010/main" val="20307071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auch bei den anderen beiden Aufgaben haben die Lernenden in der skizzierten Unterrichtssituation auch verschiedene Phasen des Modellierens durchlaufen.</a:t>
            </a:r>
          </a:p>
          <a:p>
            <a:endParaRPr lang="de-DE" dirty="0"/>
          </a:p>
          <a:p>
            <a:r>
              <a:rPr lang="de-DE" b="1" dirty="0"/>
              <a:t>Animation</a:t>
            </a:r>
            <a:r>
              <a:rPr lang="de-DE" dirty="0"/>
              <a:t>: Verschiedene Herausforderungen ergaben sich in Bezug auf die Tätigkeiten des Modellierens. Selbstverständlich sind auch diese lediglich exemplarisch dafür, dass Lernende beim Modellieren vor verschiedenen Herausforderungen stehen können. Tabellen können hierbei unterstützen.</a:t>
            </a:r>
          </a:p>
          <a:p>
            <a:endParaRPr lang="de-DE" dirty="0"/>
          </a:p>
          <a:p>
            <a:r>
              <a:rPr lang="de-DE" b="1" dirty="0"/>
              <a:t>Animation</a:t>
            </a:r>
            <a:r>
              <a:rPr lang="de-DE" dirty="0"/>
              <a:t>: Beim Verstehen und Strukturieren der Situation mit Material haben die Lernenden zwar feststellen können, welche Zusammenhänge in der Aufgabe stecken. Aufgrund der Dynamik der Situation können diese jedoch nicht zwangsläufig in den Blick genommen und vernetzt werden.</a:t>
            </a:r>
          </a:p>
          <a:p>
            <a:r>
              <a:rPr lang="de-DE" b="1" dirty="0"/>
              <a:t>Animation</a:t>
            </a:r>
            <a:r>
              <a:rPr lang="de-DE" dirty="0"/>
              <a:t>: Tabellen können daher das Mathematisieren der Situation unterstützen, indem die dynamische Situation in eine statische Darstellung überführt wird.</a:t>
            </a:r>
          </a:p>
          <a:p>
            <a:r>
              <a:rPr lang="de-DE" b="1" dirty="0"/>
              <a:t>Animation</a:t>
            </a:r>
            <a:r>
              <a:rPr lang="de-DE" dirty="0"/>
              <a:t>: Doch Tabellen können auch weitere Funktionen erfüllen: Beim innermathematischen Bearbeiten setzen sich die Lernenden weiter mit diesen auseinander, entwickeln sie im Gespräch weiter und gelangen schließlich zu eigenen Vorgehensweisen und einem Ergebnis.</a:t>
            </a:r>
          </a:p>
          <a:p>
            <a:r>
              <a:rPr lang="de-DE" b="1" dirty="0"/>
              <a:t>Animation</a:t>
            </a:r>
            <a:r>
              <a:rPr lang="de-DE" dirty="0"/>
              <a:t>: Auch hier können mathematische Gespräche produktiv genutzt werden, indem Vorgehensweisen und Darstellungen miteinander verglichen werden, Vorteile hervorgehoben werden und diese auf die eigene Lösung übertragen werden.</a:t>
            </a:r>
          </a:p>
        </p:txBody>
      </p:sp>
    </p:spTree>
    <p:extLst>
      <p:ext uri="{BB962C8B-B14F-4D97-AF65-F5344CB8AC3E}">
        <p14:creationId xmlns:p14="http://schemas.microsoft.com/office/powerpoint/2010/main" val="133971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Auf dieser Folie sind einige mögliche Erfahrungen zusammengestellt, die Lehrkräfte häufig mit dem Modellieren sammeln. </a:t>
            </a:r>
          </a:p>
          <a:p>
            <a:endParaRPr lang="de-DE" dirty="0"/>
          </a:p>
          <a:p>
            <a:r>
              <a:rPr lang="de-DE" dirty="0"/>
              <a:t>Es fällt auf, dass viele unterschiedliche Begrifflichkeiten kursieren, deren Unterscheidung nicht immer klar ersichtlich ist.</a:t>
            </a:r>
          </a:p>
          <a:p>
            <a:endParaRPr lang="de-DE" dirty="0"/>
          </a:p>
          <a:p>
            <a:r>
              <a:rPr lang="de-DE" dirty="0"/>
              <a:t>Alle Aufgaben aus diesem Bereich scheinen dabei gemein zu haben, dass sich Kinder mit Phänomenen aus der Lebenswelt auseinandersetzen.</a:t>
            </a:r>
          </a:p>
        </p:txBody>
      </p:sp>
    </p:spTree>
    <p:extLst>
      <p:ext uri="{BB962C8B-B14F-4D97-AF65-F5344CB8AC3E}">
        <p14:creationId xmlns:p14="http://schemas.microsoft.com/office/powerpoint/2010/main" val="16932138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diese Aufgabe diente der exemplarischen Veranschaulichung von Modellierungsaktivitäten im Mathematikunterricht.</a:t>
            </a:r>
          </a:p>
          <a:p>
            <a:endParaRPr lang="de-DE" dirty="0"/>
          </a:p>
          <a:p>
            <a:r>
              <a:rPr lang="de-DE" b="1" dirty="0"/>
              <a:t>Animation</a:t>
            </a:r>
            <a:r>
              <a:rPr lang="de-DE" dirty="0"/>
              <a:t>: Die Aufgabe kann – wie die anderen beiden Aufgaben zuvor – selbstverständlich an die Gegebenheiten der Klasse angepasst werden.</a:t>
            </a:r>
          </a:p>
          <a:p>
            <a:endParaRPr lang="de-DE" dirty="0"/>
          </a:p>
          <a:p>
            <a:r>
              <a:rPr lang="de-DE" b="1" dirty="0"/>
              <a:t>Animation</a:t>
            </a:r>
            <a:r>
              <a:rPr lang="de-DE" dirty="0"/>
              <a:t>: Indem auf inhaltlicher Ebene die Komplexität reduziert und nur 2 Becher in den Blick genommen werden, werden dennoch weiterhin zentrale Tätigkeiten des Modellierens angeregt. Damit ist die Aufgabe auch in früheren Jahrgangsstufen einsetzbar.</a:t>
            </a:r>
          </a:p>
          <a:p>
            <a:r>
              <a:rPr lang="de-DE" b="1" dirty="0"/>
              <a:t>Animation</a:t>
            </a:r>
            <a:r>
              <a:rPr lang="de-DE" dirty="0"/>
              <a:t>: Eine andere Adaptionsmöglichkeit ist es, auch aus dieser Aufgabe eine </a:t>
            </a:r>
            <a:r>
              <a:rPr lang="de-DE" i="1" dirty="0"/>
              <a:t>„Kann das stimmen?“-Aufgabe </a:t>
            </a:r>
            <a:r>
              <a:rPr lang="de-DE" dirty="0"/>
              <a:t>zu machen und so die Tätigkeiten </a:t>
            </a:r>
            <a:r>
              <a:rPr lang="de-DE" i="1" dirty="0"/>
              <a:t>Interpretieren</a:t>
            </a:r>
            <a:r>
              <a:rPr lang="de-DE" dirty="0"/>
              <a:t> und </a:t>
            </a:r>
            <a:r>
              <a:rPr lang="de-DE" i="1" dirty="0"/>
              <a:t>Validieren</a:t>
            </a:r>
            <a:r>
              <a:rPr lang="de-DE" dirty="0"/>
              <a:t> zu fokussieren.</a:t>
            </a:r>
          </a:p>
          <a:p>
            <a:endParaRPr lang="de-DE" dirty="0"/>
          </a:p>
          <a:p>
            <a:r>
              <a:rPr lang="de-DE" dirty="0"/>
              <a:t>Selbstverständlich sind weitere Adaptionen denkbar.</a:t>
            </a:r>
          </a:p>
        </p:txBody>
      </p:sp>
    </p:spTree>
    <p:extLst>
      <p:ext uri="{BB962C8B-B14F-4D97-AF65-F5344CB8AC3E}">
        <p14:creationId xmlns:p14="http://schemas.microsoft.com/office/powerpoint/2010/main" val="14007744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Wie bereits angeführt, sind Auch Tabellen selbst oftmals zunächst ein Lerngegenstand. Die hier angeführten Videos „die Tabelle „und „Wie verwende ich eine Tabelle?“ können hierzu mit der Lerngruppe angeschaut werden, um das Erstellen von Tabellen selbst zum Thema zu machen. Sie stehen kostenfrei auf </a:t>
            </a:r>
            <a:r>
              <a:rPr lang="de-DE" dirty="0" err="1"/>
              <a:t>Pikas</a:t>
            </a:r>
            <a:r>
              <a:rPr lang="de-DE" dirty="0"/>
              <a:t> </a:t>
            </a:r>
            <a:r>
              <a:rPr lang="de-DE" dirty="0" err="1"/>
              <a:t>digi</a:t>
            </a:r>
            <a:r>
              <a:rPr lang="de-DE" dirty="0"/>
              <a:t> zur Verfügung.</a:t>
            </a:r>
          </a:p>
          <a:p>
            <a:endParaRPr lang="de-DE" dirty="0"/>
          </a:p>
        </p:txBody>
      </p:sp>
    </p:spTree>
    <p:extLst>
      <p:ext uri="{BB962C8B-B14F-4D97-AF65-F5344CB8AC3E}">
        <p14:creationId xmlns:p14="http://schemas.microsoft.com/office/powerpoint/2010/main" val="1463401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wurde deutlich: Auch </a:t>
            </a:r>
            <a:r>
              <a:rPr lang="de-DE" i="1" dirty="0"/>
              <a:t>Tabellen</a:t>
            </a:r>
            <a:r>
              <a:rPr lang="de-DE" dirty="0"/>
              <a:t> können im Modellierungsprozess unterschiedliche unterstützende Funktionen annehmen: Dynamische Situationen und Veränderungen können festgehalten und miteinander verglichen werden. Auch können Tabellen fortgesetzt und so Zusammenhänge in den Blick genommen werden. Nicht zuletzt können Tabellen außerdem Anlass für mathematische Gespräche und inhaltliche Aushandlungsprozesse sein.</a:t>
            </a:r>
          </a:p>
          <a:p>
            <a:endParaRPr lang="de-DE" dirty="0"/>
          </a:p>
          <a:p>
            <a:pPr marL="0" indent="0">
              <a:lnSpc>
                <a:spcPct val="170000"/>
              </a:lnSpc>
              <a:buNone/>
            </a:pPr>
            <a:r>
              <a:rPr lang="de-DE" sz="1200" dirty="0">
                <a:solidFill>
                  <a:schemeClr val="tx1"/>
                </a:solidFill>
                <a:latin typeface="Arial" panose="020B0604020202020204" pitchFamily="34" charset="0"/>
                <a:cs typeface="Arial" panose="020B0604020202020204" pitchFamily="34" charset="0"/>
              </a:rPr>
              <a:t>Tabellen</a:t>
            </a:r>
            <a:r>
              <a:rPr lang="de-DE" sz="1200" b="0" dirty="0">
                <a:solidFill>
                  <a:schemeClr val="tx1"/>
                </a:solidFill>
                <a:latin typeface="Arial" panose="020B0604020202020204" pitchFamily="34" charset="0"/>
                <a:cs typeface="Arial" panose="020B0604020202020204" pitchFamily="34" charset="0"/>
              </a:rPr>
              <a:t> </a:t>
            </a: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sollten im Unterricht</a:t>
            </a:r>
          </a:p>
          <a:p>
            <a:pPr marL="171450" indent="-171450">
              <a:lnSpc>
                <a:spcPct val="170000"/>
              </a:lnSpc>
              <a:buFont typeface="Arial" panose="020B0604020202020204" pitchFamily="34" charset="0"/>
              <a:buChar char="•"/>
            </a:pPr>
            <a:r>
              <a:rPr lang="de-DE" sz="1200" b="0" dirty="0">
                <a:solidFill>
                  <a:schemeClr val="tx1"/>
                </a:solidFill>
                <a:latin typeface="Arial" panose="020B0604020202020204" pitchFamily="34" charset="0"/>
                <a:cs typeface="Arial" panose="020B0604020202020204" pitchFamily="34" charset="0"/>
              </a:rPr>
              <a:t>gemeinsam sprachlich und mit passenden Darstellungen erarbeitet und begleitet werden</a:t>
            </a:r>
          </a:p>
          <a:p>
            <a:pPr marL="171450" indent="-171450">
              <a:lnSpc>
                <a:spcPct val="170000"/>
              </a:lnSpc>
              <a:buFont typeface="Arial" panose="020B0604020202020204" pitchFamily="34" charset="0"/>
              <a:buChar char="•"/>
            </a:pP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für das Lösen herausfordernder Aufgaben angelegt und </a:t>
            </a:r>
            <a:r>
              <a:rPr lang="de-DE" sz="1200" b="0" dirty="0">
                <a:solidFill>
                  <a:schemeClr val="tx1"/>
                </a:solidFill>
                <a:latin typeface="Arial" panose="020B0604020202020204" pitchFamily="34" charset="0"/>
                <a:cs typeface="Arial" panose="020B0604020202020204" pitchFamily="34" charset="0"/>
              </a:rPr>
              <a:t>weiterentwickelt</a:t>
            </a: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 werden können</a:t>
            </a:r>
          </a:p>
          <a:p>
            <a:pPr marL="171450" indent="-171450">
              <a:lnSpc>
                <a:spcPct val="170000"/>
              </a:lnSpc>
              <a:buFont typeface="Arial" panose="020B0604020202020204" pitchFamily="34" charset="0"/>
              <a:buChar char="•"/>
            </a:pPr>
            <a:r>
              <a:rPr lang="de-DE" sz="1200" b="0" dirty="0">
                <a:solidFill>
                  <a:schemeClr val="tx1"/>
                </a:solidFill>
                <a:latin typeface="Arial" panose="020B0604020202020204" pitchFamily="34" charset="0"/>
                <a:cs typeface="Arial" panose="020B0604020202020204" pitchFamily="34" charset="0"/>
              </a:rPr>
              <a:t>z</a:t>
            </a:r>
            <a:r>
              <a:rPr kumimoji="0" lang="de-DE" sz="12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um Vergleichen und Reflektieren verschiedener Lösungswege genutzt werden</a:t>
            </a:r>
          </a:p>
          <a:p>
            <a:endParaRPr lang="de-DE" dirty="0"/>
          </a:p>
          <a:p>
            <a:r>
              <a:rPr lang="de-DE" b="1" dirty="0"/>
              <a:t>Animation</a:t>
            </a:r>
            <a:r>
              <a:rPr lang="de-DE" dirty="0"/>
              <a:t>: Wie bereits angesprochen, können Modellierungsaufgaben auch einen Problemlösecharakter aufweisen. Beide prozessbezogenen Kompetenzen unterscheiden sich jedoch dadurch, dass beim Modellieren fortlaufende Bezüge zwischen Lebens- und Mathewelt hergestellt werden, während das Problemlösen allein rein innermathematisch ist.</a:t>
            </a:r>
          </a:p>
          <a:p>
            <a:endParaRPr lang="de-DE" dirty="0"/>
          </a:p>
        </p:txBody>
      </p:sp>
    </p:spTree>
    <p:extLst>
      <p:ext uri="{BB962C8B-B14F-4D97-AF65-F5344CB8AC3E}">
        <p14:creationId xmlns:p14="http://schemas.microsoft.com/office/powerpoint/2010/main" val="21768382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C724-555E-BB3D-0F00-48169E3B623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CF71CC9-5458-8D69-BAC0-9B69A8FD0BB1}"/>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E78B090A-E2BB-0A5A-6782-8D93C4F7F59C}"/>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Kernbotschaft des zweiten Unterstützungselements „Tabellen“</a:t>
            </a:r>
          </a:p>
        </p:txBody>
      </p:sp>
    </p:spTree>
    <p:extLst>
      <p:ext uri="{BB962C8B-B14F-4D97-AF65-F5344CB8AC3E}">
        <p14:creationId xmlns:p14="http://schemas.microsoft.com/office/powerpoint/2010/main" val="32784872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Nachdem drei zentrale Unterstützungsmöglichkeiten für das Modellieren diskutiert wurden, soll nun auf den Transfer in die Praxis fokussiert werden. Im Fokus steht: Wie können Sie diese Anregungen für Ihren Unterricht nutzen?</a:t>
            </a:r>
          </a:p>
        </p:txBody>
      </p:sp>
    </p:spTree>
    <p:extLst>
      <p:ext uri="{BB962C8B-B14F-4D97-AF65-F5344CB8AC3E}">
        <p14:creationId xmlns:p14="http://schemas.microsoft.com/office/powerpoint/2010/main" val="35923907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r>
              <a:rPr lang="de-DE" dirty="0"/>
              <a:t>Auf dieser Folie sind zunächst noch einmal die Kernbotschaften des Moduls zusammengefasst.</a:t>
            </a:r>
          </a:p>
          <a:p>
            <a:endParaRPr lang="de-DE" dirty="0"/>
          </a:p>
          <a:p>
            <a:r>
              <a:rPr lang="de-DE" dirty="0"/>
              <a:t>Der Blick auf die Tätigkeiten des Modellierens sowie ein Bewusstsein für den gezielten Einsatz von Unterstützungsmaßnahmen für die jeweiligen Prozesse kann helfen, die Lernenden beim Modellieren zu unterstützen.</a:t>
            </a:r>
          </a:p>
        </p:txBody>
      </p:sp>
    </p:spTree>
    <p:extLst>
      <p:ext uri="{BB962C8B-B14F-4D97-AF65-F5344CB8AC3E}">
        <p14:creationId xmlns:p14="http://schemas.microsoft.com/office/powerpoint/2010/main" val="35711840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Blickt man auf den Lehrplan des Landes NRW, sind dort verschiedene Kompetenzerwartungen im Bezug auf das Modellieren formuliert, die die Kompetenz als komplexes Konstrukt erscheinen lassen.</a:t>
            </a:r>
          </a:p>
          <a:p>
            <a:endParaRPr lang="de-DE" dirty="0"/>
          </a:p>
          <a:p>
            <a:r>
              <a:rPr lang="de-DE" b="1" dirty="0"/>
              <a:t>Animation</a:t>
            </a:r>
            <a:r>
              <a:rPr lang="de-DE" dirty="0"/>
              <a:t>: Wie hoffentlich jedoch im Verlauf der Veranstaltung deutlich geworden ist: Viele der Aspekte, die der Lehrplan formuliert, finden sich ganz selbstverständlich bereits in Ihrem Unterricht wieder. Indem Sie sich über die Bedeutsamkeit der Vernetzung von Lebens- und Mathewelt bewusst sind und die Lernenden zielgerichtet unterstützen, werden diese Aspekte ganz direkt und zugleich ohne Mehraufwand berücksichtigt.</a:t>
            </a:r>
          </a:p>
          <a:p>
            <a:endParaRPr lang="de-DE" dirty="0"/>
          </a:p>
          <a:p>
            <a:r>
              <a:rPr lang="de-DE" dirty="0"/>
              <a:t>Das Modellieren als prozessbezogene Kompetenz wird dabei nicht von heute auf morgen gelingen: Vielmehr geht es darum, im Verlauf des Mathematikunterrichts in der Grundschule immer wieder einzelne Tätigkeiten des Modellierens gezielt zu formulieren und Anlässe zu bieten, anhand derer die Lernenden nach und nach die entsprechenden Kompetenzen entwickeln können.</a:t>
            </a:r>
          </a:p>
          <a:p>
            <a:endParaRPr lang="de-DE" dirty="0"/>
          </a:p>
          <a:p>
            <a:r>
              <a:rPr lang="de-DE" dirty="0"/>
              <a:t>Im Erprobungsauftrag wird daher eine konkrete Modellierungsaktivität vorbereitet, die sie unmittelbar auf Ihren Unterricht übertragen können.</a:t>
            </a:r>
          </a:p>
        </p:txBody>
      </p:sp>
    </p:spTree>
    <p:extLst>
      <p:ext uri="{BB962C8B-B14F-4D97-AF65-F5344CB8AC3E}">
        <p14:creationId xmlns:p14="http://schemas.microsoft.com/office/powerpoint/2010/main" val="38348973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 ist eine Möglichkeit der Planung der Praxiserprobung. Indem die Aufgabensammlungen zur Verfügung gestellt werden, können die Lehrkräfte bewusst eine Aufgabe auswählen und für ihre Lerngruppe adaptieren. Ein entsprechender Planungsbogen kann die Vorbereitung der Praxiserprobung unterstützen)</a:t>
            </a:r>
          </a:p>
        </p:txBody>
      </p:sp>
    </p:spTree>
    <p:extLst>
      <p:ext uri="{BB962C8B-B14F-4D97-AF65-F5344CB8AC3E}">
        <p14:creationId xmlns:p14="http://schemas.microsoft.com/office/powerpoint/2010/main" val="29270918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de-DE" dirty="0"/>
              <a:t>(Dies ist eine Möglichkeit der Planung der Praxiserprobung. Die Lehrkräfte können ihr jeweiliges Schulbuch mit Blick auf die fokussierten Unterstützungselemente und passende Modellierungsaufgaben durchforsten und gegebenenfalls Adaptionen für ihre jeweilige Lerngruppe vornehmen sowie Unterstützungsmöglichkeiten entwickeln.. Ein entsprechender Planungsbogen kann die Vorbereitung der Praxiserprobung unterstützen)</a:t>
            </a:r>
          </a:p>
          <a:p>
            <a:endParaRPr lang="de-DE" dirty="0"/>
          </a:p>
        </p:txBody>
      </p:sp>
    </p:spTree>
    <p:extLst>
      <p:ext uri="{BB962C8B-B14F-4D97-AF65-F5344CB8AC3E}">
        <p14:creationId xmlns:p14="http://schemas.microsoft.com/office/powerpoint/2010/main" val="17881484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Erprobungsauftrag für das dritte Modul der Veranstaltungsreihe „Prozessbezogene Kompetenzen herausfordern und unterstützen“</a:t>
            </a:r>
          </a:p>
        </p:txBody>
      </p:sp>
    </p:spTree>
    <p:extLst>
      <p:ext uri="{BB962C8B-B14F-4D97-AF65-F5344CB8AC3E}">
        <p14:creationId xmlns:p14="http://schemas.microsoft.com/office/powerpoint/2010/main" val="17332548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pikas.dzlm.de/node/1253"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folie">
    <p:spTree>
      <p:nvGrpSpPr>
        <p:cNvPr id="1" name=""/>
        <p:cNvGrpSpPr/>
        <p:nvPr/>
      </p:nvGrpSpPr>
      <p:grpSpPr>
        <a:xfrm>
          <a:off x="0" y="0"/>
          <a:ext cx="0" cy="0"/>
          <a:chOff x="0" y="0"/>
          <a:chExt cx="0" cy="0"/>
        </a:xfrm>
      </p:grpSpPr>
      <p:pic>
        <p:nvPicPr>
          <p:cNvPr id="250" name="Grafik 17" descr="Grafik 17"/>
          <p:cNvPicPr>
            <a:picLocks noChangeAspect="1"/>
          </p:cNvPicPr>
          <p:nvPr/>
        </p:nvPicPr>
        <p:blipFill>
          <a:blip r:embed="rId2"/>
          <a:stretch>
            <a:fillRect/>
          </a:stretch>
        </p:blipFill>
        <p:spPr>
          <a:xfrm>
            <a:off x="-223285" y="1167905"/>
            <a:ext cx="12562163" cy="2885118"/>
          </a:xfrm>
          <a:prstGeom prst="rect">
            <a:avLst/>
          </a:prstGeom>
          <a:ln w="12700">
            <a:miter lim="400000"/>
          </a:ln>
        </p:spPr>
      </p:pic>
      <p:sp>
        <p:nvSpPr>
          <p:cNvPr id="251" name="Rechteck 18"/>
          <p:cNvSpPr/>
          <p:nvPr/>
        </p:nvSpPr>
        <p:spPr>
          <a:xfrm>
            <a:off x="325375" y="3294744"/>
            <a:ext cx="11464845" cy="580205"/>
          </a:xfrm>
          <a:prstGeom prst="rect">
            <a:avLst/>
          </a:prstGeom>
          <a:solidFill>
            <a:srgbClr val="FFFFFF">
              <a:alpha val="80000"/>
            </a:srgbClr>
          </a:solidFill>
          <a:ln w="12700">
            <a:miter lim="400000"/>
          </a:ln>
        </p:spPr>
        <p:txBody>
          <a:bodyPr lIns="45719" rIns="45719" anchor="ctr"/>
          <a:lstStyle/>
          <a:p>
            <a:pPr marL="269431" indent="-269431" algn="ctr" defTabSz="457200">
              <a:defRPr sz="1800" b="0">
                <a:solidFill>
                  <a:srgbClr val="FFFFFF"/>
                </a:solidFill>
              </a:defRPr>
            </a:pPr>
            <a:endParaRPr sz="1800" dirty="0"/>
          </a:p>
        </p:txBody>
      </p:sp>
      <p:sp>
        <p:nvSpPr>
          <p:cNvPr id="252" name="Textebene 1…"/>
          <p:cNvSpPr txBox="1">
            <a:spLocks noGrp="1"/>
          </p:cNvSpPr>
          <p:nvPr>
            <p:ph type="body" sz="quarter" idx="1" hasCustomPrompt="1"/>
          </p:nvPr>
        </p:nvSpPr>
        <p:spPr>
          <a:xfrm>
            <a:off x="325376" y="4362224"/>
            <a:ext cx="11464843" cy="494977"/>
          </a:xfrm>
          <a:prstGeom prst="rect">
            <a:avLst/>
          </a:prstGeom>
        </p:spPr>
        <p:txBody>
          <a:bodyPr>
            <a:normAutofit/>
          </a:bodyPr>
          <a:lstStyle>
            <a:lvl1pPr marL="0" indent="0" algn="ctr">
              <a:buFontTx/>
              <a:buNone/>
              <a:defRPr sz="2200" b="1"/>
            </a:lvl1pPr>
            <a:lvl2pPr marL="457200" indent="0" algn="ctr">
              <a:defRPr sz="2200" b="1"/>
            </a:lvl2pPr>
            <a:lvl3pPr marL="914400" indent="0" algn="ctr">
              <a:defRPr sz="2200" b="1"/>
            </a:lvl3pPr>
            <a:lvl4pPr marL="1371600" indent="0" algn="ctr">
              <a:defRPr sz="2200" b="1"/>
            </a:lvl4pPr>
            <a:lvl5pPr marL="1828800" indent="0" algn="ctr">
              <a:defRPr sz="2200" b="1"/>
            </a:lvl5pPr>
          </a:lstStyle>
          <a:p>
            <a:r>
              <a:rPr dirty="0"/>
              <a:t>Master-</a:t>
            </a:r>
            <a:r>
              <a:rPr dirty="0" err="1"/>
              <a:t>Untertitel</a:t>
            </a:r>
            <a:r>
              <a:rPr dirty="0"/>
              <a:t> 1</a:t>
            </a:r>
          </a:p>
          <a:p>
            <a:pPr lvl="1"/>
            <a:endParaRPr dirty="0"/>
          </a:p>
          <a:p>
            <a:pPr lvl="2"/>
            <a:endParaRPr dirty="0"/>
          </a:p>
          <a:p>
            <a:pPr lvl="3"/>
            <a:endParaRPr dirty="0"/>
          </a:p>
          <a:p>
            <a:pPr lvl="4"/>
            <a:endParaRPr dirty="0"/>
          </a:p>
        </p:txBody>
      </p:sp>
      <p:sp>
        <p:nvSpPr>
          <p:cNvPr id="253" name="MASTERTITELFORMAT BEARBEITEN"/>
          <p:cNvSpPr txBox="1">
            <a:spLocks noGrp="1"/>
          </p:cNvSpPr>
          <p:nvPr>
            <p:ph type="title" hasCustomPrompt="1"/>
          </p:nvPr>
        </p:nvSpPr>
        <p:spPr>
          <a:xfrm>
            <a:off x="325376" y="3294744"/>
            <a:ext cx="11464843" cy="581696"/>
          </a:xfrm>
          <a:prstGeom prst="rect">
            <a:avLst/>
          </a:prstGeom>
        </p:spPr>
        <p:txBody>
          <a:bodyPr anchor="ctr"/>
          <a:lstStyle>
            <a:lvl1pPr marL="419115" indent="-419115" algn="ctr">
              <a:defRPr sz="2600" b="0">
                <a:solidFill>
                  <a:srgbClr val="327D87"/>
                </a:solidFill>
              </a:defRPr>
            </a:lvl1pPr>
          </a:lstStyle>
          <a:p>
            <a:r>
              <a:rPr dirty="0"/>
              <a:t>MASTERTITELFORMAT BEARBEITEN</a:t>
            </a:r>
          </a:p>
        </p:txBody>
      </p:sp>
      <p:sp>
        <p:nvSpPr>
          <p:cNvPr id="255" name="Textplatzhalter 2"/>
          <p:cNvSpPr>
            <a:spLocks noGrp="1"/>
          </p:cNvSpPr>
          <p:nvPr>
            <p:ph type="body" sz="quarter" idx="21" hasCustomPrompt="1"/>
          </p:nvPr>
        </p:nvSpPr>
        <p:spPr>
          <a:xfrm>
            <a:off x="325375" y="4966742"/>
            <a:ext cx="11464845" cy="727071"/>
          </a:xfrm>
          <a:prstGeom prst="rect">
            <a:avLst/>
          </a:prstGeom>
        </p:spPr>
        <p:txBody>
          <a:bodyPr>
            <a:normAutofit/>
          </a:bodyPr>
          <a:lstStyle>
            <a:lvl1pPr marL="0" indent="0" algn="ctr">
              <a:buFontTx/>
              <a:buNone/>
              <a:defRPr sz="1800"/>
            </a:lvl1pPr>
          </a:lstStyle>
          <a:p>
            <a:r>
              <a:rPr dirty="0"/>
              <a:t>Master-</a:t>
            </a:r>
            <a:r>
              <a:rPr dirty="0" err="1"/>
              <a:t>Untertitel</a:t>
            </a:r>
            <a:r>
              <a:rPr dirty="0"/>
              <a:t> 2</a:t>
            </a:r>
          </a:p>
        </p:txBody>
      </p:sp>
      <p:pic>
        <p:nvPicPr>
          <p:cNvPr id="11" name="Grafik 10">
            <a:extLst>
              <a:ext uri="{FF2B5EF4-FFF2-40B4-BE49-F238E27FC236}">
                <a16:creationId xmlns:a16="http://schemas.microsoft.com/office/drawing/2014/main" id="{5BA61FE5-2996-0C15-446A-C675A098535E}"/>
              </a:ext>
            </a:extLst>
          </p:cNvPr>
          <p:cNvPicPr>
            <a:picLocks/>
          </p:cNvPicPr>
          <p:nvPr userDrawn="1"/>
        </p:nvPicPr>
        <p:blipFill>
          <a:blip r:embed="rId3"/>
          <a:stretch>
            <a:fillRect/>
          </a:stretch>
        </p:blipFill>
        <p:spPr>
          <a:xfrm>
            <a:off x="10411665" y="6187252"/>
            <a:ext cx="1654336" cy="338587"/>
          </a:xfrm>
          <a:prstGeom prst="rect">
            <a:avLst/>
          </a:prstGeom>
        </p:spPr>
      </p:pic>
      <p:pic>
        <p:nvPicPr>
          <p:cNvPr id="12" name="Grafik 11">
            <a:extLst>
              <a:ext uri="{FF2B5EF4-FFF2-40B4-BE49-F238E27FC236}">
                <a16:creationId xmlns:a16="http://schemas.microsoft.com/office/drawing/2014/main" id="{01C4840A-0BAD-70C0-54D8-B756D64FBCC9}"/>
              </a:ext>
            </a:extLst>
          </p:cNvPr>
          <p:cNvPicPr>
            <a:picLocks/>
          </p:cNvPicPr>
          <p:nvPr userDrawn="1"/>
        </p:nvPicPr>
        <p:blipFill>
          <a:blip r:embed="rId4"/>
          <a:stretch>
            <a:fillRect/>
          </a:stretch>
        </p:blipFill>
        <p:spPr>
          <a:xfrm>
            <a:off x="193954" y="6179597"/>
            <a:ext cx="1712736" cy="353896"/>
          </a:xfrm>
          <a:prstGeom prst="rect">
            <a:avLst/>
          </a:prstGeom>
        </p:spPr>
      </p:pic>
      <p:pic>
        <p:nvPicPr>
          <p:cNvPr id="13" name="Grafik 12">
            <a:extLst>
              <a:ext uri="{FF2B5EF4-FFF2-40B4-BE49-F238E27FC236}">
                <a16:creationId xmlns:a16="http://schemas.microsoft.com/office/drawing/2014/main" id="{AE110E72-0698-610E-9AE0-D0ECD822A5E2}"/>
              </a:ext>
            </a:extLst>
          </p:cNvPr>
          <p:cNvPicPr>
            <a:picLocks/>
          </p:cNvPicPr>
          <p:nvPr userDrawn="1"/>
        </p:nvPicPr>
        <p:blipFill>
          <a:blip r:embed="rId5"/>
          <a:stretch>
            <a:fillRect/>
          </a:stretch>
        </p:blipFill>
        <p:spPr>
          <a:xfrm>
            <a:off x="2691347" y="6177594"/>
            <a:ext cx="1376887" cy="278170"/>
          </a:xfrm>
          <a:prstGeom prst="rect">
            <a:avLst/>
          </a:prstGeom>
        </p:spPr>
      </p:pic>
      <p:pic>
        <p:nvPicPr>
          <p:cNvPr id="14" name="Grafik 13">
            <a:extLst>
              <a:ext uri="{FF2B5EF4-FFF2-40B4-BE49-F238E27FC236}">
                <a16:creationId xmlns:a16="http://schemas.microsoft.com/office/drawing/2014/main" id="{FAC36649-4BA8-A408-4390-5AB1C7809FAA}"/>
              </a:ext>
            </a:extLst>
          </p:cNvPr>
          <p:cNvPicPr>
            <a:picLocks/>
          </p:cNvPicPr>
          <p:nvPr userDrawn="1"/>
        </p:nvPicPr>
        <p:blipFill>
          <a:blip r:embed="rId6"/>
          <a:stretch>
            <a:fillRect/>
          </a:stretch>
        </p:blipFill>
        <p:spPr>
          <a:xfrm>
            <a:off x="5048809" y="6235024"/>
            <a:ext cx="2094381" cy="243041"/>
          </a:xfrm>
          <a:prstGeom prst="rect">
            <a:avLst/>
          </a:prstGeom>
        </p:spPr>
      </p:pic>
      <p:pic>
        <p:nvPicPr>
          <p:cNvPr id="15" name="Grafik 14">
            <a:extLst>
              <a:ext uri="{FF2B5EF4-FFF2-40B4-BE49-F238E27FC236}">
                <a16:creationId xmlns:a16="http://schemas.microsoft.com/office/drawing/2014/main" id="{02A2FA05-7B1E-B101-F56B-433CBB91F2C2}"/>
              </a:ext>
            </a:extLst>
          </p:cNvPr>
          <p:cNvPicPr>
            <a:picLocks/>
          </p:cNvPicPr>
          <p:nvPr userDrawn="1"/>
        </p:nvPicPr>
        <p:blipFill>
          <a:blip r:embed="rId7"/>
          <a:stretch>
            <a:fillRect/>
          </a:stretch>
        </p:blipFill>
        <p:spPr>
          <a:xfrm>
            <a:off x="8123765" y="6179597"/>
            <a:ext cx="1501074" cy="353896"/>
          </a:xfrm>
          <a:prstGeom prst="rect">
            <a:avLst/>
          </a:prstGeom>
        </p:spPr>
      </p:pic>
      <p:cxnSp>
        <p:nvCxnSpPr>
          <p:cNvPr id="10" name="Gerade Verbindung 9">
            <a:extLst>
              <a:ext uri="{FF2B5EF4-FFF2-40B4-BE49-F238E27FC236}">
                <a16:creationId xmlns:a16="http://schemas.microsoft.com/office/drawing/2014/main" id="{851E6659-04C4-ADBB-F1C3-9E87A5670074}"/>
              </a:ext>
            </a:extLst>
          </p:cNvPr>
          <p:cNvCxnSpPr>
            <a:cxnSpLocks/>
          </p:cNvCxnSpPr>
          <p:nvPr userDrawn="1"/>
        </p:nvCxnSpPr>
        <p:spPr>
          <a:xfrm>
            <a:off x="193954" y="6643034"/>
            <a:ext cx="11872047"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5" descr="Grafik 5">
            <a:extLst>
              <a:ext uri="{FF2B5EF4-FFF2-40B4-BE49-F238E27FC236}">
                <a16:creationId xmlns:a16="http://schemas.microsoft.com/office/drawing/2014/main" id="{021D21DB-8F48-E537-31A1-F1F891D6F058}"/>
              </a:ext>
            </a:extLst>
          </p:cNvPr>
          <p:cNvPicPr>
            <a:picLocks noChangeAspect="1"/>
          </p:cNvPicPr>
          <p:nvPr userDrawn="1"/>
        </p:nvPicPr>
        <p:blipFill>
          <a:blip r:embed="rId8"/>
          <a:stretch>
            <a:fillRect/>
          </a:stretch>
        </p:blipFill>
        <p:spPr>
          <a:xfrm>
            <a:off x="193954" y="139847"/>
            <a:ext cx="2292655" cy="873604"/>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opfzeile-Fußzeile-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5" name="Gerade Verbindung 4">
            <a:extLst>
              <a:ext uri="{FF2B5EF4-FFF2-40B4-BE49-F238E27FC236}">
                <a16:creationId xmlns:a16="http://schemas.microsoft.com/office/drawing/2014/main" id="{731E5B63-01A7-0644-B6D9-D12AEE6B7CE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itel 1">
            <a:extLst>
              <a:ext uri="{FF2B5EF4-FFF2-40B4-BE49-F238E27FC236}">
                <a16:creationId xmlns:a16="http://schemas.microsoft.com/office/drawing/2014/main" id="{D92BB3C4-B2FC-B3E0-D493-3EF74050E5A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4" name="Foliennummernplatzhalter 4">
            <a:extLst>
              <a:ext uri="{FF2B5EF4-FFF2-40B4-BE49-F238E27FC236}">
                <a16:creationId xmlns:a16="http://schemas.microsoft.com/office/drawing/2014/main" id="{AD1BD160-A98C-3016-B3F1-648F1202B0C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76097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800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cxnSp>
        <p:nvCxnSpPr>
          <p:cNvPr id="6" name="Gerade Verbindung 5">
            <a:extLst>
              <a:ext uri="{FF2B5EF4-FFF2-40B4-BE49-F238E27FC236}">
                <a16:creationId xmlns:a16="http://schemas.microsoft.com/office/drawing/2014/main" id="{FC2BD3D1-41F4-35E7-2646-0142B9E2F013}"/>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pic>
        <p:nvPicPr>
          <p:cNvPr id="11" name="Grafik 10">
            <a:extLst>
              <a:ext uri="{FF2B5EF4-FFF2-40B4-BE49-F238E27FC236}">
                <a16:creationId xmlns:a16="http://schemas.microsoft.com/office/drawing/2014/main" id="{98ED7D51-57CD-486D-06B1-9BBD255123CA}"/>
              </a:ext>
            </a:extLst>
          </p:cNvPr>
          <p:cNvPicPr>
            <a:picLocks noChangeAspect="1"/>
          </p:cNvPicPr>
          <p:nvPr userDrawn="1"/>
        </p:nvPicPr>
        <p:blipFill>
          <a:blip r:embed="rId2"/>
          <a:stretch>
            <a:fillRect/>
          </a:stretch>
        </p:blipFill>
        <p:spPr>
          <a:xfrm>
            <a:off x="224029" y="141144"/>
            <a:ext cx="856800" cy="735456"/>
          </a:xfrm>
          <a:prstGeom prst="rect">
            <a:avLst/>
          </a:prstGeom>
        </p:spPr>
      </p:pic>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4" name="Grafik 13">
            <a:extLst>
              <a:ext uri="{FF2B5EF4-FFF2-40B4-BE49-F238E27FC236}">
                <a16:creationId xmlns:a16="http://schemas.microsoft.com/office/drawing/2014/main" id="{188EEAE8-E51F-F206-313F-49AE4D3B845E}"/>
              </a:ext>
            </a:extLst>
          </p:cNvPr>
          <p:cNvPicPr>
            <a:picLocks noChangeAspect="1"/>
          </p:cNvPicPr>
          <p:nvPr userDrawn="1"/>
        </p:nvPicPr>
        <p:blipFill>
          <a:blip r:embed="rId3"/>
          <a:stretch>
            <a:fillRect/>
          </a:stretch>
        </p:blipFill>
        <p:spPr>
          <a:xfrm>
            <a:off x="1146289" y="1707437"/>
            <a:ext cx="475200" cy="475200"/>
          </a:xfrm>
          <a:prstGeom prst="rect">
            <a:avLst/>
          </a:prstGeom>
        </p:spPr>
      </p:pic>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p:nvPr>
        </p:nvSpPr>
        <p:spPr>
          <a:xfrm>
            <a:off x="1689101" y="1867168"/>
            <a:ext cx="8813800" cy="3578878"/>
          </a:xfrm>
          <a:prstGeom prst="rect">
            <a:avLst/>
          </a:prstGeom>
        </p:spPr>
        <p:txBody>
          <a:bodyPr>
            <a:normAutofit/>
          </a:bodyPr>
          <a:lstStyle>
            <a:lvl1pPr marL="0" indent="0">
              <a:lnSpc>
                <a:spcPct val="150000"/>
              </a:lnSpc>
              <a:buFont typeface="Arial" panose="020B0604020202020204" pitchFamily="34" charset="0"/>
              <a:buNone/>
              <a:defRPr sz="20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extplatzhalter 5">
            <a:extLst>
              <a:ext uri="{FF2B5EF4-FFF2-40B4-BE49-F238E27FC236}">
                <a16:creationId xmlns:a16="http://schemas.microsoft.com/office/drawing/2014/main" id="{9297A675-C094-C26A-B7C9-B662FDB8B919}"/>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5" name="Titel 1">
            <a:extLst>
              <a:ext uri="{FF2B5EF4-FFF2-40B4-BE49-F238E27FC236}">
                <a16:creationId xmlns:a16="http://schemas.microsoft.com/office/drawing/2014/main" id="{CF6666E7-70BD-4462-7E19-748461514533}"/>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3" name="Foliennummernplatzhalter 4">
            <a:extLst>
              <a:ext uri="{FF2B5EF4-FFF2-40B4-BE49-F238E27FC236}">
                <a16:creationId xmlns:a16="http://schemas.microsoft.com/office/drawing/2014/main" id="{4914396A-B5D9-EA6B-696B-52952AD43241}"/>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1866159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azit">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16F11237-43F0-ADD0-DA2B-5A81B2257974}"/>
              </a:ext>
            </a:extLst>
          </p:cNvPr>
          <p:cNvSpPr/>
          <p:nvPr userDrawn="1"/>
        </p:nvSpPr>
        <p:spPr>
          <a:xfrm>
            <a:off x="3175" y="6272062"/>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A97A7E57-1B21-3ADE-8697-04BBD9B95C2C}"/>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e Placeholder 3">
            <a:extLst>
              <a:ext uri="{FF2B5EF4-FFF2-40B4-BE49-F238E27FC236}">
                <a16:creationId xmlns:a16="http://schemas.microsoft.com/office/drawing/2014/main" id="{D66CA3F9-C90C-5502-7AF0-BD06533F20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cxnSp>
        <p:nvCxnSpPr>
          <p:cNvPr id="11" name="Gerade Verbindung 10">
            <a:extLst>
              <a:ext uri="{FF2B5EF4-FFF2-40B4-BE49-F238E27FC236}">
                <a16:creationId xmlns:a16="http://schemas.microsoft.com/office/drawing/2014/main" id="{E1F3096E-3476-B39D-B068-FA5663CF5D1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2" name="Grafik 11">
            <a:extLst>
              <a:ext uri="{FF2B5EF4-FFF2-40B4-BE49-F238E27FC236}">
                <a16:creationId xmlns:a16="http://schemas.microsoft.com/office/drawing/2014/main" id="{ED850255-4F8B-36A3-171E-EF6FF71E35DA}"/>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13" name="Textplatzhalter 6">
            <a:extLst>
              <a:ext uri="{FF2B5EF4-FFF2-40B4-BE49-F238E27FC236}">
                <a16:creationId xmlns:a16="http://schemas.microsoft.com/office/drawing/2014/main" id="{374724BE-D69E-8E89-D96C-0F2974F842D1}"/>
              </a:ext>
            </a:extLst>
          </p:cNvPr>
          <p:cNvSpPr>
            <a:spLocks noGrp="1"/>
          </p:cNvSpPr>
          <p:nvPr>
            <p:ph type="body" sz="quarter" idx="14"/>
          </p:nvPr>
        </p:nvSpPr>
        <p:spPr>
          <a:xfrm>
            <a:off x="838200" y="1358912"/>
            <a:ext cx="10827328" cy="4622785"/>
          </a:xfrm>
          <a:prstGeom prst="rect">
            <a:avLst/>
          </a:prstGeom>
        </p:spPr>
        <p:txBody>
          <a:bodyPr>
            <a:normAutofit/>
          </a:bodyPr>
          <a:lstStyle>
            <a:lvl1pPr marL="285750" indent="-285750">
              <a:lnSpc>
                <a:spcPct val="150000"/>
              </a:lnSpc>
              <a:buFont typeface="Arial" panose="020B0604020202020204" pitchFamily="34" charset="0"/>
              <a:buChar char="•"/>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14" name="Grafik 13">
            <a:extLst>
              <a:ext uri="{FF2B5EF4-FFF2-40B4-BE49-F238E27FC236}">
                <a16:creationId xmlns:a16="http://schemas.microsoft.com/office/drawing/2014/main" id="{4B2FE405-C3B9-2401-BE00-9C38CB0088EA}"/>
              </a:ext>
            </a:extLst>
          </p:cNvPr>
          <p:cNvPicPr>
            <a:picLocks noChangeAspect="1"/>
          </p:cNvPicPr>
          <p:nvPr userDrawn="1"/>
        </p:nvPicPr>
        <p:blipFill>
          <a:blip r:embed="rId3"/>
          <a:stretch>
            <a:fillRect/>
          </a:stretch>
        </p:blipFill>
        <p:spPr>
          <a:xfrm>
            <a:off x="218626" y="1358912"/>
            <a:ext cx="486000" cy="480361"/>
          </a:xfrm>
          <a:prstGeom prst="rect">
            <a:avLst/>
          </a:prstGeom>
        </p:spPr>
      </p:pic>
      <p:sp>
        <p:nvSpPr>
          <p:cNvPr id="2" name="Datumsplatzhalter 18">
            <a:extLst>
              <a:ext uri="{FF2B5EF4-FFF2-40B4-BE49-F238E27FC236}">
                <a16:creationId xmlns:a16="http://schemas.microsoft.com/office/drawing/2014/main" id="{0A1A6D4A-3EBE-E3B4-9439-919B65CB481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D826664B-2F4B-5BFD-2181-756EAC0C4C35}"/>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Fazit</a:t>
            </a:r>
          </a:p>
        </p:txBody>
      </p:sp>
      <p:sp>
        <p:nvSpPr>
          <p:cNvPr id="5" name="Foliennummernplatzhalter 4">
            <a:extLst>
              <a:ext uri="{FF2B5EF4-FFF2-40B4-BE49-F238E27FC236}">
                <a16:creationId xmlns:a16="http://schemas.microsoft.com/office/drawing/2014/main" id="{650BCFF8-1ABF-F2A1-398D-931FB96B222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1041481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440874" y="696190"/>
            <a:ext cx="4144764"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713492" y="966747"/>
            <a:ext cx="3599525" cy="1015663"/>
          </a:xfrm>
          <a:prstGeom prst="rect">
            <a:avLst/>
          </a:prstGeom>
          <a:noFill/>
        </p:spPr>
        <p:txBody>
          <a:bodyPr wrap="square" rtlCol="0">
            <a:spAutoFit/>
          </a:bodyPr>
          <a:lstStyle/>
          <a:p>
            <a:pPr marL="0" indent="0" algn="ctr">
              <a:lnSpc>
                <a:spcPct val="100000"/>
              </a:lnSpc>
              <a:buNone/>
            </a:pPr>
            <a:r>
              <a:rPr lang="de-DE" sz="3000" b="1" dirty="0">
                <a:solidFill>
                  <a:schemeClr val="tx1"/>
                </a:solidFill>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9" name="Grafik 8">
            <a:extLst>
              <a:ext uri="{FF2B5EF4-FFF2-40B4-BE49-F238E27FC236}">
                <a16:creationId xmlns:a16="http://schemas.microsoft.com/office/drawing/2014/main" id="{5AF7154D-3A25-087B-9068-B498DDFD8410}"/>
              </a:ext>
            </a:extLst>
          </p:cNvPr>
          <p:cNvPicPr>
            <a:picLocks noChangeAspect="1"/>
          </p:cNvPicPr>
          <p:nvPr userDrawn="1"/>
        </p:nvPicPr>
        <p:blipFill>
          <a:blip r:embed="rId2"/>
          <a:stretch>
            <a:fillRect/>
          </a:stretch>
        </p:blipFill>
        <p:spPr>
          <a:xfrm>
            <a:off x="5439847" y="1562721"/>
            <a:ext cx="4489200" cy="4328533"/>
          </a:xfrm>
          <a:prstGeom prst="rect">
            <a:avLst/>
          </a:prstGeom>
        </p:spPr>
      </p:pic>
      <p:sp>
        <p:nvSpPr>
          <p:cNvPr id="10" name="Datumsplatzhalter 18">
            <a:extLst>
              <a:ext uri="{FF2B5EF4-FFF2-40B4-BE49-F238E27FC236}">
                <a16:creationId xmlns:a16="http://schemas.microsoft.com/office/drawing/2014/main" id="{AA694EDF-D2C1-B54B-4A7D-7FE579365B45}"/>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1" name="Foliennummernplatzhalter 4">
            <a:extLst>
              <a:ext uri="{FF2B5EF4-FFF2-40B4-BE49-F238E27FC236}">
                <a16:creationId xmlns:a16="http://schemas.microsoft.com/office/drawing/2014/main" id="{DC1111BD-BB7B-5BD3-292C-CBB24D7D91CE}"/>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30552814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526264" y="1194030"/>
            <a:ext cx="11139053"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526473" y="1639658"/>
            <a:ext cx="11139053" cy="4527819"/>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6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2" name="Rechteck 21">
            <a:extLst>
              <a:ext uri="{FF2B5EF4-FFF2-40B4-BE49-F238E27FC236}">
                <a16:creationId xmlns:a16="http://schemas.microsoft.com/office/drawing/2014/main" id="{46F75C2C-870D-D2CF-E580-B4F102E9E5A7}"/>
              </a:ext>
            </a:extLst>
          </p:cNvPr>
          <p:cNvSpPr/>
          <p:nvPr userDrawn="1"/>
        </p:nvSpPr>
        <p:spPr>
          <a:xfrm>
            <a:off x="9682681" y="51858"/>
            <a:ext cx="2677177" cy="246221"/>
          </a:xfrm>
          <a:prstGeom prst="rect">
            <a:avLst/>
          </a:prstGeom>
        </p:spPr>
        <p:txBody>
          <a:bodyPr wrap="square">
            <a:spAutoFit/>
          </a:bodyPr>
          <a:lstStyle/>
          <a:p>
            <a:pPr marL="0" indent="0" algn="ctr">
              <a:buNone/>
            </a:pPr>
            <a:r>
              <a:rPr lang="de-DE" sz="1000" b="0" dirty="0">
                <a:solidFill>
                  <a:srgbClr val="327D87"/>
                </a:solidFill>
                <a:latin typeface="Arial" panose="020B0604020202020204" pitchFamily="34" charset="0"/>
                <a:cs typeface="Arial" panose="020B0604020202020204" pitchFamily="34" charset="0"/>
              </a:rPr>
              <a:t>HINTERGRUNDINFORMATIONEN</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B2073083-8015-47F6-F62D-23BB632B2357}"/>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CDE04F6E-B0FB-6072-4A4A-107B80ED893B}"/>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4" name="Titel 1">
            <a:extLst>
              <a:ext uri="{FF2B5EF4-FFF2-40B4-BE49-F238E27FC236}">
                <a16:creationId xmlns:a16="http://schemas.microsoft.com/office/drawing/2014/main" id="{35F1EE4D-F257-3673-B3C9-88BED9C95416}"/>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Hintergrundinformationen für Moderierende</a:t>
            </a:r>
          </a:p>
        </p:txBody>
      </p:sp>
      <p:sp>
        <p:nvSpPr>
          <p:cNvPr id="5" name="Foliennummernplatzhalter 4">
            <a:extLst>
              <a:ext uri="{FF2B5EF4-FFF2-40B4-BE49-F238E27FC236}">
                <a16:creationId xmlns:a16="http://schemas.microsoft.com/office/drawing/2014/main" id="{16A531A7-CDB3-CFA5-5746-D09ED7FBE2D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6221754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12192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hasCustomPrompt="1"/>
          </p:nvPr>
        </p:nvSpPr>
        <p:spPr>
          <a:xfrm>
            <a:off x="1461897" y="4134420"/>
            <a:ext cx="10203629" cy="2033019"/>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 </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1461687" y="4056794"/>
            <a:ext cx="1020362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04840817-A807-365C-3E4A-34EA0F2BCE6E}"/>
              </a:ext>
            </a:extLst>
          </p:cNvPr>
          <p:cNvPicPr>
            <a:picLocks noChangeAspect="1"/>
          </p:cNvPicPr>
          <p:nvPr userDrawn="1"/>
        </p:nvPicPr>
        <p:blipFill>
          <a:blip r:embed="rId2"/>
          <a:stretch>
            <a:fillRect/>
          </a:stretch>
        </p:blipFill>
        <p:spPr>
          <a:xfrm>
            <a:off x="224029" y="126015"/>
            <a:ext cx="856800" cy="734400"/>
          </a:xfrm>
          <a:prstGeom prst="rect">
            <a:avLst/>
          </a:prstGeom>
        </p:spPr>
      </p:pic>
      <p:pic>
        <p:nvPicPr>
          <p:cNvPr id="9" name="Grafik 8">
            <a:extLst>
              <a:ext uri="{FF2B5EF4-FFF2-40B4-BE49-F238E27FC236}">
                <a16:creationId xmlns:a16="http://schemas.microsoft.com/office/drawing/2014/main" id="{175CDBA0-24C5-2750-53D8-864610FDC21E}"/>
              </a:ext>
            </a:extLst>
          </p:cNvPr>
          <p:cNvPicPr>
            <a:picLocks noChangeAspect="1"/>
          </p:cNvPicPr>
          <p:nvPr userDrawn="1"/>
        </p:nvPicPr>
        <p:blipFill>
          <a:blip r:embed="rId3"/>
          <a:stretch>
            <a:fillRect/>
          </a:stretch>
        </p:blipFill>
        <p:spPr>
          <a:xfrm>
            <a:off x="277244" y="1161712"/>
            <a:ext cx="907200" cy="660393"/>
          </a:xfrm>
          <a:prstGeom prst="rect">
            <a:avLst/>
          </a:prstGeom>
        </p:spPr>
      </p:pic>
      <p:sp>
        <p:nvSpPr>
          <p:cNvPr id="11" name="Textplatzhalter 6">
            <a:extLst>
              <a:ext uri="{FF2B5EF4-FFF2-40B4-BE49-F238E27FC236}">
                <a16:creationId xmlns:a16="http://schemas.microsoft.com/office/drawing/2014/main" id="{7902EA0D-8A81-779D-10AF-6515E4F90035}"/>
              </a:ext>
            </a:extLst>
          </p:cNvPr>
          <p:cNvSpPr>
            <a:spLocks noGrp="1"/>
          </p:cNvSpPr>
          <p:nvPr>
            <p:ph type="body" sz="quarter" idx="14"/>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2" name="Datumsplatzhalter 18">
            <a:extLst>
              <a:ext uri="{FF2B5EF4-FFF2-40B4-BE49-F238E27FC236}">
                <a16:creationId xmlns:a16="http://schemas.microsoft.com/office/drawing/2014/main" id="{D1A21628-E936-05A2-9D1B-784278E15C0D}"/>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BDB601D-AD1D-07AE-A428-6094B2E15A7F}"/>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5" name="Textplatzhalter 23">
            <a:extLst>
              <a:ext uri="{FF2B5EF4-FFF2-40B4-BE49-F238E27FC236}">
                <a16:creationId xmlns:a16="http://schemas.microsoft.com/office/drawing/2014/main" id="{DE0489E4-ECBC-0E7C-4EFE-7ACE410F8C75}"/>
              </a:ext>
            </a:extLst>
          </p:cNvPr>
          <p:cNvSpPr>
            <a:spLocks noGrp="1"/>
          </p:cNvSpPr>
          <p:nvPr>
            <p:ph type="body" sz="quarter" idx="15"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ERPROBUNGSAUFTRAG</a:t>
            </a:r>
          </a:p>
          <a:p>
            <a:pPr lvl="0"/>
            <a:endParaRPr lang="de-DE" dirty="0"/>
          </a:p>
        </p:txBody>
      </p:sp>
      <p:sp>
        <p:nvSpPr>
          <p:cNvPr id="7" name="Foliennummernplatzhalter 4">
            <a:extLst>
              <a:ext uri="{FF2B5EF4-FFF2-40B4-BE49-F238E27FC236}">
                <a16:creationId xmlns:a16="http://schemas.microsoft.com/office/drawing/2014/main" id="{A755C8D4-DE58-ACF3-6B16-3A987CE5B3B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82476055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9"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7" name="Grafik 6">
            <a:extLst>
              <a:ext uri="{FF2B5EF4-FFF2-40B4-BE49-F238E27FC236}">
                <a16:creationId xmlns:a16="http://schemas.microsoft.com/office/drawing/2014/main" id="{C4196EBC-4D2E-03D7-6AE9-88203BA308C8}"/>
              </a:ext>
            </a:extLst>
          </p:cNvPr>
          <p:cNvPicPr>
            <a:picLocks noChangeAspect="1"/>
          </p:cNvPicPr>
          <p:nvPr userDrawn="1"/>
        </p:nvPicPr>
        <p:blipFill>
          <a:blip r:embed="rId2"/>
          <a:stretch>
            <a:fillRect/>
          </a:stretch>
        </p:blipFill>
        <p:spPr>
          <a:xfrm>
            <a:off x="218629" y="134199"/>
            <a:ext cx="867600" cy="731077"/>
          </a:xfrm>
          <a:prstGeom prst="rect">
            <a:avLst/>
          </a:prstGeom>
        </p:spPr>
      </p:pic>
      <p:pic>
        <p:nvPicPr>
          <p:cNvPr id="11" name="Grafik 10">
            <a:extLst>
              <a:ext uri="{FF2B5EF4-FFF2-40B4-BE49-F238E27FC236}">
                <a16:creationId xmlns:a16="http://schemas.microsoft.com/office/drawing/2014/main" id="{1F503380-AE4A-2F75-1850-E857013C4A03}"/>
              </a:ext>
            </a:extLst>
          </p:cNvPr>
          <p:cNvPicPr>
            <a:picLocks noChangeAspect="1"/>
          </p:cNvPicPr>
          <p:nvPr userDrawn="1"/>
        </p:nvPicPr>
        <p:blipFill>
          <a:blip r:embed="rId3"/>
          <a:stretch>
            <a:fillRect/>
          </a:stretch>
        </p:blipFill>
        <p:spPr>
          <a:xfrm>
            <a:off x="277244" y="1163808"/>
            <a:ext cx="694800" cy="657245"/>
          </a:xfrm>
          <a:prstGeom prst="rect">
            <a:avLst/>
          </a:prstGeom>
        </p:spPr>
      </p:pic>
      <p:sp>
        <p:nvSpPr>
          <p:cNvPr id="15" name="Textplatzhalter 6">
            <a:extLst>
              <a:ext uri="{FF2B5EF4-FFF2-40B4-BE49-F238E27FC236}">
                <a16:creationId xmlns:a16="http://schemas.microsoft.com/office/drawing/2014/main" id="{9D9C9692-F237-1CE6-D715-5C27FB0F2725}"/>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2" name="Datumsplatzhalter 18">
            <a:extLst>
              <a:ext uri="{FF2B5EF4-FFF2-40B4-BE49-F238E27FC236}">
                <a16:creationId xmlns:a16="http://schemas.microsoft.com/office/drawing/2014/main" id="{225C51C8-1069-26AA-EE52-DE994BE2DA8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D928F468-9FB0-83B9-5698-FBC8A3D8F26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23">
            <a:extLst>
              <a:ext uri="{FF2B5EF4-FFF2-40B4-BE49-F238E27FC236}">
                <a16:creationId xmlns:a16="http://schemas.microsoft.com/office/drawing/2014/main" id="{0B56BCFB-C586-C49B-31EF-3DC10E9C78FD}"/>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0" name="Foliennummernplatzhalter 4">
            <a:extLst>
              <a:ext uri="{FF2B5EF4-FFF2-40B4-BE49-F238E27FC236}">
                <a16:creationId xmlns:a16="http://schemas.microsoft.com/office/drawing/2014/main" id="{D38077A5-28BA-DD14-9815-B1430488E1E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6805464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dirty="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62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F5CF60D8-7E7D-39AB-3AC7-9D0A22B172D5}"/>
              </a:ext>
            </a:extLst>
          </p:cNvPr>
          <p:cNvPicPr>
            <a:picLocks noChangeAspect="1"/>
          </p:cNvPicPr>
          <p:nvPr userDrawn="1"/>
        </p:nvPicPr>
        <p:blipFill>
          <a:blip r:embed="rId2"/>
          <a:stretch>
            <a:fillRect/>
          </a:stretch>
        </p:blipFill>
        <p:spPr>
          <a:xfrm>
            <a:off x="227629" y="141144"/>
            <a:ext cx="849600" cy="723600"/>
          </a:xfrm>
          <a:prstGeom prst="rect">
            <a:avLst/>
          </a:prstGeom>
        </p:spPr>
      </p:pic>
      <p:pic>
        <p:nvPicPr>
          <p:cNvPr id="11" name="Grafik 10">
            <a:extLst>
              <a:ext uri="{FF2B5EF4-FFF2-40B4-BE49-F238E27FC236}">
                <a16:creationId xmlns:a16="http://schemas.microsoft.com/office/drawing/2014/main" id="{408A7116-EED8-A2EB-DC71-F480E428DA81}"/>
              </a:ext>
            </a:extLst>
          </p:cNvPr>
          <p:cNvPicPr>
            <a:picLocks noChangeAspect="1"/>
          </p:cNvPicPr>
          <p:nvPr userDrawn="1"/>
        </p:nvPicPr>
        <p:blipFill>
          <a:blip r:embed="rId3"/>
          <a:stretch>
            <a:fillRect/>
          </a:stretch>
        </p:blipFill>
        <p:spPr>
          <a:xfrm>
            <a:off x="264280" y="1209442"/>
            <a:ext cx="936000" cy="675669"/>
          </a:xfrm>
          <a:prstGeom prst="rect">
            <a:avLst/>
          </a:prstGeom>
        </p:spPr>
      </p:pic>
      <p:sp>
        <p:nvSpPr>
          <p:cNvPr id="2" name="Datumsplatzhalter 18">
            <a:extLst>
              <a:ext uri="{FF2B5EF4-FFF2-40B4-BE49-F238E27FC236}">
                <a16:creationId xmlns:a16="http://schemas.microsoft.com/office/drawing/2014/main" id="{9CCF9CB8-F04D-217F-7CF6-AABC7D75C1B4}"/>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368A82-B0C5-F037-4747-ACE15F1C026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12" name="Textplatzhalter 7">
            <a:extLst>
              <a:ext uri="{FF2B5EF4-FFF2-40B4-BE49-F238E27FC236}">
                <a16:creationId xmlns:a16="http://schemas.microsoft.com/office/drawing/2014/main" id="{49851A79-5049-CD81-6F8B-CBA5AE281693}"/>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13" name="Textplatzhalter 6">
            <a:extLst>
              <a:ext uri="{FF2B5EF4-FFF2-40B4-BE49-F238E27FC236}">
                <a16:creationId xmlns:a16="http://schemas.microsoft.com/office/drawing/2014/main" id="{3887F656-C67B-FA90-BC1D-0F097B69FAD4}"/>
              </a:ext>
            </a:extLst>
          </p:cNvPr>
          <p:cNvSpPr>
            <a:spLocks noGrp="1"/>
          </p:cNvSpPr>
          <p:nvPr>
            <p:ph type="body" sz="quarter" idx="15" hasCustomPrompt="1"/>
          </p:nvPr>
        </p:nvSpPr>
        <p:spPr>
          <a:xfrm>
            <a:off x="1461687" y="1660387"/>
            <a:ext cx="1020362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4" name="Textplatzhalter 23">
            <a:extLst>
              <a:ext uri="{FF2B5EF4-FFF2-40B4-BE49-F238E27FC236}">
                <a16:creationId xmlns:a16="http://schemas.microsoft.com/office/drawing/2014/main" id="{97B1E3ED-BECC-3634-2DBD-2F5E831CA7E6}"/>
              </a:ext>
            </a:extLst>
          </p:cNvPr>
          <p:cNvSpPr>
            <a:spLocks noGrp="1"/>
          </p:cNvSpPr>
          <p:nvPr>
            <p:ph type="body" sz="quarter" idx="16" hasCustomPrompt="1"/>
          </p:nvPr>
        </p:nvSpPr>
        <p:spPr>
          <a:xfrm>
            <a:off x="1461688" y="1194030"/>
            <a:ext cx="1020362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p:txBody>
      </p:sp>
      <p:sp>
        <p:nvSpPr>
          <p:cNvPr id="15" name="Foliennummernplatzhalter 4">
            <a:extLst>
              <a:ext uri="{FF2B5EF4-FFF2-40B4-BE49-F238E27FC236}">
                <a16:creationId xmlns:a16="http://schemas.microsoft.com/office/drawing/2014/main" id="{9DEA4E80-89AC-32D0-04A1-AE0D2C154F02}"/>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4189985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1"/>
            <a:ext cx="12192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endParaRPr lang="de-DE" sz="1800"/>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8" name="Rechteck 17">
            <a:extLst>
              <a:ext uri="{FF2B5EF4-FFF2-40B4-BE49-F238E27FC236}">
                <a16:creationId xmlns:a16="http://schemas.microsoft.com/office/drawing/2014/main" id="{FA77C7D0-4C79-4441-862D-6051B7B4A5C9}"/>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773680" y="6338729"/>
            <a:ext cx="2743200" cy="393256"/>
          </a:xfrm>
          <a:prstGeom prst="rect">
            <a:avLst/>
          </a:prstGeom>
        </p:spPr>
        <p:txBody>
          <a:bodyPr/>
          <a:lstStyle>
            <a:lvl1pPr marL="0" indent="0">
              <a:buFontTx/>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FontTx/>
              <a:buNone/>
            </a:pPr>
            <a:endParaRPr lang="de-DE" sz="1200" dirty="0">
              <a:solidFill>
                <a:schemeClr val="bg2">
                  <a:lumMod val="50000"/>
                </a:schemeClr>
              </a:solidFill>
            </a:endParaRPr>
          </a:p>
        </p:txBody>
      </p:sp>
      <p:pic>
        <p:nvPicPr>
          <p:cNvPr id="6" name="Grafik 5">
            <a:extLst>
              <a:ext uri="{FF2B5EF4-FFF2-40B4-BE49-F238E27FC236}">
                <a16:creationId xmlns:a16="http://schemas.microsoft.com/office/drawing/2014/main" id="{1EE60C44-D0D1-69BB-F5D8-D57E1E0B0173}"/>
              </a:ext>
            </a:extLst>
          </p:cNvPr>
          <p:cNvPicPr>
            <a:picLocks noChangeAspect="1"/>
          </p:cNvPicPr>
          <p:nvPr userDrawn="1"/>
        </p:nvPicPr>
        <p:blipFill>
          <a:blip r:embed="rId2"/>
          <a:stretch>
            <a:fillRect/>
          </a:stretch>
        </p:blipFill>
        <p:spPr>
          <a:xfrm>
            <a:off x="171829" y="140079"/>
            <a:ext cx="961200" cy="723020"/>
          </a:xfrm>
          <a:prstGeom prst="rect">
            <a:avLst/>
          </a:prstGeom>
        </p:spPr>
      </p:pic>
      <p:pic>
        <p:nvPicPr>
          <p:cNvPr id="12" name="Grafik 11">
            <a:extLst>
              <a:ext uri="{FF2B5EF4-FFF2-40B4-BE49-F238E27FC236}">
                <a16:creationId xmlns:a16="http://schemas.microsoft.com/office/drawing/2014/main" id="{C6FD5128-E2FC-3A38-9561-5A4F2642BB91}"/>
              </a:ext>
            </a:extLst>
          </p:cNvPr>
          <p:cNvPicPr>
            <a:picLocks noChangeAspect="1"/>
          </p:cNvPicPr>
          <p:nvPr userDrawn="1"/>
        </p:nvPicPr>
        <p:blipFill>
          <a:blip r:embed="rId3"/>
          <a:stretch>
            <a:fillRect/>
          </a:stretch>
        </p:blipFill>
        <p:spPr>
          <a:xfrm>
            <a:off x="262844" y="1188744"/>
            <a:ext cx="936000" cy="696367"/>
          </a:xfrm>
          <a:prstGeom prst="rect">
            <a:avLst/>
          </a:prstGeom>
        </p:spPr>
      </p:pic>
      <p:sp>
        <p:nvSpPr>
          <p:cNvPr id="2" name="Datumsplatzhalter 18">
            <a:extLst>
              <a:ext uri="{FF2B5EF4-FFF2-40B4-BE49-F238E27FC236}">
                <a16:creationId xmlns:a16="http://schemas.microsoft.com/office/drawing/2014/main" id="{5BA10829-7855-349A-05D1-64387B0CAF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57E51D2B-ACC8-CA89-3575-5A8099836400}"/>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2C87BEED-DCB3-3524-943E-94BCE6C55245}"/>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4695057D-2FEB-DE2C-AAD2-CB82857263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3" name="Textplatzhalter 23">
            <a:extLst>
              <a:ext uri="{FF2B5EF4-FFF2-40B4-BE49-F238E27FC236}">
                <a16:creationId xmlns:a16="http://schemas.microsoft.com/office/drawing/2014/main" id="{FE85055D-FDBE-5465-2607-8D3BF30608C5}"/>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AKTIVITÄT</a:t>
            </a:r>
          </a:p>
          <a:p>
            <a:pPr lvl="0"/>
            <a:endParaRPr lang="de-DE" dirty="0"/>
          </a:p>
        </p:txBody>
      </p:sp>
      <p:sp>
        <p:nvSpPr>
          <p:cNvPr id="14" name="Foliennummernplatzhalter 4">
            <a:extLst>
              <a:ext uri="{FF2B5EF4-FFF2-40B4-BE49-F238E27FC236}">
                <a16:creationId xmlns:a16="http://schemas.microsoft.com/office/drawing/2014/main" id="{85234672-9093-0A04-98E6-B85C2B97DA33}"/>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4893674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F4626-4D74-1F94-C6A5-70D3316130A6}"/>
              </a:ext>
            </a:extLst>
          </p:cNvPr>
          <p:cNvSpPr>
            <a:spLocks noGrp="1"/>
          </p:cNvSpPr>
          <p:nvPr>
            <p:ph type="title" hasCustomPrompt="1"/>
          </p:nvPr>
        </p:nvSpPr>
        <p:spPr/>
        <p:txBody>
          <a:bodyPr/>
          <a:lstStyle/>
          <a:p>
            <a:r>
              <a:rPr lang="de-DE" sz="2800" b="0" dirty="0">
                <a:latin typeface="Arial" panose="020B0604020202020204" pitchFamily="34" charset="0"/>
                <a:cs typeface="Arial" panose="020B0604020202020204" pitchFamily="34" charset="0"/>
              </a:rPr>
              <a:t>NUTZUNGSBEDINGUNGEN</a:t>
            </a:r>
            <a:endParaRPr lang="de-DE" dirty="0"/>
          </a:p>
        </p:txBody>
      </p:sp>
      <p:sp>
        <p:nvSpPr>
          <p:cNvPr id="6" name="Textfeld 5">
            <a:extLst>
              <a:ext uri="{FF2B5EF4-FFF2-40B4-BE49-F238E27FC236}">
                <a16:creationId xmlns:a16="http://schemas.microsoft.com/office/drawing/2014/main" id="{460E13A7-E8AE-7546-1FFD-966D01AA0458}"/>
              </a:ext>
            </a:extLst>
          </p:cNvPr>
          <p:cNvSpPr txBox="1"/>
          <p:nvPr userDrawn="1"/>
        </p:nvSpPr>
        <p:spPr>
          <a:xfrm>
            <a:off x="1419726" y="146785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29962551-A928-09B3-8176-E189251702E2}"/>
              </a:ext>
            </a:extLst>
          </p:cNvPr>
          <p:cNvSpPr/>
          <p:nvPr userDrawn="1"/>
        </p:nvSpPr>
        <p:spPr>
          <a:xfrm>
            <a:off x="8447251" y="0"/>
            <a:ext cx="3744749" cy="246221"/>
          </a:xfrm>
          <a:prstGeom prst="rect">
            <a:avLst/>
          </a:prstGeom>
        </p:spPr>
        <p:txBody>
          <a:bodyPr wrap="square">
            <a:spAutoFit/>
          </a:bodyPr>
          <a:lstStyle/>
          <a:p>
            <a:pPr marL="0" indent="0" algn="ctr">
              <a:buNone/>
            </a:pP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9" name="Textfeld 8">
            <a:extLst>
              <a:ext uri="{FF2B5EF4-FFF2-40B4-BE49-F238E27FC236}">
                <a16:creationId xmlns:a16="http://schemas.microsoft.com/office/drawing/2014/main" id="{597386E5-807A-FF5C-B0CB-951853E391F9}"/>
              </a:ext>
            </a:extLst>
          </p:cNvPr>
          <p:cNvSpPr txBox="1"/>
          <p:nvPr userDrawn="1"/>
        </p:nvSpPr>
        <p:spPr>
          <a:xfrm>
            <a:off x="526475" y="1038660"/>
            <a:ext cx="10281225" cy="141995"/>
          </a:xfrm>
          <a:prstGeom prst="rect">
            <a:avLst/>
          </a:prstGeom>
          <a:noFill/>
        </p:spPr>
        <p:txBody>
          <a:bodyPr wrap="square" rtlCol="0">
            <a:noAutofit/>
          </a:bodyPr>
          <a:lstStyle/>
          <a:p>
            <a:pPr marL="0" indent="0">
              <a:buNone/>
            </a:pPr>
            <a:r>
              <a:rPr lang="de-DE" sz="2000" dirty="0">
                <a:solidFill>
                  <a:srgbClr val="327D87"/>
                </a:solidFill>
                <a:latin typeface="Arial" panose="020B0604020202020204" pitchFamily="34" charset="0"/>
                <a:cs typeface="Arial" panose="020B0604020202020204" pitchFamily="34" charset="0"/>
              </a:rPr>
              <a:t>DIESE FOLIE GEHÖRT ZUM MATERIAL UND DARF NICHT ENTFERNT WERDEN</a:t>
            </a:r>
            <a:r>
              <a:rPr lang="de-DE" sz="1200" dirty="0">
                <a:solidFill>
                  <a:srgbClr val="327D87"/>
                </a:solidFill>
                <a:latin typeface="Arial" panose="020B0604020202020204" pitchFamily="34" charset="0"/>
                <a:cs typeface="Arial" panose="020B0604020202020204" pitchFamily="34" charset="0"/>
              </a:rPr>
              <a:t>.</a:t>
            </a:r>
          </a:p>
        </p:txBody>
      </p:sp>
      <p:pic>
        <p:nvPicPr>
          <p:cNvPr id="10" name="Grafik 9">
            <a:extLst>
              <a:ext uri="{FF2B5EF4-FFF2-40B4-BE49-F238E27FC236}">
                <a16:creationId xmlns:a16="http://schemas.microsoft.com/office/drawing/2014/main" id="{41B9C988-6FB8-E2B8-8663-E670A2414C74}"/>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11" name="Textplatzhalter 6">
            <a:extLst>
              <a:ext uri="{FF2B5EF4-FFF2-40B4-BE49-F238E27FC236}">
                <a16:creationId xmlns:a16="http://schemas.microsoft.com/office/drawing/2014/main" id="{009F542E-B796-3748-D19A-7617A081AF6B}"/>
              </a:ext>
            </a:extLst>
          </p:cNvPr>
          <p:cNvSpPr>
            <a:spLocks noGrp="1"/>
          </p:cNvSpPr>
          <p:nvPr>
            <p:ph type="body" sz="quarter" idx="16" hasCustomPrompt="1"/>
          </p:nvPr>
        </p:nvSpPr>
        <p:spPr>
          <a:xfrm>
            <a:off x="526474" y="1800859"/>
            <a:ext cx="11139054" cy="3932392"/>
          </a:xfrm>
          <a:prstGeom prst="rect">
            <a:avLst/>
          </a:prstGeom>
        </p:spPr>
        <p:txBody>
          <a:bodyPr>
            <a:normAutofit/>
          </a:bodyPr>
          <a:lstStyle>
            <a:lvl1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marL="0" indent="0" algn="l">
              <a:lnSpc>
                <a:spcPct val="120000"/>
              </a:lnSpc>
              <a:spcBef>
                <a:spcPts val="600"/>
              </a:spcBef>
              <a:buFont typeface="Arial" panose="020B0604020202020204" pitchFamily="34" charset="0"/>
              <a:buNone/>
              <a:defRPr/>
            </a:pPr>
            <a:r>
              <a:rPr lang="de-DE" sz="16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6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6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600" dirty="0">
                <a:latin typeface="Arial" panose="020B0604020202020204" pitchFamily="34" charset="0"/>
                <a:cs typeface="Arial" panose="020B0604020202020204" pitchFamily="34" charset="0"/>
              </a:rPr>
              <a:t>Alle Folien und Materialien </a:t>
            </a:r>
            <a:r>
              <a:rPr lang="de-DE" sz="1600" dirty="0"/>
              <a:t>(z. B. auch einzelne Folie oder Ausschnitte/Abbildungen)</a:t>
            </a:r>
            <a:r>
              <a:rPr lang="de-DE" sz="16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6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6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600" dirty="0">
                <a:latin typeface="Arial" panose="020B0604020202020204" pitchFamily="34" charset="0"/>
                <a:cs typeface="Arial" panose="020B0604020202020204" pitchFamily="34" charset="0"/>
              </a:rPr>
              <a:t>Diese und weitere Hinweise und Informationen zu den Nutzungsbedingungen finden Sie unter </a:t>
            </a:r>
            <a:r>
              <a:rPr lang="de-DE" sz="1600" u="none" dirty="0">
                <a:solidFill>
                  <a:srgbClr val="327D8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https://pikas.dzlm.de/node/1253</a:t>
            </a:r>
            <a:r>
              <a:rPr lang="de-DE" sz="1600" u="none" dirty="0">
                <a:solidFill>
                  <a:srgbClr val="327D87"/>
                </a:solidFill>
                <a:latin typeface="Arial" panose="020B0604020202020204" pitchFamily="34" charset="0"/>
                <a:cs typeface="Arial" panose="020B0604020202020204" pitchFamily="34" charset="0"/>
              </a:rPr>
              <a:t> </a:t>
            </a:r>
            <a:r>
              <a:rPr lang="de-DE" sz="1600" u="none" dirty="0">
                <a:solidFill>
                  <a:schemeClr val="tx1"/>
                </a:solidFill>
                <a:latin typeface="Arial" panose="020B0604020202020204" pitchFamily="34" charset="0"/>
                <a:cs typeface="Arial" panose="020B0604020202020204" pitchFamily="34" charset="0"/>
              </a:rPr>
              <a:t>sowie auf der nachfolgenden Folie.</a:t>
            </a:r>
            <a:endParaRPr lang="de-DE" sz="2000" u="none" dirty="0">
              <a:solidFill>
                <a:srgbClr val="327D87"/>
              </a:solidFill>
            </a:endParaRPr>
          </a:p>
        </p:txBody>
      </p:sp>
      <p:sp>
        <p:nvSpPr>
          <p:cNvPr id="15" name="Datumsplatzhalter 18">
            <a:extLst>
              <a:ext uri="{FF2B5EF4-FFF2-40B4-BE49-F238E27FC236}">
                <a16:creationId xmlns:a16="http://schemas.microsoft.com/office/drawing/2014/main" id="{6EBA20FD-FA44-D6E5-42D9-EB31EBBB6736}"/>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18" name="Rechteck 17">
            <a:extLst>
              <a:ext uri="{FF2B5EF4-FFF2-40B4-BE49-F238E27FC236}">
                <a16:creationId xmlns:a16="http://schemas.microsoft.com/office/drawing/2014/main" id="{86C631CC-C829-A492-9538-495ADC28D6C4}"/>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9" name="Rechteck 18">
            <a:extLst>
              <a:ext uri="{FF2B5EF4-FFF2-40B4-BE49-F238E27FC236}">
                <a16:creationId xmlns:a16="http://schemas.microsoft.com/office/drawing/2014/main" id="{7796DF29-AC93-0971-5283-71D6798F8507}"/>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20" name="Datumsplatzhalter 18">
            <a:extLst>
              <a:ext uri="{FF2B5EF4-FFF2-40B4-BE49-F238E27FC236}">
                <a16:creationId xmlns:a16="http://schemas.microsoft.com/office/drawing/2014/main" id="{F66113B6-FC76-C475-86FB-6E1DD1BD961D}"/>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Datumsplatzhalter 18">
            <a:extLst>
              <a:ext uri="{FF2B5EF4-FFF2-40B4-BE49-F238E27FC236}">
                <a16:creationId xmlns:a16="http://schemas.microsoft.com/office/drawing/2014/main" id="{00ED9CDA-A8E8-0C6E-D536-24E5F764FEA1}"/>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23" name="Foliennummernplatzhalter 4">
            <a:extLst>
              <a:ext uri="{FF2B5EF4-FFF2-40B4-BE49-F238E27FC236}">
                <a16:creationId xmlns:a16="http://schemas.microsoft.com/office/drawing/2014/main" id="{B0BE65AE-E645-84FB-E395-4B743FE8CCD7}"/>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37962448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1461687" y="4056794"/>
            <a:ext cx="10203840"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CBFE8FFC-CDA2-7AB6-E402-5EC69453A602}"/>
              </a:ext>
            </a:extLst>
          </p:cNvPr>
          <p:cNvPicPr>
            <a:picLocks noChangeAspect="1"/>
          </p:cNvPicPr>
          <p:nvPr userDrawn="1"/>
        </p:nvPicPr>
        <p:blipFill>
          <a:blip r:embed="rId2"/>
          <a:stretch>
            <a:fillRect/>
          </a:stretch>
        </p:blipFill>
        <p:spPr>
          <a:xfrm>
            <a:off x="126829" y="64393"/>
            <a:ext cx="1051200" cy="798706"/>
          </a:xfrm>
          <a:prstGeom prst="rect">
            <a:avLst/>
          </a:prstGeom>
        </p:spPr>
      </p:pic>
      <p:pic>
        <p:nvPicPr>
          <p:cNvPr id="10" name="Grafik 9">
            <a:extLst>
              <a:ext uri="{FF2B5EF4-FFF2-40B4-BE49-F238E27FC236}">
                <a16:creationId xmlns:a16="http://schemas.microsoft.com/office/drawing/2014/main" id="{599DAD76-2B39-D0B5-7D2B-80E707C27FE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2" name="Datumsplatzhalter 18">
            <a:extLst>
              <a:ext uri="{FF2B5EF4-FFF2-40B4-BE49-F238E27FC236}">
                <a16:creationId xmlns:a16="http://schemas.microsoft.com/office/drawing/2014/main" id="{FD76B2D6-245A-53AB-17D7-4D6F06F2BA21}"/>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0D7B84AE-7357-7727-250B-90829BF638EC}"/>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6" name="Textplatzhalter 7">
            <a:extLst>
              <a:ext uri="{FF2B5EF4-FFF2-40B4-BE49-F238E27FC236}">
                <a16:creationId xmlns:a16="http://schemas.microsoft.com/office/drawing/2014/main" id="{B0ECEF66-7F00-5852-7237-16230EDE3905}"/>
              </a:ext>
            </a:extLst>
          </p:cNvPr>
          <p:cNvSpPr>
            <a:spLocks noGrp="1"/>
          </p:cNvSpPr>
          <p:nvPr>
            <p:ph type="body" sz="quarter" idx="13" hasCustomPrompt="1"/>
          </p:nvPr>
        </p:nvSpPr>
        <p:spPr>
          <a:xfrm>
            <a:off x="1461898"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7" name="Textplatzhalter 6">
            <a:extLst>
              <a:ext uri="{FF2B5EF4-FFF2-40B4-BE49-F238E27FC236}">
                <a16:creationId xmlns:a16="http://schemas.microsoft.com/office/drawing/2014/main" id="{7F3A67E2-1960-A51A-4683-D2D05874621C}"/>
              </a:ext>
            </a:extLst>
          </p:cNvPr>
          <p:cNvSpPr>
            <a:spLocks noGrp="1"/>
          </p:cNvSpPr>
          <p:nvPr>
            <p:ph type="body" sz="quarter" idx="15" hasCustomPrompt="1"/>
          </p:nvPr>
        </p:nvSpPr>
        <p:spPr>
          <a:xfrm>
            <a:off x="1461687" y="1660387"/>
            <a:ext cx="10203839"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9" name="Textplatzhalter 23">
            <a:extLst>
              <a:ext uri="{FF2B5EF4-FFF2-40B4-BE49-F238E27FC236}">
                <a16:creationId xmlns:a16="http://schemas.microsoft.com/office/drawing/2014/main" id="{BFD1A953-191B-9FFF-D0BB-CBFEA1D6CB5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LERNENDENÄUSSERUNG</a:t>
            </a:r>
          </a:p>
          <a:p>
            <a:pPr lvl="0"/>
            <a:endParaRPr lang="de-DE" dirty="0"/>
          </a:p>
        </p:txBody>
      </p:sp>
      <p:sp>
        <p:nvSpPr>
          <p:cNvPr id="13" name="Foliennummernplatzhalter 4">
            <a:extLst>
              <a:ext uri="{FF2B5EF4-FFF2-40B4-BE49-F238E27FC236}">
                <a16:creationId xmlns:a16="http://schemas.microsoft.com/office/drawing/2014/main" id="{9449A808-1D07-79BB-4CB2-6805CFF72E94}"/>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382552526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1461688" y="4056794"/>
            <a:ext cx="10203838"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2B87C370-8FA8-073C-9FAA-083416674B3A}"/>
              </a:ext>
            </a:extLst>
          </p:cNvPr>
          <p:cNvPicPr>
            <a:picLocks noChangeAspect="1"/>
          </p:cNvPicPr>
          <p:nvPr userDrawn="1"/>
        </p:nvPicPr>
        <p:blipFill>
          <a:blip r:embed="rId2"/>
          <a:stretch>
            <a:fillRect/>
          </a:stretch>
        </p:blipFill>
        <p:spPr>
          <a:xfrm>
            <a:off x="218629" y="134199"/>
            <a:ext cx="867600" cy="731077"/>
          </a:xfrm>
          <a:prstGeom prst="rect">
            <a:avLst/>
          </a:prstGeom>
        </p:spPr>
      </p:pic>
      <p:sp>
        <p:nvSpPr>
          <p:cNvPr id="2" name="Textfeld 1">
            <a:extLst>
              <a:ext uri="{FF2B5EF4-FFF2-40B4-BE49-F238E27FC236}">
                <a16:creationId xmlns:a16="http://schemas.microsoft.com/office/drawing/2014/main" id="{DCBA6D71-9049-BD92-9D05-675C73D0BDF4}"/>
              </a:ext>
            </a:extLst>
          </p:cNvPr>
          <p:cNvSpPr txBox="1"/>
          <p:nvPr userDrawn="1"/>
        </p:nvSpPr>
        <p:spPr>
          <a:xfrm>
            <a:off x="1270000" y="1651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0" marR="0" indent="0" algn="l" defTabSz="914400" rtl="0" fontAlgn="auto" latinLnBrk="0" hangingPunct="0">
              <a:lnSpc>
                <a:spcPct val="100000"/>
              </a:lnSpc>
              <a:spcBef>
                <a:spcPts val="0"/>
              </a:spcBef>
              <a:spcAft>
                <a:spcPts val="0"/>
              </a:spcAft>
              <a:buClrTx/>
              <a:buSzPct val="100000"/>
              <a:buFont typeface="Arial"/>
              <a:buNone/>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4" name="Datumsplatzhalter 18">
            <a:extLst>
              <a:ext uri="{FF2B5EF4-FFF2-40B4-BE49-F238E27FC236}">
                <a16:creationId xmlns:a16="http://schemas.microsoft.com/office/drawing/2014/main" id="{B060E413-4745-8D6C-55C8-16BB6C0ECC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1071E52D-7651-E4FB-8E63-BD1D136DC6B7}"/>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Textplatzhalter 7">
            <a:extLst>
              <a:ext uri="{FF2B5EF4-FFF2-40B4-BE49-F238E27FC236}">
                <a16:creationId xmlns:a16="http://schemas.microsoft.com/office/drawing/2014/main" id="{00AF8713-6471-E2FC-48A9-B42B1AC00D31}"/>
              </a:ext>
            </a:extLst>
          </p:cNvPr>
          <p:cNvSpPr>
            <a:spLocks noGrp="1"/>
          </p:cNvSpPr>
          <p:nvPr>
            <p:ph type="body" sz="quarter" idx="13" hasCustomPrompt="1"/>
          </p:nvPr>
        </p:nvSpPr>
        <p:spPr>
          <a:xfrm>
            <a:off x="1461897" y="4134424"/>
            <a:ext cx="10203629" cy="2033015"/>
          </a:xfrm>
          <a:prstGeom prst="rect">
            <a:avLst/>
          </a:prstGeom>
        </p:spPr>
        <p:txBody>
          <a:bodyPr>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9" name="Textplatzhalter 6">
            <a:extLst>
              <a:ext uri="{FF2B5EF4-FFF2-40B4-BE49-F238E27FC236}">
                <a16:creationId xmlns:a16="http://schemas.microsoft.com/office/drawing/2014/main" id="{515CF171-0BE6-2E96-732A-C2E1C4C73FA0}"/>
              </a:ext>
            </a:extLst>
          </p:cNvPr>
          <p:cNvSpPr>
            <a:spLocks noGrp="1"/>
          </p:cNvSpPr>
          <p:nvPr>
            <p:ph type="body" sz="quarter" idx="15" hasCustomPrompt="1"/>
          </p:nvPr>
        </p:nvSpPr>
        <p:spPr>
          <a:xfrm>
            <a:off x="1461688" y="1660387"/>
            <a:ext cx="10203838" cy="2225815"/>
          </a:xfrm>
          <a:prstGeom prst="rect">
            <a:avLst/>
          </a:prstGeom>
        </p:spPr>
        <p:txBody>
          <a:bodyPr>
            <a:normAutofit/>
          </a:bodyPr>
          <a:lstStyle>
            <a:lvl1pPr marL="0" indent="0">
              <a:lnSpc>
                <a:spcPct val="150000"/>
              </a:lnSpc>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0" name="Textplatzhalter 23">
            <a:extLst>
              <a:ext uri="{FF2B5EF4-FFF2-40B4-BE49-F238E27FC236}">
                <a16:creationId xmlns:a16="http://schemas.microsoft.com/office/drawing/2014/main" id="{7E01423D-1F7F-2F6E-399A-6F4E1B23A6A8}"/>
              </a:ext>
            </a:extLst>
          </p:cNvPr>
          <p:cNvSpPr>
            <a:spLocks noGrp="1"/>
          </p:cNvSpPr>
          <p:nvPr>
            <p:ph type="body" sz="quarter" idx="16" hasCustomPrompt="1"/>
          </p:nvPr>
        </p:nvSpPr>
        <p:spPr>
          <a:xfrm>
            <a:off x="1461688" y="1194030"/>
            <a:ext cx="1020383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285750" marR="0" lvl="0" indent="-285750" algn="l" defTabSz="914400" rtl="0" eaLnBrk="1" fontAlgn="auto" latinLnBrk="0" hangingPunct="1">
              <a:lnSpc>
                <a:spcPct val="150000"/>
              </a:lnSpc>
              <a:spcBef>
                <a:spcPts val="1000"/>
              </a:spcBef>
              <a:spcAft>
                <a:spcPts val="0"/>
              </a:spcAft>
              <a:buClrTx/>
              <a:buSzTx/>
              <a:tabLst/>
              <a:defRPr/>
            </a:pPr>
            <a:r>
              <a:rPr lang="de-DE" dirty="0"/>
              <a:t>REFLEXION</a:t>
            </a:r>
          </a:p>
          <a:p>
            <a:pPr lvl="0"/>
            <a:endParaRPr lang="de-DE" dirty="0"/>
          </a:p>
        </p:txBody>
      </p:sp>
      <p:pic>
        <p:nvPicPr>
          <p:cNvPr id="11" name="Grafik 10">
            <a:extLst>
              <a:ext uri="{FF2B5EF4-FFF2-40B4-BE49-F238E27FC236}">
                <a16:creationId xmlns:a16="http://schemas.microsoft.com/office/drawing/2014/main" id="{D19E9C44-6CE7-094D-F366-3FDC475F0B73}"/>
              </a:ext>
            </a:extLst>
          </p:cNvPr>
          <p:cNvPicPr>
            <a:picLocks noChangeAspect="1"/>
          </p:cNvPicPr>
          <p:nvPr userDrawn="1"/>
        </p:nvPicPr>
        <p:blipFill>
          <a:blip r:embed="rId3"/>
          <a:stretch>
            <a:fillRect/>
          </a:stretch>
        </p:blipFill>
        <p:spPr>
          <a:xfrm>
            <a:off x="940429" y="1707437"/>
            <a:ext cx="475200" cy="475200"/>
          </a:xfrm>
          <a:prstGeom prst="rect">
            <a:avLst/>
          </a:prstGeom>
        </p:spPr>
      </p:pic>
      <p:sp>
        <p:nvSpPr>
          <p:cNvPr id="12" name="Foliennummernplatzhalter 4">
            <a:extLst>
              <a:ext uri="{FF2B5EF4-FFF2-40B4-BE49-F238E27FC236}">
                <a16:creationId xmlns:a16="http://schemas.microsoft.com/office/drawing/2014/main" id="{003F3505-2919-38EE-87F1-CD532D93BD6F}"/>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0496164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461898" y="1184109"/>
            <a:ext cx="4557903" cy="4992854"/>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6172200" y="1184111"/>
            <a:ext cx="4635709" cy="4628827"/>
          </a:xfrm>
          <a:prstGeom prst="rect">
            <a:avLst/>
          </a:prstGeom>
        </p:spPr>
        <p:txBody>
          <a:bodyPr anchor="t">
            <a:normAutofit/>
          </a:bodyPr>
          <a:lstStyle>
            <a:lvl1pPr marL="0" indent="0">
              <a:buFont typeface="Arial" panose="020B0604020202020204" pitchFamily="34" charset="0"/>
              <a:buNone/>
              <a:defRPr sz="1600">
                <a:latin typeface="Arial" panose="020B0604020202020204" pitchFamily="34" charset="0"/>
                <a:cs typeface="Arial" panose="020B0604020202020204" pitchFamily="34" charset="0"/>
              </a:defRPr>
            </a:lvl1pPr>
            <a:lvl2pPr marL="457200" indent="0">
              <a:buFont typeface="Arial" panose="020B0604020202020204" pitchFamily="34" charset="0"/>
              <a:buNone/>
              <a:defRPr sz="1400">
                <a:latin typeface="Arial" panose="020B0604020202020204" pitchFamily="34" charset="0"/>
                <a:cs typeface="Arial" panose="020B0604020202020204" pitchFamily="34" charset="0"/>
              </a:defRPr>
            </a:lvl2pPr>
            <a:lvl3pPr marL="914400" indent="0">
              <a:buFont typeface="Arial" panose="020B0604020202020204" pitchFamily="34" charset="0"/>
              <a:buNone/>
              <a:defRPr sz="14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6172200" y="5895593"/>
            <a:ext cx="4635709" cy="328997"/>
          </a:xfrm>
          <a:prstGeom prst="rect">
            <a:avLst/>
          </a:prstGeom>
        </p:spPr>
        <p:txBody>
          <a:bodyPr>
            <a:noAutofit/>
          </a:bodyPr>
          <a:lstStyle>
            <a:lvl1pPr marL="0" indent="0" algn="ctr">
              <a:buFont typeface="Arial" panose="020B0604020202020204" pitchFamily="34" charset="0"/>
              <a:buNone/>
              <a:defRPr sz="1000" b="0">
                <a:solidFill>
                  <a:srgbClr val="327D87"/>
                </a:solidFill>
                <a:latin typeface="Arial" panose="020B0604020202020204" pitchFamily="34" charset="0"/>
                <a:cs typeface="Arial" panose="020B0604020202020204" pitchFamily="34" charset="0"/>
              </a:defRPr>
            </a:lvl1pPr>
          </a:lstStyle>
          <a:p>
            <a:pPr lvl="0"/>
            <a:r>
              <a:rPr lang="de-DE" dirty="0"/>
              <a:t>(Bildquelle)</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8" name="Grafik 7">
            <a:extLst>
              <a:ext uri="{FF2B5EF4-FFF2-40B4-BE49-F238E27FC236}">
                <a16:creationId xmlns:a16="http://schemas.microsoft.com/office/drawing/2014/main" id="{16DF7B9B-024E-99BE-A85A-3829B9DD2815}"/>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37FC26CD-126F-7344-E765-DD8B94E56A2E}"/>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6" name="Titel 1">
            <a:extLst>
              <a:ext uri="{FF2B5EF4-FFF2-40B4-BE49-F238E27FC236}">
                <a16:creationId xmlns:a16="http://schemas.microsoft.com/office/drawing/2014/main" id="{680A22CC-3555-6325-1854-FE7A22A835C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7" name="Foliennummernplatzhalter 4">
            <a:extLst>
              <a:ext uri="{FF2B5EF4-FFF2-40B4-BE49-F238E27FC236}">
                <a16:creationId xmlns:a16="http://schemas.microsoft.com/office/drawing/2014/main" id="{5313C123-6E7E-50FE-445C-7B35539F748A}"/>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8608429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800135" y="448207"/>
            <a:ext cx="5057976"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725316" y="754739"/>
            <a:ext cx="5238605" cy="1261884"/>
          </a:xfrm>
          <a:prstGeom prst="rect">
            <a:avLst/>
          </a:prstGeom>
          <a:noFill/>
        </p:spPr>
        <p:txBody>
          <a:bodyPr wrap="square" rtlCol="0">
            <a:spAutoFit/>
          </a:bodyPr>
          <a:lstStyle/>
          <a:p>
            <a:pPr marL="0" indent="0" algn="ctr">
              <a:lnSpc>
                <a:spcPct val="100000"/>
              </a:lnSpc>
              <a:buNone/>
            </a:pPr>
            <a:r>
              <a:rPr lang="de-DE" sz="2800" b="1" dirty="0">
                <a:solidFill>
                  <a:schemeClr val="tx1"/>
                </a:solidFill>
                <a:latin typeface="Calibri" panose="020F0502020204030204" pitchFamily="34" charset="0"/>
                <a:cs typeface="Calibri" panose="020F0502020204030204" pitchFamily="34" charset="0"/>
              </a:rPr>
              <a:t>PIKAS</a:t>
            </a:r>
            <a:r>
              <a:rPr lang="de-DE" sz="2400" b="1" dirty="0">
                <a:solidFill>
                  <a:schemeClr val="tx1"/>
                </a:solidFill>
                <a:latin typeface="Arial" panose="020B0604020202020204" pitchFamily="34" charset="0"/>
                <a:cs typeface="Arial" panose="020B0604020202020204" pitchFamily="34" charset="0"/>
              </a:rPr>
              <a:t> gibt es auch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auf YouTube, Instagram und Facebook!</a:t>
            </a:r>
          </a:p>
        </p:txBody>
      </p:sp>
      <p:pic>
        <p:nvPicPr>
          <p:cNvPr id="10" name="Grafik 9">
            <a:extLst>
              <a:ext uri="{FF2B5EF4-FFF2-40B4-BE49-F238E27FC236}">
                <a16:creationId xmlns:a16="http://schemas.microsoft.com/office/drawing/2014/main" id="{126EFCFF-AC46-026A-EA97-8EB5F1042EB9}"/>
              </a:ext>
            </a:extLst>
          </p:cNvPr>
          <p:cNvPicPr>
            <a:picLocks noChangeAspect="1"/>
          </p:cNvPicPr>
          <p:nvPr userDrawn="1"/>
        </p:nvPicPr>
        <p:blipFill>
          <a:blip r:embed="rId2"/>
          <a:stretch>
            <a:fillRect/>
          </a:stretch>
        </p:blipFill>
        <p:spPr>
          <a:xfrm flipH="1">
            <a:off x="957975" y="2168508"/>
            <a:ext cx="4802400" cy="4099493"/>
          </a:xfrm>
          <a:prstGeom prst="rect">
            <a:avLst/>
          </a:prstGeom>
        </p:spPr>
      </p:pic>
      <p:pic>
        <p:nvPicPr>
          <p:cNvPr id="26" name="Grafik 25">
            <a:extLst>
              <a:ext uri="{FF2B5EF4-FFF2-40B4-BE49-F238E27FC236}">
                <a16:creationId xmlns:a16="http://schemas.microsoft.com/office/drawing/2014/main" id="{C9EC28BC-924A-1396-A97B-81DA0F29EEC9}"/>
              </a:ext>
            </a:extLst>
          </p:cNvPr>
          <p:cNvPicPr>
            <a:picLocks noChangeAspect="1"/>
          </p:cNvPicPr>
          <p:nvPr userDrawn="1"/>
        </p:nvPicPr>
        <p:blipFill>
          <a:blip r:embed="rId3"/>
          <a:stretch>
            <a:fillRect/>
          </a:stretch>
        </p:blipFill>
        <p:spPr>
          <a:xfrm>
            <a:off x="8427781" y="4376825"/>
            <a:ext cx="748800" cy="749300"/>
          </a:xfrm>
          <a:prstGeom prst="rect">
            <a:avLst/>
          </a:prstGeom>
        </p:spPr>
      </p:pic>
      <p:pic>
        <p:nvPicPr>
          <p:cNvPr id="27" name="Grafik 26">
            <a:extLst>
              <a:ext uri="{FF2B5EF4-FFF2-40B4-BE49-F238E27FC236}">
                <a16:creationId xmlns:a16="http://schemas.microsoft.com/office/drawing/2014/main" id="{3C494B9F-6271-C5BC-9CF1-AE716F7238CF}"/>
              </a:ext>
            </a:extLst>
          </p:cNvPr>
          <p:cNvPicPr>
            <a:picLocks noChangeAspect="1"/>
          </p:cNvPicPr>
          <p:nvPr userDrawn="1"/>
        </p:nvPicPr>
        <p:blipFill>
          <a:blip r:embed="rId4"/>
          <a:stretch>
            <a:fillRect/>
          </a:stretch>
        </p:blipFill>
        <p:spPr>
          <a:xfrm>
            <a:off x="8376539" y="2701061"/>
            <a:ext cx="763200" cy="763200"/>
          </a:xfrm>
          <a:prstGeom prst="rect">
            <a:avLst/>
          </a:prstGeom>
        </p:spPr>
      </p:pic>
      <p:pic>
        <p:nvPicPr>
          <p:cNvPr id="28" name="Grafik 27">
            <a:extLst>
              <a:ext uri="{FF2B5EF4-FFF2-40B4-BE49-F238E27FC236}">
                <a16:creationId xmlns:a16="http://schemas.microsoft.com/office/drawing/2014/main" id="{9C43BA09-6B43-8DD1-29BE-D6439BEDE733}"/>
              </a:ext>
            </a:extLst>
          </p:cNvPr>
          <p:cNvPicPr>
            <a:picLocks noChangeAspect="1"/>
          </p:cNvPicPr>
          <p:nvPr userDrawn="1"/>
        </p:nvPicPr>
        <p:blipFill>
          <a:blip r:embed="rId5"/>
          <a:stretch>
            <a:fillRect/>
          </a:stretch>
        </p:blipFill>
        <p:spPr>
          <a:xfrm>
            <a:off x="8264779" y="1023344"/>
            <a:ext cx="954000" cy="698500"/>
          </a:xfrm>
          <a:prstGeom prst="rect">
            <a:avLst/>
          </a:prstGeom>
        </p:spPr>
      </p:pic>
      <p:pic>
        <p:nvPicPr>
          <p:cNvPr id="29" name="Grafik 28">
            <a:extLst>
              <a:ext uri="{FF2B5EF4-FFF2-40B4-BE49-F238E27FC236}">
                <a16:creationId xmlns:a16="http://schemas.microsoft.com/office/drawing/2014/main" id="{2D632728-A46C-A476-587B-ABD98536CB51}"/>
              </a:ext>
            </a:extLst>
          </p:cNvPr>
          <p:cNvPicPr>
            <a:picLocks noChangeAspect="1"/>
          </p:cNvPicPr>
          <p:nvPr userDrawn="1"/>
        </p:nvPicPr>
        <p:blipFill>
          <a:blip r:embed="rId6"/>
          <a:stretch>
            <a:fillRect/>
          </a:stretch>
        </p:blipFill>
        <p:spPr>
          <a:xfrm>
            <a:off x="9881583" y="4233494"/>
            <a:ext cx="1440000" cy="1440000"/>
          </a:xfrm>
          <a:prstGeom prst="rect">
            <a:avLst/>
          </a:prstGeom>
        </p:spPr>
      </p:pic>
      <p:pic>
        <p:nvPicPr>
          <p:cNvPr id="30" name="Grafik 29">
            <a:extLst>
              <a:ext uri="{FF2B5EF4-FFF2-40B4-BE49-F238E27FC236}">
                <a16:creationId xmlns:a16="http://schemas.microsoft.com/office/drawing/2014/main" id="{6B340A43-DD70-7CF1-7D4F-7A9D5262005F}"/>
              </a:ext>
            </a:extLst>
          </p:cNvPr>
          <p:cNvPicPr>
            <a:picLocks noChangeAspect="1"/>
          </p:cNvPicPr>
          <p:nvPr userDrawn="1"/>
        </p:nvPicPr>
        <p:blipFill>
          <a:blip r:embed="rId7"/>
          <a:stretch>
            <a:fillRect/>
          </a:stretch>
        </p:blipFill>
        <p:spPr>
          <a:xfrm>
            <a:off x="9881583" y="801451"/>
            <a:ext cx="1440000" cy="1440000"/>
          </a:xfrm>
          <a:prstGeom prst="rect">
            <a:avLst/>
          </a:prstGeom>
        </p:spPr>
      </p:pic>
      <p:pic>
        <p:nvPicPr>
          <p:cNvPr id="31" name="Grafik 30">
            <a:extLst>
              <a:ext uri="{FF2B5EF4-FFF2-40B4-BE49-F238E27FC236}">
                <a16:creationId xmlns:a16="http://schemas.microsoft.com/office/drawing/2014/main" id="{A7828BD4-96AB-5E53-782F-9F45A9EDEE6E}"/>
              </a:ext>
            </a:extLst>
          </p:cNvPr>
          <p:cNvPicPr>
            <a:picLocks noChangeAspect="1"/>
          </p:cNvPicPr>
          <p:nvPr userDrawn="1"/>
        </p:nvPicPr>
        <p:blipFill>
          <a:blip r:embed="rId8"/>
          <a:stretch>
            <a:fillRect/>
          </a:stretch>
        </p:blipFill>
        <p:spPr>
          <a:xfrm>
            <a:off x="9881583" y="2512879"/>
            <a:ext cx="1440000" cy="1440000"/>
          </a:xfrm>
          <a:prstGeom prst="rect">
            <a:avLst/>
          </a:prstGeom>
        </p:spPr>
      </p:pic>
      <p:sp>
        <p:nvSpPr>
          <p:cNvPr id="32" name="Textfeld 31">
            <a:extLst>
              <a:ext uri="{FF2B5EF4-FFF2-40B4-BE49-F238E27FC236}">
                <a16:creationId xmlns:a16="http://schemas.microsoft.com/office/drawing/2014/main" id="{5B380CEC-956B-5C58-A67F-E7E838F191D6}"/>
              </a:ext>
            </a:extLst>
          </p:cNvPr>
          <p:cNvSpPr txBox="1"/>
          <p:nvPr userDrawn="1"/>
        </p:nvSpPr>
        <p:spPr>
          <a:xfrm>
            <a:off x="7799675" y="5172098"/>
            <a:ext cx="1920000"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33" name="Textfeld 32">
            <a:extLst>
              <a:ext uri="{FF2B5EF4-FFF2-40B4-BE49-F238E27FC236}">
                <a16:creationId xmlns:a16="http://schemas.microsoft.com/office/drawing/2014/main" id="{90057CED-482B-5F2C-9A45-699D0DA0FD33}"/>
              </a:ext>
            </a:extLst>
          </p:cNvPr>
          <p:cNvSpPr txBox="1"/>
          <p:nvPr userDrawn="1"/>
        </p:nvSpPr>
        <p:spPr>
          <a:xfrm>
            <a:off x="7653316" y="3466339"/>
            <a:ext cx="214034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34" name="Textfeld 33">
            <a:extLst>
              <a:ext uri="{FF2B5EF4-FFF2-40B4-BE49-F238E27FC236}">
                <a16:creationId xmlns:a16="http://schemas.microsoft.com/office/drawing/2014/main" id="{B5A3A64E-66E0-2C0B-CC8A-6D3927AFFC54}"/>
              </a:ext>
            </a:extLst>
          </p:cNvPr>
          <p:cNvSpPr txBox="1"/>
          <p:nvPr userDrawn="1"/>
        </p:nvSpPr>
        <p:spPr>
          <a:xfrm>
            <a:off x="7653316" y="1718053"/>
            <a:ext cx="2063237" cy="338554"/>
          </a:xfrm>
          <a:prstGeom prst="rect">
            <a:avLst/>
          </a:prstGeom>
          <a:noFill/>
        </p:spPr>
        <p:txBody>
          <a:bodyPr wrap="square" rtlCol="0">
            <a:spAutoFit/>
          </a:bodyPr>
          <a:lstStyle/>
          <a:p>
            <a:pPr marL="0" indent="0" algn="ctr">
              <a:buNone/>
            </a:pP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00200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63550" y="-111512"/>
            <a:ext cx="12474497"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6394798" y="975405"/>
            <a:ext cx="4938492"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6574364" y="1241895"/>
            <a:ext cx="4701053" cy="1200329"/>
          </a:xfrm>
          <a:prstGeom prst="rect">
            <a:avLst/>
          </a:prstGeom>
          <a:noFill/>
        </p:spPr>
        <p:txBody>
          <a:bodyPr wrap="square" rtlCol="0">
            <a:spAutoFit/>
          </a:bodyPr>
          <a:lstStyle/>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Besuchen Sie </a:t>
            </a:r>
          </a:p>
          <a:p>
            <a:pPr marL="0" indent="0" algn="ctr">
              <a:lnSpc>
                <a:spcPct val="100000"/>
              </a:lnSpc>
              <a:buNone/>
            </a:pPr>
            <a:r>
              <a:rPr lang="de-DE" sz="2400" b="1" dirty="0">
                <a:solidFill>
                  <a:schemeClr val="tx1"/>
                </a:solidFill>
                <a:latin typeface="Arial" panose="020B0604020202020204" pitchFamily="34" charset="0"/>
                <a:cs typeface="Arial" panose="020B0604020202020204" pitchFamily="34" charset="0"/>
              </a:rPr>
              <a:t>uns doch auf unseren Webseiten! </a:t>
            </a:r>
          </a:p>
        </p:txBody>
      </p:sp>
      <p:sp>
        <p:nvSpPr>
          <p:cNvPr id="37" name="Textfeld 36">
            <a:extLst>
              <a:ext uri="{FF2B5EF4-FFF2-40B4-BE49-F238E27FC236}">
                <a16:creationId xmlns:a16="http://schemas.microsoft.com/office/drawing/2014/main" id="{D127B6D0-F825-DE9E-B4FD-1CFB2843276D}"/>
              </a:ext>
            </a:extLst>
          </p:cNvPr>
          <p:cNvSpPr txBox="1"/>
          <p:nvPr userDrawn="1"/>
        </p:nvSpPr>
        <p:spPr>
          <a:xfrm>
            <a:off x="7229211" y="553352"/>
            <a:ext cx="3296351" cy="338554"/>
          </a:xfrm>
          <a:prstGeom prst="rect">
            <a:avLst/>
          </a:prstGeom>
          <a:noFill/>
        </p:spPr>
        <p:txBody>
          <a:bodyPr wrap="square" rtlCol="0">
            <a:spAutoFit/>
          </a:bodyPr>
          <a:lstStyle/>
          <a:p>
            <a:pPr marL="0" indent="0" algn="ctr">
              <a:buNone/>
            </a:pP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57DC5047-F590-FC78-0E9E-C016B9C32A3D}"/>
              </a:ext>
            </a:extLst>
          </p:cNvPr>
          <p:cNvPicPr>
            <a:picLocks noChangeAspect="1"/>
          </p:cNvPicPr>
          <p:nvPr userDrawn="1"/>
        </p:nvPicPr>
        <p:blipFill>
          <a:blip r:embed="rId2"/>
          <a:stretch>
            <a:fillRect/>
          </a:stretch>
        </p:blipFill>
        <p:spPr>
          <a:xfrm>
            <a:off x="6557246" y="2961488"/>
            <a:ext cx="4399200" cy="3111312"/>
          </a:xfrm>
          <a:prstGeom prst="rect">
            <a:avLst/>
          </a:prstGeom>
        </p:spPr>
      </p:pic>
      <p:sp>
        <p:nvSpPr>
          <p:cNvPr id="4" name="Rechteck 3">
            <a:extLst>
              <a:ext uri="{FF2B5EF4-FFF2-40B4-BE49-F238E27FC236}">
                <a16:creationId xmlns:a16="http://schemas.microsoft.com/office/drawing/2014/main" id="{42840765-D86F-C006-B509-9B5552025717}"/>
              </a:ext>
            </a:extLst>
          </p:cNvPr>
          <p:cNvSpPr>
            <a:spLocks noChangeAspect="1"/>
          </p:cNvSpPr>
          <p:nvPr userDrawn="1"/>
        </p:nvSpPr>
        <p:spPr>
          <a:xfrm>
            <a:off x="491905" y="168888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5" name="Rechteck 4">
            <a:extLst>
              <a:ext uri="{FF2B5EF4-FFF2-40B4-BE49-F238E27FC236}">
                <a16:creationId xmlns:a16="http://schemas.microsoft.com/office/drawing/2014/main" id="{872138F6-2857-6A15-FEA4-EAA9D63E43C1}"/>
              </a:ext>
            </a:extLst>
          </p:cNvPr>
          <p:cNvSpPr>
            <a:spLocks noChangeAspect="1"/>
          </p:cNvSpPr>
          <p:nvPr userDrawn="1"/>
        </p:nvSpPr>
        <p:spPr>
          <a:xfrm>
            <a:off x="2802792" y="178084"/>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6" name="Rechteck 5">
            <a:extLst>
              <a:ext uri="{FF2B5EF4-FFF2-40B4-BE49-F238E27FC236}">
                <a16:creationId xmlns:a16="http://schemas.microsoft.com/office/drawing/2014/main" id="{A4EB51FF-F8F1-11DA-2DC8-E0EED23E2FD5}"/>
              </a:ext>
            </a:extLst>
          </p:cNvPr>
          <p:cNvSpPr>
            <a:spLocks noChangeAspect="1"/>
          </p:cNvSpPr>
          <p:nvPr userDrawn="1"/>
        </p:nvSpPr>
        <p:spPr>
          <a:xfrm>
            <a:off x="2802792"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7" name="Rechteck 6">
            <a:extLst>
              <a:ext uri="{FF2B5EF4-FFF2-40B4-BE49-F238E27FC236}">
                <a16:creationId xmlns:a16="http://schemas.microsoft.com/office/drawing/2014/main" id="{B976C760-7E6F-D3DD-C40D-F9322AFC7F6A}"/>
              </a:ext>
            </a:extLst>
          </p:cNvPr>
          <p:cNvSpPr>
            <a:spLocks noChangeAspect="1"/>
          </p:cNvSpPr>
          <p:nvPr userDrawn="1"/>
        </p:nvSpPr>
        <p:spPr>
          <a:xfrm>
            <a:off x="498000"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1E37B07A-8E07-AA45-6F29-0F985533B914}"/>
              </a:ext>
            </a:extLst>
          </p:cNvPr>
          <p:cNvSpPr>
            <a:spLocks noChangeAspect="1"/>
          </p:cNvSpPr>
          <p:nvPr userDrawn="1"/>
        </p:nvSpPr>
        <p:spPr>
          <a:xfrm>
            <a:off x="2802792" y="3180166"/>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9" name="Rechteck 8">
            <a:extLst>
              <a:ext uri="{FF2B5EF4-FFF2-40B4-BE49-F238E27FC236}">
                <a16:creationId xmlns:a16="http://schemas.microsoft.com/office/drawing/2014/main" id="{0FD5D7BA-9DA2-6AEA-0E79-08E5E6568F52}"/>
              </a:ext>
            </a:extLst>
          </p:cNvPr>
          <p:cNvSpPr>
            <a:spLocks noChangeAspect="1"/>
          </p:cNvSpPr>
          <p:nvPr userDrawn="1"/>
        </p:nvSpPr>
        <p:spPr>
          <a:xfrm>
            <a:off x="498000" y="4686690"/>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11" name="Grafik 10">
            <a:extLst>
              <a:ext uri="{FF2B5EF4-FFF2-40B4-BE49-F238E27FC236}">
                <a16:creationId xmlns:a16="http://schemas.microsoft.com/office/drawing/2014/main" id="{0B1AD743-8FA4-409F-9ED0-31E6CD5B6541}"/>
              </a:ext>
            </a:extLst>
          </p:cNvPr>
          <p:cNvPicPr>
            <a:picLocks noChangeAspect="1"/>
          </p:cNvPicPr>
          <p:nvPr userDrawn="1"/>
        </p:nvPicPr>
        <p:blipFill>
          <a:blip r:embed="rId3"/>
          <a:stretch>
            <a:fillRect/>
          </a:stretch>
        </p:blipFill>
        <p:spPr>
          <a:xfrm>
            <a:off x="858710" y="1823816"/>
            <a:ext cx="1440000" cy="1107693"/>
          </a:xfrm>
          <a:prstGeom prst="rect">
            <a:avLst/>
          </a:prstGeom>
        </p:spPr>
      </p:pic>
      <p:pic>
        <p:nvPicPr>
          <p:cNvPr id="12" name="Grafik 11">
            <a:extLst>
              <a:ext uri="{FF2B5EF4-FFF2-40B4-BE49-F238E27FC236}">
                <a16:creationId xmlns:a16="http://schemas.microsoft.com/office/drawing/2014/main" id="{86ACAD34-1829-DF1C-7888-471FE629C475}"/>
              </a:ext>
            </a:extLst>
          </p:cNvPr>
          <p:cNvPicPr>
            <a:picLocks noChangeAspect="1"/>
          </p:cNvPicPr>
          <p:nvPr userDrawn="1"/>
        </p:nvPicPr>
        <p:blipFill>
          <a:blip r:embed="rId4"/>
          <a:stretch>
            <a:fillRect/>
          </a:stretch>
        </p:blipFill>
        <p:spPr>
          <a:xfrm>
            <a:off x="858710" y="3320066"/>
            <a:ext cx="1440000" cy="1107001"/>
          </a:xfrm>
          <a:prstGeom prst="rect">
            <a:avLst/>
          </a:prstGeom>
        </p:spPr>
      </p:pic>
      <p:pic>
        <p:nvPicPr>
          <p:cNvPr id="14" name="Grafik 13">
            <a:extLst>
              <a:ext uri="{FF2B5EF4-FFF2-40B4-BE49-F238E27FC236}">
                <a16:creationId xmlns:a16="http://schemas.microsoft.com/office/drawing/2014/main" id="{A42436A9-70AE-EB60-45AC-913659D5A7A0}"/>
              </a:ext>
            </a:extLst>
          </p:cNvPr>
          <p:cNvPicPr>
            <a:picLocks noChangeAspect="1"/>
          </p:cNvPicPr>
          <p:nvPr userDrawn="1"/>
        </p:nvPicPr>
        <p:blipFill>
          <a:blip r:embed="rId5"/>
          <a:stretch>
            <a:fillRect/>
          </a:stretch>
        </p:blipFill>
        <p:spPr>
          <a:xfrm>
            <a:off x="3162792" y="317660"/>
            <a:ext cx="1440000" cy="1107692"/>
          </a:xfrm>
          <a:prstGeom prst="rect">
            <a:avLst/>
          </a:prstGeom>
        </p:spPr>
      </p:pic>
      <p:pic>
        <p:nvPicPr>
          <p:cNvPr id="15" name="Grafik 14">
            <a:extLst>
              <a:ext uri="{FF2B5EF4-FFF2-40B4-BE49-F238E27FC236}">
                <a16:creationId xmlns:a16="http://schemas.microsoft.com/office/drawing/2014/main" id="{06F276EE-01BA-D073-0857-F88D621BDB21}"/>
              </a:ext>
            </a:extLst>
          </p:cNvPr>
          <p:cNvPicPr>
            <a:picLocks noChangeAspect="1"/>
          </p:cNvPicPr>
          <p:nvPr userDrawn="1"/>
        </p:nvPicPr>
        <p:blipFill>
          <a:blip r:embed="rId6"/>
          <a:stretch>
            <a:fillRect/>
          </a:stretch>
        </p:blipFill>
        <p:spPr>
          <a:xfrm>
            <a:off x="3162792" y="3319375"/>
            <a:ext cx="1440000" cy="1107692"/>
          </a:xfrm>
          <a:prstGeom prst="rect">
            <a:avLst/>
          </a:prstGeom>
        </p:spPr>
      </p:pic>
      <p:pic>
        <p:nvPicPr>
          <p:cNvPr id="16" name="Grafik 15">
            <a:extLst>
              <a:ext uri="{FF2B5EF4-FFF2-40B4-BE49-F238E27FC236}">
                <a16:creationId xmlns:a16="http://schemas.microsoft.com/office/drawing/2014/main" id="{E7D099D2-93D1-6689-333E-37B3BD8C47C0}"/>
              </a:ext>
            </a:extLst>
          </p:cNvPr>
          <p:cNvPicPr>
            <a:picLocks noChangeAspect="1"/>
          </p:cNvPicPr>
          <p:nvPr userDrawn="1"/>
        </p:nvPicPr>
        <p:blipFill>
          <a:blip r:embed="rId7"/>
          <a:stretch>
            <a:fillRect/>
          </a:stretch>
        </p:blipFill>
        <p:spPr>
          <a:xfrm>
            <a:off x="851905" y="4825898"/>
            <a:ext cx="1440000" cy="1107693"/>
          </a:xfrm>
          <a:prstGeom prst="rect">
            <a:avLst/>
          </a:prstGeom>
        </p:spPr>
      </p:pic>
      <p:pic>
        <p:nvPicPr>
          <p:cNvPr id="18" name="Grafik 17">
            <a:extLst>
              <a:ext uri="{FF2B5EF4-FFF2-40B4-BE49-F238E27FC236}">
                <a16:creationId xmlns:a16="http://schemas.microsoft.com/office/drawing/2014/main" id="{0788AFF1-4736-1D06-7627-5F1BC75864C6}"/>
              </a:ext>
            </a:extLst>
          </p:cNvPr>
          <p:cNvPicPr>
            <a:picLocks noChangeAspect="1"/>
          </p:cNvPicPr>
          <p:nvPr userDrawn="1"/>
        </p:nvPicPr>
        <p:blipFill>
          <a:blip r:embed="rId8"/>
          <a:stretch>
            <a:fillRect/>
          </a:stretch>
        </p:blipFill>
        <p:spPr>
          <a:xfrm>
            <a:off x="3162792" y="4825899"/>
            <a:ext cx="1440000" cy="1107692"/>
          </a:xfrm>
          <a:prstGeom prst="rect">
            <a:avLst/>
          </a:prstGeom>
        </p:spPr>
      </p:pic>
      <p:sp>
        <p:nvSpPr>
          <p:cNvPr id="19" name="Rechteck 18">
            <a:extLst>
              <a:ext uri="{FF2B5EF4-FFF2-40B4-BE49-F238E27FC236}">
                <a16:creationId xmlns:a16="http://schemas.microsoft.com/office/drawing/2014/main" id="{E7604ED5-86DB-E461-7DD2-4C3D789370A7}"/>
              </a:ext>
            </a:extLst>
          </p:cNvPr>
          <p:cNvSpPr>
            <a:spLocks noChangeAspect="1"/>
          </p:cNvSpPr>
          <p:nvPr userDrawn="1"/>
        </p:nvSpPr>
        <p:spPr>
          <a:xfrm>
            <a:off x="2806012" y="1684608"/>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20" name="Grafik 19">
            <a:extLst>
              <a:ext uri="{FF2B5EF4-FFF2-40B4-BE49-F238E27FC236}">
                <a16:creationId xmlns:a16="http://schemas.microsoft.com/office/drawing/2014/main" id="{00AE4CB8-EB90-1AC8-F1C6-8CD34AC71C72}"/>
              </a:ext>
            </a:extLst>
          </p:cNvPr>
          <p:cNvPicPr>
            <a:picLocks noChangeAspect="1"/>
          </p:cNvPicPr>
          <p:nvPr userDrawn="1"/>
        </p:nvPicPr>
        <p:blipFill>
          <a:blip r:embed="rId9"/>
          <a:stretch>
            <a:fillRect/>
          </a:stretch>
        </p:blipFill>
        <p:spPr>
          <a:xfrm>
            <a:off x="3162792" y="1823817"/>
            <a:ext cx="1440000" cy="1107692"/>
          </a:xfrm>
          <a:prstGeom prst="rect">
            <a:avLst/>
          </a:prstGeom>
        </p:spPr>
      </p:pic>
      <p:sp>
        <p:nvSpPr>
          <p:cNvPr id="29" name="Rechteck 28">
            <a:extLst>
              <a:ext uri="{FF2B5EF4-FFF2-40B4-BE49-F238E27FC236}">
                <a16:creationId xmlns:a16="http://schemas.microsoft.com/office/drawing/2014/main" id="{382A2684-E13F-9E33-ED31-BB2E16954B2A}"/>
              </a:ext>
            </a:extLst>
          </p:cNvPr>
          <p:cNvSpPr>
            <a:spLocks noChangeAspect="1"/>
          </p:cNvSpPr>
          <p:nvPr userDrawn="1"/>
        </p:nvSpPr>
        <p:spPr>
          <a:xfrm>
            <a:off x="491905" y="186207"/>
            <a:ext cx="216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pic>
        <p:nvPicPr>
          <p:cNvPr id="31" name="Grafik 30">
            <a:extLst>
              <a:ext uri="{FF2B5EF4-FFF2-40B4-BE49-F238E27FC236}">
                <a16:creationId xmlns:a16="http://schemas.microsoft.com/office/drawing/2014/main" id="{C2EB410D-4E21-AF89-F8C9-FEA982F121E0}"/>
              </a:ext>
            </a:extLst>
          </p:cNvPr>
          <p:cNvPicPr>
            <a:picLocks noChangeAspect="1"/>
          </p:cNvPicPr>
          <p:nvPr userDrawn="1"/>
        </p:nvPicPr>
        <p:blipFill>
          <a:blip r:embed="rId10"/>
          <a:stretch>
            <a:fillRect/>
          </a:stretch>
        </p:blipFill>
        <p:spPr>
          <a:xfrm>
            <a:off x="858710" y="327538"/>
            <a:ext cx="1440000" cy="1103448"/>
          </a:xfrm>
          <a:prstGeom prst="rect">
            <a:avLst/>
          </a:prstGeom>
        </p:spPr>
      </p:pic>
    </p:spTree>
    <p:extLst>
      <p:ext uri="{BB962C8B-B14F-4D97-AF65-F5344CB8AC3E}">
        <p14:creationId xmlns:p14="http://schemas.microsoft.com/office/powerpoint/2010/main" val="20250624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chlussfolie">
    <p:spTree>
      <p:nvGrpSpPr>
        <p:cNvPr id="1" name=""/>
        <p:cNvGrpSpPr/>
        <p:nvPr/>
      </p:nvGrpSpPr>
      <p:grpSpPr>
        <a:xfrm>
          <a:off x="0" y="0"/>
          <a:ext cx="0" cy="0"/>
          <a:chOff x="0" y="0"/>
          <a:chExt cx="0" cy="0"/>
        </a:xfrm>
      </p:grpSpPr>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66675" y="5910970"/>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 name="Abgerundete rechteckige Legende 3">
            <a:extLst>
              <a:ext uri="{FF2B5EF4-FFF2-40B4-BE49-F238E27FC236}">
                <a16:creationId xmlns:a16="http://schemas.microsoft.com/office/drawing/2014/main" id="{AD6D125B-9F6A-A5F3-852A-8A75C9D46B60}"/>
              </a:ext>
            </a:extLst>
          </p:cNvPr>
          <p:cNvSpPr/>
          <p:nvPr userDrawn="1"/>
        </p:nvSpPr>
        <p:spPr>
          <a:xfrm>
            <a:off x="2271462" y="697761"/>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64C17A53-979C-688C-680B-875AF7F6CCDD}"/>
              </a:ext>
            </a:extLst>
          </p:cNvPr>
          <p:cNvSpPr txBox="1"/>
          <p:nvPr userDrawn="1"/>
        </p:nvSpPr>
        <p:spPr>
          <a:xfrm>
            <a:off x="2273844" y="1010293"/>
            <a:ext cx="4491875" cy="1015663"/>
          </a:xfrm>
          <a:prstGeom prst="rect">
            <a:avLst/>
          </a:prstGeom>
          <a:noFill/>
        </p:spPr>
        <p:txBody>
          <a:bodyPr wrap="square" rtlCol="0">
            <a:spAutoFit/>
          </a:bodyPr>
          <a:lstStyle/>
          <a:p>
            <a:pPr marL="0" indent="0" algn="ctr">
              <a:lnSpc>
                <a:spcPct val="100000"/>
              </a:lnSpc>
              <a:buNone/>
            </a:pPr>
            <a:r>
              <a:rPr lang="de-DE" sz="3000" b="1" dirty="0">
                <a:solidFill>
                  <a:schemeClr val="tx1"/>
                </a:solidFill>
                <a:latin typeface="Arial" panose="020B0604020202020204" pitchFamily="34" charset="0"/>
                <a:cs typeface="Arial" panose="020B0604020202020204" pitchFamily="34" charset="0"/>
              </a:rPr>
              <a:t>Vielen Dank für</a:t>
            </a:r>
            <a:br>
              <a:rPr lang="de-DE" sz="3000" b="1" dirty="0">
                <a:solidFill>
                  <a:schemeClr val="tx1"/>
                </a:solidFill>
                <a:latin typeface="Arial" panose="020B0604020202020204" pitchFamily="34" charset="0"/>
                <a:cs typeface="Arial" panose="020B0604020202020204" pitchFamily="34" charset="0"/>
              </a:rPr>
            </a:br>
            <a:r>
              <a:rPr lang="de-DE" sz="3000" b="1" dirty="0">
                <a:solidFill>
                  <a:schemeClr val="tx1"/>
                </a:solidFill>
                <a:latin typeface="Arial" panose="020B0604020202020204" pitchFamily="34" charset="0"/>
                <a:cs typeface="Arial" panose="020B0604020202020204" pitchFamily="34" charset="0"/>
              </a:rPr>
              <a:t>Ihre Aufmerksamkeit!</a:t>
            </a:r>
          </a:p>
        </p:txBody>
      </p:sp>
      <p:pic>
        <p:nvPicPr>
          <p:cNvPr id="6" name="Grafik 5">
            <a:extLst>
              <a:ext uri="{FF2B5EF4-FFF2-40B4-BE49-F238E27FC236}">
                <a16:creationId xmlns:a16="http://schemas.microsoft.com/office/drawing/2014/main" id="{AED7B1A2-E2F7-B18F-D847-DF80D67CC370}"/>
              </a:ext>
            </a:extLst>
          </p:cNvPr>
          <p:cNvPicPr>
            <a:picLocks/>
          </p:cNvPicPr>
          <p:nvPr userDrawn="1"/>
        </p:nvPicPr>
        <p:blipFill>
          <a:blip r:embed="rId2"/>
          <a:stretch>
            <a:fillRect/>
          </a:stretch>
        </p:blipFill>
        <p:spPr>
          <a:xfrm>
            <a:off x="5879890" y="1642973"/>
            <a:ext cx="3704400" cy="3873573"/>
          </a:xfrm>
          <a:prstGeom prst="rect">
            <a:avLst/>
          </a:prstGeom>
        </p:spPr>
      </p:pic>
      <p:pic>
        <p:nvPicPr>
          <p:cNvPr id="8" name="Grafik 7">
            <a:extLst>
              <a:ext uri="{FF2B5EF4-FFF2-40B4-BE49-F238E27FC236}">
                <a16:creationId xmlns:a16="http://schemas.microsoft.com/office/drawing/2014/main" id="{E5BF8EED-F0F8-AD96-95DD-96B4C8335CF1}"/>
              </a:ext>
            </a:extLst>
          </p:cNvPr>
          <p:cNvPicPr>
            <a:picLocks/>
          </p:cNvPicPr>
          <p:nvPr userDrawn="1"/>
        </p:nvPicPr>
        <p:blipFill>
          <a:blip r:embed="rId3"/>
          <a:stretch>
            <a:fillRect/>
          </a:stretch>
        </p:blipFill>
        <p:spPr>
          <a:xfrm>
            <a:off x="10411665" y="6187252"/>
            <a:ext cx="1654336" cy="338587"/>
          </a:xfrm>
          <a:prstGeom prst="rect">
            <a:avLst/>
          </a:prstGeom>
        </p:spPr>
      </p:pic>
      <p:pic>
        <p:nvPicPr>
          <p:cNvPr id="9" name="Grafik 8">
            <a:extLst>
              <a:ext uri="{FF2B5EF4-FFF2-40B4-BE49-F238E27FC236}">
                <a16:creationId xmlns:a16="http://schemas.microsoft.com/office/drawing/2014/main" id="{57469F37-25F0-062C-0526-735FC9F193B9}"/>
              </a:ext>
            </a:extLst>
          </p:cNvPr>
          <p:cNvPicPr>
            <a:picLocks/>
          </p:cNvPicPr>
          <p:nvPr userDrawn="1"/>
        </p:nvPicPr>
        <p:blipFill>
          <a:blip r:embed="rId4"/>
          <a:stretch>
            <a:fillRect/>
          </a:stretch>
        </p:blipFill>
        <p:spPr>
          <a:xfrm>
            <a:off x="193954" y="6179597"/>
            <a:ext cx="1712736" cy="353896"/>
          </a:xfrm>
          <a:prstGeom prst="rect">
            <a:avLst/>
          </a:prstGeom>
        </p:spPr>
      </p:pic>
      <p:pic>
        <p:nvPicPr>
          <p:cNvPr id="10" name="Grafik 9">
            <a:extLst>
              <a:ext uri="{FF2B5EF4-FFF2-40B4-BE49-F238E27FC236}">
                <a16:creationId xmlns:a16="http://schemas.microsoft.com/office/drawing/2014/main" id="{17AC18D0-9C80-0294-1449-885E93526A3C}"/>
              </a:ext>
            </a:extLst>
          </p:cNvPr>
          <p:cNvPicPr>
            <a:picLocks/>
          </p:cNvPicPr>
          <p:nvPr userDrawn="1"/>
        </p:nvPicPr>
        <p:blipFill>
          <a:blip r:embed="rId5"/>
          <a:stretch>
            <a:fillRect/>
          </a:stretch>
        </p:blipFill>
        <p:spPr>
          <a:xfrm>
            <a:off x="2691347" y="6177594"/>
            <a:ext cx="1376887" cy="278170"/>
          </a:xfrm>
          <a:prstGeom prst="rect">
            <a:avLst/>
          </a:prstGeom>
        </p:spPr>
      </p:pic>
      <p:pic>
        <p:nvPicPr>
          <p:cNvPr id="14" name="Grafik 13">
            <a:extLst>
              <a:ext uri="{FF2B5EF4-FFF2-40B4-BE49-F238E27FC236}">
                <a16:creationId xmlns:a16="http://schemas.microsoft.com/office/drawing/2014/main" id="{96D7D99A-EA88-C06B-83C8-0E8EE3AEAF69}"/>
              </a:ext>
            </a:extLst>
          </p:cNvPr>
          <p:cNvPicPr>
            <a:picLocks/>
          </p:cNvPicPr>
          <p:nvPr userDrawn="1"/>
        </p:nvPicPr>
        <p:blipFill>
          <a:blip r:embed="rId6"/>
          <a:stretch>
            <a:fillRect/>
          </a:stretch>
        </p:blipFill>
        <p:spPr>
          <a:xfrm>
            <a:off x="5048809" y="6235024"/>
            <a:ext cx="2094381" cy="243041"/>
          </a:xfrm>
          <a:prstGeom prst="rect">
            <a:avLst/>
          </a:prstGeom>
        </p:spPr>
      </p:pic>
      <p:pic>
        <p:nvPicPr>
          <p:cNvPr id="15" name="Grafik 14">
            <a:extLst>
              <a:ext uri="{FF2B5EF4-FFF2-40B4-BE49-F238E27FC236}">
                <a16:creationId xmlns:a16="http://schemas.microsoft.com/office/drawing/2014/main" id="{0107AD93-69A3-F68E-A911-9405892AF250}"/>
              </a:ext>
            </a:extLst>
          </p:cNvPr>
          <p:cNvPicPr>
            <a:picLocks/>
          </p:cNvPicPr>
          <p:nvPr userDrawn="1"/>
        </p:nvPicPr>
        <p:blipFill>
          <a:blip r:embed="rId7"/>
          <a:stretch>
            <a:fillRect/>
          </a:stretch>
        </p:blipFill>
        <p:spPr>
          <a:xfrm>
            <a:off x="8123765" y="6179597"/>
            <a:ext cx="1501074" cy="353896"/>
          </a:xfrm>
          <a:prstGeom prst="rect">
            <a:avLst/>
          </a:prstGeom>
        </p:spPr>
      </p:pic>
    </p:spTree>
    <p:extLst>
      <p:ext uri="{BB962C8B-B14F-4D97-AF65-F5344CB8AC3E}">
        <p14:creationId xmlns:p14="http://schemas.microsoft.com/office/powerpoint/2010/main" val="3616361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8EC82-8EDE-9CE1-9408-5DCD4E4690D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363A967-7509-A3CE-60CE-184E081D97F0}"/>
              </a:ext>
            </a:extLst>
          </p:cNvPr>
          <p:cNvSpPr>
            <a:spLocks noGrp="1"/>
          </p:cNvSpPr>
          <p:nvPr>
            <p:ph type="dt" sz="half" idx="10"/>
          </p:nvPr>
        </p:nvSpPr>
        <p:spPr/>
        <p:txBody>
          <a:bodyPr/>
          <a:lstStyle/>
          <a:p>
            <a:pPr marL="0" indent="0">
              <a:buFont typeface="Arial"/>
              <a:buNone/>
            </a:pPr>
            <a:r>
              <a:rPr lang="en-US"/>
              <a:t>Datum</a:t>
            </a:r>
            <a:endParaRPr lang="en-US" dirty="0"/>
          </a:p>
        </p:txBody>
      </p:sp>
      <p:sp>
        <p:nvSpPr>
          <p:cNvPr id="4" name="Fußzeilenplatzhalter 3">
            <a:extLst>
              <a:ext uri="{FF2B5EF4-FFF2-40B4-BE49-F238E27FC236}">
                <a16:creationId xmlns:a16="http://schemas.microsoft.com/office/drawing/2014/main" id="{DEA3B23F-2058-A306-AEFD-104377636445}"/>
              </a:ext>
            </a:extLst>
          </p:cNvPr>
          <p:cNvSpPr>
            <a:spLocks noGrp="1"/>
          </p:cNvSpPr>
          <p:nvPr>
            <p:ph type="ftr" sz="quarter" idx="11"/>
          </p:nvPr>
        </p:nvSpPr>
        <p:spPr/>
        <p:txBody>
          <a:bodyPr/>
          <a:lstStyle/>
          <a:p>
            <a:endParaRPr lang="en-US" dirty="0"/>
          </a:p>
        </p:txBody>
      </p:sp>
      <p:sp>
        <p:nvSpPr>
          <p:cNvPr id="5" name="Foliennummernplatzhalter 4">
            <a:extLst>
              <a:ext uri="{FF2B5EF4-FFF2-40B4-BE49-F238E27FC236}">
                <a16:creationId xmlns:a16="http://schemas.microsoft.com/office/drawing/2014/main" id="{428F19B2-7C6D-1C04-AB47-0C6E64B937C8}"/>
              </a:ext>
            </a:extLst>
          </p:cNvPr>
          <p:cNvSpPr>
            <a:spLocks noGrp="1"/>
          </p:cNvSpPr>
          <p:nvPr>
            <p:ph type="sldNum" sz="quarter" idx="12"/>
          </p:nvPr>
        </p:nvSpPr>
        <p:spPr/>
        <p:txBody>
          <a:bodyPr/>
          <a:lstStyle/>
          <a:p>
            <a:pPr marL="0" indent="0">
              <a:buFont typeface="Arial"/>
              <a:buNone/>
            </a:pPr>
            <a:fld id="{48F63A3B-78C7-47BE-AE5E-E10140E04643}" type="slidenum">
              <a:rPr lang="en-US" smtClean="0"/>
              <a:pPr marL="0" indent="0">
                <a:buFont typeface="Arial"/>
                <a:buNone/>
              </a:pPr>
              <a:t>‹Nr.›</a:t>
            </a:fld>
            <a:endParaRPr lang="en-US" dirty="0"/>
          </a:p>
        </p:txBody>
      </p:sp>
    </p:spTree>
    <p:extLst>
      <p:ext uri="{BB962C8B-B14F-4D97-AF65-F5344CB8AC3E}">
        <p14:creationId xmlns:p14="http://schemas.microsoft.com/office/powerpoint/2010/main" val="22105405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Gliederun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7D05C18-0A66-7404-68F9-26F484BDF461}"/>
              </a:ext>
            </a:extLst>
          </p:cNvPr>
          <p:cNvSpPr/>
          <p:nvPr userDrawn="1"/>
        </p:nvSpPr>
        <p:spPr>
          <a:xfrm>
            <a:off x="-91654" y="1077087"/>
            <a:ext cx="12453114"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Inhaltsplatzhalter 2">
            <a:extLst>
              <a:ext uri="{FF2B5EF4-FFF2-40B4-BE49-F238E27FC236}">
                <a16:creationId xmlns:a16="http://schemas.microsoft.com/office/drawing/2014/main" id="{2C7B002F-2031-00B1-7851-6C992DB6ABA2}"/>
              </a:ext>
            </a:extLst>
          </p:cNvPr>
          <p:cNvSpPr>
            <a:spLocks noGrp="1"/>
          </p:cNvSpPr>
          <p:nvPr>
            <p:ph idx="1"/>
          </p:nvPr>
        </p:nvSpPr>
        <p:spPr>
          <a:xfrm>
            <a:off x="526475" y="1358900"/>
            <a:ext cx="11139054" cy="4819205"/>
          </a:xfrm>
          <a:prstGeom prst="rect">
            <a:avLst/>
          </a:prstGeom>
        </p:spPr>
        <p:txBody>
          <a:bodyPr anchor="t">
            <a:noAutofit/>
          </a:bodyPr>
          <a:lstStyle>
            <a:lvl1pPr marL="342900" indent="-342900">
              <a:lnSpc>
                <a:spcPct val="150000"/>
              </a:lnSpc>
              <a:buFont typeface="+mj-lt"/>
              <a:buAutoNum type="arabicPeriod"/>
              <a:defRPr sz="1800">
                <a:latin typeface="Arial" panose="020B0604020202020204" pitchFamily="34" charset="0"/>
                <a:cs typeface="Arial" panose="020B0604020202020204" pitchFamily="34" charset="0"/>
              </a:defRPr>
            </a:lvl1pPr>
            <a:lvl2pPr marL="800100" indent="-342900">
              <a:lnSpc>
                <a:spcPct val="150000"/>
              </a:lnSpc>
              <a:buFont typeface="+mj-lt"/>
              <a:buAutoNum type="arabicPeriod"/>
              <a:defRPr sz="1800">
                <a:latin typeface="Arial" panose="020B0604020202020204" pitchFamily="34" charset="0"/>
                <a:cs typeface="Arial" panose="020B0604020202020204" pitchFamily="34" charset="0"/>
              </a:defRPr>
            </a:lvl2pPr>
            <a:lvl3pPr marL="914400" indent="0">
              <a:buFont typeface="Arial" panose="020B0604020202020204" pitchFamily="34" charse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r>
              <a:rPr lang="de-DE" dirty="0"/>
              <a:t>Mastertextformat bearbeiten</a:t>
            </a:r>
          </a:p>
          <a:p>
            <a:pPr marL="800100" marR="0" lvl="1" indent="-342900" algn="l" defTabSz="914400" rtl="0" eaLnBrk="1" fontAlgn="auto" latinLnBrk="0" hangingPunct="1">
              <a:lnSpc>
                <a:spcPct val="150000"/>
              </a:lnSpc>
              <a:spcBef>
                <a:spcPts val="500"/>
              </a:spcBef>
              <a:spcAft>
                <a:spcPts val="0"/>
              </a:spcAft>
              <a:buClrTx/>
              <a:buSzPct val="100000"/>
              <a:buFont typeface="+mj-lt"/>
              <a:buAutoNum type="arabicPeriod"/>
              <a:tabLst/>
              <a:defRPr/>
            </a:pPr>
            <a:r>
              <a:rPr lang="de-DE" dirty="0"/>
              <a:t>Mastertextformat bearbeiten</a:t>
            </a:r>
          </a:p>
          <a:p>
            <a:pPr lvl="0"/>
            <a:endParaRPr lang="de-DE" dirty="0"/>
          </a:p>
          <a:p>
            <a:pPr lvl="2"/>
            <a:endParaRPr lang="de-DE" dirty="0"/>
          </a:p>
        </p:txBody>
      </p:sp>
      <p:sp>
        <p:nvSpPr>
          <p:cNvPr id="9" name="Rechteck 8">
            <a:extLst>
              <a:ext uri="{FF2B5EF4-FFF2-40B4-BE49-F238E27FC236}">
                <a16:creationId xmlns:a16="http://schemas.microsoft.com/office/drawing/2014/main" id="{79974E1A-90BF-CC72-5013-0162618283EB}"/>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10" name="Datumsplatzhalter 18">
            <a:extLst>
              <a:ext uri="{FF2B5EF4-FFF2-40B4-BE49-F238E27FC236}">
                <a16:creationId xmlns:a16="http://schemas.microsoft.com/office/drawing/2014/main" id="{2D637E34-1BEA-F110-8388-5C11C2D2736E}"/>
              </a:ext>
            </a:extLst>
          </p:cNvPr>
          <p:cNvSpPr>
            <a:spLocks noGrp="1"/>
          </p:cNvSpPr>
          <p:nvPr>
            <p:ph type="dt" sz="half" idx="10"/>
          </p:nvPr>
        </p:nvSpPr>
        <p:spPr>
          <a:xfrm>
            <a:off x="773680" y="6338729"/>
            <a:ext cx="2743200" cy="393256"/>
          </a:xfrm>
          <a:prstGeom prst="rect">
            <a:avLst/>
          </a:prstGeom>
        </p:spPr>
        <p:txBody>
          <a:bodyPr/>
          <a:lstStyle>
            <a:lvl1pPr marL="0" indent="0">
              <a:buNone/>
              <a:defRPr sz="1200" b="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58B26E1E-1063-4289-B87E-B23DD4DD37C2}"/>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13" name="Grafik 12">
            <a:extLst>
              <a:ext uri="{FF2B5EF4-FFF2-40B4-BE49-F238E27FC236}">
                <a16:creationId xmlns:a16="http://schemas.microsoft.com/office/drawing/2014/main" id="{0F0674E8-E1A3-A14F-CDD9-DB1784A7435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Datumsplatzhalter 18">
            <a:extLst>
              <a:ext uri="{FF2B5EF4-FFF2-40B4-BE49-F238E27FC236}">
                <a16:creationId xmlns:a16="http://schemas.microsoft.com/office/drawing/2014/main" id="{64A38B73-B73E-CB5B-99F7-59F99E5A78D7}"/>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3" name="Titel 1">
            <a:extLst>
              <a:ext uri="{FF2B5EF4-FFF2-40B4-BE49-F238E27FC236}">
                <a16:creationId xmlns:a16="http://schemas.microsoft.com/office/drawing/2014/main" id="{9D5BAB01-F43E-64F4-8114-B0F393621304}"/>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Gliederung</a:t>
            </a:r>
          </a:p>
        </p:txBody>
      </p:sp>
      <p:sp>
        <p:nvSpPr>
          <p:cNvPr id="4" name="Foliennummernplatzhalter 4">
            <a:extLst>
              <a:ext uri="{FF2B5EF4-FFF2-40B4-BE49-F238E27FC236}">
                <a16:creationId xmlns:a16="http://schemas.microsoft.com/office/drawing/2014/main" id="{B9B517FD-D961-3FD9-5D42-01B9250ABB96}"/>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5"/>
            <a:ext cx="12192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eck 14">
            <a:extLst>
              <a:ext uri="{FF2B5EF4-FFF2-40B4-BE49-F238E27FC236}">
                <a16:creationId xmlns:a16="http://schemas.microsoft.com/office/drawing/2014/main" id="{7A2DE4E8-0779-3840-9FA1-229CAB4C9154}"/>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128110575"/>
              </p:ext>
            </p:extLst>
          </p:nvPr>
        </p:nvGraphicFramePr>
        <p:xfrm>
          <a:off x="526474" y="1278082"/>
          <a:ext cx="11139054" cy="4897746"/>
        </p:xfrm>
        <a:graphic>
          <a:graphicData uri="http://schemas.openxmlformats.org/drawingml/2006/table">
            <a:tbl>
              <a:tblPr firstRow="1" bandRow="1">
                <a:tableStyleId>{5C22544A-7EE6-4342-B048-85BDC9FD1C3A}</a:tableStyleId>
              </a:tblPr>
              <a:tblGrid>
                <a:gridCol w="1734052">
                  <a:extLst>
                    <a:ext uri="{9D8B030D-6E8A-4147-A177-3AD203B41FA5}">
                      <a16:colId xmlns:a16="http://schemas.microsoft.com/office/drawing/2014/main" val="2451071188"/>
                    </a:ext>
                  </a:extLst>
                </a:gridCol>
                <a:gridCol w="6566562">
                  <a:extLst>
                    <a:ext uri="{9D8B030D-6E8A-4147-A177-3AD203B41FA5}">
                      <a16:colId xmlns:a16="http://schemas.microsoft.com/office/drawing/2014/main" val="4131643764"/>
                    </a:ext>
                  </a:extLst>
                </a:gridCol>
                <a:gridCol w="2838440">
                  <a:extLst>
                    <a:ext uri="{9D8B030D-6E8A-4147-A177-3AD203B41FA5}">
                      <a16:colId xmlns:a16="http://schemas.microsoft.com/office/drawing/2014/main" val="4078067269"/>
                    </a:ext>
                  </a:extLst>
                </a:gridCol>
              </a:tblGrid>
              <a:tr h="261351">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marL="0" indent="0" algn="l">
                        <a:buNone/>
                      </a:pPr>
                      <a:endParaRPr lang="de-DE" sz="1400" dirty="0">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latin typeface="Arial" panose="020B0604020202020204" pitchFamily="34"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indent="0" algn="l">
                        <a:lnSpc>
                          <a:spcPct val="100000"/>
                        </a:lnSpc>
                        <a:spcAft>
                          <a:spcPts val="1200"/>
                        </a:spcAft>
                        <a:buNone/>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marL="0" indent="0" algn="l">
                        <a:lnSpc>
                          <a:spcPct val="100000"/>
                        </a:lnSpc>
                        <a:spcAft>
                          <a:spcPts val="1200"/>
                        </a:spcAft>
                        <a:buNone/>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marL="0" indent="0" algn="l">
                        <a:lnSpc>
                          <a:spcPct val="100000"/>
                        </a:lnSpc>
                        <a:spcAft>
                          <a:spcPts val="1200"/>
                        </a:spcAft>
                        <a:buNone/>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60960" marR="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marL="0" indent="0" algn="l">
                        <a:spcAft>
                          <a:spcPts val="0"/>
                        </a:spcAft>
                        <a:buNone/>
                      </a:pPr>
                      <a:r>
                        <a:rPr lang="de-DE" sz="1200" dirty="0">
                          <a:effectLst/>
                          <a:latin typeface="Arial" panose="020B0604020202020204" pitchFamily="34" charset="0"/>
                          <a:ea typeface="Open Sans Light" panose="020B0606030504020204" pitchFamily="34" charset="0"/>
                          <a:cs typeface="Arial" panose="020B0604020202020204" pitchFamily="34" charset="0"/>
                        </a:rPr>
                        <a:t>ca. 20‘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b="0" i="0" dirty="0">
                          <a:solidFill>
                            <a:srgbClr val="327A86"/>
                          </a:solidFill>
                          <a:effectLst/>
                          <a:latin typeface="Arial" panose="020B0604020202020204" pitchFamily="34" charset="0"/>
                          <a:ea typeface="Open Sans Light"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Light" panose="020B0606030504020204" pitchFamily="34" charset="0"/>
                          <a:cs typeface="Arial" panose="020B0604020202020204" pitchFamily="34" charset="0"/>
                        </a:rPr>
                        <a:t>Diagnose von Lernenden-Voraussetzungen und erste Strukturierung des Lerngegenstands (natürliche Zahlen)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marL="0" indent="0" algn="l">
                        <a:spcAft>
                          <a:spcPts val="0"/>
                        </a:spcAft>
                        <a:buNone/>
                      </a:pPr>
                      <a:r>
                        <a:rPr lang="de-DE" sz="1200" dirty="0">
                          <a:effectLst/>
                          <a:latin typeface="Arial" panose="020B0604020202020204" pitchFamily="34" charset="0"/>
                          <a:ea typeface="Open Sans Light" panose="020B0606030504020204" pitchFamily="34" charset="0"/>
                          <a:cs typeface="Arial" panose="020B0604020202020204" pitchFamily="34" charset="0"/>
                        </a:rPr>
                        <a:t>ca. 15‘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Light" panose="020B0606030504020204" pitchFamily="34" charset="0"/>
                          <a:cs typeface="Arial" panose="020B0604020202020204" pitchFamily="34" charset="0"/>
                        </a:rPr>
                        <a:t>Gemeinsame Reflexion der Sortierung (ggf. fachliche Klärung)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marL="0" indent="0" algn="l">
                        <a:spcAft>
                          <a:spcPts val="0"/>
                        </a:spcAft>
                        <a:buNone/>
                      </a:pPr>
                      <a:r>
                        <a:rPr lang="de-DE" sz="1200" dirty="0">
                          <a:effectLst/>
                          <a:latin typeface="Arial" panose="020B0604020202020204" pitchFamily="34" charset="0"/>
                          <a:ea typeface="Open Sans Light" panose="020B0606030504020204" pitchFamily="34" charset="0"/>
                          <a:cs typeface="Arial" panose="020B0604020202020204" pitchFamily="34" charset="0"/>
                        </a:rPr>
                        <a:t>ca. 5‘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spcAft>
                          <a:spcPts val="0"/>
                        </a:spcAft>
                        <a:buNone/>
                      </a:pPr>
                      <a:r>
                        <a:rPr lang="de-DE" sz="1200" dirty="0">
                          <a:effectLst/>
                          <a:latin typeface="Arial" panose="020B0604020202020204" pitchFamily="34" charset="0"/>
                          <a:ea typeface="Open Sans Light" panose="020B0606030504020204" pitchFamily="34" charset="0"/>
                          <a:cs typeface="Arial" panose="020B0604020202020204" pitchFamily="34" charset="0"/>
                        </a:rPr>
                        <a:t>Input zur Einordnung der Sortierung</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47351" marR="47351"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marL="121920" marR="1219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9100484" y="5394343"/>
            <a:ext cx="3114584" cy="646331"/>
          </a:xfrm>
          <a:prstGeom prst="rect">
            <a:avLst/>
          </a:prstGeom>
          <a:noFill/>
        </p:spPr>
        <p:txBody>
          <a:bodyPr wrap="square" rtlCol="0">
            <a:spAutoFit/>
          </a:bodyPr>
          <a:lstStyle/>
          <a:p>
            <a:pPr marL="0" indent="0" algn="ctr">
              <a:buNone/>
            </a:pP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pic>
        <p:nvPicPr>
          <p:cNvPr id="5" name="Grafik 4">
            <a:extLst>
              <a:ext uri="{FF2B5EF4-FFF2-40B4-BE49-F238E27FC236}">
                <a16:creationId xmlns:a16="http://schemas.microsoft.com/office/drawing/2014/main" id="{E2D949F9-0184-8522-9B2D-C2153564BE7C}"/>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extfeld 1">
            <a:extLst>
              <a:ext uri="{FF2B5EF4-FFF2-40B4-BE49-F238E27FC236}">
                <a16:creationId xmlns:a16="http://schemas.microsoft.com/office/drawing/2014/main" id="{D72576B1-F747-06E0-9456-B56ACD5C711D}"/>
              </a:ext>
            </a:extLst>
          </p:cNvPr>
          <p:cNvSpPr txBox="1"/>
          <p:nvPr userDrawn="1"/>
        </p:nvSpPr>
        <p:spPr>
          <a:xfrm>
            <a:off x="2540000" y="956235"/>
            <a:ext cx="184731" cy="369332"/>
          </a:xfrm>
          <a:prstGeom prst="rect">
            <a:avLst/>
          </a:prstGeom>
          <a:noFill/>
        </p:spPr>
        <p:txBody>
          <a:bodyPr wrap="none" rtlCol="0">
            <a:spAutoFit/>
          </a:bodyPr>
          <a:lstStyle/>
          <a:p>
            <a:endParaRPr lang="de-DE"/>
          </a:p>
        </p:txBody>
      </p:sp>
      <p:sp>
        <p:nvSpPr>
          <p:cNvPr id="3" name="Datumsplatzhalter 18">
            <a:extLst>
              <a:ext uri="{FF2B5EF4-FFF2-40B4-BE49-F238E27FC236}">
                <a16:creationId xmlns:a16="http://schemas.microsoft.com/office/drawing/2014/main" id="{8FDF11F6-3A44-5438-12C3-6A5DABF83028}"/>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sp>
        <p:nvSpPr>
          <p:cNvPr id="10" name="Titel 1">
            <a:extLst>
              <a:ext uri="{FF2B5EF4-FFF2-40B4-BE49-F238E27FC236}">
                <a16:creationId xmlns:a16="http://schemas.microsoft.com/office/drawing/2014/main" id="{26502E60-0AAD-3741-875A-DB30A2319A5A}"/>
              </a:ext>
            </a:extLst>
          </p:cNvPr>
          <p:cNvSpPr>
            <a:spLocks noGrp="1"/>
          </p:cNvSpPr>
          <p:nvPr>
            <p:ph type="title" hasCustomPrompt="1"/>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Vorschlag für die Zeitstruktur</a:t>
            </a:r>
          </a:p>
        </p:txBody>
      </p:sp>
      <p:sp>
        <p:nvSpPr>
          <p:cNvPr id="6" name="Foliennummernplatzhalter 4">
            <a:extLst>
              <a:ext uri="{FF2B5EF4-FFF2-40B4-BE49-F238E27FC236}">
                <a16:creationId xmlns:a16="http://schemas.microsoft.com/office/drawing/2014/main" id="{51AB6F24-7551-D434-50F6-8B8F625ED178}"/>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1440528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tandar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3" name="Titel 1">
            <a:extLst>
              <a:ext uri="{FF2B5EF4-FFF2-40B4-BE49-F238E27FC236}">
                <a16:creationId xmlns:a16="http://schemas.microsoft.com/office/drawing/2014/main" id="{E32AEAA4-C413-B920-8AC5-F6CCA61F7A51}"/>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2" name="Textplatzhalter 6">
            <a:extLst>
              <a:ext uri="{FF2B5EF4-FFF2-40B4-BE49-F238E27FC236}">
                <a16:creationId xmlns:a16="http://schemas.microsoft.com/office/drawing/2014/main" id="{5C0A1A61-24F2-421D-62FA-F31D74B126D0}"/>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14" name="Textplatzhalter 6">
            <a:extLst>
              <a:ext uri="{FF2B5EF4-FFF2-40B4-BE49-F238E27FC236}">
                <a16:creationId xmlns:a16="http://schemas.microsoft.com/office/drawing/2014/main" id="{59F7827E-2072-FCB4-E080-72EFF3A48C0B}"/>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5" name="Foliennummernplatzhalter 4">
            <a:extLst>
              <a:ext uri="{FF2B5EF4-FFF2-40B4-BE49-F238E27FC236}">
                <a16:creationId xmlns:a16="http://schemas.microsoft.com/office/drawing/2014/main" id="{52DFF9B9-9B93-F0F4-E95D-D3309AA14637}"/>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ndard_Inhalt_Untertite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Textplatzhalter 6">
            <a:extLst>
              <a:ext uri="{FF2B5EF4-FFF2-40B4-BE49-F238E27FC236}">
                <a16:creationId xmlns:a16="http://schemas.microsoft.com/office/drawing/2014/main" id="{764A39BE-B711-3A5D-670C-B698355522C8}"/>
              </a:ext>
            </a:extLst>
          </p:cNvPr>
          <p:cNvSpPr>
            <a:spLocks noGrp="1"/>
          </p:cNvSpPr>
          <p:nvPr>
            <p:ph type="body" sz="quarter" idx="14" hasCustomPrompt="1"/>
          </p:nvPr>
        </p:nvSpPr>
        <p:spPr>
          <a:xfrm>
            <a:off x="526474" y="1058058"/>
            <a:ext cx="11139054" cy="659227"/>
          </a:xfrm>
          <a:prstGeom prst="rect">
            <a:avLst/>
          </a:prstGeom>
        </p:spPr>
        <p:txBody>
          <a:bodyPr anchor="b">
            <a:noAutofit/>
          </a:bodyPr>
          <a:lstStyle>
            <a:lvl1pPr marL="0" indent="0">
              <a:lnSpc>
                <a:spcPct val="150000"/>
              </a:lnSpc>
              <a:buFont typeface="Arial" panose="020B0604020202020204" pitchFamily="34" charset="0"/>
              <a:buNone/>
              <a:defRPr sz="2000">
                <a:solidFill>
                  <a:srgbClr val="327D87"/>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HEADLINE</a:t>
            </a:r>
          </a:p>
        </p:txBody>
      </p:sp>
      <p:sp>
        <p:nvSpPr>
          <p:cNvPr id="2" name="Datumsplatzhalter 18">
            <a:extLst>
              <a:ext uri="{FF2B5EF4-FFF2-40B4-BE49-F238E27FC236}">
                <a16:creationId xmlns:a16="http://schemas.microsoft.com/office/drawing/2014/main" id="{DC51C785-DCE8-6BF9-8102-7189EFFE8126}"/>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cxnSp>
        <p:nvCxnSpPr>
          <p:cNvPr id="4" name="Gerade Verbindung 3">
            <a:extLst>
              <a:ext uri="{FF2B5EF4-FFF2-40B4-BE49-F238E27FC236}">
                <a16:creationId xmlns:a16="http://schemas.microsoft.com/office/drawing/2014/main" id="{8D2A2660-65EB-A0A4-643B-587BD1CA20AD}"/>
              </a:ext>
            </a:extLst>
          </p:cNvPr>
          <p:cNvCxnSpPr>
            <a:cxnSpLocks/>
          </p:cNvCxnSpPr>
          <p:nvPr userDrawn="1"/>
        </p:nvCxnSpPr>
        <p:spPr>
          <a:xfrm>
            <a:off x="66675" y="1045056"/>
            <a:ext cx="12058651"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6" name="Textplatzhalter 5">
            <a:extLst>
              <a:ext uri="{FF2B5EF4-FFF2-40B4-BE49-F238E27FC236}">
                <a16:creationId xmlns:a16="http://schemas.microsoft.com/office/drawing/2014/main" id="{7A2331A3-71EE-06F7-1BE0-BF1FE42383C2}"/>
              </a:ext>
            </a:extLst>
          </p:cNvPr>
          <p:cNvSpPr>
            <a:spLocks noGrp="1"/>
          </p:cNvSpPr>
          <p:nvPr>
            <p:ph type="body" sz="quarter" idx="15" hasCustomPrompt="1"/>
          </p:nvPr>
        </p:nvSpPr>
        <p:spPr>
          <a:xfrm>
            <a:off x="526474" y="5999216"/>
            <a:ext cx="11139054" cy="267875"/>
          </a:xfrm>
        </p:spPr>
        <p:txBody>
          <a:bodyPr>
            <a:normAutofit/>
          </a:bodyPr>
          <a:lstStyle>
            <a:lvl1pPr marL="0" indent="0" algn="r">
              <a:buNone/>
              <a:defRPr sz="1000">
                <a:solidFill>
                  <a:srgbClr val="327D87"/>
                </a:solidFill>
              </a:defRPr>
            </a:lvl1pPr>
          </a:lstStyle>
          <a:p>
            <a:pPr lvl="0"/>
            <a:r>
              <a:rPr lang="de-DE" dirty="0"/>
              <a:t>Quelle, Jahr, Seite</a:t>
            </a:r>
          </a:p>
        </p:txBody>
      </p:sp>
      <p:sp>
        <p:nvSpPr>
          <p:cNvPr id="11" name="Textplatzhalter 6">
            <a:extLst>
              <a:ext uri="{FF2B5EF4-FFF2-40B4-BE49-F238E27FC236}">
                <a16:creationId xmlns:a16="http://schemas.microsoft.com/office/drawing/2014/main" id="{E4B5DA70-29BB-8D75-11B1-8DF539CFC400}"/>
              </a:ext>
            </a:extLst>
          </p:cNvPr>
          <p:cNvSpPr>
            <a:spLocks noGrp="1"/>
          </p:cNvSpPr>
          <p:nvPr>
            <p:ph type="body" sz="quarter" idx="16" hasCustomPrompt="1"/>
          </p:nvPr>
        </p:nvSpPr>
        <p:spPr>
          <a:xfrm>
            <a:off x="526474" y="1800859"/>
            <a:ext cx="11139054" cy="1967526"/>
          </a:xfrm>
          <a:prstGeom prst="rect">
            <a:avLst/>
          </a:prstGeom>
        </p:spPr>
        <p:txBody>
          <a:bodyPr>
            <a:normAutofit/>
          </a:bodyPr>
          <a:lstStyle>
            <a:lvl1pPr marL="285750" indent="-285750">
              <a:lnSpc>
                <a:spcPct val="150000"/>
              </a:lnSpc>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 Stichpunkt 1 </a:t>
            </a:r>
          </a:p>
          <a:p>
            <a:pPr lvl="0"/>
            <a:r>
              <a:rPr lang="de-DE" dirty="0"/>
              <a:t>Stichpunkt 2</a:t>
            </a:r>
          </a:p>
        </p:txBody>
      </p:sp>
      <p:sp>
        <p:nvSpPr>
          <p:cNvPr id="17" name="Textplatzhalter 16">
            <a:extLst>
              <a:ext uri="{FF2B5EF4-FFF2-40B4-BE49-F238E27FC236}">
                <a16:creationId xmlns:a16="http://schemas.microsoft.com/office/drawing/2014/main" id="{19098EA7-4C8E-0429-5CBF-6C1A8F148C5D}"/>
              </a:ext>
            </a:extLst>
          </p:cNvPr>
          <p:cNvSpPr>
            <a:spLocks noGrp="1"/>
          </p:cNvSpPr>
          <p:nvPr>
            <p:ph type="body" sz="quarter" idx="17" hasCustomPrompt="1"/>
          </p:nvPr>
        </p:nvSpPr>
        <p:spPr>
          <a:xfrm>
            <a:off x="1461688" y="238236"/>
            <a:ext cx="10203838" cy="625475"/>
          </a:xfrm>
        </p:spPr>
        <p:txBody>
          <a:bodyPr anchor="ctr"/>
          <a:lstStyle/>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1" i="0" u="none" strike="noStrike" cap="none" spc="0" normalizeH="0" baseline="0" dirty="0">
                <a:ln>
                  <a:noFill/>
                </a:ln>
                <a:solidFill>
                  <a:schemeClr val="tx1"/>
                </a:solidFill>
                <a:effectLst/>
                <a:uFillTx/>
                <a:latin typeface="+mj-lt"/>
                <a:ea typeface="+mj-ea"/>
                <a:cs typeface="+mj-cs"/>
                <a:sym typeface="Calibri"/>
              </a:rPr>
              <a:t>Mastertitel</a:t>
            </a:r>
          </a:p>
          <a:p>
            <a:pPr marL="0" marR="0" indent="0" algn="l" defTabSz="914400" rtl="0" fontAlgn="auto" latinLnBrk="0" hangingPunct="0">
              <a:lnSpc>
                <a:spcPct val="100000"/>
              </a:lnSpc>
              <a:spcBef>
                <a:spcPts val="0"/>
              </a:spcBef>
              <a:spcAft>
                <a:spcPts val="0"/>
              </a:spcAft>
              <a:buClrTx/>
              <a:buSzPct val="100000"/>
              <a:buFont typeface="Arial"/>
              <a:buNone/>
              <a:tabLst/>
            </a:pPr>
            <a:r>
              <a:rPr kumimoji="0" lang="de-DE" sz="2200" b="0" i="0" u="none" strike="noStrike" cap="none" spc="0" normalizeH="0" baseline="0" dirty="0">
                <a:ln>
                  <a:noFill/>
                </a:ln>
                <a:solidFill>
                  <a:schemeClr val="tx1"/>
                </a:solidFill>
                <a:effectLst/>
                <a:uFillTx/>
                <a:latin typeface="+mj-lt"/>
                <a:ea typeface="+mj-ea"/>
                <a:cs typeface="+mj-cs"/>
                <a:sym typeface="Calibri"/>
              </a:rPr>
              <a:t>Master-Untertitel</a:t>
            </a:r>
          </a:p>
        </p:txBody>
      </p:sp>
      <p:sp>
        <p:nvSpPr>
          <p:cNvPr id="5" name="Foliennummernplatzhalter 4">
            <a:extLst>
              <a:ext uri="{FF2B5EF4-FFF2-40B4-BE49-F238E27FC236}">
                <a16:creationId xmlns:a16="http://schemas.microsoft.com/office/drawing/2014/main" id="{FB40A003-423F-A82E-C8AD-8EBAEDC3A73B}"/>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179484868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ur_Headlin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75AA49-791F-0E4D-D506-2D25ED7BDF29}"/>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2" name="Titel 1">
            <a:extLst>
              <a:ext uri="{FF2B5EF4-FFF2-40B4-BE49-F238E27FC236}">
                <a16:creationId xmlns:a16="http://schemas.microsoft.com/office/drawing/2014/main" id="{5144C474-79E8-6E2E-98D9-3F67E10C0378}"/>
              </a:ext>
            </a:extLst>
          </p:cNvPr>
          <p:cNvSpPr>
            <a:spLocks noGrp="1"/>
          </p:cNvSpPr>
          <p:nvPr>
            <p:ph type="title"/>
          </p:nvPr>
        </p:nvSpPr>
        <p:spPr>
          <a:xfrm>
            <a:off x="1461688" y="223110"/>
            <a:ext cx="10203839" cy="653602"/>
          </a:xfrm>
          <a:prstGeom prst="rect">
            <a:avLst/>
          </a:prstGeom>
        </p:spPr>
        <p:txBody>
          <a:bodyPr>
            <a:normAutofit/>
          </a:bodyPr>
          <a:lstStyle>
            <a:lvl1pPr marL="9525" indent="0">
              <a:buFont typeface="Arial" panose="020B0604020202020204" pitchFamily="34" charset="0"/>
              <a:buNone/>
              <a:tabLst/>
              <a:defRPr sz="2200" b="1">
                <a:latin typeface="Arial" panose="020B0604020202020204" pitchFamily="34" charset="0"/>
                <a:cs typeface="Arial" panose="020B0604020202020204" pitchFamily="34" charset="0"/>
              </a:defRPr>
            </a:lvl1pPr>
          </a:lstStyle>
          <a:p>
            <a:r>
              <a:rPr lang="de-DE" dirty="0"/>
              <a:t>Mastertitelformat</a:t>
            </a:r>
          </a:p>
        </p:txBody>
      </p:sp>
    </p:spTree>
    <p:extLst>
      <p:ext uri="{BB962C8B-B14F-4D97-AF65-F5344CB8AC3E}">
        <p14:creationId xmlns:p14="http://schemas.microsoft.com/office/powerpoint/2010/main" val="367626790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Piko_und_Fußzeil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5B12E2D-ECAC-B752-17ED-C87862C1BBBA}"/>
              </a:ext>
            </a:extLst>
          </p:cNvPr>
          <p:cNvSpPr/>
          <p:nvPr userDrawn="1"/>
        </p:nvSpPr>
        <p:spPr>
          <a:xfrm>
            <a:off x="1" y="6268157"/>
            <a:ext cx="12192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endParaRPr lang="de-DE" sz="1800"/>
          </a:p>
        </p:txBody>
      </p:sp>
      <p:sp>
        <p:nvSpPr>
          <p:cNvPr id="8" name="Rechteck 7">
            <a:extLst>
              <a:ext uri="{FF2B5EF4-FFF2-40B4-BE49-F238E27FC236}">
                <a16:creationId xmlns:a16="http://schemas.microsoft.com/office/drawing/2014/main" id="{092F3F2C-13F4-F915-DB01-E87CD4A3815A}"/>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de-DE" sz="1800" dirty="0"/>
              <a:t> </a:t>
            </a:r>
          </a:p>
        </p:txBody>
      </p:sp>
      <p:sp>
        <p:nvSpPr>
          <p:cNvPr id="9" name="Datumsplatzhalter 18">
            <a:extLst>
              <a:ext uri="{FF2B5EF4-FFF2-40B4-BE49-F238E27FC236}">
                <a16:creationId xmlns:a16="http://schemas.microsoft.com/office/drawing/2014/main" id="{E215B108-3BBF-12C2-CF08-DDDA908F5481}"/>
              </a:ext>
            </a:extLst>
          </p:cNvPr>
          <p:cNvSpPr>
            <a:spLocks noGrp="1"/>
          </p:cNvSpPr>
          <p:nvPr>
            <p:ph type="dt" sz="half" idx="10"/>
          </p:nvPr>
        </p:nvSpPr>
        <p:spPr>
          <a:xfrm>
            <a:off x="773680" y="6338729"/>
            <a:ext cx="2743200" cy="393256"/>
          </a:xfrm>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2" name="Datumsplatzhalter 18">
            <a:extLst>
              <a:ext uri="{FF2B5EF4-FFF2-40B4-BE49-F238E27FC236}">
                <a16:creationId xmlns:a16="http://schemas.microsoft.com/office/drawing/2014/main" id="{EA56C352-B064-2921-EA94-F61B6EF592AF}"/>
              </a:ext>
            </a:extLst>
          </p:cNvPr>
          <p:cNvSpPr txBox="1">
            <a:spLocks/>
          </p:cNvSpPr>
          <p:nvPr userDrawn="1"/>
        </p:nvSpPr>
        <p:spPr>
          <a:xfrm>
            <a:off x="3764087" y="6338729"/>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endParaRPr lang="de-DE" sz="1200" dirty="0">
              <a:solidFill>
                <a:schemeClr val="bg2">
                  <a:lumMod val="50000"/>
                </a:schemeClr>
              </a:solidFill>
            </a:endParaRPr>
          </a:p>
        </p:txBody>
      </p:sp>
      <p:sp>
        <p:nvSpPr>
          <p:cNvPr id="2" name="Datumsplatzhalter 18">
            <a:extLst>
              <a:ext uri="{FF2B5EF4-FFF2-40B4-BE49-F238E27FC236}">
                <a16:creationId xmlns:a16="http://schemas.microsoft.com/office/drawing/2014/main" id="{13AE29D8-6BB9-5F47-B59D-4B828B4B188C}"/>
              </a:ext>
            </a:extLst>
          </p:cNvPr>
          <p:cNvSpPr txBox="1">
            <a:spLocks/>
          </p:cNvSpPr>
          <p:nvPr userDrawn="1"/>
        </p:nvSpPr>
        <p:spPr>
          <a:xfrm>
            <a:off x="3764086" y="6324133"/>
            <a:ext cx="46569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lnSpc>
                <a:spcPct val="150000"/>
              </a:lnSpc>
              <a:buNone/>
            </a:pPr>
            <a:r>
              <a:rPr lang="de-DE" sz="1200" b="0"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sz="1200" b="0" dirty="0">
              <a:solidFill>
                <a:schemeClr val="bg2">
                  <a:lumMod val="50000"/>
                </a:schemeClr>
              </a:solidFill>
            </a:endParaRPr>
          </a:p>
        </p:txBody>
      </p:sp>
      <p:pic>
        <p:nvPicPr>
          <p:cNvPr id="3" name="Grafik 2">
            <a:extLst>
              <a:ext uri="{FF2B5EF4-FFF2-40B4-BE49-F238E27FC236}">
                <a16:creationId xmlns:a16="http://schemas.microsoft.com/office/drawing/2014/main" id="{9CFFABA7-0A03-B452-9736-B4F7860C7EB2}"/>
              </a:ext>
            </a:extLst>
          </p:cNvPr>
          <p:cNvPicPr>
            <a:picLocks noChangeAspect="1"/>
          </p:cNvPicPr>
          <p:nvPr userDrawn="1"/>
        </p:nvPicPr>
        <p:blipFill>
          <a:blip r:embed="rId2"/>
          <a:stretch>
            <a:fillRect/>
          </a:stretch>
        </p:blipFill>
        <p:spPr>
          <a:xfrm>
            <a:off x="224029" y="126015"/>
            <a:ext cx="856800" cy="734400"/>
          </a:xfrm>
          <a:prstGeom prst="rect">
            <a:avLst/>
          </a:prstGeom>
        </p:spPr>
      </p:pic>
      <p:sp>
        <p:nvSpPr>
          <p:cNvPr id="4" name="Foliennummernplatzhalter 4">
            <a:extLst>
              <a:ext uri="{FF2B5EF4-FFF2-40B4-BE49-F238E27FC236}">
                <a16:creationId xmlns:a16="http://schemas.microsoft.com/office/drawing/2014/main" id="{1F2926DA-9DCA-DC4A-B6CB-3083B406C660}"/>
              </a:ext>
            </a:extLst>
          </p:cNvPr>
          <p:cNvSpPr txBox="1">
            <a:spLocks/>
          </p:cNvSpPr>
          <p:nvPr userDrawn="1"/>
        </p:nvSpPr>
        <p:spPr>
          <a:xfrm>
            <a:off x="10807701" y="6352796"/>
            <a:ext cx="725997"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‹Nr.›</a:t>
            </a:fld>
            <a:endParaRPr lang="de-DE" sz="1200" noProof="1">
              <a:solidFill>
                <a:schemeClr val="bg2">
                  <a:lumMod val="50000"/>
                </a:schemeClr>
              </a:solidFill>
            </a:endParaRPr>
          </a:p>
        </p:txBody>
      </p:sp>
    </p:spTree>
    <p:extLst>
      <p:ext uri="{BB962C8B-B14F-4D97-AF65-F5344CB8AC3E}">
        <p14:creationId xmlns:p14="http://schemas.microsoft.com/office/powerpoint/2010/main" val="26027379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DE125C6-4F71-2443-6CB6-E5D16AD667AA}"/>
              </a:ext>
            </a:extLst>
          </p:cNvPr>
          <p:cNvSpPr>
            <a:spLocks noGrp="1"/>
          </p:cNvSpPr>
          <p:nvPr>
            <p:ph type="title"/>
          </p:nvPr>
        </p:nvSpPr>
        <p:spPr>
          <a:xfrm>
            <a:off x="1461688" y="265616"/>
            <a:ext cx="9346012" cy="603704"/>
          </a:xfrm>
          <a:prstGeom prst="rect">
            <a:avLst/>
          </a:prstGeom>
        </p:spPr>
        <p:txBody>
          <a:bodyPr vert="horz" lIns="91440" tIns="45720" rIns="91440" bIns="45720" rtlCol="0" anchor="ctr">
            <a:noAutofit/>
          </a:bodyPr>
          <a:lstStyle/>
          <a:p>
            <a:r>
              <a:rPr lang="de-DE" dirty="0"/>
              <a:t>Mastertitelformat bearbeiten</a:t>
            </a:r>
            <a:endParaRPr lang="en-US" dirty="0"/>
          </a:p>
        </p:txBody>
      </p:sp>
      <p:sp>
        <p:nvSpPr>
          <p:cNvPr id="14" name="Rechteck 13">
            <a:extLst>
              <a:ext uri="{FF2B5EF4-FFF2-40B4-BE49-F238E27FC236}">
                <a16:creationId xmlns:a16="http://schemas.microsoft.com/office/drawing/2014/main" id="{229B6CE1-1F96-DC5A-FC48-9AB4672BC743}"/>
              </a:ext>
            </a:extLst>
          </p:cNvPr>
          <p:cNvSpPr/>
          <p:nvPr userDrawn="1"/>
        </p:nvSpPr>
        <p:spPr>
          <a:xfrm>
            <a:off x="526474" y="6351731"/>
            <a:ext cx="11139055"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e Placeholder 3">
            <a:extLst>
              <a:ext uri="{FF2B5EF4-FFF2-40B4-BE49-F238E27FC236}">
                <a16:creationId xmlns:a16="http://schemas.microsoft.com/office/drawing/2014/main" id="{CB3283FD-64A1-31F2-718D-0E7E3F6226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r>
              <a:rPr lang="en-US" dirty="0"/>
              <a:t>Datum</a:t>
            </a:r>
          </a:p>
        </p:txBody>
      </p:sp>
      <p:sp>
        <p:nvSpPr>
          <p:cNvPr id="16" name="Footer Placeholder 4">
            <a:extLst>
              <a:ext uri="{FF2B5EF4-FFF2-40B4-BE49-F238E27FC236}">
                <a16:creationId xmlns:a16="http://schemas.microsoft.com/office/drawing/2014/main" id="{24A0B08F-023B-2CDB-493C-C96CA3C44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ctr">
              <a:buNone/>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17" name="Slide Number Placeholder 5">
            <a:extLst>
              <a:ext uri="{FF2B5EF4-FFF2-40B4-BE49-F238E27FC236}">
                <a16:creationId xmlns:a16="http://schemas.microsoft.com/office/drawing/2014/main" id="{A86D9A6A-9557-38D1-E909-8DAACD2E3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indent="0">
              <a:buFont typeface="Arial"/>
              <a:buNone/>
            </a:pPr>
            <a:fld id="{48F63A3B-78C7-47BE-AE5E-E10140E04643}" type="slidenum">
              <a:rPr lang="en-US" smtClean="0"/>
              <a:pPr marL="0" indent="0">
                <a:buFont typeface="Arial"/>
                <a:buNone/>
              </a:pPr>
              <a:t>‹Nr.›</a:t>
            </a:fld>
            <a:endParaRPr lang="en-US" dirty="0"/>
          </a:p>
        </p:txBody>
      </p:sp>
      <p:sp>
        <p:nvSpPr>
          <p:cNvPr id="21" name="Text Placeholder 2">
            <a:extLst>
              <a:ext uri="{FF2B5EF4-FFF2-40B4-BE49-F238E27FC236}">
                <a16:creationId xmlns:a16="http://schemas.microsoft.com/office/drawing/2014/main" id="{93DD9A16-270A-0891-88AB-6CA1257B4067}"/>
              </a:ext>
            </a:extLst>
          </p:cNvPr>
          <p:cNvSpPr>
            <a:spLocks noGrp="1"/>
          </p:cNvSpPr>
          <p:nvPr>
            <p:ph type="body" idx="1"/>
          </p:nvPr>
        </p:nvSpPr>
        <p:spPr>
          <a:xfrm>
            <a:off x="1461688" y="1660385"/>
            <a:ext cx="9474600" cy="357887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88" r:id="rId2"/>
    <p:sldLayoutId id="2147483689" r:id="rId3"/>
    <p:sldLayoutId id="2147483651" r:id="rId4"/>
    <p:sldLayoutId id="2147483668" r:id="rId5"/>
    <p:sldLayoutId id="2147483661" r:id="rId6"/>
    <p:sldLayoutId id="2147483686" r:id="rId7"/>
    <p:sldLayoutId id="2147483683" r:id="rId8"/>
    <p:sldLayoutId id="2147483687" r:id="rId9"/>
    <p:sldLayoutId id="2147483685" r:id="rId10"/>
    <p:sldLayoutId id="2147483684" r:id="rId11"/>
    <p:sldLayoutId id="2147483682" r:id="rId12"/>
    <p:sldLayoutId id="2147483681"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9" r:id="rId23"/>
    <p:sldLayoutId id="2147483680" r:id="rId24"/>
    <p:sldLayoutId id="2147483690" r:id="rId25"/>
  </p:sldLayoutIdLst>
  <p:transition spd="med"/>
  <p:txStyles>
    <p:titleStyle>
      <a:lvl1pPr marL="9525" marR="0" indent="0" algn="l" defTabSz="914400" rtl="0" latinLnBrk="0">
        <a:lnSpc>
          <a:spcPct val="90000"/>
        </a:lnSpc>
        <a:spcBef>
          <a:spcPts val="0"/>
        </a:spcBef>
        <a:spcAft>
          <a:spcPts val="0"/>
        </a:spcAft>
        <a:buClrTx/>
        <a:buSzPct val="100000"/>
        <a:buFont typeface="Arial"/>
        <a:buNone/>
        <a:tabLst/>
        <a:defRPr sz="28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Pct val="100000"/>
        <a:buFont typeface="Arial"/>
        <a:buChar char="•"/>
        <a:tabLst/>
        <a:defRPr sz="28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p:bodyStyle>
    <p:otherStyle>
      <a:lvl1pPr marL="97508" marR="0" indent="-97508"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1pPr>
      <a:lvl2pPr marL="457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2pPr>
      <a:lvl3pPr marL="914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3pPr>
      <a:lvl4pPr marL="1371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4pPr>
      <a:lvl5pPr marL="18288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5pPr>
      <a:lvl6pPr marL="22860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6pPr>
      <a:lvl7pPr marL="27432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7pPr>
      <a:lvl8pPr marL="32004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8pPr>
      <a:lvl9pPr marL="3657600" marR="0" indent="0" algn="r" defTabSz="457200" rtl="0" latinLnBrk="0">
        <a:lnSpc>
          <a:spcPct val="100000"/>
        </a:lnSpc>
        <a:spcBef>
          <a:spcPts val="0"/>
        </a:spcBef>
        <a:spcAft>
          <a:spcPts val="0"/>
        </a:spcAft>
        <a:buClrTx/>
        <a:buSzPct val="100000"/>
        <a:buFont typeface="Arial"/>
        <a:buChar char="•"/>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png"/><Relationship Id="rId7" Type="http://schemas.openxmlformats.org/officeDocument/2006/relationships/image" Target="../media/image119.png"/><Relationship Id="rId2" Type="http://schemas.openxmlformats.org/officeDocument/2006/relationships/notesSlide" Target="../notesSlides/notesSlide89.xml"/><Relationship Id="rId1" Type="http://schemas.openxmlformats.org/officeDocument/2006/relationships/slideLayout" Target="../slideLayouts/slideLayout10.xml"/><Relationship Id="rId6" Type="http://schemas.openxmlformats.org/officeDocument/2006/relationships/image" Target="../media/image118.png"/><Relationship Id="rId5" Type="http://schemas.openxmlformats.org/officeDocument/2006/relationships/image" Target="../media/image63.png"/><Relationship Id="rId4" Type="http://schemas.openxmlformats.org/officeDocument/2006/relationships/image" Target="../media/image50.png"/><Relationship Id="rId9" Type="http://schemas.openxmlformats.org/officeDocument/2006/relationships/image" Target="../media/image123.png"/></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1.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10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3.png"/><Relationship Id="rId7"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10.xml"/><Relationship Id="rId6" Type="http://schemas.openxmlformats.org/officeDocument/2006/relationships/image" Target="../media/image118.png"/><Relationship Id="rId5" Type="http://schemas.openxmlformats.org/officeDocument/2006/relationships/image" Target="../media/image121.png"/><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7.xml"/><Relationship Id="rId1" Type="http://schemas.openxmlformats.org/officeDocument/2006/relationships/slideLayout" Target="../slideLayouts/slideLayout17.xml"/><Relationship Id="rId5" Type="http://schemas.openxmlformats.org/officeDocument/2006/relationships/image" Target="../media/image130.png"/><Relationship Id="rId4" Type="http://schemas.openxmlformats.org/officeDocument/2006/relationships/image" Target="../media/image12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9.xml"/><Relationship Id="rId1" Type="http://schemas.openxmlformats.org/officeDocument/2006/relationships/slideLayout" Target="../slideLayouts/slideLayout16.xml"/><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0.xml"/><Relationship Id="rId1" Type="http://schemas.openxmlformats.org/officeDocument/2006/relationships/slideLayout" Target="../slideLayouts/slideLayout10.xml"/><Relationship Id="rId5" Type="http://schemas.openxmlformats.org/officeDocument/2006/relationships/image" Target="../media/image131.png"/><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hyperlink" Target="http://www.sinus-an-grundschulen.de/fileadmin/uploads/Material_aus_SGS/Handreichung_Maass_2011-2.pdf"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hyperlink" Target="https://pikas.dzlm.de/node/1253"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52.sv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9.png"/><Relationship Id="rId2" Type="http://schemas.openxmlformats.org/officeDocument/2006/relationships/notesSlide" Target="../notesSlides/notesSlide31.xml"/><Relationship Id="rId16" Type="http://schemas.openxmlformats.org/officeDocument/2006/relationships/image" Target="../media/image73.sv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8.svg"/><Relationship Id="rId5" Type="http://schemas.openxmlformats.org/officeDocument/2006/relationships/image" Target="../media/image62.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svg"/><Relationship Id="rId1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8.svg"/><Relationship Id="rId2" Type="http://schemas.openxmlformats.org/officeDocument/2006/relationships/notesSlide" Target="../notesSlides/notesSlide32.xml"/><Relationship Id="rId16" Type="http://schemas.openxmlformats.org/officeDocument/2006/relationships/image" Target="../media/image72.sv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58.png"/><Relationship Id="rId9" Type="http://schemas.openxmlformats.org/officeDocument/2006/relationships/image" Target="../media/image65.png"/><Relationship Id="rId14" Type="http://schemas.openxmlformats.org/officeDocument/2006/relationships/image" Target="../media/image73.sv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3.sv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5.svg"/><Relationship Id="rId2" Type="http://schemas.openxmlformats.org/officeDocument/2006/relationships/notesSlide" Target="../notesSlides/notesSlide33.xml"/><Relationship Id="rId16"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8.svg"/><Relationship Id="rId5" Type="http://schemas.openxmlformats.org/officeDocument/2006/relationships/image" Target="../media/image62.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0.png"/><Relationship Id="rId9" Type="http://schemas.openxmlformats.org/officeDocument/2006/relationships/image" Target="../media/image66.svg"/><Relationship Id="rId14" Type="http://schemas.openxmlformats.org/officeDocument/2006/relationships/image" Target="../media/image71.png"/></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18" Type="http://schemas.openxmlformats.org/officeDocument/2006/relationships/image" Target="../media/image76.sv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8.svg"/><Relationship Id="rId17" Type="http://schemas.openxmlformats.org/officeDocument/2006/relationships/image" Target="../media/image74.png"/><Relationship Id="rId2" Type="http://schemas.openxmlformats.org/officeDocument/2006/relationships/notesSlide" Target="../notesSlides/notesSlide34.xml"/><Relationship Id="rId16" Type="http://schemas.openxmlformats.org/officeDocument/2006/relationships/image" Target="../media/image72.sv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0.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58.png"/><Relationship Id="rId9" Type="http://schemas.openxmlformats.org/officeDocument/2006/relationships/image" Target="../media/image65.png"/><Relationship Id="rId14" Type="http://schemas.openxmlformats.org/officeDocument/2006/relationships/image" Target="../media/image73.sv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7.png"/><Relationship Id="rId7"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6.png"/><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80.png"/><Relationship Id="rId5" Type="http://schemas.openxmlformats.org/officeDocument/2006/relationships/image" Target="../media/image60.png"/><Relationship Id="rId10" Type="http://schemas.openxmlformats.org/officeDocument/2006/relationships/image" Target="../media/image79.png"/><Relationship Id="rId4" Type="http://schemas.openxmlformats.org/officeDocument/2006/relationships/image" Target="../media/image58.pn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81.png"/><Relationship Id="rId11" Type="http://schemas.microsoft.com/office/2007/relationships/hdphoto" Target="../media/hdphoto3.wdp"/><Relationship Id="rId5" Type="http://schemas.openxmlformats.org/officeDocument/2006/relationships/image" Target="../media/image61.png"/><Relationship Id="rId10" Type="http://schemas.openxmlformats.org/officeDocument/2006/relationships/image" Target="../media/image83.png"/><Relationship Id="rId4" Type="http://schemas.openxmlformats.org/officeDocument/2006/relationships/image" Target="../media/image60.png"/><Relationship Id="rId9" Type="http://schemas.microsoft.com/office/2007/relationships/hdphoto" Target="../media/hdphoto2.wdp"/></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microsoft.com/office/2007/relationships/hdphoto" Target="../media/hdphoto4.wdp"/><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81.png"/><Relationship Id="rId11" Type="http://schemas.microsoft.com/office/2007/relationships/hdphoto" Target="../media/hdphoto3.wdp"/><Relationship Id="rId5" Type="http://schemas.openxmlformats.org/officeDocument/2006/relationships/image" Target="../media/image61.png"/><Relationship Id="rId10" Type="http://schemas.openxmlformats.org/officeDocument/2006/relationships/image" Target="../media/image83.png"/><Relationship Id="rId4" Type="http://schemas.openxmlformats.org/officeDocument/2006/relationships/image" Target="../media/image60.png"/><Relationship Id="rId9" Type="http://schemas.microsoft.com/office/2007/relationships/hdphoto" Target="../media/hdphoto5.wdp"/></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microsoft.com/office/2007/relationships/hdphoto" Target="../media/hdphoto6.wdp"/><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81.png"/><Relationship Id="rId11" Type="http://schemas.microsoft.com/office/2007/relationships/hdphoto" Target="../media/hdphoto3.wdp"/><Relationship Id="rId5" Type="http://schemas.openxmlformats.org/officeDocument/2006/relationships/image" Target="../media/image61.png"/><Relationship Id="rId10" Type="http://schemas.openxmlformats.org/officeDocument/2006/relationships/image" Target="../media/image83.png"/><Relationship Id="rId4" Type="http://schemas.openxmlformats.org/officeDocument/2006/relationships/image" Target="../media/image60.png"/><Relationship Id="rId9"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microsoft.com/office/2007/relationships/hdphoto" Target="../media/hdphoto8.wdp"/><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81.png"/><Relationship Id="rId11" Type="http://schemas.microsoft.com/office/2007/relationships/hdphoto" Target="../media/hdphoto3.wdp"/><Relationship Id="rId5" Type="http://schemas.openxmlformats.org/officeDocument/2006/relationships/image" Target="../media/image61.png"/><Relationship Id="rId10" Type="http://schemas.openxmlformats.org/officeDocument/2006/relationships/image" Target="../media/image83.png"/><Relationship Id="rId4" Type="http://schemas.openxmlformats.org/officeDocument/2006/relationships/image" Target="../media/image60.png"/><Relationship Id="rId9" Type="http://schemas.microsoft.com/office/2007/relationships/hdphoto" Target="../media/hdphoto9.wdp"/></Relationships>
</file>

<file path=ppt/slides/_rels/slide5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2.png"/><Relationship Id="rId7"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microsoft.com/office/2007/relationships/hdphoto" Target="../media/hdphoto10.wdp"/><Relationship Id="rId11" Type="http://schemas.microsoft.com/office/2007/relationships/hdphoto" Target="../media/hdphoto3.wdp"/><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59.png"/></Relationships>
</file>

<file path=ppt/slides/_rels/slide5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2.png"/><Relationship Id="rId7" Type="http://schemas.openxmlformats.org/officeDocument/2006/relationships/image" Target="../media/image82.png"/><Relationship Id="rId12" Type="http://schemas.microsoft.com/office/2007/relationships/hdphoto" Target="../media/hdphoto3.wdp"/><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microsoft.com/office/2007/relationships/hdphoto" Target="../media/hdphoto12.wdp"/><Relationship Id="rId11" Type="http://schemas.openxmlformats.org/officeDocument/2006/relationships/image" Target="../media/image83.png"/><Relationship Id="rId5" Type="http://schemas.openxmlformats.org/officeDocument/2006/relationships/image" Target="../media/image81.png"/><Relationship Id="rId10" Type="http://schemas.openxmlformats.org/officeDocument/2006/relationships/image" Target="../media/image45.png"/><Relationship Id="rId4" Type="http://schemas.openxmlformats.org/officeDocument/2006/relationships/image" Target="../media/image79.png"/><Relationship Id="rId9"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0.png"/><Relationship Id="rId7"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63.png"/><Relationship Id="rId11" Type="http://schemas.openxmlformats.org/officeDocument/2006/relationships/image" Target="../media/image88.emf"/><Relationship Id="rId5" Type="http://schemas.openxmlformats.org/officeDocument/2006/relationships/image" Target="../media/image84.png"/><Relationship Id="rId10" Type="http://schemas.openxmlformats.org/officeDocument/2006/relationships/image" Target="../media/image78.png"/><Relationship Id="rId4" Type="http://schemas.openxmlformats.org/officeDocument/2006/relationships/image" Target="../media/image79.png"/><Relationship Id="rId9"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9.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88.emf"/><Relationship Id="rId5" Type="http://schemas.openxmlformats.org/officeDocument/2006/relationships/image" Target="../media/image85.png"/><Relationship Id="rId10" Type="http://schemas.openxmlformats.org/officeDocument/2006/relationships/image" Target="../media/image78.png"/><Relationship Id="rId4" Type="http://schemas.openxmlformats.org/officeDocument/2006/relationships/image" Target="../media/image84.png"/><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0.png"/><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92.png"/><Relationship Id="rId10" Type="http://schemas.openxmlformats.org/officeDocument/2006/relationships/image" Target="../media/image62.png"/><Relationship Id="rId4" Type="http://schemas.openxmlformats.org/officeDocument/2006/relationships/image" Target="../media/image91.png"/><Relationship Id="rId9" Type="http://schemas.openxmlformats.org/officeDocument/2006/relationships/image" Target="../media/image61.png"/></Relationships>
</file>

<file path=ppt/slides/_rels/slide6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0.png"/><Relationship Id="rId7"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91.png"/><Relationship Id="rId4" Type="http://schemas.openxmlformats.org/officeDocument/2006/relationships/image" Target="../media/image92.png"/><Relationship Id="rId9"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91.png"/><Relationship Id="rId4" Type="http://schemas.openxmlformats.org/officeDocument/2006/relationships/image" Target="../media/image59.png"/><Relationship Id="rId9"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60.pn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96.pn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6.xml"/><Relationship Id="rId7" Type="http://schemas.openxmlformats.org/officeDocument/2006/relationships/image" Target="../media/image56.png"/><Relationship Id="rId12"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7.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notesSlide" Target="../notesSlides/notesSlide62.xml"/><Relationship Id="rId9" Type="http://schemas.openxmlformats.org/officeDocument/2006/relationships/image" Target="../media/image59.png"/></Relationships>
</file>

<file path=ppt/slides/_rels/slide7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notesSlide" Target="../notesSlides/notesSlide63.xml"/><Relationship Id="rId9" Type="http://schemas.openxmlformats.org/officeDocument/2006/relationships/image" Target="../media/image60.png"/></Relationships>
</file>

<file path=ppt/slides/_rels/slide7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0.png"/><Relationship Id="rId7"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63.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7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openxmlformats.org/officeDocument/2006/relationships/slideLayout" Target="../slideLayouts/slideLayout6.xml"/><Relationship Id="rId7" Type="http://schemas.openxmlformats.org/officeDocument/2006/relationships/image" Target="../media/image99.png"/><Relationship Id="rId12" Type="http://schemas.openxmlformats.org/officeDocument/2006/relationships/image" Target="../media/image6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9.png"/><Relationship Id="rId4" Type="http://schemas.openxmlformats.org/officeDocument/2006/relationships/notesSlide" Target="../notesSlides/notesSlide65.xml"/><Relationship Id="rId9" Type="http://schemas.openxmlformats.org/officeDocument/2006/relationships/image" Target="../media/image58.png"/></Relationships>
</file>

<file path=ppt/slides/_rels/slide7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63.png"/><Relationship Id="rId3" Type="http://schemas.microsoft.com/office/2007/relationships/media" Target="../media/media5.mp4"/><Relationship Id="rId7" Type="http://schemas.openxmlformats.org/officeDocument/2006/relationships/image" Target="../media/image50.png"/><Relationship Id="rId12" Type="http://schemas.openxmlformats.org/officeDocument/2006/relationships/image" Target="../media/image10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66.xml"/><Relationship Id="rId11" Type="http://schemas.openxmlformats.org/officeDocument/2006/relationships/image" Target="../media/image101.png"/><Relationship Id="rId5" Type="http://schemas.openxmlformats.org/officeDocument/2006/relationships/slideLayout" Target="../slideLayouts/slideLayout10.xml"/><Relationship Id="rId10" Type="http://schemas.openxmlformats.org/officeDocument/2006/relationships/image" Target="../media/image92.png"/><Relationship Id="rId4" Type="http://schemas.openxmlformats.org/officeDocument/2006/relationships/video" Target="../media/media5.mp4"/><Relationship Id="rId9"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10.xml"/><Relationship Id="rId7" Type="http://schemas.openxmlformats.org/officeDocument/2006/relationships/image" Target="../media/image10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2.png"/><Relationship Id="rId5" Type="http://schemas.openxmlformats.org/officeDocument/2006/relationships/image" Target="../media/image90.png"/><Relationship Id="rId10" Type="http://schemas.openxmlformats.org/officeDocument/2006/relationships/image" Target="../media/image45.png"/><Relationship Id="rId4" Type="http://schemas.openxmlformats.org/officeDocument/2006/relationships/notesSlide" Target="../notesSlides/notesSlide69.xml"/><Relationship Id="rId9"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14.wdp"/><Relationship Id="rId3" Type="http://schemas.openxmlformats.org/officeDocument/2006/relationships/image" Target="../media/image57.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73.xml"/><Relationship Id="rId16" Type="http://schemas.microsoft.com/office/2007/relationships/hdphoto" Target="../media/hdphoto16.wdp"/><Relationship Id="rId1" Type="http://schemas.openxmlformats.org/officeDocument/2006/relationships/slideLayout" Target="../slideLayouts/slideLayout6.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5.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microsoft.com/office/2007/relationships/hdphoto" Target="../media/hdphoto15.wdp"/></Relationships>
</file>

<file path=ppt/slides/_rels/slide8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57.png"/><Relationship Id="rId7" Type="http://schemas.openxmlformats.org/officeDocument/2006/relationships/image" Target="../media/image110.png"/><Relationship Id="rId12" Type="http://schemas.openxmlformats.org/officeDocument/2006/relationships/image" Target="../media/image106.png"/><Relationship Id="rId17" Type="http://schemas.microsoft.com/office/2007/relationships/hdphoto" Target="../media/hdphoto16.wdp"/><Relationship Id="rId2" Type="http://schemas.openxmlformats.org/officeDocument/2006/relationships/notesSlide" Target="../notesSlides/notesSlide74.xml"/><Relationship Id="rId16" Type="http://schemas.microsoft.com/office/2007/relationships/hdphoto" Target="../media/hdphoto15.wdp"/><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56.png"/><Relationship Id="rId5" Type="http://schemas.openxmlformats.org/officeDocument/2006/relationships/image" Target="../media/image108.png"/><Relationship Id="rId15" Type="http://schemas.microsoft.com/office/2007/relationships/hdphoto" Target="../media/hdphoto14.wdp"/><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4.png"/></Relationships>
</file>

<file path=ppt/slides/_rels/slide8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7.png"/><Relationship Id="rId3" Type="http://schemas.openxmlformats.org/officeDocument/2006/relationships/image" Target="../media/image57.png"/><Relationship Id="rId7" Type="http://schemas.openxmlformats.org/officeDocument/2006/relationships/image" Target="../media/image59.png"/><Relationship Id="rId12" Type="http://schemas.microsoft.com/office/2007/relationships/hdphoto" Target="../media/hdphoto15.wdp"/><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image" Target="../media/image62.png"/><Relationship Id="rId11" Type="http://schemas.microsoft.com/office/2007/relationships/hdphoto" Target="../media/hdphoto14.wdp"/><Relationship Id="rId5" Type="http://schemas.openxmlformats.org/officeDocument/2006/relationships/image" Target="../media/image60.png"/><Relationship Id="rId10" Type="http://schemas.openxmlformats.org/officeDocument/2006/relationships/image" Target="../media/image114.png"/><Relationship Id="rId4" Type="http://schemas.openxmlformats.org/officeDocument/2006/relationships/image" Target="../media/image58.png"/><Relationship Id="rId9" Type="http://schemas.openxmlformats.org/officeDocument/2006/relationships/image" Target="../media/image56.png"/><Relationship Id="rId14" Type="http://schemas.openxmlformats.org/officeDocument/2006/relationships/image" Target="../media/image63.png"/></Relationships>
</file>

<file path=ppt/slides/_rels/slide8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image" Target="../media/image62.png"/><Relationship Id="rId11" Type="http://schemas.microsoft.com/office/2007/relationships/hdphoto" Target="../media/hdphoto15.wdp"/><Relationship Id="rId5" Type="http://schemas.openxmlformats.org/officeDocument/2006/relationships/image" Target="../media/image60.png"/><Relationship Id="rId10" Type="http://schemas.microsoft.com/office/2007/relationships/hdphoto" Target="../media/hdphoto14.wdp"/><Relationship Id="rId4" Type="http://schemas.openxmlformats.org/officeDocument/2006/relationships/image" Target="../media/image58.png"/><Relationship Id="rId9" Type="http://schemas.openxmlformats.org/officeDocument/2006/relationships/image" Target="../media/image114.png"/></Relationships>
</file>

<file path=ppt/slides/_rels/slide8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117.emf"/><Relationship Id="rId2" Type="http://schemas.openxmlformats.org/officeDocument/2006/relationships/notesSlide" Target="../notesSlides/notesSlide77.xml"/><Relationship Id="rId1" Type="http://schemas.openxmlformats.org/officeDocument/2006/relationships/slideLayout" Target="../slideLayouts/slideLayout6.xml"/><Relationship Id="rId6" Type="http://schemas.openxmlformats.org/officeDocument/2006/relationships/image" Target="../media/image62.png"/><Relationship Id="rId11" Type="http://schemas.microsoft.com/office/2007/relationships/hdphoto" Target="../media/hdphoto15.wdp"/><Relationship Id="rId5" Type="http://schemas.openxmlformats.org/officeDocument/2006/relationships/image" Target="../media/image60.png"/><Relationship Id="rId10" Type="http://schemas.microsoft.com/office/2007/relationships/hdphoto" Target="../media/hdphoto14.wdp"/><Relationship Id="rId4" Type="http://schemas.openxmlformats.org/officeDocument/2006/relationships/image" Target="../media/image58.png"/><Relationship Id="rId9" Type="http://schemas.openxmlformats.org/officeDocument/2006/relationships/image" Target="../media/image114.png"/><Relationship Id="rId14" Type="http://schemas.openxmlformats.org/officeDocument/2006/relationships/image" Target="../media/image45.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119.png"/><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62.png"/><Relationship Id="rId11" Type="http://schemas.microsoft.com/office/2007/relationships/hdphoto" Target="../media/hdphoto15.wdp"/><Relationship Id="rId5" Type="http://schemas.openxmlformats.org/officeDocument/2006/relationships/image" Target="../media/image60.png"/><Relationship Id="rId10" Type="http://schemas.microsoft.com/office/2007/relationships/hdphoto" Target="../media/hdphoto14.wdp"/><Relationship Id="rId4" Type="http://schemas.openxmlformats.org/officeDocument/2006/relationships/image" Target="../media/image58.png"/><Relationship Id="rId9" Type="http://schemas.openxmlformats.org/officeDocument/2006/relationships/image" Target="../media/image114.png"/></Relationships>
</file>

<file path=ppt/slides/_rels/slide9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62.png"/><Relationship Id="rId11" Type="http://schemas.microsoft.com/office/2007/relationships/hdphoto" Target="../media/hdphoto15.wdp"/><Relationship Id="rId5" Type="http://schemas.openxmlformats.org/officeDocument/2006/relationships/image" Target="../media/image60.png"/><Relationship Id="rId10" Type="http://schemas.microsoft.com/office/2007/relationships/hdphoto" Target="../media/hdphoto14.wdp"/><Relationship Id="rId4" Type="http://schemas.openxmlformats.org/officeDocument/2006/relationships/image" Target="../media/image58.png"/><Relationship Id="rId9"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2.png"/><Relationship Id="rId10" Type="http://schemas.microsoft.com/office/2007/relationships/hdphoto" Target="../media/hdphoto15.wdp"/><Relationship Id="rId4" Type="http://schemas.openxmlformats.org/officeDocument/2006/relationships/image" Target="../media/image60.png"/><Relationship Id="rId9" Type="http://schemas.microsoft.com/office/2007/relationships/hdphoto" Target="../media/hdphoto14.wdp"/></Relationships>
</file>

<file path=ppt/slides/_rels/slide9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image" Target="../media/image59.png"/><Relationship Id="rId11" Type="http://schemas.microsoft.com/office/2007/relationships/hdphoto" Target="../media/hdphoto15.wdp"/><Relationship Id="rId5" Type="http://schemas.openxmlformats.org/officeDocument/2006/relationships/image" Target="../media/image62.png"/><Relationship Id="rId10" Type="http://schemas.microsoft.com/office/2007/relationships/hdphoto" Target="../media/hdphoto14.wdp"/><Relationship Id="rId4" Type="http://schemas.openxmlformats.org/officeDocument/2006/relationships/image" Target="../media/image60.png"/><Relationship Id="rId9" Type="http://schemas.openxmlformats.org/officeDocument/2006/relationships/image" Target="../media/image114.png"/></Relationships>
</file>

<file path=ppt/slides/_rels/slide9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120.png"/></Relationships>
</file>

<file path=ppt/slides/_rels/slide9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2.png"/><Relationship Id="rId10" Type="http://schemas.microsoft.com/office/2007/relationships/hdphoto" Target="../media/hdphoto15.wdp"/><Relationship Id="rId4" Type="http://schemas.openxmlformats.org/officeDocument/2006/relationships/image" Target="../media/image60.png"/><Relationship Id="rId9" Type="http://schemas.microsoft.com/office/2007/relationships/hdphoto" Target="../media/hdphoto14.wdp"/></Relationships>
</file>

<file path=ppt/slides/_rels/slide9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62.png"/><Relationship Id="rId10" Type="http://schemas.microsoft.com/office/2007/relationships/hdphoto" Target="../media/hdphoto15.wdp"/><Relationship Id="rId4" Type="http://schemas.openxmlformats.org/officeDocument/2006/relationships/image" Target="../media/image60.png"/><Relationship Id="rId9" Type="http://schemas.microsoft.com/office/2007/relationships/hdphoto" Target="../media/hdphoto14.wdp"/></Relationships>
</file>

<file path=ppt/slides/_rels/slide9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4.png"/><Relationship Id="rId7" Type="http://schemas.openxmlformats.org/officeDocument/2006/relationships/image" Target="../media/image60.png"/><Relationship Id="rId2" Type="http://schemas.openxmlformats.org/officeDocument/2006/relationships/notesSlide" Target="../notesSlides/notesSlide88.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45.png"/><Relationship Id="rId5" Type="http://schemas.microsoft.com/office/2007/relationships/hdphoto" Target="../media/hdphoto15.wdp"/><Relationship Id="rId10" Type="http://schemas.openxmlformats.org/officeDocument/2006/relationships/image" Target="../media/image61.png"/><Relationship Id="rId4" Type="http://schemas.microsoft.com/office/2007/relationships/hdphoto" Target="../media/hdphoto14.wdp"/><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asted-image.png" descr="pasted-image.png"/>
          <p:cNvPicPr>
            <a:picLocks noChangeAspect="1"/>
          </p:cNvPicPr>
          <p:nvPr/>
        </p:nvPicPr>
        <p:blipFill>
          <a:blip r:embed="rId2"/>
          <a:stretch>
            <a:fillRect/>
          </a:stretch>
        </p:blipFill>
        <p:spPr>
          <a:xfrm>
            <a:off x="1794510" y="3343546"/>
            <a:ext cx="139701" cy="279401"/>
          </a:xfrm>
          <a:prstGeom prst="rect">
            <a:avLst/>
          </a:prstGeom>
          <a:ln w="12700">
            <a:miter lim="400000"/>
          </a:ln>
        </p:spPr>
      </p:pic>
      <p:sp>
        <p:nvSpPr>
          <p:cNvPr id="2" name="Textfeld 1">
            <a:extLst>
              <a:ext uri="{FF2B5EF4-FFF2-40B4-BE49-F238E27FC236}">
                <a16:creationId xmlns:a16="http://schemas.microsoft.com/office/drawing/2014/main" id="{6C2C105B-BF92-0952-A170-2CB19D8952E0}"/>
              </a:ext>
            </a:extLst>
          </p:cNvPr>
          <p:cNvSpPr txBox="1"/>
          <p:nvPr/>
        </p:nvSpPr>
        <p:spPr>
          <a:xfrm>
            <a:off x="6121400" y="28448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noProof="1">
              <a:ln>
                <a:noFill/>
              </a:ln>
              <a:solidFill>
                <a:srgbClr val="FF2600"/>
              </a:solidFill>
              <a:effectLst/>
              <a:uFillTx/>
              <a:latin typeface="+mj-lt"/>
              <a:ea typeface="+mj-ea"/>
              <a:cs typeface="+mj-cs"/>
              <a:sym typeface="Calibri"/>
            </a:endParaRPr>
          </a:p>
        </p:txBody>
      </p:sp>
      <p:sp>
        <p:nvSpPr>
          <p:cNvPr id="6" name="Textplatzhalter 5">
            <a:extLst>
              <a:ext uri="{FF2B5EF4-FFF2-40B4-BE49-F238E27FC236}">
                <a16:creationId xmlns:a16="http://schemas.microsoft.com/office/drawing/2014/main" id="{02BD7CA6-9A82-43BF-8545-E1F8167EDB9B}"/>
              </a:ext>
            </a:extLst>
          </p:cNvPr>
          <p:cNvSpPr>
            <a:spLocks noGrp="1"/>
          </p:cNvSpPr>
          <p:nvPr>
            <p:ph type="body" sz="quarter" idx="1"/>
          </p:nvPr>
        </p:nvSpPr>
        <p:spPr/>
        <p:txBody>
          <a:bodyPr>
            <a:normAutofit/>
          </a:bodyPr>
          <a:lstStyle/>
          <a:p>
            <a:pPr marL="0" indent="0">
              <a:buNone/>
            </a:pPr>
            <a:r>
              <a:rPr lang="de-DE" noProof="1"/>
              <a:t>Modellieren herausfordern und unterstützen</a:t>
            </a:r>
          </a:p>
        </p:txBody>
      </p:sp>
      <p:sp>
        <p:nvSpPr>
          <p:cNvPr id="4" name="Titel 3">
            <a:extLst>
              <a:ext uri="{FF2B5EF4-FFF2-40B4-BE49-F238E27FC236}">
                <a16:creationId xmlns:a16="http://schemas.microsoft.com/office/drawing/2014/main" id="{2D73B587-AFDF-6253-6E07-472678342FFB}"/>
              </a:ext>
            </a:extLst>
          </p:cNvPr>
          <p:cNvSpPr>
            <a:spLocks noGrp="1"/>
          </p:cNvSpPr>
          <p:nvPr>
            <p:ph type="title"/>
          </p:nvPr>
        </p:nvSpPr>
        <p:spPr/>
        <p:txBody>
          <a:bodyPr/>
          <a:lstStyle/>
          <a:p>
            <a:r>
              <a:rPr lang="de-DE" noProof="1"/>
              <a:t>FACHOFFENSIVE MATHEMATIK</a:t>
            </a:r>
          </a:p>
        </p:txBody>
      </p:sp>
      <p:sp>
        <p:nvSpPr>
          <p:cNvPr id="8" name="Textplatzhalter 7">
            <a:extLst>
              <a:ext uri="{FF2B5EF4-FFF2-40B4-BE49-F238E27FC236}">
                <a16:creationId xmlns:a16="http://schemas.microsoft.com/office/drawing/2014/main" id="{618E5559-A46B-1C0E-21A5-F8B34CAD8D45}"/>
              </a:ext>
            </a:extLst>
          </p:cNvPr>
          <p:cNvSpPr>
            <a:spLocks noGrp="1"/>
          </p:cNvSpPr>
          <p:nvPr>
            <p:ph type="body" sz="quarter" idx="21"/>
          </p:nvPr>
        </p:nvSpPr>
        <p:spPr/>
        <p:txBody>
          <a:bodyPr/>
          <a:lstStyle/>
          <a:p>
            <a:pPr marL="0" indent="0">
              <a:buNone/>
            </a:pPr>
            <a:r>
              <a:rPr lang="de-DE" noProof="1"/>
              <a:t>3. Modul der Veranstaltungsreihe „Prozessbezogene Kompetenzen herausfordern und unterstützen“</a:t>
            </a:r>
          </a:p>
        </p:txBody>
      </p:sp>
      <p:pic>
        <p:nvPicPr>
          <p:cNvPr id="381" name="Stempel_Siegel_FONRW_petrol_150ppi.png" descr="Stempel_Siegel_FONRW_petrol_150ppi.png"/>
          <p:cNvPicPr>
            <a:picLocks noChangeAspect="1"/>
          </p:cNvPicPr>
          <p:nvPr/>
        </p:nvPicPr>
        <p:blipFill>
          <a:blip r:embed="rId3"/>
          <a:stretch>
            <a:fillRect/>
          </a:stretch>
        </p:blipFill>
        <p:spPr>
          <a:xfrm>
            <a:off x="10427858" y="110921"/>
            <a:ext cx="1513954" cy="9813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BA20D-82EF-1311-3511-C70DCB52513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617D5E-AAA4-2E33-FBEB-BE03B185E99B}"/>
              </a:ext>
            </a:extLst>
          </p:cNvPr>
          <p:cNvSpPr>
            <a:spLocks noGrp="1"/>
          </p:cNvSpPr>
          <p:nvPr>
            <p:ph type="title"/>
          </p:nvPr>
        </p:nvSpPr>
        <p:spPr>
          <a:xfrm>
            <a:off x="1461897" y="278848"/>
            <a:ext cx="9346012" cy="603704"/>
          </a:xfrm>
        </p:spPr>
        <p:txBody>
          <a:bodyPr/>
          <a:lstStyle/>
          <a:p>
            <a:r>
              <a:rPr lang="de-DE" noProof="1"/>
              <a:t>Gliederung</a:t>
            </a:r>
          </a:p>
        </p:txBody>
      </p:sp>
      <p:sp>
        <p:nvSpPr>
          <p:cNvPr id="6" name="Datumsplatzhalter 18">
            <a:extLst>
              <a:ext uri="{FF2B5EF4-FFF2-40B4-BE49-F238E27FC236}">
                <a16:creationId xmlns:a16="http://schemas.microsoft.com/office/drawing/2014/main" id="{B95063FE-27B2-5F7A-3C38-3A75E72A4757}"/>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3" name="Foliennummernplatzhalter 4">
            <a:extLst>
              <a:ext uri="{FF2B5EF4-FFF2-40B4-BE49-F238E27FC236}">
                <a16:creationId xmlns:a16="http://schemas.microsoft.com/office/drawing/2014/main" id="{CBB39808-A28F-C58C-C31D-274D693AD72F}"/>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10</a:t>
            </a:fld>
            <a:endParaRPr lang="de-DE" sz="1200" noProof="1">
              <a:solidFill>
                <a:schemeClr val="bg2">
                  <a:lumMod val="50000"/>
                </a:schemeClr>
              </a:solidFill>
            </a:endParaRPr>
          </a:p>
        </p:txBody>
      </p:sp>
      <p:sp>
        <p:nvSpPr>
          <p:cNvPr id="8" name="Inhaltsplatzhalter 7">
            <a:extLst>
              <a:ext uri="{FF2B5EF4-FFF2-40B4-BE49-F238E27FC236}">
                <a16:creationId xmlns:a16="http://schemas.microsoft.com/office/drawing/2014/main" id="{8836114D-0ADE-EA08-D83D-EEEA9EBBC2E2}"/>
              </a:ext>
            </a:extLst>
          </p:cNvPr>
          <p:cNvSpPr>
            <a:spLocks noGrp="1"/>
          </p:cNvSpPr>
          <p:nvPr>
            <p:ph idx="1"/>
          </p:nvPr>
        </p:nvSpPr>
        <p:spPr/>
        <p:txBody>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a:p>
            <a:endParaRPr lang="de-DE" dirty="0"/>
          </a:p>
        </p:txBody>
      </p:sp>
      <p:sp>
        <p:nvSpPr>
          <p:cNvPr id="5" name="Textfeld 4">
            <a:extLst>
              <a:ext uri="{FF2B5EF4-FFF2-40B4-BE49-F238E27FC236}">
                <a16:creationId xmlns:a16="http://schemas.microsoft.com/office/drawing/2014/main" id="{BEE081AC-95B1-C3E4-2A00-A5AE72A6FCE4}"/>
              </a:ext>
            </a:extLst>
          </p:cNvPr>
          <p:cNvSpPr txBox="1"/>
          <p:nvPr/>
        </p:nvSpPr>
        <p:spPr>
          <a:xfrm>
            <a:off x="-166914" y="1916868"/>
            <a:ext cx="12525828" cy="369332"/>
          </a:xfrm>
          <a:prstGeom prst="rect">
            <a:avLst/>
          </a:prstGeom>
          <a:solidFill>
            <a:srgbClr val="327D87">
              <a:alpha val="24717"/>
            </a:srgbClr>
          </a:solidFill>
        </p:spPr>
        <p:txBody>
          <a:bodyPr wrap="square" rtlCol="0">
            <a:spAutoFit/>
          </a:bodyPr>
          <a:lstStyle/>
          <a:p>
            <a:endParaRPr lang="de-DE" noProof="1"/>
          </a:p>
        </p:txBody>
      </p:sp>
    </p:spTree>
    <p:extLst>
      <p:ext uri="{BB962C8B-B14F-4D97-AF65-F5344CB8AC3E}">
        <p14:creationId xmlns:p14="http://schemas.microsoft.com/office/powerpoint/2010/main" val="1340732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21B2-BAC0-2E92-B22E-CD90A84C155A}"/>
            </a:ext>
          </a:extLst>
        </p:cNvPr>
        <p:cNvGrpSpPr/>
        <p:nvPr/>
      </p:nvGrpSpPr>
      <p:grpSpPr>
        <a:xfrm>
          <a:off x="0" y="0"/>
          <a:ext cx="0" cy="0"/>
          <a:chOff x="0" y="0"/>
          <a:chExt cx="0" cy="0"/>
        </a:xfrm>
      </p:grpSpPr>
      <p:pic>
        <p:nvPicPr>
          <p:cNvPr id="7" name="Grafik 6" descr="Ein Bild, das Kinderkunst, Cartoon, Henkelbecher, Geschirr enthält.&#10;&#10;KI-generierte Inhalte können fehlerhaft sein.">
            <a:extLst>
              <a:ext uri="{FF2B5EF4-FFF2-40B4-BE49-F238E27FC236}">
                <a16:creationId xmlns:a16="http://schemas.microsoft.com/office/drawing/2014/main" id="{313FC9F9-9FCA-A137-9212-705370BC3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15" y="1077816"/>
            <a:ext cx="2159974" cy="1338097"/>
          </a:xfrm>
          <a:prstGeom prst="rect">
            <a:avLst/>
          </a:prstGeom>
        </p:spPr>
      </p:pic>
      <p:sp>
        <p:nvSpPr>
          <p:cNvPr id="2" name="Titel 1">
            <a:extLst>
              <a:ext uri="{FF2B5EF4-FFF2-40B4-BE49-F238E27FC236}">
                <a16:creationId xmlns:a16="http://schemas.microsoft.com/office/drawing/2014/main" id="{3DD85AD7-6E57-B27A-4AC2-A3D818E8C08E}"/>
              </a:ext>
            </a:extLst>
          </p:cNvPr>
          <p:cNvSpPr>
            <a:spLocks noGrp="1"/>
          </p:cNvSpPr>
          <p:nvPr>
            <p:ph type="title"/>
          </p:nvPr>
        </p:nvSpPr>
        <p:spPr/>
        <p:txBody>
          <a:bodyPr/>
          <a:lstStyle/>
          <a:p>
            <a:r>
              <a:rPr lang="de-DE" dirty="0"/>
              <a:t>Modellieren durch Tabellen unterstützen</a:t>
            </a:r>
          </a:p>
        </p:txBody>
      </p:sp>
      <p:pic>
        <p:nvPicPr>
          <p:cNvPr id="6" name="Grafik 5">
            <a:extLst>
              <a:ext uri="{FF2B5EF4-FFF2-40B4-BE49-F238E27FC236}">
                <a16:creationId xmlns:a16="http://schemas.microsoft.com/office/drawing/2014/main" id="{9F4E7868-822D-CCAD-F986-762DD3D867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28696" y="2355741"/>
            <a:ext cx="6734608" cy="2918083"/>
          </a:xfrm>
          <a:prstGeom prst="rect">
            <a:avLst/>
          </a:prstGeom>
        </p:spPr>
      </p:pic>
      <p:cxnSp>
        <p:nvCxnSpPr>
          <p:cNvPr id="10" name="Gerade Verbindung mit Pfeil 9">
            <a:extLst>
              <a:ext uri="{FF2B5EF4-FFF2-40B4-BE49-F238E27FC236}">
                <a16:creationId xmlns:a16="http://schemas.microsoft.com/office/drawing/2014/main" id="{17F04089-00C2-CCB3-8A86-B00E503F2B85}"/>
              </a:ext>
            </a:extLst>
          </p:cNvPr>
          <p:cNvCxnSpPr>
            <a:cxnSpLocks/>
          </p:cNvCxnSpPr>
          <p:nvPr/>
        </p:nvCxnSpPr>
        <p:spPr>
          <a:xfrm>
            <a:off x="5538226" y="3627730"/>
            <a:ext cx="1140031"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 name="Gerade Verbindung mit Pfeil 10">
            <a:extLst>
              <a:ext uri="{FF2B5EF4-FFF2-40B4-BE49-F238E27FC236}">
                <a16:creationId xmlns:a16="http://schemas.microsoft.com/office/drawing/2014/main" id="{33784E76-F5BC-2C36-7746-CCBF7E71619F}"/>
              </a:ext>
            </a:extLst>
          </p:cNvPr>
          <p:cNvCxnSpPr>
            <a:cxnSpLocks/>
          </p:cNvCxnSpPr>
          <p:nvPr/>
        </p:nvCxnSpPr>
        <p:spPr>
          <a:xfrm flipH="1">
            <a:off x="5524371" y="3823835"/>
            <a:ext cx="1118260"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3795F394-2CF6-35B1-7DAC-CAC37DA55DE6}"/>
              </a:ext>
            </a:extLst>
          </p:cNvPr>
          <p:cNvCxnSpPr>
            <a:cxnSpLocks/>
          </p:cNvCxnSpPr>
          <p:nvPr/>
        </p:nvCxnSpPr>
        <p:spPr>
          <a:xfrm flipH="1">
            <a:off x="6362700" y="1175810"/>
            <a:ext cx="1028700" cy="140229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ED454D9-8C0F-FCD9-B2F0-E7F97A27A37F}"/>
              </a:ext>
            </a:extLst>
          </p:cNvPr>
          <p:cNvCxnSpPr>
            <a:cxnSpLocks/>
            <a:stCxn id="7" idx="2"/>
          </p:cNvCxnSpPr>
          <p:nvPr/>
        </p:nvCxnSpPr>
        <p:spPr>
          <a:xfrm>
            <a:off x="1665302" y="2415913"/>
            <a:ext cx="1174901" cy="72253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C6BC8C9B-55B5-6DFD-4BCF-8285401AF57D}"/>
              </a:ext>
            </a:extLst>
          </p:cNvPr>
          <p:cNvCxnSpPr>
            <a:cxnSpLocks/>
          </p:cNvCxnSpPr>
          <p:nvPr/>
        </p:nvCxnSpPr>
        <p:spPr>
          <a:xfrm flipH="1" flipV="1">
            <a:off x="8733034" y="3699624"/>
            <a:ext cx="1274260" cy="134127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239FF7B7-6590-06A9-315C-716AD8E51F4C}"/>
              </a:ext>
            </a:extLst>
          </p:cNvPr>
          <p:cNvCxnSpPr>
            <a:cxnSpLocks/>
            <a:stCxn id="56" idx="3"/>
          </p:cNvCxnSpPr>
          <p:nvPr/>
        </p:nvCxnSpPr>
        <p:spPr>
          <a:xfrm flipV="1">
            <a:off x="2761832" y="4481257"/>
            <a:ext cx="546865" cy="79570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DD0658E2-CE6F-EE0F-B0FA-DB91191F18AC}"/>
              </a:ext>
            </a:extLst>
          </p:cNvPr>
          <p:cNvCxnSpPr>
            <a:cxnSpLocks/>
          </p:cNvCxnSpPr>
          <p:nvPr/>
        </p:nvCxnSpPr>
        <p:spPr>
          <a:xfrm flipV="1">
            <a:off x="2761832" y="4746611"/>
            <a:ext cx="3353256" cy="1380739"/>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89" name="Grafik 88">
            <a:extLst>
              <a:ext uri="{FF2B5EF4-FFF2-40B4-BE49-F238E27FC236}">
                <a16:creationId xmlns:a16="http://schemas.microsoft.com/office/drawing/2014/main" id="{D3D5F782-77AC-762C-003F-0377EE2A732C}"/>
              </a:ext>
            </a:extLst>
          </p:cNvPr>
          <p:cNvPicPr>
            <a:picLocks noChangeAspect="1"/>
          </p:cNvPicPr>
          <p:nvPr/>
        </p:nvPicPr>
        <p:blipFill>
          <a:blip r:embed="rId5"/>
          <a:stretch>
            <a:fillRect/>
          </a:stretch>
        </p:blipFill>
        <p:spPr>
          <a:xfrm>
            <a:off x="3722045" y="2976007"/>
            <a:ext cx="240430" cy="272065"/>
          </a:xfrm>
          <a:prstGeom prst="rect">
            <a:avLst/>
          </a:prstGeom>
        </p:spPr>
      </p:pic>
      <p:pic>
        <p:nvPicPr>
          <p:cNvPr id="90" name="Grafik 89">
            <a:extLst>
              <a:ext uri="{FF2B5EF4-FFF2-40B4-BE49-F238E27FC236}">
                <a16:creationId xmlns:a16="http://schemas.microsoft.com/office/drawing/2014/main" id="{7D82FA9E-D12B-FAEE-F34A-54B4227FA810}"/>
              </a:ext>
            </a:extLst>
          </p:cNvPr>
          <p:cNvPicPr>
            <a:picLocks noChangeAspect="1"/>
          </p:cNvPicPr>
          <p:nvPr/>
        </p:nvPicPr>
        <p:blipFill>
          <a:blip r:embed="rId5"/>
          <a:stretch>
            <a:fillRect/>
          </a:stretch>
        </p:blipFill>
        <p:spPr>
          <a:xfrm>
            <a:off x="6457614" y="2502139"/>
            <a:ext cx="240430" cy="272065"/>
          </a:xfrm>
          <a:prstGeom prst="rect">
            <a:avLst/>
          </a:prstGeom>
        </p:spPr>
      </p:pic>
      <p:pic>
        <p:nvPicPr>
          <p:cNvPr id="91" name="Grafik 90">
            <a:extLst>
              <a:ext uri="{FF2B5EF4-FFF2-40B4-BE49-F238E27FC236}">
                <a16:creationId xmlns:a16="http://schemas.microsoft.com/office/drawing/2014/main" id="{068FEE03-DA8E-4A81-B345-A9F68B5C03D7}"/>
              </a:ext>
            </a:extLst>
          </p:cNvPr>
          <p:cNvPicPr>
            <a:picLocks noChangeAspect="1"/>
          </p:cNvPicPr>
          <p:nvPr/>
        </p:nvPicPr>
        <p:blipFill>
          <a:blip r:embed="rId5"/>
          <a:stretch>
            <a:fillRect/>
          </a:stretch>
        </p:blipFill>
        <p:spPr>
          <a:xfrm>
            <a:off x="8504376" y="3588900"/>
            <a:ext cx="240430" cy="272065"/>
          </a:xfrm>
          <a:prstGeom prst="rect">
            <a:avLst/>
          </a:prstGeom>
        </p:spPr>
      </p:pic>
      <p:pic>
        <p:nvPicPr>
          <p:cNvPr id="92" name="Grafik 91">
            <a:extLst>
              <a:ext uri="{FF2B5EF4-FFF2-40B4-BE49-F238E27FC236}">
                <a16:creationId xmlns:a16="http://schemas.microsoft.com/office/drawing/2014/main" id="{FB722B6D-475B-56D9-0CEE-0B4DF4BF9B2F}"/>
              </a:ext>
            </a:extLst>
          </p:cNvPr>
          <p:cNvPicPr>
            <a:picLocks noChangeAspect="1"/>
          </p:cNvPicPr>
          <p:nvPr/>
        </p:nvPicPr>
        <p:blipFill>
          <a:blip r:embed="rId5"/>
          <a:stretch>
            <a:fillRect/>
          </a:stretch>
        </p:blipFill>
        <p:spPr>
          <a:xfrm>
            <a:off x="3651789" y="4013158"/>
            <a:ext cx="240430" cy="272065"/>
          </a:xfrm>
          <a:prstGeom prst="rect">
            <a:avLst/>
          </a:prstGeom>
        </p:spPr>
      </p:pic>
      <p:pic>
        <p:nvPicPr>
          <p:cNvPr id="93" name="Grafik 92">
            <a:extLst>
              <a:ext uri="{FF2B5EF4-FFF2-40B4-BE49-F238E27FC236}">
                <a16:creationId xmlns:a16="http://schemas.microsoft.com/office/drawing/2014/main" id="{3985E452-2C74-E38B-7812-274C68B2F090}"/>
              </a:ext>
            </a:extLst>
          </p:cNvPr>
          <p:cNvPicPr>
            <a:picLocks noChangeAspect="1"/>
          </p:cNvPicPr>
          <p:nvPr/>
        </p:nvPicPr>
        <p:blipFill>
          <a:blip r:embed="rId5"/>
          <a:stretch>
            <a:fillRect/>
          </a:stretch>
        </p:blipFill>
        <p:spPr>
          <a:xfrm>
            <a:off x="6443392" y="4209192"/>
            <a:ext cx="240430" cy="272065"/>
          </a:xfrm>
          <a:prstGeom prst="rect">
            <a:avLst/>
          </a:prstGeom>
        </p:spPr>
      </p:pic>
      <p:pic>
        <p:nvPicPr>
          <p:cNvPr id="48" name="Grafik 47">
            <a:extLst>
              <a:ext uri="{FF2B5EF4-FFF2-40B4-BE49-F238E27FC236}">
                <a16:creationId xmlns:a16="http://schemas.microsoft.com/office/drawing/2014/main" id="{EDC0ACCA-2A2C-AE93-A06B-94A0D159949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39683" y="3682733"/>
            <a:ext cx="1974794" cy="1408402"/>
          </a:xfrm>
          <a:prstGeom prst="rect">
            <a:avLst/>
          </a:prstGeom>
        </p:spPr>
      </p:pic>
      <p:pic>
        <p:nvPicPr>
          <p:cNvPr id="49" name="Grafik 48">
            <a:extLst>
              <a:ext uri="{FF2B5EF4-FFF2-40B4-BE49-F238E27FC236}">
                <a16:creationId xmlns:a16="http://schemas.microsoft.com/office/drawing/2014/main" id="{4A66961A-BBCE-5E7C-912D-AF67645C69B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039685" y="5091135"/>
            <a:ext cx="1974792" cy="1408402"/>
          </a:xfrm>
          <a:prstGeom prst="rect">
            <a:avLst/>
          </a:prstGeom>
        </p:spPr>
      </p:pic>
      <p:grpSp>
        <p:nvGrpSpPr>
          <p:cNvPr id="63" name="Gruppieren 62">
            <a:extLst>
              <a:ext uri="{FF2B5EF4-FFF2-40B4-BE49-F238E27FC236}">
                <a16:creationId xmlns:a16="http://schemas.microsoft.com/office/drawing/2014/main" id="{734003D9-F29A-D6F9-B62E-314925EFB33D}"/>
              </a:ext>
            </a:extLst>
          </p:cNvPr>
          <p:cNvGrpSpPr/>
          <p:nvPr/>
        </p:nvGrpSpPr>
        <p:grpSpPr>
          <a:xfrm>
            <a:off x="240602" y="4062485"/>
            <a:ext cx="2521230" cy="2207856"/>
            <a:chOff x="240602" y="4062485"/>
            <a:chExt cx="2521230" cy="2207856"/>
          </a:xfrm>
        </p:grpSpPr>
        <p:pic>
          <p:nvPicPr>
            <p:cNvPr id="54" name="Grafik 53" descr="Ein Bild, das Text, Screenshot, Quittung, Reihe enthält.&#10;&#10;KI-generierte Inhalte können fehlerhaft sein.">
              <a:extLst>
                <a:ext uri="{FF2B5EF4-FFF2-40B4-BE49-F238E27FC236}">
                  <a16:creationId xmlns:a16="http://schemas.microsoft.com/office/drawing/2014/main" id="{46168054-8F1A-5063-AECA-9EE15A11BEAB}"/>
                </a:ext>
              </a:extLst>
            </p:cNvPr>
            <p:cNvPicPr>
              <a:picLocks noChangeAspect="1"/>
            </p:cNvPicPr>
            <p:nvPr/>
          </p:nvPicPr>
          <p:blipFill>
            <a:blip r:embed="rId8">
              <a:extLst>
                <a:ext uri="{28A0092B-C50C-407E-A947-70E740481C1C}">
                  <a14:useLocalDpi xmlns:a14="http://schemas.microsoft.com/office/drawing/2010/main" val="0"/>
                </a:ext>
              </a:extLst>
            </a:blip>
            <a:srcRect r="66529"/>
            <a:stretch>
              <a:fillRect/>
            </a:stretch>
          </p:blipFill>
          <p:spPr>
            <a:xfrm>
              <a:off x="240602" y="4062485"/>
              <a:ext cx="1598137" cy="1986751"/>
            </a:xfrm>
            <a:prstGeom prst="rect">
              <a:avLst/>
            </a:prstGeom>
          </p:spPr>
        </p:pic>
        <p:pic>
          <p:nvPicPr>
            <p:cNvPr id="55" name="Grafik 54" descr="Ein Bild, das Text, Screenshot, Quittung, Reihe enthält.&#10;&#10;KI-generierte Inhalte können fehlerhaft sein.">
              <a:extLst>
                <a:ext uri="{FF2B5EF4-FFF2-40B4-BE49-F238E27FC236}">
                  <a16:creationId xmlns:a16="http://schemas.microsoft.com/office/drawing/2014/main" id="{88FBBFEE-9E4F-A67A-7625-F7AC5BA37EFD}"/>
                </a:ext>
              </a:extLst>
            </p:cNvPr>
            <p:cNvPicPr>
              <a:picLocks noChangeAspect="1"/>
            </p:cNvPicPr>
            <p:nvPr/>
          </p:nvPicPr>
          <p:blipFill>
            <a:blip r:embed="rId8">
              <a:extLst>
                <a:ext uri="{28A0092B-C50C-407E-A947-70E740481C1C}">
                  <a14:useLocalDpi xmlns:a14="http://schemas.microsoft.com/office/drawing/2010/main" val="0"/>
                </a:ext>
              </a:extLst>
            </a:blip>
            <a:srcRect l="32750" r="33779"/>
            <a:stretch>
              <a:fillRect/>
            </a:stretch>
          </p:blipFill>
          <p:spPr>
            <a:xfrm>
              <a:off x="702149" y="4173038"/>
              <a:ext cx="1598137" cy="1986751"/>
            </a:xfrm>
            <a:prstGeom prst="rect">
              <a:avLst/>
            </a:prstGeom>
          </p:spPr>
        </p:pic>
        <p:pic>
          <p:nvPicPr>
            <p:cNvPr id="56" name="Grafik 55" descr="Ein Bild, das Text, Screenshot, Quittung, Reihe enthält.&#10;&#10;KI-generierte Inhalte können fehlerhaft sein.">
              <a:extLst>
                <a:ext uri="{FF2B5EF4-FFF2-40B4-BE49-F238E27FC236}">
                  <a16:creationId xmlns:a16="http://schemas.microsoft.com/office/drawing/2014/main" id="{725A13AC-7668-E173-36EB-C07293111FD9}"/>
                </a:ext>
              </a:extLst>
            </p:cNvPr>
            <p:cNvPicPr>
              <a:picLocks noChangeAspect="1"/>
            </p:cNvPicPr>
            <p:nvPr/>
          </p:nvPicPr>
          <p:blipFill>
            <a:blip r:embed="rId8">
              <a:extLst>
                <a:ext uri="{28A0092B-C50C-407E-A947-70E740481C1C}">
                  <a14:useLocalDpi xmlns:a14="http://schemas.microsoft.com/office/drawing/2010/main" val="0"/>
                </a:ext>
              </a:extLst>
            </a:blip>
            <a:srcRect l="67325" r="-796"/>
            <a:stretch>
              <a:fillRect/>
            </a:stretch>
          </p:blipFill>
          <p:spPr>
            <a:xfrm>
              <a:off x="1163695" y="4283590"/>
              <a:ext cx="1598137" cy="1986751"/>
            </a:xfrm>
            <a:prstGeom prst="rect">
              <a:avLst/>
            </a:prstGeom>
          </p:spPr>
        </p:pic>
      </p:grpSp>
      <p:pic>
        <p:nvPicPr>
          <p:cNvPr id="8" name="Grafik 7" descr="Ein Bild, das Text, Screenshot enthält.&#10;&#10;KI-generierte Inhalte können fehlerhaft sein.">
            <a:extLst>
              <a:ext uri="{FF2B5EF4-FFF2-40B4-BE49-F238E27FC236}">
                <a16:creationId xmlns:a16="http://schemas.microsoft.com/office/drawing/2014/main" id="{7670862C-6571-E354-C9CE-B9228073CB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5630" y="103976"/>
            <a:ext cx="3048000" cy="2095500"/>
          </a:xfrm>
          <a:prstGeom prst="rect">
            <a:avLst/>
          </a:prstGeom>
        </p:spPr>
      </p:pic>
      <p:sp>
        <p:nvSpPr>
          <p:cNvPr id="9" name="Textfeld 8">
            <a:extLst>
              <a:ext uri="{FF2B5EF4-FFF2-40B4-BE49-F238E27FC236}">
                <a16:creationId xmlns:a16="http://schemas.microsoft.com/office/drawing/2014/main" id="{CDD9868A-45CA-BC5C-234E-F2B9DA7A73E3}"/>
              </a:ext>
            </a:extLst>
          </p:cNvPr>
          <p:cNvSpPr txBox="1"/>
          <p:nvPr/>
        </p:nvSpPr>
        <p:spPr>
          <a:xfrm>
            <a:off x="3789485" y="369277"/>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3666292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fill="hold"/>
                                        <p:tgtEl>
                                          <p:spTgt spid="93"/>
                                        </p:tgtEl>
                                        <p:attrNameLst>
                                          <p:attrName>ppt_x</p:attrName>
                                        </p:attrNameLst>
                                      </p:cBhvr>
                                      <p:tavLst>
                                        <p:tav tm="0">
                                          <p:val>
                                            <p:strVal val="#ppt_x"/>
                                          </p:val>
                                        </p:tav>
                                        <p:tav tm="100000">
                                          <p:val>
                                            <p:strVal val="#ppt_x"/>
                                          </p:val>
                                        </p:tav>
                                      </p:tavLst>
                                    </p:anim>
                                    <p:anim calcmode="lin" valueType="num">
                                      <p:cBhvr additive="base">
                                        <p:cTn id="16" dur="500" fill="hold"/>
                                        <p:tgtEl>
                                          <p:spTgt spid="9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9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9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9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A8227-84B8-A976-C4A6-21BCFBCD1E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26F990-699F-D3B3-5900-3EA7F4A7A256}"/>
              </a:ext>
            </a:extLst>
          </p:cNvPr>
          <p:cNvSpPr>
            <a:spLocks noGrp="1"/>
          </p:cNvSpPr>
          <p:nvPr>
            <p:ph type="title"/>
          </p:nvPr>
        </p:nvSpPr>
        <p:spPr/>
        <p:txBody>
          <a:bodyPr/>
          <a:lstStyle/>
          <a:p>
            <a:r>
              <a:rPr lang="de-DE" dirty="0"/>
              <a:t>Modellieren durch Tabellen unterstützen</a:t>
            </a:r>
          </a:p>
        </p:txBody>
      </p:sp>
      <p:sp>
        <p:nvSpPr>
          <p:cNvPr id="3" name="Textplatzhalter 2">
            <a:extLst>
              <a:ext uri="{FF2B5EF4-FFF2-40B4-BE49-F238E27FC236}">
                <a16:creationId xmlns:a16="http://schemas.microsoft.com/office/drawing/2014/main" id="{4EDF48E1-CB98-4C61-0B85-CE759EAF857E}"/>
              </a:ext>
            </a:extLst>
          </p:cNvPr>
          <p:cNvSpPr>
            <a:spLocks noGrp="1"/>
          </p:cNvSpPr>
          <p:nvPr>
            <p:ph type="body" sz="quarter" idx="14"/>
          </p:nvPr>
        </p:nvSpPr>
        <p:spPr/>
        <p:txBody>
          <a:bodyPr/>
          <a:lstStyle/>
          <a:p>
            <a:r>
              <a:rPr lang="de-DE" dirty="0"/>
              <a:t>EINE AUFGABE – VIELE MÖGLICHKEITEN</a:t>
            </a:r>
          </a:p>
        </p:txBody>
      </p:sp>
      <p:pic>
        <p:nvPicPr>
          <p:cNvPr id="6" name="Grafik 5">
            <a:extLst>
              <a:ext uri="{FF2B5EF4-FFF2-40B4-BE49-F238E27FC236}">
                <a16:creationId xmlns:a16="http://schemas.microsoft.com/office/drawing/2014/main" id="{F8DB5539-FF03-582D-91AD-B411416EE4F7}"/>
              </a:ext>
            </a:extLst>
          </p:cNvPr>
          <p:cNvPicPr>
            <a:picLocks noChangeAspect="1"/>
          </p:cNvPicPr>
          <p:nvPr/>
        </p:nvPicPr>
        <p:blipFill>
          <a:blip r:embed="rId3"/>
          <a:stretch>
            <a:fillRect/>
          </a:stretch>
        </p:blipFill>
        <p:spPr>
          <a:xfrm>
            <a:off x="10707567" y="4955784"/>
            <a:ext cx="957960" cy="1397025"/>
          </a:xfrm>
          <a:prstGeom prst="rect">
            <a:avLst/>
          </a:prstGeom>
        </p:spPr>
      </p:pic>
      <p:sp>
        <p:nvSpPr>
          <p:cNvPr id="7" name="Google Shape;471;p17">
            <a:extLst>
              <a:ext uri="{FF2B5EF4-FFF2-40B4-BE49-F238E27FC236}">
                <a16:creationId xmlns:a16="http://schemas.microsoft.com/office/drawing/2014/main" id="{1F83C8D2-5643-4D38-42E0-AAB987197B56}"/>
              </a:ext>
            </a:extLst>
          </p:cNvPr>
          <p:cNvSpPr/>
          <p:nvPr/>
        </p:nvSpPr>
        <p:spPr>
          <a:xfrm>
            <a:off x="5729599" y="4669198"/>
            <a:ext cx="4512178" cy="1552759"/>
          </a:xfrm>
          <a:prstGeom prst="wedgeRoundRectCallout">
            <a:avLst>
              <a:gd name="adj1" fmla="val 61389"/>
              <a:gd name="adj2" fmla="val 573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Tabellen scheinen die Lernenden also unterstützen zu können.</a:t>
            </a:r>
          </a:p>
          <a:p>
            <a:pPr marL="0" lvl="0" indent="0" algn="ctr">
              <a:buClr>
                <a:schemeClr val="dk1"/>
              </a:buClr>
              <a:buSzPts val="1800"/>
              <a:buNone/>
            </a:pPr>
            <a:r>
              <a:rPr lang="de-DE" sz="1800" b="0" dirty="0">
                <a:solidFill>
                  <a:schemeClr val="dk1"/>
                </a:solidFill>
                <a:sym typeface="Arial"/>
              </a:rPr>
              <a:t>Aber die Aufgabe passt so noch nicht zu meiner Lerngruppe und meinem Unterrichtsziel.</a:t>
            </a:r>
          </a:p>
        </p:txBody>
      </p:sp>
      <p:sp>
        <p:nvSpPr>
          <p:cNvPr id="9" name="Rechteck 8">
            <a:extLst>
              <a:ext uri="{FF2B5EF4-FFF2-40B4-BE49-F238E27FC236}">
                <a16:creationId xmlns:a16="http://schemas.microsoft.com/office/drawing/2014/main" id="{E82F1B0C-4E3A-EDD7-3BA4-90588D77A3DF}"/>
              </a:ext>
            </a:extLst>
          </p:cNvPr>
          <p:cNvSpPr/>
          <p:nvPr/>
        </p:nvSpPr>
        <p:spPr>
          <a:xfrm>
            <a:off x="6646179" y="1212059"/>
            <a:ext cx="5107770" cy="1217895"/>
          </a:xfrm>
          <a:custGeom>
            <a:avLst/>
            <a:gdLst>
              <a:gd name="csX0" fmla="*/ 0 w 5107770"/>
              <a:gd name="csY0" fmla="*/ 0 h 1217895"/>
              <a:gd name="csX1" fmla="*/ 536316 w 5107770"/>
              <a:gd name="csY1" fmla="*/ 0 h 1217895"/>
              <a:gd name="csX2" fmla="*/ 1123709 w 5107770"/>
              <a:gd name="csY2" fmla="*/ 0 h 1217895"/>
              <a:gd name="csX3" fmla="*/ 1660025 w 5107770"/>
              <a:gd name="csY3" fmla="*/ 0 h 1217895"/>
              <a:gd name="csX4" fmla="*/ 2349574 w 5107770"/>
              <a:gd name="csY4" fmla="*/ 0 h 1217895"/>
              <a:gd name="csX5" fmla="*/ 2988045 w 5107770"/>
              <a:gd name="csY5" fmla="*/ 0 h 1217895"/>
              <a:gd name="csX6" fmla="*/ 3626517 w 5107770"/>
              <a:gd name="csY6" fmla="*/ 0 h 1217895"/>
              <a:gd name="csX7" fmla="*/ 4367143 w 5107770"/>
              <a:gd name="csY7" fmla="*/ 0 h 1217895"/>
              <a:gd name="csX8" fmla="*/ 5107770 w 5107770"/>
              <a:gd name="csY8" fmla="*/ 0 h 1217895"/>
              <a:gd name="csX9" fmla="*/ 5107770 w 5107770"/>
              <a:gd name="csY9" fmla="*/ 572411 h 1217895"/>
              <a:gd name="csX10" fmla="*/ 5107770 w 5107770"/>
              <a:gd name="csY10" fmla="*/ 1217895 h 1217895"/>
              <a:gd name="csX11" fmla="*/ 4622532 w 5107770"/>
              <a:gd name="csY11" fmla="*/ 1217895 h 1217895"/>
              <a:gd name="csX12" fmla="*/ 4086216 w 5107770"/>
              <a:gd name="csY12" fmla="*/ 1217895 h 1217895"/>
              <a:gd name="csX13" fmla="*/ 3396667 w 5107770"/>
              <a:gd name="csY13" fmla="*/ 1217895 h 1217895"/>
              <a:gd name="csX14" fmla="*/ 2656040 w 5107770"/>
              <a:gd name="csY14" fmla="*/ 1217895 h 1217895"/>
              <a:gd name="csX15" fmla="*/ 2068647 w 5107770"/>
              <a:gd name="csY15" fmla="*/ 1217895 h 1217895"/>
              <a:gd name="csX16" fmla="*/ 1328020 w 5107770"/>
              <a:gd name="csY16" fmla="*/ 1217895 h 1217895"/>
              <a:gd name="csX17" fmla="*/ 791704 w 5107770"/>
              <a:gd name="csY17" fmla="*/ 1217895 h 1217895"/>
              <a:gd name="csX18" fmla="*/ 0 w 5107770"/>
              <a:gd name="csY18" fmla="*/ 1217895 h 1217895"/>
              <a:gd name="csX19" fmla="*/ 0 w 5107770"/>
              <a:gd name="csY19" fmla="*/ 645484 h 1217895"/>
              <a:gd name="csX20" fmla="*/ 0 w 5107770"/>
              <a:gd name="csY20" fmla="*/ 0 h 12178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17895"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18555" y="137335"/>
                  <a:pt x="5098942" y="331368"/>
                  <a:pt x="5107770" y="572411"/>
                </a:cubicBezTo>
                <a:cubicBezTo>
                  <a:pt x="5116598" y="813454"/>
                  <a:pt x="5093289" y="920087"/>
                  <a:pt x="5107770" y="1217895"/>
                </a:cubicBezTo>
                <a:cubicBezTo>
                  <a:pt x="4934681" y="1240337"/>
                  <a:pt x="4763014" y="1239181"/>
                  <a:pt x="4622532" y="1217895"/>
                </a:cubicBezTo>
                <a:cubicBezTo>
                  <a:pt x="4482050" y="1196609"/>
                  <a:pt x="4330065" y="1224336"/>
                  <a:pt x="4086216" y="1217895"/>
                </a:cubicBezTo>
                <a:cubicBezTo>
                  <a:pt x="3842367" y="1211454"/>
                  <a:pt x="3564357" y="1199929"/>
                  <a:pt x="3396667" y="1217895"/>
                </a:cubicBezTo>
                <a:cubicBezTo>
                  <a:pt x="3228977" y="1235861"/>
                  <a:pt x="2964409" y="1215458"/>
                  <a:pt x="2656040" y="1217895"/>
                </a:cubicBezTo>
                <a:cubicBezTo>
                  <a:pt x="2347671" y="1220332"/>
                  <a:pt x="2327817" y="1228828"/>
                  <a:pt x="2068647" y="1217895"/>
                </a:cubicBezTo>
                <a:cubicBezTo>
                  <a:pt x="1809477" y="1206962"/>
                  <a:pt x="1478447" y="1217380"/>
                  <a:pt x="1328020" y="1217895"/>
                </a:cubicBezTo>
                <a:cubicBezTo>
                  <a:pt x="1177593" y="1218410"/>
                  <a:pt x="1026875" y="1222791"/>
                  <a:pt x="791704" y="1217895"/>
                </a:cubicBezTo>
                <a:cubicBezTo>
                  <a:pt x="556533" y="1212999"/>
                  <a:pt x="322365" y="1222408"/>
                  <a:pt x="0" y="1217895"/>
                </a:cubicBezTo>
                <a:cubicBezTo>
                  <a:pt x="8024" y="1022077"/>
                  <a:pt x="12013" y="859485"/>
                  <a:pt x="0" y="645484"/>
                </a:cubicBezTo>
                <a:cubicBezTo>
                  <a:pt x="-12013" y="431483"/>
                  <a:pt x="4053" y="150765"/>
                  <a:pt x="0" y="0"/>
                </a:cubicBezTo>
                <a:close/>
              </a:path>
              <a:path w="5107770" h="1217895"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17722" y="164136"/>
                  <a:pt x="5092325" y="492952"/>
                  <a:pt x="5107770" y="633305"/>
                </a:cubicBezTo>
                <a:cubicBezTo>
                  <a:pt x="5123215" y="773659"/>
                  <a:pt x="5106903" y="1100641"/>
                  <a:pt x="5107770" y="1217895"/>
                </a:cubicBezTo>
                <a:cubicBezTo>
                  <a:pt x="4807688" y="1189421"/>
                  <a:pt x="4625027" y="1188769"/>
                  <a:pt x="4469299" y="1217895"/>
                </a:cubicBezTo>
                <a:cubicBezTo>
                  <a:pt x="4313571" y="1247021"/>
                  <a:pt x="4154861" y="1229849"/>
                  <a:pt x="3881905" y="1217895"/>
                </a:cubicBezTo>
                <a:cubicBezTo>
                  <a:pt x="3608949" y="1205941"/>
                  <a:pt x="3472138" y="1210995"/>
                  <a:pt x="3141279" y="1217895"/>
                </a:cubicBezTo>
                <a:cubicBezTo>
                  <a:pt x="2810420" y="1224795"/>
                  <a:pt x="2562761" y="1233621"/>
                  <a:pt x="2400652" y="1217895"/>
                </a:cubicBezTo>
                <a:cubicBezTo>
                  <a:pt x="2238543" y="1202169"/>
                  <a:pt x="1986247" y="1191086"/>
                  <a:pt x="1864336" y="1217895"/>
                </a:cubicBezTo>
                <a:cubicBezTo>
                  <a:pt x="1742425" y="1244704"/>
                  <a:pt x="1356107" y="1187351"/>
                  <a:pt x="1225865" y="1217895"/>
                </a:cubicBezTo>
                <a:cubicBezTo>
                  <a:pt x="1095623" y="1248439"/>
                  <a:pt x="415074" y="1166081"/>
                  <a:pt x="0" y="1217895"/>
                </a:cubicBezTo>
                <a:cubicBezTo>
                  <a:pt x="25836" y="1010165"/>
                  <a:pt x="11584" y="804262"/>
                  <a:pt x="0" y="608948"/>
                </a:cubicBezTo>
                <a:cubicBezTo>
                  <a:pt x="-11584" y="413634"/>
                  <a:pt x="-7432" y="145627"/>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In zwei Bechern sind insgesamt 12 Muggelsteine. </a:t>
            </a:r>
            <a:br>
              <a:rPr lang="de-DE" sz="1400" b="0" dirty="0">
                <a:solidFill>
                  <a:srgbClr val="000000"/>
                </a:solidFill>
                <a:latin typeface="Comic Sans MS" panose="030F0902030302020204" pitchFamily="66" charset="0"/>
                <a:sym typeface="Arial"/>
              </a:rPr>
            </a:br>
            <a:r>
              <a:rPr lang="de-DE" sz="1400" b="0" dirty="0">
                <a:solidFill>
                  <a:srgbClr val="000000"/>
                </a:solidFill>
                <a:latin typeface="Comic Sans MS" panose="030F0902030302020204" pitchFamily="66" charset="0"/>
                <a:sym typeface="Arial"/>
              </a:rPr>
              <a:t>Im zweiten Becher sind doppelt so viele Murmeln wie im ersten Becher.</a:t>
            </a:r>
          </a:p>
          <a:p>
            <a:pPr marL="0" lvl="0" indent="0" algn="ctr" hangingPunct="1">
              <a:buClr>
                <a:srgbClr val="000000"/>
              </a:buClr>
              <a:buSzTx/>
              <a:buNone/>
              <a:defRPr/>
            </a:pPr>
            <a:r>
              <a:rPr lang="de-DE" sz="1400" dirty="0">
                <a:solidFill>
                  <a:srgbClr val="000000"/>
                </a:solidFill>
                <a:latin typeface="Comic Sans MS" panose="030F0902030302020204" pitchFamily="66" charset="0"/>
                <a:sym typeface="Arial"/>
              </a:rPr>
              <a:t>Wie viele Steine sind in den einzelnen Bechern?</a:t>
            </a:r>
          </a:p>
        </p:txBody>
      </p:sp>
      <p:sp>
        <p:nvSpPr>
          <p:cNvPr id="10" name="Rechteck 9">
            <a:extLst>
              <a:ext uri="{FF2B5EF4-FFF2-40B4-BE49-F238E27FC236}">
                <a16:creationId xmlns:a16="http://schemas.microsoft.com/office/drawing/2014/main" id="{09370141-E5CF-AE6F-DFAA-D171F12AB61F}"/>
              </a:ext>
            </a:extLst>
          </p:cNvPr>
          <p:cNvSpPr/>
          <p:nvPr/>
        </p:nvSpPr>
        <p:spPr>
          <a:xfrm>
            <a:off x="6646179" y="2801565"/>
            <a:ext cx="5107770" cy="1038563"/>
          </a:xfrm>
          <a:custGeom>
            <a:avLst/>
            <a:gdLst>
              <a:gd name="csX0" fmla="*/ 0 w 5107770"/>
              <a:gd name="csY0" fmla="*/ 0 h 1038563"/>
              <a:gd name="csX1" fmla="*/ 536316 w 5107770"/>
              <a:gd name="csY1" fmla="*/ 0 h 1038563"/>
              <a:gd name="csX2" fmla="*/ 1123709 w 5107770"/>
              <a:gd name="csY2" fmla="*/ 0 h 1038563"/>
              <a:gd name="csX3" fmla="*/ 1660025 w 5107770"/>
              <a:gd name="csY3" fmla="*/ 0 h 1038563"/>
              <a:gd name="csX4" fmla="*/ 2349574 w 5107770"/>
              <a:gd name="csY4" fmla="*/ 0 h 1038563"/>
              <a:gd name="csX5" fmla="*/ 2988045 w 5107770"/>
              <a:gd name="csY5" fmla="*/ 0 h 1038563"/>
              <a:gd name="csX6" fmla="*/ 3626517 w 5107770"/>
              <a:gd name="csY6" fmla="*/ 0 h 1038563"/>
              <a:gd name="csX7" fmla="*/ 4367143 w 5107770"/>
              <a:gd name="csY7" fmla="*/ 0 h 1038563"/>
              <a:gd name="csX8" fmla="*/ 5107770 w 5107770"/>
              <a:gd name="csY8" fmla="*/ 0 h 1038563"/>
              <a:gd name="csX9" fmla="*/ 5107770 w 5107770"/>
              <a:gd name="csY9" fmla="*/ 488125 h 1038563"/>
              <a:gd name="csX10" fmla="*/ 5107770 w 5107770"/>
              <a:gd name="csY10" fmla="*/ 1038563 h 1038563"/>
              <a:gd name="csX11" fmla="*/ 4622532 w 5107770"/>
              <a:gd name="csY11" fmla="*/ 1038563 h 1038563"/>
              <a:gd name="csX12" fmla="*/ 4086216 w 5107770"/>
              <a:gd name="csY12" fmla="*/ 1038563 h 1038563"/>
              <a:gd name="csX13" fmla="*/ 3396667 w 5107770"/>
              <a:gd name="csY13" fmla="*/ 1038563 h 1038563"/>
              <a:gd name="csX14" fmla="*/ 2656040 w 5107770"/>
              <a:gd name="csY14" fmla="*/ 1038563 h 1038563"/>
              <a:gd name="csX15" fmla="*/ 2068647 w 5107770"/>
              <a:gd name="csY15" fmla="*/ 1038563 h 1038563"/>
              <a:gd name="csX16" fmla="*/ 1328020 w 5107770"/>
              <a:gd name="csY16" fmla="*/ 1038563 h 1038563"/>
              <a:gd name="csX17" fmla="*/ 791704 w 5107770"/>
              <a:gd name="csY17" fmla="*/ 1038563 h 1038563"/>
              <a:gd name="csX18" fmla="*/ 0 w 5107770"/>
              <a:gd name="csY18" fmla="*/ 1038563 h 1038563"/>
              <a:gd name="csX19" fmla="*/ 0 w 5107770"/>
              <a:gd name="csY19" fmla="*/ 550438 h 1038563"/>
              <a:gd name="csX20" fmla="*/ 0 w 5107770"/>
              <a:gd name="csY20" fmla="*/ 0 h 10385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038563"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08998" y="170954"/>
                  <a:pt x="5119046" y="383483"/>
                  <a:pt x="5107770" y="488125"/>
                </a:cubicBezTo>
                <a:cubicBezTo>
                  <a:pt x="5096494" y="592768"/>
                  <a:pt x="5099753" y="901747"/>
                  <a:pt x="5107770" y="1038563"/>
                </a:cubicBezTo>
                <a:cubicBezTo>
                  <a:pt x="4934681" y="1061005"/>
                  <a:pt x="4763014" y="1059849"/>
                  <a:pt x="4622532" y="1038563"/>
                </a:cubicBezTo>
                <a:cubicBezTo>
                  <a:pt x="4482050" y="1017277"/>
                  <a:pt x="4330065" y="1045004"/>
                  <a:pt x="4086216" y="1038563"/>
                </a:cubicBezTo>
                <a:cubicBezTo>
                  <a:pt x="3842367" y="1032122"/>
                  <a:pt x="3564357" y="1020597"/>
                  <a:pt x="3396667" y="1038563"/>
                </a:cubicBezTo>
                <a:cubicBezTo>
                  <a:pt x="3228977" y="1056529"/>
                  <a:pt x="2964409" y="1036126"/>
                  <a:pt x="2656040" y="1038563"/>
                </a:cubicBezTo>
                <a:cubicBezTo>
                  <a:pt x="2347671" y="1041000"/>
                  <a:pt x="2327817" y="1049496"/>
                  <a:pt x="2068647" y="1038563"/>
                </a:cubicBezTo>
                <a:cubicBezTo>
                  <a:pt x="1809477" y="1027630"/>
                  <a:pt x="1478447" y="1038048"/>
                  <a:pt x="1328020" y="1038563"/>
                </a:cubicBezTo>
                <a:cubicBezTo>
                  <a:pt x="1177593" y="1039078"/>
                  <a:pt x="1026875" y="1043459"/>
                  <a:pt x="791704" y="1038563"/>
                </a:cubicBezTo>
                <a:cubicBezTo>
                  <a:pt x="556533" y="1033667"/>
                  <a:pt x="322365" y="1043076"/>
                  <a:pt x="0" y="1038563"/>
                </a:cubicBezTo>
                <a:cubicBezTo>
                  <a:pt x="10502" y="809107"/>
                  <a:pt x="18309" y="667150"/>
                  <a:pt x="0" y="550438"/>
                </a:cubicBezTo>
                <a:cubicBezTo>
                  <a:pt x="-18309" y="433726"/>
                  <a:pt x="-5017" y="238463"/>
                  <a:pt x="0" y="0"/>
                </a:cubicBezTo>
                <a:close/>
              </a:path>
              <a:path w="5107770" h="1038563"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27358" y="238345"/>
                  <a:pt x="5122472" y="326841"/>
                  <a:pt x="5107770" y="540053"/>
                </a:cubicBezTo>
                <a:cubicBezTo>
                  <a:pt x="5093068" y="753265"/>
                  <a:pt x="5088413" y="882559"/>
                  <a:pt x="5107770" y="1038563"/>
                </a:cubicBezTo>
                <a:cubicBezTo>
                  <a:pt x="4807688" y="1010089"/>
                  <a:pt x="4625027" y="1009437"/>
                  <a:pt x="4469299" y="1038563"/>
                </a:cubicBezTo>
                <a:cubicBezTo>
                  <a:pt x="4313571" y="1067689"/>
                  <a:pt x="4154861" y="1050517"/>
                  <a:pt x="3881905" y="1038563"/>
                </a:cubicBezTo>
                <a:cubicBezTo>
                  <a:pt x="3608949" y="1026609"/>
                  <a:pt x="3472138" y="1031663"/>
                  <a:pt x="3141279" y="1038563"/>
                </a:cubicBezTo>
                <a:cubicBezTo>
                  <a:pt x="2810420" y="1045463"/>
                  <a:pt x="2562761" y="1054289"/>
                  <a:pt x="2400652" y="1038563"/>
                </a:cubicBezTo>
                <a:cubicBezTo>
                  <a:pt x="2238543" y="1022837"/>
                  <a:pt x="1986247" y="1011754"/>
                  <a:pt x="1864336" y="1038563"/>
                </a:cubicBezTo>
                <a:cubicBezTo>
                  <a:pt x="1742425" y="1065372"/>
                  <a:pt x="1356107" y="1008019"/>
                  <a:pt x="1225865" y="1038563"/>
                </a:cubicBezTo>
                <a:cubicBezTo>
                  <a:pt x="1095623" y="1069107"/>
                  <a:pt x="415074" y="986749"/>
                  <a:pt x="0" y="1038563"/>
                </a:cubicBezTo>
                <a:cubicBezTo>
                  <a:pt x="5160" y="816474"/>
                  <a:pt x="11211" y="690638"/>
                  <a:pt x="0" y="519282"/>
                </a:cubicBezTo>
                <a:cubicBezTo>
                  <a:pt x="-11211" y="347926"/>
                  <a:pt x="11896" y="15919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In drei Bechern sind Muggelsteine. </a:t>
            </a:r>
            <a:br>
              <a:rPr lang="de-DE" sz="1400" b="0" dirty="0">
                <a:solidFill>
                  <a:srgbClr val="000000"/>
                </a:solidFill>
                <a:latin typeface="Comic Sans MS" panose="030F0902030302020204" pitchFamily="66" charset="0"/>
                <a:sym typeface="Arial"/>
              </a:rPr>
            </a:br>
            <a:r>
              <a:rPr lang="de-DE" sz="1400" b="0" dirty="0">
                <a:solidFill>
                  <a:srgbClr val="000000"/>
                </a:solidFill>
                <a:latin typeface="Comic Sans MS" panose="030F0902030302020204" pitchFamily="66" charset="0"/>
                <a:sym typeface="Arial"/>
              </a:rPr>
              <a:t>In jedem Becher sind 5 mehr als in dem zuvor.</a:t>
            </a:r>
          </a:p>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Insgesamt sind 20 Muggelsteine in den Bechern.</a:t>
            </a:r>
          </a:p>
          <a:p>
            <a:pPr marL="0" lvl="0" indent="0" algn="ctr" hangingPunct="1">
              <a:buClr>
                <a:srgbClr val="000000"/>
              </a:buClr>
              <a:buSzTx/>
              <a:buNone/>
              <a:defRPr/>
            </a:pPr>
            <a:r>
              <a:rPr lang="de-DE" sz="1400" dirty="0">
                <a:solidFill>
                  <a:srgbClr val="000000"/>
                </a:solidFill>
                <a:latin typeface="Comic Sans MS" panose="030F0902030302020204" pitchFamily="66" charset="0"/>
                <a:sym typeface="Arial"/>
              </a:rPr>
              <a:t>Kann das stimmen?</a:t>
            </a:r>
          </a:p>
        </p:txBody>
      </p:sp>
      <p:sp>
        <p:nvSpPr>
          <p:cNvPr id="11" name="Pfeil nach rechts 10">
            <a:extLst>
              <a:ext uri="{FF2B5EF4-FFF2-40B4-BE49-F238E27FC236}">
                <a16:creationId xmlns:a16="http://schemas.microsoft.com/office/drawing/2014/main" id="{FCA8C254-05AC-387B-0E7C-D564C43EC801}"/>
              </a:ext>
            </a:extLst>
          </p:cNvPr>
          <p:cNvSpPr/>
          <p:nvPr/>
        </p:nvSpPr>
        <p:spPr>
          <a:xfrm rot="19094665">
            <a:off x="4987790" y="2509895"/>
            <a:ext cx="1784416"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2" name="Pfeil nach rechts 11">
            <a:extLst>
              <a:ext uri="{FF2B5EF4-FFF2-40B4-BE49-F238E27FC236}">
                <a16:creationId xmlns:a16="http://schemas.microsoft.com/office/drawing/2014/main" id="{64C33DD0-8B1E-C59B-B2A3-2D4C14885588}"/>
              </a:ext>
            </a:extLst>
          </p:cNvPr>
          <p:cNvSpPr/>
          <p:nvPr/>
        </p:nvSpPr>
        <p:spPr>
          <a:xfrm rot="20034428">
            <a:off x="5367998" y="3559123"/>
            <a:ext cx="1201863"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3" name="Abgerundetes Rechteck 12">
            <a:extLst>
              <a:ext uri="{FF2B5EF4-FFF2-40B4-BE49-F238E27FC236}">
                <a16:creationId xmlns:a16="http://schemas.microsoft.com/office/drawing/2014/main" id="{AE09E6BE-979B-B30D-0E58-92A338E82C14}"/>
              </a:ext>
            </a:extLst>
          </p:cNvPr>
          <p:cNvSpPr/>
          <p:nvPr/>
        </p:nvSpPr>
        <p:spPr>
          <a:xfrm>
            <a:off x="3658716" y="2320870"/>
            <a:ext cx="2310213"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000000"/>
                </a:solidFill>
                <a:effectLst/>
                <a:uFillTx/>
                <a:latin typeface="+mj-lt"/>
                <a:ea typeface="+mj-ea"/>
                <a:cs typeface="+mj-cs"/>
                <a:sym typeface="Calibri"/>
              </a:rPr>
              <a:t>inhaltliche Komplexität reduzieren</a:t>
            </a:r>
          </a:p>
        </p:txBody>
      </p:sp>
      <p:sp>
        <p:nvSpPr>
          <p:cNvPr id="14" name="Abgerundetes Rechteck 13">
            <a:extLst>
              <a:ext uri="{FF2B5EF4-FFF2-40B4-BE49-F238E27FC236}">
                <a16:creationId xmlns:a16="http://schemas.microsoft.com/office/drawing/2014/main" id="{466A06C6-854A-8027-3B2C-7C52ACF289ED}"/>
              </a:ext>
            </a:extLst>
          </p:cNvPr>
          <p:cNvSpPr/>
          <p:nvPr/>
        </p:nvSpPr>
        <p:spPr>
          <a:xfrm>
            <a:off x="5545822" y="3956527"/>
            <a:ext cx="3056638"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400" b="0" dirty="0">
                <a:solidFill>
                  <a:srgbClr val="000000"/>
                </a:solidFill>
              </a:rPr>
              <a:t>Einzelne Tätigkeiten des Modellierens gezielter herausfordern</a:t>
            </a:r>
            <a:endParaRPr kumimoji="0" lang="de-DE" sz="1400" b="0" i="0" u="none" strike="noStrike" cap="none" spc="0" normalizeH="0" baseline="0" dirty="0">
              <a:ln>
                <a:noFill/>
              </a:ln>
              <a:solidFill>
                <a:srgbClr val="000000"/>
              </a:solidFill>
              <a:effectLst/>
              <a:uFillTx/>
              <a:latin typeface="+mj-lt"/>
              <a:ea typeface="+mj-ea"/>
              <a:cs typeface="+mj-cs"/>
              <a:sym typeface="Calibri"/>
            </a:endParaRPr>
          </a:p>
        </p:txBody>
      </p:sp>
      <p:sp>
        <p:nvSpPr>
          <p:cNvPr id="4" name="Rechteck 3">
            <a:extLst>
              <a:ext uri="{FF2B5EF4-FFF2-40B4-BE49-F238E27FC236}">
                <a16:creationId xmlns:a16="http://schemas.microsoft.com/office/drawing/2014/main" id="{22BB3840-0F0A-5A90-99ED-AEDD8F1E6EDF}"/>
              </a:ext>
            </a:extLst>
          </p:cNvPr>
          <p:cNvSpPr/>
          <p:nvPr/>
        </p:nvSpPr>
        <p:spPr>
          <a:xfrm>
            <a:off x="81043" y="3462845"/>
            <a:ext cx="5107770" cy="987363"/>
          </a:xfrm>
          <a:custGeom>
            <a:avLst/>
            <a:gdLst>
              <a:gd name="csX0" fmla="*/ 0 w 5107770"/>
              <a:gd name="csY0" fmla="*/ 0 h 987363"/>
              <a:gd name="csX1" fmla="*/ 536316 w 5107770"/>
              <a:gd name="csY1" fmla="*/ 0 h 987363"/>
              <a:gd name="csX2" fmla="*/ 1123709 w 5107770"/>
              <a:gd name="csY2" fmla="*/ 0 h 987363"/>
              <a:gd name="csX3" fmla="*/ 1660025 w 5107770"/>
              <a:gd name="csY3" fmla="*/ 0 h 987363"/>
              <a:gd name="csX4" fmla="*/ 2349574 w 5107770"/>
              <a:gd name="csY4" fmla="*/ 0 h 987363"/>
              <a:gd name="csX5" fmla="*/ 2988045 w 5107770"/>
              <a:gd name="csY5" fmla="*/ 0 h 987363"/>
              <a:gd name="csX6" fmla="*/ 3626517 w 5107770"/>
              <a:gd name="csY6" fmla="*/ 0 h 987363"/>
              <a:gd name="csX7" fmla="*/ 4367143 w 5107770"/>
              <a:gd name="csY7" fmla="*/ 0 h 987363"/>
              <a:gd name="csX8" fmla="*/ 5107770 w 5107770"/>
              <a:gd name="csY8" fmla="*/ 0 h 987363"/>
              <a:gd name="csX9" fmla="*/ 5107770 w 5107770"/>
              <a:gd name="csY9" fmla="*/ 464061 h 987363"/>
              <a:gd name="csX10" fmla="*/ 5107770 w 5107770"/>
              <a:gd name="csY10" fmla="*/ 987363 h 987363"/>
              <a:gd name="csX11" fmla="*/ 4622532 w 5107770"/>
              <a:gd name="csY11" fmla="*/ 987363 h 987363"/>
              <a:gd name="csX12" fmla="*/ 4086216 w 5107770"/>
              <a:gd name="csY12" fmla="*/ 987363 h 987363"/>
              <a:gd name="csX13" fmla="*/ 3396667 w 5107770"/>
              <a:gd name="csY13" fmla="*/ 987363 h 987363"/>
              <a:gd name="csX14" fmla="*/ 2656040 w 5107770"/>
              <a:gd name="csY14" fmla="*/ 987363 h 987363"/>
              <a:gd name="csX15" fmla="*/ 2068647 w 5107770"/>
              <a:gd name="csY15" fmla="*/ 987363 h 987363"/>
              <a:gd name="csX16" fmla="*/ 1328020 w 5107770"/>
              <a:gd name="csY16" fmla="*/ 987363 h 987363"/>
              <a:gd name="csX17" fmla="*/ 791704 w 5107770"/>
              <a:gd name="csY17" fmla="*/ 987363 h 987363"/>
              <a:gd name="csX18" fmla="*/ 0 w 5107770"/>
              <a:gd name="csY18" fmla="*/ 987363 h 987363"/>
              <a:gd name="csX19" fmla="*/ 0 w 5107770"/>
              <a:gd name="csY19" fmla="*/ 523302 h 987363"/>
              <a:gd name="csX20" fmla="*/ 0 w 5107770"/>
              <a:gd name="csY20" fmla="*/ 0 h 9873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87363"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01349" y="179183"/>
                  <a:pt x="5090701" y="276641"/>
                  <a:pt x="5107770" y="464061"/>
                </a:cubicBezTo>
                <a:cubicBezTo>
                  <a:pt x="5124839" y="651481"/>
                  <a:pt x="5112011" y="832553"/>
                  <a:pt x="5107770" y="987363"/>
                </a:cubicBezTo>
                <a:cubicBezTo>
                  <a:pt x="4934681" y="1009805"/>
                  <a:pt x="4763014" y="1008649"/>
                  <a:pt x="4622532" y="987363"/>
                </a:cubicBezTo>
                <a:cubicBezTo>
                  <a:pt x="4482050" y="966077"/>
                  <a:pt x="4330065" y="993804"/>
                  <a:pt x="4086216" y="987363"/>
                </a:cubicBezTo>
                <a:cubicBezTo>
                  <a:pt x="3842367" y="980922"/>
                  <a:pt x="3564357" y="969397"/>
                  <a:pt x="3396667" y="987363"/>
                </a:cubicBezTo>
                <a:cubicBezTo>
                  <a:pt x="3228977" y="1005329"/>
                  <a:pt x="2964409" y="984926"/>
                  <a:pt x="2656040" y="987363"/>
                </a:cubicBezTo>
                <a:cubicBezTo>
                  <a:pt x="2347671" y="989800"/>
                  <a:pt x="2327817" y="998296"/>
                  <a:pt x="2068647" y="987363"/>
                </a:cubicBezTo>
                <a:cubicBezTo>
                  <a:pt x="1809477" y="976430"/>
                  <a:pt x="1478447" y="986848"/>
                  <a:pt x="1328020" y="987363"/>
                </a:cubicBezTo>
                <a:cubicBezTo>
                  <a:pt x="1177593" y="987878"/>
                  <a:pt x="1026875" y="992259"/>
                  <a:pt x="791704" y="987363"/>
                </a:cubicBezTo>
                <a:cubicBezTo>
                  <a:pt x="556533" y="982467"/>
                  <a:pt x="322365" y="991876"/>
                  <a:pt x="0" y="987363"/>
                </a:cubicBezTo>
                <a:cubicBezTo>
                  <a:pt x="9514" y="805086"/>
                  <a:pt x="-11606" y="753331"/>
                  <a:pt x="0" y="523302"/>
                </a:cubicBezTo>
                <a:cubicBezTo>
                  <a:pt x="11606" y="293273"/>
                  <a:pt x="23569" y="192869"/>
                  <a:pt x="0" y="0"/>
                </a:cubicBezTo>
                <a:close/>
              </a:path>
              <a:path w="5107770" h="987363"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98630" y="234593"/>
                  <a:pt x="5128205" y="300888"/>
                  <a:pt x="5107770" y="513429"/>
                </a:cubicBezTo>
                <a:cubicBezTo>
                  <a:pt x="5087335" y="725970"/>
                  <a:pt x="5106797" y="754917"/>
                  <a:pt x="5107770" y="987363"/>
                </a:cubicBezTo>
                <a:cubicBezTo>
                  <a:pt x="4807688" y="958889"/>
                  <a:pt x="4625027" y="958237"/>
                  <a:pt x="4469299" y="987363"/>
                </a:cubicBezTo>
                <a:cubicBezTo>
                  <a:pt x="4313571" y="1016489"/>
                  <a:pt x="4154861" y="999317"/>
                  <a:pt x="3881905" y="987363"/>
                </a:cubicBezTo>
                <a:cubicBezTo>
                  <a:pt x="3608949" y="975409"/>
                  <a:pt x="3472138" y="980463"/>
                  <a:pt x="3141279" y="987363"/>
                </a:cubicBezTo>
                <a:cubicBezTo>
                  <a:pt x="2810420" y="994263"/>
                  <a:pt x="2562761" y="1003089"/>
                  <a:pt x="2400652" y="987363"/>
                </a:cubicBezTo>
                <a:cubicBezTo>
                  <a:pt x="2238543" y="971637"/>
                  <a:pt x="1986247" y="960554"/>
                  <a:pt x="1864336" y="987363"/>
                </a:cubicBezTo>
                <a:cubicBezTo>
                  <a:pt x="1742425" y="1014172"/>
                  <a:pt x="1356107" y="956819"/>
                  <a:pt x="1225865" y="987363"/>
                </a:cubicBezTo>
                <a:cubicBezTo>
                  <a:pt x="1095623" y="1017907"/>
                  <a:pt x="415074" y="935549"/>
                  <a:pt x="0" y="987363"/>
                </a:cubicBezTo>
                <a:cubicBezTo>
                  <a:pt x="14091" y="882102"/>
                  <a:pt x="-20279" y="652551"/>
                  <a:pt x="0" y="493682"/>
                </a:cubicBezTo>
                <a:cubicBezTo>
                  <a:pt x="20279" y="334813"/>
                  <a:pt x="-5650" y="10289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In drei Bechern sind insgesamt 45 Muggelsteine.</a:t>
            </a:r>
          </a:p>
          <a:p>
            <a:pPr marL="0" lvl="0" indent="0" algn="ctr" hangingPunct="1">
              <a:buClr>
                <a:srgbClr val="000000"/>
              </a:buClr>
              <a:buSzTx/>
              <a:buNone/>
              <a:defRPr/>
            </a:pPr>
            <a:r>
              <a:rPr lang="de-DE" sz="1400" dirty="0">
                <a:solidFill>
                  <a:srgbClr val="000000"/>
                </a:solidFill>
                <a:latin typeface="Comic Sans MS" panose="030F0902030302020204" pitchFamily="66" charset="0"/>
                <a:sym typeface="Arial"/>
              </a:rPr>
              <a:t>Wie viele Steine sind in den einzelnen Bechern, wenn in jedem Becher 5 mehr sind als in dem davor?</a:t>
            </a:r>
          </a:p>
        </p:txBody>
      </p:sp>
    </p:spTree>
    <p:extLst>
      <p:ext uri="{BB962C8B-B14F-4D97-AF65-F5344CB8AC3E}">
        <p14:creationId xmlns:p14="http://schemas.microsoft.com/office/powerpoint/2010/main" val="13514941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7683-46A3-3F76-0495-64D5435F04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3D23A6-179E-D5FD-C11A-83BE8A59D416}"/>
              </a:ext>
            </a:extLst>
          </p:cNvPr>
          <p:cNvSpPr>
            <a:spLocks noGrp="1"/>
          </p:cNvSpPr>
          <p:nvPr>
            <p:ph type="title"/>
          </p:nvPr>
        </p:nvSpPr>
        <p:spPr/>
        <p:txBody>
          <a:bodyPr/>
          <a:lstStyle/>
          <a:p>
            <a:r>
              <a:rPr lang="de-DE" dirty="0"/>
              <a:t>Modellieren durch Tabellen unterstützen</a:t>
            </a:r>
          </a:p>
        </p:txBody>
      </p:sp>
      <p:sp>
        <p:nvSpPr>
          <p:cNvPr id="6" name="Textplatzhalter 5">
            <a:extLst>
              <a:ext uri="{FF2B5EF4-FFF2-40B4-BE49-F238E27FC236}">
                <a16:creationId xmlns:a16="http://schemas.microsoft.com/office/drawing/2014/main" id="{2A9A2B1E-E67E-40D2-34A1-4730B915A34F}"/>
              </a:ext>
            </a:extLst>
          </p:cNvPr>
          <p:cNvSpPr>
            <a:spLocks noGrp="1"/>
          </p:cNvSpPr>
          <p:nvPr>
            <p:ph type="body" sz="quarter" idx="15"/>
          </p:nvPr>
        </p:nvSpPr>
        <p:spPr/>
        <p:txBody>
          <a:bodyPr/>
          <a:lstStyle/>
          <a:p>
            <a:r>
              <a:rPr lang="de-DE" dirty="0"/>
              <a:t>https://</a:t>
            </a:r>
            <a:r>
              <a:rPr lang="de-DE" dirty="0" err="1"/>
              <a:t>pikas-digi.dzlm.de</a:t>
            </a:r>
            <a:r>
              <a:rPr lang="de-DE" dirty="0"/>
              <a:t>/node/120</a:t>
            </a:r>
          </a:p>
        </p:txBody>
      </p:sp>
      <p:sp>
        <p:nvSpPr>
          <p:cNvPr id="5" name="Textplatzhalter 4">
            <a:extLst>
              <a:ext uri="{FF2B5EF4-FFF2-40B4-BE49-F238E27FC236}">
                <a16:creationId xmlns:a16="http://schemas.microsoft.com/office/drawing/2014/main" id="{E7A6AA5F-6BA8-3E13-E13B-FF8F2F4E4394}"/>
              </a:ext>
            </a:extLst>
          </p:cNvPr>
          <p:cNvSpPr>
            <a:spLocks noGrp="1"/>
          </p:cNvSpPr>
          <p:nvPr>
            <p:ph type="body" sz="quarter" idx="14"/>
          </p:nvPr>
        </p:nvSpPr>
        <p:spPr/>
        <p:txBody>
          <a:bodyPr/>
          <a:lstStyle/>
          <a:p>
            <a:r>
              <a:rPr lang="de-DE" dirty="0"/>
              <a:t>TABELLEN ALS LERNGEGENSTAND ZUM THEMA MACHEN</a:t>
            </a:r>
          </a:p>
        </p:txBody>
      </p:sp>
      <p:pic>
        <p:nvPicPr>
          <p:cNvPr id="1026" name="Picture 2">
            <a:extLst>
              <a:ext uri="{FF2B5EF4-FFF2-40B4-BE49-F238E27FC236}">
                <a16:creationId xmlns:a16="http://schemas.microsoft.com/office/drawing/2014/main" id="{34068987-BA02-3953-FE71-7E0611FE2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0664" y="4197531"/>
            <a:ext cx="1737359" cy="173735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8651AF85-0212-5FD8-0D76-97E26A9DA1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343" y="1898631"/>
            <a:ext cx="4548051" cy="2558278"/>
          </a:xfrm>
          <a:prstGeom prst="rect">
            <a:avLst/>
          </a:prstGeom>
          <a:effectLst>
            <a:outerShdw blurRad="50800" dist="38100" dir="8100000" algn="tr" rotWithShape="0">
              <a:prstClr val="black">
                <a:alpha val="40000"/>
              </a:prstClr>
            </a:outerShdw>
          </a:effectLst>
        </p:spPr>
      </p:pic>
      <p:pic>
        <p:nvPicPr>
          <p:cNvPr id="9" name="Grafik 8">
            <a:extLst>
              <a:ext uri="{FF2B5EF4-FFF2-40B4-BE49-F238E27FC236}">
                <a16:creationId xmlns:a16="http://schemas.microsoft.com/office/drawing/2014/main" id="{C0FA1BF8-2B67-9B8C-9F12-088E4020B1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9715" y="2795615"/>
            <a:ext cx="4548051" cy="255827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88607003"/>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C0EAD-8FBD-6598-8131-03A31533973E}"/>
            </a:ext>
          </a:extLst>
        </p:cNvPr>
        <p:cNvGrpSpPr/>
        <p:nvPr/>
      </p:nvGrpSpPr>
      <p:grpSpPr>
        <a:xfrm>
          <a:off x="0" y="0"/>
          <a:ext cx="0" cy="0"/>
          <a:chOff x="0" y="0"/>
          <a:chExt cx="0" cy="0"/>
        </a:xfrm>
      </p:grpSpPr>
      <p:pic>
        <p:nvPicPr>
          <p:cNvPr id="55" name="Grafik 54" descr="Ein Bild, das Text, Screenshot enthält.&#10;&#10;KI-generierte Inhalte können fehlerhaft sein.">
            <a:extLst>
              <a:ext uri="{FF2B5EF4-FFF2-40B4-BE49-F238E27FC236}">
                <a16:creationId xmlns:a16="http://schemas.microsoft.com/office/drawing/2014/main" id="{D76B7BB8-6BCA-3608-6E22-72BFC66E1B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211" y="2699081"/>
            <a:ext cx="2123400" cy="1459838"/>
          </a:xfrm>
          <a:prstGeom prst="rect">
            <a:avLst/>
          </a:prstGeom>
        </p:spPr>
      </p:pic>
      <p:sp>
        <p:nvSpPr>
          <p:cNvPr id="2" name="Titel 1">
            <a:extLst>
              <a:ext uri="{FF2B5EF4-FFF2-40B4-BE49-F238E27FC236}">
                <a16:creationId xmlns:a16="http://schemas.microsoft.com/office/drawing/2014/main" id="{539109D5-9486-8C0C-C9F9-00CDA01B9DF5}"/>
              </a:ext>
            </a:extLst>
          </p:cNvPr>
          <p:cNvSpPr>
            <a:spLocks noGrp="1"/>
          </p:cNvSpPr>
          <p:nvPr>
            <p:ph type="title"/>
          </p:nvPr>
        </p:nvSpPr>
        <p:spPr/>
        <p:txBody>
          <a:bodyPr/>
          <a:lstStyle/>
          <a:p>
            <a:r>
              <a:rPr lang="de-DE" dirty="0"/>
              <a:t>Modellieren durch Tabellen unterstützen</a:t>
            </a:r>
          </a:p>
        </p:txBody>
      </p:sp>
      <p:sp>
        <p:nvSpPr>
          <p:cNvPr id="5" name="Textfeld 4">
            <a:extLst>
              <a:ext uri="{FF2B5EF4-FFF2-40B4-BE49-F238E27FC236}">
                <a16:creationId xmlns:a16="http://schemas.microsoft.com/office/drawing/2014/main" id="{821BC2DB-ABE2-470A-FE11-98FCC7E7E7F8}"/>
              </a:ext>
            </a:extLst>
          </p:cNvPr>
          <p:cNvSpPr txBox="1"/>
          <p:nvPr/>
        </p:nvSpPr>
        <p:spPr>
          <a:xfrm>
            <a:off x="1704720" y="1466705"/>
            <a:ext cx="8905833" cy="1045223"/>
          </a:xfrm>
          <a:prstGeom prst="rect">
            <a:avLst/>
          </a:prstGeom>
          <a:solidFill>
            <a:srgbClr val="E7EEEE"/>
          </a:solidFill>
        </p:spPr>
        <p:txBody>
          <a:bodyPr wrap="square" rtlCol="0">
            <a:spAutoFit/>
          </a:bodyPr>
          <a:lstStyle/>
          <a:p>
            <a:pPr marL="0" indent="0" algn="ctr">
              <a:lnSpc>
                <a:spcPct val="150000"/>
              </a:lnSpc>
              <a:buNone/>
            </a:pPr>
            <a:r>
              <a:rPr lang="de-DE" sz="2200" b="0" dirty="0">
                <a:solidFill>
                  <a:schemeClr val="tx1"/>
                </a:solidFill>
                <a:latin typeface="Arial" panose="020B0604020202020204" pitchFamily="34" charset="0"/>
                <a:cs typeface="Arial" panose="020B0604020202020204" pitchFamily="34" charset="0"/>
              </a:rPr>
              <a:t>Tabellen dienen beim Modellieren </a:t>
            </a:r>
          </a:p>
          <a:p>
            <a:pPr marL="0" indent="0" algn="ctr">
              <a:lnSpc>
                <a:spcPct val="150000"/>
              </a:lnSpc>
              <a:buNone/>
            </a:pPr>
            <a:r>
              <a:rPr lang="de-DE" sz="2200" dirty="0">
                <a:solidFill>
                  <a:schemeClr val="tx1"/>
                </a:solidFill>
                <a:latin typeface="Arial" panose="020B0604020202020204" pitchFamily="34" charset="0"/>
                <a:cs typeface="Arial" panose="020B0604020202020204" pitchFamily="34" charset="0"/>
              </a:rPr>
              <a:t>als Hilfen zum Strukturieren </a:t>
            </a:r>
            <a:r>
              <a:rPr lang="de-DE" sz="2200" b="0" dirty="0">
                <a:solidFill>
                  <a:schemeClr val="tx1"/>
                </a:solidFill>
                <a:latin typeface="Arial" panose="020B0604020202020204" pitchFamily="34" charset="0"/>
                <a:cs typeface="Arial" panose="020B0604020202020204" pitchFamily="34" charset="0"/>
              </a:rPr>
              <a:t>und zum Weiterdenken</a:t>
            </a:r>
          </a:p>
        </p:txBody>
      </p:sp>
      <p:grpSp>
        <p:nvGrpSpPr>
          <p:cNvPr id="7" name="Gruppieren 6">
            <a:extLst>
              <a:ext uri="{FF2B5EF4-FFF2-40B4-BE49-F238E27FC236}">
                <a16:creationId xmlns:a16="http://schemas.microsoft.com/office/drawing/2014/main" id="{A13E3081-9062-BC6F-80E1-0FB61C1F2717}"/>
              </a:ext>
            </a:extLst>
          </p:cNvPr>
          <p:cNvGrpSpPr/>
          <p:nvPr/>
        </p:nvGrpSpPr>
        <p:grpSpPr>
          <a:xfrm>
            <a:off x="6157636" y="1138424"/>
            <a:ext cx="278855" cy="465465"/>
            <a:chOff x="8483600" y="5036737"/>
            <a:chExt cx="278855" cy="465465"/>
          </a:xfrm>
          <a:solidFill>
            <a:schemeClr val="tx2"/>
          </a:solidFill>
        </p:grpSpPr>
        <p:cxnSp>
          <p:nvCxnSpPr>
            <p:cNvPr id="12" name="Gerade Verbindung 11">
              <a:extLst>
                <a:ext uri="{FF2B5EF4-FFF2-40B4-BE49-F238E27FC236}">
                  <a16:creationId xmlns:a16="http://schemas.microsoft.com/office/drawing/2014/main" id="{770113C8-286D-9271-612A-F60C1CA274F4}"/>
                </a:ext>
              </a:extLst>
            </p:cNvPr>
            <p:cNvCxnSpPr/>
            <p:nvPr/>
          </p:nvCxnSpPr>
          <p:spPr bwMode="auto">
            <a:xfrm flipV="1">
              <a:off x="8483600" y="5116169"/>
              <a:ext cx="182880" cy="386033"/>
            </a:xfrm>
            <a:prstGeom prst="line">
              <a:avLst/>
            </a:prstGeom>
            <a:grpFill/>
            <a:ln w="19050" cap="flat" cmpd="sng" algn="ctr">
              <a:solidFill>
                <a:schemeClr val="tx1"/>
              </a:solidFill>
              <a:prstDash val="solid"/>
              <a:round/>
              <a:headEnd type="none" w="med" len="med"/>
              <a:tailEnd type="none" w="med" len="med"/>
            </a:ln>
            <a:effectLst/>
          </p:spPr>
        </p:cxnSp>
        <p:sp>
          <p:nvSpPr>
            <p:cNvPr id="30" name="Oval 29">
              <a:extLst>
                <a:ext uri="{FF2B5EF4-FFF2-40B4-BE49-F238E27FC236}">
                  <a16:creationId xmlns:a16="http://schemas.microsoft.com/office/drawing/2014/main" id="{D7FDC5C1-2D68-CEA5-2CEF-5BF813F23E36}"/>
                </a:ext>
              </a:extLst>
            </p:cNvPr>
            <p:cNvSpPr/>
            <p:nvPr/>
          </p:nvSpPr>
          <p:spPr bwMode="auto">
            <a:xfrm rot="12274371">
              <a:off x="8582455" y="5036737"/>
              <a:ext cx="180000" cy="180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0" fontAlgn="base">
                <a:spcBef>
                  <a:spcPct val="0"/>
                </a:spcBef>
                <a:spcAft>
                  <a:spcPct val="0"/>
                </a:spcAft>
                <a:buSzTx/>
                <a:buNone/>
              </a:pPr>
              <a:endParaRPr lang="de-DE" sz="2000" b="0" dirty="0" err="1">
                <a:solidFill>
                  <a:schemeClr val="tx1"/>
                </a:solidFill>
                <a:latin typeface="Calibri" panose="020F0502020204030204" pitchFamily="34" charset="0"/>
              </a:endParaRPr>
            </a:p>
          </p:txBody>
        </p:sp>
      </p:grpSp>
      <p:sp>
        <p:nvSpPr>
          <p:cNvPr id="39" name="Textfeld 38">
            <a:extLst>
              <a:ext uri="{FF2B5EF4-FFF2-40B4-BE49-F238E27FC236}">
                <a16:creationId xmlns:a16="http://schemas.microsoft.com/office/drawing/2014/main" id="{A56FE1E7-3E44-87F6-61DA-5FBC9C74D4C7}"/>
              </a:ext>
            </a:extLst>
          </p:cNvPr>
          <p:cNvSpPr txBox="1"/>
          <p:nvPr/>
        </p:nvSpPr>
        <p:spPr>
          <a:xfrm>
            <a:off x="6025966" y="2696424"/>
            <a:ext cx="5500576" cy="2789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fontScale="62500" lnSpcReduction="20000"/>
          </a:bodyPr>
          <a:lstStyle/>
          <a:p>
            <a:pPr marL="0" indent="0">
              <a:lnSpc>
                <a:spcPct val="170000"/>
              </a:lnSpc>
              <a:buNone/>
            </a:pPr>
            <a:r>
              <a:rPr lang="de-DE" sz="2400" dirty="0">
                <a:solidFill>
                  <a:schemeClr val="tx1"/>
                </a:solidFill>
                <a:latin typeface="Arial" panose="020B0604020202020204" pitchFamily="34" charset="0"/>
                <a:cs typeface="Arial" panose="020B0604020202020204" pitchFamily="34" charset="0"/>
              </a:rPr>
              <a:t>Tabellen</a:t>
            </a:r>
            <a:r>
              <a:rPr lang="de-DE" sz="2400" b="0" dirty="0">
                <a:solidFill>
                  <a:schemeClr val="tx1"/>
                </a:solidFill>
                <a:latin typeface="Arial" panose="020B0604020202020204" pitchFamily="34" charset="0"/>
                <a:cs typeface="Arial" panose="020B0604020202020204" pitchFamily="34" charset="0"/>
              </a:rPr>
              <a:t> </a:t>
            </a: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sollten im Unterricht</a:t>
            </a:r>
          </a:p>
          <a:p>
            <a:pPr>
              <a:lnSpc>
                <a:spcPct val="170000"/>
              </a:lnSpc>
            </a:pPr>
            <a:r>
              <a:rPr lang="de-DE" sz="2400" b="0" dirty="0">
                <a:solidFill>
                  <a:schemeClr val="tx1"/>
                </a:solidFill>
                <a:latin typeface="Arial" panose="020B0604020202020204" pitchFamily="34" charset="0"/>
                <a:cs typeface="Arial" panose="020B0604020202020204" pitchFamily="34" charset="0"/>
              </a:rPr>
              <a:t>gemeinsam sprachlich und mit passenden Darstellungen erarbeitet und begleitet werden</a:t>
            </a:r>
          </a:p>
          <a:p>
            <a:pPr>
              <a:lnSpc>
                <a:spcPct val="170000"/>
              </a:lnSpc>
            </a:pP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für das Lösen herausfordernder Aufgaben angelegt und </a:t>
            </a:r>
            <a:r>
              <a:rPr lang="de-DE" sz="2400" b="0" dirty="0">
                <a:solidFill>
                  <a:schemeClr val="tx1"/>
                </a:solidFill>
                <a:latin typeface="Arial" panose="020B0604020202020204" pitchFamily="34" charset="0"/>
                <a:cs typeface="Arial" panose="020B0604020202020204" pitchFamily="34" charset="0"/>
              </a:rPr>
              <a:t>weiterentwickelt</a:t>
            </a: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 werden können</a:t>
            </a:r>
          </a:p>
          <a:p>
            <a:pPr>
              <a:lnSpc>
                <a:spcPct val="170000"/>
              </a:lnSpc>
            </a:pPr>
            <a:r>
              <a:rPr lang="de-DE" sz="2400" b="0" dirty="0">
                <a:solidFill>
                  <a:schemeClr val="tx1"/>
                </a:solidFill>
                <a:latin typeface="Arial" panose="020B0604020202020204" pitchFamily="34" charset="0"/>
                <a:cs typeface="Arial" panose="020B0604020202020204" pitchFamily="34" charset="0"/>
              </a:rPr>
              <a:t>z</a:t>
            </a: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um Vergleichen und Reflektieren verschiedener Lösungswege genutzt werden</a:t>
            </a:r>
          </a:p>
        </p:txBody>
      </p:sp>
      <p:pic>
        <p:nvPicPr>
          <p:cNvPr id="40" name="Grafik 39">
            <a:extLst>
              <a:ext uri="{FF2B5EF4-FFF2-40B4-BE49-F238E27FC236}">
                <a16:creationId xmlns:a16="http://schemas.microsoft.com/office/drawing/2014/main" id="{09BB53EC-CE90-3216-BEA9-A19ACFBE7415}"/>
              </a:ext>
            </a:extLst>
          </p:cNvPr>
          <p:cNvPicPr>
            <a:picLocks noChangeAspect="1"/>
          </p:cNvPicPr>
          <p:nvPr/>
        </p:nvPicPr>
        <p:blipFill>
          <a:blip r:embed="rId4">
            <a:extLst>
              <a:ext uri="{28A0092B-C50C-407E-A947-70E740481C1C}">
                <a14:useLocalDpi xmlns:a14="http://schemas.microsoft.com/office/drawing/2010/main" val="0"/>
              </a:ext>
            </a:extLst>
          </a:blip>
          <a:srcRect l="139" r="139"/>
          <a:stretch/>
        </p:blipFill>
        <p:spPr>
          <a:xfrm>
            <a:off x="9088609" y="860024"/>
            <a:ext cx="3103391" cy="878400"/>
          </a:xfrm>
          <a:prstGeom prst="rect">
            <a:avLst/>
          </a:prstGeom>
          <a:effectLst>
            <a:outerShdw blurRad="63500" sx="102000" sy="102000" algn="ctr" rotWithShape="0">
              <a:prstClr val="black">
                <a:alpha val="40000"/>
              </a:prstClr>
            </a:outerShdw>
          </a:effectLst>
        </p:spPr>
      </p:pic>
      <p:pic>
        <p:nvPicPr>
          <p:cNvPr id="4" name="Grafik 3" descr="Ein Bild, das Kinderkunst, Cartoon, Henkelbecher, Geschirr enthält.&#10;&#10;KI-generierte Inhalte können fehlerhaft sein.">
            <a:extLst>
              <a:ext uri="{FF2B5EF4-FFF2-40B4-BE49-F238E27FC236}">
                <a16:creationId xmlns:a16="http://schemas.microsoft.com/office/drawing/2014/main" id="{72D50B96-80A0-104A-34C9-01229C67F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00" y="2747925"/>
            <a:ext cx="1946970" cy="1206142"/>
          </a:xfrm>
          <a:prstGeom prst="rect">
            <a:avLst/>
          </a:prstGeom>
        </p:spPr>
      </p:pic>
      <p:pic>
        <p:nvPicPr>
          <p:cNvPr id="19" name="Grafik 18">
            <a:extLst>
              <a:ext uri="{FF2B5EF4-FFF2-40B4-BE49-F238E27FC236}">
                <a16:creationId xmlns:a16="http://schemas.microsoft.com/office/drawing/2014/main" id="{CF08E9A9-E154-8B6B-1714-79412A0E4E8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00411" y="4373946"/>
            <a:ext cx="2257200" cy="1609811"/>
          </a:xfrm>
          <a:prstGeom prst="rect">
            <a:avLst/>
          </a:prstGeom>
        </p:spPr>
      </p:pic>
      <p:pic>
        <p:nvPicPr>
          <p:cNvPr id="20" name="Grafik 19">
            <a:extLst>
              <a:ext uri="{FF2B5EF4-FFF2-40B4-BE49-F238E27FC236}">
                <a16:creationId xmlns:a16="http://schemas.microsoft.com/office/drawing/2014/main" id="{CC448141-638C-02B3-E719-240B3C9656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1741" y="4609943"/>
            <a:ext cx="2257200" cy="1609813"/>
          </a:xfrm>
          <a:prstGeom prst="rect">
            <a:avLst/>
          </a:prstGeom>
        </p:spPr>
      </p:pic>
      <p:grpSp>
        <p:nvGrpSpPr>
          <p:cNvPr id="21" name="Gruppieren 20">
            <a:extLst>
              <a:ext uri="{FF2B5EF4-FFF2-40B4-BE49-F238E27FC236}">
                <a16:creationId xmlns:a16="http://schemas.microsoft.com/office/drawing/2014/main" id="{5E5E55AD-3E86-AC5D-F310-BD2B1AAE6D32}"/>
              </a:ext>
            </a:extLst>
          </p:cNvPr>
          <p:cNvGrpSpPr/>
          <p:nvPr/>
        </p:nvGrpSpPr>
        <p:grpSpPr>
          <a:xfrm>
            <a:off x="116580" y="4327454"/>
            <a:ext cx="2160885" cy="1892300"/>
            <a:chOff x="240602" y="4062485"/>
            <a:chExt cx="2521230" cy="2207856"/>
          </a:xfrm>
        </p:grpSpPr>
        <p:pic>
          <p:nvPicPr>
            <p:cNvPr id="22" name="Grafik 21" descr="Ein Bild, das Text, Screenshot, Quittung, Reihe enthält.&#10;&#10;KI-generierte Inhalte können fehlerhaft sein.">
              <a:extLst>
                <a:ext uri="{FF2B5EF4-FFF2-40B4-BE49-F238E27FC236}">
                  <a16:creationId xmlns:a16="http://schemas.microsoft.com/office/drawing/2014/main" id="{BBDB354E-1403-8105-6501-D622340A3494}"/>
                </a:ext>
              </a:extLst>
            </p:cNvPr>
            <p:cNvPicPr>
              <a:picLocks noChangeAspect="1"/>
            </p:cNvPicPr>
            <p:nvPr/>
          </p:nvPicPr>
          <p:blipFill>
            <a:blip r:embed="rId8">
              <a:extLst>
                <a:ext uri="{28A0092B-C50C-407E-A947-70E740481C1C}">
                  <a14:useLocalDpi xmlns:a14="http://schemas.microsoft.com/office/drawing/2010/main" val="0"/>
                </a:ext>
              </a:extLst>
            </a:blip>
            <a:srcRect r="66529"/>
            <a:stretch>
              <a:fillRect/>
            </a:stretch>
          </p:blipFill>
          <p:spPr>
            <a:xfrm>
              <a:off x="240602" y="4062485"/>
              <a:ext cx="1598137" cy="1986751"/>
            </a:xfrm>
            <a:prstGeom prst="rect">
              <a:avLst/>
            </a:prstGeom>
          </p:spPr>
        </p:pic>
        <p:pic>
          <p:nvPicPr>
            <p:cNvPr id="23" name="Grafik 22" descr="Ein Bild, das Text, Screenshot, Quittung, Reihe enthält.&#10;&#10;KI-generierte Inhalte können fehlerhaft sein.">
              <a:extLst>
                <a:ext uri="{FF2B5EF4-FFF2-40B4-BE49-F238E27FC236}">
                  <a16:creationId xmlns:a16="http://schemas.microsoft.com/office/drawing/2014/main" id="{9B29A293-36BA-DF7C-84C0-0AA63CBF646F}"/>
                </a:ext>
              </a:extLst>
            </p:cNvPr>
            <p:cNvPicPr>
              <a:picLocks noChangeAspect="1"/>
            </p:cNvPicPr>
            <p:nvPr/>
          </p:nvPicPr>
          <p:blipFill>
            <a:blip r:embed="rId8">
              <a:extLst>
                <a:ext uri="{28A0092B-C50C-407E-A947-70E740481C1C}">
                  <a14:useLocalDpi xmlns:a14="http://schemas.microsoft.com/office/drawing/2010/main" val="0"/>
                </a:ext>
              </a:extLst>
            </a:blip>
            <a:srcRect l="32750" r="33779"/>
            <a:stretch>
              <a:fillRect/>
            </a:stretch>
          </p:blipFill>
          <p:spPr>
            <a:xfrm>
              <a:off x="702149" y="4173038"/>
              <a:ext cx="1598137" cy="1986751"/>
            </a:xfrm>
            <a:prstGeom prst="rect">
              <a:avLst/>
            </a:prstGeom>
          </p:spPr>
        </p:pic>
        <p:pic>
          <p:nvPicPr>
            <p:cNvPr id="24" name="Grafik 23" descr="Ein Bild, das Text, Screenshot, Quittung, Reihe enthält.&#10;&#10;KI-generierte Inhalte können fehlerhaft sein.">
              <a:extLst>
                <a:ext uri="{FF2B5EF4-FFF2-40B4-BE49-F238E27FC236}">
                  <a16:creationId xmlns:a16="http://schemas.microsoft.com/office/drawing/2014/main" id="{B9562380-CAFE-33F2-00FF-A1B3EBEBA1F1}"/>
                </a:ext>
              </a:extLst>
            </p:cNvPr>
            <p:cNvPicPr>
              <a:picLocks noChangeAspect="1"/>
            </p:cNvPicPr>
            <p:nvPr/>
          </p:nvPicPr>
          <p:blipFill>
            <a:blip r:embed="rId8">
              <a:extLst>
                <a:ext uri="{28A0092B-C50C-407E-A947-70E740481C1C}">
                  <a14:useLocalDpi xmlns:a14="http://schemas.microsoft.com/office/drawing/2010/main" val="0"/>
                </a:ext>
              </a:extLst>
            </a:blip>
            <a:srcRect l="67325" r="-796"/>
            <a:stretch>
              <a:fillRect/>
            </a:stretch>
          </p:blipFill>
          <p:spPr>
            <a:xfrm>
              <a:off x="1163695" y="4283590"/>
              <a:ext cx="1598137" cy="1986751"/>
            </a:xfrm>
            <a:prstGeom prst="rect">
              <a:avLst/>
            </a:prstGeom>
          </p:spPr>
        </p:pic>
      </p:grpSp>
    </p:spTree>
    <p:extLst>
      <p:ext uri="{BB962C8B-B14F-4D97-AF65-F5344CB8AC3E}">
        <p14:creationId xmlns:p14="http://schemas.microsoft.com/office/powerpoint/2010/main" val="1069701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550D9-E248-7196-2164-CA4B2D81911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037FCA1-2101-9DFA-56A9-A4C4561E2FBF}"/>
              </a:ext>
            </a:extLst>
          </p:cNvPr>
          <p:cNvSpPr>
            <a:spLocks noGrp="1"/>
          </p:cNvSpPr>
          <p:nvPr>
            <p:ph type="title"/>
          </p:nvPr>
        </p:nvSpPr>
        <p:spPr/>
        <p:txBody>
          <a:bodyPr/>
          <a:lstStyle/>
          <a:p>
            <a:r>
              <a:rPr lang="de-DE" dirty="0"/>
              <a:t>Modellieren durch Tabellen unterstützen</a:t>
            </a:r>
          </a:p>
        </p:txBody>
      </p:sp>
      <p:sp>
        <p:nvSpPr>
          <p:cNvPr id="21" name="Google Shape;890;p46">
            <a:extLst>
              <a:ext uri="{FF2B5EF4-FFF2-40B4-BE49-F238E27FC236}">
                <a16:creationId xmlns:a16="http://schemas.microsoft.com/office/drawing/2014/main" id="{9732EA51-1A23-775E-B1A4-CE9BC29346BF}"/>
              </a:ext>
            </a:extLst>
          </p:cNvPr>
          <p:cNvSpPr txBox="1"/>
          <p:nvPr/>
        </p:nvSpPr>
        <p:spPr>
          <a:xfrm>
            <a:off x="2450770" y="2028825"/>
            <a:ext cx="7188408" cy="3589262"/>
          </a:xfrm>
          <a:prstGeom prst="rect">
            <a:avLst/>
          </a:prstGeom>
          <a:no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lnSpc>
                <a:spcPct val="150000"/>
              </a:lnSpc>
              <a:buClr>
                <a:srgbClr val="000000"/>
              </a:buClr>
              <a:buSzPts val="2400"/>
              <a:buNone/>
            </a:pPr>
            <a:r>
              <a:rPr lang="de-DE" sz="2400" b="0" dirty="0">
                <a:solidFill>
                  <a:srgbClr val="000000"/>
                </a:solidFill>
                <a:ea typeface="Arial"/>
                <a:cs typeface="Arial"/>
                <a:sym typeface="Arial"/>
              </a:rPr>
              <a:t>Mit Hilfe von Tabellen können Lernende Zusammenhänge gezielter in den Blick nehmen und ihr Vorgehen systematisieren.</a:t>
            </a:r>
          </a:p>
        </p:txBody>
      </p:sp>
      <p:pic>
        <p:nvPicPr>
          <p:cNvPr id="22" name="Google Shape;891;p46" descr="Ein Bild, das Zubehör, Behälter enthält.&#10;&#10;Beschreibung automatisch generiert.">
            <a:extLst>
              <a:ext uri="{FF2B5EF4-FFF2-40B4-BE49-F238E27FC236}">
                <a16:creationId xmlns:a16="http://schemas.microsoft.com/office/drawing/2014/main" id="{AF2FFA90-000B-6B45-79C2-28306DCC6BD8}"/>
              </a:ext>
            </a:extLst>
          </p:cNvPr>
          <p:cNvPicPr preferRelativeResize="0">
            <a:picLocks noChangeAspect="1"/>
          </p:cNvPicPr>
          <p:nvPr/>
        </p:nvPicPr>
        <p:blipFill rotWithShape="1">
          <a:blip r:embed="rId3">
            <a:alphaModFix/>
          </a:blip>
          <a:srcRect/>
          <a:stretch/>
        </p:blipFill>
        <p:spPr>
          <a:xfrm>
            <a:off x="8700095" y="4957258"/>
            <a:ext cx="1404459" cy="1174571"/>
          </a:xfrm>
          <a:prstGeom prst="rect">
            <a:avLst/>
          </a:prstGeom>
          <a:noFill/>
          <a:ln>
            <a:noFill/>
          </a:ln>
        </p:spPr>
      </p:pic>
      <p:sp>
        <p:nvSpPr>
          <p:cNvPr id="5" name="Textplatzhalter 4">
            <a:extLst>
              <a:ext uri="{FF2B5EF4-FFF2-40B4-BE49-F238E27FC236}">
                <a16:creationId xmlns:a16="http://schemas.microsoft.com/office/drawing/2014/main" id="{2085AF0D-894F-0CF3-87D4-0CF7969F61E4}"/>
              </a:ext>
            </a:extLst>
          </p:cNvPr>
          <p:cNvSpPr>
            <a:spLocks noGrp="1"/>
          </p:cNvSpPr>
          <p:nvPr>
            <p:ph type="body" sz="quarter" idx="14"/>
          </p:nvPr>
        </p:nvSpPr>
        <p:spPr/>
        <p:txBody>
          <a:bodyPr/>
          <a:lstStyle/>
          <a:p>
            <a:r>
              <a:rPr lang="de-DE" dirty="0"/>
              <a:t>KERNBOTSCHAFT</a:t>
            </a:r>
          </a:p>
        </p:txBody>
      </p:sp>
    </p:spTree>
    <p:extLst>
      <p:ext uri="{BB962C8B-B14F-4D97-AF65-F5344CB8AC3E}">
        <p14:creationId xmlns:p14="http://schemas.microsoft.com/office/powerpoint/2010/main" val="2813110677"/>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69C45-9AB0-9B41-630E-9D455D624CF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F1B53B1-6AED-2D25-4DF1-ADDFEBB70B4B}"/>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7BC38229-1114-C844-1E9B-3BD1CB432848}"/>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p:txBody>
      </p:sp>
      <p:sp>
        <p:nvSpPr>
          <p:cNvPr id="6" name="Datumsplatzhalter 18">
            <a:extLst>
              <a:ext uri="{FF2B5EF4-FFF2-40B4-BE49-F238E27FC236}">
                <a16:creationId xmlns:a16="http://schemas.microsoft.com/office/drawing/2014/main" id="{962F19F3-D603-8C0B-2973-F020233EF72B}"/>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2A39E502-4A8F-D079-6597-7934572D137F}"/>
              </a:ext>
            </a:extLst>
          </p:cNvPr>
          <p:cNvSpPr txBox="1"/>
          <p:nvPr/>
        </p:nvSpPr>
        <p:spPr>
          <a:xfrm>
            <a:off x="-128011" y="4306522"/>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23B4DADA-930C-314B-3D1E-362B62FFFD36}"/>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105</a:t>
            </a:fld>
            <a:endParaRPr lang="de-DE" sz="1200" noProof="1">
              <a:solidFill>
                <a:schemeClr val="bg2">
                  <a:lumMod val="50000"/>
                </a:schemeClr>
              </a:solidFill>
            </a:endParaRPr>
          </a:p>
        </p:txBody>
      </p:sp>
    </p:spTree>
    <p:extLst>
      <p:ext uri="{BB962C8B-B14F-4D97-AF65-F5344CB8AC3E}">
        <p14:creationId xmlns:p14="http://schemas.microsoft.com/office/powerpoint/2010/main" val="25765525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3E376-283E-5F21-3DDD-DB9AD3DF1F0A}"/>
              </a:ext>
            </a:extLst>
          </p:cNvPr>
          <p:cNvSpPr>
            <a:spLocks noGrp="1"/>
          </p:cNvSpPr>
          <p:nvPr>
            <p:ph type="title"/>
          </p:nvPr>
        </p:nvSpPr>
        <p:spPr/>
        <p:txBody>
          <a:bodyPr/>
          <a:lstStyle/>
          <a:p>
            <a:r>
              <a:rPr lang="de-DE" dirty="0"/>
              <a:t>Reflexion</a:t>
            </a:r>
          </a:p>
        </p:txBody>
      </p:sp>
      <p:sp>
        <p:nvSpPr>
          <p:cNvPr id="4" name="Textplatzhalter 3">
            <a:extLst>
              <a:ext uri="{FF2B5EF4-FFF2-40B4-BE49-F238E27FC236}">
                <a16:creationId xmlns:a16="http://schemas.microsoft.com/office/drawing/2014/main" id="{DF994A63-71C8-EE18-E960-79E1352C9663}"/>
              </a:ext>
            </a:extLst>
          </p:cNvPr>
          <p:cNvSpPr>
            <a:spLocks noGrp="1"/>
          </p:cNvSpPr>
          <p:nvPr>
            <p:ph type="body" sz="quarter" idx="14"/>
          </p:nvPr>
        </p:nvSpPr>
        <p:spPr/>
        <p:txBody>
          <a:bodyPr/>
          <a:lstStyle/>
          <a:p>
            <a:r>
              <a:rPr lang="de-DE" dirty="0"/>
              <a:t>KERNBOTSCHAFTEN DES 3. MODULS</a:t>
            </a:r>
          </a:p>
        </p:txBody>
      </p:sp>
      <p:sp>
        <p:nvSpPr>
          <p:cNvPr id="21" name="Inhaltsplatzhalter 2">
            <a:extLst>
              <a:ext uri="{FF2B5EF4-FFF2-40B4-BE49-F238E27FC236}">
                <a16:creationId xmlns:a16="http://schemas.microsoft.com/office/drawing/2014/main" id="{7301516C-156B-3B07-DBEA-0176189F269D}"/>
              </a:ext>
            </a:extLst>
          </p:cNvPr>
          <p:cNvSpPr txBox="1">
            <a:spLocks/>
          </p:cNvSpPr>
          <p:nvPr/>
        </p:nvSpPr>
        <p:spPr>
          <a:xfrm>
            <a:off x="1101873" y="1769752"/>
            <a:ext cx="10800000" cy="1267929"/>
          </a:xfrm>
          <a:prstGeom prst="rect">
            <a:avLst/>
          </a:prstGeom>
          <a:ln w="28575">
            <a:solidFill>
              <a:srgbClr val="327D87"/>
            </a:solidFill>
            <a:prstDash val="solid"/>
          </a:ln>
        </p:spPr>
        <p:txBody>
          <a:bodyPr lIns="91440" tIns="45720" rIns="91440" bIns="45720" anchor="ctr"/>
          <a:lstStyle>
            <a:lvl1pPr marL="3429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200" b="0" i="0" u="none" strike="noStrike" cap="none" spc="0" baseline="0">
                <a:solidFill>
                  <a:srgbClr val="000000"/>
                </a:solidFill>
                <a:uFillTx/>
                <a:latin typeface="Arial"/>
                <a:ea typeface="Arial"/>
                <a:cs typeface="Arial"/>
                <a:sym typeface="Arial"/>
              </a:defRPr>
            </a:lvl1pPr>
            <a:lvl2pPr marL="8001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2000" b="0" i="0" u="none" strike="noStrike" cap="none" spc="0" baseline="0">
                <a:solidFill>
                  <a:srgbClr val="000000"/>
                </a:solidFill>
                <a:uFillTx/>
                <a:latin typeface="Arial"/>
                <a:ea typeface="Arial"/>
                <a:cs typeface="Arial"/>
                <a:sym typeface="Arial"/>
              </a:defRPr>
            </a:lvl2pPr>
            <a:lvl3pPr marL="12573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800" b="0" i="0" u="none" strike="noStrike" cap="none" spc="0" baseline="0">
                <a:solidFill>
                  <a:srgbClr val="000000"/>
                </a:solidFill>
                <a:uFillTx/>
                <a:latin typeface="Arial"/>
                <a:ea typeface="Arial"/>
                <a:cs typeface="Arial"/>
                <a:sym typeface="Arial"/>
              </a:defRPr>
            </a:lvl3pPr>
            <a:lvl4pPr marL="17145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600" b="0" i="0" u="none" strike="noStrike" cap="none" spc="0" baseline="0">
                <a:solidFill>
                  <a:srgbClr val="000000"/>
                </a:solidFill>
                <a:uFillTx/>
                <a:latin typeface="Arial"/>
                <a:ea typeface="Arial"/>
                <a:cs typeface="Arial"/>
                <a:sym typeface="Arial"/>
              </a:defRPr>
            </a:lvl4pPr>
            <a:lvl5pPr marL="2171700" marR="0" indent="-342900" algn="l" defTabSz="914400" rtl="0" latinLnBrk="0">
              <a:lnSpc>
                <a:spcPct val="90000"/>
              </a:lnSpc>
              <a:spcBef>
                <a:spcPts val="500"/>
              </a:spcBef>
              <a:spcAft>
                <a:spcPts val="0"/>
              </a:spcAft>
              <a:buClrTx/>
              <a:buSzPct val="100000"/>
              <a:buFont typeface="Arial" panose="020B0604020202020204" pitchFamily="34" charset="0"/>
              <a:buChar char="•"/>
              <a:tabLst/>
              <a:defRPr sz="1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marL="0" lvl="0" indent="0" algn="ctr">
              <a:lnSpc>
                <a:spcPct val="150000"/>
              </a:lnSpc>
              <a:spcBef>
                <a:spcPts val="0"/>
              </a:spcBef>
              <a:buClr>
                <a:srgbClr val="000000"/>
              </a:buClr>
              <a:buSzPts val="2400"/>
              <a:buNone/>
            </a:pPr>
            <a:r>
              <a:rPr lang="de-DE" sz="1800" dirty="0"/>
              <a:t>Beim Modellieren stellen die Lernenden Bezüge zwischen der </a:t>
            </a:r>
            <a:r>
              <a:rPr lang="de-DE" sz="1800" i="1" dirty="0"/>
              <a:t>Lebenswelt</a:t>
            </a:r>
            <a:r>
              <a:rPr lang="de-DE" sz="1800" dirty="0"/>
              <a:t> und der </a:t>
            </a:r>
            <a:r>
              <a:rPr lang="de-DE" sz="1800" i="1" dirty="0"/>
              <a:t>Mathewelt</a:t>
            </a:r>
            <a:r>
              <a:rPr lang="de-DE" sz="1800" dirty="0"/>
              <a:t> her. </a:t>
            </a:r>
            <a:br>
              <a:rPr lang="de-DE" sz="1800" dirty="0"/>
            </a:br>
            <a:r>
              <a:rPr lang="de-DE" sz="1800" dirty="0"/>
              <a:t>Mit passenden Aufgaben können einzelne Tätigkeiten des Modellierens </a:t>
            </a:r>
            <a:br>
              <a:rPr lang="de-DE" sz="1800" dirty="0"/>
            </a:br>
            <a:r>
              <a:rPr lang="de-DE" sz="1800" dirty="0"/>
              <a:t>gezielt in den Blick genommen werden.</a:t>
            </a:r>
          </a:p>
        </p:txBody>
      </p:sp>
      <p:pic>
        <p:nvPicPr>
          <p:cNvPr id="22" name="Grafik 4" descr="Ein Bild, das Zubehör, Behälter enthält.&#10;&#10;Beschreibung automatisch generiert.">
            <a:extLst>
              <a:ext uri="{FF2B5EF4-FFF2-40B4-BE49-F238E27FC236}">
                <a16:creationId xmlns:a16="http://schemas.microsoft.com/office/drawing/2014/main" id="{67646180-B3BA-D588-024F-E13A7A49227E}"/>
              </a:ext>
            </a:extLst>
          </p:cNvPr>
          <p:cNvPicPr>
            <a:picLocks noChangeAspect="1"/>
          </p:cNvPicPr>
          <p:nvPr/>
        </p:nvPicPr>
        <p:blipFill>
          <a:blip r:embed="rId3"/>
          <a:stretch>
            <a:fillRect/>
          </a:stretch>
        </p:blipFill>
        <p:spPr>
          <a:xfrm>
            <a:off x="439339" y="2060656"/>
            <a:ext cx="475478" cy="408658"/>
          </a:xfrm>
          <a:prstGeom prst="rect">
            <a:avLst/>
          </a:prstGeom>
        </p:spPr>
      </p:pic>
      <p:sp>
        <p:nvSpPr>
          <p:cNvPr id="23" name="Inhaltsplatzhalter 2">
            <a:extLst>
              <a:ext uri="{FF2B5EF4-FFF2-40B4-BE49-F238E27FC236}">
                <a16:creationId xmlns:a16="http://schemas.microsoft.com/office/drawing/2014/main" id="{6F5EEBC9-B273-EC85-6646-977078B5C36C}"/>
              </a:ext>
            </a:extLst>
          </p:cNvPr>
          <p:cNvSpPr txBox="1">
            <a:spLocks/>
          </p:cNvSpPr>
          <p:nvPr/>
        </p:nvSpPr>
        <p:spPr>
          <a:xfrm>
            <a:off x="1096422" y="4127978"/>
            <a:ext cx="10800000" cy="99106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0"/>
              </a:spcBef>
              <a:buClr>
                <a:srgbClr val="000000"/>
              </a:buClr>
              <a:buSzPts val="2400"/>
              <a:buNone/>
            </a:pPr>
            <a:r>
              <a:rPr lang="de-DE" sz="1800" b="0" dirty="0">
                <a:solidFill>
                  <a:srgbClr val="000000"/>
                </a:solidFill>
                <a:latin typeface="Arial"/>
                <a:ea typeface="Arial"/>
                <a:cs typeface="Arial"/>
                <a:sym typeface="Arial"/>
              </a:rPr>
              <a:t>Der zielgerichtete und bewusste Einsatz von Skizzen kann die Lernenden </a:t>
            </a:r>
            <a:br>
              <a:rPr lang="de-DE" sz="1800" b="0" dirty="0">
                <a:solidFill>
                  <a:srgbClr val="000000"/>
                </a:solidFill>
                <a:latin typeface="Arial"/>
                <a:ea typeface="Arial"/>
                <a:cs typeface="Arial"/>
                <a:sym typeface="Arial"/>
              </a:rPr>
            </a:br>
            <a:r>
              <a:rPr lang="de-DE" sz="1800" b="0" dirty="0">
                <a:solidFill>
                  <a:srgbClr val="000000"/>
                </a:solidFill>
                <a:latin typeface="Arial"/>
                <a:ea typeface="Arial"/>
                <a:cs typeface="Arial"/>
                <a:sym typeface="Arial"/>
              </a:rPr>
              <a:t>bei verschiedenen Tätigkeiten des Modellierens unterstützen.</a:t>
            </a:r>
          </a:p>
        </p:txBody>
      </p:sp>
      <p:sp>
        <p:nvSpPr>
          <p:cNvPr id="24" name="Inhaltsplatzhalter 2">
            <a:extLst>
              <a:ext uri="{FF2B5EF4-FFF2-40B4-BE49-F238E27FC236}">
                <a16:creationId xmlns:a16="http://schemas.microsoft.com/office/drawing/2014/main" id="{A182AB76-6C9F-4B8D-A4DF-FDEE9AD284B1}"/>
              </a:ext>
            </a:extLst>
          </p:cNvPr>
          <p:cNvSpPr txBox="1">
            <a:spLocks/>
          </p:cNvSpPr>
          <p:nvPr/>
        </p:nvSpPr>
        <p:spPr>
          <a:xfrm>
            <a:off x="1096423" y="5175789"/>
            <a:ext cx="10800000" cy="90607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Clr>
                <a:srgbClr val="000000"/>
              </a:buClr>
              <a:buSzPts val="2400"/>
              <a:buNone/>
            </a:pPr>
            <a:r>
              <a:rPr lang="de-DE" sz="1800" b="0" dirty="0">
                <a:solidFill>
                  <a:srgbClr val="000000"/>
                </a:solidFill>
                <a:ea typeface="Arial"/>
                <a:cs typeface="Arial"/>
                <a:sym typeface="Arial"/>
              </a:rPr>
              <a:t>Mit Hilfe von Tabellen können Lernende Zusammenhänge gezielter in den Blick nehmen </a:t>
            </a:r>
            <a:br>
              <a:rPr lang="de-DE" sz="1800" b="0" dirty="0">
                <a:solidFill>
                  <a:srgbClr val="000000"/>
                </a:solidFill>
                <a:ea typeface="Arial"/>
                <a:cs typeface="Arial"/>
                <a:sym typeface="Arial"/>
              </a:rPr>
            </a:br>
            <a:r>
              <a:rPr lang="de-DE" sz="1800" b="0" dirty="0">
                <a:solidFill>
                  <a:srgbClr val="000000"/>
                </a:solidFill>
                <a:ea typeface="Arial"/>
                <a:cs typeface="Arial"/>
                <a:sym typeface="Arial"/>
              </a:rPr>
              <a:t>und ihr Vorgehen systematisieren.</a:t>
            </a:r>
          </a:p>
        </p:txBody>
      </p:sp>
      <p:sp>
        <p:nvSpPr>
          <p:cNvPr id="25" name="Inhaltsplatzhalter 2">
            <a:extLst>
              <a:ext uri="{FF2B5EF4-FFF2-40B4-BE49-F238E27FC236}">
                <a16:creationId xmlns:a16="http://schemas.microsoft.com/office/drawing/2014/main" id="{0D7DDCFD-C0C0-237D-81CC-7C6E0523DC05}"/>
              </a:ext>
            </a:extLst>
          </p:cNvPr>
          <p:cNvSpPr txBox="1">
            <a:spLocks/>
          </p:cNvSpPr>
          <p:nvPr/>
        </p:nvSpPr>
        <p:spPr>
          <a:xfrm>
            <a:off x="1096423" y="3090148"/>
            <a:ext cx="10800000" cy="991062"/>
          </a:xfrm>
          <a:prstGeom prst="rect">
            <a:avLst/>
          </a:prstGeom>
          <a:ln w="28575">
            <a:solidFill>
              <a:srgbClr val="327D87"/>
            </a:solidFill>
            <a:prstDash val="solid"/>
          </a:ln>
        </p:spPr>
        <p:txBody>
          <a:bodyPr lIns="91440" tIns="45720" rIns="91440" bIns="45720" anchor="ct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Clr>
                <a:srgbClr val="000000"/>
              </a:buClr>
              <a:buSzPts val="2400"/>
              <a:buNone/>
            </a:pPr>
            <a:r>
              <a:rPr lang="de-DE" sz="1800" b="0" dirty="0">
                <a:solidFill>
                  <a:srgbClr val="000000"/>
                </a:solidFill>
                <a:ea typeface="Arial"/>
                <a:cs typeface="Arial"/>
                <a:sym typeface="Arial"/>
              </a:rPr>
              <a:t>Durch Fragen an den Text können Lernende sich </a:t>
            </a:r>
            <a:br>
              <a:rPr lang="de-DE" sz="1800" b="0" dirty="0">
                <a:solidFill>
                  <a:srgbClr val="000000"/>
                </a:solidFill>
                <a:ea typeface="Arial"/>
                <a:cs typeface="Arial"/>
                <a:sym typeface="Arial"/>
              </a:rPr>
            </a:br>
            <a:r>
              <a:rPr lang="de-DE" sz="1800" b="0" dirty="0">
                <a:solidFill>
                  <a:srgbClr val="000000"/>
                </a:solidFill>
                <a:ea typeface="Arial"/>
                <a:cs typeface="Arial"/>
                <a:sym typeface="Arial"/>
              </a:rPr>
              <a:t>in ihrem Lösungsprozess fokussieren und diesen strukturieren.</a:t>
            </a:r>
          </a:p>
        </p:txBody>
      </p:sp>
      <p:sp>
        <p:nvSpPr>
          <p:cNvPr id="26" name="Textfeld 25">
            <a:extLst>
              <a:ext uri="{FF2B5EF4-FFF2-40B4-BE49-F238E27FC236}">
                <a16:creationId xmlns:a16="http://schemas.microsoft.com/office/drawing/2014/main" id="{9AC0562E-256F-BB3E-3EE8-32DEB1A4B693}"/>
              </a:ext>
            </a:extLst>
          </p:cNvPr>
          <p:cNvSpPr txBox="1"/>
          <p:nvPr/>
        </p:nvSpPr>
        <p:spPr>
          <a:xfrm>
            <a:off x="501032" y="2061110"/>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1.</a:t>
            </a:r>
            <a:endParaRPr lang="de-DE" dirty="0">
              <a:solidFill>
                <a:schemeClr val="tx1"/>
              </a:solidFill>
            </a:endParaRPr>
          </a:p>
        </p:txBody>
      </p:sp>
      <p:pic>
        <p:nvPicPr>
          <p:cNvPr id="27" name="Grafik 4" descr="Ein Bild, das Zubehör, Behälter enthält.&#10;&#10;Beschreibung automatisch generiert.">
            <a:extLst>
              <a:ext uri="{FF2B5EF4-FFF2-40B4-BE49-F238E27FC236}">
                <a16:creationId xmlns:a16="http://schemas.microsoft.com/office/drawing/2014/main" id="{AB68D417-A3DF-76EB-BDE1-643EC1797FE3}"/>
              </a:ext>
            </a:extLst>
          </p:cNvPr>
          <p:cNvPicPr>
            <a:picLocks noChangeAspect="1"/>
          </p:cNvPicPr>
          <p:nvPr/>
        </p:nvPicPr>
        <p:blipFill>
          <a:blip r:embed="rId3"/>
          <a:stretch>
            <a:fillRect/>
          </a:stretch>
        </p:blipFill>
        <p:spPr>
          <a:xfrm>
            <a:off x="435236" y="3228565"/>
            <a:ext cx="475478" cy="408658"/>
          </a:xfrm>
          <a:prstGeom prst="rect">
            <a:avLst/>
          </a:prstGeom>
        </p:spPr>
      </p:pic>
      <p:sp>
        <p:nvSpPr>
          <p:cNvPr id="28" name="Textfeld 27">
            <a:extLst>
              <a:ext uri="{FF2B5EF4-FFF2-40B4-BE49-F238E27FC236}">
                <a16:creationId xmlns:a16="http://schemas.microsoft.com/office/drawing/2014/main" id="{ADC1EBEB-8733-9714-A4F5-332EEC419EF2}"/>
              </a:ext>
            </a:extLst>
          </p:cNvPr>
          <p:cNvSpPr txBox="1"/>
          <p:nvPr/>
        </p:nvSpPr>
        <p:spPr>
          <a:xfrm>
            <a:off x="489204" y="3248228"/>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2.</a:t>
            </a:r>
            <a:endParaRPr lang="de-DE" dirty="0">
              <a:solidFill>
                <a:schemeClr val="tx1"/>
              </a:solidFill>
            </a:endParaRPr>
          </a:p>
        </p:txBody>
      </p:sp>
      <p:pic>
        <p:nvPicPr>
          <p:cNvPr id="29" name="Grafik 4" descr="Ein Bild, das Zubehör, Behälter enthält.&#10;&#10;Beschreibung automatisch generiert.">
            <a:extLst>
              <a:ext uri="{FF2B5EF4-FFF2-40B4-BE49-F238E27FC236}">
                <a16:creationId xmlns:a16="http://schemas.microsoft.com/office/drawing/2014/main" id="{A0FB62F7-2598-101B-A49F-08C7BC5E3FD6}"/>
              </a:ext>
            </a:extLst>
          </p:cNvPr>
          <p:cNvPicPr>
            <a:picLocks noChangeAspect="1"/>
          </p:cNvPicPr>
          <p:nvPr/>
        </p:nvPicPr>
        <p:blipFill>
          <a:blip r:embed="rId3"/>
          <a:stretch>
            <a:fillRect/>
          </a:stretch>
        </p:blipFill>
        <p:spPr>
          <a:xfrm>
            <a:off x="431015" y="4272874"/>
            <a:ext cx="475478" cy="408658"/>
          </a:xfrm>
          <a:prstGeom prst="rect">
            <a:avLst/>
          </a:prstGeom>
        </p:spPr>
      </p:pic>
      <p:sp>
        <p:nvSpPr>
          <p:cNvPr id="30" name="Textfeld 29">
            <a:extLst>
              <a:ext uri="{FF2B5EF4-FFF2-40B4-BE49-F238E27FC236}">
                <a16:creationId xmlns:a16="http://schemas.microsoft.com/office/drawing/2014/main" id="{02BE6540-E584-8387-B799-8156B9428BAD}"/>
              </a:ext>
            </a:extLst>
          </p:cNvPr>
          <p:cNvSpPr txBox="1"/>
          <p:nvPr/>
        </p:nvSpPr>
        <p:spPr>
          <a:xfrm>
            <a:off x="489204" y="4285234"/>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3.</a:t>
            </a:r>
            <a:endParaRPr lang="de-DE" dirty="0">
              <a:solidFill>
                <a:schemeClr val="tx1"/>
              </a:solidFill>
            </a:endParaRPr>
          </a:p>
        </p:txBody>
      </p:sp>
      <p:pic>
        <p:nvPicPr>
          <p:cNvPr id="31" name="Grafik 4" descr="Ein Bild, das Zubehör, Behälter enthält.&#10;&#10;Beschreibung automatisch generiert.">
            <a:extLst>
              <a:ext uri="{FF2B5EF4-FFF2-40B4-BE49-F238E27FC236}">
                <a16:creationId xmlns:a16="http://schemas.microsoft.com/office/drawing/2014/main" id="{549439B8-A11E-AAA1-FC27-A04923567780}"/>
              </a:ext>
            </a:extLst>
          </p:cNvPr>
          <p:cNvPicPr>
            <a:picLocks noChangeAspect="1"/>
          </p:cNvPicPr>
          <p:nvPr/>
        </p:nvPicPr>
        <p:blipFill>
          <a:blip r:embed="rId3"/>
          <a:stretch>
            <a:fillRect/>
          </a:stretch>
        </p:blipFill>
        <p:spPr>
          <a:xfrm>
            <a:off x="433434" y="5276296"/>
            <a:ext cx="475478" cy="408658"/>
          </a:xfrm>
          <a:prstGeom prst="rect">
            <a:avLst/>
          </a:prstGeom>
        </p:spPr>
      </p:pic>
      <p:sp>
        <p:nvSpPr>
          <p:cNvPr id="32" name="Textfeld 31">
            <a:extLst>
              <a:ext uri="{FF2B5EF4-FFF2-40B4-BE49-F238E27FC236}">
                <a16:creationId xmlns:a16="http://schemas.microsoft.com/office/drawing/2014/main" id="{79B225FA-2BE1-011E-326D-CF33FD34CF13}"/>
              </a:ext>
            </a:extLst>
          </p:cNvPr>
          <p:cNvSpPr txBox="1"/>
          <p:nvPr/>
        </p:nvSpPr>
        <p:spPr>
          <a:xfrm>
            <a:off x="489204" y="5297334"/>
            <a:ext cx="633698"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buNone/>
            </a:pPr>
            <a:r>
              <a:rPr lang="de-DE" dirty="0">
                <a:solidFill>
                  <a:schemeClr val="tx1"/>
                </a:solidFill>
                <a:ea typeface="+mn-lt"/>
                <a:cs typeface="+mn-lt"/>
              </a:rPr>
              <a:t>4.</a:t>
            </a:r>
            <a:endParaRPr lang="de-DE" dirty="0">
              <a:solidFill>
                <a:schemeClr val="tx1"/>
              </a:solidFill>
            </a:endParaRPr>
          </a:p>
        </p:txBody>
      </p:sp>
      <p:sp>
        <p:nvSpPr>
          <p:cNvPr id="9" name="Textfeld 8">
            <a:extLst>
              <a:ext uri="{FF2B5EF4-FFF2-40B4-BE49-F238E27FC236}">
                <a16:creationId xmlns:a16="http://schemas.microsoft.com/office/drawing/2014/main" id="{368EEAA8-A9A7-9ED8-30C8-AE398220C47C}"/>
              </a:ext>
            </a:extLst>
          </p:cNvPr>
          <p:cNvSpPr txBox="1"/>
          <p:nvPr/>
        </p:nvSpPr>
        <p:spPr>
          <a:xfrm>
            <a:off x="6350000" y="350795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0" name="Textfeld 9">
            <a:extLst>
              <a:ext uri="{FF2B5EF4-FFF2-40B4-BE49-F238E27FC236}">
                <a16:creationId xmlns:a16="http://schemas.microsoft.com/office/drawing/2014/main" id="{2A74862E-3265-2E07-7EC5-11B5218DDC01}"/>
              </a:ext>
            </a:extLst>
          </p:cNvPr>
          <p:cNvSpPr txBox="1"/>
          <p:nvPr/>
        </p:nvSpPr>
        <p:spPr>
          <a:xfrm>
            <a:off x="8991600" y="-9652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D516C86F-2EFE-5F15-7764-A4FBFFFC294B}"/>
              </a:ext>
            </a:extLst>
          </p:cNvPr>
          <p:cNvSpPr txBox="1"/>
          <p:nvPr/>
        </p:nvSpPr>
        <p:spPr>
          <a:xfrm>
            <a:off x="9626600" y="-115570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3" name="Textfeld 2">
            <a:extLst>
              <a:ext uri="{FF2B5EF4-FFF2-40B4-BE49-F238E27FC236}">
                <a16:creationId xmlns:a16="http://schemas.microsoft.com/office/drawing/2014/main" id="{D40F12B9-38C7-98AB-026F-D1D7F670DE03}"/>
              </a:ext>
            </a:extLst>
          </p:cNvPr>
          <p:cNvSpPr txBox="1"/>
          <p:nvPr/>
        </p:nvSpPr>
        <p:spPr>
          <a:xfrm>
            <a:off x="7754112" y="463560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5" name="Textfeld 4">
            <a:extLst>
              <a:ext uri="{FF2B5EF4-FFF2-40B4-BE49-F238E27FC236}">
                <a16:creationId xmlns:a16="http://schemas.microsoft.com/office/drawing/2014/main" id="{AD9C41EA-5009-8D62-9CE4-CEBD6F3E1712}"/>
              </a:ext>
            </a:extLst>
          </p:cNvPr>
          <p:cNvSpPr txBox="1"/>
          <p:nvPr/>
        </p:nvSpPr>
        <p:spPr>
          <a:xfrm>
            <a:off x="5392271" y="429136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2699583086"/>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41693-FF18-F7EE-DA5A-917E2F1C8F03}"/>
              </a:ext>
            </a:extLst>
          </p:cNvPr>
          <p:cNvSpPr>
            <a:spLocks noGrp="1"/>
          </p:cNvSpPr>
          <p:nvPr>
            <p:ph type="title"/>
          </p:nvPr>
        </p:nvSpPr>
        <p:spPr/>
        <p:txBody>
          <a:bodyPr/>
          <a:lstStyle/>
          <a:p>
            <a:r>
              <a:rPr lang="de-DE" dirty="0"/>
              <a:t>Reflexion</a:t>
            </a:r>
          </a:p>
        </p:txBody>
      </p:sp>
      <p:sp>
        <p:nvSpPr>
          <p:cNvPr id="4" name="Textplatzhalter 3">
            <a:extLst>
              <a:ext uri="{FF2B5EF4-FFF2-40B4-BE49-F238E27FC236}">
                <a16:creationId xmlns:a16="http://schemas.microsoft.com/office/drawing/2014/main" id="{35DBC153-D18D-F1FA-E9F1-8A2B625FEEB0}"/>
              </a:ext>
            </a:extLst>
          </p:cNvPr>
          <p:cNvSpPr>
            <a:spLocks noGrp="1"/>
          </p:cNvSpPr>
          <p:nvPr>
            <p:ph type="body" sz="quarter" idx="14"/>
          </p:nvPr>
        </p:nvSpPr>
        <p:spPr/>
        <p:txBody>
          <a:bodyPr/>
          <a:lstStyle/>
          <a:p>
            <a:r>
              <a:rPr lang="de-DE" dirty="0"/>
              <a:t>MODELLIEREN – EIN KOMPLEXES PHÄNOMEN?</a:t>
            </a:r>
          </a:p>
        </p:txBody>
      </p:sp>
      <p:pic>
        <p:nvPicPr>
          <p:cNvPr id="11" name="Grafik 10">
            <a:extLst>
              <a:ext uri="{FF2B5EF4-FFF2-40B4-BE49-F238E27FC236}">
                <a16:creationId xmlns:a16="http://schemas.microsoft.com/office/drawing/2014/main" id="{8D9EB190-C3CE-51E3-C586-E02409B28BE0}"/>
              </a:ext>
            </a:extLst>
          </p:cNvPr>
          <p:cNvPicPr>
            <a:picLocks noChangeAspect="1"/>
          </p:cNvPicPr>
          <p:nvPr/>
        </p:nvPicPr>
        <p:blipFill>
          <a:blip r:embed="rId3"/>
          <a:stretch>
            <a:fillRect/>
          </a:stretch>
        </p:blipFill>
        <p:spPr>
          <a:xfrm>
            <a:off x="6518650" y="1190513"/>
            <a:ext cx="5600206" cy="4741884"/>
          </a:xfrm>
          <a:prstGeom prst="rect">
            <a:avLst/>
          </a:prstGeom>
        </p:spPr>
      </p:pic>
      <p:sp>
        <p:nvSpPr>
          <p:cNvPr id="12" name="Textplatzhalter 2">
            <a:extLst>
              <a:ext uri="{FF2B5EF4-FFF2-40B4-BE49-F238E27FC236}">
                <a16:creationId xmlns:a16="http://schemas.microsoft.com/office/drawing/2014/main" id="{3A2437DA-BFE0-6947-0FA3-A18E5AABDD6C}"/>
              </a:ext>
            </a:extLst>
          </p:cNvPr>
          <p:cNvSpPr>
            <a:spLocks noGrp="1"/>
          </p:cNvSpPr>
          <p:nvPr>
            <p:ph type="body" sz="quarter" idx="15"/>
          </p:nvPr>
        </p:nvSpPr>
        <p:spPr>
          <a:xfrm>
            <a:off x="526474" y="5999216"/>
            <a:ext cx="11139054" cy="267875"/>
          </a:xfrm>
        </p:spPr>
        <p:txBody>
          <a:bodyPr/>
          <a:lstStyle/>
          <a:p>
            <a:r>
              <a:rPr lang="de-DE" dirty="0"/>
              <a:t>MSB NRW, 2021, S. 83</a:t>
            </a:r>
          </a:p>
        </p:txBody>
      </p:sp>
      <p:pic>
        <p:nvPicPr>
          <p:cNvPr id="13" name="Google Shape;450;p16">
            <a:extLst>
              <a:ext uri="{FF2B5EF4-FFF2-40B4-BE49-F238E27FC236}">
                <a16:creationId xmlns:a16="http://schemas.microsoft.com/office/drawing/2014/main" id="{E007EB2F-316A-D004-5E65-7E57CEA006BD}"/>
              </a:ext>
            </a:extLst>
          </p:cNvPr>
          <p:cNvPicPr preferRelativeResize="0"/>
          <p:nvPr/>
        </p:nvPicPr>
        <p:blipFill rotWithShape="1">
          <a:blip r:embed="rId4">
            <a:alphaModFix/>
          </a:blip>
          <a:srcRect l="59405" r="29800" b="66948"/>
          <a:stretch>
            <a:fillRect/>
          </a:stretch>
        </p:blipFill>
        <p:spPr>
          <a:xfrm>
            <a:off x="266241" y="4931129"/>
            <a:ext cx="844951" cy="1264889"/>
          </a:xfrm>
          <a:prstGeom prst="rect">
            <a:avLst/>
          </a:prstGeom>
          <a:noFill/>
          <a:ln>
            <a:noFill/>
          </a:ln>
        </p:spPr>
      </p:pic>
      <p:sp>
        <p:nvSpPr>
          <p:cNvPr id="15" name="Google Shape;471;p17">
            <a:extLst>
              <a:ext uri="{FF2B5EF4-FFF2-40B4-BE49-F238E27FC236}">
                <a16:creationId xmlns:a16="http://schemas.microsoft.com/office/drawing/2014/main" id="{F557044C-07D2-FB7A-7A48-CE0384299615}"/>
              </a:ext>
            </a:extLst>
          </p:cNvPr>
          <p:cNvSpPr/>
          <p:nvPr/>
        </p:nvSpPr>
        <p:spPr>
          <a:xfrm>
            <a:off x="1111192" y="1898631"/>
            <a:ext cx="5127561" cy="3483597"/>
          </a:xfrm>
          <a:prstGeom prst="wedgeRoundRectCallout">
            <a:avLst>
              <a:gd name="adj1" fmla="val -49461"/>
              <a:gd name="adj2" fmla="val 5540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Beim Modellieren setzen sich die Lernenden mit teilweise komplexen Situationen auseinander. Doch mir fällt auf: Viele der Tätigkeiten des Modellierens unterstütze ich bereits aktiv in meinem Unterricht.</a:t>
            </a:r>
          </a:p>
          <a:p>
            <a:pPr marL="0" lvl="0" indent="0" algn="ctr">
              <a:buClr>
                <a:schemeClr val="dk1"/>
              </a:buClr>
              <a:buSzPts val="1800"/>
              <a:buNone/>
            </a:pPr>
            <a:endParaRPr lang="de-DE" sz="1800" b="0" dirty="0">
              <a:solidFill>
                <a:schemeClr val="dk1"/>
              </a:solidFill>
              <a:sym typeface="Arial"/>
            </a:endParaRPr>
          </a:p>
          <a:p>
            <a:pPr marL="0" lvl="0" indent="0" algn="ctr">
              <a:buClr>
                <a:schemeClr val="dk1"/>
              </a:buClr>
              <a:buSzPts val="1800"/>
              <a:buNone/>
            </a:pPr>
            <a:r>
              <a:rPr lang="de-DE" sz="1800" b="0" dirty="0">
                <a:solidFill>
                  <a:schemeClr val="dk1"/>
                </a:solidFill>
                <a:sym typeface="Arial"/>
              </a:rPr>
              <a:t>Und es müssen auch nicht immer alle Aktivitäten des Modellierens gleichzeitig angesprochen werden. Wenn ich das Modellieren gezielt unterstütze, wird es nach und nach ein fester Bestandteil meines Unterrichts werden können.</a:t>
            </a:r>
          </a:p>
        </p:txBody>
      </p:sp>
    </p:spTree>
    <p:extLst>
      <p:ext uri="{BB962C8B-B14F-4D97-AF65-F5344CB8AC3E}">
        <p14:creationId xmlns:p14="http://schemas.microsoft.com/office/powerpoint/2010/main" val="37315124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64743A9-CFE4-08F8-A9E3-537D265DE1BF}"/>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Wie kann die jeweilige Unterstützungsmöglichkeit die Lernenden beim Bearbeiten unterstützen?</a:t>
            </a:r>
          </a:p>
          <a:p>
            <a:pPr marL="285750" indent="-285750">
              <a:buFont typeface="Arial" panose="020B0604020202020204" pitchFamily="34" charset="0"/>
              <a:buChar char="•"/>
            </a:pPr>
            <a:r>
              <a:rPr lang="de-DE" dirty="0"/>
              <a:t>Inwiefern würden Sie die Aufgabe für Ihre Lerngruppe adaptieren?</a:t>
            </a:r>
          </a:p>
          <a:p>
            <a:endParaRPr lang="de-DE" dirty="0"/>
          </a:p>
          <a:p>
            <a:r>
              <a:rPr lang="de-DE" dirty="0"/>
              <a:t>Planen Sie anschließend, wie Sie Ihre Lerngruppe konkret bei dieser Aufgabe unterstützen können. Nutzen Sie dafür den entsprechenden Planungsbogen.</a:t>
            </a:r>
          </a:p>
          <a:p>
            <a:endParaRPr lang="de-DE" dirty="0"/>
          </a:p>
        </p:txBody>
      </p:sp>
      <p:sp>
        <p:nvSpPr>
          <p:cNvPr id="11" name="Textplatzhalter 10">
            <a:extLst>
              <a:ext uri="{FF2B5EF4-FFF2-40B4-BE49-F238E27FC236}">
                <a16:creationId xmlns:a16="http://schemas.microsoft.com/office/drawing/2014/main" id="{2E61948D-2B9E-5AA7-DDA2-12EA7CD1F214}"/>
              </a:ext>
            </a:extLst>
          </p:cNvPr>
          <p:cNvSpPr>
            <a:spLocks noGrp="1"/>
          </p:cNvSpPr>
          <p:nvPr>
            <p:ph type="body" sz="quarter" idx="15"/>
          </p:nvPr>
        </p:nvSpPr>
        <p:spPr>
          <a:xfrm>
            <a:off x="1461688" y="1660387"/>
            <a:ext cx="5862221" cy="2225815"/>
          </a:xfrm>
        </p:spPr>
        <p:txBody>
          <a:bodyPr/>
          <a:lstStyle/>
          <a:p>
            <a:r>
              <a:rPr lang="de-DE" dirty="0"/>
              <a:t>Sichten Sie die Aufgabensammlungen zu den jeweiligen Unterstützungsmöglichkeiten des Modellierens.</a:t>
            </a:r>
          </a:p>
          <a:p>
            <a:r>
              <a:rPr lang="de-DE" dirty="0"/>
              <a:t>Nehmen Sie eine Aufgabe gezielt in den Blick.</a:t>
            </a:r>
          </a:p>
          <a:p>
            <a:r>
              <a:rPr lang="de-DE" dirty="0"/>
              <a:t>Adaptieren Sie diese ggf. für Ihre Lerngruppe.</a:t>
            </a:r>
          </a:p>
        </p:txBody>
      </p:sp>
      <p:sp>
        <p:nvSpPr>
          <p:cNvPr id="6" name="Titel 5">
            <a:extLst>
              <a:ext uri="{FF2B5EF4-FFF2-40B4-BE49-F238E27FC236}">
                <a16:creationId xmlns:a16="http://schemas.microsoft.com/office/drawing/2014/main" id="{5320E0F7-3AE5-2143-5A8A-6F17BB8D9B5E}"/>
              </a:ext>
            </a:extLst>
          </p:cNvPr>
          <p:cNvSpPr>
            <a:spLocks noGrp="1"/>
          </p:cNvSpPr>
          <p:nvPr>
            <p:ph type="title"/>
          </p:nvPr>
        </p:nvSpPr>
        <p:spPr/>
        <p:txBody>
          <a:bodyPr/>
          <a:lstStyle/>
          <a:p>
            <a:r>
              <a:rPr lang="de-DE" dirty="0"/>
              <a:t>Planung des Erprobungsauftrags – Variante A</a:t>
            </a:r>
          </a:p>
        </p:txBody>
      </p:sp>
      <p:sp>
        <p:nvSpPr>
          <p:cNvPr id="12" name="Textplatzhalter 11">
            <a:extLst>
              <a:ext uri="{FF2B5EF4-FFF2-40B4-BE49-F238E27FC236}">
                <a16:creationId xmlns:a16="http://schemas.microsoft.com/office/drawing/2014/main" id="{18D85E09-CC72-356A-BAA8-0B893AEF9C88}"/>
              </a:ext>
            </a:extLst>
          </p:cNvPr>
          <p:cNvSpPr>
            <a:spLocks noGrp="1"/>
          </p:cNvSpPr>
          <p:nvPr>
            <p:ph type="body" sz="quarter" idx="16"/>
          </p:nvPr>
        </p:nvSpPr>
        <p:spPr/>
        <p:txBody>
          <a:bodyPr/>
          <a:lstStyle/>
          <a:p>
            <a:r>
              <a:rPr lang="de-DE" dirty="0"/>
              <a:t>AKTIVITÄT</a:t>
            </a:r>
          </a:p>
        </p:txBody>
      </p:sp>
      <p:grpSp>
        <p:nvGrpSpPr>
          <p:cNvPr id="13" name="Gruppieren 12">
            <a:extLst>
              <a:ext uri="{FF2B5EF4-FFF2-40B4-BE49-F238E27FC236}">
                <a16:creationId xmlns:a16="http://schemas.microsoft.com/office/drawing/2014/main" id="{094355ED-3EE6-59FA-FBAA-B249A2BC7880}"/>
              </a:ext>
            </a:extLst>
          </p:cNvPr>
          <p:cNvGrpSpPr/>
          <p:nvPr/>
        </p:nvGrpSpPr>
        <p:grpSpPr>
          <a:xfrm>
            <a:off x="6966063" y="1272054"/>
            <a:ext cx="1558470" cy="2139416"/>
            <a:chOff x="7415284" y="1484217"/>
            <a:chExt cx="1558470" cy="2139416"/>
          </a:xfrm>
        </p:grpSpPr>
        <p:pic>
          <p:nvPicPr>
            <p:cNvPr id="3" name="Grafik 2">
              <a:extLst>
                <a:ext uri="{FF2B5EF4-FFF2-40B4-BE49-F238E27FC236}">
                  <a16:creationId xmlns:a16="http://schemas.microsoft.com/office/drawing/2014/main" id="{5B89C79E-1FED-AE2F-5F40-243E108BAF43}"/>
                </a:ext>
              </a:extLst>
            </p:cNvPr>
            <p:cNvPicPr>
              <a:picLocks noChangeAspect="1"/>
            </p:cNvPicPr>
            <p:nvPr/>
          </p:nvPicPr>
          <p:blipFill>
            <a:blip r:embed="rId3"/>
            <a:stretch>
              <a:fillRect/>
            </a:stretch>
          </p:blipFill>
          <p:spPr>
            <a:xfrm>
              <a:off x="7595966" y="1484217"/>
              <a:ext cx="1377788" cy="1955316"/>
            </a:xfrm>
            <a:prstGeom prst="rect">
              <a:avLst/>
            </a:prstGeom>
          </p:spPr>
        </p:pic>
        <p:pic>
          <p:nvPicPr>
            <p:cNvPr id="4" name="Grafik 3">
              <a:extLst>
                <a:ext uri="{FF2B5EF4-FFF2-40B4-BE49-F238E27FC236}">
                  <a16:creationId xmlns:a16="http://schemas.microsoft.com/office/drawing/2014/main" id="{40E5691D-25C7-8957-846A-17F821183206}"/>
                </a:ext>
              </a:extLst>
            </p:cNvPr>
            <p:cNvPicPr>
              <a:picLocks noChangeAspect="1"/>
            </p:cNvPicPr>
            <p:nvPr/>
          </p:nvPicPr>
          <p:blipFill>
            <a:blip r:embed="rId3"/>
            <a:stretch>
              <a:fillRect/>
            </a:stretch>
          </p:blipFill>
          <p:spPr>
            <a:xfrm>
              <a:off x="7505625" y="1582547"/>
              <a:ext cx="1377788" cy="1955316"/>
            </a:xfrm>
            <a:prstGeom prst="rect">
              <a:avLst/>
            </a:prstGeom>
            <a:effectLst>
              <a:outerShdw blurRad="50800" dist="38100" dir="18900000" algn="bl" rotWithShape="0">
                <a:prstClr val="black">
                  <a:alpha val="40000"/>
                </a:prstClr>
              </a:outerShdw>
            </a:effectLst>
          </p:spPr>
        </p:pic>
        <p:pic>
          <p:nvPicPr>
            <p:cNvPr id="5" name="Grafik 4">
              <a:extLst>
                <a:ext uri="{FF2B5EF4-FFF2-40B4-BE49-F238E27FC236}">
                  <a16:creationId xmlns:a16="http://schemas.microsoft.com/office/drawing/2014/main" id="{8B67C464-44D5-AE27-588B-AF094FDCCE32}"/>
                </a:ext>
              </a:extLst>
            </p:cNvPr>
            <p:cNvPicPr>
              <a:picLocks noChangeAspect="1"/>
            </p:cNvPicPr>
            <p:nvPr/>
          </p:nvPicPr>
          <p:blipFill>
            <a:blip r:embed="rId3"/>
            <a:stretch>
              <a:fillRect/>
            </a:stretch>
          </p:blipFill>
          <p:spPr>
            <a:xfrm>
              <a:off x="7415284" y="1668317"/>
              <a:ext cx="1377788" cy="1955316"/>
            </a:xfrm>
            <a:prstGeom prst="rect">
              <a:avLst/>
            </a:prstGeom>
            <a:effectLst>
              <a:outerShdw blurRad="50800" dist="38100" dir="18900000" algn="bl" rotWithShape="0">
                <a:prstClr val="black">
                  <a:alpha val="40000"/>
                </a:prstClr>
              </a:outerShdw>
            </a:effectLst>
          </p:spPr>
        </p:pic>
      </p:grpSp>
      <p:grpSp>
        <p:nvGrpSpPr>
          <p:cNvPr id="14" name="Gruppieren 13">
            <a:extLst>
              <a:ext uri="{FF2B5EF4-FFF2-40B4-BE49-F238E27FC236}">
                <a16:creationId xmlns:a16="http://schemas.microsoft.com/office/drawing/2014/main" id="{4FDF9207-051A-ED9F-F20D-BEC0E8BE037D}"/>
              </a:ext>
            </a:extLst>
          </p:cNvPr>
          <p:cNvGrpSpPr/>
          <p:nvPr/>
        </p:nvGrpSpPr>
        <p:grpSpPr>
          <a:xfrm>
            <a:off x="8647593" y="1272054"/>
            <a:ext cx="1558471" cy="2139416"/>
            <a:chOff x="3008392" y="1484217"/>
            <a:chExt cx="1558471" cy="2139416"/>
          </a:xfrm>
        </p:grpSpPr>
        <p:pic>
          <p:nvPicPr>
            <p:cNvPr id="7" name="Grafik 6">
              <a:extLst>
                <a:ext uri="{FF2B5EF4-FFF2-40B4-BE49-F238E27FC236}">
                  <a16:creationId xmlns:a16="http://schemas.microsoft.com/office/drawing/2014/main" id="{44667A49-84C5-E21C-FDD1-E64DB8B04E74}"/>
                </a:ext>
              </a:extLst>
            </p:cNvPr>
            <p:cNvPicPr>
              <a:picLocks noChangeAspect="1"/>
            </p:cNvPicPr>
            <p:nvPr/>
          </p:nvPicPr>
          <p:blipFill>
            <a:blip r:embed="rId4"/>
            <a:stretch>
              <a:fillRect/>
            </a:stretch>
          </p:blipFill>
          <p:spPr>
            <a:xfrm>
              <a:off x="3189075" y="1484217"/>
              <a:ext cx="1377788" cy="1955316"/>
            </a:xfrm>
            <a:prstGeom prst="rect">
              <a:avLst/>
            </a:prstGeom>
          </p:spPr>
        </p:pic>
        <p:pic>
          <p:nvPicPr>
            <p:cNvPr id="8" name="Grafik 7">
              <a:extLst>
                <a:ext uri="{FF2B5EF4-FFF2-40B4-BE49-F238E27FC236}">
                  <a16:creationId xmlns:a16="http://schemas.microsoft.com/office/drawing/2014/main" id="{EDCD1139-074A-B66F-88B6-EA914AB8125D}"/>
                </a:ext>
              </a:extLst>
            </p:cNvPr>
            <p:cNvPicPr>
              <a:picLocks noChangeAspect="1"/>
            </p:cNvPicPr>
            <p:nvPr/>
          </p:nvPicPr>
          <p:blipFill>
            <a:blip r:embed="rId4"/>
            <a:stretch>
              <a:fillRect/>
            </a:stretch>
          </p:blipFill>
          <p:spPr>
            <a:xfrm>
              <a:off x="3115052" y="1576267"/>
              <a:ext cx="1377788" cy="1955316"/>
            </a:xfrm>
            <a:prstGeom prst="rect">
              <a:avLst/>
            </a:prstGeom>
            <a:effectLst>
              <a:outerShdw blurRad="50800" dist="38100" dir="18900000" algn="bl" rotWithShape="0">
                <a:prstClr val="black">
                  <a:alpha val="40000"/>
                </a:prstClr>
              </a:outerShdw>
            </a:effectLst>
          </p:spPr>
        </p:pic>
        <p:pic>
          <p:nvPicPr>
            <p:cNvPr id="9" name="Grafik 8">
              <a:extLst>
                <a:ext uri="{FF2B5EF4-FFF2-40B4-BE49-F238E27FC236}">
                  <a16:creationId xmlns:a16="http://schemas.microsoft.com/office/drawing/2014/main" id="{3064917E-45F6-E045-6058-C0D2FB42296B}"/>
                </a:ext>
              </a:extLst>
            </p:cNvPr>
            <p:cNvPicPr>
              <a:picLocks noChangeAspect="1"/>
            </p:cNvPicPr>
            <p:nvPr/>
          </p:nvPicPr>
          <p:blipFill>
            <a:blip r:embed="rId4"/>
            <a:stretch>
              <a:fillRect/>
            </a:stretch>
          </p:blipFill>
          <p:spPr>
            <a:xfrm>
              <a:off x="3008392" y="1668317"/>
              <a:ext cx="1377788" cy="1955316"/>
            </a:xfrm>
            <a:prstGeom prst="rect">
              <a:avLst/>
            </a:prstGeom>
            <a:effectLst>
              <a:outerShdw blurRad="50800" dist="38100" dir="18900000" algn="bl" rotWithShape="0">
                <a:prstClr val="black">
                  <a:alpha val="40000"/>
                </a:prstClr>
              </a:outerShdw>
            </a:effectLst>
          </p:spPr>
        </p:pic>
      </p:grpSp>
      <p:grpSp>
        <p:nvGrpSpPr>
          <p:cNvPr id="19" name="Gruppieren 18">
            <a:extLst>
              <a:ext uri="{FF2B5EF4-FFF2-40B4-BE49-F238E27FC236}">
                <a16:creationId xmlns:a16="http://schemas.microsoft.com/office/drawing/2014/main" id="{B660892A-750C-9EB9-B98D-4DD0DAED6637}"/>
              </a:ext>
            </a:extLst>
          </p:cNvPr>
          <p:cNvGrpSpPr/>
          <p:nvPr/>
        </p:nvGrpSpPr>
        <p:grpSpPr>
          <a:xfrm>
            <a:off x="10287738" y="1272054"/>
            <a:ext cx="1525834" cy="2133009"/>
            <a:chOff x="4903755" y="2224911"/>
            <a:chExt cx="1525834" cy="2133009"/>
          </a:xfrm>
        </p:grpSpPr>
        <p:pic>
          <p:nvPicPr>
            <p:cNvPr id="15" name="Grafik 14">
              <a:extLst>
                <a:ext uri="{FF2B5EF4-FFF2-40B4-BE49-F238E27FC236}">
                  <a16:creationId xmlns:a16="http://schemas.microsoft.com/office/drawing/2014/main" id="{B7CC0F54-4DB7-E62D-01DC-3304CF06AC94}"/>
                </a:ext>
              </a:extLst>
            </p:cNvPr>
            <p:cNvPicPr>
              <a:picLocks noChangeAspect="1"/>
            </p:cNvPicPr>
            <p:nvPr/>
          </p:nvPicPr>
          <p:blipFill>
            <a:blip r:embed="rId5"/>
            <a:stretch>
              <a:fillRect/>
            </a:stretch>
          </p:blipFill>
          <p:spPr>
            <a:xfrm>
              <a:off x="5051801" y="2224911"/>
              <a:ext cx="1377788" cy="1955316"/>
            </a:xfrm>
            <a:prstGeom prst="rect">
              <a:avLst/>
            </a:prstGeom>
          </p:spPr>
        </p:pic>
        <p:pic>
          <p:nvPicPr>
            <p:cNvPr id="16" name="Grafik 15">
              <a:extLst>
                <a:ext uri="{FF2B5EF4-FFF2-40B4-BE49-F238E27FC236}">
                  <a16:creationId xmlns:a16="http://schemas.microsoft.com/office/drawing/2014/main" id="{057BD590-7312-40EC-407B-B23701FAF319}"/>
                </a:ext>
              </a:extLst>
            </p:cNvPr>
            <p:cNvPicPr>
              <a:picLocks noChangeAspect="1"/>
            </p:cNvPicPr>
            <p:nvPr/>
          </p:nvPicPr>
          <p:blipFill>
            <a:blip r:embed="rId5"/>
            <a:stretch>
              <a:fillRect/>
            </a:stretch>
          </p:blipFill>
          <p:spPr>
            <a:xfrm>
              <a:off x="4977778" y="2321766"/>
              <a:ext cx="1377788" cy="1955316"/>
            </a:xfrm>
            <a:prstGeom prst="rect">
              <a:avLst/>
            </a:prstGeom>
            <a:effectLst>
              <a:outerShdw blurRad="50800" dist="38100" dir="18900000" algn="bl" rotWithShape="0">
                <a:prstClr val="black">
                  <a:alpha val="40000"/>
                </a:prstClr>
              </a:outerShdw>
            </a:effectLst>
          </p:spPr>
        </p:pic>
        <p:pic>
          <p:nvPicPr>
            <p:cNvPr id="17" name="Grafik 16">
              <a:extLst>
                <a:ext uri="{FF2B5EF4-FFF2-40B4-BE49-F238E27FC236}">
                  <a16:creationId xmlns:a16="http://schemas.microsoft.com/office/drawing/2014/main" id="{00259C19-9B96-503B-988E-CD93A7F9D29E}"/>
                </a:ext>
              </a:extLst>
            </p:cNvPr>
            <p:cNvPicPr>
              <a:picLocks noChangeAspect="1"/>
            </p:cNvPicPr>
            <p:nvPr/>
          </p:nvPicPr>
          <p:blipFill>
            <a:blip r:embed="rId5"/>
            <a:stretch>
              <a:fillRect/>
            </a:stretch>
          </p:blipFill>
          <p:spPr>
            <a:xfrm>
              <a:off x="4903755" y="2402604"/>
              <a:ext cx="1377788" cy="1955316"/>
            </a:xfrm>
            <a:prstGeom prst="rect">
              <a:avLst/>
            </a:prstGeom>
            <a:effectLst>
              <a:outerShdw blurRad="50800" dist="38100" dir="18900000" algn="bl" rotWithShape="0">
                <a:prstClr val="black">
                  <a:alpha val="40000"/>
                </a:prstClr>
              </a:outerShdw>
            </a:effectLst>
          </p:spPr>
        </p:pic>
      </p:grpSp>
    </p:spTree>
    <p:extLst>
      <p:ext uri="{BB962C8B-B14F-4D97-AF65-F5344CB8AC3E}">
        <p14:creationId xmlns:p14="http://schemas.microsoft.com/office/powerpoint/2010/main" val="2110404006"/>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C106D-A19B-B3DE-2864-3DBFF9B2833D}"/>
            </a:ext>
          </a:extLst>
        </p:cNvPr>
        <p:cNvGrpSpPr/>
        <p:nvPr/>
      </p:nvGrpSpPr>
      <p:grpSpPr>
        <a:xfrm>
          <a:off x="0" y="0"/>
          <a:ext cx="0" cy="0"/>
          <a:chOff x="0" y="0"/>
          <a:chExt cx="0" cy="0"/>
        </a:xfrm>
      </p:grpSpPr>
      <p:sp>
        <p:nvSpPr>
          <p:cNvPr id="10" name="Textplatzhalter 9">
            <a:extLst>
              <a:ext uri="{FF2B5EF4-FFF2-40B4-BE49-F238E27FC236}">
                <a16:creationId xmlns:a16="http://schemas.microsoft.com/office/drawing/2014/main" id="{AF8B7520-B977-639A-8F6B-6D982BDAECD7}"/>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(Fragen an den Text, Skizzen, Tabellen, …) bieten sich an?</a:t>
            </a:r>
          </a:p>
          <a:p>
            <a:endParaRPr lang="de-DE" dirty="0"/>
          </a:p>
          <a:p>
            <a:r>
              <a:rPr lang="de-DE" dirty="0"/>
              <a:t>Planen Sie anschließend, wie Sie Ihre Lerngruppe konkret bei dieser Aufgabe unterstützen können. Nutzen Sie dafür den entsprechenden Planungsbogen.</a:t>
            </a:r>
          </a:p>
        </p:txBody>
      </p:sp>
      <p:sp>
        <p:nvSpPr>
          <p:cNvPr id="11" name="Textplatzhalter 10">
            <a:extLst>
              <a:ext uri="{FF2B5EF4-FFF2-40B4-BE49-F238E27FC236}">
                <a16:creationId xmlns:a16="http://schemas.microsoft.com/office/drawing/2014/main" id="{63E9BBB6-667D-C21B-26EE-B20DA6F9D746}"/>
              </a:ext>
            </a:extLst>
          </p:cNvPr>
          <p:cNvSpPr>
            <a:spLocks noGrp="1"/>
          </p:cNvSpPr>
          <p:nvPr>
            <p:ph type="body" sz="quarter" idx="15"/>
          </p:nvPr>
        </p:nvSpPr>
        <p:spPr/>
        <p:txBody>
          <a:bodyPr/>
          <a:lstStyle/>
          <a:p>
            <a:r>
              <a:rPr lang="de-DE" dirty="0"/>
              <a:t>Nehmen Sie Ihr Lehrwerk hinsichtlich der dort enthaltenen Modellierungsaufgaben in den Blick.</a:t>
            </a:r>
          </a:p>
        </p:txBody>
      </p:sp>
      <p:sp>
        <p:nvSpPr>
          <p:cNvPr id="6" name="Titel 5">
            <a:extLst>
              <a:ext uri="{FF2B5EF4-FFF2-40B4-BE49-F238E27FC236}">
                <a16:creationId xmlns:a16="http://schemas.microsoft.com/office/drawing/2014/main" id="{AC313C34-0DFD-FE33-A3E4-2F82A7014E45}"/>
              </a:ext>
            </a:extLst>
          </p:cNvPr>
          <p:cNvSpPr>
            <a:spLocks noGrp="1"/>
          </p:cNvSpPr>
          <p:nvPr>
            <p:ph type="title"/>
          </p:nvPr>
        </p:nvSpPr>
        <p:spPr/>
        <p:txBody>
          <a:bodyPr/>
          <a:lstStyle/>
          <a:p>
            <a:r>
              <a:rPr lang="de-DE" dirty="0"/>
              <a:t>Planung des Erprobungsauftrags – </a:t>
            </a:r>
            <a:r>
              <a:rPr lang="de-DE"/>
              <a:t>Variante B</a:t>
            </a:r>
            <a:endParaRPr lang="de-DE" dirty="0"/>
          </a:p>
        </p:txBody>
      </p:sp>
      <p:sp>
        <p:nvSpPr>
          <p:cNvPr id="12" name="Textplatzhalter 11">
            <a:extLst>
              <a:ext uri="{FF2B5EF4-FFF2-40B4-BE49-F238E27FC236}">
                <a16:creationId xmlns:a16="http://schemas.microsoft.com/office/drawing/2014/main" id="{DACECAF4-C2A9-8133-29CF-69527EB03B80}"/>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39479753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017F574-4BD6-6B00-DE5B-F0EA9BAB17AE}"/>
              </a:ext>
            </a:extLst>
          </p:cNvPr>
          <p:cNvSpPr>
            <a:spLocks noGrp="1"/>
          </p:cNvSpPr>
          <p:nvPr>
            <p:ph type="title"/>
          </p:nvPr>
        </p:nvSpPr>
        <p:spPr/>
        <p:txBody>
          <a:bodyPr/>
          <a:lstStyle/>
          <a:p>
            <a:r>
              <a:rPr lang="de-DE" dirty="0"/>
              <a:t>Bedeutung des Modellierens</a:t>
            </a:r>
          </a:p>
        </p:txBody>
      </p:sp>
      <p:sp>
        <p:nvSpPr>
          <p:cNvPr id="5" name="Textplatzhalter 4">
            <a:extLst>
              <a:ext uri="{FF2B5EF4-FFF2-40B4-BE49-F238E27FC236}">
                <a16:creationId xmlns:a16="http://schemas.microsoft.com/office/drawing/2014/main" id="{4A2B5359-E243-22A2-8451-E3178221C257}"/>
              </a:ext>
            </a:extLst>
          </p:cNvPr>
          <p:cNvSpPr>
            <a:spLocks noGrp="1"/>
          </p:cNvSpPr>
          <p:nvPr>
            <p:ph type="body" sz="quarter" idx="14"/>
          </p:nvPr>
        </p:nvSpPr>
        <p:spPr/>
        <p:txBody>
          <a:bodyPr/>
          <a:lstStyle/>
          <a:p>
            <a:r>
              <a:rPr lang="de-DE" dirty="0"/>
              <a:t>RÜCKBLICK: BEDEUTUNG PROZESSBEZOGENER KOMPETENZEN</a:t>
            </a:r>
          </a:p>
        </p:txBody>
      </p:sp>
      <p:sp>
        <p:nvSpPr>
          <p:cNvPr id="8" name="Textfeld 7">
            <a:extLst>
              <a:ext uri="{FF2B5EF4-FFF2-40B4-BE49-F238E27FC236}">
                <a16:creationId xmlns:a16="http://schemas.microsoft.com/office/drawing/2014/main" id="{90F2044D-910E-3D40-BD02-E91ED1437AFE}"/>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2170C1A6-4725-299A-5696-6B11D6F2FE56}"/>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0" name="Textplatzhalter 4">
            <a:extLst>
              <a:ext uri="{FF2B5EF4-FFF2-40B4-BE49-F238E27FC236}">
                <a16:creationId xmlns:a16="http://schemas.microsoft.com/office/drawing/2014/main" id="{0FE01FF5-9516-6DE0-13DC-844E97840B27}"/>
              </a:ext>
            </a:extLst>
          </p:cNvPr>
          <p:cNvSpPr>
            <a:spLocks noGrp="1"/>
          </p:cNvSpPr>
          <p:nvPr>
            <p:ph type="body" sz="quarter" idx="15"/>
          </p:nvPr>
        </p:nvSpPr>
        <p:spPr>
          <a:xfrm>
            <a:off x="526474" y="5999216"/>
            <a:ext cx="11139054" cy="267875"/>
          </a:xfrm>
        </p:spPr>
        <p:txBody>
          <a:bodyPr>
            <a:normAutofit/>
          </a:bodyPr>
          <a:lstStyle/>
          <a:p>
            <a:r>
              <a:rPr lang="de-DE" dirty="0"/>
              <a:t>https://pikas.dzlm.de/node/555</a:t>
            </a:r>
          </a:p>
          <a:p>
            <a:endParaRPr lang="de-DE" dirty="0"/>
          </a:p>
        </p:txBody>
      </p:sp>
      <p:pic>
        <p:nvPicPr>
          <p:cNvPr id="11" name="Grafik 10">
            <a:extLst>
              <a:ext uri="{FF2B5EF4-FFF2-40B4-BE49-F238E27FC236}">
                <a16:creationId xmlns:a16="http://schemas.microsoft.com/office/drawing/2014/main" id="{35710C41-DFA7-F333-5C88-65BD8BCEF74F}"/>
              </a:ext>
            </a:extLst>
          </p:cNvPr>
          <p:cNvPicPr>
            <a:picLocks noChangeAspect="1"/>
          </p:cNvPicPr>
          <p:nvPr/>
        </p:nvPicPr>
        <p:blipFill>
          <a:blip r:embed="rId3"/>
          <a:srcRect l="13849" t="15477" r="12856" b="11954"/>
          <a:stretch/>
        </p:blipFill>
        <p:spPr>
          <a:xfrm>
            <a:off x="513357" y="1795717"/>
            <a:ext cx="6767500" cy="3769002"/>
          </a:xfrm>
          <a:prstGeom prst="rect">
            <a:avLst/>
          </a:prstGeom>
          <a:effectLst>
            <a:outerShdw blurRad="63500" sx="102000" sy="102000" algn="ctr" rotWithShape="0">
              <a:prstClr val="black">
                <a:alpha val="40000"/>
              </a:prstClr>
            </a:outerShdw>
          </a:effectLst>
        </p:spPr>
      </p:pic>
      <p:pic>
        <p:nvPicPr>
          <p:cNvPr id="12" name="Grafik 11">
            <a:extLst>
              <a:ext uri="{FF2B5EF4-FFF2-40B4-BE49-F238E27FC236}">
                <a16:creationId xmlns:a16="http://schemas.microsoft.com/office/drawing/2014/main" id="{B4DCE7A0-A6DB-DCB2-5B93-66C0946BDB22}"/>
              </a:ext>
            </a:extLst>
          </p:cNvPr>
          <p:cNvPicPr>
            <a:picLocks noChangeAspect="1"/>
          </p:cNvPicPr>
          <p:nvPr/>
        </p:nvPicPr>
        <p:blipFill>
          <a:blip r:embed="rId4"/>
          <a:stretch>
            <a:fillRect/>
          </a:stretch>
        </p:blipFill>
        <p:spPr>
          <a:xfrm>
            <a:off x="5523722" y="2381147"/>
            <a:ext cx="6310473" cy="35496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17635373"/>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43AB-B89D-3D77-B9AC-A9F4988C1DC6}"/>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BBFE3390-FEDB-8AC7-80D3-35BA91D1BEBB}"/>
              </a:ext>
            </a:extLst>
          </p:cNvPr>
          <p:cNvSpPr>
            <a:spLocks noGrp="1"/>
          </p:cNvSpPr>
          <p:nvPr>
            <p:ph type="body" sz="quarter" idx="14"/>
          </p:nvPr>
        </p:nvSpPr>
        <p:spPr/>
        <p:txBody>
          <a:bodyPr/>
          <a:lstStyle/>
          <a:p>
            <a:r>
              <a:rPr lang="de-DE" dirty="0"/>
              <a:t>Führen Sie die geplante Aktivität mit Blick auf die Förderung der prozessbezogenen Kompetenz Modellieren durch und reflektieren Sie mit Hilfe des Reflexionsbogens.</a:t>
            </a:r>
          </a:p>
        </p:txBody>
      </p:sp>
      <p:sp>
        <p:nvSpPr>
          <p:cNvPr id="6" name="Titel 5">
            <a:extLst>
              <a:ext uri="{FF2B5EF4-FFF2-40B4-BE49-F238E27FC236}">
                <a16:creationId xmlns:a16="http://schemas.microsoft.com/office/drawing/2014/main" id="{AD41E565-F52E-570E-26BB-C8AFA2A1B395}"/>
              </a:ext>
            </a:extLst>
          </p:cNvPr>
          <p:cNvSpPr>
            <a:spLocks noGrp="1"/>
          </p:cNvSpPr>
          <p:nvPr>
            <p:ph type="title"/>
          </p:nvPr>
        </p:nvSpPr>
        <p:spPr/>
        <p:txBody>
          <a:bodyPr/>
          <a:lstStyle/>
          <a:p>
            <a:r>
              <a:rPr lang="de-DE" dirty="0"/>
              <a:t>Erprobungsauftrag</a:t>
            </a:r>
          </a:p>
        </p:txBody>
      </p:sp>
      <p:sp>
        <p:nvSpPr>
          <p:cNvPr id="9" name="Textplatzhalter 8">
            <a:extLst>
              <a:ext uri="{FF2B5EF4-FFF2-40B4-BE49-F238E27FC236}">
                <a16:creationId xmlns:a16="http://schemas.microsoft.com/office/drawing/2014/main" id="{EFC4ABEE-CE40-B60A-A327-C51595B9CE17}"/>
              </a:ext>
            </a:extLst>
          </p:cNvPr>
          <p:cNvSpPr>
            <a:spLocks noGrp="1"/>
          </p:cNvSpPr>
          <p:nvPr>
            <p:ph type="body" sz="quarter" idx="15"/>
          </p:nvPr>
        </p:nvSpPr>
        <p:spPr/>
        <p:txBody>
          <a:bodyPr/>
          <a:lstStyle/>
          <a:p>
            <a:r>
              <a:rPr lang="de-DE" dirty="0"/>
              <a:t>ERPROBUNGSAUFTRAG</a:t>
            </a:r>
          </a:p>
        </p:txBody>
      </p:sp>
      <p:pic>
        <p:nvPicPr>
          <p:cNvPr id="5" name="Grafik 4">
            <a:extLst>
              <a:ext uri="{FF2B5EF4-FFF2-40B4-BE49-F238E27FC236}">
                <a16:creationId xmlns:a16="http://schemas.microsoft.com/office/drawing/2014/main" id="{4FEDDEE5-5BBF-3EE5-5A98-C97BECABCFCF}"/>
              </a:ext>
            </a:extLst>
          </p:cNvPr>
          <p:cNvPicPr>
            <a:picLocks noChangeAspect="1"/>
          </p:cNvPicPr>
          <p:nvPr/>
        </p:nvPicPr>
        <p:blipFill>
          <a:blip r:embed="rId3"/>
          <a:stretch>
            <a:fillRect/>
          </a:stretch>
        </p:blipFill>
        <p:spPr>
          <a:xfrm rot="20833040">
            <a:off x="3230618" y="2732982"/>
            <a:ext cx="2420671" cy="3429000"/>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BBE777D7-E81C-248D-9333-7CD9C58088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706949">
            <a:off x="6565460" y="2718705"/>
            <a:ext cx="2420670" cy="3429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5249510"/>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81054C-FB54-114C-B0DE-0819F541F46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EA0474E0-75D7-A2EA-6743-BE1A52400AB8}"/>
              </a:ext>
            </a:extLst>
          </p:cNvPr>
          <p:cNvSpPr>
            <a:spLocks noGrp="1"/>
          </p:cNvSpPr>
          <p:nvPr>
            <p:ph type="title"/>
          </p:nvPr>
        </p:nvSpPr>
        <p:spPr/>
        <p:txBody>
          <a:bodyPr/>
          <a:lstStyle/>
          <a:p>
            <a:r>
              <a:rPr lang="de-DE" dirty="0"/>
              <a:t>Reflexion des Erprobungsauftrags</a:t>
            </a:r>
          </a:p>
        </p:txBody>
      </p:sp>
      <p:pic>
        <p:nvPicPr>
          <p:cNvPr id="2" name="Grafik 1">
            <a:extLst>
              <a:ext uri="{FF2B5EF4-FFF2-40B4-BE49-F238E27FC236}">
                <a16:creationId xmlns:a16="http://schemas.microsoft.com/office/drawing/2014/main" id="{5CF54349-1472-06EC-08F2-5FBE73D594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477" y="1434018"/>
            <a:ext cx="6324184" cy="3553632"/>
          </a:xfrm>
          <a:prstGeom prst="rect">
            <a:avLst/>
          </a:prstGeom>
        </p:spPr>
      </p:pic>
      <p:pic>
        <p:nvPicPr>
          <p:cNvPr id="3" name="Grafik 2">
            <a:extLst>
              <a:ext uri="{FF2B5EF4-FFF2-40B4-BE49-F238E27FC236}">
                <a16:creationId xmlns:a16="http://schemas.microsoft.com/office/drawing/2014/main" id="{1CC6C9DE-0DA0-1683-3AEA-C093F7D3B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17933" y="1197585"/>
            <a:ext cx="2521452" cy="3571763"/>
          </a:xfrm>
          <a:prstGeom prst="rect">
            <a:avLst/>
          </a:prstGeom>
          <a:effectLst>
            <a:outerShdw blurRad="63500" sx="102000" sy="102000" algn="ctr" rotWithShape="0">
              <a:prstClr val="black">
                <a:alpha val="40000"/>
              </a:prstClr>
            </a:outerShdw>
          </a:effectLst>
        </p:spPr>
      </p:pic>
      <p:pic>
        <p:nvPicPr>
          <p:cNvPr id="8" name="Grafik 7">
            <a:extLst>
              <a:ext uri="{FF2B5EF4-FFF2-40B4-BE49-F238E27FC236}">
                <a16:creationId xmlns:a16="http://schemas.microsoft.com/office/drawing/2014/main" id="{71CD2047-4F8A-EAE0-ACF0-A9A3EBCB83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88395" y="2627800"/>
            <a:ext cx="2521453" cy="35717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88995780"/>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F478F5-54FB-95CE-254C-E8D2BC228DA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68EF36B1-A6D3-793B-7C01-C4402E86FA9B}"/>
              </a:ext>
            </a:extLst>
          </p:cNvPr>
          <p:cNvSpPr>
            <a:spLocks noGrp="1"/>
          </p:cNvSpPr>
          <p:nvPr>
            <p:ph type="title"/>
          </p:nvPr>
        </p:nvSpPr>
        <p:spPr/>
        <p:txBody>
          <a:bodyPr/>
          <a:lstStyle/>
          <a:p>
            <a:r>
              <a:rPr lang="de-DE" dirty="0"/>
              <a:t>Reflexion des Erprobungsauftrags</a:t>
            </a:r>
          </a:p>
        </p:txBody>
      </p:sp>
      <p:sp>
        <p:nvSpPr>
          <p:cNvPr id="7" name="Textplatzhalter 6">
            <a:extLst>
              <a:ext uri="{FF2B5EF4-FFF2-40B4-BE49-F238E27FC236}">
                <a16:creationId xmlns:a16="http://schemas.microsoft.com/office/drawing/2014/main" id="{1443036F-E3D6-B617-7FFE-56643E538202}"/>
              </a:ext>
            </a:extLst>
          </p:cNvPr>
          <p:cNvSpPr>
            <a:spLocks noGrp="1"/>
          </p:cNvSpPr>
          <p:nvPr>
            <p:ph type="body" sz="quarter" idx="13"/>
          </p:nvPr>
        </p:nvSpPr>
        <p:spPr/>
        <p:txBody>
          <a:bodyPr/>
          <a:lstStyle/>
          <a:p>
            <a:pPr marL="285750" indent="-285750">
              <a:lnSpc>
                <a:spcPts val="2200"/>
              </a:lnSpc>
              <a:spcBef>
                <a:spcPts val="300"/>
              </a:spcBef>
              <a:buFont typeface="Arial" panose="020B0604020202020204" pitchFamily="34" charset="0"/>
              <a:buChar char="•"/>
            </a:pPr>
            <a:r>
              <a:rPr lang="de-DE" dirty="0"/>
              <a:t>Welche Tätigkeiten des Modellierens haben die Kinder gezeigt? </a:t>
            </a:r>
          </a:p>
          <a:p>
            <a:pPr marL="285750" indent="-285750">
              <a:lnSpc>
                <a:spcPts val="2200"/>
              </a:lnSpc>
              <a:spcBef>
                <a:spcPts val="300"/>
              </a:spcBef>
              <a:buFont typeface="Arial" panose="020B0604020202020204" pitchFamily="34" charset="0"/>
              <a:buChar char="•"/>
            </a:pPr>
            <a:r>
              <a:rPr lang="de-DE" dirty="0"/>
              <a:t>An welchen Stellen im Prozess des Modellierens gab es Schwierigkeiten?</a:t>
            </a:r>
          </a:p>
          <a:p>
            <a:pPr marL="285750" indent="-285750">
              <a:lnSpc>
                <a:spcPts val="2200"/>
              </a:lnSpc>
              <a:buFont typeface="Arial" panose="020B0604020202020204" pitchFamily="34" charset="0"/>
              <a:buChar char="•"/>
            </a:pPr>
            <a:r>
              <a:rPr lang="de-DE" dirty="0"/>
              <a:t>Inwiefern haben Sie Unterstützungsmöglichkeiten des Modellierens (Fragen an den Text, Skizzen, Tabellen, …) bewusst eingesetzt? Welche waren das und welche waren hilfreich?</a:t>
            </a:r>
          </a:p>
          <a:p>
            <a:pPr marL="285750" indent="-285750">
              <a:lnSpc>
                <a:spcPts val="2200"/>
              </a:lnSpc>
              <a:buFont typeface="Arial" panose="020B0604020202020204" pitchFamily="34" charset="0"/>
              <a:buChar char="•"/>
            </a:pPr>
            <a:r>
              <a:rPr lang="de-DE" dirty="0"/>
              <a:t>In welchen Momenten ist Ihnen das besonders gut gelungen? In welchen ist es Ihnen noch schwer(er) gefallen? Warum?</a:t>
            </a:r>
          </a:p>
        </p:txBody>
      </p:sp>
      <p:sp>
        <p:nvSpPr>
          <p:cNvPr id="8" name="Textplatzhalter 7">
            <a:extLst>
              <a:ext uri="{FF2B5EF4-FFF2-40B4-BE49-F238E27FC236}">
                <a16:creationId xmlns:a16="http://schemas.microsoft.com/office/drawing/2014/main" id="{216FFE23-1A5E-3019-5E43-DDF255D8BDD4}"/>
              </a:ext>
            </a:extLst>
          </p:cNvPr>
          <p:cNvSpPr>
            <a:spLocks noGrp="1"/>
          </p:cNvSpPr>
          <p:nvPr>
            <p:ph type="body" sz="quarter" idx="15"/>
          </p:nvPr>
        </p:nvSpPr>
        <p:spPr/>
        <p:txBody>
          <a:bodyPr/>
          <a:lstStyle/>
          <a:p>
            <a:r>
              <a:rPr lang="de-DE" dirty="0"/>
              <a:t>Berichten Sie über die Durchführung der von ihnen geplanten Modellierungsaktivität und reflektieren Sie Ihre Beobachtungen in Ihrer Lerngruppe.  </a:t>
            </a:r>
          </a:p>
          <a:p>
            <a:endParaRPr lang="de-DE" dirty="0"/>
          </a:p>
        </p:txBody>
      </p:sp>
      <p:sp>
        <p:nvSpPr>
          <p:cNvPr id="9" name="Textplatzhalter 8">
            <a:extLst>
              <a:ext uri="{FF2B5EF4-FFF2-40B4-BE49-F238E27FC236}">
                <a16:creationId xmlns:a16="http://schemas.microsoft.com/office/drawing/2014/main" id="{9FBFD5CD-B95E-313C-FAB1-33AE27E1342F}"/>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59012440"/>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D09F-FA80-272F-41AA-55014CAEB7DD}"/>
            </a:ext>
          </a:extLst>
        </p:cNvPr>
        <p:cNvGrpSpPr/>
        <p:nvPr/>
      </p:nvGrpSpPr>
      <p:grpSpPr>
        <a:xfrm>
          <a:off x="0" y="0"/>
          <a:ext cx="0" cy="0"/>
          <a:chOff x="0" y="0"/>
          <a:chExt cx="0" cy="0"/>
        </a:xfrm>
      </p:grpSpPr>
    </p:spTree>
    <p:extLst>
      <p:ext uri="{BB962C8B-B14F-4D97-AF65-F5344CB8AC3E}">
        <p14:creationId xmlns:p14="http://schemas.microsoft.com/office/powerpoint/2010/main" val="217550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m="http://schemas.openxmlformats.org/officeDocument/2006/math" xmlns:a14="http://schemas.microsoft.com/office/drawing/2010/main">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2103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896E8-3116-C5CC-6DFC-014E30D9F97C}"/>
              </a:ext>
            </a:extLst>
          </p:cNvPr>
          <p:cNvSpPr>
            <a:spLocks noGrp="1"/>
          </p:cNvSpPr>
          <p:nvPr>
            <p:ph type="title"/>
          </p:nvPr>
        </p:nvSpPr>
        <p:spPr/>
        <p:txBody>
          <a:bodyPr/>
          <a:lstStyle/>
          <a:p>
            <a:r>
              <a:rPr lang="de-DE" dirty="0"/>
              <a:t>Literatur</a:t>
            </a:r>
          </a:p>
        </p:txBody>
      </p:sp>
      <p:sp>
        <p:nvSpPr>
          <p:cNvPr id="5" name="Textplatzhalter 4">
            <a:extLst>
              <a:ext uri="{FF2B5EF4-FFF2-40B4-BE49-F238E27FC236}">
                <a16:creationId xmlns:a16="http://schemas.microsoft.com/office/drawing/2014/main" id="{72240A94-645C-DDCD-B718-90E5CC3983D2}"/>
              </a:ext>
            </a:extLst>
          </p:cNvPr>
          <p:cNvSpPr>
            <a:spLocks noGrp="1"/>
          </p:cNvSpPr>
          <p:nvPr>
            <p:ph type="body" sz="quarter" idx="16"/>
          </p:nvPr>
        </p:nvSpPr>
        <p:spPr>
          <a:xfrm>
            <a:off x="526474" y="1191802"/>
            <a:ext cx="11139054" cy="3349376"/>
          </a:xfrm>
        </p:spPr>
        <p:txBody>
          <a:bodyPr>
            <a:normAutofit/>
          </a:bodyPr>
          <a:lstStyle/>
          <a:p>
            <a:pPr marL="449580" indent="-449580">
              <a:buNone/>
            </a:pPr>
            <a:r>
              <a:rPr lang="de-DE" kern="100" dirty="0">
                <a:ea typeface="Calibri" panose="020F0502020204030204" pitchFamily="34" charset="0"/>
              </a:rPr>
              <a:t>Maaß, K. (2011). </a:t>
            </a:r>
            <a:r>
              <a:rPr lang="de-DE" i="1" kern="100" dirty="0">
                <a:ea typeface="Calibri" panose="020F0502020204030204" pitchFamily="34" charset="0"/>
              </a:rPr>
              <a:t>Mathematisches Modellieren in der Grundschule</a:t>
            </a:r>
            <a:r>
              <a:rPr lang="de-DE" kern="100" dirty="0">
                <a:ea typeface="Calibri" panose="020F0502020204030204" pitchFamily="34" charset="0"/>
              </a:rPr>
              <a:t>. </a:t>
            </a:r>
            <a:r>
              <a:rPr lang="de-DE" u="sng" kern="100" dirty="0">
                <a:solidFill>
                  <a:srgbClr val="0563C1"/>
                </a:solidFill>
                <a:ea typeface="Calibri" panose="020F0502020204030204" pitchFamily="34" charset="0"/>
                <a:hlinkClick r:id="rId2"/>
              </a:rPr>
              <a:t>http://www.sinus-an-grundschulen.de/fileadmin/uploads/Material_aus_SGS/Handreichung_Maass_2011-2.pdf</a:t>
            </a:r>
            <a:endParaRPr lang="de-DE" kern="100" dirty="0">
              <a:ea typeface="Calibri" panose="020F0502020204030204" pitchFamily="34" charset="0"/>
            </a:endParaRPr>
          </a:p>
          <a:p>
            <a:pPr marL="449580" indent="-449580">
              <a:buNone/>
            </a:pPr>
            <a:r>
              <a:rPr lang="de-DE" sz="1600" kern="100" dirty="0">
                <a:effectLst/>
                <a:ea typeface="Calibri" panose="020F0502020204030204" pitchFamily="34" charset="0"/>
              </a:rPr>
              <a:t>Ministerium </a:t>
            </a:r>
            <a:r>
              <a:rPr lang="de-DE" sz="1600" kern="100" dirty="0" err="1">
                <a:effectLst/>
                <a:ea typeface="Calibri" panose="020F0502020204030204" pitchFamily="34" charset="0"/>
              </a:rPr>
              <a:t>für</a:t>
            </a:r>
            <a:r>
              <a:rPr lang="de-DE" sz="1600" kern="100" dirty="0">
                <a:effectLst/>
                <a:ea typeface="Calibri" panose="020F0502020204030204" pitchFamily="34" charset="0"/>
              </a:rPr>
              <a:t> Schule und Bildung des Landes Nordrhein-Westfalen (2021). </a:t>
            </a:r>
            <a:r>
              <a:rPr lang="de-DE" sz="1600" i="1" kern="100" dirty="0">
                <a:effectLst/>
                <a:ea typeface="Calibri" panose="020F0502020204030204" pitchFamily="34" charset="0"/>
              </a:rPr>
              <a:t>Lehrpläne </a:t>
            </a:r>
            <a:r>
              <a:rPr lang="de-DE" sz="1600" i="1" kern="100" dirty="0" err="1">
                <a:effectLst/>
                <a:ea typeface="Calibri" panose="020F0502020204030204" pitchFamily="34" charset="0"/>
              </a:rPr>
              <a:t>für</a:t>
            </a:r>
            <a:r>
              <a:rPr lang="de-DE" sz="1600" i="1" kern="100" dirty="0">
                <a:effectLst/>
                <a:ea typeface="Calibri" panose="020F0502020204030204" pitchFamily="34" charset="0"/>
              </a:rPr>
              <a:t> die Primarstufe in Nordrhein-Westfalen</a:t>
            </a:r>
            <a:r>
              <a:rPr lang="de-DE" sz="1600" kern="100" dirty="0">
                <a:effectLst/>
                <a:ea typeface="Calibri" panose="020F0502020204030204" pitchFamily="34" charset="0"/>
              </a:rPr>
              <a:t>. Ritterbach Verlag.</a:t>
            </a:r>
          </a:p>
          <a:p>
            <a:pPr marL="449580" indent="-449580">
              <a:buNone/>
            </a:pPr>
            <a:r>
              <a:rPr lang="de-DE" kern="100" dirty="0" err="1"/>
              <a:t>Ruwisch</a:t>
            </a:r>
            <a:r>
              <a:rPr lang="de-DE" kern="100" dirty="0"/>
              <a:t>, S. (2022). Modellieren = Sachrechnen? In: </a:t>
            </a:r>
            <a:r>
              <a:rPr lang="de-DE" i="1" kern="100" dirty="0"/>
              <a:t>Grundschule Mathematik</a:t>
            </a:r>
            <a:r>
              <a:rPr lang="de-DE" kern="100" dirty="0"/>
              <a:t>, 73, 2-7.</a:t>
            </a:r>
          </a:p>
          <a:p>
            <a:pPr marL="449580" indent="-449580">
              <a:buNone/>
            </a:pPr>
            <a:r>
              <a:rPr lang="de-DE" kern="100" dirty="0" err="1"/>
              <a:t>Ruwisch</a:t>
            </a:r>
            <a:r>
              <a:rPr lang="de-DE" kern="100" dirty="0"/>
              <a:t>, S. &amp; Rechtsteiner, C. (2023). Modellieren – vielfältige Übersetzungs- und Strukturierungsprozesse statt kreisartiger Bearbeitungen. In: Steinweg, A. S., </a:t>
            </a:r>
            <a:r>
              <a:rPr lang="de-DE" i="1" kern="100" dirty="0"/>
              <a:t>Grundlegende Kompetenzen sichern. Lernende und Lehrende im Blick. Tagungsband des AK Grundschule in der GDM 2023</a:t>
            </a:r>
            <a:r>
              <a:rPr lang="de-DE" kern="100" dirty="0"/>
              <a:t>. 93-96.</a:t>
            </a:r>
          </a:p>
          <a:p>
            <a:pPr marL="0" indent="0">
              <a:buNone/>
            </a:pPr>
            <a:endParaRPr lang="de-DE" dirty="0"/>
          </a:p>
        </p:txBody>
      </p:sp>
    </p:spTree>
    <p:extLst>
      <p:ext uri="{BB962C8B-B14F-4D97-AF65-F5344CB8AC3E}">
        <p14:creationId xmlns:p14="http://schemas.microsoft.com/office/powerpoint/2010/main" val="5632321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2780-C0A5-B279-A3F5-B5A1D39FAC7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59B572D-548A-604B-A11E-0AF09F39C668}"/>
              </a:ext>
            </a:extLst>
          </p:cNvPr>
          <p:cNvSpPr>
            <a:spLocks noGrp="1"/>
          </p:cNvSpPr>
          <p:nvPr>
            <p:ph type="title"/>
          </p:nvPr>
        </p:nvSpPr>
        <p:spPr/>
        <p:txBody>
          <a:bodyPr/>
          <a:lstStyle/>
          <a:p>
            <a:r>
              <a:rPr lang="de-DE" dirty="0"/>
              <a:t>Bedeutung des Modellierens</a:t>
            </a:r>
          </a:p>
        </p:txBody>
      </p:sp>
      <p:sp>
        <p:nvSpPr>
          <p:cNvPr id="8" name="Textfeld 7">
            <a:extLst>
              <a:ext uri="{FF2B5EF4-FFF2-40B4-BE49-F238E27FC236}">
                <a16:creationId xmlns:a16="http://schemas.microsoft.com/office/drawing/2014/main" id="{099FF0F0-52BC-C911-4409-46D4597A1E49}"/>
              </a:ext>
            </a:extLst>
          </p:cNvPr>
          <p:cNvSpPr txBox="1"/>
          <p:nvPr/>
        </p:nvSpPr>
        <p:spPr>
          <a:xfrm>
            <a:off x="7962203" y="2779906"/>
            <a:ext cx="45719" cy="457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1DB28488-B9A9-339B-4CE5-686C69D323CE}"/>
              </a:ext>
            </a:extLst>
          </p:cNvPr>
          <p:cNvSpPr txBox="1"/>
          <p:nvPr/>
        </p:nvSpPr>
        <p:spPr>
          <a:xfrm>
            <a:off x="5346770" y="3182824"/>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10" name="Textplatzhalter 4">
            <a:extLst>
              <a:ext uri="{FF2B5EF4-FFF2-40B4-BE49-F238E27FC236}">
                <a16:creationId xmlns:a16="http://schemas.microsoft.com/office/drawing/2014/main" id="{9D046D8D-98ED-49F7-2B4D-22B0E7089AD3}"/>
              </a:ext>
            </a:extLst>
          </p:cNvPr>
          <p:cNvSpPr>
            <a:spLocks noGrp="1"/>
          </p:cNvSpPr>
          <p:nvPr>
            <p:ph type="body" sz="quarter" idx="15"/>
          </p:nvPr>
        </p:nvSpPr>
        <p:spPr>
          <a:xfrm>
            <a:off x="526474" y="5999216"/>
            <a:ext cx="11139054" cy="267875"/>
          </a:xfrm>
        </p:spPr>
        <p:txBody>
          <a:bodyPr>
            <a:normAutofit/>
          </a:bodyPr>
          <a:lstStyle/>
          <a:p>
            <a:r>
              <a:rPr lang="de-DE" dirty="0"/>
              <a:t>https://pikas.dzlm.de/node/555</a:t>
            </a:r>
          </a:p>
          <a:p>
            <a:endParaRPr lang="de-DE" dirty="0"/>
          </a:p>
        </p:txBody>
      </p:sp>
      <p:sp>
        <p:nvSpPr>
          <p:cNvPr id="13" name="Google Shape;390;p13">
            <a:extLst>
              <a:ext uri="{FF2B5EF4-FFF2-40B4-BE49-F238E27FC236}">
                <a16:creationId xmlns:a16="http://schemas.microsoft.com/office/drawing/2014/main" id="{52F30BDF-DB4E-D52C-6A98-A2E1DFCC4553}"/>
              </a:ext>
            </a:extLst>
          </p:cNvPr>
          <p:cNvSpPr txBox="1"/>
          <p:nvPr/>
        </p:nvSpPr>
        <p:spPr>
          <a:xfrm>
            <a:off x="7962203" y="2779906"/>
            <a:ext cx="45719" cy="45719"/>
          </a:xfrm>
          <a:prstGeom prst="rect">
            <a:avLst/>
          </a:prstGeom>
          <a:noFill/>
          <a:ln>
            <a:noFill/>
          </a:ln>
        </p:spPr>
        <p:txBody>
          <a:bodyPr spcFirstLastPara="1" wrap="square" lIns="45700" tIns="45700" rIns="45700" bIns="45700" anchor="t" anchorCtr="0">
            <a:normAutofit fontScale="25000" lnSpcReduction="20000"/>
          </a:bodyPr>
          <a:lstStyle/>
          <a:p>
            <a:pPr marL="284400" marR="0" lvl="0" indent="-254237" algn="l" rtl="0">
              <a:lnSpc>
                <a:spcPct val="100000"/>
              </a:lnSpc>
              <a:spcBef>
                <a:spcPts val="0"/>
              </a:spcBef>
              <a:spcAft>
                <a:spcPts val="0"/>
              </a:spcAft>
              <a:buClr>
                <a:srgbClr val="FF2600"/>
              </a:buClr>
              <a:buSzPct val="100000"/>
              <a:buFont typeface="Arial"/>
              <a:buNone/>
            </a:pPr>
            <a:endParaRPr sz="1900" b="1" i="0" u="none" strike="noStrike" cap="none">
              <a:solidFill>
                <a:srgbClr val="FF2600"/>
              </a:solidFill>
              <a:latin typeface="Arial"/>
              <a:ea typeface="Arial"/>
              <a:cs typeface="Arial"/>
              <a:sym typeface="Arial"/>
            </a:endParaRPr>
          </a:p>
        </p:txBody>
      </p:sp>
      <p:sp>
        <p:nvSpPr>
          <p:cNvPr id="14" name="Google Shape;391;p13">
            <a:extLst>
              <a:ext uri="{FF2B5EF4-FFF2-40B4-BE49-F238E27FC236}">
                <a16:creationId xmlns:a16="http://schemas.microsoft.com/office/drawing/2014/main" id="{96181B79-01ED-F3AB-425C-F89BCAB68CC7}"/>
              </a:ext>
            </a:extLst>
          </p:cNvPr>
          <p:cNvSpPr txBox="1"/>
          <p:nvPr/>
        </p:nvSpPr>
        <p:spPr>
          <a:xfrm>
            <a:off x="5346770" y="3182824"/>
            <a:ext cx="0" cy="0"/>
          </a:xfrm>
          <a:prstGeom prst="rect">
            <a:avLst/>
          </a:prstGeom>
          <a:noFill/>
          <a:ln>
            <a:noFill/>
          </a:ln>
        </p:spPr>
        <p:txBody>
          <a:bodyPr spcFirstLastPara="1" wrap="square" lIns="45700" tIns="45700" rIns="45700" bIns="45700" anchor="t" anchorCtr="0">
            <a:normAutofit fontScale="25000" lnSpcReduction="20000"/>
          </a:bodyPr>
          <a:lstStyle/>
          <a:p>
            <a:pPr marL="284400" marR="0" lvl="0" indent="-254237" algn="l" rtl="0">
              <a:lnSpc>
                <a:spcPct val="100000"/>
              </a:lnSpc>
              <a:spcBef>
                <a:spcPts val="0"/>
              </a:spcBef>
              <a:spcAft>
                <a:spcPts val="0"/>
              </a:spcAft>
              <a:buClr>
                <a:srgbClr val="FF2600"/>
              </a:buClr>
              <a:buSzPct val="100000"/>
              <a:buFont typeface="Arial"/>
              <a:buNone/>
            </a:pPr>
            <a:endParaRPr sz="1900" b="1" i="0" u="none" strike="noStrike" cap="none">
              <a:solidFill>
                <a:srgbClr val="FF2600"/>
              </a:solidFill>
              <a:latin typeface="Arial"/>
              <a:ea typeface="Arial"/>
              <a:cs typeface="Arial"/>
              <a:sym typeface="Arial"/>
            </a:endParaRPr>
          </a:p>
        </p:txBody>
      </p:sp>
      <p:pic>
        <p:nvPicPr>
          <p:cNvPr id="15" name="Google Shape;392;p13">
            <a:extLst>
              <a:ext uri="{FF2B5EF4-FFF2-40B4-BE49-F238E27FC236}">
                <a16:creationId xmlns:a16="http://schemas.microsoft.com/office/drawing/2014/main" id="{B651A34A-5AAC-FE7E-4C87-5719825A250E}"/>
              </a:ext>
            </a:extLst>
          </p:cNvPr>
          <p:cNvPicPr preferRelativeResize="0"/>
          <p:nvPr/>
        </p:nvPicPr>
        <p:blipFill rotWithShape="1">
          <a:blip r:embed="rId3">
            <a:alphaModFix/>
          </a:blip>
          <a:srcRect l="50723" t="8402" r="6922" b="70951"/>
          <a:stretch/>
        </p:blipFill>
        <p:spPr>
          <a:xfrm>
            <a:off x="2123471" y="2839423"/>
            <a:ext cx="1730277" cy="709466"/>
          </a:xfrm>
          <a:prstGeom prst="rect">
            <a:avLst/>
          </a:prstGeom>
          <a:noFill/>
          <a:ln>
            <a:noFill/>
          </a:ln>
        </p:spPr>
      </p:pic>
      <p:sp>
        <p:nvSpPr>
          <p:cNvPr id="16" name="Google Shape;393;p13">
            <a:extLst>
              <a:ext uri="{FF2B5EF4-FFF2-40B4-BE49-F238E27FC236}">
                <a16:creationId xmlns:a16="http://schemas.microsoft.com/office/drawing/2014/main" id="{B6F5B941-6EEE-E12C-6DD8-C4FB1DE544FA}"/>
              </a:ext>
            </a:extLst>
          </p:cNvPr>
          <p:cNvSpPr/>
          <p:nvPr/>
        </p:nvSpPr>
        <p:spPr>
          <a:xfrm>
            <a:off x="1987406" y="2722599"/>
            <a:ext cx="3718297" cy="1771637"/>
          </a:xfrm>
          <a:custGeom>
            <a:avLst/>
            <a:gdLst/>
            <a:ahLst/>
            <a:cxnLst/>
            <a:rect l="l" t="t" r="r" b="b"/>
            <a:pathLst>
              <a:path w="3718297" h="1771637" extrusionOk="0">
                <a:moveTo>
                  <a:pt x="0" y="0"/>
                </a:moveTo>
                <a:cubicBezTo>
                  <a:pt x="138175" y="-54241"/>
                  <a:pt x="379743" y="33350"/>
                  <a:pt x="494002" y="0"/>
                </a:cubicBezTo>
                <a:cubicBezTo>
                  <a:pt x="608261" y="-33350"/>
                  <a:pt x="760721" y="45253"/>
                  <a:pt x="913639" y="0"/>
                </a:cubicBezTo>
                <a:cubicBezTo>
                  <a:pt x="1066557" y="-45253"/>
                  <a:pt x="1393237" y="71961"/>
                  <a:pt x="1519190" y="0"/>
                </a:cubicBezTo>
                <a:cubicBezTo>
                  <a:pt x="1645143" y="-71961"/>
                  <a:pt x="1820293" y="19370"/>
                  <a:pt x="2013192" y="0"/>
                </a:cubicBezTo>
                <a:cubicBezTo>
                  <a:pt x="2206091" y="-19370"/>
                  <a:pt x="2378421" y="29219"/>
                  <a:pt x="2507195" y="0"/>
                </a:cubicBezTo>
                <a:cubicBezTo>
                  <a:pt x="2635969" y="-29219"/>
                  <a:pt x="2963407" y="55215"/>
                  <a:pt x="3112746" y="0"/>
                </a:cubicBezTo>
                <a:cubicBezTo>
                  <a:pt x="3262085" y="-55215"/>
                  <a:pt x="3441090" y="51109"/>
                  <a:pt x="3718297" y="0"/>
                </a:cubicBezTo>
                <a:cubicBezTo>
                  <a:pt x="3773394" y="307680"/>
                  <a:pt x="3703078" y="471640"/>
                  <a:pt x="3718297" y="625978"/>
                </a:cubicBezTo>
                <a:cubicBezTo>
                  <a:pt x="3733516" y="780316"/>
                  <a:pt x="3718260" y="1061191"/>
                  <a:pt x="3718297" y="1181091"/>
                </a:cubicBezTo>
                <a:cubicBezTo>
                  <a:pt x="3718334" y="1300991"/>
                  <a:pt x="3658670" y="1571914"/>
                  <a:pt x="3718297" y="1771637"/>
                </a:cubicBezTo>
                <a:cubicBezTo>
                  <a:pt x="3585071" y="1803830"/>
                  <a:pt x="3415691" y="1730328"/>
                  <a:pt x="3187112" y="1771637"/>
                </a:cubicBezTo>
                <a:cubicBezTo>
                  <a:pt x="2958533" y="1812946"/>
                  <a:pt x="2921187" y="1735581"/>
                  <a:pt x="2693109" y="1771637"/>
                </a:cubicBezTo>
                <a:cubicBezTo>
                  <a:pt x="2465031" y="1807693"/>
                  <a:pt x="2259405" y="1716707"/>
                  <a:pt x="2087558" y="1771637"/>
                </a:cubicBezTo>
                <a:cubicBezTo>
                  <a:pt x="1915711" y="1826567"/>
                  <a:pt x="1766925" y="1717821"/>
                  <a:pt x="1482007" y="1771637"/>
                </a:cubicBezTo>
                <a:cubicBezTo>
                  <a:pt x="1197089" y="1825453"/>
                  <a:pt x="1150742" y="1737782"/>
                  <a:pt x="1025188" y="1771637"/>
                </a:cubicBezTo>
                <a:cubicBezTo>
                  <a:pt x="899634" y="1805492"/>
                  <a:pt x="645678" y="1755040"/>
                  <a:pt x="494002" y="1771637"/>
                </a:cubicBezTo>
                <a:cubicBezTo>
                  <a:pt x="342326" y="1788234"/>
                  <a:pt x="238136" y="1744199"/>
                  <a:pt x="0" y="1771637"/>
                </a:cubicBezTo>
                <a:cubicBezTo>
                  <a:pt x="-38631" y="1567059"/>
                  <a:pt x="55549" y="1422835"/>
                  <a:pt x="0" y="1181091"/>
                </a:cubicBezTo>
                <a:cubicBezTo>
                  <a:pt x="-55549" y="939347"/>
                  <a:pt x="1280" y="875668"/>
                  <a:pt x="0" y="625978"/>
                </a:cubicBezTo>
                <a:cubicBezTo>
                  <a:pt x="-1280" y="376288"/>
                  <a:pt x="59562" y="149381"/>
                  <a:pt x="0" y="0"/>
                </a:cubicBezTo>
                <a:close/>
              </a:path>
            </a:pathLst>
          </a:custGeom>
          <a:noFill/>
          <a:ln w="412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284400" marR="0" lvl="0" indent="-163750" algn="ctr" rtl="0">
              <a:lnSpc>
                <a:spcPct val="100000"/>
              </a:lnSpc>
              <a:spcBef>
                <a:spcPts val="0"/>
              </a:spcBef>
              <a:spcAft>
                <a:spcPts val="0"/>
              </a:spcAft>
              <a:buClr>
                <a:srgbClr val="FF2600"/>
              </a:buClr>
              <a:buSzPts val="1900"/>
              <a:buFont typeface="Arial"/>
              <a:buNone/>
            </a:pPr>
            <a:endParaRPr sz="1900" b="1" i="0" u="none" strike="noStrike" cap="none">
              <a:solidFill>
                <a:schemeClr val="lt1"/>
              </a:solidFill>
              <a:latin typeface="Arial"/>
              <a:ea typeface="Arial"/>
              <a:cs typeface="Arial"/>
              <a:sym typeface="Arial"/>
            </a:endParaRPr>
          </a:p>
        </p:txBody>
      </p:sp>
      <p:pic>
        <p:nvPicPr>
          <p:cNvPr id="17" name="Google Shape;394;p13">
            <a:extLst>
              <a:ext uri="{FF2B5EF4-FFF2-40B4-BE49-F238E27FC236}">
                <a16:creationId xmlns:a16="http://schemas.microsoft.com/office/drawing/2014/main" id="{30043D6B-8C72-35EC-ED8F-8992B8BAC1B9}"/>
              </a:ext>
            </a:extLst>
          </p:cNvPr>
          <p:cNvPicPr preferRelativeResize="0"/>
          <p:nvPr/>
        </p:nvPicPr>
        <p:blipFill rotWithShape="1">
          <a:blip r:embed="rId3">
            <a:alphaModFix amt="35000"/>
          </a:blip>
          <a:srcRect l="8038" t="9047" r="50990" b="74746"/>
          <a:stretch/>
        </p:blipFill>
        <p:spPr>
          <a:xfrm>
            <a:off x="1966372" y="1174420"/>
            <a:ext cx="3792060" cy="1058400"/>
          </a:xfrm>
          <a:prstGeom prst="rect">
            <a:avLst/>
          </a:prstGeom>
          <a:noFill/>
          <a:ln>
            <a:noFill/>
          </a:ln>
        </p:spPr>
      </p:pic>
      <p:pic>
        <p:nvPicPr>
          <p:cNvPr id="18" name="Google Shape;395;p13">
            <a:extLst>
              <a:ext uri="{FF2B5EF4-FFF2-40B4-BE49-F238E27FC236}">
                <a16:creationId xmlns:a16="http://schemas.microsoft.com/office/drawing/2014/main" id="{6C2E6293-930E-0E15-9857-E3C63FA5AE80}"/>
              </a:ext>
            </a:extLst>
          </p:cNvPr>
          <p:cNvPicPr preferRelativeResize="0"/>
          <p:nvPr/>
        </p:nvPicPr>
        <p:blipFill rotWithShape="1">
          <a:blip r:embed="rId4">
            <a:alphaModFix/>
            <a:extLst>
              <a:ext uri="{28A0092B-C50C-407E-A947-70E740481C1C}">
                <a14:useLocalDpi xmlns:a14="http://schemas.microsoft.com/office/drawing/2010/main" val="0"/>
              </a:ext>
            </a:extLst>
          </a:blip>
          <a:srcRect l="1167" r="1167"/>
          <a:stretch/>
        </p:blipFill>
        <p:spPr>
          <a:xfrm>
            <a:off x="6451575" y="1174420"/>
            <a:ext cx="4014000" cy="1181951"/>
          </a:xfrm>
          <a:prstGeom prst="rect">
            <a:avLst/>
          </a:prstGeom>
          <a:noFill/>
          <a:ln w="63500" cap="flat" cmpd="sng">
            <a:solidFill>
              <a:srgbClr val="327D87"/>
            </a:solidFill>
            <a:prstDash val="solid"/>
            <a:round/>
            <a:headEnd type="none" w="sm" len="sm"/>
            <a:tailEnd type="none" w="sm" len="sm"/>
          </a:ln>
        </p:spPr>
      </p:pic>
      <p:pic>
        <p:nvPicPr>
          <p:cNvPr id="19" name="Google Shape;396;p13">
            <a:extLst>
              <a:ext uri="{FF2B5EF4-FFF2-40B4-BE49-F238E27FC236}">
                <a16:creationId xmlns:a16="http://schemas.microsoft.com/office/drawing/2014/main" id="{5ABCE692-00BF-87A3-C8B4-5FD5080AFD84}"/>
              </a:ext>
            </a:extLst>
          </p:cNvPr>
          <p:cNvPicPr preferRelativeResize="0"/>
          <p:nvPr/>
        </p:nvPicPr>
        <p:blipFill rotWithShape="1">
          <a:blip r:embed="rId3">
            <a:alphaModFix amt="35000"/>
          </a:blip>
          <a:srcRect l="8038" t="43606" r="50990" b="41088"/>
          <a:stretch/>
        </p:blipFill>
        <p:spPr>
          <a:xfrm>
            <a:off x="6451575" y="3037361"/>
            <a:ext cx="4015516" cy="1058400"/>
          </a:xfrm>
          <a:prstGeom prst="rect">
            <a:avLst/>
          </a:prstGeom>
          <a:noFill/>
          <a:ln>
            <a:noFill/>
          </a:ln>
        </p:spPr>
      </p:pic>
      <p:pic>
        <p:nvPicPr>
          <p:cNvPr id="20" name="Google Shape;397;p13">
            <a:extLst>
              <a:ext uri="{FF2B5EF4-FFF2-40B4-BE49-F238E27FC236}">
                <a16:creationId xmlns:a16="http://schemas.microsoft.com/office/drawing/2014/main" id="{5CDFF4A4-3730-BB60-DF19-5C69A8B8F24D}"/>
              </a:ext>
            </a:extLst>
          </p:cNvPr>
          <p:cNvPicPr preferRelativeResize="0"/>
          <p:nvPr/>
        </p:nvPicPr>
        <p:blipFill rotWithShape="1">
          <a:blip r:embed="rId3">
            <a:alphaModFix amt="35000"/>
          </a:blip>
          <a:srcRect l="8038" t="62280" r="50990" b="22413"/>
          <a:stretch/>
        </p:blipFill>
        <p:spPr>
          <a:xfrm>
            <a:off x="6454879" y="5029126"/>
            <a:ext cx="4015516" cy="1058400"/>
          </a:xfrm>
          <a:prstGeom prst="rect">
            <a:avLst/>
          </a:prstGeom>
          <a:noFill/>
          <a:ln>
            <a:noFill/>
          </a:ln>
        </p:spPr>
      </p:pic>
      <p:pic>
        <p:nvPicPr>
          <p:cNvPr id="21" name="Google Shape;398;p13">
            <a:extLst>
              <a:ext uri="{FF2B5EF4-FFF2-40B4-BE49-F238E27FC236}">
                <a16:creationId xmlns:a16="http://schemas.microsoft.com/office/drawing/2014/main" id="{FAA64E0A-602E-979C-CD0B-E03E98366573}"/>
              </a:ext>
            </a:extLst>
          </p:cNvPr>
          <p:cNvPicPr preferRelativeResize="0"/>
          <p:nvPr/>
        </p:nvPicPr>
        <p:blipFill rotWithShape="1">
          <a:blip r:embed="rId3">
            <a:alphaModFix amt="35000"/>
          </a:blip>
          <a:srcRect l="8038" t="78649" r="50990" b="4913"/>
          <a:stretch/>
        </p:blipFill>
        <p:spPr>
          <a:xfrm>
            <a:off x="1966372" y="5082135"/>
            <a:ext cx="3739331" cy="1058400"/>
          </a:xfrm>
          <a:prstGeom prst="rect">
            <a:avLst/>
          </a:prstGeom>
          <a:noFill/>
          <a:ln>
            <a:noFill/>
          </a:ln>
        </p:spPr>
      </p:pic>
      <p:cxnSp>
        <p:nvCxnSpPr>
          <p:cNvPr id="22" name="Google Shape;399;p13">
            <a:extLst>
              <a:ext uri="{FF2B5EF4-FFF2-40B4-BE49-F238E27FC236}">
                <a16:creationId xmlns:a16="http://schemas.microsoft.com/office/drawing/2014/main" id="{1CCB18C4-F054-3E4E-0D88-CFDF027DE25F}"/>
              </a:ext>
            </a:extLst>
          </p:cNvPr>
          <p:cNvCxnSpPr/>
          <p:nvPr/>
        </p:nvCxnSpPr>
        <p:spPr>
          <a:xfrm rot="10800000" flipH="1">
            <a:off x="5758432" y="2356371"/>
            <a:ext cx="534792" cy="366228"/>
          </a:xfrm>
          <a:prstGeom prst="straightConnector1">
            <a:avLst/>
          </a:prstGeom>
          <a:noFill/>
          <a:ln w="38100" cap="flat" cmpd="thickThin">
            <a:solidFill>
              <a:srgbClr val="327D87"/>
            </a:solidFill>
            <a:prstDash val="solid"/>
            <a:miter lim="800000"/>
            <a:headEnd type="triangle" w="med" len="med"/>
            <a:tailEnd type="triangle" w="med" len="med"/>
          </a:ln>
        </p:spPr>
      </p:cxnSp>
      <p:pic>
        <p:nvPicPr>
          <p:cNvPr id="23" name="Google Shape;402;p13">
            <a:extLst>
              <a:ext uri="{FF2B5EF4-FFF2-40B4-BE49-F238E27FC236}">
                <a16:creationId xmlns:a16="http://schemas.microsoft.com/office/drawing/2014/main" id="{53E39F34-ED6E-771F-BD8D-525A7B73A26A}"/>
              </a:ext>
            </a:extLst>
          </p:cNvPr>
          <p:cNvPicPr preferRelativeResize="0"/>
          <p:nvPr/>
        </p:nvPicPr>
        <p:blipFill rotWithShape="1">
          <a:blip r:embed="rId3">
            <a:alphaModFix amt="35000"/>
          </a:blip>
          <a:srcRect l="50533" t="30486" r="7356" b="48204"/>
          <a:stretch/>
        </p:blipFill>
        <p:spPr>
          <a:xfrm>
            <a:off x="3894178" y="2839423"/>
            <a:ext cx="1697570" cy="722557"/>
          </a:xfrm>
          <a:prstGeom prst="rect">
            <a:avLst/>
          </a:prstGeom>
          <a:noFill/>
          <a:ln>
            <a:noFill/>
          </a:ln>
        </p:spPr>
      </p:pic>
      <p:pic>
        <p:nvPicPr>
          <p:cNvPr id="24" name="Google Shape;403;p13">
            <a:extLst>
              <a:ext uri="{FF2B5EF4-FFF2-40B4-BE49-F238E27FC236}">
                <a16:creationId xmlns:a16="http://schemas.microsoft.com/office/drawing/2014/main" id="{9285E62D-B682-4CB4-B551-5510D3543CC2}"/>
              </a:ext>
            </a:extLst>
          </p:cNvPr>
          <p:cNvPicPr preferRelativeResize="0"/>
          <p:nvPr/>
        </p:nvPicPr>
        <p:blipFill rotWithShape="1">
          <a:blip r:embed="rId3">
            <a:alphaModFix amt="35000"/>
          </a:blip>
          <a:srcRect l="50690" t="52518" r="7016" b="26659"/>
          <a:stretch/>
        </p:blipFill>
        <p:spPr>
          <a:xfrm>
            <a:off x="3894178" y="3645532"/>
            <a:ext cx="1697570" cy="703018"/>
          </a:xfrm>
          <a:prstGeom prst="rect">
            <a:avLst/>
          </a:prstGeom>
          <a:noFill/>
          <a:ln>
            <a:noFill/>
          </a:ln>
        </p:spPr>
      </p:pic>
      <p:pic>
        <p:nvPicPr>
          <p:cNvPr id="25" name="Google Shape;404;p13">
            <a:extLst>
              <a:ext uri="{FF2B5EF4-FFF2-40B4-BE49-F238E27FC236}">
                <a16:creationId xmlns:a16="http://schemas.microsoft.com/office/drawing/2014/main" id="{9DDF4AC6-7BF8-610F-EBF0-58263680E179}"/>
              </a:ext>
            </a:extLst>
          </p:cNvPr>
          <p:cNvPicPr preferRelativeResize="0"/>
          <p:nvPr/>
        </p:nvPicPr>
        <p:blipFill rotWithShape="1">
          <a:blip r:embed="rId3">
            <a:alphaModFix amt="35000"/>
          </a:blip>
          <a:srcRect l="50350" t="74053" r="6745" b="4431"/>
          <a:stretch/>
        </p:blipFill>
        <p:spPr>
          <a:xfrm>
            <a:off x="2109049" y="3645532"/>
            <a:ext cx="1731010" cy="730141"/>
          </a:xfrm>
          <a:prstGeom prst="rect">
            <a:avLst/>
          </a:prstGeom>
          <a:noFill/>
          <a:ln>
            <a:noFill/>
          </a:ln>
        </p:spPr>
      </p:pic>
      <p:sp>
        <p:nvSpPr>
          <p:cNvPr id="26" name="Google Shape;406;p13">
            <a:extLst>
              <a:ext uri="{FF2B5EF4-FFF2-40B4-BE49-F238E27FC236}">
                <a16:creationId xmlns:a16="http://schemas.microsoft.com/office/drawing/2014/main" id="{F7084423-D0EF-4B6D-375E-F952D03ABC00}"/>
              </a:ext>
            </a:extLst>
          </p:cNvPr>
          <p:cNvSpPr/>
          <p:nvPr/>
        </p:nvSpPr>
        <p:spPr>
          <a:xfrm>
            <a:off x="10623926" y="1376727"/>
            <a:ext cx="1211735" cy="447518"/>
          </a:xfrm>
          <a:prstGeom prst="roundRect">
            <a:avLst>
              <a:gd name="adj" fmla="val 16667"/>
            </a:avLst>
          </a:prstGeom>
          <a:solidFill>
            <a:srgbClr val="327C86">
              <a:alpha val="6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de-DE" sz="1600" b="0" i="0" u="none" strike="noStrike" cap="none">
                <a:solidFill>
                  <a:srgbClr val="000000"/>
                </a:solidFill>
                <a:latin typeface="Arial"/>
                <a:ea typeface="Arial"/>
                <a:cs typeface="Arial"/>
                <a:sym typeface="Arial"/>
              </a:rPr>
              <a:t> Modul 3</a:t>
            </a:r>
            <a:endParaRPr sz="1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027568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EC74E429-FC4F-4F8E-78ED-9884EA3088F0}"/>
              </a:ext>
            </a:extLst>
          </p:cNvPr>
          <p:cNvSpPr>
            <a:spLocks noGrp="1"/>
          </p:cNvSpPr>
          <p:nvPr>
            <p:ph type="body" sz="quarter" idx="13"/>
          </p:nvPr>
        </p:nvSpPr>
        <p:spPr/>
        <p:txBody>
          <a:bodyPr/>
          <a:lstStyle/>
          <a:p>
            <a:r>
              <a:rPr lang="de-DE" dirty="0"/>
              <a:t>HINTERGRUNDINFORMATIONEN ZUM DENKMOMENT AUF FOLIE 14</a:t>
            </a:r>
          </a:p>
        </p:txBody>
      </p:sp>
      <p:sp>
        <p:nvSpPr>
          <p:cNvPr id="7" name="Inhaltsplatzhalter 6">
            <a:extLst>
              <a:ext uri="{FF2B5EF4-FFF2-40B4-BE49-F238E27FC236}">
                <a16:creationId xmlns:a16="http://schemas.microsoft.com/office/drawing/2014/main" id="{0C297666-9CA0-70C4-0049-65047AD48589}"/>
              </a:ext>
            </a:extLst>
          </p:cNvPr>
          <p:cNvSpPr>
            <a:spLocks noGrp="1"/>
          </p:cNvSpPr>
          <p:nvPr>
            <p:ph idx="1"/>
          </p:nvPr>
        </p:nvSpPr>
        <p:spPr/>
        <p:txBody>
          <a:bodyPr>
            <a:normAutofit fontScale="92500"/>
          </a:bodyPr>
          <a:lstStyle/>
          <a:p>
            <a:pPr marL="0" indent="0">
              <a:buNone/>
            </a:pPr>
            <a:r>
              <a:rPr lang="de-DE" dirty="0"/>
              <a:t>Ziel des Denkmoments ist es, die Vorerfahrungen der Lehrkräfte zu sammeln und dafür zu sensibilisieren, dass im Kontext des Modellierens einerseits viele verschiedene Begrifflichkeiten kursieren („Sachrechnen“, „Textaufgaben“, …) und andererseits auch viele verschiedene Aufgabentypen Verwendung finden (von einfachsten Sachkontexten bis hin zu komplexen und problemhaltigen Aufgabenstellungen). </a:t>
            </a:r>
          </a:p>
          <a:p>
            <a:pPr marL="0" indent="0">
              <a:buNone/>
            </a:pPr>
            <a:r>
              <a:rPr lang="de-DE" dirty="0"/>
              <a:t>Dieser Denkmoment könnte für Lehrkräfte herausfordernd sein, weil das Modellieren als Konzept häufig nicht im Unterricht fokussiert wird und viele verschiedene Begrifflichkeiten existieren. In diesem Fall können die beispielhaften Reflexionen der Lehrkräfte vorweggenommen werden, um für dieses Problem zu sensibilisieren</a:t>
            </a:r>
          </a:p>
          <a:p>
            <a:pPr marL="0" indent="0">
              <a:buNone/>
            </a:pPr>
            <a:r>
              <a:rPr lang="de-DE" dirty="0"/>
              <a:t>Aufgrund der Vielzahl dieser Perspektiven werden im Anschluss an diesen Denkmoment einige grundlegende Annahmen aufbereitet, die konzeptionell für diese Veranstaltung sind: Anstelle einer Bewertung, was „gute“ und „weniger gute“ Modellierungsaufgaben sind, soll die Auseinandersetzung mit Lebens- und Mathewelt im Vordergrund stehen. Selbstverständlich regen verschiedene Aufgabentypen diese auf verschiedenen Niveaus an, jedoch sollen vielmehr gemeinsame und zentrale Kompetenzen des Modellierens identifiziert und Unterstützungsmöglichkeiten für alle Aufgaben und Kontexte diskutiert werden.</a:t>
            </a:r>
          </a:p>
        </p:txBody>
      </p:sp>
      <p:sp>
        <p:nvSpPr>
          <p:cNvPr id="6" name="Titel 5">
            <a:extLst>
              <a:ext uri="{FF2B5EF4-FFF2-40B4-BE49-F238E27FC236}">
                <a16:creationId xmlns:a16="http://schemas.microsoft.com/office/drawing/2014/main" id="{C5C3EE10-0A60-698C-ED70-B9CD6AA631EE}"/>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12532155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B1198-5CDA-4A36-448B-4FC6E6827C3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DE09EC7-3EA9-B966-CECC-F1ACA83BE0E9}"/>
              </a:ext>
            </a:extLst>
          </p:cNvPr>
          <p:cNvSpPr>
            <a:spLocks noGrp="1"/>
          </p:cNvSpPr>
          <p:nvPr>
            <p:ph type="title"/>
          </p:nvPr>
        </p:nvSpPr>
        <p:spPr/>
        <p:txBody>
          <a:bodyPr/>
          <a:lstStyle/>
          <a:p>
            <a:r>
              <a:rPr lang="de-DE" dirty="0"/>
              <a:t>Modellieren im Mathematikunterricht</a:t>
            </a:r>
          </a:p>
        </p:txBody>
      </p:sp>
      <p:sp>
        <p:nvSpPr>
          <p:cNvPr id="7" name="Textplatzhalter 6">
            <a:extLst>
              <a:ext uri="{FF2B5EF4-FFF2-40B4-BE49-F238E27FC236}">
                <a16:creationId xmlns:a16="http://schemas.microsoft.com/office/drawing/2014/main" id="{D3DF60A2-F761-397D-D928-0A487A64DA62}"/>
              </a:ext>
            </a:extLst>
          </p:cNvPr>
          <p:cNvSpPr>
            <a:spLocks noGrp="1"/>
          </p:cNvSpPr>
          <p:nvPr>
            <p:ph type="body" sz="quarter" idx="14"/>
          </p:nvPr>
        </p:nvSpPr>
        <p:spPr/>
        <p:txBody>
          <a:bodyPr/>
          <a:lstStyle/>
          <a:p>
            <a:r>
              <a:rPr lang="de-DE" dirty="0"/>
              <a:t>ABER WAS VERSTEHEN WIR EIGENTLICH UNTER MODELLIEREN?</a:t>
            </a:r>
          </a:p>
        </p:txBody>
      </p:sp>
      <p:pic>
        <p:nvPicPr>
          <p:cNvPr id="12" name="Google Shape;450;p16">
            <a:extLst>
              <a:ext uri="{FF2B5EF4-FFF2-40B4-BE49-F238E27FC236}">
                <a16:creationId xmlns:a16="http://schemas.microsoft.com/office/drawing/2014/main" id="{9D88CF6C-5AD0-D229-5694-C6CA08294213}"/>
              </a:ext>
            </a:extLst>
          </p:cNvPr>
          <p:cNvPicPr preferRelativeResize="0"/>
          <p:nvPr/>
        </p:nvPicPr>
        <p:blipFill rotWithShape="1">
          <a:blip r:embed="rId3">
            <a:alphaModFix/>
          </a:blip>
          <a:srcRect/>
          <a:stretch/>
        </p:blipFill>
        <p:spPr>
          <a:xfrm>
            <a:off x="743902" y="1842654"/>
            <a:ext cx="7827457" cy="3826991"/>
          </a:xfrm>
          <a:prstGeom prst="rect">
            <a:avLst/>
          </a:prstGeom>
          <a:noFill/>
          <a:ln>
            <a:noFill/>
          </a:ln>
        </p:spPr>
      </p:pic>
      <p:sp>
        <p:nvSpPr>
          <p:cNvPr id="13" name="Google Shape;451;p16">
            <a:extLst>
              <a:ext uri="{FF2B5EF4-FFF2-40B4-BE49-F238E27FC236}">
                <a16:creationId xmlns:a16="http://schemas.microsoft.com/office/drawing/2014/main" id="{7973DF9D-6A09-3B28-2B33-0FB7B89D7172}"/>
              </a:ext>
            </a:extLst>
          </p:cNvPr>
          <p:cNvSpPr txBox="1"/>
          <p:nvPr/>
        </p:nvSpPr>
        <p:spPr>
          <a:xfrm>
            <a:off x="8571359" y="3108217"/>
            <a:ext cx="3775623" cy="2621432"/>
          </a:xfrm>
          <a:prstGeom prst="rect">
            <a:avLst/>
          </a:prstGeom>
          <a:solidFill>
            <a:srgbClr val="CCDEE1"/>
          </a:solidFill>
          <a:ln>
            <a:noFill/>
          </a:ln>
        </p:spPr>
        <p:txBody>
          <a:bodyPr spcFirstLastPara="1" wrap="square" lIns="252000" tIns="216000" rIns="252000" bIns="216000" anchor="t" anchorCtr="0">
            <a:spAutoFit/>
          </a:bodyPr>
          <a:lstStyle/>
          <a:p>
            <a:pPr marL="0" indent="0" hangingPunct="1">
              <a:buClr>
                <a:srgbClr val="327D87"/>
              </a:buClr>
              <a:buSzPts val="1360"/>
              <a:buFont typeface="Noto Sans Symbols"/>
              <a:buNone/>
            </a:pPr>
            <a:r>
              <a:rPr lang="de-DE" sz="1600" b="0" dirty="0">
                <a:solidFill>
                  <a:srgbClr val="327D87"/>
                </a:solidFill>
                <a:ea typeface="Arial"/>
                <a:cs typeface="Arial"/>
                <a:sym typeface="Arial"/>
              </a:rPr>
              <a:t>DENKMOMENT</a:t>
            </a:r>
          </a:p>
          <a:p>
            <a:pPr marL="0" indent="0" hangingPunct="1">
              <a:spcBef>
                <a:spcPts val="1176"/>
              </a:spcBef>
              <a:buClr>
                <a:srgbClr val="000000"/>
              </a:buClr>
              <a:buSzPts val="1360"/>
              <a:buFont typeface="Noto Sans Symbols"/>
              <a:buNone/>
            </a:pPr>
            <a:r>
              <a:rPr lang="de-DE" sz="1600" b="0" dirty="0">
                <a:solidFill>
                  <a:srgbClr val="000000"/>
                </a:solidFill>
                <a:ea typeface="Arial"/>
                <a:cs typeface="Arial"/>
                <a:sym typeface="Arial"/>
              </a:rPr>
              <a:t>Was verstehen Sie unter „Modellieren“?</a:t>
            </a:r>
          </a:p>
          <a:p>
            <a:pPr marL="0" indent="0" hangingPunct="1">
              <a:spcBef>
                <a:spcPts val="1176"/>
              </a:spcBef>
              <a:buClr>
                <a:srgbClr val="000000"/>
              </a:buClr>
              <a:buSzPts val="1360"/>
              <a:buFont typeface="Noto Sans Symbols"/>
              <a:buNone/>
            </a:pPr>
            <a:r>
              <a:rPr lang="de-DE" sz="1600" b="0" dirty="0">
                <a:solidFill>
                  <a:srgbClr val="000000"/>
                </a:solidFill>
                <a:cs typeface="Arial"/>
                <a:sym typeface="Arial"/>
              </a:rPr>
              <a:t>An welchen Stellen ihres Unterrichts findet Modellieren statt?</a:t>
            </a:r>
          </a:p>
          <a:p>
            <a:pPr marL="0" indent="0" hangingPunct="1">
              <a:spcBef>
                <a:spcPts val="1176"/>
              </a:spcBef>
              <a:buClr>
                <a:srgbClr val="000000"/>
              </a:buClr>
              <a:buSzPts val="1360"/>
              <a:buFont typeface="Noto Sans Symbols"/>
              <a:buNone/>
            </a:pPr>
            <a:r>
              <a:rPr lang="de-DE" sz="1600" b="0" dirty="0">
                <a:solidFill>
                  <a:srgbClr val="000000"/>
                </a:solidFill>
                <a:cs typeface="Arial"/>
                <a:sym typeface="Arial"/>
              </a:rPr>
              <a:t>Welche Potentiale bietet das Modellieren für die Kinder?</a:t>
            </a:r>
          </a:p>
        </p:txBody>
      </p:sp>
    </p:spTree>
    <p:extLst>
      <p:ext uri="{BB962C8B-B14F-4D97-AF65-F5344CB8AC3E}">
        <p14:creationId xmlns:p14="http://schemas.microsoft.com/office/powerpoint/2010/main" val="36168737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D4668-D061-8278-6A13-F1544528ABD5}"/>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D3302224-FB35-9544-015C-DBEEA5386C09}"/>
              </a:ext>
            </a:extLst>
          </p:cNvPr>
          <p:cNvSpPr>
            <a:spLocks noGrp="1"/>
          </p:cNvSpPr>
          <p:nvPr>
            <p:ph type="title"/>
          </p:nvPr>
        </p:nvSpPr>
        <p:spPr/>
        <p:txBody>
          <a:bodyPr/>
          <a:lstStyle/>
          <a:p>
            <a:r>
              <a:rPr lang="de-DE" dirty="0"/>
              <a:t>Modellieren im Mathematikunterricht</a:t>
            </a:r>
          </a:p>
        </p:txBody>
      </p:sp>
      <p:pic>
        <p:nvPicPr>
          <p:cNvPr id="12" name="Google Shape;450;p16">
            <a:extLst>
              <a:ext uri="{FF2B5EF4-FFF2-40B4-BE49-F238E27FC236}">
                <a16:creationId xmlns:a16="http://schemas.microsoft.com/office/drawing/2014/main" id="{5D7B0104-9F15-0811-F7EA-CA8E13ABF74B}"/>
              </a:ext>
            </a:extLst>
          </p:cNvPr>
          <p:cNvPicPr preferRelativeResize="0">
            <a:picLocks noChangeAspect="1"/>
          </p:cNvPicPr>
          <p:nvPr/>
        </p:nvPicPr>
        <p:blipFill rotWithShape="1">
          <a:blip r:embed="rId3">
            <a:alphaModFix/>
          </a:blip>
          <a:srcRect/>
          <a:stretch/>
        </p:blipFill>
        <p:spPr>
          <a:xfrm>
            <a:off x="3184543" y="3429000"/>
            <a:ext cx="5822914" cy="2846932"/>
          </a:xfrm>
          <a:prstGeom prst="rect">
            <a:avLst/>
          </a:prstGeom>
          <a:noFill/>
          <a:ln>
            <a:noFill/>
          </a:ln>
        </p:spPr>
      </p:pic>
      <p:sp>
        <p:nvSpPr>
          <p:cNvPr id="2" name="Wolkenförmige Legende 1">
            <a:extLst>
              <a:ext uri="{FF2B5EF4-FFF2-40B4-BE49-F238E27FC236}">
                <a16:creationId xmlns:a16="http://schemas.microsoft.com/office/drawing/2014/main" id="{F83D4B01-101F-9BA3-5949-26E1EE8F2020}"/>
              </a:ext>
            </a:extLst>
          </p:cNvPr>
          <p:cNvSpPr/>
          <p:nvPr/>
        </p:nvSpPr>
        <p:spPr>
          <a:xfrm>
            <a:off x="0" y="2647120"/>
            <a:ext cx="2949317" cy="1354848"/>
          </a:xfrm>
          <a:prstGeom prst="cloudCallout">
            <a:avLst>
              <a:gd name="adj1" fmla="val 62384"/>
              <a:gd name="adj2" fmla="val 2495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Im Kinderlehrplan heißt es Sachaufgaben bearbeiten.</a:t>
            </a:r>
          </a:p>
        </p:txBody>
      </p:sp>
      <p:sp>
        <p:nvSpPr>
          <p:cNvPr id="3" name="Wolkenförmige Legende 2">
            <a:extLst>
              <a:ext uri="{FF2B5EF4-FFF2-40B4-BE49-F238E27FC236}">
                <a16:creationId xmlns:a16="http://schemas.microsoft.com/office/drawing/2014/main" id="{B7101080-0BDD-20B5-3E44-5A46A96455CD}"/>
              </a:ext>
            </a:extLst>
          </p:cNvPr>
          <p:cNvSpPr/>
          <p:nvPr/>
        </p:nvSpPr>
        <p:spPr>
          <a:xfrm>
            <a:off x="908809" y="1635121"/>
            <a:ext cx="3647634" cy="1060794"/>
          </a:xfrm>
          <a:prstGeom prst="cloudCallout">
            <a:avLst>
              <a:gd name="adj1" fmla="val 35942"/>
              <a:gd name="adj2" fmla="val 11441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Sind Sachaufgaben und Modellierungsaufgaben das Gleiche?</a:t>
            </a:r>
          </a:p>
        </p:txBody>
      </p:sp>
      <p:sp>
        <p:nvSpPr>
          <p:cNvPr id="4" name="Wolkenförmige Legende 3">
            <a:extLst>
              <a:ext uri="{FF2B5EF4-FFF2-40B4-BE49-F238E27FC236}">
                <a16:creationId xmlns:a16="http://schemas.microsoft.com/office/drawing/2014/main" id="{F78D63DB-168C-B29F-DA8B-126982EF369F}"/>
              </a:ext>
            </a:extLst>
          </p:cNvPr>
          <p:cNvSpPr/>
          <p:nvPr/>
        </p:nvSpPr>
        <p:spPr>
          <a:xfrm>
            <a:off x="4333153" y="1532047"/>
            <a:ext cx="3366698" cy="1354848"/>
          </a:xfrm>
          <a:prstGeom prst="cloudCallout">
            <a:avLst>
              <a:gd name="adj1" fmla="val 4589"/>
              <a:gd name="adj2" fmla="val 11143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Tom hat 3 Äpfel, Lina hat 2. Wie viele haben sie zusammen?</a:t>
            </a:r>
          </a:p>
        </p:txBody>
      </p:sp>
      <p:sp>
        <p:nvSpPr>
          <p:cNvPr id="5" name="Wolkenförmige Legende 4">
            <a:extLst>
              <a:ext uri="{FF2B5EF4-FFF2-40B4-BE49-F238E27FC236}">
                <a16:creationId xmlns:a16="http://schemas.microsoft.com/office/drawing/2014/main" id="{436C924B-1F3A-B6FD-A5F6-22366EAC3488}"/>
              </a:ext>
            </a:extLst>
          </p:cNvPr>
          <p:cNvSpPr/>
          <p:nvPr/>
        </p:nvSpPr>
        <p:spPr>
          <a:xfrm>
            <a:off x="7096512" y="1453770"/>
            <a:ext cx="2528496" cy="891020"/>
          </a:xfrm>
          <a:prstGeom prst="cloudCallout">
            <a:avLst>
              <a:gd name="adj1" fmla="val -39161"/>
              <a:gd name="adj2" fmla="val 170593"/>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Textaufgabe</a:t>
            </a:r>
          </a:p>
        </p:txBody>
      </p:sp>
      <p:sp>
        <p:nvSpPr>
          <p:cNvPr id="8" name="Wolkenförmige Legende 7">
            <a:extLst>
              <a:ext uri="{FF2B5EF4-FFF2-40B4-BE49-F238E27FC236}">
                <a16:creationId xmlns:a16="http://schemas.microsoft.com/office/drawing/2014/main" id="{D2495604-35CB-7C51-3829-E84C3A7F459E}"/>
              </a:ext>
            </a:extLst>
          </p:cNvPr>
          <p:cNvSpPr/>
          <p:nvPr/>
        </p:nvSpPr>
        <p:spPr>
          <a:xfrm>
            <a:off x="8360760" y="2110371"/>
            <a:ext cx="3103359" cy="1000160"/>
          </a:xfrm>
          <a:prstGeom prst="cloudCallout">
            <a:avLst>
              <a:gd name="adj1" fmla="val -66433"/>
              <a:gd name="adj2" fmla="val 9878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Die Kinder folgen dem Modellierungs-</a:t>
            </a:r>
            <a:r>
              <a:rPr lang="de-DE" sz="1600" b="0" dirty="0" err="1">
                <a:solidFill>
                  <a:schemeClr val="tx1"/>
                </a:solidFill>
              </a:rPr>
              <a:t>kreislauf</a:t>
            </a:r>
            <a:r>
              <a:rPr lang="de-DE" sz="1600" b="0" dirty="0">
                <a:solidFill>
                  <a:schemeClr val="tx1"/>
                </a:solidFill>
              </a:rPr>
              <a:t>.</a:t>
            </a:r>
          </a:p>
        </p:txBody>
      </p:sp>
      <p:sp>
        <p:nvSpPr>
          <p:cNvPr id="10" name="Wolkenförmige Legende 9">
            <a:extLst>
              <a:ext uri="{FF2B5EF4-FFF2-40B4-BE49-F238E27FC236}">
                <a16:creationId xmlns:a16="http://schemas.microsoft.com/office/drawing/2014/main" id="{432548C8-5AC3-A441-9991-E0BF6E3F482F}"/>
              </a:ext>
            </a:extLst>
          </p:cNvPr>
          <p:cNvSpPr/>
          <p:nvPr/>
        </p:nvSpPr>
        <p:spPr>
          <a:xfrm>
            <a:off x="9242683" y="2909720"/>
            <a:ext cx="2949317" cy="1942746"/>
          </a:xfrm>
          <a:prstGeom prst="cloudCallout">
            <a:avLst>
              <a:gd name="adj1" fmla="val -68570"/>
              <a:gd name="adj2" fmla="val 1685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Kinder setzen sich mit Phänomenen aus der Lebenswelt auseinander.</a:t>
            </a:r>
          </a:p>
        </p:txBody>
      </p:sp>
    </p:spTree>
    <p:extLst>
      <p:ext uri="{BB962C8B-B14F-4D97-AF65-F5344CB8AC3E}">
        <p14:creationId xmlns:p14="http://schemas.microsoft.com/office/powerpoint/2010/main" val="12748411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422E4-4E20-794E-1B7D-DC82AF2A890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A9E737AD-26EB-FF38-FED7-FCCA7309B294}"/>
              </a:ext>
            </a:extLst>
          </p:cNvPr>
          <p:cNvSpPr>
            <a:spLocks noGrp="1"/>
          </p:cNvSpPr>
          <p:nvPr>
            <p:ph type="title"/>
          </p:nvPr>
        </p:nvSpPr>
        <p:spPr/>
        <p:txBody>
          <a:bodyPr/>
          <a:lstStyle/>
          <a:p>
            <a:r>
              <a:rPr lang="de-DE" dirty="0"/>
              <a:t>Modellieren im Mathematikunterricht</a:t>
            </a:r>
          </a:p>
        </p:txBody>
      </p:sp>
      <p:pic>
        <p:nvPicPr>
          <p:cNvPr id="12" name="Google Shape;450;p16">
            <a:extLst>
              <a:ext uri="{FF2B5EF4-FFF2-40B4-BE49-F238E27FC236}">
                <a16:creationId xmlns:a16="http://schemas.microsoft.com/office/drawing/2014/main" id="{61818C5B-4946-3CFC-9C81-8B05E9228387}"/>
              </a:ext>
            </a:extLst>
          </p:cNvPr>
          <p:cNvPicPr preferRelativeResize="0">
            <a:picLocks noChangeAspect="1"/>
          </p:cNvPicPr>
          <p:nvPr/>
        </p:nvPicPr>
        <p:blipFill rotWithShape="1">
          <a:blip r:embed="rId3">
            <a:alphaModFix/>
          </a:blip>
          <a:srcRect/>
          <a:stretch/>
        </p:blipFill>
        <p:spPr>
          <a:xfrm>
            <a:off x="3184543" y="3429000"/>
            <a:ext cx="5822914" cy="2846932"/>
          </a:xfrm>
          <a:prstGeom prst="rect">
            <a:avLst/>
          </a:prstGeom>
          <a:noFill/>
          <a:ln>
            <a:noFill/>
          </a:ln>
        </p:spPr>
      </p:pic>
      <p:sp>
        <p:nvSpPr>
          <p:cNvPr id="3" name="Textfeld 2">
            <a:extLst>
              <a:ext uri="{FF2B5EF4-FFF2-40B4-BE49-F238E27FC236}">
                <a16:creationId xmlns:a16="http://schemas.microsoft.com/office/drawing/2014/main" id="{146B4734-2554-D215-612D-5DFEB5A02269}"/>
              </a:ext>
            </a:extLst>
          </p:cNvPr>
          <p:cNvSpPr txBox="1"/>
          <p:nvPr/>
        </p:nvSpPr>
        <p:spPr>
          <a:xfrm>
            <a:off x="1572679" y="1229526"/>
            <a:ext cx="9046642" cy="1846659"/>
          </a:xfrm>
          <a:prstGeom prst="rect">
            <a:avLst/>
          </a:prstGeom>
          <a:solidFill>
            <a:schemeClr val="bg1"/>
          </a:solidFill>
          <a:ln w="12700" cap="flat">
            <a:noFill/>
            <a:miter lim="4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wrap="square">
            <a:spAutoFit/>
          </a:bodyPr>
          <a:lstStyle/>
          <a:p>
            <a:pPr algn="just">
              <a:buNone/>
            </a:pPr>
            <a:r>
              <a:rPr lang="de-DE" dirty="0">
                <a:solidFill>
                  <a:srgbClr val="000000"/>
                </a:solidFill>
                <a:effectLst/>
                <a:latin typeface="Arial" panose="020B0604020202020204" pitchFamily="34" charset="0"/>
              </a:rPr>
              <a:t>Modellieren – Strukturieren, Mathematisieren, Interpretieren</a:t>
            </a:r>
          </a:p>
          <a:p>
            <a:pPr marL="0" algn="just">
              <a:buNone/>
            </a:pPr>
            <a:r>
              <a:rPr lang="de-DE" b="0" dirty="0">
                <a:solidFill>
                  <a:srgbClr val="000000"/>
                </a:solidFill>
                <a:effectLst/>
                <a:latin typeface="Arial" panose="020B0604020202020204" pitchFamily="34" charset="0"/>
              </a:rPr>
              <a:t>Die Schülerinnen und Schüler wenden Mathematik auf konkrete Aufgabenstellungen aus ihrer Lebenswirklichkeit an. Dabei erfassen sie Sachsituationen, übertragen sie in ein mathematisches Modell und bearbeiten sie mithilfe mathematischer Kompetenzen, auch unter Nutzung digitaler Werkzeuge. Ihre Lösung beziehen sie anschließend wieder auf die Sachsituation.</a:t>
            </a:r>
          </a:p>
        </p:txBody>
      </p:sp>
      <p:sp>
        <p:nvSpPr>
          <p:cNvPr id="4" name="Textplatzhalter 2">
            <a:extLst>
              <a:ext uri="{FF2B5EF4-FFF2-40B4-BE49-F238E27FC236}">
                <a16:creationId xmlns:a16="http://schemas.microsoft.com/office/drawing/2014/main" id="{77AA9134-9CD2-6ECA-5D11-5909DDE2A809}"/>
              </a:ext>
            </a:extLst>
          </p:cNvPr>
          <p:cNvSpPr>
            <a:spLocks noGrp="1"/>
          </p:cNvSpPr>
          <p:nvPr>
            <p:ph type="body" sz="quarter" idx="15"/>
          </p:nvPr>
        </p:nvSpPr>
        <p:spPr>
          <a:xfrm>
            <a:off x="526474" y="5999216"/>
            <a:ext cx="11139054" cy="267875"/>
          </a:xfrm>
        </p:spPr>
        <p:txBody>
          <a:bodyPr/>
          <a:lstStyle/>
          <a:p>
            <a:r>
              <a:rPr lang="de-DE" dirty="0"/>
              <a:t>MSB NRW, 2021, S. 78</a:t>
            </a:r>
          </a:p>
        </p:txBody>
      </p:sp>
      <p:sp>
        <p:nvSpPr>
          <p:cNvPr id="5" name="Wolkenförmige Legende 4">
            <a:extLst>
              <a:ext uri="{FF2B5EF4-FFF2-40B4-BE49-F238E27FC236}">
                <a16:creationId xmlns:a16="http://schemas.microsoft.com/office/drawing/2014/main" id="{B5EA30DB-0071-9223-D56B-C5F54FDB3A0A}"/>
              </a:ext>
            </a:extLst>
          </p:cNvPr>
          <p:cNvSpPr/>
          <p:nvPr/>
        </p:nvSpPr>
        <p:spPr>
          <a:xfrm>
            <a:off x="9255654" y="3344058"/>
            <a:ext cx="2949317" cy="1245807"/>
          </a:xfrm>
          <a:prstGeom prst="cloudCallout">
            <a:avLst>
              <a:gd name="adj1" fmla="val -62210"/>
              <a:gd name="adj2" fmla="val -24978"/>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Und  was heißt das für meinen Unterricht?</a:t>
            </a:r>
          </a:p>
        </p:txBody>
      </p:sp>
      <p:sp>
        <p:nvSpPr>
          <p:cNvPr id="8" name="Google Shape;471;p17">
            <a:extLst>
              <a:ext uri="{FF2B5EF4-FFF2-40B4-BE49-F238E27FC236}">
                <a16:creationId xmlns:a16="http://schemas.microsoft.com/office/drawing/2014/main" id="{A8C0F9F4-A8A1-610D-69BF-EE5FF877B089}"/>
              </a:ext>
            </a:extLst>
          </p:cNvPr>
          <p:cNvSpPr/>
          <p:nvPr/>
        </p:nvSpPr>
        <p:spPr>
          <a:xfrm>
            <a:off x="211515" y="3446928"/>
            <a:ext cx="2297223" cy="1030731"/>
          </a:xfrm>
          <a:prstGeom prst="wedgeRoundRectCallout">
            <a:avLst>
              <a:gd name="adj1" fmla="val -47996"/>
              <a:gd name="adj2" fmla="val 6743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Jetzt is</a:t>
            </a:r>
            <a:r>
              <a:rPr lang="de-DE" sz="1800" b="0" dirty="0">
                <a:solidFill>
                  <a:schemeClr val="dk1"/>
                </a:solidFill>
                <a:sym typeface="Arial"/>
              </a:rPr>
              <a:t>t doch alles klar, oder?</a:t>
            </a:r>
            <a:endParaRPr dirty="0"/>
          </a:p>
        </p:txBody>
      </p:sp>
    </p:spTree>
    <p:extLst>
      <p:ext uri="{BB962C8B-B14F-4D97-AF65-F5344CB8AC3E}">
        <p14:creationId xmlns:p14="http://schemas.microsoft.com/office/powerpoint/2010/main" val="1862287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F540351-14B3-FD9A-DB78-90618427CA36}"/>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8B5285FC-3C77-0E02-6EFC-D3AD63866F4B}"/>
              </a:ext>
            </a:extLst>
          </p:cNvPr>
          <p:cNvSpPr>
            <a:spLocks noGrp="1"/>
          </p:cNvSpPr>
          <p:nvPr>
            <p:ph type="body" sz="quarter" idx="13"/>
          </p:nvPr>
        </p:nvSpPr>
        <p:spPr/>
        <p:txBody>
          <a:bodyPr/>
          <a:lstStyle/>
          <a:p>
            <a:r>
              <a:rPr lang="de-DE" dirty="0"/>
              <a:t>HINTERGRUNDINFORMATIONEN ZUR AKTIVITÄT AUF FOLIE 18</a:t>
            </a:r>
          </a:p>
        </p:txBody>
      </p:sp>
      <p:sp>
        <p:nvSpPr>
          <p:cNvPr id="7" name="Inhaltsplatzhalter 6">
            <a:extLst>
              <a:ext uri="{FF2B5EF4-FFF2-40B4-BE49-F238E27FC236}">
                <a16:creationId xmlns:a16="http://schemas.microsoft.com/office/drawing/2014/main" id="{36F9875E-43BD-FA1A-0E89-3E535A3436AD}"/>
              </a:ext>
            </a:extLst>
          </p:cNvPr>
          <p:cNvSpPr>
            <a:spLocks noGrp="1"/>
          </p:cNvSpPr>
          <p:nvPr>
            <p:ph idx="1"/>
          </p:nvPr>
        </p:nvSpPr>
        <p:spPr/>
        <p:txBody>
          <a:bodyPr/>
          <a:lstStyle/>
          <a:p>
            <a:pPr marL="0" indent="0">
              <a:buNone/>
            </a:pPr>
            <a:r>
              <a:rPr lang="de-DE" dirty="0"/>
              <a:t>In der folgenden Aktivität setzen sich die Lehrkräfte zunächst selbst mit einer Aufgabe aus dem Bereich des Modellierens auseinander.</a:t>
            </a:r>
          </a:p>
          <a:p>
            <a:pPr marL="0" indent="0">
              <a:buNone/>
            </a:pPr>
            <a:r>
              <a:rPr lang="de-DE" b="1" dirty="0"/>
              <a:t>Ziel</a:t>
            </a:r>
            <a:r>
              <a:rPr lang="de-DE" dirty="0"/>
              <a:t> ist es, ein Bewusstsein für die Komplexität von Modellbildungsprozessen zu schaffen, indem die Phasen des Modellbildungskreislaufes anschließend beispielhaft anhand der bearbeiteten Aufgabe durchlaufen werden.</a:t>
            </a:r>
          </a:p>
          <a:p>
            <a:pPr marL="0" indent="0">
              <a:buNone/>
            </a:pPr>
            <a:r>
              <a:rPr lang="de-DE" b="1" dirty="0"/>
              <a:t>Durchführungshinweis</a:t>
            </a:r>
            <a:r>
              <a:rPr lang="de-DE" dirty="0"/>
              <a:t>: Zunächst sollte eine kurze Phase der eigenen Auseinandersetzung stattfinden (EA) und dann in einem Austausch  über die Reflexionsfragen (GA) münden. Im Anschluss kann im Plenum gesammelt werden.</a:t>
            </a:r>
          </a:p>
          <a:p>
            <a:pPr marL="0" indent="0">
              <a:buNone/>
            </a:pPr>
            <a:r>
              <a:rPr lang="de-DE" b="1" dirty="0"/>
              <a:t>Reflexion</a:t>
            </a:r>
            <a:r>
              <a:rPr lang="de-DE" dirty="0"/>
              <a:t>: Es sollte deutlich werden, dass sich das Modellieren im Mathematikunterricht auf verschiedenen Komplexitätsgraden vollziehen kann. Zugleich müssen auch nicht immer alle Aspekte des Modellierens durch die jeweilige Aufgabe angesprochen werden, da auch mit vermeidlich „simpleren“ Aufgaben wichtige Teilkompetenzen des Modellierens herausgefordert werden.</a:t>
            </a:r>
          </a:p>
        </p:txBody>
      </p:sp>
      <p:sp>
        <p:nvSpPr>
          <p:cNvPr id="6" name="Titel 5">
            <a:extLst>
              <a:ext uri="{FF2B5EF4-FFF2-40B4-BE49-F238E27FC236}">
                <a16:creationId xmlns:a16="http://schemas.microsoft.com/office/drawing/2014/main" id="{8C51F8D9-ED2A-7FE6-DDD6-5D880454C0E2}"/>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17113072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393B082-F60B-70EC-F4E9-094EF493E18C}"/>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einzelnen Schritte haben Sie in Ihrem Lösungsprozess durchlaufen?</a:t>
            </a:r>
          </a:p>
          <a:p>
            <a:pPr marL="285750" indent="-285750">
              <a:buFont typeface="Arial" panose="020B0604020202020204" pitchFamily="34" charset="0"/>
              <a:buChar char="•"/>
            </a:pPr>
            <a:r>
              <a:rPr lang="de-DE" dirty="0"/>
              <a:t>Welche Herausforderungen haben Sie bei sich festgestellt?</a:t>
            </a:r>
          </a:p>
        </p:txBody>
      </p:sp>
      <p:sp>
        <p:nvSpPr>
          <p:cNvPr id="18" name="Textplatzhalter 17">
            <a:extLst>
              <a:ext uri="{FF2B5EF4-FFF2-40B4-BE49-F238E27FC236}">
                <a16:creationId xmlns:a16="http://schemas.microsoft.com/office/drawing/2014/main" id="{1BCC59BF-669D-E18B-5F94-98F60499D611}"/>
              </a:ext>
            </a:extLst>
          </p:cNvPr>
          <p:cNvSpPr>
            <a:spLocks noGrp="1"/>
          </p:cNvSpPr>
          <p:nvPr>
            <p:ph type="body" sz="quarter" idx="15"/>
          </p:nvPr>
        </p:nvSpPr>
        <p:spPr/>
        <p:txBody>
          <a:bodyPr/>
          <a:lstStyle/>
          <a:p>
            <a:r>
              <a:rPr lang="de-DE" dirty="0"/>
              <a:t>Lösen Sie die Aufgabe zunächst selbst.</a:t>
            </a:r>
          </a:p>
        </p:txBody>
      </p:sp>
      <p:sp>
        <p:nvSpPr>
          <p:cNvPr id="6" name="Titel 5">
            <a:extLst>
              <a:ext uri="{FF2B5EF4-FFF2-40B4-BE49-F238E27FC236}">
                <a16:creationId xmlns:a16="http://schemas.microsoft.com/office/drawing/2014/main" id="{4F774EFA-E707-7981-0BF7-90350A64D26B}"/>
              </a:ext>
            </a:extLst>
          </p:cNvPr>
          <p:cNvSpPr>
            <a:spLocks noGrp="1"/>
          </p:cNvSpPr>
          <p:nvPr>
            <p:ph type="title"/>
          </p:nvPr>
        </p:nvSpPr>
        <p:spPr/>
        <p:txBody>
          <a:bodyPr/>
          <a:lstStyle/>
          <a:p>
            <a:r>
              <a:rPr lang="de-DE" dirty="0"/>
              <a:t>Modellieren im Mathematikunterricht</a:t>
            </a:r>
          </a:p>
        </p:txBody>
      </p:sp>
      <p:sp>
        <p:nvSpPr>
          <p:cNvPr id="9" name="Textplatzhalter 8">
            <a:extLst>
              <a:ext uri="{FF2B5EF4-FFF2-40B4-BE49-F238E27FC236}">
                <a16:creationId xmlns:a16="http://schemas.microsoft.com/office/drawing/2014/main" id="{42F6F517-6919-257F-D67E-8DC70998D602}"/>
              </a:ext>
            </a:extLst>
          </p:cNvPr>
          <p:cNvSpPr>
            <a:spLocks noGrp="1"/>
          </p:cNvSpPr>
          <p:nvPr>
            <p:ph type="body" sz="quarter" idx="16"/>
          </p:nvPr>
        </p:nvSpPr>
        <p:spPr/>
        <p:txBody>
          <a:bodyPr/>
          <a:lstStyle/>
          <a:p>
            <a:r>
              <a:rPr lang="de-DE" dirty="0"/>
              <a:t>AKTIVITÄT</a:t>
            </a:r>
          </a:p>
        </p:txBody>
      </p:sp>
      <p:sp>
        <p:nvSpPr>
          <p:cNvPr id="4" name="Rechteck 3">
            <a:extLst>
              <a:ext uri="{FF2B5EF4-FFF2-40B4-BE49-F238E27FC236}">
                <a16:creationId xmlns:a16="http://schemas.microsoft.com/office/drawing/2014/main" id="{FE76703A-1039-65E0-E318-7ED779E53C28}"/>
              </a:ext>
            </a:extLst>
          </p:cNvPr>
          <p:cNvSpPr/>
          <p:nvPr/>
        </p:nvSpPr>
        <p:spPr>
          <a:xfrm>
            <a:off x="4344343" y="2134588"/>
            <a:ext cx="5107770" cy="934714"/>
          </a:xfrm>
          <a:custGeom>
            <a:avLst/>
            <a:gdLst>
              <a:gd name="csX0" fmla="*/ 0 w 5107770"/>
              <a:gd name="csY0" fmla="*/ 0 h 934714"/>
              <a:gd name="csX1" fmla="*/ 536316 w 5107770"/>
              <a:gd name="csY1" fmla="*/ 0 h 934714"/>
              <a:gd name="csX2" fmla="*/ 1123709 w 5107770"/>
              <a:gd name="csY2" fmla="*/ 0 h 934714"/>
              <a:gd name="csX3" fmla="*/ 1660025 w 5107770"/>
              <a:gd name="csY3" fmla="*/ 0 h 934714"/>
              <a:gd name="csX4" fmla="*/ 2349574 w 5107770"/>
              <a:gd name="csY4" fmla="*/ 0 h 934714"/>
              <a:gd name="csX5" fmla="*/ 2988045 w 5107770"/>
              <a:gd name="csY5" fmla="*/ 0 h 934714"/>
              <a:gd name="csX6" fmla="*/ 3626517 w 5107770"/>
              <a:gd name="csY6" fmla="*/ 0 h 934714"/>
              <a:gd name="csX7" fmla="*/ 4367143 w 5107770"/>
              <a:gd name="csY7" fmla="*/ 0 h 934714"/>
              <a:gd name="csX8" fmla="*/ 5107770 w 5107770"/>
              <a:gd name="csY8" fmla="*/ 0 h 934714"/>
              <a:gd name="csX9" fmla="*/ 5107770 w 5107770"/>
              <a:gd name="csY9" fmla="*/ 439316 h 934714"/>
              <a:gd name="csX10" fmla="*/ 5107770 w 5107770"/>
              <a:gd name="csY10" fmla="*/ 934714 h 934714"/>
              <a:gd name="csX11" fmla="*/ 4622532 w 5107770"/>
              <a:gd name="csY11" fmla="*/ 934714 h 934714"/>
              <a:gd name="csX12" fmla="*/ 4086216 w 5107770"/>
              <a:gd name="csY12" fmla="*/ 934714 h 934714"/>
              <a:gd name="csX13" fmla="*/ 3396667 w 5107770"/>
              <a:gd name="csY13" fmla="*/ 934714 h 934714"/>
              <a:gd name="csX14" fmla="*/ 2656040 w 5107770"/>
              <a:gd name="csY14" fmla="*/ 934714 h 934714"/>
              <a:gd name="csX15" fmla="*/ 2068647 w 5107770"/>
              <a:gd name="csY15" fmla="*/ 934714 h 934714"/>
              <a:gd name="csX16" fmla="*/ 1328020 w 5107770"/>
              <a:gd name="csY16" fmla="*/ 934714 h 934714"/>
              <a:gd name="csX17" fmla="*/ 791704 w 5107770"/>
              <a:gd name="csY17" fmla="*/ 934714 h 934714"/>
              <a:gd name="csX18" fmla="*/ 0 w 5107770"/>
              <a:gd name="csY18" fmla="*/ 934714 h 934714"/>
              <a:gd name="csX19" fmla="*/ 0 w 5107770"/>
              <a:gd name="csY19" fmla="*/ 495398 h 934714"/>
              <a:gd name="csX20" fmla="*/ 0 w 5107770"/>
              <a:gd name="csY20"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34714"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0579" y="104870"/>
                  <a:pt x="5117378" y="266901"/>
                  <a:pt x="5107770" y="439316"/>
                </a:cubicBezTo>
                <a:cubicBezTo>
                  <a:pt x="5098162" y="611731"/>
                  <a:pt x="5110246" y="756580"/>
                  <a:pt x="5107770" y="934714"/>
                </a:cubicBezTo>
                <a:cubicBezTo>
                  <a:pt x="4934681" y="957156"/>
                  <a:pt x="4763014" y="956000"/>
                  <a:pt x="4622532" y="934714"/>
                </a:cubicBezTo>
                <a:cubicBezTo>
                  <a:pt x="4482050" y="913428"/>
                  <a:pt x="4330065" y="941155"/>
                  <a:pt x="4086216" y="934714"/>
                </a:cubicBezTo>
                <a:cubicBezTo>
                  <a:pt x="3842367" y="928273"/>
                  <a:pt x="3564357" y="916748"/>
                  <a:pt x="3396667" y="934714"/>
                </a:cubicBezTo>
                <a:cubicBezTo>
                  <a:pt x="3228977" y="952680"/>
                  <a:pt x="2964409" y="932277"/>
                  <a:pt x="2656040" y="934714"/>
                </a:cubicBezTo>
                <a:cubicBezTo>
                  <a:pt x="2347671" y="937151"/>
                  <a:pt x="2327817" y="945647"/>
                  <a:pt x="2068647" y="934714"/>
                </a:cubicBezTo>
                <a:cubicBezTo>
                  <a:pt x="1809477" y="923781"/>
                  <a:pt x="1478447" y="934199"/>
                  <a:pt x="1328020" y="934714"/>
                </a:cubicBezTo>
                <a:cubicBezTo>
                  <a:pt x="1177593" y="935229"/>
                  <a:pt x="1026875" y="939610"/>
                  <a:pt x="791704" y="934714"/>
                </a:cubicBezTo>
                <a:cubicBezTo>
                  <a:pt x="556533" y="929818"/>
                  <a:pt x="322365" y="939227"/>
                  <a:pt x="0" y="934714"/>
                </a:cubicBezTo>
                <a:cubicBezTo>
                  <a:pt x="19028" y="780579"/>
                  <a:pt x="-3616" y="584836"/>
                  <a:pt x="0" y="495398"/>
                </a:cubicBezTo>
                <a:cubicBezTo>
                  <a:pt x="3616" y="405960"/>
                  <a:pt x="5394" y="113290"/>
                  <a:pt x="0" y="0"/>
                </a:cubicBezTo>
                <a:close/>
              </a:path>
              <a:path w="5107770" h="934714"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7043" y="233913"/>
                  <a:pt x="5125990" y="258937"/>
                  <a:pt x="5107770" y="486051"/>
                </a:cubicBezTo>
                <a:cubicBezTo>
                  <a:pt x="5089550" y="713165"/>
                  <a:pt x="5088877" y="839019"/>
                  <a:pt x="5107770" y="934714"/>
                </a:cubicBezTo>
                <a:cubicBezTo>
                  <a:pt x="4807688" y="906240"/>
                  <a:pt x="4625027" y="905588"/>
                  <a:pt x="4469299" y="934714"/>
                </a:cubicBezTo>
                <a:cubicBezTo>
                  <a:pt x="4313571" y="963840"/>
                  <a:pt x="4154861" y="946668"/>
                  <a:pt x="3881905" y="934714"/>
                </a:cubicBezTo>
                <a:cubicBezTo>
                  <a:pt x="3608949" y="922760"/>
                  <a:pt x="3472138" y="927814"/>
                  <a:pt x="3141279" y="934714"/>
                </a:cubicBezTo>
                <a:cubicBezTo>
                  <a:pt x="2810420" y="941614"/>
                  <a:pt x="2562761" y="950440"/>
                  <a:pt x="2400652" y="934714"/>
                </a:cubicBezTo>
                <a:cubicBezTo>
                  <a:pt x="2238543" y="918988"/>
                  <a:pt x="1986247" y="907905"/>
                  <a:pt x="1864336" y="934714"/>
                </a:cubicBezTo>
                <a:cubicBezTo>
                  <a:pt x="1742425" y="961523"/>
                  <a:pt x="1356107" y="904170"/>
                  <a:pt x="1225865" y="934714"/>
                </a:cubicBezTo>
                <a:cubicBezTo>
                  <a:pt x="1095623" y="965258"/>
                  <a:pt x="415074" y="882900"/>
                  <a:pt x="0" y="934714"/>
                </a:cubicBezTo>
                <a:cubicBezTo>
                  <a:pt x="-7014" y="810296"/>
                  <a:pt x="-16991" y="577282"/>
                  <a:pt x="0" y="467357"/>
                </a:cubicBezTo>
                <a:cubicBezTo>
                  <a:pt x="16991" y="357432"/>
                  <a:pt x="-1732" y="22857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Leo meint, dass er zu viel Zeit in der Schule verbringt.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a:t>
            </a:r>
            <a:r>
              <a:rPr kumimoji="0" lang="de-DE" sz="1400" b="0" i="1"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Die meiste Zeit bin ich in der Schule</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sagt er.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Was meinst du dazu?</a:t>
            </a:r>
          </a:p>
        </p:txBody>
      </p:sp>
      <p:sp>
        <p:nvSpPr>
          <p:cNvPr id="5" name="Textplatzhalter 2">
            <a:extLst>
              <a:ext uri="{FF2B5EF4-FFF2-40B4-BE49-F238E27FC236}">
                <a16:creationId xmlns:a16="http://schemas.microsoft.com/office/drawing/2014/main" id="{BA45BF24-1D3C-4800-51BC-0ED3E91DECF9}"/>
              </a:ext>
            </a:extLst>
          </p:cNvPr>
          <p:cNvSpPr txBox="1">
            <a:spLocks/>
          </p:cNvSpPr>
          <p:nvPr/>
        </p:nvSpPr>
        <p:spPr>
          <a:xfrm>
            <a:off x="8903424" y="5987590"/>
            <a:ext cx="2762102" cy="359698"/>
          </a:xfrm>
          <a:prstGeom prst="rect">
            <a:avLst/>
          </a:prstGeom>
        </p:spPr>
        <p:txBody>
          <a:bodyPr vert="horz" lIns="91440" tIns="45720" rIns="91440" bIns="45720" rtlCol="0">
            <a:normAutofit/>
          </a:bodyPr>
          <a:lstStyle>
            <a:lvl1pPr marL="0" marR="0" indent="0" algn="l" defTabSz="914400" rtl="0" latinLnBrk="0">
              <a:lnSpc>
                <a:spcPct val="150000"/>
              </a:lnSpc>
              <a:spcBef>
                <a:spcPts val="500"/>
              </a:spcBef>
              <a:spcAft>
                <a:spcPts val="0"/>
              </a:spcAft>
              <a:buClrTx/>
              <a:buSzPct val="100000"/>
              <a:buFont typeface="Arial" panose="020B0604020202020204" pitchFamily="34" charset="0"/>
              <a:buNone/>
              <a:tabLst/>
              <a:defRPr sz="1600" b="0" i="0" u="none" strike="noStrike" cap="none" spc="0" baseline="0">
                <a:solidFill>
                  <a:srgbClr val="000000"/>
                </a:solidFill>
                <a:uFillTx/>
                <a:latin typeface="Arial" panose="020B0604020202020204" pitchFamily="34" charset="0"/>
                <a:ea typeface="Arial"/>
                <a:cs typeface="Arial" panose="020B0604020202020204" pitchFamily="34" charset="0"/>
                <a:sym typeface="Arial"/>
              </a:defRPr>
            </a:lvl1pPr>
            <a:lvl2pPr marL="4572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2pPr>
            <a:lvl3pPr marL="9144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3pPr>
            <a:lvl4pPr marL="13716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4pPr>
            <a:lvl5pPr marL="18288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algn="r" hangingPunct="1"/>
            <a:r>
              <a:rPr lang="de-DE" sz="1100" dirty="0">
                <a:solidFill>
                  <a:srgbClr val="327D87"/>
                </a:solidFill>
              </a:rPr>
              <a:t>Aufgabe in Anlehnung an: Maaß, 2011</a:t>
            </a:r>
          </a:p>
        </p:txBody>
      </p:sp>
    </p:spTree>
    <p:extLst>
      <p:ext uri="{BB962C8B-B14F-4D97-AF65-F5344CB8AC3E}">
        <p14:creationId xmlns:p14="http://schemas.microsoft.com/office/powerpoint/2010/main" val="18429342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D8C917D-684D-7FBF-F94E-4CB1BA321CC9}"/>
              </a:ext>
            </a:extLst>
          </p:cNvPr>
          <p:cNvSpPr>
            <a:spLocks noGrp="1"/>
          </p:cNvSpPr>
          <p:nvPr>
            <p:ph type="title"/>
          </p:nvPr>
        </p:nvSpPr>
        <p:spPr/>
        <p:txBody>
          <a:bodyPr/>
          <a:lstStyle/>
          <a:p>
            <a:r>
              <a:rPr lang="de-DE" dirty="0"/>
              <a:t>Modellieren im Mathematikunterricht</a:t>
            </a:r>
          </a:p>
        </p:txBody>
      </p:sp>
      <p:sp>
        <p:nvSpPr>
          <p:cNvPr id="10" name="Abgerundetes Rechteck 9">
            <a:extLst>
              <a:ext uri="{FF2B5EF4-FFF2-40B4-BE49-F238E27FC236}">
                <a16:creationId xmlns:a16="http://schemas.microsoft.com/office/drawing/2014/main" id="{B610F996-68AB-AE4C-8ABE-7F3DE38A1AA5}"/>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20F731FF-CD66-1E4F-9C6E-7146B1E2E320}"/>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sp>
        <p:nvSpPr>
          <p:cNvPr id="14" name="Abgerundetes Rechteck 13">
            <a:extLst>
              <a:ext uri="{FF2B5EF4-FFF2-40B4-BE49-F238E27FC236}">
                <a16:creationId xmlns:a16="http://schemas.microsoft.com/office/drawing/2014/main" id="{6E63246B-AB36-D044-4620-85C5C0FCFAB8}"/>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2E2E5CD0-69EF-7D4C-0B6F-AC5930321E1C}"/>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cxnSp>
        <p:nvCxnSpPr>
          <p:cNvPr id="17" name="Gerade Verbindung mit Pfeil 16">
            <a:extLst>
              <a:ext uri="{FF2B5EF4-FFF2-40B4-BE49-F238E27FC236}">
                <a16:creationId xmlns:a16="http://schemas.microsoft.com/office/drawing/2014/main" id="{057471C6-B055-4DB6-EA78-18C8D0A2541B}"/>
              </a:ext>
            </a:extLst>
          </p:cNvPr>
          <p:cNvCxnSpPr>
            <a:cxnSpLocks/>
          </p:cNvCxnSpPr>
          <p:nvPr/>
        </p:nvCxnSpPr>
        <p:spPr>
          <a:xfrm>
            <a:off x="4904509" y="3611692"/>
            <a:ext cx="2410691" cy="0"/>
          </a:xfrm>
          <a:prstGeom prst="straightConnector1">
            <a:avLst/>
          </a:prstGeom>
          <a:ln w="3810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F46C170D-D842-9FB5-DCFE-753BCF738602}"/>
              </a:ext>
            </a:extLst>
          </p:cNvPr>
          <p:cNvCxnSpPr>
            <a:cxnSpLocks/>
          </p:cNvCxnSpPr>
          <p:nvPr/>
        </p:nvCxnSpPr>
        <p:spPr>
          <a:xfrm flipH="1" flipV="1">
            <a:off x="4890654" y="3807797"/>
            <a:ext cx="2410691" cy="0"/>
          </a:xfrm>
          <a:prstGeom prst="straightConnector1">
            <a:avLst/>
          </a:prstGeom>
          <a:ln w="3810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sp>
        <p:nvSpPr>
          <p:cNvPr id="24" name="Wolkenförmige Legende 23">
            <a:extLst>
              <a:ext uri="{FF2B5EF4-FFF2-40B4-BE49-F238E27FC236}">
                <a16:creationId xmlns:a16="http://schemas.microsoft.com/office/drawing/2014/main" id="{20958039-524D-8908-6D54-9F253DECC723}"/>
              </a:ext>
            </a:extLst>
          </p:cNvPr>
          <p:cNvSpPr/>
          <p:nvPr/>
        </p:nvSpPr>
        <p:spPr>
          <a:xfrm>
            <a:off x="1810065" y="1603497"/>
            <a:ext cx="2704785" cy="2008195"/>
          </a:xfrm>
          <a:prstGeom prst="cloudCallout">
            <a:avLst>
              <a:gd name="adj1" fmla="val -77878"/>
              <a:gd name="adj2" fmla="val 47248"/>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25" name="Grafik 24">
            <a:extLst>
              <a:ext uri="{FF2B5EF4-FFF2-40B4-BE49-F238E27FC236}">
                <a16:creationId xmlns:a16="http://schemas.microsoft.com/office/drawing/2014/main" id="{79E55EF2-1C25-E03F-2FB3-5DE55C1FDDCC}"/>
              </a:ext>
            </a:extLst>
          </p:cNvPr>
          <p:cNvPicPr>
            <a:picLocks noChangeAspect="1"/>
          </p:cNvPicPr>
          <p:nvPr/>
        </p:nvPicPr>
        <p:blipFill>
          <a:blip r:embed="rId3"/>
          <a:stretch>
            <a:fillRect/>
          </a:stretch>
        </p:blipFill>
        <p:spPr>
          <a:xfrm>
            <a:off x="2275313" y="1953480"/>
            <a:ext cx="1795009" cy="1308227"/>
          </a:xfrm>
          <a:prstGeom prst="rect">
            <a:avLst/>
          </a:prstGeom>
        </p:spPr>
      </p:pic>
      <p:sp>
        <p:nvSpPr>
          <p:cNvPr id="26" name="Wolkenförmige Legende 25">
            <a:extLst>
              <a:ext uri="{FF2B5EF4-FFF2-40B4-BE49-F238E27FC236}">
                <a16:creationId xmlns:a16="http://schemas.microsoft.com/office/drawing/2014/main" id="{56229C4F-767D-744B-A8CA-8F2DE7288214}"/>
              </a:ext>
            </a:extLst>
          </p:cNvPr>
          <p:cNvSpPr/>
          <p:nvPr/>
        </p:nvSpPr>
        <p:spPr>
          <a:xfrm>
            <a:off x="460969" y="3622647"/>
            <a:ext cx="2704785" cy="2008195"/>
          </a:xfrm>
          <a:prstGeom prst="cloudCallout">
            <a:avLst>
              <a:gd name="adj1" fmla="val 79007"/>
              <a:gd name="adj2" fmla="val 3657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27" name="Grafik 26">
            <a:extLst>
              <a:ext uri="{FF2B5EF4-FFF2-40B4-BE49-F238E27FC236}">
                <a16:creationId xmlns:a16="http://schemas.microsoft.com/office/drawing/2014/main" id="{F1CE15DF-9995-ED54-BD2C-92AA1BD873DA}"/>
              </a:ext>
            </a:extLst>
          </p:cNvPr>
          <p:cNvPicPr>
            <a:picLocks noChangeAspect="1"/>
          </p:cNvPicPr>
          <p:nvPr/>
        </p:nvPicPr>
        <p:blipFill>
          <a:blip r:embed="rId4"/>
          <a:stretch>
            <a:fillRect/>
          </a:stretch>
        </p:blipFill>
        <p:spPr>
          <a:xfrm>
            <a:off x="898903" y="3961675"/>
            <a:ext cx="1822324" cy="1328135"/>
          </a:xfrm>
          <a:prstGeom prst="rect">
            <a:avLst/>
          </a:prstGeom>
        </p:spPr>
      </p:pic>
      <p:sp>
        <p:nvSpPr>
          <p:cNvPr id="28" name="Rechteck 27">
            <a:extLst>
              <a:ext uri="{FF2B5EF4-FFF2-40B4-BE49-F238E27FC236}">
                <a16:creationId xmlns:a16="http://schemas.microsoft.com/office/drawing/2014/main" id="{D77DA45E-C830-AC1B-30B1-3A276DA9655A}"/>
              </a:ext>
            </a:extLst>
          </p:cNvPr>
          <p:cNvSpPr/>
          <p:nvPr/>
        </p:nvSpPr>
        <p:spPr>
          <a:xfrm>
            <a:off x="8132982" y="2415556"/>
            <a:ext cx="2136527" cy="778692"/>
          </a:xfrm>
          <a:custGeom>
            <a:avLst/>
            <a:gdLst>
              <a:gd name="csX0" fmla="*/ 0 w 2136527"/>
              <a:gd name="csY0" fmla="*/ 0 h 778692"/>
              <a:gd name="csX1" fmla="*/ 512766 w 2136527"/>
              <a:gd name="csY1" fmla="*/ 0 h 778692"/>
              <a:gd name="csX2" fmla="*/ 1046898 w 2136527"/>
              <a:gd name="csY2" fmla="*/ 0 h 778692"/>
              <a:gd name="csX3" fmla="*/ 1602395 w 2136527"/>
              <a:gd name="csY3" fmla="*/ 0 h 778692"/>
              <a:gd name="csX4" fmla="*/ 2136527 w 2136527"/>
              <a:gd name="csY4" fmla="*/ 0 h 778692"/>
              <a:gd name="csX5" fmla="*/ 2136527 w 2136527"/>
              <a:gd name="csY5" fmla="*/ 397133 h 778692"/>
              <a:gd name="csX6" fmla="*/ 2136527 w 2136527"/>
              <a:gd name="csY6" fmla="*/ 778692 h 778692"/>
              <a:gd name="csX7" fmla="*/ 1559665 w 2136527"/>
              <a:gd name="csY7" fmla="*/ 778692 h 778692"/>
              <a:gd name="csX8" fmla="*/ 982802 w 2136527"/>
              <a:gd name="csY8" fmla="*/ 778692 h 778692"/>
              <a:gd name="csX9" fmla="*/ 0 w 2136527"/>
              <a:gd name="csY9" fmla="*/ 778692 h 778692"/>
              <a:gd name="csX10" fmla="*/ 0 w 2136527"/>
              <a:gd name="csY10" fmla="*/ 397133 h 778692"/>
              <a:gd name="csX11" fmla="*/ 0 w 2136527"/>
              <a:gd name="csY11" fmla="*/ 0 h 778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36527" h="778692" fill="none" extrusionOk="0">
                <a:moveTo>
                  <a:pt x="0" y="0"/>
                </a:moveTo>
                <a:cubicBezTo>
                  <a:pt x="241542" y="25429"/>
                  <a:pt x="406050" y="-11916"/>
                  <a:pt x="512766" y="0"/>
                </a:cubicBezTo>
                <a:cubicBezTo>
                  <a:pt x="619482" y="11916"/>
                  <a:pt x="803106" y="14894"/>
                  <a:pt x="1046898" y="0"/>
                </a:cubicBezTo>
                <a:cubicBezTo>
                  <a:pt x="1290690" y="-14894"/>
                  <a:pt x="1433312" y="-18680"/>
                  <a:pt x="1602395" y="0"/>
                </a:cubicBezTo>
                <a:cubicBezTo>
                  <a:pt x="1771478" y="18680"/>
                  <a:pt x="1949634" y="5096"/>
                  <a:pt x="2136527" y="0"/>
                </a:cubicBezTo>
                <a:cubicBezTo>
                  <a:pt x="2121524" y="106930"/>
                  <a:pt x="2124554" y="254569"/>
                  <a:pt x="2136527" y="397133"/>
                </a:cubicBezTo>
                <a:cubicBezTo>
                  <a:pt x="2148500" y="539697"/>
                  <a:pt x="2152520" y="650787"/>
                  <a:pt x="2136527" y="778692"/>
                </a:cubicBezTo>
                <a:cubicBezTo>
                  <a:pt x="1915335" y="760333"/>
                  <a:pt x="1694339" y="761418"/>
                  <a:pt x="1559665" y="778692"/>
                </a:cubicBezTo>
                <a:cubicBezTo>
                  <a:pt x="1424991" y="795966"/>
                  <a:pt x="1246490" y="775070"/>
                  <a:pt x="982802" y="778692"/>
                </a:cubicBezTo>
                <a:cubicBezTo>
                  <a:pt x="719114" y="782314"/>
                  <a:pt x="201357" y="745060"/>
                  <a:pt x="0" y="778692"/>
                </a:cubicBezTo>
                <a:cubicBezTo>
                  <a:pt x="1325" y="673722"/>
                  <a:pt x="1637" y="536159"/>
                  <a:pt x="0" y="397133"/>
                </a:cubicBezTo>
                <a:cubicBezTo>
                  <a:pt x="-1637" y="258107"/>
                  <a:pt x="5610" y="154003"/>
                  <a:pt x="0" y="0"/>
                </a:cubicBezTo>
                <a:close/>
              </a:path>
              <a:path w="2136527" h="778692" stroke="0" extrusionOk="0">
                <a:moveTo>
                  <a:pt x="0" y="0"/>
                </a:moveTo>
                <a:cubicBezTo>
                  <a:pt x="129579" y="-24872"/>
                  <a:pt x="302379" y="3179"/>
                  <a:pt x="512766" y="0"/>
                </a:cubicBezTo>
                <a:cubicBezTo>
                  <a:pt x="723153" y="-3179"/>
                  <a:pt x="784479" y="-3026"/>
                  <a:pt x="982802" y="0"/>
                </a:cubicBezTo>
                <a:cubicBezTo>
                  <a:pt x="1181125" y="3026"/>
                  <a:pt x="1271818" y="-22550"/>
                  <a:pt x="1559665" y="0"/>
                </a:cubicBezTo>
                <a:cubicBezTo>
                  <a:pt x="1847512" y="22550"/>
                  <a:pt x="2001715" y="-10977"/>
                  <a:pt x="2136527" y="0"/>
                </a:cubicBezTo>
                <a:cubicBezTo>
                  <a:pt x="2132958" y="164090"/>
                  <a:pt x="2141116" y="201101"/>
                  <a:pt x="2136527" y="381559"/>
                </a:cubicBezTo>
                <a:cubicBezTo>
                  <a:pt x="2131938" y="562017"/>
                  <a:pt x="2121149" y="683013"/>
                  <a:pt x="2136527" y="778692"/>
                </a:cubicBezTo>
                <a:cubicBezTo>
                  <a:pt x="1922001" y="801288"/>
                  <a:pt x="1767049" y="752846"/>
                  <a:pt x="1602395" y="778692"/>
                </a:cubicBezTo>
                <a:cubicBezTo>
                  <a:pt x="1437741" y="804538"/>
                  <a:pt x="1240268" y="768804"/>
                  <a:pt x="1025533" y="778692"/>
                </a:cubicBezTo>
                <a:cubicBezTo>
                  <a:pt x="810798" y="788580"/>
                  <a:pt x="682330" y="800680"/>
                  <a:pt x="555497" y="778692"/>
                </a:cubicBezTo>
                <a:cubicBezTo>
                  <a:pt x="428664" y="756704"/>
                  <a:pt x="250426" y="765598"/>
                  <a:pt x="0" y="778692"/>
                </a:cubicBezTo>
                <a:cubicBezTo>
                  <a:pt x="-18856" y="603029"/>
                  <a:pt x="10862" y="478541"/>
                  <a:pt x="0" y="389346"/>
                </a:cubicBezTo>
                <a:cubicBezTo>
                  <a:pt x="-10862" y="300151"/>
                  <a:pt x="-19172" y="174021"/>
                  <a:pt x="0" y="0"/>
                </a:cubicBezTo>
                <a:close/>
              </a:path>
            </a:pathLst>
          </a:custGeom>
          <a:solidFill>
            <a:srgbClr val="FFFFFF"/>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tab pos="127000" algn="l"/>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5 Tage pro Woche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40 Wochen pro Jahr</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200 Tage pro Jahr</a:t>
            </a:r>
          </a:p>
        </p:txBody>
      </p:sp>
      <p:sp>
        <p:nvSpPr>
          <p:cNvPr id="29" name="Rechteck 28">
            <a:extLst>
              <a:ext uri="{FF2B5EF4-FFF2-40B4-BE49-F238E27FC236}">
                <a16:creationId xmlns:a16="http://schemas.microsoft.com/office/drawing/2014/main" id="{9A1AD65E-09AD-F8C6-47C1-4D02126C7F51}"/>
              </a:ext>
            </a:extLst>
          </p:cNvPr>
          <p:cNvSpPr/>
          <p:nvPr/>
        </p:nvSpPr>
        <p:spPr>
          <a:xfrm>
            <a:off x="9201246" y="4053098"/>
            <a:ext cx="2361379" cy="778692"/>
          </a:xfrm>
          <a:custGeom>
            <a:avLst/>
            <a:gdLst>
              <a:gd name="csX0" fmla="*/ 0 w 2361379"/>
              <a:gd name="csY0" fmla="*/ 0 h 778692"/>
              <a:gd name="csX1" fmla="*/ 566731 w 2361379"/>
              <a:gd name="csY1" fmla="*/ 0 h 778692"/>
              <a:gd name="csX2" fmla="*/ 1157076 w 2361379"/>
              <a:gd name="csY2" fmla="*/ 0 h 778692"/>
              <a:gd name="csX3" fmla="*/ 1771034 w 2361379"/>
              <a:gd name="csY3" fmla="*/ 0 h 778692"/>
              <a:gd name="csX4" fmla="*/ 2361379 w 2361379"/>
              <a:gd name="csY4" fmla="*/ 0 h 778692"/>
              <a:gd name="csX5" fmla="*/ 2361379 w 2361379"/>
              <a:gd name="csY5" fmla="*/ 397133 h 778692"/>
              <a:gd name="csX6" fmla="*/ 2361379 w 2361379"/>
              <a:gd name="csY6" fmla="*/ 778692 h 778692"/>
              <a:gd name="csX7" fmla="*/ 1723807 w 2361379"/>
              <a:gd name="csY7" fmla="*/ 778692 h 778692"/>
              <a:gd name="csX8" fmla="*/ 1086234 w 2361379"/>
              <a:gd name="csY8" fmla="*/ 778692 h 778692"/>
              <a:gd name="csX9" fmla="*/ 0 w 2361379"/>
              <a:gd name="csY9" fmla="*/ 778692 h 778692"/>
              <a:gd name="csX10" fmla="*/ 0 w 2361379"/>
              <a:gd name="csY10" fmla="*/ 397133 h 778692"/>
              <a:gd name="csX11" fmla="*/ 0 w 2361379"/>
              <a:gd name="csY11" fmla="*/ 0 h 778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361379" h="778692" fill="none" extrusionOk="0">
                <a:moveTo>
                  <a:pt x="0" y="0"/>
                </a:moveTo>
                <a:cubicBezTo>
                  <a:pt x="137365" y="-7966"/>
                  <a:pt x="298264" y="-1093"/>
                  <a:pt x="566731" y="0"/>
                </a:cubicBezTo>
                <a:cubicBezTo>
                  <a:pt x="835198" y="1093"/>
                  <a:pt x="960618" y="20647"/>
                  <a:pt x="1157076" y="0"/>
                </a:cubicBezTo>
                <a:cubicBezTo>
                  <a:pt x="1353534" y="-20647"/>
                  <a:pt x="1486763" y="-5602"/>
                  <a:pt x="1771034" y="0"/>
                </a:cubicBezTo>
                <a:cubicBezTo>
                  <a:pt x="2055305" y="5602"/>
                  <a:pt x="2072372" y="-11944"/>
                  <a:pt x="2361379" y="0"/>
                </a:cubicBezTo>
                <a:cubicBezTo>
                  <a:pt x="2346376" y="106930"/>
                  <a:pt x="2349406" y="254569"/>
                  <a:pt x="2361379" y="397133"/>
                </a:cubicBezTo>
                <a:cubicBezTo>
                  <a:pt x="2373352" y="539697"/>
                  <a:pt x="2377372" y="650787"/>
                  <a:pt x="2361379" y="778692"/>
                </a:cubicBezTo>
                <a:cubicBezTo>
                  <a:pt x="2096629" y="794759"/>
                  <a:pt x="1863983" y="750795"/>
                  <a:pt x="1723807" y="778692"/>
                </a:cubicBezTo>
                <a:cubicBezTo>
                  <a:pt x="1583631" y="806589"/>
                  <a:pt x="1384324" y="768376"/>
                  <a:pt x="1086234" y="778692"/>
                </a:cubicBezTo>
                <a:cubicBezTo>
                  <a:pt x="788144" y="789008"/>
                  <a:pt x="517360" y="735223"/>
                  <a:pt x="0" y="778692"/>
                </a:cubicBezTo>
                <a:cubicBezTo>
                  <a:pt x="1325" y="673722"/>
                  <a:pt x="1637" y="536159"/>
                  <a:pt x="0" y="397133"/>
                </a:cubicBezTo>
                <a:cubicBezTo>
                  <a:pt x="-1637" y="258107"/>
                  <a:pt x="5610" y="154003"/>
                  <a:pt x="0" y="0"/>
                </a:cubicBezTo>
                <a:close/>
              </a:path>
              <a:path w="2361379" h="778692" stroke="0" extrusionOk="0">
                <a:moveTo>
                  <a:pt x="0" y="0"/>
                </a:moveTo>
                <a:cubicBezTo>
                  <a:pt x="253030" y="12979"/>
                  <a:pt x="376162" y="-20896"/>
                  <a:pt x="566731" y="0"/>
                </a:cubicBezTo>
                <a:cubicBezTo>
                  <a:pt x="757300" y="20896"/>
                  <a:pt x="959555" y="-8758"/>
                  <a:pt x="1086234" y="0"/>
                </a:cubicBezTo>
                <a:cubicBezTo>
                  <a:pt x="1212913" y="8758"/>
                  <a:pt x="1554675" y="-20168"/>
                  <a:pt x="1723807" y="0"/>
                </a:cubicBezTo>
                <a:cubicBezTo>
                  <a:pt x="1892939" y="20168"/>
                  <a:pt x="2224731" y="10482"/>
                  <a:pt x="2361379" y="0"/>
                </a:cubicBezTo>
                <a:cubicBezTo>
                  <a:pt x="2357810" y="164090"/>
                  <a:pt x="2365968" y="201101"/>
                  <a:pt x="2361379" y="381559"/>
                </a:cubicBezTo>
                <a:cubicBezTo>
                  <a:pt x="2356790" y="562017"/>
                  <a:pt x="2346001" y="683013"/>
                  <a:pt x="2361379" y="778692"/>
                </a:cubicBezTo>
                <a:cubicBezTo>
                  <a:pt x="2169482" y="797054"/>
                  <a:pt x="1979921" y="755768"/>
                  <a:pt x="1771034" y="778692"/>
                </a:cubicBezTo>
                <a:cubicBezTo>
                  <a:pt x="1562148" y="801616"/>
                  <a:pt x="1371305" y="765056"/>
                  <a:pt x="1133462" y="778692"/>
                </a:cubicBezTo>
                <a:cubicBezTo>
                  <a:pt x="895619" y="792328"/>
                  <a:pt x="761567" y="795730"/>
                  <a:pt x="613959" y="778692"/>
                </a:cubicBezTo>
                <a:cubicBezTo>
                  <a:pt x="466351" y="761654"/>
                  <a:pt x="289231" y="789744"/>
                  <a:pt x="0" y="778692"/>
                </a:cubicBezTo>
                <a:cubicBezTo>
                  <a:pt x="-18856" y="603029"/>
                  <a:pt x="10862" y="478541"/>
                  <a:pt x="0" y="389346"/>
                </a:cubicBezTo>
                <a:cubicBezTo>
                  <a:pt x="-10862" y="300151"/>
                  <a:pt x="-19172" y="174021"/>
                  <a:pt x="0" y="0"/>
                </a:cubicBezTo>
                <a:close/>
              </a:path>
            </a:pathLst>
          </a:custGeom>
          <a:solidFill>
            <a:srgbClr val="FFFFFF"/>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tab pos="127000" algn="l"/>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5 Tage pro Woche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noProof="0" dirty="0">
                <a:ln>
                  <a:noFill/>
                </a:ln>
                <a:solidFill>
                  <a:srgbClr val="000000"/>
                </a:solidFill>
                <a:effectLst/>
                <a:uLnTx/>
                <a:uFillTx/>
                <a:latin typeface="Comic Sans MS" panose="030F0902030302020204" pitchFamily="66" charset="0"/>
                <a:ea typeface="+mn-ea"/>
                <a:cs typeface="+mn-cs"/>
                <a:sym typeface="Arial"/>
              </a:rPr>
              <a:t>    </a:t>
            </a:r>
            <a:r>
              <a:rPr lang="de-DE" sz="1400" b="0" dirty="0">
                <a:solidFill>
                  <a:srgbClr val="000000"/>
                </a:solidFill>
                <a:latin typeface="Comic Sans MS" panose="030F0902030302020204" pitchFamily="66" charset="0"/>
                <a:ea typeface="+mn-ea"/>
                <a:cs typeface="+mn-cs"/>
                <a:sym typeface="Arial"/>
              </a:rPr>
              <a:t>6 Stunden am Tag</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30 Stunden pro Woche</a:t>
            </a:r>
          </a:p>
        </p:txBody>
      </p:sp>
    </p:spTree>
    <p:extLst>
      <p:ext uri="{BB962C8B-B14F-4D97-AF65-F5344CB8AC3E}">
        <p14:creationId xmlns:p14="http://schemas.microsoft.com/office/powerpoint/2010/main" val="1168814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794FA83F-E82D-4C53-8912-8FCDB455A543}"/>
              </a:ext>
            </a:extLst>
          </p:cNvPr>
          <p:cNvSpPr>
            <a:spLocks noGrp="1"/>
          </p:cNvSpPr>
          <p:nvPr>
            <p:ph type="body" sz="quarter" idx="13"/>
          </p:nvPr>
        </p:nvSpPr>
        <p:spPr/>
        <p:txBody>
          <a:bodyPr>
            <a:normAutofit/>
          </a:bodyPr>
          <a:lstStyle/>
          <a:p>
            <a:r>
              <a:rPr lang="de-DE" dirty="0"/>
              <a:t>DIESE FOLIE GEHÖRT ZUM MATERIAL UND DARF NICHT ENTFERNT WERDEN.</a:t>
            </a:r>
          </a:p>
        </p:txBody>
      </p:sp>
      <p:sp>
        <p:nvSpPr>
          <p:cNvPr id="5" name="Inhaltsplatzhalter 4">
            <a:extLst>
              <a:ext uri="{FF2B5EF4-FFF2-40B4-BE49-F238E27FC236}">
                <a16:creationId xmlns:a16="http://schemas.microsoft.com/office/drawing/2014/main" id="{973B620B-FBA4-2A9D-5E66-9B4F7D94C00C}"/>
              </a:ext>
            </a:extLst>
          </p:cNvPr>
          <p:cNvSpPr>
            <a:spLocks noGrp="1"/>
          </p:cNvSpPr>
          <p:nvPr>
            <p:ph idx="1"/>
          </p:nvPr>
        </p:nvSpPr>
        <p:spPr/>
        <p:txBody>
          <a:bodyPr/>
          <a:lstStyle/>
          <a:p>
            <a:pPr marL="0" marR="0" lvl="0" indent="0" algn="l" defTabSz="914400" rtl="0" eaLnBrk="1" fontAlgn="auto" latinLnBrk="0" hangingPunct="1">
              <a:lnSpc>
                <a:spcPct val="120000"/>
              </a:lnSpc>
              <a:spcBef>
                <a:spcPts val="0"/>
              </a:spcBef>
              <a:spcAft>
                <a:spcPts val="0"/>
              </a:spcAft>
              <a:buClr>
                <a:srgbClr val="000000"/>
              </a:buClr>
              <a:buSzPts val="1600"/>
              <a:buFont typeface="Arial"/>
              <a:buNone/>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Dieses Material wurde vom PIKAS-Team für das Deutsche Zentrum für Lehrkräftebildung Mathematik (DZLM) konzipiert und kann unter der </a:t>
            </a:r>
            <a:r>
              <a:rPr kumimoji="0" lang="de-DE" sz="1600" b="0" i="1" u="none" strike="noStrike" kern="0" cap="none" spc="0" normalizeH="0" baseline="0" noProof="0" dirty="0">
                <a:ln>
                  <a:noFill/>
                </a:ln>
                <a:solidFill>
                  <a:srgbClr val="000000"/>
                </a:solidFill>
                <a:effectLst/>
                <a:uLnTx/>
                <a:uFillTx/>
                <a:latin typeface="Arial"/>
                <a:cs typeface="Arial"/>
                <a:sym typeface="Arial"/>
              </a:rPr>
              <a:t>Creative Commons Lizenz BY-SA: Namensnennung – Weitergabe unter gleichen Bedingungen 4.0 International</a:t>
            </a:r>
            <a:r>
              <a:rPr kumimoji="0" lang="de-DE" sz="1600" b="0" i="0" u="none" strike="noStrike" kern="0" cap="none" spc="0" normalizeH="0" baseline="0" noProof="0" dirty="0">
                <a:ln>
                  <a:noFill/>
                </a:ln>
                <a:solidFill>
                  <a:srgbClr val="000000"/>
                </a:solidFill>
                <a:effectLst/>
                <a:uLnTx/>
                <a:uFillTx/>
                <a:latin typeface="Arial"/>
                <a:cs typeface="Arial"/>
                <a:sym typeface="Arial"/>
              </a:rPr>
              <a:t> weiterverwendet werden. Das bedeutet: </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Von der Weitergabe ausgenommen sind Fotos, die erkennbar reale Personen zeigen.</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Bildnachweise und Zitatquellen finden sich auf den jeweiligen Folien bzw. in den Zusatzmaterialien.</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Diese und weitere Hinweise und Informationen zu den Nutzungsbedingungen finden Sie unter </a:t>
            </a:r>
            <a:r>
              <a:rPr kumimoji="0" lang="de-DE" sz="1600" b="0" i="0" u="sng" strike="noStrike" kern="0" cap="none" spc="0" normalizeH="0" baseline="0" noProof="0" dirty="0">
                <a:ln>
                  <a:noFill/>
                </a:ln>
                <a:solidFill>
                  <a:srgbClr val="327D87"/>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https://pikas.dzlm.de/node/1253</a:t>
            </a:r>
            <a:r>
              <a:rPr kumimoji="0" lang="de-DE" sz="1600" b="0" i="0" u="none" strike="noStrike" kern="0" cap="none" spc="0" normalizeH="0" baseline="0" noProof="0" dirty="0">
                <a:ln>
                  <a:noFill/>
                </a:ln>
                <a:solidFill>
                  <a:srgbClr val="327D87"/>
                </a:solidFill>
                <a:effectLst/>
                <a:uLnTx/>
                <a:uFillTx/>
                <a:latin typeface="Arial"/>
                <a:cs typeface="Arial"/>
                <a:sym typeface="Arial"/>
              </a:rPr>
              <a:t> </a:t>
            </a:r>
            <a:r>
              <a:rPr kumimoji="0" lang="de-DE" sz="1600" b="0" i="0" u="none" strike="noStrike" kern="0" cap="none" spc="0" normalizeH="0" baseline="0" noProof="0" dirty="0">
                <a:ln>
                  <a:noFill/>
                </a:ln>
                <a:solidFill>
                  <a:srgbClr val="000000"/>
                </a:solidFill>
                <a:effectLst/>
                <a:uLnTx/>
                <a:uFillTx/>
                <a:latin typeface="Arial"/>
                <a:cs typeface="Arial"/>
                <a:sym typeface="Arial"/>
              </a:rPr>
              <a:t>sowie auf der nachfolgenden Folie.</a:t>
            </a:r>
            <a:endParaRPr kumimoji="0" lang="de-DE" sz="2000" b="0" i="0" u="none" strike="noStrike" kern="0" cap="none" spc="0" normalizeH="0" baseline="0" noProof="0" dirty="0">
              <a:ln>
                <a:noFill/>
              </a:ln>
              <a:solidFill>
                <a:srgbClr val="327D87"/>
              </a:solidFill>
              <a:effectLst/>
              <a:uLnTx/>
              <a:uFillTx/>
              <a:latin typeface="Arial"/>
              <a:cs typeface="Arial"/>
              <a:sym typeface="Arial"/>
            </a:endParaRPr>
          </a:p>
        </p:txBody>
      </p:sp>
      <p:sp>
        <p:nvSpPr>
          <p:cNvPr id="4" name="Titel 3">
            <a:extLst>
              <a:ext uri="{FF2B5EF4-FFF2-40B4-BE49-F238E27FC236}">
                <a16:creationId xmlns:a16="http://schemas.microsoft.com/office/drawing/2014/main" id="{DAE52B21-D08C-D03E-E8C8-0200F1F5F9EF}"/>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45922103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232E2-C6D0-C869-5396-9A193D6EBD3C}"/>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A7C31B0D-726E-A33E-F6A3-BB59892034F2}"/>
              </a:ext>
            </a:extLst>
          </p:cNvPr>
          <p:cNvSpPr>
            <a:spLocks noGrp="1"/>
          </p:cNvSpPr>
          <p:nvPr>
            <p:ph type="title"/>
          </p:nvPr>
        </p:nvSpPr>
        <p:spPr/>
        <p:txBody>
          <a:bodyPr/>
          <a:lstStyle/>
          <a:p>
            <a:r>
              <a:rPr lang="de-DE" dirty="0"/>
              <a:t>Modellieren im Mathematikunterricht</a:t>
            </a:r>
          </a:p>
        </p:txBody>
      </p:sp>
      <p:sp>
        <p:nvSpPr>
          <p:cNvPr id="10" name="Abgerundetes Rechteck 9">
            <a:extLst>
              <a:ext uri="{FF2B5EF4-FFF2-40B4-BE49-F238E27FC236}">
                <a16:creationId xmlns:a16="http://schemas.microsoft.com/office/drawing/2014/main" id="{D8895B1B-C261-4C7D-AF6D-63C6D2308750}"/>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207DB4A5-05B2-E668-FE48-E61DDB0B26EE}"/>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sp>
        <p:nvSpPr>
          <p:cNvPr id="14" name="Abgerundetes Rechteck 13">
            <a:extLst>
              <a:ext uri="{FF2B5EF4-FFF2-40B4-BE49-F238E27FC236}">
                <a16:creationId xmlns:a16="http://schemas.microsoft.com/office/drawing/2014/main" id="{E03BFA6E-DCF0-A4B9-56DD-BF775788E910}"/>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016A42C2-6D54-65CA-8BA1-A44D2A81BF32}"/>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sp>
        <p:nvSpPr>
          <p:cNvPr id="22" name="Abgerundete rechteckige Legende 1">
            <a:extLst>
              <a:ext uri="{FF2B5EF4-FFF2-40B4-BE49-F238E27FC236}">
                <a16:creationId xmlns:a16="http://schemas.microsoft.com/office/drawing/2014/main" id="{8201D0B7-C11B-076A-F448-D7599DD03F34}"/>
              </a:ext>
            </a:extLst>
          </p:cNvPr>
          <p:cNvSpPr/>
          <p:nvPr/>
        </p:nvSpPr>
        <p:spPr>
          <a:xfrm>
            <a:off x="415942" y="3318483"/>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Sachkontext</a:t>
            </a:r>
          </a:p>
        </p:txBody>
      </p:sp>
      <p:sp>
        <p:nvSpPr>
          <p:cNvPr id="24" name="Abgerundete rechteckige Legende 1">
            <a:extLst>
              <a:ext uri="{FF2B5EF4-FFF2-40B4-BE49-F238E27FC236}">
                <a16:creationId xmlns:a16="http://schemas.microsoft.com/office/drawing/2014/main" id="{2FDB53C6-9C6B-EBD3-A6B2-E7A86B662DB8}"/>
              </a:ext>
            </a:extLst>
          </p:cNvPr>
          <p:cNvSpPr/>
          <p:nvPr/>
        </p:nvSpPr>
        <p:spPr>
          <a:xfrm>
            <a:off x="2456497" y="1763196"/>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Realmodell</a:t>
            </a:r>
          </a:p>
        </p:txBody>
      </p:sp>
      <p:sp>
        <p:nvSpPr>
          <p:cNvPr id="28" name="Bogen 27">
            <a:extLst>
              <a:ext uri="{FF2B5EF4-FFF2-40B4-BE49-F238E27FC236}">
                <a16:creationId xmlns:a16="http://schemas.microsoft.com/office/drawing/2014/main" id="{7F600BFC-FC7B-49BF-52A2-00FF23E719D6}"/>
              </a:ext>
            </a:extLst>
          </p:cNvPr>
          <p:cNvSpPr>
            <a:spLocks noChangeAspect="1"/>
          </p:cNvSpPr>
          <p:nvPr/>
        </p:nvSpPr>
        <p:spPr>
          <a:xfrm rot="16200000">
            <a:off x="1102638" y="2033363"/>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7" name="Wolkenförmige Legende 46">
            <a:extLst>
              <a:ext uri="{FF2B5EF4-FFF2-40B4-BE49-F238E27FC236}">
                <a16:creationId xmlns:a16="http://schemas.microsoft.com/office/drawing/2014/main" id="{82D54DA2-9FC4-0329-964B-F475792B286F}"/>
              </a:ext>
            </a:extLst>
          </p:cNvPr>
          <p:cNvSpPr/>
          <p:nvPr/>
        </p:nvSpPr>
        <p:spPr>
          <a:xfrm>
            <a:off x="4086921" y="3318483"/>
            <a:ext cx="2798621" cy="1275551"/>
          </a:xfrm>
          <a:prstGeom prst="cloudCallout">
            <a:avLst>
              <a:gd name="adj1" fmla="val -106580"/>
              <a:gd name="adj2" fmla="val -72053"/>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Geht mir auch so. Viel zu viel Zeit in der Schule! </a:t>
            </a:r>
          </a:p>
        </p:txBody>
      </p:sp>
      <p:sp>
        <p:nvSpPr>
          <p:cNvPr id="2" name="Abgerundete rechteckige Legende 1">
            <a:extLst>
              <a:ext uri="{FF2B5EF4-FFF2-40B4-BE49-F238E27FC236}">
                <a16:creationId xmlns:a16="http://schemas.microsoft.com/office/drawing/2014/main" id="{3BB1670A-B506-9AEF-599A-9471005D04FB}"/>
              </a:ext>
            </a:extLst>
          </p:cNvPr>
          <p:cNvSpPr/>
          <p:nvPr/>
        </p:nvSpPr>
        <p:spPr>
          <a:xfrm>
            <a:off x="582737" y="2408219"/>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600" kern="1200" dirty="0">
                <a:solidFill>
                  <a:srgbClr val="000000"/>
                </a:solidFill>
              </a:rPr>
              <a:t>&amp; strukturieren</a:t>
            </a:r>
            <a:endParaRPr kumimoji="0" lang="de-DE" sz="160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485190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860A-4217-4D54-ED1D-0ACE3E120B3A}"/>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28E31B55-B114-3DAE-EE37-06DF7570F681}"/>
              </a:ext>
            </a:extLst>
          </p:cNvPr>
          <p:cNvSpPr>
            <a:spLocks noGrp="1"/>
          </p:cNvSpPr>
          <p:nvPr>
            <p:ph type="title"/>
          </p:nvPr>
        </p:nvSpPr>
        <p:spPr/>
        <p:txBody>
          <a:bodyPr/>
          <a:lstStyle/>
          <a:p>
            <a:r>
              <a:rPr lang="de-DE" dirty="0"/>
              <a:t>Modellieren im Mathematikunterricht</a:t>
            </a:r>
          </a:p>
        </p:txBody>
      </p:sp>
      <p:sp>
        <p:nvSpPr>
          <p:cNvPr id="10" name="Abgerundetes Rechteck 9">
            <a:extLst>
              <a:ext uri="{FF2B5EF4-FFF2-40B4-BE49-F238E27FC236}">
                <a16:creationId xmlns:a16="http://schemas.microsoft.com/office/drawing/2014/main" id="{5B42A7FD-3EE6-8762-F8EB-C36CF42FBD05}"/>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0E2B681B-5105-51E9-CECE-2DC8A5D39969}"/>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sp>
        <p:nvSpPr>
          <p:cNvPr id="14" name="Abgerundetes Rechteck 13">
            <a:extLst>
              <a:ext uri="{FF2B5EF4-FFF2-40B4-BE49-F238E27FC236}">
                <a16:creationId xmlns:a16="http://schemas.microsoft.com/office/drawing/2014/main" id="{94DD3B16-25AA-145B-23B2-BDECDC1A6F13}"/>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F6D7766F-4C32-2DFD-37B2-3B4A5BD3A520}"/>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sp>
        <p:nvSpPr>
          <p:cNvPr id="22" name="Abgerundete rechteckige Legende 1">
            <a:extLst>
              <a:ext uri="{FF2B5EF4-FFF2-40B4-BE49-F238E27FC236}">
                <a16:creationId xmlns:a16="http://schemas.microsoft.com/office/drawing/2014/main" id="{699F57AE-A2FA-0AB6-DE10-AFCDA30E46A0}"/>
              </a:ext>
            </a:extLst>
          </p:cNvPr>
          <p:cNvSpPr/>
          <p:nvPr/>
        </p:nvSpPr>
        <p:spPr>
          <a:xfrm>
            <a:off x="415942" y="3318483"/>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Sachkontext</a:t>
            </a:r>
          </a:p>
        </p:txBody>
      </p:sp>
      <p:sp>
        <p:nvSpPr>
          <p:cNvPr id="24" name="Abgerundete rechteckige Legende 1">
            <a:extLst>
              <a:ext uri="{FF2B5EF4-FFF2-40B4-BE49-F238E27FC236}">
                <a16:creationId xmlns:a16="http://schemas.microsoft.com/office/drawing/2014/main" id="{D9CAFB71-183F-FEBF-ABA2-4DE324EC6913}"/>
              </a:ext>
            </a:extLst>
          </p:cNvPr>
          <p:cNvSpPr/>
          <p:nvPr/>
        </p:nvSpPr>
        <p:spPr>
          <a:xfrm>
            <a:off x="2456497" y="1763196"/>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Realmodell</a:t>
            </a:r>
          </a:p>
        </p:txBody>
      </p:sp>
      <p:sp>
        <p:nvSpPr>
          <p:cNvPr id="28" name="Bogen 27">
            <a:extLst>
              <a:ext uri="{FF2B5EF4-FFF2-40B4-BE49-F238E27FC236}">
                <a16:creationId xmlns:a16="http://schemas.microsoft.com/office/drawing/2014/main" id="{7E7731AF-CE18-F9B7-B886-709610E2E7AB}"/>
              </a:ext>
            </a:extLst>
          </p:cNvPr>
          <p:cNvSpPr>
            <a:spLocks noChangeAspect="1"/>
          </p:cNvSpPr>
          <p:nvPr/>
        </p:nvSpPr>
        <p:spPr>
          <a:xfrm rot="16200000">
            <a:off x="1102638" y="2033363"/>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6" name="Wolkenförmige Legende 45">
            <a:extLst>
              <a:ext uri="{FF2B5EF4-FFF2-40B4-BE49-F238E27FC236}">
                <a16:creationId xmlns:a16="http://schemas.microsoft.com/office/drawing/2014/main" id="{8170A7AF-912C-3A84-0E06-9F7DFDE21463}"/>
              </a:ext>
            </a:extLst>
          </p:cNvPr>
          <p:cNvSpPr/>
          <p:nvPr/>
        </p:nvSpPr>
        <p:spPr>
          <a:xfrm>
            <a:off x="4467540" y="2238392"/>
            <a:ext cx="2704785" cy="2008195"/>
          </a:xfrm>
          <a:prstGeom prst="cloudCallout">
            <a:avLst>
              <a:gd name="adj1" fmla="val -124638"/>
              <a:gd name="adj2" fmla="val -2696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sz="1600" b="0" dirty="0">
              <a:solidFill>
                <a:schemeClr val="tx1"/>
              </a:solidFill>
            </a:endParaRPr>
          </a:p>
        </p:txBody>
      </p:sp>
      <p:pic>
        <p:nvPicPr>
          <p:cNvPr id="45" name="Grafik 44">
            <a:extLst>
              <a:ext uri="{FF2B5EF4-FFF2-40B4-BE49-F238E27FC236}">
                <a16:creationId xmlns:a16="http://schemas.microsoft.com/office/drawing/2014/main" id="{59D612E1-5DF4-DBCB-184B-0D42176EA82D}"/>
              </a:ext>
            </a:extLst>
          </p:cNvPr>
          <p:cNvPicPr>
            <a:picLocks noChangeAspect="1"/>
          </p:cNvPicPr>
          <p:nvPr/>
        </p:nvPicPr>
        <p:blipFill>
          <a:blip r:embed="rId3"/>
          <a:stretch>
            <a:fillRect/>
          </a:stretch>
        </p:blipFill>
        <p:spPr>
          <a:xfrm>
            <a:off x="4932788" y="2588375"/>
            <a:ext cx="1795009" cy="1308227"/>
          </a:xfrm>
          <a:prstGeom prst="rect">
            <a:avLst/>
          </a:prstGeom>
        </p:spPr>
      </p:pic>
      <p:sp>
        <p:nvSpPr>
          <p:cNvPr id="47" name="Wolkenförmige Legende 46">
            <a:extLst>
              <a:ext uri="{FF2B5EF4-FFF2-40B4-BE49-F238E27FC236}">
                <a16:creationId xmlns:a16="http://schemas.microsoft.com/office/drawing/2014/main" id="{B428B5E9-1316-DBF3-D64D-BC679080ACB4}"/>
              </a:ext>
            </a:extLst>
          </p:cNvPr>
          <p:cNvSpPr/>
          <p:nvPr/>
        </p:nvSpPr>
        <p:spPr>
          <a:xfrm>
            <a:off x="4086921" y="3982235"/>
            <a:ext cx="2704785" cy="938766"/>
          </a:xfrm>
          <a:prstGeom prst="cloudCallout">
            <a:avLst>
              <a:gd name="adj1" fmla="val -110904"/>
              <a:gd name="adj2" fmla="val -17157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b="0" dirty="0">
                <a:solidFill>
                  <a:schemeClr val="tx1"/>
                </a:solidFill>
              </a:rPr>
              <a:t>Das Jahr hat…</a:t>
            </a:r>
          </a:p>
        </p:txBody>
      </p:sp>
      <p:sp>
        <p:nvSpPr>
          <p:cNvPr id="2" name="Abgerundete rechteckige Legende 1">
            <a:extLst>
              <a:ext uri="{FF2B5EF4-FFF2-40B4-BE49-F238E27FC236}">
                <a16:creationId xmlns:a16="http://schemas.microsoft.com/office/drawing/2014/main" id="{3A99146F-4F35-0589-DA00-37D7E738BEA6}"/>
              </a:ext>
            </a:extLst>
          </p:cNvPr>
          <p:cNvSpPr/>
          <p:nvPr/>
        </p:nvSpPr>
        <p:spPr>
          <a:xfrm>
            <a:off x="582737" y="2408219"/>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600" kern="1200" dirty="0">
                <a:solidFill>
                  <a:srgbClr val="000000"/>
                </a:solidFill>
              </a:rPr>
              <a:t>&amp; strukturieren</a:t>
            </a:r>
            <a:endParaRPr kumimoji="0" lang="de-DE" sz="160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994424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ED066-CA79-B756-E2AD-D5D52AE1615F}"/>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4C9F09F3-0ECA-1F0B-962A-CB71C0CB57A8}"/>
              </a:ext>
            </a:extLst>
          </p:cNvPr>
          <p:cNvSpPr>
            <a:spLocks noGrp="1"/>
          </p:cNvSpPr>
          <p:nvPr>
            <p:ph type="title"/>
          </p:nvPr>
        </p:nvSpPr>
        <p:spPr/>
        <p:txBody>
          <a:bodyPr/>
          <a:lstStyle/>
          <a:p>
            <a:r>
              <a:rPr lang="de-DE" dirty="0"/>
              <a:t>Modellieren im Mathematikunterricht</a:t>
            </a:r>
          </a:p>
        </p:txBody>
      </p:sp>
      <p:sp>
        <p:nvSpPr>
          <p:cNvPr id="10" name="Abgerundetes Rechteck 9">
            <a:extLst>
              <a:ext uri="{FF2B5EF4-FFF2-40B4-BE49-F238E27FC236}">
                <a16:creationId xmlns:a16="http://schemas.microsoft.com/office/drawing/2014/main" id="{E3042567-5D3D-F63F-CA97-C439624A7801}"/>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697F2738-DC20-4D86-5DB3-8D1C8E958B72}"/>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sp>
        <p:nvSpPr>
          <p:cNvPr id="14" name="Abgerundetes Rechteck 13">
            <a:extLst>
              <a:ext uri="{FF2B5EF4-FFF2-40B4-BE49-F238E27FC236}">
                <a16:creationId xmlns:a16="http://schemas.microsoft.com/office/drawing/2014/main" id="{329BD435-E5DD-A43B-50A8-883E43F2138E}"/>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46A7EBDE-4B08-B07D-7E37-216434CE64BF}"/>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sp>
        <p:nvSpPr>
          <p:cNvPr id="22" name="Abgerundete rechteckige Legende 1">
            <a:extLst>
              <a:ext uri="{FF2B5EF4-FFF2-40B4-BE49-F238E27FC236}">
                <a16:creationId xmlns:a16="http://schemas.microsoft.com/office/drawing/2014/main" id="{83CCD8CE-AB7A-F280-2CFB-4A9A215FE91A}"/>
              </a:ext>
            </a:extLst>
          </p:cNvPr>
          <p:cNvSpPr/>
          <p:nvPr/>
        </p:nvSpPr>
        <p:spPr>
          <a:xfrm>
            <a:off x="415942" y="3318483"/>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Sachkontext</a:t>
            </a:r>
          </a:p>
        </p:txBody>
      </p:sp>
      <p:sp>
        <p:nvSpPr>
          <p:cNvPr id="28" name="Bogen 27">
            <a:extLst>
              <a:ext uri="{FF2B5EF4-FFF2-40B4-BE49-F238E27FC236}">
                <a16:creationId xmlns:a16="http://schemas.microsoft.com/office/drawing/2014/main" id="{124E3B7C-2552-1A80-797F-BE9B3276419D}"/>
              </a:ext>
            </a:extLst>
          </p:cNvPr>
          <p:cNvSpPr>
            <a:spLocks noChangeAspect="1"/>
          </p:cNvSpPr>
          <p:nvPr/>
        </p:nvSpPr>
        <p:spPr>
          <a:xfrm rot="16200000">
            <a:off x="1102638" y="2033363"/>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Abgerundete rechteckige Legende 1">
            <a:extLst>
              <a:ext uri="{FF2B5EF4-FFF2-40B4-BE49-F238E27FC236}">
                <a16:creationId xmlns:a16="http://schemas.microsoft.com/office/drawing/2014/main" id="{B1F2B81A-7CDE-DDA3-0316-08B3F829C455}"/>
              </a:ext>
            </a:extLst>
          </p:cNvPr>
          <p:cNvSpPr/>
          <p:nvPr/>
        </p:nvSpPr>
        <p:spPr>
          <a:xfrm>
            <a:off x="2456497" y="1763196"/>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Realmodell</a:t>
            </a:r>
          </a:p>
        </p:txBody>
      </p:sp>
      <p:sp>
        <p:nvSpPr>
          <p:cNvPr id="25" name="Abgerundete rechteckige Legende 1">
            <a:extLst>
              <a:ext uri="{FF2B5EF4-FFF2-40B4-BE49-F238E27FC236}">
                <a16:creationId xmlns:a16="http://schemas.microsoft.com/office/drawing/2014/main" id="{1B19B1B9-A000-C3A7-028C-FC1DE9B6C33D}"/>
              </a:ext>
            </a:extLst>
          </p:cNvPr>
          <p:cNvSpPr/>
          <p:nvPr/>
        </p:nvSpPr>
        <p:spPr>
          <a:xfrm>
            <a:off x="8646892" y="1534593"/>
            <a:ext cx="2211607" cy="98000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m</a:t>
            </a:r>
            <a:r>
              <a:rPr kumimoji="0" lang="de-DE" sz="2000" b="0" i="0" u="none" strike="noStrike" kern="1200" cap="none" spc="0" normalizeH="0" baseline="0" noProof="0" dirty="0">
                <a:ln>
                  <a:noFill/>
                </a:ln>
                <a:solidFill>
                  <a:srgbClr val="000000"/>
                </a:solidFill>
                <a:effectLst/>
                <a:uLnTx/>
                <a:uFillTx/>
              </a:rPr>
              <a:t>athematisches Modell</a:t>
            </a:r>
          </a:p>
        </p:txBody>
      </p:sp>
      <p:cxnSp>
        <p:nvCxnSpPr>
          <p:cNvPr id="33" name="Gerade Verbindung mit Pfeil 32">
            <a:extLst>
              <a:ext uri="{FF2B5EF4-FFF2-40B4-BE49-F238E27FC236}">
                <a16:creationId xmlns:a16="http://schemas.microsoft.com/office/drawing/2014/main" id="{95A7DD49-FF5D-7705-0E26-9888FF4FD590}"/>
              </a:ext>
            </a:extLst>
          </p:cNvPr>
          <p:cNvCxnSpPr>
            <a:cxnSpLocks/>
          </p:cNvCxnSpPr>
          <p:nvPr/>
        </p:nvCxnSpPr>
        <p:spPr>
          <a:xfrm>
            <a:off x="4596193" y="2033362"/>
            <a:ext cx="3919157" cy="0"/>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sp>
        <p:nvSpPr>
          <p:cNvPr id="2" name="Wolkenförmige Legende 1">
            <a:extLst>
              <a:ext uri="{FF2B5EF4-FFF2-40B4-BE49-F238E27FC236}">
                <a16:creationId xmlns:a16="http://schemas.microsoft.com/office/drawing/2014/main" id="{CB4CA6EB-7EC9-9978-C005-45BC56DB4FCC}"/>
              </a:ext>
            </a:extLst>
          </p:cNvPr>
          <p:cNvSpPr/>
          <p:nvPr/>
        </p:nvSpPr>
        <p:spPr>
          <a:xfrm>
            <a:off x="3763642" y="3480757"/>
            <a:ext cx="4664717" cy="1165483"/>
          </a:xfrm>
          <a:prstGeom prst="cloudCallout">
            <a:avLst>
              <a:gd name="adj1" fmla="val 771"/>
              <a:gd name="adj2" fmla="val -13809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5 Tage pro Woche in der Schule,</a:t>
            </a:r>
          </a:p>
          <a:p>
            <a:pPr marL="0" indent="0" algn="ctr">
              <a:buNone/>
            </a:pPr>
            <a:r>
              <a:rPr lang="de-DE" sz="1600" b="0" dirty="0">
                <a:solidFill>
                  <a:schemeClr val="tx1"/>
                </a:solidFill>
              </a:rPr>
              <a:t>40 Wochen Schule pro Jahr,</a:t>
            </a:r>
          </a:p>
          <a:p>
            <a:pPr marL="0" indent="0" algn="ctr">
              <a:buNone/>
            </a:pPr>
            <a:r>
              <a:rPr lang="de-DE" sz="1600" b="0" dirty="0">
                <a:solidFill>
                  <a:schemeClr val="tx1"/>
                </a:solidFill>
              </a:rPr>
              <a:t>6 Stunden Schule pro Tag</a:t>
            </a:r>
          </a:p>
        </p:txBody>
      </p:sp>
      <p:sp>
        <p:nvSpPr>
          <p:cNvPr id="3" name="Abgerundete rechteckige Legende 1">
            <a:extLst>
              <a:ext uri="{FF2B5EF4-FFF2-40B4-BE49-F238E27FC236}">
                <a16:creationId xmlns:a16="http://schemas.microsoft.com/office/drawing/2014/main" id="{17224F06-0255-4CDA-0F3B-50F39CE7FB2F}"/>
              </a:ext>
            </a:extLst>
          </p:cNvPr>
          <p:cNvSpPr/>
          <p:nvPr/>
        </p:nvSpPr>
        <p:spPr>
          <a:xfrm>
            <a:off x="582737" y="2408219"/>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600" kern="1200" dirty="0">
                <a:solidFill>
                  <a:srgbClr val="000000"/>
                </a:solidFill>
              </a:rPr>
              <a:t>&amp; strukturieren</a:t>
            </a:r>
            <a:endParaRPr kumimoji="0" lang="de-DE" sz="1600" i="0" u="none" strike="noStrike" kern="1200" cap="none" spc="0" normalizeH="0" baseline="0" noProof="0" dirty="0">
              <a:ln>
                <a:noFill/>
              </a:ln>
              <a:solidFill>
                <a:srgbClr val="000000"/>
              </a:solidFill>
              <a:effectLst/>
              <a:uLnTx/>
              <a:uFillTx/>
            </a:endParaRPr>
          </a:p>
        </p:txBody>
      </p:sp>
      <p:sp>
        <p:nvSpPr>
          <p:cNvPr id="4" name="Abgerundete rechteckige Legende 1">
            <a:extLst>
              <a:ext uri="{FF2B5EF4-FFF2-40B4-BE49-F238E27FC236}">
                <a16:creationId xmlns:a16="http://schemas.microsoft.com/office/drawing/2014/main" id="{3034D841-F253-49BA-5520-99B8D719305D}"/>
              </a:ext>
            </a:extLst>
          </p:cNvPr>
          <p:cNvSpPr/>
          <p:nvPr/>
        </p:nvSpPr>
        <p:spPr>
          <a:xfrm>
            <a:off x="5118830" y="1788700"/>
            <a:ext cx="1954340"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mathematisieren</a:t>
            </a:r>
          </a:p>
        </p:txBody>
      </p:sp>
    </p:spTree>
    <p:extLst>
      <p:ext uri="{BB962C8B-B14F-4D97-AF65-F5344CB8AC3E}">
        <p14:creationId xmlns:p14="http://schemas.microsoft.com/office/powerpoint/2010/main" val="35563949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869A1-AA7B-4377-7EE3-D2F52D9EF4B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C54D41C-4CFB-B192-5EED-61411CFD541D}"/>
              </a:ext>
            </a:extLst>
          </p:cNvPr>
          <p:cNvSpPr>
            <a:spLocks noGrp="1"/>
          </p:cNvSpPr>
          <p:nvPr>
            <p:ph type="title"/>
          </p:nvPr>
        </p:nvSpPr>
        <p:spPr/>
        <p:txBody>
          <a:bodyPr/>
          <a:lstStyle/>
          <a:p>
            <a:r>
              <a:rPr lang="de-DE" dirty="0"/>
              <a:t>Modellieren im Mathematikunterricht</a:t>
            </a:r>
          </a:p>
        </p:txBody>
      </p:sp>
      <p:sp>
        <p:nvSpPr>
          <p:cNvPr id="14" name="Abgerundetes Rechteck 13">
            <a:extLst>
              <a:ext uri="{FF2B5EF4-FFF2-40B4-BE49-F238E27FC236}">
                <a16:creationId xmlns:a16="http://schemas.microsoft.com/office/drawing/2014/main" id="{89A6A9D7-4513-166B-5910-2F367BD72888}"/>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1854F815-6403-6053-1B5E-65F48660FA83}"/>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sp>
        <p:nvSpPr>
          <p:cNvPr id="22" name="Abgerundete rechteckige Legende 1">
            <a:extLst>
              <a:ext uri="{FF2B5EF4-FFF2-40B4-BE49-F238E27FC236}">
                <a16:creationId xmlns:a16="http://schemas.microsoft.com/office/drawing/2014/main" id="{B0CBADFA-132A-4472-49EB-130A3AF74ABA}"/>
              </a:ext>
            </a:extLst>
          </p:cNvPr>
          <p:cNvSpPr/>
          <p:nvPr/>
        </p:nvSpPr>
        <p:spPr>
          <a:xfrm>
            <a:off x="415942" y="3318483"/>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Sachkontext</a:t>
            </a:r>
          </a:p>
        </p:txBody>
      </p:sp>
      <p:sp>
        <p:nvSpPr>
          <p:cNvPr id="24" name="Abgerundete rechteckige Legende 1">
            <a:extLst>
              <a:ext uri="{FF2B5EF4-FFF2-40B4-BE49-F238E27FC236}">
                <a16:creationId xmlns:a16="http://schemas.microsoft.com/office/drawing/2014/main" id="{B5E430CE-ABDC-4E0C-54B9-958DA79CD572}"/>
              </a:ext>
            </a:extLst>
          </p:cNvPr>
          <p:cNvSpPr/>
          <p:nvPr/>
        </p:nvSpPr>
        <p:spPr>
          <a:xfrm>
            <a:off x="2456497" y="1763196"/>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Realmodell</a:t>
            </a:r>
          </a:p>
        </p:txBody>
      </p:sp>
      <p:sp>
        <p:nvSpPr>
          <p:cNvPr id="28" name="Bogen 27">
            <a:extLst>
              <a:ext uri="{FF2B5EF4-FFF2-40B4-BE49-F238E27FC236}">
                <a16:creationId xmlns:a16="http://schemas.microsoft.com/office/drawing/2014/main" id="{FD4B176F-99C1-7107-2A37-653A83D37511}"/>
              </a:ext>
            </a:extLst>
          </p:cNvPr>
          <p:cNvSpPr>
            <a:spLocks noChangeAspect="1"/>
          </p:cNvSpPr>
          <p:nvPr/>
        </p:nvSpPr>
        <p:spPr>
          <a:xfrm rot="16200000">
            <a:off x="1102638" y="2033363"/>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Abgerundetes Rechteck 9">
            <a:extLst>
              <a:ext uri="{FF2B5EF4-FFF2-40B4-BE49-F238E27FC236}">
                <a16:creationId xmlns:a16="http://schemas.microsoft.com/office/drawing/2014/main" id="{677214BE-73D2-1337-1083-95FFC85DB4C8}"/>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814CC048-4268-A949-0FFF-2B8E447BF75F}"/>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cxnSp>
        <p:nvCxnSpPr>
          <p:cNvPr id="33" name="Gerade Verbindung mit Pfeil 32">
            <a:extLst>
              <a:ext uri="{FF2B5EF4-FFF2-40B4-BE49-F238E27FC236}">
                <a16:creationId xmlns:a16="http://schemas.microsoft.com/office/drawing/2014/main" id="{219605F1-9D8B-E967-4483-FFD87C8700CB}"/>
              </a:ext>
            </a:extLst>
          </p:cNvPr>
          <p:cNvCxnSpPr>
            <a:cxnSpLocks/>
          </p:cNvCxnSpPr>
          <p:nvPr/>
        </p:nvCxnSpPr>
        <p:spPr>
          <a:xfrm>
            <a:off x="4596193" y="2033362"/>
            <a:ext cx="3919157" cy="0"/>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sp>
        <p:nvSpPr>
          <p:cNvPr id="25" name="Abgerundete rechteckige Legende 1">
            <a:extLst>
              <a:ext uri="{FF2B5EF4-FFF2-40B4-BE49-F238E27FC236}">
                <a16:creationId xmlns:a16="http://schemas.microsoft.com/office/drawing/2014/main" id="{54840A09-BE84-8858-AF2B-E1929F58C59F}"/>
              </a:ext>
            </a:extLst>
          </p:cNvPr>
          <p:cNvSpPr/>
          <p:nvPr/>
        </p:nvSpPr>
        <p:spPr>
          <a:xfrm>
            <a:off x="8646892" y="1534593"/>
            <a:ext cx="2211607" cy="98000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m</a:t>
            </a:r>
            <a:r>
              <a:rPr kumimoji="0" lang="de-DE" sz="2000" b="0" i="0" u="none" strike="noStrike" kern="1200" cap="none" spc="0" normalizeH="0" baseline="0" noProof="0" dirty="0">
                <a:ln>
                  <a:noFill/>
                </a:ln>
                <a:solidFill>
                  <a:srgbClr val="000000"/>
                </a:solidFill>
                <a:effectLst/>
                <a:uLnTx/>
                <a:uFillTx/>
              </a:rPr>
              <a:t>athematisches Modell</a:t>
            </a:r>
          </a:p>
        </p:txBody>
      </p:sp>
      <p:cxnSp>
        <p:nvCxnSpPr>
          <p:cNvPr id="36" name="Gerade Verbindung mit Pfeil 35">
            <a:extLst>
              <a:ext uri="{FF2B5EF4-FFF2-40B4-BE49-F238E27FC236}">
                <a16:creationId xmlns:a16="http://schemas.microsoft.com/office/drawing/2014/main" id="{B6026783-8F37-8052-2CB4-9DA4C0D474C2}"/>
              </a:ext>
            </a:extLst>
          </p:cNvPr>
          <p:cNvCxnSpPr>
            <a:cxnSpLocks/>
          </p:cNvCxnSpPr>
          <p:nvPr/>
        </p:nvCxnSpPr>
        <p:spPr>
          <a:xfrm>
            <a:off x="9692640" y="2675922"/>
            <a:ext cx="0" cy="1667482"/>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sp>
        <p:nvSpPr>
          <p:cNvPr id="2" name="Abgerundete rechteckige Legende 1">
            <a:extLst>
              <a:ext uri="{FF2B5EF4-FFF2-40B4-BE49-F238E27FC236}">
                <a16:creationId xmlns:a16="http://schemas.microsoft.com/office/drawing/2014/main" id="{9ADD8A5B-EC04-7EC2-2D59-C93CFA579C95}"/>
              </a:ext>
            </a:extLst>
          </p:cNvPr>
          <p:cNvSpPr/>
          <p:nvPr/>
        </p:nvSpPr>
        <p:spPr>
          <a:xfrm>
            <a:off x="8646893" y="4497253"/>
            <a:ext cx="2211606" cy="98000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m</a:t>
            </a:r>
            <a:r>
              <a:rPr kumimoji="0" lang="de-DE" sz="2000" b="0" i="0" u="none" strike="noStrike" kern="1200" cap="none" spc="0" normalizeH="0" baseline="0" noProof="0" dirty="0">
                <a:ln>
                  <a:noFill/>
                </a:ln>
                <a:solidFill>
                  <a:srgbClr val="000000"/>
                </a:solidFill>
                <a:effectLst/>
                <a:uLnTx/>
                <a:uFillTx/>
              </a:rPr>
              <a:t>athematische Lösung</a:t>
            </a:r>
          </a:p>
        </p:txBody>
      </p:sp>
      <p:sp>
        <p:nvSpPr>
          <p:cNvPr id="5" name="Rechteck 4">
            <a:extLst>
              <a:ext uri="{FF2B5EF4-FFF2-40B4-BE49-F238E27FC236}">
                <a16:creationId xmlns:a16="http://schemas.microsoft.com/office/drawing/2014/main" id="{FF8CA199-A12D-5BE5-E447-1E4118BB7D0A}"/>
              </a:ext>
            </a:extLst>
          </p:cNvPr>
          <p:cNvSpPr/>
          <p:nvPr/>
        </p:nvSpPr>
        <p:spPr>
          <a:xfrm>
            <a:off x="6396860" y="2737399"/>
            <a:ext cx="2136527" cy="778692"/>
          </a:xfrm>
          <a:custGeom>
            <a:avLst/>
            <a:gdLst>
              <a:gd name="csX0" fmla="*/ 0 w 2136527"/>
              <a:gd name="csY0" fmla="*/ 0 h 778692"/>
              <a:gd name="csX1" fmla="*/ 512766 w 2136527"/>
              <a:gd name="csY1" fmla="*/ 0 h 778692"/>
              <a:gd name="csX2" fmla="*/ 1046898 w 2136527"/>
              <a:gd name="csY2" fmla="*/ 0 h 778692"/>
              <a:gd name="csX3" fmla="*/ 1602395 w 2136527"/>
              <a:gd name="csY3" fmla="*/ 0 h 778692"/>
              <a:gd name="csX4" fmla="*/ 2136527 w 2136527"/>
              <a:gd name="csY4" fmla="*/ 0 h 778692"/>
              <a:gd name="csX5" fmla="*/ 2136527 w 2136527"/>
              <a:gd name="csY5" fmla="*/ 397133 h 778692"/>
              <a:gd name="csX6" fmla="*/ 2136527 w 2136527"/>
              <a:gd name="csY6" fmla="*/ 778692 h 778692"/>
              <a:gd name="csX7" fmla="*/ 1559665 w 2136527"/>
              <a:gd name="csY7" fmla="*/ 778692 h 778692"/>
              <a:gd name="csX8" fmla="*/ 982802 w 2136527"/>
              <a:gd name="csY8" fmla="*/ 778692 h 778692"/>
              <a:gd name="csX9" fmla="*/ 0 w 2136527"/>
              <a:gd name="csY9" fmla="*/ 778692 h 778692"/>
              <a:gd name="csX10" fmla="*/ 0 w 2136527"/>
              <a:gd name="csY10" fmla="*/ 397133 h 778692"/>
              <a:gd name="csX11" fmla="*/ 0 w 2136527"/>
              <a:gd name="csY11" fmla="*/ 0 h 778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36527" h="778692" fill="none" extrusionOk="0">
                <a:moveTo>
                  <a:pt x="0" y="0"/>
                </a:moveTo>
                <a:cubicBezTo>
                  <a:pt x="241542" y="25429"/>
                  <a:pt x="406050" y="-11916"/>
                  <a:pt x="512766" y="0"/>
                </a:cubicBezTo>
                <a:cubicBezTo>
                  <a:pt x="619482" y="11916"/>
                  <a:pt x="803106" y="14894"/>
                  <a:pt x="1046898" y="0"/>
                </a:cubicBezTo>
                <a:cubicBezTo>
                  <a:pt x="1290690" y="-14894"/>
                  <a:pt x="1433312" y="-18680"/>
                  <a:pt x="1602395" y="0"/>
                </a:cubicBezTo>
                <a:cubicBezTo>
                  <a:pt x="1771478" y="18680"/>
                  <a:pt x="1949634" y="5096"/>
                  <a:pt x="2136527" y="0"/>
                </a:cubicBezTo>
                <a:cubicBezTo>
                  <a:pt x="2121524" y="106930"/>
                  <a:pt x="2124554" y="254569"/>
                  <a:pt x="2136527" y="397133"/>
                </a:cubicBezTo>
                <a:cubicBezTo>
                  <a:pt x="2148500" y="539697"/>
                  <a:pt x="2152520" y="650787"/>
                  <a:pt x="2136527" y="778692"/>
                </a:cubicBezTo>
                <a:cubicBezTo>
                  <a:pt x="1915335" y="760333"/>
                  <a:pt x="1694339" y="761418"/>
                  <a:pt x="1559665" y="778692"/>
                </a:cubicBezTo>
                <a:cubicBezTo>
                  <a:pt x="1424991" y="795966"/>
                  <a:pt x="1246490" y="775070"/>
                  <a:pt x="982802" y="778692"/>
                </a:cubicBezTo>
                <a:cubicBezTo>
                  <a:pt x="719114" y="782314"/>
                  <a:pt x="201357" y="745060"/>
                  <a:pt x="0" y="778692"/>
                </a:cubicBezTo>
                <a:cubicBezTo>
                  <a:pt x="1325" y="673722"/>
                  <a:pt x="1637" y="536159"/>
                  <a:pt x="0" y="397133"/>
                </a:cubicBezTo>
                <a:cubicBezTo>
                  <a:pt x="-1637" y="258107"/>
                  <a:pt x="5610" y="154003"/>
                  <a:pt x="0" y="0"/>
                </a:cubicBezTo>
                <a:close/>
              </a:path>
              <a:path w="2136527" h="778692" stroke="0" extrusionOk="0">
                <a:moveTo>
                  <a:pt x="0" y="0"/>
                </a:moveTo>
                <a:cubicBezTo>
                  <a:pt x="129579" y="-24872"/>
                  <a:pt x="302379" y="3179"/>
                  <a:pt x="512766" y="0"/>
                </a:cubicBezTo>
                <a:cubicBezTo>
                  <a:pt x="723153" y="-3179"/>
                  <a:pt x="784479" y="-3026"/>
                  <a:pt x="982802" y="0"/>
                </a:cubicBezTo>
                <a:cubicBezTo>
                  <a:pt x="1181125" y="3026"/>
                  <a:pt x="1271818" y="-22550"/>
                  <a:pt x="1559665" y="0"/>
                </a:cubicBezTo>
                <a:cubicBezTo>
                  <a:pt x="1847512" y="22550"/>
                  <a:pt x="2001715" y="-10977"/>
                  <a:pt x="2136527" y="0"/>
                </a:cubicBezTo>
                <a:cubicBezTo>
                  <a:pt x="2132958" y="164090"/>
                  <a:pt x="2141116" y="201101"/>
                  <a:pt x="2136527" y="381559"/>
                </a:cubicBezTo>
                <a:cubicBezTo>
                  <a:pt x="2131938" y="562017"/>
                  <a:pt x="2121149" y="683013"/>
                  <a:pt x="2136527" y="778692"/>
                </a:cubicBezTo>
                <a:cubicBezTo>
                  <a:pt x="1922001" y="801288"/>
                  <a:pt x="1767049" y="752846"/>
                  <a:pt x="1602395" y="778692"/>
                </a:cubicBezTo>
                <a:cubicBezTo>
                  <a:pt x="1437741" y="804538"/>
                  <a:pt x="1240268" y="768804"/>
                  <a:pt x="1025533" y="778692"/>
                </a:cubicBezTo>
                <a:cubicBezTo>
                  <a:pt x="810798" y="788580"/>
                  <a:pt x="682330" y="800680"/>
                  <a:pt x="555497" y="778692"/>
                </a:cubicBezTo>
                <a:cubicBezTo>
                  <a:pt x="428664" y="756704"/>
                  <a:pt x="250426" y="765598"/>
                  <a:pt x="0" y="778692"/>
                </a:cubicBezTo>
                <a:cubicBezTo>
                  <a:pt x="-18856" y="603029"/>
                  <a:pt x="10862" y="478541"/>
                  <a:pt x="0" y="389346"/>
                </a:cubicBezTo>
                <a:cubicBezTo>
                  <a:pt x="-10862" y="300151"/>
                  <a:pt x="-19172" y="174021"/>
                  <a:pt x="0" y="0"/>
                </a:cubicBezTo>
                <a:close/>
              </a:path>
            </a:pathLst>
          </a:custGeom>
          <a:solidFill>
            <a:srgbClr val="FFFFFF"/>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tab pos="127000" algn="l"/>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5 Tage pro Woche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40 Wochen pro Jahr</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200 Tage pro Jahr</a:t>
            </a:r>
          </a:p>
        </p:txBody>
      </p:sp>
      <p:sp>
        <p:nvSpPr>
          <p:cNvPr id="7" name="Rechteck 6">
            <a:extLst>
              <a:ext uri="{FF2B5EF4-FFF2-40B4-BE49-F238E27FC236}">
                <a16:creationId xmlns:a16="http://schemas.microsoft.com/office/drawing/2014/main" id="{676F4B5E-0E24-7CF9-397A-8F3539A63341}"/>
              </a:ext>
            </a:extLst>
          </p:cNvPr>
          <p:cNvSpPr/>
          <p:nvPr/>
        </p:nvSpPr>
        <p:spPr>
          <a:xfrm>
            <a:off x="6284433" y="3611691"/>
            <a:ext cx="2361379" cy="778692"/>
          </a:xfrm>
          <a:custGeom>
            <a:avLst/>
            <a:gdLst>
              <a:gd name="csX0" fmla="*/ 0 w 2361379"/>
              <a:gd name="csY0" fmla="*/ 0 h 778692"/>
              <a:gd name="csX1" fmla="*/ 566731 w 2361379"/>
              <a:gd name="csY1" fmla="*/ 0 h 778692"/>
              <a:gd name="csX2" fmla="*/ 1157076 w 2361379"/>
              <a:gd name="csY2" fmla="*/ 0 h 778692"/>
              <a:gd name="csX3" fmla="*/ 1771034 w 2361379"/>
              <a:gd name="csY3" fmla="*/ 0 h 778692"/>
              <a:gd name="csX4" fmla="*/ 2361379 w 2361379"/>
              <a:gd name="csY4" fmla="*/ 0 h 778692"/>
              <a:gd name="csX5" fmla="*/ 2361379 w 2361379"/>
              <a:gd name="csY5" fmla="*/ 397133 h 778692"/>
              <a:gd name="csX6" fmla="*/ 2361379 w 2361379"/>
              <a:gd name="csY6" fmla="*/ 778692 h 778692"/>
              <a:gd name="csX7" fmla="*/ 1723807 w 2361379"/>
              <a:gd name="csY7" fmla="*/ 778692 h 778692"/>
              <a:gd name="csX8" fmla="*/ 1086234 w 2361379"/>
              <a:gd name="csY8" fmla="*/ 778692 h 778692"/>
              <a:gd name="csX9" fmla="*/ 0 w 2361379"/>
              <a:gd name="csY9" fmla="*/ 778692 h 778692"/>
              <a:gd name="csX10" fmla="*/ 0 w 2361379"/>
              <a:gd name="csY10" fmla="*/ 397133 h 778692"/>
              <a:gd name="csX11" fmla="*/ 0 w 2361379"/>
              <a:gd name="csY11" fmla="*/ 0 h 778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361379" h="778692" fill="none" extrusionOk="0">
                <a:moveTo>
                  <a:pt x="0" y="0"/>
                </a:moveTo>
                <a:cubicBezTo>
                  <a:pt x="137365" y="-7966"/>
                  <a:pt x="298264" y="-1093"/>
                  <a:pt x="566731" y="0"/>
                </a:cubicBezTo>
                <a:cubicBezTo>
                  <a:pt x="835198" y="1093"/>
                  <a:pt x="960618" y="20647"/>
                  <a:pt x="1157076" y="0"/>
                </a:cubicBezTo>
                <a:cubicBezTo>
                  <a:pt x="1353534" y="-20647"/>
                  <a:pt x="1486763" y="-5602"/>
                  <a:pt x="1771034" y="0"/>
                </a:cubicBezTo>
                <a:cubicBezTo>
                  <a:pt x="2055305" y="5602"/>
                  <a:pt x="2072372" y="-11944"/>
                  <a:pt x="2361379" y="0"/>
                </a:cubicBezTo>
                <a:cubicBezTo>
                  <a:pt x="2346376" y="106930"/>
                  <a:pt x="2349406" y="254569"/>
                  <a:pt x="2361379" y="397133"/>
                </a:cubicBezTo>
                <a:cubicBezTo>
                  <a:pt x="2373352" y="539697"/>
                  <a:pt x="2377372" y="650787"/>
                  <a:pt x="2361379" y="778692"/>
                </a:cubicBezTo>
                <a:cubicBezTo>
                  <a:pt x="2096629" y="794759"/>
                  <a:pt x="1863983" y="750795"/>
                  <a:pt x="1723807" y="778692"/>
                </a:cubicBezTo>
                <a:cubicBezTo>
                  <a:pt x="1583631" y="806589"/>
                  <a:pt x="1384324" y="768376"/>
                  <a:pt x="1086234" y="778692"/>
                </a:cubicBezTo>
                <a:cubicBezTo>
                  <a:pt x="788144" y="789008"/>
                  <a:pt x="517360" y="735223"/>
                  <a:pt x="0" y="778692"/>
                </a:cubicBezTo>
                <a:cubicBezTo>
                  <a:pt x="1325" y="673722"/>
                  <a:pt x="1637" y="536159"/>
                  <a:pt x="0" y="397133"/>
                </a:cubicBezTo>
                <a:cubicBezTo>
                  <a:pt x="-1637" y="258107"/>
                  <a:pt x="5610" y="154003"/>
                  <a:pt x="0" y="0"/>
                </a:cubicBezTo>
                <a:close/>
              </a:path>
              <a:path w="2361379" h="778692" stroke="0" extrusionOk="0">
                <a:moveTo>
                  <a:pt x="0" y="0"/>
                </a:moveTo>
                <a:cubicBezTo>
                  <a:pt x="253030" y="12979"/>
                  <a:pt x="376162" y="-20896"/>
                  <a:pt x="566731" y="0"/>
                </a:cubicBezTo>
                <a:cubicBezTo>
                  <a:pt x="757300" y="20896"/>
                  <a:pt x="959555" y="-8758"/>
                  <a:pt x="1086234" y="0"/>
                </a:cubicBezTo>
                <a:cubicBezTo>
                  <a:pt x="1212913" y="8758"/>
                  <a:pt x="1554675" y="-20168"/>
                  <a:pt x="1723807" y="0"/>
                </a:cubicBezTo>
                <a:cubicBezTo>
                  <a:pt x="1892939" y="20168"/>
                  <a:pt x="2224731" y="10482"/>
                  <a:pt x="2361379" y="0"/>
                </a:cubicBezTo>
                <a:cubicBezTo>
                  <a:pt x="2357810" y="164090"/>
                  <a:pt x="2365968" y="201101"/>
                  <a:pt x="2361379" y="381559"/>
                </a:cubicBezTo>
                <a:cubicBezTo>
                  <a:pt x="2356790" y="562017"/>
                  <a:pt x="2346001" y="683013"/>
                  <a:pt x="2361379" y="778692"/>
                </a:cubicBezTo>
                <a:cubicBezTo>
                  <a:pt x="2169482" y="797054"/>
                  <a:pt x="1979921" y="755768"/>
                  <a:pt x="1771034" y="778692"/>
                </a:cubicBezTo>
                <a:cubicBezTo>
                  <a:pt x="1562148" y="801616"/>
                  <a:pt x="1371305" y="765056"/>
                  <a:pt x="1133462" y="778692"/>
                </a:cubicBezTo>
                <a:cubicBezTo>
                  <a:pt x="895619" y="792328"/>
                  <a:pt x="761567" y="795730"/>
                  <a:pt x="613959" y="778692"/>
                </a:cubicBezTo>
                <a:cubicBezTo>
                  <a:pt x="466351" y="761654"/>
                  <a:pt x="289231" y="789744"/>
                  <a:pt x="0" y="778692"/>
                </a:cubicBezTo>
                <a:cubicBezTo>
                  <a:pt x="-18856" y="603029"/>
                  <a:pt x="10862" y="478541"/>
                  <a:pt x="0" y="389346"/>
                </a:cubicBezTo>
                <a:cubicBezTo>
                  <a:pt x="-10862" y="300151"/>
                  <a:pt x="-19172" y="174021"/>
                  <a:pt x="0" y="0"/>
                </a:cubicBezTo>
                <a:close/>
              </a:path>
            </a:pathLst>
          </a:custGeom>
          <a:solidFill>
            <a:srgbClr val="FFFFFF"/>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tab pos="127000" algn="l"/>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5 Tage pro Woche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a:t>
            </a:r>
            <a:r>
              <a:rPr kumimoji="0" lang="de-DE" sz="1400" b="0" i="0" u="none" strike="noStrike" kern="0" cap="none" spc="0" normalizeH="0" noProof="0" dirty="0">
                <a:ln>
                  <a:noFill/>
                </a:ln>
                <a:solidFill>
                  <a:srgbClr val="000000"/>
                </a:solidFill>
                <a:effectLst/>
                <a:uLnTx/>
                <a:uFillTx/>
                <a:latin typeface="Comic Sans MS" panose="030F0902030302020204" pitchFamily="66" charset="0"/>
                <a:ea typeface="+mn-ea"/>
                <a:cs typeface="+mn-cs"/>
                <a:sym typeface="Arial"/>
              </a:rPr>
              <a:t>    </a:t>
            </a:r>
            <a:r>
              <a:rPr lang="de-DE" sz="1400" b="0" dirty="0">
                <a:solidFill>
                  <a:srgbClr val="000000"/>
                </a:solidFill>
                <a:latin typeface="Comic Sans MS" panose="030F0902030302020204" pitchFamily="66" charset="0"/>
                <a:ea typeface="+mn-ea"/>
                <a:cs typeface="+mn-cs"/>
                <a:sym typeface="Arial"/>
              </a:rPr>
              <a:t>6 Stunden am Tag</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30 Stunden pro Woche</a:t>
            </a:r>
          </a:p>
        </p:txBody>
      </p:sp>
      <p:cxnSp>
        <p:nvCxnSpPr>
          <p:cNvPr id="9" name="Gerade Verbindung mit Pfeil 8">
            <a:extLst>
              <a:ext uri="{FF2B5EF4-FFF2-40B4-BE49-F238E27FC236}">
                <a16:creationId xmlns:a16="http://schemas.microsoft.com/office/drawing/2014/main" id="{5C9B9275-F184-116B-C11F-3032C522E132}"/>
              </a:ext>
            </a:extLst>
          </p:cNvPr>
          <p:cNvCxnSpPr>
            <a:cxnSpLocks/>
            <a:stCxn id="5" idx="3"/>
          </p:cNvCxnSpPr>
          <p:nvPr/>
        </p:nvCxnSpPr>
        <p:spPr>
          <a:xfrm>
            <a:off x="8533387" y="3126745"/>
            <a:ext cx="350961" cy="226575"/>
          </a:xfrm>
          <a:prstGeom prst="straightConnector1">
            <a:avLst/>
          </a:prstGeom>
          <a:ln w="28575">
            <a:solidFill>
              <a:schemeClr val="bg1">
                <a:lumMod val="85000"/>
              </a:schemeClr>
            </a:solidFill>
            <a:tailEnd type="arrow" w="lg" len="med"/>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CAA0A851-91C3-D83F-1ABB-9691A553A491}"/>
              </a:ext>
            </a:extLst>
          </p:cNvPr>
          <p:cNvCxnSpPr>
            <a:cxnSpLocks/>
            <a:stCxn id="7" idx="3"/>
          </p:cNvCxnSpPr>
          <p:nvPr/>
        </p:nvCxnSpPr>
        <p:spPr>
          <a:xfrm flipV="1">
            <a:off x="8645812" y="3842657"/>
            <a:ext cx="238536" cy="158380"/>
          </a:xfrm>
          <a:prstGeom prst="straightConnector1">
            <a:avLst/>
          </a:prstGeom>
          <a:ln w="28575">
            <a:solidFill>
              <a:schemeClr val="bg1">
                <a:lumMod val="85000"/>
              </a:schemeClr>
            </a:solidFill>
            <a:tailEnd type="arrow" w="lg" len="med"/>
          </a:ln>
        </p:spPr>
        <p:style>
          <a:lnRef idx="1">
            <a:schemeClr val="dk1"/>
          </a:lnRef>
          <a:fillRef idx="0">
            <a:schemeClr val="dk1"/>
          </a:fillRef>
          <a:effectRef idx="0">
            <a:schemeClr val="dk1"/>
          </a:effectRef>
          <a:fontRef idx="minor">
            <a:schemeClr val="tx1"/>
          </a:fontRef>
        </p:style>
      </p:cxnSp>
      <p:sp>
        <p:nvSpPr>
          <p:cNvPr id="3" name="Abgerundete rechteckige Legende 1">
            <a:extLst>
              <a:ext uri="{FF2B5EF4-FFF2-40B4-BE49-F238E27FC236}">
                <a16:creationId xmlns:a16="http://schemas.microsoft.com/office/drawing/2014/main" id="{2C68C9C5-EBF9-6695-2F7F-4E87FCF08140}"/>
              </a:ext>
            </a:extLst>
          </p:cNvPr>
          <p:cNvSpPr/>
          <p:nvPr/>
        </p:nvSpPr>
        <p:spPr>
          <a:xfrm>
            <a:off x="582737" y="2408219"/>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600" kern="1200" dirty="0">
                <a:solidFill>
                  <a:srgbClr val="000000"/>
                </a:solidFill>
              </a:rPr>
              <a:t>&amp; strukturieren</a:t>
            </a:r>
            <a:endParaRPr kumimoji="0" lang="de-DE" sz="1600" i="0" u="none" strike="noStrike" kern="1200" cap="none" spc="0" normalizeH="0" baseline="0" noProof="0" dirty="0">
              <a:ln>
                <a:noFill/>
              </a:ln>
              <a:solidFill>
                <a:srgbClr val="000000"/>
              </a:solidFill>
              <a:effectLst/>
              <a:uLnTx/>
              <a:uFillTx/>
            </a:endParaRPr>
          </a:p>
        </p:txBody>
      </p:sp>
      <p:sp>
        <p:nvSpPr>
          <p:cNvPr id="4" name="Abgerundete rechteckige Legende 1">
            <a:extLst>
              <a:ext uri="{FF2B5EF4-FFF2-40B4-BE49-F238E27FC236}">
                <a16:creationId xmlns:a16="http://schemas.microsoft.com/office/drawing/2014/main" id="{8DFF0CDA-1768-0311-1451-587C8C55AB23}"/>
              </a:ext>
            </a:extLst>
          </p:cNvPr>
          <p:cNvSpPr/>
          <p:nvPr/>
        </p:nvSpPr>
        <p:spPr>
          <a:xfrm>
            <a:off x="5118830" y="1788700"/>
            <a:ext cx="1954340"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mathematisieren</a:t>
            </a:r>
          </a:p>
        </p:txBody>
      </p:sp>
      <p:sp>
        <p:nvSpPr>
          <p:cNvPr id="8" name="Abgerundete rechteckige Legende 1">
            <a:extLst>
              <a:ext uri="{FF2B5EF4-FFF2-40B4-BE49-F238E27FC236}">
                <a16:creationId xmlns:a16="http://schemas.microsoft.com/office/drawing/2014/main" id="{ABFE56B9-8830-FDEC-2DC5-52C2DF1E3516}"/>
              </a:ext>
            </a:extLst>
          </p:cNvPr>
          <p:cNvSpPr/>
          <p:nvPr/>
        </p:nvSpPr>
        <p:spPr>
          <a:xfrm>
            <a:off x="8884348" y="3353320"/>
            <a:ext cx="1616584"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bearbeiten</a:t>
            </a:r>
          </a:p>
        </p:txBody>
      </p:sp>
    </p:spTree>
    <p:extLst>
      <p:ext uri="{BB962C8B-B14F-4D97-AF65-F5344CB8AC3E}">
        <p14:creationId xmlns:p14="http://schemas.microsoft.com/office/powerpoint/2010/main" val="3953027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49C67-0B37-17DC-0E8F-B594B21531E3}"/>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8E8F3B02-8326-87E3-6F43-1824CFE0F334}"/>
              </a:ext>
            </a:extLst>
          </p:cNvPr>
          <p:cNvSpPr>
            <a:spLocks noGrp="1"/>
          </p:cNvSpPr>
          <p:nvPr>
            <p:ph type="title"/>
          </p:nvPr>
        </p:nvSpPr>
        <p:spPr/>
        <p:txBody>
          <a:bodyPr/>
          <a:lstStyle/>
          <a:p>
            <a:r>
              <a:rPr lang="de-DE" dirty="0"/>
              <a:t>Modellieren im Mathematikunterricht</a:t>
            </a:r>
          </a:p>
        </p:txBody>
      </p:sp>
      <p:sp>
        <p:nvSpPr>
          <p:cNvPr id="10" name="Abgerundetes Rechteck 9">
            <a:extLst>
              <a:ext uri="{FF2B5EF4-FFF2-40B4-BE49-F238E27FC236}">
                <a16:creationId xmlns:a16="http://schemas.microsoft.com/office/drawing/2014/main" id="{2E1681F0-FE03-B918-7FF7-D97EE550FC90}"/>
              </a:ext>
            </a:extLst>
          </p:cNvPr>
          <p:cNvSpPr/>
          <p:nvPr/>
        </p:nvSpPr>
        <p:spPr>
          <a:xfrm>
            <a:off x="7552944" y="1380744"/>
            <a:ext cx="4279392" cy="4480560"/>
          </a:xfrm>
          <a:prstGeom prst="roundRect">
            <a:avLst>
              <a:gd name="adj" fmla="val 3198"/>
            </a:avLst>
          </a:prstGeom>
          <a:solidFill>
            <a:schemeClr val="bg1">
              <a:lumMod val="95000"/>
            </a:schemeClr>
          </a:solidFill>
          <a:ln w="12700" cap="flat">
            <a:solidFill>
              <a:schemeClr val="bg1">
                <a:lumMod val="6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Textfeld 10">
            <a:extLst>
              <a:ext uri="{FF2B5EF4-FFF2-40B4-BE49-F238E27FC236}">
                <a16:creationId xmlns:a16="http://schemas.microsoft.com/office/drawing/2014/main" id="{1FDE1BB6-AF16-4728-80E4-A0511EF6EB3B}"/>
              </a:ext>
            </a:extLst>
          </p:cNvPr>
          <p:cNvSpPr txBox="1"/>
          <p:nvPr/>
        </p:nvSpPr>
        <p:spPr>
          <a:xfrm>
            <a:off x="7552944"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Mathewelt</a:t>
            </a:r>
          </a:p>
        </p:txBody>
      </p:sp>
      <p:sp>
        <p:nvSpPr>
          <p:cNvPr id="14" name="Abgerundetes Rechteck 13">
            <a:extLst>
              <a:ext uri="{FF2B5EF4-FFF2-40B4-BE49-F238E27FC236}">
                <a16:creationId xmlns:a16="http://schemas.microsoft.com/office/drawing/2014/main" id="{74E9EE96-FACB-8281-B766-BDADA981BB72}"/>
              </a:ext>
            </a:extLst>
          </p:cNvPr>
          <p:cNvSpPr/>
          <p:nvPr/>
        </p:nvSpPr>
        <p:spPr>
          <a:xfrm>
            <a:off x="359665" y="1380744"/>
            <a:ext cx="4279392" cy="4480560"/>
          </a:xfrm>
          <a:custGeom>
            <a:avLst/>
            <a:gdLst>
              <a:gd name="csX0" fmla="*/ 0 w 4279392"/>
              <a:gd name="csY0" fmla="*/ 136855 h 4480560"/>
              <a:gd name="csX1" fmla="*/ 136855 w 4279392"/>
              <a:gd name="csY1" fmla="*/ 0 h 4480560"/>
              <a:gd name="csX2" fmla="*/ 669038 w 4279392"/>
              <a:gd name="csY2" fmla="*/ 0 h 4480560"/>
              <a:gd name="csX3" fmla="*/ 1121108 w 4279392"/>
              <a:gd name="csY3" fmla="*/ 0 h 4480560"/>
              <a:gd name="csX4" fmla="*/ 1653292 w 4279392"/>
              <a:gd name="csY4" fmla="*/ 0 h 4480560"/>
              <a:gd name="csX5" fmla="*/ 2225532 w 4279392"/>
              <a:gd name="csY5" fmla="*/ 0 h 4480560"/>
              <a:gd name="csX6" fmla="*/ 2677602 w 4279392"/>
              <a:gd name="csY6" fmla="*/ 0 h 4480560"/>
              <a:gd name="csX7" fmla="*/ 3329956 w 4279392"/>
              <a:gd name="csY7" fmla="*/ 0 h 4480560"/>
              <a:gd name="csX8" fmla="*/ 4142537 w 4279392"/>
              <a:gd name="csY8" fmla="*/ 0 h 4480560"/>
              <a:gd name="csX9" fmla="*/ 4279392 w 4279392"/>
              <a:gd name="csY9" fmla="*/ 136855 h 4480560"/>
              <a:gd name="csX10" fmla="*/ 4279392 w 4279392"/>
              <a:gd name="csY10" fmla="*/ 746848 h 4480560"/>
              <a:gd name="csX11" fmla="*/ 4279392 w 4279392"/>
              <a:gd name="csY11" fmla="*/ 1146499 h 4480560"/>
              <a:gd name="csX12" fmla="*/ 4279392 w 4279392"/>
              <a:gd name="csY12" fmla="*/ 1588218 h 4480560"/>
              <a:gd name="csX13" fmla="*/ 4279392 w 4279392"/>
              <a:gd name="csY13" fmla="*/ 2072006 h 4480560"/>
              <a:gd name="csX14" fmla="*/ 4279392 w 4279392"/>
              <a:gd name="csY14" fmla="*/ 2597862 h 4480560"/>
              <a:gd name="csX15" fmla="*/ 4279392 w 4279392"/>
              <a:gd name="csY15" fmla="*/ 3081650 h 4480560"/>
              <a:gd name="csX16" fmla="*/ 4279392 w 4279392"/>
              <a:gd name="csY16" fmla="*/ 3565438 h 4480560"/>
              <a:gd name="csX17" fmla="*/ 4279392 w 4279392"/>
              <a:gd name="csY17" fmla="*/ 4343705 h 4480560"/>
              <a:gd name="csX18" fmla="*/ 4142537 w 4279392"/>
              <a:gd name="csY18" fmla="*/ 4480560 h 4480560"/>
              <a:gd name="csX19" fmla="*/ 3690467 w 4279392"/>
              <a:gd name="csY19" fmla="*/ 4480560 h 4480560"/>
              <a:gd name="csX20" fmla="*/ 3078170 w 4279392"/>
              <a:gd name="csY20" fmla="*/ 4480560 h 4480560"/>
              <a:gd name="csX21" fmla="*/ 2425816 w 4279392"/>
              <a:gd name="csY21" fmla="*/ 4480560 h 4480560"/>
              <a:gd name="csX22" fmla="*/ 1773462 w 4279392"/>
              <a:gd name="csY22" fmla="*/ 4480560 h 4480560"/>
              <a:gd name="csX23" fmla="*/ 1241279 w 4279392"/>
              <a:gd name="csY23" fmla="*/ 4480560 h 4480560"/>
              <a:gd name="csX24" fmla="*/ 628982 w 4279392"/>
              <a:gd name="csY24" fmla="*/ 4480560 h 4480560"/>
              <a:gd name="csX25" fmla="*/ 136855 w 4279392"/>
              <a:gd name="csY25" fmla="*/ 4480560 h 4480560"/>
              <a:gd name="csX26" fmla="*/ 0 w 4279392"/>
              <a:gd name="csY26" fmla="*/ 4343705 h 4480560"/>
              <a:gd name="csX27" fmla="*/ 0 w 4279392"/>
              <a:gd name="csY27" fmla="*/ 3859917 h 4480560"/>
              <a:gd name="csX28" fmla="*/ 0 w 4279392"/>
              <a:gd name="csY28" fmla="*/ 3291993 h 4480560"/>
              <a:gd name="csX29" fmla="*/ 0 w 4279392"/>
              <a:gd name="csY29" fmla="*/ 2808205 h 4480560"/>
              <a:gd name="csX30" fmla="*/ 0 w 4279392"/>
              <a:gd name="csY30" fmla="*/ 2324417 h 4480560"/>
              <a:gd name="csX31" fmla="*/ 0 w 4279392"/>
              <a:gd name="csY31" fmla="*/ 1714424 h 4480560"/>
              <a:gd name="csX32" fmla="*/ 0 w 4279392"/>
              <a:gd name="csY32" fmla="*/ 1230636 h 4480560"/>
              <a:gd name="csX33" fmla="*/ 0 w 4279392"/>
              <a:gd name="csY33" fmla="*/ 662711 h 4480560"/>
              <a:gd name="csX34" fmla="*/ 0 w 4279392"/>
              <a:gd name="csY34" fmla="*/ 136855 h 4480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4279392" h="4480560" fill="none" extrusionOk="0">
                <a:moveTo>
                  <a:pt x="0" y="136855"/>
                </a:moveTo>
                <a:cubicBezTo>
                  <a:pt x="8825" y="81548"/>
                  <a:pt x="60595" y="5862"/>
                  <a:pt x="136855" y="0"/>
                </a:cubicBezTo>
                <a:cubicBezTo>
                  <a:pt x="250577" y="-62619"/>
                  <a:pt x="533624" y="61617"/>
                  <a:pt x="669038" y="0"/>
                </a:cubicBezTo>
                <a:cubicBezTo>
                  <a:pt x="804452" y="-61617"/>
                  <a:pt x="1018644" y="4627"/>
                  <a:pt x="1121108" y="0"/>
                </a:cubicBezTo>
                <a:cubicBezTo>
                  <a:pt x="1223572" y="-4627"/>
                  <a:pt x="1519967" y="20527"/>
                  <a:pt x="1653292" y="0"/>
                </a:cubicBezTo>
                <a:cubicBezTo>
                  <a:pt x="1786617" y="-20527"/>
                  <a:pt x="2080433" y="34787"/>
                  <a:pt x="2225532" y="0"/>
                </a:cubicBezTo>
                <a:cubicBezTo>
                  <a:pt x="2370631" y="-34787"/>
                  <a:pt x="2505106" y="2081"/>
                  <a:pt x="2677602" y="0"/>
                </a:cubicBezTo>
                <a:cubicBezTo>
                  <a:pt x="2850098" y="-2081"/>
                  <a:pt x="3088441" y="61111"/>
                  <a:pt x="3329956" y="0"/>
                </a:cubicBezTo>
                <a:cubicBezTo>
                  <a:pt x="3571471" y="-61111"/>
                  <a:pt x="3754077" y="24898"/>
                  <a:pt x="4142537" y="0"/>
                </a:cubicBezTo>
                <a:cubicBezTo>
                  <a:pt x="4212728" y="-13040"/>
                  <a:pt x="4264729" y="48202"/>
                  <a:pt x="4279392" y="136855"/>
                </a:cubicBezTo>
                <a:cubicBezTo>
                  <a:pt x="4348453" y="263135"/>
                  <a:pt x="4236285" y="474118"/>
                  <a:pt x="4279392" y="746848"/>
                </a:cubicBezTo>
                <a:cubicBezTo>
                  <a:pt x="4322499" y="1019578"/>
                  <a:pt x="4247682" y="1005905"/>
                  <a:pt x="4279392" y="1146499"/>
                </a:cubicBezTo>
                <a:cubicBezTo>
                  <a:pt x="4311102" y="1287093"/>
                  <a:pt x="4252131" y="1418998"/>
                  <a:pt x="4279392" y="1588218"/>
                </a:cubicBezTo>
                <a:cubicBezTo>
                  <a:pt x="4306653" y="1757438"/>
                  <a:pt x="4222106" y="1954696"/>
                  <a:pt x="4279392" y="2072006"/>
                </a:cubicBezTo>
                <a:cubicBezTo>
                  <a:pt x="4336678" y="2189316"/>
                  <a:pt x="4277515" y="2410331"/>
                  <a:pt x="4279392" y="2597862"/>
                </a:cubicBezTo>
                <a:cubicBezTo>
                  <a:pt x="4281269" y="2785393"/>
                  <a:pt x="4275939" y="2858262"/>
                  <a:pt x="4279392" y="3081650"/>
                </a:cubicBezTo>
                <a:cubicBezTo>
                  <a:pt x="4282845" y="3305038"/>
                  <a:pt x="4265698" y="3399592"/>
                  <a:pt x="4279392" y="3565438"/>
                </a:cubicBezTo>
                <a:cubicBezTo>
                  <a:pt x="4293086" y="3731284"/>
                  <a:pt x="4212969" y="3969095"/>
                  <a:pt x="4279392" y="4343705"/>
                </a:cubicBezTo>
                <a:cubicBezTo>
                  <a:pt x="4280321" y="4421633"/>
                  <a:pt x="4238596" y="4484628"/>
                  <a:pt x="4142537" y="4480560"/>
                </a:cubicBezTo>
                <a:cubicBezTo>
                  <a:pt x="4010362" y="4515981"/>
                  <a:pt x="3842857" y="4453705"/>
                  <a:pt x="3690467" y="4480560"/>
                </a:cubicBezTo>
                <a:cubicBezTo>
                  <a:pt x="3538077" y="4507415"/>
                  <a:pt x="3326189" y="4424863"/>
                  <a:pt x="3078170" y="4480560"/>
                </a:cubicBezTo>
                <a:cubicBezTo>
                  <a:pt x="2830151" y="4536257"/>
                  <a:pt x="2630716" y="4466959"/>
                  <a:pt x="2425816" y="4480560"/>
                </a:cubicBezTo>
                <a:cubicBezTo>
                  <a:pt x="2220916" y="4494161"/>
                  <a:pt x="1987178" y="4427372"/>
                  <a:pt x="1773462" y="4480560"/>
                </a:cubicBezTo>
                <a:cubicBezTo>
                  <a:pt x="1559746" y="4533748"/>
                  <a:pt x="1427348" y="4434702"/>
                  <a:pt x="1241279" y="4480560"/>
                </a:cubicBezTo>
                <a:cubicBezTo>
                  <a:pt x="1055210" y="4526418"/>
                  <a:pt x="928882" y="4409342"/>
                  <a:pt x="628982" y="4480560"/>
                </a:cubicBezTo>
                <a:cubicBezTo>
                  <a:pt x="329082" y="4551778"/>
                  <a:pt x="255589" y="4451221"/>
                  <a:pt x="136855" y="4480560"/>
                </a:cubicBezTo>
                <a:cubicBezTo>
                  <a:pt x="78953" y="4474256"/>
                  <a:pt x="21334" y="4423725"/>
                  <a:pt x="0" y="4343705"/>
                </a:cubicBezTo>
                <a:cubicBezTo>
                  <a:pt x="-11267" y="4151385"/>
                  <a:pt x="24941" y="4085062"/>
                  <a:pt x="0" y="3859917"/>
                </a:cubicBezTo>
                <a:cubicBezTo>
                  <a:pt x="-24941" y="3634772"/>
                  <a:pt x="38545" y="3540346"/>
                  <a:pt x="0" y="3291993"/>
                </a:cubicBezTo>
                <a:cubicBezTo>
                  <a:pt x="-38545" y="3043640"/>
                  <a:pt x="22935" y="2990454"/>
                  <a:pt x="0" y="2808205"/>
                </a:cubicBezTo>
                <a:cubicBezTo>
                  <a:pt x="-22935" y="2625956"/>
                  <a:pt x="4085" y="2532928"/>
                  <a:pt x="0" y="2324417"/>
                </a:cubicBezTo>
                <a:cubicBezTo>
                  <a:pt x="-4085" y="2115906"/>
                  <a:pt x="64994" y="1911406"/>
                  <a:pt x="0" y="1714424"/>
                </a:cubicBezTo>
                <a:cubicBezTo>
                  <a:pt x="-64994" y="1517442"/>
                  <a:pt x="30093" y="1464223"/>
                  <a:pt x="0" y="1230636"/>
                </a:cubicBezTo>
                <a:cubicBezTo>
                  <a:pt x="-30093" y="997049"/>
                  <a:pt x="57700" y="935709"/>
                  <a:pt x="0" y="662711"/>
                </a:cubicBezTo>
                <a:cubicBezTo>
                  <a:pt x="-57700" y="389714"/>
                  <a:pt x="24067" y="337391"/>
                  <a:pt x="0" y="136855"/>
                </a:cubicBezTo>
                <a:close/>
              </a:path>
              <a:path w="4279392" h="4480560" stroke="0" extrusionOk="0">
                <a:moveTo>
                  <a:pt x="0" y="136855"/>
                </a:moveTo>
                <a:cubicBezTo>
                  <a:pt x="14054" y="65103"/>
                  <a:pt x="67099" y="12140"/>
                  <a:pt x="136855" y="0"/>
                </a:cubicBezTo>
                <a:cubicBezTo>
                  <a:pt x="387334" y="-58093"/>
                  <a:pt x="562986" y="70132"/>
                  <a:pt x="789209" y="0"/>
                </a:cubicBezTo>
                <a:cubicBezTo>
                  <a:pt x="1015432" y="-70132"/>
                  <a:pt x="1088433" y="20153"/>
                  <a:pt x="1241279" y="0"/>
                </a:cubicBezTo>
                <a:cubicBezTo>
                  <a:pt x="1394125" y="-20153"/>
                  <a:pt x="1706764" y="67057"/>
                  <a:pt x="1853576" y="0"/>
                </a:cubicBezTo>
                <a:cubicBezTo>
                  <a:pt x="2000388" y="-67057"/>
                  <a:pt x="2147460" y="31345"/>
                  <a:pt x="2345703" y="0"/>
                </a:cubicBezTo>
                <a:cubicBezTo>
                  <a:pt x="2543946" y="-31345"/>
                  <a:pt x="2792743" y="3902"/>
                  <a:pt x="2998056" y="0"/>
                </a:cubicBezTo>
                <a:cubicBezTo>
                  <a:pt x="3203369" y="-3902"/>
                  <a:pt x="3360403" y="57686"/>
                  <a:pt x="3650410" y="0"/>
                </a:cubicBezTo>
                <a:cubicBezTo>
                  <a:pt x="3940417" y="-57686"/>
                  <a:pt x="3969861" y="56371"/>
                  <a:pt x="4142537" y="0"/>
                </a:cubicBezTo>
                <a:cubicBezTo>
                  <a:pt x="4213837" y="13105"/>
                  <a:pt x="4268879" y="61093"/>
                  <a:pt x="4279392" y="136855"/>
                </a:cubicBezTo>
                <a:cubicBezTo>
                  <a:pt x="4336337" y="382726"/>
                  <a:pt x="4222883" y="499657"/>
                  <a:pt x="4279392" y="704780"/>
                </a:cubicBezTo>
                <a:cubicBezTo>
                  <a:pt x="4335901" y="909904"/>
                  <a:pt x="4260589" y="1014045"/>
                  <a:pt x="4279392" y="1188568"/>
                </a:cubicBezTo>
                <a:cubicBezTo>
                  <a:pt x="4298195" y="1363091"/>
                  <a:pt x="4224935" y="1504090"/>
                  <a:pt x="4279392" y="1798561"/>
                </a:cubicBezTo>
                <a:cubicBezTo>
                  <a:pt x="4333849" y="2093032"/>
                  <a:pt x="4272688" y="2120493"/>
                  <a:pt x="4279392" y="2282349"/>
                </a:cubicBezTo>
                <a:cubicBezTo>
                  <a:pt x="4286096" y="2444205"/>
                  <a:pt x="4240867" y="2717476"/>
                  <a:pt x="4279392" y="2850273"/>
                </a:cubicBezTo>
                <a:cubicBezTo>
                  <a:pt x="4317917" y="2983070"/>
                  <a:pt x="4221691" y="3237409"/>
                  <a:pt x="4279392" y="3376130"/>
                </a:cubicBezTo>
                <a:cubicBezTo>
                  <a:pt x="4337093" y="3514851"/>
                  <a:pt x="4247477" y="3996514"/>
                  <a:pt x="4279392" y="4343705"/>
                </a:cubicBezTo>
                <a:cubicBezTo>
                  <a:pt x="4279719" y="4423404"/>
                  <a:pt x="4220592" y="4480281"/>
                  <a:pt x="4142537" y="4480560"/>
                </a:cubicBezTo>
                <a:cubicBezTo>
                  <a:pt x="3863043" y="4488334"/>
                  <a:pt x="3681149" y="4440935"/>
                  <a:pt x="3530240" y="4480560"/>
                </a:cubicBezTo>
                <a:cubicBezTo>
                  <a:pt x="3379331" y="4520185"/>
                  <a:pt x="3258131" y="4449062"/>
                  <a:pt x="3078170" y="4480560"/>
                </a:cubicBezTo>
                <a:cubicBezTo>
                  <a:pt x="2898209" y="4512058"/>
                  <a:pt x="2727259" y="4466663"/>
                  <a:pt x="2545987" y="4480560"/>
                </a:cubicBezTo>
                <a:cubicBezTo>
                  <a:pt x="2364715" y="4494457"/>
                  <a:pt x="2256899" y="4420523"/>
                  <a:pt x="1973746" y="4480560"/>
                </a:cubicBezTo>
                <a:cubicBezTo>
                  <a:pt x="1690593" y="4540597"/>
                  <a:pt x="1672410" y="4455459"/>
                  <a:pt x="1521676" y="4480560"/>
                </a:cubicBezTo>
                <a:cubicBezTo>
                  <a:pt x="1370942" y="4505661"/>
                  <a:pt x="1111915" y="4469926"/>
                  <a:pt x="989493" y="4480560"/>
                </a:cubicBezTo>
                <a:cubicBezTo>
                  <a:pt x="867071" y="4491194"/>
                  <a:pt x="347496" y="4413386"/>
                  <a:pt x="136855" y="4480560"/>
                </a:cubicBezTo>
                <a:cubicBezTo>
                  <a:pt x="68739" y="4482075"/>
                  <a:pt x="-5887" y="4425927"/>
                  <a:pt x="0" y="4343705"/>
                </a:cubicBezTo>
                <a:cubicBezTo>
                  <a:pt x="-49947" y="4235262"/>
                  <a:pt x="56529" y="4041310"/>
                  <a:pt x="0" y="3859917"/>
                </a:cubicBezTo>
                <a:cubicBezTo>
                  <a:pt x="-56529" y="3678524"/>
                  <a:pt x="4724" y="3485308"/>
                  <a:pt x="0" y="3249924"/>
                </a:cubicBezTo>
                <a:cubicBezTo>
                  <a:pt x="-4724" y="3014540"/>
                  <a:pt x="15843" y="2903031"/>
                  <a:pt x="0" y="2724068"/>
                </a:cubicBezTo>
                <a:cubicBezTo>
                  <a:pt x="-15843" y="2545105"/>
                  <a:pt x="17436" y="2443225"/>
                  <a:pt x="0" y="2324417"/>
                </a:cubicBezTo>
                <a:cubicBezTo>
                  <a:pt x="-17436" y="2205609"/>
                  <a:pt x="35599" y="1919845"/>
                  <a:pt x="0" y="1798561"/>
                </a:cubicBezTo>
                <a:cubicBezTo>
                  <a:pt x="-35599" y="1677277"/>
                  <a:pt x="51594" y="1417933"/>
                  <a:pt x="0" y="1188568"/>
                </a:cubicBezTo>
                <a:cubicBezTo>
                  <a:pt x="-51594" y="959203"/>
                  <a:pt x="21672" y="863540"/>
                  <a:pt x="0" y="662711"/>
                </a:cubicBezTo>
                <a:cubicBezTo>
                  <a:pt x="-21672" y="461882"/>
                  <a:pt x="3943" y="286829"/>
                  <a:pt x="0" y="136855"/>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15" name="Textfeld 14">
            <a:extLst>
              <a:ext uri="{FF2B5EF4-FFF2-40B4-BE49-F238E27FC236}">
                <a16:creationId xmlns:a16="http://schemas.microsoft.com/office/drawing/2014/main" id="{124AB696-597B-008E-1CB5-D32BCDF16BDA}"/>
              </a:ext>
            </a:extLst>
          </p:cNvPr>
          <p:cNvSpPr txBox="1"/>
          <p:nvPr/>
        </p:nvSpPr>
        <p:spPr>
          <a:xfrm>
            <a:off x="359665" y="5861308"/>
            <a:ext cx="4279392" cy="457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i="0" u="none" strike="noStrike" cap="none" spc="0" normalizeH="0" baseline="0" dirty="0">
                <a:ln>
                  <a:noFill/>
                </a:ln>
                <a:solidFill>
                  <a:schemeClr val="tx1"/>
                </a:solidFill>
                <a:effectLst/>
                <a:uFillTx/>
                <a:latin typeface="+mj-lt"/>
                <a:ea typeface="+mj-ea"/>
                <a:cs typeface="+mj-cs"/>
                <a:sym typeface="Calibri"/>
              </a:rPr>
              <a:t>Lebenswelt</a:t>
            </a:r>
          </a:p>
        </p:txBody>
      </p:sp>
      <p:sp>
        <p:nvSpPr>
          <p:cNvPr id="22" name="Abgerundete rechteckige Legende 1">
            <a:extLst>
              <a:ext uri="{FF2B5EF4-FFF2-40B4-BE49-F238E27FC236}">
                <a16:creationId xmlns:a16="http://schemas.microsoft.com/office/drawing/2014/main" id="{B249055C-C231-FEF3-70B4-6AC839262441}"/>
              </a:ext>
            </a:extLst>
          </p:cNvPr>
          <p:cNvSpPr/>
          <p:nvPr/>
        </p:nvSpPr>
        <p:spPr>
          <a:xfrm>
            <a:off x="415942" y="3318483"/>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Sachkontext</a:t>
            </a:r>
          </a:p>
        </p:txBody>
      </p:sp>
      <p:sp>
        <p:nvSpPr>
          <p:cNvPr id="24" name="Abgerundete rechteckige Legende 1">
            <a:extLst>
              <a:ext uri="{FF2B5EF4-FFF2-40B4-BE49-F238E27FC236}">
                <a16:creationId xmlns:a16="http://schemas.microsoft.com/office/drawing/2014/main" id="{EE3C4072-616A-6AF3-3D16-CDD22031236F}"/>
              </a:ext>
            </a:extLst>
          </p:cNvPr>
          <p:cNvSpPr/>
          <p:nvPr/>
        </p:nvSpPr>
        <p:spPr>
          <a:xfrm>
            <a:off x="2456497" y="1763196"/>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2000" b="0" i="0" u="none" strike="noStrike" kern="1200" cap="none" spc="0" normalizeH="0" baseline="0" noProof="0" dirty="0">
                <a:ln>
                  <a:noFill/>
                </a:ln>
                <a:solidFill>
                  <a:srgbClr val="000000"/>
                </a:solidFill>
                <a:effectLst/>
                <a:uLnTx/>
                <a:uFillTx/>
              </a:rPr>
              <a:t>Realmodell</a:t>
            </a:r>
          </a:p>
        </p:txBody>
      </p:sp>
      <p:sp>
        <p:nvSpPr>
          <p:cNvPr id="25" name="Abgerundete rechteckige Legende 1">
            <a:extLst>
              <a:ext uri="{FF2B5EF4-FFF2-40B4-BE49-F238E27FC236}">
                <a16:creationId xmlns:a16="http://schemas.microsoft.com/office/drawing/2014/main" id="{50683A70-16D9-98DC-E93C-C9B8E077AB91}"/>
              </a:ext>
            </a:extLst>
          </p:cNvPr>
          <p:cNvSpPr/>
          <p:nvPr/>
        </p:nvSpPr>
        <p:spPr>
          <a:xfrm>
            <a:off x="8646892" y="1534593"/>
            <a:ext cx="2211607" cy="98000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m</a:t>
            </a:r>
            <a:r>
              <a:rPr kumimoji="0" lang="de-DE" sz="2000" b="0" i="0" u="none" strike="noStrike" kern="1200" cap="none" spc="0" normalizeH="0" baseline="0" noProof="0" dirty="0">
                <a:ln>
                  <a:noFill/>
                </a:ln>
                <a:solidFill>
                  <a:srgbClr val="000000"/>
                </a:solidFill>
                <a:effectLst/>
                <a:uLnTx/>
                <a:uFillTx/>
              </a:rPr>
              <a:t>athematisches Modell</a:t>
            </a:r>
          </a:p>
        </p:txBody>
      </p:sp>
      <p:sp>
        <p:nvSpPr>
          <p:cNvPr id="28" name="Bogen 27">
            <a:extLst>
              <a:ext uri="{FF2B5EF4-FFF2-40B4-BE49-F238E27FC236}">
                <a16:creationId xmlns:a16="http://schemas.microsoft.com/office/drawing/2014/main" id="{9D03F72E-7F0A-B63A-67E0-899CE07E1B62}"/>
              </a:ext>
            </a:extLst>
          </p:cNvPr>
          <p:cNvSpPr>
            <a:spLocks noChangeAspect="1"/>
          </p:cNvSpPr>
          <p:nvPr/>
        </p:nvSpPr>
        <p:spPr>
          <a:xfrm rot="16200000">
            <a:off x="1102638" y="2033363"/>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3" name="Gerade Verbindung mit Pfeil 32">
            <a:extLst>
              <a:ext uri="{FF2B5EF4-FFF2-40B4-BE49-F238E27FC236}">
                <a16:creationId xmlns:a16="http://schemas.microsoft.com/office/drawing/2014/main" id="{366A91E9-99C2-8573-5F54-31C4778618CB}"/>
              </a:ext>
            </a:extLst>
          </p:cNvPr>
          <p:cNvCxnSpPr>
            <a:cxnSpLocks/>
          </p:cNvCxnSpPr>
          <p:nvPr/>
        </p:nvCxnSpPr>
        <p:spPr>
          <a:xfrm>
            <a:off x="4596193" y="2033362"/>
            <a:ext cx="3919157" cy="0"/>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627D0BB8-1DD9-7280-BCCB-9EF1BE4AE3E2}"/>
              </a:ext>
            </a:extLst>
          </p:cNvPr>
          <p:cNvCxnSpPr>
            <a:cxnSpLocks/>
          </p:cNvCxnSpPr>
          <p:nvPr/>
        </p:nvCxnSpPr>
        <p:spPr>
          <a:xfrm>
            <a:off x="9692640" y="2675922"/>
            <a:ext cx="0" cy="1667482"/>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sp>
        <p:nvSpPr>
          <p:cNvPr id="26" name="Abgerundete rechteckige Legende 1">
            <a:extLst>
              <a:ext uri="{FF2B5EF4-FFF2-40B4-BE49-F238E27FC236}">
                <a16:creationId xmlns:a16="http://schemas.microsoft.com/office/drawing/2014/main" id="{3D1BCD33-E6B7-9704-81EF-C4CF6EF52E62}"/>
              </a:ext>
            </a:extLst>
          </p:cNvPr>
          <p:cNvSpPr/>
          <p:nvPr/>
        </p:nvSpPr>
        <p:spPr>
          <a:xfrm>
            <a:off x="8646893" y="4497253"/>
            <a:ext cx="2211606" cy="98000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m</a:t>
            </a:r>
            <a:r>
              <a:rPr kumimoji="0" lang="de-DE" sz="2000" b="0" i="0" u="none" strike="noStrike" kern="1200" cap="none" spc="0" normalizeH="0" baseline="0" noProof="0" dirty="0">
                <a:ln>
                  <a:noFill/>
                </a:ln>
                <a:solidFill>
                  <a:srgbClr val="000000"/>
                </a:solidFill>
                <a:effectLst/>
                <a:uLnTx/>
                <a:uFillTx/>
              </a:rPr>
              <a:t>athematische Lösung</a:t>
            </a:r>
          </a:p>
        </p:txBody>
      </p:sp>
      <p:sp>
        <p:nvSpPr>
          <p:cNvPr id="27" name="Abgerundete rechteckige Legende 1">
            <a:extLst>
              <a:ext uri="{FF2B5EF4-FFF2-40B4-BE49-F238E27FC236}">
                <a16:creationId xmlns:a16="http://schemas.microsoft.com/office/drawing/2014/main" id="{F1E82286-AC02-1289-046C-35C06CA25BA1}"/>
              </a:ext>
            </a:extLst>
          </p:cNvPr>
          <p:cNvSpPr/>
          <p:nvPr/>
        </p:nvSpPr>
        <p:spPr>
          <a:xfrm>
            <a:off x="2456497" y="4497254"/>
            <a:ext cx="2091492" cy="962934"/>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2000" b="0" kern="1200" dirty="0">
                <a:solidFill>
                  <a:srgbClr val="000000"/>
                </a:solidFill>
              </a:rPr>
              <a:t>interpretierte</a:t>
            </a:r>
            <a:r>
              <a:rPr kumimoji="0" lang="de-DE" sz="2000" b="0" i="0" u="none" strike="noStrike" kern="1200" cap="none" spc="0" normalizeH="0" baseline="0" noProof="0" dirty="0">
                <a:ln>
                  <a:noFill/>
                </a:ln>
                <a:solidFill>
                  <a:srgbClr val="000000"/>
                </a:solidFill>
                <a:effectLst/>
                <a:uLnTx/>
                <a:uFillTx/>
              </a:rPr>
              <a:t> Lösung</a:t>
            </a:r>
          </a:p>
        </p:txBody>
      </p:sp>
      <p:cxnSp>
        <p:nvCxnSpPr>
          <p:cNvPr id="40" name="Gerade Verbindung mit Pfeil 39">
            <a:extLst>
              <a:ext uri="{FF2B5EF4-FFF2-40B4-BE49-F238E27FC236}">
                <a16:creationId xmlns:a16="http://schemas.microsoft.com/office/drawing/2014/main" id="{7D822EDE-61A9-53F3-A32A-036F5A96B1CD}"/>
              </a:ext>
            </a:extLst>
          </p:cNvPr>
          <p:cNvCxnSpPr>
            <a:cxnSpLocks/>
          </p:cNvCxnSpPr>
          <p:nvPr/>
        </p:nvCxnSpPr>
        <p:spPr>
          <a:xfrm flipH="1">
            <a:off x="4596193" y="5005436"/>
            <a:ext cx="3749136" cy="0"/>
          </a:xfrm>
          <a:prstGeom prst="straightConnector1">
            <a:avLst/>
          </a:prstGeom>
          <a:ln w="28575">
            <a:tailEnd type="arrow" w="lg" len="med"/>
          </a:ln>
        </p:spPr>
        <p:style>
          <a:lnRef idx="1">
            <a:schemeClr val="dk1"/>
          </a:lnRef>
          <a:fillRef idx="0">
            <a:schemeClr val="dk1"/>
          </a:fillRef>
          <a:effectRef idx="0">
            <a:schemeClr val="dk1"/>
          </a:effectRef>
          <a:fontRef idx="minor">
            <a:schemeClr val="tx1"/>
          </a:fontRef>
        </p:style>
      </p:cxnSp>
      <p:sp>
        <p:nvSpPr>
          <p:cNvPr id="2" name="Wolkenförmige Legende 1">
            <a:extLst>
              <a:ext uri="{FF2B5EF4-FFF2-40B4-BE49-F238E27FC236}">
                <a16:creationId xmlns:a16="http://schemas.microsoft.com/office/drawing/2014/main" id="{E77C98F1-733C-37EA-54B6-972441356669}"/>
              </a:ext>
            </a:extLst>
          </p:cNvPr>
          <p:cNvSpPr/>
          <p:nvPr/>
        </p:nvSpPr>
        <p:spPr>
          <a:xfrm>
            <a:off x="3194129" y="2793715"/>
            <a:ext cx="2565721" cy="1165483"/>
          </a:xfrm>
          <a:prstGeom prst="cloudCallout">
            <a:avLst>
              <a:gd name="adj1" fmla="val 61719"/>
              <a:gd name="adj2" fmla="val 10830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Mehr Tage in der Schule als zu Hause</a:t>
            </a:r>
          </a:p>
        </p:txBody>
      </p:sp>
      <p:sp>
        <p:nvSpPr>
          <p:cNvPr id="3" name="Wolkenförmige Legende 2">
            <a:extLst>
              <a:ext uri="{FF2B5EF4-FFF2-40B4-BE49-F238E27FC236}">
                <a16:creationId xmlns:a16="http://schemas.microsoft.com/office/drawing/2014/main" id="{94287E81-14E4-6FD8-A737-E7016115BF5E}"/>
              </a:ext>
            </a:extLst>
          </p:cNvPr>
          <p:cNvSpPr/>
          <p:nvPr/>
        </p:nvSpPr>
        <p:spPr>
          <a:xfrm>
            <a:off x="6057071" y="2943626"/>
            <a:ext cx="2565721" cy="1165483"/>
          </a:xfrm>
          <a:prstGeom prst="cloudCallout">
            <a:avLst>
              <a:gd name="adj1" fmla="val -44084"/>
              <a:gd name="adj2" fmla="val 94824"/>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Mehr Stunden am Tag zu Hause als in der Schule</a:t>
            </a:r>
          </a:p>
        </p:txBody>
      </p:sp>
      <p:sp>
        <p:nvSpPr>
          <p:cNvPr id="5" name="Abgerundete rechteckige Legende 1">
            <a:extLst>
              <a:ext uri="{FF2B5EF4-FFF2-40B4-BE49-F238E27FC236}">
                <a16:creationId xmlns:a16="http://schemas.microsoft.com/office/drawing/2014/main" id="{1E95C581-6F99-523F-BC7D-C4F341B53E0A}"/>
              </a:ext>
            </a:extLst>
          </p:cNvPr>
          <p:cNvSpPr/>
          <p:nvPr/>
        </p:nvSpPr>
        <p:spPr>
          <a:xfrm>
            <a:off x="582737" y="2408219"/>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600" kern="1200" dirty="0">
                <a:solidFill>
                  <a:srgbClr val="000000"/>
                </a:solidFill>
              </a:rPr>
              <a:t>&amp; strukturieren</a:t>
            </a:r>
            <a:endParaRPr kumimoji="0" lang="de-DE" sz="1600" i="0" u="none" strike="noStrike" kern="1200" cap="none" spc="0" normalizeH="0" baseline="0" noProof="0" dirty="0">
              <a:ln>
                <a:noFill/>
              </a:ln>
              <a:solidFill>
                <a:srgbClr val="000000"/>
              </a:solidFill>
              <a:effectLst/>
              <a:uLnTx/>
              <a:uFillTx/>
            </a:endParaRPr>
          </a:p>
        </p:txBody>
      </p:sp>
      <p:sp>
        <p:nvSpPr>
          <p:cNvPr id="7" name="Abgerundete rechteckige Legende 1">
            <a:extLst>
              <a:ext uri="{FF2B5EF4-FFF2-40B4-BE49-F238E27FC236}">
                <a16:creationId xmlns:a16="http://schemas.microsoft.com/office/drawing/2014/main" id="{B33B7F77-2E2D-2ECB-0BA6-12565D22D16F}"/>
              </a:ext>
            </a:extLst>
          </p:cNvPr>
          <p:cNvSpPr/>
          <p:nvPr/>
        </p:nvSpPr>
        <p:spPr>
          <a:xfrm>
            <a:off x="5118830" y="1788700"/>
            <a:ext cx="1954340"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mathematisieren</a:t>
            </a:r>
          </a:p>
        </p:txBody>
      </p:sp>
      <p:sp>
        <p:nvSpPr>
          <p:cNvPr id="8" name="Abgerundete rechteckige Legende 1">
            <a:extLst>
              <a:ext uri="{FF2B5EF4-FFF2-40B4-BE49-F238E27FC236}">
                <a16:creationId xmlns:a16="http://schemas.microsoft.com/office/drawing/2014/main" id="{9FB7D2C1-6535-9061-4A60-45ABD8DFF359}"/>
              </a:ext>
            </a:extLst>
          </p:cNvPr>
          <p:cNvSpPr/>
          <p:nvPr/>
        </p:nvSpPr>
        <p:spPr>
          <a:xfrm>
            <a:off x="8884348" y="3353320"/>
            <a:ext cx="1616584"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bearbeiten</a:t>
            </a:r>
          </a:p>
        </p:txBody>
      </p:sp>
      <p:sp>
        <p:nvSpPr>
          <p:cNvPr id="9" name="Abgerundete rechteckige Legende 1">
            <a:extLst>
              <a:ext uri="{FF2B5EF4-FFF2-40B4-BE49-F238E27FC236}">
                <a16:creationId xmlns:a16="http://schemas.microsoft.com/office/drawing/2014/main" id="{2D6ED6F9-6050-8485-EB85-78FDFAF2449C}"/>
              </a:ext>
            </a:extLst>
          </p:cNvPr>
          <p:cNvSpPr/>
          <p:nvPr/>
        </p:nvSpPr>
        <p:spPr>
          <a:xfrm>
            <a:off x="5118830" y="4719551"/>
            <a:ext cx="1954340"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600" i="0" u="none" strike="noStrike" kern="1200" cap="none" spc="0" normalizeH="0" baseline="0" noProof="0" dirty="0">
                <a:ln>
                  <a:noFill/>
                </a:ln>
                <a:solidFill>
                  <a:srgbClr val="000000"/>
                </a:solidFill>
                <a:effectLst/>
                <a:uLnTx/>
                <a:uFillTx/>
              </a:rPr>
              <a:t>interpretieren</a:t>
            </a:r>
          </a:p>
        </p:txBody>
      </p:sp>
    </p:spTree>
    <p:extLst>
      <p:ext uri="{BB962C8B-B14F-4D97-AF65-F5344CB8AC3E}">
        <p14:creationId xmlns:p14="http://schemas.microsoft.com/office/powerpoint/2010/main" val="244716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6CD4E-D536-5D2B-A2DE-5B1335BE538D}"/>
            </a:ext>
          </a:extLst>
        </p:cNvPr>
        <p:cNvGrpSpPr/>
        <p:nvPr/>
      </p:nvGrpSpPr>
      <p:grpSpPr>
        <a:xfrm>
          <a:off x="0" y="0"/>
          <a:ext cx="0" cy="0"/>
          <a:chOff x="0" y="0"/>
          <a:chExt cx="0" cy="0"/>
        </a:xfrm>
      </p:grpSpPr>
      <p:pic>
        <p:nvPicPr>
          <p:cNvPr id="12" name="Grafik 11">
            <a:extLst>
              <a:ext uri="{FF2B5EF4-FFF2-40B4-BE49-F238E27FC236}">
                <a16:creationId xmlns:a16="http://schemas.microsoft.com/office/drawing/2014/main" id="{BC51773F-86A9-9FDC-2D74-3D9176B30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34" y="1336817"/>
            <a:ext cx="11532361" cy="4996932"/>
          </a:xfrm>
          <a:prstGeom prst="rect">
            <a:avLst/>
          </a:prstGeom>
        </p:spPr>
      </p:pic>
      <p:sp>
        <p:nvSpPr>
          <p:cNvPr id="6" name="Titel 5">
            <a:extLst>
              <a:ext uri="{FF2B5EF4-FFF2-40B4-BE49-F238E27FC236}">
                <a16:creationId xmlns:a16="http://schemas.microsoft.com/office/drawing/2014/main" id="{52C6EBEF-F5BC-1D12-C858-A2AE83DCA1FD}"/>
              </a:ext>
            </a:extLst>
          </p:cNvPr>
          <p:cNvSpPr>
            <a:spLocks noGrp="1"/>
          </p:cNvSpPr>
          <p:nvPr>
            <p:ph type="title"/>
          </p:nvPr>
        </p:nvSpPr>
        <p:spPr/>
        <p:txBody>
          <a:bodyPr/>
          <a:lstStyle/>
          <a:p>
            <a:r>
              <a:rPr lang="de-DE" dirty="0"/>
              <a:t>Modellieren im Mathematikunterricht</a:t>
            </a:r>
          </a:p>
        </p:txBody>
      </p:sp>
    </p:spTree>
    <p:extLst>
      <p:ext uri="{BB962C8B-B14F-4D97-AF65-F5344CB8AC3E}">
        <p14:creationId xmlns:p14="http://schemas.microsoft.com/office/powerpoint/2010/main" val="416746475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6E572E8-4596-50B7-40CB-6E5723882F10}"/>
              </a:ext>
            </a:extLst>
          </p:cNvPr>
          <p:cNvSpPr>
            <a:spLocks noGrp="1"/>
          </p:cNvSpPr>
          <p:nvPr>
            <p:ph type="body" sz="quarter" idx="13"/>
          </p:nvPr>
        </p:nvSpPr>
        <p:spPr/>
        <p:txBody>
          <a:bodyPr/>
          <a:lstStyle/>
          <a:p>
            <a:r>
              <a:rPr lang="de-DE" dirty="0"/>
              <a:t>INFORMATIONEN ZUM DENKMOMENT AUF FOLIE 27</a:t>
            </a:r>
          </a:p>
        </p:txBody>
      </p:sp>
      <p:sp>
        <p:nvSpPr>
          <p:cNvPr id="4" name="Inhaltsplatzhalter 3">
            <a:extLst>
              <a:ext uri="{FF2B5EF4-FFF2-40B4-BE49-F238E27FC236}">
                <a16:creationId xmlns:a16="http://schemas.microsoft.com/office/drawing/2014/main" id="{F008505A-6C15-DC3D-0A90-7566D36C0D12}"/>
              </a:ext>
            </a:extLst>
          </p:cNvPr>
          <p:cNvSpPr>
            <a:spLocks noGrp="1"/>
          </p:cNvSpPr>
          <p:nvPr>
            <p:ph idx="1"/>
          </p:nvPr>
        </p:nvSpPr>
        <p:spPr/>
        <p:txBody>
          <a:bodyPr/>
          <a:lstStyle/>
          <a:p>
            <a:pPr marL="0" indent="0">
              <a:buNone/>
            </a:pPr>
            <a:r>
              <a:rPr lang="de-DE" dirty="0"/>
              <a:t>Der Denkmoment diskutiert eine leicht abgewandelte Aufgabe, in der die Informationen zum Lösen bereits zur Verfügung stehen und auch die zu beantwortende Frage konkreter formuliert sind. Auch wenn die Auseinandersetzung mit dieser Aufgabe unter Umständen weniger komplex ausfallen könnte, weil nicht alle Schritte des Modellierens in der Eindeutigkeit der ersten Aufgabe durchlaufen werden, handelt es sich auch bei diesem Prozess um das Modellieren.</a:t>
            </a:r>
          </a:p>
          <a:p>
            <a:pPr marL="0" indent="0">
              <a:buNone/>
            </a:pPr>
            <a:r>
              <a:rPr lang="de-DE" b="1" dirty="0"/>
              <a:t>Durchführungshinweis</a:t>
            </a:r>
            <a:r>
              <a:rPr lang="de-DE" dirty="0"/>
              <a:t>: Der Denkmoment kann als kurzer Reflexionsimpuls eingebunden werden. Die Auflösung kann als ein kurzer Austausch stattfinden oder anhand der nachfolgenden Folien erfolgen.</a:t>
            </a:r>
          </a:p>
        </p:txBody>
      </p:sp>
      <p:sp>
        <p:nvSpPr>
          <p:cNvPr id="3" name="Titel 2">
            <a:extLst>
              <a:ext uri="{FF2B5EF4-FFF2-40B4-BE49-F238E27FC236}">
                <a16:creationId xmlns:a16="http://schemas.microsoft.com/office/drawing/2014/main" id="{28B8A87E-B296-A516-5DC3-1BFA9AA51531}"/>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36699284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609F1-1B40-E687-1F77-5C407EA0ED5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A4A83988-E303-BDF1-2A99-6B1C2D4AD25B}"/>
              </a:ext>
            </a:extLst>
          </p:cNvPr>
          <p:cNvSpPr>
            <a:spLocks noGrp="1"/>
          </p:cNvSpPr>
          <p:nvPr>
            <p:ph type="title"/>
          </p:nvPr>
        </p:nvSpPr>
        <p:spPr/>
        <p:txBody>
          <a:bodyPr/>
          <a:lstStyle/>
          <a:p>
            <a:r>
              <a:rPr lang="de-DE" dirty="0"/>
              <a:t>Modellieren im Mathematikunterricht</a:t>
            </a:r>
          </a:p>
        </p:txBody>
      </p:sp>
      <p:sp>
        <p:nvSpPr>
          <p:cNvPr id="13" name="Google Shape;451;p16">
            <a:extLst>
              <a:ext uri="{FF2B5EF4-FFF2-40B4-BE49-F238E27FC236}">
                <a16:creationId xmlns:a16="http://schemas.microsoft.com/office/drawing/2014/main" id="{3143675F-50F3-4E39-9C05-0BA010469738}"/>
              </a:ext>
            </a:extLst>
          </p:cNvPr>
          <p:cNvSpPr txBox="1"/>
          <p:nvPr/>
        </p:nvSpPr>
        <p:spPr>
          <a:xfrm>
            <a:off x="8931868" y="3710505"/>
            <a:ext cx="3260132" cy="2221323"/>
          </a:xfrm>
          <a:prstGeom prst="rect">
            <a:avLst/>
          </a:prstGeom>
          <a:solidFill>
            <a:srgbClr val="CCDEE1"/>
          </a:solidFill>
          <a:ln>
            <a:noFill/>
          </a:ln>
        </p:spPr>
        <p:txBody>
          <a:bodyPr spcFirstLastPara="1" wrap="square" lIns="252000" tIns="216000" rIns="252000" bIns="216000" anchor="t" anchorCtr="0">
            <a:spAutoFit/>
          </a:bodyPr>
          <a:lstStyle/>
          <a:p>
            <a:pPr marL="0" indent="0" hangingPunct="1">
              <a:buClr>
                <a:srgbClr val="327D87"/>
              </a:buClr>
              <a:buSzPts val="1360"/>
              <a:buFont typeface="Noto Sans Symbols"/>
              <a:buNone/>
            </a:pPr>
            <a:r>
              <a:rPr lang="de-DE" sz="1600" b="0" dirty="0">
                <a:solidFill>
                  <a:srgbClr val="327D87"/>
                </a:solidFill>
                <a:ea typeface="Arial"/>
                <a:cs typeface="Arial"/>
                <a:sym typeface="Arial"/>
              </a:rPr>
              <a:t>DENKMOMENT</a:t>
            </a:r>
          </a:p>
          <a:p>
            <a:pPr marL="0" indent="0" hangingPunct="1">
              <a:spcBef>
                <a:spcPts val="1176"/>
              </a:spcBef>
              <a:buClr>
                <a:srgbClr val="000000"/>
              </a:buClr>
              <a:buSzPts val="1360"/>
              <a:buFont typeface="Noto Sans Symbols"/>
              <a:buNone/>
            </a:pPr>
            <a:r>
              <a:rPr lang="de-DE" sz="1600" b="0" dirty="0">
                <a:solidFill>
                  <a:srgbClr val="000000"/>
                </a:solidFill>
                <a:ea typeface="Arial"/>
                <a:cs typeface="Arial"/>
                <a:sym typeface="Arial"/>
              </a:rPr>
              <a:t>Wie ändert sich der Lösungsprozess mit dieser (leicht veränderten) Aufgabe?</a:t>
            </a:r>
          </a:p>
          <a:p>
            <a:pPr marL="0" indent="0" hangingPunct="1">
              <a:spcBef>
                <a:spcPts val="1176"/>
              </a:spcBef>
              <a:buClr>
                <a:srgbClr val="000000"/>
              </a:buClr>
              <a:buSzPts val="1360"/>
              <a:buFont typeface="Noto Sans Symbols"/>
              <a:buNone/>
            </a:pPr>
            <a:r>
              <a:rPr lang="de-DE" sz="1600" b="0" dirty="0">
                <a:solidFill>
                  <a:srgbClr val="000000"/>
                </a:solidFill>
                <a:cs typeface="Arial"/>
                <a:sym typeface="Arial"/>
              </a:rPr>
              <a:t>Welche Aspekte stehen besonders im Fokus?</a:t>
            </a:r>
          </a:p>
        </p:txBody>
      </p:sp>
      <p:sp>
        <p:nvSpPr>
          <p:cNvPr id="18" name="Rechteck 17">
            <a:extLst>
              <a:ext uri="{FF2B5EF4-FFF2-40B4-BE49-F238E27FC236}">
                <a16:creationId xmlns:a16="http://schemas.microsoft.com/office/drawing/2014/main" id="{2C81735E-F4A1-7FC0-97F8-7E27B5864B5D}"/>
              </a:ext>
            </a:extLst>
          </p:cNvPr>
          <p:cNvSpPr/>
          <p:nvPr/>
        </p:nvSpPr>
        <p:spPr>
          <a:xfrm>
            <a:off x="7068264" y="2494286"/>
            <a:ext cx="4798213" cy="934714"/>
          </a:xfrm>
          <a:custGeom>
            <a:avLst/>
            <a:gdLst>
              <a:gd name="csX0" fmla="*/ 0 w 4798213"/>
              <a:gd name="csY0" fmla="*/ 0 h 934714"/>
              <a:gd name="csX1" fmla="*/ 589495 w 4798213"/>
              <a:gd name="csY1" fmla="*/ 0 h 934714"/>
              <a:gd name="csX2" fmla="*/ 1322936 w 4798213"/>
              <a:gd name="csY2" fmla="*/ 0 h 934714"/>
              <a:gd name="csX3" fmla="*/ 1960413 w 4798213"/>
              <a:gd name="csY3" fmla="*/ 0 h 934714"/>
              <a:gd name="csX4" fmla="*/ 2549907 w 4798213"/>
              <a:gd name="csY4" fmla="*/ 0 h 934714"/>
              <a:gd name="csX5" fmla="*/ 3283349 w 4798213"/>
              <a:gd name="csY5" fmla="*/ 0 h 934714"/>
              <a:gd name="csX6" fmla="*/ 3968808 w 4798213"/>
              <a:gd name="csY6" fmla="*/ 0 h 934714"/>
              <a:gd name="csX7" fmla="*/ 4798213 w 4798213"/>
              <a:gd name="csY7" fmla="*/ 0 h 934714"/>
              <a:gd name="csX8" fmla="*/ 4798213 w 4798213"/>
              <a:gd name="csY8" fmla="*/ 486051 h 934714"/>
              <a:gd name="csX9" fmla="*/ 4798213 w 4798213"/>
              <a:gd name="csY9" fmla="*/ 934714 h 934714"/>
              <a:gd name="csX10" fmla="*/ 4208718 w 4798213"/>
              <a:gd name="csY10" fmla="*/ 934714 h 934714"/>
              <a:gd name="csX11" fmla="*/ 3667206 w 4798213"/>
              <a:gd name="csY11" fmla="*/ 934714 h 934714"/>
              <a:gd name="csX12" fmla="*/ 2933765 w 4798213"/>
              <a:gd name="csY12" fmla="*/ 934714 h 934714"/>
              <a:gd name="csX13" fmla="*/ 2344270 w 4798213"/>
              <a:gd name="csY13" fmla="*/ 934714 h 934714"/>
              <a:gd name="csX14" fmla="*/ 1610829 w 4798213"/>
              <a:gd name="csY14" fmla="*/ 934714 h 934714"/>
              <a:gd name="csX15" fmla="*/ 829405 w 4798213"/>
              <a:gd name="csY15" fmla="*/ 934714 h 934714"/>
              <a:gd name="csX16" fmla="*/ 0 w 4798213"/>
              <a:gd name="csY16" fmla="*/ 934714 h 934714"/>
              <a:gd name="csX17" fmla="*/ 0 w 4798213"/>
              <a:gd name="csY17" fmla="*/ 448663 h 934714"/>
              <a:gd name="csX18" fmla="*/ 0 w 4798213"/>
              <a:gd name="csY18"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98213" h="934714" fill="none" extrusionOk="0">
                <a:moveTo>
                  <a:pt x="0" y="0"/>
                </a:moveTo>
                <a:cubicBezTo>
                  <a:pt x="214491" y="2798"/>
                  <a:pt x="360021" y="17853"/>
                  <a:pt x="589495" y="0"/>
                </a:cubicBezTo>
                <a:cubicBezTo>
                  <a:pt x="818970" y="-17853"/>
                  <a:pt x="1040546" y="-197"/>
                  <a:pt x="1322936" y="0"/>
                </a:cubicBezTo>
                <a:cubicBezTo>
                  <a:pt x="1605326" y="197"/>
                  <a:pt x="1793977" y="28188"/>
                  <a:pt x="1960413" y="0"/>
                </a:cubicBezTo>
                <a:cubicBezTo>
                  <a:pt x="2126849" y="-28188"/>
                  <a:pt x="2296127" y="-22785"/>
                  <a:pt x="2549907" y="0"/>
                </a:cubicBezTo>
                <a:cubicBezTo>
                  <a:pt x="2803687" y="22785"/>
                  <a:pt x="3013350" y="2970"/>
                  <a:pt x="3283349" y="0"/>
                </a:cubicBezTo>
                <a:cubicBezTo>
                  <a:pt x="3553348" y="-2970"/>
                  <a:pt x="3807473" y="-18889"/>
                  <a:pt x="3968808" y="0"/>
                </a:cubicBezTo>
                <a:cubicBezTo>
                  <a:pt x="4130143" y="18889"/>
                  <a:pt x="4501326" y="-25992"/>
                  <a:pt x="4798213" y="0"/>
                </a:cubicBezTo>
                <a:cubicBezTo>
                  <a:pt x="4776238" y="207299"/>
                  <a:pt x="4804834" y="312093"/>
                  <a:pt x="4798213" y="486051"/>
                </a:cubicBezTo>
                <a:cubicBezTo>
                  <a:pt x="4791592" y="660009"/>
                  <a:pt x="4790320" y="781432"/>
                  <a:pt x="4798213" y="934714"/>
                </a:cubicBezTo>
                <a:cubicBezTo>
                  <a:pt x="4575416" y="921061"/>
                  <a:pt x="4356474" y="924224"/>
                  <a:pt x="4208718" y="934714"/>
                </a:cubicBezTo>
                <a:cubicBezTo>
                  <a:pt x="4060962" y="945204"/>
                  <a:pt x="3829216" y="944793"/>
                  <a:pt x="3667206" y="934714"/>
                </a:cubicBezTo>
                <a:cubicBezTo>
                  <a:pt x="3505196" y="924635"/>
                  <a:pt x="3167622" y="920549"/>
                  <a:pt x="2933765" y="934714"/>
                </a:cubicBezTo>
                <a:cubicBezTo>
                  <a:pt x="2699908" y="948879"/>
                  <a:pt x="2478500" y="916812"/>
                  <a:pt x="2344270" y="934714"/>
                </a:cubicBezTo>
                <a:cubicBezTo>
                  <a:pt x="2210041" y="952616"/>
                  <a:pt x="1900575" y="971054"/>
                  <a:pt x="1610829" y="934714"/>
                </a:cubicBezTo>
                <a:cubicBezTo>
                  <a:pt x="1321083" y="898374"/>
                  <a:pt x="1213473" y="959088"/>
                  <a:pt x="829405" y="934714"/>
                </a:cubicBezTo>
                <a:cubicBezTo>
                  <a:pt x="445337" y="910340"/>
                  <a:pt x="221976" y="914943"/>
                  <a:pt x="0" y="934714"/>
                </a:cubicBezTo>
                <a:cubicBezTo>
                  <a:pt x="-15391" y="722899"/>
                  <a:pt x="16245" y="685726"/>
                  <a:pt x="0" y="448663"/>
                </a:cubicBezTo>
                <a:cubicBezTo>
                  <a:pt x="-16245" y="211600"/>
                  <a:pt x="-13610" y="140236"/>
                  <a:pt x="0" y="0"/>
                </a:cubicBezTo>
                <a:close/>
              </a:path>
              <a:path w="4798213" h="934714" stroke="0" extrusionOk="0">
                <a:moveTo>
                  <a:pt x="0" y="0"/>
                </a:moveTo>
                <a:cubicBezTo>
                  <a:pt x="199632" y="18169"/>
                  <a:pt x="357176" y="20351"/>
                  <a:pt x="637477" y="0"/>
                </a:cubicBezTo>
                <a:cubicBezTo>
                  <a:pt x="917778" y="-20351"/>
                  <a:pt x="928792" y="13825"/>
                  <a:pt x="1178989" y="0"/>
                </a:cubicBezTo>
                <a:cubicBezTo>
                  <a:pt x="1429186" y="-13825"/>
                  <a:pt x="1703383" y="24782"/>
                  <a:pt x="1960413" y="0"/>
                </a:cubicBezTo>
                <a:cubicBezTo>
                  <a:pt x="2217443" y="-24782"/>
                  <a:pt x="2292694" y="12073"/>
                  <a:pt x="2597890" y="0"/>
                </a:cubicBezTo>
                <a:cubicBezTo>
                  <a:pt x="2903086" y="-12073"/>
                  <a:pt x="3052256" y="6144"/>
                  <a:pt x="3235366" y="0"/>
                </a:cubicBezTo>
                <a:cubicBezTo>
                  <a:pt x="3418476" y="-6144"/>
                  <a:pt x="3636697" y="-10754"/>
                  <a:pt x="4016790" y="0"/>
                </a:cubicBezTo>
                <a:cubicBezTo>
                  <a:pt x="4396883" y="10754"/>
                  <a:pt x="4463128" y="1665"/>
                  <a:pt x="4798213" y="0"/>
                </a:cubicBezTo>
                <a:cubicBezTo>
                  <a:pt x="4775791" y="241356"/>
                  <a:pt x="4774002" y="292664"/>
                  <a:pt x="4798213" y="486051"/>
                </a:cubicBezTo>
                <a:cubicBezTo>
                  <a:pt x="4822424" y="679438"/>
                  <a:pt x="4787661" y="836446"/>
                  <a:pt x="4798213" y="934714"/>
                </a:cubicBezTo>
                <a:cubicBezTo>
                  <a:pt x="4606182" y="908202"/>
                  <a:pt x="4383138" y="934402"/>
                  <a:pt x="4208718" y="934714"/>
                </a:cubicBezTo>
                <a:cubicBezTo>
                  <a:pt x="4034299" y="935026"/>
                  <a:pt x="3840711" y="946955"/>
                  <a:pt x="3523259" y="934714"/>
                </a:cubicBezTo>
                <a:cubicBezTo>
                  <a:pt x="3205807" y="922473"/>
                  <a:pt x="3127952" y="927924"/>
                  <a:pt x="2885782" y="934714"/>
                </a:cubicBezTo>
                <a:cubicBezTo>
                  <a:pt x="2643612" y="941504"/>
                  <a:pt x="2368237" y="920763"/>
                  <a:pt x="2104359" y="934714"/>
                </a:cubicBezTo>
                <a:cubicBezTo>
                  <a:pt x="1840481" y="948665"/>
                  <a:pt x="1617534" y="927388"/>
                  <a:pt x="1322936" y="934714"/>
                </a:cubicBezTo>
                <a:cubicBezTo>
                  <a:pt x="1028338" y="942040"/>
                  <a:pt x="989826" y="936127"/>
                  <a:pt x="733441" y="934714"/>
                </a:cubicBezTo>
                <a:cubicBezTo>
                  <a:pt x="477056" y="933301"/>
                  <a:pt x="287266" y="928358"/>
                  <a:pt x="0" y="934714"/>
                </a:cubicBezTo>
                <a:cubicBezTo>
                  <a:pt x="4511" y="828779"/>
                  <a:pt x="4503" y="661228"/>
                  <a:pt x="0" y="448663"/>
                </a:cubicBezTo>
                <a:cubicBezTo>
                  <a:pt x="-4503" y="236098"/>
                  <a:pt x="-16770" y="10318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Sergey geht fünfmal in der Woche in die Schule.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Das Jahr hat 40 Schulwochen.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Wie viele Tage verbringt Sergey im Jahr in der Schule?</a:t>
            </a:r>
          </a:p>
        </p:txBody>
      </p:sp>
      <p:sp>
        <p:nvSpPr>
          <p:cNvPr id="20" name="Rechteck 19">
            <a:extLst>
              <a:ext uri="{FF2B5EF4-FFF2-40B4-BE49-F238E27FC236}">
                <a16:creationId xmlns:a16="http://schemas.microsoft.com/office/drawing/2014/main" id="{6673CBE9-7C59-FABC-D03F-5A1144ABC057}"/>
              </a:ext>
            </a:extLst>
          </p:cNvPr>
          <p:cNvSpPr/>
          <p:nvPr/>
        </p:nvSpPr>
        <p:spPr>
          <a:xfrm>
            <a:off x="6913485" y="1418820"/>
            <a:ext cx="5107770" cy="934714"/>
          </a:xfrm>
          <a:custGeom>
            <a:avLst/>
            <a:gdLst>
              <a:gd name="csX0" fmla="*/ 0 w 5107770"/>
              <a:gd name="csY0" fmla="*/ 0 h 934714"/>
              <a:gd name="csX1" fmla="*/ 536316 w 5107770"/>
              <a:gd name="csY1" fmla="*/ 0 h 934714"/>
              <a:gd name="csX2" fmla="*/ 1123709 w 5107770"/>
              <a:gd name="csY2" fmla="*/ 0 h 934714"/>
              <a:gd name="csX3" fmla="*/ 1660025 w 5107770"/>
              <a:gd name="csY3" fmla="*/ 0 h 934714"/>
              <a:gd name="csX4" fmla="*/ 2349574 w 5107770"/>
              <a:gd name="csY4" fmla="*/ 0 h 934714"/>
              <a:gd name="csX5" fmla="*/ 2988045 w 5107770"/>
              <a:gd name="csY5" fmla="*/ 0 h 934714"/>
              <a:gd name="csX6" fmla="*/ 3626517 w 5107770"/>
              <a:gd name="csY6" fmla="*/ 0 h 934714"/>
              <a:gd name="csX7" fmla="*/ 4367143 w 5107770"/>
              <a:gd name="csY7" fmla="*/ 0 h 934714"/>
              <a:gd name="csX8" fmla="*/ 5107770 w 5107770"/>
              <a:gd name="csY8" fmla="*/ 0 h 934714"/>
              <a:gd name="csX9" fmla="*/ 5107770 w 5107770"/>
              <a:gd name="csY9" fmla="*/ 439316 h 934714"/>
              <a:gd name="csX10" fmla="*/ 5107770 w 5107770"/>
              <a:gd name="csY10" fmla="*/ 934714 h 934714"/>
              <a:gd name="csX11" fmla="*/ 4622532 w 5107770"/>
              <a:gd name="csY11" fmla="*/ 934714 h 934714"/>
              <a:gd name="csX12" fmla="*/ 4086216 w 5107770"/>
              <a:gd name="csY12" fmla="*/ 934714 h 934714"/>
              <a:gd name="csX13" fmla="*/ 3396667 w 5107770"/>
              <a:gd name="csY13" fmla="*/ 934714 h 934714"/>
              <a:gd name="csX14" fmla="*/ 2656040 w 5107770"/>
              <a:gd name="csY14" fmla="*/ 934714 h 934714"/>
              <a:gd name="csX15" fmla="*/ 2068647 w 5107770"/>
              <a:gd name="csY15" fmla="*/ 934714 h 934714"/>
              <a:gd name="csX16" fmla="*/ 1328020 w 5107770"/>
              <a:gd name="csY16" fmla="*/ 934714 h 934714"/>
              <a:gd name="csX17" fmla="*/ 791704 w 5107770"/>
              <a:gd name="csY17" fmla="*/ 934714 h 934714"/>
              <a:gd name="csX18" fmla="*/ 0 w 5107770"/>
              <a:gd name="csY18" fmla="*/ 934714 h 934714"/>
              <a:gd name="csX19" fmla="*/ 0 w 5107770"/>
              <a:gd name="csY19" fmla="*/ 495398 h 934714"/>
              <a:gd name="csX20" fmla="*/ 0 w 5107770"/>
              <a:gd name="csY20"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34714"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0579" y="104870"/>
                  <a:pt x="5117378" y="266901"/>
                  <a:pt x="5107770" y="439316"/>
                </a:cubicBezTo>
                <a:cubicBezTo>
                  <a:pt x="5098162" y="611731"/>
                  <a:pt x="5110246" y="756580"/>
                  <a:pt x="5107770" y="934714"/>
                </a:cubicBezTo>
                <a:cubicBezTo>
                  <a:pt x="4934681" y="957156"/>
                  <a:pt x="4763014" y="956000"/>
                  <a:pt x="4622532" y="934714"/>
                </a:cubicBezTo>
                <a:cubicBezTo>
                  <a:pt x="4482050" y="913428"/>
                  <a:pt x="4330065" y="941155"/>
                  <a:pt x="4086216" y="934714"/>
                </a:cubicBezTo>
                <a:cubicBezTo>
                  <a:pt x="3842367" y="928273"/>
                  <a:pt x="3564357" y="916748"/>
                  <a:pt x="3396667" y="934714"/>
                </a:cubicBezTo>
                <a:cubicBezTo>
                  <a:pt x="3228977" y="952680"/>
                  <a:pt x="2964409" y="932277"/>
                  <a:pt x="2656040" y="934714"/>
                </a:cubicBezTo>
                <a:cubicBezTo>
                  <a:pt x="2347671" y="937151"/>
                  <a:pt x="2327817" y="945647"/>
                  <a:pt x="2068647" y="934714"/>
                </a:cubicBezTo>
                <a:cubicBezTo>
                  <a:pt x="1809477" y="923781"/>
                  <a:pt x="1478447" y="934199"/>
                  <a:pt x="1328020" y="934714"/>
                </a:cubicBezTo>
                <a:cubicBezTo>
                  <a:pt x="1177593" y="935229"/>
                  <a:pt x="1026875" y="939610"/>
                  <a:pt x="791704" y="934714"/>
                </a:cubicBezTo>
                <a:cubicBezTo>
                  <a:pt x="556533" y="929818"/>
                  <a:pt x="322365" y="939227"/>
                  <a:pt x="0" y="934714"/>
                </a:cubicBezTo>
                <a:cubicBezTo>
                  <a:pt x="19028" y="780579"/>
                  <a:pt x="-3616" y="584836"/>
                  <a:pt x="0" y="495398"/>
                </a:cubicBezTo>
                <a:cubicBezTo>
                  <a:pt x="3616" y="405960"/>
                  <a:pt x="5394" y="113290"/>
                  <a:pt x="0" y="0"/>
                </a:cubicBezTo>
                <a:close/>
              </a:path>
              <a:path w="5107770" h="934714"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7043" y="233913"/>
                  <a:pt x="5125990" y="258937"/>
                  <a:pt x="5107770" y="486051"/>
                </a:cubicBezTo>
                <a:cubicBezTo>
                  <a:pt x="5089550" y="713165"/>
                  <a:pt x="5088877" y="839019"/>
                  <a:pt x="5107770" y="934714"/>
                </a:cubicBezTo>
                <a:cubicBezTo>
                  <a:pt x="4807688" y="906240"/>
                  <a:pt x="4625027" y="905588"/>
                  <a:pt x="4469299" y="934714"/>
                </a:cubicBezTo>
                <a:cubicBezTo>
                  <a:pt x="4313571" y="963840"/>
                  <a:pt x="4154861" y="946668"/>
                  <a:pt x="3881905" y="934714"/>
                </a:cubicBezTo>
                <a:cubicBezTo>
                  <a:pt x="3608949" y="922760"/>
                  <a:pt x="3472138" y="927814"/>
                  <a:pt x="3141279" y="934714"/>
                </a:cubicBezTo>
                <a:cubicBezTo>
                  <a:pt x="2810420" y="941614"/>
                  <a:pt x="2562761" y="950440"/>
                  <a:pt x="2400652" y="934714"/>
                </a:cubicBezTo>
                <a:cubicBezTo>
                  <a:pt x="2238543" y="918988"/>
                  <a:pt x="1986247" y="907905"/>
                  <a:pt x="1864336" y="934714"/>
                </a:cubicBezTo>
                <a:cubicBezTo>
                  <a:pt x="1742425" y="961523"/>
                  <a:pt x="1356107" y="904170"/>
                  <a:pt x="1225865" y="934714"/>
                </a:cubicBezTo>
                <a:cubicBezTo>
                  <a:pt x="1095623" y="965258"/>
                  <a:pt x="415074" y="882900"/>
                  <a:pt x="0" y="934714"/>
                </a:cubicBezTo>
                <a:cubicBezTo>
                  <a:pt x="-7014" y="810296"/>
                  <a:pt x="-16991" y="577282"/>
                  <a:pt x="0" y="467357"/>
                </a:cubicBezTo>
                <a:cubicBezTo>
                  <a:pt x="16991" y="357432"/>
                  <a:pt x="-1732" y="22857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Leo meint, dass er zu viel Zeit in der Schule verbringt.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a:t>
            </a:r>
            <a:r>
              <a:rPr kumimoji="0" lang="de-DE" sz="1400" b="0" i="1"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Die meiste Zeit bin ich in der Schule</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sagt er.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Was meinst du dazu?</a:t>
            </a:r>
          </a:p>
        </p:txBody>
      </p:sp>
      <p:pic>
        <p:nvPicPr>
          <p:cNvPr id="23" name="Grafik 22">
            <a:extLst>
              <a:ext uri="{FF2B5EF4-FFF2-40B4-BE49-F238E27FC236}">
                <a16:creationId xmlns:a16="http://schemas.microsoft.com/office/drawing/2014/main" id="{7CF5A11F-1926-96D4-48BF-BB38157D4B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801" y="2494286"/>
            <a:ext cx="6734608" cy="2918083"/>
          </a:xfrm>
          <a:prstGeom prst="rect">
            <a:avLst/>
          </a:prstGeom>
        </p:spPr>
      </p:pic>
      <p:pic>
        <p:nvPicPr>
          <p:cNvPr id="32" name="Grafik 31" descr="Lupe mit einfarbiger Füllung">
            <a:extLst>
              <a:ext uri="{FF2B5EF4-FFF2-40B4-BE49-F238E27FC236}">
                <a16:creationId xmlns:a16="http://schemas.microsoft.com/office/drawing/2014/main" id="{3A6369D2-C103-BDB4-04FB-43D6D724B0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8797">
            <a:off x="11470124" y="2413811"/>
            <a:ext cx="599742" cy="599742"/>
          </a:xfrm>
          <a:prstGeom prst="rect">
            <a:avLst/>
          </a:prstGeom>
        </p:spPr>
      </p:pic>
      <p:pic>
        <p:nvPicPr>
          <p:cNvPr id="34" name="Grafik 33" descr="Lupe mit einfarbiger Füllung">
            <a:extLst>
              <a:ext uri="{FF2B5EF4-FFF2-40B4-BE49-F238E27FC236}">
                <a16:creationId xmlns:a16="http://schemas.microsoft.com/office/drawing/2014/main" id="{C5FB051D-85A1-C7F6-C6A3-9A4E463DD3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8797">
            <a:off x="1069001" y="3082010"/>
            <a:ext cx="336626" cy="336626"/>
          </a:xfrm>
          <a:prstGeom prst="rect">
            <a:avLst/>
          </a:prstGeom>
        </p:spPr>
      </p:pic>
      <p:pic>
        <p:nvPicPr>
          <p:cNvPr id="37" name="Grafik 36" descr="Lupe mit einfarbiger Füllung">
            <a:extLst>
              <a:ext uri="{FF2B5EF4-FFF2-40B4-BE49-F238E27FC236}">
                <a16:creationId xmlns:a16="http://schemas.microsoft.com/office/drawing/2014/main" id="{E3510E76-D334-65DE-4E9F-7110E119B5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8797">
            <a:off x="5831491" y="3615389"/>
            <a:ext cx="336626" cy="336626"/>
          </a:xfrm>
          <a:prstGeom prst="rect">
            <a:avLst/>
          </a:prstGeom>
        </p:spPr>
      </p:pic>
      <p:pic>
        <p:nvPicPr>
          <p:cNvPr id="38" name="Grafik 37" descr="Lupe mit einfarbiger Füllung">
            <a:extLst>
              <a:ext uri="{FF2B5EF4-FFF2-40B4-BE49-F238E27FC236}">
                <a16:creationId xmlns:a16="http://schemas.microsoft.com/office/drawing/2014/main" id="{F4256D34-C470-D2A2-C4A4-08E1637EBE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8797">
            <a:off x="3832194" y="4544001"/>
            <a:ext cx="336626" cy="336626"/>
          </a:xfrm>
          <a:prstGeom prst="rect">
            <a:avLst/>
          </a:prstGeom>
        </p:spPr>
      </p:pic>
      <p:cxnSp>
        <p:nvCxnSpPr>
          <p:cNvPr id="2" name="Gerade Verbindung mit Pfeil 1">
            <a:extLst>
              <a:ext uri="{FF2B5EF4-FFF2-40B4-BE49-F238E27FC236}">
                <a16:creationId xmlns:a16="http://schemas.microsoft.com/office/drawing/2014/main" id="{4C160736-A56D-155A-7863-9832D9AD8AA0}"/>
              </a:ext>
            </a:extLst>
          </p:cNvPr>
          <p:cNvCxnSpPr>
            <a:cxnSpLocks/>
          </p:cNvCxnSpPr>
          <p:nvPr/>
        </p:nvCxnSpPr>
        <p:spPr>
          <a:xfrm>
            <a:off x="2921331" y="3766275"/>
            <a:ext cx="1140031"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4" name="Gerade Verbindung mit Pfeil 3">
            <a:extLst>
              <a:ext uri="{FF2B5EF4-FFF2-40B4-BE49-F238E27FC236}">
                <a16:creationId xmlns:a16="http://schemas.microsoft.com/office/drawing/2014/main" id="{300676D7-BA3B-60EF-76BE-64004E4448C9}"/>
              </a:ext>
            </a:extLst>
          </p:cNvPr>
          <p:cNvCxnSpPr>
            <a:cxnSpLocks/>
          </p:cNvCxnSpPr>
          <p:nvPr/>
        </p:nvCxnSpPr>
        <p:spPr>
          <a:xfrm flipH="1">
            <a:off x="2907476" y="3962380"/>
            <a:ext cx="1118260"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111180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22457-E33B-1E3D-A321-2CA1CCBEF521}"/>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5C97E0CE-C9AF-F24A-BC8F-EF36EF558DB9}"/>
              </a:ext>
            </a:extLst>
          </p:cNvPr>
          <p:cNvPicPr>
            <a:picLocks noChangeAspect="1"/>
          </p:cNvPicPr>
          <p:nvPr/>
        </p:nvPicPr>
        <p:blipFill>
          <a:blip r:embed="rId3">
            <a:extLst>
              <a:ext uri="{28A0092B-C50C-407E-A947-70E740481C1C}">
                <a14:useLocalDpi xmlns:a14="http://schemas.microsoft.com/office/drawing/2010/main" val="0"/>
              </a:ext>
            </a:extLst>
          </a:blip>
          <a:srcRect l="56529" r="-1813"/>
          <a:stretch>
            <a:fillRect/>
          </a:stretch>
        </p:blipFill>
        <p:spPr>
          <a:xfrm>
            <a:off x="6733309" y="1651471"/>
            <a:ext cx="5153890" cy="3814927"/>
          </a:xfrm>
          <a:prstGeom prst="rect">
            <a:avLst/>
          </a:prstGeom>
        </p:spPr>
      </p:pic>
      <p:grpSp>
        <p:nvGrpSpPr>
          <p:cNvPr id="10" name="Gruppieren 9">
            <a:extLst>
              <a:ext uri="{FF2B5EF4-FFF2-40B4-BE49-F238E27FC236}">
                <a16:creationId xmlns:a16="http://schemas.microsoft.com/office/drawing/2014/main" id="{F41CDA6E-4BCD-875C-CB45-6A2961DA9BB1}"/>
              </a:ext>
            </a:extLst>
          </p:cNvPr>
          <p:cNvGrpSpPr/>
          <p:nvPr/>
        </p:nvGrpSpPr>
        <p:grpSpPr>
          <a:xfrm>
            <a:off x="299619" y="1651471"/>
            <a:ext cx="5289975" cy="3814927"/>
            <a:chOff x="299619" y="1651471"/>
            <a:chExt cx="5289975" cy="3814927"/>
          </a:xfrm>
        </p:grpSpPr>
        <p:pic>
          <p:nvPicPr>
            <p:cNvPr id="11" name="Grafik 10">
              <a:extLst>
                <a:ext uri="{FF2B5EF4-FFF2-40B4-BE49-F238E27FC236}">
                  <a16:creationId xmlns:a16="http://schemas.microsoft.com/office/drawing/2014/main" id="{D96D59DB-5CBF-F450-FB33-083FF7467907}"/>
                </a:ext>
              </a:extLst>
            </p:cNvPr>
            <p:cNvPicPr>
              <a:picLocks noChangeAspect="1"/>
            </p:cNvPicPr>
            <p:nvPr/>
          </p:nvPicPr>
          <p:blipFill>
            <a:blip r:embed="rId3">
              <a:extLst>
                <a:ext uri="{28A0092B-C50C-407E-A947-70E740481C1C}">
                  <a14:useLocalDpi xmlns:a14="http://schemas.microsoft.com/office/drawing/2010/main" val="0"/>
                </a:ext>
              </a:extLst>
            </a:blip>
            <a:srcRect r="53818"/>
            <a:stretch>
              <a:fillRect/>
            </a:stretch>
          </p:blipFill>
          <p:spPr>
            <a:xfrm>
              <a:off x="299619" y="1651471"/>
              <a:ext cx="5256054" cy="3814927"/>
            </a:xfrm>
            <a:prstGeom prst="rect">
              <a:avLst/>
            </a:prstGeom>
          </p:spPr>
        </p:pic>
        <p:sp>
          <p:nvSpPr>
            <p:cNvPr id="12" name="Rechteck 11">
              <a:extLst>
                <a:ext uri="{FF2B5EF4-FFF2-40B4-BE49-F238E27FC236}">
                  <a16:creationId xmlns:a16="http://schemas.microsoft.com/office/drawing/2014/main" id="{25BFA604-6257-C620-1B2C-E47F97C442D6}"/>
                </a:ext>
              </a:extLst>
            </p:cNvPr>
            <p:cNvSpPr/>
            <p:nvPr/>
          </p:nvSpPr>
          <p:spPr>
            <a:xfrm>
              <a:off x="5492612" y="2452487"/>
              <a:ext cx="96982" cy="1385455"/>
            </a:xfrm>
            <a:prstGeom prst="rect">
              <a:avLst/>
            </a:prstGeom>
            <a:solidFill>
              <a:srgbClr val="E1E1E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sp>
        <p:nvSpPr>
          <p:cNvPr id="2" name="Titel 1">
            <a:extLst>
              <a:ext uri="{FF2B5EF4-FFF2-40B4-BE49-F238E27FC236}">
                <a16:creationId xmlns:a16="http://schemas.microsoft.com/office/drawing/2014/main" id="{230B0436-30A1-4A4D-6E8F-B352576F3183}"/>
              </a:ext>
            </a:extLst>
          </p:cNvPr>
          <p:cNvSpPr>
            <a:spLocks noGrp="1"/>
          </p:cNvSpPr>
          <p:nvPr>
            <p:ph type="title"/>
          </p:nvPr>
        </p:nvSpPr>
        <p:spPr/>
        <p:txBody>
          <a:bodyPr/>
          <a:lstStyle/>
          <a:p>
            <a:r>
              <a:rPr lang="de-DE" dirty="0"/>
              <a:t>Modellieren im Mathematikunterricht</a:t>
            </a:r>
          </a:p>
        </p:txBody>
      </p:sp>
      <p:sp>
        <p:nvSpPr>
          <p:cNvPr id="54" name="Abgerundetes Rechteck 5">
            <a:extLst>
              <a:ext uri="{FF2B5EF4-FFF2-40B4-BE49-F238E27FC236}">
                <a16:creationId xmlns:a16="http://schemas.microsoft.com/office/drawing/2014/main" id="{6159DD89-1C2A-824E-C55D-DD1F2F59D964}"/>
              </a:ext>
            </a:extLst>
          </p:cNvPr>
          <p:cNvSpPr/>
          <p:nvPr/>
        </p:nvSpPr>
        <p:spPr bwMode="auto">
          <a:xfrm>
            <a:off x="526474" y="1333724"/>
            <a:ext cx="3893347"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indent="0" hangingPunct="1">
              <a:lnSpc>
                <a:spcPts val="1700"/>
              </a:lnSpc>
              <a:spcBef>
                <a:spcPts val="400"/>
              </a:spcBef>
              <a:buClr>
                <a:srgbClr val="000000"/>
              </a:buClr>
              <a:buSzTx/>
              <a:buFont typeface="Arial"/>
              <a:buNone/>
            </a:pPr>
            <a:r>
              <a:rPr lang="de-DE" sz="1600" b="0" dirty="0">
                <a:solidFill>
                  <a:srgbClr val="327A86"/>
                </a:solidFill>
                <a:cs typeface="Arial" panose="020B0604020202020204" pitchFamily="34" charset="0"/>
                <a:sym typeface="Arial"/>
              </a:rPr>
              <a:t>Langfristigkeit und Durchgängigkeit</a:t>
            </a:r>
          </a:p>
        </p:txBody>
      </p:sp>
      <p:grpSp>
        <p:nvGrpSpPr>
          <p:cNvPr id="55" name="Gruppieren 54">
            <a:extLst>
              <a:ext uri="{FF2B5EF4-FFF2-40B4-BE49-F238E27FC236}">
                <a16:creationId xmlns:a16="http://schemas.microsoft.com/office/drawing/2014/main" id="{6B75D161-AE1C-B99F-68F1-CDE736745FC1}"/>
              </a:ext>
            </a:extLst>
          </p:cNvPr>
          <p:cNvGrpSpPr>
            <a:grpSpLocks noChangeAspect="1"/>
          </p:cNvGrpSpPr>
          <p:nvPr/>
        </p:nvGrpSpPr>
        <p:grpSpPr>
          <a:xfrm>
            <a:off x="3583646" y="3413824"/>
            <a:ext cx="360000" cy="360000"/>
            <a:chOff x="2596650" y="4051507"/>
            <a:chExt cx="216000" cy="216000"/>
          </a:xfrm>
        </p:grpSpPr>
        <p:sp>
          <p:nvSpPr>
            <p:cNvPr id="56" name="Ellipse 48">
              <a:extLst>
                <a:ext uri="{FF2B5EF4-FFF2-40B4-BE49-F238E27FC236}">
                  <a16:creationId xmlns:a16="http://schemas.microsoft.com/office/drawing/2014/main" id="{13AF25EA-C35F-0281-F7A9-3764F33C99B7}"/>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57" name="Ellipse 49">
              <a:extLst>
                <a:ext uri="{FF2B5EF4-FFF2-40B4-BE49-F238E27FC236}">
                  <a16:creationId xmlns:a16="http://schemas.microsoft.com/office/drawing/2014/main" id="{1A194B07-67A4-6F18-3011-33CD7052F143}"/>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grpSp>
        <p:nvGrpSpPr>
          <p:cNvPr id="61" name="Gruppieren 60">
            <a:extLst>
              <a:ext uri="{FF2B5EF4-FFF2-40B4-BE49-F238E27FC236}">
                <a16:creationId xmlns:a16="http://schemas.microsoft.com/office/drawing/2014/main" id="{F4FBD5F5-0143-6947-9924-A6AA364A1EFB}"/>
              </a:ext>
            </a:extLst>
          </p:cNvPr>
          <p:cNvGrpSpPr/>
          <p:nvPr/>
        </p:nvGrpSpPr>
        <p:grpSpPr>
          <a:xfrm>
            <a:off x="8599361" y="2381191"/>
            <a:ext cx="531706" cy="527336"/>
            <a:chOff x="2809351" y="4043289"/>
            <a:chExt cx="216000" cy="216000"/>
          </a:xfrm>
        </p:grpSpPr>
        <p:sp>
          <p:nvSpPr>
            <p:cNvPr id="62" name="Ellipse 48">
              <a:extLst>
                <a:ext uri="{FF2B5EF4-FFF2-40B4-BE49-F238E27FC236}">
                  <a16:creationId xmlns:a16="http://schemas.microsoft.com/office/drawing/2014/main" id="{5E4DE7AA-5E90-F122-A631-915F563301AD}"/>
                </a:ext>
              </a:extLst>
            </p:cNvPr>
            <p:cNvSpPr/>
            <p:nvPr/>
          </p:nvSpPr>
          <p:spPr>
            <a:xfrm>
              <a:off x="2809351" y="4043289"/>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63" name="Ellipse 49">
              <a:extLst>
                <a:ext uri="{FF2B5EF4-FFF2-40B4-BE49-F238E27FC236}">
                  <a16:creationId xmlns:a16="http://schemas.microsoft.com/office/drawing/2014/main" id="{FDFCE1D2-7560-B778-792C-684B1DE701C2}"/>
                </a:ext>
              </a:extLst>
            </p:cNvPr>
            <p:cNvSpPr/>
            <p:nvPr/>
          </p:nvSpPr>
          <p:spPr>
            <a:xfrm>
              <a:off x="2876309" y="4110247"/>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65" name="Textfeld 64">
            <a:extLst>
              <a:ext uri="{FF2B5EF4-FFF2-40B4-BE49-F238E27FC236}">
                <a16:creationId xmlns:a16="http://schemas.microsoft.com/office/drawing/2014/main" id="{81BC5BB8-F069-8B81-AC81-79219DD8A533}"/>
              </a:ext>
            </a:extLst>
          </p:cNvPr>
          <p:cNvSpPr txBox="1"/>
          <p:nvPr/>
        </p:nvSpPr>
        <p:spPr>
          <a:xfrm>
            <a:off x="4114800" y="4422718"/>
            <a:ext cx="0" cy="0"/>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cs typeface="Arial"/>
            </a:endParaRPr>
          </a:p>
        </p:txBody>
      </p:sp>
      <p:sp>
        <p:nvSpPr>
          <p:cNvPr id="3" name="Rechteck 2">
            <a:extLst>
              <a:ext uri="{FF2B5EF4-FFF2-40B4-BE49-F238E27FC236}">
                <a16:creationId xmlns:a16="http://schemas.microsoft.com/office/drawing/2014/main" id="{4DEAFDB8-B566-BD16-A755-3F32E09AD2D5}"/>
              </a:ext>
            </a:extLst>
          </p:cNvPr>
          <p:cNvSpPr/>
          <p:nvPr/>
        </p:nvSpPr>
        <p:spPr>
          <a:xfrm>
            <a:off x="1312944" y="4643775"/>
            <a:ext cx="1030417" cy="934714"/>
          </a:xfrm>
          <a:custGeom>
            <a:avLst/>
            <a:gdLst>
              <a:gd name="csX0" fmla="*/ 0 w 1030417"/>
              <a:gd name="csY0" fmla="*/ 0 h 934714"/>
              <a:gd name="csX1" fmla="*/ 535817 w 1030417"/>
              <a:gd name="csY1" fmla="*/ 0 h 934714"/>
              <a:gd name="csX2" fmla="*/ 1030417 w 1030417"/>
              <a:gd name="csY2" fmla="*/ 0 h 934714"/>
              <a:gd name="csX3" fmla="*/ 1030417 w 1030417"/>
              <a:gd name="csY3" fmla="*/ 439316 h 934714"/>
              <a:gd name="csX4" fmla="*/ 1030417 w 1030417"/>
              <a:gd name="csY4" fmla="*/ 934714 h 934714"/>
              <a:gd name="csX5" fmla="*/ 535817 w 1030417"/>
              <a:gd name="csY5" fmla="*/ 934714 h 934714"/>
              <a:gd name="csX6" fmla="*/ 0 w 1030417"/>
              <a:gd name="csY6" fmla="*/ 934714 h 934714"/>
              <a:gd name="csX7" fmla="*/ 0 w 1030417"/>
              <a:gd name="csY7" fmla="*/ 476704 h 934714"/>
              <a:gd name="csX8" fmla="*/ 0 w 1030417"/>
              <a:gd name="csY8"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0417" h="934714" fill="none" extrusionOk="0">
                <a:moveTo>
                  <a:pt x="0" y="0"/>
                </a:moveTo>
                <a:cubicBezTo>
                  <a:pt x="234527" y="-4744"/>
                  <a:pt x="371538" y="3665"/>
                  <a:pt x="535817" y="0"/>
                </a:cubicBezTo>
                <a:cubicBezTo>
                  <a:pt x="700096" y="-3665"/>
                  <a:pt x="929851" y="-4936"/>
                  <a:pt x="1030417" y="0"/>
                </a:cubicBezTo>
                <a:cubicBezTo>
                  <a:pt x="1035484" y="198188"/>
                  <a:pt x="1047545" y="245269"/>
                  <a:pt x="1030417" y="439316"/>
                </a:cubicBezTo>
                <a:cubicBezTo>
                  <a:pt x="1013289" y="633363"/>
                  <a:pt x="1035345" y="820566"/>
                  <a:pt x="1030417" y="934714"/>
                </a:cubicBezTo>
                <a:cubicBezTo>
                  <a:pt x="907253" y="921053"/>
                  <a:pt x="738970" y="958424"/>
                  <a:pt x="535817" y="934714"/>
                </a:cubicBezTo>
                <a:cubicBezTo>
                  <a:pt x="332664" y="911004"/>
                  <a:pt x="197771" y="920291"/>
                  <a:pt x="0" y="934714"/>
                </a:cubicBezTo>
                <a:cubicBezTo>
                  <a:pt x="5454" y="742223"/>
                  <a:pt x="17354" y="664919"/>
                  <a:pt x="0" y="476704"/>
                </a:cubicBezTo>
                <a:cubicBezTo>
                  <a:pt x="-17354" y="288489"/>
                  <a:pt x="-5677" y="186231"/>
                  <a:pt x="0" y="0"/>
                </a:cubicBezTo>
                <a:close/>
              </a:path>
              <a:path w="1030417" h="934714" stroke="0" extrusionOk="0">
                <a:moveTo>
                  <a:pt x="0" y="0"/>
                </a:moveTo>
                <a:cubicBezTo>
                  <a:pt x="173114" y="-19874"/>
                  <a:pt x="269479" y="-4176"/>
                  <a:pt x="504904" y="0"/>
                </a:cubicBezTo>
                <a:cubicBezTo>
                  <a:pt x="740329" y="4176"/>
                  <a:pt x="921424" y="4435"/>
                  <a:pt x="1030417" y="0"/>
                </a:cubicBezTo>
                <a:cubicBezTo>
                  <a:pt x="1014718" y="178909"/>
                  <a:pt x="1020557" y="362647"/>
                  <a:pt x="1030417" y="486051"/>
                </a:cubicBezTo>
                <a:cubicBezTo>
                  <a:pt x="1040277" y="609455"/>
                  <a:pt x="1011783" y="796792"/>
                  <a:pt x="1030417" y="934714"/>
                </a:cubicBezTo>
                <a:cubicBezTo>
                  <a:pt x="846620" y="922296"/>
                  <a:pt x="636675" y="929281"/>
                  <a:pt x="535817" y="934714"/>
                </a:cubicBezTo>
                <a:cubicBezTo>
                  <a:pt x="434959" y="940147"/>
                  <a:pt x="266221" y="937202"/>
                  <a:pt x="0" y="934714"/>
                </a:cubicBezTo>
                <a:cubicBezTo>
                  <a:pt x="-11939" y="716323"/>
                  <a:pt x="-825" y="609660"/>
                  <a:pt x="0" y="486051"/>
                </a:cubicBezTo>
                <a:cubicBezTo>
                  <a:pt x="825" y="362442"/>
                  <a:pt x="-6273" y="156922"/>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3 · 6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b="0" dirty="0">
                <a:solidFill>
                  <a:srgbClr val="000000"/>
                </a:solidFill>
                <a:latin typeface="Comic Sans MS" panose="030F0902030302020204" pitchFamily="66" charset="0"/>
                <a:ea typeface="+mn-ea"/>
                <a:cs typeface="+mn-cs"/>
                <a:sym typeface="Arial"/>
              </a:rPr>
              <a:t>4 · 6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5 · 6 = </a:t>
            </a:r>
          </a:p>
        </p:txBody>
      </p:sp>
      <p:sp>
        <p:nvSpPr>
          <p:cNvPr id="4" name="Rechteck 3">
            <a:extLst>
              <a:ext uri="{FF2B5EF4-FFF2-40B4-BE49-F238E27FC236}">
                <a16:creationId xmlns:a16="http://schemas.microsoft.com/office/drawing/2014/main" id="{DF8FF969-DE19-E5A9-118E-0D22214A7D6E}"/>
              </a:ext>
            </a:extLst>
          </p:cNvPr>
          <p:cNvSpPr/>
          <p:nvPr/>
        </p:nvSpPr>
        <p:spPr>
          <a:xfrm>
            <a:off x="6927772" y="3488691"/>
            <a:ext cx="5107770" cy="934714"/>
          </a:xfrm>
          <a:custGeom>
            <a:avLst/>
            <a:gdLst>
              <a:gd name="csX0" fmla="*/ 0 w 5107770"/>
              <a:gd name="csY0" fmla="*/ 0 h 934714"/>
              <a:gd name="csX1" fmla="*/ 536316 w 5107770"/>
              <a:gd name="csY1" fmla="*/ 0 h 934714"/>
              <a:gd name="csX2" fmla="*/ 1123709 w 5107770"/>
              <a:gd name="csY2" fmla="*/ 0 h 934714"/>
              <a:gd name="csX3" fmla="*/ 1660025 w 5107770"/>
              <a:gd name="csY3" fmla="*/ 0 h 934714"/>
              <a:gd name="csX4" fmla="*/ 2349574 w 5107770"/>
              <a:gd name="csY4" fmla="*/ 0 h 934714"/>
              <a:gd name="csX5" fmla="*/ 2988045 w 5107770"/>
              <a:gd name="csY5" fmla="*/ 0 h 934714"/>
              <a:gd name="csX6" fmla="*/ 3626517 w 5107770"/>
              <a:gd name="csY6" fmla="*/ 0 h 934714"/>
              <a:gd name="csX7" fmla="*/ 4367143 w 5107770"/>
              <a:gd name="csY7" fmla="*/ 0 h 934714"/>
              <a:gd name="csX8" fmla="*/ 5107770 w 5107770"/>
              <a:gd name="csY8" fmla="*/ 0 h 934714"/>
              <a:gd name="csX9" fmla="*/ 5107770 w 5107770"/>
              <a:gd name="csY9" fmla="*/ 439316 h 934714"/>
              <a:gd name="csX10" fmla="*/ 5107770 w 5107770"/>
              <a:gd name="csY10" fmla="*/ 934714 h 934714"/>
              <a:gd name="csX11" fmla="*/ 4622532 w 5107770"/>
              <a:gd name="csY11" fmla="*/ 934714 h 934714"/>
              <a:gd name="csX12" fmla="*/ 4086216 w 5107770"/>
              <a:gd name="csY12" fmla="*/ 934714 h 934714"/>
              <a:gd name="csX13" fmla="*/ 3396667 w 5107770"/>
              <a:gd name="csY13" fmla="*/ 934714 h 934714"/>
              <a:gd name="csX14" fmla="*/ 2656040 w 5107770"/>
              <a:gd name="csY14" fmla="*/ 934714 h 934714"/>
              <a:gd name="csX15" fmla="*/ 2068647 w 5107770"/>
              <a:gd name="csY15" fmla="*/ 934714 h 934714"/>
              <a:gd name="csX16" fmla="*/ 1328020 w 5107770"/>
              <a:gd name="csY16" fmla="*/ 934714 h 934714"/>
              <a:gd name="csX17" fmla="*/ 791704 w 5107770"/>
              <a:gd name="csY17" fmla="*/ 934714 h 934714"/>
              <a:gd name="csX18" fmla="*/ 0 w 5107770"/>
              <a:gd name="csY18" fmla="*/ 934714 h 934714"/>
              <a:gd name="csX19" fmla="*/ 0 w 5107770"/>
              <a:gd name="csY19" fmla="*/ 495398 h 934714"/>
              <a:gd name="csX20" fmla="*/ 0 w 5107770"/>
              <a:gd name="csY20"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34714"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0579" y="104870"/>
                  <a:pt x="5117378" y="266901"/>
                  <a:pt x="5107770" y="439316"/>
                </a:cubicBezTo>
                <a:cubicBezTo>
                  <a:pt x="5098162" y="611731"/>
                  <a:pt x="5110246" y="756580"/>
                  <a:pt x="5107770" y="934714"/>
                </a:cubicBezTo>
                <a:cubicBezTo>
                  <a:pt x="4934681" y="957156"/>
                  <a:pt x="4763014" y="956000"/>
                  <a:pt x="4622532" y="934714"/>
                </a:cubicBezTo>
                <a:cubicBezTo>
                  <a:pt x="4482050" y="913428"/>
                  <a:pt x="4330065" y="941155"/>
                  <a:pt x="4086216" y="934714"/>
                </a:cubicBezTo>
                <a:cubicBezTo>
                  <a:pt x="3842367" y="928273"/>
                  <a:pt x="3564357" y="916748"/>
                  <a:pt x="3396667" y="934714"/>
                </a:cubicBezTo>
                <a:cubicBezTo>
                  <a:pt x="3228977" y="952680"/>
                  <a:pt x="2964409" y="932277"/>
                  <a:pt x="2656040" y="934714"/>
                </a:cubicBezTo>
                <a:cubicBezTo>
                  <a:pt x="2347671" y="937151"/>
                  <a:pt x="2327817" y="945647"/>
                  <a:pt x="2068647" y="934714"/>
                </a:cubicBezTo>
                <a:cubicBezTo>
                  <a:pt x="1809477" y="923781"/>
                  <a:pt x="1478447" y="934199"/>
                  <a:pt x="1328020" y="934714"/>
                </a:cubicBezTo>
                <a:cubicBezTo>
                  <a:pt x="1177593" y="935229"/>
                  <a:pt x="1026875" y="939610"/>
                  <a:pt x="791704" y="934714"/>
                </a:cubicBezTo>
                <a:cubicBezTo>
                  <a:pt x="556533" y="929818"/>
                  <a:pt x="322365" y="939227"/>
                  <a:pt x="0" y="934714"/>
                </a:cubicBezTo>
                <a:cubicBezTo>
                  <a:pt x="19028" y="780579"/>
                  <a:pt x="-3616" y="584836"/>
                  <a:pt x="0" y="495398"/>
                </a:cubicBezTo>
                <a:cubicBezTo>
                  <a:pt x="3616" y="405960"/>
                  <a:pt x="5394" y="113290"/>
                  <a:pt x="0" y="0"/>
                </a:cubicBezTo>
                <a:close/>
              </a:path>
              <a:path w="5107770" h="934714"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7043" y="233913"/>
                  <a:pt x="5125990" y="258937"/>
                  <a:pt x="5107770" y="486051"/>
                </a:cubicBezTo>
                <a:cubicBezTo>
                  <a:pt x="5089550" y="713165"/>
                  <a:pt x="5088877" y="839019"/>
                  <a:pt x="5107770" y="934714"/>
                </a:cubicBezTo>
                <a:cubicBezTo>
                  <a:pt x="4807688" y="906240"/>
                  <a:pt x="4625027" y="905588"/>
                  <a:pt x="4469299" y="934714"/>
                </a:cubicBezTo>
                <a:cubicBezTo>
                  <a:pt x="4313571" y="963840"/>
                  <a:pt x="4154861" y="946668"/>
                  <a:pt x="3881905" y="934714"/>
                </a:cubicBezTo>
                <a:cubicBezTo>
                  <a:pt x="3608949" y="922760"/>
                  <a:pt x="3472138" y="927814"/>
                  <a:pt x="3141279" y="934714"/>
                </a:cubicBezTo>
                <a:cubicBezTo>
                  <a:pt x="2810420" y="941614"/>
                  <a:pt x="2562761" y="950440"/>
                  <a:pt x="2400652" y="934714"/>
                </a:cubicBezTo>
                <a:cubicBezTo>
                  <a:pt x="2238543" y="918988"/>
                  <a:pt x="1986247" y="907905"/>
                  <a:pt x="1864336" y="934714"/>
                </a:cubicBezTo>
                <a:cubicBezTo>
                  <a:pt x="1742425" y="961523"/>
                  <a:pt x="1356107" y="904170"/>
                  <a:pt x="1225865" y="934714"/>
                </a:cubicBezTo>
                <a:cubicBezTo>
                  <a:pt x="1095623" y="965258"/>
                  <a:pt x="415074" y="882900"/>
                  <a:pt x="0" y="934714"/>
                </a:cubicBezTo>
                <a:cubicBezTo>
                  <a:pt x="-7014" y="810296"/>
                  <a:pt x="-16991" y="577282"/>
                  <a:pt x="0" y="467357"/>
                </a:cubicBezTo>
                <a:cubicBezTo>
                  <a:pt x="16991" y="357432"/>
                  <a:pt x="-1732" y="22857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Leo meint, dass er zu viel Zeit in der Schule verbringt.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a:t>
            </a:r>
            <a:r>
              <a:rPr kumimoji="0" lang="de-DE" sz="1400" b="0" i="1"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Die meiste Zeit bin ich in der Schule</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sagt er.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Was meinst du dazu?</a:t>
            </a:r>
          </a:p>
        </p:txBody>
      </p:sp>
      <p:grpSp>
        <p:nvGrpSpPr>
          <p:cNvPr id="5" name="Gruppieren 4">
            <a:extLst>
              <a:ext uri="{FF2B5EF4-FFF2-40B4-BE49-F238E27FC236}">
                <a16:creationId xmlns:a16="http://schemas.microsoft.com/office/drawing/2014/main" id="{30EDEDF6-DD6D-E998-5506-C75B707FCD92}"/>
              </a:ext>
            </a:extLst>
          </p:cNvPr>
          <p:cNvGrpSpPr/>
          <p:nvPr/>
        </p:nvGrpSpPr>
        <p:grpSpPr>
          <a:xfrm>
            <a:off x="1569072" y="4305299"/>
            <a:ext cx="259081" cy="259081"/>
            <a:chOff x="2596650" y="4051507"/>
            <a:chExt cx="216000" cy="216000"/>
          </a:xfrm>
        </p:grpSpPr>
        <p:sp>
          <p:nvSpPr>
            <p:cNvPr id="6" name="Ellipse 48">
              <a:extLst>
                <a:ext uri="{FF2B5EF4-FFF2-40B4-BE49-F238E27FC236}">
                  <a16:creationId xmlns:a16="http://schemas.microsoft.com/office/drawing/2014/main" id="{B1267143-99E9-9312-B8D1-AB7ADFB39D7B}"/>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7" name="Ellipse 49">
              <a:extLst>
                <a:ext uri="{FF2B5EF4-FFF2-40B4-BE49-F238E27FC236}">
                  <a16:creationId xmlns:a16="http://schemas.microsoft.com/office/drawing/2014/main" id="{10C5236D-D3C7-BD58-A14C-6BAB971C6BCA}"/>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15" name="Rechteck 14">
            <a:extLst>
              <a:ext uri="{FF2B5EF4-FFF2-40B4-BE49-F238E27FC236}">
                <a16:creationId xmlns:a16="http://schemas.microsoft.com/office/drawing/2014/main" id="{86967D25-F1BA-1330-76F2-FBEFABE7A313}"/>
              </a:ext>
            </a:extLst>
          </p:cNvPr>
          <p:cNvSpPr/>
          <p:nvPr/>
        </p:nvSpPr>
        <p:spPr>
          <a:xfrm>
            <a:off x="3248437" y="3837942"/>
            <a:ext cx="1030417" cy="934714"/>
          </a:xfrm>
          <a:custGeom>
            <a:avLst/>
            <a:gdLst>
              <a:gd name="csX0" fmla="*/ 0 w 1030417"/>
              <a:gd name="csY0" fmla="*/ 0 h 934714"/>
              <a:gd name="csX1" fmla="*/ 535817 w 1030417"/>
              <a:gd name="csY1" fmla="*/ 0 h 934714"/>
              <a:gd name="csX2" fmla="*/ 1030417 w 1030417"/>
              <a:gd name="csY2" fmla="*/ 0 h 934714"/>
              <a:gd name="csX3" fmla="*/ 1030417 w 1030417"/>
              <a:gd name="csY3" fmla="*/ 439316 h 934714"/>
              <a:gd name="csX4" fmla="*/ 1030417 w 1030417"/>
              <a:gd name="csY4" fmla="*/ 934714 h 934714"/>
              <a:gd name="csX5" fmla="*/ 535817 w 1030417"/>
              <a:gd name="csY5" fmla="*/ 934714 h 934714"/>
              <a:gd name="csX6" fmla="*/ 0 w 1030417"/>
              <a:gd name="csY6" fmla="*/ 934714 h 934714"/>
              <a:gd name="csX7" fmla="*/ 0 w 1030417"/>
              <a:gd name="csY7" fmla="*/ 476704 h 934714"/>
              <a:gd name="csX8" fmla="*/ 0 w 1030417"/>
              <a:gd name="csY8"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30417" h="934714" fill="none" extrusionOk="0">
                <a:moveTo>
                  <a:pt x="0" y="0"/>
                </a:moveTo>
                <a:cubicBezTo>
                  <a:pt x="234527" y="-4744"/>
                  <a:pt x="371538" y="3665"/>
                  <a:pt x="535817" y="0"/>
                </a:cubicBezTo>
                <a:cubicBezTo>
                  <a:pt x="700096" y="-3665"/>
                  <a:pt x="929851" y="-4936"/>
                  <a:pt x="1030417" y="0"/>
                </a:cubicBezTo>
                <a:cubicBezTo>
                  <a:pt x="1035484" y="198188"/>
                  <a:pt x="1047545" y="245269"/>
                  <a:pt x="1030417" y="439316"/>
                </a:cubicBezTo>
                <a:cubicBezTo>
                  <a:pt x="1013289" y="633363"/>
                  <a:pt x="1035345" y="820566"/>
                  <a:pt x="1030417" y="934714"/>
                </a:cubicBezTo>
                <a:cubicBezTo>
                  <a:pt x="907253" y="921053"/>
                  <a:pt x="738970" y="958424"/>
                  <a:pt x="535817" y="934714"/>
                </a:cubicBezTo>
                <a:cubicBezTo>
                  <a:pt x="332664" y="911004"/>
                  <a:pt x="197771" y="920291"/>
                  <a:pt x="0" y="934714"/>
                </a:cubicBezTo>
                <a:cubicBezTo>
                  <a:pt x="5454" y="742223"/>
                  <a:pt x="17354" y="664919"/>
                  <a:pt x="0" y="476704"/>
                </a:cubicBezTo>
                <a:cubicBezTo>
                  <a:pt x="-17354" y="288489"/>
                  <a:pt x="-5677" y="186231"/>
                  <a:pt x="0" y="0"/>
                </a:cubicBezTo>
                <a:close/>
              </a:path>
              <a:path w="1030417" h="934714" stroke="0" extrusionOk="0">
                <a:moveTo>
                  <a:pt x="0" y="0"/>
                </a:moveTo>
                <a:cubicBezTo>
                  <a:pt x="173114" y="-19874"/>
                  <a:pt x="269479" y="-4176"/>
                  <a:pt x="504904" y="0"/>
                </a:cubicBezTo>
                <a:cubicBezTo>
                  <a:pt x="740329" y="4176"/>
                  <a:pt x="921424" y="4435"/>
                  <a:pt x="1030417" y="0"/>
                </a:cubicBezTo>
                <a:cubicBezTo>
                  <a:pt x="1014718" y="178909"/>
                  <a:pt x="1020557" y="362647"/>
                  <a:pt x="1030417" y="486051"/>
                </a:cubicBezTo>
                <a:cubicBezTo>
                  <a:pt x="1040277" y="609455"/>
                  <a:pt x="1011783" y="796792"/>
                  <a:pt x="1030417" y="934714"/>
                </a:cubicBezTo>
                <a:cubicBezTo>
                  <a:pt x="846620" y="922296"/>
                  <a:pt x="636675" y="929281"/>
                  <a:pt x="535817" y="934714"/>
                </a:cubicBezTo>
                <a:cubicBezTo>
                  <a:pt x="434959" y="940147"/>
                  <a:pt x="266221" y="937202"/>
                  <a:pt x="0" y="934714"/>
                </a:cubicBezTo>
                <a:cubicBezTo>
                  <a:pt x="-11939" y="716323"/>
                  <a:pt x="-825" y="609660"/>
                  <a:pt x="0" y="486051"/>
                </a:cubicBezTo>
                <a:cubicBezTo>
                  <a:pt x="825" y="362442"/>
                  <a:pt x="-6273" y="156922"/>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123</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b="0" u="sng" dirty="0">
                <a:solidFill>
                  <a:srgbClr val="000000"/>
                </a:solidFill>
                <a:latin typeface="Comic Sans MS" panose="030F0902030302020204" pitchFamily="66" charset="0"/>
                <a:ea typeface="+mn-ea"/>
                <a:cs typeface="+mn-cs"/>
                <a:sym typeface="Arial"/>
              </a:rPr>
              <a:t>· 321</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a:t>
            </a:r>
          </a:p>
        </p:txBody>
      </p:sp>
      <p:sp>
        <p:nvSpPr>
          <p:cNvPr id="14" name="Rechteck 13">
            <a:extLst>
              <a:ext uri="{FF2B5EF4-FFF2-40B4-BE49-F238E27FC236}">
                <a16:creationId xmlns:a16="http://schemas.microsoft.com/office/drawing/2014/main" id="{13289753-A972-9D61-0610-6862B10D4D48}"/>
              </a:ext>
            </a:extLst>
          </p:cNvPr>
          <p:cNvSpPr/>
          <p:nvPr/>
        </p:nvSpPr>
        <p:spPr>
          <a:xfrm>
            <a:off x="6720668" y="2207094"/>
            <a:ext cx="96982" cy="1385455"/>
          </a:xfrm>
          <a:prstGeom prst="rect">
            <a:avLst/>
          </a:prstGeom>
          <a:solidFill>
            <a:srgbClr val="E1E1E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8" name="Textfeld 7">
            <a:extLst>
              <a:ext uri="{FF2B5EF4-FFF2-40B4-BE49-F238E27FC236}">
                <a16:creationId xmlns:a16="http://schemas.microsoft.com/office/drawing/2014/main" id="{FE85B6F3-9245-2AA2-D55A-A1C86C505BEF}"/>
              </a:ext>
            </a:extLst>
          </p:cNvPr>
          <p:cNvSpPr txBox="1"/>
          <p:nvPr/>
        </p:nvSpPr>
        <p:spPr>
          <a:xfrm>
            <a:off x="6033510" y="219609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
        <p:nvSpPr>
          <p:cNvPr id="9" name="Textfeld 8">
            <a:extLst>
              <a:ext uri="{FF2B5EF4-FFF2-40B4-BE49-F238E27FC236}">
                <a16:creationId xmlns:a16="http://schemas.microsoft.com/office/drawing/2014/main" id="{3A5E808D-2390-FCDD-F50D-DD1BA7CBD542}"/>
              </a:ext>
            </a:extLst>
          </p:cNvPr>
          <p:cNvSpPr txBox="1"/>
          <p:nvPr/>
        </p:nvSpPr>
        <p:spPr>
          <a:xfrm>
            <a:off x="6374219" y="199892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spTree>
    <p:extLst>
      <p:ext uri="{BB962C8B-B14F-4D97-AF65-F5344CB8AC3E}">
        <p14:creationId xmlns:p14="http://schemas.microsoft.com/office/powerpoint/2010/main" val="31362843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0B81-E7B5-DE78-203D-E10E6D1DB3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64F629-8A0A-269B-DBFC-5E48D4C72B4D}"/>
              </a:ext>
            </a:extLst>
          </p:cNvPr>
          <p:cNvSpPr>
            <a:spLocks noGrp="1"/>
          </p:cNvSpPr>
          <p:nvPr>
            <p:ph type="title"/>
          </p:nvPr>
        </p:nvSpPr>
        <p:spPr/>
        <p:txBody>
          <a:bodyPr/>
          <a:lstStyle/>
          <a:p>
            <a:r>
              <a:rPr lang="de-DE" dirty="0"/>
              <a:t>Modellieren im Mathematikunterricht</a:t>
            </a:r>
          </a:p>
        </p:txBody>
      </p:sp>
      <p:sp>
        <p:nvSpPr>
          <p:cNvPr id="52" name="Form 51">
            <a:extLst>
              <a:ext uri="{FF2B5EF4-FFF2-40B4-BE49-F238E27FC236}">
                <a16:creationId xmlns:a16="http://schemas.microsoft.com/office/drawing/2014/main" id="{92581F22-0459-356D-6931-E78140BE473B}"/>
              </a:ext>
            </a:extLst>
          </p:cNvPr>
          <p:cNvSpPr/>
          <p:nvPr/>
        </p:nvSpPr>
        <p:spPr>
          <a:xfrm>
            <a:off x="299619" y="1651471"/>
            <a:ext cx="11365907" cy="3814927"/>
          </a:xfrm>
          <a:prstGeom prst="swooshArrow">
            <a:avLst>
              <a:gd name="adj1" fmla="val 17503"/>
              <a:gd name="adj2" fmla="val 22159"/>
            </a:avLst>
          </a:prstGeom>
          <a:solidFill>
            <a:srgbClr val="A5A5A5">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pic>
        <p:nvPicPr>
          <p:cNvPr id="53" name="Grafik 52">
            <a:extLst>
              <a:ext uri="{FF2B5EF4-FFF2-40B4-BE49-F238E27FC236}">
                <a16:creationId xmlns:a16="http://schemas.microsoft.com/office/drawing/2014/main" id="{ABE4F696-07DB-93D1-A0A6-09451EDA83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7336" y="2160233"/>
            <a:ext cx="540000" cy="540000"/>
          </a:xfrm>
          <a:prstGeom prst="rect">
            <a:avLst/>
          </a:prstGeom>
        </p:spPr>
      </p:pic>
      <p:sp>
        <p:nvSpPr>
          <p:cNvPr id="54" name="Abgerundetes Rechteck 5">
            <a:extLst>
              <a:ext uri="{FF2B5EF4-FFF2-40B4-BE49-F238E27FC236}">
                <a16:creationId xmlns:a16="http://schemas.microsoft.com/office/drawing/2014/main" id="{89870583-5CDD-60C0-87C4-6A2AA0BE5819}"/>
              </a:ext>
            </a:extLst>
          </p:cNvPr>
          <p:cNvSpPr/>
          <p:nvPr/>
        </p:nvSpPr>
        <p:spPr bwMode="auto">
          <a:xfrm>
            <a:off x="526474" y="1333724"/>
            <a:ext cx="3893347"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indent="0" hangingPunct="1">
              <a:lnSpc>
                <a:spcPts val="1700"/>
              </a:lnSpc>
              <a:spcBef>
                <a:spcPts val="400"/>
              </a:spcBef>
              <a:buClr>
                <a:srgbClr val="000000"/>
              </a:buClr>
              <a:buSzTx/>
              <a:buFont typeface="Arial"/>
              <a:buNone/>
            </a:pPr>
            <a:r>
              <a:rPr lang="de-DE" sz="1600" b="0" dirty="0">
                <a:solidFill>
                  <a:srgbClr val="327A86"/>
                </a:solidFill>
                <a:cs typeface="Arial" panose="020B0604020202020204" pitchFamily="34" charset="0"/>
                <a:sym typeface="Arial"/>
              </a:rPr>
              <a:t>Langfristigkeit und Durchgängigkeit</a:t>
            </a:r>
          </a:p>
        </p:txBody>
      </p:sp>
      <p:grpSp>
        <p:nvGrpSpPr>
          <p:cNvPr id="55" name="Gruppieren 54">
            <a:extLst>
              <a:ext uri="{FF2B5EF4-FFF2-40B4-BE49-F238E27FC236}">
                <a16:creationId xmlns:a16="http://schemas.microsoft.com/office/drawing/2014/main" id="{237473C3-9AEF-938B-3127-426923D500FD}"/>
              </a:ext>
            </a:extLst>
          </p:cNvPr>
          <p:cNvGrpSpPr>
            <a:grpSpLocks noChangeAspect="1"/>
          </p:cNvGrpSpPr>
          <p:nvPr/>
        </p:nvGrpSpPr>
        <p:grpSpPr>
          <a:xfrm>
            <a:off x="4894432" y="3040674"/>
            <a:ext cx="406800" cy="406800"/>
            <a:chOff x="2596650" y="4051507"/>
            <a:chExt cx="216000" cy="216000"/>
          </a:xfrm>
        </p:grpSpPr>
        <p:sp>
          <p:nvSpPr>
            <p:cNvPr id="56" name="Ellipse 48">
              <a:extLst>
                <a:ext uri="{FF2B5EF4-FFF2-40B4-BE49-F238E27FC236}">
                  <a16:creationId xmlns:a16="http://schemas.microsoft.com/office/drawing/2014/main" id="{4F8FC363-1E30-FEAC-E68D-D515A2971B62}"/>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57" name="Ellipse 49">
              <a:extLst>
                <a:ext uri="{FF2B5EF4-FFF2-40B4-BE49-F238E27FC236}">
                  <a16:creationId xmlns:a16="http://schemas.microsoft.com/office/drawing/2014/main" id="{A4439C69-8BA3-53C0-DC8C-6BE7204C26C0}"/>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grpSp>
        <p:nvGrpSpPr>
          <p:cNvPr id="61" name="Gruppieren 60">
            <a:extLst>
              <a:ext uri="{FF2B5EF4-FFF2-40B4-BE49-F238E27FC236}">
                <a16:creationId xmlns:a16="http://schemas.microsoft.com/office/drawing/2014/main" id="{B3352D58-8EDF-EB5B-C05C-A54112E379B5}"/>
              </a:ext>
            </a:extLst>
          </p:cNvPr>
          <p:cNvGrpSpPr>
            <a:grpSpLocks noChangeAspect="1"/>
          </p:cNvGrpSpPr>
          <p:nvPr/>
        </p:nvGrpSpPr>
        <p:grpSpPr>
          <a:xfrm>
            <a:off x="8129679" y="2430233"/>
            <a:ext cx="504000" cy="499858"/>
            <a:chOff x="2809351" y="4043289"/>
            <a:chExt cx="216000" cy="216000"/>
          </a:xfrm>
        </p:grpSpPr>
        <p:sp>
          <p:nvSpPr>
            <p:cNvPr id="62" name="Ellipse 48">
              <a:extLst>
                <a:ext uri="{FF2B5EF4-FFF2-40B4-BE49-F238E27FC236}">
                  <a16:creationId xmlns:a16="http://schemas.microsoft.com/office/drawing/2014/main" id="{C2F61178-4D5E-B5F1-4819-302ACA665587}"/>
                </a:ext>
              </a:extLst>
            </p:cNvPr>
            <p:cNvSpPr/>
            <p:nvPr/>
          </p:nvSpPr>
          <p:spPr>
            <a:xfrm>
              <a:off x="2809351" y="4043289"/>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63" name="Ellipse 49">
              <a:extLst>
                <a:ext uri="{FF2B5EF4-FFF2-40B4-BE49-F238E27FC236}">
                  <a16:creationId xmlns:a16="http://schemas.microsoft.com/office/drawing/2014/main" id="{547894F5-7827-F806-5219-47BCE690F8CE}"/>
                </a:ext>
              </a:extLst>
            </p:cNvPr>
            <p:cNvSpPr/>
            <p:nvPr/>
          </p:nvSpPr>
          <p:spPr>
            <a:xfrm>
              <a:off x="2876309" y="4110247"/>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68" name="Textfeld 67">
            <a:extLst>
              <a:ext uri="{FF2B5EF4-FFF2-40B4-BE49-F238E27FC236}">
                <a16:creationId xmlns:a16="http://schemas.microsoft.com/office/drawing/2014/main" id="{980758DC-0547-C3EE-F4D9-4F4FF0608ED3}"/>
              </a:ext>
            </a:extLst>
          </p:cNvPr>
          <p:cNvSpPr txBox="1"/>
          <p:nvPr/>
        </p:nvSpPr>
        <p:spPr>
          <a:xfrm rot="21040144">
            <a:off x="2907527" y="3402717"/>
            <a:ext cx="7129241" cy="765887"/>
          </a:xfrm>
          <a:prstGeom prst="rect">
            <a:avLst/>
          </a:prstGeom>
          <a:noFill/>
        </p:spPr>
        <p:txBody>
          <a:bodyPr wrap="none" rtlCol="0">
            <a:prstTxWarp prst="textArchUp">
              <a:avLst>
                <a:gd name="adj" fmla="val 11253115"/>
              </a:avLst>
            </a:prstTxWarp>
            <a:spAutoFit/>
          </a:bodyPr>
          <a:lstStyle/>
          <a:p>
            <a:pPr marL="0" indent="0">
              <a:buFont typeface="Arial"/>
              <a:buNone/>
            </a:pPr>
            <a:r>
              <a:rPr lang="de-DE" sz="2000" b="0" dirty="0">
                <a:solidFill>
                  <a:srgbClr val="327D87"/>
                </a:solidFill>
                <a:cs typeface="Arial"/>
              </a:rPr>
              <a:t> Modellieren herausfordern und unterstützen von Anfang an!</a:t>
            </a:r>
          </a:p>
        </p:txBody>
      </p:sp>
      <p:sp>
        <p:nvSpPr>
          <p:cNvPr id="3" name="Rechteck 2">
            <a:extLst>
              <a:ext uri="{FF2B5EF4-FFF2-40B4-BE49-F238E27FC236}">
                <a16:creationId xmlns:a16="http://schemas.microsoft.com/office/drawing/2014/main" id="{204B2D48-1BDB-338C-DAAE-43D42170DE13}"/>
              </a:ext>
            </a:extLst>
          </p:cNvPr>
          <p:cNvSpPr/>
          <p:nvPr/>
        </p:nvSpPr>
        <p:spPr>
          <a:xfrm>
            <a:off x="2621429" y="2042744"/>
            <a:ext cx="4798213" cy="934714"/>
          </a:xfrm>
          <a:custGeom>
            <a:avLst/>
            <a:gdLst>
              <a:gd name="csX0" fmla="*/ 0 w 4798213"/>
              <a:gd name="csY0" fmla="*/ 0 h 934714"/>
              <a:gd name="csX1" fmla="*/ 589495 w 4798213"/>
              <a:gd name="csY1" fmla="*/ 0 h 934714"/>
              <a:gd name="csX2" fmla="*/ 1322936 w 4798213"/>
              <a:gd name="csY2" fmla="*/ 0 h 934714"/>
              <a:gd name="csX3" fmla="*/ 1960413 w 4798213"/>
              <a:gd name="csY3" fmla="*/ 0 h 934714"/>
              <a:gd name="csX4" fmla="*/ 2549907 w 4798213"/>
              <a:gd name="csY4" fmla="*/ 0 h 934714"/>
              <a:gd name="csX5" fmla="*/ 3283349 w 4798213"/>
              <a:gd name="csY5" fmla="*/ 0 h 934714"/>
              <a:gd name="csX6" fmla="*/ 3968808 w 4798213"/>
              <a:gd name="csY6" fmla="*/ 0 h 934714"/>
              <a:gd name="csX7" fmla="*/ 4798213 w 4798213"/>
              <a:gd name="csY7" fmla="*/ 0 h 934714"/>
              <a:gd name="csX8" fmla="*/ 4798213 w 4798213"/>
              <a:gd name="csY8" fmla="*/ 486051 h 934714"/>
              <a:gd name="csX9" fmla="*/ 4798213 w 4798213"/>
              <a:gd name="csY9" fmla="*/ 934714 h 934714"/>
              <a:gd name="csX10" fmla="*/ 4208718 w 4798213"/>
              <a:gd name="csY10" fmla="*/ 934714 h 934714"/>
              <a:gd name="csX11" fmla="*/ 3667206 w 4798213"/>
              <a:gd name="csY11" fmla="*/ 934714 h 934714"/>
              <a:gd name="csX12" fmla="*/ 2933765 w 4798213"/>
              <a:gd name="csY12" fmla="*/ 934714 h 934714"/>
              <a:gd name="csX13" fmla="*/ 2344270 w 4798213"/>
              <a:gd name="csY13" fmla="*/ 934714 h 934714"/>
              <a:gd name="csX14" fmla="*/ 1610829 w 4798213"/>
              <a:gd name="csY14" fmla="*/ 934714 h 934714"/>
              <a:gd name="csX15" fmla="*/ 829405 w 4798213"/>
              <a:gd name="csY15" fmla="*/ 934714 h 934714"/>
              <a:gd name="csX16" fmla="*/ 0 w 4798213"/>
              <a:gd name="csY16" fmla="*/ 934714 h 934714"/>
              <a:gd name="csX17" fmla="*/ 0 w 4798213"/>
              <a:gd name="csY17" fmla="*/ 448663 h 934714"/>
              <a:gd name="csX18" fmla="*/ 0 w 4798213"/>
              <a:gd name="csY18"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98213" h="934714" fill="none" extrusionOk="0">
                <a:moveTo>
                  <a:pt x="0" y="0"/>
                </a:moveTo>
                <a:cubicBezTo>
                  <a:pt x="214491" y="2798"/>
                  <a:pt x="360021" y="17853"/>
                  <a:pt x="589495" y="0"/>
                </a:cubicBezTo>
                <a:cubicBezTo>
                  <a:pt x="818970" y="-17853"/>
                  <a:pt x="1040546" y="-197"/>
                  <a:pt x="1322936" y="0"/>
                </a:cubicBezTo>
                <a:cubicBezTo>
                  <a:pt x="1605326" y="197"/>
                  <a:pt x="1793977" y="28188"/>
                  <a:pt x="1960413" y="0"/>
                </a:cubicBezTo>
                <a:cubicBezTo>
                  <a:pt x="2126849" y="-28188"/>
                  <a:pt x="2296127" y="-22785"/>
                  <a:pt x="2549907" y="0"/>
                </a:cubicBezTo>
                <a:cubicBezTo>
                  <a:pt x="2803687" y="22785"/>
                  <a:pt x="3013350" y="2970"/>
                  <a:pt x="3283349" y="0"/>
                </a:cubicBezTo>
                <a:cubicBezTo>
                  <a:pt x="3553348" y="-2970"/>
                  <a:pt x="3807473" y="-18889"/>
                  <a:pt x="3968808" y="0"/>
                </a:cubicBezTo>
                <a:cubicBezTo>
                  <a:pt x="4130143" y="18889"/>
                  <a:pt x="4501326" y="-25992"/>
                  <a:pt x="4798213" y="0"/>
                </a:cubicBezTo>
                <a:cubicBezTo>
                  <a:pt x="4776238" y="207299"/>
                  <a:pt x="4804834" y="312093"/>
                  <a:pt x="4798213" y="486051"/>
                </a:cubicBezTo>
                <a:cubicBezTo>
                  <a:pt x="4791592" y="660009"/>
                  <a:pt x="4790320" y="781432"/>
                  <a:pt x="4798213" y="934714"/>
                </a:cubicBezTo>
                <a:cubicBezTo>
                  <a:pt x="4575416" y="921061"/>
                  <a:pt x="4356474" y="924224"/>
                  <a:pt x="4208718" y="934714"/>
                </a:cubicBezTo>
                <a:cubicBezTo>
                  <a:pt x="4060962" y="945204"/>
                  <a:pt x="3829216" y="944793"/>
                  <a:pt x="3667206" y="934714"/>
                </a:cubicBezTo>
                <a:cubicBezTo>
                  <a:pt x="3505196" y="924635"/>
                  <a:pt x="3167622" y="920549"/>
                  <a:pt x="2933765" y="934714"/>
                </a:cubicBezTo>
                <a:cubicBezTo>
                  <a:pt x="2699908" y="948879"/>
                  <a:pt x="2478500" y="916812"/>
                  <a:pt x="2344270" y="934714"/>
                </a:cubicBezTo>
                <a:cubicBezTo>
                  <a:pt x="2210041" y="952616"/>
                  <a:pt x="1900575" y="971054"/>
                  <a:pt x="1610829" y="934714"/>
                </a:cubicBezTo>
                <a:cubicBezTo>
                  <a:pt x="1321083" y="898374"/>
                  <a:pt x="1213473" y="959088"/>
                  <a:pt x="829405" y="934714"/>
                </a:cubicBezTo>
                <a:cubicBezTo>
                  <a:pt x="445337" y="910340"/>
                  <a:pt x="221976" y="914943"/>
                  <a:pt x="0" y="934714"/>
                </a:cubicBezTo>
                <a:cubicBezTo>
                  <a:pt x="-15391" y="722899"/>
                  <a:pt x="16245" y="685726"/>
                  <a:pt x="0" y="448663"/>
                </a:cubicBezTo>
                <a:cubicBezTo>
                  <a:pt x="-16245" y="211600"/>
                  <a:pt x="-13610" y="140236"/>
                  <a:pt x="0" y="0"/>
                </a:cubicBezTo>
                <a:close/>
              </a:path>
              <a:path w="4798213" h="934714" stroke="0" extrusionOk="0">
                <a:moveTo>
                  <a:pt x="0" y="0"/>
                </a:moveTo>
                <a:cubicBezTo>
                  <a:pt x="199632" y="18169"/>
                  <a:pt x="357176" y="20351"/>
                  <a:pt x="637477" y="0"/>
                </a:cubicBezTo>
                <a:cubicBezTo>
                  <a:pt x="917778" y="-20351"/>
                  <a:pt x="928792" y="13825"/>
                  <a:pt x="1178989" y="0"/>
                </a:cubicBezTo>
                <a:cubicBezTo>
                  <a:pt x="1429186" y="-13825"/>
                  <a:pt x="1703383" y="24782"/>
                  <a:pt x="1960413" y="0"/>
                </a:cubicBezTo>
                <a:cubicBezTo>
                  <a:pt x="2217443" y="-24782"/>
                  <a:pt x="2292694" y="12073"/>
                  <a:pt x="2597890" y="0"/>
                </a:cubicBezTo>
                <a:cubicBezTo>
                  <a:pt x="2903086" y="-12073"/>
                  <a:pt x="3052256" y="6144"/>
                  <a:pt x="3235366" y="0"/>
                </a:cubicBezTo>
                <a:cubicBezTo>
                  <a:pt x="3418476" y="-6144"/>
                  <a:pt x="3636697" y="-10754"/>
                  <a:pt x="4016790" y="0"/>
                </a:cubicBezTo>
                <a:cubicBezTo>
                  <a:pt x="4396883" y="10754"/>
                  <a:pt x="4463128" y="1665"/>
                  <a:pt x="4798213" y="0"/>
                </a:cubicBezTo>
                <a:cubicBezTo>
                  <a:pt x="4775791" y="241356"/>
                  <a:pt x="4774002" y="292664"/>
                  <a:pt x="4798213" y="486051"/>
                </a:cubicBezTo>
                <a:cubicBezTo>
                  <a:pt x="4822424" y="679438"/>
                  <a:pt x="4787661" y="836446"/>
                  <a:pt x="4798213" y="934714"/>
                </a:cubicBezTo>
                <a:cubicBezTo>
                  <a:pt x="4606182" y="908202"/>
                  <a:pt x="4383138" y="934402"/>
                  <a:pt x="4208718" y="934714"/>
                </a:cubicBezTo>
                <a:cubicBezTo>
                  <a:pt x="4034299" y="935026"/>
                  <a:pt x="3840711" y="946955"/>
                  <a:pt x="3523259" y="934714"/>
                </a:cubicBezTo>
                <a:cubicBezTo>
                  <a:pt x="3205807" y="922473"/>
                  <a:pt x="3127952" y="927924"/>
                  <a:pt x="2885782" y="934714"/>
                </a:cubicBezTo>
                <a:cubicBezTo>
                  <a:pt x="2643612" y="941504"/>
                  <a:pt x="2368237" y="920763"/>
                  <a:pt x="2104359" y="934714"/>
                </a:cubicBezTo>
                <a:cubicBezTo>
                  <a:pt x="1840481" y="948665"/>
                  <a:pt x="1617534" y="927388"/>
                  <a:pt x="1322936" y="934714"/>
                </a:cubicBezTo>
                <a:cubicBezTo>
                  <a:pt x="1028338" y="942040"/>
                  <a:pt x="989826" y="936127"/>
                  <a:pt x="733441" y="934714"/>
                </a:cubicBezTo>
                <a:cubicBezTo>
                  <a:pt x="477056" y="933301"/>
                  <a:pt x="287266" y="928358"/>
                  <a:pt x="0" y="934714"/>
                </a:cubicBezTo>
                <a:cubicBezTo>
                  <a:pt x="4511" y="828779"/>
                  <a:pt x="4503" y="661228"/>
                  <a:pt x="0" y="448663"/>
                </a:cubicBezTo>
                <a:cubicBezTo>
                  <a:pt x="-4503" y="236098"/>
                  <a:pt x="-16770" y="10318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Sergey geht fünfmal in der Woche in die Schule.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Das Jahr hat 40 Schulwochen.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Wie viele Tage verbringt Sergey im Jahr in der Schule?</a:t>
            </a:r>
          </a:p>
        </p:txBody>
      </p:sp>
      <p:sp>
        <p:nvSpPr>
          <p:cNvPr id="4" name="Rechteck 3">
            <a:extLst>
              <a:ext uri="{FF2B5EF4-FFF2-40B4-BE49-F238E27FC236}">
                <a16:creationId xmlns:a16="http://schemas.microsoft.com/office/drawing/2014/main" id="{81AC582F-1185-8C8F-3919-B62D1F051EE0}"/>
              </a:ext>
            </a:extLst>
          </p:cNvPr>
          <p:cNvSpPr/>
          <p:nvPr/>
        </p:nvSpPr>
        <p:spPr>
          <a:xfrm>
            <a:off x="6927772" y="3488691"/>
            <a:ext cx="5107770" cy="934714"/>
          </a:xfrm>
          <a:custGeom>
            <a:avLst/>
            <a:gdLst>
              <a:gd name="csX0" fmla="*/ 0 w 5107770"/>
              <a:gd name="csY0" fmla="*/ 0 h 934714"/>
              <a:gd name="csX1" fmla="*/ 536316 w 5107770"/>
              <a:gd name="csY1" fmla="*/ 0 h 934714"/>
              <a:gd name="csX2" fmla="*/ 1123709 w 5107770"/>
              <a:gd name="csY2" fmla="*/ 0 h 934714"/>
              <a:gd name="csX3" fmla="*/ 1660025 w 5107770"/>
              <a:gd name="csY3" fmla="*/ 0 h 934714"/>
              <a:gd name="csX4" fmla="*/ 2349574 w 5107770"/>
              <a:gd name="csY4" fmla="*/ 0 h 934714"/>
              <a:gd name="csX5" fmla="*/ 2988045 w 5107770"/>
              <a:gd name="csY5" fmla="*/ 0 h 934714"/>
              <a:gd name="csX6" fmla="*/ 3626517 w 5107770"/>
              <a:gd name="csY6" fmla="*/ 0 h 934714"/>
              <a:gd name="csX7" fmla="*/ 4367143 w 5107770"/>
              <a:gd name="csY7" fmla="*/ 0 h 934714"/>
              <a:gd name="csX8" fmla="*/ 5107770 w 5107770"/>
              <a:gd name="csY8" fmla="*/ 0 h 934714"/>
              <a:gd name="csX9" fmla="*/ 5107770 w 5107770"/>
              <a:gd name="csY9" fmla="*/ 439316 h 934714"/>
              <a:gd name="csX10" fmla="*/ 5107770 w 5107770"/>
              <a:gd name="csY10" fmla="*/ 934714 h 934714"/>
              <a:gd name="csX11" fmla="*/ 4622532 w 5107770"/>
              <a:gd name="csY11" fmla="*/ 934714 h 934714"/>
              <a:gd name="csX12" fmla="*/ 4086216 w 5107770"/>
              <a:gd name="csY12" fmla="*/ 934714 h 934714"/>
              <a:gd name="csX13" fmla="*/ 3396667 w 5107770"/>
              <a:gd name="csY13" fmla="*/ 934714 h 934714"/>
              <a:gd name="csX14" fmla="*/ 2656040 w 5107770"/>
              <a:gd name="csY14" fmla="*/ 934714 h 934714"/>
              <a:gd name="csX15" fmla="*/ 2068647 w 5107770"/>
              <a:gd name="csY15" fmla="*/ 934714 h 934714"/>
              <a:gd name="csX16" fmla="*/ 1328020 w 5107770"/>
              <a:gd name="csY16" fmla="*/ 934714 h 934714"/>
              <a:gd name="csX17" fmla="*/ 791704 w 5107770"/>
              <a:gd name="csY17" fmla="*/ 934714 h 934714"/>
              <a:gd name="csX18" fmla="*/ 0 w 5107770"/>
              <a:gd name="csY18" fmla="*/ 934714 h 934714"/>
              <a:gd name="csX19" fmla="*/ 0 w 5107770"/>
              <a:gd name="csY19" fmla="*/ 495398 h 934714"/>
              <a:gd name="csX20" fmla="*/ 0 w 5107770"/>
              <a:gd name="csY20"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34714"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0579" y="104870"/>
                  <a:pt x="5117378" y="266901"/>
                  <a:pt x="5107770" y="439316"/>
                </a:cubicBezTo>
                <a:cubicBezTo>
                  <a:pt x="5098162" y="611731"/>
                  <a:pt x="5110246" y="756580"/>
                  <a:pt x="5107770" y="934714"/>
                </a:cubicBezTo>
                <a:cubicBezTo>
                  <a:pt x="4934681" y="957156"/>
                  <a:pt x="4763014" y="956000"/>
                  <a:pt x="4622532" y="934714"/>
                </a:cubicBezTo>
                <a:cubicBezTo>
                  <a:pt x="4482050" y="913428"/>
                  <a:pt x="4330065" y="941155"/>
                  <a:pt x="4086216" y="934714"/>
                </a:cubicBezTo>
                <a:cubicBezTo>
                  <a:pt x="3842367" y="928273"/>
                  <a:pt x="3564357" y="916748"/>
                  <a:pt x="3396667" y="934714"/>
                </a:cubicBezTo>
                <a:cubicBezTo>
                  <a:pt x="3228977" y="952680"/>
                  <a:pt x="2964409" y="932277"/>
                  <a:pt x="2656040" y="934714"/>
                </a:cubicBezTo>
                <a:cubicBezTo>
                  <a:pt x="2347671" y="937151"/>
                  <a:pt x="2327817" y="945647"/>
                  <a:pt x="2068647" y="934714"/>
                </a:cubicBezTo>
                <a:cubicBezTo>
                  <a:pt x="1809477" y="923781"/>
                  <a:pt x="1478447" y="934199"/>
                  <a:pt x="1328020" y="934714"/>
                </a:cubicBezTo>
                <a:cubicBezTo>
                  <a:pt x="1177593" y="935229"/>
                  <a:pt x="1026875" y="939610"/>
                  <a:pt x="791704" y="934714"/>
                </a:cubicBezTo>
                <a:cubicBezTo>
                  <a:pt x="556533" y="929818"/>
                  <a:pt x="322365" y="939227"/>
                  <a:pt x="0" y="934714"/>
                </a:cubicBezTo>
                <a:cubicBezTo>
                  <a:pt x="19028" y="780579"/>
                  <a:pt x="-3616" y="584836"/>
                  <a:pt x="0" y="495398"/>
                </a:cubicBezTo>
                <a:cubicBezTo>
                  <a:pt x="3616" y="405960"/>
                  <a:pt x="5394" y="113290"/>
                  <a:pt x="0" y="0"/>
                </a:cubicBezTo>
                <a:close/>
              </a:path>
              <a:path w="5107770" h="934714"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7043" y="233913"/>
                  <a:pt x="5125990" y="258937"/>
                  <a:pt x="5107770" y="486051"/>
                </a:cubicBezTo>
                <a:cubicBezTo>
                  <a:pt x="5089550" y="713165"/>
                  <a:pt x="5088877" y="839019"/>
                  <a:pt x="5107770" y="934714"/>
                </a:cubicBezTo>
                <a:cubicBezTo>
                  <a:pt x="4807688" y="906240"/>
                  <a:pt x="4625027" y="905588"/>
                  <a:pt x="4469299" y="934714"/>
                </a:cubicBezTo>
                <a:cubicBezTo>
                  <a:pt x="4313571" y="963840"/>
                  <a:pt x="4154861" y="946668"/>
                  <a:pt x="3881905" y="934714"/>
                </a:cubicBezTo>
                <a:cubicBezTo>
                  <a:pt x="3608949" y="922760"/>
                  <a:pt x="3472138" y="927814"/>
                  <a:pt x="3141279" y="934714"/>
                </a:cubicBezTo>
                <a:cubicBezTo>
                  <a:pt x="2810420" y="941614"/>
                  <a:pt x="2562761" y="950440"/>
                  <a:pt x="2400652" y="934714"/>
                </a:cubicBezTo>
                <a:cubicBezTo>
                  <a:pt x="2238543" y="918988"/>
                  <a:pt x="1986247" y="907905"/>
                  <a:pt x="1864336" y="934714"/>
                </a:cubicBezTo>
                <a:cubicBezTo>
                  <a:pt x="1742425" y="961523"/>
                  <a:pt x="1356107" y="904170"/>
                  <a:pt x="1225865" y="934714"/>
                </a:cubicBezTo>
                <a:cubicBezTo>
                  <a:pt x="1095623" y="965258"/>
                  <a:pt x="415074" y="882900"/>
                  <a:pt x="0" y="934714"/>
                </a:cubicBezTo>
                <a:cubicBezTo>
                  <a:pt x="-7014" y="810296"/>
                  <a:pt x="-16991" y="577282"/>
                  <a:pt x="0" y="467357"/>
                </a:cubicBezTo>
                <a:cubicBezTo>
                  <a:pt x="16991" y="357432"/>
                  <a:pt x="-1732" y="22857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Leo meint, dass er zu viel Zeit in der Schule verbringt.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a:t>
            </a:r>
            <a:r>
              <a:rPr kumimoji="0" lang="de-DE" sz="1400" b="0" i="1"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Die meiste Zeit bin ich in der Schule</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sagt er.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Was meinst du dazu?</a:t>
            </a:r>
          </a:p>
        </p:txBody>
      </p:sp>
      <p:grpSp>
        <p:nvGrpSpPr>
          <p:cNvPr id="5" name="Gruppieren 4">
            <a:extLst>
              <a:ext uri="{FF2B5EF4-FFF2-40B4-BE49-F238E27FC236}">
                <a16:creationId xmlns:a16="http://schemas.microsoft.com/office/drawing/2014/main" id="{109FCBFD-C09F-91EA-1554-AAAA42B1732D}"/>
              </a:ext>
            </a:extLst>
          </p:cNvPr>
          <p:cNvGrpSpPr/>
          <p:nvPr/>
        </p:nvGrpSpPr>
        <p:grpSpPr>
          <a:xfrm>
            <a:off x="1569072" y="4305299"/>
            <a:ext cx="259081" cy="259081"/>
            <a:chOff x="2596650" y="4051507"/>
            <a:chExt cx="216000" cy="216000"/>
          </a:xfrm>
        </p:grpSpPr>
        <p:sp>
          <p:nvSpPr>
            <p:cNvPr id="6" name="Ellipse 48">
              <a:extLst>
                <a:ext uri="{FF2B5EF4-FFF2-40B4-BE49-F238E27FC236}">
                  <a16:creationId xmlns:a16="http://schemas.microsoft.com/office/drawing/2014/main" id="{C2479A22-A8FA-6678-F969-2B6F6AEC6A16}"/>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7" name="Ellipse 49">
              <a:extLst>
                <a:ext uri="{FF2B5EF4-FFF2-40B4-BE49-F238E27FC236}">
                  <a16:creationId xmlns:a16="http://schemas.microsoft.com/office/drawing/2014/main" id="{4EF9AB6D-248E-4E57-EB45-148DB0DA22A8}"/>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12" name="Rechteck 11">
            <a:extLst>
              <a:ext uri="{FF2B5EF4-FFF2-40B4-BE49-F238E27FC236}">
                <a16:creationId xmlns:a16="http://schemas.microsoft.com/office/drawing/2014/main" id="{118BB410-4B9E-29C0-08FB-6542D5D676BE}"/>
              </a:ext>
            </a:extLst>
          </p:cNvPr>
          <p:cNvSpPr/>
          <p:nvPr/>
        </p:nvSpPr>
        <p:spPr>
          <a:xfrm>
            <a:off x="588278" y="4829245"/>
            <a:ext cx="3891153" cy="999606"/>
          </a:xfrm>
          <a:custGeom>
            <a:avLst/>
            <a:gdLst>
              <a:gd name="csX0" fmla="*/ 0 w 3891153"/>
              <a:gd name="csY0" fmla="*/ 0 h 999606"/>
              <a:gd name="csX1" fmla="*/ 609614 w 3891153"/>
              <a:gd name="csY1" fmla="*/ 0 h 999606"/>
              <a:gd name="csX2" fmla="*/ 1141405 w 3891153"/>
              <a:gd name="csY2" fmla="*/ 0 h 999606"/>
              <a:gd name="csX3" fmla="*/ 1712107 w 3891153"/>
              <a:gd name="csY3" fmla="*/ 0 h 999606"/>
              <a:gd name="csX4" fmla="*/ 2399544 w 3891153"/>
              <a:gd name="csY4" fmla="*/ 0 h 999606"/>
              <a:gd name="csX5" fmla="*/ 3009158 w 3891153"/>
              <a:gd name="csY5" fmla="*/ 0 h 999606"/>
              <a:gd name="csX6" fmla="*/ 3891153 w 3891153"/>
              <a:gd name="csY6" fmla="*/ 0 h 999606"/>
              <a:gd name="csX7" fmla="*/ 3891153 w 3891153"/>
              <a:gd name="csY7" fmla="*/ 509799 h 999606"/>
              <a:gd name="csX8" fmla="*/ 3891153 w 3891153"/>
              <a:gd name="csY8" fmla="*/ 999606 h 999606"/>
              <a:gd name="csX9" fmla="*/ 3242628 w 3891153"/>
              <a:gd name="csY9" fmla="*/ 999606 h 999606"/>
              <a:gd name="csX10" fmla="*/ 2671925 w 3891153"/>
              <a:gd name="csY10" fmla="*/ 999606 h 999606"/>
              <a:gd name="csX11" fmla="*/ 1945577 w 3891153"/>
              <a:gd name="csY11" fmla="*/ 999606 h 999606"/>
              <a:gd name="csX12" fmla="*/ 1335963 w 3891153"/>
              <a:gd name="csY12" fmla="*/ 999606 h 999606"/>
              <a:gd name="csX13" fmla="*/ 804172 w 3891153"/>
              <a:gd name="csY13" fmla="*/ 999606 h 999606"/>
              <a:gd name="csX14" fmla="*/ 0 w 3891153"/>
              <a:gd name="csY14" fmla="*/ 999606 h 999606"/>
              <a:gd name="csX15" fmla="*/ 0 w 3891153"/>
              <a:gd name="csY15" fmla="*/ 519795 h 999606"/>
              <a:gd name="csX16" fmla="*/ 0 w 3891153"/>
              <a:gd name="csY16" fmla="*/ 0 h 9996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91153" h="999606" fill="none" extrusionOk="0">
                <a:moveTo>
                  <a:pt x="0" y="0"/>
                </a:moveTo>
                <a:cubicBezTo>
                  <a:pt x="138322" y="-9346"/>
                  <a:pt x="378618" y="-18470"/>
                  <a:pt x="609614" y="0"/>
                </a:cubicBezTo>
                <a:cubicBezTo>
                  <a:pt x="840610" y="18470"/>
                  <a:pt x="964260" y="22788"/>
                  <a:pt x="1141405" y="0"/>
                </a:cubicBezTo>
                <a:cubicBezTo>
                  <a:pt x="1318550" y="-22788"/>
                  <a:pt x="1502608" y="-21335"/>
                  <a:pt x="1712107" y="0"/>
                </a:cubicBezTo>
                <a:cubicBezTo>
                  <a:pt x="1921606" y="21335"/>
                  <a:pt x="2261127" y="-33664"/>
                  <a:pt x="2399544" y="0"/>
                </a:cubicBezTo>
                <a:cubicBezTo>
                  <a:pt x="2537961" y="33664"/>
                  <a:pt x="2864755" y="-23287"/>
                  <a:pt x="3009158" y="0"/>
                </a:cubicBezTo>
                <a:cubicBezTo>
                  <a:pt x="3153561" y="23287"/>
                  <a:pt x="3607848" y="-20186"/>
                  <a:pt x="3891153" y="0"/>
                </a:cubicBezTo>
                <a:cubicBezTo>
                  <a:pt x="3884616" y="111854"/>
                  <a:pt x="3884100" y="326731"/>
                  <a:pt x="3891153" y="509799"/>
                </a:cubicBezTo>
                <a:cubicBezTo>
                  <a:pt x="3898206" y="692867"/>
                  <a:pt x="3906059" y="879035"/>
                  <a:pt x="3891153" y="999606"/>
                </a:cubicBezTo>
                <a:cubicBezTo>
                  <a:pt x="3739759" y="978627"/>
                  <a:pt x="3555268" y="1011178"/>
                  <a:pt x="3242628" y="999606"/>
                </a:cubicBezTo>
                <a:cubicBezTo>
                  <a:pt x="2929988" y="988034"/>
                  <a:pt x="2790926" y="993206"/>
                  <a:pt x="2671925" y="999606"/>
                </a:cubicBezTo>
                <a:cubicBezTo>
                  <a:pt x="2552924" y="1006006"/>
                  <a:pt x="2291028" y="987055"/>
                  <a:pt x="1945577" y="999606"/>
                </a:cubicBezTo>
                <a:cubicBezTo>
                  <a:pt x="1600126" y="1012157"/>
                  <a:pt x="1595199" y="983730"/>
                  <a:pt x="1335963" y="999606"/>
                </a:cubicBezTo>
                <a:cubicBezTo>
                  <a:pt x="1076727" y="1015482"/>
                  <a:pt x="1005471" y="982138"/>
                  <a:pt x="804172" y="999606"/>
                </a:cubicBezTo>
                <a:cubicBezTo>
                  <a:pt x="602873" y="1017074"/>
                  <a:pt x="336920" y="1008346"/>
                  <a:pt x="0" y="999606"/>
                </a:cubicBezTo>
                <a:cubicBezTo>
                  <a:pt x="-13883" y="832569"/>
                  <a:pt x="-3975" y="705623"/>
                  <a:pt x="0" y="519795"/>
                </a:cubicBezTo>
                <a:cubicBezTo>
                  <a:pt x="3975" y="333967"/>
                  <a:pt x="5351" y="131397"/>
                  <a:pt x="0" y="0"/>
                </a:cubicBezTo>
                <a:close/>
              </a:path>
              <a:path w="3891153" h="999606" stroke="0" extrusionOk="0">
                <a:moveTo>
                  <a:pt x="0" y="0"/>
                </a:moveTo>
                <a:cubicBezTo>
                  <a:pt x="227733" y="-23896"/>
                  <a:pt x="482569" y="25622"/>
                  <a:pt x="609614" y="0"/>
                </a:cubicBezTo>
                <a:cubicBezTo>
                  <a:pt x="736659" y="-25622"/>
                  <a:pt x="922140" y="13361"/>
                  <a:pt x="1141405" y="0"/>
                </a:cubicBezTo>
                <a:cubicBezTo>
                  <a:pt x="1360670" y="-13361"/>
                  <a:pt x="1652449" y="-26448"/>
                  <a:pt x="1867753" y="0"/>
                </a:cubicBezTo>
                <a:cubicBezTo>
                  <a:pt x="2083057" y="26448"/>
                  <a:pt x="2206741" y="-8913"/>
                  <a:pt x="2477367" y="0"/>
                </a:cubicBezTo>
                <a:cubicBezTo>
                  <a:pt x="2747993" y="8913"/>
                  <a:pt x="2928737" y="11570"/>
                  <a:pt x="3086981" y="0"/>
                </a:cubicBezTo>
                <a:cubicBezTo>
                  <a:pt x="3245225" y="-11570"/>
                  <a:pt x="3619725" y="7234"/>
                  <a:pt x="3891153" y="0"/>
                </a:cubicBezTo>
                <a:cubicBezTo>
                  <a:pt x="3891767" y="193251"/>
                  <a:pt x="3879114" y="325549"/>
                  <a:pt x="3891153" y="479811"/>
                </a:cubicBezTo>
                <a:cubicBezTo>
                  <a:pt x="3903192" y="634073"/>
                  <a:pt x="3868784" y="747607"/>
                  <a:pt x="3891153" y="999606"/>
                </a:cubicBezTo>
                <a:cubicBezTo>
                  <a:pt x="3701829" y="997166"/>
                  <a:pt x="3603335" y="984015"/>
                  <a:pt x="3320451" y="999606"/>
                </a:cubicBezTo>
                <a:cubicBezTo>
                  <a:pt x="3037567" y="1015197"/>
                  <a:pt x="2932551" y="1008627"/>
                  <a:pt x="2671925" y="999606"/>
                </a:cubicBezTo>
                <a:cubicBezTo>
                  <a:pt x="2411299" y="990585"/>
                  <a:pt x="2302683" y="1018601"/>
                  <a:pt x="2023400" y="999606"/>
                </a:cubicBezTo>
                <a:cubicBezTo>
                  <a:pt x="1744117" y="980611"/>
                  <a:pt x="1606587" y="970259"/>
                  <a:pt x="1413786" y="999606"/>
                </a:cubicBezTo>
                <a:cubicBezTo>
                  <a:pt x="1220985" y="1028953"/>
                  <a:pt x="894323" y="965972"/>
                  <a:pt x="687437" y="999606"/>
                </a:cubicBezTo>
                <a:cubicBezTo>
                  <a:pt x="480551" y="1033240"/>
                  <a:pt x="333716" y="965479"/>
                  <a:pt x="0" y="999606"/>
                </a:cubicBezTo>
                <a:cubicBezTo>
                  <a:pt x="21055" y="868292"/>
                  <a:pt x="19571" y="730198"/>
                  <a:pt x="0" y="519795"/>
                </a:cubicBezTo>
                <a:cubicBezTo>
                  <a:pt x="-19571" y="309392"/>
                  <a:pt x="-10521" y="11720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Kai geht fünfmal in der Woche in die Schule.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Wie viele Tage ist Kai in einem Monat in der Schule?</a:t>
            </a:r>
          </a:p>
        </p:txBody>
      </p:sp>
    </p:spTree>
    <p:extLst>
      <p:ext uri="{BB962C8B-B14F-4D97-AF65-F5344CB8AC3E}">
        <p14:creationId xmlns:p14="http://schemas.microsoft.com/office/powerpoint/2010/main" val="41871145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5FD682-F4EC-8EEB-8224-DDD9BC64BE3A}"/>
            </a:ext>
          </a:extLst>
        </p:cNvPr>
        <p:cNvGrpSpPr/>
        <p:nvPr/>
      </p:nvGrpSpPr>
      <p:grpSpPr>
        <a:xfrm>
          <a:off x="0" y="0"/>
          <a:ext cx="0" cy="0"/>
          <a:chOff x="0" y="0"/>
          <a:chExt cx="0" cy="0"/>
        </a:xfrm>
      </p:grpSpPr>
      <p:sp>
        <p:nvSpPr>
          <p:cNvPr id="6" name="Textplatzhalter 5">
            <a:extLst>
              <a:ext uri="{FF2B5EF4-FFF2-40B4-BE49-F238E27FC236}">
                <a16:creationId xmlns:a16="http://schemas.microsoft.com/office/drawing/2014/main" id="{59CEED96-B028-F9FC-CE43-CDEFA9E23459}"/>
              </a:ext>
            </a:extLst>
          </p:cNvPr>
          <p:cNvSpPr>
            <a:spLocks noGrp="1"/>
          </p:cNvSpPr>
          <p:nvPr>
            <p:ph type="body" sz="quarter" idx="13"/>
          </p:nvPr>
        </p:nvSpPr>
        <p:spPr/>
        <p:txBody>
          <a:bodyPr>
            <a:normAutofit/>
          </a:bodyPr>
          <a:lstStyle/>
          <a:p>
            <a:r>
              <a:rPr lang="de-DE" dirty="0"/>
              <a:t>DIESE FOLIE GEHÖRT ZUM MATERIAL UND DARF NICHT ENTFERNT WERDEN.</a:t>
            </a:r>
          </a:p>
        </p:txBody>
      </p:sp>
      <p:sp>
        <p:nvSpPr>
          <p:cNvPr id="5" name="Inhaltsplatzhalter 4">
            <a:extLst>
              <a:ext uri="{FF2B5EF4-FFF2-40B4-BE49-F238E27FC236}">
                <a16:creationId xmlns:a16="http://schemas.microsoft.com/office/drawing/2014/main" id="{EA6E681F-270E-7164-618E-450A384440B7}"/>
              </a:ext>
            </a:extLst>
          </p:cNvPr>
          <p:cNvSpPr>
            <a:spLocks noGrp="1"/>
          </p:cNvSpPr>
          <p:nvPr>
            <p:ph idx="1"/>
          </p:nvPr>
        </p:nvSpPr>
        <p:spPr/>
        <p:txBody>
          <a:bodyPr/>
          <a:lstStyle/>
          <a:p>
            <a:pPr marL="0" marR="0" lvl="0" indent="0" algn="l" defTabSz="914400" rtl="0" eaLnBrk="1" fontAlgn="auto" latinLnBrk="0" hangingPunct="1">
              <a:lnSpc>
                <a:spcPct val="120000"/>
              </a:lnSpc>
              <a:spcBef>
                <a:spcPts val="0"/>
              </a:spcBef>
              <a:spcAft>
                <a:spcPts val="0"/>
              </a:spcAft>
              <a:buClr>
                <a:srgbClr val="000000"/>
              </a:buClr>
              <a:buSzPts val="1600"/>
              <a:buFont typeface="Arial"/>
              <a:buNone/>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Verwenden Sie</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 den </a:t>
            </a:r>
            <a:r>
              <a:rPr kumimoji="0" lang="de-DE" sz="1600" b="0" i="1" u="none" strike="noStrike" kern="0" cap="none" spc="0" normalizeH="0" baseline="0" noProof="0" dirty="0">
                <a:ln>
                  <a:noFill/>
                </a:ln>
                <a:solidFill>
                  <a:srgbClr val="000000"/>
                </a:solidFill>
                <a:effectLst/>
                <a:uLnTx/>
                <a:uFillTx/>
                <a:latin typeface="Arial"/>
                <a:cs typeface="Arial"/>
                <a:sym typeface="Arial"/>
              </a:rPr>
              <a:t>gesamten Foliensatz</a:t>
            </a:r>
            <a:r>
              <a:rPr kumimoji="0" lang="de-DE" sz="1600" b="0" i="0" u="none" strike="noStrike" kern="0" cap="none" spc="0" normalizeH="0" baseline="0" noProof="0" dirty="0">
                <a:ln>
                  <a:noFill/>
                </a:ln>
                <a:solidFill>
                  <a:srgbClr val="000000"/>
                </a:solidFill>
                <a:effectLst/>
                <a:uLnTx/>
                <a:uFillTx/>
                <a:latin typeface="Arial"/>
                <a:cs typeface="Arial"/>
                <a:sym typeface="Arial"/>
              </a:rPr>
              <a:t>, verweisen Sie entweder zu Beginn oder am Ende des Foliensatz mit einer Folie auf die entsprechende PIKAS Seite, von der der Foliensatz entnommen wurde („Quelle: https://pikas.dzlm.de/node/2711“)</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 nur </a:t>
            </a:r>
            <a:r>
              <a:rPr kumimoji="0" lang="de-DE" sz="1600" b="0" i="1" u="none" strike="noStrike" kern="0" cap="none" spc="0" normalizeH="0" baseline="0" noProof="0" dirty="0">
                <a:ln>
                  <a:noFill/>
                </a:ln>
                <a:solidFill>
                  <a:srgbClr val="000000"/>
                </a:solidFill>
                <a:effectLst/>
                <a:uLnTx/>
                <a:uFillTx/>
                <a:latin typeface="Arial"/>
                <a:cs typeface="Arial"/>
                <a:sym typeface="Arial"/>
              </a:rPr>
              <a:t>Einzelfolien aus dem Foliensatz</a:t>
            </a:r>
            <a:r>
              <a:rPr kumimoji="0" lang="de-DE" sz="1600" b="0" i="0" u="none" strike="noStrike" kern="0" cap="none" spc="0" normalizeH="0" baseline="0" noProof="0" dirty="0">
                <a:ln>
                  <a:noFill/>
                </a:ln>
                <a:solidFill>
                  <a:srgbClr val="000000"/>
                </a:solidFill>
                <a:effectLst/>
                <a:uLnTx/>
                <a:uFillTx/>
                <a:latin typeface="Arial"/>
                <a:cs typeface="Arial"/>
                <a:sym typeface="Arial"/>
              </a:rPr>
              <a:t>, setzen Sie den Verweis auf jede der entnommenen Folie (z. B. unten an den Folienrand „Quelle: https://pikas.dzlm.de/node/2711“).</a:t>
            </a:r>
          </a:p>
          <a:p>
            <a:pPr marL="285750" marR="0" lvl="0" indent="-285750" algn="l" defTabSz="914400" rtl="0" eaLnBrk="1" fontAlgn="auto" latinLnBrk="0" hangingPunct="1">
              <a:lnSpc>
                <a:spcPct val="120000"/>
              </a:lnSpc>
              <a:spcBef>
                <a:spcPts val="600"/>
              </a:spcBef>
              <a:spcAft>
                <a:spcPts val="0"/>
              </a:spcAft>
              <a:buClr>
                <a:srgbClr val="000000"/>
              </a:buClr>
              <a:buSzPts val="1600"/>
              <a:buFont typeface="Arial"/>
              <a:buChar char="•"/>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 nur </a:t>
            </a:r>
            <a:r>
              <a:rPr kumimoji="0" lang="de-DE" sz="1600" b="0" i="1" u="none" strike="noStrike" kern="0" cap="none" spc="0" normalizeH="0" baseline="0" noProof="0" dirty="0">
                <a:ln>
                  <a:noFill/>
                </a:ln>
                <a:solidFill>
                  <a:srgbClr val="000000"/>
                </a:solidFill>
                <a:effectLst/>
                <a:uLnTx/>
                <a:uFillTx/>
                <a:latin typeface="Arial"/>
                <a:cs typeface="Arial"/>
                <a:sym typeface="Arial"/>
              </a:rPr>
              <a:t>Teile einer Folie</a:t>
            </a:r>
            <a:r>
              <a:rPr kumimoji="0" lang="de-DE" sz="1600" b="0" i="0" u="none" strike="noStrike" kern="0" cap="none" spc="0" normalizeH="0" baseline="0" noProof="0" dirty="0">
                <a:ln>
                  <a:noFill/>
                </a:ln>
                <a:solidFill>
                  <a:srgbClr val="000000"/>
                </a:solidFill>
                <a:effectLst/>
                <a:uLnTx/>
                <a:uFillTx/>
                <a:latin typeface="Arial"/>
                <a:cs typeface="Arial"/>
                <a:sym typeface="Arial"/>
              </a:rPr>
              <a:t>, setzen Sie den Verweis auf der neu erstellten Folie unter den entnommenen Teil der Originalfolie (z. B. unter ein Bild/ einen Absatz „Quelle: https://pikas.dzlm.de/node/2711“).</a:t>
            </a:r>
          </a:p>
        </p:txBody>
      </p:sp>
      <p:sp>
        <p:nvSpPr>
          <p:cNvPr id="4" name="Titel 3">
            <a:extLst>
              <a:ext uri="{FF2B5EF4-FFF2-40B4-BE49-F238E27FC236}">
                <a16:creationId xmlns:a16="http://schemas.microsoft.com/office/drawing/2014/main" id="{B0C07132-5004-3554-C4EA-2A5909E43E9F}"/>
              </a:ext>
            </a:extLst>
          </p:cNvPr>
          <p:cNvSpPr>
            <a:spLocks noGrp="1"/>
          </p:cNvSpPr>
          <p:nvPr>
            <p:ph type="title"/>
          </p:nvPr>
        </p:nvSpPr>
        <p:spPr/>
        <p:txBody>
          <a:bodyPr/>
          <a:lstStyle/>
          <a:p>
            <a:r>
              <a:rPr lang="de-DE" dirty="0"/>
              <a:t>Nutzungsbedingungen</a:t>
            </a:r>
          </a:p>
        </p:txBody>
      </p:sp>
    </p:spTree>
    <p:extLst>
      <p:ext uri="{BB962C8B-B14F-4D97-AF65-F5344CB8AC3E}">
        <p14:creationId xmlns:p14="http://schemas.microsoft.com/office/powerpoint/2010/main" val="222398572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9972ACF-7A1E-2A10-0935-3562807A83F7}"/>
              </a:ext>
            </a:extLst>
          </p:cNvPr>
          <p:cNvSpPr>
            <a:spLocks noGrp="1"/>
          </p:cNvSpPr>
          <p:nvPr>
            <p:ph type="title"/>
          </p:nvPr>
        </p:nvSpPr>
        <p:spPr/>
        <p:txBody>
          <a:bodyPr/>
          <a:lstStyle/>
          <a:p>
            <a:r>
              <a:rPr lang="de-DE" dirty="0"/>
              <a:t>Modellieren im Mathematikunterricht</a:t>
            </a:r>
          </a:p>
        </p:txBody>
      </p:sp>
      <p:sp>
        <p:nvSpPr>
          <p:cNvPr id="4" name="Textplatzhalter 3">
            <a:extLst>
              <a:ext uri="{FF2B5EF4-FFF2-40B4-BE49-F238E27FC236}">
                <a16:creationId xmlns:a16="http://schemas.microsoft.com/office/drawing/2014/main" id="{4145E29F-4E8E-A75F-8314-E4C8AFD121A8}"/>
              </a:ext>
            </a:extLst>
          </p:cNvPr>
          <p:cNvSpPr>
            <a:spLocks noGrp="1"/>
          </p:cNvSpPr>
          <p:nvPr>
            <p:ph type="body" sz="quarter" idx="14"/>
          </p:nvPr>
        </p:nvSpPr>
        <p:spPr/>
        <p:txBody>
          <a:bodyPr/>
          <a:lstStyle/>
          <a:p>
            <a:r>
              <a:rPr lang="de-DE" dirty="0"/>
              <a:t>MODELLIEREN – EIN PHÄNOMEN, VIELE MÖGLICHKEITEN</a:t>
            </a:r>
          </a:p>
        </p:txBody>
      </p:sp>
      <p:sp>
        <p:nvSpPr>
          <p:cNvPr id="21" name="Google Shape;890;p46">
            <a:extLst>
              <a:ext uri="{FF2B5EF4-FFF2-40B4-BE49-F238E27FC236}">
                <a16:creationId xmlns:a16="http://schemas.microsoft.com/office/drawing/2014/main" id="{6B7C0E9A-B882-3ECE-B5D7-52A0F2BFC7EC}"/>
              </a:ext>
            </a:extLst>
          </p:cNvPr>
          <p:cNvSpPr txBox="1"/>
          <p:nvPr/>
        </p:nvSpPr>
        <p:spPr>
          <a:xfrm>
            <a:off x="2726311" y="1898631"/>
            <a:ext cx="7188408" cy="3589262"/>
          </a:xfrm>
          <a:prstGeom prst="rect">
            <a:avLst/>
          </a:prstGeom>
          <a:no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400"/>
              <a:buFont typeface="Arial"/>
              <a:buNone/>
            </a:pPr>
            <a:r>
              <a:rPr lang="de-DE" sz="2400" b="0" i="0" u="none" strike="noStrike" cap="none" dirty="0">
                <a:solidFill>
                  <a:srgbClr val="000000"/>
                </a:solidFill>
                <a:latin typeface="Arial"/>
                <a:ea typeface="Arial"/>
                <a:cs typeface="Arial"/>
                <a:sym typeface="Arial"/>
              </a:rPr>
              <a:t>Beim Modellieren stellen die Lernenden Bezüge zwischen der </a:t>
            </a:r>
            <a:r>
              <a:rPr lang="de-DE" sz="2400" b="0" i="1" u="none" strike="noStrike" cap="none" dirty="0">
                <a:solidFill>
                  <a:srgbClr val="000000"/>
                </a:solidFill>
                <a:latin typeface="Arial"/>
                <a:ea typeface="Arial"/>
                <a:cs typeface="Arial"/>
                <a:sym typeface="Arial"/>
              </a:rPr>
              <a:t>Lebenswelt</a:t>
            </a:r>
            <a:r>
              <a:rPr lang="de-DE" sz="2400" b="0" i="0" u="none" strike="noStrike" cap="none" dirty="0">
                <a:solidFill>
                  <a:srgbClr val="000000"/>
                </a:solidFill>
                <a:latin typeface="Arial"/>
                <a:ea typeface="Arial"/>
                <a:cs typeface="Arial"/>
                <a:sym typeface="Arial"/>
              </a:rPr>
              <a:t> und der </a:t>
            </a:r>
            <a:r>
              <a:rPr lang="de-DE" sz="2400" b="0" i="1" u="none" strike="noStrike" cap="none" dirty="0">
                <a:solidFill>
                  <a:srgbClr val="000000"/>
                </a:solidFill>
                <a:latin typeface="Arial"/>
                <a:ea typeface="Arial"/>
                <a:cs typeface="Arial"/>
                <a:sym typeface="Arial"/>
              </a:rPr>
              <a:t>Mathewelt</a:t>
            </a:r>
            <a:r>
              <a:rPr lang="de-DE" sz="2400" b="0" i="0" u="none" strike="noStrike" cap="none" dirty="0">
                <a:solidFill>
                  <a:srgbClr val="000000"/>
                </a:solidFill>
                <a:latin typeface="Arial"/>
                <a:ea typeface="Arial"/>
                <a:cs typeface="Arial"/>
                <a:sym typeface="Arial"/>
              </a:rPr>
              <a:t> her. Mit passenden Aufgaben können einzelne Tätigkeiten des Modellierens gezielt in den Blick genommen werden.</a:t>
            </a:r>
            <a:endParaRPr sz="2400" b="0" i="0" u="none" strike="noStrike" cap="none" dirty="0">
              <a:solidFill>
                <a:srgbClr val="000000"/>
              </a:solidFill>
              <a:latin typeface="Arial"/>
              <a:ea typeface="Arial"/>
              <a:cs typeface="Arial"/>
              <a:sym typeface="Arial"/>
            </a:endParaRPr>
          </a:p>
        </p:txBody>
      </p:sp>
      <p:pic>
        <p:nvPicPr>
          <p:cNvPr id="22" name="Google Shape;891;p46" descr="Ein Bild, das Zubehör, Behälter enthält.&#10;&#10;Beschreibung automatisch generiert.">
            <a:extLst>
              <a:ext uri="{FF2B5EF4-FFF2-40B4-BE49-F238E27FC236}">
                <a16:creationId xmlns:a16="http://schemas.microsoft.com/office/drawing/2014/main" id="{1EAC4E43-FC6E-18C7-623F-C3D193D827A1}"/>
              </a:ext>
            </a:extLst>
          </p:cNvPr>
          <p:cNvPicPr preferRelativeResize="0">
            <a:picLocks noChangeAspect="1"/>
          </p:cNvPicPr>
          <p:nvPr/>
        </p:nvPicPr>
        <p:blipFill rotWithShape="1">
          <a:blip r:embed="rId3">
            <a:alphaModFix/>
          </a:blip>
          <a:srcRect/>
          <a:stretch/>
        </p:blipFill>
        <p:spPr>
          <a:xfrm>
            <a:off x="8975636" y="4827064"/>
            <a:ext cx="1404459" cy="1174571"/>
          </a:xfrm>
          <a:prstGeom prst="rect">
            <a:avLst/>
          </a:prstGeom>
          <a:noFill/>
          <a:ln>
            <a:noFill/>
          </a:ln>
        </p:spPr>
      </p:pic>
    </p:spTree>
    <p:extLst>
      <p:ext uri="{BB962C8B-B14F-4D97-AF65-F5344CB8AC3E}">
        <p14:creationId xmlns:p14="http://schemas.microsoft.com/office/powerpoint/2010/main" val="415208986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0B37-BA44-848A-D7B6-1125238115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60A1BE-4624-A2CA-49F3-E7B41E7640AA}"/>
              </a:ext>
            </a:extLst>
          </p:cNvPr>
          <p:cNvSpPr>
            <a:spLocks noGrp="1"/>
          </p:cNvSpPr>
          <p:nvPr>
            <p:ph type="title"/>
          </p:nvPr>
        </p:nvSpPr>
        <p:spPr/>
        <p:txBody>
          <a:bodyPr/>
          <a:lstStyle/>
          <a:p>
            <a:r>
              <a:rPr lang="de-DE" dirty="0"/>
              <a:t>Modellieren im Mathematikunterricht</a:t>
            </a:r>
          </a:p>
        </p:txBody>
      </p:sp>
      <p:sp>
        <p:nvSpPr>
          <p:cNvPr id="52" name="Form 51">
            <a:extLst>
              <a:ext uri="{FF2B5EF4-FFF2-40B4-BE49-F238E27FC236}">
                <a16:creationId xmlns:a16="http://schemas.microsoft.com/office/drawing/2014/main" id="{E05CB582-0E2D-2E4A-A3FD-BC703DE50167}"/>
              </a:ext>
            </a:extLst>
          </p:cNvPr>
          <p:cNvSpPr/>
          <p:nvPr/>
        </p:nvSpPr>
        <p:spPr>
          <a:xfrm>
            <a:off x="299619" y="1651471"/>
            <a:ext cx="11365907" cy="3814927"/>
          </a:xfrm>
          <a:prstGeom prst="swooshArrow">
            <a:avLst>
              <a:gd name="adj1" fmla="val 17503"/>
              <a:gd name="adj2" fmla="val 22159"/>
            </a:avLst>
          </a:prstGeom>
          <a:solidFill>
            <a:srgbClr val="A5A5A5">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000000">
                  <a:hueOff val="0"/>
                  <a:satOff val="0"/>
                  <a:lumOff val="0"/>
                  <a:alphaOff val="0"/>
                </a:srgbClr>
              </a:solidFill>
              <a:effectLst/>
              <a:uLnTx/>
              <a:uFillTx/>
              <a:latin typeface="Arial"/>
              <a:ea typeface="+mn-ea"/>
              <a:cs typeface="+mn-cs"/>
              <a:sym typeface="Arial"/>
            </a:endParaRPr>
          </a:p>
        </p:txBody>
      </p:sp>
      <p:pic>
        <p:nvPicPr>
          <p:cNvPr id="53" name="Grafik 52">
            <a:extLst>
              <a:ext uri="{FF2B5EF4-FFF2-40B4-BE49-F238E27FC236}">
                <a16:creationId xmlns:a16="http://schemas.microsoft.com/office/drawing/2014/main" id="{5DEB145F-2BEC-917B-F5EA-B79A18EAA1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7336" y="2160233"/>
            <a:ext cx="540000" cy="540000"/>
          </a:xfrm>
          <a:prstGeom prst="rect">
            <a:avLst/>
          </a:prstGeom>
        </p:spPr>
      </p:pic>
      <p:sp>
        <p:nvSpPr>
          <p:cNvPr id="54" name="Abgerundetes Rechteck 5">
            <a:extLst>
              <a:ext uri="{FF2B5EF4-FFF2-40B4-BE49-F238E27FC236}">
                <a16:creationId xmlns:a16="http://schemas.microsoft.com/office/drawing/2014/main" id="{A9E9376B-244E-48DA-87F5-F6BEBFCFA368}"/>
              </a:ext>
            </a:extLst>
          </p:cNvPr>
          <p:cNvSpPr/>
          <p:nvPr/>
        </p:nvSpPr>
        <p:spPr bwMode="auto">
          <a:xfrm>
            <a:off x="526474" y="1333724"/>
            <a:ext cx="3893347" cy="567171"/>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76887" indent="0" hangingPunct="1">
              <a:lnSpc>
                <a:spcPts val="1700"/>
              </a:lnSpc>
              <a:spcBef>
                <a:spcPts val="400"/>
              </a:spcBef>
              <a:buClr>
                <a:srgbClr val="000000"/>
              </a:buClr>
              <a:buSzTx/>
              <a:buFont typeface="Arial"/>
              <a:buNone/>
            </a:pPr>
            <a:r>
              <a:rPr lang="de-DE" sz="1600" b="0" dirty="0">
                <a:solidFill>
                  <a:srgbClr val="327A86"/>
                </a:solidFill>
                <a:cs typeface="Arial" panose="020B0604020202020204" pitchFamily="34" charset="0"/>
                <a:sym typeface="Arial"/>
              </a:rPr>
              <a:t>Langfristigkeit und Durchgängigkeit</a:t>
            </a:r>
          </a:p>
        </p:txBody>
      </p:sp>
      <p:sp>
        <p:nvSpPr>
          <p:cNvPr id="65" name="Textfeld 64">
            <a:extLst>
              <a:ext uri="{FF2B5EF4-FFF2-40B4-BE49-F238E27FC236}">
                <a16:creationId xmlns:a16="http://schemas.microsoft.com/office/drawing/2014/main" id="{FD5B5B8A-F1C1-19F7-C206-68699009E671}"/>
              </a:ext>
            </a:extLst>
          </p:cNvPr>
          <p:cNvSpPr txBox="1"/>
          <p:nvPr/>
        </p:nvSpPr>
        <p:spPr>
          <a:xfrm>
            <a:off x="4114800" y="4422718"/>
            <a:ext cx="0" cy="0"/>
          </a:xfrm>
          <a:prstGeom prst="rect">
            <a:avLst/>
          </a:prstGeom>
          <a:noFill/>
          <a:ln w="12700" cap="flat">
            <a:noFill/>
            <a:miter lim="400000"/>
          </a:ln>
          <a:effectLst/>
          <a:sp3d/>
        </p:spPr>
        <p:txBody>
          <a:bodyPr rot="0" spcFirstLastPara="1" vertOverflow="overflow" horzOverflow="overflow" vert="horz" wrap="none" lIns="45719" tIns="45719" rIns="45719" bIns="45719" numCol="1" spcCol="38100" rtlCol="0" anchor="t">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sysClr val="windowText" lastClr="000000"/>
              </a:solidFill>
              <a:effectLst/>
              <a:uLnTx/>
              <a:uFillTx/>
              <a:cs typeface="Arial"/>
            </a:endParaRPr>
          </a:p>
        </p:txBody>
      </p:sp>
      <p:sp>
        <p:nvSpPr>
          <p:cNvPr id="68" name="Textfeld 67">
            <a:extLst>
              <a:ext uri="{FF2B5EF4-FFF2-40B4-BE49-F238E27FC236}">
                <a16:creationId xmlns:a16="http://schemas.microsoft.com/office/drawing/2014/main" id="{B11617CE-C4AF-4A67-DBAE-E47E1702C68B}"/>
              </a:ext>
            </a:extLst>
          </p:cNvPr>
          <p:cNvSpPr txBox="1"/>
          <p:nvPr/>
        </p:nvSpPr>
        <p:spPr>
          <a:xfrm rot="21040144">
            <a:off x="2907527" y="3402717"/>
            <a:ext cx="7129241" cy="765887"/>
          </a:xfrm>
          <a:prstGeom prst="rect">
            <a:avLst/>
          </a:prstGeom>
          <a:noFill/>
        </p:spPr>
        <p:txBody>
          <a:bodyPr wrap="none" rtlCol="0">
            <a:prstTxWarp prst="textArchUp">
              <a:avLst>
                <a:gd name="adj" fmla="val 11253115"/>
              </a:avLst>
            </a:prstTxWarp>
            <a:spAutoFit/>
          </a:bodyPr>
          <a:lstStyle/>
          <a:p>
            <a:pPr marL="0" indent="0">
              <a:buFont typeface="Arial"/>
              <a:buNone/>
            </a:pPr>
            <a:r>
              <a:rPr lang="de-DE" sz="2000" b="0" dirty="0">
                <a:solidFill>
                  <a:srgbClr val="327D87"/>
                </a:solidFill>
                <a:cs typeface="Arial"/>
              </a:rPr>
              <a:t> Modellieren herausfordern und unterstützen von Anfang an!</a:t>
            </a:r>
          </a:p>
        </p:txBody>
      </p:sp>
      <p:sp>
        <p:nvSpPr>
          <p:cNvPr id="12" name="Google Shape;471;p17">
            <a:extLst>
              <a:ext uri="{FF2B5EF4-FFF2-40B4-BE49-F238E27FC236}">
                <a16:creationId xmlns:a16="http://schemas.microsoft.com/office/drawing/2014/main" id="{4721F974-592C-F55D-5AAA-5AFAAD9671C4}"/>
              </a:ext>
            </a:extLst>
          </p:cNvPr>
          <p:cNvSpPr/>
          <p:nvPr/>
        </p:nvSpPr>
        <p:spPr>
          <a:xfrm>
            <a:off x="6533157" y="4675095"/>
            <a:ext cx="3888572" cy="878693"/>
          </a:xfrm>
          <a:prstGeom prst="wedgeRoundRectCallout">
            <a:avLst>
              <a:gd name="adj1" fmla="val -57705"/>
              <a:gd name="adj2" fmla="val 3290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indent="0">
              <a:buNone/>
            </a:pPr>
            <a:r>
              <a:rPr lang="de-DE" sz="1800" b="0" dirty="0">
                <a:solidFill>
                  <a:schemeClr val="tx1"/>
                </a:solidFill>
              </a:rPr>
              <a:t>Wie kann ich die Lernenden konkret zum Modellieren auffordern und sie dabei unterstützen?</a:t>
            </a:r>
          </a:p>
        </p:txBody>
      </p:sp>
      <p:pic>
        <p:nvPicPr>
          <p:cNvPr id="13" name="Grafik 12">
            <a:extLst>
              <a:ext uri="{FF2B5EF4-FFF2-40B4-BE49-F238E27FC236}">
                <a16:creationId xmlns:a16="http://schemas.microsoft.com/office/drawing/2014/main" id="{509245BF-3E9E-7D35-528A-BCF78206BCCE}"/>
              </a:ext>
            </a:extLst>
          </p:cNvPr>
          <p:cNvPicPr>
            <a:picLocks noChangeAspect="1"/>
          </p:cNvPicPr>
          <p:nvPr/>
        </p:nvPicPr>
        <p:blipFill>
          <a:blip r:embed="rId4"/>
          <a:stretch>
            <a:fillRect/>
          </a:stretch>
        </p:blipFill>
        <p:spPr>
          <a:xfrm flipH="1">
            <a:off x="5075559" y="4531969"/>
            <a:ext cx="1219200" cy="1778000"/>
          </a:xfrm>
          <a:prstGeom prst="rect">
            <a:avLst/>
          </a:prstGeom>
        </p:spPr>
      </p:pic>
      <p:grpSp>
        <p:nvGrpSpPr>
          <p:cNvPr id="11" name="Gruppieren 10">
            <a:extLst>
              <a:ext uri="{FF2B5EF4-FFF2-40B4-BE49-F238E27FC236}">
                <a16:creationId xmlns:a16="http://schemas.microsoft.com/office/drawing/2014/main" id="{97AAAAE2-5064-638E-D5E9-A992CA3E23BC}"/>
              </a:ext>
            </a:extLst>
          </p:cNvPr>
          <p:cNvGrpSpPr>
            <a:grpSpLocks noChangeAspect="1"/>
          </p:cNvGrpSpPr>
          <p:nvPr/>
        </p:nvGrpSpPr>
        <p:grpSpPr>
          <a:xfrm>
            <a:off x="4894432" y="3040674"/>
            <a:ext cx="406800" cy="406800"/>
            <a:chOff x="2596650" y="4051507"/>
            <a:chExt cx="216000" cy="216000"/>
          </a:xfrm>
        </p:grpSpPr>
        <p:sp>
          <p:nvSpPr>
            <p:cNvPr id="14" name="Ellipse 48">
              <a:extLst>
                <a:ext uri="{FF2B5EF4-FFF2-40B4-BE49-F238E27FC236}">
                  <a16:creationId xmlns:a16="http://schemas.microsoft.com/office/drawing/2014/main" id="{498F71BD-32F3-FE4B-BBBD-FF2A47B49411}"/>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15" name="Ellipse 49">
              <a:extLst>
                <a:ext uri="{FF2B5EF4-FFF2-40B4-BE49-F238E27FC236}">
                  <a16:creationId xmlns:a16="http://schemas.microsoft.com/office/drawing/2014/main" id="{ADC746CD-E1C2-3D96-B4E2-404131901B02}"/>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grpSp>
        <p:nvGrpSpPr>
          <p:cNvPr id="16" name="Gruppieren 15">
            <a:extLst>
              <a:ext uri="{FF2B5EF4-FFF2-40B4-BE49-F238E27FC236}">
                <a16:creationId xmlns:a16="http://schemas.microsoft.com/office/drawing/2014/main" id="{8E098A8A-3458-4AAC-C169-887BECA08376}"/>
              </a:ext>
            </a:extLst>
          </p:cNvPr>
          <p:cNvGrpSpPr>
            <a:grpSpLocks noChangeAspect="1"/>
          </p:cNvGrpSpPr>
          <p:nvPr/>
        </p:nvGrpSpPr>
        <p:grpSpPr>
          <a:xfrm>
            <a:off x="8129679" y="2430233"/>
            <a:ext cx="504000" cy="499858"/>
            <a:chOff x="2809351" y="4043289"/>
            <a:chExt cx="216000" cy="216000"/>
          </a:xfrm>
        </p:grpSpPr>
        <p:sp>
          <p:nvSpPr>
            <p:cNvPr id="17" name="Ellipse 48">
              <a:extLst>
                <a:ext uri="{FF2B5EF4-FFF2-40B4-BE49-F238E27FC236}">
                  <a16:creationId xmlns:a16="http://schemas.microsoft.com/office/drawing/2014/main" id="{15B7AFC9-CE50-CECB-093F-80E0E61515A3}"/>
                </a:ext>
              </a:extLst>
            </p:cNvPr>
            <p:cNvSpPr/>
            <p:nvPr/>
          </p:nvSpPr>
          <p:spPr>
            <a:xfrm>
              <a:off x="2809351" y="4043289"/>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18" name="Ellipse 49">
              <a:extLst>
                <a:ext uri="{FF2B5EF4-FFF2-40B4-BE49-F238E27FC236}">
                  <a16:creationId xmlns:a16="http://schemas.microsoft.com/office/drawing/2014/main" id="{252D5B5C-7618-1447-D6F8-B6D7C4EECB2A}"/>
                </a:ext>
              </a:extLst>
            </p:cNvPr>
            <p:cNvSpPr/>
            <p:nvPr/>
          </p:nvSpPr>
          <p:spPr>
            <a:xfrm>
              <a:off x="2876309" y="4110247"/>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19" name="Rechteck 18">
            <a:extLst>
              <a:ext uri="{FF2B5EF4-FFF2-40B4-BE49-F238E27FC236}">
                <a16:creationId xmlns:a16="http://schemas.microsoft.com/office/drawing/2014/main" id="{6DDF5732-CC20-B527-DDBF-F660F16E4476}"/>
              </a:ext>
            </a:extLst>
          </p:cNvPr>
          <p:cNvSpPr/>
          <p:nvPr/>
        </p:nvSpPr>
        <p:spPr>
          <a:xfrm>
            <a:off x="2621429" y="2042744"/>
            <a:ext cx="4798213" cy="934714"/>
          </a:xfrm>
          <a:custGeom>
            <a:avLst/>
            <a:gdLst>
              <a:gd name="csX0" fmla="*/ 0 w 4798213"/>
              <a:gd name="csY0" fmla="*/ 0 h 934714"/>
              <a:gd name="csX1" fmla="*/ 589495 w 4798213"/>
              <a:gd name="csY1" fmla="*/ 0 h 934714"/>
              <a:gd name="csX2" fmla="*/ 1322936 w 4798213"/>
              <a:gd name="csY2" fmla="*/ 0 h 934714"/>
              <a:gd name="csX3" fmla="*/ 1960413 w 4798213"/>
              <a:gd name="csY3" fmla="*/ 0 h 934714"/>
              <a:gd name="csX4" fmla="*/ 2549907 w 4798213"/>
              <a:gd name="csY4" fmla="*/ 0 h 934714"/>
              <a:gd name="csX5" fmla="*/ 3283349 w 4798213"/>
              <a:gd name="csY5" fmla="*/ 0 h 934714"/>
              <a:gd name="csX6" fmla="*/ 3968808 w 4798213"/>
              <a:gd name="csY6" fmla="*/ 0 h 934714"/>
              <a:gd name="csX7" fmla="*/ 4798213 w 4798213"/>
              <a:gd name="csY7" fmla="*/ 0 h 934714"/>
              <a:gd name="csX8" fmla="*/ 4798213 w 4798213"/>
              <a:gd name="csY8" fmla="*/ 486051 h 934714"/>
              <a:gd name="csX9" fmla="*/ 4798213 w 4798213"/>
              <a:gd name="csY9" fmla="*/ 934714 h 934714"/>
              <a:gd name="csX10" fmla="*/ 4208718 w 4798213"/>
              <a:gd name="csY10" fmla="*/ 934714 h 934714"/>
              <a:gd name="csX11" fmla="*/ 3667206 w 4798213"/>
              <a:gd name="csY11" fmla="*/ 934714 h 934714"/>
              <a:gd name="csX12" fmla="*/ 2933765 w 4798213"/>
              <a:gd name="csY12" fmla="*/ 934714 h 934714"/>
              <a:gd name="csX13" fmla="*/ 2344270 w 4798213"/>
              <a:gd name="csY13" fmla="*/ 934714 h 934714"/>
              <a:gd name="csX14" fmla="*/ 1610829 w 4798213"/>
              <a:gd name="csY14" fmla="*/ 934714 h 934714"/>
              <a:gd name="csX15" fmla="*/ 829405 w 4798213"/>
              <a:gd name="csY15" fmla="*/ 934714 h 934714"/>
              <a:gd name="csX16" fmla="*/ 0 w 4798213"/>
              <a:gd name="csY16" fmla="*/ 934714 h 934714"/>
              <a:gd name="csX17" fmla="*/ 0 w 4798213"/>
              <a:gd name="csY17" fmla="*/ 448663 h 934714"/>
              <a:gd name="csX18" fmla="*/ 0 w 4798213"/>
              <a:gd name="csY18"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98213" h="934714" fill="none" extrusionOk="0">
                <a:moveTo>
                  <a:pt x="0" y="0"/>
                </a:moveTo>
                <a:cubicBezTo>
                  <a:pt x="214491" y="2798"/>
                  <a:pt x="360021" y="17853"/>
                  <a:pt x="589495" y="0"/>
                </a:cubicBezTo>
                <a:cubicBezTo>
                  <a:pt x="818970" y="-17853"/>
                  <a:pt x="1040546" y="-197"/>
                  <a:pt x="1322936" y="0"/>
                </a:cubicBezTo>
                <a:cubicBezTo>
                  <a:pt x="1605326" y="197"/>
                  <a:pt x="1793977" y="28188"/>
                  <a:pt x="1960413" y="0"/>
                </a:cubicBezTo>
                <a:cubicBezTo>
                  <a:pt x="2126849" y="-28188"/>
                  <a:pt x="2296127" y="-22785"/>
                  <a:pt x="2549907" y="0"/>
                </a:cubicBezTo>
                <a:cubicBezTo>
                  <a:pt x="2803687" y="22785"/>
                  <a:pt x="3013350" y="2970"/>
                  <a:pt x="3283349" y="0"/>
                </a:cubicBezTo>
                <a:cubicBezTo>
                  <a:pt x="3553348" y="-2970"/>
                  <a:pt x="3807473" y="-18889"/>
                  <a:pt x="3968808" y="0"/>
                </a:cubicBezTo>
                <a:cubicBezTo>
                  <a:pt x="4130143" y="18889"/>
                  <a:pt x="4501326" y="-25992"/>
                  <a:pt x="4798213" y="0"/>
                </a:cubicBezTo>
                <a:cubicBezTo>
                  <a:pt x="4776238" y="207299"/>
                  <a:pt x="4804834" y="312093"/>
                  <a:pt x="4798213" y="486051"/>
                </a:cubicBezTo>
                <a:cubicBezTo>
                  <a:pt x="4791592" y="660009"/>
                  <a:pt x="4790320" y="781432"/>
                  <a:pt x="4798213" y="934714"/>
                </a:cubicBezTo>
                <a:cubicBezTo>
                  <a:pt x="4575416" y="921061"/>
                  <a:pt x="4356474" y="924224"/>
                  <a:pt x="4208718" y="934714"/>
                </a:cubicBezTo>
                <a:cubicBezTo>
                  <a:pt x="4060962" y="945204"/>
                  <a:pt x="3829216" y="944793"/>
                  <a:pt x="3667206" y="934714"/>
                </a:cubicBezTo>
                <a:cubicBezTo>
                  <a:pt x="3505196" y="924635"/>
                  <a:pt x="3167622" y="920549"/>
                  <a:pt x="2933765" y="934714"/>
                </a:cubicBezTo>
                <a:cubicBezTo>
                  <a:pt x="2699908" y="948879"/>
                  <a:pt x="2478500" y="916812"/>
                  <a:pt x="2344270" y="934714"/>
                </a:cubicBezTo>
                <a:cubicBezTo>
                  <a:pt x="2210041" y="952616"/>
                  <a:pt x="1900575" y="971054"/>
                  <a:pt x="1610829" y="934714"/>
                </a:cubicBezTo>
                <a:cubicBezTo>
                  <a:pt x="1321083" y="898374"/>
                  <a:pt x="1213473" y="959088"/>
                  <a:pt x="829405" y="934714"/>
                </a:cubicBezTo>
                <a:cubicBezTo>
                  <a:pt x="445337" y="910340"/>
                  <a:pt x="221976" y="914943"/>
                  <a:pt x="0" y="934714"/>
                </a:cubicBezTo>
                <a:cubicBezTo>
                  <a:pt x="-15391" y="722899"/>
                  <a:pt x="16245" y="685726"/>
                  <a:pt x="0" y="448663"/>
                </a:cubicBezTo>
                <a:cubicBezTo>
                  <a:pt x="-16245" y="211600"/>
                  <a:pt x="-13610" y="140236"/>
                  <a:pt x="0" y="0"/>
                </a:cubicBezTo>
                <a:close/>
              </a:path>
              <a:path w="4798213" h="934714" stroke="0" extrusionOk="0">
                <a:moveTo>
                  <a:pt x="0" y="0"/>
                </a:moveTo>
                <a:cubicBezTo>
                  <a:pt x="199632" y="18169"/>
                  <a:pt x="357176" y="20351"/>
                  <a:pt x="637477" y="0"/>
                </a:cubicBezTo>
                <a:cubicBezTo>
                  <a:pt x="917778" y="-20351"/>
                  <a:pt x="928792" y="13825"/>
                  <a:pt x="1178989" y="0"/>
                </a:cubicBezTo>
                <a:cubicBezTo>
                  <a:pt x="1429186" y="-13825"/>
                  <a:pt x="1703383" y="24782"/>
                  <a:pt x="1960413" y="0"/>
                </a:cubicBezTo>
                <a:cubicBezTo>
                  <a:pt x="2217443" y="-24782"/>
                  <a:pt x="2292694" y="12073"/>
                  <a:pt x="2597890" y="0"/>
                </a:cubicBezTo>
                <a:cubicBezTo>
                  <a:pt x="2903086" y="-12073"/>
                  <a:pt x="3052256" y="6144"/>
                  <a:pt x="3235366" y="0"/>
                </a:cubicBezTo>
                <a:cubicBezTo>
                  <a:pt x="3418476" y="-6144"/>
                  <a:pt x="3636697" y="-10754"/>
                  <a:pt x="4016790" y="0"/>
                </a:cubicBezTo>
                <a:cubicBezTo>
                  <a:pt x="4396883" y="10754"/>
                  <a:pt x="4463128" y="1665"/>
                  <a:pt x="4798213" y="0"/>
                </a:cubicBezTo>
                <a:cubicBezTo>
                  <a:pt x="4775791" y="241356"/>
                  <a:pt x="4774002" y="292664"/>
                  <a:pt x="4798213" y="486051"/>
                </a:cubicBezTo>
                <a:cubicBezTo>
                  <a:pt x="4822424" y="679438"/>
                  <a:pt x="4787661" y="836446"/>
                  <a:pt x="4798213" y="934714"/>
                </a:cubicBezTo>
                <a:cubicBezTo>
                  <a:pt x="4606182" y="908202"/>
                  <a:pt x="4383138" y="934402"/>
                  <a:pt x="4208718" y="934714"/>
                </a:cubicBezTo>
                <a:cubicBezTo>
                  <a:pt x="4034299" y="935026"/>
                  <a:pt x="3840711" y="946955"/>
                  <a:pt x="3523259" y="934714"/>
                </a:cubicBezTo>
                <a:cubicBezTo>
                  <a:pt x="3205807" y="922473"/>
                  <a:pt x="3127952" y="927924"/>
                  <a:pt x="2885782" y="934714"/>
                </a:cubicBezTo>
                <a:cubicBezTo>
                  <a:pt x="2643612" y="941504"/>
                  <a:pt x="2368237" y="920763"/>
                  <a:pt x="2104359" y="934714"/>
                </a:cubicBezTo>
                <a:cubicBezTo>
                  <a:pt x="1840481" y="948665"/>
                  <a:pt x="1617534" y="927388"/>
                  <a:pt x="1322936" y="934714"/>
                </a:cubicBezTo>
                <a:cubicBezTo>
                  <a:pt x="1028338" y="942040"/>
                  <a:pt x="989826" y="936127"/>
                  <a:pt x="733441" y="934714"/>
                </a:cubicBezTo>
                <a:cubicBezTo>
                  <a:pt x="477056" y="933301"/>
                  <a:pt x="287266" y="928358"/>
                  <a:pt x="0" y="934714"/>
                </a:cubicBezTo>
                <a:cubicBezTo>
                  <a:pt x="4511" y="828779"/>
                  <a:pt x="4503" y="661228"/>
                  <a:pt x="0" y="448663"/>
                </a:cubicBezTo>
                <a:cubicBezTo>
                  <a:pt x="-4503" y="236098"/>
                  <a:pt x="-16770" y="10318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Sergey geht fünfmal in der Woche in die Schule.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Das Jahr hat 40 Schulwochen.</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Wie viele Tage verbringt Sergey im Jahr in der Schule?</a:t>
            </a:r>
          </a:p>
        </p:txBody>
      </p:sp>
      <p:sp>
        <p:nvSpPr>
          <p:cNvPr id="20" name="Rechteck 19">
            <a:extLst>
              <a:ext uri="{FF2B5EF4-FFF2-40B4-BE49-F238E27FC236}">
                <a16:creationId xmlns:a16="http://schemas.microsoft.com/office/drawing/2014/main" id="{9045E1DE-D1F0-8480-B9BF-788B92E616C6}"/>
              </a:ext>
            </a:extLst>
          </p:cNvPr>
          <p:cNvSpPr/>
          <p:nvPr/>
        </p:nvSpPr>
        <p:spPr>
          <a:xfrm>
            <a:off x="6927772" y="3488691"/>
            <a:ext cx="5107770" cy="934714"/>
          </a:xfrm>
          <a:custGeom>
            <a:avLst/>
            <a:gdLst>
              <a:gd name="csX0" fmla="*/ 0 w 5107770"/>
              <a:gd name="csY0" fmla="*/ 0 h 934714"/>
              <a:gd name="csX1" fmla="*/ 536316 w 5107770"/>
              <a:gd name="csY1" fmla="*/ 0 h 934714"/>
              <a:gd name="csX2" fmla="*/ 1123709 w 5107770"/>
              <a:gd name="csY2" fmla="*/ 0 h 934714"/>
              <a:gd name="csX3" fmla="*/ 1660025 w 5107770"/>
              <a:gd name="csY3" fmla="*/ 0 h 934714"/>
              <a:gd name="csX4" fmla="*/ 2349574 w 5107770"/>
              <a:gd name="csY4" fmla="*/ 0 h 934714"/>
              <a:gd name="csX5" fmla="*/ 2988045 w 5107770"/>
              <a:gd name="csY5" fmla="*/ 0 h 934714"/>
              <a:gd name="csX6" fmla="*/ 3626517 w 5107770"/>
              <a:gd name="csY6" fmla="*/ 0 h 934714"/>
              <a:gd name="csX7" fmla="*/ 4367143 w 5107770"/>
              <a:gd name="csY7" fmla="*/ 0 h 934714"/>
              <a:gd name="csX8" fmla="*/ 5107770 w 5107770"/>
              <a:gd name="csY8" fmla="*/ 0 h 934714"/>
              <a:gd name="csX9" fmla="*/ 5107770 w 5107770"/>
              <a:gd name="csY9" fmla="*/ 439316 h 934714"/>
              <a:gd name="csX10" fmla="*/ 5107770 w 5107770"/>
              <a:gd name="csY10" fmla="*/ 934714 h 934714"/>
              <a:gd name="csX11" fmla="*/ 4622532 w 5107770"/>
              <a:gd name="csY11" fmla="*/ 934714 h 934714"/>
              <a:gd name="csX12" fmla="*/ 4086216 w 5107770"/>
              <a:gd name="csY12" fmla="*/ 934714 h 934714"/>
              <a:gd name="csX13" fmla="*/ 3396667 w 5107770"/>
              <a:gd name="csY13" fmla="*/ 934714 h 934714"/>
              <a:gd name="csX14" fmla="*/ 2656040 w 5107770"/>
              <a:gd name="csY14" fmla="*/ 934714 h 934714"/>
              <a:gd name="csX15" fmla="*/ 2068647 w 5107770"/>
              <a:gd name="csY15" fmla="*/ 934714 h 934714"/>
              <a:gd name="csX16" fmla="*/ 1328020 w 5107770"/>
              <a:gd name="csY16" fmla="*/ 934714 h 934714"/>
              <a:gd name="csX17" fmla="*/ 791704 w 5107770"/>
              <a:gd name="csY17" fmla="*/ 934714 h 934714"/>
              <a:gd name="csX18" fmla="*/ 0 w 5107770"/>
              <a:gd name="csY18" fmla="*/ 934714 h 934714"/>
              <a:gd name="csX19" fmla="*/ 0 w 5107770"/>
              <a:gd name="csY19" fmla="*/ 495398 h 934714"/>
              <a:gd name="csX20" fmla="*/ 0 w 5107770"/>
              <a:gd name="csY20" fmla="*/ 0 h 9347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934714"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0579" y="104870"/>
                  <a:pt x="5117378" y="266901"/>
                  <a:pt x="5107770" y="439316"/>
                </a:cubicBezTo>
                <a:cubicBezTo>
                  <a:pt x="5098162" y="611731"/>
                  <a:pt x="5110246" y="756580"/>
                  <a:pt x="5107770" y="934714"/>
                </a:cubicBezTo>
                <a:cubicBezTo>
                  <a:pt x="4934681" y="957156"/>
                  <a:pt x="4763014" y="956000"/>
                  <a:pt x="4622532" y="934714"/>
                </a:cubicBezTo>
                <a:cubicBezTo>
                  <a:pt x="4482050" y="913428"/>
                  <a:pt x="4330065" y="941155"/>
                  <a:pt x="4086216" y="934714"/>
                </a:cubicBezTo>
                <a:cubicBezTo>
                  <a:pt x="3842367" y="928273"/>
                  <a:pt x="3564357" y="916748"/>
                  <a:pt x="3396667" y="934714"/>
                </a:cubicBezTo>
                <a:cubicBezTo>
                  <a:pt x="3228977" y="952680"/>
                  <a:pt x="2964409" y="932277"/>
                  <a:pt x="2656040" y="934714"/>
                </a:cubicBezTo>
                <a:cubicBezTo>
                  <a:pt x="2347671" y="937151"/>
                  <a:pt x="2327817" y="945647"/>
                  <a:pt x="2068647" y="934714"/>
                </a:cubicBezTo>
                <a:cubicBezTo>
                  <a:pt x="1809477" y="923781"/>
                  <a:pt x="1478447" y="934199"/>
                  <a:pt x="1328020" y="934714"/>
                </a:cubicBezTo>
                <a:cubicBezTo>
                  <a:pt x="1177593" y="935229"/>
                  <a:pt x="1026875" y="939610"/>
                  <a:pt x="791704" y="934714"/>
                </a:cubicBezTo>
                <a:cubicBezTo>
                  <a:pt x="556533" y="929818"/>
                  <a:pt x="322365" y="939227"/>
                  <a:pt x="0" y="934714"/>
                </a:cubicBezTo>
                <a:cubicBezTo>
                  <a:pt x="19028" y="780579"/>
                  <a:pt x="-3616" y="584836"/>
                  <a:pt x="0" y="495398"/>
                </a:cubicBezTo>
                <a:cubicBezTo>
                  <a:pt x="3616" y="405960"/>
                  <a:pt x="5394" y="113290"/>
                  <a:pt x="0" y="0"/>
                </a:cubicBezTo>
                <a:close/>
              </a:path>
              <a:path w="5107770" h="934714"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7043" y="233913"/>
                  <a:pt x="5125990" y="258937"/>
                  <a:pt x="5107770" y="486051"/>
                </a:cubicBezTo>
                <a:cubicBezTo>
                  <a:pt x="5089550" y="713165"/>
                  <a:pt x="5088877" y="839019"/>
                  <a:pt x="5107770" y="934714"/>
                </a:cubicBezTo>
                <a:cubicBezTo>
                  <a:pt x="4807688" y="906240"/>
                  <a:pt x="4625027" y="905588"/>
                  <a:pt x="4469299" y="934714"/>
                </a:cubicBezTo>
                <a:cubicBezTo>
                  <a:pt x="4313571" y="963840"/>
                  <a:pt x="4154861" y="946668"/>
                  <a:pt x="3881905" y="934714"/>
                </a:cubicBezTo>
                <a:cubicBezTo>
                  <a:pt x="3608949" y="922760"/>
                  <a:pt x="3472138" y="927814"/>
                  <a:pt x="3141279" y="934714"/>
                </a:cubicBezTo>
                <a:cubicBezTo>
                  <a:pt x="2810420" y="941614"/>
                  <a:pt x="2562761" y="950440"/>
                  <a:pt x="2400652" y="934714"/>
                </a:cubicBezTo>
                <a:cubicBezTo>
                  <a:pt x="2238543" y="918988"/>
                  <a:pt x="1986247" y="907905"/>
                  <a:pt x="1864336" y="934714"/>
                </a:cubicBezTo>
                <a:cubicBezTo>
                  <a:pt x="1742425" y="961523"/>
                  <a:pt x="1356107" y="904170"/>
                  <a:pt x="1225865" y="934714"/>
                </a:cubicBezTo>
                <a:cubicBezTo>
                  <a:pt x="1095623" y="965258"/>
                  <a:pt x="415074" y="882900"/>
                  <a:pt x="0" y="934714"/>
                </a:cubicBezTo>
                <a:cubicBezTo>
                  <a:pt x="-7014" y="810296"/>
                  <a:pt x="-16991" y="577282"/>
                  <a:pt x="0" y="467357"/>
                </a:cubicBezTo>
                <a:cubicBezTo>
                  <a:pt x="16991" y="357432"/>
                  <a:pt x="-1732" y="22857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Leo meint, dass er zu viel Zeit in der Schule verbringt.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a:t>
            </a:r>
            <a:r>
              <a:rPr kumimoji="0" lang="de-DE" sz="1400" b="0" i="1"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Die meiste Zeit bin ich in der Schule</a:t>
            </a: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 sagt er.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Was meinst du dazu?</a:t>
            </a:r>
          </a:p>
        </p:txBody>
      </p:sp>
      <p:grpSp>
        <p:nvGrpSpPr>
          <p:cNvPr id="21" name="Gruppieren 20">
            <a:extLst>
              <a:ext uri="{FF2B5EF4-FFF2-40B4-BE49-F238E27FC236}">
                <a16:creationId xmlns:a16="http://schemas.microsoft.com/office/drawing/2014/main" id="{D3A6B4ED-6407-5AA9-F5DB-28E0121DC680}"/>
              </a:ext>
            </a:extLst>
          </p:cNvPr>
          <p:cNvGrpSpPr/>
          <p:nvPr/>
        </p:nvGrpSpPr>
        <p:grpSpPr>
          <a:xfrm>
            <a:off x="1569072" y="4305299"/>
            <a:ext cx="259081" cy="259081"/>
            <a:chOff x="2596650" y="4051507"/>
            <a:chExt cx="216000" cy="216000"/>
          </a:xfrm>
        </p:grpSpPr>
        <p:sp>
          <p:nvSpPr>
            <p:cNvPr id="22" name="Ellipse 48">
              <a:extLst>
                <a:ext uri="{FF2B5EF4-FFF2-40B4-BE49-F238E27FC236}">
                  <a16:creationId xmlns:a16="http://schemas.microsoft.com/office/drawing/2014/main" id="{E297C42A-9BB9-DEE0-A941-8B400F567BE0}"/>
                </a:ext>
              </a:extLst>
            </p:cNvPr>
            <p:cNvSpPr/>
            <p:nvPr/>
          </p:nvSpPr>
          <p:spPr>
            <a:xfrm>
              <a:off x="2596650" y="4051507"/>
              <a:ext cx="216000" cy="216000"/>
            </a:xfrm>
            <a:prstGeom prst="ellipse">
              <a:avLst/>
            </a:prstGeom>
            <a:solidFill>
              <a:srgbClr val="FFFFFF">
                <a:hueOff val="0"/>
                <a:satOff val="0"/>
                <a:lumOff val="0"/>
                <a:alphaOff val="0"/>
              </a:srgbClr>
            </a:solidFill>
            <a:ln w="19050" cap="flat" cmpd="sng" algn="ctr">
              <a:solidFill>
                <a:srgbClr val="327D87"/>
              </a:solid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sp>
          <p:nvSpPr>
            <p:cNvPr id="23" name="Ellipse 49">
              <a:extLst>
                <a:ext uri="{FF2B5EF4-FFF2-40B4-BE49-F238E27FC236}">
                  <a16:creationId xmlns:a16="http://schemas.microsoft.com/office/drawing/2014/main" id="{27DED58C-5D5B-283C-FC9F-FE9ABF5DB0FC}"/>
                </a:ext>
              </a:extLst>
            </p:cNvPr>
            <p:cNvSpPr/>
            <p:nvPr/>
          </p:nvSpPr>
          <p:spPr>
            <a:xfrm>
              <a:off x="2663608" y="4117700"/>
              <a:ext cx="82084" cy="82084"/>
            </a:xfrm>
            <a:prstGeom prst="ellipse">
              <a:avLst/>
            </a:prstGeom>
            <a:solidFill>
              <a:srgbClr val="327D87"/>
            </a:solidFill>
            <a:ln w="19050"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000000">
                    <a:hueOff val="0"/>
                    <a:satOff val="0"/>
                    <a:lumOff val="0"/>
                    <a:alphaOff val="0"/>
                  </a:srgbClr>
                </a:solidFill>
                <a:effectLst/>
                <a:uLnTx/>
                <a:uFillTx/>
                <a:latin typeface="Arial"/>
                <a:ea typeface="+mn-ea"/>
                <a:cs typeface="+mn-cs"/>
                <a:sym typeface="Arial"/>
              </a:endParaRPr>
            </a:p>
          </p:txBody>
        </p:sp>
      </p:grpSp>
      <p:sp>
        <p:nvSpPr>
          <p:cNvPr id="24" name="Rechteck 23">
            <a:extLst>
              <a:ext uri="{FF2B5EF4-FFF2-40B4-BE49-F238E27FC236}">
                <a16:creationId xmlns:a16="http://schemas.microsoft.com/office/drawing/2014/main" id="{1B706692-BAAC-D832-C9EC-AFFC41469171}"/>
              </a:ext>
            </a:extLst>
          </p:cNvPr>
          <p:cNvSpPr/>
          <p:nvPr/>
        </p:nvSpPr>
        <p:spPr>
          <a:xfrm>
            <a:off x="588278" y="4829245"/>
            <a:ext cx="3891153" cy="999606"/>
          </a:xfrm>
          <a:custGeom>
            <a:avLst/>
            <a:gdLst>
              <a:gd name="csX0" fmla="*/ 0 w 3891153"/>
              <a:gd name="csY0" fmla="*/ 0 h 999606"/>
              <a:gd name="csX1" fmla="*/ 609614 w 3891153"/>
              <a:gd name="csY1" fmla="*/ 0 h 999606"/>
              <a:gd name="csX2" fmla="*/ 1141405 w 3891153"/>
              <a:gd name="csY2" fmla="*/ 0 h 999606"/>
              <a:gd name="csX3" fmla="*/ 1712107 w 3891153"/>
              <a:gd name="csY3" fmla="*/ 0 h 999606"/>
              <a:gd name="csX4" fmla="*/ 2399544 w 3891153"/>
              <a:gd name="csY4" fmla="*/ 0 h 999606"/>
              <a:gd name="csX5" fmla="*/ 3009158 w 3891153"/>
              <a:gd name="csY5" fmla="*/ 0 h 999606"/>
              <a:gd name="csX6" fmla="*/ 3891153 w 3891153"/>
              <a:gd name="csY6" fmla="*/ 0 h 999606"/>
              <a:gd name="csX7" fmla="*/ 3891153 w 3891153"/>
              <a:gd name="csY7" fmla="*/ 509799 h 999606"/>
              <a:gd name="csX8" fmla="*/ 3891153 w 3891153"/>
              <a:gd name="csY8" fmla="*/ 999606 h 999606"/>
              <a:gd name="csX9" fmla="*/ 3242628 w 3891153"/>
              <a:gd name="csY9" fmla="*/ 999606 h 999606"/>
              <a:gd name="csX10" fmla="*/ 2671925 w 3891153"/>
              <a:gd name="csY10" fmla="*/ 999606 h 999606"/>
              <a:gd name="csX11" fmla="*/ 1945577 w 3891153"/>
              <a:gd name="csY11" fmla="*/ 999606 h 999606"/>
              <a:gd name="csX12" fmla="*/ 1335963 w 3891153"/>
              <a:gd name="csY12" fmla="*/ 999606 h 999606"/>
              <a:gd name="csX13" fmla="*/ 804172 w 3891153"/>
              <a:gd name="csY13" fmla="*/ 999606 h 999606"/>
              <a:gd name="csX14" fmla="*/ 0 w 3891153"/>
              <a:gd name="csY14" fmla="*/ 999606 h 999606"/>
              <a:gd name="csX15" fmla="*/ 0 w 3891153"/>
              <a:gd name="csY15" fmla="*/ 519795 h 999606"/>
              <a:gd name="csX16" fmla="*/ 0 w 3891153"/>
              <a:gd name="csY16" fmla="*/ 0 h 9996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91153" h="999606" fill="none" extrusionOk="0">
                <a:moveTo>
                  <a:pt x="0" y="0"/>
                </a:moveTo>
                <a:cubicBezTo>
                  <a:pt x="138322" y="-9346"/>
                  <a:pt x="378618" y="-18470"/>
                  <a:pt x="609614" y="0"/>
                </a:cubicBezTo>
                <a:cubicBezTo>
                  <a:pt x="840610" y="18470"/>
                  <a:pt x="964260" y="22788"/>
                  <a:pt x="1141405" y="0"/>
                </a:cubicBezTo>
                <a:cubicBezTo>
                  <a:pt x="1318550" y="-22788"/>
                  <a:pt x="1502608" y="-21335"/>
                  <a:pt x="1712107" y="0"/>
                </a:cubicBezTo>
                <a:cubicBezTo>
                  <a:pt x="1921606" y="21335"/>
                  <a:pt x="2261127" y="-33664"/>
                  <a:pt x="2399544" y="0"/>
                </a:cubicBezTo>
                <a:cubicBezTo>
                  <a:pt x="2537961" y="33664"/>
                  <a:pt x="2864755" y="-23287"/>
                  <a:pt x="3009158" y="0"/>
                </a:cubicBezTo>
                <a:cubicBezTo>
                  <a:pt x="3153561" y="23287"/>
                  <a:pt x="3607848" y="-20186"/>
                  <a:pt x="3891153" y="0"/>
                </a:cubicBezTo>
                <a:cubicBezTo>
                  <a:pt x="3884616" y="111854"/>
                  <a:pt x="3884100" y="326731"/>
                  <a:pt x="3891153" y="509799"/>
                </a:cubicBezTo>
                <a:cubicBezTo>
                  <a:pt x="3898206" y="692867"/>
                  <a:pt x="3906059" y="879035"/>
                  <a:pt x="3891153" y="999606"/>
                </a:cubicBezTo>
                <a:cubicBezTo>
                  <a:pt x="3739759" y="978627"/>
                  <a:pt x="3555268" y="1011178"/>
                  <a:pt x="3242628" y="999606"/>
                </a:cubicBezTo>
                <a:cubicBezTo>
                  <a:pt x="2929988" y="988034"/>
                  <a:pt x="2790926" y="993206"/>
                  <a:pt x="2671925" y="999606"/>
                </a:cubicBezTo>
                <a:cubicBezTo>
                  <a:pt x="2552924" y="1006006"/>
                  <a:pt x="2291028" y="987055"/>
                  <a:pt x="1945577" y="999606"/>
                </a:cubicBezTo>
                <a:cubicBezTo>
                  <a:pt x="1600126" y="1012157"/>
                  <a:pt x="1595199" y="983730"/>
                  <a:pt x="1335963" y="999606"/>
                </a:cubicBezTo>
                <a:cubicBezTo>
                  <a:pt x="1076727" y="1015482"/>
                  <a:pt x="1005471" y="982138"/>
                  <a:pt x="804172" y="999606"/>
                </a:cubicBezTo>
                <a:cubicBezTo>
                  <a:pt x="602873" y="1017074"/>
                  <a:pt x="336920" y="1008346"/>
                  <a:pt x="0" y="999606"/>
                </a:cubicBezTo>
                <a:cubicBezTo>
                  <a:pt x="-13883" y="832569"/>
                  <a:pt x="-3975" y="705623"/>
                  <a:pt x="0" y="519795"/>
                </a:cubicBezTo>
                <a:cubicBezTo>
                  <a:pt x="3975" y="333967"/>
                  <a:pt x="5351" y="131397"/>
                  <a:pt x="0" y="0"/>
                </a:cubicBezTo>
                <a:close/>
              </a:path>
              <a:path w="3891153" h="999606" stroke="0" extrusionOk="0">
                <a:moveTo>
                  <a:pt x="0" y="0"/>
                </a:moveTo>
                <a:cubicBezTo>
                  <a:pt x="227733" y="-23896"/>
                  <a:pt x="482569" y="25622"/>
                  <a:pt x="609614" y="0"/>
                </a:cubicBezTo>
                <a:cubicBezTo>
                  <a:pt x="736659" y="-25622"/>
                  <a:pt x="922140" y="13361"/>
                  <a:pt x="1141405" y="0"/>
                </a:cubicBezTo>
                <a:cubicBezTo>
                  <a:pt x="1360670" y="-13361"/>
                  <a:pt x="1652449" y="-26448"/>
                  <a:pt x="1867753" y="0"/>
                </a:cubicBezTo>
                <a:cubicBezTo>
                  <a:pt x="2083057" y="26448"/>
                  <a:pt x="2206741" y="-8913"/>
                  <a:pt x="2477367" y="0"/>
                </a:cubicBezTo>
                <a:cubicBezTo>
                  <a:pt x="2747993" y="8913"/>
                  <a:pt x="2928737" y="11570"/>
                  <a:pt x="3086981" y="0"/>
                </a:cubicBezTo>
                <a:cubicBezTo>
                  <a:pt x="3245225" y="-11570"/>
                  <a:pt x="3619725" y="7234"/>
                  <a:pt x="3891153" y="0"/>
                </a:cubicBezTo>
                <a:cubicBezTo>
                  <a:pt x="3891767" y="193251"/>
                  <a:pt x="3879114" y="325549"/>
                  <a:pt x="3891153" y="479811"/>
                </a:cubicBezTo>
                <a:cubicBezTo>
                  <a:pt x="3903192" y="634073"/>
                  <a:pt x="3868784" y="747607"/>
                  <a:pt x="3891153" y="999606"/>
                </a:cubicBezTo>
                <a:cubicBezTo>
                  <a:pt x="3701829" y="997166"/>
                  <a:pt x="3603335" y="984015"/>
                  <a:pt x="3320451" y="999606"/>
                </a:cubicBezTo>
                <a:cubicBezTo>
                  <a:pt x="3037567" y="1015197"/>
                  <a:pt x="2932551" y="1008627"/>
                  <a:pt x="2671925" y="999606"/>
                </a:cubicBezTo>
                <a:cubicBezTo>
                  <a:pt x="2411299" y="990585"/>
                  <a:pt x="2302683" y="1018601"/>
                  <a:pt x="2023400" y="999606"/>
                </a:cubicBezTo>
                <a:cubicBezTo>
                  <a:pt x="1744117" y="980611"/>
                  <a:pt x="1606587" y="970259"/>
                  <a:pt x="1413786" y="999606"/>
                </a:cubicBezTo>
                <a:cubicBezTo>
                  <a:pt x="1220985" y="1028953"/>
                  <a:pt x="894323" y="965972"/>
                  <a:pt x="687437" y="999606"/>
                </a:cubicBezTo>
                <a:cubicBezTo>
                  <a:pt x="480551" y="1033240"/>
                  <a:pt x="333716" y="965479"/>
                  <a:pt x="0" y="999606"/>
                </a:cubicBezTo>
                <a:cubicBezTo>
                  <a:pt x="21055" y="868292"/>
                  <a:pt x="19571" y="730198"/>
                  <a:pt x="0" y="519795"/>
                </a:cubicBezTo>
                <a:cubicBezTo>
                  <a:pt x="-19571" y="309392"/>
                  <a:pt x="-10521" y="11720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Kai geht fünfmal in der Woche in die Schule. </a:t>
            </a:r>
            <a:b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br>
            <a:endPar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Wie viele Tage ist Kai in einem Monat in der Schule?</a:t>
            </a:r>
          </a:p>
        </p:txBody>
      </p:sp>
    </p:spTree>
    <p:extLst>
      <p:ext uri="{BB962C8B-B14F-4D97-AF65-F5344CB8AC3E}">
        <p14:creationId xmlns:p14="http://schemas.microsoft.com/office/powerpoint/2010/main" val="14666250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58D6-0E66-D67A-A661-459BA1A641A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5E0981F-BA83-3B13-1FF0-2FE633F6FF6F}"/>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BEC79D3E-3087-D998-7687-5775C764664F}"/>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a:p>
            <a:pPr lvl="1"/>
            <a:endParaRPr lang="de-DE" dirty="0"/>
          </a:p>
        </p:txBody>
      </p:sp>
      <p:sp>
        <p:nvSpPr>
          <p:cNvPr id="6" name="Datumsplatzhalter 18">
            <a:extLst>
              <a:ext uri="{FF2B5EF4-FFF2-40B4-BE49-F238E27FC236}">
                <a16:creationId xmlns:a16="http://schemas.microsoft.com/office/drawing/2014/main" id="{45564F34-D909-8485-8B0D-597764B556ED}"/>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494B5FCB-9F94-F8FD-3DB4-D33A9825CC89}"/>
              </a:ext>
            </a:extLst>
          </p:cNvPr>
          <p:cNvSpPr txBox="1"/>
          <p:nvPr/>
        </p:nvSpPr>
        <p:spPr>
          <a:xfrm>
            <a:off x="-166914" y="2401964"/>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05E1E9E2-A7FC-9D01-A965-007451A54C48}"/>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32</a:t>
            </a:fld>
            <a:endParaRPr lang="de-DE" sz="1200" noProof="1">
              <a:solidFill>
                <a:schemeClr val="bg2">
                  <a:lumMod val="50000"/>
                </a:schemeClr>
              </a:solidFill>
            </a:endParaRPr>
          </a:p>
        </p:txBody>
      </p:sp>
    </p:spTree>
    <p:extLst>
      <p:ext uri="{BB962C8B-B14F-4D97-AF65-F5344CB8AC3E}">
        <p14:creationId xmlns:p14="http://schemas.microsoft.com/office/powerpoint/2010/main" val="40596935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697D-6C5C-6493-50CC-100246AA6EC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A8FFB4F-55BA-7537-3116-7AC31C76EE4F}"/>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EEFFADBC-34DE-6339-A774-0DF8A3A43A99}"/>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p:txBody>
      </p:sp>
      <p:sp>
        <p:nvSpPr>
          <p:cNvPr id="6" name="Datumsplatzhalter 18">
            <a:extLst>
              <a:ext uri="{FF2B5EF4-FFF2-40B4-BE49-F238E27FC236}">
                <a16:creationId xmlns:a16="http://schemas.microsoft.com/office/drawing/2014/main" id="{6C445423-0E4D-CCB6-0BA3-FDA4D1315E0D}"/>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0A35715A-71F3-5158-70BB-F40B8F387026}"/>
              </a:ext>
            </a:extLst>
          </p:cNvPr>
          <p:cNvSpPr txBox="1"/>
          <p:nvPr/>
        </p:nvSpPr>
        <p:spPr>
          <a:xfrm>
            <a:off x="-166914" y="2852537"/>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CE09B184-6105-F72C-5654-18CD16A601F5}"/>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33</a:t>
            </a:fld>
            <a:endParaRPr lang="de-DE" sz="1200" noProof="1">
              <a:solidFill>
                <a:schemeClr val="bg2">
                  <a:lumMod val="50000"/>
                </a:schemeClr>
              </a:solidFill>
            </a:endParaRPr>
          </a:p>
        </p:txBody>
      </p:sp>
    </p:spTree>
    <p:extLst>
      <p:ext uri="{BB962C8B-B14F-4D97-AF65-F5344CB8AC3E}">
        <p14:creationId xmlns:p14="http://schemas.microsoft.com/office/powerpoint/2010/main" val="3366724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122F91-3717-B690-B2FF-B7D70D934833}"/>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5D6189AB-C23E-1422-B426-45128B14E86B}"/>
              </a:ext>
            </a:extLst>
          </p:cNvPr>
          <p:cNvSpPr>
            <a:spLocks noGrp="1"/>
          </p:cNvSpPr>
          <p:nvPr>
            <p:ph type="body" sz="quarter" idx="13"/>
          </p:nvPr>
        </p:nvSpPr>
        <p:spPr/>
        <p:txBody>
          <a:bodyPr/>
          <a:lstStyle/>
          <a:p>
            <a:r>
              <a:rPr lang="de-DE" dirty="0"/>
              <a:t>HINWEISE ZUR AKTIVITÄT AUF FOLIE 35</a:t>
            </a:r>
          </a:p>
        </p:txBody>
      </p:sp>
      <p:sp>
        <p:nvSpPr>
          <p:cNvPr id="7" name="Inhaltsplatzhalter 6">
            <a:extLst>
              <a:ext uri="{FF2B5EF4-FFF2-40B4-BE49-F238E27FC236}">
                <a16:creationId xmlns:a16="http://schemas.microsoft.com/office/drawing/2014/main" id="{2AC1FD11-E142-0E39-8AD5-2EF58B84176B}"/>
              </a:ext>
            </a:extLst>
          </p:cNvPr>
          <p:cNvSpPr>
            <a:spLocks noGrp="1"/>
          </p:cNvSpPr>
          <p:nvPr>
            <p:ph idx="1"/>
          </p:nvPr>
        </p:nvSpPr>
        <p:spPr/>
        <p:txBody>
          <a:bodyPr/>
          <a:lstStyle/>
          <a:p>
            <a:pPr marL="0" indent="0">
              <a:buNone/>
            </a:pPr>
            <a:r>
              <a:rPr lang="de-DE" sz="1400" dirty="0"/>
              <a:t>In der folgenden Aktivität  setzen sich die Lehrkräfte gezielt mit einer Aufgabe aus dem Bereich des Modellierens auseinander. Diese Aktivität findet sich vor jedem der drei folgenden Teilkapitel und hat zum Ziel, dass sich die Lehrkräfte zunächst selbst ein Bild der Aufgabe machen und eigene Ideen zur Unterstützung entwickeln können, welche dann im Verlauf aufgegriffen werden.</a:t>
            </a:r>
          </a:p>
          <a:p>
            <a:pPr marL="0" indent="0">
              <a:buNone/>
            </a:pPr>
            <a:r>
              <a:rPr lang="de-DE" sz="1400" b="1" dirty="0"/>
              <a:t>Ziel</a:t>
            </a:r>
            <a:r>
              <a:rPr lang="de-DE" sz="1400" dirty="0"/>
              <a:t>: Die Lehrkräfte sollen einerseits mit Blick auf den zuvor diskutierten Kreislauf hervorheben, welche Tätigkeiten des Modellierens bei der Aufgabe im Fokus stehen. Andererseits stellen die Lehrkräfte auch erste mögliche Herausforderungen fest, auf die die Lernenden bei der jeweiligen Aufgabe stoßen könnten, und entwickeln erste Ideen zur Unterstützung.</a:t>
            </a:r>
          </a:p>
          <a:p>
            <a:pPr marL="0" indent="0">
              <a:buNone/>
            </a:pPr>
            <a:r>
              <a:rPr lang="de-DE" sz="1400" b="1" dirty="0"/>
              <a:t>Durchführungshinweis</a:t>
            </a:r>
            <a:r>
              <a:rPr lang="de-DE" sz="1400" dirty="0"/>
              <a:t>: zunächst kann eine kurze Phase der eigenen Auseinandersetzung oder der Auseinandersetzung in Zweiergruppen stattfinden, um dann in einem Austausch über mögliche Herausforderungen und Unterstützungen zu münden.</a:t>
            </a:r>
          </a:p>
          <a:p>
            <a:pPr marL="0" indent="0">
              <a:buNone/>
            </a:pPr>
            <a:r>
              <a:rPr lang="de-DE" sz="1400" dirty="0"/>
              <a:t>Die </a:t>
            </a:r>
            <a:r>
              <a:rPr lang="de-DE" sz="1400" b="1" dirty="0"/>
              <a:t>Reflexion</a:t>
            </a:r>
            <a:r>
              <a:rPr lang="de-DE" sz="1400" dirty="0"/>
              <a:t> folgt im Verlauf: Wie im Verlauf des Kapitels deutlich werden wird, stellt eine Aufgabe wie die Tierpark-Aufgabe Lernende vor vielseitige Herausforderungen: Sie müssen sich die Informationen des Textes erschließen, dabei wichtige von unwichtigen Informationen unterscheiden können, die Zusammenhänge der Aufgabe zunehmend herausarbeiten und auf diese Weise zu einer passenden Lösung gelangen. Fragen an den Text können diesen Prozess unterstützen.</a:t>
            </a:r>
          </a:p>
        </p:txBody>
      </p:sp>
      <p:sp>
        <p:nvSpPr>
          <p:cNvPr id="6" name="Titel 5">
            <a:extLst>
              <a:ext uri="{FF2B5EF4-FFF2-40B4-BE49-F238E27FC236}">
                <a16:creationId xmlns:a16="http://schemas.microsoft.com/office/drawing/2014/main" id="{24DCAC41-5DF4-03B7-9F90-A6067408733F}"/>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101854440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791FC-1778-98C5-F579-A7227B83567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637ED3F-78F8-C77F-DC33-091A0417AB43}"/>
              </a:ext>
            </a:extLst>
          </p:cNvPr>
          <p:cNvSpPr>
            <a:spLocks noGrp="1"/>
          </p:cNvSpPr>
          <p:nvPr>
            <p:ph type="title"/>
          </p:nvPr>
        </p:nvSpPr>
        <p:spPr/>
        <p:txBody>
          <a:bodyPr/>
          <a:lstStyle/>
          <a:p>
            <a:r>
              <a:rPr lang="de-DE" dirty="0"/>
              <a:t>Modellieren durch Fragen an den Text unterstützen</a:t>
            </a:r>
          </a:p>
        </p:txBody>
      </p:sp>
      <p:sp>
        <p:nvSpPr>
          <p:cNvPr id="5" name="Textplatzhalter 4">
            <a:extLst>
              <a:ext uri="{FF2B5EF4-FFF2-40B4-BE49-F238E27FC236}">
                <a16:creationId xmlns:a16="http://schemas.microsoft.com/office/drawing/2014/main" id="{4D48B00B-92E2-9F92-51B7-016AAF4A666A}"/>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p:txBody>
      </p:sp>
      <p:sp>
        <p:nvSpPr>
          <p:cNvPr id="6" name="Textplatzhalter 5">
            <a:extLst>
              <a:ext uri="{FF2B5EF4-FFF2-40B4-BE49-F238E27FC236}">
                <a16:creationId xmlns:a16="http://schemas.microsoft.com/office/drawing/2014/main" id="{9606BCDE-4057-41CD-B64B-F8AE0F92AD3D}"/>
              </a:ext>
            </a:extLst>
          </p:cNvPr>
          <p:cNvSpPr>
            <a:spLocks noGrp="1"/>
          </p:cNvSpPr>
          <p:nvPr>
            <p:ph type="body" sz="quarter" idx="15"/>
          </p:nvPr>
        </p:nvSpPr>
        <p:spPr/>
        <p:txBody>
          <a:bodyPr/>
          <a:lstStyle/>
          <a:p>
            <a:r>
              <a:rPr lang="de-DE" dirty="0"/>
              <a:t>Nehmen Sie die folgende Aufgabe gezielt in den Blick.</a:t>
            </a:r>
          </a:p>
        </p:txBody>
      </p:sp>
      <p:sp>
        <p:nvSpPr>
          <p:cNvPr id="7" name="Textplatzhalter 6">
            <a:extLst>
              <a:ext uri="{FF2B5EF4-FFF2-40B4-BE49-F238E27FC236}">
                <a16:creationId xmlns:a16="http://schemas.microsoft.com/office/drawing/2014/main" id="{A4CF7EA1-3104-0490-481E-84CCE2B0D580}"/>
              </a:ext>
            </a:extLst>
          </p:cNvPr>
          <p:cNvSpPr>
            <a:spLocks noGrp="1"/>
          </p:cNvSpPr>
          <p:nvPr>
            <p:ph type="body" sz="quarter" idx="16"/>
          </p:nvPr>
        </p:nvSpPr>
        <p:spPr/>
        <p:txBody>
          <a:bodyPr/>
          <a:lstStyle/>
          <a:p>
            <a:r>
              <a:rPr lang="de-DE" dirty="0"/>
              <a:t>AKTIVITÄT</a:t>
            </a:r>
          </a:p>
        </p:txBody>
      </p:sp>
      <p:sp>
        <p:nvSpPr>
          <p:cNvPr id="2" name="Rechteck 1">
            <a:extLst>
              <a:ext uri="{FF2B5EF4-FFF2-40B4-BE49-F238E27FC236}">
                <a16:creationId xmlns:a16="http://schemas.microsoft.com/office/drawing/2014/main" id="{C60B1EF3-0419-9334-5DF7-9B86B6277B63}"/>
              </a:ext>
            </a:extLst>
          </p:cNvPr>
          <p:cNvSpPr/>
          <p:nvPr/>
        </p:nvSpPr>
        <p:spPr>
          <a:xfrm>
            <a:off x="6563607" y="1443391"/>
            <a:ext cx="5107770" cy="2326611"/>
          </a:xfrm>
          <a:custGeom>
            <a:avLst/>
            <a:gdLst>
              <a:gd name="csX0" fmla="*/ 0 w 5107770"/>
              <a:gd name="csY0" fmla="*/ 0 h 2326611"/>
              <a:gd name="csX1" fmla="*/ 587394 w 5107770"/>
              <a:gd name="csY1" fmla="*/ 0 h 2326611"/>
              <a:gd name="csX2" fmla="*/ 1225865 w 5107770"/>
              <a:gd name="csY2" fmla="*/ 0 h 2326611"/>
              <a:gd name="csX3" fmla="*/ 1966491 w 5107770"/>
              <a:gd name="csY3" fmla="*/ 0 h 2326611"/>
              <a:gd name="csX4" fmla="*/ 2656040 w 5107770"/>
              <a:gd name="csY4" fmla="*/ 0 h 2326611"/>
              <a:gd name="csX5" fmla="*/ 3141279 w 5107770"/>
              <a:gd name="csY5" fmla="*/ 0 h 2326611"/>
              <a:gd name="csX6" fmla="*/ 3728672 w 5107770"/>
              <a:gd name="csY6" fmla="*/ 0 h 2326611"/>
              <a:gd name="csX7" fmla="*/ 4469299 w 5107770"/>
              <a:gd name="csY7" fmla="*/ 0 h 2326611"/>
              <a:gd name="csX8" fmla="*/ 5107770 w 5107770"/>
              <a:gd name="csY8" fmla="*/ 0 h 2326611"/>
              <a:gd name="csX9" fmla="*/ 5107770 w 5107770"/>
              <a:gd name="csY9" fmla="*/ 604919 h 2326611"/>
              <a:gd name="csX10" fmla="*/ 5107770 w 5107770"/>
              <a:gd name="csY10" fmla="*/ 1116773 h 2326611"/>
              <a:gd name="csX11" fmla="*/ 5107770 w 5107770"/>
              <a:gd name="csY11" fmla="*/ 1651894 h 2326611"/>
              <a:gd name="csX12" fmla="*/ 5107770 w 5107770"/>
              <a:gd name="csY12" fmla="*/ 2326611 h 2326611"/>
              <a:gd name="csX13" fmla="*/ 4571454 w 5107770"/>
              <a:gd name="csY13" fmla="*/ 2326611 h 2326611"/>
              <a:gd name="csX14" fmla="*/ 4086216 w 5107770"/>
              <a:gd name="csY14" fmla="*/ 2326611 h 2326611"/>
              <a:gd name="csX15" fmla="*/ 3600978 w 5107770"/>
              <a:gd name="csY15" fmla="*/ 2326611 h 2326611"/>
              <a:gd name="csX16" fmla="*/ 2911429 w 5107770"/>
              <a:gd name="csY16" fmla="*/ 2326611 h 2326611"/>
              <a:gd name="csX17" fmla="*/ 2426191 w 5107770"/>
              <a:gd name="csY17" fmla="*/ 2326611 h 2326611"/>
              <a:gd name="csX18" fmla="*/ 1787720 w 5107770"/>
              <a:gd name="csY18" fmla="*/ 2326611 h 2326611"/>
              <a:gd name="csX19" fmla="*/ 1251404 w 5107770"/>
              <a:gd name="csY19" fmla="*/ 2326611 h 2326611"/>
              <a:gd name="csX20" fmla="*/ 612932 w 5107770"/>
              <a:gd name="csY20" fmla="*/ 2326611 h 2326611"/>
              <a:gd name="csX21" fmla="*/ 0 w 5107770"/>
              <a:gd name="csY21" fmla="*/ 2326611 h 2326611"/>
              <a:gd name="csX22" fmla="*/ 0 w 5107770"/>
              <a:gd name="csY22" fmla="*/ 1744958 h 2326611"/>
              <a:gd name="csX23" fmla="*/ 0 w 5107770"/>
              <a:gd name="csY23" fmla="*/ 1186572 h 2326611"/>
              <a:gd name="csX24" fmla="*/ 0 w 5107770"/>
              <a:gd name="csY24" fmla="*/ 628185 h 2326611"/>
              <a:gd name="csX25" fmla="*/ 0 w 5107770"/>
              <a:gd name="csY25" fmla="*/ 0 h 23266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107770" h="2326611" fill="none" extrusionOk="0">
                <a:moveTo>
                  <a:pt x="0" y="0"/>
                </a:moveTo>
                <a:cubicBezTo>
                  <a:pt x="156792" y="-29166"/>
                  <a:pt x="322963" y="9434"/>
                  <a:pt x="587394" y="0"/>
                </a:cubicBezTo>
                <a:cubicBezTo>
                  <a:pt x="851825" y="-9434"/>
                  <a:pt x="1056115" y="-20849"/>
                  <a:pt x="1225865" y="0"/>
                </a:cubicBezTo>
                <a:cubicBezTo>
                  <a:pt x="1395615" y="20849"/>
                  <a:pt x="1706501" y="-6178"/>
                  <a:pt x="1966491" y="0"/>
                </a:cubicBezTo>
                <a:cubicBezTo>
                  <a:pt x="2226481" y="6178"/>
                  <a:pt x="2425773" y="-11031"/>
                  <a:pt x="2656040" y="0"/>
                </a:cubicBezTo>
                <a:cubicBezTo>
                  <a:pt x="2886307" y="11031"/>
                  <a:pt x="2947558" y="6416"/>
                  <a:pt x="3141279" y="0"/>
                </a:cubicBezTo>
                <a:cubicBezTo>
                  <a:pt x="3335000" y="-6416"/>
                  <a:pt x="3443687" y="-2439"/>
                  <a:pt x="3728672" y="0"/>
                </a:cubicBezTo>
                <a:cubicBezTo>
                  <a:pt x="4013657" y="2439"/>
                  <a:pt x="4162262" y="-20316"/>
                  <a:pt x="4469299" y="0"/>
                </a:cubicBezTo>
                <a:cubicBezTo>
                  <a:pt x="4776336" y="20316"/>
                  <a:pt x="4880073" y="-5195"/>
                  <a:pt x="5107770" y="0"/>
                </a:cubicBezTo>
                <a:cubicBezTo>
                  <a:pt x="5125348" y="292301"/>
                  <a:pt x="5098354" y="475813"/>
                  <a:pt x="5107770" y="604919"/>
                </a:cubicBezTo>
                <a:cubicBezTo>
                  <a:pt x="5117186" y="734025"/>
                  <a:pt x="5121691" y="970554"/>
                  <a:pt x="5107770" y="1116773"/>
                </a:cubicBezTo>
                <a:cubicBezTo>
                  <a:pt x="5093849" y="1262992"/>
                  <a:pt x="5103152" y="1446820"/>
                  <a:pt x="5107770" y="1651894"/>
                </a:cubicBezTo>
                <a:cubicBezTo>
                  <a:pt x="5112388" y="1856968"/>
                  <a:pt x="5129122" y="2142088"/>
                  <a:pt x="5107770" y="2326611"/>
                </a:cubicBezTo>
                <a:cubicBezTo>
                  <a:pt x="4952737" y="2313167"/>
                  <a:pt x="4806625" y="2331507"/>
                  <a:pt x="4571454" y="2326611"/>
                </a:cubicBezTo>
                <a:cubicBezTo>
                  <a:pt x="4336283" y="2321715"/>
                  <a:pt x="4202232" y="2336743"/>
                  <a:pt x="4086216" y="2326611"/>
                </a:cubicBezTo>
                <a:cubicBezTo>
                  <a:pt x="3970200" y="2316479"/>
                  <a:pt x="3754970" y="2350207"/>
                  <a:pt x="3600978" y="2326611"/>
                </a:cubicBezTo>
                <a:cubicBezTo>
                  <a:pt x="3446986" y="2303015"/>
                  <a:pt x="3250565" y="2334297"/>
                  <a:pt x="2911429" y="2326611"/>
                </a:cubicBezTo>
                <a:cubicBezTo>
                  <a:pt x="2572293" y="2318925"/>
                  <a:pt x="2527968" y="2320959"/>
                  <a:pt x="2426191" y="2326611"/>
                </a:cubicBezTo>
                <a:cubicBezTo>
                  <a:pt x="2324414" y="2332263"/>
                  <a:pt x="2078945" y="2316718"/>
                  <a:pt x="1787720" y="2326611"/>
                </a:cubicBezTo>
                <a:cubicBezTo>
                  <a:pt x="1496495" y="2336504"/>
                  <a:pt x="1504609" y="2300308"/>
                  <a:pt x="1251404" y="2326611"/>
                </a:cubicBezTo>
                <a:cubicBezTo>
                  <a:pt x="998199" y="2352914"/>
                  <a:pt x="824711" y="2310023"/>
                  <a:pt x="612932" y="2326611"/>
                </a:cubicBezTo>
                <a:cubicBezTo>
                  <a:pt x="401153" y="2343199"/>
                  <a:pt x="142343" y="2337356"/>
                  <a:pt x="0" y="2326611"/>
                </a:cubicBezTo>
                <a:cubicBezTo>
                  <a:pt x="-10215" y="2100070"/>
                  <a:pt x="-20481" y="2030575"/>
                  <a:pt x="0" y="1744958"/>
                </a:cubicBezTo>
                <a:cubicBezTo>
                  <a:pt x="20481" y="1459341"/>
                  <a:pt x="-16706" y="1404589"/>
                  <a:pt x="0" y="1186572"/>
                </a:cubicBezTo>
                <a:cubicBezTo>
                  <a:pt x="16706" y="968555"/>
                  <a:pt x="1357" y="877488"/>
                  <a:pt x="0" y="628185"/>
                </a:cubicBezTo>
                <a:cubicBezTo>
                  <a:pt x="-1357" y="378882"/>
                  <a:pt x="13087" y="235804"/>
                  <a:pt x="0" y="0"/>
                </a:cubicBezTo>
                <a:close/>
              </a:path>
              <a:path w="5107770" h="2326611"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20227" y="244812"/>
                  <a:pt x="5117485" y="447447"/>
                  <a:pt x="5107770" y="628185"/>
                </a:cubicBezTo>
                <a:cubicBezTo>
                  <a:pt x="5098055" y="808923"/>
                  <a:pt x="5133475" y="975863"/>
                  <a:pt x="5107770" y="1163306"/>
                </a:cubicBezTo>
                <a:cubicBezTo>
                  <a:pt x="5082065" y="1350749"/>
                  <a:pt x="5116002" y="1458627"/>
                  <a:pt x="5107770" y="1744958"/>
                </a:cubicBezTo>
                <a:cubicBezTo>
                  <a:pt x="5099538" y="2031289"/>
                  <a:pt x="5126748" y="2123652"/>
                  <a:pt x="5107770" y="2326611"/>
                </a:cubicBezTo>
                <a:cubicBezTo>
                  <a:pt x="4935046" y="2314143"/>
                  <a:pt x="4784360" y="2335727"/>
                  <a:pt x="4622532" y="2326611"/>
                </a:cubicBezTo>
                <a:cubicBezTo>
                  <a:pt x="4460704" y="2317495"/>
                  <a:pt x="4044014" y="2342337"/>
                  <a:pt x="3881905" y="2326611"/>
                </a:cubicBezTo>
                <a:cubicBezTo>
                  <a:pt x="3719796" y="2310885"/>
                  <a:pt x="3467500" y="2299802"/>
                  <a:pt x="3345589" y="2326611"/>
                </a:cubicBezTo>
                <a:cubicBezTo>
                  <a:pt x="3223678" y="2353420"/>
                  <a:pt x="2837360" y="2296067"/>
                  <a:pt x="2707118" y="2326611"/>
                </a:cubicBezTo>
                <a:cubicBezTo>
                  <a:pt x="2576876" y="2357155"/>
                  <a:pt x="2172055" y="2340343"/>
                  <a:pt x="1966491" y="2326611"/>
                </a:cubicBezTo>
                <a:cubicBezTo>
                  <a:pt x="1760927" y="2312879"/>
                  <a:pt x="1626395" y="2300680"/>
                  <a:pt x="1328020" y="2326611"/>
                </a:cubicBezTo>
                <a:cubicBezTo>
                  <a:pt x="1029645" y="2352542"/>
                  <a:pt x="999657" y="2350458"/>
                  <a:pt x="842782" y="2326611"/>
                </a:cubicBezTo>
                <a:cubicBezTo>
                  <a:pt x="685907" y="2302764"/>
                  <a:pt x="381181" y="2304547"/>
                  <a:pt x="0" y="2326611"/>
                </a:cubicBezTo>
                <a:cubicBezTo>
                  <a:pt x="6840" y="2065917"/>
                  <a:pt x="-21912" y="1902349"/>
                  <a:pt x="0" y="1698426"/>
                </a:cubicBezTo>
                <a:cubicBezTo>
                  <a:pt x="21912" y="1494503"/>
                  <a:pt x="-21756" y="1223847"/>
                  <a:pt x="0" y="1070241"/>
                </a:cubicBezTo>
                <a:cubicBezTo>
                  <a:pt x="21756" y="916636"/>
                  <a:pt x="2225" y="39989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400" b="0" dirty="0">
                <a:solidFill>
                  <a:schemeClr val="tx1"/>
                </a:solidFill>
                <a:latin typeface="Comic Sans MS" panose="030F0902030302020204" pitchFamily="66" charset="0"/>
                <a:ea typeface="+mn-ea"/>
                <a:cs typeface="+mn-cs"/>
                <a:sym typeface="Arial"/>
              </a:rPr>
            </a:br>
            <a:r>
              <a:rPr lang="de-DE" sz="1400" b="0" dirty="0">
                <a:solidFill>
                  <a:schemeClr val="tx1"/>
                </a:solidFill>
                <a:latin typeface="Comic Sans MS" panose="030F0902030302020204" pitchFamily="66" charset="0"/>
                <a:ea typeface="+mn-ea"/>
                <a:cs typeface="+mn-cs"/>
                <a:sym typeface="Arial"/>
              </a:rPr>
              <a:t>Der Tierpfleger sagt: „Es sind 5 Schweine im Gehege. Ohne die Hühner sind es 16 Tiere. Ohne die Schafe sind es 13 Tiere.“</a:t>
            </a:r>
            <a:endParaRPr kumimoji="0" lang="de-DE" sz="140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endParaRPr>
          </a:p>
        </p:txBody>
      </p:sp>
    </p:spTree>
    <p:extLst>
      <p:ext uri="{BB962C8B-B14F-4D97-AF65-F5344CB8AC3E}">
        <p14:creationId xmlns:p14="http://schemas.microsoft.com/office/powerpoint/2010/main" val="107706023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279BD-1641-D58B-54CB-35596AC6660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01A5147-8FBB-BF10-441D-32371ACED512}"/>
              </a:ext>
            </a:extLst>
          </p:cNvPr>
          <p:cNvSpPr>
            <a:spLocks noGrp="1"/>
          </p:cNvSpPr>
          <p:nvPr>
            <p:ph type="title"/>
          </p:nvPr>
        </p:nvSpPr>
        <p:spPr/>
        <p:txBody>
          <a:bodyPr/>
          <a:lstStyle/>
          <a:p>
            <a:r>
              <a:rPr lang="de-DE" dirty="0"/>
              <a:t>Modellieren durch Fragen an den Text unterstützen</a:t>
            </a:r>
          </a:p>
        </p:txBody>
      </p:sp>
      <p:sp>
        <p:nvSpPr>
          <p:cNvPr id="25" name="Textplatzhalter 24">
            <a:extLst>
              <a:ext uri="{FF2B5EF4-FFF2-40B4-BE49-F238E27FC236}">
                <a16:creationId xmlns:a16="http://schemas.microsoft.com/office/drawing/2014/main" id="{80735DEF-4DC7-EAB9-71CB-3B5183EC472E}"/>
              </a:ext>
            </a:extLst>
          </p:cNvPr>
          <p:cNvSpPr>
            <a:spLocks noGrp="1"/>
          </p:cNvSpPr>
          <p:nvPr>
            <p:ph type="body" sz="quarter" idx="15"/>
          </p:nvPr>
        </p:nvSpPr>
        <p:spPr>
          <a:xfrm>
            <a:off x="1059874" y="5999216"/>
            <a:ext cx="11139054" cy="267875"/>
          </a:xfrm>
        </p:spPr>
        <p:txBody>
          <a:bodyPr/>
          <a:lstStyle/>
          <a:p>
            <a:r>
              <a:rPr lang="de-DE" dirty="0"/>
              <a:t>Aufgabe aus: Kartei „Bearbeitungshilfen für Sachaufgaben“ (https://</a:t>
            </a:r>
            <a:r>
              <a:rPr lang="de-DE" dirty="0" err="1"/>
              <a:t>pikas-digi.dzlm.de</a:t>
            </a:r>
            <a:r>
              <a:rPr lang="de-DE" dirty="0"/>
              <a:t>/node/120)</a:t>
            </a:r>
          </a:p>
        </p:txBody>
      </p:sp>
      <p:sp>
        <p:nvSpPr>
          <p:cNvPr id="24" name="Textplatzhalter 23">
            <a:extLst>
              <a:ext uri="{FF2B5EF4-FFF2-40B4-BE49-F238E27FC236}">
                <a16:creationId xmlns:a16="http://schemas.microsoft.com/office/drawing/2014/main" id="{25B65E61-16A9-8278-F074-CFD514FB132F}"/>
              </a:ext>
            </a:extLst>
          </p:cNvPr>
          <p:cNvSpPr>
            <a:spLocks noGrp="1"/>
          </p:cNvSpPr>
          <p:nvPr>
            <p:ph type="body" sz="quarter" idx="14"/>
          </p:nvPr>
        </p:nvSpPr>
        <p:spPr/>
        <p:txBody>
          <a:bodyPr/>
          <a:lstStyle/>
          <a:p>
            <a:r>
              <a:rPr lang="de-DE" dirty="0"/>
              <a:t>EINE AUFGABE – VERSCHIEDENE HERAUSFORDERUNGEN</a:t>
            </a:r>
          </a:p>
        </p:txBody>
      </p:sp>
      <p:pic>
        <p:nvPicPr>
          <p:cNvPr id="10" name="Grafik 9">
            <a:extLst>
              <a:ext uri="{FF2B5EF4-FFF2-40B4-BE49-F238E27FC236}">
                <a16:creationId xmlns:a16="http://schemas.microsoft.com/office/drawing/2014/main" id="{4C6B4145-DBEB-3902-B49A-6CC18506A882}"/>
              </a:ext>
            </a:extLst>
          </p:cNvPr>
          <p:cNvPicPr>
            <a:picLocks noChangeAspect="1"/>
          </p:cNvPicPr>
          <p:nvPr/>
        </p:nvPicPr>
        <p:blipFill>
          <a:blip r:embed="rId3"/>
          <a:srcRect l="2131" t="3774" r="1263" b="3171"/>
          <a:stretch>
            <a:fillRect/>
          </a:stretch>
        </p:blipFill>
        <p:spPr>
          <a:xfrm>
            <a:off x="3392556" y="1719873"/>
            <a:ext cx="5406887" cy="3239210"/>
          </a:xfrm>
          <a:prstGeom prst="rect">
            <a:avLst/>
          </a:prstGeom>
        </p:spPr>
      </p:pic>
      <p:sp>
        <p:nvSpPr>
          <p:cNvPr id="8" name="Rechteck 7">
            <a:extLst>
              <a:ext uri="{FF2B5EF4-FFF2-40B4-BE49-F238E27FC236}">
                <a16:creationId xmlns:a16="http://schemas.microsoft.com/office/drawing/2014/main" id="{AE9C6330-5E90-D5CA-9D75-3E9B61F21566}"/>
              </a:ext>
            </a:extLst>
          </p:cNvPr>
          <p:cNvSpPr/>
          <p:nvPr/>
        </p:nvSpPr>
        <p:spPr>
          <a:xfrm>
            <a:off x="3517821" y="1801983"/>
            <a:ext cx="5107770" cy="2326611"/>
          </a:xfrm>
          <a:custGeom>
            <a:avLst/>
            <a:gdLst>
              <a:gd name="csX0" fmla="*/ 0 w 5107770"/>
              <a:gd name="csY0" fmla="*/ 0 h 2326611"/>
              <a:gd name="csX1" fmla="*/ 587394 w 5107770"/>
              <a:gd name="csY1" fmla="*/ 0 h 2326611"/>
              <a:gd name="csX2" fmla="*/ 1225865 w 5107770"/>
              <a:gd name="csY2" fmla="*/ 0 h 2326611"/>
              <a:gd name="csX3" fmla="*/ 1966491 w 5107770"/>
              <a:gd name="csY3" fmla="*/ 0 h 2326611"/>
              <a:gd name="csX4" fmla="*/ 2656040 w 5107770"/>
              <a:gd name="csY4" fmla="*/ 0 h 2326611"/>
              <a:gd name="csX5" fmla="*/ 3141279 w 5107770"/>
              <a:gd name="csY5" fmla="*/ 0 h 2326611"/>
              <a:gd name="csX6" fmla="*/ 3728672 w 5107770"/>
              <a:gd name="csY6" fmla="*/ 0 h 2326611"/>
              <a:gd name="csX7" fmla="*/ 4469299 w 5107770"/>
              <a:gd name="csY7" fmla="*/ 0 h 2326611"/>
              <a:gd name="csX8" fmla="*/ 5107770 w 5107770"/>
              <a:gd name="csY8" fmla="*/ 0 h 2326611"/>
              <a:gd name="csX9" fmla="*/ 5107770 w 5107770"/>
              <a:gd name="csY9" fmla="*/ 604919 h 2326611"/>
              <a:gd name="csX10" fmla="*/ 5107770 w 5107770"/>
              <a:gd name="csY10" fmla="*/ 1116773 h 2326611"/>
              <a:gd name="csX11" fmla="*/ 5107770 w 5107770"/>
              <a:gd name="csY11" fmla="*/ 1651894 h 2326611"/>
              <a:gd name="csX12" fmla="*/ 5107770 w 5107770"/>
              <a:gd name="csY12" fmla="*/ 2326611 h 2326611"/>
              <a:gd name="csX13" fmla="*/ 4571454 w 5107770"/>
              <a:gd name="csY13" fmla="*/ 2326611 h 2326611"/>
              <a:gd name="csX14" fmla="*/ 4086216 w 5107770"/>
              <a:gd name="csY14" fmla="*/ 2326611 h 2326611"/>
              <a:gd name="csX15" fmla="*/ 3600978 w 5107770"/>
              <a:gd name="csY15" fmla="*/ 2326611 h 2326611"/>
              <a:gd name="csX16" fmla="*/ 2911429 w 5107770"/>
              <a:gd name="csY16" fmla="*/ 2326611 h 2326611"/>
              <a:gd name="csX17" fmla="*/ 2426191 w 5107770"/>
              <a:gd name="csY17" fmla="*/ 2326611 h 2326611"/>
              <a:gd name="csX18" fmla="*/ 1787720 w 5107770"/>
              <a:gd name="csY18" fmla="*/ 2326611 h 2326611"/>
              <a:gd name="csX19" fmla="*/ 1251404 w 5107770"/>
              <a:gd name="csY19" fmla="*/ 2326611 h 2326611"/>
              <a:gd name="csX20" fmla="*/ 612932 w 5107770"/>
              <a:gd name="csY20" fmla="*/ 2326611 h 2326611"/>
              <a:gd name="csX21" fmla="*/ 0 w 5107770"/>
              <a:gd name="csY21" fmla="*/ 2326611 h 2326611"/>
              <a:gd name="csX22" fmla="*/ 0 w 5107770"/>
              <a:gd name="csY22" fmla="*/ 1744958 h 2326611"/>
              <a:gd name="csX23" fmla="*/ 0 w 5107770"/>
              <a:gd name="csY23" fmla="*/ 1186572 h 2326611"/>
              <a:gd name="csX24" fmla="*/ 0 w 5107770"/>
              <a:gd name="csY24" fmla="*/ 628185 h 2326611"/>
              <a:gd name="csX25" fmla="*/ 0 w 5107770"/>
              <a:gd name="csY25" fmla="*/ 0 h 23266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107770" h="2326611" fill="none" extrusionOk="0">
                <a:moveTo>
                  <a:pt x="0" y="0"/>
                </a:moveTo>
                <a:cubicBezTo>
                  <a:pt x="156792" y="-29166"/>
                  <a:pt x="322963" y="9434"/>
                  <a:pt x="587394" y="0"/>
                </a:cubicBezTo>
                <a:cubicBezTo>
                  <a:pt x="851825" y="-9434"/>
                  <a:pt x="1056115" y="-20849"/>
                  <a:pt x="1225865" y="0"/>
                </a:cubicBezTo>
                <a:cubicBezTo>
                  <a:pt x="1395615" y="20849"/>
                  <a:pt x="1706501" y="-6178"/>
                  <a:pt x="1966491" y="0"/>
                </a:cubicBezTo>
                <a:cubicBezTo>
                  <a:pt x="2226481" y="6178"/>
                  <a:pt x="2425773" y="-11031"/>
                  <a:pt x="2656040" y="0"/>
                </a:cubicBezTo>
                <a:cubicBezTo>
                  <a:pt x="2886307" y="11031"/>
                  <a:pt x="2947558" y="6416"/>
                  <a:pt x="3141279" y="0"/>
                </a:cubicBezTo>
                <a:cubicBezTo>
                  <a:pt x="3335000" y="-6416"/>
                  <a:pt x="3443687" y="-2439"/>
                  <a:pt x="3728672" y="0"/>
                </a:cubicBezTo>
                <a:cubicBezTo>
                  <a:pt x="4013657" y="2439"/>
                  <a:pt x="4162262" y="-20316"/>
                  <a:pt x="4469299" y="0"/>
                </a:cubicBezTo>
                <a:cubicBezTo>
                  <a:pt x="4776336" y="20316"/>
                  <a:pt x="4880073" y="-5195"/>
                  <a:pt x="5107770" y="0"/>
                </a:cubicBezTo>
                <a:cubicBezTo>
                  <a:pt x="5125348" y="292301"/>
                  <a:pt x="5098354" y="475813"/>
                  <a:pt x="5107770" y="604919"/>
                </a:cubicBezTo>
                <a:cubicBezTo>
                  <a:pt x="5117186" y="734025"/>
                  <a:pt x="5121691" y="970554"/>
                  <a:pt x="5107770" y="1116773"/>
                </a:cubicBezTo>
                <a:cubicBezTo>
                  <a:pt x="5093849" y="1262992"/>
                  <a:pt x="5103152" y="1446820"/>
                  <a:pt x="5107770" y="1651894"/>
                </a:cubicBezTo>
                <a:cubicBezTo>
                  <a:pt x="5112388" y="1856968"/>
                  <a:pt x="5129122" y="2142088"/>
                  <a:pt x="5107770" y="2326611"/>
                </a:cubicBezTo>
                <a:cubicBezTo>
                  <a:pt x="4952737" y="2313167"/>
                  <a:pt x="4806625" y="2331507"/>
                  <a:pt x="4571454" y="2326611"/>
                </a:cubicBezTo>
                <a:cubicBezTo>
                  <a:pt x="4336283" y="2321715"/>
                  <a:pt x="4202232" y="2336743"/>
                  <a:pt x="4086216" y="2326611"/>
                </a:cubicBezTo>
                <a:cubicBezTo>
                  <a:pt x="3970200" y="2316479"/>
                  <a:pt x="3754970" y="2350207"/>
                  <a:pt x="3600978" y="2326611"/>
                </a:cubicBezTo>
                <a:cubicBezTo>
                  <a:pt x="3446986" y="2303015"/>
                  <a:pt x="3250565" y="2334297"/>
                  <a:pt x="2911429" y="2326611"/>
                </a:cubicBezTo>
                <a:cubicBezTo>
                  <a:pt x="2572293" y="2318925"/>
                  <a:pt x="2527968" y="2320959"/>
                  <a:pt x="2426191" y="2326611"/>
                </a:cubicBezTo>
                <a:cubicBezTo>
                  <a:pt x="2324414" y="2332263"/>
                  <a:pt x="2078945" y="2316718"/>
                  <a:pt x="1787720" y="2326611"/>
                </a:cubicBezTo>
                <a:cubicBezTo>
                  <a:pt x="1496495" y="2336504"/>
                  <a:pt x="1504609" y="2300308"/>
                  <a:pt x="1251404" y="2326611"/>
                </a:cubicBezTo>
                <a:cubicBezTo>
                  <a:pt x="998199" y="2352914"/>
                  <a:pt x="824711" y="2310023"/>
                  <a:pt x="612932" y="2326611"/>
                </a:cubicBezTo>
                <a:cubicBezTo>
                  <a:pt x="401153" y="2343199"/>
                  <a:pt x="142343" y="2337356"/>
                  <a:pt x="0" y="2326611"/>
                </a:cubicBezTo>
                <a:cubicBezTo>
                  <a:pt x="-10215" y="2100070"/>
                  <a:pt x="-20481" y="2030575"/>
                  <a:pt x="0" y="1744958"/>
                </a:cubicBezTo>
                <a:cubicBezTo>
                  <a:pt x="20481" y="1459341"/>
                  <a:pt x="-16706" y="1404589"/>
                  <a:pt x="0" y="1186572"/>
                </a:cubicBezTo>
                <a:cubicBezTo>
                  <a:pt x="16706" y="968555"/>
                  <a:pt x="1357" y="877488"/>
                  <a:pt x="0" y="628185"/>
                </a:cubicBezTo>
                <a:cubicBezTo>
                  <a:pt x="-1357" y="378882"/>
                  <a:pt x="13087" y="235804"/>
                  <a:pt x="0" y="0"/>
                </a:cubicBezTo>
                <a:close/>
              </a:path>
              <a:path w="5107770" h="2326611"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20227" y="244812"/>
                  <a:pt x="5117485" y="447447"/>
                  <a:pt x="5107770" y="628185"/>
                </a:cubicBezTo>
                <a:cubicBezTo>
                  <a:pt x="5098055" y="808923"/>
                  <a:pt x="5133475" y="975863"/>
                  <a:pt x="5107770" y="1163306"/>
                </a:cubicBezTo>
                <a:cubicBezTo>
                  <a:pt x="5082065" y="1350749"/>
                  <a:pt x="5116002" y="1458627"/>
                  <a:pt x="5107770" y="1744958"/>
                </a:cubicBezTo>
                <a:cubicBezTo>
                  <a:pt x="5099538" y="2031289"/>
                  <a:pt x="5126748" y="2123652"/>
                  <a:pt x="5107770" y="2326611"/>
                </a:cubicBezTo>
                <a:cubicBezTo>
                  <a:pt x="4935046" y="2314143"/>
                  <a:pt x="4784360" y="2335727"/>
                  <a:pt x="4622532" y="2326611"/>
                </a:cubicBezTo>
                <a:cubicBezTo>
                  <a:pt x="4460704" y="2317495"/>
                  <a:pt x="4044014" y="2342337"/>
                  <a:pt x="3881905" y="2326611"/>
                </a:cubicBezTo>
                <a:cubicBezTo>
                  <a:pt x="3719796" y="2310885"/>
                  <a:pt x="3467500" y="2299802"/>
                  <a:pt x="3345589" y="2326611"/>
                </a:cubicBezTo>
                <a:cubicBezTo>
                  <a:pt x="3223678" y="2353420"/>
                  <a:pt x="2837360" y="2296067"/>
                  <a:pt x="2707118" y="2326611"/>
                </a:cubicBezTo>
                <a:cubicBezTo>
                  <a:pt x="2576876" y="2357155"/>
                  <a:pt x="2172055" y="2340343"/>
                  <a:pt x="1966491" y="2326611"/>
                </a:cubicBezTo>
                <a:cubicBezTo>
                  <a:pt x="1760927" y="2312879"/>
                  <a:pt x="1626395" y="2300680"/>
                  <a:pt x="1328020" y="2326611"/>
                </a:cubicBezTo>
                <a:cubicBezTo>
                  <a:pt x="1029645" y="2352542"/>
                  <a:pt x="999657" y="2350458"/>
                  <a:pt x="842782" y="2326611"/>
                </a:cubicBezTo>
                <a:cubicBezTo>
                  <a:pt x="685907" y="2302764"/>
                  <a:pt x="381181" y="2304547"/>
                  <a:pt x="0" y="2326611"/>
                </a:cubicBezTo>
                <a:cubicBezTo>
                  <a:pt x="6840" y="2065917"/>
                  <a:pt x="-21912" y="1902349"/>
                  <a:pt x="0" y="1698426"/>
                </a:cubicBezTo>
                <a:cubicBezTo>
                  <a:pt x="21912" y="1494503"/>
                  <a:pt x="-21756" y="1223847"/>
                  <a:pt x="0" y="1070241"/>
                </a:cubicBezTo>
                <a:cubicBezTo>
                  <a:pt x="21756" y="916636"/>
                  <a:pt x="2225" y="39989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400" b="0" dirty="0">
                <a:solidFill>
                  <a:schemeClr val="tx1"/>
                </a:solidFill>
                <a:latin typeface="Comic Sans MS" panose="030F0902030302020204" pitchFamily="66" charset="0"/>
                <a:ea typeface="+mn-ea"/>
                <a:cs typeface="+mn-cs"/>
                <a:sym typeface="Arial"/>
              </a:rPr>
            </a:br>
            <a:r>
              <a:rPr lang="de-DE" sz="1400" b="0" dirty="0">
                <a:solidFill>
                  <a:schemeClr val="tx1"/>
                </a:solidFill>
                <a:latin typeface="Comic Sans MS" panose="030F0902030302020204" pitchFamily="66" charset="0"/>
                <a:ea typeface="+mn-ea"/>
                <a:cs typeface="+mn-cs"/>
                <a:sym typeface="Arial"/>
              </a:rPr>
              <a:t>Der Tierpfleger sagt: „Es sind 5 Schweine im Gehege. Ohne die Hühner sind es 16 Tiere. Ohne die Schafe sind es 13 Tiere.“</a:t>
            </a:r>
            <a:endParaRPr kumimoji="0" lang="de-DE" sz="140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endParaRPr>
          </a:p>
        </p:txBody>
      </p:sp>
      <p:grpSp>
        <p:nvGrpSpPr>
          <p:cNvPr id="3" name="Gruppieren 2">
            <a:extLst>
              <a:ext uri="{FF2B5EF4-FFF2-40B4-BE49-F238E27FC236}">
                <a16:creationId xmlns:a16="http://schemas.microsoft.com/office/drawing/2014/main" id="{1D80F97A-DBDD-B692-3832-414577630CAB}"/>
              </a:ext>
            </a:extLst>
          </p:cNvPr>
          <p:cNvGrpSpPr/>
          <p:nvPr/>
        </p:nvGrpSpPr>
        <p:grpSpPr>
          <a:xfrm>
            <a:off x="4455669" y="3942897"/>
            <a:ext cx="3628663" cy="2324413"/>
            <a:chOff x="4455669" y="3942897"/>
            <a:chExt cx="3628663" cy="2324413"/>
          </a:xfrm>
        </p:grpSpPr>
        <p:pic>
          <p:nvPicPr>
            <p:cNvPr id="11" name="Grafik 10">
              <a:extLst>
                <a:ext uri="{FF2B5EF4-FFF2-40B4-BE49-F238E27FC236}">
                  <a16:creationId xmlns:a16="http://schemas.microsoft.com/office/drawing/2014/main" id="{35C6FCD0-3C8E-FB40-D84F-8219915CE5F2}"/>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348216B5-33B4-176C-9DB5-1F21BCB7F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E9C62545-CFFE-1881-0737-5469442116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4" name="Grafik 13">
              <a:extLst>
                <a:ext uri="{FF2B5EF4-FFF2-40B4-BE49-F238E27FC236}">
                  <a16:creationId xmlns:a16="http://schemas.microsoft.com/office/drawing/2014/main" id="{A20C8C25-83E9-20C5-797B-0EED3EBFF50E}"/>
                </a:ext>
              </a:extLst>
            </p:cNvPr>
            <p:cNvPicPr>
              <a:picLocks noChangeAspect="1"/>
            </p:cNvPicPr>
            <p:nvPr/>
          </p:nvPicPr>
          <p:blipFill>
            <a:blip r:embed="rId7"/>
            <a:stretch>
              <a:fillRect/>
            </a:stretch>
          </p:blipFill>
          <p:spPr>
            <a:xfrm>
              <a:off x="5793090" y="4009527"/>
              <a:ext cx="1025323" cy="2257783"/>
            </a:xfrm>
            <a:prstGeom prst="rect">
              <a:avLst/>
            </a:prstGeom>
          </p:spPr>
        </p:pic>
        <p:pic>
          <p:nvPicPr>
            <p:cNvPr id="15" name="Grafik 14">
              <a:extLst>
                <a:ext uri="{FF2B5EF4-FFF2-40B4-BE49-F238E27FC236}">
                  <a16:creationId xmlns:a16="http://schemas.microsoft.com/office/drawing/2014/main" id="{E41AE122-5935-4DCF-AC78-F484735DE906}"/>
                </a:ext>
              </a:extLst>
            </p:cNvPr>
            <p:cNvPicPr>
              <a:picLocks noChangeAspect="1"/>
            </p:cNvPicPr>
            <p:nvPr/>
          </p:nvPicPr>
          <p:blipFill>
            <a:blip r:embed="rId8"/>
            <a:stretch>
              <a:fillRect/>
            </a:stretch>
          </p:blipFill>
          <p:spPr>
            <a:xfrm>
              <a:off x="4455669" y="4031891"/>
              <a:ext cx="1148872" cy="2213055"/>
            </a:xfrm>
            <a:prstGeom prst="rect">
              <a:avLst/>
            </a:prstGeom>
          </p:spPr>
        </p:pic>
      </p:grpSp>
      <p:sp>
        <p:nvSpPr>
          <p:cNvPr id="23" name="Google Shape;471;p17">
            <a:extLst>
              <a:ext uri="{FF2B5EF4-FFF2-40B4-BE49-F238E27FC236}">
                <a16:creationId xmlns:a16="http://schemas.microsoft.com/office/drawing/2014/main" id="{2A482097-D5E8-EBE5-9E37-F33112947811}"/>
              </a:ext>
            </a:extLst>
          </p:cNvPr>
          <p:cNvSpPr/>
          <p:nvPr/>
        </p:nvSpPr>
        <p:spPr>
          <a:xfrm>
            <a:off x="8364327" y="3942897"/>
            <a:ext cx="2848929" cy="756918"/>
          </a:xfrm>
          <a:prstGeom prst="wedgeRoundRectCallout">
            <a:avLst>
              <a:gd name="adj1" fmla="val -57918"/>
              <a:gd name="adj2" fmla="val -1834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b="0" dirty="0">
                <a:solidFill>
                  <a:schemeClr val="tx1"/>
                </a:solidFill>
              </a:rPr>
              <a:t>Was heißt Tiere jeder Art?</a:t>
            </a:r>
            <a:endParaRPr b="0" dirty="0">
              <a:solidFill>
                <a:schemeClr val="tx1"/>
              </a:solidFill>
            </a:endParaRPr>
          </a:p>
        </p:txBody>
      </p:sp>
      <p:sp>
        <p:nvSpPr>
          <p:cNvPr id="2" name="Google Shape;471;p17">
            <a:extLst>
              <a:ext uri="{FF2B5EF4-FFF2-40B4-BE49-F238E27FC236}">
                <a16:creationId xmlns:a16="http://schemas.microsoft.com/office/drawing/2014/main" id="{2F46EBE9-F66A-BEBC-F46C-05FCC54E782A}"/>
              </a:ext>
            </a:extLst>
          </p:cNvPr>
          <p:cNvSpPr/>
          <p:nvPr/>
        </p:nvSpPr>
        <p:spPr>
          <a:xfrm>
            <a:off x="526471" y="4539451"/>
            <a:ext cx="3601581" cy="756918"/>
          </a:xfrm>
          <a:prstGeom prst="wedgeRoundRectCallout">
            <a:avLst>
              <a:gd name="adj1" fmla="val 60843"/>
              <a:gd name="adj2" fmla="val -1818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sym typeface="Arial"/>
              </a:rPr>
              <a:t>Wenn ich so viel lese, kann ich mir nicht alles merken.</a:t>
            </a:r>
            <a:endParaRPr lang="de-DE" sz="1800" dirty="0">
              <a:solidFill>
                <a:schemeClr val="tx1"/>
              </a:solidFill>
            </a:endParaRPr>
          </a:p>
        </p:txBody>
      </p:sp>
      <p:sp>
        <p:nvSpPr>
          <p:cNvPr id="5" name="Wolkenförmige Legende 4">
            <a:extLst>
              <a:ext uri="{FF2B5EF4-FFF2-40B4-BE49-F238E27FC236}">
                <a16:creationId xmlns:a16="http://schemas.microsoft.com/office/drawing/2014/main" id="{5F82291D-8E81-FC76-F23D-9BCEC5791911}"/>
              </a:ext>
            </a:extLst>
          </p:cNvPr>
          <p:cNvSpPr/>
          <p:nvPr/>
        </p:nvSpPr>
        <p:spPr>
          <a:xfrm>
            <a:off x="8284711" y="4883085"/>
            <a:ext cx="3102868" cy="1115912"/>
          </a:xfrm>
          <a:prstGeom prst="cloudCallout">
            <a:avLst>
              <a:gd name="adj1" fmla="val -81244"/>
              <a:gd name="adj2" fmla="val -80613"/>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Was soll ich eigentlich herausfinden?</a:t>
            </a:r>
          </a:p>
        </p:txBody>
      </p:sp>
    </p:spTree>
    <p:extLst>
      <p:ext uri="{BB962C8B-B14F-4D97-AF65-F5344CB8AC3E}">
        <p14:creationId xmlns:p14="http://schemas.microsoft.com/office/powerpoint/2010/main" val="1254269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C6FB-D79E-D736-7F20-DD49F0F67E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F0DB8A4-FE87-A9F8-629C-719CEA21B7C4}"/>
              </a:ext>
            </a:extLst>
          </p:cNvPr>
          <p:cNvSpPr>
            <a:spLocks noGrp="1"/>
          </p:cNvSpPr>
          <p:nvPr>
            <p:ph type="title"/>
          </p:nvPr>
        </p:nvSpPr>
        <p:spPr/>
        <p:txBody>
          <a:bodyPr/>
          <a:lstStyle/>
          <a:p>
            <a:r>
              <a:rPr lang="de-DE" dirty="0"/>
              <a:t>Modellieren durch Fragen an den Text unterstützen</a:t>
            </a:r>
          </a:p>
        </p:txBody>
      </p:sp>
      <p:pic>
        <p:nvPicPr>
          <p:cNvPr id="26" name="Grafik 25">
            <a:extLst>
              <a:ext uri="{FF2B5EF4-FFF2-40B4-BE49-F238E27FC236}">
                <a16:creationId xmlns:a16="http://schemas.microsoft.com/office/drawing/2014/main" id="{F3C40B94-CD8D-BB88-97F1-2641C6DEE709}"/>
              </a:ext>
            </a:extLst>
          </p:cNvPr>
          <p:cNvPicPr>
            <a:picLocks noChangeAspect="1"/>
          </p:cNvPicPr>
          <p:nvPr/>
        </p:nvPicPr>
        <p:blipFill>
          <a:blip r:embed="rId3"/>
          <a:stretch>
            <a:fillRect/>
          </a:stretch>
        </p:blipFill>
        <p:spPr>
          <a:xfrm>
            <a:off x="5543930" y="4475005"/>
            <a:ext cx="1219200" cy="1778000"/>
          </a:xfrm>
          <a:prstGeom prst="rect">
            <a:avLst/>
          </a:prstGeom>
        </p:spPr>
      </p:pic>
      <p:sp>
        <p:nvSpPr>
          <p:cNvPr id="27" name="Wolkenförmige Legende 26">
            <a:extLst>
              <a:ext uri="{FF2B5EF4-FFF2-40B4-BE49-F238E27FC236}">
                <a16:creationId xmlns:a16="http://schemas.microsoft.com/office/drawing/2014/main" id="{BC25B5B9-FA09-E567-39DA-CB8502EFBFE6}"/>
              </a:ext>
            </a:extLst>
          </p:cNvPr>
          <p:cNvSpPr/>
          <p:nvPr/>
        </p:nvSpPr>
        <p:spPr>
          <a:xfrm>
            <a:off x="5947271" y="2068495"/>
            <a:ext cx="3125433" cy="1360506"/>
          </a:xfrm>
          <a:prstGeom prst="cloudCallout">
            <a:avLst>
              <a:gd name="adj1" fmla="val -37638"/>
              <a:gd name="adj2" fmla="val 98241"/>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Theo scheint, Probleme mit dem langen Text zu haben.</a:t>
            </a:r>
          </a:p>
        </p:txBody>
      </p:sp>
      <p:sp>
        <p:nvSpPr>
          <p:cNvPr id="28" name="Wolkenförmige Legende 27">
            <a:extLst>
              <a:ext uri="{FF2B5EF4-FFF2-40B4-BE49-F238E27FC236}">
                <a16:creationId xmlns:a16="http://schemas.microsoft.com/office/drawing/2014/main" id="{5F30FB97-70BB-129B-90BB-0E6E4FF152B5}"/>
              </a:ext>
            </a:extLst>
          </p:cNvPr>
          <p:cNvSpPr/>
          <p:nvPr/>
        </p:nvSpPr>
        <p:spPr>
          <a:xfrm>
            <a:off x="7246152" y="3429000"/>
            <a:ext cx="2987807" cy="1935005"/>
          </a:xfrm>
          <a:prstGeom prst="cloudCallout">
            <a:avLst>
              <a:gd name="adj1" fmla="val -60125"/>
              <a:gd name="adj2" fmla="val 2527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Vielleicht kann das Vorlesen von einem Tablet helfen, den Inhalt des Textes zu verstehen.</a:t>
            </a:r>
          </a:p>
        </p:txBody>
      </p:sp>
      <p:sp>
        <p:nvSpPr>
          <p:cNvPr id="31" name="Textfeld 30">
            <a:extLst>
              <a:ext uri="{FF2B5EF4-FFF2-40B4-BE49-F238E27FC236}">
                <a16:creationId xmlns:a16="http://schemas.microsoft.com/office/drawing/2014/main" id="{65937067-EE9D-AA08-C735-48614F2A783A}"/>
              </a:ext>
            </a:extLst>
          </p:cNvPr>
          <p:cNvSpPr txBox="1"/>
          <p:nvPr/>
        </p:nvSpPr>
        <p:spPr>
          <a:xfrm>
            <a:off x="9399003" y="2352274"/>
            <a:ext cx="2663277" cy="36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200" i="0" u="none" strike="noStrike" cap="none" spc="0" normalizeH="0" baseline="0" dirty="0">
                <a:ln>
                  <a:noFill/>
                </a:ln>
                <a:solidFill>
                  <a:schemeClr val="tx1"/>
                </a:solidFill>
                <a:effectLst/>
                <a:uFillTx/>
                <a:latin typeface="+mj-lt"/>
                <a:ea typeface="+mj-ea"/>
                <a:cs typeface="+mj-cs"/>
                <a:sym typeface="Calibri"/>
              </a:rPr>
              <a:t>Lebenswelt</a:t>
            </a:r>
          </a:p>
        </p:txBody>
      </p:sp>
      <p:grpSp>
        <p:nvGrpSpPr>
          <p:cNvPr id="36" name="Gruppieren 35">
            <a:extLst>
              <a:ext uri="{FF2B5EF4-FFF2-40B4-BE49-F238E27FC236}">
                <a16:creationId xmlns:a16="http://schemas.microsoft.com/office/drawing/2014/main" id="{92C0113B-7472-28D3-6366-2C22C57AA88E}"/>
              </a:ext>
            </a:extLst>
          </p:cNvPr>
          <p:cNvGrpSpPr>
            <a:grpSpLocks noChangeAspect="1"/>
          </p:cNvGrpSpPr>
          <p:nvPr/>
        </p:nvGrpSpPr>
        <p:grpSpPr>
          <a:xfrm>
            <a:off x="9348203" y="554339"/>
            <a:ext cx="2748022" cy="1858661"/>
            <a:chOff x="7795602" y="569233"/>
            <a:chExt cx="4279392" cy="2894423"/>
          </a:xfrm>
          <a:effectLst>
            <a:outerShdw blurRad="63500" sx="102000" sy="102000" algn="ctr" rotWithShape="0">
              <a:prstClr val="black">
                <a:alpha val="40000"/>
              </a:prstClr>
            </a:outerShdw>
          </a:effectLst>
        </p:grpSpPr>
        <p:sp>
          <p:nvSpPr>
            <p:cNvPr id="30" name="Abgerundetes Rechteck 29">
              <a:extLst>
                <a:ext uri="{FF2B5EF4-FFF2-40B4-BE49-F238E27FC236}">
                  <a16:creationId xmlns:a16="http://schemas.microsoft.com/office/drawing/2014/main" id="{9C266749-175B-D504-C1E6-66AF071EE56E}"/>
                </a:ext>
              </a:extLst>
            </p:cNvPr>
            <p:cNvSpPr/>
            <p:nvPr/>
          </p:nvSpPr>
          <p:spPr>
            <a:xfrm>
              <a:off x="7795602" y="569233"/>
              <a:ext cx="4279392" cy="2806757"/>
            </a:xfrm>
            <a:custGeom>
              <a:avLst/>
              <a:gdLst>
                <a:gd name="csX0" fmla="*/ 0 w 4279392"/>
                <a:gd name="csY0" fmla="*/ 89760 h 2806757"/>
                <a:gd name="csX1" fmla="*/ 89760 w 4279392"/>
                <a:gd name="csY1" fmla="*/ 0 h 2806757"/>
                <a:gd name="csX2" fmla="*/ 634457 w 4279392"/>
                <a:gd name="csY2" fmla="*/ 0 h 2806757"/>
                <a:gd name="csX3" fmla="*/ 1302151 w 4279392"/>
                <a:gd name="csY3" fmla="*/ 0 h 2806757"/>
                <a:gd name="csX4" fmla="*/ 1887847 w 4279392"/>
                <a:gd name="csY4" fmla="*/ 0 h 2806757"/>
                <a:gd name="csX5" fmla="*/ 2350547 w 4279392"/>
                <a:gd name="csY5" fmla="*/ 0 h 2806757"/>
                <a:gd name="csX6" fmla="*/ 2813246 w 4279392"/>
                <a:gd name="csY6" fmla="*/ 0 h 2806757"/>
                <a:gd name="csX7" fmla="*/ 3398942 w 4279392"/>
                <a:gd name="csY7" fmla="*/ 0 h 2806757"/>
                <a:gd name="csX8" fmla="*/ 4189632 w 4279392"/>
                <a:gd name="csY8" fmla="*/ 0 h 2806757"/>
                <a:gd name="csX9" fmla="*/ 4279392 w 4279392"/>
                <a:gd name="csY9" fmla="*/ 89760 h 2806757"/>
                <a:gd name="csX10" fmla="*/ 4279392 w 4279392"/>
                <a:gd name="csY10" fmla="*/ 588935 h 2806757"/>
                <a:gd name="csX11" fmla="*/ 4279392 w 4279392"/>
                <a:gd name="csY11" fmla="*/ 1035565 h 2806757"/>
                <a:gd name="csX12" fmla="*/ 4279392 w 4279392"/>
                <a:gd name="csY12" fmla="*/ 1613557 h 2806757"/>
                <a:gd name="csX13" fmla="*/ 4279392 w 4279392"/>
                <a:gd name="csY13" fmla="*/ 2086460 h 2806757"/>
                <a:gd name="csX14" fmla="*/ 4279392 w 4279392"/>
                <a:gd name="csY14" fmla="*/ 2716997 h 2806757"/>
                <a:gd name="csX15" fmla="*/ 4189632 w 4279392"/>
                <a:gd name="csY15" fmla="*/ 2806757 h 2806757"/>
                <a:gd name="csX16" fmla="*/ 3726932 w 4279392"/>
                <a:gd name="csY16" fmla="*/ 2806757 h 2806757"/>
                <a:gd name="csX17" fmla="*/ 3223234 w 4279392"/>
                <a:gd name="csY17" fmla="*/ 2806757 h 2806757"/>
                <a:gd name="csX18" fmla="*/ 2678536 w 4279392"/>
                <a:gd name="csY18" fmla="*/ 2806757 h 2806757"/>
                <a:gd name="csX19" fmla="*/ 2092840 w 4279392"/>
                <a:gd name="csY19" fmla="*/ 2806757 h 2806757"/>
                <a:gd name="csX20" fmla="*/ 1548143 w 4279392"/>
                <a:gd name="csY20" fmla="*/ 2806757 h 2806757"/>
                <a:gd name="csX21" fmla="*/ 1003446 w 4279392"/>
                <a:gd name="csY21" fmla="*/ 2806757 h 2806757"/>
                <a:gd name="csX22" fmla="*/ 89760 w 4279392"/>
                <a:gd name="csY22" fmla="*/ 2806757 h 2806757"/>
                <a:gd name="csX23" fmla="*/ 0 w 4279392"/>
                <a:gd name="csY23" fmla="*/ 2716997 h 2806757"/>
                <a:gd name="csX24" fmla="*/ 0 w 4279392"/>
                <a:gd name="csY24" fmla="*/ 2270367 h 2806757"/>
                <a:gd name="csX25" fmla="*/ 0 w 4279392"/>
                <a:gd name="csY25" fmla="*/ 1718647 h 2806757"/>
                <a:gd name="csX26" fmla="*/ 0 w 4279392"/>
                <a:gd name="csY26" fmla="*/ 1140655 h 2806757"/>
                <a:gd name="csX27" fmla="*/ 0 w 4279392"/>
                <a:gd name="csY27" fmla="*/ 562663 h 2806757"/>
                <a:gd name="csX28" fmla="*/ 0 w 4279392"/>
                <a:gd name="csY28" fmla="*/ 89760 h 2806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279392" h="2806757" fill="none" extrusionOk="0">
                  <a:moveTo>
                    <a:pt x="0" y="89760"/>
                  </a:moveTo>
                  <a:cubicBezTo>
                    <a:pt x="-223" y="51958"/>
                    <a:pt x="26492" y="1892"/>
                    <a:pt x="89760" y="0"/>
                  </a:cubicBezTo>
                  <a:cubicBezTo>
                    <a:pt x="289540" y="-36453"/>
                    <a:pt x="447606" y="51686"/>
                    <a:pt x="634457" y="0"/>
                  </a:cubicBezTo>
                  <a:cubicBezTo>
                    <a:pt x="821308" y="-51686"/>
                    <a:pt x="1103147" y="54496"/>
                    <a:pt x="1302151" y="0"/>
                  </a:cubicBezTo>
                  <a:cubicBezTo>
                    <a:pt x="1501155" y="-54496"/>
                    <a:pt x="1680413" y="22876"/>
                    <a:pt x="1887847" y="0"/>
                  </a:cubicBezTo>
                  <a:cubicBezTo>
                    <a:pt x="2095281" y="-22876"/>
                    <a:pt x="2180339" y="38808"/>
                    <a:pt x="2350547" y="0"/>
                  </a:cubicBezTo>
                  <a:cubicBezTo>
                    <a:pt x="2520755" y="-38808"/>
                    <a:pt x="2628960" y="18007"/>
                    <a:pt x="2813246" y="0"/>
                  </a:cubicBezTo>
                  <a:cubicBezTo>
                    <a:pt x="2997532" y="-18007"/>
                    <a:pt x="3140506" y="29111"/>
                    <a:pt x="3398942" y="0"/>
                  </a:cubicBezTo>
                  <a:cubicBezTo>
                    <a:pt x="3657378" y="-29111"/>
                    <a:pt x="3905802" y="71780"/>
                    <a:pt x="4189632" y="0"/>
                  </a:cubicBezTo>
                  <a:cubicBezTo>
                    <a:pt x="4237089" y="-1629"/>
                    <a:pt x="4278288" y="35292"/>
                    <a:pt x="4279392" y="89760"/>
                  </a:cubicBezTo>
                  <a:cubicBezTo>
                    <a:pt x="4313580" y="195775"/>
                    <a:pt x="4222814" y="481494"/>
                    <a:pt x="4279392" y="588935"/>
                  </a:cubicBezTo>
                  <a:cubicBezTo>
                    <a:pt x="4335970" y="696377"/>
                    <a:pt x="4225966" y="897065"/>
                    <a:pt x="4279392" y="1035565"/>
                  </a:cubicBezTo>
                  <a:cubicBezTo>
                    <a:pt x="4332818" y="1174065"/>
                    <a:pt x="4253244" y="1481267"/>
                    <a:pt x="4279392" y="1613557"/>
                  </a:cubicBezTo>
                  <a:cubicBezTo>
                    <a:pt x="4305540" y="1745847"/>
                    <a:pt x="4235289" y="1924173"/>
                    <a:pt x="4279392" y="2086460"/>
                  </a:cubicBezTo>
                  <a:cubicBezTo>
                    <a:pt x="4323495" y="2248747"/>
                    <a:pt x="4221737" y="2583959"/>
                    <a:pt x="4279392" y="2716997"/>
                  </a:cubicBezTo>
                  <a:cubicBezTo>
                    <a:pt x="4272374" y="2754648"/>
                    <a:pt x="4243647" y="2808144"/>
                    <a:pt x="4189632" y="2806757"/>
                  </a:cubicBezTo>
                  <a:cubicBezTo>
                    <a:pt x="4096749" y="2815481"/>
                    <a:pt x="3858450" y="2799236"/>
                    <a:pt x="3726932" y="2806757"/>
                  </a:cubicBezTo>
                  <a:cubicBezTo>
                    <a:pt x="3595414" y="2814278"/>
                    <a:pt x="3433871" y="2769927"/>
                    <a:pt x="3223234" y="2806757"/>
                  </a:cubicBezTo>
                  <a:cubicBezTo>
                    <a:pt x="3012597" y="2843587"/>
                    <a:pt x="2859829" y="2779404"/>
                    <a:pt x="2678536" y="2806757"/>
                  </a:cubicBezTo>
                  <a:cubicBezTo>
                    <a:pt x="2497243" y="2834110"/>
                    <a:pt x="2293651" y="2740172"/>
                    <a:pt x="2092840" y="2806757"/>
                  </a:cubicBezTo>
                  <a:cubicBezTo>
                    <a:pt x="1892029" y="2873342"/>
                    <a:pt x="1747211" y="2801928"/>
                    <a:pt x="1548143" y="2806757"/>
                  </a:cubicBezTo>
                  <a:cubicBezTo>
                    <a:pt x="1349075" y="2811586"/>
                    <a:pt x="1139215" y="2776084"/>
                    <a:pt x="1003446" y="2806757"/>
                  </a:cubicBezTo>
                  <a:cubicBezTo>
                    <a:pt x="867677" y="2837430"/>
                    <a:pt x="508705" y="2793742"/>
                    <a:pt x="89760" y="2806757"/>
                  </a:cubicBezTo>
                  <a:cubicBezTo>
                    <a:pt x="40578" y="2807742"/>
                    <a:pt x="2114" y="2766990"/>
                    <a:pt x="0" y="2716997"/>
                  </a:cubicBezTo>
                  <a:cubicBezTo>
                    <a:pt x="-22624" y="2573502"/>
                    <a:pt x="13979" y="2432603"/>
                    <a:pt x="0" y="2270367"/>
                  </a:cubicBezTo>
                  <a:cubicBezTo>
                    <a:pt x="-13979" y="2108131"/>
                    <a:pt x="17738" y="1915087"/>
                    <a:pt x="0" y="1718647"/>
                  </a:cubicBezTo>
                  <a:cubicBezTo>
                    <a:pt x="-17738" y="1522207"/>
                    <a:pt x="44346" y="1339723"/>
                    <a:pt x="0" y="1140655"/>
                  </a:cubicBezTo>
                  <a:cubicBezTo>
                    <a:pt x="-44346" y="941587"/>
                    <a:pt x="24464" y="686292"/>
                    <a:pt x="0" y="562663"/>
                  </a:cubicBezTo>
                  <a:cubicBezTo>
                    <a:pt x="-24464" y="439034"/>
                    <a:pt x="27777" y="292901"/>
                    <a:pt x="0" y="89760"/>
                  </a:cubicBezTo>
                  <a:close/>
                </a:path>
                <a:path w="4279392" h="2806757" stroke="0" extrusionOk="0">
                  <a:moveTo>
                    <a:pt x="0" y="89760"/>
                  </a:moveTo>
                  <a:cubicBezTo>
                    <a:pt x="11145" y="43225"/>
                    <a:pt x="46451" y="13052"/>
                    <a:pt x="89760" y="0"/>
                  </a:cubicBezTo>
                  <a:cubicBezTo>
                    <a:pt x="240356" y="-17398"/>
                    <a:pt x="620716" y="5212"/>
                    <a:pt x="757453" y="0"/>
                  </a:cubicBezTo>
                  <a:cubicBezTo>
                    <a:pt x="894190" y="-5212"/>
                    <a:pt x="1112955" y="33767"/>
                    <a:pt x="1220153" y="0"/>
                  </a:cubicBezTo>
                  <a:cubicBezTo>
                    <a:pt x="1327351" y="-33767"/>
                    <a:pt x="1681281" y="7792"/>
                    <a:pt x="1846848" y="0"/>
                  </a:cubicBezTo>
                  <a:cubicBezTo>
                    <a:pt x="2012415" y="-7792"/>
                    <a:pt x="2227031" y="17362"/>
                    <a:pt x="2350547" y="0"/>
                  </a:cubicBezTo>
                  <a:cubicBezTo>
                    <a:pt x="2474063" y="-17362"/>
                    <a:pt x="2684811" y="22368"/>
                    <a:pt x="3018240" y="0"/>
                  </a:cubicBezTo>
                  <a:cubicBezTo>
                    <a:pt x="3351669" y="-22368"/>
                    <a:pt x="3361726" y="34231"/>
                    <a:pt x="3685933" y="0"/>
                  </a:cubicBezTo>
                  <a:cubicBezTo>
                    <a:pt x="4010140" y="-34231"/>
                    <a:pt x="4060463" y="10966"/>
                    <a:pt x="4189632" y="0"/>
                  </a:cubicBezTo>
                  <a:cubicBezTo>
                    <a:pt x="4236107" y="9480"/>
                    <a:pt x="4277749" y="40159"/>
                    <a:pt x="4279392" y="89760"/>
                  </a:cubicBezTo>
                  <a:cubicBezTo>
                    <a:pt x="4296681" y="359580"/>
                    <a:pt x="4240015" y="385980"/>
                    <a:pt x="4279392" y="641480"/>
                  </a:cubicBezTo>
                  <a:cubicBezTo>
                    <a:pt x="4318769" y="896980"/>
                    <a:pt x="4251637" y="956468"/>
                    <a:pt x="4279392" y="1140655"/>
                  </a:cubicBezTo>
                  <a:cubicBezTo>
                    <a:pt x="4307147" y="1324843"/>
                    <a:pt x="4226534" y="1557726"/>
                    <a:pt x="4279392" y="1718647"/>
                  </a:cubicBezTo>
                  <a:cubicBezTo>
                    <a:pt x="4332250" y="1879568"/>
                    <a:pt x="4279242" y="2039472"/>
                    <a:pt x="4279392" y="2217822"/>
                  </a:cubicBezTo>
                  <a:cubicBezTo>
                    <a:pt x="4279542" y="2396172"/>
                    <a:pt x="4230175" y="2487472"/>
                    <a:pt x="4279392" y="2716997"/>
                  </a:cubicBezTo>
                  <a:cubicBezTo>
                    <a:pt x="4279740" y="2764803"/>
                    <a:pt x="4230723" y="2797248"/>
                    <a:pt x="4189632" y="2806757"/>
                  </a:cubicBezTo>
                  <a:cubicBezTo>
                    <a:pt x="3923276" y="2819125"/>
                    <a:pt x="3736470" y="2742176"/>
                    <a:pt x="3521939" y="2806757"/>
                  </a:cubicBezTo>
                  <a:cubicBezTo>
                    <a:pt x="3307408" y="2871338"/>
                    <a:pt x="3199126" y="2775582"/>
                    <a:pt x="2936243" y="2806757"/>
                  </a:cubicBezTo>
                  <a:cubicBezTo>
                    <a:pt x="2673360" y="2837932"/>
                    <a:pt x="2598764" y="2749752"/>
                    <a:pt x="2391545" y="2806757"/>
                  </a:cubicBezTo>
                  <a:cubicBezTo>
                    <a:pt x="2184326" y="2863762"/>
                    <a:pt x="2070923" y="2781429"/>
                    <a:pt x="1928845" y="2806757"/>
                  </a:cubicBezTo>
                  <a:cubicBezTo>
                    <a:pt x="1786767" y="2832085"/>
                    <a:pt x="1650856" y="2760962"/>
                    <a:pt x="1384148" y="2806757"/>
                  </a:cubicBezTo>
                  <a:cubicBezTo>
                    <a:pt x="1117440" y="2852552"/>
                    <a:pt x="1090226" y="2796024"/>
                    <a:pt x="798452" y="2806757"/>
                  </a:cubicBezTo>
                  <a:cubicBezTo>
                    <a:pt x="506678" y="2817490"/>
                    <a:pt x="387378" y="2798696"/>
                    <a:pt x="89760" y="2806757"/>
                  </a:cubicBezTo>
                  <a:cubicBezTo>
                    <a:pt x="44080" y="2818283"/>
                    <a:pt x="5625" y="2766051"/>
                    <a:pt x="0" y="2716997"/>
                  </a:cubicBezTo>
                  <a:cubicBezTo>
                    <a:pt x="-163" y="2469393"/>
                    <a:pt x="2946" y="2364759"/>
                    <a:pt x="0" y="2165277"/>
                  </a:cubicBezTo>
                  <a:cubicBezTo>
                    <a:pt x="-2946" y="1965795"/>
                    <a:pt x="34385" y="1741733"/>
                    <a:pt x="0" y="1613557"/>
                  </a:cubicBezTo>
                  <a:cubicBezTo>
                    <a:pt x="-34385" y="1485381"/>
                    <a:pt x="60593" y="1229564"/>
                    <a:pt x="0" y="1061838"/>
                  </a:cubicBezTo>
                  <a:cubicBezTo>
                    <a:pt x="-60593" y="894112"/>
                    <a:pt x="59434" y="412494"/>
                    <a:pt x="0" y="89760"/>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p:txBody>
        </p:sp>
        <p:sp>
          <p:nvSpPr>
            <p:cNvPr id="32" name="Abgerundete rechteckige Legende 1">
              <a:extLst>
                <a:ext uri="{FF2B5EF4-FFF2-40B4-BE49-F238E27FC236}">
                  <a16:creationId xmlns:a16="http://schemas.microsoft.com/office/drawing/2014/main" id="{1A6E6722-848F-9C2A-34A6-B67D802FBE40}"/>
                </a:ext>
              </a:extLst>
            </p:cNvPr>
            <p:cNvSpPr/>
            <p:nvPr/>
          </p:nvSpPr>
          <p:spPr>
            <a:xfrm>
              <a:off x="7870308" y="2330521"/>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Sachkontext</a:t>
              </a:r>
            </a:p>
          </p:txBody>
        </p:sp>
        <p:sp>
          <p:nvSpPr>
            <p:cNvPr id="33" name="Abgerundete rechteckige Legende 1">
              <a:extLst>
                <a:ext uri="{FF2B5EF4-FFF2-40B4-BE49-F238E27FC236}">
                  <a16:creationId xmlns:a16="http://schemas.microsoft.com/office/drawing/2014/main" id="{241614F7-F81E-FC0E-7249-E1D830DDD414}"/>
                </a:ext>
              </a:extLst>
            </p:cNvPr>
            <p:cNvSpPr/>
            <p:nvPr/>
          </p:nvSpPr>
          <p:spPr>
            <a:xfrm>
              <a:off x="9910863" y="775234"/>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Realmodell</a:t>
              </a:r>
            </a:p>
          </p:txBody>
        </p:sp>
        <p:sp>
          <p:nvSpPr>
            <p:cNvPr id="34" name="Bogen 33">
              <a:extLst>
                <a:ext uri="{FF2B5EF4-FFF2-40B4-BE49-F238E27FC236}">
                  <a16:creationId xmlns:a16="http://schemas.microsoft.com/office/drawing/2014/main" id="{09CC75D8-0589-D465-6E79-30F6BEC0017E}"/>
                </a:ext>
              </a:extLst>
            </p:cNvPr>
            <p:cNvSpPr>
              <a:spLocks noChangeAspect="1"/>
            </p:cNvSpPr>
            <p:nvPr/>
          </p:nvSpPr>
          <p:spPr>
            <a:xfrm rot="16200000">
              <a:off x="8557004" y="1045401"/>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sp>
          <p:nvSpPr>
            <p:cNvPr id="35" name="Abgerundete rechteckige Legende 1">
              <a:extLst>
                <a:ext uri="{FF2B5EF4-FFF2-40B4-BE49-F238E27FC236}">
                  <a16:creationId xmlns:a16="http://schemas.microsoft.com/office/drawing/2014/main" id="{55163E02-E0D2-BE3A-7729-5A7EDA95594D}"/>
                </a:ext>
              </a:extLst>
            </p:cNvPr>
            <p:cNvSpPr/>
            <p:nvPr/>
          </p:nvSpPr>
          <p:spPr>
            <a:xfrm>
              <a:off x="8037103" y="1420257"/>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0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000" kern="1200" dirty="0">
                  <a:solidFill>
                    <a:srgbClr val="000000"/>
                  </a:solidFill>
                </a:rPr>
                <a:t>&amp; strukturieren</a:t>
              </a:r>
              <a:endParaRPr kumimoji="0" lang="de-DE" sz="1000" i="0" u="none" strike="noStrike" kern="1200" cap="none" spc="0" normalizeH="0" baseline="0" noProof="0" dirty="0">
                <a:ln>
                  <a:noFill/>
                </a:ln>
                <a:solidFill>
                  <a:srgbClr val="000000"/>
                </a:solidFill>
                <a:effectLst/>
                <a:uLnTx/>
                <a:uFillTx/>
              </a:endParaRPr>
            </a:p>
          </p:txBody>
        </p:sp>
      </p:grpSp>
      <p:pic>
        <p:nvPicPr>
          <p:cNvPr id="40" name="Grafik 39">
            <a:extLst>
              <a:ext uri="{FF2B5EF4-FFF2-40B4-BE49-F238E27FC236}">
                <a16:creationId xmlns:a16="http://schemas.microsoft.com/office/drawing/2014/main" id="{90C83EDF-EA65-CBDE-EB01-C92C6D65B088}"/>
              </a:ext>
            </a:extLst>
          </p:cNvPr>
          <p:cNvPicPr>
            <a:picLocks noChangeAspect="1"/>
          </p:cNvPicPr>
          <p:nvPr/>
        </p:nvPicPr>
        <p:blipFill>
          <a:blip r:embed="rId4"/>
          <a:stretch>
            <a:fillRect/>
          </a:stretch>
        </p:blipFill>
        <p:spPr>
          <a:xfrm>
            <a:off x="10498803" y="1071908"/>
            <a:ext cx="240430" cy="272065"/>
          </a:xfrm>
          <a:prstGeom prst="rect">
            <a:avLst/>
          </a:prstGeom>
        </p:spPr>
      </p:pic>
      <p:sp>
        <p:nvSpPr>
          <p:cNvPr id="6" name="Rechteck 5">
            <a:extLst>
              <a:ext uri="{FF2B5EF4-FFF2-40B4-BE49-F238E27FC236}">
                <a16:creationId xmlns:a16="http://schemas.microsoft.com/office/drawing/2014/main" id="{4DC77884-80B8-1005-8BFA-45E66E7DADEB}"/>
              </a:ext>
            </a:extLst>
          </p:cNvPr>
          <p:cNvSpPr/>
          <p:nvPr/>
        </p:nvSpPr>
        <p:spPr>
          <a:xfrm>
            <a:off x="746720" y="1444639"/>
            <a:ext cx="5107770" cy="2394998"/>
          </a:xfrm>
          <a:custGeom>
            <a:avLst/>
            <a:gdLst>
              <a:gd name="csX0" fmla="*/ 0 w 5107770"/>
              <a:gd name="csY0" fmla="*/ 0 h 2394998"/>
              <a:gd name="csX1" fmla="*/ 587394 w 5107770"/>
              <a:gd name="csY1" fmla="*/ 0 h 2394998"/>
              <a:gd name="csX2" fmla="*/ 1225865 w 5107770"/>
              <a:gd name="csY2" fmla="*/ 0 h 2394998"/>
              <a:gd name="csX3" fmla="*/ 1966491 w 5107770"/>
              <a:gd name="csY3" fmla="*/ 0 h 2394998"/>
              <a:gd name="csX4" fmla="*/ 2656040 w 5107770"/>
              <a:gd name="csY4" fmla="*/ 0 h 2394998"/>
              <a:gd name="csX5" fmla="*/ 3141279 w 5107770"/>
              <a:gd name="csY5" fmla="*/ 0 h 2394998"/>
              <a:gd name="csX6" fmla="*/ 3728672 w 5107770"/>
              <a:gd name="csY6" fmla="*/ 0 h 2394998"/>
              <a:gd name="csX7" fmla="*/ 4469299 w 5107770"/>
              <a:gd name="csY7" fmla="*/ 0 h 2394998"/>
              <a:gd name="csX8" fmla="*/ 5107770 w 5107770"/>
              <a:gd name="csY8" fmla="*/ 0 h 2394998"/>
              <a:gd name="csX9" fmla="*/ 5107770 w 5107770"/>
              <a:gd name="csY9" fmla="*/ 622699 h 2394998"/>
              <a:gd name="csX10" fmla="*/ 5107770 w 5107770"/>
              <a:gd name="csY10" fmla="*/ 1149599 h 2394998"/>
              <a:gd name="csX11" fmla="*/ 5107770 w 5107770"/>
              <a:gd name="csY11" fmla="*/ 1700449 h 2394998"/>
              <a:gd name="csX12" fmla="*/ 5107770 w 5107770"/>
              <a:gd name="csY12" fmla="*/ 2394998 h 2394998"/>
              <a:gd name="csX13" fmla="*/ 4571454 w 5107770"/>
              <a:gd name="csY13" fmla="*/ 2394998 h 2394998"/>
              <a:gd name="csX14" fmla="*/ 4086216 w 5107770"/>
              <a:gd name="csY14" fmla="*/ 2394998 h 2394998"/>
              <a:gd name="csX15" fmla="*/ 3600978 w 5107770"/>
              <a:gd name="csY15" fmla="*/ 2394998 h 2394998"/>
              <a:gd name="csX16" fmla="*/ 2911429 w 5107770"/>
              <a:gd name="csY16" fmla="*/ 2394998 h 2394998"/>
              <a:gd name="csX17" fmla="*/ 2426191 w 5107770"/>
              <a:gd name="csY17" fmla="*/ 2394998 h 2394998"/>
              <a:gd name="csX18" fmla="*/ 1787720 w 5107770"/>
              <a:gd name="csY18" fmla="*/ 2394998 h 2394998"/>
              <a:gd name="csX19" fmla="*/ 1251404 w 5107770"/>
              <a:gd name="csY19" fmla="*/ 2394998 h 2394998"/>
              <a:gd name="csX20" fmla="*/ 612932 w 5107770"/>
              <a:gd name="csY20" fmla="*/ 2394998 h 2394998"/>
              <a:gd name="csX21" fmla="*/ 0 w 5107770"/>
              <a:gd name="csY21" fmla="*/ 2394998 h 2394998"/>
              <a:gd name="csX22" fmla="*/ 0 w 5107770"/>
              <a:gd name="csY22" fmla="*/ 1796249 h 2394998"/>
              <a:gd name="csX23" fmla="*/ 0 w 5107770"/>
              <a:gd name="csY23" fmla="*/ 1221449 h 2394998"/>
              <a:gd name="csX24" fmla="*/ 0 w 5107770"/>
              <a:gd name="csY24" fmla="*/ 646649 h 2394998"/>
              <a:gd name="csX25" fmla="*/ 0 w 5107770"/>
              <a:gd name="csY25" fmla="*/ 0 h 2394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107770" h="2394998" fill="none" extrusionOk="0">
                <a:moveTo>
                  <a:pt x="0" y="0"/>
                </a:moveTo>
                <a:cubicBezTo>
                  <a:pt x="156792" y="-29166"/>
                  <a:pt x="322963" y="9434"/>
                  <a:pt x="587394" y="0"/>
                </a:cubicBezTo>
                <a:cubicBezTo>
                  <a:pt x="851825" y="-9434"/>
                  <a:pt x="1056115" y="-20849"/>
                  <a:pt x="1225865" y="0"/>
                </a:cubicBezTo>
                <a:cubicBezTo>
                  <a:pt x="1395615" y="20849"/>
                  <a:pt x="1706501" y="-6178"/>
                  <a:pt x="1966491" y="0"/>
                </a:cubicBezTo>
                <a:cubicBezTo>
                  <a:pt x="2226481" y="6178"/>
                  <a:pt x="2425773" y="-11031"/>
                  <a:pt x="2656040" y="0"/>
                </a:cubicBezTo>
                <a:cubicBezTo>
                  <a:pt x="2886307" y="11031"/>
                  <a:pt x="2947558" y="6416"/>
                  <a:pt x="3141279" y="0"/>
                </a:cubicBezTo>
                <a:cubicBezTo>
                  <a:pt x="3335000" y="-6416"/>
                  <a:pt x="3443687" y="-2439"/>
                  <a:pt x="3728672" y="0"/>
                </a:cubicBezTo>
                <a:cubicBezTo>
                  <a:pt x="4013657" y="2439"/>
                  <a:pt x="4162262" y="-20316"/>
                  <a:pt x="4469299" y="0"/>
                </a:cubicBezTo>
                <a:cubicBezTo>
                  <a:pt x="4776336" y="20316"/>
                  <a:pt x="4880073" y="-5195"/>
                  <a:pt x="5107770" y="0"/>
                </a:cubicBezTo>
                <a:cubicBezTo>
                  <a:pt x="5083695" y="223266"/>
                  <a:pt x="5137681" y="363071"/>
                  <a:pt x="5107770" y="622699"/>
                </a:cubicBezTo>
                <a:cubicBezTo>
                  <a:pt x="5077859" y="882327"/>
                  <a:pt x="5103810" y="889768"/>
                  <a:pt x="5107770" y="1149599"/>
                </a:cubicBezTo>
                <a:cubicBezTo>
                  <a:pt x="5111730" y="1409430"/>
                  <a:pt x="5113027" y="1554857"/>
                  <a:pt x="5107770" y="1700449"/>
                </a:cubicBezTo>
                <a:cubicBezTo>
                  <a:pt x="5102514" y="1846041"/>
                  <a:pt x="5116856" y="2133703"/>
                  <a:pt x="5107770" y="2394998"/>
                </a:cubicBezTo>
                <a:cubicBezTo>
                  <a:pt x="4952737" y="2381554"/>
                  <a:pt x="4806625" y="2399894"/>
                  <a:pt x="4571454" y="2394998"/>
                </a:cubicBezTo>
                <a:cubicBezTo>
                  <a:pt x="4336283" y="2390102"/>
                  <a:pt x="4202232" y="2405130"/>
                  <a:pt x="4086216" y="2394998"/>
                </a:cubicBezTo>
                <a:cubicBezTo>
                  <a:pt x="3970200" y="2384866"/>
                  <a:pt x="3754970" y="2418594"/>
                  <a:pt x="3600978" y="2394998"/>
                </a:cubicBezTo>
                <a:cubicBezTo>
                  <a:pt x="3446986" y="2371402"/>
                  <a:pt x="3250565" y="2402684"/>
                  <a:pt x="2911429" y="2394998"/>
                </a:cubicBezTo>
                <a:cubicBezTo>
                  <a:pt x="2572293" y="2387312"/>
                  <a:pt x="2527968" y="2389346"/>
                  <a:pt x="2426191" y="2394998"/>
                </a:cubicBezTo>
                <a:cubicBezTo>
                  <a:pt x="2324414" y="2400650"/>
                  <a:pt x="2078945" y="2385105"/>
                  <a:pt x="1787720" y="2394998"/>
                </a:cubicBezTo>
                <a:cubicBezTo>
                  <a:pt x="1496495" y="2404891"/>
                  <a:pt x="1504609" y="2368695"/>
                  <a:pt x="1251404" y="2394998"/>
                </a:cubicBezTo>
                <a:cubicBezTo>
                  <a:pt x="998199" y="2421301"/>
                  <a:pt x="824711" y="2378410"/>
                  <a:pt x="612932" y="2394998"/>
                </a:cubicBezTo>
                <a:cubicBezTo>
                  <a:pt x="401153" y="2411586"/>
                  <a:pt x="142343" y="2405743"/>
                  <a:pt x="0" y="2394998"/>
                </a:cubicBezTo>
                <a:cubicBezTo>
                  <a:pt x="14216" y="2128604"/>
                  <a:pt x="14111" y="2092079"/>
                  <a:pt x="0" y="1796249"/>
                </a:cubicBezTo>
                <a:cubicBezTo>
                  <a:pt x="-14111" y="1500419"/>
                  <a:pt x="-4979" y="1438917"/>
                  <a:pt x="0" y="1221449"/>
                </a:cubicBezTo>
                <a:cubicBezTo>
                  <a:pt x="4979" y="1003981"/>
                  <a:pt x="-9705" y="817108"/>
                  <a:pt x="0" y="646649"/>
                </a:cubicBezTo>
                <a:cubicBezTo>
                  <a:pt x="9705" y="476190"/>
                  <a:pt x="8499" y="206483"/>
                  <a:pt x="0" y="0"/>
                </a:cubicBezTo>
                <a:close/>
              </a:path>
              <a:path w="5107770" h="2394998"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35396" y="190033"/>
                  <a:pt x="5077321" y="405946"/>
                  <a:pt x="5107770" y="646649"/>
                </a:cubicBezTo>
                <a:cubicBezTo>
                  <a:pt x="5138219" y="887352"/>
                  <a:pt x="5105635" y="1067141"/>
                  <a:pt x="5107770" y="1197499"/>
                </a:cubicBezTo>
                <a:cubicBezTo>
                  <a:pt x="5109906" y="1327857"/>
                  <a:pt x="5116927" y="1635614"/>
                  <a:pt x="5107770" y="1796249"/>
                </a:cubicBezTo>
                <a:cubicBezTo>
                  <a:pt x="5098614" y="1956884"/>
                  <a:pt x="5127765" y="2245455"/>
                  <a:pt x="5107770" y="2394998"/>
                </a:cubicBezTo>
                <a:cubicBezTo>
                  <a:pt x="4935046" y="2382530"/>
                  <a:pt x="4784360" y="2404114"/>
                  <a:pt x="4622532" y="2394998"/>
                </a:cubicBezTo>
                <a:cubicBezTo>
                  <a:pt x="4460704" y="2385882"/>
                  <a:pt x="4044014" y="2410724"/>
                  <a:pt x="3881905" y="2394998"/>
                </a:cubicBezTo>
                <a:cubicBezTo>
                  <a:pt x="3719796" y="2379272"/>
                  <a:pt x="3467500" y="2368189"/>
                  <a:pt x="3345589" y="2394998"/>
                </a:cubicBezTo>
                <a:cubicBezTo>
                  <a:pt x="3223678" y="2421807"/>
                  <a:pt x="2837360" y="2364454"/>
                  <a:pt x="2707118" y="2394998"/>
                </a:cubicBezTo>
                <a:cubicBezTo>
                  <a:pt x="2576876" y="2425542"/>
                  <a:pt x="2172055" y="2408730"/>
                  <a:pt x="1966491" y="2394998"/>
                </a:cubicBezTo>
                <a:cubicBezTo>
                  <a:pt x="1760927" y="2381266"/>
                  <a:pt x="1626395" y="2369067"/>
                  <a:pt x="1328020" y="2394998"/>
                </a:cubicBezTo>
                <a:cubicBezTo>
                  <a:pt x="1029645" y="2420929"/>
                  <a:pt x="999657" y="2418845"/>
                  <a:pt x="842782" y="2394998"/>
                </a:cubicBezTo>
                <a:cubicBezTo>
                  <a:pt x="685907" y="2371151"/>
                  <a:pt x="381181" y="2372934"/>
                  <a:pt x="0" y="2394998"/>
                </a:cubicBezTo>
                <a:cubicBezTo>
                  <a:pt x="-8779" y="2125046"/>
                  <a:pt x="-27691" y="2025022"/>
                  <a:pt x="0" y="1748349"/>
                </a:cubicBezTo>
                <a:cubicBezTo>
                  <a:pt x="27691" y="1471676"/>
                  <a:pt x="-10204" y="1315619"/>
                  <a:pt x="0" y="1101699"/>
                </a:cubicBezTo>
                <a:cubicBezTo>
                  <a:pt x="10204" y="887779"/>
                  <a:pt x="33509" y="260146"/>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1400" dirty="0">
              <a:solidFill>
                <a:schemeClr val="tx1"/>
              </a:solidFill>
              <a:latin typeface="Comic Sans MS" panose="030F0902030302020204" pitchFamily="66" charset="0"/>
              <a:sym typeface="Arial"/>
            </a:endParaRPr>
          </a:p>
        </p:txBody>
      </p:sp>
      <p:pic>
        <p:nvPicPr>
          <p:cNvPr id="11" name="Grafik 10">
            <a:extLst>
              <a:ext uri="{FF2B5EF4-FFF2-40B4-BE49-F238E27FC236}">
                <a16:creationId xmlns:a16="http://schemas.microsoft.com/office/drawing/2014/main" id="{1708DA4A-1465-317E-EF0E-DD00549AD6DD}"/>
              </a:ext>
            </a:extLst>
          </p:cNvPr>
          <p:cNvPicPr>
            <a:picLocks noChangeAspect="1"/>
          </p:cNvPicPr>
          <p:nvPr/>
        </p:nvPicPr>
        <p:blipFill>
          <a:blip r:embed="rId5"/>
          <a:stretch>
            <a:fillRect/>
          </a:stretch>
        </p:blipFill>
        <p:spPr>
          <a:xfrm>
            <a:off x="502837" y="4031891"/>
            <a:ext cx="1148872" cy="2213055"/>
          </a:xfrm>
          <a:prstGeom prst="rect">
            <a:avLst/>
          </a:prstGeom>
        </p:spPr>
      </p:pic>
      <p:sp>
        <p:nvSpPr>
          <p:cNvPr id="12" name="Google Shape;471;p17">
            <a:extLst>
              <a:ext uri="{FF2B5EF4-FFF2-40B4-BE49-F238E27FC236}">
                <a16:creationId xmlns:a16="http://schemas.microsoft.com/office/drawing/2014/main" id="{1824930D-CFC9-69CC-964C-2866D217C870}"/>
              </a:ext>
            </a:extLst>
          </p:cNvPr>
          <p:cNvSpPr/>
          <p:nvPr/>
        </p:nvSpPr>
        <p:spPr>
          <a:xfrm>
            <a:off x="1651709" y="4096546"/>
            <a:ext cx="3601581" cy="756918"/>
          </a:xfrm>
          <a:prstGeom prst="wedgeRoundRectCallout">
            <a:avLst>
              <a:gd name="adj1" fmla="val -57065"/>
              <a:gd name="adj2" fmla="val 1662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sym typeface="Arial"/>
              </a:rPr>
              <a:t>Wenn ich so viel lese, kann ich mir nicht alles merken.</a:t>
            </a:r>
            <a:endParaRPr lang="de-DE" sz="1800" dirty="0">
              <a:solidFill>
                <a:schemeClr val="tx1"/>
              </a:solidFill>
            </a:endParaRPr>
          </a:p>
        </p:txBody>
      </p:sp>
    </p:spTree>
    <p:extLst>
      <p:ext uri="{BB962C8B-B14F-4D97-AF65-F5344CB8AC3E}">
        <p14:creationId xmlns:p14="http://schemas.microsoft.com/office/powerpoint/2010/main" val="17230871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 fill="hold"/>
                                        <p:tgtEl>
                                          <p:spTgt spid="40"/>
                                        </p:tgtEl>
                                        <p:attrNameLst>
                                          <p:attrName>ppt_x</p:attrName>
                                        </p:attrNameLst>
                                      </p:cBhvr>
                                      <p:tavLst>
                                        <p:tav tm="0">
                                          <p:val>
                                            <p:strVal val="#ppt_x"/>
                                          </p:val>
                                        </p:tav>
                                        <p:tav tm="100000">
                                          <p:val>
                                            <p:strVal val="#ppt_x"/>
                                          </p:val>
                                        </p:tav>
                                      </p:tavLst>
                                    </p:anim>
                                    <p:anim calcmode="lin" valueType="num">
                                      <p:cBhvr additive="base">
                                        <p:cTn id="20" dur="2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991B-BBFB-6FA5-9185-CB5710A8D3C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1291BFE-F1D9-FBDB-4EFC-3788D5A470C5}"/>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1FCCA0A7-E0B6-048D-A6BD-0655B98514DE}"/>
              </a:ext>
            </a:extLst>
          </p:cNvPr>
          <p:cNvSpPr>
            <a:spLocks noGrp="1"/>
          </p:cNvSpPr>
          <p:nvPr>
            <p:ph type="body" sz="quarter" idx="14"/>
          </p:nvPr>
        </p:nvSpPr>
        <p:spPr/>
        <p:txBody>
          <a:bodyPr/>
          <a:lstStyle/>
          <a:p>
            <a:r>
              <a:rPr lang="de-DE" dirty="0"/>
              <a:t>SACHKONTEXTE DURCH VORLESEN VERSTEHEN</a:t>
            </a:r>
          </a:p>
        </p:txBody>
      </p:sp>
      <p:pic>
        <p:nvPicPr>
          <p:cNvPr id="5" name="Grafik 4">
            <a:extLst>
              <a:ext uri="{FF2B5EF4-FFF2-40B4-BE49-F238E27FC236}">
                <a16:creationId xmlns:a16="http://schemas.microsoft.com/office/drawing/2014/main" id="{C60F0636-BE70-50DB-9C28-A1C9349AB985}"/>
              </a:ext>
            </a:extLst>
          </p:cNvPr>
          <p:cNvPicPr>
            <a:picLocks noChangeAspect="1"/>
          </p:cNvPicPr>
          <p:nvPr/>
        </p:nvPicPr>
        <p:blipFill>
          <a:blip r:embed="rId3"/>
          <a:stretch>
            <a:fillRect/>
          </a:stretch>
        </p:blipFill>
        <p:spPr>
          <a:xfrm>
            <a:off x="10833605" y="4479843"/>
            <a:ext cx="957960" cy="1397025"/>
          </a:xfrm>
          <a:prstGeom prst="rect">
            <a:avLst/>
          </a:prstGeom>
        </p:spPr>
      </p:pic>
      <p:sp>
        <p:nvSpPr>
          <p:cNvPr id="31" name="Google Shape;471;p17">
            <a:extLst>
              <a:ext uri="{FF2B5EF4-FFF2-40B4-BE49-F238E27FC236}">
                <a16:creationId xmlns:a16="http://schemas.microsoft.com/office/drawing/2014/main" id="{BA945C88-F986-3812-0139-4F68E5899F72}"/>
              </a:ext>
            </a:extLst>
          </p:cNvPr>
          <p:cNvSpPr/>
          <p:nvPr/>
        </p:nvSpPr>
        <p:spPr>
          <a:xfrm>
            <a:off x="7771010" y="4233099"/>
            <a:ext cx="2680162" cy="1566843"/>
          </a:xfrm>
          <a:prstGeom prst="wedgeRoundRectCallout">
            <a:avLst>
              <a:gd name="adj1" fmla="val 62693"/>
              <a:gd name="adj2" fmla="val -1635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Lass dir die Aufgabe doch einmal vorlesen. Erzähle </a:t>
            </a:r>
            <a:r>
              <a:rPr lang="de-DE" sz="1800" b="0" dirty="0">
                <a:solidFill>
                  <a:schemeClr val="dk1"/>
                </a:solidFill>
                <a:sym typeface="Arial"/>
              </a:rPr>
              <a:t>Tim </a:t>
            </a:r>
            <a:r>
              <a:rPr lang="de-DE" sz="1800" b="0" i="0" u="none" strike="noStrike" cap="none" dirty="0">
                <a:solidFill>
                  <a:schemeClr val="dk1"/>
                </a:solidFill>
                <a:sym typeface="Arial"/>
              </a:rPr>
              <a:t>danach, was du verstanden hast.</a:t>
            </a:r>
            <a:endParaRPr dirty="0"/>
          </a:p>
        </p:txBody>
      </p:sp>
      <p:sp>
        <p:nvSpPr>
          <p:cNvPr id="41" name="Textfeld 40">
            <a:extLst>
              <a:ext uri="{FF2B5EF4-FFF2-40B4-BE49-F238E27FC236}">
                <a16:creationId xmlns:a16="http://schemas.microsoft.com/office/drawing/2014/main" id="{64215A60-9CC8-2038-903C-62B76B113E7F}"/>
              </a:ext>
            </a:extLst>
          </p:cNvPr>
          <p:cNvSpPr txBox="1"/>
          <p:nvPr/>
        </p:nvSpPr>
        <p:spPr>
          <a:xfrm>
            <a:off x="7400925" y="451802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25000" lnSpcReduction="20000"/>
          </a:bodyPr>
          <a:lstStyle/>
          <a:p>
            <a:pPr marL="284400" marR="0" indent="-284400" algn="l" defTabSz="914400" rtl="0" fontAlgn="auto" latinLnBrk="0" hangingPunct="0">
              <a:lnSpc>
                <a:spcPct val="100000"/>
              </a:lnSpc>
              <a:spcBef>
                <a:spcPts val="0"/>
              </a:spcBef>
              <a:spcAft>
                <a:spcPts val="0"/>
              </a:spcAft>
              <a:buClrTx/>
              <a:buSzPct val="100000"/>
              <a:buFont typeface="Arial"/>
              <a:buChar char="•"/>
              <a:tabLst/>
            </a:pPr>
            <a:endParaRPr kumimoji="0" lang="de-DE" sz="1900" b="1" i="0" u="none" strike="noStrike" cap="none" spc="0" normalizeH="0" baseline="0" dirty="0">
              <a:ln>
                <a:noFill/>
              </a:ln>
              <a:solidFill>
                <a:srgbClr val="FF2600"/>
              </a:solidFill>
              <a:effectLst/>
              <a:uFillTx/>
              <a:latin typeface="+mj-lt"/>
              <a:ea typeface="+mj-ea"/>
              <a:cs typeface="+mj-cs"/>
              <a:sym typeface="Calibri"/>
            </a:endParaRPr>
          </a:p>
        </p:txBody>
      </p:sp>
      <p:pic>
        <p:nvPicPr>
          <p:cNvPr id="46" name="Grafik 45">
            <a:extLst>
              <a:ext uri="{FF2B5EF4-FFF2-40B4-BE49-F238E27FC236}">
                <a16:creationId xmlns:a16="http://schemas.microsoft.com/office/drawing/2014/main" id="{39900FD5-85AC-C598-0766-E39D0A24EC58}"/>
              </a:ext>
            </a:extLst>
          </p:cNvPr>
          <p:cNvPicPr>
            <a:picLocks noChangeAspect="1"/>
          </p:cNvPicPr>
          <p:nvPr/>
        </p:nvPicPr>
        <p:blipFill>
          <a:blip r:embed="rId4"/>
          <a:stretch>
            <a:fillRect/>
          </a:stretch>
        </p:blipFill>
        <p:spPr>
          <a:xfrm>
            <a:off x="6517050" y="4071828"/>
            <a:ext cx="1148872" cy="2213055"/>
          </a:xfrm>
          <a:prstGeom prst="rect">
            <a:avLst/>
          </a:prstGeom>
        </p:spPr>
      </p:pic>
      <p:sp>
        <p:nvSpPr>
          <p:cNvPr id="47" name="Google Shape;471;p17">
            <a:extLst>
              <a:ext uri="{FF2B5EF4-FFF2-40B4-BE49-F238E27FC236}">
                <a16:creationId xmlns:a16="http://schemas.microsoft.com/office/drawing/2014/main" id="{14A5615F-5739-1AFF-FF72-858466ED7E63}"/>
              </a:ext>
            </a:extLst>
          </p:cNvPr>
          <p:cNvSpPr/>
          <p:nvPr/>
        </p:nvSpPr>
        <p:spPr>
          <a:xfrm>
            <a:off x="7184384" y="3162156"/>
            <a:ext cx="3601581" cy="756918"/>
          </a:xfrm>
          <a:prstGeom prst="wedgeRoundRectCallout">
            <a:avLst>
              <a:gd name="adj1" fmla="val -45167"/>
              <a:gd name="adj2" fmla="val 8258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a:solidFill>
                  <a:schemeClr val="tx1"/>
                </a:solidFill>
                <a:sym typeface="Arial"/>
              </a:rPr>
              <a:t>Wenn ich so viel lese, kann ich mir nicht alles merken.</a:t>
            </a:r>
            <a:endParaRPr lang="de-DE" sz="1800" dirty="0">
              <a:solidFill>
                <a:schemeClr val="tx1"/>
              </a:solidFill>
            </a:endParaRPr>
          </a:p>
        </p:txBody>
      </p:sp>
      <p:grpSp>
        <p:nvGrpSpPr>
          <p:cNvPr id="7" name="Gruppieren 6">
            <a:extLst>
              <a:ext uri="{FF2B5EF4-FFF2-40B4-BE49-F238E27FC236}">
                <a16:creationId xmlns:a16="http://schemas.microsoft.com/office/drawing/2014/main" id="{D5F76A10-6687-E006-8EC2-8C0E93D9B91A}"/>
              </a:ext>
            </a:extLst>
          </p:cNvPr>
          <p:cNvGrpSpPr/>
          <p:nvPr/>
        </p:nvGrpSpPr>
        <p:grpSpPr>
          <a:xfrm>
            <a:off x="606167" y="1906861"/>
            <a:ext cx="5486400" cy="3924300"/>
            <a:chOff x="606167" y="1906861"/>
            <a:chExt cx="5486400" cy="3924300"/>
          </a:xfrm>
        </p:grpSpPr>
        <p:pic>
          <p:nvPicPr>
            <p:cNvPr id="12" name="Grafik 11" descr="Ein Bild, das Text, Screenshot, Schrift, Design enthält.&#10;&#10;KI-generierte Inhalte können fehlerhaft sein.">
              <a:extLst>
                <a:ext uri="{FF2B5EF4-FFF2-40B4-BE49-F238E27FC236}">
                  <a16:creationId xmlns:a16="http://schemas.microsoft.com/office/drawing/2014/main" id="{099190C5-64B3-CF73-9868-D41E2AB60C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167" y="1906861"/>
              <a:ext cx="5486400" cy="3924300"/>
            </a:xfrm>
            <a:prstGeom prst="rect">
              <a:avLst/>
            </a:prstGeom>
          </p:spPr>
        </p:pic>
        <p:sp>
          <p:nvSpPr>
            <p:cNvPr id="6" name="Rechteck 5">
              <a:extLst>
                <a:ext uri="{FF2B5EF4-FFF2-40B4-BE49-F238E27FC236}">
                  <a16:creationId xmlns:a16="http://schemas.microsoft.com/office/drawing/2014/main" id="{89A4114D-2BD5-CF49-052F-B6C809B62F09}"/>
                </a:ext>
              </a:extLst>
            </p:cNvPr>
            <p:cNvSpPr/>
            <p:nvPr/>
          </p:nvSpPr>
          <p:spPr>
            <a:xfrm>
              <a:off x="1739348" y="2266122"/>
              <a:ext cx="3707295" cy="266368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 name="Rechteck 1">
              <a:extLst>
                <a:ext uri="{FF2B5EF4-FFF2-40B4-BE49-F238E27FC236}">
                  <a16:creationId xmlns:a16="http://schemas.microsoft.com/office/drawing/2014/main" id="{29350F5A-A64E-EDB8-756F-C97CE45BE2B9}"/>
                </a:ext>
              </a:extLst>
            </p:cNvPr>
            <p:cNvSpPr/>
            <p:nvPr/>
          </p:nvSpPr>
          <p:spPr>
            <a:xfrm>
              <a:off x="1864373" y="2377309"/>
              <a:ext cx="3463001" cy="2443169"/>
            </a:xfrm>
            <a:custGeom>
              <a:avLst/>
              <a:gdLst>
                <a:gd name="csX0" fmla="*/ 0 w 3463001"/>
                <a:gd name="csY0" fmla="*/ 0 h 2443169"/>
                <a:gd name="csX1" fmla="*/ 623340 w 3463001"/>
                <a:gd name="csY1" fmla="*/ 0 h 2443169"/>
                <a:gd name="csX2" fmla="*/ 1350570 w 3463001"/>
                <a:gd name="csY2" fmla="*/ 0 h 2443169"/>
                <a:gd name="csX3" fmla="*/ 2008541 w 3463001"/>
                <a:gd name="csY3" fmla="*/ 0 h 2443169"/>
                <a:gd name="csX4" fmla="*/ 2631881 w 3463001"/>
                <a:gd name="csY4" fmla="*/ 0 h 2443169"/>
                <a:gd name="csX5" fmla="*/ 3463001 w 3463001"/>
                <a:gd name="csY5" fmla="*/ 0 h 2443169"/>
                <a:gd name="csX6" fmla="*/ 3463001 w 3463001"/>
                <a:gd name="csY6" fmla="*/ 610792 h 2443169"/>
                <a:gd name="csX7" fmla="*/ 3463001 w 3463001"/>
                <a:gd name="csY7" fmla="*/ 1221585 h 2443169"/>
                <a:gd name="csX8" fmla="*/ 3463001 w 3463001"/>
                <a:gd name="csY8" fmla="*/ 1783513 h 2443169"/>
                <a:gd name="csX9" fmla="*/ 3463001 w 3463001"/>
                <a:gd name="csY9" fmla="*/ 2443169 h 2443169"/>
                <a:gd name="csX10" fmla="*/ 2839661 w 3463001"/>
                <a:gd name="csY10" fmla="*/ 2443169 h 2443169"/>
                <a:gd name="csX11" fmla="*/ 2250951 w 3463001"/>
                <a:gd name="csY11" fmla="*/ 2443169 h 2443169"/>
                <a:gd name="csX12" fmla="*/ 1523720 w 3463001"/>
                <a:gd name="csY12" fmla="*/ 2443169 h 2443169"/>
                <a:gd name="csX13" fmla="*/ 900380 w 3463001"/>
                <a:gd name="csY13" fmla="*/ 2443169 h 2443169"/>
                <a:gd name="csX14" fmla="*/ 0 w 3463001"/>
                <a:gd name="csY14" fmla="*/ 2443169 h 2443169"/>
                <a:gd name="csX15" fmla="*/ 0 w 3463001"/>
                <a:gd name="csY15" fmla="*/ 1783513 h 2443169"/>
                <a:gd name="csX16" fmla="*/ 0 w 3463001"/>
                <a:gd name="csY16" fmla="*/ 1221585 h 2443169"/>
                <a:gd name="csX17" fmla="*/ 0 w 3463001"/>
                <a:gd name="csY17" fmla="*/ 586361 h 2443169"/>
                <a:gd name="csX18" fmla="*/ 0 w 3463001"/>
                <a:gd name="csY18" fmla="*/ 0 h 24431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63001" h="2443169" fill="none" extrusionOk="0">
                  <a:moveTo>
                    <a:pt x="0" y="0"/>
                  </a:moveTo>
                  <a:cubicBezTo>
                    <a:pt x="238895" y="-30266"/>
                    <a:pt x="347586" y="-28642"/>
                    <a:pt x="623340" y="0"/>
                  </a:cubicBezTo>
                  <a:cubicBezTo>
                    <a:pt x="899094" y="28642"/>
                    <a:pt x="1078083" y="896"/>
                    <a:pt x="1350570" y="0"/>
                  </a:cubicBezTo>
                  <a:cubicBezTo>
                    <a:pt x="1623057" y="-896"/>
                    <a:pt x="1733993" y="-1566"/>
                    <a:pt x="2008541" y="0"/>
                  </a:cubicBezTo>
                  <a:cubicBezTo>
                    <a:pt x="2283089" y="1566"/>
                    <a:pt x="2367436" y="-17598"/>
                    <a:pt x="2631881" y="0"/>
                  </a:cubicBezTo>
                  <a:cubicBezTo>
                    <a:pt x="2896326" y="17598"/>
                    <a:pt x="3291280" y="-39024"/>
                    <a:pt x="3463001" y="0"/>
                  </a:cubicBezTo>
                  <a:cubicBezTo>
                    <a:pt x="3452897" y="262377"/>
                    <a:pt x="3482767" y="388662"/>
                    <a:pt x="3463001" y="610792"/>
                  </a:cubicBezTo>
                  <a:cubicBezTo>
                    <a:pt x="3443235" y="832922"/>
                    <a:pt x="3484987" y="1092568"/>
                    <a:pt x="3463001" y="1221585"/>
                  </a:cubicBezTo>
                  <a:cubicBezTo>
                    <a:pt x="3441015" y="1350602"/>
                    <a:pt x="3490113" y="1666318"/>
                    <a:pt x="3463001" y="1783513"/>
                  </a:cubicBezTo>
                  <a:cubicBezTo>
                    <a:pt x="3435889" y="1900708"/>
                    <a:pt x="3495612" y="2181099"/>
                    <a:pt x="3463001" y="2443169"/>
                  </a:cubicBezTo>
                  <a:cubicBezTo>
                    <a:pt x="3238181" y="2470350"/>
                    <a:pt x="3056626" y="2464257"/>
                    <a:pt x="2839661" y="2443169"/>
                  </a:cubicBezTo>
                  <a:cubicBezTo>
                    <a:pt x="2622696" y="2422081"/>
                    <a:pt x="2449298" y="2433173"/>
                    <a:pt x="2250951" y="2443169"/>
                  </a:cubicBezTo>
                  <a:cubicBezTo>
                    <a:pt x="2052604" y="2453166"/>
                    <a:pt x="1754931" y="2430586"/>
                    <a:pt x="1523720" y="2443169"/>
                  </a:cubicBezTo>
                  <a:cubicBezTo>
                    <a:pt x="1292509" y="2455752"/>
                    <a:pt x="1180638" y="2444370"/>
                    <a:pt x="900380" y="2443169"/>
                  </a:cubicBezTo>
                  <a:cubicBezTo>
                    <a:pt x="620122" y="2441968"/>
                    <a:pt x="417260" y="2410951"/>
                    <a:pt x="0" y="2443169"/>
                  </a:cubicBezTo>
                  <a:cubicBezTo>
                    <a:pt x="8424" y="2218550"/>
                    <a:pt x="31087" y="2025619"/>
                    <a:pt x="0" y="1783513"/>
                  </a:cubicBezTo>
                  <a:cubicBezTo>
                    <a:pt x="-31087" y="1541407"/>
                    <a:pt x="8221" y="1363897"/>
                    <a:pt x="0" y="1221585"/>
                  </a:cubicBezTo>
                  <a:cubicBezTo>
                    <a:pt x="-8221" y="1079273"/>
                    <a:pt x="13118" y="882785"/>
                    <a:pt x="0" y="586361"/>
                  </a:cubicBezTo>
                  <a:cubicBezTo>
                    <a:pt x="-13118" y="289937"/>
                    <a:pt x="7674" y="259051"/>
                    <a:pt x="0" y="0"/>
                  </a:cubicBezTo>
                  <a:close/>
                </a:path>
                <a:path w="3463001" h="2443169" stroke="0" extrusionOk="0">
                  <a:moveTo>
                    <a:pt x="0" y="0"/>
                  </a:moveTo>
                  <a:cubicBezTo>
                    <a:pt x="165407" y="-17084"/>
                    <a:pt x="455381" y="22402"/>
                    <a:pt x="657970" y="0"/>
                  </a:cubicBezTo>
                  <a:cubicBezTo>
                    <a:pt x="860559" y="-22402"/>
                    <a:pt x="1040346" y="-13560"/>
                    <a:pt x="1246680" y="0"/>
                  </a:cubicBezTo>
                  <a:cubicBezTo>
                    <a:pt x="1453014" y="13560"/>
                    <a:pt x="1681378" y="-6474"/>
                    <a:pt x="2008541" y="0"/>
                  </a:cubicBezTo>
                  <a:cubicBezTo>
                    <a:pt x="2335704" y="6474"/>
                    <a:pt x="2388511" y="-2200"/>
                    <a:pt x="2666511" y="0"/>
                  </a:cubicBezTo>
                  <a:cubicBezTo>
                    <a:pt x="2944511" y="2200"/>
                    <a:pt x="3178524" y="15992"/>
                    <a:pt x="3463001" y="0"/>
                  </a:cubicBezTo>
                  <a:cubicBezTo>
                    <a:pt x="3494121" y="141825"/>
                    <a:pt x="3430892" y="443169"/>
                    <a:pt x="3463001" y="659656"/>
                  </a:cubicBezTo>
                  <a:cubicBezTo>
                    <a:pt x="3495110" y="876143"/>
                    <a:pt x="3437168" y="981499"/>
                    <a:pt x="3463001" y="1270448"/>
                  </a:cubicBezTo>
                  <a:cubicBezTo>
                    <a:pt x="3488834" y="1559397"/>
                    <a:pt x="3471805" y="1713506"/>
                    <a:pt x="3463001" y="1881240"/>
                  </a:cubicBezTo>
                  <a:cubicBezTo>
                    <a:pt x="3454197" y="2048974"/>
                    <a:pt x="3475681" y="2183547"/>
                    <a:pt x="3463001" y="2443169"/>
                  </a:cubicBezTo>
                  <a:cubicBezTo>
                    <a:pt x="3151373" y="2454335"/>
                    <a:pt x="3068249" y="2413812"/>
                    <a:pt x="2839661" y="2443169"/>
                  </a:cubicBezTo>
                  <a:cubicBezTo>
                    <a:pt x="2611073" y="2472526"/>
                    <a:pt x="2314479" y="2476205"/>
                    <a:pt x="2147061" y="2443169"/>
                  </a:cubicBezTo>
                  <a:cubicBezTo>
                    <a:pt x="1979643" y="2410133"/>
                    <a:pt x="1749180" y="2471047"/>
                    <a:pt x="1489090" y="2443169"/>
                  </a:cubicBezTo>
                  <a:cubicBezTo>
                    <a:pt x="1229000" y="2415291"/>
                    <a:pt x="1036074" y="2476196"/>
                    <a:pt x="727230" y="2443169"/>
                  </a:cubicBezTo>
                  <a:cubicBezTo>
                    <a:pt x="418386" y="2410142"/>
                    <a:pt x="186576" y="2443166"/>
                    <a:pt x="0" y="2443169"/>
                  </a:cubicBezTo>
                  <a:cubicBezTo>
                    <a:pt x="-17009" y="2313048"/>
                    <a:pt x="5588" y="2088580"/>
                    <a:pt x="0" y="1881240"/>
                  </a:cubicBezTo>
                  <a:cubicBezTo>
                    <a:pt x="-5588" y="1673900"/>
                    <a:pt x="7306" y="1444076"/>
                    <a:pt x="0" y="1270448"/>
                  </a:cubicBezTo>
                  <a:cubicBezTo>
                    <a:pt x="-7306" y="1096820"/>
                    <a:pt x="22568" y="910024"/>
                    <a:pt x="0" y="684087"/>
                  </a:cubicBezTo>
                  <a:cubicBezTo>
                    <a:pt x="-22568" y="458150"/>
                    <a:pt x="-32108" y="339709"/>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200" b="0" dirty="0">
                  <a:solidFill>
                    <a:schemeClr val="tx1"/>
                  </a:solidFill>
                  <a:latin typeface="Comic Sans MS" panose="030F0902030302020204" pitchFamily="66" charset="0"/>
                  <a:ea typeface="+mn-ea"/>
                  <a:cs typeface="+mn-cs"/>
                  <a:sym typeface="Arial"/>
                </a:rPr>
              </a:br>
              <a:r>
                <a:rPr lang="de-DE" sz="1200" b="0" dirty="0">
                  <a:solidFill>
                    <a:schemeClr val="tx1"/>
                  </a:solidFill>
                  <a:latin typeface="Comic Sans MS" panose="030F0902030302020204" pitchFamily="66" charset="0"/>
                  <a:ea typeface="+mn-ea"/>
                  <a:cs typeface="+mn-cs"/>
                  <a:sym typeface="Arial"/>
                </a:rPr>
                <a:t>Der Tierpfleger sagt: „Es sind 5 Schweine im Gehege. Ohne die Hühner sind es 16 Tiere. Ohne die Schafe sind es 13 Tiere.“</a:t>
              </a:r>
              <a:endParaRPr kumimoji="0" lang="de-DE" sz="120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endParaRPr>
            </a:p>
          </p:txBody>
        </p:sp>
      </p:grpSp>
    </p:spTree>
    <p:extLst>
      <p:ext uri="{BB962C8B-B14F-4D97-AF65-F5344CB8AC3E}">
        <p14:creationId xmlns:p14="http://schemas.microsoft.com/office/powerpoint/2010/main" val="390704000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ACBB-6FED-92BD-7045-B25901C254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D4C421-0B93-10C7-68F2-22678BA26CCA}"/>
              </a:ext>
            </a:extLst>
          </p:cNvPr>
          <p:cNvSpPr>
            <a:spLocks noGrp="1"/>
          </p:cNvSpPr>
          <p:nvPr>
            <p:ph type="title"/>
          </p:nvPr>
        </p:nvSpPr>
        <p:spPr/>
        <p:txBody>
          <a:bodyPr/>
          <a:lstStyle/>
          <a:p>
            <a:r>
              <a:rPr lang="de-DE" dirty="0"/>
              <a:t>Modellieren durch Fragen an den Text unterstützen</a:t>
            </a:r>
          </a:p>
        </p:txBody>
      </p:sp>
      <p:pic>
        <p:nvPicPr>
          <p:cNvPr id="26" name="Grafik 25">
            <a:extLst>
              <a:ext uri="{FF2B5EF4-FFF2-40B4-BE49-F238E27FC236}">
                <a16:creationId xmlns:a16="http://schemas.microsoft.com/office/drawing/2014/main" id="{9BEBC7AA-94DE-C9DB-1196-448D12897E83}"/>
              </a:ext>
            </a:extLst>
          </p:cNvPr>
          <p:cNvPicPr>
            <a:picLocks noChangeAspect="1"/>
          </p:cNvPicPr>
          <p:nvPr/>
        </p:nvPicPr>
        <p:blipFill>
          <a:blip r:embed="rId3"/>
          <a:stretch>
            <a:fillRect/>
          </a:stretch>
        </p:blipFill>
        <p:spPr>
          <a:xfrm>
            <a:off x="6153530" y="4475005"/>
            <a:ext cx="1219200" cy="1778000"/>
          </a:xfrm>
          <a:prstGeom prst="rect">
            <a:avLst/>
          </a:prstGeom>
        </p:spPr>
      </p:pic>
      <p:sp>
        <p:nvSpPr>
          <p:cNvPr id="27" name="Wolkenförmige Legende 26">
            <a:extLst>
              <a:ext uri="{FF2B5EF4-FFF2-40B4-BE49-F238E27FC236}">
                <a16:creationId xmlns:a16="http://schemas.microsoft.com/office/drawing/2014/main" id="{18A63236-D8D7-9404-95EF-612988A3218D}"/>
              </a:ext>
            </a:extLst>
          </p:cNvPr>
          <p:cNvSpPr/>
          <p:nvPr/>
        </p:nvSpPr>
        <p:spPr>
          <a:xfrm>
            <a:off x="5947271" y="1493995"/>
            <a:ext cx="3125433" cy="1935006"/>
          </a:xfrm>
          <a:prstGeom prst="cloudCallout">
            <a:avLst>
              <a:gd name="adj1" fmla="val -15403"/>
              <a:gd name="adj2" fmla="val 9012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Leo scheint, noch nicht alle Informationen aus dem Text strukturiert zu haben.</a:t>
            </a:r>
          </a:p>
        </p:txBody>
      </p:sp>
      <p:sp>
        <p:nvSpPr>
          <p:cNvPr id="28" name="Wolkenförmige Legende 27">
            <a:extLst>
              <a:ext uri="{FF2B5EF4-FFF2-40B4-BE49-F238E27FC236}">
                <a16:creationId xmlns:a16="http://schemas.microsoft.com/office/drawing/2014/main" id="{7B5755D2-4F10-62FE-4A1F-802CEABEFB46}"/>
              </a:ext>
            </a:extLst>
          </p:cNvPr>
          <p:cNvSpPr/>
          <p:nvPr/>
        </p:nvSpPr>
        <p:spPr>
          <a:xfrm>
            <a:off x="8070619" y="3429000"/>
            <a:ext cx="2987807" cy="1935005"/>
          </a:xfrm>
          <a:prstGeom prst="cloudCallout">
            <a:avLst>
              <a:gd name="adj1" fmla="val -71959"/>
              <a:gd name="adj2" fmla="val 889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Vielleicht können Fragen an den Text helfen, die wichtigen Informationen zu finden.</a:t>
            </a:r>
          </a:p>
        </p:txBody>
      </p:sp>
      <p:sp>
        <p:nvSpPr>
          <p:cNvPr id="31" name="Textfeld 30">
            <a:extLst>
              <a:ext uri="{FF2B5EF4-FFF2-40B4-BE49-F238E27FC236}">
                <a16:creationId xmlns:a16="http://schemas.microsoft.com/office/drawing/2014/main" id="{C9EBA311-7D42-7C9F-6A3D-6FF0EDE18567}"/>
              </a:ext>
            </a:extLst>
          </p:cNvPr>
          <p:cNvSpPr txBox="1"/>
          <p:nvPr/>
        </p:nvSpPr>
        <p:spPr>
          <a:xfrm>
            <a:off x="9399003" y="2352274"/>
            <a:ext cx="2663277" cy="36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200" i="0" u="none" strike="noStrike" cap="none" spc="0" normalizeH="0" baseline="0" dirty="0">
                <a:ln>
                  <a:noFill/>
                </a:ln>
                <a:solidFill>
                  <a:schemeClr val="tx1"/>
                </a:solidFill>
                <a:effectLst/>
                <a:uFillTx/>
                <a:latin typeface="+mj-lt"/>
                <a:ea typeface="+mj-ea"/>
                <a:cs typeface="+mj-cs"/>
                <a:sym typeface="Calibri"/>
              </a:rPr>
              <a:t>Lebenswelt</a:t>
            </a:r>
          </a:p>
        </p:txBody>
      </p:sp>
      <p:grpSp>
        <p:nvGrpSpPr>
          <p:cNvPr id="36" name="Gruppieren 35">
            <a:extLst>
              <a:ext uri="{FF2B5EF4-FFF2-40B4-BE49-F238E27FC236}">
                <a16:creationId xmlns:a16="http://schemas.microsoft.com/office/drawing/2014/main" id="{DA1DC17E-3244-49F5-21D0-D8A1DE8D93B8}"/>
              </a:ext>
            </a:extLst>
          </p:cNvPr>
          <p:cNvGrpSpPr>
            <a:grpSpLocks noChangeAspect="1"/>
          </p:cNvGrpSpPr>
          <p:nvPr/>
        </p:nvGrpSpPr>
        <p:grpSpPr>
          <a:xfrm>
            <a:off x="9348203" y="554339"/>
            <a:ext cx="2748022" cy="1858661"/>
            <a:chOff x="7795602" y="569233"/>
            <a:chExt cx="4279392" cy="2894423"/>
          </a:xfrm>
          <a:effectLst>
            <a:outerShdw blurRad="63500" sx="102000" sy="102000" algn="ctr" rotWithShape="0">
              <a:prstClr val="black">
                <a:alpha val="40000"/>
              </a:prstClr>
            </a:outerShdw>
          </a:effectLst>
        </p:grpSpPr>
        <p:sp>
          <p:nvSpPr>
            <p:cNvPr id="30" name="Abgerundetes Rechteck 29">
              <a:extLst>
                <a:ext uri="{FF2B5EF4-FFF2-40B4-BE49-F238E27FC236}">
                  <a16:creationId xmlns:a16="http://schemas.microsoft.com/office/drawing/2014/main" id="{5C88E3F1-492C-F03A-D17F-70C60659B4B3}"/>
                </a:ext>
              </a:extLst>
            </p:cNvPr>
            <p:cNvSpPr/>
            <p:nvPr/>
          </p:nvSpPr>
          <p:spPr>
            <a:xfrm>
              <a:off x="7795602" y="569233"/>
              <a:ext cx="4279392" cy="2806757"/>
            </a:xfrm>
            <a:custGeom>
              <a:avLst/>
              <a:gdLst>
                <a:gd name="csX0" fmla="*/ 0 w 4279392"/>
                <a:gd name="csY0" fmla="*/ 89760 h 2806757"/>
                <a:gd name="csX1" fmla="*/ 89760 w 4279392"/>
                <a:gd name="csY1" fmla="*/ 0 h 2806757"/>
                <a:gd name="csX2" fmla="*/ 634457 w 4279392"/>
                <a:gd name="csY2" fmla="*/ 0 h 2806757"/>
                <a:gd name="csX3" fmla="*/ 1302151 w 4279392"/>
                <a:gd name="csY3" fmla="*/ 0 h 2806757"/>
                <a:gd name="csX4" fmla="*/ 1887847 w 4279392"/>
                <a:gd name="csY4" fmla="*/ 0 h 2806757"/>
                <a:gd name="csX5" fmla="*/ 2350547 w 4279392"/>
                <a:gd name="csY5" fmla="*/ 0 h 2806757"/>
                <a:gd name="csX6" fmla="*/ 2813246 w 4279392"/>
                <a:gd name="csY6" fmla="*/ 0 h 2806757"/>
                <a:gd name="csX7" fmla="*/ 3398942 w 4279392"/>
                <a:gd name="csY7" fmla="*/ 0 h 2806757"/>
                <a:gd name="csX8" fmla="*/ 4189632 w 4279392"/>
                <a:gd name="csY8" fmla="*/ 0 h 2806757"/>
                <a:gd name="csX9" fmla="*/ 4279392 w 4279392"/>
                <a:gd name="csY9" fmla="*/ 89760 h 2806757"/>
                <a:gd name="csX10" fmla="*/ 4279392 w 4279392"/>
                <a:gd name="csY10" fmla="*/ 588935 h 2806757"/>
                <a:gd name="csX11" fmla="*/ 4279392 w 4279392"/>
                <a:gd name="csY11" fmla="*/ 1035565 h 2806757"/>
                <a:gd name="csX12" fmla="*/ 4279392 w 4279392"/>
                <a:gd name="csY12" fmla="*/ 1613557 h 2806757"/>
                <a:gd name="csX13" fmla="*/ 4279392 w 4279392"/>
                <a:gd name="csY13" fmla="*/ 2086460 h 2806757"/>
                <a:gd name="csX14" fmla="*/ 4279392 w 4279392"/>
                <a:gd name="csY14" fmla="*/ 2716997 h 2806757"/>
                <a:gd name="csX15" fmla="*/ 4189632 w 4279392"/>
                <a:gd name="csY15" fmla="*/ 2806757 h 2806757"/>
                <a:gd name="csX16" fmla="*/ 3726932 w 4279392"/>
                <a:gd name="csY16" fmla="*/ 2806757 h 2806757"/>
                <a:gd name="csX17" fmla="*/ 3223234 w 4279392"/>
                <a:gd name="csY17" fmla="*/ 2806757 h 2806757"/>
                <a:gd name="csX18" fmla="*/ 2678536 w 4279392"/>
                <a:gd name="csY18" fmla="*/ 2806757 h 2806757"/>
                <a:gd name="csX19" fmla="*/ 2092840 w 4279392"/>
                <a:gd name="csY19" fmla="*/ 2806757 h 2806757"/>
                <a:gd name="csX20" fmla="*/ 1548143 w 4279392"/>
                <a:gd name="csY20" fmla="*/ 2806757 h 2806757"/>
                <a:gd name="csX21" fmla="*/ 1003446 w 4279392"/>
                <a:gd name="csY21" fmla="*/ 2806757 h 2806757"/>
                <a:gd name="csX22" fmla="*/ 89760 w 4279392"/>
                <a:gd name="csY22" fmla="*/ 2806757 h 2806757"/>
                <a:gd name="csX23" fmla="*/ 0 w 4279392"/>
                <a:gd name="csY23" fmla="*/ 2716997 h 2806757"/>
                <a:gd name="csX24" fmla="*/ 0 w 4279392"/>
                <a:gd name="csY24" fmla="*/ 2270367 h 2806757"/>
                <a:gd name="csX25" fmla="*/ 0 w 4279392"/>
                <a:gd name="csY25" fmla="*/ 1718647 h 2806757"/>
                <a:gd name="csX26" fmla="*/ 0 w 4279392"/>
                <a:gd name="csY26" fmla="*/ 1140655 h 2806757"/>
                <a:gd name="csX27" fmla="*/ 0 w 4279392"/>
                <a:gd name="csY27" fmla="*/ 562663 h 2806757"/>
                <a:gd name="csX28" fmla="*/ 0 w 4279392"/>
                <a:gd name="csY28" fmla="*/ 89760 h 2806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279392" h="2806757" fill="none" extrusionOk="0">
                  <a:moveTo>
                    <a:pt x="0" y="89760"/>
                  </a:moveTo>
                  <a:cubicBezTo>
                    <a:pt x="-223" y="51958"/>
                    <a:pt x="26492" y="1892"/>
                    <a:pt x="89760" y="0"/>
                  </a:cubicBezTo>
                  <a:cubicBezTo>
                    <a:pt x="289540" y="-36453"/>
                    <a:pt x="447606" y="51686"/>
                    <a:pt x="634457" y="0"/>
                  </a:cubicBezTo>
                  <a:cubicBezTo>
                    <a:pt x="821308" y="-51686"/>
                    <a:pt x="1103147" y="54496"/>
                    <a:pt x="1302151" y="0"/>
                  </a:cubicBezTo>
                  <a:cubicBezTo>
                    <a:pt x="1501155" y="-54496"/>
                    <a:pt x="1680413" y="22876"/>
                    <a:pt x="1887847" y="0"/>
                  </a:cubicBezTo>
                  <a:cubicBezTo>
                    <a:pt x="2095281" y="-22876"/>
                    <a:pt x="2180339" y="38808"/>
                    <a:pt x="2350547" y="0"/>
                  </a:cubicBezTo>
                  <a:cubicBezTo>
                    <a:pt x="2520755" y="-38808"/>
                    <a:pt x="2628960" y="18007"/>
                    <a:pt x="2813246" y="0"/>
                  </a:cubicBezTo>
                  <a:cubicBezTo>
                    <a:pt x="2997532" y="-18007"/>
                    <a:pt x="3140506" y="29111"/>
                    <a:pt x="3398942" y="0"/>
                  </a:cubicBezTo>
                  <a:cubicBezTo>
                    <a:pt x="3657378" y="-29111"/>
                    <a:pt x="3905802" y="71780"/>
                    <a:pt x="4189632" y="0"/>
                  </a:cubicBezTo>
                  <a:cubicBezTo>
                    <a:pt x="4237089" y="-1629"/>
                    <a:pt x="4278288" y="35292"/>
                    <a:pt x="4279392" y="89760"/>
                  </a:cubicBezTo>
                  <a:cubicBezTo>
                    <a:pt x="4313580" y="195775"/>
                    <a:pt x="4222814" y="481494"/>
                    <a:pt x="4279392" y="588935"/>
                  </a:cubicBezTo>
                  <a:cubicBezTo>
                    <a:pt x="4335970" y="696377"/>
                    <a:pt x="4225966" y="897065"/>
                    <a:pt x="4279392" y="1035565"/>
                  </a:cubicBezTo>
                  <a:cubicBezTo>
                    <a:pt x="4332818" y="1174065"/>
                    <a:pt x="4253244" y="1481267"/>
                    <a:pt x="4279392" y="1613557"/>
                  </a:cubicBezTo>
                  <a:cubicBezTo>
                    <a:pt x="4305540" y="1745847"/>
                    <a:pt x="4235289" y="1924173"/>
                    <a:pt x="4279392" y="2086460"/>
                  </a:cubicBezTo>
                  <a:cubicBezTo>
                    <a:pt x="4323495" y="2248747"/>
                    <a:pt x="4221737" y="2583959"/>
                    <a:pt x="4279392" y="2716997"/>
                  </a:cubicBezTo>
                  <a:cubicBezTo>
                    <a:pt x="4272374" y="2754648"/>
                    <a:pt x="4243647" y="2808144"/>
                    <a:pt x="4189632" y="2806757"/>
                  </a:cubicBezTo>
                  <a:cubicBezTo>
                    <a:pt x="4096749" y="2815481"/>
                    <a:pt x="3858450" y="2799236"/>
                    <a:pt x="3726932" y="2806757"/>
                  </a:cubicBezTo>
                  <a:cubicBezTo>
                    <a:pt x="3595414" y="2814278"/>
                    <a:pt x="3433871" y="2769927"/>
                    <a:pt x="3223234" y="2806757"/>
                  </a:cubicBezTo>
                  <a:cubicBezTo>
                    <a:pt x="3012597" y="2843587"/>
                    <a:pt x="2859829" y="2779404"/>
                    <a:pt x="2678536" y="2806757"/>
                  </a:cubicBezTo>
                  <a:cubicBezTo>
                    <a:pt x="2497243" y="2834110"/>
                    <a:pt x="2293651" y="2740172"/>
                    <a:pt x="2092840" y="2806757"/>
                  </a:cubicBezTo>
                  <a:cubicBezTo>
                    <a:pt x="1892029" y="2873342"/>
                    <a:pt x="1747211" y="2801928"/>
                    <a:pt x="1548143" y="2806757"/>
                  </a:cubicBezTo>
                  <a:cubicBezTo>
                    <a:pt x="1349075" y="2811586"/>
                    <a:pt x="1139215" y="2776084"/>
                    <a:pt x="1003446" y="2806757"/>
                  </a:cubicBezTo>
                  <a:cubicBezTo>
                    <a:pt x="867677" y="2837430"/>
                    <a:pt x="508705" y="2793742"/>
                    <a:pt x="89760" y="2806757"/>
                  </a:cubicBezTo>
                  <a:cubicBezTo>
                    <a:pt x="40578" y="2807742"/>
                    <a:pt x="2114" y="2766990"/>
                    <a:pt x="0" y="2716997"/>
                  </a:cubicBezTo>
                  <a:cubicBezTo>
                    <a:pt x="-22624" y="2573502"/>
                    <a:pt x="13979" y="2432603"/>
                    <a:pt x="0" y="2270367"/>
                  </a:cubicBezTo>
                  <a:cubicBezTo>
                    <a:pt x="-13979" y="2108131"/>
                    <a:pt x="17738" y="1915087"/>
                    <a:pt x="0" y="1718647"/>
                  </a:cubicBezTo>
                  <a:cubicBezTo>
                    <a:pt x="-17738" y="1522207"/>
                    <a:pt x="44346" y="1339723"/>
                    <a:pt x="0" y="1140655"/>
                  </a:cubicBezTo>
                  <a:cubicBezTo>
                    <a:pt x="-44346" y="941587"/>
                    <a:pt x="24464" y="686292"/>
                    <a:pt x="0" y="562663"/>
                  </a:cubicBezTo>
                  <a:cubicBezTo>
                    <a:pt x="-24464" y="439034"/>
                    <a:pt x="27777" y="292901"/>
                    <a:pt x="0" y="89760"/>
                  </a:cubicBezTo>
                  <a:close/>
                </a:path>
                <a:path w="4279392" h="2806757" stroke="0" extrusionOk="0">
                  <a:moveTo>
                    <a:pt x="0" y="89760"/>
                  </a:moveTo>
                  <a:cubicBezTo>
                    <a:pt x="11145" y="43225"/>
                    <a:pt x="46451" y="13052"/>
                    <a:pt x="89760" y="0"/>
                  </a:cubicBezTo>
                  <a:cubicBezTo>
                    <a:pt x="240356" y="-17398"/>
                    <a:pt x="620716" y="5212"/>
                    <a:pt x="757453" y="0"/>
                  </a:cubicBezTo>
                  <a:cubicBezTo>
                    <a:pt x="894190" y="-5212"/>
                    <a:pt x="1112955" y="33767"/>
                    <a:pt x="1220153" y="0"/>
                  </a:cubicBezTo>
                  <a:cubicBezTo>
                    <a:pt x="1327351" y="-33767"/>
                    <a:pt x="1681281" y="7792"/>
                    <a:pt x="1846848" y="0"/>
                  </a:cubicBezTo>
                  <a:cubicBezTo>
                    <a:pt x="2012415" y="-7792"/>
                    <a:pt x="2227031" y="17362"/>
                    <a:pt x="2350547" y="0"/>
                  </a:cubicBezTo>
                  <a:cubicBezTo>
                    <a:pt x="2474063" y="-17362"/>
                    <a:pt x="2684811" y="22368"/>
                    <a:pt x="3018240" y="0"/>
                  </a:cubicBezTo>
                  <a:cubicBezTo>
                    <a:pt x="3351669" y="-22368"/>
                    <a:pt x="3361726" y="34231"/>
                    <a:pt x="3685933" y="0"/>
                  </a:cubicBezTo>
                  <a:cubicBezTo>
                    <a:pt x="4010140" y="-34231"/>
                    <a:pt x="4060463" y="10966"/>
                    <a:pt x="4189632" y="0"/>
                  </a:cubicBezTo>
                  <a:cubicBezTo>
                    <a:pt x="4236107" y="9480"/>
                    <a:pt x="4277749" y="40159"/>
                    <a:pt x="4279392" y="89760"/>
                  </a:cubicBezTo>
                  <a:cubicBezTo>
                    <a:pt x="4296681" y="359580"/>
                    <a:pt x="4240015" y="385980"/>
                    <a:pt x="4279392" y="641480"/>
                  </a:cubicBezTo>
                  <a:cubicBezTo>
                    <a:pt x="4318769" y="896980"/>
                    <a:pt x="4251637" y="956468"/>
                    <a:pt x="4279392" y="1140655"/>
                  </a:cubicBezTo>
                  <a:cubicBezTo>
                    <a:pt x="4307147" y="1324843"/>
                    <a:pt x="4226534" y="1557726"/>
                    <a:pt x="4279392" y="1718647"/>
                  </a:cubicBezTo>
                  <a:cubicBezTo>
                    <a:pt x="4332250" y="1879568"/>
                    <a:pt x="4279242" y="2039472"/>
                    <a:pt x="4279392" y="2217822"/>
                  </a:cubicBezTo>
                  <a:cubicBezTo>
                    <a:pt x="4279542" y="2396172"/>
                    <a:pt x="4230175" y="2487472"/>
                    <a:pt x="4279392" y="2716997"/>
                  </a:cubicBezTo>
                  <a:cubicBezTo>
                    <a:pt x="4279740" y="2764803"/>
                    <a:pt x="4230723" y="2797248"/>
                    <a:pt x="4189632" y="2806757"/>
                  </a:cubicBezTo>
                  <a:cubicBezTo>
                    <a:pt x="3923276" y="2819125"/>
                    <a:pt x="3736470" y="2742176"/>
                    <a:pt x="3521939" y="2806757"/>
                  </a:cubicBezTo>
                  <a:cubicBezTo>
                    <a:pt x="3307408" y="2871338"/>
                    <a:pt x="3199126" y="2775582"/>
                    <a:pt x="2936243" y="2806757"/>
                  </a:cubicBezTo>
                  <a:cubicBezTo>
                    <a:pt x="2673360" y="2837932"/>
                    <a:pt x="2598764" y="2749752"/>
                    <a:pt x="2391545" y="2806757"/>
                  </a:cubicBezTo>
                  <a:cubicBezTo>
                    <a:pt x="2184326" y="2863762"/>
                    <a:pt x="2070923" y="2781429"/>
                    <a:pt x="1928845" y="2806757"/>
                  </a:cubicBezTo>
                  <a:cubicBezTo>
                    <a:pt x="1786767" y="2832085"/>
                    <a:pt x="1650856" y="2760962"/>
                    <a:pt x="1384148" y="2806757"/>
                  </a:cubicBezTo>
                  <a:cubicBezTo>
                    <a:pt x="1117440" y="2852552"/>
                    <a:pt x="1090226" y="2796024"/>
                    <a:pt x="798452" y="2806757"/>
                  </a:cubicBezTo>
                  <a:cubicBezTo>
                    <a:pt x="506678" y="2817490"/>
                    <a:pt x="387378" y="2798696"/>
                    <a:pt x="89760" y="2806757"/>
                  </a:cubicBezTo>
                  <a:cubicBezTo>
                    <a:pt x="44080" y="2818283"/>
                    <a:pt x="5625" y="2766051"/>
                    <a:pt x="0" y="2716997"/>
                  </a:cubicBezTo>
                  <a:cubicBezTo>
                    <a:pt x="-163" y="2469393"/>
                    <a:pt x="2946" y="2364759"/>
                    <a:pt x="0" y="2165277"/>
                  </a:cubicBezTo>
                  <a:cubicBezTo>
                    <a:pt x="-2946" y="1965795"/>
                    <a:pt x="34385" y="1741733"/>
                    <a:pt x="0" y="1613557"/>
                  </a:cubicBezTo>
                  <a:cubicBezTo>
                    <a:pt x="-34385" y="1485381"/>
                    <a:pt x="60593" y="1229564"/>
                    <a:pt x="0" y="1061838"/>
                  </a:cubicBezTo>
                  <a:cubicBezTo>
                    <a:pt x="-60593" y="894112"/>
                    <a:pt x="59434" y="412494"/>
                    <a:pt x="0" y="89760"/>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p:txBody>
        </p:sp>
        <p:sp>
          <p:nvSpPr>
            <p:cNvPr id="32" name="Abgerundete rechteckige Legende 1">
              <a:extLst>
                <a:ext uri="{FF2B5EF4-FFF2-40B4-BE49-F238E27FC236}">
                  <a16:creationId xmlns:a16="http://schemas.microsoft.com/office/drawing/2014/main" id="{B5F7C0FA-A02C-B635-D994-1596A4C94FBA}"/>
                </a:ext>
              </a:extLst>
            </p:cNvPr>
            <p:cNvSpPr/>
            <p:nvPr/>
          </p:nvSpPr>
          <p:spPr>
            <a:xfrm>
              <a:off x="7870308" y="2330521"/>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Sachkontext</a:t>
              </a:r>
            </a:p>
          </p:txBody>
        </p:sp>
        <p:sp>
          <p:nvSpPr>
            <p:cNvPr id="33" name="Abgerundete rechteckige Legende 1">
              <a:extLst>
                <a:ext uri="{FF2B5EF4-FFF2-40B4-BE49-F238E27FC236}">
                  <a16:creationId xmlns:a16="http://schemas.microsoft.com/office/drawing/2014/main" id="{4DA07C87-2AB7-687F-5BF1-54C765A9920E}"/>
                </a:ext>
              </a:extLst>
            </p:cNvPr>
            <p:cNvSpPr/>
            <p:nvPr/>
          </p:nvSpPr>
          <p:spPr>
            <a:xfrm>
              <a:off x="9910863" y="775234"/>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Realmodell</a:t>
              </a:r>
            </a:p>
          </p:txBody>
        </p:sp>
        <p:sp>
          <p:nvSpPr>
            <p:cNvPr id="34" name="Bogen 33">
              <a:extLst>
                <a:ext uri="{FF2B5EF4-FFF2-40B4-BE49-F238E27FC236}">
                  <a16:creationId xmlns:a16="http://schemas.microsoft.com/office/drawing/2014/main" id="{FF49BD95-3FCC-11B6-FE4B-B0E424CAC53E}"/>
                </a:ext>
              </a:extLst>
            </p:cNvPr>
            <p:cNvSpPr>
              <a:spLocks noChangeAspect="1"/>
            </p:cNvSpPr>
            <p:nvPr/>
          </p:nvSpPr>
          <p:spPr>
            <a:xfrm rot="16200000">
              <a:off x="8557004" y="1045401"/>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sp>
          <p:nvSpPr>
            <p:cNvPr id="35" name="Abgerundete rechteckige Legende 1">
              <a:extLst>
                <a:ext uri="{FF2B5EF4-FFF2-40B4-BE49-F238E27FC236}">
                  <a16:creationId xmlns:a16="http://schemas.microsoft.com/office/drawing/2014/main" id="{F949CFEE-A8C2-6778-67D5-5D79BC44AB53}"/>
                </a:ext>
              </a:extLst>
            </p:cNvPr>
            <p:cNvSpPr/>
            <p:nvPr/>
          </p:nvSpPr>
          <p:spPr>
            <a:xfrm>
              <a:off x="8037103" y="1420257"/>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0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000" kern="1200" dirty="0">
                  <a:solidFill>
                    <a:srgbClr val="000000"/>
                  </a:solidFill>
                </a:rPr>
                <a:t>&amp; strukturieren</a:t>
              </a:r>
              <a:endParaRPr kumimoji="0" lang="de-DE" sz="1000" i="0" u="none" strike="noStrike" kern="1200" cap="none" spc="0" normalizeH="0" baseline="0" noProof="0" dirty="0">
                <a:ln>
                  <a:noFill/>
                </a:ln>
                <a:solidFill>
                  <a:srgbClr val="000000"/>
                </a:solidFill>
                <a:effectLst/>
                <a:uLnTx/>
                <a:uFillTx/>
              </a:endParaRPr>
            </a:p>
          </p:txBody>
        </p:sp>
      </p:grpSp>
      <p:pic>
        <p:nvPicPr>
          <p:cNvPr id="40" name="Grafik 39">
            <a:extLst>
              <a:ext uri="{FF2B5EF4-FFF2-40B4-BE49-F238E27FC236}">
                <a16:creationId xmlns:a16="http://schemas.microsoft.com/office/drawing/2014/main" id="{72FDEDC4-F799-E8BC-FC61-1C038A77FB24}"/>
              </a:ext>
            </a:extLst>
          </p:cNvPr>
          <p:cNvPicPr>
            <a:picLocks noChangeAspect="1"/>
          </p:cNvPicPr>
          <p:nvPr/>
        </p:nvPicPr>
        <p:blipFill>
          <a:blip r:embed="rId4"/>
          <a:stretch>
            <a:fillRect/>
          </a:stretch>
        </p:blipFill>
        <p:spPr>
          <a:xfrm>
            <a:off x="10498803" y="1071908"/>
            <a:ext cx="240430" cy="272065"/>
          </a:xfrm>
          <a:prstGeom prst="rect">
            <a:avLst/>
          </a:prstGeom>
        </p:spPr>
      </p:pic>
      <p:sp>
        <p:nvSpPr>
          <p:cNvPr id="6" name="Rechteck 5">
            <a:extLst>
              <a:ext uri="{FF2B5EF4-FFF2-40B4-BE49-F238E27FC236}">
                <a16:creationId xmlns:a16="http://schemas.microsoft.com/office/drawing/2014/main" id="{C9A25EB9-DEAD-9B1A-D8C9-E52058407E86}"/>
              </a:ext>
            </a:extLst>
          </p:cNvPr>
          <p:cNvSpPr/>
          <p:nvPr/>
        </p:nvSpPr>
        <p:spPr>
          <a:xfrm>
            <a:off x="746720" y="1444639"/>
            <a:ext cx="5107770" cy="2394998"/>
          </a:xfrm>
          <a:custGeom>
            <a:avLst/>
            <a:gdLst>
              <a:gd name="csX0" fmla="*/ 0 w 5107770"/>
              <a:gd name="csY0" fmla="*/ 0 h 2394998"/>
              <a:gd name="csX1" fmla="*/ 587394 w 5107770"/>
              <a:gd name="csY1" fmla="*/ 0 h 2394998"/>
              <a:gd name="csX2" fmla="*/ 1225865 w 5107770"/>
              <a:gd name="csY2" fmla="*/ 0 h 2394998"/>
              <a:gd name="csX3" fmla="*/ 1966491 w 5107770"/>
              <a:gd name="csY3" fmla="*/ 0 h 2394998"/>
              <a:gd name="csX4" fmla="*/ 2656040 w 5107770"/>
              <a:gd name="csY4" fmla="*/ 0 h 2394998"/>
              <a:gd name="csX5" fmla="*/ 3141279 w 5107770"/>
              <a:gd name="csY5" fmla="*/ 0 h 2394998"/>
              <a:gd name="csX6" fmla="*/ 3728672 w 5107770"/>
              <a:gd name="csY6" fmla="*/ 0 h 2394998"/>
              <a:gd name="csX7" fmla="*/ 4469299 w 5107770"/>
              <a:gd name="csY7" fmla="*/ 0 h 2394998"/>
              <a:gd name="csX8" fmla="*/ 5107770 w 5107770"/>
              <a:gd name="csY8" fmla="*/ 0 h 2394998"/>
              <a:gd name="csX9" fmla="*/ 5107770 w 5107770"/>
              <a:gd name="csY9" fmla="*/ 622699 h 2394998"/>
              <a:gd name="csX10" fmla="*/ 5107770 w 5107770"/>
              <a:gd name="csY10" fmla="*/ 1149599 h 2394998"/>
              <a:gd name="csX11" fmla="*/ 5107770 w 5107770"/>
              <a:gd name="csY11" fmla="*/ 1700449 h 2394998"/>
              <a:gd name="csX12" fmla="*/ 5107770 w 5107770"/>
              <a:gd name="csY12" fmla="*/ 2394998 h 2394998"/>
              <a:gd name="csX13" fmla="*/ 4571454 w 5107770"/>
              <a:gd name="csY13" fmla="*/ 2394998 h 2394998"/>
              <a:gd name="csX14" fmla="*/ 4086216 w 5107770"/>
              <a:gd name="csY14" fmla="*/ 2394998 h 2394998"/>
              <a:gd name="csX15" fmla="*/ 3600978 w 5107770"/>
              <a:gd name="csY15" fmla="*/ 2394998 h 2394998"/>
              <a:gd name="csX16" fmla="*/ 2911429 w 5107770"/>
              <a:gd name="csY16" fmla="*/ 2394998 h 2394998"/>
              <a:gd name="csX17" fmla="*/ 2426191 w 5107770"/>
              <a:gd name="csY17" fmla="*/ 2394998 h 2394998"/>
              <a:gd name="csX18" fmla="*/ 1787720 w 5107770"/>
              <a:gd name="csY18" fmla="*/ 2394998 h 2394998"/>
              <a:gd name="csX19" fmla="*/ 1251404 w 5107770"/>
              <a:gd name="csY19" fmla="*/ 2394998 h 2394998"/>
              <a:gd name="csX20" fmla="*/ 612932 w 5107770"/>
              <a:gd name="csY20" fmla="*/ 2394998 h 2394998"/>
              <a:gd name="csX21" fmla="*/ 0 w 5107770"/>
              <a:gd name="csY21" fmla="*/ 2394998 h 2394998"/>
              <a:gd name="csX22" fmla="*/ 0 w 5107770"/>
              <a:gd name="csY22" fmla="*/ 1796249 h 2394998"/>
              <a:gd name="csX23" fmla="*/ 0 w 5107770"/>
              <a:gd name="csY23" fmla="*/ 1221449 h 2394998"/>
              <a:gd name="csX24" fmla="*/ 0 w 5107770"/>
              <a:gd name="csY24" fmla="*/ 646649 h 2394998"/>
              <a:gd name="csX25" fmla="*/ 0 w 5107770"/>
              <a:gd name="csY25" fmla="*/ 0 h 2394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107770" h="2394998" fill="none" extrusionOk="0">
                <a:moveTo>
                  <a:pt x="0" y="0"/>
                </a:moveTo>
                <a:cubicBezTo>
                  <a:pt x="156792" y="-29166"/>
                  <a:pt x="322963" y="9434"/>
                  <a:pt x="587394" y="0"/>
                </a:cubicBezTo>
                <a:cubicBezTo>
                  <a:pt x="851825" y="-9434"/>
                  <a:pt x="1056115" y="-20849"/>
                  <a:pt x="1225865" y="0"/>
                </a:cubicBezTo>
                <a:cubicBezTo>
                  <a:pt x="1395615" y="20849"/>
                  <a:pt x="1706501" y="-6178"/>
                  <a:pt x="1966491" y="0"/>
                </a:cubicBezTo>
                <a:cubicBezTo>
                  <a:pt x="2226481" y="6178"/>
                  <a:pt x="2425773" y="-11031"/>
                  <a:pt x="2656040" y="0"/>
                </a:cubicBezTo>
                <a:cubicBezTo>
                  <a:pt x="2886307" y="11031"/>
                  <a:pt x="2947558" y="6416"/>
                  <a:pt x="3141279" y="0"/>
                </a:cubicBezTo>
                <a:cubicBezTo>
                  <a:pt x="3335000" y="-6416"/>
                  <a:pt x="3443687" y="-2439"/>
                  <a:pt x="3728672" y="0"/>
                </a:cubicBezTo>
                <a:cubicBezTo>
                  <a:pt x="4013657" y="2439"/>
                  <a:pt x="4162262" y="-20316"/>
                  <a:pt x="4469299" y="0"/>
                </a:cubicBezTo>
                <a:cubicBezTo>
                  <a:pt x="4776336" y="20316"/>
                  <a:pt x="4880073" y="-5195"/>
                  <a:pt x="5107770" y="0"/>
                </a:cubicBezTo>
                <a:cubicBezTo>
                  <a:pt x="5083695" y="223266"/>
                  <a:pt x="5137681" y="363071"/>
                  <a:pt x="5107770" y="622699"/>
                </a:cubicBezTo>
                <a:cubicBezTo>
                  <a:pt x="5077859" y="882327"/>
                  <a:pt x="5103810" y="889768"/>
                  <a:pt x="5107770" y="1149599"/>
                </a:cubicBezTo>
                <a:cubicBezTo>
                  <a:pt x="5111730" y="1409430"/>
                  <a:pt x="5113027" y="1554857"/>
                  <a:pt x="5107770" y="1700449"/>
                </a:cubicBezTo>
                <a:cubicBezTo>
                  <a:pt x="5102514" y="1846041"/>
                  <a:pt x="5116856" y="2133703"/>
                  <a:pt x="5107770" y="2394998"/>
                </a:cubicBezTo>
                <a:cubicBezTo>
                  <a:pt x="4952737" y="2381554"/>
                  <a:pt x="4806625" y="2399894"/>
                  <a:pt x="4571454" y="2394998"/>
                </a:cubicBezTo>
                <a:cubicBezTo>
                  <a:pt x="4336283" y="2390102"/>
                  <a:pt x="4202232" y="2405130"/>
                  <a:pt x="4086216" y="2394998"/>
                </a:cubicBezTo>
                <a:cubicBezTo>
                  <a:pt x="3970200" y="2384866"/>
                  <a:pt x="3754970" y="2418594"/>
                  <a:pt x="3600978" y="2394998"/>
                </a:cubicBezTo>
                <a:cubicBezTo>
                  <a:pt x="3446986" y="2371402"/>
                  <a:pt x="3250565" y="2402684"/>
                  <a:pt x="2911429" y="2394998"/>
                </a:cubicBezTo>
                <a:cubicBezTo>
                  <a:pt x="2572293" y="2387312"/>
                  <a:pt x="2527968" y="2389346"/>
                  <a:pt x="2426191" y="2394998"/>
                </a:cubicBezTo>
                <a:cubicBezTo>
                  <a:pt x="2324414" y="2400650"/>
                  <a:pt x="2078945" y="2385105"/>
                  <a:pt x="1787720" y="2394998"/>
                </a:cubicBezTo>
                <a:cubicBezTo>
                  <a:pt x="1496495" y="2404891"/>
                  <a:pt x="1504609" y="2368695"/>
                  <a:pt x="1251404" y="2394998"/>
                </a:cubicBezTo>
                <a:cubicBezTo>
                  <a:pt x="998199" y="2421301"/>
                  <a:pt x="824711" y="2378410"/>
                  <a:pt x="612932" y="2394998"/>
                </a:cubicBezTo>
                <a:cubicBezTo>
                  <a:pt x="401153" y="2411586"/>
                  <a:pt x="142343" y="2405743"/>
                  <a:pt x="0" y="2394998"/>
                </a:cubicBezTo>
                <a:cubicBezTo>
                  <a:pt x="14216" y="2128604"/>
                  <a:pt x="14111" y="2092079"/>
                  <a:pt x="0" y="1796249"/>
                </a:cubicBezTo>
                <a:cubicBezTo>
                  <a:pt x="-14111" y="1500419"/>
                  <a:pt x="-4979" y="1438917"/>
                  <a:pt x="0" y="1221449"/>
                </a:cubicBezTo>
                <a:cubicBezTo>
                  <a:pt x="4979" y="1003981"/>
                  <a:pt x="-9705" y="817108"/>
                  <a:pt x="0" y="646649"/>
                </a:cubicBezTo>
                <a:cubicBezTo>
                  <a:pt x="9705" y="476190"/>
                  <a:pt x="8499" y="206483"/>
                  <a:pt x="0" y="0"/>
                </a:cubicBezTo>
                <a:close/>
              </a:path>
              <a:path w="5107770" h="2394998"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35396" y="190033"/>
                  <a:pt x="5077321" y="405946"/>
                  <a:pt x="5107770" y="646649"/>
                </a:cubicBezTo>
                <a:cubicBezTo>
                  <a:pt x="5138219" y="887352"/>
                  <a:pt x="5105635" y="1067141"/>
                  <a:pt x="5107770" y="1197499"/>
                </a:cubicBezTo>
                <a:cubicBezTo>
                  <a:pt x="5109906" y="1327857"/>
                  <a:pt x="5116927" y="1635614"/>
                  <a:pt x="5107770" y="1796249"/>
                </a:cubicBezTo>
                <a:cubicBezTo>
                  <a:pt x="5098614" y="1956884"/>
                  <a:pt x="5127765" y="2245455"/>
                  <a:pt x="5107770" y="2394998"/>
                </a:cubicBezTo>
                <a:cubicBezTo>
                  <a:pt x="4935046" y="2382530"/>
                  <a:pt x="4784360" y="2404114"/>
                  <a:pt x="4622532" y="2394998"/>
                </a:cubicBezTo>
                <a:cubicBezTo>
                  <a:pt x="4460704" y="2385882"/>
                  <a:pt x="4044014" y="2410724"/>
                  <a:pt x="3881905" y="2394998"/>
                </a:cubicBezTo>
                <a:cubicBezTo>
                  <a:pt x="3719796" y="2379272"/>
                  <a:pt x="3467500" y="2368189"/>
                  <a:pt x="3345589" y="2394998"/>
                </a:cubicBezTo>
                <a:cubicBezTo>
                  <a:pt x="3223678" y="2421807"/>
                  <a:pt x="2837360" y="2364454"/>
                  <a:pt x="2707118" y="2394998"/>
                </a:cubicBezTo>
                <a:cubicBezTo>
                  <a:pt x="2576876" y="2425542"/>
                  <a:pt x="2172055" y="2408730"/>
                  <a:pt x="1966491" y="2394998"/>
                </a:cubicBezTo>
                <a:cubicBezTo>
                  <a:pt x="1760927" y="2381266"/>
                  <a:pt x="1626395" y="2369067"/>
                  <a:pt x="1328020" y="2394998"/>
                </a:cubicBezTo>
                <a:cubicBezTo>
                  <a:pt x="1029645" y="2420929"/>
                  <a:pt x="999657" y="2418845"/>
                  <a:pt x="842782" y="2394998"/>
                </a:cubicBezTo>
                <a:cubicBezTo>
                  <a:pt x="685907" y="2371151"/>
                  <a:pt x="381181" y="2372934"/>
                  <a:pt x="0" y="2394998"/>
                </a:cubicBezTo>
                <a:cubicBezTo>
                  <a:pt x="-8779" y="2125046"/>
                  <a:pt x="-27691" y="2025022"/>
                  <a:pt x="0" y="1748349"/>
                </a:cubicBezTo>
                <a:cubicBezTo>
                  <a:pt x="27691" y="1471676"/>
                  <a:pt x="-10204" y="1315619"/>
                  <a:pt x="0" y="1101699"/>
                </a:cubicBezTo>
                <a:cubicBezTo>
                  <a:pt x="10204" y="887779"/>
                  <a:pt x="33509" y="260146"/>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1400" dirty="0">
              <a:solidFill>
                <a:schemeClr val="tx1"/>
              </a:solidFill>
              <a:latin typeface="Comic Sans MS" panose="030F0902030302020204" pitchFamily="66" charset="0"/>
              <a:sym typeface="Arial"/>
            </a:endParaRPr>
          </a:p>
        </p:txBody>
      </p:sp>
      <p:sp>
        <p:nvSpPr>
          <p:cNvPr id="20" name="Google Shape;471;p17">
            <a:extLst>
              <a:ext uri="{FF2B5EF4-FFF2-40B4-BE49-F238E27FC236}">
                <a16:creationId xmlns:a16="http://schemas.microsoft.com/office/drawing/2014/main" id="{AA938606-B513-70CD-4C73-7A70D1612E06}"/>
              </a:ext>
            </a:extLst>
          </p:cNvPr>
          <p:cNvSpPr/>
          <p:nvPr/>
        </p:nvSpPr>
        <p:spPr>
          <a:xfrm>
            <a:off x="2317169" y="3924172"/>
            <a:ext cx="4098022" cy="712264"/>
          </a:xfrm>
          <a:prstGeom prst="wedgeRoundRectCallout">
            <a:avLst>
              <a:gd name="adj1" fmla="val -66507"/>
              <a:gd name="adj2" fmla="val -1622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Was ist mit Schweinen und Schafen? Was macht die 3a in einem Tierpark?</a:t>
            </a:r>
          </a:p>
        </p:txBody>
      </p:sp>
      <p:pic>
        <p:nvPicPr>
          <p:cNvPr id="42" name="Grafik 41" descr="Ein Bild, das Zeichnung, Entwurf, Bild, Kinderkunst enthält.&#10;&#10;Automatisch generierte Beschreibung">
            <a:extLst>
              <a:ext uri="{FF2B5EF4-FFF2-40B4-BE49-F238E27FC236}">
                <a16:creationId xmlns:a16="http://schemas.microsoft.com/office/drawing/2014/main" id="{42A73004-D904-F871-61F9-A0FF753B7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8106" y="4127712"/>
            <a:ext cx="1166040" cy="2097714"/>
          </a:xfrm>
          <a:prstGeom prst="rect">
            <a:avLst/>
          </a:prstGeom>
        </p:spPr>
      </p:pic>
      <p:sp>
        <p:nvSpPr>
          <p:cNvPr id="4" name="Wolkenförmige Legende 3">
            <a:extLst>
              <a:ext uri="{FF2B5EF4-FFF2-40B4-BE49-F238E27FC236}">
                <a16:creationId xmlns:a16="http://schemas.microsoft.com/office/drawing/2014/main" id="{3857E4D0-A4C1-368B-B699-CA696517E63D}"/>
              </a:ext>
            </a:extLst>
          </p:cNvPr>
          <p:cNvSpPr/>
          <p:nvPr/>
        </p:nvSpPr>
        <p:spPr>
          <a:xfrm>
            <a:off x="1958040" y="4770618"/>
            <a:ext cx="3585890" cy="1370021"/>
          </a:xfrm>
          <a:prstGeom prst="cloudCallout">
            <a:avLst>
              <a:gd name="adj1" fmla="val -54876"/>
              <a:gd name="adj2" fmla="val -6471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Was soll ich eigentlich herausfinden? Was muss ich davon alles wissen?</a:t>
            </a:r>
          </a:p>
        </p:txBody>
      </p:sp>
    </p:spTree>
    <p:extLst>
      <p:ext uri="{BB962C8B-B14F-4D97-AF65-F5344CB8AC3E}">
        <p14:creationId xmlns:p14="http://schemas.microsoft.com/office/powerpoint/2010/main" val="25440658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200" fill="hold"/>
                                        <p:tgtEl>
                                          <p:spTgt spid="40"/>
                                        </p:tgtEl>
                                        <p:attrNameLst>
                                          <p:attrName>ppt_x</p:attrName>
                                        </p:attrNameLst>
                                      </p:cBhvr>
                                      <p:tavLst>
                                        <p:tav tm="0">
                                          <p:val>
                                            <p:strVal val="#ppt_x"/>
                                          </p:val>
                                        </p:tav>
                                        <p:tav tm="100000">
                                          <p:val>
                                            <p:strVal val="#ppt_x"/>
                                          </p:val>
                                        </p:tav>
                                      </p:tavLst>
                                    </p:anim>
                                    <p:anim calcmode="lin" valueType="num">
                                      <p:cBhvr additive="base">
                                        <p:cTn id="18" dur="2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801C4DF-1879-37AE-12F3-8C1B95DDFF57}"/>
              </a:ext>
            </a:extLst>
          </p:cNvPr>
          <p:cNvSpPr>
            <a:spLocks noGrp="1"/>
          </p:cNvSpPr>
          <p:nvPr>
            <p:ph type="title"/>
          </p:nvPr>
        </p:nvSpPr>
        <p:spPr/>
        <p:txBody>
          <a:bodyPr/>
          <a:lstStyle/>
          <a:p>
            <a:r>
              <a:rPr lang="de-DE" dirty="0"/>
              <a:t>Prozessbezogene Kompetenzen herausfordern und unterstützen</a:t>
            </a:r>
          </a:p>
        </p:txBody>
      </p:sp>
      <p:sp>
        <p:nvSpPr>
          <p:cNvPr id="6" name="Textplatzhalter 5">
            <a:extLst>
              <a:ext uri="{FF2B5EF4-FFF2-40B4-BE49-F238E27FC236}">
                <a16:creationId xmlns:a16="http://schemas.microsoft.com/office/drawing/2014/main" id="{365C1305-23FB-80C7-8E23-207B56B33595}"/>
              </a:ext>
            </a:extLst>
          </p:cNvPr>
          <p:cNvSpPr>
            <a:spLocks noGrp="1"/>
          </p:cNvSpPr>
          <p:nvPr>
            <p:ph type="body" sz="quarter" idx="14"/>
          </p:nvPr>
        </p:nvSpPr>
        <p:spPr/>
        <p:txBody>
          <a:bodyPr/>
          <a:lstStyle/>
          <a:p>
            <a:r>
              <a:rPr lang="de-DE" dirty="0"/>
              <a:t>MODULE DER VERANSTALTUNGSREIHE</a:t>
            </a:r>
          </a:p>
        </p:txBody>
      </p:sp>
      <p:sp>
        <p:nvSpPr>
          <p:cNvPr id="8" name="Textplatzhalter 7">
            <a:extLst>
              <a:ext uri="{FF2B5EF4-FFF2-40B4-BE49-F238E27FC236}">
                <a16:creationId xmlns:a16="http://schemas.microsoft.com/office/drawing/2014/main" id="{1728C2B8-EDD0-1A9A-3BF7-A160668093C4}"/>
              </a:ext>
            </a:extLst>
          </p:cNvPr>
          <p:cNvSpPr>
            <a:spLocks noGrp="1"/>
          </p:cNvSpPr>
          <p:nvPr>
            <p:ph type="body" sz="quarter" idx="16"/>
          </p:nvPr>
        </p:nvSpPr>
        <p:spPr/>
        <p:txBody>
          <a:bodyPr/>
          <a:lstStyle/>
          <a:p>
            <a:pPr marL="285750" marR="0" lvl="0" indent="-285750" algn="l" defTabSz="914400" rtl="0" eaLnBrk="1" fontAlgn="auto" latinLnBrk="0" hangingPunct="1">
              <a:lnSpc>
                <a:spcPct val="150000"/>
              </a:lnSpc>
              <a:spcBef>
                <a:spcPts val="0"/>
              </a:spcBef>
              <a:spcAft>
                <a:spcPts val="0"/>
              </a:spcAft>
              <a:buClr>
                <a:srgbClr val="000000"/>
              </a:buClr>
              <a:buSzPts val="2000"/>
              <a:buFont typeface="Arial"/>
              <a:buChar char="•"/>
              <a:tabLst/>
              <a:defRPr/>
            </a:pPr>
            <a:r>
              <a:rPr kumimoji="0" lang="de-DE" sz="2000" b="0" i="0" u="none" strike="noStrike" kern="0" cap="none" spc="0" normalizeH="0" baseline="0" noProof="0" dirty="0">
                <a:ln>
                  <a:noFill/>
                </a:ln>
                <a:solidFill>
                  <a:srgbClr val="000000"/>
                </a:solidFill>
                <a:effectLst/>
                <a:uLnTx/>
                <a:uFillTx/>
                <a:latin typeface="Arial"/>
                <a:cs typeface="Arial"/>
                <a:sym typeface="Arial"/>
              </a:rPr>
              <a:t>Modul 1: Darstellen, Kommunizieren und Argumentieren herausfordern und unterstützen</a:t>
            </a:r>
            <a:endParaRPr kumimoji="0" lang="de-DE"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500"/>
              </a:spcBef>
              <a:spcAft>
                <a:spcPts val="0"/>
              </a:spcAft>
              <a:buClr>
                <a:srgbClr val="000000"/>
              </a:buClr>
              <a:buSzPts val="2000"/>
              <a:buFont typeface="Arial"/>
              <a:buChar char="•"/>
              <a:tabLst/>
              <a:defRPr/>
            </a:pPr>
            <a:r>
              <a:rPr kumimoji="0" lang="de-DE" sz="2000" b="0" i="0" u="none" strike="noStrike" kern="0" cap="none" spc="0" normalizeH="0" baseline="0" noProof="0" dirty="0">
                <a:ln>
                  <a:noFill/>
                </a:ln>
                <a:solidFill>
                  <a:srgbClr val="000000"/>
                </a:solidFill>
                <a:effectLst/>
                <a:uLnTx/>
                <a:uFillTx/>
                <a:latin typeface="Arial"/>
                <a:cs typeface="Arial"/>
                <a:sym typeface="Arial"/>
              </a:rPr>
              <a:t>Modul 2: Problemlösen herausfordern und unterstützen</a:t>
            </a:r>
            <a:endParaRPr kumimoji="0" lang="de-DE" sz="16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50000"/>
              </a:lnSpc>
              <a:spcBef>
                <a:spcPts val="500"/>
              </a:spcBef>
              <a:spcAft>
                <a:spcPts val="0"/>
              </a:spcAft>
              <a:buClr>
                <a:srgbClr val="327D87"/>
              </a:buClr>
              <a:buSzPts val="2000"/>
              <a:buFont typeface="Arial"/>
              <a:buChar char="•"/>
              <a:tabLst/>
              <a:defRPr/>
            </a:pPr>
            <a:r>
              <a:rPr kumimoji="0" lang="de-DE" sz="2000" b="0" i="0" u="none" strike="noStrike" kern="0" cap="none" spc="0" normalizeH="0" baseline="0" noProof="0" dirty="0">
                <a:ln>
                  <a:noFill/>
                </a:ln>
                <a:solidFill>
                  <a:srgbClr val="327D87"/>
                </a:solidFill>
                <a:effectLst/>
                <a:uLnTx/>
                <a:uFillTx/>
                <a:latin typeface="Arial"/>
                <a:cs typeface="Arial"/>
                <a:sym typeface="Arial"/>
              </a:rPr>
              <a:t>Modul 3: Modellieren herausfordern und unterstützen</a:t>
            </a:r>
            <a:endParaRPr kumimoji="0" lang="de-DE"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201361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3431-161A-FAC2-5489-5A9873EA2BB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BC89E002-8191-BDE8-6666-05DFA9AC745B}"/>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C6E23ADE-C4F4-BCE6-26DC-7559A382B573}"/>
              </a:ext>
            </a:extLst>
          </p:cNvPr>
          <p:cNvSpPr>
            <a:spLocks noGrp="1"/>
          </p:cNvSpPr>
          <p:nvPr>
            <p:ph type="body" sz="quarter" idx="14"/>
          </p:nvPr>
        </p:nvSpPr>
        <p:spPr/>
        <p:txBody>
          <a:bodyPr/>
          <a:lstStyle/>
          <a:p>
            <a:r>
              <a:rPr lang="de-DE" dirty="0"/>
              <a:t>SACHKONTEXTE DURCH FRAGEN STRUKTURIEREN</a:t>
            </a:r>
          </a:p>
        </p:txBody>
      </p:sp>
      <p:pic>
        <p:nvPicPr>
          <p:cNvPr id="11" name="Grafik 10">
            <a:extLst>
              <a:ext uri="{FF2B5EF4-FFF2-40B4-BE49-F238E27FC236}">
                <a16:creationId xmlns:a16="http://schemas.microsoft.com/office/drawing/2014/main" id="{E3C56E09-0AD2-1636-1B31-A930F978D3A1}"/>
              </a:ext>
            </a:extLst>
          </p:cNvPr>
          <p:cNvPicPr>
            <a:picLocks noChangeAspect="1"/>
          </p:cNvPicPr>
          <p:nvPr/>
        </p:nvPicPr>
        <p:blipFill>
          <a:blip r:embed="rId3"/>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9D0AD625-EECE-61D5-16E5-2AB051F0DD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D218802F-38FD-4877-32A3-461A7237E021}"/>
              </a:ext>
            </a:extLst>
          </p:cNvPr>
          <p:cNvPicPr>
            <a:picLocks noChangeAspect="1"/>
          </p:cNvPicPr>
          <p:nvPr/>
        </p:nvPicPr>
        <p:blipFill>
          <a:blip r:embed="rId5"/>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09EAEFB7-BAA8-CCAE-AA26-0A7EF4D902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3BA407F7-E037-1CF3-4D9B-2AA0E4B7CAB5}"/>
              </a:ext>
            </a:extLst>
          </p:cNvPr>
          <p:cNvPicPr>
            <a:picLocks noChangeAspect="1"/>
          </p:cNvPicPr>
          <p:nvPr/>
        </p:nvPicPr>
        <p:blipFill>
          <a:blip r:embed="rId7"/>
          <a:stretch>
            <a:fillRect/>
          </a:stretch>
        </p:blipFill>
        <p:spPr>
          <a:xfrm>
            <a:off x="9577071" y="4009527"/>
            <a:ext cx="1025323" cy="2257783"/>
          </a:xfrm>
          <a:prstGeom prst="rect">
            <a:avLst/>
          </a:prstGeom>
        </p:spPr>
      </p:pic>
      <p:sp>
        <p:nvSpPr>
          <p:cNvPr id="16" name="Google Shape;471;p17">
            <a:extLst>
              <a:ext uri="{FF2B5EF4-FFF2-40B4-BE49-F238E27FC236}">
                <a16:creationId xmlns:a16="http://schemas.microsoft.com/office/drawing/2014/main" id="{BBD4591A-70D3-F7E9-6030-334B0FD0414F}"/>
              </a:ext>
            </a:extLst>
          </p:cNvPr>
          <p:cNvSpPr/>
          <p:nvPr/>
        </p:nvSpPr>
        <p:spPr>
          <a:xfrm>
            <a:off x="8853525" y="1522399"/>
            <a:ext cx="3094419" cy="1115928"/>
          </a:xfrm>
          <a:prstGeom prst="wedgeRoundRectCallout">
            <a:avLst>
              <a:gd name="adj1" fmla="val 25179"/>
              <a:gd name="adj2" fmla="val 8014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Nicht für alle Antworten muss ich rechnen.</a:t>
            </a:r>
            <a:endParaRPr dirty="0"/>
          </a:p>
        </p:txBody>
      </p:sp>
      <p:sp>
        <p:nvSpPr>
          <p:cNvPr id="43" name="Rechteck 42">
            <a:extLst>
              <a:ext uri="{FF2B5EF4-FFF2-40B4-BE49-F238E27FC236}">
                <a16:creationId xmlns:a16="http://schemas.microsoft.com/office/drawing/2014/main" id="{F97CE3D3-089A-E2E3-D2DE-D79DC374CB82}"/>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1E7A56D7-6A0B-83A9-68FE-1779B58EF18A}"/>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sp>
        <p:nvSpPr>
          <p:cNvPr id="57" name="Google Shape;471;p17">
            <a:extLst>
              <a:ext uri="{FF2B5EF4-FFF2-40B4-BE49-F238E27FC236}">
                <a16:creationId xmlns:a16="http://schemas.microsoft.com/office/drawing/2014/main" id="{75C04C30-D228-D629-2CA4-1600E3937715}"/>
              </a:ext>
            </a:extLst>
          </p:cNvPr>
          <p:cNvSpPr/>
          <p:nvPr/>
        </p:nvSpPr>
        <p:spPr>
          <a:xfrm>
            <a:off x="8368655" y="2991273"/>
            <a:ext cx="3094419" cy="875454"/>
          </a:xfrm>
          <a:prstGeom prst="wedgeRoundRectCallout">
            <a:avLst>
              <a:gd name="adj1" fmla="val -31810"/>
              <a:gd name="adj2" fmla="val 7359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Manche Fragen kann ich gar nicht beantworten. </a:t>
            </a:r>
            <a:endParaRPr dirty="0"/>
          </a:p>
        </p:txBody>
      </p:sp>
      <p:graphicFrame>
        <p:nvGraphicFramePr>
          <p:cNvPr id="2" name="Tabelle 1">
            <a:extLst>
              <a:ext uri="{FF2B5EF4-FFF2-40B4-BE49-F238E27FC236}">
                <a16:creationId xmlns:a16="http://schemas.microsoft.com/office/drawing/2014/main" id="{9ADA253D-DE30-C8CB-A722-6B4FAD9FDB62}"/>
              </a:ext>
            </a:extLst>
          </p:cNvPr>
          <p:cNvGraphicFramePr>
            <a:graphicFrameLocks noGrp="1"/>
          </p:cNvGraphicFramePr>
          <p:nvPr>
            <p:extLst>
              <p:ext uri="{D42A27DB-BD31-4B8C-83A1-F6EECF244321}">
                <p14:modId xmlns:p14="http://schemas.microsoft.com/office/powerpoint/2010/main" val="268903261"/>
              </p:ext>
            </p:extLst>
          </p:nvPr>
        </p:nvGraphicFramePr>
        <p:xfrm>
          <a:off x="793704" y="2776146"/>
          <a:ext cx="7046336" cy="3291840"/>
        </p:xfrm>
        <a:graphic>
          <a:graphicData uri="http://schemas.openxmlformats.org/drawingml/2006/table">
            <a:tbl>
              <a:tblPr firstRow="1" bandRow="1">
                <a:tableStyleId>{5940675A-B579-460E-94D1-54222C63F5DA}</a:tableStyleId>
              </a:tblPr>
              <a:tblGrid>
                <a:gridCol w="5029229">
                  <a:extLst>
                    <a:ext uri="{9D8B030D-6E8A-4147-A177-3AD203B41FA5}">
                      <a16:colId xmlns:a16="http://schemas.microsoft.com/office/drawing/2014/main" val="1217645457"/>
                    </a:ext>
                  </a:extLst>
                </a:gridCol>
                <a:gridCol w="672369">
                  <a:extLst>
                    <a:ext uri="{9D8B030D-6E8A-4147-A177-3AD203B41FA5}">
                      <a16:colId xmlns:a16="http://schemas.microsoft.com/office/drawing/2014/main" val="2345271596"/>
                    </a:ext>
                  </a:extLst>
                </a:gridCol>
                <a:gridCol w="672369">
                  <a:extLst>
                    <a:ext uri="{9D8B030D-6E8A-4147-A177-3AD203B41FA5}">
                      <a16:colId xmlns:a16="http://schemas.microsoft.com/office/drawing/2014/main" val="122515392"/>
                    </a:ext>
                  </a:extLst>
                </a:gridCol>
                <a:gridCol w="672369">
                  <a:extLst>
                    <a:ext uri="{9D8B030D-6E8A-4147-A177-3AD203B41FA5}">
                      <a16:colId xmlns:a16="http://schemas.microsoft.com/office/drawing/2014/main" val="1692392241"/>
                    </a:ext>
                  </a:extLst>
                </a:gridCol>
              </a:tblGrid>
              <a:tr h="237752">
                <a:tc gridSpan="4">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200" dirty="0">
                          <a:latin typeface="Grundschrift" pitchFamily="2" charset="0"/>
                        </a:rPr>
                        <a:t>     </a:t>
                      </a:r>
                      <a:r>
                        <a:rPr lang="de-DE" sz="1000" dirty="0">
                          <a:latin typeface="Grundschrift" pitchFamily="2" charset="0"/>
                        </a:rPr>
                        <a:t>kann ich mit dem Text beantworten</a:t>
                      </a:r>
                      <a:r>
                        <a:rPr lang="de-DE" sz="1000" dirty="0">
                          <a:effectLst/>
                          <a:latin typeface="SF Pro Semibold" pitchFamily="2" charset="0"/>
                        </a:rPr>
                        <a:t>            </a:t>
                      </a:r>
                      <a:r>
                        <a:rPr lang="de-DE" sz="1000" dirty="0">
                          <a:effectLst/>
                          <a:latin typeface="Grundschrift" panose="03010100010101010101" pitchFamily="66" charset="0"/>
                        </a:rPr>
                        <a:t>kann ich nicht mit dem Text beantworten</a:t>
                      </a:r>
                      <a:r>
                        <a:rPr lang="de-DE" sz="1000" dirty="0">
                          <a:effectLst/>
                          <a:latin typeface="SF Pro Semibold" pitchFamily="2" charset="0"/>
                        </a:rPr>
                        <a:t>           </a:t>
                      </a:r>
                      <a:r>
                        <a:rPr lang="de-DE" sz="1000" dirty="0">
                          <a:effectLst/>
                          <a:latin typeface="Grundschrift" panose="03010100010101010101" pitchFamily="66" charset="0"/>
                        </a:rPr>
                        <a:t>für die Antwort muss ich rechnen</a:t>
                      </a:r>
                      <a:endParaRPr lang="de-DE" sz="1000" dirty="0">
                        <a:latin typeface="Grundschrift" panose="03010100010101010101" pitchFamily="66"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tc hMerge="1">
                  <a:txBody>
                    <a:bodyPr/>
                    <a:lstStyle/>
                    <a:p>
                      <a:pPr marL="0" indent="0" algn="ctr">
                        <a:buNone/>
                      </a:pPr>
                      <a:endParaRPr lang="de-DE" sz="1400" dirty="0">
                        <a:latin typeface="Grundschrift" pitchFamily="2"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extLst>
                  <a:ext uri="{0D108BD9-81ED-4DB2-BD59-A6C34878D82A}">
                    <a16:rowId xmlns:a16="http://schemas.microsoft.com/office/drawing/2014/main" val="3444359953"/>
                  </a:ext>
                </a:extLst>
              </a:tr>
              <a:tr h="237752">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9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1400" dirty="0">
                          <a:latin typeface="SF Pro Semibold" pitchFamily="2" charset="0"/>
                        </a:rPr>
                        <a:t> </a:t>
                      </a:r>
                    </a:p>
                  </a:txBody>
                  <a:tcPr anchor="ctr">
                    <a:lnT w="12700" cap="flat" cmpd="sng" algn="ctr">
                      <a:solidFill>
                        <a:schemeClr val="tx1"/>
                      </a:solidFill>
                      <a:prstDash val="solid"/>
                      <a:round/>
                      <a:headEnd type="none" w="med" len="med"/>
                      <a:tailEnd type="none" w="med" len="med"/>
                    </a:lnT>
                  </a:tcPr>
                </a:tc>
                <a:tc>
                  <a:txBody>
                    <a:bodyPr/>
                    <a:lstStyle/>
                    <a:p>
                      <a:pPr marL="0" indent="0" algn="ctr">
                        <a:buNone/>
                      </a:pPr>
                      <a:endParaRPr lang="de-DE" sz="1400" dirty="0">
                        <a:latin typeface="Grundschrift"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4888041"/>
                  </a:ext>
                </a:extLst>
              </a:tr>
              <a:tr h="237752">
                <a:tc>
                  <a:txBody>
                    <a:bodyPr/>
                    <a:lstStyle/>
                    <a:p>
                      <a:pPr marL="0" indent="0" algn="l">
                        <a:buNone/>
                      </a:pPr>
                      <a:r>
                        <a:rPr lang="de-DE" sz="1400" b="0" dirty="0">
                          <a:latin typeface="Grundschrift" pitchFamily="2" charset="0"/>
                        </a:rPr>
                        <a:t>Wohin fahren die Kinder?</a:t>
                      </a: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extLst>
                  <a:ext uri="{0D108BD9-81ED-4DB2-BD59-A6C34878D82A}">
                    <a16:rowId xmlns:a16="http://schemas.microsoft.com/office/drawing/2014/main" val="505687567"/>
                  </a:ext>
                </a:extLst>
              </a:tr>
              <a:tr h="237752">
                <a:tc>
                  <a:txBody>
                    <a:bodyPr/>
                    <a:lstStyle/>
                    <a:p>
                      <a:pPr marL="0" indent="0" algn="l">
                        <a:buNone/>
                      </a:pPr>
                      <a:r>
                        <a:rPr lang="de-DE" sz="1400" b="0" dirty="0">
                          <a:latin typeface="Grundschrift" pitchFamily="2" charset="0"/>
                        </a:rPr>
                        <a:t>Wie viele Kinder sind in der Klasse?</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508618241"/>
                  </a:ext>
                </a:extLst>
              </a:tr>
              <a:tr h="237752">
                <a:tc>
                  <a:txBody>
                    <a:bodyPr/>
                    <a:lstStyle/>
                    <a:p>
                      <a:pPr marL="0" indent="0" algn="l">
                        <a:buNone/>
                      </a:pPr>
                      <a:r>
                        <a:rPr lang="de-DE" sz="1400" b="0" dirty="0">
                          <a:latin typeface="Grundschrift" pitchFamily="2" charset="0"/>
                        </a:rPr>
                        <a:t>Wie heißt der Tierpfleger?</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99106900"/>
                  </a:ext>
                </a:extLst>
              </a:tr>
              <a:tr h="237752">
                <a:tc>
                  <a:txBody>
                    <a:bodyPr/>
                    <a:lstStyle/>
                    <a:p>
                      <a:pPr marL="0" indent="0" algn="l">
                        <a:buNone/>
                      </a:pPr>
                      <a:r>
                        <a:rPr lang="de-DE" sz="1400" b="0" dirty="0">
                          <a:latin typeface="Grundschrift" pitchFamily="2" charset="0"/>
                        </a:rPr>
                        <a:t>Was steht auf dem Schild am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1311404491"/>
                  </a:ext>
                </a:extLst>
              </a:tr>
              <a:tr h="237752">
                <a:tc>
                  <a:txBody>
                    <a:bodyPr/>
                    <a:lstStyle/>
                    <a:p>
                      <a:pPr marL="0" indent="0" algn="l">
                        <a:buNone/>
                      </a:pPr>
                      <a:r>
                        <a:rPr lang="de-DE" sz="1400" b="0" dirty="0">
                          <a:latin typeface="Grundschrift" pitchFamily="2" charset="0"/>
                        </a:rPr>
                        <a:t>Wie viele Tiere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59581416"/>
                  </a:ext>
                </a:extLst>
              </a:tr>
              <a:tr h="237752">
                <a:tc>
                  <a:txBody>
                    <a:bodyPr/>
                    <a:lstStyle/>
                    <a:p>
                      <a:pPr marL="0" indent="0" algn="l">
                        <a:buNone/>
                      </a:pPr>
                      <a:r>
                        <a:rPr lang="de-DE" sz="1400" b="0" dirty="0">
                          <a:latin typeface="Grundschrift" pitchFamily="2" charset="0"/>
                        </a:rPr>
                        <a:t>Wie viele Hühner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2937071858"/>
                  </a:ext>
                </a:extLst>
              </a:tr>
              <a:tr h="237752">
                <a:tc>
                  <a:txBody>
                    <a:bodyPr/>
                    <a:lstStyle/>
                    <a:p>
                      <a:pPr marL="0" indent="0" algn="l">
                        <a:buNone/>
                      </a:pPr>
                      <a:r>
                        <a:rPr lang="de-DE" sz="1400" b="0" dirty="0">
                          <a:latin typeface="Grundschrift" pitchFamily="2" charset="0"/>
                        </a:rPr>
                        <a:t>Wie viele Schafe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602207351"/>
                  </a:ext>
                </a:extLst>
              </a:tr>
              <a:tr h="237752">
                <a:tc>
                  <a:txBody>
                    <a:bodyPr/>
                    <a:lstStyle/>
                    <a:p>
                      <a:pPr marL="0" indent="0" algn="l">
                        <a:buNone/>
                      </a:pPr>
                      <a:r>
                        <a:rPr lang="de-DE" sz="1400" b="0" dirty="0">
                          <a:latin typeface="Grundschrift" pitchFamily="2" charset="0"/>
                        </a:rPr>
                        <a:t>Wie viele Schweine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61604838"/>
                  </a:ext>
                </a:extLst>
              </a:tr>
              <a:tr h="237752">
                <a:tc>
                  <a:txBody>
                    <a:bodyPr/>
                    <a:lstStyle/>
                    <a:p>
                      <a:pPr marL="0" indent="0" algn="l">
                        <a:buNone/>
                      </a:pPr>
                      <a:r>
                        <a:rPr lang="de-DE" sz="1400" b="0" dirty="0">
                          <a:latin typeface="Grundschrift" pitchFamily="2" charset="0"/>
                        </a:rPr>
                        <a:t>Was möchten die Kinder wissen?</a:t>
                      </a: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extLst>
                  <a:ext uri="{0D108BD9-81ED-4DB2-BD59-A6C34878D82A}">
                    <a16:rowId xmlns:a16="http://schemas.microsoft.com/office/drawing/2014/main" val="3250944881"/>
                  </a:ext>
                </a:extLst>
              </a:tr>
            </a:tbl>
          </a:graphicData>
        </a:graphic>
      </p:graphicFrame>
      <p:pic>
        <p:nvPicPr>
          <p:cNvPr id="64" name="Grafik 63">
            <a:extLst>
              <a:ext uri="{FF2B5EF4-FFF2-40B4-BE49-F238E27FC236}">
                <a16:creationId xmlns:a16="http://schemas.microsoft.com/office/drawing/2014/main" id="{BC91E94E-966E-D9AA-FAE2-F84952FFD2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4432" y="2795127"/>
            <a:ext cx="195119" cy="196146"/>
          </a:xfrm>
          <a:prstGeom prst="rect">
            <a:avLst/>
          </a:prstGeom>
        </p:spPr>
      </p:pic>
      <p:pic>
        <p:nvPicPr>
          <p:cNvPr id="66" name="Grafik 65">
            <a:extLst>
              <a:ext uri="{FF2B5EF4-FFF2-40B4-BE49-F238E27FC236}">
                <a16:creationId xmlns:a16="http://schemas.microsoft.com/office/drawing/2014/main" id="{851FD370-B8F4-6131-6C55-307842B4EF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0121" y="3053618"/>
            <a:ext cx="193382" cy="194400"/>
          </a:xfrm>
          <a:prstGeom prst="rect">
            <a:avLst/>
          </a:prstGeom>
        </p:spPr>
      </p:pic>
      <p:pic>
        <p:nvPicPr>
          <p:cNvPr id="70" name="Grafik 69">
            <a:extLst>
              <a:ext uri="{FF2B5EF4-FFF2-40B4-BE49-F238E27FC236}">
                <a16:creationId xmlns:a16="http://schemas.microsoft.com/office/drawing/2014/main" id="{56008DC7-9851-90D9-AE3C-B9E2B439F2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6804" y="2796873"/>
            <a:ext cx="193382" cy="194400"/>
          </a:xfrm>
          <a:prstGeom prst="rect">
            <a:avLst/>
          </a:prstGeom>
        </p:spPr>
      </p:pic>
      <p:pic>
        <p:nvPicPr>
          <p:cNvPr id="76" name="Grafik 75">
            <a:extLst>
              <a:ext uri="{FF2B5EF4-FFF2-40B4-BE49-F238E27FC236}">
                <a16:creationId xmlns:a16="http://schemas.microsoft.com/office/drawing/2014/main" id="{9EA2F17C-927C-293E-831A-F13AE3F457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42640" y="3053618"/>
            <a:ext cx="193382" cy="194400"/>
          </a:xfrm>
          <a:prstGeom prst="rect">
            <a:avLst/>
          </a:prstGeom>
        </p:spPr>
      </p:pic>
      <p:pic>
        <p:nvPicPr>
          <p:cNvPr id="3" name="Grafik 2">
            <a:extLst>
              <a:ext uri="{FF2B5EF4-FFF2-40B4-BE49-F238E27FC236}">
                <a16:creationId xmlns:a16="http://schemas.microsoft.com/office/drawing/2014/main" id="{68A753DE-2644-6A87-C0ED-512328F9CD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69590" y="3058030"/>
            <a:ext cx="256163" cy="189988"/>
          </a:xfrm>
          <a:prstGeom prst="rect">
            <a:avLst/>
          </a:prstGeom>
        </p:spPr>
      </p:pic>
      <p:pic>
        <p:nvPicPr>
          <p:cNvPr id="5" name="Grafik 4">
            <a:extLst>
              <a:ext uri="{FF2B5EF4-FFF2-40B4-BE49-F238E27FC236}">
                <a16:creationId xmlns:a16="http://schemas.microsoft.com/office/drawing/2014/main" id="{8F8FB7DB-4F11-0BDF-B686-754B81BE9B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2640" y="3385837"/>
            <a:ext cx="193382" cy="193382"/>
          </a:xfrm>
          <a:prstGeom prst="rect">
            <a:avLst/>
          </a:prstGeom>
        </p:spPr>
      </p:pic>
      <p:pic>
        <p:nvPicPr>
          <p:cNvPr id="6" name="Grafik 5">
            <a:extLst>
              <a:ext uri="{FF2B5EF4-FFF2-40B4-BE49-F238E27FC236}">
                <a16:creationId xmlns:a16="http://schemas.microsoft.com/office/drawing/2014/main" id="{51C0FC12-143B-4848-F0DC-A1C1CA3F40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0121" y="3681113"/>
            <a:ext cx="193382" cy="193382"/>
          </a:xfrm>
          <a:prstGeom prst="rect">
            <a:avLst/>
          </a:prstGeom>
        </p:spPr>
      </p:pic>
      <p:pic>
        <p:nvPicPr>
          <p:cNvPr id="7" name="Grafik 6">
            <a:extLst>
              <a:ext uri="{FF2B5EF4-FFF2-40B4-BE49-F238E27FC236}">
                <a16:creationId xmlns:a16="http://schemas.microsoft.com/office/drawing/2014/main" id="{8DE18B56-2D9A-9EB9-7143-ADAB6BA7D7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0121" y="3990315"/>
            <a:ext cx="193382" cy="193382"/>
          </a:xfrm>
          <a:prstGeom prst="rect">
            <a:avLst/>
          </a:prstGeom>
        </p:spPr>
      </p:pic>
      <p:pic>
        <p:nvPicPr>
          <p:cNvPr id="9" name="Grafik 8">
            <a:extLst>
              <a:ext uri="{FF2B5EF4-FFF2-40B4-BE49-F238E27FC236}">
                <a16:creationId xmlns:a16="http://schemas.microsoft.com/office/drawing/2014/main" id="{D631D8B7-42B9-D85B-4669-26A9409DD7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4155" y="4299607"/>
            <a:ext cx="193382" cy="193382"/>
          </a:xfrm>
          <a:prstGeom prst="rect">
            <a:avLst/>
          </a:prstGeom>
        </p:spPr>
      </p:pic>
      <p:pic>
        <p:nvPicPr>
          <p:cNvPr id="10" name="Grafik 9">
            <a:extLst>
              <a:ext uri="{FF2B5EF4-FFF2-40B4-BE49-F238E27FC236}">
                <a16:creationId xmlns:a16="http://schemas.microsoft.com/office/drawing/2014/main" id="{D10B2E4C-2BB5-A2F6-1C29-B485154998C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2640" y="4604226"/>
            <a:ext cx="193382" cy="193382"/>
          </a:xfrm>
          <a:prstGeom prst="rect">
            <a:avLst/>
          </a:prstGeom>
        </p:spPr>
      </p:pic>
      <p:pic>
        <p:nvPicPr>
          <p:cNvPr id="17" name="Grafik 16">
            <a:extLst>
              <a:ext uri="{FF2B5EF4-FFF2-40B4-BE49-F238E27FC236}">
                <a16:creationId xmlns:a16="http://schemas.microsoft.com/office/drawing/2014/main" id="{35BEAC22-DC50-04EB-0AF1-DDB8EC0809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2640" y="5517996"/>
            <a:ext cx="193382" cy="193382"/>
          </a:xfrm>
          <a:prstGeom prst="rect">
            <a:avLst/>
          </a:prstGeom>
        </p:spPr>
      </p:pic>
      <p:pic>
        <p:nvPicPr>
          <p:cNvPr id="18" name="Grafik 17">
            <a:extLst>
              <a:ext uri="{FF2B5EF4-FFF2-40B4-BE49-F238E27FC236}">
                <a16:creationId xmlns:a16="http://schemas.microsoft.com/office/drawing/2014/main" id="{6EB8C7A9-D800-504D-963C-47EEDBAF38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1125" y="5822615"/>
            <a:ext cx="193382" cy="193382"/>
          </a:xfrm>
          <a:prstGeom prst="rect">
            <a:avLst/>
          </a:prstGeom>
        </p:spPr>
      </p:pic>
      <p:pic>
        <p:nvPicPr>
          <p:cNvPr id="19" name="Grafik 18">
            <a:extLst>
              <a:ext uri="{FF2B5EF4-FFF2-40B4-BE49-F238E27FC236}">
                <a16:creationId xmlns:a16="http://schemas.microsoft.com/office/drawing/2014/main" id="{979FBE36-1EA5-86B1-4B5C-1A68840F24C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92567" y="4906874"/>
            <a:ext cx="193382" cy="193382"/>
          </a:xfrm>
          <a:prstGeom prst="rect">
            <a:avLst/>
          </a:prstGeom>
        </p:spPr>
      </p:pic>
      <p:pic>
        <p:nvPicPr>
          <p:cNvPr id="20" name="Grafik 19">
            <a:extLst>
              <a:ext uri="{FF2B5EF4-FFF2-40B4-BE49-F238E27FC236}">
                <a16:creationId xmlns:a16="http://schemas.microsoft.com/office/drawing/2014/main" id="{0F950A95-96D3-088A-BAFE-84B5077DA1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91052" y="5211493"/>
            <a:ext cx="193382" cy="193382"/>
          </a:xfrm>
          <a:prstGeom prst="rect">
            <a:avLst/>
          </a:prstGeom>
        </p:spPr>
      </p:pic>
      <p:pic>
        <p:nvPicPr>
          <p:cNvPr id="21" name="Grafik 20">
            <a:extLst>
              <a:ext uri="{FF2B5EF4-FFF2-40B4-BE49-F238E27FC236}">
                <a16:creationId xmlns:a16="http://schemas.microsoft.com/office/drawing/2014/main" id="{E728A4B9-2A3A-F01A-F09B-E29082A698A9}"/>
              </a:ext>
            </a:extLst>
          </p:cNvPr>
          <p:cNvPicPr>
            <a:picLocks noChangeAspect="1"/>
          </p:cNvPicPr>
          <p:nvPr/>
        </p:nvPicPr>
        <p:blipFill>
          <a:blip r:embed="rId12">
            <a:extLst>
              <a:ext uri="{96DAC541-7B7A-43D3-8B79-37D633B846F1}">
                <asvg:svgBlip xmlns:asvg="http://schemas.microsoft.com/office/drawing/2016/SVG/main" r:embed="rId16"/>
              </a:ext>
            </a:extLst>
          </a:blip>
          <a:stretch>
            <a:fillRect/>
          </a:stretch>
        </p:blipFill>
        <p:spPr>
          <a:xfrm>
            <a:off x="5595558" y="2801285"/>
            <a:ext cx="256163" cy="189988"/>
          </a:xfrm>
          <a:prstGeom prst="rect">
            <a:avLst/>
          </a:prstGeom>
        </p:spPr>
      </p:pic>
    </p:spTree>
    <p:extLst>
      <p:ext uri="{BB962C8B-B14F-4D97-AF65-F5344CB8AC3E}">
        <p14:creationId xmlns:p14="http://schemas.microsoft.com/office/powerpoint/2010/main" val="40214005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8E155-1577-56A7-2A74-9603BB6DF808}"/>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74772698-E8F0-5F00-8E8E-32CAA995C3BD}"/>
              </a:ext>
            </a:extLst>
          </p:cNvPr>
          <p:cNvPicPr>
            <a:picLocks noChangeAspect="1"/>
          </p:cNvPicPr>
          <p:nvPr/>
        </p:nvPicPr>
        <p:blipFill>
          <a:blip r:embed="rId3"/>
          <a:stretch>
            <a:fillRect/>
          </a:stretch>
        </p:blipFill>
        <p:spPr>
          <a:xfrm>
            <a:off x="11129415" y="2977603"/>
            <a:ext cx="957960" cy="1397025"/>
          </a:xfrm>
          <a:prstGeom prst="rect">
            <a:avLst/>
          </a:prstGeom>
        </p:spPr>
      </p:pic>
      <p:sp>
        <p:nvSpPr>
          <p:cNvPr id="4" name="Titel 3">
            <a:extLst>
              <a:ext uri="{FF2B5EF4-FFF2-40B4-BE49-F238E27FC236}">
                <a16:creationId xmlns:a16="http://schemas.microsoft.com/office/drawing/2014/main" id="{EF5214E7-AD63-576B-38AA-558D752CE4F1}"/>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A4AAFB1A-E2D8-76DD-56C4-32B3E5D9114D}"/>
              </a:ext>
            </a:extLst>
          </p:cNvPr>
          <p:cNvSpPr>
            <a:spLocks noGrp="1"/>
          </p:cNvSpPr>
          <p:nvPr>
            <p:ph type="body" sz="quarter" idx="14"/>
          </p:nvPr>
        </p:nvSpPr>
        <p:spPr/>
        <p:txBody>
          <a:bodyPr/>
          <a:lstStyle/>
          <a:p>
            <a:r>
              <a:rPr lang="de-DE" dirty="0"/>
              <a:t>SACHKONTEXTE DURCH FRAGEN STRUKTURIEREN</a:t>
            </a:r>
          </a:p>
        </p:txBody>
      </p:sp>
      <p:pic>
        <p:nvPicPr>
          <p:cNvPr id="11" name="Grafik 10">
            <a:extLst>
              <a:ext uri="{FF2B5EF4-FFF2-40B4-BE49-F238E27FC236}">
                <a16:creationId xmlns:a16="http://schemas.microsoft.com/office/drawing/2014/main" id="{DF56FC17-0288-49EF-1DE3-2749C6F6C5E8}"/>
              </a:ext>
            </a:extLst>
          </p:cNvPr>
          <p:cNvPicPr>
            <a:picLocks noChangeAspect="1"/>
          </p:cNvPicPr>
          <p:nvPr/>
        </p:nvPicPr>
        <p:blipFill>
          <a:blip r:embed="rId4"/>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FDF07263-4730-0665-06BF-34A05EDFDA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74EF582F-4C3E-E2E3-43A3-73D0945CF20B}"/>
              </a:ext>
            </a:extLst>
          </p:cNvPr>
          <p:cNvPicPr>
            <a:picLocks noChangeAspect="1"/>
          </p:cNvPicPr>
          <p:nvPr/>
        </p:nvPicPr>
        <p:blipFill>
          <a:blip r:embed="rId6"/>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03A9DBDB-7391-8499-AFE0-9235902479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88D05A66-2C20-1ECC-67A9-7A8BCCD6E78F}"/>
              </a:ext>
            </a:extLst>
          </p:cNvPr>
          <p:cNvPicPr>
            <a:picLocks noChangeAspect="1"/>
          </p:cNvPicPr>
          <p:nvPr/>
        </p:nvPicPr>
        <p:blipFill>
          <a:blip r:embed="rId8"/>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6420DA3D-AF6D-5ADD-C001-761391879F42}"/>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89960F7C-807B-6184-4902-14EE145B4D80}"/>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98FC11E9-2A6C-7822-FF13-5BD8C0BE43FD}"/>
              </a:ext>
            </a:extLst>
          </p:cNvPr>
          <p:cNvGraphicFramePr>
            <a:graphicFrameLocks noGrp="1"/>
          </p:cNvGraphicFramePr>
          <p:nvPr/>
        </p:nvGraphicFramePr>
        <p:xfrm>
          <a:off x="793704" y="2776146"/>
          <a:ext cx="7046336" cy="3291840"/>
        </p:xfrm>
        <a:graphic>
          <a:graphicData uri="http://schemas.openxmlformats.org/drawingml/2006/table">
            <a:tbl>
              <a:tblPr firstRow="1" bandRow="1">
                <a:tableStyleId>{5940675A-B579-460E-94D1-54222C63F5DA}</a:tableStyleId>
              </a:tblPr>
              <a:tblGrid>
                <a:gridCol w="5029229">
                  <a:extLst>
                    <a:ext uri="{9D8B030D-6E8A-4147-A177-3AD203B41FA5}">
                      <a16:colId xmlns:a16="http://schemas.microsoft.com/office/drawing/2014/main" val="1217645457"/>
                    </a:ext>
                  </a:extLst>
                </a:gridCol>
                <a:gridCol w="672369">
                  <a:extLst>
                    <a:ext uri="{9D8B030D-6E8A-4147-A177-3AD203B41FA5}">
                      <a16:colId xmlns:a16="http://schemas.microsoft.com/office/drawing/2014/main" val="2345271596"/>
                    </a:ext>
                  </a:extLst>
                </a:gridCol>
                <a:gridCol w="672369">
                  <a:extLst>
                    <a:ext uri="{9D8B030D-6E8A-4147-A177-3AD203B41FA5}">
                      <a16:colId xmlns:a16="http://schemas.microsoft.com/office/drawing/2014/main" val="122515392"/>
                    </a:ext>
                  </a:extLst>
                </a:gridCol>
                <a:gridCol w="672369">
                  <a:extLst>
                    <a:ext uri="{9D8B030D-6E8A-4147-A177-3AD203B41FA5}">
                      <a16:colId xmlns:a16="http://schemas.microsoft.com/office/drawing/2014/main" val="1692392241"/>
                    </a:ext>
                  </a:extLst>
                </a:gridCol>
              </a:tblGrid>
              <a:tr h="237752">
                <a:tc gridSpan="4">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200" dirty="0">
                          <a:latin typeface="Grundschrift" pitchFamily="2" charset="0"/>
                        </a:rPr>
                        <a:t>     </a:t>
                      </a:r>
                      <a:r>
                        <a:rPr lang="de-DE" sz="1000" dirty="0">
                          <a:latin typeface="Grundschrift" pitchFamily="2" charset="0"/>
                        </a:rPr>
                        <a:t>kann ich mit dem Text beantworten</a:t>
                      </a:r>
                      <a:r>
                        <a:rPr lang="de-DE" sz="1000" dirty="0">
                          <a:effectLst/>
                          <a:latin typeface="SF Pro Semibold" pitchFamily="2" charset="0"/>
                        </a:rPr>
                        <a:t>            </a:t>
                      </a:r>
                      <a:r>
                        <a:rPr lang="de-DE" sz="1000" dirty="0">
                          <a:effectLst/>
                          <a:latin typeface="Grundschrift" panose="03010100010101010101" pitchFamily="66" charset="0"/>
                        </a:rPr>
                        <a:t>kann ich nicht mit dem Text beantworten</a:t>
                      </a:r>
                      <a:r>
                        <a:rPr lang="de-DE" sz="1000" dirty="0">
                          <a:effectLst/>
                          <a:latin typeface="SF Pro Semibold" pitchFamily="2" charset="0"/>
                        </a:rPr>
                        <a:t>           </a:t>
                      </a:r>
                      <a:r>
                        <a:rPr lang="de-DE" sz="1000" dirty="0">
                          <a:effectLst/>
                          <a:latin typeface="Grundschrift" panose="03010100010101010101" pitchFamily="66" charset="0"/>
                        </a:rPr>
                        <a:t>für die Antwort muss ich rechnen</a:t>
                      </a:r>
                      <a:endParaRPr lang="de-DE" sz="1000" dirty="0">
                        <a:latin typeface="Grundschrift" panose="03010100010101010101" pitchFamily="66"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tc hMerge="1">
                  <a:txBody>
                    <a:bodyPr/>
                    <a:lstStyle/>
                    <a:p>
                      <a:pPr marL="0" indent="0" algn="ctr">
                        <a:buNone/>
                      </a:pPr>
                      <a:endParaRPr lang="de-DE" sz="1400" dirty="0">
                        <a:latin typeface="Grundschrift" pitchFamily="2"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extLst>
                  <a:ext uri="{0D108BD9-81ED-4DB2-BD59-A6C34878D82A}">
                    <a16:rowId xmlns:a16="http://schemas.microsoft.com/office/drawing/2014/main" val="3444359953"/>
                  </a:ext>
                </a:extLst>
              </a:tr>
              <a:tr h="237752">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9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1400" dirty="0">
                          <a:latin typeface="SF Pro Semibold" pitchFamily="2" charset="0"/>
                        </a:rPr>
                        <a:t> </a:t>
                      </a:r>
                    </a:p>
                  </a:txBody>
                  <a:tcPr anchor="ctr">
                    <a:lnT w="12700" cap="flat" cmpd="sng" algn="ctr">
                      <a:solidFill>
                        <a:schemeClr val="tx1"/>
                      </a:solidFill>
                      <a:prstDash val="solid"/>
                      <a:round/>
                      <a:headEnd type="none" w="med" len="med"/>
                      <a:tailEnd type="none" w="med" len="med"/>
                    </a:lnT>
                  </a:tcPr>
                </a:tc>
                <a:tc>
                  <a:txBody>
                    <a:bodyPr/>
                    <a:lstStyle/>
                    <a:p>
                      <a:pPr marL="0" indent="0" algn="ctr">
                        <a:buNone/>
                      </a:pPr>
                      <a:endParaRPr lang="de-DE" sz="1400" dirty="0">
                        <a:latin typeface="Grundschrift"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4888041"/>
                  </a:ext>
                </a:extLst>
              </a:tr>
              <a:tr h="237752">
                <a:tc>
                  <a:txBody>
                    <a:bodyPr/>
                    <a:lstStyle/>
                    <a:p>
                      <a:pPr marL="0" indent="0" algn="l">
                        <a:buNone/>
                      </a:pPr>
                      <a:r>
                        <a:rPr lang="de-DE" sz="1400" b="0" dirty="0">
                          <a:latin typeface="Grundschrift" pitchFamily="2" charset="0"/>
                        </a:rPr>
                        <a:t>Wohin fahren die Kinder?</a:t>
                      </a: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extLst>
                  <a:ext uri="{0D108BD9-81ED-4DB2-BD59-A6C34878D82A}">
                    <a16:rowId xmlns:a16="http://schemas.microsoft.com/office/drawing/2014/main" val="505687567"/>
                  </a:ext>
                </a:extLst>
              </a:tr>
              <a:tr h="237752">
                <a:tc>
                  <a:txBody>
                    <a:bodyPr/>
                    <a:lstStyle/>
                    <a:p>
                      <a:pPr marL="0" indent="0" algn="l">
                        <a:buNone/>
                      </a:pPr>
                      <a:r>
                        <a:rPr lang="de-DE" sz="1400" b="0" dirty="0">
                          <a:latin typeface="Grundschrift" pitchFamily="2" charset="0"/>
                        </a:rPr>
                        <a:t>Wie viele Kinder sind in der Klasse?</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508618241"/>
                  </a:ext>
                </a:extLst>
              </a:tr>
              <a:tr h="237752">
                <a:tc>
                  <a:txBody>
                    <a:bodyPr/>
                    <a:lstStyle/>
                    <a:p>
                      <a:pPr marL="0" indent="0" algn="l">
                        <a:buNone/>
                      </a:pPr>
                      <a:r>
                        <a:rPr lang="de-DE" sz="1400" b="0" dirty="0">
                          <a:latin typeface="Grundschrift" pitchFamily="2" charset="0"/>
                        </a:rPr>
                        <a:t>Wie heißt der Tierpfleger?</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99106900"/>
                  </a:ext>
                </a:extLst>
              </a:tr>
              <a:tr h="237752">
                <a:tc>
                  <a:txBody>
                    <a:bodyPr/>
                    <a:lstStyle/>
                    <a:p>
                      <a:pPr marL="0" indent="0" algn="l">
                        <a:buNone/>
                      </a:pPr>
                      <a:r>
                        <a:rPr lang="de-DE" sz="1400" b="0" dirty="0">
                          <a:latin typeface="Grundschrift" pitchFamily="2" charset="0"/>
                        </a:rPr>
                        <a:t>Was steht auf dem Schild am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1311404491"/>
                  </a:ext>
                </a:extLst>
              </a:tr>
              <a:tr h="237752">
                <a:tc>
                  <a:txBody>
                    <a:bodyPr/>
                    <a:lstStyle/>
                    <a:p>
                      <a:pPr marL="0" indent="0" algn="l">
                        <a:buNone/>
                      </a:pPr>
                      <a:r>
                        <a:rPr lang="de-DE" sz="1400" b="0" dirty="0">
                          <a:latin typeface="Grundschrift" pitchFamily="2" charset="0"/>
                        </a:rPr>
                        <a:t>Wie viele Tiere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59581416"/>
                  </a:ext>
                </a:extLst>
              </a:tr>
              <a:tr h="237752">
                <a:tc>
                  <a:txBody>
                    <a:bodyPr/>
                    <a:lstStyle/>
                    <a:p>
                      <a:pPr marL="0" indent="0" algn="l">
                        <a:buNone/>
                      </a:pPr>
                      <a:r>
                        <a:rPr lang="de-DE" sz="1400" b="0" dirty="0">
                          <a:latin typeface="Grundschrift" pitchFamily="2" charset="0"/>
                        </a:rPr>
                        <a:t>Wie viele Hühner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2937071858"/>
                  </a:ext>
                </a:extLst>
              </a:tr>
              <a:tr h="237752">
                <a:tc>
                  <a:txBody>
                    <a:bodyPr/>
                    <a:lstStyle/>
                    <a:p>
                      <a:pPr marL="0" indent="0" algn="l">
                        <a:buNone/>
                      </a:pPr>
                      <a:r>
                        <a:rPr lang="de-DE" sz="1400" b="0" dirty="0">
                          <a:latin typeface="Grundschrift" pitchFamily="2" charset="0"/>
                        </a:rPr>
                        <a:t>Wie viele Schafe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602207351"/>
                  </a:ext>
                </a:extLst>
              </a:tr>
              <a:tr h="237752">
                <a:tc>
                  <a:txBody>
                    <a:bodyPr/>
                    <a:lstStyle/>
                    <a:p>
                      <a:pPr marL="0" indent="0" algn="l">
                        <a:buNone/>
                      </a:pPr>
                      <a:r>
                        <a:rPr lang="de-DE" sz="1400" b="0" dirty="0">
                          <a:latin typeface="Grundschrift" pitchFamily="2" charset="0"/>
                        </a:rPr>
                        <a:t>Wie viele Schweine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61604838"/>
                  </a:ext>
                </a:extLst>
              </a:tr>
              <a:tr h="237752">
                <a:tc>
                  <a:txBody>
                    <a:bodyPr/>
                    <a:lstStyle/>
                    <a:p>
                      <a:pPr marL="0" indent="0" algn="l">
                        <a:buNone/>
                      </a:pPr>
                      <a:r>
                        <a:rPr lang="de-DE" sz="1400" b="0" dirty="0">
                          <a:latin typeface="Grundschrift" pitchFamily="2" charset="0"/>
                        </a:rPr>
                        <a:t>Was möchten die Kinder wissen?</a:t>
                      </a: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extLst>
                  <a:ext uri="{0D108BD9-81ED-4DB2-BD59-A6C34878D82A}">
                    <a16:rowId xmlns:a16="http://schemas.microsoft.com/office/drawing/2014/main" val="3250944881"/>
                  </a:ext>
                </a:extLst>
              </a:tr>
            </a:tbl>
          </a:graphicData>
        </a:graphic>
      </p:graphicFrame>
      <p:pic>
        <p:nvPicPr>
          <p:cNvPr id="64" name="Grafik 63">
            <a:extLst>
              <a:ext uri="{FF2B5EF4-FFF2-40B4-BE49-F238E27FC236}">
                <a16:creationId xmlns:a16="http://schemas.microsoft.com/office/drawing/2014/main" id="{61EB0DD6-F7FF-B3B8-E84B-B2755667AB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4432" y="2795127"/>
            <a:ext cx="195119" cy="196146"/>
          </a:xfrm>
          <a:prstGeom prst="rect">
            <a:avLst/>
          </a:prstGeom>
        </p:spPr>
      </p:pic>
      <p:pic>
        <p:nvPicPr>
          <p:cNvPr id="66" name="Grafik 65">
            <a:extLst>
              <a:ext uri="{FF2B5EF4-FFF2-40B4-BE49-F238E27FC236}">
                <a16:creationId xmlns:a16="http://schemas.microsoft.com/office/drawing/2014/main" id="{C540102C-EDC9-CAE3-DEFF-0A4985A0A1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0121" y="3053618"/>
            <a:ext cx="193382" cy="194400"/>
          </a:xfrm>
          <a:prstGeom prst="rect">
            <a:avLst/>
          </a:prstGeom>
        </p:spPr>
      </p:pic>
      <p:pic>
        <p:nvPicPr>
          <p:cNvPr id="70" name="Grafik 69">
            <a:extLst>
              <a:ext uri="{FF2B5EF4-FFF2-40B4-BE49-F238E27FC236}">
                <a16:creationId xmlns:a16="http://schemas.microsoft.com/office/drawing/2014/main" id="{780B0ED8-1F1A-4701-6B00-405952BE71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804" y="2796873"/>
            <a:ext cx="193382" cy="194400"/>
          </a:xfrm>
          <a:prstGeom prst="rect">
            <a:avLst/>
          </a:prstGeom>
        </p:spPr>
      </p:pic>
      <p:pic>
        <p:nvPicPr>
          <p:cNvPr id="76" name="Grafik 75">
            <a:extLst>
              <a:ext uri="{FF2B5EF4-FFF2-40B4-BE49-F238E27FC236}">
                <a16:creationId xmlns:a16="http://schemas.microsoft.com/office/drawing/2014/main" id="{E19F709C-5291-C16F-1420-A87F52AD0D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2640" y="3053618"/>
            <a:ext cx="193382" cy="194400"/>
          </a:xfrm>
          <a:prstGeom prst="rect">
            <a:avLst/>
          </a:prstGeom>
        </p:spPr>
      </p:pic>
      <p:sp>
        <p:nvSpPr>
          <p:cNvPr id="9" name="Google Shape;471;p17">
            <a:extLst>
              <a:ext uri="{FF2B5EF4-FFF2-40B4-BE49-F238E27FC236}">
                <a16:creationId xmlns:a16="http://schemas.microsoft.com/office/drawing/2014/main" id="{8D2F6760-078B-BE61-3867-3F5B925C7349}"/>
              </a:ext>
            </a:extLst>
          </p:cNvPr>
          <p:cNvSpPr/>
          <p:nvPr/>
        </p:nvSpPr>
        <p:spPr>
          <a:xfrm>
            <a:off x="8421354" y="1521071"/>
            <a:ext cx="3648730" cy="1173644"/>
          </a:xfrm>
          <a:prstGeom prst="wedgeRoundRectCallout">
            <a:avLst>
              <a:gd name="adj1" fmla="val 30600"/>
              <a:gd name="adj2" fmla="val 7936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Welche Fragen helfen dir, um herauszufinden, wie viele Tiere jeder Art im Streichzoo zuhause sind?</a:t>
            </a:r>
          </a:p>
        </p:txBody>
      </p:sp>
      <p:pic>
        <p:nvPicPr>
          <p:cNvPr id="3" name="Grafik 2">
            <a:extLst>
              <a:ext uri="{FF2B5EF4-FFF2-40B4-BE49-F238E27FC236}">
                <a16:creationId xmlns:a16="http://schemas.microsoft.com/office/drawing/2014/main" id="{46224407-9E34-693A-36A5-4178EFEE13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69590" y="3058030"/>
            <a:ext cx="256163" cy="189988"/>
          </a:xfrm>
          <a:prstGeom prst="rect">
            <a:avLst/>
          </a:prstGeom>
        </p:spPr>
      </p:pic>
      <p:pic>
        <p:nvPicPr>
          <p:cNvPr id="5" name="Grafik 4">
            <a:extLst>
              <a:ext uri="{FF2B5EF4-FFF2-40B4-BE49-F238E27FC236}">
                <a16:creationId xmlns:a16="http://schemas.microsoft.com/office/drawing/2014/main" id="{F05BB59A-AE44-6830-54C1-D5EA71A50E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2640" y="3385837"/>
            <a:ext cx="193382" cy="193382"/>
          </a:xfrm>
          <a:prstGeom prst="rect">
            <a:avLst/>
          </a:prstGeom>
        </p:spPr>
      </p:pic>
      <p:pic>
        <p:nvPicPr>
          <p:cNvPr id="6" name="Grafik 5">
            <a:extLst>
              <a:ext uri="{FF2B5EF4-FFF2-40B4-BE49-F238E27FC236}">
                <a16:creationId xmlns:a16="http://schemas.microsoft.com/office/drawing/2014/main" id="{E2424203-B580-030B-12A9-740719CFC0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0121" y="3681113"/>
            <a:ext cx="193382" cy="193382"/>
          </a:xfrm>
          <a:prstGeom prst="rect">
            <a:avLst/>
          </a:prstGeom>
        </p:spPr>
      </p:pic>
      <p:pic>
        <p:nvPicPr>
          <p:cNvPr id="10" name="Grafik 9">
            <a:extLst>
              <a:ext uri="{FF2B5EF4-FFF2-40B4-BE49-F238E27FC236}">
                <a16:creationId xmlns:a16="http://schemas.microsoft.com/office/drawing/2014/main" id="{2CC9A6E3-183B-D99B-E396-1F3E48DE33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0121" y="3990315"/>
            <a:ext cx="193382" cy="193382"/>
          </a:xfrm>
          <a:prstGeom prst="rect">
            <a:avLst/>
          </a:prstGeom>
        </p:spPr>
      </p:pic>
      <p:pic>
        <p:nvPicPr>
          <p:cNvPr id="16" name="Grafik 15">
            <a:extLst>
              <a:ext uri="{FF2B5EF4-FFF2-40B4-BE49-F238E27FC236}">
                <a16:creationId xmlns:a16="http://schemas.microsoft.com/office/drawing/2014/main" id="{69039C9C-DFC5-243C-9C15-BDA541F6DF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4155" y="4299607"/>
            <a:ext cx="193382" cy="193382"/>
          </a:xfrm>
          <a:prstGeom prst="rect">
            <a:avLst/>
          </a:prstGeom>
        </p:spPr>
      </p:pic>
      <p:pic>
        <p:nvPicPr>
          <p:cNvPr id="17" name="Grafik 16">
            <a:extLst>
              <a:ext uri="{FF2B5EF4-FFF2-40B4-BE49-F238E27FC236}">
                <a16:creationId xmlns:a16="http://schemas.microsoft.com/office/drawing/2014/main" id="{DB0A3CC6-ABF8-7964-7F81-7C58C4BA6E1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2640" y="4604226"/>
            <a:ext cx="193382" cy="193382"/>
          </a:xfrm>
          <a:prstGeom prst="rect">
            <a:avLst/>
          </a:prstGeom>
        </p:spPr>
      </p:pic>
      <p:pic>
        <p:nvPicPr>
          <p:cNvPr id="18" name="Grafik 17">
            <a:extLst>
              <a:ext uri="{FF2B5EF4-FFF2-40B4-BE49-F238E27FC236}">
                <a16:creationId xmlns:a16="http://schemas.microsoft.com/office/drawing/2014/main" id="{628E98A5-3728-C0CB-427F-1163A6EB44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2640" y="5517996"/>
            <a:ext cx="193382" cy="193382"/>
          </a:xfrm>
          <a:prstGeom prst="rect">
            <a:avLst/>
          </a:prstGeom>
        </p:spPr>
      </p:pic>
      <p:pic>
        <p:nvPicPr>
          <p:cNvPr id="19" name="Grafik 18">
            <a:extLst>
              <a:ext uri="{FF2B5EF4-FFF2-40B4-BE49-F238E27FC236}">
                <a16:creationId xmlns:a16="http://schemas.microsoft.com/office/drawing/2014/main" id="{E45F2B49-610F-B454-346E-2503A16F9B3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1125" y="5822615"/>
            <a:ext cx="193382" cy="193382"/>
          </a:xfrm>
          <a:prstGeom prst="rect">
            <a:avLst/>
          </a:prstGeom>
        </p:spPr>
      </p:pic>
      <p:pic>
        <p:nvPicPr>
          <p:cNvPr id="20" name="Grafik 19">
            <a:extLst>
              <a:ext uri="{FF2B5EF4-FFF2-40B4-BE49-F238E27FC236}">
                <a16:creationId xmlns:a16="http://schemas.microsoft.com/office/drawing/2014/main" id="{CA12E78F-E29F-99B2-4B75-94F1F9B56B6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92567" y="4906874"/>
            <a:ext cx="193382" cy="193382"/>
          </a:xfrm>
          <a:prstGeom prst="rect">
            <a:avLst/>
          </a:prstGeom>
        </p:spPr>
      </p:pic>
      <p:pic>
        <p:nvPicPr>
          <p:cNvPr id="21" name="Grafik 20">
            <a:extLst>
              <a:ext uri="{FF2B5EF4-FFF2-40B4-BE49-F238E27FC236}">
                <a16:creationId xmlns:a16="http://schemas.microsoft.com/office/drawing/2014/main" id="{1D6BBAE4-68AF-7045-CB64-7CB788F3BF4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91052" y="5211493"/>
            <a:ext cx="193382" cy="193382"/>
          </a:xfrm>
          <a:prstGeom prst="rect">
            <a:avLst/>
          </a:prstGeom>
        </p:spPr>
      </p:pic>
      <p:pic>
        <p:nvPicPr>
          <p:cNvPr id="22" name="Grafik 21">
            <a:extLst>
              <a:ext uri="{FF2B5EF4-FFF2-40B4-BE49-F238E27FC236}">
                <a16:creationId xmlns:a16="http://schemas.microsoft.com/office/drawing/2014/main" id="{035E456D-2A50-18E3-DD60-1AC32C45DA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5558" y="2801285"/>
            <a:ext cx="256163" cy="189988"/>
          </a:xfrm>
          <a:prstGeom prst="rect">
            <a:avLst/>
          </a:prstGeom>
        </p:spPr>
      </p:pic>
    </p:spTree>
    <p:extLst>
      <p:ext uri="{BB962C8B-B14F-4D97-AF65-F5344CB8AC3E}">
        <p14:creationId xmlns:p14="http://schemas.microsoft.com/office/powerpoint/2010/main" val="37001488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9A7B-334A-A31C-F6B0-52C1A50D861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3BA3576-9495-E16C-A9AC-F0741DA8CD41}"/>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C1FC54EC-C34E-9834-42FD-B86FFA38B8E0}"/>
              </a:ext>
            </a:extLst>
          </p:cNvPr>
          <p:cNvSpPr>
            <a:spLocks noGrp="1"/>
          </p:cNvSpPr>
          <p:nvPr>
            <p:ph type="body" sz="quarter" idx="14"/>
          </p:nvPr>
        </p:nvSpPr>
        <p:spPr/>
        <p:txBody>
          <a:bodyPr/>
          <a:lstStyle/>
          <a:p>
            <a:r>
              <a:rPr lang="de-DE" dirty="0"/>
              <a:t>SACHKONTEXTE DURCH FRAGEN STRUKTURIEREN</a:t>
            </a:r>
          </a:p>
        </p:txBody>
      </p:sp>
      <p:pic>
        <p:nvPicPr>
          <p:cNvPr id="11" name="Grafik 10">
            <a:extLst>
              <a:ext uri="{FF2B5EF4-FFF2-40B4-BE49-F238E27FC236}">
                <a16:creationId xmlns:a16="http://schemas.microsoft.com/office/drawing/2014/main" id="{74CA3508-156E-7E39-1A10-1B706CAA6898}"/>
              </a:ext>
            </a:extLst>
          </p:cNvPr>
          <p:cNvPicPr>
            <a:picLocks noChangeAspect="1"/>
          </p:cNvPicPr>
          <p:nvPr/>
        </p:nvPicPr>
        <p:blipFill>
          <a:blip r:embed="rId3"/>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49512D7B-6C93-E567-68E1-A3EAEC336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3197DB60-0C48-36E9-C423-5DA753E3C6B4}"/>
              </a:ext>
            </a:extLst>
          </p:cNvPr>
          <p:cNvPicPr>
            <a:picLocks noChangeAspect="1"/>
          </p:cNvPicPr>
          <p:nvPr/>
        </p:nvPicPr>
        <p:blipFill>
          <a:blip r:embed="rId5"/>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79B87B1A-8152-6C19-D1CA-0F8152DEE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5DE3E843-E3A4-A1CC-2198-69AEA82B9BC1}"/>
              </a:ext>
            </a:extLst>
          </p:cNvPr>
          <p:cNvPicPr>
            <a:picLocks noChangeAspect="1"/>
          </p:cNvPicPr>
          <p:nvPr/>
        </p:nvPicPr>
        <p:blipFill>
          <a:blip r:embed="rId7"/>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7962204C-F7F1-573F-A1AC-731A69AFF183}"/>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85A5612D-54AF-6E72-DE0A-E509456E02FC}"/>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C71BA695-3221-F0BA-FAD6-ADB365DE3578}"/>
              </a:ext>
            </a:extLst>
          </p:cNvPr>
          <p:cNvGraphicFramePr>
            <a:graphicFrameLocks noGrp="1"/>
          </p:cNvGraphicFramePr>
          <p:nvPr/>
        </p:nvGraphicFramePr>
        <p:xfrm>
          <a:off x="793704" y="2776146"/>
          <a:ext cx="7046336" cy="3291840"/>
        </p:xfrm>
        <a:graphic>
          <a:graphicData uri="http://schemas.openxmlformats.org/drawingml/2006/table">
            <a:tbl>
              <a:tblPr firstRow="1" bandRow="1">
                <a:tableStyleId>{5940675A-B579-460E-94D1-54222C63F5DA}</a:tableStyleId>
              </a:tblPr>
              <a:tblGrid>
                <a:gridCol w="5029229">
                  <a:extLst>
                    <a:ext uri="{9D8B030D-6E8A-4147-A177-3AD203B41FA5}">
                      <a16:colId xmlns:a16="http://schemas.microsoft.com/office/drawing/2014/main" val="1217645457"/>
                    </a:ext>
                  </a:extLst>
                </a:gridCol>
                <a:gridCol w="672369">
                  <a:extLst>
                    <a:ext uri="{9D8B030D-6E8A-4147-A177-3AD203B41FA5}">
                      <a16:colId xmlns:a16="http://schemas.microsoft.com/office/drawing/2014/main" val="2345271596"/>
                    </a:ext>
                  </a:extLst>
                </a:gridCol>
                <a:gridCol w="672369">
                  <a:extLst>
                    <a:ext uri="{9D8B030D-6E8A-4147-A177-3AD203B41FA5}">
                      <a16:colId xmlns:a16="http://schemas.microsoft.com/office/drawing/2014/main" val="122515392"/>
                    </a:ext>
                  </a:extLst>
                </a:gridCol>
                <a:gridCol w="672369">
                  <a:extLst>
                    <a:ext uri="{9D8B030D-6E8A-4147-A177-3AD203B41FA5}">
                      <a16:colId xmlns:a16="http://schemas.microsoft.com/office/drawing/2014/main" val="1692392241"/>
                    </a:ext>
                  </a:extLst>
                </a:gridCol>
              </a:tblGrid>
              <a:tr h="237752">
                <a:tc gridSpan="4">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200" dirty="0">
                          <a:latin typeface="Grundschrift" pitchFamily="2" charset="0"/>
                        </a:rPr>
                        <a:t>     </a:t>
                      </a:r>
                      <a:r>
                        <a:rPr lang="de-DE" sz="1000" dirty="0">
                          <a:latin typeface="Grundschrift" pitchFamily="2" charset="0"/>
                        </a:rPr>
                        <a:t>kann ich mit dem Text beantworten</a:t>
                      </a:r>
                      <a:r>
                        <a:rPr lang="de-DE" sz="1000" dirty="0">
                          <a:effectLst/>
                          <a:latin typeface="SF Pro Semibold" pitchFamily="2" charset="0"/>
                        </a:rPr>
                        <a:t>            </a:t>
                      </a:r>
                      <a:r>
                        <a:rPr lang="de-DE" sz="1000" dirty="0">
                          <a:effectLst/>
                          <a:latin typeface="Grundschrift" panose="03010100010101010101" pitchFamily="66" charset="0"/>
                        </a:rPr>
                        <a:t>kann ich nicht mit dem Text beantworten</a:t>
                      </a:r>
                      <a:r>
                        <a:rPr lang="de-DE" sz="1000" dirty="0">
                          <a:effectLst/>
                          <a:latin typeface="SF Pro Semibold" pitchFamily="2" charset="0"/>
                        </a:rPr>
                        <a:t>           </a:t>
                      </a:r>
                      <a:r>
                        <a:rPr lang="de-DE" sz="1000" dirty="0">
                          <a:effectLst/>
                          <a:latin typeface="Grundschrift" panose="03010100010101010101" pitchFamily="66" charset="0"/>
                        </a:rPr>
                        <a:t>für die Antwort muss ich rechnen</a:t>
                      </a:r>
                      <a:endParaRPr lang="de-DE" sz="1000" dirty="0">
                        <a:latin typeface="Grundschrift" panose="03010100010101010101" pitchFamily="66"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tc hMerge="1">
                  <a:txBody>
                    <a:bodyPr/>
                    <a:lstStyle/>
                    <a:p>
                      <a:pPr marL="0" indent="0" algn="ctr">
                        <a:buNone/>
                      </a:pPr>
                      <a:endParaRPr lang="de-DE" sz="1400" dirty="0">
                        <a:latin typeface="Grundschrift" pitchFamily="2"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extLst>
                  <a:ext uri="{0D108BD9-81ED-4DB2-BD59-A6C34878D82A}">
                    <a16:rowId xmlns:a16="http://schemas.microsoft.com/office/drawing/2014/main" val="3444359953"/>
                  </a:ext>
                </a:extLst>
              </a:tr>
              <a:tr h="237752">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9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1400" dirty="0">
                          <a:latin typeface="SF Pro Semibold" pitchFamily="2" charset="0"/>
                        </a:rPr>
                        <a:t> </a:t>
                      </a:r>
                    </a:p>
                  </a:txBody>
                  <a:tcPr anchor="ctr">
                    <a:lnT w="12700" cap="flat" cmpd="sng" algn="ctr">
                      <a:solidFill>
                        <a:schemeClr val="tx1"/>
                      </a:solidFill>
                      <a:prstDash val="solid"/>
                      <a:round/>
                      <a:headEnd type="none" w="med" len="med"/>
                      <a:tailEnd type="none" w="med" len="med"/>
                    </a:lnT>
                  </a:tcPr>
                </a:tc>
                <a:tc>
                  <a:txBody>
                    <a:bodyPr/>
                    <a:lstStyle/>
                    <a:p>
                      <a:pPr marL="0" indent="0" algn="ctr">
                        <a:buNone/>
                      </a:pPr>
                      <a:endParaRPr lang="de-DE" sz="1400" dirty="0">
                        <a:latin typeface="Grundschrift"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4888041"/>
                  </a:ext>
                </a:extLst>
              </a:tr>
              <a:tr h="237752">
                <a:tc>
                  <a:txBody>
                    <a:bodyPr/>
                    <a:lstStyle/>
                    <a:p>
                      <a:pPr marL="0" indent="0" algn="l">
                        <a:buNone/>
                      </a:pPr>
                      <a:r>
                        <a:rPr lang="de-DE" sz="1400" b="0" dirty="0">
                          <a:latin typeface="Grundschrift" pitchFamily="2" charset="0"/>
                        </a:rPr>
                        <a:t>Wohin fahren die Kinder?</a:t>
                      </a: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extLst>
                  <a:ext uri="{0D108BD9-81ED-4DB2-BD59-A6C34878D82A}">
                    <a16:rowId xmlns:a16="http://schemas.microsoft.com/office/drawing/2014/main" val="505687567"/>
                  </a:ext>
                </a:extLst>
              </a:tr>
              <a:tr h="237752">
                <a:tc>
                  <a:txBody>
                    <a:bodyPr/>
                    <a:lstStyle/>
                    <a:p>
                      <a:pPr marL="0" indent="0" algn="l">
                        <a:buNone/>
                      </a:pPr>
                      <a:r>
                        <a:rPr lang="de-DE" sz="1400" b="0" dirty="0">
                          <a:latin typeface="Grundschrift" pitchFamily="2" charset="0"/>
                        </a:rPr>
                        <a:t>Wie viele Kinder sind in der Klasse?</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508618241"/>
                  </a:ext>
                </a:extLst>
              </a:tr>
              <a:tr h="237752">
                <a:tc>
                  <a:txBody>
                    <a:bodyPr/>
                    <a:lstStyle/>
                    <a:p>
                      <a:pPr marL="0" indent="0" algn="l">
                        <a:buNone/>
                      </a:pPr>
                      <a:r>
                        <a:rPr lang="de-DE" sz="1400" b="0" dirty="0">
                          <a:latin typeface="Grundschrift" pitchFamily="2" charset="0"/>
                        </a:rPr>
                        <a:t>Wie heißt der Tierpfleger?</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99106900"/>
                  </a:ext>
                </a:extLst>
              </a:tr>
              <a:tr h="237752">
                <a:tc>
                  <a:txBody>
                    <a:bodyPr/>
                    <a:lstStyle/>
                    <a:p>
                      <a:pPr marL="0" indent="0" algn="l">
                        <a:buNone/>
                      </a:pPr>
                      <a:r>
                        <a:rPr lang="de-DE" sz="1400" b="0" dirty="0">
                          <a:latin typeface="Grundschrift" pitchFamily="2" charset="0"/>
                        </a:rPr>
                        <a:t>Was steht auf dem Schild am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1311404491"/>
                  </a:ext>
                </a:extLst>
              </a:tr>
              <a:tr h="237752">
                <a:tc>
                  <a:txBody>
                    <a:bodyPr/>
                    <a:lstStyle/>
                    <a:p>
                      <a:pPr marL="0" indent="0" algn="l">
                        <a:buNone/>
                      </a:pPr>
                      <a:r>
                        <a:rPr lang="de-DE" sz="1400" b="0" dirty="0">
                          <a:latin typeface="Grundschrift" pitchFamily="2" charset="0"/>
                        </a:rPr>
                        <a:t>Wie viele Tiere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59581416"/>
                  </a:ext>
                </a:extLst>
              </a:tr>
              <a:tr h="237752">
                <a:tc>
                  <a:txBody>
                    <a:bodyPr/>
                    <a:lstStyle/>
                    <a:p>
                      <a:pPr marL="0" indent="0" algn="l">
                        <a:buNone/>
                      </a:pPr>
                      <a:r>
                        <a:rPr lang="de-DE" sz="1400" b="0" dirty="0">
                          <a:latin typeface="Grundschrift" pitchFamily="2" charset="0"/>
                        </a:rPr>
                        <a:t>Wie viele Hühner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2937071858"/>
                  </a:ext>
                </a:extLst>
              </a:tr>
              <a:tr h="237752">
                <a:tc>
                  <a:txBody>
                    <a:bodyPr/>
                    <a:lstStyle/>
                    <a:p>
                      <a:pPr marL="0" indent="0" algn="l">
                        <a:buNone/>
                      </a:pPr>
                      <a:r>
                        <a:rPr lang="de-DE" sz="1400" b="0" dirty="0">
                          <a:latin typeface="Grundschrift" pitchFamily="2" charset="0"/>
                        </a:rPr>
                        <a:t>Wie viele Schafe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602207351"/>
                  </a:ext>
                </a:extLst>
              </a:tr>
              <a:tr h="237752">
                <a:tc>
                  <a:txBody>
                    <a:bodyPr/>
                    <a:lstStyle/>
                    <a:p>
                      <a:pPr marL="0" indent="0" algn="l">
                        <a:buNone/>
                      </a:pPr>
                      <a:r>
                        <a:rPr lang="de-DE" sz="1400" b="0" dirty="0">
                          <a:latin typeface="Grundschrift" pitchFamily="2" charset="0"/>
                        </a:rPr>
                        <a:t>Wie viele Schweine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61604838"/>
                  </a:ext>
                </a:extLst>
              </a:tr>
              <a:tr h="237752">
                <a:tc>
                  <a:txBody>
                    <a:bodyPr/>
                    <a:lstStyle/>
                    <a:p>
                      <a:pPr marL="0" indent="0" algn="l">
                        <a:buNone/>
                      </a:pPr>
                      <a:r>
                        <a:rPr lang="de-DE" sz="1400" b="0" dirty="0">
                          <a:latin typeface="Grundschrift" pitchFamily="2" charset="0"/>
                        </a:rPr>
                        <a:t>Was möchten die Kinder wissen?</a:t>
                      </a: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extLst>
                  <a:ext uri="{0D108BD9-81ED-4DB2-BD59-A6C34878D82A}">
                    <a16:rowId xmlns:a16="http://schemas.microsoft.com/office/drawing/2014/main" val="3250944881"/>
                  </a:ext>
                </a:extLst>
              </a:tr>
            </a:tbl>
          </a:graphicData>
        </a:graphic>
      </p:graphicFrame>
      <p:pic>
        <p:nvPicPr>
          <p:cNvPr id="64" name="Grafik 63">
            <a:extLst>
              <a:ext uri="{FF2B5EF4-FFF2-40B4-BE49-F238E27FC236}">
                <a16:creationId xmlns:a16="http://schemas.microsoft.com/office/drawing/2014/main" id="{94F99E01-6A51-A0D0-44A6-FB904EFBF5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84432" y="2795127"/>
            <a:ext cx="195119" cy="196146"/>
          </a:xfrm>
          <a:prstGeom prst="rect">
            <a:avLst/>
          </a:prstGeom>
        </p:spPr>
      </p:pic>
      <p:pic>
        <p:nvPicPr>
          <p:cNvPr id="66" name="Grafik 65">
            <a:extLst>
              <a:ext uri="{FF2B5EF4-FFF2-40B4-BE49-F238E27FC236}">
                <a16:creationId xmlns:a16="http://schemas.microsoft.com/office/drawing/2014/main" id="{B36B5F3E-0DD3-9834-007C-14270ED283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0121" y="3053618"/>
            <a:ext cx="193382" cy="194400"/>
          </a:xfrm>
          <a:prstGeom prst="rect">
            <a:avLst/>
          </a:prstGeom>
        </p:spPr>
      </p:pic>
      <p:pic>
        <p:nvPicPr>
          <p:cNvPr id="70" name="Grafik 69">
            <a:extLst>
              <a:ext uri="{FF2B5EF4-FFF2-40B4-BE49-F238E27FC236}">
                <a16:creationId xmlns:a16="http://schemas.microsoft.com/office/drawing/2014/main" id="{3ACB8BD7-F0EC-5928-A221-026766761B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6804" y="2796873"/>
            <a:ext cx="193382" cy="194400"/>
          </a:xfrm>
          <a:prstGeom prst="rect">
            <a:avLst/>
          </a:prstGeom>
        </p:spPr>
      </p:pic>
      <p:pic>
        <p:nvPicPr>
          <p:cNvPr id="76" name="Grafik 75">
            <a:extLst>
              <a:ext uri="{FF2B5EF4-FFF2-40B4-BE49-F238E27FC236}">
                <a16:creationId xmlns:a16="http://schemas.microsoft.com/office/drawing/2014/main" id="{D287964F-FCA3-0352-D2C7-3FA820F78D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42640" y="3053618"/>
            <a:ext cx="193382" cy="194400"/>
          </a:xfrm>
          <a:prstGeom prst="rect">
            <a:avLst/>
          </a:prstGeom>
        </p:spPr>
      </p:pic>
      <p:sp>
        <p:nvSpPr>
          <p:cNvPr id="6" name="Google Shape;471;p17">
            <a:extLst>
              <a:ext uri="{FF2B5EF4-FFF2-40B4-BE49-F238E27FC236}">
                <a16:creationId xmlns:a16="http://schemas.microsoft.com/office/drawing/2014/main" id="{7A137BA8-A412-4F6A-D2BF-121866935BB0}"/>
              </a:ext>
            </a:extLst>
          </p:cNvPr>
          <p:cNvSpPr/>
          <p:nvPr/>
        </p:nvSpPr>
        <p:spPr>
          <a:xfrm>
            <a:off x="8686801" y="1522399"/>
            <a:ext cx="3261144" cy="1115928"/>
          </a:xfrm>
          <a:prstGeom prst="wedgeRoundRectCallout">
            <a:avLst>
              <a:gd name="adj1" fmla="val 25179"/>
              <a:gd name="adj2" fmla="val 8014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a:t>
            </a:r>
            <a:r>
              <a:rPr lang="de-DE" sz="1800" b="0" dirty="0">
                <a:solidFill>
                  <a:schemeClr val="dk1"/>
                </a:solidFill>
                <a:sym typeface="Arial"/>
              </a:rPr>
              <a:t>brauche gar nicht alle Informationen aus dem Text.</a:t>
            </a:r>
            <a:endParaRPr dirty="0"/>
          </a:p>
        </p:txBody>
      </p:sp>
      <p:sp>
        <p:nvSpPr>
          <p:cNvPr id="7" name="Google Shape;471;p17">
            <a:extLst>
              <a:ext uri="{FF2B5EF4-FFF2-40B4-BE49-F238E27FC236}">
                <a16:creationId xmlns:a16="http://schemas.microsoft.com/office/drawing/2014/main" id="{BDCBA5C4-FD81-3526-C199-43A585B410BD}"/>
              </a:ext>
            </a:extLst>
          </p:cNvPr>
          <p:cNvSpPr/>
          <p:nvPr/>
        </p:nvSpPr>
        <p:spPr>
          <a:xfrm>
            <a:off x="8368655" y="2991273"/>
            <a:ext cx="3666826" cy="875454"/>
          </a:xfrm>
          <a:prstGeom prst="wedgeRoundRectCallout">
            <a:avLst>
              <a:gd name="adj1" fmla="val -31810"/>
              <a:gd name="adj2" fmla="val 7359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muss erst andere Fragen beantworten, damit ich die </a:t>
            </a:r>
            <a:r>
              <a:rPr lang="de-DE" sz="1800" b="0" dirty="0">
                <a:solidFill>
                  <a:schemeClr val="dk1"/>
                </a:solidFill>
                <a:sym typeface="Arial"/>
              </a:rPr>
              <a:t>Frage der Kinder beantworten kann.</a:t>
            </a:r>
            <a:endParaRPr dirty="0"/>
          </a:p>
        </p:txBody>
      </p:sp>
      <p:pic>
        <p:nvPicPr>
          <p:cNvPr id="3" name="Grafik 2">
            <a:extLst>
              <a:ext uri="{FF2B5EF4-FFF2-40B4-BE49-F238E27FC236}">
                <a16:creationId xmlns:a16="http://schemas.microsoft.com/office/drawing/2014/main" id="{8946BEF5-B602-99F5-9A78-E5B1C9C596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69590" y="3058030"/>
            <a:ext cx="256163" cy="189988"/>
          </a:xfrm>
          <a:prstGeom prst="rect">
            <a:avLst/>
          </a:prstGeom>
        </p:spPr>
      </p:pic>
      <p:pic>
        <p:nvPicPr>
          <p:cNvPr id="5" name="Grafik 4">
            <a:extLst>
              <a:ext uri="{FF2B5EF4-FFF2-40B4-BE49-F238E27FC236}">
                <a16:creationId xmlns:a16="http://schemas.microsoft.com/office/drawing/2014/main" id="{DB2B3162-6457-E5AC-4D70-1D95DA0FF2E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2640" y="3385837"/>
            <a:ext cx="193382" cy="193382"/>
          </a:xfrm>
          <a:prstGeom prst="rect">
            <a:avLst/>
          </a:prstGeom>
        </p:spPr>
      </p:pic>
      <p:pic>
        <p:nvPicPr>
          <p:cNvPr id="9" name="Grafik 8">
            <a:extLst>
              <a:ext uri="{FF2B5EF4-FFF2-40B4-BE49-F238E27FC236}">
                <a16:creationId xmlns:a16="http://schemas.microsoft.com/office/drawing/2014/main" id="{379B4D71-DF06-88B3-2A5E-DE51BCF0617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0121" y="3681113"/>
            <a:ext cx="193382" cy="193382"/>
          </a:xfrm>
          <a:prstGeom prst="rect">
            <a:avLst/>
          </a:prstGeom>
        </p:spPr>
      </p:pic>
      <p:pic>
        <p:nvPicPr>
          <p:cNvPr id="10" name="Grafik 9">
            <a:extLst>
              <a:ext uri="{FF2B5EF4-FFF2-40B4-BE49-F238E27FC236}">
                <a16:creationId xmlns:a16="http://schemas.microsoft.com/office/drawing/2014/main" id="{EBC1A975-9F69-0A98-4C17-75F42A56AA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0121" y="3990315"/>
            <a:ext cx="193382" cy="193382"/>
          </a:xfrm>
          <a:prstGeom prst="rect">
            <a:avLst/>
          </a:prstGeom>
        </p:spPr>
      </p:pic>
      <p:pic>
        <p:nvPicPr>
          <p:cNvPr id="16" name="Grafik 15">
            <a:extLst>
              <a:ext uri="{FF2B5EF4-FFF2-40B4-BE49-F238E27FC236}">
                <a16:creationId xmlns:a16="http://schemas.microsoft.com/office/drawing/2014/main" id="{1242405F-A02B-042E-DBB0-F35A615C448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44155" y="4299607"/>
            <a:ext cx="193382" cy="193382"/>
          </a:xfrm>
          <a:prstGeom prst="rect">
            <a:avLst/>
          </a:prstGeom>
        </p:spPr>
      </p:pic>
      <p:pic>
        <p:nvPicPr>
          <p:cNvPr id="17" name="Grafik 16">
            <a:extLst>
              <a:ext uri="{FF2B5EF4-FFF2-40B4-BE49-F238E27FC236}">
                <a16:creationId xmlns:a16="http://schemas.microsoft.com/office/drawing/2014/main" id="{43B779EB-50DA-38FC-A8C8-02E269BD74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42640" y="4604226"/>
            <a:ext cx="193382" cy="193382"/>
          </a:xfrm>
          <a:prstGeom prst="rect">
            <a:avLst/>
          </a:prstGeom>
        </p:spPr>
      </p:pic>
      <p:pic>
        <p:nvPicPr>
          <p:cNvPr id="18" name="Grafik 17">
            <a:extLst>
              <a:ext uri="{FF2B5EF4-FFF2-40B4-BE49-F238E27FC236}">
                <a16:creationId xmlns:a16="http://schemas.microsoft.com/office/drawing/2014/main" id="{C18B370D-E296-B15E-8E0B-97375AE08CF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42640" y="5517996"/>
            <a:ext cx="193382" cy="193382"/>
          </a:xfrm>
          <a:prstGeom prst="rect">
            <a:avLst/>
          </a:prstGeom>
        </p:spPr>
      </p:pic>
      <p:pic>
        <p:nvPicPr>
          <p:cNvPr id="19" name="Grafik 18">
            <a:extLst>
              <a:ext uri="{FF2B5EF4-FFF2-40B4-BE49-F238E27FC236}">
                <a16:creationId xmlns:a16="http://schemas.microsoft.com/office/drawing/2014/main" id="{8AF6BE02-E707-881F-C6A0-804F447D75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41125" y="5822615"/>
            <a:ext cx="193382" cy="193382"/>
          </a:xfrm>
          <a:prstGeom prst="rect">
            <a:avLst/>
          </a:prstGeom>
        </p:spPr>
      </p:pic>
      <p:pic>
        <p:nvPicPr>
          <p:cNvPr id="20" name="Grafik 19">
            <a:extLst>
              <a:ext uri="{FF2B5EF4-FFF2-40B4-BE49-F238E27FC236}">
                <a16:creationId xmlns:a16="http://schemas.microsoft.com/office/drawing/2014/main" id="{2A73526F-A991-6580-6CA2-D7499B2DFB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2567" y="4906874"/>
            <a:ext cx="193382" cy="193382"/>
          </a:xfrm>
          <a:prstGeom prst="rect">
            <a:avLst/>
          </a:prstGeom>
        </p:spPr>
      </p:pic>
      <p:pic>
        <p:nvPicPr>
          <p:cNvPr id="21" name="Grafik 20">
            <a:extLst>
              <a:ext uri="{FF2B5EF4-FFF2-40B4-BE49-F238E27FC236}">
                <a16:creationId xmlns:a16="http://schemas.microsoft.com/office/drawing/2014/main" id="{08F314F0-CD92-A8ED-7C4A-196E594E1A0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91052" y="5211493"/>
            <a:ext cx="193382" cy="193382"/>
          </a:xfrm>
          <a:prstGeom prst="rect">
            <a:avLst/>
          </a:prstGeom>
        </p:spPr>
      </p:pic>
      <p:pic>
        <p:nvPicPr>
          <p:cNvPr id="22" name="Grafik 21">
            <a:extLst>
              <a:ext uri="{FF2B5EF4-FFF2-40B4-BE49-F238E27FC236}">
                <a16:creationId xmlns:a16="http://schemas.microsoft.com/office/drawing/2014/main" id="{557125E7-8403-2A70-3977-6BC03E46CD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95558" y="2801285"/>
            <a:ext cx="256163" cy="189988"/>
          </a:xfrm>
          <a:prstGeom prst="rect">
            <a:avLst/>
          </a:prstGeom>
        </p:spPr>
      </p:pic>
    </p:spTree>
    <p:extLst>
      <p:ext uri="{BB962C8B-B14F-4D97-AF65-F5344CB8AC3E}">
        <p14:creationId xmlns:p14="http://schemas.microsoft.com/office/powerpoint/2010/main" val="15135449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AD3EA-A9D7-EE8E-F69A-BBC672A1CB0B}"/>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51B99F4-982D-CBF4-72F7-2FB99C1A3AE0}"/>
              </a:ext>
            </a:extLst>
          </p:cNvPr>
          <p:cNvPicPr>
            <a:picLocks noChangeAspect="1"/>
          </p:cNvPicPr>
          <p:nvPr/>
        </p:nvPicPr>
        <p:blipFill>
          <a:blip r:embed="rId3"/>
          <a:stretch>
            <a:fillRect/>
          </a:stretch>
        </p:blipFill>
        <p:spPr>
          <a:xfrm>
            <a:off x="11129415" y="2977603"/>
            <a:ext cx="957960" cy="1397025"/>
          </a:xfrm>
          <a:prstGeom prst="rect">
            <a:avLst/>
          </a:prstGeom>
        </p:spPr>
      </p:pic>
      <p:sp>
        <p:nvSpPr>
          <p:cNvPr id="4" name="Titel 3">
            <a:extLst>
              <a:ext uri="{FF2B5EF4-FFF2-40B4-BE49-F238E27FC236}">
                <a16:creationId xmlns:a16="http://schemas.microsoft.com/office/drawing/2014/main" id="{ABE4E54D-1BA8-362D-7738-5F1FF1EB1A9D}"/>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0EC58ECF-1208-55A5-8267-9545917A619C}"/>
              </a:ext>
            </a:extLst>
          </p:cNvPr>
          <p:cNvSpPr>
            <a:spLocks noGrp="1"/>
          </p:cNvSpPr>
          <p:nvPr>
            <p:ph type="body" sz="quarter" idx="14"/>
          </p:nvPr>
        </p:nvSpPr>
        <p:spPr/>
        <p:txBody>
          <a:bodyPr/>
          <a:lstStyle/>
          <a:p>
            <a:r>
              <a:rPr lang="de-DE" dirty="0"/>
              <a:t>SACHKONTEXTE DURCH FRAGEN STRUKTURIEREN</a:t>
            </a:r>
          </a:p>
        </p:txBody>
      </p:sp>
      <p:pic>
        <p:nvPicPr>
          <p:cNvPr id="11" name="Grafik 10">
            <a:extLst>
              <a:ext uri="{FF2B5EF4-FFF2-40B4-BE49-F238E27FC236}">
                <a16:creationId xmlns:a16="http://schemas.microsoft.com/office/drawing/2014/main" id="{16AE8DF3-4980-AA7B-00F9-6C1D6626AB47}"/>
              </a:ext>
            </a:extLst>
          </p:cNvPr>
          <p:cNvPicPr>
            <a:picLocks noChangeAspect="1"/>
          </p:cNvPicPr>
          <p:nvPr/>
        </p:nvPicPr>
        <p:blipFill>
          <a:blip r:embed="rId4"/>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E0063FAB-9522-280C-F868-F6F5D5FC8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55E8ED05-A02E-80C6-CB16-D73C04456AF4}"/>
              </a:ext>
            </a:extLst>
          </p:cNvPr>
          <p:cNvPicPr>
            <a:picLocks noChangeAspect="1"/>
          </p:cNvPicPr>
          <p:nvPr/>
        </p:nvPicPr>
        <p:blipFill>
          <a:blip r:embed="rId6"/>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B31B5071-6E7D-C8B8-E935-7BC99E9017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02E20160-F526-20BC-5403-685CE0F80258}"/>
              </a:ext>
            </a:extLst>
          </p:cNvPr>
          <p:cNvPicPr>
            <a:picLocks noChangeAspect="1"/>
          </p:cNvPicPr>
          <p:nvPr/>
        </p:nvPicPr>
        <p:blipFill>
          <a:blip r:embed="rId8"/>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7CE26CF0-B1C0-CCC7-88AB-61AF90CA9AB5}"/>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E58E1A72-7A2E-5100-F8F2-FBAE7A7FED5A}"/>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2A5DD556-8B5D-DC1E-1A04-2A6A82169242}"/>
              </a:ext>
            </a:extLst>
          </p:cNvPr>
          <p:cNvGraphicFramePr>
            <a:graphicFrameLocks noGrp="1"/>
          </p:cNvGraphicFramePr>
          <p:nvPr/>
        </p:nvGraphicFramePr>
        <p:xfrm>
          <a:off x="793704" y="2776146"/>
          <a:ext cx="7046336" cy="3291840"/>
        </p:xfrm>
        <a:graphic>
          <a:graphicData uri="http://schemas.openxmlformats.org/drawingml/2006/table">
            <a:tbl>
              <a:tblPr firstRow="1" bandRow="1">
                <a:tableStyleId>{5940675A-B579-460E-94D1-54222C63F5DA}</a:tableStyleId>
              </a:tblPr>
              <a:tblGrid>
                <a:gridCol w="5029229">
                  <a:extLst>
                    <a:ext uri="{9D8B030D-6E8A-4147-A177-3AD203B41FA5}">
                      <a16:colId xmlns:a16="http://schemas.microsoft.com/office/drawing/2014/main" val="1217645457"/>
                    </a:ext>
                  </a:extLst>
                </a:gridCol>
                <a:gridCol w="672369">
                  <a:extLst>
                    <a:ext uri="{9D8B030D-6E8A-4147-A177-3AD203B41FA5}">
                      <a16:colId xmlns:a16="http://schemas.microsoft.com/office/drawing/2014/main" val="2345271596"/>
                    </a:ext>
                  </a:extLst>
                </a:gridCol>
                <a:gridCol w="672369">
                  <a:extLst>
                    <a:ext uri="{9D8B030D-6E8A-4147-A177-3AD203B41FA5}">
                      <a16:colId xmlns:a16="http://schemas.microsoft.com/office/drawing/2014/main" val="122515392"/>
                    </a:ext>
                  </a:extLst>
                </a:gridCol>
                <a:gridCol w="672369">
                  <a:extLst>
                    <a:ext uri="{9D8B030D-6E8A-4147-A177-3AD203B41FA5}">
                      <a16:colId xmlns:a16="http://schemas.microsoft.com/office/drawing/2014/main" val="1692392241"/>
                    </a:ext>
                  </a:extLst>
                </a:gridCol>
              </a:tblGrid>
              <a:tr h="237752">
                <a:tc gridSpan="4">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200" dirty="0">
                          <a:latin typeface="Grundschrift" pitchFamily="2" charset="0"/>
                        </a:rPr>
                        <a:t>     </a:t>
                      </a:r>
                      <a:r>
                        <a:rPr lang="de-DE" sz="1000" dirty="0">
                          <a:latin typeface="Grundschrift" pitchFamily="2" charset="0"/>
                        </a:rPr>
                        <a:t>kann ich mit dem Text beantworten</a:t>
                      </a:r>
                      <a:r>
                        <a:rPr lang="de-DE" sz="1000" dirty="0">
                          <a:effectLst/>
                          <a:latin typeface="SF Pro Semibold" pitchFamily="2" charset="0"/>
                        </a:rPr>
                        <a:t>            </a:t>
                      </a:r>
                      <a:r>
                        <a:rPr lang="de-DE" sz="1000" dirty="0">
                          <a:effectLst/>
                          <a:latin typeface="Grundschrift" panose="03010100010101010101" pitchFamily="66" charset="0"/>
                        </a:rPr>
                        <a:t>kann ich nicht mit dem Text beantworten</a:t>
                      </a:r>
                      <a:r>
                        <a:rPr lang="de-DE" sz="1000" dirty="0">
                          <a:effectLst/>
                          <a:latin typeface="SF Pro Semibold" pitchFamily="2" charset="0"/>
                        </a:rPr>
                        <a:t>           </a:t>
                      </a:r>
                      <a:r>
                        <a:rPr lang="de-DE" sz="1000" dirty="0">
                          <a:effectLst/>
                          <a:latin typeface="Grundschrift" panose="03010100010101010101" pitchFamily="66" charset="0"/>
                        </a:rPr>
                        <a:t>für die Antwort muss ich rechnen</a:t>
                      </a:r>
                      <a:endParaRPr lang="de-DE" sz="1000" dirty="0">
                        <a:latin typeface="Grundschrift" panose="03010100010101010101" pitchFamily="66"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tc hMerge="1">
                  <a:txBody>
                    <a:bodyPr/>
                    <a:lstStyle/>
                    <a:p>
                      <a:pPr marL="0" indent="0" algn="ctr">
                        <a:buNone/>
                      </a:pPr>
                      <a:endParaRPr lang="de-DE" sz="1400" dirty="0">
                        <a:latin typeface="Grundschrift" pitchFamily="2"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tc>
                <a:extLst>
                  <a:ext uri="{0D108BD9-81ED-4DB2-BD59-A6C34878D82A}">
                    <a16:rowId xmlns:a16="http://schemas.microsoft.com/office/drawing/2014/main" val="3444359953"/>
                  </a:ext>
                </a:extLst>
              </a:tr>
              <a:tr h="237752">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9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r>
                        <a:rPr lang="de-DE" sz="1400" dirty="0">
                          <a:latin typeface="SF Pro Semibold" pitchFamily="2" charset="0"/>
                        </a:rPr>
                        <a:t> </a:t>
                      </a:r>
                    </a:p>
                  </a:txBody>
                  <a:tcPr anchor="ctr">
                    <a:lnT w="12700" cap="flat" cmpd="sng" algn="ctr">
                      <a:solidFill>
                        <a:schemeClr val="tx1"/>
                      </a:solidFill>
                      <a:prstDash val="solid"/>
                      <a:round/>
                      <a:headEnd type="none" w="med" len="med"/>
                      <a:tailEnd type="none" w="med" len="med"/>
                    </a:lnT>
                  </a:tcPr>
                </a:tc>
                <a:tc>
                  <a:txBody>
                    <a:bodyPr/>
                    <a:lstStyle/>
                    <a:p>
                      <a:pPr marL="0" indent="0" algn="ctr">
                        <a:buNone/>
                      </a:pPr>
                      <a:endParaRPr lang="de-DE" sz="1400" dirty="0">
                        <a:latin typeface="Grundschrift" pitchFamily="2"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Pct val="100000"/>
                        <a:buFont typeface="Arial"/>
                        <a:buNone/>
                        <a:tabLst/>
                        <a:defRPr/>
                      </a:pPr>
                      <a:endParaRPr lang="de-DE" sz="1400" dirty="0">
                        <a:latin typeface="SF Pro Semibold" pitchFamily="2"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94888041"/>
                  </a:ext>
                </a:extLst>
              </a:tr>
              <a:tr h="237752">
                <a:tc>
                  <a:txBody>
                    <a:bodyPr/>
                    <a:lstStyle/>
                    <a:p>
                      <a:pPr marL="0" indent="0" algn="l">
                        <a:buNone/>
                      </a:pPr>
                      <a:r>
                        <a:rPr lang="de-DE" sz="1400" b="0" dirty="0">
                          <a:latin typeface="Grundschrift" pitchFamily="2" charset="0"/>
                        </a:rPr>
                        <a:t>Wohin fahren die Kinder?</a:t>
                      </a: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nchor="ctr"/>
                </a:tc>
                <a:extLst>
                  <a:ext uri="{0D108BD9-81ED-4DB2-BD59-A6C34878D82A}">
                    <a16:rowId xmlns:a16="http://schemas.microsoft.com/office/drawing/2014/main" val="505687567"/>
                  </a:ext>
                </a:extLst>
              </a:tr>
              <a:tr h="237752">
                <a:tc>
                  <a:txBody>
                    <a:bodyPr/>
                    <a:lstStyle/>
                    <a:p>
                      <a:pPr marL="0" indent="0" algn="l">
                        <a:buNone/>
                      </a:pPr>
                      <a:r>
                        <a:rPr lang="de-DE" sz="1400" b="0" dirty="0">
                          <a:latin typeface="Grundschrift" pitchFamily="2" charset="0"/>
                        </a:rPr>
                        <a:t>Wie viele Kinder sind in der Klasse?</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508618241"/>
                  </a:ext>
                </a:extLst>
              </a:tr>
              <a:tr h="237752">
                <a:tc>
                  <a:txBody>
                    <a:bodyPr/>
                    <a:lstStyle/>
                    <a:p>
                      <a:pPr marL="0" indent="0" algn="l">
                        <a:buNone/>
                      </a:pPr>
                      <a:r>
                        <a:rPr lang="de-DE" sz="1400" b="0" dirty="0">
                          <a:latin typeface="Grundschrift" pitchFamily="2" charset="0"/>
                        </a:rPr>
                        <a:t>Wie heißt der Tierpfleger?</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99106900"/>
                  </a:ext>
                </a:extLst>
              </a:tr>
              <a:tr h="237752">
                <a:tc>
                  <a:txBody>
                    <a:bodyPr/>
                    <a:lstStyle/>
                    <a:p>
                      <a:pPr marL="0" indent="0" algn="l">
                        <a:buNone/>
                      </a:pPr>
                      <a:r>
                        <a:rPr lang="de-DE" sz="1400" b="0" dirty="0">
                          <a:latin typeface="Grundschrift" pitchFamily="2" charset="0"/>
                        </a:rPr>
                        <a:t>Was steht auf dem Schild am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1311404491"/>
                  </a:ext>
                </a:extLst>
              </a:tr>
              <a:tr h="237752">
                <a:tc>
                  <a:txBody>
                    <a:bodyPr/>
                    <a:lstStyle/>
                    <a:p>
                      <a:pPr marL="0" indent="0" algn="l">
                        <a:buNone/>
                      </a:pPr>
                      <a:r>
                        <a:rPr lang="de-DE" sz="1400" b="0" dirty="0">
                          <a:latin typeface="Grundschrift" pitchFamily="2" charset="0"/>
                        </a:rPr>
                        <a:t>Wie viele Tiere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259581416"/>
                  </a:ext>
                </a:extLst>
              </a:tr>
              <a:tr h="237752">
                <a:tc>
                  <a:txBody>
                    <a:bodyPr/>
                    <a:lstStyle/>
                    <a:p>
                      <a:pPr marL="0" indent="0" algn="l">
                        <a:buNone/>
                      </a:pPr>
                      <a:r>
                        <a:rPr lang="de-DE" sz="1400" b="0" dirty="0">
                          <a:latin typeface="Grundschrift" pitchFamily="2" charset="0"/>
                        </a:rPr>
                        <a:t>Wie viele Hühner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2937071858"/>
                  </a:ext>
                </a:extLst>
              </a:tr>
              <a:tr h="237752">
                <a:tc>
                  <a:txBody>
                    <a:bodyPr/>
                    <a:lstStyle/>
                    <a:p>
                      <a:pPr marL="0" indent="0" algn="l">
                        <a:buNone/>
                      </a:pPr>
                      <a:r>
                        <a:rPr lang="de-DE" sz="1400" b="0" dirty="0">
                          <a:latin typeface="Grundschrift" pitchFamily="2" charset="0"/>
                        </a:rPr>
                        <a:t>Wie viele Schafe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3602207351"/>
                  </a:ext>
                </a:extLst>
              </a:tr>
              <a:tr h="237752">
                <a:tc>
                  <a:txBody>
                    <a:bodyPr/>
                    <a:lstStyle/>
                    <a:p>
                      <a:pPr marL="0" indent="0" algn="l">
                        <a:buNone/>
                      </a:pPr>
                      <a:r>
                        <a:rPr lang="de-DE" sz="1400" b="0" dirty="0">
                          <a:latin typeface="Grundschrift" pitchFamily="2" charset="0"/>
                        </a:rPr>
                        <a:t>Wie viele Schweine sind im Streichelzoo?</a:t>
                      </a: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tc>
                  <a:txBody>
                    <a:bodyPr/>
                    <a:lstStyle/>
                    <a:p>
                      <a:pPr marL="0" indent="0" algn="ctr">
                        <a:buNone/>
                      </a:pPr>
                      <a:endParaRPr lang="de-DE" sz="1100" dirty="0">
                        <a:latin typeface="SF Pro Semibold" pitchFamily="2" charset="0"/>
                        <a:ea typeface="SF Pro Semibold" pitchFamily="2" charset="0"/>
                        <a:cs typeface="SF Pro Semibold" pitchFamily="2" charset="0"/>
                      </a:endParaRPr>
                    </a:p>
                  </a:txBody>
                  <a:tcPr/>
                </a:tc>
                <a:extLst>
                  <a:ext uri="{0D108BD9-81ED-4DB2-BD59-A6C34878D82A}">
                    <a16:rowId xmlns:a16="http://schemas.microsoft.com/office/drawing/2014/main" val="61604838"/>
                  </a:ext>
                </a:extLst>
              </a:tr>
              <a:tr h="237752">
                <a:tc>
                  <a:txBody>
                    <a:bodyPr/>
                    <a:lstStyle/>
                    <a:p>
                      <a:pPr marL="0" indent="0" algn="l">
                        <a:buNone/>
                      </a:pPr>
                      <a:r>
                        <a:rPr lang="de-DE" sz="1400" b="0" dirty="0">
                          <a:latin typeface="Grundschrift" pitchFamily="2" charset="0"/>
                        </a:rPr>
                        <a:t>Was möchten die Kinder wissen?</a:t>
                      </a: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tc>
                  <a:txBody>
                    <a:bodyPr/>
                    <a:lstStyle/>
                    <a:p>
                      <a:pPr marL="0" indent="0" algn="ctr">
                        <a:buNone/>
                      </a:pPr>
                      <a:endParaRPr lang="de-DE" sz="1100" b="1" dirty="0">
                        <a:latin typeface="SF Pro Heavy" pitchFamily="2" charset="0"/>
                        <a:ea typeface="SF Pro Heavy" pitchFamily="2" charset="0"/>
                        <a:cs typeface="SF Pro Heavy" pitchFamily="2" charset="0"/>
                      </a:endParaRPr>
                    </a:p>
                  </a:txBody>
                  <a:tcPr/>
                </a:tc>
                <a:extLst>
                  <a:ext uri="{0D108BD9-81ED-4DB2-BD59-A6C34878D82A}">
                    <a16:rowId xmlns:a16="http://schemas.microsoft.com/office/drawing/2014/main" val="3250944881"/>
                  </a:ext>
                </a:extLst>
              </a:tr>
            </a:tbl>
          </a:graphicData>
        </a:graphic>
      </p:graphicFrame>
      <p:pic>
        <p:nvPicPr>
          <p:cNvPr id="64" name="Grafik 63">
            <a:extLst>
              <a:ext uri="{FF2B5EF4-FFF2-40B4-BE49-F238E27FC236}">
                <a16:creationId xmlns:a16="http://schemas.microsoft.com/office/drawing/2014/main" id="{EAA87719-91B5-283D-8EC3-E1F7D84DBA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84432" y="2795127"/>
            <a:ext cx="195119" cy="196146"/>
          </a:xfrm>
          <a:prstGeom prst="rect">
            <a:avLst/>
          </a:prstGeom>
        </p:spPr>
      </p:pic>
      <p:pic>
        <p:nvPicPr>
          <p:cNvPr id="66" name="Grafik 65">
            <a:extLst>
              <a:ext uri="{FF2B5EF4-FFF2-40B4-BE49-F238E27FC236}">
                <a16:creationId xmlns:a16="http://schemas.microsoft.com/office/drawing/2014/main" id="{6E453F87-4044-1B5A-9AAF-D7EFEA6BB1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0121" y="3053618"/>
            <a:ext cx="193382" cy="194400"/>
          </a:xfrm>
          <a:prstGeom prst="rect">
            <a:avLst/>
          </a:prstGeom>
        </p:spPr>
      </p:pic>
      <p:pic>
        <p:nvPicPr>
          <p:cNvPr id="70" name="Grafik 69">
            <a:extLst>
              <a:ext uri="{FF2B5EF4-FFF2-40B4-BE49-F238E27FC236}">
                <a16:creationId xmlns:a16="http://schemas.microsoft.com/office/drawing/2014/main" id="{B8F648F1-2D16-7CBD-73C6-E64A0D1D96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804" y="2796873"/>
            <a:ext cx="193382" cy="194400"/>
          </a:xfrm>
          <a:prstGeom prst="rect">
            <a:avLst/>
          </a:prstGeom>
        </p:spPr>
      </p:pic>
      <p:pic>
        <p:nvPicPr>
          <p:cNvPr id="76" name="Grafik 75">
            <a:extLst>
              <a:ext uri="{FF2B5EF4-FFF2-40B4-BE49-F238E27FC236}">
                <a16:creationId xmlns:a16="http://schemas.microsoft.com/office/drawing/2014/main" id="{D843CE2F-2C35-A679-7C22-42D6E7BA9D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42640" y="3053618"/>
            <a:ext cx="193382" cy="194400"/>
          </a:xfrm>
          <a:prstGeom prst="rect">
            <a:avLst/>
          </a:prstGeom>
        </p:spPr>
      </p:pic>
      <p:sp>
        <p:nvSpPr>
          <p:cNvPr id="9" name="Google Shape;471;p17">
            <a:extLst>
              <a:ext uri="{FF2B5EF4-FFF2-40B4-BE49-F238E27FC236}">
                <a16:creationId xmlns:a16="http://schemas.microsoft.com/office/drawing/2014/main" id="{F094DBA2-5241-D69C-1032-F8E89D9B63E7}"/>
              </a:ext>
            </a:extLst>
          </p:cNvPr>
          <p:cNvSpPr/>
          <p:nvPr/>
        </p:nvSpPr>
        <p:spPr>
          <a:xfrm>
            <a:off x="8421354" y="1837443"/>
            <a:ext cx="3648730" cy="857272"/>
          </a:xfrm>
          <a:prstGeom prst="wedgeRoundRectCallout">
            <a:avLst>
              <a:gd name="adj1" fmla="val 30600"/>
              <a:gd name="adj2" fmla="val 7936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Welche Fragen muss </a:t>
            </a:r>
            <a:r>
              <a:rPr lang="de-DE" sz="1800" b="0" dirty="0">
                <a:solidFill>
                  <a:schemeClr val="dk1"/>
                </a:solidFill>
                <a:sym typeface="Arial"/>
              </a:rPr>
              <a:t>du denn zuerst beantworten? Dann beantworte die mal.</a:t>
            </a:r>
            <a:endParaRPr dirty="0"/>
          </a:p>
        </p:txBody>
      </p:sp>
      <p:sp>
        <p:nvSpPr>
          <p:cNvPr id="3" name="Google Shape;471;p17">
            <a:extLst>
              <a:ext uri="{FF2B5EF4-FFF2-40B4-BE49-F238E27FC236}">
                <a16:creationId xmlns:a16="http://schemas.microsoft.com/office/drawing/2014/main" id="{DF1B9818-2DFB-824B-1F41-164C1F4F6D67}"/>
              </a:ext>
            </a:extLst>
          </p:cNvPr>
          <p:cNvSpPr/>
          <p:nvPr/>
        </p:nvSpPr>
        <p:spPr>
          <a:xfrm>
            <a:off x="8239650" y="2909430"/>
            <a:ext cx="2767374" cy="872571"/>
          </a:xfrm>
          <a:prstGeom prst="wedgeRoundRectCallout">
            <a:avLst>
              <a:gd name="adj1" fmla="val 1449"/>
              <a:gd name="adj2" fmla="val 8158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Aber welche Antworten helfen mir ich jetzt überhaupt?</a:t>
            </a:r>
          </a:p>
        </p:txBody>
      </p:sp>
      <p:pic>
        <p:nvPicPr>
          <p:cNvPr id="5" name="Grafik 4">
            <a:extLst>
              <a:ext uri="{FF2B5EF4-FFF2-40B4-BE49-F238E27FC236}">
                <a16:creationId xmlns:a16="http://schemas.microsoft.com/office/drawing/2014/main" id="{A298413D-B6A8-4425-FD42-CCD3F2F1EB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69590" y="3058030"/>
            <a:ext cx="256163" cy="189988"/>
          </a:xfrm>
          <a:prstGeom prst="rect">
            <a:avLst/>
          </a:prstGeom>
        </p:spPr>
      </p:pic>
      <p:pic>
        <p:nvPicPr>
          <p:cNvPr id="6" name="Grafik 5">
            <a:extLst>
              <a:ext uri="{FF2B5EF4-FFF2-40B4-BE49-F238E27FC236}">
                <a16:creationId xmlns:a16="http://schemas.microsoft.com/office/drawing/2014/main" id="{D6E3428F-7AF0-15F7-9F66-6ADB688DFDC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42640" y="3385837"/>
            <a:ext cx="193382" cy="193382"/>
          </a:xfrm>
          <a:prstGeom prst="rect">
            <a:avLst/>
          </a:prstGeom>
        </p:spPr>
      </p:pic>
      <p:pic>
        <p:nvPicPr>
          <p:cNvPr id="10" name="Grafik 9">
            <a:extLst>
              <a:ext uri="{FF2B5EF4-FFF2-40B4-BE49-F238E27FC236}">
                <a16:creationId xmlns:a16="http://schemas.microsoft.com/office/drawing/2014/main" id="{1D4E847B-7931-CC17-F386-7880D9E9E2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0121" y="3681113"/>
            <a:ext cx="193382" cy="193382"/>
          </a:xfrm>
          <a:prstGeom prst="rect">
            <a:avLst/>
          </a:prstGeom>
        </p:spPr>
      </p:pic>
      <p:pic>
        <p:nvPicPr>
          <p:cNvPr id="16" name="Grafik 15">
            <a:extLst>
              <a:ext uri="{FF2B5EF4-FFF2-40B4-BE49-F238E27FC236}">
                <a16:creationId xmlns:a16="http://schemas.microsoft.com/office/drawing/2014/main" id="{CB803F75-1AD6-DC7E-49C9-E33D735BA4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40121" y="3990315"/>
            <a:ext cx="193382" cy="193382"/>
          </a:xfrm>
          <a:prstGeom prst="rect">
            <a:avLst/>
          </a:prstGeom>
        </p:spPr>
      </p:pic>
      <p:pic>
        <p:nvPicPr>
          <p:cNvPr id="17" name="Grafik 16">
            <a:extLst>
              <a:ext uri="{FF2B5EF4-FFF2-40B4-BE49-F238E27FC236}">
                <a16:creationId xmlns:a16="http://schemas.microsoft.com/office/drawing/2014/main" id="{5C1005D9-C725-6A9B-FEC8-3037493CB7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4155" y="4299607"/>
            <a:ext cx="193382" cy="193382"/>
          </a:xfrm>
          <a:prstGeom prst="rect">
            <a:avLst/>
          </a:prstGeom>
        </p:spPr>
      </p:pic>
      <p:pic>
        <p:nvPicPr>
          <p:cNvPr id="18" name="Grafik 17">
            <a:extLst>
              <a:ext uri="{FF2B5EF4-FFF2-40B4-BE49-F238E27FC236}">
                <a16:creationId xmlns:a16="http://schemas.microsoft.com/office/drawing/2014/main" id="{3E8BF866-2545-C59A-BAF9-93A1777BB42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2640" y="4604226"/>
            <a:ext cx="193382" cy="193382"/>
          </a:xfrm>
          <a:prstGeom prst="rect">
            <a:avLst/>
          </a:prstGeom>
        </p:spPr>
      </p:pic>
      <p:pic>
        <p:nvPicPr>
          <p:cNvPr id="19" name="Grafik 18">
            <a:extLst>
              <a:ext uri="{FF2B5EF4-FFF2-40B4-BE49-F238E27FC236}">
                <a16:creationId xmlns:a16="http://schemas.microsoft.com/office/drawing/2014/main" id="{B7F71C18-8BAB-509F-A7E0-C10108B1F2B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2640" y="5517996"/>
            <a:ext cx="193382" cy="193382"/>
          </a:xfrm>
          <a:prstGeom prst="rect">
            <a:avLst/>
          </a:prstGeom>
        </p:spPr>
      </p:pic>
      <p:pic>
        <p:nvPicPr>
          <p:cNvPr id="20" name="Grafik 19">
            <a:extLst>
              <a:ext uri="{FF2B5EF4-FFF2-40B4-BE49-F238E27FC236}">
                <a16:creationId xmlns:a16="http://schemas.microsoft.com/office/drawing/2014/main" id="{8F5F6C53-EC4B-9E55-A5A1-154F0C2CB7A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1125" y="5822615"/>
            <a:ext cx="193382" cy="193382"/>
          </a:xfrm>
          <a:prstGeom prst="rect">
            <a:avLst/>
          </a:prstGeom>
        </p:spPr>
      </p:pic>
      <p:pic>
        <p:nvPicPr>
          <p:cNvPr id="21" name="Grafik 20">
            <a:extLst>
              <a:ext uri="{FF2B5EF4-FFF2-40B4-BE49-F238E27FC236}">
                <a16:creationId xmlns:a16="http://schemas.microsoft.com/office/drawing/2014/main" id="{562A791C-0D10-F13A-0C49-26B479AA55A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92567" y="4906874"/>
            <a:ext cx="193382" cy="193382"/>
          </a:xfrm>
          <a:prstGeom prst="rect">
            <a:avLst/>
          </a:prstGeom>
        </p:spPr>
      </p:pic>
      <p:pic>
        <p:nvPicPr>
          <p:cNvPr id="22" name="Grafik 21">
            <a:extLst>
              <a:ext uri="{FF2B5EF4-FFF2-40B4-BE49-F238E27FC236}">
                <a16:creationId xmlns:a16="http://schemas.microsoft.com/office/drawing/2014/main" id="{5A6ED2F1-0FD1-3379-0C26-9A2A7F043F7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391052" y="5211493"/>
            <a:ext cx="193382" cy="193382"/>
          </a:xfrm>
          <a:prstGeom prst="rect">
            <a:avLst/>
          </a:prstGeom>
        </p:spPr>
      </p:pic>
      <p:pic>
        <p:nvPicPr>
          <p:cNvPr id="23" name="Grafik 22">
            <a:extLst>
              <a:ext uri="{FF2B5EF4-FFF2-40B4-BE49-F238E27FC236}">
                <a16:creationId xmlns:a16="http://schemas.microsoft.com/office/drawing/2014/main" id="{AA653FFA-2096-F3AA-05E9-89646126FE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5558" y="2801285"/>
            <a:ext cx="256163" cy="189988"/>
          </a:xfrm>
          <a:prstGeom prst="rect">
            <a:avLst/>
          </a:prstGeom>
        </p:spPr>
      </p:pic>
    </p:spTree>
    <p:extLst>
      <p:ext uri="{BB962C8B-B14F-4D97-AF65-F5344CB8AC3E}">
        <p14:creationId xmlns:p14="http://schemas.microsoft.com/office/powerpoint/2010/main" val="1346929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23FC-BF25-5D00-196B-AF21584BB964}"/>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7E32BA9D-2C5F-E905-A111-5485BCF566AC}"/>
              </a:ext>
            </a:extLst>
          </p:cNvPr>
          <p:cNvPicPr>
            <a:picLocks noChangeAspect="1"/>
          </p:cNvPicPr>
          <p:nvPr/>
        </p:nvPicPr>
        <p:blipFill>
          <a:blip r:embed="rId3">
            <a:extLst>
              <a:ext uri="{28A0092B-C50C-407E-A947-70E740481C1C}">
                <a14:useLocalDpi xmlns:a14="http://schemas.microsoft.com/office/drawing/2010/main" val="0"/>
              </a:ext>
            </a:extLst>
          </a:blip>
          <a:srcRect l="40016" r="1"/>
          <a:stretch>
            <a:fillRect/>
          </a:stretch>
        </p:blipFill>
        <p:spPr>
          <a:xfrm>
            <a:off x="8511988" y="926727"/>
            <a:ext cx="3650061" cy="1658962"/>
          </a:xfrm>
          <a:prstGeom prst="rect">
            <a:avLst/>
          </a:prstGeom>
        </p:spPr>
      </p:pic>
      <p:pic>
        <p:nvPicPr>
          <p:cNvPr id="7" name="Grafik 6">
            <a:extLst>
              <a:ext uri="{FF2B5EF4-FFF2-40B4-BE49-F238E27FC236}">
                <a16:creationId xmlns:a16="http://schemas.microsoft.com/office/drawing/2014/main" id="{EC8C54EA-C792-2748-7776-FF141E358DE2}"/>
              </a:ext>
            </a:extLst>
          </p:cNvPr>
          <p:cNvPicPr>
            <a:picLocks noChangeAspect="1"/>
          </p:cNvPicPr>
          <p:nvPr/>
        </p:nvPicPr>
        <p:blipFill>
          <a:blip r:embed="rId4"/>
          <a:stretch>
            <a:fillRect/>
          </a:stretch>
        </p:blipFill>
        <p:spPr>
          <a:xfrm>
            <a:off x="11129415" y="3226930"/>
            <a:ext cx="957960" cy="1397025"/>
          </a:xfrm>
          <a:prstGeom prst="rect">
            <a:avLst/>
          </a:prstGeom>
        </p:spPr>
      </p:pic>
      <p:sp>
        <p:nvSpPr>
          <p:cNvPr id="4" name="Titel 3">
            <a:extLst>
              <a:ext uri="{FF2B5EF4-FFF2-40B4-BE49-F238E27FC236}">
                <a16:creationId xmlns:a16="http://schemas.microsoft.com/office/drawing/2014/main" id="{78E0FA5B-7D2C-6806-4BA2-087A02C6D130}"/>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01113A3A-FEC0-2C72-D8EA-E5E1A0639306}"/>
              </a:ext>
            </a:extLst>
          </p:cNvPr>
          <p:cNvSpPr>
            <a:spLocks noGrp="1"/>
          </p:cNvSpPr>
          <p:nvPr>
            <p:ph type="body" sz="quarter" idx="14"/>
          </p:nvPr>
        </p:nvSpPr>
        <p:spPr/>
        <p:txBody>
          <a:bodyPr/>
          <a:lstStyle/>
          <a:p>
            <a:r>
              <a:rPr lang="de-DE" dirty="0"/>
              <a:t>SACHKONTEXTE DURCH FRAGEN MATHEMATISIEREN</a:t>
            </a:r>
          </a:p>
        </p:txBody>
      </p:sp>
      <p:pic>
        <p:nvPicPr>
          <p:cNvPr id="11" name="Grafik 10">
            <a:extLst>
              <a:ext uri="{FF2B5EF4-FFF2-40B4-BE49-F238E27FC236}">
                <a16:creationId xmlns:a16="http://schemas.microsoft.com/office/drawing/2014/main" id="{7F81CD95-0051-59AC-8912-6BC9371DEECA}"/>
              </a:ext>
            </a:extLst>
          </p:cNvPr>
          <p:cNvPicPr>
            <a:picLocks noChangeAspect="1"/>
          </p:cNvPicPr>
          <p:nvPr/>
        </p:nvPicPr>
        <p:blipFill>
          <a:blip r:embed="rId5"/>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DA6D98CF-2F2E-2D42-5C16-605F40DDE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AC851312-924E-32A5-6BC9-6E6DEBFAC4A0}"/>
              </a:ext>
            </a:extLst>
          </p:cNvPr>
          <p:cNvPicPr>
            <a:picLocks noChangeAspect="1"/>
          </p:cNvPicPr>
          <p:nvPr/>
        </p:nvPicPr>
        <p:blipFill>
          <a:blip r:embed="rId7"/>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06BA4740-F0BA-1AC1-B4F7-C2F0FEE39A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AD501860-16C1-6829-ED31-644C13B0CA00}"/>
              </a:ext>
            </a:extLst>
          </p:cNvPr>
          <p:cNvPicPr>
            <a:picLocks noChangeAspect="1"/>
          </p:cNvPicPr>
          <p:nvPr/>
        </p:nvPicPr>
        <p:blipFill>
          <a:blip r:embed="rId9"/>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846C375B-D298-C4C7-51F4-0873FA90933C}"/>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3307E513-A072-E694-C769-37B8596728C7}"/>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B5389EBE-9BF8-71C2-1410-0F214C93F748}"/>
              </a:ext>
            </a:extLst>
          </p:cNvPr>
          <p:cNvGraphicFramePr>
            <a:graphicFrameLocks noGrp="1"/>
          </p:cNvGraphicFramePr>
          <p:nvPr/>
        </p:nvGraphicFramePr>
        <p:xfrm>
          <a:off x="793704" y="2776145"/>
          <a:ext cx="7046337" cy="326446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latin typeface="Grundschrift" pitchFamily="2" charset="0"/>
                        </a:rPr>
                        <a:t>Wie viele Tiere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24</a:t>
                      </a:r>
                    </a:p>
                  </a:txBody>
                  <a:tcPr anchor="ctr"/>
                </a:tc>
                <a:extLst>
                  <a:ext uri="{0D108BD9-81ED-4DB2-BD59-A6C34878D82A}">
                    <a16:rowId xmlns:a16="http://schemas.microsoft.com/office/drawing/2014/main" val="3259581416"/>
                  </a:ext>
                </a:extLst>
              </a:tr>
              <a:tr h="544078">
                <a:tc>
                  <a:txBody>
                    <a:bodyPr/>
                    <a:lstStyle/>
                    <a:p>
                      <a:pPr marL="0" indent="0" algn="l">
                        <a:buNone/>
                      </a:pPr>
                      <a:r>
                        <a:rPr lang="de-DE" sz="1800" b="0" dirty="0">
                          <a:latin typeface="Grundschrift" pitchFamily="2" charset="0"/>
                        </a:rPr>
                        <a:t>Wie viele Hühner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2937071858"/>
                  </a:ext>
                </a:extLst>
              </a:tr>
              <a:tr h="544078">
                <a:tc>
                  <a:txBody>
                    <a:bodyPr/>
                    <a:lstStyle/>
                    <a:p>
                      <a:pPr marL="0" indent="0" algn="l">
                        <a:buNone/>
                      </a:pPr>
                      <a:r>
                        <a:rPr lang="de-DE" sz="1800" b="0" dirty="0">
                          <a:latin typeface="Grundschrift" pitchFamily="2" charset="0"/>
                        </a:rPr>
                        <a:t>Wie viele Schafe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3602207351"/>
                  </a:ext>
                </a:extLst>
              </a:tr>
              <a:tr h="544078">
                <a:tc>
                  <a:txBody>
                    <a:bodyPr/>
                    <a:lstStyle/>
                    <a:p>
                      <a:pPr marL="0" indent="0" algn="l">
                        <a:buNone/>
                      </a:pPr>
                      <a:r>
                        <a:rPr lang="de-DE" sz="1800" b="0" dirty="0">
                          <a:latin typeface="Grundschrift" pitchFamily="2" charset="0"/>
                        </a:rPr>
                        <a:t>Wie viele Schweine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5</a:t>
                      </a:r>
                    </a:p>
                  </a:txBody>
                  <a:tcPr anchor="ctr"/>
                </a:tc>
                <a:extLst>
                  <a:ext uri="{0D108BD9-81ED-4DB2-BD59-A6C34878D82A}">
                    <a16:rowId xmlns:a16="http://schemas.microsoft.com/office/drawing/2014/main" val="61604838"/>
                  </a:ext>
                </a:extLst>
              </a:tr>
              <a:tr h="544078">
                <a:tc>
                  <a:txBody>
                    <a:bodyPr/>
                    <a:lstStyle/>
                    <a:p>
                      <a:pPr marL="0" indent="0" algn="l">
                        <a:buNone/>
                      </a:pPr>
                      <a:endParaRPr lang="de-DE" sz="1800" b="0" dirty="0">
                        <a:latin typeface="Grundschrift" pitchFamily="2" charset="0"/>
                      </a:endParaRPr>
                    </a:p>
                  </a:txBody>
                  <a:tcPr/>
                </a:tc>
                <a:tc>
                  <a:txBody>
                    <a:bodyPr/>
                    <a:lstStyle/>
                    <a:p>
                      <a:pPr marL="0" indent="0" algn="ctr">
                        <a:buNone/>
                      </a:pPr>
                      <a:endParaRPr lang="de-DE" sz="2400" dirty="0">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173136751"/>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endParaRPr lang="de-DE" sz="1800" b="0" dirty="0">
                        <a:latin typeface="Grundschrift" pitchFamily="2" charset="0"/>
                      </a:endParaRPr>
                    </a:p>
                  </a:txBody>
                  <a:tcPr/>
                </a:tc>
                <a:tc>
                  <a:txBody>
                    <a:bodyPr/>
                    <a:lstStyle/>
                    <a:p>
                      <a:pPr marL="0" indent="0" algn="ctr">
                        <a:buNone/>
                      </a:pPr>
                      <a:endParaRPr lang="de-DE" sz="2400" dirty="0">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1970452226"/>
                  </a:ext>
                </a:extLst>
              </a:tr>
            </a:tbl>
          </a:graphicData>
        </a:graphic>
      </p:graphicFrame>
      <p:sp>
        <p:nvSpPr>
          <p:cNvPr id="9" name="Google Shape;471;p17">
            <a:extLst>
              <a:ext uri="{FF2B5EF4-FFF2-40B4-BE49-F238E27FC236}">
                <a16:creationId xmlns:a16="http://schemas.microsoft.com/office/drawing/2014/main" id="{80C06DA8-F41F-F245-FF61-844A92923CEF}"/>
              </a:ext>
            </a:extLst>
          </p:cNvPr>
          <p:cNvSpPr/>
          <p:nvPr/>
        </p:nvSpPr>
        <p:spPr>
          <a:xfrm>
            <a:off x="8333660" y="2516635"/>
            <a:ext cx="2745815" cy="1551492"/>
          </a:xfrm>
          <a:prstGeom prst="wedgeRoundRectCallout">
            <a:avLst>
              <a:gd name="adj1" fmla="val 53123"/>
              <a:gd name="adj2" fmla="val 3498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Welche Fragen kannst du </a:t>
            </a:r>
            <a:r>
              <a:rPr lang="de-DE" sz="1800" b="0" dirty="0">
                <a:solidFill>
                  <a:schemeClr val="dk1"/>
                </a:solidFill>
                <a:sym typeface="Arial"/>
              </a:rPr>
              <a:t>denn schon beantworten? </a:t>
            </a:r>
            <a:br>
              <a:rPr lang="de-DE" sz="1800" b="0" dirty="0">
                <a:solidFill>
                  <a:schemeClr val="dk1"/>
                </a:solidFill>
                <a:sym typeface="Arial"/>
              </a:rPr>
            </a:br>
            <a:r>
              <a:rPr lang="de-DE" sz="1800" b="0" dirty="0">
                <a:solidFill>
                  <a:schemeClr val="dk1"/>
                </a:solidFill>
                <a:sym typeface="Arial"/>
              </a:rPr>
              <a:t>Brauchst du noch weitere Antworten?</a:t>
            </a:r>
            <a:endParaRPr dirty="0"/>
          </a:p>
        </p:txBody>
      </p:sp>
      <p:pic>
        <p:nvPicPr>
          <p:cNvPr id="16" name="Grafik 15">
            <a:extLst>
              <a:ext uri="{FF2B5EF4-FFF2-40B4-BE49-F238E27FC236}">
                <a16:creationId xmlns:a16="http://schemas.microsoft.com/office/drawing/2014/main" id="{74396C6E-1FA8-89C4-0F63-AD016D2D86F1}"/>
              </a:ext>
            </a:extLst>
          </p:cNvPr>
          <p:cNvPicPr>
            <a:picLocks noChangeAspect="1"/>
          </p:cNvPicPr>
          <p:nvPr/>
        </p:nvPicPr>
        <p:blipFill>
          <a:blip r:embed="rId10"/>
          <a:stretch>
            <a:fillRect/>
          </a:stretch>
        </p:blipFill>
        <p:spPr>
          <a:xfrm>
            <a:off x="9538104" y="1115606"/>
            <a:ext cx="240430" cy="272065"/>
          </a:xfrm>
          <a:prstGeom prst="rect">
            <a:avLst/>
          </a:prstGeom>
        </p:spPr>
      </p:pic>
    </p:spTree>
    <p:extLst>
      <p:ext uri="{BB962C8B-B14F-4D97-AF65-F5344CB8AC3E}">
        <p14:creationId xmlns:p14="http://schemas.microsoft.com/office/powerpoint/2010/main" val="261415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 presetClass="entr" presetSubtype="1"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200" fill="hold"/>
                                        <p:tgtEl>
                                          <p:spTgt spid="16"/>
                                        </p:tgtEl>
                                        <p:attrNameLst>
                                          <p:attrName>ppt_x</p:attrName>
                                        </p:attrNameLst>
                                      </p:cBhvr>
                                      <p:tavLst>
                                        <p:tav tm="0">
                                          <p:val>
                                            <p:strVal val="#ppt_x"/>
                                          </p:val>
                                        </p:tav>
                                        <p:tav tm="100000">
                                          <p:val>
                                            <p:strVal val="#ppt_x"/>
                                          </p:val>
                                        </p:tav>
                                      </p:tavLst>
                                    </p:anim>
                                    <p:anim calcmode="lin" valueType="num">
                                      <p:cBhvr additive="base">
                                        <p:cTn id="10" dur="2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8A63C-B988-B797-2661-98B335366C6E}"/>
            </a:ext>
          </a:extLst>
        </p:cNvPr>
        <p:cNvGrpSpPr/>
        <p:nvPr/>
      </p:nvGrpSpPr>
      <p:grpSpPr>
        <a:xfrm>
          <a:off x="0" y="0"/>
          <a:ext cx="0" cy="0"/>
          <a:chOff x="0" y="0"/>
          <a:chExt cx="0" cy="0"/>
        </a:xfrm>
      </p:grpSpPr>
      <p:sp>
        <p:nvSpPr>
          <p:cNvPr id="3" name="Google Shape;471;p17">
            <a:extLst>
              <a:ext uri="{FF2B5EF4-FFF2-40B4-BE49-F238E27FC236}">
                <a16:creationId xmlns:a16="http://schemas.microsoft.com/office/drawing/2014/main" id="{3E6A9CAC-A230-DC02-F494-EE30CF2066E5}"/>
              </a:ext>
            </a:extLst>
          </p:cNvPr>
          <p:cNvSpPr/>
          <p:nvPr/>
        </p:nvSpPr>
        <p:spPr>
          <a:xfrm>
            <a:off x="8724900" y="1181101"/>
            <a:ext cx="3345184" cy="924782"/>
          </a:xfrm>
          <a:prstGeom prst="wedgeRoundRectCallout">
            <a:avLst>
              <a:gd name="adj1" fmla="val 31966"/>
              <a:gd name="adj2" fmla="val 15804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lang="de-DE" sz="1800" b="0" dirty="0">
              <a:solidFill>
                <a:schemeClr val="dk1"/>
              </a:solidFill>
              <a:sym typeface="Arial"/>
            </a:endParaRPr>
          </a:p>
          <a:p>
            <a:pPr marL="0" indent="0" algn="ctr">
              <a:buClr>
                <a:schemeClr val="dk1"/>
              </a:buClr>
              <a:buSzPts val="1800"/>
              <a:buNone/>
            </a:pPr>
            <a:r>
              <a:rPr lang="de-DE" sz="1800" b="0" dirty="0">
                <a:solidFill>
                  <a:schemeClr val="dk1"/>
                </a:solidFill>
                <a:sym typeface="Arial"/>
              </a:rPr>
              <a:t>Wir wissen also immer noch nicht, wie viele Hühner im Streichelzoo sind.</a:t>
            </a:r>
            <a:endParaRPr lang="de-DE" sz="1800" dirty="0"/>
          </a:p>
          <a:p>
            <a:pPr marL="0" marR="0" lvl="0" indent="0" algn="ctr" rtl="0">
              <a:lnSpc>
                <a:spcPct val="100000"/>
              </a:lnSpc>
              <a:spcBef>
                <a:spcPts val="0"/>
              </a:spcBef>
              <a:spcAft>
                <a:spcPts val="0"/>
              </a:spcAft>
              <a:buClr>
                <a:schemeClr val="dk1"/>
              </a:buClr>
              <a:buSzPts val="1800"/>
              <a:buFont typeface="Arial"/>
              <a:buNone/>
            </a:pPr>
            <a:endParaRPr sz="1800" dirty="0"/>
          </a:p>
        </p:txBody>
      </p:sp>
      <p:pic>
        <p:nvPicPr>
          <p:cNvPr id="7" name="Grafik 6">
            <a:extLst>
              <a:ext uri="{FF2B5EF4-FFF2-40B4-BE49-F238E27FC236}">
                <a16:creationId xmlns:a16="http://schemas.microsoft.com/office/drawing/2014/main" id="{5D40DFDD-C6B2-EE84-DFF7-6793AB7AE87B}"/>
              </a:ext>
            </a:extLst>
          </p:cNvPr>
          <p:cNvPicPr>
            <a:picLocks noChangeAspect="1"/>
          </p:cNvPicPr>
          <p:nvPr/>
        </p:nvPicPr>
        <p:blipFill>
          <a:blip r:embed="rId3"/>
          <a:stretch>
            <a:fillRect/>
          </a:stretch>
        </p:blipFill>
        <p:spPr>
          <a:xfrm>
            <a:off x="11129415" y="2977603"/>
            <a:ext cx="957960" cy="1397025"/>
          </a:xfrm>
          <a:prstGeom prst="rect">
            <a:avLst/>
          </a:prstGeom>
        </p:spPr>
      </p:pic>
      <p:sp>
        <p:nvSpPr>
          <p:cNvPr id="4" name="Titel 3">
            <a:extLst>
              <a:ext uri="{FF2B5EF4-FFF2-40B4-BE49-F238E27FC236}">
                <a16:creationId xmlns:a16="http://schemas.microsoft.com/office/drawing/2014/main" id="{6117A7CC-89A3-1529-A4B9-D0041C54587E}"/>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54B31A69-AF19-5B72-9F77-4A3011583ADF}"/>
              </a:ext>
            </a:extLst>
          </p:cNvPr>
          <p:cNvSpPr>
            <a:spLocks noGrp="1"/>
          </p:cNvSpPr>
          <p:nvPr>
            <p:ph type="body" sz="quarter" idx="14"/>
          </p:nvPr>
        </p:nvSpPr>
        <p:spPr/>
        <p:txBody>
          <a:bodyPr/>
          <a:lstStyle/>
          <a:p>
            <a:r>
              <a:rPr lang="de-DE" dirty="0"/>
              <a:t>SACHKONTEXTE DURCH FRAGEN MATHEMATISIEREN</a:t>
            </a:r>
          </a:p>
        </p:txBody>
      </p:sp>
      <p:pic>
        <p:nvPicPr>
          <p:cNvPr id="11" name="Grafik 10">
            <a:extLst>
              <a:ext uri="{FF2B5EF4-FFF2-40B4-BE49-F238E27FC236}">
                <a16:creationId xmlns:a16="http://schemas.microsoft.com/office/drawing/2014/main" id="{B8F63B99-C9D6-DFA3-C449-D05D0EB73EA3}"/>
              </a:ext>
            </a:extLst>
          </p:cNvPr>
          <p:cNvPicPr>
            <a:picLocks noChangeAspect="1"/>
          </p:cNvPicPr>
          <p:nvPr/>
        </p:nvPicPr>
        <p:blipFill>
          <a:blip r:embed="rId4"/>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E3192FF3-6000-9C7E-DD88-84CBA4C08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1864669E-9E01-8832-6101-2760665BE78F}"/>
              </a:ext>
            </a:extLst>
          </p:cNvPr>
          <p:cNvPicPr>
            <a:picLocks noChangeAspect="1"/>
          </p:cNvPicPr>
          <p:nvPr/>
        </p:nvPicPr>
        <p:blipFill>
          <a:blip r:embed="rId6"/>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64DA5D02-443E-1284-2012-E8A9DC5B8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8894F468-9EAE-37B2-F13F-7FB1AA1D3E34}"/>
              </a:ext>
            </a:extLst>
          </p:cNvPr>
          <p:cNvPicPr>
            <a:picLocks noChangeAspect="1"/>
          </p:cNvPicPr>
          <p:nvPr/>
        </p:nvPicPr>
        <p:blipFill>
          <a:blip r:embed="rId8"/>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F8888C93-2BD1-D125-5126-627E6BFD183E}"/>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096E3824-A5BF-0255-7094-3EE0CEB130A1}"/>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2770B6D2-4467-85EA-6F7C-6DD9C44DDE97}"/>
              </a:ext>
            </a:extLst>
          </p:cNvPr>
          <p:cNvGraphicFramePr>
            <a:graphicFrameLocks noGrp="1"/>
          </p:cNvGraphicFramePr>
          <p:nvPr/>
        </p:nvGraphicFramePr>
        <p:xfrm>
          <a:off x="793704" y="2776145"/>
          <a:ext cx="7046337" cy="326446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latin typeface="Grundschrift" pitchFamily="2" charset="0"/>
                        </a:rPr>
                        <a:t>Wie viele Tiere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24</a:t>
                      </a:r>
                    </a:p>
                  </a:txBody>
                  <a:tcPr anchor="ctr"/>
                </a:tc>
                <a:extLst>
                  <a:ext uri="{0D108BD9-81ED-4DB2-BD59-A6C34878D82A}">
                    <a16:rowId xmlns:a16="http://schemas.microsoft.com/office/drawing/2014/main" val="3259581416"/>
                  </a:ext>
                </a:extLst>
              </a:tr>
              <a:tr h="544078">
                <a:tc>
                  <a:txBody>
                    <a:bodyPr/>
                    <a:lstStyle/>
                    <a:p>
                      <a:pPr marL="0" indent="0" algn="l">
                        <a:buNone/>
                      </a:pPr>
                      <a:r>
                        <a:rPr lang="de-DE" sz="1800" b="0" dirty="0">
                          <a:latin typeface="Grundschrift" pitchFamily="2" charset="0"/>
                        </a:rPr>
                        <a:t>Wie viele Hühner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2937071858"/>
                  </a:ext>
                </a:extLst>
              </a:tr>
              <a:tr h="544078">
                <a:tc>
                  <a:txBody>
                    <a:bodyPr/>
                    <a:lstStyle/>
                    <a:p>
                      <a:pPr marL="0" indent="0" algn="l">
                        <a:buNone/>
                      </a:pPr>
                      <a:r>
                        <a:rPr lang="de-DE" sz="1800" b="0" dirty="0">
                          <a:latin typeface="Grundschrift" pitchFamily="2" charset="0"/>
                        </a:rPr>
                        <a:t>Wie viele Schafe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3602207351"/>
                  </a:ext>
                </a:extLst>
              </a:tr>
              <a:tr h="544078">
                <a:tc>
                  <a:txBody>
                    <a:bodyPr/>
                    <a:lstStyle/>
                    <a:p>
                      <a:pPr marL="0" indent="0" algn="l">
                        <a:buNone/>
                      </a:pPr>
                      <a:r>
                        <a:rPr lang="de-DE" sz="1800" b="0" dirty="0">
                          <a:latin typeface="Grundschrift" pitchFamily="2" charset="0"/>
                        </a:rPr>
                        <a:t>Wie viele Schweine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5</a:t>
                      </a:r>
                    </a:p>
                  </a:txBody>
                  <a:tcPr anchor="ctr"/>
                </a:tc>
                <a:extLst>
                  <a:ext uri="{0D108BD9-81ED-4DB2-BD59-A6C34878D82A}">
                    <a16:rowId xmlns:a16="http://schemas.microsoft.com/office/drawing/2014/main" val="61604838"/>
                  </a:ext>
                </a:extLst>
              </a:tr>
              <a:tr h="544078">
                <a:tc>
                  <a:txBody>
                    <a:bodyPr/>
                    <a:lstStyle/>
                    <a:p>
                      <a:pPr marL="0" indent="0" algn="l">
                        <a:buNone/>
                      </a:pPr>
                      <a:endParaRPr lang="de-DE" sz="1800" b="0" dirty="0">
                        <a:latin typeface="Grundschrift" pitchFamily="2" charset="0"/>
                      </a:endParaRP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173136751"/>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endParaRPr lang="de-DE" sz="1800" b="0" dirty="0">
                        <a:latin typeface="Grundschrift" pitchFamily="2" charset="0"/>
                      </a:endParaRP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1970452226"/>
                  </a:ext>
                </a:extLst>
              </a:tr>
            </a:tbl>
          </a:graphicData>
        </a:graphic>
      </p:graphicFrame>
      <p:sp>
        <p:nvSpPr>
          <p:cNvPr id="9" name="Google Shape;471;p17">
            <a:extLst>
              <a:ext uri="{FF2B5EF4-FFF2-40B4-BE49-F238E27FC236}">
                <a16:creationId xmlns:a16="http://schemas.microsoft.com/office/drawing/2014/main" id="{8C30B2AD-ACE1-0A5B-82C3-EB58D7E7989F}"/>
              </a:ext>
            </a:extLst>
          </p:cNvPr>
          <p:cNvSpPr/>
          <p:nvPr/>
        </p:nvSpPr>
        <p:spPr>
          <a:xfrm>
            <a:off x="8421354" y="2183362"/>
            <a:ext cx="1871824" cy="1759534"/>
          </a:xfrm>
          <a:prstGeom prst="wedgeRoundRectCallout">
            <a:avLst>
              <a:gd name="adj1" fmla="val -21184"/>
              <a:gd name="adj2" fmla="val 5939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Ich weiß noch wie viele Schweine und Schafe es zusammen sind.</a:t>
            </a:r>
          </a:p>
        </p:txBody>
      </p:sp>
      <p:sp>
        <p:nvSpPr>
          <p:cNvPr id="5" name="Google Shape;471;p17">
            <a:extLst>
              <a:ext uri="{FF2B5EF4-FFF2-40B4-BE49-F238E27FC236}">
                <a16:creationId xmlns:a16="http://schemas.microsoft.com/office/drawing/2014/main" id="{B3379A76-F838-C133-2AD3-E398F65D0523}"/>
              </a:ext>
            </a:extLst>
          </p:cNvPr>
          <p:cNvSpPr/>
          <p:nvPr/>
        </p:nvSpPr>
        <p:spPr>
          <a:xfrm>
            <a:off x="10404389" y="2183363"/>
            <a:ext cx="1682985" cy="1759534"/>
          </a:xfrm>
          <a:prstGeom prst="wedgeRoundRectCallout">
            <a:avLst>
              <a:gd name="adj1" fmla="val -34393"/>
              <a:gd name="adj2" fmla="val 5882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weiß wie viele Schweine und Hühner es sind.</a:t>
            </a:r>
            <a:endParaRPr dirty="0"/>
          </a:p>
        </p:txBody>
      </p:sp>
      <p:graphicFrame>
        <p:nvGraphicFramePr>
          <p:cNvPr id="6" name="Tabelle 5">
            <a:extLst>
              <a:ext uri="{FF2B5EF4-FFF2-40B4-BE49-F238E27FC236}">
                <a16:creationId xmlns:a16="http://schemas.microsoft.com/office/drawing/2014/main" id="{09927D64-DD64-5843-9C98-A50086C24E8E}"/>
              </a:ext>
            </a:extLst>
          </p:cNvPr>
          <p:cNvGraphicFramePr>
            <a:graphicFrameLocks noGrp="1"/>
          </p:cNvGraphicFramePr>
          <p:nvPr/>
        </p:nvGraphicFramePr>
        <p:xfrm>
          <a:off x="793704" y="4959083"/>
          <a:ext cx="7046337" cy="54407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solidFill>
                            <a:schemeClr val="accent1"/>
                          </a:solidFill>
                          <a:latin typeface="Grundschrift" pitchFamily="2" charset="0"/>
                        </a:rPr>
                        <a:t>Wie viele Schweine und Schafe gibt 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136751"/>
                  </a:ext>
                </a:extLst>
              </a:tr>
            </a:tbl>
          </a:graphicData>
        </a:graphic>
      </p:graphicFrame>
      <p:graphicFrame>
        <p:nvGraphicFramePr>
          <p:cNvPr id="10" name="Tabelle 9">
            <a:extLst>
              <a:ext uri="{FF2B5EF4-FFF2-40B4-BE49-F238E27FC236}">
                <a16:creationId xmlns:a16="http://schemas.microsoft.com/office/drawing/2014/main" id="{D9443A29-2596-EF88-736C-13B6411B4281}"/>
              </a:ext>
            </a:extLst>
          </p:cNvPr>
          <p:cNvGraphicFramePr>
            <a:graphicFrameLocks noGrp="1"/>
          </p:cNvGraphicFramePr>
          <p:nvPr/>
        </p:nvGraphicFramePr>
        <p:xfrm>
          <a:off x="793704" y="5493222"/>
          <a:ext cx="7046337" cy="54407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solidFill>
                            <a:schemeClr val="accent1"/>
                          </a:solidFill>
                          <a:latin typeface="Grundschrift" pitchFamily="2" charset="0"/>
                        </a:rPr>
                        <a:t>Wie viele Schweine und Hühner gibt 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136751"/>
                  </a:ext>
                </a:extLst>
              </a:tr>
            </a:tbl>
          </a:graphicData>
        </a:graphic>
      </p:graphicFrame>
    </p:spTree>
    <p:extLst>
      <p:ext uri="{BB962C8B-B14F-4D97-AF65-F5344CB8AC3E}">
        <p14:creationId xmlns:p14="http://schemas.microsoft.com/office/powerpoint/2010/main" val="24230652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AFEFF-A0CE-86AE-5D0D-94818A41D95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B4BB2B19-83EB-B546-DABC-1D7CD6C0CE62}"/>
              </a:ext>
            </a:extLst>
          </p:cNvPr>
          <p:cNvPicPr>
            <a:picLocks noChangeAspect="1"/>
          </p:cNvPicPr>
          <p:nvPr/>
        </p:nvPicPr>
        <p:blipFill>
          <a:blip r:embed="rId3"/>
          <a:stretch>
            <a:fillRect/>
          </a:stretch>
        </p:blipFill>
        <p:spPr>
          <a:xfrm>
            <a:off x="11129415" y="2977603"/>
            <a:ext cx="957960" cy="1397025"/>
          </a:xfrm>
          <a:prstGeom prst="rect">
            <a:avLst/>
          </a:prstGeom>
        </p:spPr>
      </p:pic>
      <p:sp>
        <p:nvSpPr>
          <p:cNvPr id="4" name="Titel 3">
            <a:extLst>
              <a:ext uri="{FF2B5EF4-FFF2-40B4-BE49-F238E27FC236}">
                <a16:creationId xmlns:a16="http://schemas.microsoft.com/office/drawing/2014/main" id="{500CB662-C39B-552E-E0E4-3F29ADCA686D}"/>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F9864B34-AC6A-A5EA-76A4-70B2AC8A5437}"/>
              </a:ext>
            </a:extLst>
          </p:cNvPr>
          <p:cNvSpPr>
            <a:spLocks noGrp="1"/>
          </p:cNvSpPr>
          <p:nvPr>
            <p:ph type="body" sz="quarter" idx="14"/>
          </p:nvPr>
        </p:nvSpPr>
        <p:spPr/>
        <p:txBody>
          <a:bodyPr/>
          <a:lstStyle/>
          <a:p>
            <a:r>
              <a:rPr lang="de-DE" dirty="0"/>
              <a:t>SACHKONTEXTE DURCH FRAGEN BEARBEITEN</a:t>
            </a:r>
          </a:p>
        </p:txBody>
      </p:sp>
      <p:pic>
        <p:nvPicPr>
          <p:cNvPr id="11" name="Grafik 10">
            <a:extLst>
              <a:ext uri="{FF2B5EF4-FFF2-40B4-BE49-F238E27FC236}">
                <a16:creationId xmlns:a16="http://schemas.microsoft.com/office/drawing/2014/main" id="{9D2ADCA3-2DE2-1205-975E-C95231EC9249}"/>
              </a:ext>
            </a:extLst>
          </p:cNvPr>
          <p:cNvPicPr>
            <a:picLocks noChangeAspect="1"/>
          </p:cNvPicPr>
          <p:nvPr/>
        </p:nvPicPr>
        <p:blipFill>
          <a:blip r:embed="rId4"/>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0A4D69FE-4FCF-DE60-1A4C-B2B99CA026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62E0FBDA-843F-1EE0-B7AE-69734FAB18D9}"/>
              </a:ext>
            </a:extLst>
          </p:cNvPr>
          <p:cNvPicPr>
            <a:picLocks noChangeAspect="1"/>
          </p:cNvPicPr>
          <p:nvPr/>
        </p:nvPicPr>
        <p:blipFill>
          <a:blip r:embed="rId6"/>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60A74A2D-0030-9406-9060-F00B542C0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CE74624B-4008-C7FE-DB67-9CC8A4595E32}"/>
              </a:ext>
            </a:extLst>
          </p:cNvPr>
          <p:cNvPicPr>
            <a:picLocks noChangeAspect="1"/>
          </p:cNvPicPr>
          <p:nvPr/>
        </p:nvPicPr>
        <p:blipFill>
          <a:blip r:embed="rId8"/>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A505EA05-F015-57D2-39EB-981E65913295}"/>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8B3E9B5A-0F69-4DEF-0F32-92E4A5A774B4}"/>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8C370B30-EE47-C6FB-C0BD-C60369BC4B6B}"/>
              </a:ext>
            </a:extLst>
          </p:cNvPr>
          <p:cNvGraphicFramePr>
            <a:graphicFrameLocks noGrp="1"/>
          </p:cNvGraphicFramePr>
          <p:nvPr/>
        </p:nvGraphicFramePr>
        <p:xfrm>
          <a:off x="793704" y="2776145"/>
          <a:ext cx="7046337" cy="326446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latin typeface="Grundschrift" pitchFamily="2" charset="0"/>
                        </a:rPr>
                        <a:t>Wie viele Tiere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24</a:t>
                      </a:r>
                    </a:p>
                  </a:txBody>
                  <a:tcPr anchor="ctr"/>
                </a:tc>
                <a:extLst>
                  <a:ext uri="{0D108BD9-81ED-4DB2-BD59-A6C34878D82A}">
                    <a16:rowId xmlns:a16="http://schemas.microsoft.com/office/drawing/2014/main" val="3259581416"/>
                  </a:ext>
                </a:extLst>
              </a:tr>
              <a:tr h="544078">
                <a:tc>
                  <a:txBody>
                    <a:bodyPr/>
                    <a:lstStyle/>
                    <a:p>
                      <a:pPr marL="0" indent="0" algn="l">
                        <a:buNone/>
                      </a:pPr>
                      <a:r>
                        <a:rPr lang="de-DE" sz="1800" b="0" dirty="0">
                          <a:latin typeface="Grundschrift" pitchFamily="2" charset="0"/>
                        </a:rPr>
                        <a:t>Wie viele Hühner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2937071858"/>
                  </a:ext>
                </a:extLst>
              </a:tr>
              <a:tr h="544078">
                <a:tc>
                  <a:txBody>
                    <a:bodyPr/>
                    <a:lstStyle/>
                    <a:p>
                      <a:pPr marL="0" indent="0" algn="l">
                        <a:buNone/>
                      </a:pPr>
                      <a:endParaRPr lang="de-DE" sz="1800" b="0" dirty="0">
                        <a:latin typeface="Grundschrift" pitchFamily="2" charset="0"/>
                      </a:endParaRP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3602207351"/>
                  </a:ext>
                </a:extLst>
              </a:tr>
              <a:tr h="544078">
                <a:tc>
                  <a:txBody>
                    <a:bodyPr/>
                    <a:lstStyle/>
                    <a:p>
                      <a:pPr marL="0" indent="0" algn="l">
                        <a:buNone/>
                      </a:pPr>
                      <a:r>
                        <a:rPr lang="de-DE" sz="1800" b="0" dirty="0">
                          <a:latin typeface="Grundschrift" pitchFamily="2" charset="0"/>
                        </a:rPr>
                        <a:t>Wie viele Schweine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5</a:t>
                      </a:r>
                    </a:p>
                  </a:txBody>
                  <a:tcPr anchor="ctr"/>
                </a:tc>
                <a:extLst>
                  <a:ext uri="{0D108BD9-81ED-4DB2-BD59-A6C34878D82A}">
                    <a16:rowId xmlns:a16="http://schemas.microsoft.com/office/drawing/2014/main" val="61604838"/>
                  </a:ext>
                </a:extLst>
              </a:tr>
              <a:tr h="544078">
                <a:tc>
                  <a:txBody>
                    <a:bodyPr/>
                    <a:lstStyle/>
                    <a:p>
                      <a:pPr marL="0" indent="0" algn="l">
                        <a:buNone/>
                      </a:pPr>
                      <a:r>
                        <a:rPr lang="de-DE" sz="1800" b="0" dirty="0">
                          <a:solidFill>
                            <a:schemeClr val="accent1"/>
                          </a:solidFill>
                          <a:latin typeface="Grundschrift" pitchFamily="2" charset="0"/>
                        </a:rPr>
                        <a:t>Wie viele Schweine und Schafe gibt es?</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16</a:t>
                      </a:r>
                    </a:p>
                  </a:txBody>
                  <a:tcPr anchor="ctr"/>
                </a:tc>
                <a:extLst>
                  <a:ext uri="{0D108BD9-81ED-4DB2-BD59-A6C34878D82A}">
                    <a16:rowId xmlns:a16="http://schemas.microsoft.com/office/drawing/2014/main" val="173136751"/>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solidFill>
                            <a:schemeClr val="accent1"/>
                          </a:solidFill>
                          <a:latin typeface="Grundschrift" pitchFamily="2" charset="0"/>
                        </a:rPr>
                        <a:t>Wie viele Schweine und Hühner gibt es?</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13</a:t>
                      </a:r>
                    </a:p>
                  </a:txBody>
                  <a:tcPr anchor="ctr"/>
                </a:tc>
                <a:extLst>
                  <a:ext uri="{0D108BD9-81ED-4DB2-BD59-A6C34878D82A}">
                    <a16:rowId xmlns:a16="http://schemas.microsoft.com/office/drawing/2014/main" val="1970452226"/>
                  </a:ext>
                </a:extLst>
              </a:tr>
            </a:tbl>
          </a:graphicData>
        </a:graphic>
      </p:graphicFrame>
      <p:sp>
        <p:nvSpPr>
          <p:cNvPr id="9" name="Google Shape;471;p17">
            <a:extLst>
              <a:ext uri="{FF2B5EF4-FFF2-40B4-BE49-F238E27FC236}">
                <a16:creationId xmlns:a16="http://schemas.microsoft.com/office/drawing/2014/main" id="{65773684-BBCF-E20D-D6EA-FF0817E1BE9C}"/>
              </a:ext>
            </a:extLst>
          </p:cNvPr>
          <p:cNvSpPr/>
          <p:nvPr/>
        </p:nvSpPr>
        <p:spPr>
          <a:xfrm>
            <a:off x="8421354" y="2183362"/>
            <a:ext cx="1871824" cy="1759534"/>
          </a:xfrm>
          <a:prstGeom prst="wedgeRoundRectCallout">
            <a:avLst>
              <a:gd name="adj1" fmla="val -21184"/>
              <a:gd name="adj2" fmla="val 5939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16 Schweine und Schafe minus 5 Schweine macht 11 Schafe.</a:t>
            </a:r>
          </a:p>
        </p:txBody>
      </p:sp>
      <p:graphicFrame>
        <p:nvGraphicFramePr>
          <p:cNvPr id="16" name="Tabelle 15">
            <a:extLst>
              <a:ext uri="{FF2B5EF4-FFF2-40B4-BE49-F238E27FC236}">
                <a16:creationId xmlns:a16="http://schemas.microsoft.com/office/drawing/2014/main" id="{9A742B84-D6C0-2FAC-EEAE-07853FC373E6}"/>
              </a:ext>
            </a:extLst>
          </p:cNvPr>
          <p:cNvGraphicFramePr>
            <a:graphicFrameLocks noGrp="1"/>
          </p:cNvGraphicFramePr>
          <p:nvPr/>
        </p:nvGraphicFramePr>
        <p:xfrm>
          <a:off x="793703" y="3864301"/>
          <a:ext cx="7046337" cy="54407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latin typeface="Grundschrift" pitchFamily="2" charset="0"/>
                        </a:rPr>
                        <a:t>Wie viele Schafe sind im Streichelzoo?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136751"/>
                  </a:ext>
                </a:extLst>
              </a:tr>
            </a:tbl>
          </a:graphicData>
        </a:graphic>
      </p:graphicFrame>
      <p:grpSp>
        <p:nvGrpSpPr>
          <p:cNvPr id="20" name="Gruppieren 19">
            <a:extLst>
              <a:ext uri="{FF2B5EF4-FFF2-40B4-BE49-F238E27FC236}">
                <a16:creationId xmlns:a16="http://schemas.microsoft.com/office/drawing/2014/main" id="{66BFFC1E-5475-FFAB-1EE3-5E8F39730AC7}"/>
              </a:ext>
            </a:extLst>
          </p:cNvPr>
          <p:cNvGrpSpPr/>
          <p:nvPr/>
        </p:nvGrpSpPr>
        <p:grpSpPr>
          <a:xfrm>
            <a:off x="9856519" y="321242"/>
            <a:ext cx="2305530" cy="1658962"/>
            <a:chOff x="9856519" y="926727"/>
            <a:chExt cx="2305530" cy="1658962"/>
          </a:xfrm>
        </p:grpSpPr>
        <p:pic>
          <p:nvPicPr>
            <p:cNvPr id="5" name="Grafik 4">
              <a:extLst>
                <a:ext uri="{FF2B5EF4-FFF2-40B4-BE49-F238E27FC236}">
                  <a16:creationId xmlns:a16="http://schemas.microsoft.com/office/drawing/2014/main" id="{0AA2ED77-7DD2-3920-9A53-EBE7427490DE}"/>
                </a:ext>
              </a:extLst>
            </p:cNvPr>
            <p:cNvPicPr>
              <a:picLocks noChangeAspect="1"/>
            </p:cNvPicPr>
            <p:nvPr/>
          </p:nvPicPr>
          <p:blipFill>
            <a:blip r:embed="rId9">
              <a:extLst>
                <a:ext uri="{28A0092B-C50C-407E-A947-70E740481C1C}">
                  <a14:useLocalDpi xmlns:a14="http://schemas.microsoft.com/office/drawing/2010/main" val="0"/>
                </a:ext>
              </a:extLst>
            </a:blip>
            <a:srcRect l="62111" r="1"/>
            <a:stretch>
              <a:fillRect/>
            </a:stretch>
          </p:blipFill>
          <p:spPr>
            <a:xfrm>
              <a:off x="9856519" y="926727"/>
              <a:ext cx="2305530" cy="1658962"/>
            </a:xfrm>
            <a:prstGeom prst="rect">
              <a:avLst/>
            </a:prstGeom>
          </p:spPr>
        </p:pic>
        <p:cxnSp>
          <p:nvCxnSpPr>
            <p:cNvPr id="6" name="Gerade Verbindung mit Pfeil 5">
              <a:extLst>
                <a:ext uri="{FF2B5EF4-FFF2-40B4-BE49-F238E27FC236}">
                  <a16:creationId xmlns:a16="http://schemas.microsoft.com/office/drawing/2014/main" id="{FA8D92C2-ABDE-58D6-4271-6BE74A7B516C}"/>
                </a:ext>
              </a:extLst>
            </p:cNvPr>
            <p:cNvCxnSpPr>
              <a:cxnSpLocks/>
            </p:cNvCxnSpPr>
            <p:nvPr/>
          </p:nvCxnSpPr>
          <p:spPr>
            <a:xfrm>
              <a:off x="11423259" y="1556659"/>
              <a:ext cx="0" cy="160626"/>
            </a:xfrm>
            <a:prstGeom prst="straightConnector1">
              <a:avLst/>
            </a:prstGeom>
            <a:ln w="15875">
              <a:tailEnd type="arrow" w="lg" len="med"/>
            </a:ln>
          </p:spPr>
          <p:style>
            <a:lnRef idx="1">
              <a:schemeClr val="dk1"/>
            </a:lnRef>
            <a:fillRef idx="0">
              <a:schemeClr val="dk1"/>
            </a:fillRef>
            <a:effectRef idx="0">
              <a:schemeClr val="dk1"/>
            </a:effectRef>
            <a:fontRef idx="minor">
              <a:schemeClr val="tx1"/>
            </a:fontRef>
          </p:style>
        </p:cxnSp>
        <p:sp>
          <p:nvSpPr>
            <p:cNvPr id="10" name="Abgerundete rechteckige Legende 1">
              <a:extLst>
                <a:ext uri="{FF2B5EF4-FFF2-40B4-BE49-F238E27FC236}">
                  <a16:creationId xmlns:a16="http://schemas.microsoft.com/office/drawing/2014/main" id="{2C23EBDA-E28A-67C3-1499-226656AA3C2A}"/>
                </a:ext>
              </a:extLst>
            </p:cNvPr>
            <p:cNvSpPr/>
            <p:nvPr/>
          </p:nvSpPr>
          <p:spPr>
            <a:xfrm>
              <a:off x="10478197" y="1556659"/>
              <a:ext cx="855394" cy="160736"/>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900" i="0" u="none" strike="noStrike" kern="1200" cap="none" spc="0" normalizeH="0" baseline="0" noProof="0" dirty="0">
                  <a:ln>
                    <a:noFill/>
                  </a:ln>
                  <a:solidFill>
                    <a:srgbClr val="000000"/>
                  </a:solidFill>
                  <a:effectLst/>
                  <a:uLnTx/>
                  <a:uFillTx/>
                </a:rPr>
                <a:t>bearbeiten</a:t>
              </a:r>
              <a:endParaRPr kumimoji="0" lang="de-DE" sz="1600" i="0" u="none" strike="noStrike" kern="1200" cap="none" spc="0" normalizeH="0" baseline="0" noProof="0" dirty="0">
                <a:ln>
                  <a:noFill/>
                </a:ln>
                <a:solidFill>
                  <a:srgbClr val="000000"/>
                </a:solidFill>
                <a:effectLst/>
                <a:uLnTx/>
                <a:uFillTx/>
              </a:endParaRPr>
            </a:p>
          </p:txBody>
        </p:sp>
        <p:pic>
          <p:nvPicPr>
            <p:cNvPr id="18" name="Grafik 17">
              <a:extLst>
                <a:ext uri="{FF2B5EF4-FFF2-40B4-BE49-F238E27FC236}">
                  <a16:creationId xmlns:a16="http://schemas.microsoft.com/office/drawing/2014/main" id="{3935306B-6D40-7E6D-1624-0D28B37215F8}"/>
                </a:ext>
              </a:extLst>
            </p:cNvPr>
            <p:cNvPicPr>
              <a:picLocks noChangeAspect="1"/>
            </p:cNvPicPr>
            <p:nvPr/>
          </p:nvPicPr>
          <p:blipFill>
            <a:blip r:embed="rId10"/>
            <a:stretch>
              <a:fillRect/>
            </a:stretch>
          </p:blipFill>
          <p:spPr>
            <a:xfrm>
              <a:off x="11138914" y="1500939"/>
              <a:ext cx="240430" cy="272065"/>
            </a:xfrm>
            <a:prstGeom prst="rect">
              <a:avLst/>
            </a:prstGeom>
          </p:spPr>
        </p:pic>
      </p:grpSp>
      <p:sp>
        <p:nvSpPr>
          <p:cNvPr id="3" name="Google Shape;471;p17">
            <a:extLst>
              <a:ext uri="{FF2B5EF4-FFF2-40B4-BE49-F238E27FC236}">
                <a16:creationId xmlns:a16="http://schemas.microsoft.com/office/drawing/2014/main" id="{99C30075-07B4-F9BF-F4FE-785E07E729D6}"/>
              </a:ext>
            </a:extLst>
          </p:cNvPr>
          <p:cNvSpPr/>
          <p:nvPr/>
        </p:nvSpPr>
        <p:spPr>
          <a:xfrm>
            <a:off x="8328454" y="1311619"/>
            <a:ext cx="3741630" cy="794263"/>
          </a:xfrm>
          <a:prstGeom prst="wedgeRoundRectCallout">
            <a:avLst>
              <a:gd name="adj1" fmla="val 24421"/>
              <a:gd name="adj2" fmla="val 16310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Kannst du das erklären?</a:t>
            </a:r>
          </a:p>
        </p:txBody>
      </p:sp>
    </p:spTree>
    <p:extLst>
      <p:ext uri="{BB962C8B-B14F-4D97-AF65-F5344CB8AC3E}">
        <p14:creationId xmlns:p14="http://schemas.microsoft.com/office/powerpoint/2010/main" val="27989928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FBD3-4225-81D4-9D72-1EE4FD07E1B5}"/>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FC0C274F-5512-67C1-CA65-4A4D340E6863}"/>
              </a:ext>
            </a:extLst>
          </p:cNvPr>
          <p:cNvPicPr>
            <a:picLocks noChangeAspect="1"/>
          </p:cNvPicPr>
          <p:nvPr/>
        </p:nvPicPr>
        <p:blipFill>
          <a:blip r:embed="rId3"/>
          <a:stretch>
            <a:fillRect/>
          </a:stretch>
        </p:blipFill>
        <p:spPr>
          <a:xfrm>
            <a:off x="11129415" y="2977603"/>
            <a:ext cx="957960" cy="1397025"/>
          </a:xfrm>
          <a:prstGeom prst="rect">
            <a:avLst/>
          </a:prstGeom>
        </p:spPr>
      </p:pic>
      <p:sp>
        <p:nvSpPr>
          <p:cNvPr id="4" name="Titel 3">
            <a:extLst>
              <a:ext uri="{FF2B5EF4-FFF2-40B4-BE49-F238E27FC236}">
                <a16:creationId xmlns:a16="http://schemas.microsoft.com/office/drawing/2014/main" id="{650436CA-9F48-3278-A764-A03B4C75978B}"/>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2CAFCC5C-5BCE-5BBE-2513-0FA12A46E427}"/>
              </a:ext>
            </a:extLst>
          </p:cNvPr>
          <p:cNvSpPr>
            <a:spLocks noGrp="1"/>
          </p:cNvSpPr>
          <p:nvPr>
            <p:ph type="body" sz="quarter" idx="14"/>
          </p:nvPr>
        </p:nvSpPr>
        <p:spPr/>
        <p:txBody>
          <a:bodyPr/>
          <a:lstStyle/>
          <a:p>
            <a:r>
              <a:rPr lang="de-DE" dirty="0"/>
              <a:t>SACHKONTEXTE DURCH FRAGEN BEARBEITEN</a:t>
            </a:r>
          </a:p>
        </p:txBody>
      </p:sp>
      <p:pic>
        <p:nvPicPr>
          <p:cNvPr id="11" name="Grafik 10">
            <a:extLst>
              <a:ext uri="{FF2B5EF4-FFF2-40B4-BE49-F238E27FC236}">
                <a16:creationId xmlns:a16="http://schemas.microsoft.com/office/drawing/2014/main" id="{011E2BEE-EAFF-7BE5-88F5-26DFD487D9EB}"/>
              </a:ext>
            </a:extLst>
          </p:cNvPr>
          <p:cNvPicPr>
            <a:picLocks noChangeAspect="1"/>
          </p:cNvPicPr>
          <p:nvPr/>
        </p:nvPicPr>
        <p:blipFill>
          <a:blip r:embed="rId4"/>
          <a:stretch>
            <a:fillRect/>
          </a:stretch>
        </p:blipFill>
        <p:spPr>
          <a:xfrm rot="21173744">
            <a:off x="8933273"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1100822F-54FE-1688-E114-38328684B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702273" y="3942897"/>
            <a:ext cx="1166040" cy="2097714"/>
          </a:xfrm>
          <a:prstGeom prst="rect">
            <a:avLst/>
          </a:prstGeom>
        </p:spPr>
      </p:pic>
      <p:pic>
        <p:nvPicPr>
          <p:cNvPr id="15" name="Grafik 14">
            <a:extLst>
              <a:ext uri="{FF2B5EF4-FFF2-40B4-BE49-F238E27FC236}">
                <a16:creationId xmlns:a16="http://schemas.microsoft.com/office/drawing/2014/main" id="{07679C5D-7568-DFBC-91BD-EBF59A054D7A}"/>
              </a:ext>
            </a:extLst>
          </p:cNvPr>
          <p:cNvPicPr>
            <a:picLocks noChangeAspect="1"/>
          </p:cNvPicPr>
          <p:nvPr/>
        </p:nvPicPr>
        <p:blipFill>
          <a:blip r:embed="rId6"/>
          <a:stretch>
            <a:fillRect/>
          </a:stretch>
        </p:blipFill>
        <p:spPr>
          <a:xfrm>
            <a:off x="8239650"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386113C7-DDB3-DB8A-32AE-7ADA942DB4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018297" y="4087006"/>
            <a:ext cx="1148872" cy="1744154"/>
          </a:xfrm>
          <a:prstGeom prst="rect">
            <a:avLst/>
          </a:prstGeom>
        </p:spPr>
      </p:pic>
      <p:pic>
        <p:nvPicPr>
          <p:cNvPr id="14" name="Grafik 13">
            <a:extLst>
              <a:ext uri="{FF2B5EF4-FFF2-40B4-BE49-F238E27FC236}">
                <a16:creationId xmlns:a16="http://schemas.microsoft.com/office/drawing/2014/main" id="{0E400F43-1D6A-1F66-F915-30215252FF39}"/>
              </a:ext>
            </a:extLst>
          </p:cNvPr>
          <p:cNvPicPr>
            <a:picLocks noChangeAspect="1"/>
          </p:cNvPicPr>
          <p:nvPr/>
        </p:nvPicPr>
        <p:blipFill>
          <a:blip r:embed="rId8"/>
          <a:stretch>
            <a:fillRect/>
          </a:stretch>
        </p:blipFill>
        <p:spPr>
          <a:xfrm>
            <a:off x="9577071" y="4009527"/>
            <a:ext cx="1025323" cy="2257783"/>
          </a:xfrm>
          <a:prstGeom prst="rect">
            <a:avLst/>
          </a:prstGeom>
        </p:spPr>
      </p:pic>
      <p:sp>
        <p:nvSpPr>
          <p:cNvPr id="43" name="Rechteck 42">
            <a:extLst>
              <a:ext uri="{FF2B5EF4-FFF2-40B4-BE49-F238E27FC236}">
                <a16:creationId xmlns:a16="http://schemas.microsoft.com/office/drawing/2014/main" id="{DCAA1AB1-0717-34E1-284A-87CE4DE87F9D}"/>
              </a:ext>
            </a:extLst>
          </p:cNvPr>
          <p:cNvSpPr/>
          <p:nvPr/>
        </p:nvSpPr>
        <p:spPr>
          <a:xfrm>
            <a:off x="658322"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A38212DE-C755-DA57-C9C6-3ABCBA6A1EAB}"/>
              </a:ext>
            </a:extLst>
          </p:cNvPr>
          <p:cNvSpPr/>
          <p:nvPr/>
        </p:nvSpPr>
        <p:spPr>
          <a:xfrm>
            <a:off x="826804"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graphicFrame>
        <p:nvGraphicFramePr>
          <p:cNvPr id="2" name="Tabelle 1">
            <a:extLst>
              <a:ext uri="{FF2B5EF4-FFF2-40B4-BE49-F238E27FC236}">
                <a16:creationId xmlns:a16="http://schemas.microsoft.com/office/drawing/2014/main" id="{9B025111-71E0-125E-C1A5-DC743564F298}"/>
              </a:ext>
            </a:extLst>
          </p:cNvPr>
          <p:cNvGraphicFramePr>
            <a:graphicFrameLocks noGrp="1"/>
          </p:cNvGraphicFramePr>
          <p:nvPr/>
        </p:nvGraphicFramePr>
        <p:xfrm>
          <a:off x="793704" y="2776145"/>
          <a:ext cx="7046337" cy="326446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latin typeface="Grundschrift" pitchFamily="2" charset="0"/>
                        </a:rPr>
                        <a:t>Wie viele Tiere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24</a:t>
                      </a:r>
                    </a:p>
                  </a:txBody>
                  <a:tcPr anchor="ctr"/>
                </a:tc>
                <a:extLst>
                  <a:ext uri="{0D108BD9-81ED-4DB2-BD59-A6C34878D82A}">
                    <a16:rowId xmlns:a16="http://schemas.microsoft.com/office/drawing/2014/main" val="3259581416"/>
                  </a:ext>
                </a:extLst>
              </a:tr>
              <a:tr h="544078">
                <a:tc>
                  <a:txBody>
                    <a:bodyPr/>
                    <a:lstStyle/>
                    <a:p>
                      <a:pPr marL="0" indent="0" algn="l">
                        <a:buNone/>
                      </a:pPr>
                      <a:r>
                        <a:rPr lang="de-DE" sz="1800" b="0" dirty="0">
                          <a:latin typeface="Grundschrift" pitchFamily="2" charset="0"/>
                        </a:rPr>
                        <a:t>Wie viele Hühner sind im Streichelzoo?</a:t>
                      </a: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2937071858"/>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latin typeface="Grundschrift" pitchFamily="2" charset="0"/>
                        </a:rPr>
                        <a:t>Wie viele Schafe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11</a:t>
                      </a:r>
                    </a:p>
                  </a:txBody>
                  <a:tcPr anchor="ctr"/>
                </a:tc>
                <a:extLst>
                  <a:ext uri="{0D108BD9-81ED-4DB2-BD59-A6C34878D82A}">
                    <a16:rowId xmlns:a16="http://schemas.microsoft.com/office/drawing/2014/main" val="3602207351"/>
                  </a:ext>
                </a:extLst>
              </a:tr>
              <a:tr h="544078">
                <a:tc>
                  <a:txBody>
                    <a:bodyPr/>
                    <a:lstStyle/>
                    <a:p>
                      <a:pPr marL="0" indent="0" algn="l">
                        <a:buNone/>
                      </a:pPr>
                      <a:r>
                        <a:rPr lang="de-DE" sz="1800" b="0" dirty="0">
                          <a:latin typeface="Grundschrift" pitchFamily="2" charset="0"/>
                        </a:rPr>
                        <a:t>Wie viele Schweine sind im Streichelzoo?</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5</a:t>
                      </a:r>
                    </a:p>
                  </a:txBody>
                  <a:tcPr anchor="ctr"/>
                </a:tc>
                <a:extLst>
                  <a:ext uri="{0D108BD9-81ED-4DB2-BD59-A6C34878D82A}">
                    <a16:rowId xmlns:a16="http://schemas.microsoft.com/office/drawing/2014/main" val="61604838"/>
                  </a:ext>
                </a:extLst>
              </a:tr>
              <a:tr h="544078">
                <a:tc>
                  <a:txBody>
                    <a:bodyPr/>
                    <a:lstStyle/>
                    <a:p>
                      <a:pPr marL="0" indent="0" algn="l">
                        <a:buNone/>
                      </a:pPr>
                      <a:r>
                        <a:rPr lang="de-DE" sz="1800" b="0" dirty="0">
                          <a:solidFill>
                            <a:schemeClr val="accent1"/>
                          </a:solidFill>
                          <a:latin typeface="Grundschrift" pitchFamily="2" charset="0"/>
                        </a:rPr>
                        <a:t>Wie viele Schweine und Schafe gibt es?</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16</a:t>
                      </a:r>
                    </a:p>
                  </a:txBody>
                  <a:tcPr anchor="ctr"/>
                </a:tc>
                <a:extLst>
                  <a:ext uri="{0D108BD9-81ED-4DB2-BD59-A6C34878D82A}">
                    <a16:rowId xmlns:a16="http://schemas.microsoft.com/office/drawing/2014/main" val="173136751"/>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solidFill>
                            <a:schemeClr val="accent1"/>
                          </a:solidFill>
                          <a:latin typeface="Grundschrift" pitchFamily="2" charset="0"/>
                        </a:rPr>
                        <a:t>Wie viele Schweine und Hühner gibt es?</a:t>
                      </a:r>
                    </a:p>
                  </a:txBody>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13</a:t>
                      </a:r>
                    </a:p>
                  </a:txBody>
                  <a:tcPr anchor="ctr"/>
                </a:tc>
                <a:extLst>
                  <a:ext uri="{0D108BD9-81ED-4DB2-BD59-A6C34878D82A}">
                    <a16:rowId xmlns:a16="http://schemas.microsoft.com/office/drawing/2014/main" val="1970452226"/>
                  </a:ext>
                </a:extLst>
              </a:tr>
            </a:tbl>
          </a:graphicData>
        </a:graphic>
      </p:graphicFrame>
      <p:sp>
        <p:nvSpPr>
          <p:cNvPr id="9" name="Google Shape;471;p17">
            <a:extLst>
              <a:ext uri="{FF2B5EF4-FFF2-40B4-BE49-F238E27FC236}">
                <a16:creationId xmlns:a16="http://schemas.microsoft.com/office/drawing/2014/main" id="{888B1D6B-1BA9-1CC5-C13D-1CD0B78F62D0}"/>
              </a:ext>
            </a:extLst>
          </p:cNvPr>
          <p:cNvSpPr/>
          <p:nvPr/>
        </p:nvSpPr>
        <p:spPr>
          <a:xfrm>
            <a:off x="8219583" y="1898631"/>
            <a:ext cx="1871824" cy="2044265"/>
          </a:xfrm>
          <a:prstGeom prst="wedgeRoundRectCallout">
            <a:avLst>
              <a:gd name="adj1" fmla="val -11668"/>
              <a:gd name="adj2" fmla="val 5706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err="1">
                <a:solidFill>
                  <a:schemeClr val="dk1"/>
                </a:solidFill>
                <a:sym typeface="Arial"/>
              </a:rPr>
              <a:t>Achso</a:t>
            </a:r>
            <a:r>
              <a:rPr lang="de-DE" sz="1800" b="0" dirty="0">
                <a:solidFill>
                  <a:schemeClr val="dk1"/>
                </a:solidFill>
                <a:sym typeface="Arial"/>
              </a:rPr>
              <a:t>. So kann ich ja auch rausfinden, wie viele Hühner es sind.</a:t>
            </a:r>
          </a:p>
        </p:txBody>
      </p:sp>
      <p:sp>
        <p:nvSpPr>
          <p:cNvPr id="5" name="Google Shape;471;p17">
            <a:extLst>
              <a:ext uri="{FF2B5EF4-FFF2-40B4-BE49-F238E27FC236}">
                <a16:creationId xmlns:a16="http://schemas.microsoft.com/office/drawing/2014/main" id="{904ECA50-8AAE-E856-4BDB-FB6B6D32F641}"/>
              </a:ext>
            </a:extLst>
          </p:cNvPr>
          <p:cNvSpPr/>
          <p:nvPr/>
        </p:nvSpPr>
        <p:spPr>
          <a:xfrm>
            <a:off x="10189529" y="1932677"/>
            <a:ext cx="1871824" cy="1831591"/>
          </a:xfrm>
          <a:prstGeom prst="wedgeRoundRectCallout">
            <a:avLst>
              <a:gd name="adj1" fmla="val -26103"/>
              <a:gd name="adj2" fmla="val 6094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13 Schweine und Hühner. Minus 5 Schweine sind 8 Hühner.</a:t>
            </a:r>
          </a:p>
        </p:txBody>
      </p:sp>
      <p:graphicFrame>
        <p:nvGraphicFramePr>
          <p:cNvPr id="6" name="Tabelle 5">
            <a:extLst>
              <a:ext uri="{FF2B5EF4-FFF2-40B4-BE49-F238E27FC236}">
                <a16:creationId xmlns:a16="http://schemas.microsoft.com/office/drawing/2014/main" id="{48E5907C-4F62-BB62-260C-FC52BCE75733}"/>
              </a:ext>
            </a:extLst>
          </p:cNvPr>
          <p:cNvGraphicFramePr>
            <a:graphicFrameLocks noGrp="1"/>
          </p:cNvGraphicFramePr>
          <p:nvPr/>
        </p:nvGraphicFramePr>
        <p:xfrm>
          <a:off x="793703" y="3320223"/>
          <a:ext cx="7046337" cy="54407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endParaRPr lang="de-DE" sz="1800" b="0" dirty="0">
                        <a:latin typeface="Grundschrif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sz="2400" dirty="0">
                          <a:solidFill>
                            <a:schemeClr val="accent1"/>
                          </a:solidFill>
                          <a:latin typeface="Grundschrift" panose="03010100010101010101" pitchFamily="66" charset="0"/>
                          <a:ea typeface="SF Pro Semibold" pitchFamily="2" charset="0"/>
                          <a:cs typeface="SF Pro Semibold" pitchFamily="2"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136751"/>
                  </a:ext>
                </a:extLst>
              </a:tr>
            </a:tbl>
          </a:graphicData>
        </a:graphic>
      </p:graphicFrame>
    </p:spTree>
    <p:extLst>
      <p:ext uri="{BB962C8B-B14F-4D97-AF65-F5344CB8AC3E}">
        <p14:creationId xmlns:p14="http://schemas.microsoft.com/office/powerpoint/2010/main" val="42797416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A68D3-0FC8-D573-245E-937A6F9BC19D}"/>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B43F60E1-27B6-D0F8-58F9-5A2952214102}"/>
              </a:ext>
            </a:extLst>
          </p:cNvPr>
          <p:cNvPicPr>
            <a:picLocks noChangeAspect="1"/>
          </p:cNvPicPr>
          <p:nvPr/>
        </p:nvPicPr>
        <p:blipFill>
          <a:blip r:embed="rId3"/>
          <a:stretch>
            <a:fillRect/>
          </a:stretch>
        </p:blipFill>
        <p:spPr>
          <a:xfrm>
            <a:off x="3047559" y="2977603"/>
            <a:ext cx="957960" cy="1397025"/>
          </a:xfrm>
          <a:prstGeom prst="rect">
            <a:avLst/>
          </a:prstGeom>
        </p:spPr>
      </p:pic>
      <p:sp>
        <p:nvSpPr>
          <p:cNvPr id="4" name="Titel 3">
            <a:extLst>
              <a:ext uri="{FF2B5EF4-FFF2-40B4-BE49-F238E27FC236}">
                <a16:creationId xmlns:a16="http://schemas.microsoft.com/office/drawing/2014/main" id="{4834AE69-0853-51EB-BFF8-0C6619820F72}"/>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AD5EB913-23C3-07BF-884B-2A29AB5E5B8E}"/>
              </a:ext>
            </a:extLst>
          </p:cNvPr>
          <p:cNvSpPr>
            <a:spLocks noGrp="1"/>
          </p:cNvSpPr>
          <p:nvPr>
            <p:ph type="body" sz="quarter" idx="14"/>
          </p:nvPr>
        </p:nvSpPr>
        <p:spPr/>
        <p:txBody>
          <a:bodyPr/>
          <a:lstStyle/>
          <a:p>
            <a:r>
              <a:rPr lang="de-DE" dirty="0"/>
              <a:t>SACHKONTEXTE DURCH FRAGEN INTERPRETIEREN</a:t>
            </a:r>
          </a:p>
        </p:txBody>
      </p:sp>
      <p:pic>
        <p:nvPicPr>
          <p:cNvPr id="11" name="Grafik 10">
            <a:extLst>
              <a:ext uri="{FF2B5EF4-FFF2-40B4-BE49-F238E27FC236}">
                <a16:creationId xmlns:a16="http://schemas.microsoft.com/office/drawing/2014/main" id="{5C39A1D5-B0FF-EA48-FB2F-7028500CD168}"/>
              </a:ext>
            </a:extLst>
          </p:cNvPr>
          <p:cNvPicPr>
            <a:picLocks noChangeAspect="1"/>
          </p:cNvPicPr>
          <p:nvPr/>
        </p:nvPicPr>
        <p:blipFill>
          <a:blip r:embed="rId4"/>
          <a:stretch>
            <a:fillRect/>
          </a:stretch>
        </p:blipFill>
        <p:spPr>
          <a:xfrm rot="21173744">
            <a:off x="851417"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EE91A7FA-92BF-781A-8583-297684332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20417" y="3942897"/>
            <a:ext cx="1166040" cy="2097714"/>
          </a:xfrm>
          <a:prstGeom prst="rect">
            <a:avLst/>
          </a:prstGeom>
        </p:spPr>
      </p:pic>
      <p:pic>
        <p:nvPicPr>
          <p:cNvPr id="15" name="Grafik 14">
            <a:extLst>
              <a:ext uri="{FF2B5EF4-FFF2-40B4-BE49-F238E27FC236}">
                <a16:creationId xmlns:a16="http://schemas.microsoft.com/office/drawing/2014/main" id="{D6846051-23AF-C0CB-318F-084BBE8A9D1E}"/>
              </a:ext>
            </a:extLst>
          </p:cNvPr>
          <p:cNvPicPr>
            <a:picLocks noChangeAspect="1"/>
          </p:cNvPicPr>
          <p:nvPr/>
        </p:nvPicPr>
        <p:blipFill>
          <a:blip r:embed="rId6"/>
          <a:stretch>
            <a:fillRect/>
          </a:stretch>
        </p:blipFill>
        <p:spPr>
          <a:xfrm>
            <a:off x="157794"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FEEDAE02-32EE-7BCC-1BCD-64021E4B7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36441" y="4087006"/>
            <a:ext cx="1148872" cy="1744154"/>
          </a:xfrm>
          <a:prstGeom prst="rect">
            <a:avLst/>
          </a:prstGeom>
        </p:spPr>
      </p:pic>
      <p:pic>
        <p:nvPicPr>
          <p:cNvPr id="14" name="Grafik 13">
            <a:extLst>
              <a:ext uri="{FF2B5EF4-FFF2-40B4-BE49-F238E27FC236}">
                <a16:creationId xmlns:a16="http://schemas.microsoft.com/office/drawing/2014/main" id="{12380F75-C52C-9A18-336C-4EF48C0580EA}"/>
              </a:ext>
            </a:extLst>
          </p:cNvPr>
          <p:cNvPicPr>
            <a:picLocks noChangeAspect="1"/>
          </p:cNvPicPr>
          <p:nvPr/>
        </p:nvPicPr>
        <p:blipFill>
          <a:blip r:embed="rId8"/>
          <a:stretch>
            <a:fillRect/>
          </a:stretch>
        </p:blipFill>
        <p:spPr>
          <a:xfrm>
            <a:off x="1495215" y="4009527"/>
            <a:ext cx="1025323" cy="2257783"/>
          </a:xfrm>
          <a:prstGeom prst="rect">
            <a:avLst/>
          </a:prstGeom>
        </p:spPr>
      </p:pic>
      <p:sp>
        <p:nvSpPr>
          <p:cNvPr id="43" name="Rechteck 42">
            <a:extLst>
              <a:ext uri="{FF2B5EF4-FFF2-40B4-BE49-F238E27FC236}">
                <a16:creationId xmlns:a16="http://schemas.microsoft.com/office/drawing/2014/main" id="{E51C8DED-DD3C-E771-6E04-8447040DC7EA}"/>
              </a:ext>
            </a:extLst>
          </p:cNvPr>
          <p:cNvSpPr/>
          <p:nvPr/>
        </p:nvSpPr>
        <p:spPr>
          <a:xfrm>
            <a:off x="4641427" y="1738357"/>
            <a:ext cx="7392779"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sp>
        <p:nvSpPr>
          <p:cNvPr id="8" name="Rechteck 7">
            <a:extLst>
              <a:ext uri="{FF2B5EF4-FFF2-40B4-BE49-F238E27FC236}">
                <a16:creationId xmlns:a16="http://schemas.microsoft.com/office/drawing/2014/main" id="{F5D2BB7C-A5B9-E3BD-0FBD-EED944871935}"/>
              </a:ext>
            </a:extLst>
          </p:cNvPr>
          <p:cNvSpPr/>
          <p:nvPr/>
        </p:nvSpPr>
        <p:spPr>
          <a:xfrm>
            <a:off x="4809909" y="1856956"/>
            <a:ext cx="7046336" cy="781371"/>
          </a:xfrm>
          <a:custGeom>
            <a:avLst/>
            <a:gdLst>
              <a:gd name="csX0" fmla="*/ 0 w 7046336"/>
              <a:gd name="csY0" fmla="*/ 0 h 781371"/>
              <a:gd name="csX1" fmla="*/ 711039 w 7046336"/>
              <a:gd name="csY1" fmla="*/ 0 h 781371"/>
              <a:gd name="csX2" fmla="*/ 1140225 w 7046336"/>
              <a:gd name="csY2" fmla="*/ 0 h 781371"/>
              <a:gd name="csX3" fmla="*/ 1710338 w 7046336"/>
              <a:gd name="csY3" fmla="*/ 0 h 781371"/>
              <a:gd name="csX4" fmla="*/ 2491841 w 7046336"/>
              <a:gd name="csY4" fmla="*/ 0 h 781371"/>
              <a:gd name="csX5" fmla="*/ 3132417 w 7046336"/>
              <a:gd name="csY5" fmla="*/ 0 h 781371"/>
              <a:gd name="csX6" fmla="*/ 3843456 w 7046336"/>
              <a:gd name="csY6" fmla="*/ 0 h 781371"/>
              <a:gd name="csX7" fmla="*/ 4413569 w 7046336"/>
              <a:gd name="csY7" fmla="*/ 0 h 781371"/>
              <a:gd name="csX8" fmla="*/ 5054145 w 7046336"/>
              <a:gd name="csY8" fmla="*/ 0 h 781371"/>
              <a:gd name="csX9" fmla="*/ 5835647 w 7046336"/>
              <a:gd name="csY9" fmla="*/ 0 h 781371"/>
              <a:gd name="csX10" fmla="*/ 6335297 w 7046336"/>
              <a:gd name="csY10" fmla="*/ 0 h 781371"/>
              <a:gd name="csX11" fmla="*/ 7046336 w 7046336"/>
              <a:gd name="csY11" fmla="*/ 0 h 781371"/>
              <a:gd name="csX12" fmla="*/ 7046336 w 7046336"/>
              <a:gd name="csY12" fmla="*/ 375058 h 781371"/>
              <a:gd name="csX13" fmla="*/ 7046336 w 7046336"/>
              <a:gd name="csY13" fmla="*/ 781371 h 781371"/>
              <a:gd name="csX14" fmla="*/ 6405760 w 7046336"/>
              <a:gd name="csY14" fmla="*/ 781371 h 781371"/>
              <a:gd name="csX15" fmla="*/ 5765184 w 7046336"/>
              <a:gd name="csY15" fmla="*/ 781371 h 781371"/>
              <a:gd name="csX16" fmla="*/ 5265535 w 7046336"/>
              <a:gd name="csY16" fmla="*/ 781371 h 781371"/>
              <a:gd name="csX17" fmla="*/ 4624959 w 7046336"/>
              <a:gd name="csY17" fmla="*/ 781371 h 781371"/>
              <a:gd name="csX18" fmla="*/ 3984383 w 7046336"/>
              <a:gd name="csY18" fmla="*/ 781371 h 781371"/>
              <a:gd name="csX19" fmla="*/ 3343807 w 7046336"/>
              <a:gd name="csY19" fmla="*/ 781371 h 781371"/>
              <a:gd name="csX20" fmla="*/ 2703231 w 7046336"/>
              <a:gd name="csY20" fmla="*/ 781371 h 781371"/>
              <a:gd name="csX21" fmla="*/ 2133118 w 7046336"/>
              <a:gd name="csY21" fmla="*/ 781371 h 781371"/>
              <a:gd name="csX22" fmla="*/ 1422079 w 7046336"/>
              <a:gd name="csY22" fmla="*/ 781371 h 781371"/>
              <a:gd name="csX23" fmla="*/ 781503 w 7046336"/>
              <a:gd name="csY23" fmla="*/ 781371 h 781371"/>
              <a:gd name="csX24" fmla="*/ 0 w 7046336"/>
              <a:gd name="csY24" fmla="*/ 781371 h 781371"/>
              <a:gd name="csX25" fmla="*/ 0 w 7046336"/>
              <a:gd name="csY25" fmla="*/ 375058 h 781371"/>
              <a:gd name="csX26" fmla="*/ 0 w 7046336"/>
              <a:gd name="csY26" fmla="*/ 0 h 78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046336" h="781371" fill="none" extrusionOk="0">
                <a:moveTo>
                  <a:pt x="0" y="0"/>
                </a:moveTo>
                <a:cubicBezTo>
                  <a:pt x="243762" y="-11463"/>
                  <a:pt x="525317" y="-40"/>
                  <a:pt x="711039" y="0"/>
                </a:cubicBezTo>
                <a:cubicBezTo>
                  <a:pt x="896761" y="40"/>
                  <a:pt x="1052183" y="-17471"/>
                  <a:pt x="1140225" y="0"/>
                </a:cubicBezTo>
                <a:cubicBezTo>
                  <a:pt x="1228267" y="17471"/>
                  <a:pt x="1470979" y="-17259"/>
                  <a:pt x="1710338" y="0"/>
                </a:cubicBezTo>
                <a:cubicBezTo>
                  <a:pt x="1949697" y="17259"/>
                  <a:pt x="2305598" y="-20787"/>
                  <a:pt x="2491841" y="0"/>
                </a:cubicBezTo>
                <a:cubicBezTo>
                  <a:pt x="2678084" y="20787"/>
                  <a:pt x="2984802" y="4114"/>
                  <a:pt x="3132417" y="0"/>
                </a:cubicBezTo>
                <a:cubicBezTo>
                  <a:pt x="3280032" y="-4114"/>
                  <a:pt x="3610998" y="-10678"/>
                  <a:pt x="3843456" y="0"/>
                </a:cubicBezTo>
                <a:cubicBezTo>
                  <a:pt x="4075914" y="10678"/>
                  <a:pt x="4149960" y="-3020"/>
                  <a:pt x="4413569" y="0"/>
                </a:cubicBezTo>
                <a:cubicBezTo>
                  <a:pt x="4677178" y="3020"/>
                  <a:pt x="4857285" y="8852"/>
                  <a:pt x="5054145" y="0"/>
                </a:cubicBezTo>
                <a:cubicBezTo>
                  <a:pt x="5251005" y="-8852"/>
                  <a:pt x="5462202" y="-23142"/>
                  <a:pt x="5835647" y="0"/>
                </a:cubicBezTo>
                <a:cubicBezTo>
                  <a:pt x="6209092" y="23142"/>
                  <a:pt x="6140201" y="7269"/>
                  <a:pt x="6335297" y="0"/>
                </a:cubicBezTo>
                <a:cubicBezTo>
                  <a:pt x="6530393" y="-7269"/>
                  <a:pt x="6713210" y="4236"/>
                  <a:pt x="7046336" y="0"/>
                </a:cubicBezTo>
                <a:cubicBezTo>
                  <a:pt x="7035692" y="176412"/>
                  <a:pt x="7049085" y="196060"/>
                  <a:pt x="7046336" y="375058"/>
                </a:cubicBezTo>
                <a:cubicBezTo>
                  <a:pt x="7043587" y="554056"/>
                  <a:pt x="7045896" y="671522"/>
                  <a:pt x="7046336" y="781371"/>
                </a:cubicBezTo>
                <a:cubicBezTo>
                  <a:pt x="6862234" y="809123"/>
                  <a:pt x="6543745" y="812580"/>
                  <a:pt x="6405760" y="781371"/>
                </a:cubicBezTo>
                <a:cubicBezTo>
                  <a:pt x="6267775" y="750162"/>
                  <a:pt x="6002179" y="758822"/>
                  <a:pt x="5765184" y="781371"/>
                </a:cubicBezTo>
                <a:cubicBezTo>
                  <a:pt x="5528189" y="803920"/>
                  <a:pt x="5367437" y="802324"/>
                  <a:pt x="5265535" y="781371"/>
                </a:cubicBezTo>
                <a:cubicBezTo>
                  <a:pt x="5163633" y="760418"/>
                  <a:pt x="4824093" y="750706"/>
                  <a:pt x="4624959" y="781371"/>
                </a:cubicBezTo>
                <a:cubicBezTo>
                  <a:pt x="4425825" y="812036"/>
                  <a:pt x="4202417" y="754924"/>
                  <a:pt x="3984383" y="781371"/>
                </a:cubicBezTo>
                <a:cubicBezTo>
                  <a:pt x="3766349" y="807818"/>
                  <a:pt x="3525175" y="755133"/>
                  <a:pt x="3343807" y="781371"/>
                </a:cubicBezTo>
                <a:cubicBezTo>
                  <a:pt x="3162439" y="807609"/>
                  <a:pt x="3013606" y="811740"/>
                  <a:pt x="2703231" y="781371"/>
                </a:cubicBezTo>
                <a:cubicBezTo>
                  <a:pt x="2392856" y="751002"/>
                  <a:pt x="2335838" y="754876"/>
                  <a:pt x="2133118" y="781371"/>
                </a:cubicBezTo>
                <a:cubicBezTo>
                  <a:pt x="1930398" y="807866"/>
                  <a:pt x="1723143" y="815673"/>
                  <a:pt x="1422079" y="781371"/>
                </a:cubicBezTo>
                <a:cubicBezTo>
                  <a:pt x="1121015" y="747069"/>
                  <a:pt x="1046667" y="754982"/>
                  <a:pt x="781503" y="781371"/>
                </a:cubicBezTo>
                <a:cubicBezTo>
                  <a:pt x="516339" y="807760"/>
                  <a:pt x="294371" y="757436"/>
                  <a:pt x="0" y="781371"/>
                </a:cubicBezTo>
                <a:cubicBezTo>
                  <a:pt x="-3763" y="681317"/>
                  <a:pt x="12305" y="558482"/>
                  <a:pt x="0" y="375058"/>
                </a:cubicBezTo>
                <a:cubicBezTo>
                  <a:pt x="-12305" y="191634"/>
                  <a:pt x="16465" y="171827"/>
                  <a:pt x="0" y="0"/>
                </a:cubicBezTo>
                <a:close/>
              </a:path>
              <a:path w="7046336" h="781371" stroke="0" extrusionOk="0">
                <a:moveTo>
                  <a:pt x="0" y="0"/>
                </a:moveTo>
                <a:cubicBezTo>
                  <a:pt x="163072" y="24571"/>
                  <a:pt x="298845" y="27421"/>
                  <a:pt x="570113" y="0"/>
                </a:cubicBezTo>
                <a:cubicBezTo>
                  <a:pt x="841381" y="-27421"/>
                  <a:pt x="882958" y="-17735"/>
                  <a:pt x="999299" y="0"/>
                </a:cubicBezTo>
                <a:cubicBezTo>
                  <a:pt x="1115640" y="17735"/>
                  <a:pt x="1605405" y="-1492"/>
                  <a:pt x="1780801" y="0"/>
                </a:cubicBezTo>
                <a:cubicBezTo>
                  <a:pt x="1956197" y="1492"/>
                  <a:pt x="2081908" y="194"/>
                  <a:pt x="2350914" y="0"/>
                </a:cubicBezTo>
                <a:cubicBezTo>
                  <a:pt x="2619920" y="-194"/>
                  <a:pt x="2764103" y="18207"/>
                  <a:pt x="2921027" y="0"/>
                </a:cubicBezTo>
                <a:cubicBezTo>
                  <a:pt x="3077951" y="-18207"/>
                  <a:pt x="3460822" y="9624"/>
                  <a:pt x="3702529" y="0"/>
                </a:cubicBezTo>
                <a:cubicBezTo>
                  <a:pt x="3944236" y="-9624"/>
                  <a:pt x="3997323" y="-18911"/>
                  <a:pt x="4202179" y="0"/>
                </a:cubicBezTo>
                <a:cubicBezTo>
                  <a:pt x="4407035" y="18911"/>
                  <a:pt x="4683107" y="-38489"/>
                  <a:pt x="4983681" y="0"/>
                </a:cubicBezTo>
                <a:cubicBezTo>
                  <a:pt x="5284255" y="38489"/>
                  <a:pt x="5410367" y="-34273"/>
                  <a:pt x="5765184" y="0"/>
                </a:cubicBezTo>
                <a:cubicBezTo>
                  <a:pt x="6120001" y="34273"/>
                  <a:pt x="6230899" y="23879"/>
                  <a:pt x="6405760" y="0"/>
                </a:cubicBezTo>
                <a:cubicBezTo>
                  <a:pt x="6580621" y="-23879"/>
                  <a:pt x="6883188" y="23634"/>
                  <a:pt x="7046336" y="0"/>
                </a:cubicBezTo>
                <a:cubicBezTo>
                  <a:pt x="7048684" y="151985"/>
                  <a:pt x="7046930" y="195937"/>
                  <a:pt x="7046336" y="382872"/>
                </a:cubicBezTo>
                <a:cubicBezTo>
                  <a:pt x="7045742" y="569807"/>
                  <a:pt x="7041654" y="620571"/>
                  <a:pt x="7046336" y="781371"/>
                </a:cubicBezTo>
                <a:cubicBezTo>
                  <a:pt x="6852349" y="769306"/>
                  <a:pt x="6615178" y="750559"/>
                  <a:pt x="6405760" y="781371"/>
                </a:cubicBezTo>
                <a:cubicBezTo>
                  <a:pt x="6196342" y="812183"/>
                  <a:pt x="6119510" y="801912"/>
                  <a:pt x="5906111" y="781371"/>
                </a:cubicBezTo>
                <a:cubicBezTo>
                  <a:pt x="5692712" y="760830"/>
                  <a:pt x="5504353" y="780965"/>
                  <a:pt x="5265535" y="781371"/>
                </a:cubicBezTo>
                <a:cubicBezTo>
                  <a:pt x="5026717" y="781777"/>
                  <a:pt x="4759697" y="811562"/>
                  <a:pt x="4484032" y="781371"/>
                </a:cubicBezTo>
                <a:cubicBezTo>
                  <a:pt x="4208367" y="751180"/>
                  <a:pt x="3982224" y="767449"/>
                  <a:pt x="3843456" y="781371"/>
                </a:cubicBezTo>
                <a:cubicBezTo>
                  <a:pt x="3704688" y="795293"/>
                  <a:pt x="3628321" y="792595"/>
                  <a:pt x="3414270" y="781371"/>
                </a:cubicBezTo>
                <a:cubicBezTo>
                  <a:pt x="3200219" y="770147"/>
                  <a:pt x="3066394" y="805603"/>
                  <a:pt x="2914621" y="781371"/>
                </a:cubicBezTo>
                <a:cubicBezTo>
                  <a:pt x="2762848" y="757139"/>
                  <a:pt x="2367694" y="820297"/>
                  <a:pt x="2133118" y="781371"/>
                </a:cubicBezTo>
                <a:cubicBezTo>
                  <a:pt x="1898542" y="742445"/>
                  <a:pt x="1646863" y="751862"/>
                  <a:pt x="1492542" y="781371"/>
                </a:cubicBezTo>
                <a:cubicBezTo>
                  <a:pt x="1338221" y="810880"/>
                  <a:pt x="1135414" y="761615"/>
                  <a:pt x="992893" y="781371"/>
                </a:cubicBezTo>
                <a:cubicBezTo>
                  <a:pt x="850372" y="801127"/>
                  <a:pt x="405294" y="740716"/>
                  <a:pt x="0" y="781371"/>
                </a:cubicBezTo>
                <a:cubicBezTo>
                  <a:pt x="-18054" y="639813"/>
                  <a:pt x="-6476" y="513494"/>
                  <a:pt x="0" y="414127"/>
                </a:cubicBezTo>
                <a:cubicBezTo>
                  <a:pt x="6476" y="314760"/>
                  <a:pt x="2506" y="18024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9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900" b="0" dirty="0">
                <a:solidFill>
                  <a:schemeClr val="tx1"/>
                </a:solidFill>
                <a:latin typeface="Comic Sans MS" panose="030F0902030302020204" pitchFamily="66" charset="0"/>
                <a:sym typeface="Arial"/>
              </a:rPr>
            </a:br>
            <a:r>
              <a:rPr lang="de-DE" sz="9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900" dirty="0">
              <a:solidFill>
                <a:schemeClr val="tx1"/>
              </a:solidFill>
              <a:latin typeface="Comic Sans MS" panose="030F0902030302020204" pitchFamily="66" charset="0"/>
              <a:sym typeface="Arial"/>
            </a:endParaRPr>
          </a:p>
        </p:txBody>
      </p:sp>
      <p:sp>
        <p:nvSpPr>
          <p:cNvPr id="20" name="Google Shape;471;p17">
            <a:extLst>
              <a:ext uri="{FF2B5EF4-FFF2-40B4-BE49-F238E27FC236}">
                <a16:creationId xmlns:a16="http://schemas.microsoft.com/office/drawing/2014/main" id="{5A0B884B-3859-A271-307C-81E4E24FEC8F}"/>
              </a:ext>
            </a:extLst>
          </p:cNvPr>
          <p:cNvSpPr/>
          <p:nvPr/>
        </p:nvSpPr>
        <p:spPr>
          <a:xfrm>
            <a:off x="448823" y="1801720"/>
            <a:ext cx="1962828" cy="1228702"/>
          </a:xfrm>
          <a:prstGeom prst="wedgeRoundRectCallout">
            <a:avLst>
              <a:gd name="adj1" fmla="val 43256"/>
              <a:gd name="adj2" fmla="val 11018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Ich verstehe das nicht. Was ist denn jetzt richtig?</a:t>
            </a:r>
          </a:p>
        </p:txBody>
      </p:sp>
      <p:graphicFrame>
        <p:nvGraphicFramePr>
          <p:cNvPr id="2" name="Tabelle 1">
            <a:extLst>
              <a:ext uri="{FF2B5EF4-FFF2-40B4-BE49-F238E27FC236}">
                <a16:creationId xmlns:a16="http://schemas.microsoft.com/office/drawing/2014/main" id="{0173E8F6-5382-F59F-65AB-5850772CC731}"/>
              </a:ext>
            </a:extLst>
          </p:cNvPr>
          <p:cNvGraphicFramePr>
            <a:graphicFrameLocks noGrp="1"/>
          </p:cNvGraphicFramePr>
          <p:nvPr/>
        </p:nvGraphicFramePr>
        <p:xfrm>
          <a:off x="4776809" y="2776145"/>
          <a:ext cx="7046337" cy="326446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indent="0" algn="l">
                        <a:buNone/>
                      </a:pPr>
                      <a:r>
                        <a:rPr lang="de-DE" sz="1800" b="0" dirty="0">
                          <a:latin typeface="Grundschrift" pitchFamily="2" charset="0"/>
                        </a:rPr>
                        <a:t>Wie viele Tiere sind im Streichelzoo?</a:t>
                      </a:r>
                    </a:p>
                  </a:txBody>
                  <a:tcPr/>
                </a:tc>
                <a:tc>
                  <a:txBody>
                    <a:bodyPr/>
                    <a:lstStyle/>
                    <a:p>
                      <a:pPr marL="0" indent="0" algn="ctr">
                        <a:buNone/>
                      </a:pPr>
                      <a:r>
                        <a:rPr lang="de-DE" sz="2400" dirty="0">
                          <a:solidFill>
                            <a:srgbClr val="92D050"/>
                          </a:solidFill>
                          <a:latin typeface="Grundschrift" panose="03010100010101010101" pitchFamily="66" charset="0"/>
                          <a:ea typeface="SF Pro Semibold" pitchFamily="2" charset="0"/>
                          <a:cs typeface="SF Pro Semibold" pitchFamily="2" charset="0"/>
                        </a:rPr>
                        <a:t>24</a:t>
                      </a:r>
                    </a:p>
                  </a:txBody>
                  <a:tcPr anchor="ctr"/>
                </a:tc>
                <a:extLst>
                  <a:ext uri="{0D108BD9-81ED-4DB2-BD59-A6C34878D82A}">
                    <a16:rowId xmlns:a16="http://schemas.microsoft.com/office/drawing/2014/main" val="3259581416"/>
                  </a:ext>
                </a:extLst>
              </a:tr>
              <a:tr h="544078">
                <a:tc>
                  <a:txBody>
                    <a:bodyPr/>
                    <a:lstStyle/>
                    <a:p>
                      <a:pPr marL="0" indent="0" algn="l">
                        <a:buNone/>
                      </a:pPr>
                      <a:r>
                        <a:rPr lang="de-DE" sz="1800" b="0" dirty="0">
                          <a:latin typeface="Grundschrift" pitchFamily="2" charset="0"/>
                        </a:rPr>
                        <a:t>Wie viele Hühner sind im Streichelzoo?</a:t>
                      </a:r>
                    </a:p>
                  </a:txBody>
                  <a:tcPr/>
                </a:tc>
                <a:tc>
                  <a:txBody>
                    <a:bodyPr/>
                    <a:lstStyle/>
                    <a:p>
                      <a:pPr marL="0" indent="0" algn="ctr">
                        <a:buNone/>
                      </a:pPr>
                      <a:endParaRPr lang="de-DE" sz="2400" dirty="0">
                        <a:solidFill>
                          <a:srgbClr val="92D050"/>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2937071858"/>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r>
                        <a:rPr lang="de-DE" sz="1800" b="0" dirty="0">
                          <a:latin typeface="Grundschrift" pitchFamily="2" charset="0"/>
                        </a:rPr>
                        <a:t>Wie viele Schafe sind im Streichelzoo?</a:t>
                      </a:r>
                    </a:p>
                  </a:txBody>
                  <a:tcPr/>
                </a:tc>
                <a:tc>
                  <a:txBody>
                    <a:bodyPr/>
                    <a:lstStyle/>
                    <a:p>
                      <a:pPr marL="0" indent="0" algn="ctr">
                        <a:buNone/>
                      </a:pPr>
                      <a:r>
                        <a:rPr lang="de-DE" sz="2400" dirty="0">
                          <a:solidFill>
                            <a:srgbClr val="92D050"/>
                          </a:solidFill>
                          <a:latin typeface="Grundschrift" panose="03010100010101010101" pitchFamily="66" charset="0"/>
                          <a:ea typeface="SF Pro Semibold" pitchFamily="2" charset="0"/>
                          <a:cs typeface="SF Pro Semibold" pitchFamily="2" charset="0"/>
                        </a:rPr>
                        <a:t>11</a:t>
                      </a:r>
                    </a:p>
                  </a:txBody>
                  <a:tcPr anchor="ctr"/>
                </a:tc>
                <a:extLst>
                  <a:ext uri="{0D108BD9-81ED-4DB2-BD59-A6C34878D82A}">
                    <a16:rowId xmlns:a16="http://schemas.microsoft.com/office/drawing/2014/main" val="3602207351"/>
                  </a:ext>
                </a:extLst>
              </a:tr>
              <a:tr h="544078">
                <a:tc>
                  <a:txBody>
                    <a:bodyPr/>
                    <a:lstStyle/>
                    <a:p>
                      <a:pPr marL="0" indent="0" algn="l">
                        <a:buNone/>
                      </a:pPr>
                      <a:r>
                        <a:rPr lang="de-DE" sz="1800" b="0" dirty="0">
                          <a:latin typeface="Grundschrift" pitchFamily="2" charset="0"/>
                        </a:rPr>
                        <a:t>Wie viele Schweine sind im Streichelzoo?</a:t>
                      </a:r>
                    </a:p>
                  </a:txBody>
                  <a:tcPr/>
                </a:tc>
                <a:tc>
                  <a:txBody>
                    <a:bodyPr/>
                    <a:lstStyle/>
                    <a:p>
                      <a:pPr marL="0" indent="0" algn="ctr">
                        <a:buNone/>
                      </a:pPr>
                      <a:r>
                        <a:rPr lang="de-DE" sz="2400" dirty="0">
                          <a:solidFill>
                            <a:srgbClr val="92D050"/>
                          </a:solidFill>
                          <a:latin typeface="Grundschrift" panose="03010100010101010101" pitchFamily="66" charset="0"/>
                          <a:ea typeface="SF Pro Semibold" pitchFamily="2" charset="0"/>
                          <a:cs typeface="SF Pro Semibold" pitchFamily="2" charset="0"/>
                        </a:rPr>
                        <a:t>5</a:t>
                      </a:r>
                    </a:p>
                  </a:txBody>
                  <a:tcPr anchor="ctr"/>
                </a:tc>
                <a:extLst>
                  <a:ext uri="{0D108BD9-81ED-4DB2-BD59-A6C34878D82A}">
                    <a16:rowId xmlns:a16="http://schemas.microsoft.com/office/drawing/2014/main" val="61604838"/>
                  </a:ext>
                </a:extLst>
              </a:tr>
              <a:tr h="544078">
                <a:tc>
                  <a:txBody>
                    <a:bodyPr/>
                    <a:lstStyle/>
                    <a:p>
                      <a:pPr marL="0" indent="0" algn="l">
                        <a:buNone/>
                      </a:pPr>
                      <a:r>
                        <a:rPr lang="de-DE" sz="1800" b="0" dirty="0">
                          <a:solidFill>
                            <a:srgbClr val="92D050"/>
                          </a:solidFill>
                          <a:latin typeface="Grundschrift" pitchFamily="2" charset="0"/>
                        </a:rPr>
                        <a:t>Wie viele Schweine und Schafe gibt es?</a:t>
                      </a:r>
                    </a:p>
                  </a:txBody>
                  <a:tcPr/>
                </a:tc>
                <a:tc>
                  <a:txBody>
                    <a:bodyPr/>
                    <a:lstStyle/>
                    <a:p>
                      <a:pPr marL="0" indent="0" algn="ctr">
                        <a:buNone/>
                      </a:pPr>
                      <a:r>
                        <a:rPr lang="de-DE" sz="2400" dirty="0">
                          <a:solidFill>
                            <a:srgbClr val="92D050"/>
                          </a:solidFill>
                          <a:latin typeface="Grundschrift" panose="03010100010101010101" pitchFamily="66" charset="0"/>
                          <a:ea typeface="SF Pro Semibold" pitchFamily="2" charset="0"/>
                          <a:cs typeface="SF Pro Semibold" pitchFamily="2" charset="0"/>
                        </a:rPr>
                        <a:t>16</a:t>
                      </a:r>
                    </a:p>
                  </a:txBody>
                  <a:tcPr anchor="ctr"/>
                </a:tc>
                <a:extLst>
                  <a:ext uri="{0D108BD9-81ED-4DB2-BD59-A6C34878D82A}">
                    <a16:rowId xmlns:a16="http://schemas.microsoft.com/office/drawing/2014/main" val="173136751"/>
                  </a:ext>
                </a:extLst>
              </a:tr>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endParaRPr lang="de-DE" sz="1800" b="0" dirty="0">
                        <a:solidFill>
                          <a:schemeClr val="accent1"/>
                        </a:solidFill>
                        <a:latin typeface="Grundschrift" pitchFamily="2" charset="0"/>
                      </a:endParaRPr>
                    </a:p>
                  </a:txBody>
                  <a:tcPr/>
                </a:tc>
                <a:tc>
                  <a:txBody>
                    <a:bodyPr/>
                    <a:lstStyle/>
                    <a:p>
                      <a:pPr marL="0" indent="0" algn="ctr">
                        <a:buNone/>
                      </a:pPr>
                      <a:endParaRPr lang="de-DE" sz="2400" dirty="0">
                        <a:solidFill>
                          <a:schemeClr val="accent1"/>
                        </a:solidFill>
                        <a:latin typeface="Grundschrift" panose="03010100010101010101" pitchFamily="66" charset="0"/>
                        <a:ea typeface="SF Pro Semibold" pitchFamily="2" charset="0"/>
                        <a:cs typeface="SF Pro Semibold" pitchFamily="2" charset="0"/>
                      </a:endParaRPr>
                    </a:p>
                  </a:txBody>
                  <a:tcPr anchor="ctr"/>
                </a:tc>
                <a:extLst>
                  <a:ext uri="{0D108BD9-81ED-4DB2-BD59-A6C34878D82A}">
                    <a16:rowId xmlns:a16="http://schemas.microsoft.com/office/drawing/2014/main" val="1970452226"/>
                  </a:ext>
                </a:extLst>
              </a:tr>
            </a:tbl>
          </a:graphicData>
        </a:graphic>
      </p:graphicFrame>
      <p:sp>
        <p:nvSpPr>
          <p:cNvPr id="9" name="Google Shape;471;p17">
            <a:extLst>
              <a:ext uri="{FF2B5EF4-FFF2-40B4-BE49-F238E27FC236}">
                <a16:creationId xmlns:a16="http://schemas.microsoft.com/office/drawing/2014/main" id="{66EE8F9C-0CBA-77C1-A157-64CD2091B3DA}"/>
              </a:ext>
            </a:extLst>
          </p:cNvPr>
          <p:cNvSpPr/>
          <p:nvPr/>
        </p:nvSpPr>
        <p:spPr>
          <a:xfrm>
            <a:off x="370753" y="3168954"/>
            <a:ext cx="2007851" cy="679676"/>
          </a:xfrm>
          <a:prstGeom prst="wedgeRoundRectCallout">
            <a:avLst>
              <a:gd name="adj1" fmla="val 35915"/>
              <a:gd name="adj2" fmla="val 6205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Wir haben das anders gemacht.</a:t>
            </a:r>
          </a:p>
        </p:txBody>
      </p:sp>
      <p:sp>
        <p:nvSpPr>
          <p:cNvPr id="5" name="Google Shape;471;p17">
            <a:extLst>
              <a:ext uri="{FF2B5EF4-FFF2-40B4-BE49-F238E27FC236}">
                <a16:creationId xmlns:a16="http://schemas.microsoft.com/office/drawing/2014/main" id="{36E3601B-FF2D-C826-2012-67393C5D4F5C}"/>
              </a:ext>
            </a:extLst>
          </p:cNvPr>
          <p:cNvSpPr/>
          <p:nvPr/>
        </p:nvSpPr>
        <p:spPr>
          <a:xfrm>
            <a:off x="2467058" y="1833291"/>
            <a:ext cx="2007851" cy="2044264"/>
          </a:xfrm>
          <a:prstGeom prst="wedgeRoundRectCallout">
            <a:avLst>
              <a:gd name="adj1" fmla="val -22894"/>
              <a:gd name="adj2" fmla="val 5598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24 Tiere zusammen. Davon 5 Schweine und 11 Schafe. Dann bleiben noch 8 Hühner.</a:t>
            </a:r>
          </a:p>
        </p:txBody>
      </p:sp>
      <p:graphicFrame>
        <p:nvGraphicFramePr>
          <p:cNvPr id="6" name="Tabelle 5">
            <a:extLst>
              <a:ext uri="{FF2B5EF4-FFF2-40B4-BE49-F238E27FC236}">
                <a16:creationId xmlns:a16="http://schemas.microsoft.com/office/drawing/2014/main" id="{F18B73EC-92EA-70C0-7044-75B5AB1A64A7}"/>
              </a:ext>
            </a:extLst>
          </p:cNvPr>
          <p:cNvGraphicFramePr>
            <a:graphicFrameLocks noGrp="1"/>
          </p:cNvGraphicFramePr>
          <p:nvPr/>
        </p:nvGraphicFramePr>
        <p:xfrm>
          <a:off x="4775257" y="3320223"/>
          <a:ext cx="7046337" cy="544078"/>
        </p:xfrm>
        <a:graphic>
          <a:graphicData uri="http://schemas.openxmlformats.org/drawingml/2006/table">
            <a:tbl>
              <a:tblPr firstRow="1" bandRow="1">
                <a:tableStyleId>{5940675A-B579-460E-94D1-54222C63F5DA}</a:tableStyleId>
              </a:tblPr>
              <a:tblGrid>
                <a:gridCol w="5335247">
                  <a:extLst>
                    <a:ext uri="{9D8B030D-6E8A-4147-A177-3AD203B41FA5}">
                      <a16:colId xmlns:a16="http://schemas.microsoft.com/office/drawing/2014/main" val="1217645457"/>
                    </a:ext>
                  </a:extLst>
                </a:gridCol>
                <a:gridCol w="1711090">
                  <a:extLst>
                    <a:ext uri="{9D8B030D-6E8A-4147-A177-3AD203B41FA5}">
                      <a16:colId xmlns:a16="http://schemas.microsoft.com/office/drawing/2014/main" val="2345271596"/>
                    </a:ext>
                  </a:extLst>
                </a:gridCol>
              </a:tblGrid>
              <a:tr h="544078">
                <a:tc>
                  <a:txBody>
                    <a:bodyPr/>
                    <a:lstStyle/>
                    <a:p>
                      <a:pPr marL="0" marR="0" lvl="0" indent="0" algn="l" defTabSz="457200" rtl="0" eaLnBrk="1" fontAlgn="auto" latinLnBrk="0" hangingPunct="1">
                        <a:lnSpc>
                          <a:spcPct val="100000"/>
                        </a:lnSpc>
                        <a:spcBef>
                          <a:spcPts val="0"/>
                        </a:spcBef>
                        <a:spcAft>
                          <a:spcPts val="0"/>
                        </a:spcAft>
                        <a:buClrTx/>
                        <a:buSzPct val="100000"/>
                        <a:buFont typeface="Arial"/>
                        <a:buNone/>
                        <a:tabLst/>
                        <a:defRPr/>
                      </a:pPr>
                      <a:endParaRPr lang="de-DE" sz="1800" b="0" dirty="0">
                        <a:latin typeface="Grundschrif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sz="2400" dirty="0">
                          <a:solidFill>
                            <a:srgbClr val="92D050"/>
                          </a:solidFill>
                          <a:latin typeface="Grundschrift" panose="03010100010101010101" pitchFamily="66" charset="0"/>
                          <a:ea typeface="SF Pro Semibold" pitchFamily="2" charset="0"/>
                          <a:cs typeface="SF Pro Semibold" pitchFamily="2"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136751"/>
                  </a:ext>
                </a:extLst>
              </a:tr>
            </a:tbl>
          </a:graphicData>
        </a:graphic>
      </p:graphicFrame>
    </p:spTree>
    <p:extLst>
      <p:ext uri="{BB962C8B-B14F-4D97-AF65-F5344CB8AC3E}">
        <p14:creationId xmlns:p14="http://schemas.microsoft.com/office/powerpoint/2010/main" val="35439016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3DE02-75A6-AD96-8BCC-BF2E495B1B12}"/>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3A7A57AF-6453-708B-7BB4-BEFC3FB6145D}"/>
              </a:ext>
            </a:extLst>
          </p:cNvPr>
          <p:cNvPicPr>
            <a:picLocks noChangeAspect="1"/>
          </p:cNvPicPr>
          <p:nvPr/>
        </p:nvPicPr>
        <p:blipFill>
          <a:blip r:embed="rId3"/>
          <a:stretch>
            <a:fillRect/>
          </a:stretch>
        </p:blipFill>
        <p:spPr>
          <a:xfrm>
            <a:off x="3047559" y="2977603"/>
            <a:ext cx="957960" cy="1397025"/>
          </a:xfrm>
          <a:prstGeom prst="rect">
            <a:avLst/>
          </a:prstGeom>
        </p:spPr>
      </p:pic>
      <p:sp>
        <p:nvSpPr>
          <p:cNvPr id="4" name="Titel 3">
            <a:extLst>
              <a:ext uri="{FF2B5EF4-FFF2-40B4-BE49-F238E27FC236}">
                <a16:creationId xmlns:a16="http://schemas.microsoft.com/office/drawing/2014/main" id="{6506944E-63BB-8232-DE54-EB81A4739EAD}"/>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BFD4AE92-96AA-BDC2-E39F-CC2FB19AA183}"/>
              </a:ext>
            </a:extLst>
          </p:cNvPr>
          <p:cNvSpPr>
            <a:spLocks noGrp="1"/>
          </p:cNvSpPr>
          <p:nvPr>
            <p:ph type="body" sz="quarter" idx="14"/>
          </p:nvPr>
        </p:nvSpPr>
        <p:spPr/>
        <p:txBody>
          <a:bodyPr/>
          <a:lstStyle/>
          <a:p>
            <a:r>
              <a:rPr lang="de-DE" dirty="0"/>
              <a:t>SACHKONTEXTE DURCH FRAGEN INTERPRETIEREN UND VALIDIEREN</a:t>
            </a:r>
          </a:p>
        </p:txBody>
      </p:sp>
      <p:pic>
        <p:nvPicPr>
          <p:cNvPr id="11" name="Grafik 10">
            <a:extLst>
              <a:ext uri="{FF2B5EF4-FFF2-40B4-BE49-F238E27FC236}">
                <a16:creationId xmlns:a16="http://schemas.microsoft.com/office/drawing/2014/main" id="{0835569D-ED80-3F2C-C9ED-D6CE160F36AD}"/>
              </a:ext>
            </a:extLst>
          </p:cNvPr>
          <p:cNvPicPr>
            <a:picLocks noChangeAspect="1"/>
          </p:cNvPicPr>
          <p:nvPr/>
        </p:nvPicPr>
        <p:blipFill>
          <a:blip r:embed="rId4"/>
          <a:stretch>
            <a:fillRect/>
          </a:stretch>
        </p:blipFill>
        <p:spPr>
          <a:xfrm rot="21173744">
            <a:off x="851417"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B99D3D7C-D845-A342-3AB1-CE50512ED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20417" y="3942897"/>
            <a:ext cx="1166040" cy="2097714"/>
          </a:xfrm>
          <a:prstGeom prst="rect">
            <a:avLst/>
          </a:prstGeom>
        </p:spPr>
      </p:pic>
      <p:pic>
        <p:nvPicPr>
          <p:cNvPr id="15" name="Grafik 14">
            <a:extLst>
              <a:ext uri="{FF2B5EF4-FFF2-40B4-BE49-F238E27FC236}">
                <a16:creationId xmlns:a16="http://schemas.microsoft.com/office/drawing/2014/main" id="{5A23611C-E9E7-CC60-C309-9A27347DB5D6}"/>
              </a:ext>
            </a:extLst>
          </p:cNvPr>
          <p:cNvPicPr>
            <a:picLocks noChangeAspect="1"/>
          </p:cNvPicPr>
          <p:nvPr/>
        </p:nvPicPr>
        <p:blipFill>
          <a:blip r:embed="rId6"/>
          <a:stretch>
            <a:fillRect/>
          </a:stretch>
        </p:blipFill>
        <p:spPr>
          <a:xfrm>
            <a:off x="157794"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FC278B8D-A0E0-A7B9-6BCF-1B20688E39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36441" y="4087006"/>
            <a:ext cx="1148872" cy="1744154"/>
          </a:xfrm>
          <a:prstGeom prst="rect">
            <a:avLst/>
          </a:prstGeom>
        </p:spPr>
      </p:pic>
      <p:pic>
        <p:nvPicPr>
          <p:cNvPr id="14" name="Grafik 13">
            <a:extLst>
              <a:ext uri="{FF2B5EF4-FFF2-40B4-BE49-F238E27FC236}">
                <a16:creationId xmlns:a16="http://schemas.microsoft.com/office/drawing/2014/main" id="{452C7F4B-0AD7-71B0-AD62-61E23967A714}"/>
              </a:ext>
            </a:extLst>
          </p:cNvPr>
          <p:cNvPicPr>
            <a:picLocks noChangeAspect="1"/>
          </p:cNvPicPr>
          <p:nvPr/>
        </p:nvPicPr>
        <p:blipFill>
          <a:blip r:embed="rId8"/>
          <a:stretch>
            <a:fillRect/>
          </a:stretch>
        </p:blipFill>
        <p:spPr>
          <a:xfrm>
            <a:off x="1495215" y="4009527"/>
            <a:ext cx="1025323" cy="2257783"/>
          </a:xfrm>
          <a:prstGeom prst="rect">
            <a:avLst/>
          </a:prstGeom>
        </p:spPr>
      </p:pic>
      <p:sp>
        <p:nvSpPr>
          <p:cNvPr id="9" name="Google Shape;471;p17">
            <a:extLst>
              <a:ext uri="{FF2B5EF4-FFF2-40B4-BE49-F238E27FC236}">
                <a16:creationId xmlns:a16="http://schemas.microsoft.com/office/drawing/2014/main" id="{CB1DF52D-3FFC-EF9C-0457-D269A1194A26}"/>
              </a:ext>
            </a:extLst>
          </p:cNvPr>
          <p:cNvSpPr/>
          <p:nvPr/>
        </p:nvSpPr>
        <p:spPr>
          <a:xfrm>
            <a:off x="191129" y="1873778"/>
            <a:ext cx="3548103" cy="965293"/>
          </a:xfrm>
          <a:prstGeom prst="wedgeRoundRectCallout">
            <a:avLst>
              <a:gd name="adj1" fmla="val 33446"/>
              <a:gd name="adj2" fmla="val 8609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Warum konntet ihr so rechnen? Könnt ihr uns das zeigen?</a:t>
            </a:r>
          </a:p>
        </p:txBody>
      </p:sp>
      <p:pic>
        <p:nvPicPr>
          <p:cNvPr id="17" name="Grafik 16">
            <a:extLst>
              <a:ext uri="{FF2B5EF4-FFF2-40B4-BE49-F238E27FC236}">
                <a16:creationId xmlns:a16="http://schemas.microsoft.com/office/drawing/2014/main" id="{86D2B722-3FAB-AFE5-B522-BC243EC822D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231834" y="3819562"/>
            <a:ext cx="3784270" cy="2286851"/>
          </a:xfrm>
          <a:prstGeom prst="rect">
            <a:avLst/>
          </a:prstGeom>
        </p:spPr>
      </p:pic>
      <p:pic>
        <p:nvPicPr>
          <p:cNvPr id="19" name="Grafik 18">
            <a:extLst>
              <a:ext uri="{FF2B5EF4-FFF2-40B4-BE49-F238E27FC236}">
                <a16:creationId xmlns:a16="http://schemas.microsoft.com/office/drawing/2014/main" id="{06EFA9AB-39BF-5507-5BED-E4439227621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16104" y="3819562"/>
            <a:ext cx="3778004" cy="2286852"/>
          </a:xfrm>
          <a:prstGeom prst="rect">
            <a:avLst/>
          </a:prstGeom>
        </p:spPr>
      </p:pic>
      <p:sp>
        <p:nvSpPr>
          <p:cNvPr id="5" name="Rechteck 4">
            <a:extLst>
              <a:ext uri="{FF2B5EF4-FFF2-40B4-BE49-F238E27FC236}">
                <a16:creationId xmlns:a16="http://schemas.microsoft.com/office/drawing/2014/main" id="{9CB2BF2E-6B46-EA52-203D-99101DEE8262}"/>
              </a:ext>
            </a:extLst>
          </p:cNvPr>
          <p:cNvSpPr/>
          <p:nvPr/>
        </p:nvSpPr>
        <p:spPr>
          <a:xfrm>
            <a:off x="4481949" y="1751511"/>
            <a:ext cx="7518922" cy="1982386"/>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 name="Grafik 5">
            <a:extLst>
              <a:ext uri="{FF2B5EF4-FFF2-40B4-BE49-F238E27FC236}">
                <a16:creationId xmlns:a16="http://schemas.microsoft.com/office/drawing/2014/main" id="{EC0ED66F-5B90-4C16-2595-DD9A52FA2F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0786" y="1873778"/>
            <a:ext cx="7490085" cy="1860119"/>
          </a:xfrm>
          <a:prstGeom prst="rect">
            <a:avLst/>
          </a:prstGeom>
        </p:spPr>
      </p:pic>
      <p:pic>
        <p:nvPicPr>
          <p:cNvPr id="8" name="Grafik 7">
            <a:extLst>
              <a:ext uri="{FF2B5EF4-FFF2-40B4-BE49-F238E27FC236}">
                <a16:creationId xmlns:a16="http://schemas.microsoft.com/office/drawing/2014/main" id="{CC953F96-50F0-44A2-A41D-4F6234370FE1}"/>
              </a:ext>
            </a:extLst>
          </p:cNvPr>
          <p:cNvPicPr>
            <a:picLocks noChangeAspect="1"/>
          </p:cNvPicPr>
          <p:nvPr/>
        </p:nvPicPr>
        <p:blipFill>
          <a:blip r:embed="rId12"/>
          <a:stretch>
            <a:fillRect/>
          </a:stretch>
        </p:blipFill>
        <p:spPr>
          <a:xfrm>
            <a:off x="8677043" y="2802365"/>
            <a:ext cx="240430" cy="272065"/>
          </a:xfrm>
          <a:prstGeom prst="rect">
            <a:avLst/>
          </a:prstGeom>
        </p:spPr>
      </p:pic>
      <p:pic>
        <p:nvPicPr>
          <p:cNvPr id="10" name="Grafik 9">
            <a:extLst>
              <a:ext uri="{FF2B5EF4-FFF2-40B4-BE49-F238E27FC236}">
                <a16:creationId xmlns:a16="http://schemas.microsoft.com/office/drawing/2014/main" id="{3E377DEB-1226-4961-43E0-E92DAAB74724}"/>
              </a:ext>
            </a:extLst>
          </p:cNvPr>
          <p:cNvPicPr>
            <a:picLocks noChangeAspect="1"/>
          </p:cNvPicPr>
          <p:nvPr/>
        </p:nvPicPr>
        <p:blipFill>
          <a:blip r:embed="rId12"/>
          <a:stretch>
            <a:fillRect/>
          </a:stretch>
        </p:blipFill>
        <p:spPr>
          <a:xfrm>
            <a:off x="5581005" y="2583219"/>
            <a:ext cx="240430" cy="272065"/>
          </a:xfrm>
          <a:prstGeom prst="rect">
            <a:avLst/>
          </a:prstGeom>
        </p:spPr>
      </p:pic>
    </p:spTree>
    <p:extLst>
      <p:ext uri="{BB962C8B-B14F-4D97-AF65-F5344CB8AC3E}">
        <p14:creationId xmlns:p14="http://schemas.microsoft.com/office/powerpoint/2010/main" val="1842466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 fill="hold"/>
                                        <p:tgtEl>
                                          <p:spTgt spid="8"/>
                                        </p:tgtEl>
                                        <p:attrNameLst>
                                          <p:attrName>ppt_x</p:attrName>
                                        </p:attrNameLst>
                                      </p:cBhvr>
                                      <p:tavLst>
                                        <p:tav tm="0">
                                          <p:val>
                                            <p:strVal val="#ppt_x"/>
                                          </p:val>
                                        </p:tav>
                                        <p:tav tm="100000">
                                          <p:val>
                                            <p:strVal val="#ppt_x"/>
                                          </p:val>
                                        </p:tav>
                                      </p:tavLst>
                                    </p:anim>
                                    <p:anim calcmode="lin" valueType="num">
                                      <p:cBhvr additive="base">
                                        <p:cTn id="16" dur="2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00" fill="hold"/>
                                        <p:tgtEl>
                                          <p:spTgt spid="10"/>
                                        </p:tgtEl>
                                        <p:attrNameLst>
                                          <p:attrName>ppt_x</p:attrName>
                                        </p:attrNameLst>
                                      </p:cBhvr>
                                      <p:tavLst>
                                        <p:tav tm="0">
                                          <p:val>
                                            <p:strVal val="#ppt_x"/>
                                          </p:val>
                                        </p:tav>
                                        <p:tav tm="100000">
                                          <p:val>
                                            <p:strVal val="#ppt_x"/>
                                          </p:val>
                                        </p:tav>
                                      </p:tavLst>
                                    </p:anim>
                                    <p:anim calcmode="lin" valueType="num">
                                      <p:cBhvr additive="base">
                                        <p:cTn id="20" dur="2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1BC9E-8F2F-7CF6-CB7F-F217DB0E1822}"/>
              </a:ext>
            </a:extLst>
          </p:cNvPr>
          <p:cNvSpPr>
            <a:spLocks noGrp="1"/>
          </p:cNvSpPr>
          <p:nvPr>
            <p:ph type="title"/>
          </p:nvPr>
        </p:nvSpPr>
        <p:spPr/>
        <p:txBody>
          <a:bodyPr/>
          <a:lstStyle/>
          <a:p>
            <a:r>
              <a:rPr lang="de-DE" dirty="0"/>
              <a:t>Hintergrundinformationen für Moderierende</a:t>
            </a:r>
          </a:p>
        </p:txBody>
      </p:sp>
      <p:sp>
        <p:nvSpPr>
          <p:cNvPr id="3" name="Inhaltsplatzhalter 2">
            <a:extLst>
              <a:ext uri="{FF2B5EF4-FFF2-40B4-BE49-F238E27FC236}">
                <a16:creationId xmlns:a16="http://schemas.microsoft.com/office/drawing/2014/main" id="{6575D8B4-63F2-7DC0-B14F-E4AA580BEB2C}"/>
              </a:ext>
            </a:extLst>
          </p:cNvPr>
          <p:cNvSpPr>
            <a:spLocks noGrp="1"/>
          </p:cNvSpPr>
          <p:nvPr>
            <p:ph idx="1"/>
          </p:nvPr>
        </p:nvSpPr>
        <p:spPr/>
        <p:txBody>
          <a:bodyPr/>
          <a:lstStyle/>
          <a:p>
            <a:r>
              <a:rPr lang="de-DE" dirty="0"/>
              <a:t>Das Modellieren ist eine Kompetenz, für die verschiedenste Konzeptualisierungen vorliegen und eine Vielzahl von Aufgabentypen denkbar ist, mit denen das Modellieren angesprochen werden kann. Zugleich ist es nicht immer notwendig oder sinnvoll, Sach- bzw. Textaufgaben von komplexeren Aufgabenformaten, wie beispielsweise Fermi-Aufgaben, abzugrenzen. Denn wichtige Tätigkeiten des Modellierens können bereits mit einfacheren Aufgaben angesprochen und so bereits zentrale Kompetenzen grundgelegt werden.</a:t>
            </a:r>
          </a:p>
          <a:p>
            <a:r>
              <a:rPr lang="de-DE" dirty="0"/>
              <a:t>Im Modul werden Modellierungsprozesse anhand eines adaptierten Modellierungskreislaufes erläutert und anhand verschiedener Aufgaben aufbereitet, im Fokus stehen jedoch insbesondere die Unterstützungsmaßnahmen </a:t>
            </a:r>
            <a:r>
              <a:rPr lang="de-DE" i="1" dirty="0"/>
              <a:t>Fragen an den Text</a:t>
            </a:r>
            <a:r>
              <a:rPr lang="de-DE" dirty="0"/>
              <a:t>, </a:t>
            </a:r>
            <a:r>
              <a:rPr lang="de-DE" i="1" dirty="0"/>
              <a:t>Skizzen</a:t>
            </a:r>
            <a:r>
              <a:rPr lang="de-DE" dirty="0"/>
              <a:t> und </a:t>
            </a:r>
            <a:r>
              <a:rPr lang="de-DE" i="1" dirty="0"/>
              <a:t>Tabellen</a:t>
            </a:r>
            <a:r>
              <a:rPr lang="de-DE" dirty="0"/>
              <a:t>, die jeweils verschiedenste Tätigkeiten des Modellierens unterstützen können.</a:t>
            </a:r>
          </a:p>
          <a:p>
            <a:r>
              <a:rPr lang="de-DE" dirty="0"/>
              <a:t>Ziel ist es, sowohl für die Komplexität des Modellierens zu sensibilisieren als auch konkrete und niedrigschwellige Umsetzungsmöglichkeiten aufzuzeigen. Dies soll den Transfer in den eigenen Unterricht erleichtern.</a:t>
            </a:r>
          </a:p>
        </p:txBody>
      </p:sp>
      <p:sp>
        <p:nvSpPr>
          <p:cNvPr id="4" name="Textplatzhalter 3">
            <a:extLst>
              <a:ext uri="{FF2B5EF4-FFF2-40B4-BE49-F238E27FC236}">
                <a16:creationId xmlns:a16="http://schemas.microsoft.com/office/drawing/2014/main" id="{36B77471-DD7D-A1EB-2632-733878EDA586}"/>
              </a:ext>
            </a:extLst>
          </p:cNvPr>
          <p:cNvSpPr>
            <a:spLocks noGrp="1"/>
          </p:cNvSpPr>
          <p:nvPr>
            <p:ph type="body" sz="quarter" idx="13"/>
          </p:nvPr>
        </p:nvSpPr>
        <p:spPr/>
        <p:txBody>
          <a:bodyPr/>
          <a:lstStyle/>
          <a:p>
            <a:r>
              <a:rPr lang="de-DE" dirty="0"/>
              <a:t>GRUNDIDEE DES 3. MODULS</a:t>
            </a:r>
          </a:p>
        </p:txBody>
      </p:sp>
    </p:spTree>
    <p:extLst>
      <p:ext uri="{BB962C8B-B14F-4D97-AF65-F5344CB8AC3E}">
        <p14:creationId xmlns:p14="http://schemas.microsoft.com/office/powerpoint/2010/main" val="245576584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F0C12-E708-2585-399D-D3E9BA451EC0}"/>
            </a:ext>
          </a:extLst>
        </p:cNvPr>
        <p:cNvGrpSpPr/>
        <p:nvPr/>
      </p:nvGrpSpPr>
      <p:grpSpPr>
        <a:xfrm>
          <a:off x="0" y="0"/>
          <a:ext cx="0" cy="0"/>
          <a:chOff x="0" y="0"/>
          <a:chExt cx="0" cy="0"/>
        </a:xfrm>
      </p:grpSpPr>
      <p:pic>
        <p:nvPicPr>
          <p:cNvPr id="75" name="Grafik 74">
            <a:extLst>
              <a:ext uri="{FF2B5EF4-FFF2-40B4-BE49-F238E27FC236}">
                <a16:creationId xmlns:a16="http://schemas.microsoft.com/office/drawing/2014/main" id="{AFF4C8C1-C365-1860-C935-A1308C505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5464" y="3320815"/>
            <a:ext cx="4609593" cy="2785599"/>
          </a:xfrm>
          <a:prstGeom prst="rect">
            <a:avLst/>
          </a:prstGeom>
        </p:spPr>
      </p:pic>
      <p:sp>
        <p:nvSpPr>
          <p:cNvPr id="4" name="Titel 3">
            <a:extLst>
              <a:ext uri="{FF2B5EF4-FFF2-40B4-BE49-F238E27FC236}">
                <a16:creationId xmlns:a16="http://schemas.microsoft.com/office/drawing/2014/main" id="{7B6CE715-565E-9947-9429-D2420CCC1F9E}"/>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1C5BB7CD-7FA9-2C6A-F1F9-F9AF4258D6D2}"/>
              </a:ext>
            </a:extLst>
          </p:cNvPr>
          <p:cNvSpPr>
            <a:spLocks noGrp="1"/>
          </p:cNvSpPr>
          <p:nvPr>
            <p:ph type="body" sz="quarter" idx="14"/>
          </p:nvPr>
        </p:nvSpPr>
        <p:spPr/>
        <p:txBody>
          <a:bodyPr/>
          <a:lstStyle/>
          <a:p>
            <a:r>
              <a:rPr lang="de-DE" dirty="0"/>
              <a:t>SACHKONTEXTE DURCH FRAGEN INTERPRETIEREN UND VALIDIEREN</a:t>
            </a:r>
          </a:p>
        </p:txBody>
      </p:sp>
      <p:pic>
        <p:nvPicPr>
          <p:cNvPr id="13" name="Grafik 12" descr="Ein Bild, das Zeichnung, Entwurf, Bild, Kinderkunst enthält.&#10;&#10;Automatisch generierte Beschreibung">
            <a:extLst>
              <a:ext uri="{FF2B5EF4-FFF2-40B4-BE49-F238E27FC236}">
                <a16:creationId xmlns:a16="http://schemas.microsoft.com/office/drawing/2014/main" id="{E287A7A3-B564-2587-0D68-FE00F4ADD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1876" y="3942897"/>
            <a:ext cx="1166040" cy="2097714"/>
          </a:xfrm>
          <a:prstGeom prst="rect">
            <a:avLst/>
          </a:prstGeom>
        </p:spPr>
      </p:pic>
      <p:pic>
        <p:nvPicPr>
          <p:cNvPr id="14" name="Grafik 13">
            <a:extLst>
              <a:ext uri="{FF2B5EF4-FFF2-40B4-BE49-F238E27FC236}">
                <a16:creationId xmlns:a16="http://schemas.microsoft.com/office/drawing/2014/main" id="{319C3D37-A0B8-F9FB-A1ED-D90E0ACB6A75}"/>
              </a:ext>
            </a:extLst>
          </p:cNvPr>
          <p:cNvPicPr>
            <a:picLocks noChangeAspect="1"/>
          </p:cNvPicPr>
          <p:nvPr/>
        </p:nvPicPr>
        <p:blipFill>
          <a:blip r:embed="rId5"/>
          <a:stretch>
            <a:fillRect/>
          </a:stretch>
        </p:blipFill>
        <p:spPr>
          <a:xfrm>
            <a:off x="280430" y="4009527"/>
            <a:ext cx="1025323" cy="2257783"/>
          </a:xfrm>
          <a:prstGeom prst="rect">
            <a:avLst/>
          </a:prstGeom>
        </p:spPr>
      </p:pic>
      <p:sp>
        <p:nvSpPr>
          <p:cNvPr id="9" name="Google Shape;471;p17">
            <a:extLst>
              <a:ext uri="{FF2B5EF4-FFF2-40B4-BE49-F238E27FC236}">
                <a16:creationId xmlns:a16="http://schemas.microsoft.com/office/drawing/2014/main" id="{241D0617-AC49-AE06-26D0-3737A9570186}"/>
              </a:ext>
            </a:extLst>
          </p:cNvPr>
          <p:cNvSpPr/>
          <p:nvPr/>
        </p:nvSpPr>
        <p:spPr>
          <a:xfrm>
            <a:off x="280430" y="1818855"/>
            <a:ext cx="3548103" cy="965293"/>
          </a:xfrm>
          <a:prstGeom prst="wedgeRoundRectCallout">
            <a:avLst>
              <a:gd name="adj1" fmla="val -30454"/>
              <a:gd name="adj2" fmla="val 162341"/>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insgesamt 24 Tiere. Also brauchen wir 24 Plättchen.</a:t>
            </a:r>
          </a:p>
        </p:txBody>
      </p:sp>
      <p:sp>
        <p:nvSpPr>
          <p:cNvPr id="2" name="Dreieck 1">
            <a:extLst>
              <a:ext uri="{FF2B5EF4-FFF2-40B4-BE49-F238E27FC236}">
                <a16:creationId xmlns:a16="http://schemas.microsoft.com/office/drawing/2014/main" id="{9E201A21-BE19-EFCE-6250-C3565A7190C7}"/>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00430459-E298-21B6-25E7-0C7C03CCA57F}"/>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AD74D1A6-4947-8017-D6E3-412240D932B8}"/>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423B67CA-9DDB-C6C2-5108-104592DFA6FC}"/>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565C9AAE-0A45-6834-0E9B-102242ABFCF7}"/>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9A76BE29-50F7-EC0B-8E0F-E133EBADA7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sp>
        <p:nvSpPr>
          <p:cNvPr id="38" name="Oval 37">
            <a:extLst>
              <a:ext uri="{FF2B5EF4-FFF2-40B4-BE49-F238E27FC236}">
                <a16:creationId xmlns:a16="http://schemas.microsoft.com/office/drawing/2014/main" id="{46459FEB-DCDB-0A81-3BB7-FF4CAE636F00}"/>
              </a:ext>
            </a:extLst>
          </p:cNvPr>
          <p:cNvSpPr/>
          <p:nvPr/>
        </p:nvSpPr>
        <p:spPr>
          <a:xfrm>
            <a:off x="5085162"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9" name="Oval 38">
            <a:extLst>
              <a:ext uri="{FF2B5EF4-FFF2-40B4-BE49-F238E27FC236}">
                <a16:creationId xmlns:a16="http://schemas.microsoft.com/office/drawing/2014/main" id="{975F3B42-8BD9-EAF1-97CA-73098AAB157B}"/>
              </a:ext>
            </a:extLst>
          </p:cNvPr>
          <p:cNvSpPr/>
          <p:nvPr/>
        </p:nvSpPr>
        <p:spPr>
          <a:xfrm>
            <a:off x="5085162"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0" name="Oval 39">
            <a:extLst>
              <a:ext uri="{FF2B5EF4-FFF2-40B4-BE49-F238E27FC236}">
                <a16:creationId xmlns:a16="http://schemas.microsoft.com/office/drawing/2014/main" id="{8FA6639B-8048-1235-1916-34586CD2A7CF}"/>
              </a:ext>
            </a:extLst>
          </p:cNvPr>
          <p:cNvSpPr/>
          <p:nvPr/>
        </p:nvSpPr>
        <p:spPr>
          <a:xfrm>
            <a:off x="5362943"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1" name="Oval 40">
            <a:extLst>
              <a:ext uri="{FF2B5EF4-FFF2-40B4-BE49-F238E27FC236}">
                <a16:creationId xmlns:a16="http://schemas.microsoft.com/office/drawing/2014/main" id="{AB4D63E4-321F-8B2C-6452-29EC4A03488F}"/>
              </a:ext>
            </a:extLst>
          </p:cNvPr>
          <p:cNvSpPr/>
          <p:nvPr/>
        </p:nvSpPr>
        <p:spPr>
          <a:xfrm>
            <a:off x="5362943"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2" name="Oval 41">
            <a:extLst>
              <a:ext uri="{FF2B5EF4-FFF2-40B4-BE49-F238E27FC236}">
                <a16:creationId xmlns:a16="http://schemas.microsoft.com/office/drawing/2014/main" id="{D9C79400-2B5E-5733-1606-402A019D5C8B}"/>
              </a:ext>
            </a:extLst>
          </p:cNvPr>
          <p:cNvSpPr/>
          <p:nvPr/>
        </p:nvSpPr>
        <p:spPr>
          <a:xfrm>
            <a:off x="5224053" y="287408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3" name="Oval 42">
            <a:extLst>
              <a:ext uri="{FF2B5EF4-FFF2-40B4-BE49-F238E27FC236}">
                <a16:creationId xmlns:a16="http://schemas.microsoft.com/office/drawing/2014/main" id="{E8068ACE-D71A-DE74-C0BA-7939884B9790}"/>
              </a:ext>
            </a:extLst>
          </p:cNvPr>
          <p:cNvSpPr/>
          <p:nvPr/>
        </p:nvSpPr>
        <p:spPr>
          <a:xfrm>
            <a:off x="4514664" y="182079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4" name="Oval 43">
            <a:extLst>
              <a:ext uri="{FF2B5EF4-FFF2-40B4-BE49-F238E27FC236}">
                <a16:creationId xmlns:a16="http://schemas.microsoft.com/office/drawing/2014/main" id="{58CE03E1-8ECD-0D46-6A8E-9C6F7F84D587}"/>
              </a:ext>
            </a:extLst>
          </p:cNvPr>
          <p:cNvSpPr/>
          <p:nvPr/>
        </p:nvSpPr>
        <p:spPr>
          <a:xfrm>
            <a:off x="4514664" y="219963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5" name="Oval 44">
            <a:extLst>
              <a:ext uri="{FF2B5EF4-FFF2-40B4-BE49-F238E27FC236}">
                <a16:creationId xmlns:a16="http://schemas.microsoft.com/office/drawing/2014/main" id="{296E5BA9-E021-3906-F223-DD5B91CD3F4B}"/>
              </a:ext>
            </a:extLst>
          </p:cNvPr>
          <p:cNvSpPr/>
          <p:nvPr/>
        </p:nvSpPr>
        <p:spPr>
          <a:xfrm>
            <a:off x="4792446" y="18207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6" name="Oval 45">
            <a:extLst>
              <a:ext uri="{FF2B5EF4-FFF2-40B4-BE49-F238E27FC236}">
                <a16:creationId xmlns:a16="http://schemas.microsoft.com/office/drawing/2014/main" id="{5F564A05-A2B7-140D-73E9-8605F5207743}"/>
              </a:ext>
            </a:extLst>
          </p:cNvPr>
          <p:cNvSpPr/>
          <p:nvPr/>
        </p:nvSpPr>
        <p:spPr>
          <a:xfrm>
            <a:off x="4792446" y="219963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7" name="Oval 46">
            <a:extLst>
              <a:ext uri="{FF2B5EF4-FFF2-40B4-BE49-F238E27FC236}">
                <a16:creationId xmlns:a16="http://schemas.microsoft.com/office/drawing/2014/main" id="{C47A19DC-AF94-2030-A11F-2FD9977FBACE}"/>
              </a:ext>
            </a:extLst>
          </p:cNvPr>
          <p:cNvSpPr/>
          <p:nvPr/>
        </p:nvSpPr>
        <p:spPr>
          <a:xfrm>
            <a:off x="4653555" y="201021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9" name="Gerade Verbindung 48">
            <a:extLst>
              <a:ext uri="{FF2B5EF4-FFF2-40B4-BE49-F238E27FC236}">
                <a16:creationId xmlns:a16="http://schemas.microsoft.com/office/drawing/2014/main" id="{11655B3F-8358-0E41-262D-02240F6F74F5}"/>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5773545B-CDC3-6F23-4C5E-A2A9252CB100}"/>
              </a:ext>
            </a:extLst>
          </p:cNvPr>
          <p:cNvSpPr txBox="1"/>
          <p:nvPr/>
        </p:nvSpPr>
        <p:spPr>
          <a:xfrm>
            <a:off x="10758912" y="3377434"/>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2" name="Gerade Verbindung 51">
            <a:extLst>
              <a:ext uri="{FF2B5EF4-FFF2-40B4-BE49-F238E27FC236}">
                <a16:creationId xmlns:a16="http://schemas.microsoft.com/office/drawing/2014/main" id="{F46D61CB-F329-0C22-B386-0A0F5EDD565D}"/>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C0C98A14-917A-38EE-2AC1-81164D0DA8AA}"/>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250E185B-B41C-6590-1997-E4154DA59022}"/>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950861A0-C3EB-7A8B-2444-CB72BCA2121B}"/>
              </a:ext>
            </a:extLst>
          </p:cNvPr>
          <p:cNvSpPr txBox="1"/>
          <p:nvPr/>
        </p:nvSpPr>
        <p:spPr>
          <a:xfrm>
            <a:off x="9211980" y="5599957"/>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sp>
        <p:nvSpPr>
          <p:cNvPr id="58" name="Oval 57">
            <a:extLst>
              <a:ext uri="{FF2B5EF4-FFF2-40B4-BE49-F238E27FC236}">
                <a16:creationId xmlns:a16="http://schemas.microsoft.com/office/drawing/2014/main" id="{342635B1-3DFF-5B33-6B4C-28A623FC71D9}"/>
              </a:ext>
            </a:extLst>
          </p:cNvPr>
          <p:cNvSpPr/>
          <p:nvPr/>
        </p:nvSpPr>
        <p:spPr>
          <a:xfrm>
            <a:off x="5090813" y="181885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9" name="Oval 58">
            <a:extLst>
              <a:ext uri="{FF2B5EF4-FFF2-40B4-BE49-F238E27FC236}">
                <a16:creationId xmlns:a16="http://schemas.microsoft.com/office/drawing/2014/main" id="{7975A5F1-1EAB-2049-54AE-B808916A2D34}"/>
              </a:ext>
            </a:extLst>
          </p:cNvPr>
          <p:cNvSpPr/>
          <p:nvPr/>
        </p:nvSpPr>
        <p:spPr>
          <a:xfrm>
            <a:off x="5090813"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0" name="Oval 59">
            <a:extLst>
              <a:ext uri="{FF2B5EF4-FFF2-40B4-BE49-F238E27FC236}">
                <a16:creationId xmlns:a16="http://schemas.microsoft.com/office/drawing/2014/main" id="{9F6FF41A-04BA-2473-A644-5D003779341E}"/>
              </a:ext>
            </a:extLst>
          </p:cNvPr>
          <p:cNvSpPr/>
          <p:nvPr/>
        </p:nvSpPr>
        <p:spPr>
          <a:xfrm>
            <a:off x="5368594" y="181885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1" name="Oval 60">
            <a:extLst>
              <a:ext uri="{FF2B5EF4-FFF2-40B4-BE49-F238E27FC236}">
                <a16:creationId xmlns:a16="http://schemas.microsoft.com/office/drawing/2014/main" id="{0333A1C2-65F5-541B-5D2A-7DF74A7D0F63}"/>
              </a:ext>
            </a:extLst>
          </p:cNvPr>
          <p:cNvSpPr/>
          <p:nvPr/>
        </p:nvSpPr>
        <p:spPr>
          <a:xfrm>
            <a:off x="5368594"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2" name="Oval 61">
            <a:extLst>
              <a:ext uri="{FF2B5EF4-FFF2-40B4-BE49-F238E27FC236}">
                <a16:creationId xmlns:a16="http://schemas.microsoft.com/office/drawing/2014/main" id="{8336117C-8A8C-12AB-54EC-144FE68CEB56}"/>
              </a:ext>
            </a:extLst>
          </p:cNvPr>
          <p:cNvSpPr/>
          <p:nvPr/>
        </p:nvSpPr>
        <p:spPr>
          <a:xfrm>
            <a:off x="5229703" y="200827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3" name="Oval 62">
            <a:extLst>
              <a:ext uri="{FF2B5EF4-FFF2-40B4-BE49-F238E27FC236}">
                <a16:creationId xmlns:a16="http://schemas.microsoft.com/office/drawing/2014/main" id="{D3CB6AEB-52F0-A9C2-34FF-C9FDA90E1B7C}"/>
              </a:ext>
            </a:extLst>
          </p:cNvPr>
          <p:cNvSpPr/>
          <p:nvPr/>
        </p:nvSpPr>
        <p:spPr>
          <a:xfrm>
            <a:off x="5685701" y="18162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4" name="Oval 63">
            <a:extLst>
              <a:ext uri="{FF2B5EF4-FFF2-40B4-BE49-F238E27FC236}">
                <a16:creationId xmlns:a16="http://schemas.microsoft.com/office/drawing/2014/main" id="{950BD792-2CCB-2F07-4086-B4923B7BF530}"/>
              </a:ext>
            </a:extLst>
          </p:cNvPr>
          <p:cNvSpPr/>
          <p:nvPr/>
        </p:nvSpPr>
        <p:spPr>
          <a:xfrm>
            <a:off x="4514664"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5" name="Oval 64">
            <a:extLst>
              <a:ext uri="{FF2B5EF4-FFF2-40B4-BE49-F238E27FC236}">
                <a16:creationId xmlns:a16="http://schemas.microsoft.com/office/drawing/2014/main" id="{B492300B-9E8A-C244-D57E-7471FE9399DA}"/>
              </a:ext>
            </a:extLst>
          </p:cNvPr>
          <p:cNvSpPr/>
          <p:nvPr/>
        </p:nvSpPr>
        <p:spPr>
          <a:xfrm>
            <a:off x="4514664"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6" name="Oval 65">
            <a:extLst>
              <a:ext uri="{FF2B5EF4-FFF2-40B4-BE49-F238E27FC236}">
                <a16:creationId xmlns:a16="http://schemas.microsoft.com/office/drawing/2014/main" id="{C49287B1-1666-E6FC-745B-9F39C65F5FAD}"/>
              </a:ext>
            </a:extLst>
          </p:cNvPr>
          <p:cNvSpPr/>
          <p:nvPr/>
        </p:nvSpPr>
        <p:spPr>
          <a:xfrm>
            <a:off x="4792445"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7" name="Oval 66">
            <a:extLst>
              <a:ext uri="{FF2B5EF4-FFF2-40B4-BE49-F238E27FC236}">
                <a16:creationId xmlns:a16="http://schemas.microsoft.com/office/drawing/2014/main" id="{BC0DCC4F-B19D-AED3-7793-AE88C70537A7}"/>
              </a:ext>
            </a:extLst>
          </p:cNvPr>
          <p:cNvSpPr/>
          <p:nvPr/>
        </p:nvSpPr>
        <p:spPr>
          <a:xfrm>
            <a:off x="4792445"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8" name="Oval 67">
            <a:extLst>
              <a:ext uri="{FF2B5EF4-FFF2-40B4-BE49-F238E27FC236}">
                <a16:creationId xmlns:a16="http://schemas.microsoft.com/office/drawing/2014/main" id="{B534C636-CB7F-C756-26A1-C34443396A73}"/>
              </a:ext>
            </a:extLst>
          </p:cNvPr>
          <p:cNvSpPr/>
          <p:nvPr/>
        </p:nvSpPr>
        <p:spPr>
          <a:xfrm>
            <a:off x="4653554" y="287408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9" name="Oval 68">
            <a:extLst>
              <a:ext uri="{FF2B5EF4-FFF2-40B4-BE49-F238E27FC236}">
                <a16:creationId xmlns:a16="http://schemas.microsoft.com/office/drawing/2014/main" id="{BE8ED6B2-4BE8-9FA2-E0C8-DFF10AE82686}"/>
              </a:ext>
            </a:extLst>
          </p:cNvPr>
          <p:cNvSpPr/>
          <p:nvPr/>
        </p:nvSpPr>
        <p:spPr>
          <a:xfrm>
            <a:off x="5990365" y="222009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0" name="Oval 69">
            <a:extLst>
              <a:ext uri="{FF2B5EF4-FFF2-40B4-BE49-F238E27FC236}">
                <a16:creationId xmlns:a16="http://schemas.microsoft.com/office/drawing/2014/main" id="{8FC40410-9C1C-B67E-610E-DC882D524111}"/>
              </a:ext>
            </a:extLst>
          </p:cNvPr>
          <p:cNvSpPr/>
          <p:nvPr/>
        </p:nvSpPr>
        <p:spPr>
          <a:xfrm>
            <a:off x="5990365" y="18211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1" name="Oval 70">
            <a:extLst>
              <a:ext uri="{FF2B5EF4-FFF2-40B4-BE49-F238E27FC236}">
                <a16:creationId xmlns:a16="http://schemas.microsoft.com/office/drawing/2014/main" id="{9CB54A84-9325-AF18-16FB-6A7044716611}"/>
              </a:ext>
            </a:extLst>
          </p:cNvPr>
          <p:cNvSpPr/>
          <p:nvPr/>
        </p:nvSpPr>
        <p:spPr>
          <a:xfrm>
            <a:off x="5699143"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 name="Grafik 2" descr="Ein Bild, das Vogel, Kamm, Feder, Hühnervogel enthält.&#10;&#10;KI-generierte Inhalte können fehlerhaft sein.">
            <a:extLst>
              <a:ext uri="{FF2B5EF4-FFF2-40B4-BE49-F238E27FC236}">
                <a16:creationId xmlns:a16="http://schemas.microsoft.com/office/drawing/2014/main" id="{719D9481-6E41-B617-F522-348EC2FE266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40452505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D1B4E-580F-F2B0-F37B-44FF4C47FFE1}"/>
            </a:ext>
          </a:extLst>
        </p:cNvPr>
        <p:cNvGrpSpPr/>
        <p:nvPr/>
      </p:nvGrpSpPr>
      <p:grpSpPr>
        <a:xfrm>
          <a:off x="0" y="0"/>
          <a:ext cx="0" cy="0"/>
          <a:chOff x="0" y="0"/>
          <a:chExt cx="0" cy="0"/>
        </a:xfrm>
      </p:grpSpPr>
      <p:pic>
        <p:nvPicPr>
          <p:cNvPr id="75" name="Grafik 74">
            <a:extLst>
              <a:ext uri="{FF2B5EF4-FFF2-40B4-BE49-F238E27FC236}">
                <a16:creationId xmlns:a16="http://schemas.microsoft.com/office/drawing/2014/main" id="{30B54EF5-01EA-74CB-34A6-FEA27D160F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5465" y="3320815"/>
            <a:ext cx="4609593" cy="2785599"/>
          </a:xfrm>
          <a:prstGeom prst="rect">
            <a:avLst/>
          </a:prstGeom>
        </p:spPr>
      </p:pic>
      <p:sp>
        <p:nvSpPr>
          <p:cNvPr id="4" name="Titel 3">
            <a:extLst>
              <a:ext uri="{FF2B5EF4-FFF2-40B4-BE49-F238E27FC236}">
                <a16:creationId xmlns:a16="http://schemas.microsoft.com/office/drawing/2014/main" id="{304DC374-3901-C06B-806F-70E65045FEF0}"/>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87D7B653-3AF1-0D46-9E70-8EF0AE389641}"/>
              </a:ext>
            </a:extLst>
          </p:cNvPr>
          <p:cNvSpPr>
            <a:spLocks noGrp="1"/>
          </p:cNvSpPr>
          <p:nvPr>
            <p:ph type="body" sz="quarter" idx="14"/>
          </p:nvPr>
        </p:nvSpPr>
        <p:spPr/>
        <p:txBody>
          <a:bodyPr/>
          <a:lstStyle/>
          <a:p>
            <a:r>
              <a:rPr lang="de-DE" dirty="0"/>
              <a:t>SACHKONTEXTE DURCH FRAGEN INTERPRETIEREN UND VALIDIEREN</a:t>
            </a:r>
          </a:p>
        </p:txBody>
      </p:sp>
      <p:pic>
        <p:nvPicPr>
          <p:cNvPr id="13" name="Grafik 12" descr="Ein Bild, das Zeichnung, Entwurf, Bild, Kinderkunst enthält.&#10;&#10;Automatisch generierte Beschreibung">
            <a:extLst>
              <a:ext uri="{FF2B5EF4-FFF2-40B4-BE49-F238E27FC236}">
                <a16:creationId xmlns:a16="http://schemas.microsoft.com/office/drawing/2014/main" id="{53AA3594-5E57-27E2-2488-86FFCA64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1876" y="3942897"/>
            <a:ext cx="1166040" cy="2097714"/>
          </a:xfrm>
          <a:prstGeom prst="rect">
            <a:avLst/>
          </a:prstGeom>
        </p:spPr>
      </p:pic>
      <p:pic>
        <p:nvPicPr>
          <p:cNvPr id="14" name="Grafik 13">
            <a:extLst>
              <a:ext uri="{FF2B5EF4-FFF2-40B4-BE49-F238E27FC236}">
                <a16:creationId xmlns:a16="http://schemas.microsoft.com/office/drawing/2014/main" id="{010D8592-5749-D311-77AD-670152867E20}"/>
              </a:ext>
            </a:extLst>
          </p:cNvPr>
          <p:cNvPicPr>
            <a:picLocks noChangeAspect="1"/>
          </p:cNvPicPr>
          <p:nvPr/>
        </p:nvPicPr>
        <p:blipFill>
          <a:blip r:embed="rId5"/>
          <a:stretch>
            <a:fillRect/>
          </a:stretch>
        </p:blipFill>
        <p:spPr>
          <a:xfrm>
            <a:off x="280430" y="4009527"/>
            <a:ext cx="1025323" cy="2257783"/>
          </a:xfrm>
          <a:prstGeom prst="rect">
            <a:avLst/>
          </a:prstGeom>
        </p:spPr>
      </p:pic>
      <p:sp>
        <p:nvSpPr>
          <p:cNvPr id="9" name="Google Shape;471;p17">
            <a:extLst>
              <a:ext uri="{FF2B5EF4-FFF2-40B4-BE49-F238E27FC236}">
                <a16:creationId xmlns:a16="http://schemas.microsoft.com/office/drawing/2014/main" id="{816FE70C-31CE-CAF4-8027-069D7191F193}"/>
              </a:ext>
            </a:extLst>
          </p:cNvPr>
          <p:cNvSpPr/>
          <p:nvPr/>
        </p:nvSpPr>
        <p:spPr>
          <a:xfrm>
            <a:off x="280430" y="2240968"/>
            <a:ext cx="2488857" cy="965293"/>
          </a:xfrm>
          <a:prstGeom prst="wedgeRoundRectCallout">
            <a:avLst>
              <a:gd name="adj1" fmla="val -8582"/>
              <a:gd name="adj2" fmla="val 11263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5 Schweine.</a:t>
            </a:r>
          </a:p>
        </p:txBody>
      </p:sp>
      <p:sp>
        <p:nvSpPr>
          <p:cNvPr id="2" name="Dreieck 1">
            <a:extLst>
              <a:ext uri="{FF2B5EF4-FFF2-40B4-BE49-F238E27FC236}">
                <a16:creationId xmlns:a16="http://schemas.microsoft.com/office/drawing/2014/main" id="{65C9898A-BBDF-4EB0-811B-928705485219}"/>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E8C0B11F-18D0-5A93-E6E1-EF00AE6AD9CA}"/>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B0EB1730-DD89-2255-D38A-B220F8E7452E}"/>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C6881788-4A82-62E6-26B3-F242D97DC9C5}"/>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60428BED-C000-99A0-E624-145A5F683752}"/>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A88179FB-B009-70C9-E4BA-3813BE123C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sp>
        <p:nvSpPr>
          <p:cNvPr id="38" name="Oval 37">
            <a:extLst>
              <a:ext uri="{FF2B5EF4-FFF2-40B4-BE49-F238E27FC236}">
                <a16:creationId xmlns:a16="http://schemas.microsoft.com/office/drawing/2014/main" id="{AC789101-DDA8-62E4-3ABB-4EDC5CB7031D}"/>
              </a:ext>
            </a:extLst>
          </p:cNvPr>
          <p:cNvSpPr/>
          <p:nvPr/>
        </p:nvSpPr>
        <p:spPr>
          <a:xfrm>
            <a:off x="10016503"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9" name="Oval 38">
            <a:extLst>
              <a:ext uri="{FF2B5EF4-FFF2-40B4-BE49-F238E27FC236}">
                <a16:creationId xmlns:a16="http://schemas.microsoft.com/office/drawing/2014/main" id="{94E493FE-4AAB-C11C-CD40-937B15F988C7}"/>
              </a:ext>
            </a:extLst>
          </p:cNvPr>
          <p:cNvSpPr/>
          <p:nvPr/>
        </p:nvSpPr>
        <p:spPr>
          <a:xfrm>
            <a:off x="10016503"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0" name="Oval 39">
            <a:extLst>
              <a:ext uri="{FF2B5EF4-FFF2-40B4-BE49-F238E27FC236}">
                <a16:creationId xmlns:a16="http://schemas.microsoft.com/office/drawing/2014/main" id="{54450D12-EACA-3F97-93BA-36AC5BD3955E}"/>
              </a:ext>
            </a:extLst>
          </p:cNvPr>
          <p:cNvSpPr/>
          <p:nvPr/>
        </p:nvSpPr>
        <p:spPr>
          <a:xfrm>
            <a:off x="10294284"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1" name="Oval 40">
            <a:extLst>
              <a:ext uri="{FF2B5EF4-FFF2-40B4-BE49-F238E27FC236}">
                <a16:creationId xmlns:a16="http://schemas.microsoft.com/office/drawing/2014/main" id="{DB904DFF-FD25-5BAC-CFB7-62AC90DA61C8}"/>
              </a:ext>
            </a:extLst>
          </p:cNvPr>
          <p:cNvSpPr/>
          <p:nvPr/>
        </p:nvSpPr>
        <p:spPr>
          <a:xfrm>
            <a:off x="10294284"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2" name="Oval 41">
            <a:extLst>
              <a:ext uri="{FF2B5EF4-FFF2-40B4-BE49-F238E27FC236}">
                <a16:creationId xmlns:a16="http://schemas.microsoft.com/office/drawing/2014/main" id="{6D8EB308-5FAB-33A1-F008-D2CBF9AFA5E8}"/>
              </a:ext>
            </a:extLst>
          </p:cNvPr>
          <p:cNvSpPr/>
          <p:nvPr/>
        </p:nvSpPr>
        <p:spPr>
          <a:xfrm>
            <a:off x="10155394" y="453572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3" name="Oval 42">
            <a:extLst>
              <a:ext uri="{FF2B5EF4-FFF2-40B4-BE49-F238E27FC236}">
                <a16:creationId xmlns:a16="http://schemas.microsoft.com/office/drawing/2014/main" id="{88FA4DDB-CD15-F18F-059F-CE645339626B}"/>
              </a:ext>
            </a:extLst>
          </p:cNvPr>
          <p:cNvSpPr/>
          <p:nvPr/>
        </p:nvSpPr>
        <p:spPr>
          <a:xfrm>
            <a:off x="4514664" y="182079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4" name="Oval 43">
            <a:extLst>
              <a:ext uri="{FF2B5EF4-FFF2-40B4-BE49-F238E27FC236}">
                <a16:creationId xmlns:a16="http://schemas.microsoft.com/office/drawing/2014/main" id="{B41C109E-13EF-BE11-BDBD-AE5A3DC16C4B}"/>
              </a:ext>
            </a:extLst>
          </p:cNvPr>
          <p:cNvSpPr/>
          <p:nvPr/>
        </p:nvSpPr>
        <p:spPr>
          <a:xfrm>
            <a:off x="4514664" y="219963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5" name="Oval 44">
            <a:extLst>
              <a:ext uri="{FF2B5EF4-FFF2-40B4-BE49-F238E27FC236}">
                <a16:creationId xmlns:a16="http://schemas.microsoft.com/office/drawing/2014/main" id="{62D8B50E-C259-5618-975E-319B62D434F4}"/>
              </a:ext>
            </a:extLst>
          </p:cNvPr>
          <p:cNvSpPr/>
          <p:nvPr/>
        </p:nvSpPr>
        <p:spPr>
          <a:xfrm>
            <a:off x="4792446" y="18207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6" name="Oval 45">
            <a:extLst>
              <a:ext uri="{FF2B5EF4-FFF2-40B4-BE49-F238E27FC236}">
                <a16:creationId xmlns:a16="http://schemas.microsoft.com/office/drawing/2014/main" id="{789F0F48-483E-EB55-C5CE-0612CBBB0F2B}"/>
              </a:ext>
            </a:extLst>
          </p:cNvPr>
          <p:cNvSpPr/>
          <p:nvPr/>
        </p:nvSpPr>
        <p:spPr>
          <a:xfrm>
            <a:off x="4792446" y="219963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7" name="Oval 46">
            <a:extLst>
              <a:ext uri="{FF2B5EF4-FFF2-40B4-BE49-F238E27FC236}">
                <a16:creationId xmlns:a16="http://schemas.microsoft.com/office/drawing/2014/main" id="{697BE237-09CD-4C2E-BF25-089F76570214}"/>
              </a:ext>
            </a:extLst>
          </p:cNvPr>
          <p:cNvSpPr/>
          <p:nvPr/>
        </p:nvSpPr>
        <p:spPr>
          <a:xfrm>
            <a:off x="4653555" y="201021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9" name="Gerade Verbindung 48">
            <a:extLst>
              <a:ext uri="{FF2B5EF4-FFF2-40B4-BE49-F238E27FC236}">
                <a16:creationId xmlns:a16="http://schemas.microsoft.com/office/drawing/2014/main" id="{82CB9DDC-66B9-9F9B-6906-3BB336A65B38}"/>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2DAA8073-4D73-8D7C-444A-972C117125B4}"/>
              </a:ext>
            </a:extLst>
          </p:cNvPr>
          <p:cNvSpPr txBox="1"/>
          <p:nvPr/>
        </p:nvSpPr>
        <p:spPr>
          <a:xfrm>
            <a:off x="10758912" y="3377434"/>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2" name="Gerade Verbindung 51">
            <a:extLst>
              <a:ext uri="{FF2B5EF4-FFF2-40B4-BE49-F238E27FC236}">
                <a16:creationId xmlns:a16="http://schemas.microsoft.com/office/drawing/2014/main" id="{0F41A8EC-17AB-36C8-1300-8F5F717A4F36}"/>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A1312BED-E0E0-1066-4DD3-8B46B09B1323}"/>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270316FD-FB0C-207D-C74B-53C96D03E212}"/>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4EF862FC-A947-02FB-D24E-E83DD1C3630D}"/>
              </a:ext>
            </a:extLst>
          </p:cNvPr>
          <p:cNvSpPr txBox="1"/>
          <p:nvPr/>
        </p:nvSpPr>
        <p:spPr>
          <a:xfrm>
            <a:off x="9211980" y="5599957"/>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sp>
        <p:nvSpPr>
          <p:cNvPr id="58" name="Oval 57">
            <a:extLst>
              <a:ext uri="{FF2B5EF4-FFF2-40B4-BE49-F238E27FC236}">
                <a16:creationId xmlns:a16="http://schemas.microsoft.com/office/drawing/2014/main" id="{CB9C34B6-0D6A-B266-7CF3-F89A06483EFC}"/>
              </a:ext>
            </a:extLst>
          </p:cNvPr>
          <p:cNvSpPr/>
          <p:nvPr/>
        </p:nvSpPr>
        <p:spPr>
          <a:xfrm>
            <a:off x="5090813" y="181885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9" name="Oval 58">
            <a:extLst>
              <a:ext uri="{FF2B5EF4-FFF2-40B4-BE49-F238E27FC236}">
                <a16:creationId xmlns:a16="http://schemas.microsoft.com/office/drawing/2014/main" id="{211A7D40-7264-53CC-D9AC-133B20F23626}"/>
              </a:ext>
            </a:extLst>
          </p:cNvPr>
          <p:cNvSpPr/>
          <p:nvPr/>
        </p:nvSpPr>
        <p:spPr>
          <a:xfrm>
            <a:off x="5090813"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0" name="Oval 59">
            <a:extLst>
              <a:ext uri="{FF2B5EF4-FFF2-40B4-BE49-F238E27FC236}">
                <a16:creationId xmlns:a16="http://schemas.microsoft.com/office/drawing/2014/main" id="{76AAAB9D-42E7-BA74-6248-0129A85DCA10}"/>
              </a:ext>
            </a:extLst>
          </p:cNvPr>
          <p:cNvSpPr/>
          <p:nvPr/>
        </p:nvSpPr>
        <p:spPr>
          <a:xfrm>
            <a:off x="5368594" y="181885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1" name="Oval 60">
            <a:extLst>
              <a:ext uri="{FF2B5EF4-FFF2-40B4-BE49-F238E27FC236}">
                <a16:creationId xmlns:a16="http://schemas.microsoft.com/office/drawing/2014/main" id="{4470BE93-D2F2-5DEA-CECF-515DC3815CB6}"/>
              </a:ext>
            </a:extLst>
          </p:cNvPr>
          <p:cNvSpPr/>
          <p:nvPr/>
        </p:nvSpPr>
        <p:spPr>
          <a:xfrm>
            <a:off x="5368594"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2" name="Oval 61">
            <a:extLst>
              <a:ext uri="{FF2B5EF4-FFF2-40B4-BE49-F238E27FC236}">
                <a16:creationId xmlns:a16="http://schemas.microsoft.com/office/drawing/2014/main" id="{466FCBE3-E94B-864A-19DB-77C64169A820}"/>
              </a:ext>
            </a:extLst>
          </p:cNvPr>
          <p:cNvSpPr/>
          <p:nvPr/>
        </p:nvSpPr>
        <p:spPr>
          <a:xfrm>
            <a:off x="5229703" y="200827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3" name="Oval 62">
            <a:extLst>
              <a:ext uri="{FF2B5EF4-FFF2-40B4-BE49-F238E27FC236}">
                <a16:creationId xmlns:a16="http://schemas.microsoft.com/office/drawing/2014/main" id="{0FBF2F6E-584E-5220-F3F0-C6464AB3EE2F}"/>
              </a:ext>
            </a:extLst>
          </p:cNvPr>
          <p:cNvSpPr/>
          <p:nvPr/>
        </p:nvSpPr>
        <p:spPr>
          <a:xfrm>
            <a:off x="5685701" y="18162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4" name="Oval 63">
            <a:extLst>
              <a:ext uri="{FF2B5EF4-FFF2-40B4-BE49-F238E27FC236}">
                <a16:creationId xmlns:a16="http://schemas.microsoft.com/office/drawing/2014/main" id="{3600D014-0760-4752-814A-174AE72B0D0F}"/>
              </a:ext>
            </a:extLst>
          </p:cNvPr>
          <p:cNvSpPr/>
          <p:nvPr/>
        </p:nvSpPr>
        <p:spPr>
          <a:xfrm>
            <a:off x="4514664"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5" name="Oval 64">
            <a:extLst>
              <a:ext uri="{FF2B5EF4-FFF2-40B4-BE49-F238E27FC236}">
                <a16:creationId xmlns:a16="http://schemas.microsoft.com/office/drawing/2014/main" id="{2F1BBFDA-6B61-92A6-B053-68F744FEBB5D}"/>
              </a:ext>
            </a:extLst>
          </p:cNvPr>
          <p:cNvSpPr/>
          <p:nvPr/>
        </p:nvSpPr>
        <p:spPr>
          <a:xfrm>
            <a:off x="4514664"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6" name="Oval 65">
            <a:extLst>
              <a:ext uri="{FF2B5EF4-FFF2-40B4-BE49-F238E27FC236}">
                <a16:creationId xmlns:a16="http://schemas.microsoft.com/office/drawing/2014/main" id="{C156B560-C207-7BF4-F046-0B9A9E7EF513}"/>
              </a:ext>
            </a:extLst>
          </p:cNvPr>
          <p:cNvSpPr/>
          <p:nvPr/>
        </p:nvSpPr>
        <p:spPr>
          <a:xfrm>
            <a:off x="4792445"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7" name="Oval 66">
            <a:extLst>
              <a:ext uri="{FF2B5EF4-FFF2-40B4-BE49-F238E27FC236}">
                <a16:creationId xmlns:a16="http://schemas.microsoft.com/office/drawing/2014/main" id="{8996392B-C1F9-091C-8EC0-9B1BD29AFF74}"/>
              </a:ext>
            </a:extLst>
          </p:cNvPr>
          <p:cNvSpPr/>
          <p:nvPr/>
        </p:nvSpPr>
        <p:spPr>
          <a:xfrm>
            <a:off x="4792445"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8" name="Oval 67">
            <a:extLst>
              <a:ext uri="{FF2B5EF4-FFF2-40B4-BE49-F238E27FC236}">
                <a16:creationId xmlns:a16="http://schemas.microsoft.com/office/drawing/2014/main" id="{2CBBF914-88D7-EEED-7318-51B9ADE7A64C}"/>
              </a:ext>
            </a:extLst>
          </p:cNvPr>
          <p:cNvSpPr/>
          <p:nvPr/>
        </p:nvSpPr>
        <p:spPr>
          <a:xfrm>
            <a:off x="4653554" y="287408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9" name="Oval 68">
            <a:extLst>
              <a:ext uri="{FF2B5EF4-FFF2-40B4-BE49-F238E27FC236}">
                <a16:creationId xmlns:a16="http://schemas.microsoft.com/office/drawing/2014/main" id="{BED0AC8D-1A36-4939-9446-535E0914EA96}"/>
              </a:ext>
            </a:extLst>
          </p:cNvPr>
          <p:cNvSpPr/>
          <p:nvPr/>
        </p:nvSpPr>
        <p:spPr>
          <a:xfrm>
            <a:off x="5990365" y="222009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0" name="Oval 69">
            <a:extLst>
              <a:ext uri="{FF2B5EF4-FFF2-40B4-BE49-F238E27FC236}">
                <a16:creationId xmlns:a16="http://schemas.microsoft.com/office/drawing/2014/main" id="{EA9E5C94-99B3-3136-EF81-9101FFADC711}"/>
              </a:ext>
            </a:extLst>
          </p:cNvPr>
          <p:cNvSpPr/>
          <p:nvPr/>
        </p:nvSpPr>
        <p:spPr>
          <a:xfrm>
            <a:off x="5990365" y="18211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1" name="Oval 70">
            <a:extLst>
              <a:ext uri="{FF2B5EF4-FFF2-40B4-BE49-F238E27FC236}">
                <a16:creationId xmlns:a16="http://schemas.microsoft.com/office/drawing/2014/main" id="{AA87377D-58AF-7024-E4B5-D90F06211E04}"/>
              </a:ext>
            </a:extLst>
          </p:cNvPr>
          <p:cNvSpPr/>
          <p:nvPr/>
        </p:nvSpPr>
        <p:spPr>
          <a:xfrm>
            <a:off x="5699143"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 name="Grafik 2" descr="Ein Bild, das Vogel, Kamm, Feder, Hühnervogel enthält.&#10;&#10;KI-generierte Inhalte können fehlerhaft sein.">
            <a:extLst>
              <a:ext uri="{FF2B5EF4-FFF2-40B4-BE49-F238E27FC236}">
                <a16:creationId xmlns:a16="http://schemas.microsoft.com/office/drawing/2014/main" id="{68BEC1C5-52B5-A235-8C7F-21DC870603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13933501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80B8-D6EC-14E0-C2B4-CBC07890BCFC}"/>
            </a:ext>
          </a:extLst>
        </p:cNvPr>
        <p:cNvGrpSpPr/>
        <p:nvPr/>
      </p:nvGrpSpPr>
      <p:grpSpPr>
        <a:xfrm>
          <a:off x="0" y="0"/>
          <a:ext cx="0" cy="0"/>
          <a:chOff x="0" y="0"/>
          <a:chExt cx="0" cy="0"/>
        </a:xfrm>
      </p:grpSpPr>
      <p:sp>
        <p:nvSpPr>
          <p:cNvPr id="3" name="Google Shape;471;p17">
            <a:extLst>
              <a:ext uri="{FF2B5EF4-FFF2-40B4-BE49-F238E27FC236}">
                <a16:creationId xmlns:a16="http://schemas.microsoft.com/office/drawing/2014/main" id="{D5200765-389A-9E7E-72CB-47198022755C}"/>
              </a:ext>
            </a:extLst>
          </p:cNvPr>
          <p:cNvSpPr/>
          <p:nvPr/>
        </p:nvSpPr>
        <p:spPr>
          <a:xfrm>
            <a:off x="689549" y="1994670"/>
            <a:ext cx="3580522" cy="605022"/>
          </a:xfrm>
          <a:prstGeom prst="wedgeRoundRectCallout">
            <a:avLst>
              <a:gd name="adj1" fmla="val -23746"/>
              <a:gd name="adj2" fmla="val 23527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Also sind es 16 – 5 = 11 Schafe.</a:t>
            </a:r>
          </a:p>
        </p:txBody>
      </p:sp>
      <p:pic>
        <p:nvPicPr>
          <p:cNvPr id="75" name="Grafik 74">
            <a:extLst>
              <a:ext uri="{FF2B5EF4-FFF2-40B4-BE49-F238E27FC236}">
                <a16:creationId xmlns:a16="http://schemas.microsoft.com/office/drawing/2014/main" id="{23316988-7FD2-D878-C3A9-1EFF9E1BA4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5464" y="3320815"/>
            <a:ext cx="4609593" cy="2785599"/>
          </a:xfrm>
          <a:prstGeom prst="rect">
            <a:avLst/>
          </a:prstGeom>
        </p:spPr>
      </p:pic>
      <p:sp>
        <p:nvSpPr>
          <p:cNvPr id="4" name="Titel 3">
            <a:extLst>
              <a:ext uri="{FF2B5EF4-FFF2-40B4-BE49-F238E27FC236}">
                <a16:creationId xmlns:a16="http://schemas.microsoft.com/office/drawing/2014/main" id="{9AC949E3-24EE-8E13-87B6-0463357B8057}"/>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FBAA2EBE-3DA8-F927-4673-3E2A2CA547CB}"/>
              </a:ext>
            </a:extLst>
          </p:cNvPr>
          <p:cNvSpPr>
            <a:spLocks noGrp="1"/>
          </p:cNvSpPr>
          <p:nvPr>
            <p:ph type="body" sz="quarter" idx="14"/>
          </p:nvPr>
        </p:nvSpPr>
        <p:spPr/>
        <p:txBody>
          <a:bodyPr/>
          <a:lstStyle/>
          <a:p>
            <a:r>
              <a:rPr lang="de-DE" dirty="0"/>
              <a:t>SACHKONTEXTE DURCH FRAGEN INTERPRETIEREN UND VALIDIEREN</a:t>
            </a:r>
          </a:p>
        </p:txBody>
      </p:sp>
      <p:pic>
        <p:nvPicPr>
          <p:cNvPr id="13" name="Grafik 12" descr="Ein Bild, das Zeichnung, Entwurf, Bild, Kinderkunst enthält.&#10;&#10;Automatisch generierte Beschreibung">
            <a:extLst>
              <a:ext uri="{FF2B5EF4-FFF2-40B4-BE49-F238E27FC236}">
                <a16:creationId xmlns:a16="http://schemas.microsoft.com/office/drawing/2014/main" id="{27E3550D-ED15-81A9-347C-4C2A1E435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1876" y="3942897"/>
            <a:ext cx="1166040" cy="2097714"/>
          </a:xfrm>
          <a:prstGeom prst="rect">
            <a:avLst/>
          </a:prstGeom>
        </p:spPr>
      </p:pic>
      <p:pic>
        <p:nvPicPr>
          <p:cNvPr id="14" name="Grafik 13">
            <a:extLst>
              <a:ext uri="{FF2B5EF4-FFF2-40B4-BE49-F238E27FC236}">
                <a16:creationId xmlns:a16="http://schemas.microsoft.com/office/drawing/2014/main" id="{4081014E-0757-9AAA-900E-D044D964EDA0}"/>
              </a:ext>
            </a:extLst>
          </p:cNvPr>
          <p:cNvPicPr>
            <a:picLocks noChangeAspect="1"/>
          </p:cNvPicPr>
          <p:nvPr/>
        </p:nvPicPr>
        <p:blipFill>
          <a:blip r:embed="rId5"/>
          <a:stretch>
            <a:fillRect/>
          </a:stretch>
        </p:blipFill>
        <p:spPr>
          <a:xfrm>
            <a:off x="280430" y="4009527"/>
            <a:ext cx="1025323" cy="2257783"/>
          </a:xfrm>
          <a:prstGeom prst="rect">
            <a:avLst/>
          </a:prstGeom>
        </p:spPr>
      </p:pic>
      <p:sp>
        <p:nvSpPr>
          <p:cNvPr id="9" name="Google Shape;471;p17">
            <a:extLst>
              <a:ext uri="{FF2B5EF4-FFF2-40B4-BE49-F238E27FC236}">
                <a16:creationId xmlns:a16="http://schemas.microsoft.com/office/drawing/2014/main" id="{EBF6315D-8239-7446-41E1-7345B9B95A4E}"/>
              </a:ext>
            </a:extLst>
          </p:cNvPr>
          <p:cNvSpPr/>
          <p:nvPr/>
        </p:nvSpPr>
        <p:spPr>
          <a:xfrm>
            <a:off x="280430" y="2830854"/>
            <a:ext cx="2488857" cy="885344"/>
          </a:xfrm>
          <a:prstGeom prst="wedgeRoundRectCallout">
            <a:avLst>
              <a:gd name="adj1" fmla="val -27253"/>
              <a:gd name="adj2" fmla="val 8259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16 Schweine und Schafe zusammen.</a:t>
            </a:r>
          </a:p>
        </p:txBody>
      </p:sp>
      <p:sp>
        <p:nvSpPr>
          <p:cNvPr id="2" name="Dreieck 1">
            <a:extLst>
              <a:ext uri="{FF2B5EF4-FFF2-40B4-BE49-F238E27FC236}">
                <a16:creationId xmlns:a16="http://schemas.microsoft.com/office/drawing/2014/main" id="{A13AC612-AEAD-413B-1A33-864F9FAF77B1}"/>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864EED66-35BE-EA12-7E37-735F65FBD460}"/>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8EF62B6F-F9DE-B3FF-43CB-803942F73200}"/>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D3C0C12B-A93F-614E-6793-A1EFE5ABAAA5}"/>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4C2EA210-1D17-AE2E-14FE-817DA8C5DE70}"/>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2152AC13-20A6-BF81-BF51-7F805B8F7FD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sp>
        <p:nvSpPr>
          <p:cNvPr id="38" name="Oval 37">
            <a:extLst>
              <a:ext uri="{FF2B5EF4-FFF2-40B4-BE49-F238E27FC236}">
                <a16:creationId xmlns:a16="http://schemas.microsoft.com/office/drawing/2014/main" id="{8254C738-EC98-0058-44EA-4858C89499E5}"/>
              </a:ext>
            </a:extLst>
          </p:cNvPr>
          <p:cNvSpPr/>
          <p:nvPr/>
        </p:nvSpPr>
        <p:spPr>
          <a:xfrm>
            <a:off x="10016503"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9" name="Oval 38">
            <a:extLst>
              <a:ext uri="{FF2B5EF4-FFF2-40B4-BE49-F238E27FC236}">
                <a16:creationId xmlns:a16="http://schemas.microsoft.com/office/drawing/2014/main" id="{EA97F53F-F2F2-6514-C7F0-E92DBC8615DD}"/>
              </a:ext>
            </a:extLst>
          </p:cNvPr>
          <p:cNvSpPr/>
          <p:nvPr/>
        </p:nvSpPr>
        <p:spPr>
          <a:xfrm>
            <a:off x="10016503"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0" name="Oval 39">
            <a:extLst>
              <a:ext uri="{FF2B5EF4-FFF2-40B4-BE49-F238E27FC236}">
                <a16:creationId xmlns:a16="http://schemas.microsoft.com/office/drawing/2014/main" id="{6664CE56-541B-FC41-30DC-30A66C4B6064}"/>
              </a:ext>
            </a:extLst>
          </p:cNvPr>
          <p:cNvSpPr/>
          <p:nvPr/>
        </p:nvSpPr>
        <p:spPr>
          <a:xfrm>
            <a:off x="10294284"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1" name="Oval 40">
            <a:extLst>
              <a:ext uri="{FF2B5EF4-FFF2-40B4-BE49-F238E27FC236}">
                <a16:creationId xmlns:a16="http://schemas.microsoft.com/office/drawing/2014/main" id="{B0AE2C61-C8BD-7D99-7B62-9F7BF3BF0D93}"/>
              </a:ext>
            </a:extLst>
          </p:cNvPr>
          <p:cNvSpPr/>
          <p:nvPr/>
        </p:nvSpPr>
        <p:spPr>
          <a:xfrm>
            <a:off x="10294284"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2" name="Oval 41">
            <a:extLst>
              <a:ext uri="{FF2B5EF4-FFF2-40B4-BE49-F238E27FC236}">
                <a16:creationId xmlns:a16="http://schemas.microsoft.com/office/drawing/2014/main" id="{886CB8E4-298B-B86C-F793-05831D447302}"/>
              </a:ext>
            </a:extLst>
          </p:cNvPr>
          <p:cNvSpPr/>
          <p:nvPr/>
        </p:nvSpPr>
        <p:spPr>
          <a:xfrm>
            <a:off x="10155394" y="453572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3" name="Oval 42">
            <a:extLst>
              <a:ext uri="{FF2B5EF4-FFF2-40B4-BE49-F238E27FC236}">
                <a16:creationId xmlns:a16="http://schemas.microsoft.com/office/drawing/2014/main" id="{F164C388-9FAF-0CEF-CC0B-367744B7075D}"/>
              </a:ext>
            </a:extLst>
          </p:cNvPr>
          <p:cNvSpPr/>
          <p:nvPr/>
        </p:nvSpPr>
        <p:spPr>
          <a:xfrm>
            <a:off x="9094480" y="314220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4" name="Oval 43">
            <a:extLst>
              <a:ext uri="{FF2B5EF4-FFF2-40B4-BE49-F238E27FC236}">
                <a16:creationId xmlns:a16="http://schemas.microsoft.com/office/drawing/2014/main" id="{A5EC04B9-50DA-2E5D-48E5-F421D8143C4D}"/>
              </a:ext>
            </a:extLst>
          </p:cNvPr>
          <p:cNvSpPr/>
          <p:nvPr/>
        </p:nvSpPr>
        <p:spPr>
          <a:xfrm>
            <a:off x="9094480" y="352105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5" name="Oval 44">
            <a:extLst>
              <a:ext uri="{FF2B5EF4-FFF2-40B4-BE49-F238E27FC236}">
                <a16:creationId xmlns:a16="http://schemas.microsoft.com/office/drawing/2014/main" id="{1514958F-13CA-15E3-623F-A376BB1CEBE4}"/>
              </a:ext>
            </a:extLst>
          </p:cNvPr>
          <p:cNvSpPr/>
          <p:nvPr/>
        </p:nvSpPr>
        <p:spPr>
          <a:xfrm>
            <a:off x="9372262" y="3142209"/>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6" name="Oval 45">
            <a:extLst>
              <a:ext uri="{FF2B5EF4-FFF2-40B4-BE49-F238E27FC236}">
                <a16:creationId xmlns:a16="http://schemas.microsoft.com/office/drawing/2014/main" id="{8DE9A66B-AD72-7261-F56A-1CAA31104DD8}"/>
              </a:ext>
            </a:extLst>
          </p:cNvPr>
          <p:cNvSpPr/>
          <p:nvPr/>
        </p:nvSpPr>
        <p:spPr>
          <a:xfrm>
            <a:off x="9372262" y="352105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7" name="Oval 46">
            <a:extLst>
              <a:ext uri="{FF2B5EF4-FFF2-40B4-BE49-F238E27FC236}">
                <a16:creationId xmlns:a16="http://schemas.microsoft.com/office/drawing/2014/main" id="{02F905C2-CB7D-378C-E165-8D71C47F3D1F}"/>
              </a:ext>
            </a:extLst>
          </p:cNvPr>
          <p:cNvSpPr/>
          <p:nvPr/>
        </p:nvSpPr>
        <p:spPr>
          <a:xfrm>
            <a:off x="9233371" y="333163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9" name="Gerade Verbindung 48">
            <a:extLst>
              <a:ext uri="{FF2B5EF4-FFF2-40B4-BE49-F238E27FC236}">
                <a16:creationId xmlns:a16="http://schemas.microsoft.com/office/drawing/2014/main" id="{5140A89C-811C-E064-DF7B-40A58106EE95}"/>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9AE792BB-9C7A-9DB2-E7C2-EDD07357EDDC}"/>
              </a:ext>
            </a:extLst>
          </p:cNvPr>
          <p:cNvSpPr txBox="1"/>
          <p:nvPr/>
        </p:nvSpPr>
        <p:spPr>
          <a:xfrm>
            <a:off x="10758912" y="3377434"/>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1" i="0" u="none" strike="noStrike" cap="none" spc="0" normalizeH="0" baseline="0" dirty="0">
                <a:ln>
                  <a:noFill/>
                </a:ln>
                <a:solidFill>
                  <a:srgbClr val="92D050"/>
                </a:solidFill>
                <a:effectLst/>
                <a:uFillTx/>
                <a:latin typeface="Grundschrift" panose="03010100010101010101" pitchFamily="66" charset="0"/>
                <a:sym typeface="Calibri"/>
              </a:rPr>
              <a:t>16</a:t>
            </a:r>
          </a:p>
        </p:txBody>
      </p:sp>
      <p:cxnSp>
        <p:nvCxnSpPr>
          <p:cNvPr id="52" name="Gerade Verbindung 51">
            <a:extLst>
              <a:ext uri="{FF2B5EF4-FFF2-40B4-BE49-F238E27FC236}">
                <a16:creationId xmlns:a16="http://schemas.microsoft.com/office/drawing/2014/main" id="{01053CEE-7FAA-6401-5BB8-29975D86AEE7}"/>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0E76A4B2-CC93-41BF-BCAF-D213CD224C6D}"/>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0936162A-6A19-917E-1ABD-CD35C6EC2EAC}"/>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E91274E8-E896-6FB7-1177-19FAF4543C2A}"/>
              </a:ext>
            </a:extLst>
          </p:cNvPr>
          <p:cNvSpPr txBox="1"/>
          <p:nvPr/>
        </p:nvSpPr>
        <p:spPr>
          <a:xfrm>
            <a:off x="9211980" y="5599957"/>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sp>
        <p:nvSpPr>
          <p:cNvPr id="58" name="Oval 57">
            <a:extLst>
              <a:ext uri="{FF2B5EF4-FFF2-40B4-BE49-F238E27FC236}">
                <a16:creationId xmlns:a16="http://schemas.microsoft.com/office/drawing/2014/main" id="{FC971567-0BF5-24C3-9037-28B47F1A931D}"/>
              </a:ext>
            </a:extLst>
          </p:cNvPr>
          <p:cNvSpPr/>
          <p:nvPr/>
        </p:nvSpPr>
        <p:spPr>
          <a:xfrm>
            <a:off x="9670629" y="314027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9" name="Oval 58">
            <a:extLst>
              <a:ext uri="{FF2B5EF4-FFF2-40B4-BE49-F238E27FC236}">
                <a16:creationId xmlns:a16="http://schemas.microsoft.com/office/drawing/2014/main" id="{BBD2FC0C-5AA6-6717-277C-0585BE38D1D5}"/>
              </a:ext>
            </a:extLst>
          </p:cNvPr>
          <p:cNvSpPr/>
          <p:nvPr/>
        </p:nvSpPr>
        <p:spPr>
          <a:xfrm>
            <a:off x="9670629" y="351911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0" name="Oval 59">
            <a:extLst>
              <a:ext uri="{FF2B5EF4-FFF2-40B4-BE49-F238E27FC236}">
                <a16:creationId xmlns:a16="http://schemas.microsoft.com/office/drawing/2014/main" id="{19BEB935-DBAA-76FB-E57A-B28EBE80AFB2}"/>
              </a:ext>
            </a:extLst>
          </p:cNvPr>
          <p:cNvSpPr/>
          <p:nvPr/>
        </p:nvSpPr>
        <p:spPr>
          <a:xfrm>
            <a:off x="9948410" y="314027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1" name="Oval 60">
            <a:extLst>
              <a:ext uri="{FF2B5EF4-FFF2-40B4-BE49-F238E27FC236}">
                <a16:creationId xmlns:a16="http://schemas.microsoft.com/office/drawing/2014/main" id="{7832CA37-DE68-B245-A4FB-EED2438028AA}"/>
              </a:ext>
            </a:extLst>
          </p:cNvPr>
          <p:cNvSpPr/>
          <p:nvPr/>
        </p:nvSpPr>
        <p:spPr>
          <a:xfrm>
            <a:off x="9948410" y="351911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2" name="Oval 61">
            <a:extLst>
              <a:ext uri="{FF2B5EF4-FFF2-40B4-BE49-F238E27FC236}">
                <a16:creationId xmlns:a16="http://schemas.microsoft.com/office/drawing/2014/main" id="{ECDC1DA5-8D6E-ABCC-DE43-57ABA7F0B711}"/>
              </a:ext>
            </a:extLst>
          </p:cNvPr>
          <p:cNvSpPr/>
          <p:nvPr/>
        </p:nvSpPr>
        <p:spPr>
          <a:xfrm>
            <a:off x="9809519" y="332969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3" name="Oval 62">
            <a:extLst>
              <a:ext uri="{FF2B5EF4-FFF2-40B4-BE49-F238E27FC236}">
                <a16:creationId xmlns:a16="http://schemas.microsoft.com/office/drawing/2014/main" id="{FFC6A0C3-6430-4760-2DBA-09540784BDD4}"/>
              </a:ext>
            </a:extLst>
          </p:cNvPr>
          <p:cNvSpPr/>
          <p:nvPr/>
        </p:nvSpPr>
        <p:spPr>
          <a:xfrm>
            <a:off x="5685701" y="18162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4" name="Oval 63">
            <a:extLst>
              <a:ext uri="{FF2B5EF4-FFF2-40B4-BE49-F238E27FC236}">
                <a16:creationId xmlns:a16="http://schemas.microsoft.com/office/drawing/2014/main" id="{7078E8FF-0DAC-0523-D42B-EA46024ED846}"/>
              </a:ext>
            </a:extLst>
          </p:cNvPr>
          <p:cNvSpPr/>
          <p:nvPr/>
        </p:nvSpPr>
        <p:spPr>
          <a:xfrm>
            <a:off x="4514664"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5" name="Oval 64">
            <a:extLst>
              <a:ext uri="{FF2B5EF4-FFF2-40B4-BE49-F238E27FC236}">
                <a16:creationId xmlns:a16="http://schemas.microsoft.com/office/drawing/2014/main" id="{C07C6E4B-A3CD-86BE-8A44-429E20B89DF0}"/>
              </a:ext>
            </a:extLst>
          </p:cNvPr>
          <p:cNvSpPr/>
          <p:nvPr/>
        </p:nvSpPr>
        <p:spPr>
          <a:xfrm>
            <a:off x="4514664"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6" name="Oval 65">
            <a:extLst>
              <a:ext uri="{FF2B5EF4-FFF2-40B4-BE49-F238E27FC236}">
                <a16:creationId xmlns:a16="http://schemas.microsoft.com/office/drawing/2014/main" id="{CC0C0830-518C-15EA-17AF-8CC8E1016E6B}"/>
              </a:ext>
            </a:extLst>
          </p:cNvPr>
          <p:cNvSpPr/>
          <p:nvPr/>
        </p:nvSpPr>
        <p:spPr>
          <a:xfrm>
            <a:off x="4792445" y="268466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7" name="Oval 66">
            <a:extLst>
              <a:ext uri="{FF2B5EF4-FFF2-40B4-BE49-F238E27FC236}">
                <a16:creationId xmlns:a16="http://schemas.microsoft.com/office/drawing/2014/main" id="{2D1390EB-A062-F66D-1AB4-CA4532D0BDEB}"/>
              </a:ext>
            </a:extLst>
          </p:cNvPr>
          <p:cNvSpPr/>
          <p:nvPr/>
        </p:nvSpPr>
        <p:spPr>
          <a:xfrm>
            <a:off x="4792445" y="306350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8" name="Oval 67">
            <a:extLst>
              <a:ext uri="{FF2B5EF4-FFF2-40B4-BE49-F238E27FC236}">
                <a16:creationId xmlns:a16="http://schemas.microsoft.com/office/drawing/2014/main" id="{DD84DDC0-7E25-AB75-9952-9B758AD523AF}"/>
              </a:ext>
            </a:extLst>
          </p:cNvPr>
          <p:cNvSpPr/>
          <p:nvPr/>
        </p:nvSpPr>
        <p:spPr>
          <a:xfrm>
            <a:off x="9535762" y="383461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9" name="Oval 68">
            <a:extLst>
              <a:ext uri="{FF2B5EF4-FFF2-40B4-BE49-F238E27FC236}">
                <a16:creationId xmlns:a16="http://schemas.microsoft.com/office/drawing/2014/main" id="{5802FF94-4FFE-C742-F037-80340263E169}"/>
              </a:ext>
            </a:extLst>
          </p:cNvPr>
          <p:cNvSpPr/>
          <p:nvPr/>
        </p:nvSpPr>
        <p:spPr>
          <a:xfrm>
            <a:off x="5990365" y="222009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0" name="Oval 69">
            <a:extLst>
              <a:ext uri="{FF2B5EF4-FFF2-40B4-BE49-F238E27FC236}">
                <a16:creationId xmlns:a16="http://schemas.microsoft.com/office/drawing/2014/main" id="{82F8C240-2FAB-98A8-0F4A-26475B050691}"/>
              </a:ext>
            </a:extLst>
          </p:cNvPr>
          <p:cNvSpPr/>
          <p:nvPr/>
        </p:nvSpPr>
        <p:spPr>
          <a:xfrm>
            <a:off x="5990365" y="18211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1" name="Oval 70">
            <a:extLst>
              <a:ext uri="{FF2B5EF4-FFF2-40B4-BE49-F238E27FC236}">
                <a16:creationId xmlns:a16="http://schemas.microsoft.com/office/drawing/2014/main" id="{8476C72D-9AF3-0121-2910-711275A1082E}"/>
              </a:ext>
            </a:extLst>
          </p:cNvPr>
          <p:cNvSpPr/>
          <p:nvPr/>
        </p:nvSpPr>
        <p:spPr>
          <a:xfrm>
            <a:off x="5699143" y="21976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 name="Grafik 5" descr="Ein Bild, das Vogel, Kamm, Feder, Hühnervogel enthält.&#10;&#10;KI-generierte Inhalte können fehlerhaft sein.">
            <a:extLst>
              <a:ext uri="{FF2B5EF4-FFF2-40B4-BE49-F238E27FC236}">
                <a16:creationId xmlns:a16="http://schemas.microsoft.com/office/drawing/2014/main" id="{B71BEA10-E7FA-7BD9-2B31-A20C4C5917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36884306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E8E9-5C02-B751-9BAD-9635712CB179}"/>
            </a:ext>
          </a:extLst>
        </p:cNvPr>
        <p:cNvGrpSpPr/>
        <p:nvPr/>
      </p:nvGrpSpPr>
      <p:grpSpPr>
        <a:xfrm>
          <a:off x="0" y="0"/>
          <a:ext cx="0" cy="0"/>
          <a:chOff x="0" y="0"/>
          <a:chExt cx="0" cy="0"/>
        </a:xfrm>
      </p:grpSpPr>
      <p:pic>
        <p:nvPicPr>
          <p:cNvPr id="75" name="Grafik 74">
            <a:extLst>
              <a:ext uri="{FF2B5EF4-FFF2-40B4-BE49-F238E27FC236}">
                <a16:creationId xmlns:a16="http://schemas.microsoft.com/office/drawing/2014/main" id="{301D2AB5-C504-28B4-4BF0-89CDBA16DA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5464" y="3320815"/>
            <a:ext cx="4609593" cy="2785599"/>
          </a:xfrm>
          <a:prstGeom prst="rect">
            <a:avLst/>
          </a:prstGeom>
        </p:spPr>
      </p:pic>
      <p:sp>
        <p:nvSpPr>
          <p:cNvPr id="4" name="Titel 3">
            <a:extLst>
              <a:ext uri="{FF2B5EF4-FFF2-40B4-BE49-F238E27FC236}">
                <a16:creationId xmlns:a16="http://schemas.microsoft.com/office/drawing/2014/main" id="{259913F4-7166-68A2-9E59-7767024CB875}"/>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B6EF0E06-E047-02C5-5672-43C5D66AF46E}"/>
              </a:ext>
            </a:extLst>
          </p:cNvPr>
          <p:cNvSpPr>
            <a:spLocks noGrp="1"/>
          </p:cNvSpPr>
          <p:nvPr>
            <p:ph type="body" sz="quarter" idx="14"/>
          </p:nvPr>
        </p:nvSpPr>
        <p:spPr/>
        <p:txBody>
          <a:bodyPr/>
          <a:lstStyle/>
          <a:p>
            <a:r>
              <a:rPr lang="de-DE" dirty="0"/>
              <a:t>SACHKONTEXTE DURCH FRAGEN INTERPRETIEREN UND VALIDIEREN</a:t>
            </a:r>
          </a:p>
        </p:txBody>
      </p:sp>
      <p:pic>
        <p:nvPicPr>
          <p:cNvPr id="13" name="Grafik 12" descr="Ein Bild, das Zeichnung, Entwurf, Bild, Kinderkunst enthält.&#10;&#10;Automatisch generierte Beschreibung">
            <a:extLst>
              <a:ext uri="{FF2B5EF4-FFF2-40B4-BE49-F238E27FC236}">
                <a16:creationId xmlns:a16="http://schemas.microsoft.com/office/drawing/2014/main" id="{6AEF9C60-84DD-6610-6D36-FBF4FC9AAE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41876" y="3942897"/>
            <a:ext cx="1166040" cy="2097714"/>
          </a:xfrm>
          <a:prstGeom prst="rect">
            <a:avLst/>
          </a:prstGeom>
        </p:spPr>
      </p:pic>
      <p:pic>
        <p:nvPicPr>
          <p:cNvPr id="14" name="Grafik 13">
            <a:extLst>
              <a:ext uri="{FF2B5EF4-FFF2-40B4-BE49-F238E27FC236}">
                <a16:creationId xmlns:a16="http://schemas.microsoft.com/office/drawing/2014/main" id="{60516CC7-3863-6F09-E65B-A30FECC5B34C}"/>
              </a:ext>
            </a:extLst>
          </p:cNvPr>
          <p:cNvPicPr>
            <a:picLocks noChangeAspect="1"/>
          </p:cNvPicPr>
          <p:nvPr/>
        </p:nvPicPr>
        <p:blipFill>
          <a:blip r:embed="rId5"/>
          <a:stretch>
            <a:fillRect/>
          </a:stretch>
        </p:blipFill>
        <p:spPr>
          <a:xfrm>
            <a:off x="280430" y="4009527"/>
            <a:ext cx="1025323" cy="2257783"/>
          </a:xfrm>
          <a:prstGeom prst="rect">
            <a:avLst/>
          </a:prstGeom>
        </p:spPr>
      </p:pic>
      <p:sp>
        <p:nvSpPr>
          <p:cNvPr id="9" name="Google Shape;471;p17">
            <a:extLst>
              <a:ext uri="{FF2B5EF4-FFF2-40B4-BE49-F238E27FC236}">
                <a16:creationId xmlns:a16="http://schemas.microsoft.com/office/drawing/2014/main" id="{E788B4FB-1561-10BF-F2AC-EB004F595D21}"/>
              </a:ext>
            </a:extLst>
          </p:cNvPr>
          <p:cNvSpPr/>
          <p:nvPr/>
        </p:nvSpPr>
        <p:spPr>
          <a:xfrm>
            <a:off x="280430" y="2396667"/>
            <a:ext cx="3212278" cy="891321"/>
          </a:xfrm>
          <a:prstGeom prst="wedgeRoundRectCallout">
            <a:avLst>
              <a:gd name="adj1" fmla="val -28653"/>
              <a:gd name="adj2" fmla="val 10866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Jetzt bleiben noch 8 Plättchen für die Hühner übrig. Also sind es 8 Hühner.</a:t>
            </a:r>
          </a:p>
        </p:txBody>
      </p:sp>
      <p:sp>
        <p:nvSpPr>
          <p:cNvPr id="2" name="Dreieck 1">
            <a:extLst>
              <a:ext uri="{FF2B5EF4-FFF2-40B4-BE49-F238E27FC236}">
                <a16:creationId xmlns:a16="http://schemas.microsoft.com/office/drawing/2014/main" id="{1BE4570C-440B-8E1C-86CA-EBBC82150836}"/>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0CDA7474-59BB-525F-1A27-795BD6E8C92F}"/>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A616BA8D-3334-4E40-3D01-AFD8046E3977}"/>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7AEF4358-A881-FE1D-BF56-E7649CE9081E}"/>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6EEC16B6-B8D4-2193-1BB8-85197DCDB2E2}"/>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7A373D34-83C5-AE44-199F-E1A29BA246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sp>
        <p:nvSpPr>
          <p:cNvPr id="38" name="Oval 37">
            <a:extLst>
              <a:ext uri="{FF2B5EF4-FFF2-40B4-BE49-F238E27FC236}">
                <a16:creationId xmlns:a16="http://schemas.microsoft.com/office/drawing/2014/main" id="{44619AC0-E9ED-125C-272E-3513ACC9231A}"/>
              </a:ext>
            </a:extLst>
          </p:cNvPr>
          <p:cNvSpPr/>
          <p:nvPr/>
        </p:nvSpPr>
        <p:spPr>
          <a:xfrm>
            <a:off x="10016503"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9" name="Oval 38">
            <a:extLst>
              <a:ext uri="{FF2B5EF4-FFF2-40B4-BE49-F238E27FC236}">
                <a16:creationId xmlns:a16="http://schemas.microsoft.com/office/drawing/2014/main" id="{93FC098A-52C6-C72A-D3DC-299C40C496BC}"/>
              </a:ext>
            </a:extLst>
          </p:cNvPr>
          <p:cNvSpPr/>
          <p:nvPr/>
        </p:nvSpPr>
        <p:spPr>
          <a:xfrm>
            <a:off x="10016503"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0" name="Oval 39">
            <a:extLst>
              <a:ext uri="{FF2B5EF4-FFF2-40B4-BE49-F238E27FC236}">
                <a16:creationId xmlns:a16="http://schemas.microsoft.com/office/drawing/2014/main" id="{5187AD50-7E92-10E3-481F-CD9AC6892975}"/>
              </a:ext>
            </a:extLst>
          </p:cNvPr>
          <p:cNvSpPr/>
          <p:nvPr/>
        </p:nvSpPr>
        <p:spPr>
          <a:xfrm>
            <a:off x="10294284" y="434630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1" name="Oval 40">
            <a:extLst>
              <a:ext uri="{FF2B5EF4-FFF2-40B4-BE49-F238E27FC236}">
                <a16:creationId xmlns:a16="http://schemas.microsoft.com/office/drawing/2014/main" id="{F683E2E8-DB62-86EF-9ABC-70D17B5C7F13}"/>
              </a:ext>
            </a:extLst>
          </p:cNvPr>
          <p:cNvSpPr/>
          <p:nvPr/>
        </p:nvSpPr>
        <p:spPr>
          <a:xfrm>
            <a:off x="10294284" y="472514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2" name="Oval 41">
            <a:extLst>
              <a:ext uri="{FF2B5EF4-FFF2-40B4-BE49-F238E27FC236}">
                <a16:creationId xmlns:a16="http://schemas.microsoft.com/office/drawing/2014/main" id="{8F9D9536-FB50-728B-B533-A08B8C693DE8}"/>
              </a:ext>
            </a:extLst>
          </p:cNvPr>
          <p:cNvSpPr/>
          <p:nvPr/>
        </p:nvSpPr>
        <p:spPr>
          <a:xfrm>
            <a:off x="10155394" y="453572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3" name="Oval 42">
            <a:extLst>
              <a:ext uri="{FF2B5EF4-FFF2-40B4-BE49-F238E27FC236}">
                <a16:creationId xmlns:a16="http://schemas.microsoft.com/office/drawing/2014/main" id="{B9C1F82F-3704-3603-2DF5-25D474A55679}"/>
              </a:ext>
            </a:extLst>
          </p:cNvPr>
          <p:cNvSpPr/>
          <p:nvPr/>
        </p:nvSpPr>
        <p:spPr>
          <a:xfrm>
            <a:off x="9094480" y="314220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4" name="Oval 43">
            <a:extLst>
              <a:ext uri="{FF2B5EF4-FFF2-40B4-BE49-F238E27FC236}">
                <a16:creationId xmlns:a16="http://schemas.microsoft.com/office/drawing/2014/main" id="{3C90F398-6079-495C-5C7B-37BB6ED7B173}"/>
              </a:ext>
            </a:extLst>
          </p:cNvPr>
          <p:cNvSpPr/>
          <p:nvPr/>
        </p:nvSpPr>
        <p:spPr>
          <a:xfrm>
            <a:off x="9094480" y="352105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5" name="Oval 44">
            <a:extLst>
              <a:ext uri="{FF2B5EF4-FFF2-40B4-BE49-F238E27FC236}">
                <a16:creationId xmlns:a16="http://schemas.microsoft.com/office/drawing/2014/main" id="{1D510C59-65AA-2D57-04C5-29BFA274CFD5}"/>
              </a:ext>
            </a:extLst>
          </p:cNvPr>
          <p:cNvSpPr/>
          <p:nvPr/>
        </p:nvSpPr>
        <p:spPr>
          <a:xfrm>
            <a:off x="9372262" y="3142209"/>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6" name="Oval 45">
            <a:extLst>
              <a:ext uri="{FF2B5EF4-FFF2-40B4-BE49-F238E27FC236}">
                <a16:creationId xmlns:a16="http://schemas.microsoft.com/office/drawing/2014/main" id="{12C3EE11-6B1C-1290-0F7E-F9D0A62EC6D5}"/>
              </a:ext>
            </a:extLst>
          </p:cNvPr>
          <p:cNvSpPr/>
          <p:nvPr/>
        </p:nvSpPr>
        <p:spPr>
          <a:xfrm>
            <a:off x="9372262" y="352105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47" name="Oval 46">
            <a:extLst>
              <a:ext uri="{FF2B5EF4-FFF2-40B4-BE49-F238E27FC236}">
                <a16:creationId xmlns:a16="http://schemas.microsoft.com/office/drawing/2014/main" id="{4243AE27-02E1-EC98-9F9E-9F1C3BBB1CA0}"/>
              </a:ext>
            </a:extLst>
          </p:cNvPr>
          <p:cNvSpPr/>
          <p:nvPr/>
        </p:nvSpPr>
        <p:spPr>
          <a:xfrm>
            <a:off x="9233371" y="333163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49" name="Gerade Verbindung 48">
            <a:extLst>
              <a:ext uri="{FF2B5EF4-FFF2-40B4-BE49-F238E27FC236}">
                <a16:creationId xmlns:a16="http://schemas.microsoft.com/office/drawing/2014/main" id="{2564BE16-01C3-5D3F-851C-9DD56BD95729}"/>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541D35EB-0CBB-EDFA-8ABA-EC173F613706}"/>
              </a:ext>
            </a:extLst>
          </p:cNvPr>
          <p:cNvSpPr txBox="1"/>
          <p:nvPr/>
        </p:nvSpPr>
        <p:spPr>
          <a:xfrm>
            <a:off x="10758912" y="3377434"/>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1" i="0" u="none" strike="noStrike" cap="none" spc="0" normalizeH="0" baseline="0" dirty="0">
                <a:ln>
                  <a:noFill/>
                </a:ln>
                <a:solidFill>
                  <a:srgbClr val="92D050"/>
                </a:solidFill>
                <a:effectLst/>
                <a:uFillTx/>
                <a:latin typeface="Grundschrift" panose="03010100010101010101" pitchFamily="66" charset="0"/>
                <a:sym typeface="Calibri"/>
              </a:rPr>
              <a:t>16</a:t>
            </a:r>
          </a:p>
        </p:txBody>
      </p:sp>
      <p:cxnSp>
        <p:nvCxnSpPr>
          <p:cNvPr id="52" name="Gerade Verbindung 51">
            <a:extLst>
              <a:ext uri="{FF2B5EF4-FFF2-40B4-BE49-F238E27FC236}">
                <a16:creationId xmlns:a16="http://schemas.microsoft.com/office/drawing/2014/main" id="{D3D09AA3-AA72-6CA8-E1CC-E1C1F6C54402}"/>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1479B0BD-9621-E480-8728-4181CD4FA0B1}"/>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4131A4C9-D386-4141-296C-C02B401631B1}"/>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67294A9E-7199-8573-B5CA-F74718B40246}"/>
              </a:ext>
            </a:extLst>
          </p:cNvPr>
          <p:cNvSpPr txBox="1"/>
          <p:nvPr/>
        </p:nvSpPr>
        <p:spPr>
          <a:xfrm>
            <a:off x="9211980" y="5599957"/>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sp>
        <p:nvSpPr>
          <p:cNvPr id="58" name="Oval 57">
            <a:extLst>
              <a:ext uri="{FF2B5EF4-FFF2-40B4-BE49-F238E27FC236}">
                <a16:creationId xmlns:a16="http://schemas.microsoft.com/office/drawing/2014/main" id="{BE04D10B-A36E-7885-4F22-20FDF7EBA36B}"/>
              </a:ext>
            </a:extLst>
          </p:cNvPr>
          <p:cNvSpPr/>
          <p:nvPr/>
        </p:nvSpPr>
        <p:spPr>
          <a:xfrm>
            <a:off x="9670629" y="314027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9" name="Oval 58">
            <a:extLst>
              <a:ext uri="{FF2B5EF4-FFF2-40B4-BE49-F238E27FC236}">
                <a16:creationId xmlns:a16="http://schemas.microsoft.com/office/drawing/2014/main" id="{343F8A9E-E44E-6028-A6C4-E50228A0E0F3}"/>
              </a:ext>
            </a:extLst>
          </p:cNvPr>
          <p:cNvSpPr/>
          <p:nvPr/>
        </p:nvSpPr>
        <p:spPr>
          <a:xfrm>
            <a:off x="9670629" y="351911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0" name="Oval 59">
            <a:extLst>
              <a:ext uri="{FF2B5EF4-FFF2-40B4-BE49-F238E27FC236}">
                <a16:creationId xmlns:a16="http://schemas.microsoft.com/office/drawing/2014/main" id="{43C15A2E-0CF6-1D5F-053D-9B835E343261}"/>
              </a:ext>
            </a:extLst>
          </p:cNvPr>
          <p:cNvSpPr/>
          <p:nvPr/>
        </p:nvSpPr>
        <p:spPr>
          <a:xfrm>
            <a:off x="9948410" y="314027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1" name="Oval 60">
            <a:extLst>
              <a:ext uri="{FF2B5EF4-FFF2-40B4-BE49-F238E27FC236}">
                <a16:creationId xmlns:a16="http://schemas.microsoft.com/office/drawing/2014/main" id="{26C3927D-8FE4-1A14-84AB-5A3DCDE709DD}"/>
              </a:ext>
            </a:extLst>
          </p:cNvPr>
          <p:cNvSpPr/>
          <p:nvPr/>
        </p:nvSpPr>
        <p:spPr>
          <a:xfrm>
            <a:off x="9948410" y="351911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2" name="Oval 61">
            <a:extLst>
              <a:ext uri="{FF2B5EF4-FFF2-40B4-BE49-F238E27FC236}">
                <a16:creationId xmlns:a16="http://schemas.microsoft.com/office/drawing/2014/main" id="{A673C484-86F5-7E79-633A-C20707DD4D18}"/>
              </a:ext>
            </a:extLst>
          </p:cNvPr>
          <p:cNvSpPr/>
          <p:nvPr/>
        </p:nvSpPr>
        <p:spPr>
          <a:xfrm>
            <a:off x="9809519" y="332969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3" name="Oval 62">
            <a:extLst>
              <a:ext uri="{FF2B5EF4-FFF2-40B4-BE49-F238E27FC236}">
                <a16:creationId xmlns:a16="http://schemas.microsoft.com/office/drawing/2014/main" id="{F214A1DB-D18D-626F-D203-391DC5E6EA50}"/>
              </a:ext>
            </a:extLst>
          </p:cNvPr>
          <p:cNvSpPr/>
          <p:nvPr/>
        </p:nvSpPr>
        <p:spPr>
          <a:xfrm>
            <a:off x="9052801" y="43538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4" name="Oval 63">
            <a:extLst>
              <a:ext uri="{FF2B5EF4-FFF2-40B4-BE49-F238E27FC236}">
                <a16:creationId xmlns:a16="http://schemas.microsoft.com/office/drawing/2014/main" id="{12D74037-3B99-70FA-EB68-A0E36CCBB269}"/>
              </a:ext>
            </a:extLst>
          </p:cNvPr>
          <p:cNvSpPr/>
          <p:nvPr/>
        </p:nvSpPr>
        <p:spPr>
          <a:xfrm>
            <a:off x="8466503" y="43538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5" name="Oval 64">
            <a:extLst>
              <a:ext uri="{FF2B5EF4-FFF2-40B4-BE49-F238E27FC236}">
                <a16:creationId xmlns:a16="http://schemas.microsoft.com/office/drawing/2014/main" id="{C6DFF188-3B58-BCE3-F98D-7B01A9BE2679}"/>
              </a:ext>
            </a:extLst>
          </p:cNvPr>
          <p:cNvSpPr/>
          <p:nvPr/>
        </p:nvSpPr>
        <p:spPr>
          <a:xfrm>
            <a:off x="8466503" y="473265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6" name="Oval 65">
            <a:extLst>
              <a:ext uri="{FF2B5EF4-FFF2-40B4-BE49-F238E27FC236}">
                <a16:creationId xmlns:a16="http://schemas.microsoft.com/office/drawing/2014/main" id="{71AFD86D-7A1B-B3FE-5E7F-1C4CC6C98DC6}"/>
              </a:ext>
            </a:extLst>
          </p:cNvPr>
          <p:cNvSpPr/>
          <p:nvPr/>
        </p:nvSpPr>
        <p:spPr>
          <a:xfrm>
            <a:off x="8744284" y="435381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7" name="Oval 66">
            <a:extLst>
              <a:ext uri="{FF2B5EF4-FFF2-40B4-BE49-F238E27FC236}">
                <a16:creationId xmlns:a16="http://schemas.microsoft.com/office/drawing/2014/main" id="{A6A75412-AC68-749A-2F3E-165154DA6AC1}"/>
              </a:ext>
            </a:extLst>
          </p:cNvPr>
          <p:cNvSpPr/>
          <p:nvPr/>
        </p:nvSpPr>
        <p:spPr>
          <a:xfrm>
            <a:off x="8744284" y="4732658"/>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8" name="Oval 67">
            <a:extLst>
              <a:ext uri="{FF2B5EF4-FFF2-40B4-BE49-F238E27FC236}">
                <a16:creationId xmlns:a16="http://schemas.microsoft.com/office/drawing/2014/main" id="{38B3FFFF-6B00-513E-4E30-E6D0D7C16B97}"/>
              </a:ext>
            </a:extLst>
          </p:cNvPr>
          <p:cNvSpPr/>
          <p:nvPr/>
        </p:nvSpPr>
        <p:spPr>
          <a:xfrm>
            <a:off x="9535762" y="383461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69" name="Oval 68">
            <a:extLst>
              <a:ext uri="{FF2B5EF4-FFF2-40B4-BE49-F238E27FC236}">
                <a16:creationId xmlns:a16="http://schemas.microsoft.com/office/drawing/2014/main" id="{59ED3087-90ED-013A-6CCE-D8239712386C}"/>
              </a:ext>
            </a:extLst>
          </p:cNvPr>
          <p:cNvSpPr/>
          <p:nvPr/>
        </p:nvSpPr>
        <p:spPr>
          <a:xfrm>
            <a:off x="9357465" y="474236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0" name="Oval 69">
            <a:extLst>
              <a:ext uri="{FF2B5EF4-FFF2-40B4-BE49-F238E27FC236}">
                <a16:creationId xmlns:a16="http://schemas.microsoft.com/office/drawing/2014/main" id="{C8044884-E253-31DD-E035-7D5B51FDE3E1}"/>
              </a:ext>
            </a:extLst>
          </p:cNvPr>
          <p:cNvSpPr/>
          <p:nvPr/>
        </p:nvSpPr>
        <p:spPr>
          <a:xfrm>
            <a:off x="9357465" y="435879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1" name="Oval 70">
            <a:extLst>
              <a:ext uri="{FF2B5EF4-FFF2-40B4-BE49-F238E27FC236}">
                <a16:creationId xmlns:a16="http://schemas.microsoft.com/office/drawing/2014/main" id="{23981A46-C96C-E75B-9CED-4BA19CC9CA66}"/>
              </a:ext>
            </a:extLst>
          </p:cNvPr>
          <p:cNvSpPr/>
          <p:nvPr/>
        </p:nvSpPr>
        <p:spPr>
          <a:xfrm>
            <a:off x="9066243" y="473529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 name="Grafik 2" descr="Ein Bild, das Vogel, Kamm, Feder, Hühnervogel enthält.&#10;&#10;KI-generierte Inhalte können fehlerhaft sein.">
            <a:extLst>
              <a:ext uri="{FF2B5EF4-FFF2-40B4-BE49-F238E27FC236}">
                <a16:creationId xmlns:a16="http://schemas.microsoft.com/office/drawing/2014/main" id="{22963336-7BF9-FBD6-E724-3CEAE0EBA8C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10668483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1C138-02EE-DAA3-F976-C610F24004E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CE4C5441-FAE5-7E9E-D62E-56E729D8CAF4}"/>
              </a:ext>
            </a:extLst>
          </p:cNvPr>
          <p:cNvPicPr>
            <a:picLocks noChangeAspect="1"/>
          </p:cNvPicPr>
          <p:nvPr/>
        </p:nvPicPr>
        <p:blipFill>
          <a:blip r:embed="rId3"/>
          <a:stretch>
            <a:fillRect/>
          </a:stretch>
        </p:blipFill>
        <p:spPr>
          <a:xfrm>
            <a:off x="267440" y="4054254"/>
            <a:ext cx="1148872" cy="2213055"/>
          </a:xfrm>
          <a:prstGeom prst="rect">
            <a:avLst/>
          </a:prstGeom>
        </p:spPr>
      </p:pic>
      <p:pic>
        <p:nvPicPr>
          <p:cNvPr id="3" name="Grafik 2">
            <a:extLst>
              <a:ext uri="{FF2B5EF4-FFF2-40B4-BE49-F238E27FC236}">
                <a16:creationId xmlns:a16="http://schemas.microsoft.com/office/drawing/2014/main" id="{04675E08-98ED-A9B2-80E6-2B7E1C55E3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78484" y="3330130"/>
            <a:ext cx="4586573" cy="2776284"/>
          </a:xfrm>
          <a:prstGeom prst="rect">
            <a:avLst/>
          </a:prstGeom>
        </p:spPr>
      </p:pic>
      <p:sp>
        <p:nvSpPr>
          <p:cNvPr id="4" name="Titel 3">
            <a:extLst>
              <a:ext uri="{FF2B5EF4-FFF2-40B4-BE49-F238E27FC236}">
                <a16:creationId xmlns:a16="http://schemas.microsoft.com/office/drawing/2014/main" id="{64D79D2B-6683-0177-EA38-CD286B793C57}"/>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E5705343-BC4E-484E-53DB-B64690FC8476}"/>
              </a:ext>
            </a:extLst>
          </p:cNvPr>
          <p:cNvSpPr>
            <a:spLocks noGrp="1"/>
          </p:cNvSpPr>
          <p:nvPr>
            <p:ph type="body" sz="quarter" idx="14"/>
          </p:nvPr>
        </p:nvSpPr>
        <p:spPr/>
        <p:txBody>
          <a:bodyPr/>
          <a:lstStyle/>
          <a:p>
            <a:r>
              <a:rPr lang="de-DE" dirty="0"/>
              <a:t>SACHKONTEXTE DURCH FRAGEN INTERPRETIEREN UND VALIDIEREN</a:t>
            </a:r>
          </a:p>
        </p:txBody>
      </p:sp>
      <p:sp>
        <p:nvSpPr>
          <p:cNvPr id="9" name="Google Shape;471;p17">
            <a:extLst>
              <a:ext uri="{FF2B5EF4-FFF2-40B4-BE49-F238E27FC236}">
                <a16:creationId xmlns:a16="http://schemas.microsoft.com/office/drawing/2014/main" id="{89FB51BF-C9DA-04B3-65BC-8FFFC54F6663}"/>
              </a:ext>
            </a:extLst>
          </p:cNvPr>
          <p:cNvSpPr/>
          <p:nvPr/>
        </p:nvSpPr>
        <p:spPr>
          <a:xfrm>
            <a:off x="280431" y="1919862"/>
            <a:ext cx="2483552" cy="713303"/>
          </a:xfrm>
          <a:prstGeom prst="wedgeRoundRectCallout">
            <a:avLst>
              <a:gd name="adj1" fmla="val -35465"/>
              <a:gd name="adj2" fmla="val 76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5 Schweine.</a:t>
            </a:r>
          </a:p>
        </p:txBody>
      </p:sp>
      <p:sp>
        <p:nvSpPr>
          <p:cNvPr id="2" name="Dreieck 1">
            <a:extLst>
              <a:ext uri="{FF2B5EF4-FFF2-40B4-BE49-F238E27FC236}">
                <a16:creationId xmlns:a16="http://schemas.microsoft.com/office/drawing/2014/main" id="{E7C9E27D-1EB3-7CD1-BD15-2205A94DD2B1}"/>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0C62E121-8EE9-C491-2B48-276CDDF30CF2}"/>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3EAA3B31-26AB-FAF1-30BA-FE808C3761DB}"/>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721A378F-9485-15F8-B8BA-B7653DBB397F}"/>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77B50320-E2C3-B5D7-9050-3288DF306387}"/>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14E91269-4C54-DB58-4333-33CCA2C236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cxnSp>
        <p:nvCxnSpPr>
          <p:cNvPr id="49" name="Gerade Verbindung 48">
            <a:extLst>
              <a:ext uri="{FF2B5EF4-FFF2-40B4-BE49-F238E27FC236}">
                <a16:creationId xmlns:a16="http://schemas.microsoft.com/office/drawing/2014/main" id="{A4E8397A-A3A6-DC11-E111-D19E4DB99FA4}"/>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E67745CD-C73B-21F7-A109-394708EDE55E}"/>
              </a:ext>
            </a:extLst>
          </p:cNvPr>
          <p:cNvSpPr txBox="1"/>
          <p:nvPr/>
        </p:nvSpPr>
        <p:spPr>
          <a:xfrm>
            <a:off x="10758912" y="3362729"/>
            <a:ext cx="785805" cy="44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400" b="1" i="0" u="none" strike="noStrike" cap="none" spc="0" normalizeH="0" baseline="0" dirty="0">
                <a:ln>
                  <a:noFill/>
                </a:ln>
                <a:solidFill>
                  <a:srgbClr val="537DC9"/>
                </a:solidFill>
                <a:effectLst/>
                <a:uFillTx/>
                <a:latin typeface="Grundschrift" panose="03010100010101010101" pitchFamily="66" charset="0"/>
                <a:sym typeface="Calibri"/>
              </a:rPr>
              <a:t>16</a:t>
            </a:r>
          </a:p>
        </p:txBody>
      </p:sp>
      <p:cxnSp>
        <p:nvCxnSpPr>
          <p:cNvPr id="52" name="Gerade Verbindung 51">
            <a:extLst>
              <a:ext uri="{FF2B5EF4-FFF2-40B4-BE49-F238E27FC236}">
                <a16:creationId xmlns:a16="http://schemas.microsoft.com/office/drawing/2014/main" id="{94A97725-2254-B3FD-C8CE-5041B1288EA5}"/>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0A257046-206B-C945-B31D-938E3E2EB301}"/>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E57DB7D9-94F8-D618-7FC0-8AACA73FF00D}"/>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2F45204D-19B2-DA3B-969F-83E1C4F99DD5}"/>
              </a:ext>
            </a:extLst>
          </p:cNvPr>
          <p:cNvSpPr txBox="1"/>
          <p:nvPr/>
        </p:nvSpPr>
        <p:spPr>
          <a:xfrm>
            <a:off x="9211980" y="5559295"/>
            <a:ext cx="785805" cy="839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600" b="1" i="0" u="none" strike="noStrike" cap="none" spc="0" normalizeH="0" baseline="0" dirty="0">
                <a:ln>
                  <a:noFill/>
                </a:ln>
                <a:solidFill>
                  <a:srgbClr val="537DC9"/>
                </a:solidFill>
                <a:effectLst/>
                <a:uFillTx/>
                <a:latin typeface="Grundschrift" panose="03010100010101010101" pitchFamily="66" charset="0"/>
                <a:sym typeface="Calibri"/>
              </a:rPr>
              <a:t>13</a:t>
            </a:r>
            <a:endParaRPr kumimoji="0" lang="de-DE" sz="1900" b="1" i="0" u="none" strike="noStrike" cap="none" spc="0" normalizeH="0" baseline="0" dirty="0">
              <a:ln>
                <a:noFill/>
              </a:ln>
              <a:solidFill>
                <a:srgbClr val="537DC9"/>
              </a:solidFill>
              <a:effectLst/>
              <a:uFillTx/>
              <a:latin typeface="Grundschrift" panose="03010100010101010101" pitchFamily="66" charset="0"/>
              <a:sym typeface="Calibri"/>
            </a:endParaRPr>
          </a:p>
        </p:txBody>
      </p:sp>
      <p:pic>
        <p:nvPicPr>
          <p:cNvPr id="7" name="Grafik 6" descr="Ein Bild, das Kunst, Bild, Zeichnung, Kinderkunst enthält.&#10;&#10;Automatisch generierte Beschreibung">
            <a:extLst>
              <a:ext uri="{FF2B5EF4-FFF2-40B4-BE49-F238E27FC236}">
                <a16:creationId xmlns:a16="http://schemas.microsoft.com/office/drawing/2014/main" id="{DC4187F4-0041-4E64-902D-A8B661BA41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0961" y="4407814"/>
            <a:ext cx="1148872" cy="1744154"/>
          </a:xfrm>
          <a:prstGeom prst="rect">
            <a:avLst/>
          </a:prstGeom>
        </p:spPr>
      </p:pic>
      <p:sp>
        <p:nvSpPr>
          <p:cNvPr id="8" name="Oval 7">
            <a:extLst>
              <a:ext uri="{FF2B5EF4-FFF2-40B4-BE49-F238E27FC236}">
                <a16:creationId xmlns:a16="http://schemas.microsoft.com/office/drawing/2014/main" id="{163BC3CB-292F-5C5D-0C79-117060578AD6}"/>
              </a:ext>
            </a:extLst>
          </p:cNvPr>
          <p:cNvSpPr/>
          <p:nvPr/>
        </p:nvSpPr>
        <p:spPr>
          <a:xfrm>
            <a:off x="10114203" y="443718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0" name="Oval 9">
            <a:extLst>
              <a:ext uri="{FF2B5EF4-FFF2-40B4-BE49-F238E27FC236}">
                <a16:creationId xmlns:a16="http://schemas.microsoft.com/office/drawing/2014/main" id="{46ADED48-A52B-7291-B85E-32FD3E23A6A3}"/>
              </a:ext>
            </a:extLst>
          </p:cNvPr>
          <p:cNvSpPr/>
          <p:nvPr/>
        </p:nvSpPr>
        <p:spPr>
          <a:xfrm>
            <a:off x="10114203" y="481602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1" name="Oval 10">
            <a:extLst>
              <a:ext uri="{FF2B5EF4-FFF2-40B4-BE49-F238E27FC236}">
                <a16:creationId xmlns:a16="http://schemas.microsoft.com/office/drawing/2014/main" id="{FD55ADB3-5CE7-2A57-CD09-082B0C2C8A04}"/>
              </a:ext>
            </a:extLst>
          </p:cNvPr>
          <p:cNvSpPr/>
          <p:nvPr/>
        </p:nvSpPr>
        <p:spPr>
          <a:xfrm>
            <a:off x="10391984" y="443718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2" name="Oval 11">
            <a:extLst>
              <a:ext uri="{FF2B5EF4-FFF2-40B4-BE49-F238E27FC236}">
                <a16:creationId xmlns:a16="http://schemas.microsoft.com/office/drawing/2014/main" id="{10A67FB0-4451-1E27-E6B5-BEAD5AE04B91}"/>
              </a:ext>
            </a:extLst>
          </p:cNvPr>
          <p:cNvSpPr/>
          <p:nvPr/>
        </p:nvSpPr>
        <p:spPr>
          <a:xfrm>
            <a:off x="10391984" y="481602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5" name="Oval 14">
            <a:extLst>
              <a:ext uri="{FF2B5EF4-FFF2-40B4-BE49-F238E27FC236}">
                <a16:creationId xmlns:a16="http://schemas.microsoft.com/office/drawing/2014/main" id="{6D00257B-BAE8-D383-7A5E-36424C156AA2}"/>
              </a:ext>
            </a:extLst>
          </p:cNvPr>
          <p:cNvSpPr/>
          <p:nvPr/>
        </p:nvSpPr>
        <p:spPr>
          <a:xfrm>
            <a:off x="10253093" y="462660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2" name="Google Shape;471;p17">
            <a:extLst>
              <a:ext uri="{FF2B5EF4-FFF2-40B4-BE49-F238E27FC236}">
                <a16:creationId xmlns:a16="http://schemas.microsoft.com/office/drawing/2014/main" id="{1FF6A642-5E51-6133-30BD-206E0D264944}"/>
              </a:ext>
            </a:extLst>
          </p:cNvPr>
          <p:cNvSpPr/>
          <p:nvPr/>
        </p:nvSpPr>
        <p:spPr>
          <a:xfrm>
            <a:off x="1261664" y="2447094"/>
            <a:ext cx="2483552" cy="713303"/>
          </a:xfrm>
          <a:prstGeom prst="wedgeRoundRectCallout">
            <a:avLst>
              <a:gd name="adj1" fmla="val -35465"/>
              <a:gd name="adj2" fmla="val 76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16 Schweine und Schafe.</a:t>
            </a:r>
          </a:p>
        </p:txBody>
      </p:sp>
      <p:sp>
        <p:nvSpPr>
          <p:cNvPr id="73" name="Google Shape;471;p17">
            <a:extLst>
              <a:ext uri="{FF2B5EF4-FFF2-40B4-BE49-F238E27FC236}">
                <a16:creationId xmlns:a16="http://schemas.microsoft.com/office/drawing/2014/main" id="{242579FA-F19F-BAE5-EA1E-ACBDCEA596DE}"/>
              </a:ext>
            </a:extLst>
          </p:cNvPr>
          <p:cNvSpPr/>
          <p:nvPr/>
        </p:nvSpPr>
        <p:spPr>
          <a:xfrm>
            <a:off x="1107070" y="3311999"/>
            <a:ext cx="2483552" cy="713303"/>
          </a:xfrm>
          <a:prstGeom prst="wedgeRoundRectCallout">
            <a:avLst>
              <a:gd name="adj1" fmla="val -35465"/>
              <a:gd name="adj2" fmla="val 76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Es sind 13 Schweine und Hühner.</a:t>
            </a:r>
          </a:p>
        </p:txBody>
      </p:sp>
      <p:pic>
        <p:nvPicPr>
          <p:cNvPr id="13" name="Grafik 12" descr="Ein Bild, das Vogel, Kamm, Feder, Hühnervogel enthält.&#10;&#10;KI-generierte Inhalte können fehlerhaft sein.">
            <a:extLst>
              <a:ext uri="{FF2B5EF4-FFF2-40B4-BE49-F238E27FC236}">
                <a16:creationId xmlns:a16="http://schemas.microsoft.com/office/drawing/2014/main" id="{61BD0791-DE8D-89EA-56C1-DD2DA52E9AF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38371026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 presetClass="entr" presetSubtype="2"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1+#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1" grpId="0"/>
      <p:bldP spid="57" grpId="0"/>
      <p:bldP spid="8" grpId="0" animBg="1"/>
      <p:bldP spid="10" grpId="0" animBg="1"/>
      <p:bldP spid="11" grpId="0" animBg="1"/>
      <p:bldP spid="12" grpId="0" animBg="1"/>
      <p:bldP spid="15" grpId="0" animBg="1"/>
      <p:bldP spid="72" grpId="0" animBg="1"/>
      <p:bldP spid="7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EB8E8-7E97-4CA5-4547-51ABAA838F3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F33E894B-54D9-B481-4693-48018C88E1C5}"/>
              </a:ext>
            </a:extLst>
          </p:cNvPr>
          <p:cNvPicPr>
            <a:picLocks noChangeAspect="1"/>
          </p:cNvPicPr>
          <p:nvPr/>
        </p:nvPicPr>
        <p:blipFill>
          <a:blip r:embed="rId3"/>
          <a:stretch>
            <a:fillRect/>
          </a:stretch>
        </p:blipFill>
        <p:spPr>
          <a:xfrm>
            <a:off x="267440" y="4054254"/>
            <a:ext cx="1148872" cy="2213055"/>
          </a:xfrm>
          <a:prstGeom prst="rect">
            <a:avLst/>
          </a:prstGeom>
        </p:spPr>
      </p:pic>
      <p:pic>
        <p:nvPicPr>
          <p:cNvPr id="3" name="Grafik 2">
            <a:extLst>
              <a:ext uri="{FF2B5EF4-FFF2-40B4-BE49-F238E27FC236}">
                <a16:creationId xmlns:a16="http://schemas.microsoft.com/office/drawing/2014/main" id="{B3C99D52-6106-47A7-B822-1B13E9317F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78484" y="3330130"/>
            <a:ext cx="4586573" cy="2776284"/>
          </a:xfrm>
          <a:prstGeom prst="rect">
            <a:avLst/>
          </a:prstGeom>
        </p:spPr>
      </p:pic>
      <p:sp>
        <p:nvSpPr>
          <p:cNvPr id="4" name="Titel 3">
            <a:extLst>
              <a:ext uri="{FF2B5EF4-FFF2-40B4-BE49-F238E27FC236}">
                <a16:creationId xmlns:a16="http://schemas.microsoft.com/office/drawing/2014/main" id="{3AC478D8-EC3D-39A9-D1EF-56D9B9352896}"/>
              </a:ext>
            </a:extLst>
          </p:cNvPr>
          <p:cNvSpPr>
            <a:spLocks noGrp="1"/>
          </p:cNvSpPr>
          <p:nvPr>
            <p:ph type="title"/>
          </p:nvPr>
        </p:nvSpPr>
        <p:spPr/>
        <p:txBody>
          <a:bodyPr/>
          <a:lstStyle/>
          <a:p>
            <a:r>
              <a:rPr lang="de-DE" dirty="0"/>
              <a:t>Modellieren durch Fragen an den Text unterstützen</a:t>
            </a:r>
          </a:p>
        </p:txBody>
      </p:sp>
      <p:sp>
        <p:nvSpPr>
          <p:cNvPr id="24" name="Textplatzhalter 23">
            <a:extLst>
              <a:ext uri="{FF2B5EF4-FFF2-40B4-BE49-F238E27FC236}">
                <a16:creationId xmlns:a16="http://schemas.microsoft.com/office/drawing/2014/main" id="{42229113-9FBC-9EB3-44D8-BEEB4123C6D4}"/>
              </a:ext>
            </a:extLst>
          </p:cNvPr>
          <p:cNvSpPr>
            <a:spLocks noGrp="1"/>
          </p:cNvSpPr>
          <p:nvPr>
            <p:ph type="body" sz="quarter" idx="14"/>
          </p:nvPr>
        </p:nvSpPr>
        <p:spPr/>
        <p:txBody>
          <a:bodyPr/>
          <a:lstStyle/>
          <a:p>
            <a:r>
              <a:rPr lang="de-DE" dirty="0"/>
              <a:t>SACHKONTEXTE DURCH FRAGEN INTERPRETIEREN UND VALIDIEREN</a:t>
            </a:r>
          </a:p>
        </p:txBody>
      </p:sp>
      <p:sp>
        <p:nvSpPr>
          <p:cNvPr id="9" name="Google Shape;471;p17">
            <a:extLst>
              <a:ext uri="{FF2B5EF4-FFF2-40B4-BE49-F238E27FC236}">
                <a16:creationId xmlns:a16="http://schemas.microsoft.com/office/drawing/2014/main" id="{FAF48C28-69E0-6E76-DD76-3FB2195C6F7C}"/>
              </a:ext>
            </a:extLst>
          </p:cNvPr>
          <p:cNvSpPr/>
          <p:nvPr/>
        </p:nvSpPr>
        <p:spPr>
          <a:xfrm>
            <a:off x="280431" y="1919862"/>
            <a:ext cx="2483552" cy="713303"/>
          </a:xfrm>
          <a:prstGeom prst="wedgeRoundRectCallout">
            <a:avLst>
              <a:gd name="adj1" fmla="val -35465"/>
              <a:gd name="adj2" fmla="val 76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16 – 5 = 11.</a:t>
            </a:r>
            <a:br>
              <a:rPr lang="de-DE" sz="1800" b="0" dirty="0">
                <a:solidFill>
                  <a:schemeClr val="dk1"/>
                </a:solidFill>
                <a:sym typeface="Arial"/>
              </a:rPr>
            </a:br>
            <a:r>
              <a:rPr lang="de-DE" sz="1800" b="0" dirty="0">
                <a:solidFill>
                  <a:schemeClr val="dk1"/>
                </a:solidFill>
                <a:sym typeface="Arial"/>
              </a:rPr>
              <a:t>Es gibt 11 Schafe.</a:t>
            </a:r>
          </a:p>
        </p:txBody>
      </p:sp>
      <p:sp>
        <p:nvSpPr>
          <p:cNvPr id="2" name="Dreieck 1">
            <a:extLst>
              <a:ext uri="{FF2B5EF4-FFF2-40B4-BE49-F238E27FC236}">
                <a16:creationId xmlns:a16="http://schemas.microsoft.com/office/drawing/2014/main" id="{251860BC-7A7B-48EF-D32B-8019230CFAD2}"/>
              </a:ext>
            </a:extLst>
          </p:cNvPr>
          <p:cNvSpPr/>
          <p:nvPr/>
        </p:nvSpPr>
        <p:spPr>
          <a:xfrm>
            <a:off x="7604967" y="2020381"/>
            <a:ext cx="4060560" cy="3500482"/>
          </a:xfrm>
          <a:custGeom>
            <a:avLst/>
            <a:gdLst>
              <a:gd name="csX0" fmla="*/ 0 w 4060560"/>
              <a:gd name="csY0" fmla="*/ 3500482 h 3500482"/>
              <a:gd name="csX1" fmla="*/ 277472 w 4060560"/>
              <a:gd name="csY1" fmla="*/ 3022083 h 3500482"/>
              <a:gd name="csX2" fmla="*/ 575246 w 4060560"/>
              <a:gd name="csY2" fmla="*/ 2508679 h 3500482"/>
              <a:gd name="csX3" fmla="*/ 893323 w 4060560"/>
              <a:gd name="csY3" fmla="*/ 1960270 h 3500482"/>
              <a:gd name="csX4" fmla="*/ 1272309 w 4060560"/>
              <a:gd name="csY4" fmla="*/ 1306847 h 3500482"/>
              <a:gd name="csX5" fmla="*/ 1610689 w 4060560"/>
              <a:gd name="csY5" fmla="*/ 723433 h 3500482"/>
              <a:gd name="csX6" fmla="*/ 2030280 w 4060560"/>
              <a:gd name="csY6" fmla="*/ 0 h 3500482"/>
              <a:gd name="csX7" fmla="*/ 2307752 w 4060560"/>
              <a:gd name="csY7" fmla="*/ 478399 h 3500482"/>
              <a:gd name="csX8" fmla="*/ 2686737 w 4060560"/>
              <a:gd name="csY8" fmla="*/ 1131823 h 3500482"/>
              <a:gd name="csX9" fmla="*/ 3045420 w 4060560"/>
              <a:gd name="csY9" fmla="*/ 1750241 h 3500482"/>
              <a:gd name="csX10" fmla="*/ 3322892 w 4060560"/>
              <a:gd name="csY10" fmla="*/ 2228640 h 3500482"/>
              <a:gd name="csX11" fmla="*/ 3640969 w 4060560"/>
              <a:gd name="csY11" fmla="*/ 2777049 h 3500482"/>
              <a:gd name="csX12" fmla="*/ 4060560 w 4060560"/>
              <a:gd name="csY12" fmla="*/ 3500482 h 3500482"/>
              <a:gd name="csX13" fmla="*/ 3383800 w 4060560"/>
              <a:gd name="csY13" fmla="*/ 3500482 h 3500482"/>
              <a:gd name="csX14" fmla="*/ 2788251 w 4060560"/>
              <a:gd name="csY14" fmla="*/ 3500482 h 3500482"/>
              <a:gd name="csX15" fmla="*/ 2233308 w 4060560"/>
              <a:gd name="csY15" fmla="*/ 3500482 h 3500482"/>
              <a:gd name="csX16" fmla="*/ 1637759 w 4060560"/>
              <a:gd name="csY16" fmla="*/ 3500482 h 3500482"/>
              <a:gd name="csX17" fmla="*/ 920394 w 4060560"/>
              <a:gd name="csY17" fmla="*/ 3500482 h 3500482"/>
              <a:gd name="csX18" fmla="*/ 0 w 4060560"/>
              <a:gd name="csY18" fmla="*/ 3500482 h 35004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060560" h="3500482" fill="none" extrusionOk="0">
                <a:moveTo>
                  <a:pt x="0" y="3500482"/>
                </a:moveTo>
                <a:cubicBezTo>
                  <a:pt x="157308" y="3278691"/>
                  <a:pt x="181734" y="3146826"/>
                  <a:pt x="277472" y="3022083"/>
                </a:cubicBezTo>
                <a:cubicBezTo>
                  <a:pt x="373210" y="2897340"/>
                  <a:pt x="484839" y="2657675"/>
                  <a:pt x="575246" y="2508679"/>
                </a:cubicBezTo>
                <a:cubicBezTo>
                  <a:pt x="665653" y="2359684"/>
                  <a:pt x="814726" y="2145882"/>
                  <a:pt x="893323" y="1960270"/>
                </a:cubicBezTo>
                <a:cubicBezTo>
                  <a:pt x="971920" y="1774658"/>
                  <a:pt x="1068821" y="1604623"/>
                  <a:pt x="1272309" y="1306847"/>
                </a:cubicBezTo>
                <a:cubicBezTo>
                  <a:pt x="1475797" y="1009071"/>
                  <a:pt x="1430848" y="983885"/>
                  <a:pt x="1610689" y="723433"/>
                </a:cubicBezTo>
                <a:cubicBezTo>
                  <a:pt x="1790530" y="462981"/>
                  <a:pt x="1865367" y="286544"/>
                  <a:pt x="2030280" y="0"/>
                </a:cubicBezTo>
                <a:cubicBezTo>
                  <a:pt x="2150725" y="220598"/>
                  <a:pt x="2238154" y="365599"/>
                  <a:pt x="2307752" y="478399"/>
                </a:cubicBezTo>
                <a:cubicBezTo>
                  <a:pt x="2377350" y="591199"/>
                  <a:pt x="2586564" y="911992"/>
                  <a:pt x="2686737" y="1131823"/>
                </a:cubicBezTo>
                <a:cubicBezTo>
                  <a:pt x="2786910" y="1351654"/>
                  <a:pt x="2949496" y="1571837"/>
                  <a:pt x="3045420" y="1750241"/>
                </a:cubicBezTo>
                <a:cubicBezTo>
                  <a:pt x="3141344" y="1928645"/>
                  <a:pt x="3252925" y="2138754"/>
                  <a:pt x="3322892" y="2228640"/>
                </a:cubicBezTo>
                <a:cubicBezTo>
                  <a:pt x="3392858" y="2318526"/>
                  <a:pt x="3551148" y="2620059"/>
                  <a:pt x="3640969" y="2777049"/>
                </a:cubicBezTo>
                <a:cubicBezTo>
                  <a:pt x="3730790" y="2934039"/>
                  <a:pt x="3941383" y="3271856"/>
                  <a:pt x="4060560" y="3500482"/>
                </a:cubicBezTo>
                <a:cubicBezTo>
                  <a:pt x="3739323" y="3476868"/>
                  <a:pt x="3713459" y="3483759"/>
                  <a:pt x="3383800" y="3500482"/>
                </a:cubicBezTo>
                <a:cubicBezTo>
                  <a:pt x="3054141" y="3517205"/>
                  <a:pt x="3027150" y="3524919"/>
                  <a:pt x="2788251" y="3500482"/>
                </a:cubicBezTo>
                <a:cubicBezTo>
                  <a:pt x="2549352" y="3476045"/>
                  <a:pt x="2362542" y="3479893"/>
                  <a:pt x="2233308" y="3500482"/>
                </a:cubicBezTo>
                <a:cubicBezTo>
                  <a:pt x="2104074" y="3521071"/>
                  <a:pt x="1787020" y="3496728"/>
                  <a:pt x="1637759" y="3500482"/>
                </a:cubicBezTo>
                <a:cubicBezTo>
                  <a:pt x="1488498" y="3504236"/>
                  <a:pt x="1242548" y="3472621"/>
                  <a:pt x="920394" y="3500482"/>
                </a:cubicBezTo>
                <a:cubicBezTo>
                  <a:pt x="598241" y="3528343"/>
                  <a:pt x="353482" y="3464768"/>
                  <a:pt x="0" y="3500482"/>
                </a:cubicBezTo>
                <a:close/>
              </a:path>
              <a:path w="4060560" h="3500482" stroke="0" extrusionOk="0">
                <a:moveTo>
                  <a:pt x="0" y="3500482"/>
                </a:moveTo>
                <a:cubicBezTo>
                  <a:pt x="124471" y="3336430"/>
                  <a:pt x="267369" y="3083934"/>
                  <a:pt x="318077" y="2952073"/>
                </a:cubicBezTo>
                <a:cubicBezTo>
                  <a:pt x="368786" y="2820212"/>
                  <a:pt x="500118" y="2675715"/>
                  <a:pt x="595549" y="2473674"/>
                </a:cubicBezTo>
                <a:cubicBezTo>
                  <a:pt x="690979" y="2271633"/>
                  <a:pt x="839648" y="1984406"/>
                  <a:pt x="974534" y="1820251"/>
                </a:cubicBezTo>
                <a:cubicBezTo>
                  <a:pt x="1109420" y="1656096"/>
                  <a:pt x="1189742" y="1463776"/>
                  <a:pt x="1292612" y="1271842"/>
                </a:cubicBezTo>
                <a:cubicBezTo>
                  <a:pt x="1395482" y="1079908"/>
                  <a:pt x="1449416" y="953549"/>
                  <a:pt x="1610689" y="723433"/>
                </a:cubicBezTo>
                <a:cubicBezTo>
                  <a:pt x="1771962" y="493317"/>
                  <a:pt x="1858336" y="327269"/>
                  <a:pt x="2030280" y="0"/>
                </a:cubicBezTo>
                <a:cubicBezTo>
                  <a:pt x="2161815" y="191433"/>
                  <a:pt x="2237939" y="326051"/>
                  <a:pt x="2328054" y="513404"/>
                </a:cubicBezTo>
                <a:cubicBezTo>
                  <a:pt x="2418169" y="700757"/>
                  <a:pt x="2571256" y="955417"/>
                  <a:pt x="2666434" y="1096818"/>
                </a:cubicBezTo>
                <a:cubicBezTo>
                  <a:pt x="2761612" y="1238219"/>
                  <a:pt x="2826192" y="1392746"/>
                  <a:pt x="2964209" y="1610222"/>
                </a:cubicBezTo>
                <a:cubicBezTo>
                  <a:pt x="3102226" y="1827698"/>
                  <a:pt x="3202414" y="1994922"/>
                  <a:pt x="3261983" y="2123626"/>
                </a:cubicBezTo>
                <a:cubicBezTo>
                  <a:pt x="3321552" y="2252330"/>
                  <a:pt x="3517173" y="2587539"/>
                  <a:pt x="3600363" y="2707039"/>
                </a:cubicBezTo>
                <a:cubicBezTo>
                  <a:pt x="3683553" y="2826539"/>
                  <a:pt x="3878728" y="3109330"/>
                  <a:pt x="4060560" y="3500482"/>
                </a:cubicBezTo>
                <a:cubicBezTo>
                  <a:pt x="3893319" y="3508317"/>
                  <a:pt x="3693812" y="3513316"/>
                  <a:pt x="3505617" y="3500482"/>
                </a:cubicBezTo>
                <a:cubicBezTo>
                  <a:pt x="3317422" y="3487648"/>
                  <a:pt x="3067741" y="3526277"/>
                  <a:pt x="2747646" y="3500482"/>
                </a:cubicBezTo>
                <a:cubicBezTo>
                  <a:pt x="2427551" y="3474687"/>
                  <a:pt x="2282650" y="3498732"/>
                  <a:pt x="2152097" y="3500482"/>
                </a:cubicBezTo>
                <a:cubicBezTo>
                  <a:pt x="2021544" y="3502232"/>
                  <a:pt x="1686749" y="3504021"/>
                  <a:pt x="1475337" y="3500482"/>
                </a:cubicBezTo>
                <a:cubicBezTo>
                  <a:pt x="1263925" y="3496943"/>
                  <a:pt x="994093" y="3467681"/>
                  <a:pt x="717366" y="3500482"/>
                </a:cubicBezTo>
                <a:cubicBezTo>
                  <a:pt x="440639" y="3533283"/>
                  <a:pt x="238957" y="3508359"/>
                  <a:pt x="0" y="3500482"/>
                </a:cubicBezTo>
                <a:close/>
              </a:path>
            </a:pathLst>
          </a:custGeom>
          <a:solidFill>
            <a:srgbClr val="EFEFEF"/>
          </a:solidFill>
          <a:ln>
            <a:extLst>
              <a:ext uri="{C807C97D-BFC1-408E-A445-0C87EB9F89A2}">
                <ask:lineSketchStyleProps xmlns:ask="http://schemas.microsoft.com/office/drawing/2018/sketchyshapes" sd="1219033472">
                  <a:prstGeom prst="triangle">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5" name="Gerade Verbindung 4">
            <a:extLst>
              <a:ext uri="{FF2B5EF4-FFF2-40B4-BE49-F238E27FC236}">
                <a16:creationId xmlns:a16="http://schemas.microsoft.com/office/drawing/2014/main" id="{416EDF72-AFA1-C0C6-05B5-D277C578C36C}"/>
              </a:ext>
            </a:extLst>
          </p:cNvPr>
          <p:cNvCxnSpPr>
            <a:cxnSpLocks/>
            <a:endCxn id="2" idx="1"/>
          </p:cNvCxnSpPr>
          <p:nvPr/>
        </p:nvCxnSpPr>
        <p:spPr>
          <a:xfrm flipH="1" flipV="1">
            <a:off x="8620107" y="3770622"/>
            <a:ext cx="1015140"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18" name="Gerade Verbindung 17">
            <a:extLst>
              <a:ext uri="{FF2B5EF4-FFF2-40B4-BE49-F238E27FC236}">
                <a16:creationId xmlns:a16="http://schemas.microsoft.com/office/drawing/2014/main" id="{C15CF531-6962-719F-4DD7-C42352482492}"/>
              </a:ext>
            </a:extLst>
          </p:cNvPr>
          <p:cNvCxnSpPr>
            <a:cxnSpLocks/>
            <a:stCxn id="2" idx="5"/>
          </p:cNvCxnSpPr>
          <p:nvPr/>
        </p:nvCxnSpPr>
        <p:spPr>
          <a:xfrm flipH="1">
            <a:off x="9635246" y="3770622"/>
            <a:ext cx="1015141" cy="561494"/>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cxnSp>
        <p:nvCxnSpPr>
          <p:cNvPr id="23" name="Gerade Verbindung 22">
            <a:extLst>
              <a:ext uri="{FF2B5EF4-FFF2-40B4-BE49-F238E27FC236}">
                <a16:creationId xmlns:a16="http://schemas.microsoft.com/office/drawing/2014/main" id="{154BFC1C-36A4-EF38-4611-28CC28EDC66E}"/>
              </a:ext>
            </a:extLst>
          </p:cNvPr>
          <p:cNvCxnSpPr>
            <a:cxnSpLocks/>
            <a:endCxn id="2" idx="3"/>
          </p:cNvCxnSpPr>
          <p:nvPr/>
        </p:nvCxnSpPr>
        <p:spPr>
          <a:xfrm>
            <a:off x="9635246" y="4332116"/>
            <a:ext cx="2" cy="1188747"/>
          </a:xfrm>
          <a:prstGeom prst="line">
            <a:avLst/>
          </a:prstGeom>
          <a:solidFill>
            <a:srgbClr val="EFEFEF"/>
          </a:solidFill>
          <a:ln/>
        </p:spPr>
        <p:style>
          <a:lnRef idx="2">
            <a:schemeClr val="dk1"/>
          </a:lnRef>
          <a:fillRef idx="1">
            <a:schemeClr val="lt1"/>
          </a:fillRef>
          <a:effectRef idx="0">
            <a:schemeClr val="dk1"/>
          </a:effectRef>
          <a:fontRef idx="minor">
            <a:schemeClr val="dk1"/>
          </a:fontRef>
        </p:style>
      </p:cxnSp>
      <p:pic>
        <p:nvPicPr>
          <p:cNvPr id="21" name="Grafik 20" descr="Ein Bild, das Säugetier, Text, Schwein, Schnauze enthält.&#10;&#10;KI-generierte Inhalte können fehlerhaft sein.">
            <a:extLst>
              <a:ext uri="{FF2B5EF4-FFF2-40B4-BE49-F238E27FC236}">
                <a16:creationId xmlns:a16="http://schemas.microsoft.com/office/drawing/2014/main" id="{E4B0ED1D-F054-8F22-3278-CF572D1D173B}"/>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5513" b="54359" l="6714" r="40813">
                        <a14:foregroundMark x1="8526" y1="13307" x2="12633" y2="21795"/>
                        <a14:foregroundMark x1="7441" y1="11065" x2="8481" y2="13214"/>
                        <a14:foregroundMark x1="6802" y1="9744" x2="7235" y2="10640"/>
                        <a14:foregroundMark x1="16343" y1="53718" x2="17138" y2="53718"/>
                        <a14:foregroundMark x1="20318" y1="52949" x2="21113" y2="54359"/>
                        <a14:backgroundMark x1="7155" y1="12179" x2="6537" y2="13590"/>
                        <a14:backgroundMark x1="7686" y1="12692" x2="7686" y2="12179"/>
                        <a14:backgroundMark x1="7332" y1="11667" x2="6360" y2="11026"/>
                      </a14:backgroundRemoval>
                    </a14:imgEffect>
                  </a14:imgLayer>
                </a14:imgProps>
              </a:ext>
              <a:ext uri="{28A0092B-C50C-407E-A947-70E740481C1C}">
                <a14:useLocalDpi xmlns:a14="http://schemas.microsoft.com/office/drawing/2010/main" val="0"/>
              </a:ext>
            </a:extLst>
          </a:blip>
          <a:srcRect l="5512" r="54974" b="43491"/>
          <a:stretch>
            <a:fillRect/>
          </a:stretch>
        </p:blipFill>
        <p:spPr>
          <a:xfrm>
            <a:off x="9350343" y="2537647"/>
            <a:ext cx="569807" cy="561495"/>
          </a:xfrm>
          <a:prstGeom prst="rect">
            <a:avLst/>
          </a:prstGeom>
        </p:spPr>
      </p:pic>
      <p:pic>
        <p:nvPicPr>
          <p:cNvPr id="36" name="Grafik 35" descr="Ein Bild, das Säugetier, Text, Schwein, Schnauze enthält.&#10;&#10;KI-generierte Inhalte können fehlerhaft sein.">
            <a:extLst>
              <a:ext uri="{FF2B5EF4-FFF2-40B4-BE49-F238E27FC236}">
                <a16:creationId xmlns:a16="http://schemas.microsoft.com/office/drawing/2014/main" id="{69F55DD9-DEE2-E29A-BDFF-DDF5E39649D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641" b="54359" l="48675" r="73940">
                        <a14:foregroundMark x1="50000" y1="15256" x2="51148" y2="11538"/>
                        <a14:foregroundMark x1="49912" y1="11154" x2="49205" y2="12179"/>
                        <a14:foregroundMark x1="48763" y1="10769" x2="54947" y2="19487"/>
                        <a14:foregroundMark x1="58304" y1="51538" x2="58746" y2="53333"/>
                        <a14:foregroundMark x1="69965" y1="54103" x2="71820" y2="54359"/>
                      </a14:backgroundRemoval>
                    </a14:imgEffect>
                  </a14:imgLayer>
                </a14:imgProps>
              </a:ext>
              <a:ext uri="{28A0092B-C50C-407E-A947-70E740481C1C}">
                <a14:useLocalDpi xmlns:a14="http://schemas.microsoft.com/office/drawing/2010/main" val="0"/>
              </a:ext>
            </a:extLst>
          </a:blip>
          <a:srcRect l="45886" t="289" r="22807" b="43202"/>
          <a:stretch>
            <a:fillRect/>
          </a:stretch>
        </p:blipFill>
        <p:spPr>
          <a:xfrm>
            <a:off x="10907979" y="4900098"/>
            <a:ext cx="451456" cy="561494"/>
          </a:xfrm>
          <a:prstGeom prst="rect">
            <a:avLst/>
          </a:prstGeom>
        </p:spPr>
      </p:pic>
      <p:cxnSp>
        <p:nvCxnSpPr>
          <p:cNvPr id="49" name="Gerade Verbindung 48">
            <a:extLst>
              <a:ext uri="{FF2B5EF4-FFF2-40B4-BE49-F238E27FC236}">
                <a16:creationId xmlns:a16="http://schemas.microsoft.com/office/drawing/2014/main" id="{7126726D-3151-9FC2-48EC-C7B5641A7193}"/>
              </a:ext>
            </a:extLst>
          </p:cNvPr>
          <p:cNvCxnSpPr/>
          <p:nvPr/>
        </p:nvCxnSpPr>
        <p:spPr>
          <a:xfrm>
            <a:off x="10763335" y="3756275"/>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1" name="Textfeld 50">
            <a:extLst>
              <a:ext uri="{FF2B5EF4-FFF2-40B4-BE49-F238E27FC236}">
                <a16:creationId xmlns:a16="http://schemas.microsoft.com/office/drawing/2014/main" id="{434F6703-349D-5622-C1DB-88F6C327B537}"/>
              </a:ext>
            </a:extLst>
          </p:cNvPr>
          <p:cNvSpPr txBox="1"/>
          <p:nvPr/>
        </p:nvSpPr>
        <p:spPr>
          <a:xfrm>
            <a:off x="10758912" y="3362729"/>
            <a:ext cx="785805" cy="449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400" b="1" i="0" u="none" strike="noStrike" cap="none" spc="0" normalizeH="0" baseline="0" dirty="0">
                <a:ln>
                  <a:noFill/>
                </a:ln>
                <a:solidFill>
                  <a:srgbClr val="537DC9"/>
                </a:solidFill>
                <a:effectLst/>
                <a:uFillTx/>
                <a:latin typeface="Grundschrift" panose="03010100010101010101" pitchFamily="66" charset="0"/>
                <a:sym typeface="Calibri"/>
              </a:rPr>
              <a:t>16</a:t>
            </a:r>
          </a:p>
        </p:txBody>
      </p:sp>
      <p:cxnSp>
        <p:nvCxnSpPr>
          <p:cNvPr id="52" name="Gerade Verbindung 51">
            <a:extLst>
              <a:ext uri="{FF2B5EF4-FFF2-40B4-BE49-F238E27FC236}">
                <a16:creationId xmlns:a16="http://schemas.microsoft.com/office/drawing/2014/main" id="{CB0A4011-98B6-95B8-2C3A-24C3007F7B8E}"/>
              </a:ext>
            </a:extLst>
          </p:cNvPr>
          <p:cNvCxnSpPr/>
          <p:nvPr/>
        </p:nvCxnSpPr>
        <p:spPr>
          <a:xfrm>
            <a:off x="7684131" y="3754337"/>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3" name="Textfeld 52">
            <a:extLst>
              <a:ext uri="{FF2B5EF4-FFF2-40B4-BE49-F238E27FC236}">
                <a16:creationId xmlns:a16="http://schemas.microsoft.com/office/drawing/2014/main" id="{7899D2E1-43D8-AA6B-ED87-299CB33CA23F}"/>
              </a:ext>
            </a:extLst>
          </p:cNvPr>
          <p:cNvSpPr txBox="1"/>
          <p:nvPr/>
        </p:nvSpPr>
        <p:spPr>
          <a:xfrm>
            <a:off x="7679708" y="3375496"/>
            <a:ext cx="785805" cy="402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endParaRPr kumimoji="0" lang="de-DE" sz="1900" b="1" i="0" u="none" strike="noStrike" cap="none" spc="0" normalizeH="0" baseline="0" dirty="0">
              <a:ln>
                <a:noFill/>
              </a:ln>
              <a:solidFill>
                <a:srgbClr val="92D050"/>
              </a:solidFill>
              <a:effectLst/>
              <a:uFillTx/>
              <a:latin typeface="Grundschrift" panose="03010100010101010101" pitchFamily="66" charset="0"/>
              <a:sym typeface="Calibri"/>
            </a:endParaRPr>
          </a:p>
        </p:txBody>
      </p:sp>
      <p:cxnSp>
        <p:nvCxnSpPr>
          <p:cNvPr id="56" name="Gerade Verbindung 55">
            <a:extLst>
              <a:ext uri="{FF2B5EF4-FFF2-40B4-BE49-F238E27FC236}">
                <a16:creationId xmlns:a16="http://schemas.microsoft.com/office/drawing/2014/main" id="{A9519F18-CCD5-1206-29B8-3E113D90B068}"/>
              </a:ext>
            </a:extLst>
          </p:cNvPr>
          <p:cNvCxnSpPr/>
          <p:nvPr/>
        </p:nvCxnSpPr>
        <p:spPr>
          <a:xfrm>
            <a:off x="9216403" y="5978798"/>
            <a:ext cx="757548" cy="0"/>
          </a:xfrm>
          <a:prstGeom prst="line">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57" name="Textfeld 56">
            <a:extLst>
              <a:ext uri="{FF2B5EF4-FFF2-40B4-BE49-F238E27FC236}">
                <a16:creationId xmlns:a16="http://schemas.microsoft.com/office/drawing/2014/main" id="{DF03ED87-2797-532B-17EC-EBC2F4211E15}"/>
              </a:ext>
            </a:extLst>
          </p:cNvPr>
          <p:cNvSpPr txBox="1"/>
          <p:nvPr/>
        </p:nvSpPr>
        <p:spPr>
          <a:xfrm>
            <a:off x="9211980" y="5559295"/>
            <a:ext cx="785805" cy="839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600" b="1" i="0" u="none" strike="noStrike" cap="none" spc="0" normalizeH="0" baseline="0" dirty="0">
                <a:ln>
                  <a:noFill/>
                </a:ln>
                <a:solidFill>
                  <a:srgbClr val="537DC9"/>
                </a:solidFill>
                <a:effectLst/>
                <a:uFillTx/>
                <a:latin typeface="Grundschrift" panose="03010100010101010101" pitchFamily="66" charset="0"/>
                <a:sym typeface="Calibri"/>
              </a:rPr>
              <a:t>13</a:t>
            </a:r>
            <a:endParaRPr kumimoji="0" lang="de-DE" sz="1900" b="1" i="0" u="none" strike="noStrike" cap="none" spc="0" normalizeH="0" baseline="0" dirty="0">
              <a:ln>
                <a:noFill/>
              </a:ln>
              <a:solidFill>
                <a:srgbClr val="537DC9"/>
              </a:solidFill>
              <a:effectLst/>
              <a:uFillTx/>
              <a:latin typeface="Grundschrift" panose="03010100010101010101" pitchFamily="66" charset="0"/>
              <a:sym typeface="Calibri"/>
            </a:endParaRPr>
          </a:p>
        </p:txBody>
      </p:sp>
      <p:pic>
        <p:nvPicPr>
          <p:cNvPr id="7" name="Grafik 6" descr="Ein Bild, das Kunst, Bild, Zeichnung, Kinderkunst enthält.&#10;&#10;Automatisch generierte Beschreibung">
            <a:extLst>
              <a:ext uri="{FF2B5EF4-FFF2-40B4-BE49-F238E27FC236}">
                <a16:creationId xmlns:a16="http://schemas.microsoft.com/office/drawing/2014/main" id="{7D0FEE10-1B54-703A-781C-DA67676E7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70961" y="4407814"/>
            <a:ext cx="1148872" cy="1744154"/>
          </a:xfrm>
          <a:prstGeom prst="rect">
            <a:avLst/>
          </a:prstGeom>
        </p:spPr>
      </p:pic>
      <p:sp>
        <p:nvSpPr>
          <p:cNvPr id="8" name="Oval 7">
            <a:extLst>
              <a:ext uri="{FF2B5EF4-FFF2-40B4-BE49-F238E27FC236}">
                <a16:creationId xmlns:a16="http://schemas.microsoft.com/office/drawing/2014/main" id="{29CF86DA-8885-03B7-626B-E2F062D4D1B0}"/>
              </a:ext>
            </a:extLst>
          </p:cNvPr>
          <p:cNvSpPr/>
          <p:nvPr/>
        </p:nvSpPr>
        <p:spPr>
          <a:xfrm>
            <a:off x="10114203" y="443718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0" name="Oval 9">
            <a:extLst>
              <a:ext uri="{FF2B5EF4-FFF2-40B4-BE49-F238E27FC236}">
                <a16:creationId xmlns:a16="http://schemas.microsoft.com/office/drawing/2014/main" id="{A07C21D3-ED89-9062-ED51-909FCF1C9850}"/>
              </a:ext>
            </a:extLst>
          </p:cNvPr>
          <p:cNvSpPr/>
          <p:nvPr/>
        </p:nvSpPr>
        <p:spPr>
          <a:xfrm>
            <a:off x="10114203" y="481602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1" name="Oval 10">
            <a:extLst>
              <a:ext uri="{FF2B5EF4-FFF2-40B4-BE49-F238E27FC236}">
                <a16:creationId xmlns:a16="http://schemas.microsoft.com/office/drawing/2014/main" id="{DDFF7D9A-A84F-F84C-7862-312506A52BF5}"/>
              </a:ext>
            </a:extLst>
          </p:cNvPr>
          <p:cNvSpPr/>
          <p:nvPr/>
        </p:nvSpPr>
        <p:spPr>
          <a:xfrm>
            <a:off x="10391984" y="4437180"/>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2" name="Oval 11">
            <a:extLst>
              <a:ext uri="{FF2B5EF4-FFF2-40B4-BE49-F238E27FC236}">
                <a16:creationId xmlns:a16="http://schemas.microsoft.com/office/drawing/2014/main" id="{BA441682-E67F-4B8C-F4FA-3BAB52D8E335}"/>
              </a:ext>
            </a:extLst>
          </p:cNvPr>
          <p:cNvSpPr/>
          <p:nvPr/>
        </p:nvSpPr>
        <p:spPr>
          <a:xfrm>
            <a:off x="10391984" y="481602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5" name="Oval 14">
            <a:extLst>
              <a:ext uri="{FF2B5EF4-FFF2-40B4-BE49-F238E27FC236}">
                <a16:creationId xmlns:a16="http://schemas.microsoft.com/office/drawing/2014/main" id="{3D33DAE9-5935-83AB-6C9F-BBD50A3643CB}"/>
              </a:ext>
            </a:extLst>
          </p:cNvPr>
          <p:cNvSpPr/>
          <p:nvPr/>
        </p:nvSpPr>
        <p:spPr>
          <a:xfrm>
            <a:off x="10253093" y="462660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72" name="Google Shape;471;p17">
            <a:extLst>
              <a:ext uri="{FF2B5EF4-FFF2-40B4-BE49-F238E27FC236}">
                <a16:creationId xmlns:a16="http://schemas.microsoft.com/office/drawing/2014/main" id="{35D243B2-4CFA-ED4F-834A-AFE6241FD441}"/>
              </a:ext>
            </a:extLst>
          </p:cNvPr>
          <p:cNvSpPr/>
          <p:nvPr/>
        </p:nvSpPr>
        <p:spPr>
          <a:xfrm>
            <a:off x="1261664" y="2752689"/>
            <a:ext cx="2483552" cy="713303"/>
          </a:xfrm>
          <a:prstGeom prst="wedgeRoundRectCallout">
            <a:avLst>
              <a:gd name="adj1" fmla="val -35465"/>
              <a:gd name="adj2" fmla="val 76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13 – 5 = 8. </a:t>
            </a:r>
            <a:br>
              <a:rPr lang="de-DE" sz="1800" b="0" dirty="0">
                <a:solidFill>
                  <a:schemeClr val="dk1"/>
                </a:solidFill>
                <a:sym typeface="Arial"/>
              </a:rPr>
            </a:br>
            <a:r>
              <a:rPr lang="de-DE" sz="1800" b="0" dirty="0">
                <a:solidFill>
                  <a:schemeClr val="dk1"/>
                </a:solidFill>
                <a:sym typeface="Arial"/>
              </a:rPr>
              <a:t>Es sind 8 Hühner.</a:t>
            </a:r>
          </a:p>
        </p:txBody>
      </p:sp>
      <p:sp>
        <p:nvSpPr>
          <p:cNvPr id="13" name="Oval 12">
            <a:extLst>
              <a:ext uri="{FF2B5EF4-FFF2-40B4-BE49-F238E27FC236}">
                <a16:creationId xmlns:a16="http://schemas.microsoft.com/office/drawing/2014/main" id="{FD7C5A68-23EC-3114-0DB7-F10892CAA5BC}"/>
              </a:ext>
            </a:extLst>
          </p:cNvPr>
          <p:cNvSpPr/>
          <p:nvPr/>
        </p:nvSpPr>
        <p:spPr>
          <a:xfrm>
            <a:off x="9103931" y="319817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4" name="Oval 13">
            <a:extLst>
              <a:ext uri="{FF2B5EF4-FFF2-40B4-BE49-F238E27FC236}">
                <a16:creationId xmlns:a16="http://schemas.microsoft.com/office/drawing/2014/main" id="{F3C783F6-404F-2293-7B6E-B7B4F29275A5}"/>
              </a:ext>
            </a:extLst>
          </p:cNvPr>
          <p:cNvSpPr/>
          <p:nvPr/>
        </p:nvSpPr>
        <p:spPr>
          <a:xfrm>
            <a:off x="9103931" y="357701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6" name="Oval 15">
            <a:extLst>
              <a:ext uri="{FF2B5EF4-FFF2-40B4-BE49-F238E27FC236}">
                <a16:creationId xmlns:a16="http://schemas.microsoft.com/office/drawing/2014/main" id="{32572451-4C24-041C-2D6A-F3F0EBE69E0A}"/>
              </a:ext>
            </a:extLst>
          </p:cNvPr>
          <p:cNvSpPr/>
          <p:nvPr/>
        </p:nvSpPr>
        <p:spPr>
          <a:xfrm>
            <a:off x="9381713" y="319817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7" name="Oval 16">
            <a:extLst>
              <a:ext uri="{FF2B5EF4-FFF2-40B4-BE49-F238E27FC236}">
                <a16:creationId xmlns:a16="http://schemas.microsoft.com/office/drawing/2014/main" id="{1C00481D-BD6A-D4D4-0FE9-490179F05C3D}"/>
              </a:ext>
            </a:extLst>
          </p:cNvPr>
          <p:cNvSpPr/>
          <p:nvPr/>
        </p:nvSpPr>
        <p:spPr>
          <a:xfrm>
            <a:off x="9381713" y="357701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9" name="Oval 18">
            <a:extLst>
              <a:ext uri="{FF2B5EF4-FFF2-40B4-BE49-F238E27FC236}">
                <a16:creationId xmlns:a16="http://schemas.microsoft.com/office/drawing/2014/main" id="{64F32FC0-C732-416C-D504-EE39848406A0}"/>
              </a:ext>
            </a:extLst>
          </p:cNvPr>
          <p:cNvSpPr/>
          <p:nvPr/>
        </p:nvSpPr>
        <p:spPr>
          <a:xfrm>
            <a:off x="9242822" y="338759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2" name="Oval 21">
            <a:extLst>
              <a:ext uri="{FF2B5EF4-FFF2-40B4-BE49-F238E27FC236}">
                <a16:creationId xmlns:a16="http://schemas.microsoft.com/office/drawing/2014/main" id="{EF2CFBA4-14D4-EC01-4E02-7866B261F1DC}"/>
              </a:ext>
            </a:extLst>
          </p:cNvPr>
          <p:cNvSpPr/>
          <p:nvPr/>
        </p:nvSpPr>
        <p:spPr>
          <a:xfrm>
            <a:off x="9680080" y="319623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5" name="Oval 24">
            <a:extLst>
              <a:ext uri="{FF2B5EF4-FFF2-40B4-BE49-F238E27FC236}">
                <a16:creationId xmlns:a16="http://schemas.microsoft.com/office/drawing/2014/main" id="{96A4C1E1-7CD6-B8C4-B98E-DA49401951CC}"/>
              </a:ext>
            </a:extLst>
          </p:cNvPr>
          <p:cNvSpPr/>
          <p:nvPr/>
        </p:nvSpPr>
        <p:spPr>
          <a:xfrm>
            <a:off x="9680080" y="357507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6" name="Oval 25">
            <a:extLst>
              <a:ext uri="{FF2B5EF4-FFF2-40B4-BE49-F238E27FC236}">
                <a16:creationId xmlns:a16="http://schemas.microsoft.com/office/drawing/2014/main" id="{04E4E3BE-1A3A-3789-4B7F-A69561793C1A}"/>
              </a:ext>
            </a:extLst>
          </p:cNvPr>
          <p:cNvSpPr/>
          <p:nvPr/>
        </p:nvSpPr>
        <p:spPr>
          <a:xfrm>
            <a:off x="9957861" y="319623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7" name="Oval 26">
            <a:extLst>
              <a:ext uri="{FF2B5EF4-FFF2-40B4-BE49-F238E27FC236}">
                <a16:creationId xmlns:a16="http://schemas.microsoft.com/office/drawing/2014/main" id="{B11C508B-1590-3644-E3F3-2B88F88927D6}"/>
              </a:ext>
            </a:extLst>
          </p:cNvPr>
          <p:cNvSpPr/>
          <p:nvPr/>
        </p:nvSpPr>
        <p:spPr>
          <a:xfrm>
            <a:off x="9957861" y="3575077"/>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8" name="Oval 27">
            <a:extLst>
              <a:ext uri="{FF2B5EF4-FFF2-40B4-BE49-F238E27FC236}">
                <a16:creationId xmlns:a16="http://schemas.microsoft.com/office/drawing/2014/main" id="{DA5C589E-A508-98AF-9474-1848A7BD7881}"/>
              </a:ext>
            </a:extLst>
          </p:cNvPr>
          <p:cNvSpPr/>
          <p:nvPr/>
        </p:nvSpPr>
        <p:spPr>
          <a:xfrm>
            <a:off x="9818970" y="3385656"/>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9" name="Oval 28">
            <a:extLst>
              <a:ext uri="{FF2B5EF4-FFF2-40B4-BE49-F238E27FC236}">
                <a16:creationId xmlns:a16="http://schemas.microsoft.com/office/drawing/2014/main" id="{CF8C8454-DF85-8E7D-25FE-6B6DF33EC85D}"/>
              </a:ext>
            </a:extLst>
          </p:cNvPr>
          <p:cNvSpPr/>
          <p:nvPr/>
        </p:nvSpPr>
        <p:spPr>
          <a:xfrm>
            <a:off x="9535762" y="3833265"/>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0" name="Oval 29">
            <a:extLst>
              <a:ext uri="{FF2B5EF4-FFF2-40B4-BE49-F238E27FC236}">
                <a16:creationId xmlns:a16="http://schemas.microsoft.com/office/drawing/2014/main" id="{4DB09CED-6078-796B-0559-325FD6FD7625}"/>
              </a:ext>
            </a:extLst>
          </p:cNvPr>
          <p:cNvSpPr/>
          <p:nvPr/>
        </p:nvSpPr>
        <p:spPr>
          <a:xfrm>
            <a:off x="8355042" y="446079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1" name="Oval 30">
            <a:extLst>
              <a:ext uri="{FF2B5EF4-FFF2-40B4-BE49-F238E27FC236}">
                <a16:creationId xmlns:a16="http://schemas.microsoft.com/office/drawing/2014/main" id="{263BC278-EAE6-4C65-91C6-FD98A579C76B}"/>
              </a:ext>
            </a:extLst>
          </p:cNvPr>
          <p:cNvSpPr/>
          <p:nvPr/>
        </p:nvSpPr>
        <p:spPr>
          <a:xfrm>
            <a:off x="8355042" y="483963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2" name="Oval 31">
            <a:extLst>
              <a:ext uri="{FF2B5EF4-FFF2-40B4-BE49-F238E27FC236}">
                <a16:creationId xmlns:a16="http://schemas.microsoft.com/office/drawing/2014/main" id="{F347CFA5-EE6B-8449-8D53-3104D3682C02}"/>
              </a:ext>
            </a:extLst>
          </p:cNvPr>
          <p:cNvSpPr/>
          <p:nvPr/>
        </p:nvSpPr>
        <p:spPr>
          <a:xfrm>
            <a:off x="8632824" y="446079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3" name="Oval 32">
            <a:extLst>
              <a:ext uri="{FF2B5EF4-FFF2-40B4-BE49-F238E27FC236}">
                <a16:creationId xmlns:a16="http://schemas.microsoft.com/office/drawing/2014/main" id="{A222AF8E-D9BC-7281-251A-C2586DCF353F}"/>
              </a:ext>
            </a:extLst>
          </p:cNvPr>
          <p:cNvSpPr/>
          <p:nvPr/>
        </p:nvSpPr>
        <p:spPr>
          <a:xfrm>
            <a:off x="8632824" y="4839632"/>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4" name="Oval 33">
            <a:extLst>
              <a:ext uri="{FF2B5EF4-FFF2-40B4-BE49-F238E27FC236}">
                <a16:creationId xmlns:a16="http://schemas.microsoft.com/office/drawing/2014/main" id="{162D044C-FFB5-F909-D802-699FF41BEBF4}"/>
              </a:ext>
            </a:extLst>
          </p:cNvPr>
          <p:cNvSpPr/>
          <p:nvPr/>
        </p:nvSpPr>
        <p:spPr>
          <a:xfrm>
            <a:off x="8493933" y="4650211"/>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5" name="Oval 34">
            <a:extLst>
              <a:ext uri="{FF2B5EF4-FFF2-40B4-BE49-F238E27FC236}">
                <a16:creationId xmlns:a16="http://schemas.microsoft.com/office/drawing/2014/main" id="{3DE4EA82-8050-5063-054E-72B23C20B1F5}"/>
              </a:ext>
            </a:extLst>
          </p:cNvPr>
          <p:cNvSpPr/>
          <p:nvPr/>
        </p:nvSpPr>
        <p:spPr>
          <a:xfrm>
            <a:off x="8931191" y="4837694"/>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8" name="Oval 37">
            <a:extLst>
              <a:ext uri="{FF2B5EF4-FFF2-40B4-BE49-F238E27FC236}">
                <a16:creationId xmlns:a16="http://schemas.microsoft.com/office/drawing/2014/main" id="{13851F89-2FE4-062C-464D-4984CBFCEE9A}"/>
              </a:ext>
            </a:extLst>
          </p:cNvPr>
          <p:cNvSpPr/>
          <p:nvPr/>
        </p:nvSpPr>
        <p:spPr>
          <a:xfrm>
            <a:off x="9208972" y="445885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9" name="Oval 38">
            <a:extLst>
              <a:ext uri="{FF2B5EF4-FFF2-40B4-BE49-F238E27FC236}">
                <a16:creationId xmlns:a16="http://schemas.microsoft.com/office/drawing/2014/main" id="{EA338713-28D5-0BDF-B563-33722E820708}"/>
              </a:ext>
            </a:extLst>
          </p:cNvPr>
          <p:cNvSpPr/>
          <p:nvPr/>
        </p:nvSpPr>
        <p:spPr>
          <a:xfrm>
            <a:off x="9070081" y="4648273"/>
            <a:ext cx="198971" cy="198971"/>
          </a:xfrm>
          <a:prstGeom prst="ellips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0" name="Grafik 39">
            <a:extLst>
              <a:ext uri="{FF2B5EF4-FFF2-40B4-BE49-F238E27FC236}">
                <a16:creationId xmlns:a16="http://schemas.microsoft.com/office/drawing/2014/main" id="{81D66E3F-FFF3-E4BA-E8F6-EDA944218E78}"/>
              </a:ext>
            </a:extLst>
          </p:cNvPr>
          <p:cNvPicPr>
            <a:picLocks noChangeAspect="1"/>
          </p:cNvPicPr>
          <p:nvPr/>
        </p:nvPicPr>
        <p:blipFill>
          <a:blip r:embed="rId10"/>
          <a:srcRect l="8039" t="62280" r="50990" b="22414"/>
          <a:stretch/>
        </p:blipFill>
        <p:spPr>
          <a:xfrm>
            <a:off x="9350342" y="1191065"/>
            <a:ext cx="2841657" cy="748997"/>
          </a:xfrm>
          <a:prstGeom prst="rect">
            <a:avLst/>
          </a:prstGeom>
        </p:spPr>
      </p:pic>
      <p:pic>
        <p:nvPicPr>
          <p:cNvPr id="42" name="Grafik 41" descr="Ein Bild, das Vogel, Kamm, Feder, Hühnervogel enthält.&#10;&#10;KI-generierte Inhalte können fehlerhaft sein.">
            <a:extLst>
              <a:ext uri="{FF2B5EF4-FFF2-40B4-BE49-F238E27FC236}">
                <a16:creationId xmlns:a16="http://schemas.microsoft.com/office/drawing/2014/main" id="{CC197794-7648-4E48-52E2-CD2DC0B663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17" b="96888" l="1413" r="96065">
                        <a14:foregroundMark x1="27649" y1="10743" x2="12109" y2="6827"/>
                        <a14:foregroundMark x1="12109" y1="6827" x2="1715" y2="19076"/>
                        <a14:foregroundMark x1="11255" y1="14331" x2="18063" y2="10944"/>
                        <a14:foregroundMark x1="1715" y1="19076" x2="5301" y2="17292"/>
                        <a14:foregroundMark x1="18063" y1="10944" x2="36226" y2="12048"/>
                        <a14:foregroundMark x1="36226" y1="12048" x2="20989" y2="5221"/>
                        <a14:foregroundMark x1="20989" y1="5221" x2="13824" y2="4920"/>
                        <a14:foregroundMark x1="81130" y1="7631" x2="96367" y2="13755"/>
                        <a14:foregroundMark x1="93447" y1="19251" x2="88900" y2="27811"/>
                        <a14:foregroundMark x1="96367" y1="13755" x2="94228" y2="17782"/>
                        <a14:foregroundMark x1="88900" y1="27811" x2="87286" y2="11345"/>
                        <a14:foregroundMark x1="87286" y1="11345" x2="81534" y2="8635"/>
                        <a14:foregroundMark x1="80424" y1="4518" x2="86680" y2="4217"/>
                        <a14:foregroundMark x1="7265" y1="10341" x2="706" y2="24699"/>
                        <a14:foregroundMark x1="706" y1="24699" x2="7669" y2="10241"/>
                        <a14:foregroundMark x1="7669" y1="10241" x2="6963" y2="10040"/>
                        <a14:foregroundMark x1="4339" y1="14056" x2="2523" y2="30020"/>
                        <a14:foregroundMark x1="2523" y1="30020" x2="1413" y2="28715"/>
                        <a14:foregroundMark x1="52472" y1="73795" x2="53885" y2="89759"/>
                        <a14:foregroundMark x1="53885" y1="89759" x2="53380" y2="73896"/>
                        <a14:foregroundMark x1="53380" y1="73896" x2="54087" y2="79618"/>
                        <a14:foregroundMark x1="57921" y1="74799" x2="61958" y2="90161"/>
                        <a14:foregroundMark x1="61958" y1="90161" x2="60545" y2="73594"/>
                        <a14:foregroundMark x1="60545" y1="73594" x2="60848" y2="82530"/>
                        <a14:foregroundMark x1="52472" y1="93675" x2="54591" y2="92570"/>
                        <a14:foregroundMark x1="66095" y1="94779" x2="66700" y2="96888"/>
                        <a14:foregroundMark x1="59435" y1="94779" x2="60545" y2="95783"/>
                        <a14:foregroundMark x1="69828" y1="93675" x2="69324" y2="95884"/>
                        <a14:foregroundMark x1="69828" y1="93474" x2="72250" y2="95080"/>
                        <a14:backgroundMark x1="8880" y1="15060" x2="5954" y2="19378"/>
                        <a14:backgroundMark x1="10696" y1="14056" x2="9990" y2="15361"/>
                        <a14:backgroundMark x1="10494" y1="13956" x2="10999" y2="13253"/>
                        <a14:backgroundMark x1="93037" y1="18072" x2="93340" y2="19277"/>
                      </a14:backgroundRemoval>
                    </a14:imgEffect>
                  </a14:imgLayer>
                </a14:imgProps>
              </a:ext>
              <a:ext uri="{28A0092B-C50C-407E-A947-70E740481C1C}">
                <a14:useLocalDpi xmlns:a14="http://schemas.microsoft.com/office/drawing/2010/main" val="0"/>
              </a:ext>
            </a:extLst>
          </a:blip>
          <a:stretch>
            <a:fillRect/>
          </a:stretch>
        </p:blipFill>
        <p:spPr>
          <a:xfrm>
            <a:off x="7932212" y="5036665"/>
            <a:ext cx="495970" cy="500156"/>
          </a:xfrm>
          <a:prstGeom prst="rect">
            <a:avLst/>
          </a:prstGeom>
        </p:spPr>
      </p:pic>
    </p:spTree>
    <p:extLst>
      <p:ext uri="{BB962C8B-B14F-4D97-AF65-F5344CB8AC3E}">
        <p14:creationId xmlns:p14="http://schemas.microsoft.com/office/powerpoint/2010/main" val="3286705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7921-E561-4F83-D242-A860D1F07A28}"/>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441CD6A6-DF4B-4887-2600-C274ECB84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8696" y="2355741"/>
            <a:ext cx="6734608" cy="2918083"/>
          </a:xfrm>
          <a:prstGeom prst="rect">
            <a:avLst/>
          </a:prstGeom>
        </p:spPr>
      </p:pic>
      <p:pic>
        <p:nvPicPr>
          <p:cNvPr id="21" name="Grafik 20">
            <a:extLst>
              <a:ext uri="{FF2B5EF4-FFF2-40B4-BE49-F238E27FC236}">
                <a16:creationId xmlns:a16="http://schemas.microsoft.com/office/drawing/2014/main" id="{C955F484-1DF1-011A-F575-32273A42BE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54162" y="4935949"/>
            <a:ext cx="2185204" cy="1322718"/>
          </a:xfrm>
          <a:prstGeom prst="rect">
            <a:avLst/>
          </a:prstGeom>
        </p:spPr>
      </p:pic>
      <p:pic>
        <p:nvPicPr>
          <p:cNvPr id="7" name="Grafik 6">
            <a:extLst>
              <a:ext uri="{FF2B5EF4-FFF2-40B4-BE49-F238E27FC236}">
                <a16:creationId xmlns:a16="http://schemas.microsoft.com/office/drawing/2014/main" id="{C4693017-63B6-3A44-0759-38971F7A1D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3378" y="1077816"/>
            <a:ext cx="1870736" cy="1338096"/>
          </a:xfrm>
          <a:prstGeom prst="rect">
            <a:avLst/>
          </a:prstGeom>
        </p:spPr>
      </p:pic>
      <p:sp>
        <p:nvSpPr>
          <p:cNvPr id="2" name="Titel 1">
            <a:extLst>
              <a:ext uri="{FF2B5EF4-FFF2-40B4-BE49-F238E27FC236}">
                <a16:creationId xmlns:a16="http://schemas.microsoft.com/office/drawing/2014/main" id="{5ADB3C09-95A1-1AFF-8C7D-5FD65B5922FB}"/>
              </a:ext>
            </a:extLst>
          </p:cNvPr>
          <p:cNvSpPr>
            <a:spLocks noGrp="1"/>
          </p:cNvSpPr>
          <p:nvPr>
            <p:ph type="title"/>
          </p:nvPr>
        </p:nvSpPr>
        <p:spPr/>
        <p:txBody>
          <a:bodyPr/>
          <a:lstStyle/>
          <a:p>
            <a:r>
              <a:rPr lang="de-DE" dirty="0"/>
              <a:t>Modellieren durch Fragen an den Text unterstützen</a:t>
            </a:r>
          </a:p>
        </p:txBody>
      </p:sp>
      <p:cxnSp>
        <p:nvCxnSpPr>
          <p:cNvPr id="10" name="Gerade Verbindung mit Pfeil 9">
            <a:extLst>
              <a:ext uri="{FF2B5EF4-FFF2-40B4-BE49-F238E27FC236}">
                <a16:creationId xmlns:a16="http://schemas.microsoft.com/office/drawing/2014/main" id="{A69C2741-8C8C-B22D-99DD-0BC8AC46D75E}"/>
              </a:ext>
            </a:extLst>
          </p:cNvPr>
          <p:cNvCxnSpPr>
            <a:cxnSpLocks/>
          </p:cNvCxnSpPr>
          <p:nvPr/>
        </p:nvCxnSpPr>
        <p:spPr>
          <a:xfrm>
            <a:off x="5538226" y="3627730"/>
            <a:ext cx="1140031"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 name="Gerade Verbindung mit Pfeil 10">
            <a:extLst>
              <a:ext uri="{FF2B5EF4-FFF2-40B4-BE49-F238E27FC236}">
                <a16:creationId xmlns:a16="http://schemas.microsoft.com/office/drawing/2014/main" id="{39C42232-6B02-0442-2476-59E0CA0FEA97}"/>
              </a:ext>
            </a:extLst>
          </p:cNvPr>
          <p:cNvCxnSpPr>
            <a:cxnSpLocks/>
          </p:cNvCxnSpPr>
          <p:nvPr/>
        </p:nvCxnSpPr>
        <p:spPr>
          <a:xfrm flipH="1">
            <a:off x="5524371" y="3823835"/>
            <a:ext cx="1118260"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C308CDFF-16FC-B1DD-B106-7E51CEB82161}"/>
              </a:ext>
            </a:extLst>
          </p:cNvPr>
          <p:cNvCxnSpPr>
            <a:cxnSpLocks/>
            <a:stCxn id="7" idx="2"/>
          </p:cNvCxnSpPr>
          <p:nvPr/>
        </p:nvCxnSpPr>
        <p:spPr>
          <a:xfrm>
            <a:off x="1108747" y="2415913"/>
            <a:ext cx="1593978" cy="71160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1" name="Gerade Verbindung mit Pfeil 60">
            <a:extLst>
              <a:ext uri="{FF2B5EF4-FFF2-40B4-BE49-F238E27FC236}">
                <a16:creationId xmlns:a16="http://schemas.microsoft.com/office/drawing/2014/main" id="{E29B9031-5BC7-845D-A546-6A959B1E0DF5}"/>
              </a:ext>
            </a:extLst>
          </p:cNvPr>
          <p:cNvCxnSpPr>
            <a:cxnSpLocks/>
            <a:stCxn id="27" idx="0"/>
          </p:cNvCxnSpPr>
          <p:nvPr/>
        </p:nvCxnSpPr>
        <p:spPr>
          <a:xfrm flipH="1" flipV="1">
            <a:off x="8733034" y="3699624"/>
            <a:ext cx="1993621" cy="751882"/>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D46168EA-B05C-704E-E8C3-1938F704BAA8}"/>
              </a:ext>
            </a:extLst>
          </p:cNvPr>
          <p:cNvCxnSpPr>
            <a:cxnSpLocks/>
          </p:cNvCxnSpPr>
          <p:nvPr/>
        </p:nvCxnSpPr>
        <p:spPr>
          <a:xfrm flipV="1">
            <a:off x="1806084" y="4481257"/>
            <a:ext cx="1502613" cy="14597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4C37A34A-F62D-8BF7-2CDF-DA8A2098610C}"/>
              </a:ext>
            </a:extLst>
          </p:cNvPr>
          <p:cNvCxnSpPr>
            <a:cxnSpLocks/>
          </p:cNvCxnSpPr>
          <p:nvPr/>
        </p:nvCxnSpPr>
        <p:spPr>
          <a:xfrm flipH="1" flipV="1">
            <a:off x="6096000" y="4627227"/>
            <a:ext cx="177611" cy="272493"/>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89" name="Grafik 88">
            <a:extLst>
              <a:ext uri="{FF2B5EF4-FFF2-40B4-BE49-F238E27FC236}">
                <a16:creationId xmlns:a16="http://schemas.microsoft.com/office/drawing/2014/main" id="{23B20AAC-86AE-A56A-DE92-D0B8054A98E7}"/>
              </a:ext>
            </a:extLst>
          </p:cNvPr>
          <p:cNvPicPr>
            <a:picLocks noChangeAspect="1"/>
          </p:cNvPicPr>
          <p:nvPr/>
        </p:nvPicPr>
        <p:blipFill>
          <a:blip r:embed="rId6"/>
          <a:stretch>
            <a:fillRect/>
          </a:stretch>
        </p:blipFill>
        <p:spPr>
          <a:xfrm>
            <a:off x="3722045" y="2976007"/>
            <a:ext cx="240430" cy="272065"/>
          </a:xfrm>
          <a:prstGeom prst="rect">
            <a:avLst/>
          </a:prstGeom>
        </p:spPr>
      </p:pic>
      <p:pic>
        <p:nvPicPr>
          <p:cNvPr id="90" name="Grafik 89">
            <a:extLst>
              <a:ext uri="{FF2B5EF4-FFF2-40B4-BE49-F238E27FC236}">
                <a16:creationId xmlns:a16="http://schemas.microsoft.com/office/drawing/2014/main" id="{A1E419FC-2E87-2209-CBAF-FBD5C7090ADD}"/>
              </a:ext>
            </a:extLst>
          </p:cNvPr>
          <p:cNvPicPr>
            <a:picLocks noChangeAspect="1"/>
          </p:cNvPicPr>
          <p:nvPr/>
        </p:nvPicPr>
        <p:blipFill>
          <a:blip r:embed="rId6"/>
          <a:stretch>
            <a:fillRect/>
          </a:stretch>
        </p:blipFill>
        <p:spPr>
          <a:xfrm>
            <a:off x="6457614" y="2502139"/>
            <a:ext cx="240430" cy="272065"/>
          </a:xfrm>
          <a:prstGeom prst="rect">
            <a:avLst/>
          </a:prstGeom>
        </p:spPr>
      </p:pic>
      <p:pic>
        <p:nvPicPr>
          <p:cNvPr id="91" name="Grafik 90">
            <a:extLst>
              <a:ext uri="{FF2B5EF4-FFF2-40B4-BE49-F238E27FC236}">
                <a16:creationId xmlns:a16="http://schemas.microsoft.com/office/drawing/2014/main" id="{CFDECC8C-0151-5B50-AEF0-FC6E61DC567D}"/>
              </a:ext>
            </a:extLst>
          </p:cNvPr>
          <p:cNvPicPr>
            <a:picLocks noChangeAspect="1"/>
          </p:cNvPicPr>
          <p:nvPr/>
        </p:nvPicPr>
        <p:blipFill>
          <a:blip r:embed="rId6"/>
          <a:stretch>
            <a:fillRect/>
          </a:stretch>
        </p:blipFill>
        <p:spPr>
          <a:xfrm>
            <a:off x="8504376" y="3588900"/>
            <a:ext cx="240430" cy="272065"/>
          </a:xfrm>
          <a:prstGeom prst="rect">
            <a:avLst/>
          </a:prstGeom>
        </p:spPr>
      </p:pic>
      <p:pic>
        <p:nvPicPr>
          <p:cNvPr id="92" name="Grafik 91">
            <a:extLst>
              <a:ext uri="{FF2B5EF4-FFF2-40B4-BE49-F238E27FC236}">
                <a16:creationId xmlns:a16="http://schemas.microsoft.com/office/drawing/2014/main" id="{794CFD5C-03CE-AE55-53E6-E7088B9E142D}"/>
              </a:ext>
            </a:extLst>
          </p:cNvPr>
          <p:cNvPicPr>
            <a:picLocks noChangeAspect="1"/>
          </p:cNvPicPr>
          <p:nvPr/>
        </p:nvPicPr>
        <p:blipFill>
          <a:blip r:embed="rId6"/>
          <a:stretch>
            <a:fillRect/>
          </a:stretch>
        </p:blipFill>
        <p:spPr>
          <a:xfrm>
            <a:off x="3651789" y="4013158"/>
            <a:ext cx="240430" cy="272065"/>
          </a:xfrm>
          <a:prstGeom prst="rect">
            <a:avLst/>
          </a:prstGeom>
        </p:spPr>
      </p:pic>
      <p:pic>
        <p:nvPicPr>
          <p:cNvPr id="93" name="Grafik 92">
            <a:extLst>
              <a:ext uri="{FF2B5EF4-FFF2-40B4-BE49-F238E27FC236}">
                <a16:creationId xmlns:a16="http://schemas.microsoft.com/office/drawing/2014/main" id="{DE4DDC35-CD76-C481-F641-DE99584D8EC2}"/>
              </a:ext>
            </a:extLst>
          </p:cNvPr>
          <p:cNvPicPr>
            <a:picLocks noChangeAspect="1"/>
          </p:cNvPicPr>
          <p:nvPr/>
        </p:nvPicPr>
        <p:blipFill>
          <a:blip r:embed="rId6"/>
          <a:stretch>
            <a:fillRect/>
          </a:stretch>
        </p:blipFill>
        <p:spPr>
          <a:xfrm>
            <a:off x="6443392" y="4209192"/>
            <a:ext cx="240430" cy="272065"/>
          </a:xfrm>
          <a:prstGeom prst="rect">
            <a:avLst/>
          </a:prstGeom>
        </p:spPr>
      </p:pic>
      <p:pic>
        <p:nvPicPr>
          <p:cNvPr id="27" name="Grafik 26">
            <a:extLst>
              <a:ext uri="{FF2B5EF4-FFF2-40B4-BE49-F238E27FC236}">
                <a16:creationId xmlns:a16="http://schemas.microsoft.com/office/drawing/2014/main" id="{2A0E5648-A65E-9AF2-3BDD-985912EB96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22655" y="4451506"/>
            <a:ext cx="2807999" cy="1699701"/>
          </a:xfrm>
          <a:prstGeom prst="rect">
            <a:avLst/>
          </a:prstGeom>
        </p:spPr>
      </p:pic>
      <p:pic>
        <p:nvPicPr>
          <p:cNvPr id="29" name="Grafik 28">
            <a:extLst>
              <a:ext uri="{FF2B5EF4-FFF2-40B4-BE49-F238E27FC236}">
                <a16:creationId xmlns:a16="http://schemas.microsoft.com/office/drawing/2014/main" id="{6D4EE510-0497-9D6F-D3C8-CE578AEDE0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415650" y="638699"/>
            <a:ext cx="2807999" cy="1699701"/>
          </a:xfrm>
          <a:prstGeom prst="rect">
            <a:avLst/>
          </a:prstGeom>
        </p:spPr>
      </p:pic>
      <p:cxnSp>
        <p:nvCxnSpPr>
          <p:cNvPr id="34" name="Gerade Verbindung mit Pfeil 33">
            <a:extLst>
              <a:ext uri="{FF2B5EF4-FFF2-40B4-BE49-F238E27FC236}">
                <a16:creationId xmlns:a16="http://schemas.microsoft.com/office/drawing/2014/main" id="{83E7FA9D-8C8C-A31D-BEAC-52C37BA90E20}"/>
              </a:ext>
            </a:extLst>
          </p:cNvPr>
          <p:cNvCxnSpPr>
            <a:cxnSpLocks/>
          </p:cNvCxnSpPr>
          <p:nvPr/>
        </p:nvCxnSpPr>
        <p:spPr>
          <a:xfrm>
            <a:off x="3080067" y="2236357"/>
            <a:ext cx="187217" cy="66036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736EF32B-2134-D03E-4D90-29C2E8B8A0BB}"/>
              </a:ext>
            </a:extLst>
          </p:cNvPr>
          <p:cNvCxnSpPr>
            <a:cxnSpLocks/>
            <a:stCxn id="29" idx="1"/>
          </p:cNvCxnSpPr>
          <p:nvPr/>
        </p:nvCxnSpPr>
        <p:spPr>
          <a:xfrm flipH="1">
            <a:off x="6096000" y="1488550"/>
            <a:ext cx="2319650" cy="1032225"/>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94AB62E1-F0DA-A891-4F2F-E00EA34ADE9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99127" y="3955114"/>
            <a:ext cx="1419093" cy="1525194"/>
          </a:xfrm>
          <a:prstGeom prst="rect">
            <a:avLst/>
          </a:prstGeom>
        </p:spPr>
      </p:pic>
      <p:pic>
        <p:nvPicPr>
          <p:cNvPr id="13" name="Grafik 12">
            <a:extLst>
              <a:ext uri="{FF2B5EF4-FFF2-40B4-BE49-F238E27FC236}">
                <a16:creationId xmlns:a16="http://schemas.microsoft.com/office/drawing/2014/main" id="{2AACAE16-8052-ED9A-564C-6E5CAD4BC0F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25297" y="4827360"/>
            <a:ext cx="1457104" cy="1425329"/>
          </a:xfrm>
          <a:prstGeom prst="rect">
            <a:avLst/>
          </a:prstGeom>
        </p:spPr>
      </p:pic>
      <p:pic>
        <p:nvPicPr>
          <p:cNvPr id="20" name="Grafik 19">
            <a:extLst>
              <a:ext uri="{FF2B5EF4-FFF2-40B4-BE49-F238E27FC236}">
                <a16:creationId xmlns:a16="http://schemas.microsoft.com/office/drawing/2014/main" id="{74878F00-261D-AB0F-92EE-BACBF989C0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247315" y="5142507"/>
            <a:ext cx="2188828" cy="1322718"/>
          </a:xfrm>
          <a:prstGeom prst="rect">
            <a:avLst/>
          </a:prstGeom>
        </p:spPr>
      </p:pic>
      <p:pic>
        <p:nvPicPr>
          <p:cNvPr id="35" name="Grafik 34">
            <a:extLst>
              <a:ext uri="{FF2B5EF4-FFF2-40B4-BE49-F238E27FC236}">
                <a16:creationId xmlns:a16="http://schemas.microsoft.com/office/drawing/2014/main" id="{117994E3-F107-1BBB-BB5E-68499CBB7235}"/>
              </a:ext>
            </a:extLst>
          </p:cNvPr>
          <p:cNvPicPr>
            <a:picLocks noChangeAspect="1"/>
          </p:cNvPicPr>
          <p:nvPr/>
        </p:nvPicPr>
        <p:blipFill>
          <a:blip r:embed="rId11"/>
          <a:stretch>
            <a:fillRect/>
          </a:stretch>
        </p:blipFill>
        <p:spPr>
          <a:xfrm>
            <a:off x="2091739" y="1107476"/>
            <a:ext cx="1701875" cy="1028451"/>
          </a:xfrm>
          <a:prstGeom prst="rect">
            <a:avLst/>
          </a:prstGeom>
        </p:spPr>
      </p:pic>
    </p:spTree>
    <p:extLst>
      <p:ext uri="{BB962C8B-B14F-4D97-AF65-F5344CB8AC3E}">
        <p14:creationId xmlns:p14="http://schemas.microsoft.com/office/powerpoint/2010/main" val="2709179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 calcmode="lin" valueType="num">
                                      <p:cBhvr additive="base">
                                        <p:cTn id="15" dur="500" fill="hold"/>
                                        <p:tgtEl>
                                          <p:spTgt spid="93"/>
                                        </p:tgtEl>
                                        <p:attrNameLst>
                                          <p:attrName>ppt_x</p:attrName>
                                        </p:attrNameLst>
                                      </p:cBhvr>
                                      <p:tavLst>
                                        <p:tav tm="0">
                                          <p:val>
                                            <p:strVal val="#ppt_x"/>
                                          </p:val>
                                        </p:tav>
                                        <p:tav tm="100000">
                                          <p:val>
                                            <p:strVal val="#ppt_x"/>
                                          </p:val>
                                        </p:tav>
                                      </p:tavLst>
                                    </p:anim>
                                    <p:anim calcmode="lin" valueType="num">
                                      <p:cBhvr additive="base">
                                        <p:cTn id="16" dur="500" fill="hold"/>
                                        <p:tgtEl>
                                          <p:spTgt spid="9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ppt_x"/>
                                          </p:val>
                                        </p:tav>
                                        <p:tav tm="100000">
                                          <p:val>
                                            <p:strVal val="#ppt_x"/>
                                          </p:val>
                                        </p:tav>
                                      </p:tavLst>
                                    </p:anim>
                                    <p:anim calcmode="lin" valueType="num">
                                      <p:cBhvr additive="base">
                                        <p:cTn id="20" dur="500" fill="hold"/>
                                        <p:tgtEl>
                                          <p:spTgt spid="9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xit" presetSubtype="0" fill="hold" nodeType="withEffect">
                                  <p:stCondLst>
                                    <p:cond delay="0"/>
                                  </p:stCondLst>
                                  <p:childTnLst>
                                    <p:set>
                                      <p:cBhvr>
                                        <p:cTn id="62" dur="1" fill="hold">
                                          <p:stCondLst>
                                            <p:cond delay="0"/>
                                          </p:stCondLst>
                                        </p:cTn>
                                        <p:tgtEl>
                                          <p:spTgt spid="9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92"/>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137F5-A6E1-879A-3B40-45B2511716D8}"/>
              </a:ext>
            </a:extLst>
          </p:cNvPr>
          <p:cNvSpPr>
            <a:spLocks noGrp="1"/>
          </p:cNvSpPr>
          <p:nvPr>
            <p:ph type="title"/>
          </p:nvPr>
        </p:nvSpPr>
        <p:spPr/>
        <p:txBody>
          <a:bodyPr/>
          <a:lstStyle/>
          <a:p>
            <a:r>
              <a:rPr lang="de-DE" dirty="0"/>
              <a:t>Modellieren durch Fragen an den Text unterstützen</a:t>
            </a:r>
          </a:p>
        </p:txBody>
      </p:sp>
      <p:sp>
        <p:nvSpPr>
          <p:cNvPr id="3" name="Textplatzhalter 2">
            <a:extLst>
              <a:ext uri="{FF2B5EF4-FFF2-40B4-BE49-F238E27FC236}">
                <a16:creationId xmlns:a16="http://schemas.microsoft.com/office/drawing/2014/main" id="{9F55DD15-4DCD-8122-B29A-A20F9A6085A2}"/>
              </a:ext>
            </a:extLst>
          </p:cNvPr>
          <p:cNvSpPr>
            <a:spLocks noGrp="1"/>
          </p:cNvSpPr>
          <p:nvPr>
            <p:ph type="body" sz="quarter" idx="14"/>
          </p:nvPr>
        </p:nvSpPr>
        <p:spPr/>
        <p:txBody>
          <a:bodyPr/>
          <a:lstStyle/>
          <a:p>
            <a:r>
              <a:rPr lang="de-DE" dirty="0"/>
              <a:t>EINE AUFGABE – VIELE MÖGLICHKEITEN</a:t>
            </a:r>
          </a:p>
        </p:txBody>
      </p:sp>
      <p:pic>
        <p:nvPicPr>
          <p:cNvPr id="6" name="Grafik 5">
            <a:extLst>
              <a:ext uri="{FF2B5EF4-FFF2-40B4-BE49-F238E27FC236}">
                <a16:creationId xmlns:a16="http://schemas.microsoft.com/office/drawing/2014/main" id="{233236D4-D205-3F0C-0F96-E0A7634F18D5}"/>
              </a:ext>
            </a:extLst>
          </p:cNvPr>
          <p:cNvPicPr>
            <a:picLocks noChangeAspect="1"/>
          </p:cNvPicPr>
          <p:nvPr/>
        </p:nvPicPr>
        <p:blipFill>
          <a:blip r:embed="rId3"/>
          <a:stretch>
            <a:fillRect/>
          </a:stretch>
        </p:blipFill>
        <p:spPr>
          <a:xfrm>
            <a:off x="10707567" y="4955784"/>
            <a:ext cx="957960" cy="1397025"/>
          </a:xfrm>
          <a:prstGeom prst="rect">
            <a:avLst/>
          </a:prstGeom>
        </p:spPr>
      </p:pic>
      <p:sp>
        <p:nvSpPr>
          <p:cNvPr id="7" name="Google Shape;471;p17">
            <a:extLst>
              <a:ext uri="{FF2B5EF4-FFF2-40B4-BE49-F238E27FC236}">
                <a16:creationId xmlns:a16="http://schemas.microsoft.com/office/drawing/2014/main" id="{B7349FAE-2831-6A75-3EDF-AFDD1BF809BF}"/>
              </a:ext>
            </a:extLst>
          </p:cNvPr>
          <p:cNvSpPr/>
          <p:nvPr/>
        </p:nvSpPr>
        <p:spPr>
          <a:xfrm>
            <a:off x="5729599" y="4669198"/>
            <a:ext cx="4512178" cy="1552759"/>
          </a:xfrm>
          <a:prstGeom prst="wedgeRoundRectCallout">
            <a:avLst>
              <a:gd name="adj1" fmla="val 61389"/>
              <a:gd name="adj2" fmla="val 573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Fragen an den Text scheinen die Lernenden also unterstützen zu können.</a:t>
            </a:r>
          </a:p>
          <a:p>
            <a:pPr marL="0" lvl="0" indent="0" algn="ctr">
              <a:buClr>
                <a:schemeClr val="dk1"/>
              </a:buClr>
              <a:buSzPts val="1800"/>
              <a:buNone/>
            </a:pPr>
            <a:r>
              <a:rPr lang="de-DE" sz="1800" b="0" dirty="0">
                <a:solidFill>
                  <a:schemeClr val="dk1"/>
                </a:solidFill>
                <a:sym typeface="Arial"/>
              </a:rPr>
              <a:t>Aber die Aufgabe passt so noch nicht zu meiner Lerngruppe und meinem Unterrichtsziel.</a:t>
            </a:r>
          </a:p>
        </p:txBody>
      </p:sp>
      <p:sp>
        <p:nvSpPr>
          <p:cNvPr id="8" name="Rechteck 7">
            <a:extLst>
              <a:ext uri="{FF2B5EF4-FFF2-40B4-BE49-F238E27FC236}">
                <a16:creationId xmlns:a16="http://schemas.microsoft.com/office/drawing/2014/main" id="{D3B5F29D-95C8-9811-FFA1-DE5F82F83D9A}"/>
              </a:ext>
            </a:extLst>
          </p:cNvPr>
          <p:cNvSpPr/>
          <p:nvPr/>
        </p:nvSpPr>
        <p:spPr>
          <a:xfrm>
            <a:off x="156040" y="2733321"/>
            <a:ext cx="5107770" cy="2394998"/>
          </a:xfrm>
          <a:custGeom>
            <a:avLst/>
            <a:gdLst>
              <a:gd name="csX0" fmla="*/ 0 w 5107770"/>
              <a:gd name="csY0" fmla="*/ 0 h 2394998"/>
              <a:gd name="csX1" fmla="*/ 587394 w 5107770"/>
              <a:gd name="csY1" fmla="*/ 0 h 2394998"/>
              <a:gd name="csX2" fmla="*/ 1225865 w 5107770"/>
              <a:gd name="csY2" fmla="*/ 0 h 2394998"/>
              <a:gd name="csX3" fmla="*/ 1966491 w 5107770"/>
              <a:gd name="csY3" fmla="*/ 0 h 2394998"/>
              <a:gd name="csX4" fmla="*/ 2656040 w 5107770"/>
              <a:gd name="csY4" fmla="*/ 0 h 2394998"/>
              <a:gd name="csX5" fmla="*/ 3141279 w 5107770"/>
              <a:gd name="csY5" fmla="*/ 0 h 2394998"/>
              <a:gd name="csX6" fmla="*/ 3728672 w 5107770"/>
              <a:gd name="csY6" fmla="*/ 0 h 2394998"/>
              <a:gd name="csX7" fmla="*/ 4469299 w 5107770"/>
              <a:gd name="csY7" fmla="*/ 0 h 2394998"/>
              <a:gd name="csX8" fmla="*/ 5107770 w 5107770"/>
              <a:gd name="csY8" fmla="*/ 0 h 2394998"/>
              <a:gd name="csX9" fmla="*/ 5107770 w 5107770"/>
              <a:gd name="csY9" fmla="*/ 622699 h 2394998"/>
              <a:gd name="csX10" fmla="*/ 5107770 w 5107770"/>
              <a:gd name="csY10" fmla="*/ 1149599 h 2394998"/>
              <a:gd name="csX11" fmla="*/ 5107770 w 5107770"/>
              <a:gd name="csY11" fmla="*/ 1700449 h 2394998"/>
              <a:gd name="csX12" fmla="*/ 5107770 w 5107770"/>
              <a:gd name="csY12" fmla="*/ 2394998 h 2394998"/>
              <a:gd name="csX13" fmla="*/ 4571454 w 5107770"/>
              <a:gd name="csY13" fmla="*/ 2394998 h 2394998"/>
              <a:gd name="csX14" fmla="*/ 4086216 w 5107770"/>
              <a:gd name="csY14" fmla="*/ 2394998 h 2394998"/>
              <a:gd name="csX15" fmla="*/ 3600978 w 5107770"/>
              <a:gd name="csY15" fmla="*/ 2394998 h 2394998"/>
              <a:gd name="csX16" fmla="*/ 2911429 w 5107770"/>
              <a:gd name="csY16" fmla="*/ 2394998 h 2394998"/>
              <a:gd name="csX17" fmla="*/ 2426191 w 5107770"/>
              <a:gd name="csY17" fmla="*/ 2394998 h 2394998"/>
              <a:gd name="csX18" fmla="*/ 1787720 w 5107770"/>
              <a:gd name="csY18" fmla="*/ 2394998 h 2394998"/>
              <a:gd name="csX19" fmla="*/ 1251404 w 5107770"/>
              <a:gd name="csY19" fmla="*/ 2394998 h 2394998"/>
              <a:gd name="csX20" fmla="*/ 612932 w 5107770"/>
              <a:gd name="csY20" fmla="*/ 2394998 h 2394998"/>
              <a:gd name="csX21" fmla="*/ 0 w 5107770"/>
              <a:gd name="csY21" fmla="*/ 2394998 h 2394998"/>
              <a:gd name="csX22" fmla="*/ 0 w 5107770"/>
              <a:gd name="csY22" fmla="*/ 1796249 h 2394998"/>
              <a:gd name="csX23" fmla="*/ 0 w 5107770"/>
              <a:gd name="csY23" fmla="*/ 1221449 h 2394998"/>
              <a:gd name="csX24" fmla="*/ 0 w 5107770"/>
              <a:gd name="csY24" fmla="*/ 646649 h 2394998"/>
              <a:gd name="csX25" fmla="*/ 0 w 5107770"/>
              <a:gd name="csY25" fmla="*/ 0 h 2394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5107770" h="2394998" fill="none" extrusionOk="0">
                <a:moveTo>
                  <a:pt x="0" y="0"/>
                </a:moveTo>
                <a:cubicBezTo>
                  <a:pt x="156792" y="-29166"/>
                  <a:pt x="322963" y="9434"/>
                  <a:pt x="587394" y="0"/>
                </a:cubicBezTo>
                <a:cubicBezTo>
                  <a:pt x="851825" y="-9434"/>
                  <a:pt x="1056115" y="-20849"/>
                  <a:pt x="1225865" y="0"/>
                </a:cubicBezTo>
                <a:cubicBezTo>
                  <a:pt x="1395615" y="20849"/>
                  <a:pt x="1706501" y="-6178"/>
                  <a:pt x="1966491" y="0"/>
                </a:cubicBezTo>
                <a:cubicBezTo>
                  <a:pt x="2226481" y="6178"/>
                  <a:pt x="2425773" y="-11031"/>
                  <a:pt x="2656040" y="0"/>
                </a:cubicBezTo>
                <a:cubicBezTo>
                  <a:pt x="2886307" y="11031"/>
                  <a:pt x="2947558" y="6416"/>
                  <a:pt x="3141279" y="0"/>
                </a:cubicBezTo>
                <a:cubicBezTo>
                  <a:pt x="3335000" y="-6416"/>
                  <a:pt x="3443687" y="-2439"/>
                  <a:pt x="3728672" y="0"/>
                </a:cubicBezTo>
                <a:cubicBezTo>
                  <a:pt x="4013657" y="2439"/>
                  <a:pt x="4162262" y="-20316"/>
                  <a:pt x="4469299" y="0"/>
                </a:cubicBezTo>
                <a:cubicBezTo>
                  <a:pt x="4776336" y="20316"/>
                  <a:pt x="4880073" y="-5195"/>
                  <a:pt x="5107770" y="0"/>
                </a:cubicBezTo>
                <a:cubicBezTo>
                  <a:pt x="5083695" y="223266"/>
                  <a:pt x="5137681" y="363071"/>
                  <a:pt x="5107770" y="622699"/>
                </a:cubicBezTo>
                <a:cubicBezTo>
                  <a:pt x="5077859" y="882327"/>
                  <a:pt x="5103810" y="889768"/>
                  <a:pt x="5107770" y="1149599"/>
                </a:cubicBezTo>
                <a:cubicBezTo>
                  <a:pt x="5111730" y="1409430"/>
                  <a:pt x="5113027" y="1554857"/>
                  <a:pt x="5107770" y="1700449"/>
                </a:cubicBezTo>
                <a:cubicBezTo>
                  <a:pt x="5102514" y="1846041"/>
                  <a:pt x="5116856" y="2133703"/>
                  <a:pt x="5107770" y="2394998"/>
                </a:cubicBezTo>
                <a:cubicBezTo>
                  <a:pt x="4952737" y="2381554"/>
                  <a:pt x="4806625" y="2399894"/>
                  <a:pt x="4571454" y="2394998"/>
                </a:cubicBezTo>
                <a:cubicBezTo>
                  <a:pt x="4336283" y="2390102"/>
                  <a:pt x="4202232" y="2405130"/>
                  <a:pt x="4086216" y="2394998"/>
                </a:cubicBezTo>
                <a:cubicBezTo>
                  <a:pt x="3970200" y="2384866"/>
                  <a:pt x="3754970" y="2418594"/>
                  <a:pt x="3600978" y="2394998"/>
                </a:cubicBezTo>
                <a:cubicBezTo>
                  <a:pt x="3446986" y="2371402"/>
                  <a:pt x="3250565" y="2402684"/>
                  <a:pt x="2911429" y="2394998"/>
                </a:cubicBezTo>
                <a:cubicBezTo>
                  <a:pt x="2572293" y="2387312"/>
                  <a:pt x="2527968" y="2389346"/>
                  <a:pt x="2426191" y="2394998"/>
                </a:cubicBezTo>
                <a:cubicBezTo>
                  <a:pt x="2324414" y="2400650"/>
                  <a:pt x="2078945" y="2385105"/>
                  <a:pt x="1787720" y="2394998"/>
                </a:cubicBezTo>
                <a:cubicBezTo>
                  <a:pt x="1496495" y="2404891"/>
                  <a:pt x="1504609" y="2368695"/>
                  <a:pt x="1251404" y="2394998"/>
                </a:cubicBezTo>
                <a:cubicBezTo>
                  <a:pt x="998199" y="2421301"/>
                  <a:pt x="824711" y="2378410"/>
                  <a:pt x="612932" y="2394998"/>
                </a:cubicBezTo>
                <a:cubicBezTo>
                  <a:pt x="401153" y="2411586"/>
                  <a:pt x="142343" y="2405743"/>
                  <a:pt x="0" y="2394998"/>
                </a:cubicBezTo>
                <a:cubicBezTo>
                  <a:pt x="14216" y="2128604"/>
                  <a:pt x="14111" y="2092079"/>
                  <a:pt x="0" y="1796249"/>
                </a:cubicBezTo>
                <a:cubicBezTo>
                  <a:pt x="-14111" y="1500419"/>
                  <a:pt x="-4979" y="1438917"/>
                  <a:pt x="0" y="1221449"/>
                </a:cubicBezTo>
                <a:cubicBezTo>
                  <a:pt x="4979" y="1003981"/>
                  <a:pt x="-9705" y="817108"/>
                  <a:pt x="0" y="646649"/>
                </a:cubicBezTo>
                <a:cubicBezTo>
                  <a:pt x="9705" y="476190"/>
                  <a:pt x="8499" y="206483"/>
                  <a:pt x="0" y="0"/>
                </a:cubicBezTo>
                <a:close/>
              </a:path>
              <a:path w="5107770" h="2394998"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35396" y="190033"/>
                  <a:pt x="5077321" y="405946"/>
                  <a:pt x="5107770" y="646649"/>
                </a:cubicBezTo>
                <a:cubicBezTo>
                  <a:pt x="5138219" y="887352"/>
                  <a:pt x="5105635" y="1067141"/>
                  <a:pt x="5107770" y="1197499"/>
                </a:cubicBezTo>
                <a:cubicBezTo>
                  <a:pt x="5109906" y="1327857"/>
                  <a:pt x="5116927" y="1635614"/>
                  <a:pt x="5107770" y="1796249"/>
                </a:cubicBezTo>
                <a:cubicBezTo>
                  <a:pt x="5098614" y="1956884"/>
                  <a:pt x="5127765" y="2245455"/>
                  <a:pt x="5107770" y="2394998"/>
                </a:cubicBezTo>
                <a:cubicBezTo>
                  <a:pt x="4935046" y="2382530"/>
                  <a:pt x="4784360" y="2404114"/>
                  <a:pt x="4622532" y="2394998"/>
                </a:cubicBezTo>
                <a:cubicBezTo>
                  <a:pt x="4460704" y="2385882"/>
                  <a:pt x="4044014" y="2410724"/>
                  <a:pt x="3881905" y="2394998"/>
                </a:cubicBezTo>
                <a:cubicBezTo>
                  <a:pt x="3719796" y="2379272"/>
                  <a:pt x="3467500" y="2368189"/>
                  <a:pt x="3345589" y="2394998"/>
                </a:cubicBezTo>
                <a:cubicBezTo>
                  <a:pt x="3223678" y="2421807"/>
                  <a:pt x="2837360" y="2364454"/>
                  <a:pt x="2707118" y="2394998"/>
                </a:cubicBezTo>
                <a:cubicBezTo>
                  <a:pt x="2576876" y="2425542"/>
                  <a:pt x="2172055" y="2408730"/>
                  <a:pt x="1966491" y="2394998"/>
                </a:cubicBezTo>
                <a:cubicBezTo>
                  <a:pt x="1760927" y="2381266"/>
                  <a:pt x="1626395" y="2369067"/>
                  <a:pt x="1328020" y="2394998"/>
                </a:cubicBezTo>
                <a:cubicBezTo>
                  <a:pt x="1029645" y="2420929"/>
                  <a:pt x="999657" y="2418845"/>
                  <a:pt x="842782" y="2394998"/>
                </a:cubicBezTo>
                <a:cubicBezTo>
                  <a:pt x="685907" y="2371151"/>
                  <a:pt x="381181" y="2372934"/>
                  <a:pt x="0" y="2394998"/>
                </a:cubicBezTo>
                <a:cubicBezTo>
                  <a:pt x="-8779" y="2125046"/>
                  <a:pt x="-27691" y="2025022"/>
                  <a:pt x="0" y="1748349"/>
                </a:cubicBezTo>
                <a:cubicBezTo>
                  <a:pt x="27691" y="1471676"/>
                  <a:pt x="-10204" y="1315619"/>
                  <a:pt x="0" y="1101699"/>
                </a:cubicBezTo>
                <a:cubicBezTo>
                  <a:pt x="10204" y="887779"/>
                  <a:pt x="33509" y="260146"/>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Kurz vor den Sommerferien macht die Klasse 3a einen Ausflug in den Tierpark. Dort gibt es einen großen Streichelzoo in dem viele kleinere Tiere herumtollen. Auf einem Schild am Zaun steht, dass sich Hühner, Schafe und Schweine im Gehege befinden. Zusammen sollen es 24 Tiere sein. Die Kinder möchten wissen, wie viele Tiere von jeder Art im Streichelzoo zuhause sind.</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1400" dirty="0">
              <a:solidFill>
                <a:schemeClr val="tx1"/>
              </a:solidFill>
              <a:latin typeface="Comic Sans MS" panose="030F0902030302020204" pitchFamily="66" charset="0"/>
              <a:sym typeface="Arial"/>
            </a:endParaRPr>
          </a:p>
        </p:txBody>
      </p:sp>
      <p:sp>
        <p:nvSpPr>
          <p:cNvPr id="9" name="Rechteck 8">
            <a:extLst>
              <a:ext uri="{FF2B5EF4-FFF2-40B4-BE49-F238E27FC236}">
                <a16:creationId xmlns:a16="http://schemas.microsoft.com/office/drawing/2014/main" id="{667889F1-F745-18AC-D372-E73876A7118E}"/>
              </a:ext>
            </a:extLst>
          </p:cNvPr>
          <p:cNvSpPr/>
          <p:nvPr/>
        </p:nvSpPr>
        <p:spPr>
          <a:xfrm>
            <a:off x="6646179" y="1212060"/>
            <a:ext cx="5107770" cy="1010450"/>
          </a:xfrm>
          <a:custGeom>
            <a:avLst/>
            <a:gdLst>
              <a:gd name="csX0" fmla="*/ 0 w 5107770"/>
              <a:gd name="csY0" fmla="*/ 0 h 1010450"/>
              <a:gd name="csX1" fmla="*/ 536316 w 5107770"/>
              <a:gd name="csY1" fmla="*/ 0 h 1010450"/>
              <a:gd name="csX2" fmla="*/ 1123709 w 5107770"/>
              <a:gd name="csY2" fmla="*/ 0 h 1010450"/>
              <a:gd name="csX3" fmla="*/ 1660025 w 5107770"/>
              <a:gd name="csY3" fmla="*/ 0 h 1010450"/>
              <a:gd name="csX4" fmla="*/ 2349574 w 5107770"/>
              <a:gd name="csY4" fmla="*/ 0 h 1010450"/>
              <a:gd name="csX5" fmla="*/ 2988045 w 5107770"/>
              <a:gd name="csY5" fmla="*/ 0 h 1010450"/>
              <a:gd name="csX6" fmla="*/ 3626517 w 5107770"/>
              <a:gd name="csY6" fmla="*/ 0 h 1010450"/>
              <a:gd name="csX7" fmla="*/ 4367143 w 5107770"/>
              <a:gd name="csY7" fmla="*/ 0 h 1010450"/>
              <a:gd name="csX8" fmla="*/ 5107770 w 5107770"/>
              <a:gd name="csY8" fmla="*/ 0 h 1010450"/>
              <a:gd name="csX9" fmla="*/ 5107770 w 5107770"/>
              <a:gd name="csY9" fmla="*/ 474912 h 1010450"/>
              <a:gd name="csX10" fmla="*/ 5107770 w 5107770"/>
              <a:gd name="csY10" fmla="*/ 1010450 h 1010450"/>
              <a:gd name="csX11" fmla="*/ 4622532 w 5107770"/>
              <a:gd name="csY11" fmla="*/ 1010450 h 1010450"/>
              <a:gd name="csX12" fmla="*/ 4086216 w 5107770"/>
              <a:gd name="csY12" fmla="*/ 1010450 h 1010450"/>
              <a:gd name="csX13" fmla="*/ 3396667 w 5107770"/>
              <a:gd name="csY13" fmla="*/ 1010450 h 1010450"/>
              <a:gd name="csX14" fmla="*/ 2656040 w 5107770"/>
              <a:gd name="csY14" fmla="*/ 1010450 h 1010450"/>
              <a:gd name="csX15" fmla="*/ 2068647 w 5107770"/>
              <a:gd name="csY15" fmla="*/ 1010450 h 1010450"/>
              <a:gd name="csX16" fmla="*/ 1328020 w 5107770"/>
              <a:gd name="csY16" fmla="*/ 1010450 h 1010450"/>
              <a:gd name="csX17" fmla="*/ 791704 w 5107770"/>
              <a:gd name="csY17" fmla="*/ 1010450 h 1010450"/>
              <a:gd name="csX18" fmla="*/ 0 w 5107770"/>
              <a:gd name="csY18" fmla="*/ 1010450 h 1010450"/>
              <a:gd name="csX19" fmla="*/ 0 w 5107770"/>
              <a:gd name="csY19" fmla="*/ 535539 h 1010450"/>
              <a:gd name="csX20" fmla="*/ 0 w 5107770"/>
              <a:gd name="csY20" fmla="*/ 0 h 1010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010450"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07807" y="115004"/>
                  <a:pt x="5110354" y="343287"/>
                  <a:pt x="5107770" y="474912"/>
                </a:cubicBezTo>
                <a:cubicBezTo>
                  <a:pt x="5105186" y="606537"/>
                  <a:pt x="5125074" y="757197"/>
                  <a:pt x="5107770" y="1010450"/>
                </a:cubicBezTo>
                <a:cubicBezTo>
                  <a:pt x="4934681" y="1032892"/>
                  <a:pt x="4763014" y="1031736"/>
                  <a:pt x="4622532" y="1010450"/>
                </a:cubicBezTo>
                <a:cubicBezTo>
                  <a:pt x="4482050" y="989164"/>
                  <a:pt x="4330065" y="1016891"/>
                  <a:pt x="4086216" y="1010450"/>
                </a:cubicBezTo>
                <a:cubicBezTo>
                  <a:pt x="3842367" y="1004009"/>
                  <a:pt x="3564357" y="992484"/>
                  <a:pt x="3396667" y="1010450"/>
                </a:cubicBezTo>
                <a:cubicBezTo>
                  <a:pt x="3228977" y="1028416"/>
                  <a:pt x="2964409" y="1008013"/>
                  <a:pt x="2656040" y="1010450"/>
                </a:cubicBezTo>
                <a:cubicBezTo>
                  <a:pt x="2347671" y="1012887"/>
                  <a:pt x="2327817" y="1021383"/>
                  <a:pt x="2068647" y="1010450"/>
                </a:cubicBezTo>
                <a:cubicBezTo>
                  <a:pt x="1809477" y="999517"/>
                  <a:pt x="1478447" y="1009935"/>
                  <a:pt x="1328020" y="1010450"/>
                </a:cubicBezTo>
                <a:cubicBezTo>
                  <a:pt x="1177593" y="1010965"/>
                  <a:pt x="1026875" y="1015346"/>
                  <a:pt x="791704" y="1010450"/>
                </a:cubicBezTo>
                <a:cubicBezTo>
                  <a:pt x="556533" y="1005554"/>
                  <a:pt x="322365" y="1014963"/>
                  <a:pt x="0" y="1010450"/>
                </a:cubicBezTo>
                <a:cubicBezTo>
                  <a:pt x="2806" y="790983"/>
                  <a:pt x="-1157" y="751006"/>
                  <a:pt x="0" y="535539"/>
                </a:cubicBezTo>
                <a:cubicBezTo>
                  <a:pt x="1157" y="320072"/>
                  <a:pt x="21843" y="190948"/>
                  <a:pt x="0" y="0"/>
                </a:cubicBezTo>
                <a:close/>
              </a:path>
              <a:path w="5107770" h="1010450"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18363" y="218268"/>
                  <a:pt x="5101182" y="360290"/>
                  <a:pt x="5107770" y="525434"/>
                </a:cubicBezTo>
                <a:cubicBezTo>
                  <a:pt x="5114358" y="690578"/>
                  <a:pt x="5117944" y="806016"/>
                  <a:pt x="5107770" y="1010450"/>
                </a:cubicBezTo>
                <a:cubicBezTo>
                  <a:pt x="4807688" y="981976"/>
                  <a:pt x="4625027" y="981324"/>
                  <a:pt x="4469299" y="1010450"/>
                </a:cubicBezTo>
                <a:cubicBezTo>
                  <a:pt x="4313571" y="1039576"/>
                  <a:pt x="4154861" y="1022404"/>
                  <a:pt x="3881905" y="1010450"/>
                </a:cubicBezTo>
                <a:cubicBezTo>
                  <a:pt x="3608949" y="998496"/>
                  <a:pt x="3472138" y="1003550"/>
                  <a:pt x="3141279" y="1010450"/>
                </a:cubicBezTo>
                <a:cubicBezTo>
                  <a:pt x="2810420" y="1017350"/>
                  <a:pt x="2562761" y="1026176"/>
                  <a:pt x="2400652" y="1010450"/>
                </a:cubicBezTo>
                <a:cubicBezTo>
                  <a:pt x="2238543" y="994724"/>
                  <a:pt x="1986247" y="983641"/>
                  <a:pt x="1864336" y="1010450"/>
                </a:cubicBezTo>
                <a:cubicBezTo>
                  <a:pt x="1742425" y="1037259"/>
                  <a:pt x="1356107" y="979906"/>
                  <a:pt x="1225865" y="1010450"/>
                </a:cubicBezTo>
                <a:cubicBezTo>
                  <a:pt x="1095623" y="1040994"/>
                  <a:pt x="415074" y="958636"/>
                  <a:pt x="0" y="1010450"/>
                </a:cubicBezTo>
                <a:cubicBezTo>
                  <a:pt x="129" y="772881"/>
                  <a:pt x="-21123" y="609257"/>
                  <a:pt x="0" y="505225"/>
                </a:cubicBezTo>
                <a:cubicBezTo>
                  <a:pt x="21123" y="401193"/>
                  <a:pt x="9628" y="128643"/>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Die Klasse 1c macht einen Ausflug in den Tierpark. </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In einem Gehege im Tierpark sind zusammen 12 Hühner und Schweine. Tom zählt 7 Schweine. </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Wie viele Hühner sind im Gehege?</a:t>
            </a:r>
            <a:endParaRPr lang="de-DE" sz="1400" dirty="0">
              <a:solidFill>
                <a:schemeClr val="tx1"/>
              </a:solidFill>
              <a:latin typeface="Comic Sans MS" panose="030F0902030302020204" pitchFamily="66" charset="0"/>
              <a:sym typeface="Arial"/>
            </a:endParaRPr>
          </a:p>
        </p:txBody>
      </p:sp>
      <p:sp>
        <p:nvSpPr>
          <p:cNvPr id="10" name="Rechteck 9">
            <a:extLst>
              <a:ext uri="{FF2B5EF4-FFF2-40B4-BE49-F238E27FC236}">
                <a16:creationId xmlns:a16="http://schemas.microsoft.com/office/drawing/2014/main" id="{34B97203-0A02-C149-3F1E-B9CB5A6A6D32}"/>
              </a:ext>
            </a:extLst>
          </p:cNvPr>
          <p:cNvSpPr/>
          <p:nvPr/>
        </p:nvSpPr>
        <p:spPr>
          <a:xfrm>
            <a:off x="6646179" y="2307542"/>
            <a:ext cx="5107770" cy="1552759"/>
          </a:xfrm>
          <a:custGeom>
            <a:avLst/>
            <a:gdLst>
              <a:gd name="csX0" fmla="*/ 0 w 5107770"/>
              <a:gd name="csY0" fmla="*/ 0 h 1552759"/>
              <a:gd name="csX1" fmla="*/ 740627 w 5107770"/>
              <a:gd name="csY1" fmla="*/ 0 h 1552759"/>
              <a:gd name="csX2" fmla="*/ 1430176 w 5107770"/>
              <a:gd name="csY2" fmla="*/ 0 h 1552759"/>
              <a:gd name="csX3" fmla="*/ 2068647 w 5107770"/>
              <a:gd name="csY3" fmla="*/ 0 h 1552759"/>
              <a:gd name="csX4" fmla="*/ 2707118 w 5107770"/>
              <a:gd name="csY4" fmla="*/ 0 h 1552759"/>
              <a:gd name="csX5" fmla="*/ 3447745 w 5107770"/>
              <a:gd name="csY5" fmla="*/ 0 h 1552759"/>
              <a:gd name="csX6" fmla="*/ 4137294 w 5107770"/>
              <a:gd name="csY6" fmla="*/ 0 h 1552759"/>
              <a:gd name="csX7" fmla="*/ 5107770 w 5107770"/>
              <a:gd name="csY7" fmla="*/ 0 h 1552759"/>
              <a:gd name="csX8" fmla="*/ 5107770 w 5107770"/>
              <a:gd name="csY8" fmla="*/ 502059 h 1552759"/>
              <a:gd name="csX9" fmla="*/ 5107770 w 5107770"/>
              <a:gd name="csY9" fmla="*/ 973062 h 1552759"/>
              <a:gd name="csX10" fmla="*/ 5107770 w 5107770"/>
              <a:gd name="csY10" fmla="*/ 1552759 h 1552759"/>
              <a:gd name="csX11" fmla="*/ 4571454 w 5107770"/>
              <a:gd name="csY11" fmla="*/ 1552759 h 1552759"/>
              <a:gd name="csX12" fmla="*/ 3830828 w 5107770"/>
              <a:gd name="csY12" fmla="*/ 1552759 h 1552759"/>
              <a:gd name="csX13" fmla="*/ 3243434 w 5107770"/>
              <a:gd name="csY13" fmla="*/ 1552759 h 1552759"/>
              <a:gd name="csX14" fmla="*/ 2502807 w 5107770"/>
              <a:gd name="csY14" fmla="*/ 1552759 h 1552759"/>
              <a:gd name="csX15" fmla="*/ 1966491 w 5107770"/>
              <a:gd name="csY15" fmla="*/ 1552759 h 1552759"/>
              <a:gd name="csX16" fmla="*/ 1481253 w 5107770"/>
              <a:gd name="csY16" fmla="*/ 1552759 h 1552759"/>
              <a:gd name="csX17" fmla="*/ 996015 w 5107770"/>
              <a:gd name="csY17" fmla="*/ 1552759 h 1552759"/>
              <a:gd name="csX18" fmla="*/ 0 w 5107770"/>
              <a:gd name="csY18" fmla="*/ 1552759 h 1552759"/>
              <a:gd name="csX19" fmla="*/ 0 w 5107770"/>
              <a:gd name="csY19" fmla="*/ 1081755 h 1552759"/>
              <a:gd name="csX20" fmla="*/ 0 w 5107770"/>
              <a:gd name="csY20" fmla="*/ 533114 h 1552759"/>
              <a:gd name="csX21" fmla="*/ 0 w 5107770"/>
              <a:gd name="csY21" fmla="*/ 0 h 15527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107770" h="1552759" fill="none" extrusionOk="0">
                <a:moveTo>
                  <a:pt x="0" y="0"/>
                </a:moveTo>
                <a:cubicBezTo>
                  <a:pt x="211316" y="36792"/>
                  <a:pt x="394003" y="-22343"/>
                  <a:pt x="740627" y="0"/>
                </a:cubicBezTo>
                <a:cubicBezTo>
                  <a:pt x="1087251" y="22343"/>
                  <a:pt x="1265963" y="-31490"/>
                  <a:pt x="1430176" y="0"/>
                </a:cubicBezTo>
                <a:cubicBezTo>
                  <a:pt x="1594389" y="31490"/>
                  <a:pt x="1753683" y="-31436"/>
                  <a:pt x="2068647" y="0"/>
                </a:cubicBezTo>
                <a:cubicBezTo>
                  <a:pt x="2383611" y="31436"/>
                  <a:pt x="2537368" y="-20849"/>
                  <a:pt x="2707118" y="0"/>
                </a:cubicBezTo>
                <a:cubicBezTo>
                  <a:pt x="2876868" y="20849"/>
                  <a:pt x="3185513" y="-10312"/>
                  <a:pt x="3447745" y="0"/>
                </a:cubicBezTo>
                <a:cubicBezTo>
                  <a:pt x="3709977" y="10312"/>
                  <a:pt x="3907027" y="-11031"/>
                  <a:pt x="4137294" y="0"/>
                </a:cubicBezTo>
                <a:cubicBezTo>
                  <a:pt x="4367561" y="11031"/>
                  <a:pt x="4834029" y="-9352"/>
                  <a:pt x="5107770" y="0"/>
                </a:cubicBezTo>
                <a:cubicBezTo>
                  <a:pt x="5110562" y="166669"/>
                  <a:pt x="5091754" y="350973"/>
                  <a:pt x="5107770" y="502059"/>
                </a:cubicBezTo>
                <a:cubicBezTo>
                  <a:pt x="5123786" y="653145"/>
                  <a:pt x="5095890" y="805222"/>
                  <a:pt x="5107770" y="973062"/>
                </a:cubicBezTo>
                <a:cubicBezTo>
                  <a:pt x="5119650" y="1140902"/>
                  <a:pt x="5130362" y="1434107"/>
                  <a:pt x="5107770" y="1552759"/>
                </a:cubicBezTo>
                <a:cubicBezTo>
                  <a:pt x="4894187" y="1555494"/>
                  <a:pt x="4760280" y="1543170"/>
                  <a:pt x="4571454" y="1552759"/>
                </a:cubicBezTo>
                <a:cubicBezTo>
                  <a:pt x="4382628" y="1562348"/>
                  <a:pt x="4136305" y="1544936"/>
                  <a:pt x="3830828" y="1552759"/>
                </a:cubicBezTo>
                <a:cubicBezTo>
                  <a:pt x="3525351" y="1560582"/>
                  <a:pt x="3508006" y="1564119"/>
                  <a:pt x="3243434" y="1552759"/>
                </a:cubicBezTo>
                <a:cubicBezTo>
                  <a:pt x="2978862" y="1541399"/>
                  <a:pt x="2653234" y="1552244"/>
                  <a:pt x="2502807" y="1552759"/>
                </a:cubicBezTo>
                <a:cubicBezTo>
                  <a:pt x="2352380" y="1553274"/>
                  <a:pt x="2201662" y="1557655"/>
                  <a:pt x="1966491" y="1552759"/>
                </a:cubicBezTo>
                <a:cubicBezTo>
                  <a:pt x="1731320" y="1547863"/>
                  <a:pt x="1597269" y="1562891"/>
                  <a:pt x="1481253" y="1552759"/>
                </a:cubicBezTo>
                <a:cubicBezTo>
                  <a:pt x="1365237" y="1542627"/>
                  <a:pt x="1150007" y="1576355"/>
                  <a:pt x="996015" y="1552759"/>
                </a:cubicBezTo>
                <a:cubicBezTo>
                  <a:pt x="842023" y="1529163"/>
                  <a:pt x="214461" y="1591056"/>
                  <a:pt x="0" y="1552759"/>
                </a:cubicBezTo>
                <a:cubicBezTo>
                  <a:pt x="9277" y="1386194"/>
                  <a:pt x="-18664" y="1208073"/>
                  <a:pt x="0" y="1081755"/>
                </a:cubicBezTo>
                <a:cubicBezTo>
                  <a:pt x="18664" y="955437"/>
                  <a:pt x="17029" y="756993"/>
                  <a:pt x="0" y="533114"/>
                </a:cubicBezTo>
                <a:cubicBezTo>
                  <a:pt x="-17029" y="309235"/>
                  <a:pt x="21645" y="137005"/>
                  <a:pt x="0" y="0"/>
                </a:cubicBezTo>
                <a:close/>
              </a:path>
              <a:path w="5107770" h="1552759"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09174" y="223222"/>
                  <a:pt x="5102472" y="353151"/>
                  <a:pt x="5107770" y="548642"/>
                </a:cubicBezTo>
                <a:cubicBezTo>
                  <a:pt x="5113068" y="744133"/>
                  <a:pt x="5112789" y="828637"/>
                  <a:pt x="5107770" y="1035173"/>
                </a:cubicBezTo>
                <a:cubicBezTo>
                  <a:pt x="5102751" y="1241709"/>
                  <a:pt x="5123633" y="1301826"/>
                  <a:pt x="5107770" y="1552759"/>
                </a:cubicBezTo>
                <a:cubicBezTo>
                  <a:pt x="4953134" y="1553191"/>
                  <a:pt x="4594119" y="1524513"/>
                  <a:pt x="4418221" y="1552759"/>
                </a:cubicBezTo>
                <a:cubicBezTo>
                  <a:pt x="4242323" y="1581005"/>
                  <a:pt x="4010583" y="1547504"/>
                  <a:pt x="3677594" y="1552759"/>
                </a:cubicBezTo>
                <a:cubicBezTo>
                  <a:pt x="3344605" y="1558014"/>
                  <a:pt x="3093574" y="1567702"/>
                  <a:pt x="2936968" y="1552759"/>
                </a:cubicBezTo>
                <a:cubicBezTo>
                  <a:pt x="2780362" y="1537816"/>
                  <a:pt x="2522563" y="1525950"/>
                  <a:pt x="2400652" y="1552759"/>
                </a:cubicBezTo>
                <a:cubicBezTo>
                  <a:pt x="2278741" y="1579568"/>
                  <a:pt x="1892423" y="1522215"/>
                  <a:pt x="1762181" y="1552759"/>
                </a:cubicBezTo>
                <a:cubicBezTo>
                  <a:pt x="1631939" y="1583303"/>
                  <a:pt x="1227118" y="1566491"/>
                  <a:pt x="1021554" y="1552759"/>
                </a:cubicBezTo>
                <a:cubicBezTo>
                  <a:pt x="815990" y="1539027"/>
                  <a:pt x="485793" y="1520871"/>
                  <a:pt x="0" y="1552759"/>
                </a:cubicBezTo>
                <a:cubicBezTo>
                  <a:pt x="17857" y="1336096"/>
                  <a:pt x="-15804" y="1263914"/>
                  <a:pt x="0" y="1081755"/>
                </a:cubicBezTo>
                <a:cubicBezTo>
                  <a:pt x="15804" y="899596"/>
                  <a:pt x="9913" y="829468"/>
                  <a:pt x="0" y="595224"/>
                </a:cubicBezTo>
                <a:cubicBezTo>
                  <a:pt x="-9913" y="360980"/>
                  <a:pt x="18974" y="205595"/>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Die Klasse 3a macht einen Ausflug in den Tierpark. </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18 Kinder und Frau Jansen kommen mit. </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8 Kinder tragen eine Brille.</a:t>
            </a:r>
          </a:p>
          <a:p>
            <a:pPr marL="0" lvl="0" indent="0" algn="ctr" hangingPunct="1">
              <a:buClr>
                <a:srgbClr val="000000"/>
              </a:buClr>
              <a:buSzTx/>
              <a:buNone/>
              <a:defRPr/>
            </a:pPr>
            <a:r>
              <a:rPr lang="de-DE" sz="1400" b="0" dirty="0">
                <a:solidFill>
                  <a:schemeClr val="tx1"/>
                </a:solidFill>
                <a:latin typeface="Comic Sans MS" panose="030F0902030302020204" pitchFamily="66" charset="0"/>
                <a:sym typeface="Arial"/>
              </a:rPr>
              <a:t>Im Streichelzoo sind 24 Tiere. </a:t>
            </a:r>
            <a:br>
              <a:rPr lang="de-DE" sz="1400" b="0" dirty="0">
                <a:solidFill>
                  <a:schemeClr val="tx1"/>
                </a:solidFill>
                <a:latin typeface="Comic Sans MS" panose="030F0902030302020204" pitchFamily="66" charset="0"/>
                <a:sym typeface="Arial"/>
              </a:rPr>
            </a:br>
            <a:r>
              <a:rPr lang="de-DE" sz="1400" b="0" dirty="0">
                <a:solidFill>
                  <a:schemeClr val="tx1"/>
                </a:solidFill>
                <a:latin typeface="Comic Sans MS" panose="030F0902030302020204" pitchFamily="66" charset="0"/>
                <a:sym typeface="Arial"/>
              </a:rPr>
              <a:t>Der Tierpfleger sagt: „Es sind 5 Schweine im Gehege. Ohne die Hühner sind es 16 Tiere. Ohne die Schafe sind es 13 Tiere.“</a:t>
            </a:r>
            <a:endParaRPr lang="de-DE" sz="1400" dirty="0">
              <a:solidFill>
                <a:schemeClr val="tx1"/>
              </a:solidFill>
              <a:latin typeface="Comic Sans MS" panose="030F0902030302020204" pitchFamily="66" charset="0"/>
              <a:sym typeface="Arial"/>
            </a:endParaRPr>
          </a:p>
        </p:txBody>
      </p:sp>
      <p:sp>
        <p:nvSpPr>
          <p:cNvPr id="11" name="Pfeil nach rechts 10">
            <a:extLst>
              <a:ext uri="{FF2B5EF4-FFF2-40B4-BE49-F238E27FC236}">
                <a16:creationId xmlns:a16="http://schemas.microsoft.com/office/drawing/2014/main" id="{2950FD9D-1F29-9B92-6F41-1628FC2EB163}"/>
              </a:ext>
            </a:extLst>
          </p:cNvPr>
          <p:cNvSpPr/>
          <p:nvPr/>
        </p:nvSpPr>
        <p:spPr>
          <a:xfrm rot="19690436">
            <a:off x="5211756" y="2070828"/>
            <a:ext cx="1486477"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2" name="Pfeil nach rechts 11">
            <a:extLst>
              <a:ext uri="{FF2B5EF4-FFF2-40B4-BE49-F238E27FC236}">
                <a16:creationId xmlns:a16="http://schemas.microsoft.com/office/drawing/2014/main" id="{A0D80D83-FC82-16B9-5819-B7AB2A232D6A}"/>
              </a:ext>
            </a:extLst>
          </p:cNvPr>
          <p:cNvSpPr/>
          <p:nvPr/>
        </p:nvSpPr>
        <p:spPr>
          <a:xfrm rot="20034428">
            <a:off x="5354062" y="3667276"/>
            <a:ext cx="1201863"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3" name="Abgerundetes Rechteck 12">
            <a:extLst>
              <a:ext uri="{FF2B5EF4-FFF2-40B4-BE49-F238E27FC236}">
                <a16:creationId xmlns:a16="http://schemas.microsoft.com/office/drawing/2014/main" id="{27E2D1C4-AA85-C005-57A8-348D48CBAC3B}"/>
              </a:ext>
            </a:extLst>
          </p:cNvPr>
          <p:cNvSpPr/>
          <p:nvPr/>
        </p:nvSpPr>
        <p:spPr>
          <a:xfrm>
            <a:off x="3644781" y="1933070"/>
            <a:ext cx="2310213"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000000"/>
                </a:solidFill>
                <a:effectLst/>
                <a:uFillTx/>
                <a:latin typeface="+mj-lt"/>
                <a:ea typeface="+mj-ea"/>
                <a:cs typeface="+mj-cs"/>
                <a:sym typeface="Calibri"/>
              </a:rPr>
              <a:t>Sprachliche und inhaltliche Komplexität reduzieren</a:t>
            </a:r>
          </a:p>
        </p:txBody>
      </p:sp>
      <p:sp>
        <p:nvSpPr>
          <p:cNvPr id="14" name="Abgerundetes Rechteck 13">
            <a:extLst>
              <a:ext uri="{FF2B5EF4-FFF2-40B4-BE49-F238E27FC236}">
                <a16:creationId xmlns:a16="http://schemas.microsoft.com/office/drawing/2014/main" id="{99BBDEF0-E586-5018-B1A1-74D9C2B1E0A7}"/>
              </a:ext>
            </a:extLst>
          </p:cNvPr>
          <p:cNvSpPr/>
          <p:nvPr/>
        </p:nvSpPr>
        <p:spPr>
          <a:xfrm>
            <a:off x="5531886" y="4064680"/>
            <a:ext cx="3056638"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400" b="0" dirty="0">
                <a:solidFill>
                  <a:srgbClr val="000000"/>
                </a:solidFill>
              </a:rPr>
              <a:t>Einzelne Tätigkeiten des Modellierens gezielter herausfordern</a:t>
            </a:r>
            <a:endParaRPr kumimoji="0" lang="de-DE" sz="1400" b="0"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522169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F3498-E7E1-7D8F-5EF8-6B0317FFB5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FE4E35-3251-584B-A2AD-2F808B698988}"/>
              </a:ext>
            </a:extLst>
          </p:cNvPr>
          <p:cNvSpPr>
            <a:spLocks noGrp="1"/>
          </p:cNvSpPr>
          <p:nvPr>
            <p:ph type="title"/>
          </p:nvPr>
        </p:nvSpPr>
        <p:spPr/>
        <p:txBody>
          <a:bodyPr/>
          <a:lstStyle/>
          <a:p>
            <a:r>
              <a:rPr lang="de-DE" dirty="0"/>
              <a:t>Modellieren durch Fragen an den Text unterstützen</a:t>
            </a:r>
          </a:p>
        </p:txBody>
      </p:sp>
      <p:sp>
        <p:nvSpPr>
          <p:cNvPr id="5" name="Textfeld 4">
            <a:extLst>
              <a:ext uri="{FF2B5EF4-FFF2-40B4-BE49-F238E27FC236}">
                <a16:creationId xmlns:a16="http://schemas.microsoft.com/office/drawing/2014/main" id="{5AD4DFCB-6982-B32E-AFB1-06014302A7CA}"/>
              </a:ext>
            </a:extLst>
          </p:cNvPr>
          <p:cNvSpPr txBox="1"/>
          <p:nvPr/>
        </p:nvSpPr>
        <p:spPr>
          <a:xfrm>
            <a:off x="1704720" y="1466705"/>
            <a:ext cx="8905833" cy="1045223"/>
          </a:xfrm>
          <a:prstGeom prst="rect">
            <a:avLst/>
          </a:prstGeom>
          <a:solidFill>
            <a:srgbClr val="E7EEEE"/>
          </a:solidFill>
        </p:spPr>
        <p:txBody>
          <a:bodyPr wrap="square" rtlCol="0">
            <a:spAutoFit/>
          </a:bodyPr>
          <a:lstStyle/>
          <a:p>
            <a:pPr marL="0" indent="0" algn="ctr">
              <a:lnSpc>
                <a:spcPct val="150000"/>
              </a:lnSpc>
              <a:buNone/>
            </a:pPr>
            <a:r>
              <a:rPr lang="de-DE" sz="2200" b="0" dirty="0">
                <a:solidFill>
                  <a:schemeClr val="tx1"/>
                </a:solidFill>
                <a:latin typeface="Arial" panose="020B0604020202020204" pitchFamily="34" charset="0"/>
                <a:cs typeface="Arial" panose="020B0604020202020204" pitchFamily="34" charset="0"/>
              </a:rPr>
              <a:t>Fragen an den Text dienen beim Modellieren </a:t>
            </a:r>
          </a:p>
          <a:p>
            <a:pPr marL="0" indent="0" algn="ctr">
              <a:lnSpc>
                <a:spcPct val="150000"/>
              </a:lnSpc>
              <a:buNone/>
            </a:pPr>
            <a:r>
              <a:rPr lang="de-DE" sz="2200" dirty="0">
                <a:solidFill>
                  <a:schemeClr val="tx1"/>
                </a:solidFill>
                <a:latin typeface="Arial" panose="020B0604020202020204" pitchFamily="34" charset="0"/>
                <a:cs typeface="Arial" panose="020B0604020202020204" pitchFamily="34" charset="0"/>
              </a:rPr>
              <a:t>sowohl als Hilfen zur Texterschließung als auch zum Lösen </a:t>
            </a:r>
          </a:p>
        </p:txBody>
      </p:sp>
      <p:grpSp>
        <p:nvGrpSpPr>
          <p:cNvPr id="7" name="Gruppieren 6">
            <a:extLst>
              <a:ext uri="{FF2B5EF4-FFF2-40B4-BE49-F238E27FC236}">
                <a16:creationId xmlns:a16="http://schemas.microsoft.com/office/drawing/2014/main" id="{4DFE0500-371D-ED08-477A-B79EECC3F444}"/>
              </a:ext>
            </a:extLst>
          </p:cNvPr>
          <p:cNvGrpSpPr/>
          <p:nvPr/>
        </p:nvGrpSpPr>
        <p:grpSpPr>
          <a:xfrm>
            <a:off x="6157636" y="1138424"/>
            <a:ext cx="278855" cy="465465"/>
            <a:chOff x="8483600" y="5036737"/>
            <a:chExt cx="278855" cy="465465"/>
          </a:xfrm>
          <a:solidFill>
            <a:schemeClr val="tx2"/>
          </a:solidFill>
        </p:grpSpPr>
        <p:cxnSp>
          <p:nvCxnSpPr>
            <p:cNvPr id="12" name="Gerade Verbindung 11">
              <a:extLst>
                <a:ext uri="{FF2B5EF4-FFF2-40B4-BE49-F238E27FC236}">
                  <a16:creationId xmlns:a16="http://schemas.microsoft.com/office/drawing/2014/main" id="{9AD3CF02-DD65-FE4F-AFF6-0A3D7C87F739}"/>
                </a:ext>
              </a:extLst>
            </p:cNvPr>
            <p:cNvCxnSpPr/>
            <p:nvPr/>
          </p:nvCxnSpPr>
          <p:spPr bwMode="auto">
            <a:xfrm flipV="1">
              <a:off x="8483600" y="5116169"/>
              <a:ext cx="182880" cy="386033"/>
            </a:xfrm>
            <a:prstGeom prst="line">
              <a:avLst/>
            </a:prstGeom>
            <a:grpFill/>
            <a:ln w="19050" cap="flat" cmpd="sng" algn="ctr">
              <a:solidFill>
                <a:schemeClr val="tx1"/>
              </a:solidFill>
              <a:prstDash val="solid"/>
              <a:round/>
              <a:headEnd type="none" w="med" len="med"/>
              <a:tailEnd type="none" w="med" len="med"/>
            </a:ln>
            <a:effectLst/>
          </p:spPr>
        </p:cxnSp>
        <p:sp>
          <p:nvSpPr>
            <p:cNvPr id="30" name="Oval 29">
              <a:extLst>
                <a:ext uri="{FF2B5EF4-FFF2-40B4-BE49-F238E27FC236}">
                  <a16:creationId xmlns:a16="http://schemas.microsoft.com/office/drawing/2014/main" id="{EC125646-5088-6533-862E-28CB9A46190E}"/>
                </a:ext>
              </a:extLst>
            </p:cNvPr>
            <p:cNvSpPr/>
            <p:nvPr/>
          </p:nvSpPr>
          <p:spPr bwMode="auto">
            <a:xfrm rot="12274371">
              <a:off x="8582455" y="5036737"/>
              <a:ext cx="180000" cy="180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0" fontAlgn="base">
                <a:spcBef>
                  <a:spcPct val="0"/>
                </a:spcBef>
                <a:spcAft>
                  <a:spcPct val="0"/>
                </a:spcAft>
                <a:buSzTx/>
                <a:buNone/>
              </a:pPr>
              <a:endParaRPr lang="de-DE" sz="2000" b="0" dirty="0" err="1">
                <a:solidFill>
                  <a:schemeClr val="tx1"/>
                </a:solidFill>
                <a:latin typeface="Calibri" panose="020F0502020204030204" pitchFamily="34" charset="0"/>
              </a:endParaRPr>
            </a:p>
          </p:txBody>
        </p:sp>
      </p:grpSp>
      <p:sp>
        <p:nvSpPr>
          <p:cNvPr id="39" name="Textfeld 38">
            <a:extLst>
              <a:ext uri="{FF2B5EF4-FFF2-40B4-BE49-F238E27FC236}">
                <a16:creationId xmlns:a16="http://schemas.microsoft.com/office/drawing/2014/main" id="{43141068-3B45-3801-D7B7-F4A89B4F02AC}"/>
              </a:ext>
            </a:extLst>
          </p:cNvPr>
          <p:cNvSpPr txBox="1"/>
          <p:nvPr/>
        </p:nvSpPr>
        <p:spPr>
          <a:xfrm>
            <a:off x="6025966" y="2696424"/>
            <a:ext cx="5500576" cy="2789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fontScale="77500" lnSpcReduction="20000"/>
          </a:bodyPr>
          <a:lstStyle/>
          <a:p>
            <a:pPr marL="0" indent="0">
              <a:lnSpc>
                <a:spcPct val="170000"/>
              </a:lnSpc>
              <a:buNone/>
            </a:pPr>
            <a:r>
              <a:rPr lang="de-DE" sz="2400" b="0" dirty="0">
                <a:solidFill>
                  <a:schemeClr val="tx1"/>
                </a:solidFill>
                <a:latin typeface="Arial" panose="020B0604020202020204" pitchFamily="34" charset="0"/>
                <a:cs typeface="Arial" panose="020B0604020202020204" pitchFamily="34" charset="0"/>
              </a:rPr>
              <a:t>Mit</a:t>
            </a:r>
            <a:r>
              <a:rPr lang="de-DE" sz="2400" dirty="0">
                <a:solidFill>
                  <a:schemeClr val="tx1"/>
                </a:solidFill>
                <a:latin typeface="Arial" panose="020B0604020202020204" pitchFamily="34" charset="0"/>
                <a:cs typeface="Arial" panose="020B0604020202020204" pitchFamily="34" charset="0"/>
              </a:rPr>
              <a:t> Fragen an den Text</a:t>
            </a:r>
            <a:r>
              <a:rPr lang="de-DE" sz="2400" b="0" dirty="0">
                <a:solidFill>
                  <a:schemeClr val="tx1"/>
                </a:solidFill>
                <a:latin typeface="Arial" panose="020B0604020202020204" pitchFamily="34" charset="0"/>
                <a:cs typeface="Arial" panose="020B0604020202020204" pitchFamily="34" charset="0"/>
              </a:rPr>
              <a:t> </a:t>
            </a: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können im Unterricht</a:t>
            </a:r>
          </a:p>
          <a:p>
            <a:pPr>
              <a:lnSpc>
                <a:spcPct val="170000"/>
              </a:lnSpc>
            </a:pPr>
            <a:r>
              <a:rPr lang="de-DE" sz="2400" b="0" dirty="0">
                <a:solidFill>
                  <a:schemeClr val="tx1"/>
                </a:solidFill>
                <a:latin typeface="Arial" panose="020B0604020202020204" pitchFamily="34" charset="0"/>
                <a:cs typeface="Arial" panose="020B0604020202020204" pitchFamily="34" charset="0"/>
              </a:rPr>
              <a:t>wesentliche Informationen fokussiert werden</a:t>
            </a:r>
          </a:p>
          <a:p>
            <a:pPr>
              <a:lnSpc>
                <a:spcPct val="170000"/>
              </a:lnSpc>
            </a:pP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Vermutungen und Lösungsideen entwickelt und hinterfragt werden</a:t>
            </a:r>
          </a:p>
          <a:p>
            <a:pPr>
              <a:lnSpc>
                <a:spcPct val="170000"/>
              </a:lnSpc>
            </a:pP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Informationen geordnet werden, um zunehmend zu einer Lösung zu gelangen</a:t>
            </a:r>
          </a:p>
        </p:txBody>
      </p:sp>
      <p:pic>
        <p:nvPicPr>
          <p:cNvPr id="40" name="Grafik 39">
            <a:extLst>
              <a:ext uri="{FF2B5EF4-FFF2-40B4-BE49-F238E27FC236}">
                <a16:creationId xmlns:a16="http://schemas.microsoft.com/office/drawing/2014/main" id="{64C9E6BA-10AD-EFB2-EF90-9A1DA5FA7805}"/>
              </a:ext>
            </a:extLst>
          </p:cNvPr>
          <p:cNvPicPr>
            <a:picLocks noChangeAspect="1"/>
          </p:cNvPicPr>
          <p:nvPr/>
        </p:nvPicPr>
        <p:blipFill>
          <a:blip r:embed="rId3">
            <a:extLst>
              <a:ext uri="{28A0092B-C50C-407E-A947-70E740481C1C}">
                <a14:useLocalDpi xmlns:a14="http://schemas.microsoft.com/office/drawing/2010/main" val="0"/>
              </a:ext>
            </a:extLst>
          </a:blip>
          <a:srcRect l="2983" r="2983"/>
          <a:stretch/>
        </p:blipFill>
        <p:spPr>
          <a:xfrm>
            <a:off x="9088609" y="860024"/>
            <a:ext cx="3103391" cy="878400"/>
          </a:xfrm>
          <a:prstGeom prst="rect">
            <a:avLst/>
          </a:prstGeom>
          <a:effectLst>
            <a:outerShdw blurRad="63500" sx="102000" sy="102000" algn="ctr" rotWithShape="0">
              <a:prstClr val="black">
                <a:alpha val="40000"/>
              </a:prstClr>
            </a:outerShdw>
          </a:effectLst>
        </p:spPr>
      </p:pic>
      <p:pic>
        <p:nvPicPr>
          <p:cNvPr id="4" name="Grafik 3">
            <a:extLst>
              <a:ext uri="{FF2B5EF4-FFF2-40B4-BE49-F238E27FC236}">
                <a16:creationId xmlns:a16="http://schemas.microsoft.com/office/drawing/2014/main" id="{6BF7BB0B-F31B-BA9C-B6B3-8389AD3CE2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3378" y="2601061"/>
            <a:ext cx="2228391" cy="1593919"/>
          </a:xfrm>
          <a:prstGeom prst="rect">
            <a:avLst/>
          </a:prstGeom>
        </p:spPr>
      </p:pic>
      <p:pic>
        <p:nvPicPr>
          <p:cNvPr id="8" name="Grafik 7">
            <a:extLst>
              <a:ext uri="{FF2B5EF4-FFF2-40B4-BE49-F238E27FC236}">
                <a16:creationId xmlns:a16="http://schemas.microsoft.com/office/drawing/2014/main" id="{4DF8E5E4-6625-400A-C971-BC1669C3DF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74840" y="2805217"/>
            <a:ext cx="2185448" cy="1322867"/>
          </a:xfrm>
          <a:prstGeom prst="rect">
            <a:avLst/>
          </a:prstGeom>
        </p:spPr>
      </p:pic>
      <p:pic>
        <p:nvPicPr>
          <p:cNvPr id="9" name="Grafik 8">
            <a:extLst>
              <a:ext uri="{FF2B5EF4-FFF2-40B4-BE49-F238E27FC236}">
                <a16:creationId xmlns:a16="http://schemas.microsoft.com/office/drawing/2014/main" id="{4055783B-D41B-7931-87B4-EB0B45CFEA19}"/>
              </a:ext>
            </a:extLst>
          </p:cNvPr>
          <p:cNvPicPr>
            <a:picLocks noChangeAspect="1"/>
          </p:cNvPicPr>
          <p:nvPr/>
        </p:nvPicPr>
        <p:blipFill>
          <a:blip r:embed="rId6"/>
          <a:srcRect/>
          <a:stretch/>
        </p:blipFill>
        <p:spPr>
          <a:xfrm>
            <a:off x="2516964" y="2632027"/>
            <a:ext cx="2185451" cy="1320678"/>
          </a:xfrm>
          <a:prstGeom prst="rect">
            <a:avLst/>
          </a:prstGeom>
        </p:spPr>
      </p:pic>
      <p:pic>
        <p:nvPicPr>
          <p:cNvPr id="10" name="Grafik 9">
            <a:extLst>
              <a:ext uri="{FF2B5EF4-FFF2-40B4-BE49-F238E27FC236}">
                <a16:creationId xmlns:a16="http://schemas.microsoft.com/office/drawing/2014/main" id="{CC76646E-50C4-DCBE-49F9-CAEE1C427A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49811" y="4271701"/>
            <a:ext cx="1329160" cy="1300175"/>
          </a:xfrm>
          <a:prstGeom prst="rect">
            <a:avLst/>
          </a:prstGeom>
        </p:spPr>
      </p:pic>
      <p:pic>
        <p:nvPicPr>
          <p:cNvPr id="11" name="Grafik 10">
            <a:extLst>
              <a:ext uri="{FF2B5EF4-FFF2-40B4-BE49-F238E27FC236}">
                <a16:creationId xmlns:a16="http://schemas.microsoft.com/office/drawing/2014/main" id="{82FC29C8-B6BE-E1F9-2D24-C2439F6F399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7479" y="4952962"/>
            <a:ext cx="1329159" cy="1428536"/>
          </a:xfrm>
          <a:prstGeom prst="rect">
            <a:avLst/>
          </a:prstGeom>
        </p:spPr>
      </p:pic>
      <p:pic>
        <p:nvPicPr>
          <p:cNvPr id="13" name="Grafik 12">
            <a:extLst>
              <a:ext uri="{FF2B5EF4-FFF2-40B4-BE49-F238E27FC236}">
                <a16:creationId xmlns:a16="http://schemas.microsoft.com/office/drawing/2014/main" id="{7339C72B-2B91-4C32-CD15-1D220269B3C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52315" y="4538530"/>
            <a:ext cx="2443106" cy="1478828"/>
          </a:xfrm>
          <a:prstGeom prst="rect">
            <a:avLst/>
          </a:prstGeom>
        </p:spPr>
      </p:pic>
      <p:pic>
        <p:nvPicPr>
          <p:cNvPr id="14" name="Grafik 13">
            <a:extLst>
              <a:ext uri="{FF2B5EF4-FFF2-40B4-BE49-F238E27FC236}">
                <a16:creationId xmlns:a16="http://schemas.microsoft.com/office/drawing/2014/main" id="{AE03FCC6-AFC5-94E5-651F-9EF029B199B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745468" y="4745088"/>
            <a:ext cx="2447158" cy="1478828"/>
          </a:xfrm>
          <a:prstGeom prst="rect">
            <a:avLst/>
          </a:prstGeom>
        </p:spPr>
      </p:pic>
    </p:spTree>
    <p:extLst>
      <p:ext uri="{BB962C8B-B14F-4D97-AF65-F5344CB8AC3E}">
        <p14:creationId xmlns:p14="http://schemas.microsoft.com/office/powerpoint/2010/main" val="206200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35CAF-F3C1-CDCD-6B5F-F8311215003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92263D5-4E5D-FBBB-1DD3-70DD8985AA5B}"/>
              </a:ext>
            </a:extLst>
          </p:cNvPr>
          <p:cNvSpPr>
            <a:spLocks noGrp="1"/>
          </p:cNvSpPr>
          <p:nvPr>
            <p:ph type="title"/>
          </p:nvPr>
        </p:nvSpPr>
        <p:spPr/>
        <p:txBody>
          <a:bodyPr/>
          <a:lstStyle/>
          <a:p>
            <a:r>
              <a:rPr lang="de-DE" dirty="0"/>
              <a:t>Modellieren durch Fragen an den Text unterstützen</a:t>
            </a:r>
          </a:p>
        </p:txBody>
      </p:sp>
      <p:sp>
        <p:nvSpPr>
          <p:cNvPr id="21" name="Google Shape;890;p46">
            <a:extLst>
              <a:ext uri="{FF2B5EF4-FFF2-40B4-BE49-F238E27FC236}">
                <a16:creationId xmlns:a16="http://schemas.microsoft.com/office/drawing/2014/main" id="{01EB7539-003D-9C9E-5B52-E152E688954B}"/>
              </a:ext>
            </a:extLst>
          </p:cNvPr>
          <p:cNvSpPr txBox="1"/>
          <p:nvPr/>
        </p:nvSpPr>
        <p:spPr>
          <a:xfrm>
            <a:off x="2555271" y="2028825"/>
            <a:ext cx="7188408" cy="3589262"/>
          </a:xfrm>
          <a:prstGeom prst="rect">
            <a:avLst/>
          </a:prstGeom>
          <a:no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lnSpc>
                <a:spcPct val="150000"/>
              </a:lnSpc>
              <a:buClr>
                <a:srgbClr val="000000"/>
              </a:buClr>
              <a:buSzPts val="2400"/>
              <a:buNone/>
            </a:pPr>
            <a:r>
              <a:rPr lang="de-DE" sz="2400" b="0" dirty="0">
                <a:solidFill>
                  <a:srgbClr val="000000"/>
                </a:solidFill>
                <a:ea typeface="Arial"/>
                <a:cs typeface="Arial"/>
                <a:sym typeface="Arial"/>
              </a:rPr>
              <a:t>Durch Fragen an den Text können Lernende sich in ihrem Lösungsprozess fokussieren und diesen strukturieren.</a:t>
            </a:r>
          </a:p>
        </p:txBody>
      </p:sp>
      <p:pic>
        <p:nvPicPr>
          <p:cNvPr id="22" name="Google Shape;891;p46" descr="Ein Bild, das Zubehör, Behälter enthält.&#10;&#10;Beschreibung automatisch generiert.">
            <a:extLst>
              <a:ext uri="{FF2B5EF4-FFF2-40B4-BE49-F238E27FC236}">
                <a16:creationId xmlns:a16="http://schemas.microsoft.com/office/drawing/2014/main" id="{AA5221CC-C42C-6BAE-71C9-D31097390050}"/>
              </a:ext>
            </a:extLst>
          </p:cNvPr>
          <p:cNvPicPr preferRelativeResize="0">
            <a:picLocks noChangeAspect="1"/>
          </p:cNvPicPr>
          <p:nvPr/>
        </p:nvPicPr>
        <p:blipFill rotWithShape="1">
          <a:blip r:embed="rId3">
            <a:alphaModFix/>
          </a:blip>
          <a:srcRect/>
          <a:stretch/>
        </p:blipFill>
        <p:spPr>
          <a:xfrm>
            <a:off x="8804596" y="4957258"/>
            <a:ext cx="1404459" cy="1174571"/>
          </a:xfrm>
          <a:prstGeom prst="rect">
            <a:avLst/>
          </a:prstGeom>
          <a:noFill/>
          <a:ln>
            <a:noFill/>
          </a:ln>
        </p:spPr>
      </p:pic>
      <p:sp>
        <p:nvSpPr>
          <p:cNvPr id="5" name="Textplatzhalter 4">
            <a:extLst>
              <a:ext uri="{FF2B5EF4-FFF2-40B4-BE49-F238E27FC236}">
                <a16:creationId xmlns:a16="http://schemas.microsoft.com/office/drawing/2014/main" id="{7330BAC0-7D89-EE0B-9427-D68F9B7355C7}"/>
              </a:ext>
            </a:extLst>
          </p:cNvPr>
          <p:cNvSpPr>
            <a:spLocks noGrp="1"/>
          </p:cNvSpPr>
          <p:nvPr>
            <p:ph type="body" sz="quarter" idx="14"/>
          </p:nvPr>
        </p:nvSpPr>
        <p:spPr/>
        <p:txBody>
          <a:bodyPr/>
          <a:lstStyle/>
          <a:p>
            <a:r>
              <a:rPr lang="de-DE" dirty="0"/>
              <a:t>KERNBOTSCHAFT</a:t>
            </a:r>
          </a:p>
        </p:txBody>
      </p:sp>
    </p:spTree>
    <p:extLst>
      <p:ext uri="{BB962C8B-B14F-4D97-AF65-F5344CB8AC3E}">
        <p14:creationId xmlns:p14="http://schemas.microsoft.com/office/powerpoint/2010/main" val="17830355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2E88EC-F6D0-E531-6D90-88AFB857F1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E65BA1-B1CA-C47D-2D70-B4A003366D78}"/>
              </a:ext>
            </a:extLst>
          </p:cNvPr>
          <p:cNvSpPr>
            <a:spLocks noGrp="1"/>
          </p:cNvSpPr>
          <p:nvPr>
            <p:ph type="title"/>
          </p:nvPr>
        </p:nvSpPr>
        <p:spPr/>
        <p:txBody>
          <a:bodyPr/>
          <a:lstStyle/>
          <a:p>
            <a:r>
              <a:rPr lang="de-DE" dirty="0"/>
              <a:t>Hintergrundinformationen für Moderierende</a:t>
            </a:r>
          </a:p>
        </p:txBody>
      </p:sp>
      <p:sp>
        <p:nvSpPr>
          <p:cNvPr id="3" name="Inhaltsplatzhalter 2">
            <a:extLst>
              <a:ext uri="{FF2B5EF4-FFF2-40B4-BE49-F238E27FC236}">
                <a16:creationId xmlns:a16="http://schemas.microsoft.com/office/drawing/2014/main" id="{DCF7AE6D-9403-D886-0715-AA90F15278AC}"/>
              </a:ext>
            </a:extLst>
          </p:cNvPr>
          <p:cNvSpPr>
            <a:spLocks noGrp="1"/>
          </p:cNvSpPr>
          <p:nvPr>
            <p:ph idx="1"/>
          </p:nvPr>
        </p:nvSpPr>
        <p:spPr/>
        <p:txBody>
          <a:bodyPr>
            <a:normAutofit fontScale="92500" lnSpcReduction="10000"/>
          </a:bodyPr>
          <a:lstStyle/>
          <a:p>
            <a:r>
              <a:rPr lang="de-DE" dirty="0"/>
              <a:t>Zu Beginn des Moduls wird die Durchführung des Erprobungsauftrags zunächst reflektiert.</a:t>
            </a:r>
          </a:p>
          <a:p>
            <a:r>
              <a:rPr lang="de-DE" dirty="0"/>
              <a:t>Auf den Folien 11-30 werden dann grundlegende Einsichten zum Modellieren im Mathematikunterricht aufbereitet. Einerseits sollen die Lehrkräfte ihre unterrichtlichen Vorerfahrungen mit der Kompetenz reflektieren, andererseits aber auch selbst Modellierungsaktivitäten durchlaufen. Anhand dessen wird der Modellierungskreislauf erarbeitet und in die Grundidee des Moduls eingeführt.</a:t>
            </a:r>
          </a:p>
          <a:p>
            <a:r>
              <a:rPr lang="de-DE" dirty="0"/>
              <a:t>In den anschließenden Teilkapiteln werden drei zentrale Unterstützungsmöglichkeiten vorgestellt und diskutiert:</a:t>
            </a:r>
          </a:p>
          <a:p>
            <a:pPr marL="800100" lvl="1" indent="-342900">
              <a:buFont typeface="Arial" panose="020B0604020202020204" pitchFamily="34" charset="0"/>
              <a:buChar char="•"/>
            </a:pPr>
            <a:r>
              <a:rPr lang="de-DE" sz="1600" dirty="0"/>
              <a:t>Folien 35-58: </a:t>
            </a:r>
            <a:r>
              <a:rPr lang="de-DE" sz="1600" dirty="0">
                <a:cs typeface="Arial"/>
              </a:rPr>
              <a:t>Durch Fragen an den Text können Lernende sich in ihrem Lösungsprozess fokussieren und diesen strukturieren.</a:t>
            </a:r>
          </a:p>
          <a:p>
            <a:pPr marL="800100" lvl="1" indent="-342900">
              <a:buFont typeface="Arial" panose="020B0604020202020204" pitchFamily="34" charset="0"/>
              <a:buChar char="•"/>
            </a:pPr>
            <a:r>
              <a:rPr lang="de-DE" sz="1600" dirty="0"/>
              <a:t>Folien 62-79: </a:t>
            </a:r>
            <a:r>
              <a:rPr lang="de-DE" sz="1600" dirty="0">
                <a:latin typeface="Arial"/>
                <a:cs typeface="Arial"/>
              </a:rPr>
              <a:t>Der zielgerichtete und bewusste Einsatz von Skizzen kann die Lernenden bei verschiedenen Tätigkeiten des Modellierens unterstützen.</a:t>
            </a:r>
            <a:endParaRPr lang="de-DE" sz="1600" dirty="0"/>
          </a:p>
          <a:p>
            <a:pPr marL="800100" lvl="1" indent="-342900">
              <a:buFont typeface="Arial" panose="020B0604020202020204" pitchFamily="34" charset="0"/>
              <a:buChar char="•"/>
            </a:pPr>
            <a:r>
              <a:rPr lang="de-DE" sz="1600" dirty="0"/>
              <a:t>Folien 83-103: </a:t>
            </a:r>
            <a:r>
              <a:rPr lang="de-DE" sz="1600" dirty="0">
                <a:cs typeface="Arial"/>
              </a:rPr>
              <a:t>Mit Hilfe von Tabellen können Lernende Zusammenhänge gezielter in den Blick nehmen und ihr Vorgehen systematisieren.</a:t>
            </a:r>
            <a:endParaRPr lang="de-DE" sz="1600" dirty="0"/>
          </a:p>
        </p:txBody>
      </p:sp>
      <p:sp>
        <p:nvSpPr>
          <p:cNvPr id="4" name="Textplatzhalter 3">
            <a:extLst>
              <a:ext uri="{FF2B5EF4-FFF2-40B4-BE49-F238E27FC236}">
                <a16:creationId xmlns:a16="http://schemas.microsoft.com/office/drawing/2014/main" id="{10677016-482A-3725-9894-920DD6FF2F25}"/>
              </a:ext>
            </a:extLst>
          </p:cNvPr>
          <p:cNvSpPr>
            <a:spLocks noGrp="1"/>
          </p:cNvSpPr>
          <p:nvPr>
            <p:ph type="body" sz="quarter" idx="13"/>
          </p:nvPr>
        </p:nvSpPr>
        <p:spPr/>
        <p:txBody>
          <a:bodyPr/>
          <a:lstStyle/>
          <a:p>
            <a:r>
              <a:rPr lang="de-DE" dirty="0"/>
              <a:t>AUFBAU DES 3. MODULS</a:t>
            </a:r>
          </a:p>
        </p:txBody>
      </p:sp>
    </p:spTree>
    <p:extLst>
      <p:ext uri="{BB962C8B-B14F-4D97-AF65-F5344CB8AC3E}">
        <p14:creationId xmlns:p14="http://schemas.microsoft.com/office/powerpoint/2010/main" val="129879124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3D2C8-EFAF-654B-58FF-A19C3C51E2F0}"/>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C35864A-54CD-DD9F-E4C0-DF6FF1402604}"/>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9FB97079-E5A9-A117-9119-DCBC402C527C}"/>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p:txBody>
      </p:sp>
      <p:sp>
        <p:nvSpPr>
          <p:cNvPr id="6" name="Datumsplatzhalter 18">
            <a:extLst>
              <a:ext uri="{FF2B5EF4-FFF2-40B4-BE49-F238E27FC236}">
                <a16:creationId xmlns:a16="http://schemas.microsoft.com/office/drawing/2014/main" id="{7D96EC47-B326-0066-0DA9-56CDF2120100}"/>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00FF5928-956E-BF8A-B06E-BDDE19D542FE}"/>
              </a:ext>
            </a:extLst>
          </p:cNvPr>
          <p:cNvSpPr txBox="1"/>
          <p:nvPr/>
        </p:nvSpPr>
        <p:spPr>
          <a:xfrm>
            <a:off x="-128011" y="3342306"/>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93E1D50E-3247-1C65-E2C4-A680D79320A0}"/>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60</a:t>
            </a:fld>
            <a:endParaRPr lang="de-DE" sz="1200" noProof="1">
              <a:solidFill>
                <a:schemeClr val="bg2">
                  <a:lumMod val="50000"/>
                </a:schemeClr>
              </a:solidFill>
            </a:endParaRPr>
          </a:p>
        </p:txBody>
      </p:sp>
    </p:spTree>
    <p:extLst>
      <p:ext uri="{BB962C8B-B14F-4D97-AF65-F5344CB8AC3E}">
        <p14:creationId xmlns:p14="http://schemas.microsoft.com/office/powerpoint/2010/main" val="2384764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31B175-4957-AFC2-C671-AB8C10582681}"/>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1B5B892D-980B-D1F4-7E1E-14EF5B9B4D14}"/>
              </a:ext>
            </a:extLst>
          </p:cNvPr>
          <p:cNvSpPr>
            <a:spLocks noGrp="1"/>
          </p:cNvSpPr>
          <p:nvPr>
            <p:ph type="body" sz="quarter" idx="13"/>
          </p:nvPr>
        </p:nvSpPr>
        <p:spPr/>
        <p:txBody>
          <a:bodyPr/>
          <a:lstStyle/>
          <a:p>
            <a:r>
              <a:rPr lang="de-DE" dirty="0"/>
              <a:t>HINWEISE ZUR AKTIVITÄT AUF FOLIE 62</a:t>
            </a:r>
          </a:p>
        </p:txBody>
      </p:sp>
      <p:sp>
        <p:nvSpPr>
          <p:cNvPr id="7" name="Inhaltsplatzhalter 6">
            <a:extLst>
              <a:ext uri="{FF2B5EF4-FFF2-40B4-BE49-F238E27FC236}">
                <a16:creationId xmlns:a16="http://schemas.microsoft.com/office/drawing/2014/main" id="{627170CF-4DDC-858D-B57D-8723725F2D81}"/>
              </a:ext>
            </a:extLst>
          </p:cNvPr>
          <p:cNvSpPr>
            <a:spLocks noGrp="1"/>
          </p:cNvSpPr>
          <p:nvPr>
            <p:ph idx="1"/>
          </p:nvPr>
        </p:nvSpPr>
        <p:spPr/>
        <p:txBody>
          <a:bodyPr/>
          <a:lstStyle/>
          <a:p>
            <a:pPr marL="0" indent="0">
              <a:buNone/>
            </a:pPr>
            <a:r>
              <a:rPr lang="de-DE" sz="1500" dirty="0"/>
              <a:t>In der folgenden Aktivität  setzen sich die Lehrkräfte gezielt mit einer Aufgabe aus dem Bereich des Modellierens auseinander. Diese Aktivität findet sich vor jedem der drei folgenden Teilkapitel und hat zum Ziel, dass sich die Lehrkräfte zunächst selbst ein Bild der Aufgabe machen und eigene Ideen zur Unterstützung entwickeln können, welche dann im Verlauf aufgegriffen werden.</a:t>
            </a:r>
          </a:p>
          <a:p>
            <a:pPr marL="0" indent="0">
              <a:buNone/>
            </a:pPr>
            <a:r>
              <a:rPr lang="de-DE" sz="1500" b="1" dirty="0"/>
              <a:t>Ziel</a:t>
            </a:r>
            <a:r>
              <a:rPr lang="de-DE" sz="1500" dirty="0"/>
              <a:t>: Die Lehrkräfte sollen einerseits mit Blick auf den zuvor diskutierten Kreislauf hervorheben, welche Tätigkeiten des Modellierens bei der Aufgabe im Fokus stehen. Andererseits stellen die Lehrkräfte auch erste mögliche Herausforderungen fest, auf die die Lernenden bei der jeweiligen Aufgabe stoßen könnten, und entwickeln erste Ideen zur Unterstützung.</a:t>
            </a:r>
          </a:p>
          <a:p>
            <a:pPr marL="0" indent="0">
              <a:buNone/>
            </a:pPr>
            <a:r>
              <a:rPr lang="de-DE" sz="1500" b="1" dirty="0"/>
              <a:t>Durchführungshinweis</a:t>
            </a:r>
            <a:r>
              <a:rPr lang="de-DE" sz="1500" dirty="0"/>
              <a:t>: zunächst kann eine kurze Phase der eigenen Auseinandersetzung oder der Auseinandersetzung in Zweiergruppen stattfinden, um dann in einem Austausch über mögliche Herausforderungen und Unterstützungen zu münden.</a:t>
            </a:r>
          </a:p>
          <a:p>
            <a:pPr marL="0" indent="0">
              <a:buNone/>
            </a:pPr>
            <a:r>
              <a:rPr lang="de-DE" sz="1500" dirty="0"/>
              <a:t>Die </a:t>
            </a:r>
            <a:r>
              <a:rPr lang="de-DE" sz="1500" b="1" dirty="0"/>
              <a:t>Reflexion</a:t>
            </a:r>
            <a:r>
              <a:rPr lang="de-DE" sz="1500" dirty="0"/>
              <a:t> folgt im Verlauf: Wie im Verlauf des Kapitels deutlich werden wird, stellt eine Aufgabe wie die „Wettrenn-Aufgabe“ Lernende vor vielseitige Herausforderungen: Nicht nur gilt es, einen Zugang zur Aufgabe zu finden und die zu untersuchenden Zusammenhänge zu erfassen, sondern auch, fortlaufend und gezielt zu einer passenden Lösung zu gelangen. Skizzen können hier unterstützen.</a:t>
            </a:r>
          </a:p>
        </p:txBody>
      </p:sp>
      <p:sp>
        <p:nvSpPr>
          <p:cNvPr id="6" name="Titel 5">
            <a:extLst>
              <a:ext uri="{FF2B5EF4-FFF2-40B4-BE49-F238E27FC236}">
                <a16:creationId xmlns:a16="http://schemas.microsoft.com/office/drawing/2014/main" id="{03A4C5E3-C80E-8F0A-840B-773658976572}"/>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4433188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38EAF79-EFB9-01E1-B08D-CA2EF85CFD27}"/>
              </a:ext>
            </a:extLst>
          </p:cNvPr>
          <p:cNvSpPr>
            <a:spLocks noGrp="1"/>
          </p:cNvSpPr>
          <p:nvPr>
            <p:ph type="title"/>
          </p:nvPr>
        </p:nvSpPr>
        <p:spPr/>
        <p:txBody>
          <a:bodyPr/>
          <a:lstStyle/>
          <a:p>
            <a:r>
              <a:rPr lang="de-DE" dirty="0"/>
              <a:t>Modellieren durch Skizzen unterstützen</a:t>
            </a:r>
          </a:p>
        </p:txBody>
      </p:sp>
      <p:sp>
        <p:nvSpPr>
          <p:cNvPr id="5" name="Textplatzhalter 4">
            <a:extLst>
              <a:ext uri="{FF2B5EF4-FFF2-40B4-BE49-F238E27FC236}">
                <a16:creationId xmlns:a16="http://schemas.microsoft.com/office/drawing/2014/main" id="{E3505B7D-603E-CFB2-C5AD-7064A91C5AC4}"/>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p:txBody>
      </p:sp>
      <p:sp>
        <p:nvSpPr>
          <p:cNvPr id="6" name="Textplatzhalter 5">
            <a:extLst>
              <a:ext uri="{FF2B5EF4-FFF2-40B4-BE49-F238E27FC236}">
                <a16:creationId xmlns:a16="http://schemas.microsoft.com/office/drawing/2014/main" id="{CAAEBBCF-506A-CF5A-7445-ED7E79E11CCB}"/>
              </a:ext>
            </a:extLst>
          </p:cNvPr>
          <p:cNvSpPr>
            <a:spLocks noGrp="1"/>
          </p:cNvSpPr>
          <p:nvPr>
            <p:ph type="body" sz="quarter" idx="15"/>
          </p:nvPr>
        </p:nvSpPr>
        <p:spPr/>
        <p:txBody>
          <a:bodyPr/>
          <a:lstStyle/>
          <a:p>
            <a:r>
              <a:rPr lang="de-DE" dirty="0"/>
              <a:t>Nehmen Sie die folgende Aufgabe gezielt in den Blick.</a:t>
            </a:r>
          </a:p>
        </p:txBody>
      </p:sp>
      <p:sp>
        <p:nvSpPr>
          <p:cNvPr id="7" name="Textplatzhalter 6">
            <a:extLst>
              <a:ext uri="{FF2B5EF4-FFF2-40B4-BE49-F238E27FC236}">
                <a16:creationId xmlns:a16="http://schemas.microsoft.com/office/drawing/2014/main" id="{2927B0BE-A2EC-A307-E366-0B030732A352}"/>
              </a:ext>
            </a:extLst>
          </p:cNvPr>
          <p:cNvSpPr>
            <a:spLocks noGrp="1"/>
          </p:cNvSpPr>
          <p:nvPr>
            <p:ph type="body" sz="quarter" idx="16"/>
          </p:nvPr>
        </p:nvSpPr>
        <p:spPr/>
        <p:txBody>
          <a:bodyPr/>
          <a:lstStyle/>
          <a:p>
            <a:r>
              <a:rPr lang="de-DE" dirty="0"/>
              <a:t>AKTIVITÄT</a:t>
            </a:r>
          </a:p>
        </p:txBody>
      </p:sp>
      <p:sp>
        <p:nvSpPr>
          <p:cNvPr id="8" name="Rechteck 7">
            <a:extLst>
              <a:ext uri="{FF2B5EF4-FFF2-40B4-BE49-F238E27FC236}">
                <a16:creationId xmlns:a16="http://schemas.microsoft.com/office/drawing/2014/main" id="{20640E9E-BBCA-7E93-01EE-763A2C81AC42}"/>
              </a:ext>
            </a:extLst>
          </p:cNvPr>
          <p:cNvSpPr/>
          <p:nvPr/>
        </p:nvSpPr>
        <p:spPr>
          <a:xfrm>
            <a:off x="3542115" y="2432146"/>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spTree>
    <p:extLst>
      <p:ext uri="{BB962C8B-B14F-4D97-AF65-F5344CB8AC3E}">
        <p14:creationId xmlns:p14="http://schemas.microsoft.com/office/powerpoint/2010/main" val="425496322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3D6676-B312-9CAA-0A28-E6BD65AFC40B}"/>
              </a:ext>
            </a:extLst>
          </p:cNvPr>
          <p:cNvSpPr>
            <a:spLocks noGrp="1"/>
          </p:cNvSpPr>
          <p:nvPr>
            <p:ph type="title"/>
          </p:nvPr>
        </p:nvSpPr>
        <p:spPr/>
        <p:txBody>
          <a:bodyPr/>
          <a:lstStyle/>
          <a:p>
            <a:r>
              <a:rPr lang="de-DE" dirty="0"/>
              <a:t>Modellieren durch Skizzen unterstützen</a:t>
            </a:r>
          </a:p>
        </p:txBody>
      </p:sp>
      <p:sp>
        <p:nvSpPr>
          <p:cNvPr id="25" name="Textplatzhalter 24">
            <a:extLst>
              <a:ext uri="{FF2B5EF4-FFF2-40B4-BE49-F238E27FC236}">
                <a16:creationId xmlns:a16="http://schemas.microsoft.com/office/drawing/2014/main" id="{66397A61-C299-DBBC-47C8-2E065AA18622}"/>
              </a:ext>
            </a:extLst>
          </p:cNvPr>
          <p:cNvSpPr>
            <a:spLocks noGrp="1"/>
          </p:cNvSpPr>
          <p:nvPr>
            <p:ph type="body" sz="quarter" idx="15"/>
          </p:nvPr>
        </p:nvSpPr>
        <p:spPr>
          <a:xfrm>
            <a:off x="1059874" y="5999216"/>
            <a:ext cx="11139054" cy="267875"/>
          </a:xfrm>
        </p:spPr>
        <p:txBody>
          <a:bodyPr/>
          <a:lstStyle/>
          <a:p>
            <a:r>
              <a:rPr lang="de-DE" dirty="0"/>
              <a:t>Aufgabe aus: Kartei „Bearbeitungshilfen für Sachaufgaben“ (https://</a:t>
            </a:r>
            <a:r>
              <a:rPr lang="de-DE" dirty="0" err="1"/>
              <a:t>pikas-digi.dzlm.de</a:t>
            </a:r>
            <a:r>
              <a:rPr lang="de-DE" dirty="0"/>
              <a:t>/node/120)</a:t>
            </a:r>
          </a:p>
        </p:txBody>
      </p:sp>
      <p:sp>
        <p:nvSpPr>
          <p:cNvPr id="24" name="Textplatzhalter 23">
            <a:extLst>
              <a:ext uri="{FF2B5EF4-FFF2-40B4-BE49-F238E27FC236}">
                <a16:creationId xmlns:a16="http://schemas.microsoft.com/office/drawing/2014/main" id="{AAD8E7D2-6593-3D1D-7413-E7A1219AAA97}"/>
              </a:ext>
            </a:extLst>
          </p:cNvPr>
          <p:cNvSpPr>
            <a:spLocks noGrp="1"/>
          </p:cNvSpPr>
          <p:nvPr>
            <p:ph type="body" sz="quarter" idx="14"/>
          </p:nvPr>
        </p:nvSpPr>
        <p:spPr/>
        <p:txBody>
          <a:bodyPr/>
          <a:lstStyle/>
          <a:p>
            <a:r>
              <a:rPr lang="de-DE" dirty="0"/>
              <a:t>EINE AUFGABE – VERSCHIEDENE HERAUSFORDERUNGEN</a:t>
            </a:r>
          </a:p>
        </p:txBody>
      </p:sp>
      <p:pic>
        <p:nvPicPr>
          <p:cNvPr id="10" name="Grafik 9">
            <a:extLst>
              <a:ext uri="{FF2B5EF4-FFF2-40B4-BE49-F238E27FC236}">
                <a16:creationId xmlns:a16="http://schemas.microsoft.com/office/drawing/2014/main" id="{AE0965F5-B228-327C-2B62-11D59660A1CB}"/>
              </a:ext>
            </a:extLst>
          </p:cNvPr>
          <p:cNvPicPr>
            <a:picLocks noChangeAspect="1"/>
          </p:cNvPicPr>
          <p:nvPr/>
        </p:nvPicPr>
        <p:blipFill>
          <a:blip r:embed="rId3"/>
          <a:srcRect l="2131" t="3774" r="1263" b="3171"/>
          <a:stretch>
            <a:fillRect/>
          </a:stretch>
        </p:blipFill>
        <p:spPr>
          <a:xfrm>
            <a:off x="3392556" y="1719873"/>
            <a:ext cx="5406887" cy="3239210"/>
          </a:xfrm>
          <a:prstGeom prst="rect">
            <a:avLst/>
          </a:prstGeom>
        </p:spPr>
      </p:pic>
      <p:sp>
        <p:nvSpPr>
          <p:cNvPr id="8" name="Rechteck 7">
            <a:extLst>
              <a:ext uri="{FF2B5EF4-FFF2-40B4-BE49-F238E27FC236}">
                <a16:creationId xmlns:a16="http://schemas.microsoft.com/office/drawing/2014/main" id="{3B0F6103-D0FE-9C42-29AC-F59EE945CF1B}"/>
              </a:ext>
            </a:extLst>
          </p:cNvPr>
          <p:cNvSpPr/>
          <p:nvPr/>
        </p:nvSpPr>
        <p:spPr>
          <a:xfrm>
            <a:off x="3517821"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pic>
        <p:nvPicPr>
          <p:cNvPr id="11" name="Grafik 10">
            <a:extLst>
              <a:ext uri="{FF2B5EF4-FFF2-40B4-BE49-F238E27FC236}">
                <a16:creationId xmlns:a16="http://schemas.microsoft.com/office/drawing/2014/main" id="{D98DB6B3-70BD-9A02-BDAF-CB31EA820F4A}"/>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77340E96-E45C-D7F2-2F87-8D3FE2E6E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E69FF3AA-6333-4767-A6E9-3665EE5DB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4" name="Grafik 13">
            <a:extLst>
              <a:ext uri="{FF2B5EF4-FFF2-40B4-BE49-F238E27FC236}">
                <a16:creationId xmlns:a16="http://schemas.microsoft.com/office/drawing/2014/main" id="{10A3E5B7-DF9B-2F67-5A1F-CCDC4971C2C4}"/>
              </a:ext>
            </a:extLst>
          </p:cNvPr>
          <p:cNvPicPr>
            <a:picLocks noChangeAspect="1"/>
          </p:cNvPicPr>
          <p:nvPr/>
        </p:nvPicPr>
        <p:blipFill>
          <a:blip r:embed="rId7"/>
          <a:stretch>
            <a:fillRect/>
          </a:stretch>
        </p:blipFill>
        <p:spPr>
          <a:xfrm>
            <a:off x="5793090" y="4009527"/>
            <a:ext cx="1025323" cy="2257783"/>
          </a:xfrm>
          <a:prstGeom prst="rect">
            <a:avLst/>
          </a:prstGeom>
        </p:spPr>
      </p:pic>
      <p:pic>
        <p:nvPicPr>
          <p:cNvPr id="15" name="Grafik 14">
            <a:extLst>
              <a:ext uri="{FF2B5EF4-FFF2-40B4-BE49-F238E27FC236}">
                <a16:creationId xmlns:a16="http://schemas.microsoft.com/office/drawing/2014/main" id="{D1407EBE-013C-7029-5CDD-F05D0C72FD11}"/>
              </a:ext>
            </a:extLst>
          </p:cNvPr>
          <p:cNvPicPr>
            <a:picLocks noChangeAspect="1"/>
          </p:cNvPicPr>
          <p:nvPr/>
        </p:nvPicPr>
        <p:blipFill>
          <a:blip r:embed="rId8"/>
          <a:stretch>
            <a:fillRect/>
          </a:stretch>
        </p:blipFill>
        <p:spPr>
          <a:xfrm>
            <a:off x="4455669" y="4031891"/>
            <a:ext cx="1148872" cy="2213055"/>
          </a:xfrm>
          <a:prstGeom prst="rect">
            <a:avLst/>
          </a:prstGeom>
        </p:spPr>
      </p:pic>
      <p:sp>
        <p:nvSpPr>
          <p:cNvPr id="23" name="Google Shape;471;p17">
            <a:extLst>
              <a:ext uri="{FF2B5EF4-FFF2-40B4-BE49-F238E27FC236}">
                <a16:creationId xmlns:a16="http://schemas.microsoft.com/office/drawing/2014/main" id="{4FC49F9B-8FAE-EACA-1387-63F19B6320FC}"/>
              </a:ext>
            </a:extLst>
          </p:cNvPr>
          <p:cNvSpPr/>
          <p:nvPr/>
        </p:nvSpPr>
        <p:spPr>
          <a:xfrm>
            <a:off x="8364327" y="4249029"/>
            <a:ext cx="3187302" cy="756918"/>
          </a:xfrm>
          <a:prstGeom prst="wedgeRoundRectCallout">
            <a:avLst>
              <a:gd name="adj1" fmla="val -58249"/>
              <a:gd name="adj2" fmla="val -3827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b="0" dirty="0">
                <a:solidFill>
                  <a:schemeClr val="tx1"/>
                </a:solidFill>
              </a:rPr>
              <a:t>Was bedeutet Vorsprung?</a:t>
            </a:r>
            <a:endParaRPr b="0" dirty="0">
              <a:solidFill>
                <a:schemeClr val="tx1"/>
              </a:solidFill>
            </a:endParaRPr>
          </a:p>
        </p:txBody>
      </p:sp>
      <p:sp>
        <p:nvSpPr>
          <p:cNvPr id="2" name="Google Shape;471;p17">
            <a:extLst>
              <a:ext uri="{FF2B5EF4-FFF2-40B4-BE49-F238E27FC236}">
                <a16:creationId xmlns:a16="http://schemas.microsoft.com/office/drawing/2014/main" id="{4D4C09EB-EA74-4FAE-9B86-F43A74DFB3C0}"/>
              </a:ext>
            </a:extLst>
          </p:cNvPr>
          <p:cNvSpPr/>
          <p:nvPr/>
        </p:nvSpPr>
        <p:spPr>
          <a:xfrm>
            <a:off x="1279122" y="4539451"/>
            <a:ext cx="2848929" cy="756918"/>
          </a:xfrm>
          <a:prstGeom prst="wedgeRoundRectCallout">
            <a:avLst>
              <a:gd name="adj1" fmla="val 60843"/>
              <a:gd name="adj2" fmla="val -1818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Einfach 10 · 8 = 80.</a:t>
            </a:r>
            <a:endParaRPr lang="de-DE" sz="1800" dirty="0"/>
          </a:p>
        </p:txBody>
      </p:sp>
    </p:spTree>
    <p:extLst>
      <p:ext uri="{BB962C8B-B14F-4D97-AF65-F5344CB8AC3E}">
        <p14:creationId xmlns:p14="http://schemas.microsoft.com/office/powerpoint/2010/main" val="42882778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C5274C-93AD-807A-0432-137A4A539767}"/>
              </a:ext>
            </a:extLst>
          </p:cNvPr>
          <p:cNvSpPr>
            <a:spLocks noGrp="1"/>
          </p:cNvSpPr>
          <p:nvPr>
            <p:ph type="title"/>
          </p:nvPr>
        </p:nvSpPr>
        <p:spPr/>
        <p:txBody>
          <a:bodyPr/>
          <a:lstStyle/>
          <a:p>
            <a:r>
              <a:rPr lang="de-DE"/>
              <a:t>Modellieren durch Skizzen unterstützen</a:t>
            </a:r>
            <a:endParaRPr lang="de-DE" dirty="0"/>
          </a:p>
        </p:txBody>
      </p:sp>
      <p:sp>
        <p:nvSpPr>
          <p:cNvPr id="31" name="Textfeld 30">
            <a:extLst>
              <a:ext uri="{FF2B5EF4-FFF2-40B4-BE49-F238E27FC236}">
                <a16:creationId xmlns:a16="http://schemas.microsoft.com/office/drawing/2014/main" id="{99A1773F-3E4B-B6E5-689C-1826EFE28C35}"/>
              </a:ext>
            </a:extLst>
          </p:cNvPr>
          <p:cNvSpPr txBox="1"/>
          <p:nvPr/>
        </p:nvSpPr>
        <p:spPr>
          <a:xfrm>
            <a:off x="9399003" y="2352274"/>
            <a:ext cx="2663277" cy="366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200" i="0" u="none" strike="noStrike" cap="none" spc="0" normalizeH="0" baseline="0" dirty="0">
                <a:ln>
                  <a:noFill/>
                </a:ln>
                <a:solidFill>
                  <a:schemeClr val="tx1"/>
                </a:solidFill>
                <a:effectLst/>
                <a:uFillTx/>
                <a:latin typeface="+mj-lt"/>
                <a:ea typeface="+mj-ea"/>
                <a:cs typeface="+mj-cs"/>
                <a:sym typeface="Calibri"/>
              </a:rPr>
              <a:t>Lebenswelt</a:t>
            </a:r>
          </a:p>
        </p:txBody>
      </p:sp>
      <p:grpSp>
        <p:nvGrpSpPr>
          <p:cNvPr id="36" name="Gruppieren 35">
            <a:extLst>
              <a:ext uri="{FF2B5EF4-FFF2-40B4-BE49-F238E27FC236}">
                <a16:creationId xmlns:a16="http://schemas.microsoft.com/office/drawing/2014/main" id="{9F0FD1B2-455D-89C2-C489-00595A3A3020}"/>
              </a:ext>
            </a:extLst>
          </p:cNvPr>
          <p:cNvGrpSpPr>
            <a:grpSpLocks noChangeAspect="1"/>
          </p:cNvGrpSpPr>
          <p:nvPr/>
        </p:nvGrpSpPr>
        <p:grpSpPr>
          <a:xfrm>
            <a:off x="9348203" y="554339"/>
            <a:ext cx="2748022" cy="1858661"/>
            <a:chOff x="7795602" y="569233"/>
            <a:chExt cx="4279392" cy="2894423"/>
          </a:xfrm>
          <a:effectLst>
            <a:outerShdw blurRad="63500" sx="102000" sy="102000" algn="ctr" rotWithShape="0">
              <a:prstClr val="black">
                <a:alpha val="40000"/>
              </a:prstClr>
            </a:outerShdw>
          </a:effectLst>
        </p:grpSpPr>
        <p:sp>
          <p:nvSpPr>
            <p:cNvPr id="30" name="Abgerundetes Rechteck 29">
              <a:extLst>
                <a:ext uri="{FF2B5EF4-FFF2-40B4-BE49-F238E27FC236}">
                  <a16:creationId xmlns:a16="http://schemas.microsoft.com/office/drawing/2014/main" id="{076D4C10-613D-44E9-EA76-CE17BD5DF7B6}"/>
                </a:ext>
              </a:extLst>
            </p:cNvPr>
            <p:cNvSpPr/>
            <p:nvPr/>
          </p:nvSpPr>
          <p:spPr>
            <a:xfrm>
              <a:off x="7795602" y="569233"/>
              <a:ext cx="4279392" cy="2806757"/>
            </a:xfrm>
            <a:custGeom>
              <a:avLst/>
              <a:gdLst>
                <a:gd name="csX0" fmla="*/ 0 w 4279392"/>
                <a:gd name="csY0" fmla="*/ 89760 h 2806757"/>
                <a:gd name="csX1" fmla="*/ 89760 w 4279392"/>
                <a:gd name="csY1" fmla="*/ 0 h 2806757"/>
                <a:gd name="csX2" fmla="*/ 634457 w 4279392"/>
                <a:gd name="csY2" fmla="*/ 0 h 2806757"/>
                <a:gd name="csX3" fmla="*/ 1302151 w 4279392"/>
                <a:gd name="csY3" fmla="*/ 0 h 2806757"/>
                <a:gd name="csX4" fmla="*/ 1887847 w 4279392"/>
                <a:gd name="csY4" fmla="*/ 0 h 2806757"/>
                <a:gd name="csX5" fmla="*/ 2350547 w 4279392"/>
                <a:gd name="csY5" fmla="*/ 0 h 2806757"/>
                <a:gd name="csX6" fmla="*/ 2813246 w 4279392"/>
                <a:gd name="csY6" fmla="*/ 0 h 2806757"/>
                <a:gd name="csX7" fmla="*/ 3398942 w 4279392"/>
                <a:gd name="csY7" fmla="*/ 0 h 2806757"/>
                <a:gd name="csX8" fmla="*/ 4189632 w 4279392"/>
                <a:gd name="csY8" fmla="*/ 0 h 2806757"/>
                <a:gd name="csX9" fmla="*/ 4279392 w 4279392"/>
                <a:gd name="csY9" fmla="*/ 89760 h 2806757"/>
                <a:gd name="csX10" fmla="*/ 4279392 w 4279392"/>
                <a:gd name="csY10" fmla="*/ 588935 h 2806757"/>
                <a:gd name="csX11" fmla="*/ 4279392 w 4279392"/>
                <a:gd name="csY11" fmla="*/ 1035565 h 2806757"/>
                <a:gd name="csX12" fmla="*/ 4279392 w 4279392"/>
                <a:gd name="csY12" fmla="*/ 1613557 h 2806757"/>
                <a:gd name="csX13" fmla="*/ 4279392 w 4279392"/>
                <a:gd name="csY13" fmla="*/ 2086460 h 2806757"/>
                <a:gd name="csX14" fmla="*/ 4279392 w 4279392"/>
                <a:gd name="csY14" fmla="*/ 2716997 h 2806757"/>
                <a:gd name="csX15" fmla="*/ 4189632 w 4279392"/>
                <a:gd name="csY15" fmla="*/ 2806757 h 2806757"/>
                <a:gd name="csX16" fmla="*/ 3726932 w 4279392"/>
                <a:gd name="csY16" fmla="*/ 2806757 h 2806757"/>
                <a:gd name="csX17" fmla="*/ 3223234 w 4279392"/>
                <a:gd name="csY17" fmla="*/ 2806757 h 2806757"/>
                <a:gd name="csX18" fmla="*/ 2678536 w 4279392"/>
                <a:gd name="csY18" fmla="*/ 2806757 h 2806757"/>
                <a:gd name="csX19" fmla="*/ 2092840 w 4279392"/>
                <a:gd name="csY19" fmla="*/ 2806757 h 2806757"/>
                <a:gd name="csX20" fmla="*/ 1548143 w 4279392"/>
                <a:gd name="csY20" fmla="*/ 2806757 h 2806757"/>
                <a:gd name="csX21" fmla="*/ 1003446 w 4279392"/>
                <a:gd name="csY21" fmla="*/ 2806757 h 2806757"/>
                <a:gd name="csX22" fmla="*/ 89760 w 4279392"/>
                <a:gd name="csY22" fmla="*/ 2806757 h 2806757"/>
                <a:gd name="csX23" fmla="*/ 0 w 4279392"/>
                <a:gd name="csY23" fmla="*/ 2716997 h 2806757"/>
                <a:gd name="csX24" fmla="*/ 0 w 4279392"/>
                <a:gd name="csY24" fmla="*/ 2270367 h 2806757"/>
                <a:gd name="csX25" fmla="*/ 0 w 4279392"/>
                <a:gd name="csY25" fmla="*/ 1718647 h 2806757"/>
                <a:gd name="csX26" fmla="*/ 0 w 4279392"/>
                <a:gd name="csY26" fmla="*/ 1140655 h 2806757"/>
                <a:gd name="csX27" fmla="*/ 0 w 4279392"/>
                <a:gd name="csY27" fmla="*/ 562663 h 2806757"/>
                <a:gd name="csX28" fmla="*/ 0 w 4279392"/>
                <a:gd name="csY28" fmla="*/ 89760 h 2806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4279392" h="2806757" fill="none" extrusionOk="0">
                  <a:moveTo>
                    <a:pt x="0" y="89760"/>
                  </a:moveTo>
                  <a:cubicBezTo>
                    <a:pt x="-223" y="51958"/>
                    <a:pt x="26492" y="1892"/>
                    <a:pt x="89760" y="0"/>
                  </a:cubicBezTo>
                  <a:cubicBezTo>
                    <a:pt x="289540" y="-36453"/>
                    <a:pt x="447606" y="51686"/>
                    <a:pt x="634457" y="0"/>
                  </a:cubicBezTo>
                  <a:cubicBezTo>
                    <a:pt x="821308" y="-51686"/>
                    <a:pt x="1103147" y="54496"/>
                    <a:pt x="1302151" y="0"/>
                  </a:cubicBezTo>
                  <a:cubicBezTo>
                    <a:pt x="1501155" y="-54496"/>
                    <a:pt x="1680413" y="22876"/>
                    <a:pt x="1887847" y="0"/>
                  </a:cubicBezTo>
                  <a:cubicBezTo>
                    <a:pt x="2095281" y="-22876"/>
                    <a:pt x="2180339" y="38808"/>
                    <a:pt x="2350547" y="0"/>
                  </a:cubicBezTo>
                  <a:cubicBezTo>
                    <a:pt x="2520755" y="-38808"/>
                    <a:pt x="2628960" y="18007"/>
                    <a:pt x="2813246" y="0"/>
                  </a:cubicBezTo>
                  <a:cubicBezTo>
                    <a:pt x="2997532" y="-18007"/>
                    <a:pt x="3140506" y="29111"/>
                    <a:pt x="3398942" y="0"/>
                  </a:cubicBezTo>
                  <a:cubicBezTo>
                    <a:pt x="3657378" y="-29111"/>
                    <a:pt x="3905802" y="71780"/>
                    <a:pt x="4189632" y="0"/>
                  </a:cubicBezTo>
                  <a:cubicBezTo>
                    <a:pt x="4237089" y="-1629"/>
                    <a:pt x="4278288" y="35292"/>
                    <a:pt x="4279392" y="89760"/>
                  </a:cubicBezTo>
                  <a:cubicBezTo>
                    <a:pt x="4313580" y="195775"/>
                    <a:pt x="4222814" y="481494"/>
                    <a:pt x="4279392" y="588935"/>
                  </a:cubicBezTo>
                  <a:cubicBezTo>
                    <a:pt x="4335970" y="696377"/>
                    <a:pt x="4225966" y="897065"/>
                    <a:pt x="4279392" y="1035565"/>
                  </a:cubicBezTo>
                  <a:cubicBezTo>
                    <a:pt x="4332818" y="1174065"/>
                    <a:pt x="4253244" y="1481267"/>
                    <a:pt x="4279392" y="1613557"/>
                  </a:cubicBezTo>
                  <a:cubicBezTo>
                    <a:pt x="4305540" y="1745847"/>
                    <a:pt x="4235289" y="1924173"/>
                    <a:pt x="4279392" y="2086460"/>
                  </a:cubicBezTo>
                  <a:cubicBezTo>
                    <a:pt x="4323495" y="2248747"/>
                    <a:pt x="4221737" y="2583959"/>
                    <a:pt x="4279392" y="2716997"/>
                  </a:cubicBezTo>
                  <a:cubicBezTo>
                    <a:pt x="4272374" y="2754648"/>
                    <a:pt x="4243647" y="2808144"/>
                    <a:pt x="4189632" y="2806757"/>
                  </a:cubicBezTo>
                  <a:cubicBezTo>
                    <a:pt x="4096749" y="2815481"/>
                    <a:pt x="3858450" y="2799236"/>
                    <a:pt x="3726932" y="2806757"/>
                  </a:cubicBezTo>
                  <a:cubicBezTo>
                    <a:pt x="3595414" y="2814278"/>
                    <a:pt x="3433871" y="2769927"/>
                    <a:pt x="3223234" y="2806757"/>
                  </a:cubicBezTo>
                  <a:cubicBezTo>
                    <a:pt x="3012597" y="2843587"/>
                    <a:pt x="2859829" y="2779404"/>
                    <a:pt x="2678536" y="2806757"/>
                  </a:cubicBezTo>
                  <a:cubicBezTo>
                    <a:pt x="2497243" y="2834110"/>
                    <a:pt x="2293651" y="2740172"/>
                    <a:pt x="2092840" y="2806757"/>
                  </a:cubicBezTo>
                  <a:cubicBezTo>
                    <a:pt x="1892029" y="2873342"/>
                    <a:pt x="1747211" y="2801928"/>
                    <a:pt x="1548143" y="2806757"/>
                  </a:cubicBezTo>
                  <a:cubicBezTo>
                    <a:pt x="1349075" y="2811586"/>
                    <a:pt x="1139215" y="2776084"/>
                    <a:pt x="1003446" y="2806757"/>
                  </a:cubicBezTo>
                  <a:cubicBezTo>
                    <a:pt x="867677" y="2837430"/>
                    <a:pt x="508705" y="2793742"/>
                    <a:pt x="89760" y="2806757"/>
                  </a:cubicBezTo>
                  <a:cubicBezTo>
                    <a:pt x="40578" y="2807742"/>
                    <a:pt x="2114" y="2766990"/>
                    <a:pt x="0" y="2716997"/>
                  </a:cubicBezTo>
                  <a:cubicBezTo>
                    <a:pt x="-22624" y="2573502"/>
                    <a:pt x="13979" y="2432603"/>
                    <a:pt x="0" y="2270367"/>
                  </a:cubicBezTo>
                  <a:cubicBezTo>
                    <a:pt x="-13979" y="2108131"/>
                    <a:pt x="17738" y="1915087"/>
                    <a:pt x="0" y="1718647"/>
                  </a:cubicBezTo>
                  <a:cubicBezTo>
                    <a:pt x="-17738" y="1522207"/>
                    <a:pt x="44346" y="1339723"/>
                    <a:pt x="0" y="1140655"/>
                  </a:cubicBezTo>
                  <a:cubicBezTo>
                    <a:pt x="-44346" y="941587"/>
                    <a:pt x="24464" y="686292"/>
                    <a:pt x="0" y="562663"/>
                  </a:cubicBezTo>
                  <a:cubicBezTo>
                    <a:pt x="-24464" y="439034"/>
                    <a:pt x="27777" y="292901"/>
                    <a:pt x="0" y="89760"/>
                  </a:cubicBezTo>
                  <a:close/>
                </a:path>
                <a:path w="4279392" h="2806757" stroke="0" extrusionOk="0">
                  <a:moveTo>
                    <a:pt x="0" y="89760"/>
                  </a:moveTo>
                  <a:cubicBezTo>
                    <a:pt x="11145" y="43225"/>
                    <a:pt x="46451" y="13052"/>
                    <a:pt x="89760" y="0"/>
                  </a:cubicBezTo>
                  <a:cubicBezTo>
                    <a:pt x="240356" y="-17398"/>
                    <a:pt x="620716" y="5212"/>
                    <a:pt x="757453" y="0"/>
                  </a:cubicBezTo>
                  <a:cubicBezTo>
                    <a:pt x="894190" y="-5212"/>
                    <a:pt x="1112955" y="33767"/>
                    <a:pt x="1220153" y="0"/>
                  </a:cubicBezTo>
                  <a:cubicBezTo>
                    <a:pt x="1327351" y="-33767"/>
                    <a:pt x="1681281" y="7792"/>
                    <a:pt x="1846848" y="0"/>
                  </a:cubicBezTo>
                  <a:cubicBezTo>
                    <a:pt x="2012415" y="-7792"/>
                    <a:pt x="2227031" y="17362"/>
                    <a:pt x="2350547" y="0"/>
                  </a:cubicBezTo>
                  <a:cubicBezTo>
                    <a:pt x="2474063" y="-17362"/>
                    <a:pt x="2684811" y="22368"/>
                    <a:pt x="3018240" y="0"/>
                  </a:cubicBezTo>
                  <a:cubicBezTo>
                    <a:pt x="3351669" y="-22368"/>
                    <a:pt x="3361726" y="34231"/>
                    <a:pt x="3685933" y="0"/>
                  </a:cubicBezTo>
                  <a:cubicBezTo>
                    <a:pt x="4010140" y="-34231"/>
                    <a:pt x="4060463" y="10966"/>
                    <a:pt x="4189632" y="0"/>
                  </a:cubicBezTo>
                  <a:cubicBezTo>
                    <a:pt x="4236107" y="9480"/>
                    <a:pt x="4277749" y="40159"/>
                    <a:pt x="4279392" y="89760"/>
                  </a:cubicBezTo>
                  <a:cubicBezTo>
                    <a:pt x="4296681" y="359580"/>
                    <a:pt x="4240015" y="385980"/>
                    <a:pt x="4279392" y="641480"/>
                  </a:cubicBezTo>
                  <a:cubicBezTo>
                    <a:pt x="4318769" y="896980"/>
                    <a:pt x="4251637" y="956468"/>
                    <a:pt x="4279392" y="1140655"/>
                  </a:cubicBezTo>
                  <a:cubicBezTo>
                    <a:pt x="4307147" y="1324843"/>
                    <a:pt x="4226534" y="1557726"/>
                    <a:pt x="4279392" y="1718647"/>
                  </a:cubicBezTo>
                  <a:cubicBezTo>
                    <a:pt x="4332250" y="1879568"/>
                    <a:pt x="4279242" y="2039472"/>
                    <a:pt x="4279392" y="2217822"/>
                  </a:cubicBezTo>
                  <a:cubicBezTo>
                    <a:pt x="4279542" y="2396172"/>
                    <a:pt x="4230175" y="2487472"/>
                    <a:pt x="4279392" y="2716997"/>
                  </a:cubicBezTo>
                  <a:cubicBezTo>
                    <a:pt x="4279740" y="2764803"/>
                    <a:pt x="4230723" y="2797248"/>
                    <a:pt x="4189632" y="2806757"/>
                  </a:cubicBezTo>
                  <a:cubicBezTo>
                    <a:pt x="3923276" y="2819125"/>
                    <a:pt x="3736470" y="2742176"/>
                    <a:pt x="3521939" y="2806757"/>
                  </a:cubicBezTo>
                  <a:cubicBezTo>
                    <a:pt x="3307408" y="2871338"/>
                    <a:pt x="3199126" y="2775582"/>
                    <a:pt x="2936243" y="2806757"/>
                  </a:cubicBezTo>
                  <a:cubicBezTo>
                    <a:pt x="2673360" y="2837932"/>
                    <a:pt x="2598764" y="2749752"/>
                    <a:pt x="2391545" y="2806757"/>
                  </a:cubicBezTo>
                  <a:cubicBezTo>
                    <a:pt x="2184326" y="2863762"/>
                    <a:pt x="2070923" y="2781429"/>
                    <a:pt x="1928845" y="2806757"/>
                  </a:cubicBezTo>
                  <a:cubicBezTo>
                    <a:pt x="1786767" y="2832085"/>
                    <a:pt x="1650856" y="2760962"/>
                    <a:pt x="1384148" y="2806757"/>
                  </a:cubicBezTo>
                  <a:cubicBezTo>
                    <a:pt x="1117440" y="2852552"/>
                    <a:pt x="1090226" y="2796024"/>
                    <a:pt x="798452" y="2806757"/>
                  </a:cubicBezTo>
                  <a:cubicBezTo>
                    <a:pt x="506678" y="2817490"/>
                    <a:pt x="387378" y="2798696"/>
                    <a:pt x="89760" y="2806757"/>
                  </a:cubicBezTo>
                  <a:cubicBezTo>
                    <a:pt x="44080" y="2818283"/>
                    <a:pt x="5625" y="2766051"/>
                    <a:pt x="0" y="2716997"/>
                  </a:cubicBezTo>
                  <a:cubicBezTo>
                    <a:pt x="-163" y="2469393"/>
                    <a:pt x="2946" y="2364759"/>
                    <a:pt x="0" y="2165277"/>
                  </a:cubicBezTo>
                  <a:cubicBezTo>
                    <a:pt x="-2946" y="1965795"/>
                    <a:pt x="34385" y="1741733"/>
                    <a:pt x="0" y="1613557"/>
                  </a:cubicBezTo>
                  <a:cubicBezTo>
                    <a:pt x="-34385" y="1485381"/>
                    <a:pt x="60593" y="1229564"/>
                    <a:pt x="0" y="1061838"/>
                  </a:cubicBezTo>
                  <a:cubicBezTo>
                    <a:pt x="-60593" y="894112"/>
                    <a:pt x="59434" y="412494"/>
                    <a:pt x="0" y="89760"/>
                  </a:cubicBezTo>
                  <a:close/>
                </a:path>
              </a:pathLst>
            </a:custGeom>
            <a:solidFill>
              <a:schemeClr val="bg1">
                <a:lumMod val="95000"/>
              </a:schemeClr>
            </a:solidFill>
            <a:ln w="12700" cap="flat">
              <a:solidFill>
                <a:schemeClr val="bg1">
                  <a:lumMod val="65000"/>
                </a:schemeClr>
              </a:solidFill>
              <a:prstDash val="solid"/>
              <a:miter lim="800000"/>
              <a:extLst>
                <a:ext uri="{C807C97D-BFC1-408E-A445-0C87EB9F89A2}">
                  <ask:lineSketchStyleProps xmlns:ask="http://schemas.microsoft.com/office/drawing/2018/sketchyshapes" sd="852854689">
                    <a:prstGeom prst="roundRect">
                      <a:avLst>
                        <a:gd name="adj" fmla="val 3198"/>
                      </a:avLst>
                    </a:prstGeom>
                    <ask:type>
                      <ask:lineSketchScribble/>
                    </ask:type>
                  </ask:lineSketchStyleProps>
                </a:ext>
              </a:extLst>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lang="de-DE" sz="1050" b="0" dirty="0">
                <a:solidFill>
                  <a:srgbClr val="000000"/>
                </a:solidFill>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a:p>
              <a:pPr marL="0" marR="0" indent="0" algn="l" defTabSz="457200" rtl="0" fontAlgn="auto" latinLnBrk="0" hangingPunct="0">
                <a:lnSpc>
                  <a:spcPct val="100000"/>
                </a:lnSpc>
                <a:spcBef>
                  <a:spcPts val="0"/>
                </a:spcBef>
                <a:spcAft>
                  <a:spcPts val="0"/>
                </a:spcAft>
                <a:buClrTx/>
                <a:buSzPct val="100000"/>
                <a:buNone/>
                <a:tabLst/>
              </a:pPr>
              <a:endParaRPr kumimoji="0" lang="de-DE" sz="1050" b="0" i="0" u="none" strike="noStrike" cap="none" spc="0" normalizeH="0" baseline="0" dirty="0">
                <a:ln>
                  <a:noFill/>
                </a:ln>
                <a:solidFill>
                  <a:srgbClr val="000000"/>
                </a:solidFill>
                <a:effectLst/>
                <a:uFillTx/>
                <a:latin typeface="+mj-lt"/>
                <a:ea typeface="+mj-ea"/>
                <a:cs typeface="+mj-cs"/>
                <a:sym typeface="Calibri"/>
              </a:endParaRPr>
            </a:p>
          </p:txBody>
        </p:sp>
        <p:sp>
          <p:nvSpPr>
            <p:cNvPr id="32" name="Abgerundete rechteckige Legende 1">
              <a:extLst>
                <a:ext uri="{FF2B5EF4-FFF2-40B4-BE49-F238E27FC236}">
                  <a16:creationId xmlns:a16="http://schemas.microsoft.com/office/drawing/2014/main" id="{F78EFAEC-3BEC-3E54-566F-056A8BBF1DA6}"/>
                </a:ext>
              </a:extLst>
            </p:cNvPr>
            <p:cNvSpPr/>
            <p:nvPr/>
          </p:nvSpPr>
          <p:spPr>
            <a:xfrm>
              <a:off x="7870308" y="2330521"/>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Sachkontext</a:t>
              </a:r>
            </a:p>
          </p:txBody>
        </p:sp>
        <p:sp>
          <p:nvSpPr>
            <p:cNvPr id="33" name="Abgerundete rechteckige Legende 1">
              <a:extLst>
                <a:ext uri="{FF2B5EF4-FFF2-40B4-BE49-F238E27FC236}">
                  <a16:creationId xmlns:a16="http://schemas.microsoft.com/office/drawing/2014/main" id="{757B6E38-8E11-9245-16B0-B771A22235F9}"/>
                </a:ext>
              </a:extLst>
            </p:cNvPr>
            <p:cNvSpPr/>
            <p:nvPr/>
          </p:nvSpPr>
          <p:spPr>
            <a:xfrm>
              <a:off x="9910863" y="775234"/>
              <a:ext cx="2091492" cy="586417"/>
            </a:xfrm>
            <a:prstGeom prst="roundRect">
              <a:avLst/>
            </a:prstGeom>
            <a:solidFill>
              <a:schemeClr val="bg1"/>
            </a:solidFill>
            <a:ln w="28575">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200" b="0" i="0" u="none" strike="noStrike" kern="1200" cap="none" spc="0" normalizeH="0" baseline="0" noProof="0" dirty="0">
                  <a:ln>
                    <a:noFill/>
                  </a:ln>
                  <a:solidFill>
                    <a:srgbClr val="000000"/>
                  </a:solidFill>
                  <a:effectLst/>
                  <a:uLnTx/>
                  <a:uFillTx/>
                </a:rPr>
                <a:t>Realmodell</a:t>
              </a:r>
            </a:p>
          </p:txBody>
        </p:sp>
        <p:sp>
          <p:nvSpPr>
            <p:cNvPr id="34" name="Bogen 33">
              <a:extLst>
                <a:ext uri="{FF2B5EF4-FFF2-40B4-BE49-F238E27FC236}">
                  <a16:creationId xmlns:a16="http://schemas.microsoft.com/office/drawing/2014/main" id="{84F0D1CE-A711-DB8D-AE7A-329D6B818622}"/>
                </a:ext>
              </a:extLst>
            </p:cNvPr>
            <p:cNvSpPr>
              <a:spLocks noChangeAspect="1"/>
            </p:cNvSpPr>
            <p:nvPr/>
          </p:nvSpPr>
          <p:spPr>
            <a:xfrm rot="16200000">
              <a:off x="8557004" y="1045401"/>
              <a:ext cx="2418255" cy="2418255"/>
            </a:xfrm>
            <a:prstGeom prst="arc">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100"/>
            </a:p>
          </p:txBody>
        </p:sp>
        <p:sp>
          <p:nvSpPr>
            <p:cNvPr id="35" name="Abgerundete rechteckige Legende 1">
              <a:extLst>
                <a:ext uri="{FF2B5EF4-FFF2-40B4-BE49-F238E27FC236}">
                  <a16:creationId xmlns:a16="http://schemas.microsoft.com/office/drawing/2014/main" id="{15AB2457-7109-46B9-B0B7-134C7F566335}"/>
                </a:ext>
              </a:extLst>
            </p:cNvPr>
            <p:cNvSpPr/>
            <p:nvPr/>
          </p:nvSpPr>
          <p:spPr>
            <a:xfrm>
              <a:off x="8037103" y="1420257"/>
              <a:ext cx="1803101" cy="535407"/>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1000" i="0" u="none" strike="noStrike" kern="1200" cap="none" spc="0" normalizeH="0" baseline="0" noProof="0" dirty="0">
                  <a:ln>
                    <a:noFill/>
                  </a:ln>
                  <a:solidFill>
                    <a:srgbClr val="000000"/>
                  </a:solidFill>
                  <a:effectLst/>
                  <a:uLnTx/>
                  <a:uFillTx/>
                </a:rPr>
                <a:t>verstehen</a:t>
              </a:r>
            </a:p>
            <a:p>
              <a:pPr marL="0" indent="0" algn="ctr" eaLnBrk="0" fontAlgn="base">
                <a:spcBef>
                  <a:spcPct val="0"/>
                </a:spcBef>
                <a:spcAft>
                  <a:spcPct val="0"/>
                </a:spcAft>
                <a:buSzTx/>
                <a:buNone/>
                <a:defRPr/>
              </a:pPr>
              <a:r>
                <a:rPr lang="de-DE" sz="1000" kern="1200" dirty="0">
                  <a:solidFill>
                    <a:srgbClr val="000000"/>
                  </a:solidFill>
                </a:rPr>
                <a:t>&amp; strukturieren</a:t>
              </a:r>
              <a:endParaRPr kumimoji="0" lang="de-DE" sz="1000" i="0" u="none" strike="noStrike" kern="1200" cap="none" spc="0" normalizeH="0" baseline="0" noProof="0" dirty="0">
                <a:ln>
                  <a:noFill/>
                </a:ln>
                <a:solidFill>
                  <a:srgbClr val="000000"/>
                </a:solidFill>
                <a:effectLst/>
                <a:uLnTx/>
                <a:uFillTx/>
              </a:endParaRPr>
            </a:p>
          </p:txBody>
        </p:sp>
      </p:grpSp>
      <p:pic>
        <p:nvPicPr>
          <p:cNvPr id="40" name="Grafik 39">
            <a:extLst>
              <a:ext uri="{FF2B5EF4-FFF2-40B4-BE49-F238E27FC236}">
                <a16:creationId xmlns:a16="http://schemas.microsoft.com/office/drawing/2014/main" id="{6827BC7B-B361-9222-731C-3F144EAFE28D}"/>
              </a:ext>
            </a:extLst>
          </p:cNvPr>
          <p:cNvPicPr>
            <a:picLocks noChangeAspect="1"/>
          </p:cNvPicPr>
          <p:nvPr/>
        </p:nvPicPr>
        <p:blipFill>
          <a:blip r:embed="rId3"/>
          <a:stretch>
            <a:fillRect/>
          </a:stretch>
        </p:blipFill>
        <p:spPr>
          <a:xfrm>
            <a:off x="10498803" y="1071908"/>
            <a:ext cx="240430" cy="272065"/>
          </a:xfrm>
          <a:prstGeom prst="rect">
            <a:avLst/>
          </a:prstGeom>
        </p:spPr>
      </p:pic>
      <p:sp>
        <p:nvSpPr>
          <p:cNvPr id="6" name="Rechteck 5">
            <a:extLst>
              <a:ext uri="{FF2B5EF4-FFF2-40B4-BE49-F238E27FC236}">
                <a16:creationId xmlns:a16="http://schemas.microsoft.com/office/drawing/2014/main" id="{A1E0B6C5-8C56-87EA-31DB-1B697FAA4C0D}"/>
              </a:ext>
            </a:extLst>
          </p:cNvPr>
          <p:cNvSpPr/>
          <p:nvPr/>
        </p:nvSpPr>
        <p:spPr>
          <a:xfrm>
            <a:off x="393621" y="1707721"/>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pic>
        <p:nvPicPr>
          <p:cNvPr id="4" name="Grafik 3" descr="Ein Bild, das Zeichnung, Entwurf, Bild, Kinderkunst enthält.&#10;&#10;Automatisch generierte Beschreibung">
            <a:extLst>
              <a:ext uri="{FF2B5EF4-FFF2-40B4-BE49-F238E27FC236}">
                <a16:creationId xmlns:a16="http://schemas.microsoft.com/office/drawing/2014/main" id="{74367F48-332B-F378-89D3-9CFB25C8F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23041" y="4124287"/>
            <a:ext cx="1166040" cy="2097714"/>
          </a:xfrm>
          <a:prstGeom prst="rect">
            <a:avLst/>
          </a:prstGeom>
        </p:spPr>
      </p:pic>
      <p:pic>
        <p:nvPicPr>
          <p:cNvPr id="5" name="Grafik 4">
            <a:extLst>
              <a:ext uri="{FF2B5EF4-FFF2-40B4-BE49-F238E27FC236}">
                <a16:creationId xmlns:a16="http://schemas.microsoft.com/office/drawing/2014/main" id="{793A0BD4-0C81-F441-9068-BC59E2CA81CB}"/>
              </a:ext>
            </a:extLst>
          </p:cNvPr>
          <p:cNvPicPr>
            <a:picLocks noChangeAspect="1"/>
          </p:cNvPicPr>
          <p:nvPr/>
        </p:nvPicPr>
        <p:blipFill>
          <a:blip r:embed="rId5"/>
          <a:stretch>
            <a:fillRect/>
          </a:stretch>
        </p:blipFill>
        <p:spPr>
          <a:xfrm>
            <a:off x="312816" y="4006491"/>
            <a:ext cx="1148872" cy="2213055"/>
          </a:xfrm>
          <a:prstGeom prst="rect">
            <a:avLst/>
          </a:prstGeom>
        </p:spPr>
      </p:pic>
      <p:sp>
        <p:nvSpPr>
          <p:cNvPr id="7" name="Google Shape;471;p17">
            <a:extLst>
              <a:ext uri="{FF2B5EF4-FFF2-40B4-BE49-F238E27FC236}">
                <a16:creationId xmlns:a16="http://schemas.microsoft.com/office/drawing/2014/main" id="{70504651-4B9E-3C62-B2D9-A3CAD067033E}"/>
              </a:ext>
            </a:extLst>
          </p:cNvPr>
          <p:cNvSpPr/>
          <p:nvPr/>
        </p:nvSpPr>
        <p:spPr>
          <a:xfrm>
            <a:off x="2904343" y="3620303"/>
            <a:ext cx="2848929" cy="756918"/>
          </a:xfrm>
          <a:prstGeom prst="wedgeRoundRectCallout">
            <a:avLst>
              <a:gd name="adj1" fmla="val -59916"/>
              <a:gd name="adj2" fmla="val 4801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b="0" dirty="0">
                <a:solidFill>
                  <a:schemeClr val="tx1"/>
                </a:solidFill>
              </a:rPr>
              <a:t>Was bedeutet das?</a:t>
            </a:r>
            <a:endParaRPr b="0" dirty="0">
              <a:solidFill>
                <a:schemeClr val="tx1"/>
              </a:solidFill>
            </a:endParaRPr>
          </a:p>
        </p:txBody>
      </p:sp>
      <p:sp>
        <p:nvSpPr>
          <p:cNvPr id="8" name="Google Shape;471;p17">
            <a:extLst>
              <a:ext uri="{FF2B5EF4-FFF2-40B4-BE49-F238E27FC236}">
                <a16:creationId xmlns:a16="http://schemas.microsoft.com/office/drawing/2014/main" id="{741B30F1-4DE4-879A-A87C-96F2C3403516}"/>
              </a:ext>
            </a:extLst>
          </p:cNvPr>
          <p:cNvSpPr/>
          <p:nvPr/>
        </p:nvSpPr>
        <p:spPr>
          <a:xfrm>
            <a:off x="98577" y="3234115"/>
            <a:ext cx="2848929" cy="756918"/>
          </a:xfrm>
          <a:prstGeom prst="wedgeRoundRectCallout">
            <a:avLst>
              <a:gd name="adj1" fmla="val 819"/>
              <a:gd name="adj2" fmla="val 7908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Einfach 10 · 8 = 80.</a:t>
            </a:r>
            <a:endParaRPr lang="de-DE" sz="1800" dirty="0"/>
          </a:p>
        </p:txBody>
      </p:sp>
      <p:sp>
        <p:nvSpPr>
          <p:cNvPr id="27" name="Wolkenförmige Legende 26">
            <a:extLst>
              <a:ext uri="{FF2B5EF4-FFF2-40B4-BE49-F238E27FC236}">
                <a16:creationId xmlns:a16="http://schemas.microsoft.com/office/drawing/2014/main" id="{8C75A34F-D383-5C9D-C417-DC6A973C5740}"/>
              </a:ext>
            </a:extLst>
          </p:cNvPr>
          <p:cNvSpPr/>
          <p:nvPr/>
        </p:nvSpPr>
        <p:spPr>
          <a:xfrm>
            <a:off x="4735952" y="2268142"/>
            <a:ext cx="3853486" cy="1490909"/>
          </a:xfrm>
          <a:prstGeom prst="cloudCallout">
            <a:avLst>
              <a:gd name="adj1" fmla="val -22749"/>
              <a:gd name="adj2" fmla="val 106771"/>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Leo und Nick scheinen, die Zusammenhänge der Aufgabe noch nicht nachvollziehen zu können.</a:t>
            </a:r>
          </a:p>
        </p:txBody>
      </p:sp>
      <p:sp>
        <p:nvSpPr>
          <p:cNvPr id="28" name="Wolkenförmige Legende 27">
            <a:extLst>
              <a:ext uri="{FF2B5EF4-FFF2-40B4-BE49-F238E27FC236}">
                <a16:creationId xmlns:a16="http://schemas.microsoft.com/office/drawing/2014/main" id="{C8BE8AAE-CE91-71AD-9642-98649A7D1FD0}"/>
              </a:ext>
            </a:extLst>
          </p:cNvPr>
          <p:cNvSpPr/>
          <p:nvPr/>
        </p:nvSpPr>
        <p:spPr>
          <a:xfrm>
            <a:off x="6243151" y="3429000"/>
            <a:ext cx="3198416" cy="1678508"/>
          </a:xfrm>
          <a:prstGeom prst="cloudCallout">
            <a:avLst>
              <a:gd name="adj1" fmla="val -68110"/>
              <a:gd name="adj2" fmla="val 6687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Vielleicht kann ihnen eine Skizze dabei helfen, die Informationen aus der Aufgabe zu ordnen.</a:t>
            </a:r>
          </a:p>
        </p:txBody>
      </p:sp>
      <p:sp>
        <p:nvSpPr>
          <p:cNvPr id="9" name="Wolkenförmige Legende 8">
            <a:extLst>
              <a:ext uri="{FF2B5EF4-FFF2-40B4-BE49-F238E27FC236}">
                <a16:creationId xmlns:a16="http://schemas.microsoft.com/office/drawing/2014/main" id="{71F2AEFD-1B64-C8EE-14C3-5A9945CA5EDE}"/>
              </a:ext>
            </a:extLst>
          </p:cNvPr>
          <p:cNvSpPr/>
          <p:nvPr/>
        </p:nvSpPr>
        <p:spPr>
          <a:xfrm>
            <a:off x="2750434" y="5045061"/>
            <a:ext cx="1691132" cy="736600"/>
          </a:xfrm>
          <a:prstGeom prst="cloudCallout">
            <a:avLst>
              <a:gd name="adj1" fmla="val -69484"/>
              <a:gd name="adj2" fmla="val -119998"/>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Vorsprung?</a:t>
            </a:r>
          </a:p>
        </p:txBody>
      </p:sp>
      <p:sp>
        <p:nvSpPr>
          <p:cNvPr id="41" name="Google Shape;451;p16">
            <a:extLst>
              <a:ext uri="{FF2B5EF4-FFF2-40B4-BE49-F238E27FC236}">
                <a16:creationId xmlns:a16="http://schemas.microsoft.com/office/drawing/2014/main" id="{7D4F510B-8FFB-95A7-FFDB-5BA4330DD7B3}"/>
              </a:ext>
            </a:extLst>
          </p:cNvPr>
          <p:cNvSpPr txBox="1"/>
          <p:nvPr/>
        </p:nvSpPr>
        <p:spPr>
          <a:xfrm>
            <a:off x="9443978" y="3710505"/>
            <a:ext cx="2748022" cy="2467544"/>
          </a:xfrm>
          <a:prstGeom prst="rect">
            <a:avLst/>
          </a:prstGeom>
          <a:solidFill>
            <a:srgbClr val="CCDEE1"/>
          </a:solidFill>
          <a:ln>
            <a:noFill/>
          </a:ln>
        </p:spPr>
        <p:txBody>
          <a:bodyPr spcFirstLastPara="1" wrap="square" lIns="252000" tIns="216000" rIns="252000" bIns="216000" anchor="t" anchorCtr="0">
            <a:spAutoFit/>
          </a:bodyPr>
          <a:lstStyle/>
          <a:p>
            <a:pPr marL="0" indent="0" hangingPunct="1">
              <a:buClr>
                <a:srgbClr val="327D87"/>
              </a:buClr>
              <a:buSzPts val="1360"/>
              <a:buFont typeface="Noto Sans Symbols"/>
              <a:buNone/>
            </a:pPr>
            <a:r>
              <a:rPr lang="de-DE" sz="1600" b="0" dirty="0">
                <a:solidFill>
                  <a:srgbClr val="327D87"/>
                </a:solidFill>
                <a:ea typeface="Arial"/>
                <a:cs typeface="Arial"/>
                <a:sym typeface="Arial"/>
              </a:rPr>
              <a:t>DENKMOMENT</a:t>
            </a:r>
          </a:p>
          <a:p>
            <a:pPr marL="0" indent="0" hangingPunct="1">
              <a:spcBef>
                <a:spcPts val="1176"/>
              </a:spcBef>
              <a:buClr>
                <a:srgbClr val="000000"/>
              </a:buClr>
              <a:buSzPts val="1360"/>
              <a:buFont typeface="Noto Sans Symbols"/>
              <a:buNone/>
            </a:pPr>
            <a:r>
              <a:rPr lang="de-DE" sz="1600" b="0" dirty="0">
                <a:solidFill>
                  <a:srgbClr val="000000"/>
                </a:solidFill>
                <a:ea typeface="Arial"/>
                <a:cs typeface="Arial"/>
                <a:sym typeface="Arial"/>
              </a:rPr>
              <a:t>Wie könnten Leo und Nick dazu angeregt werden, eine Skizze anzulegen?</a:t>
            </a:r>
          </a:p>
          <a:p>
            <a:pPr marL="0" indent="0" hangingPunct="1">
              <a:spcBef>
                <a:spcPts val="1176"/>
              </a:spcBef>
              <a:buClr>
                <a:srgbClr val="000000"/>
              </a:buClr>
              <a:buSzPts val="1360"/>
              <a:buFont typeface="Noto Sans Symbols"/>
              <a:buNone/>
            </a:pPr>
            <a:r>
              <a:rPr lang="de-DE" sz="1600" b="0" dirty="0">
                <a:solidFill>
                  <a:srgbClr val="000000"/>
                </a:solidFill>
                <a:cs typeface="Arial"/>
                <a:sym typeface="Arial"/>
              </a:rPr>
              <a:t>Welche Elemente sollte die Skizze beinhalten?</a:t>
            </a:r>
          </a:p>
        </p:txBody>
      </p:sp>
      <p:pic>
        <p:nvPicPr>
          <p:cNvPr id="26" name="Grafik 25">
            <a:extLst>
              <a:ext uri="{FF2B5EF4-FFF2-40B4-BE49-F238E27FC236}">
                <a16:creationId xmlns:a16="http://schemas.microsoft.com/office/drawing/2014/main" id="{37FD6EDD-945E-5D12-F5B6-0A9E8FC3E7A2}"/>
              </a:ext>
            </a:extLst>
          </p:cNvPr>
          <p:cNvPicPr>
            <a:picLocks noChangeAspect="1"/>
          </p:cNvPicPr>
          <p:nvPr/>
        </p:nvPicPr>
        <p:blipFill>
          <a:blip r:embed="rId6"/>
          <a:stretch>
            <a:fillRect/>
          </a:stretch>
        </p:blipFill>
        <p:spPr>
          <a:xfrm>
            <a:off x="5388612" y="4592714"/>
            <a:ext cx="1219200" cy="1778000"/>
          </a:xfrm>
          <a:prstGeom prst="rect">
            <a:avLst/>
          </a:prstGeom>
        </p:spPr>
      </p:pic>
      <p:sp>
        <p:nvSpPr>
          <p:cNvPr id="3" name="Textplatzhalter 23">
            <a:extLst>
              <a:ext uri="{FF2B5EF4-FFF2-40B4-BE49-F238E27FC236}">
                <a16:creationId xmlns:a16="http://schemas.microsoft.com/office/drawing/2014/main" id="{9BFAC43D-CB24-CC80-4698-034236A340FD}"/>
              </a:ext>
            </a:extLst>
          </p:cNvPr>
          <p:cNvSpPr txBox="1">
            <a:spLocks/>
          </p:cNvSpPr>
          <p:nvPr/>
        </p:nvSpPr>
        <p:spPr>
          <a:xfrm>
            <a:off x="526474" y="1058058"/>
            <a:ext cx="11139054" cy="659227"/>
          </a:xfrm>
          <a:prstGeom prst="rect">
            <a:avLst/>
          </a:prstGeom>
        </p:spPr>
        <p:txBody>
          <a:bodyPr vert="horz" lIns="91440" tIns="45720" rIns="91440" bIns="45720" rtlCol="0" anchor="b">
            <a:noAutofit/>
          </a:bodyPr>
          <a:lstStyle>
            <a:lvl1pPr marL="0" marR="0" indent="0" algn="l" defTabSz="914400" rtl="0" latinLnBrk="0">
              <a:lnSpc>
                <a:spcPct val="150000"/>
              </a:lnSpc>
              <a:spcBef>
                <a:spcPts val="500"/>
              </a:spcBef>
              <a:spcAft>
                <a:spcPts val="0"/>
              </a:spcAft>
              <a:buClrTx/>
              <a:buSzPct val="100000"/>
              <a:buFont typeface="Arial" panose="020B0604020202020204" pitchFamily="34" charset="0"/>
              <a:buNone/>
              <a:tabLst/>
              <a:defRPr sz="2000" b="0" i="0" u="none" strike="noStrike" cap="none" spc="0" baseline="0">
                <a:solidFill>
                  <a:srgbClr val="327D87"/>
                </a:solidFill>
                <a:uFillTx/>
                <a:latin typeface="Arial" panose="020B0604020202020204" pitchFamily="34" charset="0"/>
                <a:ea typeface="Arial"/>
                <a:cs typeface="Arial" panose="020B0604020202020204" pitchFamily="34" charset="0"/>
                <a:sym typeface="Arial"/>
              </a:defRPr>
            </a:lvl1pPr>
            <a:lvl2pPr marL="4572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2pPr>
            <a:lvl3pPr marL="9144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3pPr>
            <a:lvl4pPr marL="13716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4pPr>
            <a:lvl5pPr marL="1828800" marR="0" indent="0" algn="l" defTabSz="914400" rtl="0" latinLnBrk="0">
              <a:lnSpc>
                <a:spcPct val="90000"/>
              </a:lnSpc>
              <a:spcBef>
                <a:spcPts val="500"/>
              </a:spcBef>
              <a:spcAft>
                <a:spcPts val="0"/>
              </a:spcAft>
              <a:buClrTx/>
              <a:buSzPct val="100000"/>
              <a:buFont typeface="Arial" panose="020B0604020202020204" pitchFamily="34" charset="0"/>
              <a:buNone/>
              <a:tabLst/>
              <a:defRPr sz="2400" b="0" i="0" u="none" strike="noStrike" cap="none" spc="0" baseline="0">
                <a:solidFill>
                  <a:srgbClr val="000000"/>
                </a:solidFill>
                <a:uFillTx/>
                <a:latin typeface="Arial"/>
                <a:ea typeface="Arial"/>
                <a:cs typeface="Arial"/>
                <a:sym typeface="Arial"/>
              </a:defRPr>
            </a:lvl5pPr>
            <a:lvl6pPr marL="25400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6pPr>
            <a:lvl7pPr marL="29972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7pPr>
            <a:lvl8pPr marL="34544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8pPr>
            <a:lvl9pPr marL="3911600" marR="0" indent="-254000" algn="l" defTabSz="914400" rtl="0" latinLnBrk="0">
              <a:lnSpc>
                <a:spcPct val="150000"/>
              </a:lnSpc>
              <a:spcBef>
                <a:spcPts val="1000"/>
              </a:spcBef>
              <a:spcAft>
                <a:spcPts val="0"/>
              </a:spcAft>
              <a:buClrTx/>
              <a:buSzPct val="100000"/>
              <a:buFont typeface="Arial"/>
              <a:buChar char="•"/>
              <a:tabLst/>
              <a:defRPr sz="2000" b="0" i="0" u="none" strike="noStrike" cap="none" spc="0" baseline="0">
                <a:solidFill>
                  <a:srgbClr val="000000"/>
                </a:solidFill>
                <a:uFillTx/>
                <a:latin typeface="Arial"/>
                <a:ea typeface="Arial"/>
                <a:cs typeface="Arial"/>
                <a:sym typeface="Arial"/>
              </a:defRPr>
            </a:lvl9pPr>
          </a:lstStyle>
          <a:p>
            <a:pPr hangingPunct="1"/>
            <a:r>
              <a:rPr lang="de-DE"/>
              <a:t>EINE AUFGABE – VERSCHIEDENE HERAUSFORDERUNGEN</a:t>
            </a:r>
            <a:endParaRPr lang="de-DE" dirty="0"/>
          </a:p>
        </p:txBody>
      </p:sp>
    </p:spTree>
    <p:extLst>
      <p:ext uri="{BB962C8B-B14F-4D97-AF65-F5344CB8AC3E}">
        <p14:creationId xmlns:p14="http://schemas.microsoft.com/office/powerpoint/2010/main" val="38481144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200" fill="hold"/>
                                        <p:tgtEl>
                                          <p:spTgt spid="40"/>
                                        </p:tgtEl>
                                        <p:attrNameLst>
                                          <p:attrName>ppt_x</p:attrName>
                                        </p:attrNameLst>
                                      </p:cBhvr>
                                      <p:tavLst>
                                        <p:tav tm="0">
                                          <p:val>
                                            <p:strVal val="#ppt_x"/>
                                          </p:val>
                                        </p:tav>
                                        <p:tav tm="100000">
                                          <p:val>
                                            <p:strVal val="#ppt_x"/>
                                          </p:val>
                                        </p:tav>
                                      </p:tavLst>
                                    </p:anim>
                                    <p:anim calcmode="lin" valueType="num">
                                      <p:cBhvr additive="base">
                                        <p:cTn id="18" dur="2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7" grpId="0" animBg="1"/>
      <p:bldP spid="28" grpId="0" animBg="1"/>
      <p:bldP spid="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C4D7C4A7-0C18-983A-C0D7-1EA78DF94131}"/>
              </a:ext>
            </a:extLst>
          </p:cNvPr>
          <p:cNvGrpSpPr/>
          <p:nvPr/>
        </p:nvGrpSpPr>
        <p:grpSpPr>
          <a:xfrm>
            <a:off x="-5246006" y="2091193"/>
            <a:ext cx="22867871" cy="13511970"/>
            <a:chOff x="-5246006" y="2091193"/>
            <a:chExt cx="22867871" cy="13511970"/>
          </a:xfrm>
        </p:grpSpPr>
        <p:grpSp>
          <p:nvGrpSpPr>
            <p:cNvPr id="5" name="Gruppieren 4">
              <a:extLst>
                <a:ext uri="{FF2B5EF4-FFF2-40B4-BE49-F238E27FC236}">
                  <a16:creationId xmlns:a16="http://schemas.microsoft.com/office/drawing/2014/main" id="{6C1A2426-1AD0-AA1F-1E39-ED7CDF65BCA5}"/>
                </a:ext>
              </a:extLst>
            </p:cNvPr>
            <p:cNvGrpSpPr/>
            <p:nvPr/>
          </p:nvGrpSpPr>
          <p:grpSpPr>
            <a:xfrm>
              <a:off x="-5246006" y="2091193"/>
              <a:ext cx="22867871" cy="13511970"/>
              <a:chOff x="-5246006" y="2091193"/>
              <a:chExt cx="22867871" cy="13511970"/>
            </a:xfrm>
          </p:grpSpPr>
          <p:sp>
            <p:nvSpPr>
              <p:cNvPr id="8" name="Rechteck 7">
                <a:extLst>
                  <a:ext uri="{FF2B5EF4-FFF2-40B4-BE49-F238E27FC236}">
                    <a16:creationId xmlns:a16="http://schemas.microsoft.com/office/drawing/2014/main" id="{C3A0EE75-8CA3-9A9A-3241-271BD8673B0F}"/>
                  </a:ext>
                </a:extLst>
              </p:cNvPr>
              <p:cNvSpPr/>
              <p:nvPr/>
            </p:nvSpPr>
            <p:spPr>
              <a:xfrm>
                <a:off x="1461688" y="2175163"/>
                <a:ext cx="9462654" cy="3352800"/>
              </a:xfrm>
              <a:prstGeom prst="rect">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14" name="Gerade Verbindung 13">
                <a:extLst>
                  <a:ext uri="{FF2B5EF4-FFF2-40B4-BE49-F238E27FC236}">
                    <a16:creationId xmlns:a16="http://schemas.microsoft.com/office/drawing/2014/main" id="{57A17358-5211-3F28-D3B8-E0F27B6F78F4}"/>
                  </a:ext>
                </a:extLst>
              </p:cNvPr>
              <p:cNvCxnSpPr/>
              <p:nvPr/>
            </p:nvCxnSpPr>
            <p:spPr>
              <a:xfrm>
                <a:off x="1461688" y="2978727"/>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5" name="Gerade Verbindung 14">
                <a:extLst>
                  <a:ext uri="{FF2B5EF4-FFF2-40B4-BE49-F238E27FC236}">
                    <a16:creationId xmlns:a16="http://schemas.microsoft.com/office/drawing/2014/main" id="{26C8A7EF-DA87-7D1A-6912-5E5CFE3AA58D}"/>
                  </a:ext>
                </a:extLst>
              </p:cNvPr>
              <p:cNvCxnSpPr/>
              <p:nvPr/>
            </p:nvCxnSpPr>
            <p:spPr>
              <a:xfrm>
                <a:off x="1461688" y="3851564"/>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0" name="Gerade Verbindung 19">
                <a:extLst>
                  <a:ext uri="{FF2B5EF4-FFF2-40B4-BE49-F238E27FC236}">
                    <a16:creationId xmlns:a16="http://schemas.microsoft.com/office/drawing/2014/main" id="{FA470320-E11A-A5B1-E96A-833886CED942}"/>
                  </a:ext>
                </a:extLst>
              </p:cNvPr>
              <p:cNvCxnSpPr/>
              <p:nvPr/>
            </p:nvCxnSpPr>
            <p:spPr>
              <a:xfrm>
                <a:off x="1461688" y="4738255"/>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5" name="Textfeld 24">
                <a:extLst>
                  <a:ext uri="{FF2B5EF4-FFF2-40B4-BE49-F238E27FC236}">
                    <a16:creationId xmlns:a16="http://schemas.microsoft.com/office/drawing/2014/main" id="{82FE0D76-A706-811E-7F2A-4B597214FA1F}"/>
                  </a:ext>
                </a:extLst>
              </p:cNvPr>
              <p:cNvSpPr txBox="1"/>
              <p:nvPr/>
            </p:nvSpPr>
            <p:spPr>
              <a:xfrm>
                <a:off x="1780341" y="2091193"/>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1</a:t>
                </a:r>
              </a:p>
            </p:txBody>
          </p:sp>
          <p:cxnSp>
            <p:nvCxnSpPr>
              <p:cNvPr id="27" name="Gerade Verbindung 26">
                <a:extLst>
                  <a:ext uri="{FF2B5EF4-FFF2-40B4-BE49-F238E27FC236}">
                    <a16:creationId xmlns:a16="http://schemas.microsoft.com/office/drawing/2014/main" id="{8FE0B7AB-882A-DD77-2E2A-B09E8FA11DE4}"/>
                  </a:ext>
                </a:extLst>
              </p:cNvPr>
              <p:cNvCxnSpPr>
                <a:cxnSpLocks/>
              </p:cNvCxnSpPr>
              <p:nvPr/>
            </p:nvCxnSpPr>
            <p:spPr>
              <a:xfrm>
                <a:off x="1787236" y="2175163"/>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42" name="Textfeld 41">
                <a:extLst>
                  <a:ext uri="{FF2B5EF4-FFF2-40B4-BE49-F238E27FC236}">
                    <a16:creationId xmlns:a16="http://schemas.microsoft.com/office/drawing/2014/main" id="{0CBAAB14-BB47-620B-CC85-08D034FFE0C5}"/>
                  </a:ext>
                </a:extLst>
              </p:cNvPr>
              <p:cNvSpPr txBox="1"/>
              <p:nvPr/>
            </p:nvSpPr>
            <p:spPr>
              <a:xfrm>
                <a:off x="1773446" y="2923141"/>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2</a:t>
                </a:r>
              </a:p>
            </p:txBody>
          </p:sp>
          <p:sp>
            <p:nvSpPr>
              <p:cNvPr id="43" name="Textfeld 42">
                <a:extLst>
                  <a:ext uri="{FF2B5EF4-FFF2-40B4-BE49-F238E27FC236}">
                    <a16:creationId xmlns:a16="http://schemas.microsoft.com/office/drawing/2014/main" id="{131AC1C0-A19F-8583-E675-95F1C398392A}"/>
                  </a:ext>
                </a:extLst>
              </p:cNvPr>
              <p:cNvSpPr txBox="1"/>
              <p:nvPr/>
            </p:nvSpPr>
            <p:spPr>
              <a:xfrm>
                <a:off x="1766551" y="3796147"/>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3</a:t>
                </a:r>
              </a:p>
            </p:txBody>
          </p:sp>
          <p:sp>
            <p:nvSpPr>
              <p:cNvPr id="44" name="Textfeld 43">
                <a:extLst>
                  <a:ext uri="{FF2B5EF4-FFF2-40B4-BE49-F238E27FC236}">
                    <a16:creationId xmlns:a16="http://schemas.microsoft.com/office/drawing/2014/main" id="{C6DE2E6F-8CED-49F9-8DCC-F48DE57E8114}"/>
                  </a:ext>
                </a:extLst>
              </p:cNvPr>
              <p:cNvSpPr txBox="1"/>
              <p:nvPr/>
            </p:nvSpPr>
            <p:spPr>
              <a:xfrm>
                <a:off x="1780341" y="4662055"/>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4</a:t>
                </a:r>
              </a:p>
            </p:txBody>
          </p:sp>
          <p:cxnSp>
            <p:nvCxnSpPr>
              <p:cNvPr id="45" name="Gerade Verbindung 44">
                <a:extLst>
                  <a:ext uri="{FF2B5EF4-FFF2-40B4-BE49-F238E27FC236}">
                    <a16:creationId xmlns:a16="http://schemas.microsoft.com/office/drawing/2014/main" id="{5C2DBABC-C82D-4B21-B207-C37650ED29D2}"/>
                  </a:ext>
                </a:extLst>
              </p:cNvPr>
              <p:cNvCxnSpPr>
                <a:cxnSpLocks/>
              </p:cNvCxnSpPr>
              <p:nvPr/>
            </p:nvCxnSpPr>
            <p:spPr>
              <a:xfrm>
                <a:off x="2542406" y="2268935"/>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46" name="Gerade Verbindung 45">
                <a:extLst>
                  <a:ext uri="{FF2B5EF4-FFF2-40B4-BE49-F238E27FC236}">
                    <a16:creationId xmlns:a16="http://schemas.microsoft.com/office/drawing/2014/main" id="{094951B2-FDF2-2533-17A8-BAA087B03E2B}"/>
                  </a:ext>
                </a:extLst>
              </p:cNvPr>
              <p:cNvCxnSpPr>
                <a:cxnSpLocks/>
              </p:cNvCxnSpPr>
              <p:nvPr/>
            </p:nvCxnSpPr>
            <p:spPr>
              <a:xfrm>
                <a:off x="2534972" y="313687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47" name="Gerade Verbindung 46">
                <a:extLst>
                  <a:ext uri="{FF2B5EF4-FFF2-40B4-BE49-F238E27FC236}">
                    <a16:creationId xmlns:a16="http://schemas.microsoft.com/office/drawing/2014/main" id="{1CCB599E-C3EA-41A3-1A91-0A64B66E7275}"/>
                  </a:ext>
                </a:extLst>
              </p:cNvPr>
              <p:cNvCxnSpPr>
                <a:cxnSpLocks/>
              </p:cNvCxnSpPr>
              <p:nvPr/>
            </p:nvCxnSpPr>
            <p:spPr>
              <a:xfrm>
                <a:off x="2534972" y="400092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48" name="Gerade Verbindung 47">
                <a:extLst>
                  <a:ext uri="{FF2B5EF4-FFF2-40B4-BE49-F238E27FC236}">
                    <a16:creationId xmlns:a16="http://schemas.microsoft.com/office/drawing/2014/main" id="{9E22FC3F-FB92-61E8-A550-7C23155F570A}"/>
                  </a:ext>
                </a:extLst>
              </p:cNvPr>
              <p:cNvCxnSpPr>
                <a:cxnSpLocks/>
              </p:cNvCxnSpPr>
              <p:nvPr/>
            </p:nvCxnSpPr>
            <p:spPr>
              <a:xfrm>
                <a:off x="2534972" y="485196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49" name="Halbbogen 48">
                <a:extLst>
                  <a:ext uri="{FF2B5EF4-FFF2-40B4-BE49-F238E27FC236}">
                    <a16:creationId xmlns:a16="http://schemas.microsoft.com/office/drawing/2014/main" id="{39AECDC5-B661-E30D-91E9-6EC120B65337}"/>
                  </a:ext>
                </a:extLst>
              </p:cNvPr>
              <p:cNvSpPr>
                <a:spLocks noChangeAspect="1"/>
              </p:cNvSpPr>
              <p:nvPr/>
            </p:nvSpPr>
            <p:spPr>
              <a:xfrm rot="16200000">
                <a:off x="-5246006" y="2175163"/>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0" name="Halbbogen 49">
                <a:extLst>
                  <a:ext uri="{FF2B5EF4-FFF2-40B4-BE49-F238E27FC236}">
                    <a16:creationId xmlns:a16="http://schemas.microsoft.com/office/drawing/2014/main" id="{21A9AF5E-058D-D1FF-8231-CD2132471CA1}"/>
                  </a:ext>
                </a:extLst>
              </p:cNvPr>
              <p:cNvSpPr>
                <a:spLocks noChangeAspect="1"/>
              </p:cNvSpPr>
              <p:nvPr/>
            </p:nvSpPr>
            <p:spPr>
              <a:xfrm rot="17744508">
                <a:off x="4193865" y="2174826"/>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51" name="Freihandform 50">
                <a:extLst>
                  <a:ext uri="{FF2B5EF4-FFF2-40B4-BE49-F238E27FC236}">
                    <a16:creationId xmlns:a16="http://schemas.microsoft.com/office/drawing/2014/main" id="{0909D271-8C29-7CFC-F01E-95A4F010C5AE}"/>
                  </a:ext>
                </a:extLst>
              </p:cNvPr>
              <p:cNvSpPr/>
              <p:nvPr/>
            </p:nvSpPr>
            <p:spPr>
              <a:xfrm>
                <a:off x="-1069862" y="2977158"/>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2" name="Freihandform 51">
                <a:extLst>
                  <a:ext uri="{FF2B5EF4-FFF2-40B4-BE49-F238E27FC236}">
                    <a16:creationId xmlns:a16="http://schemas.microsoft.com/office/drawing/2014/main" id="{6F9F746B-C36C-36BE-C51A-70C66C8D9FE6}"/>
                  </a:ext>
                </a:extLst>
              </p:cNvPr>
              <p:cNvSpPr/>
              <p:nvPr/>
            </p:nvSpPr>
            <p:spPr>
              <a:xfrm>
                <a:off x="-1076536" y="3854101"/>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3" name="Freihandform 52">
                <a:extLst>
                  <a:ext uri="{FF2B5EF4-FFF2-40B4-BE49-F238E27FC236}">
                    <a16:creationId xmlns:a16="http://schemas.microsoft.com/office/drawing/2014/main" id="{F007175A-6306-BB05-5432-F5E77A3DC848}"/>
                  </a:ext>
                </a:extLst>
              </p:cNvPr>
              <p:cNvSpPr/>
              <p:nvPr/>
            </p:nvSpPr>
            <p:spPr>
              <a:xfrm>
                <a:off x="-1076168" y="4738254"/>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4" name="Freihandform 53">
                <a:extLst>
                  <a:ext uri="{FF2B5EF4-FFF2-40B4-BE49-F238E27FC236}">
                    <a16:creationId xmlns:a16="http://schemas.microsoft.com/office/drawing/2014/main" id="{FD4A393D-CC10-51D9-2ED3-E90B5BD240A0}"/>
                  </a:ext>
                </a:extLst>
              </p:cNvPr>
              <p:cNvSpPr/>
              <p:nvPr/>
            </p:nvSpPr>
            <p:spPr>
              <a:xfrm flipH="1">
                <a:off x="10913861" y="2977077"/>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sp>
            <p:nvSpPr>
              <p:cNvPr id="55" name="Freihandform 54">
                <a:extLst>
                  <a:ext uri="{FF2B5EF4-FFF2-40B4-BE49-F238E27FC236}">
                    <a16:creationId xmlns:a16="http://schemas.microsoft.com/office/drawing/2014/main" id="{085C5DF9-2491-FA45-38A5-8AAE431C9C4D}"/>
                  </a:ext>
                </a:extLst>
              </p:cNvPr>
              <p:cNvSpPr/>
              <p:nvPr/>
            </p:nvSpPr>
            <p:spPr>
              <a:xfrm flipH="1">
                <a:off x="10920535" y="3854020"/>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56" name="Freihandform 55">
                <a:extLst>
                  <a:ext uri="{FF2B5EF4-FFF2-40B4-BE49-F238E27FC236}">
                    <a16:creationId xmlns:a16="http://schemas.microsoft.com/office/drawing/2014/main" id="{2B60D4A7-9DA5-8214-63B9-1497413B3E90}"/>
                  </a:ext>
                </a:extLst>
              </p:cNvPr>
              <p:cNvSpPr/>
              <p:nvPr/>
            </p:nvSpPr>
            <p:spPr>
              <a:xfrm flipH="1">
                <a:off x="10914229" y="4738173"/>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cxnSp>
          <p:nvCxnSpPr>
            <p:cNvPr id="6" name="Gerade Verbindung 5">
              <a:extLst>
                <a:ext uri="{FF2B5EF4-FFF2-40B4-BE49-F238E27FC236}">
                  <a16:creationId xmlns:a16="http://schemas.microsoft.com/office/drawing/2014/main" id="{A283FA64-5D32-04E1-8893-329581F70EF6}"/>
                </a:ext>
              </a:extLst>
            </p:cNvPr>
            <p:cNvCxnSpPr>
              <a:cxnSpLocks/>
            </p:cNvCxnSpPr>
            <p:nvPr/>
          </p:nvCxnSpPr>
          <p:spPr>
            <a:xfrm>
              <a:off x="10419938" y="2175162"/>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sp>
        <p:nvSpPr>
          <p:cNvPr id="2" name="Titel 1">
            <a:extLst>
              <a:ext uri="{FF2B5EF4-FFF2-40B4-BE49-F238E27FC236}">
                <a16:creationId xmlns:a16="http://schemas.microsoft.com/office/drawing/2014/main" id="{E5088C4B-DE03-0824-E2E8-EBA0D9F562E5}"/>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C87271C6-9DF8-C4B5-97E7-7538108FB1DA}"/>
              </a:ext>
            </a:extLst>
          </p:cNvPr>
          <p:cNvSpPr>
            <a:spLocks noGrp="1"/>
          </p:cNvSpPr>
          <p:nvPr>
            <p:ph type="body" sz="quarter" idx="14"/>
          </p:nvPr>
        </p:nvSpPr>
        <p:spPr/>
        <p:txBody>
          <a:bodyPr/>
          <a:lstStyle/>
          <a:p>
            <a:r>
              <a:rPr lang="de-DE" dirty="0"/>
              <a:t>SKIZZEN ANBAHNEN</a:t>
            </a:r>
          </a:p>
        </p:txBody>
      </p:sp>
      <p:pic>
        <p:nvPicPr>
          <p:cNvPr id="36" name="Grafik 35">
            <a:extLst>
              <a:ext uri="{FF2B5EF4-FFF2-40B4-BE49-F238E27FC236}">
                <a16:creationId xmlns:a16="http://schemas.microsoft.com/office/drawing/2014/main" id="{5E79442A-B90C-7C44-E249-DF0CBEBFFA5A}"/>
              </a:ext>
            </a:extLst>
          </p:cNvPr>
          <p:cNvPicPr>
            <a:picLocks noChangeAspect="1"/>
          </p:cNvPicPr>
          <p:nvPr/>
        </p:nvPicPr>
        <p:blipFill>
          <a:blip r:embed="rId3"/>
          <a:srcRect t="31094"/>
          <a:stretch>
            <a:fillRect/>
          </a:stretch>
        </p:blipFill>
        <p:spPr>
          <a:xfrm flipH="1">
            <a:off x="1664518" y="3159188"/>
            <a:ext cx="1175291" cy="1444447"/>
          </a:xfrm>
          <a:prstGeom prst="rect">
            <a:avLst/>
          </a:prstGeom>
          <a:effectLst>
            <a:outerShdw blurRad="50800" dist="38100" dir="5400000" algn="t" rotWithShape="0">
              <a:prstClr val="black">
                <a:alpha val="40000"/>
              </a:prstClr>
            </a:outerShdw>
          </a:effectLst>
        </p:spPr>
      </p:pic>
      <p:pic>
        <p:nvPicPr>
          <p:cNvPr id="34" name="Grafik 33">
            <a:extLst>
              <a:ext uri="{FF2B5EF4-FFF2-40B4-BE49-F238E27FC236}">
                <a16:creationId xmlns:a16="http://schemas.microsoft.com/office/drawing/2014/main" id="{1FCCC963-D2C1-0A96-881D-E45336AB2667}"/>
              </a:ext>
            </a:extLst>
          </p:cNvPr>
          <p:cNvPicPr>
            <a:picLocks noChangeAspect="1"/>
          </p:cNvPicPr>
          <p:nvPr/>
        </p:nvPicPr>
        <p:blipFill>
          <a:blip r:embed="rId4"/>
          <a:stretch>
            <a:fillRect/>
          </a:stretch>
        </p:blipFill>
        <p:spPr>
          <a:xfrm flipH="1">
            <a:off x="10730312" y="981389"/>
            <a:ext cx="812800" cy="1244600"/>
          </a:xfrm>
          <a:prstGeom prst="rect">
            <a:avLst/>
          </a:prstGeom>
        </p:spPr>
      </p:pic>
      <p:pic>
        <p:nvPicPr>
          <p:cNvPr id="35" name="Grafik 34">
            <a:extLst>
              <a:ext uri="{FF2B5EF4-FFF2-40B4-BE49-F238E27FC236}">
                <a16:creationId xmlns:a16="http://schemas.microsoft.com/office/drawing/2014/main" id="{FD3F2C08-15FD-ED67-7E2D-12C3D2F03E7A}"/>
              </a:ext>
            </a:extLst>
          </p:cNvPr>
          <p:cNvPicPr>
            <a:picLocks noChangeAspect="1"/>
          </p:cNvPicPr>
          <p:nvPr/>
        </p:nvPicPr>
        <p:blipFill>
          <a:blip r:embed="rId5"/>
          <a:srcRect t="39346"/>
          <a:stretch>
            <a:fillRect/>
          </a:stretch>
        </p:blipFill>
        <p:spPr>
          <a:xfrm>
            <a:off x="1657678" y="4011272"/>
            <a:ext cx="1175291" cy="1443004"/>
          </a:xfrm>
          <a:prstGeom prst="rect">
            <a:avLst/>
          </a:prstGeom>
          <a:effectLst>
            <a:outerShdw blurRad="50800" dist="38100" dir="5400000" algn="t" rotWithShape="0">
              <a:prstClr val="black">
                <a:alpha val="40000"/>
              </a:prstClr>
            </a:outerShdw>
          </a:effectLst>
        </p:spPr>
      </p:pic>
      <p:sp>
        <p:nvSpPr>
          <p:cNvPr id="38" name="Google Shape;471;p17">
            <a:extLst>
              <a:ext uri="{FF2B5EF4-FFF2-40B4-BE49-F238E27FC236}">
                <a16:creationId xmlns:a16="http://schemas.microsoft.com/office/drawing/2014/main" id="{4CE10D96-D4F8-B1ED-B139-DEA5397A3B07}"/>
              </a:ext>
            </a:extLst>
          </p:cNvPr>
          <p:cNvSpPr/>
          <p:nvPr/>
        </p:nvSpPr>
        <p:spPr>
          <a:xfrm>
            <a:off x="7552938" y="1590263"/>
            <a:ext cx="2848929" cy="756918"/>
          </a:xfrm>
          <a:prstGeom prst="wedgeRoundRectCallout">
            <a:avLst>
              <a:gd name="adj1" fmla="val 59448"/>
              <a:gd name="adj2" fmla="val -3919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Wer von beiden ist zuerst am Ziel?</a:t>
            </a:r>
            <a:endParaRPr lang="de-DE" sz="1800" dirty="0"/>
          </a:p>
        </p:txBody>
      </p:sp>
      <p:sp>
        <p:nvSpPr>
          <p:cNvPr id="41" name="Google Shape;471;p17">
            <a:extLst>
              <a:ext uri="{FF2B5EF4-FFF2-40B4-BE49-F238E27FC236}">
                <a16:creationId xmlns:a16="http://schemas.microsoft.com/office/drawing/2014/main" id="{E38911C0-0A15-AD56-FA7C-B3206FE9B494}"/>
              </a:ext>
            </a:extLst>
          </p:cNvPr>
          <p:cNvSpPr/>
          <p:nvPr/>
        </p:nvSpPr>
        <p:spPr>
          <a:xfrm>
            <a:off x="3030158" y="2488365"/>
            <a:ext cx="3317634" cy="756918"/>
          </a:xfrm>
          <a:prstGeom prst="wedgeRoundRectCallout">
            <a:avLst>
              <a:gd name="adj1" fmla="val -61960"/>
              <a:gd name="adj2" fmla="val 5360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Ich! </a:t>
            </a:r>
            <a:br>
              <a:rPr lang="de-DE" sz="1800" b="0" dirty="0">
                <a:solidFill>
                  <a:schemeClr val="dk1"/>
                </a:solidFill>
                <a:sym typeface="Arial"/>
              </a:rPr>
            </a:br>
            <a:r>
              <a:rPr lang="de-DE" sz="1800" b="0" dirty="0">
                <a:solidFill>
                  <a:schemeClr val="dk1"/>
                </a:solidFill>
                <a:sym typeface="Arial"/>
              </a:rPr>
              <a:t>Ich kann sehr schnell rennen.</a:t>
            </a:r>
            <a:endParaRPr lang="de-DE" sz="1800" dirty="0"/>
          </a:p>
        </p:txBody>
      </p:sp>
      <p:sp>
        <p:nvSpPr>
          <p:cNvPr id="3075" name="Google Shape;471;p17">
            <a:extLst>
              <a:ext uri="{FF2B5EF4-FFF2-40B4-BE49-F238E27FC236}">
                <a16:creationId xmlns:a16="http://schemas.microsoft.com/office/drawing/2014/main" id="{4FE40FF6-A33A-E3E3-D33D-A94E8AFCEEA9}"/>
              </a:ext>
            </a:extLst>
          </p:cNvPr>
          <p:cNvSpPr/>
          <p:nvPr/>
        </p:nvSpPr>
        <p:spPr>
          <a:xfrm>
            <a:off x="2906071" y="4032283"/>
            <a:ext cx="2924887" cy="756918"/>
          </a:xfrm>
          <a:prstGeom prst="wedgeRoundRectCallout">
            <a:avLst>
              <a:gd name="adj1" fmla="val -57167"/>
              <a:gd name="adj2" fmla="val -1643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Ich gewinne! </a:t>
            </a:r>
            <a:br>
              <a:rPr lang="de-DE" sz="1800" b="0" dirty="0">
                <a:solidFill>
                  <a:schemeClr val="dk1"/>
                </a:solidFill>
                <a:sym typeface="Arial"/>
              </a:rPr>
            </a:br>
            <a:r>
              <a:rPr lang="de-DE" sz="1800" b="0" dirty="0">
                <a:solidFill>
                  <a:schemeClr val="dk1"/>
                </a:solidFill>
                <a:sym typeface="Arial"/>
              </a:rPr>
              <a:t>Ich bin auch sehr schnell.</a:t>
            </a:r>
            <a:endParaRPr lang="de-DE" sz="1800" dirty="0"/>
          </a:p>
        </p:txBody>
      </p:sp>
      <p:grpSp>
        <p:nvGrpSpPr>
          <p:cNvPr id="3076" name="Gruppieren 3075">
            <a:extLst>
              <a:ext uri="{FF2B5EF4-FFF2-40B4-BE49-F238E27FC236}">
                <a16:creationId xmlns:a16="http://schemas.microsoft.com/office/drawing/2014/main" id="{D181DEFD-7A50-F5F2-4D42-C370615F7E60}"/>
              </a:ext>
            </a:extLst>
          </p:cNvPr>
          <p:cNvGrpSpPr>
            <a:grpSpLocks noChangeAspect="1"/>
          </p:cNvGrpSpPr>
          <p:nvPr/>
        </p:nvGrpSpPr>
        <p:grpSpPr>
          <a:xfrm>
            <a:off x="7311305" y="4828640"/>
            <a:ext cx="2345723" cy="1502600"/>
            <a:chOff x="4455669" y="3942897"/>
            <a:chExt cx="3628663" cy="2324413"/>
          </a:xfrm>
        </p:grpSpPr>
        <p:pic>
          <p:nvPicPr>
            <p:cNvPr id="3077" name="Grafik 3076">
              <a:extLst>
                <a:ext uri="{FF2B5EF4-FFF2-40B4-BE49-F238E27FC236}">
                  <a16:creationId xmlns:a16="http://schemas.microsoft.com/office/drawing/2014/main" id="{68DEBD3A-EEB4-8EB9-8209-04DE5A743C8C}"/>
                </a:ext>
              </a:extLst>
            </p:cNvPr>
            <p:cNvPicPr>
              <a:picLocks noChangeAspect="1"/>
            </p:cNvPicPr>
            <p:nvPr/>
          </p:nvPicPr>
          <p:blipFill>
            <a:blip r:embed="rId6"/>
            <a:stretch>
              <a:fillRect/>
            </a:stretch>
          </p:blipFill>
          <p:spPr>
            <a:xfrm rot="21173744">
              <a:off x="5149292" y="4063393"/>
              <a:ext cx="994577" cy="1989154"/>
            </a:xfrm>
            <a:prstGeom prst="rect">
              <a:avLst/>
            </a:prstGeom>
          </p:spPr>
        </p:pic>
        <p:pic>
          <p:nvPicPr>
            <p:cNvPr id="3078" name="Grafik 3077" descr="Ein Bild, das Kunst, Bild, Zeichnung, Kinderkunst enthält.&#10;&#10;Automatisch generierte Beschreibung">
              <a:extLst>
                <a:ext uri="{FF2B5EF4-FFF2-40B4-BE49-F238E27FC236}">
                  <a16:creationId xmlns:a16="http://schemas.microsoft.com/office/drawing/2014/main" id="{8210566B-3FFE-F73E-FF99-8BAAD872C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3079" name="Grafik 3078" descr="Ein Bild, das Zeichnung, Entwurf, Bild, Kinderkunst enthält.&#10;&#10;Automatisch generierte Beschreibung">
              <a:extLst>
                <a:ext uri="{FF2B5EF4-FFF2-40B4-BE49-F238E27FC236}">
                  <a16:creationId xmlns:a16="http://schemas.microsoft.com/office/drawing/2014/main" id="{5A88AFCD-8BAD-C4ED-85A6-7B7AD53B3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3080" name="Grafik 3079">
              <a:extLst>
                <a:ext uri="{FF2B5EF4-FFF2-40B4-BE49-F238E27FC236}">
                  <a16:creationId xmlns:a16="http://schemas.microsoft.com/office/drawing/2014/main" id="{28755096-1C1B-CED1-763E-991F6B28D89B}"/>
                </a:ext>
              </a:extLst>
            </p:cNvPr>
            <p:cNvPicPr>
              <a:picLocks noChangeAspect="1"/>
            </p:cNvPicPr>
            <p:nvPr/>
          </p:nvPicPr>
          <p:blipFill>
            <a:blip r:embed="rId9"/>
            <a:stretch>
              <a:fillRect/>
            </a:stretch>
          </p:blipFill>
          <p:spPr>
            <a:xfrm>
              <a:off x="5793090" y="4009527"/>
              <a:ext cx="1025323" cy="2257783"/>
            </a:xfrm>
            <a:prstGeom prst="rect">
              <a:avLst/>
            </a:prstGeom>
          </p:spPr>
        </p:pic>
        <p:pic>
          <p:nvPicPr>
            <p:cNvPr id="3081" name="Grafik 3080">
              <a:extLst>
                <a:ext uri="{FF2B5EF4-FFF2-40B4-BE49-F238E27FC236}">
                  <a16:creationId xmlns:a16="http://schemas.microsoft.com/office/drawing/2014/main" id="{50E6E58E-8BFF-F3B2-A14C-0DC567AFB919}"/>
                </a:ext>
              </a:extLst>
            </p:cNvPr>
            <p:cNvPicPr>
              <a:picLocks noChangeAspect="1"/>
            </p:cNvPicPr>
            <p:nvPr/>
          </p:nvPicPr>
          <p:blipFill>
            <a:blip r:embed="rId10"/>
            <a:stretch>
              <a:fillRect/>
            </a:stretch>
          </p:blipFill>
          <p:spPr>
            <a:xfrm>
              <a:off x="4455669" y="4031891"/>
              <a:ext cx="1148872" cy="2213055"/>
            </a:xfrm>
            <a:prstGeom prst="rect">
              <a:avLst/>
            </a:prstGeom>
          </p:spPr>
        </p:pic>
      </p:grpSp>
    </p:spTree>
    <p:extLst>
      <p:ext uri="{BB962C8B-B14F-4D97-AF65-F5344CB8AC3E}">
        <p14:creationId xmlns:p14="http://schemas.microsoft.com/office/powerpoint/2010/main" val="40567956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00"/>
                                  </p:stCondLst>
                                  <p:childTnLst>
                                    <p:set>
                                      <p:cBhvr>
                                        <p:cTn id="17"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307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0ADAA-88A9-4DFE-D35E-44A93E08D8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69321D-541A-8AD0-696C-9E05966C811B}"/>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C478AD3D-4ED6-9692-BF8C-B68D7C9FA0E7}"/>
              </a:ext>
            </a:extLst>
          </p:cNvPr>
          <p:cNvSpPr>
            <a:spLocks noGrp="1"/>
          </p:cNvSpPr>
          <p:nvPr>
            <p:ph type="body" sz="quarter" idx="14"/>
          </p:nvPr>
        </p:nvSpPr>
        <p:spPr/>
        <p:txBody>
          <a:bodyPr/>
          <a:lstStyle/>
          <a:p>
            <a:r>
              <a:rPr lang="de-DE" dirty="0"/>
              <a:t>SKIZZEN ANBAHNEN</a:t>
            </a:r>
          </a:p>
        </p:txBody>
      </p:sp>
      <p:grpSp>
        <p:nvGrpSpPr>
          <p:cNvPr id="40" name="Gruppieren 39">
            <a:extLst>
              <a:ext uri="{FF2B5EF4-FFF2-40B4-BE49-F238E27FC236}">
                <a16:creationId xmlns:a16="http://schemas.microsoft.com/office/drawing/2014/main" id="{37A04737-93D4-FFF9-6D8D-B6DF9B5FF5B9}"/>
              </a:ext>
            </a:extLst>
          </p:cNvPr>
          <p:cNvGrpSpPr/>
          <p:nvPr/>
        </p:nvGrpSpPr>
        <p:grpSpPr>
          <a:xfrm>
            <a:off x="-5246006" y="2091193"/>
            <a:ext cx="22867871" cy="13511970"/>
            <a:chOff x="-5246006" y="2091193"/>
            <a:chExt cx="22867871" cy="13511970"/>
          </a:xfrm>
        </p:grpSpPr>
        <p:grpSp>
          <p:nvGrpSpPr>
            <p:cNvPr id="37" name="Gruppieren 36">
              <a:extLst>
                <a:ext uri="{FF2B5EF4-FFF2-40B4-BE49-F238E27FC236}">
                  <a16:creationId xmlns:a16="http://schemas.microsoft.com/office/drawing/2014/main" id="{A49EA6B3-A06C-139F-BF3B-A54CB0FEDDBF}"/>
                </a:ext>
              </a:extLst>
            </p:cNvPr>
            <p:cNvGrpSpPr/>
            <p:nvPr/>
          </p:nvGrpSpPr>
          <p:grpSpPr>
            <a:xfrm>
              <a:off x="-5246006" y="2091193"/>
              <a:ext cx="22867871" cy="13511970"/>
              <a:chOff x="-5246006" y="2091193"/>
              <a:chExt cx="22867871" cy="13511970"/>
            </a:xfrm>
          </p:grpSpPr>
          <p:sp>
            <p:nvSpPr>
              <p:cNvPr id="7" name="Rechteck 6">
                <a:extLst>
                  <a:ext uri="{FF2B5EF4-FFF2-40B4-BE49-F238E27FC236}">
                    <a16:creationId xmlns:a16="http://schemas.microsoft.com/office/drawing/2014/main" id="{BE4E9A05-CC0B-D36C-4347-71B5427F2E0F}"/>
                  </a:ext>
                </a:extLst>
              </p:cNvPr>
              <p:cNvSpPr/>
              <p:nvPr/>
            </p:nvSpPr>
            <p:spPr>
              <a:xfrm>
                <a:off x="1461688" y="2175163"/>
                <a:ext cx="9462654" cy="3352800"/>
              </a:xfrm>
              <a:prstGeom prst="rect">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9" name="Gerade Verbindung 8">
                <a:extLst>
                  <a:ext uri="{FF2B5EF4-FFF2-40B4-BE49-F238E27FC236}">
                    <a16:creationId xmlns:a16="http://schemas.microsoft.com/office/drawing/2014/main" id="{2CFF9594-32D8-44A9-B9BA-6A6F33CF545B}"/>
                  </a:ext>
                </a:extLst>
              </p:cNvPr>
              <p:cNvCxnSpPr/>
              <p:nvPr/>
            </p:nvCxnSpPr>
            <p:spPr>
              <a:xfrm>
                <a:off x="1461688" y="2978727"/>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0" name="Gerade Verbindung 9">
                <a:extLst>
                  <a:ext uri="{FF2B5EF4-FFF2-40B4-BE49-F238E27FC236}">
                    <a16:creationId xmlns:a16="http://schemas.microsoft.com/office/drawing/2014/main" id="{DAD41D6A-462B-131D-81A5-0EE21A94269D}"/>
                  </a:ext>
                </a:extLst>
              </p:cNvPr>
              <p:cNvCxnSpPr/>
              <p:nvPr/>
            </p:nvCxnSpPr>
            <p:spPr>
              <a:xfrm>
                <a:off x="1461688" y="3851564"/>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1" name="Gerade Verbindung 10">
                <a:extLst>
                  <a:ext uri="{FF2B5EF4-FFF2-40B4-BE49-F238E27FC236}">
                    <a16:creationId xmlns:a16="http://schemas.microsoft.com/office/drawing/2014/main" id="{6091907B-4B1E-798A-3D36-DF222C93F7B1}"/>
                  </a:ext>
                </a:extLst>
              </p:cNvPr>
              <p:cNvCxnSpPr/>
              <p:nvPr/>
            </p:nvCxnSpPr>
            <p:spPr>
              <a:xfrm>
                <a:off x="1461688" y="4738255"/>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2" name="Textfeld 11">
                <a:extLst>
                  <a:ext uri="{FF2B5EF4-FFF2-40B4-BE49-F238E27FC236}">
                    <a16:creationId xmlns:a16="http://schemas.microsoft.com/office/drawing/2014/main" id="{BD36DC51-592C-488B-0B2C-07AC539D4ADC}"/>
                  </a:ext>
                </a:extLst>
              </p:cNvPr>
              <p:cNvSpPr txBox="1"/>
              <p:nvPr/>
            </p:nvSpPr>
            <p:spPr>
              <a:xfrm>
                <a:off x="1780341" y="2091193"/>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1</a:t>
                </a:r>
              </a:p>
            </p:txBody>
          </p:sp>
          <p:cxnSp>
            <p:nvCxnSpPr>
              <p:cNvPr id="13" name="Gerade Verbindung 12">
                <a:extLst>
                  <a:ext uri="{FF2B5EF4-FFF2-40B4-BE49-F238E27FC236}">
                    <a16:creationId xmlns:a16="http://schemas.microsoft.com/office/drawing/2014/main" id="{4D037D10-0147-5F5C-D06F-D90FAEC247DE}"/>
                  </a:ext>
                </a:extLst>
              </p:cNvPr>
              <p:cNvCxnSpPr>
                <a:cxnSpLocks/>
              </p:cNvCxnSpPr>
              <p:nvPr/>
            </p:nvCxnSpPr>
            <p:spPr>
              <a:xfrm>
                <a:off x="1787236" y="2175163"/>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0E012372-E2FF-E6C7-F481-3823CCF43546}"/>
                  </a:ext>
                </a:extLst>
              </p:cNvPr>
              <p:cNvSpPr txBox="1"/>
              <p:nvPr/>
            </p:nvSpPr>
            <p:spPr>
              <a:xfrm>
                <a:off x="1773446" y="2923141"/>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2</a:t>
                </a:r>
              </a:p>
            </p:txBody>
          </p:sp>
          <p:sp>
            <p:nvSpPr>
              <p:cNvPr id="17" name="Textfeld 16">
                <a:extLst>
                  <a:ext uri="{FF2B5EF4-FFF2-40B4-BE49-F238E27FC236}">
                    <a16:creationId xmlns:a16="http://schemas.microsoft.com/office/drawing/2014/main" id="{FA66B37B-4D10-3286-1E32-C65268B6E96E}"/>
                  </a:ext>
                </a:extLst>
              </p:cNvPr>
              <p:cNvSpPr txBox="1"/>
              <p:nvPr/>
            </p:nvSpPr>
            <p:spPr>
              <a:xfrm>
                <a:off x="1766551" y="3796147"/>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3</a:t>
                </a:r>
              </a:p>
            </p:txBody>
          </p:sp>
          <p:sp>
            <p:nvSpPr>
              <p:cNvPr id="18" name="Textfeld 17">
                <a:extLst>
                  <a:ext uri="{FF2B5EF4-FFF2-40B4-BE49-F238E27FC236}">
                    <a16:creationId xmlns:a16="http://schemas.microsoft.com/office/drawing/2014/main" id="{8B956099-C5EC-B29E-6F62-B145EF21DDD9}"/>
                  </a:ext>
                </a:extLst>
              </p:cNvPr>
              <p:cNvSpPr txBox="1"/>
              <p:nvPr/>
            </p:nvSpPr>
            <p:spPr>
              <a:xfrm>
                <a:off x="1780341" y="4662055"/>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4</a:t>
                </a:r>
              </a:p>
            </p:txBody>
          </p:sp>
          <p:cxnSp>
            <p:nvCxnSpPr>
              <p:cNvPr id="19" name="Gerade Verbindung 18">
                <a:extLst>
                  <a:ext uri="{FF2B5EF4-FFF2-40B4-BE49-F238E27FC236}">
                    <a16:creationId xmlns:a16="http://schemas.microsoft.com/office/drawing/2014/main" id="{E1B53663-32E1-D0FD-EF4D-DBDDF1F167AC}"/>
                  </a:ext>
                </a:extLst>
              </p:cNvPr>
              <p:cNvCxnSpPr>
                <a:cxnSpLocks/>
              </p:cNvCxnSpPr>
              <p:nvPr/>
            </p:nvCxnSpPr>
            <p:spPr>
              <a:xfrm>
                <a:off x="2542406" y="2268935"/>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1" name="Gerade Verbindung 20">
                <a:extLst>
                  <a:ext uri="{FF2B5EF4-FFF2-40B4-BE49-F238E27FC236}">
                    <a16:creationId xmlns:a16="http://schemas.microsoft.com/office/drawing/2014/main" id="{3DFA6188-021F-668B-8FD9-BE46D4FF1D1F}"/>
                  </a:ext>
                </a:extLst>
              </p:cNvPr>
              <p:cNvCxnSpPr>
                <a:cxnSpLocks/>
              </p:cNvCxnSpPr>
              <p:nvPr/>
            </p:nvCxnSpPr>
            <p:spPr>
              <a:xfrm>
                <a:off x="2534972" y="313687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2" name="Gerade Verbindung 21">
                <a:extLst>
                  <a:ext uri="{FF2B5EF4-FFF2-40B4-BE49-F238E27FC236}">
                    <a16:creationId xmlns:a16="http://schemas.microsoft.com/office/drawing/2014/main" id="{C5E51D92-0E42-7F37-E126-66BD25E25960}"/>
                  </a:ext>
                </a:extLst>
              </p:cNvPr>
              <p:cNvCxnSpPr>
                <a:cxnSpLocks/>
              </p:cNvCxnSpPr>
              <p:nvPr/>
            </p:nvCxnSpPr>
            <p:spPr>
              <a:xfrm>
                <a:off x="2534972" y="400092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3" name="Gerade Verbindung 22">
                <a:extLst>
                  <a:ext uri="{FF2B5EF4-FFF2-40B4-BE49-F238E27FC236}">
                    <a16:creationId xmlns:a16="http://schemas.microsoft.com/office/drawing/2014/main" id="{1B9DDA0A-DEC5-A543-944A-2CBCDCC6F62B}"/>
                  </a:ext>
                </a:extLst>
              </p:cNvPr>
              <p:cNvCxnSpPr>
                <a:cxnSpLocks/>
              </p:cNvCxnSpPr>
              <p:nvPr/>
            </p:nvCxnSpPr>
            <p:spPr>
              <a:xfrm>
                <a:off x="2534972" y="485196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4" name="Halbbogen 23">
                <a:extLst>
                  <a:ext uri="{FF2B5EF4-FFF2-40B4-BE49-F238E27FC236}">
                    <a16:creationId xmlns:a16="http://schemas.microsoft.com/office/drawing/2014/main" id="{EB3882FB-6BE2-B5D4-A233-E13FD669E6EA}"/>
                  </a:ext>
                </a:extLst>
              </p:cNvPr>
              <p:cNvSpPr>
                <a:spLocks noChangeAspect="1"/>
              </p:cNvSpPr>
              <p:nvPr/>
            </p:nvSpPr>
            <p:spPr>
              <a:xfrm rot="16200000">
                <a:off x="-5246006" y="2175163"/>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6" name="Halbbogen 25">
                <a:extLst>
                  <a:ext uri="{FF2B5EF4-FFF2-40B4-BE49-F238E27FC236}">
                    <a16:creationId xmlns:a16="http://schemas.microsoft.com/office/drawing/2014/main" id="{D2E23677-79B3-1909-E02F-8A90AFBB27DE}"/>
                  </a:ext>
                </a:extLst>
              </p:cNvPr>
              <p:cNvSpPr>
                <a:spLocks noChangeAspect="1"/>
              </p:cNvSpPr>
              <p:nvPr/>
            </p:nvSpPr>
            <p:spPr>
              <a:xfrm rot="17744508">
                <a:off x="4193865" y="2174826"/>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8" name="Freihandform 27">
                <a:extLst>
                  <a:ext uri="{FF2B5EF4-FFF2-40B4-BE49-F238E27FC236}">
                    <a16:creationId xmlns:a16="http://schemas.microsoft.com/office/drawing/2014/main" id="{4592F843-965B-3957-CAF6-0440442AE94A}"/>
                  </a:ext>
                </a:extLst>
              </p:cNvPr>
              <p:cNvSpPr/>
              <p:nvPr/>
            </p:nvSpPr>
            <p:spPr>
              <a:xfrm>
                <a:off x="-1069862" y="2977158"/>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Freihandform 28">
                <a:extLst>
                  <a:ext uri="{FF2B5EF4-FFF2-40B4-BE49-F238E27FC236}">
                    <a16:creationId xmlns:a16="http://schemas.microsoft.com/office/drawing/2014/main" id="{35161BB7-63DE-4398-AA64-DAD59FFDBC99}"/>
                  </a:ext>
                </a:extLst>
              </p:cNvPr>
              <p:cNvSpPr/>
              <p:nvPr/>
            </p:nvSpPr>
            <p:spPr>
              <a:xfrm>
                <a:off x="-1076536" y="3854101"/>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0" name="Freihandform 29">
                <a:extLst>
                  <a:ext uri="{FF2B5EF4-FFF2-40B4-BE49-F238E27FC236}">
                    <a16:creationId xmlns:a16="http://schemas.microsoft.com/office/drawing/2014/main" id="{C8BAB39A-E232-5165-BCA4-CAB98CE13A81}"/>
                  </a:ext>
                </a:extLst>
              </p:cNvPr>
              <p:cNvSpPr/>
              <p:nvPr/>
            </p:nvSpPr>
            <p:spPr>
              <a:xfrm>
                <a:off x="-1076168" y="4738254"/>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1" name="Freihandform 30">
                <a:extLst>
                  <a:ext uri="{FF2B5EF4-FFF2-40B4-BE49-F238E27FC236}">
                    <a16:creationId xmlns:a16="http://schemas.microsoft.com/office/drawing/2014/main" id="{02977639-087E-3D04-755C-3857BB2EFC91}"/>
                  </a:ext>
                </a:extLst>
              </p:cNvPr>
              <p:cNvSpPr/>
              <p:nvPr/>
            </p:nvSpPr>
            <p:spPr>
              <a:xfrm flipH="1">
                <a:off x="10913861" y="2977077"/>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sp>
            <p:nvSpPr>
              <p:cNvPr id="32" name="Freihandform 31">
                <a:extLst>
                  <a:ext uri="{FF2B5EF4-FFF2-40B4-BE49-F238E27FC236}">
                    <a16:creationId xmlns:a16="http://schemas.microsoft.com/office/drawing/2014/main" id="{F2EAD729-F596-9EEA-870C-336F8C5A6F9A}"/>
                  </a:ext>
                </a:extLst>
              </p:cNvPr>
              <p:cNvSpPr/>
              <p:nvPr/>
            </p:nvSpPr>
            <p:spPr>
              <a:xfrm flipH="1">
                <a:off x="10920535" y="3854020"/>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3" name="Freihandform 32">
                <a:extLst>
                  <a:ext uri="{FF2B5EF4-FFF2-40B4-BE49-F238E27FC236}">
                    <a16:creationId xmlns:a16="http://schemas.microsoft.com/office/drawing/2014/main" id="{88900FB4-4192-FD09-0952-7308FB5BCAF9}"/>
                  </a:ext>
                </a:extLst>
              </p:cNvPr>
              <p:cNvSpPr/>
              <p:nvPr/>
            </p:nvSpPr>
            <p:spPr>
              <a:xfrm flipH="1">
                <a:off x="10914229" y="4738173"/>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cxnSp>
          <p:nvCxnSpPr>
            <p:cNvPr id="39" name="Gerade Verbindung 38">
              <a:extLst>
                <a:ext uri="{FF2B5EF4-FFF2-40B4-BE49-F238E27FC236}">
                  <a16:creationId xmlns:a16="http://schemas.microsoft.com/office/drawing/2014/main" id="{D435CC1A-514C-FCDF-49E4-9288683C77B9}"/>
                </a:ext>
              </a:extLst>
            </p:cNvPr>
            <p:cNvCxnSpPr>
              <a:cxnSpLocks/>
            </p:cNvCxnSpPr>
            <p:nvPr/>
          </p:nvCxnSpPr>
          <p:spPr>
            <a:xfrm>
              <a:off x="10419938" y="2175162"/>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pic>
        <p:nvPicPr>
          <p:cNvPr id="36" name="Grafik 35">
            <a:extLst>
              <a:ext uri="{FF2B5EF4-FFF2-40B4-BE49-F238E27FC236}">
                <a16:creationId xmlns:a16="http://schemas.microsoft.com/office/drawing/2014/main" id="{6829BE19-3BB5-F5AC-0EC7-2A38FBA9B39C}"/>
              </a:ext>
            </a:extLst>
          </p:cNvPr>
          <p:cNvPicPr>
            <a:picLocks noChangeAspect="1"/>
          </p:cNvPicPr>
          <p:nvPr/>
        </p:nvPicPr>
        <p:blipFill>
          <a:blip r:embed="rId3"/>
          <a:srcRect t="31094"/>
          <a:stretch>
            <a:fillRect/>
          </a:stretch>
        </p:blipFill>
        <p:spPr>
          <a:xfrm flipH="1">
            <a:off x="10437465" y="3159188"/>
            <a:ext cx="1175291" cy="1444447"/>
          </a:xfrm>
          <a:prstGeom prst="rect">
            <a:avLst/>
          </a:prstGeom>
          <a:effectLst>
            <a:outerShdw blurRad="50800" dist="38100" dir="5400000" algn="t" rotWithShape="0">
              <a:prstClr val="black">
                <a:alpha val="40000"/>
              </a:prstClr>
            </a:outerShdw>
          </a:effectLst>
        </p:spPr>
      </p:pic>
      <p:pic>
        <p:nvPicPr>
          <p:cNvPr id="35" name="Grafik 34">
            <a:extLst>
              <a:ext uri="{FF2B5EF4-FFF2-40B4-BE49-F238E27FC236}">
                <a16:creationId xmlns:a16="http://schemas.microsoft.com/office/drawing/2014/main" id="{01F10738-A39F-6798-C4C3-590D485816D5}"/>
              </a:ext>
            </a:extLst>
          </p:cNvPr>
          <p:cNvPicPr>
            <a:picLocks noChangeAspect="1"/>
          </p:cNvPicPr>
          <p:nvPr/>
        </p:nvPicPr>
        <p:blipFill>
          <a:blip r:embed="rId4"/>
          <a:srcRect t="39346"/>
          <a:stretch>
            <a:fillRect/>
          </a:stretch>
        </p:blipFill>
        <p:spPr>
          <a:xfrm>
            <a:off x="7925964" y="4011272"/>
            <a:ext cx="1175291" cy="1443004"/>
          </a:xfrm>
          <a:prstGeom prst="rect">
            <a:avLst/>
          </a:prstGeom>
          <a:effectLst>
            <a:outerShdw blurRad="50800" dist="38100" dir="5400000" algn="t" rotWithShape="0">
              <a:prstClr val="black">
                <a:alpha val="40000"/>
              </a:prstClr>
            </a:outerShdw>
          </a:effectLst>
        </p:spPr>
      </p:pic>
      <p:grpSp>
        <p:nvGrpSpPr>
          <p:cNvPr id="3076" name="Gruppieren 3075">
            <a:extLst>
              <a:ext uri="{FF2B5EF4-FFF2-40B4-BE49-F238E27FC236}">
                <a16:creationId xmlns:a16="http://schemas.microsoft.com/office/drawing/2014/main" id="{9542F1B7-1293-0514-4D4E-035048012151}"/>
              </a:ext>
            </a:extLst>
          </p:cNvPr>
          <p:cNvGrpSpPr>
            <a:grpSpLocks noChangeAspect="1"/>
          </p:cNvGrpSpPr>
          <p:nvPr/>
        </p:nvGrpSpPr>
        <p:grpSpPr>
          <a:xfrm>
            <a:off x="7311305" y="4828640"/>
            <a:ext cx="2345723" cy="1502600"/>
            <a:chOff x="4455669" y="3942897"/>
            <a:chExt cx="3628663" cy="2324413"/>
          </a:xfrm>
        </p:grpSpPr>
        <p:pic>
          <p:nvPicPr>
            <p:cNvPr id="3077" name="Grafik 3076">
              <a:extLst>
                <a:ext uri="{FF2B5EF4-FFF2-40B4-BE49-F238E27FC236}">
                  <a16:creationId xmlns:a16="http://schemas.microsoft.com/office/drawing/2014/main" id="{4CC61E26-D1D5-2D38-4983-619521AAE0D1}"/>
                </a:ext>
              </a:extLst>
            </p:cNvPr>
            <p:cNvPicPr>
              <a:picLocks noChangeAspect="1"/>
            </p:cNvPicPr>
            <p:nvPr/>
          </p:nvPicPr>
          <p:blipFill>
            <a:blip r:embed="rId5"/>
            <a:stretch>
              <a:fillRect/>
            </a:stretch>
          </p:blipFill>
          <p:spPr>
            <a:xfrm rot="21173744">
              <a:off x="5149292" y="4063393"/>
              <a:ext cx="994577" cy="1989154"/>
            </a:xfrm>
            <a:prstGeom prst="rect">
              <a:avLst/>
            </a:prstGeom>
          </p:spPr>
        </p:pic>
        <p:pic>
          <p:nvPicPr>
            <p:cNvPr id="3078" name="Grafik 3077" descr="Ein Bild, das Kunst, Bild, Zeichnung, Kinderkunst enthält.&#10;&#10;Automatisch generierte Beschreibung">
              <a:extLst>
                <a:ext uri="{FF2B5EF4-FFF2-40B4-BE49-F238E27FC236}">
                  <a16:creationId xmlns:a16="http://schemas.microsoft.com/office/drawing/2014/main" id="{8BE07AFC-A7DC-2EBB-3E18-B4C020FD2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3079" name="Grafik 3078" descr="Ein Bild, das Zeichnung, Entwurf, Bild, Kinderkunst enthält.&#10;&#10;Automatisch generierte Beschreibung">
              <a:extLst>
                <a:ext uri="{FF2B5EF4-FFF2-40B4-BE49-F238E27FC236}">
                  <a16:creationId xmlns:a16="http://schemas.microsoft.com/office/drawing/2014/main" id="{B3315882-6D49-6A6A-4BFD-5D638A4495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3080" name="Grafik 3079">
              <a:extLst>
                <a:ext uri="{FF2B5EF4-FFF2-40B4-BE49-F238E27FC236}">
                  <a16:creationId xmlns:a16="http://schemas.microsoft.com/office/drawing/2014/main" id="{64CE223F-D534-1462-E248-D4A47DFFB9DE}"/>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3081" name="Grafik 3080">
              <a:extLst>
                <a:ext uri="{FF2B5EF4-FFF2-40B4-BE49-F238E27FC236}">
                  <a16:creationId xmlns:a16="http://schemas.microsoft.com/office/drawing/2014/main" id="{686F0CA2-F036-3016-CCA8-92B3AB3F51B7}"/>
                </a:ext>
              </a:extLst>
            </p:cNvPr>
            <p:cNvPicPr>
              <a:picLocks noChangeAspect="1"/>
            </p:cNvPicPr>
            <p:nvPr/>
          </p:nvPicPr>
          <p:blipFill>
            <a:blip r:embed="rId9"/>
            <a:stretch>
              <a:fillRect/>
            </a:stretch>
          </p:blipFill>
          <p:spPr>
            <a:xfrm>
              <a:off x="4455669" y="4031891"/>
              <a:ext cx="1148872" cy="2213055"/>
            </a:xfrm>
            <a:prstGeom prst="rect">
              <a:avLst/>
            </a:prstGeom>
          </p:spPr>
        </p:pic>
      </p:grpSp>
      <p:sp>
        <p:nvSpPr>
          <p:cNvPr id="3" name="Google Shape;471;p17">
            <a:extLst>
              <a:ext uri="{FF2B5EF4-FFF2-40B4-BE49-F238E27FC236}">
                <a16:creationId xmlns:a16="http://schemas.microsoft.com/office/drawing/2014/main" id="{1C73554C-3EC9-B187-CD18-4E016041F5D9}"/>
              </a:ext>
            </a:extLst>
          </p:cNvPr>
          <p:cNvSpPr/>
          <p:nvPr/>
        </p:nvSpPr>
        <p:spPr>
          <a:xfrm>
            <a:off x="5015828" y="4229441"/>
            <a:ext cx="2354373" cy="538085"/>
          </a:xfrm>
          <a:prstGeom prst="wedgeRoundRectCallout">
            <a:avLst>
              <a:gd name="adj1" fmla="val 46290"/>
              <a:gd name="adj2" fmla="val 9036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Ben hat gewonnen!</a:t>
            </a:r>
            <a:endParaRPr lang="de-DE" sz="1800" dirty="0"/>
          </a:p>
        </p:txBody>
      </p:sp>
      <p:sp>
        <p:nvSpPr>
          <p:cNvPr id="5" name="Google Shape;471;p17">
            <a:extLst>
              <a:ext uri="{FF2B5EF4-FFF2-40B4-BE49-F238E27FC236}">
                <a16:creationId xmlns:a16="http://schemas.microsoft.com/office/drawing/2014/main" id="{83E56CDD-4721-457F-B1B9-46BC8D99C356}"/>
              </a:ext>
            </a:extLst>
          </p:cNvPr>
          <p:cNvSpPr/>
          <p:nvPr/>
        </p:nvSpPr>
        <p:spPr>
          <a:xfrm>
            <a:off x="9582544" y="4065658"/>
            <a:ext cx="2354373" cy="981322"/>
          </a:xfrm>
          <a:prstGeom prst="wedgeRoundRectCallout">
            <a:avLst>
              <a:gd name="adj1" fmla="val -40393"/>
              <a:gd name="adj2" fmla="val 7392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Aber stand da nicht etwas von einem Vorsprung?</a:t>
            </a:r>
            <a:endParaRPr lang="de-DE" sz="1800" dirty="0"/>
          </a:p>
        </p:txBody>
      </p:sp>
      <p:pic>
        <p:nvPicPr>
          <p:cNvPr id="6" name="Grafik 5">
            <a:extLst>
              <a:ext uri="{FF2B5EF4-FFF2-40B4-BE49-F238E27FC236}">
                <a16:creationId xmlns:a16="http://schemas.microsoft.com/office/drawing/2014/main" id="{37FDBEDF-5A1B-C3C1-6377-BD33DBAD4114}"/>
              </a:ext>
            </a:extLst>
          </p:cNvPr>
          <p:cNvPicPr>
            <a:picLocks noChangeAspect="1"/>
          </p:cNvPicPr>
          <p:nvPr/>
        </p:nvPicPr>
        <p:blipFill>
          <a:blip r:embed="rId10"/>
          <a:stretch>
            <a:fillRect/>
          </a:stretch>
        </p:blipFill>
        <p:spPr>
          <a:xfrm flipH="1">
            <a:off x="10730312" y="981389"/>
            <a:ext cx="812800" cy="1244600"/>
          </a:xfrm>
          <a:prstGeom prst="rect">
            <a:avLst/>
          </a:prstGeom>
        </p:spPr>
      </p:pic>
    </p:spTree>
    <p:extLst>
      <p:ext uri="{BB962C8B-B14F-4D97-AF65-F5344CB8AC3E}">
        <p14:creationId xmlns:p14="http://schemas.microsoft.com/office/powerpoint/2010/main" val="3661954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218A5-A4DF-96AF-8EA1-4FBB7A16AA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D2211D-C9DA-F984-8481-2D8B7AFA3D05}"/>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4A5E2C6A-BF1E-EF4C-7ED9-A2FC7B6E8FC1}"/>
              </a:ext>
            </a:extLst>
          </p:cNvPr>
          <p:cNvSpPr>
            <a:spLocks noGrp="1"/>
          </p:cNvSpPr>
          <p:nvPr>
            <p:ph type="body" sz="quarter" idx="14"/>
          </p:nvPr>
        </p:nvSpPr>
        <p:spPr/>
        <p:txBody>
          <a:bodyPr/>
          <a:lstStyle/>
          <a:p>
            <a:r>
              <a:rPr lang="de-DE" dirty="0"/>
              <a:t>SKIZZEN ANBAHNEN</a:t>
            </a:r>
          </a:p>
        </p:txBody>
      </p:sp>
      <p:grpSp>
        <p:nvGrpSpPr>
          <p:cNvPr id="40" name="Gruppieren 39">
            <a:extLst>
              <a:ext uri="{FF2B5EF4-FFF2-40B4-BE49-F238E27FC236}">
                <a16:creationId xmlns:a16="http://schemas.microsoft.com/office/drawing/2014/main" id="{31A6C3E5-0841-F0FD-62A6-6AE34D5E7030}"/>
              </a:ext>
            </a:extLst>
          </p:cNvPr>
          <p:cNvGrpSpPr/>
          <p:nvPr/>
        </p:nvGrpSpPr>
        <p:grpSpPr>
          <a:xfrm>
            <a:off x="-5246006" y="2091193"/>
            <a:ext cx="22867871" cy="13511970"/>
            <a:chOff x="-5246006" y="2091193"/>
            <a:chExt cx="22867871" cy="13511970"/>
          </a:xfrm>
        </p:grpSpPr>
        <p:grpSp>
          <p:nvGrpSpPr>
            <p:cNvPr id="37" name="Gruppieren 36">
              <a:extLst>
                <a:ext uri="{FF2B5EF4-FFF2-40B4-BE49-F238E27FC236}">
                  <a16:creationId xmlns:a16="http://schemas.microsoft.com/office/drawing/2014/main" id="{62C513B9-6A7E-2827-25E7-BD54602190D5}"/>
                </a:ext>
              </a:extLst>
            </p:cNvPr>
            <p:cNvGrpSpPr/>
            <p:nvPr/>
          </p:nvGrpSpPr>
          <p:grpSpPr>
            <a:xfrm>
              <a:off x="-5246006" y="2091193"/>
              <a:ext cx="22867871" cy="13511970"/>
              <a:chOff x="-5246006" y="2091193"/>
              <a:chExt cx="22867871" cy="13511970"/>
            </a:xfrm>
          </p:grpSpPr>
          <p:sp>
            <p:nvSpPr>
              <p:cNvPr id="7" name="Rechteck 6">
                <a:extLst>
                  <a:ext uri="{FF2B5EF4-FFF2-40B4-BE49-F238E27FC236}">
                    <a16:creationId xmlns:a16="http://schemas.microsoft.com/office/drawing/2014/main" id="{AD43769C-05D4-5BCF-ADAB-FF1BA1E3E5EC}"/>
                  </a:ext>
                </a:extLst>
              </p:cNvPr>
              <p:cNvSpPr/>
              <p:nvPr/>
            </p:nvSpPr>
            <p:spPr>
              <a:xfrm>
                <a:off x="1461688" y="2175163"/>
                <a:ext cx="9462654" cy="3352800"/>
              </a:xfrm>
              <a:prstGeom prst="rect">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9" name="Gerade Verbindung 8">
                <a:extLst>
                  <a:ext uri="{FF2B5EF4-FFF2-40B4-BE49-F238E27FC236}">
                    <a16:creationId xmlns:a16="http://schemas.microsoft.com/office/drawing/2014/main" id="{0A1470D5-9AC6-43D3-D93B-FC9767EC5C40}"/>
                  </a:ext>
                </a:extLst>
              </p:cNvPr>
              <p:cNvCxnSpPr/>
              <p:nvPr/>
            </p:nvCxnSpPr>
            <p:spPr>
              <a:xfrm>
                <a:off x="1461688" y="2978727"/>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0" name="Gerade Verbindung 9">
                <a:extLst>
                  <a:ext uri="{FF2B5EF4-FFF2-40B4-BE49-F238E27FC236}">
                    <a16:creationId xmlns:a16="http://schemas.microsoft.com/office/drawing/2014/main" id="{529EDBBD-AB71-0D49-04CD-8B12197AC3D8}"/>
                  </a:ext>
                </a:extLst>
              </p:cNvPr>
              <p:cNvCxnSpPr/>
              <p:nvPr/>
            </p:nvCxnSpPr>
            <p:spPr>
              <a:xfrm>
                <a:off x="1461688" y="3851564"/>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1" name="Gerade Verbindung 10">
                <a:extLst>
                  <a:ext uri="{FF2B5EF4-FFF2-40B4-BE49-F238E27FC236}">
                    <a16:creationId xmlns:a16="http://schemas.microsoft.com/office/drawing/2014/main" id="{FD7C7462-19F3-8168-C96D-63B1B609C2E4}"/>
                  </a:ext>
                </a:extLst>
              </p:cNvPr>
              <p:cNvCxnSpPr/>
              <p:nvPr/>
            </p:nvCxnSpPr>
            <p:spPr>
              <a:xfrm>
                <a:off x="1461688" y="4738255"/>
                <a:ext cx="9462654"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2" name="Textfeld 11">
                <a:extLst>
                  <a:ext uri="{FF2B5EF4-FFF2-40B4-BE49-F238E27FC236}">
                    <a16:creationId xmlns:a16="http://schemas.microsoft.com/office/drawing/2014/main" id="{EBD6BE55-5898-BE92-D486-EAB80ACDC5C0}"/>
                  </a:ext>
                </a:extLst>
              </p:cNvPr>
              <p:cNvSpPr txBox="1"/>
              <p:nvPr/>
            </p:nvSpPr>
            <p:spPr>
              <a:xfrm>
                <a:off x="1780341" y="2091193"/>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1</a:t>
                </a:r>
              </a:p>
            </p:txBody>
          </p:sp>
          <p:cxnSp>
            <p:nvCxnSpPr>
              <p:cNvPr id="13" name="Gerade Verbindung 12">
                <a:extLst>
                  <a:ext uri="{FF2B5EF4-FFF2-40B4-BE49-F238E27FC236}">
                    <a16:creationId xmlns:a16="http://schemas.microsoft.com/office/drawing/2014/main" id="{BB31E9B4-36C4-8F6B-F112-93384920937F}"/>
                  </a:ext>
                </a:extLst>
              </p:cNvPr>
              <p:cNvCxnSpPr>
                <a:cxnSpLocks/>
              </p:cNvCxnSpPr>
              <p:nvPr/>
            </p:nvCxnSpPr>
            <p:spPr>
              <a:xfrm>
                <a:off x="1787236" y="2175163"/>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3BF3C92A-CF9D-DAFB-8C46-963D83ABBC9B}"/>
                  </a:ext>
                </a:extLst>
              </p:cNvPr>
              <p:cNvSpPr txBox="1"/>
              <p:nvPr/>
            </p:nvSpPr>
            <p:spPr>
              <a:xfrm>
                <a:off x="1773446" y="2923141"/>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2</a:t>
                </a:r>
              </a:p>
            </p:txBody>
          </p:sp>
          <p:sp>
            <p:nvSpPr>
              <p:cNvPr id="17" name="Textfeld 16">
                <a:extLst>
                  <a:ext uri="{FF2B5EF4-FFF2-40B4-BE49-F238E27FC236}">
                    <a16:creationId xmlns:a16="http://schemas.microsoft.com/office/drawing/2014/main" id="{3CEF3BB6-95BF-B503-E85C-153BDF87AE78}"/>
                  </a:ext>
                </a:extLst>
              </p:cNvPr>
              <p:cNvSpPr txBox="1"/>
              <p:nvPr/>
            </p:nvSpPr>
            <p:spPr>
              <a:xfrm>
                <a:off x="1766551" y="3796147"/>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3</a:t>
                </a:r>
              </a:p>
            </p:txBody>
          </p:sp>
          <p:sp>
            <p:nvSpPr>
              <p:cNvPr id="18" name="Textfeld 17">
                <a:extLst>
                  <a:ext uri="{FF2B5EF4-FFF2-40B4-BE49-F238E27FC236}">
                    <a16:creationId xmlns:a16="http://schemas.microsoft.com/office/drawing/2014/main" id="{D134FCDC-7216-E5BF-24E9-A694FBBD5246}"/>
                  </a:ext>
                </a:extLst>
              </p:cNvPr>
              <p:cNvSpPr txBox="1"/>
              <p:nvPr/>
            </p:nvSpPr>
            <p:spPr>
              <a:xfrm>
                <a:off x="1780341" y="4662055"/>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6000" b="0" i="0" u="none" strike="noStrike" cap="none" spc="0" normalizeH="0" baseline="0" dirty="0">
                    <a:ln>
                      <a:noFill/>
                    </a:ln>
                    <a:solidFill>
                      <a:schemeClr val="bg1"/>
                    </a:solidFill>
                    <a:effectLst/>
                    <a:uFillTx/>
                    <a:latin typeface="Comic Sans MS" panose="030F0902030302020204" pitchFamily="66" charset="0"/>
                    <a:sym typeface="Calibri"/>
                  </a:rPr>
                  <a:t>4</a:t>
                </a:r>
              </a:p>
            </p:txBody>
          </p:sp>
          <p:cxnSp>
            <p:nvCxnSpPr>
              <p:cNvPr id="19" name="Gerade Verbindung 18">
                <a:extLst>
                  <a:ext uri="{FF2B5EF4-FFF2-40B4-BE49-F238E27FC236}">
                    <a16:creationId xmlns:a16="http://schemas.microsoft.com/office/drawing/2014/main" id="{124B526E-EA75-EC84-C9AD-0B98C150383D}"/>
                  </a:ext>
                </a:extLst>
              </p:cNvPr>
              <p:cNvCxnSpPr>
                <a:cxnSpLocks/>
              </p:cNvCxnSpPr>
              <p:nvPr/>
            </p:nvCxnSpPr>
            <p:spPr>
              <a:xfrm>
                <a:off x="2542406" y="2268935"/>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1" name="Gerade Verbindung 20">
                <a:extLst>
                  <a:ext uri="{FF2B5EF4-FFF2-40B4-BE49-F238E27FC236}">
                    <a16:creationId xmlns:a16="http://schemas.microsoft.com/office/drawing/2014/main" id="{BC6087A8-7B1A-4DAE-9D39-8B6BD36405EA}"/>
                  </a:ext>
                </a:extLst>
              </p:cNvPr>
              <p:cNvCxnSpPr>
                <a:cxnSpLocks/>
              </p:cNvCxnSpPr>
              <p:nvPr/>
            </p:nvCxnSpPr>
            <p:spPr>
              <a:xfrm>
                <a:off x="2534972" y="313687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2" name="Gerade Verbindung 21">
                <a:extLst>
                  <a:ext uri="{FF2B5EF4-FFF2-40B4-BE49-F238E27FC236}">
                    <a16:creationId xmlns:a16="http://schemas.microsoft.com/office/drawing/2014/main" id="{8894639C-228D-B18C-94A4-044C5A4CD8AB}"/>
                  </a:ext>
                </a:extLst>
              </p:cNvPr>
              <p:cNvCxnSpPr>
                <a:cxnSpLocks/>
              </p:cNvCxnSpPr>
              <p:nvPr/>
            </p:nvCxnSpPr>
            <p:spPr>
              <a:xfrm>
                <a:off x="2534972" y="400092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3" name="Gerade Verbindung 22">
                <a:extLst>
                  <a:ext uri="{FF2B5EF4-FFF2-40B4-BE49-F238E27FC236}">
                    <a16:creationId xmlns:a16="http://schemas.microsoft.com/office/drawing/2014/main" id="{357A7D4F-CDC6-5228-C844-B2D6354D69AC}"/>
                  </a:ext>
                </a:extLst>
              </p:cNvPr>
              <p:cNvCxnSpPr>
                <a:cxnSpLocks/>
              </p:cNvCxnSpPr>
              <p:nvPr/>
            </p:nvCxnSpPr>
            <p:spPr>
              <a:xfrm>
                <a:off x="2534972" y="485196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4" name="Halbbogen 23">
                <a:extLst>
                  <a:ext uri="{FF2B5EF4-FFF2-40B4-BE49-F238E27FC236}">
                    <a16:creationId xmlns:a16="http://schemas.microsoft.com/office/drawing/2014/main" id="{8615A248-0564-BAE2-0A3B-E46EA4CBCDC0}"/>
                  </a:ext>
                </a:extLst>
              </p:cNvPr>
              <p:cNvSpPr>
                <a:spLocks noChangeAspect="1"/>
              </p:cNvSpPr>
              <p:nvPr/>
            </p:nvSpPr>
            <p:spPr>
              <a:xfrm rot="16200000">
                <a:off x="-5246006" y="2175163"/>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6" name="Halbbogen 25">
                <a:extLst>
                  <a:ext uri="{FF2B5EF4-FFF2-40B4-BE49-F238E27FC236}">
                    <a16:creationId xmlns:a16="http://schemas.microsoft.com/office/drawing/2014/main" id="{13444690-F27D-D9C6-701B-775F50452F22}"/>
                  </a:ext>
                </a:extLst>
              </p:cNvPr>
              <p:cNvSpPr>
                <a:spLocks noChangeAspect="1"/>
              </p:cNvSpPr>
              <p:nvPr/>
            </p:nvSpPr>
            <p:spPr>
              <a:xfrm rot="17744508">
                <a:off x="4193865" y="2174826"/>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8" name="Freihandform 27">
                <a:extLst>
                  <a:ext uri="{FF2B5EF4-FFF2-40B4-BE49-F238E27FC236}">
                    <a16:creationId xmlns:a16="http://schemas.microsoft.com/office/drawing/2014/main" id="{96EBAFC7-B6FF-0316-AC83-5D5427135E0C}"/>
                  </a:ext>
                </a:extLst>
              </p:cNvPr>
              <p:cNvSpPr/>
              <p:nvPr/>
            </p:nvSpPr>
            <p:spPr>
              <a:xfrm>
                <a:off x="-1069862" y="2977158"/>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29" name="Freihandform 28">
                <a:extLst>
                  <a:ext uri="{FF2B5EF4-FFF2-40B4-BE49-F238E27FC236}">
                    <a16:creationId xmlns:a16="http://schemas.microsoft.com/office/drawing/2014/main" id="{32B0C83E-17B7-CDEA-21DC-48727A10C4DA}"/>
                  </a:ext>
                </a:extLst>
              </p:cNvPr>
              <p:cNvSpPr/>
              <p:nvPr/>
            </p:nvSpPr>
            <p:spPr>
              <a:xfrm>
                <a:off x="-1076536" y="3854101"/>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0" name="Freihandform 29">
                <a:extLst>
                  <a:ext uri="{FF2B5EF4-FFF2-40B4-BE49-F238E27FC236}">
                    <a16:creationId xmlns:a16="http://schemas.microsoft.com/office/drawing/2014/main" id="{BB1B9C5A-6943-7928-D348-32CD9C988264}"/>
                  </a:ext>
                </a:extLst>
              </p:cNvPr>
              <p:cNvSpPr/>
              <p:nvPr/>
            </p:nvSpPr>
            <p:spPr>
              <a:xfrm>
                <a:off x="-1076168" y="4738254"/>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1" name="Freihandform 30">
                <a:extLst>
                  <a:ext uri="{FF2B5EF4-FFF2-40B4-BE49-F238E27FC236}">
                    <a16:creationId xmlns:a16="http://schemas.microsoft.com/office/drawing/2014/main" id="{22BD84BF-4FAF-5F16-8E37-E18050829765}"/>
                  </a:ext>
                </a:extLst>
              </p:cNvPr>
              <p:cNvSpPr/>
              <p:nvPr/>
            </p:nvSpPr>
            <p:spPr>
              <a:xfrm flipH="1">
                <a:off x="10913861" y="2977077"/>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sp>
            <p:nvSpPr>
              <p:cNvPr id="32" name="Freihandform 31">
                <a:extLst>
                  <a:ext uri="{FF2B5EF4-FFF2-40B4-BE49-F238E27FC236}">
                    <a16:creationId xmlns:a16="http://schemas.microsoft.com/office/drawing/2014/main" id="{E237C20A-3AA2-896D-C6D7-5EEB8316097B}"/>
                  </a:ext>
                </a:extLst>
              </p:cNvPr>
              <p:cNvSpPr/>
              <p:nvPr/>
            </p:nvSpPr>
            <p:spPr>
              <a:xfrm flipH="1">
                <a:off x="10920535" y="3854020"/>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3" name="Freihandform 32">
                <a:extLst>
                  <a:ext uri="{FF2B5EF4-FFF2-40B4-BE49-F238E27FC236}">
                    <a16:creationId xmlns:a16="http://schemas.microsoft.com/office/drawing/2014/main" id="{2B180111-87E2-AE98-DAE1-93A892750C7D}"/>
                  </a:ext>
                </a:extLst>
              </p:cNvPr>
              <p:cNvSpPr/>
              <p:nvPr/>
            </p:nvSpPr>
            <p:spPr>
              <a:xfrm flipH="1">
                <a:off x="10914229" y="4738173"/>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cxnSp>
          <p:nvCxnSpPr>
            <p:cNvPr id="39" name="Gerade Verbindung 38">
              <a:extLst>
                <a:ext uri="{FF2B5EF4-FFF2-40B4-BE49-F238E27FC236}">
                  <a16:creationId xmlns:a16="http://schemas.microsoft.com/office/drawing/2014/main" id="{B61802F4-C299-6E93-98D4-B8886C52FE0B}"/>
                </a:ext>
              </a:extLst>
            </p:cNvPr>
            <p:cNvCxnSpPr>
              <a:cxnSpLocks/>
            </p:cNvCxnSpPr>
            <p:nvPr/>
          </p:nvCxnSpPr>
          <p:spPr>
            <a:xfrm>
              <a:off x="10419938" y="2175162"/>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grpSp>
      <p:grpSp>
        <p:nvGrpSpPr>
          <p:cNvPr id="3076" name="Gruppieren 3075">
            <a:extLst>
              <a:ext uri="{FF2B5EF4-FFF2-40B4-BE49-F238E27FC236}">
                <a16:creationId xmlns:a16="http://schemas.microsoft.com/office/drawing/2014/main" id="{15E81B7D-CC6B-A813-1F5F-B7ED1C914EB4}"/>
              </a:ext>
            </a:extLst>
          </p:cNvPr>
          <p:cNvGrpSpPr>
            <a:grpSpLocks noChangeAspect="1"/>
          </p:cNvGrpSpPr>
          <p:nvPr/>
        </p:nvGrpSpPr>
        <p:grpSpPr>
          <a:xfrm>
            <a:off x="7311305" y="4828640"/>
            <a:ext cx="2345723" cy="1502600"/>
            <a:chOff x="4455669" y="3942897"/>
            <a:chExt cx="3628663" cy="2324413"/>
          </a:xfrm>
        </p:grpSpPr>
        <p:pic>
          <p:nvPicPr>
            <p:cNvPr id="3077" name="Grafik 3076">
              <a:extLst>
                <a:ext uri="{FF2B5EF4-FFF2-40B4-BE49-F238E27FC236}">
                  <a16:creationId xmlns:a16="http://schemas.microsoft.com/office/drawing/2014/main" id="{81A543D1-26D3-8171-9CA4-E574D2B57160}"/>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3078" name="Grafik 3077" descr="Ein Bild, das Kunst, Bild, Zeichnung, Kinderkunst enthält.&#10;&#10;Automatisch generierte Beschreibung">
              <a:extLst>
                <a:ext uri="{FF2B5EF4-FFF2-40B4-BE49-F238E27FC236}">
                  <a16:creationId xmlns:a16="http://schemas.microsoft.com/office/drawing/2014/main" id="{F9BC9B58-CB9B-5289-E71F-669C07DD0A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3079" name="Grafik 3078" descr="Ein Bild, das Zeichnung, Entwurf, Bild, Kinderkunst enthält.&#10;&#10;Automatisch generierte Beschreibung">
              <a:extLst>
                <a:ext uri="{FF2B5EF4-FFF2-40B4-BE49-F238E27FC236}">
                  <a16:creationId xmlns:a16="http://schemas.microsoft.com/office/drawing/2014/main" id="{5E271642-FAFE-AE87-2065-9E3F35E8D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3080" name="Grafik 3079">
              <a:extLst>
                <a:ext uri="{FF2B5EF4-FFF2-40B4-BE49-F238E27FC236}">
                  <a16:creationId xmlns:a16="http://schemas.microsoft.com/office/drawing/2014/main" id="{3BF03A8B-BDB2-12BF-D877-7C67583E1F3F}"/>
                </a:ext>
              </a:extLst>
            </p:cNvPr>
            <p:cNvPicPr>
              <a:picLocks noChangeAspect="1"/>
            </p:cNvPicPr>
            <p:nvPr/>
          </p:nvPicPr>
          <p:blipFill>
            <a:blip r:embed="rId6"/>
            <a:stretch>
              <a:fillRect/>
            </a:stretch>
          </p:blipFill>
          <p:spPr>
            <a:xfrm>
              <a:off x="5793090" y="4009527"/>
              <a:ext cx="1025323" cy="2257783"/>
            </a:xfrm>
            <a:prstGeom prst="rect">
              <a:avLst/>
            </a:prstGeom>
          </p:spPr>
        </p:pic>
        <p:pic>
          <p:nvPicPr>
            <p:cNvPr id="3081" name="Grafik 3080">
              <a:extLst>
                <a:ext uri="{FF2B5EF4-FFF2-40B4-BE49-F238E27FC236}">
                  <a16:creationId xmlns:a16="http://schemas.microsoft.com/office/drawing/2014/main" id="{34D5078F-EE0A-10FD-EB15-8504FC51A9CE}"/>
                </a:ext>
              </a:extLst>
            </p:cNvPr>
            <p:cNvPicPr>
              <a:picLocks noChangeAspect="1"/>
            </p:cNvPicPr>
            <p:nvPr/>
          </p:nvPicPr>
          <p:blipFill>
            <a:blip r:embed="rId7"/>
            <a:stretch>
              <a:fillRect/>
            </a:stretch>
          </p:blipFill>
          <p:spPr>
            <a:xfrm>
              <a:off x="4455669" y="4031891"/>
              <a:ext cx="1148872" cy="2213055"/>
            </a:xfrm>
            <a:prstGeom prst="rect">
              <a:avLst/>
            </a:prstGeom>
          </p:spPr>
        </p:pic>
      </p:grpSp>
      <p:pic>
        <p:nvPicPr>
          <p:cNvPr id="3" name="Grafik 2">
            <a:extLst>
              <a:ext uri="{FF2B5EF4-FFF2-40B4-BE49-F238E27FC236}">
                <a16:creationId xmlns:a16="http://schemas.microsoft.com/office/drawing/2014/main" id="{62DA7AFF-8908-8778-DEA3-016ED3754234}"/>
              </a:ext>
            </a:extLst>
          </p:cNvPr>
          <p:cNvPicPr>
            <a:picLocks noChangeAspect="1"/>
          </p:cNvPicPr>
          <p:nvPr/>
        </p:nvPicPr>
        <p:blipFill>
          <a:blip r:embed="rId8"/>
          <a:srcRect t="31094"/>
          <a:stretch>
            <a:fillRect/>
          </a:stretch>
        </p:blipFill>
        <p:spPr>
          <a:xfrm flipH="1">
            <a:off x="1664518" y="3159188"/>
            <a:ext cx="1175291" cy="1444447"/>
          </a:xfrm>
          <a:prstGeom prst="rect">
            <a:avLst/>
          </a:prstGeom>
          <a:effectLst>
            <a:outerShdw blurRad="50800" dist="38100" dir="5400000" algn="t" rotWithShape="0">
              <a:prstClr val="black">
                <a:alpha val="40000"/>
              </a:prstClr>
            </a:outerShdw>
          </a:effectLst>
        </p:spPr>
      </p:pic>
      <p:pic>
        <p:nvPicPr>
          <p:cNvPr id="5" name="Grafik 4">
            <a:extLst>
              <a:ext uri="{FF2B5EF4-FFF2-40B4-BE49-F238E27FC236}">
                <a16:creationId xmlns:a16="http://schemas.microsoft.com/office/drawing/2014/main" id="{E611A1EC-22E8-8D49-92A7-2E721E6D9188}"/>
              </a:ext>
            </a:extLst>
          </p:cNvPr>
          <p:cNvPicPr>
            <a:picLocks noChangeAspect="1"/>
          </p:cNvPicPr>
          <p:nvPr/>
        </p:nvPicPr>
        <p:blipFill>
          <a:blip r:embed="rId9"/>
          <a:srcRect t="39346"/>
          <a:stretch>
            <a:fillRect/>
          </a:stretch>
        </p:blipFill>
        <p:spPr>
          <a:xfrm>
            <a:off x="3778026" y="4011272"/>
            <a:ext cx="1175291" cy="1443004"/>
          </a:xfrm>
          <a:prstGeom prst="rect">
            <a:avLst/>
          </a:prstGeom>
          <a:effectLst>
            <a:outerShdw blurRad="50800" dist="38100" dir="5400000" algn="t" rotWithShape="0">
              <a:prstClr val="black">
                <a:alpha val="40000"/>
              </a:prstClr>
            </a:outerShdw>
          </a:effectLst>
        </p:spPr>
      </p:pic>
      <p:sp>
        <p:nvSpPr>
          <p:cNvPr id="6" name="Google Shape;471;p17">
            <a:extLst>
              <a:ext uri="{FF2B5EF4-FFF2-40B4-BE49-F238E27FC236}">
                <a16:creationId xmlns:a16="http://schemas.microsoft.com/office/drawing/2014/main" id="{E3653969-C130-D5B0-9D74-9288FBF40506}"/>
              </a:ext>
            </a:extLst>
          </p:cNvPr>
          <p:cNvSpPr/>
          <p:nvPr/>
        </p:nvSpPr>
        <p:spPr>
          <a:xfrm>
            <a:off x="5015828" y="4112361"/>
            <a:ext cx="2354373" cy="655165"/>
          </a:xfrm>
          <a:prstGeom prst="wedgeRoundRectCallout">
            <a:avLst>
              <a:gd name="adj1" fmla="val 46290"/>
              <a:gd name="adj2" fmla="val 9036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Julia beginnt näher am Ziel.</a:t>
            </a:r>
            <a:endParaRPr lang="de-DE" sz="1800" dirty="0"/>
          </a:p>
        </p:txBody>
      </p:sp>
      <p:sp>
        <p:nvSpPr>
          <p:cNvPr id="8" name="Google Shape;471;p17">
            <a:extLst>
              <a:ext uri="{FF2B5EF4-FFF2-40B4-BE49-F238E27FC236}">
                <a16:creationId xmlns:a16="http://schemas.microsoft.com/office/drawing/2014/main" id="{29744112-11E6-A265-493C-4376581A9F55}"/>
              </a:ext>
            </a:extLst>
          </p:cNvPr>
          <p:cNvSpPr/>
          <p:nvPr/>
        </p:nvSpPr>
        <p:spPr>
          <a:xfrm>
            <a:off x="6796453" y="3309282"/>
            <a:ext cx="2354373" cy="655165"/>
          </a:xfrm>
          <a:prstGeom prst="wedgeRoundRectCallout">
            <a:avLst>
              <a:gd name="adj1" fmla="val 20398"/>
              <a:gd name="adj2" fmla="val 14498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Ben kann schneller laufen.</a:t>
            </a:r>
            <a:endParaRPr lang="de-DE" sz="1800" dirty="0"/>
          </a:p>
        </p:txBody>
      </p:sp>
      <p:sp>
        <p:nvSpPr>
          <p:cNvPr id="14" name="Google Shape;471;p17">
            <a:extLst>
              <a:ext uri="{FF2B5EF4-FFF2-40B4-BE49-F238E27FC236}">
                <a16:creationId xmlns:a16="http://schemas.microsoft.com/office/drawing/2014/main" id="{E3BB23E7-EF50-46A7-64BD-5C932D49524C}"/>
              </a:ext>
            </a:extLst>
          </p:cNvPr>
          <p:cNvSpPr/>
          <p:nvPr/>
        </p:nvSpPr>
        <p:spPr>
          <a:xfrm>
            <a:off x="9280139" y="3661701"/>
            <a:ext cx="2354373" cy="655165"/>
          </a:xfrm>
          <a:prstGeom prst="wedgeRoundRectCallout">
            <a:avLst>
              <a:gd name="adj1" fmla="val -61782"/>
              <a:gd name="adj2" fmla="val 13486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Wer gewinnt denn dann jetzt?</a:t>
            </a:r>
            <a:endParaRPr lang="de-DE" sz="1800" dirty="0"/>
          </a:p>
        </p:txBody>
      </p:sp>
      <p:sp>
        <p:nvSpPr>
          <p:cNvPr id="15" name="Google Shape;471;p17">
            <a:extLst>
              <a:ext uri="{FF2B5EF4-FFF2-40B4-BE49-F238E27FC236}">
                <a16:creationId xmlns:a16="http://schemas.microsoft.com/office/drawing/2014/main" id="{376BDD57-04B5-0317-AF93-9FAD27C77B9D}"/>
              </a:ext>
            </a:extLst>
          </p:cNvPr>
          <p:cNvSpPr/>
          <p:nvPr/>
        </p:nvSpPr>
        <p:spPr>
          <a:xfrm>
            <a:off x="7682646" y="1159340"/>
            <a:ext cx="2565196" cy="897892"/>
          </a:xfrm>
          <a:prstGeom prst="wedgeRoundRectCallout">
            <a:avLst>
              <a:gd name="adj1" fmla="val 64865"/>
              <a:gd name="adj2" fmla="val -1683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Könnt ihr das nutzen, um eine passende Skizze anzulegen?</a:t>
            </a:r>
            <a:endParaRPr lang="de-DE" sz="1800" dirty="0"/>
          </a:p>
        </p:txBody>
      </p:sp>
      <p:pic>
        <p:nvPicPr>
          <p:cNvPr id="20" name="Grafik 19">
            <a:extLst>
              <a:ext uri="{FF2B5EF4-FFF2-40B4-BE49-F238E27FC236}">
                <a16:creationId xmlns:a16="http://schemas.microsoft.com/office/drawing/2014/main" id="{57CA1E50-57B8-BC12-552E-F0D0D1C9FFC8}"/>
              </a:ext>
            </a:extLst>
          </p:cNvPr>
          <p:cNvPicPr>
            <a:picLocks noChangeAspect="1"/>
          </p:cNvPicPr>
          <p:nvPr/>
        </p:nvPicPr>
        <p:blipFill>
          <a:blip r:embed="rId10"/>
          <a:stretch>
            <a:fillRect/>
          </a:stretch>
        </p:blipFill>
        <p:spPr>
          <a:xfrm flipH="1">
            <a:off x="10730312" y="981389"/>
            <a:ext cx="812800" cy="1244600"/>
          </a:xfrm>
          <a:prstGeom prst="rect">
            <a:avLst/>
          </a:prstGeom>
        </p:spPr>
      </p:pic>
    </p:spTree>
    <p:extLst>
      <p:ext uri="{BB962C8B-B14F-4D97-AF65-F5344CB8AC3E}">
        <p14:creationId xmlns:p14="http://schemas.microsoft.com/office/powerpoint/2010/main" val="4231910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EB634D-1D3C-C5FF-A5F7-42B9C69B018A}"/>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A6465308-2C89-FE3F-C165-43071431808A}"/>
              </a:ext>
            </a:extLst>
          </p:cNvPr>
          <p:cNvSpPr>
            <a:spLocks noGrp="1"/>
          </p:cNvSpPr>
          <p:nvPr>
            <p:ph type="body" sz="quarter" idx="14"/>
          </p:nvPr>
        </p:nvSpPr>
        <p:spPr/>
        <p:txBody>
          <a:bodyPr/>
          <a:lstStyle/>
          <a:p>
            <a:r>
              <a:rPr lang="de-DE" dirty="0"/>
              <a:t>SACHKONTEXTE MIT SKIZZEN VERSTEHEN</a:t>
            </a:r>
          </a:p>
        </p:txBody>
      </p:sp>
      <p:sp>
        <p:nvSpPr>
          <p:cNvPr id="7" name="Rechteck 6">
            <a:extLst>
              <a:ext uri="{FF2B5EF4-FFF2-40B4-BE49-F238E27FC236}">
                <a16:creationId xmlns:a16="http://schemas.microsoft.com/office/drawing/2014/main" id="{F103B2AC-BE27-BD5C-AC68-3F659DE59ED1}"/>
              </a:ext>
            </a:extLst>
          </p:cNvPr>
          <p:cNvSpPr/>
          <p:nvPr/>
        </p:nvSpPr>
        <p:spPr>
          <a:xfrm>
            <a:off x="2122014" y="3619449"/>
            <a:ext cx="8316000" cy="1140170"/>
          </a:xfrm>
          <a:custGeom>
            <a:avLst/>
            <a:gdLst>
              <a:gd name="csX0" fmla="*/ 0 w 8316000"/>
              <a:gd name="csY0" fmla="*/ 0 h 1140170"/>
              <a:gd name="csX1" fmla="*/ 859320 w 8316000"/>
              <a:gd name="csY1" fmla="*/ 0 h 1140170"/>
              <a:gd name="csX2" fmla="*/ 1718640 w 8316000"/>
              <a:gd name="csY2" fmla="*/ 0 h 1140170"/>
              <a:gd name="csX3" fmla="*/ 2411640 w 8316000"/>
              <a:gd name="csY3" fmla="*/ 0 h 1140170"/>
              <a:gd name="csX4" fmla="*/ 3187800 w 8316000"/>
              <a:gd name="csY4" fmla="*/ 0 h 1140170"/>
              <a:gd name="csX5" fmla="*/ 3797640 w 8316000"/>
              <a:gd name="csY5" fmla="*/ 0 h 1140170"/>
              <a:gd name="csX6" fmla="*/ 4490640 w 8316000"/>
              <a:gd name="csY6" fmla="*/ 0 h 1140170"/>
              <a:gd name="csX7" fmla="*/ 5349960 w 8316000"/>
              <a:gd name="csY7" fmla="*/ 0 h 1140170"/>
              <a:gd name="csX8" fmla="*/ 5876640 w 8316000"/>
              <a:gd name="csY8" fmla="*/ 0 h 1140170"/>
              <a:gd name="csX9" fmla="*/ 6652800 w 8316000"/>
              <a:gd name="csY9" fmla="*/ 0 h 1140170"/>
              <a:gd name="csX10" fmla="*/ 7179480 w 8316000"/>
              <a:gd name="csY10" fmla="*/ 0 h 1140170"/>
              <a:gd name="csX11" fmla="*/ 8316000 w 8316000"/>
              <a:gd name="csY11" fmla="*/ 0 h 1140170"/>
              <a:gd name="csX12" fmla="*/ 8316000 w 8316000"/>
              <a:gd name="csY12" fmla="*/ 581487 h 1140170"/>
              <a:gd name="csX13" fmla="*/ 8316000 w 8316000"/>
              <a:gd name="csY13" fmla="*/ 1140170 h 1140170"/>
              <a:gd name="csX14" fmla="*/ 7456680 w 8316000"/>
              <a:gd name="csY14" fmla="*/ 1140170 h 1140170"/>
              <a:gd name="csX15" fmla="*/ 6763680 w 8316000"/>
              <a:gd name="csY15" fmla="*/ 1140170 h 1140170"/>
              <a:gd name="csX16" fmla="*/ 6070680 w 8316000"/>
              <a:gd name="csY16" fmla="*/ 1140170 h 1140170"/>
              <a:gd name="csX17" fmla="*/ 5377680 w 8316000"/>
              <a:gd name="csY17" fmla="*/ 1140170 h 1140170"/>
              <a:gd name="csX18" fmla="*/ 4684680 w 8316000"/>
              <a:gd name="csY18" fmla="*/ 1140170 h 1140170"/>
              <a:gd name="csX19" fmla="*/ 4074840 w 8316000"/>
              <a:gd name="csY19" fmla="*/ 1140170 h 1140170"/>
              <a:gd name="csX20" fmla="*/ 3298680 w 8316000"/>
              <a:gd name="csY20" fmla="*/ 1140170 h 1140170"/>
              <a:gd name="csX21" fmla="*/ 2605680 w 8316000"/>
              <a:gd name="csY21" fmla="*/ 1140170 h 1140170"/>
              <a:gd name="csX22" fmla="*/ 1746360 w 8316000"/>
              <a:gd name="csY22" fmla="*/ 1140170 h 1140170"/>
              <a:gd name="csX23" fmla="*/ 887040 w 8316000"/>
              <a:gd name="csY23" fmla="*/ 1140170 h 1140170"/>
              <a:gd name="csX24" fmla="*/ 0 w 8316000"/>
              <a:gd name="csY24" fmla="*/ 1140170 h 1140170"/>
              <a:gd name="csX25" fmla="*/ 0 w 8316000"/>
              <a:gd name="csY25" fmla="*/ 558683 h 1140170"/>
              <a:gd name="csX26" fmla="*/ 0 w 8316000"/>
              <a:gd name="csY26" fmla="*/ 0 h 11401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316000" h="1140170" fill="none" extrusionOk="0">
                <a:moveTo>
                  <a:pt x="0" y="0"/>
                </a:moveTo>
                <a:cubicBezTo>
                  <a:pt x="291575" y="39284"/>
                  <a:pt x="661274" y="-9800"/>
                  <a:pt x="859320" y="0"/>
                </a:cubicBezTo>
                <a:cubicBezTo>
                  <a:pt x="1057366" y="9800"/>
                  <a:pt x="1481189" y="-23940"/>
                  <a:pt x="1718640" y="0"/>
                </a:cubicBezTo>
                <a:cubicBezTo>
                  <a:pt x="1956091" y="23940"/>
                  <a:pt x="2231595" y="-3602"/>
                  <a:pt x="2411640" y="0"/>
                </a:cubicBezTo>
                <a:cubicBezTo>
                  <a:pt x="2591685" y="3602"/>
                  <a:pt x="2819258" y="-17609"/>
                  <a:pt x="3187800" y="0"/>
                </a:cubicBezTo>
                <a:cubicBezTo>
                  <a:pt x="3556342" y="17609"/>
                  <a:pt x="3614518" y="1212"/>
                  <a:pt x="3797640" y="0"/>
                </a:cubicBezTo>
                <a:cubicBezTo>
                  <a:pt x="3980762" y="-1212"/>
                  <a:pt x="4204329" y="-8471"/>
                  <a:pt x="4490640" y="0"/>
                </a:cubicBezTo>
                <a:cubicBezTo>
                  <a:pt x="4776951" y="8471"/>
                  <a:pt x="5122704" y="27196"/>
                  <a:pt x="5349960" y="0"/>
                </a:cubicBezTo>
                <a:cubicBezTo>
                  <a:pt x="5577216" y="-27196"/>
                  <a:pt x="5660431" y="-10739"/>
                  <a:pt x="5876640" y="0"/>
                </a:cubicBezTo>
                <a:cubicBezTo>
                  <a:pt x="6092849" y="10739"/>
                  <a:pt x="6457820" y="3846"/>
                  <a:pt x="6652800" y="0"/>
                </a:cubicBezTo>
                <a:cubicBezTo>
                  <a:pt x="6847780" y="-3846"/>
                  <a:pt x="7065766" y="19633"/>
                  <a:pt x="7179480" y="0"/>
                </a:cubicBezTo>
                <a:cubicBezTo>
                  <a:pt x="7293194" y="-19633"/>
                  <a:pt x="7980704" y="56588"/>
                  <a:pt x="8316000" y="0"/>
                </a:cubicBezTo>
                <a:cubicBezTo>
                  <a:pt x="8289141" y="155768"/>
                  <a:pt x="8341967" y="297155"/>
                  <a:pt x="8316000" y="581487"/>
                </a:cubicBezTo>
                <a:cubicBezTo>
                  <a:pt x="8290033" y="865819"/>
                  <a:pt x="8334207" y="926038"/>
                  <a:pt x="8316000" y="1140170"/>
                </a:cubicBezTo>
                <a:cubicBezTo>
                  <a:pt x="7935080" y="1124833"/>
                  <a:pt x="7870533" y="1137119"/>
                  <a:pt x="7456680" y="1140170"/>
                </a:cubicBezTo>
                <a:cubicBezTo>
                  <a:pt x="7042827" y="1143221"/>
                  <a:pt x="7097029" y="1167332"/>
                  <a:pt x="6763680" y="1140170"/>
                </a:cubicBezTo>
                <a:cubicBezTo>
                  <a:pt x="6430331" y="1113008"/>
                  <a:pt x="6270011" y="1169915"/>
                  <a:pt x="6070680" y="1140170"/>
                </a:cubicBezTo>
                <a:cubicBezTo>
                  <a:pt x="5871349" y="1110425"/>
                  <a:pt x="5617321" y="1133517"/>
                  <a:pt x="5377680" y="1140170"/>
                </a:cubicBezTo>
                <a:cubicBezTo>
                  <a:pt x="5138039" y="1146823"/>
                  <a:pt x="5029776" y="1127262"/>
                  <a:pt x="4684680" y="1140170"/>
                </a:cubicBezTo>
                <a:cubicBezTo>
                  <a:pt x="4339584" y="1153078"/>
                  <a:pt x="4257955" y="1152642"/>
                  <a:pt x="4074840" y="1140170"/>
                </a:cubicBezTo>
                <a:cubicBezTo>
                  <a:pt x="3891725" y="1127698"/>
                  <a:pt x="3535241" y="1147211"/>
                  <a:pt x="3298680" y="1140170"/>
                </a:cubicBezTo>
                <a:cubicBezTo>
                  <a:pt x="3062119" y="1133129"/>
                  <a:pt x="2796755" y="1110262"/>
                  <a:pt x="2605680" y="1140170"/>
                </a:cubicBezTo>
                <a:cubicBezTo>
                  <a:pt x="2414605" y="1170078"/>
                  <a:pt x="2059614" y="1113832"/>
                  <a:pt x="1746360" y="1140170"/>
                </a:cubicBezTo>
                <a:cubicBezTo>
                  <a:pt x="1433106" y="1166508"/>
                  <a:pt x="1214487" y="1116976"/>
                  <a:pt x="887040" y="1140170"/>
                </a:cubicBezTo>
                <a:cubicBezTo>
                  <a:pt x="559593" y="1163364"/>
                  <a:pt x="347128" y="1178319"/>
                  <a:pt x="0" y="1140170"/>
                </a:cubicBezTo>
                <a:cubicBezTo>
                  <a:pt x="20445" y="1020322"/>
                  <a:pt x="-11788" y="820723"/>
                  <a:pt x="0" y="558683"/>
                </a:cubicBezTo>
                <a:cubicBezTo>
                  <a:pt x="11788" y="296643"/>
                  <a:pt x="-7535" y="264042"/>
                  <a:pt x="0" y="0"/>
                </a:cubicBezTo>
                <a:close/>
              </a:path>
              <a:path w="8316000" h="1140170" stroke="0" extrusionOk="0">
                <a:moveTo>
                  <a:pt x="0" y="0"/>
                </a:moveTo>
                <a:cubicBezTo>
                  <a:pt x="131153" y="-23305"/>
                  <a:pt x="431647" y="12695"/>
                  <a:pt x="609840" y="0"/>
                </a:cubicBezTo>
                <a:cubicBezTo>
                  <a:pt x="788033" y="-12695"/>
                  <a:pt x="875951" y="11129"/>
                  <a:pt x="1053360" y="0"/>
                </a:cubicBezTo>
                <a:cubicBezTo>
                  <a:pt x="1230769" y="-11129"/>
                  <a:pt x="1657631" y="1931"/>
                  <a:pt x="1912680" y="0"/>
                </a:cubicBezTo>
                <a:cubicBezTo>
                  <a:pt x="2167729" y="-1931"/>
                  <a:pt x="2268410" y="-12879"/>
                  <a:pt x="2522520" y="0"/>
                </a:cubicBezTo>
                <a:cubicBezTo>
                  <a:pt x="2776630" y="12879"/>
                  <a:pt x="2961314" y="4813"/>
                  <a:pt x="3132360" y="0"/>
                </a:cubicBezTo>
                <a:cubicBezTo>
                  <a:pt x="3303406" y="-4813"/>
                  <a:pt x="3773034" y="-19151"/>
                  <a:pt x="3991680" y="0"/>
                </a:cubicBezTo>
                <a:cubicBezTo>
                  <a:pt x="4210326" y="19151"/>
                  <a:pt x="4283091" y="-10287"/>
                  <a:pt x="4518360" y="0"/>
                </a:cubicBezTo>
                <a:cubicBezTo>
                  <a:pt x="4753629" y="10287"/>
                  <a:pt x="5103371" y="26709"/>
                  <a:pt x="5377680" y="0"/>
                </a:cubicBezTo>
                <a:cubicBezTo>
                  <a:pt x="5651989" y="-26709"/>
                  <a:pt x="5814794" y="-39245"/>
                  <a:pt x="6237000" y="0"/>
                </a:cubicBezTo>
                <a:cubicBezTo>
                  <a:pt x="6659206" y="39245"/>
                  <a:pt x="6589443" y="9391"/>
                  <a:pt x="6930000" y="0"/>
                </a:cubicBezTo>
                <a:cubicBezTo>
                  <a:pt x="7270557" y="-9391"/>
                  <a:pt x="8003827" y="-51351"/>
                  <a:pt x="8316000" y="0"/>
                </a:cubicBezTo>
                <a:cubicBezTo>
                  <a:pt x="8318259" y="235454"/>
                  <a:pt x="8320606" y="382041"/>
                  <a:pt x="8316000" y="558683"/>
                </a:cubicBezTo>
                <a:cubicBezTo>
                  <a:pt x="8311394" y="735325"/>
                  <a:pt x="8316589" y="946930"/>
                  <a:pt x="8316000" y="1140170"/>
                </a:cubicBezTo>
                <a:cubicBezTo>
                  <a:pt x="8029496" y="1117581"/>
                  <a:pt x="7880702" y="1154499"/>
                  <a:pt x="7623000" y="1140170"/>
                </a:cubicBezTo>
                <a:cubicBezTo>
                  <a:pt x="7365298" y="1125841"/>
                  <a:pt x="7334285" y="1145721"/>
                  <a:pt x="7096320" y="1140170"/>
                </a:cubicBezTo>
                <a:cubicBezTo>
                  <a:pt x="6858355" y="1134619"/>
                  <a:pt x="6545480" y="1126517"/>
                  <a:pt x="6403320" y="1140170"/>
                </a:cubicBezTo>
                <a:cubicBezTo>
                  <a:pt x="6261160" y="1153823"/>
                  <a:pt x="5823376" y="1121988"/>
                  <a:pt x="5544000" y="1140170"/>
                </a:cubicBezTo>
                <a:cubicBezTo>
                  <a:pt x="5264624" y="1158352"/>
                  <a:pt x="5061730" y="1142150"/>
                  <a:pt x="4851000" y="1140170"/>
                </a:cubicBezTo>
                <a:cubicBezTo>
                  <a:pt x="4640270" y="1138190"/>
                  <a:pt x="4614214" y="1125031"/>
                  <a:pt x="4407480" y="1140170"/>
                </a:cubicBezTo>
                <a:cubicBezTo>
                  <a:pt x="4200746" y="1155309"/>
                  <a:pt x="4042436" y="1159921"/>
                  <a:pt x="3880800" y="1140170"/>
                </a:cubicBezTo>
                <a:cubicBezTo>
                  <a:pt x="3719164" y="1120419"/>
                  <a:pt x="3295847" y="1134876"/>
                  <a:pt x="3021480" y="1140170"/>
                </a:cubicBezTo>
                <a:cubicBezTo>
                  <a:pt x="2747113" y="1145464"/>
                  <a:pt x="2647941" y="1149153"/>
                  <a:pt x="2328480" y="1140170"/>
                </a:cubicBezTo>
                <a:cubicBezTo>
                  <a:pt x="2009019" y="1131187"/>
                  <a:pt x="1960296" y="1161767"/>
                  <a:pt x="1801800" y="1140170"/>
                </a:cubicBezTo>
                <a:cubicBezTo>
                  <a:pt x="1643304" y="1118573"/>
                  <a:pt x="1283978" y="1126506"/>
                  <a:pt x="1108800" y="1140170"/>
                </a:cubicBezTo>
                <a:cubicBezTo>
                  <a:pt x="933622" y="1153834"/>
                  <a:pt x="802703" y="1152962"/>
                  <a:pt x="665280" y="1140170"/>
                </a:cubicBezTo>
                <a:cubicBezTo>
                  <a:pt x="527857" y="1127378"/>
                  <a:pt x="231396" y="1128752"/>
                  <a:pt x="0" y="1140170"/>
                </a:cubicBezTo>
                <a:cubicBezTo>
                  <a:pt x="23832" y="944685"/>
                  <a:pt x="3539" y="792794"/>
                  <a:pt x="0" y="570085"/>
                </a:cubicBezTo>
                <a:cubicBezTo>
                  <a:pt x="-3539" y="347377"/>
                  <a:pt x="26565" y="276340"/>
                  <a:pt x="0" y="0"/>
                </a:cubicBezTo>
                <a:close/>
              </a:path>
            </a:pathLst>
          </a:custGeom>
          <a:solidFill>
            <a:schemeClr val="bg1"/>
          </a:solidFill>
          <a:ln w="25400" cap="flat" cmpd="sng" algn="ctr">
            <a:solidFill>
              <a:schemeClr val="tx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6" name="Rechteck 5">
            <a:extLst>
              <a:ext uri="{FF2B5EF4-FFF2-40B4-BE49-F238E27FC236}">
                <a16:creationId xmlns:a16="http://schemas.microsoft.com/office/drawing/2014/main" id="{D642EB99-4805-252B-CAE7-8BE1B93B1F4F}"/>
              </a:ext>
            </a:extLst>
          </p:cNvPr>
          <p:cNvSpPr/>
          <p:nvPr/>
        </p:nvSpPr>
        <p:spPr>
          <a:xfrm>
            <a:off x="2122014" y="2738111"/>
            <a:ext cx="8316000" cy="969020"/>
          </a:xfrm>
          <a:custGeom>
            <a:avLst/>
            <a:gdLst>
              <a:gd name="csX0" fmla="*/ 0 w 8316000"/>
              <a:gd name="csY0" fmla="*/ 0 h 969020"/>
              <a:gd name="csX1" fmla="*/ 859320 w 8316000"/>
              <a:gd name="csY1" fmla="*/ 0 h 969020"/>
              <a:gd name="csX2" fmla="*/ 1718640 w 8316000"/>
              <a:gd name="csY2" fmla="*/ 0 h 969020"/>
              <a:gd name="csX3" fmla="*/ 2411640 w 8316000"/>
              <a:gd name="csY3" fmla="*/ 0 h 969020"/>
              <a:gd name="csX4" fmla="*/ 3187800 w 8316000"/>
              <a:gd name="csY4" fmla="*/ 0 h 969020"/>
              <a:gd name="csX5" fmla="*/ 3797640 w 8316000"/>
              <a:gd name="csY5" fmla="*/ 0 h 969020"/>
              <a:gd name="csX6" fmla="*/ 4490640 w 8316000"/>
              <a:gd name="csY6" fmla="*/ 0 h 969020"/>
              <a:gd name="csX7" fmla="*/ 5349960 w 8316000"/>
              <a:gd name="csY7" fmla="*/ 0 h 969020"/>
              <a:gd name="csX8" fmla="*/ 5876640 w 8316000"/>
              <a:gd name="csY8" fmla="*/ 0 h 969020"/>
              <a:gd name="csX9" fmla="*/ 6652800 w 8316000"/>
              <a:gd name="csY9" fmla="*/ 0 h 969020"/>
              <a:gd name="csX10" fmla="*/ 7179480 w 8316000"/>
              <a:gd name="csY10" fmla="*/ 0 h 969020"/>
              <a:gd name="csX11" fmla="*/ 8316000 w 8316000"/>
              <a:gd name="csY11" fmla="*/ 0 h 969020"/>
              <a:gd name="csX12" fmla="*/ 8316000 w 8316000"/>
              <a:gd name="csY12" fmla="*/ 494200 h 969020"/>
              <a:gd name="csX13" fmla="*/ 8316000 w 8316000"/>
              <a:gd name="csY13" fmla="*/ 969020 h 969020"/>
              <a:gd name="csX14" fmla="*/ 7456680 w 8316000"/>
              <a:gd name="csY14" fmla="*/ 969020 h 969020"/>
              <a:gd name="csX15" fmla="*/ 6763680 w 8316000"/>
              <a:gd name="csY15" fmla="*/ 969020 h 969020"/>
              <a:gd name="csX16" fmla="*/ 6070680 w 8316000"/>
              <a:gd name="csY16" fmla="*/ 969020 h 969020"/>
              <a:gd name="csX17" fmla="*/ 5377680 w 8316000"/>
              <a:gd name="csY17" fmla="*/ 969020 h 969020"/>
              <a:gd name="csX18" fmla="*/ 4684680 w 8316000"/>
              <a:gd name="csY18" fmla="*/ 969020 h 969020"/>
              <a:gd name="csX19" fmla="*/ 4074840 w 8316000"/>
              <a:gd name="csY19" fmla="*/ 969020 h 969020"/>
              <a:gd name="csX20" fmla="*/ 3298680 w 8316000"/>
              <a:gd name="csY20" fmla="*/ 969020 h 969020"/>
              <a:gd name="csX21" fmla="*/ 2605680 w 8316000"/>
              <a:gd name="csY21" fmla="*/ 969020 h 969020"/>
              <a:gd name="csX22" fmla="*/ 1746360 w 8316000"/>
              <a:gd name="csY22" fmla="*/ 969020 h 969020"/>
              <a:gd name="csX23" fmla="*/ 887040 w 8316000"/>
              <a:gd name="csY23" fmla="*/ 969020 h 969020"/>
              <a:gd name="csX24" fmla="*/ 0 w 8316000"/>
              <a:gd name="csY24" fmla="*/ 969020 h 969020"/>
              <a:gd name="csX25" fmla="*/ 0 w 8316000"/>
              <a:gd name="csY25" fmla="*/ 474820 h 969020"/>
              <a:gd name="csX26" fmla="*/ 0 w 8316000"/>
              <a:gd name="csY26" fmla="*/ 0 h 9690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316000" h="969020" fill="none" extrusionOk="0">
                <a:moveTo>
                  <a:pt x="0" y="0"/>
                </a:moveTo>
                <a:cubicBezTo>
                  <a:pt x="291575" y="39284"/>
                  <a:pt x="661274" y="-9800"/>
                  <a:pt x="859320" y="0"/>
                </a:cubicBezTo>
                <a:cubicBezTo>
                  <a:pt x="1057366" y="9800"/>
                  <a:pt x="1481189" y="-23940"/>
                  <a:pt x="1718640" y="0"/>
                </a:cubicBezTo>
                <a:cubicBezTo>
                  <a:pt x="1956091" y="23940"/>
                  <a:pt x="2231595" y="-3602"/>
                  <a:pt x="2411640" y="0"/>
                </a:cubicBezTo>
                <a:cubicBezTo>
                  <a:pt x="2591685" y="3602"/>
                  <a:pt x="2819258" y="-17609"/>
                  <a:pt x="3187800" y="0"/>
                </a:cubicBezTo>
                <a:cubicBezTo>
                  <a:pt x="3556342" y="17609"/>
                  <a:pt x="3614518" y="1212"/>
                  <a:pt x="3797640" y="0"/>
                </a:cubicBezTo>
                <a:cubicBezTo>
                  <a:pt x="3980762" y="-1212"/>
                  <a:pt x="4204329" y="-8471"/>
                  <a:pt x="4490640" y="0"/>
                </a:cubicBezTo>
                <a:cubicBezTo>
                  <a:pt x="4776951" y="8471"/>
                  <a:pt x="5122704" y="27196"/>
                  <a:pt x="5349960" y="0"/>
                </a:cubicBezTo>
                <a:cubicBezTo>
                  <a:pt x="5577216" y="-27196"/>
                  <a:pt x="5660431" y="-10739"/>
                  <a:pt x="5876640" y="0"/>
                </a:cubicBezTo>
                <a:cubicBezTo>
                  <a:pt x="6092849" y="10739"/>
                  <a:pt x="6457820" y="3846"/>
                  <a:pt x="6652800" y="0"/>
                </a:cubicBezTo>
                <a:cubicBezTo>
                  <a:pt x="6847780" y="-3846"/>
                  <a:pt x="7065766" y="19633"/>
                  <a:pt x="7179480" y="0"/>
                </a:cubicBezTo>
                <a:cubicBezTo>
                  <a:pt x="7293194" y="-19633"/>
                  <a:pt x="7980704" y="56588"/>
                  <a:pt x="8316000" y="0"/>
                </a:cubicBezTo>
                <a:cubicBezTo>
                  <a:pt x="8312947" y="204297"/>
                  <a:pt x="8329754" y="317205"/>
                  <a:pt x="8316000" y="494200"/>
                </a:cubicBezTo>
                <a:cubicBezTo>
                  <a:pt x="8302246" y="671195"/>
                  <a:pt x="8337502" y="804551"/>
                  <a:pt x="8316000" y="969020"/>
                </a:cubicBezTo>
                <a:cubicBezTo>
                  <a:pt x="7935080" y="953683"/>
                  <a:pt x="7870533" y="965969"/>
                  <a:pt x="7456680" y="969020"/>
                </a:cubicBezTo>
                <a:cubicBezTo>
                  <a:pt x="7042827" y="972071"/>
                  <a:pt x="7097029" y="996182"/>
                  <a:pt x="6763680" y="969020"/>
                </a:cubicBezTo>
                <a:cubicBezTo>
                  <a:pt x="6430331" y="941858"/>
                  <a:pt x="6270011" y="998765"/>
                  <a:pt x="6070680" y="969020"/>
                </a:cubicBezTo>
                <a:cubicBezTo>
                  <a:pt x="5871349" y="939275"/>
                  <a:pt x="5617321" y="962367"/>
                  <a:pt x="5377680" y="969020"/>
                </a:cubicBezTo>
                <a:cubicBezTo>
                  <a:pt x="5138039" y="975673"/>
                  <a:pt x="5029776" y="956112"/>
                  <a:pt x="4684680" y="969020"/>
                </a:cubicBezTo>
                <a:cubicBezTo>
                  <a:pt x="4339584" y="981928"/>
                  <a:pt x="4257955" y="981492"/>
                  <a:pt x="4074840" y="969020"/>
                </a:cubicBezTo>
                <a:cubicBezTo>
                  <a:pt x="3891725" y="956548"/>
                  <a:pt x="3535241" y="976061"/>
                  <a:pt x="3298680" y="969020"/>
                </a:cubicBezTo>
                <a:cubicBezTo>
                  <a:pt x="3062119" y="961979"/>
                  <a:pt x="2796755" y="939112"/>
                  <a:pt x="2605680" y="969020"/>
                </a:cubicBezTo>
                <a:cubicBezTo>
                  <a:pt x="2414605" y="998928"/>
                  <a:pt x="2059614" y="942682"/>
                  <a:pt x="1746360" y="969020"/>
                </a:cubicBezTo>
                <a:cubicBezTo>
                  <a:pt x="1433106" y="995358"/>
                  <a:pt x="1214487" y="945826"/>
                  <a:pt x="887040" y="969020"/>
                </a:cubicBezTo>
                <a:cubicBezTo>
                  <a:pt x="559593" y="992214"/>
                  <a:pt x="347128" y="1007169"/>
                  <a:pt x="0" y="969020"/>
                </a:cubicBezTo>
                <a:cubicBezTo>
                  <a:pt x="24337" y="863121"/>
                  <a:pt x="16871" y="696124"/>
                  <a:pt x="0" y="474820"/>
                </a:cubicBezTo>
                <a:cubicBezTo>
                  <a:pt x="-16871" y="253516"/>
                  <a:pt x="12370" y="236307"/>
                  <a:pt x="0" y="0"/>
                </a:cubicBezTo>
                <a:close/>
              </a:path>
              <a:path w="8316000" h="969020" stroke="0" extrusionOk="0">
                <a:moveTo>
                  <a:pt x="0" y="0"/>
                </a:moveTo>
                <a:cubicBezTo>
                  <a:pt x="131153" y="-23305"/>
                  <a:pt x="431647" y="12695"/>
                  <a:pt x="609840" y="0"/>
                </a:cubicBezTo>
                <a:cubicBezTo>
                  <a:pt x="788033" y="-12695"/>
                  <a:pt x="875951" y="11129"/>
                  <a:pt x="1053360" y="0"/>
                </a:cubicBezTo>
                <a:cubicBezTo>
                  <a:pt x="1230769" y="-11129"/>
                  <a:pt x="1657631" y="1931"/>
                  <a:pt x="1912680" y="0"/>
                </a:cubicBezTo>
                <a:cubicBezTo>
                  <a:pt x="2167729" y="-1931"/>
                  <a:pt x="2268410" y="-12879"/>
                  <a:pt x="2522520" y="0"/>
                </a:cubicBezTo>
                <a:cubicBezTo>
                  <a:pt x="2776630" y="12879"/>
                  <a:pt x="2961314" y="4813"/>
                  <a:pt x="3132360" y="0"/>
                </a:cubicBezTo>
                <a:cubicBezTo>
                  <a:pt x="3303406" y="-4813"/>
                  <a:pt x="3773034" y="-19151"/>
                  <a:pt x="3991680" y="0"/>
                </a:cubicBezTo>
                <a:cubicBezTo>
                  <a:pt x="4210326" y="19151"/>
                  <a:pt x="4283091" y="-10287"/>
                  <a:pt x="4518360" y="0"/>
                </a:cubicBezTo>
                <a:cubicBezTo>
                  <a:pt x="4753629" y="10287"/>
                  <a:pt x="5103371" y="26709"/>
                  <a:pt x="5377680" y="0"/>
                </a:cubicBezTo>
                <a:cubicBezTo>
                  <a:pt x="5651989" y="-26709"/>
                  <a:pt x="5814794" y="-39245"/>
                  <a:pt x="6237000" y="0"/>
                </a:cubicBezTo>
                <a:cubicBezTo>
                  <a:pt x="6659206" y="39245"/>
                  <a:pt x="6589443" y="9391"/>
                  <a:pt x="6930000" y="0"/>
                </a:cubicBezTo>
                <a:cubicBezTo>
                  <a:pt x="7270557" y="-9391"/>
                  <a:pt x="8003827" y="-51351"/>
                  <a:pt x="8316000" y="0"/>
                </a:cubicBezTo>
                <a:cubicBezTo>
                  <a:pt x="8317609" y="140256"/>
                  <a:pt x="8297567" y="251359"/>
                  <a:pt x="8316000" y="474820"/>
                </a:cubicBezTo>
                <a:cubicBezTo>
                  <a:pt x="8334433" y="698281"/>
                  <a:pt x="8303633" y="838104"/>
                  <a:pt x="8316000" y="969020"/>
                </a:cubicBezTo>
                <a:cubicBezTo>
                  <a:pt x="8029496" y="946431"/>
                  <a:pt x="7880702" y="983349"/>
                  <a:pt x="7623000" y="969020"/>
                </a:cubicBezTo>
                <a:cubicBezTo>
                  <a:pt x="7365298" y="954691"/>
                  <a:pt x="7334285" y="974571"/>
                  <a:pt x="7096320" y="969020"/>
                </a:cubicBezTo>
                <a:cubicBezTo>
                  <a:pt x="6858355" y="963469"/>
                  <a:pt x="6545480" y="955367"/>
                  <a:pt x="6403320" y="969020"/>
                </a:cubicBezTo>
                <a:cubicBezTo>
                  <a:pt x="6261160" y="982673"/>
                  <a:pt x="5823376" y="950838"/>
                  <a:pt x="5544000" y="969020"/>
                </a:cubicBezTo>
                <a:cubicBezTo>
                  <a:pt x="5264624" y="987202"/>
                  <a:pt x="5061730" y="971000"/>
                  <a:pt x="4851000" y="969020"/>
                </a:cubicBezTo>
                <a:cubicBezTo>
                  <a:pt x="4640270" y="967040"/>
                  <a:pt x="4614214" y="953881"/>
                  <a:pt x="4407480" y="969020"/>
                </a:cubicBezTo>
                <a:cubicBezTo>
                  <a:pt x="4200746" y="984159"/>
                  <a:pt x="4042436" y="988771"/>
                  <a:pt x="3880800" y="969020"/>
                </a:cubicBezTo>
                <a:cubicBezTo>
                  <a:pt x="3719164" y="949269"/>
                  <a:pt x="3295847" y="963726"/>
                  <a:pt x="3021480" y="969020"/>
                </a:cubicBezTo>
                <a:cubicBezTo>
                  <a:pt x="2747113" y="974314"/>
                  <a:pt x="2647941" y="978003"/>
                  <a:pt x="2328480" y="969020"/>
                </a:cubicBezTo>
                <a:cubicBezTo>
                  <a:pt x="2009019" y="960037"/>
                  <a:pt x="1960296" y="990617"/>
                  <a:pt x="1801800" y="969020"/>
                </a:cubicBezTo>
                <a:cubicBezTo>
                  <a:pt x="1643304" y="947423"/>
                  <a:pt x="1283978" y="955356"/>
                  <a:pt x="1108800" y="969020"/>
                </a:cubicBezTo>
                <a:cubicBezTo>
                  <a:pt x="933622" y="982684"/>
                  <a:pt x="802703" y="981812"/>
                  <a:pt x="665280" y="969020"/>
                </a:cubicBezTo>
                <a:cubicBezTo>
                  <a:pt x="527857" y="956228"/>
                  <a:pt x="231396" y="957602"/>
                  <a:pt x="0" y="969020"/>
                </a:cubicBezTo>
                <a:cubicBezTo>
                  <a:pt x="-17991" y="862279"/>
                  <a:pt x="256" y="684684"/>
                  <a:pt x="0" y="484510"/>
                </a:cubicBezTo>
                <a:cubicBezTo>
                  <a:pt x="-256" y="284336"/>
                  <a:pt x="5746" y="153951"/>
                  <a:pt x="0" y="0"/>
                </a:cubicBezTo>
                <a:close/>
              </a:path>
            </a:pathLst>
          </a:custGeom>
          <a:solidFill>
            <a:schemeClr val="bg1"/>
          </a:solidFill>
          <a:ln w="25400" cap="flat" cmpd="sng" algn="ctr">
            <a:solidFill>
              <a:schemeClr val="tx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0656520D-0B1A-380C-C3BF-52139FE9E515}"/>
              </a:ext>
            </a:extLst>
          </p:cNvPr>
          <p:cNvPicPr>
            <a:picLocks noChangeAspect="1"/>
          </p:cNvPicPr>
          <p:nvPr/>
        </p:nvPicPr>
        <p:blipFill>
          <a:blip r:embed="rId3">
            <a:extLst>
              <a:ext uri="{28A0092B-C50C-407E-A947-70E740481C1C}">
                <a14:useLocalDpi xmlns:a14="http://schemas.microsoft.com/office/drawing/2010/main" val="0"/>
              </a:ext>
            </a:extLst>
          </a:blip>
          <a:srcRect r="69127" b="50000"/>
          <a:stretch>
            <a:fillRect/>
          </a:stretch>
        </p:blipFill>
        <p:spPr>
          <a:xfrm rot="641360">
            <a:off x="1520456" y="1980633"/>
            <a:ext cx="697099" cy="698892"/>
          </a:xfrm>
          <a:prstGeom prst="rect">
            <a:avLst/>
          </a:prstGeom>
        </p:spPr>
      </p:pic>
      <p:pic>
        <p:nvPicPr>
          <p:cNvPr id="12" name="Grafik 11">
            <a:extLst>
              <a:ext uri="{FF2B5EF4-FFF2-40B4-BE49-F238E27FC236}">
                <a16:creationId xmlns:a16="http://schemas.microsoft.com/office/drawing/2014/main" id="{FB9EB813-A8AD-25E9-0937-A6C6A51D4AAA}"/>
              </a:ext>
            </a:extLst>
          </p:cNvPr>
          <p:cNvPicPr>
            <a:picLocks noChangeAspect="1"/>
          </p:cNvPicPr>
          <p:nvPr/>
        </p:nvPicPr>
        <p:blipFill>
          <a:blip r:embed="rId3">
            <a:extLst>
              <a:ext uri="{28A0092B-C50C-407E-A947-70E740481C1C}">
                <a14:useLocalDpi xmlns:a14="http://schemas.microsoft.com/office/drawing/2010/main" val="0"/>
              </a:ext>
            </a:extLst>
          </a:blip>
          <a:srcRect r="69127" b="50000"/>
          <a:stretch>
            <a:fillRect/>
          </a:stretch>
        </p:blipFill>
        <p:spPr>
          <a:xfrm rot="20958640" flipH="1">
            <a:off x="10338441" y="1980633"/>
            <a:ext cx="697099" cy="698892"/>
          </a:xfrm>
          <a:prstGeom prst="rect">
            <a:avLst/>
          </a:prstGeom>
        </p:spPr>
      </p:pic>
      <p:sp>
        <p:nvSpPr>
          <p:cNvPr id="13" name="Textfeld 12">
            <a:extLst>
              <a:ext uri="{FF2B5EF4-FFF2-40B4-BE49-F238E27FC236}">
                <a16:creationId xmlns:a16="http://schemas.microsoft.com/office/drawing/2014/main" id="{B595EA82-6743-9AE1-C6C3-F4D055546FFD}"/>
              </a:ext>
            </a:extLst>
          </p:cNvPr>
          <p:cNvSpPr txBox="1"/>
          <p:nvPr/>
        </p:nvSpPr>
        <p:spPr>
          <a:xfrm>
            <a:off x="1678925" y="1856774"/>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Start</a:t>
            </a:r>
          </a:p>
        </p:txBody>
      </p:sp>
      <p:sp>
        <p:nvSpPr>
          <p:cNvPr id="14" name="Textfeld 13">
            <a:extLst>
              <a:ext uri="{FF2B5EF4-FFF2-40B4-BE49-F238E27FC236}">
                <a16:creationId xmlns:a16="http://schemas.microsoft.com/office/drawing/2014/main" id="{9F9F13DF-A253-E5B6-3B97-879D5236D7C6}"/>
              </a:ext>
            </a:extLst>
          </p:cNvPr>
          <p:cNvSpPr txBox="1"/>
          <p:nvPr/>
        </p:nvSpPr>
        <p:spPr>
          <a:xfrm>
            <a:off x="10026663" y="1856774"/>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Ziel</a:t>
            </a:r>
          </a:p>
        </p:txBody>
      </p:sp>
      <p:pic>
        <p:nvPicPr>
          <p:cNvPr id="15" name="Grafik 14">
            <a:extLst>
              <a:ext uri="{FF2B5EF4-FFF2-40B4-BE49-F238E27FC236}">
                <a16:creationId xmlns:a16="http://schemas.microsoft.com/office/drawing/2014/main" id="{184A2636-CCDF-E385-C8F6-FECFB1220D77}"/>
              </a:ext>
            </a:extLst>
          </p:cNvPr>
          <p:cNvPicPr>
            <a:picLocks noChangeAspect="1"/>
          </p:cNvPicPr>
          <p:nvPr/>
        </p:nvPicPr>
        <p:blipFill>
          <a:blip r:embed="rId4"/>
          <a:stretch>
            <a:fillRect/>
          </a:stretch>
        </p:blipFill>
        <p:spPr>
          <a:xfrm>
            <a:off x="11078032" y="4910202"/>
            <a:ext cx="957960" cy="1397025"/>
          </a:xfrm>
          <a:prstGeom prst="rect">
            <a:avLst/>
          </a:prstGeom>
        </p:spPr>
      </p:pic>
      <p:sp>
        <p:nvSpPr>
          <p:cNvPr id="16" name="Google Shape;471;p17">
            <a:extLst>
              <a:ext uri="{FF2B5EF4-FFF2-40B4-BE49-F238E27FC236}">
                <a16:creationId xmlns:a16="http://schemas.microsoft.com/office/drawing/2014/main" id="{9A341B09-4667-12C1-3F5E-A37E2E825775}"/>
              </a:ext>
            </a:extLst>
          </p:cNvPr>
          <p:cNvSpPr/>
          <p:nvPr/>
        </p:nvSpPr>
        <p:spPr>
          <a:xfrm>
            <a:off x="7728559" y="5421483"/>
            <a:ext cx="3112743" cy="756918"/>
          </a:xfrm>
          <a:prstGeom prst="wedgeRoundRectCallout">
            <a:avLst>
              <a:gd name="adj1" fmla="val 56848"/>
              <a:gd name="adj2" fmla="val -3652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Wo starten Ben und Julia? Zeichne die Startpunkte ein.</a:t>
            </a:r>
            <a:endParaRPr dirty="0"/>
          </a:p>
        </p:txBody>
      </p:sp>
      <p:sp>
        <p:nvSpPr>
          <p:cNvPr id="24" name="Google Shape;471;p17">
            <a:extLst>
              <a:ext uri="{FF2B5EF4-FFF2-40B4-BE49-F238E27FC236}">
                <a16:creationId xmlns:a16="http://schemas.microsoft.com/office/drawing/2014/main" id="{533CC4D4-0A79-4544-F772-1FEE23DA0E9C}"/>
              </a:ext>
            </a:extLst>
          </p:cNvPr>
          <p:cNvSpPr/>
          <p:nvPr/>
        </p:nvSpPr>
        <p:spPr>
          <a:xfrm>
            <a:off x="149287" y="3806693"/>
            <a:ext cx="1810146" cy="756918"/>
          </a:xfrm>
          <a:prstGeom prst="wedgeRoundRectCallout">
            <a:avLst>
              <a:gd name="adj1" fmla="val 5731"/>
              <a:gd name="adj2" fmla="val 8427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Julia startet 25 Meter vor Ben.</a:t>
            </a:r>
            <a:endParaRPr dirty="0"/>
          </a:p>
        </p:txBody>
      </p:sp>
      <p:cxnSp>
        <p:nvCxnSpPr>
          <p:cNvPr id="26" name="Gerade Verbindung 25">
            <a:extLst>
              <a:ext uri="{FF2B5EF4-FFF2-40B4-BE49-F238E27FC236}">
                <a16:creationId xmlns:a16="http://schemas.microsoft.com/office/drawing/2014/main" id="{ED9B26A5-42D0-D389-763E-64934DA2653A}"/>
              </a:ext>
            </a:extLst>
          </p:cNvPr>
          <p:cNvCxnSpPr>
            <a:cxnSpLocks/>
          </p:cNvCxnSpPr>
          <p:nvPr/>
        </p:nvCxnSpPr>
        <p:spPr>
          <a:xfrm>
            <a:off x="4208746" y="2738111"/>
            <a:ext cx="0" cy="969020"/>
          </a:xfrm>
          <a:prstGeom prst="line">
            <a:avLst/>
          </a:prstGeom>
          <a:ln w="28575"/>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058EB2B1-4F13-431D-28C0-44D40B9632E1}"/>
              </a:ext>
            </a:extLst>
          </p:cNvPr>
          <p:cNvSpPr txBox="1"/>
          <p:nvPr/>
        </p:nvSpPr>
        <p:spPr>
          <a:xfrm>
            <a:off x="4208746" y="2867038"/>
            <a:ext cx="747681" cy="8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5400" b="0" i="0" u="none" strike="noStrike" cap="none" spc="0" normalizeH="0" baseline="0" dirty="0">
                <a:ln>
                  <a:noFill/>
                </a:ln>
                <a:solidFill>
                  <a:srgbClr val="C00000"/>
                </a:solidFill>
                <a:effectLst/>
                <a:uFillTx/>
                <a:latin typeface="Comic Sans MS" panose="030F0902030302020204" pitchFamily="66" charset="0"/>
                <a:sym typeface="Calibri"/>
              </a:rPr>
              <a:t>J</a:t>
            </a:r>
          </a:p>
        </p:txBody>
      </p:sp>
      <p:sp>
        <p:nvSpPr>
          <p:cNvPr id="29" name="Textfeld 28">
            <a:extLst>
              <a:ext uri="{FF2B5EF4-FFF2-40B4-BE49-F238E27FC236}">
                <a16:creationId xmlns:a16="http://schemas.microsoft.com/office/drawing/2014/main" id="{9EF8189E-A5AB-F726-DA39-0ED03D89F673}"/>
              </a:ext>
            </a:extLst>
          </p:cNvPr>
          <p:cNvSpPr txBox="1"/>
          <p:nvPr/>
        </p:nvSpPr>
        <p:spPr>
          <a:xfrm>
            <a:off x="2020571" y="3863302"/>
            <a:ext cx="747681" cy="8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5400" b="0" i="0" u="none" strike="noStrike" cap="none" spc="0" normalizeH="0" baseline="0" dirty="0">
                <a:ln>
                  <a:noFill/>
                </a:ln>
                <a:solidFill>
                  <a:schemeClr val="accent6"/>
                </a:solidFill>
                <a:effectLst/>
                <a:uFillTx/>
                <a:latin typeface="Comic Sans MS" panose="030F0902030302020204" pitchFamily="66" charset="0"/>
                <a:sym typeface="Calibri"/>
              </a:rPr>
              <a:t>B</a:t>
            </a:r>
          </a:p>
        </p:txBody>
      </p:sp>
      <p:sp>
        <p:nvSpPr>
          <p:cNvPr id="30" name="Textfeld 29">
            <a:extLst>
              <a:ext uri="{FF2B5EF4-FFF2-40B4-BE49-F238E27FC236}">
                <a16:creationId xmlns:a16="http://schemas.microsoft.com/office/drawing/2014/main" id="{818A205D-090F-F056-1385-C6DB2752217C}"/>
              </a:ext>
            </a:extLst>
          </p:cNvPr>
          <p:cNvSpPr txBox="1"/>
          <p:nvPr/>
        </p:nvSpPr>
        <p:spPr>
          <a:xfrm>
            <a:off x="3805526" y="2416101"/>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25 m</a:t>
            </a:r>
          </a:p>
        </p:txBody>
      </p:sp>
      <p:sp>
        <p:nvSpPr>
          <p:cNvPr id="31" name="Google Shape;471;p17">
            <a:extLst>
              <a:ext uri="{FF2B5EF4-FFF2-40B4-BE49-F238E27FC236}">
                <a16:creationId xmlns:a16="http://schemas.microsoft.com/office/drawing/2014/main" id="{0C55A83C-555F-9F63-FA07-B21DEA5EAD21}"/>
              </a:ext>
            </a:extLst>
          </p:cNvPr>
          <p:cNvSpPr/>
          <p:nvPr/>
        </p:nvSpPr>
        <p:spPr>
          <a:xfrm>
            <a:off x="1496857" y="5309583"/>
            <a:ext cx="2437834" cy="756918"/>
          </a:xfrm>
          <a:prstGeom prst="wedgeRoundRectCallout">
            <a:avLst>
              <a:gd name="adj1" fmla="val -65450"/>
              <a:gd name="adj2" fmla="val -4751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Aber wie schnell sind Ben und Julia denn?</a:t>
            </a:r>
            <a:endParaRPr dirty="0"/>
          </a:p>
        </p:txBody>
      </p:sp>
      <p:sp>
        <p:nvSpPr>
          <p:cNvPr id="32" name="Wolkenförmige Legende 31">
            <a:extLst>
              <a:ext uri="{FF2B5EF4-FFF2-40B4-BE49-F238E27FC236}">
                <a16:creationId xmlns:a16="http://schemas.microsoft.com/office/drawing/2014/main" id="{C6F3D040-38AA-8F01-E7D8-222CD9251DF3}"/>
              </a:ext>
            </a:extLst>
          </p:cNvPr>
          <p:cNvSpPr/>
          <p:nvPr/>
        </p:nvSpPr>
        <p:spPr>
          <a:xfrm>
            <a:off x="9103959" y="3244244"/>
            <a:ext cx="2993271" cy="1397025"/>
          </a:xfrm>
          <a:prstGeom prst="cloudCallout">
            <a:avLst>
              <a:gd name="adj1" fmla="val 28792"/>
              <a:gd name="adj2" fmla="val 71737"/>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Vielleicht hilft es, wenn sich die Kinder über ihre Skizzen austauschen?</a:t>
            </a:r>
          </a:p>
        </p:txBody>
      </p:sp>
      <p:pic>
        <p:nvPicPr>
          <p:cNvPr id="33" name="Grafik 32" descr="Ein Bild, das Zeichnung, Entwurf, Bild, Kinderkunst enthält.&#10;&#10;Automatisch generierte Beschreibung">
            <a:extLst>
              <a:ext uri="{FF2B5EF4-FFF2-40B4-BE49-F238E27FC236}">
                <a16:creationId xmlns:a16="http://schemas.microsoft.com/office/drawing/2014/main" id="{38755364-B7A9-3562-A18F-997EFF727E04}"/>
              </a:ext>
            </a:extLst>
          </p:cNvPr>
          <p:cNvPicPr>
            <a:picLocks noChangeAspect="1"/>
          </p:cNvPicPr>
          <p:nvPr/>
        </p:nvPicPr>
        <p:blipFill>
          <a:blip r:embed="rId5">
            <a:extLst>
              <a:ext uri="{28A0092B-C50C-407E-A947-70E740481C1C}">
                <a14:useLocalDpi xmlns:a14="http://schemas.microsoft.com/office/drawing/2010/main" val="0"/>
              </a:ext>
            </a:extLst>
          </a:blip>
          <a:srcRect b="39955"/>
          <a:stretch>
            <a:fillRect/>
          </a:stretch>
        </p:blipFill>
        <p:spPr>
          <a:xfrm>
            <a:off x="249527" y="4759619"/>
            <a:ext cx="1166040" cy="1259566"/>
          </a:xfrm>
          <a:prstGeom prst="rect">
            <a:avLst/>
          </a:prstGeom>
        </p:spPr>
      </p:pic>
      <p:pic>
        <p:nvPicPr>
          <p:cNvPr id="3" name="Grafik 2">
            <a:extLst>
              <a:ext uri="{FF2B5EF4-FFF2-40B4-BE49-F238E27FC236}">
                <a16:creationId xmlns:a16="http://schemas.microsoft.com/office/drawing/2014/main" id="{5CE78CB0-8C4A-5585-672E-EDDBF797D08C}"/>
              </a:ext>
            </a:extLst>
          </p:cNvPr>
          <p:cNvPicPr>
            <a:picLocks noChangeAspect="1"/>
          </p:cNvPicPr>
          <p:nvPr/>
        </p:nvPicPr>
        <p:blipFill>
          <a:blip r:embed="rId6"/>
          <a:srcRect l="8039" t="78649" r="50990" b="4914"/>
          <a:stretch/>
        </p:blipFill>
        <p:spPr>
          <a:xfrm>
            <a:off x="9088609" y="860024"/>
            <a:ext cx="3103391" cy="878400"/>
          </a:xfrm>
          <a:prstGeom prst="rect">
            <a:avLst/>
          </a:prstGeom>
        </p:spPr>
      </p:pic>
    </p:spTree>
    <p:extLst>
      <p:ext uri="{BB962C8B-B14F-4D97-AF65-F5344CB8AC3E}">
        <p14:creationId xmlns:p14="http://schemas.microsoft.com/office/powerpoint/2010/main" val="16546535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type="lt">
                                    <p:tmAbs val="500"/>
                                  </p:iterate>
                                  <p:childTnLst>
                                    <p:set>
                                      <p:cBhvr>
                                        <p:cTn id="13" dur="1" fill="hold">
                                          <p:stCondLst>
                                            <p:cond delay="0"/>
                                          </p:stCondLst>
                                        </p:cTn>
                                        <p:tgtEl>
                                          <p:spTgt spid="30"/>
                                        </p:tgtEl>
                                        <p:attrNameLst>
                                          <p:attrName>style.visibility</p:attrName>
                                        </p:attrNameLst>
                                      </p:cBhvr>
                                      <p:to>
                                        <p:strVal val="visible"/>
                                      </p:to>
                                    </p:set>
                                  </p:childTnLst>
                                </p:cTn>
                              </p:par>
                            </p:childTnLst>
                          </p:cTn>
                        </p:par>
                        <p:par>
                          <p:cTn id="14" fill="hold">
                            <p:stCondLst>
                              <p:cond delay="1001"/>
                            </p:stCondLst>
                            <p:childTnLst>
                              <p:par>
                                <p:cTn id="15" presetID="1" presetClass="entr" presetSubtype="0" fill="hold" grpId="0" nodeType="afterEffect">
                                  <p:stCondLst>
                                    <p:cond delay="200"/>
                                  </p:stCondLst>
                                  <p:childTnLst>
                                    <p:set>
                                      <p:cBhvr>
                                        <p:cTn id="16" dur="1" fill="hold">
                                          <p:stCondLst>
                                            <p:cond delay="0"/>
                                          </p:stCondLst>
                                        </p:cTn>
                                        <p:tgtEl>
                                          <p:spTgt spid="28"/>
                                        </p:tgtEl>
                                        <p:attrNameLst>
                                          <p:attrName>style.visibility</p:attrName>
                                        </p:attrNameLst>
                                      </p:cBhvr>
                                      <p:to>
                                        <p:strVal val="visible"/>
                                      </p:to>
                                    </p:set>
                                  </p:childTnLst>
                                </p:cTn>
                              </p:par>
                            </p:childTnLst>
                          </p:cTn>
                        </p:par>
                        <p:par>
                          <p:cTn id="17" fill="hold">
                            <p:stCondLst>
                              <p:cond delay="1201"/>
                            </p:stCondLst>
                            <p:childTnLst>
                              <p:par>
                                <p:cTn id="18" presetID="1" presetClass="entr" presetSubtype="0" fill="hold" grpId="0" nodeType="afterEffect">
                                  <p:stCondLst>
                                    <p:cond delay="20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29" grpId="0"/>
      <p:bldP spid="30" grpId="0"/>
      <p:bldP spid="31"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D3F0E-AA4B-8FBB-71B6-883F072EA4B0}"/>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1CBB1659-4E12-2B0A-B3DD-5C6510AE841A}"/>
              </a:ext>
            </a:extLst>
          </p:cNvPr>
          <p:cNvSpPr>
            <a:spLocks noGrp="1"/>
          </p:cNvSpPr>
          <p:nvPr>
            <p:ph type="body" sz="quarter" idx="14"/>
          </p:nvPr>
        </p:nvSpPr>
        <p:spPr/>
        <p:txBody>
          <a:bodyPr/>
          <a:lstStyle/>
          <a:p>
            <a:r>
              <a:rPr lang="de-DE" dirty="0"/>
              <a:t>INFORMATIONEN MIT SKIZZEN STRUKTURIEREN</a:t>
            </a:r>
          </a:p>
        </p:txBody>
      </p:sp>
      <p:pic>
        <p:nvPicPr>
          <p:cNvPr id="6" name="Grafik 5">
            <a:extLst>
              <a:ext uri="{FF2B5EF4-FFF2-40B4-BE49-F238E27FC236}">
                <a16:creationId xmlns:a16="http://schemas.microsoft.com/office/drawing/2014/main" id="{20CCF4B3-F5AE-E4C0-5D4D-115EE5ECD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88" y="3617759"/>
            <a:ext cx="3509285" cy="2363396"/>
          </a:xfrm>
          <a:prstGeom prst="rect">
            <a:avLst/>
          </a:prstGeom>
        </p:spPr>
      </p:pic>
      <p:pic>
        <p:nvPicPr>
          <p:cNvPr id="9" name="Grafik 8">
            <a:extLst>
              <a:ext uri="{FF2B5EF4-FFF2-40B4-BE49-F238E27FC236}">
                <a16:creationId xmlns:a16="http://schemas.microsoft.com/office/drawing/2014/main" id="{D8E8E6D7-27EF-B4AB-061D-A26BE1B0F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2447">
            <a:off x="5108857" y="3902357"/>
            <a:ext cx="896592" cy="639441"/>
          </a:xfrm>
          <a:prstGeom prst="rect">
            <a:avLst/>
          </a:prstGeom>
        </p:spPr>
      </p:pic>
      <p:pic>
        <p:nvPicPr>
          <p:cNvPr id="10" name="Grafik 9">
            <a:extLst>
              <a:ext uri="{FF2B5EF4-FFF2-40B4-BE49-F238E27FC236}">
                <a16:creationId xmlns:a16="http://schemas.microsoft.com/office/drawing/2014/main" id="{53821B48-BB7A-9EBD-C4DE-72D75CDFEE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316421">
            <a:off x="6105782" y="3747177"/>
            <a:ext cx="896592" cy="639440"/>
          </a:xfrm>
          <a:prstGeom prst="rect">
            <a:avLst/>
          </a:prstGeom>
        </p:spPr>
      </p:pic>
      <p:sp>
        <p:nvSpPr>
          <p:cNvPr id="12" name="Google Shape;471;p17">
            <a:extLst>
              <a:ext uri="{FF2B5EF4-FFF2-40B4-BE49-F238E27FC236}">
                <a16:creationId xmlns:a16="http://schemas.microsoft.com/office/drawing/2014/main" id="{94B2ED62-A2A2-A4AF-B7AD-76D80666BFE3}"/>
              </a:ext>
            </a:extLst>
          </p:cNvPr>
          <p:cNvSpPr/>
          <p:nvPr/>
        </p:nvSpPr>
        <p:spPr>
          <a:xfrm>
            <a:off x="2841933" y="3342148"/>
            <a:ext cx="1810146" cy="879929"/>
          </a:xfrm>
          <a:prstGeom prst="wedgeRoundRectCallout">
            <a:avLst>
              <a:gd name="adj1" fmla="val 44183"/>
              <a:gd name="adj2" fmla="val 9329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Wie schnell sind Ben und Julia?</a:t>
            </a:r>
            <a:endParaRPr dirty="0"/>
          </a:p>
        </p:txBody>
      </p:sp>
      <p:sp>
        <p:nvSpPr>
          <p:cNvPr id="13" name="Google Shape;471;p17">
            <a:extLst>
              <a:ext uri="{FF2B5EF4-FFF2-40B4-BE49-F238E27FC236}">
                <a16:creationId xmlns:a16="http://schemas.microsoft.com/office/drawing/2014/main" id="{7198258D-4DCF-892F-CA66-8699F83A6760}"/>
              </a:ext>
            </a:extLst>
          </p:cNvPr>
          <p:cNvSpPr/>
          <p:nvPr/>
        </p:nvSpPr>
        <p:spPr>
          <a:xfrm>
            <a:off x="5379721" y="2536002"/>
            <a:ext cx="3605246" cy="879929"/>
          </a:xfrm>
          <a:prstGeom prst="wedgeRoundRectCallout">
            <a:avLst>
              <a:gd name="adj1" fmla="val 4435"/>
              <a:gd name="adj2" fmla="val 12431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zeichne einen Rechenstrich! Wenn Ben 10 m weiter läuft, läuft Julia 8 m weiter</a:t>
            </a:r>
            <a:endParaRPr dirty="0"/>
          </a:p>
        </p:txBody>
      </p:sp>
      <p:pic>
        <p:nvPicPr>
          <p:cNvPr id="18" name="Grafik 17">
            <a:extLst>
              <a:ext uri="{FF2B5EF4-FFF2-40B4-BE49-F238E27FC236}">
                <a16:creationId xmlns:a16="http://schemas.microsoft.com/office/drawing/2014/main" id="{D219C87C-EAC3-5EF5-8E30-5CC5003BF643}"/>
              </a:ext>
            </a:extLst>
          </p:cNvPr>
          <p:cNvPicPr>
            <a:picLocks noChangeAspect="1"/>
          </p:cNvPicPr>
          <p:nvPr/>
        </p:nvPicPr>
        <p:blipFill>
          <a:blip r:embed="rId6"/>
          <a:stretch>
            <a:fillRect/>
          </a:stretch>
        </p:blipFill>
        <p:spPr>
          <a:xfrm>
            <a:off x="11078032" y="4910202"/>
            <a:ext cx="957960" cy="1397025"/>
          </a:xfrm>
          <a:prstGeom prst="rect">
            <a:avLst/>
          </a:prstGeom>
        </p:spPr>
      </p:pic>
      <p:sp>
        <p:nvSpPr>
          <p:cNvPr id="19" name="Google Shape;471;p17">
            <a:extLst>
              <a:ext uri="{FF2B5EF4-FFF2-40B4-BE49-F238E27FC236}">
                <a16:creationId xmlns:a16="http://schemas.microsoft.com/office/drawing/2014/main" id="{91183585-5683-CA86-6FF9-EA124C9FB919}"/>
              </a:ext>
            </a:extLst>
          </p:cNvPr>
          <p:cNvSpPr/>
          <p:nvPr/>
        </p:nvSpPr>
        <p:spPr>
          <a:xfrm>
            <a:off x="7728559" y="4910202"/>
            <a:ext cx="3112743" cy="1268199"/>
          </a:xfrm>
          <a:prstGeom prst="wedgeRoundRectCallout">
            <a:avLst>
              <a:gd name="adj1" fmla="val 57256"/>
              <a:gd name="adj2" fmla="val -248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Schaut euch eure Skizzen mal genau an. </a:t>
            </a:r>
            <a:br>
              <a:rPr lang="de-DE" sz="1800" b="0" dirty="0">
                <a:solidFill>
                  <a:schemeClr val="dk1"/>
                </a:solidFill>
                <a:sym typeface="Arial"/>
              </a:rPr>
            </a:br>
            <a:r>
              <a:rPr lang="de-DE" sz="1800" b="0" dirty="0">
                <a:solidFill>
                  <a:schemeClr val="dk1"/>
                </a:solidFill>
                <a:sym typeface="Arial"/>
              </a:rPr>
              <a:t>Was ist gut gelungen?</a:t>
            </a:r>
            <a:endParaRPr dirty="0"/>
          </a:p>
        </p:txBody>
      </p:sp>
      <p:pic>
        <p:nvPicPr>
          <p:cNvPr id="3" name="Grafik 2">
            <a:extLst>
              <a:ext uri="{FF2B5EF4-FFF2-40B4-BE49-F238E27FC236}">
                <a16:creationId xmlns:a16="http://schemas.microsoft.com/office/drawing/2014/main" id="{A48D9EBD-506A-34B0-EBC1-34A5AF3A3D51}"/>
              </a:ext>
            </a:extLst>
          </p:cNvPr>
          <p:cNvPicPr>
            <a:picLocks noChangeAspect="1"/>
          </p:cNvPicPr>
          <p:nvPr/>
        </p:nvPicPr>
        <p:blipFill>
          <a:blip r:embed="rId7"/>
          <a:srcRect l="8039" t="43606" r="50990" b="39911"/>
          <a:stretch>
            <a:fillRect/>
          </a:stretch>
        </p:blipFill>
        <p:spPr>
          <a:xfrm>
            <a:off x="8856398" y="1232000"/>
            <a:ext cx="3335602" cy="946844"/>
          </a:xfrm>
          <a:prstGeom prst="rect">
            <a:avLst/>
          </a:prstGeom>
        </p:spPr>
      </p:pic>
    </p:spTree>
    <p:extLst>
      <p:ext uri="{BB962C8B-B14F-4D97-AF65-F5344CB8AC3E}">
        <p14:creationId xmlns:p14="http://schemas.microsoft.com/office/powerpoint/2010/main" val="5836322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16133-BC2B-60B8-6327-EEBD7B48024A}"/>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DCAA59ED-88DC-1BFB-703A-7A5069CEBA11}"/>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3A391534-7C11-12EA-3779-A6D35D2D4F7D}"/>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p:txBody>
      </p:sp>
      <p:sp>
        <p:nvSpPr>
          <p:cNvPr id="6" name="Datumsplatzhalter 18">
            <a:extLst>
              <a:ext uri="{FF2B5EF4-FFF2-40B4-BE49-F238E27FC236}">
                <a16:creationId xmlns:a16="http://schemas.microsoft.com/office/drawing/2014/main" id="{2FF5074E-62CC-7AC7-3F21-AF6CCFEA8678}"/>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2BDCB75B-E795-69A8-F7F6-421B213D0DC2}"/>
              </a:ext>
            </a:extLst>
          </p:cNvPr>
          <p:cNvSpPr txBox="1"/>
          <p:nvPr/>
        </p:nvSpPr>
        <p:spPr>
          <a:xfrm>
            <a:off x="-166914" y="1417138"/>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2E556C66-72E5-3155-5816-4E3033124DFD}"/>
              </a:ext>
            </a:extLst>
          </p:cNvPr>
          <p:cNvSpPr txBox="1">
            <a:spLocks/>
          </p:cNvSpPr>
          <p:nvPr/>
        </p:nvSpPr>
        <p:spPr>
          <a:xfrm>
            <a:off x="11092071" y="6352796"/>
            <a:ext cx="441628" cy="3350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7</a:t>
            </a:fld>
            <a:endParaRPr lang="de-DE" sz="1200" noProof="1">
              <a:solidFill>
                <a:schemeClr val="bg2">
                  <a:lumMod val="50000"/>
                </a:schemeClr>
              </a:solidFill>
            </a:endParaRPr>
          </a:p>
        </p:txBody>
      </p:sp>
    </p:spTree>
    <p:extLst>
      <p:ext uri="{BB962C8B-B14F-4D97-AF65-F5344CB8AC3E}">
        <p14:creationId xmlns:p14="http://schemas.microsoft.com/office/powerpoint/2010/main" val="2165738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BFD2D8C-5E2B-37AF-1C9A-01816F7D1769}"/>
              </a:ext>
            </a:extLst>
          </p:cNvPr>
          <p:cNvSpPr>
            <a:spLocks noGrp="1"/>
          </p:cNvSpPr>
          <p:nvPr>
            <p:ph type="title"/>
          </p:nvPr>
        </p:nvSpPr>
        <p:spPr/>
        <p:txBody>
          <a:bodyPr/>
          <a:lstStyle/>
          <a:p>
            <a:r>
              <a:rPr lang="de-DE" dirty="0"/>
              <a:t>Modellieren durch Skizzen unterstützen</a:t>
            </a:r>
          </a:p>
        </p:txBody>
      </p:sp>
      <p:pic>
        <p:nvPicPr>
          <p:cNvPr id="6" name="Grafik 5">
            <a:extLst>
              <a:ext uri="{FF2B5EF4-FFF2-40B4-BE49-F238E27FC236}">
                <a16:creationId xmlns:a16="http://schemas.microsoft.com/office/drawing/2014/main" id="{D8CAA8A0-2767-CA6E-8C2D-D36B1734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63" y="1113946"/>
            <a:ext cx="4426461" cy="3156910"/>
          </a:xfrm>
          <a:prstGeom prst="rect">
            <a:avLst/>
          </a:prstGeom>
        </p:spPr>
      </p:pic>
      <p:pic>
        <p:nvPicPr>
          <p:cNvPr id="7" name="Grafik 6">
            <a:extLst>
              <a:ext uri="{FF2B5EF4-FFF2-40B4-BE49-F238E27FC236}">
                <a16:creationId xmlns:a16="http://schemas.microsoft.com/office/drawing/2014/main" id="{9F2748A6-277F-F8E0-1780-1547273BBC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75576" y="1113946"/>
            <a:ext cx="4426461" cy="3156906"/>
          </a:xfrm>
          <a:prstGeom prst="rect">
            <a:avLst/>
          </a:prstGeom>
        </p:spPr>
      </p:pic>
      <p:sp>
        <p:nvSpPr>
          <p:cNvPr id="11" name="Google Shape;471;p17">
            <a:extLst>
              <a:ext uri="{FF2B5EF4-FFF2-40B4-BE49-F238E27FC236}">
                <a16:creationId xmlns:a16="http://schemas.microsoft.com/office/drawing/2014/main" id="{6BCA6F68-BD8D-0CF8-01B5-95B31018DDDC}"/>
              </a:ext>
            </a:extLst>
          </p:cNvPr>
          <p:cNvSpPr/>
          <p:nvPr/>
        </p:nvSpPr>
        <p:spPr>
          <a:xfrm>
            <a:off x="740766" y="4270853"/>
            <a:ext cx="2707537" cy="656747"/>
          </a:xfrm>
          <a:prstGeom prst="wedgeRoundRectCallout">
            <a:avLst>
              <a:gd name="adj1" fmla="val 72918"/>
              <a:gd name="adj2" fmla="val 1795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Hier kann man direkt sehen, wo Julia startet!</a:t>
            </a:r>
            <a:endParaRPr dirty="0"/>
          </a:p>
        </p:txBody>
      </p:sp>
      <p:sp>
        <p:nvSpPr>
          <p:cNvPr id="12" name="Google Shape;471;p17">
            <a:extLst>
              <a:ext uri="{FF2B5EF4-FFF2-40B4-BE49-F238E27FC236}">
                <a16:creationId xmlns:a16="http://schemas.microsoft.com/office/drawing/2014/main" id="{AD3EEF68-EEB1-5DBC-24F5-929FFD4D08B6}"/>
              </a:ext>
            </a:extLst>
          </p:cNvPr>
          <p:cNvSpPr/>
          <p:nvPr/>
        </p:nvSpPr>
        <p:spPr>
          <a:xfrm>
            <a:off x="1363066" y="5087307"/>
            <a:ext cx="2707537" cy="656747"/>
          </a:xfrm>
          <a:prstGeom prst="wedgeRoundRectCallout">
            <a:avLst>
              <a:gd name="adj1" fmla="val 49934"/>
              <a:gd name="adj2" fmla="val -9033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Hier sieht man, das Ben viel weiter laufen muss.</a:t>
            </a:r>
            <a:endParaRPr dirty="0"/>
          </a:p>
        </p:txBody>
      </p:sp>
      <p:sp>
        <p:nvSpPr>
          <p:cNvPr id="13" name="Google Shape;471;p17">
            <a:extLst>
              <a:ext uri="{FF2B5EF4-FFF2-40B4-BE49-F238E27FC236}">
                <a16:creationId xmlns:a16="http://schemas.microsoft.com/office/drawing/2014/main" id="{60E83ED8-690A-A234-8634-3FECBF640BC3}"/>
              </a:ext>
            </a:extLst>
          </p:cNvPr>
          <p:cNvSpPr/>
          <p:nvPr/>
        </p:nvSpPr>
        <p:spPr>
          <a:xfrm>
            <a:off x="6794500" y="4270853"/>
            <a:ext cx="2707537" cy="656747"/>
          </a:xfrm>
          <a:prstGeom prst="wedgeRoundRectCallout">
            <a:avLst>
              <a:gd name="adj1" fmla="val -74367"/>
              <a:gd name="adj2" fmla="val 2375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Hier sieht man gut, das Ben schneller ist!</a:t>
            </a:r>
            <a:endParaRPr dirty="0"/>
          </a:p>
        </p:txBody>
      </p:sp>
      <p:sp>
        <p:nvSpPr>
          <p:cNvPr id="14" name="Google Shape;471;p17">
            <a:extLst>
              <a:ext uri="{FF2B5EF4-FFF2-40B4-BE49-F238E27FC236}">
                <a16:creationId xmlns:a16="http://schemas.microsoft.com/office/drawing/2014/main" id="{37BC2DB8-3D2B-0392-A919-F2BA3FD28482}"/>
              </a:ext>
            </a:extLst>
          </p:cNvPr>
          <p:cNvSpPr/>
          <p:nvPr/>
        </p:nvSpPr>
        <p:spPr>
          <a:xfrm>
            <a:off x="6096001" y="5087306"/>
            <a:ext cx="2864074" cy="894394"/>
          </a:xfrm>
          <a:prstGeom prst="wedgeRoundRectCallout">
            <a:avLst>
              <a:gd name="adj1" fmla="val -49204"/>
              <a:gd name="adj2" fmla="val -7984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Mit den Pfeilen kann man sehen, wann welches Kind im Ziel ist!</a:t>
            </a:r>
            <a:endParaRPr dirty="0"/>
          </a:p>
        </p:txBody>
      </p:sp>
      <p:pic>
        <p:nvPicPr>
          <p:cNvPr id="15" name="Grafik 14">
            <a:extLst>
              <a:ext uri="{FF2B5EF4-FFF2-40B4-BE49-F238E27FC236}">
                <a16:creationId xmlns:a16="http://schemas.microsoft.com/office/drawing/2014/main" id="{1A104EE3-3AEF-F600-087F-7423579DFAF4}"/>
              </a:ext>
            </a:extLst>
          </p:cNvPr>
          <p:cNvPicPr>
            <a:picLocks noChangeAspect="1"/>
          </p:cNvPicPr>
          <p:nvPr/>
        </p:nvPicPr>
        <p:blipFill>
          <a:blip r:embed="rId5"/>
          <a:stretch>
            <a:fillRect/>
          </a:stretch>
        </p:blipFill>
        <p:spPr>
          <a:xfrm>
            <a:off x="11078032" y="4910202"/>
            <a:ext cx="957960" cy="1397025"/>
          </a:xfrm>
          <a:prstGeom prst="rect">
            <a:avLst/>
          </a:prstGeom>
        </p:spPr>
      </p:pic>
      <p:sp>
        <p:nvSpPr>
          <p:cNvPr id="16" name="Google Shape;471;p17">
            <a:extLst>
              <a:ext uri="{FF2B5EF4-FFF2-40B4-BE49-F238E27FC236}">
                <a16:creationId xmlns:a16="http://schemas.microsoft.com/office/drawing/2014/main" id="{83A0AAF6-B072-8689-C37C-CF0A63A75DEB}"/>
              </a:ext>
            </a:extLst>
          </p:cNvPr>
          <p:cNvSpPr/>
          <p:nvPr/>
        </p:nvSpPr>
        <p:spPr>
          <a:xfrm>
            <a:off x="9740900" y="3429000"/>
            <a:ext cx="2263037" cy="1001558"/>
          </a:xfrm>
          <a:prstGeom prst="wedgeRoundRectCallout">
            <a:avLst>
              <a:gd name="adj1" fmla="val 29968"/>
              <a:gd name="adj2" fmla="val 8624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Leo, was kann dir für deine Skizze helfen?</a:t>
            </a:r>
            <a:endParaRPr dirty="0"/>
          </a:p>
        </p:txBody>
      </p:sp>
    </p:spTree>
    <p:extLst>
      <p:ext uri="{BB962C8B-B14F-4D97-AF65-F5344CB8AC3E}">
        <p14:creationId xmlns:p14="http://schemas.microsoft.com/office/powerpoint/2010/main" val="18597019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55FAF-7816-6805-6C0A-935BAF0919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4FF218-4696-9D23-C3FD-65FBA88A3412}"/>
              </a:ext>
            </a:extLst>
          </p:cNvPr>
          <p:cNvSpPr>
            <a:spLocks noGrp="1"/>
          </p:cNvSpPr>
          <p:nvPr>
            <p:ph type="title"/>
          </p:nvPr>
        </p:nvSpPr>
        <p:spPr/>
        <p:txBody>
          <a:bodyPr/>
          <a:lstStyle/>
          <a:p>
            <a:r>
              <a:rPr lang="de-DE" dirty="0"/>
              <a:t>Modellieren durch Skizzen unterstützen</a:t>
            </a:r>
          </a:p>
        </p:txBody>
      </p:sp>
      <p:sp>
        <p:nvSpPr>
          <p:cNvPr id="4" name="Textplatzhalter 3">
            <a:extLst>
              <a:ext uri="{FF2B5EF4-FFF2-40B4-BE49-F238E27FC236}">
                <a16:creationId xmlns:a16="http://schemas.microsoft.com/office/drawing/2014/main" id="{5A25EC7B-BB7E-D293-0B71-897E2BF30B66}"/>
              </a:ext>
            </a:extLst>
          </p:cNvPr>
          <p:cNvSpPr>
            <a:spLocks noGrp="1"/>
          </p:cNvSpPr>
          <p:nvPr>
            <p:ph type="body" sz="quarter" idx="14"/>
          </p:nvPr>
        </p:nvSpPr>
        <p:spPr/>
        <p:txBody>
          <a:bodyPr/>
          <a:lstStyle/>
          <a:p>
            <a:r>
              <a:rPr lang="de-DE" dirty="0"/>
              <a:t>SACHKONTEXTE MIT SKIZZEN VERSTEHEN</a:t>
            </a:r>
          </a:p>
        </p:txBody>
      </p:sp>
      <p:sp>
        <p:nvSpPr>
          <p:cNvPr id="7" name="Rechteck 6">
            <a:extLst>
              <a:ext uri="{FF2B5EF4-FFF2-40B4-BE49-F238E27FC236}">
                <a16:creationId xmlns:a16="http://schemas.microsoft.com/office/drawing/2014/main" id="{CAF3391D-F890-D96F-42EE-5BF02DED2A71}"/>
              </a:ext>
            </a:extLst>
          </p:cNvPr>
          <p:cNvSpPr/>
          <p:nvPr/>
        </p:nvSpPr>
        <p:spPr>
          <a:xfrm>
            <a:off x="2122014" y="3619449"/>
            <a:ext cx="8316000" cy="1140170"/>
          </a:xfrm>
          <a:custGeom>
            <a:avLst/>
            <a:gdLst>
              <a:gd name="csX0" fmla="*/ 0 w 8316000"/>
              <a:gd name="csY0" fmla="*/ 0 h 1140170"/>
              <a:gd name="csX1" fmla="*/ 859320 w 8316000"/>
              <a:gd name="csY1" fmla="*/ 0 h 1140170"/>
              <a:gd name="csX2" fmla="*/ 1718640 w 8316000"/>
              <a:gd name="csY2" fmla="*/ 0 h 1140170"/>
              <a:gd name="csX3" fmla="*/ 2411640 w 8316000"/>
              <a:gd name="csY3" fmla="*/ 0 h 1140170"/>
              <a:gd name="csX4" fmla="*/ 3187800 w 8316000"/>
              <a:gd name="csY4" fmla="*/ 0 h 1140170"/>
              <a:gd name="csX5" fmla="*/ 3797640 w 8316000"/>
              <a:gd name="csY5" fmla="*/ 0 h 1140170"/>
              <a:gd name="csX6" fmla="*/ 4490640 w 8316000"/>
              <a:gd name="csY6" fmla="*/ 0 h 1140170"/>
              <a:gd name="csX7" fmla="*/ 5349960 w 8316000"/>
              <a:gd name="csY7" fmla="*/ 0 h 1140170"/>
              <a:gd name="csX8" fmla="*/ 5876640 w 8316000"/>
              <a:gd name="csY8" fmla="*/ 0 h 1140170"/>
              <a:gd name="csX9" fmla="*/ 6652800 w 8316000"/>
              <a:gd name="csY9" fmla="*/ 0 h 1140170"/>
              <a:gd name="csX10" fmla="*/ 7179480 w 8316000"/>
              <a:gd name="csY10" fmla="*/ 0 h 1140170"/>
              <a:gd name="csX11" fmla="*/ 8316000 w 8316000"/>
              <a:gd name="csY11" fmla="*/ 0 h 1140170"/>
              <a:gd name="csX12" fmla="*/ 8316000 w 8316000"/>
              <a:gd name="csY12" fmla="*/ 581487 h 1140170"/>
              <a:gd name="csX13" fmla="*/ 8316000 w 8316000"/>
              <a:gd name="csY13" fmla="*/ 1140170 h 1140170"/>
              <a:gd name="csX14" fmla="*/ 7456680 w 8316000"/>
              <a:gd name="csY14" fmla="*/ 1140170 h 1140170"/>
              <a:gd name="csX15" fmla="*/ 6763680 w 8316000"/>
              <a:gd name="csY15" fmla="*/ 1140170 h 1140170"/>
              <a:gd name="csX16" fmla="*/ 6070680 w 8316000"/>
              <a:gd name="csY16" fmla="*/ 1140170 h 1140170"/>
              <a:gd name="csX17" fmla="*/ 5377680 w 8316000"/>
              <a:gd name="csY17" fmla="*/ 1140170 h 1140170"/>
              <a:gd name="csX18" fmla="*/ 4684680 w 8316000"/>
              <a:gd name="csY18" fmla="*/ 1140170 h 1140170"/>
              <a:gd name="csX19" fmla="*/ 4074840 w 8316000"/>
              <a:gd name="csY19" fmla="*/ 1140170 h 1140170"/>
              <a:gd name="csX20" fmla="*/ 3298680 w 8316000"/>
              <a:gd name="csY20" fmla="*/ 1140170 h 1140170"/>
              <a:gd name="csX21" fmla="*/ 2605680 w 8316000"/>
              <a:gd name="csY21" fmla="*/ 1140170 h 1140170"/>
              <a:gd name="csX22" fmla="*/ 1746360 w 8316000"/>
              <a:gd name="csY22" fmla="*/ 1140170 h 1140170"/>
              <a:gd name="csX23" fmla="*/ 887040 w 8316000"/>
              <a:gd name="csY23" fmla="*/ 1140170 h 1140170"/>
              <a:gd name="csX24" fmla="*/ 0 w 8316000"/>
              <a:gd name="csY24" fmla="*/ 1140170 h 1140170"/>
              <a:gd name="csX25" fmla="*/ 0 w 8316000"/>
              <a:gd name="csY25" fmla="*/ 558683 h 1140170"/>
              <a:gd name="csX26" fmla="*/ 0 w 8316000"/>
              <a:gd name="csY26" fmla="*/ 0 h 11401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316000" h="1140170" fill="none" extrusionOk="0">
                <a:moveTo>
                  <a:pt x="0" y="0"/>
                </a:moveTo>
                <a:cubicBezTo>
                  <a:pt x="291575" y="39284"/>
                  <a:pt x="661274" y="-9800"/>
                  <a:pt x="859320" y="0"/>
                </a:cubicBezTo>
                <a:cubicBezTo>
                  <a:pt x="1057366" y="9800"/>
                  <a:pt x="1481189" y="-23940"/>
                  <a:pt x="1718640" y="0"/>
                </a:cubicBezTo>
                <a:cubicBezTo>
                  <a:pt x="1956091" y="23940"/>
                  <a:pt x="2231595" y="-3602"/>
                  <a:pt x="2411640" y="0"/>
                </a:cubicBezTo>
                <a:cubicBezTo>
                  <a:pt x="2591685" y="3602"/>
                  <a:pt x="2819258" y="-17609"/>
                  <a:pt x="3187800" y="0"/>
                </a:cubicBezTo>
                <a:cubicBezTo>
                  <a:pt x="3556342" y="17609"/>
                  <a:pt x="3614518" y="1212"/>
                  <a:pt x="3797640" y="0"/>
                </a:cubicBezTo>
                <a:cubicBezTo>
                  <a:pt x="3980762" y="-1212"/>
                  <a:pt x="4204329" y="-8471"/>
                  <a:pt x="4490640" y="0"/>
                </a:cubicBezTo>
                <a:cubicBezTo>
                  <a:pt x="4776951" y="8471"/>
                  <a:pt x="5122704" y="27196"/>
                  <a:pt x="5349960" y="0"/>
                </a:cubicBezTo>
                <a:cubicBezTo>
                  <a:pt x="5577216" y="-27196"/>
                  <a:pt x="5660431" y="-10739"/>
                  <a:pt x="5876640" y="0"/>
                </a:cubicBezTo>
                <a:cubicBezTo>
                  <a:pt x="6092849" y="10739"/>
                  <a:pt x="6457820" y="3846"/>
                  <a:pt x="6652800" y="0"/>
                </a:cubicBezTo>
                <a:cubicBezTo>
                  <a:pt x="6847780" y="-3846"/>
                  <a:pt x="7065766" y="19633"/>
                  <a:pt x="7179480" y="0"/>
                </a:cubicBezTo>
                <a:cubicBezTo>
                  <a:pt x="7293194" y="-19633"/>
                  <a:pt x="7980704" y="56588"/>
                  <a:pt x="8316000" y="0"/>
                </a:cubicBezTo>
                <a:cubicBezTo>
                  <a:pt x="8289141" y="155768"/>
                  <a:pt x="8341967" y="297155"/>
                  <a:pt x="8316000" y="581487"/>
                </a:cubicBezTo>
                <a:cubicBezTo>
                  <a:pt x="8290033" y="865819"/>
                  <a:pt x="8334207" y="926038"/>
                  <a:pt x="8316000" y="1140170"/>
                </a:cubicBezTo>
                <a:cubicBezTo>
                  <a:pt x="7935080" y="1124833"/>
                  <a:pt x="7870533" y="1137119"/>
                  <a:pt x="7456680" y="1140170"/>
                </a:cubicBezTo>
                <a:cubicBezTo>
                  <a:pt x="7042827" y="1143221"/>
                  <a:pt x="7097029" y="1167332"/>
                  <a:pt x="6763680" y="1140170"/>
                </a:cubicBezTo>
                <a:cubicBezTo>
                  <a:pt x="6430331" y="1113008"/>
                  <a:pt x="6270011" y="1169915"/>
                  <a:pt x="6070680" y="1140170"/>
                </a:cubicBezTo>
                <a:cubicBezTo>
                  <a:pt x="5871349" y="1110425"/>
                  <a:pt x="5617321" y="1133517"/>
                  <a:pt x="5377680" y="1140170"/>
                </a:cubicBezTo>
                <a:cubicBezTo>
                  <a:pt x="5138039" y="1146823"/>
                  <a:pt x="5029776" y="1127262"/>
                  <a:pt x="4684680" y="1140170"/>
                </a:cubicBezTo>
                <a:cubicBezTo>
                  <a:pt x="4339584" y="1153078"/>
                  <a:pt x="4257955" y="1152642"/>
                  <a:pt x="4074840" y="1140170"/>
                </a:cubicBezTo>
                <a:cubicBezTo>
                  <a:pt x="3891725" y="1127698"/>
                  <a:pt x="3535241" y="1147211"/>
                  <a:pt x="3298680" y="1140170"/>
                </a:cubicBezTo>
                <a:cubicBezTo>
                  <a:pt x="3062119" y="1133129"/>
                  <a:pt x="2796755" y="1110262"/>
                  <a:pt x="2605680" y="1140170"/>
                </a:cubicBezTo>
                <a:cubicBezTo>
                  <a:pt x="2414605" y="1170078"/>
                  <a:pt x="2059614" y="1113832"/>
                  <a:pt x="1746360" y="1140170"/>
                </a:cubicBezTo>
                <a:cubicBezTo>
                  <a:pt x="1433106" y="1166508"/>
                  <a:pt x="1214487" y="1116976"/>
                  <a:pt x="887040" y="1140170"/>
                </a:cubicBezTo>
                <a:cubicBezTo>
                  <a:pt x="559593" y="1163364"/>
                  <a:pt x="347128" y="1178319"/>
                  <a:pt x="0" y="1140170"/>
                </a:cubicBezTo>
                <a:cubicBezTo>
                  <a:pt x="20445" y="1020322"/>
                  <a:pt x="-11788" y="820723"/>
                  <a:pt x="0" y="558683"/>
                </a:cubicBezTo>
                <a:cubicBezTo>
                  <a:pt x="11788" y="296643"/>
                  <a:pt x="-7535" y="264042"/>
                  <a:pt x="0" y="0"/>
                </a:cubicBezTo>
                <a:close/>
              </a:path>
              <a:path w="8316000" h="1140170" stroke="0" extrusionOk="0">
                <a:moveTo>
                  <a:pt x="0" y="0"/>
                </a:moveTo>
                <a:cubicBezTo>
                  <a:pt x="131153" y="-23305"/>
                  <a:pt x="431647" y="12695"/>
                  <a:pt x="609840" y="0"/>
                </a:cubicBezTo>
                <a:cubicBezTo>
                  <a:pt x="788033" y="-12695"/>
                  <a:pt x="875951" y="11129"/>
                  <a:pt x="1053360" y="0"/>
                </a:cubicBezTo>
                <a:cubicBezTo>
                  <a:pt x="1230769" y="-11129"/>
                  <a:pt x="1657631" y="1931"/>
                  <a:pt x="1912680" y="0"/>
                </a:cubicBezTo>
                <a:cubicBezTo>
                  <a:pt x="2167729" y="-1931"/>
                  <a:pt x="2268410" y="-12879"/>
                  <a:pt x="2522520" y="0"/>
                </a:cubicBezTo>
                <a:cubicBezTo>
                  <a:pt x="2776630" y="12879"/>
                  <a:pt x="2961314" y="4813"/>
                  <a:pt x="3132360" y="0"/>
                </a:cubicBezTo>
                <a:cubicBezTo>
                  <a:pt x="3303406" y="-4813"/>
                  <a:pt x="3773034" y="-19151"/>
                  <a:pt x="3991680" y="0"/>
                </a:cubicBezTo>
                <a:cubicBezTo>
                  <a:pt x="4210326" y="19151"/>
                  <a:pt x="4283091" y="-10287"/>
                  <a:pt x="4518360" y="0"/>
                </a:cubicBezTo>
                <a:cubicBezTo>
                  <a:pt x="4753629" y="10287"/>
                  <a:pt x="5103371" y="26709"/>
                  <a:pt x="5377680" y="0"/>
                </a:cubicBezTo>
                <a:cubicBezTo>
                  <a:pt x="5651989" y="-26709"/>
                  <a:pt x="5814794" y="-39245"/>
                  <a:pt x="6237000" y="0"/>
                </a:cubicBezTo>
                <a:cubicBezTo>
                  <a:pt x="6659206" y="39245"/>
                  <a:pt x="6589443" y="9391"/>
                  <a:pt x="6930000" y="0"/>
                </a:cubicBezTo>
                <a:cubicBezTo>
                  <a:pt x="7270557" y="-9391"/>
                  <a:pt x="8003827" y="-51351"/>
                  <a:pt x="8316000" y="0"/>
                </a:cubicBezTo>
                <a:cubicBezTo>
                  <a:pt x="8318259" y="235454"/>
                  <a:pt x="8320606" y="382041"/>
                  <a:pt x="8316000" y="558683"/>
                </a:cubicBezTo>
                <a:cubicBezTo>
                  <a:pt x="8311394" y="735325"/>
                  <a:pt x="8316589" y="946930"/>
                  <a:pt x="8316000" y="1140170"/>
                </a:cubicBezTo>
                <a:cubicBezTo>
                  <a:pt x="8029496" y="1117581"/>
                  <a:pt x="7880702" y="1154499"/>
                  <a:pt x="7623000" y="1140170"/>
                </a:cubicBezTo>
                <a:cubicBezTo>
                  <a:pt x="7365298" y="1125841"/>
                  <a:pt x="7334285" y="1145721"/>
                  <a:pt x="7096320" y="1140170"/>
                </a:cubicBezTo>
                <a:cubicBezTo>
                  <a:pt x="6858355" y="1134619"/>
                  <a:pt x="6545480" y="1126517"/>
                  <a:pt x="6403320" y="1140170"/>
                </a:cubicBezTo>
                <a:cubicBezTo>
                  <a:pt x="6261160" y="1153823"/>
                  <a:pt x="5823376" y="1121988"/>
                  <a:pt x="5544000" y="1140170"/>
                </a:cubicBezTo>
                <a:cubicBezTo>
                  <a:pt x="5264624" y="1158352"/>
                  <a:pt x="5061730" y="1142150"/>
                  <a:pt x="4851000" y="1140170"/>
                </a:cubicBezTo>
                <a:cubicBezTo>
                  <a:pt x="4640270" y="1138190"/>
                  <a:pt x="4614214" y="1125031"/>
                  <a:pt x="4407480" y="1140170"/>
                </a:cubicBezTo>
                <a:cubicBezTo>
                  <a:pt x="4200746" y="1155309"/>
                  <a:pt x="4042436" y="1159921"/>
                  <a:pt x="3880800" y="1140170"/>
                </a:cubicBezTo>
                <a:cubicBezTo>
                  <a:pt x="3719164" y="1120419"/>
                  <a:pt x="3295847" y="1134876"/>
                  <a:pt x="3021480" y="1140170"/>
                </a:cubicBezTo>
                <a:cubicBezTo>
                  <a:pt x="2747113" y="1145464"/>
                  <a:pt x="2647941" y="1149153"/>
                  <a:pt x="2328480" y="1140170"/>
                </a:cubicBezTo>
                <a:cubicBezTo>
                  <a:pt x="2009019" y="1131187"/>
                  <a:pt x="1960296" y="1161767"/>
                  <a:pt x="1801800" y="1140170"/>
                </a:cubicBezTo>
                <a:cubicBezTo>
                  <a:pt x="1643304" y="1118573"/>
                  <a:pt x="1283978" y="1126506"/>
                  <a:pt x="1108800" y="1140170"/>
                </a:cubicBezTo>
                <a:cubicBezTo>
                  <a:pt x="933622" y="1153834"/>
                  <a:pt x="802703" y="1152962"/>
                  <a:pt x="665280" y="1140170"/>
                </a:cubicBezTo>
                <a:cubicBezTo>
                  <a:pt x="527857" y="1127378"/>
                  <a:pt x="231396" y="1128752"/>
                  <a:pt x="0" y="1140170"/>
                </a:cubicBezTo>
                <a:cubicBezTo>
                  <a:pt x="23832" y="944685"/>
                  <a:pt x="3539" y="792794"/>
                  <a:pt x="0" y="570085"/>
                </a:cubicBezTo>
                <a:cubicBezTo>
                  <a:pt x="-3539" y="347377"/>
                  <a:pt x="26565" y="276340"/>
                  <a:pt x="0" y="0"/>
                </a:cubicBezTo>
                <a:close/>
              </a:path>
            </a:pathLst>
          </a:custGeom>
          <a:solidFill>
            <a:schemeClr val="bg1"/>
          </a:solidFill>
          <a:ln w="25400" cap="flat" cmpd="sng" algn="ctr">
            <a:solidFill>
              <a:schemeClr val="tx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6" name="Rechteck 5">
            <a:extLst>
              <a:ext uri="{FF2B5EF4-FFF2-40B4-BE49-F238E27FC236}">
                <a16:creationId xmlns:a16="http://schemas.microsoft.com/office/drawing/2014/main" id="{05900D9D-BD73-6A5D-46BB-28CCD39F75DF}"/>
              </a:ext>
            </a:extLst>
          </p:cNvPr>
          <p:cNvSpPr/>
          <p:nvPr/>
        </p:nvSpPr>
        <p:spPr>
          <a:xfrm>
            <a:off x="2122014" y="2738111"/>
            <a:ext cx="8316000" cy="969020"/>
          </a:xfrm>
          <a:custGeom>
            <a:avLst/>
            <a:gdLst>
              <a:gd name="csX0" fmla="*/ 0 w 8316000"/>
              <a:gd name="csY0" fmla="*/ 0 h 969020"/>
              <a:gd name="csX1" fmla="*/ 859320 w 8316000"/>
              <a:gd name="csY1" fmla="*/ 0 h 969020"/>
              <a:gd name="csX2" fmla="*/ 1718640 w 8316000"/>
              <a:gd name="csY2" fmla="*/ 0 h 969020"/>
              <a:gd name="csX3" fmla="*/ 2411640 w 8316000"/>
              <a:gd name="csY3" fmla="*/ 0 h 969020"/>
              <a:gd name="csX4" fmla="*/ 3187800 w 8316000"/>
              <a:gd name="csY4" fmla="*/ 0 h 969020"/>
              <a:gd name="csX5" fmla="*/ 3797640 w 8316000"/>
              <a:gd name="csY5" fmla="*/ 0 h 969020"/>
              <a:gd name="csX6" fmla="*/ 4490640 w 8316000"/>
              <a:gd name="csY6" fmla="*/ 0 h 969020"/>
              <a:gd name="csX7" fmla="*/ 5349960 w 8316000"/>
              <a:gd name="csY7" fmla="*/ 0 h 969020"/>
              <a:gd name="csX8" fmla="*/ 5876640 w 8316000"/>
              <a:gd name="csY8" fmla="*/ 0 h 969020"/>
              <a:gd name="csX9" fmla="*/ 6652800 w 8316000"/>
              <a:gd name="csY9" fmla="*/ 0 h 969020"/>
              <a:gd name="csX10" fmla="*/ 7179480 w 8316000"/>
              <a:gd name="csY10" fmla="*/ 0 h 969020"/>
              <a:gd name="csX11" fmla="*/ 8316000 w 8316000"/>
              <a:gd name="csY11" fmla="*/ 0 h 969020"/>
              <a:gd name="csX12" fmla="*/ 8316000 w 8316000"/>
              <a:gd name="csY12" fmla="*/ 494200 h 969020"/>
              <a:gd name="csX13" fmla="*/ 8316000 w 8316000"/>
              <a:gd name="csY13" fmla="*/ 969020 h 969020"/>
              <a:gd name="csX14" fmla="*/ 7456680 w 8316000"/>
              <a:gd name="csY14" fmla="*/ 969020 h 969020"/>
              <a:gd name="csX15" fmla="*/ 6763680 w 8316000"/>
              <a:gd name="csY15" fmla="*/ 969020 h 969020"/>
              <a:gd name="csX16" fmla="*/ 6070680 w 8316000"/>
              <a:gd name="csY16" fmla="*/ 969020 h 969020"/>
              <a:gd name="csX17" fmla="*/ 5377680 w 8316000"/>
              <a:gd name="csY17" fmla="*/ 969020 h 969020"/>
              <a:gd name="csX18" fmla="*/ 4684680 w 8316000"/>
              <a:gd name="csY18" fmla="*/ 969020 h 969020"/>
              <a:gd name="csX19" fmla="*/ 4074840 w 8316000"/>
              <a:gd name="csY19" fmla="*/ 969020 h 969020"/>
              <a:gd name="csX20" fmla="*/ 3298680 w 8316000"/>
              <a:gd name="csY20" fmla="*/ 969020 h 969020"/>
              <a:gd name="csX21" fmla="*/ 2605680 w 8316000"/>
              <a:gd name="csY21" fmla="*/ 969020 h 969020"/>
              <a:gd name="csX22" fmla="*/ 1746360 w 8316000"/>
              <a:gd name="csY22" fmla="*/ 969020 h 969020"/>
              <a:gd name="csX23" fmla="*/ 887040 w 8316000"/>
              <a:gd name="csY23" fmla="*/ 969020 h 969020"/>
              <a:gd name="csX24" fmla="*/ 0 w 8316000"/>
              <a:gd name="csY24" fmla="*/ 969020 h 969020"/>
              <a:gd name="csX25" fmla="*/ 0 w 8316000"/>
              <a:gd name="csY25" fmla="*/ 474820 h 969020"/>
              <a:gd name="csX26" fmla="*/ 0 w 8316000"/>
              <a:gd name="csY26" fmla="*/ 0 h 9690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316000" h="969020" fill="none" extrusionOk="0">
                <a:moveTo>
                  <a:pt x="0" y="0"/>
                </a:moveTo>
                <a:cubicBezTo>
                  <a:pt x="291575" y="39284"/>
                  <a:pt x="661274" y="-9800"/>
                  <a:pt x="859320" y="0"/>
                </a:cubicBezTo>
                <a:cubicBezTo>
                  <a:pt x="1057366" y="9800"/>
                  <a:pt x="1481189" y="-23940"/>
                  <a:pt x="1718640" y="0"/>
                </a:cubicBezTo>
                <a:cubicBezTo>
                  <a:pt x="1956091" y="23940"/>
                  <a:pt x="2231595" y="-3602"/>
                  <a:pt x="2411640" y="0"/>
                </a:cubicBezTo>
                <a:cubicBezTo>
                  <a:pt x="2591685" y="3602"/>
                  <a:pt x="2819258" y="-17609"/>
                  <a:pt x="3187800" y="0"/>
                </a:cubicBezTo>
                <a:cubicBezTo>
                  <a:pt x="3556342" y="17609"/>
                  <a:pt x="3614518" y="1212"/>
                  <a:pt x="3797640" y="0"/>
                </a:cubicBezTo>
                <a:cubicBezTo>
                  <a:pt x="3980762" y="-1212"/>
                  <a:pt x="4204329" y="-8471"/>
                  <a:pt x="4490640" y="0"/>
                </a:cubicBezTo>
                <a:cubicBezTo>
                  <a:pt x="4776951" y="8471"/>
                  <a:pt x="5122704" y="27196"/>
                  <a:pt x="5349960" y="0"/>
                </a:cubicBezTo>
                <a:cubicBezTo>
                  <a:pt x="5577216" y="-27196"/>
                  <a:pt x="5660431" y="-10739"/>
                  <a:pt x="5876640" y="0"/>
                </a:cubicBezTo>
                <a:cubicBezTo>
                  <a:pt x="6092849" y="10739"/>
                  <a:pt x="6457820" y="3846"/>
                  <a:pt x="6652800" y="0"/>
                </a:cubicBezTo>
                <a:cubicBezTo>
                  <a:pt x="6847780" y="-3846"/>
                  <a:pt x="7065766" y="19633"/>
                  <a:pt x="7179480" y="0"/>
                </a:cubicBezTo>
                <a:cubicBezTo>
                  <a:pt x="7293194" y="-19633"/>
                  <a:pt x="7980704" y="56588"/>
                  <a:pt x="8316000" y="0"/>
                </a:cubicBezTo>
                <a:cubicBezTo>
                  <a:pt x="8312947" y="204297"/>
                  <a:pt x="8329754" y="317205"/>
                  <a:pt x="8316000" y="494200"/>
                </a:cubicBezTo>
                <a:cubicBezTo>
                  <a:pt x="8302246" y="671195"/>
                  <a:pt x="8337502" y="804551"/>
                  <a:pt x="8316000" y="969020"/>
                </a:cubicBezTo>
                <a:cubicBezTo>
                  <a:pt x="7935080" y="953683"/>
                  <a:pt x="7870533" y="965969"/>
                  <a:pt x="7456680" y="969020"/>
                </a:cubicBezTo>
                <a:cubicBezTo>
                  <a:pt x="7042827" y="972071"/>
                  <a:pt x="7097029" y="996182"/>
                  <a:pt x="6763680" y="969020"/>
                </a:cubicBezTo>
                <a:cubicBezTo>
                  <a:pt x="6430331" y="941858"/>
                  <a:pt x="6270011" y="998765"/>
                  <a:pt x="6070680" y="969020"/>
                </a:cubicBezTo>
                <a:cubicBezTo>
                  <a:pt x="5871349" y="939275"/>
                  <a:pt x="5617321" y="962367"/>
                  <a:pt x="5377680" y="969020"/>
                </a:cubicBezTo>
                <a:cubicBezTo>
                  <a:pt x="5138039" y="975673"/>
                  <a:pt x="5029776" y="956112"/>
                  <a:pt x="4684680" y="969020"/>
                </a:cubicBezTo>
                <a:cubicBezTo>
                  <a:pt x="4339584" y="981928"/>
                  <a:pt x="4257955" y="981492"/>
                  <a:pt x="4074840" y="969020"/>
                </a:cubicBezTo>
                <a:cubicBezTo>
                  <a:pt x="3891725" y="956548"/>
                  <a:pt x="3535241" y="976061"/>
                  <a:pt x="3298680" y="969020"/>
                </a:cubicBezTo>
                <a:cubicBezTo>
                  <a:pt x="3062119" y="961979"/>
                  <a:pt x="2796755" y="939112"/>
                  <a:pt x="2605680" y="969020"/>
                </a:cubicBezTo>
                <a:cubicBezTo>
                  <a:pt x="2414605" y="998928"/>
                  <a:pt x="2059614" y="942682"/>
                  <a:pt x="1746360" y="969020"/>
                </a:cubicBezTo>
                <a:cubicBezTo>
                  <a:pt x="1433106" y="995358"/>
                  <a:pt x="1214487" y="945826"/>
                  <a:pt x="887040" y="969020"/>
                </a:cubicBezTo>
                <a:cubicBezTo>
                  <a:pt x="559593" y="992214"/>
                  <a:pt x="347128" y="1007169"/>
                  <a:pt x="0" y="969020"/>
                </a:cubicBezTo>
                <a:cubicBezTo>
                  <a:pt x="24337" y="863121"/>
                  <a:pt x="16871" y="696124"/>
                  <a:pt x="0" y="474820"/>
                </a:cubicBezTo>
                <a:cubicBezTo>
                  <a:pt x="-16871" y="253516"/>
                  <a:pt x="12370" y="236307"/>
                  <a:pt x="0" y="0"/>
                </a:cubicBezTo>
                <a:close/>
              </a:path>
              <a:path w="8316000" h="969020" stroke="0" extrusionOk="0">
                <a:moveTo>
                  <a:pt x="0" y="0"/>
                </a:moveTo>
                <a:cubicBezTo>
                  <a:pt x="131153" y="-23305"/>
                  <a:pt x="431647" y="12695"/>
                  <a:pt x="609840" y="0"/>
                </a:cubicBezTo>
                <a:cubicBezTo>
                  <a:pt x="788033" y="-12695"/>
                  <a:pt x="875951" y="11129"/>
                  <a:pt x="1053360" y="0"/>
                </a:cubicBezTo>
                <a:cubicBezTo>
                  <a:pt x="1230769" y="-11129"/>
                  <a:pt x="1657631" y="1931"/>
                  <a:pt x="1912680" y="0"/>
                </a:cubicBezTo>
                <a:cubicBezTo>
                  <a:pt x="2167729" y="-1931"/>
                  <a:pt x="2268410" y="-12879"/>
                  <a:pt x="2522520" y="0"/>
                </a:cubicBezTo>
                <a:cubicBezTo>
                  <a:pt x="2776630" y="12879"/>
                  <a:pt x="2961314" y="4813"/>
                  <a:pt x="3132360" y="0"/>
                </a:cubicBezTo>
                <a:cubicBezTo>
                  <a:pt x="3303406" y="-4813"/>
                  <a:pt x="3773034" y="-19151"/>
                  <a:pt x="3991680" y="0"/>
                </a:cubicBezTo>
                <a:cubicBezTo>
                  <a:pt x="4210326" y="19151"/>
                  <a:pt x="4283091" y="-10287"/>
                  <a:pt x="4518360" y="0"/>
                </a:cubicBezTo>
                <a:cubicBezTo>
                  <a:pt x="4753629" y="10287"/>
                  <a:pt x="5103371" y="26709"/>
                  <a:pt x="5377680" y="0"/>
                </a:cubicBezTo>
                <a:cubicBezTo>
                  <a:pt x="5651989" y="-26709"/>
                  <a:pt x="5814794" y="-39245"/>
                  <a:pt x="6237000" y="0"/>
                </a:cubicBezTo>
                <a:cubicBezTo>
                  <a:pt x="6659206" y="39245"/>
                  <a:pt x="6589443" y="9391"/>
                  <a:pt x="6930000" y="0"/>
                </a:cubicBezTo>
                <a:cubicBezTo>
                  <a:pt x="7270557" y="-9391"/>
                  <a:pt x="8003827" y="-51351"/>
                  <a:pt x="8316000" y="0"/>
                </a:cubicBezTo>
                <a:cubicBezTo>
                  <a:pt x="8317609" y="140256"/>
                  <a:pt x="8297567" y="251359"/>
                  <a:pt x="8316000" y="474820"/>
                </a:cubicBezTo>
                <a:cubicBezTo>
                  <a:pt x="8334433" y="698281"/>
                  <a:pt x="8303633" y="838104"/>
                  <a:pt x="8316000" y="969020"/>
                </a:cubicBezTo>
                <a:cubicBezTo>
                  <a:pt x="8029496" y="946431"/>
                  <a:pt x="7880702" y="983349"/>
                  <a:pt x="7623000" y="969020"/>
                </a:cubicBezTo>
                <a:cubicBezTo>
                  <a:pt x="7365298" y="954691"/>
                  <a:pt x="7334285" y="974571"/>
                  <a:pt x="7096320" y="969020"/>
                </a:cubicBezTo>
                <a:cubicBezTo>
                  <a:pt x="6858355" y="963469"/>
                  <a:pt x="6545480" y="955367"/>
                  <a:pt x="6403320" y="969020"/>
                </a:cubicBezTo>
                <a:cubicBezTo>
                  <a:pt x="6261160" y="982673"/>
                  <a:pt x="5823376" y="950838"/>
                  <a:pt x="5544000" y="969020"/>
                </a:cubicBezTo>
                <a:cubicBezTo>
                  <a:pt x="5264624" y="987202"/>
                  <a:pt x="5061730" y="971000"/>
                  <a:pt x="4851000" y="969020"/>
                </a:cubicBezTo>
                <a:cubicBezTo>
                  <a:pt x="4640270" y="967040"/>
                  <a:pt x="4614214" y="953881"/>
                  <a:pt x="4407480" y="969020"/>
                </a:cubicBezTo>
                <a:cubicBezTo>
                  <a:pt x="4200746" y="984159"/>
                  <a:pt x="4042436" y="988771"/>
                  <a:pt x="3880800" y="969020"/>
                </a:cubicBezTo>
                <a:cubicBezTo>
                  <a:pt x="3719164" y="949269"/>
                  <a:pt x="3295847" y="963726"/>
                  <a:pt x="3021480" y="969020"/>
                </a:cubicBezTo>
                <a:cubicBezTo>
                  <a:pt x="2747113" y="974314"/>
                  <a:pt x="2647941" y="978003"/>
                  <a:pt x="2328480" y="969020"/>
                </a:cubicBezTo>
                <a:cubicBezTo>
                  <a:pt x="2009019" y="960037"/>
                  <a:pt x="1960296" y="990617"/>
                  <a:pt x="1801800" y="969020"/>
                </a:cubicBezTo>
                <a:cubicBezTo>
                  <a:pt x="1643304" y="947423"/>
                  <a:pt x="1283978" y="955356"/>
                  <a:pt x="1108800" y="969020"/>
                </a:cubicBezTo>
                <a:cubicBezTo>
                  <a:pt x="933622" y="982684"/>
                  <a:pt x="802703" y="981812"/>
                  <a:pt x="665280" y="969020"/>
                </a:cubicBezTo>
                <a:cubicBezTo>
                  <a:pt x="527857" y="956228"/>
                  <a:pt x="231396" y="957602"/>
                  <a:pt x="0" y="969020"/>
                </a:cubicBezTo>
                <a:cubicBezTo>
                  <a:pt x="-17991" y="862279"/>
                  <a:pt x="256" y="684684"/>
                  <a:pt x="0" y="484510"/>
                </a:cubicBezTo>
                <a:cubicBezTo>
                  <a:pt x="-256" y="284336"/>
                  <a:pt x="5746" y="153951"/>
                  <a:pt x="0" y="0"/>
                </a:cubicBezTo>
                <a:close/>
              </a:path>
            </a:pathLst>
          </a:custGeom>
          <a:solidFill>
            <a:schemeClr val="bg1"/>
          </a:solidFill>
          <a:ln w="25400" cap="flat" cmpd="sng" algn="ctr">
            <a:solidFill>
              <a:schemeClr val="tx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de-DE" sz="1400" i="0" u="none" strike="noStrike" kern="0" cap="none" spc="0" normalizeH="0" baseline="0" noProof="0" dirty="0">
              <a:ln>
                <a:noFill/>
              </a:ln>
              <a:solidFill>
                <a:schemeClr val="tx1"/>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48691011-BCAC-8173-8FFA-430A7FBE6D43}"/>
              </a:ext>
            </a:extLst>
          </p:cNvPr>
          <p:cNvPicPr>
            <a:picLocks noChangeAspect="1"/>
          </p:cNvPicPr>
          <p:nvPr/>
        </p:nvPicPr>
        <p:blipFill>
          <a:blip r:embed="rId3">
            <a:extLst>
              <a:ext uri="{28A0092B-C50C-407E-A947-70E740481C1C}">
                <a14:useLocalDpi xmlns:a14="http://schemas.microsoft.com/office/drawing/2010/main" val="0"/>
              </a:ext>
            </a:extLst>
          </a:blip>
          <a:srcRect r="69127" b="50000"/>
          <a:stretch>
            <a:fillRect/>
          </a:stretch>
        </p:blipFill>
        <p:spPr>
          <a:xfrm rot="641360">
            <a:off x="1520456" y="1980633"/>
            <a:ext cx="697099" cy="698892"/>
          </a:xfrm>
          <a:prstGeom prst="rect">
            <a:avLst/>
          </a:prstGeom>
        </p:spPr>
      </p:pic>
      <p:pic>
        <p:nvPicPr>
          <p:cNvPr id="12" name="Grafik 11">
            <a:extLst>
              <a:ext uri="{FF2B5EF4-FFF2-40B4-BE49-F238E27FC236}">
                <a16:creationId xmlns:a16="http://schemas.microsoft.com/office/drawing/2014/main" id="{576DFB69-7E25-4127-EA0C-F41EF70AC587}"/>
              </a:ext>
            </a:extLst>
          </p:cNvPr>
          <p:cNvPicPr>
            <a:picLocks noChangeAspect="1"/>
          </p:cNvPicPr>
          <p:nvPr/>
        </p:nvPicPr>
        <p:blipFill>
          <a:blip r:embed="rId3">
            <a:extLst>
              <a:ext uri="{28A0092B-C50C-407E-A947-70E740481C1C}">
                <a14:useLocalDpi xmlns:a14="http://schemas.microsoft.com/office/drawing/2010/main" val="0"/>
              </a:ext>
            </a:extLst>
          </a:blip>
          <a:srcRect r="69127" b="50000"/>
          <a:stretch>
            <a:fillRect/>
          </a:stretch>
        </p:blipFill>
        <p:spPr>
          <a:xfrm rot="20958640" flipH="1">
            <a:off x="10338441" y="1980633"/>
            <a:ext cx="697099" cy="698892"/>
          </a:xfrm>
          <a:prstGeom prst="rect">
            <a:avLst/>
          </a:prstGeom>
        </p:spPr>
      </p:pic>
      <p:sp>
        <p:nvSpPr>
          <p:cNvPr id="13" name="Textfeld 12">
            <a:extLst>
              <a:ext uri="{FF2B5EF4-FFF2-40B4-BE49-F238E27FC236}">
                <a16:creationId xmlns:a16="http://schemas.microsoft.com/office/drawing/2014/main" id="{BD6127DA-A8AF-212D-EF2B-1E82054EF92C}"/>
              </a:ext>
            </a:extLst>
          </p:cNvPr>
          <p:cNvSpPr txBox="1"/>
          <p:nvPr/>
        </p:nvSpPr>
        <p:spPr>
          <a:xfrm>
            <a:off x="1678925" y="1856774"/>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Start</a:t>
            </a:r>
          </a:p>
        </p:txBody>
      </p:sp>
      <p:sp>
        <p:nvSpPr>
          <p:cNvPr id="14" name="Textfeld 13">
            <a:extLst>
              <a:ext uri="{FF2B5EF4-FFF2-40B4-BE49-F238E27FC236}">
                <a16:creationId xmlns:a16="http://schemas.microsoft.com/office/drawing/2014/main" id="{3D3EA3C9-D121-004E-855C-BB857A1ACEEC}"/>
              </a:ext>
            </a:extLst>
          </p:cNvPr>
          <p:cNvSpPr txBox="1"/>
          <p:nvPr/>
        </p:nvSpPr>
        <p:spPr>
          <a:xfrm>
            <a:off x="10026663" y="1856774"/>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Ziel</a:t>
            </a:r>
          </a:p>
        </p:txBody>
      </p:sp>
      <p:cxnSp>
        <p:nvCxnSpPr>
          <p:cNvPr id="26" name="Gerade Verbindung 25">
            <a:extLst>
              <a:ext uri="{FF2B5EF4-FFF2-40B4-BE49-F238E27FC236}">
                <a16:creationId xmlns:a16="http://schemas.microsoft.com/office/drawing/2014/main" id="{E53BC318-68EB-6CD1-ECB0-3EAE387F741D}"/>
              </a:ext>
            </a:extLst>
          </p:cNvPr>
          <p:cNvCxnSpPr>
            <a:cxnSpLocks/>
          </p:cNvCxnSpPr>
          <p:nvPr/>
        </p:nvCxnSpPr>
        <p:spPr>
          <a:xfrm>
            <a:off x="4208746" y="2738111"/>
            <a:ext cx="0" cy="969020"/>
          </a:xfrm>
          <a:prstGeom prst="line">
            <a:avLst/>
          </a:prstGeom>
          <a:ln w="28575"/>
        </p:spPr>
        <p:style>
          <a:lnRef idx="1">
            <a:schemeClr val="dk1"/>
          </a:lnRef>
          <a:fillRef idx="0">
            <a:schemeClr val="dk1"/>
          </a:fillRef>
          <a:effectRef idx="0">
            <a:schemeClr val="dk1"/>
          </a:effectRef>
          <a:fontRef idx="minor">
            <a:schemeClr val="tx1"/>
          </a:fontRef>
        </p:style>
      </p:cxnSp>
      <p:sp>
        <p:nvSpPr>
          <p:cNvPr id="28" name="Textfeld 27">
            <a:extLst>
              <a:ext uri="{FF2B5EF4-FFF2-40B4-BE49-F238E27FC236}">
                <a16:creationId xmlns:a16="http://schemas.microsoft.com/office/drawing/2014/main" id="{18C517ED-6E24-8EE6-3C15-C66C1AEBC538}"/>
              </a:ext>
            </a:extLst>
          </p:cNvPr>
          <p:cNvSpPr txBox="1"/>
          <p:nvPr/>
        </p:nvSpPr>
        <p:spPr>
          <a:xfrm>
            <a:off x="4208746" y="2867038"/>
            <a:ext cx="747681" cy="8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5400" b="0" i="0" u="none" strike="noStrike" cap="none" spc="0" normalizeH="0" baseline="0" dirty="0">
                <a:ln>
                  <a:noFill/>
                </a:ln>
                <a:solidFill>
                  <a:srgbClr val="C00000"/>
                </a:solidFill>
                <a:effectLst/>
                <a:uFillTx/>
                <a:latin typeface="Comic Sans MS" panose="030F0902030302020204" pitchFamily="66" charset="0"/>
                <a:sym typeface="Calibri"/>
              </a:rPr>
              <a:t>J</a:t>
            </a:r>
          </a:p>
        </p:txBody>
      </p:sp>
      <p:sp>
        <p:nvSpPr>
          <p:cNvPr id="29" name="Textfeld 28">
            <a:extLst>
              <a:ext uri="{FF2B5EF4-FFF2-40B4-BE49-F238E27FC236}">
                <a16:creationId xmlns:a16="http://schemas.microsoft.com/office/drawing/2014/main" id="{0F995FDE-DAC0-D23C-FB8B-0B6882FDE791}"/>
              </a:ext>
            </a:extLst>
          </p:cNvPr>
          <p:cNvSpPr txBox="1"/>
          <p:nvPr/>
        </p:nvSpPr>
        <p:spPr>
          <a:xfrm>
            <a:off x="2020571" y="3863302"/>
            <a:ext cx="747681" cy="8400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lnSpcReduction="10000"/>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5400" b="0" i="0" u="none" strike="noStrike" cap="none" spc="0" normalizeH="0" baseline="0" dirty="0">
                <a:ln>
                  <a:noFill/>
                </a:ln>
                <a:solidFill>
                  <a:schemeClr val="accent6"/>
                </a:solidFill>
                <a:effectLst/>
                <a:uFillTx/>
                <a:latin typeface="Comic Sans MS" panose="030F0902030302020204" pitchFamily="66" charset="0"/>
                <a:sym typeface="Calibri"/>
              </a:rPr>
              <a:t>B</a:t>
            </a:r>
          </a:p>
        </p:txBody>
      </p:sp>
      <p:sp>
        <p:nvSpPr>
          <p:cNvPr id="30" name="Textfeld 29">
            <a:extLst>
              <a:ext uri="{FF2B5EF4-FFF2-40B4-BE49-F238E27FC236}">
                <a16:creationId xmlns:a16="http://schemas.microsoft.com/office/drawing/2014/main" id="{1DE3A600-3662-60C1-1D69-FF1FE29917FA}"/>
              </a:ext>
            </a:extLst>
          </p:cNvPr>
          <p:cNvSpPr txBox="1"/>
          <p:nvPr/>
        </p:nvSpPr>
        <p:spPr>
          <a:xfrm>
            <a:off x="3805526" y="2416101"/>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solidFill>
                <a:effectLst/>
                <a:uFillTx/>
                <a:latin typeface="Comic Sans MS" panose="030F0902030302020204" pitchFamily="66" charset="0"/>
                <a:sym typeface="Calibri"/>
              </a:rPr>
              <a:t>25 m</a:t>
            </a:r>
          </a:p>
        </p:txBody>
      </p:sp>
      <p:pic>
        <p:nvPicPr>
          <p:cNvPr id="33" name="Grafik 32" descr="Ein Bild, das Zeichnung, Entwurf, Bild, Kinderkunst enthält.&#10;&#10;Automatisch generierte Beschreibung">
            <a:extLst>
              <a:ext uri="{FF2B5EF4-FFF2-40B4-BE49-F238E27FC236}">
                <a16:creationId xmlns:a16="http://schemas.microsoft.com/office/drawing/2014/main" id="{356E9533-DA77-0486-999D-53710DF8886F}"/>
              </a:ext>
            </a:extLst>
          </p:cNvPr>
          <p:cNvPicPr>
            <a:picLocks noChangeAspect="1"/>
          </p:cNvPicPr>
          <p:nvPr/>
        </p:nvPicPr>
        <p:blipFill>
          <a:blip r:embed="rId4">
            <a:extLst>
              <a:ext uri="{28A0092B-C50C-407E-A947-70E740481C1C}">
                <a14:useLocalDpi xmlns:a14="http://schemas.microsoft.com/office/drawing/2010/main" val="0"/>
              </a:ext>
            </a:extLst>
          </a:blip>
          <a:srcRect b="39955"/>
          <a:stretch>
            <a:fillRect/>
          </a:stretch>
        </p:blipFill>
        <p:spPr>
          <a:xfrm>
            <a:off x="295647" y="5015401"/>
            <a:ext cx="1166040" cy="1259566"/>
          </a:xfrm>
          <a:prstGeom prst="rect">
            <a:avLst/>
          </a:prstGeom>
        </p:spPr>
      </p:pic>
      <p:cxnSp>
        <p:nvCxnSpPr>
          <p:cNvPr id="3" name="Gerade Verbindung 2">
            <a:extLst>
              <a:ext uri="{FF2B5EF4-FFF2-40B4-BE49-F238E27FC236}">
                <a16:creationId xmlns:a16="http://schemas.microsoft.com/office/drawing/2014/main" id="{A1CD31BD-3B4C-FD0E-CA2C-9E3F9D4B2B1E}"/>
              </a:ext>
            </a:extLst>
          </p:cNvPr>
          <p:cNvCxnSpPr>
            <a:cxnSpLocks/>
          </p:cNvCxnSpPr>
          <p:nvPr/>
        </p:nvCxnSpPr>
        <p:spPr>
          <a:xfrm>
            <a:off x="4208746" y="2416101"/>
            <a:ext cx="635397" cy="0"/>
          </a:xfrm>
          <a:prstGeom prst="line">
            <a:avLst/>
          </a:pr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58B5E281-3C48-C9BA-4EC8-E977AE362B8D}"/>
              </a:ext>
            </a:extLst>
          </p:cNvPr>
          <p:cNvCxnSpPr>
            <a:cxnSpLocks/>
          </p:cNvCxnSpPr>
          <p:nvPr/>
        </p:nvCxnSpPr>
        <p:spPr>
          <a:xfrm>
            <a:off x="2122014" y="4913303"/>
            <a:ext cx="826285" cy="0"/>
          </a:xfrm>
          <a:prstGeom prst="line">
            <a:avLst/>
          </a:prstGeom>
          <a:ln w="28575">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9FCAAAF2-C00C-44B3-CFDA-2BFCE460D843}"/>
              </a:ext>
            </a:extLst>
          </p:cNvPr>
          <p:cNvSpPr txBox="1"/>
          <p:nvPr/>
        </p:nvSpPr>
        <p:spPr>
          <a:xfrm>
            <a:off x="4098052" y="2088591"/>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rgbClr val="C00000"/>
                </a:solidFill>
                <a:effectLst/>
                <a:uFillTx/>
                <a:latin typeface="Comic Sans MS" panose="030F0902030302020204" pitchFamily="66" charset="0"/>
                <a:sym typeface="Calibri"/>
              </a:rPr>
              <a:t>8 m</a:t>
            </a:r>
          </a:p>
        </p:txBody>
      </p:sp>
      <p:sp>
        <p:nvSpPr>
          <p:cNvPr id="58" name="Textfeld 57">
            <a:extLst>
              <a:ext uri="{FF2B5EF4-FFF2-40B4-BE49-F238E27FC236}">
                <a16:creationId xmlns:a16="http://schemas.microsoft.com/office/drawing/2014/main" id="{504FE1D4-CA2D-EB11-5806-693235031B82}"/>
              </a:ext>
            </a:extLst>
          </p:cNvPr>
          <p:cNvSpPr txBox="1"/>
          <p:nvPr/>
        </p:nvSpPr>
        <p:spPr>
          <a:xfrm>
            <a:off x="2095456" y="4887135"/>
            <a:ext cx="814638" cy="47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1600" b="0" i="0" u="none" strike="noStrike" cap="none" spc="0" normalizeH="0" baseline="0" dirty="0">
                <a:ln>
                  <a:noFill/>
                </a:ln>
                <a:solidFill>
                  <a:schemeClr val="accent6"/>
                </a:solidFill>
                <a:effectLst/>
                <a:uFillTx/>
                <a:latin typeface="Comic Sans MS" panose="030F0902030302020204" pitchFamily="66" charset="0"/>
                <a:sym typeface="Calibri"/>
              </a:rPr>
              <a:t>10 m</a:t>
            </a:r>
          </a:p>
        </p:txBody>
      </p:sp>
      <p:sp>
        <p:nvSpPr>
          <p:cNvPr id="61" name="Google Shape;471;p17">
            <a:extLst>
              <a:ext uri="{FF2B5EF4-FFF2-40B4-BE49-F238E27FC236}">
                <a16:creationId xmlns:a16="http://schemas.microsoft.com/office/drawing/2014/main" id="{E0E0E4BA-CC0B-CD1C-CE24-9FFFCABCB8B4}"/>
              </a:ext>
            </a:extLst>
          </p:cNvPr>
          <p:cNvSpPr/>
          <p:nvPr/>
        </p:nvSpPr>
        <p:spPr>
          <a:xfrm>
            <a:off x="1496857" y="5309582"/>
            <a:ext cx="3459570" cy="965377"/>
          </a:xfrm>
          <a:prstGeom prst="wedgeRoundRectCallout">
            <a:avLst>
              <a:gd name="adj1" fmla="val -65450"/>
              <a:gd name="adj2" fmla="val -4751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Ben läuft 10 m und Julia 8 m.</a:t>
            </a:r>
          </a:p>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Aber Julia ist immer noch weiter vorne. Wer gewinnt?</a:t>
            </a:r>
            <a:endParaRPr dirty="0"/>
          </a:p>
        </p:txBody>
      </p:sp>
    </p:spTree>
    <p:extLst>
      <p:ext uri="{BB962C8B-B14F-4D97-AF65-F5344CB8AC3E}">
        <p14:creationId xmlns:p14="http://schemas.microsoft.com/office/powerpoint/2010/main" val="4282533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A750EC5-53E0-45D4-D648-F48FE8137A8D}"/>
              </a:ext>
            </a:extLst>
          </p:cNvPr>
          <p:cNvPicPr>
            <a:picLocks noChangeAspect="1"/>
          </p:cNvPicPr>
          <p:nvPr/>
        </p:nvPicPr>
        <p:blipFill>
          <a:blip r:embed="rId5"/>
          <a:srcRect l="2131" t="3774" r="1263" b="3171"/>
          <a:stretch>
            <a:fillRect/>
          </a:stretch>
        </p:blipFill>
        <p:spPr>
          <a:xfrm>
            <a:off x="3392556" y="1415851"/>
            <a:ext cx="5406887" cy="3239210"/>
          </a:xfrm>
          <a:prstGeom prst="rect">
            <a:avLst/>
          </a:prstGeom>
        </p:spPr>
      </p:pic>
      <p:pic>
        <p:nvPicPr>
          <p:cNvPr id="13" name="fdsfdsfsfs">
            <a:hlinkClick r:id="" action="ppaction://media"/>
            <a:extLst>
              <a:ext uri="{FF2B5EF4-FFF2-40B4-BE49-F238E27FC236}">
                <a16:creationId xmlns:a16="http://schemas.microsoft.com/office/drawing/2014/main" id="{8B247448-6D53-235B-E5E1-A5802B6ADA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83366" y="2110793"/>
            <a:ext cx="5464898" cy="3074005"/>
          </a:xfrm>
          <a:prstGeom prst="rect">
            <a:avLst/>
          </a:prstGeom>
        </p:spPr>
      </p:pic>
      <p:sp>
        <p:nvSpPr>
          <p:cNvPr id="2" name="Titel 1">
            <a:extLst>
              <a:ext uri="{FF2B5EF4-FFF2-40B4-BE49-F238E27FC236}">
                <a16:creationId xmlns:a16="http://schemas.microsoft.com/office/drawing/2014/main" id="{BD67E6F7-AADC-DDD1-215E-E9EEFC3342F6}"/>
              </a:ext>
            </a:extLst>
          </p:cNvPr>
          <p:cNvSpPr>
            <a:spLocks noGrp="1"/>
          </p:cNvSpPr>
          <p:nvPr>
            <p:ph type="title"/>
          </p:nvPr>
        </p:nvSpPr>
        <p:spPr>
          <a:xfrm>
            <a:off x="1461600" y="223110"/>
            <a:ext cx="10203839" cy="653602"/>
          </a:xfrm>
        </p:spPr>
        <p:txBody>
          <a:bodyPr/>
          <a:lstStyle/>
          <a:p>
            <a:r>
              <a:rPr lang="de-DE" dirty="0"/>
              <a:t>Modellieren durch Skizzen unterstützen</a:t>
            </a:r>
          </a:p>
        </p:txBody>
      </p:sp>
      <p:pic>
        <p:nvPicPr>
          <p:cNvPr id="11" name="Grafik 10">
            <a:extLst>
              <a:ext uri="{FF2B5EF4-FFF2-40B4-BE49-F238E27FC236}">
                <a16:creationId xmlns:a16="http://schemas.microsoft.com/office/drawing/2014/main" id="{33A00B6E-C83E-85A7-9E6E-6EA92A596DB7}"/>
              </a:ext>
            </a:extLst>
          </p:cNvPr>
          <p:cNvPicPr>
            <a:picLocks noChangeAspect="1"/>
          </p:cNvPicPr>
          <p:nvPr/>
        </p:nvPicPr>
        <p:blipFill>
          <a:blip r:embed="rId7"/>
          <a:stretch>
            <a:fillRect/>
          </a:stretch>
        </p:blipFill>
        <p:spPr>
          <a:xfrm>
            <a:off x="10299324" y="4451123"/>
            <a:ext cx="1219200" cy="1778000"/>
          </a:xfrm>
          <a:prstGeom prst="rect">
            <a:avLst/>
          </a:prstGeom>
        </p:spPr>
      </p:pic>
      <p:sp>
        <p:nvSpPr>
          <p:cNvPr id="12" name="Rechteck 11">
            <a:extLst>
              <a:ext uri="{FF2B5EF4-FFF2-40B4-BE49-F238E27FC236}">
                <a16:creationId xmlns:a16="http://schemas.microsoft.com/office/drawing/2014/main" id="{0FA90CB0-CBA6-ECB3-FD5E-0E5414C0A578}"/>
              </a:ext>
            </a:extLst>
          </p:cNvPr>
          <p:cNvSpPr/>
          <p:nvPr/>
        </p:nvSpPr>
        <p:spPr>
          <a:xfrm>
            <a:off x="3517821" y="1566225"/>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sp>
        <p:nvSpPr>
          <p:cNvPr id="19" name="Rechteck 18">
            <a:extLst>
              <a:ext uri="{FF2B5EF4-FFF2-40B4-BE49-F238E27FC236}">
                <a16:creationId xmlns:a16="http://schemas.microsoft.com/office/drawing/2014/main" id="{0E7121B9-3E16-847C-8F1C-129333B02EA6}"/>
              </a:ext>
            </a:extLst>
          </p:cNvPr>
          <p:cNvSpPr/>
          <p:nvPr/>
        </p:nvSpPr>
        <p:spPr>
          <a:xfrm>
            <a:off x="2975212" y="1952071"/>
            <a:ext cx="542609" cy="3343701"/>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 name="Grafik 13">
            <a:extLst>
              <a:ext uri="{FF2B5EF4-FFF2-40B4-BE49-F238E27FC236}">
                <a16:creationId xmlns:a16="http://schemas.microsoft.com/office/drawing/2014/main" id="{0E634866-4E1C-B759-BDB8-5BA476A766FC}"/>
              </a:ext>
            </a:extLst>
          </p:cNvPr>
          <p:cNvPicPr>
            <a:picLocks noChangeAspect="1"/>
          </p:cNvPicPr>
          <p:nvPr/>
        </p:nvPicPr>
        <p:blipFill>
          <a:blip r:embed="rId5"/>
          <a:srcRect l="2131" t="3774" r="94554" b="3171"/>
          <a:stretch>
            <a:fillRect/>
          </a:stretch>
        </p:blipFill>
        <p:spPr>
          <a:xfrm>
            <a:off x="3392557" y="1415736"/>
            <a:ext cx="185542" cy="3239210"/>
          </a:xfrm>
          <a:prstGeom prst="rect">
            <a:avLst/>
          </a:prstGeom>
        </p:spPr>
      </p:pic>
      <p:sp>
        <p:nvSpPr>
          <p:cNvPr id="20" name="Rechteck 19">
            <a:extLst>
              <a:ext uri="{FF2B5EF4-FFF2-40B4-BE49-F238E27FC236}">
                <a16:creationId xmlns:a16="http://schemas.microsoft.com/office/drawing/2014/main" id="{EAC7C032-BBA7-ED3E-7408-577B2EE3DF9F}"/>
              </a:ext>
            </a:extLst>
          </p:cNvPr>
          <p:cNvSpPr/>
          <p:nvPr/>
        </p:nvSpPr>
        <p:spPr>
          <a:xfrm rot="5400000">
            <a:off x="5788786" y="2172571"/>
            <a:ext cx="726969" cy="551943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5" name="Grafik 14">
            <a:extLst>
              <a:ext uri="{FF2B5EF4-FFF2-40B4-BE49-F238E27FC236}">
                <a16:creationId xmlns:a16="http://schemas.microsoft.com/office/drawing/2014/main" id="{43B85CA1-6CAA-FC4E-7F10-16BD798307CC}"/>
              </a:ext>
            </a:extLst>
          </p:cNvPr>
          <p:cNvPicPr>
            <a:picLocks noChangeAspect="1"/>
          </p:cNvPicPr>
          <p:nvPr/>
        </p:nvPicPr>
        <p:blipFill>
          <a:blip r:embed="rId5"/>
          <a:srcRect l="2131" t="91109" r="1263" b="3171"/>
          <a:stretch>
            <a:fillRect/>
          </a:stretch>
        </p:blipFill>
        <p:spPr>
          <a:xfrm>
            <a:off x="3392556" y="4455802"/>
            <a:ext cx="5406887" cy="199144"/>
          </a:xfrm>
          <a:prstGeom prst="rect">
            <a:avLst/>
          </a:prstGeom>
        </p:spPr>
      </p:pic>
      <p:pic>
        <p:nvPicPr>
          <p:cNvPr id="18" name="Grafik 17">
            <a:extLst>
              <a:ext uri="{FF2B5EF4-FFF2-40B4-BE49-F238E27FC236}">
                <a16:creationId xmlns:a16="http://schemas.microsoft.com/office/drawing/2014/main" id="{75DC3296-848B-6201-83D3-C00B7E78F2EF}"/>
              </a:ext>
            </a:extLst>
          </p:cNvPr>
          <p:cNvPicPr>
            <a:picLocks noChangeAspect="1"/>
          </p:cNvPicPr>
          <p:nvPr/>
        </p:nvPicPr>
        <p:blipFill>
          <a:blip r:embed="rId5"/>
          <a:srcRect l="93188" t="3774" r="1264" b="3171"/>
          <a:stretch>
            <a:fillRect/>
          </a:stretch>
        </p:blipFill>
        <p:spPr>
          <a:xfrm>
            <a:off x="8488907" y="1415736"/>
            <a:ext cx="310536" cy="3239210"/>
          </a:xfrm>
          <a:prstGeom prst="rect">
            <a:avLst/>
          </a:prstGeom>
        </p:spPr>
      </p:pic>
      <p:pic>
        <p:nvPicPr>
          <p:cNvPr id="5" name="Grafik 4">
            <a:extLst>
              <a:ext uri="{FF2B5EF4-FFF2-40B4-BE49-F238E27FC236}">
                <a16:creationId xmlns:a16="http://schemas.microsoft.com/office/drawing/2014/main" id="{030EEF8D-11BB-A36A-5BB3-E1825997DD30}"/>
              </a:ext>
            </a:extLst>
          </p:cNvPr>
          <p:cNvPicPr>
            <a:picLocks noChangeAspect="1"/>
          </p:cNvPicPr>
          <p:nvPr/>
        </p:nvPicPr>
        <p:blipFill>
          <a:blip r:embed="rId8"/>
          <a:srcRect b="10517"/>
          <a:stretch>
            <a:fillRect/>
          </a:stretch>
        </p:blipFill>
        <p:spPr>
          <a:xfrm rot="21173744">
            <a:off x="5136355" y="4484559"/>
            <a:ext cx="994577" cy="1779950"/>
          </a:xfrm>
          <a:prstGeom prst="rect">
            <a:avLst/>
          </a:prstGeom>
        </p:spPr>
      </p:pic>
      <p:pic>
        <p:nvPicPr>
          <p:cNvPr id="6" name="Grafik 5" descr="Ein Bild, das Kunst, Bild, Zeichnung, Kinderkunst enthält.&#10;&#10;Automatisch generierte Beschreibung">
            <a:extLst>
              <a:ext uri="{FF2B5EF4-FFF2-40B4-BE49-F238E27FC236}">
                <a16:creationId xmlns:a16="http://schemas.microsoft.com/office/drawing/2014/main" id="{F1D4970B-53D1-2A05-1593-5442F66E41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234316" y="4507369"/>
            <a:ext cx="1148872" cy="1744154"/>
          </a:xfrm>
          <a:prstGeom prst="rect">
            <a:avLst/>
          </a:prstGeom>
        </p:spPr>
      </p:pic>
      <p:pic>
        <p:nvPicPr>
          <p:cNvPr id="7" name="Grafik 6" descr="Ein Bild, das Zeichnung, Entwurf, Bild, Kinderkunst enthält.&#10;&#10;Automatisch generierte Beschreibung">
            <a:extLst>
              <a:ext uri="{FF2B5EF4-FFF2-40B4-BE49-F238E27FC236}">
                <a16:creationId xmlns:a16="http://schemas.microsoft.com/office/drawing/2014/main" id="{D041043F-7895-457F-B89C-9623CADD4A61}"/>
              </a:ext>
            </a:extLst>
          </p:cNvPr>
          <p:cNvPicPr>
            <a:picLocks noChangeAspect="1"/>
          </p:cNvPicPr>
          <p:nvPr/>
        </p:nvPicPr>
        <p:blipFill>
          <a:blip r:embed="rId10">
            <a:extLst>
              <a:ext uri="{28A0092B-C50C-407E-A947-70E740481C1C}">
                <a14:useLocalDpi xmlns:a14="http://schemas.microsoft.com/office/drawing/2010/main" val="0"/>
              </a:ext>
            </a:extLst>
          </a:blip>
          <a:srcRect b="9985"/>
          <a:stretch>
            <a:fillRect/>
          </a:stretch>
        </p:blipFill>
        <p:spPr>
          <a:xfrm flipH="1">
            <a:off x="6918292" y="4363260"/>
            <a:ext cx="1166040" cy="1888263"/>
          </a:xfrm>
          <a:prstGeom prst="rect">
            <a:avLst/>
          </a:prstGeom>
        </p:spPr>
      </p:pic>
      <p:pic>
        <p:nvPicPr>
          <p:cNvPr id="8" name="Grafik 7">
            <a:extLst>
              <a:ext uri="{FF2B5EF4-FFF2-40B4-BE49-F238E27FC236}">
                <a16:creationId xmlns:a16="http://schemas.microsoft.com/office/drawing/2014/main" id="{24D98C95-07CD-E83F-FB80-2D17547FEE75}"/>
              </a:ext>
            </a:extLst>
          </p:cNvPr>
          <p:cNvPicPr>
            <a:picLocks noChangeAspect="1"/>
          </p:cNvPicPr>
          <p:nvPr/>
        </p:nvPicPr>
        <p:blipFill>
          <a:blip r:embed="rId11"/>
          <a:srcRect b="19317"/>
          <a:stretch>
            <a:fillRect/>
          </a:stretch>
        </p:blipFill>
        <p:spPr>
          <a:xfrm>
            <a:off x="5793090" y="4429890"/>
            <a:ext cx="1025323" cy="1821633"/>
          </a:xfrm>
          <a:prstGeom prst="rect">
            <a:avLst/>
          </a:prstGeom>
        </p:spPr>
      </p:pic>
      <p:pic>
        <p:nvPicPr>
          <p:cNvPr id="9" name="Grafik 8">
            <a:extLst>
              <a:ext uri="{FF2B5EF4-FFF2-40B4-BE49-F238E27FC236}">
                <a16:creationId xmlns:a16="http://schemas.microsoft.com/office/drawing/2014/main" id="{11600BEA-1550-A65A-6C82-997640DA4657}"/>
              </a:ext>
            </a:extLst>
          </p:cNvPr>
          <p:cNvPicPr>
            <a:picLocks noChangeAspect="1"/>
          </p:cNvPicPr>
          <p:nvPr/>
        </p:nvPicPr>
        <p:blipFill>
          <a:blip r:embed="rId12"/>
          <a:srcRect b="17687"/>
          <a:stretch>
            <a:fillRect/>
          </a:stretch>
        </p:blipFill>
        <p:spPr>
          <a:xfrm>
            <a:off x="4455669" y="4452255"/>
            <a:ext cx="1148872" cy="1821634"/>
          </a:xfrm>
          <a:prstGeom prst="rect">
            <a:avLst/>
          </a:prstGeom>
        </p:spPr>
      </p:pic>
      <p:sp>
        <p:nvSpPr>
          <p:cNvPr id="16" name="Google Shape;471;p17">
            <a:extLst>
              <a:ext uri="{FF2B5EF4-FFF2-40B4-BE49-F238E27FC236}">
                <a16:creationId xmlns:a16="http://schemas.microsoft.com/office/drawing/2014/main" id="{E854DC71-C1B7-8769-CC8E-EB5233DC6761}"/>
              </a:ext>
            </a:extLst>
          </p:cNvPr>
          <p:cNvSpPr/>
          <p:nvPr/>
        </p:nvSpPr>
        <p:spPr>
          <a:xfrm>
            <a:off x="8084332" y="3265412"/>
            <a:ext cx="2608921" cy="879190"/>
          </a:xfrm>
          <a:prstGeom prst="wedgeRoundRectCallout">
            <a:avLst>
              <a:gd name="adj1" fmla="val -49249"/>
              <a:gd name="adj2" fmla="val 8571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Ben gewinnt! Er ist als erster am Ziel.</a:t>
            </a:r>
            <a:endParaRPr dirty="0"/>
          </a:p>
        </p:txBody>
      </p:sp>
      <p:sp>
        <p:nvSpPr>
          <p:cNvPr id="17" name="Google Shape;471;p17">
            <a:extLst>
              <a:ext uri="{FF2B5EF4-FFF2-40B4-BE49-F238E27FC236}">
                <a16:creationId xmlns:a16="http://schemas.microsoft.com/office/drawing/2014/main" id="{2B2F5851-85B9-6D36-1DBD-74B042FDA54A}"/>
              </a:ext>
            </a:extLst>
          </p:cNvPr>
          <p:cNvSpPr/>
          <p:nvPr/>
        </p:nvSpPr>
        <p:spPr>
          <a:xfrm>
            <a:off x="2122264" y="5041236"/>
            <a:ext cx="2263037" cy="653602"/>
          </a:xfrm>
          <a:prstGeom prst="wedgeRoundRectCallout">
            <a:avLst>
              <a:gd name="adj1" fmla="val 93035"/>
              <a:gd name="adj2" fmla="val -7289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Immer ein grüner und ein roter Pfeil.</a:t>
            </a:r>
            <a:endParaRPr dirty="0"/>
          </a:p>
        </p:txBody>
      </p:sp>
      <p:sp>
        <p:nvSpPr>
          <p:cNvPr id="79" name="Google Shape;471;p17">
            <a:extLst>
              <a:ext uri="{FF2B5EF4-FFF2-40B4-BE49-F238E27FC236}">
                <a16:creationId xmlns:a16="http://schemas.microsoft.com/office/drawing/2014/main" id="{0AB834CD-C856-0D53-3558-5D83F259033C}"/>
              </a:ext>
            </a:extLst>
          </p:cNvPr>
          <p:cNvSpPr/>
          <p:nvPr/>
        </p:nvSpPr>
        <p:spPr>
          <a:xfrm>
            <a:off x="4577303" y="5549427"/>
            <a:ext cx="2608921" cy="879190"/>
          </a:xfrm>
          <a:prstGeom prst="wedgeRoundRectCallout">
            <a:avLst>
              <a:gd name="adj1" fmla="val 22186"/>
              <a:gd name="adj2" fmla="val -11360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Aber wir haben mehr grüne als rote Pfeile eingezeichnet.</a:t>
            </a:r>
            <a:endParaRPr dirty="0"/>
          </a:p>
        </p:txBody>
      </p:sp>
      <p:sp>
        <p:nvSpPr>
          <p:cNvPr id="21" name="Wolkenförmige Legende 20">
            <a:extLst>
              <a:ext uri="{FF2B5EF4-FFF2-40B4-BE49-F238E27FC236}">
                <a16:creationId xmlns:a16="http://schemas.microsoft.com/office/drawing/2014/main" id="{474CB3B3-7DB9-D226-D7C5-4687667456BC}"/>
              </a:ext>
            </a:extLst>
          </p:cNvPr>
          <p:cNvSpPr/>
          <p:nvPr/>
        </p:nvSpPr>
        <p:spPr>
          <a:xfrm>
            <a:off x="1718162" y="3449564"/>
            <a:ext cx="2263037" cy="1001559"/>
          </a:xfrm>
          <a:prstGeom prst="cloudCallout">
            <a:avLst>
              <a:gd name="adj1" fmla="val 69312"/>
              <a:gd name="adj2" fmla="val 5451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a:t>
            </a:r>
          </a:p>
        </p:txBody>
      </p:sp>
      <p:sp>
        <p:nvSpPr>
          <p:cNvPr id="22" name="Google Shape;471;p17">
            <a:extLst>
              <a:ext uri="{FF2B5EF4-FFF2-40B4-BE49-F238E27FC236}">
                <a16:creationId xmlns:a16="http://schemas.microsoft.com/office/drawing/2014/main" id="{631BC936-261B-516E-F6F2-74E372D68646}"/>
              </a:ext>
            </a:extLst>
          </p:cNvPr>
          <p:cNvSpPr/>
          <p:nvPr/>
        </p:nvSpPr>
        <p:spPr>
          <a:xfrm>
            <a:off x="7549667" y="5525714"/>
            <a:ext cx="2608921" cy="879190"/>
          </a:xfrm>
          <a:prstGeom prst="wedgeRoundRectCallout">
            <a:avLst>
              <a:gd name="adj1" fmla="val 66883"/>
              <a:gd name="adj2" fmla="val -5554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Wie geht es weiter? Ergänze die Skizze.</a:t>
            </a:r>
            <a:endParaRPr dirty="0"/>
          </a:p>
        </p:txBody>
      </p:sp>
      <p:sp>
        <p:nvSpPr>
          <p:cNvPr id="4" name="Rechteck 3">
            <a:extLst>
              <a:ext uri="{FF2B5EF4-FFF2-40B4-BE49-F238E27FC236}">
                <a16:creationId xmlns:a16="http://schemas.microsoft.com/office/drawing/2014/main" id="{F43DD101-F487-5465-EA97-755E787EDA90}"/>
              </a:ext>
            </a:extLst>
          </p:cNvPr>
          <p:cNvSpPr/>
          <p:nvPr/>
        </p:nvSpPr>
        <p:spPr>
          <a:xfrm rot="16200000">
            <a:off x="4586681" y="190632"/>
            <a:ext cx="313658" cy="270190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7" name="Textplatzhalter 3">
            <a:extLst>
              <a:ext uri="{FF2B5EF4-FFF2-40B4-BE49-F238E27FC236}">
                <a16:creationId xmlns:a16="http://schemas.microsoft.com/office/drawing/2014/main" id="{5ED52AEB-90E3-02AD-3C8E-90DED9E07E4D}"/>
              </a:ext>
            </a:extLst>
          </p:cNvPr>
          <p:cNvSpPr>
            <a:spLocks noGrp="1"/>
          </p:cNvSpPr>
          <p:nvPr>
            <p:ph type="body" sz="quarter" idx="14"/>
          </p:nvPr>
        </p:nvSpPr>
        <p:spPr/>
        <p:txBody>
          <a:bodyPr/>
          <a:lstStyle/>
          <a:p>
            <a:r>
              <a:rPr lang="de-DE" dirty="0"/>
              <a:t>SACHKONTEXTE MIT SKIZZEN BEARBEITEN</a:t>
            </a:r>
          </a:p>
        </p:txBody>
      </p:sp>
    </p:spTree>
    <p:extLst>
      <p:ext uri="{BB962C8B-B14F-4D97-AF65-F5344CB8AC3E}">
        <p14:creationId xmlns:p14="http://schemas.microsoft.com/office/powerpoint/2010/main" val="21440304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45"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2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3"/>
                                        </p:tgtEl>
                                      </p:cBhvr>
                                    </p:cmd>
                                  </p:childTnLst>
                                </p:cTn>
                              </p:par>
                            </p:childTnLst>
                          </p:cTn>
                        </p:par>
                      </p:childTnLst>
                    </p:cTn>
                  </p:par>
                </p:childTnLst>
              </p:cTn>
              <p:nextCondLst>
                <p:cond evt="onClick" delay="0">
                  <p:tgtEl>
                    <p:spTgt spid="13"/>
                  </p:tgtEl>
                </p:cond>
              </p:nextCondLst>
            </p:seq>
            <p:video>
              <p:cMediaNode vol="80000">
                <p:cTn id="26" fill="hold" display="0">
                  <p:stCondLst>
                    <p:cond delay="indefinite"/>
                  </p:stCondLst>
                </p:cTn>
                <p:tgtEl>
                  <p:spTgt spid="13"/>
                </p:tgtEl>
              </p:cMediaNode>
            </p:video>
          </p:childTnLst>
        </p:cTn>
      </p:par>
    </p:tnLst>
    <p:bldLst>
      <p:bldP spid="16" grpId="0" animBg="1"/>
      <p:bldP spid="17" grpId="0" animBg="1"/>
      <p:bldP spid="79"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DD518-E27C-EDF5-D394-47C15DC1B30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11C3DAE0-E752-D131-E35B-497F816112A3}"/>
              </a:ext>
            </a:extLst>
          </p:cNvPr>
          <p:cNvPicPr>
            <a:picLocks noChangeAspect="1"/>
          </p:cNvPicPr>
          <p:nvPr/>
        </p:nvPicPr>
        <p:blipFill>
          <a:blip r:embed="rId5"/>
          <a:srcRect l="2131" t="3774" r="1263" b="3171"/>
          <a:stretch>
            <a:fillRect/>
          </a:stretch>
        </p:blipFill>
        <p:spPr>
          <a:xfrm>
            <a:off x="3392556" y="1415851"/>
            <a:ext cx="5406887" cy="3239210"/>
          </a:xfrm>
          <a:prstGeom prst="rect">
            <a:avLst/>
          </a:prstGeom>
        </p:spPr>
      </p:pic>
      <p:sp>
        <p:nvSpPr>
          <p:cNvPr id="2" name="Titel 1">
            <a:extLst>
              <a:ext uri="{FF2B5EF4-FFF2-40B4-BE49-F238E27FC236}">
                <a16:creationId xmlns:a16="http://schemas.microsoft.com/office/drawing/2014/main" id="{6110BF62-4323-E7E5-2953-EA3BDBEDA0A6}"/>
              </a:ext>
            </a:extLst>
          </p:cNvPr>
          <p:cNvSpPr>
            <a:spLocks noGrp="1"/>
          </p:cNvSpPr>
          <p:nvPr>
            <p:ph type="title" idx="4294967295"/>
          </p:nvPr>
        </p:nvSpPr>
        <p:spPr>
          <a:xfrm>
            <a:off x="1461600" y="223838"/>
            <a:ext cx="10202862" cy="652462"/>
          </a:xfrm>
        </p:spPr>
        <p:txBody>
          <a:bodyPr/>
          <a:lstStyle/>
          <a:p>
            <a:r>
              <a:rPr lang="de-DE" sz="2200" dirty="0"/>
              <a:t>Modellieren durch Skizzen unterstützen</a:t>
            </a:r>
          </a:p>
        </p:txBody>
      </p:sp>
      <p:sp>
        <p:nvSpPr>
          <p:cNvPr id="12" name="Rechteck 11">
            <a:extLst>
              <a:ext uri="{FF2B5EF4-FFF2-40B4-BE49-F238E27FC236}">
                <a16:creationId xmlns:a16="http://schemas.microsoft.com/office/drawing/2014/main" id="{08F2B090-2FA8-0A19-754F-0114C7B1CEDC}"/>
              </a:ext>
            </a:extLst>
          </p:cNvPr>
          <p:cNvSpPr/>
          <p:nvPr/>
        </p:nvSpPr>
        <p:spPr>
          <a:xfrm>
            <a:off x="3517821" y="1566225"/>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sp>
        <p:nvSpPr>
          <p:cNvPr id="19" name="Rechteck 18">
            <a:extLst>
              <a:ext uri="{FF2B5EF4-FFF2-40B4-BE49-F238E27FC236}">
                <a16:creationId xmlns:a16="http://schemas.microsoft.com/office/drawing/2014/main" id="{62CC4595-3E8C-B639-0E48-D02459636180}"/>
              </a:ext>
            </a:extLst>
          </p:cNvPr>
          <p:cNvSpPr/>
          <p:nvPr/>
        </p:nvSpPr>
        <p:spPr>
          <a:xfrm>
            <a:off x="2975212" y="1952071"/>
            <a:ext cx="542609" cy="3343701"/>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0" name="Rechteck 19">
            <a:extLst>
              <a:ext uri="{FF2B5EF4-FFF2-40B4-BE49-F238E27FC236}">
                <a16:creationId xmlns:a16="http://schemas.microsoft.com/office/drawing/2014/main" id="{01C7EBCC-52AB-FC10-97EC-5FAE848A52A8}"/>
              </a:ext>
            </a:extLst>
          </p:cNvPr>
          <p:cNvSpPr/>
          <p:nvPr/>
        </p:nvSpPr>
        <p:spPr>
          <a:xfrm rot="5400000">
            <a:off x="5788786" y="2172571"/>
            <a:ext cx="726969" cy="551943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0" name="Zweites Kind">
            <a:hlinkClick r:id="" action="ppaction://media"/>
            <a:extLst>
              <a:ext uri="{FF2B5EF4-FFF2-40B4-BE49-F238E27FC236}">
                <a16:creationId xmlns:a16="http://schemas.microsoft.com/office/drawing/2014/main" id="{58199F07-9466-DA0E-AE1A-0B3F4D448544}"/>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22896" b="22556"/>
          <a:stretch>
            <a:fillRect/>
          </a:stretch>
        </p:blipFill>
        <p:spPr>
          <a:xfrm>
            <a:off x="3363550" y="2883144"/>
            <a:ext cx="5464898" cy="1676817"/>
          </a:xfrm>
          <a:prstGeom prst="rect">
            <a:avLst/>
          </a:prstGeom>
        </p:spPr>
      </p:pic>
      <p:pic>
        <p:nvPicPr>
          <p:cNvPr id="18" name="Grafik 17">
            <a:extLst>
              <a:ext uri="{FF2B5EF4-FFF2-40B4-BE49-F238E27FC236}">
                <a16:creationId xmlns:a16="http://schemas.microsoft.com/office/drawing/2014/main" id="{31288988-342E-06A0-9D87-1C1C071CCDA9}"/>
              </a:ext>
            </a:extLst>
          </p:cNvPr>
          <p:cNvPicPr>
            <a:picLocks noChangeAspect="1"/>
          </p:cNvPicPr>
          <p:nvPr/>
        </p:nvPicPr>
        <p:blipFill>
          <a:blip r:embed="rId5"/>
          <a:srcRect l="93188" t="3774" r="1264" b="3171"/>
          <a:stretch>
            <a:fillRect/>
          </a:stretch>
        </p:blipFill>
        <p:spPr>
          <a:xfrm>
            <a:off x="8488907" y="1415736"/>
            <a:ext cx="310536" cy="3239210"/>
          </a:xfrm>
          <a:prstGeom prst="rect">
            <a:avLst/>
          </a:prstGeom>
        </p:spPr>
      </p:pic>
      <p:pic>
        <p:nvPicPr>
          <p:cNvPr id="15" name="Grafik 14">
            <a:extLst>
              <a:ext uri="{FF2B5EF4-FFF2-40B4-BE49-F238E27FC236}">
                <a16:creationId xmlns:a16="http://schemas.microsoft.com/office/drawing/2014/main" id="{388DACAC-50ED-63FB-74DD-8DBF8F0D7A84}"/>
              </a:ext>
            </a:extLst>
          </p:cNvPr>
          <p:cNvPicPr>
            <a:picLocks noChangeAspect="1"/>
          </p:cNvPicPr>
          <p:nvPr/>
        </p:nvPicPr>
        <p:blipFill>
          <a:blip r:embed="rId5"/>
          <a:srcRect l="2131" t="92859" r="1263" b="3171"/>
          <a:stretch>
            <a:fillRect/>
          </a:stretch>
        </p:blipFill>
        <p:spPr>
          <a:xfrm>
            <a:off x="3392556" y="4516710"/>
            <a:ext cx="5406887" cy="138235"/>
          </a:xfrm>
          <a:prstGeom prst="rect">
            <a:avLst/>
          </a:prstGeom>
        </p:spPr>
      </p:pic>
      <p:pic>
        <p:nvPicPr>
          <p:cNvPr id="14" name="Grafik 13">
            <a:extLst>
              <a:ext uri="{FF2B5EF4-FFF2-40B4-BE49-F238E27FC236}">
                <a16:creationId xmlns:a16="http://schemas.microsoft.com/office/drawing/2014/main" id="{09DA1FB5-EA06-9D40-BE62-3EA595F8E9B6}"/>
              </a:ext>
            </a:extLst>
          </p:cNvPr>
          <p:cNvPicPr>
            <a:picLocks noChangeAspect="1"/>
          </p:cNvPicPr>
          <p:nvPr/>
        </p:nvPicPr>
        <p:blipFill>
          <a:blip r:embed="rId5"/>
          <a:srcRect l="2131" t="3774" r="94554" b="3171"/>
          <a:stretch>
            <a:fillRect/>
          </a:stretch>
        </p:blipFill>
        <p:spPr>
          <a:xfrm>
            <a:off x="3392557" y="1415736"/>
            <a:ext cx="185542" cy="3239210"/>
          </a:xfrm>
          <a:prstGeom prst="rect">
            <a:avLst/>
          </a:prstGeom>
        </p:spPr>
      </p:pic>
      <p:sp>
        <p:nvSpPr>
          <p:cNvPr id="16" name="Rechteck 15">
            <a:extLst>
              <a:ext uri="{FF2B5EF4-FFF2-40B4-BE49-F238E27FC236}">
                <a16:creationId xmlns:a16="http://schemas.microsoft.com/office/drawing/2014/main" id="{EE0611C4-FED3-2B3E-EA06-5D1B1B77F554}"/>
              </a:ext>
            </a:extLst>
          </p:cNvPr>
          <p:cNvSpPr/>
          <p:nvPr/>
        </p:nvSpPr>
        <p:spPr>
          <a:xfrm rot="5400000">
            <a:off x="7504398" y="3888184"/>
            <a:ext cx="2855033" cy="264944"/>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7" name="Rechteck 16">
            <a:extLst>
              <a:ext uri="{FF2B5EF4-FFF2-40B4-BE49-F238E27FC236}">
                <a16:creationId xmlns:a16="http://schemas.microsoft.com/office/drawing/2014/main" id="{1E22FDD9-C8EB-536F-64A3-BD7BF59462B2}"/>
              </a:ext>
            </a:extLst>
          </p:cNvPr>
          <p:cNvSpPr/>
          <p:nvPr/>
        </p:nvSpPr>
        <p:spPr>
          <a:xfrm rot="5400000">
            <a:off x="1825360" y="3475456"/>
            <a:ext cx="2855033" cy="264944"/>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1" name="Wolkenförmige Legende 20">
            <a:extLst>
              <a:ext uri="{FF2B5EF4-FFF2-40B4-BE49-F238E27FC236}">
                <a16:creationId xmlns:a16="http://schemas.microsoft.com/office/drawing/2014/main" id="{BB3C2306-E671-7DA8-9568-CAEF107166B6}"/>
              </a:ext>
            </a:extLst>
          </p:cNvPr>
          <p:cNvSpPr/>
          <p:nvPr/>
        </p:nvSpPr>
        <p:spPr>
          <a:xfrm>
            <a:off x="1718162" y="3449564"/>
            <a:ext cx="2263037" cy="1001559"/>
          </a:xfrm>
          <a:prstGeom prst="cloudCallout">
            <a:avLst>
              <a:gd name="adj1" fmla="val 69312"/>
              <a:gd name="adj2" fmla="val 5451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Was ist denn jetzt richtig?</a:t>
            </a:r>
          </a:p>
        </p:txBody>
      </p:sp>
      <p:sp>
        <p:nvSpPr>
          <p:cNvPr id="4" name="Rechteck 3">
            <a:extLst>
              <a:ext uri="{FF2B5EF4-FFF2-40B4-BE49-F238E27FC236}">
                <a16:creationId xmlns:a16="http://schemas.microsoft.com/office/drawing/2014/main" id="{1500F9E9-3C00-B072-AD71-66047D95FF9A}"/>
              </a:ext>
            </a:extLst>
          </p:cNvPr>
          <p:cNvSpPr/>
          <p:nvPr/>
        </p:nvSpPr>
        <p:spPr>
          <a:xfrm rot="16200000">
            <a:off x="4586681" y="190632"/>
            <a:ext cx="313658" cy="270190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4" name="Textplatzhalter 3">
            <a:extLst>
              <a:ext uri="{FF2B5EF4-FFF2-40B4-BE49-F238E27FC236}">
                <a16:creationId xmlns:a16="http://schemas.microsoft.com/office/drawing/2014/main" id="{B6655427-9963-DC2A-C91E-9496E52896E5}"/>
              </a:ext>
            </a:extLst>
          </p:cNvPr>
          <p:cNvSpPr>
            <a:spLocks noGrp="1"/>
          </p:cNvSpPr>
          <p:nvPr>
            <p:ph type="body" sz="quarter" idx="14"/>
          </p:nvPr>
        </p:nvSpPr>
        <p:spPr/>
        <p:txBody>
          <a:bodyPr/>
          <a:lstStyle/>
          <a:p>
            <a:r>
              <a:rPr lang="de-DE" dirty="0"/>
              <a:t>SACHKONTEXTE MIT SKIZZEN BEARBEITEN</a:t>
            </a:r>
          </a:p>
        </p:txBody>
      </p:sp>
      <p:pic>
        <p:nvPicPr>
          <p:cNvPr id="11" name="Grafik 10">
            <a:extLst>
              <a:ext uri="{FF2B5EF4-FFF2-40B4-BE49-F238E27FC236}">
                <a16:creationId xmlns:a16="http://schemas.microsoft.com/office/drawing/2014/main" id="{9F4BCDA1-8892-7BA8-8EF2-E3062C5F2B26}"/>
              </a:ext>
            </a:extLst>
          </p:cNvPr>
          <p:cNvPicPr>
            <a:picLocks noChangeAspect="1"/>
          </p:cNvPicPr>
          <p:nvPr/>
        </p:nvPicPr>
        <p:blipFill>
          <a:blip r:embed="rId7"/>
          <a:srcRect b="10517"/>
          <a:stretch>
            <a:fillRect/>
          </a:stretch>
        </p:blipFill>
        <p:spPr>
          <a:xfrm rot="21173744">
            <a:off x="5136355" y="4484559"/>
            <a:ext cx="994577" cy="1779950"/>
          </a:xfrm>
          <a:prstGeom prst="rect">
            <a:avLst/>
          </a:prstGeom>
        </p:spPr>
      </p:pic>
      <p:pic>
        <p:nvPicPr>
          <p:cNvPr id="13" name="Grafik 12" descr="Ein Bild, das Kunst, Bild, Zeichnung, Kinderkunst enthält.&#10;&#10;Automatisch generierte Beschreibung">
            <a:extLst>
              <a:ext uri="{FF2B5EF4-FFF2-40B4-BE49-F238E27FC236}">
                <a16:creationId xmlns:a16="http://schemas.microsoft.com/office/drawing/2014/main" id="{9A98F195-0773-A481-8242-327D0DED65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34316" y="4507369"/>
            <a:ext cx="1148872" cy="1744154"/>
          </a:xfrm>
          <a:prstGeom prst="rect">
            <a:avLst/>
          </a:prstGeom>
        </p:spPr>
      </p:pic>
      <p:pic>
        <p:nvPicPr>
          <p:cNvPr id="22" name="Grafik 21" descr="Ein Bild, das Zeichnung, Entwurf, Bild, Kinderkunst enthält.&#10;&#10;Automatisch generierte Beschreibung">
            <a:extLst>
              <a:ext uri="{FF2B5EF4-FFF2-40B4-BE49-F238E27FC236}">
                <a16:creationId xmlns:a16="http://schemas.microsoft.com/office/drawing/2014/main" id="{F1B35020-74C6-31CD-D27A-A24AB779CE8C}"/>
              </a:ext>
            </a:extLst>
          </p:cNvPr>
          <p:cNvPicPr>
            <a:picLocks noChangeAspect="1"/>
          </p:cNvPicPr>
          <p:nvPr/>
        </p:nvPicPr>
        <p:blipFill>
          <a:blip r:embed="rId9">
            <a:extLst>
              <a:ext uri="{28A0092B-C50C-407E-A947-70E740481C1C}">
                <a14:useLocalDpi xmlns:a14="http://schemas.microsoft.com/office/drawing/2010/main" val="0"/>
              </a:ext>
            </a:extLst>
          </a:blip>
          <a:srcRect b="9985"/>
          <a:stretch>
            <a:fillRect/>
          </a:stretch>
        </p:blipFill>
        <p:spPr>
          <a:xfrm flipH="1">
            <a:off x="6918292" y="4363260"/>
            <a:ext cx="1166040" cy="1888263"/>
          </a:xfrm>
          <a:prstGeom prst="rect">
            <a:avLst/>
          </a:prstGeom>
        </p:spPr>
      </p:pic>
      <p:pic>
        <p:nvPicPr>
          <p:cNvPr id="23" name="Grafik 22">
            <a:extLst>
              <a:ext uri="{FF2B5EF4-FFF2-40B4-BE49-F238E27FC236}">
                <a16:creationId xmlns:a16="http://schemas.microsoft.com/office/drawing/2014/main" id="{70830A5E-C102-7F2F-ECE0-0ECF7AE6CB3F}"/>
              </a:ext>
            </a:extLst>
          </p:cNvPr>
          <p:cNvPicPr>
            <a:picLocks noChangeAspect="1"/>
          </p:cNvPicPr>
          <p:nvPr/>
        </p:nvPicPr>
        <p:blipFill>
          <a:blip r:embed="rId10"/>
          <a:srcRect b="19317"/>
          <a:stretch>
            <a:fillRect/>
          </a:stretch>
        </p:blipFill>
        <p:spPr>
          <a:xfrm>
            <a:off x="5793090" y="4429890"/>
            <a:ext cx="1025323" cy="1821633"/>
          </a:xfrm>
          <a:prstGeom prst="rect">
            <a:avLst/>
          </a:prstGeom>
        </p:spPr>
      </p:pic>
      <p:pic>
        <p:nvPicPr>
          <p:cNvPr id="25" name="Grafik 24">
            <a:extLst>
              <a:ext uri="{FF2B5EF4-FFF2-40B4-BE49-F238E27FC236}">
                <a16:creationId xmlns:a16="http://schemas.microsoft.com/office/drawing/2014/main" id="{A6A1F6C1-F741-8A42-C5A1-C47CC9EC7B20}"/>
              </a:ext>
            </a:extLst>
          </p:cNvPr>
          <p:cNvPicPr>
            <a:picLocks noChangeAspect="1"/>
          </p:cNvPicPr>
          <p:nvPr/>
        </p:nvPicPr>
        <p:blipFill>
          <a:blip r:embed="rId11"/>
          <a:srcRect b="17687"/>
          <a:stretch>
            <a:fillRect/>
          </a:stretch>
        </p:blipFill>
        <p:spPr>
          <a:xfrm>
            <a:off x="4455669" y="4452255"/>
            <a:ext cx="1148872" cy="1821634"/>
          </a:xfrm>
          <a:prstGeom prst="rect">
            <a:avLst/>
          </a:prstGeom>
        </p:spPr>
      </p:pic>
      <p:sp>
        <p:nvSpPr>
          <p:cNvPr id="79" name="Google Shape;471;p17">
            <a:extLst>
              <a:ext uri="{FF2B5EF4-FFF2-40B4-BE49-F238E27FC236}">
                <a16:creationId xmlns:a16="http://schemas.microsoft.com/office/drawing/2014/main" id="{90C36AB2-239A-94D4-33A0-71DABB7C0C07}"/>
              </a:ext>
            </a:extLst>
          </p:cNvPr>
          <p:cNvSpPr/>
          <p:nvPr/>
        </p:nvSpPr>
        <p:spPr>
          <a:xfrm>
            <a:off x="4577303" y="5549427"/>
            <a:ext cx="2608921" cy="879190"/>
          </a:xfrm>
          <a:prstGeom prst="wedgeRoundRectCallout">
            <a:avLst>
              <a:gd name="adj1" fmla="val 22186"/>
              <a:gd name="adj2" fmla="val -11360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Bei mir hat Julia gewonnen.</a:t>
            </a:r>
            <a:endParaRPr dirty="0"/>
          </a:p>
        </p:txBody>
      </p:sp>
    </p:spTree>
    <p:extLst>
      <p:ext uri="{BB962C8B-B14F-4D97-AF65-F5344CB8AC3E}">
        <p14:creationId xmlns:p14="http://schemas.microsoft.com/office/powerpoint/2010/main" val="31706691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45"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bldLst>
      <p:bldP spid="21" grpId="0" animBg="1"/>
      <p:bldP spid="7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2AEFB-7A45-5AFB-3B69-5E4061DB6333}"/>
              </a:ext>
            </a:extLst>
          </p:cNvPr>
          <p:cNvSpPr>
            <a:spLocks noGrp="1"/>
          </p:cNvSpPr>
          <p:nvPr>
            <p:ph type="title"/>
          </p:nvPr>
        </p:nvSpPr>
        <p:spPr/>
        <p:txBody>
          <a:bodyPr/>
          <a:lstStyle/>
          <a:p>
            <a:r>
              <a:rPr lang="de-DE" dirty="0"/>
              <a:t>Modellieren durch Skizzen unterstützen</a:t>
            </a:r>
          </a:p>
        </p:txBody>
      </p:sp>
      <p:sp>
        <p:nvSpPr>
          <p:cNvPr id="3" name="Rechteck 2">
            <a:extLst>
              <a:ext uri="{FF2B5EF4-FFF2-40B4-BE49-F238E27FC236}">
                <a16:creationId xmlns:a16="http://schemas.microsoft.com/office/drawing/2014/main" id="{B20410EC-3CBE-7A53-5C4D-71786C9B451F}"/>
              </a:ext>
            </a:extLst>
          </p:cNvPr>
          <p:cNvSpPr/>
          <p:nvPr/>
        </p:nvSpPr>
        <p:spPr>
          <a:xfrm>
            <a:off x="4577303" y="745067"/>
            <a:ext cx="7518922" cy="1982386"/>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 name="Grafik 3">
            <a:extLst>
              <a:ext uri="{FF2B5EF4-FFF2-40B4-BE49-F238E27FC236}">
                <a16:creationId xmlns:a16="http://schemas.microsoft.com/office/drawing/2014/main" id="{24C9E484-897B-D9F1-E114-ACD8053E1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140" y="867334"/>
            <a:ext cx="7490085" cy="1860119"/>
          </a:xfrm>
          <a:prstGeom prst="rect">
            <a:avLst/>
          </a:prstGeom>
        </p:spPr>
      </p:pic>
      <p:sp>
        <p:nvSpPr>
          <p:cNvPr id="6" name="Wolkenförmige Legende 5">
            <a:extLst>
              <a:ext uri="{FF2B5EF4-FFF2-40B4-BE49-F238E27FC236}">
                <a16:creationId xmlns:a16="http://schemas.microsoft.com/office/drawing/2014/main" id="{E12CC4D2-EBE0-A4FD-A0FD-C5AF056526FD}"/>
              </a:ext>
            </a:extLst>
          </p:cNvPr>
          <p:cNvSpPr/>
          <p:nvPr/>
        </p:nvSpPr>
        <p:spPr>
          <a:xfrm>
            <a:off x="8693343" y="2638445"/>
            <a:ext cx="3402882" cy="1595165"/>
          </a:xfrm>
          <a:prstGeom prst="cloudCallout">
            <a:avLst>
              <a:gd name="adj1" fmla="val 8022"/>
              <a:gd name="adj2" fmla="val 8939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Vielleicht können die Lernenden ihre Ideen anhand der Skizzen zusammenführen.</a:t>
            </a:r>
          </a:p>
        </p:txBody>
      </p:sp>
      <p:pic>
        <p:nvPicPr>
          <p:cNvPr id="5" name="Grafik 4">
            <a:extLst>
              <a:ext uri="{FF2B5EF4-FFF2-40B4-BE49-F238E27FC236}">
                <a16:creationId xmlns:a16="http://schemas.microsoft.com/office/drawing/2014/main" id="{19348467-E643-42B1-95D4-B476F3BAF17F}"/>
              </a:ext>
            </a:extLst>
          </p:cNvPr>
          <p:cNvPicPr>
            <a:picLocks noChangeAspect="1"/>
          </p:cNvPicPr>
          <p:nvPr/>
        </p:nvPicPr>
        <p:blipFill>
          <a:blip r:embed="rId4"/>
          <a:stretch>
            <a:fillRect/>
          </a:stretch>
        </p:blipFill>
        <p:spPr>
          <a:xfrm>
            <a:off x="10299324" y="4451123"/>
            <a:ext cx="1219200" cy="1778000"/>
          </a:xfrm>
          <a:prstGeom prst="rect">
            <a:avLst/>
          </a:prstGeom>
        </p:spPr>
      </p:pic>
      <p:pic>
        <p:nvPicPr>
          <p:cNvPr id="7" name="Grafik 6">
            <a:extLst>
              <a:ext uri="{FF2B5EF4-FFF2-40B4-BE49-F238E27FC236}">
                <a16:creationId xmlns:a16="http://schemas.microsoft.com/office/drawing/2014/main" id="{7796F0F1-090E-A7BB-066D-32BA88955187}"/>
              </a:ext>
            </a:extLst>
          </p:cNvPr>
          <p:cNvPicPr>
            <a:picLocks noChangeAspect="1"/>
          </p:cNvPicPr>
          <p:nvPr/>
        </p:nvPicPr>
        <p:blipFill>
          <a:blip r:embed="rId5"/>
          <a:stretch>
            <a:fillRect/>
          </a:stretch>
        </p:blipFill>
        <p:spPr>
          <a:xfrm>
            <a:off x="8772397" y="1795921"/>
            <a:ext cx="240430" cy="272065"/>
          </a:xfrm>
          <a:prstGeom prst="rect">
            <a:avLst/>
          </a:prstGeom>
        </p:spPr>
      </p:pic>
      <p:pic>
        <p:nvPicPr>
          <p:cNvPr id="8" name="Grafik 7">
            <a:extLst>
              <a:ext uri="{FF2B5EF4-FFF2-40B4-BE49-F238E27FC236}">
                <a16:creationId xmlns:a16="http://schemas.microsoft.com/office/drawing/2014/main" id="{6D4E8AA4-8D8B-D153-A92F-95F59FBC45E9}"/>
              </a:ext>
            </a:extLst>
          </p:cNvPr>
          <p:cNvPicPr>
            <a:picLocks noChangeAspect="1"/>
          </p:cNvPicPr>
          <p:nvPr/>
        </p:nvPicPr>
        <p:blipFill>
          <a:blip r:embed="rId5"/>
          <a:stretch>
            <a:fillRect/>
          </a:stretch>
        </p:blipFill>
        <p:spPr>
          <a:xfrm>
            <a:off x="5676359" y="1576775"/>
            <a:ext cx="240430" cy="272065"/>
          </a:xfrm>
          <a:prstGeom prst="rect">
            <a:avLst/>
          </a:prstGeom>
        </p:spPr>
      </p:pic>
      <p:sp>
        <p:nvSpPr>
          <p:cNvPr id="13" name="Wolkenförmige Legende 12">
            <a:extLst>
              <a:ext uri="{FF2B5EF4-FFF2-40B4-BE49-F238E27FC236}">
                <a16:creationId xmlns:a16="http://schemas.microsoft.com/office/drawing/2014/main" id="{BAC3B4AF-5C53-A74C-F7F3-6C9732A86C4B}"/>
              </a:ext>
            </a:extLst>
          </p:cNvPr>
          <p:cNvSpPr/>
          <p:nvPr/>
        </p:nvSpPr>
        <p:spPr>
          <a:xfrm>
            <a:off x="1718162" y="3449564"/>
            <a:ext cx="2263037" cy="1001559"/>
          </a:xfrm>
          <a:prstGeom prst="cloudCallout">
            <a:avLst>
              <a:gd name="adj1" fmla="val 69312"/>
              <a:gd name="adj2" fmla="val 5451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Was ist denn jetzt richtig?</a:t>
            </a:r>
          </a:p>
        </p:txBody>
      </p:sp>
      <p:sp>
        <p:nvSpPr>
          <p:cNvPr id="16" name="Wolkenförmige Legende 15">
            <a:extLst>
              <a:ext uri="{FF2B5EF4-FFF2-40B4-BE49-F238E27FC236}">
                <a16:creationId xmlns:a16="http://schemas.microsoft.com/office/drawing/2014/main" id="{72F23E39-87A3-8576-480B-A07FFEB684BC}"/>
              </a:ext>
            </a:extLst>
          </p:cNvPr>
          <p:cNvSpPr/>
          <p:nvPr/>
        </p:nvSpPr>
        <p:spPr>
          <a:xfrm>
            <a:off x="5746246" y="2608598"/>
            <a:ext cx="3402882" cy="1595165"/>
          </a:xfrm>
          <a:prstGeom prst="cloudCallout">
            <a:avLst>
              <a:gd name="adj1" fmla="val 86077"/>
              <a:gd name="adj2" fmla="val 79381"/>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Die verschiedenen Lösungen sollten nun zusammengeführt und verglichen werden.</a:t>
            </a:r>
          </a:p>
        </p:txBody>
      </p:sp>
      <p:pic>
        <p:nvPicPr>
          <p:cNvPr id="21" name="Grafik 20">
            <a:extLst>
              <a:ext uri="{FF2B5EF4-FFF2-40B4-BE49-F238E27FC236}">
                <a16:creationId xmlns:a16="http://schemas.microsoft.com/office/drawing/2014/main" id="{79EA48CF-24AE-84A3-7D09-047E7F3D996B}"/>
              </a:ext>
            </a:extLst>
          </p:cNvPr>
          <p:cNvPicPr>
            <a:picLocks noChangeAspect="1"/>
          </p:cNvPicPr>
          <p:nvPr/>
        </p:nvPicPr>
        <p:blipFill>
          <a:blip r:embed="rId6"/>
          <a:srcRect b="10517"/>
          <a:stretch>
            <a:fillRect/>
          </a:stretch>
        </p:blipFill>
        <p:spPr>
          <a:xfrm rot="21173744">
            <a:off x="5136355" y="4484559"/>
            <a:ext cx="994577" cy="1779950"/>
          </a:xfrm>
          <a:prstGeom prst="rect">
            <a:avLst/>
          </a:prstGeom>
        </p:spPr>
      </p:pic>
      <p:pic>
        <p:nvPicPr>
          <p:cNvPr id="22" name="Grafik 21" descr="Ein Bild, das Kunst, Bild, Zeichnung, Kinderkunst enthält.&#10;&#10;Automatisch generierte Beschreibung">
            <a:extLst>
              <a:ext uri="{FF2B5EF4-FFF2-40B4-BE49-F238E27FC236}">
                <a16:creationId xmlns:a16="http://schemas.microsoft.com/office/drawing/2014/main" id="{60FCFC80-4EEF-7E65-AC51-991AE5BD7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507369"/>
            <a:ext cx="1148872" cy="1744154"/>
          </a:xfrm>
          <a:prstGeom prst="rect">
            <a:avLst/>
          </a:prstGeom>
        </p:spPr>
      </p:pic>
      <p:pic>
        <p:nvPicPr>
          <p:cNvPr id="23" name="Grafik 22" descr="Ein Bild, das Zeichnung, Entwurf, Bild, Kinderkunst enthält.&#10;&#10;Automatisch generierte Beschreibung">
            <a:extLst>
              <a:ext uri="{FF2B5EF4-FFF2-40B4-BE49-F238E27FC236}">
                <a16:creationId xmlns:a16="http://schemas.microsoft.com/office/drawing/2014/main" id="{372AF4AE-5146-C258-08A8-409C3412B170}"/>
              </a:ext>
            </a:extLst>
          </p:cNvPr>
          <p:cNvPicPr>
            <a:picLocks noChangeAspect="1"/>
          </p:cNvPicPr>
          <p:nvPr/>
        </p:nvPicPr>
        <p:blipFill>
          <a:blip r:embed="rId8">
            <a:extLst>
              <a:ext uri="{28A0092B-C50C-407E-A947-70E740481C1C}">
                <a14:useLocalDpi xmlns:a14="http://schemas.microsoft.com/office/drawing/2010/main" val="0"/>
              </a:ext>
            </a:extLst>
          </a:blip>
          <a:srcRect b="9985"/>
          <a:stretch>
            <a:fillRect/>
          </a:stretch>
        </p:blipFill>
        <p:spPr>
          <a:xfrm flipH="1">
            <a:off x="6918292" y="4363260"/>
            <a:ext cx="1166040" cy="1888263"/>
          </a:xfrm>
          <a:prstGeom prst="rect">
            <a:avLst/>
          </a:prstGeom>
        </p:spPr>
      </p:pic>
      <p:pic>
        <p:nvPicPr>
          <p:cNvPr id="24" name="Grafik 23">
            <a:extLst>
              <a:ext uri="{FF2B5EF4-FFF2-40B4-BE49-F238E27FC236}">
                <a16:creationId xmlns:a16="http://schemas.microsoft.com/office/drawing/2014/main" id="{015DD860-7658-F7C0-3669-62AA02942E72}"/>
              </a:ext>
            </a:extLst>
          </p:cNvPr>
          <p:cNvPicPr>
            <a:picLocks noChangeAspect="1"/>
          </p:cNvPicPr>
          <p:nvPr/>
        </p:nvPicPr>
        <p:blipFill>
          <a:blip r:embed="rId9"/>
          <a:srcRect b="19317"/>
          <a:stretch>
            <a:fillRect/>
          </a:stretch>
        </p:blipFill>
        <p:spPr>
          <a:xfrm>
            <a:off x="5793090" y="4429890"/>
            <a:ext cx="1025323" cy="1821633"/>
          </a:xfrm>
          <a:prstGeom prst="rect">
            <a:avLst/>
          </a:prstGeom>
        </p:spPr>
      </p:pic>
      <p:pic>
        <p:nvPicPr>
          <p:cNvPr id="25" name="Grafik 24">
            <a:extLst>
              <a:ext uri="{FF2B5EF4-FFF2-40B4-BE49-F238E27FC236}">
                <a16:creationId xmlns:a16="http://schemas.microsoft.com/office/drawing/2014/main" id="{25CF0163-3DE7-C299-F283-A8DE1EC24101}"/>
              </a:ext>
            </a:extLst>
          </p:cNvPr>
          <p:cNvPicPr>
            <a:picLocks noChangeAspect="1"/>
          </p:cNvPicPr>
          <p:nvPr/>
        </p:nvPicPr>
        <p:blipFill>
          <a:blip r:embed="rId10"/>
          <a:srcRect b="17687"/>
          <a:stretch>
            <a:fillRect/>
          </a:stretch>
        </p:blipFill>
        <p:spPr>
          <a:xfrm>
            <a:off x="4455669" y="4452255"/>
            <a:ext cx="1148872" cy="1821634"/>
          </a:xfrm>
          <a:prstGeom prst="rect">
            <a:avLst/>
          </a:prstGeom>
        </p:spPr>
      </p:pic>
      <p:sp>
        <p:nvSpPr>
          <p:cNvPr id="15" name="Google Shape;471;p17">
            <a:extLst>
              <a:ext uri="{FF2B5EF4-FFF2-40B4-BE49-F238E27FC236}">
                <a16:creationId xmlns:a16="http://schemas.microsoft.com/office/drawing/2014/main" id="{D2CB696C-9613-0020-6A63-5605E58A5EE5}"/>
              </a:ext>
            </a:extLst>
          </p:cNvPr>
          <p:cNvSpPr/>
          <p:nvPr/>
        </p:nvSpPr>
        <p:spPr>
          <a:xfrm>
            <a:off x="4577303" y="5549427"/>
            <a:ext cx="2608921" cy="879190"/>
          </a:xfrm>
          <a:prstGeom prst="wedgeRoundRectCallout">
            <a:avLst>
              <a:gd name="adj1" fmla="val 22186"/>
              <a:gd name="adj2" fmla="val -11360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Bei mir hat Julia gewonnen.</a:t>
            </a:r>
            <a:endParaRPr dirty="0"/>
          </a:p>
        </p:txBody>
      </p:sp>
    </p:spTree>
    <p:extLst>
      <p:ext uri="{BB962C8B-B14F-4D97-AF65-F5344CB8AC3E}">
        <p14:creationId xmlns:p14="http://schemas.microsoft.com/office/powerpoint/2010/main" val="38641558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 fill="hold"/>
                                        <p:tgtEl>
                                          <p:spTgt spid="7"/>
                                        </p:tgtEl>
                                        <p:attrNameLst>
                                          <p:attrName>ppt_x</p:attrName>
                                        </p:attrNameLst>
                                      </p:cBhvr>
                                      <p:tavLst>
                                        <p:tav tm="0">
                                          <p:val>
                                            <p:strVal val="#ppt_x"/>
                                          </p:val>
                                        </p:tav>
                                        <p:tav tm="100000">
                                          <p:val>
                                            <p:strVal val="#ppt_x"/>
                                          </p:val>
                                        </p:tav>
                                      </p:tavLst>
                                    </p:anim>
                                    <p:anim calcmode="lin" valueType="num">
                                      <p:cBhvr additive="base">
                                        <p:cTn id="12" dur="2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 fill="hold"/>
                                        <p:tgtEl>
                                          <p:spTgt spid="8"/>
                                        </p:tgtEl>
                                        <p:attrNameLst>
                                          <p:attrName>ppt_x</p:attrName>
                                        </p:attrNameLst>
                                      </p:cBhvr>
                                      <p:tavLst>
                                        <p:tav tm="0">
                                          <p:val>
                                            <p:strVal val="#ppt_x"/>
                                          </p:val>
                                        </p:tav>
                                        <p:tav tm="100000">
                                          <p:val>
                                            <p:strVal val="#ppt_x"/>
                                          </p:val>
                                        </p:tav>
                                      </p:tavLst>
                                    </p:anim>
                                    <p:anim calcmode="lin" valueType="num">
                                      <p:cBhvr additive="base">
                                        <p:cTn id="16" dur="200" fill="hold"/>
                                        <p:tgtEl>
                                          <p:spTgt spid="8"/>
                                        </p:tgtEl>
                                        <p:attrNameLst>
                                          <p:attrName>ppt_y</p:attrName>
                                        </p:attrNameLst>
                                      </p:cBhvr>
                                      <p:tavLst>
                                        <p:tav tm="0">
                                          <p:val>
                                            <p:strVal val="0-#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93956-21EF-9CD5-A684-B41B8C943DB5}"/>
            </a:ext>
          </a:extLst>
        </p:cNvPr>
        <p:cNvGrpSpPr/>
        <p:nvPr/>
      </p:nvGrpSpPr>
      <p:grpSpPr>
        <a:xfrm>
          <a:off x="0" y="0"/>
          <a:ext cx="0" cy="0"/>
          <a:chOff x="0" y="0"/>
          <a:chExt cx="0" cy="0"/>
        </a:xfrm>
      </p:grpSpPr>
      <p:pic>
        <p:nvPicPr>
          <p:cNvPr id="26" name="Grafik 25">
            <a:extLst>
              <a:ext uri="{FF2B5EF4-FFF2-40B4-BE49-F238E27FC236}">
                <a16:creationId xmlns:a16="http://schemas.microsoft.com/office/drawing/2014/main" id="{8A21C612-02D0-D87A-A72A-42558EF8414C}"/>
              </a:ext>
            </a:extLst>
          </p:cNvPr>
          <p:cNvPicPr>
            <a:picLocks noChangeAspect="1"/>
          </p:cNvPicPr>
          <p:nvPr/>
        </p:nvPicPr>
        <p:blipFill>
          <a:blip r:embed="rId5"/>
          <a:srcRect l="8039" t="62280" r="50990" b="22414"/>
          <a:stretch/>
        </p:blipFill>
        <p:spPr>
          <a:xfrm>
            <a:off x="8856399" y="1112981"/>
            <a:ext cx="3332605" cy="878400"/>
          </a:xfrm>
          <a:prstGeom prst="rect">
            <a:avLst/>
          </a:prstGeom>
        </p:spPr>
      </p:pic>
      <p:pic>
        <p:nvPicPr>
          <p:cNvPr id="3" name="Grafik 2">
            <a:extLst>
              <a:ext uri="{FF2B5EF4-FFF2-40B4-BE49-F238E27FC236}">
                <a16:creationId xmlns:a16="http://schemas.microsoft.com/office/drawing/2014/main" id="{2E8F6F9D-0A32-DFC1-64CC-4E56AFC81880}"/>
              </a:ext>
            </a:extLst>
          </p:cNvPr>
          <p:cNvPicPr>
            <a:picLocks noChangeAspect="1"/>
          </p:cNvPicPr>
          <p:nvPr/>
        </p:nvPicPr>
        <p:blipFill>
          <a:blip r:embed="rId6"/>
          <a:srcRect l="2131" t="3774" r="1263" b="3171"/>
          <a:stretch>
            <a:fillRect/>
          </a:stretch>
        </p:blipFill>
        <p:spPr>
          <a:xfrm>
            <a:off x="3392556" y="1415851"/>
            <a:ext cx="5406887" cy="3239210"/>
          </a:xfrm>
          <a:prstGeom prst="rect">
            <a:avLst/>
          </a:prstGeom>
        </p:spPr>
      </p:pic>
      <p:pic>
        <p:nvPicPr>
          <p:cNvPr id="10" name="FilmGemeinsam">
            <a:hlinkClick r:id="" action="ppaction://media"/>
            <a:extLst>
              <a:ext uri="{FF2B5EF4-FFF2-40B4-BE49-F238E27FC236}">
                <a16:creationId xmlns:a16="http://schemas.microsoft.com/office/drawing/2014/main" id="{1C916C5A-CFF2-E57F-D45C-620D31EED2AA}"/>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24999" b="20583"/>
          <a:stretch>
            <a:fillRect/>
          </a:stretch>
        </p:blipFill>
        <p:spPr>
          <a:xfrm>
            <a:off x="3458026" y="2899364"/>
            <a:ext cx="5245719" cy="1605719"/>
          </a:xfrm>
          <a:prstGeom prst="rect">
            <a:avLst/>
          </a:prstGeom>
        </p:spPr>
      </p:pic>
      <p:sp>
        <p:nvSpPr>
          <p:cNvPr id="2" name="Titel 1">
            <a:extLst>
              <a:ext uri="{FF2B5EF4-FFF2-40B4-BE49-F238E27FC236}">
                <a16:creationId xmlns:a16="http://schemas.microsoft.com/office/drawing/2014/main" id="{A15957CC-EF82-8BC6-4234-97473CC5E745}"/>
              </a:ext>
            </a:extLst>
          </p:cNvPr>
          <p:cNvSpPr>
            <a:spLocks noGrp="1"/>
          </p:cNvSpPr>
          <p:nvPr>
            <p:ph type="title"/>
          </p:nvPr>
        </p:nvSpPr>
        <p:spPr/>
        <p:txBody>
          <a:bodyPr/>
          <a:lstStyle/>
          <a:p>
            <a:r>
              <a:rPr lang="de-DE" dirty="0"/>
              <a:t>Modellieren durch Skizzen unterstützen</a:t>
            </a:r>
          </a:p>
        </p:txBody>
      </p:sp>
      <p:pic>
        <p:nvPicPr>
          <p:cNvPr id="11" name="Grafik 10">
            <a:extLst>
              <a:ext uri="{FF2B5EF4-FFF2-40B4-BE49-F238E27FC236}">
                <a16:creationId xmlns:a16="http://schemas.microsoft.com/office/drawing/2014/main" id="{897D8651-9C6A-BF9D-670D-4E10846779DD}"/>
              </a:ext>
            </a:extLst>
          </p:cNvPr>
          <p:cNvPicPr>
            <a:picLocks noChangeAspect="1"/>
          </p:cNvPicPr>
          <p:nvPr/>
        </p:nvPicPr>
        <p:blipFill>
          <a:blip r:embed="rId8"/>
          <a:stretch>
            <a:fillRect/>
          </a:stretch>
        </p:blipFill>
        <p:spPr>
          <a:xfrm>
            <a:off x="10299324" y="4451123"/>
            <a:ext cx="1219200" cy="1778000"/>
          </a:xfrm>
          <a:prstGeom prst="rect">
            <a:avLst/>
          </a:prstGeom>
        </p:spPr>
      </p:pic>
      <p:sp>
        <p:nvSpPr>
          <p:cNvPr id="12" name="Rechteck 11">
            <a:extLst>
              <a:ext uri="{FF2B5EF4-FFF2-40B4-BE49-F238E27FC236}">
                <a16:creationId xmlns:a16="http://schemas.microsoft.com/office/drawing/2014/main" id="{2FE8F107-42A5-DAF8-EC1F-5AD2C034DC53}"/>
              </a:ext>
            </a:extLst>
          </p:cNvPr>
          <p:cNvSpPr/>
          <p:nvPr/>
        </p:nvSpPr>
        <p:spPr>
          <a:xfrm>
            <a:off x="3517821" y="1566225"/>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sp>
        <p:nvSpPr>
          <p:cNvPr id="19" name="Rechteck 18">
            <a:extLst>
              <a:ext uri="{FF2B5EF4-FFF2-40B4-BE49-F238E27FC236}">
                <a16:creationId xmlns:a16="http://schemas.microsoft.com/office/drawing/2014/main" id="{303D9772-AE79-E34F-B2D1-9DE2CAE015B6}"/>
              </a:ext>
            </a:extLst>
          </p:cNvPr>
          <p:cNvSpPr/>
          <p:nvPr/>
        </p:nvSpPr>
        <p:spPr>
          <a:xfrm>
            <a:off x="2975212" y="1952071"/>
            <a:ext cx="542609" cy="3343701"/>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 name="Grafik 13">
            <a:extLst>
              <a:ext uri="{FF2B5EF4-FFF2-40B4-BE49-F238E27FC236}">
                <a16:creationId xmlns:a16="http://schemas.microsoft.com/office/drawing/2014/main" id="{71F7CC3A-5EBA-7DE4-0DC6-799DEAE1BF11}"/>
              </a:ext>
            </a:extLst>
          </p:cNvPr>
          <p:cNvPicPr>
            <a:picLocks noChangeAspect="1"/>
          </p:cNvPicPr>
          <p:nvPr/>
        </p:nvPicPr>
        <p:blipFill>
          <a:blip r:embed="rId6"/>
          <a:srcRect l="2131" t="3774" r="94554" b="3171"/>
          <a:stretch>
            <a:fillRect/>
          </a:stretch>
        </p:blipFill>
        <p:spPr>
          <a:xfrm>
            <a:off x="3392557" y="1415736"/>
            <a:ext cx="185542" cy="3239210"/>
          </a:xfrm>
          <a:prstGeom prst="rect">
            <a:avLst/>
          </a:prstGeom>
        </p:spPr>
      </p:pic>
      <p:sp>
        <p:nvSpPr>
          <p:cNvPr id="20" name="Rechteck 19">
            <a:extLst>
              <a:ext uri="{FF2B5EF4-FFF2-40B4-BE49-F238E27FC236}">
                <a16:creationId xmlns:a16="http://schemas.microsoft.com/office/drawing/2014/main" id="{1317D3A4-8DAF-B3AB-F449-8A60F7D839A4}"/>
              </a:ext>
            </a:extLst>
          </p:cNvPr>
          <p:cNvSpPr/>
          <p:nvPr/>
        </p:nvSpPr>
        <p:spPr>
          <a:xfrm rot="5400000">
            <a:off x="5788786" y="2172571"/>
            <a:ext cx="726969" cy="551943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5" name="Grafik 14">
            <a:extLst>
              <a:ext uri="{FF2B5EF4-FFF2-40B4-BE49-F238E27FC236}">
                <a16:creationId xmlns:a16="http://schemas.microsoft.com/office/drawing/2014/main" id="{A34DFF54-05E2-AA26-1D35-F2F195E59295}"/>
              </a:ext>
            </a:extLst>
          </p:cNvPr>
          <p:cNvPicPr>
            <a:picLocks noChangeAspect="1"/>
          </p:cNvPicPr>
          <p:nvPr/>
        </p:nvPicPr>
        <p:blipFill>
          <a:blip r:embed="rId6"/>
          <a:srcRect l="2131" t="91109" r="1263" b="3171"/>
          <a:stretch>
            <a:fillRect/>
          </a:stretch>
        </p:blipFill>
        <p:spPr>
          <a:xfrm>
            <a:off x="3392556" y="4455802"/>
            <a:ext cx="5406887" cy="199144"/>
          </a:xfrm>
          <a:prstGeom prst="rect">
            <a:avLst/>
          </a:prstGeom>
        </p:spPr>
      </p:pic>
      <p:pic>
        <p:nvPicPr>
          <p:cNvPr id="18" name="Grafik 17">
            <a:extLst>
              <a:ext uri="{FF2B5EF4-FFF2-40B4-BE49-F238E27FC236}">
                <a16:creationId xmlns:a16="http://schemas.microsoft.com/office/drawing/2014/main" id="{AC2045A4-6C4F-F04A-74ED-57A31393C684}"/>
              </a:ext>
            </a:extLst>
          </p:cNvPr>
          <p:cNvPicPr>
            <a:picLocks noChangeAspect="1"/>
          </p:cNvPicPr>
          <p:nvPr/>
        </p:nvPicPr>
        <p:blipFill>
          <a:blip r:embed="rId6"/>
          <a:srcRect l="93188" t="3774" r="1264" b="3171"/>
          <a:stretch>
            <a:fillRect/>
          </a:stretch>
        </p:blipFill>
        <p:spPr>
          <a:xfrm>
            <a:off x="8488907" y="1415736"/>
            <a:ext cx="310536" cy="3239210"/>
          </a:xfrm>
          <a:prstGeom prst="rect">
            <a:avLst/>
          </a:prstGeom>
        </p:spPr>
      </p:pic>
      <p:sp>
        <p:nvSpPr>
          <p:cNvPr id="17" name="Google Shape;471;p17">
            <a:extLst>
              <a:ext uri="{FF2B5EF4-FFF2-40B4-BE49-F238E27FC236}">
                <a16:creationId xmlns:a16="http://schemas.microsoft.com/office/drawing/2014/main" id="{0BC62D67-F8FC-9D89-8FA9-B2151CB70435}"/>
              </a:ext>
            </a:extLst>
          </p:cNvPr>
          <p:cNvSpPr/>
          <p:nvPr/>
        </p:nvSpPr>
        <p:spPr>
          <a:xfrm>
            <a:off x="1478937" y="5246006"/>
            <a:ext cx="2608921" cy="879190"/>
          </a:xfrm>
          <a:prstGeom prst="wedgeRoundRectCallout">
            <a:avLst>
              <a:gd name="adj1" fmla="val 61567"/>
              <a:gd name="adj2" fmla="val -9724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Ben und Julia sind ja immer abwechselnd gelaufen.</a:t>
            </a:r>
            <a:endParaRPr dirty="0"/>
          </a:p>
        </p:txBody>
      </p:sp>
      <p:sp>
        <p:nvSpPr>
          <p:cNvPr id="22" name="Google Shape;471;p17">
            <a:extLst>
              <a:ext uri="{FF2B5EF4-FFF2-40B4-BE49-F238E27FC236}">
                <a16:creationId xmlns:a16="http://schemas.microsoft.com/office/drawing/2014/main" id="{14E2F491-8D23-7416-36F4-C25C8E34920A}"/>
              </a:ext>
            </a:extLst>
          </p:cNvPr>
          <p:cNvSpPr/>
          <p:nvPr/>
        </p:nvSpPr>
        <p:spPr>
          <a:xfrm>
            <a:off x="505518" y="4011528"/>
            <a:ext cx="2608921" cy="879190"/>
          </a:xfrm>
          <a:prstGeom prst="wedgeRoundRectCallout">
            <a:avLst>
              <a:gd name="adj1" fmla="val 99373"/>
              <a:gd name="adj2" fmla="val 1961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Aber eigentlich laufen die doch gleichzeitig.</a:t>
            </a:r>
            <a:endParaRPr dirty="0"/>
          </a:p>
        </p:txBody>
      </p:sp>
      <p:sp>
        <p:nvSpPr>
          <p:cNvPr id="23" name="Google Shape;471;p17">
            <a:extLst>
              <a:ext uri="{FF2B5EF4-FFF2-40B4-BE49-F238E27FC236}">
                <a16:creationId xmlns:a16="http://schemas.microsoft.com/office/drawing/2014/main" id="{8E0B241E-8C05-A5A8-B7AD-4D0BD7FA232B}"/>
              </a:ext>
            </a:extLst>
          </p:cNvPr>
          <p:cNvSpPr/>
          <p:nvPr/>
        </p:nvSpPr>
        <p:spPr>
          <a:xfrm>
            <a:off x="9056606" y="2178061"/>
            <a:ext cx="2608921" cy="1407536"/>
          </a:xfrm>
          <a:prstGeom prst="wedgeRoundRectCallout">
            <a:avLst>
              <a:gd name="adj1" fmla="val -6759"/>
              <a:gd name="adj2" fmla="val 9993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Vergleicht eure Lösungen. Was ist gleich. Was ist verschieden?</a:t>
            </a:r>
            <a:endParaRPr dirty="0"/>
          </a:p>
        </p:txBody>
      </p:sp>
      <p:sp>
        <p:nvSpPr>
          <p:cNvPr id="4" name="Rechteck 3">
            <a:extLst>
              <a:ext uri="{FF2B5EF4-FFF2-40B4-BE49-F238E27FC236}">
                <a16:creationId xmlns:a16="http://schemas.microsoft.com/office/drawing/2014/main" id="{06D9A50D-6E1B-332F-B58E-771401A4502B}"/>
              </a:ext>
            </a:extLst>
          </p:cNvPr>
          <p:cNvSpPr/>
          <p:nvPr/>
        </p:nvSpPr>
        <p:spPr>
          <a:xfrm rot="16200000">
            <a:off x="5985913" y="-1208602"/>
            <a:ext cx="277129" cy="5463847"/>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25" name="Textplatzhalter 3">
            <a:extLst>
              <a:ext uri="{FF2B5EF4-FFF2-40B4-BE49-F238E27FC236}">
                <a16:creationId xmlns:a16="http://schemas.microsoft.com/office/drawing/2014/main" id="{4C9CFDF8-9879-5B0C-A5F2-76527FB5185C}"/>
              </a:ext>
            </a:extLst>
          </p:cNvPr>
          <p:cNvSpPr>
            <a:spLocks noGrp="1"/>
          </p:cNvSpPr>
          <p:nvPr>
            <p:ph type="body" sz="quarter" idx="14"/>
          </p:nvPr>
        </p:nvSpPr>
        <p:spPr/>
        <p:txBody>
          <a:bodyPr/>
          <a:lstStyle/>
          <a:p>
            <a:r>
              <a:rPr lang="de-DE" dirty="0"/>
              <a:t>SACHKONTEXTE MIT SKIZZEN INTERPRETIEREN UND VALIDIEREN</a:t>
            </a:r>
          </a:p>
        </p:txBody>
      </p:sp>
      <p:pic>
        <p:nvPicPr>
          <p:cNvPr id="13" name="Grafik 12">
            <a:extLst>
              <a:ext uri="{FF2B5EF4-FFF2-40B4-BE49-F238E27FC236}">
                <a16:creationId xmlns:a16="http://schemas.microsoft.com/office/drawing/2014/main" id="{333B67E5-838E-003C-3745-61C6D0859A07}"/>
              </a:ext>
            </a:extLst>
          </p:cNvPr>
          <p:cNvPicPr>
            <a:picLocks noChangeAspect="1"/>
          </p:cNvPicPr>
          <p:nvPr/>
        </p:nvPicPr>
        <p:blipFill>
          <a:blip r:embed="rId9"/>
          <a:srcRect b="10517"/>
          <a:stretch>
            <a:fillRect/>
          </a:stretch>
        </p:blipFill>
        <p:spPr>
          <a:xfrm rot="21173744">
            <a:off x="5136355" y="4484559"/>
            <a:ext cx="994577" cy="1779950"/>
          </a:xfrm>
          <a:prstGeom prst="rect">
            <a:avLst/>
          </a:prstGeom>
        </p:spPr>
      </p:pic>
      <p:pic>
        <p:nvPicPr>
          <p:cNvPr id="21" name="Grafik 20" descr="Ein Bild, das Kunst, Bild, Zeichnung, Kinderkunst enthält.&#10;&#10;Automatisch generierte Beschreibung">
            <a:extLst>
              <a:ext uri="{FF2B5EF4-FFF2-40B4-BE49-F238E27FC236}">
                <a16:creationId xmlns:a16="http://schemas.microsoft.com/office/drawing/2014/main" id="{A16DE901-2D2B-DA6B-5E81-474006BAB3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34316" y="4507369"/>
            <a:ext cx="1148872" cy="1744154"/>
          </a:xfrm>
          <a:prstGeom prst="rect">
            <a:avLst/>
          </a:prstGeom>
        </p:spPr>
      </p:pic>
      <p:pic>
        <p:nvPicPr>
          <p:cNvPr id="24" name="Grafik 23" descr="Ein Bild, das Zeichnung, Entwurf, Bild, Kinderkunst enthält.&#10;&#10;Automatisch generierte Beschreibung">
            <a:extLst>
              <a:ext uri="{FF2B5EF4-FFF2-40B4-BE49-F238E27FC236}">
                <a16:creationId xmlns:a16="http://schemas.microsoft.com/office/drawing/2014/main" id="{B7F83BF5-535F-C48C-0CD6-F9B7B999914F}"/>
              </a:ext>
            </a:extLst>
          </p:cNvPr>
          <p:cNvPicPr>
            <a:picLocks noChangeAspect="1"/>
          </p:cNvPicPr>
          <p:nvPr/>
        </p:nvPicPr>
        <p:blipFill>
          <a:blip r:embed="rId11">
            <a:extLst>
              <a:ext uri="{28A0092B-C50C-407E-A947-70E740481C1C}">
                <a14:useLocalDpi xmlns:a14="http://schemas.microsoft.com/office/drawing/2010/main" val="0"/>
              </a:ext>
            </a:extLst>
          </a:blip>
          <a:srcRect b="9985"/>
          <a:stretch>
            <a:fillRect/>
          </a:stretch>
        </p:blipFill>
        <p:spPr>
          <a:xfrm flipH="1">
            <a:off x="6918292" y="4363260"/>
            <a:ext cx="1166040" cy="1888263"/>
          </a:xfrm>
          <a:prstGeom prst="rect">
            <a:avLst/>
          </a:prstGeom>
        </p:spPr>
      </p:pic>
      <p:pic>
        <p:nvPicPr>
          <p:cNvPr id="27" name="Grafik 26">
            <a:extLst>
              <a:ext uri="{FF2B5EF4-FFF2-40B4-BE49-F238E27FC236}">
                <a16:creationId xmlns:a16="http://schemas.microsoft.com/office/drawing/2014/main" id="{AC6111FA-00E2-B364-7664-ECFE2AD328FA}"/>
              </a:ext>
            </a:extLst>
          </p:cNvPr>
          <p:cNvPicPr>
            <a:picLocks noChangeAspect="1"/>
          </p:cNvPicPr>
          <p:nvPr/>
        </p:nvPicPr>
        <p:blipFill>
          <a:blip r:embed="rId12"/>
          <a:srcRect b="19317"/>
          <a:stretch>
            <a:fillRect/>
          </a:stretch>
        </p:blipFill>
        <p:spPr>
          <a:xfrm>
            <a:off x="5793090" y="4429890"/>
            <a:ext cx="1025323" cy="1821633"/>
          </a:xfrm>
          <a:prstGeom prst="rect">
            <a:avLst/>
          </a:prstGeom>
        </p:spPr>
      </p:pic>
      <p:pic>
        <p:nvPicPr>
          <p:cNvPr id="28" name="Grafik 27">
            <a:extLst>
              <a:ext uri="{FF2B5EF4-FFF2-40B4-BE49-F238E27FC236}">
                <a16:creationId xmlns:a16="http://schemas.microsoft.com/office/drawing/2014/main" id="{480AEB3C-1773-5693-BCD3-FC4930446C32}"/>
              </a:ext>
            </a:extLst>
          </p:cNvPr>
          <p:cNvPicPr>
            <a:picLocks noChangeAspect="1"/>
          </p:cNvPicPr>
          <p:nvPr/>
        </p:nvPicPr>
        <p:blipFill>
          <a:blip r:embed="rId13"/>
          <a:srcRect b="17687"/>
          <a:stretch>
            <a:fillRect/>
          </a:stretch>
        </p:blipFill>
        <p:spPr>
          <a:xfrm>
            <a:off x="4455669" y="4452255"/>
            <a:ext cx="1148872" cy="1821634"/>
          </a:xfrm>
          <a:prstGeom prst="rect">
            <a:avLst/>
          </a:prstGeom>
        </p:spPr>
      </p:pic>
      <p:sp>
        <p:nvSpPr>
          <p:cNvPr id="16" name="Google Shape;471;p17">
            <a:extLst>
              <a:ext uri="{FF2B5EF4-FFF2-40B4-BE49-F238E27FC236}">
                <a16:creationId xmlns:a16="http://schemas.microsoft.com/office/drawing/2014/main" id="{AF927843-18AF-1EE3-9D61-F70CFA281366}"/>
              </a:ext>
            </a:extLst>
          </p:cNvPr>
          <p:cNvSpPr/>
          <p:nvPr/>
        </p:nvSpPr>
        <p:spPr>
          <a:xfrm>
            <a:off x="7494982" y="5103304"/>
            <a:ext cx="2608921" cy="879190"/>
          </a:xfrm>
          <a:prstGeom prst="wedgeRoundRectCallout">
            <a:avLst>
              <a:gd name="adj1" fmla="val -33735"/>
              <a:gd name="adj2" fmla="val -9724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Bei mir hat Ben angefangen und gewonnen.</a:t>
            </a:r>
            <a:endParaRPr dirty="0"/>
          </a:p>
        </p:txBody>
      </p:sp>
      <p:sp>
        <p:nvSpPr>
          <p:cNvPr id="79" name="Google Shape;471;p17">
            <a:extLst>
              <a:ext uri="{FF2B5EF4-FFF2-40B4-BE49-F238E27FC236}">
                <a16:creationId xmlns:a16="http://schemas.microsoft.com/office/drawing/2014/main" id="{B6379BAF-D10A-6399-1DE8-5F0E651D5100}"/>
              </a:ext>
            </a:extLst>
          </p:cNvPr>
          <p:cNvSpPr/>
          <p:nvPr/>
        </p:nvSpPr>
        <p:spPr>
          <a:xfrm>
            <a:off x="4373238" y="5426845"/>
            <a:ext cx="2608921" cy="879190"/>
          </a:xfrm>
          <a:prstGeom prst="wedgeRoundRectCallout">
            <a:avLst>
              <a:gd name="adj1" fmla="val 23761"/>
              <a:gd name="adj2" fmla="val -10425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Bei mir hat Julia angefangen und gewonnen.</a:t>
            </a:r>
            <a:endParaRPr dirty="0"/>
          </a:p>
        </p:txBody>
      </p:sp>
    </p:spTree>
    <p:extLst>
      <p:ext uri="{BB962C8B-B14F-4D97-AF65-F5344CB8AC3E}">
        <p14:creationId xmlns:p14="http://schemas.microsoft.com/office/powerpoint/2010/main" val="2774712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200"/>
                            </p:stCondLst>
                            <p:childTnLst>
                              <p:par>
                                <p:cTn id="15" presetID="1" presetClass="mediacall" presetSubtype="0" fill="hold" nodeType="afterEffect">
                                  <p:stCondLst>
                                    <p:cond delay="500"/>
                                  </p:stCondLst>
                                  <p:childTnLst>
                                    <p:cmd type="call" cmd="playFrom(0.0)">
                                      <p:cBhvr>
                                        <p:cTn id="16" dur="501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childTnLst>
        </p:cTn>
      </p:par>
    </p:tnLst>
    <p:bldLst>
      <p:bldP spid="17" grpId="0" animBg="1"/>
      <p:bldP spid="22"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F9CF8-AB9B-9E11-C8C8-92C5F200A0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9AA75C-F99F-7502-28F5-7AE41D019D58}"/>
              </a:ext>
            </a:extLst>
          </p:cNvPr>
          <p:cNvSpPr>
            <a:spLocks noGrp="1"/>
          </p:cNvSpPr>
          <p:nvPr>
            <p:ph type="title"/>
          </p:nvPr>
        </p:nvSpPr>
        <p:spPr/>
        <p:txBody>
          <a:bodyPr/>
          <a:lstStyle/>
          <a:p>
            <a:r>
              <a:rPr lang="de-DE" dirty="0"/>
              <a:t>Modellieren durch Skizzen unterstützen</a:t>
            </a:r>
          </a:p>
        </p:txBody>
      </p:sp>
      <p:pic>
        <p:nvPicPr>
          <p:cNvPr id="6" name="Grafik 5">
            <a:extLst>
              <a:ext uri="{FF2B5EF4-FFF2-40B4-BE49-F238E27FC236}">
                <a16:creationId xmlns:a16="http://schemas.microsoft.com/office/drawing/2014/main" id="{D688364D-9D73-EF4C-EB78-6B0BAF6F173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728696" y="2355741"/>
            <a:ext cx="6734608" cy="2918083"/>
          </a:xfrm>
          <a:prstGeom prst="rect">
            <a:avLst/>
          </a:prstGeom>
        </p:spPr>
      </p:pic>
      <p:cxnSp>
        <p:nvCxnSpPr>
          <p:cNvPr id="10" name="Gerade Verbindung mit Pfeil 9">
            <a:extLst>
              <a:ext uri="{FF2B5EF4-FFF2-40B4-BE49-F238E27FC236}">
                <a16:creationId xmlns:a16="http://schemas.microsoft.com/office/drawing/2014/main" id="{E4ADBF75-1633-BE79-0019-B9308F26B05D}"/>
              </a:ext>
            </a:extLst>
          </p:cNvPr>
          <p:cNvCxnSpPr>
            <a:cxnSpLocks/>
          </p:cNvCxnSpPr>
          <p:nvPr/>
        </p:nvCxnSpPr>
        <p:spPr>
          <a:xfrm>
            <a:off x="5538226" y="3627730"/>
            <a:ext cx="1140031"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 name="Gerade Verbindung mit Pfeil 10">
            <a:extLst>
              <a:ext uri="{FF2B5EF4-FFF2-40B4-BE49-F238E27FC236}">
                <a16:creationId xmlns:a16="http://schemas.microsoft.com/office/drawing/2014/main" id="{EA4D3965-4BEB-CE24-ADDF-6ADB51FE9584}"/>
              </a:ext>
            </a:extLst>
          </p:cNvPr>
          <p:cNvCxnSpPr>
            <a:cxnSpLocks/>
          </p:cNvCxnSpPr>
          <p:nvPr/>
        </p:nvCxnSpPr>
        <p:spPr>
          <a:xfrm flipH="1">
            <a:off x="5524371" y="3823835"/>
            <a:ext cx="1118260" cy="0"/>
          </a:xfrm>
          <a:prstGeom prst="straightConnector1">
            <a:avLst/>
          </a:prstGeom>
          <a:ln w="19050">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pic>
        <p:nvPicPr>
          <p:cNvPr id="17" name="Grafik 16">
            <a:extLst>
              <a:ext uri="{FF2B5EF4-FFF2-40B4-BE49-F238E27FC236}">
                <a16:creationId xmlns:a16="http://schemas.microsoft.com/office/drawing/2014/main" id="{2CD4575D-02E0-3F98-4585-0E899506E8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91400" y="182434"/>
            <a:ext cx="2785724" cy="1986751"/>
          </a:xfrm>
          <a:prstGeom prst="rect">
            <a:avLst/>
          </a:prstGeom>
        </p:spPr>
      </p:pic>
      <p:cxnSp>
        <p:nvCxnSpPr>
          <p:cNvPr id="18" name="Gerade Verbindung mit Pfeil 17">
            <a:extLst>
              <a:ext uri="{FF2B5EF4-FFF2-40B4-BE49-F238E27FC236}">
                <a16:creationId xmlns:a16="http://schemas.microsoft.com/office/drawing/2014/main" id="{B1586CC5-8486-130A-B129-3D16E43E1062}"/>
              </a:ext>
            </a:extLst>
          </p:cNvPr>
          <p:cNvCxnSpPr>
            <a:cxnSpLocks/>
            <a:stCxn id="17" idx="1"/>
          </p:cNvCxnSpPr>
          <p:nvPr/>
        </p:nvCxnSpPr>
        <p:spPr>
          <a:xfrm flipH="1">
            <a:off x="6362700" y="1175810"/>
            <a:ext cx="1028700" cy="140229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3858C9B2-767D-4183-4A6D-A836999D6EE7}"/>
              </a:ext>
            </a:extLst>
          </p:cNvPr>
          <p:cNvCxnSpPr>
            <a:cxnSpLocks/>
          </p:cNvCxnSpPr>
          <p:nvPr/>
        </p:nvCxnSpPr>
        <p:spPr>
          <a:xfrm flipH="1" flipV="1">
            <a:off x="6236199" y="4765975"/>
            <a:ext cx="2835882" cy="81014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4" name="Gerade Verbindung mit Pfeil 13">
            <a:extLst>
              <a:ext uri="{FF2B5EF4-FFF2-40B4-BE49-F238E27FC236}">
                <a16:creationId xmlns:a16="http://schemas.microsoft.com/office/drawing/2014/main" id="{8838C27D-F3A0-C506-5914-5AE34FEA0976}"/>
              </a:ext>
            </a:extLst>
          </p:cNvPr>
          <p:cNvCxnSpPr>
            <a:cxnSpLocks/>
          </p:cNvCxnSpPr>
          <p:nvPr/>
        </p:nvCxnSpPr>
        <p:spPr>
          <a:xfrm>
            <a:off x="2785724" y="1982631"/>
            <a:ext cx="317694" cy="993376"/>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60" name="Gruppieren 59">
            <a:extLst>
              <a:ext uri="{FF2B5EF4-FFF2-40B4-BE49-F238E27FC236}">
                <a16:creationId xmlns:a16="http://schemas.microsoft.com/office/drawing/2014/main" id="{5384E5C3-760F-E252-8114-277D04E97D0C}"/>
              </a:ext>
            </a:extLst>
          </p:cNvPr>
          <p:cNvGrpSpPr/>
          <p:nvPr/>
        </p:nvGrpSpPr>
        <p:grpSpPr>
          <a:xfrm>
            <a:off x="-349407" y="1050294"/>
            <a:ext cx="6587956" cy="4757411"/>
            <a:chOff x="-349407" y="1050294"/>
            <a:chExt cx="6587956" cy="4757411"/>
          </a:xfrm>
        </p:grpSpPr>
        <p:grpSp>
          <p:nvGrpSpPr>
            <p:cNvPr id="4" name="Gruppieren 3">
              <a:extLst>
                <a:ext uri="{FF2B5EF4-FFF2-40B4-BE49-F238E27FC236}">
                  <a16:creationId xmlns:a16="http://schemas.microsoft.com/office/drawing/2014/main" id="{E80095CD-4680-0DFB-77C0-7CD885CD5FEB}"/>
                </a:ext>
              </a:extLst>
            </p:cNvPr>
            <p:cNvGrpSpPr/>
            <p:nvPr/>
          </p:nvGrpSpPr>
          <p:grpSpPr>
            <a:xfrm>
              <a:off x="-349407" y="1050294"/>
              <a:ext cx="6587956" cy="4757411"/>
              <a:chOff x="-5246006" y="2091193"/>
              <a:chExt cx="18711071" cy="13511970"/>
            </a:xfrm>
          </p:grpSpPr>
          <p:sp>
            <p:nvSpPr>
              <p:cNvPr id="8" name="Rechteck 7">
                <a:extLst>
                  <a:ext uri="{FF2B5EF4-FFF2-40B4-BE49-F238E27FC236}">
                    <a16:creationId xmlns:a16="http://schemas.microsoft.com/office/drawing/2014/main" id="{1EB2FDA9-322A-F8FD-400B-2BDDC2F47684}"/>
                  </a:ext>
                </a:extLst>
              </p:cNvPr>
              <p:cNvSpPr/>
              <p:nvPr/>
            </p:nvSpPr>
            <p:spPr>
              <a:xfrm>
                <a:off x="1461688" y="2175163"/>
                <a:ext cx="1960367" cy="3352801"/>
              </a:xfrm>
              <a:prstGeom prst="rect">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cxnSp>
            <p:nvCxnSpPr>
              <p:cNvPr id="9" name="Gerade Verbindung 8">
                <a:extLst>
                  <a:ext uri="{FF2B5EF4-FFF2-40B4-BE49-F238E27FC236}">
                    <a16:creationId xmlns:a16="http://schemas.microsoft.com/office/drawing/2014/main" id="{DC1F4F5E-D3EA-CBB4-2599-E9E581237C43}"/>
                  </a:ext>
                </a:extLst>
              </p:cNvPr>
              <p:cNvCxnSpPr>
                <a:cxnSpLocks/>
              </p:cNvCxnSpPr>
              <p:nvPr/>
            </p:nvCxnSpPr>
            <p:spPr>
              <a:xfrm>
                <a:off x="1461688" y="2978728"/>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3" name="Gerade Verbindung 12">
                <a:extLst>
                  <a:ext uri="{FF2B5EF4-FFF2-40B4-BE49-F238E27FC236}">
                    <a16:creationId xmlns:a16="http://schemas.microsoft.com/office/drawing/2014/main" id="{90E79F45-9531-1956-DF7E-B5442E60E8CB}"/>
                  </a:ext>
                </a:extLst>
              </p:cNvPr>
              <p:cNvCxnSpPr>
                <a:cxnSpLocks/>
                <a:endCxn id="8" idx="3"/>
              </p:cNvCxnSpPr>
              <p:nvPr/>
            </p:nvCxnSpPr>
            <p:spPr>
              <a:xfrm>
                <a:off x="1461688" y="3851565"/>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5" name="Gerade Verbindung 14">
                <a:extLst>
                  <a:ext uri="{FF2B5EF4-FFF2-40B4-BE49-F238E27FC236}">
                    <a16:creationId xmlns:a16="http://schemas.microsoft.com/office/drawing/2014/main" id="{408BC50B-BD97-C44B-D85D-18A533551D66}"/>
                  </a:ext>
                </a:extLst>
              </p:cNvPr>
              <p:cNvCxnSpPr>
                <a:cxnSpLocks/>
              </p:cNvCxnSpPr>
              <p:nvPr/>
            </p:nvCxnSpPr>
            <p:spPr>
              <a:xfrm>
                <a:off x="1461688" y="4738254"/>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68DEA9FC-3679-88B0-A220-FCA9A97C5116}"/>
                  </a:ext>
                </a:extLst>
              </p:cNvPr>
              <p:cNvSpPr txBox="1"/>
              <p:nvPr/>
            </p:nvSpPr>
            <p:spPr>
              <a:xfrm>
                <a:off x="1780341" y="2091193"/>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1</a:t>
                </a:r>
              </a:p>
            </p:txBody>
          </p:sp>
          <p:cxnSp>
            <p:nvCxnSpPr>
              <p:cNvPr id="19" name="Gerade Verbindung 18">
                <a:extLst>
                  <a:ext uri="{FF2B5EF4-FFF2-40B4-BE49-F238E27FC236}">
                    <a16:creationId xmlns:a16="http://schemas.microsoft.com/office/drawing/2014/main" id="{237E0A8F-8592-5313-C8BC-B28C2BC1AC80}"/>
                  </a:ext>
                </a:extLst>
              </p:cNvPr>
              <p:cNvCxnSpPr>
                <a:cxnSpLocks/>
              </p:cNvCxnSpPr>
              <p:nvPr/>
            </p:nvCxnSpPr>
            <p:spPr>
              <a:xfrm>
                <a:off x="1787236" y="2175163"/>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0" name="Textfeld 19">
                <a:extLst>
                  <a:ext uri="{FF2B5EF4-FFF2-40B4-BE49-F238E27FC236}">
                    <a16:creationId xmlns:a16="http://schemas.microsoft.com/office/drawing/2014/main" id="{0185D825-68C9-DA28-B0A9-531DC0FA1B7E}"/>
                  </a:ext>
                </a:extLst>
              </p:cNvPr>
              <p:cNvSpPr txBox="1"/>
              <p:nvPr/>
            </p:nvSpPr>
            <p:spPr>
              <a:xfrm>
                <a:off x="1773446" y="2923141"/>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2</a:t>
                </a:r>
              </a:p>
            </p:txBody>
          </p:sp>
          <p:sp>
            <p:nvSpPr>
              <p:cNvPr id="21" name="Textfeld 20">
                <a:extLst>
                  <a:ext uri="{FF2B5EF4-FFF2-40B4-BE49-F238E27FC236}">
                    <a16:creationId xmlns:a16="http://schemas.microsoft.com/office/drawing/2014/main" id="{02ED7DC1-E821-0779-8412-198B22E08CBF}"/>
                  </a:ext>
                </a:extLst>
              </p:cNvPr>
              <p:cNvSpPr txBox="1"/>
              <p:nvPr/>
            </p:nvSpPr>
            <p:spPr>
              <a:xfrm>
                <a:off x="1766551" y="3796147"/>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3</a:t>
                </a:r>
              </a:p>
            </p:txBody>
          </p:sp>
          <p:sp>
            <p:nvSpPr>
              <p:cNvPr id="24" name="Textfeld 23">
                <a:extLst>
                  <a:ext uri="{FF2B5EF4-FFF2-40B4-BE49-F238E27FC236}">
                    <a16:creationId xmlns:a16="http://schemas.microsoft.com/office/drawing/2014/main" id="{487F1331-13CE-6E2C-B07B-F5FE8F522C6F}"/>
                  </a:ext>
                </a:extLst>
              </p:cNvPr>
              <p:cNvSpPr txBox="1"/>
              <p:nvPr/>
            </p:nvSpPr>
            <p:spPr>
              <a:xfrm>
                <a:off x="1780341" y="4662055"/>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4</a:t>
                </a:r>
              </a:p>
            </p:txBody>
          </p:sp>
          <p:cxnSp>
            <p:nvCxnSpPr>
              <p:cNvPr id="25" name="Gerade Verbindung 24">
                <a:extLst>
                  <a:ext uri="{FF2B5EF4-FFF2-40B4-BE49-F238E27FC236}">
                    <a16:creationId xmlns:a16="http://schemas.microsoft.com/office/drawing/2014/main" id="{427F4D83-E6FC-7538-CA09-640D2CCCF638}"/>
                  </a:ext>
                </a:extLst>
              </p:cNvPr>
              <p:cNvCxnSpPr>
                <a:cxnSpLocks/>
              </p:cNvCxnSpPr>
              <p:nvPr/>
            </p:nvCxnSpPr>
            <p:spPr>
              <a:xfrm>
                <a:off x="2542406" y="2268935"/>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6" name="Gerade Verbindung 25">
                <a:extLst>
                  <a:ext uri="{FF2B5EF4-FFF2-40B4-BE49-F238E27FC236}">
                    <a16:creationId xmlns:a16="http://schemas.microsoft.com/office/drawing/2014/main" id="{9B9681B3-322A-DF52-81FB-2B6B605A68FF}"/>
                  </a:ext>
                </a:extLst>
              </p:cNvPr>
              <p:cNvCxnSpPr>
                <a:cxnSpLocks/>
              </p:cNvCxnSpPr>
              <p:nvPr/>
            </p:nvCxnSpPr>
            <p:spPr>
              <a:xfrm>
                <a:off x="2534972" y="313687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7" name="Gerade Verbindung 26">
                <a:extLst>
                  <a:ext uri="{FF2B5EF4-FFF2-40B4-BE49-F238E27FC236}">
                    <a16:creationId xmlns:a16="http://schemas.microsoft.com/office/drawing/2014/main" id="{087F63B9-7A2D-BE59-BE32-6BCBA4E98359}"/>
                  </a:ext>
                </a:extLst>
              </p:cNvPr>
              <p:cNvCxnSpPr>
                <a:cxnSpLocks/>
              </p:cNvCxnSpPr>
              <p:nvPr/>
            </p:nvCxnSpPr>
            <p:spPr>
              <a:xfrm>
                <a:off x="2534972" y="400092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8" name="Gerade Verbindung 27">
                <a:extLst>
                  <a:ext uri="{FF2B5EF4-FFF2-40B4-BE49-F238E27FC236}">
                    <a16:creationId xmlns:a16="http://schemas.microsoft.com/office/drawing/2014/main" id="{27DD3DBA-50E6-8EC9-0482-43BB95CBED05}"/>
                  </a:ext>
                </a:extLst>
              </p:cNvPr>
              <p:cNvCxnSpPr>
                <a:cxnSpLocks/>
              </p:cNvCxnSpPr>
              <p:nvPr/>
            </p:nvCxnSpPr>
            <p:spPr>
              <a:xfrm>
                <a:off x="2534972" y="485196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9" name="Halbbogen 28">
                <a:extLst>
                  <a:ext uri="{FF2B5EF4-FFF2-40B4-BE49-F238E27FC236}">
                    <a16:creationId xmlns:a16="http://schemas.microsoft.com/office/drawing/2014/main" id="{A53415F6-596A-9683-8611-C3C44EDC16D3}"/>
                  </a:ext>
                </a:extLst>
              </p:cNvPr>
              <p:cNvSpPr>
                <a:spLocks noChangeAspect="1"/>
              </p:cNvSpPr>
              <p:nvPr/>
            </p:nvSpPr>
            <p:spPr>
              <a:xfrm rot="16200000">
                <a:off x="-5246006" y="2175163"/>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1" name="Freihandform 30">
                <a:extLst>
                  <a:ext uri="{FF2B5EF4-FFF2-40B4-BE49-F238E27FC236}">
                    <a16:creationId xmlns:a16="http://schemas.microsoft.com/office/drawing/2014/main" id="{497E2CFB-7730-21E2-12C0-9ECAF3D97940}"/>
                  </a:ext>
                </a:extLst>
              </p:cNvPr>
              <p:cNvSpPr/>
              <p:nvPr/>
            </p:nvSpPr>
            <p:spPr>
              <a:xfrm>
                <a:off x="-1069862" y="2977158"/>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2" name="Freihandform 31">
                <a:extLst>
                  <a:ext uri="{FF2B5EF4-FFF2-40B4-BE49-F238E27FC236}">
                    <a16:creationId xmlns:a16="http://schemas.microsoft.com/office/drawing/2014/main" id="{9F738A95-28BF-5AD5-A50F-E1D99761D9A8}"/>
                  </a:ext>
                </a:extLst>
              </p:cNvPr>
              <p:cNvSpPr/>
              <p:nvPr/>
            </p:nvSpPr>
            <p:spPr>
              <a:xfrm>
                <a:off x="-1076536" y="3854101"/>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3" name="Freihandform 32">
                <a:extLst>
                  <a:ext uri="{FF2B5EF4-FFF2-40B4-BE49-F238E27FC236}">
                    <a16:creationId xmlns:a16="http://schemas.microsoft.com/office/drawing/2014/main" id="{779D14FA-9BE9-46B5-1448-C16F6C668AC2}"/>
                  </a:ext>
                </a:extLst>
              </p:cNvPr>
              <p:cNvSpPr/>
              <p:nvPr/>
            </p:nvSpPr>
            <p:spPr>
              <a:xfrm>
                <a:off x="-1076168" y="4738254"/>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4" name="Freihandform 33">
                <a:extLst>
                  <a:ext uri="{FF2B5EF4-FFF2-40B4-BE49-F238E27FC236}">
                    <a16:creationId xmlns:a16="http://schemas.microsoft.com/office/drawing/2014/main" id="{7BC7B358-85EF-6AC2-8071-A90C08DD029C}"/>
                  </a:ext>
                </a:extLst>
              </p:cNvPr>
              <p:cNvSpPr/>
              <p:nvPr/>
            </p:nvSpPr>
            <p:spPr>
              <a:xfrm flipH="1">
                <a:off x="10913861" y="2977077"/>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sp>
            <p:nvSpPr>
              <p:cNvPr id="35" name="Freihandform 34">
                <a:extLst>
                  <a:ext uri="{FF2B5EF4-FFF2-40B4-BE49-F238E27FC236}">
                    <a16:creationId xmlns:a16="http://schemas.microsoft.com/office/drawing/2014/main" id="{268DADF8-FC57-D21E-6780-ADF2BEB2E729}"/>
                  </a:ext>
                </a:extLst>
              </p:cNvPr>
              <p:cNvSpPr/>
              <p:nvPr/>
            </p:nvSpPr>
            <p:spPr>
              <a:xfrm flipH="1">
                <a:off x="10920535" y="3854020"/>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6" name="Freihandform 35">
                <a:extLst>
                  <a:ext uri="{FF2B5EF4-FFF2-40B4-BE49-F238E27FC236}">
                    <a16:creationId xmlns:a16="http://schemas.microsoft.com/office/drawing/2014/main" id="{7DA35E8E-5F6F-6B1B-6CC6-E82B1AAC3B75}"/>
                  </a:ext>
                </a:extLst>
              </p:cNvPr>
              <p:cNvSpPr/>
              <p:nvPr/>
            </p:nvSpPr>
            <p:spPr>
              <a:xfrm flipH="1">
                <a:off x="10914229" y="4738173"/>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pic>
          <p:nvPicPr>
            <p:cNvPr id="37" name="Grafik 36">
              <a:extLst>
                <a:ext uri="{FF2B5EF4-FFF2-40B4-BE49-F238E27FC236}">
                  <a16:creationId xmlns:a16="http://schemas.microsoft.com/office/drawing/2014/main" id="{401FA037-C655-A144-9B4C-55E42CA7662E}"/>
                </a:ext>
              </a:extLst>
            </p:cNvPr>
            <p:cNvPicPr>
              <a:picLocks noChangeAspect="1"/>
            </p:cNvPicPr>
            <p:nvPr/>
          </p:nvPicPr>
          <p:blipFill>
            <a:blip r:embed="rId9"/>
            <a:srcRect t="31094"/>
            <a:stretch>
              <a:fillRect/>
            </a:stretch>
          </p:blipFill>
          <p:spPr>
            <a:xfrm flipH="1">
              <a:off x="1847269" y="1141710"/>
              <a:ext cx="413806" cy="508573"/>
            </a:xfrm>
            <a:prstGeom prst="rect">
              <a:avLst/>
            </a:prstGeom>
            <a:effectLst>
              <a:outerShdw blurRad="50800" dist="38100" dir="5400000" algn="t" rotWithShape="0">
                <a:prstClr val="black">
                  <a:alpha val="40000"/>
                </a:prstClr>
              </a:outerShdw>
            </a:effectLst>
          </p:spPr>
        </p:pic>
        <p:pic>
          <p:nvPicPr>
            <p:cNvPr id="38" name="Grafik 37">
              <a:extLst>
                <a:ext uri="{FF2B5EF4-FFF2-40B4-BE49-F238E27FC236}">
                  <a16:creationId xmlns:a16="http://schemas.microsoft.com/office/drawing/2014/main" id="{565A2BED-8292-3062-9D44-268BD4029697}"/>
                </a:ext>
              </a:extLst>
            </p:cNvPr>
            <p:cNvPicPr>
              <a:picLocks noChangeAspect="1"/>
            </p:cNvPicPr>
            <p:nvPr/>
          </p:nvPicPr>
          <p:blipFill>
            <a:blip r:embed="rId10"/>
            <a:srcRect t="39346"/>
            <a:stretch>
              <a:fillRect/>
            </a:stretch>
          </p:blipFill>
          <p:spPr>
            <a:xfrm>
              <a:off x="1782349" y="1742819"/>
              <a:ext cx="413806" cy="508065"/>
            </a:xfrm>
            <a:prstGeom prst="rect">
              <a:avLst/>
            </a:prstGeom>
            <a:effectLst>
              <a:outerShdw blurRad="50800" dist="38100" dir="5400000" algn="t" rotWithShape="0">
                <a:prstClr val="black">
                  <a:alpha val="40000"/>
                </a:prstClr>
              </a:outerShdw>
            </a:effectLst>
          </p:spPr>
        </p:pic>
      </p:grpSp>
      <p:cxnSp>
        <p:nvCxnSpPr>
          <p:cNvPr id="61" name="Gerade Verbindung mit Pfeil 60">
            <a:extLst>
              <a:ext uri="{FF2B5EF4-FFF2-40B4-BE49-F238E27FC236}">
                <a16:creationId xmlns:a16="http://schemas.microsoft.com/office/drawing/2014/main" id="{CB1E3339-0B55-D35D-B460-652B49AA7785}"/>
              </a:ext>
            </a:extLst>
          </p:cNvPr>
          <p:cNvCxnSpPr>
            <a:cxnSpLocks/>
            <a:stCxn id="22" idx="0"/>
          </p:cNvCxnSpPr>
          <p:nvPr/>
        </p:nvCxnSpPr>
        <p:spPr>
          <a:xfrm flipH="1" flipV="1">
            <a:off x="8733034" y="3699624"/>
            <a:ext cx="1731909" cy="738254"/>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9" name="Gerade Verbindung mit Pfeil 68">
            <a:extLst>
              <a:ext uri="{FF2B5EF4-FFF2-40B4-BE49-F238E27FC236}">
                <a16:creationId xmlns:a16="http://schemas.microsoft.com/office/drawing/2014/main" id="{CC9FFFEA-7BC4-2D4B-F349-3F65F376D729}"/>
              </a:ext>
            </a:extLst>
          </p:cNvPr>
          <p:cNvCxnSpPr>
            <a:cxnSpLocks/>
            <a:stCxn id="68" idx="0"/>
          </p:cNvCxnSpPr>
          <p:nvPr/>
        </p:nvCxnSpPr>
        <p:spPr>
          <a:xfrm flipV="1">
            <a:off x="1727058" y="4253501"/>
            <a:ext cx="1099873" cy="184377"/>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2" name="Gerade Verbindung mit Pfeil 71">
            <a:extLst>
              <a:ext uri="{FF2B5EF4-FFF2-40B4-BE49-F238E27FC236}">
                <a16:creationId xmlns:a16="http://schemas.microsoft.com/office/drawing/2014/main" id="{06A5BBB7-3BBD-0FE4-A47F-4E146C43A662}"/>
              </a:ext>
            </a:extLst>
          </p:cNvPr>
          <p:cNvCxnSpPr>
            <a:cxnSpLocks/>
          </p:cNvCxnSpPr>
          <p:nvPr/>
        </p:nvCxnSpPr>
        <p:spPr>
          <a:xfrm flipV="1">
            <a:off x="3119920" y="4746611"/>
            <a:ext cx="2995168" cy="879605"/>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68" name="Grafik 67">
            <a:extLst>
              <a:ext uri="{FF2B5EF4-FFF2-40B4-BE49-F238E27FC236}">
                <a16:creationId xmlns:a16="http://schemas.microsoft.com/office/drawing/2014/main" id="{D2A21381-0A27-83B4-A6A3-EAE96342816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34196" y="4437878"/>
            <a:ext cx="2785724" cy="1986751"/>
          </a:xfrm>
          <a:prstGeom prst="rect">
            <a:avLst/>
          </a:prstGeom>
        </p:spPr>
      </p:pic>
      <p:pic>
        <p:nvPicPr>
          <p:cNvPr id="78" name="ZusammenWeiß">
            <a:hlinkClick r:id="" action="ppaction://media"/>
            <a:extLst>
              <a:ext uri="{FF2B5EF4-FFF2-40B4-BE49-F238E27FC236}">
                <a16:creationId xmlns:a16="http://schemas.microsoft.com/office/drawing/2014/main" id="{07EA3257-9787-C8C3-25EE-443876E352B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01992" y="4777753"/>
            <a:ext cx="2195201" cy="1234800"/>
          </a:xfrm>
          <a:prstGeom prst="rect">
            <a:avLst/>
          </a:prstGeom>
        </p:spPr>
      </p:pic>
      <p:pic>
        <p:nvPicPr>
          <p:cNvPr id="22" name="Grafik 21">
            <a:extLst>
              <a:ext uri="{FF2B5EF4-FFF2-40B4-BE49-F238E27FC236}">
                <a16:creationId xmlns:a16="http://schemas.microsoft.com/office/drawing/2014/main" id="{B9C38038-6074-2E5F-3CF3-6F599BEA4AC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072081" y="4437878"/>
            <a:ext cx="2785724" cy="1986751"/>
          </a:xfrm>
          <a:prstGeom prst="rect">
            <a:avLst/>
          </a:prstGeom>
        </p:spPr>
      </p:pic>
      <p:pic>
        <p:nvPicPr>
          <p:cNvPr id="80" name="EinzelWeiß">
            <a:hlinkClick r:id="" action="ppaction://media"/>
            <a:extLst>
              <a:ext uri="{FF2B5EF4-FFF2-40B4-BE49-F238E27FC236}">
                <a16:creationId xmlns:a16="http://schemas.microsoft.com/office/drawing/2014/main" id="{145B3DB0-DA48-FEFB-E74C-777E5B463D6F}"/>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9367342" y="4777753"/>
            <a:ext cx="2195200" cy="1234800"/>
          </a:xfrm>
          <a:prstGeom prst="rect">
            <a:avLst/>
          </a:prstGeom>
        </p:spPr>
      </p:pic>
      <p:pic>
        <p:nvPicPr>
          <p:cNvPr id="89" name="Grafik 88">
            <a:extLst>
              <a:ext uri="{FF2B5EF4-FFF2-40B4-BE49-F238E27FC236}">
                <a16:creationId xmlns:a16="http://schemas.microsoft.com/office/drawing/2014/main" id="{D74EFE20-2CB0-E6E5-EA66-D6E31B2A37A2}"/>
              </a:ext>
            </a:extLst>
          </p:cNvPr>
          <p:cNvPicPr>
            <a:picLocks noChangeAspect="1"/>
          </p:cNvPicPr>
          <p:nvPr/>
        </p:nvPicPr>
        <p:blipFill>
          <a:blip r:embed="rId13"/>
          <a:stretch>
            <a:fillRect/>
          </a:stretch>
        </p:blipFill>
        <p:spPr>
          <a:xfrm>
            <a:off x="3722045" y="2976007"/>
            <a:ext cx="240430" cy="272065"/>
          </a:xfrm>
          <a:prstGeom prst="rect">
            <a:avLst/>
          </a:prstGeom>
        </p:spPr>
      </p:pic>
      <p:pic>
        <p:nvPicPr>
          <p:cNvPr id="90" name="Grafik 89">
            <a:extLst>
              <a:ext uri="{FF2B5EF4-FFF2-40B4-BE49-F238E27FC236}">
                <a16:creationId xmlns:a16="http://schemas.microsoft.com/office/drawing/2014/main" id="{66E3EAB5-A19A-0118-3B43-4B0302C9D6D7}"/>
              </a:ext>
            </a:extLst>
          </p:cNvPr>
          <p:cNvPicPr>
            <a:picLocks noChangeAspect="1"/>
          </p:cNvPicPr>
          <p:nvPr/>
        </p:nvPicPr>
        <p:blipFill>
          <a:blip r:embed="rId13"/>
          <a:stretch>
            <a:fillRect/>
          </a:stretch>
        </p:blipFill>
        <p:spPr>
          <a:xfrm>
            <a:off x="6457614" y="2502139"/>
            <a:ext cx="240430" cy="272065"/>
          </a:xfrm>
          <a:prstGeom prst="rect">
            <a:avLst/>
          </a:prstGeom>
        </p:spPr>
      </p:pic>
      <p:pic>
        <p:nvPicPr>
          <p:cNvPr id="91" name="Grafik 90">
            <a:extLst>
              <a:ext uri="{FF2B5EF4-FFF2-40B4-BE49-F238E27FC236}">
                <a16:creationId xmlns:a16="http://schemas.microsoft.com/office/drawing/2014/main" id="{B5F73801-738C-5FCE-C917-5228828E7A99}"/>
              </a:ext>
            </a:extLst>
          </p:cNvPr>
          <p:cNvPicPr>
            <a:picLocks noChangeAspect="1"/>
          </p:cNvPicPr>
          <p:nvPr/>
        </p:nvPicPr>
        <p:blipFill>
          <a:blip r:embed="rId13"/>
          <a:stretch>
            <a:fillRect/>
          </a:stretch>
        </p:blipFill>
        <p:spPr>
          <a:xfrm>
            <a:off x="8504376" y="3588900"/>
            <a:ext cx="240430" cy="272065"/>
          </a:xfrm>
          <a:prstGeom prst="rect">
            <a:avLst/>
          </a:prstGeom>
        </p:spPr>
      </p:pic>
      <p:pic>
        <p:nvPicPr>
          <p:cNvPr id="92" name="Grafik 91">
            <a:extLst>
              <a:ext uri="{FF2B5EF4-FFF2-40B4-BE49-F238E27FC236}">
                <a16:creationId xmlns:a16="http://schemas.microsoft.com/office/drawing/2014/main" id="{3BCCC89E-EB7C-F2F9-EEB0-2D79BC133DF2}"/>
              </a:ext>
            </a:extLst>
          </p:cNvPr>
          <p:cNvPicPr>
            <a:picLocks noChangeAspect="1"/>
          </p:cNvPicPr>
          <p:nvPr/>
        </p:nvPicPr>
        <p:blipFill>
          <a:blip r:embed="rId13"/>
          <a:stretch>
            <a:fillRect/>
          </a:stretch>
        </p:blipFill>
        <p:spPr>
          <a:xfrm>
            <a:off x="3651789" y="4013158"/>
            <a:ext cx="240430" cy="272065"/>
          </a:xfrm>
          <a:prstGeom prst="rect">
            <a:avLst/>
          </a:prstGeom>
        </p:spPr>
      </p:pic>
      <p:pic>
        <p:nvPicPr>
          <p:cNvPr id="93" name="Grafik 92">
            <a:extLst>
              <a:ext uri="{FF2B5EF4-FFF2-40B4-BE49-F238E27FC236}">
                <a16:creationId xmlns:a16="http://schemas.microsoft.com/office/drawing/2014/main" id="{CC56860E-C3C7-A7BF-BF9C-626C7FEB20F6}"/>
              </a:ext>
            </a:extLst>
          </p:cNvPr>
          <p:cNvPicPr>
            <a:picLocks noChangeAspect="1"/>
          </p:cNvPicPr>
          <p:nvPr/>
        </p:nvPicPr>
        <p:blipFill>
          <a:blip r:embed="rId13"/>
          <a:stretch>
            <a:fillRect/>
          </a:stretch>
        </p:blipFill>
        <p:spPr>
          <a:xfrm>
            <a:off x="6443392" y="4209192"/>
            <a:ext cx="240430" cy="272065"/>
          </a:xfrm>
          <a:prstGeom prst="rect">
            <a:avLst/>
          </a:prstGeom>
        </p:spPr>
      </p:pic>
    </p:spTree>
    <p:extLst>
      <p:ext uri="{BB962C8B-B14F-4D97-AF65-F5344CB8AC3E}">
        <p14:creationId xmlns:p14="http://schemas.microsoft.com/office/powerpoint/2010/main" val="3673712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200" fill="hold"/>
                                        <p:tgtEl>
                                          <p:spTgt spid="89"/>
                                        </p:tgtEl>
                                        <p:attrNameLst>
                                          <p:attrName>ppt_x</p:attrName>
                                        </p:attrNameLst>
                                      </p:cBhvr>
                                      <p:tavLst>
                                        <p:tav tm="0">
                                          <p:val>
                                            <p:strVal val="#ppt_x"/>
                                          </p:val>
                                        </p:tav>
                                        <p:tav tm="100000">
                                          <p:val>
                                            <p:strVal val="#ppt_x"/>
                                          </p:val>
                                        </p:tav>
                                      </p:tavLst>
                                    </p:anim>
                                    <p:anim calcmode="lin" valueType="num">
                                      <p:cBhvr additive="base">
                                        <p:cTn id="8" dur="200" fill="hold"/>
                                        <p:tgtEl>
                                          <p:spTgt spid="8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200" fill="hold"/>
                                        <p:tgtEl>
                                          <p:spTgt spid="90"/>
                                        </p:tgtEl>
                                        <p:attrNameLst>
                                          <p:attrName>ppt_x</p:attrName>
                                        </p:attrNameLst>
                                      </p:cBhvr>
                                      <p:tavLst>
                                        <p:tav tm="0">
                                          <p:val>
                                            <p:strVal val="#ppt_x"/>
                                          </p:val>
                                        </p:tav>
                                        <p:tav tm="100000">
                                          <p:val>
                                            <p:strVal val="#ppt_x"/>
                                          </p:val>
                                        </p:tav>
                                      </p:tavLst>
                                    </p:anim>
                                    <p:anim calcmode="lin" valueType="num">
                                      <p:cBhvr additive="base">
                                        <p:cTn id="12" dur="200" fill="hold"/>
                                        <p:tgtEl>
                                          <p:spTgt spid="9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200" fill="hold"/>
                                        <p:tgtEl>
                                          <p:spTgt spid="91"/>
                                        </p:tgtEl>
                                        <p:attrNameLst>
                                          <p:attrName>ppt_x</p:attrName>
                                        </p:attrNameLst>
                                      </p:cBhvr>
                                      <p:tavLst>
                                        <p:tav tm="0">
                                          <p:val>
                                            <p:strVal val="#ppt_x"/>
                                          </p:val>
                                        </p:tav>
                                        <p:tav tm="100000">
                                          <p:val>
                                            <p:strVal val="#ppt_x"/>
                                          </p:val>
                                        </p:tav>
                                      </p:tavLst>
                                    </p:anim>
                                    <p:anim calcmode="lin" valueType="num">
                                      <p:cBhvr additive="base">
                                        <p:cTn id="16" dur="200" fill="hold"/>
                                        <p:tgtEl>
                                          <p:spTgt spid="9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200" fill="hold"/>
                                        <p:tgtEl>
                                          <p:spTgt spid="92"/>
                                        </p:tgtEl>
                                        <p:attrNameLst>
                                          <p:attrName>ppt_x</p:attrName>
                                        </p:attrNameLst>
                                      </p:cBhvr>
                                      <p:tavLst>
                                        <p:tav tm="0">
                                          <p:val>
                                            <p:strVal val="#ppt_x"/>
                                          </p:val>
                                        </p:tav>
                                        <p:tav tm="100000">
                                          <p:val>
                                            <p:strVal val="#ppt_x"/>
                                          </p:val>
                                        </p:tav>
                                      </p:tavLst>
                                    </p:anim>
                                    <p:anim calcmode="lin" valueType="num">
                                      <p:cBhvr additive="base">
                                        <p:cTn id="20" dur="200" fill="hold"/>
                                        <p:tgtEl>
                                          <p:spTgt spid="9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anim calcmode="lin" valueType="num">
                                      <p:cBhvr additive="base">
                                        <p:cTn id="23" dur="200" fill="hold"/>
                                        <p:tgtEl>
                                          <p:spTgt spid="93"/>
                                        </p:tgtEl>
                                        <p:attrNameLst>
                                          <p:attrName>ppt_x</p:attrName>
                                        </p:attrNameLst>
                                      </p:cBhvr>
                                      <p:tavLst>
                                        <p:tav tm="0">
                                          <p:val>
                                            <p:strVal val="#ppt_x"/>
                                          </p:val>
                                        </p:tav>
                                        <p:tav tm="100000">
                                          <p:val>
                                            <p:strVal val="#ppt_x"/>
                                          </p:val>
                                        </p:tav>
                                      </p:tavLst>
                                    </p:anim>
                                    <p:anim calcmode="lin" valueType="num">
                                      <p:cBhvr additive="base">
                                        <p:cTn id="24" dur="200" fill="hold"/>
                                        <p:tgtEl>
                                          <p:spTgt spid="9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8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9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mediacall" presetSubtype="0" fill="hold" nodeType="withEffect">
                                  <p:stCondLst>
                                    <p:cond delay="0"/>
                                  </p:stCondLst>
                                  <p:childTnLst>
                                    <p:cmd type="call" cmd="playFrom(0.0)">
                                      <p:cBhvr>
                                        <p:cTn id="50" dur="17095" fill="hold"/>
                                        <p:tgtEl>
                                          <p:spTgt spid="80"/>
                                        </p:tgtEl>
                                      </p:cBhvr>
                                    </p:cmd>
                                  </p:childTnLst>
                                </p:cTn>
                              </p:par>
                              <p:par>
                                <p:cTn id="51" presetID="1" presetClass="exit" presetSubtype="0" fill="hold" nodeType="withEffect">
                                  <p:stCondLst>
                                    <p:cond delay="0"/>
                                  </p:stCondLst>
                                  <p:childTnLst>
                                    <p:set>
                                      <p:cBhvr>
                                        <p:cTn id="52" dur="1" fill="hold">
                                          <p:stCondLst>
                                            <p:cond delay="0"/>
                                          </p:stCondLst>
                                        </p:cTn>
                                        <p:tgtEl>
                                          <p:spTgt spid="9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mediacall" presetSubtype="0" fill="hold" nodeType="withEffect">
                                  <p:stCondLst>
                                    <p:cond delay="0"/>
                                  </p:stCondLst>
                                  <p:childTnLst>
                                    <p:cmd type="call" cmd="playFrom(0.0)">
                                      <p:cBhvr>
                                        <p:cTn id="64" dur="4555" fill="hold"/>
                                        <p:tgtEl>
                                          <p:spTgt spid="78"/>
                                        </p:tgtEl>
                                      </p:cBhvr>
                                    </p:cmd>
                                  </p:childTnLst>
                                </p:cTn>
                              </p:par>
                              <p:par>
                                <p:cTn id="65" presetID="1" presetClass="exit" presetSubtype="0" fill="hold" nodeType="withEffect">
                                  <p:stCondLst>
                                    <p:cond delay="0"/>
                                  </p:stCondLst>
                                  <p:childTnLst>
                                    <p:set>
                                      <p:cBhvr>
                                        <p:cTn id="66" dur="1" fill="hold">
                                          <p:stCondLst>
                                            <p:cond delay="0"/>
                                          </p:stCondLst>
                                        </p:cTn>
                                        <p:tgtEl>
                                          <p:spTgt spid="9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repeatCount="indefinite" fill="hold" display="0">
                  <p:stCondLst>
                    <p:cond delay="indefinite"/>
                  </p:stCondLst>
                </p:cTn>
                <p:tgtEl>
                  <p:spTgt spid="78"/>
                </p:tgtEl>
              </p:cMediaNode>
            </p:video>
            <p:video>
              <p:cMediaNode vol="80000">
                <p:cTn id="74" repeatCount="indefinite" fill="hold" display="0">
                  <p:stCondLst>
                    <p:cond delay="indefinite"/>
                  </p:stCondLst>
                </p:cTn>
                <p:tgtEl>
                  <p:spTgt spid="80"/>
                </p:tgtEl>
              </p:cMediaNode>
            </p:video>
            <p:seq concurrent="1" nextAc="seek">
              <p:cTn id="75" restart="whenNotActive" fill="hold" evtFilter="cancelBubble" nodeType="interactiveSeq">
                <p:stCondLst>
                  <p:cond evt="onClick" delay="0">
                    <p:tgtEl>
                      <p:spTgt spid="80"/>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80"/>
                                        </p:tgtEl>
                                      </p:cBhvr>
                                    </p:cmd>
                                  </p:childTnLst>
                                </p:cTn>
                              </p:par>
                            </p:childTnLst>
                          </p:cTn>
                        </p:par>
                      </p:childTnLst>
                    </p:cTn>
                  </p:par>
                </p:childTnLst>
              </p:cTn>
              <p:nextCondLst>
                <p:cond evt="onClick" delay="0">
                  <p:tgtEl>
                    <p:spTgt spid="80"/>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A007D-94FA-2C2F-7272-FE96EBDE9A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88A858-5482-4DDB-4CB3-14F92A3FB6A2}"/>
              </a:ext>
            </a:extLst>
          </p:cNvPr>
          <p:cNvSpPr>
            <a:spLocks noGrp="1"/>
          </p:cNvSpPr>
          <p:nvPr>
            <p:ph type="title"/>
          </p:nvPr>
        </p:nvSpPr>
        <p:spPr/>
        <p:txBody>
          <a:bodyPr/>
          <a:lstStyle/>
          <a:p>
            <a:r>
              <a:rPr lang="de-DE" dirty="0"/>
              <a:t>Modellieren durch Skizzenunterstützen</a:t>
            </a:r>
          </a:p>
        </p:txBody>
      </p:sp>
      <p:sp>
        <p:nvSpPr>
          <p:cNvPr id="3" name="Textplatzhalter 2">
            <a:extLst>
              <a:ext uri="{FF2B5EF4-FFF2-40B4-BE49-F238E27FC236}">
                <a16:creationId xmlns:a16="http://schemas.microsoft.com/office/drawing/2014/main" id="{7344267E-EB8F-CC06-C3B2-7E74FDE8789C}"/>
              </a:ext>
            </a:extLst>
          </p:cNvPr>
          <p:cNvSpPr>
            <a:spLocks noGrp="1"/>
          </p:cNvSpPr>
          <p:nvPr>
            <p:ph type="body" sz="quarter" idx="14"/>
          </p:nvPr>
        </p:nvSpPr>
        <p:spPr/>
        <p:txBody>
          <a:bodyPr/>
          <a:lstStyle/>
          <a:p>
            <a:r>
              <a:rPr lang="de-DE" dirty="0"/>
              <a:t>EINE AUFGABE – VIELE MÖGLICHKEITEN</a:t>
            </a:r>
          </a:p>
        </p:txBody>
      </p:sp>
      <p:pic>
        <p:nvPicPr>
          <p:cNvPr id="6" name="Grafik 5">
            <a:extLst>
              <a:ext uri="{FF2B5EF4-FFF2-40B4-BE49-F238E27FC236}">
                <a16:creationId xmlns:a16="http://schemas.microsoft.com/office/drawing/2014/main" id="{02255CD2-06D2-4C51-A6A2-A506E4CDFEDC}"/>
              </a:ext>
            </a:extLst>
          </p:cNvPr>
          <p:cNvPicPr>
            <a:picLocks noChangeAspect="1"/>
          </p:cNvPicPr>
          <p:nvPr/>
        </p:nvPicPr>
        <p:blipFill>
          <a:blip r:embed="rId3"/>
          <a:stretch>
            <a:fillRect/>
          </a:stretch>
        </p:blipFill>
        <p:spPr>
          <a:xfrm>
            <a:off x="10707567" y="4955784"/>
            <a:ext cx="957960" cy="1397025"/>
          </a:xfrm>
          <a:prstGeom prst="rect">
            <a:avLst/>
          </a:prstGeom>
        </p:spPr>
      </p:pic>
      <p:sp>
        <p:nvSpPr>
          <p:cNvPr id="7" name="Google Shape;471;p17">
            <a:extLst>
              <a:ext uri="{FF2B5EF4-FFF2-40B4-BE49-F238E27FC236}">
                <a16:creationId xmlns:a16="http://schemas.microsoft.com/office/drawing/2014/main" id="{9457CE45-383B-BB64-3AC6-630163A8F36F}"/>
              </a:ext>
            </a:extLst>
          </p:cNvPr>
          <p:cNvSpPr/>
          <p:nvPr/>
        </p:nvSpPr>
        <p:spPr>
          <a:xfrm>
            <a:off x="5729599" y="4669198"/>
            <a:ext cx="4512178" cy="1552759"/>
          </a:xfrm>
          <a:prstGeom prst="wedgeRoundRectCallout">
            <a:avLst>
              <a:gd name="adj1" fmla="val 61389"/>
              <a:gd name="adj2" fmla="val 573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dk1"/>
                </a:solidFill>
                <a:sym typeface="Arial"/>
              </a:rPr>
              <a:t>Skizzen scheinen die Lernenden also unterstützen zu können.</a:t>
            </a:r>
          </a:p>
          <a:p>
            <a:pPr marL="0" lvl="0" indent="0" algn="ctr">
              <a:buClr>
                <a:schemeClr val="dk1"/>
              </a:buClr>
              <a:buSzPts val="1800"/>
              <a:buNone/>
            </a:pPr>
            <a:r>
              <a:rPr lang="de-DE" sz="1800" b="0" dirty="0">
                <a:solidFill>
                  <a:schemeClr val="dk1"/>
                </a:solidFill>
                <a:sym typeface="Arial"/>
              </a:rPr>
              <a:t>Aber die Aufgabe passt so noch nicht zu meiner Lerngruppe und meinem Unterrichtsziel.</a:t>
            </a:r>
          </a:p>
        </p:txBody>
      </p:sp>
      <p:sp>
        <p:nvSpPr>
          <p:cNvPr id="9" name="Rechteck 8">
            <a:extLst>
              <a:ext uri="{FF2B5EF4-FFF2-40B4-BE49-F238E27FC236}">
                <a16:creationId xmlns:a16="http://schemas.microsoft.com/office/drawing/2014/main" id="{481A49A7-7753-74FB-8E15-222DD50F8460}"/>
              </a:ext>
            </a:extLst>
          </p:cNvPr>
          <p:cNvSpPr/>
          <p:nvPr/>
        </p:nvSpPr>
        <p:spPr>
          <a:xfrm>
            <a:off x="6646179" y="1212059"/>
            <a:ext cx="5107770" cy="1217895"/>
          </a:xfrm>
          <a:custGeom>
            <a:avLst/>
            <a:gdLst>
              <a:gd name="csX0" fmla="*/ 0 w 5107770"/>
              <a:gd name="csY0" fmla="*/ 0 h 1217895"/>
              <a:gd name="csX1" fmla="*/ 536316 w 5107770"/>
              <a:gd name="csY1" fmla="*/ 0 h 1217895"/>
              <a:gd name="csX2" fmla="*/ 1123709 w 5107770"/>
              <a:gd name="csY2" fmla="*/ 0 h 1217895"/>
              <a:gd name="csX3" fmla="*/ 1660025 w 5107770"/>
              <a:gd name="csY3" fmla="*/ 0 h 1217895"/>
              <a:gd name="csX4" fmla="*/ 2349574 w 5107770"/>
              <a:gd name="csY4" fmla="*/ 0 h 1217895"/>
              <a:gd name="csX5" fmla="*/ 2988045 w 5107770"/>
              <a:gd name="csY5" fmla="*/ 0 h 1217895"/>
              <a:gd name="csX6" fmla="*/ 3626517 w 5107770"/>
              <a:gd name="csY6" fmla="*/ 0 h 1217895"/>
              <a:gd name="csX7" fmla="*/ 4367143 w 5107770"/>
              <a:gd name="csY7" fmla="*/ 0 h 1217895"/>
              <a:gd name="csX8" fmla="*/ 5107770 w 5107770"/>
              <a:gd name="csY8" fmla="*/ 0 h 1217895"/>
              <a:gd name="csX9" fmla="*/ 5107770 w 5107770"/>
              <a:gd name="csY9" fmla="*/ 572411 h 1217895"/>
              <a:gd name="csX10" fmla="*/ 5107770 w 5107770"/>
              <a:gd name="csY10" fmla="*/ 1217895 h 1217895"/>
              <a:gd name="csX11" fmla="*/ 4622532 w 5107770"/>
              <a:gd name="csY11" fmla="*/ 1217895 h 1217895"/>
              <a:gd name="csX12" fmla="*/ 4086216 w 5107770"/>
              <a:gd name="csY12" fmla="*/ 1217895 h 1217895"/>
              <a:gd name="csX13" fmla="*/ 3396667 w 5107770"/>
              <a:gd name="csY13" fmla="*/ 1217895 h 1217895"/>
              <a:gd name="csX14" fmla="*/ 2656040 w 5107770"/>
              <a:gd name="csY14" fmla="*/ 1217895 h 1217895"/>
              <a:gd name="csX15" fmla="*/ 2068647 w 5107770"/>
              <a:gd name="csY15" fmla="*/ 1217895 h 1217895"/>
              <a:gd name="csX16" fmla="*/ 1328020 w 5107770"/>
              <a:gd name="csY16" fmla="*/ 1217895 h 1217895"/>
              <a:gd name="csX17" fmla="*/ 791704 w 5107770"/>
              <a:gd name="csY17" fmla="*/ 1217895 h 1217895"/>
              <a:gd name="csX18" fmla="*/ 0 w 5107770"/>
              <a:gd name="csY18" fmla="*/ 1217895 h 1217895"/>
              <a:gd name="csX19" fmla="*/ 0 w 5107770"/>
              <a:gd name="csY19" fmla="*/ 645484 h 1217895"/>
              <a:gd name="csX20" fmla="*/ 0 w 5107770"/>
              <a:gd name="csY20" fmla="*/ 0 h 12178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17895"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18555" y="137335"/>
                  <a:pt x="5098942" y="331368"/>
                  <a:pt x="5107770" y="572411"/>
                </a:cubicBezTo>
                <a:cubicBezTo>
                  <a:pt x="5116598" y="813454"/>
                  <a:pt x="5093289" y="920087"/>
                  <a:pt x="5107770" y="1217895"/>
                </a:cubicBezTo>
                <a:cubicBezTo>
                  <a:pt x="4934681" y="1240337"/>
                  <a:pt x="4763014" y="1239181"/>
                  <a:pt x="4622532" y="1217895"/>
                </a:cubicBezTo>
                <a:cubicBezTo>
                  <a:pt x="4482050" y="1196609"/>
                  <a:pt x="4330065" y="1224336"/>
                  <a:pt x="4086216" y="1217895"/>
                </a:cubicBezTo>
                <a:cubicBezTo>
                  <a:pt x="3842367" y="1211454"/>
                  <a:pt x="3564357" y="1199929"/>
                  <a:pt x="3396667" y="1217895"/>
                </a:cubicBezTo>
                <a:cubicBezTo>
                  <a:pt x="3228977" y="1235861"/>
                  <a:pt x="2964409" y="1215458"/>
                  <a:pt x="2656040" y="1217895"/>
                </a:cubicBezTo>
                <a:cubicBezTo>
                  <a:pt x="2347671" y="1220332"/>
                  <a:pt x="2327817" y="1228828"/>
                  <a:pt x="2068647" y="1217895"/>
                </a:cubicBezTo>
                <a:cubicBezTo>
                  <a:pt x="1809477" y="1206962"/>
                  <a:pt x="1478447" y="1217380"/>
                  <a:pt x="1328020" y="1217895"/>
                </a:cubicBezTo>
                <a:cubicBezTo>
                  <a:pt x="1177593" y="1218410"/>
                  <a:pt x="1026875" y="1222791"/>
                  <a:pt x="791704" y="1217895"/>
                </a:cubicBezTo>
                <a:cubicBezTo>
                  <a:pt x="556533" y="1212999"/>
                  <a:pt x="322365" y="1222408"/>
                  <a:pt x="0" y="1217895"/>
                </a:cubicBezTo>
                <a:cubicBezTo>
                  <a:pt x="8024" y="1022077"/>
                  <a:pt x="12013" y="859485"/>
                  <a:pt x="0" y="645484"/>
                </a:cubicBezTo>
                <a:cubicBezTo>
                  <a:pt x="-12013" y="431483"/>
                  <a:pt x="4053" y="150765"/>
                  <a:pt x="0" y="0"/>
                </a:cubicBezTo>
                <a:close/>
              </a:path>
              <a:path w="5107770" h="1217895"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17722" y="164136"/>
                  <a:pt x="5092325" y="492952"/>
                  <a:pt x="5107770" y="633305"/>
                </a:cubicBezTo>
                <a:cubicBezTo>
                  <a:pt x="5123215" y="773659"/>
                  <a:pt x="5106903" y="1100641"/>
                  <a:pt x="5107770" y="1217895"/>
                </a:cubicBezTo>
                <a:cubicBezTo>
                  <a:pt x="4807688" y="1189421"/>
                  <a:pt x="4625027" y="1188769"/>
                  <a:pt x="4469299" y="1217895"/>
                </a:cubicBezTo>
                <a:cubicBezTo>
                  <a:pt x="4313571" y="1247021"/>
                  <a:pt x="4154861" y="1229849"/>
                  <a:pt x="3881905" y="1217895"/>
                </a:cubicBezTo>
                <a:cubicBezTo>
                  <a:pt x="3608949" y="1205941"/>
                  <a:pt x="3472138" y="1210995"/>
                  <a:pt x="3141279" y="1217895"/>
                </a:cubicBezTo>
                <a:cubicBezTo>
                  <a:pt x="2810420" y="1224795"/>
                  <a:pt x="2562761" y="1233621"/>
                  <a:pt x="2400652" y="1217895"/>
                </a:cubicBezTo>
                <a:cubicBezTo>
                  <a:pt x="2238543" y="1202169"/>
                  <a:pt x="1986247" y="1191086"/>
                  <a:pt x="1864336" y="1217895"/>
                </a:cubicBezTo>
                <a:cubicBezTo>
                  <a:pt x="1742425" y="1244704"/>
                  <a:pt x="1356107" y="1187351"/>
                  <a:pt x="1225865" y="1217895"/>
                </a:cubicBezTo>
                <a:cubicBezTo>
                  <a:pt x="1095623" y="1248439"/>
                  <a:pt x="415074" y="1166081"/>
                  <a:pt x="0" y="1217895"/>
                </a:cubicBezTo>
                <a:cubicBezTo>
                  <a:pt x="25836" y="1010165"/>
                  <a:pt x="11584" y="804262"/>
                  <a:pt x="0" y="608948"/>
                </a:cubicBezTo>
                <a:cubicBezTo>
                  <a:pt x="-11584" y="413634"/>
                  <a:pt x="-7432" y="145627"/>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Ben und Julia veranstalten ein 100 m-Wettrennen. Weil Ben siegessicher ist, gibt er Julia 4 Sekunden Vorlaufzeit. Der Startschuss ertönt. In der Zeit, in der Ben 10 m läuft, schafft Julia immer 8 m. </a:t>
            </a:r>
          </a:p>
          <a:p>
            <a:pPr marL="0" lvl="0" indent="0" algn="ctr" hangingPunct="1">
              <a:buClr>
                <a:srgbClr val="000000"/>
              </a:buClr>
              <a:buSzTx/>
              <a:buNone/>
              <a:defRPr/>
            </a:pPr>
            <a:r>
              <a:rPr lang="de-DE" sz="1400" dirty="0">
                <a:solidFill>
                  <a:srgbClr val="000000"/>
                </a:solidFill>
                <a:latin typeface="Comic Sans MS" panose="030F0902030302020204" pitchFamily="66" charset="0"/>
                <a:sym typeface="Arial"/>
              </a:rPr>
              <a:t>Wer von beiden ist zuerst am Ziel?</a:t>
            </a:r>
          </a:p>
        </p:txBody>
      </p:sp>
      <p:sp>
        <p:nvSpPr>
          <p:cNvPr id="10" name="Rechteck 9">
            <a:extLst>
              <a:ext uri="{FF2B5EF4-FFF2-40B4-BE49-F238E27FC236}">
                <a16:creationId xmlns:a16="http://schemas.microsoft.com/office/drawing/2014/main" id="{7C2B6311-77A4-D3FD-2E17-924BA4AE3555}"/>
              </a:ext>
            </a:extLst>
          </p:cNvPr>
          <p:cNvSpPr/>
          <p:nvPr/>
        </p:nvSpPr>
        <p:spPr>
          <a:xfrm>
            <a:off x="6646179" y="2511438"/>
            <a:ext cx="5107770" cy="1348863"/>
          </a:xfrm>
          <a:custGeom>
            <a:avLst/>
            <a:gdLst>
              <a:gd name="csX0" fmla="*/ 0 w 5107770"/>
              <a:gd name="csY0" fmla="*/ 0 h 1348863"/>
              <a:gd name="csX1" fmla="*/ 536316 w 5107770"/>
              <a:gd name="csY1" fmla="*/ 0 h 1348863"/>
              <a:gd name="csX2" fmla="*/ 1123709 w 5107770"/>
              <a:gd name="csY2" fmla="*/ 0 h 1348863"/>
              <a:gd name="csX3" fmla="*/ 1660025 w 5107770"/>
              <a:gd name="csY3" fmla="*/ 0 h 1348863"/>
              <a:gd name="csX4" fmla="*/ 2349574 w 5107770"/>
              <a:gd name="csY4" fmla="*/ 0 h 1348863"/>
              <a:gd name="csX5" fmla="*/ 2988045 w 5107770"/>
              <a:gd name="csY5" fmla="*/ 0 h 1348863"/>
              <a:gd name="csX6" fmla="*/ 3626517 w 5107770"/>
              <a:gd name="csY6" fmla="*/ 0 h 1348863"/>
              <a:gd name="csX7" fmla="*/ 4367143 w 5107770"/>
              <a:gd name="csY7" fmla="*/ 0 h 1348863"/>
              <a:gd name="csX8" fmla="*/ 5107770 w 5107770"/>
              <a:gd name="csY8" fmla="*/ 0 h 1348863"/>
              <a:gd name="csX9" fmla="*/ 5107770 w 5107770"/>
              <a:gd name="csY9" fmla="*/ 633966 h 1348863"/>
              <a:gd name="csX10" fmla="*/ 5107770 w 5107770"/>
              <a:gd name="csY10" fmla="*/ 1348863 h 1348863"/>
              <a:gd name="csX11" fmla="*/ 4622532 w 5107770"/>
              <a:gd name="csY11" fmla="*/ 1348863 h 1348863"/>
              <a:gd name="csX12" fmla="*/ 4086216 w 5107770"/>
              <a:gd name="csY12" fmla="*/ 1348863 h 1348863"/>
              <a:gd name="csX13" fmla="*/ 3396667 w 5107770"/>
              <a:gd name="csY13" fmla="*/ 1348863 h 1348863"/>
              <a:gd name="csX14" fmla="*/ 2656040 w 5107770"/>
              <a:gd name="csY14" fmla="*/ 1348863 h 1348863"/>
              <a:gd name="csX15" fmla="*/ 2068647 w 5107770"/>
              <a:gd name="csY15" fmla="*/ 1348863 h 1348863"/>
              <a:gd name="csX16" fmla="*/ 1328020 w 5107770"/>
              <a:gd name="csY16" fmla="*/ 1348863 h 1348863"/>
              <a:gd name="csX17" fmla="*/ 791704 w 5107770"/>
              <a:gd name="csY17" fmla="*/ 1348863 h 1348863"/>
              <a:gd name="csX18" fmla="*/ 0 w 5107770"/>
              <a:gd name="csY18" fmla="*/ 1348863 h 1348863"/>
              <a:gd name="csX19" fmla="*/ 0 w 5107770"/>
              <a:gd name="csY19" fmla="*/ 714897 h 1348863"/>
              <a:gd name="csX20" fmla="*/ 0 w 5107770"/>
              <a:gd name="csY20" fmla="*/ 0 h 13488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348863"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099692" y="191334"/>
                  <a:pt x="5077065" y="468481"/>
                  <a:pt x="5107770" y="633966"/>
                </a:cubicBezTo>
                <a:cubicBezTo>
                  <a:pt x="5138475" y="799451"/>
                  <a:pt x="5082282" y="1146922"/>
                  <a:pt x="5107770" y="1348863"/>
                </a:cubicBezTo>
                <a:cubicBezTo>
                  <a:pt x="4934681" y="1371305"/>
                  <a:pt x="4763014" y="1370149"/>
                  <a:pt x="4622532" y="1348863"/>
                </a:cubicBezTo>
                <a:cubicBezTo>
                  <a:pt x="4482050" y="1327577"/>
                  <a:pt x="4330065" y="1355304"/>
                  <a:pt x="4086216" y="1348863"/>
                </a:cubicBezTo>
                <a:cubicBezTo>
                  <a:pt x="3842367" y="1342422"/>
                  <a:pt x="3564357" y="1330897"/>
                  <a:pt x="3396667" y="1348863"/>
                </a:cubicBezTo>
                <a:cubicBezTo>
                  <a:pt x="3228977" y="1366829"/>
                  <a:pt x="2964409" y="1346426"/>
                  <a:pt x="2656040" y="1348863"/>
                </a:cubicBezTo>
                <a:cubicBezTo>
                  <a:pt x="2347671" y="1351300"/>
                  <a:pt x="2327817" y="1359796"/>
                  <a:pt x="2068647" y="1348863"/>
                </a:cubicBezTo>
                <a:cubicBezTo>
                  <a:pt x="1809477" y="1337930"/>
                  <a:pt x="1478447" y="1348348"/>
                  <a:pt x="1328020" y="1348863"/>
                </a:cubicBezTo>
                <a:cubicBezTo>
                  <a:pt x="1177593" y="1349378"/>
                  <a:pt x="1026875" y="1353759"/>
                  <a:pt x="791704" y="1348863"/>
                </a:cubicBezTo>
                <a:cubicBezTo>
                  <a:pt x="556533" y="1343967"/>
                  <a:pt x="322365" y="1353376"/>
                  <a:pt x="0" y="1348863"/>
                </a:cubicBezTo>
                <a:cubicBezTo>
                  <a:pt x="24026" y="1038693"/>
                  <a:pt x="16948" y="935887"/>
                  <a:pt x="0" y="714897"/>
                </a:cubicBezTo>
                <a:cubicBezTo>
                  <a:pt x="-16948" y="493907"/>
                  <a:pt x="31276" y="194465"/>
                  <a:pt x="0" y="0"/>
                </a:cubicBezTo>
                <a:close/>
              </a:path>
              <a:path w="5107770" h="1348863"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138512" y="327278"/>
                  <a:pt x="5099884" y="522872"/>
                  <a:pt x="5107770" y="701409"/>
                </a:cubicBezTo>
                <a:cubicBezTo>
                  <a:pt x="5115656" y="879946"/>
                  <a:pt x="5092867" y="1116034"/>
                  <a:pt x="5107770" y="1348863"/>
                </a:cubicBezTo>
                <a:cubicBezTo>
                  <a:pt x="4807688" y="1320389"/>
                  <a:pt x="4625027" y="1319737"/>
                  <a:pt x="4469299" y="1348863"/>
                </a:cubicBezTo>
                <a:cubicBezTo>
                  <a:pt x="4313571" y="1377989"/>
                  <a:pt x="4154861" y="1360817"/>
                  <a:pt x="3881905" y="1348863"/>
                </a:cubicBezTo>
                <a:cubicBezTo>
                  <a:pt x="3608949" y="1336909"/>
                  <a:pt x="3472138" y="1341963"/>
                  <a:pt x="3141279" y="1348863"/>
                </a:cubicBezTo>
                <a:cubicBezTo>
                  <a:pt x="2810420" y="1355763"/>
                  <a:pt x="2562761" y="1364589"/>
                  <a:pt x="2400652" y="1348863"/>
                </a:cubicBezTo>
                <a:cubicBezTo>
                  <a:pt x="2238543" y="1333137"/>
                  <a:pt x="1986247" y="1322054"/>
                  <a:pt x="1864336" y="1348863"/>
                </a:cubicBezTo>
                <a:cubicBezTo>
                  <a:pt x="1742425" y="1375672"/>
                  <a:pt x="1356107" y="1318319"/>
                  <a:pt x="1225865" y="1348863"/>
                </a:cubicBezTo>
                <a:cubicBezTo>
                  <a:pt x="1095623" y="1379407"/>
                  <a:pt x="415074" y="1297049"/>
                  <a:pt x="0" y="1348863"/>
                </a:cubicBezTo>
                <a:cubicBezTo>
                  <a:pt x="-19611" y="1155278"/>
                  <a:pt x="-17281" y="921510"/>
                  <a:pt x="0" y="674432"/>
                </a:cubicBezTo>
                <a:cubicBezTo>
                  <a:pt x="17281" y="427354"/>
                  <a:pt x="1703" y="253016"/>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lvl="0" indent="0" algn="ctr" hangingPunct="1">
              <a:buClr>
                <a:srgbClr val="000000"/>
              </a:buClr>
              <a:buSzTx/>
              <a:buNone/>
              <a:defRPr/>
            </a:pPr>
            <a:r>
              <a:rPr lang="de-DE" sz="1400" b="0" dirty="0">
                <a:solidFill>
                  <a:srgbClr val="000000"/>
                </a:solidFill>
                <a:latin typeface="Comic Sans MS" panose="030F0902030302020204" pitchFamily="66" charset="0"/>
                <a:sym typeface="Arial"/>
              </a:rPr>
              <a:t>Ben und Julia veranstalten ein Wettrennen. </a:t>
            </a:r>
            <a:br>
              <a:rPr lang="de-DE" sz="1400" b="0" dirty="0">
                <a:solidFill>
                  <a:srgbClr val="000000"/>
                </a:solidFill>
                <a:latin typeface="Comic Sans MS" panose="030F0902030302020204" pitchFamily="66" charset="0"/>
                <a:sym typeface="Arial"/>
              </a:rPr>
            </a:br>
            <a:r>
              <a:rPr lang="de-DE" sz="1400" b="0" dirty="0">
                <a:solidFill>
                  <a:srgbClr val="000000"/>
                </a:solidFill>
                <a:latin typeface="Comic Sans MS" panose="030F0902030302020204" pitchFamily="66" charset="0"/>
                <a:sym typeface="Arial"/>
              </a:rPr>
              <a:t>Weil Ben siegessicher ist, gibt er Julia am Start einen Vorsprung von 25 m. Nadja sagt: </a:t>
            </a:r>
            <a:br>
              <a:rPr lang="de-DE" sz="1400" b="0" dirty="0">
                <a:solidFill>
                  <a:srgbClr val="000000"/>
                </a:solidFill>
                <a:latin typeface="Comic Sans MS" panose="030F0902030302020204" pitchFamily="66" charset="0"/>
                <a:sym typeface="Arial"/>
              </a:rPr>
            </a:br>
            <a:r>
              <a:rPr lang="de-DE" sz="1400" b="0" dirty="0">
                <a:solidFill>
                  <a:srgbClr val="000000"/>
                </a:solidFill>
                <a:latin typeface="Comic Sans MS" panose="030F0902030302020204" pitchFamily="66" charset="0"/>
                <a:sym typeface="Arial"/>
              </a:rPr>
              <a:t>„Ben hat Julia nach 120 m eingeholt.“</a:t>
            </a:r>
          </a:p>
          <a:p>
            <a:pPr marL="0" lvl="0" indent="0" algn="ctr" hangingPunct="1">
              <a:buClr>
                <a:srgbClr val="000000"/>
              </a:buClr>
              <a:buSzTx/>
              <a:buNone/>
              <a:defRPr/>
            </a:pPr>
            <a:r>
              <a:rPr lang="de-DE" sz="1400" dirty="0">
                <a:solidFill>
                  <a:srgbClr val="000000"/>
                </a:solidFill>
                <a:latin typeface="Comic Sans MS" panose="030F0902030302020204" pitchFamily="66" charset="0"/>
                <a:sym typeface="Arial"/>
              </a:rPr>
              <a:t>Kann das stimmen?</a:t>
            </a:r>
          </a:p>
        </p:txBody>
      </p:sp>
      <p:sp>
        <p:nvSpPr>
          <p:cNvPr id="11" name="Pfeil nach rechts 10">
            <a:extLst>
              <a:ext uri="{FF2B5EF4-FFF2-40B4-BE49-F238E27FC236}">
                <a16:creationId xmlns:a16="http://schemas.microsoft.com/office/drawing/2014/main" id="{14F093C9-0A96-AC99-7DD3-356019D990FB}"/>
              </a:ext>
            </a:extLst>
          </p:cNvPr>
          <p:cNvSpPr/>
          <p:nvPr/>
        </p:nvSpPr>
        <p:spPr>
          <a:xfrm rot="19690436">
            <a:off x="5211756" y="2070828"/>
            <a:ext cx="1486477"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2" name="Pfeil nach rechts 11">
            <a:extLst>
              <a:ext uri="{FF2B5EF4-FFF2-40B4-BE49-F238E27FC236}">
                <a16:creationId xmlns:a16="http://schemas.microsoft.com/office/drawing/2014/main" id="{D37A8A7D-5DCB-A4BC-E097-C5ED0AFC2AD7}"/>
              </a:ext>
            </a:extLst>
          </p:cNvPr>
          <p:cNvSpPr/>
          <p:nvPr/>
        </p:nvSpPr>
        <p:spPr>
          <a:xfrm rot="20034428">
            <a:off x="5367998" y="3559123"/>
            <a:ext cx="1201863" cy="510811"/>
          </a:xfrm>
          <a:prstGeom prst="rightArrow">
            <a:avLst/>
          </a:prstGeom>
          <a:solidFill>
            <a:schemeClr val="bg1">
              <a:lumMod val="95000"/>
            </a:schemeClr>
          </a:solidFill>
          <a:ln w="28575" cap="flat">
            <a:solidFill>
              <a:schemeClr val="bg1">
                <a:lumMod val="85000"/>
              </a:schemeClr>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13" name="Abgerundetes Rechteck 12">
            <a:extLst>
              <a:ext uri="{FF2B5EF4-FFF2-40B4-BE49-F238E27FC236}">
                <a16:creationId xmlns:a16="http://schemas.microsoft.com/office/drawing/2014/main" id="{B0DD9E31-1BA3-732B-7D6E-5AB2E3BAC53E}"/>
              </a:ext>
            </a:extLst>
          </p:cNvPr>
          <p:cNvSpPr/>
          <p:nvPr/>
        </p:nvSpPr>
        <p:spPr>
          <a:xfrm>
            <a:off x="3644781" y="1933070"/>
            <a:ext cx="2310213"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kumimoji="0" lang="de-DE" sz="1400" b="0" i="0" u="none" strike="noStrike" cap="none" spc="0" normalizeH="0" baseline="0" dirty="0">
                <a:ln>
                  <a:noFill/>
                </a:ln>
                <a:solidFill>
                  <a:srgbClr val="000000"/>
                </a:solidFill>
                <a:effectLst/>
                <a:uFillTx/>
                <a:latin typeface="+mj-lt"/>
                <a:ea typeface="+mj-ea"/>
                <a:cs typeface="+mj-cs"/>
                <a:sym typeface="Calibri"/>
              </a:rPr>
              <a:t>Sprachliche und inhaltliche Komplexität erweitern</a:t>
            </a:r>
          </a:p>
        </p:txBody>
      </p:sp>
      <p:sp>
        <p:nvSpPr>
          <p:cNvPr id="14" name="Abgerundetes Rechteck 13">
            <a:extLst>
              <a:ext uri="{FF2B5EF4-FFF2-40B4-BE49-F238E27FC236}">
                <a16:creationId xmlns:a16="http://schemas.microsoft.com/office/drawing/2014/main" id="{1BF5E0DB-BC99-B324-4AC3-123212A2EAAE}"/>
              </a:ext>
            </a:extLst>
          </p:cNvPr>
          <p:cNvSpPr/>
          <p:nvPr/>
        </p:nvSpPr>
        <p:spPr>
          <a:xfrm>
            <a:off x="5545822" y="3956527"/>
            <a:ext cx="3056638" cy="578880"/>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Pct val="100000"/>
              <a:buNone/>
              <a:tabLst/>
            </a:pPr>
            <a:r>
              <a:rPr lang="de-DE" sz="1400" b="0" dirty="0">
                <a:solidFill>
                  <a:srgbClr val="000000"/>
                </a:solidFill>
              </a:rPr>
              <a:t>Einzelne Tätigkeiten des Modellierens gezielter herausfordern</a:t>
            </a:r>
            <a:endParaRPr kumimoji="0" lang="de-DE" sz="1400" b="0" i="0" u="none" strike="noStrike" cap="none" spc="0" normalizeH="0" baseline="0" dirty="0">
              <a:ln>
                <a:noFill/>
              </a:ln>
              <a:solidFill>
                <a:srgbClr val="000000"/>
              </a:solidFill>
              <a:effectLst/>
              <a:uFillTx/>
              <a:latin typeface="+mj-lt"/>
              <a:ea typeface="+mj-ea"/>
              <a:cs typeface="+mj-cs"/>
              <a:sym typeface="Calibri"/>
            </a:endParaRPr>
          </a:p>
        </p:txBody>
      </p:sp>
      <p:sp>
        <p:nvSpPr>
          <p:cNvPr id="4" name="Rechteck 3">
            <a:extLst>
              <a:ext uri="{FF2B5EF4-FFF2-40B4-BE49-F238E27FC236}">
                <a16:creationId xmlns:a16="http://schemas.microsoft.com/office/drawing/2014/main" id="{E2B084EA-1261-E8AF-9125-9C45047A9022}"/>
              </a:ext>
            </a:extLst>
          </p:cNvPr>
          <p:cNvSpPr/>
          <p:nvPr/>
        </p:nvSpPr>
        <p:spPr>
          <a:xfrm>
            <a:off x="78524" y="3150965"/>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Ben und Julia veranstalten ein 100 m-Wettrennen. Weil Ben siegessicher ist, gibt er Julia am Start einen Vorsprung von 25 m. Der Startschuss ertönt. In der Zeit, in der Ben 10 m läuft, schafft Julia immer 8 m.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Wer von beiden ist zuerst am Ziel?</a:t>
            </a:r>
          </a:p>
        </p:txBody>
      </p:sp>
    </p:spTree>
    <p:extLst>
      <p:ext uri="{BB962C8B-B14F-4D97-AF65-F5344CB8AC3E}">
        <p14:creationId xmlns:p14="http://schemas.microsoft.com/office/powerpoint/2010/main" val="3833023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3E89C-4BAA-92AE-6440-3E4B2AC45A8B}"/>
              </a:ext>
            </a:extLst>
          </p:cNvPr>
          <p:cNvSpPr>
            <a:spLocks noGrp="1"/>
          </p:cNvSpPr>
          <p:nvPr>
            <p:ph type="title"/>
          </p:nvPr>
        </p:nvSpPr>
        <p:spPr/>
        <p:txBody>
          <a:bodyPr/>
          <a:lstStyle/>
          <a:p>
            <a:r>
              <a:rPr lang="de-DE" dirty="0"/>
              <a:t>Modellieren durch Skizzen unterstützen</a:t>
            </a:r>
          </a:p>
        </p:txBody>
      </p:sp>
      <p:sp>
        <p:nvSpPr>
          <p:cNvPr id="6" name="Textplatzhalter 5">
            <a:extLst>
              <a:ext uri="{FF2B5EF4-FFF2-40B4-BE49-F238E27FC236}">
                <a16:creationId xmlns:a16="http://schemas.microsoft.com/office/drawing/2014/main" id="{67C0D3DF-DF83-7A83-98CB-67E317836027}"/>
              </a:ext>
            </a:extLst>
          </p:cNvPr>
          <p:cNvSpPr>
            <a:spLocks noGrp="1"/>
          </p:cNvSpPr>
          <p:nvPr>
            <p:ph type="body" sz="quarter" idx="15"/>
          </p:nvPr>
        </p:nvSpPr>
        <p:spPr/>
        <p:txBody>
          <a:bodyPr/>
          <a:lstStyle/>
          <a:p>
            <a:r>
              <a:rPr lang="de-DE" dirty="0"/>
              <a:t>https://</a:t>
            </a:r>
            <a:r>
              <a:rPr lang="de-DE" dirty="0" err="1"/>
              <a:t>pikas-digi.dzlm.de</a:t>
            </a:r>
            <a:r>
              <a:rPr lang="de-DE" dirty="0"/>
              <a:t>/node/120</a:t>
            </a:r>
          </a:p>
        </p:txBody>
      </p:sp>
      <p:sp>
        <p:nvSpPr>
          <p:cNvPr id="5" name="Textplatzhalter 4">
            <a:extLst>
              <a:ext uri="{FF2B5EF4-FFF2-40B4-BE49-F238E27FC236}">
                <a16:creationId xmlns:a16="http://schemas.microsoft.com/office/drawing/2014/main" id="{7BE30CBB-1748-01D5-D94C-CF4AA258E469}"/>
              </a:ext>
            </a:extLst>
          </p:cNvPr>
          <p:cNvSpPr>
            <a:spLocks noGrp="1"/>
          </p:cNvSpPr>
          <p:nvPr>
            <p:ph type="body" sz="quarter" idx="14"/>
          </p:nvPr>
        </p:nvSpPr>
        <p:spPr/>
        <p:txBody>
          <a:bodyPr/>
          <a:lstStyle/>
          <a:p>
            <a:r>
              <a:rPr lang="de-DE" dirty="0"/>
              <a:t>SKIZZEN ALS LERNGEGENSTAND ZUM THEMA MACHEN</a:t>
            </a:r>
          </a:p>
        </p:txBody>
      </p:sp>
      <p:pic>
        <p:nvPicPr>
          <p:cNvPr id="1026" name="Picture 2">
            <a:extLst>
              <a:ext uri="{FF2B5EF4-FFF2-40B4-BE49-F238E27FC236}">
                <a16:creationId xmlns:a16="http://schemas.microsoft.com/office/drawing/2014/main" id="{5E0DC54B-4613-B3CF-B6BE-9D45932BB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0664" y="4197531"/>
            <a:ext cx="1737359" cy="1737359"/>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D849DF06-C759-8A1A-3ADC-86A6BE636B07}"/>
              </a:ext>
            </a:extLst>
          </p:cNvPr>
          <p:cNvPicPr>
            <a:picLocks noChangeAspect="1"/>
          </p:cNvPicPr>
          <p:nvPr/>
        </p:nvPicPr>
        <p:blipFill>
          <a:blip r:embed="rId4"/>
          <a:stretch>
            <a:fillRect/>
          </a:stretch>
        </p:blipFill>
        <p:spPr>
          <a:xfrm>
            <a:off x="348343" y="1898631"/>
            <a:ext cx="4548051" cy="2558279"/>
          </a:xfrm>
          <a:prstGeom prst="rect">
            <a:avLst/>
          </a:prstGeom>
          <a:effectLst>
            <a:outerShdw blurRad="50800" dist="38100" dir="8100000" algn="tr" rotWithShape="0">
              <a:prstClr val="black">
                <a:alpha val="40000"/>
              </a:prstClr>
            </a:outerShdw>
          </a:effectLst>
        </p:spPr>
      </p:pic>
      <p:pic>
        <p:nvPicPr>
          <p:cNvPr id="9" name="Grafik 8">
            <a:extLst>
              <a:ext uri="{FF2B5EF4-FFF2-40B4-BE49-F238E27FC236}">
                <a16:creationId xmlns:a16="http://schemas.microsoft.com/office/drawing/2014/main" id="{7F78CC41-7BA7-ED90-7E36-A1B8037BD78B}"/>
              </a:ext>
            </a:extLst>
          </p:cNvPr>
          <p:cNvPicPr>
            <a:picLocks noChangeAspect="1"/>
          </p:cNvPicPr>
          <p:nvPr/>
        </p:nvPicPr>
        <p:blipFill>
          <a:blip r:embed="rId5"/>
          <a:stretch>
            <a:fillRect/>
          </a:stretch>
        </p:blipFill>
        <p:spPr>
          <a:xfrm>
            <a:off x="4789715" y="2795615"/>
            <a:ext cx="4548052" cy="255827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8021886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E9407-0A63-AD43-E26B-421BA7841B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695BCC-D5EF-2ED2-B8A5-BC69AAB59241}"/>
              </a:ext>
            </a:extLst>
          </p:cNvPr>
          <p:cNvSpPr>
            <a:spLocks noGrp="1"/>
          </p:cNvSpPr>
          <p:nvPr>
            <p:ph type="title"/>
          </p:nvPr>
        </p:nvSpPr>
        <p:spPr/>
        <p:txBody>
          <a:bodyPr/>
          <a:lstStyle/>
          <a:p>
            <a:r>
              <a:rPr lang="de-DE" dirty="0"/>
              <a:t>Modellieren durch Skizzen unterstützen</a:t>
            </a:r>
          </a:p>
        </p:txBody>
      </p:sp>
      <p:grpSp>
        <p:nvGrpSpPr>
          <p:cNvPr id="60" name="Gruppieren 59">
            <a:extLst>
              <a:ext uri="{FF2B5EF4-FFF2-40B4-BE49-F238E27FC236}">
                <a16:creationId xmlns:a16="http://schemas.microsoft.com/office/drawing/2014/main" id="{397E15DC-1D1A-2483-C477-C85D9A6A1074}"/>
              </a:ext>
            </a:extLst>
          </p:cNvPr>
          <p:cNvGrpSpPr/>
          <p:nvPr/>
        </p:nvGrpSpPr>
        <p:grpSpPr>
          <a:xfrm>
            <a:off x="-491956" y="2650409"/>
            <a:ext cx="6587956" cy="4757411"/>
            <a:chOff x="-349407" y="1050294"/>
            <a:chExt cx="6587956" cy="4757411"/>
          </a:xfrm>
        </p:grpSpPr>
        <p:grpSp>
          <p:nvGrpSpPr>
            <p:cNvPr id="4" name="Gruppieren 3">
              <a:extLst>
                <a:ext uri="{FF2B5EF4-FFF2-40B4-BE49-F238E27FC236}">
                  <a16:creationId xmlns:a16="http://schemas.microsoft.com/office/drawing/2014/main" id="{1B8CF5EF-98A4-42E6-91DB-2117A8E95809}"/>
                </a:ext>
              </a:extLst>
            </p:cNvPr>
            <p:cNvGrpSpPr/>
            <p:nvPr/>
          </p:nvGrpSpPr>
          <p:grpSpPr>
            <a:xfrm>
              <a:off x="-349407" y="1050294"/>
              <a:ext cx="6587956" cy="4757411"/>
              <a:chOff x="-5246006" y="2091193"/>
              <a:chExt cx="18711071" cy="13511970"/>
            </a:xfrm>
          </p:grpSpPr>
          <p:sp>
            <p:nvSpPr>
              <p:cNvPr id="8" name="Rechteck 7">
                <a:extLst>
                  <a:ext uri="{FF2B5EF4-FFF2-40B4-BE49-F238E27FC236}">
                    <a16:creationId xmlns:a16="http://schemas.microsoft.com/office/drawing/2014/main" id="{BB13766C-9A49-AD70-E802-6FFC395FB419}"/>
                  </a:ext>
                </a:extLst>
              </p:cNvPr>
              <p:cNvSpPr/>
              <p:nvPr/>
            </p:nvSpPr>
            <p:spPr>
              <a:xfrm>
                <a:off x="1461688" y="2175163"/>
                <a:ext cx="1960367" cy="3352801"/>
              </a:xfrm>
              <a:prstGeom prst="rect">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9" name="Gerade Verbindung 8">
                <a:extLst>
                  <a:ext uri="{FF2B5EF4-FFF2-40B4-BE49-F238E27FC236}">
                    <a16:creationId xmlns:a16="http://schemas.microsoft.com/office/drawing/2014/main" id="{30076D49-B14C-A678-A1BD-0435CDFE5C40}"/>
                  </a:ext>
                </a:extLst>
              </p:cNvPr>
              <p:cNvCxnSpPr>
                <a:cxnSpLocks/>
              </p:cNvCxnSpPr>
              <p:nvPr/>
            </p:nvCxnSpPr>
            <p:spPr>
              <a:xfrm>
                <a:off x="1461688" y="2978728"/>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3" name="Gerade Verbindung 12">
                <a:extLst>
                  <a:ext uri="{FF2B5EF4-FFF2-40B4-BE49-F238E27FC236}">
                    <a16:creationId xmlns:a16="http://schemas.microsoft.com/office/drawing/2014/main" id="{25E3CF02-E7C6-0FAF-726E-1A36BD56D35D}"/>
                  </a:ext>
                </a:extLst>
              </p:cNvPr>
              <p:cNvCxnSpPr>
                <a:cxnSpLocks/>
                <a:endCxn id="8" idx="3"/>
              </p:cNvCxnSpPr>
              <p:nvPr/>
            </p:nvCxnSpPr>
            <p:spPr>
              <a:xfrm>
                <a:off x="1461688" y="3851565"/>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15" name="Gerade Verbindung 14">
                <a:extLst>
                  <a:ext uri="{FF2B5EF4-FFF2-40B4-BE49-F238E27FC236}">
                    <a16:creationId xmlns:a16="http://schemas.microsoft.com/office/drawing/2014/main" id="{E6DF391B-C643-2421-554D-FDD0D79B6C3E}"/>
                  </a:ext>
                </a:extLst>
              </p:cNvPr>
              <p:cNvCxnSpPr>
                <a:cxnSpLocks/>
              </p:cNvCxnSpPr>
              <p:nvPr/>
            </p:nvCxnSpPr>
            <p:spPr>
              <a:xfrm>
                <a:off x="1461688" y="4738254"/>
                <a:ext cx="1960367" cy="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16" name="Textfeld 15">
                <a:extLst>
                  <a:ext uri="{FF2B5EF4-FFF2-40B4-BE49-F238E27FC236}">
                    <a16:creationId xmlns:a16="http://schemas.microsoft.com/office/drawing/2014/main" id="{AC1AE904-8D3C-10BC-E5FD-7722A696189C}"/>
                  </a:ext>
                </a:extLst>
              </p:cNvPr>
              <p:cNvSpPr txBox="1"/>
              <p:nvPr/>
            </p:nvSpPr>
            <p:spPr>
              <a:xfrm>
                <a:off x="1780341" y="2091193"/>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1</a:t>
                </a:r>
              </a:p>
            </p:txBody>
          </p:sp>
          <p:cxnSp>
            <p:nvCxnSpPr>
              <p:cNvPr id="19" name="Gerade Verbindung 18">
                <a:extLst>
                  <a:ext uri="{FF2B5EF4-FFF2-40B4-BE49-F238E27FC236}">
                    <a16:creationId xmlns:a16="http://schemas.microsoft.com/office/drawing/2014/main" id="{2C257D5F-80F6-B983-6D6E-C97C60E0104B}"/>
                  </a:ext>
                </a:extLst>
              </p:cNvPr>
              <p:cNvCxnSpPr>
                <a:cxnSpLocks/>
              </p:cNvCxnSpPr>
              <p:nvPr/>
            </p:nvCxnSpPr>
            <p:spPr>
              <a:xfrm>
                <a:off x="1787236" y="2175163"/>
                <a:ext cx="0" cy="3352800"/>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0" name="Textfeld 19">
                <a:extLst>
                  <a:ext uri="{FF2B5EF4-FFF2-40B4-BE49-F238E27FC236}">
                    <a16:creationId xmlns:a16="http://schemas.microsoft.com/office/drawing/2014/main" id="{73891609-73FB-45C7-0212-54C0CCB7A154}"/>
                  </a:ext>
                </a:extLst>
              </p:cNvPr>
              <p:cNvSpPr txBox="1"/>
              <p:nvPr/>
            </p:nvSpPr>
            <p:spPr>
              <a:xfrm>
                <a:off x="1773446" y="2923141"/>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2</a:t>
                </a:r>
              </a:p>
            </p:txBody>
          </p:sp>
          <p:sp>
            <p:nvSpPr>
              <p:cNvPr id="21" name="Textfeld 20">
                <a:extLst>
                  <a:ext uri="{FF2B5EF4-FFF2-40B4-BE49-F238E27FC236}">
                    <a16:creationId xmlns:a16="http://schemas.microsoft.com/office/drawing/2014/main" id="{0438F80E-2556-A14F-6B1D-496D32E6D7AF}"/>
                  </a:ext>
                </a:extLst>
              </p:cNvPr>
              <p:cNvSpPr txBox="1"/>
              <p:nvPr/>
            </p:nvSpPr>
            <p:spPr>
              <a:xfrm>
                <a:off x="1766551" y="3796147"/>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3</a:t>
                </a:r>
              </a:p>
            </p:txBody>
          </p:sp>
          <p:sp>
            <p:nvSpPr>
              <p:cNvPr id="24" name="Textfeld 23">
                <a:extLst>
                  <a:ext uri="{FF2B5EF4-FFF2-40B4-BE49-F238E27FC236}">
                    <a16:creationId xmlns:a16="http://schemas.microsoft.com/office/drawing/2014/main" id="{93D3DEDC-2291-810D-EF80-2418479D8C33}"/>
                  </a:ext>
                </a:extLst>
              </p:cNvPr>
              <p:cNvSpPr txBox="1"/>
              <p:nvPr/>
            </p:nvSpPr>
            <p:spPr>
              <a:xfrm>
                <a:off x="1780341" y="4662055"/>
                <a:ext cx="775855" cy="10117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Pct val="100000"/>
                  <a:buNone/>
                  <a:tabLst/>
                </a:pPr>
                <a:r>
                  <a:rPr kumimoji="0" lang="de-DE" sz="2000" b="0" i="0" u="none" strike="noStrike" cap="none" spc="0" normalizeH="0" baseline="0" dirty="0">
                    <a:ln>
                      <a:noFill/>
                    </a:ln>
                    <a:solidFill>
                      <a:schemeClr val="bg1"/>
                    </a:solidFill>
                    <a:effectLst/>
                    <a:uFillTx/>
                    <a:latin typeface="Comic Sans MS" panose="030F0902030302020204" pitchFamily="66" charset="0"/>
                    <a:sym typeface="Calibri"/>
                  </a:rPr>
                  <a:t>4</a:t>
                </a:r>
              </a:p>
            </p:txBody>
          </p:sp>
          <p:cxnSp>
            <p:nvCxnSpPr>
              <p:cNvPr id="25" name="Gerade Verbindung 24">
                <a:extLst>
                  <a:ext uri="{FF2B5EF4-FFF2-40B4-BE49-F238E27FC236}">
                    <a16:creationId xmlns:a16="http://schemas.microsoft.com/office/drawing/2014/main" id="{1DFF5321-9B4D-AFD6-F72F-DFB9E6D43219}"/>
                  </a:ext>
                </a:extLst>
              </p:cNvPr>
              <p:cNvCxnSpPr>
                <a:cxnSpLocks/>
              </p:cNvCxnSpPr>
              <p:nvPr/>
            </p:nvCxnSpPr>
            <p:spPr>
              <a:xfrm>
                <a:off x="2542406" y="2268935"/>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6" name="Gerade Verbindung 25">
                <a:extLst>
                  <a:ext uri="{FF2B5EF4-FFF2-40B4-BE49-F238E27FC236}">
                    <a16:creationId xmlns:a16="http://schemas.microsoft.com/office/drawing/2014/main" id="{D354BC7C-BADA-EFE1-0FEF-164403046393}"/>
                  </a:ext>
                </a:extLst>
              </p:cNvPr>
              <p:cNvCxnSpPr>
                <a:cxnSpLocks/>
              </p:cNvCxnSpPr>
              <p:nvPr/>
            </p:nvCxnSpPr>
            <p:spPr>
              <a:xfrm>
                <a:off x="2534972" y="313687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7" name="Gerade Verbindung 26">
                <a:extLst>
                  <a:ext uri="{FF2B5EF4-FFF2-40B4-BE49-F238E27FC236}">
                    <a16:creationId xmlns:a16="http://schemas.microsoft.com/office/drawing/2014/main" id="{E173C45C-2311-6A42-5155-0BB9636951A7}"/>
                  </a:ext>
                </a:extLst>
              </p:cNvPr>
              <p:cNvCxnSpPr>
                <a:cxnSpLocks/>
              </p:cNvCxnSpPr>
              <p:nvPr/>
            </p:nvCxnSpPr>
            <p:spPr>
              <a:xfrm>
                <a:off x="2534972" y="400092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cxnSp>
            <p:nvCxnSpPr>
              <p:cNvPr id="28" name="Gerade Verbindung 27">
                <a:extLst>
                  <a:ext uri="{FF2B5EF4-FFF2-40B4-BE49-F238E27FC236}">
                    <a16:creationId xmlns:a16="http://schemas.microsoft.com/office/drawing/2014/main" id="{A4262616-17DA-5B70-DE45-4679C0E10349}"/>
                  </a:ext>
                </a:extLst>
              </p:cNvPr>
              <p:cNvCxnSpPr>
                <a:cxnSpLocks/>
              </p:cNvCxnSpPr>
              <p:nvPr/>
            </p:nvCxnSpPr>
            <p:spPr>
              <a:xfrm>
                <a:off x="2534972" y="4851962"/>
                <a:ext cx="0" cy="602168"/>
              </a:xfrm>
              <a:prstGeom prst="line">
                <a:avLst/>
              </a:pr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cxnSp>
          <p:sp>
            <p:nvSpPr>
              <p:cNvPr id="29" name="Halbbogen 28">
                <a:extLst>
                  <a:ext uri="{FF2B5EF4-FFF2-40B4-BE49-F238E27FC236}">
                    <a16:creationId xmlns:a16="http://schemas.microsoft.com/office/drawing/2014/main" id="{84A5E3AD-198F-E34F-9BC7-110D79683626}"/>
                  </a:ext>
                </a:extLst>
              </p:cNvPr>
              <p:cNvSpPr>
                <a:spLocks noChangeAspect="1"/>
              </p:cNvSpPr>
              <p:nvPr/>
            </p:nvSpPr>
            <p:spPr>
              <a:xfrm rot="16200000">
                <a:off x="-5246006" y="2175163"/>
                <a:ext cx="13428000" cy="13428000"/>
              </a:xfrm>
              <a:prstGeom prst="blockArc">
                <a:avLst>
                  <a:gd name="adj1" fmla="val 20061055"/>
                  <a:gd name="adj2" fmla="val 0"/>
                  <a:gd name="adj3" fmla="val 25000"/>
                </a:avLst>
              </a:prstGeom>
              <a:solidFill>
                <a:srgbClr val="B4534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sp>
            <p:nvSpPr>
              <p:cNvPr id="31" name="Freihandform 30">
                <a:extLst>
                  <a:ext uri="{FF2B5EF4-FFF2-40B4-BE49-F238E27FC236}">
                    <a16:creationId xmlns:a16="http://schemas.microsoft.com/office/drawing/2014/main" id="{5E6E9BF9-A439-3675-8F86-12DB8EE1DCFF}"/>
                  </a:ext>
                </a:extLst>
              </p:cNvPr>
              <p:cNvSpPr/>
              <p:nvPr/>
            </p:nvSpPr>
            <p:spPr>
              <a:xfrm>
                <a:off x="-1069862" y="2977158"/>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2" name="Freihandform 31">
                <a:extLst>
                  <a:ext uri="{FF2B5EF4-FFF2-40B4-BE49-F238E27FC236}">
                    <a16:creationId xmlns:a16="http://schemas.microsoft.com/office/drawing/2014/main" id="{9216172F-6005-50AF-E118-BF3B9FF6998D}"/>
                  </a:ext>
                </a:extLst>
              </p:cNvPr>
              <p:cNvSpPr/>
              <p:nvPr/>
            </p:nvSpPr>
            <p:spPr>
              <a:xfrm>
                <a:off x="-1076536" y="3854101"/>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3" name="Freihandform 32">
                <a:extLst>
                  <a:ext uri="{FF2B5EF4-FFF2-40B4-BE49-F238E27FC236}">
                    <a16:creationId xmlns:a16="http://schemas.microsoft.com/office/drawing/2014/main" id="{7B97AB29-5195-EC4C-FB81-21E81AE0C6D7}"/>
                  </a:ext>
                </a:extLst>
              </p:cNvPr>
              <p:cNvSpPr/>
              <p:nvPr/>
            </p:nvSpPr>
            <p:spPr>
              <a:xfrm>
                <a:off x="-1076168" y="4738254"/>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4" name="Freihandform 33">
                <a:extLst>
                  <a:ext uri="{FF2B5EF4-FFF2-40B4-BE49-F238E27FC236}">
                    <a16:creationId xmlns:a16="http://schemas.microsoft.com/office/drawing/2014/main" id="{CC3B33BC-84FB-381A-6A17-391784C1B01F}"/>
                  </a:ext>
                </a:extLst>
              </p:cNvPr>
              <p:cNvSpPr/>
              <p:nvPr/>
            </p:nvSpPr>
            <p:spPr>
              <a:xfrm flipH="1">
                <a:off x="10913861" y="2977077"/>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dirty="0">
                  <a:ln>
                    <a:noFill/>
                  </a:ln>
                  <a:solidFill>
                    <a:srgbClr val="000000"/>
                  </a:solidFill>
                  <a:effectLst/>
                  <a:uFillTx/>
                </a:endParaRPr>
              </a:p>
            </p:txBody>
          </p:sp>
          <p:sp>
            <p:nvSpPr>
              <p:cNvPr id="35" name="Freihandform 34">
                <a:extLst>
                  <a:ext uri="{FF2B5EF4-FFF2-40B4-BE49-F238E27FC236}">
                    <a16:creationId xmlns:a16="http://schemas.microsoft.com/office/drawing/2014/main" id="{7581CFCC-FD5D-CAD8-1C5A-F852488A8E4B}"/>
                  </a:ext>
                </a:extLst>
              </p:cNvPr>
              <p:cNvSpPr/>
              <p:nvPr/>
            </p:nvSpPr>
            <p:spPr>
              <a:xfrm flipH="1">
                <a:off x="10920535" y="3854020"/>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sp>
            <p:nvSpPr>
              <p:cNvPr id="36" name="Freihandform 35">
                <a:extLst>
                  <a:ext uri="{FF2B5EF4-FFF2-40B4-BE49-F238E27FC236}">
                    <a16:creationId xmlns:a16="http://schemas.microsoft.com/office/drawing/2014/main" id="{217DB9E1-AB86-F3F2-C23A-0F19977C58FB}"/>
                  </a:ext>
                </a:extLst>
              </p:cNvPr>
              <p:cNvSpPr/>
              <p:nvPr/>
            </p:nvSpPr>
            <p:spPr>
              <a:xfrm flipH="1">
                <a:off x="10914229" y="4738173"/>
                <a:ext cx="2544530" cy="613610"/>
              </a:xfrm>
              <a:custGeom>
                <a:avLst/>
                <a:gdLst>
                  <a:gd name="csX0" fmla="*/ 0 w 2490537"/>
                  <a:gd name="csY0" fmla="*/ 613610 h 613610"/>
                  <a:gd name="csX1" fmla="*/ 1323474 w 2490537"/>
                  <a:gd name="csY1" fmla="*/ 120315 h 613610"/>
                  <a:gd name="csX2" fmla="*/ 2490537 w 2490537"/>
                  <a:gd name="csY2" fmla="*/ 0 h 613610"/>
                </a:gdLst>
                <a:ahLst/>
                <a:cxnLst>
                  <a:cxn ang="0">
                    <a:pos x="csX0" y="csY0"/>
                  </a:cxn>
                  <a:cxn ang="0">
                    <a:pos x="csX1" y="csY1"/>
                  </a:cxn>
                  <a:cxn ang="0">
                    <a:pos x="csX2" y="csY2"/>
                  </a:cxn>
                </a:cxnLst>
                <a:rect l="l" t="t" r="r" b="b"/>
                <a:pathLst>
                  <a:path w="2490537" h="613610">
                    <a:moveTo>
                      <a:pt x="0" y="613610"/>
                    </a:moveTo>
                    <a:cubicBezTo>
                      <a:pt x="454192" y="418096"/>
                      <a:pt x="908385" y="222583"/>
                      <a:pt x="1323474" y="120315"/>
                    </a:cubicBezTo>
                    <a:cubicBezTo>
                      <a:pt x="1738564" y="18047"/>
                      <a:pt x="2114550" y="9023"/>
                      <a:pt x="2490537" y="0"/>
                    </a:cubicBezTo>
                  </a:path>
                </a:pathLst>
              </a:custGeom>
              <a:noFill/>
              <a:ln w="28575"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e-DE" sz="1800" b="0" i="0" u="none" strike="noStrike" cap="none" spc="0" normalizeH="0" baseline="0">
                  <a:ln>
                    <a:noFill/>
                  </a:ln>
                  <a:solidFill>
                    <a:srgbClr val="000000"/>
                  </a:solidFill>
                  <a:effectLst/>
                  <a:uFillTx/>
                </a:endParaRPr>
              </a:p>
            </p:txBody>
          </p:sp>
        </p:grpSp>
        <p:pic>
          <p:nvPicPr>
            <p:cNvPr id="37" name="Grafik 36">
              <a:extLst>
                <a:ext uri="{FF2B5EF4-FFF2-40B4-BE49-F238E27FC236}">
                  <a16:creationId xmlns:a16="http://schemas.microsoft.com/office/drawing/2014/main" id="{523E8F19-7847-25FF-AD65-659EB2A4578F}"/>
                </a:ext>
              </a:extLst>
            </p:cNvPr>
            <p:cNvPicPr>
              <a:picLocks noChangeAspect="1"/>
            </p:cNvPicPr>
            <p:nvPr/>
          </p:nvPicPr>
          <p:blipFill>
            <a:blip r:embed="rId5"/>
            <a:srcRect t="31094"/>
            <a:stretch>
              <a:fillRect/>
            </a:stretch>
          </p:blipFill>
          <p:spPr>
            <a:xfrm flipH="1">
              <a:off x="1847269" y="1141710"/>
              <a:ext cx="413806" cy="508573"/>
            </a:xfrm>
            <a:prstGeom prst="rect">
              <a:avLst/>
            </a:prstGeom>
            <a:effectLst>
              <a:outerShdw blurRad="50800" dist="38100" dir="5400000" algn="t" rotWithShape="0">
                <a:prstClr val="black">
                  <a:alpha val="40000"/>
                </a:prstClr>
              </a:outerShdw>
            </a:effectLst>
          </p:spPr>
        </p:pic>
        <p:pic>
          <p:nvPicPr>
            <p:cNvPr id="38" name="Grafik 37">
              <a:extLst>
                <a:ext uri="{FF2B5EF4-FFF2-40B4-BE49-F238E27FC236}">
                  <a16:creationId xmlns:a16="http://schemas.microsoft.com/office/drawing/2014/main" id="{CEF9FB37-D816-0974-845E-68F1CE47B322}"/>
                </a:ext>
              </a:extLst>
            </p:cNvPr>
            <p:cNvPicPr>
              <a:picLocks noChangeAspect="1"/>
            </p:cNvPicPr>
            <p:nvPr/>
          </p:nvPicPr>
          <p:blipFill>
            <a:blip r:embed="rId6"/>
            <a:srcRect t="39346"/>
            <a:stretch>
              <a:fillRect/>
            </a:stretch>
          </p:blipFill>
          <p:spPr>
            <a:xfrm>
              <a:off x="1782349" y="1742819"/>
              <a:ext cx="413806" cy="508065"/>
            </a:xfrm>
            <a:prstGeom prst="rect">
              <a:avLst/>
            </a:prstGeom>
            <a:effectLst>
              <a:outerShdw blurRad="50800" dist="38100" dir="5400000" algn="t" rotWithShape="0">
                <a:prstClr val="black">
                  <a:alpha val="40000"/>
                </a:prstClr>
              </a:outerShdw>
            </a:effectLst>
          </p:spPr>
        </p:pic>
      </p:grpSp>
      <p:pic>
        <p:nvPicPr>
          <p:cNvPr id="17" name="Grafik 16">
            <a:extLst>
              <a:ext uri="{FF2B5EF4-FFF2-40B4-BE49-F238E27FC236}">
                <a16:creationId xmlns:a16="http://schemas.microsoft.com/office/drawing/2014/main" id="{A3E1FD6B-CB3E-64B9-8B9D-23948A1CD1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23769" y="3057146"/>
            <a:ext cx="2785724" cy="1986751"/>
          </a:xfrm>
          <a:prstGeom prst="rect">
            <a:avLst/>
          </a:prstGeom>
          <a:effectLst>
            <a:outerShdw blurRad="50800" dist="38100" dir="16200000" rotWithShape="0">
              <a:prstClr val="black">
                <a:alpha val="40000"/>
              </a:prstClr>
            </a:outerShdw>
          </a:effectLst>
        </p:spPr>
      </p:pic>
      <p:pic>
        <p:nvPicPr>
          <p:cNvPr id="22" name="Grafik 21">
            <a:extLst>
              <a:ext uri="{FF2B5EF4-FFF2-40B4-BE49-F238E27FC236}">
                <a16:creationId xmlns:a16="http://schemas.microsoft.com/office/drawing/2014/main" id="{CD731353-088A-46CA-2AA0-7FF2244DE0E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89832" y="3677665"/>
            <a:ext cx="2785724" cy="1986751"/>
          </a:xfrm>
          <a:prstGeom prst="rect">
            <a:avLst/>
          </a:prstGeom>
          <a:effectLst>
            <a:outerShdw blurRad="50800" dist="38100" dir="18900000" algn="bl" rotWithShape="0">
              <a:prstClr val="black">
                <a:alpha val="40000"/>
              </a:prstClr>
            </a:outerShdw>
          </a:effectLst>
        </p:spPr>
      </p:pic>
      <p:pic>
        <p:nvPicPr>
          <p:cNvPr id="68" name="Grafik 67">
            <a:extLst>
              <a:ext uri="{FF2B5EF4-FFF2-40B4-BE49-F238E27FC236}">
                <a16:creationId xmlns:a16="http://schemas.microsoft.com/office/drawing/2014/main" id="{C9F1D338-6BBA-433B-FC40-7B0727B389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4196" y="4176626"/>
            <a:ext cx="2785724" cy="1986751"/>
          </a:xfrm>
          <a:prstGeom prst="rect">
            <a:avLst/>
          </a:prstGeom>
          <a:effectLst>
            <a:outerShdw blurRad="50800" dist="38100" dir="18900000" algn="bl" rotWithShape="0">
              <a:prstClr val="black">
                <a:alpha val="40000"/>
              </a:prstClr>
            </a:outerShdw>
          </a:effectLst>
        </p:spPr>
      </p:pic>
      <p:pic>
        <p:nvPicPr>
          <p:cNvPr id="78" name="ZusammenWeiß">
            <a:hlinkClick r:id="" action="ppaction://media"/>
            <a:extLst>
              <a:ext uri="{FF2B5EF4-FFF2-40B4-BE49-F238E27FC236}">
                <a16:creationId xmlns:a16="http://schemas.microsoft.com/office/drawing/2014/main" id="{2D739E1A-EDEB-BCB1-EE0D-2E398D6E89D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1992" y="4516501"/>
            <a:ext cx="2195201" cy="1234800"/>
          </a:xfrm>
          <a:prstGeom prst="rect">
            <a:avLst/>
          </a:prstGeom>
        </p:spPr>
      </p:pic>
      <p:sp>
        <p:nvSpPr>
          <p:cNvPr id="5" name="Textfeld 4">
            <a:extLst>
              <a:ext uri="{FF2B5EF4-FFF2-40B4-BE49-F238E27FC236}">
                <a16:creationId xmlns:a16="http://schemas.microsoft.com/office/drawing/2014/main" id="{AFAB70FB-31A2-9B78-BF09-7A0E2F09D076}"/>
              </a:ext>
            </a:extLst>
          </p:cNvPr>
          <p:cNvSpPr txBox="1"/>
          <p:nvPr/>
        </p:nvSpPr>
        <p:spPr>
          <a:xfrm>
            <a:off x="1704720" y="1466705"/>
            <a:ext cx="8905833" cy="1045223"/>
          </a:xfrm>
          <a:prstGeom prst="rect">
            <a:avLst/>
          </a:prstGeom>
          <a:solidFill>
            <a:srgbClr val="E7EEEE"/>
          </a:solidFill>
        </p:spPr>
        <p:txBody>
          <a:bodyPr wrap="square" rtlCol="0">
            <a:spAutoFit/>
          </a:bodyPr>
          <a:lstStyle/>
          <a:p>
            <a:pPr marL="0" indent="0" algn="ctr">
              <a:lnSpc>
                <a:spcPct val="150000"/>
              </a:lnSpc>
              <a:buNone/>
            </a:pPr>
            <a:r>
              <a:rPr lang="de-DE" sz="2200" b="0" dirty="0">
                <a:solidFill>
                  <a:schemeClr val="tx1"/>
                </a:solidFill>
                <a:latin typeface="Arial" panose="020B0604020202020204" pitchFamily="34" charset="0"/>
                <a:cs typeface="Arial" panose="020B0604020202020204" pitchFamily="34" charset="0"/>
              </a:rPr>
              <a:t>Skizzen dienen beim Modellieren </a:t>
            </a:r>
          </a:p>
          <a:p>
            <a:pPr marL="0" indent="0" algn="ctr">
              <a:lnSpc>
                <a:spcPct val="150000"/>
              </a:lnSpc>
              <a:buNone/>
            </a:pPr>
            <a:r>
              <a:rPr lang="de-DE" sz="2200" dirty="0">
                <a:solidFill>
                  <a:schemeClr val="tx1"/>
                </a:solidFill>
                <a:latin typeface="Arial" panose="020B0604020202020204" pitchFamily="34" charset="0"/>
                <a:cs typeface="Arial" panose="020B0604020202020204" pitchFamily="34" charset="0"/>
              </a:rPr>
              <a:t>als Hilfen zum Verstehen </a:t>
            </a:r>
            <a:r>
              <a:rPr lang="de-DE" sz="2200" b="0" dirty="0">
                <a:solidFill>
                  <a:schemeClr val="tx1"/>
                </a:solidFill>
                <a:latin typeface="Arial" panose="020B0604020202020204" pitchFamily="34" charset="0"/>
                <a:cs typeface="Arial" panose="020B0604020202020204" pitchFamily="34" charset="0"/>
              </a:rPr>
              <a:t>und zum Weiterdenken</a:t>
            </a:r>
          </a:p>
        </p:txBody>
      </p:sp>
      <p:grpSp>
        <p:nvGrpSpPr>
          <p:cNvPr id="7" name="Gruppieren 6">
            <a:extLst>
              <a:ext uri="{FF2B5EF4-FFF2-40B4-BE49-F238E27FC236}">
                <a16:creationId xmlns:a16="http://schemas.microsoft.com/office/drawing/2014/main" id="{E9487908-DB87-457F-E530-10EA30DC27E4}"/>
              </a:ext>
            </a:extLst>
          </p:cNvPr>
          <p:cNvGrpSpPr/>
          <p:nvPr/>
        </p:nvGrpSpPr>
        <p:grpSpPr>
          <a:xfrm>
            <a:off x="6157636" y="1138424"/>
            <a:ext cx="278855" cy="465465"/>
            <a:chOff x="8483600" y="5036737"/>
            <a:chExt cx="278855" cy="465465"/>
          </a:xfrm>
          <a:solidFill>
            <a:schemeClr val="tx2"/>
          </a:solidFill>
        </p:grpSpPr>
        <p:cxnSp>
          <p:nvCxnSpPr>
            <p:cNvPr id="12" name="Gerade Verbindung 11">
              <a:extLst>
                <a:ext uri="{FF2B5EF4-FFF2-40B4-BE49-F238E27FC236}">
                  <a16:creationId xmlns:a16="http://schemas.microsoft.com/office/drawing/2014/main" id="{52231628-4FE0-45CF-5024-7B4D0FC68153}"/>
                </a:ext>
              </a:extLst>
            </p:cNvPr>
            <p:cNvCxnSpPr/>
            <p:nvPr/>
          </p:nvCxnSpPr>
          <p:spPr bwMode="auto">
            <a:xfrm flipV="1">
              <a:off x="8483600" y="5116169"/>
              <a:ext cx="182880" cy="386033"/>
            </a:xfrm>
            <a:prstGeom prst="line">
              <a:avLst/>
            </a:prstGeom>
            <a:grpFill/>
            <a:ln w="19050" cap="flat" cmpd="sng" algn="ctr">
              <a:solidFill>
                <a:schemeClr val="tx1"/>
              </a:solidFill>
              <a:prstDash val="solid"/>
              <a:round/>
              <a:headEnd type="none" w="med" len="med"/>
              <a:tailEnd type="none" w="med" len="med"/>
            </a:ln>
            <a:effectLst/>
          </p:spPr>
        </p:cxnSp>
        <p:sp>
          <p:nvSpPr>
            <p:cNvPr id="30" name="Oval 29">
              <a:extLst>
                <a:ext uri="{FF2B5EF4-FFF2-40B4-BE49-F238E27FC236}">
                  <a16:creationId xmlns:a16="http://schemas.microsoft.com/office/drawing/2014/main" id="{5D10BB4C-8292-0102-BCFE-EE4BCA8A47F6}"/>
                </a:ext>
              </a:extLst>
            </p:cNvPr>
            <p:cNvSpPr/>
            <p:nvPr/>
          </p:nvSpPr>
          <p:spPr bwMode="auto">
            <a:xfrm rot="12274371">
              <a:off x="8582455" y="5036737"/>
              <a:ext cx="180000" cy="1800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0" fontAlgn="base">
                <a:spcBef>
                  <a:spcPct val="0"/>
                </a:spcBef>
                <a:spcAft>
                  <a:spcPct val="0"/>
                </a:spcAft>
                <a:buSzTx/>
                <a:buNone/>
              </a:pPr>
              <a:endParaRPr lang="de-DE" sz="2000" b="0" dirty="0" err="1">
                <a:solidFill>
                  <a:schemeClr val="tx1"/>
                </a:solidFill>
                <a:latin typeface="Calibri" panose="020F0502020204030204" pitchFamily="34" charset="0"/>
              </a:endParaRPr>
            </a:p>
          </p:txBody>
        </p:sp>
      </p:grpSp>
      <p:sp>
        <p:nvSpPr>
          <p:cNvPr id="39" name="Textfeld 38">
            <a:extLst>
              <a:ext uri="{FF2B5EF4-FFF2-40B4-BE49-F238E27FC236}">
                <a16:creationId xmlns:a16="http://schemas.microsoft.com/office/drawing/2014/main" id="{FF102C6A-F97F-4563-ED80-A0BBCE9FFCCE}"/>
              </a:ext>
            </a:extLst>
          </p:cNvPr>
          <p:cNvSpPr txBox="1"/>
          <p:nvPr/>
        </p:nvSpPr>
        <p:spPr>
          <a:xfrm>
            <a:off x="6025966" y="2696425"/>
            <a:ext cx="5500576" cy="36591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fontScale="85000" lnSpcReduction="10000"/>
          </a:bodyPr>
          <a:lstStyle/>
          <a:p>
            <a:pPr marL="0" indent="0">
              <a:lnSpc>
                <a:spcPct val="170000"/>
              </a:lnSpc>
              <a:buNone/>
            </a:pPr>
            <a:r>
              <a:rPr lang="de-DE" sz="2400" dirty="0">
                <a:solidFill>
                  <a:schemeClr val="tx1"/>
                </a:solidFill>
                <a:latin typeface="Arial" panose="020B0604020202020204" pitchFamily="34" charset="0"/>
                <a:cs typeface="Arial" panose="020B0604020202020204" pitchFamily="34" charset="0"/>
              </a:rPr>
              <a:t>Skizzen</a:t>
            </a:r>
            <a:r>
              <a:rPr lang="de-DE" sz="2400" b="0" dirty="0">
                <a:solidFill>
                  <a:schemeClr val="tx1"/>
                </a:solidFill>
                <a:latin typeface="Arial" panose="020B0604020202020204" pitchFamily="34" charset="0"/>
                <a:cs typeface="Arial" panose="020B0604020202020204" pitchFamily="34" charset="0"/>
              </a:rPr>
              <a:t> </a:t>
            </a: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sollten im Unterricht</a:t>
            </a:r>
          </a:p>
          <a:p>
            <a:pPr>
              <a:lnSpc>
                <a:spcPct val="170000"/>
              </a:lnSpc>
            </a:pP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entwickelt und angewendet werden können</a:t>
            </a:r>
          </a:p>
          <a:p>
            <a:pPr>
              <a:lnSpc>
                <a:spcPct val="170000"/>
              </a:lnSpc>
            </a:pPr>
            <a:r>
              <a:rPr lang="de-DE" sz="2400" b="0" dirty="0">
                <a:solidFill>
                  <a:schemeClr val="tx1"/>
                </a:solidFill>
                <a:latin typeface="Arial" panose="020B0604020202020204" pitchFamily="34" charset="0"/>
                <a:cs typeface="Arial" panose="020B0604020202020204" pitchFamily="34" charset="0"/>
              </a:rPr>
              <a:t>zum Gegenstand des Austausches werden, um verschiedene Ideen und Vorgehensweisen kennenzulernen</a:t>
            </a:r>
          </a:p>
          <a:p>
            <a:pPr>
              <a:lnSpc>
                <a:spcPct val="170000"/>
              </a:lnSpc>
            </a:pPr>
            <a:r>
              <a:rPr kumimoji="0" lang="de-DE" sz="2400"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rPr>
              <a:t>reflektiert und verglichen werden, um diese bewusst einzusetzen</a:t>
            </a:r>
          </a:p>
        </p:txBody>
      </p:sp>
      <p:pic>
        <p:nvPicPr>
          <p:cNvPr id="40" name="Grafik 39">
            <a:extLst>
              <a:ext uri="{FF2B5EF4-FFF2-40B4-BE49-F238E27FC236}">
                <a16:creationId xmlns:a16="http://schemas.microsoft.com/office/drawing/2014/main" id="{1CBA87E8-8AC2-0AF5-5960-430472CDCD0A}"/>
              </a:ext>
            </a:extLst>
          </p:cNvPr>
          <p:cNvPicPr>
            <a:picLocks noChangeAspect="1"/>
          </p:cNvPicPr>
          <p:nvPr/>
        </p:nvPicPr>
        <p:blipFill>
          <a:blip r:embed="rId10"/>
          <a:srcRect l="8039" t="78649" r="50990" b="4914"/>
          <a:stretch/>
        </p:blipFill>
        <p:spPr>
          <a:xfrm>
            <a:off x="9088609" y="860024"/>
            <a:ext cx="3103391" cy="878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066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CB6B15F-6764-0DD4-3538-C83C8A1BC50A}"/>
              </a:ext>
            </a:extLst>
          </p:cNvPr>
          <p:cNvSpPr>
            <a:spLocks noGrp="1"/>
          </p:cNvSpPr>
          <p:nvPr>
            <p:ph type="title"/>
          </p:nvPr>
        </p:nvSpPr>
        <p:spPr/>
        <p:txBody>
          <a:bodyPr/>
          <a:lstStyle/>
          <a:p>
            <a:r>
              <a:rPr lang="de-DE" dirty="0"/>
              <a:t>Reflexion des Erprobungsauftrags</a:t>
            </a:r>
          </a:p>
        </p:txBody>
      </p:sp>
      <p:pic>
        <p:nvPicPr>
          <p:cNvPr id="2" name="Grafik 1">
            <a:extLst>
              <a:ext uri="{FF2B5EF4-FFF2-40B4-BE49-F238E27FC236}">
                <a16:creationId xmlns:a16="http://schemas.microsoft.com/office/drawing/2014/main" id="{1EDF8EA9-9095-3C9A-7978-3CA4E549D21E}"/>
              </a:ext>
            </a:extLst>
          </p:cNvPr>
          <p:cNvPicPr>
            <a:picLocks noChangeAspect="1"/>
          </p:cNvPicPr>
          <p:nvPr/>
        </p:nvPicPr>
        <p:blipFill>
          <a:blip r:embed="rId3"/>
          <a:stretch>
            <a:fillRect/>
          </a:stretch>
        </p:blipFill>
        <p:spPr>
          <a:xfrm>
            <a:off x="826477" y="1432158"/>
            <a:ext cx="6324184" cy="3557353"/>
          </a:xfrm>
          <a:prstGeom prst="rect">
            <a:avLst/>
          </a:prstGeom>
        </p:spPr>
      </p:pic>
      <p:pic>
        <p:nvPicPr>
          <p:cNvPr id="3" name="Grafik 2">
            <a:extLst>
              <a:ext uri="{FF2B5EF4-FFF2-40B4-BE49-F238E27FC236}">
                <a16:creationId xmlns:a16="http://schemas.microsoft.com/office/drawing/2014/main" id="{AE5B84FB-4D3B-744D-8BBB-87D8E6860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660" y="1197585"/>
            <a:ext cx="2529999" cy="3571763"/>
          </a:xfrm>
          <a:prstGeom prst="rect">
            <a:avLst/>
          </a:prstGeom>
          <a:effectLst>
            <a:outerShdw blurRad="63500" sx="102000" sy="102000" algn="ctr" rotWithShape="0">
              <a:prstClr val="black">
                <a:alpha val="40000"/>
              </a:prstClr>
            </a:outerShdw>
          </a:effectLst>
        </p:spPr>
      </p:pic>
      <p:pic>
        <p:nvPicPr>
          <p:cNvPr id="8" name="Grafik 7">
            <a:extLst>
              <a:ext uri="{FF2B5EF4-FFF2-40B4-BE49-F238E27FC236}">
                <a16:creationId xmlns:a16="http://schemas.microsoft.com/office/drawing/2014/main" id="{344B07C2-B980-6B73-B7BF-BC7D70E8A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4122" y="2627800"/>
            <a:ext cx="2529999" cy="35717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0844181"/>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FFEB-3633-4D4B-5351-3ED1A61BB43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01EE5D1-B4B5-A087-6074-F02D89C05C6A}"/>
              </a:ext>
            </a:extLst>
          </p:cNvPr>
          <p:cNvSpPr>
            <a:spLocks noGrp="1"/>
          </p:cNvSpPr>
          <p:nvPr>
            <p:ph type="title"/>
          </p:nvPr>
        </p:nvSpPr>
        <p:spPr/>
        <p:txBody>
          <a:bodyPr/>
          <a:lstStyle/>
          <a:p>
            <a:r>
              <a:rPr lang="de-DE" dirty="0"/>
              <a:t>Modellieren durch Skizzen unterstützen</a:t>
            </a:r>
          </a:p>
        </p:txBody>
      </p:sp>
      <p:sp>
        <p:nvSpPr>
          <p:cNvPr id="21" name="Google Shape;890;p46">
            <a:extLst>
              <a:ext uri="{FF2B5EF4-FFF2-40B4-BE49-F238E27FC236}">
                <a16:creationId xmlns:a16="http://schemas.microsoft.com/office/drawing/2014/main" id="{C17805FC-372D-B936-47DA-6CE520F7B099}"/>
              </a:ext>
            </a:extLst>
          </p:cNvPr>
          <p:cNvSpPr txBox="1"/>
          <p:nvPr/>
        </p:nvSpPr>
        <p:spPr>
          <a:xfrm>
            <a:off x="2620582" y="2028825"/>
            <a:ext cx="7188408" cy="3589262"/>
          </a:xfrm>
          <a:prstGeom prst="rect">
            <a:avLst/>
          </a:prstGeom>
          <a:no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2400"/>
              <a:buFont typeface="Arial"/>
              <a:buNone/>
            </a:pPr>
            <a:r>
              <a:rPr lang="de-DE" sz="2400" b="0" i="0" u="none" strike="noStrike" cap="none" dirty="0">
                <a:solidFill>
                  <a:srgbClr val="000000"/>
                </a:solidFill>
                <a:latin typeface="Arial"/>
                <a:ea typeface="Arial"/>
                <a:cs typeface="Arial"/>
                <a:sym typeface="Arial"/>
              </a:rPr>
              <a:t>Der zielgerichtete und bewusste Einsatz von Skizzen kann die Lernenden bei verschiedenen Tätigkeiten des Modellierens unterstützen.</a:t>
            </a:r>
            <a:endParaRPr sz="2400" b="0" i="0" u="none" strike="noStrike" cap="none" dirty="0">
              <a:solidFill>
                <a:srgbClr val="000000"/>
              </a:solidFill>
              <a:latin typeface="Arial"/>
              <a:ea typeface="Arial"/>
              <a:cs typeface="Arial"/>
              <a:sym typeface="Arial"/>
            </a:endParaRPr>
          </a:p>
        </p:txBody>
      </p:sp>
      <p:pic>
        <p:nvPicPr>
          <p:cNvPr id="22" name="Google Shape;891;p46" descr="Ein Bild, das Zubehör, Behälter enthält.&#10;&#10;Beschreibung automatisch generiert.">
            <a:extLst>
              <a:ext uri="{FF2B5EF4-FFF2-40B4-BE49-F238E27FC236}">
                <a16:creationId xmlns:a16="http://schemas.microsoft.com/office/drawing/2014/main" id="{9B76A659-44A4-D01A-F43F-36EEAD3439BC}"/>
              </a:ext>
            </a:extLst>
          </p:cNvPr>
          <p:cNvPicPr preferRelativeResize="0">
            <a:picLocks noChangeAspect="1"/>
          </p:cNvPicPr>
          <p:nvPr/>
        </p:nvPicPr>
        <p:blipFill rotWithShape="1">
          <a:blip r:embed="rId3">
            <a:alphaModFix/>
          </a:blip>
          <a:srcRect/>
          <a:stretch/>
        </p:blipFill>
        <p:spPr>
          <a:xfrm>
            <a:off x="8869907" y="4957258"/>
            <a:ext cx="1404459" cy="1174571"/>
          </a:xfrm>
          <a:prstGeom prst="rect">
            <a:avLst/>
          </a:prstGeom>
          <a:noFill/>
          <a:ln>
            <a:noFill/>
          </a:ln>
        </p:spPr>
      </p:pic>
      <p:sp>
        <p:nvSpPr>
          <p:cNvPr id="5" name="Textplatzhalter 4">
            <a:extLst>
              <a:ext uri="{FF2B5EF4-FFF2-40B4-BE49-F238E27FC236}">
                <a16:creationId xmlns:a16="http://schemas.microsoft.com/office/drawing/2014/main" id="{A376560D-72BE-DBC3-7C65-B3061F2EE711}"/>
              </a:ext>
            </a:extLst>
          </p:cNvPr>
          <p:cNvSpPr>
            <a:spLocks noGrp="1"/>
          </p:cNvSpPr>
          <p:nvPr>
            <p:ph type="body" sz="quarter" idx="14"/>
          </p:nvPr>
        </p:nvSpPr>
        <p:spPr/>
        <p:txBody>
          <a:bodyPr/>
          <a:lstStyle/>
          <a:p>
            <a:r>
              <a:rPr lang="de-DE" dirty="0"/>
              <a:t>KERNBOTSCHAFT</a:t>
            </a:r>
          </a:p>
        </p:txBody>
      </p:sp>
    </p:spTree>
    <p:extLst>
      <p:ext uri="{BB962C8B-B14F-4D97-AF65-F5344CB8AC3E}">
        <p14:creationId xmlns:p14="http://schemas.microsoft.com/office/powerpoint/2010/main" val="40210720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E3A3-B74C-958C-0870-F3EF6681290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1391E08-E383-25DF-14A7-F7128CDC0433}"/>
              </a:ext>
            </a:extLst>
          </p:cNvPr>
          <p:cNvSpPr>
            <a:spLocks noGrp="1"/>
          </p:cNvSpPr>
          <p:nvPr>
            <p:ph type="title"/>
          </p:nvPr>
        </p:nvSpPr>
        <p:spPr>
          <a:xfrm>
            <a:off x="1461897" y="278848"/>
            <a:ext cx="9346012" cy="603704"/>
          </a:xfrm>
        </p:spPr>
        <p:txBody>
          <a:bodyPr/>
          <a:lstStyle/>
          <a:p>
            <a:r>
              <a:rPr lang="de-DE" noProof="1"/>
              <a:t>Gliederung</a:t>
            </a:r>
          </a:p>
        </p:txBody>
      </p:sp>
      <p:sp>
        <p:nvSpPr>
          <p:cNvPr id="7" name="Textplatzhalter 6">
            <a:extLst>
              <a:ext uri="{FF2B5EF4-FFF2-40B4-BE49-F238E27FC236}">
                <a16:creationId xmlns:a16="http://schemas.microsoft.com/office/drawing/2014/main" id="{9B2FFA96-A4C0-3B1B-DF90-71202D9CEDEB}"/>
              </a:ext>
            </a:extLst>
          </p:cNvPr>
          <p:cNvSpPr>
            <a:spLocks noGrp="1"/>
          </p:cNvSpPr>
          <p:nvPr>
            <p:ph idx="1"/>
          </p:nvPr>
        </p:nvSpPr>
        <p:spPr/>
        <p:txBody>
          <a:bodyPr>
            <a:normAutofit/>
          </a:bodyPr>
          <a:lstStyle/>
          <a:p>
            <a:r>
              <a:rPr lang="de-DE" dirty="0">
                <a:solidFill>
                  <a:schemeClr val="tx1"/>
                </a:solidFill>
              </a:rPr>
              <a:t>Reflexion des Erprobungsauftrags</a:t>
            </a:r>
          </a:p>
          <a:p>
            <a:r>
              <a:rPr lang="de-DE" dirty="0">
                <a:solidFill>
                  <a:schemeClr val="tx1"/>
                </a:solidFill>
              </a:rPr>
              <a:t>Modellieren im Mathematikunterricht</a:t>
            </a:r>
          </a:p>
          <a:p>
            <a:r>
              <a:rPr lang="de-DE" dirty="0">
                <a:solidFill>
                  <a:schemeClr val="tx1"/>
                </a:solidFill>
              </a:rPr>
              <a:t>Modellieren herausfordern und unterstützen</a:t>
            </a:r>
          </a:p>
          <a:p>
            <a:pPr lvl="1"/>
            <a:r>
              <a:rPr lang="de-DE" dirty="0">
                <a:solidFill>
                  <a:schemeClr val="tx1"/>
                </a:solidFill>
              </a:rPr>
              <a:t>Modellieren durch Fragen an den Text unterstützen</a:t>
            </a:r>
          </a:p>
          <a:p>
            <a:pPr lvl="1"/>
            <a:r>
              <a:rPr lang="de-DE" dirty="0">
                <a:solidFill>
                  <a:schemeClr val="tx1"/>
                </a:solidFill>
              </a:rPr>
              <a:t>Modellieren durch Skizzen unterstützen</a:t>
            </a:r>
          </a:p>
          <a:p>
            <a:pPr lvl="1"/>
            <a:r>
              <a:rPr lang="de-DE" dirty="0">
                <a:solidFill>
                  <a:schemeClr val="tx1"/>
                </a:solidFill>
              </a:rPr>
              <a:t>Modellieren durch Tabellen unterstützen</a:t>
            </a:r>
          </a:p>
          <a:p>
            <a:r>
              <a:rPr lang="de-DE" dirty="0">
                <a:solidFill>
                  <a:schemeClr val="tx1"/>
                </a:solidFill>
              </a:rPr>
              <a:t>Reflexion und Planung eines Erprobungsauftrags</a:t>
            </a:r>
          </a:p>
        </p:txBody>
      </p:sp>
      <p:sp>
        <p:nvSpPr>
          <p:cNvPr id="6" name="Datumsplatzhalter 18">
            <a:extLst>
              <a:ext uri="{FF2B5EF4-FFF2-40B4-BE49-F238E27FC236}">
                <a16:creationId xmlns:a16="http://schemas.microsoft.com/office/drawing/2014/main" id="{586DFE05-05F6-3B3F-16C6-88184D896745}"/>
              </a:ext>
            </a:extLst>
          </p:cNvPr>
          <p:cNvSpPr>
            <a:spLocks noGrp="1"/>
          </p:cNvSpPr>
          <p:nvPr>
            <p:ph type="dt" sz="half" idx="10"/>
          </p:nvPr>
        </p:nvSpPr>
        <p:spPr>
          <a:prstGeom prst="rect">
            <a:avLst/>
          </a:prstGeom>
        </p:spPr>
        <p:txBody>
          <a:bodyPr/>
          <a:lstStyle>
            <a:lvl1pPr marL="0" indent="0">
              <a:buNone/>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noProof="1"/>
          </a:p>
        </p:txBody>
      </p:sp>
      <p:sp>
        <p:nvSpPr>
          <p:cNvPr id="5" name="Textfeld 4">
            <a:extLst>
              <a:ext uri="{FF2B5EF4-FFF2-40B4-BE49-F238E27FC236}">
                <a16:creationId xmlns:a16="http://schemas.microsoft.com/office/drawing/2014/main" id="{C1C252CF-EC7A-8928-26AD-B1BF6D2F6028}"/>
              </a:ext>
            </a:extLst>
          </p:cNvPr>
          <p:cNvSpPr txBox="1"/>
          <p:nvPr/>
        </p:nvSpPr>
        <p:spPr>
          <a:xfrm>
            <a:off x="-128011" y="3814916"/>
            <a:ext cx="12525828" cy="369332"/>
          </a:xfrm>
          <a:prstGeom prst="rect">
            <a:avLst/>
          </a:prstGeom>
          <a:solidFill>
            <a:srgbClr val="327D87">
              <a:alpha val="24717"/>
            </a:srgbClr>
          </a:solidFill>
        </p:spPr>
        <p:txBody>
          <a:bodyPr wrap="square" rtlCol="0">
            <a:spAutoFit/>
          </a:bodyPr>
          <a:lstStyle/>
          <a:p>
            <a:endParaRPr lang="de-DE" noProof="1"/>
          </a:p>
        </p:txBody>
      </p:sp>
      <p:sp>
        <p:nvSpPr>
          <p:cNvPr id="3" name="Foliennummernplatzhalter 4">
            <a:extLst>
              <a:ext uri="{FF2B5EF4-FFF2-40B4-BE49-F238E27FC236}">
                <a16:creationId xmlns:a16="http://schemas.microsoft.com/office/drawing/2014/main" id="{07A50081-8F03-428F-5A01-718FD6DB6CE9}"/>
              </a:ext>
            </a:extLst>
          </p:cNvPr>
          <p:cNvSpPr txBox="1">
            <a:spLocks/>
          </p:cNvSpPr>
          <p:nvPr/>
        </p:nvSpPr>
        <p:spPr>
          <a:xfrm>
            <a:off x="11092071" y="6352796"/>
            <a:ext cx="441628" cy="3350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1pPr>
            <a:lvl2pPr marL="457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2pPr>
            <a:lvl3pPr marL="914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3pPr>
            <a:lvl4pPr marL="1371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4pPr>
            <a:lvl5pPr marL="18288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5pPr>
            <a:lvl6pPr marL="22860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6pPr>
            <a:lvl7pPr marL="27432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7pPr>
            <a:lvl8pPr marL="32004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8pPr>
            <a:lvl9pPr marL="3657600" marR="0" indent="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lvl9pPr>
          </a:lstStyle>
          <a:p>
            <a:pPr marL="0" indent="0" algn="r">
              <a:lnSpc>
                <a:spcPct val="150000"/>
              </a:lnSpc>
              <a:buNone/>
            </a:pPr>
            <a:fld id="{86CB4B4D-7CA3-9044-876B-883B54F8677D}" type="slidenum">
              <a:rPr lang="de-DE" sz="1200" noProof="1" smtClean="0">
                <a:solidFill>
                  <a:schemeClr val="bg2">
                    <a:lumMod val="50000"/>
                  </a:schemeClr>
                </a:solidFill>
              </a:rPr>
              <a:pPr marL="0" indent="0" algn="r">
                <a:lnSpc>
                  <a:spcPct val="150000"/>
                </a:lnSpc>
                <a:buNone/>
              </a:pPr>
              <a:t>81</a:t>
            </a:fld>
            <a:endParaRPr lang="de-DE" sz="1200" noProof="1">
              <a:solidFill>
                <a:schemeClr val="bg2">
                  <a:lumMod val="50000"/>
                </a:schemeClr>
              </a:solidFill>
            </a:endParaRPr>
          </a:p>
        </p:txBody>
      </p:sp>
    </p:spTree>
    <p:extLst>
      <p:ext uri="{BB962C8B-B14F-4D97-AF65-F5344CB8AC3E}">
        <p14:creationId xmlns:p14="http://schemas.microsoft.com/office/powerpoint/2010/main" val="27387943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B0B4B3-5A6A-71DC-1BEC-81775A049028}"/>
            </a:ext>
          </a:extLst>
        </p:cNvPr>
        <p:cNvGrpSpPr/>
        <p:nvPr/>
      </p:nvGrpSpPr>
      <p:grpSpPr>
        <a:xfrm>
          <a:off x="0" y="0"/>
          <a:ext cx="0" cy="0"/>
          <a:chOff x="0" y="0"/>
          <a:chExt cx="0" cy="0"/>
        </a:xfrm>
      </p:grpSpPr>
      <p:sp>
        <p:nvSpPr>
          <p:cNvPr id="8" name="Textplatzhalter 7">
            <a:extLst>
              <a:ext uri="{FF2B5EF4-FFF2-40B4-BE49-F238E27FC236}">
                <a16:creationId xmlns:a16="http://schemas.microsoft.com/office/drawing/2014/main" id="{4960CE2B-549A-0FB3-9898-6379C5E24874}"/>
              </a:ext>
            </a:extLst>
          </p:cNvPr>
          <p:cNvSpPr>
            <a:spLocks noGrp="1"/>
          </p:cNvSpPr>
          <p:nvPr>
            <p:ph type="body" sz="quarter" idx="13"/>
          </p:nvPr>
        </p:nvSpPr>
        <p:spPr/>
        <p:txBody>
          <a:bodyPr/>
          <a:lstStyle/>
          <a:p>
            <a:r>
              <a:rPr lang="de-DE" dirty="0"/>
              <a:t>HINWEISE ZUR AKTIVITÄT AUF FOLIE 83</a:t>
            </a:r>
          </a:p>
        </p:txBody>
      </p:sp>
      <p:sp>
        <p:nvSpPr>
          <p:cNvPr id="7" name="Inhaltsplatzhalter 6">
            <a:extLst>
              <a:ext uri="{FF2B5EF4-FFF2-40B4-BE49-F238E27FC236}">
                <a16:creationId xmlns:a16="http://schemas.microsoft.com/office/drawing/2014/main" id="{2BA79419-0780-D1A9-7BA8-EEEFAFD7C44A}"/>
              </a:ext>
            </a:extLst>
          </p:cNvPr>
          <p:cNvSpPr>
            <a:spLocks noGrp="1"/>
          </p:cNvSpPr>
          <p:nvPr>
            <p:ph idx="1"/>
          </p:nvPr>
        </p:nvSpPr>
        <p:spPr/>
        <p:txBody>
          <a:bodyPr/>
          <a:lstStyle/>
          <a:p>
            <a:pPr marL="0" indent="0">
              <a:buNone/>
            </a:pPr>
            <a:r>
              <a:rPr lang="de-DE" sz="1350" dirty="0"/>
              <a:t>In der folgenden Aktivität  setzen sich die Lehrkräfte gezielt mit einer Aufgabe aus dem Bereich des Modellierens auseinander. Diese Aktivität findet sich vor jedem der drei folgenden Teilkapitel und hat zum Ziel, dass sich die Lehrkräfte zunächst selbst ein Bild der Aufgabe machen und eigene Ideen zur Unterstützung entwickeln können, welche dann im Verlauf aufgegriffen werden.</a:t>
            </a:r>
          </a:p>
          <a:p>
            <a:pPr marL="0" indent="0">
              <a:buNone/>
            </a:pPr>
            <a:r>
              <a:rPr lang="de-DE" sz="1350" b="1" dirty="0"/>
              <a:t>Ziel</a:t>
            </a:r>
            <a:r>
              <a:rPr lang="de-DE" sz="1350" dirty="0"/>
              <a:t>: Die Lehrkräfte sollen einerseits mit Blick auf den zuvor diskutierten Kreislauf hervorheben, welche Tätigkeiten des Modellierens bei der Aufgabe im Fokus stehen. Andererseits stellen die Lehrkräfte auch erste mögliche Herausforderungen fest, auf die die Lernenden bei der jeweiligen Aufgabe stoßen könnten, und entwickeln erste Ideen zur Unterstützung.</a:t>
            </a:r>
          </a:p>
          <a:p>
            <a:pPr marL="0" indent="0">
              <a:buNone/>
            </a:pPr>
            <a:r>
              <a:rPr lang="de-DE" sz="1350" b="1" dirty="0"/>
              <a:t>Durchführungshinweis</a:t>
            </a:r>
            <a:r>
              <a:rPr lang="de-DE" sz="1350" dirty="0"/>
              <a:t>: zunächst kann eine kurze Phase der eigenen Auseinandersetzung oder der Auseinandersetzung in Zweiergruppen stattfinden, um dann in einem Austausch über mögliche Herausforderungen und Unterstützungen zu münden.</a:t>
            </a:r>
          </a:p>
          <a:p>
            <a:pPr marL="0" indent="0">
              <a:buNone/>
            </a:pPr>
            <a:r>
              <a:rPr lang="de-DE" sz="1350" dirty="0"/>
              <a:t>Die </a:t>
            </a:r>
            <a:r>
              <a:rPr lang="de-DE" sz="1350" b="1" dirty="0"/>
              <a:t>Reflexion</a:t>
            </a:r>
            <a:r>
              <a:rPr lang="de-DE" sz="1350" dirty="0"/>
              <a:t> folgt im Verlauf: Wie im Verlauf des Kapitels deutlich werden wird, stellt auch eine Aufgabe wie die Murmel-Aufgabe Lernende vor vielseitige Herausforderungen: Da die Veränderung der Murmelanzahl eines Bechers Auswirkungen auf die anderen Becher hat, müssen die Lernenden Zusammenhänge auf mehreren Ebenen herstellen („Was passiert mit den Murmeln im dritten Becher, wenn ich eine Murmel im ersten Becher dazulege?“; “Was passiert mit der Gesamtanzahl?“). Tabellen können Lernende in diesem Prozess unterstützen, da sich so die dynamische Situation in eine statische Darstellung überführen lässt und Zusammenhänge gezielt in den Blick genommen werden können.</a:t>
            </a:r>
          </a:p>
          <a:p>
            <a:pPr marL="0" indent="0">
              <a:buNone/>
            </a:pPr>
            <a:endParaRPr lang="de-DE" sz="1350" dirty="0"/>
          </a:p>
        </p:txBody>
      </p:sp>
      <p:sp>
        <p:nvSpPr>
          <p:cNvPr id="6" name="Titel 5">
            <a:extLst>
              <a:ext uri="{FF2B5EF4-FFF2-40B4-BE49-F238E27FC236}">
                <a16:creationId xmlns:a16="http://schemas.microsoft.com/office/drawing/2014/main" id="{C764A7AB-5292-E9BF-3E4F-3A59F1B2AE00}"/>
              </a:ext>
            </a:extLst>
          </p:cNvPr>
          <p:cNvSpPr>
            <a:spLocks noGrp="1"/>
          </p:cNvSpPr>
          <p:nvPr>
            <p:ph type="title"/>
          </p:nvPr>
        </p:nvSpPr>
        <p:spPr/>
        <p:txBody>
          <a:bodyPr/>
          <a:lstStyle/>
          <a:p>
            <a:r>
              <a:rPr lang="de-DE" dirty="0"/>
              <a:t>Hintergrundinformationen für Moderierende</a:t>
            </a:r>
          </a:p>
        </p:txBody>
      </p:sp>
    </p:spTree>
    <p:extLst>
      <p:ext uri="{BB962C8B-B14F-4D97-AF65-F5344CB8AC3E}">
        <p14:creationId xmlns:p14="http://schemas.microsoft.com/office/powerpoint/2010/main" val="2834484214"/>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4D4E-814B-7BF3-D051-BB8BA77DBE9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8AB88D7-6A86-5217-4EE0-740263A4AA29}"/>
              </a:ext>
            </a:extLst>
          </p:cNvPr>
          <p:cNvSpPr>
            <a:spLocks noGrp="1"/>
          </p:cNvSpPr>
          <p:nvPr>
            <p:ph type="title"/>
          </p:nvPr>
        </p:nvSpPr>
        <p:spPr/>
        <p:txBody>
          <a:bodyPr/>
          <a:lstStyle/>
          <a:p>
            <a:r>
              <a:rPr lang="de-DE" dirty="0"/>
              <a:t>Modellieren durch Tabellen unterstützen</a:t>
            </a:r>
          </a:p>
        </p:txBody>
      </p:sp>
      <p:sp>
        <p:nvSpPr>
          <p:cNvPr id="5" name="Textplatzhalter 4">
            <a:extLst>
              <a:ext uri="{FF2B5EF4-FFF2-40B4-BE49-F238E27FC236}">
                <a16:creationId xmlns:a16="http://schemas.microsoft.com/office/drawing/2014/main" id="{9E4AA59F-0751-E93C-6DE9-C215B421CA23}"/>
              </a:ext>
            </a:extLst>
          </p:cNvPr>
          <p:cNvSpPr>
            <a:spLocks noGrp="1"/>
          </p:cNvSpPr>
          <p:nvPr>
            <p:ph type="body" sz="quarter" idx="13"/>
          </p:nvPr>
        </p:nvSpPr>
        <p:spPr/>
        <p:txBody>
          <a:bodyPr/>
          <a:lstStyle/>
          <a:p>
            <a:pPr marL="285750" indent="-285750">
              <a:buFont typeface="Arial" panose="020B0604020202020204" pitchFamily="34" charset="0"/>
              <a:buChar char="•"/>
            </a:pPr>
            <a:r>
              <a:rPr lang="de-DE" dirty="0"/>
              <a:t>Welche Tätigkeiten des Modellierens stehen bei dieser Aufgabe besonders im Vordergrund?</a:t>
            </a:r>
          </a:p>
          <a:p>
            <a:pPr marL="285750" indent="-285750">
              <a:buFont typeface="Arial" panose="020B0604020202020204" pitchFamily="34" charset="0"/>
              <a:buChar char="•"/>
            </a:pPr>
            <a:r>
              <a:rPr lang="de-DE" dirty="0"/>
              <a:t>Welche Herausforderungen könnten für die Lernenden bestehen?</a:t>
            </a:r>
          </a:p>
          <a:p>
            <a:pPr marL="285750" indent="-285750">
              <a:buFont typeface="Arial" panose="020B0604020202020204" pitchFamily="34" charset="0"/>
              <a:buChar char="•"/>
            </a:pPr>
            <a:r>
              <a:rPr lang="de-DE" dirty="0"/>
              <a:t>Welche Unterstützungsmöglichkeiten bieten sich an?</a:t>
            </a:r>
          </a:p>
        </p:txBody>
      </p:sp>
      <p:sp>
        <p:nvSpPr>
          <p:cNvPr id="6" name="Textplatzhalter 5">
            <a:extLst>
              <a:ext uri="{FF2B5EF4-FFF2-40B4-BE49-F238E27FC236}">
                <a16:creationId xmlns:a16="http://schemas.microsoft.com/office/drawing/2014/main" id="{C788F74B-C098-1586-E948-0196F730470E}"/>
              </a:ext>
            </a:extLst>
          </p:cNvPr>
          <p:cNvSpPr>
            <a:spLocks noGrp="1"/>
          </p:cNvSpPr>
          <p:nvPr>
            <p:ph type="body" sz="quarter" idx="15"/>
          </p:nvPr>
        </p:nvSpPr>
        <p:spPr/>
        <p:txBody>
          <a:bodyPr/>
          <a:lstStyle/>
          <a:p>
            <a:r>
              <a:rPr lang="de-DE" dirty="0"/>
              <a:t>Nehmen Sie die folgende Aufgabe gezielt in den Blick.</a:t>
            </a:r>
          </a:p>
        </p:txBody>
      </p:sp>
      <p:sp>
        <p:nvSpPr>
          <p:cNvPr id="7" name="Textplatzhalter 6">
            <a:extLst>
              <a:ext uri="{FF2B5EF4-FFF2-40B4-BE49-F238E27FC236}">
                <a16:creationId xmlns:a16="http://schemas.microsoft.com/office/drawing/2014/main" id="{6483BB74-E014-5DA1-DB36-0C935FD5A12C}"/>
              </a:ext>
            </a:extLst>
          </p:cNvPr>
          <p:cNvSpPr>
            <a:spLocks noGrp="1"/>
          </p:cNvSpPr>
          <p:nvPr>
            <p:ph type="body" sz="quarter" idx="16"/>
          </p:nvPr>
        </p:nvSpPr>
        <p:spPr/>
        <p:txBody>
          <a:bodyPr/>
          <a:lstStyle/>
          <a:p>
            <a:r>
              <a:rPr lang="de-DE" dirty="0"/>
              <a:t>AKTIVITÄT</a:t>
            </a:r>
          </a:p>
        </p:txBody>
      </p:sp>
      <p:sp>
        <p:nvSpPr>
          <p:cNvPr id="3" name="Rechteck 2">
            <a:extLst>
              <a:ext uri="{FF2B5EF4-FFF2-40B4-BE49-F238E27FC236}">
                <a16:creationId xmlns:a16="http://schemas.microsoft.com/office/drawing/2014/main" id="{BAAB1E4A-9585-7A50-0D7E-611D956AAA11}"/>
              </a:ext>
            </a:extLst>
          </p:cNvPr>
          <p:cNvSpPr/>
          <p:nvPr/>
        </p:nvSpPr>
        <p:spPr>
          <a:xfrm>
            <a:off x="3911912" y="2568844"/>
            <a:ext cx="4368175" cy="1026125"/>
          </a:xfrm>
          <a:custGeom>
            <a:avLst/>
            <a:gdLst>
              <a:gd name="csX0" fmla="*/ 0 w 4368175"/>
              <a:gd name="csY0" fmla="*/ 0 h 1026125"/>
              <a:gd name="csX1" fmla="*/ 536662 w 4368175"/>
              <a:gd name="csY1" fmla="*/ 0 h 1026125"/>
              <a:gd name="csX2" fmla="*/ 1204368 w 4368175"/>
              <a:gd name="csY2" fmla="*/ 0 h 1026125"/>
              <a:gd name="csX3" fmla="*/ 1784711 w 4368175"/>
              <a:gd name="csY3" fmla="*/ 0 h 1026125"/>
              <a:gd name="csX4" fmla="*/ 2321373 w 4368175"/>
              <a:gd name="csY4" fmla="*/ 0 h 1026125"/>
              <a:gd name="csX5" fmla="*/ 2989080 w 4368175"/>
              <a:gd name="csY5" fmla="*/ 0 h 1026125"/>
              <a:gd name="csX6" fmla="*/ 3613105 w 4368175"/>
              <a:gd name="csY6" fmla="*/ 0 h 1026125"/>
              <a:gd name="csX7" fmla="*/ 4368175 w 4368175"/>
              <a:gd name="csY7" fmla="*/ 0 h 1026125"/>
              <a:gd name="csX8" fmla="*/ 4368175 w 4368175"/>
              <a:gd name="csY8" fmla="*/ 533585 h 1026125"/>
              <a:gd name="csX9" fmla="*/ 4368175 w 4368175"/>
              <a:gd name="csY9" fmla="*/ 1026125 h 1026125"/>
              <a:gd name="csX10" fmla="*/ 3831514 w 4368175"/>
              <a:gd name="csY10" fmla="*/ 1026125 h 1026125"/>
              <a:gd name="csX11" fmla="*/ 3338534 w 4368175"/>
              <a:gd name="csY11" fmla="*/ 1026125 h 1026125"/>
              <a:gd name="csX12" fmla="*/ 2670827 w 4368175"/>
              <a:gd name="csY12" fmla="*/ 1026125 h 1026125"/>
              <a:gd name="csX13" fmla="*/ 2134166 w 4368175"/>
              <a:gd name="csY13" fmla="*/ 1026125 h 1026125"/>
              <a:gd name="csX14" fmla="*/ 1466459 w 4368175"/>
              <a:gd name="csY14" fmla="*/ 1026125 h 1026125"/>
              <a:gd name="csX15" fmla="*/ 755070 w 4368175"/>
              <a:gd name="csY15" fmla="*/ 1026125 h 1026125"/>
              <a:gd name="csX16" fmla="*/ 0 w 4368175"/>
              <a:gd name="csY16" fmla="*/ 1026125 h 1026125"/>
              <a:gd name="csX17" fmla="*/ 0 w 4368175"/>
              <a:gd name="csY17" fmla="*/ 492540 h 1026125"/>
              <a:gd name="csX18" fmla="*/ 0 w 4368175"/>
              <a:gd name="csY18" fmla="*/ 0 h 10261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368175" h="1026125" fill="none" extrusionOk="0">
                <a:moveTo>
                  <a:pt x="0" y="0"/>
                </a:moveTo>
                <a:cubicBezTo>
                  <a:pt x="144140" y="18272"/>
                  <a:pt x="344162" y="14402"/>
                  <a:pt x="536662" y="0"/>
                </a:cubicBezTo>
                <a:cubicBezTo>
                  <a:pt x="729162" y="-14402"/>
                  <a:pt x="1048533" y="-12120"/>
                  <a:pt x="1204368" y="0"/>
                </a:cubicBezTo>
                <a:cubicBezTo>
                  <a:pt x="1360203" y="12120"/>
                  <a:pt x="1531421" y="-18162"/>
                  <a:pt x="1784711" y="0"/>
                </a:cubicBezTo>
                <a:cubicBezTo>
                  <a:pt x="2038001" y="18162"/>
                  <a:pt x="2131832" y="-15986"/>
                  <a:pt x="2321373" y="0"/>
                </a:cubicBezTo>
                <a:cubicBezTo>
                  <a:pt x="2510914" y="15986"/>
                  <a:pt x="2748422" y="-18509"/>
                  <a:pt x="2989080" y="0"/>
                </a:cubicBezTo>
                <a:cubicBezTo>
                  <a:pt x="3229738" y="18509"/>
                  <a:pt x="3468046" y="-14927"/>
                  <a:pt x="3613105" y="0"/>
                </a:cubicBezTo>
                <a:cubicBezTo>
                  <a:pt x="3758164" y="14927"/>
                  <a:pt x="4010094" y="-5348"/>
                  <a:pt x="4368175" y="0"/>
                </a:cubicBezTo>
                <a:cubicBezTo>
                  <a:pt x="4380206" y="196260"/>
                  <a:pt x="4366398" y="342462"/>
                  <a:pt x="4368175" y="533585"/>
                </a:cubicBezTo>
                <a:cubicBezTo>
                  <a:pt x="4369952" y="724709"/>
                  <a:pt x="4344491" y="871023"/>
                  <a:pt x="4368175" y="1026125"/>
                </a:cubicBezTo>
                <a:cubicBezTo>
                  <a:pt x="4245390" y="1015821"/>
                  <a:pt x="3969928" y="1038783"/>
                  <a:pt x="3831514" y="1026125"/>
                </a:cubicBezTo>
                <a:cubicBezTo>
                  <a:pt x="3693100" y="1013467"/>
                  <a:pt x="3517037" y="1045153"/>
                  <a:pt x="3338534" y="1026125"/>
                </a:cubicBezTo>
                <a:cubicBezTo>
                  <a:pt x="3160031" y="1007097"/>
                  <a:pt x="2855616" y="1032056"/>
                  <a:pt x="2670827" y="1026125"/>
                </a:cubicBezTo>
                <a:cubicBezTo>
                  <a:pt x="2486038" y="1020194"/>
                  <a:pt x="2368631" y="1038756"/>
                  <a:pt x="2134166" y="1026125"/>
                </a:cubicBezTo>
                <a:cubicBezTo>
                  <a:pt x="1899701" y="1013494"/>
                  <a:pt x="1708677" y="1008967"/>
                  <a:pt x="1466459" y="1026125"/>
                </a:cubicBezTo>
                <a:cubicBezTo>
                  <a:pt x="1224241" y="1043283"/>
                  <a:pt x="1014705" y="1027416"/>
                  <a:pt x="755070" y="1026125"/>
                </a:cubicBezTo>
                <a:cubicBezTo>
                  <a:pt x="495435" y="1024834"/>
                  <a:pt x="365065" y="1054554"/>
                  <a:pt x="0" y="1026125"/>
                </a:cubicBezTo>
                <a:cubicBezTo>
                  <a:pt x="-7334" y="875896"/>
                  <a:pt x="-15784" y="657571"/>
                  <a:pt x="0" y="492540"/>
                </a:cubicBezTo>
                <a:cubicBezTo>
                  <a:pt x="15784" y="327509"/>
                  <a:pt x="-16910" y="161121"/>
                  <a:pt x="0" y="0"/>
                </a:cubicBezTo>
                <a:close/>
              </a:path>
              <a:path w="4368175" h="1026125" stroke="0" extrusionOk="0">
                <a:moveTo>
                  <a:pt x="0" y="0"/>
                </a:moveTo>
                <a:cubicBezTo>
                  <a:pt x="236166" y="10137"/>
                  <a:pt x="340433" y="-5698"/>
                  <a:pt x="580343" y="0"/>
                </a:cubicBezTo>
                <a:cubicBezTo>
                  <a:pt x="820253" y="5698"/>
                  <a:pt x="946786" y="21896"/>
                  <a:pt x="1073323" y="0"/>
                </a:cubicBezTo>
                <a:cubicBezTo>
                  <a:pt x="1199860" y="-21896"/>
                  <a:pt x="1514824" y="-32101"/>
                  <a:pt x="1784711" y="0"/>
                </a:cubicBezTo>
                <a:cubicBezTo>
                  <a:pt x="2054598" y="32101"/>
                  <a:pt x="2094651" y="-17534"/>
                  <a:pt x="2365055" y="0"/>
                </a:cubicBezTo>
                <a:cubicBezTo>
                  <a:pt x="2635459" y="17534"/>
                  <a:pt x="2739269" y="-6368"/>
                  <a:pt x="2945398" y="0"/>
                </a:cubicBezTo>
                <a:cubicBezTo>
                  <a:pt x="3151527" y="6368"/>
                  <a:pt x="3397054" y="15724"/>
                  <a:pt x="3656786" y="0"/>
                </a:cubicBezTo>
                <a:cubicBezTo>
                  <a:pt x="3916518" y="-15724"/>
                  <a:pt x="4146647" y="-26289"/>
                  <a:pt x="4368175" y="0"/>
                </a:cubicBezTo>
                <a:cubicBezTo>
                  <a:pt x="4360856" y="167777"/>
                  <a:pt x="4349768" y="334961"/>
                  <a:pt x="4368175" y="533585"/>
                </a:cubicBezTo>
                <a:cubicBezTo>
                  <a:pt x="4386582" y="732210"/>
                  <a:pt x="4359070" y="834989"/>
                  <a:pt x="4368175" y="1026125"/>
                </a:cubicBezTo>
                <a:cubicBezTo>
                  <a:pt x="4107868" y="1037369"/>
                  <a:pt x="3961883" y="1030208"/>
                  <a:pt x="3831514" y="1026125"/>
                </a:cubicBezTo>
                <a:cubicBezTo>
                  <a:pt x="3701145" y="1022042"/>
                  <a:pt x="3336133" y="1030492"/>
                  <a:pt x="3207489" y="1026125"/>
                </a:cubicBezTo>
                <a:cubicBezTo>
                  <a:pt x="3078846" y="1021758"/>
                  <a:pt x="2870474" y="1036683"/>
                  <a:pt x="2627145" y="1026125"/>
                </a:cubicBezTo>
                <a:cubicBezTo>
                  <a:pt x="2383816" y="1015567"/>
                  <a:pt x="2068292" y="1008158"/>
                  <a:pt x="1915757" y="1026125"/>
                </a:cubicBezTo>
                <a:cubicBezTo>
                  <a:pt x="1763222" y="1044092"/>
                  <a:pt x="1401327" y="1059608"/>
                  <a:pt x="1204368" y="1026125"/>
                </a:cubicBezTo>
                <a:cubicBezTo>
                  <a:pt x="1007409" y="992642"/>
                  <a:pt x="852114" y="1041832"/>
                  <a:pt x="667707" y="1026125"/>
                </a:cubicBezTo>
                <a:cubicBezTo>
                  <a:pt x="483300" y="1010418"/>
                  <a:pt x="324791" y="1006721"/>
                  <a:pt x="0" y="1026125"/>
                </a:cubicBezTo>
                <a:cubicBezTo>
                  <a:pt x="17981" y="835239"/>
                  <a:pt x="3238" y="757380"/>
                  <a:pt x="0" y="492540"/>
                </a:cubicBezTo>
                <a:cubicBezTo>
                  <a:pt x="-3238" y="227700"/>
                  <a:pt x="10959" y="119202"/>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2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2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Tree>
    <p:extLst>
      <p:ext uri="{BB962C8B-B14F-4D97-AF65-F5344CB8AC3E}">
        <p14:creationId xmlns:p14="http://schemas.microsoft.com/office/powerpoint/2010/main" val="335987037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6AAE4D-31B1-328A-CC51-91CED36DCC4C}"/>
              </a:ext>
            </a:extLst>
          </p:cNvPr>
          <p:cNvSpPr>
            <a:spLocks noGrp="1"/>
          </p:cNvSpPr>
          <p:nvPr>
            <p:ph type="title"/>
          </p:nvPr>
        </p:nvSpPr>
        <p:spPr/>
        <p:txBody>
          <a:bodyPr/>
          <a:lstStyle/>
          <a:p>
            <a:r>
              <a:rPr lang="de-DE" dirty="0"/>
              <a:t>Modellieren durch Tabellen unterstützen</a:t>
            </a:r>
          </a:p>
        </p:txBody>
      </p:sp>
      <p:grpSp>
        <p:nvGrpSpPr>
          <p:cNvPr id="119" name="Gruppieren 118">
            <a:extLst>
              <a:ext uri="{FF2B5EF4-FFF2-40B4-BE49-F238E27FC236}">
                <a16:creationId xmlns:a16="http://schemas.microsoft.com/office/drawing/2014/main" id="{2A58EF33-D18E-D50A-2CD1-DF42C344111E}"/>
              </a:ext>
            </a:extLst>
          </p:cNvPr>
          <p:cNvGrpSpPr/>
          <p:nvPr/>
        </p:nvGrpSpPr>
        <p:grpSpPr>
          <a:xfrm>
            <a:off x="3392557" y="1719873"/>
            <a:ext cx="4623980" cy="2567833"/>
            <a:chOff x="3392556" y="1719873"/>
            <a:chExt cx="5406887" cy="3239210"/>
          </a:xfrm>
        </p:grpSpPr>
        <p:pic>
          <p:nvPicPr>
            <p:cNvPr id="117" name="Grafik 116">
              <a:extLst>
                <a:ext uri="{FF2B5EF4-FFF2-40B4-BE49-F238E27FC236}">
                  <a16:creationId xmlns:a16="http://schemas.microsoft.com/office/drawing/2014/main" id="{2F4D16EA-02C9-DBCE-4117-C78CA793D3CF}"/>
                </a:ext>
              </a:extLst>
            </p:cNvPr>
            <p:cNvPicPr>
              <a:picLocks noChangeAspect="1"/>
            </p:cNvPicPr>
            <p:nvPr/>
          </p:nvPicPr>
          <p:blipFill>
            <a:blip r:embed="rId3"/>
            <a:srcRect l="2131" t="3774" r="1263" b="3171"/>
            <a:stretch>
              <a:fillRect/>
            </a:stretch>
          </p:blipFill>
          <p:spPr>
            <a:xfrm>
              <a:off x="3392556" y="1719873"/>
              <a:ext cx="5406887" cy="3239210"/>
            </a:xfrm>
            <a:prstGeom prst="rect">
              <a:avLst/>
            </a:prstGeom>
          </p:spPr>
        </p:pic>
        <p:sp>
          <p:nvSpPr>
            <p:cNvPr id="118" name="Rechteck 117">
              <a:extLst>
                <a:ext uri="{FF2B5EF4-FFF2-40B4-BE49-F238E27FC236}">
                  <a16:creationId xmlns:a16="http://schemas.microsoft.com/office/drawing/2014/main" id="{B6D1F399-9F21-947F-3D11-6810043B2BC4}"/>
                </a:ext>
              </a:extLst>
            </p:cNvPr>
            <p:cNvSpPr/>
            <p:nvPr/>
          </p:nvSpPr>
          <p:spPr>
            <a:xfrm>
              <a:off x="3517821"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2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2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grpSp>
      <p:pic>
        <p:nvPicPr>
          <p:cNvPr id="133" name="Grafik 132">
            <a:extLst>
              <a:ext uri="{FF2B5EF4-FFF2-40B4-BE49-F238E27FC236}">
                <a16:creationId xmlns:a16="http://schemas.microsoft.com/office/drawing/2014/main" id="{3E4F70C5-1785-437E-D546-4B868615E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99" y="2712488"/>
            <a:ext cx="838200" cy="1917700"/>
          </a:xfrm>
          <a:prstGeom prst="rect">
            <a:avLst/>
          </a:prstGeom>
        </p:spPr>
      </p:pic>
      <p:pic>
        <p:nvPicPr>
          <p:cNvPr id="123" name="Grafik 122">
            <a:extLst>
              <a:ext uri="{FF2B5EF4-FFF2-40B4-BE49-F238E27FC236}">
                <a16:creationId xmlns:a16="http://schemas.microsoft.com/office/drawing/2014/main" id="{CD863C62-A3DD-5B39-C1EA-38E92EC34D45}"/>
              </a:ext>
            </a:extLst>
          </p:cNvPr>
          <p:cNvPicPr>
            <a:picLocks noChangeAspect="1"/>
          </p:cNvPicPr>
          <p:nvPr/>
        </p:nvPicPr>
        <p:blipFill>
          <a:blip r:embed="rId5">
            <a:extLst>
              <a:ext uri="{28A0092B-C50C-407E-A947-70E740481C1C}">
                <a14:useLocalDpi xmlns:a14="http://schemas.microsoft.com/office/drawing/2010/main" val="0"/>
              </a:ext>
            </a:extLst>
          </a:blip>
          <a:srcRect l="50415" b="6102"/>
          <a:stretch>
            <a:fillRect/>
          </a:stretch>
        </p:blipFill>
        <p:spPr>
          <a:xfrm>
            <a:off x="6508045" y="3400471"/>
            <a:ext cx="2084430" cy="2492330"/>
          </a:xfrm>
          <a:prstGeom prst="rect">
            <a:avLst/>
          </a:prstGeom>
        </p:spPr>
      </p:pic>
      <p:sp>
        <p:nvSpPr>
          <p:cNvPr id="4" name="Textplatzhalter 3">
            <a:extLst>
              <a:ext uri="{FF2B5EF4-FFF2-40B4-BE49-F238E27FC236}">
                <a16:creationId xmlns:a16="http://schemas.microsoft.com/office/drawing/2014/main" id="{DE370910-082E-7975-AC85-09F3078A32C1}"/>
              </a:ext>
            </a:extLst>
          </p:cNvPr>
          <p:cNvSpPr>
            <a:spLocks noGrp="1"/>
          </p:cNvSpPr>
          <p:nvPr>
            <p:ph type="body" sz="quarter" idx="14"/>
          </p:nvPr>
        </p:nvSpPr>
        <p:spPr/>
        <p:txBody>
          <a:bodyPr/>
          <a:lstStyle/>
          <a:p>
            <a:r>
              <a:rPr lang="de-DE" dirty="0"/>
              <a:t>EINE AUFGABE – VERSCHIEDENE HERAUSFORDERUNGEN</a:t>
            </a:r>
          </a:p>
        </p:txBody>
      </p:sp>
      <p:pic>
        <p:nvPicPr>
          <p:cNvPr id="12" name="Grafik 11">
            <a:extLst>
              <a:ext uri="{FF2B5EF4-FFF2-40B4-BE49-F238E27FC236}">
                <a16:creationId xmlns:a16="http://schemas.microsoft.com/office/drawing/2014/main" id="{6484B525-70B1-F907-9397-47443DD52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6077" y="4148693"/>
            <a:ext cx="2900840" cy="1967526"/>
          </a:xfrm>
          <a:prstGeom prst="rect">
            <a:avLst/>
          </a:prstGeom>
          <a:effectLst>
            <a:outerShdw blurRad="63500" sx="102000" sy="102000" algn="ctr" rotWithShape="0">
              <a:prstClr val="black">
                <a:alpha val="40000"/>
              </a:prstClr>
            </a:outerShdw>
          </a:effectLst>
        </p:spPr>
      </p:pic>
      <p:grpSp>
        <p:nvGrpSpPr>
          <p:cNvPr id="56" name="Gruppieren 55">
            <a:extLst>
              <a:ext uri="{FF2B5EF4-FFF2-40B4-BE49-F238E27FC236}">
                <a16:creationId xmlns:a16="http://schemas.microsoft.com/office/drawing/2014/main" id="{D72C12AA-F45A-E29E-0C7D-07509503F917}"/>
              </a:ext>
            </a:extLst>
          </p:cNvPr>
          <p:cNvGrpSpPr>
            <a:grpSpLocks noChangeAspect="1"/>
          </p:cNvGrpSpPr>
          <p:nvPr/>
        </p:nvGrpSpPr>
        <p:grpSpPr>
          <a:xfrm>
            <a:off x="4772872" y="3714519"/>
            <a:ext cx="748846" cy="990008"/>
            <a:chOff x="5098158" y="3155497"/>
            <a:chExt cx="578947" cy="765394"/>
          </a:xfrm>
        </p:grpSpPr>
        <p:sp>
          <p:nvSpPr>
            <p:cNvPr id="38" name="Abgerundetes Rechteck 37">
              <a:extLst>
                <a:ext uri="{FF2B5EF4-FFF2-40B4-BE49-F238E27FC236}">
                  <a16:creationId xmlns:a16="http://schemas.microsoft.com/office/drawing/2014/main" id="{A31E9C2E-5CCB-BD7B-1E8F-7FBA9E99A8BE}"/>
                </a:ext>
              </a:extLst>
            </p:cNvPr>
            <p:cNvSpPr/>
            <p:nvPr/>
          </p:nvSpPr>
          <p:spPr>
            <a:xfrm>
              <a:off x="5123295" y="3181004"/>
              <a:ext cx="528675" cy="714381"/>
            </a:xfrm>
            <a:prstGeom prst="roundRect">
              <a:avLst>
                <a:gd name="adj" fmla="val 35516"/>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6" name="Grafik 35">
              <a:extLst>
                <a:ext uri="{FF2B5EF4-FFF2-40B4-BE49-F238E27FC236}">
                  <a16:creationId xmlns:a16="http://schemas.microsoft.com/office/drawing/2014/main" id="{65601334-1557-CE17-AD66-63222137E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8158" y="3155497"/>
              <a:ext cx="578947" cy="765394"/>
            </a:xfrm>
            <a:prstGeom prst="rect">
              <a:avLst/>
            </a:prstGeom>
            <a:effectLst>
              <a:outerShdw blurRad="50800" dist="38100" dir="5400000" algn="t" rotWithShape="0">
                <a:prstClr val="black">
                  <a:alpha val="40000"/>
                </a:prstClr>
              </a:outerShdw>
            </a:effectLst>
          </p:spPr>
        </p:pic>
      </p:grpSp>
      <p:grpSp>
        <p:nvGrpSpPr>
          <p:cNvPr id="55" name="Gruppieren 54">
            <a:extLst>
              <a:ext uri="{FF2B5EF4-FFF2-40B4-BE49-F238E27FC236}">
                <a16:creationId xmlns:a16="http://schemas.microsoft.com/office/drawing/2014/main" id="{EDEAEDC1-4607-7669-CCE0-AF190922C9DD}"/>
              </a:ext>
            </a:extLst>
          </p:cNvPr>
          <p:cNvGrpSpPr>
            <a:grpSpLocks noChangeAspect="1"/>
          </p:cNvGrpSpPr>
          <p:nvPr/>
        </p:nvGrpSpPr>
        <p:grpSpPr>
          <a:xfrm>
            <a:off x="5708000" y="4302752"/>
            <a:ext cx="141340" cy="141340"/>
            <a:chOff x="411004" y="1038891"/>
            <a:chExt cx="4202182" cy="4202182"/>
          </a:xfrm>
          <a:effectLst>
            <a:outerShdw blurRad="63500" sx="102000" sy="102000" algn="ctr" rotWithShape="0">
              <a:prstClr val="black">
                <a:alpha val="40000"/>
              </a:prstClr>
            </a:outerShdw>
          </a:effectLst>
        </p:grpSpPr>
        <p:sp>
          <p:nvSpPr>
            <p:cNvPr id="54" name="Oval 53">
              <a:extLst>
                <a:ext uri="{FF2B5EF4-FFF2-40B4-BE49-F238E27FC236}">
                  <a16:creationId xmlns:a16="http://schemas.microsoft.com/office/drawing/2014/main" id="{0A7FE87C-BA43-CB21-DF69-0418F6AC61E1}"/>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0" name="Grafik 39">
              <a:extLst>
                <a:ext uri="{FF2B5EF4-FFF2-40B4-BE49-F238E27FC236}">
                  <a16:creationId xmlns:a16="http://schemas.microsoft.com/office/drawing/2014/main" id="{CD2958A9-324B-A5BE-7378-23C7A1F2A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53" name="Gruppieren 52">
            <a:extLst>
              <a:ext uri="{FF2B5EF4-FFF2-40B4-BE49-F238E27FC236}">
                <a16:creationId xmlns:a16="http://schemas.microsoft.com/office/drawing/2014/main" id="{0AE903F2-759C-10BF-901B-A52C2B995E03}"/>
              </a:ext>
            </a:extLst>
          </p:cNvPr>
          <p:cNvGrpSpPr>
            <a:grpSpLocks noChangeAspect="1"/>
          </p:cNvGrpSpPr>
          <p:nvPr/>
        </p:nvGrpSpPr>
        <p:grpSpPr>
          <a:xfrm>
            <a:off x="5739801" y="4198373"/>
            <a:ext cx="167516" cy="140714"/>
            <a:chOff x="152704" y="1153093"/>
            <a:chExt cx="4384475" cy="3683000"/>
          </a:xfrm>
          <a:effectLst>
            <a:outerShdw blurRad="63500" sx="102000" sy="102000" algn="ctr" rotWithShape="0">
              <a:prstClr val="black">
                <a:alpha val="40000"/>
              </a:prstClr>
            </a:outerShdw>
          </a:effectLst>
        </p:grpSpPr>
        <p:sp>
          <p:nvSpPr>
            <p:cNvPr id="52" name="Oval 51">
              <a:extLst>
                <a:ext uri="{FF2B5EF4-FFF2-40B4-BE49-F238E27FC236}">
                  <a16:creationId xmlns:a16="http://schemas.microsoft.com/office/drawing/2014/main" id="{93F91D40-12DC-778D-ADAE-301897AA27DC}"/>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2" name="Grafik 41">
              <a:extLst>
                <a:ext uri="{FF2B5EF4-FFF2-40B4-BE49-F238E27FC236}">
                  <a16:creationId xmlns:a16="http://schemas.microsoft.com/office/drawing/2014/main" id="{CCB4BD16-3736-506D-861D-C9385402C3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69" name="Gruppieren 68">
            <a:extLst>
              <a:ext uri="{FF2B5EF4-FFF2-40B4-BE49-F238E27FC236}">
                <a16:creationId xmlns:a16="http://schemas.microsoft.com/office/drawing/2014/main" id="{1A58EB1F-CBE1-030F-3F1D-39975BB6BF7B}"/>
              </a:ext>
            </a:extLst>
          </p:cNvPr>
          <p:cNvGrpSpPr>
            <a:grpSpLocks noChangeAspect="1"/>
          </p:cNvGrpSpPr>
          <p:nvPr/>
        </p:nvGrpSpPr>
        <p:grpSpPr>
          <a:xfrm>
            <a:off x="5899617" y="4313284"/>
            <a:ext cx="173081" cy="106743"/>
            <a:chOff x="72562" y="1625134"/>
            <a:chExt cx="4880484" cy="3009900"/>
          </a:xfrm>
          <a:effectLst>
            <a:outerShdw blurRad="63500" sx="102000" sy="102000" algn="ctr" rotWithShape="0">
              <a:prstClr val="black">
                <a:alpha val="40000"/>
              </a:prstClr>
            </a:outerShdw>
          </a:effectLst>
        </p:grpSpPr>
        <p:sp>
          <p:nvSpPr>
            <p:cNvPr id="70" name="Oval 69">
              <a:extLst>
                <a:ext uri="{FF2B5EF4-FFF2-40B4-BE49-F238E27FC236}">
                  <a16:creationId xmlns:a16="http://schemas.microsoft.com/office/drawing/2014/main" id="{5B967995-0967-B628-DC16-5F3CDCE73354}"/>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71" name="Grafik 70">
              <a:extLst>
                <a:ext uri="{FF2B5EF4-FFF2-40B4-BE49-F238E27FC236}">
                  <a16:creationId xmlns:a16="http://schemas.microsoft.com/office/drawing/2014/main" id="{ECC91BF3-E9E7-E475-E13A-263CDE1640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51" name="Gruppieren 50">
            <a:extLst>
              <a:ext uri="{FF2B5EF4-FFF2-40B4-BE49-F238E27FC236}">
                <a16:creationId xmlns:a16="http://schemas.microsoft.com/office/drawing/2014/main" id="{9AE3A6BA-FB7D-8242-AF35-ACA8FAC14719}"/>
              </a:ext>
            </a:extLst>
          </p:cNvPr>
          <p:cNvGrpSpPr>
            <a:grpSpLocks noChangeAspect="1"/>
          </p:cNvGrpSpPr>
          <p:nvPr/>
        </p:nvGrpSpPr>
        <p:grpSpPr>
          <a:xfrm>
            <a:off x="5749955" y="4272607"/>
            <a:ext cx="173081" cy="106743"/>
            <a:chOff x="72562" y="1625134"/>
            <a:chExt cx="4880484" cy="3009900"/>
          </a:xfrm>
          <a:effectLst>
            <a:outerShdw blurRad="63500" sx="102000" sy="102000" algn="ctr" rotWithShape="0">
              <a:prstClr val="black">
                <a:alpha val="40000"/>
              </a:prstClr>
            </a:outerShdw>
          </a:effectLst>
        </p:grpSpPr>
        <p:sp>
          <p:nvSpPr>
            <p:cNvPr id="50" name="Oval 49">
              <a:extLst>
                <a:ext uri="{FF2B5EF4-FFF2-40B4-BE49-F238E27FC236}">
                  <a16:creationId xmlns:a16="http://schemas.microsoft.com/office/drawing/2014/main" id="{0FC1C10B-FAC7-87E7-7568-99AFC16BE768}"/>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4" name="Grafik 43">
              <a:extLst>
                <a:ext uri="{FF2B5EF4-FFF2-40B4-BE49-F238E27FC236}">
                  <a16:creationId xmlns:a16="http://schemas.microsoft.com/office/drawing/2014/main" id="{E307C67C-7DB3-C978-0267-2B95118759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49" name="Gruppieren 48">
            <a:extLst>
              <a:ext uri="{FF2B5EF4-FFF2-40B4-BE49-F238E27FC236}">
                <a16:creationId xmlns:a16="http://schemas.microsoft.com/office/drawing/2014/main" id="{46FF38ED-A582-AF2B-EAEB-371F6ACC586A}"/>
              </a:ext>
            </a:extLst>
          </p:cNvPr>
          <p:cNvGrpSpPr>
            <a:grpSpLocks noChangeAspect="1"/>
          </p:cNvGrpSpPr>
          <p:nvPr/>
        </p:nvGrpSpPr>
        <p:grpSpPr>
          <a:xfrm>
            <a:off x="5623552" y="4244392"/>
            <a:ext cx="162945" cy="120569"/>
            <a:chOff x="872645" y="2053683"/>
            <a:chExt cx="3380382" cy="2501280"/>
          </a:xfrm>
          <a:effectLst>
            <a:outerShdw blurRad="63500" sx="102000" sy="102000" algn="ctr" rotWithShape="0">
              <a:prstClr val="black">
                <a:alpha val="40000"/>
              </a:prstClr>
            </a:outerShdw>
          </a:effectLst>
        </p:grpSpPr>
        <p:sp>
          <p:nvSpPr>
            <p:cNvPr id="48" name="Oval 47">
              <a:extLst>
                <a:ext uri="{FF2B5EF4-FFF2-40B4-BE49-F238E27FC236}">
                  <a16:creationId xmlns:a16="http://schemas.microsoft.com/office/drawing/2014/main" id="{0BEDDB19-9DC0-1BDA-BD0C-9CC03B2B2C9C}"/>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6" name="Grafik 45">
              <a:extLst>
                <a:ext uri="{FF2B5EF4-FFF2-40B4-BE49-F238E27FC236}">
                  <a16:creationId xmlns:a16="http://schemas.microsoft.com/office/drawing/2014/main" id="{CBC18F0C-8D8C-4B4E-2E87-824AC8CDF8DF}"/>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grpSp>
        <p:nvGrpSpPr>
          <p:cNvPr id="75" name="Gruppieren 74">
            <a:extLst>
              <a:ext uri="{FF2B5EF4-FFF2-40B4-BE49-F238E27FC236}">
                <a16:creationId xmlns:a16="http://schemas.microsoft.com/office/drawing/2014/main" id="{573880CD-0185-6491-F5DC-4FEEA555D224}"/>
              </a:ext>
            </a:extLst>
          </p:cNvPr>
          <p:cNvGrpSpPr>
            <a:grpSpLocks noChangeAspect="1"/>
          </p:cNvGrpSpPr>
          <p:nvPr/>
        </p:nvGrpSpPr>
        <p:grpSpPr>
          <a:xfrm>
            <a:off x="5797918" y="4431019"/>
            <a:ext cx="173081" cy="106743"/>
            <a:chOff x="72562" y="1625134"/>
            <a:chExt cx="4880484" cy="3009900"/>
          </a:xfrm>
          <a:effectLst>
            <a:outerShdw blurRad="63500" sx="102000" sy="102000" algn="ctr" rotWithShape="0">
              <a:prstClr val="black">
                <a:alpha val="40000"/>
              </a:prstClr>
            </a:outerShdw>
          </a:effectLst>
        </p:grpSpPr>
        <p:sp>
          <p:nvSpPr>
            <p:cNvPr id="76" name="Oval 75">
              <a:extLst>
                <a:ext uri="{FF2B5EF4-FFF2-40B4-BE49-F238E27FC236}">
                  <a16:creationId xmlns:a16="http://schemas.microsoft.com/office/drawing/2014/main" id="{CBD2C782-692A-C7DD-953D-D208070259DD}"/>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77" name="Grafik 76">
              <a:extLst>
                <a:ext uri="{FF2B5EF4-FFF2-40B4-BE49-F238E27FC236}">
                  <a16:creationId xmlns:a16="http://schemas.microsoft.com/office/drawing/2014/main" id="{F8CC504F-6F90-F59D-B38F-EF32DF8851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57" name="Gruppieren 56">
            <a:extLst>
              <a:ext uri="{FF2B5EF4-FFF2-40B4-BE49-F238E27FC236}">
                <a16:creationId xmlns:a16="http://schemas.microsoft.com/office/drawing/2014/main" id="{9DD54818-56FD-798B-5720-3E34FDA2179D}"/>
              </a:ext>
            </a:extLst>
          </p:cNvPr>
          <p:cNvGrpSpPr>
            <a:grpSpLocks noChangeAspect="1"/>
          </p:cNvGrpSpPr>
          <p:nvPr/>
        </p:nvGrpSpPr>
        <p:grpSpPr>
          <a:xfrm>
            <a:off x="5961734" y="4209523"/>
            <a:ext cx="141340" cy="141340"/>
            <a:chOff x="411004" y="1038891"/>
            <a:chExt cx="4202182" cy="4202182"/>
          </a:xfrm>
          <a:effectLst>
            <a:outerShdw blurRad="63500" sx="102000" sy="102000" algn="ctr" rotWithShape="0">
              <a:prstClr val="black">
                <a:alpha val="40000"/>
              </a:prstClr>
            </a:outerShdw>
          </a:effectLst>
        </p:grpSpPr>
        <p:sp>
          <p:nvSpPr>
            <p:cNvPr id="58" name="Oval 57">
              <a:extLst>
                <a:ext uri="{FF2B5EF4-FFF2-40B4-BE49-F238E27FC236}">
                  <a16:creationId xmlns:a16="http://schemas.microsoft.com/office/drawing/2014/main" id="{7E2BE7DA-44F0-BBBD-A693-D0771F28DF71}"/>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59" name="Grafik 58">
              <a:extLst>
                <a:ext uri="{FF2B5EF4-FFF2-40B4-BE49-F238E27FC236}">
                  <a16:creationId xmlns:a16="http://schemas.microsoft.com/office/drawing/2014/main" id="{28ED4D2E-24BD-2A59-E3F3-BD72C7CB2D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81" name="Gruppieren 80">
            <a:extLst>
              <a:ext uri="{FF2B5EF4-FFF2-40B4-BE49-F238E27FC236}">
                <a16:creationId xmlns:a16="http://schemas.microsoft.com/office/drawing/2014/main" id="{ED7193F4-38F8-50C4-BEAE-5F1E6A1D8F06}"/>
              </a:ext>
            </a:extLst>
          </p:cNvPr>
          <p:cNvGrpSpPr>
            <a:grpSpLocks noChangeAspect="1"/>
          </p:cNvGrpSpPr>
          <p:nvPr/>
        </p:nvGrpSpPr>
        <p:grpSpPr>
          <a:xfrm>
            <a:off x="6383912" y="4377647"/>
            <a:ext cx="173081" cy="106743"/>
            <a:chOff x="72562" y="1625134"/>
            <a:chExt cx="4880484" cy="3009900"/>
          </a:xfrm>
          <a:effectLst>
            <a:outerShdw blurRad="63500" sx="102000" sy="102000" algn="ctr" rotWithShape="0">
              <a:prstClr val="black">
                <a:alpha val="40000"/>
              </a:prstClr>
            </a:outerShdw>
          </a:effectLst>
        </p:grpSpPr>
        <p:sp>
          <p:nvSpPr>
            <p:cNvPr id="82" name="Oval 81">
              <a:extLst>
                <a:ext uri="{FF2B5EF4-FFF2-40B4-BE49-F238E27FC236}">
                  <a16:creationId xmlns:a16="http://schemas.microsoft.com/office/drawing/2014/main" id="{5FB23494-53E7-36D6-DADC-E02046075057}"/>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3" name="Grafik 82">
              <a:extLst>
                <a:ext uri="{FF2B5EF4-FFF2-40B4-BE49-F238E27FC236}">
                  <a16:creationId xmlns:a16="http://schemas.microsoft.com/office/drawing/2014/main" id="{3E839F06-DCF9-5B33-6AA5-7D2E40F2C8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90" name="Gruppieren 89">
            <a:extLst>
              <a:ext uri="{FF2B5EF4-FFF2-40B4-BE49-F238E27FC236}">
                <a16:creationId xmlns:a16="http://schemas.microsoft.com/office/drawing/2014/main" id="{1A1E0DB1-5B6C-1F3E-81A6-68929327FB26}"/>
              </a:ext>
            </a:extLst>
          </p:cNvPr>
          <p:cNvGrpSpPr>
            <a:grpSpLocks noChangeAspect="1"/>
          </p:cNvGrpSpPr>
          <p:nvPr/>
        </p:nvGrpSpPr>
        <p:grpSpPr>
          <a:xfrm>
            <a:off x="6088025" y="4224329"/>
            <a:ext cx="167516" cy="140714"/>
            <a:chOff x="152704" y="1153093"/>
            <a:chExt cx="4384475" cy="3683000"/>
          </a:xfrm>
          <a:effectLst>
            <a:outerShdw blurRad="63500" sx="102000" sy="102000" algn="ctr" rotWithShape="0">
              <a:prstClr val="black">
                <a:alpha val="40000"/>
              </a:prstClr>
            </a:outerShdw>
          </a:effectLst>
        </p:grpSpPr>
        <p:sp>
          <p:nvSpPr>
            <p:cNvPr id="91" name="Oval 90">
              <a:extLst>
                <a:ext uri="{FF2B5EF4-FFF2-40B4-BE49-F238E27FC236}">
                  <a16:creationId xmlns:a16="http://schemas.microsoft.com/office/drawing/2014/main" id="{A65FFFDB-5AE9-AF4F-83C8-1E077FEDFE1E}"/>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2" name="Grafik 91">
              <a:extLst>
                <a:ext uri="{FF2B5EF4-FFF2-40B4-BE49-F238E27FC236}">
                  <a16:creationId xmlns:a16="http://schemas.microsoft.com/office/drawing/2014/main" id="{8D503FD0-B76D-0B58-3BAA-AF7D0E211E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87" name="Gruppieren 86">
            <a:extLst>
              <a:ext uri="{FF2B5EF4-FFF2-40B4-BE49-F238E27FC236}">
                <a16:creationId xmlns:a16="http://schemas.microsoft.com/office/drawing/2014/main" id="{EFFA2A0F-422A-4913-A31A-1793EC1DBE29}"/>
              </a:ext>
            </a:extLst>
          </p:cNvPr>
          <p:cNvGrpSpPr>
            <a:grpSpLocks noChangeAspect="1"/>
          </p:cNvGrpSpPr>
          <p:nvPr/>
        </p:nvGrpSpPr>
        <p:grpSpPr>
          <a:xfrm>
            <a:off x="5930709" y="4371599"/>
            <a:ext cx="167516" cy="140714"/>
            <a:chOff x="152704" y="1153093"/>
            <a:chExt cx="4384475" cy="3683000"/>
          </a:xfrm>
          <a:effectLst>
            <a:outerShdw blurRad="63500" sx="102000" sy="102000" algn="ctr" rotWithShape="0">
              <a:prstClr val="black">
                <a:alpha val="40000"/>
              </a:prstClr>
            </a:outerShdw>
          </a:effectLst>
        </p:grpSpPr>
        <p:sp>
          <p:nvSpPr>
            <p:cNvPr id="88" name="Oval 87">
              <a:extLst>
                <a:ext uri="{FF2B5EF4-FFF2-40B4-BE49-F238E27FC236}">
                  <a16:creationId xmlns:a16="http://schemas.microsoft.com/office/drawing/2014/main" id="{5783926A-B3F2-47D3-EEE2-CBC366793431}"/>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9" name="Grafik 88">
              <a:extLst>
                <a:ext uri="{FF2B5EF4-FFF2-40B4-BE49-F238E27FC236}">
                  <a16:creationId xmlns:a16="http://schemas.microsoft.com/office/drawing/2014/main" id="{CAD7FB4E-438B-1D9B-3FD4-5433F64500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60" name="Gruppieren 59">
            <a:extLst>
              <a:ext uri="{FF2B5EF4-FFF2-40B4-BE49-F238E27FC236}">
                <a16:creationId xmlns:a16="http://schemas.microsoft.com/office/drawing/2014/main" id="{54C34DEE-C748-9A94-73A6-471F3FC518EB}"/>
              </a:ext>
            </a:extLst>
          </p:cNvPr>
          <p:cNvGrpSpPr>
            <a:grpSpLocks noChangeAspect="1"/>
          </p:cNvGrpSpPr>
          <p:nvPr/>
        </p:nvGrpSpPr>
        <p:grpSpPr>
          <a:xfrm>
            <a:off x="5932864" y="4478670"/>
            <a:ext cx="141340" cy="141340"/>
            <a:chOff x="411004" y="1038891"/>
            <a:chExt cx="4202182" cy="4202182"/>
          </a:xfrm>
          <a:effectLst>
            <a:outerShdw blurRad="63500" sx="102000" sy="102000" algn="ctr" rotWithShape="0">
              <a:prstClr val="black">
                <a:alpha val="40000"/>
              </a:prstClr>
            </a:outerShdw>
          </a:effectLst>
        </p:grpSpPr>
        <p:sp>
          <p:nvSpPr>
            <p:cNvPr id="61" name="Oval 60">
              <a:extLst>
                <a:ext uri="{FF2B5EF4-FFF2-40B4-BE49-F238E27FC236}">
                  <a16:creationId xmlns:a16="http://schemas.microsoft.com/office/drawing/2014/main" id="{FE57F3AB-EFBA-5D16-33DA-7676FCC9BA0C}"/>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2" name="Grafik 61">
              <a:extLst>
                <a:ext uri="{FF2B5EF4-FFF2-40B4-BE49-F238E27FC236}">
                  <a16:creationId xmlns:a16="http://schemas.microsoft.com/office/drawing/2014/main" id="{C7039094-8099-CFE6-721C-89DB83FE06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63" name="Gruppieren 62">
            <a:extLst>
              <a:ext uri="{FF2B5EF4-FFF2-40B4-BE49-F238E27FC236}">
                <a16:creationId xmlns:a16="http://schemas.microsoft.com/office/drawing/2014/main" id="{6CE2511B-E0CE-09C4-EB9C-C28A55F2B556}"/>
              </a:ext>
            </a:extLst>
          </p:cNvPr>
          <p:cNvGrpSpPr>
            <a:grpSpLocks noChangeAspect="1"/>
          </p:cNvGrpSpPr>
          <p:nvPr/>
        </p:nvGrpSpPr>
        <p:grpSpPr>
          <a:xfrm>
            <a:off x="6081976" y="4368008"/>
            <a:ext cx="141340" cy="141340"/>
            <a:chOff x="411004" y="1038891"/>
            <a:chExt cx="4202182" cy="4202182"/>
          </a:xfrm>
          <a:effectLst>
            <a:outerShdw blurRad="63500" sx="102000" sy="102000" algn="ctr" rotWithShape="0">
              <a:prstClr val="black">
                <a:alpha val="40000"/>
              </a:prstClr>
            </a:outerShdw>
          </a:effectLst>
        </p:grpSpPr>
        <p:sp>
          <p:nvSpPr>
            <p:cNvPr id="64" name="Oval 63">
              <a:extLst>
                <a:ext uri="{FF2B5EF4-FFF2-40B4-BE49-F238E27FC236}">
                  <a16:creationId xmlns:a16="http://schemas.microsoft.com/office/drawing/2014/main" id="{AD94C5B0-F58D-0EF3-7C42-2A8E0AB62FE1}"/>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5" name="Grafik 64">
              <a:extLst>
                <a:ext uri="{FF2B5EF4-FFF2-40B4-BE49-F238E27FC236}">
                  <a16:creationId xmlns:a16="http://schemas.microsoft.com/office/drawing/2014/main" id="{A4F5DE6E-08FA-2220-49DB-8F7A4F9152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66" name="Gruppieren 65">
            <a:extLst>
              <a:ext uri="{FF2B5EF4-FFF2-40B4-BE49-F238E27FC236}">
                <a16:creationId xmlns:a16="http://schemas.microsoft.com/office/drawing/2014/main" id="{2E1540D7-8C7D-BDF0-6196-F71488AC1E8F}"/>
              </a:ext>
            </a:extLst>
          </p:cNvPr>
          <p:cNvGrpSpPr>
            <a:grpSpLocks noChangeAspect="1"/>
          </p:cNvGrpSpPr>
          <p:nvPr/>
        </p:nvGrpSpPr>
        <p:grpSpPr>
          <a:xfrm>
            <a:off x="6367853" y="4263314"/>
            <a:ext cx="141340" cy="141340"/>
            <a:chOff x="411004" y="1038891"/>
            <a:chExt cx="4202182" cy="4202182"/>
          </a:xfrm>
          <a:effectLst>
            <a:outerShdw blurRad="63500" sx="102000" sy="102000" algn="ctr" rotWithShape="0">
              <a:prstClr val="black">
                <a:alpha val="40000"/>
              </a:prstClr>
            </a:outerShdw>
          </a:effectLst>
        </p:grpSpPr>
        <p:sp>
          <p:nvSpPr>
            <p:cNvPr id="67" name="Oval 66">
              <a:extLst>
                <a:ext uri="{FF2B5EF4-FFF2-40B4-BE49-F238E27FC236}">
                  <a16:creationId xmlns:a16="http://schemas.microsoft.com/office/drawing/2014/main" id="{BFEC1D48-D0B7-12E8-5B20-9D242FE03EAE}"/>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8" name="Grafik 67">
              <a:extLst>
                <a:ext uri="{FF2B5EF4-FFF2-40B4-BE49-F238E27FC236}">
                  <a16:creationId xmlns:a16="http://schemas.microsoft.com/office/drawing/2014/main" id="{4C0310E6-26ED-07A0-1E71-EF7B46468F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72" name="Gruppieren 71">
            <a:extLst>
              <a:ext uri="{FF2B5EF4-FFF2-40B4-BE49-F238E27FC236}">
                <a16:creationId xmlns:a16="http://schemas.microsoft.com/office/drawing/2014/main" id="{E54F1D4F-6ECA-ED98-11F7-98639A3BDF08}"/>
              </a:ext>
            </a:extLst>
          </p:cNvPr>
          <p:cNvGrpSpPr>
            <a:grpSpLocks noChangeAspect="1"/>
          </p:cNvGrpSpPr>
          <p:nvPr/>
        </p:nvGrpSpPr>
        <p:grpSpPr>
          <a:xfrm>
            <a:off x="6103955" y="4338479"/>
            <a:ext cx="173081" cy="106743"/>
            <a:chOff x="72562" y="1625134"/>
            <a:chExt cx="4880484" cy="3009900"/>
          </a:xfrm>
          <a:effectLst>
            <a:outerShdw blurRad="63500" sx="102000" sy="102000" algn="ctr" rotWithShape="0">
              <a:prstClr val="black">
                <a:alpha val="40000"/>
              </a:prstClr>
            </a:outerShdw>
          </a:effectLst>
        </p:grpSpPr>
        <p:sp>
          <p:nvSpPr>
            <p:cNvPr id="73" name="Oval 72">
              <a:extLst>
                <a:ext uri="{FF2B5EF4-FFF2-40B4-BE49-F238E27FC236}">
                  <a16:creationId xmlns:a16="http://schemas.microsoft.com/office/drawing/2014/main" id="{869B5AE9-BCFB-CE4D-15C5-60DE3031610E}"/>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74" name="Grafik 73">
              <a:extLst>
                <a:ext uri="{FF2B5EF4-FFF2-40B4-BE49-F238E27FC236}">
                  <a16:creationId xmlns:a16="http://schemas.microsoft.com/office/drawing/2014/main" id="{658BE416-2BBA-75F0-843E-D348C1E54B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78" name="Gruppieren 77">
            <a:extLst>
              <a:ext uri="{FF2B5EF4-FFF2-40B4-BE49-F238E27FC236}">
                <a16:creationId xmlns:a16="http://schemas.microsoft.com/office/drawing/2014/main" id="{A6D2FF84-3C74-F170-F568-57E2476262F5}"/>
              </a:ext>
            </a:extLst>
          </p:cNvPr>
          <p:cNvGrpSpPr>
            <a:grpSpLocks noChangeAspect="1"/>
          </p:cNvGrpSpPr>
          <p:nvPr/>
        </p:nvGrpSpPr>
        <p:grpSpPr>
          <a:xfrm>
            <a:off x="6013338" y="4536014"/>
            <a:ext cx="173081" cy="106743"/>
            <a:chOff x="72562" y="1625134"/>
            <a:chExt cx="4880484" cy="3009900"/>
          </a:xfrm>
          <a:effectLst>
            <a:outerShdw blurRad="63500" sx="102000" sy="102000" algn="ctr" rotWithShape="0">
              <a:prstClr val="black">
                <a:alpha val="40000"/>
              </a:prstClr>
            </a:outerShdw>
          </a:effectLst>
        </p:grpSpPr>
        <p:sp>
          <p:nvSpPr>
            <p:cNvPr id="79" name="Oval 78">
              <a:extLst>
                <a:ext uri="{FF2B5EF4-FFF2-40B4-BE49-F238E27FC236}">
                  <a16:creationId xmlns:a16="http://schemas.microsoft.com/office/drawing/2014/main" id="{751615E8-FE15-3382-FE99-DC3576C937EA}"/>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0" name="Grafik 79">
              <a:extLst>
                <a:ext uri="{FF2B5EF4-FFF2-40B4-BE49-F238E27FC236}">
                  <a16:creationId xmlns:a16="http://schemas.microsoft.com/office/drawing/2014/main" id="{B23C36C7-98A6-8171-0D1B-7CCC8A8B6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84" name="Gruppieren 83">
            <a:extLst>
              <a:ext uri="{FF2B5EF4-FFF2-40B4-BE49-F238E27FC236}">
                <a16:creationId xmlns:a16="http://schemas.microsoft.com/office/drawing/2014/main" id="{C6FB587A-B1B2-B653-B470-EC5FDC2CD1C1}"/>
              </a:ext>
            </a:extLst>
          </p:cNvPr>
          <p:cNvGrpSpPr>
            <a:grpSpLocks noChangeAspect="1"/>
          </p:cNvGrpSpPr>
          <p:nvPr/>
        </p:nvGrpSpPr>
        <p:grpSpPr>
          <a:xfrm>
            <a:off x="6273014" y="4252253"/>
            <a:ext cx="173081" cy="106743"/>
            <a:chOff x="72562" y="1625134"/>
            <a:chExt cx="4880484" cy="3009900"/>
          </a:xfrm>
          <a:effectLst>
            <a:outerShdw blurRad="63500" sx="102000" sy="102000" algn="ctr" rotWithShape="0">
              <a:prstClr val="black">
                <a:alpha val="40000"/>
              </a:prstClr>
            </a:outerShdw>
          </a:effectLst>
        </p:grpSpPr>
        <p:sp>
          <p:nvSpPr>
            <p:cNvPr id="85" name="Oval 84">
              <a:extLst>
                <a:ext uri="{FF2B5EF4-FFF2-40B4-BE49-F238E27FC236}">
                  <a16:creationId xmlns:a16="http://schemas.microsoft.com/office/drawing/2014/main" id="{F15B231D-44B8-37FC-992E-F34F3C7FEF81}"/>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6" name="Grafik 85">
              <a:extLst>
                <a:ext uri="{FF2B5EF4-FFF2-40B4-BE49-F238E27FC236}">
                  <a16:creationId xmlns:a16="http://schemas.microsoft.com/office/drawing/2014/main" id="{554D0007-CB87-2CBE-F4BE-A84BE706D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93" name="Gruppieren 92">
            <a:extLst>
              <a:ext uri="{FF2B5EF4-FFF2-40B4-BE49-F238E27FC236}">
                <a16:creationId xmlns:a16="http://schemas.microsoft.com/office/drawing/2014/main" id="{FD80944B-F8E5-2DDE-DE0C-E327CA4BC6D2}"/>
              </a:ext>
            </a:extLst>
          </p:cNvPr>
          <p:cNvGrpSpPr>
            <a:grpSpLocks noChangeAspect="1"/>
          </p:cNvGrpSpPr>
          <p:nvPr/>
        </p:nvGrpSpPr>
        <p:grpSpPr>
          <a:xfrm>
            <a:off x="6236809" y="4312400"/>
            <a:ext cx="167516" cy="140714"/>
            <a:chOff x="152704" y="1153093"/>
            <a:chExt cx="4384475" cy="3683000"/>
          </a:xfrm>
          <a:effectLst>
            <a:outerShdw blurRad="63500" sx="102000" sy="102000" algn="ctr" rotWithShape="0">
              <a:prstClr val="black">
                <a:alpha val="40000"/>
              </a:prstClr>
            </a:outerShdw>
          </a:effectLst>
        </p:grpSpPr>
        <p:sp>
          <p:nvSpPr>
            <p:cNvPr id="94" name="Oval 93">
              <a:extLst>
                <a:ext uri="{FF2B5EF4-FFF2-40B4-BE49-F238E27FC236}">
                  <a16:creationId xmlns:a16="http://schemas.microsoft.com/office/drawing/2014/main" id="{E8778A07-9995-9875-9EAA-500133576FB8}"/>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5" name="Grafik 94">
              <a:extLst>
                <a:ext uri="{FF2B5EF4-FFF2-40B4-BE49-F238E27FC236}">
                  <a16:creationId xmlns:a16="http://schemas.microsoft.com/office/drawing/2014/main" id="{7EBFEC4E-9AB9-69C5-8F35-00F507AB4B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96" name="Gruppieren 95">
            <a:extLst>
              <a:ext uri="{FF2B5EF4-FFF2-40B4-BE49-F238E27FC236}">
                <a16:creationId xmlns:a16="http://schemas.microsoft.com/office/drawing/2014/main" id="{2A50CB7E-FC87-D49A-413F-12249FAD64D1}"/>
              </a:ext>
            </a:extLst>
          </p:cNvPr>
          <p:cNvGrpSpPr>
            <a:grpSpLocks noChangeAspect="1"/>
          </p:cNvGrpSpPr>
          <p:nvPr/>
        </p:nvGrpSpPr>
        <p:grpSpPr>
          <a:xfrm>
            <a:off x="5867318" y="4213285"/>
            <a:ext cx="162945" cy="120569"/>
            <a:chOff x="872645" y="2053683"/>
            <a:chExt cx="3380382" cy="2501280"/>
          </a:xfrm>
          <a:effectLst>
            <a:outerShdw blurRad="63500" sx="102000" sy="102000" algn="ctr" rotWithShape="0">
              <a:prstClr val="black">
                <a:alpha val="40000"/>
              </a:prstClr>
            </a:outerShdw>
          </a:effectLst>
        </p:grpSpPr>
        <p:sp>
          <p:nvSpPr>
            <p:cNvPr id="97" name="Oval 96">
              <a:extLst>
                <a:ext uri="{FF2B5EF4-FFF2-40B4-BE49-F238E27FC236}">
                  <a16:creationId xmlns:a16="http://schemas.microsoft.com/office/drawing/2014/main" id="{0907BF91-2A30-3920-E280-6F19B15FAE76}"/>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8" name="Grafik 97">
              <a:extLst>
                <a:ext uri="{FF2B5EF4-FFF2-40B4-BE49-F238E27FC236}">
                  <a16:creationId xmlns:a16="http://schemas.microsoft.com/office/drawing/2014/main" id="{7A413F82-03BC-3CDA-ACD7-E3D1787816FA}"/>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grpSp>
        <p:nvGrpSpPr>
          <p:cNvPr id="99" name="Gruppieren 98">
            <a:extLst>
              <a:ext uri="{FF2B5EF4-FFF2-40B4-BE49-F238E27FC236}">
                <a16:creationId xmlns:a16="http://schemas.microsoft.com/office/drawing/2014/main" id="{36CED78E-B776-8730-BDB6-8B22EA440889}"/>
              </a:ext>
            </a:extLst>
          </p:cNvPr>
          <p:cNvGrpSpPr>
            <a:grpSpLocks noChangeAspect="1"/>
          </p:cNvGrpSpPr>
          <p:nvPr/>
        </p:nvGrpSpPr>
        <p:grpSpPr>
          <a:xfrm>
            <a:off x="6192046" y="4422853"/>
            <a:ext cx="162945" cy="120569"/>
            <a:chOff x="872645" y="2053683"/>
            <a:chExt cx="3380382" cy="2501280"/>
          </a:xfrm>
          <a:effectLst>
            <a:outerShdw blurRad="63500" sx="102000" sy="102000" algn="ctr" rotWithShape="0">
              <a:prstClr val="black">
                <a:alpha val="40000"/>
              </a:prstClr>
            </a:outerShdw>
          </a:effectLst>
        </p:grpSpPr>
        <p:sp>
          <p:nvSpPr>
            <p:cNvPr id="100" name="Oval 99">
              <a:extLst>
                <a:ext uri="{FF2B5EF4-FFF2-40B4-BE49-F238E27FC236}">
                  <a16:creationId xmlns:a16="http://schemas.microsoft.com/office/drawing/2014/main" id="{C7E58AA1-76D9-9B8E-CFD1-FCC45D6C2510}"/>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01" name="Grafik 100">
              <a:extLst>
                <a:ext uri="{FF2B5EF4-FFF2-40B4-BE49-F238E27FC236}">
                  <a16:creationId xmlns:a16="http://schemas.microsoft.com/office/drawing/2014/main" id="{33BDF54A-4871-D706-7546-0831398D1A43}"/>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pic>
        <p:nvPicPr>
          <p:cNvPr id="109" name="Grafik 108">
            <a:extLst>
              <a:ext uri="{FF2B5EF4-FFF2-40B4-BE49-F238E27FC236}">
                <a16:creationId xmlns:a16="http://schemas.microsoft.com/office/drawing/2014/main" id="{C10EC8C5-3DD9-5EA3-5F7B-E71FEFBEF90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56127" y="5127939"/>
            <a:ext cx="509858" cy="692965"/>
          </a:xfrm>
          <a:prstGeom prst="rect">
            <a:avLst/>
          </a:prstGeom>
          <a:effectLst>
            <a:outerShdw blurRad="50800" dist="38100" dir="5400000" algn="t" rotWithShape="0">
              <a:prstClr val="black">
                <a:alpha val="40000"/>
              </a:prstClr>
            </a:outerShdw>
          </a:effectLst>
        </p:spPr>
      </p:pic>
      <p:sp>
        <p:nvSpPr>
          <p:cNvPr id="112" name="Textfeld 111">
            <a:extLst>
              <a:ext uri="{FF2B5EF4-FFF2-40B4-BE49-F238E27FC236}">
                <a16:creationId xmlns:a16="http://schemas.microsoft.com/office/drawing/2014/main" id="{A5CDB1B6-C578-9512-6A4C-065F78E56BC9}"/>
              </a:ext>
            </a:extLst>
          </p:cNvPr>
          <p:cNvSpPr txBox="1"/>
          <p:nvPr/>
        </p:nvSpPr>
        <p:spPr>
          <a:xfrm>
            <a:off x="5892284" y="5355539"/>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113" name="Grafik 112">
            <a:extLst>
              <a:ext uri="{FF2B5EF4-FFF2-40B4-BE49-F238E27FC236}">
                <a16:creationId xmlns:a16="http://schemas.microsoft.com/office/drawing/2014/main" id="{F0FB924E-22B0-096A-D986-D27CD7C40C4C}"/>
              </a:ext>
            </a:extLst>
          </p:cNvPr>
          <p:cNvPicPr>
            <a:picLocks noChangeAspect="1"/>
          </p:cNvPicPr>
          <p:nvPr/>
        </p:nvPicPr>
        <p:blipFill>
          <a:blip r:embed="rId12">
            <a:extLst>
              <a:ext uri="{BEBA8EAE-BF5A-486C-A8C5-ECC9F3942E4B}">
                <a14:imgProps xmlns:a14="http://schemas.microsoft.com/office/drawing/2010/main">
                  <a14:imgLayer r:embed="rId14">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130143" y="5134706"/>
            <a:ext cx="509858" cy="692965"/>
          </a:xfrm>
          <a:prstGeom prst="rect">
            <a:avLst/>
          </a:prstGeom>
          <a:effectLst>
            <a:outerShdw blurRad="50800" dist="38100" dir="5400000" algn="t" rotWithShape="0">
              <a:prstClr val="black">
                <a:alpha val="40000"/>
              </a:prstClr>
            </a:outerShdw>
          </a:effectLst>
        </p:spPr>
      </p:pic>
      <p:sp>
        <p:nvSpPr>
          <p:cNvPr id="114" name="Textfeld 113">
            <a:extLst>
              <a:ext uri="{FF2B5EF4-FFF2-40B4-BE49-F238E27FC236}">
                <a16:creationId xmlns:a16="http://schemas.microsoft.com/office/drawing/2014/main" id="{98780C1F-A978-FFE9-3D60-E631F07CC486}"/>
              </a:ext>
            </a:extLst>
          </p:cNvPr>
          <p:cNvSpPr txBox="1"/>
          <p:nvPr/>
        </p:nvSpPr>
        <p:spPr>
          <a:xfrm>
            <a:off x="5266300" y="5362306"/>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grpSp>
        <p:nvGrpSpPr>
          <p:cNvPr id="151" name="Gruppieren 150">
            <a:extLst>
              <a:ext uri="{FF2B5EF4-FFF2-40B4-BE49-F238E27FC236}">
                <a16:creationId xmlns:a16="http://schemas.microsoft.com/office/drawing/2014/main" id="{EBCAACDE-DCE2-D1CA-5838-492198D73C82}"/>
              </a:ext>
            </a:extLst>
          </p:cNvPr>
          <p:cNvGrpSpPr/>
          <p:nvPr/>
        </p:nvGrpSpPr>
        <p:grpSpPr>
          <a:xfrm>
            <a:off x="3029576" y="3393771"/>
            <a:ext cx="1729557" cy="2171700"/>
            <a:chOff x="3384714" y="3830930"/>
            <a:chExt cx="1729557" cy="2171700"/>
          </a:xfrm>
        </p:grpSpPr>
        <p:pic>
          <p:nvPicPr>
            <p:cNvPr id="137" name="Grafik 136">
              <a:extLst>
                <a:ext uri="{FF2B5EF4-FFF2-40B4-BE49-F238E27FC236}">
                  <a16:creationId xmlns:a16="http://schemas.microsoft.com/office/drawing/2014/main" id="{8C06F370-7DD1-4DB4-0CDD-C3F1EB94846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384714" y="3830930"/>
              <a:ext cx="1729557" cy="2171700"/>
            </a:xfrm>
            <a:prstGeom prst="rect">
              <a:avLst/>
            </a:prstGeom>
          </p:spPr>
        </p:pic>
        <p:grpSp>
          <p:nvGrpSpPr>
            <p:cNvPr id="145" name="Gruppieren 144">
              <a:extLst>
                <a:ext uri="{FF2B5EF4-FFF2-40B4-BE49-F238E27FC236}">
                  <a16:creationId xmlns:a16="http://schemas.microsoft.com/office/drawing/2014/main" id="{BB36693E-55E5-7486-A35A-23072042C6EF}"/>
                </a:ext>
              </a:extLst>
            </p:cNvPr>
            <p:cNvGrpSpPr>
              <a:grpSpLocks noChangeAspect="1"/>
            </p:cNvGrpSpPr>
            <p:nvPr/>
          </p:nvGrpSpPr>
          <p:grpSpPr>
            <a:xfrm>
              <a:off x="4807536" y="5472361"/>
              <a:ext cx="162546" cy="120569"/>
              <a:chOff x="-4214605" y="7648825"/>
              <a:chExt cx="3372110" cy="2501278"/>
            </a:xfrm>
            <a:effectLst>
              <a:outerShdw blurRad="63500" sx="102000" sy="102000" algn="ctr" rotWithShape="0">
                <a:prstClr val="black">
                  <a:alpha val="40000"/>
                </a:prstClr>
              </a:outerShdw>
            </a:effectLst>
          </p:grpSpPr>
          <p:sp>
            <p:nvSpPr>
              <p:cNvPr id="146" name="Oval 145">
                <a:extLst>
                  <a:ext uri="{FF2B5EF4-FFF2-40B4-BE49-F238E27FC236}">
                    <a16:creationId xmlns:a16="http://schemas.microsoft.com/office/drawing/2014/main" id="{38064E36-3878-D789-B64D-44C358DD8FC1}"/>
                  </a:ext>
                </a:extLst>
              </p:cNvPr>
              <p:cNvSpPr/>
              <p:nvPr/>
            </p:nvSpPr>
            <p:spPr>
              <a:xfrm rot="528766">
                <a:off x="-4191515" y="7680234"/>
                <a:ext cx="3325951" cy="24383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7" name="Grafik 146">
                <a:extLst>
                  <a:ext uri="{FF2B5EF4-FFF2-40B4-BE49-F238E27FC236}">
                    <a16:creationId xmlns:a16="http://schemas.microsoft.com/office/drawing/2014/main" id="{40EAEAE5-6E6C-32F9-8F3F-5B3A71A6A725}"/>
                  </a:ext>
                </a:extLst>
              </p:cNvPr>
              <p:cNvPicPr>
                <a:picLocks noChangeAspect="1"/>
              </p:cNvPicPr>
              <p:nvPr/>
            </p:nvPicPr>
            <p:blipFill>
              <a:blip r:embed="rId11">
                <a:alphaModFix/>
                <a:extLst>
                  <a:ext uri="{28A0092B-C50C-407E-A947-70E740481C1C}">
                    <a14:useLocalDpi xmlns:a14="http://schemas.microsoft.com/office/drawing/2010/main" val="0"/>
                  </a:ext>
                </a:extLst>
              </a:blip>
              <a:stretch>
                <a:fillRect/>
              </a:stretch>
            </p:blipFill>
            <p:spPr>
              <a:xfrm>
                <a:off x="-4214605" y="7648825"/>
                <a:ext cx="3372110" cy="2501278"/>
              </a:xfrm>
              <a:prstGeom prst="rect">
                <a:avLst/>
              </a:prstGeom>
            </p:spPr>
          </p:pic>
        </p:grpSp>
      </p:grpSp>
      <p:pic>
        <p:nvPicPr>
          <p:cNvPr id="115" name="Grafik 114">
            <a:extLst>
              <a:ext uri="{FF2B5EF4-FFF2-40B4-BE49-F238E27FC236}">
                <a16:creationId xmlns:a16="http://schemas.microsoft.com/office/drawing/2014/main" id="{A14F062E-2E26-F844-0462-198157A77981}"/>
              </a:ext>
            </a:extLst>
          </p:cNvPr>
          <p:cNvPicPr>
            <a:picLocks noChangeAspect="1"/>
          </p:cNvPicPr>
          <p:nvPr/>
        </p:nvPicPr>
        <p:blipFill>
          <a:blip r:embed="rId12">
            <a:extLst>
              <a:ext uri="{BEBA8EAE-BF5A-486C-A8C5-ECC9F3942E4B}">
                <a14:imgProps xmlns:a14="http://schemas.microsoft.com/office/drawing/2010/main">
                  <a14:imgLayer r:embed="rId16">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4510932" y="5129033"/>
            <a:ext cx="509858" cy="692965"/>
          </a:xfrm>
          <a:prstGeom prst="rect">
            <a:avLst/>
          </a:prstGeom>
          <a:effectLst>
            <a:outerShdw blurRad="50800" dist="38100" dir="5400000" algn="t" rotWithShape="0">
              <a:prstClr val="black">
                <a:alpha val="40000"/>
              </a:prstClr>
            </a:outerShdw>
          </a:effectLst>
        </p:spPr>
      </p:pic>
      <p:sp>
        <p:nvSpPr>
          <p:cNvPr id="116" name="Textfeld 115">
            <a:extLst>
              <a:ext uri="{FF2B5EF4-FFF2-40B4-BE49-F238E27FC236}">
                <a16:creationId xmlns:a16="http://schemas.microsoft.com/office/drawing/2014/main" id="{89D60635-08B8-4BE6-BA12-2E40754CF4F5}"/>
              </a:ext>
            </a:extLst>
          </p:cNvPr>
          <p:cNvSpPr txBox="1"/>
          <p:nvPr/>
        </p:nvSpPr>
        <p:spPr>
          <a:xfrm>
            <a:off x="4647089" y="5356633"/>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144" name="Google Shape;471;p17">
            <a:extLst>
              <a:ext uri="{FF2B5EF4-FFF2-40B4-BE49-F238E27FC236}">
                <a16:creationId xmlns:a16="http://schemas.microsoft.com/office/drawing/2014/main" id="{8E67D231-1A7F-910B-627F-48E45C808D9F}"/>
              </a:ext>
            </a:extLst>
          </p:cNvPr>
          <p:cNvSpPr/>
          <p:nvPr/>
        </p:nvSpPr>
        <p:spPr>
          <a:xfrm>
            <a:off x="488145" y="2564041"/>
            <a:ext cx="2985478" cy="1181961"/>
          </a:xfrm>
          <a:prstGeom prst="wedgeRoundRectCallout">
            <a:avLst>
              <a:gd name="adj1" fmla="val 63638"/>
              <a:gd name="adj2" fmla="val 1409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Im Glas sind 45 Muggelsteine. </a:t>
            </a:r>
            <a:br>
              <a:rPr lang="de-DE" sz="1800" b="0" dirty="0">
                <a:solidFill>
                  <a:schemeClr val="tx1"/>
                </a:solidFill>
              </a:rPr>
            </a:br>
            <a:r>
              <a:rPr lang="de-DE" sz="1800" b="0" dirty="0">
                <a:solidFill>
                  <a:schemeClr val="tx1"/>
                </a:solidFill>
              </a:rPr>
              <a:t>Wie kann ich sie denn auf die Becher verteilen?</a:t>
            </a:r>
            <a:endParaRPr sz="1800" b="0" dirty="0">
              <a:solidFill>
                <a:schemeClr val="tx1"/>
              </a:solidFill>
            </a:endParaRPr>
          </a:p>
        </p:txBody>
      </p:sp>
      <p:sp>
        <p:nvSpPr>
          <p:cNvPr id="150" name="Google Shape;471;p17">
            <a:extLst>
              <a:ext uri="{FF2B5EF4-FFF2-40B4-BE49-F238E27FC236}">
                <a16:creationId xmlns:a16="http://schemas.microsoft.com/office/drawing/2014/main" id="{7D979137-EC9A-5944-10D3-D1A1E499AD03}"/>
              </a:ext>
            </a:extLst>
          </p:cNvPr>
          <p:cNvSpPr/>
          <p:nvPr/>
        </p:nvSpPr>
        <p:spPr>
          <a:xfrm>
            <a:off x="526474" y="3830930"/>
            <a:ext cx="2736855" cy="1161984"/>
          </a:xfrm>
          <a:prstGeom prst="wedgeRoundRectCallout">
            <a:avLst>
              <a:gd name="adj1" fmla="val 64540"/>
              <a:gd name="adj2" fmla="val -2105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Einen Stein in den ersten Becher. </a:t>
            </a:r>
            <a:br>
              <a:rPr lang="de-DE" sz="1800" b="0" dirty="0">
                <a:solidFill>
                  <a:schemeClr val="tx1"/>
                </a:solidFill>
              </a:rPr>
            </a:br>
            <a:r>
              <a:rPr lang="de-DE" sz="1800" b="0" dirty="0">
                <a:solidFill>
                  <a:schemeClr val="tx1"/>
                </a:solidFill>
              </a:rPr>
              <a:t>Dann kommen 6 in den Zweiten!</a:t>
            </a:r>
            <a:endParaRPr sz="1800" b="0" dirty="0">
              <a:solidFill>
                <a:schemeClr val="tx1"/>
              </a:solidFill>
            </a:endParaRPr>
          </a:p>
        </p:txBody>
      </p:sp>
      <p:sp>
        <p:nvSpPr>
          <p:cNvPr id="152" name="Google Shape;471;p17">
            <a:extLst>
              <a:ext uri="{FF2B5EF4-FFF2-40B4-BE49-F238E27FC236}">
                <a16:creationId xmlns:a16="http://schemas.microsoft.com/office/drawing/2014/main" id="{CE6933EF-621E-7E01-C92E-89E36F4F25D7}"/>
              </a:ext>
            </a:extLst>
          </p:cNvPr>
          <p:cNvSpPr/>
          <p:nvPr/>
        </p:nvSpPr>
        <p:spPr>
          <a:xfrm>
            <a:off x="7838410" y="3997210"/>
            <a:ext cx="2736855" cy="804410"/>
          </a:xfrm>
          <a:prstGeom prst="wedgeRoundRectCallout">
            <a:avLst>
              <a:gd name="adj1" fmla="val -59899"/>
              <a:gd name="adj2" fmla="val -29561"/>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Dann bleiben noch 27 Steine übrig. Und jetzt?</a:t>
            </a:r>
            <a:endParaRPr sz="1800" b="0" dirty="0">
              <a:solidFill>
                <a:schemeClr val="tx1"/>
              </a:solidFill>
            </a:endParaRPr>
          </a:p>
        </p:txBody>
      </p:sp>
      <p:sp>
        <p:nvSpPr>
          <p:cNvPr id="3" name="Google Shape;471;p17">
            <a:extLst>
              <a:ext uri="{FF2B5EF4-FFF2-40B4-BE49-F238E27FC236}">
                <a16:creationId xmlns:a16="http://schemas.microsoft.com/office/drawing/2014/main" id="{3CFEF4EA-6EB8-581E-F27E-4153CC05EEBB}"/>
              </a:ext>
            </a:extLst>
          </p:cNvPr>
          <p:cNvSpPr/>
          <p:nvPr/>
        </p:nvSpPr>
        <p:spPr>
          <a:xfrm>
            <a:off x="8122973" y="5202659"/>
            <a:ext cx="2736855" cy="964056"/>
          </a:xfrm>
          <a:prstGeom prst="wedgeRoundRectCallout">
            <a:avLst>
              <a:gd name="adj1" fmla="val -55368"/>
              <a:gd name="adj2" fmla="val -8156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Wie bekommen wir alle 45 Muggelsteine verteilt?</a:t>
            </a:r>
            <a:endParaRPr sz="1800" b="0" dirty="0">
              <a:solidFill>
                <a:schemeClr val="tx1"/>
              </a:solidFill>
            </a:endParaRPr>
          </a:p>
        </p:txBody>
      </p:sp>
    </p:spTree>
    <p:extLst>
      <p:ext uri="{BB962C8B-B14F-4D97-AF65-F5344CB8AC3E}">
        <p14:creationId xmlns:p14="http://schemas.microsoft.com/office/powerpoint/2010/main" val="4229801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anim calcmode="lin" valueType="num">
                                      <p:cBhvr additive="base">
                                        <p:cTn id="11" dur="500"/>
                                        <p:tgtEl>
                                          <p:spTgt spid="151"/>
                                        </p:tgtEl>
                                        <p:attrNameLst>
                                          <p:attrName>ppt_x</p:attrName>
                                        </p:attrNameLst>
                                      </p:cBhvr>
                                      <p:tavLst>
                                        <p:tav tm="0">
                                          <p:val>
                                            <p:strVal val="#ppt_x-#ppt_w*1.125000"/>
                                          </p:val>
                                        </p:tav>
                                        <p:tav tm="100000">
                                          <p:val>
                                            <p:strVal val="#ppt_x"/>
                                          </p:val>
                                        </p:tav>
                                      </p:tavLst>
                                    </p:anim>
                                    <p:animEffect transition="in" filter="wipe(right)">
                                      <p:cBhvr>
                                        <p:cTn id="12" dur="500"/>
                                        <p:tgtEl>
                                          <p:spTgt spid="15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0" grpId="0" animBg="1"/>
      <p:bldP spid="15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AB62D-3B8F-8A57-A7BF-29FF4F479D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30CE37-9C26-3BC6-2AF5-6CD63ABA10D8}"/>
              </a:ext>
            </a:extLst>
          </p:cNvPr>
          <p:cNvSpPr>
            <a:spLocks noGrp="1"/>
          </p:cNvSpPr>
          <p:nvPr>
            <p:ph type="title"/>
          </p:nvPr>
        </p:nvSpPr>
        <p:spPr/>
        <p:txBody>
          <a:bodyPr/>
          <a:lstStyle/>
          <a:p>
            <a:r>
              <a:rPr lang="de-DE" dirty="0"/>
              <a:t>Modellieren durch Tabellen unterstützen</a:t>
            </a:r>
          </a:p>
        </p:txBody>
      </p:sp>
      <p:grpSp>
        <p:nvGrpSpPr>
          <p:cNvPr id="119" name="Gruppieren 118">
            <a:extLst>
              <a:ext uri="{FF2B5EF4-FFF2-40B4-BE49-F238E27FC236}">
                <a16:creationId xmlns:a16="http://schemas.microsoft.com/office/drawing/2014/main" id="{38F5B0CF-0CE3-3AE5-973F-6500A9815B9C}"/>
              </a:ext>
            </a:extLst>
          </p:cNvPr>
          <p:cNvGrpSpPr/>
          <p:nvPr/>
        </p:nvGrpSpPr>
        <p:grpSpPr>
          <a:xfrm>
            <a:off x="3392557" y="1719873"/>
            <a:ext cx="4623980" cy="2567833"/>
            <a:chOff x="3392556" y="1719873"/>
            <a:chExt cx="5406887" cy="3239210"/>
          </a:xfrm>
        </p:grpSpPr>
        <p:pic>
          <p:nvPicPr>
            <p:cNvPr id="117" name="Grafik 116">
              <a:extLst>
                <a:ext uri="{FF2B5EF4-FFF2-40B4-BE49-F238E27FC236}">
                  <a16:creationId xmlns:a16="http://schemas.microsoft.com/office/drawing/2014/main" id="{759EDC24-6668-92CD-E1AD-B81294D94CEF}"/>
                </a:ext>
              </a:extLst>
            </p:cNvPr>
            <p:cNvPicPr>
              <a:picLocks noChangeAspect="1"/>
            </p:cNvPicPr>
            <p:nvPr/>
          </p:nvPicPr>
          <p:blipFill>
            <a:blip r:embed="rId3"/>
            <a:srcRect l="2131" t="3774" r="1263" b="3171"/>
            <a:stretch>
              <a:fillRect/>
            </a:stretch>
          </p:blipFill>
          <p:spPr>
            <a:xfrm>
              <a:off x="3392556" y="1719873"/>
              <a:ext cx="5406887" cy="3239210"/>
            </a:xfrm>
            <a:prstGeom prst="rect">
              <a:avLst/>
            </a:prstGeom>
          </p:spPr>
        </p:pic>
        <p:sp>
          <p:nvSpPr>
            <p:cNvPr id="118" name="Rechteck 117">
              <a:extLst>
                <a:ext uri="{FF2B5EF4-FFF2-40B4-BE49-F238E27FC236}">
                  <a16:creationId xmlns:a16="http://schemas.microsoft.com/office/drawing/2014/main" id="{204D27E5-41CC-91D1-9DF7-9D4C8A863BA4}"/>
                </a:ext>
              </a:extLst>
            </p:cNvPr>
            <p:cNvSpPr/>
            <p:nvPr/>
          </p:nvSpPr>
          <p:spPr>
            <a:xfrm>
              <a:off x="3517821"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2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2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2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grpSp>
      <p:pic>
        <p:nvPicPr>
          <p:cNvPr id="123" name="Grafik 122">
            <a:extLst>
              <a:ext uri="{FF2B5EF4-FFF2-40B4-BE49-F238E27FC236}">
                <a16:creationId xmlns:a16="http://schemas.microsoft.com/office/drawing/2014/main" id="{B5EFA8B8-A816-2646-8905-C65BC064C6AD}"/>
              </a:ext>
            </a:extLst>
          </p:cNvPr>
          <p:cNvPicPr>
            <a:picLocks noChangeAspect="1"/>
          </p:cNvPicPr>
          <p:nvPr/>
        </p:nvPicPr>
        <p:blipFill>
          <a:blip r:embed="rId4">
            <a:extLst>
              <a:ext uri="{28A0092B-C50C-407E-A947-70E740481C1C}">
                <a14:useLocalDpi xmlns:a14="http://schemas.microsoft.com/office/drawing/2010/main" val="0"/>
              </a:ext>
            </a:extLst>
          </a:blip>
          <a:srcRect l="50415" b="6102"/>
          <a:stretch>
            <a:fillRect/>
          </a:stretch>
        </p:blipFill>
        <p:spPr>
          <a:xfrm>
            <a:off x="6508045" y="3400471"/>
            <a:ext cx="2084430" cy="2492330"/>
          </a:xfrm>
          <a:prstGeom prst="rect">
            <a:avLst/>
          </a:prstGeom>
        </p:spPr>
      </p:pic>
      <p:sp>
        <p:nvSpPr>
          <p:cNvPr id="4" name="Textplatzhalter 3">
            <a:extLst>
              <a:ext uri="{FF2B5EF4-FFF2-40B4-BE49-F238E27FC236}">
                <a16:creationId xmlns:a16="http://schemas.microsoft.com/office/drawing/2014/main" id="{F654C7FC-2F43-6763-160C-44126A957014}"/>
              </a:ext>
            </a:extLst>
          </p:cNvPr>
          <p:cNvSpPr>
            <a:spLocks noGrp="1"/>
          </p:cNvSpPr>
          <p:nvPr>
            <p:ph type="body" sz="quarter" idx="14"/>
          </p:nvPr>
        </p:nvSpPr>
        <p:spPr/>
        <p:txBody>
          <a:bodyPr/>
          <a:lstStyle/>
          <a:p>
            <a:r>
              <a:rPr lang="de-DE" dirty="0"/>
              <a:t>EINE AUFGABE – VERSCHIEDENE HERAUSFORDERUNGEN</a:t>
            </a:r>
          </a:p>
        </p:txBody>
      </p:sp>
      <p:pic>
        <p:nvPicPr>
          <p:cNvPr id="12" name="Grafik 11">
            <a:extLst>
              <a:ext uri="{FF2B5EF4-FFF2-40B4-BE49-F238E27FC236}">
                <a16:creationId xmlns:a16="http://schemas.microsoft.com/office/drawing/2014/main" id="{6443D0E5-385B-493C-2BB1-D170D4C89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77" y="4148693"/>
            <a:ext cx="2900840" cy="1967526"/>
          </a:xfrm>
          <a:prstGeom prst="rect">
            <a:avLst/>
          </a:prstGeom>
          <a:effectLst>
            <a:outerShdw blurRad="63500" sx="102000" sy="102000" algn="ctr" rotWithShape="0">
              <a:prstClr val="black">
                <a:alpha val="40000"/>
              </a:prstClr>
            </a:outerShdw>
          </a:effectLst>
        </p:spPr>
      </p:pic>
      <p:grpSp>
        <p:nvGrpSpPr>
          <p:cNvPr id="56" name="Gruppieren 55">
            <a:extLst>
              <a:ext uri="{FF2B5EF4-FFF2-40B4-BE49-F238E27FC236}">
                <a16:creationId xmlns:a16="http://schemas.microsoft.com/office/drawing/2014/main" id="{85C97B8D-F50F-8991-E4D7-D46F6F17DC1C}"/>
              </a:ext>
            </a:extLst>
          </p:cNvPr>
          <p:cNvGrpSpPr>
            <a:grpSpLocks noChangeAspect="1"/>
          </p:cNvGrpSpPr>
          <p:nvPr/>
        </p:nvGrpSpPr>
        <p:grpSpPr>
          <a:xfrm>
            <a:off x="4772872" y="3714519"/>
            <a:ext cx="748846" cy="990008"/>
            <a:chOff x="5098158" y="3155497"/>
            <a:chExt cx="578947" cy="765394"/>
          </a:xfrm>
        </p:grpSpPr>
        <p:sp>
          <p:nvSpPr>
            <p:cNvPr id="38" name="Abgerundetes Rechteck 37">
              <a:extLst>
                <a:ext uri="{FF2B5EF4-FFF2-40B4-BE49-F238E27FC236}">
                  <a16:creationId xmlns:a16="http://schemas.microsoft.com/office/drawing/2014/main" id="{B1F0231B-AADC-D5DE-FC03-D37278A20337}"/>
                </a:ext>
              </a:extLst>
            </p:cNvPr>
            <p:cNvSpPr/>
            <p:nvPr/>
          </p:nvSpPr>
          <p:spPr>
            <a:xfrm>
              <a:off x="5123295" y="3181004"/>
              <a:ext cx="528675" cy="714381"/>
            </a:xfrm>
            <a:prstGeom prst="roundRect">
              <a:avLst>
                <a:gd name="adj" fmla="val 35516"/>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36" name="Grafik 35">
              <a:extLst>
                <a:ext uri="{FF2B5EF4-FFF2-40B4-BE49-F238E27FC236}">
                  <a16:creationId xmlns:a16="http://schemas.microsoft.com/office/drawing/2014/main" id="{0B3EA6D5-6DC4-7168-3610-44464303E0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8158" y="3155497"/>
              <a:ext cx="578947" cy="765394"/>
            </a:xfrm>
            <a:prstGeom prst="rect">
              <a:avLst/>
            </a:prstGeom>
            <a:effectLst>
              <a:outerShdw blurRad="50800" dist="38100" dir="5400000" algn="t" rotWithShape="0">
                <a:prstClr val="black">
                  <a:alpha val="40000"/>
                </a:prstClr>
              </a:outerShdw>
            </a:effectLst>
          </p:spPr>
        </p:pic>
      </p:grpSp>
      <p:grpSp>
        <p:nvGrpSpPr>
          <p:cNvPr id="55" name="Gruppieren 54">
            <a:extLst>
              <a:ext uri="{FF2B5EF4-FFF2-40B4-BE49-F238E27FC236}">
                <a16:creationId xmlns:a16="http://schemas.microsoft.com/office/drawing/2014/main" id="{779B464D-C27E-3478-DFFB-D6AE0A68A9F5}"/>
              </a:ext>
            </a:extLst>
          </p:cNvPr>
          <p:cNvGrpSpPr>
            <a:grpSpLocks noChangeAspect="1"/>
          </p:cNvGrpSpPr>
          <p:nvPr/>
        </p:nvGrpSpPr>
        <p:grpSpPr>
          <a:xfrm>
            <a:off x="5708000" y="4302752"/>
            <a:ext cx="141340" cy="141340"/>
            <a:chOff x="411004" y="1038891"/>
            <a:chExt cx="4202182" cy="4202182"/>
          </a:xfrm>
          <a:effectLst>
            <a:outerShdw blurRad="63500" sx="102000" sy="102000" algn="ctr" rotWithShape="0">
              <a:prstClr val="black">
                <a:alpha val="40000"/>
              </a:prstClr>
            </a:outerShdw>
          </a:effectLst>
        </p:grpSpPr>
        <p:sp>
          <p:nvSpPr>
            <p:cNvPr id="54" name="Oval 53">
              <a:extLst>
                <a:ext uri="{FF2B5EF4-FFF2-40B4-BE49-F238E27FC236}">
                  <a16:creationId xmlns:a16="http://schemas.microsoft.com/office/drawing/2014/main" id="{02C61F84-FF25-52E4-CBBB-D638888ED859}"/>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0" name="Grafik 39">
              <a:extLst>
                <a:ext uri="{FF2B5EF4-FFF2-40B4-BE49-F238E27FC236}">
                  <a16:creationId xmlns:a16="http://schemas.microsoft.com/office/drawing/2014/main" id="{3BA65AB2-898C-590B-4E2A-CCEDB9CAF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53" name="Gruppieren 52">
            <a:extLst>
              <a:ext uri="{FF2B5EF4-FFF2-40B4-BE49-F238E27FC236}">
                <a16:creationId xmlns:a16="http://schemas.microsoft.com/office/drawing/2014/main" id="{637E5F32-BC7F-B8E1-E165-39693B8F420C}"/>
              </a:ext>
            </a:extLst>
          </p:cNvPr>
          <p:cNvGrpSpPr>
            <a:grpSpLocks noChangeAspect="1"/>
          </p:cNvGrpSpPr>
          <p:nvPr/>
        </p:nvGrpSpPr>
        <p:grpSpPr>
          <a:xfrm>
            <a:off x="5739801" y="4198373"/>
            <a:ext cx="167516" cy="140714"/>
            <a:chOff x="152704" y="1153093"/>
            <a:chExt cx="4384475" cy="3683000"/>
          </a:xfrm>
          <a:effectLst>
            <a:outerShdw blurRad="63500" sx="102000" sy="102000" algn="ctr" rotWithShape="0">
              <a:prstClr val="black">
                <a:alpha val="40000"/>
              </a:prstClr>
            </a:outerShdw>
          </a:effectLst>
        </p:grpSpPr>
        <p:sp>
          <p:nvSpPr>
            <p:cNvPr id="52" name="Oval 51">
              <a:extLst>
                <a:ext uri="{FF2B5EF4-FFF2-40B4-BE49-F238E27FC236}">
                  <a16:creationId xmlns:a16="http://schemas.microsoft.com/office/drawing/2014/main" id="{D4F2187C-3AF3-E93D-0FCB-42D837A6DB70}"/>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2" name="Grafik 41">
              <a:extLst>
                <a:ext uri="{FF2B5EF4-FFF2-40B4-BE49-F238E27FC236}">
                  <a16:creationId xmlns:a16="http://schemas.microsoft.com/office/drawing/2014/main" id="{BC7CCB43-440F-3FF2-2533-5E22BF7AC3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69" name="Gruppieren 68">
            <a:extLst>
              <a:ext uri="{FF2B5EF4-FFF2-40B4-BE49-F238E27FC236}">
                <a16:creationId xmlns:a16="http://schemas.microsoft.com/office/drawing/2014/main" id="{9BED749F-9D0F-30BE-CBEC-F19EFC66765E}"/>
              </a:ext>
            </a:extLst>
          </p:cNvPr>
          <p:cNvGrpSpPr>
            <a:grpSpLocks noChangeAspect="1"/>
          </p:cNvGrpSpPr>
          <p:nvPr/>
        </p:nvGrpSpPr>
        <p:grpSpPr>
          <a:xfrm>
            <a:off x="5899617" y="4313284"/>
            <a:ext cx="173081" cy="106743"/>
            <a:chOff x="72562" y="1625134"/>
            <a:chExt cx="4880484" cy="3009900"/>
          </a:xfrm>
          <a:effectLst>
            <a:outerShdw blurRad="63500" sx="102000" sy="102000" algn="ctr" rotWithShape="0">
              <a:prstClr val="black">
                <a:alpha val="40000"/>
              </a:prstClr>
            </a:outerShdw>
          </a:effectLst>
        </p:grpSpPr>
        <p:sp>
          <p:nvSpPr>
            <p:cNvPr id="70" name="Oval 69">
              <a:extLst>
                <a:ext uri="{FF2B5EF4-FFF2-40B4-BE49-F238E27FC236}">
                  <a16:creationId xmlns:a16="http://schemas.microsoft.com/office/drawing/2014/main" id="{6C336B61-D473-4882-3BD9-152BD981A404}"/>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71" name="Grafik 70">
              <a:extLst>
                <a:ext uri="{FF2B5EF4-FFF2-40B4-BE49-F238E27FC236}">
                  <a16:creationId xmlns:a16="http://schemas.microsoft.com/office/drawing/2014/main" id="{598C5FCD-8756-3F12-1B7E-43E4A4D05C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51" name="Gruppieren 50">
            <a:extLst>
              <a:ext uri="{FF2B5EF4-FFF2-40B4-BE49-F238E27FC236}">
                <a16:creationId xmlns:a16="http://schemas.microsoft.com/office/drawing/2014/main" id="{00661010-63CF-C644-E846-74CA25568882}"/>
              </a:ext>
            </a:extLst>
          </p:cNvPr>
          <p:cNvGrpSpPr>
            <a:grpSpLocks noChangeAspect="1"/>
          </p:cNvGrpSpPr>
          <p:nvPr/>
        </p:nvGrpSpPr>
        <p:grpSpPr>
          <a:xfrm>
            <a:off x="5749955" y="4272607"/>
            <a:ext cx="173081" cy="106743"/>
            <a:chOff x="72562" y="1625134"/>
            <a:chExt cx="4880484" cy="3009900"/>
          </a:xfrm>
          <a:effectLst>
            <a:outerShdw blurRad="63500" sx="102000" sy="102000" algn="ctr" rotWithShape="0">
              <a:prstClr val="black">
                <a:alpha val="40000"/>
              </a:prstClr>
            </a:outerShdw>
          </a:effectLst>
        </p:grpSpPr>
        <p:sp>
          <p:nvSpPr>
            <p:cNvPr id="50" name="Oval 49">
              <a:extLst>
                <a:ext uri="{FF2B5EF4-FFF2-40B4-BE49-F238E27FC236}">
                  <a16:creationId xmlns:a16="http://schemas.microsoft.com/office/drawing/2014/main" id="{73C10B90-5D3F-ECFE-86BB-B0667C047B2B}"/>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4" name="Grafik 43">
              <a:extLst>
                <a:ext uri="{FF2B5EF4-FFF2-40B4-BE49-F238E27FC236}">
                  <a16:creationId xmlns:a16="http://schemas.microsoft.com/office/drawing/2014/main" id="{4D55E4B3-13A4-858D-A102-3D731B8B13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49" name="Gruppieren 48">
            <a:extLst>
              <a:ext uri="{FF2B5EF4-FFF2-40B4-BE49-F238E27FC236}">
                <a16:creationId xmlns:a16="http://schemas.microsoft.com/office/drawing/2014/main" id="{F0DE2BB4-879C-EBFB-71E3-74D641CF5276}"/>
              </a:ext>
            </a:extLst>
          </p:cNvPr>
          <p:cNvGrpSpPr>
            <a:grpSpLocks noChangeAspect="1"/>
          </p:cNvGrpSpPr>
          <p:nvPr/>
        </p:nvGrpSpPr>
        <p:grpSpPr>
          <a:xfrm>
            <a:off x="5623552" y="4244392"/>
            <a:ext cx="162945" cy="120569"/>
            <a:chOff x="872645" y="2053683"/>
            <a:chExt cx="3380382" cy="2501280"/>
          </a:xfrm>
          <a:effectLst>
            <a:outerShdw blurRad="63500" sx="102000" sy="102000" algn="ctr" rotWithShape="0">
              <a:prstClr val="black">
                <a:alpha val="40000"/>
              </a:prstClr>
            </a:outerShdw>
          </a:effectLst>
        </p:grpSpPr>
        <p:sp>
          <p:nvSpPr>
            <p:cNvPr id="48" name="Oval 47">
              <a:extLst>
                <a:ext uri="{FF2B5EF4-FFF2-40B4-BE49-F238E27FC236}">
                  <a16:creationId xmlns:a16="http://schemas.microsoft.com/office/drawing/2014/main" id="{AD4470B1-D1E9-80FE-3DAE-D0D1D94B8B15}"/>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46" name="Grafik 45">
              <a:extLst>
                <a:ext uri="{FF2B5EF4-FFF2-40B4-BE49-F238E27FC236}">
                  <a16:creationId xmlns:a16="http://schemas.microsoft.com/office/drawing/2014/main" id="{EF4DAC76-D4C8-B3C7-80E5-7EC0E621F16E}"/>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grpSp>
        <p:nvGrpSpPr>
          <p:cNvPr id="57" name="Gruppieren 56">
            <a:extLst>
              <a:ext uri="{FF2B5EF4-FFF2-40B4-BE49-F238E27FC236}">
                <a16:creationId xmlns:a16="http://schemas.microsoft.com/office/drawing/2014/main" id="{83799C61-4C1D-8DE7-06D4-430881163C80}"/>
              </a:ext>
            </a:extLst>
          </p:cNvPr>
          <p:cNvGrpSpPr>
            <a:grpSpLocks noChangeAspect="1"/>
          </p:cNvGrpSpPr>
          <p:nvPr/>
        </p:nvGrpSpPr>
        <p:grpSpPr>
          <a:xfrm>
            <a:off x="5961734" y="4209523"/>
            <a:ext cx="141340" cy="141340"/>
            <a:chOff x="411004" y="1038891"/>
            <a:chExt cx="4202182" cy="4202182"/>
          </a:xfrm>
          <a:effectLst>
            <a:outerShdw blurRad="63500" sx="102000" sy="102000" algn="ctr" rotWithShape="0">
              <a:prstClr val="black">
                <a:alpha val="40000"/>
              </a:prstClr>
            </a:outerShdw>
          </a:effectLst>
        </p:grpSpPr>
        <p:sp>
          <p:nvSpPr>
            <p:cNvPr id="58" name="Oval 57">
              <a:extLst>
                <a:ext uri="{FF2B5EF4-FFF2-40B4-BE49-F238E27FC236}">
                  <a16:creationId xmlns:a16="http://schemas.microsoft.com/office/drawing/2014/main" id="{5F363624-11A7-041B-6238-8FA1E1B68A97}"/>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59" name="Grafik 58">
              <a:extLst>
                <a:ext uri="{FF2B5EF4-FFF2-40B4-BE49-F238E27FC236}">
                  <a16:creationId xmlns:a16="http://schemas.microsoft.com/office/drawing/2014/main" id="{FEAF8421-A496-F644-BD29-F6D103652C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81" name="Gruppieren 80">
            <a:extLst>
              <a:ext uri="{FF2B5EF4-FFF2-40B4-BE49-F238E27FC236}">
                <a16:creationId xmlns:a16="http://schemas.microsoft.com/office/drawing/2014/main" id="{3050ACF2-01A3-C810-6F0B-B832D5FD71B6}"/>
              </a:ext>
            </a:extLst>
          </p:cNvPr>
          <p:cNvGrpSpPr>
            <a:grpSpLocks noChangeAspect="1"/>
          </p:cNvGrpSpPr>
          <p:nvPr/>
        </p:nvGrpSpPr>
        <p:grpSpPr>
          <a:xfrm>
            <a:off x="6383912" y="4377647"/>
            <a:ext cx="173081" cy="106743"/>
            <a:chOff x="72562" y="1625134"/>
            <a:chExt cx="4880484" cy="3009900"/>
          </a:xfrm>
          <a:effectLst>
            <a:outerShdw blurRad="63500" sx="102000" sy="102000" algn="ctr" rotWithShape="0">
              <a:prstClr val="black">
                <a:alpha val="40000"/>
              </a:prstClr>
            </a:outerShdw>
          </a:effectLst>
        </p:grpSpPr>
        <p:sp>
          <p:nvSpPr>
            <p:cNvPr id="82" name="Oval 81">
              <a:extLst>
                <a:ext uri="{FF2B5EF4-FFF2-40B4-BE49-F238E27FC236}">
                  <a16:creationId xmlns:a16="http://schemas.microsoft.com/office/drawing/2014/main" id="{160E607E-8E75-3566-D18A-B03196960607}"/>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3" name="Grafik 82">
              <a:extLst>
                <a:ext uri="{FF2B5EF4-FFF2-40B4-BE49-F238E27FC236}">
                  <a16:creationId xmlns:a16="http://schemas.microsoft.com/office/drawing/2014/main" id="{A8F6A256-D760-D318-6E4C-5EA1CA5098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90" name="Gruppieren 89">
            <a:extLst>
              <a:ext uri="{FF2B5EF4-FFF2-40B4-BE49-F238E27FC236}">
                <a16:creationId xmlns:a16="http://schemas.microsoft.com/office/drawing/2014/main" id="{9BA15A53-B874-12FD-7A2B-29AC9CA8D19A}"/>
              </a:ext>
            </a:extLst>
          </p:cNvPr>
          <p:cNvGrpSpPr>
            <a:grpSpLocks noChangeAspect="1"/>
          </p:cNvGrpSpPr>
          <p:nvPr/>
        </p:nvGrpSpPr>
        <p:grpSpPr>
          <a:xfrm>
            <a:off x="6088025" y="4224329"/>
            <a:ext cx="167516" cy="140714"/>
            <a:chOff x="152704" y="1153093"/>
            <a:chExt cx="4384475" cy="3683000"/>
          </a:xfrm>
          <a:effectLst>
            <a:outerShdw blurRad="63500" sx="102000" sy="102000" algn="ctr" rotWithShape="0">
              <a:prstClr val="black">
                <a:alpha val="40000"/>
              </a:prstClr>
            </a:outerShdw>
          </a:effectLst>
        </p:grpSpPr>
        <p:sp>
          <p:nvSpPr>
            <p:cNvPr id="91" name="Oval 90">
              <a:extLst>
                <a:ext uri="{FF2B5EF4-FFF2-40B4-BE49-F238E27FC236}">
                  <a16:creationId xmlns:a16="http://schemas.microsoft.com/office/drawing/2014/main" id="{609F862A-9A31-74BD-33AE-0B816536B840}"/>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2" name="Grafik 91">
              <a:extLst>
                <a:ext uri="{FF2B5EF4-FFF2-40B4-BE49-F238E27FC236}">
                  <a16:creationId xmlns:a16="http://schemas.microsoft.com/office/drawing/2014/main" id="{AF4E7035-188D-07F8-17F6-169A064E3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87" name="Gruppieren 86">
            <a:extLst>
              <a:ext uri="{FF2B5EF4-FFF2-40B4-BE49-F238E27FC236}">
                <a16:creationId xmlns:a16="http://schemas.microsoft.com/office/drawing/2014/main" id="{17491DC6-CEB9-9914-CE12-679C61F5F86C}"/>
              </a:ext>
            </a:extLst>
          </p:cNvPr>
          <p:cNvGrpSpPr>
            <a:grpSpLocks noChangeAspect="1"/>
          </p:cNvGrpSpPr>
          <p:nvPr/>
        </p:nvGrpSpPr>
        <p:grpSpPr>
          <a:xfrm>
            <a:off x="5930709" y="4371599"/>
            <a:ext cx="167516" cy="140714"/>
            <a:chOff x="152704" y="1153093"/>
            <a:chExt cx="4384475" cy="3683000"/>
          </a:xfrm>
          <a:effectLst>
            <a:outerShdw blurRad="63500" sx="102000" sy="102000" algn="ctr" rotWithShape="0">
              <a:prstClr val="black">
                <a:alpha val="40000"/>
              </a:prstClr>
            </a:outerShdw>
          </a:effectLst>
        </p:grpSpPr>
        <p:sp>
          <p:nvSpPr>
            <p:cNvPr id="88" name="Oval 87">
              <a:extLst>
                <a:ext uri="{FF2B5EF4-FFF2-40B4-BE49-F238E27FC236}">
                  <a16:creationId xmlns:a16="http://schemas.microsoft.com/office/drawing/2014/main" id="{43615F72-C910-40FE-BD07-4878664C7819}"/>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9" name="Grafik 88">
              <a:extLst>
                <a:ext uri="{FF2B5EF4-FFF2-40B4-BE49-F238E27FC236}">
                  <a16:creationId xmlns:a16="http://schemas.microsoft.com/office/drawing/2014/main" id="{AF0C71A7-456B-E962-2F0C-93891232FD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60" name="Gruppieren 59">
            <a:extLst>
              <a:ext uri="{FF2B5EF4-FFF2-40B4-BE49-F238E27FC236}">
                <a16:creationId xmlns:a16="http://schemas.microsoft.com/office/drawing/2014/main" id="{E8A7D9D2-0568-5429-4296-D82A3D0F1731}"/>
              </a:ext>
            </a:extLst>
          </p:cNvPr>
          <p:cNvGrpSpPr>
            <a:grpSpLocks noChangeAspect="1"/>
          </p:cNvGrpSpPr>
          <p:nvPr/>
        </p:nvGrpSpPr>
        <p:grpSpPr>
          <a:xfrm>
            <a:off x="5932864" y="4478670"/>
            <a:ext cx="141340" cy="141340"/>
            <a:chOff x="411004" y="1038891"/>
            <a:chExt cx="4202182" cy="4202182"/>
          </a:xfrm>
          <a:effectLst>
            <a:outerShdw blurRad="63500" sx="102000" sy="102000" algn="ctr" rotWithShape="0">
              <a:prstClr val="black">
                <a:alpha val="40000"/>
              </a:prstClr>
            </a:outerShdw>
          </a:effectLst>
        </p:grpSpPr>
        <p:sp>
          <p:nvSpPr>
            <p:cNvPr id="61" name="Oval 60">
              <a:extLst>
                <a:ext uri="{FF2B5EF4-FFF2-40B4-BE49-F238E27FC236}">
                  <a16:creationId xmlns:a16="http://schemas.microsoft.com/office/drawing/2014/main" id="{2FD53263-49A1-A0D5-F782-C8734DD413CC}"/>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2" name="Grafik 61">
              <a:extLst>
                <a:ext uri="{FF2B5EF4-FFF2-40B4-BE49-F238E27FC236}">
                  <a16:creationId xmlns:a16="http://schemas.microsoft.com/office/drawing/2014/main" id="{900A4330-0CC7-AAFC-4364-57C8CC9261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63" name="Gruppieren 62">
            <a:extLst>
              <a:ext uri="{FF2B5EF4-FFF2-40B4-BE49-F238E27FC236}">
                <a16:creationId xmlns:a16="http://schemas.microsoft.com/office/drawing/2014/main" id="{79D3DE54-157F-EF07-1D30-151BEE4757D0}"/>
              </a:ext>
            </a:extLst>
          </p:cNvPr>
          <p:cNvGrpSpPr>
            <a:grpSpLocks noChangeAspect="1"/>
          </p:cNvGrpSpPr>
          <p:nvPr/>
        </p:nvGrpSpPr>
        <p:grpSpPr>
          <a:xfrm>
            <a:off x="6081976" y="4368008"/>
            <a:ext cx="141340" cy="141340"/>
            <a:chOff x="411004" y="1038891"/>
            <a:chExt cx="4202182" cy="4202182"/>
          </a:xfrm>
          <a:effectLst>
            <a:outerShdw blurRad="63500" sx="102000" sy="102000" algn="ctr" rotWithShape="0">
              <a:prstClr val="black">
                <a:alpha val="40000"/>
              </a:prstClr>
            </a:outerShdw>
          </a:effectLst>
        </p:grpSpPr>
        <p:sp>
          <p:nvSpPr>
            <p:cNvPr id="64" name="Oval 63">
              <a:extLst>
                <a:ext uri="{FF2B5EF4-FFF2-40B4-BE49-F238E27FC236}">
                  <a16:creationId xmlns:a16="http://schemas.microsoft.com/office/drawing/2014/main" id="{45AC6C72-1919-935F-335C-44BABEED7A5A}"/>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5" name="Grafik 64">
              <a:extLst>
                <a:ext uri="{FF2B5EF4-FFF2-40B4-BE49-F238E27FC236}">
                  <a16:creationId xmlns:a16="http://schemas.microsoft.com/office/drawing/2014/main" id="{0AFA3F88-7595-4032-DE52-921D72BA2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66" name="Gruppieren 65">
            <a:extLst>
              <a:ext uri="{FF2B5EF4-FFF2-40B4-BE49-F238E27FC236}">
                <a16:creationId xmlns:a16="http://schemas.microsoft.com/office/drawing/2014/main" id="{F46D0D9E-0320-1E04-6B24-393D72E5E8F1}"/>
              </a:ext>
            </a:extLst>
          </p:cNvPr>
          <p:cNvGrpSpPr>
            <a:grpSpLocks noChangeAspect="1"/>
          </p:cNvGrpSpPr>
          <p:nvPr/>
        </p:nvGrpSpPr>
        <p:grpSpPr>
          <a:xfrm>
            <a:off x="6367853" y="4263314"/>
            <a:ext cx="141340" cy="141340"/>
            <a:chOff x="411004" y="1038891"/>
            <a:chExt cx="4202182" cy="4202182"/>
          </a:xfrm>
          <a:effectLst>
            <a:outerShdw blurRad="63500" sx="102000" sy="102000" algn="ctr" rotWithShape="0">
              <a:prstClr val="black">
                <a:alpha val="40000"/>
              </a:prstClr>
            </a:outerShdw>
          </a:effectLst>
        </p:grpSpPr>
        <p:sp>
          <p:nvSpPr>
            <p:cNvPr id="67" name="Oval 66">
              <a:extLst>
                <a:ext uri="{FF2B5EF4-FFF2-40B4-BE49-F238E27FC236}">
                  <a16:creationId xmlns:a16="http://schemas.microsoft.com/office/drawing/2014/main" id="{9596140C-C259-7733-5BD5-48B9A3BDB720}"/>
                </a:ext>
              </a:extLst>
            </p:cNvPr>
            <p:cNvSpPr/>
            <p:nvPr/>
          </p:nvSpPr>
          <p:spPr>
            <a:xfrm>
              <a:off x="423746" y="1056819"/>
              <a:ext cx="4165012" cy="4184254"/>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68" name="Grafik 67">
              <a:extLst>
                <a:ext uri="{FF2B5EF4-FFF2-40B4-BE49-F238E27FC236}">
                  <a16:creationId xmlns:a16="http://schemas.microsoft.com/office/drawing/2014/main" id="{89A126C2-5D0C-4844-E218-AE471ABE77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004" y="1038891"/>
              <a:ext cx="4202182" cy="4202182"/>
            </a:xfrm>
            <a:prstGeom prst="rect">
              <a:avLst/>
            </a:prstGeom>
          </p:spPr>
        </p:pic>
      </p:grpSp>
      <p:grpSp>
        <p:nvGrpSpPr>
          <p:cNvPr id="84" name="Gruppieren 83">
            <a:extLst>
              <a:ext uri="{FF2B5EF4-FFF2-40B4-BE49-F238E27FC236}">
                <a16:creationId xmlns:a16="http://schemas.microsoft.com/office/drawing/2014/main" id="{890EFC35-E239-E648-994A-FFC939F70FBB}"/>
              </a:ext>
            </a:extLst>
          </p:cNvPr>
          <p:cNvGrpSpPr>
            <a:grpSpLocks noChangeAspect="1"/>
          </p:cNvGrpSpPr>
          <p:nvPr/>
        </p:nvGrpSpPr>
        <p:grpSpPr>
          <a:xfrm>
            <a:off x="6273014" y="4252253"/>
            <a:ext cx="173081" cy="106743"/>
            <a:chOff x="72562" y="1625134"/>
            <a:chExt cx="4880484" cy="3009900"/>
          </a:xfrm>
          <a:effectLst>
            <a:outerShdw blurRad="63500" sx="102000" sy="102000" algn="ctr" rotWithShape="0">
              <a:prstClr val="black">
                <a:alpha val="40000"/>
              </a:prstClr>
            </a:outerShdw>
          </a:effectLst>
        </p:grpSpPr>
        <p:sp>
          <p:nvSpPr>
            <p:cNvPr id="85" name="Oval 84">
              <a:extLst>
                <a:ext uri="{FF2B5EF4-FFF2-40B4-BE49-F238E27FC236}">
                  <a16:creationId xmlns:a16="http://schemas.microsoft.com/office/drawing/2014/main" id="{FAFAD275-3D44-7B49-AA00-FE3CF94BB41A}"/>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86" name="Grafik 85">
              <a:extLst>
                <a:ext uri="{FF2B5EF4-FFF2-40B4-BE49-F238E27FC236}">
                  <a16:creationId xmlns:a16="http://schemas.microsoft.com/office/drawing/2014/main" id="{E2087B40-C628-AEF6-67C3-BD9EB77D74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nvGrpSpPr>
          <p:cNvPr id="93" name="Gruppieren 92">
            <a:extLst>
              <a:ext uri="{FF2B5EF4-FFF2-40B4-BE49-F238E27FC236}">
                <a16:creationId xmlns:a16="http://schemas.microsoft.com/office/drawing/2014/main" id="{3070C2F5-E435-7AEA-680E-A7F611845CA1}"/>
              </a:ext>
            </a:extLst>
          </p:cNvPr>
          <p:cNvGrpSpPr>
            <a:grpSpLocks noChangeAspect="1"/>
          </p:cNvGrpSpPr>
          <p:nvPr/>
        </p:nvGrpSpPr>
        <p:grpSpPr>
          <a:xfrm>
            <a:off x="6236809" y="4312400"/>
            <a:ext cx="167516" cy="140714"/>
            <a:chOff x="152704" y="1153093"/>
            <a:chExt cx="4384475" cy="3683000"/>
          </a:xfrm>
          <a:effectLst>
            <a:outerShdw blurRad="63500" sx="102000" sy="102000" algn="ctr" rotWithShape="0">
              <a:prstClr val="black">
                <a:alpha val="40000"/>
              </a:prstClr>
            </a:outerShdw>
          </a:effectLst>
        </p:grpSpPr>
        <p:sp>
          <p:nvSpPr>
            <p:cNvPr id="94" name="Oval 93">
              <a:extLst>
                <a:ext uri="{FF2B5EF4-FFF2-40B4-BE49-F238E27FC236}">
                  <a16:creationId xmlns:a16="http://schemas.microsoft.com/office/drawing/2014/main" id="{26724163-8FFD-488A-DD0D-0BC482127820}"/>
                </a:ext>
              </a:extLst>
            </p:cNvPr>
            <p:cNvSpPr/>
            <p:nvPr/>
          </p:nvSpPr>
          <p:spPr>
            <a:xfrm rot="1030268">
              <a:off x="152704" y="1253194"/>
              <a:ext cx="4384475" cy="3458698"/>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5" name="Grafik 94">
              <a:extLst>
                <a:ext uri="{FF2B5EF4-FFF2-40B4-BE49-F238E27FC236}">
                  <a16:creationId xmlns:a16="http://schemas.microsoft.com/office/drawing/2014/main" id="{0796BC35-0800-2F33-7600-A7C79AE5F7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190" y="1153093"/>
              <a:ext cx="4356100" cy="3683000"/>
            </a:xfrm>
            <a:prstGeom prst="rect">
              <a:avLst/>
            </a:prstGeom>
          </p:spPr>
        </p:pic>
      </p:grpSp>
      <p:grpSp>
        <p:nvGrpSpPr>
          <p:cNvPr id="96" name="Gruppieren 95">
            <a:extLst>
              <a:ext uri="{FF2B5EF4-FFF2-40B4-BE49-F238E27FC236}">
                <a16:creationId xmlns:a16="http://schemas.microsoft.com/office/drawing/2014/main" id="{ADD95870-6E09-116F-519B-F73A764EBEF0}"/>
              </a:ext>
            </a:extLst>
          </p:cNvPr>
          <p:cNvGrpSpPr>
            <a:grpSpLocks noChangeAspect="1"/>
          </p:cNvGrpSpPr>
          <p:nvPr/>
        </p:nvGrpSpPr>
        <p:grpSpPr>
          <a:xfrm>
            <a:off x="5867318" y="4213285"/>
            <a:ext cx="162945" cy="120569"/>
            <a:chOff x="872645" y="2053683"/>
            <a:chExt cx="3380382" cy="2501280"/>
          </a:xfrm>
          <a:effectLst>
            <a:outerShdw blurRad="63500" sx="102000" sy="102000" algn="ctr" rotWithShape="0">
              <a:prstClr val="black">
                <a:alpha val="40000"/>
              </a:prstClr>
            </a:outerShdw>
          </a:effectLst>
        </p:grpSpPr>
        <p:sp>
          <p:nvSpPr>
            <p:cNvPr id="97" name="Oval 96">
              <a:extLst>
                <a:ext uri="{FF2B5EF4-FFF2-40B4-BE49-F238E27FC236}">
                  <a16:creationId xmlns:a16="http://schemas.microsoft.com/office/drawing/2014/main" id="{13816F44-EF2F-6B0B-2F85-C23E873A3489}"/>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98" name="Grafik 97">
              <a:extLst>
                <a:ext uri="{FF2B5EF4-FFF2-40B4-BE49-F238E27FC236}">
                  <a16:creationId xmlns:a16="http://schemas.microsoft.com/office/drawing/2014/main" id="{71303EB6-7F5E-9681-BE46-529252369570}"/>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grpSp>
        <p:nvGrpSpPr>
          <p:cNvPr id="99" name="Gruppieren 98">
            <a:extLst>
              <a:ext uri="{FF2B5EF4-FFF2-40B4-BE49-F238E27FC236}">
                <a16:creationId xmlns:a16="http://schemas.microsoft.com/office/drawing/2014/main" id="{07EA0B32-02BD-4427-DEE1-767875AD67CA}"/>
              </a:ext>
            </a:extLst>
          </p:cNvPr>
          <p:cNvGrpSpPr>
            <a:grpSpLocks noChangeAspect="1"/>
          </p:cNvGrpSpPr>
          <p:nvPr/>
        </p:nvGrpSpPr>
        <p:grpSpPr>
          <a:xfrm>
            <a:off x="6192046" y="4422853"/>
            <a:ext cx="162945" cy="120569"/>
            <a:chOff x="872645" y="2053683"/>
            <a:chExt cx="3380382" cy="2501280"/>
          </a:xfrm>
          <a:effectLst>
            <a:outerShdw blurRad="63500" sx="102000" sy="102000" algn="ctr" rotWithShape="0">
              <a:prstClr val="black">
                <a:alpha val="40000"/>
              </a:prstClr>
            </a:outerShdw>
          </a:effectLst>
        </p:grpSpPr>
        <p:sp>
          <p:nvSpPr>
            <p:cNvPr id="100" name="Oval 99">
              <a:extLst>
                <a:ext uri="{FF2B5EF4-FFF2-40B4-BE49-F238E27FC236}">
                  <a16:creationId xmlns:a16="http://schemas.microsoft.com/office/drawing/2014/main" id="{18A46379-3E79-3F1F-0CF8-F659F9133199}"/>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01" name="Grafik 100">
              <a:extLst>
                <a:ext uri="{FF2B5EF4-FFF2-40B4-BE49-F238E27FC236}">
                  <a16:creationId xmlns:a16="http://schemas.microsoft.com/office/drawing/2014/main" id="{C39024A2-1537-C72F-6C60-A71AE42F84D8}"/>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sp>
        <p:nvSpPr>
          <p:cNvPr id="144" name="Google Shape;471;p17">
            <a:extLst>
              <a:ext uri="{FF2B5EF4-FFF2-40B4-BE49-F238E27FC236}">
                <a16:creationId xmlns:a16="http://schemas.microsoft.com/office/drawing/2014/main" id="{BDDE4C35-C33B-82CB-AF35-E1C5325B0DF8}"/>
              </a:ext>
            </a:extLst>
          </p:cNvPr>
          <p:cNvSpPr/>
          <p:nvPr/>
        </p:nvSpPr>
        <p:spPr>
          <a:xfrm>
            <a:off x="488145" y="2564041"/>
            <a:ext cx="2985478" cy="1181961"/>
          </a:xfrm>
          <a:prstGeom prst="wedgeRoundRectCallout">
            <a:avLst>
              <a:gd name="adj1" fmla="val 59631"/>
              <a:gd name="adj2" fmla="val -397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In den Dritten dann 12. Es sind aber immer noch Steine übrig.</a:t>
            </a:r>
          </a:p>
        </p:txBody>
      </p:sp>
      <p:sp>
        <p:nvSpPr>
          <p:cNvPr id="150" name="Google Shape;471;p17">
            <a:extLst>
              <a:ext uri="{FF2B5EF4-FFF2-40B4-BE49-F238E27FC236}">
                <a16:creationId xmlns:a16="http://schemas.microsoft.com/office/drawing/2014/main" id="{F14C7E22-E821-4C98-5186-4CA5E637C44F}"/>
              </a:ext>
            </a:extLst>
          </p:cNvPr>
          <p:cNvSpPr/>
          <p:nvPr/>
        </p:nvSpPr>
        <p:spPr>
          <a:xfrm>
            <a:off x="526474" y="3830930"/>
            <a:ext cx="2736855" cy="1161984"/>
          </a:xfrm>
          <a:prstGeom prst="wedgeRoundRectCallout">
            <a:avLst>
              <a:gd name="adj1" fmla="val 65477"/>
              <a:gd name="adj2" fmla="val -2326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Okay. 2 Steine in den ersten Becher. </a:t>
            </a:r>
            <a:br>
              <a:rPr lang="de-DE" sz="1800" b="0" dirty="0">
                <a:solidFill>
                  <a:schemeClr val="tx1"/>
                </a:solidFill>
              </a:rPr>
            </a:br>
            <a:r>
              <a:rPr lang="de-DE" sz="1800" b="0" dirty="0">
                <a:solidFill>
                  <a:schemeClr val="tx1"/>
                </a:solidFill>
              </a:rPr>
              <a:t>Dann kommen 7 in den Zweiten!</a:t>
            </a:r>
            <a:endParaRPr sz="1800" b="0" dirty="0">
              <a:solidFill>
                <a:schemeClr val="tx1"/>
              </a:solidFill>
            </a:endParaRPr>
          </a:p>
        </p:txBody>
      </p:sp>
      <p:sp>
        <p:nvSpPr>
          <p:cNvPr id="152" name="Google Shape;471;p17">
            <a:extLst>
              <a:ext uri="{FF2B5EF4-FFF2-40B4-BE49-F238E27FC236}">
                <a16:creationId xmlns:a16="http://schemas.microsoft.com/office/drawing/2014/main" id="{81A260AF-92B2-220A-26B4-97D3A565CE76}"/>
              </a:ext>
            </a:extLst>
          </p:cNvPr>
          <p:cNvSpPr/>
          <p:nvPr/>
        </p:nvSpPr>
        <p:spPr>
          <a:xfrm>
            <a:off x="7838410" y="3997210"/>
            <a:ext cx="2736855" cy="804410"/>
          </a:xfrm>
          <a:prstGeom prst="wedgeRoundRectCallout">
            <a:avLst>
              <a:gd name="adj1" fmla="val -59899"/>
              <a:gd name="adj2" fmla="val -29561"/>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tx1"/>
                </a:solidFill>
              </a:rPr>
              <a:t>Lass uns mal mit 2 Steinen versuchen.</a:t>
            </a:r>
            <a:endParaRPr sz="1800" b="0" dirty="0">
              <a:solidFill>
                <a:schemeClr val="tx1"/>
              </a:solidFill>
            </a:endParaRPr>
          </a:p>
        </p:txBody>
      </p:sp>
      <p:pic>
        <p:nvPicPr>
          <p:cNvPr id="153" name="Grafik 152">
            <a:extLst>
              <a:ext uri="{FF2B5EF4-FFF2-40B4-BE49-F238E27FC236}">
                <a16:creationId xmlns:a16="http://schemas.microsoft.com/office/drawing/2014/main" id="{1BEEACC4-9776-EF56-206C-EC808464EA16}"/>
              </a:ext>
            </a:extLst>
          </p:cNvPr>
          <p:cNvPicPr>
            <a:picLocks noChangeAspect="1"/>
          </p:cNvPicPr>
          <p:nvPr/>
        </p:nvPicPr>
        <p:blipFill>
          <a:blip r:embed="rId11"/>
          <a:stretch>
            <a:fillRect/>
          </a:stretch>
        </p:blipFill>
        <p:spPr>
          <a:xfrm>
            <a:off x="11078032" y="4601972"/>
            <a:ext cx="957960" cy="1397025"/>
          </a:xfrm>
          <a:prstGeom prst="rect">
            <a:avLst/>
          </a:prstGeom>
        </p:spPr>
      </p:pic>
      <p:pic>
        <p:nvPicPr>
          <p:cNvPr id="11" name="Grafik 10">
            <a:extLst>
              <a:ext uri="{FF2B5EF4-FFF2-40B4-BE49-F238E27FC236}">
                <a16:creationId xmlns:a16="http://schemas.microsoft.com/office/drawing/2014/main" id="{A948B131-657F-A198-2393-282452F45E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7299" y="2712488"/>
            <a:ext cx="838200" cy="1917700"/>
          </a:xfrm>
          <a:prstGeom prst="rect">
            <a:avLst/>
          </a:prstGeom>
        </p:spPr>
      </p:pic>
      <p:sp>
        <p:nvSpPr>
          <p:cNvPr id="154" name="Wolkenförmige Legende 153">
            <a:extLst>
              <a:ext uri="{FF2B5EF4-FFF2-40B4-BE49-F238E27FC236}">
                <a16:creationId xmlns:a16="http://schemas.microsoft.com/office/drawing/2014/main" id="{158712B1-B6CF-237F-46B3-44242EFB7E07}"/>
              </a:ext>
            </a:extLst>
          </p:cNvPr>
          <p:cNvSpPr/>
          <p:nvPr/>
        </p:nvSpPr>
        <p:spPr>
          <a:xfrm>
            <a:off x="8122973" y="767913"/>
            <a:ext cx="3913019" cy="2550438"/>
          </a:xfrm>
          <a:prstGeom prst="cloudCallout">
            <a:avLst>
              <a:gd name="adj1" fmla="val 36581"/>
              <a:gd name="adj2" fmla="val 9421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Die Kinder scheinen die Aufgabe verstanden zu haben. </a:t>
            </a:r>
            <a:br>
              <a:rPr lang="de-DE" sz="1600" b="0" dirty="0">
                <a:solidFill>
                  <a:schemeClr val="tx1"/>
                </a:solidFill>
              </a:rPr>
            </a:br>
            <a:r>
              <a:rPr lang="de-DE" sz="1600" b="0" dirty="0">
                <a:solidFill>
                  <a:schemeClr val="tx1"/>
                </a:solidFill>
              </a:rPr>
              <a:t>Aber wie kann ich die Kinder dabei unterstützen, gezielter vorzugehen?</a:t>
            </a:r>
          </a:p>
        </p:txBody>
      </p:sp>
      <p:grpSp>
        <p:nvGrpSpPr>
          <p:cNvPr id="3" name="Gruppieren 2">
            <a:extLst>
              <a:ext uri="{FF2B5EF4-FFF2-40B4-BE49-F238E27FC236}">
                <a16:creationId xmlns:a16="http://schemas.microsoft.com/office/drawing/2014/main" id="{08CD2503-9E9F-C725-7061-3B152B69BBD5}"/>
              </a:ext>
            </a:extLst>
          </p:cNvPr>
          <p:cNvGrpSpPr/>
          <p:nvPr/>
        </p:nvGrpSpPr>
        <p:grpSpPr>
          <a:xfrm>
            <a:off x="3005957" y="3355634"/>
            <a:ext cx="1739900" cy="2171700"/>
            <a:chOff x="3584814" y="3528438"/>
            <a:chExt cx="1739900" cy="2171700"/>
          </a:xfrm>
        </p:grpSpPr>
        <p:grpSp>
          <p:nvGrpSpPr>
            <p:cNvPr id="151" name="Gruppieren 150">
              <a:extLst>
                <a:ext uri="{FF2B5EF4-FFF2-40B4-BE49-F238E27FC236}">
                  <a16:creationId xmlns:a16="http://schemas.microsoft.com/office/drawing/2014/main" id="{A7CD23F0-E808-A30E-C5EC-1009A119FBE0}"/>
                </a:ext>
              </a:extLst>
            </p:cNvPr>
            <p:cNvGrpSpPr/>
            <p:nvPr/>
          </p:nvGrpSpPr>
          <p:grpSpPr>
            <a:xfrm>
              <a:off x="3584814" y="3528438"/>
              <a:ext cx="1739900" cy="2171700"/>
              <a:chOff x="3584814" y="3528438"/>
              <a:chExt cx="1739900" cy="2171700"/>
            </a:xfrm>
          </p:grpSpPr>
          <p:pic>
            <p:nvPicPr>
              <p:cNvPr id="137" name="Grafik 136">
                <a:extLst>
                  <a:ext uri="{FF2B5EF4-FFF2-40B4-BE49-F238E27FC236}">
                    <a16:creationId xmlns:a16="http://schemas.microsoft.com/office/drawing/2014/main" id="{3669D5C9-FB57-3450-2AEA-AAD19A33522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584814" y="3528438"/>
                <a:ext cx="1739900" cy="2171700"/>
              </a:xfrm>
              <a:prstGeom prst="rect">
                <a:avLst/>
              </a:prstGeom>
            </p:spPr>
          </p:pic>
          <p:grpSp>
            <p:nvGrpSpPr>
              <p:cNvPr id="145" name="Gruppieren 144">
                <a:extLst>
                  <a:ext uri="{FF2B5EF4-FFF2-40B4-BE49-F238E27FC236}">
                    <a16:creationId xmlns:a16="http://schemas.microsoft.com/office/drawing/2014/main" id="{C942E48C-84B9-6E8C-B515-A9188154F314}"/>
                  </a:ext>
                </a:extLst>
              </p:cNvPr>
              <p:cNvGrpSpPr>
                <a:grpSpLocks noChangeAspect="1"/>
              </p:cNvGrpSpPr>
              <p:nvPr/>
            </p:nvGrpSpPr>
            <p:grpSpPr>
              <a:xfrm>
                <a:off x="5052757" y="5202658"/>
                <a:ext cx="162945" cy="120569"/>
                <a:chOff x="872645" y="2053683"/>
                <a:chExt cx="3380382" cy="2501280"/>
              </a:xfrm>
              <a:effectLst>
                <a:outerShdw blurRad="63500" sx="102000" sy="102000" algn="ctr" rotWithShape="0">
                  <a:prstClr val="black">
                    <a:alpha val="40000"/>
                  </a:prstClr>
                </a:outerShdw>
              </a:effectLst>
            </p:grpSpPr>
            <p:sp>
              <p:nvSpPr>
                <p:cNvPr id="146" name="Oval 145">
                  <a:extLst>
                    <a:ext uri="{FF2B5EF4-FFF2-40B4-BE49-F238E27FC236}">
                      <a16:creationId xmlns:a16="http://schemas.microsoft.com/office/drawing/2014/main" id="{A6B76A0F-BCBB-E8AF-3199-3B3A462C9127}"/>
                    </a:ext>
                  </a:extLst>
                </p:cNvPr>
                <p:cNvSpPr/>
                <p:nvPr/>
              </p:nvSpPr>
              <p:spPr>
                <a:xfrm rot="528766">
                  <a:off x="872645" y="2075184"/>
                  <a:ext cx="3325951" cy="2438400"/>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147" name="Grafik 146">
                  <a:extLst>
                    <a:ext uri="{FF2B5EF4-FFF2-40B4-BE49-F238E27FC236}">
                      <a16:creationId xmlns:a16="http://schemas.microsoft.com/office/drawing/2014/main" id="{D3B2138F-33CA-00B5-37CB-4298DC376170}"/>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80931" y="2053683"/>
                  <a:ext cx="3372096" cy="2501280"/>
                </a:xfrm>
                <a:prstGeom prst="rect">
                  <a:avLst/>
                </a:prstGeom>
              </p:spPr>
            </p:pic>
          </p:grpSp>
        </p:grpSp>
        <p:grpSp>
          <p:nvGrpSpPr>
            <p:cNvPr id="75" name="Gruppieren 74">
              <a:extLst>
                <a:ext uri="{FF2B5EF4-FFF2-40B4-BE49-F238E27FC236}">
                  <a16:creationId xmlns:a16="http://schemas.microsoft.com/office/drawing/2014/main" id="{BAA2988B-98E8-0528-E071-48852ACEBA3B}"/>
                </a:ext>
              </a:extLst>
            </p:cNvPr>
            <p:cNvGrpSpPr>
              <a:grpSpLocks noChangeAspect="1"/>
            </p:cNvGrpSpPr>
            <p:nvPr/>
          </p:nvGrpSpPr>
          <p:grpSpPr>
            <a:xfrm>
              <a:off x="4979406" y="5170149"/>
              <a:ext cx="173081" cy="106743"/>
              <a:chOff x="72562" y="1625134"/>
              <a:chExt cx="4880484" cy="3009900"/>
            </a:xfrm>
            <a:effectLst>
              <a:outerShdw blurRad="63500" sx="102000" sy="102000" algn="ctr" rotWithShape="0">
                <a:prstClr val="black">
                  <a:alpha val="40000"/>
                </a:prstClr>
              </a:outerShdw>
            </a:effectLst>
          </p:grpSpPr>
          <p:sp>
            <p:nvSpPr>
              <p:cNvPr id="76" name="Oval 75">
                <a:extLst>
                  <a:ext uri="{FF2B5EF4-FFF2-40B4-BE49-F238E27FC236}">
                    <a16:creationId xmlns:a16="http://schemas.microsoft.com/office/drawing/2014/main" id="{9516DB3F-68DB-1FE7-9CBD-5A532E54535E}"/>
                  </a:ext>
                </a:extLst>
              </p:cNvPr>
              <p:cNvSpPr/>
              <p:nvPr/>
            </p:nvSpPr>
            <p:spPr>
              <a:xfrm rot="1171468">
                <a:off x="72562" y="1881112"/>
                <a:ext cx="4880484" cy="2497943"/>
              </a:xfrm>
              <a:prstGeom prst="ellipse">
                <a:avLst/>
              </a:prstGeom>
              <a:solidFill>
                <a:schemeClr val="bg1">
                  <a:lumMod val="9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a:ln>
                    <a:noFill/>
                  </a:ln>
                  <a:solidFill>
                    <a:srgbClr val="000000"/>
                  </a:solidFill>
                  <a:effectLst/>
                  <a:uFillTx/>
                  <a:latin typeface="+mj-lt"/>
                  <a:ea typeface="+mj-ea"/>
                  <a:cs typeface="+mj-cs"/>
                  <a:sym typeface="Calibri"/>
                </a:endParaRPr>
              </a:p>
            </p:txBody>
          </p:sp>
          <p:pic>
            <p:nvPicPr>
              <p:cNvPr id="77" name="Grafik 76">
                <a:extLst>
                  <a:ext uri="{FF2B5EF4-FFF2-40B4-BE49-F238E27FC236}">
                    <a16:creationId xmlns:a16="http://schemas.microsoft.com/office/drawing/2014/main" id="{FE3FF7B4-6E89-36F5-7EC2-9FA9E7F129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254" y="1625134"/>
                <a:ext cx="4737100" cy="3009900"/>
              </a:xfrm>
              <a:prstGeom prst="rect">
                <a:avLst/>
              </a:prstGeom>
            </p:spPr>
          </p:pic>
        </p:grpSp>
      </p:grpSp>
      <p:pic>
        <p:nvPicPr>
          <p:cNvPr id="5" name="Grafik 4">
            <a:extLst>
              <a:ext uri="{FF2B5EF4-FFF2-40B4-BE49-F238E27FC236}">
                <a16:creationId xmlns:a16="http://schemas.microsoft.com/office/drawing/2014/main" id="{33B4D711-A50A-6F76-4F47-68DF076DD96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56127" y="5127939"/>
            <a:ext cx="509858" cy="692965"/>
          </a:xfrm>
          <a:prstGeom prst="rect">
            <a:avLst/>
          </a:prstGeom>
          <a:effectLst>
            <a:outerShdw blurRad="50800" dist="38100" dir="5400000" algn="t" rotWithShape="0">
              <a:prstClr val="black">
                <a:alpha val="40000"/>
              </a:prstClr>
            </a:outerShdw>
          </a:effectLst>
        </p:spPr>
      </p:pic>
      <p:sp>
        <p:nvSpPr>
          <p:cNvPr id="6" name="Textfeld 5">
            <a:extLst>
              <a:ext uri="{FF2B5EF4-FFF2-40B4-BE49-F238E27FC236}">
                <a16:creationId xmlns:a16="http://schemas.microsoft.com/office/drawing/2014/main" id="{7833C6D7-C9F9-B78F-CDD1-F73C3282AB72}"/>
              </a:ext>
            </a:extLst>
          </p:cNvPr>
          <p:cNvSpPr txBox="1"/>
          <p:nvPr/>
        </p:nvSpPr>
        <p:spPr>
          <a:xfrm>
            <a:off x="5892284" y="5355539"/>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7" name="Grafik 6">
            <a:extLst>
              <a:ext uri="{FF2B5EF4-FFF2-40B4-BE49-F238E27FC236}">
                <a16:creationId xmlns:a16="http://schemas.microsoft.com/office/drawing/2014/main" id="{773D972D-9851-960B-F9C6-F45D3CD97F7D}"/>
              </a:ext>
            </a:extLst>
          </p:cNvPr>
          <p:cNvPicPr>
            <a:picLocks noChangeAspect="1"/>
          </p:cNvPicPr>
          <p:nvPr/>
        </p:nvPicPr>
        <p:blipFill>
          <a:blip r:embed="rId14">
            <a:extLst>
              <a:ext uri="{BEBA8EAE-BF5A-486C-A8C5-ECC9F3942E4B}">
                <a14:imgProps xmlns:a14="http://schemas.microsoft.com/office/drawing/2010/main">
                  <a14:imgLayer r:embed="rId16">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130143" y="5134706"/>
            <a:ext cx="509858" cy="692965"/>
          </a:xfrm>
          <a:prstGeom prst="rect">
            <a:avLst/>
          </a:prstGeom>
          <a:effectLst>
            <a:outerShdw blurRad="50800" dist="38100" dir="5400000" algn="t" rotWithShape="0">
              <a:prstClr val="black">
                <a:alpha val="40000"/>
              </a:prstClr>
            </a:outerShdw>
          </a:effectLst>
        </p:spPr>
      </p:pic>
      <p:sp>
        <p:nvSpPr>
          <p:cNvPr id="8" name="Textfeld 7">
            <a:extLst>
              <a:ext uri="{FF2B5EF4-FFF2-40B4-BE49-F238E27FC236}">
                <a16:creationId xmlns:a16="http://schemas.microsoft.com/office/drawing/2014/main" id="{10D10FB1-737B-E7CD-E3FC-DF6408595259}"/>
              </a:ext>
            </a:extLst>
          </p:cNvPr>
          <p:cNvSpPr txBox="1"/>
          <p:nvPr/>
        </p:nvSpPr>
        <p:spPr>
          <a:xfrm>
            <a:off x="5266300" y="5362306"/>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9" name="Grafik 8">
            <a:extLst>
              <a:ext uri="{FF2B5EF4-FFF2-40B4-BE49-F238E27FC236}">
                <a16:creationId xmlns:a16="http://schemas.microsoft.com/office/drawing/2014/main" id="{3DEF90D5-7753-36F4-DE58-2A43B0576666}"/>
              </a:ext>
            </a:extLst>
          </p:cNvPr>
          <p:cNvPicPr>
            <a:picLocks noChangeAspect="1"/>
          </p:cNvPicPr>
          <p:nvPr/>
        </p:nvPicPr>
        <p:blipFill>
          <a:blip r:embed="rId14">
            <a:extLst>
              <a:ext uri="{BEBA8EAE-BF5A-486C-A8C5-ECC9F3942E4B}">
                <a14:imgProps xmlns:a14="http://schemas.microsoft.com/office/drawing/2010/main">
                  <a14:imgLayer r:embed="rId17">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4510932" y="5129033"/>
            <a:ext cx="509858" cy="692965"/>
          </a:xfrm>
          <a:prstGeom prst="rect">
            <a:avLst/>
          </a:prstGeom>
          <a:effectLst>
            <a:outerShdw blurRad="50800" dist="38100" dir="5400000" algn="t" rotWithShape="0">
              <a:prstClr val="black">
                <a:alpha val="40000"/>
              </a:prstClr>
            </a:outerShdw>
          </a:effectLst>
        </p:spPr>
      </p:pic>
      <p:sp>
        <p:nvSpPr>
          <p:cNvPr id="10" name="Textfeld 9">
            <a:extLst>
              <a:ext uri="{FF2B5EF4-FFF2-40B4-BE49-F238E27FC236}">
                <a16:creationId xmlns:a16="http://schemas.microsoft.com/office/drawing/2014/main" id="{151B3160-6191-080A-B7DC-BB484ED9EDCB}"/>
              </a:ext>
            </a:extLst>
          </p:cNvPr>
          <p:cNvSpPr txBox="1"/>
          <p:nvPr/>
        </p:nvSpPr>
        <p:spPr>
          <a:xfrm>
            <a:off x="4647089" y="5356633"/>
            <a:ext cx="340434" cy="4747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Tree>
    <p:extLst>
      <p:ext uri="{BB962C8B-B14F-4D97-AF65-F5344CB8AC3E}">
        <p14:creationId xmlns:p14="http://schemas.microsoft.com/office/powerpoint/2010/main" val="1112487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par>
                                <p:cTn id="11" presetID="1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ppt_x</p:attrName>
                                        </p:attrNameLst>
                                      </p:cBhvr>
                                      <p:tavLst>
                                        <p:tav tm="0">
                                          <p:val>
                                            <p:strVal val="#ppt_x-#ppt_w*1.125000"/>
                                          </p:val>
                                        </p:tav>
                                        <p:tav tm="100000">
                                          <p:val>
                                            <p:strVal val="#ppt_x"/>
                                          </p:val>
                                        </p:tav>
                                      </p:tavLst>
                                    </p:anim>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4">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0" grpId="0" animBg="1"/>
      <p:bldP spid="152" grpId="0" animBg="1"/>
      <p:bldP spid="154" grpId="0" build="allAtOnce"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25DB4-4F41-A32E-1D1B-C71C4D4CBF5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82ACE75-9B63-C640-CBC4-212B1C54B381}"/>
              </a:ext>
            </a:extLst>
          </p:cNvPr>
          <p:cNvSpPr>
            <a:spLocks noGrp="1"/>
          </p:cNvSpPr>
          <p:nvPr>
            <p:ph type="title"/>
          </p:nvPr>
        </p:nvSpPr>
        <p:spPr/>
        <p:txBody>
          <a:bodyPr/>
          <a:lstStyle/>
          <a:p>
            <a:r>
              <a:rPr lang="de-DE" dirty="0"/>
              <a:t>Modellieren durch Tabellen unterstützen</a:t>
            </a:r>
          </a:p>
        </p:txBody>
      </p:sp>
      <p:sp>
        <p:nvSpPr>
          <p:cNvPr id="25" name="Textplatzhalter 24">
            <a:extLst>
              <a:ext uri="{FF2B5EF4-FFF2-40B4-BE49-F238E27FC236}">
                <a16:creationId xmlns:a16="http://schemas.microsoft.com/office/drawing/2014/main" id="{04E43A8C-9C25-28DE-0720-71CC1DE54518}"/>
              </a:ext>
            </a:extLst>
          </p:cNvPr>
          <p:cNvSpPr>
            <a:spLocks noGrp="1"/>
          </p:cNvSpPr>
          <p:nvPr>
            <p:ph type="body" sz="quarter" idx="15"/>
          </p:nvPr>
        </p:nvSpPr>
        <p:spPr>
          <a:xfrm>
            <a:off x="1059874" y="5999216"/>
            <a:ext cx="11139054" cy="267875"/>
          </a:xfrm>
        </p:spPr>
        <p:txBody>
          <a:bodyPr/>
          <a:lstStyle/>
          <a:p>
            <a:r>
              <a:rPr lang="de-DE" dirty="0"/>
              <a:t>Aufgabe aus: Kartei „Bearbeitungshilfen für Sachaufgaben“ (https://</a:t>
            </a:r>
            <a:r>
              <a:rPr lang="de-DE" dirty="0" err="1"/>
              <a:t>pikas-digi.dzlm.de</a:t>
            </a:r>
            <a:r>
              <a:rPr lang="de-DE" dirty="0"/>
              <a:t>/node/120)</a:t>
            </a:r>
          </a:p>
        </p:txBody>
      </p:sp>
      <p:sp>
        <p:nvSpPr>
          <p:cNvPr id="24" name="Textplatzhalter 23">
            <a:extLst>
              <a:ext uri="{FF2B5EF4-FFF2-40B4-BE49-F238E27FC236}">
                <a16:creationId xmlns:a16="http://schemas.microsoft.com/office/drawing/2014/main" id="{97F3DD98-4A7F-4D08-1BAB-C2E93D39D849}"/>
              </a:ext>
            </a:extLst>
          </p:cNvPr>
          <p:cNvSpPr>
            <a:spLocks noGrp="1"/>
          </p:cNvSpPr>
          <p:nvPr>
            <p:ph type="body" sz="quarter" idx="14"/>
          </p:nvPr>
        </p:nvSpPr>
        <p:spPr/>
        <p:txBody>
          <a:bodyPr/>
          <a:lstStyle/>
          <a:p>
            <a:r>
              <a:rPr lang="de-DE" dirty="0"/>
              <a:t>SACHKONTEXTE MIT TABELLEN MATHEMATISIEREN</a:t>
            </a:r>
          </a:p>
        </p:txBody>
      </p:sp>
      <p:pic>
        <p:nvPicPr>
          <p:cNvPr id="10" name="Grafik 9">
            <a:extLst>
              <a:ext uri="{FF2B5EF4-FFF2-40B4-BE49-F238E27FC236}">
                <a16:creationId xmlns:a16="http://schemas.microsoft.com/office/drawing/2014/main" id="{6A2B2C9F-A7F4-4ABA-51CB-69D193CC23FD}"/>
              </a:ext>
            </a:extLst>
          </p:cNvPr>
          <p:cNvPicPr>
            <a:picLocks noChangeAspect="1"/>
          </p:cNvPicPr>
          <p:nvPr/>
        </p:nvPicPr>
        <p:blipFill>
          <a:blip r:embed="rId3"/>
          <a:srcRect l="2131" t="3774" r="1263" b="3171"/>
          <a:stretch>
            <a:fillRect/>
          </a:stretch>
        </p:blipFill>
        <p:spPr>
          <a:xfrm>
            <a:off x="637780" y="1719873"/>
            <a:ext cx="5406887" cy="3239210"/>
          </a:xfrm>
          <a:prstGeom prst="rect">
            <a:avLst/>
          </a:prstGeom>
        </p:spPr>
      </p:pic>
      <p:sp>
        <p:nvSpPr>
          <p:cNvPr id="8" name="Rechteck 7">
            <a:extLst>
              <a:ext uri="{FF2B5EF4-FFF2-40B4-BE49-F238E27FC236}">
                <a16:creationId xmlns:a16="http://schemas.microsoft.com/office/drawing/2014/main" id="{891F8F43-05A4-994A-4169-8FCA21E302CA}"/>
              </a:ext>
            </a:extLst>
          </p:cNvPr>
          <p:cNvSpPr/>
          <p:nvPr/>
        </p:nvSpPr>
        <p:spPr>
          <a:xfrm>
            <a:off x="763045"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2" name="Google Shape;471;p17">
            <a:extLst>
              <a:ext uri="{FF2B5EF4-FFF2-40B4-BE49-F238E27FC236}">
                <a16:creationId xmlns:a16="http://schemas.microsoft.com/office/drawing/2014/main" id="{D0B71E2D-F007-F3DB-B6E5-63D867E6F3E4}"/>
              </a:ext>
            </a:extLst>
          </p:cNvPr>
          <p:cNvSpPr/>
          <p:nvPr/>
        </p:nvSpPr>
        <p:spPr>
          <a:xfrm>
            <a:off x="341073" y="5184351"/>
            <a:ext cx="3583519" cy="800104"/>
          </a:xfrm>
          <a:prstGeom prst="wedgeRoundRectCallout">
            <a:avLst>
              <a:gd name="adj1" fmla="val 60265"/>
              <a:gd name="adj2" fmla="val -5669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Die Tabelle passt zu den Bechern. Aber wie komme ich jetzt zur richtigen Lösung?</a:t>
            </a:r>
          </a:p>
        </p:txBody>
      </p:sp>
      <p:pic>
        <p:nvPicPr>
          <p:cNvPr id="11" name="Grafik 10">
            <a:extLst>
              <a:ext uri="{FF2B5EF4-FFF2-40B4-BE49-F238E27FC236}">
                <a16:creationId xmlns:a16="http://schemas.microsoft.com/office/drawing/2014/main" id="{9D5A1EFC-C5D1-9CD9-7B6D-2426AA81AEAC}"/>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D3625B06-0ABA-E719-CF8A-1EF6CA03F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C26900A7-F7AA-8174-D44A-0FAB4F22B685}"/>
              </a:ext>
            </a:extLst>
          </p:cNvPr>
          <p:cNvPicPr>
            <a:picLocks noChangeAspect="1"/>
          </p:cNvPicPr>
          <p:nvPr/>
        </p:nvPicPr>
        <p:blipFill>
          <a:blip r:embed="rId6"/>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A8080F24-A8D3-B515-B585-6B257A2741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78BB6795-B473-54BB-E2DE-3DDDE3156AB5}"/>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17" name="Grafik 16">
            <a:extLst>
              <a:ext uri="{FF2B5EF4-FFF2-40B4-BE49-F238E27FC236}">
                <a16:creationId xmlns:a16="http://schemas.microsoft.com/office/drawing/2014/main" id="{98A3D2CF-C277-6941-CA5F-B5AB002EC686}"/>
              </a:ext>
            </a:extLst>
          </p:cNvPr>
          <p:cNvPicPr>
            <a:picLocks noChangeAspect="1"/>
          </p:cNvPicPr>
          <p:nvPr/>
        </p:nvPicPr>
        <p:blipFill>
          <a:blip r:embed="rId9"/>
          <a:stretch>
            <a:fillRect/>
          </a:stretch>
        </p:blipFill>
        <p:spPr>
          <a:xfrm>
            <a:off x="10078089" y="4601972"/>
            <a:ext cx="957960" cy="1397025"/>
          </a:xfrm>
          <a:prstGeom prst="rect">
            <a:avLst/>
          </a:prstGeom>
        </p:spPr>
      </p:pic>
      <p:graphicFrame>
        <p:nvGraphicFramePr>
          <p:cNvPr id="33" name="Tabelle 32">
            <a:extLst>
              <a:ext uri="{FF2B5EF4-FFF2-40B4-BE49-F238E27FC236}">
                <a16:creationId xmlns:a16="http://schemas.microsoft.com/office/drawing/2014/main" id="{94F5FEE1-8852-5271-3F53-6AF928F39F64}"/>
              </a:ext>
            </a:extLst>
          </p:cNvPr>
          <p:cNvGraphicFramePr>
            <a:graphicFrameLocks noGrp="1"/>
          </p:cNvGraphicFramePr>
          <p:nvPr>
            <p:extLst>
              <p:ext uri="{D42A27DB-BD31-4B8C-83A1-F6EECF244321}">
                <p14:modId xmlns:p14="http://schemas.microsoft.com/office/powerpoint/2010/main" val="2431431129"/>
              </p:ext>
            </p:extLst>
          </p:nvPr>
        </p:nvGraphicFramePr>
        <p:xfrm>
          <a:off x="825040" y="3693288"/>
          <a:ext cx="2538092" cy="111252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1</a:t>
                      </a:r>
                    </a:p>
                  </a:txBody>
                  <a:tcPr anchor="ctr"/>
                </a:tc>
                <a:tc>
                  <a:txBody>
                    <a:bodyPr/>
                    <a:lstStyle/>
                    <a:p>
                      <a:pPr marL="0" indent="0" algn="ctr">
                        <a:buNone/>
                      </a:pPr>
                      <a:r>
                        <a:rPr lang="de-DE" dirty="0">
                          <a:latin typeface="Grundschrift" pitchFamily="2" charset="0"/>
                        </a:rPr>
                        <a:t>6</a:t>
                      </a:r>
                    </a:p>
                  </a:txBody>
                  <a:tcPr anchor="ctr"/>
                </a:tc>
                <a:tc>
                  <a:txBody>
                    <a:bodyPr/>
                    <a:lstStyle/>
                    <a:p>
                      <a:pPr marL="0" indent="0" algn="ctr">
                        <a:buNone/>
                      </a:pPr>
                      <a:r>
                        <a:rPr lang="de-DE" dirty="0">
                          <a:latin typeface="Grundschrift" pitchFamily="2" charset="0"/>
                        </a:rPr>
                        <a:t>11</a:t>
                      </a:r>
                    </a:p>
                  </a:txBody>
                  <a:tcPr anchor="ctr"/>
                </a:tc>
                <a:tc>
                  <a:txBody>
                    <a:bodyPr/>
                    <a:lstStyle/>
                    <a:p>
                      <a:pPr marL="0" indent="0" algn="ctr">
                        <a:buNone/>
                      </a:pPr>
                      <a:r>
                        <a:rPr lang="de-DE" dirty="0">
                          <a:latin typeface="Grundschrift" pitchFamily="2" charset="0"/>
                        </a:rPr>
                        <a:t>18</a:t>
                      </a:r>
                    </a:p>
                  </a:txBody>
                  <a:tcPr anchor="ctr"/>
                </a:tc>
                <a:extLst>
                  <a:ext uri="{0D108BD9-81ED-4DB2-BD59-A6C34878D82A}">
                    <a16:rowId xmlns:a16="http://schemas.microsoft.com/office/drawing/2014/main" val="1694888041"/>
                  </a:ext>
                </a:extLst>
              </a:tr>
              <a:tr h="370840">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extLst>
                  <a:ext uri="{0D108BD9-81ED-4DB2-BD59-A6C34878D82A}">
                    <a16:rowId xmlns:a16="http://schemas.microsoft.com/office/drawing/2014/main" val="505687567"/>
                  </a:ext>
                </a:extLst>
              </a:tr>
              <a:tr h="370840">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extLst>
                  <a:ext uri="{0D108BD9-81ED-4DB2-BD59-A6C34878D82A}">
                    <a16:rowId xmlns:a16="http://schemas.microsoft.com/office/drawing/2014/main" val="3508618241"/>
                  </a:ext>
                </a:extLst>
              </a:tr>
            </a:tbl>
          </a:graphicData>
        </a:graphic>
      </p:graphicFrame>
      <p:sp>
        <p:nvSpPr>
          <p:cNvPr id="35" name="Google Shape;471;p17">
            <a:extLst>
              <a:ext uri="{FF2B5EF4-FFF2-40B4-BE49-F238E27FC236}">
                <a16:creationId xmlns:a16="http://schemas.microsoft.com/office/drawing/2014/main" id="{7084BC01-BF20-6179-3CE7-1D982830464E}"/>
              </a:ext>
            </a:extLst>
          </p:cNvPr>
          <p:cNvSpPr/>
          <p:nvPr/>
        </p:nvSpPr>
        <p:spPr>
          <a:xfrm>
            <a:off x="5864988" y="4700615"/>
            <a:ext cx="3997568" cy="1051339"/>
          </a:xfrm>
          <a:prstGeom prst="wedgeRoundRectCallout">
            <a:avLst>
              <a:gd name="adj1" fmla="val 59791"/>
              <a:gd name="adj2" fmla="val 1476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Was passiert mit der Gesamtzahl, wenn du mehr Steine in den ersten Becher legst?</a:t>
            </a:r>
          </a:p>
        </p:txBody>
      </p:sp>
      <p:grpSp>
        <p:nvGrpSpPr>
          <p:cNvPr id="6" name="Gruppieren 5">
            <a:extLst>
              <a:ext uri="{FF2B5EF4-FFF2-40B4-BE49-F238E27FC236}">
                <a16:creationId xmlns:a16="http://schemas.microsoft.com/office/drawing/2014/main" id="{AE1D7765-0B55-6C86-A466-7ADEFC8F2C11}"/>
              </a:ext>
            </a:extLst>
          </p:cNvPr>
          <p:cNvGrpSpPr/>
          <p:nvPr/>
        </p:nvGrpSpPr>
        <p:grpSpPr>
          <a:xfrm>
            <a:off x="1023141" y="3235171"/>
            <a:ext cx="2339991" cy="420000"/>
            <a:chOff x="1023141" y="3235171"/>
            <a:chExt cx="2339991" cy="420000"/>
          </a:xfrm>
        </p:grpSpPr>
        <p:pic>
          <p:nvPicPr>
            <p:cNvPr id="19" name="Grafik 18">
              <a:extLst>
                <a:ext uri="{FF2B5EF4-FFF2-40B4-BE49-F238E27FC236}">
                  <a16:creationId xmlns:a16="http://schemas.microsoft.com/office/drawing/2014/main" id="{3C7D0EDE-565B-C08C-67FE-3369CFA4029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2273685" y="3235171"/>
              <a:ext cx="261278" cy="355111"/>
            </a:xfrm>
            <a:prstGeom prst="rect">
              <a:avLst/>
            </a:prstGeom>
            <a:effectLst>
              <a:outerShdw blurRad="50800" dist="38100" dir="5400000" algn="t" rotWithShape="0">
                <a:prstClr val="black">
                  <a:alpha val="40000"/>
                </a:prstClr>
              </a:outerShdw>
            </a:effectLst>
          </p:spPr>
        </p:pic>
        <p:sp>
          <p:nvSpPr>
            <p:cNvPr id="20" name="Textfeld 19">
              <a:extLst>
                <a:ext uri="{FF2B5EF4-FFF2-40B4-BE49-F238E27FC236}">
                  <a16:creationId xmlns:a16="http://schemas.microsoft.com/office/drawing/2014/main" id="{1BF74162-1378-554E-3950-09A313F600C8}"/>
                </a:ext>
              </a:extLst>
            </p:cNvPr>
            <p:cNvSpPr txBox="1"/>
            <p:nvPr/>
          </p:nvSpPr>
          <p:spPr>
            <a:xfrm>
              <a:off x="2318034" y="3346368"/>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1" name="Grafik 20">
              <a:extLst>
                <a:ext uri="{FF2B5EF4-FFF2-40B4-BE49-F238E27FC236}">
                  <a16:creationId xmlns:a16="http://schemas.microsoft.com/office/drawing/2014/main" id="{EC19CFA4-322B-FE7A-A689-E67E90A28751}"/>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632275" y="3241938"/>
              <a:ext cx="261278" cy="355111"/>
            </a:xfrm>
            <a:prstGeom prst="rect">
              <a:avLst/>
            </a:prstGeom>
            <a:effectLst>
              <a:outerShdw blurRad="50800" dist="38100" dir="5400000" algn="t" rotWithShape="0">
                <a:prstClr val="black">
                  <a:alpha val="40000"/>
                </a:prstClr>
              </a:outerShdw>
            </a:effectLst>
          </p:spPr>
        </p:pic>
        <p:sp>
          <p:nvSpPr>
            <p:cNvPr id="22" name="Textfeld 21">
              <a:extLst>
                <a:ext uri="{FF2B5EF4-FFF2-40B4-BE49-F238E27FC236}">
                  <a16:creationId xmlns:a16="http://schemas.microsoft.com/office/drawing/2014/main" id="{DC06872A-41E4-1065-657D-CA0471E8CE83}"/>
                </a:ext>
              </a:extLst>
            </p:cNvPr>
            <p:cNvSpPr txBox="1"/>
            <p:nvPr/>
          </p:nvSpPr>
          <p:spPr>
            <a:xfrm>
              <a:off x="1676624"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6" name="Grafik 25">
              <a:extLst>
                <a:ext uri="{FF2B5EF4-FFF2-40B4-BE49-F238E27FC236}">
                  <a16:creationId xmlns:a16="http://schemas.microsoft.com/office/drawing/2014/main" id="{F06DDCA4-9981-6739-C046-1600DCBB0DF8}"/>
                </a:ext>
              </a:extLst>
            </p:cNvPr>
            <p:cNvPicPr>
              <a:picLocks noChangeAspect="1"/>
            </p:cNvPicPr>
            <p:nvPr/>
          </p:nvPicPr>
          <p:blipFill>
            <a:blip r:embed="rId10">
              <a:extLst>
                <a:ext uri="{BEBA8EAE-BF5A-486C-A8C5-ECC9F3942E4B}">
                  <a14:imgProps xmlns:a14="http://schemas.microsoft.com/office/drawing/2010/main">
                    <a14:imgLayer r:embed="rId12">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023141" y="3235171"/>
              <a:ext cx="261278" cy="355111"/>
            </a:xfrm>
            <a:prstGeom prst="rect">
              <a:avLst/>
            </a:prstGeom>
            <a:effectLst>
              <a:outerShdw blurRad="50800" dist="38100" dir="5400000" algn="t" rotWithShape="0">
                <a:prstClr val="black">
                  <a:alpha val="40000"/>
                </a:prstClr>
              </a:outerShdw>
            </a:effectLst>
          </p:spPr>
        </p:pic>
        <p:sp>
          <p:nvSpPr>
            <p:cNvPr id="27" name="Textfeld 26">
              <a:extLst>
                <a:ext uri="{FF2B5EF4-FFF2-40B4-BE49-F238E27FC236}">
                  <a16:creationId xmlns:a16="http://schemas.microsoft.com/office/drawing/2014/main" id="{1BE3303C-5058-44B1-CCC7-063F7303AA22}"/>
                </a:ext>
              </a:extLst>
            </p:cNvPr>
            <p:cNvSpPr txBox="1"/>
            <p:nvPr/>
          </p:nvSpPr>
          <p:spPr>
            <a:xfrm>
              <a:off x="1077687"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37" name="Textfeld 36">
              <a:extLst>
                <a:ext uri="{FF2B5EF4-FFF2-40B4-BE49-F238E27FC236}">
                  <a16:creationId xmlns:a16="http://schemas.microsoft.com/office/drawing/2014/main" id="{CC8A3F72-2653-5058-F052-9F08B2CDBB7C}"/>
                </a:ext>
              </a:extLst>
            </p:cNvPr>
            <p:cNvSpPr txBox="1"/>
            <p:nvPr/>
          </p:nvSpPr>
          <p:spPr>
            <a:xfrm>
              <a:off x="2708967" y="3411868"/>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pic>
        <p:nvPicPr>
          <p:cNvPr id="38" name="Grafik 37">
            <a:extLst>
              <a:ext uri="{FF2B5EF4-FFF2-40B4-BE49-F238E27FC236}">
                <a16:creationId xmlns:a16="http://schemas.microsoft.com/office/drawing/2014/main" id="{955A97F2-1FB8-C1A8-9C0B-7BAE1E861D13}"/>
              </a:ext>
            </a:extLst>
          </p:cNvPr>
          <p:cNvPicPr>
            <a:picLocks noChangeAspect="1"/>
          </p:cNvPicPr>
          <p:nvPr/>
        </p:nvPicPr>
        <p:blipFill>
          <a:blip r:embed="rId13">
            <a:extLst>
              <a:ext uri="{28A0092B-C50C-407E-A947-70E740481C1C}">
                <a14:useLocalDpi xmlns:a14="http://schemas.microsoft.com/office/drawing/2010/main" val="0"/>
              </a:ext>
            </a:extLst>
          </a:blip>
          <a:srcRect l="40016" r="1"/>
          <a:stretch>
            <a:fillRect/>
          </a:stretch>
        </p:blipFill>
        <p:spPr>
          <a:xfrm>
            <a:off x="8511988" y="926727"/>
            <a:ext cx="3650061" cy="1658962"/>
          </a:xfrm>
          <a:prstGeom prst="rect">
            <a:avLst/>
          </a:prstGeom>
        </p:spPr>
      </p:pic>
      <p:cxnSp>
        <p:nvCxnSpPr>
          <p:cNvPr id="39" name="Gerade Verbindung mit Pfeil 38">
            <a:extLst>
              <a:ext uri="{FF2B5EF4-FFF2-40B4-BE49-F238E27FC236}">
                <a16:creationId xmlns:a16="http://schemas.microsoft.com/office/drawing/2014/main" id="{C2F89263-6A75-A7B5-E439-6CC662D1D53A}"/>
              </a:ext>
            </a:extLst>
          </p:cNvPr>
          <p:cNvCxnSpPr>
            <a:cxnSpLocks/>
          </p:cNvCxnSpPr>
          <p:nvPr/>
        </p:nvCxnSpPr>
        <p:spPr>
          <a:xfrm>
            <a:off x="11423259" y="1556659"/>
            <a:ext cx="0" cy="160626"/>
          </a:xfrm>
          <a:prstGeom prst="straightConnector1">
            <a:avLst/>
          </a:prstGeom>
          <a:ln w="15875">
            <a:tailEnd type="arrow" w="lg" len="med"/>
          </a:ln>
        </p:spPr>
        <p:style>
          <a:lnRef idx="1">
            <a:schemeClr val="dk1"/>
          </a:lnRef>
          <a:fillRef idx="0">
            <a:schemeClr val="dk1"/>
          </a:fillRef>
          <a:effectRef idx="0">
            <a:schemeClr val="dk1"/>
          </a:effectRef>
          <a:fontRef idx="minor">
            <a:schemeClr val="tx1"/>
          </a:fontRef>
        </p:style>
      </p:cxnSp>
      <p:sp>
        <p:nvSpPr>
          <p:cNvPr id="40" name="Abgerundete rechteckige Legende 1">
            <a:extLst>
              <a:ext uri="{FF2B5EF4-FFF2-40B4-BE49-F238E27FC236}">
                <a16:creationId xmlns:a16="http://schemas.microsoft.com/office/drawing/2014/main" id="{F8082550-419B-A8B1-F432-2EC0518F3483}"/>
              </a:ext>
            </a:extLst>
          </p:cNvPr>
          <p:cNvSpPr/>
          <p:nvPr/>
        </p:nvSpPr>
        <p:spPr>
          <a:xfrm>
            <a:off x="10478197" y="1754789"/>
            <a:ext cx="1158178" cy="521338"/>
          </a:xfrm>
          <a:prstGeom prst="roundRect">
            <a:avLst/>
          </a:prstGeom>
          <a:solidFill>
            <a:schemeClr val="bg1"/>
          </a:solidFill>
          <a:ln w="19050">
            <a:solidFill>
              <a:schemeClr val="bg1">
                <a:lumMod val="65000"/>
              </a:schemeClr>
            </a:solid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lang="de-DE" sz="1050" b="0" kern="1200" dirty="0">
                <a:solidFill>
                  <a:srgbClr val="000000"/>
                </a:solidFill>
              </a:rPr>
              <a:t>m</a:t>
            </a:r>
            <a:r>
              <a:rPr kumimoji="0" lang="de-DE" sz="1050" b="0" i="0" u="none" strike="noStrike" kern="1200" cap="none" spc="0" normalizeH="0" baseline="0" noProof="0" dirty="0">
                <a:ln>
                  <a:noFill/>
                </a:ln>
                <a:solidFill>
                  <a:srgbClr val="000000"/>
                </a:solidFill>
                <a:effectLst/>
                <a:uLnTx/>
                <a:uFillTx/>
              </a:rPr>
              <a:t>athematische Lösung</a:t>
            </a:r>
          </a:p>
        </p:txBody>
      </p:sp>
      <p:sp>
        <p:nvSpPr>
          <p:cNvPr id="41" name="Abgerundete rechteckige Legende 1">
            <a:extLst>
              <a:ext uri="{FF2B5EF4-FFF2-40B4-BE49-F238E27FC236}">
                <a16:creationId xmlns:a16="http://schemas.microsoft.com/office/drawing/2014/main" id="{513490BA-A644-D2B2-DCAE-425DE531227C}"/>
              </a:ext>
            </a:extLst>
          </p:cNvPr>
          <p:cNvSpPr/>
          <p:nvPr/>
        </p:nvSpPr>
        <p:spPr>
          <a:xfrm>
            <a:off x="10478197" y="1556659"/>
            <a:ext cx="855394" cy="160736"/>
          </a:xfrm>
          <a:prstGeom prst="roundRect">
            <a:avLst/>
          </a:prstGeom>
          <a:solidFill>
            <a:srgbClr val="8BB3B9"/>
          </a:solidFill>
          <a:ln w="28575">
            <a:noFill/>
            <a:prstDash val="solid"/>
            <a:extLst>
              <a:ext uri="{C807C97D-BFC1-408E-A445-0C87EB9F89A2}">
                <ask:lineSketchStyleProps xmlns:ask="http://schemas.microsoft.com/office/drawing/2018/sketchyshapes" sd="1219033472">
                  <a:custGeom>
                    <a:avLst/>
                    <a:gdLst>
                      <a:gd name="connsiteX0" fmla="*/ 0 w 3999182"/>
                      <a:gd name="connsiteY0" fmla="*/ 240568 h 1443382"/>
                      <a:gd name="connsiteX1" fmla="*/ 240568 w 3999182"/>
                      <a:gd name="connsiteY1" fmla="*/ 0 h 1443382"/>
                      <a:gd name="connsiteX2" fmla="*/ 897270 w 3999182"/>
                      <a:gd name="connsiteY2" fmla="*/ 0 h 1443382"/>
                      <a:gd name="connsiteX3" fmla="*/ 1448430 w 3999182"/>
                      <a:gd name="connsiteY3" fmla="*/ 0 h 1443382"/>
                      <a:gd name="connsiteX4" fmla="*/ 1964411 w 3999182"/>
                      <a:gd name="connsiteY4" fmla="*/ 0 h 1443382"/>
                      <a:gd name="connsiteX5" fmla="*/ 2585932 w 3999182"/>
                      <a:gd name="connsiteY5" fmla="*/ 0 h 1443382"/>
                      <a:gd name="connsiteX6" fmla="*/ 3137093 w 3999182"/>
                      <a:gd name="connsiteY6" fmla="*/ 0 h 1443382"/>
                      <a:gd name="connsiteX7" fmla="*/ 3758614 w 3999182"/>
                      <a:gd name="connsiteY7" fmla="*/ 0 h 1443382"/>
                      <a:gd name="connsiteX8" fmla="*/ 3999182 w 3999182"/>
                      <a:gd name="connsiteY8" fmla="*/ 240568 h 1443382"/>
                      <a:gd name="connsiteX9" fmla="*/ 3999182 w 3999182"/>
                      <a:gd name="connsiteY9" fmla="*/ 702446 h 1443382"/>
                      <a:gd name="connsiteX10" fmla="*/ 3999182 w 3999182"/>
                      <a:gd name="connsiteY10" fmla="*/ 1202814 h 1443382"/>
                      <a:gd name="connsiteX11" fmla="*/ 3758614 w 3999182"/>
                      <a:gd name="connsiteY11" fmla="*/ 1443382 h 1443382"/>
                      <a:gd name="connsiteX12" fmla="*/ 3277814 w 3999182"/>
                      <a:gd name="connsiteY12" fmla="*/ 1443382 h 1443382"/>
                      <a:gd name="connsiteX13" fmla="*/ 2621112 w 3999182"/>
                      <a:gd name="connsiteY13" fmla="*/ 1443382 h 1443382"/>
                      <a:gd name="connsiteX14" fmla="*/ 2105132 w 3999182"/>
                      <a:gd name="connsiteY14" fmla="*/ 1443382 h 1443382"/>
                      <a:gd name="connsiteX15" fmla="*/ 1518791 w 3999182"/>
                      <a:gd name="connsiteY15" fmla="*/ 1443382 h 1443382"/>
                      <a:gd name="connsiteX16" fmla="*/ 862089 w 3999182"/>
                      <a:gd name="connsiteY16" fmla="*/ 1443382 h 1443382"/>
                      <a:gd name="connsiteX17" fmla="*/ 240568 w 3999182"/>
                      <a:gd name="connsiteY17" fmla="*/ 1443382 h 1443382"/>
                      <a:gd name="connsiteX18" fmla="*/ 0 w 3999182"/>
                      <a:gd name="connsiteY18" fmla="*/ 1202814 h 1443382"/>
                      <a:gd name="connsiteX19" fmla="*/ 0 w 3999182"/>
                      <a:gd name="connsiteY19" fmla="*/ 740936 h 1443382"/>
                      <a:gd name="connsiteX20" fmla="*/ 0 w 3999182"/>
                      <a:gd name="connsiteY20" fmla="*/ 240568 h 144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9182" h="1443382" extrusionOk="0">
                        <a:moveTo>
                          <a:pt x="0" y="240568"/>
                        </a:moveTo>
                        <a:cubicBezTo>
                          <a:pt x="-22852" y="93610"/>
                          <a:pt x="93225" y="5435"/>
                          <a:pt x="240568" y="0"/>
                        </a:cubicBezTo>
                        <a:cubicBezTo>
                          <a:pt x="403749" y="-510"/>
                          <a:pt x="712868" y="-16302"/>
                          <a:pt x="897270" y="0"/>
                        </a:cubicBezTo>
                        <a:cubicBezTo>
                          <a:pt x="1081672" y="16302"/>
                          <a:pt x="1187603" y="18842"/>
                          <a:pt x="1448430" y="0"/>
                        </a:cubicBezTo>
                        <a:cubicBezTo>
                          <a:pt x="1709257" y="-18842"/>
                          <a:pt x="1715358" y="2614"/>
                          <a:pt x="1964411" y="0"/>
                        </a:cubicBezTo>
                        <a:cubicBezTo>
                          <a:pt x="2213464" y="-2614"/>
                          <a:pt x="2374560" y="-22261"/>
                          <a:pt x="2585932" y="0"/>
                        </a:cubicBezTo>
                        <a:cubicBezTo>
                          <a:pt x="2797304" y="22261"/>
                          <a:pt x="2907347" y="-19334"/>
                          <a:pt x="3137093" y="0"/>
                        </a:cubicBezTo>
                        <a:cubicBezTo>
                          <a:pt x="3366839" y="19334"/>
                          <a:pt x="3559564" y="13050"/>
                          <a:pt x="3758614" y="0"/>
                        </a:cubicBezTo>
                        <a:cubicBezTo>
                          <a:pt x="3889224" y="-21471"/>
                          <a:pt x="3994313" y="114472"/>
                          <a:pt x="3999182" y="240568"/>
                        </a:cubicBezTo>
                        <a:cubicBezTo>
                          <a:pt x="4012070" y="364896"/>
                          <a:pt x="3978258" y="487097"/>
                          <a:pt x="3999182" y="702446"/>
                        </a:cubicBezTo>
                        <a:cubicBezTo>
                          <a:pt x="4020106" y="917795"/>
                          <a:pt x="3982641" y="1092092"/>
                          <a:pt x="3999182" y="1202814"/>
                        </a:cubicBezTo>
                        <a:cubicBezTo>
                          <a:pt x="4005458" y="1345018"/>
                          <a:pt x="3893862" y="1468091"/>
                          <a:pt x="3758614" y="1443382"/>
                        </a:cubicBezTo>
                        <a:cubicBezTo>
                          <a:pt x="3598023" y="1426485"/>
                          <a:pt x="3435804" y="1463018"/>
                          <a:pt x="3277814" y="1443382"/>
                        </a:cubicBezTo>
                        <a:cubicBezTo>
                          <a:pt x="3119824" y="1423746"/>
                          <a:pt x="2781098" y="1428622"/>
                          <a:pt x="2621112" y="1443382"/>
                        </a:cubicBezTo>
                        <a:cubicBezTo>
                          <a:pt x="2461126" y="1458142"/>
                          <a:pt x="2234717" y="1426914"/>
                          <a:pt x="2105132" y="1443382"/>
                        </a:cubicBezTo>
                        <a:cubicBezTo>
                          <a:pt x="1975547" y="1459850"/>
                          <a:pt x="1687106" y="1422525"/>
                          <a:pt x="1518791" y="1443382"/>
                        </a:cubicBezTo>
                        <a:cubicBezTo>
                          <a:pt x="1350476" y="1464239"/>
                          <a:pt x="1158805" y="1427011"/>
                          <a:pt x="862089" y="1443382"/>
                        </a:cubicBezTo>
                        <a:cubicBezTo>
                          <a:pt x="565373" y="1459753"/>
                          <a:pt x="377258" y="1460525"/>
                          <a:pt x="240568" y="1443382"/>
                        </a:cubicBezTo>
                        <a:cubicBezTo>
                          <a:pt x="96821" y="1462845"/>
                          <a:pt x="16348" y="1347824"/>
                          <a:pt x="0" y="1202814"/>
                        </a:cubicBezTo>
                        <a:cubicBezTo>
                          <a:pt x="18801" y="993595"/>
                          <a:pt x="-5596" y="968521"/>
                          <a:pt x="0" y="740936"/>
                        </a:cubicBezTo>
                        <a:cubicBezTo>
                          <a:pt x="5596" y="513351"/>
                          <a:pt x="-1639" y="436667"/>
                          <a:pt x="0" y="2405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eaLnBrk="0" fontAlgn="base">
              <a:spcBef>
                <a:spcPct val="0"/>
              </a:spcBef>
              <a:spcAft>
                <a:spcPct val="0"/>
              </a:spcAft>
              <a:buSzTx/>
              <a:buNone/>
              <a:defRPr/>
            </a:pPr>
            <a:r>
              <a:rPr kumimoji="0" lang="de-DE" sz="900" i="0" u="none" strike="noStrike" kern="1200" cap="none" spc="0" normalizeH="0" baseline="0" noProof="0" dirty="0">
                <a:ln>
                  <a:noFill/>
                </a:ln>
                <a:solidFill>
                  <a:srgbClr val="000000"/>
                </a:solidFill>
                <a:effectLst/>
                <a:uLnTx/>
                <a:uFillTx/>
              </a:rPr>
              <a:t>bearbeiten</a:t>
            </a:r>
            <a:endParaRPr kumimoji="0" lang="de-DE" sz="1600" i="0" u="none" strike="noStrike" kern="1200" cap="none" spc="0" normalizeH="0" baseline="0" noProof="0" dirty="0">
              <a:ln>
                <a:noFill/>
              </a:ln>
              <a:solidFill>
                <a:srgbClr val="000000"/>
              </a:solidFill>
              <a:effectLst/>
              <a:uLnTx/>
              <a:uFillTx/>
            </a:endParaRPr>
          </a:p>
        </p:txBody>
      </p:sp>
      <p:pic>
        <p:nvPicPr>
          <p:cNvPr id="42" name="Grafik 41">
            <a:extLst>
              <a:ext uri="{FF2B5EF4-FFF2-40B4-BE49-F238E27FC236}">
                <a16:creationId xmlns:a16="http://schemas.microsoft.com/office/drawing/2014/main" id="{09139931-38FD-D017-7A29-75A697CA8FB9}"/>
              </a:ext>
            </a:extLst>
          </p:cNvPr>
          <p:cNvPicPr>
            <a:picLocks noChangeAspect="1"/>
          </p:cNvPicPr>
          <p:nvPr/>
        </p:nvPicPr>
        <p:blipFill>
          <a:blip r:embed="rId14"/>
          <a:stretch>
            <a:fillRect/>
          </a:stretch>
        </p:blipFill>
        <p:spPr>
          <a:xfrm>
            <a:off x="9538104" y="1115606"/>
            <a:ext cx="240430" cy="272065"/>
          </a:xfrm>
          <a:prstGeom prst="rect">
            <a:avLst/>
          </a:prstGeom>
        </p:spPr>
      </p:pic>
      <p:pic>
        <p:nvPicPr>
          <p:cNvPr id="43" name="Grafik 42">
            <a:extLst>
              <a:ext uri="{FF2B5EF4-FFF2-40B4-BE49-F238E27FC236}">
                <a16:creationId xmlns:a16="http://schemas.microsoft.com/office/drawing/2014/main" id="{8E7C04AC-F644-99E9-58DD-4676088655B0}"/>
              </a:ext>
            </a:extLst>
          </p:cNvPr>
          <p:cNvPicPr>
            <a:picLocks noChangeAspect="1"/>
          </p:cNvPicPr>
          <p:nvPr/>
        </p:nvPicPr>
        <p:blipFill>
          <a:blip r:embed="rId14"/>
          <a:stretch>
            <a:fillRect/>
          </a:stretch>
        </p:blipFill>
        <p:spPr>
          <a:xfrm>
            <a:off x="11138914" y="1500939"/>
            <a:ext cx="240430" cy="272065"/>
          </a:xfrm>
          <a:prstGeom prst="rect">
            <a:avLst/>
          </a:prstGeom>
        </p:spPr>
      </p:pic>
      <p:sp>
        <p:nvSpPr>
          <p:cNvPr id="5" name="Wolkenförmige Legende 4">
            <a:extLst>
              <a:ext uri="{FF2B5EF4-FFF2-40B4-BE49-F238E27FC236}">
                <a16:creationId xmlns:a16="http://schemas.microsoft.com/office/drawing/2014/main" id="{8EAC2328-CE73-A30B-B422-DC487D8900E3}"/>
              </a:ext>
            </a:extLst>
          </p:cNvPr>
          <p:cNvSpPr/>
          <p:nvPr/>
        </p:nvSpPr>
        <p:spPr>
          <a:xfrm>
            <a:off x="6381626" y="2157385"/>
            <a:ext cx="3913019" cy="1834801"/>
          </a:xfrm>
          <a:prstGeom prst="cloudCallout">
            <a:avLst>
              <a:gd name="adj1" fmla="val 44306"/>
              <a:gd name="adj2" fmla="val 7061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Mit einer Tabelle können Zusammenhänge in den Blick genommen werden, da sie die Situation weniger flüchtig macht.</a:t>
            </a:r>
          </a:p>
        </p:txBody>
      </p:sp>
    </p:spTree>
    <p:extLst>
      <p:ext uri="{BB962C8B-B14F-4D97-AF65-F5344CB8AC3E}">
        <p14:creationId xmlns:p14="http://schemas.microsoft.com/office/powerpoint/2010/main" val="29423911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 fill="hold"/>
                                        <p:tgtEl>
                                          <p:spTgt spid="42"/>
                                        </p:tgtEl>
                                        <p:attrNameLst>
                                          <p:attrName>ppt_x</p:attrName>
                                        </p:attrNameLst>
                                      </p:cBhvr>
                                      <p:tavLst>
                                        <p:tav tm="0">
                                          <p:val>
                                            <p:strVal val="#ppt_x"/>
                                          </p:val>
                                        </p:tav>
                                        <p:tav tm="100000">
                                          <p:val>
                                            <p:strVal val="#ppt_x"/>
                                          </p:val>
                                        </p:tav>
                                      </p:tavLst>
                                    </p:anim>
                                    <p:anim calcmode="lin" valueType="num">
                                      <p:cBhvr additive="base">
                                        <p:cTn id="8" dur="200" fill="hold"/>
                                        <p:tgtEl>
                                          <p:spTgt spid="4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200" fill="hold"/>
                                        <p:tgtEl>
                                          <p:spTgt spid="43"/>
                                        </p:tgtEl>
                                        <p:attrNameLst>
                                          <p:attrName>ppt_x</p:attrName>
                                        </p:attrNameLst>
                                      </p:cBhvr>
                                      <p:tavLst>
                                        <p:tav tm="0">
                                          <p:val>
                                            <p:strVal val="#ppt_x"/>
                                          </p:val>
                                        </p:tav>
                                        <p:tav tm="100000">
                                          <p:val>
                                            <p:strVal val="#ppt_x"/>
                                          </p:val>
                                        </p:tav>
                                      </p:tavLst>
                                    </p:anim>
                                    <p:anim calcmode="lin" valueType="num">
                                      <p:cBhvr additive="base">
                                        <p:cTn id="12" dur="2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B84C-CBB2-0CB6-F73D-9AA6520F645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B73B31C-57B9-A820-3CB2-11B2F837D447}"/>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94EAB8DE-0C9E-0A1C-278A-B3A1109606F4}"/>
              </a:ext>
            </a:extLst>
          </p:cNvPr>
          <p:cNvSpPr>
            <a:spLocks noGrp="1"/>
          </p:cNvSpPr>
          <p:nvPr>
            <p:ph type="body" sz="quarter" idx="14"/>
          </p:nvPr>
        </p:nvSpPr>
        <p:spPr/>
        <p:txBody>
          <a:bodyPr/>
          <a:lstStyle/>
          <a:p>
            <a:r>
              <a:rPr lang="de-DE" dirty="0"/>
              <a:t>SACHKONTEXTE MIT TABELLEN BEARBEITEN</a:t>
            </a:r>
          </a:p>
        </p:txBody>
      </p:sp>
      <p:pic>
        <p:nvPicPr>
          <p:cNvPr id="10" name="Grafik 9">
            <a:extLst>
              <a:ext uri="{FF2B5EF4-FFF2-40B4-BE49-F238E27FC236}">
                <a16:creationId xmlns:a16="http://schemas.microsoft.com/office/drawing/2014/main" id="{977505A8-5E40-EBAD-B085-3DAD10E064A9}"/>
              </a:ext>
            </a:extLst>
          </p:cNvPr>
          <p:cNvPicPr>
            <a:picLocks noChangeAspect="1"/>
          </p:cNvPicPr>
          <p:nvPr/>
        </p:nvPicPr>
        <p:blipFill>
          <a:blip r:embed="rId3"/>
          <a:srcRect l="2131" t="3774" r="1263" b="3171"/>
          <a:stretch>
            <a:fillRect/>
          </a:stretch>
        </p:blipFill>
        <p:spPr>
          <a:xfrm>
            <a:off x="637780" y="1719873"/>
            <a:ext cx="5406887" cy="3239210"/>
          </a:xfrm>
          <a:prstGeom prst="rect">
            <a:avLst/>
          </a:prstGeom>
        </p:spPr>
      </p:pic>
      <p:sp>
        <p:nvSpPr>
          <p:cNvPr id="8" name="Rechteck 7">
            <a:extLst>
              <a:ext uri="{FF2B5EF4-FFF2-40B4-BE49-F238E27FC236}">
                <a16:creationId xmlns:a16="http://schemas.microsoft.com/office/drawing/2014/main" id="{0513E0BF-C021-9C5E-63F7-82247AF9FA44}"/>
              </a:ext>
            </a:extLst>
          </p:cNvPr>
          <p:cNvSpPr/>
          <p:nvPr/>
        </p:nvSpPr>
        <p:spPr>
          <a:xfrm>
            <a:off x="763045"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564CBEF6-D5B5-A05F-F38A-7142B27AA0BC}"/>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73751BB6-3245-8F5E-23A0-B37CF7633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03A17215-AD3F-820D-56DA-BC9642C48489}"/>
              </a:ext>
            </a:extLst>
          </p:cNvPr>
          <p:cNvPicPr>
            <a:picLocks noChangeAspect="1"/>
          </p:cNvPicPr>
          <p:nvPr/>
        </p:nvPicPr>
        <p:blipFill>
          <a:blip r:embed="rId6"/>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7D9B705D-1043-2A81-19A8-AB8C7197B0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D4B119B6-98A1-9DE6-A041-C356D34D6BC6}"/>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19" name="Grafik 18">
            <a:extLst>
              <a:ext uri="{FF2B5EF4-FFF2-40B4-BE49-F238E27FC236}">
                <a16:creationId xmlns:a16="http://schemas.microsoft.com/office/drawing/2014/main" id="{F628EBD0-0F78-3CD0-7524-68E8757739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2273685" y="3235171"/>
            <a:ext cx="261278" cy="355111"/>
          </a:xfrm>
          <a:prstGeom prst="rect">
            <a:avLst/>
          </a:prstGeom>
          <a:effectLst>
            <a:outerShdw blurRad="50800" dist="38100" dir="5400000" algn="t" rotWithShape="0">
              <a:prstClr val="black">
                <a:alpha val="40000"/>
              </a:prstClr>
            </a:outerShdw>
          </a:effectLst>
        </p:spPr>
      </p:pic>
      <p:sp>
        <p:nvSpPr>
          <p:cNvPr id="20" name="Textfeld 19">
            <a:extLst>
              <a:ext uri="{FF2B5EF4-FFF2-40B4-BE49-F238E27FC236}">
                <a16:creationId xmlns:a16="http://schemas.microsoft.com/office/drawing/2014/main" id="{335CDF5A-A7E8-BAE7-F0C4-6A62ECD207F1}"/>
              </a:ext>
            </a:extLst>
          </p:cNvPr>
          <p:cNvSpPr txBox="1"/>
          <p:nvPr/>
        </p:nvSpPr>
        <p:spPr>
          <a:xfrm>
            <a:off x="2318034" y="3346368"/>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1" name="Grafik 20">
            <a:extLst>
              <a:ext uri="{FF2B5EF4-FFF2-40B4-BE49-F238E27FC236}">
                <a16:creationId xmlns:a16="http://schemas.microsoft.com/office/drawing/2014/main" id="{A6E0EC93-42A9-C6AB-F8ED-FDAB4BE822C0}"/>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632275" y="3241938"/>
            <a:ext cx="261278" cy="355111"/>
          </a:xfrm>
          <a:prstGeom prst="rect">
            <a:avLst/>
          </a:prstGeom>
          <a:effectLst>
            <a:outerShdw blurRad="50800" dist="38100" dir="5400000" algn="t" rotWithShape="0">
              <a:prstClr val="black">
                <a:alpha val="40000"/>
              </a:prstClr>
            </a:outerShdw>
          </a:effectLst>
        </p:spPr>
      </p:pic>
      <p:sp>
        <p:nvSpPr>
          <p:cNvPr id="22" name="Textfeld 21">
            <a:extLst>
              <a:ext uri="{FF2B5EF4-FFF2-40B4-BE49-F238E27FC236}">
                <a16:creationId xmlns:a16="http://schemas.microsoft.com/office/drawing/2014/main" id="{4387A0D1-FBF4-C081-9A99-A8B5F248E70F}"/>
              </a:ext>
            </a:extLst>
          </p:cNvPr>
          <p:cNvSpPr txBox="1"/>
          <p:nvPr/>
        </p:nvSpPr>
        <p:spPr>
          <a:xfrm>
            <a:off x="1676624"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6" name="Grafik 25">
            <a:extLst>
              <a:ext uri="{FF2B5EF4-FFF2-40B4-BE49-F238E27FC236}">
                <a16:creationId xmlns:a16="http://schemas.microsoft.com/office/drawing/2014/main" id="{26D3CA8B-F473-3895-90D8-A55B040112E1}"/>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023141" y="3235171"/>
            <a:ext cx="261278" cy="355111"/>
          </a:xfrm>
          <a:prstGeom prst="rect">
            <a:avLst/>
          </a:prstGeom>
          <a:effectLst>
            <a:outerShdw blurRad="50800" dist="38100" dir="5400000" algn="t" rotWithShape="0">
              <a:prstClr val="black">
                <a:alpha val="40000"/>
              </a:prstClr>
            </a:outerShdw>
          </a:effectLst>
        </p:spPr>
      </p:pic>
      <p:sp>
        <p:nvSpPr>
          <p:cNvPr id="27" name="Textfeld 26">
            <a:extLst>
              <a:ext uri="{FF2B5EF4-FFF2-40B4-BE49-F238E27FC236}">
                <a16:creationId xmlns:a16="http://schemas.microsoft.com/office/drawing/2014/main" id="{6185F421-DD70-0038-4D89-31A3EB1BA573}"/>
              </a:ext>
            </a:extLst>
          </p:cNvPr>
          <p:cNvSpPr txBox="1"/>
          <p:nvPr/>
        </p:nvSpPr>
        <p:spPr>
          <a:xfrm>
            <a:off x="1077687"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graphicFrame>
        <p:nvGraphicFramePr>
          <p:cNvPr id="33" name="Tabelle 32">
            <a:extLst>
              <a:ext uri="{FF2B5EF4-FFF2-40B4-BE49-F238E27FC236}">
                <a16:creationId xmlns:a16="http://schemas.microsoft.com/office/drawing/2014/main" id="{D13B6855-57CA-C339-8FEF-C1AE6F9ABB4B}"/>
              </a:ext>
            </a:extLst>
          </p:cNvPr>
          <p:cNvGraphicFramePr>
            <a:graphicFrameLocks noGrp="1"/>
          </p:cNvGraphicFramePr>
          <p:nvPr>
            <p:extLst>
              <p:ext uri="{D42A27DB-BD31-4B8C-83A1-F6EECF244321}">
                <p14:modId xmlns:p14="http://schemas.microsoft.com/office/powerpoint/2010/main" val="3821837832"/>
              </p:ext>
            </p:extLst>
          </p:nvPr>
        </p:nvGraphicFramePr>
        <p:xfrm>
          <a:off x="825040" y="3693288"/>
          <a:ext cx="2538092" cy="111252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1</a:t>
                      </a:r>
                    </a:p>
                  </a:txBody>
                  <a:tcPr anchor="ctr"/>
                </a:tc>
                <a:tc>
                  <a:txBody>
                    <a:bodyPr/>
                    <a:lstStyle/>
                    <a:p>
                      <a:pPr marL="0" indent="0" algn="ctr">
                        <a:buNone/>
                      </a:pPr>
                      <a:r>
                        <a:rPr lang="de-DE" dirty="0">
                          <a:latin typeface="Grundschrift" pitchFamily="2" charset="0"/>
                        </a:rPr>
                        <a:t>6</a:t>
                      </a:r>
                    </a:p>
                  </a:txBody>
                  <a:tcPr anchor="ctr"/>
                </a:tc>
                <a:tc>
                  <a:txBody>
                    <a:bodyPr/>
                    <a:lstStyle/>
                    <a:p>
                      <a:pPr marL="0" indent="0" algn="ctr">
                        <a:buNone/>
                      </a:pPr>
                      <a:r>
                        <a:rPr lang="de-DE" dirty="0">
                          <a:latin typeface="Grundschrift" pitchFamily="2" charset="0"/>
                        </a:rPr>
                        <a:t>11</a:t>
                      </a:r>
                    </a:p>
                  </a:txBody>
                  <a:tcPr anchor="ctr"/>
                </a:tc>
                <a:tc>
                  <a:txBody>
                    <a:bodyPr/>
                    <a:lstStyle/>
                    <a:p>
                      <a:pPr marL="0" indent="0" algn="ctr">
                        <a:buNone/>
                      </a:pPr>
                      <a:r>
                        <a:rPr lang="de-DE" dirty="0">
                          <a:latin typeface="Grundschrift" pitchFamily="2" charset="0"/>
                        </a:rPr>
                        <a:t>18</a:t>
                      </a:r>
                    </a:p>
                  </a:txBody>
                  <a:tcPr anchor="ctr"/>
                </a:tc>
                <a:extLst>
                  <a:ext uri="{0D108BD9-81ED-4DB2-BD59-A6C34878D82A}">
                    <a16:rowId xmlns:a16="http://schemas.microsoft.com/office/drawing/2014/main" val="1694888041"/>
                  </a:ext>
                </a:extLst>
              </a:tr>
              <a:tr h="370840">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tc>
                  <a:txBody>
                    <a:bodyPr/>
                    <a:lstStyle/>
                    <a:p>
                      <a:pPr marL="0" indent="0" algn="ctr">
                        <a:buNone/>
                      </a:pPr>
                      <a:endParaRPr lang="de-DE" dirty="0">
                        <a:latin typeface="Grundschrift" pitchFamily="2" charset="0"/>
                      </a:endParaRPr>
                    </a:p>
                  </a:txBody>
                  <a:tcPr anchor="ctr"/>
                </a:tc>
                <a:extLst>
                  <a:ext uri="{0D108BD9-81ED-4DB2-BD59-A6C34878D82A}">
                    <a16:rowId xmlns:a16="http://schemas.microsoft.com/office/drawing/2014/main" val="505687567"/>
                  </a:ext>
                </a:extLst>
              </a:tr>
              <a:tr h="370840">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extLst>
                  <a:ext uri="{0D108BD9-81ED-4DB2-BD59-A6C34878D82A}">
                    <a16:rowId xmlns:a16="http://schemas.microsoft.com/office/drawing/2014/main" val="3508618241"/>
                  </a:ext>
                </a:extLst>
              </a:tr>
            </a:tbl>
          </a:graphicData>
        </a:graphic>
      </p:graphicFrame>
      <p:sp>
        <p:nvSpPr>
          <p:cNvPr id="37" name="Textfeld 36">
            <a:extLst>
              <a:ext uri="{FF2B5EF4-FFF2-40B4-BE49-F238E27FC236}">
                <a16:creationId xmlns:a16="http://schemas.microsoft.com/office/drawing/2014/main" id="{858660AD-6B21-FD0F-B2E8-F12DB042E7FE}"/>
              </a:ext>
            </a:extLst>
          </p:cNvPr>
          <p:cNvSpPr txBox="1"/>
          <p:nvPr/>
        </p:nvSpPr>
        <p:spPr>
          <a:xfrm>
            <a:off x="2708967" y="3411868"/>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sp>
        <p:nvSpPr>
          <p:cNvPr id="3" name="Google Shape;471;p17">
            <a:extLst>
              <a:ext uri="{FF2B5EF4-FFF2-40B4-BE49-F238E27FC236}">
                <a16:creationId xmlns:a16="http://schemas.microsoft.com/office/drawing/2014/main" id="{E2ACCCB4-26B1-B68A-D0EF-C3648CEB3E2C}"/>
              </a:ext>
            </a:extLst>
          </p:cNvPr>
          <p:cNvSpPr/>
          <p:nvPr/>
        </p:nvSpPr>
        <p:spPr>
          <a:xfrm>
            <a:off x="1498606" y="4866618"/>
            <a:ext cx="2608661" cy="1239796"/>
          </a:xfrm>
          <a:prstGeom prst="wedgeRoundRectCallout">
            <a:avLst>
              <a:gd name="adj1" fmla="val 60813"/>
              <a:gd name="adj2" fmla="val -4724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Eben hatten wir ja auch mal 2 Steine in den ersten Becher gelegt.</a:t>
            </a:r>
            <a:endParaRPr dirty="0"/>
          </a:p>
        </p:txBody>
      </p:sp>
      <p:graphicFrame>
        <p:nvGraphicFramePr>
          <p:cNvPr id="6" name="Tabelle 5">
            <a:extLst>
              <a:ext uri="{FF2B5EF4-FFF2-40B4-BE49-F238E27FC236}">
                <a16:creationId xmlns:a16="http://schemas.microsoft.com/office/drawing/2014/main" id="{411042BD-E460-EEB8-DEAE-2D2E06445992}"/>
              </a:ext>
            </a:extLst>
          </p:cNvPr>
          <p:cNvGraphicFramePr>
            <a:graphicFrameLocks noGrp="1"/>
          </p:cNvGraphicFramePr>
          <p:nvPr>
            <p:extLst>
              <p:ext uri="{D42A27DB-BD31-4B8C-83A1-F6EECF244321}">
                <p14:modId xmlns:p14="http://schemas.microsoft.com/office/powerpoint/2010/main" val="2713207144"/>
              </p:ext>
            </p:extLst>
          </p:nvPr>
        </p:nvGraphicFramePr>
        <p:xfrm>
          <a:off x="820015" y="4057253"/>
          <a:ext cx="2538092" cy="37084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4888041"/>
                  </a:ext>
                </a:extLst>
              </a:tr>
            </a:tbl>
          </a:graphicData>
        </a:graphic>
      </p:graphicFrame>
      <p:sp>
        <p:nvSpPr>
          <p:cNvPr id="7" name="Google Shape;471;p17">
            <a:extLst>
              <a:ext uri="{FF2B5EF4-FFF2-40B4-BE49-F238E27FC236}">
                <a16:creationId xmlns:a16="http://schemas.microsoft.com/office/drawing/2014/main" id="{A14DED4F-612D-D3C5-2356-134393ECC898}"/>
              </a:ext>
            </a:extLst>
          </p:cNvPr>
          <p:cNvSpPr/>
          <p:nvPr/>
        </p:nvSpPr>
        <p:spPr>
          <a:xfrm>
            <a:off x="5257800" y="2676591"/>
            <a:ext cx="2994471" cy="1008896"/>
          </a:xfrm>
          <a:prstGeom prst="wedgeRoundRectCallout">
            <a:avLst>
              <a:gd name="adj1" fmla="val 268"/>
              <a:gd name="adj2" fmla="val 8383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Das waren immer noch zu wenig. Wir könnten es mal mit 5 Steinen probieren.</a:t>
            </a:r>
            <a:endParaRPr dirty="0"/>
          </a:p>
        </p:txBody>
      </p:sp>
      <p:sp>
        <p:nvSpPr>
          <p:cNvPr id="9" name="Google Shape;451;p16">
            <a:extLst>
              <a:ext uri="{FF2B5EF4-FFF2-40B4-BE49-F238E27FC236}">
                <a16:creationId xmlns:a16="http://schemas.microsoft.com/office/drawing/2014/main" id="{89BB4B50-19AB-3EFF-E871-6C2A1AB4BD43}"/>
              </a:ext>
            </a:extLst>
          </p:cNvPr>
          <p:cNvSpPr txBox="1"/>
          <p:nvPr/>
        </p:nvSpPr>
        <p:spPr>
          <a:xfrm>
            <a:off x="8548867" y="2717020"/>
            <a:ext cx="3650061" cy="1821213"/>
          </a:xfrm>
          <a:prstGeom prst="rect">
            <a:avLst/>
          </a:prstGeom>
          <a:solidFill>
            <a:srgbClr val="CCDEE1"/>
          </a:solidFill>
          <a:ln>
            <a:noFill/>
          </a:ln>
        </p:spPr>
        <p:txBody>
          <a:bodyPr spcFirstLastPara="1" wrap="square" lIns="252000" tIns="216000" rIns="252000" bIns="216000" anchor="t" anchorCtr="0">
            <a:spAutoFit/>
          </a:bodyPr>
          <a:lstStyle/>
          <a:p>
            <a:pPr marL="0" indent="0" hangingPunct="1">
              <a:buClr>
                <a:srgbClr val="327D87"/>
              </a:buClr>
              <a:buSzPts val="1360"/>
              <a:buFont typeface="Noto Sans Symbols"/>
              <a:buNone/>
            </a:pPr>
            <a:r>
              <a:rPr lang="de-DE" sz="1600" b="0" dirty="0">
                <a:solidFill>
                  <a:srgbClr val="327D87"/>
                </a:solidFill>
                <a:ea typeface="Arial"/>
                <a:cs typeface="Arial"/>
                <a:sym typeface="Arial"/>
              </a:rPr>
              <a:t>DENKMOMENT</a:t>
            </a:r>
          </a:p>
          <a:p>
            <a:pPr marL="0" indent="0" hangingPunct="1">
              <a:spcBef>
                <a:spcPts val="1176"/>
              </a:spcBef>
              <a:buClr>
                <a:srgbClr val="000000"/>
              </a:buClr>
              <a:buSzPts val="1360"/>
              <a:buFont typeface="Noto Sans Symbols"/>
              <a:buNone/>
            </a:pPr>
            <a:r>
              <a:rPr lang="de-DE" sz="1600" b="0" dirty="0">
                <a:solidFill>
                  <a:srgbClr val="000000"/>
                </a:solidFill>
                <a:ea typeface="Arial"/>
                <a:cs typeface="Arial"/>
                <a:sym typeface="Arial"/>
              </a:rPr>
              <a:t>Wie können die Lernenden die Tabelle nutzen, um die Zusammenhänge tiefer zu durchdringen?</a:t>
            </a:r>
            <a:endParaRPr lang="de-DE" sz="1600" b="0" dirty="0">
              <a:solidFill>
                <a:srgbClr val="000000"/>
              </a:solidFill>
              <a:cs typeface="Arial"/>
              <a:sym typeface="Arial"/>
            </a:endParaRPr>
          </a:p>
        </p:txBody>
      </p:sp>
      <p:graphicFrame>
        <p:nvGraphicFramePr>
          <p:cNvPr id="2" name="Tabelle 1">
            <a:extLst>
              <a:ext uri="{FF2B5EF4-FFF2-40B4-BE49-F238E27FC236}">
                <a16:creationId xmlns:a16="http://schemas.microsoft.com/office/drawing/2014/main" id="{75EEFC82-A82A-001B-F5FD-58E2AC2970B1}"/>
              </a:ext>
            </a:extLst>
          </p:cNvPr>
          <p:cNvGraphicFramePr>
            <a:graphicFrameLocks noGrp="1"/>
          </p:cNvGraphicFramePr>
          <p:nvPr>
            <p:extLst>
              <p:ext uri="{D42A27DB-BD31-4B8C-83A1-F6EECF244321}">
                <p14:modId xmlns:p14="http://schemas.microsoft.com/office/powerpoint/2010/main" val="2155426740"/>
              </p:ext>
            </p:extLst>
          </p:nvPr>
        </p:nvGraphicFramePr>
        <p:xfrm>
          <a:off x="803069" y="4430278"/>
          <a:ext cx="2538092" cy="37084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4888041"/>
                  </a:ext>
                </a:extLst>
              </a:tr>
            </a:tbl>
          </a:graphicData>
        </a:graphic>
      </p:graphicFrame>
    </p:spTree>
    <p:extLst>
      <p:ext uri="{BB962C8B-B14F-4D97-AF65-F5344CB8AC3E}">
        <p14:creationId xmlns:p14="http://schemas.microsoft.com/office/powerpoint/2010/main" val="2632928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95095-28B1-5938-921D-2175DD88A78E}"/>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CBD5E57-17D4-1932-48CF-9051DA1979AC}"/>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7B33A794-CBCC-8EA7-6AA5-445B6C80EAB6}"/>
              </a:ext>
            </a:extLst>
          </p:cNvPr>
          <p:cNvSpPr>
            <a:spLocks noGrp="1"/>
          </p:cNvSpPr>
          <p:nvPr>
            <p:ph type="body" sz="quarter" idx="14"/>
          </p:nvPr>
        </p:nvSpPr>
        <p:spPr/>
        <p:txBody>
          <a:bodyPr/>
          <a:lstStyle/>
          <a:p>
            <a:r>
              <a:rPr lang="de-DE" dirty="0"/>
              <a:t>SACHKONTEXTE MIT TABELLEN BEARBEITEN</a:t>
            </a:r>
          </a:p>
        </p:txBody>
      </p:sp>
      <p:pic>
        <p:nvPicPr>
          <p:cNvPr id="10" name="Grafik 9">
            <a:extLst>
              <a:ext uri="{FF2B5EF4-FFF2-40B4-BE49-F238E27FC236}">
                <a16:creationId xmlns:a16="http://schemas.microsoft.com/office/drawing/2014/main" id="{41CC4287-4031-545C-E0C4-AF3442363C3C}"/>
              </a:ext>
            </a:extLst>
          </p:cNvPr>
          <p:cNvPicPr>
            <a:picLocks noChangeAspect="1"/>
          </p:cNvPicPr>
          <p:nvPr/>
        </p:nvPicPr>
        <p:blipFill>
          <a:blip r:embed="rId3"/>
          <a:srcRect l="2131" t="3774" r="1263" b="3171"/>
          <a:stretch>
            <a:fillRect/>
          </a:stretch>
        </p:blipFill>
        <p:spPr>
          <a:xfrm>
            <a:off x="637780" y="1719873"/>
            <a:ext cx="5406887" cy="3239210"/>
          </a:xfrm>
          <a:prstGeom prst="rect">
            <a:avLst/>
          </a:prstGeom>
        </p:spPr>
      </p:pic>
      <p:sp>
        <p:nvSpPr>
          <p:cNvPr id="8" name="Rechteck 7">
            <a:extLst>
              <a:ext uri="{FF2B5EF4-FFF2-40B4-BE49-F238E27FC236}">
                <a16:creationId xmlns:a16="http://schemas.microsoft.com/office/drawing/2014/main" id="{FEFC251E-7E44-EF3F-6409-49AAA52654D5}"/>
              </a:ext>
            </a:extLst>
          </p:cNvPr>
          <p:cNvSpPr/>
          <p:nvPr/>
        </p:nvSpPr>
        <p:spPr>
          <a:xfrm>
            <a:off x="763045"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9B41A69B-62FF-A438-44C7-93D6F99494A6}"/>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139BBF64-7B96-65B1-46E4-10F8A8C38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B571EE4C-1DA6-0670-36F0-FA623116FCF0}"/>
              </a:ext>
            </a:extLst>
          </p:cNvPr>
          <p:cNvPicPr>
            <a:picLocks noChangeAspect="1"/>
          </p:cNvPicPr>
          <p:nvPr/>
        </p:nvPicPr>
        <p:blipFill>
          <a:blip r:embed="rId6"/>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28D0992F-A7B0-AEA0-0D25-9ACE64B9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4C69BE64-BFBF-8B2B-DCCB-1D6B656BB626}"/>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19" name="Grafik 18">
            <a:extLst>
              <a:ext uri="{FF2B5EF4-FFF2-40B4-BE49-F238E27FC236}">
                <a16:creationId xmlns:a16="http://schemas.microsoft.com/office/drawing/2014/main" id="{0FA81135-4594-900D-629E-E905395DB4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2273685" y="3235171"/>
            <a:ext cx="261278" cy="355111"/>
          </a:xfrm>
          <a:prstGeom prst="rect">
            <a:avLst/>
          </a:prstGeom>
          <a:effectLst>
            <a:outerShdw blurRad="50800" dist="38100" dir="5400000" algn="t" rotWithShape="0">
              <a:prstClr val="black">
                <a:alpha val="40000"/>
              </a:prstClr>
            </a:outerShdw>
          </a:effectLst>
        </p:spPr>
      </p:pic>
      <p:sp>
        <p:nvSpPr>
          <p:cNvPr id="20" name="Textfeld 19">
            <a:extLst>
              <a:ext uri="{FF2B5EF4-FFF2-40B4-BE49-F238E27FC236}">
                <a16:creationId xmlns:a16="http://schemas.microsoft.com/office/drawing/2014/main" id="{2B778AB5-BBD7-435D-E9F6-41F6A4C50611}"/>
              </a:ext>
            </a:extLst>
          </p:cNvPr>
          <p:cNvSpPr txBox="1"/>
          <p:nvPr/>
        </p:nvSpPr>
        <p:spPr>
          <a:xfrm>
            <a:off x="2318034" y="3346368"/>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1" name="Grafik 20">
            <a:extLst>
              <a:ext uri="{FF2B5EF4-FFF2-40B4-BE49-F238E27FC236}">
                <a16:creationId xmlns:a16="http://schemas.microsoft.com/office/drawing/2014/main" id="{AC6E73F2-7F60-9668-8F10-BD7F159314CD}"/>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632275" y="3241938"/>
            <a:ext cx="261278" cy="355111"/>
          </a:xfrm>
          <a:prstGeom prst="rect">
            <a:avLst/>
          </a:prstGeom>
          <a:effectLst>
            <a:outerShdw blurRad="50800" dist="38100" dir="5400000" algn="t" rotWithShape="0">
              <a:prstClr val="black">
                <a:alpha val="40000"/>
              </a:prstClr>
            </a:outerShdw>
          </a:effectLst>
        </p:spPr>
      </p:pic>
      <p:sp>
        <p:nvSpPr>
          <p:cNvPr id="22" name="Textfeld 21">
            <a:extLst>
              <a:ext uri="{FF2B5EF4-FFF2-40B4-BE49-F238E27FC236}">
                <a16:creationId xmlns:a16="http://schemas.microsoft.com/office/drawing/2014/main" id="{54B8916F-6C34-AC18-E6D1-6F4CC599113A}"/>
              </a:ext>
            </a:extLst>
          </p:cNvPr>
          <p:cNvSpPr txBox="1"/>
          <p:nvPr/>
        </p:nvSpPr>
        <p:spPr>
          <a:xfrm>
            <a:off x="1676624"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6" name="Grafik 25">
            <a:extLst>
              <a:ext uri="{FF2B5EF4-FFF2-40B4-BE49-F238E27FC236}">
                <a16:creationId xmlns:a16="http://schemas.microsoft.com/office/drawing/2014/main" id="{A5B651A5-6E3B-263C-19AF-01AD41CFBC09}"/>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023141" y="3235171"/>
            <a:ext cx="261278" cy="355111"/>
          </a:xfrm>
          <a:prstGeom prst="rect">
            <a:avLst/>
          </a:prstGeom>
          <a:effectLst>
            <a:outerShdw blurRad="50800" dist="38100" dir="5400000" algn="t" rotWithShape="0">
              <a:prstClr val="black">
                <a:alpha val="40000"/>
              </a:prstClr>
            </a:outerShdw>
          </a:effectLst>
        </p:spPr>
      </p:pic>
      <p:sp>
        <p:nvSpPr>
          <p:cNvPr id="27" name="Textfeld 26">
            <a:extLst>
              <a:ext uri="{FF2B5EF4-FFF2-40B4-BE49-F238E27FC236}">
                <a16:creationId xmlns:a16="http://schemas.microsoft.com/office/drawing/2014/main" id="{C11EAD79-5BF4-A634-55F3-4F7B5F1B3B65}"/>
              </a:ext>
            </a:extLst>
          </p:cNvPr>
          <p:cNvSpPr txBox="1"/>
          <p:nvPr/>
        </p:nvSpPr>
        <p:spPr>
          <a:xfrm>
            <a:off x="1077687"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graphicFrame>
        <p:nvGraphicFramePr>
          <p:cNvPr id="33" name="Tabelle 32">
            <a:extLst>
              <a:ext uri="{FF2B5EF4-FFF2-40B4-BE49-F238E27FC236}">
                <a16:creationId xmlns:a16="http://schemas.microsoft.com/office/drawing/2014/main" id="{CB5FDB02-D3C8-BF18-253C-7943736AC49A}"/>
              </a:ext>
            </a:extLst>
          </p:cNvPr>
          <p:cNvGraphicFramePr>
            <a:graphicFrameLocks noGrp="1"/>
          </p:cNvGraphicFramePr>
          <p:nvPr>
            <p:extLst>
              <p:ext uri="{D42A27DB-BD31-4B8C-83A1-F6EECF244321}">
                <p14:modId xmlns:p14="http://schemas.microsoft.com/office/powerpoint/2010/main" val="116749333"/>
              </p:ext>
            </p:extLst>
          </p:nvPr>
        </p:nvGraphicFramePr>
        <p:xfrm>
          <a:off x="825040" y="3693288"/>
          <a:ext cx="2538092" cy="111252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1</a:t>
                      </a:r>
                    </a:p>
                  </a:txBody>
                  <a:tcPr anchor="ctr"/>
                </a:tc>
                <a:tc>
                  <a:txBody>
                    <a:bodyPr/>
                    <a:lstStyle/>
                    <a:p>
                      <a:pPr marL="0" indent="0" algn="ctr">
                        <a:buNone/>
                      </a:pPr>
                      <a:r>
                        <a:rPr lang="de-DE" dirty="0">
                          <a:latin typeface="Grundschrift" pitchFamily="2" charset="0"/>
                        </a:rPr>
                        <a:t>6</a:t>
                      </a:r>
                    </a:p>
                  </a:txBody>
                  <a:tcPr anchor="ctr"/>
                </a:tc>
                <a:tc>
                  <a:txBody>
                    <a:bodyPr/>
                    <a:lstStyle/>
                    <a:p>
                      <a:pPr marL="0" indent="0" algn="ctr">
                        <a:buNone/>
                      </a:pPr>
                      <a:r>
                        <a:rPr lang="de-DE" dirty="0">
                          <a:latin typeface="Grundschrift" pitchFamily="2" charset="0"/>
                        </a:rPr>
                        <a:t>11</a:t>
                      </a:r>
                    </a:p>
                  </a:txBody>
                  <a:tcPr anchor="ctr"/>
                </a:tc>
                <a:tc>
                  <a:txBody>
                    <a:bodyPr/>
                    <a:lstStyle/>
                    <a:p>
                      <a:pPr marL="0" indent="0" algn="ctr">
                        <a:buNone/>
                      </a:pPr>
                      <a:r>
                        <a:rPr lang="de-DE" dirty="0">
                          <a:latin typeface="Grundschrift" pitchFamily="2" charset="0"/>
                        </a:rPr>
                        <a:t>18</a:t>
                      </a:r>
                    </a:p>
                  </a:txBody>
                  <a:tcPr anchor="ctr"/>
                </a:tc>
                <a:extLst>
                  <a:ext uri="{0D108BD9-81ED-4DB2-BD59-A6C34878D82A}">
                    <a16:rowId xmlns:a16="http://schemas.microsoft.com/office/drawing/2014/main" val="1694888041"/>
                  </a:ext>
                </a:extLst>
              </a:tr>
              <a:tr h="370840">
                <a:tc>
                  <a:txBody>
                    <a:bodyPr/>
                    <a:lstStyle/>
                    <a:p>
                      <a:pPr marL="0" indent="0" algn="ctr">
                        <a:buNone/>
                      </a:pPr>
                      <a:r>
                        <a:rPr lang="de-DE" dirty="0">
                          <a:latin typeface="Grundschrift" pitchFamily="2" charset="0"/>
                        </a:rPr>
                        <a:t>2</a:t>
                      </a:r>
                    </a:p>
                  </a:txBody>
                  <a:tcPr anchor="ctr"/>
                </a:tc>
                <a:tc>
                  <a:txBody>
                    <a:bodyPr/>
                    <a:lstStyle/>
                    <a:p>
                      <a:pPr marL="0" indent="0" algn="ctr">
                        <a:buNone/>
                      </a:pPr>
                      <a:r>
                        <a:rPr lang="de-DE" dirty="0">
                          <a:latin typeface="Grundschrift" pitchFamily="2" charset="0"/>
                        </a:rPr>
                        <a:t>7</a:t>
                      </a:r>
                    </a:p>
                  </a:txBody>
                  <a:tcPr anchor="ctr"/>
                </a:tc>
                <a:tc>
                  <a:txBody>
                    <a:bodyPr/>
                    <a:lstStyle/>
                    <a:p>
                      <a:pPr marL="0" indent="0" algn="ctr">
                        <a:buNone/>
                      </a:pPr>
                      <a:r>
                        <a:rPr lang="de-DE" dirty="0">
                          <a:latin typeface="Grundschrift" pitchFamily="2" charset="0"/>
                        </a:rPr>
                        <a:t>12</a:t>
                      </a:r>
                    </a:p>
                  </a:txBody>
                  <a:tcPr anchor="ctr"/>
                </a:tc>
                <a:tc>
                  <a:txBody>
                    <a:bodyPr/>
                    <a:lstStyle/>
                    <a:p>
                      <a:pPr marL="0" indent="0" algn="ctr">
                        <a:buNone/>
                      </a:pPr>
                      <a:r>
                        <a:rPr lang="de-DE" dirty="0">
                          <a:latin typeface="Grundschrift" pitchFamily="2" charset="0"/>
                        </a:rPr>
                        <a:t>21</a:t>
                      </a:r>
                    </a:p>
                  </a:txBody>
                  <a:tcPr anchor="ctr"/>
                </a:tc>
                <a:extLst>
                  <a:ext uri="{0D108BD9-81ED-4DB2-BD59-A6C34878D82A}">
                    <a16:rowId xmlns:a16="http://schemas.microsoft.com/office/drawing/2014/main" val="505687567"/>
                  </a:ext>
                </a:extLst>
              </a:tr>
              <a:tr h="370840">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tc>
                  <a:txBody>
                    <a:bodyPr/>
                    <a:lstStyle/>
                    <a:p>
                      <a:pPr marL="0" indent="0" algn="ctr">
                        <a:buNone/>
                      </a:pPr>
                      <a:endParaRPr lang="de-DE" dirty="0">
                        <a:latin typeface="Grundschrift" pitchFamily="2" charset="0"/>
                      </a:endParaRPr>
                    </a:p>
                  </a:txBody>
                  <a:tcPr/>
                </a:tc>
                <a:extLst>
                  <a:ext uri="{0D108BD9-81ED-4DB2-BD59-A6C34878D82A}">
                    <a16:rowId xmlns:a16="http://schemas.microsoft.com/office/drawing/2014/main" val="3508618241"/>
                  </a:ext>
                </a:extLst>
              </a:tr>
            </a:tbl>
          </a:graphicData>
        </a:graphic>
      </p:graphicFrame>
      <p:pic>
        <p:nvPicPr>
          <p:cNvPr id="17" name="Grafik 16">
            <a:extLst>
              <a:ext uri="{FF2B5EF4-FFF2-40B4-BE49-F238E27FC236}">
                <a16:creationId xmlns:a16="http://schemas.microsoft.com/office/drawing/2014/main" id="{252C60EC-4D5E-E0E5-7B7E-D28AD5C64F99}"/>
              </a:ext>
            </a:extLst>
          </p:cNvPr>
          <p:cNvPicPr>
            <a:picLocks noChangeAspect="1"/>
          </p:cNvPicPr>
          <p:nvPr/>
        </p:nvPicPr>
        <p:blipFill>
          <a:blip r:embed="rId12"/>
          <a:stretch>
            <a:fillRect/>
          </a:stretch>
        </p:blipFill>
        <p:spPr>
          <a:xfrm>
            <a:off x="6563607" y="1251157"/>
            <a:ext cx="3236227" cy="2286882"/>
          </a:xfrm>
          <a:prstGeom prst="rect">
            <a:avLst/>
          </a:prstGeom>
          <a:effectLst>
            <a:outerShdw blurRad="63500" sx="102000" sy="102000" algn="ctr" rotWithShape="0">
              <a:prstClr val="black">
                <a:alpha val="40000"/>
              </a:prstClr>
            </a:outerShdw>
          </a:effectLst>
        </p:spPr>
      </p:pic>
      <p:sp>
        <p:nvSpPr>
          <p:cNvPr id="37" name="Textfeld 36">
            <a:extLst>
              <a:ext uri="{FF2B5EF4-FFF2-40B4-BE49-F238E27FC236}">
                <a16:creationId xmlns:a16="http://schemas.microsoft.com/office/drawing/2014/main" id="{8983957F-786F-1ACF-9826-448DF59ED2D4}"/>
              </a:ext>
            </a:extLst>
          </p:cNvPr>
          <p:cNvSpPr txBox="1"/>
          <p:nvPr/>
        </p:nvSpPr>
        <p:spPr>
          <a:xfrm>
            <a:off x="2708967" y="3411868"/>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pic>
        <p:nvPicPr>
          <p:cNvPr id="5" name="Grafik 4">
            <a:extLst>
              <a:ext uri="{FF2B5EF4-FFF2-40B4-BE49-F238E27FC236}">
                <a16:creationId xmlns:a16="http://schemas.microsoft.com/office/drawing/2014/main" id="{60A8DC74-97DB-C768-1978-43C4ED13AF8B}"/>
              </a:ext>
            </a:extLst>
          </p:cNvPr>
          <p:cNvPicPr>
            <a:picLocks noChangeAspect="1"/>
          </p:cNvPicPr>
          <p:nvPr/>
        </p:nvPicPr>
        <p:blipFill>
          <a:blip r:embed="rId13"/>
          <a:stretch>
            <a:fillRect/>
          </a:stretch>
        </p:blipFill>
        <p:spPr>
          <a:xfrm>
            <a:off x="10078089" y="4601972"/>
            <a:ext cx="957960" cy="1397025"/>
          </a:xfrm>
          <a:prstGeom prst="rect">
            <a:avLst/>
          </a:prstGeom>
        </p:spPr>
      </p:pic>
      <p:sp>
        <p:nvSpPr>
          <p:cNvPr id="16" name="Google Shape;471;p17">
            <a:extLst>
              <a:ext uri="{FF2B5EF4-FFF2-40B4-BE49-F238E27FC236}">
                <a16:creationId xmlns:a16="http://schemas.microsoft.com/office/drawing/2014/main" id="{02805062-D378-5B56-5272-CF9D70707F23}"/>
              </a:ext>
            </a:extLst>
          </p:cNvPr>
          <p:cNvSpPr/>
          <p:nvPr/>
        </p:nvSpPr>
        <p:spPr>
          <a:xfrm>
            <a:off x="8142846" y="3235171"/>
            <a:ext cx="3997568" cy="1051339"/>
          </a:xfrm>
          <a:prstGeom prst="wedgeRoundRectCallout">
            <a:avLst>
              <a:gd name="adj1" fmla="val 17824"/>
              <a:gd name="adj2" fmla="val 9167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Wie verändern sich die Anzahlen in den Bechern? </a:t>
            </a:r>
          </a:p>
          <a:p>
            <a:pPr marL="0" lvl="0" indent="0" algn="ctr">
              <a:buClr>
                <a:schemeClr val="dk1"/>
              </a:buClr>
              <a:buSzPts val="1800"/>
              <a:buNone/>
            </a:pPr>
            <a:r>
              <a:rPr lang="de-DE" sz="1800" b="0" dirty="0">
                <a:solidFill>
                  <a:schemeClr val="tx1"/>
                </a:solidFill>
              </a:rPr>
              <a:t>Erkläre mit Mitteln zum Forschen.</a:t>
            </a:r>
          </a:p>
        </p:txBody>
      </p:sp>
      <p:graphicFrame>
        <p:nvGraphicFramePr>
          <p:cNvPr id="2" name="Tabelle 1">
            <a:extLst>
              <a:ext uri="{FF2B5EF4-FFF2-40B4-BE49-F238E27FC236}">
                <a16:creationId xmlns:a16="http://schemas.microsoft.com/office/drawing/2014/main" id="{2C2E259D-1D35-30D2-77A5-D346BE4A75B0}"/>
              </a:ext>
            </a:extLst>
          </p:cNvPr>
          <p:cNvGraphicFramePr>
            <a:graphicFrameLocks noGrp="1"/>
          </p:cNvGraphicFramePr>
          <p:nvPr>
            <p:extLst>
              <p:ext uri="{D42A27DB-BD31-4B8C-83A1-F6EECF244321}">
                <p14:modId xmlns:p14="http://schemas.microsoft.com/office/powerpoint/2010/main" val="3357648998"/>
              </p:ext>
            </p:extLst>
          </p:nvPr>
        </p:nvGraphicFramePr>
        <p:xfrm>
          <a:off x="803069" y="4430278"/>
          <a:ext cx="2538092" cy="37084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ctr">
                        <a:buNone/>
                      </a:pPr>
                      <a:r>
                        <a:rPr lang="de-DE" dirty="0">
                          <a:latin typeface="Grundschrift" pitchFamily="2" charset="0"/>
                        </a:rPr>
                        <a:t>30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4888041"/>
                  </a:ext>
                </a:extLst>
              </a:tr>
            </a:tbl>
          </a:graphicData>
        </a:graphic>
      </p:graphicFrame>
      <p:pic>
        <p:nvPicPr>
          <p:cNvPr id="3" name="Grafik 2">
            <a:extLst>
              <a:ext uri="{FF2B5EF4-FFF2-40B4-BE49-F238E27FC236}">
                <a16:creationId xmlns:a16="http://schemas.microsoft.com/office/drawing/2014/main" id="{A1745971-B661-275A-9BC3-4739AF760325}"/>
              </a:ext>
            </a:extLst>
          </p:cNvPr>
          <p:cNvPicPr>
            <a:picLocks noChangeAspect="1"/>
          </p:cNvPicPr>
          <p:nvPr/>
        </p:nvPicPr>
        <p:blipFill>
          <a:blip r:embed="rId14"/>
          <a:srcRect l="8039" t="9047" r="50990" b="74746"/>
          <a:stretch/>
        </p:blipFill>
        <p:spPr>
          <a:xfrm>
            <a:off x="9044848" y="522309"/>
            <a:ext cx="3147152" cy="878400"/>
          </a:xfrm>
          <a:prstGeom prst="rect">
            <a:avLst/>
          </a:prstGeom>
        </p:spPr>
      </p:pic>
    </p:spTree>
    <p:extLst>
      <p:ext uri="{BB962C8B-B14F-4D97-AF65-F5344CB8AC3E}">
        <p14:creationId xmlns:p14="http://schemas.microsoft.com/office/powerpoint/2010/main" val="7881837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AB7A2-9A1B-F7C0-A352-7DC54ACB2E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DFADF3-6EC8-BB1F-0564-A68E32C02BDD}"/>
              </a:ext>
            </a:extLst>
          </p:cNvPr>
          <p:cNvSpPr>
            <a:spLocks noGrp="1"/>
          </p:cNvSpPr>
          <p:nvPr>
            <p:ph type="title"/>
          </p:nvPr>
        </p:nvSpPr>
        <p:spPr/>
        <p:txBody>
          <a:bodyPr/>
          <a:lstStyle/>
          <a:p>
            <a:r>
              <a:rPr lang="de-DE" dirty="0"/>
              <a:t>Modellieren durch Tabellen unterstützen</a:t>
            </a:r>
          </a:p>
        </p:txBody>
      </p:sp>
      <p:sp>
        <p:nvSpPr>
          <p:cNvPr id="4" name="Textplatzhalter 3">
            <a:extLst>
              <a:ext uri="{FF2B5EF4-FFF2-40B4-BE49-F238E27FC236}">
                <a16:creationId xmlns:a16="http://schemas.microsoft.com/office/drawing/2014/main" id="{AD093D87-7F8C-455B-6D2B-6DE9F8557321}"/>
              </a:ext>
            </a:extLst>
          </p:cNvPr>
          <p:cNvSpPr>
            <a:spLocks noGrp="1"/>
          </p:cNvSpPr>
          <p:nvPr>
            <p:ph type="body" sz="quarter" idx="14"/>
          </p:nvPr>
        </p:nvSpPr>
        <p:spPr/>
        <p:txBody>
          <a:bodyPr/>
          <a:lstStyle/>
          <a:p>
            <a:r>
              <a:rPr lang="de-DE" dirty="0"/>
              <a:t>SACHKONTEXTE MIT TABELLEN BEARBEITEN</a:t>
            </a:r>
          </a:p>
        </p:txBody>
      </p:sp>
      <p:pic>
        <p:nvPicPr>
          <p:cNvPr id="6" name="Grafik 5">
            <a:extLst>
              <a:ext uri="{FF2B5EF4-FFF2-40B4-BE49-F238E27FC236}">
                <a16:creationId xmlns:a16="http://schemas.microsoft.com/office/drawing/2014/main" id="{090189C2-1584-1B09-7606-801BFD809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88" y="3617759"/>
            <a:ext cx="3509285" cy="2363396"/>
          </a:xfrm>
          <a:prstGeom prst="rect">
            <a:avLst/>
          </a:prstGeom>
        </p:spPr>
      </p:pic>
      <p:pic>
        <p:nvPicPr>
          <p:cNvPr id="9" name="Grafik 8">
            <a:extLst>
              <a:ext uri="{FF2B5EF4-FFF2-40B4-BE49-F238E27FC236}">
                <a16:creationId xmlns:a16="http://schemas.microsoft.com/office/drawing/2014/main" id="{D4577C0B-ACA7-F26E-995C-AA121B998B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52447">
            <a:off x="5108857" y="3902357"/>
            <a:ext cx="896592" cy="639440"/>
          </a:xfrm>
          <a:prstGeom prst="rect">
            <a:avLst/>
          </a:prstGeom>
        </p:spPr>
      </p:pic>
      <p:pic>
        <p:nvPicPr>
          <p:cNvPr id="10" name="Grafik 9">
            <a:extLst>
              <a:ext uri="{FF2B5EF4-FFF2-40B4-BE49-F238E27FC236}">
                <a16:creationId xmlns:a16="http://schemas.microsoft.com/office/drawing/2014/main" id="{873EEAC1-9704-0853-4F85-B3279901C4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1316421">
            <a:off x="6105782" y="3747177"/>
            <a:ext cx="896591" cy="639440"/>
          </a:xfrm>
          <a:prstGeom prst="rect">
            <a:avLst/>
          </a:prstGeom>
        </p:spPr>
      </p:pic>
      <p:sp>
        <p:nvSpPr>
          <p:cNvPr id="12" name="Google Shape;471;p17">
            <a:extLst>
              <a:ext uri="{FF2B5EF4-FFF2-40B4-BE49-F238E27FC236}">
                <a16:creationId xmlns:a16="http://schemas.microsoft.com/office/drawing/2014/main" id="{5BFB85BF-C3E3-2550-24A3-BE3216042BF0}"/>
              </a:ext>
            </a:extLst>
          </p:cNvPr>
          <p:cNvSpPr/>
          <p:nvPr/>
        </p:nvSpPr>
        <p:spPr>
          <a:xfrm>
            <a:off x="2841933" y="3342148"/>
            <a:ext cx="1810146" cy="879929"/>
          </a:xfrm>
          <a:prstGeom prst="wedgeRoundRectCallout">
            <a:avLst>
              <a:gd name="adj1" fmla="val 44183"/>
              <a:gd name="adj2" fmla="val 9329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Immer 5 mehr.</a:t>
            </a:r>
            <a:endParaRPr dirty="0"/>
          </a:p>
        </p:txBody>
      </p:sp>
      <p:sp>
        <p:nvSpPr>
          <p:cNvPr id="13" name="Google Shape;471;p17">
            <a:extLst>
              <a:ext uri="{FF2B5EF4-FFF2-40B4-BE49-F238E27FC236}">
                <a16:creationId xmlns:a16="http://schemas.microsoft.com/office/drawing/2014/main" id="{FBA1793A-3365-180F-9131-3950CF0ABB20}"/>
              </a:ext>
            </a:extLst>
          </p:cNvPr>
          <p:cNvSpPr/>
          <p:nvPr/>
        </p:nvSpPr>
        <p:spPr>
          <a:xfrm>
            <a:off x="5379721" y="2536002"/>
            <a:ext cx="3605246" cy="879929"/>
          </a:xfrm>
          <a:prstGeom prst="wedgeRoundRectCallout">
            <a:avLst>
              <a:gd name="adj1" fmla="val 4435"/>
              <a:gd name="adj2" fmla="val 12431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Bei mir sind es immer 6 mehr.</a:t>
            </a:r>
            <a:endParaRPr dirty="0"/>
          </a:p>
        </p:txBody>
      </p:sp>
      <p:pic>
        <p:nvPicPr>
          <p:cNvPr id="18" name="Grafik 17">
            <a:extLst>
              <a:ext uri="{FF2B5EF4-FFF2-40B4-BE49-F238E27FC236}">
                <a16:creationId xmlns:a16="http://schemas.microsoft.com/office/drawing/2014/main" id="{5520F037-BCDF-466D-6C6E-82DF779DB83E}"/>
              </a:ext>
            </a:extLst>
          </p:cNvPr>
          <p:cNvPicPr>
            <a:picLocks noChangeAspect="1"/>
          </p:cNvPicPr>
          <p:nvPr/>
        </p:nvPicPr>
        <p:blipFill>
          <a:blip r:embed="rId6"/>
          <a:stretch>
            <a:fillRect/>
          </a:stretch>
        </p:blipFill>
        <p:spPr>
          <a:xfrm>
            <a:off x="11078032" y="4910202"/>
            <a:ext cx="957960" cy="1397025"/>
          </a:xfrm>
          <a:prstGeom prst="rect">
            <a:avLst/>
          </a:prstGeom>
        </p:spPr>
      </p:pic>
      <p:sp>
        <p:nvSpPr>
          <p:cNvPr id="19" name="Google Shape;471;p17">
            <a:extLst>
              <a:ext uri="{FF2B5EF4-FFF2-40B4-BE49-F238E27FC236}">
                <a16:creationId xmlns:a16="http://schemas.microsoft.com/office/drawing/2014/main" id="{CCDBDE8D-6617-36B2-E9F9-44AC0C7FDDDA}"/>
              </a:ext>
            </a:extLst>
          </p:cNvPr>
          <p:cNvSpPr/>
          <p:nvPr/>
        </p:nvSpPr>
        <p:spPr>
          <a:xfrm>
            <a:off x="7728559" y="4910202"/>
            <a:ext cx="3112743" cy="1268199"/>
          </a:xfrm>
          <a:prstGeom prst="wedgeRoundRectCallout">
            <a:avLst>
              <a:gd name="adj1" fmla="val 57256"/>
              <a:gd name="adj2" fmla="val -2480"/>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Schaut euch eure Tabellen mal genau an. </a:t>
            </a:r>
            <a:br>
              <a:rPr lang="de-DE" sz="1800" b="0" dirty="0">
                <a:solidFill>
                  <a:schemeClr val="dk1"/>
                </a:solidFill>
                <a:sym typeface="Arial"/>
              </a:rPr>
            </a:br>
            <a:r>
              <a:rPr lang="de-DE" sz="1800" b="0" dirty="0">
                <a:solidFill>
                  <a:schemeClr val="dk1"/>
                </a:solidFill>
                <a:sym typeface="Arial"/>
              </a:rPr>
              <a:t>Was ist gut gelungen?</a:t>
            </a:r>
            <a:endParaRPr dirty="0"/>
          </a:p>
        </p:txBody>
      </p:sp>
    </p:spTree>
    <p:extLst>
      <p:ext uri="{BB962C8B-B14F-4D97-AF65-F5344CB8AC3E}">
        <p14:creationId xmlns:p14="http://schemas.microsoft.com/office/powerpoint/2010/main" val="3116989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851E916-E388-3789-E12A-8CA48C498ABE}"/>
              </a:ext>
            </a:extLst>
          </p:cNvPr>
          <p:cNvSpPr>
            <a:spLocks noGrp="1"/>
          </p:cNvSpPr>
          <p:nvPr>
            <p:ph type="title"/>
          </p:nvPr>
        </p:nvSpPr>
        <p:spPr/>
        <p:txBody>
          <a:bodyPr/>
          <a:lstStyle/>
          <a:p>
            <a:r>
              <a:rPr lang="de-DE" dirty="0"/>
              <a:t>Reflexion des Erprobungsauftrags</a:t>
            </a:r>
          </a:p>
        </p:txBody>
      </p:sp>
      <p:sp>
        <p:nvSpPr>
          <p:cNvPr id="2" name="Textplatzhalter 1">
            <a:extLst>
              <a:ext uri="{FF2B5EF4-FFF2-40B4-BE49-F238E27FC236}">
                <a16:creationId xmlns:a16="http://schemas.microsoft.com/office/drawing/2014/main" id="{BDA08E02-7D5E-2F5A-7543-E9CD04D7441D}"/>
              </a:ext>
            </a:extLst>
          </p:cNvPr>
          <p:cNvSpPr>
            <a:spLocks noGrp="1"/>
          </p:cNvSpPr>
          <p:nvPr>
            <p:ph type="body" sz="quarter" idx="13"/>
          </p:nvPr>
        </p:nvSpPr>
        <p:spPr/>
        <p:txBody>
          <a:bodyPr/>
          <a:lstStyle/>
          <a:p>
            <a:pPr marL="285750" indent="-285750">
              <a:lnSpc>
                <a:spcPts val="2200"/>
              </a:lnSpc>
              <a:spcBef>
                <a:spcPts val="300"/>
              </a:spcBef>
              <a:buFont typeface="Arial" panose="020B0604020202020204" pitchFamily="34" charset="0"/>
              <a:buChar char="•"/>
            </a:pPr>
            <a:r>
              <a:rPr lang="de-DE" dirty="0"/>
              <a:t>Welche Problemlösestrategien haben die Kinder entwickelt? </a:t>
            </a:r>
          </a:p>
          <a:p>
            <a:pPr marL="285750" indent="-285750">
              <a:lnSpc>
                <a:spcPts val="2200"/>
              </a:lnSpc>
              <a:spcBef>
                <a:spcPts val="300"/>
              </a:spcBef>
              <a:buFont typeface="Arial" panose="020B0604020202020204" pitchFamily="34" charset="0"/>
              <a:buChar char="•"/>
            </a:pPr>
            <a:r>
              <a:rPr lang="de-DE" dirty="0"/>
              <a:t>An welchen Stellen im Problemlöseprozess gab es Schwierigkeiten?</a:t>
            </a:r>
          </a:p>
          <a:p>
            <a:pPr marL="285750" indent="-285750">
              <a:lnSpc>
                <a:spcPts val="2200"/>
              </a:lnSpc>
              <a:buFont typeface="Arial" panose="020B0604020202020204" pitchFamily="34" charset="0"/>
              <a:buChar char="•"/>
            </a:pPr>
            <a:r>
              <a:rPr lang="de-DE" dirty="0"/>
              <a:t>Inwiefern haben Sie bewusst zum Nutzen von Fragen und Mitteln zum Forschen angeregt sowie Problemlösestrategien thematisiert und reflektiert? Welche waren das und welche waren hilfreich?</a:t>
            </a:r>
          </a:p>
          <a:p>
            <a:pPr marL="285750" indent="-285750">
              <a:lnSpc>
                <a:spcPts val="2200"/>
              </a:lnSpc>
              <a:buFont typeface="Arial" panose="020B0604020202020204" pitchFamily="34" charset="0"/>
              <a:buChar char="•"/>
            </a:pPr>
            <a:r>
              <a:rPr lang="de-DE" dirty="0"/>
              <a:t>In welchen Momenten ist Ihnen das besonders gut gelungen? In welchen ist es Ihnen noch schwer(er) gefallen? Warum?</a:t>
            </a:r>
          </a:p>
        </p:txBody>
      </p:sp>
      <p:sp>
        <p:nvSpPr>
          <p:cNvPr id="3" name="Textplatzhalter 2">
            <a:extLst>
              <a:ext uri="{FF2B5EF4-FFF2-40B4-BE49-F238E27FC236}">
                <a16:creationId xmlns:a16="http://schemas.microsoft.com/office/drawing/2014/main" id="{1B561735-8A42-6EBF-F6B6-4534401FF30B}"/>
              </a:ext>
            </a:extLst>
          </p:cNvPr>
          <p:cNvSpPr>
            <a:spLocks noGrp="1"/>
          </p:cNvSpPr>
          <p:nvPr>
            <p:ph type="body" sz="quarter" idx="15"/>
          </p:nvPr>
        </p:nvSpPr>
        <p:spPr/>
        <p:txBody>
          <a:bodyPr/>
          <a:lstStyle/>
          <a:p>
            <a:r>
              <a:rPr lang="de-DE" dirty="0"/>
              <a:t>Berichten Sie über die Durchführung der von ihnen geplanten Aktivität („Wie treffen wir die 1000?“ bzw. deren Adaption) und reflektieren Sie Ihre Beobachtungen in Ihrer Lerngruppe.  </a:t>
            </a:r>
          </a:p>
          <a:p>
            <a:endParaRPr lang="de-DE" dirty="0"/>
          </a:p>
        </p:txBody>
      </p:sp>
      <p:sp>
        <p:nvSpPr>
          <p:cNvPr id="4" name="Textplatzhalter 3">
            <a:extLst>
              <a:ext uri="{FF2B5EF4-FFF2-40B4-BE49-F238E27FC236}">
                <a16:creationId xmlns:a16="http://schemas.microsoft.com/office/drawing/2014/main" id="{411942F5-A7D6-B423-E2D7-224171314F59}"/>
              </a:ext>
            </a:extLst>
          </p:cNvPr>
          <p:cNvSpPr>
            <a:spLocks noGrp="1"/>
          </p:cNvSpPr>
          <p:nvPr>
            <p:ph type="body" sz="quarter" idx="16"/>
          </p:nvPr>
        </p:nvSpPr>
        <p:spPr/>
        <p:txBody>
          <a:bodyPr/>
          <a:lstStyle/>
          <a:p>
            <a:r>
              <a:rPr lang="de-DE" dirty="0"/>
              <a:t>AKTIVITÄT</a:t>
            </a:r>
          </a:p>
        </p:txBody>
      </p:sp>
    </p:spTree>
    <p:extLst>
      <p:ext uri="{BB962C8B-B14F-4D97-AF65-F5344CB8AC3E}">
        <p14:creationId xmlns:p14="http://schemas.microsoft.com/office/powerpoint/2010/main" val="1776047279"/>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DC2F0-0BF9-8A92-63EF-E15579E783B7}"/>
              </a:ext>
            </a:extLst>
          </p:cNvPr>
          <p:cNvSpPr>
            <a:spLocks noGrp="1"/>
          </p:cNvSpPr>
          <p:nvPr>
            <p:ph type="title"/>
          </p:nvPr>
        </p:nvSpPr>
        <p:spPr/>
        <p:txBody>
          <a:bodyPr/>
          <a:lstStyle/>
          <a:p>
            <a:r>
              <a:rPr lang="de-DE" dirty="0"/>
              <a:t>Modellieren durch Tabellen unterstützen</a:t>
            </a:r>
          </a:p>
        </p:txBody>
      </p:sp>
      <p:sp>
        <p:nvSpPr>
          <p:cNvPr id="4" name="Textplatzhalter 3">
            <a:extLst>
              <a:ext uri="{FF2B5EF4-FFF2-40B4-BE49-F238E27FC236}">
                <a16:creationId xmlns:a16="http://schemas.microsoft.com/office/drawing/2014/main" id="{84900A6A-7BA2-9301-33EC-F683FC58FA83}"/>
              </a:ext>
            </a:extLst>
          </p:cNvPr>
          <p:cNvSpPr>
            <a:spLocks noGrp="1"/>
          </p:cNvSpPr>
          <p:nvPr>
            <p:ph type="body" sz="quarter" idx="14"/>
          </p:nvPr>
        </p:nvSpPr>
        <p:spPr/>
        <p:txBody>
          <a:bodyPr/>
          <a:lstStyle/>
          <a:p>
            <a:r>
              <a:rPr lang="de-DE" dirty="0"/>
              <a:t>SACHKONTEXTE MIT TABELLEN BEARBEITEN</a:t>
            </a:r>
          </a:p>
        </p:txBody>
      </p:sp>
      <p:pic>
        <p:nvPicPr>
          <p:cNvPr id="6" name="Grafik 5">
            <a:extLst>
              <a:ext uri="{FF2B5EF4-FFF2-40B4-BE49-F238E27FC236}">
                <a16:creationId xmlns:a16="http://schemas.microsoft.com/office/drawing/2014/main" id="{28F3EDC5-FB9C-BE8C-EF6A-8143DE96F6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6164" y="1694592"/>
            <a:ext cx="4158445" cy="2965759"/>
          </a:xfrm>
          <a:prstGeom prst="rect">
            <a:avLst/>
          </a:prstGeom>
        </p:spPr>
      </p:pic>
      <p:pic>
        <p:nvPicPr>
          <p:cNvPr id="7" name="Grafik 6">
            <a:extLst>
              <a:ext uri="{FF2B5EF4-FFF2-40B4-BE49-F238E27FC236}">
                <a16:creationId xmlns:a16="http://schemas.microsoft.com/office/drawing/2014/main" id="{1A29E0BB-A1FD-A52A-3EFE-0F686F028B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87396" y="1694592"/>
            <a:ext cx="4158440" cy="2965759"/>
          </a:xfrm>
          <a:prstGeom prst="rect">
            <a:avLst/>
          </a:prstGeom>
        </p:spPr>
      </p:pic>
      <p:sp>
        <p:nvSpPr>
          <p:cNvPr id="8" name="Google Shape;471;p17">
            <a:extLst>
              <a:ext uri="{FF2B5EF4-FFF2-40B4-BE49-F238E27FC236}">
                <a16:creationId xmlns:a16="http://schemas.microsoft.com/office/drawing/2014/main" id="{98C614E9-D7EA-2AF5-A076-2DE1B8439E27}"/>
              </a:ext>
            </a:extLst>
          </p:cNvPr>
          <p:cNvSpPr/>
          <p:nvPr/>
        </p:nvSpPr>
        <p:spPr>
          <a:xfrm>
            <a:off x="2323239" y="4567413"/>
            <a:ext cx="3605246" cy="659226"/>
          </a:xfrm>
          <a:prstGeom prst="wedgeRoundRectCallout">
            <a:avLst>
              <a:gd name="adj1" fmla="val 44052"/>
              <a:gd name="adj2" fmla="val 83045"/>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Hier sieht man, wie viele in den nächsten Becher kommen.</a:t>
            </a:r>
            <a:endParaRPr dirty="0"/>
          </a:p>
        </p:txBody>
      </p:sp>
      <p:sp>
        <p:nvSpPr>
          <p:cNvPr id="9" name="Google Shape;471;p17">
            <a:extLst>
              <a:ext uri="{FF2B5EF4-FFF2-40B4-BE49-F238E27FC236}">
                <a16:creationId xmlns:a16="http://schemas.microsoft.com/office/drawing/2014/main" id="{185978A8-A0F3-EE7A-DF25-5B0E600466ED}"/>
              </a:ext>
            </a:extLst>
          </p:cNvPr>
          <p:cNvSpPr/>
          <p:nvPr/>
        </p:nvSpPr>
        <p:spPr>
          <a:xfrm>
            <a:off x="6263515" y="4567413"/>
            <a:ext cx="3832670" cy="659226"/>
          </a:xfrm>
          <a:prstGeom prst="wedgeRoundRectCallout">
            <a:avLst>
              <a:gd name="adj1" fmla="val -44823"/>
              <a:gd name="adj2" fmla="val 8533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Hier sieht man, dass auch bei den anderen Bechern 6 dazu kommen.</a:t>
            </a:r>
            <a:endParaRPr dirty="0"/>
          </a:p>
        </p:txBody>
      </p:sp>
      <p:pic>
        <p:nvPicPr>
          <p:cNvPr id="10" name="Grafik 9">
            <a:extLst>
              <a:ext uri="{FF2B5EF4-FFF2-40B4-BE49-F238E27FC236}">
                <a16:creationId xmlns:a16="http://schemas.microsoft.com/office/drawing/2014/main" id="{8B8FB919-74B3-97E4-65F0-AD09AD64A3E9}"/>
              </a:ext>
            </a:extLst>
          </p:cNvPr>
          <p:cNvPicPr>
            <a:picLocks noChangeAspect="1"/>
          </p:cNvPicPr>
          <p:nvPr/>
        </p:nvPicPr>
        <p:blipFill>
          <a:blip r:embed="rId5"/>
          <a:stretch>
            <a:fillRect/>
          </a:stretch>
        </p:blipFill>
        <p:spPr>
          <a:xfrm>
            <a:off x="11078032" y="4910202"/>
            <a:ext cx="957960" cy="1397025"/>
          </a:xfrm>
          <a:prstGeom prst="rect">
            <a:avLst/>
          </a:prstGeom>
        </p:spPr>
      </p:pic>
      <p:sp>
        <p:nvSpPr>
          <p:cNvPr id="11" name="Google Shape;471;p17">
            <a:extLst>
              <a:ext uri="{FF2B5EF4-FFF2-40B4-BE49-F238E27FC236}">
                <a16:creationId xmlns:a16="http://schemas.microsoft.com/office/drawing/2014/main" id="{4C3F27B8-172A-F769-E1B0-26C33C8ED464}"/>
              </a:ext>
            </a:extLst>
          </p:cNvPr>
          <p:cNvSpPr/>
          <p:nvPr/>
        </p:nvSpPr>
        <p:spPr>
          <a:xfrm>
            <a:off x="1461688" y="5371306"/>
            <a:ext cx="3441511" cy="857272"/>
          </a:xfrm>
          <a:prstGeom prst="wedgeRoundRectCallout">
            <a:avLst>
              <a:gd name="adj1" fmla="val 73308"/>
              <a:gd name="adj2" fmla="val -3158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Im zweiten Becher sind also immer mindestens 5. </a:t>
            </a:r>
            <a:br>
              <a:rPr lang="de-DE" sz="1800" b="0" i="0" u="none" strike="noStrike" cap="none" dirty="0">
                <a:solidFill>
                  <a:schemeClr val="dk1"/>
                </a:solidFill>
                <a:sym typeface="Arial"/>
              </a:rPr>
            </a:br>
            <a:r>
              <a:rPr lang="de-DE" sz="1800" b="0" i="0" u="none" strike="noStrike" cap="none" dirty="0">
                <a:solidFill>
                  <a:schemeClr val="dk1"/>
                </a:solidFill>
                <a:sym typeface="Arial"/>
              </a:rPr>
              <a:t>Im dritten sind mindestens 10.</a:t>
            </a:r>
            <a:endParaRPr dirty="0"/>
          </a:p>
        </p:txBody>
      </p:sp>
      <p:sp>
        <p:nvSpPr>
          <p:cNvPr id="12" name="Google Shape;471;p17">
            <a:extLst>
              <a:ext uri="{FF2B5EF4-FFF2-40B4-BE49-F238E27FC236}">
                <a16:creationId xmlns:a16="http://schemas.microsoft.com/office/drawing/2014/main" id="{9C13716B-1D77-1BD5-3FDA-E744645C46BE}"/>
              </a:ext>
            </a:extLst>
          </p:cNvPr>
          <p:cNvSpPr/>
          <p:nvPr/>
        </p:nvSpPr>
        <p:spPr>
          <a:xfrm>
            <a:off x="7202567" y="5371306"/>
            <a:ext cx="2850180" cy="857272"/>
          </a:xfrm>
          <a:prstGeom prst="wedgeRoundRectCallout">
            <a:avLst>
              <a:gd name="adj1" fmla="val -71398"/>
              <a:gd name="adj2" fmla="val -298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In jedem Becher 6 mehr. Insgesamt sind es </a:t>
            </a:r>
            <a:br>
              <a:rPr lang="de-DE" sz="1800" b="0" i="0" u="none" strike="noStrike" cap="none" dirty="0">
                <a:solidFill>
                  <a:schemeClr val="dk1"/>
                </a:solidFill>
                <a:sym typeface="Arial"/>
              </a:rPr>
            </a:br>
            <a:r>
              <a:rPr lang="de-DE" sz="1800" b="0" i="0" u="none" strike="noStrike" cap="none" dirty="0">
                <a:solidFill>
                  <a:schemeClr val="dk1"/>
                </a:solidFill>
                <a:sym typeface="Arial"/>
              </a:rPr>
              <a:t>18 Steine mehr.</a:t>
            </a:r>
            <a:endParaRPr dirty="0"/>
          </a:p>
        </p:txBody>
      </p:sp>
      <p:sp>
        <p:nvSpPr>
          <p:cNvPr id="13" name="Google Shape;471;p17">
            <a:extLst>
              <a:ext uri="{FF2B5EF4-FFF2-40B4-BE49-F238E27FC236}">
                <a16:creationId xmlns:a16="http://schemas.microsoft.com/office/drawing/2014/main" id="{19DBB0A5-2AC7-95EC-2BAF-E89D2B924824}"/>
              </a:ext>
            </a:extLst>
          </p:cNvPr>
          <p:cNvSpPr/>
          <p:nvPr/>
        </p:nvSpPr>
        <p:spPr>
          <a:xfrm>
            <a:off x="9868761" y="3302420"/>
            <a:ext cx="2090994" cy="1264993"/>
          </a:xfrm>
          <a:prstGeom prst="wedgeRoundRectCallout">
            <a:avLst>
              <a:gd name="adj1" fmla="val 25983"/>
              <a:gd name="adj2" fmla="val 74961"/>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Wie können wir das nutzen, um zur Lösung zu gelangen?</a:t>
            </a:r>
            <a:endParaRPr dirty="0"/>
          </a:p>
        </p:txBody>
      </p:sp>
    </p:spTree>
    <p:extLst>
      <p:ext uri="{BB962C8B-B14F-4D97-AF65-F5344CB8AC3E}">
        <p14:creationId xmlns:p14="http://schemas.microsoft.com/office/powerpoint/2010/main" val="15091474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F5785-649D-B631-1D37-9CC90FF2CE0C}"/>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2A39671-692B-52FB-8955-305F0D71AB33}"/>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F7C0EA92-C886-9AFF-230D-D311680DAB69}"/>
              </a:ext>
            </a:extLst>
          </p:cNvPr>
          <p:cNvSpPr>
            <a:spLocks noGrp="1"/>
          </p:cNvSpPr>
          <p:nvPr>
            <p:ph type="body" sz="quarter" idx="14"/>
          </p:nvPr>
        </p:nvSpPr>
        <p:spPr/>
        <p:txBody>
          <a:bodyPr/>
          <a:lstStyle/>
          <a:p>
            <a:r>
              <a:rPr lang="de-DE" dirty="0"/>
              <a:t>SACHKONTEXTE MIT TABELLEN BEARBEITEN</a:t>
            </a:r>
          </a:p>
        </p:txBody>
      </p:sp>
      <p:pic>
        <p:nvPicPr>
          <p:cNvPr id="10" name="Grafik 9">
            <a:extLst>
              <a:ext uri="{FF2B5EF4-FFF2-40B4-BE49-F238E27FC236}">
                <a16:creationId xmlns:a16="http://schemas.microsoft.com/office/drawing/2014/main" id="{E36F737B-0160-2D5D-090F-56BCDA4DB415}"/>
              </a:ext>
            </a:extLst>
          </p:cNvPr>
          <p:cNvPicPr>
            <a:picLocks noChangeAspect="1"/>
          </p:cNvPicPr>
          <p:nvPr/>
        </p:nvPicPr>
        <p:blipFill>
          <a:blip r:embed="rId3"/>
          <a:srcRect l="2131" t="3774" r="1263" b="3171"/>
          <a:stretch>
            <a:fillRect/>
          </a:stretch>
        </p:blipFill>
        <p:spPr>
          <a:xfrm>
            <a:off x="637780" y="1719873"/>
            <a:ext cx="5406887" cy="3239210"/>
          </a:xfrm>
          <a:prstGeom prst="rect">
            <a:avLst/>
          </a:prstGeom>
        </p:spPr>
      </p:pic>
      <p:sp>
        <p:nvSpPr>
          <p:cNvPr id="8" name="Rechteck 7">
            <a:extLst>
              <a:ext uri="{FF2B5EF4-FFF2-40B4-BE49-F238E27FC236}">
                <a16:creationId xmlns:a16="http://schemas.microsoft.com/office/drawing/2014/main" id="{87E42C54-BA46-C161-681F-5F9DB35E4C3A}"/>
              </a:ext>
            </a:extLst>
          </p:cNvPr>
          <p:cNvSpPr/>
          <p:nvPr/>
        </p:nvSpPr>
        <p:spPr>
          <a:xfrm>
            <a:off x="763045"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8D6952D7-C064-F87E-332A-14A707976939}"/>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5F73A4F3-C713-52C5-66B2-D94F53FC5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56C9F9E6-C96D-0DD2-D989-E6CD67A0F940}"/>
              </a:ext>
            </a:extLst>
          </p:cNvPr>
          <p:cNvPicPr>
            <a:picLocks noChangeAspect="1"/>
          </p:cNvPicPr>
          <p:nvPr/>
        </p:nvPicPr>
        <p:blipFill>
          <a:blip r:embed="rId6"/>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4580BCDA-52C3-1BF6-5251-B4CC55907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1272FDA9-3994-D407-B6B1-DE0A22FE4DA8}"/>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19" name="Grafik 18">
            <a:extLst>
              <a:ext uri="{FF2B5EF4-FFF2-40B4-BE49-F238E27FC236}">
                <a16:creationId xmlns:a16="http://schemas.microsoft.com/office/drawing/2014/main" id="{94292347-8B87-7A59-7598-C6CB2FCDC2F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2273685" y="3235171"/>
            <a:ext cx="261278" cy="355111"/>
          </a:xfrm>
          <a:prstGeom prst="rect">
            <a:avLst/>
          </a:prstGeom>
          <a:effectLst>
            <a:outerShdw blurRad="50800" dist="38100" dir="5400000" algn="t" rotWithShape="0">
              <a:prstClr val="black">
                <a:alpha val="40000"/>
              </a:prstClr>
            </a:outerShdw>
          </a:effectLst>
        </p:spPr>
      </p:pic>
      <p:sp>
        <p:nvSpPr>
          <p:cNvPr id="20" name="Textfeld 19">
            <a:extLst>
              <a:ext uri="{FF2B5EF4-FFF2-40B4-BE49-F238E27FC236}">
                <a16:creationId xmlns:a16="http://schemas.microsoft.com/office/drawing/2014/main" id="{E12307AB-14FF-C5B3-BFB2-C956A06B059B}"/>
              </a:ext>
            </a:extLst>
          </p:cNvPr>
          <p:cNvSpPr txBox="1"/>
          <p:nvPr/>
        </p:nvSpPr>
        <p:spPr>
          <a:xfrm>
            <a:off x="2318034" y="3346368"/>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1" name="Grafik 20">
            <a:extLst>
              <a:ext uri="{FF2B5EF4-FFF2-40B4-BE49-F238E27FC236}">
                <a16:creationId xmlns:a16="http://schemas.microsoft.com/office/drawing/2014/main" id="{141380FB-F780-E6A6-EE81-20E48355E5B1}"/>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632275" y="3241938"/>
            <a:ext cx="261278" cy="355111"/>
          </a:xfrm>
          <a:prstGeom prst="rect">
            <a:avLst/>
          </a:prstGeom>
          <a:effectLst>
            <a:outerShdw blurRad="50800" dist="38100" dir="5400000" algn="t" rotWithShape="0">
              <a:prstClr val="black">
                <a:alpha val="40000"/>
              </a:prstClr>
            </a:outerShdw>
          </a:effectLst>
        </p:spPr>
      </p:pic>
      <p:sp>
        <p:nvSpPr>
          <p:cNvPr id="22" name="Textfeld 21">
            <a:extLst>
              <a:ext uri="{FF2B5EF4-FFF2-40B4-BE49-F238E27FC236}">
                <a16:creationId xmlns:a16="http://schemas.microsoft.com/office/drawing/2014/main" id="{1D8BE69C-FECB-1607-3BAA-1FFF5B7162FB}"/>
              </a:ext>
            </a:extLst>
          </p:cNvPr>
          <p:cNvSpPr txBox="1"/>
          <p:nvPr/>
        </p:nvSpPr>
        <p:spPr>
          <a:xfrm>
            <a:off x="1676624"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6" name="Grafik 25">
            <a:extLst>
              <a:ext uri="{FF2B5EF4-FFF2-40B4-BE49-F238E27FC236}">
                <a16:creationId xmlns:a16="http://schemas.microsoft.com/office/drawing/2014/main" id="{7BA8C83B-E797-E723-D10B-A516D73B614C}"/>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023141" y="3235171"/>
            <a:ext cx="261278" cy="355111"/>
          </a:xfrm>
          <a:prstGeom prst="rect">
            <a:avLst/>
          </a:prstGeom>
          <a:effectLst>
            <a:outerShdw blurRad="50800" dist="38100" dir="5400000" algn="t" rotWithShape="0">
              <a:prstClr val="black">
                <a:alpha val="40000"/>
              </a:prstClr>
            </a:outerShdw>
          </a:effectLst>
        </p:spPr>
      </p:pic>
      <p:sp>
        <p:nvSpPr>
          <p:cNvPr id="27" name="Textfeld 26">
            <a:extLst>
              <a:ext uri="{FF2B5EF4-FFF2-40B4-BE49-F238E27FC236}">
                <a16:creationId xmlns:a16="http://schemas.microsoft.com/office/drawing/2014/main" id="{9EBBF01E-FF64-849B-87CC-DD6E17FA7F86}"/>
              </a:ext>
            </a:extLst>
          </p:cNvPr>
          <p:cNvSpPr txBox="1"/>
          <p:nvPr/>
        </p:nvSpPr>
        <p:spPr>
          <a:xfrm>
            <a:off x="1077687"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graphicFrame>
        <p:nvGraphicFramePr>
          <p:cNvPr id="33" name="Tabelle 32">
            <a:extLst>
              <a:ext uri="{FF2B5EF4-FFF2-40B4-BE49-F238E27FC236}">
                <a16:creationId xmlns:a16="http://schemas.microsoft.com/office/drawing/2014/main" id="{4964B4DA-7855-4FE2-C99E-8F48309B4781}"/>
              </a:ext>
            </a:extLst>
          </p:cNvPr>
          <p:cNvGraphicFramePr>
            <a:graphicFrameLocks noGrp="1"/>
          </p:cNvGraphicFramePr>
          <p:nvPr>
            <p:extLst>
              <p:ext uri="{D42A27DB-BD31-4B8C-83A1-F6EECF244321}">
                <p14:modId xmlns:p14="http://schemas.microsoft.com/office/powerpoint/2010/main" val="4116121010"/>
              </p:ext>
            </p:extLst>
          </p:nvPr>
        </p:nvGraphicFramePr>
        <p:xfrm>
          <a:off x="825040" y="3693288"/>
          <a:ext cx="2538092" cy="111252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1</a:t>
                      </a:r>
                    </a:p>
                  </a:txBody>
                  <a:tcPr anchor="ctr"/>
                </a:tc>
                <a:tc>
                  <a:txBody>
                    <a:bodyPr/>
                    <a:lstStyle/>
                    <a:p>
                      <a:pPr marL="0" indent="0" algn="ctr">
                        <a:buNone/>
                      </a:pPr>
                      <a:r>
                        <a:rPr lang="de-DE" dirty="0">
                          <a:latin typeface="Grundschrift" pitchFamily="2" charset="0"/>
                        </a:rPr>
                        <a:t>6</a:t>
                      </a:r>
                    </a:p>
                  </a:txBody>
                  <a:tcPr anchor="ctr"/>
                </a:tc>
                <a:tc>
                  <a:txBody>
                    <a:bodyPr/>
                    <a:lstStyle/>
                    <a:p>
                      <a:pPr marL="0" indent="0" algn="ctr">
                        <a:buNone/>
                      </a:pPr>
                      <a:r>
                        <a:rPr lang="de-DE" dirty="0">
                          <a:latin typeface="Grundschrift" pitchFamily="2" charset="0"/>
                        </a:rPr>
                        <a:t>11</a:t>
                      </a:r>
                    </a:p>
                  </a:txBody>
                  <a:tcPr anchor="ctr"/>
                </a:tc>
                <a:tc>
                  <a:txBody>
                    <a:bodyPr/>
                    <a:lstStyle/>
                    <a:p>
                      <a:pPr marL="0" indent="0" algn="ctr">
                        <a:buNone/>
                      </a:pPr>
                      <a:r>
                        <a:rPr lang="de-DE" dirty="0">
                          <a:latin typeface="Grundschrift" pitchFamily="2" charset="0"/>
                        </a:rPr>
                        <a:t>18</a:t>
                      </a:r>
                    </a:p>
                  </a:txBody>
                  <a:tcPr anchor="ctr"/>
                </a:tc>
                <a:extLst>
                  <a:ext uri="{0D108BD9-81ED-4DB2-BD59-A6C34878D82A}">
                    <a16:rowId xmlns:a16="http://schemas.microsoft.com/office/drawing/2014/main" val="1694888041"/>
                  </a:ext>
                </a:extLst>
              </a:tr>
              <a:tr h="370840">
                <a:tc>
                  <a:txBody>
                    <a:bodyPr/>
                    <a:lstStyle/>
                    <a:p>
                      <a:pPr marL="0" indent="0" algn="ctr">
                        <a:buNone/>
                      </a:pPr>
                      <a:r>
                        <a:rPr lang="de-DE" dirty="0">
                          <a:latin typeface="Grundschrift" pitchFamily="2" charset="0"/>
                        </a:rPr>
                        <a:t>2</a:t>
                      </a:r>
                    </a:p>
                  </a:txBody>
                  <a:tcPr anchor="ctr"/>
                </a:tc>
                <a:tc>
                  <a:txBody>
                    <a:bodyPr/>
                    <a:lstStyle/>
                    <a:p>
                      <a:pPr marL="0" indent="0" algn="ctr">
                        <a:buNone/>
                      </a:pPr>
                      <a:r>
                        <a:rPr lang="de-DE" dirty="0">
                          <a:latin typeface="Grundschrift" pitchFamily="2" charset="0"/>
                        </a:rPr>
                        <a:t>7</a:t>
                      </a:r>
                    </a:p>
                  </a:txBody>
                  <a:tcPr anchor="ctr"/>
                </a:tc>
                <a:tc>
                  <a:txBody>
                    <a:bodyPr/>
                    <a:lstStyle/>
                    <a:p>
                      <a:pPr marL="0" indent="0" algn="ctr">
                        <a:buNone/>
                      </a:pPr>
                      <a:r>
                        <a:rPr lang="de-DE" dirty="0">
                          <a:latin typeface="Grundschrift" pitchFamily="2" charset="0"/>
                        </a:rPr>
                        <a:t>12</a:t>
                      </a:r>
                    </a:p>
                  </a:txBody>
                  <a:tcPr anchor="ctr"/>
                </a:tc>
                <a:tc>
                  <a:txBody>
                    <a:bodyPr/>
                    <a:lstStyle/>
                    <a:p>
                      <a:pPr marL="0" indent="0" algn="ctr">
                        <a:buNone/>
                      </a:pPr>
                      <a:r>
                        <a:rPr lang="de-DE" dirty="0">
                          <a:latin typeface="Grundschrift" pitchFamily="2" charset="0"/>
                        </a:rPr>
                        <a:t>21</a:t>
                      </a:r>
                    </a:p>
                  </a:txBody>
                  <a:tcPr anchor="ctr"/>
                </a:tc>
                <a:extLst>
                  <a:ext uri="{0D108BD9-81ED-4DB2-BD59-A6C34878D82A}">
                    <a16:rowId xmlns:a16="http://schemas.microsoft.com/office/drawing/2014/main" val="505687567"/>
                  </a:ext>
                </a:extLst>
              </a:tr>
              <a:tr h="370840">
                <a:tc>
                  <a:txBody>
                    <a:bodyPr/>
                    <a:lstStyle/>
                    <a:p>
                      <a:pPr marL="0" indent="0" algn="ctr">
                        <a:buNone/>
                      </a:pPr>
                      <a:r>
                        <a:rPr lang="de-DE" dirty="0">
                          <a:latin typeface="Grundschrift" pitchFamily="2" charset="0"/>
                        </a:rPr>
                        <a:t>3</a:t>
                      </a:r>
                    </a:p>
                  </a:txBody>
                  <a:tcPr/>
                </a:tc>
                <a:tc>
                  <a:txBody>
                    <a:bodyPr/>
                    <a:lstStyle/>
                    <a:p>
                      <a:pPr marL="0" indent="0" algn="ctr">
                        <a:buNone/>
                      </a:pPr>
                      <a:r>
                        <a:rPr lang="de-DE" dirty="0">
                          <a:latin typeface="Grundschrift" pitchFamily="2" charset="0"/>
                        </a:rPr>
                        <a:t>8</a:t>
                      </a:r>
                    </a:p>
                  </a:txBody>
                  <a:tcPr/>
                </a:tc>
                <a:tc>
                  <a:txBody>
                    <a:bodyPr/>
                    <a:lstStyle/>
                    <a:p>
                      <a:pPr marL="0" indent="0" algn="ctr">
                        <a:buNone/>
                      </a:pPr>
                      <a:r>
                        <a:rPr lang="de-DE" dirty="0">
                          <a:latin typeface="Grundschrift" pitchFamily="2" charset="0"/>
                        </a:rPr>
                        <a:t>13</a:t>
                      </a:r>
                    </a:p>
                  </a:txBody>
                  <a:tcPr/>
                </a:tc>
                <a:tc>
                  <a:txBody>
                    <a:bodyPr/>
                    <a:lstStyle/>
                    <a:p>
                      <a:pPr marL="0" indent="0" algn="ctr">
                        <a:buNone/>
                      </a:pPr>
                      <a:r>
                        <a:rPr lang="de-DE" dirty="0">
                          <a:latin typeface="Grundschrift" pitchFamily="2" charset="0"/>
                        </a:rPr>
                        <a:t>24</a:t>
                      </a:r>
                    </a:p>
                  </a:txBody>
                  <a:tcPr/>
                </a:tc>
                <a:extLst>
                  <a:ext uri="{0D108BD9-81ED-4DB2-BD59-A6C34878D82A}">
                    <a16:rowId xmlns:a16="http://schemas.microsoft.com/office/drawing/2014/main" val="3508618241"/>
                  </a:ext>
                </a:extLst>
              </a:tr>
            </a:tbl>
          </a:graphicData>
        </a:graphic>
      </p:graphicFrame>
      <p:sp>
        <p:nvSpPr>
          <p:cNvPr id="37" name="Textfeld 36">
            <a:extLst>
              <a:ext uri="{FF2B5EF4-FFF2-40B4-BE49-F238E27FC236}">
                <a16:creationId xmlns:a16="http://schemas.microsoft.com/office/drawing/2014/main" id="{A530E793-5CAF-4A7B-2C91-DCC9EC8337F5}"/>
              </a:ext>
            </a:extLst>
          </p:cNvPr>
          <p:cNvSpPr txBox="1"/>
          <p:nvPr/>
        </p:nvSpPr>
        <p:spPr>
          <a:xfrm>
            <a:off x="2708967" y="3411868"/>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pic>
        <p:nvPicPr>
          <p:cNvPr id="5" name="Grafik 4">
            <a:extLst>
              <a:ext uri="{FF2B5EF4-FFF2-40B4-BE49-F238E27FC236}">
                <a16:creationId xmlns:a16="http://schemas.microsoft.com/office/drawing/2014/main" id="{36767A04-8B15-720A-3AE5-898CDDAD1276}"/>
              </a:ext>
            </a:extLst>
          </p:cNvPr>
          <p:cNvPicPr>
            <a:picLocks noChangeAspect="1"/>
          </p:cNvPicPr>
          <p:nvPr/>
        </p:nvPicPr>
        <p:blipFill>
          <a:blip r:embed="rId12"/>
          <a:stretch>
            <a:fillRect/>
          </a:stretch>
        </p:blipFill>
        <p:spPr>
          <a:xfrm>
            <a:off x="10078089" y="4601972"/>
            <a:ext cx="957960" cy="1397025"/>
          </a:xfrm>
          <a:prstGeom prst="rect">
            <a:avLst/>
          </a:prstGeom>
        </p:spPr>
      </p:pic>
      <p:sp>
        <p:nvSpPr>
          <p:cNvPr id="2" name="Freihandform 1">
            <a:extLst>
              <a:ext uri="{FF2B5EF4-FFF2-40B4-BE49-F238E27FC236}">
                <a16:creationId xmlns:a16="http://schemas.microsoft.com/office/drawing/2014/main" id="{3C57A41F-A68E-56D6-B8A2-1C6716E19FE6}"/>
              </a:ext>
            </a:extLst>
          </p:cNvPr>
          <p:cNvSpPr/>
          <p:nvPr/>
        </p:nvSpPr>
        <p:spPr>
          <a:xfrm rot="196059">
            <a:off x="1149825" y="3576379"/>
            <a:ext cx="579154" cy="194615"/>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3" name="Textfeld 2">
            <a:extLst>
              <a:ext uri="{FF2B5EF4-FFF2-40B4-BE49-F238E27FC236}">
                <a16:creationId xmlns:a16="http://schemas.microsoft.com/office/drawing/2014/main" id="{0022CB10-0CAB-19F4-48D4-D7230D9B1669}"/>
              </a:ext>
            </a:extLst>
          </p:cNvPr>
          <p:cNvSpPr txBox="1"/>
          <p:nvPr/>
        </p:nvSpPr>
        <p:spPr>
          <a:xfrm>
            <a:off x="1284419" y="3356932"/>
            <a:ext cx="338554" cy="261610"/>
          </a:xfrm>
          <a:prstGeom prst="rect">
            <a:avLst/>
          </a:prstGeom>
          <a:noFill/>
        </p:spPr>
        <p:txBody>
          <a:bodyPr wrap="none" rtlCol="0">
            <a:spAutoFit/>
          </a:bodyPr>
          <a:lstStyle/>
          <a:p>
            <a:pPr marL="0" indent="0">
              <a:buNone/>
            </a:pPr>
            <a:r>
              <a:rPr lang="de-DE" sz="1050" b="0" dirty="0">
                <a:solidFill>
                  <a:srgbClr val="C00000"/>
                </a:solidFill>
                <a:latin typeface="Comic Sans MS" panose="030F0902030302020204" pitchFamily="66" charset="0"/>
              </a:rPr>
              <a:t>+5</a:t>
            </a:r>
          </a:p>
        </p:txBody>
      </p:sp>
      <p:sp>
        <p:nvSpPr>
          <p:cNvPr id="6" name="Freihandform 5">
            <a:extLst>
              <a:ext uri="{FF2B5EF4-FFF2-40B4-BE49-F238E27FC236}">
                <a16:creationId xmlns:a16="http://schemas.microsoft.com/office/drawing/2014/main" id="{368E3F52-BB50-FF4D-03B5-5040A76398FA}"/>
              </a:ext>
            </a:extLst>
          </p:cNvPr>
          <p:cNvSpPr/>
          <p:nvPr/>
        </p:nvSpPr>
        <p:spPr>
          <a:xfrm rot="196059">
            <a:off x="1783480" y="3569290"/>
            <a:ext cx="579154" cy="194615"/>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7" name="Textfeld 6">
            <a:extLst>
              <a:ext uri="{FF2B5EF4-FFF2-40B4-BE49-F238E27FC236}">
                <a16:creationId xmlns:a16="http://schemas.microsoft.com/office/drawing/2014/main" id="{664CB322-EBE8-171A-6171-D78C2AC1F298}"/>
              </a:ext>
            </a:extLst>
          </p:cNvPr>
          <p:cNvSpPr txBox="1"/>
          <p:nvPr/>
        </p:nvSpPr>
        <p:spPr>
          <a:xfrm>
            <a:off x="1935131" y="3356932"/>
            <a:ext cx="338554" cy="261610"/>
          </a:xfrm>
          <a:prstGeom prst="rect">
            <a:avLst/>
          </a:prstGeom>
          <a:noFill/>
        </p:spPr>
        <p:txBody>
          <a:bodyPr wrap="none" rtlCol="0">
            <a:spAutoFit/>
          </a:bodyPr>
          <a:lstStyle/>
          <a:p>
            <a:pPr marL="0" indent="0">
              <a:buNone/>
            </a:pPr>
            <a:r>
              <a:rPr lang="de-DE" sz="1050" b="0" dirty="0">
                <a:solidFill>
                  <a:srgbClr val="C00000"/>
                </a:solidFill>
                <a:latin typeface="Comic Sans MS" panose="030F0902030302020204" pitchFamily="66" charset="0"/>
              </a:rPr>
              <a:t>+5</a:t>
            </a:r>
          </a:p>
        </p:txBody>
      </p:sp>
      <p:sp>
        <p:nvSpPr>
          <p:cNvPr id="23" name="Freihandform 22">
            <a:extLst>
              <a:ext uri="{FF2B5EF4-FFF2-40B4-BE49-F238E27FC236}">
                <a16:creationId xmlns:a16="http://schemas.microsoft.com/office/drawing/2014/main" id="{8BCEC53E-987B-8321-42F6-880744CDFA34}"/>
              </a:ext>
            </a:extLst>
          </p:cNvPr>
          <p:cNvSpPr/>
          <p:nvPr/>
        </p:nvSpPr>
        <p:spPr>
          <a:xfrm rot="5169638" flipV="1">
            <a:off x="704079" y="3908987"/>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28" name="Textfeld 27">
            <a:extLst>
              <a:ext uri="{FF2B5EF4-FFF2-40B4-BE49-F238E27FC236}">
                <a16:creationId xmlns:a16="http://schemas.microsoft.com/office/drawing/2014/main" id="{B97C5D81-10BB-4688-4318-E90D3CF0CA51}"/>
              </a:ext>
            </a:extLst>
          </p:cNvPr>
          <p:cNvSpPr txBox="1"/>
          <p:nvPr/>
        </p:nvSpPr>
        <p:spPr>
          <a:xfrm>
            <a:off x="782176" y="3863210"/>
            <a:ext cx="30970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+1</a:t>
            </a:r>
          </a:p>
        </p:txBody>
      </p:sp>
      <p:sp>
        <p:nvSpPr>
          <p:cNvPr id="29" name="Freihandform 28">
            <a:extLst>
              <a:ext uri="{FF2B5EF4-FFF2-40B4-BE49-F238E27FC236}">
                <a16:creationId xmlns:a16="http://schemas.microsoft.com/office/drawing/2014/main" id="{29D32C11-F8B4-5A72-77EF-6640E60CD724}"/>
              </a:ext>
            </a:extLst>
          </p:cNvPr>
          <p:cNvSpPr/>
          <p:nvPr/>
        </p:nvSpPr>
        <p:spPr>
          <a:xfrm rot="16430362" flipH="1" flipV="1">
            <a:off x="3083798" y="3907020"/>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30" name="Textfeld 29">
            <a:extLst>
              <a:ext uri="{FF2B5EF4-FFF2-40B4-BE49-F238E27FC236}">
                <a16:creationId xmlns:a16="http://schemas.microsoft.com/office/drawing/2014/main" id="{B14F6B73-662E-34B3-9AFB-065215E55596}"/>
              </a:ext>
            </a:extLst>
          </p:cNvPr>
          <p:cNvSpPr txBox="1"/>
          <p:nvPr/>
        </p:nvSpPr>
        <p:spPr>
          <a:xfrm>
            <a:off x="3409811" y="3878721"/>
            <a:ext cx="33054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+3</a:t>
            </a:r>
          </a:p>
        </p:txBody>
      </p:sp>
      <p:sp>
        <p:nvSpPr>
          <p:cNvPr id="31" name="Google Shape;471;p17">
            <a:extLst>
              <a:ext uri="{FF2B5EF4-FFF2-40B4-BE49-F238E27FC236}">
                <a16:creationId xmlns:a16="http://schemas.microsoft.com/office/drawing/2014/main" id="{00219678-5004-EDFF-A807-FF8F09F8DBAF}"/>
              </a:ext>
            </a:extLst>
          </p:cNvPr>
          <p:cNvSpPr/>
          <p:nvPr/>
        </p:nvSpPr>
        <p:spPr>
          <a:xfrm>
            <a:off x="1014158" y="4872270"/>
            <a:ext cx="3441511" cy="857272"/>
          </a:xfrm>
          <a:prstGeom prst="wedgeRoundRectCallout">
            <a:avLst>
              <a:gd name="adj1" fmla="val 58126"/>
              <a:gd name="adj2" fmla="val -5003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Wenn in den ersten Becher 1 Stein dazu kommt, kommen insgesamt immer 3 dazu.</a:t>
            </a:r>
            <a:endParaRPr dirty="0"/>
          </a:p>
        </p:txBody>
      </p:sp>
      <p:sp>
        <p:nvSpPr>
          <p:cNvPr id="32" name="Google Shape;471;p17">
            <a:extLst>
              <a:ext uri="{FF2B5EF4-FFF2-40B4-BE49-F238E27FC236}">
                <a16:creationId xmlns:a16="http://schemas.microsoft.com/office/drawing/2014/main" id="{5A310B50-C528-1742-D312-07C8B05898FF}"/>
              </a:ext>
            </a:extLst>
          </p:cNvPr>
          <p:cNvSpPr/>
          <p:nvPr/>
        </p:nvSpPr>
        <p:spPr>
          <a:xfrm>
            <a:off x="6696434" y="2727158"/>
            <a:ext cx="2139656" cy="1017226"/>
          </a:xfrm>
          <a:prstGeom prst="wedgeRoundRectCallout">
            <a:avLst>
              <a:gd name="adj1" fmla="val -34291"/>
              <a:gd name="adj2" fmla="val 68291"/>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Mir ist aufgefallen: Immer drei mehr!</a:t>
            </a:r>
            <a:endParaRPr dirty="0"/>
          </a:p>
        </p:txBody>
      </p:sp>
      <p:sp>
        <p:nvSpPr>
          <p:cNvPr id="34" name="Wolkenförmige Legende 33">
            <a:extLst>
              <a:ext uri="{FF2B5EF4-FFF2-40B4-BE49-F238E27FC236}">
                <a16:creationId xmlns:a16="http://schemas.microsoft.com/office/drawing/2014/main" id="{241FC5C9-2482-07D5-F5CE-6AA9F279577A}"/>
              </a:ext>
            </a:extLst>
          </p:cNvPr>
          <p:cNvSpPr/>
          <p:nvPr/>
        </p:nvSpPr>
        <p:spPr>
          <a:xfrm>
            <a:off x="8343319" y="4689670"/>
            <a:ext cx="657017" cy="562974"/>
          </a:xfrm>
          <a:prstGeom prst="cloudCallout">
            <a:avLst>
              <a:gd name="adj1" fmla="val -97737"/>
              <a:gd name="adj2" fmla="val -94352"/>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a:t>
            </a:r>
          </a:p>
        </p:txBody>
      </p:sp>
      <p:sp>
        <p:nvSpPr>
          <p:cNvPr id="35" name="Google Shape;471;p17">
            <a:extLst>
              <a:ext uri="{FF2B5EF4-FFF2-40B4-BE49-F238E27FC236}">
                <a16:creationId xmlns:a16="http://schemas.microsoft.com/office/drawing/2014/main" id="{29868152-B7DF-5E20-2880-2619C8840D49}"/>
              </a:ext>
            </a:extLst>
          </p:cNvPr>
          <p:cNvSpPr/>
          <p:nvPr/>
        </p:nvSpPr>
        <p:spPr>
          <a:xfrm>
            <a:off x="9293513" y="3169966"/>
            <a:ext cx="2240165" cy="1210294"/>
          </a:xfrm>
          <a:prstGeom prst="wedgeRoundRectCallout">
            <a:avLst>
              <a:gd name="adj1" fmla="val -6527"/>
              <a:gd name="adj2" fmla="val 7668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Kannst du deine Entdeckung an der Tabelle zeigen?</a:t>
            </a:r>
            <a:endParaRPr dirty="0"/>
          </a:p>
        </p:txBody>
      </p:sp>
      <p:sp>
        <p:nvSpPr>
          <p:cNvPr id="16" name="Freihandform 15">
            <a:extLst>
              <a:ext uri="{FF2B5EF4-FFF2-40B4-BE49-F238E27FC236}">
                <a16:creationId xmlns:a16="http://schemas.microsoft.com/office/drawing/2014/main" id="{0D2693F5-B117-D79E-795E-D11DA7DC6E08}"/>
              </a:ext>
            </a:extLst>
          </p:cNvPr>
          <p:cNvSpPr/>
          <p:nvPr/>
        </p:nvSpPr>
        <p:spPr>
          <a:xfrm rot="5169638" flipV="1">
            <a:off x="693039" y="4265715"/>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17" name="Textfeld 16">
            <a:extLst>
              <a:ext uri="{FF2B5EF4-FFF2-40B4-BE49-F238E27FC236}">
                <a16:creationId xmlns:a16="http://schemas.microsoft.com/office/drawing/2014/main" id="{834C16C9-0E80-7FB6-81A5-EEF719320C5D}"/>
              </a:ext>
            </a:extLst>
          </p:cNvPr>
          <p:cNvSpPr txBox="1"/>
          <p:nvPr/>
        </p:nvSpPr>
        <p:spPr>
          <a:xfrm>
            <a:off x="771136" y="4219938"/>
            <a:ext cx="30970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+1</a:t>
            </a:r>
          </a:p>
        </p:txBody>
      </p:sp>
      <p:sp>
        <p:nvSpPr>
          <p:cNvPr id="18" name="Freihandform 17">
            <a:extLst>
              <a:ext uri="{FF2B5EF4-FFF2-40B4-BE49-F238E27FC236}">
                <a16:creationId xmlns:a16="http://schemas.microsoft.com/office/drawing/2014/main" id="{F0A6572B-4370-4FD7-5642-B7A5E16F5493}"/>
              </a:ext>
            </a:extLst>
          </p:cNvPr>
          <p:cNvSpPr/>
          <p:nvPr/>
        </p:nvSpPr>
        <p:spPr>
          <a:xfrm rot="16430362" flipH="1" flipV="1">
            <a:off x="3072758" y="4263748"/>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25" name="Textfeld 24">
            <a:extLst>
              <a:ext uri="{FF2B5EF4-FFF2-40B4-BE49-F238E27FC236}">
                <a16:creationId xmlns:a16="http://schemas.microsoft.com/office/drawing/2014/main" id="{7D1D5173-08B0-EDA5-4907-1FE7CF513F3B}"/>
              </a:ext>
            </a:extLst>
          </p:cNvPr>
          <p:cNvSpPr txBox="1"/>
          <p:nvPr/>
        </p:nvSpPr>
        <p:spPr>
          <a:xfrm>
            <a:off x="3398771" y="4235449"/>
            <a:ext cx="33054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+3</a:t>
            </a:r>
          </a:p>
        </p:txBody>
      </p:sp>
    </p:spTree>
    <p:extLst>
      <p:ext uri="{BB962C8B-B14F-4D97-AF65-F5344CB8AC3E}">
        <p14:creationId xmlns:p14="http://schemas.microsoft.com/office/powerpoint/2010/main" val="16729183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29" grpId="0" animBg="1"/>
      <p:bldP spid="30" grpId="0"/>
      <p:bldP spid="31" grpId="0" animBg="1"/>
      <p:bldP spid="34" grpId="0" animBg="1"/>
      <p:bldP spid="35" grpId="0" animBg="1"/>
      <p:bldP spid="16" grpId="0" animBg="1"/>
      <p:bldP spid="17" grpId="0"/>
      <p:bldP spid="18" grpId="0" animBg="1"/>
      <p:bldP spid="2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DABAF-3DE6-D51A-E09E-F92F794ACA6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3365DAC-384B-E90F-B8BC-6FDE33829080}"/>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A9276196-EFCF-2A1F-3AB6-FFAC2F677A5A}"/>
              </a:ext>
            </a:extLst>
          </p:cNvPr>
          <p:cNvSpPr>
            <a:spLocks noGrp="1"/>
          </p:cNvSpPr>
          <p:nvPr>
            <p:ph type="body" sz="quarter" idx="14"/>
          </p:nvPr>
        </p:nvSpPr>
        <p:spPr/>
        <p:txBody>
          <a:bodyPr/>
          <a:lstStyle/>
          <a:p>
            <a:r>
              <a:rPr lang="de-DE" dirty="0"/>
              <a:t>SACHKONTEXTE MIT TABELLEN BEARBEITEN</a:t>
            </a:r>
          </a:p>
        </p:txBody>
      </p:sp>
      <p:pic>
        <p:nvPicPr>
          <p:cNvPr id="10" name="Grafik 9">
            <a:extLst>
              <a:ext uri="{FF2B5EF4-FFF2-40B4-BE49-F238E27FC236}">
                <a16:creationId xmlns:a16="http://schemas.microsoft.com/office/drawing/2014/main" id="{834270FD-0AAA-DCBC-5A19-B18B38EBF4E0}"/>
              </a:ext>
            </a:extLst>
          </p:cNvPr>
          <p:cNvPicPr>
            <a:picLocks noChangeAspect="1"/>
          </p:cNvPicPr>
          <p:nvPr/>
        </p:nvPicPr>
        <p:blipFill>
          <a:blip r:embed="rId3"/>
          <a:srcRect l="2131" t="3774" r="1263" b="3171"/>
          <a:stretch>
            <a:fillRect/>
          </a:stretch>
        </p:blipFill>
        <p:spPr>
          <a:xfrm>
            <a:off x="637780" y="1719873"/>
            <a:ext cx="5406887" cy="3239210"/>
          </a:xfrm>
          <a:prstGeom prst="rect">
            <a:avLst/>
          </a:prstGeom>
        </p:spPr>
      </p:pic>
      <p:sp>
        <p:nvSpPr>
          <p:cNvPr id="8" name="Rechteck 7">
            <a:extLst>
              <a:ext uri="{FF2B5EF4-FFF2-40B4-BE49-F238E27FC236}">
                <a16:creationId xmlns:a16="http://schemas.microsoft.com/office/drawing/2014/main" id="{4E2A06A7-FBE8-0080-DE8D-5197998961ED}"/>
              </a:ext>
            </a:extLst>
          </p:cNvPr>
          <p:cNvSpPr/>
          <p:nvPr/>
        </p:nvSpPr>
        <p:spPr>
          <a:xfrm>
            <a:off x="763045" y="1875554"/>
            <a:ext cx="5107770" cy="1294412"/>
          </a:xfrm>
          <a:custGeom>
            <a:avLst/>
            <a:gdLst>
              <a:gd name="csX0" fmla="*/ 0 w 5107770"/>
              <a:gd name="csY0" fmla="*/ 0 h 1294412"/>
              <a:gd name="csX1" fmla="*/ 536316 w 5107770"/>
              <a:gd name="csY1" fmla="*/ 0 h 1294412"/>
              <a:gd name="csX2" fmla="*/ 1123709 w 5107770"/>
              <a:gd name="csY2" fmla="*/ 0 h 1294412"/>
              <a:gd name="csX3" fmla="*/ 1660025 w 5107770"/>
              <a:gd name="csY3" fmla="*/ 0 h 1294412"/>
              <a:gd name="csX4" fmla="*/ 2349574 w 5107770"/>
              <a:gd name="csY4" fmla="*/ 0 h 1294412"/>
              <a:gd name="csX5" fmla="*/ 2988045 w 5107770"/>
              <a:gd name="csY5" fmla="*/ 0 h 1294412"/>
              <a:gd name="csX6" fmla="*/ 3626517 w 5107770"/>
              <a:gd name="csY6" fmla="*/ 0 h 1294412"/>
              <a:gd name="csX7" fmla="*/ 4367143 w 5107770"/>
              <a:gd name="csY7" fmla="*/ 0 h 1294412"/>
              <a:gd name="csX8" fmla="*/ 5107770 w 5107770"/>
              <a:gd name="csY8" fmla="*/ 0 h 1294412"/>
              <a:gd name="csX9" fmla="*/ 5107770 w 5107770"/>
              <a:gd name="csY9" fmla="*/ 608374 h 1294412"/>
              <a:gd name="csX10" fmla="*/ 5107770 w 5107770"/>
              <a:gd name="csY10" fmla="*/ 1294412 h 1294412"/>
              <a:gd name="csX11" fmla="*/ 4622532 w 5107770"/>
              <a:gd name="csY11" fmla="*/ 1294412 h 1294412"/>
              <a:gd name="csX12" fmla="*/ 4086216 w 5107770"/>
              <a:gd name="csY12" fmla="*/ 1294412 h 1294412"/>
              <a:gd name="csX13" fmla="*/ 3396667 w 5107770"/>
              <a:gd name="csY13" fmla="*/ 1294412 h 1294412"/>
              <a:gd name="csX14" fmla="*/ 2656040 w 5107770"/>
              <a:gd name="csY14" fmla="*/ 1294412 h 1294412"/>
              <a:gd name="csX15" fmla="*/ 2068647 w 5107770"/>
              <a:gd name="csY15" fmla="*/ 1294412 h 1294412"/>
              <a:gd name="csX16" fmla="*/ 1328020 w 5107770"/>
              <a:gd name="csY16" fmla="*/ 1294412 h 1294412"/>
              <a:gd name="csX17" fmla="*/ 791704 w 5107770"/>
              <a:gd name="csY17" fmla="*/ 1294412 h 1294412"/>
              <a:gd name="csX18" fmla="*/ 0 w 5107770"/>
              <a:gd name="csY18" fmla="*/ 1294412 h 1294412"/>
              <a:gd name="csX19" fmla="*/ 0 w 5107770"/>
              <a:gd name="csY19" fmla="*/ 686038 h 1294412"/>
              <a:gd name="csX20" fmla="*/ 0 w 5107770"/>
              <a:gd name="csY20" fmla="*/ 0 h 12944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5107770" h="1294412" fill="none" extrusionOk="0">
                <a:moveTo>
                  <a:pt x="0" y="0"/>
                </a:moveTo>
                <a:cubicBezTo>
                  <a:pt x="262186" y="-15101"/>
                  <a:pt x="269519" y="20771"/>
                  <a:pt x="536316" y="0"/>
                </a:cubicBezTo>
                <a:cubicBezTo>
                  <a:pt x="803113" y="-20771"/>
                  <a:pt x="941427" y="25098"/>
                  <a:pt x="1123709" y="0"/>
                </a:cubicBezTo>
                <a:cubicBezTo>
                  <a:pt x="1305991" y="-25098"/>
                  <a:pt x="1547589" y="-1763"/>
                  <a:pt x="1660025" y="0"/>
                </a:cubicBezTo>
                <a:cubicBezTo>
                  <a:pt x="1772461" y="1763"/>
                  <a:pt x="2185361" y="-31490"/>
                  <a:pt x="2349574" y="0"/>
                </a:cubicBezTo>
                <a:cubicBezTo>
                  <a:pt x="2513787" y="31490"/>
                  <a:pt x="2673081" y="-31436"/>
                  <a:pt x="2988045" y="0"/>
                </a:cubicBezTo>
                <a:cubicBezTo>
                  <a:pt x="3303009" y="31436"/>
                  <a:pt x="3454298" y="-26362"/>
                  <a:pt x="3626517" y="0"/>
                </a:cubicBezTo>
                <a:cubicBezTo>
                  <a:pt x="3798736" y="26362"/>
                  <a:pt x="4107153" y="-6178"/>
                  <a:pt x="4367143" y="0"/>
                </a:cubicBezTo>
                <a:cubicBezTo>
                  <a:pt x="4627133" y="6178"/>
                  <a:pt x="4752333" y="-34400"/>
                  <a:pt x="5107770" y="0"/>
                </a:cubicBezTo>
                <a:cubicBezTo>
                  <a:pt x="5122787" y="232778"/>
                  <a:pt x="5105258" y="368060"/>
                  <a:pt x="5107770" y="608374"/>
                </a:cubicBezTo>
                <a:cubicBezTo>
                  <a:pt x="5110282" y="848688"/>
                  <a:pt x="5129900" y="994663"/>
                  <a:pt x="5107770" y="1294412"/>
                </a:cubicBezTo>
                <a:cubicBezTo>
                  <a:pt x="4934681" y="1316854"/>
                  <a:pt x="4763014" y="1315698"/>
                  <a:pt x="4622532" y="1294412"/>
                </a:cubicBezTo>
                <a:cubicBezTo>
                  <a:pt x="4482050" y="1273126"/>
                  <a:pt x="4330065" y="1300853"/>
                  <a:pt x="4086216" y="1294412"/>
                </a:cubicBezTo>
                <a:cubicBezTo>
                  <a:pt x="3842367" y="1287971"/>
                  <a:pt x="3564357" y="1276446"/>
                  <a:pt x="3396667" y="1294412"/>
                </a:cubicBezTo>
                <a:cubicBezTo>
                  <a:pt x="3228977" y="1312378"/>
                  <a:pt x="2964409" y="1291975"/>
                  <a:pt x="2656040" y="1294412"/>
                </a:cubicBezTo>
                <a:cubicBezTo>
                  <a:pt x="2347671" y="1296849"/>
                  <a:pt x="2327817" y="1305345"/>
                  <a:pt x="2068647" y="1294412"/>
                </a:cubicBezTo>
                <a:cubicBezTo>
                  <a:pt x="1809477" y="1283479"/>
                  <a:pt x="1478447" y="1293897"/>
                  <a:pt x="1328020" y="1294412"/>
                </a:cubicBezTo>
                <a:cubicBezTo>
                  <a:pt x="1177593" y="1294927"/>
                  <a:pt x="1026875" y="1299308"/>
                  <a:pt x="791704" y="1294412"/>
                </a:cubicBezTo>
                <a:cubicBezTo>
                  <a:pt x="556533" y="1289516"/>
                  <a:pt x="322365" y="1298925"/>
                  <a:pt x="0" y="1294412"/>
                </a:cubicBezTo>
                <a:cubicBezTo>
                  <a:pt x="17295" y="1134624"/>
                  <a:pt x="-585" y="958362"/>
                  <a:pt x="0" y="686038"/>
                </a:cubicBezTo>
                <a:cubicBezTo>
                  <a:pt x="585" y="413714"/>
                  <a:pt x="28572" y="239426"/>
                  <a:pt x="0" y="0"/>
                </a:cubicBezTo>
                <a:close/>
              </a:path>
              <a:path w="5107770" h="1294412" stroke="0" extrusionOk="0">
                <a:moveTo>
                  <a:pt x="0" y="0"/>
                </a:moveTo>
                <a:cubicBezTo>
                  <a:pt x="234188" y="16683"/>
                  <a:pt x="418795" y="16638"/>
                  <a:pt x="587394" y="0"/>
                </a:cubicBezTo>
                <a:cubicBezTo>
                  <a:pt x="755993" y="-16638"/>
                  <a:pt x="847625" y="-1071"/>
                  <a:pt x="1072632" y="0"/>
                </a:cubicBezTo>
                <a:cubicBezTo>
                  <a:pt x="1297639" y="1071"/>
                  <a:pt x="1499702" y="-32132"/>
                  <a:pt x="1813258" y="0"/>
                </a:cubicBezTo>
                <a:cubicBezTo>
                  <a:pt x="2126814" y="32132"/>
                  <a:pt x="2132134" y="28612"/>
                  <a:pt x="2400652" y="0"/>
                </a:cubicBezTo>
                <a:cubicBezTo>
                  <a:pt x="2669170" y="-28612"/>
                  <a:pt x="2707124" y="-12114"/>
                  <a:pt x="2988045" y="0"/>
                </a:cubicBezTo>
                <a:cubicBezTo>
                  <a:pt x="3268966" y="12114"/>
                  <a:pt x="3358667" y="-32246"/>
                  <a:pt x="3728672" y="0"/>
                </a:cubicBezTo>
                <a:cubicBezTo>
                  <a:pt x="4098677" y="32246"/>
                  <a:pt x="4071374" y="755"/>
                  <a:pt x="4264988" y="0"/>
                </a:cubicBezTo>
                <a:cubicBezTo>
                  <a:pt x="4458602" y="-755"/>
                  <a:pt x="4774872" y="-14873"/>
                  <a:pt x="5107770" y="0"/>
                </a:cubicBezTo>
                <a:cubicBezTo>
                  <a:pt x="5084483" y="313355"/>
                  <a:pt x="5075181" y="364641"/>
                  <a:pt x="5107770" y="673094"/>
                </a:cubicBezTo>
                <a:cubicBezTo>
                  <a:pt x="5140359" y="981547"/>
                  <a:pt x="5113250" y="999621"/>
                  <a:pt x="5107770" y="1294412"/>
                </a:cubicBezTo>
                <a:cubicBezTo>
                  <a:pt x="4807688" y="1265938"/>
                  <a:pt x="4625027" y="1265286"/>
                  <a:pt x="4469299" y="1294412"/>
                </a:cubicBezTo>
                <a:cubicBezTo>
                  <a:pt x="4313571" y="1323538"/>
                  <a:pt x="4154861" y="1306366"/>
                  <a:pt x="3881905" y="1294412"/>
                </a:cubicBezTo>
                <a:cubicBezTo>
                  <a:pt x="3608949" y="1282458"/>
                  <a:pt x="3472138" y="1287512"/>
                  <a:pt x="3141279" y="1294412"/>
                </a:cubicBezTo>
                <a:cubicBezTo>
                  <a:pt x="2810420" y="1301312"/>
                  <a:pt x="2562761" y="1310138"/>
                  <a:pt x="2400652" y="1294412"/>
                </a:cubicBezTo>
                <a:cubicBezTo>
                  <a:pt x="2238543" y="1278686"/>
                  <a:pt x="1986247" y="1267603"/>
                  <a:pt x="1864336" y="1294412"/>
                </a:cubicBezTo>
                <a:cubicBezTo>
                  <a:pt x="1742425" y="1321221"/>
                  <a:pt x="1356107" y="1263868"/>
                  <a:pt x="1225865" y="1294412"/>
                </a:cubicBezTo>
                <a:cubicBezTo>
                  <a:pt x="1095623" y="1324956"/>
                  <a:pt x="415074" y="1242598"/>
                  <a:pt x="0" y="1294412"/>
                </a:cubicBezTo>
                <a:cubicBezTo>
                  <a:pt x="-23871" y="1045981"/>
                  <a:pt x="-23500" y="809575"/>
                  <a:pt x="0" y="647206"/>
                </a:cubicBezTo>
                <a:cubicBezTo>
                  <a:pt x="23500" y="484837"/>
                  <a:pt x="-1018" y="160654"/>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14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14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pic>
        <p:nvPicPr>
          <p:cNvPr id="11" name="Grafik 10">
            <a:extLst>
              <a:ext uri="{FF2B5EF4-FFF2-40B4-BE49-F238E27FC236}">
                <a16:creationId xmlns:a16="http://schemas.microsoft.com/office/drawing/2014/main" id="{01FE9AB2-2825-2608-2437-DC65B609CE0B}"/>
              </a:ext>
            </a:extLst>
          </p:cNvPr>
          <p:cNvPicPr>
            <a:picLocks noChangeAspect="1"/>
          </p:cNvPicPr>
          <p:nvPr/>
        </p:nvPicPr>
        <p:blipFill>
          <a:blip r:embed="rId4"/>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2A0D1C73-4BE9-A971-8757-0E80E0BF51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75DCDBD4-A7E6-E96B-04A3-6E0ACD7B7E9B}"/>
              </a:ext>
            </a:extLst>
          </p:cNvPr>
          <p:cNvPicPr>
            <a:picLocks noChangeAspect="1"/>
          </p:cNvPicPr>
          <p:nvPr/>
        </p:nvPicPr>
        <p:blipFill>
          <a:blip r:embed="rId6"/>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248852AB-5E24-A6CD-1575-53B00E3F9F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3C031F43-84AA-7D1F-4A4C-F50133DAC6DC}"/>
              </a:ext>
            </a:extLst>
          </p:cNvPr>
          <p:cNvPicPr>
            <a:picLocks noChangeAspect="1"/>
          </p:cNvPicPr>
          <p:nvPr/>
        </p:nvPicPr>
        <p:blipFill>
          <a:blip r:embed="rId8"/>
          <a:stretch>
            <a:fillRect/>
          </a:stretch>
        </p:blipFill>
        <p:spPr>
          <a:xfrm>
            <a:off x="5793090" y="4009527"/>
            <a:ext cx="1025323" cy="2257783"/>
          </a:xfrm>
          <a:prstGeom prst="rect">
            <a:avLst/>
          </a:prstGeom>
        </p:spPr>
      </p:pic>
      <p:pic>
        <p:nvPicPr>
          <p:cNvPr id="19" name="Grafik 18">
            <a:extLst>
              <a:ext uri="{FF2B5EF4-FFF2-40B4-BE49-F238E27FC236}">
                <a16:creationId xmlns:a16="http://schemas.microsoft.com/office/drawing/2014/main" id="{B710BD98-3BCE-FBE4-5DD4-7651DF64B1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2273685" y="3235171"/>
            <a:ext cx="261278" cy="355111"/>
          </a:xfrm>
          <a:prstGeom prst="rect">
            <a:avLst/>
          </a:prstGeom>
          <a:effectLst>
            <a:outerShdw blurRad="50800" dist="38100" dir="5400000" algn="t" rotWithShape="0">
              <a:prstClr val="black">
                <a:alpha val="40000"/>
              </a:prstClr>
            </a:outerShdw>
          </a:effectLst>
        </p:spPr>
      </p:pic>
      <p:sp>
        <p:nvSpPr>
          <p:cNvPr id="20" name="Textfeld 19">
            <a:extLst>
              <a:ext uri="{FF2B5EF4-FFF2-40B4-BE49-F238E27FC236}">
                <a16:creationId xmlns:a16="http://schemas.microsoft.com/office/drawing/2014/main" id="{53151A43-152D-F8AB-B213-D2F0421FFA8B}"/>
              </a:ext>
            </a:extLst>
          </p:cNvPr>
          <p:cNvSpPr txBox="1"/>
          <p:nvPr/>
        </p:nvSpPr>
        <p:spPr>
          <a:xfrm>
            <a:off x="2318034" y="3346368"/>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1" name="Grafik 20">
            <a:extLst>
              <a:ext uri="{FF2B5EF4-FFF2-40B4-BE49-F238E27FC236}">
                <a16:creationId xmlns:a16="http://schemas.microsoft.com/office/drawing/2014/main" id="{7CD1D813-03F8-2AF0-13D8-BA47244A4D47}"/>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632275" y="3241938"/>
            <a:ext cx="261278" cy="355111"/>
          </a:xfrm>
          <a:prstGeom prst="rect">
            <a:avLst/>
          </a:prstGeom>
          <a:effectLst>
            <a:outerShdw blurRad="50800" dist="38100" dir="5400000" algn="t" rotWithShape="0">
              <a:prstClr val="black">
                <a:alpha val="40000"/>
              </a:prstClr>
            </a:outerShdw>
          </a:effectLst>
        </p:spPr>
      </p:pic>
      <p:sp>
        <p:nvSpPr>
          <p:cNvPr id="22" name="Textfeld 21">
            <a:extLst>
              <a:ext uri="{FF2B5EF4-FFF2-40B4-BE49-F238E27FC236}">
                <a16:creationId xmlns:a16="http://schemas.microsoft.com/office/drawing/2014/main" id="{7FDD49F2-2A07-9765-9FCC-BEEC2F46EBA2}"/>
              </a:ext>
            </a:extLst>
          </p:cNvPr>
          <p:cNvSpPr txBox="1"/>
          <p:nvPr/>
        </p:nvSpPr>
        <p:spPr>
          <a:xfrm>
            <a:off x="1676624"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6" name="Grafik 25">
            <a:extLst>
              <a:ext uri="{FF2B5EF4-FFF2-40B4-BE49-F238E27FC236}">
                <a16:creationId xmlns:a16="http://schemas.microsoft.com/office/drawing/2014/main" id="{1C67A59D-17E7-1C72-0785-19475A578FB4}"/>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1023141" y="3235171"/>
            <a:ext cx="261278" cy="355111"/>
          </a:xfrm>
          <a:prstGeom prst="rect">
            <a:avLst/>
          </a:prstGeom>
          <a:effectLst>
            <a:outerShdw blurRad="50800" dist="38100" dir="5400000" algn="t" rotWithShape="0">
              <a:prstClr val="black">
                <a:alpha val="40000"/>
              </a:prstClr>
            </a:outerShdw>
          </a:effectLst>
        </p:spPr>
      </p:pic>
      <p:sp>
        <p:nvSpPr>
          <p:cNvPr id="27" name="Textfeld 26">
            <a:extLst>
              <a:ext uri="{FF2B5EF4-FFF2-40B4-BE49-F238E27FC236}">
                <a16:creationId xmlns:a16="http://schemas.microsoft.com/office/drawing/2014/main" id="{D080A464-F366-71A2-419B-1FAB4AC2A546}"/>
              </a:ext>
            </a:extLst>
          </p:cNvPr>
          <p:cNvSpPr txBox="1"/>
          <p:nvPr/>
        </p:nvSpPr>
        <p:spPr>
          <a:xfrm>
            <a:off x="1077687" y="3365957"/>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graphicFrame>
        <p:nvGraphicFramePr>
          <p:cNvPr id="33" name="Tabelle 32">
            <a:extLst>
              <a:ext uri="{FF2B5EF4-FFF2-40B4-BE49-F238E27FC236}">
                <a16:creationId xmlns:a16="http://schemas.microsoft.com/office/drawing/2014/main" id="{474604EF-5B46-45F2-45FA-535112773ACA}"/>
              </a:ext>
            </a:extLst>
          </p:cNvPr>
          <p:cNvGraphicFramePr>
            <a:graphicFrameLocks noGrp="1"/>
          </p:cNvGraphicFramePr>
          <p:nvPr>
            <p:extLst>
              <p:ext uri="{D42A27DB-BD31-4B8C-83A1-F6EECF244321}">
                <p14:modId xmlns:p14="http://schemas.microsoft.com/office/powerpoint/2010/main" val="2060086281"/>
              </p:ext>
            </p:extLst>
          </p:nvPr>
        </p:nvGraphicFramePr>
        <p:xfrm>
          <a:off x="825040" y="3693288"/>
          <a:ext cx="2538092" cy="1112520"/>
        </p:xfrm>
        <a:graphic>
          <a:graphicData uri="http://schemas.openxmlformats.org/drawingml/2006/table">
            <a:tbl>
              <a:tblPr firstRow="1" bandRow="1">
                <a:tableStyleId>{5940675A-B579-460E-94D1-54222C63F5DA}</a:tableStyleId>
              </a:tblPr>
              <a:tblGrid>
                <a:gridCol w="634523">
                  <a:extLst>
                    <a:ext uri="{9D8B030D-6E8A-4147-A177-3AD203B41FA5}">
                      <a16:colId xmlns:a16="http://schemas.microsoft.com/office/drawing/2014/main" val="1217645457"/>
                    </a:ext>
                  </a:extLst>
                </a:gridCol>
                <a:gridCol w="634523">
                  <a:extLst>
                    <a:ext uri="{9D8B030D-6E8A-4147-A177-3AD203B41FA5}">
                      <a16:colId xmlns:a16="http://schemas.microsoft.com/office/drawing/2014/main" val="2345271596"/>
                    </a:ext>
                  </a:extLst>
                </a:gridCol>
                <a:gridCol w="634523">
                  <a:extLst>
                    <a:ext uri="{9D8B030D-6E8A-4147-A177-3AD203B41FA5}">
                      <a16:colId xmlns:a16="http://schemas.microsoft.com/office/drawing/2014/main" val="122515392"/>
                    </a:ext>
                  </a:extLst>
                </a:gridCol>
                <a:gridCol w="634523">
                  <a:extLst>
                    <a:ext uri="{9D8B030D-6E8A-4147-A177-3AD203B41FA5}">
                      <a16:colId xmlns:a16="http://schemas.microsoft.com/office/drawing/2014/main" val="1692392241"/>
                    </a:ext>
                  </a:extLst>
                </a:gridCol>
              </a:tblGrid>
              <a:tr h="370840">
                <a:tc>
                  <a:txBody>
                    <a:bodyPr/>
                    <a:lstStyle/>
                    <a:p>
                      <a:pPr marL="0" indent="0" algn="ctr">
                        <a:buNone/>
                      </a:pPr>
                      <a:r>
                        <a:rPr lang="de-DE" dirty="0">
                          <a:latin typeface="Grundschrift" pitchFamily="2" charset="0"/>
                        </a:rPr>
                        <a:t>1</a:t>
                      </a:r>
                    </a:p>
                  </a:txBody>
                  <a:tcPr anchor="ctr"/>
                </a:tc>
                <a:tc>
                  <a:txBody>
                    <a:bodyPr/>
                    <a:lstStyle/>
                    <a:p>
                      <a:pPr marL="0" indent="0" algn="ctr">
                        <a:buNone/>
                      </a:pPr>
                      <a:r>
                        <a:rPr lang="de-DE" dirty="0">
                          <a:latin typeface="Grundschrift" pitchFamily="2" charset="0"/>
                        </a:rPr>
                        <a:t>6</a:t>
                      </a:r>
                    </a:p>
                  </a:txBody>
                  <a:tcPr anchor="ctr"/>
                </a:tc>
                <a:tc>
                  <a:txBody>
                    <a:bodyPr/>
                    <a:lstStyle/>
                    <a:p>
                      <a:pPr marL="0" indent="0" algn="ctr">
                        <a:buNone/>
                      </a:pPr>
                      <a:r>
                        <a:rPr lang="de-DE" dirty="0">
                          <a:latin typeface="Grundschrift" pitchFamily="2" charset="0"/>
                        </a:rPr>
                        <a:t>11</a:t>
                      </a:r>
                    </a:p>
                  </a:txBody>
                  <a:tcPr anchor="ctr"/>
                </a:tc>
                <a:tc>
                  <a:txBody>
                    <a:bodyPr/>
                    <a:lstStyle/>
                    <a:p>
                      <a:pPr marL="0" indent="0" algn="ctr">
                        <a:buNone/>
                      </a:pPr>
                      <a:r>
                        <a:rPr lang="de-DE" dirty="0">
                          <a:latin typeface="Grundschrift" pitchFamily="2" charset="0"/>
                        </a:rPr>
                        <a:t>18</a:t>
                      </a:r>
                    </a:p>
                  </a:txBody>
                  <a:tcPr anchor="ctr"/>
                </a:tc>
                <a:extLst>
                  <a:ext uri="{0D108BD9-81ED-4DB2-BD59-A6C34878D82A}">
                    <a16:rowId xmlns:a16="http://schemas.microsoft.com/office/drawing/2014/main" val="1694888041"/>
                  </a:ext>
                </a:extLst>
              </a:tr>
              <a:tr h="370840">
                <a:tc>
                  <a:txBody>
                    <a:bodyPr/>
                    <a:lstStyle/>
                    <a:p>
                      <a:pPr marL="0" indent="0" algn="ctr">
                        <a:buNone/>
                      </a:pPr>
                      <a:r>
                        <a:rPr lang="de-DE" dirty="0">
                          <a:latin typeface="Grundschrift" pitchFamily="2" charset="0"/>
                        </a:rPr>
                        <a:t>7</a:t>
                      </a:r>
                    </a:p>
                  </a:txBody>
                  <a:tcPr anchor="ctr"/>
                </a:tc>
                <a:tc>
                  <a:txBody>
                    <a:bodyPr/>
                    <a:lstStyle/>
                    <a:p>
                      <a:pPr marL="0" indent="0" algn="ctr">
                        <a:buNone/>
                      </a:pPr>
                      <a:r>
                        <a:rPr lang="de-DE" dirty="0">
                          <a:latin typeface="Grundschrift" pitchFamily="2" charset="0"/>
                        </a:rPr>
                        <a:t>12</a:t>
                      </a:r>
                    </a:p>
                  </a:txBody>
                  <a:tcPr anchor="ctr"/>
                </a:tc>
                <a:tc>
                  <a:txBody>
                    <a:bodyPr/>
                    <a:lstStyle/>
                    <a:p>
                      <a:pPr marL="0" indent="0" algn="ctr">
                        <a:buNone/>
                      </a:pPr>
                      <a:r>
                        <a:rPr lang="de-DE" dirty="0">
                          <a:latin typeface="Grundschrift" pitchFamily="2" charset="0"/>
                        </a:rPr>
                        <a:t>17</a:t>
                      </a:r>
                    </a:p>
                  </a:txBody>
                  <a:tcPr anchor="ctr"/>
                </a:tc>
                <a:tc>
                  <a:txBody>
                    <a:bodyPr/>
                    <a:lstStyle/>
                    <a:p>
                      <a:pPr marL="0" indent="0" algn="ctr">
                        <a:buNone/>
                      </a:pPr>
                      <a:r>
                        <a:rPr lang="de-DE" dirty="0">
                          <a:latin typeface="Grundschrift" pitchFamily="2" charset="0"/>
                        </a:rPr>
                        <a:t>36</a:t>
                      </a:r>
                    </a:p>
                  </a:txBody>
                  <a:tcPr anchor="ctr"/>
                </a:tc>
                <a:extLst>
                  <a:ext uri="{0D108BD9-81ED-4DB2-BD59-A6C34878D82A}">
                    <a16:rowId xmlns:a16="http://schemas.microsoft.com/office/drawing/2014/main" val="505687567"/>
                  </a:ext>
                </a:extLst>
              </a:tr>
              <a:tr h="370840">
                <a:tc>
                  <a:txBody>
                    <a:bodyPr/>
                    <a:lstStyle/>
                    <a:p>
                      <a:pPr marL="0" indent="0" algn="ctr">
                        <a:buNone/>
                      </a:pPr>
                      <a:r>
                        <a:rPr lang="de-DE" dirty="0">
                          <a:latin typeface="Grundschrift" pitchFamily="2" charset="0"/>
                        </a:rPr>
                        <a:t>9</a:t>
                      </a:r>
                    </a:p>
                  </a:txBody>
                  <a:tcPr/>
                </a:tc>
                <a:tc>
                  <a:txBody>
                    <a:bodyPr/>
                    <a:lstStyle/>
                    <a:p>
                      <a:pPr marL="0" indent="0" algn="ctr">
                        <a:buNone/>
                      </a:pPr>
                      <a:r>
                        <a:rPr lang="de-DE" dirty="0">
                          <a:latin typeface="Grundschrift" pitchFamily="2" charset="0"/>
                        </a:rPr>
                        <a:t>14</a:t>
                      </a:r>
                    </a:p>
                  </a:txBody>
                  <a:tcPr/>
                </a:tc>
                <a:tc>
                  <a:txBody>
                    <a:bodyPr/>
                    <a:lstStyle/>
                    <a:p>
                      <a:pPr marL="0" indent="0" algn="ctr">
                        <a:buNone/>
                      </a:pPr>
                      <a:r>
                        <a:rPr lang="de-DE" dirty="0">
                          <a:latin typeface="Grundschrift" pitchFamily="2" charset="0"/>
                        </a:rPr>
                        <a:t>19</a:t>
                      </a:r>
                    </a:p>
                  </a:txBody>
                  <a:tcPr/>
                </a:tc>
                <a:tc>
                  <a:txBody>
                    <a:bodyPr/>
                    <a:lstStyle/>
                    <a:p>
                      <a:pPr marL="0" indent="0" algn="ctr">
                        <a:buNone/>
                      </a:pPr>
                      <a:r>
                        <a:rPr lang="de-DE" dirty="0">
                          <a:latin typeface="Grundschrift" pitchFamily="2" charset="0"/>
                        </a:rPr>
                        <a:t>42</a:t>
                      </a:r>
                    </a:p>
                  </a:txBody>
                  <a:tcPr/>
                </a:tc>
                <a:extLst>
                  <a:ext uri="{0D108BD9-81ED-4DB2-BD59-A6C34878D82A}">
                    <a16:rowId xmlns:a16="http://schemas.microsoft.com/office/drawing/2014/main" val="3508618241"/>
                  </a:ext>
                </a:extLst>
              </a:tr>
            </a:tbl>
          </a:graphicData>
        </a:graphic>
      </p:graphicFrame>
      <p:sp>
        <p:nvSpPr>
          <p:cNvPr id="37" name="Textfeld 36">
            <a:extLst>
              <a:ext uri="{FF2B5EF4-FFF2-40B4-BE49-F238E27FC236}">
                <a16:creationId xmlns:a16="http://schemas.microsoft.com/office/drawing/2014/main" id="{6950E4D9-06B2-BA7A-40B2-979E84F8A5B9}"/>
              </a:ext>
            </a:extLst>
          </p:cNvPr>
          <p:cNvSpPr txBox="1"/>
          <p:nvPr/>
        </p:nvSpPr>
        <p:spPr>
          <a:xfrm>
            <a:off x="2708967" y="3411868"/>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pic>
        <p:nvPicPr>
          <p:cNvPr id="5" name="Grafik 4">
            <a:extLst>
              <a:ext uri="{FF2B5EF4-FFF2-40B4-BE49-F238E27FC236}">
                <a16:creationId xmlns:a16="http://schemas.microsoft.com/office/drawing/2014/main" id="{7266AEF8-8B7E-FD96-12F8-2158B6209574}"/>
              </a:ext>
            </a:extLst>
          </p:cNvPr>
          <p:cNvPicPr>
            <a:picLocks noChangeAspect="1"/>
          </p:cNvPicPr>
          <p:nvPr/>
        </p:nvPicPr>
        <p:blipFill>
          <a:blip r:embed="rId12"/>
          <a:stretch>
            <a:fillRect/>
          </a:stretch>
        </p:blipFill>
        <p:spPr>
          <a:xfrm>
            <a:off x="10078089" y="4601972"/>
            <a:ext cx="957960" cy="1397025"/>
          </a:xfrm>
          <a:prstGeom prst="rect">
            <a:avLst/>
          </a:prstGeom>
        </p:spPr>
      </p:pic>
      <p:sp>
        <p:nvSpPr>
          <p:cNvPr id="2" name="Freihandform 1">
            <a:extLst>
              <a:ext uri="{FF2B5EF4-FFF2-40B4-BE49-F238E27FC236}">
                <a16:creationId xmlns:a16="http://schemas.microsoft.com/office/drawing/2014/main" id="{E5FB5320-3452-514B-C6B2-F738F02179EA}"/>
              </a:ext>
            </a:extLst>
          </p:cNvPr>
          <p:cNvSpPr/>
          <p:nvPr/>
        </p:nvSpPr>
        <p:spPr>
          <a:xfrm rot="196059">
            <a:off x="1149825" y="3576379"/>
            <a:ext cx="579154" cy="194615"/>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3" name="Textfeld 2">
            <a:extLst>
              <a:ext uri="{FF2B5EF4-FFF2-40B4-BE49-F238E27FC236}">
                <a16:creationId xmlns:a16="http://schemas.microsoft.com/office/drawing/2014/main" id="{037F85C4-5F27-C1DC-D28B-97A14FF99879}"/>
              </a:ext>
            </a:extLst>
          </p:cNvPr>
          <p:cNvSpPr txBox="1"/>
          <p:nvPr/>
        </p:nvSpPr>
        <p:spPr>
          <a:xfrm>
            <a:off x="1284419" y="3356932"/>
            <a:ext cx="338554" cy="261610"/>
          </a:xfrm>
          <a:prstGeom prst="rect">
            <a:avLst/>
          </a:prstGeom>
          <a:noFill/>
        </p:spPr>
        <p:txBody>
          <a:bodyPr wrap="none" rtlCol="0">
            <a:spAutoFit/>
          </a:bodyPr>
          <a:lstStyle/>
          <a:p>
            <a:pPr marL="0" indent="0">
              <a:buNone/>
            </a:pPr>
            <a:r>
              <a:rPr lang="de-DE" sz="1050" b="0" dirty="0">
                <a:solidFill>
                  <a:srgbClr val="C00000"/>
                </a:solidFill>
                <a:latin typeface="Comic Sans MS" panose="030F0902030302020204" pitchFamily="66" charset="0"/>
              </a:rPr>
              <a:t>+5</a:t>
            </a:r>
          </a:p>
        </p:txBody>
      </p:sp>
      <p:sp>
        <p:nvSpPr>
          <p:cNvPr id="6" name="Freihandform 5">
            <a:extLst>
              <a:ext uri="{FF2B5EF4-FFF2-40B4-BE49-F238E27FC236}">
                <a16:creationId xmlns:a16="http://schemas.microsoft.com/office/drawing/2014/main" id="{065EED55-B204-E8B2-E975-447BD38313E7}"/>
              </a:ext>
            </a:extLst>
          </p:cNvPr>
          <p:cNvSpPr/>
          <p:nvPr/>
        </p:nvSpPr>
        <p:spPr>
          <a:xfrm rot="196059">
            <a:off x="1783480" y="3569290"/>
            <a:ext cx="579154" cy="194615"/>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rgbClr val="C0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7" name="Textfeld 6">
            <a:extLst>
              <a:ext uri="{FF2B5EF4-FFF2-40B4-BE49-F238E27FC236}">
                <a16:creationId xmlns:a16="http://schemas.microsoft.com/office/drawing/2014/main" id="{5BE8E199-6541-07C3-E108-2312ABAF370E}"/>
              </a:ext>
            </a:extLst>
          </p:cNvPr>
          <p:cNvSpPr txBox="1"/>
          <p:nvPr/>
        </p:nvSpPr>
        <p:spPr>
          <a:xfrm>
            <a:off x="1935131" y="3356932"/>
            <a:ext cx="338554" cy="261610"/>
          </a:xfrm>
          <a:prstGeom prst="rect">
            <a:avLst/>
          </a:prstGeom>
          <a:noFill/>
        </p:spPr>
        <p:txBody>
          <a:bodyPr wrap="none" rtlCol="0">
            <a:spAutoFit/>
          </a:bodyPr>
          <a:lstStyle/>
          <a:p>
            <a:pPr marL="0" indent="0">
              <a:buNone/>
            </a:pPr>
            <a:r>
              <a:rPr lang="de-DE" sz="1050" b="0" dirty="0">
                <a:solidFill>
                  <a:srgbClr val="C00000"/>
                </a:solidFill>
                <a:latin typeface="Comic Sans MS" panose="030F0902030302020204" pitchFamily="66" charset="0"/>
              </a:rPr>
              <a:t>+5</a:t>
            </a:r>
          </a:p>
        </p:txBody>
      </p:sp>
      <p:sp>
        <p:nvSpPr>
          <p:cNvPr id="23" name="Freihandform 22">
            <a:extLst>
              <a:ext uri="{FF2B5EF4-FFF2-40B4-BE49-F238E27FC236}">
                <a16:creationId xmlns:a16="http://schemas.microsoft.com/office/drawing/2014/main" id="{D3173ECD-7365-81A0-6C02-5B8D807370CD}"/>
              </a:ext>
            </a:extLst>
          </p:cNvPr>
          <p:cNvSpPr/>
          <p:nvPr/>
        </p:nvSpPr>
        <p:spPr>
          <a:xfrm rot="5169638" flipV="1">
            <a:off x="704079" y="3908987"/>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28" name="Textfeld 27">
            <a:extLst>
              <a:ext uri="{FF2B5EF4-FFF2-40B4-BE49-F238E27FC236}">
                <a16:creationId xmlns:a16="http://schemas.microsoft.com/office/drawing/2014/main" id="{B16B666C-063F-560E-1D5B-8D22CA474BBA}"/>
              </a:ext>
            </a:extLst>
          </p:cNvPr>
          <p:cNvSpPr txBox="1"/>
          <p:nvPr/>
        </p:nvSpPr>
        <p:spPr>
          <a:xfrm>
            <a:off x="782176" y="3863210"/>
            <a:ext cx="338554" cy="261610"/>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+6</a:t>
            </a:r>
          </a:p>
        </p:txBody>
      </p:sp>
      <p:sp>
        <p:nvSpPr>
          <p:cNvPr id="29" name="Freihandform 28">
            <a:extLst>
              <a:ext uri="{FF2B5EF4-FFF2-40B4-BE49-F238E27FC236}">
                <a16:creationId xmlns:a16="http://schemas.microsoft.com/office/drawing/2014/main" id="{08717830-5528-D077-169C-71BD2F1A0423}"/>
              </a:ext>
            </a:extLst>
          </p:cNvPr>
          <p:cNvSpPr/>
          <p:nvPr/>
        </p:nvSpPr>
        <p:spPr>
          <a:xfrm rot="16430362" flipH="1" flipV="1">
            <a:off x="3083798" y="3907020"/>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30" name="Textfeld 29">
            <a:extLst>
              <a:ext uri="{FF2B5EF4-FFF2-40B4-BE49-F238E27FC236}">
                <a16:creationId xmlns:a16="http://schemas.microsoft.com/office/drawing/2014/main" id="{1653D8B2-13EF-91FB-5AD8-BEF01DB9706F}"/>
              </a:ext>
            </a:extLst>
          </p:cNvPr>
          <p:cNvSpPr txBox="1"/>
          <p:nvPr/>
        </p:nvSpPr>
        <p:spPr>
          <a:xfrm>
            <a:off x="3409811" y="3878721"/>
            <a:ext cx="391454"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+18</a:t>
            </a:r>
          </a:p>
        </p:txBody>
      </p:sp>
      <p:sp>
        <p:nvSpPr>
          <p:cNvPr id="31" name="Google Shape;471;p17">
            <a:extLst>
              <a:ext uri="{FF2B5EF4-FFF2-40B4-BE49-F238E27FC236}">
                <a16:creationId xmlns:a16="http://schemas.microsoft.com/office/drawing/2014/main" id="{0EA9E547-05D3-F34B-D60B-FC712A918646}"/>
              </a:ext>
            </a:extLst>
          </p:cNvPr>
          <p:cNvSpPr/>
          <p:nvPr/>
        </p:nvSpPr>
        <p:spPr>
          <a:xfrm>
            <a:off x="3122263" y="4852353"/>
            <a:ext cx="2181984" cy="857272"/>
          </a:xfrm>
          <a:prstGeom prst="wedgeRoundRectCallout">
            <a:avLst>
              <a:gd name="adj1" fmla="val 60812"/>
              <a:gd name="adj2" fmla="val -5823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Bei uns waren es immer 3-mal mehr.</a:t>
            </a:r>
            <a:endParaRPr dirty="0"/>
          </a:p>
        </p:txBody>
      </p:sp>
      <p:sp>
        <p:nvSpPr>
          <p:cNvPr id="32" name="Google Shape;471;p17">
            <a:extLst>
              <a:ext uri="{FF2B5EF4-FFF2-40B4-BE49-F238E27FC236}">
                <a16:creationId xmlns:a16="http://schemas.microsoft.com/office/drawing/2014/main" id="{8ED50EE4-106D-2D87-0406-09B555C973D1}"/>
              </a:ext>
            </a:extLst>
          </p:cNvPr>
          <p:cNvSpPr/>
          <p:nvPr/>
        </p:nvSpPr>
        <p:spPr>
          <a:xfrm>
            <a:off x="6439401" y="1717285"/>
            <a:ext cx="2975104" cy="2027099"/>
          </a:xfrm>
          <a:prstGeom prst="wedgeRoundRectCallout">
            <a:avLst>
              <a:gd name="adj1" fmla="val 2015"/>
              <a:gd name="adj2" fmla="val 6176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Wenn im ersten Becher 6 mehr sind, sind insgesamt 18 mehr</a:t>
            </a:r>
            <a:r>
              <a:rPr lang="de-DE" sz="1800" b="0" dirty="0">
                <a:solidFill>
                  <a:schemeClr val="dk1"/>
                </a:solidFill>
                <a:sym typeface="Arial"/>
              </a:rPr>
              <a:t>. </a:t>
            </a:r>
            <a:br>
              <a:rPr lang="de-DE" sz="1800" b="0" dirty="0">
                <a:solidFill>
                  <a:schemeClr val="dk1"/>
                </a:solidFill>
                <a:sym typeface="Arial"/>
              </a:rPr>
            </a:br>
            <a:r>
              <a:rPr lang="de-DE" sz="1800" b="0" dirty="0">
                <a:solidFill>
                  <a:schemeClr val="dk1"/>
                </a:solidFill>
                <a:sym typeface="Arial"/>
              </a:rPr>
              <a:t>Das ist 3 mal 6.</a:t>
            </a:r>
          </a:p>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Bei 2 mehr waren es insgesamt 6 mehr. Das ist 3 mal 2.</a:t>
            </a:r>
            <a:endParaRPr dirty="0"/>
          </a:p>
        </p:txBody>
      </p:sp>
      <p:sp>
        <p:nvSpPr>
          <p:cNvPr id="35" name="Google Shape;471;p17">
            <a:extLst>
              <a:ext uri="{FF2B5EF4-FFF2-40B4-BE49-F238E27FC236}">
                <a16:creationId xmlns:a16="http://schemas.microsoft.com/office/drawing/2014/main" id="{53BFB69E-D3AA-E942-3EA8-DF57279EA732}"/>
              </a:ext>
            </a:extLst>
          </p:cNvPr>
          <p:cNvSpPr/>
          <p:nvPr/>
        </p:nvSpPr>
        <p:spPr>
          <a:xfrm>
            <a:off x="9771417" y="3297118"/>
            <a:ext cx="2240165" cy="983080"/>
          </a:xfrm>
          <a:prstGeom prst="wedgeRoundRectCallout">
            <a:avLst>
              <a:gd name="adj1" fmla="val -6527"/>
              <a:gd name="adj2" fmla="val 7668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Was meint ihr? Könnt ihr das erklären?</a:t>
            </a:r>
            <a:endParaRPr dirty="0"/>
          </a:p>
        </p:txBody>
      </p:sp>
      <p:sp>
        <p:nvSpPr>
          <p:cNvPr id="16" name="Freihandform 15">
            <a:extLst>
              <a:ext uri="{FF2B5EF4-FFF2-40B4-BE49-F238E27FC236}">
                <a16:creationId xmlns:a16="http://schemas.microsoft.com/office/drawing/2014/main" id="{83733CD6-4AF4-CA69-9781-26279CE6D2BA}"/>
              </a:ext>
            </a:extLst>
          </p:cNvPr>
          <p:cNvSpPr/>
          <p:nvPr/>
        </p:nvSpPr>
        <p:spPr>
          <a:xfrm rot="5169638" flipV="1">
            <a:off x="693039" y="4265715"/>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17" name="Textfeld 16">
            <a:extLst>
              <a:ext uri="{FF2B5EF4-FFF2-40B4-BE49-F238E27FC236}">
                <a16:creationId xmlns:a16="http://schemas.microsoft.com/office/drawing/2014/main" id="{DD96C17C-8D41-96CA-6B57-7A0035664CE7}"/>
              </a:ext>
            </a:extLst>
          </p:cNvPr>
          <p:cNvSpPr txBox="1"/>
          <p:nvPr/>
        </p:nvSpPr>
        <p:spPr>
          <a:xfrm>
            <a:off x="771136" y="4219938"/>
            <a:ext cx="33054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+2</a:t>
            </a:r>
          </a:p>
        </p:txBody>
      </p:sp>
      <p:sp>
        <p:nvSpPr>
          <p:cNvPr id="18" name="Freihandform 17">
            <a:extLst>
              <a:ext uri="{FF2B5EF4-FFF2-40B4-BE49-F238E27FC236}">
                <a16:creationId xmlns:a16="http://schemas.microsoft.com/office/drawing/2014/main" id="{277E4502-CE12-AFDD-B91C-DBA85B78FDDE}"/>
              </a:ext>
            </a:extLst>
          </p:cNvPr>
          <p:cNvSpPr/>
          <p:nvPr/>
        </p:nvSpPr>
        <p:spPr>
          <a:xfrm rot="16430362" flipH="1" flipV="1">
            <a:off x="3072758" y="4263748"/>
            <a:ext cx="443613" cy="274513"/>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25" name="Textfeld 24">
            <a:extLst>
              <a:ext uri="{FF2B5EF4-FFF2-40B4-BE49-F238E27FC236}">
                <a16:creationId xmlns:a16="http://schemas.microsoft.com/office/drawing/2014/main" id="{0C2917FA-0F61-25E9-4E21-0EC00237FBA9}"/>
              </a:ext>
            </a:extLst>
          </p:cNvPr>
          <p:cNvSpPr txBox="1"/>
          <p:nvPr/>
        </p:nvSpPr>
        <p:spPr>
          <a:xfrm>
            <a:off x="3398771" y="4235449"/>
            <a:ext cx="330540" cy="253916"/>
          </a:xfrm>
          <a:prstGeom prst="rect">
            <a:avLst/>
          </a:prstGeom>
          <a:noFill/>
        </p:spPr>
        <p:txBody>
          <a:bodyPr wrap="none" rtlCol="0">
            <a:spAutoFit/>
          </a:bodyPr>
          <a:lstStyle/>
          <a:p>
            <a:pPr marL="0" indent="0">
              <a:buNone/>
            </a:pPr>
            <a:r>
              <a:rPr lang="de-DE" sz="1050" b="0" dirty="0">
                <a:solidFill>
                  <a:schemeClr val="accent6"/>
                </a:solidFill>
                <a:latin typeface="Comic Sans MS" panose="030F0902030302020204" pitchFamily="66" charset="0"/>
              </a:rPr>
              <a:t>+6</a:t>
            </a:r>
          </a:p>
        </p:txBody>
      </p:sp>
    </p:spTree>
    <p:extLst>
      <p:ext uri="{BB962C8B-B14F-4D97-AF65-F5344CB8AC3E}">
        <p14:creationId xmlns:p14="http://schemas.microsoft.com/office/powerpoint/2010/main" val="30654627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29" grpId="0" animBg="1"/>
      <p:bldP spid="30" grpId="0"/>
      <p:bldP spid="32" grpId="0" animBg="1"/>
      <p:bldP spid="35" grpId="0" animBg="1"/>
      <p:bldP spid="16" grpId="0" animBg="1"/>
      <p:bldP spid="17" grpId="0"/>
      <p:bldP spid="18" grpId="0" animBg="1"/>
      <p:bldP spid="2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BB4CB-66BE-ED3D-21B6-7003E1F82D74}"/>
              </a:ext>
            </a:extLst>
          </p:cNvPr>
          <p:cNvSpPr>
            <a:spLocks noGrp="1"/>
          </p:cNvSpPr>
          <p:nvPr>
            <p:ph type="title"/>
          </p:nvPr>
        </p:nvSpPr>
        <p:spPr/>
        <p:txBody>
          <a:bodyPr/>
          <a:lstStyle/>
          <a:p>
            <a:r>
              <a:rPr lang="de-DE" dirty="0"/>
              <a:t>Modellieren durch Tabellen unterstützen</a:t>
            </a:r>
          </a:p>
        </p:txBody>
      </p:sp>
      <p:pic>
        <p:nvPicPr>
          <p:cNvPr id="6" name="Grafik 5">
            <a:extLst>
              <a:ext uri="{FF2B5EF4-FFF2-40B4-BE49-F238E27FC236}">
                <a16:creationId xmlns:a16="http://schemas.microsoft.com/office/drawing/2014/main" id="{88664398-CE32-28C5-D35B-2F9C95A77329}"/>
              </a:ext>
            </a:extLst>
          </p:cNvPr>
          <p:cNvPicPr>
            <a:picLocks noChangeAspect="1"/>
          </p:cNvPicPr>
          <p:nvPr/>
        </p:nvPicPr>
        <p:blipFill>
          <a:blip r:embed="rId3"/>
          <a:stretch>
            <a:fillRect/>
          </a:stretch>
        </p:blipFill>
        <p:spPr>
          <a:xfrm>
            <a:off x="5617020" y="4124894"/>
            <a:ext cx="957960" cy="1397025"/>
          </a:xfrm>
          <a:prstGeom prst="rect">
            <a:avLst/>
          </a:prstGeom>
        </p:spPr>
      </p:pic>
      <p:sp>
        <p:nvSpPr>
          <p:cNvPr id="7" name="Google Shape;471;p17">
            <a:extLst>
              <a:ext uri="{FF2B5EF4-FFF2-40B4-BE49-F238E27FC236}">
                <a16:creationId xmlns:a16="http://schemas.microsoft.com/office/drawing/2014/main" id="{0798799B-CDE4-0BD7-E302-F7C379B56EC4}"/>
              </a:ext>
            </a:extLst>
          </p:cNvPr>
          <p:cNvSpPr/>
          <p:nvPr/>
        </p:nvSpPr>
        <p:spPr>
          <a:xfrm>
            <a:off x="1812759" y="2389876"/>
            <a:ext cx="3804262" cy="1856394"/>
          </a:xfrm>
          <a:prstGeom prst="wedgeRoundRectCallout">
            <a:avLst>
              <a:gd name="adj1" fmla="val 49525"/>
              <a:gd name="adj2" fmla="val 6467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Mit Markierungen und anderen Darstellungen können sich die Kinder über die Zusammenhänge der Aufgabe austauschen und diese tiefer durchdringen.</a:t>
            </a:r>
            <a:endParaRPr dirty="0"/>
          </a:p>
        </p:txBody>
      </p:sp>
      <p:sp>
        <p:nvSpPr>
          <p:cNvPr id="8" name="Google Shape;471;p17">
            <a:extLst>
              <a:ext uri="{FF2B5EF4-FFF2-40B4-BE49-F238E27FC236}">
                <a16:creationId xmlns:a16="http://schemas.microsoft.com/office/drawing/2014/main" id="{C2DA8B8A-74A3-862D-218A-9F1E0028C1A7}"/>
              </a:ext>
            </a:extLst>
          </p:cNvPr>
          <p:cNvSpPr/>
          <p:nvPr/>
        </p:nvSpPr>
        <p:spPr>
          <a:xfrm>
            <a:off x="6574980" y="2611730"/>
            <a:ext cx="3672263" cy="1634540"/>
          </a:xfrm>
          <a:prstGeom prst="wedgeRoundRectCallout">
            <a:avLst>
              <a:gd name="adj1" fmla="val -46778"/>
              <a:gd name="adj2" fmla="val 6467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Andererseits können Tabellen auch eine Grundlage darstellen, um über verschiedene Vorgehensweisen ins Gespräch zu kommen…</a:t>
            </a:r>
            <a:endParaRPr dirty="0"/>
          </a:p>
        </p:txBody>
      </p:sp>
    </p:spTree>
    <p:extLst>
      <p:ext uri="{BB962C8B-B14F-4D97-AF65-F5344CB8AC3E}">
        <p14:creationId xmlns:p14="http://schemas.microsoft.com/office/powerpoint/2010/main" val="13685710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75A91-DF59-405F-BF1C-1E34F22AD4A1}"/>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AB87EA8-108A-5B63-E1EF-936E571DFD1C}"/>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A36BF3C4-7135-3C1C-63B6-FDA6562A39D4}"/>
              </a:ext>
            </a:extLst>
          </p:cNvPr>
          <p:cNvSpPr>
            <a:spLocks noGrp="1"/>
          </p:cNvSpPr>
          <p:nvPr>
            <p:ph type="body" sz="quarter" idx="14"/>
          </p:nvPr>
        </p:nvSpPr>
        <p:spPr/>
        <p:txBody>
          <a:bodyPr/>
          <a:lstStyle/>
          <a:p>
            <a:r>
              <a:rPr lang="de-DE" dirty="0"/>
              <a:t>SACHKONTEXTE MIT TABELLEN BEARBEITEN</a:t>
            </a:r>
          </a:p>
        </p:txBody>
      </p:sp>
      <p:pic>
        <p:nvPicPr>
          <p:cNvPr id="11" name="Grafik 10">
            <a:extLst>
              <a:ext uri="{FF2B5EF4-FFF2-40B4-BE49-F238E27FC236}">
                <a16:creationId xmlns:a16="http://schemas.microsoft.com/office/drawing/2014/main" id="{8B261E3E-5044-C059-D07E-DA3F9F722D65}"/>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F923FE28-957A-9052-B1FB-8AAD52D40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9F09812E-CF42-93A9-0807-10D9FAFB4583}"/>
              </a:ext>
            </a:extLst>
          </p:cNvPr>
          <p:cNvPicPr>
            <a:picLocks noChangeAspect="1"/>
          </p:cNvPicPr>
          <p:nvPr/>
        </p:nvPicPr>
        <p:blipFill>
          <a:blip r:embed="rId5"/>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FD8131D6-9B6D-C7BC-44EB-CA59F7FCC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1A393BA7-8862-775B-6A74-895B5B0140BC}"/>
              </a:ext>
            </a:extLst>
          </p:cNvPr>
          <p:cNvPicPr>
            <a:picLocks noChangeAspect="1"/>
          </p:cNvPicPr>
          <p:nvPr/>
        </p:nvPicPr>
        <p:blipFill>
          <a:blip r:embed="rId7"/>
          <a:stretch>
            <a:fillRect/>
          </a:stretch>
        </p:blipFill>
        <p:spPr>
          <a:xfrm>
            <a:off x="5793090" y="4009527"/>
            <a:ext cx="1025323" cy="2257783"/>
          </a:xfrm>
          <a:prstGeom prst="rect">
            <a:avLst/>
          </a:prstGeom>
        </p:spPr>
      </p:pic>
      <p:sp>
        <p:nvSpPr>
          <p:cNvPr id="16" name="Google Shape;471;p17">
            <a:extLst>
              <a:ext uri="{FF2B5EF4-FFF2-40B4-BE49-F238E27FC236}">
                <a16:creationId xmlns:a16="http://schemas.microsoft.com/office/drawing/2014/main" id="{AAE84980-76CB-A221-B544-AA22F6920B4D}"/>
              </a:ext>
            </a:extLst>
          </p:cNvPr>
          <p:cNvSpPr/>
          <p:nvPr/>
        </p:nvSpPr>
        <p:spPr>
          <a:xfrm>
            <a:off x="4584675" y="1738358"/>
            <a:ext cx="3094419" cy="1708006"/>
          </a:xfrm>
          <a:prstGeom prst="wedgeRoundRectCallout">
            <a:avLst>
              <a:gd name="adj1" fmla="val 25179"/>
              <a:gd name="adj2" fmla="val 8014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fange mit einem Stein an und lege immer einen mehr in den ersten Becher.</a:t>
            </a:r>
            <a:endParaRPr dirty="0"/>
          </a:p>
        </p:txBody>
      </p:sp>
      <p:grpSp>
        <p:nvGrpSpPr>
          <p:cNvPr id="44" name="Gruppieren 43">
            <a:extLst>
              <a:ext uri="{FF2B5EF4-FFF2-40B4-BE49-F238E27FC236}">
                <a16:creationId xmlns:a16="http://schemas.microsoft.com/office/drawing/2014/main" id="{5539C139-E826-636D-F158-164F18669368}"/>
              </a:ext>
            </a:extLst>
          </p:cNvPr>
          <p:cNvGrpSpPr/>
          <p:nvPr/>
        </p:nvGrpSpPr>
        <p:grpSpPr>
          <a:xfrm>
            <a:off x="658322" y="1738357"/>
            <a:ext cx="3536585" cy="4415912"/>
            <a:chOff x="5283200" y="-2184400"/>
            <a:chExt cx="3536585" cy="4415912"/>
          </a:xfrm>
        </p:grpSpPr>
        <p:sp>
          <p:nvSpPr>
            <p:cNvPr id="43" name="Rechteck 42">
              <a:extLst>
                <a:ext uri="{FF2B5EF4-FFF2-40B4-BE49-F238E27FC236}">
                  <a16:creationId xmlns:a16="http://schemas.microsoft.com/office/drawing/2014/main" id="{75D244CA-C5E2-3079-F414-CAFF58CFC9AD}"/>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2" name="Gruppieren 41">
              <a:extLst>
                <a:ext uri="{FF2B5EF4-FFF2-40B4-BE49-F238E27FC236}">
                  <a16:creationId xmlns:a16="http://schemas.microsoft.com/office/drawing/2014/main" id="{3DEA98A8-4868-D420-D65D-43AB2A6A1ADD}"/>
                </a:ext>
              </a:extLst>
            </p:cNvPr>
            <p:cNvGrpSpPr/>
            <p:nvPr/>
          </p:nvGrpSpPr>
          <p:grpSpPr>
            <a:xfrm>
              <a:off x="5744341" y="-1261097"/>
              <a:ext cx="2694742" cy="420000"/>
              <a:chOff x="5744341" y="-1261097"/>
              <a:chExt cx="2694742" cy="420000"/>
            </a:xfrm>
          </p:grpSpPr>
          <p:pic>
            <p:nvPicPr>
              <p:cNvPr id="17" name="Grafik 16">
                <a:extLst>
                  <a:ext uri="{FF2B5EF4-FFF2-40B4-BE49-F238E27FC236}">
                    <a16:creationId xmlns:a16="http://schemas.microsoft.com/office/drawing/2014/main" id="{49BAFDF7-5F5E-83F9-613A-F9BB9EC0FF0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18" name="Textfeld 17">
                <a:extLst>
                  <a:ext uri="{FF2B5EF4-FFF2-40B4-BE49-F238E27FC236}">
                    <a16:creationId xmlns:a16="http://schemas.microsoft.com/office/drawing/2014/main" id="{3AADFEB0-4F03-7D3C-5AFE-970CCEEEF901}"/>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5" name="Grafik 24">
                <a:extLst>
                  <a:ext uri="{FF2B5EF4-FFF2-40B4-BE49-F238E27FC236}">
                    <a16:creationId xmlns:a16="http://schemas.microsoft.com/office/drawing/2014/main" id="{9BD1CB73-0630-8EF6-53E0-2E03119D6C72}"/>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36" name="Textfeld 35">
                <a:extLst>
                  <a:ext uri="{FF2B5EF4-FFF2-40B4-BE49-F238E27FC236}">
                    <a16:creationId xmlns:a16="http://schemas.microsoft.com/office/drawing/2014/main" id="{02627FDD-741B-ED7B-066E-54BEFBE3402E}"/>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38" name="Grafik 37">
                <a:extLst>
                  <a:ext uri="{FF2B5EF4-FFF2-40B4-BE49-F238E27FC236}">
                    <a16:creationId xmlns:a16="http://schemas.microsoft.com/office/drawing/2014/main" id="{3F9B1B84-036B-790E-6AE0-ADA628550C07}"/>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39" name="Textfeld 38">
                <a:extLst>
                  <a:ext uri="{FF2B5EF4-FFF2-40B4-BE49-F238E27FC236}">
                    <a16:creationId xmlns:a16="http://schemas.microsoft.com/office/drawing/2014/main" id="{5B876B7A-E130-FA26-93AB-AEDD62EAC00F}"/>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41" name="Textfeld 40">
                <a:extLst>
                  <a:ext uri="{FF2B5EF4-FFF2-40B4-BE49-F238E27FC236}">
                    <a16:creationId xmlns:a16="http://schemas.microsoft.com/office/drawing/2014/main" id="{0B5CF190-D12B-A29E-141F-EF5F9C0C0A05}"/>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40" name="Tabelle 39">
            <a:extLst>
              <a:ext uri="{FF2B5EF4-FFF2-40B4-BE49-F238E27FC236}">
                <a16:creationId xmlns:a16="http://schemas.microsoft.com/office/drawing/2014/main" id="{5C8B2CAA-4C0B-C0FE-379A-4192AB0F45AB}"/>
              </a:ext>
            </a:extLst>
          </p:cNvPr>
          <p:cNvGraphicFramePr>
            <a:graphicFrameLocks noGrp="1"/>
          </p:cNvGraphicFramePr>
          <p:nvPr/>
        </p:nvGraphicFramePr>
        <p:xfrm>
          <a:off x="822844" y="3179972"/>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2</a:t>
                      </a:r>
                    </a:p>
                  </a:txBody>
                  <a:tcPr anchor="ctr"/>
                </a:tc>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21</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3</a:t>
                      </a:r>
                    </a:p>
                  </a:txBody>
                  <a:tcPr/>
                </a:tc>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24</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4</a:t>
                      </a:r>
                    </a:p>
                  </a:txBody>
                  <a:tcPr/>
                </a:tc>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27</a:t>
                      </a:r>
                    </a:p>
                  </a:txBody>
                  <a:tcPr/>
                </a:tc>
                <a:extLst>
                  <a:ext uri="{0D108BD9-81ED-4DB2-BD59-A6C34878D82A}">
                    <a16:rowId xmlns:a16="http://schemas.microsoft.com/office/drawing/2014/main" val="3299106900"/>
                  </a:ext>
                </a:extLst>
              </a:tr>
              <a:tr h="284400">
                <a:tc>
                  <a:txBody>
                    <a:bodyPr/>
                    <a:lstStyle/>
                    <a:p>
                      <a:pPr marL="0" indent="0" algn="ctr">
                        <a:buNone/>
                      </a:pPr>
                      <a:r>
                        <a:rPr lang="de-DE" sz="900" dirty="0">
                          <a:latin typeface="Grundschrift" pitchFamily="2" charset="0"/>
                        </a:rPr>
                        <a:t>5</a:t>
                      </a:r>
                    </a:p>
                  </a:txBody>
                  <a:tcPr/>
                </a:tc>
                <a:tc>
                  <a:txBody>
                    <a:bodyPr/>
                    <a:lstStyle/>
                    <a:p>
                      <a:pPr marL="0" indent="0" algn="ctr">
                        <a:buNone/>
                      </a:pPr>
                      <a:r>
                        <a:rPr lang="de-DE" sz="900" dirty="0">
                          <a:latin typeface="Grundschrift" pitchFamily="2" charset="0"/>
                        </a:rPr>
                        <a:t>10</a:t>
                      </a:r>
                    </a:p>
                  </a:txBody>
                  <a:tcPr/>
                </a:tc>
                <a:tc>
                  <a:txBody>
                    <a:bodyPr/>
                    <a:lstStyle/>
                    <a:p>
                      <a:pPr marL="0" indent="0" algn="ctr">
                        <a:buNone/>
                      </a:pPr>
                      <a:r>
                        <a:rPr lang="de-DE" sz="900" dirty="0">
                          <a:latin typeface="Grundschrift" pitchFamily="2" charset="0"/>
                        </a:rPr>
                        <a:t>15</a:t>
                      </a:r>
                    </a:p>
                  </a:txBody>
                  <a:tcPr/>
                </a:tc>
                <a:tc>
                  <a:txBody>
                    <a:bodyPr/>
                    <a:lstStyle/>
                    <a:p>
                      <a:pPr marL="0" indent="0" algn="ctr">
                        <a:buNone/>
                      </a:pPr>
                      <a:r>
                        <a:rPr lang="de-DE" sz="900" dirty="0">
                          <a:latin typeface="Grundschrift" pitchFamily="2" charset="0"/>
                        </a:rPr>
                        <a:t>30</a:t>
                      </a:r>
                    </a:p>
                  </a:txBody>
                  <a:tcPr/>
                </a:tc>
                <a:extLst>
                  <a:ext uri="{0D108BD9-81ED-4DB2-BD59-A6C34878D82A}">
                    <a16:rowId xmlns:a16="http://schemas.microsoft.com/office/drawing/2014/main" val="1311404491"/>
                  </a:ext>
                </a:extLst>
              </a:tr>
              <a:tr h="284400">
                <a:tc>
                  <a:txBody>
                    <a:bodyPr/>
                    <a:lstStyle/>
                    <a:p>
                      <a:pPr marL="0" indent="0" algn="ctr">
                        <a:buNone/>
                      </a:pPr>
                      <a:r>
                        <a:rPr lang="de-DE" sz="900" dirty="0">
                          <a:latin typeface="Grundschrift" pitchFamily="2" charset="0"/>
                        </a:rPr>
                        <a:t>6</a:t>
                      </a:r>
                    </a:p>
                  </a:txBody>
                  <a:tcPr/>
                </a:tc>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33</a:t>
                      </a:r>
                    </a:p>
                  </a:txBody>
                  <a:tcPr/>
                </a:tc>
                <a:extLst>
                  <a:ext uri="{0D108BD9-81ED-4DB2-BD59-A6C34878D82A}">
                    <a16:rowId xmlns:a16="http://schemas.microsoft.com/office/drawing/2014/main" val="3259581416"/>
                  </a:ext>
                </a:extLst>
              </a:tr>
              <a:tr h="284400">
                <a:tc>
                  <a:txBody>
                    <a:bodyPr/>
                    <a:lstStyle/>
                    <a:p>
                      <a:pPr marL="0" indent="0" algn="ctr">
                        <a:buNone/>
                      </a:pPr>
                      <a:r>
                        <a:rPr lang="de-DE" sz="900" dirty="0">
                          <a:latin typeface="Grundschrift" pitchFamily="2" charset="0"/>
                        </a:rPr>
                        <a:t>7</a:t>
                      </a:r>
                    </a:p>
                  </a:txBody>
                  <a:tcPr/>
                </a:tc>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36</a:t>
                      </a:r>
                    </a:p>
                  </a:txBody>
                  <a:tcPr/>
                </a:tc>
                <a:extLst>
                  <a:ext uri="{0D108BD9-81ED-4DB2-BD59-A6C34878D82A}">
                    <a16:rowId xmlns:a16="http://schemas.microsoft.com/office/drawing/2014/main" val="2937071858"/>
                  </a:ext>
                </a:extLst>
              </a:tr>
              <a:tr h="284400">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18</a:t>
                      </a:r>
                    </a:p>
                  </a:txBody>
                  <a:tcPr/>
                </a:tc>
                <a:tc>
                  <a:txBody>
                    <a:bodyPr/>
                    <a:lstStyle/>
                    <a:p>
                      <a:pPr marL="0" indent="0" algn="ctr">
                        <a:buNone/>
                      </a:pPr>
                      <a:r>
                        <a:rPr lang="de-DE" sz="900" dirty="0">
                          <a:latin typeface="Grundschrift" pitchFamily="2" charset="0"/>
                        </a:rPr>
                        <a:t>39</a:t>
                      </a:r>
                    </a:p>
                  </a:txBody>
                  <a:tcPr/>
                </a:tc>
                <a:extLst>
                  <a:ext uri="{0D108BD9-81ED-4DB2-BD59-A6C34878D82A}">
                    <a16:rowId xmlns:a16="http://schemas.microsoft.com/office/drawing/2014/main" val="3602207351"/>
                  </a:ext>
                </a:extLst>
              </a:tr>
              <a:tr h="284400">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19</a:t>
                      </a:r>
                    </a:p>
                  </a:txBody>
                  <a:tcPr/>
                </a:tc>
                <a:tc>
                  <a:txBody>
                    <a:bodyPr/>
                    <a:lstStyle/>
                    <a:p>
                      <a:pPr marL="0" indent="0" algn="ctr">
                        <a:buNone/>
                      </a:pPr>
                      <a:r>
                        <a:rPr lang="de-DE" sz="900" dirty="0">
                          <a:latin typeface="Grundschrift" pitchFamily="2" charset="0"/>
                        </a:rPr>
                        <a:t>42</a:t>
                      </a:r>
                    </a:p>
                  </a:txBody>
                  <a:tcPr/>
                </a:tc>
                <a:extLst>
                  <a:ext uri="{0D108BD9-81ED-4DB2-BD59-A6C34878D82A}">
                    <a16:rowId xmlns:a16="http://schemas.microsoft.com/office/drawing/2014/main" val="61604838"/>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3250944881"/>
                  </a:ext>
                </a:extLst>
              </a:tr>
            </a:tbl>
          </a:graphicData>
        </a:graphic>
      </p:graphicFrame>
      <p:sp>
        <p:nvSpPr>
          <p:cNvPr id="8" name="Rechteck 7">
            <a:extLst>
              <a:ext uri="{FF2B5EF4-FFF2-40B4-BE49-F238E27FC236}">
                <a16:creationId xmlns:a16="http://schemas.microsoft.com/office/drawing/2014/main" id="{73EEADF2-D885-0AF2-39CF-EBD3FAD5C8C6}"/>
              </a:ext>
            </a:extLst>
          </p:cNvPr>
          <p:cNvSpPr/>
          <p:nvPr/>
        </p:nvSpPr>
        <p:spPr>
          <a:xfrm>
            <a:off x="826804" y="1856956"/>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Tree>
    <p:extLst>
      <p:ext uri="{BB962C8B-B14F-4D97-AF65-F5344CB8AC3E}">
        <p14:creationId xmlns:p14="http://schemas.microsoft.com/office/powerpoint/2010/main" val="1748266256"/>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EB5E4-10B6-9C99-2D1B-03DF517E3C65}"/>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007D047-27C8-A2F1-876B-DAB8369278BE}"/>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E8ABAE5F-A30B-811D-6BD1-635118F60E1F}"/>
              </a:ext>
            </a:extLst>
          </p:cNvPr>
          <p:cNvSpPr>
            <a:spLocks noGrp="1"/>
          </p:cNvSpPr>
          <p:nvPr>
            <p:ph type="body" sz="quarter" idx="14"/>
          </p:nvPr>
        </p:nvSpPr>
        <p:spPr/>
        <p:txBody>
          <a:bodyPr/>
          <a:lstStyle/>
          <a:p>
            <a:r>
              <a:rPr lang="de-DE" dirty="0"/>
              <a:t>SACHKONTEXTE MIT TABELLEN BEARBEITEN</a:t>
            </a:r>
          </a:p>
        </p:txBody>
      </p:sp>
      <p:pic>
        <p:nvPicPr>
          <p:cNvPr id="11" name="Grafik 10">
            <a:extLst>
              <a:ext uri="{FF2B5EF4-FFF2-40B4-BE49-F238E27FC236}">
                <a16:creationId xmlns:a16="http://schemas.microsoft.com/office/drawing/2014/main" id="{11E56F59-2D28-500D-BDA1-15859B6BA339}"/>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37B1EDD6-7C92-E08B-C4AE-9AC5835B7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6D24C644-D1DF-E9CB-DC8C-C325DADC55E5}"/>
              </a:ext>
            </a:extLst>
          </p:cNvPr>
          <p:cNvPicPr>
            <a:picLocks noChangeAspect="1"/>
          </p:cNvPicPr>
          <p:nvPr/>
        </p:nvPicPr>
        <p:blipFill>
          <a:blip r:embed="rId5"/>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A2715AE3-2051-F09E-4752-02F7A5DF1C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7875ED8C-A9EF-8FA0-8CE8-FCA5631DB4C1}"/>
              </a:ext>
            </a:extLst>
          </p:cNvPr>
          <p:cNvPicPr>
            <a:picLocks noChangeAspect="1"/>
          </p:cNvPicPr>
          <p:nvPr/>
        </p:nvPicPr>
        <p:blipFill>
          <a:blip r:embed="rId7"/>
          <a:stretch>
            <a:fillRect/>
          </a:stretch>
        </p:blipFill>
        <p:spPr>
          <a:xfrm>
            <a:off x="5793090" y="4009527"/>
            <a:ext cx="1025323" cy="2257783"/>
          </a:xfrm>
          <a:prstGeom prst="rect">
            <a:avLst/>
          </a:prstGeom>
        </p:spPr>
      </p:pic>
      <p:pic>
        <p:nvPicPr>
          <p:cNvPr id="5" name="Grafik 4">
            <a:extLst>
              <a:ext uri="{FF2B5EF4-FFF2-40B4-BE49-F238E27FC236}">
                <a16:creationId xmlns:a16="http://schemas.microsoft.com/office/drawing/2014/main" id="{0F20531D-99A4-8AC0-DFE1-19034A1B894F}"/>
              </a:ext>
            </a:extLst>
          </p:cNvPr>
          <p:cNvPicPr>
            <a:picLocks noChangeAspect="1"/>
          </p:cNvPicPr>
          <p:nvPr/>
        </p:nvPicPr>
        <p:blipFill>
          <a:blip r:embed="rId8"/>
          <a:stretch>
            <a:fillRect/>
          </a:stretch>
        </p:blipFill>
        <p:spPr>
          <a:xfrm>
            <a:off x="554395" y="4643586"/>
            <a:ext cx="957960" cy="1397025"/>
          </a:xfrm>
          <a:prstGeom prst="rect">
            <a:avLst/>
          </a:prstGeom>
        </p:spPr>
      </p:pic>
      <p:sp>
        <p:nvSpPr>
          <p:cNvPr id="35" name="Google Shape;471;p17">
            <a:extLst>
              <a:ext uri="{FF2B5EF4-FFF2-40B4-BE49-F238E27FC236}">
                <a16:creationId xmlns:a16="http://schemas.microsoft.com/office/drawing/2014/main" id="{9FB19F96-314C-8ADD-F320-6922B828980E}"/>
              </a:ext>
            </a:extLst>
          </p:cNvPr>
          <p:cNvSpPr/>
          <p:nvPr/>
        </p:nvSpPr>
        <p:spPr>
          <a:xfrm>
            <a:off x="9293513" y="3397180"/>
            <a:ext cx="2240165" cy="983080"/>
          </a:xfrm>
          <a:prstGeom prst="wedgeRoundRectCallout">
            <a:avLst>
              <a:gd name="adj1" fmla="val -6527"/>
              <a:gd name="adj2" fmla="val 7668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Maja, </a:t>
            </a:r>
            <a:r>
              <a:rPr lang="de-DE" sz="1800" b="0" dirty="0">
                <a:solidFill>
                  <a:schemeClr val="dk1"/>
                </a:solidFill>
                <a:sym typeface="Arial"/>
              </a:rPr>
              <a:t>erkläre deine Entdeckung an der Tabelle.</a:t>
            </a:r>
            <a:endParaRPr dirty="0"/>
          </a:p>
        </p:txBody>
      </p:sp>
      <p:grpSp>
        <p:nvGrpSpPr>
          <p:cNvPr id="45" name="Gruppieren 44">
            <a:extLst>
              <a:ext uri="{FF2B5EF4-FFF2-40B4-BE49-F238E27FC236}">
                <a16:creationId xmlns:a16="http://schemas.microsoft.com/office/drawing/2014/main" id="{92C23007-A4FA-1DB3-0EAB-D50718CD1195}"/>
              </a:ext>
            </a:extLst>
          </p:cNvPr>
          <p:cNvGrpSpPr/>
          <p:nvPr/>
        </p:nvGrpSpPr>
        <p:grpSpPr>
          <a:xfrm>
            <a:off x="8129984" y="1717285"/>
            <a:ext cx="3536585" cy="4415912"/>
            <a:chOff x="5283200" y="-2184400"/>
            <a:chExt cx="3536585" cy="4415912"/>
          </a:xfrm>
        </p:grpSpPr>
        <p:sp>
          <p:nvSpPr>
            <p:cNvPr id="46" name="Rechteck 45">
              <a:extLst>
                <a:ext uri="{FF2B5EF4-FFF2-40B4-BE49-F238E27FC236}">
                  <a16:creationId xmlns:a16="http://schemas.microsoft.com/office/drawing/2014/main" id="{CA06DDFD-A930-D951-1B02-5204D6099A11}"/>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7" name="Gruppieren 46">
              <a:extLst>
                <a:ext uri="{FF2B5EF4-FFF2-40B4-BE49-F238E27FC236}">
                  <a16:creationId xmlns:a16="http://schemas.microsoft.com/office/drawing/2014/main" id="{9AC34A9D-B9CF-C9A3-6AF1-A344057DD917}"/>
                </a:ext>
              </a:extLst>
            </p:cNvPr>
            <p:cNvGrpSpPr/>
            <p:nvPr/>
          </p:nvGrpSpPr>
          <p:grpSpPr>
            <a:xfrm>
              <a:off x="5744341" y="-1261097"/>
              <a:ext cx="2694742" cy="420000"/>
              <a:chOff x="5744341" y="-1261097"/>
              <a:chExt cx="2694742" cy="420000"/>
            </a:xfrm>
          </p:grpSpPr>
          <p:pic>
            <p:nvPicPr>
              <p:cNvPr id="48" name="Grafik 47">
                <a:extLst>
                  <a:ext uri="{FF2B5EF4-FFF2-40B4-BE49-F238E27FC236}">
                    <a16:creationId xmlns:a16="http://schemas.microsoft.com/office/drawing/2014/main" id="{77E7081A-CEFB-A0D8-3524-839022430D9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49" name="Textfeld 48">
                <a:extLst>
                  <a:ext uri="{FF2B5EF4-FFF2-40B4-BE49-F238E27FC236}">
                    <a16:creationId xmlns:a16="http://schemas.microsoft.com/office/drawing/2014/main" id="{EAA9F531-2A83-8882-4C26-3D57C0D7B442}"/>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50" name="Grafik 49">
                <a:extLst>
                  <a:ext uri="{FF2B5EF4-FFF2-40B4-BE49-F238E27FC236}">
                    <a16:creationId xmlns:a16="http://schemas.microsoft.com/office/drawing/2014/main" id="{F993D44E-A4D0-EC02-6F7B-5F5F3F28BF83}"/>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51" name="Textfeld 50">
                <a:extLst>
                  <a:ext uri="{FF2B5EF4-FFF2-40B4-BE49-F238E27FC236}">
                    <a16:creationId xmlns:a16="http://schemas.microsoft.com/office/drawing/2014/main" id="{D69271BD-ADEE-1FCF-84BC-6D83F9D7AB06}"/>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52" name="Grafik 51">
                <a:extLst>
                  <a:ext uri="{FF2B5EF4-FFF2-40B4-BE49-F238E27FC236}">
                    <a16:creationId xmlns:a16="http://schemas.microsoft.com/office/drawing/2014/main" id="{9D19862C-FB89-121A-E165-75AFBDEC1F98}"/>
                  </a:ext>
                </a:extLst>
              </p:cNvPr>
              <p:cNvPicPr>
                <a:picLocks noChangeAspect="1"/>
              </p:cNvPicPr>
              <p:nvPr/>
            </p:nvPicPr>
            <p:blipFill>
              <a:blip r:embed="rId9">
                <a:extLst>
                  <a:ext uri="{BEBA8EAE-BF5A-486C-A8C5-ECC9F3942E4B}">
                    <a14:imgProps xmlns:a14="http://schemas.microsoft.com/office/drawing/2010/main">
                      <a14:imgLayer r:embed="rId11">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53" name="Textfeld 52">
                <a:extLst>
                  <a:ext uri="{FF2B5EF4-FFF2-40B4-BE49-F238E27FC236}">
                    <a16:creationId xmlns:a16="http://schemas.microsoft.com/office/drawing/2014/main" id="{096FE616-999F-9BD1-7B10-E5BE32E2EEA5}"/>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54" name="Textfeld 53">
                <a:extLst>
                  <a:ext uri="{FF2B5EF4-FFF2-40B4-BE49-F238E27FC236}">
                    <a16:creationId xmlns:a16="http://schemas.microsoft.com/office/drawing/2014/main" id="{C49CB2A3-EDEB-8B59-B122-6FC1934BBC0A}"/>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55" name="Tabelle 54">
            <a:extLst>
              <a:ext uri="{FF2B5EF4-FFF2-40B4-BE49-F238E27FC236}">
                <a16:creationId xmlns:a16="http://schemas.microsoft.com/office/drawing/2014/main" id="{5DDFE194-B79C-3425-71C1-7D809375536D}"/>
              </a:ext>
            </a:extLst>
          </p:cNvPr>
          <p:cNvGraphicFramePr>
            <a:graphicFrameLocks noGrp="1"/>
          </p:cNvGraphicFramePr>
          <p:nvPr/>
        </p:nvGraphicFramePr>
        <p:xfrm>
          <a:off x="8294506" y="3158900"/>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17</a:t>
                      </a:r>
                    </a:p>
                  </a:txBody>
                  <a:tcPr anchor="ctr"/>
                </a:tc>
                <a:tc>
                  <a:txBody>
                    <a:bodyPr/>
                    <a:lstStyle/>
                    <a:p>
                      <a:pPr marL="0" indent="0" algn="ctr">
                        <a:buNone/>
                      </a:pPr>
                      <a:r>
                        <a:rPr lang="de-DE" sz="900" dirty="0">
                          <a:latin typeface="Grundschrift" pitchFamily="2" charset="0"/>
                        </a:rPr>
                        <a:t>36</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51</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48</a:t>
                      </a:r>
                    </a:p>
                  </a:txBody>
                  <a:tcPr/>
                </a:tc>
                <a:extLst>
                  <a:ext uri="{0D108BD9-81ED-4DB2-BD59-A6C34878D82A}">
                    <a16:rowId xmlns:a16="http://schemas.microsoft.com/office/drawing/2014/main" val="3299106900"/>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131140449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9581416"/>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293707185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60220735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6160483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0944881"/>
                  </a:ext>
                </a:extLst>
              </a:tr>
            </a:tbl>
          </a:graphicData>
        </a:graphic>
      </p:graphicFrame>
      <p:sp>
        <p:nvSpPr>
          <p:cNvPr id="56" name="Rechteck 55">
            <a:extLst>
              <a:ext uri="{FF2B5EF4-FFF2-40B4-BE49-F238E27FC236}">
                <a16:creationId xmlns:a16="http://schemas.microsoft.com/office/drawing/2014/main" id="{C10C230F-BF7F-8B2A-F6AE-97BB37DBDB4C}"/>
              </a:ext>
            </a:extLst>
          </p:cNvPr>
          <p:cNvSpPr/>
          <p:nvPr/>
        </p:nvSpPr>
        <p:spPr>
          <a:xfrm>
            <a:off x="8298466" y="1835884"/>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57" name="Google Shape;471;p17">
            <a:extLst>
              <a:ext uri="{FF2B5EF4-FFF2-40B4-BE49-F238E27FC236}">
                <a16:creationId xmlns:a16="http://schemas.microsoft.com/office/drawing/2014/main" id="{7E3F9ACB-183E-A525-0855-F1B379B8290E}"/>
              </a:ext>
            </a:extLst>
          </p:cNvPr>
          <p:cNvSpPr/>
          <p:nvPr/>
        </p:nvSpPr>
        <p:spPr>
          <a:xfrm>
            <a:off x="4584674" y="1738357"/>
            <a:ext cx="3094419" cy="1708006"/>
          </a:xfrm>
          <a:prstGeom prst="wedgeRoundRectCallout">
            <a:avLst>
              <a:gd name="adj1" fmla="val -31810"/>
              <a:gd name="adj2" fmla="val 7359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probiere ein paar Zahlen aus und schaue, ob es zu viel oder zu wenig war.</a:t>
            </a:r>
            <a:endParaRPr dirty="0"/>
          </a:p>
        </p:txBody>
      </p:sp>
      <p:sp>
        <p:nvSpPr>
          <p:cNvPr id="2" name="Wolkenförmige Legende 1">
            <a:extLst>
              <a:ext uri="{FF2B5EF4-FFF2-40B4-BE49-F238E27FC236}">
                <a16:creationId xmlns:a16="http://schemas.microsoft.com/office/drawing/2014/main" id="{8E552052-B6E8-C890-8141-B54A1E63BDBD}"/>
              </a:ext>
            </a:extLst>
          </p:cNvPr>
          <p:cNvSpPr/>
          <p:nvPr/>
        </p:nvSpPr>
        <p:spPr>
          <a:xfrm>
            <a:off x="441084" y="2143187"/>
            <a:ext cx="3913019" cy="1834801"/>
          </a:xfrm>
          <a:prstGeom prst="cloudCallout">
            <a:avLst>
              <a:gd name="adj1" fmla="val -26591"/>
              <a:gd name="adj2" fmla="val 76529"/>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Kann den Kindern die Tabelle helfen, noch strukturierter vorzugehen?</a:t>
            </a:r>
          </a:p>
        </p:txBody>
      </p:sp>
    </p:spTree>
    <p:extLst>
      <p:ext uri="{BB962C8B-B14F-4D97-AF65-F5344CB8AC3E}">
        <p14:creationId xmlns:p14="http://schemas.microsoft.com/office/powerpoint/2010/main" val="2049836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F2582-2D80-5D25-1093-57702EB72F4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EC984E1-2550-9CD8-FFC2-D875CB02743A}"/>
              </a:ext>
            </a:extLst>
          </p:cNvPr>
          <p:cNvSpPr>
            <a:spLocks noGrp="1"/>
          </p:cNvSpPr>
          <p:nvPr>
            <p:ph type="title"/>
          </p:nvPr>
        </p:nvSpPr>
        <p:spPr/>
        <p:txBody>
          <a:bodyPr/>
          <a:lstStyle/>
          <a:p>
            <a:r>
              <a:rPr lang="de-DE" dirty="0"/>
              <a:t>Modellieren durch Tabellen unterstützen</a:t>
            </a:r>
          </a:p>
        </p:txBody>
      </p:sp>
      <p:sp>
        <p:nvSpPr>
          <p:cNvPr id="25" name="Textplatzhalter 24">
            <a:extLst>
              <a:ext uri="{FF2B5EF4-FFF2-40B4-BE49-F238E27FC236}">
                <a16:creationId xmlns:a16="http://schemas.microsoft.com/office/drawing/2014/main" id="{F27F6943-5435-6615-DF99-DCEEA93BEFE7}"/>
              </a:ext>
            </a:extLst>
          </p:cNvPr>
          <p:cNvSpPr>
            <a:spLocks noGrp="1"/>
          </p:cNvSpPr>
          <p:nvPr>
            <p:ph type="body" sz="quarter" idx="15"/>
          </p:nvPr>
        </p:nvSpPr>
        <p:spPr>
          <a:xfrm>
            <a:off x="1059874" y="5999216"/>
            <a:ext cx="11139054" cy="267875"/>
          </a:xfrm>
        </p:spPr>
        <p:txBody>
          <a:bodyPr/>
          <a:lstStyle/>
          <a:p>
            <a:r>
              <a:rPr lang="de-DE" dirty="0"/>
              <a:t>Aufgabe aus: Kartei „Bearbeitungshilfen für Sachaufgaben“ (https://</a:t>
            </a:r>
            <a:r>
              <a:rPr lang="de-DE" dirty="0" err="1"/>
              <a:t>pikas-digi.dzlm.de</a:t>
            </a:r>
            <a:r>
              <a:rPr lang="de-DE" dirty="0"/>
              <a:t>/node/120)</a:t>
            </a:r>
          </a:p>
        </p:txBody>
      </p:sp>
      <p:sp>
        <p:nvSpPr>
          <p:cNvPr id="24" name="Textplatzhalter 23">
            <a:extLst>
              <a:ext uri="{FF2B5EF4-FFF2-40B4-BE49-F238E27FC236}">
                <a16:creationId xmlns:a16="http://schemas.microsoft.com/office/drawing/2014/main" id="{0B113B60-7EAB-B10B-1A22-FAF4469CE118}"/>
              </a:ext>
            </a:extLst>
          </p:cNvPr>
          <p:cNvSpPr>
            <a:spLocks noGrp="1"/>
          </p:cNvSpPr>
          <p:nvPr>
            <p:ph type="body" sz="quarter" idx="14"/>
          </p:nvPr>
        </p:nvSpPr>
        <p:spPr/>
        <p:txBody>
          <a:bodyPr/>
          <a:lstStyle/>
          <a:p>
            <a:r>
              <a:rPr lang="de-DE" dirty="0"/>
              <a:t>SACHKONTEXTE DURCH TABELLEN VALIDIEREN</a:t>
            </a:r>
          </a:p>
        </p:txBody>
      </p:sp>
      <p:pic>
        <p:nvPicPr>
          <p:cNvPr id="11" name="Grafik 10">
            <a:extLst>
              <a:ext uri="{FF2B5EF4-FFF2-40B4-BE49-F238E27FC236}">
                <a16:creationId xmlns:a16="http://schemas.microsoft.com/office/drawing/2014/main" id="{22F6297B-1554-DF77-0A36-764B0FA0CA18}"/>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C288C2BA-BC47-5F11-5B88-10442599C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E86B3E73-6FBF-4B92-4890-11F4E17EEC83}"/>
              </a:ext>
            </a:extLst>
          </p:cNvPr>
          <p:cNvPicPr>
            <a:picLocks noChangeAspect="1"/>
          </p:cNvPicPr>
          <p:nvPr/>
        </p:nvPicPr>
        <p:blipFill>
          <a:blip r:embed="rId5"/>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A4ACC550-29E9-6A2F-0F5F-CEB27B27C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FCD8DD4B-86EB-3FB7-C1B6-789412B478EE}"/>
              </a:ext>
            </a:extLst>
          </p:cNvPr>
          <p:cNvPicPr>
            <a:picLocks noChangeAspect="1"/>
          </p:cNvPicPr>
          <p:nvPr/>
        </p:nvPicPr>
        <p:blipFill>
          <a:blip r:embed="rId7"/>
          <a:stretch>
            <a:fillRect/>
          </a:stretch>
        </p:blipFill>
        <p:spPr>
          <a:xfrm>
            <a:off x="5793090" y="4009527"/>
            <a:ext cx="1025323" cy="2257783"/>
          </a:xfrm>
          <a:prstGeom prst="rect">
            <a:avLst/>
          </a:prstGeom>
        </p:spPr>
      </p:pic>
      <p:pic>
        <p:nvPicPr>
          <p:cNvPr id="17" name="Grafik 16">
            <a:extLst>
              <a:ext uri="{FF2B5EF4-FFF2-40B4-BE49-F238E27FC236}">
                <a16:creationId xmlns:a16="http://schemas.microsoft.com/office/drawing/2014/main" id="{788589CF-0395-F7FE-3A01-522782A639DB}"/>
              </a:ext>
            </a:extLst>
          </p:cNvPr>
          <p:cNvPicPr>
            <a:picLocks noChangeAspect="1"/>
          </p:cNvPicPr>
          <p:nvPr/>
        </p:nvPicPr>
        <p:blipFill>
          <a:blip r:embed="rId8"/>
          <a:stretch>
            <a:fillRect/>
          </a:stretch>
        </p:blipFill>
        <p:spPr>
          <a:xfrm>
            <a:off x="10078089" y="4601972"/>
            <a:ext cx="957960" cy="1397025"/>
          </a:xfrm>
          <a:prstGeom prst="rect">
            <a:avLst/>
          </a:prstGeom>
        </p:spPr>
      </p:pic>
      <p:sp>
        <p:nvSpPr>
          <p:cNvPr id="35" name="Google Shape;471;p17">
            <a:extLst>
              <a:ext uri="{FF2B5EF4-FFF2-40B4-BE49-F238E27FC236}">
                <a16:creationId xmlns:a16="http://schemas.microsoft.com/office/drawing/2014/main" id="{1B0E283B-2734-4183-53EC-1527BFB09BDE}"/>
              </a:ext>
            </a:extLst>
          </p:cNvPr>
          <p:cNvSpPr/>
          <p:nvPr/>
        </p:nvSpPr>
        <p:spPr>
          <a:xfrm>
            <a:off x="5309937" y="4700615"/>
            <a:ext cx="4552619" cy="1051339"/>
          </a:xfrm>
          <a:prstGeom prst="wedgeRoundRectCallout">
            <a:avLst>
              <a:gd name="adj1" fmla="val 59791"/>
              <a:gd name="adj2" fmla="val 1476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lvl="0" indent="0" algn="ctr">
              <a:buClr>
                <a:schemeClr val="dk1"/>
              </a:buClr>
              <a:buSzPts val="1800"/>
              <a:buNone/>
            </a:pPr>
            <a:r>
              <a:rPr lang="de-DE" sz="1800" b="0" dirty="0">
                <a:solidFill>
                  <a:schemeClr val="tx1"/>
                </a:solidFill>
              </a:rPr>
              <a:t>Stellt euch eure Tabellen gegenseitig vor. </a:t>
            </a:r>
            <a:br>
              <a:rPr lang="de-DE" sz="1800" b="0" dirty="0">
                <a:solidFill>
                  <a:schemeClr val="tx1"/>
                </a:solidFill>
              </a:rPr>
            </a:br>
            <a:r>
              <a:rPr lang="de-DE" sz="1800" b="0" dirty="0">
                <a:solidFill>
                  <a:schemeClr val="tx1"/>
                </a:solidFill>
              </a:rPr>
              <a:t>Worin unterscheiden sich eure Lösungen?</a:t>
            </a:r>
          </a:p>
        </p:txBody>
      </p:sp>
      <p:sp>
        <p:nvSpPr>
          <p:cNvPr id="5" name="Wolkenförmige Legende 4">
            <a:extLst>
              <a:ext uri="{FF2B5EF4-FFF2-40B4-BE49-F238E27FC236}">
                <a16:creationId xmlns:a16="http://schemas.microsoft.com/office/drawing/2014/main" id="{04AE74DB-78FA-B6D6-96DC-B1442399997C}"/>
              </a:ext>
            </a:extLst>
          </p:cNvPr>
          <p:cNvSpPr/>
          <p:nvPr/>
        </p:nvSpPr>
        <p:spPr>
          <a:xfrm>
            <a:off x="6381626" y="2157385"/>
            <a:ext cx="3913019" cy="1834801"/>
          </a:xfrm>
          <a:prstGeom prst="cloudCallout">
            <a:avLst>
              <a:gd name="adj1" fmla="val 44306"/>
              <a:gd name="adj2" fmla="val 70616"/>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Die Kinder sind unterschiedlich vorgegangen. Sie können ihre Lösungswege anhand der Tabellen vergleichen.</a:t>
            </a:r>
          </a:p>
        </p:txBody>
      </p:sp>
      <p:pic>
        <p:nvPicPr>
          <p:cNvPr id="6" name="Grafik 5">
            <a:extLst>
              <a:ext uri="{FF2B5EF4-FFF2-40B4-BE49-F238E27FC236}">
                <a16:creationId xmlns:a16="http://schemas.microsoft.com/office/drawing/2014/main" id="{18DB4BAF-3D76-94E5-1F63-EDF2EA55D9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8534" y="1074866"/>
            <a:ext cx="2299493" cy="1670514"/>
          </a:xfrm>
          <a:prstGeom prst="rect">
            <a:avLst/>
          </a:prstGeom>
        </p:spPr>
      </p:pic>
      <p:pic>
        <p:nvPicPr>
          <p:cNvPr id="42" name="Grafik 41">
            <a:extLst>
              <a:ext uri="{FF2B5EF4-FFF2-40B4-BE49-F238E27FC236}">
                <a16:creationId xmlns:a16="http://schemas.microsoft.com/office/drawing/2014/main" id="{FBDE689E-7169-D6BB-3535-2ABD47E8FFFB}"/>
              </a:ext>
            </a:extLst>
          </p:cNvPr>
          <p:cNvPicPr>
            <a:picLocks noChangeAspect="1"/>
          </p:cNvPicPr>
          <p:nvPr/>
        </p:nvPicPr>
        <p:blipFill>
          <a:blip r:embed="rId10"/>
          <a:stretch>
            <a:fillRect/>
          </a:stretch>
        </p:blipFill>
        <p:spPr>
          <a:xfrm>
            <a:off x="10626642" y="1638058"/>
            <a:ext cx="240430" cy="272065"/>
          </a:xfrm>
          <a:prstGeom prst="rect">
            <a:avLst/>
          </a:prstGeom>
        </p:spPr>
      </p:pic>
    </p:spTree>
    <p:extLst>
      <p:ext uri="{BB962C8B-B14F-4D97-AF65-F5344CB8AC3E}">
        <p14:creationId xmlns:p14="http://schemas.microsoft.com/office/powerpoint/2010/main" val="31526424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 fill="hold"/>
                                        <p:tgtEl>
                                          <p:spTgt spid="42"/>
                                        </p:tgtEl>
                                        <p:attrNameLst>
                                          <p:attrName>ppt_x</p:attrName>
                                        </p:attrNameLst>
                                      </p:cBhvr>
                                      <p:tavLst>
                                        <p:tav tm="0">
                                          <p:val>
                                            <p:strVal val="#ppt_x"/>
                                          </p:val>
                                        </p:tav>
                                        <p:tav tm="100000">
                                          <p:val>
                                            <p:strVal val="#ppt_x"/>
                                          </p:val>
                                        </p:tav>
                                      </p:tavLst>
                                    </p:anim>
                                    <p:anim calcmode="lin" valueType="num">
                                      <p:cBhvr additive="base">
                                        <p:cTn id="8" dur="2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0F900-5A73-3108-F5A9-C9D95C2F2A4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FF4F89AE-A5FF-913A-95C6-369538A8AA88}"/>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704232C0-787A-DF45-942C-9347AB0F84EA}"/>
              </a:ext>
            </a:extLst>
          </p:cNvPr>
          <p:cNvSpPr>
            <a:spLocks noGrp="1"/>
          </p:cNvSpPr>
          <p:nvPr>
            <p:ph type="body" sz="quarter" idx="14"/>
          </p:nvPr>
        </p:nvSpPr>
        <p:spPr/>
        <p:txBody>
          <a:bodyPr/>
          <a:lstStyle/>
          <a:p>
            <a:r>
              <a:rPr lang="de-DE" dirty="0"/>
              <a:t>SACHKONTEXTE DURCH TABELLEN VALIDIEREN</a:t>
            </a:r>
          </a:p>
        </p:txBody>
      </p:sp>
      <p:pic>
        <p:nvPicPr>
          <p:cNvPr id="11" name="Grafik 10">
            <a:extLst>
              <a:ext uri="{FF2B5EF4-FFF2-40B4-BE49-F238E27FC236}">
                <a16:creationId xmlns:a16="http://schemas.microsoft.com/office/drawing/2014/main" id="{D7472910-A7D2-33E7-FF0F-C53DB3A25FCB}"/>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496AFAAE-D7B3-197F-DCE7-51FB34F66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EE48869B-A763-2BCE-CF04-226243D7145E}"/>
              </a:ext>
            </a:extLst>
          </p:cNvPr>
          <p:cNvPicPr>
            <a:picLocks noChangeAspect="1"/>
          </p:cNvPicPr>
          <p:nvPr/>
        </p:nvPicPr>
        <p:blipFill>
          <a:blip r:embed="rId5"/>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289E339E-D11A-946F-B034-15E3D7B7A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82047469-AB71-C286-A5D0-EE18A5642DD6}"/>
              </a:ext>
            </a:extLst>
          </p:cNvPr>
          <p:cNvPicPr>
            <a:picLocks noChangeAspect="1"/>
          </p:cNvPicPr>
          <p:nvPr/>
        </p:nvPicPr>
        <p:blipFill>
          <a:blip r:embed="rId7"/>
          <a:stretch>
            <a:fillRect/>
          </a:stretch>
        </p:blipFill>
        <p:spPr>
          <a:xfrm>
            <a:off x="5793090" y="4009527"/>
            <a:ext cx="1025323" cy="2257783"/>
          </a:xfrm>
          <a:prstGeom prst="rect">
            <a:avLst/>
          </a:prstGeom>
        </p:spPr>
      </p:pic>
      <p:sp>
        <p:nvSpPr>
          <p:cNvPr id="16" name="Google Shape;471;p17">
            <a:extLst>
              <a:ext uri="{FF2B5EF4-FFF2-40B4-BE49-F238E27FC236}">
                <a16:creationId xmlns:a16="http://schemas.microsoft.com/office/drawing/2014/main" id="{06B415AA-D86A-D44A-7B50-D850E7D3D5AA}"/>
              </a:ext>
            </a:extLst>
          </p:cNvPr>
          <p:cNvSpPr/>
          <p:nvPr/>
        </p:nvSpPr>
        <p:spPr>
          <a:xfrm>
            <a:off x="4584675" y="1738358"/>
            <a:ext cx="3094419" cy="1708006"/>
          </a:xfrm>
          <a:prstGeom prst="wedgeRoundRectCallout">
            <a:avLst>
              <a:gd name="adj1" fmla="val 25179"/>
              <a:gd name="adj2" fmla="val 80149"/>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habe das so gemacht. Ich habe bei 0 angefangen und dann immer eins mehr in den ersten Becher geschrieben.</a:t>
            </a:r>
            <a:endParaRPr dirty="0"/>
          </a:p>
        </p:txBody>
      </p:sp>
      <p:grpSp>
        <p:nvGrpSpPr>
          <p:cNvPr id="44" name="Gruppieren 43">
            <a:extLst>
              <a:ext uri="{FF2B5EF4-FFF2-40B4-BE49-F238E27FC236}">
                <a16:creationId xmlns:a16="http://schemas.microsoft.com/office/drawing/2014/main" id="{EB271FAF-EB32-BE5C-A09D-948AD5F728A4}"/>
              </a:ext>
            </a:extLst>
          </p:cNvPr>
          <p:cNvGrpSpPr/>
          <p:nvPr/>
        </p:nvGrpSpPr>
        <p:grpSpPr>
          <a:xfrm>
            <a:off x="658322" y="1738357"/>
            <a:ext cx="3536585" cy="4415912"/>
            <a:chOff x="5283200" y="-2184400"/>
            <a:chExt cx="3536585" cy="4415912"/>
          </a:xfrm>
        </p:grpSpPr>
        <p:sp>
          <p:nvSpPr>
            <p:cNvPr id="43" name="Rechteck 42">
              <a:extLst>
                <a:ext uri="{FF2B5EF4-FFF2-40B4-BE49-F238E27FC236}">
                  <a16:creationId xmlns:a16="http://schemas.microsoft.com/office/drawing/2014/main" id="{8EB16149-6EAE-60FB-833C-35EDAAC4627A}"/>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2" name="Gruppieren 41">
              <a:extLst>
                <a:ext uri="{FF2B5EF4-FFF2-40B4-BE49-F238E27FC236}">
                  <a16:creationId xmlns:a16="http://schemas.microsoft.com/office/drawing/2014/main" id="{40FA5E38-462D-60BF-78E9-11DFAEDC74D0}"/>
                </a:ext>
              </a:extLst>
            </p:cNvPr>
            <p:cNvGrpSpPr/>
            <p:nvPr/>
          </p:nvGrpSpPr>
          <p:grpSpPr>
            <a:xfrm>
              <a:off x="5744341" y="-1261097"/>
              <a:ext cx="2694742" cy="420000"/>
              <a:chOff x="5744341" y="-1261097"/>
              <a:chExt cx="2694742" cy="420000"/>
            </a:xfrm>
          </p:grpSpPr>
          <p:pic>
            <p:nvPicPr>
              <p:cNvPr id="17" name="Grafik 16">
                <a:extLst>
                  <a:ext uri="{FF2B5EF4-FFF2-40B4-BE49-F238E27FC236}">
                    <a16:creationId xmlns:a16="http://schemas.microsoft.com/office/drawing/2014/main" id="{8BE55CE3-E2E2-BE08-C792-364E92774F6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18" name="Textfeld 17">
                <a:extLst>
                  <a:ext uri="{FF2B5EF4-FFF2-40B4-BE49-F238E27FC236}">
                    <a16:creationId xmlns:a16="http://schemas.microsoft.com/office/drawing/2014/main" id="{F9AC406A-7161-2E92-BE12-CAAFA3276AD3}"/>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5" name="Grafik 24">
                <a:extLst>
                  <a:ext uri="{FF2B5EF4-FFF2-40B4-BE49-F238E27FC236}">
                    <a16:creationId xmlns:a16="http://schemas.microsoft.com/office/drawing/2014/main" id="{FD289EB3-7277-0735-1A3D-9168E4848528}"/>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36" name="Textfeld 35">
                <a:extLst>
                  <a:ext uri="{FF2B5EF4-FFF2-40B4-BE49-F238E27FC236}">
                    <a16:creationId xmlns:a16="http://schemas.microsoft.com/office/drawing/2014/main" id="{1F9C79A9-4FCB-18C6-59B4-C51449C2F1DE}"/>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38" name="Grafik 37">
                <a:extLst>
                  <a:ext uri="{FF2B5EF4-FFF2-40B4-BE49-F238E27FC236}">
                    <a16:creationId xmlns:a16="http://schemas.microsoft.com/office/drawing/2014/main" id="{84E8ECB7-885A-5A92-A534-81267E721090}"/>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39" name="Textfeld 38">
                <a:extLst>
                  <a:ext uri="{FF2B5EF4-FFF2-40B4-BE49-F238E27FC236}">
                    <a16:creationId xmlns:a16="http://schemas.microsoft.com/office/drawing/2014/main" id="{1BC495CC-BD47-48D4-3D6F-50BF88917293}"/>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41" name="Textfeld 40">
                <a:extLst>
                  <a:ext uri="{FF2B5EF4-FFF2-40B4-BE49-F238E27FC236}">
                    <a16:creationId xmlns:a16="http://schemas.microsoft.com/office/drawing/2014/main" id="{2A605D92-8193-3410-F195-C566384EACC0}"/>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40" name="Tabelle 39">
            <a:extLst>
              <a:ext uri="{FF2B5EF4-FFF2-40B4-BE49-F238E27FC236}">
                <a16:creationId xmlns:a16="http://schemas.microsoft.com/office/drawing/2014/main" id="{A35845CE-3096-5DE0-ABE5-82B01CB15D08}"/>
              </a:ext>
            </a:extLst>
          </p:cNvPr>
          <p:cNvGraphicFramePr>
            <a:graphicFrameLocks noGrp="1"/>
          </p:cNvGraphicFramePr>
          <p:nvPr/>
        </p:nvGraphicFramePr>
        <p:xfrm>
          <a:off x="822844" y="3179972"/>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2</a:t>
                      </a:r>
                    </a:p>
                  </a:txBody>
                  <a:tcPr anchor="ctr"/>
                </a:tc>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21</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3</a:t>
                      </a:r>
                    </a:p>
                  </a:txBody>
                  <a:tcPr/>
                </a:tc>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24</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4</a:t>
                      </a:r>
                    </a:p>
                  </a:txBody>
                  <a:tcPr/>
                </a:tc>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27</a:t>
                      </a:r>
                    </a:p>
                  </a:txBody>
                  <a:tcPr/>
                </a:tc>
                <a:extLst>
                  <a:ext uri="{0D108BD9-81ED-4DB2-BD59-A6C34878D82A}">
                    <a16:rowId xmlns:a16="http://schemas.microsoft.com/office/drawing/2014/main" val="3299106900"/>
                  </a:ext>
                </a:extLst>
              </a:tr>
              <a:tr h="284400">
                <a:tc>
                  <a:txBody>
                    <a:bodyPr/>
                    <a:lstStyle/>
                    <a:p>
                      <a:pPr marL="0" indent="0" algn="ctr">
                        <a:buNone/>
                      </a:pPr>
                      <a:r>
                        <a:rPr lang="de-DE" sz="900" dirty="0">
                          <a:latin typeface="Grundschrift" pitchFamily="2" charset="0"/>
                        </a:rPr>
                        <a:t>5</a:t>
                      </a:r>
                    </a:p>
                  </a:txBody>
                  <a:tcPr/>
                </a:tc>
                <a:tc>
                  <a:txBody>
                    <a:bodyPr/>
                    <a:lstStyle/>
                    <a:p>
                      <a:pPr marL="0" indent="0" algn="ctr">
                        <a:buNone/>
                      </a:pPr>
                      <a:r>
                        <a:rPr lang="de-DE" sz="900" dirty="0">
                          <a:latin typeface="Grundschrift" pitchFamily="2" charset="0"/>
                        </a:rPr>
                        <a:t>10</a:t>
                      </a:r>
                    </a:p>
                  </a:txBody>
                  <a:tcPr/>
                </a:tc>
                <a:tc>
                  <a:txBody>
                    <a:bodyPr/>
                    <a:lstStyle/>
                    <a:p>
                      <a:pPr marL="0" indent="0" algn="ctr">
                        <a:buNone/>
                      </a:pPr>
                      <a:r>
                        <a:rPr lang="de-DE" sz="900" dirty="0">
                          <a:latin typeface="Grundschrift" pitchFamily="2" charset="0"/>
                        </a:rPr>
                        <a:t>15</a:t>
                      </a:r>
                    </a:p>
                  </a:txBody>
                  <a:tcPr/>
                </a:tc>
                <a:tc>
                  <a:txBody>
                    <a:bodyPr/>
                    <a:lstStyle/>
                    <a:p>
                      <a:pPr marL="0" indent="0" algn="ctr">
                        <a:buNone/>
                      </a:pPr>
                      <a:r>
                        <a:rPr lang="de-DE" sz="900" dirty="0">
                          <a:latin typeface="Grundschrift" pitchFamily="2" charset="0"/>
                        </a:rPr>
                        <a:t>30</a:t>
                      </a:r>
                    </a:p>
                  </a:txBody>
                  <a:tcPr/>
                </a:tc>
                <a:extLst>
                  <a:ext uri="{0D108BD9-81ED-4DB2-BD59-A6C34878D82A}">
                    <a16:rowId xmlns:a16="http://schemas.microsoft.com/office/drawing/2014/main" val="1311404491"/>
                  </a:ext>
                </a:extLst>
              </a:tr>
              <a:tr h="284400">
                <a:tc>
                  <a:txBody>
                    <a:bodyPr/>
                    <a:lstStyle/>
                    <a:p>
                      <a:pPr marL="0" indent="0" algn="ctr">
                        <a:buNone/>
                      </a:pPr>
                      <a:r>
                        <a:rPr lang="de-DE" sz="900" dirty="0">
                          <a:latin typeface="Grundschrift" pitchFamily="2" charset="0"/>
                        </a:rPr>
                        <a:t>6</a:t>
                      </a:r>
                    </a:p>
                  </a:txBody>
                  <a:tcPr/>
                </a:tc>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33</a:t>
                      </a:r>
                    </a:p>
                  </a:txBody>
                  <a:tcPr/>
                </a:tc>
                <a:extLst>
                  <a:ext uri="{0D108BD9-81ED-4DB2-BD59-A6C34878D82A}">
                    <a16:rowId xmlns:a16="http://schemas.microsoft.com/office/drawing/2014/main" val="3259581416"/>
                  </a:ext>
                </a:extLst>
              </a:tr>
              <a:tr h="284400">
                <a:tc>
                  <a:txBody>
                    <a:bodyPr/>
                    <a:lstStyle/>
                    <a:p>
                      <a:pPr marL="0" indent="0" algn="ctr">
                        <a:buNone/>
                      </a:pPr>
                      <a:r>
                        <a:rPr lang="de-DE" sz="900" dirty="0">
                          <a:latin typeface="Grundschrift" pitchFamily="2" charset="0"/>
                        </a:rPr>
                        <a:t>7</a:t>
                      </a:r>
                    </a:p>
                  </a:txBody>
                  <a:tcPr/>
                </a:tc>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36</a:t>
                      </a:r>
                    </a:p>
                  </a:txBody>
                  <a:tcPr/>
                </a:tc>
                <a:extLst>
                  <a:ext uri="{0D108BD9-81ED-4DB2-BD59-A6C34878D82A}">
                    <a16:rowId xmlns:a16="http://schemas.microsoft.com/office/drawing/2014/main" val="2937071858"/>
                  </a:ext>
                </a:extLst>
              </a:tr>
              <a:tr h="284400">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18</a:t>
                      </a:r>
                    </a:p>
                  </a:txBody>
                  <a:tcPr/>
                </a:tc>
                <a:tc>
                  <a:txBody>
                    <a:bodyPr/>
                    <a:lstStyle/>
                    <a:p>
                      <a:pPr marL="0" indent="0" algn="ctr">
                        <a:buNone/>
                      </a:pPr>
                      <a:r>
                        <a:rPr lang="de-DE" sz="900" dirty="0">
                          <a:latin typeface="Grundschrift" pitchFamily="2" charset="0"/>
                        </a:rPr>
                        <a:t>39</a:t>
                      </a:r>
                    </a:p>
                  </a:txBody>
                  <a:tcPr/>
                </a:tc>
                <a:extLst>
                  <a:ext uri="{0D108BD9-81ED-4DB2-BD59-A6C34878D82A}">
                    <a16:rowId xmlns:a16="http://schemas.microsoft.com/office/drawing/2014/main" val="3602207351"/>
                  </a:ext>
                </a:extLst>
              </a:tr>
              <a:tr h="284400">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19</a:t>
                      </a:r>
                    </a:p>
                  </a:txBody>
                  <a:tcPr/>
                </a:tc>
                <a:tc>
                  <a:txBody>
                    <a:bodyPr/>
                    <a:lstStyle/>
                    <a:p>
                      <a:pPr marL="0" indent="0" algn="ctr">
                        <a:buNone/>
                      </a:pPr>
                      <a:r>
                        <a:rPr lang="de-DE" sz="900" dirty="0">
                          <a:latin typeface="Grundschrift" pitchFamily="2" charset="0"/>
                        </a:rPr>
                        <a:t>42</a:t>
                      </a:r>
                    </a:p>
                  </a:txBody>
                  <a:tcPr/>
                </a:tc>
                <a:extLst>
                  <a:ext uri="{0D108BD9-81ED-4DB2-BD59-A6C34878D82A}">
                    <a16:rowId xmlns:a16="http://schemas.microsoft.com/office/drawing/2014/main" val="61604838"/>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3250944881"/>
                  </a:ext>
                </a:extLst>
              </a:tr>
            </a:tbl>
          </a:graphicData>
        </a:graphic>
      </p:graphicFrame>
      <p:sp>
        <p:nvSpPr>
          <p:cNvPr id="8" name="Rechteck 7">
            <a:extLst>
              <a:ext uri="{FF2B5EF4-FFF2-40B4-BE49-F238E27FC236}">
                <a16:creationId xmlns:a16="http://schemas.microsoft.com/office/drawing/2014/main" id="{C2BBF8FD-DF12-7375-41C5-CBE00693CF6D}"/>
              </a:ext>
            </a:extLst>
          </p:cNvPr>
          <p:cNvSpPr/>
          <p:nvPr/>
        </p:nvSpPr>
        <p:spPr>
          <a:xfrm>
            <a:off x="826804" y="1856956"/>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grpSp>
        <p:nvGrpSpPr>
          <p:cNvPr id="45" name="Gruppieren 44">
            <a:extLst>
              <a:ext uri="{FF2B5EF4-FFF2-40B4-BE49-F238E27FC236}">
                <a16:creationId xmlns:a16="http://schemas.microsoft.com/office/drawing/2014/main" id="{CE6C5F13-A9D4-6087-CA8C-06E0A57BA85D}"/>
              </a:ext>
            </a:extLst>
          </p:cNvPr>
          <p:cNvGrpSpPr/>
          <p:nvPr/>
        </p:nvGrpSpPr>
        <p:grpSpPr>
          <a:xfrm>
            <a:off x="8129984" y="1717285"/>
            <a:ext cx="3536585" cy="4415912"/>
            <a:chOff x="5283200" y="-2184400"/>
            <a:chExt cx="3536585" cy="4415912"/>
          </a:xfrm>
        </p:grpSpPr>
        <p:sp>
          <p:nvSpPr>
            <p:cNvPr id="46" name="Rechteck 45">
              <a:extLst>
                <a:ext uri="{FF2B5EF4-FFF2-40B4-BE49-F238E27FC236}">
                  <a16:creationId xmlns:a16="http://schemas.microsoft.com/office/drawing/2014/main" id="{165F2D98-A1D7-E460-1B56-0E63E9B2046C}"/>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7" name="Gruppieren 46">
              <a:extLst>
                <a:ext uri="{FF2B5EF4-FFF2-40B4-BE49-F238E27FC236}">
                  <a16:creationId xmlns:a16="http://schemas.microsoft.com/office/drawing/2014/main" id="{3B5D5BF9-4969-35F1-C199-E4F86938F555}"/>
                </a:ext>
              </a:extLst>
            </p:cNvPr>
            <p:cNvGrpSpPr/>
            <p:nvPr/>
          </p:nvGrpSpPr>
          <p:grpSpPr>
            <a:xfrm>
              <a:off x="5744341" y="-1261097"/>
              <a:ext cx="2694742" cy="420000"/>
              <a:chOff x="5744341" y="-1261097"/>
              <a:chExt cx="2694742" cy="420000"/>
            </a:xfrm>
          </p:grpSpPr>
          <p:pic>
            <p:nvPicPr>
              <p:cNvPr id="48" name="Grafik 47">
                <a:extLst>
                  <a:ext uri="{FF2B5EF4-FFF2-40B4-BE49-F238E27FC236}">
                    <a16:creationId xmlns:a16="http://schemas.microsoft.com/office/drawing/2014/main" id="{11658AB7-9756-BD05-21A8-2CBC1FE22D4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49" name="Textfeld 48">
                <a:extLst>
                  <a:ext uri="{FF2B5EF4-FFF2-40B4-BE49-F238E27FC236}">
                    <a16:creationId xmlns:a16="http://schemas.microsoft.com/office/drawing/2014/main" id="{E2DA15A2-32BE-002F-71EA-31F4E8B2E8FE}"/>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50" name="Grafik 49">
                <a:extLst>
                  <a:ext uri="{FF2B5EF4-FFF2-40B4-BE49-F238E27FC236}">
                    <a16:creationId xmlns:a16="http://schemas.microsoft.com/office/drawing/2014/main" id="{D906BE5F-A951-BC77-E1D3-391223A3CC5F}"/>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51" name="Textfeld 50">
                <a:extLst>
                  <a:ext uri="{FF2B5EF4-FFF2-40B4-BE49-F238E27FC236}">
                    <a16:creationId xmlns:a16="http://schemas.microsoft.com/office/drawing/2014/main" id="{5FC95FAC-186E-3310-AAD3-F150DAD1D782}"/>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52" name="Grafik 51">
                <a:extLst>
                  <a:ext uri="{FF2B5EF4-FFF2-40B4-BE49-F238E27FC236}">
                    <a16:creationId xmlns:a16="http://schemas.microsoft.com/office/drawing/2014/main" id="{F55BFDE7-AB67-9748-97D3-AF0391DA15BE}"/>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53" name="Textfeld 52">
                <a:extLst>
                  <a:ext uri="{FF2B5EF4-FFF2-40B4-BE49-F238E27FC236}">
                    <a16:creationId xmlns:a16="http://schemas.microsoft.com/office/drawing/2014/main" id="{F3340EC1-312F-ABE2-8B5D-98B60B0361EB}"/>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54" name="Textfeld 53">
                <a:extLst>
                  <a:ext uri="{FF2B5EF4-FFF2-40B4-BE49-F238E27FC236}">
                    <a16:creationId xmlns:a16="http://schemas.microsoft.com/office/drawing/2014/main" id="{77E8C239-E48C-CD08-4586-6E04E16813DB}"/>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55" name="Tabelle 54">
            <a:extLst>
              <a:ext uri="{FF2B5EF4-FFF2-40B4-BE49-F238E27FC236}">
                <a16:creationId xmlns:a16="http://schemas.microsoft.com/office/drawing/2014/main" id="{AD24790A-2130-ACEE-CE8C-6133B8D0E627}"/>
              </a:ext>
            </a:extLst>
          </p:cNvPr>
          <p:cNvGraphicFramePr>
            <a:graphicFrameLocks noGrp="1"/>
          </p:cNvGraphicFramePr>
          <p:nvPr>
            <p:extLst>
              <p:ext uri="{D42A27DB-BD31-4B8C-83A1-F6EECF244321}">
                <p14:modId xmlns:p14="http://schemas.microsoft.com/office/powerpoint/2010/main" val="2909553881"/>
              </p:ext>
            </p:extLst>
          </p:nvPr>
        </p:nvGraphicFramePr>
        <p:xfrm>
          <a:off x="8294506" y="3158900"/>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17</a:t>
                      </a:r>
                    </a:p>
                  </a:txBody>
                  <a:tcPr anchor="ctr"/>
                </a:tc>
                <a:tc>
                  <a:txBody>
                    <a:bodyPr/>
                    <a:lstStyle/>
                    <a:p>
                      <a:pPr marL="0" indent="0" algn="ctr">
                        <a:buNone/>
                      </a:pPr>
                      <a:r>
                        <a:rPr lang="de-DE" sz="900" dirty="0">
                          <a:latin typeface="Grundschrift" pitchFamily="2" charset="0"/>
                        </a:rPr>
                        <a:t>36</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51</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48</a:t>
                      </a:r>
                    </a:p>
                  </a:txBody>
                  <a:tcPr/>
                </a:tc>
                <a:extLst>
                  <a:ext uri="{0D108BD9-81ED-4DB2-BD59-A6C34878D82A}">
                    <a16:rowId xmlns:a16="http://schemas.microsoft.com/office/drawing/2014/main" val="3299106900"/>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131140449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9581416"/>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293707185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60220735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6160483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0944881"/>
                  </a:ext>
                </a:extLst>
              </a:tr>
            </a:tbl>
          </a:graphicData>
        </a:graphic>
      </p:graphicFrame>
      <p:sp>
        <p:nvSpPr>
          <p:cNvPr id="56" name="Rechteck 55">
            <a:extLst>
              <a:ext uri="{FF2B5EF4-FFF2-40B4-BE49-F238E27FC236}">
                <a16:creationId xmlns:a16="http://schemas.microsoft.com/office/drawing/2014/main" id="{8BF904F4-F01F-1718-88D0-925FA4B6AA97}"/>
              </a:ext>
            </a:extLst>
          </p:cNvPr>
          <p:cNvSpPr/>
          <p:nvPr/>
        </p:nvSpPr>
        <p:spPr>
          <a:xfrm>
            <a:off x="8298466" y="1835884"/>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57" name="Google Shape;471;p17">
            <a:extLst>
              <a:ext uri="{FF2B5EF4-FFF2-40B4-BE49-F238E27FC236}">
                <a16:creationId xmlns:a16="http://schemas.microsoft.com/office/drawing/2014/main" id="{132524AD-3B0B-91DC-273D-8C65144DF9F4}"/>
              </a:ext>
            </a:extLst>
          </p:cNvPr>
          <p:cNvSpPr/>
          <p:nvPr/>
        </p:nvSpPr>
        <p:spPr>
          <a:xfrm>
            <a:off x="4584674" y="1938442"/>
            <a:ext cx="3094419" cy="1708006"/>
          </a:xfrm>
          <a:prstGeom prst="wedgeRoundRectCallout">
            <a:avLst>
              <a:gd name="adj1" fmla="val -31810"/>
              <a:gd name="adj2" fmla="val 7359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Ich habe das so gemacht: Mit 7 war noch </a:t>
            </a:r>
            <a:r>
              <a:rPr lang="de-DE" sz="1800" b="0" dirty="0">
                <a:solidFill>
                  <a:schemeClr val="dk1"/>
                </a:solidFill>
                <a:sym typeface="Arial"/>
              </a:rPr>
              <a:t>zu wenig. Mit 12 zu viel. Dann habe ich langsam rückwärts gezählt.</a:t>
            </a:r>
            <a:endParaRPr dirty="0"/>
          </a:p>
        </p:txBody>
      </p:sp>
    </p:spTree>
    <p:extLst>
      <p:ext uri="{BB962C8B-B14F-4D97-AF65-F5344CB8AC3E}">
        <p14:creationId xmlns:p14="http://schemas.microsoft.com/office/powerpoint/2010/main" val="36818894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6" grpId="0" animBg="1"/>
      <p:bldP spid="5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07326-A119-6CAD-81AA-CEECBC9A4E6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D1DED69-8392-3E98-6917-DDD4D31B2F31}"/>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80FA96FC-6A0F-DCD0-E5A0-E21D8C2C61AF}"/>
              </a:ext>
            </a:extLst>
          </p:cNvPr>
          <p:cNvSpPr>
            <a:spLocks noGrp="1"/>
          </p:cNvSpPr>
          <p:nvPr>
            <p:ph type="body" sz="quarter" idx="14"/>
          </p:nvPr>
        </p:nvSpPr>
        <p:spPr/>
        <p:txBody>
          <a:bodyPr/>
          <a:lstStyle/>
          <a:p>
            <a:r>
              <a:rPr lang="de-DE" dirty="0"/>
              <a:t>SACHKONTEXTE DURCH TABELLEN VALIDIEREN</a:t>
            </a:r>
          </a:p>
        </p:txBody>
      </p:sp>
      <p:pic>
        <p:nvPicPr>
          <p:cNvPr id="11" name="Grafik 10">
            <a:extLst>
              <a:ext uri="{FF2B5EF4-FFF2-40B4-BE49-F238E27FC236}">
                <a16:creationId xmlns:a16="http://schemas.microsoft.com/office/drawing/2014/main" id="{6FD4576D-8B71-F810-F33A-5DD7234ACFA3}"/>
              </a:ext>
            </a:extLst>
          </p:cNvPr>
          <p:cNvPicPr>
            <a:picLocks noChangeAspect="1"/>
          </p:cNvPicPr>
          <p:nvPr/>
        </p:nvPicPr>
        <p:blipFill>
          <a:blip r:embed="rId3"/>
          <a:stretch>
            <a:fillRect/>
          </a:stretch>
        </p:blipFill>
        <p:spPr>
          <a:xfrm rot="21173744">
            <a:off x="5149292" y="4063393"/>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859F79C6-4586-C3F0-F65F-679FEED0D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918292" y="3942897"/>
            <a:ext cx="1166040" cy="2097714"/>
          </a:xfrm>
          <a:prstGeom prst="rect">
            <a:avLst/>
          </a:prstGeom>
        </p:spPr>
      </p:pic>
      <p:pic>
        <p:nvPicPr>
          <p:cNvPr id="15" name="Grafik 14">
            <a:extLst>
              <a:ext uri="{FF2B5EF4-FFF2-40B4-BE49-F238E27FC236}">
                <a16:creationId xmlns:a16="http://schemas.microsoft.com/office/drawing/2014/main" id="{A3B74B1A-AD09-529A-9936-AEA126120F6E}"/>
              </a:ext>
            </a:extLst>
          </p:cNvPr>
          <p:cNvPicPr>
            <a:picLocks noChangeAspect="1"/>
          </p:cNvPicPr>
          <p:nvPr/>
        </p:nvPicPr>
        <p:blipFill>
          <a:blip r:embed="rId5"/>
          <a:stretch>
            <a:fillRect/>
          </a:stretch>
        </p:blipFill>
        <p:spPr>
          <a:xfrm>
            <a:off x="4455669" y="4031891"/>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C26CBC55-0667-C9EF-8A36-6BD8936583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34316" y="4087006"/>
            <a:ext cx="1148872" cy="1744154"/>
          </a:xfrm>
          <a:prstGeom prst="rect">
            <a:avLst/>
          </a:prstGeom>
        </p:spPr>
      </p:pic>
      <p:pic>
        <p:nvPicPr>
          <p:cNvPr id="14" name="Grafik 13">
            <a:extLst>
              <a:ext uri="{FF2B5EF4-FFF2-40B4-BE49-F238E27FC236}">
                <a16:creationId xmlns:a16="http://schemas.microsoft.com/office/drawing/2014/main" id="{2B6731BC-C51E-09DC-A5FD-37EBD3977632}"/>
              </a:ext>
            </a:extLst>
          </p:cNvPr>
          <p:cNvPicPr>
            <a:picLocks noChangeAspect="1"/>
          </p:cNvPicPr>
          <p:nvPr/>
        </p:nvPicPr>
        <p:blipFill>
          <a:blip r:embed="rId7"/>
          <a:stretch>
            <a:fillRect/>
          </a:stretch>
        </p:blipFill>
        <p:spPr>
          <a:xfrm>
            <a:off x="5793090" y="4009527"/>
            <a:ext cx="1025323" cy="2257783"/>
          </a:xfrm>
          <a:prstGeom prst="rect">
            <a:avLst/>
          </a:prstGeom>
        </p:spPr>
      </p:pic>
      <p:grpSp>
        <p:nvGrpSpPr>
          <p:cNvPr id="44" name="Gruppieren 43">
            <a:extLst>
              <a:ext uri="{FF2B5EF4-FFF2-40B4-BE49-F238E27FC236}">
                <a16:creationId xmlns:a16="http://schemas.microsoft.com/office/drawing/2014/main" id="{EECC8168-21EC-D4D9-44CE-3A2525539E32}"/>
              </a:ext>
            </a:extLst>
          </p:cNvPr>
          <p:cNvGrpSpPr/>
          <p:nvPr/>
        </p:nvGrpSpPr>
        <p:grpSpPr>
          <a:xfrm>
            <a:off x="658322" y="1738357"/>
            <a:ext cx="3536585" cy="4415912"/>
            <a:chOff x="5283200" y="-2184400"/>
            <a:chExt cx="3536585" cy="4415912"/>
          </a:xfrm>
        </p:grpSpPr>
        <p:sp>
          <p:nvSpPr>
            <p:cNvPr id="43" name="Rechteck 42">
              <a:extLst>
                <a:ext uri="{FF2B5EF4-FFF2-40B4-BE49-F238E27FC236}">
                  <a16:creationId xmlns:a16="http://schemas.microsoft.com/office/drawing/2014/main" id="{6FAC4AA0-0C7F-18E4-1068-8AE029FF264C}"/>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2" name="Gruppieren 41">
              <a:extLst>
                <a:ext uri="{FF2B5EF4-FFF2-40B4-BE49-F238E27FC236}">
                  <a16:creationId xmlns:a16="http://schemas.microsoft.com/office/drawing/2014/main" id="{29DC2E78-643F-999A-4E35-91FDBCDD30DB}"/>
                </a:ext>
              </a:extLst>
            </p:cNvPr>
            <p:cNvGrpSpPr/>
            <p:nvPr/>
          </p:nvGrpSpPr>
          <p:grpSpPr>
            <a:xfrm>
              <a:off x="5744341" y="-1261097"/>
              <a:ext cx="2694742" cy="420000"/>
              <a:chOff x="5744341" y="-1261097"/>
              <a:chExt cx="2694742" cy="420000"/>
            </a:xfrm>
          </p:grpSpPr>
          <p:pic>
            <p:nvPicPr>
              <p:cNvPr id="17" name="Grafik 16">
                <a:extLst>
                  <a:ext uri="{FF2B5EF4-FFF2-40B4-BE49-F238E27FC236}">
                    <a16:creationId xmlns:a16="http://schemas.microsoft.com/office/drawing/2014/main" id="{B6500ADA-A9BB-CEF8-B07C-BA5B41D03DF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18" name="Textfeld 17">
                <a:extLst>
                  <a:ext uri="{FF2B5EF4-FFF2-40B4-BE49-F238E27FC236}">
                    <a16:creationId xmlns:a16="http://schemas.microsoft.com/office/drawing/2014/main" id="{46A24419-1FCC-5889-32ED-D9BFA26F7240}"/>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5" name="Grafik 24">
                <a:extLst>
                  <a:ext uri="{FF2B5EF4-FFF2-40B4-BE49-F238E27FC236}">
                    <a16:creationId xmlns:a16="http://schemas.microsoft.com/office/drawing/2014/main" id="{914D6BF2-1C0E-22BF-636D-510B47B904E2}"/>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36" name="Textfeld 35">
                <a:extLst>
                  <a:ext uri="{FF2B5EF4-FFF2-40B4-BE49-F238E27FC236}">
                    <a16:creationId xmlns:a16="http://schemas.microsoft.com/office/drawing/2014/main" id="{153BAF65-6C46-FAF4-B562-A7890184CD9D}"/>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38" name="Grafik 37">
                <a:extLst>
                  <a:ext uri="{FF2B5EF4-FFF2-40B4-BE49-F238E27FC236}">
                    <a16:creationId xmlns:a16="http://schemas.microsoft.com/office/drawing/2014/main" id="{77C1100D-1641-9C1B-A8B2-930E11F8286A}"/>
                  </a:ext>
                </a:extLst>
              </p:cNvPr>
              <p:cNvPicPr>
                <a:picLocks noChangeAspect="1"/>
              </p:cNvPicPr>
              <p:nvPr/>
            </p:nvPicPr>
            <p:blipFill>
              <a:blip r:embed="rId8">
                <a:extLst>
                  <a:ext uri="{BEBA8EAE-BF5A-486C-A8C5-ECC9F3942E4B}">
                    <a14:imgProps xmlns:a14="http://schemas.microsoft.com/office/drawing/2010/main">
                      <a14:imgLayer r:embed="rId10">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39" name="Textfeld 38">
                <a:extLst>
                  <a:ext uri="{FF2B5EF4-FFF2-40B4-BE49-F238E27FC236}">
                    <a16:creationId xmlns:a16="http://schemas.microsoft.com/office/drawing/2014/main" id="{E6388B50-21C7-46AD-4282-3E09913669F5}"/>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41" name="Textfeld 40">
                <a:extLst>
                  <a:ext uri="{FF2B5EF4-FFF2-40B4-BE49-F238E27FC236}">
                    <a16:creationId xmlns:a16="http://schemas.microsoft.com/office/drawing/2014/main" id="{E6B8A674-1F32-0B30-766A-6123E7694F58}"/>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40" name="Tabelle 39">
            <a:extLst>
              <a:ext uri="{FF2B5EF4-FFF2-40B4-BE49-F238E27FC236}">
                <a16:creationId xmlns:a16="http://schemas.microsoft.com/office/drawing/2014/main" id="{F80ED72F-9599-4B10-FCFA-A9867E45CC07}"/>
              </a:ext>
            </a:extLst>
          </p:cNvPr>
          <p:cNvGraphicFramePr>
            <a:graphicFrameLocks noGrp="1"/>
          </p:cNvGraphicFramePr>
          <p:nvPr>
            <p:extLst>
              <p:ext uri="{D42A27DB-BD31-4B8C-83A1-F6EECF244321}">
                <p14:modId xmlns:p14="http://schemas.microsoft.com/office/powerpoint/2010/main" val="3281891126"/>
              </p:ext>
            </p:extLst>
          </p:nvPr>
        </p:nvGraphicFramePr>
        <p:xfrm>
          <a:off x="822844" y="3179972"/>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0</a:t>
                      </a:r>
                    </a:p>
                  </a:txBody>
                  <a:tcPr anchor="ctr"/>
                </a:tc>
                <a:tc>
                  <a:txBody>
                    <a:bodyPr/>
                    <a:lstStyle/>
                    <a:p>
                      <a:pPr marL="0" indent="0" algn="ctr">
                        <a:buNone/>
                      </a:pPr>
                      <a:r>
                        <a:rPr lang="de-DE" sz="900" dirty="0">
                          <a:latin typeface="Grundschrift" pitchFamily="2" charset="0"/>
                        </a:rPr>
                        <a:t>5</a:t>
                      </a:r>
                    </a:p>
                  </a:txBody>
                  <a:tcPr anchor="ctr"/>
                </a:tc>
                <a:tc>
                  <a:txBody>
                    <a:bodyPr/>
                    <a:lstStyle/>
                    <a:p>
                      <a:pPr marL="0" indent="0" algn="ctr">
                        <a:buNone/>
                      </a:pPr>
                      <a:r>
                        <a:rPr lang="de-DE" sz="900" dirty="0">
                          <a:latin typeface="Grundschrift" pitchFamily="2" charset="0"/>
                        </a:rPr>
                        <a:t>10</a:t>
                      </a:r>
                    </a:p>
                  </a:txBody>
                  <a:tcPr anchor="ctr"/>
                </a:tc>
                <a:tc>
                  <a:txBody>
                    <a:bodyPr/>
                    <a:lstStyle/>
                    <a:p>
                      <a:pPr marL="0" indent="0" algn="ctr">
                        <a:buNone/>
                      </a:pPr>
                      <a:r>
                        <a:rPr lang="de-DE" sz="900" dirty="0">
                          <a:latin typeface="Grundschrift" pitchFamily="2" charset="0"/>
                        </a:rPr>
                        <a:t>15</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b="1" dirty="0">
                          <a:latin typeface="Grundschrift" pitchFamily="2" charset="0"/>
                        </a:rPr>
                        <a:t>10</a:t>
                      </a:r>
                    </a:p>
                  </a:txBody>
                  <a:tcPr anchor="ctr"/>
                </a:tc>
                <a:tc>
                  <a:txBody>
                    <a:bodyPr/>
                    <a:lstStyle/>
                    <a:p>
                      <a:pPr marL="0" indent="0" algn="ctr">
                        <a:buNone/>
                      </a:pPr>
                      <a:r>
                        <a:rPr lang="de-DE" sz="900" b="1" dirty="0">
                          <a:latin typeface="Grundschrift" pitchFamily="2" charset="0"/>
                        </a:rPr>
                        <a:t>15</a:t>
                      </a:r>
                    </a:p>
                  </a:txBody>
                  <a:tcPr anchor="ctr"/>
                </a:tc>
                <a:tc>
                  <a:txBody>
                    <a:bodyPr/>
                    <a:lstStyle/>
                    <a:p>
                      <a:pPr marL="0" indent="0" algn="ctr">
                        <a:buNone/>
                      </a:pPr>
                      <a:r>
                        <a:rPr lang="de-DE" sz="900" b="1" dirty="0">
                          <a:latin typeface="Grundschrift" pitchFamily="2" charset="0"/>
                        </a:rPr>
                        <a:t>20</a:t>
                      </a:r>
                    </a:p>
                  </a:txBody>
                  <a:tcPr anchor="ctr"/>
                </a:tc>
                <a:tc>
                  <a:txBody>
                    <a:bodyPr/>
                    <a:lstStyle/>
                    <a:p>
                      <a:pPr marL="0" indent="0" algn="ctr">
                        <a:buNone/>
                      </a:pPr>
                      <a:r>
                        <a:rPr lang="de-DE" sz="900" b="1" dirty="0">
                          <a:latin typeface="Grundschrift" pitchFamily="2" charset="0"/>
                        </a:rPr>
                        <a:t>45</a:t>
                      </a:r>
                    </a:p>
                  </a:txBody>
                  <a:tcPr anchor="ctr"/>
                </a:tc>
                <a:extLst>
                  <a:ext uri="{0D108BD9-81ED-4DB2-BD59-A6C34878D82A}">
                    <a16:rowId xmlns:a16="http://schemas.microsoft.com/office/drawing/2014/main" val="505687567"/>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50861824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99106900"/>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131140449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9581416"/>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293707185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60220735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61604838"/>
                  </a:ext>
                </a:extLst>
              </a:tr>
              <a:tr h="284400">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extLst>
                  <a:ext uri="{0D108BD9-81ED-4DB2-BD59-A6C34878D82A}">
                    <a16:rowId xmlns:a16="http://schemas.microsoft.com/office/drawing/2014/main" val="3250944881"/>
                  </a:ext>
                </a:extLst>
              </a:tr>
            </a:tbl>
          </a:graphicData>
        </a:graphic>
      </p:graphicFrame>
      <p:sp>
        <p:nvSpPr>
          <p:cNvPr id="8" name="Rechteck 7">
            <a:extLst>
              <a:ext uri="{FF2B5EF4-FFF2-40B4-BE49-F238E27FC236}">
                <a16:creationId xmlns:a16="http://schemas.microsoft.com/office/drawing/2014/main" id="{9E7D9815-1004-AE51-5ECC-631B38430B49}"/>
              </a:ext>
            </a:extLst>
          </p:cNvPr>
          <p:cNvSpPr/>
          <p:nvPr/>
        </p:nvSpPr>
        <p:spPr>
          <a:xfrm>
            <a:off x="826804" y="1856956"/>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57" name="Google Shape;471;p17">
            <a:extLst>
              <a:ext uri="{FF2B5EF4-FFF2-40B4-BE49-F238E27FC236}">
                <a16:creationId xmlns:a16="http://schemas.microsoft.com/office/drawing/2014/main" id="{A43AD008-B9CE-72CF-3B05-87774C58E343}"/>
              </a:ext>
            </a:extLst>
          </p:cNvPr>
          <p:cNvSpPr/>
          <p:nvPr/>
        </p:nvSpPr>
        <p:spPr>
          <a:xfrm>
            <a:off x="4584675" y="2015218"/>
            <a:ext cx="4966208" cy="1558158"/>
          </a:xfrm>
          <a:prstGeom prst="wedgeRoundRectCallout">
            <a:avLst>
              <a:gd name="adj1" fmla="val -31810"/>
              <a:gd name="adj2" fmla="val 73594"/>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indent="0" algn="ctr">
              <a:buClr>
                <a:schemeClr val="dk1"/>
              </a:buClr>
              <a:buSzPts val="1800"/>
              <a:buNone/>
            </a:pPr>
            <a:r>
              <a:rPr lang="de-DE" sz="1800" b="0" dirty="0">
                <a:solidFill>
                  <a:schemeClr val="dk1"/>
                </a:solidFill>
                <a:sym typeface="Arial"/>
              </a:rPr>
              <a:t>Wenn im ersten Becher 0 sind, sind insgesamt 15 Steine in den Bechern.</a:t>
            </a:r>
            <a:endParaRPr lang="de-DE" sz="1800" dirty="0"/>
          </a:p>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Insgesamt sind in allen Bechern immer drei mehr, wenn ich in den </a:t>
            </a:r>
            <a:r>
              <a:rPr lang="de-DE" sz="1800" b="0" dirty="0">
                <a:solidFill>
                  <a:schemeClr val="dk1"/>
                </a:solidFill>
                <a:sym typeface="Arial"/>
              </a:rPr>
              <a:t>E</a:t>
            </a:r>
            <a:r>
              <a:rPr lang="de-DE" sz="1800" b="0" i="0" u="none" strike="noStrike" cap="none" dirty="0">
                <a:solidFill>
                  <a:schemeClr val="dk1"/>
                </a:solidFill>
                <a:sym typeface="Arial"/>
              </a:rPr>
              <a:t>rsten einen Stein mehr tue.</a:t>
            </a:r>
          </a:p>
        </p:txBody>
      </p:sp>
      <p:sp>
        <p:nvSpPr>
          <p:cNvPr id="59" name="Freihandform 58">
            <a:extLst>
              <a:ext uri="{FF2B5EF4-FFF2-40B4-BE49-F238E27FC236}">
                <a16:creationId xmlns:a16="http://schemas.microsoft.com/office/drawing/2014/main" id="{5CDE6B45-DEB5-8332-4E14-DC2A611183B2}"/>
              </a:ext>
            </a:extLst>
          </p:cNvPr>
          <p:cNvSpPr/>
          <p:nvPr/>
        </p:nvSpPr>
        <p:spPr>
          <a:xfrm rot="5169638" flipV="1">
            <a:off x="853390" y="3324561"/>
            <a:ext cx="283091" cy="230618"/>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60" name="Textfeld 59">
            <a:extLst>
              <a:ext uri="{FF2B5EF4-FFF2-40B4-BE49-F238E27FC236}">
                <a16:creationId xmlns:a16="http://schemas.microsoft.com/office/drawing/2014/main" id="{14657A75-CAF7-C3D1-0C8D-C74261FFF344}"/>
              </a:ext>
            </a:extLst>
          </p:cNvPr>
          <p:cNvSpPr txBox="1"/>
          <p:nvPr/>
        </p:nvSpPr>
        <p:spPr>
          <a:xfrm>
            <a:off x="580289" y="3335447"/>
            <a:ext cx="649700" cy="253916"/>
          </a:xfrm>
          <a:prstGeom prst="rect">
            <a:avLst/>
          </a:prstGeom>
          <a:noFill/>
        </p:spPr>
        <p:txBody>
          <a:bodyPr wrap="square" rtlCol="0">
            <a:spAutoFit/>
          </a:bodyPr>
          <a:lstStyle/>
          <a:p>
            <a:pPr marL="0" indent="0">
              <a:buNone/>
            </a:pPr>
            <a:r>
              <a:rPr lang="de-DE" sz="1050" b="0" dirty="0">
                <a:solidFill>
                  <a:schemeClr val="accent6"/>
                </a:solidFill>
                <a:latin typeface="Comic Sans MS" panose="030F0902030302020204" pitchFamily="66" charset="0"/>
              </a:rPr>
              <a:t>+?</a:t>
            </a:r>
          </a:p>
        </p:txBody>
      </p:sp>
      <p:sp>
        <p:nvSpPr>
          <p:cNvPr id="61" name="Freihandform 60">
            <a:extLst>
              <a:ext uri="{FF2B5EF4-FFF2-40B4-BE49-F238E27FC236}">
                <a16:creationId xmlns:a16="http://schemas.microsoft.com/office/drawing/2014/main" id="{A993A9E5-43B3-64FA-C197-C39D015ACB91}"/>
              </a:ext>
            </a:extLst>
          </p:cNvPr>
          <p:cNvSpPr/>
          <p:nvPr/>
        </p:nvSpPr>
        <p:spPr>
          <a:xfrm rot="16430362" flipH="1" flipV="1">
            <a:off x="3607056" y="3319655"/>
            <a:ext cx="283091" cy="230618"/>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62" name="Textfeld 61">
            <a:extLst>
              <a:ext uri="{FF2B5EF4-FFF2-40B4-BE49-F238E27FC236}">
                <a16:creationId xmlns:a16="http://schemas.microsoft.com/office/drawing/2014/main" id="{A2336F95-4B02-BAC9-3648-67A4BDC3C680}"/>
              </a:ext>
            </a:extLst>
          </p:cNvPr>
          <p:cNvSpPr txBox="1"/>
          <p:nvPr/>
        </p:nvSpPr>
        <p:spPr>
          <a:xfrm>
            <a:off x="3869332" y="3350958"/>
            <a:ext cx="472787" cy="253916"/>
          </a:xfrm>
          <a:prstGeom prst="rect">
            <a:avLst/>
          </a:prstGeom>
          <a:noFill/>
        </p:spPr>
        <p:txBody>
          <a:bodyPr wrap="square" rtlCol="0">
            <a:spAutoFit/>
          </a:bodyPr>
          <a:lstStyle/>
          <a:p>
            <a:pPr marL="0" indent="0">
              <a:buNone/>
            </a:pPr>
            <a:r>
              <a:rPr lang="de-DE" sz="1050" b="0" dirty="0">
                <a:solidFill>
                  <a:schemeClr val="accent6"/>
                </a:solidFill>
                <a:latin typeface="Comic Sans MS" panose="030F0902030302020204" pitchFamily="66" charset="0"/>
              </a:rPr>
              <a:t>+30</a:t>
            </a:r>
          </a:p>
        </p:txBody>
      </p:sp>
      <p:sp>
        <p:nvSpPr>
          <p:cNvPr id="63" name="Google Shape;471;p17">
            <a:extLst>
              <a:ext uri="{FF2B5EF4-FFF2-40B4-BE49-F238E27FC236}">
                <a16:creationId xmlns:a16="http://schemas.microsoft.com/office/drawing/2014/main" id="{34AB7307-673E-29DA-EA0E-AB633F00D558}"/>
              </a:ext>
            </a:extLst>
          </p:cNvPr>
          <p:cNvSpPr/>
          <p:nvPr/>
        </p:nvSpPr>
        <p:spPr>
          <a:xfrm>
            <a:off x="7091987" y="2254433"/>
            <a:ext cx="4966208" cy="1634934"/>
          </a:xfrm>
          <a:prstGeom prst="wedgeRoundRectCallout">
            <a:avLst>
              <a:gd name="adj1" fmla="val -76943"/>
              <a:gd name="adj2" fmla="val 5654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dirty="0">
                <a:solidFill>
                  <a:schemeClr val="dk1"/>
                </a:solidFill>
                <a:sym typeface="Arial"/>
              </a:rPr>
              <a:t>Es fehlen noch 30, die ich verteilen muss. </a:t>
            </a:r>
            <a:br>
              <a:rPr lang="de-DE" sz="1800" b="0" dirty="0">
                <a:solidFill>
                  <a:schemeClr val="dk1"/>
                </a:solidFill>
                <a:sym typeface="Arial"/>
              </a:rPr>
            </a:br>
            <a:r>
              <a:rPr lang="de-DE" sz="1800" b="0" dirty="0">
                <a:solidFill>
                  <a:schemeClr val="dk1"/>
                </a:solidFill>
                <a:sym typeface="Arial"/>
              </a:rPr>
              <a:t>30 geteilt durch 3 sind 10. </a:t>
            </a:r>
            <a:br>
              <a:rPr lang="de-DE" sz="1800" b="0" dirty="0">
                <a:solidFill>
                  <a:schemeClr val="dk1"/>
                </a:solidFill>
                <a:sym typeface="Arial"/>
              </a:rPr>
            </a:br>
            <a:r>
              <a:rPr lang="de-DE" sz="1800" b="0" dirty="0">
                <a:solidFill>
                  <a:schemeClr val="dk1"/>
                </a:solidFill>
                <a:sym typeface="Arial"/>
              </a:rPr>
              <a:t>Also müssen in den ersten Becher 10 Steine.</a:t>
            </a:r>
            <a:endParaRPr dirty="0"/>
          </a:p>
        </p:txBody>
      </p:sp>
      <p:pic>
        <p:nvPicPr>
          <p:cNvPr id="64" name="Grafik 63">
            <a:extLst>
              <a:ext uri="{FF2B5EF4-FFF2-40B4-BE49-F238E27FC236}">
                <a16:creationId xmlns:a16="http://schemas.microsoft.com/office/drawing/2014/main" id="{808002AF-338C-381B-D970-9824030F39E1}"/>
              </a:ext>
            </a:extLst>
          </p:cNvPr>
          <p:cNvPicPr>
            <a:picLocks noChangeAspect="1"/>
          </p:cNvPicPr>
          <p:nvPr/>
        </p:nvPicPr>
        <p:blipFill>
          <a:blip r:embed="rId11"/>
          <a:stretch>
            <a:fillRect/>
          </a:stretch>
        </p:blipFill>
        <p:spPr>
          <a:xfrm>
            <a:off x="10807717" y="4757244"/>
            <a:ext cx="957960" cy="1397025"/>
          </a:xfrm>
          <a:prstGeom prst="rect">
            <a:avLst/>
          </a:prstGeom>
        </p:spPr>
      </p:pic>
      <p:sp>
        <p:nvSpPr>
          <p:cNvPr id="66" name="Wolkenförmige Legende 65">
            <a:extLst>
              <a:ext uri="{FF2B5EF4-FFF2-40B4-BE49-F238E27FC236}">
                <a16:creationId xmlns:a16="http://schemas.microsoft.com/office/drawing/2014/main" id="{53F1DB06-2A91-5AB7-5B0B-6FFFA89C410D}"/>
              </a:ext>
            </a:extLst>
          </p:cNvPr>
          <p:cNvSpPr/>
          <p:nvPr/>
        </p:nvSpPr>
        <p:spPr>
          <a:xfrm>
            <a:off x="7694252" y="2368614"/>
            <a:ext cx="3913019" cy="1834801"/>
          </a:xfrm>
          <a:prstGeom prst="cloudCallout">
            <a:avLst>
              <a:gd name="adj1" fmla="val 32845"/>
              <a:gd name="adj2" fmla="val 67320"/>
            </a:avLst>
          </a:prstGeom>
          <a:solidFill>
            <a:schemeClr val="bg1"/>
          </a:solidFill>
          <a:ln w="1905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indent="0" algn="ctr">
              <a:buNone/>
            </a:pPr>
            <a:r>
              <a:rPr lang="de-DE" sz="1600" b="0" dirty="0">
                <a:solidFill>
                  <a:schemeClr val="tx1"/>
                </a:solidFill>
              </a:rPr>
              <a:t>Wie können die Kinder über die unterschiedlichen Lösungen ins Gespräch kommen?</a:t>
            </a:r>
          </a:p>
        </p:txBody>
      </p:sp>
      <p:sp>
        <p:nvSpPr>
          <p:cNvPr id="67" name="Google Shape;471;p17">
            <a:extLst>
              <a:ext uri="{FF2B5EF4-FFF2-40B4-BE49-F238E27FC236}">
                <a16:creationId xmlns:a16="http://schemas.microsoft.com/office/drawing/2014/main" id="{F3610044-1BD5-6DA8-9AD4-9D10E462CF49}"/>
              </a:ext>
            </a:extLst>
          </p:cNvPr>
          <p:cNvSpPr/>
          <p:nvPr/>
        </p:nvSpPr>
        <p:spPr>
          <a:xfrm>
            <a:off x="8174337" y="4676313"/>
            <a:ext cx="2460533" cy="1123629"/>
          </a:xfrm>
          <a:prstGeom prst="wedgeRoundRectCallout">
            <a:avLst>
              <a:gd name="adj1" fmla="val 59192"/>
              <a:gd name="adj2" fmla="val 27523"/>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indent="0" algn="ctr">
              <a:buClr>
                <a:schemeClr val="dk1"/>
              </a:buClr>
              <a:buSzPts val="1800"/>
              <a:buNone/>
            </a:pPr>
            <a:r>
              <a:rPr lang="de-DE" sz="1800" b="0" dirty="0">
                <a:solidFill>
                  <a:schemeClr val="dk1"/>
                </a:solidFill>
                <a:sym typeface="Arial"/>
              </a:rPr>
              <a:t>Was fällt euch bei den Lösungen auf? Vergleicht sie.</a:t>
            </a:r>
            <a:endParaRPr lang="de-DE" sz="1800" b="0" i="0" u="none" strike="noStrike" cap="none" dirty="0">
              <a:solidFill>
                <a:schemeClr val="dk1"/>
              </a:solidFill>
              <a:sym typeface="Arial"/>
            </a:endParaRPr>
          </a:p>
        </p:txBody>
      </p:sp>
    </p:spTree>
    <p:extLst>
      <p:ext uri="{BB962C8B-B14F-4D97-AF65-F5344CB8AC3E}">
        <p14:creationId xmlns:p14="http://schemas.microsoft.com/office/powerpoint/2010/main" val="260463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animBg="1"/>
      <p:bldP spid="59" grpId="0" animBg="1"/>
      <p:bldP spid="60" grpId="0"/>
      <p:bldP spid="61" grpId="0" animBg="1"/>
      <p:bldP spid="62" grpId="0"/>
      <p:bldP spid="63" grpId="0" animBg="1"/>
      <p:bldP spid="63" grpId="1" animBg="1"/>
      <p:bldP spid="66" grpId="0" animBg="1"/>
      <p:bldP spid="6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F7BE-14A6-B3F6-7730-F523C66FF22F}"/>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8BFF1E4-F2BD-7CDD-07A9-982C1B032972}"/>
              </a:ext>
            </a:extLst>
          </p:cNvPr>
          <p:cNvSpPr>
            <a:spLocks noGrp="1"/>
          </p:cNvSpPr>
          <p:nvPr>
            <p:ph type="title"/>
          </p:nvPr>
        </p:nvSpPr>
        <p:spPr/>
        <p:txBody>
          <a:bodyPr/>
          <a:lstStyle/>
          <a:p>
            <a:r>
              <a:rPr lang="de-DE" dirty="0"/>
              <a:t>Modellieren durch Tabellen unterstützen</a:t>
            </a:r>
          </a:p>
        </p:txBody>
      </p:sp>
      <p:sp>
        <p:nvSpPr>
          <p:cNvPr id="24" name="Textplatzhalter 23">
            <a:extLst>
              <a:ext uri="{FF2B5EF4-FFF2-40B4-BE49-F238E27FC236}">
                <a16:creationId xmlns:a16="http://schemas.microsoft.com/office/drawing/2014/main" id="{7731D5B9-EDBC-794C-87EC-F5F9A1185E8B}"/>
              </a:ext>
            </a:extLst>
          </p:cNvPr>
          <p:cNvSpPr>
            <a:spLocks noGrp="1"/>
          </p:cNvSpPr>
          <p:nvPr>
            <p:ph type="body" sz="quarter" idx="14"/>
          </p:nvPr>
        </p:nvSpPr>
        <p:spPr/>
        <p:txBody>
          <a:bodyPr/>
          <a:lstStyle/>
          <a:p>
            <a:r>
              <a:rPr lang="de-DE" dirty="0"/>
              <a:t>SACHKONTEXTE DURCH TABELLEN VALIDIEREN</a:t>
            </a:r>
          </a:p>
        </p:txBody>
      </p:sp>
      <p:sp>
        <p:nvSpPr>
          <p:cNvPr id="35" name="Google Shape;471;p17">
            <a:extLst>
              <a:ext uri="{FF2B5EF4-FFF2-40B4-BE49-F238E27FC236}">
                <a16:creationId xmlns:a16="http://schemas.microsoft.com/office/drawing/2014/main" id="{291AEBFF-49F0-C3C8-E044-5CF22303019C}"/>
              </a:ext>
            </a:extLst>
          </p:cNvPr>
          <p:cNvSpPr/>
          <p:nvPr/>
        </p:nvSpPr>
        <p:spPr>
          <a:xfrm>
            <a:off x="9293513" y="3397180"/>
            <a:ext cx="2240165" cy="983080"/>
          </a:xfrm>
          <a:prstGeom prst="wedgeRoundRectCallout">
            <a:avLst>
              <a:gd name="adj1" fmla="val -6527"/>
              <a:gd name="adj2" fmla="val 76687"/>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Maja, </a:t>
            </a:r>
            <a:r>
              <a:rPr lang="de-DE" sz="1800" b="0" dirty="0">
                <a:solidFill>
                  <a:schemeClr val="dk1"/>
                </a:solidFill>
                <a:sym typeface="Arial"/>
              </a:rPr>
              <a:t>erkläre deine Entdeckung an der Tabelle.</a:t>
            </a:r>
            <a:endParaRPr dirty="0"/>
          </a:p>
        </p:txBody>
      </p:sp>
      <p:grpSp>
        <p:nvGrpSpPr>
          <p:cNvPr id="44" name="Gruppieren 43">
            <a:extLst>
              <a:ext uri="{FF2B5EF4-FFF2-40B4-BE49-F238E27FC236}">
                <a16:creationId xmlns:a16="http://schemas.microsoft.com/office/drawing/2014/main" id="{921CE072-D280-ED22-99D3-1AC4EBC85D29}"/>
              </a:ext>
            </a:extLst>
          </p:cNvPr>
          <p:cNvGrpSpPr/>
          <p:nvPr/>
        </p:nvGrpSpPr>
        <p:grpSpPr>
          <a:xfrm>
            <a:off x="658322" y="1738357"/>
            <a:ext cx="3536585" cy="4415912"/>
            <a:chOff x="5283200" y="-2184400"/>
            <a:chExt cx="3536585" cy="4415912"/>
          </a:xfrm>
        </p:grpSpPr>
        <p:sp>
          <p:nvSpPr>
            <p:cNvPr id="43" name="Rechteck 42">
              <a:extLst>
                <a:ext uri="{FF2B5EF4-FFF2-40B4-BE49-F238E27FC236}">
                  <a16:creationId xmlns:a16="http://schemas.microsoft.com/office/drawing/2014/main" id="{4FDB3E32-7E76-CE93-1CAC-235B3B2D3EC6}"/>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2" name="Gruppieren 41">
              <a:extLst>
                <a:ext uri="{FF2B5EF4-FFF2-40B4-BE49-F238E27FC236}">
                  <a16:creationId xmlns:a16="http://schemas.microsoft.com/office/drawing/2014/main" id="{CDFFDE48-70E1-BC1A-42EB-E224FB51A29F}"/>
                </a:ext>
              </a:extLst>
            </p:cNvPr>
            <p:cNvGrpSpPr/>
            <p:nvPr/>
          </p:nvGrpSpPr>
          <p:grpSpPr>
            <a:xfrm>
              <a:off x="5744341" y="-1261097"/>
              <a:ext cx="2694742" cy="420000"/>
              <a:chOff x="5744341" y="-1261097"/>
              <a:chExt cx="2694742" cy="420000"/>
            </a:xfrm>
          </p:grpSpPr>
          <p:pic>
            <p:nvPicPr>
              <p:cNvPr id="17" name="Grafik 16">
                <a:extLst>
                  <a:ext uri="{FF2B5EF4-FFF2-40B4-BE49-F238E27FC236}">
                    <a16:creationId xmlns:a16="http://schemas.microsoft.com/office/drawing/2014/main" id="{D9B3170C-1859-CA6E-9267-5E7238E066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18" name="Textfeld 17">
                <a:extLst>
                  <a:ext uri="{FF2B5EF4-FFF2-40B4-BE49-F238E27FC236}">
                    <a16:creationId xmlns:a16="http://schemas.microsoft.com/office/drawing/2014/main" id="{45BCB4DB-0C0B-A9FD-A432-5C2EDD41D502}"/>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5" name="Grafik 24">
                <a:extLst>
                  <a:ext uri="{FF2B5EF4-FFF2-40B4-BE49-F238E27FC236}">
                    <a16:creationId xmlns:a16="http://schemas.microsoft.com/office/drawing/2014/main" id="{74710397-A472-ECC8-91E4-68A99385A1D5}"/>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36" name="Textfeld 35">
                <a:extLst>
                  <a:ext uri="{FF2B5EF4-FFF2-40B4-BE49-F238E27FC236}">
                    <a16:creationId xmlns:a16="http://schemas.microsoft.com/office/drawing/2014/main" id="{FBEC3DA4-024B-65BA-30AB-07080E385A03}"/>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38" name="Grafik 37">
                <a:extLst>
                  <a:ext uri="{FF2B5EF4-FFF2-40B4-BE49-F238E27FC236}">
                    <a16:creationId xmlns:a16="http://schemas.microsoft.com/office/drawing/2014/main" id="{906C1ED5-3200-61A1-561B-9687B88DCD6F}"/>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39" name="Textfeld 38">
                <a:extLst>
                  <a:ext uri="{FF2B5EF4-FFF2-40B4-BE49-F238E27FC236}">
                    <a16:creationId xmlns:a16="http://schemas.microsoft.com/office/drawing/2014/main" id="{64C0A900-1214-BD1A-AA5F-C85A96FADC3E}"/>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41" name="Textfeld 40">
                <a:extLst>
                  <a:ext uri="{FF2B5EF4-FFF2-40B4-BE49-F238E27FC236}">
                    <a16:creationId xmlns:a16="http://schemas.microsoft.com/office/drawing/2014/main" id="{86FED1A1-613F-7317-9060-00A7FED2FE84}"/>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40" name="Tabelle 39">
            <a:extLst>
              <a:ext uri="{FF2B5EF4-FFF2-40B4-BE49-F238E27FC236}">
                <a16:creationId xmlns:a16="http://schemas.microsoft.com/office/drawing/2014/main" id="{43760708-EE36-0744-E1E5-FE209CB4CAC2}"/>
              </a:ext>
            </a:extLst>
          </p:cNvPr>
          <p:cNvGraphicFramePr>
            <a:graphicFrameLocks noGrp="1"/>
          </p:cNvGraphicFramePr>
          <p:nvPr/>
        </p:nvGraphicFramePr>
        <p:xfrm>
          <a:off x="822844" y="3179972"/>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2</a:t>
                      </a:r>
                    </a:p>
                  </a:txBody>
                  <a:tcPr anchor="ctr"/>
                </a:tc>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21</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3</a:t>
                      </a:r>
                    </a:p>
                  </a:txBody>
                  <a:tcPr/>
                </a:tc>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24</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4</a:t>
                      </a:r>
                    </a:p>
                  </a:txBody>
                  <a:tcPr/>
                </a:tc>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27</a:t>
                      </a:r>
                    </a:p>
                  </a:txBody>
                  <a:tcPr/>
                </a:tc>
                <a:extLst>
                  <a:ext uri="{0D108BD9-81ED-4DB2-BD59-A6C34878D82A}">
                    <a16:rowId xmlns:a16="http://schemas.microsoft.com/office/drawing/2014/main" val="3299106900"/>
                  </a:ext>
                </a:extLst>
              </a:tr>
              <a:tr h="284400">
                <a:tc>
                  <a:txBody>
                    <a:bodyPr/>
                    <a:lstStyle/>
                    <a:p>
                      <a:pPr marL="0" indent="0" algn="ctr">
                        <a:buNone/>
                      </a:pPr>
                      <a:r>
                        <a:rPr lang="de-DE" sz="900" dirty="0">
                          <a:latin typeface="Grundschrift" pitchFamily="2" charset="0"/>
                        </a:rPr>
                        <a:t>5</a:t>
                      </a:r>
                    </a:p>
                  </a:txBody>
                  <a:tcPr/>
                </a:tc>
                <a:tc>
                  <a:txBody>
                    <a:bodyPr/>
                    <a:lstStyle/>
                    <a:p>
                      <a:pPr marL="0" indent="0" algn="ctr">
                        <a:buNone/>
                      </a:pPr>
                      <a:r>
                        <a:rPr lang="de-DE" sz="900" dirty="0">
                          <a:latin typeface="Grundschrift" pitchFamily="2" charset="0"/>
                        </a:rPr>
                        <a:t>10</a:t>
                      </a:r>
                    </a:p>
                  </a:txBody>
                  <a:tcPr/>
                </a:tc>
                <a:tc>
                  <a:txBody>
                    <a:bodyPr/>
                    <a:lstStyle/>
                    <a:p>
                      <a:pPr marL="0" indent="0" algn="ctr">
                        <a:buNone/>
                      </a:pPr>
                      <a:r>
                        <a:rPr lang="de-DE" sz="900" dirty="0">
                          <a:latin typeface="Grundschrift" pitchFamily="2" charset="0"/>
                        </a:rPr>
                        <a:t>15</a:t>
                      </a:r>
                    </a:p>
                  </a:txBody>
                  <a:tcPr/>
                </a:tc>
                <a:tc>
                  <a:txBody>
                    <a:bodyPr/>
                    <a:lstStyle/>
                    <a:p>
                      <a:pPr marL="0" indent="0" algn="ctr">
                        <a:buNone/>
                      </a:pPr>
                      <a:r>
                        <a:rPr lang="de-DE" sz="900" dirty="0">
                          <a:latin typeface="Grundschrift" pitchFamily="2" charset="0"/>
                        </a:rPr>
                        <a:t>30</a:t>
                      </a:r>
                    </a:p>
                  </a:txBody>
                  <a:tcPr/>
                </a:tc>
                <a:extLst>
                  <a:ext uri="{0D108BD9-81ED-4DB2-BD59-A6C34878D82A}">
                    <a16:rowId xmlns:a16="http://schemas.microsoft.com/office/drawing/2014/main" val="1311404491"/>
                  </a:ext>
                </a:extLst>
              </a:tr>
              <a:tr h="284400">
                <a:tc>
                  <a:txBody>
                    <a:bodyPr/>
                    <a:lstStyle/>
                    <a:p>
                      <a:pPr marL="0" indent="0" algn="ctr">
                        <a:buNone/>
                      </a:pPr>
                      <a:r>
                        <a:rPr lang="de-DE" sz="900" dirty="0">
                          <a:latin typeface="Grundschrift" pitchFamily="2" charset="0"/>
                        </a:rPr>
                        <a:t>6</a:t>
                      </a:r>
                    </a:p>
                  </a:txBody>
                  <a:tcPr/>
                </a:tc>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33</a:t>
                      </a:r>
                    </a:p>
                  </a:txBody>
                  <a:tcPr/>
                </a:tc>
                <a:extLst>
                  <a:ext uri="{0D108BD9-81ED-4DB2-BD59-A6C34878D82A}">
                    <a16:rowId xmlns:a16="http://schemas.microsoft.com/office/drawing/2014/main" val="3259581416"/>
                  </a:ext>
                </a:extLst>
              </a:tr>
              <a:tr h="284400">
                <a:tc>
                  <a:txBody>
                    <a:bodyPr/>
                    <a:lstStyle/>
                    <a:p>
                      <a:pPr marL="0" indent="0" algn="ctr">
                        <a:buNone/>
                      </a:pPr>
                      <a:r>
                        <a:rPr lang="de-DE" sz="900" dirty="0">
                          <a:latin typeface="Grundschrift" pitchFamily="2" charset="0"/>
                        </a:rPr>
                        <a:t>7</a:t>
                      </a:r>
                    </a:p>
                  </a:txBody>
                  <a:tcPr/>
                </a:tc>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36</a:t>
                      </a:r>
                    </a:p>
                  </a:txBody>
                  <a:tcPr/>
                </a:tc>
                <a:extLst>
                  <a:ext uri="{0D108BD9-81ED-4DB2-BD59-A6C34878D82A}">
                    <a16:rowId xmlns:a16="http://schemas.microsoft.com/office/drawing/2014/main" val="2937071858"/>
                  </a:ext>
                </a:extLst>
              </a:tr>
              <a:tr h="284400">
                <a:tc>
                  <a:txBody>
                    <a:bodyPr/>
                    <a:lstStyle/>
                    <a:p>
                      <a:pPr marL="0" indent="0" algn="ctr">
                        <a:buNone/>
                      </a:pPr>
                      <a:r>
                        <a:rPr lang="de-DE" sz="900" dirty="0">
                          <a:latin typeface="Grundschrift" pitchFamily="2" charset="0"/>
                        </a:rPr>
                        <a:t>8</a:t>
                      </a:r>
                    </a:p>
                  </a:txBody>
                  <a:tcPr/>
                </a:tc>
                <a:tc>
                  <a:txBody>
                    <a:bodyPr/>
                    <a:lstStyle/>
                    <a:p>
                      <a:pPr marL="0" indent="0" algn="ctr">
                        <a:buNone/>
                      </a:pPr>
                      <a:r>
                        <a:rPr lang="de-DE" sz="900" dirty="0">
                          <a:latin typeface="Grundschrift" pitchFamily="2" charset="0"/>
                        </a:rPr>
                        <a:t>13</a:t>
                      </a:r>
                    </a:p>
                  </a:txBody>
                  <a:tcPr/>
                </a:tc>
                <a:tc>
                  <a:txBody>
                    <a:bodyPr/>
                    <a:lstStyle/>
                    <a:p>
                      <a:pPr marL="0" indent="0" algn="ctr">
                        <a:buNone/>
                      </a:pPr>
                      <a:r>
                        <a:rPr lang="de-DE" sz="900" dirty="0">
                          <a:latin typeface="Grundschrift" pitchFamily="2" charset="0"/>
                        </a:rPr>
                        <a:t>18</a:t>
                      </a:r>
                    </a:p>
                  </a:txBody>
                  <a:tcPr/>
                </a:tc>
                <a:tc>
                  <a:txBody>
                    <a:bodyPr/>
                    <a:lstStyle/>
                    <a:p>
                      <a:pPr marL="0" indent="0" algn="ctr">
                        <a:buNone/>
                      </a:pPr>
                      <a:r>
                        <a:rPr lang="de-DE" sz="900" dirty="0">
                          <a:latin typeface="Grundschrift" pitchFamily="2" charset="0"/>
                        </a:rPr>
                        <a:t>39</a:t>
                      </a:r>
                    </a:p>
                  </a:txBody>
                  <a:tcPr/>
                </a:tc>
                <a:extLst>
                  <a:ext uri="{0D108BD9-81ED-4DB2-BD59-A6C34878D82A}">
                    <a16:rowId xmlns:a16="http://schemas.microsoft.com/office/drawing/2014/main" val="3602207351"/>
                  </a:ext>
                </a:extLst>
              </a:tr>
              <a:tr h="284400">
                <a:tc>
                  <a:txBody>
                    <a:bodyPr/>
                    <a:lstStyle/>
                    <a:p>
                      <a:pPr marL="0" indent="0" algn="ctr">
                        <a:buNone/>
                      </a:pPr>
                      <a:r>
                        <a:rPr lang="de-DE" sz="900" dirty="0">
                          <a:latin typeface="Grundschrift" pitchFamily="2" charset="0"/>
                        </a:rPr>
                        <a:t>9</a:t>
                      </a:r>
                    </a:p>
                  </a:txBody>
                  <a:tcPr/>
                </a:tc>
                <a:tc>
                  <a:txBody>
                    <a:bodyPr/>
                    <a:lstStyle/>
                    <a:p>
                      <a:pPr marL="0" indent="0" algn="ctr">
                        <a:buNone/>
                      </a:pPr>
                      <a:r>
                        <a:rPr lang="de-DE" sz="900" dirty="0">
                          <a:latin typeface="Grundschrift" pitchFamily="2" charset="0"/>
                        </a:rPr>
                        <a:t>14</a:t>
                      </a:r>
                    </a:p>
                  </a:txBody>
                  <a:tcPr/>
                </a:tc>
                <a:tc>
                  <a:txBody>
                    <a:bodyPr/>
                    <a:lstStyle/>
                    <a:p>
                      <a:pPr marL="0" indent="0" algn="ctr">
                        <a:buNone/>
                      </a:pPr>
                      <a:r>
                        <a:rPr lang="de-DE" sz="900" dirty="0">
                          <a:latin typeface="Grundschrift" pitchFamily="2" charset="0"/>
                        </a:rPr>
                        <a:t>19</a:t>
                      </a:r>
                    </a:p>
                  </a:txBody>
                  <a:tcPr/>
                </a:tc>
                <a:tc>
                  <a:txBody>
                    <a:bodyPr/>
                    <a:lstStyle/>
                    <a:p>
                      <a:pPr marL="0" indent="0" algn="ctr">
                        <a:buNone/>
                      </a:pPr>
                      <a:r>
                        <a:rPr lang="de-DE" sz="900" dirty="0">
                          <a:latin typeface="Grundschrift" pitchFamily="2" charset="0"/>
                        </a:rPr>
                        <a:t>42</a:t>
                      </a:r>
                    </a:p>
                  </a:txBody>
                  <a:tcPr/>
                </a:tc>
                <a:extLst>
                  <a:ext uri="{0D108BD9-81ED-4DB2-BD59-A6C34878D82A}">
                    <a16:rowId xmlns:a16="http://schemas.microsoft.com/office/drawing/2014/main" val="61604838"/>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3250944881"/>
                  </a:ext>
                </a:extLst>
              </a:tr>
            </a:tbl>
          </a:graphicData>
        </a:graphic>
      </p:graphicFrame>
      <p:sp>
        <p:nvSpPr>
          <p:cNvPr id="8" name="Rechteck 7">
            <a:extLst>
              <a:ext uri="{FF2B5EF4-FFF2-40B4-BE49-F238E27FC236}">
                <a16:creationId xmlns:a16="http://schemas.microsoft.com/office/drawing/2014/main" id="{69D49732-081E-E169-4531-E823523904B1}"/>
              </a:ext>
            </a:extLst>
          </p:cNvPr>
          <p:cNvSpPr/>
          <p:nvPr/>
        </p:nvSpPr>
        <p:spPr>
          <a:xfrm>
            <a:off x="826804" y="1856956"/>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grpSp>
        <p:nvGrpSpPr>
          <p:cNvPr id="45" name="Gruppieren 44">
            <a:extLst>
              <a:ext uri="{FF2B5EF4-FFF2-40B4-BE49-F238E27FC236}">
                <a16:creationId xmlns:a16="http://schemas.microsoft.com/office/drawing/2014/main" id="{8320A1A6-F12B-C25C-5690-0D1D6FC3BF41}"/>
              </a:ext>
            </a:extLst>
          </p:cNvPr>
          <p:cNvGrpSpPr/>
          <p:nvPr/>
        </p:nvGrpSpPr>
        <p:grpSpPr>
          <a:xfrm>
            <a:off x="8129984" y="1717285"/>
            <a:ext cx="3536585" cy="4415912"/>
            <a:chOff x="5283200" y="-2184400"/>
            <a:chExt cx="3536585" cy="4415912"/>
          </a:xfrm>
        </p:grpSpPr>
        <p:sp>
          <p:nvSpPr>
            <p:cNvPr id="46" name="Rechteck 45">
              <a:extLst>
                <a:ext uri="{FF2B5EF4-FFF2-40B4-BE49-F238E27FC236}">
                  <a16:creationId xmlns:a16="http://schemas.microsoft.com/office/drawing/2014/main" id="{726B554E-439E-03F3-3AE2-CB6750BFE756}"/>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47" name="Gruppieren 46">
              <a:extLst>
                <a:ext uri="{FF2B5EF4-FFF2-40B4-BE49-F238E27FC236}">
                  <a16:creationId xmlns:a16="http://schemas.microsoft.com/office/drawing/2014/main" id="{B21648A9-3854-CA13-C4FC-E18348A68A1A}"/>
                </a:ext>
              </a:extLst>
            </p:cNvPr>
            <p:cNvGrpSpPr/>
            <p:nvPr/>
          </p:nvGrpSpPr>
          <p:grpSpPr>
            <a:xfrm>
              <a:off x="5744341" y="-1261097"/>
              <a:ext cx="2694742" cy="420000"/>
              <a:chOff x="5744341" y="-1261097"/>
              <a:chExt cx="2694742" cy="420000"/>
            </a:xfrm>
          </p:grpSpPr>
          <p:pic>
            <p:nvPicPr>
              <p:cNvPr id="48" name="Grafik 47">
                <a:extLst>
                  <a:ext uri="{FF2B5EF4-FFF2-40B4-BE49-F238E27FC236}">
                    <a16:creationId xmlns:a16="http://schemas.microsoft.com/office/drawing/2014/main" id="{0FF2EBA8-F2FD-D1A1-BF22-4EB84AC3D6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49" name="Textfeld 48">
                <a:extLst>
                  <a:ext uri="{FF2B5EF4-FFF2-40B4-BE49-F238E27FC236}">
                    <a16:creationId xmlns:a16="http://schemas.microsoft.com/office/drawing/2014/main" id="{5BB8BAAF-27A3-1149-1353-464B8E7BAF85}"/>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50" name="Grafik 49">
                <a:extLst>
                  <a:ext uri="{FF2B5EF4-FFF2-40B4-BE49-F238E27FC236}">
                    <a16:creationId xmlns:a16="http://schemas.microsoft.com/office/drawing/2014/main" id="{B9F3A2BE-D480-A81F-C7AB-A5B9D94B5138}"/>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51" name="Textfeld 50">
                <a:extLst>
                  <a:ext uri="{FF2B5EF4-FFF2-40B4-BE49-F238E27FC236}">
                    <a16:creationId xmlns:a16="http://schemas.microsoft.com/office/drawing/2014/main" id="{14226F0F-D9DD-7B3A-AE5D-B97C1777E29A}"/>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52" name="Grafik 51">
                <a:extLst>
                  <a:ext uri="{FF2B5EF4-FFF2-40B4-BE49-F238E27FC236}">
                    <a16:creationId xmlns:a16="http://schemas.microsoft.com/office/drawing/2014/main" id="{B4F66B09-2E7F-251C-9105-E31616C53B06}"/>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53" name="Textfeld 52">
                <a:extLst>
                  <a:ext uri="{FF2B5EF4-FFF2-40B4-BE49-F238E27FC236}">
                    <a16:creationId xmlns:a16="http://schemas.microsoft.com/office/drawing/2014/main" id="{2422154A-8D87-99E1-FAF0-12F02F1D0CA1}"/>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54" name="Textfeld 53">
                <a:extLst>
                  <a:ext uri="{FF2B5EF4-FFF2-40B4-BE49-F238E27FC236}">
                    <a16:creationId xmlns:a16="http://schemas.microsoft.com/office/drawing/2014/main" id="{CFAEBEF3-4BD8-AF6D-2A2C-2C43CE6D6FDD}"/>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55" name="Tabelle 54">
            <a:extLst>
              <a:ext uri="{FF2B5EF4-FFF2-40B4-BE49-F238E27FC236}">
                <a16:creationId xmlns:a16="http://schemas.microsoft.com/office/drawing/2014/main" id="{AE89FB98-F1EC-D7A9-3B15-31A3454A40F3}"/>
              </a:ext>
            </a:extLst>
          </p:cNvPr>
          <p:cNvGraphicFramePr>
            <a:graphicFrameLocks noGrp="1"/>
          </p:cNvGraphicFramePr>
          <p:nvPr/>
        </p:nvGraphicFramePr>
        <p:xfrm>
          <a:off x="8294506" y="3158900"/>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1</a:t>
                      </a:r>
                    </a:p>
                  </a:txBody>
                  <a:tcPr anchor="ctr"/>
                </a:tc>
                <a:tc>
                  <a:txBody>
                    <a:bodyPr/>
                    <a:lstStyle/>
                    <a:p>
                      <a:pPr marL="0" indent="0" algn="ctr">
                        <a:buNone/>
                      </a:pPr>
                      <a:r>
                        <a:rPr lang="de-DE" sz="900" dirty="0">
                          <a:latin typeface="Grundschrift" pitchFamily="2" charset="0"/>
                        </a:rPr>
                        <a:t>6</a:t>
                      </a:r>
                    </a:p>
                  </a:txBody>
                  <a:tcPr anchor="ctr"/>
                </a:tc>
                <a:tc>
                  <a:txBody>
                    <a:bodyPr/>
                    <a:lstStyle/>
                    <a:p>
                      <a:pPr marL="0" indent="0" algn="ctr">
                        <a:buNone/>
                      </a:pPr>
                      <a:r>
                        <a:rPr lang="de-DE" sz="900" dirty="0">
                          <a:latin typeface="Grundschrift" pitchFamily="2" charset="0"/>
                        </a:rPr>
                        <a:t>11</a:t>
                      </a:r>
                    </a:p>
                  </a:txBody>
                  <a:tcPr anchor="ctr"/>
                </a:tc>
                <a:tc>
                  <a:txBody>
                    <a:bodyPr/>
                    <a:lstStyle/>
                    <a:p>
                      <a:pPr marL="0" indent="0" algn="ctr">
                        <a:buNone/>
                      </a:pPr>
                      <a:r>
                        <a:rPr lang="de-DE" sz="900" dirty="0">
                          <a:latin typeface="Grundschrift" pitchFamily="2" charset="0"/>
                        </a:rPr>
                        <a:t>18</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dirty="0">
                          <a:latin typeface="Grundschrift" pitchFamily="2" charset="0"/>
                        </a:rPr>
                        <a:t>7</a:t>
                      </a:r>
                    </a:p>
                  </a:txBody>
                  <a:tcPr anchor="ctr"/>
                </a:tc>
                <a:tc>
                  <a:txBody>
                    <a:bodyPr/>
                    <a:lstStyle/>
                    <a:p>
                      <a:pPr marL="0" indent="0" algn="ctr">
                        <a:buNone/>
                      </a:pPr>
                      <a:r>
                        <a:rPr lang="de-DE" sz="900" dirty="0">
                          <a:latin typeface="Grundschrift" pitchFamily="2" charset="0"/>
                        </a:rPr>
                        <a:t>12</a:t>
                      </a:r>
                    </a:p>
                  </a:txBody>
                  <a:tcPr anchor="ctr"/>
                </a:tc>
                <a:tc>
                  <a:txBody>
                    <a:bodyPr/>
                    <a:lstStyle/>
                    <a:p>
                      <a:pPr marL="0" indent="0" algn="ctr">
                        <a:buNone/>
                      </a:pPr>
                      <a:r>
                        <a:rPr lang="de-DE" sz="900" dirty="0">
                          <a:latin typeface="Grundschrift" pitchFamily="2" charset="0"/>
                        </a:rPr>
                        <a:t>17</a:t>
                      </a:r>
                    </a:p>
                  </a:txBody>
                  <a:tcPr anchor="ctr"/>
                </a:tc>
                <a:tc>
                  <a:txBody>
                    <a:bodyPr/>
                    <a:lstStyle/>
                    <a:p>
                      <a:pPr marL="0" indent="0" algn="ctr">
                        <a:buNone/>
                      </a:pPr>
                      <a:r>
                        <a:rPr lang="de-DE" sz="900" dirty="0">
                          <a:latin typeface="Grundschrift" pitchFamily="2" charset="0"/>
                        </a:rPr>
                        <a:t>36</a:t>
                      </a:r>
                    </a:p>
                  </a:txBody>
                  <a:tcPr anchor="ctr"/>
                </a:tc>
                <a:extLst>
                  <a:ext uri="{0D108BD9-81ED-4DB2-BD59-A6C34878D82A}">
                    <a16:rowId xmlns:a16="http://schemas.microsoft.com/office/drawing/2014/main" val="505687567"/>
                  </a:ext>
                </a:extLst>
              </a:tr>
              <a:tr h="284400">
                <a:tc>
                  <a:txBody>
                    <a:bodyPr/>
                    <a:lstStyle/>
                    <a:p>
                      <a:pPr marL="0" indent="0" algn="ctr">
                        <a:buNone/>
                      </a:pPr>
                      <a:r>
                        <a:rPr lang="de-DE" sz="900" dirty="0">
                          <a:latin typeface="Grundschrift" pitchFamily="2" charset="0"/>
                        </a:rPr>
                        <a:t>12</a:t>
                      </a:r>
                    </a:p>
                  </a:txBody>
                  <a:tcPr/>
                </a:tc>
                <a:tc>
                  <a:txBody>
                    <a:bodyPr/>
                    <a:lstStyle/>
                    <a:p>
                      <a:pPr marL="0" indent="0" algn="ctr">
                        <a:buNone/>
                      </a:pPr>
                      <a:r>
                        <a:rPr lang="de-DE" sz="900" dirty="0">
                          <a:latin typeface="Grundschrift" pitchFamily="2" charset="0"/>
                        </a:rPr>
                        <a:t>17</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51</a:t>
                      </a:r>
                    </a:p>
                  </a:txBody>
                  <a:tcPr/>
                </a:tc>
                <a:extLst>
                  <a:ext uri="{0D108BD9-81ED-4DB2-BD59-A6C34878D82A}">
                    <a16:rowId xmlns:a16="http://schemas.microsoft.com/office/drawing/2014/main" val="3508618241"/>
                  </a:ext>
                </a:extLst>
              </a:tr>
              <a:tr h="284400">
                <a:tc>
                  <a:txBody>
                    <a:bodyPr/>
                    <a:lstStyle/>
                    <a:p>
                      <a:pPr marL="0" indent="0" algn="ctr">
                        <a:buNone/>
                      </a:pPr>
                      <a:r>
                        <a:rPr lang="de-DE" sz="900" dirty="0">
                          <a:latin typeface="Grundschrift" pitchFamily="2" charset="0"/>
                        </a:rPr>
                        <a:t>11</a:t>
                      </a:r>
                    </a:p>
                  </a:txBody>
                  <a:tcPr/>
                </a:tc>
                <a:tc>
                  <a:txBody>
                    <a:bodyPr/>
                    <a:lstStyle/>
                    <a:p>
                      <a:pPr marL="0" indent="0" algn="ctr">
                        <a:buNone/>
                      </a:pPr>
                      <a:r>
                        <a:rPr lang="de-DE" sz="900" dirty="0">
                          <a:latin typeface="Grundschrift" pitchFamily="2" charset="0"/>
                        </a:rPr>
                        <a:t>16</a:t>
                      </a:r>
                    </a:p>
                  </a:txBody>
                  <a:tcPr/>
                </a:tc>
                <a:tc>
                  <a:txBody>
                    <a:bodyPr/>
                    <a:lstStyle/>
                    <a:p>
                      <a:pPr marL="0" indent="0" algn="ctr">
                        <a:buNone/>
                      </a:pPr>
                      <a:r>
                        <a:rPr lang="de-DE" sz="900" dirty="0">
                          <a:latin typeface="Grundschrift" pitchFamily="2" charset="0"/>
                        </a:rPr>
                        <a:t>21</a:t>
                      </a:r>
                    </a:p>
                  </a:txBody>
                  <a:tcPr/>
                </a:tc>
                <a:tc>
                  <a:txBody>
                    <a:bodyPr/>
                    <a:lstStyle/>
                    <a:p>
                      <a:pPr marL="0" indent="0" algn="ctr">
                        <a:buNone/>
                      </a:pPr>
                      <a:r>
                        <a:rPr lang="de-DE" sz="900" dirty="0">
                          <a:latin typeface="Grundschrift" pitchFamily="2" charset="0"/>
                        </a:rPr>
                        <a:t>48</a:t>
                      </a:r>
                    </a:p>
                  </a:txBody>
                  <a:tcPr/>
                </a:tc>
                <a:extLst>
                  <a:ext uri="{0D108BD9-81ED-4DB2-BD59-A6C34878D82A}">
                    <a16:rowId xmlns:a16="http://schemas.microsoft.com/office/drawing/2014/main" val="3299106900"/>
                  </a:ext>
                </a:extLst>
              </a:tr>
              <a:tr h="284400">
                <a:tc>
                  <a:txBody>
                    <a:bodyPr/>
                    <a:lstStyle/>
                    <a:p>
                      <a:pPr marL="0" indent="0" algn="ctr">
                        <a:buNone/>
                      </a:pPr>
                      <a:r>
                        <a:rPr lang="de-DE" sz="900" b="1" dirty="0">
                          <a:latin typeface="Grundschrift" pitchFamily="2" charset="0"/>
                        </a:rPr>
                        <a:t>10</a:t>
                      </a:r>
                    </a:p>
                  </a:txBody>
                  <a:tcPr/>
                </a:tc>
                <a:tc>
                  <a:txBody>
                    <a:bodyPr/>
                    <a:lstStyle/>
                    <a:p>
                      <a:pPr marL="0" indent="0" algn="ctr">
                        <a:buNone/>
                      </a:pPr>
                      <a:r>
                        <a:rPr lang="de-DE" sz="900" b="1" dirty="0">
                          <a:latin typeface="Grundschrift" pitchFamily="2" charset="0"/>
                        </a:rPr>
                        <a:t>15</a:t>
                      </a:r>
                    </a:p>
                  </a:txBody>
                  <a:tcPr/>
                </a:tc>
                <a:tc>
                  <a:txBody>
                    <a:bodyPr/>
                    <a:lstStyle/>
                    <a:p>
                      <a:pPr marL="0" indent="0" algn="ctr">
                        <a:buNone/>
                      </a:pPr>
                      <a:r>
                        <a:rPr lang="de-DE" sz="900" b="1" dirty="0">
                          <a:latin typeface="Grundschrift" pitchFamily="2" charset="0"/>
                        </a:rPr>
                        <a:t>20</a:t>
                      </a:r>
                    </a:p>
                  </a:txBody>
                  <a:tcPr/>
                </a:tc>
                <a:tc>
                  <a:txBody>
                    <a:bodyPr/>
                    <a:lstStyle/>
                    <a:p>
                      <a:pPr marL="0" indent="0" algn="ctr">
                        <a:buNone/>
                      </a:pPr>
                      <a:r>
                        <a:rPr lang="de-DE" sz="900" b="1" dirty="0">
                          <a:latin typeface="Grundschrift" pitchFamily="2" charset="0"/>
                        </a:rPr>
                        <a:t>45</a:t>
                      </a:r>
                    </a:p>
                  </a:txBody>
                  <a:tcPr/>
                </a:tc>
                <a:extLst>
                  <a:ext uri="{0D108BD9-81ED-4DB2-BD59-A6C34878D82A}">
                    <a16:rowId xmlns:a16="http://schemas.microsoft.com/office/drawing/2014/main" val="131140449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9581416"/>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293707185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60220735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6160483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0944881"/>
                  </a:ext>
                </a:extLst>
              </a:tr>
            </a:tbl>
          </a:graphicData>
        </a:graphic>
      </p:graphicFrame>
      <p:sp>
        <p:nvSpPr>
          <p:cNvPr id="56" name="Rechteck 55">
            <a:extLst>
              <a:ext uri="{FF2B5EF4-FFF2-40B4-BE49-F238E27FC236}">
                <a16:creationId xmlns:a16="http://schemas.microsoft.com/office/drawing/2014/main" id="{5013CD63-ADA9-8A3A-CC42-4722F7BF3570}"/>
              </a:ext>
            </a:extLst>
          </p:cNvPr>
          <p:cNvSpPr/>
          <p:nvPr/>
        </p:nvSpPr>
        <p:spPr>
          <a:xfrm>
            <a:off x="8298466" y="1835884"/>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grpSp>
        <p:nvGrpSpPr>
          <p:cNvPr id="20" name="Gruppieren 19">
            <a:extLst>
              <a:ext uri="{FF2B5EF4-FFF2-40B4-BE49-F238E27FC236}">
                <a16:creationId xmlns:a16="http://schemas.microsoft.com/office/drawing/2014/main" id="{BBC5524C-7E84-A511-BD61-84AF32CBDFDC}"/>
              </a:ext>
            </a:extLst>
          </p:cNvPr>
          <p:cNvGrpSpPr/>
          <p:nvPr/>
        </p:nvGrpSpPr>
        <p:grpSpPr>
          <a:xfrm>
            <a:off x="4387455" y="1738357"/>
            <a:ext cx="3536585" cy="4415912"/>
            <a:chOff x="5283200" y="-2184400"/>
            <a:chExt cx="3536585" cy="4415912"/>
          </a:xfrm>
        </p:grpSpPr>
        <p:sp>
          <p:nvSpPr>
            <p:cNvPr id="21" name="Rechteck 20">
              <a:extLst>
                <a:ext uri="{FF2B5EF4-FFF2-40B4-BE49-F238E27FC236}">
                  <a16:creationId xmlns:a16="http://schemas.microsoft.com/office/drawing/2014/main" id="{B8B25A3B-73C0-C2FF-6256-E230D123D964}"/>
                </a:ext>
              </a:extLst>
            </p:cNvPr>
            <p:cNvSpPr/>
            <p:nvPr/>
          </p:nvSpPr>
          <p:spPr>
            <a:xfrm>
              <a:off x="5283200" y="-2184400"/>
              <a:ext cx="3536585" cy="4415912"/>
            </a:xfrm>
            <a:prstGeom prst="rect">
              <a:avLst/>
            </a:prstGeom>
            <a:solidFill>
              <a:srgbClr val="FFFFFF"/>
            </a:solidFill>
            <a:ln w="12700" cap="flat">
              <a:noFill/>
              <a:prstDash val="solid"/>
              <a:miter lim="8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46262" marR="0" indent="-146262" algn="l" defTabSz="457200" rtl="0" fontAlgn="auto" latinLnBrk="0" hangingPunct="0">
                <a:lnSpc>
                  <a:spcPct val="100000"/>
                </a:lnSpc>
                <a:spcBef>
                  <a:spcPts val="0"/>
                </a:spcBef>
                <a:spcAft>
                  <a:spcPts val="0"/>
                </a:spcAft>
                <a:buClrTx/>
                <a:buSzPct val="100000"/>
                <a:buFont typeface="Arial"/>
                <a:buChar char="•"/>
                <a:tabLst/>
              </a:pPr>
              <a:endParaRPr kumimoji="0" lang="de-DE" sz="1800" b="0" i="0" u="none" strike="noStrike" cap="none" spc="0" normalizeH="0" baseline="0" dirty="0">
                <a:ln>
                  <a:noFill/>
                </a:ln>
                <a:solidFill>
                  <a:srgbClr val="000000"/>
                </a:solidFill>
                <a:effectLst/>
                <a:uFillTx/>
                <a:latin typeface="+mj-lt"/>
                <a:ea typeface="+mj-ea"/>
                <a:cs typeface="+mj-cs"/>
                <a:sym typeface="Calibri"/>
              </a:endParaRPr>
            </a:p>
          </p:txBody>
        </p:sp>
        <p:grpSp>
          <p:nvGrpSpPr>
            <p:cNvPr id="22" name="Gruppieren 21">
              <a:extLst>
                <a:ext uri="{FF2B5EF4-FFF2-40B4-BE49-F238E27FC236}">
                  <a16:creationId xmlns:a16="http://schemas.microsoft.com/office/drawing/2014/main" id="{ABA57BAE-0F05-8AE9-D61A-BB25B6D84EA5}"/>
                </a:ext>
              </a:extLst>
            </p:cNvPr>
            <p:cNvGrpSpPr/>
            <p:nvPr/>
          </p:nvGrpSpPr>
          <p:grpSpPr>
            <a:xfrm>
              <a:off x="5744341" y="-1261097"/>
              <a:ext cx="2694742" cy="420000"/>
              <a:chOff x="5744341" y="-1261097"/>
              <a:chExt cx="2694742" cy="420000"/>
            </a:xfrm>
          </p:grpSpPr>
          <p:pic>
            <p:nvPicPr>
              <p:cNvPr id="23" name="Grafik 22">
                <a:extLst>
                  <a:ext uri="{FF2B5EF4-FFF2-40B4-BE49-F238E27FC236}">
                    <a16:creationId xmlns:a16="http://schemas.microsoft.com/office/drawing/2014/main" id="{C544137F-FDEE-B088-0927-33AB83654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7265995" y="-1261097"/>
                <a:ext cx="261278" cy="355111"/>
              </a:xfrm>
              <a:prstGeom prst="rect">
                <a:avLst/>
              </a:prstGeom>
              <a:effectLst>
                <a:outerShdw blurRad="50800" dist="38100" dir="5400000" algn="t" rotWithShape="0">
                  <a:prstClr val="black">
                    <a:alpha val="40000"/>
                  </a:prstClr>
                </a:outerShdw>
              </a:effectLst>
            </p:spPr>
          </p:pic>
          <p:sp>
            <p:nvSpPr>
              <p:cNvPr id="26" name="Textfeld 25">
                <a:extLst>
                  <a:ext uri="{FF2B5EF4-FFF2-40B4-BE49-F238E27FC236}">
                    <a16:creationId xmlns:a16="http://schemas.microsoft.com/office/drawing/2014/main" id="{68FD80D7-C03E-4E85-B9C1-D5084F2C52F3}"/>
                  </a:ext>
                </a:extLst>
              </p:cNvPr>
              <p:cNvSpPr txBox="1"/>
              <p:nvPr/>
            </p:nvSpPr>
            <p:spPr>
              <a:xfrm>
                <a:off x="7310344" y="-1149900"/>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3</a:t>
                </a:r>
              </a:p>
            </p:txBody>
          </p:sp>
          <p:pic>
            <p:nvPicPr>
              <p:cNvPr id="27" name="Grafik 26">
                <a:extLst>
                  <a:ext uri="{FF2B5EF4-FFF2-40B4-BE49-F238E27FC236}">
                    <a16:creationId xmlns:a16="http://schemas.microsoft.com/office/drawing/2014/main" id="{C52DE113-5784-C896-605D-73B2228750C4}"/>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6489030" y="-1254330"/>
                <a:ext cx="261278" cy="355111"/>
              </a:xfrm>
              <a:prstGeom prst="rect">
                <a:avLst/>
              </a:prstGeom>
              <a:effectLst>
                <a:outerShdw blurRad="50800" dist="38100" dir="5400000" algn="t" rotWithShape="0">
                  <a:prstClr val="black">
                    <a:alpha val="40000"/>
                  </a:prstClr>
                </a:outerShdw>
              </a:effectLst>
            </p:spPr>
          </p:pic>
          <p:sp>
            <p:nvSpPr>
              <p:cNvPr id="28" name="Textfeld 27">
                <a:extLst>
                  <a:ext uri="{FF2B5EF4-FFF2-40B4-BE49-F238E27FC236}">
                    <a16:creationId xmlns:a16="http://schemas.microsoft.com/office/drawing/2014/main" id="{3E05EDCF-A1C6-4150-8E7F-DE7BA536AE28}"/>
                  </a:ext>
                </a:extLst>
              </p:cNvPr>
              <p:cNvSpPr txBox="1"/>
              <p:nvPr/>
            </p:nvSpPr>
            <p:spPr>
              <a:xfrm>
                <a:off x="6533379" y="-1130312"/>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2</a:t>
                </a:r>
              </a:p>
            </p:txBody>
          </p:sp>
          <p:pic>
            <p:nvPicPr>
              <p:cNvPr id="29" name="Grafik 28">
                <a:extLst>
                  <a:ext uri="{FF2B5EF4-FFF2-40B4-BE49-F238E27FC236}">
                    <a16:creationId xmlns:a16="http://schemas.microsoft.com/office/drawing/2014/main" id="{5750B135-F913-26A3-81B1-3DE69B3F114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3398" b="93204" l="3833" r="95122">
                            <a14:foregroundMark x1="34146" y1="12136" x2="58537" y2="24272"/>
                            <a14:foregroundMark x1="58537" y1="24272" x2="50174" y2="44660"/>
                            <a14:foregroundMark x1="12195" y1="6311" x2="41115" y2="4369"/>
                            <a14:foregroundMark x1="41115" y1="4369" x2="65157" y2="4369"/>
                            <a14:foregroundMark x1="65157" y1="4369" x2="79094" y2="16505"/>
                            <a14:foregroundMark x1="79094" y1="16505" x2="86411" y2="31553"/>
                            <a14:foregroundMark x1="86411" y1="31553" x2="83275" y2="66019"/>
                            <a14:foregroundMark x1="83275" y1="66019" x2="51916" y2="64078"/>
                            <a14:foregroundMark x1="78746" y1="4854" x2="90244" y2="18447"/>
                            <a14:foregroundMark x1="90244" y1="18447" x2="89547" y2="30097"/>
                            <a14:foregroundMark x1="87805" y1="10194" x2="93031" y2="25728"/>
                            <a14:foregroundMark x1="93031" y1="25728" x2="92683" y2="27184"/>
                            <a14:foregroundMark x1="89895" y1="12136" x2="95122" y2="22816"/>
                            <a14:foregroundMark x1="16376" y1="9223" x2="6969" y2="22816"/>
                            <a14:foregroundMark x1="6969" y1="22816" x2="8014" y2="24272"/>
                            <a14:foregroundMark x1="4530" y1="12136" x2="4181" y2="23301"/>
                            <a14:foregroundMark x1="19861" y1="85922" x2="41115" y2="95146"/>
                            <a14:foregroundMark x1="41115" y1="95146" x2="62021" y2="93689"/>
                            <a14:foregroundMark x1="62021" y1="93689" x2="70732" y2="88350"/>
                            <a14:foregroundMark x1="33798" y1="3398" x2="13589" y2="6796"/>
                            <a14:foregroundMark x1="13589" y1="6796" x2="5575" y2="20874"/>
                            <a14:foregroundMark x1="5575" y1="20874" x2="8014" y2="31068"/>
                          </a14:backgroundRemoval>
                        </a14:imgEffect>
                      </a14:imgLayer>
                    </a14:imgProps>
                  </a:ext>
                  <a:ext uri="{28A0092B-C50C-407E-A947-70E740481C1C}">
                    <a14:useLocalDpi xmlns:a14="http://schemas.microsoft.com/office/drawing/2010/main" val="0"/>
                  </a:ext>
                </a:extLst>
              </a:blip>
              <a:stretch>
                <a:fillRect/>
              </a:stretch>
            </p:blipFill>
            <p:spPr>
              <a:xfrm>
                <a:off x="5744341" y="-1261097"/>
                <a:ext cx="261278" cy="355111"/>
              </a:xfrm>
              <a:prstGeom prst="rect">
                <a:avLst/>
              </a:prstGeom>
              <a:effectLst>
                <a:outerShdw blurRad="50800" dist="38100" dir="5400000" algn="t" rotWithShape="0">
                  <a:prstClr val="black">
                    <a:alpha val="40000"/>
                  </a:prstClr>
                </a:outerShdw>
              </a:effectLst>
            </p:spPr>
          </p:pic>
          <p:sp>
            <p:nvSpPr>
              <p:cNvPr id="30" name="Textfeld 29">
                <a:extLst>
                  <a:ext uri="{FF2B5EF4-FFF2-40B4-BE49-F238E27FC236}">
                    <a16:creationId xmlns:a16="http://schemas.microsoft.com/office/drawing/2014/main" id="{48EF04C8-52C2-2BF0-A455-C6499E954430}"/>
                  </a:ext>
                </a:extLst>
              </p:cNvPr>
              <p:cNvSpPr txBox="1"/>
              <p:nvPr/>
            </p:nvSpPr>
            <p:spPr>
              <a:xfrm>
                <a:off x="5798887" y="-1130311"/>
                <a:ext cx="174456"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normAutofit fontScale="62500" lnSpcReduction="20000"/>
              </a:bodyPr>
              <a:lstStyle/>
              <a:p>
                <a:pPr marL="0" marR="0" indent="0" algn="l" defTabSz="914400" rtl="0" fontAlgn="auto" latinLnBrk="0" hangingPunct="0">
                  <a:lnSpc>
                    <a:spcPct val="100000"/>
                  </a:lnSpc>
                  <a:spcBef>
                    <a:spcPts val="0"/>
                  </a:spcBef>
                  <a:spcAft>
                    <a:spcPts val="0"/>
                  </a:spcAft>
                  <a:buClrTx/>
                  <a:buSzPct val="100000"/>
                  <a:buNone/>
                  <a:tabLst/>
                </a:pPr>
                <a:r>
                  <a:rPr kumimoji="0" lang="de-DE" sz="1900" b="0" i="0" u="none" strike="noStrike" cap="none" spc="0" normalizeH="0" baseline="0" dirty="0">
                    <a:ln>
                      <a:noFill/>
                    </a:ln>
                    <a:solidFill>
                      <a:schemeClr val="tx1">
                        <a:lumMod val="85000"/>
                        <a:lumOff val="15000"/>
                      </a:schemeClr>
                    </a:solidFill>
                    <a:effectLst/>
                    <a:uFillTx/>
                    <a:latin typeface="Comic Sans MS" panose="030F0902030302020204" pitchFamily="66" charset="0"/>
                    <a:sym typeface="Calibri"/>
                  </a:rPr>
                  <a:t>1</a:t>
                </a:r>
              </a:p>
            </p:txBody>
          </p:sp>
          <p:sp>
            <p:nvSpPr>
              <p:cNvPr id="32" name="Textfeld 31">
                <a:extLst>
                  <a:ext uri="{FF2B5EF4-FFF2-40B4-BE49-F238E27FC236}">
                    <a16:creationId xmlns:a16="http://schemas.microsoft.com/office/drawing/2014/main" id="{56C7DD3E-2BEA-E3B2-BB0A-D598F5679326}"/>
                  </a:ext>
                </a:extLst>
              </p:cNvPr>
              <p:cNvSpPr txBox="1"/>
              <p:nvPr/>
            </p:nvSpPr>
            <p:spPr>
              <a:xfrm>
                <a:off x="7784918" y="-1084400"/>
                <a:ext cx="654165" cy="2433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lvl="1" algn="ctr">
                  <a:buNone/>
                </a:pPr>
                <a:r>
                  <a:rPr kumimoji="0" lang="de-DE" sz="1000" b="1" i="0" u="none" strike="noStrike" cap="none" spc="0" normalizeH="0" baseline="0" dirty="0">
                    <a:ln>
                      <a:noFill/>
                    </a:ln>
                    <a:solidFill>
                      <a:schemeClr val="tx1"/>
                    </a:solidFill>
                    <a:effectLst/>
                    <a:uFillTx/>
                    <a:latin typeface="Grundschrift" pitchFamily="2" charset="0"/>
                    <a:sym typeface="Calibri"/>
                  </a:rPr>
                  <a:t>insgesamt</a:t>
                </a:r>
              </a:p>
            </p:txBody>
          </p:sp>
        </p:grpSp>
      </p:grpSp>
      <p:graphicFrame>
        <p:nvGraphicFramePr>
          <p:cNvPr id="33" name="Tabelle 32">
            <a:extLst>
              <a:ext uri="{FF2B5EF4-FFF2-40B4-BE49-F238E27FC236}">
                <a16:creationId xmlns:a16="http://schemas.microsoft.com/office/drawing/2014/main" id="{4AE19949-5404-5EC7-031D-3371DDD9BE5F}"/>
              </a:ext>
            </a:extLst>
          </p:cNvPr>
          <p:cNvGraphicFramePr>
            <a:graphicFrameLocks noGrp="1"/>
          </p:cNvGraphicFramePr>
          <p:nvPr>
            <p:extLst>
              <p:ext uri="{D42A27DB-BD31-4B8C-83A1-F6EECF244321}">
                <p14:modId xmlns:p14="http://schemas.microsoft.com/office/powerpoint/2010/main" val="3136986702"/>
              </p:ext>
            </p:extLst>
          </p:nvPr>
        </p:nvGraphicFramePr>
        <p:xfrm>
          <a:off x="4551977" y="3179972"/>
          <a:ext cx="3129508" cy="2844000"/>
        </p:xfrm>
        <a:graphic>
          <a:graphicData uri="http://schemas.openxmlformats.org/drawingml/2006/table">
            <a:tbl>
              <a:tblPr firstRow="1" bandRow="1">
                <a:tableStyleId>{5940675A-B579-460E-94D1-54222C63F5DA}</a:tableStyleId>
              </a:tblPr>
              <a:tblGrid>
                <a:gridCol w="782377">
                  <a:extLst>
                    <a:ext uri="{9D8B030D-6E8A-4147-A177-3AD203B41FA5}">
                      <a16:colId xmlns:a16="http://schemas.microsoft.com/office/drawing/2014/main" val="1217645457"/>
                    </a:ext>
                  </a:extLst>
                </a:gridCol>
                <a:gridCol w="782377">
                  <a:extLst>
                    <a:ext uri="{9D8B030D-6E8A-4147-A177-3AD203B41FA5}">
                      <a16:colId xmlns:a16="http://schemas.microsoft.com/office/drawing/2014/main" val="2345271596"/>
                    </a:ext>
                  </a:extLst>
                </a:gridCol>
                <a:gridCol w="782377">
                  <a:extLst>
                    <a:ext uri="{9D8B030D-6E8A-4147-A177-3AD203B41FA5}">
                      <a16:colId xmlns:a16="http://schemas.microsoft.com/office/drawing/2014/main" val="122515392"/>
                    </a:ext>
                  </a:extLst>
                </a:gridCol>
                <a:gridCol w="782377">
                  <a:extLst>
                    <a:ext uri="{9D8B030D-6E8A-4147-A177-3AD203B41FA5}">
                      <a16:colId xmlns:a16="http://schemas.microsoft.com/office/drawing/2014/main" val="1692392241"/>
                    </a:ext>
                  </a:extLst>
                </a:gridCol>
              </a:tblGrid>
              <a:tr h="284400">
                <a:tc>
                  <a:txBody>
                    <a:bodyPr/>
                    <a:lstStyle/>
                    <a:p>
                      <a:pPr marL="0" indent="0" algn="ctr">
                        <a:buNone/>
                      </a:pPr>
                      <a:r>
                        <a:rPr lang="de-DE" sz="900" dirty="0">
                          <a:latin typeface="Grundschrift" pitchFamily="2" charset="0"/>
                        </a:rPr>
                        <a:t>0</a:t>
                      </a:r>
                    </a:p>
                  </a:txBody>
                  <a:tcPr anchor="ctr"/>
                </a:tc>
                <a:tc>
                  <a:txBody>
                    <a:bodyPr/>
                    <a:lstStyle/>
                    <a:p>
                      <a:pPr marL="0" indent="0" algn="ctr">
                        <a:buNone/>
                      </a:pPr>
                      <a:r>
                        <a:rPr lang="de-DE" sz="900" dirty="0">
                          <a:latin typeface="Grundschrift" pitchFamily="2" charset="0"/>
                        </a:rPr>
                        <a:t>5</a:t>
                      </a:r>
                    </a:p>
                  </a:txBody>
                  <a:tcPr anchor="ctr"/>
                </a:tc>
                <a:tc>
                  <a:txBody>
                    <a:bodyPr/>
                    <a:lstStyle/>
                    <a:p>
                      <a:pPr marL="0" indent="0" algn="ctr">
                        <a:buNone/>
                      </a:pPr>
                      <a:r>
                        <a:rPr lang="de-DE" sz="900" dirty="0">
                          <a:latin typeface="Grundschrift" pitchFamily="2" charset="0"/>
                        </a:rPr>
                        <a:t>10</a:t>
                      </a:r>
                    </a:p>
                  </a:txBody>
                  <a:tcPr anchor="ctr"/>
                </a:tc>
                <a:tc>
                  <a:txBody>
                    <a:bodyPr/>
                    <a:lstStyle/>
                    <a:p>
                      <a:pPr marL="0" indent="0" algn="ctr">
                        <a:buNone/>
                      </a:pPr>
                      <a:r>
                        <a:rPr lang="de-DE" sz="900" dirty="0">
                          <a:latin typeface="Grundschrift" pitchFamily="2" charset="0"/>
                        </a:rPr>
                        <a:t>15</a:t>
                      </a:r>
                    </a:p>
                  </a:txBody>
                  <a:tcPr anchor="ctr"/>
                </a:tc>
                <a:extLst>
                  <a:ext uri="{0D108BD9-81ED-4DB2-BD59-A6C34878D82A}">
                    <a16:rowId xmlns:a16="http://schemas.microsoft.com/office/drawing/2014/main" val="1694888041"/>
                  </a:ext>
                </a:extLst>
              </a:tr>
              <a:tr h="284400">
                <a:tc>
                  <a:txBody>
                    <a:bodyPr/>
                    <a:lstStyle/>
                    <a:p>
                      <a:pPr marL="0" indent="0" algn="ctr">
                        <a:buNone/>
                      </a:pPr>
                      <a:r>
                        <a:rPr lang="de-DE" sz="900" b="1" dirty="0">
                          <a:latin typeface="Grundschrift" pitchFamily="2" charset="0"/>
                        </a:rPr>
                        <a:t>10</a:t>
                      </a:r>
                    </a:p>
                  </a:txBody>
                  <a:tcPr anchor="ctr"/>
                </a:tc>
                <a:tc>
                  <a:txBody>
                    <a:bodyPr/>
                    <a:lstStyle/>
                    <a:p>
                      <a:pPr marL="0" indent="0" algn="ctr">
                        <a:buNone/>
                      </a:pPr>
                      <a:r>
                        <a:rPr lang="de-DE" sz="900" b="1" dirty="0">
                          <a:latin typeface="Grundschrift" pitchFamily="2" charset="0"/>
                        </a:rPr>
                        <a:t>15</a:t>
                      </a:r>
                    </a:p>
                  </a:txBody>
                  <a:tcPr anchor="ctr"/>
                </a:tc>
                <a:tc>
                  <a:txBody>
                    <a:bodyPr/>
                    <a:lstStyle/>
                    <a:p>
                      <a:pPr marL="0" indent="0" algn="ctr">
                        <a:buNone/>
                      </a:pPr>
                      <a:r>
                        <a:rPr lang="de-DE" sz="900" b="1" dirty="0">
                          <a:latin typeface="Grundschrift" pitchFamily="2" charset="0"/>
                        </a:rPr>
                        <a:t>20</a:t>
                      </a:r>
                    </a:p>
                  </a:txBody>
                  <a:tcPr anchor="ctr"/>
                </a:tc>
                <a:tc>
                  <a:txBody>
                    <a:bodyPr/>
                    <a:lstStyle/>
                    <a:p>
                      <a:pPr marL="0" indent="0" algn="ctr">
                        <a:buNone/>
                      </a:pPr>
                      <a:r>
                        <a:rPr lang="de-DE" sz="900" b="1" dirty="0">
                          <a:latin typeface="Grundschrift" pitchFamily="2" charset="0"/>
                        </a:rPr>
                        <a:t>45</a:t>
                      </a:r>
                    </a:p>
                  </a:txBody>
                  <a:tcPr anchor="ctr"/>
                </a:tc>
                <a:extLst>
                  <a:ext uri="{0D108BD9-81ED-4DB2-BD59-A6C34878D82A}">
                    <a16:rowId xmlns:a16="http://schemas.microsoft.com/office/drawing/2014/main" val="505687567"/>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50861824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99106900"/>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131140449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259581416"/>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2937071858"/>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3602207351"/>
                  </a:ext>
                </a:extLst>
              </a:tr>
              <a:tr h="284400">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tc>
                  <a:txBody>
                    <a:bodyPr/>
                    <a:lstStyle/>
                    <a:p>
                      <a:pPr marL="0" indent="0" algn="ctr">
                        <a:buNone/>
                      </a:pPr>
                      <a:endParaRPr lang="de-DE" sz="900" dirty="0">
                        <a:latin typeface="Grundschrift" pitchFamily="2" charset="0"/>
                      </a:endParaRPr>
                    </a:p>
                  </a:txBody>
                  <a:tcPr/>
                </a:tc>
                <a:extLst>
                  <a:ext uri="{0D108BD9-81ED-4DB2-BD59-A6C34878D82A}">
                    <a16:rowId xmlns:a16="http://schemas.microsoft.com/office/drawing/2014/main" val="61604838"/>
                  </a:ext>
                </a:extLst>
              </a:tr>
              <a:tr h="284400">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tc>
                  <a:txBody>
                    <a:bodyPr/>
                    <a:lstStyle/>
                    <a:p>
                      <a:pPr marL="0" indent="0" algn="ctr">
                        <a:buNone/>
                      </a:pPr>
                      <a:endParaRPr lang="de-DE" sz="900" b="1" dirty="0">
                        <a:latin typeface="Grundschrift" pitchFamily="2" charset="0"/>
                      </a:endParaRPr>
                    </a:p>
                  </a:txBody>
                  <a:tcPr/>
                </a:tc>
                <a:extLst>
                  <a:ext uri="{0D108BD9-81ED-4DB2-BD59-A6C34878D82A}">
                    <a16:rowId xmlns:a16="http://schemas.microsoft.com/office/drawing/2014/main" val="3250944881"/>
                  </a:ext>
                </a:extLst>
              </a:tr>
            </a:tbl>
          </a:graphicData>
        </a:graphic>
      </p:graphicFrame>
      <p:sp>
        <p:nvSpPr>
          <p:cNvPr id="34" name="Rechteck 33">
            <a:extLst>
              <a:ext uri="{FF2B5EF4-FFF2-40B4-BE49-F238E27FC236}">
                <a16:creationId xmlns:a16="http://schemas.microsoft.com/office/drawing/2014/main" id="{344EA900-5B95-876F-65F9-5C490AC0E3F2}"/>
              </a:ext>
            </a:extLst>
          </p:cNvPr>
          <p:cNvSpPr/>
          <p:nvPr/>
        </p:nvSpPr>
        <p:spPr>
          <a:xfrm>
            <a:off x="4555937" y="1856956"/>
            <a:ext cx="3129508" cy="692955"/>
          </a:xfrm>
          <a:custGeom>
            <a:avLst/>
            <a:gdLst>
              <a:gd name="csX0" fmla="*/ 0 w 3129508"/>
              <a:gd name="csY0" fmla="*/ 0 h 692955"/>
              <a:gd name="csX1" fmla="*/ 594607 w 3129508"/>
              <a:gd name="csY1" fmla="*/ 0 h 692955"/>
              <a:gd name="csX2" fmla="*/ 1220508 w 3129508"/>
              <a:gd name="csY2" fmla="*/ 0 h 692955"/>
              <a:gd name="csX3" fmla="*/ 1877705 w 3129508"/>
              <a:gd name="csY3" fmla="*/ 0 h 692955"/>
              <a:gd name="csX4" fmla="*/ 2534901 w 3129508"/>
              <a:gd name="csY4" fmla="*/ 0 h 692955"/>
              <a:gd name="csX5" fmla="*/ 3129508 w 3129508"/>
              <a:gd name="csY5" fmla="*/ 0 h 692955"/>
              <a:gd name="csX6" fmla="*/ 3129508 w 3129508"/>
              <a:gd name="csY6" fmla="*/ 692955 h 692955"/>
              <a:gd name="csX7" fmla="*/ 2441016 w 3129508"/>
              <a:gd name="csY7" fmla="*/ 692955 h 692955"/>
              <a:gd name="csX8" fmla="*/ 1752524 w 3129508"/>
              <a:gd name="csY8" fmla="*/ 692955 h 692955"/>
              <a:gd name="csX9" fmla="*/ 1126623 w 3129508"/>
              <a:gd name="csY9" fmla="*/ 692955 h 692955"/>
              <a:gd name="csX10" fmla="*/ 0 w 3129508"/>
              <a:gd name="csY10" fmla="*/ 692955 h 692955"/>
              <a:gd name="csX11" fmla="*/ 0 w 3129508"/>
              <a:gd name="csY11" fmla="*/ 0 h 6929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129508" h="692955" fill="none" extrusionOk="0">
                <a:moveTo>
                  <a:pt x="0" y="0"/>
                </a:moveTo>
                <a:cubicBezTo>
                  <a:pt x="221758" y="-12506"/>
                  <a:pt x="336350" y="20771"/>
                  <a:pt x="594607" y="0"/>
                </a:cubicBezTo>
                <a:cubicBezTo>
                  <a:pt x="852864" y="-20771"/>
                  <a:pt x="966031" y="6222"/>
                  <a:pt x="1220508" y="0"/>
                </a:cubicBezTo>
                <a:cubicBezTo>
                  <a:pt x="1474985" y="-6222"/>
                  <a:pt x="1706134" y="16552"/>
                  <a:pt x="1877705" y="0"/>
                </a:cubicBezTo>
                <a:cubicBezTo>
                  <a:pt x="2049276" y="-16552"/>
                  <a:pt x="2339886" y="-27642"/>
                  <a:pt x="2534901" y="0"/>
                </a:cubicBezTo>
                <a:cubicBezTo>
                  <a:pt x="2729916" y="27642"/>
                  <a:pt x="2843203" y="22297"/>
                  <a:pt x="3129508" y="0"/>
                </a:cubicBezTo>
                <a:cubicBezTo>
                  <a:pt x="3147602" y="278627"/>
                  <a:pt x="3161668" y="446642"/>
                  <a:pt x="3129508" y="692955"/>
                </a:cubicBezTo>
                <a:cubicBezTo>
                  <a:pt x="2905933" y="680774"/>
                  <a:pt x="2680440" y="681621"/>
                  <a:pt x="2441016" y="692955"/>
                </a:cubicBezTo>
                <a:cubicBezTo>
                  <a:pt x="2201592" y="704289"/>
                  <a:pt x="2013511" y="698935"/>
                  <a:pt x="1752524" y="692955"/>
                </a:cubicBezTo>
                <a:cubicBezTo>
                  <a:pt x="1491537" y="686975"/>
                  <a:pt x="1341844" y="680436"/>
                  <a:pt x="1126623" y="692955"/>
                </a:cubicBezTo>
                <a:cubicBezTo>
                  <a:pt x="911402" y="705474"/>
                  <a:pt x="470432" y="707254"/>
                  <a:pt x="0" y="692955"/>
                </a:cubicBezTo>
                <a:cubicBezTo>
                  <a:pt x="-33998" y="549688"/>
                  <a:pt x="-14218" y="182085"/>
                  <a:pt x="0" y="0"/>
                </a:cubicBezTo>
                <a:close/>
              </a:path>
              <a:path w="3129508" h="692955" stroke="0" extrusionOk="0">
                <a:moveTo>
                  <a:pt x="0" y="0"/>
                </a:moveTo>
                <a:cubicBezTo>
                  <a:pt x="256165" y="-7613"/>
                  <a:pt x="351832" y="-28079"/>
                  <a:pt x="594607" y="0"/>
                </a:cubicBezTo>
                <a:cubicBezTo>
                  <a:pt x="837382" y="28079"/>
                  <a:pt x="989445" y="7451"/>
                  <a:pt x="1126623" y="0"/>
                </a:cubicBezTo>
                <a:cubicBezTo>
                  <a:pt x="1263801" y="-7451"/>
                  <a:pt x="1661143" y="-28056"/>
                  <a:pt x="1815115" y="0"/>
                </a:cubicBezTo>
                <a:cubicBezTo>
                  <a:pt x="1969087" y="28056"/>
                  <a:pt x="2170645" y="16635"/>
                  <a:pt x="2409721" y="0"/>
                </a:cubicBezTo>
                <a:cubicBezTo>
                  <a:pt x="2648797" y="-16635"/>
                  <a:pt x="2980589" y="-2752"/>
                  <a:pt x="3129508" y="0"/>
                </a:cubicBezTo>
                <a:cubicBezTo>
                  <a:pt x="3135953" y="162354"/>
                  <a:pt x="3144792" y="483956"/>
                  <a:pt x="3129508" y="692955"/>
                </a:cubicBezTo>
                <a:cubicBezTo>
                  <a:pt x="2828917" y="683298"/>
                  <a:pt x="2717103" y="687797"/>
                  <a:pt x="2503606" y="692955"/>
                </a:cubicBezTo>
                <a:cubicBezTo>
                  <a:pt x="2290109" y="698113"/>
                  <a:pt x="2142671" y="678847"/>
                  <a:pt x="1815115" y="692955"/>
                </a:cubicBezTo>
                <a:cubicBezTo>
                  <a:pt x="1487559" y="707063"/>
                  <a:pt x="1515149" y="684819"/>
                  <a:pt x="1283098" y="692955"/>
                </a:cubicBezTo>
                <a:cubicBezTo>
                  <a:pt x="1051047" y="701091"/>
                  <a:pt x="921969" y="678570"/>
                  <a:pt x="657197" y="692955"/>
                </a:cubicBezTo>
                <a:cubicBezTo>
                  <a:pt x="392425" y="707340"/>
                  <a:pt x="328370" y="719437"/>
                  <a:pt x="0" y="692955"/>
                </a:cubicBezTo>
                <a:cubicBezTo>
                  <a:pt x="672" y="527889"/>
                  <a:pt x="18926" y="305528"/>
                  <a:pt x="0" y="0"/>
                </a:cubicBezTo>
                <a:close/>
              </a:path>
            </a:pathLst>
          </a:custGeom>
          <a:solidFill>
            <a:srgbClr val="FFFFFF">
              <a:lumMod val="95000"/>
            </a:srgbClr>
          </a:solidFill>
          <a:ln w="25400" cap="flat" cmpd="sng" algn="ctr">
            <a:solidFill>
              <a:srgbClr val="FFFFFF">
                <a:lumMod val="85000"/>
              </a:srgbClr>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rPr>
              <a:t>In drei Bechern sind insgesamt 45 Muggelsteine.</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de-DE" sz="900" dirty="0">
                <a:solidFill>
                  <a:srgbClr val="000000"/>
                </a:solidFill>
                <a:latin typeface="Comic Sans MS" panose="030F0902030302020204" pitchFamily="66" charset="0"/>
                <a:ea typeface="+mn-ea"/>
                <a:cs typeface="+mn-cs"/>
                <a:sym typeface="Arial"/>
              </a:rPr>
              <a:t>Wie viele Steine sind in den einzelnen Bechern, wenn in jedem Becher 5 mehr sind als in dem davor?</a:t>
            </a:r>
            <a:endParaRPr kumimoji="0" lang="de-DE" sz="900" i="0" u="none" strike="noStrike" kern="0" cap="none" spc="0" normalizeH="0" baseline="0" noProof="0" dirty="0">
              <a:ln>
                <a:noFill/>
              </a:ln>
              <a:solidFill>
                <a:srgbClr val="000000"/>
              </a:solidFill>
              <a:effectLst/>
              <a:uLnTx/>
              <a:uFillTx/>
              <a:latin typeface="Comic Sans MS" panose="030F0902030302020204" pitchFamily="66" charset="0"/>
              <a:ea typeface="+mn-ea"/>
              <a:cs typeface="+mn-cs"/>
              <a:sym typeface="Arial"/>
            </a:endParaRPr>
          </a:p>
        </p:txBody>
      </p:sp>
      <p:sp>
        <p:nvSpPr>
          <p:cNvPr id="37" name="Freihandform 36">
            <a:extLst>
              <a:ext uri="{FF2B5EF4-FFF2-40B4-BE49-F238E27FC236}">
                <a16:creationId xmlns:a16="http://schemas.microsoft.com/office/drawing/2014/main" id="{2E6DDF08-E0B1-84DA-0A6A-9A4BC8117746}"/>
              </a:ext>
            </a:extLst>
          </p:cNvPr>
          <p:cNvSpPr/>
          <p:nvPr/>
        </p:nvSpPr>
        <p:spPr>
          <a:xfrm rot="5169638" flipV="1">
            <a:off x="4582523" y="3324561"/>
            <a:ext cx="283091" cy="230618"/>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58" name="Textfeld 57">
            <a:extLst>
              <a:ext uri="{FF2B5EF4-FFF2-40B4-BE49-F238E27FC236}">
                <a16:creationId xmlns:a16="http://schemas.microsoft.com/office/drawing/2014/main" id="{59E9C86E-921B-ABC6-E2AC-8FDA61FB6596}"/>
              </a:ext>
            </a:extLst>
          </p:cNvPr>
          <p:cNvSpPr txBox="1"/>
          <p:nvPr/>
        </p:nvSpPr>
        <p:spPr>
          <a:xfrm>
            <a:off x="4309422" y="3335447"/>
            <a:ext cx="649700" cy="253916"/>
          </a:xfrm>
          <a:prstGeom prst="rect">
            <a:avLst/>
          </a:prstGeom>
          <a:noFill/>
        </p:spPr>
        <p:txBody>
          <a:bodyPr wrap="square" rtlCol="0">
            <a:spAutoFit/>
          </a:bodyPr>
          <a:lstStyle/>
          <a:p>
            <a:pPr marL="0" indent="0">
              <a:buNone/>
            </a:pPr>
            <a:r>
              <a:rPr lang="de-DE" sz="1050" b="0" dirty="0">
                <a:solidFill>
                  <a:schemeClr val="accent6"/>
                </a:solidFill>
                <a:latin typeface="Comic Sans MS" panose="030F0902030302020204" pitchFamily="66" charset="0"/>
              </a:rPr>
              <a:t>+?</a:t>
            </a:r>
          </a:p>
        </p:txBody>
      </p:sp>
      <p:sp>
        <p:nvSpPr>
          <p:cNvPr id="59" name="Freihandform 58">
            <a:extLst>
              <a:ext uri="{FF2B5EF4-FFF2-40B4-BE49-F238E27FC236}">
                <a16:creationId xmlns:a16="http://schemas.microsoft.com/office/drawing/2014/main" id="{4D6989B1-E7D7-3BEE-062C-95AF95EA7EB5}"/>
              </a:ext>
            </a:extLst>
          </p:cNvPr>
          <p:cNvSpPr/>
          <p:nvPr/>
        </p:nvSpPr>
        <p:spPr>
          <a:xfrm rot="16430362" flipH="1" flipV="1">
            <a:off x="7336189" y="3319655"/>
            <a:ext cx="283091" cy="230618"/>
          </a:xfrm>
          <a:custGeom>
            <a:avLst/>
            <a:gdLst>
              <a:gd name="csX0" fmla="*/ 0 w 774551"/>
              <a:gd name="csY0" fmla="*/ 312119 h 312119"/>
              <a:gd name="csX1" fmla="*/ 408791 w 774551"/>
              <a:gd name="csY1" fmla="*/ 147 h 312119"/>
              <a:gd name="csX2" fmla="*/ 774551 w 774551"/>
              <a:gd name="csY2" fmla="*/ 279846 h 312119"/>
            </a:gdLst>
            <a:ahLst/>
            <a:cxnLst>
              <a:cxn ang="0">
                <a:pos x="csX0" y="csY0"/>
              </a:cxn>
              <a:cxn ang="0">
                <a:pos x="csX1" y="csY1"/>
              </a:cxn>
              <a:cxn ang="0">
                <a:pos x="csX2" y="csY2"/>
              </a:cxn>
            </a:cxnLst>
            <a:rect l="l" t="t" r="r" b="b"/>
            <a:pathLst>
              <a:path w="774551" h="312119">
                <a:moveTo>
                  <a:pt x="0" y="312119"/>
                </a:moveTo>
                <a:cubicBezTo>
                  <a:pt x="139849" y="158822"/>
                  <a:pt x="279699" y="5526"/>
                  <a:pt x="408791" y="147"/>
                </a:cubicBezTo>
                <a:cubicBezTo>
                  <a:pt x="537883" y="-5232"/>
                  <a:pt x="656217" y="137307"/>
                  <a:pt x="774551" y="279846"/>
                </a:cubicBezTo>
              </a:path>
            </a:pathLst>
          </a:custGeom>
          <a:noFill/>
          <a:ln w="28575">
            <a:solidFill>
              <a:schemeClr val="accent6"/>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de-DE" b="0"/>
          </a:p>
        </p:txBody>
      </p:sp>
      <p:sp>
        <p:nvSpPr>
          <p:cNvPr id="60" name="Textfeld 59">
            <a:extLst>
              <a:ext uri="{FF2B5EF4-FFF2-40B4-BE49-F238E27FC236}">
                <a16:creationId xmlns:a16="http://schemas.microsoft.com/office/drawing/2014/main" id="{709DBF8A-204A-D466-FD46-7F58738ABE2C}"/>
              </a:ext>
            </a:extLst>
          </p:cNvPr>
          <p:cNvSpPr txBox="1"/>
          <p:nvPr/>
        </p:nvSpPr>
        <p:spPr>
          <a:xfrm>
            <a:off x="7598465" y="3350958"/>
            <a:ext cx="472787" cy="253916"/>
          </a:xfrm>
          <a:prstGeom prst="rect">
            <a:avLst/>
          </a:prstGeom>
          <a:noFill/>
        </p:spPr>
        <p:txBody>
          <a:bodyPr wrap="square" rtlCol="0">
            <a:spAutoFit/>
          </a:bodyPr>
          <a:lstStyle/>
          <a:p>
            <a:pPr marL="0" indent="0">
              <a:buNone/>
            </a:pPr>
            <a:r>
              <a:rPr lang="de-DE" sz="1050" b="0" dirty="0">
                <a:solidFill>
                  <a:schemeClr val="accent6"/>
                </a:solidFill>
                <a:latin typeface="Comic Sans MS" panose="030F0902030302020204" pitchFamily="66" charset="0"/>
              </a:rPr>
              <a:t>+30</a:t>
            </a:r>
          </a:p>
        </p:txBody>
      </p:sp>
      <p:pic>
        <p:nvPicPr>
          <p:cNvPr id="11" name="Grafik 10">
            <a:extLst>
              <a:ext uri="{FF2B5EF4-FFF2-40B4-BE49-F238E27FC236}">
                <a16:creationId xmlns:a16="http://schemas.microsoft.com/office/drawing/2014/main" id="{202319D3-8B1D-4722-8ADC-EECD6391C8F1}"/>
              </a:ext>
            </a:extLst>
          </p:cNvPr>
          <p:cNvPicPr>
            <a:picLocks noChangeAspect="1"/>
          </p:cNvPicPr>
          <p:nvPr/>
        </p:nvPicPr>
        <p:blipFill>
          <a:blip r:embed="rId6"/>
          <a:stretch>
            <a:fillRect/>
          </a:stretch>
        </p:blipFill>
        <p:spPr>
          <a:xfrm rot="21173744">
            <a:off x="5149292" y="5122048"/>
            <a:ext cx="994577" cy="1989154"/>
          </a:xfrm>
          <a:prstGeom prst="rect">
            <a:avLst/>
          </a:prstGeom>
        </p:spPr>
      </p:pic>
      <p:pic>
        <p:nvPicPr>
          <p:cNvPr id="13" name="Grafik 12" descr="Ein Bild, das Zeichnung, Entwurf, Bild, Kinderkunst enthält.&#10;&#10;Automatisch generierte Beschreibung">
            <a:extLst>
              <a:ext uri="{FF2B5EF4-FFF2-40B4-BE49-F238E27FC236}">
                <a16:creationId xmlns:a16="http://schemas.microsoft.com/office/drawing/2014/main" id="{BB9E19C5-74A8-E3F0-5D77-C1EDD3975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18292" y="5001552"/>
            <a:ext cx="1166040" cy="2097714"/>
          </a:xfrm>
          <a:prstGeom prst="rect">
            <a:avLst/>
          </a:prstGeom>
        </p:spPr>
      </p:pic>
      <p:pic>
        <p:nvPicPr>
          <p:cNvPr id="15" name="Grafik 14">
            <a:extLst>
              <a:ext uri="{FF2B5EF4-FFF2-40B4-BE49-F238E27FC236}">
                <a16:creationId xmlns:a16="http://schemas.microsoft.com/office/drawing/2014/main" id="{B13CBB76-434F-42B7-FE5D-89076D14E1FF}"/>
              </a:ext>
            </a:extLst>
          </p:cNvPr>
          <p:cNvPicPr>
            <a:picLocks noChangeAspect="1"/>
          </p:cNvPicPr>
          <p:nvPr/>
        </p:nvPicPr>
        <p:blipFill>
          <a:blip r:embed="rId8"/>
          <a:stretch>
            <a:fillRect/>
          </a:stretch>
        </p:blipFill>
        <p:spPr>
          <a:xfrm>
            <a:off x="4455669" y="5090546"/>
            <a:ext cx="1148872" cy="2213055"/>
          </a:xfrm>
          <a:prstGeom prst="rect">
            <a:avLst/>
          </a:prstGeom>
        </p:spPr>
      </p:pic>
      <p:pic>
        <p:nvPicPr>
          <p:cNvPr id="12" name="Grafik 11" descr="Ein Bild, das Kunst, Bild, Zeichnung, Kinderkunst enthält.&#10;&#10;Automatisch generierte Beschreibung">
            <a:extLst>
              <a:ext uri="{FF2B5EF4-FFF2-40B4-BE49-F238E27FC236}">
                <a16:creationId xmlns:a16="http://schemas.microsoft.com/office/drawing/2014/main" id="{D91AE03C-51EF-C429-F399-7C4A9667E1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234316" y="5145661"/>
            <a:ext cx="1148872" cy="1744154"/>
          </a:xfrm>
          <a:prstGeom prst="rect">
            <a:avLst/>
          </a:prstGeom>
        </p:spPr>
      </p:pic>
      <p:pic>
        <p:nvPicPr>
          <p:cNvPr id="14" name="Grafik 13">
            <a:extLst>
              <a:ext uri="{FF2B5EF4-FFF2-40B4-BE49-F238E27FC236}">
                <a16:creationId xmlns:a16="http://schemas.microsoft.com/office/drawing/2014/main" id="{38BA4EC2-C0AC-40DB-5DEA-316189FC3882}"/>
              </a:ext>
            </a:extLst>
          </p:cNvPr>
          <p:cNvPicPr>
            <a:picLocks noChangeAspect="1"/>
          </p:cNvPicPr>
          <p:nvPr/>
        </p:nvPicPr>
        <p:blipFill>
          <a:blip r:embed="rId10"/>
          <a:stretch>
            <a:fillRect/>
          </a:stretch>
        </p:blipFill>
        <p:spPr>
          <a:xfrm>
            <a:off x="5793090" y="5068182"/>
            <a:ext cx="1025323" cy="2257783"/>
          </a:xfrm>
          <a:prstGeom prst="rect">
            <a:avLst/>
          </a:prstGeom>
        </p:spPr>
      </p:pic>
      <p:sp>
        <p:nvSpPr>
          <p:cNvPr id="61" name="Google Shape;471;p17">
            <a:extLst>
              <a:ext uri="{FF2B5EF4-FFF2-40B4-BE49-F238E27FC236}">
                <a16:creationId xmlns:a16="http://schemas.microsoft.com/office/drawing/2014/main" id="{F3D41350-28C5-0A74-7BA9-1479347DACC9}"/>
              </a:ext>
            </a:extLst>
          </p:cNvPr>
          <p:cNvSpPr/>
          <p:nvPr/>
        </p:nvSpPr>
        <p:spPr>
          <a:xfrm>
            <a:off x="4565363" y="3081661"/>
            <a:ext cx="3094419" cy="1748916"/>
          </a:xfrm>
          <a:prstGeom prst="wedgeRoundRectCallout">
            <a:avLst>
              <a:gd name="adj1" fmla="val -10611"/>
              <a:gd name="adj2" fmla="val 64338"/>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Bei der Tabelle links musste ich sehr viel aufschreiben. Aber ich wusste, dass ich so sicher die Lösung finde.</a:t>
            </a:r>
            <a:endParaRPr dirty="0"/>
          </a:p>
        </p:txBody>
      </p:sp>
      <p:sp>
        <p:nvSpPr>
          <p:cNvPr id="62" name="Google Shape;471;p17">
            <a:extLst>
              <a:ext uri="{FF2B5EF4-FFF2-40B4-BE49-F238E27FC236}">
                <a16:creationId xmlns:a16="http://schemas.microsoft.com/office/drawing/2014/main" id="{80F4E0EA-39D8-029F-3C50-BFE5AFB8E55E}"/>
              </a:ext>
            </a:extLst>
          </p:cNvPr>
          <p:cNvSpPr/>
          <p:nvPr/>
        </p:nvSpPr>
        <p:spPr>
          <a:xfrm>
            <a:off x="8277196" y="4746188"/>
            <a:ext cx="3094419" cy="1708006"/>
          </a:xfrm>
          <a:prstGeom prst="wedgeRoundRectCallout">
            <a:avLst>
              <a:gd name="adj1" fmla="val -58648"/>
              <a:gd name="adj2" fmla="val -10596"/>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Bei der Tabelle rechts musste ich weniger schreiben. Ich habe mich mit größeren Schritten genähert.</a:t>
            </a:r>
            <a:endParaRPr dirty="0"/>
          </a:p>
        </p:txBody>
      </p:sp>
      <p:sp>
        <p:nvSpPr>
          <p:cNvPr id="63" name="Google Shape;471;p17">
            <a:extLst>
              <a:ext uri="{FF2B5EF4-FFF2-40B4-BE49-F238E27FC236}">
                <a16:creationId xmlns:a16="http://schemas.microsoft.com/office/drawing/2014/main" id="{85D09FB9-22DE-CCCD-DF0F-4F6C8DE3C198}"/>
              </a:ext>
            </a:extLst>
          </p:cNvPr>
          <p:cNvSpPr/>
          <p:nvPr/>
        </p:nvSpPr>
        <p:spPr>
          <a:xfrm>
            <a:off x="871319" y="4296128"/>
            <a:ext cx="3094419" cy="1748916"/>
          </a:xfrm>
          <a:prstGeom prst="wedgeRoundRectCallout">
            <a:avLst>
              <a:gd name="adj1" fmla="val 59731"/>
              <a:gd name="adj2" fmla="val 46152"/>
              <a:gd name="adj3" fmla="val 16667"/>
            </a:avLst>
          </a:prstGeom>
          <a:solidFill>
            <a:schemeClr val="lt1"/>
          </a:solidFill>
          <a:ln w="28575" cap="flat" cmpd="sng">
            <a:solidFill>
              <a:srgbClr val="327D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r>
              <a:rPr lang="de-DE" sz="1800" b="0" i="0" u="none" strike="noStrike" cap="none" dirty="0">
                <a:solidFill>
                  <a:schemeClr val="dk1"/>
                </a:solidFill>
                <a:sym typeface="Arial"/>
              </a:rPr>
              <a:t>Bei der Tabelle in der Mitte musste ich sehr viel rechnen und verstehen was da passiert. Dann musste ich aber nicht mehr viel aufschreiben.</a:t>
            </a:r>
            <a:endParaRPr dirty="0"/>
          </a:p>
        </p:txBody>
      </p:sp>
      <p:pic>
        <p:nvPicPr>
          <p:cNvPr id="64" name="Grafik 63">
            <a:extLst>
              <a:ext uri="{FF2B5EF4-FFF2-40B4-BE49-F238E27FC236}">
                <a16:creationId xmlns:a16="http://schemas.microsoft.com/office/drawing/2014/main" id="{53213CF7-3785-049D-EDC0-7318ADBDF2B7}"/>
              </a:ext>
            </a:extLst>
          </p:cNvPr>
          <p:cNvPicPr>
            <a:picLocks noChangeAspect="1"/>
          </p:cNvPicPr>
          <p:nvPr/>
        </p:nvPicPr>
        <p:blipFill>
          <a:blip r:embed="rId11"/>
          <a:srcRect l="8039" t="43606" r="50990" b="41089"/>
          <a:stretch/>
        </p:blipFill>
        <p:spPr>
          <a:xfrm>
            <a:off x="8859395" y="581735"/>
            <a:ext cx="3332605" cy="878400"/>
          </a:xfrm>
          <a:prstGeom prst="rect">
            <a:avLst/>
          </a:prstGeom>
        </p:spPr>
      </p:pic>
    </p:spTree>
    <p:extLst>
      <p:ext uri="{BB962C8B-B14F-4D97-AF65-F5344CB8AC3E}">
        <p14:creationId xmlns:p14="http://schemas.microsoft.com/office/powerpoint/2010/main" val="2185649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1"/>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animBg="1"/>
      <p:bldP spid="62" grpId="1" animBg="1"/>
      <p:bldP spid="63" grpId="0" animBg="1"/>
    </p:bldLst>
  </p:timing>
</p:sld>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17C87"/>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Calibri"/>
        <a:ea typeface="Calibri"/>
        <a:cs typeface="Calibri"/>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146262" marR="0" indent="-146262" algn="l" defTabSz="457200" rtl="0" fontAlgn="auto" latinLnBrk="0" hangingPunct="0">
          <a:lnSpc>
            <a:spcPct val="100000"/>
          </a:lnSpc>
          <a:spcBef>
            <a:spcPts val="0"/>
          </a:spcBef>
          <a:spcAft>
            <a:spcPts val="0"/>
          </a:spcAft>
          <a:buClrTx/>
          <a:buSzPct val="100000"/>
          <a:buFont typeface="Arial"/>
          <a:buChar char="•"/>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normAutofit/>
      </a:bodyPr>
      <a:lstStyle>
        <a:defPPr marL="284400" marR="0" indent="-284400" algn="l" defTabSz="914400" rtl="0" fontAlgn="auto" latinLnBrk="0" hangingPunct="0">
          <a:lnSpc>
            <a:spcPct val="100000"/>
          </a:lnSpc>
          <a:spcBef>
            <a:spcPts val="0"/>
          </a:spcBef>
          <a:spcAft>
            <a:spcPts val="0"/>
          </a:spcAft>
          <a:buClrTx/>
          <a:buSzPct val="100000"/>
          <a:buFont typeface="Arial"/>
          <a:buChar char="•"/>
          <a:tabLst/>
          <a:defRPr kumimoji="0" sz="1900" b="1" i="0" u="none" strike="noStrike" cap="none" spc="0" normalizeH="0" baseline="0">
            <a:ln>
              <a:noFill/>
            </a:ln>
            <a:solidFill>
              <a:srgbClr val="FF26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18542</Words>
  <Application>Microsoft Macintosh PowerPoint</Application>
  <PresentationFormat>Breitbild</PresentationFormat>
  <Paragraphs>1636</Paragraphs>
  <Slides>116</Slides>
  <Notes>102</Notes>
  <HiddenSlides>11</HiddenSlides>
  <MMClips>6</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116</vt:i4>
      </vt:variant>
    </vt:vector>
  </HeadingPairs>
  <TitlesOfParts>
    <vt:vector size="124" baseType="lpstr">
      <vt:lpstr>Arial</vt:lpstr>
      <vt:lpstr>Calibri</vt:lpstr>
      <vt:lpstr>Comic Sans MS</vt:lpstr>
      <vt:lpstr>Grundschrift</vt:lpstr>
      <vt:lpstr>Noto Sans Symbols</vt:lpstr>
      <vt:lpstr>SF Pro Heavy</vt:lpstr>
      <vt:lpstr>SF Pro Semibold</vt:lpstr>
      <vt:lpstr>Office</vt:lpstr>
      <vt:lpstr>FACHOFFENSIVE MATHEMATIK</vt:lpstr>
      <vt:lpstr>Nutzungsbedingungen</vt:lpstr>
      <vt:lpstr>Nutzungsbedingungen</vt:lpstr>
      <vt:lpstr>Prozessbezogene Kompetenzen herausfordern und unterstützen</vt:lpstr>
      <vt:lpstr>Hintergrundinformationen für Moderierende</vt:lpstr>
      <vt:lpstr>Hintergrundinformationen für Moderierende</vt:lpstr>
      <vt:lpstr>Gliederung</vt:lpstr>
      <vt:lpstr>Reflexion des Erprobungsauftrags</vt:lpstr>
      <vt:lpstr>Reflexion des Erprobungsauftrags</vt:lpstr>
      <vt:lpstr>Gliederung</vt:lpstr>
      <vt:lpstr>Bedeutung des Modellierens</vt:lpstr>
      <vt:lpstr>Bedeutung des Modellierens</vt:lpstr>
      <vt:lpstr>Hintergrundinformationen für Moderierende</vt:lpstr>
      <vt:lpstr>Modellieren im Mathematikunterricht</vt:lpstr>
      <vt:lpstr>Modellieren im Mathematikunterricht</vt:lpstr>
      <vt:lpstr>Modellieren im Mathematikunterricht</vt:lpstr>
      <vt:lpstr>Hintergrundinformationen für Moderierende</vt:lpstr>
      <vt:lpstr>Modellieren im Mathematikunterricht</vt:lpstr>
      <vt:lpstr>Modellieren im Mathematikunterricht</vt:lpstr>
      <vt:lpstr>Modellieren im Mathematikunterricht</vt:lpstr>
      <vt:lpstr>Modellieren im Mathematikunterricht</vt:lpstr>
      <vt:lpstr>Modellieren im Mathematikunterricht</vt:lpstr>
      <vt:lpstr>Modellieren im Mathematikunterricht</vt:lpstr>
      <vt:lpstr>Modellieren im Mathematikunterricht</vt:lpstr>
      <vt:lpstr>Modellieren im Mathematikunterricht</vt:lpstr>
      <vt:lpstr>Hintergrundinformationen für Moderierende</vt:lpstr>
      <vt:lpstr>Modellieren im Mathematikunterricht</vt:lpstr>
      <vt:lpstr>Modellieren im Mathematikunterricht</vt:lpstr>
      <vt:lpstr>Modellieren im Mathematikunterricht</vt:lpstr>
      <vt:lpstr>Modellieren im Mathematikunterricht</vt:lpstr>
      <vt:lpstr>Modellieren im Mathematikunterricht</vt:lpstr>
      <vt:lpstr>Gliederung</vt:lpstr>
      <vt:lpstr>Gliederung</vt:lpstr>
      <vt:lpstr>Hintergrundinformationen für Moderierende</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Modellieren durch Fragen an den Text unterstützen</vt:lpstr>
      <vt:lpstr>Gliederung</vt:lpstr>
      <vt:lpstr>Hintergrundinformationen für Moderierende</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 unterstützen</vt:lpstr>
      <vt:lpstr>Modellieren durch Skizzenunterstützen</vt:lpstr>
      <vt:lpstr>Modellieren durch Skizzen unterstützen</vt:lpstr>
      <vt:lpstr>Modellieren durch Skizzen unterstützen</vt:lpstr>
      <vt:lpstr>Modellieren durch Skizzen unterstützen</vt:lpstr>
      <vt:lpstr>Gliederung</vt:lpstr>
      <vt:lpstr>Hintergrundinformationen für Moderierende</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Modellieren durch Tabellen unterstützen</vt:lpstr>
      <vt:lpstr>Gliederung</vt:lpstr>
      <vt:lpstr>Reflexion</vt:lpstr>
      <vt:lpstr>Reflexion</vt:lpstr>
      <vt:lpstr>Planung des Erprobungsauftrags – Variante A</vt:lpstr>
      <vt:lpstr>Planung des Erprobungsauftrags – Variante B</vt:lpstr>
      <vt:lpstr>Erprobungsauftrag</vt:lpstr>
      <vt:lpstr>Reflexion des Erprobungsauftrags</vt:lpstr>
      <vt:lpstr>Reflexion des Erprobungsauftrags</vt:lpstr>
      <vt:lpstr>PowerPoint-Präsentation</vt:lpstr>
      <vt:lpstr>PowerPoint-Präsentation</vt:lpstr>
      <vt:lpstr>PowerPoint-Präsentation</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Dominik Zorn</cp:lastModifiedBy>
  <cp:revision>337</cp:revision>
  <dcterms:modified xsi:type="dcterms:W3CDTF">2026-02-09T20:19:37Z</dcterms:modified>
</cp:coreProperties>
</file>