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 id="2147483703" r:id="rId2"/>
  </p:sldMasterIdLst>
  <p:notesMasterIdLst>
    <p:notesMasterId r:id="rId81"/>
  </p:notesMasterIdLst>
  <p:handoutMasterIdLst>
    <p:handoutMasterId r:id="rId82"/>
  </p:handoutMasterIdLst>
  <p:sldIdLst>
    <p:sldId id="307" r:id="rId3"/>
    <p:sldId id="3133" r:id="rId4"/>
    <p:sldId id="3134" r:id="rId5"/>
    <p:sldId id="3223" r:id="rId6"/>
    <p:sldId id="3224" r:id="rId7"/>
    <p:sldId id="1400" r:id="rId8"/>
    <p:sldId id="3195" r:id="rId9"/>
    <p:sldId id="3295" r:id="rId10"/>
    <p:sldId id="1051" r:id="rId11"/>
    <p:sldId id="1104" r:id="rId12"/>
    <p:sldId id="1401" r:id="rId13"/>
    <p:sldId id="1048" r:id="rId14"/>
    <p:sldId id="3300" r:id="rId15"/>
    <p:sldId id="3198" r:id="rId16"/>
    <p:sldId id="3296" r:id="rId17"/>
    <p:sldId id="3268" r:id="rId18"/>
    <p:sldId id="3286" r:id="rId19"/>
    <p:sldId id="3289" r:id="rId20"/>
    <p:sldId id="3272" r:id="rId21"/>
    <p:sldId id="3312" r:id="rId22"/>
    <p:sldId id="3313" r:id="rId23"/>
    <p:sldId id="3291" r:id="rId24"/>
    <p:sldId id="3201" r:id="rId25"/>
    <p:sldId id="3292" r:id="rId26"/>
    <p:sldId id="3293" r:id="rId27"/>
    <p:sldId id="3294" r:id="rId28"/>
    <p:sldId id="3205" r:id="rId29"/>
    <p:sldId id="3297" r:id="rId30"/>
    <p:sldId id="3220" r:id="rId31"/>
    <p:sldId id="3333" r:id="rId32"/>
    <p:sldId id="3334" r:id="rId33"/>
    <p:sldId id="3209" r:id="rId34"/>
    <p:sldId id="3255" r:id="rId35"/>
    <p:sldId id="3319" r:id="rId36"/>
    <p:sldId id="3250" r:id="rId37"/>
    <p:sldId id="3249" r:id="rId38"/>
    <p:sldId id="3305" r:id="rId39"/>
    <p:sldId id="3251" r:id="rId40"/>
    <p:sldId id="3304" r:id="rId41"/>
    <p:sldId id="3243" r:id="rId42"/>
    <p:sldId id="3298" r:id="rId43"/>
    <p:sldId id="3301" r:id="rId44"/>
    <p:sldId id="3284" r:id="rId45"/>
    <p:sldId id="3192" r:id="rId46"/>
    <p:sldId id="329" r:id="rId47"/>
    <p:sldId id="3306" r:id="rId48"/>
    <p:sldId id="3318" r:id="rId49"/>
    <p:sldId id="3320" r:id="rId50"/>
    <p:sldId id="3316" r:id="rId51"/>
    <p:sldId id="3303" r:id="rId52"/>
    <p:sldId id="3310" r:id="rId53"/>
    <p:sldId id="3253" r:id="rId54"/>
    <p:sldId id="3256" r:id="rId55"/>
    <p:sldId id="3325" r:id="rId56"/>
    <p:sldId id="3323" r:id="rId57"/>
    <p:sldId id="3332" r:id="rId58"/>
    <p:sldId id="3327" r:id="rId59"/>
    <p:sldId id="3221" r:id="rId60"/>
    <p:sldId id="3326" r:id="rId61"/>
    <p:sldId id="3315" r:id="rId62"/>
    <p:sldId id="3258" r:id="rId63"/>
    <p:sldId id="3309" r:id="rId64"/>
    <p:sldId id="3311" r:id="rId65"/>
    <p:sldId id="3322" r:id="rId66"/>
    <p:sldId id="3328" r:id="rId67"/>
    <p:sldId id="3330" r:id="rId68"/>
    <p:sldId id="3331" r:id="rId69"/>
    <p:sldId id="3335" r:id="rId70"/>
    <p:sldId id="3317" r:id="rId71"/>
    <p:sldId id="3308" r:id="rId72"/>
    <p:sldId id="3210" r:id="rId73"/>
    <p:sldId id="3276" r:id="rId74"/>
    <p:sldId id="3336" r:id="rId75"/>
    <p:sldId id="3269" r:id="rId76"/>
    <p:sldId id="316" r:id="rId77"/>
    <p:sldId id="1413" r:id="rId78"/>
    <p:sldId id="3156" r:id="rId79"/>
    <p:sldId id="1394"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BAA0ED4-EBB7-A948-8368-CC5FC275F175}">
          <p14:sldIdLst>
            <p14:sldId id="307"/>
            <p14:sldId id="3133"/>
            <p14:sldId id="3134"/>
            <p14:sldId id="3223"/>
            <p14:sldId id="3224"/>
            <p14:sldId id="1400"/>
            <p14:sldId id="3195"/>
          </p14:sldIdLst>
        </p14:section>
        <p14:section name="1." id="{5B517FED-3788-A942-8CAA-0C1C866276E6}">
          <p14:sldIdLst>
            <p14:sldId id="3295"/>
            <p14:sldId id="1051"/>
            <p14:sldId id="1104"/>
            <p14:sldId id="1401"/>
            <p14:sldId id="1048"/>
            <p14:sldId id="3300"/>
            <p14:sldId id="3198"/>
          </p14:sldIdLst>
        </p14:section>
        <p14:section name="2." id="{7747F93A-6320-484F-BB30-57CA7DB68929}">
          <p14:sldIdLst>
            <p14:sldId id="3296"/>
            <p14:sldId id="3268"/>
            <p14:sldId id="3286"/>
            <p14:sldId id="3289"/>
            <p14:sldId id="3272"/>
            <p14:sldId id="3312"/>
            <p14:sldId id="3313"/>
            <p14:sldId id="3291"/>
            <p14:sldId id="3201"/>
            <p14:sldId id="3292"/>
            <p14:sldId id="3293"/>
            <p14:sldId id="3294"/>
            <p14:sldId id="3205"/>
          </p14:sldIdLst>
        </p14:section>
        <p14:section name="3." id="{2DCABCC0-4F17-994B-9B9A-AA39BBD74488}">
          <p14:sldIdLst>
            <p14:sldId id="3297"/>
            <p14:sldId id="3220"/>
            <p14:sldId id="3333"/>
            <p14:sldId id="3334"/>
            <p14:sldId id="3209"/>
            <p14:sldId id="3255"/>
            <p14:sldId id="3319"/>
            <p14:sldId id="3250"/>
            <p14:sldId id="3249"/>
            <p14:sldId id="3305"/>
            <p14:sldId id="3251"/>
            <p14:sldId id="3304"/>
            <p14:sldId id="3243"/>
          </p14:sldIdLst>
        </p14:section>
        <p14:section name="4." id="{C34FEC05-1AF9-E042-8E7F-7953FCF6C6B8}">
          <p14:sldIdLst>
            <p14:sldId id="3298"/>
            <p14:sldId id="3301"/>
            <p14:sldId id="3284"/>
            <p14:sldId id="3192"/>
            <p14:sldId id="329"/>
            <p14:sldId id="3306"/>
            <p14:sldId id="3318"/>
            <p14:sldId id="3320"/>
            <p14:sldId id="3316"/>
          </p14:sldIdLst>
        </p14:section>
        <p14:section name="5." id="{C8278F10-13D0-8946-B755-9B9594E59F1D}">
          <p14:sldIdLst>
            <p14:sldId id="3303"/>
            <p14:sldId id="3310"/>
            <p14:sldId id="3253"/>
            <p14:sldId id="3256"/>
            <p14:sldId id="3325"/>
            <p14:sldId id="3323"/>
            <p14:sldId id="3332"/>
            <p14:sldId id="3327"/>
            <p14:sldId id="3221"/>
            <p14:sldId id="3326"/>
            <p14:sldId id="3315"/>
            <p14:sldId id="3258"/>
          </p14:sldIdLst>
        </p14:section>
        <p14:section name="6." id="{4DBE704B-BB00-D243-9BDC-BB9758CD2C78}">
          <p14:sldIdLst>
            <p14:sldId id="3309"/>
            <p14:sldId id="3311"/>
            <p14:sldId id="3322"/>
            <p14:sldId id="3328"/>
            <p14:sldId id="3330"/>
            <p14:sldId id="3331"/>
            <p14:sldId id="3335"/>
            <p14:sldId id="3317"/>
          </p14:sldIdLst>
        </p14:section>
        <p14:section name="7." id="{35AABE48-344E-CD48-9656-5FD29DB44DD7}">
          <p14:sldIdLst>
            <p14:sldId id="3308"/>
            <p14:sldId id="3210"/>
            <p14:sldId id="3276"/>
            <p14:sldId id="3336"/>
            <p14:sldId id="3269"/>
            <p14:sldId id="316"/>
            <p14:sldId id="1413"/>
            <p14:sldId id="3156"/>
            <p14:sldId id="139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6EB904-B023-61FC-F6A3-CE0DF2060827}" name="Frau Lohoff" initials="FL" userId="S::Lohoff@theodorfontanegrundschule.de::3ea5a312-5b6a-4c3d-8a90-97bfa9d3a60b" providerId="AD"/>
  <p188:author id="{FFA99814-C876-062A-6C10-2517EBFC58E0}" name="Gastbenutzer" initials="Ga" userId="S::urn:spo:anon#5b298a432169f61e9c628fad4fd9aab9b6c45c5ac9c85ce89f81adbb120d82c4::" providerId="AD"/>
  <p188:author id="{FC40D71B-6676-BF25-E172-9E64B4398E93}" name="Nadine Wilhelm" initials="NW" userId="Nadine Wilhelm" providerId="None"/>
  <p188:author id="{1148D330-C7FC-B790-92FD-932FE8568D1F}" name="Frau Lohoff" initials="FL" userId="Frau Lohoff" providerId="None"/>
  <p188:author id="{D26C4E32-1018-BECE-2EE9-66D4EF909F26}" name="Daniela Götze" initials="DG" userId="Daniela Götze" providerId="None"/>
  <p188:author id="{317C8742-90A0-70F3-C9E0-859A47787388}" name="Gastbenutzer" initials="Ga" userId="S::urn:spo:anon#4b8bfe8a86dbbdd69b25fa3e227e036d29e7c5be7da5a81416074eba3e3baf0b::" providerId="AD"/>
  <p188:author id="{09D77E47-7A09-8311-8639-B5D535E3CDC3}" name="Annika Halbe" initials="AH" userId="460c4218142d7c96" providerId="Windows Live"/>
  <p188:author id="{132EBA5B-0345-76C6-90D6-2F28340EA30B}" name="Celine Linker" initials="MOU" userId="Celine Linker" providerId="None"/>
  <p188:author id="{493A3682-5A5C-812A-C7D3-B04E04D218EE}" name="Dominik Zorn" initials="DZ" userId="S::Dominik.Zorn@study.tu-dortmund.de::bf0e2486-c192-4b68-9111-a97e6f716e4b" providerId="AD"/>
  <p188:author id="{4DC79894-95DA-1E1E-8514-248BE9AFCBAD}" name="Gastbenutzer" initials="Ga" userId="S::urn:spo:anon#f5889cbd0cb279e465cae81e0a68bd420d2e9986a7e76bc8d5fad8d7b410c4f0::" providerId="AD"/>
  <p188:author id="{90E12AB3-2102-1B9D-8243-B16B9B08B946}" name="Gastbenutzer" initials="Ga" userId="S::urn:spo:anon#e613dd749d1a88ea4783c6f94618bc56986c5d1dc6401ce1c78e58feb7a16f9a::" providerId="AD"/>
  <p188:author id="{0438D6D8-2C49-D3C5-BBD2-FCAE93D1433F}" name="Christin Lohoff" initials="CL" userId="S::Christin.Lohoff@theodorfontane.schulen-lev.de::ab5b7789-aee6-4715-a374-69ed0834f5a3" providerId="AD"/>
  <p188:author id="{8A7727E4-F975-9937-F01B-BE381A43BBA0}" name="maren.saam@t-online.de" initials="mo" userId="30797a82b6d09b7a" providerId="Windows Live"/>
  <p188:author id="{4CC17DEA-9132-4619-0263-3ABA66E2CBEA}" name="Gastbenutzer" initials="Ga" userId="S::urn:spo:anon#497b481d5fd4d8bcc15675233910db4eea01934c92c26b6939cdad8c68a37bba::" providerId="AD"/>
  <p188:author id="{22AC61FB-D5DC-BBE8-E597-AC3780AF1937}" name="Gastbenutzer" initials="Ga" userId="S::urn:spo:anon#02932b059b2bcd351a78439755346fcc3507ecf8e36ffc352f90e12530ef6116::" providerId="AD"/>
  <p188:author id="{643769FC-6C85-298D-DAF6-6E4C42C8DCEC}" name="Dominik Zorn" initials="DZ" userId="Dominik Zor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327D87"/>
    <a:srgbClr val="D4E1CD"/>
    <a:srgbClr val="458992"/>
    <a:srgbClr val="A9D18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24" autoAdjust="0"/>
    <p:restoredTop sz="77399" autoAdjust="0"/>
  </p:normalViewPr>
  <p:slideViewPr>
    <p:cSldViewPr snapToGrid="0">
      <p:cViewPr varScale="1">
        <p:scale>
          <a:sx n="85" d="100"/>
          <a:sy n="85" d="100"/>
        </p:scale>
        <p:origin x="1400" y="168"/>
      </p:cViewPr>
      <p:guideLst>
        <p:guide orient="horz" pos="2160"/>
        <p:guide pos="2880"/>
      </p:guideLst>
    </p:cSldViewPr>
  </p:slideViewPr>
  <p:notesTextViewPr>
    <p:cViewPr>
      <p:scale>
        <a:sx n="150" d="100"/>
        <a:sy n="150" d="100"/>
      </p:scale>
      <p:origin x="0" y="0"/>
    </p:cViewPr>
  </p:notesTextViewPr>
  <p:notesViewPr>
    <p:cSldViewPr snapToGrid="0">
      <p:cViewPr>
        <p:scale>
          <a:sx n="1" d="2"/>
          <a:sy n="1" d="2"/>
        </p:scale>
        <p:origin x="2488" y="11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13.06.24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13.06.24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dirty="0"/>
          </a:p>
        </p:txBody>
      </p:sp>
    </p:spTree>
    <p:extLst>
      <p:ext uri="{BB962C8B-B14F-4D97-AF65-F5344CB8AC3E}">
        <p14:creationId xmlns:p14="http://schemas.microsoft.com/office/powerpoint/2010/main" val="159546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Symbol" pitchFamily="2" charset="2"/>
              <a:buChar char="-"/>
            </a:pPr>
            <a:r>
              <a:rPr lang="de-DE" dirty="0"/>
              <a:t>„Verständnis überprüfen“ sollte immer der erste Fokus sein – das Verständnis scheint bei Malik nicht das Problem zu sein, aber wir schauen darauf später nochmal gezielt darauf.</a:t>
            </a:r>
          </a:p>
          <a:p>
            <a:pPr marL="171450" indent="-171450">
              <a:buFont typeface="Symbol" pitchFamily="2" charset="2"/>
              <a:buChar char="-"/>
            </a:pPr>
            <a:r>
              <a:rPr lang="de-DE" dirty="0"/>
              <a:t>Der letzte Kasten ist mit einer Lupe versehen, denn er liegt heute im Fokus!</a:t>
            </a:r>
          </a:p>
          <a:p>
            <a:pPr marL="171450" indent="-171450">
              <a:buFont typeface="Symbol" pitchFamily="2" charset="2"/>
              <a:buChar char="-"/>
            </a:pPr>
            <a:r>
              <a:rPr lang="de-DE" dirty="0"/>
              <a:t>Wir kommen dabei an einigen Stellen auf die halbschriftliche Strategie der Hilfsaufgabe zurück.</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dirty="0"/>
          </a:p>
        </p:txBody>
      </p:sp>
    </p:spTree>
    <p:extLst>
      <p:ext uri="{BB962C8B-B14F-4D97-AF65-F5344CB8AC3E}">
        <p14:creationId xmlns:p14="http://schemas.microsoft.com/office/powerpoint/2010/main" val="265723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min jeder für sich, dann zu nächster Folie (Fortsetzung der Aktivität) übergehen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dirty="0"/>
          </a:p>
        </p:txBody>
      </p:sp>
    </p:spTree>
    <p:extLst>
      <p:ext uri="{BB962C8B-B14F-4D97-AF65-F5344CB8AC3E}">
        <p14:creationId xmlns:p14="http://schemas.microsoft.com/office/powerpoint/2010/main" val="115076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3 min jeder für sich, dann Sammeln im Plenum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Erstmal stehen lassen – wir kommen später darauf zurück.</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dirty="0"/>
          </a:p>
        </p:txBody>
      </p:sp>
    </p:spTree>
    <p:extLst>
      <p:ext uri="{BB962C8B-B14F-4D97-AF65-F5344CB8AC3E}">
        <p14:creationId xmlns:p14="http://schemas.microsoft.com/office/powerpoint/2010/main" val="2175644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Beschreiben wird im Lehrplan unter dem Kommunizieren fokussiert …</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dirty="0"/>
          </a:p>
        </p:txBody>
      </p:sp>
    </p:spTree>
    <p:extLst>
      <p:ext uri="{BB962C8B-B14F-4D97-AF65-F5344CB8AC3E}">
        <p14:creationId xmlns:p14="http://schemas.microsoft.com/office/powerpoint/2010/main" val="3178480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und in den einzelnen Inhalten präzisiert. Hier im Bereich Zahlen und Operationen, aber auch …</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dirty="0"/>
          </a:p>
        </p:txBody>
      </p:sp>
    </p:spTree>
    <p:extLst>
      <p:ext uri="{BB962C8B-B14F-4D97-AF65-F5344CB8AC3E}">
        <p14:creationId xmlns:p14="http://schemas.microsoft.com/office/powerpoint/2010/main" val="2935858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in anderen Inhalten wie Raum und Form.</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dirty="0"/>
          </a:p>
        </p:txBody>
      </p:sp>
    </p:spTree>
    <p:extLst>
      <p:ext uri="{BB962C8B-B14F-4D97-AF65-F5344CB8AC3E}">
        <p14:creationId xmlns:p14="http://schemas.microsoft.com/office/powerpoint/2010/main" val="1777720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bleiben in diesem Modul bei den Operatoren „Beschreiben“ und „Begründen“, da es sich in der Regel um Ausdrücke handelt, die auch in Lehrwerken genutzt werden. Manchmal wird das „Begründen“ durch den Operator „Erklären“ ersetzt.</a:t>
            </a:r>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dirty="0"/>
          </a:p>
        </p:txBody>
      </p:sp>
    </p:spTree>
    <p:extLst>
      <p:ext uri="{BB962C8B-B14F-4D97-AF65-F5344CB8AC3E}">
        <p14:creationId xmlns:p14="http://schemas.microsoft.com/office/powerpoint/2010/main" val="287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den folgenden Folien werden vier zusammenhängende Bausteine des Beschreibens und Begründens illustriert, denn das Beschreiben und Begründen ist eigentlich nie getrennt zu sehen, wie es im Lehrplan beispielsweise geschieht, sondern oftmals ein aufbauender Prozess: Am Anfang steht das Wahrnehmen von mathematischen Phänomenen, denn wenn ich nichts „Besonderes“ wahrnehme, habe ich nichts, das ich beschreiben kann.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dirty="0"/>
          </a:p>
        </p:txBody>
      </p:sp>
    </p:spTree>
    <p:extLst>
      <p:ext uri="{BB962C8B-B14F-4D97-AF65-F5344CB8AC3E}">
        <p14:creationId xmlns:p14="http://schemas.microsoft.com/office/powerpoint/2010/main" val="205701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Wahrgenommene muss in Worte gefasst werden. Das geschieht in der Regel erstmal beschreibend, also in dem Sinne, dass die Kinder zunächst berichten, was sie entdeckt oder gemacht haben.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Verweis auf Modul 1 und Beginn von Modul 2 (Reflexion Praxiserprobung) der Fortbildungsreihe – dort werden Sprachspeicher ausführlich thematisiert. Wir werden noch an einigen anderen Stellen in diesem Modul auf die Bedeutung von Sprachspeichern zurückkommen.</a:t>
            </a:r>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dirty="0"/>
          </a:p>
        </p:txBody>
      </p:sp>
    </p:spTree>
    <p:extLst>
      <p:ext uri="{BB962C8B-B14F-4D97-AF65-F5344CB8AC3E}">
        <p14:creationId xmlns:p14="http://schemas.microsoft.com/office/powerpoint/2010/main" val="1766804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zu begründen entsteht bei Kindern häufig nicht „aus sich selbst heraus“, daher bedarf es ggf. der Nachfrage durch die Lehrkraft: Der Übergang zum Begründen geschieht genau dann, wenn die Frage nach der Allgemeingültigkeit und dem „Warum“ gestellt wird. Eine typische Fragestellung ist im Beispiel rechts erkennbar: „Warum ist das so?“. Dadurch wird bei den Kindern erst der Anlass zum Begründen geschaffen. Bei anderen Aufgabenstellungen sind auch noch andere Fragestellungen denkbar: </a:t>
            </a:r>
          </a:p>
          <a:p>
            <a:pPr marL="171450" indent="-171450">
              <a:buFontTx/>
              <a:buChar char="-"/>
            </a:pPr>
            <a:r>
              <a:rPr lang="de-DE" dirty="0"/>
              <a:t>Sind das alle Lösungen? Seid ihr euch sicher? </a:t>
            </a:r>
          </a:p>
          <a:p>
            <a:pPr marL="171450" indent="-171450">
              <a:buFontTx/>
              <a:buChar char="-"/>
            </a:pPr>
            <a:r>
              <a:rPr lang="de-DE" dirty="0"/>
              <a:t>Hat Adri Recht mit dem, was er sagt? Warum? </a:t>
            </a:r>
          </a:p>
          <a:p>
            <a:pPr marL="171450" indent="-171450">
              <a:buFontTx/>
              <a:buChar char="-"/>
            </a:pPr>
            <a:r>
              <a:rPr lang="de-DE" dirty="0"/>
              <a:t>Ich sehe das aber anders. Ich behaupte, dass …</a:t>
            </a:r>
          </a:p>
          <a:p>
            <a:pPr marL="171450" indent="-171450">
              <a:buFontTx/>
              <a:buChar char="-"/>
            </a:pPr>
            <a:r>
              <a:rPr lang="de-DE" dirty="0"/>
              <a:t>Warum ist das Ergebnis von 12 – 6 um 1 kleiner als das Ergebnis von 12 – 5? 6 ist doch größer als 5?</a:t>
            </a:r>
          </a:p>
          <a:p>
            <a:pPr marL="171450" indent="-171450">
              <a:buFontTx/>
              <a:buChar char="-"/>
            </a:pPr>
            <a:r>
              <a:rPr lang="de-DE" dirty="0"/>
              <a:t>Warum funktioniert dieser Rechenweg </a:t>
            </a:r>
            <a:r>
              <a:rPr lang="de-DE" b="1" dirty="0"/>
              <a:t>immer</a:t>
            </a:r>
            <a:r>
              <a:rPr lang="de-DE" dirty="0"/>
              <a:t>? </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dirty="0"/>
          </a:p>
        </p:txBody>
      </p:sp>
    </p:spTree>
    <p:extLst>
      <p:ext uri="{BB962C8B-B14F-4D97-AF65-F5344CB8AC3E}">
        <p14:creationId xmlns:p14="http://schemas.microsoft.com/office/powerpoint/2010/main" val="3422892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dirty="0"/>
          </a:p>
        </p:txBody>
      </p:sp>
    </p:spTree>
    <p:extLst>
      <p:ext uri="{BB962C8B-B14F-4D97-AF65-F5344CB8AC3E}">
        <p14:creationId xmlns:p14="http://schemas.microsoft.com/office/powerpoint/2010/main" val="3782064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Impulse des Hinterfragens eröffnen somit Möglichkeiten für Begründungen. </a:t>
            </a:r>
          </a:p>
          <a:p>
            <a:endParaRPr lang="de-DE" dirty="0"/>
          </a:p>
          <a:p>
            <a:r>
              <a:rPr lang="de-DE" dirty="0"/>
              <a:t>Hinweis: An dieser Stelle bleibt bewusst offen, wie das Beschreiben und Begründen gefördert werden kann. Es geht vielmehr darum, die im Lehrplan getrennten Kompetenzbereiche miteinander zu verknüpfen und die Bedeutsamkeit des Wahrnehmens mathematischer Phänomene für das Beschreiben und des Hinterfragens dieser Phänomene für das Begründen zu erkennen.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dirty="0"/>
          </a:p>
        </p:txBody>
      </p:sp>
    </p:spTree>
    <p:extLst>
      <p:ext uri="{BB962C8B-B14F-4D97-AF65-F5344CB8AC3E}">
        <p14:creationId xmlns:p14="http://schemas.microsoft.com/office/powerpoint/2010/main" val="4277171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Dieser Prozess wird hier nochmals verkürzt dargestellt. Der Pfeil macht deutlich, wie der Lernprozess langfristig zu sehen ist, aber verrät noch nicht, wie die Kinder in diesem Prozess unterstützt werden können.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dirty="0"/>
          </a:p>
        </p:txBody>
      </p:sp>
    </p:spTree>
    <p:extLst>
      <p:ext uri="{BB962C8B-B14F-4D97-AF65-F5344CB8AC3E}">
        <p14:creationId xmlns:p14="http://schemas.microsoft.com/office/powerpoint/2010/main" val="3949987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dirty="0"/>
          </a:p>
        </p:txBody>
      </p:sp>
    </p:spTree>
    <p:extLst>
      <p:ext uri="{BB962C8B-B14F-4D97-AF65-F5344CB8AC3E}">
        <p14:creationId xmlns:p14="http://schemas.microsoft.com/office/powerpoint/2010/main" val="231959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dirty="0"/>
          </a:p>
        </p:txBody>
      </p:sp>
    </p:spTree>
    <p:extLst>
      <p:ext uri="{BB962C8B-B14F-4D97-AF65-F5344CB8AC3E}">
        <p14:creationId xmlns:p14="http://schemas.microsoft.com/office/powerpoint/2010/main" val="3712636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dirty="0"/>
          </a:p>
        </p:txBody>
      </p:sp>
    </p:spTree>
    <p:extLst>
      <p:ext uri="{BB962C8B-B14F-4D97-AF65-F5344CB8AC3E}">
        <p14:creationId xmlns:p14="http://schemas.microsoft.com/office/powerpoint/2010/main" val="1225699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 Der Rechenweg von Malik ist sicherlich kein Rechenweg, den viele Kinder von sich aus wählen. Allerdings geht es hier auch nicht um diesen speziellen Rechenweg. Das Beispiel wurde gewählt, um ein eher für das Beschreiben und Begründen vermutlich untypische Beispiel zu nutzen. Dies soll verdeutlichen, dass es im Unterricht viele Situationen gibt, in denen das Beschreiben und Begründen thematisiert werden kann. Hier fokussieren wir erstmal das Beschreiben, später auch noch das Begründen.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dirty="0"/>
          </a:p>
        </p:txBody>
      </p:sp>
    </p:spTree>
    <p:extLst>
      <p:ext uri="{BB962C8B-B14F-4D97-AF65-F5344CB8AC3E}">
        <p14:creationId xmlns:p14="http://schemas.microsoft.com/office/powerpoint/2010/main" val="419531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Bezug zum Fach Deutsch: Auch hier sind Beschreibungen nicht immer gleich und es können nicht immer die gleichen Kriterien angesetzt werden für gute Beschreibungen.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dirty="0"/>
          </a:p>
        </p:txBody>
      </p:sp>
    </p:spTree>
    <p:extLst>
      <p:ext uri="{BB962C8B-B14F-4D97-AF65-F5344CB8AC3E}">
        <p14:creationId xmlns:p14="http://schemas.microsoft.com/office/powerpoint/2010/main" val="1205948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gerade schon deutlich wurde: Beschreibungen müssen genau und für andere verstehbar sein. </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dirty="0"/>
          </a:p>
        </p:txBody>
      </p:sp>
    </p:spTree>
    <p:extLst>
      <p:ext uri="{BB962C8B-B14F-4D97-AF65-F5344CB8AC3E}">
        <p14:creationId xmlns:p14="http://schemas.microsoft.com/office/powerpoint/2010/main" val="2221172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Ihre Aktivität von gerade war eine Aufforderung zur Beschreibung der Vorgehensweise.</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dirty="0"/>
          </a:p>
        </p:txBody>
      </p:sp>
    </p:spTree>
    <p:extLst>
      <p:ext uri="{BB962C8B-B14F-4D97-AF65-F5344CB8AC3E}">
        <p14:creationId xmlns:p14="http://schemas.microsoft.com/office/powerpoint/2010/main" val="3432473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Beschreibungen können sich auch auf Auffälligkeiten und Zusammenhänge, also Entdeckungen beziehen. </a:t>
            </a:r>
          </a:p>
          <a:p>
            <a:r>
              <a:rPr lang="de-DE" dirty="0"/>
              <a:t>Klassische Fragen hier: „Was fällt dir auf?“, „Was ist gleich, was ist verschieden?“</a:t>
            </a:r>
          </a:p>
          <a:p>
            <a:r>
              <a:rPr lang="de-DE" dirty="0"/>
              <a:t>Das Beschreiben von Zusammenhängen wird noch Gegenstand der Praxiserprobung werden.</a:t>
            </a:r>
          </a:p>
          <a:p>
            <a:endParaRPr lang="de-DE" dirty="0"/>
          </a:p>
          <a:p>
            <a:r>
              <a:rPr lang="de-DE" dirty="0"/>
              <a:t>Dieser Denkmoment kann kürzer gehalten werden (z. B. Nennung einiger Situationen im Plenum), denn ein vergleichbarer Denkmoment kommt beim Begründen nochmals und wird dort mehr Raum einnehmen. Auf der folgenden Folie werden beispielhaft einige Situationen aufgeführt.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dirty="0"/>
          </a:p>
        </p:txBody>
      </p:sp>
    </p:spTree>
    <p:extLst>
      <p:ext uri="{BB962C8B-B14F-4D97-AF65-F5344CB8AC3E}">
        <p14:creationId xmlns:p14="http://schemas.microsoft.com/office/powerpoint/2010/main" val="318989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Übersicht über alle vier Module.</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dirty="0"/>
          </a:p>
        </p:txBody>
      </p:sp>
    </p:spTree>
    <p:extLst>
      <p:ext uri="{BB962C8B-B14F-4D97-AF65-F5344CB8AC3E}">
        <p14:creationId xmlns:p14="http://schemas.microsoft.com/office/powerpoint/2010/main" val="137175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 Es braucht nicht immer das „große Aufgabenformat“!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dirty="0"/>
          </a:p>
        </p:txBody>
      </p:sp>
    </p:spTree>
    <p:extLst>
      <p:ext uri="{BB962C8B-B14F-4D97-AF65-F5344CB8AC3E}">
        <p14:creationId xmlns:p14="http://schemas.microsoft.com/office/powerpoint/2010/main" val="2749447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andere Art der Beschreibung im MU: Beschreibung von mathematischen Objekten, hier im Kontext der Geometrie. Denkbar wäre eine Beschreibung von mathematischen Objekten aber auch z. B. mit Bezug zu Baumdiagrammen.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dirty="0"/>
          </a:p>
        </p:txBody>
      </p:sp>
    </p:spTree>
    <p:extLst>
      <p:ext uri="{BB962C8B-B14F-4D97-AF65-F5344CB8AC3E}">
        <p14:creationId xmlns:p14="http://schemas.microsoft.com/office/powerpoint/2010/main" val="169173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also zurück zu unseren Kriterien für gute Beschreibungen: Die unten neu hinzugekommenen Punkte machen deutlich, dass es auch im Mathematikunterricht keine allgemeingültigen Kriterien für gute Beschreibungen geben kann – sie müssen im Unterricht jeweils konkretisiert und ausgehandelt werden.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dirty="0"/>
          </a:p>
        </p:txBody>
      </p:sp>
    </p:spTree>
    <p:extLst>
      <p:ext uri="{BB962C8B-B14F-4D97-AF65-F5344CB8AC3E}">
        <p14:creationId xmlns:p14="http://schemas.microsoft.com/office/powerpoint/2010/main" val="3466799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dirty="0"/>
          </a:p>
        </p:txBody>
      </p:sp>
    </p:spTree>
    <p:extLst>
      <p:ext uri="{BB962C8B-B14F-4D97-AF65-F5344CB8AC3E}">
        <p14:creationId xmlns:p14="http://schemas.microsoft.com/office/powerpoint/2010/main" val="563183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Drei Unterstützungen werden auf den folgenden Folien gezeigt:</a:t>
            </a:r>
          </a:p>
          <a:p>
            <a:pPr marL="171450" indent="-171450">
              <a:buFont typeface="Symbol" pitchFamily="2" charset="2"/>
              <a:buChar char="-"/>
            </a:pPr>
            <a:r>
              <a:rPr lang="de-DE" dirty="0"/>
              <a:t>Sprachspeicher könnten Malik unterstützen. </a:t>
            </a:r>
          </a:p>
          <a:p>
            <a:pPr marL="171450" indent="-171450">
              <a:buFont typeface="Symbol" pitchFamily="2" charset="2"/>
              <a:buChar char="-"/>
            </a:pPr>
            <a:r>
              <a:rPr lang="de-DE" dirty="0"/>
              <a:t>Zudem könnten Mittel zum Forschen (wie z. B. der Rechenstrich) Maliks Rechenweg gut illustrieren.</a:t>
            </a:r>
          </a:p>
          <a:p>
            <a:pPr marL="171450" indent="-171450">
              <a:buFont typeface="Symbol" pitchFamily="2" charset="2"/>
              <a:buChar char="-"/>
            </a:pPr>
            <a:r>
              <a:rPr lang="de-DE" dirty="0"/>
              <a:t>Die Unterstützung kann auch bei der Entlastung des Aufschreibens ansetzen. Dies kann durch Aufnahmemedien erreicht werden.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dirty="0"/>
          </a:p>
        </p:txBody>
      </p:sp>
    </p:spTree>
    <p:extLst>
      <p:ext uri="{BB962C8B-B14F-4D97-AF65-F5344CB8AC3E}">
        <p14:creationId xmlns:p14="http://schemas.microsoft.com/office/powerpoint/2010/main" val="3444542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Verweis auf Modul 1 und Beginn von Modul 2 (Reflexion Praxiserprobung) der Fortbildungsreihe – hier werden Sprachspeicher ausführlich thematisiert.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dirty="0"/>
          </a:p>
        </p:txBody>
      </p:sp>
    </p:spTree>
    <p:extLst>
      <p:ext uri="{BB962C8B-B14F-4D97-AF65-F5344CB8AC3E}">
        <p14:creationId xmlns:p14="http://schemas.microsoft.com/office/powerpoint/2010/main" val="2829325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Mittel zum Forschen sind nicht nur Farben und Pfeile, sondern auch der Rechenstrich ist ein Mittel zum Forschen, das hier helfen kann. Malik kann dann durch eine anschauliche Darstellung sein Geschriebenes illustrieren. Das wäre eher eine Sprachentlastung, aber durch den Rechenstrich kann Malik zeigen, wie er gedacht hat, auch wenn ihm noch die Worte fehlen. In einem zweiten Schritt kann er dann überlegen, dass er zu jedem Sprung am Rechenstrich einen Satz schreibt und dazu die Wörter des Sprachspeichers nutzt. </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dirty="0"/>
          </a:p>
        </p:txBody>
      </p:sp>
    </p:spTree>
    <p:extLst>
      <p:ext uri="{BB962C8B-B14F-4D97-AF65-F5344CB8AC3E}">
        <p14:creationId xmlns:p14="http://schemas.microsoft.com/office/powerpoint/2010/main" val="4256615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Manchmal helfen allgemeine Unterstützungsangebote weiter, wie z. B. Aufnahmemedien. Diese entlasten vor allem die schriftliche Sprachproduktion. Aufnahmen können gegenseitig vorgespielt und dadurch gemeinsam verbessert werden.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dirty="0"/>
          </a:p>
        </p:txBody>
      </p:sp>
    </p:spTree>
    <p:extLst>
      <p:ext uri="{BB962C8B-B14F-4D97-AF65-F5344CB8AC3E}">
        <p14:creationId xmlns:p14="http://schemas.microsoft.com/office/powerpoint/2010/main" val="3651887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Malik hat seine Beschreibung überarbeitet. Aber so ganz perfekt ist sie immer noch nicht. Wir kann er weiter unterstützt werden?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dirty="0"/>
          </a:p>
        </p:txBody>
      </p:sp>
    </p:spTree>
    <p:extLst>
      <p:ext uri="{BB962C8B-B14F-4D97-AF65-F5344CB8AC3E}">
        <p14:creationId xmlns:p14="http://schemas.microsoft.com/office/powerpoint/2010/main" val="260563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Sprachvorbilder können hier hilfreich sein. Durch die Aktivität „Beschreibungen zuordnen“ können Sprachvorbilder angeboten werden. </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dirty="0"/>
          </a:p>
        </p:txBody>
      </p:sp>
    </p:spTree>
    <p:extLst>
      <p:ext uri="{BB962C8B-B14F-4D97-AF65-F5344CB8AC3E}">
        <p14:creationId xmlns:p14="http://schemas.microsoft.com/office/powerpoint/2010/main" val="30763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dirty="0"/>
          </a:p>
        </p:txBody>
      </p:sp>
    </p:spTree>
    <p:extLst>
      <p:ext uri="{BB962C8B-B14F-4D97-AF65-F5344CB8AC3E}">
        <p14:creationId xmlns:p14="http://schemas.microsoft.com/office/powerpoint/2010/main" val="238477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Beschreibungen auf den Zetteln können den Kindern direkt als Sprachvorbilder für eigene Beschreibungen angeboten werden. </a:t>
            </a:r>
          </a:p>
          <a:p>
            <a:r>
              <a:rPr lang="de-DE" dirty="0"/>
              <a:t>Achtung: Es muss dennoch überprüft werden, ob die Kinder die Sätze der Sprachvorbilder nur übernehmen, die mathematische Idee, die sie beschreiben, aber nicht verstehen. Bei Malik hat man bereits bei seinen individuellen Aufschreibversuchen aber schon das Gefühl, dass er seinen Rechenweg versteht.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dirty="0"/>
          </a:p>
        </p:txBody>
      </p:sp>
    </p:spTree>
    <p:extLst>
      <p:ext uri="{BB962C8B-B14F-4D97-AF65-F5344CB8AC3E}">
        <p14:creationId xmlns:p14="http://schemas.microsoft.com/office/powerpoint/2010/main" val="638204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dirty="0"/>
          </a:p>
        </p:txBody>
      </p:sp>
    </p:spTree>
    <p:extLst>
      <p:ext uri="{BB962C8B-B14F-4D97-AF65-F5344CB8AC3E}">
        <p14:creationId xmlns:p14="http://schemas.microsoft.com/office/powerpoint/2010/main" val="1953804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dirty="0"/>
          </a:p>
        </p:txBody>
      </p:sp>
    </p:spTree>
    <p:extLst>
      <p:ext uri="{BB962C8B-B14F-4D97-AF65-F5344CB8AC3E}">
        <p14:creationId xmlns:p14="http://schemas.microsoft.com/office/powerpoint/2010/main" val="4025395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Darstellungsvernetzung im Fokus in ‚Basiskompetenzen sichern – Rechenschwierigkeiten vermeiden‘, Modul 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am Beispiel des Rechenwegs „Hilfsaufgabe“.</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dirty="0"/>
          </a:p>
        </p:txBody>
      </p:sp>
    </p:spTree>
    <p:extLst>
      <p:ext uri="{BB962C8B-B14F-4D97-AF65-F5344CB8AC3E}">
        <p14:creationId xmlns:p14="http://schemas.microsoft.com/office/powerpoint/2010/main" val="1174699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Den letzten Aspekt schauen wir uns genauer an.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dirty="0"/>
          </a:p>
        </p:txBody>
      </p:sp>
    </p:spTree>
    <p:extLst>
      <p:ext uri="{BB962C8B-B14F-4D97-AF65-F5344CB8AC3E}">
        <p14:creationId xmlns:p14="http://schemas.microsoft.com/office/powerpoint/2010/main" val="1614747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häufiger Begründungsgegenstand sind „Finde alle“-Aufgaben, die auch in vielen Lehrwerken zum Einsatz kommen.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dirty="0"/>
          </a:p>
        </p:txBody>
      </p:sp>
    </p:spTree>
    <p:extLst>
      <p:ext uri="{BB962C8B-B14F-4D97-AF65-F5344CB8AC3E}">
        <p14:creationId xmlns:p14="http://schemas.microsoft.com/office/powerpoint/2010/main" val="376065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dirty="0"/>
          </a:p>
        </p:txBody>
      </p:sp>
    </p:spTree>
    <p:extLst>
      <p:ext uri="{BB962C8B-B14F-4D97-AF65-F5344CB8AC3E}">
        <p14:creationId xmlns:p14="http://schemas.microsoft.com/office/powerpoint/2010/main" val="2104615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Begründungen können sich auch auf Zusammenhänge beziehen. </a:t>
            </a:r>
          </a:p>
          <a:p>
            <a:r>
              <a:rPr lang="de-DE" dirty="0"/>
              <a:t>Klassische Fragen hier: „Warum passt das?“</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dirty="0"/>
          </a:p>
        </p:txBody>
      </p:sp>
    </p:spTree>
    <p:extLst>
      <p:ext uri="{BB962C8B-B14F-4D97-AF65-F5344CB8AC3E}">
        <p14:creationId xmlns:p14="http://schemas.microsoft.com/office/powerpoint/2010/main" val="796420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können auch Wirkungen von Operationen in Aufgaben in den Blick genommen werden. Darunter fallen alle Formen von systematischen Veränderungen von Aufgabe, also auch zum geschickten Rechnen. Insofern war auch Ihre Aktivität von gerade war eine Aufforderung zur Begründung der Wirkung von mathematischen Operationen.</a:t>
            </a:r>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dirty="0"/>
          </a:p>
        </p:txBody>
      </p:sp>
    </p:spTree>
    <p:extLst>
      <p:ext uri="{BB962C8B-B14F-4D97-AF65-F5344CB8AC3E}">
        <p14:creationId xmlns:p14="http://schemas.microsoft.com/office/powerpoint/2010/main" val="1600410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Vor allem fehlerhafte Lösungen bieten viel Potenzial für das Begründen, denn bei fehlerhaften Lösungen stellt sich schnell die Frage nach dem: „Warum funktioniert das so nicht?“ oder „Warum stimmt das nicht?“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59</a:t>
            </a:fld>
            <a:endParaRPr lang="de-DE" dirty="0"/>
          </a:p>
        </p:txBody>
      </p:sp>
    </p:spTree>
    <p:extLst>
      <p:ext uri="{BB962C8B-B14F-4D97-AF65-F5344CB8AC3E}">
        <p14:creationId xmlns:p14="http://schemas.microsoft.com/office/powerpoint/2010/main" val="306641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dirty="0"/>
          </a:p>
        </p:txBody>
      </p:sp>
    </p:spTree>
    <p:extLst>
      <p:ext uri="{BB962C8B-B14F-4D97-AF65-F5344CB8AC3E}">
        <p14:creationId xmlns:p14="http://schemas.microsoft.com/office/powerpoint/2010/main" val="3603179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gerade schon begonnene Folie wurde um Fragestellungen zum Hinterfragen ergänzt.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dirty="0"/>
          </a:p>
        </p:txBody>
      </p:sp>
    </p:spTree>
    <p:extLst>
      <p:ext uri="{BB962C8B-B14F-4D97-AF65-F5344CB8AC3E}">
        <p14:creationId xmlns:p14="http://schemas.microsoft.com/office/powerpoint/2010/main" val="690674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dirty="0"/>
          </a:p>
        </p:txBody>
      </p:sp>
    </p:spTree>
    <p:extLst>
      <p:ext uri="{BB962C8B-B14F-4D97-AF65-F5344CB8AC3E}">
        <p14:creationId xmlns:p14="http://schemas.microsoft.com/office/powerpoint/2010/main" val="1051751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dirty="0"/>
          </a:p>
        </p:txBody>
      </p:sp>
    </p:spTree>
    <p:extLst>
      <p:ext uri="{BB962C8B-B14F-4D97-AF65-F5344CB8AC3E}">
        <p14:creationId xmlns:p14="http://schemas.microsoft.com/office/powerpoint/2010/main" val="3250144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Darstellungsvernetzung und kognitive Funktion von Sprache werden hier zentral.</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dirty="0"/>
          </a:p>
        </p:txBody>
      </p:sp>
    </p:spTree>
    <p:extLst>
      <p:ext uri="{BB962C8B-B14F-4D97-AF65-F5344CB8AC3E}">
        <p14:creationId xmlns:p14="http://schemas.microsoft.com/office/powerpoint/2010/main" val="236905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Erneut Verweis auf Modul 1 und Beginn von Modul 2 (Reflexion Praxiserprobung) der Fortbildungsreihe – hier werden Sprachspeicher ausführlich thematisiert.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dirty="0"/>
          </a:p>
        </p:txBody>
      </p:sp>
    </p:spTree>
    <p:extLst>
      <p:ext uri="{BB962C8B-B14F-4D97-AF65-F5344CB8AC3E}">
        <p14:creationId xmlns:p14="http://schemas.microsoft.com/office/powerpoint/2010/main" val="4024089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Beschreibungen und Begründungen auf den Zettel können den Kindern direkt als Sprachvorbilder für eigene Beschreibungen und Begründungen angeboten werden. </a:t>
            </a:r>
          </a:p>
          <a:p>
            <a:r>
              <a:rPr lang="de-DE" dirty="0"/>
              <a:t>Wir sehen hier erneut: Begründungen fußen auf Beschreibungen (zuletzt behandelte Kernbotschaft).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dirty="0"/>
          </a:p>
        </p:txBody>
      </p:sp>
    </p:spTree>
    <p:extLst>
      <p:ext uri="{BB962C8B-B14F-4D97-AF65-F5344CB8AC3E}">
        <p14:creationId xmlns:p14="http://schemas.microsoft.com/office/powerpoint/2010/main" val="19404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kann auch eine Verallgemeinerung der Begründung angestrebt werden. Das kann je nach individuellen Leistungsniveau der Kinder angeboten werden.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dirty="0"/>
          </a:p>
        </p:txBody>
      </p:sp>
    </p:spTree>
    <p:extLst>
      <p:ext uri="{BB962C8B-B14F-4D97-AF65-F5344CB8AC3E}">
        <p14:creationId xmlns:p14="http://schemas.microsoft.com/office/powerpoint/2010/main" val="1073709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hier können Aufnahmemedien ggf. unterstützen. Diese entlasten vor allem die schriftliche Sprachproduktion. Aber auch die Sprachvorbilder können begleitend als Aufnahme zur Verfügung gestellt werden.</a:t>
            </a:r>
          </a:p>
          <a:p>
            <a:r>
              <a:rPr lang="de-DE" dirty="0"/>
              <a:t>Ggf. können die Sprachaufnahmen auch zur Leistungsbewertung herangezogen werden.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dirty="0"/>
          </a:p>
        </p:txBody>
      </p:sp>
    </p:spTree>
    <p:extLst>
      <p:ext uri="{BB962C8B-B14F-4D97-AF65-F5344CB8AC3E}">
        <p14:creationId xmlns:p14="http://schemas.microsoft.com/office/powerpoint/2010/main" val="2508950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dirty="0"/>
          </a:p>
        </p:txBody>
      </p:sp>
    </p:spTree>
    <p:extLst>
      <p:ext uri="{BB962C8B-B14F-4D97-AF65-F5344CB8AC3E}">
        <p14:creationId xmlns:p14="http://schemas.microsoft.com/office/powerpoint/2010/main" val="2351476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dirty="0"/>
          </a:p>
        </p:txBody>
      </p:sp>
    </p:spTree>
    <p:extLst>
      <p:ext uri="{BB962C8B-B14F-4D97-AF65-F5344CB8AC3E}">
        <p14:creationId xmlns:p14="http://schemas.microsoft.com/office/powerpoint/2010/main" val="2046078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dirty="0"/>
          </a:p>
        </p:txBody>
      </p:sp>
    </p:spTree>
    <p:extLst>
      <p:ext uri="{BB962C8B-B14F-4D97-AF65-F5344CB8AC3E}">
        <p14:creationId xmlns:p14="http://schemas.microsoft.com/office/powerpoint/2010/main" val="4099183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dirty="0"/>
          </a:p>
        </p:txBody>
      </p:sp>
    </p:spTree>
    <p:extLst>
      <p:ext uri="{BB962C8B-B14F-4D97-AF65-F5344CB8AC3E}">
        <p14:creationId xmlns:p14="http://schemas.microsoft.com/office/powerpoint/2010/main" val="2782480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Aktivität ist optional als Erprobungsauftrag E+</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dirty="0"/>
          </a:p>
        </p:txBody>
      </p:sp>
    </p:spTree>
    <p:extLst>
      <p:ext uri="{BB962C8B-B14F-4D97-AF65-F5344CB8AC3E}">
        <p14:creationId xmlns:p14="http://schemas.microsoft.com/office/powerpoint/2010/main" val="38861637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dirty="0"/>
              <a:t>© PIKAS (pikas.dzlm.de)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75</a:t>
            </a:fld>
            <a:endParaRPr lang="de-DE" dirty="0"/>
          </a:p>
        </p:txBody>
      </p:sp>
    </p:spTree>
    <p:extLst>
      <p:ext uri="{BB962C8B-B14F-4D97-AF65-F5344CB8AC3E}">
        <p14:creationId xmlns:p14="http://schemas.microsoft.com/office/powerpoint/2010/main" val="4074913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dirty="0"/>
              <a:t>© PIKAS (pikas.dzlm.de)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76</a:t>
            </a:fld>
            <a:endParaRPr lang="de-DE" dirty="0"/>
          </a:p>
        </p:txBody>
      </p:sp>
    </p:spTree>
    <p:extLst>
      <p:ext uri="{BB962C8B-B14F-4D97-AF65-F5344CB8AC3E}">
        <p14:creationId xmlns:p14="http://schemas.microsoft.com/office/powerpoint/2010/main" val="3053301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dirty="0"/>
              <a:t>© PIKAS (pikas.dzlm.de)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77</a:t>
            </a:fld>
            <a:endParaRPr lang="de-DE" dirty="0"/>
          </a:p>
        </p:txBody>
      </p:sp>
    </p:spTree>
    <p:extLst>
      <p:ext uri="{BB962C8B-B14F-4D97-AF65-F5344CB8AC3E}">
        <p14:creationId xmlns:p14="http://schemas.microsoft.com/office/powerpoint/2010/main" val="401019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dirty="0"/>
          </a:p>
        </p:txBody>
      </p:sp>
    </p:spTree>
    <p:extLst>
      <p:ext uri="{BB962C8B-B14F-4D97-AF65-F5344CB8AC3E}">
        <p14:creationId xmlns:p14="http://schemas.microsoft.com/office/powerpoint/2010/main" val="238181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aseline="0" dirty="0"/>
              <a:t>Arbeitsaufträge zur Planung und Durchführung sowie das Arbeitsblatt zur Ergebnissicherung werden als Erinnerung und Anknüpfung an die letzte Veranstaltung gezeigt.</a:t>
            </a:r>
            <a:endParaRPr lang="de-DE" dirty="0"/>
          </a:p>
        </p:txBody>
      </p:sp>
      <p:sp>
        <p:nvSpPr>
          <p:cNvPr id="4" name="Fußzeilenplatzhalter 3"/>
          <p:cNvSpPr>
            <a:spLocks noGrp="1"/>
          </p:cNvSpPr>
          <p:nvPr>
            <p:ph type="ftr" sz="quarter" idx="10"/>
          </p:nvPr>
        </p:nvSpPr>
        <p:spPr/>
        <p:txBody>
          <a:bodyPr/>
          <a:lstStyle/>
          <a:p>
            <a:r>
              <a:rPr lang="de-DE" dirty="0"/>
              <a:t>© PIKAS (pikas.dzlm.de)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dirty="0"/>
          </a:p>
        </p:txBody>
      </p:sp>
    </p:spTree>
    <p:extLst>
      <p:ext uri="{BB962C8B-B14F-4D97-AF65-F5344CB8AC3E}">
        <p14:creationId xmlns:p14="http://schemas.microsoft.com/office/powerpoint/2010/main" val="158174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Aktivität zur Reflexion des</a:t>
            </a:r>
            <a:r>
              <a:rPr lang="de-DE" sz="1200" baseline="0" dirty="0"/>
              <a:t> </a:t>
            </a:r>
            <a:r>
              <a:rPr lang="de-DE" sz="1200" dirty="0"/>
              <a:t>Erprobungsauftrags zum Modul 2 „</a:t>
            </a:r>
            <a:r>
              <a:rPr lang="de-DE" sz="1200" baseline="0" dirty="0"/>
              <a:t>Lehrkraftsprache in den Blick nehmen“</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dirty="0"/>
          </a:p>
        </p:txBody>
      </p:sp>
    </p:spTree>
    <p:extLst>
      <p:ext uri="{BB962C8B-B14F-4D97-AF65-F5344CB8AC3E}">
        <p14:creationId xmlns:p14="http://schemas.microsoft.com/office/powerpoint/2010/main" val="186259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zeigen sich mehrere Schwierigkeiten:</a:t>
            </a:r>
          </a:p>
          <a:p>
            <a:pPr marL="171450" indent="-171450">
              <a:buFontTx/>
              <a:buChar char="-"/>
            </a:pPr>
            <a:r>
              <a:rPr lang="de-DE" dirty="0"/>
              <a:t>Verweis auf Modul 1 und 2 (Anfang): Sprachspeicher muss gelebt werden.</a:t>
            </a:r>
          </a:p>
          <a:p>
            <a:pPr marL="171450" indent="-171450">
              <a:buFontTx/>
              <a:buChar char="-"/>
            </a:pPr>
            <a:r>
              <a:rPr lang="de-DE" dirty="0"/>
              <a:t>Schriftlich ist eine Erklärung/Beschreibung deutlich schwieriger als mündlich (ggf. Unterstützungsmaßnahmen nötig, die Mündlichkeit zulassen)</a:t>
            </a:r>
          </a:p>
          <a:p>
            <a:pPr marL="171450" indent="-171450">
              <a:buFontTx/>
              <a:buChar char="-"/>
            </a:pPr>
            <a:r>
              <a:rPr lang="de-DE" dirty="0"/>
              <a:t>Beschreibungen und Begründungen sind anspruchsvoll und werden nicht “intuitiv“ gelernt, sondern müssen aktiv im Unterricht adressiert (Beschreiben: Abschnitte 3 und 5) und gefördert (Begründen: Abschnitte 4 und 6) werden.</a:t>
            </a:r>
          </a:p>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dirty="0"/>
          </a:p>
        </p:txBody>
      </p:sp>
    </p:spTree>
    <p:extLst>
      <p:ext uri="{BB962C8B-B14F-4D97-AF65-F5344CB8AC3E}">
        <p14:creationId xmlns:p14="http://schemas.microsoft.com/office/powerpoint/2010/main" val="5800141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Rahel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Rahel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Rahel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a:solidFill>
                  <a:srgbClr val="327D87"/>
                </a:solidFill>
                <a:latin typeface="Arial" panose="020B0604020202020204" pitchFamily="34" charset="0"/>
                <a:cs typeface="Arial" panose="020B0604020202020204" pitchFamily="34" charset="0"/>
              </a:rPr>
              <a:t>LERNENDENÄUßERUNG</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a:p>
            <a:pPr lvl="0"/>
            <a:endParaRPr lang="de-DE"/>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a:t>Bild: Quelle</a:t>
            </a:r>
            <a:endParaRPr lang="de-DE"/>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a:p>
            <a:pPr lvl="0"/>
            <a:endParaRPr lang="de-DE"/>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a:t>Bild: Quelle</a:t>
            </a:r>
            <a:endParaRPr lang="de-DE"/>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20343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a:latin typeface="Arial" panose="020B0604020202020204" pitchFamily="34" charset="0"/>
                <a:cs typeface="Arial" panose="020B0604020202020204" pitchFamily="34" charset="0"/>
              </a:rPr>
              <a:t>Vielen Dank für</a:t>
            </a:r>
            <a:br>
              <a:rPr lang="de-DE" sz="3000" b="1">
                <a:latin typeface="Arial" panose="020B0604020202020204" pitchFamily="34" charset="0"/>
                <a:cs typeface="Arial" panose="020B0604020202020204" pitchFamily="34" charset="0"/>
              </a:rPr>
            </a:br>
            <a:r>
              <a:rPr lang="de-DE" sz="3000" b="1">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 Die ggf. genutzte Grundschrift stammt vom Grundschulverband e.V. und der Wissenschaftlichen Einrichtung der Laborschule Bielefeld.</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a:latin typeface="Arial" panose="020B0604020202020204" pitchFamily="34" charset="0"/>
                <a:cs typeface="Arial" panose="020B0604020202020204" pitchFamily="34" charset="0"/>
              </a:rPr>
              <a:t> </a:t>
            </a:r>
            <a:r>
              <a:rPr lang="de-DE" sz="2200" b="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02510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/XXX“)</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/XXX“).</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/XXX“).</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a:latin typeface="Arial" panose="020B0604020202020204" pitchFamily="34" charset="0"/>
                <a:cs typeface="Arial" panose="020B0604020202020204" pitchFamily="34" charset="0"/>
              </a:rPr>
              <a:t>Hinweise</a:t>
            </a:r>
            <a:r>
              <a:rPr lang="de-DE" sz="3200" b="1">
                <a:latin typeface="Arial" panose="020B0604020202020204" pitchFamily="34" charset="0"/>
                <a:cs typeface="Arial" panose="020B0604020202020204" pitchFamily="34" charset="0"/>
              </a:rPr>
              <a:t> </a:t>
            </a:r>
            <a:r>
              <a:rPr lang="de-DE" sz="2200" b="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48079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a:latin typeface="Calibri" panose="020F0502020204030204" pitchFamily="34" charset="0"/>
                <a:cs typeface="Calibri" panose="020F0502020204030204" pitchFamily="34" charset="0"/>
              </a:rPr>
              <a:t>PIKAS</a:t>
            </a:r>
            <a:r>
              <a:rPr lang="de-DE" sz="2400" b="1">
                <a:latin typeface="Arial" panose="020B0604020202020204" pitchFamily="34" charset="0"/>
                <a:cs typeface="Arial" panose="020B0604020202020204" pitchFamily="34" charset="0"/>
              </a:rPr>
              <a:t> gibt es auch </a:t>
            </a:r>
          </a:p>
          <a:p>
            <a:pPr algn="ctr">
              <a:lnSpc>
                <a:spcPct val="100000"/>
              </a:lnSpc>
            </a:pPr>
            <a:r>
              <a:rPr lang="de-DE" sz="2400" b="1">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a:solidFill>
                  <a:schemeClr val="tx1"/>
                </a:solidFill>
                <a:latin typeface="Calibri" panose="020F0502020204030204" pitchFamily="34" charset="0"/>
                <a:cs typeface="Calibri" panose="020F0502020204030204" pitchFamily="34" charset="0"/>
              </a:rPr>
              <a:t>@PIKASdzlm</a:t>
            </a: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a:solidFill>
                  <a:schemeClr val="tx1"/>
                </a:solidFill>
                <a:latin typeface="Calibri" panose="020F0502020204030204" pitchFamily="34" charset="0"/>
                <a:cs typeface="Calibri" panose="020F0502020204030204" pitchFamily="34" charset="0"/>
              </a:rPr>
              <a:t>@PIKAS_und_co</a:t>
            </a: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a:solidFill>
                  <a:schemeClr val="tx1"/>
                </a:solidFill>
                <a:latin typeface="Calibri" panose="020F0502020204030204" pitchFamily="34" charset="0"/>
                <a:cs typeface="Calibri" panose="020F0502020204030204" pitchFamily="34" charset="0"/>
              </a:rPr>
              <a:t>@PIKAS_und_co</a:t>
            </a:r>
          </a:p>
        </p:txBody>
      </p:sp>
    </p:spTree>
    <p:extLst>
      <p:ext uri="{BB962C8B-B14F-4D97-AF65-F5344CB8AC3E}">
        <p14:creationId xmlns:p14="http://schemas.microsoft.com/office/powerpoint/2010/main" val="1766876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63346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698563"/>
            <a:ext cx="7105899" cy="246887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76861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a:t>
            </a:r>
            <a:r>
              <a:rPr lang="de-DE" err="1">
                <a:solidFill>
                  <a:schemeClr val="bg2">
                    <a:lumMod val="50000"/>
                  </a:schemeClr>
                </a:solidFill>
                <a:latin typeface="Arial" panose="020B0604020202020204" pitchFamily="34" charset="0"/>
                <a:cs typeface="Arial" panose="020B0604020202020204" pitchFamily="34" charset="0"/>
              </a:rPr>
              <a:t>pikas.dzlm.de</a:t>
            </a:r>
            <a:r>
              <a:rPr lang="de-DE">
                <a:solidFill>
                  <a:schemeClr val="bg2">
                    <a:lumMod val="50000"/>
                  </a:schemeClr>
                </a:solidFill>
                <a:latin typeface="Arial" panose="020B0604020202020204" pitchFamily="34" charset="0"/>
                <a:cs typeface="Arial" panose="020B0604020202020204" pitchFamily="34" charset="0"/>
              </a:rPr>
              <a:t>)  </a:t>
            </a:r>
            <a:endParaRPr lang="de-DE">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2534764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a:t>
            </a:r>
            <a:r>
              <a:rPr lang="de-DE" err="1">
                <a:solidFill>
                  <a:schemeClr val="bg2">
                    <a:lumMod val="50000"/>
                  </a:schemeClr>
                </a:solidFill>
                <a:latin typeface="Arial" panose="020B0604020202020204" pitchFamily="34" charset="0"/>
                <a:cs typeface="Arial" panose="020B0604020202020204" pitchFamily="34" charset="0"/>
              </a:rPr>
              <a:t>pikas.dzlm.de</a:t>
            </a:r>
            <a:r>
              <a:rPr lang="de-DE">
                <a:solidFill>
                  <a:schemeClr val="bg2">
                    <a:lumMod val="50000"/>
                  </a:schemeClr>
                </a:solidFill>
                <a:latin typeface="Arial" panose="020B0604020202020204" pitchFamily="34" charset="0"/>
                <a:cs typeface="Arial" panose="020B0604020202020204" pitchFamily="34" charset="0"/>
              </a:rPr>
              <a:t>)  </a:t>
            </a:r>
            <a:endParaRPr lang="de-DE">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229563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a:latin typeface="Arial" panose="020B0604020202020204" pitchFamily="34" charset="0"/>
                <a:cs typeface="Arial" panose="020B0604020202020204" pitchFamily="34" charset="0"/>
              </a:rPr>
              <a:t>Besuchen Sie </a:t>
            </a:r>
          </a:p>
          <a:p>
            <a:pPr algn="ctr">
              <a:lnSpc>
                <a:spcPct val="100000"/>
              </a:lnSpc>
            </a:pPr>
            <a:r>
              <a:rPr lang="de-DE" sz="2400" b="1">
                <a:latin typeface="Arial" panose="020B0604020202020204" pitchFamily="34" charset="0"/>
                <a:cs typeface="Arial" panose="020B0604020202020204" pitchFamily="34" charset="0"/>
              </a:rPr>
              <a:t>uns doch auf unseren 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a:solidFill>
                  <a:schemeClr val="tx1"/>
                </a:solidFill>
                <a:latin typeface="Calibri" panose="020F0502020204030204" pitchFamily="34" charset="0"/>
                <a:cs typeface="Calibri" panose="020F0502020204030204" pitchFamily="34" charset="0"/>
              </a:rPr>
              <a:t>proprima.dzlm.de/websites</a:t>
            </a: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232379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0"/>
            <a:r>
              <a:rPr lang="de-DE"/>
              <a:t>Mastertextformat bearbeiten</a:t>
            </a:r>
          </a:p>
          <a:p>
            <a:pPr lvl="1"/>
            <a:r>
              <a:rPr lang="de-DE"/>
              <a:t>Zweite Ebene</a:t>
            </a:r>
          </a:p>
          <a:p>
            <a:pPr lvl="2"/>
            <a:endParaRPr lang="de-DE"/>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a:t>
                      </a:r>
                      <a:r>
                        <a:rPr lang="de-DE" sz="1200" dirty="0" err="1">
                          <a:effectLst/>
                          <a:latin typeface="Arial" panose="020B0604020202020204" pitchFamily="34" charset="0"/>
                          <a:ea typeface="Times New Roman" panose="02020603050405020304" pitchFamily="18" charset="0"/>
                          <a:cs typeface="Arial" panose="020B0604020202020204" pitchFamily="34" charset="0"/>
                        </a:rPr>
                        <a:t>Zahlen.docx</a:t>
                      </a:r>
                      <a:r>
                        <a:rPr lang="de-DE" sz="1200" dirty="0">
                          <a:effectLst/>
                          <a:latin typeface="Arial" panose="020B0604020202020204" pitchFamily="34" charset="0"/>
                          <a:ea typeface="Times New Roman" panose="02020603050405020304" pitchFamily="18" charset="0"/>
                          <a:cs typeface="Arial" panose="020B0604020202020204" pitchFamily="34" charset="0"/>
                        </a:rPr>
                        <a:t>“</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a:t>FÜR MODERATOR:INNEN</a:t>
            </a:r>
            <a:endParaRPr lang="de-DE"/>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 AUFZÄHLUNG</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a:p>
          <a:p>
            <a:pPr lvl="0"/>
            <a:endParaRPr lang="de-DE"/>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a:t>(Quelle, Jahr, Seite)</a:t>
            </a:r>
            <a:endParaRPr lang="de-DE"/>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Juni 24</a:t>
            </a:fld>
            <a:endParaRPr lang="de-DE"/>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(pikas.dzlm.de)  </a:t>
            </a:r>
            <a:endParaRPr lang="de-DE">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4" r:id="rId3"/>
    <p:sldLayoutId id="2147483691" r:id="rId4"/>
    <p:sldLayoutId id="2147483689" r:id="rId5"/>
    <p:sldLayoutId id="2147483686" r:id="rId6"/>
    <p:sldLayoutId id="2147483688" r:id="rId7"/>
    <p:sldLayoutId id="2147483661" r:id="rId8"/>
    <p:sldLayoutId id="2147483696" r:id="rId9"/>
    <p:sldLayoutId id="2147483692" r:id="rId10"/>
    <p:sldLayoutId id="2147483693" r:id="rId11"/>
    <p:sldLayoutId id="2147483694" r:id="rId12"/>
    <p:sldLayoutId id="2147483695" r:id="rId13"/>
    <p:sldLayoutId id="2147483666" r:id="rId14"/>
    <p:sldLayoutId id="2147483669" r:id="rId15"/>
    <p:sldLayoutId id="2147483652" r:id="rId16"/>
    <p:sldLayoutId id="2147483668" r:id="rId17"/>
    <p:sldLayoutId id="2147483662" r:id="rId18"/>
    <p:sldLayoutId id="2147483698" r:id="rId19"/>
    <p:sldLayoutId id="2147483699" r:id="rId20"/>
    <p:sldLayoutId id="2147483701" r:id="rId21"/>
    <p:sldLayoutId id="2147483735" r:id="rId22"/>
    <p:sldLayoutId id="2147483736" r:id="rId2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70355"/>
      </p:ext>
    </p:extLst>
  </p:cSld>
  <p:clrMap bg1="lt1" tx1="dk1" bg2="lt2" tx2="dk2" accent1="accent1" accent2="accent2" accent3="accent3" accent4="accent4" accent5="accent5" accent6="accent6" hlink="hlink" folHlink="folHlink"/>
  <p:sldLayoutIdLst>
    <p:sldLayoutId id="2147483734" r:id="rId1"/>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40.png"/><Relationship Id="rId10" Type="http://schemas.openxmlformats.org/officeDocument/2006/relationships/image" Target="../media/image71.jpg"/><Relationship Id="rId4" Type="http://schemas.openxmlformats.org/officeDocument/2006/relationships/image" Target="../media/image42.png"/><Relationship Id="rId9"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40.png"/><Relationship Id="rId10" Type="http://schemas.openxmlformats.org/officeDocument/2006/relationships/image" Target="../media/image79.png"/><Relationship Id="rId4" Type="http://schemas.microsoft.com/office/2007/relationships/hdphoto" Target="../media/hdphoto1.wdp"/><Relationship Id="rId9"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634879" y="3065392"/>
            <a:ext cx="7816938" cy="876659"/>
          </a:xfrm>
        </p:spPr>
        <p:txBody>
          <a:bodyPr lIns="91440" tIns="45720" rIns="91440" bIns="45720" anchor="t">
            <a:normAutofit/>
          </a:bodyPr>
          <a:lstStyle/>
          <a:p>
            <a:r>
              <a:rPr kumimoji="0" lang="de-DE" sz="2800" b="0"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Mathematik sprachbildend unterrichten</a:t>
            </a:r>
            <a:endParaRPr lang="de-DE" sz="2800" dirty="0"/>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a:xfrm>
            <a:off x="172434" y="4430332"/>
            <a:ext cx="8971566" cy="1352282"/>
          </a:xfrm>
        </p:spPr>
        <p:txBody>
          <a:bodyPr lIns="91440" tIns="45720" rIns="91440" bIns="45720" anchor="t">
            <a:normAutofit/>
          </a:bodyPr>
          <a:lstStyle/>
          <a:p>
            <a:r>
              <a:rPr lang="de-DE" dirty="0">
                <a:latin typeface="Arial"/>
                <a:cs typeface="Arial"/>
              </a:rPr>
              <a:t>Kinder beim Beschreiben und Begründen unterstützen</a:t>
            </a:r>
            <a:endParaRPr lang="de-DE" dirty="0"/>
          </a:p>
        </p:txBody>
      </p:sp>
      <p:sp>
        <p:nvSpPr>
          <p:cNvPr id="11" name="Untertitel 1">
            <a:extLst>
              <a:ext uri="{FF2B5EF4-FFF2-40B4-BE49-F238E27FC236}">
                <a16:creationId xmlns:a16="http://schemas.microsoft.com/office/drawing/2014/main" id="{31A324A9-1E4E-B6C4-FE85-8EDC35EEA209}"/>
              </a:ext>
            </a:extLst>
          </p:cNvPr>
          <p:cNvSpPr txBox="1">
            <a:spLocks/>
          </p:cNvSpPr>
          <p:nvPr/>
        </p:nvSpPr>
        <p:spPr>
          <a:xfrm>
            <a:off x="244032" y="3942051"/>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Modul 3</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r>
              <a:rPr lang="de-DE" sz="1400" b="1" dirty="0"/>
              <a:t>Mögliche Vorgehensweise</a:t>
            </a:r>
            <a:r>
              <a:rPr lang="de-DE" sz="1400" dirty="0"/>
              <a:t>: </a:t>
            </a:r>
          </a:p>
          <a:p>
            <a:r>
              <a:rPr lang="de-DE" sz="1400" dirty="0"/>
              <a:t>Es werden Dreiergruppen gebildet. Die Lehrkräfte kommen in den Austausch über ihre Einstiegs- oder Reflexionsphase und diskutieren diese anhand der Leitfragen.</a:t>
            </a:r>
          </a:p>
          <a:p>
            <a:r>
              <a:rPr lang="de-DE" sz="1400" dirty="0"/>
              <a:t>Vermutlich werden die Lehrkräfte die Erfahrung gemacht haben, dass die Kinder in den individuellen Arbeitsphase die Sprachmittel aus der Einstiegsphase noch nicht selbstständig nutzen. Daher wurden hier für das „Mutmachen“ und „Durchhalten“ weitere Folien eingebaut. Diese ermutigen dazu, das gemeinsame Gespräch und dessen Nutzen langfristig und damit als Lernprozess zu sehen.</a:t>
            </a:r>
          </a:p>
        </p:txBody>
      </p:sp>
    </p:spTree>
    <p:extLst>
      <p:ext uri="{BB962C8B-B14F-4D97-AF65-F5344CB8AC3E}">
        <p14:creationId xmlns:p14="http://schemas.microsoft.com/office/powerpoint/2010/main" val="261277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481E18-9D36-DED4-FA33-9DA6611CF72D}"/>
              </a:ext>
            </a:extLst>
          </p:cNvPr>
          <p:cNvPicPr>
            <a:picLocks noChangeAspect="1"/>
          </p:cNvPicPr>
          <p:nvPr/>
        </p:nvPicPr>
        <p:blipFill>
          <a:blip r:embed="rId3"/>
          <a:srcRect/>
          <a:stretch/>
        </p:blipFill>
        <p:spPr>
          <a:xfrm>
            <a:off x="1275198" y="1388631"/>
            <a:ext cx="3515166" cy="4557272"/>
          </a:xfrm>
          <a:prstGeom prst="rect">
            <a:avLst/>
          </a:prstGeom>
          <a:solidFill>
            <a:schemeClr val="bg1"/>
          </a:solidFill>
          <a:effectLst>
            <a:outerShdw blurRad="63500" sx="102000" sy="102000" algn="ctr" rotWithShape="0">
              <a:prstClr val="black">
                <a:alpha val="40000"/>
              </a:prstClr>
            </a:outerShdw>
          </a:effectLst>
        </p:spPr>
      </p:pic>
      <p:sp>
        <p:nvSpPr>
          <p:cNvPr id="2" name="Titel 1">
            <a:extLst>
              <a:ext uri="{FF2B5EF4-FFF2-40B4-BE49-F238E27FC236}">
                <a16:creationId xmlns:a16="http://schemas.microsoft.com/office/drawing/2014/main" id="{76D71931-CE5B-0173-BA7C-6EB878F762F1}"/>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67E86A8B-E191-309F-319A-90F87B03E7D6}"/>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6" name="Foliennummernplatzhalter 5">
            <a:extLst>
              <a:ext uri="{FF2B5EF4-FFF2-40B4-BE49-F238E27FC236}">
                <a16:creationId xmlns:a16="http://schemas.microsoft.com/office/drawing/2014/main" id="{6E13C153-4F23-525B-710B-050C3F58D609}"/>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8" name="Grafik 7">
            <a:extLst>
              <a:ext uri="{FF2B5EF4-FFF2-40B4-BE49-F238E27FC236}">
                <a16:creationId xmlns:a16="http://schemas.microsoft.com/office/drawing/2014/main" id="{4FB9CB3D-C468-1597-3594-A34FADDD2F17}"/>
              </a:ext>
            </a:extLst>
          </p:cNvPr>
          <p:cNvPicPr>
            <a:picLocks noChangeAspect="1"/>
          </p:cNvPicPr>
          <p:nvPr/>
        </p:nvPicPr>
        <p:blipFill>
          <a:blip r:embed="rId4"/>
          <a:srcRect/>
          <a:stretch/>
        </p:blipFill>
        <p:spPr>
          <a:xfrm>
            <a:off x="4209917" y="1866471"/>
            <a:ext cx="4496065" cy="33720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877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10105-8153-F9FC-87A3-EA11136196D2}"/>
              </a:ext>
            </a:extLst>
          </p:cNvPr>
          <p:cNvSpPr>
            <a:spLocks noGrp="1"/>
          </p:cNvSpPr>
          <p:nvPr>
            <p:ph type="title"/>
          </p:nvPr>
        </p:nvSpPr>
        <p:spPr/>
        <p:txBody>
          <a:bodyPr/>
          <a:lstStyle/>
          <a:p>
            <a:r>
              <a:rPr lang="de-DE" dirty="0"/>
              <a:t>Reflexion des Erprobungsauftrags</a:t>
            </a:r>
          </a:p>
        </p:txBody>
      </p:sp>
      <p:sp>
        <p:nvSpPr>
          <p:cNvPr id="4" name="Textplatzhalter 3">
            <a:extLst>
              <a:ext uri="{FF2B5EF4-FFF2-40B4-BE49-F238E27FC236}">
                <a16:creationId xmlns:a16="http://schemas.microsoft.com/office/drawing/2014/main" id="{8A76EE8B-B3FF-C727-51BC-0C8163E60074}"/>
              </a:ext>
            </a:extLst>
          </p:cNvPr>
          <p:cNvSpPr>
            <a:spLocks noGrp="1"/>
          </p:cNvSpPr>
          <p:nvPr>
            <p:ph type="body" sz="quarter" idx="14"/>
          </p:nvPr>
        </p:nvSpPr>
        <p:spPr>
          <a:xfrm>
            <a:off x="1763316" y="1660385"/>
            <a:ext cx="6438900" cy="4421437"/>
          </a:xfrm>
        </p:spPr>
        <p:txBody>
          <a:bodyPr>
            <a:normAutofit/>
          </a:bodyPr>
          <a:lstStyle/>
          <a:p>
            <a:pPr marL="0" marR="0" lvl="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Berichten Sie über die Durchführung und Ihre Beobachtungen:</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indent="-285750">
              <a:spcBef>
                <a:spcPts val="0"/>
              </a:spcBef>
              <a:buFont typeface="Arial" panose="020B0604020202020204" pitchFamily="34" charset="0"/>
              <a:buChar char="•"/>
            </a:pPr>
            <a:r>
              <a:rPr lang="de-DE" sz="1700" dirty="0"/>
              <a:t>Welche Sprachmittel und Visualisierungen haben Sie berücksichtigt?</a:t>
            </a:r>
          </a:p>
          <a:p>
            <a:pPr marL="285750" indent="-285750">
              <a:spcBef>
                <a:spcPts val="0"/>
              </a:spcBef>
              <a:buFont typeface="Arial" panose="020B0604020202020204" pitchFamily="34" charset="0"/>
              <a:buChar char="•"/>
            </a:pPr>
            <a:r>
              <a:rPr lang="de-DE" sz="1700" dirty="0"/>
              <a:t>Hat Ihre Lehrkraftsprache die Lernenden dabei unterstützt, ihre Entdeckungen zu versprachlichen?</a:t>
            </a:r>
          </a:p>
          <a:p>
            <a:pPr marL="285750" indent="-285750">
              <a:spcBef>
                <a:spcPts val="0"/>
              </a:spcBef>
              <a:buFont typeface="Arial" panose="020B0604020202020204" pitchFamily="34" charset="0"/>
              <a:buChar char="•"/>
            </a:pPr>
            <a:r>
              <a:rPr lang="de-DE" sz="1700" dirty="0"/>
              <a:t>Welchen Aspekt aus „Sprachmittel anregen“ haben Sie besonders fokussiert? Inwiefern hat dies Wirkung gezeigt?</a:t>
            </a:r>
          </a:p>
        </p:txBody>
      </p:sp>
      <p:sp>
        <p:nvSpPr>
          <p:cNvPr id="5" name="Datumsplatzhalter 4">
            <a:extLst>
              <a:ext uri="{FF2B5EF4-FFF2-40B4-BE49-F238E27FC236}">
                <a16:creationId xmlns:a16="http://schemas.microsoft.com/office/drawing/2014/main" id="{1D208A0F-DD84-F13F-49B8-EB9A5779605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4E08C7A-650F-2CBB-4138-18BA723273E6}"/>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254661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F8E6E83-58E5-EDD4-7FB2-688C7D8A41F6}"/>
              </a:ext>
            </a:extLst>
          </p:cNvPr>
          <p:cNvSpPr>
            <a:spLocks noGrp="1"/>
          </p:cNvSpPr>
          <p:nvPr>
            <p:ph type="body" sz="quarter" idx="13"/>
          </p:nvPr>
        </p:nvSpPr>
        <p:spPr>
          <a:xfrm>
            <a:off x="1096266" y="1194030"/>
            <a:ext cx="7650169" cy="445628"/>
          </a:xfrm>
        </p:spPr>
        <p:txBody>
          <a:bodyPr/>
          <a:lstStyle/>
          <a:p>
            <a:r>
              <a:rPr lang="de-DE" dirty="0"/>
              <a:t>WARUM LERNENDE DIE GEMEINSAME SPRACHE DENNOCH NICHT NUTZEN</a:t>
            </a:r>
          </a:p>
        </p:txBody>
      </p:sp>
      <p:sp>
        <p:nvSpPr>
          <p:cNvPr id="5" name="Datumsplatzhalter 4">
            <a:extLst>
              <a:ext uri="{FF2B5EF4-FFF2-40B4-BE49-F238E27FC236}">
                <a16:creationId xmlns:a16="http://schemas.microsoft.com/office/drawing/2014/main" id="{ECE5F8FE-AA1D-91A4-8C1A-0DEB83A66A3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5891FDC9-0368-E739-6CC7-1710D0F86036}"/>
              </a:ext>
            </a:extLst>
          </p:cNvPr>
          <p:cNvSpPr>
            <a:spLocks noGrp="1"/>
          </p:cNvSpPr>
          <p:nvPr>
            <p:ph type="sldNum" sz="quarter" idx="12"/>
          </p:nvPr>
        </p:nvSpPr>
        <p:spPr/>
        <p:txBody>
          <a:bodyPr/>
          <a:lstStyle/>
          <a:p>
            <a:fld id="{C3752B7C-18A9-864D-BBCB-54A9F41B5594}" type="slidenum">
              <a:rPr lang="de-DE" smtClean="0"/>
              <a:pPr/>
              <a:t>13</a:t>
            </a:fld>
            <a:endParaRPr lang="de-DE" dirty="0"/>
          </a:p>
        </p:txBody>
      </p:sp>
      <p:pic>
        <p:nvPicPr>
          <p:cNvPr id="7" name="Grafik 6">
            <a:extLst>
              <a:ext uri="{FF2B5EF4-FFF2-40B4-BE49-F238E27FC236}">
                <a16:creationId xmlns:a16="http://schemas.microsoft.com/office/drawing/2014/main" id="{BBA8004F-1BFF-109A-C3BC-F5D51E30F827}"/>
              </a:ext>
            </a:extLst>
          </p:cNvPr>
          <p:cNvPicPr>
            <a:picLocks noChangeAspect="1"/>
          </p:cNvPicPr>
          <p:nvPr/>
        </p:nvPicPr>
        <p:blipFill rotWithShape="1">
          <a:blip r:embed="rId3"/>
          <a:srcRect b="46420"/>
          <a:stretch/>
        </p:blipFill>
        <p:spPr>
          <a:xfrm>
            <a:off x="7931536" y="2448547"/>
            <a:ext cx="1503669" cy="1191931"/>
          </a:xfrm>
          <a:prstGeom prst="rect">
            <a:avLst/>
          </a:prstGeom>
        </p:spPr>
      </p:pic>
      <p:sp>
        <p:nvSpPr>
          <p:cNvPr id="10" name="Abgerundete rechteckige Legende 9">
            <a:extLst>
              <a:ext uri="{FF2B5EF4-FFF2-40B4-BE49-F238E27FC236}">
                <a16:creationId xmlns:a16="http://schemas.microsoft.com/office/drawing/2014/main" id="{D07635C5-3BB3-9766-4B11-23235C0D0005}"/>
              </a:ext>
            </a:extLst>
          </p:cNvPr>
          <p:cNvSpPr/>
          <p:nvPr/>
        </p:nvSpPr>
        <p:spPr>
          <a:xfrm>
            <a:off x="4319928" y="4789667"/>
            <a:ext cx="4634163" cy="866221"/>
          </a:xfrm>
          <a:prstGeom prst="wedgeRoundRectCallout">
            <a:avLst>
              <a:gd name="adj1" fmla="val 35896"/>
              <a:gd name="adj2" fmla="val -7322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Unter einer Erklärung bzw. Beschreibung oder auch einer Begründung stelle ich mir eigentlich etwas anderes vor …</a:t>
            </a:r>
          </a:p>
        </p:txBody>
      </p:sp>
      <p:sp>
        <p:nvSpPr>
          <p:cNvPr id="13" name="Abgerundete rechteckige Legende 12">
            <a:extLst>
              <a:ext uri="{FF2B5EF4-FFF2-40B4-BE49-F238E27FC236}">
                <a16:creationId xmlns:a16="http://schemas.microsoft.com/office/drawing/2014/main" id="{E2C9BE50-BC6F-5731-19CF-1BDAAC437167}"/>
              </a:ext>
            </a:extLst>
          </p:cNvPr>
          <p:cNvSpPr/>
          <p:nvPr/>
        </p:nvSpPr>
        <p:spPr>
          <a:xfrm>
            <a:off x="3257969" y="3429000"/>
            <a:ext cx="4736632" cy="984918"/>
          </a:xfrm>
          <a:prstGeom prst="wedgeRoundRectCallout">
            <a:avLst>
              <a:gd name="adj1" fmla="val 55008"/>
              <a:gd name="adj2" fmla="val -4526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Ich habe mündlich aktiv versucht, Sprachmittel anzuregen. Das hat schon viel besser geklappt als in dieser schriftlichen Äußerung! Aber …</a:t>
            </a:r>
          </a:p>
        </p:txBody>
      </p:sp>
      <p:sp>
        <p:nvSpPr>
          <p:cNvPr id="12" name="Inhaltsplatzhalter 3">
            <a:extLst>
              <a:ext uri="{FF2B5EF4-FFF2-40B4-BE49-F238E27FC236}">
                <a16:creationId xmlns:a16="http://schemas.microsoft.com/office/drawing/2014/main" id="{F36431A0-B96D-EE9C-8C3D-3A734D15D232}"/>
              </a:ext>
            </a:extLst>
          </p:cNvPr>
          <p:cNvSpPr txBox="1">
            <a:spLocks/>
          </p:cNvSpPr>
          <p:nvPr/>
        </p:nvSpPr>
        <p:spPr bwMode="auto">
          <a:xfrm>
            <a:off x="-31011" y="5106954"/>
            <a:ext cx="3975652" cy="1110661"/>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Was können Gründe dafür sein, dass Kinder hier Schwierigkeiten haben?</a:t>
            </a:r>
          </a:p>
        </p:txBody>
      </p:sp>
      <p:sp>
        <p:nvSpPr>
          <p:cNvPr id="8" name="Abgerundete rechteckige Legende 7">
            <a:extLst>
              <a:ext uri="{FF2B5EF4-FFF2-40B4-BE49-F238E27FC236}">
                <a16:creationId xmlns:a16="http://schemas.microsoft.com/office/drawing/2014/main" id="{D8EF9062-BC82-E8A0-BAB2-13605719C909}"/>
              </a:ext>
            </a:extLst>
          </p:cNvPr>
          <p:cNvSpPr/>
          <p:nvPr/>
        </p:nvSpPr>
        <p:spPr>
          <a:xfrm>
            <a:off x="3257968" y="1861320"/>
            <a:ext cx="4480722" cy="1191931"/>
          </a:xfrm>
          <a:prstGeom prst="wedgeRoundRectCallout">
            <a:avLst>
              <a:gd name="adj1" fmla="val 59339"/>
              <a:gd name="adj2" fmla="val 2140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Wir haben in der Klasse gemeinsam einen Sprachspeicher entwickelt und viel über diesen Rechenweg gesprochen. Dennoch nutzen sie die vereinbarten Ausdrücke nicht.</a:t>
            </a:r>
          </a:p>
        </p:txBody>
      </p:sp>
      <p:sp>
        <p:nvSpPr>
          <p:cNvPr id="9" name="Rechteck 8">
            <a:extLst>
              <a:ext uri="{FF2B5EF4-FFF2-40B4-BE49-F238E27FC236}">
                <a16:creationId xmlns:a16="http://schemas.microsoft.com/office/drawing/2014/main" id="{63EF58E7-1D58-57A1-4973-90693DE62980}"/>
              </a:ext>
            </a:extLst>
          </p:cNvPr>
          <p:cNvSpPr/>
          <p:nvPr/>
        </p:nvSpPr>
        <p:spPr>
          <a:xfrm>
            <a:off x="659520" y="4622075"/>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pic>
        <p:nvPicPr>
          <p:cNvPr id="21" name="Grafik 20">
            <a:extLst>
              <a:ext uri="{FF2B5EF4-FFF2-40B4-BE49-F238E27FC236}">
                <a16:creationId xmlns:a16="http://schemas.microsoft.com/office/drawing/2014/main" id="{95C2D4D0-761D-EFA0-2611-2415C5D88F64}"/>
              </a:ext>
            </a:extLst>
          </p:cNvPr>
          <p:cNvPicPr>
            <a:picLocks noChangeAspect="1"/>
          </p:cNvPicPr>
          <p:nvPr/>
        </p:nvPicPr>
        <p:blipFill>
          <a:blip r:embed="rId6"/>
          <a:stretch>
            <a:fillRect/>
          </a:stretch>
        </p:blipFill>
        <p:spPr>
          <a:xfrm>
            <a:off x="703745" y="1807715"/>
            <a:ext cx="2298313" cy="2716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el 1">
            <a:extLst>
              <a:ext uri="{FF2B5EF4-FFF2-40B4-BE49-F238E27FC236}">
                <a16:creationId xmlns:a16="http://schemas.microsoft.com/office/drawing/2014/main" id="{C9231E03-76DB-53F7-0444-DCC3656C510B}"/>
              </a:ext>
            </a:extLst>
          </p:cNvPr>
          <p:cNvSpPr>
            <a:spLocks noGrp="1"/>
          </p:cNvSpPr>
          <p:nvPr>
            <p:ph type="title"/>
          </p:nvPr>
        </p:nvSpPr>
        <p:spPr>
          <a:xfrm>
            <a:off x="1096423" y="382774"/>
            <a:ext cx="7009509" cy="603704"/>
          </a:xfrm>
        </p:spPr>
        <p:txBody>
          <a:bodyPr/>
          <a:lstStyle/>
          <a:p>
            <a:r>
              <a:rPr lang="de-DE" dirty="0"/>
              <a:t>Reflexion des Erprobungsauftrags</a:t>
            </a:r>
          </a:p>
        </p:txBody>
      </p:sp>
    </p:spTree>
    <p:extLst>
      <p:ext uri="{BB962C8B-B14F-4D97-AF65-F5344CB8AC3E}">
        <p14:creationId xmlns:p14="http://schemas.microsoft.com/office/powerpoint/2010/main" val="141850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BDE7DC6-555D-7BB2-3A0F-5F3A2CD74CF0}"/>
              </a:ext>
            </a:extLst>
          </p:cNvPr>
          <p:cNvSpPr>
            <a:spLocks noGrp="1"/>
          </p:cNvSpPr>
          <p:nvPr>
            <p:ph type="body" sz="quarter" idx="13"/>
          </p:nvPr>
        </p:nvSpPr>
        <p:spPr>
          <a:xfrm>
            <a:off x="1096265" y="1194030"/>
            <a:ext cx="7822447" cy="445628"/>
          </a:xfrm>
        </p:spPr>
        <p:txBody>
          <a:bodyPr/>
          <a:lstStyle/>
          <a:p>
            <a:r>
              <a:rPr lang="de-DE" dirty="0"/>
              <a:t>WARUM LERNENDE DIE GEMEINSAME SPRACHE DENNOCH NICHT NUTZEN</a:t>
            </a:r>
          </a:p>
        </p:txBody>
      </p:sp>
      <p:sp>
        <p:nvSpPr>
          <p:cNvPr id="5" name="Datumsplatzhalter 4">
            <a:extLst>
              <a:ext uri="{FF2B5EF4-FFF2-40B4-BE49-F238E27FC236}">
                <a16:creationId xmlns:a16="http://schemas.microsoft.com/office/drawing/2014/main" id="{BADA72C9-EA3C-4189-C6CB-541F4BE57F07}"/>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D0288B-161F-14CD-5331-0B85B000057E}"/>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7" name="Textfeld 6">
            <a:extLst>
              <a:ext uri="{FF2B5EF4-FFF2-40B4-BE49-F238E27FC236}">
                <a16:creationId xmlns:a16="http://schemas.microsoft.com/office/drawing/2014/main" id="{FE35464F-D391-8C46-C42D-E3056A450F9C}"/>
              </a:ext>
            </a:extLst>
          </p:cNvPr>
          <p:cNvSpPr txBox="1"/>
          <p:nvPr/>
        </p:nvSpPr>
        <p:spPr>
          <a:xfrm>
            <a:off x="3493630" y="3517644"/>
            <a:ext cx="5504533" cy="1111407"/>
          </a:xfrm>
          <a:prstGeom prst="rect">
            <a:avLst/>
          </a:prstGeom>
          <a:solidFill>
            <a:schemeClr val="bg1"/>
          </a:solidFill>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t>Individuelle Sprachkompetenzen berücksichtigen</a:t>
            </a:r>
            <a:br>
              <a:rPr lang="de-DE" dirty="0">
                <a:solidFill>
                  <a:srgbClr val="000000"/>
                </a:solidFill>
                <a:latin typeface="Arial"/>
                <a:cs typeface="Arial"/>
              </a:rPr>
            </a:br>
            <a:r>
              <a:rPr lang="de-DE" sz="1600" dirty="0">
                <a:solidFill>
                  <a:schemeClr val="tx1">
                    <a:lumMod val="50000"/>
                    <a:lumOff val="50000"/>
                  </a:schemeClr>
                </a:solidFill>
              </a:rPr>
              <a:t>Sprachmittel werden je nach individuellen sprachlichen Kompetenzen von Lernenden unterschiedlich schnell aufgenommen. </a:t>
            </a:r>
            <a:endParaRPr lang="de-DE" dirty="0">
              <a:solidFill>
                <a:schemeClr val="tx1">
                  <a:lumMod val="50000"/>
                  <a:lumOff val="50000"/>
                </a:schemeClr>
              </a:solidFill>
              <a:latin typeface="Arial"/>
              <a:cs typeface="Arial"/>
            </a:endParaRPr>
          </a:p>
        </p:txBody>
      </p:sp>
      <p:sp>
        <p:nvSpPr>
          <p:cNvPr id="9" name="Textfeld 8">
            <a:extLst>
              <a:ext uri="{FF2B5EF4-FFF2-40B4-BE49-F238E27FC236}">
                <a16:creationId xmlns:a16="http://schemas.microsoft.com/office/drawing/2014/main" id="{B6AE3243-B753-888E-A15A-C32AF07AD80A}"/>
              </a:ext>
            </a:extLst>
          </p:cNvPr>
          <p:cNvSpPr txBox="1"/>
          <p:nvPr/>
        </p:nvSpPr>
        <p:spPr>
          <a:xfrm>
            <a:off x="3493630" y="1753020"/>
            <a:ext cx="5504533" cy="1616630"/>
          </a:xfrm>
          <a:prstGeom prst="rect">
            <a:avLst/>
          </a:prstGeom>
          <a:solidFill>
            <a:schemeClr val="bg1"/>
          </a:solidFill>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t>Verständnis überprüfen</a:t>
            </a:r>
            <a:endParaRPr lang="de-DE" dirty="0">
              <a:solidFill>
                <a:srgbClr val="000000"/>
              </a:solidFill>
              <a:latin typeface="Arial"/>
              <a:cs typeface="Arial"/>
            </a:endParaRPr>
          </a:p>
          <a:p>
            <a:pPr defTabSz="914400">
              <a:spcBef>
                <a:spcPts val="0"/>
              </a:spcBef>
            </a:pPr>
            <a:r>
              <a:rPr lang="de-DE" sz="1600" dirty="0">
                <a:solidFill>
                  <a:schemeClr val="tx1">
                    <a:lumMod val="50000"/>
                    <a:lumOff val="50000"/>
                  </a:schemeClr>
                </a:solidFill>
              </a:rPr>
              <a:t>Können Lernende bereits vereinbarte Sprachmittel nur schwer für eigene Sprachproduktionen nutzen, kann dies auch daran liegen, dass sie den mathematischen Inhalt nicht verstanden haben. Daher sollten Materialhandlungen kontinuierlich und wiederholend genutzt werden. </a:t>
            </a:r>
            <a:endParaRPr lang="de-DE" dirty="0">
              <a:solidFill>
                <a:schemeClr val="tx1">
                  <a:lumMod val="50000"/>
                  <a:lumOff val="50000"/>
                </a:schemeClr>
              </a:solidFill>
              <a:latin typeface="Arial"/>
              <a:cs typeface="Arial"/>
            </a:endParaRPr>
          </a:p>
        </p:txBody>
      </p:sp>
      <p:sp>
        <p:nvSpPr>
          <p:cNvPr id="4" name="Textfeld 3">
            <a:extLst>
              <a:ext uri="{FF2B5EF4-FFF2-40B4-BE49-F238E27FC236}">
                <a16:creationId xmlns:a16="http://schemas.microsoft.com/office/drawing/2014/main" id="{F8F155C7-DC97-8BE8-2F5B-89DF0547671C}"/>
              </a:ext>
            </a:extLst>
          </p:cNvPr>
          <p:cNvSpPr txBox="1"/>
          <p:nvPr/>
        </p:nvSpPr>
        <p:spPr>
          <a:xfrm>
            <a:off x="3493630" y="4794110"/>
            <a:ext cx="5504533" cy="1111407"/>
          </a:xfrm>
          <a:prstGeom prst="rect">
            <a:avLst/>
          </a:prstGeom>
          <a:solidFill>
            <a:schemeClr val="bg1"/>
          </a:solidFill>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t>Sprachbildung langfristig denken</a:t>
            </a:r>
            <a:br>
              <a:rPr lang="de-DE" dirty="0">
                <a:solidFill>
                  <a:srgbClr val="000000"/>
                </a:solidFill>
                <a:latin typeface="Arial"/>
                <a:cs typeface="Arial"/>
              </a:rPr>
            </a:br>
            <a:r>
              <a:rPr lang="de-DE" sz="1600" dirty="0">
                <a:solidFill>
                  <a:schemeClr val="tx1">
                    <a:lumMod val="50000"/>
                    <a:lumOff val="50000"/>
                  </a:schemeClr>
                </a:solidFill>
              </a:rPr>
              <a:t>Lernende brauchen wiederholt Gelegenheit, sich im Beschreiben oder auch Begründen mathematischer Ideen zu üben. </a:t>
            </a:r>
            <a:endParaRPr lang="de-DE" dirty="0">
              <a:solidFill>
                <a:schemeClr val="tx1">
                  <a:lumMod val="50000"/>
                  <a:lumOff val="50000"/>
                </a:schemeClr>
              </a:solidFill>
              <a:latin typeface="Arial"/>
              <a:cs typeface="Arial"/>
            </a:endParaRPr>
          </a:p>
        </p:txBody>
      </p:sp>
      <p:pic>
        <p:nvPicPr>
          <p:cNvPr id="11" name="Grafik 10" descr="Lupe mit einfarbiger Füllung">
            <a:extLst>
              <a:ext uri="{FF2B5EF4-FFF2-40B4-BE49-F238E27FC236}">
                <a16:creationId xmlns:a16="http://schemas.microsoft.com/office/drawing/2014/main" id="{7E8EFBE3-D695-C286-6F77-0AAF5BAE6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17166">
            <a:off x="8207997" y="4714361"/>
            <a:ext cx="914400" cy="914400"/>
          </a:xfrm>
          <a:prstGeom prst="rect">
            <a:avLst/>
          </a:prstGeom>
        </p:spPr>
      </p:pic>
      <p:pic>
        <p:nvPicPr>
          <p:cNvPr id="10" name="Grafik 9">
            <a:extLst>
              <a:ext uri="{FF2B5EF4-FFF2-40B4-BE49-F238E27FC236}">
                <a16:creationId xmlns:a16="http://schemas.microsoft.com/office/drawing/2014/main" id="{68E5004C-ED4A-22A6-A2E1-50B12B605944}"/>
              </a:ext>
            </a:extLst>
          </p:cNvPr>
          <p:cNvPicPr>
            <a:picLocks noChangeAspect="1"/>
          </p:cNvPicPr>
          <p:nvPr/>
        </p:nvPicPr>
        <p:blipFill>
          <a:blip r:embed="rId5"/>
          <a:stretch>
            <a:fillRect/>
          </a:stretch>
        </p:blipFill>
        <p:spPr>
          <a:xfrm>
            <a:off x="703745" y="1807715"/>
            <a:ext cx="2298313" cy="2716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hteck 11">
            <a:extLst>
              <a:ext uri="{FF2B5EF4-FFF2-40B4-BE49-F238E27FC236}">
                <a16:creationId xmlns:a16="http://schemas.microsoft.com/office/drawing/2014/main" id="{C9EE163F-CA92-E35E-298C-5D9A57F95B49}"/>
              </a:ext>
            </a:extLst>
          </p:cNvPr>
          <p:cNvSpPr/>
          <p:nvPr/>
        </p:nvSpPr>
        <p:spPr>
          <a:xfrm>
            <a:off x="659520" y="4622075"/>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sp>
        <p:nvSpPr>
          <p:cNvPr id="14" name="Titel 1">
            <a:extLst>
              <a:ext uri="{FF2B5EF4-FFF2-40B4-BE49-F238E27FC236}">
                <a16:creationId xmlns:a16="http://schemas.microsoft.com/office/drawing/2014/main" id="{36498E12-50C0-E71F-5B1A-6B3F22E819EF}"/>
              </a:ext>
            </a:extLst>
          </p:cNvPr>
          <p:cNvSpPr>
            <a:spLocks noGrp="1"/>
          </p:cNvSpPr>
          <p:nvPr>
            <p:ph type="title"/>
          </p:nvPr>
        </p:nvSpPr>
        <p:spPr>
          <a:xfrm>
            <a:off x="1096423" y="382774"/>
            <a:ext cx="7009509" cy="603704"/>
          </a:xfrm>
        </p:spPr>
        <p:txBody>
          <a:bodyPr/>
          <a:lstStyle/>
          <a:p>
            <a:r>
              <a:rPr lang="de-DE" dirty="0"/>
              <a:t>Reflexion des Erprobungsauftrags</a:t>
            </a:r>
          </a:p>
        </p:txBody>
      </p:sp>
    </p:spTree>
    <p:extLst>
      <p:ext uri="{BB962C8B-B14F-4D97-AF65-F5344CB8AC3E}">
        <p14:creationId xmlns:p14="http://schemas.microsoft.com/office/powerpoint/2010/main" val="407484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b="1" dirty="0"/>
              <a:t>Beschreiben und Begründen – Sensibilisierung und Hintergrund</a:t>
            </a:r>
          </a:p>
          <a:p>
            <a:r>
              <a:rPr lang="de-DE" dirty="0"/>
              <a:t>Beschreibungen fokussieren und anregen</a:t>
            </a:r>
          </a:p>
          <a:p>
            <a:r>
              <a:rPr lang="de-DE" dirty="0"/>
              <a:t>Beschreibungen unterstützen und fördern</a:t>
            </a:r>
          </a:p>
          <a:p>
            <a:r>
              <a:rPr lang="de-DE" dirty="0"/>
              <a:t>Begründungen fokussieren und anregen</a:t>
            </a:r>
          </a:p>
          <a:p>
            <a:r>
              <a:rPr lang="de-DE"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233069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FCFD1-C22C-396E-A3BB-4371297D50B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D10742C9-E31E-04B2-9C33-3375B33B4058}"/>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89F14521-8153-B0CD-62AF-ABEBE6192495}"/>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6" name="Inhaltsplatzhalter 5">
            <a:extLst>
              <a:ext uri="{FF2B5EF4-FFF2-40B4-BE49-F238E27FC236}">
                <a16:creationId xmlns:a16="http://schemas.microsoft.com/office/drawing/2014/main" id="{B9DA95DB-9569-D7B5-049A-F635592D958A}"/>
              </a:ext>
            </a:extLst>
          </p:cNvPr>
          <p:cNvSpPr>
            <a:spLocks noGrp="1"/>
          </p:cNvSpPr>
          <p:nvPr>
            <p:ph idx="1"/>
          </p:nvPr>
        </p:nvSpPr>
        <p:spPr/>
        <p:txBody>
          <a:bodyPr/>
          <a:lstStyle/>
          <a:p>
            <a:r>
              <a:rPr lang="de-DE" sz="1600" b="1" dirty="0"/>
              <a:t>Ziel: </a:t>
            </a:r>
            <a:r>
              <a:rPr lang="de-DE" sz="1600" dirty="0"/>
              <a:t>Ziel der folgenden Aktivität ist, dass die Teilnehmenden sich zunächst auf den heutigen Schwerpunkt besinnen: Es geht um eine allgemeine Haltung der Wichtigkeit von Beschreibungs- und Begründungsprozessen. Diese können sich auf sämtliche Inhaltsbereiche beziehen – diese Vielfalt ist im Anschluss an den ersten Teil der Aktivität auch hervorzuheben. Der zweite Teil der Aktivität widmet sich den Schwierigkeiten und Herausforderungen beim Beschreiben (und ggf. Begründen). Auch diese können vielfältig sein: Den Kindern stehen die notwendigen Sprachmittel nicht zur Verfügung, sie wissen nicht, was dabei überhaupt geleistet werden muss usw.</a:t>
            </a:r>
          </a:p>
        </p:txBody>
      </p:sp>
      <p:sp>
        <p:nvSpPr>
          <p:cNvPr id="7" name="Textplatzhalter 4">
            <a:extLst>
              <a:ext uri="{FF2B5EF4-FFF2-40B4-BE49-F238E27FC236}">
                <a16:creationId xmlns:a16="http://schemas.microsoft.com/office/drawing/2014/main" id="{69B143ED-1D0A-2429-B903-AD94A084BCDC}"/>
              </a:ext>
            </a:extLst>
          </p:cNvPr>
          <p:cNvSpPr>
            <a:spLocks noGrp="1"/>
          </p:cNvSpPr>
          <p:nvPr>
            <p:ph type="body" sz="quarter" idx="13"/>
          </p:nvPr>
        </p:nvSpPr>
        <p:spPr>
          <a:xfrm>
            <a:off x="1096266" y="1194030"/>
            <a:ext cx="7009509" cy="445628"/>
          </a:xfrm>
        </p:spPr>
        <p:txBody>
          <a:bodyPr/>
          <a:lstStyle/>
          <a:p>
            <a:r>
              <a:rPr lang="de-DE" dirty="0"/>
              <a:t>HINWEISE ZU DER AKTIVITÄT AUF DEN FOLIEN 17–18</a:t>
            </a:r>
          </a:p>
        </p:txBody>
      </p:sp>
    </p:spTree>
    <p:extLst>
      <p:ext uri="{BB962C8B-B14F-4D97-AF65-F5344CB8AC3E}">
        <p14:creationId xmlns:p14="http://schemas.microsoft.com/office/powerpoint/2010/main" val="4127256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C502F1-E671-A543-E3A9-606499FFDDF5}"/>
              </a:ext>
            </a:extLst>
          </p:cNvPr>
          <p:cNvSpPr>
            <a:spLocks noGrp="1"/>
          </p:cNvSpPr>
          <p:nvPr>
            <p:ph type="title"/>
          </p:nvPr>
        </p:nvSpPr>
        <p:spPr/>
        <p:txBody>
          <a:bodyPr/>
          <a:lstStyle/>
          <a:p>
            <a:r>
              <a:rPr lang="de-DE" dirty="0"/>
              <a:t>Beschreiben und Begründen</a:t>
            </a:r>
          </a:p>
        </p:txBody>
      </p:sp>
      <p:sp>
        <p:nvSpPr>
          <p:cNvPr id="5" name="Textplatzhalter 4">
            <a:extLst>
              <a:ext uri="{FF2B5EF4-FFF2-40B4-BE49-F238E27FC236}">
                <a16:creationId xmlns:a16="http://schemas.microsoft.com/office/drawing/2014/main" id="{686B62AE-AFE9-8B2C-A1A4-F305C1B16022}"/>
              </a:ext>
            </a:extLst>
          </p:cNvPr>
          <p:cNvSpPr>
            <a:spLocks noGrp="1"/>
          </p:cNvSpPr>
          <p:nvPr>
            <p:ph type="body" sz="quarter" idx="13"/>
          </p:nvPr>
        </p:nvSpPr>
        <p:spPr/>
        <p:txBody>
          <a:bodyPr>
            <a:normAutofit/>
          </a:bodyPr>
          <a:lstStyle/>
          <a:p>
            <a:r>
              <a:rPr lang="de-DE" dirty="0"/>
              <a:t>Stand das Beschreiben (und Begründen) im Fokus oder war es eher ein „Nebenprodukt“?</a:t>
            </a:r>
          </a:p>
          <a:p>
            <a:r>
              <a:rPr lang="de-DE" dirty="0"/>
              <a:t>Wodurch wurde das Beschreiben (und Begründen) notwendig (z. B. Formulierung im Lehrwerk, mündliche Einforderung durch Sie …)?</a:t>
            </a:r>
          </a:p>
        </p:txBody>
      </p:sp>
      <p:sp>
        <p:nvSpPr>
          <p:cNvPr id="8" name="Textplatzhalter 7">
            <a:extLst>
              <a:ext uri="{FF2B5EF4-FFF2-40B4-BE49-F238E27FC236}">
                <a16:creationId xmlns:a16="http://schemas.microsoft.com/office/drawing/2014/main" id="{27C8B37C-3752-B697-190D-4E6FD41350D0}"/>
              </a:ext>
            </a:extLst>
          </p:cNvPr>
          <p:cNvSpPr>
            <a:spLocks noGrp="1"/>
          </p:cNvSpPr>
          <p:nvPr>
            <p:ph type="body" sz="quarter" idx="14"/>
          </p:nvPr>
        </p:nvSpPr>
        <p:spPr/>
        <p:txBody>
          <a:bodyPr>
            <a:normAutofit/>
          </a:bodyPr>
          <a:lstStyle/>
          <a:p>
            <a:r>
              <a:rPr lang="de-DE" dirty="0"/>
              <a:t>Gedankenreise: Überlegen Sie einmal für sich:</a:t>
            </a:r>
          </a:p>
          <a:p>
            <a:r>
              <a:rPr lang="de-DE" dirty="0"/>
              <a:t>Was war die letzte Situation in Ihrem Unterricht, in der die Kinder beschreiben (und ggf. begründen) sollten?</a:t>
            </a:r>
          </a:p>
        </p:txBody>
      </p:sp>
      <p:sp>
        <p:nvSpPr>
          <p:cNvPr id="3" name="Datumsplatzhalter 2">
            <a:extLst>
              <a:ext uri="{FF2B5EF4-FFF2-40B4-BE49-F238E27FC236}">
                <a16:creationId xmlns:a16="http://schemas.microsoft.com/office/drawing/2014/main" id="{C632E1F9-28FA-365C-B6A7-CEB4E8993D8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4AB6122-C4FC-30BF-C0C9-80A2C8A1E5C0}"/>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Tree>
    <p:extLst>
      <p:ext uri="{BB962C8B-B14F-4D97-AF65-F5344CB8AC3E}">
        <p14:creationId xmlns:p14="http://schemas.microsoft.com/office/powerpoint/2010/main" val="3399676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C502F1-E671-A543-E3A9-606499FFDDF5}"/>
              </a:ext>
            </a:extLst>
          </p:cNvPr>
          <p:cNvSpPr>
            <a:spLocks noGrp="1"/>
          </p:cNvSpPr>
          <p:nvPr>
            <p:ph type="title"/>
          </p:nvPr>
        </p:nvSpPr>
        <p:spPr/>
        <p:txBody>
          <a:bodyPr/>
          <a:lstStyle/>
          <a:p>
            <a:r>
              <a:rPr lang="de-DE" dirty="0"/>
              <a:t>Beschreiben und Begründen</a:t>
            </a:r>
          </a:p>
        </p:txBody>
      </p:sp>
      <p:sp>
        <p:nvSpPr>
          <p:cNvPr id="8" name="Textplatzhalter 7">
            <a:extLst>
              <a:ext uri="{FF2B5EF4-FFF2-40B4-BE49-F238E27FC236}">
                <a16:creationId xmlns:a16="http://schemas.microsoft.com/office/drawing/2014/main" id="{27C8B37C-3752-B697-190D-4E6FD41350D0}"/>
              </a:ext>
            </a:extLst>
          </p:cNvPr>
          <p:cNvSpPr>
            <a:spLocks noGrp="1"/>
          </p:cNvSpPr>
          <p:nvPr>
            <p:ph type="body" sz="quarter" idx="14"/>
          </p:nvPr>
        </p:nvSpPr>
        <p:spPr/>
        <p:txBody>
          <a:bodyPr>
            <a:normAutofit/>
          </a:bodyPr>
          <a:lstStyle/>
          <a:p>
            <a:r>
              <a:rPr lang="de-DE" dirty="0"/>
              <a:t>Denken Sie weiter:</a:t>
            </a:r>
          </a:p>
          <a:p>
            <a:r>
              <a:rPr lang="de-DE" dirty="0"/>
              <a:t>Welche Schwierigkeiten/Herausforderungen sind dabei aufgetreten?</a:t>
            </a:r>
          </a:p>
        </p:txBody>
      </p:sp>
      <p:sp>
        <p:nvSpPr>
          <p:cNvPr id="3" name="Datumsplatzhalter 2">
            <a:extLst>
              <a:ext uri="{FF2B5EF4-FFF2-40B4-BE49-F238E27FC236}">
                <a16:creationId xmlns:a16="http://schemas.microsoft.com/office/drawing/2014/main" id="{C632E1F9-28FA-365C-B6A7-CEB4E8993D8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4AB6122-C4FC-30BF-C0C9-80A2C8A1E5C0}"/>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Tree>
    <p:extLst>
      <p:ext uri="{BB962C8B-B14F-4D97-AF65-F5344CB8AC3E}">
        <p14:creationId xmlns:p14="http://schemas.microsoft.com/office/powerpoint/2010/main" val="425296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E7D262B-58FF-1AB7-889E-66BC4CA776C4}"/>
              </a:ext>
            </a:extLst>
          </p:cNvPr>
          <p:cNvSpPr>
            <a:spLocks noGrp="1"/>
          </p:cNvSpPr>
          <p:nvPr>
            <p:ph type="body" sz="quarter" idx="13"/>
          </p:nvPr>
        </p:nvSpPr>
        <p:spPr/>
        <p:txBody>
          <a:bodyPr/>
          <a:lstStyle/>
          <a:p>
            <a:r>
              <a:rPr lang="de-DE" dirty="0"/>
              <a:t>BLICK IN DEN LEHRPLAN: BESCHREIBEN (PROZESSE)</a:t>
            </a:r>
          </a:p>
        </p:txBody>
      </p:sp>
      <p:sp>
        <p:nvSpPr>
          <p:cNvPr id="6" name="Datumsplatzhalter 5">
            <a:extLst>
              <a:ext uri="{FF2B5EF4-FFF2-40B4-BE49-F238E27FC236}">
                <a16:creationId xmlns:a16="http://schemas.microsoft.com/office/drawing/2014/main" id="{D449CB02-7668-F20B-4DED-FD4D97F558DB}"/>
              </a:ext>
            </a:extLst>
          </p:cNvPr>
          <p:cNvSpPr>
            <a:spLocks noGrp="1"/>
          </p:cNvSpPr>
          <p:nvPr>
            <p:ph type="dt" sz="half" idx="10"/>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3AE6E916-E6BC-8A55-1CB5-AF0810225F43}"/>
              </a:ext>
            </a:extLst>
          </p:cNvPr>
          <p:cNvSpPr>
            <a:spLocks noGrp="1"/>
          </p:cNvSpPr>
          <p:nvPr>
            <p:ph type="sldNum" sz="quarter" idx="12"/>
          </p:nvPr>
        </p:nvSpPr>
        <p:spPr/>
        <p:txBody>
          <a:bodyPr/>
          <a:lstStyle/>
          <a:p>
            <a:fld id="{C3752B7C-18A9-864D-BBCB-54A9F41B5594}" type="slidenum">
              <a:rPr lang="de-DE" smtClean="0"/>
              <a:pPr/>
              <a:t>19</a:t>
            </a:fld>
            <a:endParaRPr lang="de-DE" dirty="0"/>
          </a:p>
        </p:txBody>
      </p:sp>
      <p:pic>
        <p:nvPicPr>
          <p:cNvPr id="10" name="Grafik 9">
            <a:extLst>
              <a:ext uri="{FF2B5EF4-FFF2-40B4-BE49-F238E27FC236}">
                <a16:creationId xmlns:a16="http://schemas.microsoft.com/office/drawing/2014/main" id="{2AF1367D-A0C2-2831-0C38-0F3A05C5FDA8}"/>
              </a:ext>
            </a:extLst>
          </p:cNvPr>
          <p:cNvPicPr>
            <a:picLocks noChangeAspect="1"/>
          </p:cNvPicPr>
          <p:nvPr/>
        </p:nvPicPr>
        <p:blipFill rotWithShape="1">
          <a:blip r:embed="rId3"/>
          <a:srcRect l="26471" t="38976" r="25735" b="19473"/>
          <a:stretch/>
        </p:blipFill>
        <p:spPr>
          <a:xfrm>
            <a:off x="240873" y="1942523"/>
            <a:ext cx="5414963" cy="3061538"/>
          </a:xfrm>
          <a:prstGeom prst="rect">
            <a:avLst/>
          </a:prstGeom>
        </p:spPr>
      </p:pic>
      <p:sp>
        <p:nvSpPr>
          <p:cNvPr id="4" name="Titel 1">
            <a:extLst>
              <a:ext uri="{FF2B5EF4-FFF2-40B4-BE49-F238E27FC236}">
                <a16:creationId xmlns:a16="http://schemas.microsoft.com/office/drawing/2014/main" id="{56D3B902-CFB9-7C21-B0A8-E4F4F24C7AFC}"/>
              </a:ext>
            </a:extLst>
          </p:cNvPr>
          <p:cNvSpPr>
            <a:spLocks noGrp="1"/>
          </p:cNvSpPr>
          <p:nvPr>
            <p:ph type="title"/>
          </p:nvPr>
        </p:nvSpPr>
        <p:spPr>
          <a:xfrm>
            <a:off x="1096423" y="382774"/>
            <a:ext cx="7009509" cy="603704"/>
          </a:xfrm>
        </p:spPr>
        <p:txBody>
          <a:bodyPr/>
          <a:lstStyle/>
          <a:p>
            <a:r>
              <a:rPr lang="de-DE" dirty="0"/>
              <a:t>Beschreiben und Begründen</a:t>
            </a:r>
          </a:p>
        </p:txBody>
      </p:sp>
      <p:sp>
        <p:nvSpPr>
          <p:cNvPr id="8" name="Textfeld 7">
            <a:extLst>
              <a:ext uri="{FF2B5EF4-FFF2-40B4-BE49-F238E27FC236}">
                <a16:creationId xmlns:a16="http://schemas.microsoft.com/office/drawing/2014/main" id="{AA9A0D50-39E5-DD1E-663D-6BF411D1A9AB}"/>
              </a:ext>
            </a:extLst>
          </p:cNvPr>
          <p:cNvSpPr txBox="1"/>
          <p:nvPr/>
        </p:nvSpPr>
        <p:spPr>
          <a:xfrm>
            <a:off x="7697770" y="5960107"/>
            <a:ext cx="1446230" cy="276999"/>
          </a:xfrm>
          <a:prstGeom prst="rect">
            <a:avLst/>
          </a:prstGeom>
          <a:noFill/>
        </p:spPr>
        <p:txBody>
          <a:bodyPr wrap="none" rtlCol="0">
            <a:spAutoFit/>
          </a:bodyPr>
          <a:lstStyle/>
          <a:p>
            <a:pPr algn="r"/>
            <a:r>
              <a:rPr lang="de-DE" sz="1200" dirty="0">
                <a:solidFill>
                  <a:schemeClr val="tx1">
                    <a:lumMod val="50000"/>
                    <a:lumOff val="50000"/>
                  </a:schemeClr>
                </a:solidFill>
              </a:rPr>
              <a:t>(MSB NRW, 2021)</a:t>
            </a:r>
          </a:p>
        </p:txBody>
      </p:sp>
      <p:sp>
        <p:nvSpPr>
          <p:cNvPr id="13" name="Textfeld 12">
            <a:extLst>
              <a:ext uri="{FF2B5EF4-FFF2-40B4-BE49-F238E27FC236}">
                <a16:creationId xmlns:a16="http://schemas.microsoft.com/office/drawing/2014/main" id="{6E85F04A-9CE0-7CCC-0E13-9DCF32747492}"/>
              </a:ext>
            </a:extLst>
          </p:cNvPr>
          <p:cNvSpPr txBox="1"/>
          <p:nvPr/>
        </p:nvSpPr>
        <p:spPr>
          <a:xfrm>
            <a:off x="5520089" y="3304015"/>
            <a:ext cx="3441968" cy="338554"/>
          </a:xfrm>
          <a:prstGeom prst="rect">
            <a:avLst/>
          </a:prstGeom>
          <a:solidFill>
            <a:srgbClr val="D4E1CD"/>
          </a:solidFill>
        </p:spPr>
        <p:txBody>
          <a:bodyPr wrap="none" rtlCol="0">
            <a:spAutoFit/>
          </a:bodyPr>
          <a:lstStyle/>
          <a:p>
            <a:r>
              <a:rPr lang="de-DE" sz="1600" dirty="0"/>
              <a:t>Eigene Beschreibungen vornehmen</a:t>
            </a:r>
          </a:p>
        </p:txBody>
      </p:sp>
      <p:sp>
        <p:nvSpPr>
          <p:cNvPr id="14" name="Textfeld 13">
            <a:extLst>
              <a:ext uri="{FF2B5EF4-FFF2-40B4-BE49-F238E27FC236}">
                <a16:creationId xmlns:a16="http://schemas.microsoft.com/office/drawing/2014/main" id="{651B7601-878E-E73E-B55B-D23FD418AC28}"/>
              </a:ext>
            </a:extLst>
          </p:cNvPr>
          <p:cNvSpPr txBox="1"/>
          <p:nvPr/>
        </p:nvSpPr>
        <p:spPr>
          <a:xfrm>
            <a:off x="5520089" y="3842819"/>
            <a:ext cx="3441968" cy="338554"/>
          </a:xfrm>
          <a:prstGeom prst="rect">
            <a:avLst/>
          </a:prstGeom>
          <a:solidFill>
            <a:srgbClr val="D4E1CD"/>
          </a:solidFill>
        </p:spPr>
        <p:txBody>
          <a:bodyPr wrap="square" rtlCol="0">
            <a:spAutoFit/>
          </a:bodyPr>
          <a:lstStyle/>
          <a:p>
            <a:r>
              <a:rPr lang="de-DE" sz="1600" dirty="0"/>
              <a:t>Über Beschreibungen sprechen</a:t>
            </a:r>
          </a:p>
        </p:txBody>
      </p:sp>
      <p:sp>
        <p:nvSpPr>
          <p:cNvPr id="15" name="Textfeld 14">
            <a:extLst>
              <a:ext uri="{FF2B5EF4-FFF2-40B4-BE49-F238E27FC236}">
                <a16:creationId xmlns:a16="http://schemas.microsoft.com/office/drawing/2014/main" id="{B2DEDD69-013D-A1AF-9ADE-18695DCDE430}"/>
              </a:ext>
            </a:extLst>
          </p:cNvPr>
          <p:cNvSpPr txBox="1"/>
          <p:nvPr/>
        </p:nvSpPr>
        <p:spPr>
          <a:xfrm>
            <a:off x="5520089" y="4379023"/>
            <a:ext cx="3441968" cy="338554"/>
          </a:xfrm>
          <a:prstGeom prst="rect">
            <a:avLst/>
          </a:prstGeom>
          <a:solidFill>
            <a:srgbClr val="D4E1CD"/>
          </a:solidFill>
        </p:spPr>
        <p:txBody>
          <a:bodyPr wrap="square" rtlCol="0">
            <a:spAutoFit/>
          </a:bodyPr>
          <a:lstStyle/>
          <a:p>
            <a:r>
              <a:rPr lang="de-DE" sz="1600" dirty="0"/>
              <a:t>Beschreibungen nachvollziehen</a:t>
            </a:r>
          </a:p>
        </p:txBody>
      </p:sp>
      <p:sp>
        <p:nvSpPr>
          <p:cNvPr id="16" name="Textfeld 15">
            <a:extLst>
              <a:ext uri="{FF2B5EF4-FFF2-40B4-BE49-F238E27FC236}">
                <a16:creationId xmlns:a16="http://schemas.microsoft.com/office/drawing/2014/main" id="{A0225A49-15D2-0050-2073-3008E7A85BB9}"/>
              </a:ext>
            </a:extLst>
          </p:cNvPr>
          <p:cNvSpPr txBox="1"/>
          <p:nvPr/>
        </p:nvSpPr>
        <p:spPr>
          <a:xfrm>
            <a:off x="5520089" y="2686719"/>
            <a:ext cx="2980303" cy="369332"/>
          </a:xfrm>
          <a:prstGeom prst="rect">
            <a:avLst/>
          </a:prstGeom>
          <a:noFill/>
        </p:spPr>
        <p:txBody>
          <a:bodyPr wrap="none" rtlCol="0">
            <a:spAutoFit/>
          </a:bodyPr>
          <a:lstStyle/>
          <a:p>
            <a:r>
              <a:rPr lang="de-DE" dirty="0"/>
              <a:t>Drei wesentliche Elemente:</a:t>
            </a:r>
          </a:p>
        </p:txBody>
      </p:sp>
    </p:spTree>
    <p:extLst>
      <p:ext uri="{BB962C8B-B14F-4D97-AF65-F5344CB8AC3E}">
        <p14:creationId xmlns:p14="http://schemas.microsoft.com/office/powerpoint/2010/main" val="9419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0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E7D262B-58FF-1AB7-889E-66BC4CA776C4}"/>
              </a:ext>
            </a:extLst>
          </p:cNvPr>
          <p:cNvSpPr>
            <a:spLocks noGrp="1"/>
          </p:cNvSpPr>
          <p:nvPr>
            <p:ph type="body" sz="quarter" idx="13"/>
          </p:nvPr>
        </p:nvSpPr>
        <p:spPr/>
        <p:txBody>
          <a:bodyPr/>
          <a:lstStyle/>
          <a:p>
            <a:r>
              <a:rPr lang="de-DE" dirty="0"/>
              <a:t>BLICK IN DEN LEHRPLAN: BESCHREIBEN (INHALTE)</a:t>
            </a:r>
          </a:p>
        </p:txBody>
      </p:sp>
      <p:sp>
        <p:nvSpPr>
          <p:cNvPr id="6" name="Datumsplatzhalter 5">
            <a:extLst>
              <a:ext uri="{FF2B5EF4-FFF2-40B4-BE49-F238E27FC236}">
                <a16:creationId xmlns:a16="http://schemas.microsoft.com/office/drawing/2014/main" id="{D449CB02-7668-F20B-4DED-FD4D97F558DB}"/>
              </a:ext>
            </a:extLst>
          </p:cNvPr>
          <p:cNvSpPr>
            <a:spLocks noGrp="1"/>
          </p:cNvSpPr>
          <p:nvPr>
            <p:ph type="dt" sz="half" idx="10"/>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3AE6E916-E6BC-8A55-1CB5-AF0810225F43}"/>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4" name="Titel 1">
            <a:extLst>
              <a:ext uri="{FF2B5EF4-FFF2-40B4-BE49-F238E27FC236}">
                <a16:creationId xmlns:a16="http://schemas.microsoft.com/office/drawing/2014/main" id="{56D3B902-CFB9-7C21-B0A8-E4F4F24C7AFC}"/>
              </a:ext>
            </a:extLst>
          </p:cNvPr>
          <p:cNvSpPr>
            <a:spLocks noGrp="1"/>
          </p:cNvSpPr>
          <p:nvPr>
            <p:ph type="title"/>
          </p:nvPr>
        </p:nvSpPr>
        <p:spPr>
          <a:xfrm>
            <a:off x="1096423" y="382774"/>
            <a:ext cx="7009509" cy="603704"/>
          </a:xfrm>
        </p:spPr>
        <p:txBody>
          <a:bodyPr/>
          <a:lstStyle/>
          <a:p>
            <a:r>
              <a:rPr lang="de-DE" dirty="0"/>
              <a:t>Beschreiben und Begründen</a:t>
            </a:r>
          </a:p>
        </p:txBody>
      </p:sp>
      <p:sp>
        <p:nvSpPr>
          <p:cNvPr id="8" name="Textfeld 7">
            <a:extLst>
              <a:ext uri="{FF2B5EF4-FFF2-40B4-BE49-F238E27FC236}">
                <a16:creationId xmlns:a16="http://schemas.microsoft.com/office/drawing/2014/main" id="{AA9A0D50-39E5-DD1E-663D-6BF411D1A9AB}"/>
              </a:ext>
            </a:extLst>
          </p:cNvPr>
          <p:cNvSpPr txBox="1"/>
          <p:nvPr/>
        </p:nvSpPr>
        <p:spPr>
          <a:xfrm>
            <a:off x="7697770" y="5960107"/>
            <a:ext cx="1446230" cy="276999"/>
          </a:xfrm>
          <a:prstGeom prst="rect">
            <a:avLst/>
          </a:prstGeom>
          <a:noFill/>
        </p:spPr>
        <p:txBody>
          <a:bodyPr wrap="none" rtlCol="0">
            <a:spAutoFit/>
          </a:bodyPr>
          <a:lstStyle/>
          <a:p>
            <a:pPr algn="r"/>
            <a:r>
              <a:rPr lang="de-DE" sz="1200" dirty="0">
                <a:solidFill>
                  <a:schemeClr val="tx1">
                    <a:lumMod val="50000"/>
                    <a:lumOff val="50000"/>
                  </a:schemeClr>
                </a:solidFill>
              </a:rPr>
              <a:t>(MSB NRW, 2021)</a:t>
            </a:r>
          </a:p>
        </p:txBody>
      </p:sp>
      <p:pic>
        <p:nvPicPr>
          <p:cNvPr id="2" name="Grafik 1">
            <a:extLst>
              <a:ext uri="{FF2B5EF4-FFF2-40B4-BE49-F238E27FC236}">
                <a16:creationId xmlns:a16="http://schemas.microsoft.com/office/drawing/2014/main" id="{CEC01451-F5C6-26D8-0B8F-CAEDCFB4ABAC}"/>
              </a:ext>
            </a:extLst>
          </p:cNvPr>
          <p:cNvPicPr>
            <a:picLocks noChangeAspect="1"/>
          </p:cNvPicPr>
          <p:nvPr/>
        </p:nvPicPr>
        <p:blipFill>
          <a:blip r:embed="rId3"/>
          <a:stretch>
            <a:fillRect/>
          </a:stretch>
        </p:blipFill>
        <p:spPr>
          <a:xfrm>
            <a:off x="333375" y="1748054"/>
            <a:ext cx="7772400" cy="1093893"/>
          </a:xfrm>
          <a:prstGeom prst="rect">
            <a:avLst/>
          </a:prstGeom>
        </p:spPr>
      </p:pic>
      <p:pic>
        <p:nvPicPr>
          <p:cNvPr id="3" name="Grafik 2">
            <a:extLst>
              <a:ext uri="{FF2B5EF4-FFF2-40B4-BE49-F238E27FC236}">
                <a16:creationId xmlns:a16="http://schemas.microsoft.com/office/drawing/2014/main" id="{E348BC04-1B41-9C84-350C-B7659C78D690}"/>
              </a:ext>
            </a:extLst>
          </p:cNvPr>
          <p:cNvPicPr>
            <a:picLocks noChangeAspect="1"/>
          </p:cNvPicPr>
          <p:nvPr/>
        </p:nvPicPr>
        <p:blipFill rotWithShape="1">
          <a:blip r:embed="rId4"/>
          <a:srcRect b="14960"/>
          <a:stretch/>
        </p:blipFill>
        <p:spPr>
          <a:xfrm>
            <a:off x="333375" y="2907261"/>
            <a:ext cx="7772400" cy="696262"/>
          </a:xfrm>
          <a:prstGeom prst="rect">
            <a:avLst/>
          </a:prstGeom>
        </p:spPr>
      </p:pic>
      <p:pic>
        <p:nvPicPr>
          <p:cNvPr id="5" name="Grafik 4">
            <a:extLst>
              <a:ext uri="{FF2B5EF4-FFF2-40B4-BE49-F238E27FC236}">
                <a16:creationId xmlns:a16="http://schemas.microsoft.com/office/drawing/2014/main" id="{82B0452F-13CB-4583-7DE6-A821D219AE9E}"/>
              </a:ext>
            </a:extLst>
          </p:cNvPr>
          <p:cNvPicPr>
            <a:picLocks noChangeAspect="1"/>
          </p:cNvPicPr>
          <p:nvPr/>
        </p:nvPicPr>
        <p:blipFill>
          <a:blip r:embed="rId5"/>
          <a:stretch>
            <a:fillRect/>
          </a:stretch>
        </p:blipFill>
        <p:spPr>
          <a:xfrm>
            <a:off x="333375" y="3841704"/>
            <a:ext cx="7772400" cy="727579"/>
          </a:xfrm>
          <a:prstGeom prst="rect">
            <a:avLst/>
          </a:prstGeom>
        </p:spPr>
      </p:pic>
      <p:pic>
        <p:nvPicPr>
          <p:cNvPr id="11" name="Grafik 10">
            <a:extLst>
              <a:ext uri="{FF2B5EF4-FFF2-40B4-BE49-F238E27FC236}">
                <a16:creationId xmlns:a16="http://schemas.microsoft.com/office/drawing/2014/main" id="{A3E77F43-2D06-50F9-5F7F-A4B02C8D80F1}"/>
              </a:ext>
            </a:extLst>
          </p:cNvPr>
          <p:cNvPicPr>
            <a:picLocks noChangeAspect="1"/>
          </p:cNvPicPr>
          <p:nvPr/>
        </p:nvPicPr>
        <p:blipFill>
          <a:blip r:embed="rId6"/>
          <a:stretch>
            <a:fillRect/>
          </a:stretch>
        </p:blipFill>
        <p:spPr>
          <a:xfrm>
            <a:off x="317045" y="4595909"/>
            <a:ext cx="7793999" cy="680245"/>
          </a:xfrm>
          <a:prstGeom prst="rect">
            <a:avLst/>
          </a:prstGeom>
        </p:spPr>
      </p:pic>
      <p:sp>
        <p:nvSpPr>
          <p:cNvPr id="12" name="Textfeld 11">
            <a:extLst>
              <a:ext uri="{FF2B5EF4-FFF2-40B4-BE49-F238E27FC236}">
                <a16:creationId xmlns:a16="http://schemas.microsoft.com/office/drawing/2014/main" id="{FA79E038-7627-15B5-3BA1-C476BF503AC0}"/>
              </a:ext>
            </a:extLst>
          </p:cNvPr>
          <p:cNvSpPr txBox="1"/>
          <p:nvPr/>
        </p:nvSpPr>
        <p:spPr>
          <a:xfrm>
            <a:off x="317046" y="5729274"/>
            <a:ext cx="415498" cy="369332"/>
          </a:xfrm>
          <a:prstGeom prst="rect">
            <a:avLst/>
          </a:prstGeom>
          <a:noFill/>
        </p:spPr>
        <p:txBody>
          <a:bodyPr wrap="none" rtlCol="0">
            <a:spAutoFit/>
          </a:bodyPr>
          <a:lstStyle/>
          <a:p>
            <a:r>
              <a:rPr lang="de-DE" dirty="0"/>
              <a:t>…</a:t>
            </a:r>
          </a:p>
        </p:txBody>
      </p:sp>
    </p:spTree>
    <p:extLst>
      <p:ext uri="{BB962C8B-B14F-4D97-AF65-F5344CB8AC3E}">
        <p14:creationId xmlns:p14="http://schemas.microsoft.com/office/powerpoint/2010/main" val="81662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E7D262B-58FF-1AB7-889E-66BC4CA776C4}"/>
              </a:ext>
            </a:extLst>
          </p:cNvPr>
          <p:cNvSpPr>
            <a:spLocks noGrp="1"/>
          </p:cNvSpPr>
          <p:nvPr>
            <p:ph type="body" sz="quarter" idx="13"/>
          </p:nvPr>
        </p:nvSpPr>
        <p:spPr/>
        <p:txBody>
          <a:bodyPr/>
          <a:lstStyle/>
          <a:p>
            <a:r>
              <a:rPr lang="de-DE" dirty="0"/>
              <a:t>BLICK IN DEN LEHRPLAN: BESCHREIBEN (INHALTE)</a:t>
            </a:r>
          </a:p>
        </p:txBody>
      </p:sp>
      <p:sp>
        <p:nvSpPr>
          <p:cNvPr id="6" name="Datumsplatzhalter 5">
            <a:extLst>
              <a:ext uri="{FF2B5EF4-FFF2-40B4-BE49-F238E27FC236}">
                <a16:creationId xmlns:a16="http://schemas.microsoft.com/office/drawing/2014/main" id="{D449CB02-7668-F20B-4DED-FD4D97F558DB}"/>
              </a:ext>
            </a:extLst>
          </p:cNvPr>
          <p:cNvSpPr>
            <a:spLocks noGrp="1"/>
          </p:cNvSpPr>
          <p:nvPr>
            <p:ph type="dt" sz="half" idx="10"/>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3AE6E916-E6BC-8A55-1CB5-AF0810225F43}"/>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4" name="Titel 1">
            <a:extLst>
              <a:ext uri="{FF2B5EF4-FFF2-40B4-BE49-F238E27FC236}">
                <a16:creationId xmlns:a16="http://schemas.microsoft.com/office/drawing/2014/main" id="{56D3B902-CFB9-7C21-B0A8-E4F4F24C7AFC}"/>
              </a:ext>
            </a:extLst>
          </p:cNvPr>
          <p:cNvSpPr>
            <a:spLocks noGrp="1"/>
          </p:cNvSpPr>
          <p:nvPr>
            <p:ph type="title"/>
          </p:nvPr>
        </p:nvSpPr>
        <p:spPr>
          <a:xfrm>
            <a:off x="1096423" y="382774"/>
            <a:ext cx="7009509" cy="603704"/>
          </a:xfrm>
        </p:spPr>
        <p:txBody>
          <a:bodyPr/>
          <a:lstStyle/>
          <a:p>
            <a:r>
              <a:rPr lang="de-DE" dirty="0"/>
              <a:t>Beschreiben und Begründen</a:t>
            </a:r>
          </a:p>
        </p:txBody>
      </p:sp>
      <p:sp>
        <p:nvSpPr>
          <p:cNvPr id="8" name="Textfeld 7">
            <a:extLst>
              <a:ext uri="{FF2B5EF4-FFF2-40B4-BE49-F238E27FC236}">
                <a16:creationId xmlns:a16="http://schemas.microsoft.com/office/drawing/2014/main" id="{AA9A0D50-39E5-DD1E-663D-6BF411D1A9AB}"/>
              </a:ext>
            </a:extLst>
          </p:cNvPr>
          <p:cNvSpPr txBox="1"/>
          <p:nvPr/>
        </p:nvSpPr>
        <p:spPr>
          <a:xfrm>
            <a:off x="7697770" y="5960107"/>
            <a:ext cx="1446230" cy="276999"/>
          </a:xfrm>
          <a:prstGeom prst="rect">
            <a:avLst/>
          </a:prstGeom>
          <a:noFill/>
        </p:spPr>
        <p:txBody>
          <a:bodyPr wrap="none" rtlCol="0">
            <a:spAutoFit/>
          </a:bodyPr>
          <a:lstStyle/>
          <a:p>
            <a:pPr algn="r"/>
            <a:r>
              <a:rPr lang="de-DE" sz="1200" dirty="0">
                <a:solidFill>
                  <a:schemeClr val="tx1">
                    <a:lumMod val="50000"/>
                    <a:lumOff val="50000"/>
                  </a:schemeClr>
                </a:solidFill>
              </a:rPr>
              <a:t>(MSB NRW, 2021)</a:t>
            </a:r>
          </a:p>
        </p:txBody>
      </p:sp>
      <p:sp>
        <p:nvSpPr>
          <p:cNvPr id="12" name="Textfeld 11">
            <a:extLst>
              <a:ext uri="{FF2B5EF4-FFF2-40B4-BE49-F238E27FC236}">
                <a16:creationId xmlns:a16="http://schemas.microsoft.com/office/drawing/2014/main" id="{FA79E038-7627-15B5-3BA1-C476BF503AC0}"/>
              </a:ext>
            </a:extLst>
          </p:cNvPr>
          <p:cNvSpPr txBox="1"/>
          <p:nvPr/>
        </p:nvSpPr>
        <p:spPr>
          <a:xfrm>
            <a:off x="317046" y="5598644"/>
            <a:ext cx="415498" cy="369332"/>
          </a:xfrm>
          <a:prstGeom prst="rect">
            <a:avLst/>
          </a:prstGeom>
          <a:noFill/>
        </p:spPr>
        <p:txBody>
          <a:bodyPr wrap="none" rtlCol="0">
            <a:spAutoFit/>
          </a:bodyPr>
          <a:lstStyle/>
          <a:p>
            <a:r>
              <a:rPr lang="de-DE" dirty="0"/>
              <a:t>…</a:t>
            </a:r>
          </a:p>
        </p:txBody>
      </p:sp>
      <p:pic>
        <p:nvPicPr>
          <p:cNvPr id="10" name="Grafik 9">
            <a:extLst>
              <a:ext uri="{FF2B5EF4-FFF2-40B4-BE49-F238E27FC236}">
                <a16:creationId xmlns:a16="http://schemas.microsoft.com/office/drawing/2014/main" id="{7A08DE04-BC15-6B11-85EB-5BA9D65C8CA3}"/>
              </a:ext>
            </a:extLst>
          </p:cNvPr>
          <p:cNvPicPr>
            <a:picLocks noChangeAspect="1"/>
          </p:cNvPicPr>
          <p:nvPr/>
        </p:nvPicPr>
        <p:blipFill>
          <a:blip r:embed="rId3"/>
          <a:stretch>
            <a:fillRect/>
          </a:stretch>
        </p:blipFill>
        <p:spPr>
          <a:xfrm>
            <a:off x="317045" y="1811352"/>
            <a:ext cx="7772399" cy="1097457"/>
          </a:xfrm>
          <a:prstGeom prst="rect">
            <a:avLst/>
          </a:prstGeom>
        </p:spPr>
      </p:pic>
      <p:pic>
        <p:nvPicPr>
          <p:cNvPr id="14" name="Grafik 13">
            <a:extLst>
              <a:ext uri="{FF2B5EF4-FFF2-40B4-BE49-F238E27FC236}">
                <a16:creationId xmlns:a16="http://schemas.microsoft.com/office/drawing/2014/main" id="{83F8A89E-5A69-6AFC-E49E-F1BEC306233E}"/>
              </a:ext>
            </a:extLst>
          </p:cNvPr>
          <p:cNvPicPr>
            <a:picLocks noChangeAspect="1"/>
          </p:cNvPicPr>
          <p:nvPr/>
        </p:nvPicPr>
        <p:blipFill>
          <a:blip r:embed="rId4"/>
          <a:stretch>
            <a:fillRect/>
          </a:stretch>
        </p:blipFill>
        <p:spPr>
          <a:xfrm>
            <a:off x="317044" y="2996692"/>
            <a:ext cx="7772399" cy="2255048"/>
          </a:xfrm>
          <a:prstGeom prst="rect">
            <a:avLst/>
          </a:prstGeom>
        </p:spPr>
      </p:pic>
    </p:spTree>
    <p:extLst>
      <p:ext uri="{BB962C8B-B14F-4D97-AF65-F5344CB8AC3E}">
        <p14:creationId xmlns:p14="http://schemas.microsoft.com/office/powerpoint/2010/main" val="233339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542B8886-247A-C1DE-C56F-02C65C231B10}"/>
              </a:ext>
            </a:extLst>
          </p:cNvPr>
          <p:cNvSpPr>
            <a:spLocks noGrp="1"/>
          </p:cNvSpPr>
          <p:nvPr>
            <p:ph type="body" sz="quarter" idx="13"/>
          </p:nvPr>
        </p:nvSpPr>
        <p:spPr/>
        <p:txBody>
          <a:bodyPr/>
          <a:lstStyle/>
          <a:p>
            <a:r>
              <a:rPr lang="de-DE" dirty="0"/>
              <a:t>BLICK IN DEN LEHRPLAN: BEGRÜNDEN</a:t>
            </a:r>
          </a:p>
        </p:txBody>
      </p:sp>
      <p:sp>
        <p:nvSpPr>
          <p:cNvPr id="6" name="Datumsplatzhalter 5">
            <a:extLst>
              <a:ext uri="{FF2B5EF4-FFF2-40B4-BE49-F238E27FC236}">
                <a16:creationId xmlns:a16="http://schemas.microsoft.com/office/drawing/2014/main" id="{AC8D654E-30A6-63EA-6788-4975C23F0C98}"/>
              </a:ext>
            </a:extLst>
          </p:cNvPr>
          <p:cNvSpPr>
            <a:spLocks noGrp="1"/>
          </p:cNvSpPr>
          <p:nvPr>
            <p:ph type="dt" sz="half" idx="10"/>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27F15BB4-472B-D212-3326-44244104F99F}"/>
              </a:ext>
            </a:extLst>
          </p:cNvPr>
          <p:cNvSpPr>
            <a:spLocks noGrp="1"/>
          </p:cNvSpPr>
          <p:nvPr>
            <p:ph type="sldNum" sz="quarter" idx="12"/>
          </p:nvPr>
        </p:nvSpPr>
        <p:spPr/>
        <p:txBody>
          <a:bodyPr/>
          <a:lstStyle/>
          <a:p>
            <a:fld id="{C3752B7C-18A9-864D-BBCB-54A9F41B5594}" type="slidenum">
              <a:rPr lang="de-DE" smtClean="0"/>
              <a:pPr/>
              <a:t>22</a:t>
            </a:fld>
            <a:endParaRPr lang="de-DE" dirty="0"/>
          </a:p>
        </p:txBody>
      </p:sp>
      <p:pic>
        <p:nvPicPr>
          <p:cNvPr id="10" name="Inhaltsplatzhalter 9">
            <a:extLst>
              <a:ext uri="{FF2B5EF4-FFF2-40B4-BE49-F238E27FC236}">
                <a16:creationId xmlns:a16="http://schemas.microsoft.com/office/drawing/2014/main" id="{0950812F-C3CC-1E53-B9DB-19641D445D80}"/>
              </a:ext>
            </a:extLst>
          </p:cNvPr>
          <p:cNvPicPr>
            <a:picLocks noGrp="1" noChangeAspect="1"/>
          </p:cNvPicPr>
          <p:nvPr>
            <p:ph idx="1"/>
          </p:nvPr>
        </p:nvPicPr>
        <p:blipFill rotWithShape="1">
          <a:blip r:embed="rId3"/>
          <a:srcRect l="27018" t="24376" r="26744" b="16449"/>
          <a:stretch/>
        </p:blipFill>
        <p:spPr>
          <a:xfrm>
            <a:off x="346758" y="1639658"/>
            <a:ext cx="5190977" cy="4320449"/>
          </a:xfrm>
          <a:prstGeom prst="rect">
            <a:avLst/>
          </a:prstGeom>
        </p:spPr>
      </p:pic>
      <p:sp>
        <p:nvSpPr>
          <p:cNvPr id="4" name="Titel 1">
            <a:extLst>
              <a:ext uri="{FF2B5EF4-FFF2-40B4-BE49-F238E27FC236}">
                <a16:creationId xmlns:a16="http://schemas.microsoft.com/office/drawing/2014/main" id="{4CB8D36F-041F-5B00-0529-F82EC79A5069}"/>
              </a:ext>
            </a:extLst>
          </p:cNvPr>
          <p:cNvSpPr>
            <a:spLocks noGrp="1"/>
          </p:cNvSpPr>
          <p:nvPr>
            <p:ph type="title"/>
          </p:nvPr>
        </p:nvSpPr>
        <p:spPr>
          <a:xfrm>
            <a:off x="1096423" y="382774"/>
            <a:ext cx="7009509" cy="603704"/>
          </a:xfrm>
        </p:spPr>
        <p:txBody>
          <a:bodyPr/>
          <a:lstStyle/>
          <a:p>
            <a:r>
              <a:rPr lang="de-DE" dirty="0"/>
              <a:t>Beschreiben und Begründen</a:t>
            </a:r>
          </a:p>
        </p:txBody>
      </p:sp>
      <p:sp>
        <p:nvSpPr>
          <p:cNvPr id="8" name="Textfeld 7">
            <a:extLst>
              <a:ext uri="{FF2B5EF4-FFF2-40B4-BE49-F238E27FC236}">
                <a16:creationId xmlns:a16="http://schemas.microsoft.com/office/drawing/2014/main" id="{6A51F4D3-7D7C-DD46-B378-C1B8057D7BA6}"/>
              </a:ext>
            </a:extLst>
          </p:cNvPr>
          <p:cNvSpPr txBox="1"/>
          <p:nvPr/>
        </p:nvSpPr>
        <p:spPr>
          <a:xfrm>
            <a:off x="5520089" y="3304015"/>
            <a:ext cx="3441968" cy="338554"/>
          </a:xfrm>
          <a:prstGeom prst="rect">
            <a:avLst/>
          </a:prstGeom>
          <a:solidFill>
            <a:srgbClr val="D4E1CD"/>
          </a:solidFill>
        </p:spPr>
        <p:txBody>
          <a:bodyPr wrap="square" rtlCol="0">
            <a:spAutoFit/>
          </a:bodyPr>
          <a:lstStyle/>
          <a:p>
            <a:r>
              <a:rPr lang="de-DE" sz="1600" dirty="0"/>
              <a:t>Eigene Begründungen vornehmen</a:t>
            </a:r>
          </a:p>
        </p:txBody>
      </p:sp>
      <p:sp>
        <p:nvSpPr>
          <p:cNvPr id="13" name="Textfeld 12">
            <a:extLst>
              <a:ext uri="{FF2B5EF4-FFF2-40B4-BE49-F238E27FC236}">
                <a16:creationId xmlns:a16="http://schemas.microsoft.com/office/drawing/2014/main" id="{AC300660-F84F-72B1-63BF-E909D19D4234}"/>
              </a:ext>
            </a:extLst>
          </p:cNvPr>
          <p:cNvSpPr txBox="1"/>
          <p:nvPr/>
        </p:nvSpPr>
        <p:spPr>
          <a:xfrm>
            <a:off x="5520089" y="3842819"/>
            <a:ext cx="3441968" cy="338554"/>
          </a:xfrm>
          <a:prstGeom prst="rect">
            <a:avLst/>
          </a:prstGeom>
          <a:solidFill>
            <a:srgbClr val="D4E1CD"/>
          </a:solidFill>
        </p:spPr>
        <p:txBody>
          <a:bodyPr wrap="square" rtlCol="0">
            <a:spAutoFit/>
          </a:bodyPr>
          <a:lstStyle/>
          <a:p>
            <a:r>
              <a:rPr lang="de-DE" sz="1600" dirty="0"/>
              <a:t>Über Begründungen sprechen</a:t>
            </a:r>
          </a:p>
        </p:txBody>
      </p:sp>
      <p:sp>
        <p:nvSpPr>
          <p:cNvPr id="19" name="Textfeld 18">
            <a:extLst>
              <a:ext uri="{FF2B5EF4-FFF2-40B4-BE49-F238E27FC236}">
                <a16:creationId xmlns:a16="http://schemas.microsoft.com/office/drawing/2014/main" id="{CD19D71A-78D8-5A80-A9A7-086269D5FD76}"/>
              </a:ext>
            </a:extLst>
          </p:cNvPr>
          <p:cNvSpPr txBox="1"/>
          <p:nvPr/>
        </p:nvSpPr>
        <p:spPr>
          <a:xfrm>
            <a:off x="5520089" y="4379023"/>
            <a:ext cx="3441968" cy="338554"/>
          </a:xfrm>
          <a:prstGeom prst="rect">
            <a:avLst/>
          </a:prstGeom>
          <a:solidFill>
            <a:srgbClr val="D4E1CD"/>
          </a:solidFill>
        </p:spPr>
        <p:txBody>
          <a:bodyPr wrap="square" rtlCol="0">
            <a:spAutoFit/>
          </a:bodyPr>
          <a:lstStyle/>
          <a:p>
            <a:r>
              <a:rPr lang="de-DE" sz="1600" dirty="0"/>
              <a:t>Begründungen nachvollziehen</a:t>
            </a:r>
          </a:p>
        </p:txBody>
      </p:sp>
      <p:sp>
        <p:nvSpPr>
          <p:cNvPr id="20" name="Textfeld 19">
            <a:extLst>
              <a:ext uri="{FF2B5EF4-FFF2-40B4-BE49-F238E27FC236}">
                <a16:creationId xmlns:a16="http://schemas.microsoft.com/office/drawing/2014/main" id="{3E86D650-58AB-1C1D-1E4B-49CF36DC85D4}"/>
              </a:ext>
            </a:extLst>
          </p:cNvPr>
          <p:cNvSpPr txBox="1"/>
          <p:nvPr/>
        </p:nvSpPr>
        <p:spPr>
          <a:xfrm>
            <a:off x="5520089" y="2686719"/>
            <a:ext cx="2980303" cy="369332"/>
          </a:xfrm>
          <a:prstGeom prst="rect">
            <a:avLst/>
          </a:prstGeom>
          <a:noFill/>
        </p:spPr>
        <p:txBody>
          <a:bodyPr wrap="none" rtlCol="0">
            <a:spAutoFit/>
          </a:bodyPr>
          <a:lstStyle/>
          <a:p>
            <a:r>
              <a:rPr lang="de-DE" dirty="0"/>
              <a:t>Drei wesentliche Elemente:</a:t>
            </a:r>
          </a:p>
        </p:txBody>
      </p:sp>
      <p:sp>
        <p:nvSpPr>
          <p:cNvPr id="21" name="Textfeld 20">
            <a:extLst>
              <a:ext uri="{FF2B5EF4-FFF2-40B4-BE49-F238E27FC236}">
                <a16:creationId xmlns:a16="http://schemas.microsoft.com/office/drawing/2014/main" id="{26109331-FDE9-D96A-36E0-D01CCCEA1103}"/>
              </a:ext>
            </a:extLst>
          </p:cNvPr>
          <p:cNvSpPr txBox="1"/>
          <p:nvPr/>
        </p:nvSpPr>
        <p:spPr>
          <a:xfrm>
            <a:off x="7697770" y="5960107"/>
            <a:ext cx="1446230" cy="276999"/>
          </a:xfrm>
          <a:prstGeom prst="rect">
            <a:avLst/>
          </a:prstGeom>
          <a:noFill/>
        </p:spPr>
        <p:txBody>
          <a:bodyPr wrap="none" rtlCol="0">
            <a:spAutoFit/>
          </a:bodyPr>
          <a:lstStyle/>
          <a:p>
            <a:pPr algn="r"/>
            <a:r>
              <a:rPr lang="de-DE" sz="1200" dirty="0">
                <a:solidFill>
                  <a:schemeClr val="tx1">
                    <a:lumMod val="50000"/>
                    <a:lumOff val="50000"/>
                  </a:schemeClr>
                </a:solidFill>
              </a:rPr>
              <a:t>(MSB NRW, 2021)</a:t>
            </a:r>
          </a:p>
        </p:txBody>
      </p:sp>
    </p:spTree>
    <p:extLst>
      <p:ext uri="{BB962C8B-B14F-4D97-AF65-F5344CB8AC3E}">
        <p14:creationId xmlns:p14="http://schemas.microsoft.com/office/powerpoint/2010/main" val="374665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502A62-A091-CDBA-9BDC-D67C66F39822}"/>
              </a:ext>
            </a:extLst>
          </p:cNvPr>
          <p:cNvSpPr>
            <a:spLocks noGrp="1"/>
          </p:cNvSpPr>
          <p:nvPr>
            <p:ph type="title"/>
          </p:nvPr>
        </p:nvSpPr>
        <p:spPr/>
        <p:txBody>
          <a:bodyPr/>
          <a:lstStyle/>
          <a:p>
            <a:r>
              <a:rPr lang="de-DE" dirty="0"/>
              <a:t>Beschreiben und Begründen</a:t>
            </a:r>
          </a:p>
        </p:txBody>
      </p:sp>
      <p:sp>
        <p:nvSpPr>
          <p:cNvPr id="8" name="Textplatzhalter 7">
            <a:extLst>
              <a:ext uri="{FF2B5EF4-FFF2-40B4-BE49-F238E27FC236}">
                <a16:creationId xmlns:a16="http://schemas.microsoft.com/office/drawing/2014/main" id="{839CA743-7A6F-278B-34B2-F7CC78F416DA}"/>
              </a:ext>
            </a:extLst>
          </p:cNvPr>
          <p:cNvSpPr>
            <a:spLocks noGrp="1"/>
          </p:cNvSpPr>
          <p:nvPr>
            <p:ph type="body" sz="quarter" idx="13"/>
          </p:nvPr>
        </p:nvSpPr>
        <p:spPr>
          <a:xfrm>
            <a:off x="1096266" y="1194030"/>
            <a:ext cx="7657990" cy="445628"/>
          </a:xfrm>
        </p:spPr>
        <p:txBody>
          <a:bodyPr/>
          <a:lstStyle/>
          <a:p>
            <a:r>
              <a:rPr lang="de-DE" dirty="0"/>
              <a:t>HINTERGRUND: BAUSTEINE DES BESCHREIBENS UND BEGRÜNDENS</a:t>
            </a:r>
          </a:p>
        </p:txBody>
      </p:sp>
      <p:sp>
        <p:nvSpPr>
          <p:cNvPr id="7" name="Inhaltsplatzhalter 6">
            <a:extLst>
              <a:ext uri="{FF2B5EF4-FFF2-40B4-BE49-F238E27FC236}">
                <a16:creationId xmlns:a16="http://schemas.microsoft.com/office/drawing/2014/main" id="{31213453-28A1-614E-7400-4C2BF2B366D3}"/>
              </a:ext>
            </a:extLst>
          </p:cNvPr>
          <p:cNvSpPr>
            <a:spLocks noGrp="1"/>
          </p:cNvSpPr>
          <p:nvPr>
            <p:ph idx="1"/>
          </p:nvPr>
        </p:nvSpPr>
        <p:spPr>
          <a:xfrm>
            <a:off x="682081" y="2939672"/>
            <a:ext cx="4086037" cy="3227805"/>
          </a:xfrm>
        </p:spPr>
        <p:txBody>
          <a:bodyPr/>
          <a:lstStyle/>
          <a:p>
            <a:pPr marL="285750" indent="-285750">
              <a:buFont typeface="Arial" panose="020B0604020202020204" pitchFamily="34" charset="0"/>
              <a:buChar char="•"/>
            </a:pPr>
            <a:r>
              <a:rPr lang="de-DE" sz="1600" dirty="0"/>
              <a:t>Wahrnehmen mathematischer Sachverhalte (z. B. Wahrnehmen von Mustern, Aufgabenzusammenhängen, vorteilhaften Rechenwegen …)</a:t>
            </a:r>
          </a:p>
          <a:p>
            <a:pPr marL="285750" indent="-285750">
              <a:buFont typeface="Arial" panose="020B0604020202020204" pitchFamily="34" charset="0"/>
              <a:buChar char="•"/>
            </a:pPr>
            <a:r>
              <a:rPr lang="de-DE" sz="1600" dirty="0"/>
              <a:t>Fokussierung auf relevante </a:t>
            </a:r>
            <a:br>
              <a:rPr lang="de-DE" sz="1600" dirty="0"/>
            </a:br>
            <a:r>
              <a:rPr lang="de-DE" sz="1600" dirty="0"/>
              <a:t>(und ggf. irrelevante) mathematische Zusammenhänge</a:t>
            </a:r>
          </a:p>
          <a:p>
            <a:pPr marL="742950" lvl="1" indent="-285750">
              <a:buFont typeface="Arial" panose="020B0604020202020204" pitchFamily="34" charset="0"/>
              <a:buChar char="•"/>
            </a:pPr>
            <a:endParaRPr lang="de-DE" sz="1600" dirty="0"/>
          </a:p>
        </p:txBody>
      </p:sp>
      <p:sp>
        <p:nvSpPr>
          <p:cNvPr id="4" name="Datumsplatzhalter 3">
            <a:extLst>
              <a:ext uri="{FF2B5EF4-FFF2-40B4-BE49-F238E27FC236}">
                <a16:creationId xmlns:a16="http://schemas.microsoft.com/office/drawing/2014/main" id="{A59226F0-DEDA-4237-DAE7-AB70C43040A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9EE35BEC-2D24-4AF1-6A5A-1A3FE8E21D3E}"/>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3" name="Textfeld 2">
            <a:extLst>
              <a:ext uri="{FF2B5EF4-FFF2-40B4-BE49-F238E27FC236}">
                <a16:creationId xmlns:a16="http://schemas.microsoft.com/office/drawing/2014/main" id="{D85BC1E1-A17F-F5EE-0F78-0869AE26E743}"/>
              </a:ext>
            </a:extLst>
          </p:cNvPr>
          <p:cNvSpPr txBox="1"/>
          <p:nvPr/>
        </p:nvSpPr>
        <p:spPr>
          <a:xfrm>
            <a:off x="6821376" y="5960107"/>
            <a:ext cx="2322624" cy="276999"/>
          </a:xfrm>
          <a:prstGeom prst="rect">
            <a:avLst/>
          </a:prstGeom>
          <a:noFill/>
        </p:spPr>
        <p:txBody>
          <a:bodyPr wrap="none" rtlCol="0">
            <a:spAutoFit/>
          </a:bodyPr>
          <a:lstStyle/>
          <a:p>
            <a:pPr algn="r"/>
            <a:r>
              <a:rPr lang="de-DE" sz="1200" dirty="0">
                <a:solidFill>
                  <a:schemeClr val="tx1">
                    <a:lumMod val="50000"/>
                    <a:lumOff val="50000"/>
                  </a:schemeClr>
                </a:solidFill>
              </a:rPr>
              <a:t>(in Anlehnung an Bezold, 2010)</a:t>
            </a:r>
          </a:p>
        </p:txBody>
      </p:sp>
      <p:sp>
        <p:nvSpPr>
          <p:cNvPr id="16" name="Wolkenförmige Legende 15">
            <a:extLst>
              <a:ext uri="{FF2B5EF4-FFF2-40B4-BE49-F238E27FC236}">
                <a16:creationId xmlns:a16="http://schemas.microsoft.com/office/drawing/2014/main" id="{BDD46D8A-CAC4-FB61-0271-682564BD1254}"/>
              </a:ext>
            </a:extLst>
          </p:cNvPr>
          <p:cNvSpPr/>
          <p:nvPr/>
        </p:nvSpPr>
        <p:spPr>
          <a:xfrm>
            <a:off x="4471913" y="4742238"/>
            <a:ext cx="3231519" cy="1298276"/>
          </a:xfrm>
          <a:prstGeom prst="cloudCallout">
            <a:avLst>
              <a:gd name="adj1" fmla="val 55334"/>
              <a:gd name="adj2" fmla="val -58660"/>
            </a:avLst>
          </a:prstGeom>
          <a:no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Immer plus und das Gleichzeichen steht immer untereinander.</a:t>
            </a:r>
          </a:p>
        </p:txBody>
      </p:sp>
      <p:pic>
        <p:nvPicPr>
          <p:cNvPr id="18" name="Grafik 17" descr="Ein Bild, das Rechteck, Kunst enthält.&#10;&#10;Automatisch generierte Beschreibung">
            <a:extLst>
              <a:ext uri="{FF2B5EF4-FFF2-40B4-BE49-F238E27FC236}">
                <a16:creationId xmlns:a16="http://schemas.microsoft.com/office/drawing/2014/main" id="{97514648-A77A-B432-B814-4865BB38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054" y="2844062"/>
            <a:ext cx="3586463" cy="1880016"/>
          </a:xfrm>
          <a:prstGeom prst="rect">
            <a:avLst/>
          </a:prstGeom>
        </p:spPr>
      </p:pic>
      <p:sp>
        <p:nvSpPr>
          <p:cNvPr id="19" name="Textfeld 18">
            <a:extLst>
              <a:ext uri="{FF2B5EF4-FFF2-40B4-BE49-F238E27FC236}">
                <a16:creationId xmlns:a16="http://schemas.microsoft.com/office/drawing/2014/main" id="{AF952D9B-CE80-33E2-6A9B-FEDAABD2916C}"/>
              </a:ext>
            </a:extLst>
          </p:cNvPr>
          <p:cNvSpPr txBox="1"/>
          <p:nvPr/>
        </p:nvSpPr>
        <p:spPr>
          <a:xfrm>
            <a:off x="6237651" y="3122350"/>
            <a:ext cx="1372594" cy="1077218"/>
          </a:xfrm>
          <a:prstGeom prst="rect">
            <a:avLst/>
          </a:prstGeom>
          <a:noFill/>
        </p:spPr>
        <p:txBody>
          <a:bodyPr wrap="square" rtlCol="0">
            <a:spAutoFit/>
          </a:bodyPr>
          <a:lstStyle/>
          <a:p>
            <a:r>
              <a:rPr lang="de-DE" sz="1600" dirty="0">
                <a:solidFill>
                  <a:schemeClr val="bg1"/>
                </a:solidFill>
                <a:latin typeface="Grundschrift" panose="03010100010101010101" pitchFamily="66" charset="0"/>
              </a:rPr>
              <a:t>6 + 1 = 7</a:t>
            </a:r>
          </a:p>
          <a:p>
            <a:r>
              <a:rPr lang="de-DE" sz="1600" dirty="0">
                <a:solidFill>
                  <a:schemeClr val="bg1"/>
                </a:solidFill>
                <a:latin typeface="Grundschrift" panose="03010100010101010101" pitchFamily="66" charset="0"/>
              </a:rPr>
              <a:t>5 + 2 = 7</a:t>
            </a:r>
          </a:p>
          <a:p>
            <a:r>
              <a:rPr lang="de-DE" sz="1600" dirty="0">
                <a:solidFill>
                  <a:schemeClr val="bg1"/>
                </a:solidFill>
                <a:latin typeface="Grundschrift" panose="03010100010101010101" pitchFamily="66" charset="0"/>
              </a:rPr>
              <a:t>4 + 3 = 7</a:t>
            </a:r>
          </a:p>
          <a:p>
            <a:r>
              <a:rPr lang="de-DE" sz="1600" dirty="0">
                <a:solidFill>
                  <a:schemeClr val="bg1"/>
                </a:solidFill>
                <a:latin typeface="Grundschrift" panose="03010100010101010101" pitchFamily="66" charset="0"/>
              </a:rPr>
              <a:t>3 + 4 = 7</a:t>
            </a:r>
          </a:p>
        </p:txBody>
      </p:sp>
      <p:pic>
        <p:nvPicPr>
          <p:cNvPr id="25" name="Grafik 24">
            <a:extLst>
              <a:ext uri="{FF2B5EF4-FFF2-40B4-BE49-F238E27FC236}">
                <a16:creationId xmlns:a16="http://schemas.microsoft.com/office/drawing/2014/main" id="{D0B8B866-5DA1-0F4B-3E28-BC2AF7361F66}"/>
              </a:ext>
            </a:extLst>
          </p:cNvPr>
          <p:cNvPicPr>
            <a:picLocks noChangeAspect="1"/>
          </p:cNvPicPr>
          <p:nvPr/>
        </p:nvPicPr>
        <p:blipFill rotWithShape="1">
          <a:blip r:embed="rId4"/>
          <a:srcRect b="61024"/>
          <a:stretch/>
        </p:blipFill>
        <p:spPr bwMode="auto">
          <a:xfrm>
            <a:off x="7610245" y="3955456"/>
            <a:ext cx="1372594" cy="1069731"/>
          </a:xfrm>
          <a:prstGeom prst="rect">
            <a:avLst/>
          </a:prstGeom>
          <a:ln>
            <a:noFill/>
          </a:ln>
          <a:extLst>
            <a:ext uri="{53640926-AAD7-44D8-BBD7-CCE9431645EC}">
              <a14:shadowObscured xmlns:a14="http://schemas.microsoft.com/office/drawing/2010/main"/>
            </a:ext>
          </a:extLst>
        </p:spPr>
      </p:pic>
      <p:grpSp>
        <p:nvGrpSpPr>
          <p:cNvPr id="46" name="Gruppieren 45">
            <a:extLst>
              <a:ext uri="{FF2B5EF4-FFF2-40B4-BE49-F238E27FC236}">
                <a16:creationId xmlns:a16="http://schemas.microsoft.com/office/drawing/2014/main" id="{B2A845E6-882B-C8D2-3740-7638D01DBBF8}"/>
              </a:ext>
            </a:extLst>
          </p:cNvPr>
          <p:cNvGrpSpPr/>
          <p:nvPr/>
        </p:nvGrpSpPr>
        <p:grpSpPr>
          <a:xfrm>
            <a:off x="297078" y="1829900"/>
            <a:ext cx="2395828" cy="878760"/>
            <a:chOff x="4447133" y="1702792"/>
            <a:chExt cx="1438641" cy="658415"/>
          </a:xfrm>
        </p:grpSpPr>
        <p:sp>
          <p:nvSpPr>
            <p:cNvPr id="47" name="Eingebuchteter Richtungspfeil 46">
              <a:extLst>
                <a:ext uri="{FF2B5EF4-FFF2-40B4-BE49-F238E27FC236}">
                  <a16:creationId xmlns:a16="http://schemas.microsoft.com/office/drawing/2014/main" id="{E3177604-A19D-A4BC-E85E-7253365A29A7}"/>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48" name="Eingebuchteter Richtungspfeil 4">
              <a:extLst>
                <a:ext uri="{FF2B5EF4-FFF2-40B4-BE49-F238E27FC236}">
                  <a16:creationId xmlns:a16="http://schemas.microsoft.com/office/drawing/2014/main" id="{474BF74B-732F-0710-029F-76D213B75D85}"/>
                </a:ext>
              </a:extLst>
            </p:cNvPr>
            <p:cNvSpPr txBox="1"/>
            <p:nvPr/>
          </p:nvSpPr>
          <p:spPr>
            <a:xfrm>
              <a:off x="4650350" y="1702792"/>
              <a:ext cx="1113615"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Wahrnehmen von mathematischen Phänomenen</a:t>
              </a:r>
              <a:endParaRPr lang="de-DE" sz="1600" kern="1200" dirty="0">
                <a:solidFill>
                  <a:schemeClr val="tx1"/>
                </a:solidFill>
              </a:endParaRPr>
            </a:p>
          </p:txBody>
        </p:sp>
      </p:grpSp>
    </p:spTree>
    <p:extLst>
      <p:ext uri="{BB962C8B-B14F-4D97-AF65-F5344CB8AC3E}">
        <p14:creationId xmlns:p14="http://schemas.microsoft.com/office/powerpoint/2010/main" val="1771412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502A62-A091-CDBA-9BDC-D67C66F39822}"/>
              </a:ext>
            </a:extLst>
          </p:cNvPr>
          <p:cNvSpPr>
            <a:spLocks noGrp="1"/>
          </p:cNvSpPr>
          <p:nvPr>
            <p:ph type="title"/>
          </p:nvPr>
        </p:nvSpPr>
        <p:spPr/>
        <p:txBody>
          <a:bodyPr/>
          <a:lstStyle/>
          <a:p>
            <a:r>
              <a:rPr lang="de-DE" dirty="0"/>
              <a:t>Beschreiben und Begründen</a:t>
            </a:r>
          </a:p>
        </p:txBody>
      </p:sp>
      <p:sp>
        <p:nvSpPr>
          <p:cNvPr id="8" name="Textplatzhalter 7">
            <a:extLst>
              <a:ext uri="{FF2B5EF4-FFF2-40B4-BE49-F238E27FC236}">
                <a16:creationId xmlns:a16="http://schemas.microsoft.com/office/drawing/2014/main" id="{839CA743-7A6F-278B-34B2-F7CC78F416DA}"/>
              </a:ext>
            </a:extLst>
          </p:cNvPr>
          <p:cNvSpPr>
            <a:spLocks noGrp="1"/>
          </p:cNvSpPr>
          <p:nvPr>
            <p:ph type="body" sz="quarter" idx="13"/>
          </p:nvPr>
        </p:nvSpPr>
        <p:spPr>
          <a:xfrm>
            <a:off x="1096266" y="1194030"/>
            <a:ext cx="7657990" cy="445628"/>
          </a:xfrm>
        </p:spPr>
        <p:txBody>
          <a:bodyPr/>
          <a:lstStyle/>
          <a:p>
            <a:r>
              <a:rPr lang="de-DE" dirty="0"/>
              <a:t>HINTERGRUND: BAUSTEINE DES BESCHREIBENS UND BEGRÜNDENS</a:t>
            </a:r>
          </a:p>
        </p:txBody>
      </p:sp>
      <p:sp>
        <p:nvSpPr>
          <p:cNvPr id="7" name="Inhaltsplatzhalter 6">
            <a:extLst>
              <a:ext uri="{FF2B5EF4-FFF2-40B4-BE49-F238E27FC236}">
                <a16:creationId xmlns:a16="http://schemas.microsoft.com/office/drawing/2014/main" id="{31213453-28A1-614E-7400-4C2BF2B366D3}"/>
              </a:ext>
            </a:extLst>
          </p:cNvPr>
          <p:cNvSpPr>
            <a:spLocks noGrp="1"/>
          </p:cNvSpPr>
          <p:nvPr>
            <p:ph idx="1"/>
          </p:nvPr>
        </p:nvSpPr>
        <p:spPr>
          <a:xfrm>
            <a:off x="667793" y="2939672"/>
            <a:ext cx="4086037" cy="2330055"/>
          </a:xfrm>
        </p:spPr>
        <p:txBody>
          <a:bodyPr/>
          <a:lstStyle/>
          <a:p>
            <a:pPr marL="285750" indent="-285750">
              <a:buFont typeface="Arial" panose="020B0604020202020204" pitchFamily="34" charset="0"/>
              <a:buChar char="•"/>
            </a:pPr>
            <a:r>
              <a:rPr lang="de-DE" sz="1600" dirty="0"/>
              <a:t>Wahrgenommene mathematische Phänomene in eigenen Worten beschreiben</a:t>
            </a:r>
          </a:p>
          <a:p>
            <a:pPr marL="285750" indent="-285750">
              <a:buFont typeface="Arial" panose="020B0604020202020204" pitchFamily="34" charset="0"/>
              <a:buChar char="•"/>
            </a:pPr>
            <a:r>
              <a:rPr lang="de-DE" sz="1600" dirty="0"/>
              <a:t>Bestmögliche Unterstützung der Kinder durch Sprachspeicher</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de-DE" sz="1600" dirty="0"/>
          </a:p>
          <a:p>
            <a:pPr marL="742950" lvl="1" indent="-285750">
              <a:buFont typeface="Arial" panose="020B0604020202020204" pitchFamily="34" charset="0"/>
              <a:buChar char="•"/>
            </a:pPr>
            <a:endParaRPr lang="de-DE" sz="1600" dirty="0"/>
          </a:p>
        </p:txBody>
      </p:sp>
      <p:sp>
        <p:nvSpPr>
          <p:cNvPr id="4" name="Datumsplatzhalter 3">
            <a:extLst>
              <a:ext uri="{FF2B5EF4-FFF2-40B4-BE49-F238E27FC236}">
                <a16:creationId xmlns:a16="http://schemas.microsoft.com/office/drawing/2014/main" id="{A59226F0-DEDA-4237-DAE7-AB70C43040A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9EE35BEC-2D24-4AF1-6A5A-1A3FE8E21D3E}"/>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16" name="Abgerundete rechteckige Legende 15">
            <a:extLst>
              <a:ext uri="{FF2B5EF4-FFF2-40B4-BE49-F238E27FC236}">
                <a16:creationId xmlns:a16="http://schemas.microsoft.com/office/drawing/2014/main" id="{BDD46D8A-CAC4-FB61-0271-682564BD1254}"/>
              </a:ext>
            </a:extLst>
          </p:cNvPr>
          <p:cNvSpPr/>
          <p:nvPr/>
        </p:nvSpPr>
        <p:spPr>
          <a:xfrm>
            <a:off x="4551627" y="4875671"/>
            <a:ext cx="3052172" cy="1069732"/>
          </a:xfrm>
          <a:prstGeom prst="wedgeRoundRectCallout">
            <a:avLst>
              <a:gd name="adj1" fmla="val 54337"/>
              <a:gd name="adj2" fmla="val -77375"/>
              <a:gd name="adj3" fmla="val 16667"/>
            </a:avLst>
          </a:prstGeom>
          <a:no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Immer plus. Die erste Zahl wird um eins kleiner, die zweite um eins größer. Das Ergebnis ist gleich.</a:t>
            </a:r>
          </a:p>
        </p:txBody>
      </p:sp>
      <p:pic>
        <p:nvPicPr>
          <p:cNvPr id="18" name="Grafik 17" descr="Ein Bild, das Rechteck, Kunst enthält.&#10;&#10;Automatisch generierte Beschreibung">
            <a:extLst>
              <a:ext uri="{FF2B5EF4-FFF2-40B4-BE49-F238E27FC236}">
                <a16:creationId xmlns:a16="http://schemas.microsoft.com/office/drawing/2014/main" id="{97514648-A77A-B432-B814-4865BB38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054" y="2844062"/>
            <a:ext cx="3586463" cy="1880016"/>
          </a:xfrm>
          <a:prstGeom prst="rect">
            <a:avLst/>
          </a:prstGeom>
        </p:spPr>
      </p:pic>
      <p:sp>
        <p:nvSpPr>
          <p:cNvPr id="19" name="Textfeld 18">
            <a:extLst>
              <a:ext uri="{FF2B5EF4-FFF2-40B4-BE49-F238E27FC236}">
                <a16:creationId xmlns:a16="http://schemas.microsoft.com/office/drawing/2014/main" id="{AF952D9B-CE80-33E2-6A9B-FEDAABD2916C}"/>
              </a:ext>
            </a:extLst>
          </p:cNvPr>
          <p:cNvSpPr txBox="1"/>
          <p:nvPr/>
        </p:nvSpPr>
        <p:spPr>
          <a:xfrm>
            <a:off x="6237651" y="3122350"/>
            <a:ext cx="1372594" cy="1077218"/>
          </a:xfrm>
          <a:prstGeom prst="rect">
            <a:avLst/>
          </a:prstGeom>
          <a:noFill/>
        </p:spPr>
        <p:txBody>
          <a:bodyPr wrap="square" rtlCol="0">
            <a:spAutoFit/>
          </a:bodyPr>
          <a:lstStyle/>
          <a:p>
            <a:r>
              <a:rPr lang="de-DE" sz="1600" dirty="0">
                <a:solidFill>
                  <a:schemeClr val="bg1"/>
                </a:solidFill>
                <a:latin typeface="Grundschrift" panose="03010100010101010101" pitchFamily="66" charset="0"/>
              </a:rPr>
              <a:t>6 + 1 = 7</a:t>
            </a:r>
          </a:p>
          <a:p>
            <a:r>
              <a:rPr lang="de-DE" sz="1600" dirty="0">
                <a:solidFill>
                  <a:schemeClr val="bg1"/>
                </a:solidFill>
                <a:latin typeface="Grundschrift" panose="03010100010101010101" pitchFamily="66" charset="0"/>
              </a:rPr>
              <a:t>5 + 2 = 7</a:t>
            </a:r>
          </a:p>
          <a:p>
            <a:r>
              <a:rPr lang="de-DE" sz="1600" dirty="0">
                <a:solidFill>
                  <a:schemeClr val="bg1"/>
                </a:solidFill>
                <a:latin typeface="Grundschrift" panose="03010100010101010101" pitchFamily="66" charset="0"/>
              </a:rPr>
              <a:t>4 + 3 = 7</a:t>
            </a:r>
          </a:p>
          <a:p>
            <a:r>
              <a:rPr lang="de-DE" sz="1600" dirty="0">
                <a:solidFill>
                  <a:schemeClr val="bg1"/>
                </a:solidFill>
                <a:latin typeface="Grundschrift" panose="03010100010101010101" pitchFamily="66" charset="0"/>
              </a:rPr>
              <a:t>3 + 4 = 7</a:t>
            </a:r>
          </a:p>
        </p:txBody>
      </p:sp>
      <p:pic>
        <p:nvPicPr>
          <p:cNvPr id="25" name="Grafik 24">
            <a:extLst>
              <a:ext uri="{FF2B5EF4-FFF2-40B4-BE49-F238E27FC236}">
                <a16:creationId xmlns:a16="http://schemas.microsoft.com/office/drawing/2014/main" id="{D0B8B866-5DA1-0F4B-3E28-BC2AF7361F66}"/>
              </a:ext>
            </a:extLst>
          </p:cNvPr>
          <p:cNvPicPr>
            <a:picLocks noChangeAspect="1"/>
          </p:cNvPicPr>
          <p:nvPr/>
        </p:nvPicPr>
        <p:blipFill rotWithShape="1">
          <a:blip r:embed="rId4"/>
          <a:srcRect b="61024"/>
          <a:stretch/>
        </p:blipFill>
        <p:spPr bwMode="auto">
          <a:xfrm>
            <a:off x="7610245" y="3955456"/>
            <a:ext cx="1372594" cy="1069731"/>
          </a:xfrm>
          <a:prstGeom prst="rect">
            <a:avLst/>
          </a:prstGeom>
          <a:ln>
            <a:noFill/>
          </a:ln>
          <a:extLst>
            <a:ext uri="{53640926-AAD7-44D8-BBD7-CCE9431645EC}">
              <a14:shadowObscured xmlns:a14="http://schemas.microsoft.com/office/drawing/2010/main"/>
            </a:ext>
          </a:extLst>
        </p:spPr>
      </p:pic>
      <p:grpSp>
        <p:nvGrpSpPr>
          <p:cNvPr id="20" name="Gruppieren 19">
            <a:extLst>
              <a:ext uri="{FF2B5EF4-FFF2-40B4-BE49-F238E27FC236}">
                <a16:creationId xmlns:a16="http://schemas.microsoft.com/office/drawing/2014/main" id="{3846ADF4-BB84-5C56-48B8-F55B357053CC}"/>
              </a:ext>
            </a:extLst>
          </p:cNvPr>
          <p:cNvGrpSpPr/>
          <p:nvPr/>
        </p:nvGrpSpPr>
        <p:grpSpPr>
          <a:xfrm>
            <a:off x="297078" y="1829900"/>
            <a:ext cx="2395828" cy="878760"/>
            <a:chOff x="4447133" y="1702792"/>
            <a:chExt cx="1438641" cy="658415"/>
          </a:xfrm>
        </p:grpSpPr>
        <p:sp>
          <p:nvSpPr>
            <p:cNvPr id="21" name="Eingebuchteter Richtungspfeil 20">
              <a:extLst>
                <a:ext uri="{FF2B5EF4-FFF2-40B4-BE49-F238E27FC236}">
                  <a16:creationId xmlns:a16="http://schemas.microsoft.com/office/drawing/2014/main" id="{AD3F1BA5-5929-C55D-33CA-8F600F36F41B}"/>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2" name="Eingebuchteter Richtungspfeil 4">
              <a:extLst>
                <a:ext uri="{FF2B5EF4-FFF2-40B4-BE49-F238E27FC236}">
                  <a16:creationId xmlns:a16="http://schemas.microsoft.com/office/drawing/2014/main" id="{FA319565-0282-99B3-B61F-C948D640E253}"/>
                </a:ext>
              </a:extLst>
            </p:cNvPr>
            <p:cNvSpPr txBox="1"/>
            <p:nvPr/>
          </p:nvSpPr>
          <p:spPr>
            <a:xfrm>
              <a:off x="4650350" y="1702792"/>
              <a:ext cx="1113615"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Wahrnehmen von mathematischen Phänomenen</a:t>
              </a:r>
              <a:endParaRPr lang="de-DE" sz="1600" kern="1200" dirty="0">
                <a:solidFill>
                  <a:schemeClr val="tx1"/>
                </a:solidFill>
              </a:endParaRPr>
            </a:p>
          </p:txBody>
        </p:sp>
      </p:grpSp>
      <p:grpSp>
        <p:nvGrpSpPr>
          <p:cNvPr id="23" name="Gruppieren 22">
            <a:extLst>
              <a:ext uri="{FF2B5EF4-FFF2-40B4-BE49-F238E27FC236}">
                <a16:creationId xmlns:a16="http://schemas.microsoft.com/office/drawing/2014/main" id="{80B72AD7-875D-046B-6B74-79398540586A}"/>
              </a:ext>
            </a:extLst>
          </p:cNvPr>
          <p:cNvGrpSpPr/>
          <p:nvPr/>
        </p:nvGrpSpPr>
        <p:grpSpPr>
          <a:xfrm>
            <a:off x="2396306" y="1829900"/>
            <a:ext cx="2395828" cy="878760"/>
            <a:chOff x="4447133" y="1702792"/>
            <a:chExt cx="1438641" cy="658415"/>
          </a:xfrm>
        </p:grpSpPr>
        <p:sp>
          <p:nvSpPr>
            <p:cNvPr id="24" name="Eingebuchteter Richtungspfeil 23">
              <a:extLst>
                <a:ext uri="{FF2B5EF4-FFF2-40B4-BE49-F238E27FC236}">
                  <a16:creationId xmlns:a16="http://schemas.microsoft.com/office/drawing/2014/main" id="{42FA5C9A-7285-9F44-4E2B-6564D7EE3971}"/>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6" name="Eingebuchteter Richtungspfeil 4">
              <a:extLst>
                <a:ext uri="{FF2B5EF4-FFF2-40B4-BE49-F238E27FC236}">
                  <a16:creationId xmlns:a16="http://schemas.microsoft.com/office/drawing/2014/main" id="{86E95798-87ED-05CC-8C1F-1A566613C461}"/>
                </a:ext>
              </a:extLst>
            </p:cNvPr>
            <p:cNvSpPr txBox="1"/>
            <p:nvPr/>
          </p:nvSpPr>
          <p:spPr>
            <a:xfrm>
              <a:off x="4624614" y="1702792"/>
              <a:ext cx="1171873"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Beschreiben des Wahrgenommenen</a:t>
              </a:r>
              <a:endParaRPr lang="de-DE" sz="1600" kern="1200" dirty="0">
                <a:solidFill>
                  <a:schemeClr val="tx1"/>
                </a:solidFill>
              </a:endParaRPr>
            </a:p>
          </p:txBody>
        </p:sp>
      </p:grpSp>
      <p:sp>
        <p:nvSpPr>
          <p:cNvPr id="2" name="Textfeld 1">
            <a:extLst>
              <a:ext uri="{FF2B5EF4-FFF2-40B4-BE49-F238E27FC236}">
                <a16:creationId xmlns:a16="http://schemas.microsoft.com/office/drawing/2014/main" id="{62A774F1-72B3-EB00-971F-BB5A71B6BE17}"/>
              </a:ext>
            </a:extLst>
          </p:cNvPr>
          <p:cNvSpPr txBox="1"/>
          <p:nvPr/>
        </p:nvSpPr>
        <p:spPr>
          <a:xfrm>
            <a:off x="1660222" y="5025187"/>
            <a:ext cx="2063300" cy="63919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576000" tIns="108000" rIns="108000" bIns="108000" rtlCol="0">
            <a:noAutofit/>
          </a:bodyPr>
          <a:lstStyle/>
          <a:p>
            <a:pPr indent="-342900">
              <a:spcBef>
                <a:spcPts val="400"/>
              </a:spcBef>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Sprachbildung, </a:t>
            </a:r>
            <a:r>
              <a:rPr lang="de-DE" sz="1600" dirty="0">
                <a:solidFill>
                  <a:prstClr val="black"/>
                </a:solidFill>
                <a:ea typeface="ＭＳ Ｐゴシック" charset="-128"/>
                <a:cs typeface="Calibri"/>
              </a:rPr>
              <a:t>Modul 1 &amp; 2</a:t>
            </a:r>
            <a:endParaRPr kumimoji="0" lang="de-DE" sz="160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9" name="Grafik 8">
            <a:extLst>
              <a:ext uri="{FF2B5EF4-FFF2-40B4-BE49-F238E27FC236}">
                <a16:creationId xmlns:a16="http://schemas.microsoft.com/office/drawing/2014/main" id="{78E341A5-5BCA-30E6-4883-58E78F45F92A}"/>
              </a:ext>
            </a:extLst>
          </p:cNvPr>
          <p:cNvPicPr>
            <a:picLocks noChangeAspect="1"/>
          </p:cNvPicPr>
          <p:nvPr/>
        </p:nvPicPr>
        <p:blipFill>
          <a:blip r:embed="rId5"/>
          <a:stretch>
            <a:fillRect/>
          </a:stretch>
        </p:blipFill>
        <p:spPr>
          <a:xfrm>
            <a:off x="1824368" y="5240705"/>
            <a:ext cx="259200" cy="259200"/>
          </a:xfrm>
          <a:prstGeom prst="rect">
            <a:avLst/>
          </a:prstGeom>
          <a:ln>
            <a:noFill/>
          </a:ln>
        </p:spPr>
      </p:pic>
      <p:sp>
        <p:nvSpPr>
          <p:cNvPr id="10" name="Textfeld 9">
            <a:extLst>
              <a:ext uri="{FF2B5EF4-FFF2-40B4-BE49-F238E27FC236}">
                <a16:creationId xmlns:a16="http://schemas.microsoft.com/office/drawing/2014/main" id="{3CFF3222-D06F-9852-F555-AE65764553DD}"/>
              </a:ext>
            </a:extLst>
          </p:cNvPr>
          <p:cNvSpPr txBox="1"/>
          <p:nvPr/>
        </p:nvSpPr>
        <p:spPr>
          <a:xfrm>
            <a:off x="6821376" y="5960107"/>
            <a:ext cx="2322624" cy="276999"/>
          </a:xfrm>
          <a:prstGeom prst="rect">
            <a:avLst/>
          </a:prstGeom>
          <a:noFill/>
        </p:spPr>
        <p:txBody>
          <a:bodyPr wrap="none" rtlCol="0">
            <a:spAutoFit/>
          </a:bodyPr>
          <a:lstStyle/>
          <a:p>
            <a:pPr algn="r"/>
            <a:r>
              <a:rPr lang="de-DE" sz="1200" dirty="0">
                <a:solidFill>
                  <a:schemeClr val="tx1">
                    <a:lumMod val="50000"/>
                    <a:lumOff val="50000"/>
                  </a:schemeClr>
                </a:solidFill>
              </a:rPr>
              <a:t>(in Anlehnung an Bezold, 2010)</a:t>
            </a:r>
          </a:p>
        </p:txBody>
      </p:sp>
    </p:spTree>
    <p:extLst>
      <p:ext uri="{BB962C8B-B14F-4D97-AF65-F5344CB8AC3E}">
        <p14:creationId xmlns:p14="http://schemas.microsoft.com/office/powerpoint/2010/main" val="24889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502A62-A091-CDBA-9BDC-D67C66F39822}"/>
              </a:ext>
            </a:extLst>
          </p:cNvPr>
          <p:cNvSpPr>
            <a:spLocks noGrp="1"/>
          </p:cNvSpPr>
          <p:nvPr>
            <p:ph type="title"/>
          </p:nvPr>
        </p:nvSpPr>
        <p:spPr/>
        <p:txBody>
          <a:bodyPr/>
          <a:lstStyle/>
          <a:p>
            <a:r>
              <a:rPr lang="de-DE" dirty="0"/>
              <a:t>Beschreiben und Begründen</a:t>
            </a:r>
          </a:p>
        </p:txBody>
      </p:sp>
      <p:sp>
        <p:nvSpPr>
          <p:cNvPr id="8" name="Textplatzhalter 7">
            <a:extLst>
              <a:ext uri="{FF2B5EF4-FFF2-40B4-BE49-F238E27FC236}">
                <a16:creationId xmlns:a16="http://schemas.microsoft.com/office/drawing/2014/main" id="{839CA743-7A6F-278B-34B2-F7CC78F416DA}"/>
              </a:ext>
            </a:extLst>
          </p:cNvPr>
          <p:cNvSpPr>
            <a:spLocks noGrp="1"/>
          </p:cNvSpPr>
          <p:nvPr>
            <p:ph type="body" sz="quarter" idx="13"/>
          </p:nvPr>
        </p:nvSpPr>
        <p:spPr>
          <a:xfrm>
            <a:off x="1096266" y="1194030"/>
            <a:ext cx="7657990" cy="445628"/>
          </a:xfrm>
        </p:spPr>
        <p:txBody>
          <a:bodyPr/>
          <a:lstStyle/>
          <a:p>
            <a:r>
              <a:rPr lang="de-DE" dirty="0"/>
              <a:t>HINTERGRUND: BAUSTEINE DES BESCHREIBENS UND BEGRÜNDENS</a:t>
            </a:r>
          </a:p>
        </p:txBody>
      </p:sp>
      <p:sp>
        <p:nvSpPr>
          <p:cNvPr id="7" name="Inhaltsplatzhalter 6">
            <a:extLst>
              <a:ext uri="{FF2B5EF4-FFF2-40B4-BE49-F238E27FC236}">
                <a16:creationId xmlns:a16="http://schemas.microsoft.com/office/drawing/2014/main" id="{31213453-28A1-614E-7400-4C2BF2B366D3}"/>
              </a:ext>
            </a:extLst>
          </p:cNvPr>
          <p:cNvSpPr>
            <a:spLocks noGrp="1"/>
          </p:cNvSpPr>
          <p:nvPr>
            <p:ph idx="1"/>
          </p:nvPr>
        </p:nvSpPr>
        <p:spPr>
          <a:xfrm>
            <a:off x="667797" y="2939672"/>
            <a:ext cx="4444774" cy="3227805"/>
          </a:xfrm>
        </p:spPr>
        <p:txBody>
          <a:bodyPr/>
          <a:lstStyle/>
          <a:p>
            <a:pPr marL="285750" indent="-285750">
              <a:buFont typeface="Arial" panose="020B0604020202020204" pitchFamily="34" charset="0"/>
              <a:buChar char="•"/>
            </a:pPr>
            <a:r>
              <a:rPr lang="de-DE" sz="1600" dirty="0"/>
              <a:t>Ausgangspunkt: Das wahrgenommene Phänomen wird erstmal angenommen (von den anderen Kindern oder von sich selbst)</a:t>
            </a:r>
          </a:p>
          <a:p>
            <a:pPr marL="285750" indent="-285750">
              <a:buFont typeface="Arial" panose="020B0604020202020204" pitchFamily="34" charset="0"/>
              <a:buChar char="•"/>
            </a:pPr>
            <a:r>
              <a:rPr lang="de-DE" sz="1600" dirty="0"/>
              <a:t>Hinterfragen liefert Begründungsnotwendigkeit</a:t>
            </a:r>
          </a:p>
          <a:p>
            <a:pPr marL="285750" indent="-285750">
              <a:buFont typeface="Arial" panose="020B0604020202020204" pitchFamily="34" charset="0"/>
              <a:buChar char="•"/>
            </a:pPr>
            <a:endParaRPr lang="de-DE" sz="1600" dirty="0"/>
          </a:p>
          <a:p>
            <a:pPr marL="742950" lvl="1" indent="-285750">
              <a:buFont typeface="Arial" panose="020B0604020202020204" pitchFamily="34" charset="0"/>
              <a:buChar char="•"/>
            </a:pPr>
            <a:endParaRPr lang="de-DE" sz="1600" dirty="0"/>
          </a:p>
        </p:txBody>
      </p:sp>
      <p:sp>
        <p:nvSpPr>
          <p:cNvPr id="5" name="Foliennummernplatzhalter 4">
            <a:extLst>
              <a:ext uri="{FF2B5EF4-FFF2-40B4-BE49-F238E27FC236}">
                <a16:creationId xmlns:a16="http://schemas.microsoft.com/office/drawing/2014/main" id="{9EE35BEC-2D24-4AF1-6A5A-1A3FE8E21D3E}"/>
              </a:ext>
            </a:extLst>
          </p:cNvPr>
          <p:cNvSpPr>
            <a:spLocks noGrp="1"/>
          </p:cNvSpPr>
          <p:nvPr>
            <p:ph type="sldNum" sz="quarter" idx="12"/>
          </p:nvPr>
        </p:nvSpPr>
        <p:spPr/>
        <p:txBody>
          <a:bodyPr/>
          <a:lstStyle/>
          <a:p>
            <a:fld id="{C3752B7C-18A9-864D-BBCB-54A9F41B5594}" type="slidenum">
              <a:rPr lang="de-DE" smtClean="0"/>
              <a:pPr/>
              <a:t>25</a:t>
            </a:fld>
            <a:endParaRPr lang="de-DE" dirty="0"/>
          </a:p>
        </p:txBody>
      </p:sp>
      <p:pic>
        <p:nvPicPr>
          <p:cNvPr id="18" name="Grafik 17" descr="Ein Bild, das Rechteck, Kunst enthält.&#10;&#10;Automatisch generierte Beschreibung">
            <a:extLst>
              <a:ext uri="{FF2B5EF4-FFF2-40B4-BE49-F238E27FC236}">
                <a16:creationId xmlns:a16="http://schemas.microsoft.com/office/drawing/2014/main" id="{97514648-A77A-B432-B814-4865BB38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054" y="2844062"/>
            <a:ext cx="3586463" cy="1880016"/>
          </a:xfrm>
          <a:prstGeom prst="rect">
            <a:avLst/>
          </a:prstGeom>
        </p:spPr>
      </p:pic>
      <p:sp>
        <p:nvSpPr>
          <p:cNvPr id="19" name="Textfeld 18">
            <a:extLst>
              <a:ext uri="{FF2B5EF4-FFF2-40B4-BE49-F238E27FC236}">
                <a16:creationId xmlns:a16="http://schemas.microsoft.com/office/drawing/2014/main" id="{AF952D9B-CE80-33E2-6A9B-FEDAABD2916C}"/>
              </a:ext>
            </a:extLst>
          </p:cNvPr>
          <p:cNvSpPr txBox="1"/>
          <p:nvPr/>
        </p:nvSpPr>
        <p:spPr>
          <a:xfrm>
            <a:off x="6237651" y="3122350"/>
            <a:ext cx="1372594" cy="2062103"/>
          </a:xfrm>
          <a:prstGeom prst="rect">
            <a:avLst/>
          </a:prstGeom>
          <a:noFill/>
        </p:spPr>
        <p:txBody>
          <a:bodyPr wrap="square" rtlCol="0">
            <a:spAutoFit/>
          </a:bodyPr>
          <a:lstStyle/>
          <a:p>
            <a:r>
              <a:rPr lang="de-DE" sz="1600" dirty="0">
                <a:solidFill>
                  <a:schemeClr val="bg1"/>
                </a:solidFill>
                <a:latin typeface="Grundschrift" panose="03010100010101010101" pitchFamily="66" charset="0"/>
              </a:rPr>
              <a:t>6 + 1 = 7</a:t>
            </a:r>
          </a:p>
          <a:p>
            <a:r>
              <a:rPr lang="de-DE" sz="1600" dirty="0">
                <a:solidFill>
                  <a:schemeClr val="bg1"/>
                </a:solidFill>
                <a:latin typeface="Grundschrift" panose="03010100010101010101" pitchFamily="66" charset="0"/>
              </a:rPr>
              <a:t>5 + 2 = 7</a:t>
            </a:r>
          </a:p>
          <a:p>
            <a:r>
              <a:rPr lang="de-DE" sz="1600" dirty="0">
                <a:solidFill>
                  <a:schemeClr val="bg1"/>
                </a:solidFill>
                <a:latin typeface="Grundschrift" panose="03010100010101010101" pitchFamily="66" charset="0"/>
              </a:rPr>
              <a:t>4 + 3 = 7</a:t>
            </a:r>
          </a:p>
          <a:p>
            <a:r>
              <a:rPr lang="de-DE" sz="1600" dirty="0">
                <a:solidFill>
                  <a:schemeClr val="bg1"/>
                </a:solidFill>
                <a:latin typeface="Grundschrift" panose="03010100010101010101" pitchFamily="66" charset="0"/>
              </a:rPr>
              <a:t>3 + 4 = 7</a:t>
            </a:r>
          </a:p>
        </p:txBody>
      </p:sp>
      <p:pic>
        <p:nvPicPr>
          <p:cNvPr id="25" name="Grafik 24">
            <a:extLst>
              <a:ext uri="{FF2B5EF4-FFF2-40B4-BE49-F238E27FC236}">
                <a16:creationId xmlns:a16="http://schemas.microsoft.com/office/drawing/2014/main" id="{D0B8B866-5DA1-0F4B-3E28-BC2AF7361F66}"/>
              </a:ext>
            </a:extLst>
          </p:cNvPr>
          <p:cNvPicPr>
            <a:picLocks noChangeAspect="1"/>
          </p:cNvPicPr>
          <p:nvPr/>
        </p:nvPicPr>
        <p:blipFill rotWithShape="1">
          <a:blip r:embed="rId4"/>
          <a:srcRect b="61024"/>
          <a:stretch/>
        </p:blipFill>
        <p:spPr bwMode="auto">
          <a:xfrm>
            <a:off x="7610245" y="3955456"/>
            <a:ext cx="1372594" cy="1069731"/>
          </a:xfrm>
          <a:prstGeom prst="rect">
            <a:avLst/>
          </a:prstGeom>
          <a:ln>
            <a:noFill/>
          </a:ln>
          <a:extLst>
            <a:ext uri="{53640926-AAD7-44D8-BBD7-CCE9431645EC}">
              <a14:shadowObscured xmlns:a14="http://schemas.microsoft.com/office/drawing/2010/main"/>
            </a:ext>
          </a:extLst>
        </p:spPr>
      </p:pic>
      <p:grpSp>
        <p:nvGrpSpPr>
          <p:cNvPr id="20" name="Gruppieren 19">
            <a:extLst>
              <a:ext uri="{FF2B5EF4-FFF2-40B4-BE49-F238E27FC236}">
                <a16:creationId xmlns:a16="http://schemas.microsoft.com/office/drawing/2014/main" id="{6BCC764D-ED9F-2A84-0873-EB720A2FEA99}"/>
              </a:ext>
            </a:extLst>
          </p:cNvPr>
          <p:cNvGrpSpPr/>
          <p:nvPr/>
        </p:nvGrpSpPr>
        <p:grpSpPr>
          <a:xfrm>
            <a:off x="297078" y="1829900"/>
            <a:ext cx="2395828" cy="878760"/>
            <a:chOff x="4447133" y="1702792"/>
            <a:chExt cx="1438641" cy="658415"/>
          </a:xfrm>
        </p:grpSpPr>
        <p:sp>
          <p:nvSpPr>
            <p:cNvPr id="21" name="Eingebuchteter Richtungspfeil 20">
              <a:extLst>
                <a:ext uri="{FF2B5EF4-FFF2-40B4-BE49-F238E27FC236}">
                  <a16:creationId xmlns:a16="http://schemas.microsoft.com/office/drawing/2014/main" id="{0B8A85F5-EAE6-3DB9-955A-70AC68945E6C}"/>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2" name="Eingebuchteter Richtungspfeil 4">
              <a:extLst>
                <a:ext uri="{FF2B5EF4-FFF2-40B4-BE49-F238E27FC236}">
                  <a16:creationId xmlns:a16="http://schemas.microsoft.com/office/drawing/2014/main" id="{386A97C3-F986-A96F-B817-D6E70679CCFF}"/>
                </a:ext>
              </a:extLst>
            </p:cNvPr>
            <p:cNvSpPr txBox="1"/>
            <p:nvPr/>
          </p:nvSpPr>
          <p:spPr>
            <a:xfrm>
              <a:off x="4650350" y="1702792"/>
              <a:ext cx="1113615"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Wahrnehmen von mathematischen Phänomenen</a:t>
              </a:r>
              <a:endParaRPr lang="de-DE" sz="1600" kern="1200" dirty="0">
                <a:solidFill>
                  <a:schemeClr val="tx1"/>
                </a:solidFill>
              </a:endParaRPr>
            </a:p>
          </p:txBody>
        </p:sp>
      </p:grpSp>
      <p:grpSp>
        <p:nvGrpSpPr>
          <p:cNvPr id="27" name="Gruppieren 26">
            <a:extLst>
              <a:ext uri="{FF2B5EF4-FFF2-40B4-BE49-F238E27FC236}">
                <a16:creationId xmlns:a16="http://schemas.microsoft.com/office/drawing/2014/main" id="{B5967C33-4949-6082-19F5-16D6865B83A5}"/>
              </a:ext>
            </a:extLst>
          </p:cNvPr>
          <p:cNvGrpSpPr/>
          <p:nvPr/>
        </p:nvGrpSpPr>
        <p:grpSpPr>
          <a:xfrm>
            <a:off x="4491359" y="1829901"/>
            <a:ext cx="2395828" cy="893048"/>
            <a:chOff x="4447133" y="1702792"/>
            <a:chExt cx="1438641" cy="669120"/>
          </a:xfrm>
        </p:grpSpPr>
        <p:sp>
          <p:nvSpPr>
            <p:cNvPr id="28" name="Eingebuchteter Richtungspfeil 27">
              <a:extLst>
                <a:ext uri="{FF2B5EF4-FFF2-40B4-BE49-F238E27FC236}">
                  <a16:creationId xmlns:a16="http://schemas.microsoft.com/office/drawing/2014/main" id="{1324FAF6-7B27-BC90-007F-9B3C4FA64959}"/>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9" name="Eingebuchteter Richtungspfeil 4">
              <a:extLst>
                <a:ext uri="{FF2B5EF4-FFF2-40B4-BE49-F238E27FC236}">
                  <a16:creationId xmlns:a16="http://schemas.microsoft.com/office/drawing/2014/main" id="{57107342-FC98-9E23-5AFD-5B0C43256096}"/>
                </a:ext>
              </a:extLst>
            </p:cNvPr>
            <p:cNvSpPr txBox="1"/>
            <p:nvPr/>
          </p:nvSpPr>
          <p:spPr>
            <a:xfrm>
              <a:off x="4624613" y="1713497"/>
              <a:ext cx="1161412"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Hinterfragen des Wahrgenommenen</a:t>
              </a:r>
              <a:endParaRPr lang="de-DE" sz="1600" kern="1200" dirty="0">
                <a:solidFill>
                  <a:schemeClr val="tx1"/>
                </a:solidFill>
              </a:endParaRPr>
            </a:p>
          </p:txBody>
        </p:sp>
      </p:grpSp>
      <p:sp>
        <p:nvSpPr>
          <p:cNvPr id="10" name="Ovale Legende 7">
            <a:extLst>
              <a:ext uri="{FF2B5EF4-FFF2-40B4-BE49-F238E27FC236}">
                <a16:creationId xmlns:a16="http://schemas.microsoft.com/office/drawing/2014/main" id="{5014093A-2A15-05CD-32CD-86DED66F113C}"/>
              </a:ext>
            </a:extLst>
          </p:cNvPr>
          <p:cNvSpPr/>
          <p:nvPr/>
        </p:nvSpPr>
        <p:spPr>
          <a:xfrm>
            <a:off x="7557016" y="2610575"/>
            <a:ext cx="1479051" cy="778066"/>
          </a:xfrm>
          <a:prstGeom prst="wedgeRoundRectCallout">
            <a:avLst>
              <a:gd name="adj1" fmla="val 54659"/>
              <a:gd name="adj2" fmla="val -86501"/>
              <a:gd name="adj3" fmla="val 16667"/>
            </a:avLst>
          </a:prstGeom>
          <a:solidFill>
            <a:schemeClr val="bg1"/>
          </a:solid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Ist das immer so? Warum ist das so?</a:t>
            </a:r>
          </a:p>
        </p:txBody>
      </p:sp>
      <p:grpSp>
        <p:nvGrpSpPr>
          <p:cNvPr id="9" name="Gruppieren 8">
            <a:extLst>
              <a:ext uri="{FF2B5EF4-FFF2-40B4-BE49-F238E27FC236}">
                <a16:creationId xmlns:a16="http://schemas.microsoft.com/office/drawing/2014/main" id="{376DD310-665E-F943-E013-625E363D6956}"/>
              </a:ext>
            </a:extLst>
          </p:cNvPr>
          <p:cNvGrpSpPr/>
          <p:nvPr/>
        </p:nvGrpSpPr>
        <p:grpSpPr>
          <a:xfrm>
            <a:off x="2396306" y="1829900"/>
            <a:ext cx="2395828" cy="878760"/>
            <a:chOff x="4447133" y="1702792"/>
            <a:chExt cx="1438641" cy="658415"/>
          </a:xfrm>
        </p:grpSpPr>
        <p:sp>
          <p:nvSpPr>
            <p:cNvPr id="11" name="Eingebuchteter Richtungspfeil 10">
              <a:extLst>
                <a:ext uri="{FF2B5EF4-FFF2-40B4-BE49-F238E27FC236}">
                  <a16:creationId xmlns:a16="http://schemas.microsoft.com/office/drawing/2014/main" id="{5F33A86F-80A5-A7D5-F21B-37F3A62FB31C}"/>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12" name="Eingebuchteter Richtungspfeil 4">
              <a:extLst>
                <a:ext uri="{FF2B5EF4-FFF2-40B4-BE49-F238E27FC236}">
                  <a16:creationId xmlns:a16="http://schemas.microsoft.com/office/drawing/2014/main" id="{7483EDD4-E9C7-AC94-8134-56115F1C47C3}"/>
                </a:ext>
              </a:extLst>
            </p:cNvPr>
            <p:cNvSpPr txBox="1"/>
            <p:nvPr/>
          </p:nvSpPr>
          <p:spPr>
            <a:xfrm>
              <a:off x="4624614" y="1702792"/>
              <a:ext cx="1171873"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Beschreiben des Wahrgenommenen</a:t>
              </a:r>
              <a:endParaRPr lang="de-DE" sz="1600" kern="1200" dirty="0">
                <a:solidFill>
                  <a:schemeClr val="tx1"/>
                </a:solidFill>
              </a:endParaRPr>
            </a:p>
          </p:txBody>
        </p:sp>
      </p:grpSp>
      <p:sp>
        <p:nvSpPr>
          <p:cNvPr id="13" name="Inhaltsplatzhalter 3">
            <a:extLst>
              <a:ext uri="{FF2B5EF4-FFF2-40B4-BE49-F238E27FC236}">
                <a16:creationId xmlns:a16="http://schemas.microsoft.com/office/drawing/2014/main" id="{092DE673-4B15-BE57-484A-0973D0CDE7B4}"/>
              </a:ext>
            </a:extLst>
          </p:cNvPr>
          <p:cNvSpPr txBox="1">
            <a:spLocks/>
          </p:cNvSpPr>
          <p:nvPr/>
        </p:nvSpPr>
        <p:spPr bwMode="auto">
          <a:xfrm>
            <a:off x="0" y="5009470"/>
            <a:ext cx="4643440" cy="1110661"/>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5"/>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6"/>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6"/>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6"/>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Welche Fragen/Impulse fallen Ihnen noch ein, um die Kinder zum Hinterfragen anzuregen?</a:t>
            </a:r>
          </a:p>
        </p:txBody>
      </p:sp>
      <p:sp>
        <p:nvSpPr>
          <p:cNvPr id="2" name="Textfeld 1">
            <a:extLst>
              <a:ext uri="{FF2B5EF4-FFF2-40B4-BE49-F238E27FC236}">
                <a16:creationId xmlns:a16="http://schemas.microsoft.com/office/drawing/2014/main" id="{5D759346-EBD0-4DEF-A21C-BB5AAFF1371F}"/>
              </a:ext>
            </a:extLst>
          </p:cNvPr>
          <p:cNvSpPr txBox="1"/>
          <p:nvPr/>
        </p:nvSpPr>
        <p:spPr>
          <a:xfrm>
            <a:off x="6821376" y="5960107"/>
            <a:ext cx="2322624" cy="276999"/>
          </a:xfrm>
          <a:prstGeom prst="rect">
            <a:avLst/>
          </a:prstGeom>
          <a:noFill/>
        </p:spPr>
        <p:txBody>
          <a:bodyPr wrap="none" rtlCol="0">
            <a:spAutoFit/>
          </a:bodyPr>
          <a:lstStyle/>
          <a:p>
            <a:pPr algn="r"/>
            <a:r>
              <a:rPr lang="de-DE" sz="1200" dirty="0">
                <a:solidFill>
                  <a:schemeClr val="tx1">
                    <a:lumMod val="50000"/>
                    <a:lumOff val="50000"/>
                  </a:schemeClr>
                </a:solidFill>
              </a:rPr>
              <a:t>(in Anlehnung an Bezold, 2010)</a:t>
            </a:r>
          </a:p>
        </p:txBody>
      </p:sp>
      <p:sp>
        <p:nvSpPr>
          <p:cNvPr id="16" name="Wolkenförmige Legende 15">
            <a:extLst>
              <a:ext uri="{FF2B5EF4-FFF2-40B4-BE49-F238E27FC236}">
                <a16:creationId xmlns:a16="http://schemas.microsoft.com/office/drawing/2014/main" id="{BDD46D8A-CAC4-FB61-0271-682564BD1254}"/>
              </a:ext>
            </a:extLst>
          </p:cNvPr>
          <p:cNvSpPr/>
          <p:nvPr/>
        </p:nvSpPr>
        <p:spPr>
          <a:xfrm>
            <a:off x="4173742" y="4235926"/>
            <a:ext cx="3586463" cy="1056941"/>
          </a:xfrm>
          <a:prstGeom prst="cloudCallout">
            <a:avLst>
              <a:gd name="adj1" fmla="val 53806"/>
              <a:gd name="adj2" fmla="val -58058"/>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rPr>
              <a:t>Das sind nur einige Rechnungen. Könnte das auch so weiter gehen?</a:t>
            </a:r>
          </a:p>
        </p:txBody>
      </p:sp>
      <p:sp>
        <p:nvSpPr>
          <p:cNvPr id="3" name="Wolkenförmige Legende 2">
            <a:extLst>
              <a:ext uri="{FF2B5EF4-FFF2-40B4-BE49-F238E27FC236}">
                <a16:creationId xmlns:a16="http://schemas.microsoft.com/office/drawing/2014/main" id="{989473E6-8589-3DB7-285D-235C265AE5E1}"/>
              </a:ext>
            </a:extLst>
          </p:cNvPr>
          <p:cNvSpPr/>
          <p:nvPr/>
        </p:nvSpPr>
        <p:spPr>
          <a:xfrm>
            <a:off x="4601177" y="5100111"/>
            <a:ext cx="3195764" cy="1056941"/>
          </a:xfrm>
          <a:prstGeom prst="cloudCallout">
            <a:avLst>
              <a:gd name="adj1" fmla="val 54336"/>
              <a:gd name="adj2" fmla="val -69273"/>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rPr>
              <a:t>Ist das auch bei anderen Päckchen so?</a:t>
            </a:r>
          </a:p>
        </p:txBody>
      </p:sp>
    </p:spTree>
    <p:extLst>
      <p:ext uri="{BB962C8B-B14F-4D97-AF65-F5344CB8AC3E}">
        <p14:creationId xmlns:p14="http://schemas.microsoft.com/office/powerpoint/2010/main" val="21083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502A62-A091-CDBA-9BDC-D67C66F39822}"/>
              </a:ext>
            </a:extLst>
          </p:cNvPr>
          <p:cNvSpPr>
            <a:spLocks noGrp="1"/>
          </p:cNvSpPr>
          <p:nvPr>
            <p:ph type="title"/>
          </p:nvPr>
        </p:nvSpPr>
        <p:spPr/>
        <p:txBody>
          <a:bodyPr/>
          <a:lstStyle/>
          <a:p>
            <a:r>
              <a:rPr lang="de-DE" dirty="0"/>
              <a:t>Beschreiben und Begründen</a:t>
            </a:r>
          </a:p>
        </p:txBody>
      </p:sp>
      <p:sp>
        <p:nvSpPr>
          <p:cNvPr id="8" name="Textplatzhalter 7">
            <a:extLst>
              <a:ext uri="{FF2B5EF4-FFF2-40B4-BE49-F238E27FC236}">
                <a16:creationId xmlns:a16="http://schemas.microsoft.com/office/drawing/2014/main" id="{839CA743-7A6F-278B-34B2-F7CC78F416DA}"/>
              </a:ext>
            </a:extLst>
          </p:cNvPr>
          <p:cNvSpPr>
            <a:spLocks noGrp="1"/>
          </p:cNvSpPr>
          <p:nvPr>
            <p:ph type="body" sz="quarter" idx="13"/>
          </p:nvPr>
        </p:nvSpPr>
        <p:spPr>
          <a:xfrm>
            <a:off x="1096266" y="1194030"/>
            <a:ext cx="7657990" cy="445628"/>
          </a:xfrm>
        </p:spPr>
        <p:txBody>
          <a:bodyPr/>
          <a:lstStyle/>
          <a:p>
            <a:r>
              <a:rPr lang="de-DE" dirty="0"/>
              <a:t>HINTERGRUND: BAUSTEINE DES BESCHREIBENS UND BEGRÜNDENS</a:t>
            </a:r>
          </a:p>
        </p:txBody>
      </p:sp>
      <p:sp>
        <p:nvSpPr>
          <p:cNvPr id="7" name="Inhaltsplatzhalter 6">
            <a:extLst>
              <a:ext uri="{FF2B5EF4-FFF2-40B4-BE49-F238E27FC236}">
                <a16:creationId xmlns:a16="http://schemas.microsoft.com/office/drawing/2014/main" id="{31213453-28A1-614E-7400-4C2BF2B366D3}"/>
              </a:ext>
            </a:extLst>
          </p:cNvPr>
          <p:cNvSpPr>
            <a:spLocks noGrp="1"/>
          </p:cNvSpPr>
          <p:nvPr>
            <p:ph idx="1"/>
          </p:nvPr>
        </p:nvSpPr>
        <p:spPr>
          <a:xfrm>
            <a:off x="667795" y="2939672"/>
            <a:ext cx="4086037" cy="3227805"/>
          </a:xfrm>
        </p:spPr>
        <p:txBody>
          <a:bodyPr/>
          <a:lstStyle/>
          <a:p>
            <a:pPr marL="285750" indent="-285750">
              <a:buFont typeface="Arial" panose="020B0604020202020204" pitchFamily="34" charset="0"/>
              <a:buChar char="•"/>
            </a:pPr>
            <a:r>
              <a:rPr lang="de-DE" sz="1600" dirty="0"/>
              <a:t>Untersuchung des Wahrheitsgehalts der gewonnenen Vermutungen auf allgemeiner Ebene</a:t>
            </a:r>
          </a:p>
          <a:p>
            <a:pPr marL="285750" indent="-285750">
              <a:buFont typeface="Arial" panose="020B0604020202020204" pitchFamily="34" charset="0"/>
              <a:buChar char="•"/>
            </a:pPr>
            <a:r>
              <a:rPr lang="de-DE" sz="1600" dirty="0"/>
              <a:t>Dafür: Vermutungen an weiteren Beispielen positiv testen; dabei nichts Widersprüchliches entdecken</a:t>
            </a:r>
          </a:p>
          <a:p>
            <a:pPr marL="285750" indent="-285750">
              <a:buFont typeface="Arial" panose="020B0604020202020204" pitchFamily="34" charset="0"/>
              <a:buChar char="•"/>
            </a:pPr>
            <a:endParaRPr lang="de-DE" sz="1600" dirty="0"/>
          </a:p>
          <a:p>
            <a:pPr marL="742950" lvl="1" indent="-285750">
              <a:buFont typeface="Arial" panose="020B0604020202020204" pitchFamily="34" charset="0"/>
              <a:buChar char="•"/>
            </a:pPr>
            <a:endParaRPr lang="de-DE" sz="1600" dirty="0"/>
          </a:p>
        </p:txBody>
      </p:sp>
      <p:sp>
        <p:nvSpPr>
          <p:cNvPr id="4" name="Datumsplatzhalter 3">
            <a:extLst>
              <a:ext uri="{FF2B5EF4-FFF2-40B4-BE49-F238E27FC236}">
                <a16:creationId xmlns:a16="http://schemas.microsoft.com/office/drawing/2014/main" id="{A59226F0-DEDA-4237-DAE7-AB70C43040A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9EE35BEC-2D24-4AF1-6A5A-1A3FE8E21D3E}"/>
              </a:ext>
            </a:extLst>
          </p:cNvPr>
          <p:cNvSpPr>
            <a:spLocks noGrp="1"/>
          </p:cNvSpPr>
          <p:nvPr>
            <p:ph type="sldNum" sz="quarter" idx="12"/>
          </p:nvPr>
        </p:nvSpPr>
        <p:spPr/>
        <p:txBody>
          <a:bodyPr/>
          <a:lstStyle/>
          <a:p>
            <a:fld id="{C3752B7C-18A9-864D-BBCB-54A9F41B5594}" type="slidenum">
              <a:rPr lang="de-DE" smtClean="0"/>
              <a:pPr/>
              <a:t>26</a:t>
            </a:fld>
            <a:endParaRPr lang="de-DE" dirty="0"/>
          </a:p>
        </p:txBody>
      </p:sp>
      <p:grpSp>
        <p:nvGrpSpPr>
          <p:cNvPr id="13" name="Gruppieren 12">
            <a:extLst>
              <a:ext uri="{FF2B5EF4-FFF2-40B4-BE49-F238E27FC236}">
                <a16:creationId xmlns:a16="http://schemas.microsoft.com/office/drawing/2014/main" id="{FB9ED334-5EB4-2E44-FD17-A446756D106C}"/>
              </a:ext>
            </a:extLst>
          </p:cNvPr>
          <p:cNvGrpSpPr/>
          <p:nvPr/>
        </p:nvGrpSpPr>
        <p:grpSpPr>
          <a:xfrm>
            <a:off x="297078" y="1829900"/>
            <a:ext cx="2395828" cy="878760"/>
            <a:chOff x="4447133" y="1702792"/>
            <a:chExt cx="1438641" cy="658415"/>
          </a:xfrm>
        </p:grpSpPr>
        <p:sp>
          <p:nvSpPr>
            <p:cNvPr id="14" name="Eingebuchteter Richtungspfeil 13">
              <a:extLst>
                <a:ext uri="{FF2B5EF4-FFF2-40B4-BE49-F238E27FC236}">
                  <a16:creationId xmlns:a16="http://schemas.microsoft.com/office/drawing/2014/main" id="{2594DC26-C4E9-3233-92C5-5E4AD7EC068D}"/>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15" name="Eingebuchteter Richtungspfeil 4">
              <a:extLst>
                <a:ext uri="{FF2B5EF4-FFF2-40B4-BE49-F238E27FC236}">
                  <a16:creationId xmlns:a16="http://schemas.microsoft.com/office/drawing/2014/main" id="{B4B46705-8418-BC18-2C34-773299B04E11}"/>
                </a:ext>
              </a:extLst>
            </p:cNvPr>
            <p:cNvSpPr txBox="1"/>
            <p:nvPr/>
          </p:nvSpPr>
          <p:spPr>
            <a:xfrm>
              <a:off x="4650350" y="1702792"/>
              <a:ext cx="1113615"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Wahrnehmen von mathematischen Phänomenen</a:t>
              </a:r>
              <a:endParaRPr lang="de-DE" sz="1600" kern="1200" dirty="0">
                <a:solidFill>
                  <a:schemeClr val="tx1"/>
                </a:solidFill>
              </a:endParaRPr>
            </a:p>
          </p:txBody>
        </p:sp>
      </p:grpSp>
      <p:sp>
        <p:nvSpPr>
          <p:cNvPr id="16" name="Wolkenförmige Legende 15">
            <a:extLst>
              <a:ext uri="{FF2B5EF4-FFF2-40B4-BE49-F238E27FC236}">
                <a16:creationId xmlns:a16="http://schemas.microsoft.com/office/drawing/2014/main" id="{BDD46D8A-CAC4-FB61-0271-682564BD1254}"/>
              </a:ext>
            </a:extLst>
          </p:cNvPr>
          <p:cNvSpPr/>
          <p:nvPr/>
        </p:nvSpPr>
        <p:spPr>
          <a:xfrm>
            <a:off x="4271224" y="4724078"/>
            <a:ext cx="3532295" cy="1236029"/>
          </a:xfrm>
          <a:prstGeom prst="cloudCallout">
            <a:avLst>
              <a:gd name="adj1" fmla="val 53806"/>
              <a:gd name="adj2" fmla="val -58058"/>
            </a:avLst>
          </a:prstGeom>
          <a:no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Es ergibt sich ein Muster bis alle Plättchen blau sind …</a:t>
            </a:r>
          </a:p>
        </p:txBody>
      </p:sp>
      <p:pic>
        <p:nvPicPr>
          <p:cNvPr id="18" name="Grafik 17" descr="Ein Bild, das Rechteck, Kunst enthält.&#10;&#10;Automatisch generierte Beschreibung">
            <a:extLst>
              <a:ext uri="{FF2B5EF4-FFF2-40B4-BE49-F238E27FC236}">
                <a16:creationId xmlns:a16="http://schemas.microsoft.com/office/drawing/2014/main" id="{97514648-A77A-B432-B814-4865BB38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054" y="2844062"/>
            <a:ext cx="3586463" cy="1880016"/>
          </a:xfrm>
          <a:prstGeom prst="rect">
            <a:avLst/>
          </a:prstGeom>
        </p:spPr>
      </p:pic>
      <p:sp>
        <p:nvSpPr>
          <p:cNvPr id="19" name="Textfeld 18">
            <a:extLst>
              <a:ext uri="{FF2B5EF4-FFF2-40B4-BE49-F238E27FC236}">
                <a16:creationId xmlns:a16="http://schemas.microsoft.com/office/drawing/2014/main" id="{AF952D9B-CE80-33E2-6A9B-FEDAABD2916C}"/>
              </a:ext>
            </a:extLst>
          </p:cNvPr>
          <p:cNvSpPr txBox="1"/>
          <p:nvPr/>
        </p:nvSpPr>
        <p:spPr>
          <a:xfrm>
            <a:off x="6237651" y="3122350"/>
            <a:ext cx="1372594" cy="1077218"/>
          </a:xfrm>
          <a:prstGeom prst="rect">
            <a:avLst/>
          </a:prstGeom>
          <a:noFill/>
        </p:spPr>
        <p:txBody>
          <a:bodyPr wrap="square" rtlCol="0">
            <a:spAutoFit/>
          </a:bodyPr>
          <a:lstStyle/>
          <a:p>
            <a:r>
              <a:rPr lang="de-DE" sz="1600" dirty="0">
                <a:solidFill>
                  <a:schemeClr val="bg1"/>
                </a:solidFill>
                <a:latin typeface="Grundschrift" panose="03010100010101010101" pitchFamily="66" charset="0"/>
              </a:rPr>
              <a:t>6 + 1 = 7</a:t>
            </a:r>
          </a:p>
          <a:p>
            <a:r>
              <a:rPr lang="de-DE" sz="1600" dirty="0">
                <a:solidFill>
                  <a:schemeClr val="bg1"/>
                </a:solidFill>
                <a:latin typeface="Grundschrift" panose="03010100010101010101" pitchFamily="66" charset="0"/>
              </a:rPr>
              <a:t>5 + 2 = 7</a:t>
            </a:r>
          </a:p>
          <a:p>
            <a:r>
              <a:rPr lang="de-DE" sz="1600" dirty="0">
                <a:solidFill>
                  <a:schemeClr val="bg1"/>
                </a:solidFill>
                <a:latin typeface="Grundschrift" panose="03010100010101010101" pitchFamily="66" charset="0"/>
              </a:rPr>
              <a:t>4 + 3 = 7</a:t>
            </a:r>
          </a:p>
          <a:p>
            <a:r>
              <a:rPr lang="de-DE" sz="1600" dirty="0">
                <a:solidFill>
                  <a:schemeClr val="bg1"/>
                </a:solidFill>
                <a:latin typeface="Grundschrift" panose="03010100010101010101" pitchFamily="66" charset="0"/>
              </a:rPr>
              <a:t>3 + 4 = 7</a:t>
            </a:r>
          </a:p>
        </p:txBody>
      </p:sp>
      <p:grpSp>
        <p:nvGrpSpPr>
          <p:cNvPr id="20" name="Gruppieren 19">
            <a:extLst>
              <a:ext uri="{FF2B5EF4-FFF2-40B4-BE49-F238E27FC236}">
                <a16:creationId xmlns:a16="http://schemas.microsoft.com/office/drawing/2014/main" id="{0E61E8A8-6A20-3B22-3B91-74268F62E488}"/>
              </a:ext>
            </a:extLst>
          </p:cNvPr>
          <p:cNvGrpSpPr/>
          <p:nvPr/>
        </p:nvGrpSpPr>
        <p:grpSpPr>
          <a:xfrm>
            <a:off x="6578562" y="1829900"/>
            <a:ext cx="2395828" cy="878760"/>
            <a:chOff x="4447133" y="1702792"/>
            <a:chExt cx="1438641" cy="658415"/>
          </a:xfrm>
        </p:grpSpPr>
        <p:sp>
          <p:nvSpPr>
            <p:cNvPr id="21" name="Eingebuchteter Richtungspfeil 20">
              <a:extLst>
                <a:ext uri="{FF2B5EF4-FFF2-40B4-BE49-F238E27FC236}">
                  <a16:creationId xmlns:a16="http://schemas.microsoft.com/office/drawing/2014/main" id="{05D74A12-BE17-F5DD-C42C-1A8416775713}"/>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2" name="Eingebuchteter Richtungspfeil 4">
              <a:extLst>
                <a:ext uri="{FF2B5EF4-FFF2-40B4-BE49-F238E27FC236}">
                  <a16:creationId xmlns:a16="http://schemas.microsoft.com/office/drawing/2014/main" id="{DA2218DC-100E-B1EC-400B-36C5A9A5ED64}"/>
                </a:ext>
              </a:extLst>
            </p:cNvPr>
            <p:cNvSpPr txBox="1"/>
            <p:nvPr/>
          </p:nvSpPr>
          <p:spPr>
            <a:xfrm>
              <a:off x="4624613" y="1702792"/>
              <a:ext cx="1156237"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Begründen des Wahrgenommenen</a:t>
              </a:r>
              <a:endParaRPr lang="de-DE" sz="1600" kern="1200" dirty="0">
                <a:solidFill>
                  <a:schemeClr val="tx1"/>
                </a:solidFill>
              </a:endParaRPr>
            </a:p>
          </p:txBody>
        </p:sp>
      </p:grpSp>
      <p:pic>
        <p:nvPicPr>
          <p:cNvPr id="52" name="Grafik 51">
            <a:extLst>
              <a:ext uri="{FF2B5EF4-FFF2-40B4-BE49-F238E27FC236}">
                <a16:creationId xmlns:a16="http://schemas.microsoft.com/office/drawing/2014/main" id="{DD3466DF-08FB-A85D-9FF0-80829DF2E497}"/>
              </a:ext>
            </a:extLst>
          </p:cNvPr>
          <p:cNvPicPr>
            <a:picLocks noChangeAspect="1"/>
          </p:cNvPicPr>
          <p:nvPr/>
        </p:nvPicPr>
        <p:blipFill>
          <a:blip r:embed="rId4"/>
          <a:stretch>
            <a:fillRect/>
          </a:stretch>
        </p:blipFill>
        <p:spPr>
          <a:xfrm>
            <a:off x="7169442" y="3063481"/>
            <a:ext cx="1422400" cy="1104900"/>
          </a:xfrm>
          <a:prstGeom prst="rect">
            <a:avLst/>
          </a:prstGeom>
          <a:effectLst>
            <a:softEdge rad="88900"/>
          </a:effectLst>
        </p:spPr>
      </p:pic>
      <p:pic>
        <p:nvPicPr>
          <p:cNvPr id="25" name="Grafik 24">
            <a:extLst>
              <a:ext uri="{FF2B5EF4-FFF2-40B4-BE49-F238E27FC236}">
                <a16:creationId xmlns:a16="http://schemas.microsoft.com/office/drawing/2014/main" id="{D0B8B866-5DA1-0F4B-3E28-BC2AF7361F66}"/>
              </a:ext>
            </a:extLst>
          </p:cNvPr>
          <p:cNvPicPr>
            <a:picLocks noChangeAspect="1"/>
          </p:cNvPicPr>
          <p:nvPr/>
        </p:nvPicPr>
        <p:blipFill rotWithShape="1">
          <a:blip r:embed="rId5"/>
          <a:srcRect b="61024"/>
          <a:stretch/>
        </p:blipFill>
        <p:spPr bwMode="auto">
          <a:xfrm>
            <a:off x="7610245" y="3955456"/>
            <a:ext cx="1372594" cy="1069731"/>
          </a:xfrm>
          <a:prstGeom prst="rect">
            <a:avLst/>
          </a:prstGeom>
          <a:ln>
            <a:noFill/>
          </a:ln>
          <a:extLst>
            <a:ext uri="{53640926-AAD7-44D8-BBD7-CCE9431645EC}">
              <a14:shadowObscured xmlns:a14="http://schemas.microsoft.com/office/drawing/2010/main"/>
            </a:ext>
          </a:extLst>
        </p:spPr>
      </p:pic>
      <p:grpSp>
        <p:nvGrpSpPr>
          <p:cNvPr id="23" name="Gruppieren 22">
            <a:extLst>
              <a:ext uri="{FF2B5EF4-FFF2-40B4-BE49-F238E27FC236}">
                <a16:creationId xmlns:a16="http://schemas.microsoft.com/office/drawing/2014/main" id="{2B705ED9-A12E-E30F-4526-14CC4F192981}"/>
              </a:ext>
            </a:extLst>
          </p:cNvPr>
          <p:cNvGrpSpPr/>
          <p:nvPr/>
        </p:nvGrpSpPr>
        <p:grpSpPr>
          <a:xfrm>
            <a:off x="2396306" y="1829900"/>
            <a:ext cx="2395828" cy="878760"/>
            <a:chOff x="4447133" y="1702792"/>
            <a:chExt cx="1438641" cy="658415"/>
          </a:xfrm>
        </p:grpSpPr>
        <p:sp>
          <p:nvSpPr>
            <p:cNvPr id="24" name="Eingebuchteter Richtungspfeil 23">
              <a:extLst>
                <a:ext uri="{FF2B5EF4-FFF2-40B4-BE49-F238E27FC236}">
                  <a16:creationId xmlns:a16="http://schemas.microsoft.com/office/drawing/2014/main" id="{F4FC804E-8E4A-DB14-5F2A-682731699696}"/>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6" name="Eingebuchteter Richtungspfeil 4">
              <a:extLst>
                <a:ext uri="{FF2B5EF4-FFF2-40B4-BE49-F238E27FC236}">
                  <a16:creationId xmlns:a16="http://schemas.microsoft.com/office/drawing/2014/main" id="{4FFF60A4-96B4-DFD5-99B8-6C7CFEE2D941}"/>
                </a:ext>
              </a:extLst>
            </p:cNvPr>
            <p:cNvSpPr txBox="1"/>
            <p:nvPr/>
          </p:nvSpPr>
          <p:spPr>
            <a:xfrm>
              <a:off x="4624614" y="1702792"/>
              <a:ext cx="1171873"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Beschreiben des Wahrgenommenen</a:t>
              </a:r>
              <a:endParaRPr lang="de-DE" sz="1600" kern="1200" dirty="0">
                <a:solidFill>
                  <a:schemeClr val="tx1"/>
                </a:solidFill>
              </a:endParaRPr>
            </a:p>
          </p:txBody>
        </p:sp>
      </p:grpSp>
      <p:grpSp>
        <p:nvGrpSpPr>
          <p:cNvPr id="27" name="Gruppieren 26">
            <a:extLst>
              <a:ext uri="{FF2B5EF4-FFF2-40B4-BE49-F238E27FC236}">
                <a16:creationId xmlns:a16="http://schemas.microsoft.com/office/drawing/2014/main" id="{F70D9C02-5352-22E9-492C-6BC183AA017C}"/>
              </a:ext>
            </a:extLst>
          </p:cNvPr>
          <p:cNvGrpSpPr/>
          <p:nvPr/>
        </p:nvGrpSpPr>
        <p:grpSpPr>
          <a:xfrm>
            <a:off x="4491359" y="1829901"/>
            <a:ext cx="2395828" cy="893048"/>
            <a:chOff x="4447133" y="1702792"/>
            <a:chExt cx="1438641" cy="669120"/>
          </a:xfrm>
        </p:grpSpPr>
        <p:sp>
          <p:nvSpPr>
            <p:cNvPr id="28" name="Eingebuchteter Richtungspfeil 27">
              <a:extLst>
                <a:ext uri="{FF2B5EF4-FFF2-40B4-BE49-F238E27FC236}">
                  <a16:creationId xmlns:a16="http://schemas.microsoft.com/office/drawing/2014/main" id="{F54E24DC-164F-9534-5141-C5238FBDA6DF}"/>
                </a:ext>
              </a:extLst>
            </p:cNvPr>
            <p:cNvSpPr/>
            <p:nvPr/>
          </p:nvSpPr>
          <p:spPr>
            <a:xfrm>
              <a:off x="4447133" y="1702792"/>
              <a:ext cx="1438641" cy="658415"/>
            </a:xfrm>
            <a:prstGeom prst="chevron">
              <a:avLst/>
            </a:prstGeom>
            <a:noFill/>
            <a:ln w="19050">
              <a:solidFill>
                <a:srgbClr val="327D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dirty="0"/>
            </a:p>
          </p:txBody>
        </p:sp>
        <p:sp>
          <p:nvSpPr>
            <p:cNvPr id="29" name="Eingebuchteter Richtungspfeil 4">
              <a:extLst>
                <a:ext uri="{FF2B5EF4-FFF2-40B4-BE49-F238E27FC236}">
                  <a16:creationId xmlns:a16="http://schemas.microsoft.com/office/drawing/2014/main" id="{EE1C3F7B-B26D-CEFF-8131-232342540B14}"/>
                </a:ext>
              </a:extLst>
            </p:cNvPr>
            <p:cNvSpPr txBox="1"/>
            <p:nvPr/>
          </p:nvSpPr>
          <p:spPr>
            <a:xfrm>
              <a:off x="4624613" y="1713497"/>
              <a:ext cx="1161412" cy="65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defTabSz="1200150">
                <a:lnSpc>
                  <a:spcPct val="90000"/>
                </a:lnSpc>
                <a:spcBef>
                  <a:spcPct val="0"/>
                </a:spcBef>
                <a:spcAft>
                  <a:spcPct val="35000"/>
                </a:spcAft>
              </a:pPr>
              <a:r>
                <a:rPr lang="de-DE" sz="1600" dirty="0">
                  <a:solidFill>
                    <a:schemeClr val="tx1"/>
                  </a:solidFill>
                </a:rPr>
                <a:t>Hinterfragen des Wahrgenommenen</a:t>
              </a:r>
              <a:endParaRPr lang="de-DE" sz="1600" kern="1200" dirty="0">
                <a:solidFill>
                  <a:schemeClr val="tx1"/>
                </a:solidFill>
              </a:endParaRPr>
            </a:p>
          </p:txBody>
        </p:sp>
      </p:grpSp>
      <p:sp>
        <p:nvSpPr>
          <p:cNvPr id="2" name="Textfeld 1">
            <a:extLst>
              <a:ext uri="{FF2B5EF4-FFF2-40B4-BE49-F238E27FC236}">
                <a16:creationId xmlns:a16="http://schemas.microsoft.com/office/drawing/2014/main" id="{D9DA98B4-0E41-D631-1CCB-6BF4B4B6F3CF}"/>
              </a:ext>
            </a:extLst>
          </p:cNvPr>
          <p:cNvSpPr txBox="1"/>
          <p:nvPr/>
        </p:nvSpPr>
        <p:spPr>
          <a:xfrm>
            <a:off x="6821376" y="5960107"/>
            <a:ext cx="2322624" cy="276999"/>
          </a:xfrm>
          <a:prstGeom prst="rect">
            <a:avLst/>
          </a:prstGeom>
          <a:noFill/>
        </p:spPr>
        <p:txBody>
          <a:bodyPr wrap="none" rtlCol="0">
            <a:spAutoFit/>
          </a:bodyPr>
          <a:lstStyle/>
          <a:p>
            <a:pPr algn="r"/>
            <a:r>
              <a:rPr lang="de-DE" sz="1200" dirty="0">
                <a:solidFill>
                  <a:schemeClr val="tx1">
                    <a:lumMod val="50000"/>
                    <a:lumOff val="50000"/>
                  </a:schemeClr>
                </a:solidFill>
              </a:rPr>
              <a:t>(in Anlehnung an Bezold, 2010)</a:t>
            </a:r>
          </a:p>
        </p:txBody>
      </p:sp>
    </p:spTree>
    <p:extLst>
      <p:ext uri="{BB962C8B-B14F-4D97-AF65-F5344CB8AC3E}">
        <p14:creationId xmlns:p14="http://schemas.microsoft.com/office/powerpoint/2010/main" val="314542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92412-E77F-DFF3-98CC-4484494A0D5E}"/>
              </a:ext>
            </a:extLst>
          </p:cNvPr>
          <p:cNvSpPr>
            <a:spLocks noGrp="1"/>
          </p:cNvSpPr>
          <p:nvPr>
            <p:ph type="title"/>
          </p:nvPr>
        </p:nvSpPr>
        <p:spPr/>
        <p:txBody>
          <a:bodyPr/>
          <a:lstStyle/>
          <a:p>
            <a:r>
              <a:rPr lang="de-DE" dirty="0"/>
              <a:t>Beschreiben und Begründen</a:t>
            </a:r>
          </a:p>
        </p:txBody>
      </p:sp>
      <p:sp>
        <p:nvSpPr>
          <p:cNvPr id="5" name="Datumsplatzhalter 4">
            <a:extLst>
              <a:ext uri="{FF2B5EF4-FFF2-40B4-BE49-F238E27FC236}">
                <a16:creationId xmlns:a16="http://schemas.microsoft.com/office/drawing/2014/main" id="{B642E18C-7C4D-8D6D-C9D1-819F11DB8CE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A4251F7-6A9D-D081-932B-1E4D08C0B661}"/>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9" name="Form 8">
            <a:extLst>
              <a:ext uri="{FF2B5EF4-FFF2-40B4-BE49-F238E27FC236}">
                <a16:creationId xmlns:a16="http://schemas.microsoft.com/office/drawing/2014/main" id="{FF4C7003-527A-7044-2561-B2CDCD7B36CB}"/>
              </a:ext>
            </a:extLst>
          </p:cNvPr>
          <p:cNvSpPr/>
          <p:nvPr/>
        </p:nvSpPr>
        <p:spPr bwMode="auto">
          <a:xfrm>
            <a:off x="1249746" y="1912884"/>
            <a:ext cx="7009508" cy="3050528"/>
          </a:xfrm>
          <a:prstGeom prst="swooshArrow">
            <a:avLst>
              <a:gd name="adj1" fmla="val 23268"/>
              <a:gd name="adj2" fmla="val 22159"/>
            </a:avLst>
          </a:prstGeom>
          <a:solidFill>
            <a:schemeClr val="bg1">
              <a:lumMod val="8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a:defRPr/>
            </a:pPr>
            <a:endParaRPr lang="de-DE" dirty="0"/>
          </a:p>
        </p:txBody>
      </p:sp>
      <p:sp>
        <p:nvSpPr>
          <p:cNvPr id="10" name="Rechteck: abgerundete Ecken 7">
            <a:extLst>
              <a:ext uri="{FF2B5EF4-FFF2-40B4-BE49-F238E27FC236}">
                <a16:creationId xmlns:a16="http://schemas.microsoft.com/office/drawing/2014/main" id="{23AB131B-66D4-C351-DD83-698CAF108D2A}"/>
              </a:ext>
            </a:extLst>
          </p:cNvPr>
          <p:cNvSpPr/>
          <p:nvPr/>
        </p:nvSpPr>
        <p:spPr>
          <a:xfrm>
            <a:off x="1754790" y="3909200"/>
            <a:ext cx="1800000" cy="1080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Beschreiben</a:t>
            </a:r>
            <a:endParaRPr lang="de-DE" sz="1600" dirty="0">
              <a:solidFill>
                <a:schemeClr val="tx1"/>
              </a:solidFill>
            </a:endParaRPr>
          </a:p>
        </p:txBody>
      </p:sp>
      <p:sp>
        <p:nvSpPr>
          <p:cNvPr id="11" name="Rechteck: abgerundete Ecken 8">
            <a:extLst>
              <a:ext uri="{FF2B5EF4-FFF2-40B4-BE49-F238E27FC236}">
                <a16:creationId xmlns:a16="http://schemas.microsoft.com/office/drawing/2014/main" id="{66E22D8E-04AD-DF3D-779C-637A127B44EC}"/>
              </a:ext>
            </a:extLst>
          </p:cNvPr>
          <p:cNvSpPr/>
          <p:nvPr/>
        </p:nvSpPr>
        <p:spPr>
          <a:xfrm>
            <a:off x="5466706" y="2954387"/>
            <a:ext cx="1800000" cy="1080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Begründen</a:t>
            </a:r>
          </a:p>
        </p:txBody>
      </p:sp>
      <p:sp>
        <p:nvSpPr>
          <p:cNvPr id="12" name="Rechteck: abgerundete Ecken 17">
            <a:extLst>
              <a:ext uri="{FF2B5EF4-FFF2-40B4-BE49-F238E27FC236}">
                <a16:creationId xmlns:a16="http://schemas.microsoft.com/office/drawing/2014/main" id="{796A03DF-F8BE-4322-2AB8-E6236575C5E2}"/>
              </a:ext>
            </a:extLst>
          </p:cNvPr>
          <p:cNvSpPr/>
          <p:nvPr/>
        </p:nvSpPr>
        <p:spPr>
          <a:xfrm>
            <a:off x="804279" y="5209204"/>
            <a:ext cx="7898296" cy="897032"/>
          </a:xfrm>
          <a:prstGeom prst="roundRect">
            <a:avLst/>
          </a:prstGeom>
          <a:solidFill>
            <a:srgbClr val="327D8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Beschreiben</a:t>
            </a:r>
            <a:r>
              <a:rPr lang="de-DE" dirty="0"/>
              <a:t> </a:t>
            </a:r>
            <a:r>
              <a:rPr lang="de-DE" b="1" dirty="0"/>
              <a:t>und Begründen </a:t>
            </a:r>
            <a:r>
              <a:rPr lang="de-DE" dirty="0"/>
              <a:t>muss im Unterricht </a:t>
            </a:r>
            <a:br>
              <a:rPr lang="de-DE" dirty="0"/>
            </a:br>
            <a:r>
              <a:rPr lang="de-DE" dirty="0"/>
              <a:t>fokussiert und angeregt sowie unterstützt und gefördert werden! </a:t>
            </a:r>
          </a:p>
        </p:txBody>
      </p:sp>
      <p:sp>
        <p:nvSpPr>
          <p:cNvPr id="13" name="Textplatzhalter 7">
            <a:extLst>
              <a:ext uri="{FF2B5EF4-FFF2-40B4-BE49-F238E27FC236}">
                <a16:creationId xmlns:a16="http://schemas.microsoft.com/office/drawing/2014/main" id="{717F80CE-A839-3C7A-87D7-39F75E4629C3}"/>
              </a:ext>
            </a:extLst>
          </p:cNvPr>
          <p:cNvSpPr>
            <a:spLocks noGrp="1"/>
          </p:cNvSpPr>
          <p:nvPr>
            <p:ph type="body" sz="quarter" idx="13"/>
          </p:nvPr>
        </p:nvSpPr>
        <p:spPr>
          <a:xfrm>
            <a:off x="1096266" y="1194030"/>
            <a:ext cx="7009509" cy="445628"/>
          </a:xfrm>
        </p:spPr>
        <p:txBody>
          <a:bodyPr/>
          <a:lstStyle/>
          <a:p>
            <a:r>
              <a:rPr lang="de-DE" dirty="0"/>
              <a:t>BESCHREIBEN UND BEGRÜNDEN LANGFRISTIG DENKEN</a:t>
            </a:r>
          </a:p>
        </p:txBody>
      </p:sp>
    </p:spTree>
    <p:extLst>
      <p:ext uri="{BB962C8B-B14F-4D97-AF65-F5344CB8AC3E}">
        <p14:creationId xmlns:p14="http://schemas.microsoft.com/office/powerpoint/2010/main" val="3614857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dirty="0"/>
              <a:t>Beschreiben und Begründen – Sensibilisierung und Hintergrund</a:t>
            </a:r>
          </a:p>
          <a:p>
            <a:r>
              <a:rPr lang="de-DE" b="1" dirty="0"/>
              <a:t>Beschreibungen fokussieren und anregen</a:t>
            </a:r>
          </a:p>
          <a:p>
            <a:r>
              <a:rPr lang="de-DE" dirty="0"/>
              <a:t>Beschreibungen unterstützen und fördern</a:t>
            </a:r>
          </a:p>
          <a:p>
            <a:r>
              <a:rPr lang="de-DE" dirty="0"/>
              <a:t>Begründungen fokussieren und anregen</a:t>
            </a:r>
          </a:p>
          <a:p>
            <a:r>
              <a:rPr lang="de-DE"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2657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AUF FOLIE 32</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4" y="1639658"/>
            <a:ext cx="7527624" cy="4527819"/>
          </a:xfrm>
        </p:spPr>
        <p:txBody>
          <a:bodyPr/>
          <a:lstStyle/>
          <a:p>
            <a:r>
              <a:rPr lang="de-DE" sz="1400" b="1" dirty="0"/>
              <a:t>Ziel: </a:t>
            </a:r>
            <a:r>
              <a:rPr lang="de-DE" sz="1400" dirty="0"/>
              <a:t>Ziel der folgenden Aktivität ist, dass die Teilnehmenden sich zunächst bewusst machen, welche Elemente für eine gute Beschreibung des halbschriftlichen Verfahrens Hilfsaufgabe notwendig sind: „Ich ergänze die zweite Zahl 597 zu 600, indem ich 3 addiere. Ich rechne dann zuerst die einfachere Aufgabe 339 + 600. Die 3 ziehe ich anschließend wieder ab.“ (für eine kindgerechte tragfähige Formulierung siehe auch Abschnitte 5 und 6  dieses Moduls im Kontext des Begründens). Klar ist: wenn ich meine Vorgehensweise beschreibe, muss ich mir die einzelnen Schritte bewusst machen und dafür eine präzise Sprache nutzen. Solche Kriterien lassen sich auch auf die Beschreibung des Vorgehens bei der Subtraktion (Schritt 2 der Aktivität) übertragen. Dennoch benötigen wir einige Anpassungen der Sprachmittel (vgl. Reflexion des 1. Erprobungsauftrags „Sprachspeicher“). Wenn Vorgehensweisen in anderen Aufgaben(-formaten)/Kontexten beschrieben werden sollen, benötige ich gänzlich andere Sprachmittel. Noch weniger helfen universelle Kriterien für gute Beschreibungen, wenn es nicht mehr um Beschreibungen von Vorgehensweisen, sondern um Beschreibungen von Auffälligkeiten und Zusammenhänge oder um jene von Darstellungsweisen geht.  </a:t>
            </a:r>
          </a:p>
        </p:txBody>
      </p:sp>
      <p:sp>
        <p:nvSpPr>
          <p:cNvPr id="5" name="Foliennummernplatzhalter 6">
            <a:extLst>
              <a:ext uri="{FF2B5EF4-FFF2-40B4-BE49-F238E27FC236}">
                <a16:creationId xmlns:a16="http://schemas.microsoft.com/office/drawing/2014/main" id="{EE6D90F7-2EC9-7193-BF93-3871E0954090}"/>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29</a:t>
            </a:fld>
            <a:endParaRPr lang="de-DE" dirty="0"/>
          </a:p>
        </p:txBody>
      </p:sp>
    </p:spTree>
    <p:extLst>
      <p:ext uri="{BB962C8B-B14F-4D97-AF65-F5344CB8AC3E}">
        <p14:creationId xmlns:p14="http://schemas.microsoft.com/office/powerpoint/2010/main" val="18831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76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AUF FOLIE 32</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4" y="1639659"/>
            <a:ext cx="7527624" cy="445628"/>
          </a:xfrm>
        </p:spPr>
        <p:txBody>
          <a:bodyPr/>
          <a:lstStyle/>
          <a:p>
            <a:r>
              <a:rPr lang="de-DE" sz="1400" dirty="0"/>
              <a:t>Konkrete und (scheinbar) allgemeingültige Kriterien, die genannt werden könnten:</a:t>
            </a:r>
          </a:p>
        </p:txBody>
      </p:sp>
      <p:sp>
        <p:nvSpPr>
          <p:cNvPr id="5" name="Foliennummernplatzhalter 6">
            <a:extLst>
              <a:ext uri="{FF2B5EF4-FFF2-40B4-BE49-F238E27FC236}">
                <a16:creationId xmlns:a16="http://schemas.microsoft.com/office/drawing/2014/main" id="{EE6D90F7-2EC9-7193-BF93-3871E0954090}"/>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30</a:t>
            </a:fld>
            <a:endParaRPr lang="de-DE" dirty="0"/>
          </a:p>
        </p:txBody>
      </p:sp>
      <p:graphicFrame>
        <p:nvGraphicFramePr>
          <p:cNvPr id="13" name="Tabelle 12">
            <a:extLst>
              <a:ext uri="{FF2B5EF4-FFF2-40B4-BE49-F238E27FC236}">
                <a16:creationId xmlns:a16="http://schemas.microsoft.com/office/drawing/2014/main" id="{DE61CBCB-F1F0-AD26-B870-8237989DA3F3}"/>
              </a:ext>
            </a:extLst>
          </p:cNvPr>
          <p:cNvGraphicFramePr>
            <a:graphicFrameLocks noGrp="1"/>
          </p:cNvGraphicFramePr>
          <p:nvPr>
            <p:extLst>
              <p:ext uri="{D42A27DB-BD31-4B8C-83A1-F6EECF244321}">
                <p14:modId xmlns:p14="http://schemas.microsoft.com/office/powerpoint/2010/main" val="2899228643"/>
              </p:ext>
            </p:extLst>
          </p:nvPr>
        </p:nvGraphicFramePr>
        <p:xfrm>
          <a:off x="1096266" y="2251621"/>
          <a:ext cx="7419084" cy="3622040"/>
        </p:xfrm>
        <a:graphic>
          <a:graphicData uri="http://schemas.openxmlformats.org/drawingml/2006/table">
            <a:tbl>
              <a:tblPr firstRow="1" bandRow="1">
                <a:tableStyleId>{5C22544A-7EE6-4342-B048-85BDC9FD1C3A}</a:tableStyleId>
              </a:tblPr>
              <a:tblGrid>
                <a:gridCol w="3709542">
                  <a:extLst>
                    <a:ext uri="{9D8B030D-6E8A-4147-A177-3AD203B41FA5}">
                      <a16:colId xmlns:a16="http://schemas.microsoft.com/office/drawing/2014/main" val="3688807310"/>
                    </a:ext>
                  </a:extLst>
                </a:gridCol>
                <a:gridCol w="3709542">
                  <a:extLst>
                    <a:ext uri="{9D8B030D-6E8A-4147-A177-3AD203B41FA5}">
                      <a16:colId xmlns:a16="http://schemas.microsoft.com/office/drawing/2014/main" val="237333621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Konkrete Kriterien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Allgemeingültige Kriterien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3214712"/>
                  </a:ext>
                </a:extLst>
              </a:tr>
              <a:tr h="370840">
                <a:tc>
                  <a:txBody>
                    <a:bodyPr/>
                    <a:lstStyle/>
                    <a:p>
                      <a:r>
                        <a:rPr lang="de-DE" sz="1400" dirty="0"/>
                        <a:t>Fachausdrücke verwenden wie </a:t>
                      </a:r>
                      <a:r>
                        <a:rPr lang="de-DE" sz="1400" i="1" dirty="0"/>
                        <a:t>Summe, Summand, addieren, subtrahieren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Fachausdrücke verwenden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8519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Am Rechenstrich erklären bzw. eine andere bildliche Darstellung nutzen (siehe nächste Folie)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Forschermittel nutzen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486196"/>
                  </a:ext>
                </a:extLst>
              </a:tr>
              <a:tr h="370840">
                <a:tc>
                  <a:txBody>
                    <a:bodyPr/>
                    <a:lstStyle/>
                    <a:p>
                      <a:r>
                        <a:rPr lang="de-DE" sz="1400" dirty="0"/>
                        <a:t>Zahlbeziehungen mit genauen Zahlen benennen („597 liegt nah an der 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Nachvollziehbarkeit (der Struktur)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9400851"/>
                  </a:ext>
                </a:extLst>
              </a:tr>
              <a:tr h="370840">
                <a:tc>
                  <a:txBody>
                    <a:bodyPr/>
                    <a:lstStyle/>
                    <a:p>
                      <a:r>
                        <a:rPr lang="de-DE" sz="1400" dirty="0"/>
                        <a:t>Reihenfolge einhalten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Kleinschrittigkeit (z. B. Teilschritte)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8286829"/>
                  </a:ext>
                </a:extLst>
              </a:tr>
              <a:tr h="370840">
                <a:tc>
                  <a:txBody>
                    <a:bodyPr/>
                    <a:lstStyle/>
                    <a:p>
                      <a:endParaRPr lang="de-D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Eindeutigkeit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342136"/>
                  </a:ext>
                </a:extLst>
              </a:tr>
              <a:tr h="370840">
                <a:tc>
                  <a:txBody>
                    <a:bodyPr/>
                    <a:lstStyle/>
                    <a:p>
                      <a:endParaRPr lang="de-D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Fokus auf den Verstehenskern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772092"/>
                  </a:ext>
                </a:extLst>
              </a:tr>
              <a:tr h="370840">
                <a:tc>
                  <a:txBody>
                    <a:bodyPr/>
                    <a:lstStyle/>
                    <a:p>
                      <a:r>
                        <a:rPr lang="de-DE"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863554"/>
                  </a:ext>
                </a:extLst>
              </a:tr>
            </a:tbl>
          </a:graphicData>
        </a:graphic>
      </p:graphicFrame>
    </p:spTree>
    <p:extLst>
      <p:ext uri="{BB962C8B-B14F-4D97-AF65-F5344CB8AC3E}">
        <p14:creationId xmlns:p14="http://schemas.microsoft.com/office/powerpoint/2010/main" val="54351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AUF FOLIE 32</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4" y="1639659"/>
            <a:ext cx="7527624" cy="445628"/>
          </a:xfrm>
        </p:spPr>
        <p:txBody>
          <a:bodyPr/>
          <a:lstStyle/>
          <a:p>
            <a:r>
              <a:rPr lang="de-DE" sz="1400" dirty="0"/>
              <a:t>Eine mögliche Diskussion zu Bildern und Materialien im Allgemeinen und dem Rechenstrich im Besonderen im Plenum könnte zum Beispiel folgendermaßen aussehen:</a:t>
            </a:r>
          </a:p>
        </p:txBody>
      </p:sp>
      <p:sp>
        <p:nvSpPr>
          <p:cNvPr id="5" name="Foliennummernplatzhalter 6">
            <a:extLst>
              <a:ext uri="{FF2B5EF4-FFF2-40B4-BE49-F238E27FC236}">
                <a16:creationId xmlns:a16="http://schemas.microsoft.com/office/drawing/2014/main" id="{EE6D90F7-2EC9-7193-BF93-3871E0954090}"/>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31</a:t>
            </a:fld>
            <a:endParaRPr lang="de-DE" dirty="0"/>
          </a:p>
        </p:txBody>
      </p:sp>
      <p:sp>
        <p:nvSpPr>
          <p:cNvPr id="6" name="Abgerundete rechteckige Legende 5">
            <a:extLst>
              <a:ext uri="{FF2B5EF4-FFF2-40B4-BE49-F238E27FC236}">
                <a16:creationId xmlns:a16="http://schemas.microsoft.com/office/drawing/2014/main" id="{7EF439D7-63CA-E07C-DC7E-EE2895BCC8B0}"/>
              </a:ext>
            </a:extLst>
          </p:cNvPr>
          <p:cNvSpPr/>
          <p:nvPr/>
        </p:nvSpPr>
        <p:spPr>
          <a:xfrm>
            <a:off x="1096266" y="2493242"/>
            <a:ext cx="7527624" cy="571693"/>
          </a:xfrm>
          <a:prstGeom prst="wedgeRoundRectCallout">
            <a:avLst>
              <a:gd name="adj1" fmla="val -56412"/>
              <a:gd name="adj2" fmla="val 2587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Eine Visualisierung am Rechenstrich gehört zu einer guten Beschreibung dazu.</a:t>
            </a:r>
          </a:p>
        </p:txBody>
      </p:sp>
      <p:sp>
        <p:nvSpPr>
          <p:cNvPr id="7" name="Abgerundete rechteckige Legende 6">
            <a:extLst>
              <a:ext uri="{FF2B5EF4-FFF2-40B4-BE49-F238E27FC236}">
                <a16:creationId xmlns:a16="http://schemas.microsoft.com/office/drawing/2014/main" id="{97B22DC4-1538-E836-3D25-077AC97878F6}"/>
              </a:ext>
            </a:extLst>
          </p:cNvPr>
          <p:cNvSpPr/>
          <p:nvPr/>
        </p:nvSpPr>
        <p:spPr>
          <a:xfrm>
            <a:off x="1096266" y="3195975"/>
            <a:ext cx="7527624" cy="851093"/>
          </a:xfrm>
          <a:prstGeom prst="wedgeRoundRectCallout">
            <a:avLst>
              <a:gd name="adj1" fmla="val 55613"/>
              <a:gd name="adj2" fmla="val 514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Bei der Beschreibung des Rechenweges zur Addition und auch zur Subtraktion ist der Rechenstrich geeignet. Aber bei anderen Rechenwegen oder auch zur Beschreibung von Aufgabenformaten doch nicht!? </a:t>
            </a:r>
          </a:p>
        </p:txBody>
      </p:sp>
      <p:sp>
        <p:nvSpPr>
          <p:cNvPr id="8" name="Abgerundete rechteckige Legende 7">
            <a:extLst>
              <a:ext uri="{FF2B5EF4-FFF2-40B4-BE49-F238E27FC236}">
                <a16:creationId xmlns:a16="http://schemas.microsoft.com/office/drawing/2014/main" id="{FF0A58BE-9447-216B-9031-BB2449A1FD27}"/>
              </a:ext>
            </a:extLst>
          </p:cNvPr>
          <p:cNvSpPr/>
          <p:nvPr/>
        </p:nvSpPr>
        <p:spPr>
          <a:xfrm>
            <a:off x="1096266" y="4178109"/>
            <a:ext cx="7527624" cy="732560"/>
          </a:xfrm>
          <a:prstGeom prst="wedgeRoundRectCallout">
            <a:avLst>
              <a:gd name="adj1" fmla="val 55388"/>
              <a:gd name="adj2" fmla="val 3697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Sollte eine Beschreibung wirklich den Bezug zu Visualisierungen herstellen? Oder ist sie nicht dann besonders gut, wenn sie ohne ein Bild auskommt? </a:t>
            </a:r>
          </a:p>
        </p:txBody>
      </p:sp>
      <p:sp>
        <p:nvSpPr>
          <p:cNvPr id="9" name="Abgerundete rechteckige Legende 8">
            <a:extLst>
              <a:ext uri="{FF2B5EF4-FFF2-40B4-BE49-F238E27FC236}">
                <a16:creationId xmlns:a16="http://schemas.microsoft.com/office/drawing/2014/main" id="{5BCCCD2B-23D5-6281-DC62-C09102F6D54A}"/>
              </a:ext>
            </a:extLst>
          </p:cNvPr>
          <p:cNvSpPr/>
          <p:nvPr/>
        </p:nvSpPr>
        <p:spPr>
          <a:xfrm>
            <a:off x="1096266" y="5041710"/>
            <a:ext cx="7527624" cy="786152"/>
          </a:xfrm>
          <a:prstGeom prst="wedgeRoundRectCallout">
            <a:avLst>
              <a:gd name="adj1" fmla="val 54263"/>
              <a:gd name="adj2" fmla="val 1212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Bei einigen Kindern fände ich es super, wenn sie beim Beschreiben den Bezug zu Bildern herstellen. Andere kommen vielleicht ohne diese aus, weil ihre Sprache schon präziser ist.</a:t>
            </a:r>
          </a:p>
        </p:txBody>
      </p:sp>
    </p:spTree>
    <p:extLst>
      <p:ext uri="{BB962C8B-B14F-4D97-AF65-F5344CB8AC3E}">
        <p14:creationId xmlns:p14="http://schemas.microsoft.com/office/powerpoint/2010/main" val="1906951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5A95F-B9E6-C82A-62D2-B5BFDCD21FC5}"/>
              </a:ext>
            </a:extLst>
          </p:cNvPr>
          <p:cNvSpPr>
            <a:spLocks noGrp="1"/>
          </p:cNvSpPr>
          <p:nvPr>
            <p:ph type="title"/>
          </p:nvPr>
        </p:nvSpPr>
        <p:spPr/>
        <p:txBody>
          <a:bodyPr>
            <a:normAutofit fontScale="90000"/>
          </a:bodyPr>
          <a:lstStyle/>
          <a:p>
            <a:r>
              <a:rPr lang="de-DE" dirty="0"/>
              <a:t>Beschreibungen fokussieren und anregen</a:t>
            </a:r>
          </a:p>
        </p:txBody>
      </p:sp>
      <p:sp>
        <p:nvSpPr>
          <p:cNvPr id="3" name="Textplatzhalter 2">
            <a:extLst>
              <a:ext uri="{FF2B5EF4-FFF2-40B4-BE49-F238E27FC236}">
                <a16:creationId xmlns:a16="http://schemas.microsoft.com/office/drawing/2014/main" id="{E5A07142-9CA8-B45A-8970-99535E85D41A}"/>
              </a:ext>
            </a:extLst>
          </p:cNvPr>
          <p:cNvSpPr>
            <a:spLocks noGrp="1"/>
          </p:cNvSpPr>
          <p:nvPr>
            <p:ph type="body" sz="quarter" idx="13"/>
          </p:nvPr>
        </p:nvSpPr>
        <p:spPr/>
        <p:txBody>
          <a:bodyPr>
            <a:normAutofit fontScale="92500" lnSpcReduction="20000"/>
          </a:bodyPr>
          <a:lstStyle/>
          <a:p>
            <a:pPr marL="285750" indent="-285750">
              <a:buFont typeface="Arial" panose="020B0604020202020204" pitchFamily="34" charset="0"/>
              <a:buChar char="•"/>
            </a:pPr>
            <a:r>
              <a:rPr lang="de-DE" dirty="0"/>
              <a:t>Welche Kriterien für gute Beschreibungen haben Sie gefunden?</a:t>
            </a:r>
            <a:endParaRPr lang="de-DE" sz="1800" dirty="0"/>
          </a:p>
          <a:p>
            <a:pPr marL="285750" indent="-285750">
              <a:buFont typeface="Arial" panose="020B0604020202020204" pitchFamily="34" charset="0"/>
              <a:buChar char="•"/>
            </a:pPr>
            <a:r>
              <a:rPr lang="de-DE" sz="1800" dirty="0"/>
              <a:t>Inwiefern lassen sich die Kriterien von 1. zu 2. übertragen? </a:t>
            </a:r>
          </a:p>
          <a:p>
            <a:pPr marL="285750" indent="-285750">
              <a:buFont typeface="Arial" panose="020B0604020202020204" pitchFamily="34" charset="0"/>
              <a:buChar char="•"/>
            </a:pPr>
            <a:r>
              <a:rPr lang="de-DE" sz="1800" dirty="0"/>
              <a:t>Inwiefern lassen sich die Kriterien für gute Beschreibungen auf andere Rechenwege, Aufgaben(-formate) und gefundene Auffälligkeiten und Zusammenhänge übertragen?</a:t>
            </a:r>
            <a:endParaRPr lang="de-DE" dirty="0"/>
          </a:p>
        </p:txBody>
      </p:sp>
      <p:sp>
        <p:nvSpPr>
          <p:cNvPr id="4" name="Textplatzhalter 3">
            <a:extLst>
              <a:ext uri="{FF2B5EF4-FFF2-40B4-BE49-F238E27FC236}">
                <a16:creationId xmlns:a16="http://schemas.microsoft.com/office/drawing/2014/main" id="{61B05F27-147F-E326-23C1-C7F435CB64FC}"/>
              </a:ext>
            </a:extLst>
          </p:cNvPr>
          <p:cNvSpPr>
            <a:spLocks noGrp="1"/>
          </p:cNvSpPr>
          <p:nvPr>
            <p:ph type="body" sz="quarter" idx="14"/>
          </p:nvPr>
        </p:nvSpPr>
        <p:spPr>
          <a:xfrm>
            <a:off x="1763316" y="1627324"/>
            <a:ext cx="4528996" cy="2294699"/>
          </a:xfrm>
        </p:spPr>
        <p:txBody>
          <a:bodyPr>
            <a:normAutofit fontScale="85000" lnSpcReduction="20000"/>
          </a:bodyPr>
          <a:lstStyle/>
          <a:p>
            <a:pPr marL="342900" indent="-342900">
              <a:buAutoNum type="arabicPeriod"/>
            </a:pPr>
            <a:r>
              <a:rPr lang="de-DE" sz="1800" dirty="0"/>
              <a:t>Erinnern Sie sich an das Beispiel von Malik aus dem Einstieg. Was wäre Ihrer Meinung nach eine gute Beschreibung für diesen Rechenweg?</a:t>
            </a:r>
          </a:p>
          <a:p>
            <a:pPr marL="342900" indent="-342900">
              <a:buAutoNum type="arabicPeriod"/>
            </a:pPr>
            <a:r>
              <a:rPr lang="de-DE" sz="1800" dirty="0"/>
              <a:t>Übertragen Sie die Beschreibung auf das analoge Vorgehen zur Lösung der Aufgabe 936 – 597. </a:t>
            </a:r>
          </a:p>
        </p:txBody>
      </p:sp>
      <p:sp>
        <p:nvSpPr>
          <p:cNvPr id="5" name="Datumsplatzhalter 4">
            <a:extLst>
              <a:ext uri="{FF2B5EF4-FFF2-40B4-BE49-F238E27FC236}">
                <a16:creationId xmlns:a16="http://schemas.microsoft.com/office/drawing/2014/main" id="{8A151EA8-85C6-04B5-51C2-1F5B69D69C7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B8BEAFC-EE8D-323D-8C46-833C1D362C3F}"/>
              </a:ext>
            </a:extLst>
          </p:cNvPr>
          <p:cNvSpPr>
            <a:spLocks noGrp="1"/>
          </p:cNvSpPr>
          <p:nvPr>
            <p:ph type="sldNum" sz="quarter" idx="12"/>
          </p:nvPr>
        </p:nvSpPr>
        <p:spPr/>
        <p:txBody>
          <a:bodyPr/>
          <a:lstStyle/>
          <a:p>
            <a:fld id="{C3752B7C-18A9-864D-BBCB-54A9F41B5594}" type="slidenum">
              <a:rPr lang="de-DE" smtClean="0"/>
              <a:pPr/>
              <a:t>32</a:t>
            </a:fld>
            <a:endParaRPr lang="de-DE" dirty="0"/>
          </a:p>
        </p:txBody>
      </p:sp>
      <p:pic>
        <p:nvPicPr>
          <p:cNvPr id="10" name="Grafik 9">
            <a:extLst>
              <a:ext uri="{FF2B5EF4-FFF2-40B4-BE49-F238E27FC236}">
                <a16:creationId xmlns:a16="http://schemas.microsoft.com/office/drawing/2014/main" id="{65E56834-38C7-82DB-9588-DA7600EFCA1D}"/>
              </a:ext>
            </a:extLst>
          </p:cNvPr>
          <p:cNvPicPr>
            <a:picLocks noChangeAspect="1"/>
          </p:cNvPicPr>
          <p:nvPr/>
        </p:nvPicPr>
        <p:blipFill>
          <a:blip r:embed="rId3"/>
          <a:stretch>
            <a:fillRect/>
          </a:stretch>
        </p:blipFill>
        <p:spPr>
          <a:xfrm>
            <a:off x="6737650" y="1454086"/>
            <a:ext cx="2057400" cy="2432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860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B1630-7DE3-445A-48FF-C39868D82FDF}"/>
              </a:ext>
            </a:extLst>
          </p:cNvPr>
          <p:cNvSpPr>
            <a:spLocks noGrp="1"/>
          </p:cNvSpPr>
          <p:nvPr>
            <p:ph type="title"/>
          </p:nvPr>
        </p:nvSpPr>
        <p:spPr/>
        <p:txBody>
          <a:bodyPr>
            <a:normAutofit fontScale="90000"/>
          </a:bodyPr>
          <a:lstStyle/>
          <a:p>
            <a:r>
              <a:rPr lang="de-DE" dirty="0"/>
              <a:t>Beschreibungen fokussieren und anregen</a:t>
            </a:r>
          </a:p>
        </p:txBody>
      </p:sp>
      <p:sp>
        <p:nvSpPr>
          <p:cNvPr id="3" name="Textplatzhalter 2">
            <a:extLst>
              <a:ext uri="{FF2B5EF4-FFF2-40B4-BE49-F238E27FC236}">
                <a16:creationId xmlns:a16="http://schemas.microsoft.com/office/drawing/2014/main" id="{2516460A-9B3E-8F21-7F5D-82955A024F69}"/>
              </a:ext>
            </a:extLst>
          </p:cNvPr>
          <p:cNvSpPr>
            <a:spLocks noGrp="1"/>
          </p:cNvSpPr>
          <p:nvPr>
            <p:ph type="body" sz="quarter" idx="13"/>
          </p:nvPr>
        </p:nvSpPr>
        <p:spPr/>
        <p:txBody>
          <a:bodyPr/>
          <a:lstStyle/>
          <a:p>
            <a:r>
              <a:rPr lang="de-DE" dirty="0"/>
              <a:t>WAS ZEICHNET EINE GUTE BESCHREIBUNG AUS?</a:t>
            </a:r>
          </a:p>
        </p:txBody>
      </p:sp>
      <p:sp>
        <p:nvSpPr>
          <p:cNvPr id="5" name="Datumsplatzhalter 4">
            <a:extLst>
              <a:ext uri="{FF2B5EF4-FFF2-40B4-BE49-F238E27FC236}">
                <a16:creationId xmlns:a16="http://schemas.microsoft.com/office/drawing/2014/main" id="{6EB78442-6C92-374E-6582-5FE7164B364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ADC7760-2441-D403-1407-432A4E2DC998}"/>
              </a:ext>
            </a:extLst>
          </p:cNvPr>
          <p:cNvSpPr>
            <a:spLocks noGrp="1"/>
          </p:cNvSpPr>
          <p:nvPr>
            <p:ph type="sldNum" sz="quarter" idx="12"/>
          </p:nvPr>
        </p:nvSpPr>
        <p:spPr/>
        <p:txBody>
          <a:bodyPr/>
          <a:lstStyle/>
          <a:p>
            <a:fld id="{C3752B7C-18A9-864D-BBCB-54A9F41B5594}" type="slidenum">
              <a:rPr lang="de-DE" smtClean="0"/>
              <a:pPr/>
              <a:t>33</a:t>
            </a:fld>
            <a:endParaRPr lang="de-DE" dirty="0"/>
          </a:p>
        </p:txBody>
      </p:sp>
      <p:pic>
        <p:nvPicPr>
          <p:cNvPr id="8" name="Grafik 7">
            <a:extLst>
              <a:ext uri="{FF2B5EF4-FFF2-40B4-BE49-F238E27FC236}">
                <a16:creationId xmlns:a16="http://schemas.microsoft.com/office/drawing/2014/main" id="{74E67FC0-F77A-4288-C7F4-C0700DC8C429}"/>
              </a:ext>
            </a:extLst>
          </p:cNvPr>
          <p:cNvPicPr>
            <a:picLocks noChangeAspect="1"/>
          </p:cNvPicPr>
          <p:nvPr/>
        </p:nvPicPr>
        <p:blipFill rotWithShape="1">
          <a:blip r:embed="rId3"/>
          <a:srcRect b="46420"/>
          <a:stretch/>
        </p:blipFill>
        <p:spPr>
          <a:xfrm>
            <a:off x="7518850" y="5009162"/>
            <a:ext cx="1625150" cy="1288227"/>
          </a:xfrm>
          <a:prstGeom prst="rect">
            <a:avLst/>
          </a:prstGeom>
        </p:spPr>
      </p:pic>
      <p:sp>
        <p:nvSpPr>
          <p:cNvPr id="9" name="Abgerundete rechteckige Legende 8">
            <a:extLst>
              <a:ext uri="{FF2B5EF4-FFF2-40B4-BE49-F238E27FC236}">
                <a16:creationId xmlns:a16="http://schemas.microsoft.com/office/drawing/2014/main" id="{33EE631F-DFA2-A695-4B3F-24C614F61BDC}"/>
              </a:ext>
            </a:extLst>
          </p:cNvPr>
          <p:cNvSpPr/>
          <p:nvPr/>
        </p:nvSpPr>
        <p:spPr>
          <a:xfrm>
            <a:off x="1096266" y="1713750"/>
            <a:ext cx="7689146" cy="3295412"/>
          </a:xfrm>
          <a:prstGeom prst="wedgeRoundRectCallout">
            <a:avLst>
              <a:gd name="adj1" fmla="val 35771"/>
              <a:gd name="adj2" fmla="val 6162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dirty="0">
                <a:solidFill>
                  <a:schemeClr val="tx1"/>
                </a:solidFill>
              </a:rPr>
              <a:t>Die Kinder sollen auch im Deutschunterricht an diversen Stellen beschreiben: Gegenstände, Rezepte, Unfallhergänge…</a:t>
            </a:r>
          </a:p>
          <a:p>
            <a:pPr algn="ctr"/>
            <a:endParaRPr lang="de-DE" dirty="0">
              <a:solidFill>
                <a:schemeClr val="tx1"/>
              </a:solidFill>
            </a:endParaRPr>
          </a:p>
          <a:p>
            <a:pPr algn="ctr"/>
            <a:r>
              <a:rPr lang="de-DE" dirty="0">
                <a:solidFill>
                  <a:schemeClr val="tx1"/>
                </a:solidFill>
              </a:rPr>
              <a:t>Die Texte, die dabei entstehen, sind aber sehr verschieden und damit auch die Kriterien, mit denen diese Texte als „gut“ eingestuft werden. Bei Kochrezepten erarbeite ich mit den Kindern andere Satzanfänge und Kriterien als bei Unfallberichten.</a:t>
            </a:r>
          </a:p>
          <a:p>
            <a:pPr algn="ctr"/>
            <a:endParaRPr lang="de-DE" dirty="0">
              <a:solidFill>
                <a:schemeClr val="tx1"/>
              </a:solidFill>
            </a:endParaRPr>
          </a:p>
          <a:p>
            <a:pPr algn="ctr"/>
            <a:r>
              <a:rPr lang="de-DE" dirty="0">
                <a:solidFill>
                  <a:schemeClr val="tx1"/>
                </a:solidFill>
              </a:rPr>
              <a:t>Ähnlich verhält es sich mit Beschreibungen im Mathematikunterricht. Je nach mathematischer Beschreibungssituation sind die Kriterien für gelungene Beschreibungen verschieden.</a:t>
            </a:r>
          </a:p>
        </p:txBody>
      </p:sp>
    </p:spTree>
    <p:extLst>
      <p:ext uri="{BB962C8B-B14F-4D97-AF65-F5344CB8AC3E}">
        <p14:creationId xmlns:p14="http://schemas.microsoft.com/office/powerpoint/2010/main" val="177423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B1630-7DE3-445A-48FF-C39868D82FDF}"/>
              </a:ext>
            </a:extLst>
          </p:cNvPr>
          <p:cNvSpPr>
            <a:spLocks noGrp="1"/>
          </p:cNvSpPr>
          <p:nvPr>
            <p:ph type="title"/>
          </p:nvPr>
        </p:nvSpPr>
        <p:spPr/>
        <p:txBody>
          <a:bodyPr>
            <a:normAutofit fontScale="90000"/>
          </a:bodyPr>
          <a:lstStyle/>
          <a:p>
            <a:r>
              <a:rPr lang="de-DE" dirty="0"/>
              <a:t>Beschreibungen fokussieren und anregen</a:t>
            </a:r>
          </a:p>
        </p:txBody>
      </p:sp>
      <p:sp>
        <p:nvSpPr>
          <p:cNvPr id="3" name="Textplatzhalter 2">
            <a:extLst>
              <a:ext uri="{FF2B5EF4-FFF2-40B4-BE49-F238E27FC236}">
                <a16:creationId xmlns:a16="http://schemas.microsoft.com/office/drawing/2014/main" id="{2516460A-9B3E-8F21-7F5D-82955A024F69}"/>
              </a:ext>
            </a:extLst>
          </p:cNvPr>
          <p:cNvSpPr>
            <a:spLocks noGrp="1"/>
          </p:cNvSpPr>
          <p:nvPr>
            <p:ph type="body" sz="quarter" idx="13"/>
          </p:nvPr>
        </p:nvSpPr>
        <p:spPr/>
        <p:txBody>
          <a:bodyPr/>
          <a:lstStyle/>
          <a:p>
            <a:r>
              <a:rPr lang="de-DE" dirty="0"/>
              <a:t>WAS ZEICHNET EINE GUTE BESCHREIBUNG AUS?</a:t>
            </a:r>
          </a:p>
        </p:txBody>
      </p:sp>
      <p:sp>
        <p:nvSpPr>
          <p:cNvPr id="5" name="Datumsplatzhalter 4">
            <a:extLst>
              <a:ext uri="{FF2B5EF4-FFF2-40B4-BE49-F238E27FC236}">
                <a16:creationId xmlns:a16="http://schemas.microsoft.com/office/drawing/2014/main" id="{6EB78442-6C92-374E-6582-5FE7164B364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ADC7760-2441-D403-1407-432A4E2DC998}"/>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9" name="Abgerundete rechteckige Legende 8">
            <a:extLst>
              <a:ext uri="{FF2B5EF4-FFF2-40B4-BE49-F238E27FC236}">
                <a16:creationId xmlns:a16="http://schemas.microsoft.com/office/drawing/2014/main" id="{33EE631F-DFA2-A695-4B3F-24C614F61BDC}"/>
              </a:ext>
            </a:extLst>
          </p:cNvPr>
          <p:cNvSpPr/>
          <p:nvPr/>
        </p:nvSpPr>
        <p:spPr>
          <a:xfrm>
            <a:off x="3859078" y="4059128"/>
            <a:ext cx="3782555" cy="1288227"/>
          </a:xfrm>
          <a:prstGeom prst="wedgeRoundRectCallout">
            <a:avLst>
              <a:gd name="adj1" fmla="val 41218"/>
              <a:gd name="adj2" fmla="val 7269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dirty="0">
                <a:solidFill>
                  <a:schemeClr val="tx1"/>
                </a:solidFill>
              </a:rPr>
              <a:t>Aber worin unterscheiden sich Beschreibungen im Mathematikunterricht?</a:t>
            </a:r>
          </a:p>
        </p:txBody>
      </p:sp>
      <p:pic>
        <p:nvPicPr>
          <p:cNvPr id="7" name="Grafik 6">
            <a:extLst>
              <a:ext uri="{FF2B5EF4-FFF2-40B4-BE49-F238E27FC236}">
                <a16:creationId xmlns:a16="http://schemas.microsoft.com/office/drawing/2014/main" id="{2CCE05A7-77E7-A2FE-FD25-85DAB594CBF1}"/>
              </a:ext>
            </a:extLst>
          </p:cNvPr>
          <p:cNvPicPr>
            <a:picLocks noChangeAspect="1"/>
          </p:cNvPicPr>
          <p:nvPr/>
        </p:nvPicPr>
        <p:blipFill rotWithShape="1">
          <a:blip r:embed="rId3"/>
          <a:srcRect b="46420"/>
          <a:stretch/>
        </p:blipFill>
        <p:spPr>
          <a:xfrm>
            <a:off x="7518850" y="5009162"/>
            <a:ext cx="1625150" cy="1288227"/>
          </a:xfrm>
          <a:prstGeom prst="rect">
            <a:avLst/>
          </a:prstGeom>
        </p:spPr>
      </p:pic>
      <p:sp>
        <p:nvSpPr>
          <p:cNvPr id="11" name="Inhaltsplatzhalter 3">
            <a:extLst>
              <a:ext uri="{FF2B5EF4-FFF2-40B4-BE49-F238E27FC236}">
                <a16:creationId xmlns:a16="http://schemas.microsoft.com/office/drawing/2014/main" id="{160C5553-5EC3-EAD5-C6FC-A69F4BD39AD1}"/>
              </a:ext>
            </a:extLst>
          </p:cNvPr>
          <p:cNvSpPr txBox="1">
            <a:spLocks/>
          </p:cNvSpPr>
          <p:nvPr/>
        </p:nvSpPr>
        <p:spPr>
          <a:xfrm>
            <a:off x="1096266" y="1847209"/>
            <a:ext cx="7009509" cy="4234935"/>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dirty="0"/>
              <a:t>Allen Beschreibungen im Mathematikunterricht ist gemeinsam: </a:t>
            </a:r>
            <a:br>
              <a:rPr lang="de-DE" dirty="0"/>
            </a:br>
            <a:r>
              <a:rPr lang="de-DE" dirty="0"/>
              <a:t>Sie beantworten die Frage nach dem </a:t>
            </a:r>
            <a:r>
              <a:rPr lang="de-DE" b="1" dirty="0"/>
              <a:t>Was</a:t>
            </a:r>
            <a:r>
              <a:rPr lang="de-DE" dirty="0"/>
              <a:t> bzw. </a:t>
            </a:r>
            <a:r>
              <a:rPr lang="de-DE" b="1" dirty="0"/>
              <a:t>Wie</a:t>
            </a:r>
            <a:r>
              <a:rPr lang="de-DE" i="1" dirty="0"/>
              <a:t>.</a:t>
            </a:r>
          </a:p>
          <a:p>
            <a:pPr>
              <a:lnSpc>
                <a:spcPct val="100000"/>
              </a:lnSpc>
              <a:spcBef>
                <a:spcPts val="0"/>
              </a:spcBef>
            </a:pPr>
            <a:endParaRPr lang="de-DE" dirty="0"/>
          </a:p>
          <a:p>
            <a:pPr>
              <a:lnSpc>
                <a:spcPct val="100000"/>
              </a:lnSpc>
              <a:spcBef>
                <a:spcPts val="0"/>
              </a:spcBef>
            </a:pPr>
            <a:r>
              <a:rPr lang="de-DE" dirty="0"/>
              <a:t>Um diese beantworten zu können, müssen Lernende …</a:t>
            </a:r>
          </a:p>
          <a:p>
            <a:pPr marL="285750" indent="-285750">
              <a:lnSpc>
                <a:spcPct val="100000"/>
              </a:lnSpc>
              <a:spcBef>
                <a:spcPts val="0"/>
              </a:spcBef>
              <a:buFont typeface="Arial" panose="020B0604020202020204" pitchFamily="34" charset="0"/>
              <a:buChar char="•"/>
            </a:pPr>
            <a:r>
              <a:rPr lang="de-DE" dirty="0"/>
              <a:t>genau beschreiben, was sie sehen und ggf. wo sie es sehen.</a:t>
            </a:r>
          </a:p>
          <a:p>
            <a:pPr marL="285750" indent="-285750">
              <a:lnSpc>
                <a:spcPct val="100000"/>
              </a:lnSpc>
              <a:spcBef>
                <a:spcPts val="0"/>
              </a:spcBef>
              <a:buFont typeface="Arial" panose="020B0604020202020204" pitchFamily="34" charset="0"/>
              <a:buChar char="•"/>
            </a:pPr>
            <a:r>
              <a:rPr lang="de-DE" dirty="0"/>
              <a:t>es so ausdrücken, dass andere sie verstehen können.</a:t>
            </a:r>
          </a:p>
          <a:p>
            <a:pPr>
              <a:lnSpc>
                <a:spcPct val="100000"/>
              </a:lnSpc>
              <a:spcBef>
                <a:spcPts val="0"/>
              </a:spcBef>
            </a:pPr>
            <a:endParaRPr lang="de-DE" dirty="0"/>
          </a:p>
        </p:txBody>
      </p:sp>
    </p:spTree>
    <p:extLst>
      <p:ext uri="{BB962C8B-B14F-4D97-AF65-F5344CB8AC3E}">
        <p14:creationId xmlns:p14="http://schemas.microsoft.com/office/powerpoint/2010/main" val="823198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6207C0-2D86-090C-3EFB-66C1DE1FA6E0}"/>
              </a:ext>
            </a:extLst>
          </p:cNvPr>
          <p:cNvSpPr>
            <a:spLocks noGrp="1"/>
          </p:cNvSpPr>
          <p:nvPr>
            <p:ph type="body" sz="quarter" idx="13"/>
          </p:nvPr>
        </p:nvSpPr>
        <p:spPr>
          <a:xfrm>
            <a:off x="1096266" y="1194029"/>
            <a:ext cx="7009509" cy="736585"/>
          </a:xfrm>
        </p:spPr>
        <p:txBody>
          <a:bodyPr/>
          <a:lstStyle/>
          <a:p>
            <a:r>
              <a:rPr lang="de-DE" dirty="0"/>
              <a:t>BESCHREIBUNGEN UNTERSCHEIDEN SICH:</a:t>
            </a:r>
            <a:br>
              <a:rPr lang="de-DE" dirty="0"/>
            </a:br>
            <a:r>
              <a:rPr lang="de-DE" dirty="0"/>
              <a:t>VORGEHENSWEISEN BESCHREIBEN</a:t>
            </a:r>
          </a:p>
        </p:txBody>
      </p:sp>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10" name="Titel 1">
            <a:extLst>
              <a:ext uri="{FF2B5EF4-FFF2-40B4-BE49-F238E27FC236}">
                <a16:creationId xmlns:a16="http://schemas.microsoft.com/office/drawing/2014/main" id="{B1A76756-AE46-27DD-23E6-5F4C710D7D75}"/>
              </a:ext>
            </a:extLst>
          </p:cNvPr>
          <p:cNvSpPr>
            <a:spLocks noGrp="1"/>
          </p:cNvSpPr>
          <p:nvPr>
            <p:ph type="title"/>
          </p:nvPr>
        </p:nvSpPr>
        <p:spPr>
          <a:xfrm>
            <a:off x="1096423" y="382774"/>
            <a:ext cx="7009509" cy="603704"/>
          </a:xfrm>
        </p:spPr>
        <p:txBody>
          <a:bodyPr>
            <a:normAutofit fontScale="90000"/>
          </a:bodyPr>
          <a:lstStyle/>
          <a:p>
            <a:r>
              <a:rPr lang="de-DE" dirty="0"/>
              <a:t>Beschreibungen fokussieren und anregen</a:t>
            </a:r>
          </a:p>
        </p:txBody>
      </p:sp>
      <p:pic>
        <p:nvPicPr>
          <p:cNvPr id="9" name="Grafik 8">
            <a:extLst>
              <a:ext uri="{FF2B5EF4-FFF2-40B4-BE49-F238E27FC236}">
                <a16:creationId xmlns:a16="http://schemas.microsoft.com/office/drawing/2014/main" id="{6C881436-49B1-8E1D-6A28-636AE8F75D4D}"/>
              </a:ext>
            </a:extLst>
          </p:cNvPr>
          <p:cNvPicPr>
            <a:picLocks noChangeAspect="1"/>
          </p:cNvPicPr>
          <p:nvPr/>
        </p:nvPicPr>
        <p:blipFill>
          <a:blip r:embed="rId3"/>
          <a:srcRect/>
          <a:stretch/>
        </p:blipFill>
        <p:spPr>
          <a:xfrm>
            <a:off x="1162050" y="2373860"/>
            <a:ext cx="7679554" cy="2643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841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36</a:t>
            </a:fld>
            <a:endParaRPr lang="de-DE" dirty="0"/>
          </a:p>
        </p:txBody>
      </p:sp>
      <p:pic>
        <p:nvPicPr>
          <p:cNvPr id="8" name="Inhaltsplatzhalter 7">
            <a:extLst>
              <a:ext uri="{FF2B5EF4-FFF2-40B4-BE49-F238E27FC236}">
                <a16:creationId xmlns:a16="http://schemas.microsoft.com/office/drawing/2014/main" id="{4113EB40-F170-84C9-55CE-86F76FCA94AF}"/>
              </a:ext>
            </a:extLst>
          </p:cNvPr>
          <p:cNvPicPr>
            <a:picLocks noGrp="1" noChangeAspect="1"/>
          </p:cNvPicPr>
          <p:nvPr>
            <p:ph idx="1"/>
          </p:nvPr>
        </p:nvPicPr>
        <p:blipFill rotWithShape="1">
          <a:blip r:embed="rId3"/>
          <a:srcRect l="371" r="371" b="3850"/>
          <a:stretch/>
        </p:blipFill>
        <p:spPr>
          <a:xfrm>
            <a:off x="1096963" y="2105321"/>
            <a:ext cx="7008812" cy="2790441"/>
          </a:xfrm>
          <a:prstGeom prst="rect">
            <a:avLst/>
          </a:prstGeom>
        </p:spPr>
      </p:pic>
      <p:sp>
        <p:nvSpPr>
          <p:cNvPr id="11" name="Titel 1">
            <a:extLst>
              <a:ext uri="{FF2B5EF4-FFF2-40B4-BE49-F238E27FC236}">
                <a16:creationId xmlns:a16="http://schemas.microsoft.com/office/drawing/2014/main" id="{87683C8C-651F-C309-E979-4A02D72A45B8}"/>
              </a:ext>
            </a:extLst>
          </p:cNvPr>
          <p:cNvSpPr>
            <a:spLocks noGrp="1"/>
          </p:cNvSpPr>
          <p:nvPr>
            <p:ph type="title"/>
          </p:nvPr>
        </p:nvSpPr>
        <p:spPr>
          <a:xfrm>
            <a:off x="1096423" y="382774"/>
            <a:ext cx="7009509" cy="603704"/>
          </a:xfrm>
        </p:spPr>
        <p:txBody>
          <a:bodyPr>
            <a:normAutofit fontScale="90000"/>
          </a:bodyPr>
          <a:lstStyle/>
          <a:p>
            <a:r>
              <a:rPr lang="de-DE" dirty="0"/>
              <a:t>Beschreibungen fokussieren und anregen</a:t>
            </a:r>
          </a:p>
        </p:txBody>
      </p:sp>
      <p:sp>
        <p:nvSpPr>
          <p:cNvPr id="16" name="Textplatzhalter 2">
            <a:extLst>
              <a:ext uri="{FF2B5EF4-FFF2-40B4-BE49-F238E27FC236}">
                <a16:creationId xmlns:a16="http://schemas.microsoft.com/office/drawing/2014/main" id="{701AE12E-EA4D-1E68-95DD-3F09607EFF3B}"/>
              </a:ext>
            </a:extLst>
          </p:cNvPr>
          <p:cNvSpPr>
            <a:spLocks noGrp="1"/>
          </p:cNvSpPr>
          <p:nvPr>
            <p:ph type="body" sz="quarter" idx="13"/>
          </p:nvPr>
        </p:nvSpPr>
        <p:spPr>
          <a:xfrm>
            <a:off x="1096266" y="1194029"/>
            <a:ext cx="7009509" cy="736585"/>
          </a:xfrm>
        </p:spPr>
        <p:txBody>
          <a:bodyPr/>
          <a:lstStyle/>
          <a:p>
            <a:r>
              <a:rPr lang="de-DE" dirty="0"/>
              <a:t>BESCHREIBUNGEN UNTERSCHEIDEN SICH:</a:t>
            </a:r>
            <a:br>
              <a:rPr lang="de-DE" dirty="0"/>
            </a:br>
            <a:r>
              <a:rPr lang="de-DE" dirty="0"/>
              <a:t>AUFFÄLLIGKEITEN UND ZUSAMMENHÄNGE BESCHREIBEN</a:t>
            </a:r>
          </a:p>
        </p:txBody>
      </p:sp>
      <p:sp>
        <p:nvSpPr>
          <p:cNvPr id="2" name="Inhaltsplatzhalter 3">
            <a:extLst>
              <a:ext uri="{FF2B5EF4-FFF2-40B4-BE49-F238E27FC236}">
                <a16:creationId xmlns:a16="http://schemas.microsoft.com/office/drawing/2014/main" id="{4A388B54-1851-AE55-BF97-7D22DEEA02D8}"/>
              </a:ext>
            </a:extLst>
          </p:cNvPr>
          <p:cNvSpPr txBox="1">
            <a:spLocks/>
          </p:cNvSpPr>
          <p:nvPr/>
        </p:nvSpPr>
        <p:spPr bwMode="auto">
          <a:xfrm>
            <a:off x="0" y="4886353"/>
            <a:ext cx="4316140" cy="1356883"/>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Welche Situationen fallen Ihnen noch ein, in denen die Kinder Zusammenhänge </a:t>
            </a:r>
            <a:r>
              <a:rPr lang="de-DE" sz="1600" b="1" kern="0" dirty="0">
                <a:latin typeface="Arial" panose="020B0604020202020204" pitchFamily="34" charset="0"/>
                <a:cs typeface="Arial" panose="020B0604020202020204" pitchFamily="34" charset="0"/>
              </a:rPr>
              <a:t>beschreiben</a:t>
            </a:r>
            <a:r>
              <a:rPr lang="de-DE" sz="1600" kern="0" dirty="0">
                <a:latin typeface="Arial" panose="020B0604020202020204" pitchFamily="34" charset="0"/>
                <a:cs typeface="Arial" panose="020B0604020202020204" pitchFamily="34" charset="0"/>
              </a:rPr>
              <a:t> sollen?</a:t>
            </a:r>
          </a:p>
        </p:txBody>
      </p:sp>
    </p:spTree>
    <p:extLst>
      <p:ext uri="{BB962C8B-B14F-4D97-AF65-F5344CB8AC3E}">
        <p14:creationId xmlns:p14="http://schemas.microsoft.com/office/powerpoint/2010/main" val="1553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11" name="Titel 1">
            <a:extLst>
              <a:ext uri="{FF2B5EF4-FFF2-40B4-BE49-F238E27FC236}">
                <a16:creationId xmlns:a16="http://schemas.microsoft.com/office/drawing/2014/main" id="{87683C8C-651F-C309-E979-4A02D72A45B8}"/>
              </a:ext>
            </a:extLst>
          </p:cNvPr>
          <p:cNvSpPr>
            <a:spLocks noGrp="1"/>
          </p:cNvSpPr>
          <p:nvPr>
            <p:ph type="title"/>
          </p:nvPr>
        </p:nvSpPr>
        <p:spPr>
          <a:xfrm>
            <a:off x="1096423" y="382774"/>
            <a:ext cx="7009509" cy="603704"/>
          </a:xfrm>
        </p:spPr>
        <p:txBody>
          <a:bodyPr>
            <a:normAutofit fontScale="90000"/>
          </a:bodyPr>
          <a:lstStyle/>
          <a:p>
            <a:r>
              <a:rPr lang="de-DE" dirty="0"/>
              <a:t>Beschreibungen fokussieren und anregen</a:t>
            </a:r>
          </a:p>
        </p:txBody>
      </p:sp>
      <p:sp>
        <p:nvSpPr>
          <p:cNvPr id="16" name="Textplatzhalter 2">
            <a:extLst>
              <a:ext uri="{FF2B5EF4-FFF2-40B4-BE49-F238E27FC236}">
                <a16:creationId xmlns:a16="http://schemas.microsoft.com/office/drawing/2014/main" id="{701AE12E-EA4D-1E68-95DD-3F09607EFF3B}"/>
              </a:ext>
            </a:extLst>
          </p:cNvPr>
          <p:cNvSpPr>
            <a:spLocks noGrp="1"/>
          </p:cNvSpPr>
          <p:nvPr>
            <p:ph type="body" sz="quarter" idx="13"/>
          </p:nvPr>
        </p:nvSpPr>
        <p:spPr>
          <a:xfrm>
            <a:off x="1096266" y="1194029"/>
            <a:ext cx="7009509" cy="736585"/>
          </a:xfrm>
        </p:spPr>
        <p:txBody>
          <a:bodyPr/>
          <a:lstStyle/>
          <a:p>
            <a:r>
              <a:rPr lang="de-DE" dirty="0"/>
              <a:t>BESCHREIBUNGEN UNTERSCHEIDEN SICH:</a:t>
            </a:r>
            <a:br>
              <a:rPr lang="de-DE" dirty="0"/>
            </a:br>
            <a:r>
              <a:rPr lang="de-DE" dirty="0"/>
              <a:t>AUFFÄLLIGKEITEN UND ZUSAMMENHÄNGE BESCHREIBEN</a:t>
            </a:r>
          </a:p>
        </p:txBody>
      </p:sp>
      <p:sp>
        <p:nvSpPr>
          <p:cNvPr id="2" name="Inhaltsplatzhalter 3">
            <a:extLst>
              <a:ext uri="{FF2B5EF4-FFF2-40B4-BE49-F238E27FC236}">
                <a16:creationId xmlns:a16="http://schemas.microsoft.com/office/drawing/2014/main" id="{144A640F-0635-E3B6-0B8B-FA760827533A}"/>
              </a:ext>
            </a:extLst>
          </p:cNvPr>
          <p:cNvSpPr txBox="1">
            <a:spLocks/>
          </p:cNvSpPr>
          <p:nvPr/>
        </p:nvSpPr>
        <p:spPr>
          <a:xfrm>
            <a:off x="1096266" y="2138165"/>
            <a:ext cx="7009509" cy="4234935"/>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0"/>
              </a:spcAft>
              <a:buFont typeface="Arial" panose="020B0604020202020204" pitchFamily="34" charset="0"/>
              <a:buChar char="•"/>
            </a:pPr>
            <a:r>
              <a:rPr lang="de-DE" dirty="0">
                <a:latin typeface=""/>
              </a:rPr>
              <a:t>Zusammenhänge in Aufgabenserien betrachten, z. B. in schönen Päckchen, Zahlenmauern, Rechendreiecken …</a:t>
            </a:r>
          </a:p>
          <a:p>
            <a:pPr marL="285750" indent="-285750">
              <a:lnSpc>
                <a:spcPct val="100000"/>
              </a:lnSpc>
              <a:spcBef>
                <a:spcPts val="600"/>
              </a:spcBef>
              <a:spcAft>
                <a:spcPts val="0"/>
              </a:spcAft>
              <a:buFont typeface="Arial" panose="020B0604020202020204" pitchFamily="34" charset="0"/>
              <a:buChar char="•"/>
            </a:pPr>
            <a:r>
              <a:rPr lang="de-DE" dirty="0">
                <a:latin typeface=""/>
              </a:rPr>
              <a:t>Zahlbeziehungen betrachten, z. B. die kleine Aufgabe 3 + 4 zur Berechnung der großen Aufgabe 13 + 4 nutzen, Zahlen verdoppeln und halbieren, Teiler einer Zahl, Zahlzerlegungen …</a:t>
            </a:r>
          </a:p>
          <a:p>
            <a:pPr marL="285750" indent="-285750">
              <a:lnSpc>
                <a:spcPct val="100000"/>
              </a:lnSpc>
              <a:spcBef>
                <a:spcPts val="600"/>
              </a:spcBef>
              <a:spcAft>
                <a:spcPts val="0"/>
              </a:spcAft>
              <a:buFont typeface="Arial" panose="020B0604020202020204" pitchFamily="34" charset="0"/>
              <a:buChar char="•"/>
            </a:pPr>
            <a:r>
              <a:rPr lang="de-DE" dirty="0">
                <a:latin typeface=""/>
              </a:rPr>
              <a:t>Zusammenhänge von/in Darstellungen betrachten, z. B. in Wimmelbildern Aufgaben hineinsehen, Informationen von Säulendiagramm und Tabelle aufeinander beziehen… </a:t>
            </a:r>
          </a:p>
          <a:p>
            <a:pPr marL="285750" indent="-285750">
              <a:lnSpc>
                <a:spcPct val="100000"/>
              </a:lnSpc>
              <a:spcBef>
                <a:spcPts val="600"/>
              </a:spcBef>
              <a:spcAft>
                <a:spcPts val="0"/>
              </a:spcAft>
              <a:buFont typeface="Arial" panose="020B0604020202020204" pitchFamily="34" charset="0"/>
              <a:buChar char="•"/>
            </a:pPr>
            <a:r>
              <a:rPr lang="de-DE" dirty="0">
                <a:latin typeface=""/>
              </a:rPr>
              <a:t>Zusammenhänge als strategisches Werkzeug nutzen, z. B. Veränderungen von Würfelgebäuden durch Umlegen eines Würfels…</a:t>
            </a:r>
          </a:p>
        </p:txBody>
      </p:sp>
    </p:spTree>
    <p:extLst>
      <p:ext uri="{BB962C8B-B14F-4D97-AF65-F5344CB8AC3E}">
        <p14:creationId xmlns:p14="http://schemas.microsoft.com/office/powerpoint/2010/main" val="540010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38</a:t>
            </a:fld>
            <a:endParaRPr lang="de-DE" dirty="0"/>
          </a:p>
        </p:txBody>
      </p:sp>
      <p:pic>
        <p:nvPicPr>
          <p:cNvPr id="8" name="Inhaltsplatzhalter 7">
            <a:extLst>
              <a:ext uri="{FF2B5EF4-FFF2-40B4-BE49-F238E27FC236}">
                <a16:creationId xmlns:a16="http://schemas.microsoft.com/office/drawing/2014/main" id="{4113EB40-F170-84C9-55CE-86F76FCA94AF}"/>
              </a:ext>
            </a:extLst>
          </p:cNvPr>
          <p:cNvPicPr>
            <a:picLocks noGrp="1" noChangeAspect="1"/>
          </p:cNvPicPr>
          <p:nvPr>
            <p:ph idx="1"/>
          </p:nvPr>
        </p:nvPicPr>
        <p:blipFill rotWithShape="1">
          <a:blip r:embed="rId3"/>
          <a:srcRect l="1114" r="-550"/>
          <a:stretch/>
        </p:blipFill>
        <p:spPr>
          <a:xfrm>
            <a:off x="1096266" y="2238375"/>
            <a:ext cx="7128140" cy="2862522"/>
          </a:xfrm>
          <a:prstGeom prst="rect">
            <a:avLst/>
          </a:prstGeom>
        </p:spPr>
      </p:pic>
      <p:sp>
        <p:nvSpPr>
          <p:cNvPr id="7" name="Titel 1">
            <a:extLst>
              <a:ext uri="{FF2B5EF4-FFF2-40B4-BE49-F238E27FC236}">
                <a16:creationId xmlns:a16="http://schemas.microsoft.com/office/drawing/2014/main" id="{D0EBF505-5B29-1125-C7BB-573AEB2CA6B8}"/>
              </a:ext>
            </a:extLst>
          </p:cNvPr>
          <p:cNvSpPr>
            <a:spLocks noGrp="1"/>
          </p:cNvSpPr>
          <p:nvPr>
            <p:ph type="title"/>
          </p:nvPr>
        </p:nvSpPr>
        <p:spPr>
          <a:xfrm>
            <a:off x="1096423" y="382774"/>
            <a:ext cx="7009509" cy="603704"/>
          </a:xfrm>
        </p:spPr>
        <p:txBody>
          <a:bodyPr>
            <a:normAutofit fontScale="90000"/>
          </a:bodyPr>
          <a:lstStyle/>
          <a:p>
            <a:r>
              <a:rPr lang="de-DE" dirty="0"/>
              <a:t>Beschreibungen fokussieren und anregen</a:t>
            </a:r>
          </a:p>
        </p:txBody>
      </p:sp>
      <p:sp>
        <p:nvSpPr>
          <p:cNvPr id="14" name="Textplatzhalter 2">
            <a:extLst>
              <a:ext uri="{FF2B5EF4-FFF2-40B4-BE49-F238E27FC236}">
                <a16:creationId xmlns:a16="http://schemas.microsoft.com/office/drawing/2014/main" id="{574E414A-0278-9EFC-D365-626AD1F23335}"/>
              </a:ext>
            </a:extLst>
          </p:cNvPr>
          <p:cNvSpPr>
            <a:spLocks noGrp="1"/>
          </p:cNvSpPr>
          <p:nvPr>
            <p:ph type="body" sz="quarter" idx="13"/>
          </p:nvPr>
        </p:nvSpPr>
        <p:spPr>
          <a:xfrm>
            <a:off x="1096266" y="1194029"/>
            <a:ext cx="7009509" cy="736585"/>
          </a:xfrm>
        </p:spPr>
        <p:txBody>
          <a:bodyPr/>
          <a:lstStyle/>
          <a:p>
            <a:r>
              <a:rPr lang="de-DE" dirty="0"/>
              <a:t>BESCHREIBUNGEN UNTERSCHEIDEN SICH:</a:t>
            </a:r>
            <a:br>
              <a:rPr lang="de-DE" dirty="0"/>
            </a:br>
            <a:r>
              <a:rPr lang="de-DE" dirty="0"/>
              <a:t>MATHEMATISCHE OBJEKTE BESCHREIBEN</a:t>
            </a:r>
          </a:p>
        </p:txBody>
      </p:sp>
    </p:spTree>
    <p:extLst>
      <p:ext uri="{BB962C8B-B14F-4D97-AF65-F5344CB8AC3E}">
        <p14:creationId xmlns:p14="http://schemas.microsoft.com/office/powerpoint/2010/main" val="1352416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B1630-7DE3-445A-48FF-C39868D82FDF}"/>
              </a:ext>
            </a:extLst>
          </p:cNvPr>
          <p:cNvSpPr>
            <a:spLocks noGrp="1"/>
          </p:cNvSpPr>
          <p:nvPr>
            <p:ph type="title"/>
          </p:nvPr>
        </p:nvSpPr>
        <p:spPr/>
        <p:txBody>
          <a:bodyPr>
            <a:normAutofit fontScale="90000"/>
          </a:bodyPr>
          <a:lstStyle/>
          <a:p>
            <a:r>
              <a:rPr lang="de-DE" dirty="0"/>
              <a:t>Beschreibungen fokussieren und anregen</a:t>
            </a:r>
          </a:p>
        </p:txBody>
      </p:sp>
      <p:sp>
        <p:nvSpPr>
          <p:cNvPr id="3" name="Textplatzhalter 2">
            <a:extLst>
              <a:ext uri="{FF2B5EF4-FFF2-40B4-BE49-F238E27FC236}">
                <a16:creationId xmlns:a16="http://schemas.microsoft.com/office/drawing/2014/main" id="{2516460A-9B3E-8F21-7F5D-82955A024F69}"/>
              </a:ext>
            </a:extLst>
          </p:cNvPr>
          <p:cNvSpPr>
            <a:spLocks noGrp="1"/>
          </p:cNvSpPr>
          <p:nvPr>
            <p:ph type="body" sz="quarter" idx="13"/>
          </p:nvPr>
        </p:nvSpPr>
        <p:spPr/>
        <p:txBody>
          <a:bodyPr/>
          <a:lstStyle/>
          <a:p>
            <a:r>
              <a:rPr lang="de-DE" dirty="0"/>
              <a:t>WAS ZEICHNET EINE GUTE BESCHREIBUNG AUS?</a:t>
            </a:r>
          </a:p>
        </p:txBody>
      </p:sp>
      <p:sp>
        <p:nvSpPr>
          <p:cNvPr id="5" name="Datumsplatzhalter 4">
            <a:extLst>
              <a:ext uri="{FF2B5EF4-FFF2-40B4-BE49-F238E27FC236}">
                <a16:creationId xmlns:a16="http://schemas.microsoft.com/office/drawing/2014/main" id="{6EB78442-6C92-374E-6582-5FE7164B364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ADC7760-2441-D403-1407-432A4E2DC998}"/>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7" name="Inhaltsplatzhalter 3">
            <a:extLst>
              <a:ext uri="{FF2B5EF4-FFF2-40B4-BE49-F238E27FC236}">
                <a16:creationId xmlns:a16="http://schemas.microsoft.com/office/drawing/2014/main" id="{9534BD92-9B5A-BB03-0747-58DDA677CFFD}"/>
              </a:ext>
            </a:extLst>
          </p:cNvPr>
          <p:cNvSpPr txBox="1">
            <a:spLocks/>
          </p:cNvSpPr>
          <p:nvPr/>
        </p:nvSpPr>
        <p:spPr>
          <a:xfrm>
            <a:off x="1096266" y="1847209"/>
            <a:ext cx="7009509" cy="4234935"/>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dirty="0"/>
              <a:t>Allen Beschreibungen im Mathematikunterricht ist gemeinsam: </a:t>
            </a:r>
            <a:br>
              <a:rPr lang="de-DE" dirty="0"/>
            </a:br>
            <a:r>
              <a:rPr lang="de-DE" dirty="0"/>
              <a:t>Sie beantworten die Frage nach dem </a:t>
            </a:r>
            <a:r>
              <a:rPr lang="de-DE" b="1" dirty="0"/>
              <a:t>Was</a:t>
            </a:r>
            <a:r>
              <a:rPr lang="de-DE" dirty="0"/>
              <a:t> bzw. </a:t>
            </a:r>
            <a:r>
              <a:rPr lang="de-DE" b="1" dirty="0"/>
              <a:t>Wie</a:t>
            </a:r>
            <a:r>
              <a:rPr lang="de-DE" i="1" dirty="0"/>
              <a:t>.</a:t>
            </a:r>
          </a:p>
          <a:p>
            <a:pPr>
              <a:lnSpc>
                <a:spcPct val="100000"/>
              </a:lnSpc>
              <a:spcBef>
                <a:spcPts val="0"/>
              </a:spcBef>
            </a:pPr>
            <a:endParaRPr lang="de-DE" dirty="0"/>
          </a:p>
          <a:p>
            <a:pPr>
              <a:lnSpc>
                <a:spcPct val="100000"/>
              </a:lnSpc>
              <a:spcBef>
                <a:spcPts val="0"/>
              </a:spcBef>
            </a:pPr>
            <a:r>
              <a:rPr lang="de-DE" dirty="0"/>
              <a:t>Um diese beantworten zu können, müssen Lernende …</a:t>
            </a:r>
          </a:p>
          <a:p>
            <a:pPr marL="285750" indent="-285750">
              <a:lnSpc>
                <a:spcPct val="100000"/>
              </a:lnSpc>
              <a:spcBef>
                <a:spcPts val="0"/>
              </a:spcBef>
              <a:buFont typeface="Arial" panose="020B0604020202020204" pitchFamily="34" charset="0"/>
              <a:buChar char="•"/>
            </a:pPr>
            <a:r>
              <a:rPr lang="de-DE" dirty="0"/>
              <a:t>genau beschreiben, was sie sehen und ggf. wo sie es sehen.</a:t>
            </a:r>
          </a:p>
          <a:p>
            <a:pPr marL="285750" indent="-285750">
              <a:lnSpc>
                <a:spcPct val="100000"/>
              </a:lnSpc>
              <a:spcBef>
                <a:spcPts val="0"/>
              </a:spcBef>
              <a:buFont typeface="Arial" panose="020B0604020202020204" pitchFamily="34" charset="0"/>
              <a:buChar char="•"/>
            </a:pPr>
            <a:r>
              <a:rPr lang="de-DE" dirty="0"/>
              <a:t>es so ausdrücken, dass andere sie verstehen können.</a:t>
            </a:r>
          </a:p>
          <a:p>
            <a:pPr>
              <a:lnSpc>
                <a:spcPct val="100000"/>
              </a:lnSpc>
              <a:spcBef>
                <a:spcPts val="0"/>
              </a:spcBef>
            </a:pPr>
            <a:endParaRPr lang="de-DE" dirty="0"/>
          </a:p>
          <a:p>
            <a:pPr>
              <a:lnSpc>
                <a:spcPct val="100000"/>
              </a:lnSpc>
              <a:spcBef>
                <a:spcPts val="0"/>
              </a:spcBef>
            </a:pPr>
            <a:r>
              <a:rPr lang="de-DE" dirty="0"/>
              <a:t>Dies kann kann dabei in ganz unterschiedlicher Gestalt je nach Unterrichtsgegenstand und Art der Beschreibung ausgestaltet werden:</a:t>
            </a:r>
          </a:p>
          <a:p>
            <a:pPr marL="171450" indent="-171450" algn="just">
              <a:lnSpc>
                <a:spcPct val="100000"/>
              </a:lnSpc>
              <a:spcBef>
                <a:spcPts val="0"/>
              </a:spcBef>
              <a:buFont typeface="Arial" panose="020B0604020202020204" pitchFamily="34" charset="0"/>
              <a:buChar char="•"/>
            </a:pPr>
            <a:r>
              <a:rPr lang="de-DE" dirty="0"/>
              <a:t>Wie bin ich vorgegangen / habe ich gerechnet?</a:t>
            </a:r>
          </a:p>
          <a:p>
            <a:pPr marL="171450" indent="-171450" algn="just">
              <a:lnSpc>
                <a:spcPct val="100000"/>
              </a:lnSpc>
              <a:spcBef>
                <a:spcPts val="0"/>
              </a:spcBef>
              <a:buFont typeface="Arial" panose="020B0604020202020204" pitchFamily="34" charset="0"/>
              <a:buChar char="•"/>
            </a:pPr>
            <a:r>
              <a:rPr lang="de-DE" dirty="0"/>
              <a:t>Was habe ich entdeckt?</a:t>
            </a:r>
          </a:p>
          <a:p>
            <a:pPr marL="171450" indent="-171450" algn="just">
              <a:lnSpc>
                <a:spcPct val="100000"/>
              </a:lnSpc>
              <a:spcBef>
                <a:spcPts val="0"/>
              </a:spcBef>
              <a:buFont typeface="Arial" panose="020B0604020202020204" pitchFamily="34" charset="0"/>
              <a:buChar char="•"/>
            </a:pPr>
            <a:r>
              <a:rPr lang="de-DE" dirty="0"/>
              <a:t>Was ist gleich, was ist verschieden?</a:t>
            </a:r>
          </a:p>
          <a:p>
            <a:pPr marL="171450" indent="-171450" algn="just">
              <a:lnSpc>
                <a:spcPct val="100000"/>
              </a:lnSpc>
              <a:spcBef>
                <a:spcPts val="0"/>
              </a:spcBef>
              <a:buFont typeface="Arial" panose="020B0604020202020204" pitchFamily="34" charset="0"/>
              <a:buChar char="•"/>
            </a:pPr>
            <a:r>
              <a:rPr lang="de-DE" dirty="0"/>
              <a:t>…</a:t>
            </a:r>
          </a:p>
        </p:txBody>
      </p:sp>
      <p:pic>
        <p:nvPicPr>
          <p:cNvPr id="4" name="Grafik 3">
            <a:extLst>
              <a:ext uri="{FF2B5EF4-FFF2-40B4-BE49-F238E27FC236}">
                <a16:creationId xmlns:a16="http://schemas.microsoft.com/office/drawing/2014/main" id="{E522B659-39FD-ECA8-E4AD-EF211FED4D11}"/>
              </a:ext>
            </a:extLst>
          </p:cNvPr>
          <p:cNvPicPr>
            <a:picLocks noChangeAspect="1"/>
          </p:cNvPicPr>
          <p:nvPr/>
        </p:nvPicPr>
        <p:blipFill rotWithShape="1">
          <a:blip r:embed="rId3"/>
          <a:srcRect b="46420"/>
          <a:stretch/>
        </p:blipFill>
        <p:spPr>
          <a:xfrm>
            <a:off x="7518850" y="5009162"/>
            <a:ext cx="1625150" cy="1288227"/>
          </a:xfrm>
          <a:prstGeom prst="rect">
            <a:avLst/>
          </a:prstGeom>
        </p:spPr>
      </p:pic>
    </p:spTree>
    <p:extLst>
      <p:ext uri="{BB962C8B-B14F-4D97-AF65-F5344CB8AC3E}">
        <p14:creationId xmlns:p14="http://schemas.microsoft.com/office/powerpoint/2010/main" val="425851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GRUNDIDEE DES 3. MODULS</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2" y="1639658"/>
            <a:ext cx="7716501" cy="4527819"/>
          </a:xfrm>
        </p:spPr>
        <p:txBody>
          <a:bodyPr/>
          <a:lstStyle/>
          <a:p>
            <a:pPr>
              <a:spcBef>
                <a:spcPts val="0"/>
              </a:spcBef>
            </a:pPr>
            <a:r>
              <a:rPr lang="de-DE" sz="1400" dirty="0">
                <a:ea typeface="Roboto" panose="02000000000000000000" pitchFamily="2" charset="0"/>
              </a:rPr>
              <a:t>Mathematisches Beschreiben und Begründen sind wichtige Kompetenzen des Mathematikunterrichts. Durch die Versprachlichung werden Vorgehens- und Denkweisen für andere Lernende zugänglich. Außerdem hilft sie bei der tieferen Durchdringung von Lerngegenständen. Für diese prozessbezogenen Kompetenzen gilt dasselbe wie für die inhaltsbezogenen Kompetenzen: Auch deren Erwerb ist ein langfristig angelegter Prozess, bei dem die Lernenden kontinuierlich unterstützt werden müssen. Für den Unterricht und das vorliegende Modul bedeutet das, dass das Beschreiben und Begründen fokussiert und angeregt, aber auch unterstützt und gefördert werden muss. Dies beinhaltet folgende Prozesse:</a:t>
            </a:r>
          </a:p>
          <a:p>
            <a:pPr marL="285750" indent="-285750">
              <a:spcBef>
                <a:spcPts val="0"/>
              </a:spcBef>
              <a:buFont typeface="Arial" panose="020B0604020202020204" pitchFamily="34" charset="0"/>
              <a:buChar char="•"/>
            </a:pPr>
            <a:r>
              <a:rPr lang="de-DE" sz="1400" dirty="0">
                <a:ea typeface="Roboto" panose="02000000000000000000" pitchFamily="2" charset="0"/>
              </a:rPr>
              <a:t>Eigene Beschreibungen und Begründungen vornehmen</a:t>
            </a:r>
          </a:p>
          <a:p>
            <a:pPr marL="285750" indent="-285750">
              <a:spcBef>
                <a:spcPts val="0"/>
              </a:spcBef>
              <a:buFont typeface="Arial" panose="020B0604020202020204" pitchFamily="34" charset="0"/>
              <a:buChar char="•"/>
            </a:pPr>
            <a:r>
              <a:rPr lang="de-DE" sz="1400" dirty="0">
                <a:ea typeface="Roboto" panose="02000000000000000000" pitchFamily="2" charset="0"/>
              </a:rPr>
              <a:t>Über Beschreibungen und Begründungen sprechen</a:t>
            </a:r>
          </a:p>
          <a:p>
            <a:pPr marL="285750" indent="-285750">
              <a:spcBef>
                <a:spcPts val="0"/>
              </a:spcBef>
              <a:buFont typeface="Arial" panose="020B0604020202020204" pitchFamily="34" charset="0"/>
              <a:buChar char="•"/>
            </a:pPr>
            <a:r>
              <a:rPr lang="de-DE" sz="1400" dirty="0">
                <a:ea typeface="Roboto" panose="02000000000000000000" pitchFamily="2" charset="0"/>
              </a:rPr>
              <a:t>Beschreibungen und Begründungen nachvollziehen</a:t>
            </a:r>
          </a:p>
          <a:p>
            <a:pPr>
              <a:spcBef>
                <a:spcPts val="0"/>
              </a:spcBef>
            </a:pPr>
            <a:r>
              <a:rPr lang="de-DE" sz="1400" dirty="0"/>
              <a:t>Ziel ist, dass das Beschreiben und Begründen nicht als „zu anspruchsvoll“ für die meisten Kinder angesehen, sondern dass die Kommunikationsförderung als zentrales Lernziel des Mathematikunterrichts erachtet wird.</a:t>
            </a:r>
            <a:endParaRPr lang="de-DE" sz="1400" dirty="0">
              <a:ea typeface="Roboto" panose="02000000000000000000" pitchFamily="2" charset="0"/>
            </a:endParaRPr>
          </a:p>
        </p:txBody>
      </p:sp>
    </p:spTree>
    <p:extLst>
      <p:ext uri="{BB962C8B-B14F-4D97-AF65-F5344CB8AC3E}">
        <p14:creationId xmlns:p14="http://schemas.microsoft.com/office/powerpoint/2010/main" val="2302890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B8C40CA2-49A4-8B4E-AD2F-1EA0066C5E41}"/>
              </a:ext>
            </a:extLst>
          </p:cNvPr>
          <p:cNvSpPr>
            <a:spLocks noGrp="1"/>
          </p:cNvSpPr>
          <p:nvPr>
            <p:ph type="dt" sz="half" idx="11"/>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10" name="Textplatzhalter 2">
            <a:extLst>
              <a:ext uri="{FF2B5EF4-FFF2-40B4-BE49-F238E27FC236}">
                <a16:creationId xmlns:a16="http://schemas.microsoft.com/office/drawing/2014/main" id="{64BB79CB-B6E8-0D92-6C5B-7C6CF0CFC8B9}"/>
              </a:ext>
            </a:extLst>
          </p:cNvPr>
          <p:cNvSpPr txBox="1">
            <a:spLocks/>
          </p:cNvSpPr>
          <p:nvPr/>
        </p:nvSpPr>
        <p:spPr>
          <a:xfrm>
            <a:off x="2043528" y="1159218"/>
            <a:ext cx="5257132" cy="44562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latin typeface="Arial"/>
                <a:cs typeface="Arial"/>
              </a:rPr>
              <a:t>KERNBOTSCHAFT 1</a:t>
            </a:r>
          </a:p>
        </p:txBody>
      </p:sp>
      <p:sp>
        <p:nvSpPr>
          <p:cNvPr id="9" name="Inhaltsplatzhalter 2">
            <a:extLst>
              <a:ext uri="{FF2B5EF4-FFF2-40B4-BE49-F238E27FC236}">
                <a16:creationId xmlns:a16="http://schemas.microsoft.com/office/drawing/2014/main" id="{45A40F56-983F-E277-06DE-7E62D76F74A5}"/>
              </a:ext>
            </a:extLst>
          </p:cNvPr>
          <p:cNvSpPr txBox="1">
            <a:spLocks/>
          </p:cNvSpPr>
          <p:nvPr/>
        </p:nvSpPr>
        <p:spPr>
          <a:xfrm>
            <a:off x="1809932" y="1929224"/>
            <a:ext cx="5564195" cy="3785681"/>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dirty="0">
              <a:latin typeface="Arial"/>
              <a:cs typeface="Arial"/>
            </a:endParaRPr>
          </a:p>
          <a:p>
            <a:pPr marL="0" indent="0" algn="ctr">
              <a:spcBef>
                <a:spcPts val="0"/>
              </a:spcBef>
              <a:buNone/>
            </a:pPr>
            <a:r>
              <a:rPr lang="de-DE" dirty="0">
                <a:latin typeface="Arial"/>
                <a:cs typeface="Arial"/>
              </a:rPr>
              <a:t>In meinem Mathematikunterricht biete ich verschiedene Anlässe zum Beschreiben. Zudem bespreche ich Kriterien für gute Beschreibungen abhängig von der Art der Beschreibung und vom Unterrichtsgegenstand</a:t>
            </a:r>
            <a:r>
              <a:rPr lang="de-DE" sz="2400" dirty="0">
                <a:latin typeface="Arial"/>
                <a:cs typeface="Arial"/>
              </a:rPr>
              <a:t>.</a:t>
            </a:r>
          </a:p>
        </p:txBody>
      </p:sp>
      <p:pic>
        <p:nvPicPr>
          <p:cNvPr id="11" name="Grafik 4" descr="Ein Bild, das Zubehör, Behälter enthält.&#10;&#10;Beschreibung automatisch generiert.">
            <a:extLst>
              <a:ext uri="{FF2B5EF4-FFF2-40B4-BE49-F238E27FC236}">
                <a16:creationId xmlns:a16="http://schemas.microsoft.com/office/drawing/2014/main" id="{E50627D8-70AD-E28C-15E8-4EF75B55A75E}"/>
              </a:ext>
            </a:extLst>
          </p:cNvPr>
          <p:cNvPicPr>
            <a:picLocks noChangeAspect="1"/>
          </p:cNvPicPr>
          <p:nvPr/>
        </p:nvPicPr>
        <p:blipFill>
          <a:blip r:embed="rId3"/>
          <a:stretch>
            <a:fillRect/>
          </a:stretch>
        </p:blipFill>
        <p:spPr>
          <a:xfrm>
            <a:off x="6457950" y="4766326"/>
            <a:ext cx="1422731" cy="1586469"/>
          </a:xfrm>
          <a:prstGeom prst="rect">
            <a:avLst/>
          </a:prstGeom>
        </p:spPr>
      </p:pic>
      <p:sp>
        <p:nvSpPr>
          <p:cNvPr id="4" name="Titel 1">
            <a:extLst>
              <a:ext uri="{FF2B5EF4-FFF2-40B4-BE49-F238E27FC236}">
                <a16:creationId xmlns:a16="http://schemas.microsoft.com/office/drawing/2014/main" id="{E7560BAB-8F81-92AA-90E3-23E157437E04}"/>
              </a:ext>
            </a:extLst>
          </p:cNvPr>
          <p:cNvSpPr>
            <a:spLocks noGrp="1"/>
          </p:cNvSpPr>
          <p:nvPr>
            <p:ph type="title"/>
          </p:nvPr>
        </p:nvSpPr>
        <p:spPr>
          <a:xfrm>
            <a:off x="1096423" y="382774"/>
            <a:ext cx="7009509" cy="603704"/>
          </a:xfrm>
        </p:spPr>
        <p:txBody>
          <a:bodyPr>
            <a:normAutofit fontScale="90000"/>
          </a:bodyPr>
          <a:lstStyle/>
          <a:p>
            <a:r>
              <a:rPr lang="de-DE" dirty="0"/>
              <a:t>Beschreibungen fokussieren und anregen</a:t>
            </a:r>
          </a:p>
        </p:txBody>
      </p:sp>
    </p:spTree>
    <p:extLst>
      <p:ext uri="{BB962C8B-B14F-4D97-AF65-F5344CB8AC3E}">
        <p14:creationId xmlns:p14="http://schemas.microsoft.com/office/powerpoint/2010/main" val="3181292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dirty="0"/>
              <a:t>Beschreiben und Begründen – Sensibilisierung und Hintergrund</a:t>
            </a:r>
          </a:p>
          <a:p>
            <a:r>
              <a:rPr lang="de-DE" dirty="0"/>
              <a:t>Beschreibungen fokussieren und anregen</a:t>
            </a:r>
          </a:p>
          <a:p>
            <a:r>
              <a:rPr lang="de-DE" b="1" dirty="0"/>
              <a:t>Beschreibungen unterstützen und fördern</a:t>
            </a:r>
          </a:p>
          <a:p>
            <a:r>
              <a:rPr lang="de-DE" dirty="0"/>
              <a:t>Begründungen fokussieren und anregen</a:t>
            </a:r>
          </a:p>
          <a:p>
            <a:r>
              <a:rPr lang="de-DE"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2953289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CE5F8FE-AA1D-91A4-8C1A-0DEB83A66A3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5891FDC9-0368-E739-6CC7-1710D0F86036}"/>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12" name="Inhaltsplatzhalter 3">
            <a:extLst>
              <a:ext uri="{FF2B5EF4-FFF2-40B4-BE49-F238E27FC236}">
                <a16:creationId xmlns:a16="http://schemas.microsoft.com/office/drawing/2014/main" id="{F36431A0-B96D-EE9C-8C3D-3A734D15D232}"/>
              </a:ext>
            </a:extLst>
          </p:cNvPr>
          <p:cNvSpPr txBox="1">
            <a:spLocks/>
          </p:cNvSpPr>
          <p:nvPr/>
        </p:nvSpPr>
        <p:spPr bwMode="auto">
          <a:xfrm>
            <a:off x="-31012" y="5106954"/>
            <a:ext cx="4881307" cy="1110661"/>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3"/>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4"/>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4"/>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4"/>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Wie kann Malik darin unterstützt werden, seinen Rechenweg (schriftlich) beschreiben zu können?</a:t>
            </a:r>
          </a:p>
        </p:txBody>
      </p:sp>
      <p:sp>
        <p:nvSpPr>
          <p:cNvPr id="11" name="Ovale Legende 7">
            <a:extLst>
              <a:ext uri="{FF2B5EF4-FFF2-40B4-BE49-F238E27FC236}">
                <a16:creationId xmlns:a16="http://schemas.microsoft.com/office/drawing/2014/main" id="{00B5494D-B19D-B246-065A-CD52F3004878}"/>
              </a:ext>
            </a:extLst>
          </p:cNvPr>
          <p:cNvSpPr/>
          <p:nvPr/>
        </p:nvSpPr>
        <p:spPr>
          <a:xfrm>
            <a:off x="3888472" y="1972235"/>
            <a:ext cx="3598178" cy="1324000"/>
          </a:xfrm>
          <a:prstGeom prst="wedgeRoundRectCallout">
            <a:avLst>
              <a:gd name="adj1" fmla="val 43840"/>
              <a:gd name="adj2" fmla="val 7957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 scheint seinen Rechenweg zu verstehen. Jetzt möchte ich ihn dabei unterstützen, dass er seinen Rechenweg auch beschreiben kann.</a:t>
            </a:r>
          </a:p>
        </p:txBody>
      </p:sp>
      <p:sp>
        <p:nvSpPr>
          <p:cNvPr id="10" name="Titel 1">
            <a:extLst>
              <a:ext uri="{FF2B5EF4-FFF2-40B4-BE49-F238E27FC236}">
                <a16:creationId xmlns:a16="http://schemas.microsoft.com/office/drawing/2014/main" id="{B7B45D95-BBA9-F6C5-76E2-88B5A3BA0F49}"/>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pic>
        <p:nvPicPr>
          <p:cNvPr id="13" name="Grafik 12">
            <a:extLst>
              <a:ext uri="{FF2B5EF4-FFF2-40B4-BE49-F238E27FC236}">
                <a16:creationId xmlns:a16="http://schemas.microsoft.com/office/drawing/2014/main" id="{38B28295-E6EE-41DB-2147-DC6222754EE1}"/>
              </a:ext>
            </a:extLst>
          </p:cNvPr>
          <p:cNvPicPr>
            <a:picLocks noChangeAspect="1"/>
          </p:cNvPicPr>
          <p:nvPr/>
        </p:nvPicPr>
        <p:blipFill>
          <a:blip r:embed="rId5"/>
          <a:stretch>
            <a:fillRect/>
          </a:stretch>
        </p:blipFill>
        <p:spPr>
          <a:xfrm>
            <a:off x="7053448" y="3565791"/>
            <a:ext cx="1758547" cy="2601686"/>
          </a:xfrm>
          <a:prstGeom prst="rect">
            <a:avLst/>
          </a:prstGeom>
        </p:spPr>
      </p:pic>
      <p:pic>
        <p:nvPicPr>
          <p:cNvPr id="2" name="Grafik 1">
            <a:extLst>
              <a:ext uri="{FF2B5EF4-FFF2-40B4-BE49-F238E27FC236}">
                <a16:creationId xmlns:a16="http://schemas.microsoft.com/office/drawing/2014/main" id="{FBD36515-2DCC-AC6D-9CEE-8C834C95B255}"/>
              </a:ext>
            </a:extLst>
          </p:cNvPr>
          <p:cNvPicPr>
            <a:picLocks noChangeAspect="1"/>
          </p:cNvPicPr>
          <p:nvPr/>
        </p:nvPicPr>
        <p:blipFill>
          <a:blip r:embed="rId6"/>
          <a:stretch>
            <a:fillRect/>
          </a:stretch>
        </p:blipFill>
        <p:spPr>
          <a:xfrm>
            <a:off x="285654" y="1410805"/>
            <a:ext cx="2607058" cy="308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hteck 2">
            <a:extLst>
              <a:ext uri="{FF2B5EF4-FFF2-40B4-BE49-F238E27FC236}">
                <a16:creationId xmlns:a16="http://schemas.microsoft.com/office/drawing/2014/main" id="{3B23DF1D-62A9-09A4-45B2-172C3FD65926}"/>
              </a:ext>
            </a:extLst>
          </p:cNvPr>
          <p:cNvSpPr/>
          <p:nvPr/>
        </p:nvSpPr>
        <p:spPr>
          <a:xfrm>
            <a:off x="252996" y="4629726"/>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spTree>
    <p:extLst>
      <p:ext uri="{BB962C8B-B14F-4D97-AF65-F5344CB8AC3E}">
        <p14:creationId xmlns:p14="http://schemas.microsoft.com/office/powerpoint/2010/main" val="33474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BB6BACF-A5AD-53F4-8A91-243EC7CFFDA7}"/>
              </a:ext>
            </a:extLst>
          </p:cNvPr>
          <p:cNvSpPr>
            <a:spLocks noGrp="1"/>
          </p:cNvSpPr>
          <p:nvPr>
            <p:ph type="body" sz="quarter" idx="13"/>
          </p:nvPr>
        </p:nvSpPr>
        <p:spPr/>
        <p:txBody>
          <a:bodyPr/>
          <a:lstStyle/>
          <a:p>
            <a:r>
              <a:rPr lang="de-DE" dirty="0"/>
              <a:t>SPRACHSPEICHER</a:t>
            </a:r>
          </a:p>
        </p:txBody>
      </p:sp>
      <p:sp>
        <p:nvSpPr>
          <p:cNvPr id="5" name="Datumsplatzhalter 4">
            <a:extLst>
              <a:ext uri="{FF2B5EF4-FFF2-40B4-BE49-F238E27FC236}">
                <a16:creationId xmlns:a16="http://schemas.microsoft.com/office/drawing/2014/main" id="{6BAE057F-4965-2017-52CE-D0666766808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2353B8D6-2932-62F6-BA43-04DCBBCAC1CD}"/>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10" name="Titel 1">
            <a:extLst>
              <a:ext uri="{FF2B5EF4-FFF2-40B4-BE49-F238E27FC236}">
                <a16:creationId xmlns:a16="http://schemas.microsoft.com/office/drawing/2014/main" id="{F58223F9-E712-B5EF-0EA4-B0BD0B046994}"/>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sp>
        <p:nvSpPr>
          <p:cNvPr id="13" name="Inhaltsplatzhalter 3">
            <a:extLst>
              <a:ext uri="{FF2B5EF4-FFF2-40B4-BE49-F238E27FC236}">
                <a16:creationId xmlns:a16="http://schemas.microsoft.com/office/drawing/2014/main" id="{3A4D71C4-2C8A-28B3-7418-FAD81B016D89}"/>
              </a:ext>
            </a:extLst>
          </p:cNvPr>
          <p:cNvSpPr>
            <a:spLocks noGrp="1"/>
          </p:cNvSpPr>
          <p:nvPr>
            <p:ph idx="1"/>
          </p:nvPr>
        </p:nvSpPr>
        <p:spPr>
          <a:xfrm>
            <a:off x="1096424" y="1748860"/>
            <a:ext cx="3380558" cy="4418617"/>
          </a:xfrm>
        </p:spPr>
        <p:txBody>
          <a:bodyPr/>
          <a:lstStyle/>
          <a:p>
            <a:pPr marL="285750" indent="-285750">
              <a:buFont typeface="Arial" panose="020B0604020202020204" pitchFamily="34" charset="0"/>
              <a:buChar char="•"/>
            </a:pPr>
            <a:r>
              <a:rPr lang="de-DE" sz="1800" dirty="0"/>
              <a:t>Sprachspeicher unterstützen durch die zur Verfügung gestellten Sprachmittel das Beschreiben.</a:t>
            </a:r>
          </a:p>
          <a:p>
            <a:pPr marL="285750" indent="-285750">
              <a:buFont typeface="Arial" panose="020B0604020202020204" pitchFamily="34" charset="0"/>
              <a:buChar char="•"/>
            </a:pPr>
            <a:r>
              <a:rPr lang="de-DE" sz="1800" dirty="0"/>
              <a:t>Das Verständnis wird vor allem durch Visualisierungen gefördert.</a:t>
            </a:r>
          </a:p>
          <a:p>
            <a:endParaRPr lang="de-DE" sz="1800" dirty="0"/>
          </a:p>
        </p:txBody>
      </p:sp>
      <p:pic>
        <p:nvPicPr>
          <p:cNvPr id="16" name="Grafik 15">
            <a:extLst>
              <a:ext uri="{FF2B5EF4-FFF2-40B4-BE49-F238E27FC236}">
                <a16:creationId xmlns:a16="http://schemas.microsoft.com/office/drawing/2014/main" id="{69442CD4-DD09-A90E-8073-B3A0DE63F690}"/>
              </a:ext>
            </a:extLst>
          </p:cNvPr>
          <p:cNvPicPr>
            <a:picLocks noChangeAspect="1"/>
          </p:cNvPicPr>
          <p:nvPr/>
        </p:nvPicPr>
        <p:blipFill>
          <a:blip r:embed="rId3"/>
          <a:stretch>
            <a:fillRect/>
          </a:stretch>
        </p:blipFill>
        <p:spPr>
          <a:xfrm>
            <a:off x="7053448" y="3565791"/>
            <a:ext cx="1758547" cy="2601686"/>
          </a:xfrm>
          <a:prstGeom prst="rect">
            <a:avLst/>
          </a:prstGeom>
        </p:spPr>
      </p:pic>
      <p:sp>
        <p:nvSpPr>
          <p:cNvPr id="21" name="Textfeld 20">
            <a:extLst>
              <a:ext uri="{FF2B5EF4-FFF2-40B4-BE49-F238E27FC236}">
                <a16:creationId xmlns:a16="http://schemas.microsoft.com/office/drawing/2014/main" id="{C25936CF-3908-E938-3473-8395885D2CFB}"/>
              </a:ext>
            </a:extLst>
          </p:cNvPr>
          <p:cNvSpPr txBox="1"/>
          <p:nvPr/>
        </p:nvSpPr>
        <p:spPr>
          <a:xfrm>
            <a:off x="1463361" y="5130627"/>
            <a:ext cx="2063300" cy="63919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576000" tIns="108000" rIns="108000" bIns="108000" rtlCol="0">
            <a:noAutofit/>
          </a:bodyPr>
          <a:lstStyle/>
          <a:p>
            <a:pPr indent="-342900">
              <a:spcBef>
                <a:spcPts val="400"/>
              </a:spcBef>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Sprachbildung, </a:t>
            </a:r>
            <a:r>
              <a:rPr lang="de-DE" sz="1600" dirty="0">
                <a:solidFill>
                  <a:prstClr val="black"/>
                </a:solidFill>
                <a:ea typeface="ＭＳ Ｐゴシック" charset="-128"/>
                <a:cs typeface="Calibri"/>
              </a:rPr>
              <a:t>Modul 1 &amp; 2</a:t>
            </a:r>
            <a:endParaRPr kumimoji="0" lang="de-DE" sz="160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22" name="Grafik 21">
            <a:extLst>
              <a:ext uri="{FF2B5EF4-FFF2-40B4-BE49-F238E27FC236}">
                <a16:creationId xmlns:a16="http://schemas.microsoft.com/office/drawing/2014/main" id="{ABC5966D-CA88-5A6C-7A19-5C07E22D03C3}"/>
              </a:ext>
            </a:extLst>
          </p:cNvPr>
          <p:cNvPicPr>
            <a:picLocks noChangeAspect="1"/>
          </p:cNvPicPr>
          <p:nvPr/>
        </p:nvPicPr>
        <p:blipFill>
          <a:blip r:embed="rId4"/>
          <a:stretch>
            <a:fillRect/>
          </a:stretch>
        </p:blipFill>
        <p:spPr>
          <a:xfrm>
            <a:off x="1627507" y="5346145"/>
            <a:ext cx="259200" cy="259200"/>
          </a:xfrm>
          <a:prstGeom prst="rect">
            <a:avLst/>
          </a:prstGeom>
          <a:ln>
            <a:noFill/>
          </a:ln>
        </p:spPr>
      </p:pic>
      <p:sp>
        <p:nvSpPr>
          <p:cNvPr id="23" name="Ovale Legende 7">
            <a:extLst>
              <a:ext uri="{FF2B5EF4-FFF2-40B4-BE49-F238E27FC236}">
                <a16:creationId xmlns:a16="http://schemas.microsoft.com/office/drawing/2014/main" id="{9C947F81-4107-8A01-72C0-BA310AF52AA1}"/>
              </a:ext>
            </a:extLst>
          </p:cNvPr>
          <p:cNvSpPr/>
          <p:nvPr/>
        </p:nvSpPr>
        <p:spPr>
          <a:xfrm>
            <a:off x="5773271" y="1326776"/>
            <a:ext cx="3160986" cy="1470433"/>
          </a:xfrm>
          <a:prstGeom prst="wedgeRoundRectCallout">
            <a:avLst>
              <a:gd name="adj1" fmla="val 11775"/>
              <a:gd name="adj2" fmla="val 8764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Zur Beschreibung des Vorgehens muss Malik einzelne Elemente der Rechnung in den Blick nehmen. Vielleicht fehlen ihm die Sprachmittel dafür …</a:t>
            </a:r>
          </a:p>
        </p:txBody>
      </p:sp>
      <p:pic>
        <p:nvPicPr>
          <p:cNvPr id="2" name="Grafik 1">
            <a:extLst>
              <a:ext uri="{FF2B5EF4-FFF2-40B4-BE49-F238E27FC236}">
                <a16:creationId xmlns:a16="http://schemas.microsoft.com/office/drawing/2014/main" id="{B5EC7598-EA52-A9AB-CD5E-D2ACEF470BA4}"/>
              </a:ext>
            </a:extLst>
          </p:cNvPr>
          <p:cNvPicPr>
            <a:picLocks noChangeAspect="1"/>
          </p:cNvPicPr>
          <p:nvPr/>
        </p:nvPicPr>
        <p:blipFill>
          <a:blip r:embed="rId5"/>
          <a:stretch>
            <a:fillRect/>
          </a:stretch>
        </p:blipFill>
        <p:spPr>
          <a:xfrm>
            <a:off x="4641128" y="3004761"/>
            <a:ext cx="2246685" cy="31645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4559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13EFE7F-B6D3-CB04-9DEA-647075544F4C}"/>
              </a:ext>
            </a:extLst>
          </p:cNvPr>
          <p:cNvSpPr>
            <a:spLocks noGrp="1"/>
          </p:cNvSpPr>
          <p:nvPr>
            <p:ph type="body" sz="quarter" idx="13"/>
          </p:nvPr>
        </p:nvSpPr>
        <p:spPr/>
        <p:txBody>
          <a:bodyPr/>
          <a:lstStyle/>
          <a:p>
            <a:r>
              <a:rPr lang="de-DE" dirty="0"/>
              <a:t>MITTEL ZUM FORSCHEN</a:t>
            </a:r>
          </a:p>
        </p:txBody>
      </p:sp>
      <p:sp>
        <p:nvSpPr>
          <p:cNvPr id="5" name="Datumsplatzhalter 4">
            <a:extLst>
              <a:ext uri="{FF2B5EF4-FFF2-40B4-BE49-F238E27FC236}">
                <a16:creationId xmlns:a16="http://schemas.microsoft.com/office/drawing/2014/main" id="{9B06ACEF-FA7B-0B9A-40A1-1C3AB092758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67D59EF-86BD-C229-6640-16DE4E26975D}"/>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9" name="Titel 1">
            <a:extLst>
              <a:ext uri="{FF2B5EF4-FFF2-40B4-BE49-F238E27FC236}">
                <a16:creationId xmlns:a16="http://schemas.microsoft.com/office/drawing/2014/main" id="{3F67C0F1-194F-E540-17D0-C4C769FDE0C3}"/>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pic>
        <p:nvPicPr>
          <p:cNvPr id="12" name="Grafik 11">
            <a:extLst>
              <a:ext uri="{FF2B5EF4-FFF2-40B4-BE49-F238E27FC236}">
                <a16:creationId xmlns:a16="http://schemas.microsoft.com/office/drawing/2014/main" id="{2FD8A2F8-6053-6BC1-A602-B2F7DCBEBE2B}"/>
              </a:ext>
            </a:extLst>
          </p:cNvPr>
          <p:cNvPicPr>
            <a:picLocks noChangeAspect="1"/>
          </p:cNvPicPr>
          <p:nvPr/>
        </p:nvPicPr>
        <p:blipFill>
          <a:blip r:embed="rId3"/>
          <a:srcRect/>
          <a:stretch/>
        </p:blipFill>
        <p:spPr>
          <a:xfrm>
            <a:off x="4657829" y="3346961"/>
            <a:ext cx="3073658" cy="1689613"/>
          </a:xfrm>
          <a:prstGeom prst="rect">
            <a:avLst/>
          </a:prstGeom>
          <a:effectLst>
            <a:outerShdw blurRad="63500" sx="102000" sy="102000" algn="ctr" rotWithShape="0">
              <a:prstClr val="black">
                <a:alpha val="40000"/>
              </a:prstClr>
            </a:outerShdw>
          </a:effectLst>
        </p:spPr>
      </p:pic>
      <p:sp>
        <p:nvSpPr>
          <p:cNvPr id="17" name="Textfeld 16">
            <a:extLst>
              <a:ext uri="{FF2B5EF4-FFF2-40B4-BE49-F238E27FC236}">
                <a16:creationId xmlns:a16="http://schemas.microsoft.com/office/drawing/2014/main" id="{9BADCB17-57F7-ADD3-2507-C49237D43FB6}"/>
              </a:ext>
            </a:extLst>
          </p:cNvPr>
          <p:cNvSpPr txBox="1"/>
          <p:nvPr/>
        </p:nvSpPr>
        <p:spPr>
          <a:xfrm>
            <a:off x="4743200" y="5079842"/>
            <a:ext cx="2310248" cy="276999"/>
          </a:xfrm>
          <a:prstGeom prst="rect">
            <a:avLst/>
          </a:prstGeom>
          <a:noFill/>
        </p:spPr>
        <p:txBody>
          <a:bodyPr wrap="none" rtlCol="0">
            <a:spAutoFit/>
          </a:bodyPr>
          <a:lstStyle/>
          <a:p>
            <a:r>
              <a:rPr lang="de-DE" sz="1200" dirty="0">
                <a:solidFill>
                  <a:schemeClr val="tx1">
                    <a:lumMod val="50000"/>
                    <a:lumOff val="50000"/>
                  </a:schemeClr>
                </a:solidFill>
              </a:rPr>
              <a:t> https://pikas.dzlm.de/node/556</a:t>
            </a:r>
          </a:p>
        </p:txBody>
      </p:sp>
      <p:pic>
        <p:nvPicPr>
          <p:cNvPr id="18" name="Grafik 17">
            <a:extLst>
              <a:ext uri="{FF2B5EF4-FFF2-40B4-BE49-F238E27FC236}">
                <a16:creationId xmlns:a16="http://schemas.microsoft.com/office/drawing/2014/main" id="{0AA5AD38-0C91-D406-1F60-0A8B5B1B6EDD}"/>
              </a:ext>
            </a:extLst>
          </p:cNvPr>
          <p:cNvPicPr>
            <a:picLocks noChangeAspect="1"/>
          </p:cNvPicPr>
          <p:nvPr/>
        </p:nvPicPr>
        <p:blipFill>
          <a:blip r:embed="rId4"/>
          <a:stretch>
            <a:fillRect/>
          </a:stretch>
        </p:blipFill>
        <p:spPr>
          <a:xfrm>
            <a:off x="7053448" y="3565791"/>
            <a:ext cx="1758547" cy="2601686"/>
          </a:xfrm>
          <a:prstGeom prst="rect">
            <a:avLst/>
          </a:prstGeom>
        </p:spPr>
      </p:pic>
      <p:sp>
        <p:nvSpPr>
          <p:cNvPr id="19" name="Ovale Legende 7">
            <a:extLst>
              <a:ext uri="{FF2B5EF4-FFF2-40B4-BE49-F238E27FC236}">
                <a16:creationId xmlns:a16="http://schemas.microsoft.com/office/drawing/2014/main" id="{BA742D62-6FEA-CDF8-AB6D-074F2C1636B5}"/>
              </a:ext>
            </a:extLst>
          </p:cNvPr>
          <p:cNvSpPr/>
          <p:nvPr/>
        </p:nvSpPr>
        <p:spPr>
          <a:xfrm>
            <a:off x="5593976" y="1639658"/>
            <a:ext cx="3340281" cy="1460003"/>
          </a:xfrm>
          <a:prstGeom prst="wedgeRoundRectCallout">
            <a:avLst>
              <a:gd name="adj1" fmla="val 15028"/>
              <a:gd name="adj2" fmla="val 7056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Zur Beschreibung seines Rechenwegs kann Malik den Rechenstrich nutzen. Die Sprünge visualisieren, wie er gedacht hat. </a:t>
            </a:r>
          </a:p>
        </p:txBody>
      </p:sp>
      <p:sp>
        <p:nvSpPr>
          <p:cNvPr id="20" name="Textfeld 19">
            <a:extLst>
              <a:ext uri="{FF2B5EF4-FFF2-40B4-BE49-F238E27FC236}">
                <a16:creationId xmlns:a16="http://schemas.microsoft.com/office/drawing/2014/main" id="{DBD82B2E-DAB9-F1BC-F6FA-341EF8B4AFD1}"/>
              </a:ext>
            </a:extLst>
          </p:cNvPr>
          <p:cNvSpPr txBox="1"/>
          <p:nvPr/>
        </p:nvSpPr>
        <p:spPr>
          <a:xfrm>
            <a:off x="2597619" y="5528282"/>
            <a:ext cx="2063300" cy="63919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576000" tIns="108000" rIns="108000" bIns="108000" rtlCol="0">
            <a:noAutofit/>
          </a:bodyPr>
          <a:lstStyle/>
          <a:p>
            <a:pPr indent="-342900">
              <a:spcBef>
                <a:spcPts val="400"/>
              </a:spcBef>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Sprachbildung, </a:t>
            </a:r>
            <a:r>
              <a:rPr lang="de-DE" sz="1600" dirty="0">
                <a:solidFill>
                  <a:prstClr val="black"/>
                </a:solidFill>
                <a:ea typeface="ＭＳ Ｐゴシック" charset="-128"/>
                <a:cs typeface="Calibri"/>
              </a:rPr>
              <a:t>Modul 1</a:t>
            </a:r>
            <a:endParaRPr kumimoji="0" lang="de-DE" sz="160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21" name="Grafik 20">
            <a:extLst>
              <a:ext uri="{FF2B5EF4-FFF2-40B4-BE49-F238E27FC236}">
                <a16:creationId xmlns:a16="http://schemas.microsoft.com/office/drawing/2014/main" id="{17C2BBEE-4E92-CC44-9720-E2AC37E0EFCE}"/>
              </a:ext>
            </a:extLst>
          </p:cNvPr>
          <p:cNvPicPr>
            <a:picLocks noChangeAspect="1"/>
          </p:cNvPicPr>
          <p:nvPr/>
        </p:nvPicPr>
        <p:blipFill>
          <a:blip r:embed="rId5"/>
          <a:stretch>
            <a:fillRect/>
          </a:stretch>
        </p:blipFill>
        <p:spPr>
          <a:xfrm>
            <a:off x="2761765" y="5743800"/>
            <a:ext cx="259200" cy="259200"/>
          </a:xfrm>
          <a:prstGeom prst="rect">
            <a:avLst/>
          </a:prstGeom>
          <a:ln>
            <a:noFill/>
          </a:ln>
        </p:spPr>
      </p:pic>
      <p:sp>
        <p:nvSpPr>
          <p:cNvPr id="22" name="Inhaltsplatzhalter 3">
            <a:extLst>
              <a:ext uri="{FF2B5EF4-FFF2-40B4-BE49-F238E27FC236}">
                <a16:creationId xmlns:a16="http://schemas.microsoft.com/office/drawing/2014/main" id="{9A926A09-C89A-B0D1-FD9C-1854A71EBBB0}"/>
              </a:ext>
            </a:extLst>
          </p:cNvPr>
          <p:cNvSpPr>
            <a:spLocks noGrp="1"/>
          </p:cNvSpPr>
          <p:nvPr>
            <p:ph idx="1"/>
          </p:nvPr>
        </p:nvSpPr>
        <p:spPr>
          <a:xfrm>
            <a:off x="1096424" y="1748860"/>
            <a:ext cx="3475576" cy="4418617"/>
          </a:xfrm>
        </p:spPr>
        <p:txBody>
          <a:bodyPr/>
          <a:lstStyle/>
          <a:p>
            <a:pPr marL="285750" indent="-285750">
              <a:buFont typeface="Arial" panose="020B0604020202020204" pitchFamily="34" charset="0"/>
              <a:buChar char="•"/>
            </a:pPr>
            <a:r>
              <a:rPr lang="de-DE" sz="1800" dirty="0"/>
              <a:t>Mittel zum Forschen wie z. B. der Rechenstrich dienen u. a. zum anschaulichen Darstellen der eigenen Rechenwege.</a:t>
            </a:r>
          </a:p>
          <a:p>
            <a:pPr marL="285750" indent="-285750">
              <a:buFont typeface="Arial" panose="020B0604020202020204" pitchFamily="34" charset="0"/>
              <a:buChar char="•"/>
            </a:pPr>
            <a:r>
              <a:rPr lang="de-DE" dirty="0"/>
              <a:t>Sie verdeutlichen, dass die Kinder ihren Rechenweg auch anschaulich „denken“ können.</a:t>
            </a:r>
            <a:endParaRPr lang="de-DE" sz="1800" dirty="0"/>
          </a:p>
        </p:txBody>
      </p:sp>
    </p:spTree>
    <p:extLst>
      <p:ext uri="{BB962C8B-B14F-4D97-AF65-F5344CB8AC3E}">
        <p14:creationId xmlns:p14="http://schemas.microsoft.com/office/powerpoint/2010/main" val="2971744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9D75-5366-C135-EE15-98DDE30871ED}"/>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D26A377-C36C-7ABB-853D-D32CD8EC5CDD}"/>
              </a:ext>
            </a:extLst>
          </p:cNvPr>
          <p:cNvSpPr>
            <a:spLocks noGrp="1"/>
          </p:cNvSpPr>
          <p:nvPr>
            <p:ph type="body" sz="quarter" idx="13"/>
          </p:nvPr>
        </p:nvSpPr>
        <p:spPr/>
        <p:txBody>
          <a:bodyPr vert="horz" lIns="91440" tIns="45720" rIns="91440" bIns="45720" rtlCol="0" anchor="t">
            <a:normAutofit/>
          </a:bodyPr>
          <a:lstStyle/>
          <a:p>
            <a:r>
              <a:rPr lang="de-DE" dirty="0">
                <a:latin typeface="Arial"/>
                <a:cs typeface="Arial"/>
              </a:rPr>
              <a:t>AUFNAHMEMEDIEN</a:t>
            </a:r>
            <a:endParaRPr lang="de-DE" dirty="0"/>
          </a:p>
        </p:txBody>
      </p:sp>
      <p:sp>
        <p:nvSpPr>
          <p:cNvPr id="4" name="Inhaltsplatzhalter 3">
            <a:extLst>
              <a:ext uri="{FF2B5EF4-FFF2-40B4-BE49-F238E27FC236}">
                <a16:creationId xmlns:a16="http://schemas.microsoft.com/office/drawing/2014/main" id="{3ACF9482-E031-A84A-1F71-7DF1ABE4ABD8}"/>
              </a:ext>
            </a:extLst>
          </p:cNvPr>
          <p:cNvSpPr>
            <a:spLocks noGrp="1"/>
          </p:cNvSpPr>
          <p:nvPr>
            <p:ph idx="1"/>
          </p:nvPr>
        </p:nvSpPr>
        <p:spPr>
          <a:xfrm>
            <a:off x="1096425" y="1748860"/>
            <a:ext cx="4440776" cy="4418617"/>
          </a:xfrm>
        </p:spPr>
        <p:txBody>
          <a:bodyPr/>
          <a:lstStyle/>
          <a:p>
            <a:pPr marL="285750" indent="-285750">
              <a:buFont typeface="Arial" panose="020B0604020202020204" pitchFamily="34" charset="0"/>
              <a:buChar char="•"/>
            </a:pPr>
            <a:r>
              <a:rPr lang="de-DE" sz="1800" dirty="0"/>
              <a:t>Der Prozess kann durch Sprachaufnahmefunktionen z. B. am Tablet oder mit Hilfe eines Audiostifts unterstützt werden.</a:t>
            </a:r>
            <a:endParaRPr lang="de-DE" sz="1800" dirty="0">
              <a:highlight>
                <a:srgbClr val="FFFF00"/>
              </a:highlight>
            </a:endParaRPr>
          </a:p>
          <a:p>
            <a:pPr marL="285750" indent="-285750">
              <a:buFont typeface="Arial" panose="020B0604020202020204" pitchFamily="34" charset="0"/>
              <a:buChar char="•"/>
            </a:pPr>
            <a:r>
              <a:rPr lang="de-DE" sz="1800" dirty="0"/>
              <a:t>Die Kinder können ihre Entdeckungen und Begründungen zunächst aufsprechen und diese dann überprüfen und ggf. anschließend verschriftlichen. </a:t>
            </a:r>
          </a:p>
        </p:txBody>
      </p:sp>
      <p:sp>
        <p:nvSpPr>
          <p:cNvPr id="11" name="Titel 1">
            <a:extLst>
              <a:ext uri="{FF2B5EF4-FFF2-40B4-BE49-F238E27FC236}">
                <a16:creationId xmlns:a16="http://schemas.microsoft.com/office/drawing/2014/main" id="{F84AA27A-028C-9AF4-E39C-501F95736845}"/>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sp>
        <p:nvSpPr>
          <p:cNvPr id="12" name="Ovale Legende 7">
            <a:extLst>
              <a:ext uri="{FF2B5EF4-FFF2-40B4-BE49-F238E27FC236}">
                <a16:creationId xmlns:a16="http://schemas.microsoft.com/office/drawing/2014/main" id="{0D7ADB32-A01A-A020-70F5-E7F6575EC4C4}"/>
              </a:ext>
            </a:extLst>
          </p:cNvPr>
          <p:cNvSpPr/>
          <p:nvPr/>
        </p:nvSpPr>
        <p:spPr>
          <a:xfrm>
            <a:off x="6075337" y="1487837"/>
            <a:ext cx="2858920" cy="1309372"/>
          </a:xfrm>
          <a:prstGeom prst="wedgeRoundRectCallout">
            <a:avLst>
              <a:gd name="adj1" fmla="val 11775"/>
              <a:gd name="adj2" fmla="val 8764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Vielleicht fällt es ihm leichter, wenn er seine Beschreibung zunächst nicht verschriftlichen muss …</a:t>
            </a:r>
          </a:p>
        </p:txBody>
      </p:sp>
      <p:pic>
        <p:nvPicPr>
          <p:cNvPr id="13" name="Grafik 12">
            <a:extLst>
              <a:ext uri="{FF2B5EF4-FFF2-40B4-BE49-F238E27FC236}">
                <a16:creationId xmlns:a16="http://schemas.microsoft.com/office/drawing/2014/main" id="{3E931AA8-E96E-8AE4-75A5-DD1FADC0BD67}"/>
              </a:ext>
            </a:extLst>
          </p:cNvPr>
          <p:cNvPicPr>
            <a:picLocks noChangeAspect="1"/>
          </p:cNvPicPr>
          <p:nvPr/>
        </p:nvPicPr>
        <p:blipFill>
          <a:blip r:embed="rId3"/>
          <a:stretch>
            <a:fillRect/>
          </a:stretch>
        </p:blipFill>
        <p:spPr>
          <a:xfrm>
            <a:off x="7053448" y="3565791"/>
            <a:ext cx="1758547" cy="2601686"/>
          </a:xfrm>
          <a:prstGeom prst="rect">
            <a:avLst/>
          </a:prstGeom>
        </p:spPr>
      </p:pic>
    </p:spTree>
    <p:extLst>
      <p:ext uri="{BB962C8B-B14F-4D97-AF65-F5344CB8AC3E}">
        <p14:creationId xmlns:p14="http://schemas.microsoft.com/office/powerpoint/2010/main" val="905543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13EFE7F-B6D3-CB04-9DEA-647075544F4C}"/>
              </a:ext>
            </a:extLst>
          </p:cNvPr>
          <p:cNvSpPr>
            <a:spLocks noGrp="1"/>
          </p:cNvSpPr>
          <p:nvPr>
            <p:ph type="body" sz="quarter" idx="13"/>
          </p:nvPr>
        </p:nvSpPr>
        <p:spPr/>
        <p:txBody>
          <a:bodyPr/>
          <a:lstStyle/>
          <a:p>
            <a:r>
              <a:rPr lang="de-DE" dirty="0"/>
              <a:t>WENN ALLGEMEINE HILFEN NICHT REICHEN …</a:t>
            </a:r>
          </a:p>
        </p:txBody>
      </p:sp>
      <p:sp>
        <p:nvSpPr>
          <p:cNvPr id="5" name="Datumsplatzhalter 4">
            <a:extLst>
              <a:ext uri="{FF2B5EF4-FFF2-40B4-BE49-F238E27FC236}">
                <a16:creationId xmlns:a16="http://schemas.microsoft.com/office/drawing/2014/main" id="{9B06ACEF-FA7B-0B9A-40A1-1C3AB092758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67D59EF-86BD-C229-6640-16DE4E26975D}"/>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9" name="Titel 1">
            <a:extLst>
              <a:ext uri="{FF2B5EF4-FFF2-40B4-BE49-F238E27FC236}">
                <a16:creationId xmlns:a16="http://schemas.microsoft.com/office/drawing/2014/main" id="{3F67C0F1-194F-E540-17D0-C4C769FDE0C3}"/>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pic>
        <p:nvPicPr>
          <p:cNvPr id="18" name="Grafik 17">
            <a:extLst>
              <a:ext uri="{FF2B5EF4-FFF2-40B4-BE49-F238E27FC236}">
                <a16:creationId xmlns:a16="http://schemas.microsoft.com/office/drawing/2014/main" id="{0AA5AD38-0C91-D406-1F60-0A8B5B1B6EDD}"/>
              </a:ext>
            </a:extLst>
          </p:cNvPr>
          <p:cNvPicPr>
            <a:picLocks noChangeAspect="1"/>
          </p:cNvPicPr>
          <p:nvPr/>
        </p:nvPicPr>
        <p:blipFill>
          <a:blip r:embed="rId3"/>
          <a:stretch>
            <a:fillRect/>
          </a:stretch>
        </p:blipFill>
        <p:spPr>
          <a:xfrm>
            <a:off x="7053448" y="3565791"/>
            <a:ext cx="1758547" cy="2601686"/>
          </a:xfrm>
          <a:prstGeom prst="rect">
            <a:avLst/>
          </a:prstGeom>
        </p:spPr>
      </p:pic>
      <p:sp>
        <p:nvSpPr>
          <p:cNvPr id="19" name="Ovale Legende 7">
            <a:extLst>
              <a:ext uri="{FF2B5EF4-FFF2-40B4-BE49-F238E27FC236}">
                <a16:creationId xmlns:a16="http://schemas.microsoft.com/office/drawing/2014/main" id="{BA742D62-6FEA-CDF8-AB6D-074F2C1636B5}"/>
              </a:ext>
            </a:extLst>
          </p:cNvPr>
          <p:cNvSpPr/>
          <p:nvPr/>
        </p:nvSpPr>
        <p:spPr>
          <a:xfrm>
            <a:off x="3763910" y="2648087"/>
            <a:ext cx="3132376" cy="1123885"/>
          </a:xfrm>
          <a:prstGeom prst="wedgeRoundRectCallout">
            <a:avLst>
              <a:gd name="adj1" fmla="val 61107"/>
              <a:gd name="adj2" fmla="val 7544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Maliks Beschreibung ist nun etwas präziser. Allerdings ist sie weiterhin lückenhaft. Hier bedarf es weiterer Hilfestellungen.</a:t>
            </a:r>
          </a:p>
        </p:txBody>
      </p:sp>
      <p:sp>
        <p:nvSpPr>
          <p:cNvPr id="8" name="Rechteck 7">
            <a:extLst>
              <a:ext uri="{FF2B5EF4-FFF2-40B4-BE49-F238E27FC236}">
                <a16:creationId xmlns:a16="http://schemas.microsoft.com/office/drawing/2014/main" id="{1E603E56-D81A-2BB3-67DB-4EB7BBDD83DB}"/>
              </a:ext>
            </a:extLst>
          </p:cNvPr>
          <p:cNvSpPr/>
          <p:nvPr/>
        </p:nvSpPr>
        <p:spPr>
          <a:xfrm>
            <a:off x="729653" y="5409340"/>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pic>
        <p:nvPicPr>
          <p:cNvPr id="22" name="Grafik 21">
            <a:extLst>
              <a:ext uri="{FF2B5EF4-FFF2-40B4-BE49-F238E27FC236}">
                <a16:creationId xmlns:a16="http://schemas.microsoft.com/office/drawing/2014/main" id="{A0A22F43-842E-4AB2-4839-214F38DDF530}"/>
              </a:ext>
            </a:extLst>
          </p:cNvPr>
          <p:cNvPicPr>
            <a:picLocks noChangeAspect="1"/>
          </p:cNvPicPr>
          <p:nvPr/>
        </p:nvPicPr>
        <p:blipFill>
          <a:blip r:embed="rId4"/>
          <a:stretch>
            <a:fillRect/>
          </a:stretch>
        </p:blipFill>
        <p:spPr>
          <a:xfrm>
            <a:off x="762311" y="2111240"/>
            <a:ext cx="2592001" cy="313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2265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13EFE7F-B6D3-CB04-9DEA-647075544F4C}"/>
              </a:ext>
            </a:extLst>
          </p:cNvPr>
          <p:cNvSpPr>
            <a:spLocks noGrp="1"/>
          </p:cNvSpPr>
          <p:nvPr>
            <p:ph type="body" sz="quarter" idx="13"/>
          </p:nvPr>
        </p:nvSpPr>
        <p:spPr/>
        <p:txBody>
          <a:bodyPr/>
          <a:lstStyle/>
          <a:p>
            <a:r>
              <a:rPr lang="de-DE" dirty="0"/>
              <a:t>WENN ALLGEMEINE HILFEN NICHT REICHEN …</a:t>
            </a:r>
          </a:p>
        </p:txBody>
      </p:sp>
      <p:sp>
        <p:nvSpPr>
          <p:cNvPr id="5" name="Datumsplatzhalter 4">
            <a:extLst>
              <a:ext uri="{FF2B5EF4-FFF2-40B4-BE49-F238E27FC236}">
                <a16:creationId xmlns:a16="http://schemas.microsoft.com/office/drawing/2014/main" id="{9B06ACEF-FA7B-0B9A-40A1-1C3AB092758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67D59EF-86BD-C229-6640-16DE4E26975D}"/>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9" name="Titel 1">
            <a:extLst>
              <a:ext uri="{FF2B5EF4-FFF2-40B4-BE49-F238E27FC236}">
                <a16:creationId xmlns:a16="http://schemas.microsoft.com/office/drawing/2014/main" id="{3F67C0F1-194F-E540-17D0-C4C769FDE0C3}"/>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pic>
        <p:nvPicPr>
          <p:cNvPr id="18" name="Grafik 17">
            <a:extLst>
              <a:ext uri="{FF2B5EF4-FFF2-40B4-BE49-F238E27FC236}">
                <a16:creationId xmlns:a16="http://schemas.microsoft.com/office/drawing/2014/main" id="{0AA5AD38-0C91-D406-1F60-0A8B5B1B6EDD}"/>
              </a:ext>
            </a:extLst>
          </p:cNvPr>
          <p:cNvPicPr>
            <a:picLocks noChangeAspect="1"/>
          </p:cNvPicPr>
          <p:nvPr/>
        </p:nvPicPr>
        <p:blipFill rotWithShape="1">
          <a:blip r:embed="rId3"/>
          <a:srcRect r="23585" b="53374"/>
          <a:stretch/>
        </p:blipFill>
        <p:spPr>
          <a:xfrm>
            <a:off x="7800208" y="1402111"/>
            <a:ext cx="1343792" cy="1213053"/>
          </a:xfrm>
          <a:prstGeom prst="rect">
            <a:avLst/>
          </a:prstGeom>
        </p:spPr>
      </p:pic>
      <p:sp>
        <p:nvSpPr>
          <p:cNvPr id="19" name="Ovale Legende 7">
            <a:extLst>
              <a:ext uri="{FF2B5EF4-FFF2-40B4-BE49-F238E27FC236}">
                <a16:creationId xmlns:a16="http://schemas.microsoft.com/office/drawing/2014/main" id="{BA742D62-6FEA-CDF8-AB6D-074F2C1636B5}"/>
              </a:ext>
            </a:extLst>
          </p:cNvPr>
          <p:cNvSpPr/>
          <p:nvPr/>
        </p:nvSpPr>
        <p:spPr>
          <a:xfrm>
            <a:off x="3857625" y="1698318"/>
            <a:ext cx="3142008" cy="1123885"/>
          </a:xfrm>
          <a:prstGeom prst="wedgeRoundRectCallout">
            <a:avLst>
              <a:gd name="adj1" fmla="val 81897"/>
              <a:gd name="adj2" fmla="val 1035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Maliks Beschreibung ist nun etwas präziser. Allerdings ist sie weiterhin lückenhaft. Hier bedarf es weiterer Hilfestellungen.</a:t>
            </a:r>
          </a:p>
        </p:txBody>
      </p:sp>
      <p:pic>
        <p:nvPicPr>
          <p:cNvPr id="13" name="Grafik 12">
            <a:extLst>
              <a:ext uri="{FF2B5EF4-FFF2-40B4-BE49-F238E27FC236}">
                <a16:creationId xmlns:a16="http://schemas.microsoft.com/office/drawing/2014/main" id="{87F9E313-0CBA-094C-EA8B-74A2B7706085}"/>
              </a:ext>
            </a:extLst>
          </p:cNvPr>
          <p:cNvPicPr>
            <a:picLocks noChangeAspect="1"/>
          </p:cNvPicPr>
          <p:nvPr/>
        </p:nvPicPr>
        <p:blipFill>
          <a:blip r:embed="rId4"/>
          <a:srcRect/>
          <a:stretch/>
        </p:blipFill>
        <p:spPr>
          <a:xfrm>
            <a:off x="3857625" y="3013080"/>
            <a:ext cx="4147641" cy="3132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hteck 6">
            <a:extLst>
              <a:ext uri="{FF2B5EF4-FFF2-40B4-BE49-F238E27FC236}">
                <a16:creationId xmlns:a16="http://schemas.microsoft.com/office/drawing/2014/main" id="{EE8483FF-DA6F-EB5A-B151-18CD2E5C54FA}"/>
              </a:ext>
            </a:extLst>
          </p:cNvPr>
          <p:cNvSpPr/>
          <p:nvPr/>
        </p:nvSpPr>
        <p:spPr>
          <a:xfrm>
            <a:off x="729653" y="5409340"/>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pic>
        <p:nvPicPr>
          <p:cNvPr id="8" name="Grafik 7">
            <a:extLst>
              <a:ext uri="{FF2B5EF4-FFF2-40B4-BE49-F238E27FC236}">
                <a16:creationId xmlns:a16="http://schemas.microsoft.com/office/drawing/2014/main" id="{279AF198-9898-10C2-C0E5-E0DA033469FE}"/>
              </a:ext>
            </a:extLst>
          </p:cNvPr>
          <p:cNvPicPr>
            <a:picLocks noChangeAspect="1"/>
          </p:cNvPicPr>
          <p:nvPr/>
        </p:nvPicPr>
        <p:blipFill>
          <a:blip r:embed="rId5"/>
          <a:stretch>
            <a:fillRect/>
          </a:stretch>
        </p:blipFill>
        <p:spPr>
          <a:xfrm>
            <a:off x="762311" y="2111240"/>
            <a:ext cx="2592001" cy="313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6881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13EFE7F-B6D3-CB04-9DEA-647075544F4C}"/>
              </a:ext>
            </a:extLst>
          </p:cNvPr>
          <p:cNvSpPr>
            <a:spLocks noGrp="1"/>
          </p:cNvSpPr>
          <p:nvPr>
            <p:ph type="body" sz="quarter" idx="13"/>
          </p:nvPr>
        </p:nvSpPr>
        <p:spPr/>
        <p:txBody>
          <a:bodyPr/>
          <a:lstStyle/>
          <a:p>
            <a:r>
              <a:rPr lang="de-DE" dirty="0"/>
              <a:t>SPRACHVORBILDER EINBINDEN</a:t>
            </a:r>
          </a:p>
        </p:txBody>
      </p:sp>
      <p:sp>
        <p:nvSpPr>
          <p:cNvPr id="5" name="Datumsplatzhalter 4">
            <a:extLst>
              <a:ext uri="{FF2B5EF4-FFF2-40B4-BE49-F238E27FC236}">
                <a16:creationId xmlns:a16="http://schemas.microsoft.com/office/drawing/2014/main" id="{9B06ACEF-FA7B-0B9A-40A1-1C3AB092758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67D59EF-86BD-C229-6640-16DE4E26975D}"/>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9" name="Titel 1">
            <a:extLst>
              <a:ext uri="{FF2B5EF4-FFF2-40B4-BE49-F238E27FC236}">
                <a16:creationId xmlns:a16="http://schemas.microsoft.com/office/drawing/2014/main" id="{3F67C0F1-194F-E540-17D0-C4C769FDE0C3}"/>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pic>
        <p:nvPicPr>
          <p:cNvPr id="18" name="Grafik 17">
            <a:extLst>
              <a:ext uri="{FF2B5EF4-FFF2-40B4-BE49-F238E27FC236}">
                <a16:creationId xmlns:a16="http://schemas.microsoft.com/office/drawing/2014/main" id="{0AA5AD38-0C91-D406-1F60-0A8B5B1B6EDD}"/>
              </a:ext>
            </a:extLst>
          </p:cNvPr>
          <p:cNvPicPr>
            <a:picLocks noChangeAspect="1"/>
          </p:cNvPicPr>
          <p:nvPr/>
        </p:nvPicPr>
        <p:blipFill rotWithShape="1">
          <a:blip r:embed="rId3"/>
          <a:srcRect r="23585" b="53374"/>
          <a:stretch/>
        </p:blipFill>
        <p:spPr>
          <a:xfrm>
            <a:off x="7800208" y="1402111"/>
            <a:ext cx="1343792" cy="1213053"/>
          </a:xfrm>
          <a:prstGeom prst="rect">
            <a:avLst/>
          </a:prstGeom>
        </p:spPr>
      </p:pic>
      <p:sp>
        <p:nvSpPr>
          <p:cNvPr id="19" name="Ovale Legende 7">
            <a:extLst>
              <a:ext uri="{FF2B5EF4-FFF2-40B4-BE49-F238E27FC236}">
                <a16:creationId xmlns:a16="http://schemas.microsoft.com/office/drawing/2014/main" id="{BA742D62-6FEA-CDF8-AB6D-074F2C1636B5}"/>
              </a:ext>
            </a:extLst>
          </p:cNvPr>
          <p:cNvSpPr/>
          <p:nvPr/>
        </p:nvSpPr>
        <p:spPr>
          <a:xfrm>
            <a:off x="4980214" y="1698319"/>
            <a:ext cx="2132130" cy="658769"/>
          </a:xfrm>
          <a:prstGeom prst="wedgeRoundRectCallout">
            <a:avLst>
              <a:gd name="adj1" fmla="val 81897"/>
              <a:gd name="adj2" fmla="val 1035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Was passt? </a:t>
            </a:r>
          </a:p>
        </p:txBody>
      </p:sp>
      <p:sp>
        <p:nvSpPr>
          <p:cNvPr id="7" name="Textfeld 10">
            <a:extLst>
              <a:ext uri="{FF2B5EF4-FFF2-40B4-BE49-F238E27FC236}">
                <a16:creationId xmlns:a16="http://schemas.microsoft.com/office/drawing/2014/main" id="{97FC3F7A-C3F6-1179-8FFF-D3F1F932E6E1}"/>
              </a:ext>
            </a:extLst>
          </p:cNvPr>
          <p:cNvSpPr txBox="1"/>
          <p:nvPr/>
        </p:nvSpPr>
        <p:spPr>
          <a:xfrm>
            <a:off x="6219996" y="3646922"/>
            <a:ext cx="2319892" cy="1200329"/>
          </a:xfrm>
          <a:custGeom>
            <a:avLst/>
            <a:gdLst>
              <a:gd name="connsiteX0" fmla="*/ 0 w 2319892"/>
              <a:gd name="connsiteY0" fmla="*/ 0 h 1200329"/>
              <a:gd name="connsiteX1" fmla="*/ 603172 w 2319892"/>
              <a:gd name="connsiteY1" fmla="*/ 0 h 1200329"/>
              <a:gd name="connsiteX2" fmla="*/ 1183145 w 2319892"/>
              <a:gd name="connsiteY2" fmla="*/ 0 h 1200329"/>
              <a:gd name="connsiteX3" fmla="*/ 1786317 w 2319892"/>
              <a:gd name="connsiteY3" fmla="*/ 0 h 1200329"/>
              <a:gd name="connsiteX4" fmla="*/ 2319892 w 2319892"/>
              <a:gd name="connsiteY4" fmla="*/ 0 h 1200329"/>
              <a:gd name="connsiteX5" fmla="*/ 2319892 w 2319892"/>
              <a:gd name="connsiteY5" fmla="*/ 412113 h 1200329"/>
              <a:gd name="connsiteX6" fmla="*/ 2319892 w 2319892"/>
              <a:gd name="connsiteY6" fmla="*/ 812223 h 1200329"/>
              <a:gd name="connsiteX7" fmla="*/ 2319892 w 2319892"/>
              <a:gd name="connsiteY7" fmla="*/ 1200329 h 1200329"/>
              <a:gd name="connsiteX8" fmla="*/ 1809516 w 2319892"/>
              <a:gd name="connsiteY8" fmla="*/ 1200329 h 1200329"/>
              <a:gd name="connsiteX9" fmla="*/ 1206344 w 2319892"/>
              <a:gd name="connsiteY9" fmla="*/ 1200329 h 1200329"/>
              <a:gd name="connsiteX10" fmla="*/ 672769 w 2319892"/>
              <a:gd name="connsiteY10" fmla="*/ 1200329 h 1200329"/>
              <a:gd name="connsiteX11" fmla="*/ 0 w 2319892"/>
              <a:gd name="connsiteY11" fmla="*/ 1200329 h 1200329"/>
              <a:gd name="connsiteX12" fmla="*/ 0 w 2319892"/>
              <a:gd name="connsiteY12" fmla="*/ 836229 h 1200329"/>
              <a:gd name="connsiteX13" fmla="*/ 0 w 2319892"/>
              <a:gd name="connsiteY13" fmla="*/ 472129 h 1200329"/>
              <a:gd name="connsiteX14" fmla="*/ 0 w 2319892"/>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9892" h="1200329" fill="none" extrusionOk="0">
                <a:moveTo>
                  <a:pt x="0" y="0"/>
                </a:moveTo>
                <a:cubicBezTo>
                  <a:pt x="273166" y="-45681"/>
                  <a:pt x="451598" y="3706"/>
                  <a:pt x="603172" y="0"/>
                </a:cubicBezTo>
                <a:cubicBezTo>
                  <a:pt x="754746" y="-3706"/>
                  <a:pt x="941632" y="42991"/>
                  <a:pt x="1183145" y="0"/>
                </a:cubicBezTo>
                <a:cubicBezTo>
                  <a:pt x="1424658" y="-42991"/>
                  <a:pt x="1566424" y="28931"/>
                  <a:pt x="1786317" y="0"/>
                </a:cubicBezTo>
                <a:cubicBezTo>
                  <a:pt x="2006210" y="-28931"/>
                  <a:pt x="2163106" y="33910"/>
                  <a:pt x="2319892" y="0"/>
                </a:cubicBezTo>
                <a:cubicBezTo>
                  <a:pt x="2339227" y="184179"/>
                  <a:pt x="2300779" y="287004"/>
                  <a:pt x="2319892" y="412113"/>
                </a:cubicBezTo>
                <a:cubicBezTo>
                  <a:pt x="2339005" y="537222"/>
                  <a:pt x="2311741" y="691166"/>
                  <a:pt x="2319892" y="812223"/>
                </a:cubicBezTo>
                <a:cubicBezTo>
                  <a:pt x="2328043" y="933280"/>
                  <a:pt x="2288614" y="1060632"/>
                  <a:pt x="2319892" y="1200329"/>
                </a:cubicBezTo>
                <a:cubicBezTo>
                  <a:pt x="2095636" y="1223088"/>
                  <a:pt x="1957402" y="1151898"/>
                  <a:pt x="1809516" y="1200329"/>
                </a:cubicBezTo>
                <a:cubicBezTo>
                  <a:pt x="1661630" y="1248760"/>
                  <a:pt x="1350579" y="1172483"/>
                  <a:pt x="1206344" y="1200329"/>
                </a:cubicBezTo>
                <a:cubicBezTo>
                  <a:pt x="1062109" y="1228175"/>
                  <a:pt x="841201" y="1174436"/>
                  <a:pt x="672769" y="1200329"/>
                </a:cubicBezTo>
                <a:cubicBezTo>
                  <a:pt x="504338" y="1226222"/>
                  <a:pt x="143712" y="1153987"/>
                  <a:pt x="0" y="1200329"/>
                </a:cubicBezTo>
                <a:cubicBezTo>
                  <a:pt x="-35632" y="1096850"/>
                  <a:pt x="38764" y="919217"/>
                  <a:pt x="0" y="836229"/>
                </a:cubicBezTo>
                <a:cubicBezTo>
                  <a:pt x="-38764" y="753241"/>
                  <a:pt x="39970" y="578162"/>
                  <a:pt x="0" y="472129"/>
                </a:cubicBezTo>
                <a:cubicBezTo>
                  <a:pt x="-39970" y="366096"/>
                  <a:pt x="6260" y="229644"/>
                  <a:pt x="0" y="0"/>
                </a:cubicBezTo>
                <a:close/>
              </a:path>
              <a:path w="2319892" h="1200329" stroke="0" extrusionOk="0">
                <a:moveTo>
                  <a:pt x="0" y="0"/>
                </a:moveTo>
                <a:cubicBezTo>
                  <a:pt x="209660" y="-35060"/>
                  <a:pt x="270587" y="36927"/>
                  <a:pt x="533575" y="0"/>
                </a:cubicBezTo>
                <a:cubicBezTo>
                  <a:pt x="796563" y="-36927"/>
                  <a:pt x="941743" y="4433"/>
                  <a:pt x="1090349" y="0"/>
                </a:cubicBezTo>
                <a:cubicBezTo>
                  <a:pt x="1238955" y="-4433"/>
                  <a:pt x="1465973" y="43790"/>
                  <a:pt x="1647123" y="0"/>
                </a:cubicBezTo>
                <a:cubicBezTo>
                  <a:pt x="1828273" y="-43790"/>
                  <a:pt x="2014799" y="15072"/>
                  <a:pt x="2319892" y="0"/>
                </a:cubicBezTo>
                <a:cubicBezTo>
                  <a:pt x="2342107" y="146580"/>
                  <a:pt x="2287565" y="247651"/>
                  <a:pt x="2319892" y="388106"/>
                </a:cubicBezTo>
                <a:cubicBezTo>
                  <a:pt x="2352219" y="528561"/>
                  <a:pt x="2300093" y="647397"/>
                  <a:pt x="2319892" y="776213"/>
                </a:cubicBezTo>
                <a:cubicBezTo>
                  <a:pt x="2339691" y="905029"/>
                  <a:pt x="2299698" y="1083852"/>
                  <a:pt x="2319892" y="1200329"/>
                </a:cubicBezTo>
                <a:cubicBezTo>
                  <a:pt x="2150320" y="1238574"/>
                  <a:pt x="2005361" y="1199592"/>
                  <a:pt x="1763118" y="1200329"/>
                </a:cubicBezTo>
                <a:cubicBezTo>
                  <a:pt x="1520875" y="1201066"/>
                  <a:pt x="1456541" y="1157038"/>
                  <a:pt x="1229543" y="1200329"/>
                </a:cubicBezTo>
                <a:cubicBezTo>
                  <a:pt x="1002546" y="1243620"/>
                  <a:pt x="852672" y="1156454"/>
                  <a:pt x="672769" y="1200329"/>
                </a:cubicBezTo>
                <a:cubicBezTo>
                  <a:pt x="492866" y="1244204"/>
                  <a:pt x="158904" y="1167441"/>
                  <a:pt x="0" y="1200329"/>
                </a:cubicBezTo>
                <a:cubicBezTo>
                  <a:pt x="-38370" y="1105265"/>
                  <a:pt x="23051" y="930545"/>
                  <a:pt x="0" y="800219"/>
                </a:cubicBezTo>
                <a:cubicBezTo>
                  <a:pt x="-23051" y="669893"/>
                  <a:pt x="33241" y="532037"/>
                  <a:pt x="0" y="388106"/>
                </a:cubicBezTo>
                <a:cubicBezTo>
                  <a:pt x="-33241" y="244175"/>
                  <a:pt x="15814" y="156002"/>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66206553">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062">
                <a:latin typeface="Grundschrift" panose="03010100010101010101" pitchFamily="66" charset="0"/>
              </a:defRPr>
            </a:lvl1pPr>
            <a:lvl2pPr marL="368183" defTabSz="368183">
              <a:defRPr sz="1450">
                <a:solidFill>
                  <a:schemeClr val="lt1"/>
                </a:solidFill>
              </a:defRPr>
            </a:lvl2pPr>
            <a:lvl3pPr marL="736366" defTabSz="368183">
              <a:defRPr sz="1450">
                <a:solidFill>
                  <a:schemeClr val="lt1"/>
                </a:solidFill>
              </a:defRPr>
            </a:lvl3pPr>
            <a:lvl4pPr marL="1104549" defTabSz="368183">
              <a:defRPr sz="1450">
                <a:solidFill>
                  <a:schemeClr val="lt1"/>
                </a:solidFill>
              </a:defRPr>
            </a:lvl4pPr>
            <a:lvl5pPr marL="1472733" defTabSz="368183">
              <a:defRPr sz="1450">
                <a:solidFill>
                  <a:schemeClr val="lt1"/>
                </a:solidFill>
              </a:defRPr>
            </a:lvl5pPr>
            <a:lvl6pPr marL="1840916" defTabSz="368183">
              <a:defRPr sz="1450">
                <a:solidFill>
                  <a:schemeClr val="lt1"/>
                </a:solidFill>
              </a:defRPr>
            </a:lvl6pPr>
            <a:lvl7pPr marL="2209099" defTabSz="368183">
              <a:defRPr sz="1450">
                <a:solidFill>
                  <a:schemeClr val="lt1"/>
                </a:solidFill>
              </a:defRPr>
            </a:lvl7pPr>
            <a:lvl8pPr marL="2577282" defTabSz="368183">
              <a:defRPr sz="1450">
                <a:solidFill>
                  <a:schemeClr val="lt1"/>
                </a:solidFill>
              </a:defRPr>
            </a:lvl8pPr>
            <a:lvl9pPr marL="2945465" defTabSz="368183">
              <a:defRPr sz="1450">
                <a:solidFill>
                  <a:schemeClr val="lt1"/>
                </a:solidFill>
              </a:defRPr>
            </a:lvl9pPr>
          </a:lstStyle>
          <a:p>
            <a:r>
              <a:rPr lang="de-DE" sz="1200" dirty="0">
                <a:solidFill>
                  <a:schemeClr val="tx1"/>
                </a:solidFill>
              </a:rPr>
              <a:t>Ich rechne zuerst die einfache Aufgabe 234 + 600. Danach ziehe ich 3 ab. </a:t>
            </a:r>
          </a:p>
        </p:txBody>
      </p:sp>
      <p:sp>
        <p:nvSpPr>
          <p:cNvPr id="16" name="Textfeld 10">
            <a:extLst>
              <a:ext uri="{FF2B5EF4-FFF2-40B4-BE49-F238E27FC236}">
                <a16:creationId xmlns:a16="http://schemas.microsoft.com/office/drawing/2014/main" id="{AD04FD8E-029D-99EF-1003-F884F5B7AE67}"/>
              </a:ext>
            </a:extLst>
          </p:cNvPr>
          <p:cNvSpPr txBox="1"/>
          <p:nvPr/>
        </p:nvSpPr>
        <p:spPr>
          <a:xfrm>
            <a:off x="6219996" y="5089612"/>
            <a:ext cx="2319892" cy="1039730"/>
          </a:xfrm>
          <a:custGeom>
            <a:avLst/>
            <a:gdLst>
              <a:gd name="connsiteX0" fmla="*/ 0 w 2319892"/>
              <a:gd name="connsiteY0" fmla="*/ 0 h 1039730"/>
              <a:gd name="connsiteX1" fmla="*/ 603172 w 2319892"/>
              <a:gd name="connsiteY1" fmla="*/ 0 h 1039730"/>
              <a:gd name="connsiteX2" fmla="*/ 1206344 w 2319892"/>
              <a:gd name="connsiteY2" fmla="*/ 0 h 1039730"/>
              <a:gd name="connsiteX3" fmla="*/ 1786317 w 2319892"/>
              <a:gd name="connsiteY3" fmla="*/ 0 h 1039730"/>
              <a:gd name="connsiteX4" fmla="*/ 2319892 w 2319892"/>
              <a:gd name="connsiteY4" fmla="*/ 0 h 1039730"/>
              <a:gd name="connsiteX5" fmla="*/ 2319892 w 2319892"/>
              <a:gd name="connsiteY5" fmla="*/ 530262 h 1039730"/>
              <a:gd name="connsiteX6" fmla="*/ 2319892 w 2319892"/>
              <a:gd name="connsiteY6" fmla="*/ 1039730 h 1039730"/>
              <a:gd name="connsiteX7" fmla="*/ 1739919 w 2319892"/>
              <a:gd name="connsiteY7" fmla="*/ 1039730 h 1039730"/>
              <a:gd name="connsiteX8" fmla="*/ 1159946 w 2319892"/>
              <a:gd name="connsiteY8" fmla="*/ 1039730 h 1039730"/>
              <a:gd name="connsiteX9" fmla="*/ 533575 w 2319892"/>
              <a:gd name="connsiteY9" fmla="*/ 1039730 h 1039730"/>
              <a:gd name="connsiteX10" fmla="*/ 0 w 2319892"/>
              <a:gd name="connsiteY10" fmla="*/ 1039730 h 1039730"/>
              <a:gd name="connsiteX11" fmla="*/ 0 w 2319892"/>
              <a:gd name="connsiteY11" fmla="*/ 509468 h 1039730"/>
              <a:gd name="connsiteX12" fmla="*/ 0 w 2319892"/>
              <a:gd name="connsiteY12" fmla="*/ 0 h 10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9892" h="1039730" fill="none" extrusionOk="0">
                <a:moveTo>
                  <a:pt x="0" y="0"/>
                </a:moveTo>
                <a:cubicBezTo>
                  <a:pt x="126098" y="-53558"/>
                  <a:pt x="407557" y="12276"/>
                  <a:pt x="603172" y="0"/>
                </a:cubicBezTo>
                <a:cubicBezTo>
                  <a:pt x="798787" y="-12276"/>
                  <a:pt x="997209" y="55900"/>
                  <a:pt x="1206344" y="0"/>
                </a:cubicBezTo>
                <a:cubicBezTo>
                  <a:pt x="1415479" y="-55900"/>
                  <a:pt x="1576457" y="23712"/>
                  <a:pt x="1786317" y="0"/>
                </a:cubicBezTo>
                <a:cubicBezTo>
                  <a:pt x="1996177" y="-23712"/>
                  <a:pt x="2170573" y="60822"/>
                  <a:pt x="2319892" y="0"/>
                </a:cubicBezTo>
                <a:cubicBezTo>
                  <a:pt x="2348817" y="223018"/>
                  <a:pt x="2294291" y="301560"/>
                  <a:pt x="2319892" y="530262"/>
                </a:cubicBezTo>
                <a:cubicBezTo>
                  <a:pt x="2345493" y="758964"/>
                  <a:pt x="2263341" y="915368"/>
                  <a:pt x="2319892" y="1039730"/>
                </a:cubicBezTo>
                <a:cubicBezTo>
                  <a:pt x="2030909" y="1091865"/>
                  <a:pt x="1964732" y="1034121"/>
                  <a:pt x="1739919" y="1039730"/>
                </a:cubicBezTo>
                <a:cubicBezTo>
                  <a:pt x="1515106" y="1045339"/>
                  <a:pt x="1319820" y="1014949"/>
                  <a:pt x="1159946" y="1039730"/>
                </a:cubicBezTo>
                <a:cubicBezTo>
                  <a:pt x="1000072" y="1064511"/>
                  <a:pt x="803533" y="1015716"/>
                  <a:pt x="533575" y="1039730"/>
                </a:cubicBezTo>
                <a:cubicBezTo>
                  <a:pt x="263617" y="1063744"/>
                  <a:pt x="180163" y="1008711"/>
                  <a:pt x="0" y="1039730"/>
                </a:cubicBezTo>
                <a:cubicBezTo>
                  <a:pt x="-15880" y="909052"/>
                  <a:pt x="11877" y="641368"/>
                  <a:pt x="0" y="509468"/>
                </a:cubicBezTo>
                <a:cubicBezTo>
                  <a:pt x="-11877" y="377568"/>
                  <a:pt x="1067" y="125684"/>
                  <a:pt x="0" y="0"/>
                </a:cubicBezTo>
                <a:close/>
              </a:path>
              <a:path w="2319892" h="1039730" stroke="0" extrusionOk="0">
                <a:moveTo>
                  <a:pt x="0" y="0"/>
                </a:moveTo>
                <a:cubicBezTo>
                  <a:pt x="209660" y="-35060"/>
                  <a:pt x="270587" y="36927"/>
                  <a:pt x="533575" y="0"/>
                </a:cubicBezTo>
                <a:cubicBezTo>
                  <a:pt x="796563" y="-36927"/>
                  <a:pt x="941743" y="4433"/>
                  <a:pt x="1090349" y="0"/>
                </a:cubicBezTo>
                <a:cubicBezTo>
                  <a:pt x="1238955" y="-4433"/>
                  <a:pt x="1465973" y="43790"/>
                  <a:pt x="1647123" y="0"/>
                </a:cubicBezTo>
                <a:cubicBezTo>
                  <a:pt x="1828273" y="-43790"/>
                  <a:pt x="2014799" y="15072"/>
                  <a:pt x="2319892" y="0"/>
                </a:cubicBezTo>
                <a:cubicBezTo>
                  <a:pt x="2347161" y="187534"/>
                  <a:pt x="2312382" y="289426"/>
                  <a:pt x="2319892" y="509468"/>
                </a:cubicBezTo>
                <a:cubicBezTo>
                  <a:pt x="2327402" y="729510"/>
                  <a:pt x="2259170" y="859758"/>
                  <a:pt x="2319892" y="1039730"/>
                </a:cubicBezTo>
                <a:cubicBezTo>
                  <a:pt x="2194455" y="1057836"/>
                  <a:pt x="1997883" y="1022621"/>
                  <a:pt x="1739919" y="1039730"/>
                </a:cubicBezTo>
                <a:cubicBezTo>
                  <a:pt x="1481955" y="1056839"/>
                  <a:pt x="1333016" y="985591"/>
                  <a:pt x="1206344" y="1039730"/>
                </a:cubicBezTo>
                <a:cubicBezTo>
                  <a:pt x="1079672" y="1093869"/>
                  <a:pt x="899767" y="996439"/>
                  <a:pt x="672769" y="1039730"/>
                </a:cubicBezTo>
                <a:cubicBezTo>
                  <a:pt x="445772" y="1083021"/>
                  <a:pt x="272165" y="985436"/>
                  <a:pt x="0" y="1039730"/>
                </a:cubicBezTo>
                <a:cubicBezTo>
                  <a:pt x="-35983" y="852039"/>
                  <a:pt x="37332" y="731148"/>
                  <a:pt x="0" y="519865"/>
                </a:cubicBezTo>
                <a:cubicBezTo>
                  <a:pt x="-37332" y="308583"/>
                  <a:pt x="5263" y="161268"/>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66206553">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062">
                <a:latin typeface="Grundschrift" panose="03010100010101010101" pitchFamily="66" charset="0"/>
              </a:defRPr>
            </a:lvl1pPr>
            <a:lvl2pPr marL="368183" defTabSz="368183">
              <a:defRPr sz="1450">
                <a:solidFill>
                  <a:schemeClr val="lt1"/>
                </a:solidFill>
              </a:defRPr>
            </a:lvl2pPr>
            <a:lvl3pPr marL="736366" defTabSz="368183">
              <a:defRPr sz="1450">
                <a:solidFill>
                  <a:schemeClr val="lt1"/>
                </a:solidFill>
              </a:defRPr>
            </a:lvl3pPr>
            <a:lvl4pPr marL="1104549" defTabSz="368183">
              <a:defRPr sz="1450">
                <a:solidFill>
                  <a:schemeClr val="lt1"/>
                </a:solidFill>
              </a:defRPr>
            </a:lvl4pPr>
            <a:lvl5pPr marL="1472733" defTabSz="368183">
              <a:defRPr sz="1450">
                <a:solidFill>
                  <a:schemeClr val="lt1"/>
                </a:solidFill>
              </a:defRPr>
            </a:lvl5pPr>
            <a:lvl6pPr marL="1840916" defTabSz="368183">
              <a:defRPr sz="1450">
                <a:solidFill>
                  <a:schemeClr val="lt1"/>
                </a:solidFill>
              </a:defRPr>
            </a:lvl6pPr>
            <a:lvl7pPr marL="2209099" defTabSz="368183">
              <a:defRPr sz="1450">
                <a:solidFill>
                  <a:schemeClr val="lt1"/>
                </a:solidFill>
              </a:defRPr>
            </a:lvl7pPr>
            <a:lvl8pPr marL="2577282" defTabSz="368183">
              <a:defRPr sz="1450">
                <a:solidFill>
                  <a:schemeClr val="lt1"/>
                </a:solidFill>
              </a:defRPr>
            </a:lvl8pPr>
            <a:lvl9pPr marL="2945465" defTabSz="368183">
              <a:defRPr sz="1450">
                <a:solidFill>
                  <a:schemeClr val="lt1"/>
                </a:solidFill>
              </a:defRPr>
            </a:lvl9pPr>
          </a:lstStyle>
          <a:p>
            <a:r>
              <a:rPr lang="de-DE" sz="1200" dirty="0">
                <a:solidFill>
                  <a:schemeClr val="tx1"/>
                </a:solidFill>
              </a:rPr>
              <a:t>Ich rechne in Schritten. Ich starte bei 234. Zuerst addiere ich 500, dann 90 und dann 7.</a:t>
            </a:r>
          </a:p>
        </p:txBody>
      </p:sp>
      <p:sp>
        <p:nvSpPr>
          <p:cNvPr id="17" name="Ovale Legende 7">
            <a:extLst>
              <a:ext uri="{FF2B5EF4-FFF2-40B4-BE49-F238E27FC236}">
                <a16:creationId xmlns:a16="http://schemas.microsoft.com/office/drawing/2014/main" id="{6A905505-0653-F0CF-9165-2DED8A24830B}"/>
              </a:ext>
            </a:extLst>
          </p:cNvPr>
          <p:cNvSpPr/>
          <p:nvPr/>
        </p:nvSpPr>
        <p:spPr>
          <a:xfrm>
            <a:off x="3724581" y="2519233"/>
            <a:ext cx="3387763" cy="869613"/>
          </a:xfrm>
          <a:prstGeom prst="wedgeRoundRectCallout">
            <a:avLst>
              <a:gd name="adj1" fmla="val 69994"/>
              <a:gd name="adj2" fmla="val -41988"/>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 versuche deinen Rechenweg ähnlich zu beschreiben.</a:t>
            </a:r>
          </a:p>
        </p:txBody>
      </p:sp>
      <p:sp>
        <p:nvSpPr>
          <p:cNvPr id="2" name="Textfeld 1">
            <a:extLst>
              <a:ext uri="{FF2B5EF4-FFF2-40B4-BE49-F238E27FC236}">
                <a16:creationId xmlns:a16="http://schemas.microsoft.com/office/drawing/2014/main" id="{EB240E25-6CB0-9716-34AD-C5BECAAE4B29}"/>
              </a:ext>
            </a:extLst>
          </p:cNvPr>
          <p:cNvSpPr txBox="1"/>
          <p:nvPr/>
        </p:nvSpPr>
        <p:spPr>
          <a:xfrm>
            <a:off x="3688042" y="4187567"/>
            <a:ext cx="2096028"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endParaRPr lang="de-DE" sz="1800" u="sng" dirty="0">
              <a:latin typeface="Grundschrift" panose="03010100010101010101" pitchFamily="66" charset="0"/>
            </a:endParaRPr>
          </a:p>
          <a:p>
            <a:r>
              <a:rPr lang="de-DE" sz="1800" u="sng" dirty="0">
                <a:latin typeface="Grundschrift" panose="03010100010101010101" pitchFamily="66" charset="0"/>
              </a:rPr>
              <a:t>234 + 597 = 831	</a:t>
            </a:r>
          </a:p>
          <a:p>
            <a:r>
              <a:rPr lang="de-DE" dirty="0">
                <a:latin typeface="Grundschrift" panose="03010100010101010101" pitchFamily="66" charset="0"/>
              </a:rPr>
              <a:t>234 + 600 = 834</a:t>
            </a:r>
          </a:p>
          <a:p>
            <a:r>
              <a:rPr lang="de-DE" dirty="0">
                <a:latin typeface="Grundschrift" panose="03010100010101010101" pitchFamily="66" charset="0"/>
              </a:rPr>
              <a:t>8</a:t>
            </a:r>
            <a:r>
              <a:rPr lang="de-DE" sz="1800" dirty="0">
                <a:latin typeface="Grundschrift" panose="03010100010101010101" pitchFamily="66" charset="0"/>
              </a:rPr>
              <a:t>34 - 	3 = 831</a:t>
            </a:r>
          </a:p>
          <a:p>
            <a:endParaRPr lang="de-DE" sz="1800" dirty="0">
              <a:latin typeface="Grundschrift" panose="03010100010101010101" pitchFamily="66" charset="0"/>
            </a:endParaRPr>
          </a:p>
        </p:txBody>
      </p:sp>
      <p:sp>
        <p:nvSpPr>
          <p:cNvPr id="10" name="Rechteck 9">
            <a:extLst>
              <a:ext uri="{FF2B5EF4-FFF2-40B4-BE49-F238E27FC236}">
                <a16:creationId xmlns:a16="http://schemas.microsoft.com/office/drawing/2014/main" id="{A051F79B-F0FF-35E6-778F-E8F96A31800F}"/>
              </a:ext>
            </a:extLst>
          </p:cNvPr>
          <p:cNvSpPr/>
          <p:nvPr/>
        </p:nvSpPr>
        <p:spPr>
          <a:xfrm>
            <a:off x="729653" y="5409340"/>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pic>
        <p:nvPicPr>
          <p:cNvPr id="11" name="Grafik 10">
            <a:extLst>
              <a:ext uri="{FF2B5EF4-FFF2-40B4-BE49-F238E27FC236}">
                <a16:creationId xmlns:a16="http://schemas.microsoft.com/office/drawing/2014/main" id="{EA0FAF93-CB92-3DC7-F649-ED95C80D326B}"/>
              </a:ext>
            </a:extLst>
          </p:cNvPr>
          <p:cNvPicPr>
            <a:picLocks noChangeAspect="1"/>
          </p:cNvPicPr>
          <p:nvPr/>
        </p:nvPicPr>
        <p:blipFill>
          <a:blip r:embed="rId4"/>
          <a:stretch>
            <a:fillRect/>
          </a:stretch>
        </p:blipFill>
        <p:spPr>
          <a:xfrm>
            <a:off x="762311" y="2111240"/>
            <a:ext cx="2592001" cy="313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7380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B8C40CA2-49A4-8B4E-AD2F-1EA0066C5E41}"/>
              </a:ext>
            </a:extLst>
          </p:cNvPr>
          <p:cNvSpPr>
            <a:spLocks noGrp="1"/>
          </p:cNvSpPr>
          <p:nvPr>
            <p:ph type="dt" sz="half" idx="11"/>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0" name="Textplatzhalter 2">
            <a:extLst>
              <a:ext uri="{FF2B5EF4-FFF2-40B4-BE49-F238E27FC236}">
                <a16:creationId xmlns:a16="http://schemas.microsoft.com/office/drawing/2014/main" id="{64BB79CB-B6E8-0D92-6C5B-7C6CF0CFC8B9}"/>
              </a:ext>
            </a:extLst>
          </p:cNvPr>
          <p:cNvSpPr txBox="1">
            <a:spLocks/>
          </p:cNvSpPr>
          <p:nvPr/>
        </p:nvSpPr>
        <p:spPr>
          <a:xfrm>
            <a:off x="2043528" y="1159218"/>
            <a:ext cx="5257132" cy="44562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latin typeface="Arial"/>
                <a:cs typeface="Arial"/>
              </a:rPr>
              <a:t>KERNBOTSCHAFT 2</a:t>
            </a:r>
          </a:p>
        </p:txBody>
      </p:sp>
      <p:sp>
        <p:nvSpPr>
          <p:cNvPr id="9" name="Inhaltsplatzhalter 2">
            <a:extLst>
              <a:ext uri="{FF2B5EF4-FFF2-40B4-BE49-F238E27FC236}">
                <a16:creationId xmlns:a16="http://schemas.microsoft.com/office/drawing/2014/main" id="{45A40F56-983F-E277-06DE-7E62D76F74A5}"/>
              </a:ext>
            </a:extLst>
          </p:cNvPr>
          <p:cNvSpPr txBox="1">
            <a:spLocks/>
          </p:cNvSpPr>
          <p:nvPr/>
        </p:nvSpPr>
        <p:spPr>
          <a:xfrm>
            <a:off x="1809932" y="1929224"/>
            <a:ext cx="5564195" cy="3785681"/>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1600" dirty="0">
              <a:solidFill>
                <a:srgbClr val="327D87"/>
              </a:solidFill>
              <a:latin typeface="Arial"/>
              <a:cs typeface="Arial"/>
            </a:endParaRPr>
          </a:p>
          <a:p>
            <a:pPr marL="0" indent="0" algn="ctr">
              <a:buNone/>
            </a:pPr>
            <a:r>
              <a:rPr lang="de-DE" sz="2400" dirty="0">
                <a:solidFill>
                  <a:srgbClr val="000000"/>
                </a:solidFill>
                <a:latin typeface="Arial"/>
                <a:cs typeface="Arial"/>
              </a:rPr>
              <a:t>Ich unterstütze das Beschreiben </a:t>
            </a:r>
            <a:br>
              <a:rPr lang="de-DE" sz="2400" dirty="0">
                <a:solidFill>
                  <a:srgbClr val="000000"/>
                </a:solidFill>
                <a:latin typeface="Arial"/>
                <a:cs typeface="Arial"/>
              </a:rPr>
            </a:br>
            <a:r>
              <a:rPr lang="de-DE" sz="2400" dirty="0">
                <a:solidFill>
                  <a:srgbClr val="000000"/>
                </a:solidFill>
                <a:latin typeface="Arial"/>
                <a:cs typeface="Arial"/>
              </a:rPr>
              <a:t>durch Sprachspeicher, Mittel zum Forschen, Aufnahmemedien und Sprachvorbilder.</a:t>
            </a:r>
          </a:p>
        </p:txBody>
      </p:sp>
      <p:pic>
        <p:nvPicPr>
          <p:cNvPr id="11" name="Grafik 4" descr="Ein Bild, das Zubehör, Behälter enthält.&#10;&#10;Beschreibung automatisch generiert.">
            <a:extLst>
              <a:ext uri="{FF2B5EF4-FFF2-40B4-BE49-F238E27FC236}">
                <a16:creationId xmlns:a16="http://schemas.microsoft.com/office/drawing/2014/main" id="{E50627D8-70AD-E28C-15E8-4EF75B55A75E}"/>
              </a:ext>
            </a:extLst>
          </p:cNvPr>
          <p:cNvPicPr>
            <a:picLocks noChangeAspect="1"/>
          </p:cNvPicPr>
          <p:nvPr/>
        </p:nvPicPr>
        <p:blipFill>
          <a:blip r:embed="rId3"/>
          <a:stretch>
            <a:fillRect/>
          </a:stretch>
        </p:blipFill>
        <p:spPr>
          <a:xfrm>
            <a:off x="6622702" y="4452814"/>
            <a:ext cx="1422731" cy="1586469"/>
          </a:xfrm>
          <a:prstGeom prst="rect">
            <a:avLst/>
          </a:prstGeom>
        </p:spPr>
      </p:pic>
      <p:sp>
        <p:nvSpPr>
          <p:cNvPr id="5" name="Titel 1">
            <a:extLst>
              <a:ext uri="{FF2B5EF4-FFF2-40B4-BE49-F238E27FC236}">
                <a16:creationId xmlns:a16="http://schemas.microsoft.com/office/drawing/2014/main" id="{E97FF9C9-40B8-A838-33C3-992FCB5D5BA0}"/>
              </a:ext>
            </a:extLst>
          </p:cNvPr>
          <p:cNvSpPr>
            <a:spLocks noGrp="1"/>
          </p:cNvSpPr>
          <p:nvPr>
            <p:ph type="title"/>
          </p:nvPr>
        </p:nvSpPr>
        <p:spPr>
          <a:xfrm>
            <a:off x="1096423" y="382774"/>
            <a:ext cx="7650012" cy="603704"/>
          </a:xfrm>
        </p:spPr>
        <p:txBody>
          <a:bodyPr>
            <a:normAutofit/>
          </a:bodyPr>
          <a:lstStyle/>
          <a:p>
            <a:r>
              <a:rPr lang="de-DE" dirty="0"/>
              <a:t>Beschreibungen unterstützen und fördern</a:t>
            </a:r>
          </a:p>
        </p:txBody>
      </p:sp>
    </p:spTree>
    <p:extLst>
      <p:ext uri="{BB962C8B-B14F-4D97-AF65-F5344CB8AC3E}">
        <p14:creationId xmlns:p14="http://schemas.microsoft.com/office/powerpoint/2010/main" val="148975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AUFBAU DES 3. MODULS</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p:txBody>
          <a:bodyPr/>
          <a:lstStyle/>
          <a:p>
            <a:pPr>
              <a:spcBef>
                <a:spcPts val="0"/>
              </a:spcBef>
            </a:pPr>
            <a:r>
              <a:rPr lang="de-DE" sz="1400" dirty="0"/>
              <a:t>Das Modul beginnt mit der Reflexion des Erprobungsauftrags aus Modul 2, in dem eine konkrete Einstiegs-/Reflexionsphase unter sprachlicher Perspektive in den Blick genommen werden sollte.</a:t>
            </a:r>
          </a:p>
          <a:p>
            <a:pPr>
              <a:spcBef>
                <a:spcPts val="0"/>
              </a:spcBef>
            </a:pPr>
            <a:r>
              <a:rPr lang="de-DE" sz="1400" dirty="0"/>
              <a:t>Im Anschluss wird zunächst ein Zugang zum Beschreiben und Begründen aus mathematikdidaktischer Sicht angestrebt, bevor beide getrennt betrachtet werden. Ein besonderer Fokus liegt dabei auf der im Lehrplan NRW geforderten Sensibilisierung für Kriterien guter Beschreibung und Begründungen. </a:t>
            </a:r>
          </a:p>
          <a:p>
            <a:pPr>
              <a:spcBef>
                <a:spcPts val="0"/>
              </a:spcBef>
            </a:pPr>
            <a:r>
              <a:rPr lang="de-DE" sz="1400" dirty="0"/>
              <a:t>Mit Hilfe von Denkmomenten und Aktivitäten wird dann in den Blick genommen, wie Beschreibungen zunächst fokussiert und angeregt sowie unterstützt und gefördert werden können bevor der gleiche Zweischritt für Begründungen im Fokus stehen. </a:t>
            </a:r>
          </a:p>
          <a:p>
            <a:pPr>
              <a:spcBef>
                <a:spcPts val="0"/>
              </a:spcBef>
            </a:pPr>
            <a:r>
              <a:rPr lang="de-DE" sz="1400" dirty="0"/>
              <a:t>Der Erprobungsauftrag widmet sich abschließend dem Beschreiben von Zusammenhängen.</a:t>
            </a:r>
          </a:p>
        </p:txBody>
      </p:sp>
    </p:spTree>
    <p:extLst>
      <p:ext uri="{BB962C8B-B14F-4D97-AF65-F5344CB8AC3E}">
        <p14:creationId xmlns:p14="http://schemas.microsoft.com/office/powerpoint/2010/main" val="2283435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dirty="0"/>
              <a:t>Beschreiben und Begründen – Sensibilisierung und Hintergrund</a:t>
            </a:r>
          </a:p>
          <a:p>
            <a:r>
              <a:rPr lang="de-DE" dirty="0"/>
              <a:t>Beschreibungen fokussieren und anregen</a:t>
            </a:r>
          </a:p>
          <a:p>
            <a:r>
              <a:rPr lang="de-DE" dirty="0"/>
              <a:t>Beschreibungen unterstützen und fördern</a:t>
            </a:r>
          </a:p>
          <a:p>
            <a:r>
              <a:rPr lang="de-DE" b="1" dirty="0"/>
              <a:t>Begründungen fokussieren und anregen</a:t>
            </a:r>
          </a:p>
          <a:p>
            <a:r>
              <a:rPr lang="de-DE"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4129854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AUF FOLIE 52</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4" y="1639658"/>
            <a:ext cx="7009352" cy="4527819"/>
          </a:xfrm>
        </p:spPr>
        <p:txBody>
          <a:bodyPr/>
          <a:lstStyle/>
          <a:p>
            <a:r>
              <a:rPr lang="de-DE" sz="1600" b="1" dirty="0"/>
              <a:t>Ziel: </a:t>
            </a:r>
            <a:r>
              <a:rPr lang="de-DE" sz="1600" dirty="0"/>
              <a:t>Ziel der folgenden Aktivität ist, dass die Teilnehmenden zwei Erkenntnisse erlangen: </a:t>
            </a:r>
          </a:p>
          <a:p>
            <a:pPr marL="342900" indent="-342900">
              <a:buFont typeface="+mj-lt"/>
              <a:buAutoNum type="arabicPeriod"/>
            </a:pPr>
            <a:r>
              <a:rPr lang="de-DE" sz="1600" dirty="0"/>
              <a:t>Begründungen, warum Vorgehensweisen allgemeingültig möglich sind, benötigen Elemente des Beschreibens der Prozesse.</a:t>
            </a:r>
          </a:p>
          <a:p>
            <a:pPr marL="342900" indent="-342900">
              <a:buFont typeface="+mj-lt"/>
              <a:buAutoNum type="arabicPeriod"/>
            </a:pPr>
            <a:r>
              <a:rPr lang="de-DE" sz="1600" dirty="0"/>
              <a:t>Um dies Lernenden der Primarstufe zugänglich zu machen, ist Darstellungsvernetzung von zentraler Bedeutung.</a:t>
            </a:r>
          </a:p>
        </p:txBody>
      </p:sp>
    </p:spTree>
    <p:extLst>
      <p:ext uri="{BB962C8B-B14F-4D97-AF65-F5344CB8AC3E}">
        <p14:creationId xmlns:p14="http://schemas.microsoft.com/office/powerpoint/2010/main" val="3834548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C519434-7D21-FAAE-1E1A-90D9C16E1566}"/>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sp>
        <p:nvSpPr>
          <p:cNvPr id="7" name="Textplatzhalter 6">
            <a:extLst>
              <a:ext uri="{FF2B5EF4-FFF2-40B4-BE49-F238E27FC236}">
                <a16:creationId xmlns:a16="http://schemas.microsoft.com/office/drawing/2014/main" id="{80DBCD38-1185-3E5E-FB0D-CB1378021C65}"/>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An welcher Stelle beschreiben Sie? </a:t>
            </a:r>
          </a:p>
          <a:p>
            <a:pPr marL="285750" indent="-285750">
              <a:buFont typeface="Arial" panose="020B0604020202020204" pitchFamily="34" charset="0"/>
              <a:buChar char="•"/>
            </a:pPr>
            <a:r>
              <a:rPr lang="de-DE" dirty="0"/>
              <a:t>An welcher Stelle begründen Sie, warum der Rechenweg zur richtigen Lösung führt?</a:t>
            </a:r>
          </a:p>
        </p:txBody>
      </p:sp>
      <p:sp>
        <p:nvSpPr>
          <p:cNvPr id="8" name="Textplatzhalter 7">
            <a:extLst>
              <a:ext uri="{FF2B5EF4-FFF2-40B4-BE49-F238E27FC236}">
                <a16:creationId xmlns:a16="http://schemas.microsoft.com/office/drawing/2014/main" id="{2D0B8153-EB57-E357-429A-7F135013B5EF}"/>
              </a:ext>
            </a:extLst>
          </p:cNvPr>
          <p:cNvSpPr>
            <a:spLocks noGrp="1"/>
          </p:cNvSpPr>
          <p:nvPr>
            <p:ph type="body" sz="quarter" idx="14"/>
          </p:nvPr>
        </p:nvSpPr>
        <p:spPr>
          <a:xfrm>
            <a:off x="1763316" y="1660386"/>
            <a:ext cx="4566047" cy="2225815"/>
          </a:xfrm>
        </p:spPr>
        <p:txBody>
          <a:bodyPr>
            <a:normAutofit/>
          </a:bodyPr>
          <a:lstStyle/>
          <a:p>
            <a:r>
              <a:rPr lang="de-DE" sz="2400" dirty="0"/>
              <a:t>Begründen Sie für Kinder verständlich, warum Maliks Strategie (Hilfsaufgabe) immer funktioniert.</a:t>
            </a:r>
          </a:p>
        </p:txBody>
      </p:sp>
      <p:sp>
        <p:nvSpPr>
          <p:cNvPr id="4" name="Datumsplatzhalter 3">
            <a:extLst>
              <a:ext uri="{FF2B5EF4-FFF2-40B4-BE49-F238E27FC236}">
                <a16:creationId xmlns:a16="http://schemas.microsoft.com/office/drawing/2014/main" id="{1C46AAB5-2C6B-CD04-492B-1B5A0DE82F8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610DB036-F61F-8C69-A44F-70F55250F932}"/>
              </a:ext>
            </a:extLst>
          </p:cNvPr>
          <p:cNvSpPr>
            <a:spLocks noGrp="1"/>
          </p:cNvSpPr>
          <p:nvPr>
            <p:ph type="sldNum" sz="quarter" idx="12"/>
          </p:nvPr>
        </p:nvSpPr>
        <p:spPr/>
        <p:txBody>
          <a:bodyPr/>
          <a:lstStyle/>
          <a:p>
            <a:fld id="{C3752B7C-18A9-864D-BBCB-54A9F41B5594}" type="slidenum">
              <a:rPr lang="de-DE" smtClean="0"/>
              <a:pPr/>
              <a:t>52</a:t>
            </a:fld>
            <a:endParaRPr lang="de-DE" dirty="0"/>
          </a:p>
        </p:txBody>
      </p:sp>
      <p:pic>
        <p:nvPicPr>
          <p:cNvPr id="2" name="Grafik 1">
            <a:extLst>
              <a:ext uri="{FF2B5EF4-FFF2-40B4-BE49-F238E27FC236}">
                <a16:creationId xmlns:a16="http://schemas.microsoft.com/office/drawing/2014/main" id="{1A9729BA-392C-081C-68A5-57E336E6A6E7}"/>
              </a:ext>
            </a:extLst>
          </p:cNvPr>
          <p:cNvPicPr>
            <a:picLocks noChangeAspect="1"/>
          </p:cNvPicPr>
          <p:nvPr/>
        </p:nvPicPr>
        <p:blipFill>
          <a:blip r:embed="rId2"/>
          <a:stretch>
            <a:fillRect/>
          </a:stretch>
        </p:blipFill>
        <p:spPr>
          <a:xfrm>
            <a:off x="6293582" y="1234700"/>
            <a:ext cx="2124228" cy="256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5285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D94C970-57BF-0426-8C20-DA4E56EA4AE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07C0235B-5A2A-EFB7-1441-BCC480B3AB07}"/>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4" name="Titel 5">
            <a:extLst>
              <a:ext uri="{FF2B5EF4-FFF2-40B4-BE49-F238E27FC236}">
                <a16:creationId xmlns:a16="http://schemas.microsoft.com/office/drawing/2014/main" id="{266DD824-965D-2C50-3805-6FBAC2EFDCDA}"/>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sp>
        <p:nvSpPr>
          <p:cNvPr id="15" name="Abgerundete rechteckige Legende 14">
            <a:extLst>
              <a:ext uri="{FF2B5EF4-FFF2-40B4-BE49-F238E27FC236}">
                <a16:creationId xmlns:a16="http://schemas.microsoft.com/office/drawing/2014/main" id="{A5A5BA95-A3B0-FCB3-8A50-9EAF7985989F}"/>
              </a:ext>
            </a:extLst>
          </p:cNvPr>
          <p:cNvSpPr/>
          <p:nvPr/>
        </p:nvSpPr>
        <p:spPr>
          <a:xfrm>
            <a:off x="580260" y="4523015"/>
            <a:ext cx="2531956" cy="1268185"/>
          </a:xfrm>
          <a:prstGeom prst="wedgeRoundRectCallout">
            <a:avLst>
              <a:gd name="adj1" fmla="val 66148"/>
              <a:gd name="adj2" fmla="val -27661"/>
              <a:gd name="adj3" fmla="val 16667"/>
            </a:avLst>
          </a:prstGeom>
          <a:noFill/>
          <a:ln w="19050">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Ich rechne die einfache Aufgabe 339 + 600. Dann habe ich aber 3 zu viel addiert. Diese 3 muss ich wieder abziehen.</a:t>
            </a:r>
          </a:p>
        </p:txBody>
      </p:sp>
      <p:pic>
        <p:nvPicPr>
          <p:cNvPr id="16" name="Picture 9">
            <a:extLst>
              <a:ext uri="{FF2B5EF4-FFF2-40B4-BE49-F238E27FC236}">
                <a16:creationId xmlns:a16="http://schemas.microsoft.com/office/drawing/2014/main" id="{23D8E189-33CF-357C-C900-B170A83A06B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72731" y="2907615"/>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platzhalter 2">
            <a:extLst>
              <a:ext uri="{FF2B5EF4-FFF2-40B4-BE49-F238E27FC236}">
                <a16:creationId xmlns:a16="http://schemas.microsoft.com/office/drawing/2014/main" id="{2572313A-B73F-7A19-9C49-00A74F25250E}"/>
              </a:ext>
            </a:extLst>
          </p:cNvPr>
          <p:cNvSpPr>
            <a:spLocks noGrp="1"/>
          </p:cNvSpPr>
          <p:nvPr>
            <p:ph type="body" sz="quarter" idx="13"/>
          </p:nvPr>
        </p:nvSpPr>
        <p:spPr>
          <a:xfrm>
            <a:off x="1096266" y="1194030"/>
            <a:ext cx="7418927" cy="445628"/>
          </a:xfrm>
        </p:spPr>
        <p:txBody>
          <a:bodyPr/>
          <a:lstStyle/>
          <a:p>
            <a:r>
              <a:rPr lang="de-DE" dirty="0"/>
              <a:t>VERSCHIEDENE DARSTELLUNGSFORMEN VERNETZEN – </a:t>
            </a:r>
            <a:br>
              <a:rPr lang="de-DE" dirty="0"/>
            </a:br>
            <a:r>
              <a:rPr lang="de-DE" dirty="0"/>
              <a:t>AUCH ZUM UND BEIM BEGRÜNDEN</a:t>
            </a:r>
          </a:p>
        </p:txBody>
      </p:sp>
      <p:grpSp>
        <p:nvGrpSpPr>
          <p:cNvPr id="39" name="Gruppieren 38">
            <a:extLst>
              <a:ext uri="{FF2B5EF4-FFF2-40B4-BE49-F238E27FC236}">
                <a16:creationId xmlns:a16="http://schemas.microsoft.com/office/drawing/2014/main" id="{DFCB93EF-E424-5276-6F3E-AD48C791664C}"/>
              </a:ext>
            </a:extLst>
          </p:cNvPr>
          <p:cNvGrpSpPr/>
          <p:nvPr/>
        </p:nvGrpSpPr>
        <p:grpSpPr>
          <a:xfrm>
            <a:off x="5868965" y="1853815"/>
            <a:ext cx="3158912" cy="783255"/>
            <a:chOff x="7234680" y="1015340"/>
            <a:chExt cx="3158912" cy="783255"/>
          </a:xfrm>
        </p:grpSpPr>
        <p:sp>
          <p:nvSpPr>
            <p:cNvPr id="40" name="Textfeld 39">
              <a:extLst>
                <a:ext uri="{FF2B5EF4-FFF2-40B4-BE49-F238E27FC236}">
                  <a16:creationId xmlns:a16="http://schemas.microsoft.com/office/drawing/2014/main" id="{A240CB70-75CE-4931-98B2-E97CA2E19564}"/>
                </a:ext>
              </a:extLst>
            </p:cNvPr>
            <p:cNvSpPr txBox="1"/>
            <p:nvPr/>
          </p:nvSpPr>
          <p:spPr>
            <a:xfrm>
              <a:off x="7234680" y="1015340"/>
              <a:ext cx="3158912" cy="78325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144000" rIns="288000" bIns="144000" rtlCol="0">
              <a:spAutoFit/>
            </a:bodyPr>
            <a:lstStyle/>
            <a:p>
              <a:pPr indent="-342900">
                <a:spcBef>
                  <a:spcPts val="400"/>
                </a:spcBef>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Rechenschwierigkeiten vermeiden, </a:t>
              </a:r>
              <a:r>
                <a:rPr lang="de-DE" sz="1600" dirty="0">
                  <a:solidFill>
                    <a:prstClr val="black"/>
                  </a:solidFill>
                  <a:ea typeface="ＭＳ Ｐゴシック" charset="-128"/>
                  <a:cs typeface="Calibri"/>
                </a:rPr>
                <a:t>Modul 1</a:t>
              </a:r>
              <a:endParaRPr kumimoji="0" lang="de-DE" sz="160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41" name="Grafik 40">
              <a:extLst>
                <a:ext uri="{FF2B5EF4-FFF2-40B4-BE49-F238E27FC236}">
                  <a16:creationId xmlns:a16="http://schemas.microsoft.com/office/drawing/2014/main" id="{93C058F8-A314-624D-1871-E6A55A17EFF7}"/>
                </a:ext>
              </a:extLst>
            </p:cNvPr>
            <p:cNvPicPr>
              <a:picLocks noChangeAspect="1"/>
            </p:cNvPicPr>
            <p:nvPr/>
          </p:nvPicPr>
          <p:blipFill>
            <a:blip r:embed="rId4"/>
            <a:stretch>
              <a:fillRect/>
            </a:stretch>
          </p:blipFill>
          <p:spPr>
            <a:xfrm>
              <a:off x="7449741" y="1171473"/>
              <a:ext cx="259200" cy="259200"/>
            </a:xfrm>
            <a:prstGeom prst="rect">
              <a:avLst/>
            </a:prstGeom>
            <a:ln>
              <a:noFill/>
            </a:ln>
          </p:spPr>
        </p:pic>
      </p:grpSp>
      <p:sp>
        <p:nvSpPr>
          <p:cNvPr id="2" name="Textfeld 1">
            <a:extLst>
              <a:ext uri="{FF2B5EF4-FFF2-40B4-BE49-F238E27FC236}">
                <a16:creationId xmlns:a16="http://schemas.microsoft.com/office/drawing/2014/main" id="{83B69F74-9CEB-0E93-C650-1EF3FBE7A9B2}"/>
              </a:ext>
            </a:extLst>
          </p:cNvPr>
          <p:cNvSpPr txBox="1"/>
          <p:nvPr/>
        </p:nvSpPr>
        <p:spPr>
          <a:xfrm>
            <a:off x="6232801" y="4507545"/>
            <a:ext cx="2096028"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endParaRPr lang="de-DE" sz="1800" u="sng" dirty="0">
              <a:latin typeface="Grundschrift" panose="03010100010101010101" pitchFamily="66" charset="0"/>
            </a:endParaRPr>
          </a:p>
          <a:p>
            <a:r>
              <a:rPr lang="de-DE" sz="1800" u="sng" dirty="0">
                <a:latin typeface="Grundschrift" panose="03010100010101010101" pitchFamily="66" charset="0"/>
              </a:rPr>
              <a:t>339 + 597 = 936	</a:t>
            </a:r>
          </a:p>
          <a:p>
            <a:r>
              <a:rPr lang="de-DE" dirty="0">
                <a:latin typeface="Grundschrift" panose="03010100010101010101" pitchFamily="66" charset="0"/>
              </a:rPr>
              <a:t>339 + 600 = 939</a:t>
            </a:r>
          </a:p>
          <a:p>
            <a:r>
              <a:rPr lang="de-DE" sz="1800" dirty="0">
                <a:latin typeface="Grundschrift" panose="03010100010101010101" pitchFamily="66" charset="0"/>
              </a:rPr>
              <a:t>939 - 	3 = 936</a:t>
            </a:r>
          </a:p>
          <a:p>
            <a:endParaRPr lang="de-DE" sz="1800" dirty="0">
              <a:latin typeface="Grundschrift" panose="03010100010101010101" pitchFamily="66" charset="0"/>
            </a:endParaRPr>
          </a:p>
        </p:txBody>
      </p:sp>
      <p:sp>
        <p:nvSpPr>
          <p:cNvPr id="3" name="Abgerundete rechteckige Legende 2">
            <a:extLst>
              <a:ext uri="{FF2B5EF4-FFF2-40B4-BE49-F238E27FC236}">
                <a16:creationId xmlns:a16="http://schemas.microsoft.com/office/drawing/2014/main" id="{F1221A8A-6B08-589F-7C34-B3C9027C1F3B}"/>
              </a:ext>
            </a:extLst>
          </p:cNvPr>
          <p:cNvSpPr/>
          <p:nvPr/>
        </p:nvSpPr>
        <p:spPr>
          <a:xfrm>
            <a:off x="580260" y="2637070"/>
            <a:ext cx="2531956" cy="1092248"/>
          </a:xfrm>
          <a:prstGeom prst="wedgeRoundRectCallout">
            <a:avLst>
              <a:gd name="adj1" fmla="val 62043"/>
              <a:gd name="adj2" fmla="val 21337"/>
              <a:gd name="adj3" fmla="val 16667"/>
            </a:avLst>
          </a:prstGeom>
          <a:noFill/>
          <a:ln w="19050">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Ich zeichne den Rechenstrich. Erst einen 600er-Sprung und dann einen 3er-Sprung zurück.</a:t>
            </a:r>
          </a:p>
        </p:txBody>
      </p:sp>
      <p:pic>
        <p:nvPicPr>
          <p:cNvPr id="8" name="Grafik 7">
            <a:extLst>
              <a:ext uri="{FF2B5EF4-FFF2-40B4-BE49-F238E27FC236}">
                <a16:creationId xmlns:a16="http://schemas.microsoft.com/office/drawing/2014/main" id="{2F124DAD-6455-C465-138A-03EE616A3535}"/>
              </a:ext>
            </a:extLst>
          </p:cNvPr>
          <p:cNvPicPr>
            <a:picLocks noChangeAspect="1"/>
          </p:cNvPicPr>
          <p:nvPr/>
        </p:nvPicPr>
        <p:blipFill rotWithShape="1">
          <a:blip r:embed="rId5"/>
          <a:srcRect l="12157"/>
          <a:stretch/>
        </p:blipFill>
        <p:spPr>
          <a:xfrm>
            <a:off x="5989324" y="2988880"/>
            <a:ext cx="2918194" cy="1096449"/>
          </a:xfrm>
          <a:prstGeom prst="rect">
            <a:avLst/>
          </a:prstGeom>
        </p:spPr>
      </p:pic>
    </p:spTree>
    <p:extLst>
      <p:ext uri="{BB962C8B-B14F-4D97-AF65-F5344CB8AC3E}">
        <p14:creationId xmlns:p14="http://schemas.microsoft.com/office/powerpoint/2010/main" val="1651319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4D336CB-D6A9-3A21-D82F-652ACAA41AD3}"/>
              </a:ext>
            </a:extLst>
          </p:cNvPr>
          <p:cNvSpPr>
            <a:spLocks noGrp="1"/>
          </p:cNvSpPr>
          <p:nvPr>
            <p:ph type="body" sz="quarter" idx="13"/>
          </p:nvPr>
        </p:nvSpPr>
        <p:spPr/>
        <p:txBody>
          <a:bodyPr/>
          <a:lstStyle/>
          <a:p>
            <a:r>
              <a:rPr lang="de-DE" dirty="0"/>
              <a:t>WAS ZEICHNET EINE (GUTE) BEGRÜNDUNG AUS?</a:t>
            </a:r>
          </a:p>
        </p:txBody>
      </p:sp>
      <p:sp>
        <p:nvSpPr>
          <p:cNvPr id="5" name="Datumsplatzhalter 4">
            <a:extLst>
              <a:ext uri="{FF2B5EF4-FFF2-40B4-BE49-F238E27FC236}">
                <a16:creationId xmlns:a16="http://schemas.microsoft.com/office/drawing/2014/main" id="{1D94C970-57BF-0426-8C20-DA4E56EA4AE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07C0235B-5A2A-EFB7-1441-BCC480B3AB07}"/>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4" name="Titel 5">
            <a:extLst>
              <a:ext uri="{FF2B5EF4-FFF2-40B4-BE49-F238E27FC236}">
                <a16:creationId xmlns:a16="http://schemas.microsoft.com/office/drawing/2014/main" id="{266DD824-965D-2C50-3805-6FBAC2EFDCDA}"/>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sp>
        <p:nvSpPr>
          <p:cNvPr id="2" name="Inhaltsplatzhalter 3">
            <a:extLst>
              <a:ext uri="{FF2B5EF4-FFF2-40B4-BE49-F238E27FC236}">
                <a16:creationId xmlns:a16="http://schemas.microsoft.com/office/drawing/2014/main" id="{94783C29-6B34-B54E-644F-225889B2C411}"/>
              </a:ext>
            </a:extLst>
          </p:cNvPr>
          <p:cNvSpPr txBox="1">
            <a:spLocks/>
          </p:cNvSpPr>
          <p:nvPr/>
        </p:nvSpPr>
        <p:spPr>
          <a:xfrm>
            <a:off x="1096265" y="1798223"/>
            <a:ext cx="7704835" cy="411272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dirty="0"/>
              <a:t>Allen Begründungen im Mathematikunterricht ist gemeinsam: </a:t>
            </a:r>
            <a:br>
              <a:rPr lang="de-DE" dirty="0"/>
            </a:br>
            <a:r>
              <a:rPr lang="de-DE" dirty="0"/>
              <a:t>Sie beantworten die Frage nach dem </a:t>
            </a:r>
            <a:r>
              <a:rPr lang="de-DE" b="1" dirty="0"/>
              <a:t>Warum</a:t>
            </a:r>
            <a:r>
              <a:rPr lang="de-DE" i="1" dirty="0"/>
              <a:t>.</a:t>
            </a:r>
          </a:p>
          <a:p>
            <a:pPr>
              <a:lnSpc>
                <a:spcPct val="100000"/>
              </a:lnSpc>
              <a:spcBef>
                <a:spcPts val="0"/>
              </a:spcBef>
            </a:pPr>
            <a:endParaRPr lang="de-DE" i="1" dirty="0"/>
          </a:p>
          <a:p>
            <a:pPr>
              <a:lnSpc>
                <a:spcPct val="100000"/>
              </a:lnSpc>
              <a:spcBef>
                <a:spcPts val="0"/>
              </a:spcBef>
            </a:pPr>
            <a:r>
              <a:rPr lang="de-DE" dirty="0"/>
              <a:t>Um diese beantworten zu können, müssen Lernende …</a:t>
            </a:r>
          </a:p>
          <a:p>
            <a:pPr marL="285750" indent="-285750">
              <a:lnSpc>
                <a:spcPct val="100000"/>
              </a:lnSpc>
              <a:spcBef>
                <a:spcPts val="0"/>
              </a:spcBef>
              <a:buFont typeface="Arial" panose="020B0604020202020204" pitchFamily="34" charset="0"/>
              <a:buChar char="•"/>
            </a:pPr>
            <a:r>
              <a:rPr lang="de-DE" dirty="0"/>
              <a:t>Zusammenhänge über Einzelbeispiele hinaus erklären.</a:t>
            </a:r>
          </a:p>
          <a:p>
            <a:pPr marL="285750" indent="-285750">
              <a:lnSpc>
                <a:spcPct val="100000"/>
              </a:lnSpc>
              <a:spcBef>
                <a:spcPts val="0"/>
              </a:spcBef>
              <a:buFont typeface="Arial" panose="020B0604020202020204" pitchFamily="34" charset="0"/>
              <a:buChar char="•"/>
            </a:pPr>
            <a:r>
              <a:rPr lang="de-DE" dirty="0"/>
              <a:t>die Richtigkeit von Aussagen hinterfragen.</a:t>
            </a:r>
          </a:p>
          <a:p>
            <a:pPr marL="285750" indent="-285750">
              <a:lnSpc>
                <a:spcPct val="100000"/>
              </a:lnSpc>
              <a:spcBef>
                <a:spcPts val="0"/>
              </a:spcBef>
              <a:buFont typeface="Arial" panose="020B0604020202020204" pitchFamily="34" charset="0"/>
              <a:buChar char="•"/>
            </a:pPr>
            <a:r>
              <a:rPr lang="de-DE" dirty="0"/>
              <a:t>einbeziehen, wie sie vorgegangen sind.</a:t>
            </a:r>
            <a:endParaRPr lang="de-DE" i="1" dirty="0"/>
          </a:p>
          <a:p>
            <a:pPr>
              <a:lnSpc>
                <a:spcPct val="100000"/>
              </a:lnSpc>
              <a:spcBef>
                <a:spcPts val="0"/>
              </a:spcBef>
            </a:pPr>
            <a:endParaRPr lang="de-DE" i="1" dirty="0"/>
          </a:p>
          <a:p>
            <a:pPr>
              <a:lnSpc>
                <a:spcPct val="100000"/>
              </a:lnSpc>
              <a:spcBef>
                <a:spcPts val="0"/>
              </a:spcBef>
            </a:pPr>
            <a:endParaRPr lang="de-DE" dirty="0"/>
          </a:p>
        </p:txBody>
      </p:sp>
      <p:pic>
        <p:nvPicPr>
          <p:cNvPr id="3" name="Grafik 2">
            <a:extLst>
              <a:ext uri="{FF2B5EF4-FFF2-40B4-BE49-F238E27FC236}">
                <a16:creationId xmlns:a16="http://schemas.microsoft.com/office/drawing/2014/main" id="{047FA42F-55B2-E2AB-DF03-30C37EA9E76D}"/>
              </a:ext>
            </a:extLst>
          </p:cNvPr>
          <p:cNvPicPr>
            <a:picLocks noChangeAspect="1"/>
          </p:cNvPicPr>
          <p:nvPr/>
        </p:nvPicPr>
        <p:blipFill rotWithShape="1">
          <a:blip r:embed="rId3"/>
          <a:srcRect b="46420"/>
          <a:stretch/>
        </p:blipFill>
        <p:spPr>
          <a:xfrm>
            <a:off x="7518850" y="5009162"/>
            <a:ext cx="1625150" cy="1288227"/>
          </a:xfrm>
          <a:prstGeom prst="rect">
            <a:avLst/>
          </a:prstGeom>
        </p:spPr>
      </p:pic>
      <p:sp>
        <p:nvSpPr>
          <p:cNvPr id="7" name="Abgerundete rechteckige Legende 6">
            <a:extLst>
              <a:ext uri="{FF2B5EF4-FFF2-40B4-BE49-F238E27FC236}">
                <a16:creationId xmlns:a16="http://schemas.microsoft.com/office/drawing/2014/main" id="{D323F1AC-D674-0D87-52E6-117A46735CFF}"/>
              </a:ext>
            </a:extLst>
          </p:cNvPr>
          <p:cNvSpPr/>
          <p:nvPr/>
        </p:nvSpPr>
        <p:spPr>
          <a:xfrm>
            <a:off x="3859078" y="4059128"/>
            <a:ext cx="3782555" cy="1288227"/>
          </a:xfrm>
          <a:prstGeom prst="wedgeRoundRectCallout">
            <a:avLst>
              <a:gd name="adj1" fmla="val 41218"/>
              <a:gd name="adj2" fmla="val 7269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dirty="0">
                <a:solidFill>
                  <a:schemeClr val="tx1"/>
                </a:solidFill>
              </a:rPr>
              <a:t>Worin unterscheiden sich Begründungen im Mathematikunterricht?</a:t>
            </a:r>
          </a:p>
        </p:txBody>
      </p:sp>
    </p:spTree>
    <p:extLst>
      <p:ext uri="{BB962C8B-B14F-4D97-AF65-F5344CB8AC3E}">
        <p14:creationId xmlns:p14="http://schemas.microsoft.com/office/powerpoint/2010/main" val="339657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6207C0-2D86-090C-3EFB-66C1DE1FA6E0}"/>
              </a:ext>
            </a:extLst>
          </p:cNvPr>
          <p:cNvSpPr>
            <a:spLocks noGrp="1"/>
          </p:cNvSpPr>
          <p:nvPr>
            <p:ph type="body" sz="quarter" idx="13"/>
          </p:nvPr>
        </p:nvSpPr>
        <p:spPr/>
        <p:txBody>
          <a:bodyPr/>
          <a:lstStyle/>
          <a:p>
            <a:r>
              <a:rPr lang="de-DE" dirty="0"/>
              <a:t>BEGRÜNDUNGEN UNTERSCHEIDEN SICH:</a:t>
            </a:r>
            <a:br>
              <a:rPr lang="de-DE" dirty="0"/>
            </a:br>
            <a:r>
              <a:rPr lang="de-DE" dirty="0"/>
              <a:t>VOLLSTÄNDIGKEIT BEGRÜNDEN</a:t>
            </a:r>
          </a:p>
        </p:txBody>
      </p:sp>
      <p:sp>
        <p:nvSpPr>
          <p:cNvPr id="5" name="Datumsplatzhalter 4">
            <a:extLst>
              <a:ext uri="{FF2B5EF4-FFF2-40B4-BE49-F238E27FC236}">
                <a16:creationId xmlns:a16="http://schemas.microsoft.com/office/drawing/2014/main" id="{92EF37C6-5029-43E6-2B02-C700CCECD4C8}"/>
              </a:ext>
            </a:extLst>
          </p:cNvPr>
          <p:cNvSpPr>
            <a:spLocks noGrp="1"/>
          </p:cNvSpPr>
          <p:nvPr>
            <p:ph type="dt" sz="half" idx="10"/>
          </p:nvPr>
        </p:nvSpPr>
        <p:spPr/>
        <p:txBody>
          <a:bodyPr/>
          <a:lstStyle/>
          <a:p>
            <a:pPr>
              <a:lnSpc>
                <a:spcPct val="150000"/>
              </a:lnSpc>
            </a:pPr>
            <a:r>
              <a:rPr lang="de-DE" dirty="0"/>
              <a:t>24.04.2024</a:t>
            </a:r>
          </a:p>
          <a:p>
            <a:pPr>
              <a:lnSpc>
                <a:spcPct val="150000"/>
              </a:lnSpc>
            </a:pPr>
            <a:endParaRPr lang="de-DE" dirty="0"/>
          </a:p>
        </p:txBody>
      </p:sp>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55</a:t>
            </a:fld>
            <a:endParaRPr lang="de-DE" dirty="0"/>
          </a:p>
        </p:txBody>
      </p:sp>
      <p:pic>
        <p:nvPicPr>
          <p:cNvPr id="8" name="Inhaltsplatzhalter 7">
            <a:extLst>
              <a:ext uri="{FF2B5EF4-FFF2-40B4-BE49-F238E27FC236}">
                <a16:creationId xmlns:a16="http://schemas.microsoft.com/office/drawing/2014/main" id="{4113EB40-F170-84C9-55CE-86F76FCA94AF}"/>
              </a:ext>
            </a:extLst>
          </p:cNvPr>
          <p:cNvPicPr>
            <a:picLocks noGrp="1" noChangeAspect="1"/>
          </p:cNvPicPr>
          <p:nvPr>
            <p:ph idx="1"/>
          </p:nvPr>
        </p:nvPicPr>
        <p:blipFill rotWithShape="1">
          <a:blip r:embed="rId3"/>
          <a:srcRect l="59" r="59"/>
          <a:stretch/>
        </p:blipFill>
        <p:spPr>
          <a:xfrm>
            <a:off x="1160313" y="2069386"/>
            <a:ext cx="6742666" cy="2753823"/>
          </a:xfrm>
          <a:prstGeom prst="rect">
            <a:avLst/>
          </a:prstGeom>
        </p:spPr>
      </p:pic>
      <p:sp>
        <p:nvSpPr>
          <p:cNvPr id="13" name="Abgerundete rechteckige Legende 12">
            <a:extLst>
              <a:ext uri="{FF2B5EF4-FFF2-40B4-BE49-F238E27FC236}">
                <a16:creationId xmlns:a16="http://schemas.microsoft.com/office/drawing/2014/main" id="{9406A785-6183-AB85-95A9-34120269D8A7}"/>
              </a:ext>
            </a:extLst>
          </p:cNvPr>
          <p:cNvSpPr/>
          <p:nvPr/>
        </p:nvSpPr>
        <p:spPr>
          <a:xfrm>
            <a:off x="5074024" y="5012070"/>
            <a:ext cx="1897864" cy="915657"/>
          </a:xfrm>
          <a:prstGeom prst="wedgeRoundRectCallout">
            <a:avLst>
              <a:gd name="adj1" fmla="val 80252"/>
              <a:gd name="adj2" fmla="val 375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Warum sind das alle Lösungen?</a:t>
            </a:r>
          </a:p>
        </p:txBody>
      </p:sp>
      <p:sp>
        <p:nvSpPr>
          <p:cNvPr id="16" name="Titel 5">
            <a:extLst>
              <a:ext uri="{FF2B5EF4-FFF2-40B4-BE49-F238E27FC236}">
                <a16:creationId xmlns:a16="http://schemas.microsoft.com/office/drawing/2014/main" id="{126434CE-02AA-CBE7-0ED4-540159691DBE}"/>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pic>
        <p:nvPicPr>
          <p:cNvPr id="18" name="Grafik 17">
            <a:extLst>
              <a:ext uri="{FF2B5EF4-FFF2-40B4-BE49-F238E27FC236}">
                <a16:creationId xmlns:a16="http://schemas.microsoft.com/office/drawing/2014/main" id="{0D1BB277-FF3A-0E75-D732-37246DE02C01}"/>
              </a:ext>
            </a:extLst>
          </p:cNvPr>
          <p:cNvPicPr>
            <a:picLocks noChangeAspect="1"/>
          </p:cNvPicPr>
          <p:nvPr/>
        </p:nvPicPr>
        <p:blipFill rotWithShape="1">
          <a:blip r:embed="rId4"/>
          <a:srcRect b="46420"/>
          <a:stretch/>
        </p:blipFill>
        <p:spPr>
          <a:xfrm>
            <a:off x="7518850" y="5009162"/>
            <a:ext cx="1625150" cy="1288227"/>
          </a:xfrm>
          <a:prstGeom prst="rect">
            <a:avLst/>
          </a:prstGeom>
        </p:spPr>
      </p:pic>
    </p:spTree>
    <p:extLst>
      <p:ext uri="{BB962C8B-B14F-4D97-AF65-F5344CB8AC3E}">
        <p14:creationId xmlns:p14="http://schemas.microsoft.com/office/powerpoint/2010/main" val="638638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DEM DENKMOMENT AUF FOLIE 57</a:t>
            </a:r>
          </a:p>
        </p:txBody>
      </p:sp>
      <p:sp>
        <p:nvSpPr>
          <p:cNvPr id="9" name="Inhaltsplatzhalter 5">
            <a:extLst>
              <a:ext uri="{FF2B5EF4-FFF2-40B4-BE49-F238E27FC236}">
                <a16:creationId xmlns:a16="http://schemas.microsoft.com/office/drawing/2014/main" id="{F65A5B5D-A400-548D-5AC8-1C906BCD6081}"/>
              </a:ext>
            </a:extLst>
          </p:cNvPr>
          <p:cNvSpPr>
            <a:spLocks noGrp="1"/>
          </p:cNvSpPr>
          <p:nvPr>
            <p:ph idx="1"/>
          </p:nvPr>
        </p:nvSpPr>
        <p:spPr>
          <a:xfrm>
            <a:off x="1096423" y="1639658"/>
            <a:ext cx="7811094" cy="4527819"/>
          </a:xfrm>
        </p:spPr>
        <p:txBody>
          <a:bodyPr/>
          <a:lstStyle/>
          <a:p>
            <a:pPr algn="just"/>
            <a:r>
              <a:rPr lang="de-DE" sz="1400" dirty="0"/>
              <a:t>Die Situationen werden gemeinsam gesammelt und können z. B. den Situationen zum Beschreiben von Zusammenhängen (Folien 36/37 gegenübergestellt werden. Leitende Frage kann hier sein: Was ist der „vertiefende“ Aspekt?</a:t>
            </a:r>
          </a:p>
          <a:p>
            <a:pPr algn="just"/>
            <a:r>
              <a:rPr lang="de-DE" sz="1400" dirty="0"/>
              <a:t>Weitere Anlässe für das Begründen von Zusammenhängen:</a:t>
            </a:r>
          </a:p>
          <a:p>
            <a:pPr marL="285750" indent="-285750" algn="just">
              <a:buFont typeface="Arial" panose="020B0604020202020204" pitchFamily="34" charset="0"/>
              <a:buChar char="•"/>
            </a:pPr>
            <a:r>
              <a:rPr lang="de-DE" sz="1400" dirty="0"/>
              <a:t>Zusammenhänge in Aufgabenserien erklären, z. B. Warum bleibt das Ergebnis im schönen Päckchen immer gleich?, Warum wird der Deckstein in der Zahlenmauer immer um 1 größer?</a:t>
            </a:r>
          </a:p>
          <a:p>
            <a:pPr marL="285750" indent="-285750" algn="just">
              <a:buFont typeface="Arial" panose="020B0604020202020204" pitchFamily="34" charset="0"/>
              <a:buChar char="•"/>
            </a:pPr>
            <a:r>
              <a:rPr lang="de-DE" sz="1400" dirty="0"/>
              <a:t>Zahlbeziehungen erklären, z. B. Zahlen verdoppeln und halbieren: „Warum kann ich jede Zahl verdoppeln? Warum kann ich 7 Plättchen nicht in zwei gleich große Hälften zerlegen?“, Teiler einer Zahl: „Warum kann ich 5 nicht durch 2 teilen, aber 10 schon?“, Zahlzerlegungen erklären: „Warum sind das alle?“</a:t>
            </a:r>
          </a:p>
          <a:p>
            <a:pPr marL="285750" indent="-285750" algn="just">
              <a:buFont typeface="Arial" panose="020B0604020202020204" pitchFamily="34" charset="0"/>
              <a:buChar char="•"/>
            </a:pPr>
            <a:r>
              <a:rPr lang="de-DE" sz="1400" dirty="0"/>
              <a:t>Zusammenhänge von/in Darstellungen erklären, z. B. die Passung von verschiedenen Aufgaben in anschaulichen Darstellungen erklären.</a:t>
            </a:r>
          </a:p>
          <a:p>
            <a:pPr algn="just"/>
            <a:endParaRPr lang="de-DE" sz="1400" dirty="0"/>
          </a:p>
          <a:p>
            <a:pPr algn="just"/>
            <a:endParaRPr lang="de-DE" sz="1400" dirty="0"/>
          </a:p>
        </p:txBody>
      </p:sp>
    </p:spTree>
    <p:extLst>
      <p:ext uri="{BB962C8B-B14F-4D97-AF65-F5344CB8AC3E}">
        <p14:creationId xmlns:p14="http://schemas.microsoft.com/office/powerpoint/2010/main" val="437298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6207C0-2D86-090C-3EFB-66C1DE1FA6E0}"/>
              </a:ext>
            </a:extLst>
          </p:cNvPr>
          <p:cNvSpPr>
            <a:spLocks noGrp="1"/>
          </p:cNvSpPr>
          <p:nvPr>
            <p:ph type="body" sz="quarter" idx="13"/>
          </p:nvPr>
        </p:nvSpPr>
        <p:spPr/>
        <p:txBody>
          <a:bodyPr/>
          <a:lstStyle/>
          <a:p>
            <a:r>
              <a:rPr lang="de-DE" dirty="0"/>
              <a:t>BEGRÜNDUNGEN UNTERSCHEIDEN SICH:</a:t>
            </a:r>
            <a:br>
              <a:rPr lang="de-DE" dirty="0"/>
            </a:br>
            <a:r>
              <a:rPr lang="de-DE" dirty="0"/>
              <a:t>ZUSAMMENHÄNGE BEGRÜNDEN</a:t>
            </a:r>
          </a:p>
        </p:txBody>
      </p:sp>
      <p:sp>
        <p:nvSpPr>
          <p:cNvPr id="5" name="Datumsplatzhalter 4">
            <a:extLst>
              <a:ext uri="{FF2B5EF4-FFF2-40B4-BE49-F238E27FC236}">
                <a16:creationId xmlns:a16="http://schemas.microsoft.com/office/drawing/2014/main" id="{92EF37C6-5029-43E6-2B02-C700CCECD4C8}"/>
              </a:ext>
            </a:extLst>
          </p:cNvPr>
          <p:cNvSpPr>
            <a:spLocks noGrp="1"/>
          </p:cNvSpPr>
          <p:nvPr>
            <p:ph type="dt" sz="half" idx="10"/>
          </p:nvPr>
        </p:nvSpPr>
        <p:spPr/>
        <p:txBody>
          <a:bodyPr/>
          <a:lstStyle/>
          <a:p>
            <a:pPr>
              <a:lnSpc>
                <a:spcPct val="150000"/>
              </a:lnSpc>
            </a:pPr>
            <a:r>
              <a:rPr lang="de-DE" dirty="0"/>
              <a:t>24.04.2024</a:t>
            </a:r>
          </a:p>
          <a:p>
            <a:pPr>
              <a:lnSpc>
                <a:spcPct val="150000"/>
              </a:lnSpc>
            </a:pPr>
            <a:endParaRPr lang="de-DE" dirty="0"/>
          </a:p>
        </p:txBody>
      </p:sp>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16" name="Titel 5">
            <a:extLst>
              <a:ext uri="{FF2B5EF4-FFF2-40B4-BE49-F238E27FC236}">
                <a16:creationId xmlns:a16="http://schemas.microsoft.com/office/drawing/2014/main" id="{126434CE-02AA-CBE7-0ED4-540159691DBE}"/>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sp>
        <p:nvSpPr>
          <p:cNvPr id="17" name="Inhaltsplatzhalter 3">
            <a:extLst>
              <a:ext uri="{FF2B5EF4-FFF2-40B4-BE49-F238E27FC236}">
                <a16:creationId xmlns:a16="http://schemas.microsoft.com/office/drawing/2014/main" id="{5AB986EA-1948-71C0-D26B-D1846958ED47}"/>
              </a:ext>
            </a:extLst>
          </p:cNvPr>
          <p:cNvSpPr txBox="1">
            <a:spLocks/>
          </p:cNvSpPr>
          <p:nvPr/>
        </p:nvSpPr>
        <p:spPr bwMode="auto">
          <a:xfrm>
            <a:off x="0" y="4852620"/>
            <a:ext cx="4810663" cy="1356883"/>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3"/>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4"/>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4"/>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4"/>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Welche Situationen fallen Ihnen noch ein, in denen die Kinder Zusammenhänge begründen sollen? Notieren Sie mindestens zwei Beispiele.</a:t>
            </a:r>
          </a:p>
        </p:txBody>
      </p:sp>
      <p:pic>
        <p:nvPicPr>
          <p:cNvPr id="15" name="Grafik 14">
            <a:extLst>
              <a:ext uri="{FF2B5EF4-FFF2-40B4-BE49-F238E27FC236}">
                <a16:creationId xmlns:a16="http://schemas.microsoft.com/office/drawing/2014/main" id="{BA218154-5139-B3DA-D871-DBF7EDB1B771}"/>
              </a:ext>
            </a:extLst>
          </p:cNvPr>
          <p:cNvPicPr>
            <a:picLocks noChangeAspect="1"/>
          </p:cNvPicPr>
          <p:nvPr/>
        </p:nvPicPr>
        <p:blipFill rotWithShape="1">
          <a:blip r:embed="rId5"/>
          <a:srcRect b="46420"/>
          <a:stretch/>
        </p:blipFill>
        <p:spPr>
          <a:xfrm>
            <a:off x="7518850" y="5009162"/>
            <a:ext cx="1625150" cy="1288227"/>
          </a:xfrm>
          <a:prstGeom prst="rect">
            <a:avLst/>
          </a:prstGeom>
        </p:spPr>
      </p:pic>
      <p:sp>
        <p:nvSpPr>
          <p:cNvPr id="2" name="Abgerundete rechteckige Legende 1">
            <a:extLst>
              <a:ext uri="{FF2B5EF4-FFF2-40B4-BE49-F238E27FC236}">
                <a16:creationId xmlns:a16="http://schemas.microsoft.com/office/drawing/2014/main" id="{42B4D12F-1DF5-BD73-CC4D-498008E6A53A}"/>
              </a:ext>
            </a:extLst>
          </p:cNvPr>
          <p:cNvSpPr/>
          <p:nvPr/>
        </p:nvSpPr>
        <p:spPr>
          <a:xfrm>
            <a:off x="5486400" y="5012071"/>
            <a:ext cx="1485488" cy="651900"/>
          </a:xfrm>
          <a:prstGeom prst="wedgeRoundRectCallout">
            <a:avLst>
              <a:gd name="adj1" fmla="val 80252"/>
              <a:gd name="adj2" fmla="val 375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Warum passt das?</a:t>
            </a:r>
          </a:p>
        </p:txBody>
      </p:sp>
      <p:pic>
        <p:nvPicPr>
          <p:cNvPr id="4" name="Grafik 3">
            <a:extLst>
              <a:ext uri="{FF2B5EF4-FFF2-40B4-BE49-F238E27FC236}">
                <a16:creationId xmlns:a16="http://schemas.microsoft.com/office/drawing/2014/main" id="{326AF44F-D872-06F4-9235-CA2F697A24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640" b="98659" l="1272" r="97911">
                        <a14:foregroundMark x1="3633" y1="3831" x2="66939" y2="19349"/>
                        <a14:foregroundMark x1="66939" y1="19349" x2="73751" y2="27586"/>
                        <a14:foregroundMark x1="73751" y1="27586" x2="76748" y2="45977"/>
                        <a14:foregroundMark x1="76748" y1="45977" x2="25795" y2="69732"/>
                        <a14:foregroundMark x1="25795" y1="69732" x2="21708" y2="70115"/>
                        <a14:foregroundMark x1="12625" y1="5556" x2="20618" y2="6130"/>
                        <a14:foregroundMark x1="20618" y1="6130" x2="45777" y2="3831"/>
                        <a14:foregroundMark x1="45777" y1="3831" x2="50318" y2="3831"/>
                        <a14:foregroundMark x1="48865" y1="4598" x2="58401" y2="5556"/>
                        <a14:foregroundMark x1="58401" y1="5556" x2="90463" y2="4598"/>
                        <a14:foregroundMark x1="90463" y1="4598" x2="97548" y2="5172"/>
                        <a14:foregroundMark x1="97548" y1="5172" x2="97911" y2="23180"/>
                        <a14:foregroundMark x1="97275" y1="23372" x2="97003" y2="79310"/>
                        <a14:foregroundMark x1="97003" y1="79310" x2="90191" y2="91954"/>
                        <a14:foregroundMark x1="90191" y1="91954" x2="83106" y2="95977"/>
                        <a14:foregroundMark x1="77393" y1="91422" x2="75658" y2="90038"/>
                        <a14:foregroundMark x1="83106" y1="95977" x2="79784" y2="93328"/>
                        <a14:foregroundMark x1="75658" y1="90038" x2="4178" y2="89080"/>
                        <a14:foregroundMark x1="4178" y1="89080" x2="1362" y2="54598"/>
                        <a14:foregroundMark x1="1362" y1="54598" x2="1817" y2="4981"/>
                        <a14:foregroundMark x1="80472" y1="88697" x2="85104" y2="88314"/>
                        <a14:foregroundMark x1="82289" y1="92337" x2="90282" y2="96360"/>
                        <a14:foregroundMark x1="80836" y1="94636" x2="86558" y2="97318"/>
                        <a14:foregroundMark x1="86467" y1="96935" x2="90645" y2="94061"/>
                        <a14:foregroundMark x1="90554" y1="95019" x2="90372" y2="94253"/>
                        <a14:foregroundMark x1="90827" y1="96935" x2="91644" y2="95594"/>
                        <a14:foregroundMark x1="90645" y1="95594" x2="91826" y2="97318"/>
                        <a14:foregroundMark x1="81017" y1="95402" x2="80836" y2="95977"/>
                        <a14:foregroundMark x1="81290" y1="98659" x2="81290" y2="98659"/>
                        <a14:backgroundMark x1="76930" y1="92912" x2="78928" y2="93103"/>
                        <a14:backgroundMark x1="78292" y1="93487" x2="79019" y2="93487"/>
                        <a14:backgroundMark x1="78565" y1="93295" x2="79110" y2="94444"/>
                      </a14:backgroundRemoval>
                    </a14:imgEffect>
                  </a14:imgLayer>
                </a14:imgProps>
              </a:ext>
            </a:extLst>
          </a:blip>
          <a:stretch>
            <a:fillRect/>
          </a:stretch>
        </p:blipFill>
        <p:spPr>
          <a:xfrm>
            <a:off x="1143564" y="2030064"/>
            <a:ext cx="6698805" cy="2875681"/>
          </a:xfrm>
          <a:prstGeom prst="rect">
            <a:avLst/>
          </a:prstGeom>
        </p:spPr>
      </p:pic>
      <p:sp>
        <p:nvSpPr>
          <p:cNvPr id="7" name="Rechteck 6">
            <a:extLst>
              <a:ext uri="{FF2B5EF4-FFF2-40B4-BE49-F238E27FC236}">
                <a16:creationId xmlns:a16="http://schemas.microsoft.com/office/drawing/2014/main" id="{49F66A42-2412-56F2-4F07-60021771E25B}"/>
              </a:ext>
            </a:extLst>
          </p:cNvPr>
          <p:cNvSpPr/>
          <p:nvPr/>
        </p:nvSpPr>
        <p:spPr>
          <a:xfrm>
            <a:off x="1954608" y="2334305"/>
            <a:ext cx="1223937" cy="606132"/>
          </a:xfrm>
          <a:custGeom>
            <a:avLst/>
            <a:gdLst>
              <a:gd name="connsiteX0" fmla="*/ 0 w 1223937"/>
              <a:gd name="connsiteY0" fmla="*/ 0 h 606132"/>
              <a:gd name="connsiteX1" fmla="*/ 383500 w 1223937"/>
              <a:gd name="connsiteY1" fmla="*/ 0 h 606132"/>
              <a:gd name="connsiteX2" fmla="*/ 779240 w 1223937"/>
              <a:gd name="connsiteY2" fmla="*/ 0 h 606132"/>
              <a:gd name="connsiteX3" fmla="*/ 1223937 w 1223937"/>
              <a:gd name="connsiteY3" fmla="*/ 0 h 606132"/>
              <a:gd name="connsiteX4" fmla="*/ 1223937 w 1223937"/>
              <a:gd name="connsiteY4" fmla="*/ 303066 h 606132"/>
              <a:gd name="connsiteX5" fmla="*/ 1223937 w 1223937"/>
              <a:gd name="connsiteY5" fmla="*/ 606132 h 606132"/>
              <a:gd name="connsiteX6" fmla="*/ 815958 w 1223937"/>
              <a:gd name="connsiteY6" fmla="*/ 606132 h 606132"/>
              <a:gd name="connsiteX7" fmla="*/ 432458 w 1223937"/>
              <a:gd name="connsiteY7" fmla="*/ 606132 h 606132"/>
              <a:gd name="connsiteX8" fmla="*/ 0 w 1223937"/>
              <a:gd name="connsiteY8" fmla="*/ 606132 h 606132"/>
              <a:gd name="connsiteX9" fmla="*/ 0 w 1223937"/>
              <a:gd name="connsiteY9" fmla="*/ 315189 h 606132"/>
              <a:gd name="connsiteX10" fmla="*/ 0 w 1223937"/>
              <a:gd name="connsiteY10" fmla="*/ 0 h 60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3937" h="606132" fill="none" extrusionOk="0">
                <a:moveTo>
                  <a:pt x="0" y="0"/>
                </a:moveTo>
                <a:cubicBezTo>
                  <a:pt x="96283" y="-25490"/>
                  <a:pt x="201085" y="27349"/>
                  <a:pt x="383500" y="0"/>
                </a:cubicBezTo>
                <a:cubicBezTo>
                  <a:pt x="565915" y="-27349"/>
                  <a:pt x="583244" y="27405"/>
                  <a:pt x="779240" y="0"/>
                </a:cubicBezTo>
                <a:cubicBezTo>
                  <a:pt x="975236" y="-27405"/>
                  <a:pt x="1124811" y="6311"/>
                  <a:pt x="1223937" y="0"/>
                </a:cubicBezTo>
                <a:cubicBezTo>
                  <a:pt x="1239011" y="67387"/>
                  <a:pt x="1191450" y="167467"/>
                  <a:pt x="1223937" y="303066"/>
                </a:cubicBezTo>
                <a:cubicBezTo>
                  <a:pt x="1256424" y="438665"/>
                  <a:pt x="1206934" y="474893"/>
                  <a:pt x="1223937" y="606132"/>
                </a:cubicBezTo>
                <a:cubicBezTo>
                  <a:pt x="1023802" y="618597"/>
                  <a:pt x="923979" y="585316"/>
                  <a:pt x="815958" y="606132"/>
                </a:cubicBezTo>
                <a:cubicBezTo>
                  <a:pt x="707937" y="626948"/>
                  <a:pt x="512748" y="603730"/>
                  <a:pt x="432458" y="606132"/>
                </a:cubicBezTo>
                <a:cubicBezTo>
                  <a:pt x="352168" y="608534"/>
                  <a:pt x="141155" y="587661"/>
                  <a:pt x="0" y="606132"/>
                </a:cubicBezTo>
                <a:cubicBezTo>
                  <a:pt x="-33659" y="538396"/>
                  <a:pt x="7668" y="386831"/>
                  <a:pt x="0" y="315189"/>
                </a:cubicBezTo>
                <a:cubicBezTo>
                  <a:pt x="-7668" y="243547"/>
                  <a:pt x="31326" y="118988"/>
                  <a:pt x="0" y="0"/>
                </a:cubicBezTo>
                <a:close/>
              </a:path>
              <a:path w="1223937" h="606132" stroke="0" extrusionOk="0">
                <a:moveTo>
                  <a:pt x="0" y="0"/>
                </a:moveTo>
                <a:cubicBezTo>
                  <a:pt x="87933" y="-34491"/>
                  <a:pt x="307572" y="44384"/>
                  <a:pt x="432458" y="0"/>
                </a:cubicBezTo>
                <a:cubicBezTo>
                  <a:pt x="557344" y="-44384"/>
                  <a:pt x="646287" y="12313"/>
                  <a:pt x="840437" y="0"/>
                </a:cubicBezTo>
                <a:cubicBezTo>
                  <a:pt x="1034587" y="-12313"/>
                  <a:pt x="1104291" y="23111"/>
                  <a:pt x="1223937" y="0"/>
                </a:cubicBezTo>
                <a:cubicBezTo>
                  <a:pt x="1228054" y="91405"/>
                  <a:pt x="1193686" y="165348"/>
                  <a:pt x="1223937" y="303066"/>
                </a:cubicBezTo>
                <a:cubicBezTo>
                  <a:pt x="1254188" y="440784"/>
                  <a:pt x="1222119" y="524166"/>
                  <a:pt x="1223937" y="606132"/>
                </a:cubicBezTo>
                <a:cubicBezTo>
                  <a:pt x="1086063" y="614012"/>
                  <a:pt x="988762" y="593905"/>
                  <a:pt x="815958" y="606132"/>
                </a:cubicBezTo>
                <a:cubicBezTo>
                  <a:pt x="643154" y="618359"/>
                  <a:pt x="511549" y="567543"/>
                  <a:pt x="395740" y="606132"/>
                </a:cubicBezTo>
                <a:cubicBezTo>
                  <a:pt x="279931" y="644721"/>
                  <a:pt x="196961" y="588265"/>
                  <a:pt x="0" y="606132"/>
                </a:cubicBezTo>
                <a:cubicBezTo>
                  <a:pt x="-26524" y="510452"/>
                  <a:pt x="19352" y="423507"/>
                  <a:pt x="0" y="321250"/>
                </a:cubicBezTo>
                <a:cubicBezTo>
                  <a:pt x="-19352" y="218993"/>
                  <a:pt x="20384" y="67353"/>
                  <a:pt x="0" y="0"/>
                </a:cubicBezTo>
                <a:close/>
              </a:path>
            </a:pathLst>
          </a:custGeom>
          <a:solidFill>
            <a:schemeClr val="bg1"/>
          </a:solidFill>
          <a:ln>
            <a:solidFill>
              <a:schemeClr val="bg1">
                <a:lumMod val="95000"/>
              </a:schemeClr>
            </a:solidFill>
            <a:extLst>
              <a:ext uri="{C807C97D-BFC1-408E-A445-0C87EB9F89A2}">
                <ask:lineSketchStyleProps xmlns:ask="http://schemas.microsoft.com/office/drawing/2018/sketchyshapes" sd="981765707">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2E4C6B55-2ADB-7A53-E3BA-2DE6C0248D03}"/>
              </a:ext>
            </a:extLst>
          </p:cNvPr>
          <p:cNvSpPr/>
          <p:nvPr/>
        </p:nvSpPr>
        <p:spPr>
          <a:xfrm rot="19482461">
            <a:off x="1850395" y="2340773"/>
            <a:ext cx="278920" cy="69807"/>
          </a:xfrm>
          <a:custGeom>
            <a:avLst/>
            <a:gdLst>
              <a:gd name="connsiteX0" fmla="*/ 0 w 278920"/>
              <a:gd name="connsiteY0" fmla="*/ 0 h 69807"/>
              <a:gd name="connsiteX1" fmla="*/ 278920 w 278920"/>
              <a:gd name="connsiteY1" fmla="*/ 0 h 69807"/>
              <a:gd name="connsiteX2" fmla="*/ 278920 w 278920"/>
              <a:gd name="connsiteY2" fmla="*/ 69807 h 69807"/>
              <a:gd name="connsiteX3" fmla="*/ 0 w 278920"/>
              <a:gd name="connsiteY3" fmla="*/ 69807 h 69807"/>
              <a:gd name="connsiteX4" fmla="*/ 0 w 278920"/>
              <a:gd name="connsiteY4" fmla="*/ 0 h 69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20" h="69807" fill="none" extrusionOk="0">
                <a:moveTo>
                  <a:pt x="0" y="0"/>
                </a:moveTo>
                <a:cubicBezTo>
                  <a:pt x="104561" y="-1243"/>
                  <a:pt x="164039" y="4475"/>
                  <a:pt x="278920" y="0"/>
                </a:cubicBezTo>
                <a:cubicBezTo>
                  <a:pt x="277703" y="19385"/>
                  <a:pt x="277214" y="37969"/>
                  <a:pt x="278920" y="69807"/>
                </a:cubicBezTo>
                <a:cubicBezTo>
                  <a:pt x="189809" y="60662"/>
                  <a:pt x="69818" y="68084"/>
                  <a:pt x="0" y="69807"/>
                </a:cubicBezTo>
                <a:cubicBezTo>
                  <a:pt x="-100" y="44093"/>
                  <a:pt x="-382" y="33712"/>
                  <a:pt x="0" y="0"/>
                </a:cubicBezTo>
                <a:close/>
              </a:path>
              <a:path w="278920" h="69807" stroke="0" extrusionOk="0">
                <a:moveTo>
                  <a:pt x="0" y="0"/>
                </a:moveTo>
                <a:cubicBezTo>
                  <a:pt x="96682" y="-6491"/>
                  <a:pt x="172292" y="-6127"/>
                  <a:pt x="278920" y="0"/>
                </a:cubicBezTo>
                <a:cubicBezTo>
                  <a:pt x="275791" y="17873"/>
                  <a:pt x="280945" y="53251"/>
                  <a:pt x="278920" y="69807"/>
                </a:cubicBezTo>
                <a:cubicBezTo>
                  <a:pt x="206328" y="57776"/>
                  <a:pt x="76626" y="56229"/>
                  <a:pt x="0" y="69807"/>
                </a:cubicBezTo>
                <a:cubicBezTo>
                  <a:pt x="-2128" y="41556"/>
                  <a:pt x="-304" y="26665"/>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CFE097D1-C2BC-0A9F-F8AF-C011FBC1F079}"/>
              </a:ext>
            </a:extLst>
          </p:cNvPr>
          <p:cNvSpPr/>
          <p:nvPr/>
        </p:nvSpPr>
        <p:spPr>
          <a:xfrm rot="2318119">
            <a:off x="3020944" y="2310138"/>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99B8F732-48D2-0B2D-157B-7E8390C481D7}"/>
              </a:ext>
            </a:extLst>
          </p:cNvPr>
          <p:cNvSpPr/>
          <p:nvPr/>
        </p:nvSpPr>
        <p:spPr>
          <a:xfrm>
            <a:off x="1732037" y="3194373"/>
            <a:ext cx="1762496" cy="964822"/>
          </a:xfrm>
          <a:custGeom>
            <a:avLst/>
            <a:gdLst>
              <a:gd name="connsiteX0" fmla="*/ 0 w 1762496"/>
              <a:gd name="connsiteY0" fmla="*/ 0 h 964822"/>
              <a:gd name="connsiteX1" fmla="*/ 552249 w 1762496"/>
              <a:gd name="connsiteY1" fmla="*/ 0 h 964822"/>
              <a:gd name="connsiteX2" fmla="*/ 1122122 w 1762496"/>
              <a:gd name="connsiteY2" fmla="*/ 0 h 964822"/>
              <a:gd name="connsiteX3" fmla="*/ 1762496 w 1762496"/>
              <a:gd name="connsiteY3" fmla="*/ 0 h 964822"/>
              <a:gd name="connsiteX4" fmla="*/ 1762496 w 1762496"/>
              <a:gd name="connsiteY4" fmla="*/ 482411 h 964822"/>
              <a:gd name="connsiteX5" fmla="*/ 1762496 w 1762496"/>
              <a:gd name="connsiteY5" fmla="*/ 964822 h 964822"/>
              <a:gd name="connsiteX6" fmla="*/ 1174997 w 1762496"/>
              <a:gd name="connsiteY6" fmla="*/ 964822 h 964822"/>
              <a:gd name="connsiteX7" fmla="*/ 622749 w 1762496"/>
              <a:gd name="connsiteY7" fmla="*/ 964822 h 964822"/>
              <a:gd name="connsiteX8" fmla="*/ 0 w 1762496"/>
              <a:gd name="connsiteY8" fmla="*/ 964822 h 964822"/>
              <a:gd name="connsiteX9" fmla="*/ 0 w 1762496"/>
              <a:gd name="connsiteY9" fmla="*/ 501707 h 964822"/>
              <a:gd name="connsiteX10" fmla="*/ 0 w 1762496"/>
              <a:gd name="connsiteY10" fmla="*/ 0 h 96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496" h="964822" fill="none" extrusionOk="0">
                <a:moveTo>
                  <a:pt x="0" y="0"/>
                </a:moveTo>
                <a:cubicBezTo>
                  <a:pt x="250698" y="-6320"/>
                  <a:pt x="322617" y="15177"/>
                  <a:pt x="552249" y="0"/>
                </a:cubicBezTo>
                <a:cubicBezTo>
                  <a:pt x="781881" y="-15177"/>
                  <a:pt x="912399" y="4349"/>
                  <a:pt x="1122122" y="0"/>
                </a:cubicBezTo>
                <a:cubicBezTo>
                  <a:pt x="1331845" y="-4349"/>
                  <a:pt x="1628752" y="63382"/>
                  <a:pt x="1762496" y="0"/>
                </a:cubicBezTo>
                <a:cubicBezTo>
                  <a:pt x="1815893" y="150112"/>
                  <a:pt x="1705209" y="262974"/>
                  <a:pt x="1762496" y="482411"/>
                </a:cubicBezTo>
                <a:cubicBezTo>
                  <a:pt x="1819783" y="701848"/>
                  <a:pt x="1724629" y="771591"/>
                  <a:pt x="1762496" y="964822"/>
                </a:cubicBezTo>
                <a:cubicBezTo>
                  <a:pt x="1604131" y="971324"/>
                  <a:pt x="1411570" y="916282"/>
                  <a:pt x="1174997" y="964822"/>
                </a:cubicBezTo>
                <a:cubicBezTo>
                  <a:pt x="938424" y="1013362"/>
                  <a:pt x="837487" y="959780"/>
                  <a:pt x="622749" y="964822"/>
                </a:cubicBezTo>
                <a:cubicBezTo>
                  <a:pt x="408011" y="969864"/>
                  <a:pt x="214612" y="927858"/>
                  <a:pt x="0" y="964822"/>
                </a:cubicBezTo>
                <a:cubicBezTo>
                  <a:pt x="-35742" y="819713"/>
                  <a:pt x="26054" y="679977"/>
                  <a:pt x="0" y="501707"/>
                </a:cubicBezTo>
                <a:cubicBezTo>
                  <a:pt x="-26054" y="323438"/>
                  <a:pt x="41419" y="205638"/>
                  <a:pt x="0" y="0"/>
                </a:cubicBezTo>
                <a:close/>
              </a:path>
              <a:path w="1762496" h="964822" stroke="0" extrusionOk="0">
                <a:moveTo>
                  <a:pt x="0" y="0"/>
                </a:moveTo>
                <a:cubicBezTo>
                  <a:pt x="175502" y="-23931"/>
                  <a:pt x="365579" y="15581"/>
                  <a:pt x="622749" y="0"/>
                </a:cubicBezTo>
                <a:cubicBezTo>
                  <a:pt x="879919" y="-15581"/>
                  <a:pt x="923953" y="1355"/>
                  <a:pt x="1210247" y="0"/>
                </a:cubicBezTo>
                <a:cubicBezTo>
                  <a:pt x="1496541" y="-1355"/>
                  <a:pt x="1617797" y="58476"/>
                  <a:pt x="1762496" y="0"/>
                </a:cubicBezTo>
                <a:cubicBezTo>
                  <a:pt x="1786465" y="156150"/>
                  <a:pt x="1751582" y="293642"/>
                  <a:pt x="1762496" y="482411"/>
                </a:cubicBezTo>
                <a:cubicBezTo>
                  <a:pt x="1773410" y="671180"/>
                  <a:pt x="1728997" y="749370"/>
                  <a:pt x="1762496" y="964822"/>
                </a:cubicBezTo>
                <a:cubicBezTo>
                  <a:pt x="1508645" y="981251"/>
                  <a:pt x="1324678" y="909079"/>
                  <a:pt x="1174997" y="964822"/>
                </a:cubicBezTo>
                <a:cubicBezTo>
                  <a:pt x="1025316" y="1020565"/>
                  <a:pt x="713990" y="896298"/>
                  <a:pt x="569874" y="964822"/>
                </a:cubicBezTo>
                <a:cubicBezTo>
                  <a:pt x="425758" y="1033346"/>
                  <a:pt x="115154" y="941804"/>
                  <a:pt x="0" y="964822"/>
                </a:cubicBezTo>
                <a:cubicBezTo>
                  <a:pt x="-45447" y="777345"/>
                  <a:pt x="17102" y="648014"/>
                  <a:pt x="0" y="511356"/>
                </a:cubicBezTo>
                <a:cubicBezTo>
                  <a:pt x="-17102" y="374698"/>
                  <a:pt x="48805" y="214541"/>
                  <a:pt x="0" y="0"/>
                </a:cubicBezTo>
                <a:close/>
              </a:path>
            </a:pathLst>
          </a:custGeom>
          <a:solidFill>
            <a:schemeClr val="bg1"/>
          </a:solidFill>
          <a:ln>
            <a:solidFill>
              <a:schemeClr val="bg1">
                <a:lumMod val="95000"/>
              </a:schemeClr>
            </a:solidFill>
            <a:extLst>
              <a:ext uri="{C807C97D-BFC1-408E-A445-0C87EB9F89A2}">
                <ask:lineSketchStyleProps xmlns:ask="http://schemas.microsoft.com/office/drawing/2018/sketchyshapes" sd="981765707">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C97D168D-3EE3-29B0-D437-7823ABA02A0B}"/>
              </a:ext>
            </a:extLst>
          </p:cNvPr>
          <p:cNvSpPr/>
          <p:nvPr/>
        </p:nvSpPr>
        <p:spPr>
          <a:xfrm rot="6966358">
            <a:off x="1609212" y="3214601"/>
            <a:ext cx="278920" cy="69807"/>
          </a:xfrm>
          <a:custGeom>
            <a:avLst/>
            <a:gdLst>
              <a:gd name="connsiteX0" fmla="*/ 0 w 278920"/>
              <a:gd name="connsiteY0" fmla="*/ 0 h 69807"/>
              <a:gd name="connsiteX1" fmla="*/ 278920 w 278920"/>
              <a:gd name="connsiteY1" fmla="*/ 0 h 69807"/>
              <a:gd name="connsiteX2" fmla="*/ 278920 w 278920"/>
              <a:gd name="connsiteY2" fmla="*/ 69807 h 69807"/>
              <a:gd name="connsiteX3" fmla="*/ 0 w 278920"/>
              <a:gd name="connsiteY3" fmla="*/ 69807 h 69807"/>
              <a:gd name="connsiteX4" fmla="*/ 0 w 278920"/>
              <a:gd name="connsiteY4" fmla="*/ 0 h 69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20" h="69807" fill="none" extrusionOk="0">
                <a:moveTo>
                  <a:pt x="0" y="0"/>
                </a:moveTo>
                <a:cubicBezTo>
                  <a:pt x="104561" y="-1243"/>
                  <a:pt x="164039" y="4475"/>
                  <a:pt x="278920" y="0"/>
                </a:cubicBezTo>
                <a:cubicBezTo>
                  <a:pt x="277703" y="19385"/>
                  <a:pt x="277214" y="37969"/>
                  <a:pt x="278920" y="69807"/>
                </a:cubicBezTo>
                <a:cubicBezTo>
                  <a:pt x="189809" y="60662"/>
                  <a:pt x="69818" y="68084"/>
                  <a:pt x="0" y="69807"/>
                </a:cubicBezTo>
                <a:cubicBezTo>
                  <a:pt x="-100" y="44093"/>
                  <a:pt x="-382" y="33712"/>
                  <a:pt x="0" y="0"/>
                </a:cubicBezTo>
                <a:close/>
              </a:path>
              <a:path w="278920" h="69807" stroke="0" extrusionOk="0">
                <a:moveTo>
                  <a:pt x="0" y="0"/>
                </a:moveTo>
                <a:cubicBezTo>
                  <a:pt x="96682" y="-6491"/>
                  <a:pt x="172292" y="-6127"/>
                  <a:pt x="278920" y="0"/>
                </a:cubicBezTo>
                <a:cubicBezTo>
                  <a:pt x="275791" y="17873"/>
                  <a:pt x="280945" y="53251"/>
                  <a:pt x="278920" y="69807"/>
                </a:cubicBezTo>
                <a:cubicBezTo>
                  <a:pt x="206328" y="57776"/>
                  <a:pt x="76626" y="56229"/>
                  <a:pt x="0" y="69807"/>
                </a:cubicBezTo>
                <a:cubicBezTo>
                  <a:pt x="-2128" y="41556"/>
                  <a:pt x="-304" y="26665"/>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801F25ED-BF0C-87B3-95A8-4FB352622DD8}"/>
              </a:ext>
            </a:extLst>
          </p:cNvPr>
          <p:cNvSpPr/>
          <p:nvPr/>
        </p:nvSpPr>
        <p:spPr>
          <a:xfrm rot="1614024">
            <a:off x="3355830" y="3200904"/>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7BF2D125-62F5-A86D-C35F-7279807284FD}"/>
              </a:ext>
            </a:extLst>
          </p:cNvPr>
          <p:cNvSpPr/>
          <p:nvPr/>
        </p:nvSpPr>
        <p:spPr>
          <a:xfrm>
            <a:off x="2225483" y="4116560"/>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99CF4EDD-2591-D28E-AF6D-938884A9E67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6600" t="-1710" r="32900" b="1710"/>
          <a:stretch/>
        </p:blipFill>
        <p:spPr>
          <a:xfrm>
            <a:off x="4151407" y="3483832"/>
            <a:ext cx="841186" cy="1441568"/>
          </a:xfrm>
          <a:prstGeom prst="rect">
            <a:avLst/>
          </a:prstGeom>
        </p:spPr>
      </p:pic>
      <p:sp>
        <p:nvSpPr>
          <p:cNvPr id="19" name="Ovale Legende 1">
            <a:extLst>
              <a:ext uri="{FF2B5EF4-FFF2-40B4-BE49-F238E27FC236}">
                <a16:creationId xmlns:a16="http://schemas.microsoft.com/office/drawing/2014/main" id="{FA998A65-D19A-C7B6-AFEA-0079F75A4E9E}"/>
              </a:ext>
            </a:extLst>
          </p:cNvPr>
          <p:cNvSpPr/>
          <p:nvPr/>
        </p:nvSpPr>
        <p:spPr>
          <a:xfrm>
            <a:off x="4837036" y="1932601"/>
            <a:ext cx="3517731" cy="1457495"/>
          </a:xfrm>
          <a:prstGeom prst="wedgeEllipseCallout">
            <a:avLst>
              <a:gd name="adj1" fmla="val -43983"/>
              <a:gd name="adj2" fmla="val 57582"/>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Der Rechenstrich passt zur Aufgabe. Ich gehe erst sieben Hunderter vor und dann sieben Vierer zurück. Also bin ich insgesamt sieben mal Sechsundneunzig vorgegangen.</a:t>
            </a:r>
            <a:endParaRPr lang="de-DE" sz="1200" dirty="0"/>
          </a:p>
        </p:txBody>
      </p:sp>
      <p:pic>
        <p:nvPicPr>
          <p:cNvPr id="20" name="Grafik 19" descr="Ein Bild, das Entwurf, Zeichnung, weiß, Design enthält.&#10;&#10;Automatisch generierte Beschreibung">
            <a:extLst>
              <a:ext uri="{FF2B5EF4-FFF2-40B4-BE49-F238E27FC236}">
                <a16:creationId xmlns:a16="http://schemas.microsoft.com/office/drawing/2014/main" id="{91AB915C-698A-1250-DE2D-5256A3BC2350}"/>
              </a:ext>
            </a:extLst>
          </p:cNvPr>
          <p:cNvPicPr>
            <a:picLocks noChangeAspect="1"/>
          </p:cNvPicPr>
          <p:nvPr/>
        </p:nvPicPr>
        <p:blipFill rotWithShape="1">
          <a:blip r:embed="rId10"/>
          <a:srcRect l="5214" t="2995" r="57810" b="85827"/>
          <a:stretch/>
        </p:blipFill>
        <p:spPr>
          <a:xfrm>
            <a:off x="1784434" y="3345386"/>
            <a:ext cx="1657702" cy="682259"/>
          </a:xfrm>
          <a:prstGeom prst="rect">
            <a:avLst/>
          </a:prstGeom>
        </p:spPr>
      </p:pic>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F24331AD-05FB-7D77-9F66-D1B5E85A2CAA}"/>
                  </a:ext>
                </a:extLst>
              </p:cNvPr>
              <p:cNvSpPr txBox="1"/>
              <p:nvPr/>
            </p:nvSpPr>
            <p:spPr>
              <a:xfrm>
                <a:off x="1954608" y="2523229"/>
                <a:ext cx="1218945" cy="307777"/>
              </a:xfrm>
              <a:prstGeom prst="rect">
                <a:avLst/>
              </a:prstGeom>
              <a:noFill/>
            </p:spPr>
            <p:txBody>
              <a:bodyPr wrap="square" rtlCol="0">
                <a:spAutoFit/>
              </a:bodyPr>
              <a:lstStyle/>
              <a:p>
                <a:pPr algn="ctr"/>
                <a:r>
                  <a:rPr lang="de-DE" sz="1400" dirty="0">
                    <a:latin typeface="Grundschrift" panose="03010100010101010101" pitchFamily="66" charset="0"/>
                  </a:rPr>
                  <a:t>7 </a:t>
                </a:r>
                <a14:m>
                  <m:oMath xmlns:m="http://schemas.openxmlformats.org/officeDocument/2006/math">
                    <m:r>
                      <a:rPr lang="de-DE" sz="1400" b="0" i="1" smtClean="0">
                        <a:latin typeface="Cambria Math" panose="02040503050406030204" pitchFamily="18" charset="0"/>
                      </a:rPr>
                      <m:t>・</m:t>
                    </m:r>
                  </m:oMath>
                </a14:m>
                <a:r>
                  <a:rPr lang="de-DE" sz="1400" dirty="0">
                    <a:latin typeface="Grundschrift" panose="03010100010101010101" pitchFamily="66" charset="0"/>
                  </a:rPr>
                  <a:t>96 = 672</a:t>
                </a:r>
              </a:p>
            </p:txBody>
          </p:sp>
        </mc:Choice>
        <mc:Fallback xmlns="">
          <p:sp>
            <p:nvSpPr>
              <p:cNvPr id="21" name="Textfeld 20">
                <a:extLst>
                  <a:ext uri="{FF2B5EF4-FFF2-40B4-BE49-F238E27FC236}">
                    <a16:creationId xmlns:a16="http://schemas.microsoft.com/office/drawing/2014/main" id="{F24331AD-05FB-7D77-9F66-D1B5E85A2CAA}"/>
                  </a:ext>
                </a:extLst>
              </p:cNvPr>
              <p:cNvSpPr txBox="1">
                <a:spLocks noRot="1" noChangeAspect="1" noMove="1" noResize="1" noEditPoints="1" noAdjustHandles="1" noChangeArrowheads="1" noChangeShapeType="1" noTextEdit="1"/>
              </p:cNvSpPr>
              <p:nvPr/>
            </p:nvSpPr>
            <p:spPr>
              <a:xfrm>
                <a:off x="1954608" y="2523229"/>
                <a:ext cx="1218945" cy="307777"/>
              </a:xfrm>
              <a:prstGeom prst="rect">
                <a:avLst/>
              </a:prstGeom>
              <a:blipFill>
                <a:blip r:embed="rId11"/>
                <a:stretch>
                  <a:fillRect b="-24000"/>
                </a:stretch>
              </a:blipFill>
            </p:spPr>
            <p:txBody>
              <a:bodyPr/>
              <a:lstStyle/>
              <a:p>
                <a:r>
                  <a:rPr lang="de-DE">
                    <a:noFill/>
                  </a:rPr>
                  <a:t> </a:t>
                </a:r>
              </a:p>
            </p:txBody>
          </p:sp>
        </mc:Fallback>
      </mc:AlternateContent>
    </p:spTree>
    <p:extLst>
      <p:ext uri="{BB962C8B-B14F-4D97-AF65-F5344CB8AC3E}">
        <p14:creationId xmlns:p14="http://schemas.microsoft.com/office/powerpoint/2010/main" val="190419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6207C0-2D86-090C-3EFB-66C1DE1FA6E0}"/>
              </a:ext>
            </a:extLst>
          </p:cNvPr>
          <p:cNvSpPr>
            <a:spLocks noGrp="1"/>
          </p:cNvSpPr>
          <p:nvPr>
            <p:ph type="body" sz="quarter" idx="13"/>
          </p:nvPr>
        </p:nvSpPr>
        <p:spPr/>
        <p:txBody>
          <a:bodyPr/>
          <a:lstStyle/>
          <a:p>
            <a:r>
              <a:rPr lang="de-DE" dirty="0"/>
              <a:t>BEGRÜNDUNGEN UNTERSCHEIDEN SICH:</a:t>
            </a:r>
            <a:br>
              <a:rPr lang="de-DE" dirty="0"/>
            </a:br>
            <a:r>
              <a:rPr lang="de-DE" dirty="0"/>
              <a:t>WIRKUNG VON OPERATIONEN BEGRÜNDEN</a:t>
            </a:r>
          </a:p>
        </p:txBody>
      </p:sp>
      <p:sp>
        <p:nvSpPr>
          <p:cNvPr id="5" name="Datumsplatzhalter 4">
            <a:extLst>
              <a:ext uri="{FF2B5EF4-FFF2-40B4-BE49-F238E27FC236}">
                <a16:creationId xmlns:a16="http://schemas.microsoft.com/office/drawing/2014/main" id="{92EF37C6-5029-43E6-2B02-C700CCECD4C8}"/>
              </a:ext>
            </a:extLst>
          </p:cNvPr>
          <p:cNvSpPr>
            <a:spLocks noGrp="1"/>
          </p:cNvSpPr>
          <p:nvPr>
            <p:ph type="dt" sz="half" idx="10"/>
          </p:nvPr>
        </p:nvSpPr>
        <p:spPr/>
        <p:txBody>
          <a:bodyPr/>
          <a:lstStyle/>
          <a:p>
            <a:pPr>
              <a:lnSpc>
                <a:spcPct val="150000"/>
              </a:lnSpc>
            </a:pPr>
            <a:r>
              <a:rPr lang="de-DE" dirty="0"/>
              <a:t>24.04.2024</a:t>
            </a:r>
          </a:p>
          <a:p>
            <a:pPr>
              <a:lnSpc>
                <a:spcPct val="150000"/>
              </a:lnSpc>
            </a:pPr>
            <a:endParaRPr lang="de-DE" dirty="0"/>
          </a:p>
        </p:txBody>
      </p:sp>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58</a:t>
            </a:fld>
            <a:endParaRPr lang="de-DE" dirty="0"/>
          </a:p>
        </p:txBody>
      </p:sp>
      <p:pic>
        <p:nvPicPr>
          <p:cNvPr id="8" name="Inhaltsplatzhalter 7">
            <a:extLst>
              <a:ext uri="{FF2B5EF4-FFF2-40B4-BE49-F238E27FC236}">
                <a16:creationId xmlns:a16="http://schemas.microsoft.com/office/drawing/2014/main" id="{4113EB40-F170-84C9-55CE-86F76FCA94AF}"/>
              </a:ext>
            </a:extLst>
          </p:cNvPr>
          <p:cNvPicPr>
            <a:picLocks noGrp="1" noChangeAspect="1"/>
          </p:cNvPicPr>
          <p:nvPr>
            <p:ph idx="1"/>
          </p:nvPr>
        </p:nvPicPr>
        <p:blipFill rotWithShape="1">
          <a:blip r:embed="rId3"/>
          <a:srcRect t="607" b="607"/>
          <a:stretch/>
        </p:blipFill>
        <p:spPr>
          <a:xfrm>
            <a:off x="1067594" y="2073683"/>
            <a:ext cx="6332273" cy="2586212"/>
          </a:xfrm>
          <a:prstGeom prst="rect">
            <a:avLst/>
          </a:prstGeom>
        </p:spPr>
      </p:pic>
      <p:sp>
        <p:nvSpPr>
          <p:cNvPr id="16" name="Titel 5">
            <a:extLst>
              <a:ext uri="{FF2B5EF4-FFF2-40B4-BE49-F238E27FC236}">
                <a16:creationId xmlns:a16="http://schemas.microsoft.com/office/drawing/2014/main" id="{82303688-DBC5-CAB9-A4A1-205274DE8B62}"/>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pic>
        <p:nvPicPr>
          <p:cNvPr id="17" name="Grafik 16">
            <a:extLst>
              <a:ext uri="{FF2B5EF4-FFF2-40B4-BE49-F238E27FC236}">
                <a16:creationId xmlns:a16="http://schemas.microsoft.com/office/drawing/2014/main" id="{FB4878B8-4AE4-1B81-34E1-E4EB5DF63E08}"/>
              </a:ext>
            </a:extLst>
          </p:cNvPr>
          <p:cNvPicPr>
            <a:picLocks noChangeAspect="1"/>
          </p:cNvPicPr>
          <p:nvPr/>
        </p:nvPicPr>
        <p:blipFill>
          <a:blip r:embed="rId4"/>
          <a:stretch>
            <a:fillRect/>
          </a:stretch>
        </p:blipFill>
        <p:spPr>
          <a:xfrm>
            <a:off x="4526613" y="4680377"/>
            <a:ext cx="4572000" cy="1505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02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6207C0-2D86-090C-3EFB-66C1DE1FA6E0}"/>
              </a:ext>
            </a:extLst>
          </p:cNvPr>
          <p:cNvSpPr>
            <a:spLocks noGrp="1"/>
          </p:cNvSpPr>
          <p:nvPr>
            <p:ph type="body" sz="quarter" idx="13"/>
          </p:nvPr>
        </p:nvSpPr>
        <p:spPr>
          <a:xfrm>
            <a:off x="1096266" y="1194030"/>
            <a:ext cx="7853770" cy="445628"/>
          </a:xfrm>
        </p:spPr>
        <p:txBody>
          <a:bodyPr/>
          <a:lstStyle/>
          <a:p>
            <a:r>
              <a:rPr lang="de-DE" dirty="0"/>
              <a:t>BEGRÜNDUNGEN UNTERSCHEIDEN SICH:</a:t>
            </a:r>
            <a:br>
              <a:rPr lang="de-DE" dirty="0"/>
            </a:br>
            <a:r>
              <a:rPr lang="de-DE" dirty="0"/>
              <a:t>LÖSUNGEN AUF STIMMIGKEIT ÜBERPRÜFEN, FEHLLÖSUNGEN BEGRÜNDEN </a:t>
            </a:r>
          </a:p>
        </p:txBody>
      </p:sp>
      <p:sp>
        <p:nvSpPr>
          <p:cNvPr id="5" name="Datumsplatzhalter 4">
            <a:extLst>
              <a:ext uri="{FF2B5EF4-FFF2-40B4-BE49-F238E27FC236}">
                <a16:creationId xmlns:a16="http://schemas.microsoft.com/office/drawing/2014/main" id="{92EF37C6-5029-43E6-2B02-C700CCECD4C8}"/>
              </a:ext>
            </a:extLst>
          </p:cNvPr>
          <p:cNvSpPr>
            <a:spLocks noGrp="1"/>
          </p:cNvSpPr>
          <p:nvPr>
            <p:ph type="dt" sz="half" idx="10"/>
          </p:nvPr>
        </p:nvSpPr>
        <p:spPr/>
        <p:txBody>
          <a:bodyPr/>
          <a:lstStyle/>
          <a:p>
            <a:pPr>
              <a:lnSpc>
                <a:spcPct val="150000"/>
              </a:lnSpc>
            </a:pPr>
            <a:r>
              <a:rPr lang="de-DE" dirty="0"/>
              <a:t>24.04.2024</a:t>
            </a:r>
          </a:p>
          <a:p>
            <a:pPr>
              <a:lnSpc>
                <a:spcPct val="150000"/>
              </a:lnSpc>
            </a:pPr>
            <a:endParaRPr lang="de-DE" dirty="0"/>
          </a:p>
        </p:txBody>
      </p:sp>
      <p:pic>
        <p:nvPicPr>
          <p:cNvPr id="32" name="Grafik 31">
            <a:extLst>
              <a:ext uri="{FF2B5EF4-FFF2-40B4-BE49-F238E27FC236}">
                <a16:creationId xmlns:a16="http://schemas.microsoft.com/office/drawing/2014/main" id="{944BA828-C2C5-F3D2-FFD9-5C9CE782FD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40" b="98659" l="1272" r="97911">
                        <a14:foregroundMark x1="3633" y1="3831" x2="66939" y2="19349"/>
                        <a14:foregroundMark x1="66939" y1="19349" x2="73751" y2="27586"/>
                        <a14:foregroundMark x1="73751" y1="27586" x2="76748" y2="45977"/>
                        <a14:foregroundMark x1="76748" y1="45977" x2="25795" y2="69732"/>
                        <a14:foregroundMark x1="25795" y1="69732" x2="21708" y2="70115"/>
                        <a14:foregroundMark x1="12625" y1="5556" x2="20618" y2="6130"/>
                        <a14:foregroundMark x1="20618" y1="6130" x2="45777" y2="3831"/>
                        <a14:foregroundMark x1="45777" y1="3831" x2="50318" y2="3831"/>
                        <a14:foregroundMark x1="48865" y1="4598" x2="58401" y2="5556"/>
                        <a14:foregroundMark x1="58401" y1="5556" x2="90463" y2="4598"/>
                        <a14:foregroundMark x1="90463" y1="4598" x2="97548" y2="5172"/>
                        <a14:foregroundMark x1="97548" y1="5172" x2="97911" y2="23180"/>
                        <a14:foregroundMark x1="97275" y1="23372" x2="97003" y2="79310"/>
                        <a14:foregroundMark x1="97003" y1="79310" x2="90191" y2="91954"/>
                        <a14:foregroundMark x1="90191" y1="91954" x2="83106" y2="95977"/>
                        <a14:foregroundMark x1="77393" y1="91422" x2="75658" y2="90038"/>
                        <a14:foregroundMark x1="83106" y1="95977" x2="79784" y2="93328"/>
                        <a14:foregroundMark x1="75658" y1="90038" x2="4178" y2="89080"/>
                        <a14:foregroundMark x1="4178" y1="89080" x2="1362" y2="54598"/>
                        <a14:foregroundMark x1="1362" y1="54598" x2="1817" y2="4981"/>
                        <a14:foregroundMark x1="80472" y1="88697" x2="85104" y2="88314"/>
                        <a14:foregroundMark x1="82289" y1="92337" x2="90282" y2="96360"/>
                        <a14:foregroundMark x1="80836" y1="94636" x2="86558" y2="97318"/>
                        <a14:foregroundMark x1="86467" y1="96935" x2="90645" y2="94061"/>
                        <a14:foregroundMark x1="90554" y1="95019" x2="90372" y2="94253"/>
                        <a14:foregroundMark x1="90827" y1="96935" x2="91644" y2="95594"/>
                        <a14:foregroundMark x1="90645" y1="95594" x2="91826" y2="97318"/>
                        <a14:foregroundMark x1="81017" y1="95402" x2="80836" y2="95977"/>
                        <a14:foregroundMark x1="81290" y1="98659" x2="81290" y2="98659"/>
                        <a14:backgroundMark x1="76930" y1="92912" x2="78928" y2="93103"/>
                        <a14:backgroundMark x1="78292" y1="93487" x2="79019" y2="93487"/>
                        <a14:backgroundMark x1="78565" y1="93295" x2="79110" y2="94444"/>
                      </a14:backgroundRemoval>
                    </a14:imgEffect>
                  </a14:imgLayer>
                </a14:imgProps>
              </a:ext>
            </a:extLst>
          </a:blip>
          <a:stretch>
            <a:fillRect/>
          </a:stretch>
        </p:blipFill>
        <p:spPr>
          <a:xfrm>
            <a:off x="1096266" y="2011571"/>
            <a:ext cx="6698805" cy="2875681"/>
          </a:xfrm>
          <a:prstGeom prst="rect">
            <a:avLst/>
          </a:prstGeom>
        </p:spPr>
      </p:pic>
      <p:sp>
        <p:nvSpPr>
          <p:cNvPr id="6" name="Foliennummernplatzhalter 5">
            <a:extLst>
              <a:ext uri="{FF2B5EF4-FFF2-40B4-BE49-F238E27FC236}">
                <a16:creationId xmlns:a16="http://schemas.microsoft.com/office/drawing/2014/main" id="{E5C335CC-4510-2545-1916-8F1B603399D8}"/>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6" name="Titel 5">
            <a:extLst>
              <a:ext uri="{FF2B5EF4-FFF2-40B4-BE49-F238E27FC236}">
                <a16:creationId xmlns:a16="http://schemas.microsoft.com/office/drawing/2014/main" id="{82303688-DBC5-CAB9-A4A1-205274DE8B62}"/>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pic>
        <p:nvPicPr>
          <p:cNvPr id="4" name="Grafik 3">
            <a:extLst>
              <a:ext uri="{FF2B5EF4-FFF2-40B4-BE49-F238E27FC236}">
                <a16:creationId xmlns:a16="http://schemas.microsoft.com/office/drawing/2014/main" id="{DC40560B-B51F-F413-2E35-276776332AA9}"/>
              </a:ext>
            </a:extLst>
          </p:cNvPr>
          <p:cNvPicPr>
            <a:picLocks noChangeAspect="1"/>
          </p:cNvPicPr>
          <p:nvPr/>
        </p:nvPicPr>
        <p:blipFill rotWithShape="1">
          <a:blip r:embed="rId5"/>
          <a:srcRect b="46420"/>
          <a:stretch/>
        </p:blipFill>
        <p:spPr>
          <a:xfrm>
            <a:off x="7518850" y="5009162"/>
            <a:ext cx="1625150" cy="1288227"/>
          </a:xfrm>
          <a:prstGeom prst="rect">
            <a:avLst/>
          </a:prstGeom>
        </p:spPr>
      </p:pic>
      <p:sp>
        <p:nvSpPr>
          <p:cNvPr id="8" name="Abgerundete rechteckige Legende 7">
            <a:extLst>
              <a:ext uri="{FF2B5EF4-FFF2-40B4-BE49-F238E27FC236}">
                <a16:creationId xmlns:a16="http://schemas.microsoft.com/office/drawing/2014/main" id="{158AD813-24BD-02DC-525E-2E91AA8FCDE9}"/>
              </a:ext>
            </a:extLst>
          </p:cNvPr>
          <p:cNvSpPr/>
          <p:nvPr/>
        </p:nvSpPr>
        <p:spPr>
          <a:xfrm>
            <a:off x="5173884" y="5009162"/>
            <a:ext cx="1798004" cy="654809"/>
          </a:xfrm>
          <a:prstGeom prst="wedgeRoundRectCallout">
            <a:avLst>
              <a:gd name="adj1" fmla="val 80252"/>
              <a:gd name="adj2" fmla="val 375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Hier stimmt etwas nicht. Erkläre.</a:t>
            </a:r>
          </a:p>
        </p:txBody>
      </p:sp>
      <p:pic>
        <p:nvPicPr>
          <p:cNvPr id="12" name="Grafik 11">
            <a:extLst>
              <a:ext uri="{FF2B5EF4-FFF2-40B4-BE49-F238E27FC236}">
                <a16:creationId xmlns:a16="http://schemas.microsoft.com/office/drawing/2014/main" id="{9FC1E06F-0C42-A59C-8470-CBBD6747EBB5}"/>
              </a:ext>
            </a:extLst>
          </p:cNvPr>
          <p:cNvPicPr>
            <a:picLocks noChangeAspect="1"/>
          </p:cNvPicPr>
          <p:nvPr/>
        </p:nvPicPr>
        <p:blipFill>
          <a:blip r:embed="rId6"/>
          <a:stretch>
            <a:fillRect/>
          </a:stretch>
        </p:blipFill>
        <p:spPr>
          <a:xfrm>
            <a:off x="4802330" y="2399607"/>
            <a:ext cx="1122317" cy="826544"/>
          </a:xfrm>
          <a:prstGeom prst="rect">
            <a:avLst/>
          </a:prstGeom>
        </p:spPr>
      </p:pic>
      <p:pic>
        <p:nvPicPr>
          <p:cNvPr id="13" name="Grafik 12">
            <a:extLst>
              <a:ext uri="{FF2B5EF4-FFF2-40B4-BE49-F238E27FC236}">
                <a16:creationId xmlns:a16="http://schemas.microsoft.com/office/drawing/2014/main" id="{5EF12799-ECBB-750F-4AFF-07B2C1AB566A}"/>
              </a:ext>
            </a:extLst>
          </p:cNvPr>
          <p:cNvPicPr>
            <a:picLocks noChangeAspect="1"/>
          </p:cNvPicPr>
          <p:nvPr/>
        </p:nvPicPr>
        <p:blipFill>
          <a:blip r:embed="rId7"/>
          <a:stretch>
            <a:fillRect/>
          </a:stretch>
        </p:blipFill>
        <p:spPr>
          <a:xfrm>
            <a:off x="6273653" y="3422860"/>
            <a:ext cx="1122317" cy="839690"/>
          </a:xfrm>
          <a:prstGeom prst="rect">
            <a:avLst/>
          </a:prstGeom>
        </p:spPr>
      </p:pic>
      <p:pic>
        <p:nvPicPr>
          <p:cNvPr id="14" name="Grafik 13">
            <a:extLst>
              <a:ext uri="{FF2B5EF4-FFF2-40B4-BE49-F238E27FC236}">
                <a16:creationId xmlns:a16="http://schemas.microsoft.com/office/drawing/2014/main" id="{4F5D12BB-FC53-BDC6-8369-993267FFD75E}"/>
              </a:ext>
            </a:extLst>
          </p:cNvPr>
          <p:cNvPicPr>
            <a:picLocks noChangeAspect="1"/>
          </p:cNvPicPr>
          <p:nvPr/>
        </p:nvPicPr>
        <p:blipFill>
          <a:blip r:embed="rId8"/>
          <a:stretch>
            <a:fillRect/>
          </a:stretch>
        </p:blipFill>
        <p:spPr>
          <a:xfrm>
            <a:off x="4797597" y="3463745"/>
            <a:ext cx="1127050" cy="839690"/>
          </a:xfrm>
          <a:prstGeom prst="rect">
            <a:avLst/>
          </a:prstGeom>
        </p:spPr>
      </p:pic>
      <p:pic>
        <p:nvPicPr>
          <p:cNvPr id="11" name="Grafik 10">
            <a:extLst>
              <a:ext uri="{FF2B5EF4-FFF2-40B4-BE49-F238E27FC236}">
                <a16:creationId xmlns:a16="http://schemas.microsoft.com/office/drawing/2014/main" id="{A34F3E55-2128-DCA0-E12B-8E3DB2BE9A4F}"/>
              </a:ext>
            </a:extLst>
          </p:cNvPr>
          <p:cNvPicPr>
            <a:picLocks noChangeAspect="1"/>
          </p:cNvPicPr>
          <p:nvPr/>
        </p:nvPicPr>
        <p:blipFill>
          <a:blip r:embed="rId9"/>
          <a:stretch>
            <a:fillRect/>
          </a:stretch>
        </p:blipFill>
        <p:spPr>
          <a:xfrm>
            <a:off x="6294787" y="2376280"/>
            <a:ext cx="1122317" cy="849871"/>
          </a:xfrm>
          <a:prstGeom prst="rect">
            <a:avLst/>
          </a:prstGeom>
        </p:spPr>
      </p:pic>
      <p:sp>
        <p:nvSpPr>
          <p:cNvPr id="18" name="Rechteck 17">
            <a:extLst>
              <a:ext uri="{FF2B5EF4-FFF2-40B4-BE49-F238E27FC236}">
                <a16:creationId xmlns:a16="http://schemas.microsoft.com/office/drawing/2014/main" id="{E231D097-C95B-DB97-3AE8-EA3A7C5FAC04}"/>
              </a:ext>
            </a:extLst>
          </p:cNvPr>
          <p:cNvSpPr/>
          <p:nvPr/>
        </p:nvSpPr>
        <p:spPr>
          <a:xfrm rot="1614024">
            <a:off x="7213181" y="2380916"/>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AEC999A5-FAC8-EBEC-307A-5CBADD28F8E3}"/>
              </a:ext>
            </a:extLst>
          </p:cNvPr>
          <p:cNvSpPr/>
          <p:nvPr/>
        </p:nvSpPr>
        <p:spPr>
          <a:xfrm rot="19437083">
            <a:off x="6171196" y="2379935"/>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20">
            <a:extLst>
              <a:ext uri="{FF2B5EF4-FFF2-40B4-BE49-F238E27FC236}">
                <a16:creationId xmlns:a16="http://schemas.microsoft.com/office/drawing/2014/main" id="{3CD3D420-0DB2-BB77-CE14-6A5F8ADE6614}"/>
              </a:ext>
            </a:extLst>
          </p:cNvPr>
          <p:cNvSpPr/>
          <p:nvPr/>
        </p:nvSpPr>
        <p:spPr>
          <a:xfrm>
            <a:off x="6717242" y="3165326"/>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21">
            <a:extLst>
              <a:ext uri="{FF2B5EF4-FFF2-40B4-BE49-F238E27FC236}">
                <a16:creationId xmlns:a16="http://schemas.microsoft.com/office/drawing/2014/main" id="{4035EF56-5D2F-DECB-E438-C15689DC7665}"/>
              </a:ext>
            </a:extLst>
          </p:cNvPr>
          <p:cNvSpPr/>
          <p:nvPr/>
        </p:nvSpPr>
        <p:spPr>
          <a:xfrm rot="1614024">
            <a:off x="7213180" y="3424031"/>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hteck 22">
            <a:extLst>
              <a:ext uri="{FF2B5EF4-FFF2-40B4-BE49-F238E27FC236}">
                <a16:creationId xmlns:a16="http://schemas.microsoft.com/office/drawing/2014/main" id="{DF9295BE-3A1E-7632-1077-BF2AC4B07194}"/>
              </a:ext>
            </a:extLst>
          </p:cNvPr>
          <p:cNvSpPr/>
          <p:nvPr/>
        </p:nvSpPr>
        <p:spPr>
          <a:xfrm rot="19437083">
            <a:off x="6171195" y="3423050"/>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extLst>
              <a:ext uri="{FF2B5EF4-FFF2-40B4-BE49-F238E27FC236}">
                <a16:creationId xmlns:a16="http://schemas.microsoft.com/office/drawing/2014/main" id="{6BFBFFF8-4A4D-B9ED-FE7F-E5BB35D22737}"/>
              </a:ext>
            </a:extLst>
          </p:cNvPr>
          <p:cNvSpPr/>
          <p:nvPr/>
        </p:nvSpPr>
        <p:spPr>
          <a:xfrm>
            <a:off x="6717241" y="4208441"/>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98428156-9F60-621A-D420-FA724E97F504}"/>
              </a:ext>
            </a:extLst>
          </p:cNvPr>
          <p:cNvSpPr/>
          <p:nvPr/>
        </p:nvSpPr>
        <p:spPr>
          <a:xfrm rot="1614024">
            <a:off x="5749447" y="2391860"/>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extLst>
              <a:ext uri="{FF2B5EF4-FFF2-40B4-BE49-F238E27FC236}">
                <a16:creationId xmlns:a16="http://schemas.microsoft.com/office/drawing/2014/main" id="{E9F30312-227F-9424-2EC9-AF3C99C5DB95}"/>
              </a:ext>
            </a:extLst>
          </p:cNvPr>
          <p:cNvSpPr/>
          <p:nvPr/>
        </p:nvSpPr>
        <p:spPr>
          <a:xfrm rot="19437083">
            <a:off x="4707462" y="2390879"/>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1A9D8353-1072-2344-2E0A-0699CFC255C9}"/>
              </a:ext>
            </a:extLst>
          </p:cNvPr>
          <p:cNvSpPr/>
          <p:nvPr/>
        </p:nvSpPr>
        <p:spPr>
          <a:xfrm>
            <a:off x="5253508" y="3176270"/>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extLst>
              <a:ext uri="{FF2B5EF4-FFF2-40B4-BE49-F238E27FC236}">
                <a16:creationId xmlns:a16="http://schemas.microsoft.com/office/drawing/2014/main" id="{C0B01FA9-959B-8A9B-3C7C-20F7F44F1C2C}"/>
              </a:ext>
            </a:extLst>
          </p:cNvPr>
          <p:cNvSpPr/>
          <p:nvPr/>
        </p:nvSpPr>
        <p:spPr>
          <a:xfrm rot="1614024">
            <a:off x="5749446" y="3451106"/>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extLst>
              <a:ext uri="{FF2B5EF4-FFF2-40B4-BE49-F238E27FC236}">
                <a16:creationId xmlns:a16="http://schemas.microsoft.com/office/drawing/2014/main" id="{CE722B2B-8E67-89FB-C478-08A1D44771F2}"/>
              </a:ext>
            </a:extLst>
          </p:cNvPr>
          <p:cNvSpPr/>
          <p:nvPr/>
        </p:nvSpPr>
        <p:spPr>
          <a:xfrm rot="19437083">
            <a:off x="4707461" y="3450125"/>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extLst>
              <a:ext uri="{FF2B5EF4-FFF2-40B4-BE49-F238E27FC236}">
                <a16:creationId xmlns:a16="http://schemas.microsoft.com/office/drawing/2014/main" id="{AFDF6031-8C4A-D547-5657-DCF70C51083A}"/>
              </a:ext>
            </a:extLst>
          </p:cNvPr>
          <p:cNvSpPr/>
          <p:nvPr/>
        </p:nvSpPr>
        <p:spPr>
          <a:xfrm>
            <a:off x="5253507" y="4235516"/>
            <a:ext cx="277405" cy="85270"/>
          </a:xfrm>
          <a:custGeom>
            <a:avLst/>
            <a:gdLst>
              <a:gd name="connsiteX0" fmla="*/ 0 w 277405"/>
              <a:gd name="connsiteY0" fmla="*/ 0 h 85270"/>
              <a:gd name="connsiteX1" fmla="*/ 277405 w 277405"/>
              <a:gd name="connsiteY1" fmla="*/ 0 h 85270"/>
              <a:gd name="connsiteX2" fmla="*/ 277405 w 277405"/>
              <a:gd name="connsiteY2" fmla="*/ 85270 h 85270"/>
              <a:gd name="connsiteX3" fmla="*/ 0 w 277405"/>
              <a:gd name="connsiteY3" fmla="*/ 85270 h 85270"/>
              <a:gd name="connsiteX4" fmla="*/ 0 w 277405"/>
              <a:gd name="connsiteY4" fmla="*/ 0 h 8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05" h="85270" fill="none" extrusionOk="0">
                <a:moveTo>
                  <a:pt x="0" y="0"/>
                </a:moveTo>
                <a:cubicBezTo>
                  <a:pt x="80982" y="-3683"/>
                  <a:pt x="145189" y="3852"/>
                  <a:pt x="277405" y="0"/>
                </a:cubicBezTo>
                <a:cubicBezTo>
                  <a:pt x="273157" y="38597"/>
                  <a:pt x="274227" y="55342"/>
                  <a:pt x="277405" y="85270"/>
                </a:cubicBezTo>
                <a:cubicBezTo>
                  <a:pt x="219473" y="97469"/>
                  <a:pt x="100472" y="91677"/>
                  <a:pt x="0" y="85270"/>
                </a:cubicBezTo>
                <a:cubicBezTo>
                  <a:pt x="-645" y="45681"/>
                  <a:pt x="1162" y="41697"/>
                  <a:pt x="0" y="0"/>
                </a:cubicBezTo>
                <a:close/>
              </a:path>
              <a:path w="277405" h="85270" stroke="0" extrusionOk="0">
                <a:moveTo>
                  <a:pt x="0" y="0"/>
                </a:moveTo>
                <a:cubicBezTo>
                  <a:pt x="132406" y="9262"/>
                  <a:pt x="139980" y="-1071"/>
                  <a:pt x="277405" y="0"/>
                </a:cubicBezTo>
                <a:cubicBezTo>
                  <a:pt x="277909" y="35175"/>
                  <a:pt x="273620" y="46286"/>
                  <a:pt x="277405" y="85270"/>
                </a:cubicBezTo>
                <a:cubicBezTo>
                  <a:pt x="148258" y="97976"/>
                  <a:pt x="101370" y="84149"/>
                  <a:pt x="0" y="85270"/>
                </a:cubicBezTo>
                <a:cubicBezTo>
                  <a:pt x="1369" y="44095"/>
                  <a:pt x="1599" y="24987"/>
                  <a:pt x="0" y="0"/>
                </a:cubicBezTo>
                <a:close/>
              </a:path>
            </a:pathLst>
          </a:custGeom>
          <a:solidFill>
            <a:schemeClr val="accent3">
              <a:alpha val="25000"/>
            </a:schemeClr>
          </a:solidFill>
          <a:ln>
            <a:solidFill>
              <a:schemeClr val="accent3">
                <a:lumMod val="20000"/>
                <a:lumOff val="8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1" name="Grafik 30" descr="Ein Bild, das Zeichnung, Entwurf, Bild, Kinderkunst enthält.&#10;&#10;Automatisch generierte Beschreibung">
            <a:extLst>
              <a:ext uri="{FF2B5EF4-FFF2-40B4-BE49-F238E27FC236}">
                <a16:creationId xmlns:a16="http://schemas.microsoft.com/office/drawing/2014/main" id="{065D5874-5C1E-C97A-678E-F4DFD0EF0AF7}"/>
              </a:ext>
            </a:extLst>
          </p:cNvPr>
          <p:cNvPicPr>
            <a:picLocks noChangeAspect="1"/>
          </p:cNvPicPr>
          <p:nvPr/>
        </p:nvPicPr>
        <p:blipFill rotWithShape="1">
          <a:blip r:embed="rId10">
            <a:extLst>
              <a:ext uri="{28A0092B-C50C-407E-A947-70E740481C1C}">
                <a14:useLocalDpi xmlns:a14="http://schemas.microsoft.com/office/drawing/2010/main" val="0"/>
              </a:ext>
            </a:extLst>
          </a:blip>
          <a:srcRect b="39286"/>
          <a:stretch/>
        </p:blipFill>
        <p:spPr>
          <a:xfrm>
            <a:off x="1820804" y="3934321"/>
            <a:ext cx="1127050" cy="1224136"/>
          </a:xfrm>
          <a:prstGeom prst="rect">
            <a:avLst/>
          </a:prstGeom>
        </p:spPr>
      </p:pic>
      <p:sp>
        <p:nvSpPr>
          <p:cNvPr id="33" name="Ovale Legende 1">
            <a:extLst>
              <a:ext uri="{FF2B5EF4-FFF2-40B4-BE49-F238E27FC236}">
                <a16:creationId xmlns:a16="http://schemas.microsoft.com/office/drawing/2014/main" id="{08AA2182-C9E2-B0E1-BD01-804A506C15BE}"/>
              </a:ext>
            </a:extLst>
          </p:cNvPr>
          <p:cNvSpPr/>
          <p:nvPr/>
        </p:nvSpPr>
        <p:spPr>
          <a:xfrm>
            <a:off x="1785114" y="2549608"/>
            <a:ext cx="2501359" cy="1150496"/>
          </a:xfrm>
          <a:prstGeom prst="wedgeEllipseCallout">
            <a:avLst>
              <a:gd name="adj1" fmla="val -22690"/>
              <a:gd name="adj2" fmla="val 6240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rPr>
              <a:t>Die Würfel passen nicht. Ich sehe nur zwei Würfel, es müssten aber drei sein, um zu den anderen Karten zu passen.</a:t>
            </a:r>
            <a:endParaRPr lang="de-DE" sz="1050" dirty="0"/>
          </a:p>
        </p:txBody>
      </p:sp>
    </p:spTree>
    <p:extLst>
      <p:ext uri="{BB962C8B-B14F-4D97-AF65-F5344CB8AC3E}">
        <p14:creationId xmlns:p14="http://schemas.microsoft.com/office/powerpoint/2010/main" val="1047374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FC37-7EC8-B549-9587-2D1AC48B31D5}"/>
              </a:ext>
            </a:extLst>
          </p:cNvPr>
          <p:cNvSpPr>
            <a:spLocks noGrp="1"/>
          </p:cNvSpPr>
          <p:nvPr>
            <p:ph type="title"/>
          </p:nvPr>
        </p:nvSpPr>
        <p:spPr>
          <a:xfrm>
            <a:off x="1096423" y="435935"/>
            <a:ext cx="7009509" cy="595422"/>
          </a:xfrm>
        </p:spPr>
        <p:txBody>
          <a:bodyPr>
            <a:normAutofit/>
          </a:bodyPr>
          <a:lstStyle/>
          <a:p>
            <a:r>
              <a:rPr lang="de-DE" dirty="0">
                <a:solidFill>
                  <a:srgbClr val="000000"/>
                </a:solidFill>
                <a:effectLst/>
                <a:latin typeface="Arial" panose="020B0604020202020204" pitchFamily="34" charset="0"/>
              </a:rPr>
              <a:t>Mathematik sprachbildend unterrichten </a:t>
            </a:r>
          </a:p>
        </p:txBody>
      </p:sp>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a:xfrm>
            <a:off x="1096266" y="1920112"/>
            <a:ext cx="7952200" cy="4418617"/>
          </a:xfrm>
        </p:spPr>
        <p:txBody>
          <a:bodyPr/>
          <a:lstStyle/>
          <a:p>
            <a:pPr marL="285750" indent="-285750">
              <a:buFont typeface="Arial" panose="020B0604020202020204" pitchFamily="34" charset="0"/>
              <a:buChar char="•"/>
            </a:pPr>
            <a:r>
              <a:rPr lang="de-DE" dirty="0"/>
              <a:t>Modul 1: Kommunikative und kognitive Funktion von Sprache</a:t>
            </a:r>
          </a:p>
          <a:p>
            <a:pPr marL="285750" indent="-285750">
              <a:buFont typeface="Arial" panose="020B0604020202020204" pitchFamily="34" charset="0"/>
              <a:buChar char="•"/>
            </a:pPr>
            <a:r>
              <a:rPr lang="de-DE" dirty="0"/>
              <a:t>Modul 2: Lehrkraftsprache in den Blick nehmen</a:t>
            </a:r>
          </a:p>
          <a:p>
            <a:pPr marL="285750" indent="-285750">
              <a:buFont typeface="Arial" panose="020B0604020202020204" pitchFamily="34" charset="0"/>
              <a:buChar char="•"/>
            </a:pPr>
            <a:r>
              <a:rPr lang="de-DE" dirty="0">
                <a:solidFill>
                  <a:srgbClr val="327D87"/>
                </a:solidFill>
              </a:rPr>
              <a:t>Modul 3: Kinder beim Beschreiben und Begründen unterstützen</a:t>
            </a:r>
          </a:p>
          <a:p>
            <a:pPr marL="285750" indent="-285750">
              <a:buFont typeface="Arial" panose="020B0604020202020204" pitchFamily="34" charset="0"/>
              <a:buChar char="•"/>
            </a:pPr>
            <a:r>
              <a:rPr lang="de-DE" dirty="0"/>
              <a:t>Modul 4: Sprachförderung – Deutschstartende im Mathematikunterricht</a:t>
            </a:r>
          </a:p>
        </p:txBody>
      </p:sp>
      <p:sp>
        <p:nvSpPr>
          <p:cNvPr id="5" name="Datumsplatzhalter 4">
            <a:extLst>
              <a:ext uri="{FF2B5EF4-FFF2-40B4-BE49-F238E27FC236}">
                <a16:creationId xmlns:a16="http://schemas.microsoft.com/office/drawing/2014/main" id="{C72110C2-66A9-824C-A7E8-08508EB0CCD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Tree>
    <p:extLst>
      <p:ext uri="{BB962C8B-B14F-4D97-AF65-F5344CB8AC3E}">
        <p14:creationId xmlns:p14="http://schemas.microsoft.com/office/powerpoint/2010/main" val="239377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4D336CB-D6A9-3A21-D82F-652ACAA41AD3}"/>
              </a:ext>
            </a:extLst>
          </p:cNvPr>
          <p:cNvSpPr>
            <a:spLocks noGrp="1"/>
          </p:cNvSpPr>
          <p:nvPr>
            <p:ph type="body" sz="quarter" idx="13"/>
          </p:nvPr>
        </p:nvSpPr>
        <p:spPr/>
        <p:txBody>
          <a:bodyPr/>
          <a:lstStyle/>
          <a:p>
            <a:r>
              <a:rPr lang="de-DE" dirty="0"/>
              <a:t>WAS ZEICHNET EINE (GUTE) BEGRÜNDUNG AUS?</a:t>
            </a:r>
          </a:p>
        </p:txBody>
      </p:sp>
      <p:sp>
        <p:nvSpPr>
          <p:cNvPr id="5" name="Datumsplatzhalter 4">
            <a:extLst>
              <a:ext uri="{FF2B5EF4-FFF2-40B4-BE49-F238E27FC236}">
                <a16:creationId xmlns:a16="http://schemas.microsoft.com/office/drawing/2014/main" id="{1D94C970-57BF-0426-8C20-DA4E56EA4AE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07C0235B-5A2A-EFB7-1441-BCC480B3AB07}"/>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4" name="Titel 5">
            <a:extLst>
              <a:ext uri="{FF2B5EF4-FFF2-40B4-BE49-F238E27FC236}">
                <a16:creationId xmlns:a16="http://schemas.microsoft.com/office/drawing/2014/main" id="{266DD824-965D-2C50-3805-6FBAC2EFDCDA}"/>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sp>
        <p:nvSpPr>
          <p:cNvPr id="2" name="Inhaltsplatzhalter 3">
            <a:extLst>
              <a:ext uri="{FF2B5EF4-FFF2-40B4-BE49-F238E27FC236}">
                <a16:creationId xmlns:a16="http://schemas.microsoft.com/office/drawing/2014/main" id="{94783C29-6B34-B54E-644F-225889B2C411}"/>
              </a:ext>
            </a:extLst>
          </p:cNvPr>
          <p:cNvSpPr txBox="1">
            <a:spLocks/>
          </p:cNvSpPr>
          <p:nvPr/>
        </p:nvSpPr>
        <p:spPr>
          <a:xfrm>
            <a:off x="1096265" y="1798223"/>
            <a:ext cx="7704835" cy="411272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dirty="0"/>
              <a:t>Allen Begründungen im Mathematikunterricht ist gemeinsam: </a:t>
            </a:r>
            <a:br>
              <a:rPr lang="de-DE" dirty="0"/>
            </a:br>
            <a:r>
              <a:rPr lang="de-DE" dirty="0"/>
              <a:t>Sie beantworten die Frage nach dem </a:t>
            </a:r>
            <a:r>
              <a:rPr lang="de-DE" b="1" dirty="0"/>
              <a:t>Warum</a:t>
            </a:r>
            <a:r>
              <a:rPr lang="de-DE" i="1" dirty="0"/>
              <a:t>.</a:t>
            </a:r>
          </a:p>
          <a:p>
            <a:pPr>
              <a:lnSpc>
                <a:spcPct val="100000"/>
              </a:lnSpc>
              <a:spcBef>
                <a:spcPts val="0"/>
              </a:spcBef>
            </a:pPr>
            <a:endParaRPr lang="de-DE" i="1" dirty="0"/>
          </a:p>
          <a:p>
            <a:pPr>
              <a:lnSpc>
                <a:spcPct val="100000"/>
              </a:lnSpc>
              <a:spcBef>
                <a:spcPts val="0"/>
              </a:spcBef>
            </a:pPr>
            <a:r>
              <a:rPr lang="de-DE" dirty="0"/>
              <a:t>Um diese beantworten zu können, müssen Lernende …</a:t>
            </a:r>
          </a:p>
          <a:p>
            <a:pPr marL="285750" indent="-285750">
              <a:lnSpc>
                <a:spcPct val="100000"/>
              </a:lnSpc>
              <a:spcBef>
                <a:spcPts val="0"/>
              </a:spcBef>
              <a:buFont typeface="Arial" panose="020B0604020202020204" pitchFamily="34" charset="0"/>
              <a:buChar char="•"/>
            </a:pPr>
            <a:r>
              <a:rPr lang="de-DE" dirty="0"/>
              <a:t>Zusammenhänge über Einzelbeispiele hinaus erklären.</a:t>
            </a:r>
          </a:p>
          <a:p>
            <a:pPr marL="285750" indent="-285750">
              <a:lnSpc>
                <a:spcPct val="100000"/>
              </a:lnSpc>
              <a:spcBef>
                <a:spcPts val="0"/>
              </a:spcBef>
              <a:buFont typeface="Arial" panose="020B0604020202020204" pitchFamily="34" charset="0"/>
              <a:buChar char="•"/>
            </a:pPr>
            <a:r>
              <a:rPr lang="de-DE" dirty="0"/>
              <a:t>die Richtigkeit von Aussagen hinterfragen.</a:t>
            </a:r>
          </a:p>
          <a:p>
            <a:pPr marL="285750" indent="-285750">
              <a:lnSpc>
                <a:spcPct val="100000"/>
              </a:lnSpc>
              <a:spcBef>
                <a:spcPts val="0"/>
              </a:spcBef>
              <a:buFont typeface="Arial" panose="020B0604020202020204" pitchFamily="34" charset="0"/>
              <a:buChar char="•"/>
            </a:pPr>
            <a:r>
              <a:rPr lang="de-DE" dirty="0"/>
              <a:t>einbeziehen, wie sie vorgegangen sind.</a:t>
            </a:r>
            <a:endParaRPr lang="de-DE" i="1" dirty="0"/>
          </a:p>
          <a:p>
            <a:pPr>
              <a:lnSpc>
                <a:spcPct val="100000"/>
              </a:lnSpc>
              <a:spcBef>
                <a:spcPts val="0"/>
              </a:spcBef>
            </a:pPr>
            <a:endParaRPr lang="de-DE" i="1" dirty="0"/>
          </a:p>
          <a:p>
            <a:pPr>
              <a:lnSpc>
                <a:spcPct val="100000"/>
              </a:lnSpc>
              <a:spcBef>
                <a:spcPts val="0"/>
              </a:spcBef>
            </a:pPr>
            <a:r>
              <a:rPr lang="de-DE" sz="1800" dirty="0"/>
              <a:t>Auch die Frage nach dem </a:t>
            </a:r>
            <a:r>
              <a:rPr lang="de-DE" sz="1800" i="1" dirty="0"/>
              <a:t>Warum</a:t>
            </a:r>
            <a:r>
              <a:rPr lang="de-DE" sz="1800" dirty="0"/>
              <a:t> ist abhängig vom jeweiligen Unterrichtsgegenstand und der Art der Begründung:</a:t>
            </a:r>
          </a:p>
          <a:p>
            <a:pPr marL="171450" indent="-171450" algn="just">
              <a:lnSpc>
                <a:spcPct val="100000"/>
              </a:lnSpc>
              <a:spcBef>
                <a:spcPts val="0"/>
              </a:spcBef>
              <a:buFont typeface="Arial" panose="020B0604020202020204" pitchFamily="34" charset="0"/>
              <a:buChar char="•"/>
            </a:pPr>
            <a:r>
              <a:rPr lang="de-DE" sz="1800" dirty="0">
                <a:solidFill>
                  <a:schemeClr val="tx1"/>
                </a:solidFill>
              </a:rPr>
              <a:t>‚Warum ist das (immer) so?‘</a:t>
            </a:r>
          </a:p>
          <a:p>
            <a:pPr marL="171450" indent="-171450" algn="just">
              <a:lnSpc>
                <a:spcPct val="100000"/>
              </a:lnSpc>
              <a:spcBef>
                <a:spcPts val="0"/>
              </a:spcBef>
              <a:buFont typeface="Arial" panose="020B0604020202020204" pitchFamily="34" charset="0"/>
              <a:buChar char="•"/>
            </a:pPr>
            <a:r>
              <a:rPr lang="de-DE" sz="1800" dirty="0">
                <a:solidFill>
                  <a:schemeClr val="tx1"/>
                </a:solidFill>
              </a:rPr>
              <a:t>‚Warum kannst du so rechnen?‘ </a:t>
            </a:r>
          </a:p>
          <a:p>
            <a:pPr marL="171450" indent="-171450" algn="just">
              <a:lnSpc>
                <a:spcPct val="100000"/>
              </a:lnSpc>
              <a:spcBef>
                <a:spcPts val="0"/>
              </a:spcBef>
              <a:buFont typeface="Arial" panose="020B0604020202020204" pitchFamily="34" charset="0"/>
              <a:buChar char="•"/>
            </a:pPr>
            <a:r>
              <a:rPr lang="de-DE" sz="1800" dirty="0">
                <a:solidFill>
                  <a:schemeClr val="tx1"/>
                </a:solidFill>
              </a:rPr>
              <a:t>‚Warum gehört etwas zusammen?‘ </a:t>
            </a:r>
          </a:p>
          <a:p>
            <a:pPr marL="171450" indent="-171450" algn="just">
              <a:lnSpc>
                <a:spcPct val="100000"/>
              </a:lnSpc>
              <a:spcBef>
                <a:spcPts val="0"/>
              </a:spcBef>
              <a:buFont typeface="Arial" panose="020B0604020202020204" pitchFamily="34" charset="0"/>
              <a:buChar char="•"/>
            </a:pPr>
            <a:r>
              <a:rPr lang="de-DE" sz="1800" dirty="0">
                <a:solidFill>
                  <a:schemeClr val="tx1"/>
                </a:solidFill>
              </a:rPr>
              <a:t>‚</a:t>
            </a:r>
            <a:r>
              <a:rPr lang="de-DE" sz="1800" dirty="0"/>
              <a:t>Stimmt das? Warum? Warum nicht?‘…</a:t>
            </a:r>
            <a:endParaRPr lang="de-DE" dirty="0"/>
          </a:p>
        </p:txBody>
      </p:sp>
      <p:pic>
        <p:nvPicPr>
          <p:cNvPr id="3" name="Grafik 2">
            <a:extLst>
              <a:ext uri="{FF2B5EF4-FFF2-40B4-BE49-F238E27FC236}">
                <a16:creationId xmlns:a16="http://schemas.microsoft.com/office/drawing/2014/main" id="{047FA42F-55B2-E2AB-DF03-30C37EA9E76D}"/>
              </a:ext>
            </a:extLst>
          </p:cNvPr>
          <p:cNvPicPr>
            <a:picLocks noChangeAspect="1"/>
          </p:cNvPicPr>
          <p:nvPr/>
        </p:nvPicPr>
        <p:blipFill rotWithShape="1">
          <a:blip r:embed="rId3"/>
          <a:srcRect b="46420"/>
          <a:stretch/>
        </p:blipFill>
        <p:spPr>
          <a:xfrm>
            <a:off x="7518850" y="5009162"/>
            <a:ext cx="1625150" cy="1288227"/>
          </a:xfrm>
          <a:prstGeom prst="rect">
            <a:avLst/>
          </a:prstGeom>
        </p:spPr>
      </p:pic>
    </p:spTree>
    <p:extLst>
      <p:ext uri="{BB962C8B-B14F-4D97-AF65-F5344CB8AC3E}">
        <p14:creationId xmlns:p14="http://schemas.microsoft.com/office/powerpoint/2010/main" val="2239932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B8C40CA2-49A4-8B4E-AD2F-1EA0066C5E41}"/>
              </a:ext>
            </a:extLst>
          </p:cNvPr>
          <p:cNvSpPr>
            <a:spLocks noGrp="1"/>
          </p:cNvSpPr>
          <p:nvPr>
            <p:ph type="dt" sz="half" idx="11"/>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10" name="Textplatzhalter 2">
            <a:extLst>
              <a:ext uri="{FF2B5EF4-FFF2-40B4-BE49-F238E27FC236}">
                <a16:creationId xmlns:a16="http://schemas.microsoft.com/office/drawing/2014/main" id="{64BB79CB-B6E8-0D92-6C5B-7C6CF0CFC8B9}"/>
              </a:ext>
            </a:extLst>
          </p:cNvPr>
          <p:cNvSpPr txBox="1">
            <a:spLocks/>
          </p:cNvSpPr>
          <p:nvPr/>
        </p:nvSpPr>
        <p:spPr>
          <a:xfrm>
            <a:off x="2043528" y="1159218"/>
            <a:ext cx="5257132" cy="44562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latin typeface="Arial"/>
                <a:cs typeface="Arial"/>
              </a:rPr>
              <a:t>KERNBOTSCHAFT 3</a:t>
            </a:r>
          </a:p>
        </p:txBody>
      </p:sp>
      <p:sp>
        <p:nvSpPr>
          <p:cNvPr id="9" name="Inhaltsplatzhalter 2">
            <a:extLst>
              <a:ext uri="{FF2B5EF4-FFF2-40B4-BE49-F238E27FC236}">
                <a16:creationId xmlns:a16="http://schemas.microsoft.com/office/drawing/2014/main" id="{45A40F56-983F-E277-06DE-7E62D76F74A5}"/>
              </a:ext>
            </a:extLst>
          </p:cNvPr>
          <p:cNvSpPr txBox="1">
            <a:spLocks/>
          </p:cNvSpPr>
          <p:nvPr/>
        </p:nvSpPr>
        <p:spPr>
          <a:xfrm>
            <a:off x="1809932" y="1929224"/>
            <a:ext cx="5564195" cy="3785681"/>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1600" dirty="0">
              <a:solidFill>
                <a:srgbClr val="327D87"/>
              </a:solidFill>
              <a:latin typeface="Arial"/>
              <a:cs typeface="Arial"/>
            </a:endParaRPr>
          </a:p>
          <a:p>
            <a:pPr marL="0" indent="0" algn="ctr">
              <a:buNone/>
            </a:pPr>
            <a:r>
              <a:rPr lang="de-DE" sz="2400" dirty="0">
                <a:solidFill>
                  <a:srgbClr val="000000"/>
                </a:solidFill>
                <a:latin typeface="Arial"/>
                <a:cs typeface="Arial"/>
              </a:rPr>
              <a:t>Ich biete verschiedene Anlässe </a:t>
            </a:r>
            <a:br>
              <a:rPr lang="de-DE" sz="2400" dirty="0">
                <a:solidFill>
                  <a:srgbClr val="000000"/>
                </a:solidFill>
                <a:latin typeface="Arial"/>
                <a:cs typeface="Arial"/>
              </a:rPr>
            </a:br>
            <a:r>
              <a:rPr lang="de-DE" sz="2400" dirty="0">
                <a:solidFill>
                  <a:srgbClr val="000000"/>
                </a:solidFill>
                <a:latin typeface="Arial"/>
                <a:cs typeface="Arial"/>
              </a:rPr>
              <a:t>zum Begründen durch Fragen </a:t>
            </a:r>
            <a:br>
              <a:rPr lang="de-DE" sz="2400" dirty="0">
                <a:solidFill>
                  <a:srgbClr val="000000"/>
                </a:solidFill>
                <a:latin typeface="Arial"/>
                <a:cs typeface="Arial"/>
              </a:rPr>
            </a:br>
            <a:r>
              <a:rPr lang="de-DE" sz="2400" dirty="0">
                <a:solidFill>
                  <a:srgbClr val="000000"/>
                </a:solidFill>
                <a:latin typeface="Arial"/>
                <a:cs typeface="Arial"/>
              </a:rPr>
              <a:t>nach dem Warum. Ich mache deutlich, dass das Beschreiben die Basis </a:t>
            </a:r>
            <a:br>
              <a:rPr lang="de-DE" sz="2400" dirty="0">
                <a:solidFill>
                  <a:srgbClr val="000000"/>
                </a:solidFill>
                <a:latin typeface="Arial"/>
                <a:cs typeface="Arial"/>
              </a:rPr>
            </a:br>
            <a:r>
              <a:rPr lang="de-DE" sz="2400" dirty="0">
                <a:solidFill>
                  <a:srgbClr val="000000"/>
                </a:solidFill>
                <a:latin typeface="Arial"/>
                <a:cs typeface="Arial"/>
              </a:rPr>
              <a:t>dafür darstellt</a:t>
            </a:r>
            <a:r>
              <a:rPr lang="de-DE" sz="2400" dirty="0">
                <a:latin typeface="Arial"/>
                <a:cs typeface="Arial"/>
              </a:rPr>
              <a:t>.</a:t>
            </a:r>
          </a:p>
        </p:txBody>
      </p:sp>
      <p:pic>
        <p:nvPicPr>
          <p:cNvPr id="11" name="Grafik 4" descr="Ein Bild, das Zubehör, Behälter enthält.&#10;&#10;Beschreibung automatisch generiert.">
            <a:extLst>
              <a:ext uri="{FF2B5EF4-FFF2-40B4-BE49-F238E27FC236}">
                <a16:creationId xmlns:a16="http://schemas.microsoft.com/office/drawing/2014/main" id="{E50627D8-70AD-E28C-15E8-4EF75B55A75E}"/>
              </a:ext>
            </a:extLst>
          </p:cNvPr>
          <p:cNvPicPr>
            <a:picLocks noChangeAspect="1"/>
          </p:cNvPicPr>
          <p:nvPr/>
        </p:nvPicPr>
        <p:blipFill>
          <a:blip r:embed="rId3"/>
          <a:stretch>
            <a:fillRect/>
          </a:stretch>
        </p:blipFill>
        <p:spPr>
          <a:xfrm>
            <a:off x="6922241" y="4440348"/>
            <a:ext cx="1422731" cy="1586469"/>
          </a:xfrm>
          <a:prstGeom prst="rect">
            <a:avLst/>
          </a:prstGeom>
        </p:spPr>
      </p:pic>
      <p:sp>
        <p:nvSpPr>
          <p:cNvPr id="5" name="Titel 5">
            <a:extLst>
              <a:ext uri="{FF2B5EF4-FFF2-40B4-BE49-F238E27FC236}">
                <a16:creationId xmlns:a16="http://schemas.microsoft.com/office/drawing/2014/main" id="{211C0417-7BE6-7213-D38A-F42273B523E9}"/>
              </a:ext>
            </a:extLst>
          </p:cNvPr>
          <p:cNvSpPr>
            <a:spLocks noGrp="1"/>
          </p:cNvSpPr>
          <p:nvPr>
            <p:ph type="title"/>
          </p:nvPr>
        </p:nvSpPr>
        <p:spPr>
          <a:xfrm>
            <a:off x="1096423" y="382774"/>
            <a:ext cx="7418927" cy="603704"/>
          </a:xfrm>
        </p:spPr>
        <p:txBody>
          <a:bodyPr>
            <a:normAutofit/>
          </a:bodyPr>
          <a:lstStyle/>
          <a:p>
            <a:r>
              <a:rPr lang="de-DE" dirty="0"/>
              <a:t>Begründungen fokussieren und anregen</a:t>
            </a:r>
          </a:p>
        </p:txBody>
      </p:sp>
    </p:spTree>
    <p:extLst>
      <p:ext uri="{BB962C8B-B14F-4D97-AF65-F5344CB8AC3E}">
        <p14:creationId xmlns:p14="http://schemas.microsoft.com/office/powerpoint/2010/main" val="3439279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dirty="0"/>
              <a:t>Beschreiben und Begründen – Sensibilisierung und Hintergrund</a:t>
            </a:r>
          </a:p>
          <a:p>
            <a:r>
              <a:rPr lang="de-DE" dirty="0"/>
              <a:t>Beschreibungen fokussieren und anregen</a:t>
            </a:r>
          </a:p>
          <a:p>
            <a:r>
              <a:rPr lang="de-DE" dirty="0"/>
              <a:t>Beschreibungen unterstützen und fördern</a:t>
            </a:r>
          </a:p>
          <a:p>
            <a:r>
              <a:rPr lang="de-DE" dirty="0"/>
              <a:t>Begründungen fokussieren und anregen</a:t>
            </a:r>
          </a:p>
          <a:p>
            <a:r>
              <a:rPr lang="de-DE" b="1"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2248562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4D336CB-D6A9-3A21-D82F-652ACAA41AD3}"/>
              </a:ext>
            </a:extLst>
          </p:cNvPr>
          <p:cNvSpPr>
            <a:spLocks noGrp="1"/>
          </p:cNvSpPr>
          <p:nvPr>
            <p:ph type="body" sz="quarter" idx="13"/>
          </p:nvPr>
        </p:nvSpPr>
        <p:spPr/>
        <p:txBody>
          <a:bodyPr/>
          <a:lstStyle/>
          <a:p>
            <a:r>
              <a:rPr lang="de-DE" dirty="0"/>
              <a:t>WIE KANN DAS BEGRÜNDEN GEFÖRDERT WERDEN?</a:t>
            </a:r>
          </a:p>
        </p:txBody>
      </p:sp>
      <p:sp>
        <p:nvSpPr>
          <p:cNvPr id="5" name="Datumsplatzhalter 4">
            <a:extLst>
              <a:ext uri="{FF2B5EF4-FFF2-40B4-BE49-F238E27FC236}">
                <a16:creationId xmlns:a16="http://schemas.microsoft.com/office/drawing/2014/main" id="{1D94C970-57BF-0426-8C20-DA4E56EA4AE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07C0235B-5A2A-EFB7-1441-BCC480B3AB07}"/>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4" name="Titel 5">
            <a:extLst>
              <a:ext uri="{FF2B5EF4-FFF2-40B4-BE49-F238E27FC236}">
                <a16:creationId xmlns:a16="http://schemas.microsoft.com/office/drawing/2014/main" id="{266DD824-965D-2C50-3805-6FBAC2EFDCDA}"/>
              </a:ext>
            </a:extLst>
          </p:cNvPr>
          <p:cNvSpPr>
            <a:spLocks noGrp="1"/>
          </p:cNvSpPr>
          <p:nvPr>
            <p:ph type="title"/>
          </p:nvPr>
        </p:nvSpPr>
        <p:spPr>
          <a:xfrm>
            <a:off x="1096423" y="382774"/>
            <a:ext cx="7418927" cy="603704"/>
          </a:xfrm>
        </p:spPr>
        <p:txBody>
          <a:bodyPr>
            <a:normAutofit/>
          </a:bodyPr>
          <a:lstStyle/>
          <a:p>
            <a:r>
              <a:rPr lang="de-DE" dirty="0"/>
              <a:t>Begründungen unterstützen und fördern</a:t>
            </a:r>
          </a:p>
        </p:txBody>
      </p:sp>
      <p:sp>
        <p:nvSpPr>
          <p:cNvPr id="7" name="Abgerundete rechteckige Legende 6">
            <a:extLst>
              <a:ext uri="{FF2B5EF4-FFF2-40B4-BE49-F238E27FC236}">
                <a16:creationId xmlns:a16="http://schemas.microsoft.com/office/drawing/2014/main" id="{190A3845-B1ED-57CC-AA0B-768C31AB784C}"/>
              </a:ext>
            </a:extLst>
          </p:cNvPr>
          <p:cNvSpPr/>
          <p:nvPr/>
        </p:nvSpPr>
        <p:spPr>
          <a:xfrm>
            <a:off x="1096267" y="1755920"/>
            <a:ext cx="6201004" cy="2851939"/>
          </a:xfrm>
          <a:prstGeom prst="wedgeRoundRectCallout">
            <a:avLst>
              <a:gd name="adj1" fmla="val 50118"/>
              <a:gd name="adj2" fmla="val 6092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dirty="0">
                <a:solidFill>
                  <a:schemeClr val="tx1"/>
                </a:solidFill>
              </a:rPr>
              <a:t>Fragen wie ‚Warum ist das (immer) so?‘, „Warum gehört etwas zusammen?“, „Warum kannst du so rechnen?“ sind fester Bestandteil in meinem Unterricht. </a:t>
            </a:r>
          </a:p>
          <a:p>
            <a:pPr algn="ctr"/>
            <a:endParaRPr lang="de-DE" dirty="0">
              <a:solidFill>
                <a:schemeClr val="tx1"/>
              </a:solidFill>
            </a:endParaRPr>
          </a:p>
          <a:p>
            <a:pPr algn="ctr"/>
            <a:r>
              <a:rPr lang="de-DE" dirty="0">
                <a:solidFill>
                  <a:schemeClr val="tx1"/>
                </a:solidFill>
              </a:rPr>
              <a:t>Meistens bleiben wir dabei aber auf einer oberflächlichen Ebene des Beschreibens von Vorgehensweisen. </a:t>
            </a:r>
          </a:p>
          <a:p>
            <a:pPr algn="ctr"/>
            <a:endParaRPr lang="de-DE" dirty="0">
              <a:solidFill>
                <a:schemeClr val="tx1"/>
              </a:solidFill>
            </a:endParaRPr>
          </a:p>
          <a:p>
            <a:pPr algn="ctr"/>
            <a:r>
              <a:rPr lang="de-DE" dirty="0">
                <a:solidFill>
                  <a:schemeClr val="tx1"/>
                </a:solidFill>
              </a:rPr>
              <a:t>Die Frage nach dem Warum bleibt oft unbeantwortet …</a:t>
            </a:r>
          </a:p>
        </p:txBody>
      </p:sp>
      <p:pic>
        <p:nvPicPr>
          <p:cNvPr id="12" name="Grafik 11">
            <a:extLst>
              <a:ext uri="{FF2B5EF4-FFF2-40B4-BE49-F238E27FC236}">
                <a16:creationId xmlns:a16="http://schemas.microsoft.com/office/drawing/2014/main" id="{82F4F2BF-37A9-7DDF-786A-AD05ED19EE84}"/>
              </a:ext>
            </a:extLst>
          </p:cNvPr>
          <p:cNvPicPr>
            <a:picLocks noChangeAspect="1"/>
          </p:cNvPicPr>
          <p:nvPr/>
        </p:nvPicPr>
        <p:blipFill>
          <a:blip r:embed="rId3"/>
          <a:stretch>
            <a:fillRect/>
          </a:stretch>
        </p:blipFill>
        <p:spPr>
          <a:xfrm>
            <a:off x="7226501" y="3601650"/>
            <a:ext cx="1758547" cy="2601686"/>
          </a:xfrm>
          <a:prstGeom prst="rect">
            <a:avLst/>
          </a:prstGeom>
        </p:spPr>
      </p:pic>
    </p:spTree>
    <p:extLst>
      <p:ext uri="{BB962C8B-B14F-4D97-AF65-F5344CB8AC3E}">
        <p14:creationId xmlns:p14="http://schemas.microsoft.com/office/powerpoint/2010/main" val="3009178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CE5F8FE-AA1D-91A4-8C1A-0DEB83A66A3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5891FDC9-0368-E739-6CC7-1710D0F86036}"/>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12" name="Inhaltsplatzhalter 3">
            <a:extLst>
              <a:ext uri="{FF2B5EF4-FFF2-40B4-BE49-F238E27FC236}">
                <a16:creationId xmlns:a16="http://schemas.microsoft.com/office/drawing/2014/main" id="{F36431A0-B96D-EE9C-8C3D-3A734D15D232}"/>
              </a:ext>
            </a:extLst>
          </p:cNvPr>
          <p:cNvSpPr txBox="1">
            <a:spLocks/>
          </p:cNvSpPr>
          <p:nvPr/>
        </p:nvSpPr>
        <p:spPr bwMode="auto">
          <a:xfrm>
            <a:off x="-31012" y="5106954"/>
            <a:ext cx="4881307" cy="1110661"/>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3"/>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4"/>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4"/>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4"/>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Wie kann Malik darin unterstützt werden, seinen Rechenweg (schriftlich) begründen zu können?</a:t>
            </a:r>
          </a:p>
        </p:txBody>
      </p:sp>
      <p:sp>
        <p:nvSpPr>
          <p:cNvPr id="4" name="Rechteck 3">
            <a:extLst>
              <a:ext uri="{FF2B5EF4-FFF2-40B4-BE49-F238E27FC236}">
                <a16:creationId xmlns:a16="http://schemas.microsoft.com/office/drawing/2014/main" id="{E1B97971-5C55-670F-B193-933684654AF7}"/>
              </a:ext>
            </a:extLst>
          </p:cNvPr>
          <p:cNvSpPr/>
          <p:nvPr/>
        </p:nvSpPr>
        <p:spPr>
          <a:xfrm>
            <a:off x="298529" y="4732241"/>
            <a:ext cx="1978140" cy="25463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Maliks Bearbeitung</a:t>
            </a:r>
          </a:p>
        </p:txBody>
      </p:sp>
      <p:sp>
        <p:nvSpPr>
          <p:cNvPr id="10" name="Titel 1">
            <a:extLst>
              <a:ext uri="{FF2B5EF4-FFF2-40B4-BE49-F238E27FC236}">
                <a16:creationId xmlns:a16="http://schemas.microsoft.com/office/drawing/2014/main" id="{B7B45D95-BBA9-F6C5-76E2-88B5A3BA0F49}"/>
              </a:ext>
            </a:extLst>
          </p:cNvPr>
          <p:cNvSpPr>
            <a:spLocks noGrp="1"/>
          </p:cNvSpPr>
          <p:nvPr>
            <p:ph type="title"/>
          </p:nvPr>
        </p:nvSpPr>
        <p:spPr>
          <a:xfrm>
            <a:off x="1096423" y="382774"/>
            <a:ext cx="7650012" cy="603704"/>
          </a:xfrm>
        </p:spPr>
        <p:txBody>
          <a:bodyPr>
            <a:normAutofit/>
          </a:bodyPr>
          <a:lstStyle/>
          <a:p>
            <a:r>
              <a:rPr lang="de-DE" dirty="0"/>
              <a:t>Begründungen unterstützen und fördern</a:t>
            </a:r>
          </a:p>
        </p:txBody>
      </p:sp>
      <p:pic>
        <p:nvPicPr>
          <p:cNvPr id="2" name="Grafik 1">
            <a:extLst>
              <a:ext uri="{FF2B5EF4-FFF2-40B4-BE49-F238E27FC236}">
                <a16:creationId xmlns:a16="http://schemas.microsoft.com/office/drawing/2014/main" id="{FBD36515-2DCC-AC6D-9CEE-8C834C95B255}"/>
              </a:ext>
            </a:extLst>
          </p:cNvPr>
          <p:cNvPicPr>
            <a:picLocks noChangeAspect="1"/>
          </p:cNvPicPr>
          <p:nvPr/>
        </p:nvPicPr>
        <p:blipFill>
          <a:blip r:embed="rId5"/>
          <a:stretch>
            <a:fillRect/>
          </a:stretch>
        </p:blipFill>
        <p:spPr>
          <a:xfrm>
            <a:off x="285654" y="1410805"/>
            <a:ext cx="2607058" cy="308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e Legende 7">
            <a:extLst>
              <a:ext uri="{FF2B5EF4-FFF2-40B4-BE49-F238E27FC236}">
                <a16:creationId xmlns:a16="http://schemas.microsoft.com/office/drawing/2014/main" id="{3BFC84CE-62F0-1B50-51FC-D7546580F079}"/>
              </a:ext>
            </a:extLst>
          </p:cNvPr>
          <p:cNvSpPr/>
          <p:nvPr/>
        </p:nvSpPr>
        <p:spPr>
          <a:xfrm>
            <a:off x="3274964" y="1420497"/>
            <a:ext cx="5583382" cy="1711275"/>
          </a:xfrm>
          <a:prstGeom prst="wedgeRoundRectCallout">
            <a:avLst>
              <a:gd name="adj1" fmla="val 23743"/>
              <a:gd name="adj2" fmla="val 68238"/>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 scheint seinen Rechenweg zu verstehen. Jetzt möchte ich ihn darin unterstützen, dass er seinen Rechenweg auch begründen kann.</a:t>
            </a:r>
          </a:p>
          <a:p>
            <a:pPr algn="ctr"/>
            <a:endParaRPr lang="de-DE" sz="1600" dirty="0">
              <a:solidFill>
                <a:schemeClr val="tx1"/>
              </a:solidFill>
            </a:endParaRPr>
          </a:p>
          <a:p>
            <a:pPr algn="ctr"/>
            <a:r>
              <a:rPr lang="de-DE" sz="1600" dirty="0">
                <a:solidFill>
                  <a:schemeClr val="tx1"/>
                </a:solidFill>
              </a:rPr>
              <a:t>Er müsste begründen, dass er das zu viel Addierte wieder subtrahieren muss. Wie kann das kindgerecht geschehen?</a:t>
            </a:r>
          </a:p>
        </p:txBody>
      </p:sp>
      <p:pic>
        <p:nvPicPr>
          <p:cNvPr id="7" name="Grafik 6">
            <a:extLst>
              <a:ext uri="{FF2B5EF4-FFF2-40B4-BE49-F238E27FC236}">
                <a16:creationId xmlns:a16="http://schemas.microsoft.com/office/drawing/2014/main" id="{B66CA389-EC17-A28E-D180-16303E7F4E4A}"/>
              </a:ext>
            </a:extLst>
          </p:cNvPr>
          <p:cNvPicPr>
            <a:picLocks noChangeAspect="1"/>
          </p:cNvPicPr>
          <p:nvPr/>
        </p:nvPicPr>
        <p:blipFill>
          <a:blip r:embed="rId6"/>
          <a:stretch>
            <a:fillRect/>
          </a:stretch>
        </p:blipFill>
        <p:spPr>
          <a:xfrm>
            <a:off x="7226501" y="3601650"/>
            <a:ext cx="1758547" cy="2601686"/>
          </a:xfrm>
          <a:prstGeom prst="rect">
            <a:avLst/>
          </a:prstGeom>
        </p:spPr>
      </p:pic>
    </p:spTree>
    <p:extLst>
      <p:ext uri="{BB962C8B-B14F-4D97-AF65-F5344CB8AC3E}">
        <p14:creationId xmlns:p14="http://schemas.microsoft.com/office/powerpoint/2010/main" val="387267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BB6BACF-A5AD-53F4-8A91-243EC7CFFDA7}"/>
              </a:ext>
            </a:extLst>
          </p:cNvPr>
          <p:cNvSpPr>
            <a:spLocks noGrp="1"/>
          </p:cNvSpPr>
          <p:nvPr>
            <p:ph type="body" sz="quarter" idx="13"/>
          </p:nvPr>
        </p:nvSpPr>
        <p:spPr/>
        <p:txBody>
          <a:bodyPr/>
          <a:lstStyle/>
          <a:p>
            <a:r>
              <a:rPr lang="de-DE" dirty="0"/>
              <a:t>SPRACHSPEICHER UND MITTEL ZUM FORSCHEN</a:t>
            </a:r>
          </a:p>
        </p:txBody>
      </p:sp>
      <p:sp>
        <p:nvSpPr>
          <p:cNvPr id="5" name="Datumsplatzhalter 4">
            <a:extLst>
              <a:ext uri="{FF2B5EF4-FFF2-40B4-BE49-F238E27FC236}">
                <a16:creationId xmlns:a16="http://schemas.microsoft.com/office/drawing/2014/main" id="{6BAE057F-4965-2017-52CE-D0666766808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2353B8D6-2932-62F6-BA43-04DCBBCAC1CD}"/>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10" name="Titel 1">
            <a:extLst>
              <a:ext uri="{FF2B5EF4-FFF2-40B4-BE49-F238E27FC236}">
                <a16:creationId xmlns:a16="http://schemas.microsoft.com/office/drawing/2014/main" id="{F58223F9-E712-B5EF-0EA4-B0BD0B046994}"/>
              </a:ext>
            </a:extLst>
          </p:cNvPr>
          <p:cNvSpPr>
            <a:spLocks noGrp="1"/>
          </p:cNvSpPr>
          <p:nvPr>
            <p:ph type="title"/>
          </p:nvPr>
        </p:nvSpPr>
        <p:spPr>
          <a:xfrm>
            <a:off x="1096423" y="382774"/>
            <a:ext cx="7650012" cy="603704"/>
          </a:xfrm>
        </p:spPr>
        <p:txBody>
          <a:bodyPr>
            <a:normAutofit/>
          </a:bodyPr>
          <a:lstStyle/>
          <a:p>
            <a:r>
              <a:rPr lang="de-DE" dirty="0"/>
              <a:t>Begründen unterstützen und fördern</a:t>
            </a:r>
          </a:p>
        </p:txBody>
      </p:sp>
      <p:sp>
        <p:nvSpPr>
          <p:cNvPr id="21" name="Textfeld 20">
            <a:extLst>
              <a:ext uri="{FF2B5EF4-FFF2-40B4-BE49-F238E27FC236}">
                <a16:creationId xmlns:a16="http://schemas.microsoft.com/office/drawing/2014/main" id="{C25936CF-3908-E938-3473-8395885D2CFB}"/>
              </a:ext>
            </a:extLst>
          </p:cNvPr>
          <p:cNvSpPr txBox="1"/>
          <p:nvPr/>
        </p:nvSpPr>
        <p:spPr>
          <a:xfrm>
            <a:off x="2221104" y="5402155"/>
            <a:ext cx="2063300" cy="63919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576000" tIns="108000" rIns="108000" bIns="108000" rtlCol="0">
            <a:noAutofit/>
          </a:bodyPr>
          <a:lstStyle/>
          <a:p>
            <a:pPr indent="-342900">
              <a:spcBef>
                <a:spcPts val="400"/>
              </a:spcBef>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Sprachbildung, </a:t>
            </a:r>
            <a:r>
              <a:rPr lang="de-DE" sz="1600" dirty="0">
                <a:solidFill>
                  <a:prstClr val="black"/>
                </a:solidFill>
                <a:ea typeface="ＭＳ Ｐゴシック" charset="-128"/>
                <a:cs typeface="Calibri"/>
              </a:rPr>
              <a:t>Modul 1 &amp; 2</a:t>
            </a:r>
            <a:endParaRPr kumimoji="0" lang="de-DE" sz="160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22" name="Grafik 21">
            <a:extLst>
              <a:ext uri="{FF2B5EF4-FFF2-40B4-BE49-F238E27FC236}">
                <a16:creationId xmlns:a16="http://schemas.microsoft.com/office/drawing/2014/main" id="{ABC5966D-CA88-5A6C-7A19-5C07E22D03C3}"/>
              </a:ext>
            </a:extLst>
          </p:cNvPr>
          <p:cNvPicPr>
            <a:picLocks noChangeAspect="1"/>
          </p:cNvPicPr>
          <p:nvPr/>
        </p:nvPicPr>
        <p:blipFill>
          <a:blip r:embed="rId3"/>
          <a:stretch>
            <a:fillRect/>
          </a:stretch>
        </p:blipFill>
        <p:spPr>
          <a:xfrm>
            <a:off x="2385250" y="5617673"/>
            <a:ext cx="259200" cy="259200"/>
          </a:xfrm>
          <a:prstGeom prst="rect">
            <a:avLst/>
          </a:prstGeom>
          <a:ln>
            <a:noFill/>
          </a:ln>
        </p:spPr>
      </p:pic>
      <p:sp>
        <p:nvSpPr>
          <p:cNvPr id="23" name="Ovale Legende 7">
            <a:extLst>
              <a:ext uri="{FF2B5EF4-FFF2-40B4-BE49-F238E27FC236}">
                <a16:creationId xmlns:a16="http://schemas.microsoft.com/office/drawing/2014/main" id="{9C947F81-4107-8A01-72C0-BA310AF52AA1}"/>
              </a:ext>
            </a:extLst>
          </p:cNvPr>
          <p:cNvSpPr/>
          <p:nvPr/>
        </p:nvSpPr>
        <p:spPr>
          <a:xfrm>
            <a:off x="1096266" y="1789117"/>
            <a:ext cx="7837992" cy="1300446"/>
          </a:xfrm>
          <a:prstGeom prst="wedgeRoundRectCallout">
            <a:avLst>
              <a:gd name="adj1" fmla="val 33256"/>
              <a:gd name="adj2" fmla="val 7496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Der Sprachspeicher, der auch Mittel zum Forschen wie z. B. den Rechenstrich enthält, bietet Anregungen für Malik, sodass er seinen Rechenweg begründen kann. </a:t>
            </a:r>
          </a:p>
          <a:p>
            <a:pPr algn="ctr"/>
            <a:endParaRPr lang="de-DE" sz="1600" dirty="0">
              <a:solidFill>
                <a:schemeClr val="tx1"/>
              </a:solidFill>
            </a:endParaRPr>
          </a:p>
          <a:p>
            <a:pPr algn="ctr"/>
            <a:r>
              <a:rPr lang="de-DE" sz="1600" dirty="0">
                <a:solidFill>
                  <a:schemeClr val="tx1"/>
                </a:solidFill>
              </a:rPr>
              <a:t>Ausdrücke wie „zu weit gesprungen“ helfen, die Idee der Hilfsaufgabe zu begründen.</a:t>
            </a:r>
          </a:p>
        </p:txBody>
      </p:sp>
      <p:pic>
        <p:nvPicPr>
          <p:cNvPr id="2" name="Grafik 1">
            <a:extLst>
              <a:ext uri="{FF2B5EF4-FFF2-40B4-BE49-F238E27FC236}">
                <a16:creationId xmlns:a16="http://schemas.microsoft.com/office/drawing/2014/main" id="{B5EC7598-EA52-A9AB-CD5E-D2ACEF470BA4}"/>
              </a:ext>
            </a:extLst>
          </p:cNvPr>
          <p:cNvPicPr>
            <a:picLocks noChangeAspect="1"/>
          </p:cNvPicPr>
          <p:nvPr/>
        </p:nvPicPr>
        <p:blipFill rotWithShape="1">
          <a:blip r:embed="rId4"/>
          <a:srcRect t="60370" b="19286"/>
          <a:stretch/>
        </p:blipFill>
        <p:spPr>
          <a:xfrm>
            <a:off x="247080" y="3429224"/>
            <a:ext cx="5433284" cy="1556964"/>
          </a:xfrm>
          <a:prstGeom prst="rect">
            <a:avLst/>
          </a:prstGeom>
          <a:effectLst>
            <a:outerShdw blurRad="63500" sx="102000" sy="102000" algn="ctr" rotWithShape="0">
              <a:prstClr val="black">
                <a:alpha val="40000"/>
              </a:prstClr>
            </a:outerShdw>
          </a:effectLst>
        </p:spPr>
      </p:pic>
      <p:pic>
        <p:nvPicPr>
          <p:cNvPr id="4" name="Grafik 3">
            <a:extLst>
              <a:ext uri="{FF2B5EF4-FFF2-40B4-BE49-F238E27FC236}">
                <a16:creationId xmlns:a16="http://schemas.microsoft.com/office/drawing/2014/main" id="{C7E1D2BA-D5CC-74EB-88EC-1282AAB6F9AF}"/>
              </a:ext>
            </a:extLst>
          </p:cNvPr>
          <p:cNvPicPr>
            <a:picLocks noChangeAspect="1"/>
          </p:cNvPicPr>
          <p:nvPr/>
        </p:nvPicPr>
        <p:blipFill>
          <a:blip r:embed="rId5"/>
          <a:stretch>
            <a:fillRect/>
          </a:stretch>
        </p:blipFill>
        <p:spPr>
          <a:xfrm>
            <a:off x="7226501" y="3601650"/>
            <a:ext cx="1758547" cy="2601686"/>
          </a:xfrm>
          <a:prstGeom prst="rect">
            <a:avLst/>
          </a:prstGeom>
        </p:spPr>
      </p:pic>
    </p:spTree>
    <p:extLst>
      <p:ext uri="{BB962C8B-B14F-4D97-AF65-F5344CB8AC3E}">
        <p14:creationId xmlns:p14="http://schemas.microsoft.com/office/powerpoint/2010/main" val="985892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13EFE7F-B6D3-CB04-9DEA-647075544F4C}"/>
              </a:ext>
            </a:extLst>
          </p:cNvPr>
          <p:cNvSpPr>
            <a:spLocks noGrp="1"/>
          </p:cNvSpPr>
          <p:nvPr>
            <p:ph type="body" sz="quarter" idx="13"/>
          </p:nvPr>
        </p:nvSpPr>
        <p:spPr/>
        <p:txBody>
          <a:bodyPr/>
          <a:lstStyle/>
          <a:p>
            <a:r>
              <a:rPr lang="de-DE" dirty="0"/>
              <a:t>SPRACHVORBILDER EINBINDEN</a:t>
            </a:r>
          </a:p>
        </p:txBody>
      </p:sp>
      <p:sp>
        <p:nvSpPr>
          <p:cNvPr id="5" name="Datumsplatzhalter 4">
            <a:extLst>
              <a:ext uri="{FF2B5EF4-FFF2-40B4-BE49-F238E27FC236}">
                <a16:creationId xmlns:a16="http://schemas.microsoft.com/office/drawing/2014/main" id="{9B06ACEF-FA7B-0B9A-40A1-1C3AB092758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67D59EF-86BD-C229-6640-16DE4E26975D}"/>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9" name="Titel 1">
            <a:extLst>
              <a:ext uri="{FF2B5EF4-FFF2-40B4-BE49-F238E27FC236}">
                <a16:creationId xmlns:a16="http://schemas.microsoft.com/office/drawing/2014/main" id="{3F67C0F1-194F-E540-17D0-C4C769FDE0C3}"/>
              </a:ext>
            </a:extLst>
          </p:cNvPr>
          <p:cNvSpPr>
            <a:spLocks noGrp="1"/>
          </p:cNvSpPr>
          <p:nvPr>
            <p:ph type="title"/>
          </p:nvPr>
        </p:nvSpPr>
        <p:spPr>
          <a:xfrm>
            <a:off x="1096423" y="382774"/>
            <a:ext cx="7650012" cy="603704"/>
          </a:xfrm>
        </p:spPr>
        <p:txBody>
          <a:bodyPr>
            <a:normAutofit/>
          </a:bodyPr>
          <a:lstStyle/>
          <a:p>
            <a:r>
              <a:rPr lang="de-DE" dirty="0"/>
              <a:t>Begründungen unterstützen und fördern</a:t>
            </a:r>
          </a:p>
        </p:txBody>
      </p:sp>
      <p:pic>
        <p:nvPicPr>
          <p:cNvPr id="18" name="Grafik 17">
            <a:extLst>
              <a:ext uri="{FF2B5EF4-FFF2-40B4-BE49-F238E27FC236}">
                <a16:creationId xmlns:a16="http://schemas.microsoft.com/office/drawing/2014/main" id="{0AA5AD38-0C91-D406-1F60-0A8B5B1B6EDD}"/>
              </a:ext>
            </a:extLst>
          </p:cNvPr>
          <p:cNvPicPr>
            <a:picLocks noChangeAspect="1"/>
          </p:cNvPicPr>
          <p:nvPr/>
        </p:nvPicPr>
        <p:blipFill rotWithShape="1">
          <a:blip r:embed="rId3"/>
          <a:srcRect r="23585" b="53374"/>
          <a:stretch/>
        </p:blipFill>
        <p:spPr>
          <a:xfrm>
            <a:off x="7800208" y="1402111"/>
            <a:ext cx="1343792" cy="1213053"/>
          </a:xfrm>
          <a:prstGeom prst="rect">
            <a:avLst/>
          </a:prstGeom>
        </p:spPr>
      </p:pic>
      <p:sp>
        <p:nvSpPr>
          <p:cNvPr id="19" name="Ovale Legende 7">
            <a:extLst>
              <a:ext uri="{FF2B5EF4-FFF2-40B4-BE49-F238E27FC236}">
                <a16:creationId xmlns:a16="http://schemas.microsoft.com/office/drawing/2014/main" id="{BA742D62-6FEA-CDF8-AB6D-074F2C1636B5}"/>
              </a:ext>
            </a:extLst>
          </p:cNvPr>
          <p:cNvSpPr/>
          <p:nvPr/>
        </p:nvSpPr>
        <p:spPr>
          <a:xfrm>
            <a:off x="5873203" y="1679252"/>
            <a:ext cx="1419249" cy="658769"/>
          </a:xfrm>
          <a:prstGeom prst="wedgeRoundRectCallout">
            <a:avLst>
              <a:gd name="adj1" fmla="val 81897"/>
              <a:gd name="adj2" fmla="val 1035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Was passt? </a:t>
            </a:r>
          </a:p>
        </p:txBody>
      </p:sp>
      <p:sp>
        <p:nvSpPr>
          <p:cNvPr id="17" name="Ovale Legende 7">
            <a:extLst>
              <a:ext uri="{FF2B5EF4-FFF2-40B4-BE49-F238E27FC236}">
                <a16:creationId xmlns:a16="http://schemas.microsoft.com/office/drawing/2014/main" id="{6A905505-0653-F0CF-9165-2DED8A24830B}"/>
              </a:ext>
            </a:extLst>
          </p:cNvPr>
          <p:cNvSpPr/>
          <p:nvPr/>
        </p:nvSpPr>
        <p:spPr>
          <a:xfrm>
            <a:off x="5873203" y="2785885"/>
            <a:ext cx="2096028" cy="1039730"/>
          </a:xfrm>
          <a:prstGeom prst="wedgeRoundRectCallout">
            <a:avLst>
              <a:gd name="adj1" fmla="val 58138"/>
              <a:gd name="adj2" fmla="val -87839"/>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 versuche deinen Rechenweg ähnlich zu begründen.</a:t>
            </a:r>
          </a:p>
        </p:txBody>
      </p:sp>
      <p:sp>
        <p:nvSpPr>
          <p:cNvPr id="22" name="Textfeld 21">
            <a:extLst>
              <a:ext uri="{FF2B5EF4-FFF2-40B4-BE49-F238E27FC236}">
                <a16:creationId xmlns:a16="http://schemas.microsoft.com/office/drawing/2014/main" id="{33A52B5F-47A3-5B8B-B7A5-69F60CBAB0B0}"/>
              </a:ext>
            </a:extLst>
          </p:cNvPr>
          <p:cNvSpPr txBox="1"/>
          <p:nvPr/>
        </p:nvSpPr>
        <p:spPr>
          <a:xfrm>
            <a:off x="223482" y="2647385"/>
            <a:ext cx="2096028"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endParaRPr lang="de-DE" sz="1800" u="sng" dirty="0">
              <a:latin typeface="Grundschrift" panose="03010100010101010101" pitchFamily="66" charset="0"/>
            </a:endParaRPr>
          </a:p>
          <a:p>
            <a:r>
              <a:rPr lang="de-DE" sz="1800" u="sng" dirty="0">
                <a:latin typeface="Grundschrift" panose="03010100010101010101" pitchFamily="66" charset="0"/>
              </a:rPr>
              <a:t>234 + 597 = 831	</a:t>
            </a:r>
          </a:p>
          <a:p>
            <a:r>
              <a:rPr lang="de-DE" dirty="0">
                <a:latin typeface="Grundschrift" panose="03010100010101010101" pitchFamily="66" charset="0"/>
              </a:rPr>
              <a:t>234 + 600 = 834</a:t>
            </a:r>
          </a:p>
          <a:p>
            <a:r>
              <a:rPr lang="de-DE" dirty="0">
                <a:latin typeface="Grundschrift" panose="03010100010101010101" pitchFamily="66" charset="0"/>
              </a:rPr>
              <a:t>8</a:t>
            </a:r>
            <a:r>
              <a:rPr lang="de-DE" sz="1800" dirty="0">
                <a:latin typeface="Grundschrift" panose="03010100010101010101" pitchFamily="66" charset="0"/>
              </a:rPr>
              <a:t>34 - 	3 = 831</a:t>
            </a:r>
          </a:p>
          <a:p>
            <a:endParaRPr lang="de-DE" sz="1800" dirty="0">
              <a:latin typeface="Grundschrift" panose="03010100010101010101" pitchFamily="66" charset="0"/>
            </a:endParaRPr>
          </a:p>
        </p:txBody>
      </p:sp>
      <p:sp>
        <p:nvSpPr>
          <p:cNvPr id="23" name="Textfeld 10">
            <a:extLst>
              <a:ext uri="{FF2B5EF4-FFF2-40B4-BE49-F238E27FC236}">
                <a16:creationId xmlns:a16="http://schemas.microsoft.com/office/drawing/2014/main" id="{D2CDB1B8-06F3-B6F4-DA7A-9D8A11B97208}"/>
              </a:ext>
            </a:extLst>
          </p:cNvPr>
          <p:cNvSpPr txBox="1"/>
          <p:nvPr/>
        </p:nvSpPr>
        <p:spPr>
          <a:xfrm>
            <a:off x="2637660" y="2127519"/>
            <a:ext cx="2788590" cy="1698095"/>
          </a:xfrm>
          <a:custGeom>
            <a:avLst/>
            <a:gdLst>
              <a:gd name="connsiteX0" fmla="*/ 0 w 2788590"/>
              <a:gd name="connsiteY0" fmla="*/ 0 h 1698095"/>
              <a:gd name="connsiteX1" fmla="*/ 613490 w 2788590"/>
              <a:gd name="connsiteY1" fmla="*/ 0 h 1698095"/>
              <a:gd name="connsiteX2" fmla="*/ 1143322 w 2788590"/>
              <a:gd name="connsiteY2" fmla="*/ 0 h 1698095"/>
              <a:gd name="connsiteX3" fmla="*/ 1728926 w 2788590"/>
              <a:gd name="connsiteY3" fmla="*/ 0 h 1698095"/>
              <a:gd name="connsiteX4" fmla="*/ 2788590 w 2788590"/>
              <a:gd name="connsiteY4" fmla="*/ 0 h 1698095"/>
              <a:gd name="connsiteX5" fmla="*/ 2788590 w 2788590"/>
              <a:gd name="connsiteY5" fmla="*/ 515089 h 1698095"/>
              <a:gd name="connsiteX6" fmla="*/ 2788590 w 2788590"/>
              <a:gd name="connsiteY6" fmla="*/ 1030178 h 1698095"/>
              <a:gd name="connsiteX7" fmla="*/ 2788590 w 2788590"/>
              <a:gd name="connsiteY7" fmla="*/ 1698095 h 1698095"/>
              <a:gd name="connsiteX8" fmla="*/ 2314530 w 2788590"/>
              <a:gd name="connsiteY8" fmla="*/ 1698095 h 1698095"/>
              <a:gd name="connsiteX9" fmla="*/ 1812583 w 2788590"/>
              <a:gd name="connsiteY9" fmla="*/ 1698095 h 1698095"/>
              <a:gd name="connsiteX10" fmla="*/ 1338523 w 2788590"/>
              <a:gd name="connsiteY10" fmla="*/ 1698095 h 1698095"/>
              <a:gd name="connsiteX11" fmla="*/ 808691 w 2788590"/>
              <a:gd name="connsiteY11" fmla="*/ 1698095 h 1698095"/>
              <a:gd name="connsiteX12" fmla="*/ 0 w 2788590"/>
              <a:gd name="connsiteY12" fmla="*/ 1698095 h 1698095"/>
              <a:gd name="connsiteX13" fmla="*/ 0 w 2788590"/>
              <a:gd name="connsiteY13" fmla="*/ 1183006 h 1698095"/>
              <a:gd name="connsiteX14" fmla="*/ 0 w 2788590"/>
              <a:gd name="connsiteY14" fmla="*/ 667917 h 1698095"/>
              <a:gd name="connsiteX15" fmla="*/ 0 w 2788590"/>
              <a:gd name="connsiteY15" fmla="*/ 0 h 169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8590" h="1698095" fill="none" extrusionOk="0">
                <a:moveTo>
                  <a:pt x="0" y="0"/>
                </a:moveTo>
                <a:cubicBezTo>
                  <a:pt x="193944" y="-72070"/>
                  <a:pt x="341191" y="52244"/>
                  <a:pt x="613490" y="0"/>
                </a:cubicBezTo>
                <a:cubicBezTo>
                  <a:pt x="885789" y="-52244"/>
                  <a:pt x="952218" y="20638"/>
                  <a:pt x="1143322" y="0"/>
                </a:cubicBezTo>
                <a:cubicBezTo>
                  <a:pt x="1334426" y="-20638"/>
                  <a:pt x="1507984" y="28828"/>
                  <a:pt x="1728926" y="0"/>
                </a:cubicBezTo>
                <a:cubicBezTo>
                  <a:pt x="1949868" y="-28828"/>
                  <a:pt x="2489835" y="123103"/>
                  <a:pt x="2788590" y="0"/>
                </a:cubicBezTo>
                <a:cubicBezTo>
                  <a:pt x="2834869" y="238239"/>
                  <a:pt x="2750405" y="282553"/>
                  <a:pt x="2788590" y="515089"/>
                </a:cubicBezTo>
                <a:cubicBezTo>
                  <a:pt x="2826775" y="747625"/>
                  <a:pt x="2734063" y="778019"/>
                  <a:pt x="2788590" y="1030178"/>
                </a:cubicBezTo>
                <a:cubicBezTo>
                  <a:pt x="2843117" y="1282337"/>
                  <a:pt x="2782138" y="1479131"/>
                  <a:pt x="2788590" y="1698095"/>
                </a:cubicBezTo>
                <a:cubicBezTo>
                  <a:pt x="2590211" y="1731375"/>
                  <a:pt x="2463083" y="1682392"/>
                  <a:pt x="2314530" y="1698095"/>
                </a:cubicBezTo>
                <a:cubicBezTo>
                  <a:pt x="2165977" y="1713798"/>
                  <a:pt x="1981655" y="1661825"/>
                  <a:pt x="1812583" y="1698095"/>
                </a:cubicBezTo>
                <a:cubicBezTo>
                  <a:pt x="1643511" y="1734365"/>
                  <a:pt x="1567185" y="1676156"/>
                  <a:pt x="1338523" y="1698095"/>
                </a:cubicBezTo>
                <a:cubicBezTo>
                  <a:pt x="1109861" y="1720034"/>
                  <a:pt x="985989" y="1695506"/>
                  <a:pt x="808691" y="1698095"/>
                </a:cubicBezTo>
                <a:cubicBezTo>
                  <a:pt x="631393" y="1700684"/>
                  <a:pt x="298669" y="1670962"/>
                  <a:pt x="0" y="1698095"/>
                </a:cubicBezTo>
                <a:cubicBezTo>
                  <a:pt x="-54837" y="1465015"/>
                  <a:pt x="2683" y="1404163"/>
                  <a:pt x="0" y="1183006"/>
                </a:cubicBezTo>
                <a:cubicBezTo>
                  <a:pt x="-2683" y="961849"/>
                  <a:pt x="10245" y="785668"/>
                  <a:pt x="0" y="667917"/>
                </a:cubicBezTo>
                <a:cubicBezTo>
                  <a:pt x="-10245" y="550166"/>
                  <a:pt x="68901" y="191748"/>
                  <a:pt x="0" y="0"/>
                </a:cubicBezTo>
                <a:close/>
              </a:path>
              <a:path w="2788590" h="1698095" stroke="0" extrusionOk="0">
                <a:moveTo>
                  <a:pt x="0" y="0"/>
                </a:moveTo>
                <a:cubicBezTo>
                  <a:pt x="137635" y="-23864"/>
                  <a:pt x="299855" y="22381"/>
                  <a:pt x="501946" y="0"/>
                </a:cubicBezTo>
                <a:cubicBezTo>
                  <a:pt x="704037" y="-22381"/>
                  <a:pt x="848383" y="31559"/>
                  <a:pt x="1031778" y="0"/>
                </a:cubicBezTo>
                <a:cubicBezTo>
                  <a:pt x="1215173" y="-31559"/>
                  <a:pt x="1314271" y="27849"/>
                  <a:pt x="1561610" y="0"/>
                </a:cubicBezTo>
                <a:cubicBezTo>
                  <a:pt x="1808949" y="-27849"/>
                  <a:pt x="1801482" y="1194"/>
                  <a:pt x="2035671" y="0"/>
                </a:cubicBezTo>
                <a:cubicBezTo>
                  <a:pt x="2269860" y="-1194"/>
                  <a:pt x="2426692" y="8572"/>
                  <a:pt x="2788590" y="0"/>
                </a:cubicBezTo>
                <a:cubicBezTo>
                  <a:pt x="2822648" y="203444"/>
                  <a:pt x="2745786" y="384059"/>
                  <a:pt x="2788590" y="515089"/>
                </a:cubicBezTo>
                <a:cubicBezTo>
                  <a:pt x="2831394" y="646119"/>
                  <a:pt x="2730545" y="931496"/>
                  <a:pt x="2788590" y="1081120"/>
                </a:cubicBezTo>
                <a:cubicBezTo>
                  <a:pt x="2846635" y="1230744"/>
                  <a:pt x="2716607" y="1450742"/>
                  <a:pt x="2788590" y="1698095"/>
                </a:cubicBezTo>
                <a:cubicBezTo>
                  <a:pt x="2581086" y="1752080"/>
                  <a:pt x="2403961" y="1672920"/>
                  <a:pt x="2258758" y="1698095"/>
                </a:cubicBezTo>
                <a:cubicBezTo>
                  <a:pt x="2113555" y="1723270"/>
                  <a:pt x="1930240" y="1678272"/>
                  <a:pt x="1728926" y="1698095"/>
                </a:cubicBezTo>
                <a:cubicBezTo>
                  <a:pt x="1527612" y="1717918"/>
                  <a:pt x="1375460" y="1684991"/>
                  <a:pt x="1171208" y="1698095"/>
                </a:cubicBezTo>
                <a:cubicBezTo>
                  <a:pt x="966956" y="1711199"/>
                  <a:pt x="763635" y="1662277"/>
                  <a:pt x="613490" y="1698095"/>
                </a:cubicBezTo>
                <a:cubicBezTo>
                  <a:pt x="463345" y="1733913"/>
                  <a:pt x="303108" y="1650595"/>
                  <a:pt x="0" y="1698095"/>
                </a:cubicBezTo>
                <a:cubicBezTo>
                  <a:pt x="-14387" y="1451993"/>
                  <a:pt x="14711" y="1354725"/>
                  <a:pt x="0" y="1183006"/>
                </a:cubicBezTo>
                <a:cubicBezTo>
                  <a:pt x="-14711" y="1011287"/>
                  <a:pt x="20817" y="767496"/>
                  <a:pt x="0" y="599994"/>
                </a:cubicBezTo>
                <a:cubicBezTo>
                  <a:pt x="-20817" y="432492"/>
                  <a:pt x="7807" y="239597"/>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66206553">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062">
                <a:latin typeface="Grundschrift" panose="03010100010101010101" pitchFamily="66" charset="0"/>
              </a:defRPr>
            </a:lvl1pPr>
            <a:lvl2pPr marL="368183" defTabSz="368183">
              <a:defRPr sz="1450">
                <a:solidFill>
                  <a:schemeClr val="lt1"/>
                </a:solidFill>
              </a:defRPr>
            </a:lvl2pPr>
            <a:lvl3pPr marL="736366" defTabSz="368183">
              <a:defRPr sz="1450">
                <a:solidFill>
                  <a:schemeClr val="lt1"/>
                </a:solidFill>
              </a:defRPr>
            </a:lvl3pPr>
            <a:lvl4pPr marL="1104549" defTabSz="368183">
              <a:defRPr sz="1450">
                <a:solidFill>
                  <a:schemeClr val="lt1"/>
                </a:solidFill>
              </a:defRPr>
            </a:lvl4pPr>
            <a:lvl5pPr marL="1472733" defTabSz="368183">
              <a:defRPr sz="1450">
                <a:solidFill>
                  <a:schemeClr val="lt1"/>
                </a:solidFill>
              </a:defRPr>
            </a:lvl5pPr>
            <a:lvl6pPr marL="1840916" defTabSz="368183">
              <a:defRPr sz="1450">
                <a:solidFill>
                  <a:schemeClr val="lt1"/>
                </a:solidFill>
              </a:defRPr>
            </a:lvl6pPr>
            <a:lvl7pPr marL="2209099" defTabSz="368183">
              <a:defRPr sz="1450">
                <a:solidFill>
                  <a:schemeClr val="lt1"/>
                </a:solidFill>
              </a:defRPr>
            </a:lvl7pPr>
            <a:lvl8pPr marL="2577282" defTabSz="368183">
              <a:defRPr sz="1450">
                <a:solidFill>
                  <a:schemeClr val="lt1"/>
                </a:solidFill>
              </a:defRPr>
            </a:lvl8pPr>
            <a:lvl9pPr marL="2945465" defTabSz="368183">
              <a:defRPr sz="1450">
                <a:solidFill>
                  <a:schemeClr val="lt1"/>
                </a:solidFill>
              </a:defRPr>
            </a:lvl9pPr>
          </a:lstStyle>
          <a:p>
            <a:r>
              <a:rPr lang="de-DE" sz="1400" dirty="0">
                <a:solidFill>
                  <a:schemeClr val="tx1"/>
                </a:solidFill>
              </a:rPr>
              <a:t>Ich rechne zuerst die einfache Aufgabe 234 + 600. Danach ziehe ich 3 ab. </a:t>
            </a:r>
            <a:br>
              <a:rPr lang="de-DE" sz="1400" dirty="0">
                <a:solidFill>
                  <a:schemeClr val="tx1"/>
                </a:solidFill>
              </a:rPr>
            </a:br>
            <a:br>
              <a:rPr lang="de-DE" sz="1400" dirty="0">
                <a:solidFill>
                  <a:schemeClr val="tx1"/>
                </a:solidFill>
              </a:rPr>
            </a:br>
            <a:r>
              <a:rPr lang="de-DE" sz="1400" dirty="0">
                <a:solidFill>
                  <a:schemeClr val="tx1"/>
                </a:solidFill>
              </a:rPr>
              <a:t>Ich ziehe also das ab, was ich zu viel addiert habe. Darum passt das Ergebnis.</a:t>
            </a:r>
          </a:p>
        </p:txBody>
      </p:sp>
      <p:sp>
        <p:nvSpPr>
          <p:cNvPr id="24" name="Textfeld 10">
            <a:extLst>
              <a:ext uri="{FF2B5EF4-FFF2-40B4-BE49-F238E27FC236}">
                <a16:creationId xmlns:a16="http://schemas.microsoft.com/office/drawing/2014/main" id="{629D5E41-F844-B503-E240-592B4AFB77D3}"/>
              </a:ext>
            </a:extLst>
          </p:cNvPr>
          <p:cNvSpPr txBox="1"/>
          <p:nvPr/>
        </p:nvSpPr>
        <p:spPr>
          <a:xfrm>
            <a:off x="2637660" y="4029798"/>
            <a:ext cx="2788590" cy="1634172"/>
          </a:xfrm>
          <a:custGeom>
            <a:avLst/>
            <a:gdLst>
              <a:gd name="connsiteX0" fmla="*/ 0 w 2788590"/>
              <a:gd name="connsiteY0" fmla="*/ 0 h 1634172"/>
              <a:gd name="connsiteX1" fmla="*/ 474060 w 2788590"/>
              <a:gd name="connsiteY1" fmla="*/ 0 h 1634172"/>
              <a:gd name="connsiteX2" fmla="*/ 1059664 w 2788590"/>
              <a:gd name="connsiteY2" fmla="*/ 0 h 1634172"/>
              <a:gd name="connsiteX3" fmla="*/ 1645268 w 2788590"/>
              <a:gd name="connsiteY3" fmla="*/ 0 h 1634172"/>
              <a:gd name="connsiteX4" fmla="*/ 2119328 w 2788590"/>
              <a:gd name="connsiteY4" fmla="*/ 0 h 1634172"/>
              <a:gd name="connsiteX5" fmla="*/ 2788590 w 2788590"/>
              <a:gd name="connsiteY5" fmla="*/ 0 h 1634172"/>
              <a:gd name="connsiteX6" fmla="*/ 2788590 w 2788590"/>
              <a:gd name="connsiteY6" fmla="*/ 577407 h 1634172"/>
              <a:gd name="connsiteX7" fmla="*/ 2788590 w 2788590"/>
              <a:gd name="connsiteY7" fmla="*/ 1122131 h 1634172"/>
              <a:gd name="connsiteX8" fmla="*/ 2788590 w 2788590"/>
              <a:gd name="connsiteY8" fmla="*/ 1634172 h 1634172"/>
              <a:gd name="connsiteX9" fmla="*/ 2314530 w 2788590"/>
              <a:gd name="connsiteY9" fmla="*/ 1634172 h 1634172"/>
              <a:gd name="connsiteX10" fmla="*/ 1701040 w 2788590"/>
              <a:gd name="connsiteY10" fmla="*/ 1634172 h 1634172"/>
              <a:gd name="connsiteX11" fmla="*/ 1171208 w 2788590"/>
              <a:gd name="connsiteY11" fmla="*/ 1634172 h 1634172"/>
              <a:gd name="connsiteX12" fmla="*/ 585604 w 2788590"/>
              <a:gd name="connsiteY12" fmla="*/ 1634172 h 1634172"/>
              <a:gd name="connsiteX13" fmla="*/ 0 w 2788590"/>
              <a:gd name="connsiteY13" fmla="*/ 1634172 h 1634172"/>
              <a:gd name="connsiteX14" fmla="*/ 0 w 2788590"/>
              <a:gd name="connsiteY14" fmla="*/ 1056765 h 1634172"/>
              <a:gd name="connsiteX15" fmla="*/ 0 w 2788590"/>
              <a:gd name="connsiteY15" fmla="*/ 512041 h 1634172"/>
              <a:gd name="connsiteX16" fmla="*/ 0 w 2788590"/>
              <a:gd name="connsiteY16" fmla="*/ 0 h 163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8590" h="1634172" fill="none" extrusionOk="0">
                <a:moveTo>
                  <a:pt x="0" y="0"/>
                </a:moveTo>
                <a:cubicBezTo>
                  <a:pt x="160712" y="-41603"/>
                  <a:pt x="246607" y="9718"/>
                  <a:pt x="474060" y="0"/>
                </a:cubicBezTo>
                <a:cubicBezTo>
                  <a:pt x="701513" y="-9718"/>
                  <a:pt x="908386" y="36227"/>
                  <a:pt x="1059664" y="0"/>
                </a:cubicBezTo>
                <a:cubicBezTo>
                  <a:pt x="1210942" y="-36227"/>
                  <a:pt x="1434698" y="44943"/>
                  <a:pt x="1645268" y="0"/>
                </a:cubicBezTo>
                <a:cubicBezTo>
                  <a:pt x="1855838" y="-44943"/>
                  <a:pt x="1910416" y="19171"/>
                  <a:pt x="2119328" y="0"/>
                </a:cubicBezTo>
                <a:cubicBezTo>
                  <a:pt x="2328240" y="-19171"/>
                  <a:pt x="2489666" y="44898"/>
                  <a:pt x="2788590" y="0"/>
                </a:cubicBezTo>
                <a:cubicBezTo>
                  <a:pt x="2820028" y="158303"/>
                  <a:pt x="2722318" y="428840"/>
                  <a:pt x="2788590" y="577407"/>
                </a:cubicBezTo>
                <a:cubicBezTo>
                  <a:pt x="2854862" y="725974"/>
                  <a:pt x="2779346" y="959470"/>
                  <a:pt x="2788590" y="1122131"/>
                </a:cubicBezTo>
                <a:cubicBezTo>
                  <a:pt x="2797834" y="1284792"/>
                  <a:pt x="2758932" y="1435354"/>
                  <a:pt x="2788590" y="1634172"/>
                </a:cubicBezTo>
                <a:cubicBezTo>
                  <a:pt x="2574466" y="1650357"/>
                  <a:pt x="2435888" y="1607344"/>
                  <a:pt x="2314530" y="1634172"/>
                </a:cubicBezTo>
                <a:cubicBezTo>
                  <a:pt x="2193172" y="1661000"/>
                  <a:pt x="1921171" y="1578547"/>
                  <a:pt x="1701040" y="1634172"/>
                </a:cubicBezTo>
                <a:cubicBezTo>
                  <a:pt x="1480909" y="1689797"/>
                  <a:pt x="1278117" y="1620213"/>
                  <a:pt x="1171208" y="1634172"/>
                </a:cubicBezTo>
                <a:cubicBezTo>
                  <a:pt x="1064299" y="1648131"/>
                  <a:pt x="753615" y="1624057"/>
                  <a:pt x="585604" y="1634172"/>
                </a:cubicBezTo>
                <a:cubicBezTo>
                  <a:pt x="417593" y="1644287"/>
                  <a:pt x="277675" y="1621304"/>
                  <a:pt x="0" y="1634172"/>
                </a:cubicBezTo>
                <a:cubicBezTo>
                  <a:pt x="-342" y="1515441"/>
                  <a:pt x="13759" y="1237091"/>
                  <a:pt x="0" y="1056765"/>
                </a:cubicBezTo>
                <a:cubicBezTo>
                  <a:pt x="-13759" y="876439"/>
                  <a:pt x="14258" y="677707"/>
                  <a:pt x="0" y="512041"/>
                </a:cubicBezTo>
                <a:cubicBezTo>
                  <a:pt x="-14258" y="346375"/>
                  <a:pt x="38707" y="181727"/>
                  <a:pt x="0" y="0"/>
                </a:cubicBezTo>
                <a:close/>
              </a:path>
              <a:path w="2788590" h="1634172" stroke="0" extrusionOk="0">
                <a:moveTo>
                  <a:pt x="0" y="0"/>
                </a:moveTo>
                <a:cubicBezTo>
                  <a:pt x="128067" y="-64802"/>
                  <a:pt x="408560" y="10538"/>
                  <a:pt x="613490" y="0"/>
                </a:cubicBezTo>
                <a:cubicBezTo>
                  <a:pt x="818420" y="-10538"/>
                  <a:pt x="938113" y="16860"/>
                  <a:pt x="1199094" y="0"/>
                </a:cubicBezTo>
                <a:cubicBezTo>
                  <a:pt x="1460075" y="-16860"/>
                  <a:pt x="1480370" y="12326"/>
                  <a:pt x="1728926" y="0"/>
                </a:cubicBezTo>
                <a:cubicBezTo>
                  <a:pt x="1977482" y="-12326"/>
                  <a:pt x="2525478" y="30940"/>
                  <a:pt x="2788590" y="0"/>
                </a:cubicBezTo>
                <a:cubicBezTo>
                  <a:pt x="2816651" y="133351"/>
                  <a:pt x="2787191" y="386844"/>
                  <a:pt x="2788590" y="512041"/>
                </a:cubicBezTo>
                <a:cubicBezTo>
                  <a:pt x="2789989" y="637238"/>
                  <a:pt x="2742611" y="893311"/>
                  <a:pt x="2788590" y="1089448"/>
                </a:cubicBezTo>
                <a:cubicBezTo>
                  <a:pt x="2834569" y="1285585"/>
                  <a:pt x="2737215" y="1427016"/>
                  <a:pt x="2788590" y="1634172"/>
                </a:cubicBezTo>
                <a:cubicBezTo>
                  <a:pt x="2612557" y="1637206"/>
                  <a:pt x="2494149" y="1576074"/>
                  <a:pt x="2286644" y="1634172"/>
                </a:cubicBezTo>
                <a:cubicBezTo>
                  <a:pt x="2079139" y="1692270"/>
                  <a:pt x="1970713" y="1600588"/>
                  <a:pt x="1784698" y="1634172"/>
                </a:cubicBezTo>
                <a:cubicBezTo>
                  <a:pt x="1598683" y="1667756"/>
                  <a:pt x="1454062" y="1632714"/>
                  <a:pt x="1310637" y="1634172"/>
                </a:cubicBezTo>
                <a:cubicBezTo>
                  <a:pt x="1167212" y="1635630"/>
                  <a:pt x="868514" y="1589895"/>
                  <a:pt x="725033" y="1634172"/>
                </a:cubicBezTo>
                <a:cubicBezTo>
                  <a:pt x="581552" y="1678449"/>
                  <a:pt x="209908" y="1563770"/>
                  <a:pt x="0" y="1634172"/>
                </a:cubicBezTo>
                <a:cubicBezTo>
                  <a:pt x="-24722" y="1496267"/>
                  <a:pt x="20979" y="1344526"/>
                  <a:pt x="0" y="1105790"/>
                </a:cubicBezTo>
                <a:cubicBezTo>
                  <a:pt x="-20979" y="867054"/>
                  <a:pt x="6519" y="726395"/>
                  <a:pt x="0" y="593749"/>
                </a:cubicBezTo>
                <a:cubicBezTo>
                  <a:pt x="-6519" y="461103"/>
                  <a:pt x="64193" y="196622"/>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081550160">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400">
                <a:solidFill>
                  <a:schemeClr val="tx1"/>
                </a:solidFill>
                <a:latin typeface="Grundschrift" panose="03010100010101010101" pitchFamily="66" charset="0"/>
              </a:defRPr>
            </a:lvl1pPr>
            <a:lvl2pPr marL="368183" defTabSz="368183">
              <a:defRPr sz="1450"/>
            </a:lvl2pPr>
            <a:lvl3pPr marL="736366" defTabSz="368183">
              <a:defRPr sz="1450"/>
            </a:lvl3pPr>
            <a:lvl4pPr marL="1104549" defTabSz="368183">
              <a:defRPr sz="1450"/>
            </a:lvl4pPr>
            <a:lvl5pPr marL="1472733" defTabSz="368183">
              <a:defRPr sz="1450"/>
            </a:lvl5pPr>
            <a:lvl6pPr marL="1840916" defTabSz="368183">
              <a:defRPr sz="1450"/>
            </a:lvl6pPr>
            <a:lvl7pPr marL="2209099" defTabSz="368183">
              <a:defRPr sz="1450"/>
            </a:lvl7pPr>
            <a:lvl8pPr marL="2577282" defTabSz="368183">
              <a:defRPr sz="1450"/>
            </a:lvl8pPr>
            <a:lvl9pPr marL="2945465" defTabSz="368183">
              <a:defRPr sz="1450"/>
            </a:lvl9pPr>
          </a:lstStyle>
          <a:p>
            <a:r>
              <a:rPr lang="de-DE" dirty="0"/>
              <a:t>Ich rechne in Schritten. Ich starte bei 234. Zuerst addiere ich 500, dann 90 und dann 7.</a:t>
            </a:r>
          </a:p>
          <a:p>
            <a:r>
              <a:rPr lang="de-DE" dirty="0"/>
              <a:t> </a:t>
            </a:r>
          </a:p>
          <a:p>
            <a:r>
              <a:rPr lang="de-DE" dirty="0"/>
              <a:t>Das Ergebnis ist richtig, da ich </a:t>
            </a:r>
            <a:br>
              <a:rPr lang="de-DE" dirty="0"/>
            </a:br>
            <a:r>
              <a:rPr lang="de-DE" dirty="0"/>
              <a:t>zu 234 immer noch 597 dazugerechnet habe.</a:t>
            </a:r>
          </a:p>
        </p:txBody>
      </p:sp>
    </p:spTree>
    <p:extLst>
      <p:ext uri="{BB962C8B-B14F-4D97-AF65-F5344CB8AC3E}">
        <p14:creationId xmlns:p14="http://schemas.microsoft.com/office/powerpoint/2010/main" val="13857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13EFE7F-B6D3-CB04-9DEA-647075544F4C}"/>
              </a:ext>
            </a:extLst>
          </p:cNvPr>
          <p:cNvSpPr>
            <a:spLocks noGrp="1"/>
          </p:cNvSpPr>
          <p:nvPr>
            <p:ph type="body" sz="quarter" idx="13"/>
          </p:nvPr>
        </p:nvSpPr>
        <p:spPr/>
        <p:txBody>
          <a:bodyPr/>
          <a:lstStyle/>
          <a:p>
            <a:r>
              <a:rPr lang="de-DE" dirty="0"/>
              <a:t>SPRACHVORBILDER EINBINDEN</a:t>
            </a:r>
          </a:p>
        </p:txBody>
      </p:sp>
      <p:sp>
        <p:nvSpPr>
          <p:cNvPr id="5" name="Datumsplatzhalter 4">
            <a:extLst>
              <a:ext uri="{FF2B5EF4-FFF2-40B4-BE49-F238E27FC236}">
                <a16:creationId xmlns:a16="http://schemas.microsoft.com/office/drawing/2014/main" id="{9B06ACEF-FA7B-0B9A-40A1-1C3AB092758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67D59EF-86BD-C229-6640-16DE4E26975D}"/>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9" name="Titel 1">
            <a:extLst>
              <a:ext uri="{FF2B5EF4-FFF2-40B4-BE49-F238E27FC236}">
                <a16:creationId xmlns:a16="http://schemas.microsoft.com/office/drawing/2014/main" id="{3F67C0F1-194F-E540-17D0-C4C769FDE0C3}"/>
              </a:ext>
            </a:extLst>
          </p:cNvPr>
          <p:cNvSpPr>
            <a:spLocks noGrp="1"/>
          </p:cNvSpPr>
          <p:nvPr>
            <p:ph type="title"/>
          </p:nvPr>
        </p:nvSpPr>
        <p:spPr>
          <a:xfrm>
            <a:off x="1096423" y="382774"/>
            <a:ext cx="7650012" cy="603704"/>
          </a:xfrm>
        </p:spPr>
        <p:txBody>
          <a:bodyPr>
            <a:normAutofit/>
          </a:bodyPr>
          <a:lstStyle/>
          <a:p>
            <a:r>
              <a:rPr lang="de-DE" dirty="0"/>
              <a:t>Begründungen unterstützen und fördern</a:t>
            </a:r>
          </a:p>
        </p:txBody>
      </p:sp>
      <p:pic>
        <p:nvPicPr>
          <p:cNvPr id="18" name="Grafik 17">
            <a:extLst>
              <a:ext uri="{FF2B5EF4-FFF2-40B4-BE49-F238E27FC236}">
                <a16:creationId xmlns:a16="http://schemas.microsoft.com/office/drawing/2014/main" id="{0AA5AD38-0C91-D406-1F60-0A8B5B1B6EDD}"/>
              </a:ext>
            </a:extLst>
          </p:cNvPr>
          <p:cNvPicPr>
            <a:picLocks noChangeAspect="1"/>
          </p:cNvPicPr>
          <p:nvPr/>
        </p:nvPicPr>
        <p:blipFill rotWithShape="1">
          <a:blip r:embed="rId3"/>
          <a:srcRect r="23585" b="53374"/>
          <a:stretch/>
        </p:blipFill>
        <p:spPr>
          <a:xfrm>
            <a:off x="7800208" y="1402111"/>
            <a:ext cx="1343792" cy="1213053"/>
          </a:xfrm>
          <a:prstGeom prst="rect">
            <a:avLst/>
          </a:prstGeom>
        </p:spPr>
      </p:pic>
      <p:sp>
        <p:nvSpPr>
          <p:cNvPr id="16" name="Textfeld 10">
            <a:extLst>
              <a:ext uri="{FF2B5EF4-FFF2-40B4-BE49-F238E27FC236}">
                <a16:creationId xmlns:a16="http://schemas.microsoft.com/office/drawing/2014/main" id="{AD04FD8E-029D-99EF-1003-F884F5B7AE67}"/>
              </a:ext>
            </a:extLst>
          </p:cNvPr>
          <p:cNvSpPr txBox="1"/>
          <p:nvPr/>
        </p:nvSpPr>
        <p:spPr>
          <a:xfrm>
            <a:off x="1550328" y="4056805"/>
            <a:ext cx="2818715" cy="1775263"/>
          </a:xfrm>
          <a:custGeom>
            <a:avLst/>
            <a:gdLst>
              <a:gd name="connsiteX0" fmla="*/ 0 w 2818715"/>
              <a:gd name="connsiteY0" fmla="*/ 0 h 1775263"/>
              <a:gd name="connsiteX1" fmla="*/ 620117 w 2818715"/>
              <a:gd name="connsiteY1" fmla="*/ 0 h 1775263"/>
              <a:gd name="connsiteX2" fmla="*/ 1155673 w 2818715"/>
              <a:gd name="connsiteY2" fmla="*/ 0 h 1775263"/>
              <a:gd name="connsiteX3" fmla="*/ 1747603 w 2818715"/>
              <a:gd name="connsiteY3" fmla="*/ 0 h 1775263"/>
              <a:gd name="connsiteX4" fmla="*/ 2818715 w 2818715"/>
              <a:gd name="connsiteY4" fmla="*/ 0 h 1775263"/>
              <a:gd name="connsiteX5" fmla="*/ 2818715 w 2818715"/>
              <a:gd name="connsiteY5" fmla="*/ 538496 h 1775263"/>
              <a:gd name="connsiteX6" fmla="*/ 2818715 w 2818715"/>
              <a:gd name="connsiteY6" fmla="*/ 1076993 h 1775263"/>
              <a:gd name="connsiteX7" fmla="*/ 2818715 w 2818715"/>
              <a:gd name="connsiteY7" fmla="*/ 1775263 h 1775263"/>
              <a:gd name="connsiteX8" fmla="*/ 2339533 w 2818715"/>
              <a:gd name="connsiteY8" fmla="*/ 1775263 h 1775263"/>
              <a:gd name="connsiteX9" fmla="*/ 1832165 w 2818715"/>
              <a:gd name="connsiteY9" fmla="*/ 1775263 h 1775263"/>
              <a:gd name="connsiteX10" fmla="*/ 1352983 w 2818715"/>
              <a:gd name="connsiteY10" fmla="*/ 1775263 h 1775263"/>
              <a:gd name="connsiteX11" fmla="*/ 817427 w 2818715"/>
              <a:gd name="connsiteY11" fmla="*/ 1775263 h 1775263"/>
              <a:gd name="connsiteX12" fmla="*/ 0 w 2818715"/>
              <a:gd name="connsiteY12" fmla="*/ 1775263 h 1775263"/>
              <a:gd name="connsiteX13" fmla="*/ 0 w 2818715"/>
              <a:gd name="connsiteY13" fmla="*/ 1236767 h 1775263"/>
              <a:gd name="connsiteX14" fmla="*/ 0 w 2818715"/>
              <a:gd name="connsiteY14" fmla="*/ 698270 h 1775263"/>
              <a:gd name="connsiteX15" fmla="*/ 0 w 2818715"/>
              <a:gd name="connsiteY15" fmla="*/ 0 h 177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8715" h="1775263" fill="none" extrusionOk="0">
                <a:moveTo>
                  <a:pt x="0" y="0"/>
                </a:moveTo>
                <a:cubicBezTo>
                  <a:pt x="132268" y="-33460"/>
                  <a:pt x="330516" y="65835"/>
                  <a:pt x="620117" y="0"/>
                </a:cubicBezTo>
                <a:cubicBezTo>
                  <a:pt x="909718" y="-65835"/>
                  <a:pt x="1007594" y="39722"/>
                  <a:pt x="1155673" y="0"/>
                </a:cubicBezTo>
                <a:cubicBezTo>
                  <a:pt x="1303752" y="-39722"/>
                  <a:pt x="1571233" y="45907"/>
                  <a:pt x="1747603" y="0"/>
                </a:cubicBezTo>
                <a:cubicBezTo>
                  <a:pt x="1923973" y="-45907"/>
                  <a:pt x="2458127" y="32840"/>
                  <a:pt x="2818715" y="0"/>
                </a:cubicBezTo>
                <a:cubicBezTo>
                  <a:pt x="2855386" y="131512"/>
                  <a:pt x="2768711" y="329027"/>
                  <a:pt x="2818715" y="538496"/>
                </a:cubicBezTo>
                <a:cubicBezTo>
                  <a:pt x="2868719" y="747965"/>
                  <a:pt x="2772827" y="961869"/>
                  <a:pt x="2818715" y="1076993"/>
                </a:cubicBezTo>
                <a:cubicBezTo>
                  <a:pt x="2864603" y="1192117"/>
                  <a:pt x="2768919" y="1446297"/>
                  <a:pt x="2818715" y="1775263"/>
                </a:cubicBezTo>
                <a:cubicBezTo>
                  <a:pt x="2619297" y="1809277"/>
                  <a:pt x="2497882" y="1727047"/>
                  <a:pt x="2339533" y="1775263"/>
                </a:cubicBezTo>
                <a:cubicBezTo>
                  <a:pt x="2181184" y="1823479"/>
                  <a:pt x="1941337" y="1754266"/>
                  <a:pt x="1832165" y="1775263"/>
                </a:cubicBezTo>
                <a:cubicBezTo>
                  <a:pt x="1722993" y="1796260"/>
                  <a:pt x="1464201" y="1756680"/>
                  <a:pt x="1352983" y="1775263"/>
                </a:cubicBezTo>
                <a:cubicBezTo>
                  <a:pt x="1241765" y="1793846"/>
                  <a:pt x="1082060" y="1774353"/>
                  <a:pt x="817427" y="1775263"/>
                </a:cubicBezTo>
                <a:cubicBezTo>
                  <a:pt x="552794" y="1776173"/>
                  <a:pt x="203281" y="1765511"/>
                  <a:pt x="0" y="1775263"/>
                </a:cubicBezTo>
                <a:cubicBezTo>
                  <a:pt x="-42931" y="1659004"/>
                  <a:pt x="45423" y="1488502"/>
                  <a:pt x="0" y="1236767"/>
                </a:cubicBezTo>
                <a:cubicBezTo>
                  <a:pt x="-45423" y="985032"/>
                  <a:pt x="4027" y="947113"/>
                  <a:pt x="0" y="698270"/>
                </a:cubicBezTo>
                <a:cubicBezTo>
                  <a:pt x="-4027" y="449427"/>
                  <a:pt x="9914" y="338991"/>
                  <a:pt x="0" y="0"/>
                </a:cubicBezTo>
                <a:close/>
              </a:path>
              <a:path w="2818715" h="1775263" stroke="0" extrusionOk="0">
                <a:moveTo>
                  <a:pt x="0" y="0"/>
                </a:moveTo>
                <a:cubicBezTo>
                  <a:pt x="242981" y="-4389"/>
                  <a:pt x="257518" y="45066"/>
                  <a:pt x="507369" y="0"/>
                </a:cubicBezTo>
                <a:cubicBezTo>
                  <a:pt x="757220" y="-45066"/>
                  <a:pt x="786224" y="58429"/>
                  <a:pt x="1042925" y="0"/>
                </a:cubicBezTo>
                <a:cubicBezTo>
                  <a:pt x="1299626" y="-58429"/>
                  <a:pt x="1381298" y="40910"/>
                  <a:pt x="1578480" y="0"/>
                </a:cubicBezTo>
                <a:cubicBezTo>
                  <a:pt x="1775663" y="-40910"/>
                  <a:pt x="1843587" y="8864"/>
                  <a:pt x="2057662" y="0"/>
                </a:cubicBezTo>
                <a:cubicBezTo>
                  <a:pt x="2271737" y="-8864"/>
                  <a:pt x="2475956" y="8244"/>
                  <a:pt x="2818715" y="0"/>
                </a:cubicBezTo>
                <a:cubicBezTo>
                  <a:pt x="2876827" y="180151"/>
                  <a:pt x="2813080" y="402187"/>
                  <a:pt x="2818715" y="538496"/>
                </a:cubicBezTo>
                <a:cubicBezTo>
                  <a:pt x="2824350" y="674805"/>
                  <a:pt x="2771877" y="861676"/>
                  <a:pt x="2818715" y="1130251"/>
                </a:cubicBezTo>
                <a:cubicBezTo>
                  <a:pt x="2865553" y="1398827"/>
                  <a:pt x="2779935" y="1489940"/>
                  <a:pt x="2818715" y="1775263"/>
                </a:cubicBezTo>
                <a:cubicBezTo>
                  <a:pt x="2581771" y="1838924"/>
                  <a:pt x="2521688" y="1724168"/>
                  <a:pt x="2283159" y="1775263"/>
                </a:cubicBezTo>
                <a:cubicBezTo>
                  <a:pt x="2044630" y="1826358"/>
                  <a:pt x="1948254" y="1723959"/>
                  <a:pt x="1747603" y="1775263"/>
                </a:cubicBezTo>
                <a:cubicBezTo>
                  <a:pt x="1546952" y="1826567"/>
                  <a:pt x="1298935" y="1755348"/>
                  <a:pt x="1183860" y="1775263"/>
                </a:cubicBezTo>
                <a:cubicBezTo>
                  <a:pt x="1068785" y="1795178"/>
                  <a:pt x="770228" y="1766475"/>
                  <a:pt x="620117" y="1775263"/>
                </a:cubicBezTo>
                <a:cubicBezTo>
                  <a:pt x="470006" y="1784051"/>
                  <a:pt x="262901" y="1741111"/>
                  <a:pt x="0" y="1775263"/>
                </a:cubicBezTo>
                <a:cubicBezTo>
                  <a:pt x="-58080" y="1580243"/>
                  <a:pt x="7790" y="1422781"/>
                  <a:pt x="0" y="1236767"/>
                </a:cubicBezTo>
                <a:cubicBezTo>
                  <a:pt x="-7790" y="1050753"/>
                  <a:pt x="12610" y="795767"/>
                  <a:pt x="0" y="627260"/>
                </a:cubicBezTo>
                <a:cubicBezTo>
                  <a:pt x="-12610" y="458753"/>
                  <a:pt x="23381" y="203805"/>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66206553">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062">
                <a:latin typeface="Grundschrift" panose="03010100010101010101" pitchFamily="66" charset="0"/>
              </a:defRPr>
            </a:lvl1pPr>
            <a:lvl2pPr marL="368183" defTabSz="368183">
              <a:defRPr sz="1450">
                <a:solidFill>
                  <a:schemeClr val="lt1"/>
                </a:solidFill>
              </a:defRPr>
            </a:lvl2pPr>
            <a:lvl3pPr marL="736366" defTabSz="368183">
              <a:defRPr sz="1450">
                <a:solidFill>
                  <a:schemeClr val="lt1"/>
                </a:solidFill>
              </a:defRPr>
            </a:lvl3pPr>
            <a:lvl4pPr marL="1104549" defTabSz="368183">
              <a:defRPr sz="1450">
                <a:solidFill>
                  <a:schemeClr val="lt1"/>
                </a:solidFill>
              </a:defRPr>
            </a:lvl4pPr>
            <a:lvl5pPr marL="1472733" defTabSz="368183">
              <a:defRPr sz="1450">
                <a:solidFill>
                  <a:schemeClr val="lt1"/>
                </a:solidFill>
              </a:defRPr>
            </a:lvl5pPr>
            <a:lvl6pPr marL="1840916" defTabSz="368183">
              <a:defRPr sz="1450">
                <a:solidFill>
                  <a:schemeClr val="lt1"/>
                </a:solidFill>
              </a:defRPr>
            </a:lvl6pPr>
            <a:lvl7pPr marL="2209099" defTabSz="368183">
              <a:defRPr sz="1450">
                <a:solidFill>
                  <a:schemeClr val="lt1"/>
                </a:solidFill>
              </a:defRPr>
            </a:lvl7pPr>
            <a:lvl8pPr marL="2577282" defTabSz="368183">
              <a:defRPr sz="1450">
                <a:solidFill>
                  <a:schemeClr val="lt1"/>
                </a:solidFill>
              </a:defRPr>
            </a:lvl8pPr>
            <a:lvl9pPr marL="2945465" defTabSz="368183">
              <a:defRPr sz="1450">
                <a:solidFill>
                  <a:schemeClr val="lt1"/>
                </a:solidFill>
              </a:defRPr>
            </a:lvl9pPr>
          </a:lstStyle>
          <a:p>
            <a:r>
              <a:rPr lang="de-DE" sz="1400" dirty="0">
                <a:solidFill>
                  <a:schemeClr val="tx1"/>
                </a:solidFill>
              </a:rPr>
              <a:t>Eine Zahl ist nah an einer Hunderterzahl. </a:t>
            </a:r>
          </a:p>
          <a:p>
            <a:r>
              <a:rPr lang="de-DE" sz="1400" dirty="0">
                <a:solidFill>
                  <a:schemeClr val="tx1"/>
                </a:solidFill>
              </a:rPr>
              <a:t>Ich kann also eine einfache Aufgabe rechnen. Ich ziehe wieder ab, was ich zu viel addiert habe. Darum passt das Ergebnis.</a:t>
            </a:r>
          </a:p>
        </p:txBody>
      </p:sp>
      <p:sp>
        <p:nvSpPr>
          <p:cNvPr id="17" name="Ovale Legende 7">
            <a:extLst>
              <a:ext uri="{FF2B5EF4-FFF2-40B4-BE49-F238E27FC236}">
                <a16:creationId xmlns:a16="http://schemas.microsoft.com/office/drawing/2014/main" id="{6A905505-0653-F0CF-9165-2DED8A24830B}"/>
              </a:ext>
            </a:extLst>
          </p:cNvPr>
          <p:cNvSpPr/>
          <p:nvPr/>
        </p:nvSpPr>
        <p:spPr>
          <a:xfrm>
            <a:off x="5873203" y="2785885"/>
            <a:ext cx="2096028" cy="1039730"/>
          </a:xfrm>
          <a:prstGeom prst="wedgeRoundRectCallout">
            <a:avLst>
              <a:gd name="adj1" fmla="val 58138"/>
              <a:gd name="adj2" fmla="val -87839"/>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Malik, versuche deinen Rechenweg ähnlich zu begründen.</a:t>
            </a:r>
          </a:p>
        </p:txBody>
      </p:sp>
      <p:sp>
        <p:nvSpPr>
          <p:cNvPr id="13" name="Textfeld 10">
            <a:extLst>
              <a:ext uri="{FF2B5EF4-FFF2-40B4-BE49-F238E27FC236}">
                <a16:creationId xmlns:a16="http://schemas.microsoft.com/office/drawing/2014/main" id="{2FB6121D-50BB-0BC8-3BE8-9A1420E53DE8}"/>
              </a:ext>
            </a:extLst>
          </p:cNvPr>
          <p:cNvSpPr txBox="1"/>
          <p:nvPr/>
        </p:nvSpPr>
        <p:spPr>
          <a:xfrm>
            <a:off x="544991" y="2228672"/>
            <a:ext cx="2319892" cy="1039730"/>
          </a:xfrm>
          <a:custGeom>
            <a:avLst/>
            <a:gdLst>
              <a:gd name="connsiteX0" fmla="*/ 0 w 2319892"/>
              <a:gd name="connsiteY0" fmla="*/ 0 h 1039730"/>
              <a:gd name="connsiteX1" fmla="*/ 603172 w 2319892"/>
              <a:gd name="connsiteY1" fmla="*/ 0 h 1039730"/>
              <a:gd name="connsiteX2" fmla="*/ 1206344 w 2319892"/>
              <a:gd name="connsiteY2" fmla="*/ 0 h 1039730"/>
              <a:gd name="connsiteX3" fmla="*/ 1786317 w 2319892"/>
              <a:gd name="connsiteY3" fmla="*/ 0 h 1039730"/>
              <a:gd name="connsiteX4" fmla="*/ 2319892 w 2319892"/>
              <a:gd name="connsiteY4" fmla="*/ 0 h 1039730"/>
              <a:gd name="connsiteX5" fmla="*/ 2319892 w 2319892"/>
              <a:gd name="connsiteY5" fmla="*/ 530262 h 1039730"/>
              <a:gd name="connsiteX6" fmla="*/ 2319892 w 2319892"/>
              <a:gd name="connsiteY6" fmla="*/ 1039730 h 1039730"/>
              <a:gd name="connsiteX7" fmla="*/ 1739919 w 2319892"/>
              <a:gd name="connsiteY7" fmla="*/ 1039730 h 1039730"/>
              <a:gd name="connsiteX8" fmla="*/ 1159946 w 2319892"/>
              <a:gd name="connsiteY8" fmla="*/ 1039730 h 1039730"/>
              <a:gd name="connsiteX9" fmla="*/ 533575 w 2319892"/>
              <a:gd name="connsiteY9" fmla="*/ 1039730 h 1039730"/>
              <a:gd name="connsiteX10" fmla="*/ 0 w 2319892"/>
              <a:gd name="connsiteY10" fmla="*/ 1039730 h 1039730"/>
              <a:gd name="connsiteX11" fmla="*/ 0 w 2319892"/>
              <a:gd name="connsiteY11" fmla="*/ 509468 h 1039730"/>
              <a:gd name="connsiteX12" fmla="*/ 0 w 2319892"/>
              <a:gd name="connsiteY12" fmla="*/ 0 h 10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9892" h="1039730" fill="none" extrusionOk="0">
                <a:moveTo>
                  <a:pt x="0" y="0"/>
                </a:moveTo>
                <a:cubicBezTo>
                  <a:pt x="126098" y="-53558"/>
                  <a:pt x="407557" y="12276"/>
                  <a:pt x="603172" y="0"/>
                </a:cubicBezTo>
                <a:cubicBezTo>
                  <a:pt x="798787" y="-12276"/>
                  <a:pt x="997209" y="55900"/>
                  <a:pt x="1206344" y="0"/>
                </a:cubicBezTo>
                <a:cubicBezTo>
                  <a:pt x="1415479" y="-55900"/>
                  <a:pt x="1576457" y="23712"/>
                  <a:pt x="1786317" y="0"/>
                </a:cubicBezTo>
                <a:cubicBezTo>
                  <a:pt x="1996177" y="-23712"/>
                  <a:pt x="2170573" y="60822"/>
                  <a:pt x="2319892" y="0"/>
                </a:cubicBezTo>
                <a:cubicBezTo>
                  <a:pt x="2348817" y="223018"/>
                  <a:pt x="2294291" y="301560"/>
                  <a:pt x="2319892" y="530262"/>
                </a:cubicBezTo>
                <a:cubicBezTo>
                  <a:pt x="2345493" y="758964"/>
                  <a:pt x="2263341" y="915368"/>
                  <a:pt x="2319892" y="1039730"/>
                </a:cubicBezTo>
                <a:cubicBezTo>
                  <a:pt x="2030909" y="1091865"/>
                  <a:pt x="1964732" y="1034121"/>
                  <a:pt x="1739919" y="1039730"/>
                </a:cubicBezTo>
                <a:cubicBezTo>
                  <a:pt x="1515106" y="1045339"/>
                  <a:pt x="1319820" y="1014949"/>
                  <a:pt x="1159946" y="1039730"/>
                </a:cubicBezTo>
                <a:cubicBezTo>
                  <a:pt x="1000072" y="1064511"/>
                  <a:pt x="803533" y="1015716"/>
                  <a:pt x="533575" y="1039730"/>
                </a:cubicBezTo>
                <a:cubicBezTo>
                  <a:pt x="263617" y="1063744"/>
                  <a:pt x="180163" y="1008711"/>
                  <a:pt x="0" y="1039730"/>
                </a:cubicBezTo>
                <a:cubicBezTo>
                  <a:pt x="-15880" y="909052"/>
                  <a:pt x="11877" y="641368"/>
                  <a:pt x="0" y="509468"/>
                </a:cubicBezTo>
                <a:cubicBezTo>
                  <a:pt x="-11877" y="377568"/>
                  <a:pt x="1067" y="125684"/>
                  <a:pt x="0" y="0"/>
                </a:cubicBezTo>
                <a:close/>
              </a:path>
              <a:path w="2319892" h="1039730" stroke="0" extrusionOk="0">
                <a:moveTo>
                  <a:pt x="0" y="0"/>
                </a:moveTo>
                <a:cubicBezTo>
                  <a:pt x="209660" y="-35060"/>
                  <a:pt x="270587" y="36927"/>
                  <a:pt x="533575" y="0"/>
                </a:cubicBezTo>
                <a:cubicBezTo>
                  <a:pt x="796563" y="-36927"/>
                  <a:pt x="941743" y="4433"/>
                  <a:pt x="1090349" y="0"/>
                </a:cubicBezTo>
                <a:cubicBezTo>
                  <a:pt x="1238955" y="-4433"/>
                  <a:pt x="1465973" y="43790"/>
                  <a:pt x="1647123" y="0"/>
                </a:cubicBezTo>
                <a:cubicBezTo>
                  <a:pt x="1828273" y="-43790"/>
                  <a:pt x="2014799" y="15072"/>
                  <a:pt x="2319892" y="0"/>
                </a:cubicBezTo>
                <a:cubicBezTo>
                  <a:pt x="2347161" y="187534"/>
                  <a:pt x="2312382" y="289426"/>
                  <a:pt x="2319892" y="509468"/>
                </a:cubicBezTo>
                <a:cubicBezTo>
                  <a:pt x="2327402" y="729510"/>
                  <a:pt x="2259170" y="859758"/>
                  <a:pt x="2319892" y="1039730"/>
                </a:cubicBezTo>
                <a:cubicBezTo>
                  <a:pt x="2194455" y="1057836"/>
                  <a:pt x="1997883" y="1022621"/>
                  <a:pt x="1739919" y="1039730"/>
                </a:cubicBezTo>
                <a:cubicBezTo>
                  <a:pt x="1481955" y="1056839"/>
                  <a:pt x="1333016" y="985591"/>
                  <a:pt x="1206344" y="1039730"/>
                </a:cubicBezTo>
                <a:cubicBezTo>
                  <a:pt x="1079672" y="1093869"/>
                  <a:pt x="899767" y="996439"/>
                  <a:pt x="672769" y="1039730"/>
                </a:cubicBezTo>
                <a:cubicBezTo>
                  <a:pt x="445772" y="1083021"/>
                  <a:pt x="272165" y="985436"/>
                  <a:pt x="0" y="1039730"/>
                </a:cubicBezTo>
                <a:cubicBezTo>
                  <a:pt x="-35983" y="852039"/>
                  <a:pt x="37332" y="731148"/>
                  <a:pt x="0" y="519865"/>
                </a:cubicBezTo>
                <a:cubicBezTo>
                  <a:pt x="-37332" y="308583"/>
                  <a:pt x="5263" y="161268"/>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66206553">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062">
                <a:latin typeface="Grundschrift" panose="03010100010101010101" pitchFamily="66" charset="0"/>
              </a:defRPr>
            </a:lvl1pPr>
            <a:lvl2pPr marL="368183" defTabSz="368183">
              <a:defRPr sz="1450">
                <a:solidFill>
                  <a:schemeClr val="lt1"/>
                </a:solidFill>
              </a:defRPr>
            </a:lvl2pPr>
            <a:lvl3pPr marL="736366" defTabSz="368183">
              <a:defRPr sz="1450">
                <a:solidFill>
                  <a:schemeClr val="lt1"/>
                </a:solidFill>
              </a:defRPr>
            </a:lvl3pPr>
            <a:lvl4pPr marL="1104549" defTabSz="368183">
              <a:defRPr sz="1450">
                <a:solidFill>
                  <a:schemeClr val="lt1"/>
                </a:solidFill>
              </a:defRPr>
            </a:lvl4pPr>
            <a:lvl5pPr marL="1472733" defTabSz="368183">
              <a:defRPr sz="1450">
                <a:solidFill>
                  <a:schemeClr val="lt1"/>
                </a:solidFill>
              </a:defRPr>
            </a:lvl5pPr>
            <a:lvl6pPr marL="1840916" defTabSz="368183">
              <a:defRPr sz="1450">
                <a:solidFill>
                  <a:schemeClr val="lt1"/>
                </a:solidFill>
              </a:defRPr>
            </a:lvl6pPr>
            <a:lvl7pPr marL="2209099" defTabSz="368183">
              <a:defRPr sz="1450">
                <a:solidFill>
                  <a:schemeClr val="lt1"/>
                </a:solidFill>
              </a:defRPr>
            </a:lvl7pPr>
            <a:lvl8pPr marL="2577282" defTabSz="368183">
              <a:defRPr sz="1450">
                <a:solidFill>
                  <a:schemeClr val="lt1"/>
                </a:solidFill>
              </a:defRPr>
            </a:lvl8pPr>
            <a:lvl9pPr marL="2945465" defTabSz="368183">
              <a:defRPr sz="1450">
                <a:solidFill>
                  <a:schemeClr val="lt1"/>
                </a:solidFill>
              </a:defRPr>
            </a:lvl9pPr>
          </a:lstStyle>
          <a:p>
            <a:r>
              <a:rPr lang="de-DE" sz="1800" dirty="0">
                <a:solidFill>
                  <a:schemeClr val="tx1"/>
                </a:solidFill>
              </a:rPr>
              <a:t>Plusaufgaben lösen mit der Strategie Hilfsaufgabe</a:t>
            </a:r>
          </a:p>
        </p:txBody>
      </p:sp>
      <p:sp>
        <p:nvSpPr>
          <p:cNvPr id="20" name="Textfeld 10">
            <a:extLst>
              <a:ext uri="{FF2B5EF4-FFF2-40B4-BE49-F238E27FC236}">
                <a16:creationId xmlns:a16="http://schemas.microsoft.com/office/drawing/2014/main" id="{6585796F-5962-29F1-4E57-AA4B28745285}"/>
              </a:ext>
            </a:extLst>
          </p:cNvPr>
          <p:cNvSpPr txBox="1"/>
          <p:nvPr/>
        </p:nvSpPr>
        <p:spPr>
          <a:xfrm>
            <a:off x="3209097" y="2228672"/>
            <a:ext cx="2319892" cy="1039730"/>
          </a:xfrm>
          <a:custGeom>
            <a:avLst/>
            <a:gdLst>
              <a:gd name="connsiteX0" fmla="*/ 0 w 2319892"/>
              <a:gd name="connsiteY0" fmla="*/ 0 h 1039730"/>
              <a:gd name="connsiteX1" fmla="*/ 603172 w 2319892"/>
              <a:gd name="connsiteY1" fmla="*/ 0 h 1039730"/>
              <a:gd name="connsiteX2" fmla="*/ 1206344 w 2319892"/>
              <a:gd name="connsiteY2" fmla="*/ 0 h 1039730"/>
              <a:gd name="connsiteX3" fmla="*/ 1786317 w 2319892"/>
              <a:gd name="connsiteY3" fmla="*/ 0 h 1039730"/>
              <a:gd name="connsiteX4" fmla="*/ 2319892 w 2319892"/>
              <a:gd name="connsiteY4" fmla="*/ 0 h 1039730"/>
              <a:gd name="connsiteX5" fmla="*/ 2319892 w 2319892"/>
              <a:gd name="connsiteY5" fmla="*/ 530262 h 1039730"/>
              <a:gd name="connsiteX6" fmla="*/ 2319892 w 2319892"/>
              <a:gd name="connsiteY6" fmla="*/ 1039730 h 1039730"/>
              <a:gd name="connsiteX7" fmla="*/ 1739919 w 2319892"/>
              <a:gd name="connsiteY7" fmla="*/ 1039730 h 1039730"/>
              <a:gd name="connsiteX8" fmla="*/ 1159946 w 2319892"/>
              <a:gd name="connsiteY8" fmla="*/ 1039730 h 1039730"/>
              <a:gd name="connsiteX9" fmla="*/ 533575 w 2319892"/>
              <a:gd name="connsiteY9" fmla="*/ 1039730 h 1039730"/>
              <a:gd name="connsiteX10" fmla="*/ 0 w 2319892"/>
              <a:gd name="connsiteY10" fmla="*/ 1039730 h 1039730"/>
              <a:gd name="connsiteX11" fmla="*/ 0 w 2319892"/>
              <a:gd name="connsiteY11" fmla="*/ 509468 h 1039730"/>
              <a:gd name="connsiteX12" fmla="*/ 0 w 2319892"/>
              <a:gd name="connsiteY12" fmla="*/ 0 h 10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9892" h="1039730" fill="none" extrusionOk="0">
                <a:moveTo>
                  <a:pt x="0" y="0"/>
                </a:moveTo>
                <a:cubicBezTo>
                  <a:pt x="126098" y="-53558"/>
                  <a:pt x="407557" y="12276"/>
                  <a:pt x="603172" y="0"/>
                </a:cubicBezTo>
                <a:cubicBezTo>
                  <a:pt x="798787" y="-12276"/>
                  <a:pt x="997209" y="55900"/>
                  <a:pt x="1206344" y="0"/>
                </a:cubicBezTo>
                <a:cubicBezTo>
                  <a:pt x="1415479" y="-55900"/>
                  <a:pt x="1576457" y="23712"/>
                  <a:pt x="1786317" y="0"/>
                </a:cubicBezTo>
                <a:cubicBezTo>
                  <a:pt x="1996177" y="-23712"/>
                  <a:pt x="2170573" y="60822"/>
                  <a:pt x="2319892" y="0"/>
                </a:cubicBezTo>
                <a:cubicBezTo>
                  <a:pt x="2348817" y="223018"/>
                  <a:pt x="2294291" y="301560"/>
                  <a:pt x="2319892" y="530262"/>
                </a:cubicBezTo>
                <a:cubicBezTo>
                  <a:pt x="2345493" y="758964"/>
                  <a:pt x="2263341" y="915368"/>
                  <a:pt x="2319892" y="1039730"/>
                </a:cubicBezTo>
                <a:cubicBezTo>
                  <a:pt x="2030909" y="1091865"/>
                  <a:pt x="1964732" y="1034121"/>
                  <a:pt x="1739919" y="1039730"/>
                </a:cubicBezTo>
                <a:cubicBezTo>
                  <a:pt x="1515106" y="1045339"/>
                  <a:pt x="1319820" y="1014949"/>
                  <a:pt x="1159946" y="1039730"/>
                </a:cubicBezTo>
                <a:cubicBezTo>
                  <a:pt x="1000072" y="1064511"/>
                  <a:pt x="803533" y="1015716"/>
                  <a:pt x="533575" y="1039730"/>
                </a:cubicBezTo>
                <a:cubicBezTo>
                  <a:pt x="263617" y="1063744"/>
                  <a:pt x="180163" y="1008711"/>
                  <a:pt x="0" y="1039730"/>
                </a:cubicBezTo>
                <a:cubicBezTo>
                  <a:pt x="-15880" y="909052"/>
                  <a:pt x="11877" y="641368"/>
                  <a:pt x="0" y="509468"/>
                </a:cubicBezTo>
                <a:cubicBezTo>
                  <a:pt x="-11877" y="377568"/>
                  <a:pt x="1067" y="125684"/>
                  <a:pt x="0" y="0"/>
                </a:cubicBezTo>
                <a:close/>
              </a:path>
              <a:path w="2319892" h="1039730" stroke="0" extrusionOk="0">
                <a:moveTo>
                  <a:pt x="0" y="0"/>
                </a:moveTo>
                <a:cubicBezTo>
                  <a:pt x="209660" y="-35060"/>
                  <a:pt x="270587" y="36927"/>
                  <a:pt x="533575" y="0"/>
                </a:cubicBezTo>
                <a:cubicBezTo>
                  <a:pt x="796563" y="-36927"/>
                  <a:pt x="941743" y="4433"/>
                  <a:pt x="1090349" y="0"/>
                </a:cubicBezTo>
                <a:cubicBezTo>
                  <a:pt x="1238955" y="-4433"/>
                  <a:pt x="1465973" y="43790"/>
                  <a:pt x="1647123" y="0"/>
                </a:cubicBezTo>
                <a:cubicBezTo>
                  <a:pt x="1828273" y="-43790"/>
                  <a:pt x="2014799" y="15072"/>
                  <a:pt x="2319892" y="0"/>
                </a:cubicBezTo>
                <a:cubicBezTo>
                  <a:pt x="2347161" y="187534"/>
                  <a:pt x="2312382" y="289426"/>
                  <a:pt x="2319892" y="509468"/>
                </a:cubicBezTo>
                <a:cubicBezTo>
                  <a:pt x="2327402" y="729510"/>
                  <a:pt x="2259170" y="859758"/>
                  <a:pt x="2319892" y="1039730"/>
                </a:cubicBezTo>
                <a:cubicBezTo>
                  <a:pt x="2194455" y="1057836"/>
                  <a:pt x="1997883" y="1022621"/>
                  <a:pt x="1739919" y="1039730"/>
                </a:cubicBezTo>
                <a:cubicBezTo>
                  <a:pt x="1481955" y="1056839"/>
                  <a:pt x="1333016" y="985591"/>
                  <a:pt x="1206344" y="1039730"/>
                </a:cubicBezTo>
                <a:cubicBezTo>
                  <a:pt x="1079672" y="1093869"/>
                  <a:pt x="899767" y="996439"/>
                  <a:pt x="672769" y="1039730"/>
                </a:cubicBezTo>
                <a:cubicBezTo>
                  <a:pt x="445772" y="1083021"/>
                  <a:pt x="272165" y="985436"/>
                  <a:pt x="0" y="1039730"/>
                </a:cubicBezTo>
                <a:cubicBezTo>
                  <a:pt x="-35983" y="852039"/>
                  <a:pt x="37332" y="731148"/>
                  <a:pt x="0" y="519865"/>
                </a:cubicBezTo>
                <a:cubicBezTo>
                  <a:pt x="-37332" y="308583"/>
                  <a:pt x="5263" y="161268"/>
                  <a:pt x="0" y="0"/>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66206553">
                  <a:prstGeom prst="rect">
                    <a:avLst/>
                  </a:prstGeom>
                  <ask:type>
                    <ask:lineSketchScribble/>
                  </ask:type>
                </ask:lineSketchStyleProps>
              </a:ext>
            </a:extLs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defTabSz="368183">
              <a:defRPr sz="1062">
                <a:latin typeface="Grundschrift" panose="03010100010101010101" pitchFamily="66" charset="0"/>
              </a:defRPr>
            </a:lvl1pPr>
            <a:lvl2pPr marL="368183" defTabSz="368183">
              <a:defRPr sz="1450">
                <a:solidFill>
                  <a:schemeClr val="lt1"/>
                </a:solidFill>
              </a:defRPr>
            </a:lvl2pPr>
            <a:lvl3pPr marL="736366" defTabSz="368183">
              <a:defRPr sz="1450">
                <a:solidFill>
                  <a:schemeClr val="lt1"/>
                </a:solidFill>
              </a:defRPr>
            </a:lvl3pPr>
            <a:lvl4pPr marL="1104549" defTabSz="368183">
              <a:defRPr sz="1450">
                <a:solidFill>
                  <a:schemeClr val="lt1"/>
                </a:solidFill>
              </a:defRPr>
            </a:lvl4pPr>
            <a:lvl5pPr marL="1472733" defTabSz="368183">
              <a:defRPr sz="1450">
                <a:solidFill>
                  <a:schemeClr val="lt1"/>
                </a:solidFill>
              </a:defRPr>
            </a:lvl5pPr>
            <a:lvl6pPr marL="1840916" defTabSz="368183">
              <a:defRPr sz="1450">
                <a:solidFill>
                  <a:schemeClr val="lt1"/>
                </a:solidFill>
              </a:defRPr>
            </a:lvl6pPr>
            <a:lvl7pPr marL="2209099" defTabSz="368183">
              <a:defRPr sz="1450">
                <a:solidFill>
                  <a:schemeClr val="lt1"/>
                </a:solidFill>
              </a:defRPr>
            </a:lvl7pPr>
            <a:lvl8pPr marL="2577282" defTabSz="368183">
              <a:defRPr sz="1450">
                <a:solidFill>
                  <a:schemeClr val="lt1"/>
                </a:solidFill>
              </a:defRPr>
            </a:lvl8pPr>
            <a:lvl9pPr marL="2945465" defTabSz="368183">
              <a:defRPr sz="1450">
                <a:solidFill>
                  <a:schemeClr val="lt1"/>
                </a:solidFill>
              </a:defRPr>
            </a:lvl9pPr>
          </a:lstStyle>
          <a:p>
            <a:r>
              <a:rPr lang="de-DE" sz="1800" dirty="0">
                <a:solidFill>
                  <a:schemeClr val="tx1"/>
                </a:solidFill>
              </a:rPr>
              <a:t>Plusaufgaben lösen mit der Strategie Schrittweise</a:t>
            </a:r>
          </a:p>
        </p:txBody>
      </p:sp>
      <p:sp>
        <p:nvSpPr>
          <p:cNvPr id="2" name="Ovale Legende 7">
            <a:extLst>
              <a:ext uri="{FF2B5EF4-FFF2-40B4-BE49-F238E27FC236}">
                <a16:creationId xmlns:a16="http://schemas.microsoft.com/office/drawing/2014/main" id="{10325A52-53E7-875B-B050-1F607D52931B}"/>
              </a:ext>
            </a:extLst>
          </p:cNvPr>
          <p:cNvSpPr/>
          <p:nvPr/>
        </p:nvSpPr>
        <p:spPr>
          <a:xfrm>
            <a:off x="5873203" y="1679252"/>
            <a:ext cx="1419249" cy="658769"/>
          </a:xfrm>
          <a:prstGeom prst="wedgeRoundRectCallout">
            <a:avLst>
              <a:gd name="adj1" fmla="val 81897"/>
              <a:gd name="adj2" fmla="val 1035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Was passt? </a:t>
            </a:r>
          </a:p>
        </p:txBody>
      </p:sp>
    </p:spTree>
    <p:extLst>
      <p:ext uri="{BB962C8B-B14F-4D97-AF65-F5344CB8AC3E}">
        <p14:creationId xmlns:p14="http://schemas.microsoft.com/office/powerpoint/2010/main" val="1074100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9D75-5366-C135-EE15-98DDE30871ED}"/>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D26A377-C36C-7ABB-853D-D32CD8EC5CDD}"/>
              </a:ext>
            </a:extLst>
          </p:cNvPr>
          <p:cNvSpPr>
            <a:spLocks noGrp="1"/>
          </p:cNvSpPr>
          <p:nvPr>
            <p:ph type="body" sz="quarter" idx="13"/>
          </p:nvPr>
        </p:nvSpPr>
        <p:spPr/>
        <p:txBody>
          <a:bodyPr vert="horz" lIns="91440" tIns="45720" rIns="91440" bIns="45720" rtlCol="0" anchor="t">
            <a:normAutofit/>
          </a:bodyPr>
          <a:lstStyle/>
          <a:p>
            <a:r>
              <a:rPr lang="de-DE" dirty="0">
                <a:latin typeface="Arial"/>
                <a:cs typeface="Arial"/>
              </a:rPr>
              <a:t>AUFNAHMEMEDIEN</a:t>
            </a:r>
            <a:endParaRPr lang="de-DE" dirty="0"/>
          </a:p>
        </p:txBody>
      </p:sp>
      <p:sp>
        <p:nvSpPr>
          <p:cNvPr id="4" name="Inhaltsplatzhalter 3">
            <a:extLst>
              <a:ext uri="{FF2B5EF4-FFF2-40B4-BE49-F238E27FC236}">
                <a16:creationId xmlns:a16="http://schemas.microsoft.com/office/drawing/2014/main" id="{3ACF9482-E031-A84A-1F71-7DF1ABE4ABD8}"/>
              </a:ext>
            </a:extLst>
          </p:cNvPr>
          <p:cNvSpPr>
            <a:spLocks noGrp="1"/>
          </p:cNvSpPr>
          <p:nvPr>
            <p:ph idx="1"/>
          </p:nvPr>
        </p:nvSpPr>
        <p:spPr>
          <a:xfrm>
            <a:off x="1096424" y="1748860"/>
            <a:ext cx="4802351" cy="4418617"/>
          </a:xfrm>
        </p:spPr>
        <p:txBody>
          <a:bodyPr/>
          <a:lstStyle/>
          <a:p>
            <a:pPr marL="285750" indent="-285750">
              <a:buFont typeface="Arial" panose="020B0604020202020204" pitchFamily="34" charset="0"/>
              <a:buChar char="•"/>
            </a:pPr>
            <a:r>
              <a:rPr lang="de-DE" sz="1800" dirty="0"/>
              <a:t>Der Prozess kann durch Sprachaufnahmefunktionen z. B. am Tablet oder mit Hilfe eines Audiostifts unterstützt werden.</a:t>
            </a:r>
            <a:endParaRPr lang="de-DE" sz="1800" dirty="0">
              <a:highlight>
                <a:srgbClr val="FFFF00"/>
              </a:highlight>
            </a:endParaRPr>
          </a:p>
          <a:p>
            <a:pPr marL="285750" indent="-285750">
              <a:buFont typeface="Arial" panose="020B0604020202020204" pitchFamily="34" charset="0"/>
              <a:buChar char="•"/>
            </a:pPr>
            <a:r>
              <a:rPr lang="de-DE" sz="1800" dirty="0"/>
              <a:t>Die Kinder können neben ihren Entdeckungen auch ihre Begründungen zunächst aufsprechen und diese dann überprüfen und ggf. anschließend verschriftlichen.</a:t>
            </a:r>
          </a:p>
        </p:txBody>
      </p:sp>
      <p:sp>
        <p:nvSpPr>
          <p:cNvPr id="11" name="Titel 1">
            <a:extLst>
              <a:ext uri="{FF2B5EF4-FFF2-40B4-BE49-F238E27FC236}">
                <a16:creationId xmlns:a16="http://schemas.microsoft.com/office/drawing/2014/main" id="{F84AA27A-028C-9AF4-E39C-501F95736845}"/>
              </a:ext>
            </a:extLst>
          </p:cNvPr>
          <p:cNvSpPr>
            <a:spLocks noGrp="1"/>
          </p:cNvSpPr>
          <p:nvPr>
            <p:ph type="title"/>
          </p:nvPr>
        </p:nvSpPr>
        <p:spPr>
          <a:xfrm>
            <a:off x="1096423" y="382774"/>
            <a:ext cx="7650012" cy="603704"/>
          </a:xfrm>
        </p:spPr>
        <p:txBody>
          <a:bodyPr>
            <a:normAutofit/>
          </a:bodyPr>
          <a:lstStyle/>
          <a:p>
            <a:r>
              <a:rPr lang="de-DE" dirty="0"/>
              <a:t>Begründungen unterstützen und fördern</a:t>
            </a:r>
          </a:p>
        </p:txBody>
      </p:sp>
      <p:sp>
        <p:nvSpPr>
          <p:cNvPr id="12" name="Ovale Legende 7">
            <a:extLst>
              <a:ext uri="{FF2B5EF4-FFF2-40B4-BE49-F238E27FC236}">
                <a16:creationId xmlns:a16="http://schemas.microsoft.com/office/drawing/2014/main" id="{0D7ADB32-A01A-A020-70F5-E7F6575EC4C4}"/>
              </a:ext>
            </a:extLst>
          </p:cNvPr>
          <p:cNvSpPr/>
          <p:nvPr/>
        </p:nvSpPr>
        <p:spPr>
          <a:xfrm>
            <a:off x="5629835" y="2971746"/>
            <a:ext cx="3286492" cy="986422"/>
          </a:xfrm>
          <a:prstGeom prst="wedgeRoundRectCallout">
            <a:avLst>
              <a:gd name="adj1" fmla="val 27050"/>
              <a:gd name="adj2" fmla="val -7776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Vielleicht fällt es ihm leichter, wenn er seine Begründung zunächst nicht verschriftlichen muss …</a:t>
            </a:r>
          </a:p>
        </p:txBody>
      </p:sp>
      <p:sp>
        <p:nvSpPr>
          <p:cNvPr id="2" name="Ovale Legende 7">
            <a:extLst>
              <a:ext uri="{FF2B5EF4-FFF2-40B4-BE49-F238E27FC236}">
                <a16:creationId xmlns:a16="http://schemas.microsoft.com/office/drawing/2014/main" id="{133C155C-A1A5-E255-511C-98E13923B882}"/>
              </a:ext>
            </a:extLst>
          </p:cNvPr>
          <p:cNvSpPr/>
          <p:nvPr/>
        </p:nvSpPr>
        <p:spPr>
          <a:xfrm>
            <a:off x="6096000" y="4359367"/>
            <a:ext cx="2650435" cy="1177422"/>
          </a:xfrm>
          <a:prstGeom prst="wedgeRoundRectCallout">
            <a:avLst>
              <a:gd name="adj1" fmla="val 33459"/>
              <a:gd name="adj2" fmla="val -74999"/>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de-DE" sz="1600" dirty="0">
                <a:solidFill>
                  <a:schemeClr val="tx1"/>
                </a:solidFill>
              </a:rPr>
              <a:t>Das Sprachvorbild kann Malik sich zusätzlich zur schriftlichen Form auch anhören.</a:t>
            </a:r>
          </a:p>
        </p:txBody>
      </p:sp>
      <p:pic>
        <p:nvPicPr>
          <p:cNvPr id="5" name="Grafik 4">
            <a:extLst>
              <a:ext uri="{FF2B5EF4-FFF2-40B4-BE49-F238E27FC236}">
                <a16:creationId xmlns:a16="http://schemas.microsoft.com/office/drawing/2014/main" id="{215BC624-FEEB-B109-D2D2-2A93DDC87D5C}"/>
              </a:ext>
            </a:extLst>
          </p:cNvPr>
          <p:cNvPicPr>
            <a:picLocks noChangeAspect="1"/>
          </p:cNvPicPr>
          <p:nvPr/>
        </p:nvPicPr>
        <p:blipFill rotWithShape="1">
          <a:blip r:embed="rId3"/>
          <a:srcRect r="23585" b="53374"/>
          <a:stretch/>
        </p:blipFill>
        <p:spPr>
          <a:xfrm>
            <a:off x="7800208" y="1402111"/>
            <a:ext cx="1343792" cy="1213053"/>
          </a:xfrm>
          <a:prstGeom prst="rect">
            <a:avLst/>
          </a:prstGeom>
        </p:spPr>
      </p:pic>
    </p:spTree>
    <p:extLst>
      <p:ext uri="{BB962C8B-B14F-4D97-AF65-F5344CB8AC3E}">
        <p14:creationId xmlns:p14="http://schemas.microsoft.com/office/powerpoint/2010/main" val="357073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B8C40CA2-49A4-8B4E-AD2F-1EA0066C5E41}"/>
              </a:ext>
            </a:extLst>
          </p:cNvPr>
          <p:cNvSpPr>
            <a:spLocks noGrp="1"/>
          </p:cNvSpPr>
          <p:nvPr>
            <p:ph type="dt" sz="half" idx="11"/>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69</a:t>
            </a:fld>
            <a:endParaRPr lang="de-DE" dirty="0"/>
          </a:p>
        </p:txBody>
      </p:sp>
      <p:sp>
        <p:nvSpPr>
          <p:cNvPr id="10" name="Textplatzhalter 2">
            <a:extLst>
              <a:ext uri="{FF2B5EF4-FFF2-40B4-BE49-F238E27FC236}">
                <a16:creationId xmlns:a16="http://schemas.microsoft.com/office/drawing/2014/main" id="{64BB79CB-B6E8-0D92-6C5B-7C6CF0CFC8B9}"/>
              </a:ext>
            </a:extLst>
          </p:cNvPr>
          <p:cNvSpPr txBox="1">
            <a:spLocks/>
          </p:cNvSpPr>
          <p:nvPr/>
        </p:nvSpPr>
        <p:spPr>
          <a:xfrm>
            <a:off x="2043528" y="1159218"/>
            <a:ext cx="5257132" cy="44562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latin typeface="Arial"/>
                <a:cs typeface="Arial"/>
              </a:rPr>
              <a:t>KERNBOTSCHAFT 4</a:t>
            </a:r>
          </a:p>
        </p:txBody>
      </p:sp>
      <p:sp>
        <p:nvSpPr>
          <p:cNvPr id="9" name="Inhaltsplatzhalter 2">
            <a:extLst>
              <a:ext uri="{FF2B5EF4-FFF2-40B4-BE49-F238E27FC236}">
                <a16:creationId xmlns:a16="http://schemas.microsoft.com/office/drawing/2014/main" id="{45A40F56-983F-E277-06DE-7E62D76F74A5}"/>
              </a:ext>
            </a:extLst>
          </p:cNvPr>
          <p:cNvSpPr txBox="1">
            <a:spLocks/>
          </p:cNvSpPr>
          <p:nvPr/>
        </p:nvSpPr>
        <p:spPr>
          <a:xfrm>
            <a:off x="1809932" y="1929224"/>
            <a:ext cx="5564195" cy="3785681"/>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1600" dirty="0">
              <a:solidFill>
                <a:srgbClr val="327D87"/>
              </a:solidFill>
              <a:latin typeface="Arial"/>
              <a:cs typeface="Arial"/>
            </a:endParaRPr>
          </a:p>
          <a:p>
            <a:pPr marL="0" indent="0" algn="ctr">
              <a:buNone/>
            </a:pPr>
            <a:r>
              <a:rPr lang="de-DE" sz="2400" dirty="0">
                <a:solidFill>
                  <a:srgbClr val="000000"/>
                </a:solidFill>
                <a:latin typeface="Arial"/>
                <a:cs typeface="Arial"/>
              </a:rPr>
              <a:t>Ich unterstütze das Begründen </a:t>
            </a:r>
            <a:br>
              <a:rPr lang="de-DE" sz="2400" dirty="0">
                <a:solidFill>
                  <a:srgbClr val="000000"/>
                </a:solidFill>
                <a:latin typeface="Arial"/>
                <a:cs typeface="Arial"/>
              </a:rPr>
            </a:br>
            <a:r>
              <a:rPr lang="de-DE" sz="2400" dirty="0">
                <a:solidFill>
                  <a:srgbClr val="000000"/>
                </a:solidFill>
                <a:latin typeface="Arial"/>
                <a:cs typeface="Arial"/>
              </a:rPr>
              <a:t>durch Sprachspeicher, </a:t>
            </a:r>
            <a:br>
              <a:rPr lang="de-DE" sz="2400" dirty="0">
                <a:solidFill>
                  <a:srgbClr val="000000"/>
                </a:solidFill>
                <a:latin typeface="Arial"/>
                <a:cs typeface="Arial"/>
              </a:rPr>
            </a:br>
            <a:r>
              <a:rPr lang="de-DE" sz="2400" dirty="0">
                <a:solidFill>
                  <a:srgbClr val="000000"/>
                </a:solidFill>
                <a:latin typeface="Arial"/>
                <a:cs typeface="Arial"/>
              </a:rPr>
              <a:t>Mittel zum Forschen, </a:t>
            </a:r>
            <a:br>
              <a:rPr lang="de-DE" sz="2400" dirty="0">
                <a:solidFill>
                  <a:srgbClr val="000000"/>
                </a:solidFill>
                <a:latin typeface="Arial"/>
                <a:cs typeface="Arial"/>
              </a:rPr>
            </a:br>
            <a:r>
              <a:rPr lang="de-DE" sz="2400" dirty="0">
                <a:solidFill>
                  <a:srgbClr val="000000"/>
                </a:solidFill>
                <a:latin typeface="Arial"/>
                <a:cs typeface="Arial"/>
              </a:rPr>
              <a:t>Aufnahmemedien und Sprachvorbilder</a:t>
            </a:r>
            <a:r>
              <a:rPr lang="de-DE" sz="2400" dirty="0">
                <a:latin typeface="Arial"/>
                <a:cs typeface="Arial"/>
              </a:rPr>
              <a:t>.</a:t>
            </a:r>
          </a:p>
        </p:txBody>
      </p:sp>
      <p:pic>
        <p:nvPicPr>
          <p:cNvPr id="11" name="Grafik 4" descr="Ein Bild, das Zubehör, Behälter enthält.&#10;&#10;Beschreibung automatisch generiert.">
            <a:extLst>
              <a:ext uri="{FF2B5EF4-FFF2-40B4-BE49-F238E27FC236}">
                <a16:creationId xmlns:a16="http://schemas.microsoft.com/office/drawing/2014/main" id="{E50627D8-70AD-E28C-15E8-4EF75B55A75E}"/>
              </a:ext>
            </a:extLst>
          </p:cNvPr>
          <p:cNvPicPr>
            <a:picLocks noChangeAspect="1"/>
          </p:cNvPicPr>
          <p:nvPr/>
        </p:nvPicPr>
        <p:blipFill>
          <a:blip r:embed="rId3"/>
          <a:stretch>
            <a:fillRect/>
          </a:stretch>
        </p:blipFill>
        <p:spPr>
          <a:xfrm>
            <a:off x="6922241" y="4583780"/>
            <a:ext cx="1422731" cy="1586469"/>
          </a:xfrm>
          <a:prstGeom prst="rect">
            <a:avLst/>
          </a:prstGeom>
        </p:spPr>
      </p:pic>
      <p:sp>
        <p:nvSpPr>
          <p:cNvPr id="5" name="Titel 5">
            <a:extLst>
              <a:ext uri="{FF2B5EF4-FFF2-40B4-BE49-F238E27FC236}">
                <a16:creationId xmlns:a16="http://schemas.microsoft.com/office/drawing/2014/main" id="{211C0417-7BE6-7213-D38A-F42273B523E9}"/>
              </a:ext>
            </a:extLst>
          </p:cNvPr>
          <p:cNvSpPr>
            <a:spLocks noGrp="1"/>
          </p:cNvSpPr>
          <p:nvPr>
            <p:ph type="title"/>
          </p:nvPr>
        </p:nvSpPr>
        <p:spPr>
          <a:xfrm>
            <a:off x="1096423" y="382774"/>
            <a:ext cx="7418927" cy="603704"/>
          </a:xfrm>
        </p:spPr>
        <p:txBody>
          <a:bodyPr>
            <a:normAutofit/>
          </a:bodyPr>
          <a:lstStyle/>
          <a:p>
            <a:r>
              <a:rPr lang="de-DE" dirty="0"/>
              <a:t>Begründungen unterstützen und fördern</a:t>
            </a:r>
          </a:p>
        </p:txBody>
      </p:sp>
    </p:spTree>
    <p:extLst>
      <p:ext uri="{BB962C8B-B14F-4D97-AF65-F5344CB8AC3E}">
        <p14:creationId xmlns:p14="http://schemas.microsoft.com/office/powerpoint/2010/main" val="49764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dirty="0"/>
              <a:t>Beschreiben und Begründen – Sensibilisierung und Hintergrund</a:t>
            </a:r>
          </a:p>
          <a:p>
            <a:r>
              <a:rPr lang="de-DE" dirty="0"/>
              <a:t>Beschreibungen fokussieren und anregen</a:t>
            </a:r>
          </a:p>
          <a:p>
            <a:r>
              <a:rPr lang="de-DE" dirty="0"/>
              <a:t>Beschreibungen unterstützen und fördern</a:t>
            </a:r>
          </a:p>
          <a:p>
            <a:r>
              <a:rPr lang="de-DE" dirty="0"/>
              <a:t>Begründungen fokussieren und anregen</a:t>
            </a:r>
          </a:p>
          <a:p>
            <a:r>
              <a:rPr lang="de-DE"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14377950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dirty="0"/>
              <a:t>Reflexion des Erprobungsauftrags</a:t>
            </a:r>
          </a:p>
          <a:p>
            <a:r>
              <a:rPr lang="de-DE" dirty="0"/>
              <a:t>Beschreiben und Begründen – Sensibilisierung und Hintergrund</a:t>
            </a:r>
          </a:p>
          <a:p>
            <a:r>
              <a:rPr lang="de-DE" dirty="0"/>
              <a:t>Beschreibungen fokussieren und anregen</a:t>
            </a:r>
          </a:p>
          <a:p>
            <a:r>
              <a:rPr lang="de-DE" dirty="0"/>
              <a:t>Beschreibungen unterstützen und fördern</a:t>
            </a:r>
          </a:p>
          <a:p>
            <a:r>
              <a:rPr lang="de-DE" dirty="0"/>
              <a:t>Begründungen fokussieren und anregen</a:t>
            </a:r>
          </a:p>
          <a:p>
            <a:r>
              <a:rPr lang="de-DE" dirty="0"/>
              <a:t>Begründungen unterstützen und fördern</a:t>
            </a:r>
          </a:p>
          <a:p>
            <a:r>
              <a:rPr lang="de-DE" b="1"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3554915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B8C40CA2-49A4-8B4E-AD2F-1EA0066C5E41}"/>
              </a:ext>
            </a:extLst>
          </p:cNvPr>
          <p:cNvSpPr>
            <a:spLocks noGrp="1"/>
          </p:cNvSpPr>
          <p:nvPr>
            <p:ph type="dt" sz="half" idx="11"/>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10" name="Textplatzhalter 2">
            <a:extLst>
              <a:ext uri="{FF2B5EF4-FFF2-40B4-BE49-F238E27FC236}">
                <a16:creationId xmlns:a16="http://schemas.microsoft.com/office/drawing/2014/main" id="{64BB79CB-B6E8-0D92-6C5B-7C6CF0CFC8B9}"/>
              </a:ext>
            </a:extLst>
          </p:cNvPr>
          <p:cNvSpPr txBox="1">
            <a:spLocks/>
          </p:cNvSpPr>
          <p:nvPr/>
        </p:nvSpPr>
        <p:spPr>
          <a:xfrm>
            <a:off x="1096423" y="1105744"/>
            <a:ext cx="7889156" cy="570589"/>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latin typeface="Arial"/>
                <a:cs typeface="Arial"/>
              </a:rPr>
              <a:t>KERNBOTSCHAFTEN DES 3. MODULS</a:t>
            </a:r>
          </a:p>
        </p:txBody>
      </p:sp>
      <p:sp>
        <p:nvSpPr>
          <p:cNvPr id="16" name="Inhaltsplatzhalter 2">
            <a:extLst>
              <a:ext uri="{FF2B5EF4-FFF2-40B4-BE49-F238E27FC236}">
                <a16:creationId xmlns:a16="http://schemas.microsoft.com/office/drawing/2014/main" id="{D3DCFA7A-C2E0-98A7-6BAC-50F7D6250375}"/>
              </a:ext>
            </a:extLst>
          </p:cNvPr>
          <p:cNvSpPr txBox="1">
            <a:spLocks/>
          </p:cNvSpPr>
          <p:nvPr/>
        </p:nvSpPr>
        <p:spPr>
          <a:xfrm>
            <a:off x="811278" y="4759983"/>
            <a:ext cx="8078721" cy="684000"/>
          </a:xfrm>
          <a:prstGeom prst="rect">
            <a:avLst/>
          </a:prstGeom>
          <a:ln w="28575">
            <a:solidFill>
              <a:srgbClr val="327D87"/>
            </a:solidFill>
            <a:prstDash val="solid"/>
          </a:ln>
        </p:spPr>
        <p:txBody>
          <a:bodyPr lIns="91440" tIns="45720" rIns="91440" bIns="45720" anchor="ctr" anchorCtr="0"/>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000000"/>
                </a:solidFill>
                <a:latin typeface="Arial"/>
                <a:cs typeface="Arial"/>
              </a:rPr>
              <a:t>Ich unterstütze das Begründen durch Sprachspeicher, Mittel zum Forschen, Aufnahmemedien und Sprachvorbilder.</a:t>
            </a:r>
          </a:p>
        </p:txBody>
      </p:sp>
      <p:grpSp>
        <p:nvGrpSpPr>
          <p:cNvPr id="9" name="Gruppieren 8">
            <a:extLst>
              <a:ext uri="{FF2B5EF4-FFF2-40B4-BE49-F238E27FC236}">
                <a16:creationId xmlns:a16="http://schemas.microsoft.com/office/drawing/2014/main" id="{8A867C43-1040-576D-1DE0-56C6C08A9B33}"/>
              </a:ext>
            </a:extLst>
          </p:cNvPr>
          <p:cNvGrpSpPr/>
          <p:nvPr/>
        </p:nvGrpSpPr>
        <p:grpSpPr>
          <a:xfrm>
            <a:off x="180853" y="1900262"/>
            <a:ext cx="475478" cy="408658"/>
            <a:chOff x="177881" y="1820818"/>
            <a:chExt cx="475478" cy="408658"/>
          </a:xfrm>
        </p:grpSpPr>
        <p:pic>
          <p:nvPicPr>
            <p:cNvPr id="2" name="Grafik 4" descr="Ein Bild, das Zubehör, Behälter enthält.&#10;&#10;Beschreibung automatisch generiert.">
              <a:extLst>
                <a:ext uri="{FF2B5EF4-FFF2-40B4-BE49-F238E27FC236}">
                  <a16:creationId xmlns:a16="http://schemas.microsoft.com/office/drawing/2014/main" id="{DF662E74-EA7B-B43D-8BA2-B16C419D5B81}"/>
                </a:ext>
              </a:extLst>
            </p:cNvPr>
            <p:cNvPicPr>
              <a:picLocks noChangeAspect="1"/>
            </p:cNvPicPr>
            <p:nvPr/>
          </p:nvPicPr>
          <p:blipFill>
            <a:blip r:embed="rId3"/>
            <a:stretch>
              <a:fillRect/>
            </a:stretch>
          </p:blipFill>
          <p:spPr>
            <a:xfrm>
              <a:off x="177881" y="1820818"/>
              <a:ext cx="475478" cy="408658"/>
            </a:xfrm>
            <a:prstGeom prst="rect">
              <a:avLst/>
            </a:prstGeom>
          </p:spPr>
        </p:pic>
        <p:sp>
          <p:nvSpPr>
            <p:cNvPr id="21" name="Textfeld 20">
              <a:extLst>
                <a:ext uri="{FF2B5EF4-FFF2-40B4-BE49-F238E27FC236}">
                  <a16:creationId xmlns:a16="http://schemas.microsoft.com/office/drawing/2014/main" id="{AF50D954-F0B9-D03D-0A8B-E3FE61FBA806}"/>
                </a:ext>
              </a:extLst>
            </p:cNvPr>
            <p:cNvSpPr txBox="1"/>
            <p:nvPr/>
          </p:nvSpPr>
          <p:spPr>
            <a:xfrm>
              <a:off x="239574" y="1849848"/>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1.</a:t>
              </a:r>
              <a:endParaRPr lang="de-DE" dirty="0"/>
            </a:p>
          </p:txBody>
        </p:sp>
      </p:grpSp>
      <p:grpSp>
        <p:nvGrpSpPr>
          <p:cNvPr id="13" name="Gruppieren 12">
            <a:extLst>
              <a:ext uri="{FF2B5EF4-FFF2-40B4-BE49-F238E27FC236}">
                <a16:creationId xmlns:a16="http://schemas.microsoft.com/office/drawing/2014/main" id="{75A5DFB2-0AD8-4327-1A6D-F3894648F2E8}"/>
              </a:ext>
            </a:extLst>
          </p:cNvPr>
          <p:cNvGrpSpPr/>
          <p:nvPr/>
        </p:nvGrpSpPr>
        <p:grpSpPr>
          <a:xfrm>
            <a:off x="182438" y="3059475"/>
            <a:ext cx="475478" cy="408658"/>
            <a:chOff x="185606" y="2673543"/>
            <a:chExt cx="475478" cy="408658"/>
          </a:xfrm>
        </p:grpSpPr>
        <p:pic>
          <p:nvPicPr>
            <p:cNvPr id="22" name="Grafik 4" descr="Ein Bild, das Zubehör, Behälter enthält.&#10;&#10;Beschreibung automatisch generiert.">
              <a:extLst>
                <a:ext uri="{FF2B5EF4-FFF2-40B4-BE49-F238E27FC236}">
                  <a16:creationId xmlns:a16="http://schemas.microsoft.com/office/drawing/2014/main" id="{378BDC08-FCE0-0F9C-63B3-3AB57CD5F120}"/>
                </a:ext>
              </a:extLst>
            </p:cNvPr>
            <p:cNvPicPr>
              <a:picLocks noChangeAspect="1"/>
            </p:cNvPicPr>
            <p:nvPr/>
          </p:nvPicPr>
          <p:blipFill>
            <a:blip r:embed="rId3"/>
            <a:stretch>
              <a:fillRect/>
            </a:stretch>
          </p:blipFill>
          <p:spPr>
            <a:xfrm>
              <a:off x="185606" y="2673543"/>
              <a:ext cx="475478" cy="408658"/>
            </a:xfrm>
            <a:prstGeom prst="rect">
              <a:avLst/>
            </a:prstGeom>
          </p:spPr>
        </p:pic>
        <p:sp>
          <p:nvSpPr>
            <p:cNvPr id="23" name="Textfeld 22">
              <a:extLst>
                <a:ext uri="{FF2B5EF4-FFF2-40B4-BE49-F238E27FC236}">
                  <a16:creationId xmlns:a16="http://schemas.microsoft.com/office/drawing/2014/main" id="{D0984919-28BB-7518-CB1B-D2024923EFFA}"/>
                </a:ext>
              </a:extLst>
            </p:cNvPr>
            <p:cNvSpPr txBox="1"/>
            <p:nvPr/>
          </p:nvSpPr>
          <p:spPr>
            <a:xfrm>
              <a:off x="239574" y="2693206"/>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2.</a:t>
              </a:r>
              <a:endParaRPr lang="de-DE" dirty="0"/>
            </a:p>
          </p:txBody>
        </p:sp>
      </p:grpSp>
      <p:grpSp>
        <p:nvGrpSpPr>
          <p:cNvPr id="17" name="Gruppieren 16">
            <a:extLst>
              <a:ext uri="{FF2B5EF4-FFF2-40B4-BE49-F238E27FC236}">
                <a16:creationId xmlns:a16="http://schemas.microsoft.com/office/drawing/2014/main" id="{56A89BB8-D347-AC1A-BA74-A76716C23A90}"/>
              </a:ext>
            </a:extLst>
          </p:cNvPr>
          <p:cNvGrpSpPr/>
          <p:nvPr/>
        </p:nvGrpSpPr>
        <p:grpSpPr>
          <a:xfrm>
            <a:off x="182438" y="3907984"/>
            <a:ext cx="475478" cy="408658"/>
            <a:chOff x="142370" y="3509704"/>
            <a:chExt cx="475478" cy="408658"/>
          </a:xfrm>
        </p:grpSpPr>
        <p:pic>
          <p:nvPicPr>
            <p:cNvPr id="24" name="Grafik 4" descr="Ein Bild, das Zubehör, Behälter enthält.&#10;&#10;Beschreibung automatisch generiert.">
              <a:extLst>
                <a:ext uri="{FF2B5EF4-FFF2-40B4-BE49-F238E27FC236}">
                  <a16:creationId xmlns:a16="http://schemas.microsoft.com/office/drawing/2014/main" id="{9D02C465-4F52-AC93-8E2F-A9F4BE617B59}"/>
                </a:ext>
              </a:extLst>
            </p:cNvPr>
            <p:cNvPicPr>
              <a:picLocks noChangeAspect="1"/>
            </p:cNvPicPr>
            <p:nvPr/>
          </p:nvPicPr>
          <p:blipFill>
            <a:blip r:embed="rId3"/>
            <a:stretch>
              <a:fillRect/>
            </a:stretch>
          </p:blipFill>
          <p:spPr>
            <a:xfrm>
              <a:off x="142370" y="3509704"/>
              <a:ext cx="475478" cy="408658"/>
            </a:xfrm>
            <a:prstGeom prst="rect">
              <a:avLst/>
            </a:prstGeom>
          </p:spPr>
        </p:pic>
        <p:sp>
          <p:nvSpPr>
            <p:cNvPr id="25" name="Textfeld 24">
              <a:extLst>
                <a:ext uri="{FF2B5EF4-FFF2-40B4-BE49-F238E27FC236}">
                  <a16:creationId xmlns:a16="http://schemas.microsoft.com/office/drawing/2014/main" id="{AF6CBAD5-A24E-5915-B271-24DB0B264BAB}"/>
                </a:ext>
              </a:extLst>
            </p:cNvPr>
            <p:cNvSpPr txBox="1"/>
            <p:nvPr/>
          </p:nvSpPr>
          <p:spPr>
            <a:xfrm>
              <a:off x="200559" y="3532136"/>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3.</a:t>
              </a:r>
              <a:endParaRPr lang="de-DE" dirty="0"/>
            </a:p>
          </p:txBody>
        </p:sp>
      </p:grpSp>
      <p:grpSp>
        <p:nvGrpSpPr>
          <p:cNvPr id="18" name="Gruppieren 17">
            <a:extLst>
              <a:ext uri="{FF2B5EF4-FFF2-40B4-BE49-F238E27FC236}">
                <a16:creationId xmlns:a16="http://schemas.microsoft.com/office/drawing/2014/main" id="{BB2644E2-E3C2-AC75-4164-8DB85A264366}"/>
              </a:ext>
            </a:extLst>
          </p:cNvPr>
          <p:cNvGrpSpPr/>
          <p:nvPr/>
        </p:nvGrpSpPr>
        <p:grpSpPr>
          <a:xfrm>
            <a:off x="180853" y="4746999"/>
            <a:ext cx="475478" cy="408658"/>
            <a:chOff x="128399" y="4333766"/>
            <a:chExt cx="475478" cy="408658"/>
          </a:xfrm>
        </p:grpSpPr>
        <p:pic>
          <p:nvPicPr>
            <p:cNvPr id="26" name="Grafik 4" descr="Ein Bild, das Zubehör, Behälter enthält.&#10;&#10;Beschreibung automatisch generiert.">
              <a:extLst>
                <a:ext uri="{FF2B5EF4-FFF2-40B4-BE49-F238E27FC236}">
                  <a16:creationId xmlns:a16="http://schemas.microsoft.com/office/drawing/2014/main" id="{B7833795-AB74-B030-FC7E-16AB4398883C}"/>
                </a:ext>
              </a:extLst>
            </p:cNvPr>
            <p:cNvPicPr>
              <a:picLocks noChangeAspect="1"/>
            </p:cNvPicPr>
            <p:nvPr/>
          </p:nvPicPr>
          <p:blipFill>
            <a:blip r:embed="rId3"/>
            <a:stretch>
              <a:fillRect/>
            </a:stretch>
          </p:blipFill>
          <p:spPr>
            <a:xfrm>
              <a:off x="128399" y="4333766"/>
              <a:ext cx="475478" cy="408658"/>
            </a:xfrm>
            <a:prstGeom prst="rect">
              <a:avLst/>
            </a:prstGeom>
          </p:spPr>
        </p:pic>
        <p:sp>
          <p:nvSpPr>
            <p:cNvPr id="27" name="Textfeld 26">
              <a:extLst>
                <a:ext uri="{FF2B5EF4-FFF2-40B4-BE49-F238E27FC236}">
                  <a16:creationId xmlns:a16="http://schemas.microsoft.com/office/drawing/2014/main" id="{6D692F38-DB8E-697A-1062-2905A37817BC}"/>
                </a:ext>
              </a:extLst>
            </p:cNvPr>
            <p:cNvSpPr txBox="1"/>
            <p:nvPr/>
          </p:nvSpPr>
          <p:spPr>
            <a:xfrm>
              <a:off x="184169" y="4373092"/>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4.</a:t>
              </a:r>
              <a:endParaRPr lang="de-DE" dirty="0"/>
            </a:p>
          </p:txBody>
        </p:sp>
      </p:grpSp>
      <p:sp>
        <p:nvSpPr>
          <p:cNvPr id="14" name="Titel 1">
            <a:extLst>
              <a:ext uri="{FF2B5EF4-FFF2-40B4-BE49-F238E27FC236}">
                <a16:creationId xmlns:a16="http://schemas.microsoft.com/office/drawing/2014/main" id="{02206F73-B648-C6E6-F872-6A5F696ED7D0}"/>
              </a:ext>
            </a:extLst>
          </p:cNvPr>
          <p:cNvSpPr>
            <a:spLocks noGrp="1"/>
          </p:cNvSpPr>
          <p:nvPr>
            <p:ph type="title"/>
          </p:nvPr>
        </p:nvSpPr>
        <p:spPr>
          <a:xfrm>
            <a:off x="1096423" y="382774"/>
            <a:ext cx="7418927" cy="603704"/>
          </a:xfrm>
        </p:spPr>
        <p:txBody>
          <a:bodyPr lIns="91440" tIns="45720" rIns="91440" bIns="45720" anchor="t">
            <a:normAutofit/>
          </a:bodyPr>
          <a:lstStyle/>
          <a:p>
            <a:r>
              <a:rPr lang="de-DE" dirty="0">
                <a:latin typeface="Arial"/>
                <a:cs typeface="Arial"/>
              </a:rPr>
              <a:t>Reflexion</a:t>
            </a:r>
            <a:endParaRPr lang="de-DE" dirty="0"/>
          </a:p>
        </p:txBody>
      </p:sp>
      <p:sp>
        <p:nvSpPr>
          <p:cNvPr id="5" name="TextBox 4">
            <a:extLst>
              <a:ext uri="{FF2B5EF4-FFF2-40B4-BE49-F238E27FC236}">
                <a16:creationId xmlns:a16="http://schemas.microsoft.com/office/drawing/2014/main" id="{DAA5EB47-9B96-B12A-91D7-4C019E53EFF7}"/>
              </a:ext>
            </a:extLst>
          </p:cNvPr>
          <p:cNvSpPr txBox="1"/>
          <p:nvPr/>
        </p:nvSpPr>
        <p:spPr>
          <a:xfrm>
            <a:off x="14251781" y="190738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1" name="Inhaltsplatzhalter 2">
            <a:extLst>
              <a:ext uri="{FF2B5EF4-FFF2-40B4-BE49-F238E27FC236}">
                <a16:creationId xmlns:a16="http://schemas.microsoft.com/office/drawing/2014/main" id="{CBE351AB-430F-9FAE-C238-142E307981BA}"/>
              </a:ext>
            </a:extLst>
          </p:cNvPr>
          <p:cNvSpPr txBox="1">
            <a:spLocks/>
          </p:cNvSpPr>
          <p:nvPr/>
        </p:nvSpPr>
        <p:spPr>
          <a:xfrm>
            <a:off x="825249" y="1811987"/>
            <a:ext cx="8064750" cy="1053873"/>
          </a:xfrm>
          <a:prstGeom prst="rect">
            <a:avLst/>
          </a:prstGeom>
          <a:ln w="28575">
            <a:solidFill>
              <a:srgbClr val="327D87"/>
            </a:solidFill>
            <a:prstDash val="solid"/>
          </a:ln>
        </p:spPr>
        <p:txBody>
          <a:bodyPr lIns="91440" tIns="45720" rIns="91440" bIns="45720" anchor="ctr" anchorCtr="0"/>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ea typeface="Times New Roman" panose="02020603050405020304" pitchFamily="18" charset="0"/>
              </a:rPr>
              <a:t>In meinem Mathematikunterricht biete ich verschiedene Anlässe zum Be-schreiben</a:t>
            </a:r>
            <a:r>
              <a:rPr lang="de-DE"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Zudem bespreche ich Kriterien für gute Beschreibungen abhängig von der Art der Beschreibung und vom Unterrichtsgegenstand.</a:t>
            </a:r>
            <a:endParaRPr lang="de-DE" sz="1800" dirty="0">
              <a:solidFill>
                <a:srgbClr val="000000"/>
              </a:solidFill>
              <a:latin typeface="Arial"/>
              <a:cs typeface="Arial"/>
            </a:endParaRPr>
          </a:p>
        </p:txBody>
      </p:sp>
      <p:sp>
        <p:nvSpPr>
          <p:cNvPr id="12" name="Inhaltsplatzhalter 2">
            <a:extLst>
              <a:ext uri="{FF2B5EF4-FFF2-40B4-BE49-F238E27FC236}">
                <a16:creationId xmlns:a16="http://schemas.microsoft.com/office/drawing/2014/main" id="{AC940663-0B1C-1B92-1DD0-ED81B679596C}"/>
              </a:ext>
            </a:extLst>
          </p:cNvPr>
          <p:cNvSpPr txBox="1">
            <a:spLocks/>
          </p:cNvSpPr>
          <p:nvPr/>
        </p:nvSpPr>
        <p:spPr>
          <a:xfrm>
            <a:off x="806088" y="3040281"/>
            <a:ext cx="8069940" cy="684000"/>
          </a:xfrm>
          <a:prstGeom prst="rect">
            <a:avLst/>
          </a:prstGeom>
          <a:ln w="28575">
            <a:solidFill>
              <a:srgbClr val="327D87"/>
            </a:solidFill>
            <a:prstDash val="solid"/>
          </a:ln>
        </p:spPr>
        <p:txBody>
          <a:bodyPr lIns="91440" tIns="45720" rIns="91440" bIns="45720" anchor="ctr" anchorCtr="0"/>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000000"/>
                </a:solidFill>
                <a:latin typeface="Arial"/>
                <a:cs typeface="Arial"/>
              </a:rPr>
              <a:t>Ich unterstütze das Beschreiben durch Sprachspeicher, Mittel zum Forschen, Aufnahmemedien und Sprachvorbilder.</a:t>
            </a:r>
          </a:p>
        </p:txBody>
      </p:sp>
      <p:sp>
        <p:nvSpPr>
          <p:cNvPr id="15" name="Inhaltsplatzhalter 2">
            <a:extLst>
              <a:ext uri="{FF2B5EF4-FFF2-40B4-BE49-F238E27FC236}">
                <a16:creationId xmlns:a16="http://schemas.microsoft.com/office/drawing/2014/main" id="{30F5AB44-2036-B21A-6973-856841E8E11B}"/>
              </a:ext>
            </a:extLst>
          </p:cNvPr>
          <p:cNvSpPr txBox="1">
            <a:spLocks/>
          </p:cNvSpPr>
          <p:nvPr/>
        </p:nvSpPr>
        <p:spPr>
          <a:xfrm>
            <a:off x="811278" y="3898702"/>
            <a:ext cx="8064750" cy="684000"/>
          </a:xfrm>
          <a:prstGeom prst="rect">
            <a:avLst/>
          </a:prstGeom>
          <a:ln w="28575">
            <a:solidFill>
              <a:srgbClr val="327D87"/>
            </a:solidFill>
            <a:prstDash val="solid"/>
          </a:ln>
        </p:spPr>
        <p:txBody>
          <a:bodyPr lIns="91440" tIns="45720" rIns="91440" bIns="45720" anchor="ctr" anchorCtr="0"/>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000000"/>
                </a:solidFill>
                <a:latin typeface="Arial"/>
                <a:cs typeface="Arial"/>
              </a:rPr>
              <a:t>Ich biete verschiedene Anlässe zum Begründen durch Fragen nach dem Warum. Ich mache deutlich, dass das Beschreiben die Basis dafür darstellt.</a:t>
            </a:r>
          </a:p>
        </p:txBody>
      </p:sp>
    </p:spTree>
    <p:extLst>
      <p:ext uri="{BB962C8B-B14F-4D97-AF65-F5344CB8AC3E}">
        <p14:creationId xmlns:p14="http://schemas.microsoft.com/office/powerpoint/2010/main" val="742974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1ED85A2-790E-132A-8CE1-3390A6A4FAE4}"/>
              </a:ext>
            </a:extLst>
          </p:cNvPr>
          <p:cNvSpPr>
            <a:spLocks noGrp="1"/>
          </p:cNvSpPr>
          <p:nvPr>
            <p:ph type="title"/>
          </p:nvPr>
        </p:nvSpPr>
        <p:spPr/>
        <p:txBody>
          <a:bodyPr/>
          <a:lstStyle/>
          <a:p>
            <a:r>
              <a:rPr lang="de-DE" dirty="0"/>
              <a:t>Reflexion und Ausblick</a:t>
            </a:r>
          </a:p>
        </p:txBody>
      </p:sp>
      <p:sp>
        <p:nvSpPr>
          <p:cNvPr id="6" name="Textplatzhalter 5">
            <a:extLst>
              <a:ext uri="{FF2B5EF4-FFF2-40B4-BE49-F238E27FC236}">
                <a16:creationId xmlns:a16="http://schemas.microsoft.com/office/drawing/2014/main" id="{2383CFAA-6E84-A0E5-D100-3A211E4EAE27}"/>
              </a:ext>
            </a:extLst>
          </p:cNvPr>
          <p:cNvSpPr>
            <a:spLocks noGrp="1"/>
          </p:cNvSpPr>
          <p:nvPr>
            <p:ph type="body" sz="quarter" idx="13"/>
          </p:nvPr>
        </p:nvSpPr>
        <p:spPr>
          <a:xfrm>
            <a:off x="1096423" y="4100214"/>
            <a:ext cx="7473999" cy="2129136"/>
          </a:xfrm>
        </p:spPr>
        <p:txBody>
          <a:bodyPr>
            <a:normAutofit/>
          </a:bodyPr>
          <a:lstStyle/>
          <a:p>
            <a:pPr marL="342900" indent="-342900">
              <a:lnSpc>
                <a:spcPct val="100000"/>
              </a:lnSpc>
              <a:buFont typeface="Arial" panose="020B0604020202020204" pitchFamily="34" charset="0"/>
              <a:buChar char="•"/>
            </a:pPr>
            <a:r>
              <a:rPr lang="de-DE" sz="1600" dirty="0"/>
              <a:t>Was macht eine gute Beschreibung von Zusammenhängen in Bezug auf Ihren jeweiligen Unterrichtsgegenstand aus?</a:t>
            </a:r>
          </a:p>
          <a:p>
            <a:pPr marL="342900" indent="-342900">
              <a:lnSpc>
                <a:spcPct val="100000"/>
              </a:lnSpc>
              <a:buFont typeface="Arial" panose="020B0604020202020204" pitchFamily="34" charset="0"/>
              <a:buChar char="•"/>
            </a:pPr>
            <a:r>
              <a:rPr lang="de-DE" sz="1600" dirty="0"/>
              <a:t>Überlegen Sie sich, welche Unterstützungselemente Sie berücksichtigen wollen (z. B. Sprachspeicher, Mittel zum Forschen, …)</a:t>
            </a:r>
          </a:p>
          <a:p>
            <a:pPr marL="342900" indent="-342900">
              <a:lnSpc>
                <a:spcPct val="100000"/>
              </a:lnSpc>
              <a:buFont typeface="Arial" panose="020B0604020202020204" pitchFamily="34" charset="0"/>
              <a:buChar char="•"/>
            </a:pPr>
            <a:r>
              <a:rPr lang="de-DE" sz="1600" dirty="0"/>
              <a:t>Welche Impulse könnten sinnvoll sein, damit die Kinder das Wahrgenommene hinterfragen? </a:t>
            </a:r>
          </a:p>
        </p:txBody>
      </p:sp>
      <p:sp>
        <p:nvSpPr>
          <p:cNvPr id="3" name="Textplatzhalter 2">
            <a:extLst>
              <a:ext uri="{FF2B5EF4-FFF2-40B4-BE49-F238E27FC236}">
                <a16:creationId xmlns:a16="http://schemas.microsoft.com/office/drawing/2014/main" id="{599CB283-F566-3F3F-ECEB-2ACBE6B52EE9}"/>
              </a:ext>
            </a:extLst>
          </p:cNvPr>
          <p:cNvSpPr>
            <a:spLocks noGrp="1"/>
          </p:cNvSpPr>
          <p:nvPr>
            <p:ph type="body" sz="quarter" idx="14"/>
          </p:nvPr>
        </p:nvSpPr>
        <p:spPr>
          <a:xfrm>
            <a:off x="1735728" y="1738581"/>
            <a:ext cx="6103676" cy="2225815"/>
          </a:xfrm>
        </p:spPr>
        <p:txBody>
          <a:bodyPr>
            <a:noAutofit/>
          </a:bodyPr>
          <a:lstStyle/>
          <a:p>
            <a:pPr>
              <a:lnSpc>
                <a:spcPct val="114000"/>
              </a:lnSpc>
            </a:pPr>
            <a:r>
              <a:rPr lang="de-DE" sz="1600" dirty="0"/>
              <a:t>Nehmen Sie in Ihrem Unterricht das </a:t>
            </a:r>
            <a:br>
              <a:rPr lang="de-DE" sz="1600" dirty="0"/>
            </a:br>
            <a:r>
              <a:rPr lang="de-DE" sz="1600" b="1" dirty="0"/>
              <a:t>Beschreiben von Zusammenhängen</a:t>
            </a:r>
            <a:r>
              <a:rPr lang="de-DE" sz="1600" dirty="0"/>
              <a:t> in den Blick. </a:t>
            </a:r>
          </a:p>
          <a:p>
            <a:pPr>
              <a:lnSpc>
                <a:spcPct val="114000"/>
              </a:lnSpc>
            </a:pPr>
            <a:r>
              <a:rPr lang="de-DE" sz="1600" dirty="0"/>
              <a:t>Beziehen Sie sich dabei auf Ihr aktuelles Unterrichtsthema und planen Sie Gelegenheiten für das </a:t>
            </a:r>
            <a:r>
              <a:rPr lang="de-DE" sz="1600" b="1" dirty="0"/>
              <a:t>Beschreiben von Zusammenhängen</a:t>
            </a:r>
            <a:r>
              <a:rPr lang="de-DE" sz="1600" dirty="0"/>
              <a:t> in einer der kommenden Unterrichtsstunden. Holen Sie sich gerne mögliche Ideen von der zur Verfügung gestellte Karteikarte.</a:t>
            </a:r>
          </a:p>
        </p:txBody>
      </p:sp>
      <p:sp>
        <p:nvSpPr>
          <p:cNvPr id="2" name="Datumsplatzhalter 4">
            <a:extLst>
              <a:ext uri="{FF2B5EF4-FFF2-40B4-BE49-F238E27FC236}">
                <a16:creationId xmlns:a16="http://schemas.microsoft.com/office/drawing/2014/main" id="{E039075A-0531-E88D-2480-CC70BB9FC427}"/>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Juni 24</a:t>
            </a:fld>
            <a:endParaRPr lang="de-DE" dirty="0"/>
          </a:p>
        </p:txBody>
      </p:sp>
      <p:pic>
        <p:nvPicPr>
          <p:cNvPr id="5" name="Grafik 4">
            <a:extLst>
              <a:ext uri="{FF2B5EF4-FFF2-40B4-BE49-F238E27FC236}">
                <a16:creationId xmlns:a16="http://schemas.microsoft.com/office/drawing/2014/main" id="{1A1C65B1-41F0-EA9F-2887-484FD79954F8}"/>
              </a:ext>
            </a:extLst>
          </p:cNvPr>
          <p:cNvPicPr>
            <a:picLocks noChangeAspect="1"/>
          </p:cNvPicPr>
          <p:nvPr/>
        </p:nvPicPr>
        <p:blipFill>
          <a:blip r:embed="rId3"/>
          <a:stretch>
            <a:fillRect/>
          </a:stretch>
        </p:blipFill>
        <p:spPr>
          <a:xfrm>
            <a:off x="5691352" y="263278"/>
            <a:ext cx="1931276" cy="1446109"/>
          </a:xfrm>
          <a:prstGeom prst="rect">
            <a:avLst/>
          </a:prstGeom>
          <a:effectLst>
            <a:outerShdw blurRad="63500" sx="102000" sy="102000" algn="ctr" rotWithShape="0">
              <a:prstClr val="black">
                <a:alpha val="40000"/>
              </a:prstClr>
            </a:outerShdw>
          </a:effectLst>
        </p:spPr>
      </p:pic>
      <p:pic>
        <p:nvPicPr>
          <p:cNvPr id="7" name="Grafik 6">
            <a:extLst>
              <a:ext uri="{FF2B5EF4-FFF2-40B4-BE49-F238E27FC236}">
                <a16:creationId xmlns:a16="http://schemas.microsoft.com/office/drawing/2014/main" id="{0E3F5A09-846B-43E2-7145-3617DD27434A}"/>
              </a:ext>
            </a:extLst>
          </p:cNvPr>
          <p:cNvPicPr>
            <a:picLocks noChangeAspect="1"/>
          </p:cNvPicPr>
          <p:nvPr/>
        </p:nvPicPr>
        <p:blipFill>
          <a:blip r:embed="rId4"/>
          <a:stretch>
            <a:fillRect/>
          </a:stretch>
        </p:blipFill>
        <p:spPr>
          <a:xfrm>
            <a:off x="7167883" y="980840"/>
            <a:ext cx="1931276" cy="14570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01233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1ED85A2-790E-132A-8CE1-3390A6A4FAE4}"/>
              </a:ext>
            </a:extLst>
          </p:cNvPr>
          <p:cNvSpPr>
            <a:spLocks noGrp="1"/>
          </p:cNvSpPr>
          <p:nvPr>
            <p:ph type="title"/>
          </p:nvPr>
        </p:nvSpPr>
        <p:spPr/>
        <p:txBody>
          <a:bodyPr/>
          <a:lstStyle/>
          <a:p>
            <a:r>
              <a:rPr lang="de-DE" dirty="0"/>
              <a:t>Reflexion und Ausblick</a:t>
            </a:r>
          </a:p>
        </p:txBody>
      </p:sp>
      <p:sp>
        <p:nvSpPr>
          <p:cNvPr id="6" name="Textplatzhalter 5">
            <a:extLst>
              <a:ext uri="{FF2B5EF4-FFF2-40B4-BE49-F238E27FC236}">
                <a16:creationId xmlns:a16="http://schemas.microsoft.com/office/drawing/2014/main" id="{2383CFAA-6E84-A0E5-D100-3A211E4EAE27}"/>
              </a:ext>
            </a:extLst>
          </p:cNvPr>
          <p:cNvSpPr>
            <a:spLocks noGrp="1"/>
          </p:cNvSpPr>
          <p:nvPr>
            <p:ph type="body" sz="quarter" idx="13"/>
          </p:nvPr>
        </p:nvSpPr>
        <p:spPr>
          <a:xfrm>
            <a:off x="1096423" y="4100214"/>
            <a:ext cx="7473999" cy="2129136"/>
          </a:xfrm>
        </p:spPr>
        <p:txBody>
          <a:bodyPr>
            <a:normAutofit/>
          </a:bodyPr>
          <a:lstStyle/>
          <a:p>
            <a:pPr marL="342900" indent="-342900">
              <a:lnSpc>
                <a:spcPct val="100000"/>
              </a:lnSpc>
              <a:buFont typeface="Arial" panose="020B0604020202020204" pitchFamily="34" charset="0"/>
              <a:buChar char="•"/>
            </a:pPr>
            <a:r>
              <a:rPr lang="de-DE" sz="1600" dirty="0"/>
              <a:t>Was macht eine gute Begründung von Zusammenhängen in Bezug auf Ihren jeweiligen Unterrichtsgegenstand aus?</a:t>
            </a:r>
          </a:p>
          <a:p>
            <a:pPr marL="342900" indent="-342900">
              <a:lnSpc>
                <a:spcPct val="100000"/>
              </a:lnSpc>
              <a:buFont typeface="Arial" panose="020B0604020202020204" pitchFamily="34" charset="0"/>
              <a:buChar char="•"/>
            </a:pPr>
            <a:r>
              <a:rPr lang="de-DE" sz="1600" dirty="0"/>
              <a:t>Überlegen Sie sich, welche Unterstützungselemente Sie berücksichtigen wollen (z. B. Sprachspeicher, Mittel zum Forschen, …)</a:t>
            </a:r>
          </a:p>
          <a:p>
            <a:pPr marL="342900" indent="-342900">
              <a:lnSpc>
                <a:spcPct val="100000"/>
              </a:lnSpc>
              <a:buFont typeface="Arial" panose="020B0604020202020204" pitchFamily="34" charset="0"/>
              <a:buChar char="•"/>
            </a:pPr>
            <a:r>
              <a:rPr lang="de-DE" sz="1600" dirty="0"/>
              <a:t>Welche Impulse könnten sinnvoll sein, damit die Kinder das Wahrgenommene hinterfragen? </a:t>
            </a:r>
          </a:p>
        </p:txBody>
      </p:sp>
      <p:sp>
        <p:nvSpPr>
          <p:cNvPr id="3" name="Textplatzhalter 2">
            <a:extLst>
              <a:ext uri="{FF2B5EF4-FFF2-40B4-BE49-F238E27FC236}">
                <a16:creationId xmlns:a16="http://schemas.microsoft.com/office/drawing/2014/main" id="{599CB283-F566-3F3F-ECEB-2ACBE6B52EE9}"/>
              </a:ext>
            </a:extLst>
          </p:cNvPr>
          <p:cNvSpPr>
            <a:spLocks noGrp="1"/>
          </p:cNvSpPr>
          <p:nvPr>
            <p:ph type="body" sz="quarter" idx="14"/>
          </p:nvPr>
        </p:nvSpPr>
        <p:spPr>
          <a:xfrm>
            <a:off x="1735200" y="1738800"/>
            <a:ext cx="6103676" cy="2225815"/>
          </a:xfrm>
        </p:spPr>
        <p:txBody>
          <a:bodyPr>
            <a:noAutofit/>
          </a:bodyPr>
          <a:lstStyle/>
          <a:p>
            <a:pPr>
              <a:lnSpc>
                <a:spcPct val="114000"/>
              </a:lnSpc>
            </a:pPr>
            <a:r>
              <a:rPr lang="de-DE" sz="1600" dirty="0"/>
              <a:t>Möglicherweise haben Sie das Gefühl, dass Sie auch das</a:t>
            </a:r>
            <a:br>
              <a:rPr lang="de-DE" sz="1600" dirty="0"/>
            </a:br>
            <a:r>
              <a:rPr lang="de-DE" sz="1600" b="1" dirty="0"/>
              <a:t>Begründen von Zusammenhängen </a:t>
            </a:r>
            <a:r>
              <a:rPr lang="de-DE" sz="1600" dirty="0"/>
              <a:t>in den Blick nehmen können.</a:t>
            </a:r>
          </a:p>
          <a:p>
            <a:pPr>
              <a:lnSpc>
                <a:spcPct val="114000"/>
              </a:lnSpc>
            </a:pPr>
            <a:r>
              <a:rPr lang="de-DE" sz="1600" dirty="0"/>
              <a:t>Planen Sie für Ihr Unterrichtsthema, wie Sie durch das Hinterfragen das </a:t>
            </a:r>
            <a:r>
              <a:rPr lang="de-DE" sz="1600" b="1" dirty="0"/>
              <a:t>Begründen von Zusammenhängen </a:t>
            </a:r>
            <a:r>
              <a:rPr lang="de-DE" sz="1600" dirty="0"/>
              <a:t>anregen können. Holen Sie sich gerne mögliche Ideen von der zur Verfügung gestellte Karteikarte.</a:t>
            </a:r>
          </a:p>
        </p:txBody>
      </p:sp>
      <p:sp>
        <p:nvSpPr>
          <p:cNvPr id="2" name="Datumsplatzhalter 4">
            <a:extLst>
              <a:ext uri="{FF2B5EF4-FFF2-40B4-BE49-F238E27FC236}">
                <a16:creationId xmlns:a16="http://schemas.microsoft.com/office/drawing/2014/main" id="{E039075A-0531-E88D-2480-CC70BB9FC427}"/>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Juni 24</a:t>
            </a:fld>
            <a:endParaRPr lang="de-DE" dirty="0"/>
          </a:p>
        </p:txBody>
      </p:sp>
      <p:pic>
        <p:nvPicPr>
          <p:cNvPr id="9" name="Grafik 8">
            <a:extLst>
              <a:ext uri="{FF2B5EF4-FFF2-40B4-BE49-F238E27FC236}">
                <a16:creationId xmlns:a16="http://schemas.microsoft.com/office/drawing/2014/main" id="{9F7675A1-B24A-87DB-516F-0B705ECA71DC}"/>
              </a:ext>
            </a:extLst>
          </p:cNvPr>
          <p:cNvPicPr>
            <a:picLocks noChangeAspect="1"/>
          </p:cNvPicPr>
          <p:nvPr/>
        </p:nvPicPr>
        <p:blipFill>
          <a:blip r:embed="rId3"/>
          <a:stretch>
            <a:fillRect/>
          </a:stretch>
        </p:blipFill>
        <p:spPr>
          <a:xfrm>
            <a:off x="5760287" y="251260"/>
            <a:ext cx="1934491" cy="1440000"/>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467D5A1F-6C1B-2FA8-FA4E-7AA19DE1B35D}"/>
              </a:ext>
            </a:extLst>
          </p:cNvPr>
          <p:cNvPicPr>
            <a:picLocks noChangeAspect="1"/>
          </p:cNvPicPr>
          <p:nvPr/>
        </p:nvPicPr>
        <p:blipFill>
          <a:blip r:embed="rId4"/>
          <a:stretch>
            <a:fillRect/>
          </a:stretch>
        </p:blipFill>
        <p:spPr>
          <a:xfrm>
            <a:off x="7228528" y="1037075"/>
            <a:ext cx="1915472" cy="144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4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5F281FB-3717-3954-9E26-139A244F0660}"/>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BD2CB62-74EF-4630-A03D-DBAD34BE7428}"/>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8" name="Textplatzhalter 7">
            <a:extLst>
              <a:ext uri="{FF2B5EF4-FFF2-40B4-BE49-F238E27FC236}">
                <a16:creationId xmlns:a16="http://schemas.microsoft.com/office/drawing/2014/main" id="{C52E7CB7-EA66-1640-89DC-F75EC4DFDD32}"/>
              </a:ext>
            </a:extLst>
          </p:cNvPr>
          <p:cNvSpPr>
            <a:spLocks noGrp="1"/>
          </p:cNvSpPr>
          <p:nvPr>
            <p:ph type="body" sz="quarter" idx="14"/>
          </p:nvPr>
        </p:nvSpPr>
        <p:spPr>
          <a:xfrm>
            <a:off x="1763316" y="1660386"/>
            <a:ext cx="6834146" cy="2225815"/>
          </a:xfrm>
        </p:spPr>
        <p:txBody>
          <a:bodyPr/>
          <a:lstStyle/>
          <a:p>
            <a:r>
              <a:rPr lang="de-DE" dirty="0"/>
              <a:t>Führen Sie den geplanten Unterricht mit Blick auf das Beschreiben (und ggf. Begründen) von Zusammenhängen durch und reflektieren Sie mit Hilfe des Dokumentationsbogens.</a:t>
            </a:r>
          </a:p>
        </p:txBody>
      </p:sp>
      <p:sp>
        <p:nvSpPr>
          <p:cNvPr id="6" name="Titel 5">
            <a:extLst>
              <a:ext uri="{FF2B5EF4-FFF2-40B4-BE49-F238E27FC236}">
                <a16:creationId xmlns:a16="http://schemas.microsoft.com/office/drawing/2014/main" id="{7549727C-4969-1A0D-80B8-D171307BFE13}"/>
              </a:ext>
            </a:extLst>
          </p:cNvPr>
          <p:cNvSpPr>
            <a:spLocks noGrp="1"/>
          </p:cNvSpPr>
          <p:nvPr>
            <p:ph type="title"/>
          </p:nvPr>
        </p:nvSpPr>
        <p:spPr/>
        <p:txBody>
          <a:bodyPr/>
          <a:lstStyle/>
          <a:p>
            <a:r>
              <a:rPr lang="de-DE" dirty="0"/>
              <a:t>Reflexion und Ausblick</a:t>
            </a:r>
          </a:p>
        </p:txBody>
      </p:sp>
      <p:pic>
        <p:nvPicPr>
          <p:cNvPr id="2" name="Grafik 1">
            <a:extLst>
              <a:ext uri="{FF2B5EF4-FFF2-40B4-BE49-F238E27FC236}">
                <a16:creationId xmlns:a16="http://schemas.microsoft.com/office/drawing/2014/main" id="{AA18D00D-9312-D2DD-1651-7EF702089928}"/>
              </a:ext>
            </a:extLst>
          </p:cNvPr>
          <p:cNvPicPr>
            <a:picLocks noChangeAspect="1"/>
          </p:cNvPicPr>
          <p:nvPr/>
        </p:nvPicPr>
        <p:blipFill>
          <a:blip r:embed="rId2"/>
          <a:srcRect/>
          <a:stretch/>
        </p:blipFill>
        <p:spPr>
          <a:xfrm rot="21304329">
            <a:off x="2991916" y="3815169"/>
            <a:ext cx="1729117" cy="2471333"/>
          </a:xfrm>
          <a:prstGeom prst="rect">
            <a:avLst/>
          </a:prstGeom>
          <a:effectLst>
            <a:outerShdw blurRad="63500" sx="102000" sy="102000" algn="ctr" rotWithShape="0">
              <a:prstClr val="black">
                <a:alpha val="40000"/>
              </a:prstClr>
            </a:outerShdw>
          </a:effectLst>
        </p:spPr>
      </p:pic>
      <p:pic>
        <p:nvPicPr>
          <p:cNvPr id="3" name="Grafik 2">
            <a:extLst>
              <a:ext uri="{FF2B5EF4-FFF2-40B4-BE49-F238E27FC236}">
                <a16:creationId xmlns:a16="http://schemas.microsoft.com/office/drawing/2014/main" id="{2C3378D4-F147-9DBD-39F1-D78014AB61AB}"/>
              </a:ext>
            </a:extLst>
          </p:cNvPr>
          <p:cNvPicPr>
            <a:picLocks noChangeAspect="1"/>
          </p:cNvPicPr>
          <p:nvPr/>
        </p:nvPicPr>
        <p:blipFill>
          <a:blip r:embed="rId3"/>
          <a:srcRect/>
          <a:stretch/>
        </p:blipFill>
        <p:spPr>
          <a:xfrm rot="382923">
            <a:off x="4661023" y="3839437"/>
            <a:ext cx="1743997" cy="24884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11077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65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888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normAutofit fontScale="90000"/>
          </a:bodyPr>
          <a:lstStyle/>
          <a:p>
            <a:r>
              <a:rPr lang="de-DE" dirty="0"/>
              <a:t>Verwendete und weiterführende 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3" name="Inhaltsplatzhalter 2"/>
          <p:cNvSpPr>
            <a:spLocks noGrp="1"/>
          </p:cNvSpPr>
          <p:nvPr>
            <p:ph idx="1"/>
          </p:nvPr>
        </p:nvSpPr>
        <p:spPr>
          <a:xfrm>
            <a:off x="442913" y="1196157"/>
            <a:ext cx="7663019" cy="4418617"/>
          </a:xfrm>
        </p:spPr>
        <p:txBody>
          <a:bodyPr/>
          <a:lstStyle/>
          <a:p>
            <a:pPr marL="269875" indent="-269875" algn="just">
              <a:lnSpc>
                <a:spcPct val="100000"/>
              </a:lnSpc>
            </a:pPr>
            <a:r>
              <a:rPr lang="de-DE" sz="1600" dirty="0">
                <a:latin typeface="+mn-lt"/>
              </a:rPr>
              <a:t>Bezold, A. (2010). </a:t>
            </a:r>
            <a:r>
              <a:rPr lang="de-DE" sz="1600" i="1" dirty="0">
                <a:latin typeface="+mn-lt"/>
              </a:rPr>
              <a:t>Mathematisches Argumentieren in der Grundschule fördern</a:t>
            </a:r>
            <a:r>
              <a:rPr lang="de-DE" sz="1600" dirty="0">
                <a:latin typeface="+mn-lt"/>
              </a:rPr>
              <a:t>. https://primakom.dzlm.de/primafiles/uploads/Dokumente/Arg_Handreichung_Mathe_Bezold.pdf</a:t>
            </a:r>
          </a:p>
          <a:p>
            <a:pPr marL="269875" indent="-269875" algn="just">
              <a:lnSpc>
                <a:spcPct val="100000"/>
              </a:lnSpc>
            </a:pPr>
            <a:r>
              <a:rPr lang="de-DE" sz="1600" dirty="0">
                <a:latin typeface="+mn-lt"/>
              </a:rPr>
              <a:t>Ministerium für Schule und Bildung des Landes Nordrhein-Westfalen (2021). </a:t>
            </a:r>
            <a:r>
              <a:rPr lang="de-DE" sz="1600" i="1" dirty="0">
                <a:latin typeface="+mn-lt"/>
              </a:rPr>
              <a:t>Lehrpläne für die Primarstufe in Nordrhein-Westfalen</a:t>
            </a:r>
            <a:r>
              <a:rPr lang="de-DE" sz="1600" dirty="0">
                <a:latin typeface="+mn-lt"/>
              </a:rPr>
              <a:t>. Ritterbach Verlag.</a:t>
            </a:r>
          </a:p>
          <a:p>
            <a:pPr>
              <a:lnSpc>
                <a:spcPct val="100000"/>
              </a:lnSpc>
            </a:pPr>
            <a:r>
              <a:rPr lang="de-DE" sz="1600" b="0" i="0" u="none" strike="noStrike" dirty="0">
                <a:effectLst/>
                <a:latin typeface="+mn-lt"/>
              </a:rPr>
              <a:t>PIKAS-Team (im Erscheinen). </a:t>
            </a:r>
            <a:r>
              <a:rPr lang="de-DE" sz="1600" b="0" i="1" u="none" strike="noStrike" dirty="0">
                <a:effectLst/>
                <a:latin typeface="+mn-lt"/>
              </a:rPr>
              <a:t>Mathematik sprachbildend unterrichten</a:t>
            </a:r>
            <a:r>
              <a:rPr lang="de-DE" sz="1600" b="0" i="0" u="none" strike="noStrike" dirty="0">
                <a:effectLst/>
                <a:latin typeface="+mn-lt"/>
              </a:rPr>
              <a:t>. Ministerium für Schule und Bildung des Landes Nordrhein-Westfalen (Hrsg.).</a:t>
            </a:r>
          </a:p>
          <a:p>
            <a:pPr>
              <a:lnSpc>
                <a:spcPct val="100000"/>
              </a:lnSpc>
            </a:pPr>
            <a:endParaRPr lang="de-DE" sz="1600" dirty="0">
              <a:latin typeface="+mn-lt"/>
            </a:endParaRPr>
          </a:p>
          <a:p>
            <a:pPr>
              <a:lnSpc>
                <a:spcPct val="100000"/>
              </a:lnSpc>
            </a:pPr>
            <a:endParaRPr lang="de-DE" sz="1600" dirty="0">
              <a:latin typeface="+mn-lt"/>
            </a:endParaRPr>
          </a:p>
        </p:txBody>
      </p:sp>
    </p:spTree>
    <p:extLst>
      <p:ext uri="{BB962C8B-B14F-4D97-AF65-F5344CB8AC3E}">
        <p14:creationId xmlns:p14="http://schemas.microsoft.com/office/powerpoint/2010/main" val="115907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4861-D62F-4F90-78FE-C39E64E72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8BB724-A9BF-2E7E-D8D8-A769815D90E0}"/>
              </a:ext>
            </a:extLst>
          </p:cNvPr>
          <p:cNvSpPr>
            <a:spLocks noGrp="1"/>
          </p:cNvSpPr>
          <p:nvPr>
            <p:ph idx="1"/>
          </p:nvPr>
        </p:nvSpPr>
        <p:spPr>
          <a:xfrm>
            <a:off x="571409" y="1387287"/>
            <a:ext cx="8004847" cy="5031449"/>
          </a:xfrm>
        </p:spPr>
        <p:txBody>
          <a:bodyPr lIns="91440" tIns="45720" rIns="91440" bIns="45720" anchor="t">
            <a:noAutofit/>
          </a:bodyPr>
          <a:lstStyle/>
          <a:p>
            <a:r>
              <a:rPr lang="de-DE" b="1" dirty="0"/>
              <a:t>Reflexion des Erprobungsauftrags</a:t>
            </a:r>
          </a:p>
          <a:p>
            <a:r>
              <a:rPr lang="de-DE" dirty="0"/>
              <a:t>Beschreiben und Begründen – Sensibilisierung und Hintergrund</a:t>
            </a:r>
          </a:p>
          <a:p>
            <a:r>
              <a:rPr lang="de-DE" dirty="0"/>
              <a:t>Beschreibungen fokussieren und anregen</a:t>
            </a:r>
          </a:p>
          <a:p>
            <a:r>
              <a:rPr lang="de-DE" dirty="0"/>
              <a:t>Beschreibungen unterstützen und fördern</a:t>
            </a:r>
          </a:p>
          <a:p>
            <a:r>
              <a:rPr lang="de-DE" dirty="0"/>
              <a:t>Begründungen fokussieren und anregen</a:t>
            </a:r>
          </a:p>
          <a:p>
            <a:r>
              <a:rPr lang="de-DE" dirty="0"/>
              <a:t>Begründungen unterstützen und fördern</a:t>
            </a:r>
          </a:p>
          <a:p>
            <a:r>
              <a:rPr lang="de-DE" dirty="0"/>
              <a:t>Reflexion und Ausblick (Erprobungsauftrag)</a:t>
            </a:r>
          </a:p>
        </p:txBody>
      </p:sp>
      <p:sp>
        <p:nvSpPr>
          <p:cNvPr id="4" name="Datumsplatzhalter 3">
            <a:extLst>
              <a:ext uri="{FF2B5EF4-FFF2-40B4-BE49-F238E27FC236}">
                <a16:creationId xmlns:a16="http://schemas.microsoft.com/office/drawing/2014/main" id="{CE608A9C-A801-76C2-BAEE-B329354B96BA}"/>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3344A733-E522-5BFC-CDDA-956A0837DE9A}"/>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Titel 1">
            <a:extLst>
              <a:ext uri="{FF2B5EF4-FFF2-40B4-BE49-F238E27FC236}">
                <a16:creationId xmlns:a16="http://schemas.microsoft.com/office/drawing/2014/main" id="{1000433C-7C33-4106-4579-5F4B1E099BCC}"/>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3350985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a:xfrm>
            <a:off x="1096423" y="1639658"/>
            <a:ext cx="7681817" cy="4527819"/>
          </a:xfrm>
        </p:spPr>
        <p:txBody>
          <a:bodyPr/>
          <a:lstStyle/>
          <a:p>
            <a:pPr algn="just"/>
            <a:r>
              <a:rPr lang="de-DE" sz="1400" b="1" dirty="0"/>
              <a:t>Ziel: </a:t>
            </a:r>
            <a:r>
              <a:rPr lang="de-DE" sz="1400" dirty="0"/>
              <a:t>Reflexion des Erprobungsauftrags</a:t>
            </a:r>
          </a:p>
          <a:p>
            <a:r>
              <a:rPr lang="de-DE" sz="1400" b="1" dirty="0"/>
              <a:t>Hinweise zur Durchführung:</a:t>
            </a:r>
            <a:r>
              <a:rPr lang="de-DE" sz="1400" dirty="0"/>
              <a:t> Es wird auf den Erprobungsauftrag aus Modul 2 zurückgeblickt. In Kleingruppen tauschen sich die Teilnehmenden zunächst leitfragenorientiert über ihre Erfahrungen und Beobachtungen aus. Dabei ist es wichtig, die hierfür zentralen Kernbotschaften aus dem vorangegangenen Modul bei der Zusammenführung erneut zu fokussieren: </a:t>
            </a:r>
          </a:p>
          <a:p>
            <a:pPr marL="285750" indent="-285750">
              <a:buFont typeface="Arial" panose="020B0604020202020204" pitchFamily="34" charset="0"/>
              <a:buChar char="•"/>
            </a:pPr>
            <a:r>
              <a:rPr lang="de-DE" sz="1400" dirty="0">
                <a:solidFill>
                  <a:srgbClr val="000000"/>
                </a:solidFill>
                <a:latin typeface="Arial"/>
                <a:cs typeface="Arial"/>
              </a:rPr>
              <a:t>Ich rege zur Nutzung von (weiteren) </a:t>
            </a:r>
            <a:r>
              <a:rPr lang="de-DE" sz="1400" b="1" dirty="0">
                <a:solidFill>
                  <a:srgbClr val="000000"/>
                </a:solidFill>
                <a:latin typeface="Arial"/>
                <a:cs typeface="Arial"/>
              </a:rPr>
              <a:t>Sprachmitteln</a:t>
            </a:r>
            <a:r>
              <a:rPr lang="de-DE" sz="1400" dirty="0">
                <a:solidFill>
                  <a:srgbClr val="000000"/>
                </a:solidFill>
                <a:latin typeface="Arial"/>
                <a:cs typeface="Arial"/>
              </a:rPr>
              <a:t> an.</a:t>
            </a:r>
          </a:p>
          <a:p>
            <a:pPr marL="285750" indent="-285750">
              <a:buFont typeface="Arial" panose="020B0604020202020204" pitchFamily="34" charset="0"/>
              <a:buChar char="•"/>
            </a:pPr>
            <a:r>
              <a:rPr lang="de-DE" sz="1400" dirty="0">
                <a:solidFill>
                  <a:srgbClr val="000000"/>
                </a:solidFill>
                <a:latin typeface="Arial"/>
                <a:cs typeface="Arial"/>
              </a:rPr>
              <a:t>Ich rege zu </a:t>
            </a:r>
            <a:r>
              <a:rPr lang="de-DE" sz="1400" b="1" dirty="0">
                <a:solidFill>
                  <a:srgbClr val="000000"/>
                </a:solidFill>
                <a:latin typeface="Arial"/>
                <a:cs typeface="Arial"/>
              </a:rPr>
              <a:t>Sprache</a:t>
            </a:r>
            <a:r>
              <a:rPr lang="de-DE" sz="1400" dirty="0">
                <a:solidFill>
                  <a:srgbClr val="000000"/>
                </a:solidFill>
                <a:latin typeface="Arial"/>
                <a:cs typeface="Arial"/>
              </a:rPr>
              <a:t> an, die auf </a:t>
            </a:r>
            <a:r>
              <a:rPr lang="de-DE" sz="1400" b="1" dirty="0">
                <a:solidFill>
                  <a:srgbClr val="000000"/>
                </a:solidFill>
                <a:latin typeface="Arial"/>
                <a:cs typeface="Arial"/>
              </a:rPr>
              <a:t>Handlungen am Material </a:t>
            </a:r>
            <a:r>
              <a:rPr lang="de-DE" sz="1400" dirty="0">
                <a:solidFill>
                  <a:srgbClr val="000000"/>
                </a:solidFill>
                <a:latin typeface="Arial"/>
                <a:cs typeface="Arial"/>
              </a:rPr>
              <a:t>bezogen ist.</a:t>
            </a:r>
          </a:p>
          <a:p>
            <a:r>
              <a:rPr lang="de-DE" sz="1400" dirty="0">
                <a:solidFill>
                  <a:srgbClr val="000000"/>
                </a:solidFill>
                <a:latin typeface="Arial"/>
                <a:cs typeface="Arial"/>
              </a:rPr>
              <a:t>Es können weitere Fragen wie z. B. „Wie sehr bin ich mir meiner Vorbildfunktion in meiner Lehrkraftsprache bewusst geworden?“ oder „Wie gut schaffe ich es, die Kinder sprachlich zu korrigieren, ohne dabei sprachhemmend zu wirken?“ gemeinsam besprochen werden. </a:t>
            </a:r>
            <a:endParaRPr lang="de-DE" sz="1400" dirty="0"/>
          </a:p>
        </p:txBody>
      </p:sp>
    </p:spTree>
    <p:extLst>
      <p:ext uri="{BB962C8B-B14F-4D97-AF65-F5344CB8AC3E}">
        <p14:creationId xmlns:p14="http://schemas.microsoft.com/office/powerpoint/2010/main" val="140672563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lienmaster_aktue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7030</Words>
  <Application>Microsoft Macintosh PowerPoint</Application>
  <PresentationFormat>Bildschirmpräsentation (4:3)</PresentationFormat>
  <Paragraphs>820</Paragraphs>
  <Slides>78</Slides>
  <Notes>65</Notes>
  <HiddenSlides>12</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78</vt:i4>
      </vt:variant>
    </vt:vector>
  </HeadingPairs>
  <TitlesOfParts>
    <vt:vector size="88" baseType="lpstr">
      <vt:lpstr>ＭＳ Ｐゴシック</vt:lpstr>
      <vt:lpstr>Arial</vt:lpstr>
      <vt:lpstr>Calibri</vt:lpstr>
      <vt:lpstr>Cambria Math</vt:lpstr>
      <vt:lpstr>Grundschrift</vt:lpstr>
      <vt:lpstr>Roboto</vt:lpstr>
      <vt:lpstr>Symbol</vt:lpstr>
      <vt:lpstr>Times New Roman</vt:lpstr>
      <vt:lpstr>Office</vt:lpstr>
      <vt:lpstr>Folienmaster_aktuell</vt:lpstr>
      <vt:lpstr>PowerPoint-Präsentation</vt:lpstr>
      <vt:lpstr>PowerPoint-Präsentation</vt:lpstr>
      <vt:lpstr>PowerPoint-Präsentation</vt:lpstr>
      <vt:lpstr>Hintergrundinfos</vt:lpstr>
      <vt:lpstr>Hintergrundinfos</vt:lpstr>
      <vt:lpstr>Mathematik sprachbildend unterrichten </vt:lpstr>
      <vt:lpstr>Gliederung</vt:lpstr>
      <vt:lpstr>Gliederung</vt:lpstr>
      <vt:lpstr>Hintergrundinfos</vt:lpstr>
      <vt:lpstr>Hintergrundinfos</vt:lpstr>
      <vt:lpstr>Reflexion des Erprobungsauftrags</vt:lpstr>
      <vt:lpstr>Reflexion des Erprobungsauftrags</vt:lpstr>
      <vt:lpstr>Reflexion des Erprobungsauftrags</vt:lpstr>
      <vt:lpstr>Reflexion des Erprobungsauftrags</vt:lpstr>
      <vt:lpstr>Gliederung</vt:lpstr>
      <vt:lpstr>Hintergrundinfos</vt:lpstr>
      <vt:lpstr>Beschreiben und Begründen</vt:lpstr>
      <vt:lpstr>Beschreiben und Begründen</vt:lpstr>
      <vt:lpstr>Beschreiben und Begründen</vt:lpstr>
      <vt:lpstr>Beschreiben und Begründen</vt:lpstr>
      <vt:lpstr>Beschreiben und Begründen</vt:lpstr>
      <vt:lpstr>Beschreiben und Begründen</vt:lpstr>
      <vt:lpstr>Beschreiben und Begründen</vt:lpstr>
      <vt:lpstr>Beschreiben und Begründen</vt:lpstr>
      <vt:lpstr>Beschreiben und Begründen</vt:lpstr>
      <vt:lpstr>Beschreiben und Begründen</vt:lpstr>
      <vt:lpstr>Beschreiben und Begründen</vt:lpstr>
      <vt:lpstr>Gliederung</vt:lpstr>
      <vt:lpstr>Hintergrundinfos</vt:lpstr>
      <vt:lpstr>Hintergrundinfos</vt:lpstr>
      <vt:lpstr>Hintergrundinfos</vt:lpstr>
      <vt:lpstr>Beschreibungen fokussieren und anregen</vt:lpstr>
      <vt:lpstr>Beschreibungen fokussieren und anregen</vt:lpstr>
      <vt:lpstr>Beschreibungen fokussieren und anregen</vt:lpstr>
      <vt:lpstr>Beschreibungen fokussieren und anregen</vt:lpstr>
      <vt:lpstr>Beschreibungen fokussieren und anregen</vt:lpstr>
      <vt:lpstr>Beschreibungen fokussieren und anregen</vt:lpstr>
      <vt:lpstr>Beschreibungen fokussieren und anregen</vt:lpstr>
      <vt:lpstr>Beschreibungen fokussieren und anregen</vt:lpstr>
      <vt:lpstr>Beschreibungen fokussieren und anregen</vt:lpstr>
      <vt:lpstr>Gliederung</vt:lpstr>
      <vt:lpstr>Beschreibungen unterstützen und fördern</vt:lpstr>
      <vt:lpstr>Beschreibungen unterstützen und fördern</vt:lpstr>
      <vt:lpstr>Beschreibungen unterstützen und fördern</vt:lpstr>
      <vt:lpstr>Beschreibungen unterstützen und fördern</vt:lpstr>
      <vt:lpstr>Beschreibungen unterstützen und fördern</vt:lpstr>
      <vt:lpstr>Beschreibungen unterstützen und fördern</vt:lpstr>
      <vt:lpstr>Beschreibungen unterstützen und fördern</vt:lpstr>
      <vt:lpstr>Beschreibungen unterstützen und fördern</vt:lpstr>
      <vt:lpstr>Gliederung</vt:lpstr>
      <vt:lpstr>Hintergrundinfos</vt:lpstr>
      <vt:lpstr>Begründungen fokussieren und anregen</vt:lpstr>
      <vt:lpstr>Begründungen fokussieren und anregen</vt:lpstr>
      <vt:lpstr>Begründungen fokussieren und anregen</vt:lpstr>
      <vt:lpstr>Begründungen fokussieren und anregen</vt:lpstr>
      <vt:lpstr>Hintergrundinfos</vt:lpstr>
      <vt:lpstr>Begründungen fokussieren und anregen</vt:lpstr>
      <vt:lpstr>Begründungen fokussieren und anregen</vt:lpstr>
      <vt:lpstr>Begründungen fokussieren und anregen</vt:lpstr>
      <vt:lpstr>Begründungen fokussieren und anregen</vt:lpstr>
      <vt:lpstr>Begründungen fokussieren und anregen</vt:lpstr>
      <vt:lpstr>Gliederung</vt:lpstr>
      <vt:lpstr>Begründungen unterstützen und fördern</vt:lpstr>
      <vt:lpstr>Begründungen unterstützen und fördern</vt:lpstr>
      <vt:lpstr>Begründen unterstützen und fördern</vt:lpstr>
      <vt:lpstr>Begründungen unterstützen und fördern</vt:lpstr>
      <vt:lpstr>Begründungen unterstützen und fördern</vt:lpstr>
      <vt:lpstr>Begründungen unterstützen und fördern</vt:lpstr>
      <vt:lpstr>Begründungen unterstützen und fördern</vt:lpstr>
      <vt:lpstr>Gliederung</vt:lpstr>
      <vt:lpstr>Reflexion</vt:lpstr>
      <vt:lpstr>Reflexion und Ausblick</vt:lpstr>
      <vt:lpstr>Reflexion und Ausblick</vt:lpstr>
      <vt:lpstr>Reflexion und Ausblick</vt:lpstr>
      <vt:lpstr>PowerPoint-Präsentation</vt:lpstr>
      <vt:lpstr>PowerPoint-Präsentation</vt:lpstr>
      <vt:lpstr>PowerPoint-Präsentation</vt:lpstr>
      <vt:lpstr>Verwendete und weiterführende 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Nadine Wilhelm</cp:lastModifiedBy>
  <cp:revision>391</cp:revision>
  <dcterms:created xsi:type="dcterms:W3CDTF">2021-10-04T08:50:15Z</dcterms:created>
  <dcterms:modified xsi:type="dcterms:W3CDTF">2024-06-13T19:15:49Z</dcterms:modified>
</cp:coreProperties>
</file>