
<file path=[Content_Types].xml><?xml version="1.0" encoding="utf-8"?>
<Types xmlns="http://schemas.openxmlformats.org/package/2006/content-types">
  <Default Extension="emf" ContentType="image/x-emf"/>
  <Default Extension="jpeg" ContentType="image/jpeg"/>
  <Default Extension="jpg" ContentType="image/jp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48.jpg" ContentType="image/jpeg"/>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0" r:id="rId1"/>
  </p:sldMasterIdLst>
  <p:notesMasterIdLst>
    <p:notesMasterId r:id="rId75"/>
  </p:notesMasterIdLst>
  <p:handoutMasterIdLst>
    <p:handoutMasterId r:id="rId76"/>
  </p:handoutMasterIdLst>
  <p:sldIdLst>
    <p:sldId id="307" r:id="rId2"/>
    <p:sldId id="3222" r:id="rId3"/>
    <p:sldId id="3228" r:id="rId4"/>
    <p:sldId id="3223" r:id="rId5"/>
    <p:sldId id="3224" r:id="rId6"/>
    <p:sldId id="1400" r:id="rId7"/>
    <p:sldId id="3252" r:id="rId8"/>
    <p:sldId id="1051" r:id="rId9"/>
    <p:sldId id="1104" r:id="rId10"/>
    <p:sldId id="1401" r:id="rId11"/>
    <p:sldId id="1048" r:id="rId12"/>
    <p:sldId id="3213" r:id="rId13"/>
    <p:sldId id="3255" r:id="rId14"/>
    <p:sldId id="3256" r:id="rId15"/>
    <p:sldId id="3257" r:id="rId16"/>
    <p:sldId id="3241" r:id="rId17"/>
    <p:sldId id="3242" r:id="rId18"/>
    <p:sldId id="3243" r:id="rId19"/>
    <p:sldId id="3244" r:id="rId20"/>
    <p:sldId id="3245" r:id="rId21"/>
    <p:sldId id="3169" r:id="rId22"/>
    <p:sldId id="3246" r:id="rId23"/>
    <p:sldId id="3232" r:id="rId24"/>
    <p:sldId id="1553" r:id="rId25"/>
    <p:sldId id="3170" r:id="rId26"/>
    <p:sldId id="3201" r:id="rId27"/>
    <p:sldId id="1552" r:id="rId28"/>
    <p:sldId id="3248" r:id="rId29"/>
    <p:sldId id="3218" r:id="rId30"/>
    <p:sldId id="3174" r:id="rId31"/>
    <p:sldId id="3176" r:id="rId32"/>
    <p:sldId id="3202" r:id="rId33"/>
    <p:sldId id="3203" r:id="rId34"/>
    <p:sldId id="3204" r:id="rId35"/>
    <p:sldId id="3188" r:id="rId36"/>
    <p:sldId id="3205" r:id="rId37"/>
    <p:sldId id="3175" r:id="rId38"/>
    <p:sldId id="3253" r:id="rId39"/>
    <p:sldId id="3183" r:id="rId40"/>
    <p:sldId id="3184" r:id="rId41"/>
    <p:sldId id="3191" r:id="rId42"/>
    <p:sldId id="3249" r:id="rId43"/>
    <p:sldId id="3220" r:id="rId44"/>
    <p:sldId id="3200" r:id="rId45"/>
    <p:sldId id="3254" r:id="rId46"/>
    <p:sldId id="3192" r:id="rId47"/>
    <p:sldId id="3263" r:id="rId48"/>
    <p:sldId id="831" r:id="rId49"/>
    <p:sldId id="3196" r:id="rId50"/>
    <p:sldId id="3195" r:id="rId51"/>
    <p:sldId id="3194" r:id="rId52"/>
    <p:sldId id="3206" r:id="rId53"/>
    <p:sldId id="3178" r:id="rId54"/>
    <p:sldId id="3250" r:id="rId55"/>
    <p:sldId id="3221" r:id="rId56"/>
    <p:sldId id="3186" r:id="rId57"/>
    <p:sldId id="3185" r:id="rId58"/>
    <p:sldId id="3207" r:id="rId59"/>
    <p:sldId id="3264" r:id="rId60"/>
    <p:sldId id="3180" r:id="rId61"/>
    <p:sldId id="3251" r:id="rId62"/>
    <p:sldId id="3261" r:id="rId63"/>
    <p:sldId id="3262" r:id="rId64"/>
    <p:sldId id="3217" r:id="rId65"/>
    <p:sldId id="3259" r:id="rId66"/>
    <p:sldId id="3210" r:id="rId67"/>
    <p:sldId id="3235" r:id="rId68"/>
    <p:sldId id="3198" r:id="rId69"/>
    <p:sldId id="3197" r:id="rId70"/>
    <p:sldId id="1394" r:id="rId71"/>
    <p:sldId id="316" r:id="rId72"/>
    <p:sldId id="324" r:id="rId73"/>
    <p:sldId id="325" r:id="rId7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B27C1205-A23E-C24A-B642-D2B2AE38FED1}">
          <p14:sldIdLst>
            <p14:sldId id="307"/>
            <p14:sldId id="3222"/>
            <p14:sldId id="3228"/>
            <p14:sldId id="3223"/>
            <p14:sldId id="3224"/>
            <p14:sldId id="1400"/>
          </p14:sldIdLst>
        </p14:section>
        <p14:section name="1" id="{257A6611-6E87-AB48-8E02-08C2E2F2E990}">
          <p14:sldIdLst>
            <p14:sldId id="3252"/>
            <p14:sldId id="1051"/>
            <p14:sldId id="1104"/>
            <p14:sldId id="1401"/>
            <p14:sldId id="1048"/>
            <p14:sldId id="3213"/>
            <p14:sldId id="3255"/>
            <p14:sldId id="3256"/>
            <p14:sldId id="3257"/>
          </p14:sldIdLst>
        </p14:section>
        <p14:section name="2" id="{9BA62369-2357-6846-9106-EEF26CCAD24C}">
          <p14:sldIdLst>
            <p14:sldId id="3241"/>
            <p14:sldId id="3242"/>
            <p14:sldId id="3243"/>
            <p14:sldId id="3244"/>
            <p14:sldId id="3245"/>
            <p14:sldId id="3169"/>
          </p14:sldIdLst>
        </p14:section>
        <p14:section name="3" id="{F1EB56C7-2935-B449-BE92-E59AB2791BCB}">
          <p14:sldIdLst>
            <p14:sldId id="3246"/>
            <p14:sldId id="3232"/>
            <p14:sldId id="1553"/>
            <p14:sldId id="3170"/>
            <p14:sldId id="3201"/>
            <p14:sldId id="1552"/>
          </p14:sldIdLst>
        </p14:section>
        <p14:section name="4" id="{E4696006-FFA5-D74F-B653-CD95DB87F043}">
          <p14:sldIdLst>
            <p14:sldId id="3248"/>
            <p14:sldId id="3218"/>
            <p14:sldId id="3174"/>
            <p14:sldId id="3176"/>
            <p14:sldId id="3202"/>
            <p14:sldId id="3203"/>
            <p14:sldId id="3204"/>
            <p14:sldId id="3188"/>
            <p14:sldId id="3205"/>
            <p14:sldId id="3175"/>
            <p14:sldId id="3253"/>
            <p14:sldId id="3183"/>
            <p14:sldId id="3184"/>
            <p14:sldId id="3191"/>
          </p14:sldIdLst>
        </p14:section>
        <p14:section name="5" id="{E9AD6CA5-B07C-404E-A32E-08CBE5E50E81}">
          <p14:sldIdLst>
            <p14:sldId id="3249"/>
            <p14:sldId id="3220"/>
            <p14:sldId id="3200"/>
            <p14:sldId id="3254"/>
            <p14:sldId id="3192"/>
            <p14:sldId id="3263"/>
            <p14:sldId id="831"/>
            <p14:sldId id="3196"/>
            <p14:sldId id="3195"/>
            <p14:sldId id="3194"/>
            <p14:sldId id="3206"/>
            <p14:sldId id="3178"/>
          </p14:sldIdLst>
        </p14:section>
        <p14:section name="6" id="{7C1B835B-2CAB-EA42-847D-43D59577FF95}">
          <p14:sldIdLst>
            <p14:sldId id="3250"/>
            <p14:sldId id="3221"/>
            <p14:sldId id="3186"/>
            <p14:sldId id="3185"/>
            <p14:sldId id="3207"/>
            <p14:sldId id="3264"/>
            <p14:sldId id="3180"/>
          </p14:sldIdLst>
        </p14:section>
        <p14:section name="7" id="{F125CEEC-6B54-3945-9C25-F64FCC9C6B5B}">
          <p14:sldIdLst>
            <p14:sldId id="3251"/>
            <p14:sldId id="3261"/>
            <p14:sldId id="3262"/>
            <p14:sldId id="3217"/>
            <p14:sldId id="3259"/>
            <p14:sldId id="3210"/>
            <p14:sldId id="3235"/>
            <p14:sldId id="3198"/>
            <p14:sldId id="3197"/>
            <p14:sldId id="1394"/>
            <p14:sldId id="316"/>
            <p14:sldId id="324"/>
            <p14:sldId id="325"/>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C40D71B-6676-BF25-E172-9E64B4398E93}" name="Nadine Wilhelm" initials="NW" userId="Nadine Wilhelm" providerId="None"/>
  <p188:author id="{132EBA5B-0345-76C6-90D6-2F28340EA30B}" name="Celine Linker" initials="MOU" userId="Celine Linker" providerId="None"/>
  <p188:author id="{493A3682-5A5C-812A-C7D3-B04E04D218EE}" name="Dominik Zorn" initials="DZ" userId="S::Dominik.Zorn@study.tu-dortmund.de::bf0e2486-c192-4b68-9111-a97e6f716e4b" providerId="AD"/>
  <p188:author id="{22AC61FB-D5DC-BBE8-E597-AC3780AF1937}" name="Gastbenutzer" initials="Ga" userId="S::urn:spo:anon#02932b059b2bcd351a78439755346fcc3507ecf8e36ffc352f90e12530ef611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27D87"/>
    <a:srgbClr val="F8B44F"/>
    <a:srgbClr val="FFFFFF"/>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72245"/>
  </p:normalViewPr>
  <p:slideViewPr>
    <p:cSldViewPr snapToGrid="0" snapToObjects="1">
      <p:cViewPr varScale="1">
        <p:scale>
          <a:sx n="90" d="100"/>
          <a:sy n="90" d="100"/>
        </p:scale>
        <p:origin x="1816" y="200"/>
      </p:cViewPr>
      <p:guideLst>
        <p:guide orient="horz" pos="2160"/>
        <p:guide pos="2880"/>
      </p:guideLst>
    </p:cSldViewPr>
  </p:slideViewPr>
  <p:outlineViewPr>
    <p:cViewPr>
      <p:scale>
        <a:sx n="33" d="100"/>
        <a:sy n="33" d="100"/>
      </p:scale>
      <p:origin x="0" y="-3392"/>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95" d="100"/>
          <a:sy n="95" d="100"/>
        </p:scale>
        <p:origin x="2512" y="20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81"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464AC62C-F00D-5049-A57E-9EF992A56E5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5DC58F65-C62B-F745-9B83-C3ABB0667F5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7E4EFD3-5CC0-A54A-B9CB-1B758358D589}" type="datetime1">
              <a:rPr lang="de-DE" smtClean="0"/>
              <a:t>30.04.24</a:t>
            </a:fld>
            <a:endParaRPr lang="de-DE"/>
          </a:p>
        </p:txBody>
      </p:sp>
      <p:sp>
        <p:nvSpPr>
          <p:cNvPr id="4" name="Fußzeilenplatzhalter 3">
            <a:extLst>
              <a:ext uri="{FF2B5EF4-FFF2-40B4-BE49-F238E27FC236}">
                <a16:creationId xmlns:a16="http://schemas.microsoft.com/office/drawing/2014/main" id="{9D9604EA-96A0-444F-A4D2-180EA7F9E82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de-DE"/>
              <a:t>© PIKAS (pikas.dzlm.de) </a:t>
            </a:r>
          </a:p>
          <a:p>
            <a:r>
              <a:rPr lang="de-DE"/>
              <a:t>
</a:t>
            </a:r>
          </a:p>
        </p:txBody>
      </p:sp>
      <p:sp>
        <p:nvSpPr>
          <p:cNvPr id="5" name="Foliennummernplatzhalter 4">
            <a:extLst>
              <a:ext uri="{FF2B5EF4-FFF2-40B4-BE49-F238E27FC236}">
                <a16:creationId xmlns:a16="http://schemas.microsoft.com/office/drawing/2014/main" id="{15822DBA-D270-7648-9A63-626955BDD81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600139-923C-C440-9586-3971BB1CE724}" type="slidenum">
              <a:rPr lang="de-DE" smtClean="0"/>
              <a:t>‹Nr.›</a:t>
            </a:fld>
            <a:endParaRPr lang="de-DE"/>
          </a:p>
        </p:txBody>
      </p:sp>
    </p:spTree>
    <p:extLst>
      <p:ext uri="{BB962C8B-B14F-4D97-AF65-F5344CB8AC3E}">
        <p14:creationId xmlns:p14="http://schemas.microsoft.com/office/powerpoint/2010/main" val="3029514377"/>
      </p:ext>
    </p:extLst>
  </p:cSld>
  <p:clrMap bg1="lt1" tx1="dk1" bg2="lt2" tx2="dk2" accent1="accent1" accent2="accent2" accent3="accent3" accent4="accent4" accent5="accent5" accent6="accent6" hlink="hlink" folHlink="folHlink"/>
  <p:hf hd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5T09:30:47.005"/>
    </inkml:context>
    <inkml:brush xml:id="br0">
      <inkml:brushProperty name="width" value="0.07938" units="cm"/>
      <inkml:brushProperty name="height" value="0.07938" units="cm"/>
      <inkml:brushProperty name="color" value="#1F4E79"/>
    </inkml:brush>
  </inkml:definitions>
  <inkml:trace contextRef="#ctx0" brushRef="#br0">880 279 12287,'-5'-2'0,"-1"-2"0,2 2 0,-3-3 0,1 2 0,1 0 0,0 1 0,-1 0 0,0-1 0,-1 0 0,0 0 0,-1 0 0,0-1 0,0 1 0,1 1 0,1-1 0,0 1 0,0 1 0,0 0 0,-1 0 0,-1 0 0,-2 1 0,1 0 0,0 0 0,2 0 0,0 1 0,0 0 0,-2 0 0,3 0 0,-1 0 0,1-1 0,-1 2 0,0 0 0,1-1 0,1 1 0,-2 0 0,-1 2 0,1-1 0,-1 0 0,0 1 0,3-1 0,-2 0 0,0 1 0,1-2 0,-1 2 0,0-1 0,2 0 0,-1-1 0,0 1 0,0-1 0,0 1 0,0 1 0,1-1 0,-1 0 0,0 1 0,-1 1 0,0-1 0,0 0 0,0 1 0,0 0 0,1 0 0,2 0 0,0-1 0,-1 2 0,1-1 0,-2 1 0,1-1 0,0 2 0,0 0 0,2-1 0,-2 0 0,1 0 0,1 0 0,-1-1 0,1 1 0,-3 1 0,3-1 0,-1 0 0,-1 0 0,2 1 0,1-2 0,0 1 0,1 0 0,0 1 0,-1 0 0,1 0 0,-1 1 0,0 0 0,1-1 0,0 3 0,0-3 0,0 2 0,0-2 0,1 0 0,0 0 0,0-2 0,0-1 0,0 1 0,0 2 0,1 0 0,1 0 0,0 2 0,0-1 0,0-1 0,0-1 0,-1 0 0,1 0 0,1 1 0,-1 0 0,0-1 0,2 0 0,0 0 0,1 1 0,1 0 0,0 0 0,0 0 0,-1 0 0,0-1 0,-1-1 0,-1 0 0,2-1 0,2 1 0,-2 0 0,1-1 0,-1-1 0,1 0 0,0 0 0,1 0 0,-2-1 0,1 1 0,0-1 0,0-1 0,0 2 0,2-2 0,1 1 0,1-1 0,-1 0 0,-1 0 0,-1 0 0,0 0 0,0 0 0,1-1 0,0 0 0,0 0 0,-1 0 0,2 0 0,1 0 0,-1 0 0,0-1 0,1 0 0,-1-2 0,0 1 0,-1-1 0,0 1 0,-2-1 0,0 2 0,2-2 0,-2 2 0,1-2 0,-1 0 0,2 1 0,0-1 0,2-1 0,-3 1 0,1-1 0,0 1 0,-2-1 0,1-1 0,-1-1 0,2 0 0,0 0 0,-3 1 0,1 1 0,0-1 0,0-1 0,0 1 0,0-1 0,1 2 0,1-2 0,0 2 0,-1-2 0,-1 2 0,0 0 0,0-1 0,0-1 0,0 2 0,-3-2 0,2 0 0,-1-1 0,-1 0 0,0 1 0,0-1 0,1 0 0,0-4 0,1 0 0,-2 1 0,1 0 0,-2 0 0,-1 2 0,0 2 0,0 0 0,0 1 0,2-2 0,-3 0 0,1 0 0,0-1 0,0 1 0,0 1 0,0-1 0,0-1 0,0 0 0,-1 1 0,1-1 0,0 0 0,-1 1 0,-1 0 0,0 0 0,0 1 0,-1 0 0,0 1 0,-1-2 0,0 0 0,0 0 0,0 1 0,-1 0 0,-2 1 0,2-1 0,-2 0 0,-1 1 0,1 0 0,-2 2 0,0-1 0,2 2 0,-1 0 0,0 0 0,2 1 0,1 1 0,0-2 0,-1 2 0,1 2 0,2 2 0</inkml:trace>
  <inkml:trace contextRef="#ctx0" brushRef="#br0" timeOffset="1">1001 314 12287,'4'0'0,"1"-1"0,-2-2 0,-1 2 0,0-3 0,-1-1 0,1 0 0,1-1 0,2-1 0,0-1 0,2-1 0,2 1 0,-2-1 0,2 0 0,-2 0 0,0 0 0,0-1 0,0 1 0,1 0 0,0 2 0,0-3 0,-1 0 0,0 1 0,0 2 0,0-1 0,1 0 0,-1 0 0,0 0 0,0 0 0,-1-1 0,-2 1 0,1 0 0,1-1 0,-1-1 0,-1 2 0,0 0 0,1 0 0,0 0 0,-1 1 0,1 1 0,-2 1 0,2 0 0,-2 1 0,1-1 0,-2 3 0,-6 7 0,3-2 0,-1 5 0,0-1 0,1 2 0,-1-2 0,1 2 0,0-1 0,0 0 0,1 1 0,0-1 0,0 1 0,0-1 0,0 0 0,1 0 0,1 0 0,1 0 0,0 1 0,0-2 0,0 0 0,0 2 0,0 0 0,-1 0 0,-1-1 0,0-1 0,-1 1 0,0 2 0,0-1 0,-1 2 0,0-1 0,0 0 0,-1 0 0,1-2 0,0 2 0,1 0 0,0-2 0,0 1 0,0-1 0,0-1 0,0 1 0,0-1 0,0 0 0,0 0 0,1 0 0,0 2 0,1 0 0,1 1 0,-1-1 0,0-1 0,1-1 0,1 2 0,0-1 0,0 0 0,3-1 0,-3-1 0,0 0 0,-1-1 0,-1 3 0,-1-1 0,1-1 0,-3-1 0,0 2 0,-1-1 0,0 1 0,-1 0 0,1 0 0,-2 0 0,3 0 0,-2 0 0,0 0 0,0 0 0,1 0 0,-1 1 0,1 0 0,0-2 0,0 1 0,0-1 0,1 1 0,1 0 0,0 0 0,0-1 0,0 1 0,-1 0 0,-1 1 0,0 1 0,1-3 0,1 3 0,-2-3 0,-1 2 0,2 0 0,-2-3 0,0-2 0,0-3 0,-2-3 0,1-2 0,0-2 0,-1 0 0,0 0 0,0 0 0,1 1 0,0 0 0,-1-1 0,-1 1 0,2-2 0,-2-1 0,0 1 0,-1 0 0,0 1 0,0-2 0,0 1 0,0 0 0,0 1 0,1 1 0,2 0 0,-1 1 0,0-2 0,-1 1 0,1-2 0,-2-1 0,0 0 0,1 1 0,0 0 0,1 2 0,-2 0 0,1-1 0,-3 2 0,2 0 0,0 0 0,0 1 0,0 0 0,1 1 0,1 0 0,0 1 0,0-1 0,3 3 0,-1 1 0,1 1 0,-2 3 0</inkml:trace>
  <inkml:trace contextRef="#ctx0" brushRef="#br0" timeOffset="2">347 541 12287,'0'-6'0,"-1"0"0,-1 2 0,-2-2 0,0 1 0,-3 1 0,-1-1 0,2 1 0,-2-2 0,0 2 0,1-1 0,-3 1 0,1 0 0,-2-1 0,0 1 0,-2-1 0,2 0 0,-1 1 0,1-1 0,1 2 0,0-1 0,0 1 0,2-1 0,0 1 0,0-1 0,0 1 0,-2-1 0,3 1 0,-2 0 0,1 0 0,0 0 0,0 1 0,-1-1 0,1-1 0,0 1 0,2 0 0,-1-1 0,1 1 0,-2-1 0,2 2 0,0 0 0,2 2 0,0 0 0,1 1 0,0 1 0,2 0 0,0 3 0,0-2 0,1 3 0,0 0 0,0 0 0,0 2 0,0-1 0,0 0 0,0 0 0,0 0 0,0-2 0,0 2 0,0 0 0,0-1 0,0 1 0,-1 0 0,0-1 0,-1 1 0,0 0 0,1 1 0,0 0 0,0-1 0,0 1 0,1 1 0,0-1 0,1 1 0,2-2 0,0 2 0,1-1 0,0 1 0,0-1 0,0-1 0,-1-1 0,1-1 0,0 2 0,-2-1 0,4 0 0,-3-1 0,1 2 0,-2 0 0,0-3 0,-1 2 0,0-2 0,1 3 0,0 0 0,2 0 0,0 1 0,0-1 0,0 3 0,-2-1 0,0 1 0,-1-3 0,-1-1 0,0 0 0,0 1 0,0 0 0,0 2 0,2-2 0,0 1 0,3-2 0,2-1 0,1 0 0,2-1 0,-2 3 0,-1-2 0,-3 3 0,0-3 0,-4 1 0,2 0 0,-2 0 0,0 2 0,0 0 0,-2 0 0,1-1 0,-2 2 0,0-2 0,2 2 0,-1-2 0,1 0 0,1-2 0,0 2 0,0-2 0,1 0 0,2-2 0,1 0 0,2-3 0,1 0 0,0-1 0,-1-1 0,-1-1 0,0 0 0,2-2 0,0-2 0,0-1 0,-2 1 0,1-3 0,-1 1 0,-1 0 0,0 1 0,1-1 0,-1 0 0,0 0 0,0 0 0,2-3 0,-1 1 0,0-1 0,0 2 0,0 0 0,0 1 0,0 1 0,0 0 0,-1 1 0,0 0 0,1-2 0,2 1 0,-1 0 0,-2 1 0,1 0 0,0-2 0,-2 2 0,2-1 0,-3 1 0,1 0 0,3 1 0,-3 0 0,1 0 0,1-1 0,0 0 0,-1 0 0,0 2 0,-3 1 0,1 1 0,0 1 0,0 0 0,-1 1 0,1 1 0,-2 3 0,0-3 0,-2 5 0,1-3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5T09:30:47.008"/>
    </inkml:context>
    <inkml:brush xml:id="br0">
      <inkml:brushProperty name="width" value="0.07938" units="cm"/>
      <inkml:brushProperty name="height" value="0.07938" units="cm"/>
      <inkml:brushProperty name="color" value="#1F4E79"/>
    </inkml:brush>
  </inkml:definitions>
  <inkml:trace contextRef="#ctx0" brushRef="#br0">652 255 12287,'-3'-2'0,"-1"0"0,1 0 0,-2-1 0,1 1 0,1 0 0,0 1 0,-2 0 0,2-1 0,-2 0 0,0 0 0,0 0 0,0-1 0,0 1 0,0 0 0,1 1 0,0 0 0,0 0 0,0 0 0,-1 0 0,0 1 0,-2 0 0,1 0 0,1 0 0,0 0 0,0 0 0,0 1 0,0 0 0,1 0 0,-1-1 0,1 0 0,0 2 0,-1-2 0,1 1 0,0 1 0,0-1 0,-2 2 0,2-1 0,-2 0 0,1 1 0,2-1 0,-2 0 0,1 0 0,0-1 0,-1 2 0,1-1 0,0 0 0,0-1 0,0 2 0,0-2 0,0 1 0,0 0 0,1 0 0,-1 1 0,0-1 0,0 1 0,-1 0 0,0 0 0,0 0 0,1 0 0,0 1 0,1-1 0,0 0 0,0 0 0,1 0 0,-2 1 0,0 0 0,1 1 0,-1-1 0,2 0 0,-1 0 0,1 0 0,-1 0 0,1 0 0,0 0 0,-2 0 0,2 0 0,-1 0 0,0 0 0,1 1 0,0-2 0,1 1 0,1 0 0,-1 1 0,0-1 0,0 1 0,0-1 0,-1 1 0,1 0 0,1 2 0,-1-2 0,1 0 0,-1 0 0,1 0 0,0 0 0,0-3 0,0 2 0,0-1 0,0 1 0,1 1 0,0 0 0,0 0 0,1 1 0,-1-1 0,0-1 0,0 0 0,0 0 0,1 0 0,-1 1 0,1-1 0,0 0 0,1-1 0,1 2 0,0 0 0,-1-1 0,1 1 0,0 0 0,-1-1 0,0-1 0,-1 1 0,1-2 0,1 2 0,0-2 0,0 2 0,-1-2 0,1 0 0,0-1 0,1 1 0,-2 0 0,1 0 0,1-1 0,-2 0 0,1 0 0,1 0 0,1 1 0,1-2 0,-1 1 0,-1 0 0,0-1 0,0 1 0,-1 0 0,1-1 0,1 0 0,-1 0 0,0 0 0,1 0 0,0 0 0,0 0 0,1-1 0,-1 0 0,0 0 0,0-1 0,-1 0 0,0 1 0,0-1 0,-1 1 0,1-1 0,-2 1 0,2-1 0,-1 1 0,2-1 0,-1 0 0,1-1 0,0 1 0,-1 0 0,0-1 0,-1 1 0,0-1 0,1-1 0,0 0 0,0 0 0,-1 0 0,0 2 0,0-2 0,-1 1 0,1-1 0,0 1 0,1 0 0,0-1 0,0 1 0,0-1 0,-1 1 0,0 1 0,0-2 0,0 1 0,0 0 0,-2-1 0,1 0 0,0 0 0,-1-1 0,0 1 0,0-1 0,1 0 0,0-2 0,0 0 0,-1 0 0,0 0 0,0 1 0,-2 1 0,1 1 0,0 0 0,-1 0 0,2 0 0,-2 0 0,1-1 0,0 0 0,-1 1 0,1-1 0,0 1 0,-1-1 0,1-1 0,-1 1 0,0 0 0,0 0 0,0 0 0,0 1 0,0-1 0,-1 1 0,0 0 0,-1 1 0,0-2 0,1 0 0,-1 0 0,0 1 0,-1 1 0,-1-1 0,1 0 0,-1 0 0,0 1 0,-1 0 0,0 1 0,0 0 0,1 0 0,-1 1 0,1 0 0,1 0 0,0 1 0,0-1 0,0 0 0,0 2 0,2 2 0</inkml:trace>
  <inkml:trace contextRef="#ctx0" brushRef="#br0" timeOffset="1">732 278 12287,'2'0'0,"1"-1"0,-1 0 0,-1 0 0,1-2 0,-2 0 0,2 0 0,0-1 0,1-1 0,1 0 0,0-1 0,2 0 0,-1 1 0,0-2 0,0 1 0,-1 1 0,1-2 0,0 1 0,0 0 0,1 1 0,-1-2 0,0 1 0,-1 1 0,1-1 0,0 1 0,0 0 0,-1 0 0,1-1 0,0 1 0,-2-1 0,1 1 0,-1-1 0,1 0 0,-1 0 0,0 1 0,0-1 0,-1 1 0,2-1 0,-1 2 0,0 0 0,-1 1 0,1-1 0,-1 2 0,1-2 0,-2 3 0,-3 4 0,1-1 0,0 4 0,-1-1 0,2 0 0,-1 0 0,0 1 0,0-1 0,0 0 0,1 2 0,0-2 0,0 1 0,0-1 0,0 0 0,1 1 0,0-1 0,1 0 0,0 1 0,0-1 0,0-1 0,0 2 0,0 1 0,0-2 0,-2 0 0,1 0 0,-1 0 0,0 2 0,0 0 0,-1 0 0,1 0 0,-1-1 0,-1 0 0,2 0 0,-1 1 0,1-1 0,0-1 0,0 1 0,0-1 0,0 1 0,0-1 0,0-1 0,0 1 0,0-1 0,1 1 0,-1 1 0,2 0 0,0 1 0,-1-1 0,1-1 0,-1 0 0,2 0 0,0 1 0,0-1 0,1 0 0,-1-1 0,-1 0 0,0-1 0,0 2 0,-1 0 0,0-2 0,-2 0 0,1 2 0,-2-1 0,1 1 0,-1-1 0,0 1 0,0-1 0,1 1 0,-1 0 0,0 0 0,0-1 0,1 1 0,-1 0 0,0 0 0,1-1 0,0 1 0,0-1 0,0 1 0,1-1 0,0 1 0,0-1 0,0 1 0,-1-1 0,0 1 0,0 1 0,0-1 0,0 0 0,0-1 0,0 2 0,0-1 0,-1-2 0,0 0 0,0-3 0,-1-3 0,0 0 0,0-2 0,0 0 0,-1 1 0,2-1 0,-1 1 0,0 0 0,0 0 0,-1 0 0,1-2 0,-1 1 0,0-1 0,0 1 0,-1 0 0,0-1 0,1 1 0,-1-1 0,1 2 0,0 0 0,0 0 0,1 0 0,0 0 0,-1 0 0,1-1 0,-2-1 0,1 0 0,-1 1 0,2-1 0,-1 2 0,0 0 0,-1 1 0,0-1 0,0 1 0,1 0 0,-1 0 0,0 1 0,1 0 0,1-1 0,0 2 0,-1-1 0,3 2 0,-1 0 0,1 2 0,-2 2 0</inkml:trace>
  <inkml:trace contextRef="#ctx0" brushRef="#br0" timeOffset="2">299 428 12287,'-1'-4'0,"1"0"0,-2 1 0,0-1 0,-1 1 0,-1 0 0,-1 0 0,1 0 0,-1-1 0,-1 2 0,2-2 0,-2 2 0,-1 0 0,0-1 0,-1 0 0,0-1 0,1 2 0,-1-1 0,0 0 0,2 0 0,0 1 0,-1 0 0,1-1 0,1 1 0,0 0 0,-1-1 0,0 1 0,1 0 0,-1 0 0,1 0 0,0 0 0,-1 1 0,1-2 0,-1 1 0,1 0 0,1 0 0,-1-1 0,1 1 0,-1 0 0,1 0 0,0 1 0,1 1 0,0 0 0,2 1 0,-1 0 0,1 0 0,0 2 0,1-1 0,0 2 0,0 0 0,0 1 0,0 0 0,0-1 0,0 1 0,0 0 0,0-1 0,0 0 0,0 0 0,0 1 0,0-1 0,0 1 0,-1-2 0,0 1 0,0 1 0,0 0 0,0 0 0,0 0 0,1 0 0,-1 0 0,1 1 0,0-1 0,1 1 0,1-1 0,-1 1 0,2 0 0,0-1 0,-1 1 0,1-2 0,-1 0 0,1 0 0,-1 0 0,0 0 0,2 0 0,-2-1 0,0 2 0,0 0 0,-1-2 0,0 0 0,-1 0 0,2 1 0,-1 1 0,2 0 0,0 0 0,-1 0 0,0 1 0,0 1 0,-1-1 0,0-1 0,-1-1 0,0 0 0,0 0 0,0 1 0,0 1 0,1-2 0,1 2 0,1-2 0,2-1 0,0 0 0,1 0 0,0 2 0,-2-2 0,-1 2 0,0-1 0,-3 0 0,1 0 0,-1 0 0,0 1 0,0 0 0,-1 0 0,0 1 0,-1-1 0,0 0 0,1 0 0,0 1 0,1-2 0,0-1 0,0 2 0,0-2 0,0 1 0,2-2 0,1 0 0,1-2 0,0 0 0,1-1 0,-1 0 0,-1-1 0,1-1 0,1 1 0,-1-3 0,1 0 0,-2-1 0,1 0 0,-1 0 0,0 0 0,0 1 0,0-1 0,-1 0 0,1 0 0,0 0 0,1-2 0,0 0 0,-2 1 0,2 0 0,-1 1 0,0 0 0,1 0 0,-1 1 0,-1 0 0,2 0 0,-1 0 0,1-1 0,0 2 0,-1-2 0,0 2 0,0-2 0,0 1 0,0 0 0,-2 0 0,0 0 0,3 1 0,-2 1 0,1-2 0,0 1 0,0-1 0,0 1 0,0 0 0,-2 2 0,0 0 0,0 1 0,0-1 0,1 1 0,-2 2 0,0 0 0,0 0 0,0 2 0,-2-2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5T09:30:47.011"/>
    </inkml:context>
    <inkml:brush xml:id="br0">
      <inkml:brushProperty name="width" value="0.07938" units="cm"/>
      <inkml:brushProperty name="height" value="0.07938" units="cm"/>
      <inkml:brushProperty name="color" value="#1F4E79"/>
    </inkml:brush>
  </inkml:definitions>
  <inkml:trace contextRef="#ctx0" brushRef="#br0">949 349 12287,'-4'-2'0,"-2"-2"0,2 2 0,-4-3 0,3 2 0,-1 0 0,1 1 0,0 0 0,-1-1 0,-1 0 0,-1 0 0,0 0 0,1-1 0,-1 1 0,0 1 0,3-1 0,-2 1 0,1 1 0,0 0 0,-1 0 0,0 0 0,-3 1 0,0 0 0,2 0 0,1 0 0,0 1 0,-1 0 0,0 0 0,2 0 0,-1 0 0,1-1 0,-1 2 0,0 0 0,1-1 0,0 1 0,-1 0 0,0 2 0,0-1 0,-2 0 0,2 1 0,1-1 0,-1 0 0,0 1 0,1-2 0,-1 2 0,1-1 0,0 0 0,0 0 0,0 0 0,1-2 0,-1 2 0,0 1 0,0-1 0,0 0 0,1 1 0,-2 1 0,-1-1 0,1 1 0,0-1 0,0 1 0,2 0 0,1 0 0,-1-1 0,0 2 0,2-1 0,-4 1 0,2-1 0,0 2 0,0 0 0,2-1 0,-1 0 0,0 1 0,0-2 0,0 0 0,1 1 0,-2 1 0,1 0 0,0-2 0,-1 1 0,2 1 0,1-2 0,1 1 0,-1 0 0,1 1 0,0 0 0,-1 0 0,1 1 0,-2 0 0,2 0 0,0 1 0,0-1 0,0 0 0,0 0 0,1-1 0,0 0 0,0-3 0,0 1 0,0-1 0,0 4 0,2-1 0,-1 0 0,1 1 0,1 0 0,-2-1 0,2 0 0,-3-1 0,2 0 0,1 1 0,-1-1 0,0 0 0,2 0 0,0 0 0,1 1 0,1 0 0,1 0 0,-2 0 0,0 0 0,0 0 0,-1-2 0,0 0 0,0-2 0,3 3 0,-1-2 0,0 1 0,-2-2 0,2 0 0,0 0 0,1-1 0,-1 1 0,0-1 0,0 1 0,-1-2 0,1 1 0,2-1 0,1 2 0,1-3 0,-1 2 0,0-1 0,-2 0 0,0-1 0,0 1 0,0-1 0,1 0 0,0 0 0,0 0 0,1 0 0,0 0 0,0 0 0,1-1 0,0 0 0,-2-1 0,1 0 0,-1-1 0,0 0 0,-1 0 0,-1 2 0,1-1 0,-1 0 0,1 0 0,0-1 0,0 0 0,2 0 0,0-1 0,-1 1 0,0-1 0,-1 1 0,0-1 0,0-1 0,-1 0 0,2-2 0,0 2 0,-3-1 0,1 2 0,0-1 0,0 0 0,0-1 0,-1 1 0,3 0 0,-1 0 0,2 0 0,-2 0 0,-1 0 0,-1 1 0,2-1 0,-2 0 0,1 1 0,-3-2 0,2 0 0,0-1 0,-3 0 0,2 1 0,-2-1 0,3-1 0,-1-3 0,1 1 0,-2 0 0,1-1 0,-3 2 0,1 1 0,-1 1 0,0 2 0,-1-1 0,3-1 0,-2 0 0,0 0 0,0 0 0,0 0 0,0 0 0,0 0 0,-1-1 0,1 0 0,0 1 0,0-1 0,-1 0 0,0 1 0,0 1 0,-1-2 0,0 2 0,-1 1 0,-1-1 0,0-1 0,0 0 0,1 0 0,-1 1 0,-2 0 0,0 1 0,0-1 0,0 0 0,-2 1 0,0 1 0,0 0 0,-2 0 0,3 2 0,-1 0 0,1 1 0,1-1 0,0 2 0,1-1 0,0 0 0,-1 3 0,4 2 0</inkml:trace>
  <inkml:trace contextRef="#ctx0" brushRef="#br0" timeOffset="1">1071 384 12287,'4'0'0,"1"-1"0,-3-1 0,1 0 0,-2-2 0,1 0 0,0-2 0,0 0 0,4-1 0,-1-1 0,2-1 0,1 1 0,0 0 0,0-2 0,-1 1 0,0 0 0,1-1 0,-1 1 0,0 1 0,2 0 0,-1-2 0,-1 0 0,0 2 0,0 0 0,0 0 0,0 0 0,1 0 0,-1 0 0,0 0 0,-2-1 0,0 1 0,0 0 0,1-1 0,-1 0 0,-1 0 0,0 1 0,1 0 0,-1 0 0,1 1 0,0 1 0,-2 1 0,2 0 0,-2 1 0,1-1 0,-3 3 0,-4 7 0,2-2 0,-2 5 0,2-1 0,0 2 0,-1-2 0,1 2 0,0-1 0,0 0 0,1 1 0,0-1 0,0 1 0,0-1 0,0 0 0,0 0 0,3 0 0,0 0 0,0 1 0,-1-2 0,1 0 0,0 2 0,1 0 0,-2 0 0,-1-1 0,0-1 0,-1 1 0,0 2 0,0 0 0,-1 0 0,0 0 0,0 0 0,-1 0 0,1-1 0,0 1 0,0 0 0,1-3 0,0 2 0,0-1 0,0 0 0,0-1 0,0 0 0,0 1 0,1-2 0,0 1 0,0 2 0,1 0 0,1 2 0,-1-3 0,0 1 0,1-2 0,1 1 0,0 0 0,0 0 0,2-1 0,-1 0 0,-1-2 0,-1 1 0,-1 1 0,-1 0 0,0-1 0,-1-1 0,-1 2 0,-1 0 0,0 0 0,-1-1 0,1 1 0,-2 1 0,2-1 0,0 0 0,-1 0 0,0-1 0,1 1 0,-1 1 0,1 0 0,0-2 0,-1 1 0,2 0 0,0-1 0,1 2 0,0-1 0,0-1 0,0 1 0,-1-1 0,-1 2 0,0 1 0,1-2 0,0 1 0,0-1 0,-2 1 0,2-1 0,-2-1 0,0-3 0,0-3 0,-2-3 0,1-3 0,-1-1 0,0 0 0,1 0 0,-1 0 0,1 1 0,0 0 0,-2 0 0,1-1 0,1-1 0,-2 0 0,0 0 0,-1 0 0,0 0 0,0 0 0,0 0 0,0-1 0,0 2 0,1 1 0,1 0 0,0 1 0,1-2 0,-2 2 0,1-4 0,-2 0 0,0 1 0,0-1 0,2 2 0,-1 0 0,0 2 0,-1-2 0,-1 1 0,1 1 0,0 0 0,0 1 0,0 1 0,1-1 0,0 1 0,2 1 0,-1-1 0,3 3 0,-1 1 0,1 1 0,-2 3 0</inkml:trace>
  <inkml:trace contextRef="#ctx0" brushRef="#br0" timeOffset="2">417 612 12287,'-1'-6'0,"0"-1"0,-1 3 0,-1-2 0,-2 2 0,-2-1 0,0 0 0,0 1 0,-1-1 0,0 1 0,1-2 0,-2 2 0,-1 0 0,0 0 0,-2-1 0,-1 0 0,2 1 0,-1-1 0,1 1 0,1 0 0,1 0 0,-1 1 0,1-1 0,1 1 0,0-1 0,0 1 0,-1-1 0,1 1 0,-1 0 0,1 0 0,0 1 0,0-1 0,-1 0 0,1-1 0,1 1 0,0 0 0,0 0 0,1 0 0,-2-1 0,2 1 0,0 1 0,2 2 0,0 0 0,1 1 0,0 1 0,2 0 0,0 3 0,0-2 0,1 3 0,0 0 0,0 1 0,0 0 0,0 0 0,0 0 0,0 0 0,0 0 0,0-1 0,0 0 0,0 1 0,0-1 0,0 1 0,-1 0 0,0 0 0,-1 0 0,0 0 0,1 0 0,0 1 0,0-1 0,0 2 0,1-1 0,0 0 0,1 1 0,2-1 0,0 0 0,1 1 0,0-1 0,0 0 0,0 0 0,-1-3 0,1 1 0,0 0 0,-2 0 0,4 0 0,-3-1 0,1 2 0,-2 1 0,0-4 0,-1 1 0,0 0 0,1 1 0,0 1 0,2 0 0,0 1 0,0 0 0,0 1 0,-2 1 0,0 0 0,-1-3 0,-1-1 0,0 0 0,0 0 0,0 2 0,0 0 0,2-1 0,0 2 0,4-4 0,0 0 0,2 0 0,2 0 0,-2 1 0,-1 0 0,-3 1 0,0-2 0,-4 1 0,2 0 0,-2 1 0,0 0 0,0 1 0,-2 0 0,1 0 0,-2 0 0,0 0 0,2 0 0,-1-1 0,1 0 0,1-1 0,0 0 0,0 0 0,1-1 0,2-2 0,1-1 0,2-1 0,1-2 0,0 1 0,-1-2 0,-1-1 0,1-1 0,1 0 0,-1-3 0,1-1 0,-1 0 0,-1-1 0,0 0 0,-1 0 0,0 1 0,1-1 0,-1 0 0,0 0 0,1-1 0,0-1 0,0-1 0,0 1 0,0 1 0,0 0 0,0 1 0,0 1 0,0-1 0,-1 2 0,1 0 0,-1-1 0,3 0 0,-1 0 0,-2 0 0,1 1 0,0-1 0,-1 0 0,0 0 0,-1 1 0,0 0 0,2 1 0,-2 1 0,1-2 0,1 0 0,0 0 0,-1 0 0,0 2 0,-2 1 0,-1 1 0,1 2 0,0-2 0,0 2 0,-1 2 0,-1 1 0,0-1 0,-1 3 0,-1-1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5T09:31:23.631"/>
    </inkml:context>
    <inkml:brush xml:id="br0">
      <inkml:brushProperty name="width" value="0.07938" units="cm"/>
      <inkml:brushProperty name="height" value="0.07938" units="cm"/>
      <inkml:brushProperty name="color" value="#1F4E79"/>
    </inkml:brush>
  </inkml:definitions>
  <inkml:trace contextRef="#ctx0" brushRef="#br0">623 246 12287,'-2'-2'0,"-2"0"0,2 1 0,-3-2 0,1 1 0,1 0 0,-1 1 0,1 0 0,-1-2 0,0 2 0,-1-1 0,0 0 0,1-1 0,-2 1 0,2 1 0,0-1 0,0 1 0,0 0 0,1 1 0,-2-1 0,0 1 0,-1 0 0,0 0 0,1 0 0,0 0 0,1 0 0,-1 1 0,0-1 0,1 1 0,0 0 0,0-1 0,-1 1 0,1 0 0,1 0 0,0 0 0,-2 0 0,0 2 0,1-1 0,-1 0 0,0 0 0,1 0 0,0 0 0,0 1 0,0-2 0,0 1 0,-1 0 0,2 0 0,-1 0 0,0 0 0,1-1 0,-1 1 0,0 0 0,1-1 0,-1 2 0,1 0 0,-2-1 0,1 1 0,-1 0 0,1 0 0,-1 0 0,2 0 0,0 0 0,0 0 0,0 0 0,1 0 0,-2 1 0,1 0 0,0 0 0,-1 0 0,2 0 0,0 0 0,-1 0 0,1-1 0,0 1 0,-1 0 0,0 0 0,1 0 0,-1-1 0,0 1 0,1 1 0,1-2 0,0 1 0,0 0 0,0 0 0,1 0 0,-1 0 0,0 1 0,-1 0 0,1 0 0,1 0 0,-1 0 0,1 0 0,-1 0 0,1 0 0,0-1 0,0-1 0,0 0 0,0 0 0,0 1 0,1 1 0,0-1 0,0 1 0,1 0 0,-1 0 0,0-1 0,0 0 0,0 0 0,1 0 0,-1 0 0,0 0 0,2 0 0,-1-1 0,2 2 0,-1-1 0,1 1 0,-1-1 0,1 0 0,-1 1 0,0-2 0,-1 0 0,1-1 0,1 2 0,0-2 0,-1 1 0,0-1 0,1 0 0,0 0 0,0 0 0,0-1 0,0 1 0,-1-1 0,1 0 0,-1 0 0,2 0 0,1 1 0,0-2 0,0 1 0,-1 0 0,0-1 0,-1 0 0,1 1 0,-1-1 0,1 0 0,1 0 0,-2 0 0,2 0 0,0 0 0,0 0 0,-1-1 0,1 1 0,-1-2 0,1 1 0,-1-1 0,0 1 0,-1-1 0,0 1 0,1 0 0,-2 0 0,2-1 0,-1 0 0,1 1 0,0-1 0,1-1 0,-1 1 0,0 0 0,0 0 0,-1-1 0,0 0 0,0 0 0,1-2 0,0 2 0,-2 0 0,1 0 0,0 0 0,-1 0 0,1-1 0,0 0 0,0 2 0,1-2 0,0 1 0,0 0 0,-1 0 0,-1 1 0,1-2 0,0 1 0,-1 0 0,0 0 0,-1-1 0,1 0 0,-1-1 0,1 1 0,-2 0 0,2-1 0,-1-2 0,2 1 0,-2-1 0,0 1 0,-1 0 0,0 0 0,-1 3 0,1-1 0,-1 1 0,2-2 0,-2 1 0,1 0 0,0 0 0,-1-1 0,1 1 0,0 0 0,-1-1 0,0 0 0,1 0 0,0 0 0,-1 0 0,0 1 0,0 0 0,-1-1 0,0 1 0,0 1 0,-1-1 0,0 0 0,1-1 0,-1 0 0,0 2 0,-1-1 0,0 1 0,0-1 0,-1 0 0,0 1 0,0 1 0,-1-1 0,0 1 0,1 1 0,0-1 0,-1 1 0,3 0 0,-1 1 0,0 0 0,1-1 0,-2 2 0,3 1 0</inkml:trace>
  <inkml:trace contextRef="#ctx0" brushRef="#br0" timeOffset="1">701 268 12287,'2'0'0,"1"-1"0,-2 0 0,1 0 0,-1-2 0,0 1 0,0-2 0,1 0 0,1 0 0,0-1 0,2-1 0,0 1 0,0 0 0,0-1 0,-1 0 0,1 0 0,0 0 0,-1 1 0,1-1 0,0 1 0,0-1 0,0 0 0,-1 1 0,1-1 0,-1 2 0,1-1 0,-1 0 0,1-1 0,0 1 0,-2 0 0,0 0 0,0-1 0,1 1 0,-1-1 0,-1 1 0,1-1 0,0 2 0,0-2 0,0 2 0,0 1 0,-1-1 0,1 1 0,-1 0 0,0 0 0,-1 2 0,-3 4 0,2-1 0,-2 3 0,1 0 0,0 0 0,0 0 0,1 0 0,-1 0 0,0 0 0,1 1 0,0-1 0,0 1 0,0-1 0,0 0 0,0 0 0,2 0 0,0 0 0,0 1 0,-1-2 0,1 0 0,0 2 0,0 0 0,0 0 0,-2-2 0,1 1 0,-1 0 0,0 1 0,0 1 0,-1-1 0,1 1 0,-1-1 0,-1 0 0,2 0 0,-1 0 0,1 0 0,0-1 0,0 0 0,0 0 0,0 0 0,0 0 0,0-1 0,0 1 0,0-1 0,1 1 0,-1 0 0,2 1 0,0 1 0,-1-2 0,0 0 0,1 0 0,1 0 0,-1 0 0,1 0 0,1 0 0,-1-1 0,-1-1 0,0 1 0,-1 0 0,0 0 0,0-1 0,-1 1 0,-1 0 0,0 0 0,-1 0 0,1 1 0,-1-1 0,0 1 0,1-1 0,-1 1 0,1-1 0,-1 0 0,0 1 0,0 0 0,1 0 0,0-2 0,-1 2 0,1-1 0,1 0 0,0 1 0,0-1 0,0 0 0,0 0 0,-1 1 0,0 0 0,0 0 0,0-1 0,0 2 0,0-2 0,0 1 0,0-1 0,-1 0 0,1-2 0,-1-2 0,-1-2 0,0-2 0,0 0 0,0 0 0,0-1 0,0 1 0,0 0 0,1 0 0,-2 0 0,1 0 0,0-1 0,-1 0 0,1 0 0,-1 0 0,-1 0 0,0 0 0,1 0 0,0-1 0,0 2 0,0 0 0,0 0 0,1 1 0,1-2 0,-2 2 0,0-2 0,0-1 0,0 1 0,0-1 0,0 2 0,1 0 0,-1 0 0,-1 1 0,0-1 0,1 1 0,-1 0 0,1 1 0,-1-1 0,2 1 0,-1 0 0,1 1 0,1-1 0,0 2 0,0 0 0,1 2 0,-2 1 0</inkml:trace>
  <inkml:trace contextRef="#ctx0" brushRef="#br0" timeOffset="2">289 411 12287,'-1'-4'0,"1"0"0,-2 1 0,0-1 0,-1 2 0,-1-1 0,-1 0 0,1 0 0,-1 0 0,0 0 0,1 0 0,-2 0 0,0 1 0,-1 0 0,-1-1 0,1 0 0,0 0 0,-1 0 0,1 0 0,1 1 0,0 0 0,0 0 0,0-1 0,1 1 0,0 0 0,0-1 0,-1 1 0,1 0 0,0 0 0,-1 1 0,1-1 0,0 1 0,0-1 0,0-1 0,0 1 0,1 0 0,-1 0 0,1 0 0,-1 0 0,2 0 0,-1 1 0,1 1 0,1 0 0,0 0 0,0 2 0,2-1 0,-1 2 0,0-1 0,1 2 0,0 0 0,0 0 0,0 0 0,0 0 0,0 1 0,0 0 0,0-1 0,0 0 0,0 0 0,0 0 0,0 0 0,0 0 0,0 0 0,-1 0 0,0 0 0,0 0 0,0 1 0,0 0 0,1 0 0,-1 0 0,1 0 0,0 1 0,1-1 0,0 0 0,1 0 0,1 1 0,-1-1 0,1 0 0,-1 0 0,0-2 0,1 1 0,-1 0 0,0 0 0,1-1 0,0 1 0,-1 0 0,-1 1 0,0-3 0,0 2 0,-1-1 0,2 1 0,-1 0 0,1 1 0,1 0 0,0-1 0,-1 2 0,0 0 0,-1 1 0,0-3 0,-1 0 0,0 0 0,0 0 0,0 0 0,0 2 0,1-2 0,0 1 0,3-1 0,0-1 0,1 0 0,1 0 0,-1 1 0,-1 0 0,-1 0 0,-1-1 0,-1 1 0,0 0 0,-1 0 0,0 1 0,0 0 0,-2 0 0,1 0 0,0 0 0,-1 0 0,1 0 0,0 0 0,1-1 0,0-1 0,0 2 0,0-2 0,0 1 0,2-3 0,1 1 0,0-2 0,2 0 0,-1-1 0,0 0 0,-1 0 0,1-2 0,0 0 0,0-1 0,1-1 0,-2 0 0,0-1 0,1 0 0,-2 1 0,1-1 0,0 1 0,-1 0 0,1-1 0,0 0 0,0-2 0,1 1 0,-2 0 0,2 1 0,-1-1 0,0 1 0,0 1 0,0 0 0,-1 1 0,2-1 0,-1 0 0,0 0 0,1 0 0,-1 0 0,0 1 0,0-2 0,0 2 0,-1-2 0,0 2 0,0 0 0,1 0 0,-1 1 0,1-2 0,0 1 0,0 0 0,0-1 0,-1 2 0,-1 1 0,0 0 0,0 1 0,1-1 0,-1 1 0,0 2 0,-1 0 0,0 0 0,-1 2 0,0-2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5T09:31:36.339"/>
    </inkml:context>
    <inkml:brush xml:id="br0">
      <inkml:brushProperty name="width" value="0.07938" units="cm"/>
      <inkml:brushProperty name="height" value="0.07938" units="cm"/>
      <inkml:brushProperty name="color" value="#1F4E79"/>
    </inkml:brush>
  </inkml:definitions>
  <inkml:trace contextRef="#ctx0" brushRef="#br0">652 255 12287,'-3'-2'0,"-1"0"0,1 0 0,-2-1 0,1 1 0,1 0 0,0 1 0,-2 0 0,2-1 0,-2 0 0,0 0 0,0 0 0,0-1 0,0 1 0,0 0 0,1 1 0,0 0 0,0 0 0,0 0 0,-1 0 0,0 1 0,-2 0 0,1 0 0,1 0 0,0 0 0,0 0 0,0 1 0,0 0 0,1 0 0,-1-1 0,1 0 0,0 2 0,-1-2 0,1 1 0,0 1 0,0-1 0,-2 2 0,2-1 0,-2 0 0,1 1 0,2-1 0,-2 0 0,1 0 0,0-1 0,-1 2 0,1-1 0,0 0 0,0-1 0,0 2 0,0-2 0,0 1 0,0 0 0,1 0 0,-1 1 0,0-1 0,0 1 0,-1 0 0,0 0 0,0 0 0,1 0 0,0 1 0,1-1 0,0 0 0,0 0 0,1 0 0,-2 1 0,0 0 0,1 1 0,-1-1 0,2 0 0,-1 0 0,1 0 0,-1 0 0,1 0 0,0 0 0,-2 0 0,2 0 0,-1 0 0,0 0 0,1 1 0,0-2 0,1 1 0,1 0 0,-1 1 0,0-1 0,0 1 0,0-1 0,-1 1 0,1 0 0,1 2 0,-1-2 0,1 0 0,-1 0 0,1 0 0,0 0 0,0-3 0,0 2 0,0-1 0,0 1 0,1 1 0,0 0 0,0 0 0,1 1 0,-1-1 0,0-1 0,0 0 0,0 0 0,1 0 0,-1 1 0,1-1 0,0 0 0,1-1 0,1 2 0,0 0 0,-1-1 0,1 1 0,0 0 0,-1-1 0,0-1 0,-1 1 0,1-2 0,1 2 0,0-2 0,0 2 0,-1-2 0,1 0 0,0-1 0,1 1 0,-2 0 0,1 0 0,1-1 0,-2 0 0,1 0 0,1 0 0,1 1 0,1-2 0,-1 1 0,-1 0 0,0-1 0,0 1 0,-1 0 0,1-1 0,1 0 0,-1 0 0,0 0 0,1 0 0,0 0 0,0 0 0,1-1 0,-1 0 0,0 0 0,0-1 0,-1 0 0,0 1 0,0-1 0,-1 1 0,1-1 0,-2 1 0,2-1 0,-1 1 0,2-1 0,-1 0 0,1-1 0,0 1 0,-1 0 0,0-1 0,-1 1 0,0-1 0,1-1 0,0 0 0,0 0 0,-1 0 0,0 2 0,0-2 0,-1 1 0,1-1 0,0 1 0,1 0 0,0-1 0,0 1 0,0-1 0,-1 1 0,0 1 0,0-2 0,0 1 0,0 0 0,-2-1 0,1 0 0,0 0 0,-1-1 0,0 1 0,0-1 0,1 0 0,0-2 0,0 0 0,-1 0 0,0 0 0,0 1 0,-2 1 0,1 1 0,0 0 0,-1 0 0,2 0 0,-2 0 0,1-1 0,0 0 0,-1 1 0,1-1 0,0 1 0,-1-1 0,1-1 0,-1 1 0,0 0 0,0 0 0,0 0 0,0 1 0,0-1 0,-1 1 0,0 0 0,-1 1 0,0-2 0,1 0 0,-1 0 0,0 1 0,-1 1 0,-1-1 0,1 0 0,-1 0 0,0 1 0,-1 0 0,0 1 0,0 0 0,1 0 0,-1 1 0,1 0 0,1 0 0,0 1 0,0-1 0,0 0 0,0 2 0,2 2 0</inkml:trace>
  <inkml:trace contextRef="#ctx0" brushRef="#br0" timeOffset="1">732 278 12287,'2'0'0,"1"-1"0,-1 0 0,-1 0 0,1-2 0,-2 0 0,2 0 0,0-1 0,1-1 0,1 0 0,0-1 0,2 0 0,-1 1 0,0-2 0,0 1 0,-1 1 0,1-2 0,0 1 0,0 0 0,1 1 0,-1-2 0,0 1 0,-1 1 0,1-1 0,0 1 0,0 0 0,-1 0 0,1-1 0,0 1 0,-2-1 0,1 1 0,-1-1 0,1 0 0,-1 0 0,0 1 0,0-1 0,-1 1 0,2-1 0,-1 2 0,0 0 0,-1 1 0,1-1 0,-1 2 0,1-2 0,-2 3 0,-3 4 0,1-1 0,0 4 0,-1-1 0,2 0 0,-1 0 0,0 1 0,0-1 0,0 0 0,1 2 0,0-2 0,0 1 0,0-1 0,0 0 0,1 1 0,0-1 0,1 0 0,0 1 0,0-1 0,0-1 0,0 2 0,0 1 0,0-2 0,-2 0 0,1 0 0,-1 0 0,0 2 0,0 0 0,-1 0 0,1 0 0,-1-1 0,-1 0 0,2 0 0,-1 1 0,1-1 0,0-1 0,0 1 0,0-1 0,0 1 0,0-1 0,0-1 0,0 1 0,0-1 0,1 1 0,-1 1 0,2 0 0,0 1 0,-1-1 0,1-1 0,-1 0 0,2 0 0,0 1 0,0-1 0,1 0 0,-1-1 0,-1 0 0,0-1 0,0 2 0,-1 0 0,0-2 0,-2 0 0,1 2 0,-2-1 0,1 1 0,-1-1 0,0 1 0,0-1 0,1 1 0,-1 0 0,0 0 0,0-1 0,1 1 0,-1 0 0,0 0 0,1-1 0,0 1 0,0-1 0,0 1 0,1-1 0,0 1 0,0-1 0,0 1 0,-1-1 0,0 1 0,0 1 0,0-1 0,0 0 0,0-1 0,0 2 0,0-1 0,-1-2 0,0 0 0,0-3 0,-1-3 0,0 0 0,0-2 0,0 0 0,-1 1 0,2-1 0,-1 1 0,0 0 0,0 0 0,-1 0 0,1-2 0,-1 1 0,0-1 0,0 1 0,-1 0 0,0-1 0,1 1 0,-1-1 0,1 2 0,0 0 0,0 0 0,1 0 0,0 0 0,-1 0 0,1-1 0,-2-1 0,1 0 0,-1 1 0,2-1 0,-1 2 0,0 0 0,-1 1 0,0-1 0,0 1 0,1 0 0,-1 0 0,0 1 0,1 0 0,1-1 0,0 2 0,-1-1 0,3 2 0,-1 0 0,1 2 0,-2 2 0</inkml:trace>
  <inkml:trace contextRef="#ctx0" brushRef="#br0" timeOffset="2">299 428 12287,'-1'-4'0,"1"0"0,-2 1 0,0-1 0,-1 1 0,-1 0 0,-1 0 0,1 0 0,-1-1 0,-1 2 0,2-2 0,-2 2 0,-1 0 0,0-1 0,-1 0 0,0-1 0,1 2 0,-1-1 0,0 0 0,2 0 0,0 1 0,-1 0 0,1-1 0,1 1 0,0 0 0,-1-1 0,0 1 0,1 0 0,-1 0 0,1 0 0,0 0 0,-1 1 0,1-2 0,-1 1 0,1 0 0,1 0 0,-1-1 0,1 1 0,-1 0 0,1 0 0,0 1 0,1 1 0,0 0 0,2 1 0,-1 0 0,1 0 0,0 2 0,1-1 0,0 2 0,0 0 0,0 1 0,0 0 0,0-1 0,0 1 0,0 0 0,0-1 0,0 0 0,0 0 0,0 1 0,0-1 0,0 1 0,-1-2 0,0 1 0,0 1 0,0 0 0,0 0 0,0 0 0,1 0 0,-1 0 0,1 1 0,0-1 0,1 1 0,1-1 0,-1 1 0,2 0 0,0-1 0,-1 1 0,1-2 0,-1 0 0,1 0 0,-1 0 0,0 0 0,2 0 0,-2-1 0,0 2 0,0 0 0,-1-2 0,0 0 0,-1 0 0,2 1 0,-1 1 0,2 0 0,0 0 0,-1 0 0,0 1 0,0 1 0,-1-1 0,0-1 0,-1-1 0,0 0 0,0 0 0,0 1 0,0 1 0,1-2 0,1 2 0,1-2 0,2-1 0,0 0 0,1 0 0,0 2 0,-2-2 0,-1 2 0,0-1 0,-3 0 0,1 0 0,-1 0 0,0 1 0,0 0 0,-1 0 0,0 1 0,-1-1 0,0 0 0,1 0 0,0 1 0,1-2 0,0-1 0,0 2 0,0-2 0,0 1 0,2-2 0,1 0 0,1-2 0,0 0 0,1-1 0,-1 0 0,-1-1 0,1-1 0,1 1 0,-1-3 0,1 0 0,-2-1 0,1 0 0,-1 0 0,0 0 0,0 1 0,0-1 0,-1 0 0,1 0 0,0 0 0,1-2 0,0 0 0,-2 1 0,2 0 0,-1 1 0,0 0 0,1 0 0,-1 1 0,-1 0 0,2 0 0,-1 0 0,1-1 0,0 2 0,-1-2 0,0 2 0,0-2 0,0 1 0,0 0 0,-2 0 0,0 0 0,3 1 0,-2 1 0,1-2 0,0 1 0,0-1 0,0 1 0,0 0 0,-2 2 0,0 0 0,0 1 0,0-1 0,1 1 0,-2 2 0,0 0 0,0 0 0,0 2 0,-2-2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5T09:31:40.413"/>
    </inkml:context>
    <inkml:brush xml:id="br0">
      <inkml:brushProperty name="width" value="0.07938" units="cm"/>
      <inkml:brushProperty name="height" value="0.07938" units="cm"/>
      <inkml:brushProperty name="color" value="#1F4E79"/>
    </inkml:brush>
  </inkml:definitions>
  <inkml:trace contextRef="#ctx0" brushRef="#br0">848 317 12287,'-4'-2'0,"-1"0"0,1-1 0,-2-1 0,1 1 0,0 0 0,1 2 0,-2-1 0,2-1 0,-3 1 0,1-1 0,-2 0 0,2 0 0,-1 0 0,0 1 0,2 0 0,0 0 0,0 1 0,-1 0 0,0 0 0,-1 0 0,-2 1 0,0 0 0,2 0 0,1 0 0,0 1 0,-1 0 0,0 0 0,1 0 0,0 0 0,1-1 0,-1 2 0,-1-1 0,2 0 0,1 1 0,-2 0 0,-1 1 0,1 0 0,-2 0 0,2 1 0,1-2 0,-1 1 0,0 0 0,0-1 0,0 1 0,0 0 0,1 0 0,0-1 0,0 1 0,0-2 0,0 2 0,-1 0 0,2-1 0,-2 2 0,1-1 0,-1 1 0,0 0 0,-1 0 0,1 0 0,0 0 0,1 1 0,1-1 0,0 0 0,0 1 0,1-1 0,-3 2 0,2-2 0,-1 3 0,1-1 0,1-1 0,-1 0 0,1 1 0,-1-1 0,1 0 0,0 0 0,-2 1 0,2 0 0,-1-1 0,0 0 0,1 1 0,2-1 0,-1 0 0,1 0 0,0 2 0,0-2 0,0 2 0,-1-2 0,0 3 0,1-1 0,0 1 0,0-1 0,0 0 0,1 0 0,0-1 0,0 0 0,0-2 0,0 1 0,0-1 0,0 2 0,1 0 0,0 0 0,1 2 0,0-1 0,0-1 0,0 0 0,-2-1 0,2 1 0,0 0 0,0 0 0,0-1 0,2 0 0,-1 0 0,2 1 0,0 1 0,0-1 0,0 0 0,0 0 0,0 0 0,-2-1 0,1-1 0,-1-1 0,3 2 0,0-1 0,-1 0 0,-2-1 0,3 0 0,-1-1 0,2 0 0,-3 0 0,2 1 0,-1-1 0,0-1 0,0 1 0,2-1 0,1 1 0,1-1 0,-1 0 0,-1 0 0,0 0 0,-1-1 0,0 1 0,1-1 0,0 0 0,0 0 0,0 0 0,0 0 0,2 0 0,-1 0 0,0-1 0,0 0 0,0-1 0,0 0 0,-1-1 0,0 1 0,-1 0 0,-1 1 0,2-1 0,-2 0 0,1 0 0,0 0 0,1 0 0,0-1 0,2-1 0,-3 1 0,2 0 0,-2 0 0,0-1 0,0 0 0,-1-1 0,3-1 0,-2 2 0,-1-1 0,0 1 0,1 0 0,-1-1 0,0 0 0,0 0 0,2 1 0,-1-1 0,2 1 0,-2-1 0,-1 1 0,0 1 0,1-2 0,-1 1 0,0 0 0,-2-1 0,1 0 0,0-1 0,-1-1 0,0 2 0,-1-2 0,2 1 0,0-4 0,0 1 0,-1 0 0,0 0 0,-1 0 0,-1 2 0,0 2 0,0 0 0,-1 0 0,2-2 0,-1 2 0,0-1 0,0 0 0,0-1 0,-1 1 0,1 0 0,0-1 0,0 0 0,-1 1 0,1-2 0,0 2 0,-1-1 0,-1 2 0,0-2 0,0 2 0,-1 0 0,0 0 0,0-1 0,-1-1 0,1 1 0,-1 0 0,-1 2 0,0-1 0,-1-1 0,0 1 0,-1 1 0,0 0 0,-1 1 0,0 0 0,2 1 0,-1 0 0,0 1 0,2-1 0,0 2 0,0-1 0,0 0 0,0 3 0,3 1 0</inkml:trace>
  <inkml:trace contextRef="#ctx0" brushRef="#br0" timeOffset="1">956 348 12287,'4'0'0,"0"-1"0,-2-1 0,0 1 0,0-3 0,-1 1 0,1-2 0,0-1 0,3 0 0,0-1 0,1-1 0,1 1 0,0-1 0,0 0 0,-1 0 0,1 0 0,-1-1 0,1 1 0,-1 1 0,2 0 0,-1-2 0,-1 1 0,0 0 0,1 1 0,-1 0 0,1 0 0,-1 0 0,0 0 0,1-1 0,-3 1 0,1 0 0,-1-1 0,1 0 0,0 0 0,-2 1 0,1-1 0,0 1 0,0 0 0,0 1 0,0 1 0,-1 0 0,2 1 0,-3 0 0,1 0 0,-1 2 0,-5 6 0,2-1 0,-1 5 0,1-2 0,-1 1 0,1 0 0,0 0 0,0 1 0,0-2 0,1 3 0,0-2 0,0 1 0,0-2 0,0 2 0,1-1 0,1 0 0,1 1 0,-1-1 0,0-1 0,1 1 0,0 1 0,0 0 0,-1 0 0,-2-2 0,1 1 0,-1 0 0,0 2 0,0 0 0,-1 0 0,1 0 0,-2-1 0,1 1 0,0-1 0,0 1 0,1-1 0,0-1 0,0 1 0,0-1 0,0 0 0,0 0 0,0-1 0,0 0 0,0 0 0,1 0 0,0 2 0,1 0 0,1 2 0,-2-3 0,1 1 0,0-2 0,2 1 0,0 0 0,-1 1 0,3-2 0,-2-1 0,0 1 0,-2-1 0,0 1 0,-1 0 0,0-2 0,-1 1 0,-1 1 0,-1 0 0,0 0 0,0 0 0,-1 0 0,1 0 0,0 1 0,0-1 0,-1 0 0,1 0 0,0 1 0,-1-1 0,1 1 0,0-1 0,0 0 0,1 0 0,0 0 0,1 0 0,0 0 0,0-1 0,0 2 0,-1-1 0,0 1 0,-1 1 0,1-2 0,0 1 0,0-1 0,-2 1 0,2-1 0,-2-1 0,1-2 0,-1-3 0,-1-3 0,0-2 0,0-1 0,0 0 0,0 0 0,0-1 0,0 2 0,1 0 0,-2-1 0,0 1 0,1-3 0,-1 1 0,-1 0 0,1 0 0,-2 0 0,1-1 0,0 1 0,0 0 0,0 1 0,0 0 0,2 1 0,0 0 0,0 0 0,-2 0 0,2-3 0,-3 0 0,1 1 0,1-1 0,0 1 0,0 2 0,-1 0 0,1-1 0,-3 1 0,2 1 0,0 0 0,-1 0 0,1 1 0,0 0 0,2 0 0,0 1 0,-1 0 0,3 2 0,0 0 0,0 3 0,-1 1 0</inkml:trace>
  <inkml:trace contextRef="#ctx0" brushRef="#br0" timeOffset="2">377 549 12287,'0'-5'0,"-1"-1"0,-1 2 0,-1-1 0,-1 1 0,-2 0 0,-1 0 0,1 0 0,-1-1 0,0 1 0,1 0 0,-2 0 0,-1 2 0,0-2 0,-2-1 0,1 1 0,-1 0 0,1 1 0,0-1 0,1 0 0,1 1 0,-1 0 0,1 0 0,2 0 0,-2 0 0,1-1 0,-2 1 0,3 0 0,-2 1 0,1-1 0,0 1 0,-1 0 0,1-1 0,0 0 0,0 0 0,1 0 0,0 0 0,1 0 0,-3 0 0,3 1 0,0 0 0,1 2 0,1 0 0,1 1 0,-1 1 0,2-1 0,0 4 0,0-3 0,1 4 0,0-1 0,0 1 0,0 0 0,0 0 0,0 1 0,0-1 0,0 0 0,0-1 0,0 1 0,0 0 0,0 0 0,0-1 0,-1 0 0,0 2 0,-1-1 0,1 0 0,0 0 0,0 2 0,0-2 0,0 2 0,1-1 0,0 0 0,1 1 0,1-1 0,1 0 0,1 1 0,-1-1 0,1 1 0,-1-2 0,0-1 0,1 0 0,-1 1 0,-1-1 0,3 0 0,-2 0 0,0 1 0,-1 0 0,0-2 0,-1 1 0,-1-1 0,2 2 0,1 0 0,0 1 0,1-1 0,-2 1 0,2 1 0,-2 1 0,0 0 0,-1-3 0,-1-1 0,0 1 0,0-1 0,0 2 0,0 1 0,2-2 0,0 1 0,2-2 0,2 0 0,1-1 0,2 0 0,-2 2 0,-1-2 0,-2 3 0,-1-2 0,-2 0 0,0 0 0,-1 1 0,0 1 0,0 0 0,-2 0 0,1 0 0,-1 0 0,0 0 0,0 0 0,1 0 0,0-1 0,1-2 0,0 2 0,0-1 0,1 0 0,1-3 0,2 1 0,1-3 0,1 0 0,0-1 0,0-1 0,-2 0 0,1-1 0,1-1 0,0-3 0,0 0 0,-1 0 0,0-1 0,-1 0 0,0 0 0,0 1 0,0-1 0,-1 0 0,1 0 0,0 0 0,1-2 0,0-1 0,-1 2 0,0-1 0,1 2 0,-1-1 0,1 2 0,-1 0 0,-1 1 0,2-1 0,-1 0 0,1 0 0,1 0 0,-2 0 0,0 1 0,0-1 0,0 0 0,-1-1 0,0 2 0,-1 0 0,3 1 0,-2 0 0,1-1 0,0 0 0,0 0 0,0 0 0,-1 1 0,-1 2 0,-1 0 0,1 2 0,0-1 0,-1 0 0,1 3 0,-2 1 0,0-1 0,-2 3 0,1-2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5T09:31:40.722"/>
    </inkml:context>
    <inkml:brush xml:id="br0">
      <inkml:brushProperty name="width" value="0.07938" units="cm"/>
      <inkml:brushProperty name="height" value="0.07938" units="cm"/>
      <inkml:brushProperty name="color" value="#1F4E79"/>
    </inkml:brush>
  </inkml:definitions>
  <inkml:trace contextRef="#ctx0" brushRef="#br0">759 289 12287,'-4'-2'0,"0"0"0,1-1 0,-3 0 0,1 0 0,1 1 0,0 0 0,-1 1 0,1-2 0,-1 2 0,-1-2 0,-1 1 0,2-1 0,-2 0 0,1 1 0,2 0 0,-1 1 0,1 0 0,-1 0 0,-1 0 0,0 0 0,-2 1 0,1 0 0,1 0 0,0 0 0,0 1 0,0 0 0,0 0 0,1 0 0,0 0 0,0-1 0,-1 1 0,1 0 0,0 0 0,1 1 0,-1 0 0,-2 1 0,2-1 0,-2 1 0,1 0 0,2-1 0,-1 1 0,-1-1 0,1 0 0,0 1 0,0-1 0,0 1 0,1-2 0,-1 2 0,1-2 0,-1 2 0,0 0 0,1-1 0,-1 1 0,1-1 0,-2 2 0,1 0 0,-1-1 0,1 1 0,-1 0 0,2 0 0,1-1 0,-1 1 0,0 0 0,1 0 0,-1 1 0,-1-1 0,1 2 0,0-1 0,2 0 0,-1-1 0,-1 1 0,1-1 0,1 1 0,-1 0 0,-1 0 0,1 0 0,0-1 0,-1 1 0,2 0 0,0-1 0,1 1 0,0 0 0,0 0 0,0 1 0,0-1 0,-1 0 0,1 2 0,-1-1 0,2 1 0,-1-1 0,0 0 0,1 1 0,0-2 0,0 0 0,0-1 0,0 0 0,0-1 0,0 3 0,1-1 0,0 1 0,1 1 0,-1-1 0,1 0 0,0-1 0,-2-1 0,2 1 0,0 1 0,-1-1 0,1-1 0,1 1 0,0 0 0,2 0 0,-1 0 0,1 1 0,-1 0 0,1-1 0,-2 0 0,0-1 0,0 0 0,1-1 0,1 2 0,0-3 0,-1 2 0,0-1 0,0-1 0,1 0 0,1 0 0,-2 0 0,1 1 0,-1-2 0,1 0 0,-1 1 0,2-1 0,2 1 0,-1-2 0,1 1 0,-2 0 0,0 0 0,-1-1 0,1 1 0,0-1 0,0 0 0,0 0 0,0 0 0,1 0 0,1 0 0,-1 0 0,0-1 0,1 0 0,-2 0 0,2-1 0,-2-1 0,0 2 0,-1-1 0,0 0 0,1 1 0,-2-1 0,2 0 0,-1 0 0,2 0 0,-1 0 0,1-1 0,-1 0 0,1 0 0,-2 0 0,0 0 0,1 0 0,-1-2 0,1 0 0,0 1 0,-2 0 0,1 0 0,0 0 0,-1 0 0,1 0 0,-1 0 0,2 0 0,0 0 0,0 0 0,0 0 0,-1 0 0,-1 1 0,2-1 0,-2 0 0,0 1 0,-1-2 0,0 1 0,1-2 0,-2 0 0,1 2 0,-1-2 0,1 0 0,1-2 0,0-1 0,-2 2 0,1-2 0,-2 2 0,0 0 0,0 3 0,0-1 0,-1 1 0,2-2 0,-1 2 0,0-2 0,0 1 0,0-1 0,-1 1 0,1-1 0,-1 0 0,1 0 0,0 0 0,-1 0 0,0 0 0,0 0 0,0 1 0,0 0 0,-1 0 0,-1 0 0,0 1 0,0-2 0,0 1 0,0-1 0,-1 1 0,0 1 0,-1 0 0,0-1 0,-1 0 0,0 2 0,0-1 0,-1 1 0,-1 1 0,3 0 0,-2 0 0,1 1 0,1 0 0,1 1 0,-1-1 0,1 0 0,-1 3 0,3 1 0</inkml:trace>
  <inkml:trace contextRef="#ctx0" brushRef="#br0" timeOffset="1">854 316 12287,'3'0'0,"1"-1"0,-3 0 0,1 0 0,0-3 0,-1 1 0,0-1 0,1-1 0,2 0 0,1-2 0,0 0 0,2 0 0,-1 1 0,0-1 0,0-1 0,-1 2 0,1-2 0,0 1 0,0 0 0,0 1 0,1-2 0,-2 1 0,0 0 0,1 0 0,-1 1 0,2 0 0,-2 0 0,0 0 0,2-1 0,-4 1 0,1-1 0,0 0 0,1 1 0,-1-2 0,-1 2 0,0-1 0,0 1 0,2 0 0,-2 0 0,1 2 0,-2 0 0,2 0 0,-2 0 0,1 1 0,-1 1 0,-5 6 0,3-2 0,-2 5 0,0-2 0,1 2 0,0-1 0,0 0 0,0 1 0,0-1 0,1 2 0,0-2 0,0 1 0,0-1 0,0 0 0,1 1 0,0-1 0,2 0 0,0 1 0,-2-2 0,2 1 0,-1 1 0,1 0 0,-2 0 0,0-1 0,0 0 0,-1 0 0,0 2 0,0 0 0,-1 0 0,1 0 0,-2 0 0,1-1 0,0 0 0,1 1 0,-1 0 0,1-2 0,0 1 0,0-1 0,0 0 0,0 0 0,0 0 0,0-1 0,1 0 0,-1 1 0,1 1 0,1 0 0,0 1 0,0-1 0,-1 0 0,1-2 0,1 1 0,1 1 0,-1-1 0,2 0 0,-2-1 0,1-1 0,-2 1 0,-1 0 0,1 1 0,-1-3 0,-2 2 0,0 0 0,0 0 0,-1 0 0,0 1 0,0-1 0,0 1 0,0 0 0,0-1 0,0 0 0,-1 1 0,2-1 0,-1 1 0,-1 1 0,2-3 0,-1 2 0,1-1 0,0 0 0,1 1 0,0-1 0,0 0 0,0 1 0,0-1 0,-2 1 0,1 1 0,0-2 0,0 2 0,0-2 0,-1 1 0,1 0 0,-2-1 0,2-3 0,-2-2 0,-1-2 0,1-3 0,-1 0 0,1-1 0,-2 0 0,2 1 0,0 1 0,0-1 0,-1 0 0,-1 0 0,2-2 0,-2 1 0,0 0 0,0-1 0,0 1 0,-1-1 0,0 1 0,1 0 0,0 0 0,0 1 0,1 1 0,0 0 0,1-2 0,-2 2 0,1-2 0,-2-2 0,1 2 0,0-1 0,1 1 0,0 1 0,-2 0 0,1 1 0,-1 0 0,0 0 0,1 0 0,-1 1 0,0 0 0,2 1 0,0-1 0,0 1 0,0 0 0,2 2 0,0 0 0,1 2 0,-2 3 0</inkml:trace>
  <inkml:trace contextRef="#ctx0" brushRef="#br0" timeOffset="2">341 494 12287,'0'-5'0,"-1"1"0,-1 0 0,-1-1 0,0 2 0,-2-1 0,-1 0 0,1 1 0,-1-1 0,0 1 0,0-1 0,-1 0 0,0 2 0,-2-1 0,0-1 0,-1 0 0,1 1 0,0-1 0,0 1 0,2 0 0,-1 0 0,0 0 0,2 0 0,0 1 0,-1-1 0,1 0 0,-2 0 0,2 1 0,0-1 0,-1 1 0,1 0 0,-1 1 0,1-2 0,-1 0 0,1 0 0,1 1 0,0-1 0,0 1 0,-2-1 0,3 1 0,-1 1 0,2 1 0,0 0 0,1 0 0,-1 2 0,3-1 0,-1 3 0,0-2 0,1 3 0,0 0 0,0 0 0,0 1 0,0-1 0,0 1 0,0-1 0,0 1 0,0-2 0,0 1 0,0 1 0,0-1 0,0 0 0,-1-1 0,0 2 0,-1-1 0,1 0 0,1 1 0,-2 1 0,2-1 0,-1 0 0,1 0 0,0 1 0,1 0 0,1-1 0,0 0 0,2 1 0,-1 0 0,0-1 0,0 0 0,-1-1 0,1-1 0,1 1 0,-2-1 0,2 1 0,-2-1 0,1 2 0,-1-1 0,0-1 0,-1 0 0,-1 0 0,2 1 0,0 0 0,0 1 0,2 0 0,-2 0 0,2 1 0,-2 1 0,-1 0 0,0-3 0,-1 0 0,0 0 0,0 0 0,0 1 0,0 0 0,1 0 0,1 0 0,2-1 0,2-1 0,0-1 0,1 1 0,0 1 0,-2-1 0,-2 2 0,1-2 0,-4 1 0,1 0 0,-1 0 0,0 1 0,0 0 0,-1 0 0,-1 0 0,0 1 0,0-1 0,1 0 0,0 0 0,0-1 0,1-1 0,0 1 0,0 0 0,1-1 0,1-2 0,1 0 0,2-1 0,0-2 0,1 1 0,-1-2 0,-1 0 0,0-1 0,1 0 0,0-3 0,1 0 0,-2 0 0,1-2 0,-2 2 0,1-2 0,-1 2 0,1-1 0,-1 0 0,0 0 0,0-1 0,2 0 0,-1-2 0,0 2 0,0 0 0,-1 0 0,2 1 0,-2 0 0,1 1 0,-1 0 0,1 0 0,0 0 0,1 0 0,-1 0 0,0 0 0,0 0 0,-1 0 0,0 0 0,1-1 0,-2 2 0,-1-1 0,3 1 0,-1 1 0,0-1 0,1 0 0,0-1 0,-1 1 0,0 1 0,-2 1 0,1 0 0,-1 2 0,1-1 0,-1 1 0,0 2 0,-1 1 0,0-2 0,-1 4 0,0-2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343B2B-67B6-EC46-BC42-5AD83C3A4D80}" type="datetime1">
              <a:rPr lang="de-DE" smtClean="0"/>
              <a:t>30.04.24</a:t>
            </a:fld>
            <a:endParaRPr lang="de-DE"/>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de-DE"/>
              <a:t>© PIKAS (pikas.dzlm.de) </a:t>
            </a:r>
          </a:p>
          <a:p>
            <a:r>
              <a:rPr lang="de-DE"/>
              <a:t>
</a:t>
            </a:r>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F1FC34-C851-E548-AB94-15AC694A075D}" type="slidenum">
              <a:rPr lang="de-DE" smtClean="0"/>
              <a:t>‹Nr.›</a:t>
            </a:fld>
            <a:endParaRPr lang="de-DE"/>
          </a:p>
        </p:txBody>
      </p:sp>
    </p:spTree>
    <p:extLst>
      <p:ext uri="{BB962C8B-B14F-4D97-AF65-F5344CB8AC3E}">
        <p14:creationId xmlns:p14="http://schemas.microsoft.com/office/powerpoint/2010/main" val="4029849485"/>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a:t>
            </a:fld>
            <a:endParaRPr lang="de-DE"/>
          </a:p>
        </p:txBody>
      </p:sp>
    </p:spTree>
    <p:extLst>
      <p:ext uri="{BB962C8B-B14F-4D97-AF65-F5344CB8AC3E}">
        <p14:creationId xmlns:p14="http://schemas.microsoft.com/office/powerpoint/2010/main" val="30216397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Daher hat die Lehrkraft den Sprachspeicher mit Blick auf die bisher erarbeiteten Sprachmittel überarbeitet und zwar mit folgenden Fragestellungen: </a:t>
            </a:r>
          </a:p>
          <a:p>
            <a:pPr marL="171450" indent="-171450">
              <a:buFont typeface="Arial" panose="020B0604020202020204" pitchFamily="34" charset="0"/>
              <a:buChar char="•"/>
            </a:pPr>
            <a:r>
              <a:rPr lang="de-DE" dirty="0"/>
              <a:t>Was können konkrete Sprachangebote in Form von wichtigen Fachwörtern aber auch Sätzen sein? </a:t>
            </a:r>
          </a:p>
          <a:p>
            <a:pPr marL="171450" indent="-171450">
              <a:buFont typeface="Arial" panose="020B0604020202020204" pitchFamily="34" charset="0"/>
              <a:buChar char="•"/>
            </a:pPr>
            <a:r>
              <a:rPr lang="de-DE" dirty="0"/>
              <a:t>Mit welchen entsprechenden Visualisierungen können sie verknüpft werden? </a:t>
            </a:r>
          </a:p>
          <a:p>
            <a:pPr marL="0" indent="0">
              <a:buFont typeface="Arial" panose="020B0604020202020204" pitchFamily="34" charset="0"/>
              <a:buNone/>
            </a:pPr>
            <a:r>
              <a:rPr lang="de-DE" dirty="0"/>
              <a:t>Hat ein Kind „schrittweise“ gerechnet, kann es direkt bei „Schrittweise addieren“ nachschauen und findet dort passende Sprachmittel und Visualisierungen. </a:t>
            </a:r>
          </a:p>
          <a:p>
            <a:pPr marL="0" indent="0">
              <a:buFont typeface="Arial" panose="020B0604020202020204" pitchFamily="34" charset="0"/>
              <a:buNone/>
            </a:pPr>
            <a:endParaRPr lang="de-D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a:t>(Seite 2 von AB 1 für diesen Denkmoment nutzen)</a:t>
            </a:r>
          </a:p>
          <a:p>
            <a:pPr marL="0" indent="0">
              <a:buFont typeface="Arial" panose="020B0604020202020204" pitchFamily="34" charset="0"/>
              <a:buNone/>
            </a:pP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14</a:t>
            </a:fld>
            <a:endParaRPr lang="de-DE"/>
          </a:p>
        </p:txBody>
      </p:sp>
    </p:spTree>
    <p:extLst>
      <p:ext uri="{BB962C8B-B14F-4D97-AF65-F5344CB8AC3E}">
        <p14:creationId xmlns:p14="http://schemas.microsoft.com/office/powerpoint/2010/main" val="3663223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Punkte in den Kästen sind als Möglichkeiten anzusehen, wie der Sprachspeicher sowohl in seiner Planung als auch im Verlaufe seiner Nutzung im täglichen Mathematikunterricht auf Zugänglichkeit immer wieder überprüft werden kann, sodass er zugänglicher wird.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15</a:t>
            </a:fld>
            <a:endParaRPr lang="de-DE"/>
          </a:p>
        </p:txBody>
      </p:sp>
    </p:spTree>
    <p:extLst>
      <p:ext uri="{BB962C8B-B14F-4D97-AF65-F5344CB8AC3E}">
        <p14:creationId xmlns:p14="http://schemas.microsoft.com/office/powerpoint/2010/main" val="3223234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In diesem Abschnitt geht es um die Sinnstiftung für Kommunikation im MU.</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16</a:t>
            </a:fld>
            <a:endParaRPr lang="de-DE"/>
          </a:p>
        </p:txBody>
      </p:sp>
    </p:spTree>
    <p:extLst>
      <p:ext uri="{BB962C8B-B14F-4D97-AF65-F5344CB8AC3E}">
        <p14:creationId xmlns:p14="http://schemas.microsoft.com/office/powerpoint/2010/main" val="19383804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Möglicherweise stellen sich manche die Frage, inwiefern Kommunikation im Mathematik überhaupt sinnvoll ist.</a:t>
            </a:r>
          </a:p>
          <a:p>
            <a:r>
              <a:rPr lang="de-DE" dirty="0"/>
              <a:t>Der Denkmoment soll die Teilnehmenden erstmal sensibilisieren, welchen Stellenwert die Kommunikation durch die Kinder im eigenen Mathematikunterricht hat.</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17</a:t>
            </a:fld>
            <a:endParaRPr lang="de-DE"/>
          </a:p>
        </p:txBody>
      </p:sp>
    </p:spTree>
    <p:extLst>
      <p:ext uri="{BB962C8B-B14F-4D97-AF65-F5344CB8AC3E}">
        <p14:creationId xmlns:p14="http://schemas.microsoft.com/office/powerpoint/2010/main" val="966955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Wissenschaftlich sind die folgenden Punkte nachgewiesen (Götze, 2007).</a:t>
            </a:r>
          </a:p>
          <a:p>
            <a:endParaRPr lang="de-DE" dirty="0"/>
          </a:p>
          <a:p>
            <a:r>
              <a:rPr lang="de-DE" dirty="0"/>
              <a:t>Daraus lässt sich die Konsequenz ableiten, dass die Kinder so oft wie möglich im Mathematikunterricht die Gelegenheit bekommen sollten, sich über Mathematik auszutauschen.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18</a:t>
            </a:fld>
            <a:endParaRPr lang="de-DE"/>
          </a:p>
        </p:txBody>
      </p:sp>
    </p:spTree>
    <p:extLst>
      <p:ext uri="{BB962C8B-B14F-4D97-AF65-F5344CB8AC3E}">
        <p14:creationId xmlns:p14="http://schemas.microsoft.com/office/powerpoint/2010/main" val="5783072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Hierbei können drei „klassische“ kommunikative </a:t>
            </a:r>
            <a:r>
              <a:rPr lang="de-DE" dirty="0" err="1"/>
              <a:t>Verstehenssituationen</a:t>
            </a:r>
            <a:r>
              <a:rPr lang="de-DE" dirty="0"/>
              <a:t> unterschieden werden: </a:t>
            </a:r>
          </a:p>
          <a:p>
            <a:pPr marL="171450" indent="-171450">
              <a:buFont typeface="Arial" panose="020B0604020202020204" pitchFamily="34" charset="0"/>
              <a:buChar char="•"/>
            </a:pPr>
            <a:r>
              <a:rPr lang="de-DE" dirty="0"/>
              <a:t>Das eigene Verbalisieren (Sprachproduktion) trägt dazu bei, dass die Kinder die eigenen Gedanken sortieren und vertiefen können.</a:t>
            </a:r>
          </a:p>
          <a:p>
            <a:pPr marL="171450" indent="-171450">
              <a:buFont typeface="Arial" panose="020B0604020202020204" pitchFamily="34" charset="0"/>
              <a:buChar char="•"/>
            </a:pPr>
            <a:r>
              <a:rPr lang="de-DE" dirty="0"/>
              <a:t>Das Nachvollziehen von Sprachproduktionen anderer (Sprachrezeption) trägt zur Erweiterung der eigenen Gedanken bei. </a:t>
            </a:r>
          </a:p>
          <a:p>
            <a:pPr marL="171450" indent="-171450">
              <a:buFont typeface="Arial" panose="020B0604020202020204" pitchFamily="34" charset="0"/>
              <a:buChar char="•"/>
            </a:pPr>
            <a:r>
              <a:rPr lang="de-DE" dirty="0"/>
              <a:t>Da dieses Gespräch unter Kinder aber nicht immer reibungslos abläuft, bedarf es des Gespräches im Klassenverband. Hier stellen Kinder nicht nur ihre eigenen Vorgehensweisen vor und lernen Vorgehensweisen andere kennen, es können Vorgehensweisen auch weiterentwickelt werden. Somit bedarf es der Moderation durch die Lehrkraft. Das schauen wir uns im Folgenden genauer an.</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19</a:t>
            </a:fld>
            <a:endParaRPr lang="de-DE"/>
          </a:p>
        </p:txBody>
      </p:sp>
    </p:spTree>
    <p:extLst>
      <p:ext uri="{BB962C8B-B14F-4D97-AF65-F5344CB8AC3E}">
        <p14:creationId xmlns:p14="http://schemas.microsoft.com/office/powerpoint/2010/main" val="6750393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Damit die Kinder sich in den einzelnen Kommunikationssituationen weiterentwickeln können, muss sie die Gespräche der Kinder moderieren und die sprachliche Entwicklung begleiten. Dabei sind die aufgeführten Aspekte relevant, die im Mittelpunkt der weiteren Betrachtungen in den nächsten Kapitel stehen.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20</a:t>
            </a:fld>
            <a:endParaRPr lang="de-DE"/>
          </a:p>
        </p:txBody>
      </p:sp>
    </p:spTree>
    <p:extLst>
      <p:ext uri="{BB962C8B-B14F-4D97-AF65-F5344CB8AC3E}">
        <p14:creationId xmlns:p14="http://schemas.microsoft.com/office/powerpoint/2010/main" val="33365121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71600" y="1143000"/>
            <a:ext cx="4114800" cy="3086100"/>
          </a:xfrm>
        </p:spPr>
      </p:sp>
      <p:sp>
        <p:nvSpPr>
          <p:cNvPr id="3" name="Notizenplatzhalter 2"/>
          <p:cNvSpPr>
            <a:spLocks noGrp="1"/>
          </p:cNvSpPr>
          <p:nvPr>
            <p:ph type="body" idx="1"/>
          </p:nvPr>
        </p:nvSpPr>
        <p:spPr/>
        <p:txBody>
          <a:bodyPr/>
          <a:lstStyle/>
          <a:p>
            <a:r>
              <a:rPr lang="de-DE" dirty="0"/>
              <a:t>In der Situation im Lehrkräftezimmer unterhalten sich die Kolleginnen und Kollegen über Ihren (Mathematik-)Unterricht und insbesondere den Einfluss ihrer Sprache. </a:t>
            </a:r>
          </a:p>
          <a:p>
            <a:r>
              <a:rPr lang="de-DE" dirty="0"/>
              <a:t>Ein Beispiel könnte das ganz links sein. </a:t>
            </a:r>
            <a:r>
              <a:rPr lang="de-DE" dirty="0">
                <a:sym typeface="Wingdings" pitchFamily="2" charset="2"/>
              </a:rPr>
              <a:t> Dann Denkmoment</a:t>
            </a:r>
          </a:p>
          <a:p>
            <a:r>
              <a:rPr lang="de-DE" dirty="0">
                <a:sym typeface="Wingdings" pitchFamily="2" charset="2"/>
              </a:rPr>
              <a:t>Erst im Anschluss weitere Sprechblasen animieren: </a:t>
            </a:r>
            <a:r>
              <a:rPr lang="de-DE" dirty="0"/>
              <a:t>Die einzelnen Aspekte spielten sicherlich bei vielen der Teilnehmenden so oder so ähnlich in der Schule schon einmal eine Rolle. Im Folgenden wollen wir die einzelnen Aspekte näher in den Blick nehmen.</a:t>
            </a:r>
          </a:p>
        </p:txBody>
      </p:sp>
      <p:sp>
        <p:nvSpPr>
          <p:cNvPr id="4" name="Foliennummernplatzhalter 3"/>
          <p:cNvSpPr>
            <a:spLocks noGrp="1"/>
          </p:cNvSpPr>
          <p:nvPr>
            <p:ph type="sldNum" sz="quarter" idx="5"/>
          </p:nvPr>
        </p:nvSpPr>
        <p:spPr/>
        <p:txBody>
          <a:bodyPr/>
          <a:lstStyle/>
          <a:p>
            <a:fld id="{D34AB153-6684-4914-8F76-4B001DADB2A9}" type="slidenum">
              <a:rPr lang="de-DE" smtClean="0"/>
              <a:t>21</a:t>
            </a:fld>
            <a:endParaRPr lang="de-DE"/>
          </a:p>
        </p:txBody>
      </p:sp>
    </p:spTree>
    <p:extLst>
      <p:ext uri="{BB962C8B-B14F-4D97-AF65-F5344CB8AC3E}">
        <p14:creationId xmlns:p14="http://schemas.microsoft.com/office/powerpoint/2010/main" val="4681919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23</a:t>
            </a:fld>
            <a:endParaRPr lang="de-DE"/>
          </a:p>
        </p:txBody>
      </p:sp>
    </p:spTree>
    <p:extLst>
      <p:ext uri="{BB962C8B-B14F-4D97-AF65-F5344CB8AC3E}">
        <p14:creationId xmlns:p14="http://schemas.microsoft.com/office/powerpoint/2010/main" val="35318503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24</a:t>
            </a:fld>
            <a:endParaRPr lang="de-DE"/>
          </a:p>
        </p:txBody>
      </p:sp>
    </p:spTree>
    <p:extLst>
      <p:ext uri="{BB962C8B-B14F-4D97-AF65-F5344CB8AC3E}">
        <p14:creationId xmlns:p14="http://schemas.microsoft.com/office/powerpoint/2010/main" val="3900292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a:t>
            </a:fld>
            <a:endParaRPr lang="de-DE"/>
          </a:p>
        </p:txBody>
      </p:sp>
    </p:spTree>
    <p:extLst>
      <p:ext uri="{BB962C8B-B14F-4D97-AF65-F5344CB8AC3E}">
        <p14:creationId xmlns:p14="http://schemas.microsoft.com/office/powerpoint/2010/main" val="37820647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25</a:t>
            </a:fld>
            <a:endParaRPr lang="de-DE"/>
          </a:p>
        </p:txBody>
      </p:sp>
    </p:spTree>
    <p:extLst>
      <p:ext uri="{BB962C8B-B14F-4D97-AF65-F5344CB8AC3E}">
        <p14:creationId xmlns:p14="http://schemas.microsoft.com/office/powerpoint/2010/main" val="707980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71600" y="1143000"/>
            <a:ext cx="4114800" cy="3086100"/>
          </a:xfrm>
        </p:spPr>
      </p:sp>
      <p:sp>
        <p:nvSpPr>
          <p:cNvPr id="3" name="Notizenplatzhalter 2"/>
          <p:cNvSpPr>
            <a:spLocks noGrp="1"/>
          </p:cNvSpPr>
          <p:nvPr>
            <p:ph type="body" idx="1"/>
          </p:nvPr>
        </p:nvSpPr>
        <p:spPr/>
        <p:txBody>
          <a:bodyPr/>
          <a:lstStyle/>
          <a:p>
            <a:r>
              <a:rPr lang="en-US" dirty="0">
                <a:cs typeface="Calibri"/>
              </a:rPr>
              <a:t>Die </a:t>
            </a:r>
            <a:r>
              <a:rPr lang="en-US" dirty="0" err="1">
                <a:cs typeface="Calibri"/>
              </a:rPr>
              <a:t>Lehrkraft</a:t>
            </a:r>
            <a:r>
              <a:rPr lang="en-US" dirty="0">
                <a:cs typeface="Calibri"/>
              </a:rPr>
              <a:t> </a:t>
            </a:r>
            <a:r>
              <a:rPr lang="en-US" dirty="0" err="1">
                <a:cs typeface="Calibri"/>
              </a:rPr>
              <a:t>wird</a:t>
            </a:r>
            <a:r>
              <a:rPr lang="en-US" dirty="0">
                <a:cs typeface="Calibri"/>
              </a:rPr>
              <a:t> </a:t>
            </a:r>
            <a:r>
              <a:rPr lang="en-US" dirty="0" err="1">
                <a:cs typeface="Calibri"/>
              </a:rPr>
              <a:t>uns</a:t>
            </a:r>
            <a:r>
              <a:rPr lang="en-US" dirty="0">
                <a:cs typeface="Calibri"/>
              </a:rPr>
              <a:t> </a:t>
            </a:r>
            <a:r>
              <a:rPr lang="en-US" dirty="0" err="1">
                <a:cs typeface="Calibri"/>
              </a:rPr>
              <a:t>im</a:t>
            </a:r>
            <a:r>
              <a:rPr lang="en-US" dirty="0">
                <a:cs typeface="Calibri"/>
              </a:rPr>
              <a:t> </a:t>
            </a:r>
            <a:r>
              <a:rPr lang="en-US" dirty="0" err="1">
                <a:cs typeface="Calibri"/>
              </a:rPr>
              <a:t>Folgenden</a:t>
            </a:r>
            <a:r>
              <a:rPr lang="en-US" dirty="0">
                <a:cs typeface="Calibri"/>
              </a:rPr>
              <a:t> </a:t>
            </a:r>
            <a:r>
              <a:rPr lang="en-US" dirty="0" err="1">
                <a:cs typeface="Calibri"/>
              </a:rPr>
              <a:t>begleiten</a:t>
            </a:r>
            <a:r>
              <a:rPr lang="en-US" dirty="0">
                <a:cs typeface="Calibri"/>
              </a:rPr>
              <a:t>, </a:t>
            </a:r>
            <a:r>
              <a:rPr lang="en-US" dirty="0" err="1">
                <a:cs typeface="Calibri"/>
              </a:rPr>
              <a:t>denn</a:t>
            </a:r>
            <a:r>
              <a:rPr lang="en-US" dirty="0">
                <a:cs typeface="Calibri"/>
              </a:rPr>
              <a:t> </a:t>
            </a:r>
            <a:r>
              <a:rPr lang="en-US" dirty="0" err="1">
                <a:cs typeface="Calibri"/>
              </a:rPr>
              <a:t>sie</a:t>
            </a:r>
            <a:r>
              <a:rPr lang="en-US" dirty="0">
                <a:cs typeface="Calibri"/>
              </a:rPr>
              <a:t> </a:t>
            </a:r>
            <a:r>
              <a:rPr lang="en-US" dirty="0" err="1">
                <a:cs typeface="Calibri"/>
              </a:rPr>
              <a:t>wird</a:t>
            </a:r>
            <a:r>
              <a:rPr lang="en-US" dirty="0">
                <a:cs typeface="Calibri"/>
              </a:rPr>
              <a:t> </a:t>
            </a:r>
            <a:r>
              <a:rPr lang="en-US" dirty="0" err="1">
                <a:cs typeface="Calibri"/>
              </a:rPr>
              <a:t>nach</a:t>
            </a:r>
            <a:r>
              <a:rPr lang="en-US" dirty="0">
                <a:cs typeface="Calibri"/>
              </a:rPr>
              <a:t> und </a:t>
            </a:r>
            <a:r>
              <a:rPr lang="en-US" dirty="0" err="1">
                <a:cs typeface="Calibri"/>
              </a:rPr>
              <a:t>nach</a:t>
            </a:r>
            <a:r>
              <a:rPr lang="en-US" dirty="0">
                <a:cs typeface="Calibri"/>
              </a:rPr>
              <a:t> </a:t>
            </a:r>
            <a:r>
              <a:rPr lang="en-US" dirty="0" err="1">
                <a:cs typeface="Calibri"/>
              </a:rPr>
              <a:t>wesentliche</a:t>
            </a:r>
            <a:r>
              <a:rPr lang="en-US" dirty="0">
                <a:cs typeface="Calibri"/>
              </a:rPr>
              <a:t> </a:t>
            </a:r>
            <a:r>
              <a:rPr lang="en-US" dirty="0" err="1">
                <a:cs typeface="Calibri"/>
              </a:rPr>
              <a:t>Kritierien</a:t>
            </a:r>
            <a:r>
              <a:rPr lang="en-US" dirty="0">
                <a:cs typeface="Calibri"/>
              </a:rPr>
              <a:t> für </a:t>
            </a:r>
            <a:r>
              <a:rPr lang="en-US" dirty="0" err="1">
                <a:cs typeface="Calibri"/>
              </a:rPr>
              <a:t>eine</a:t>
            </a:r>
            <a:r>
              <a:rPr lang="en-US" dirty="0">
                <a:cs typeface="Calibri"/>
              </a:rPr>
              <a:t> </a:t>
            </a:r>
            <a:r>
              <a:rPr lang="en-US" dirty="0" err="1">
                <a:cs typeface="Calibri"/>
              </a:rPr>
              <a:t>sinnvolle</a:t>
            </a:r>
            <a:r>
              <a:rPr lang="en-US" dirty="0">
                <a:cs typeface="Calibri"/>
              </a:rPr>
              <a:t> </a:t>
            </a:r>
            <a:r>
              <a:rPr lang="en-US" dirty="0" err="1">
                <a:cs typeface="Calibri"/>
              </a:rPr>
              <a:t>Lehrkraftsprache</a:t>
            </a:r>
            <a:r>
              <a:rPr lang="en-US" dirty="0">
                <a:cs typeface="Calibri"/>
              </a:rPr>
              <a:t> </a:t>
            </a:r>
            <a:r>
              <a:rPr lang="en-US" dirty="0" err="1">
                <a:cs typeface="Calibri"/>
              </a:rPr>
              <a:t>ergänzen</a:t>
            </a:r>
            <a:r>
              <a:rPr lang="en-US" dirty="0">
                <a:cs typeface="Calibri"/>
              </a:rPr>
              <a:t> – </a:t>
            </a:r>
            <a:r>
              <a:rPr lang="en-US" dirty="0" err="1">
                <a:cs typeface="Calibri"/>
              </a:rPr>
              <a:t>immer</a:t>
            </a:r>
            <a:r>
              <a:rPr lang="en-US" dirty="0">
                <a:cs typeface="Calibri"/>
              </a:rPr>
              <a:t> </a:t>
            </a:r>
            <a:r>
              <a:rPr lang="en-US" dirty="0" err="1">
                <a:cs typeface="Calibri"/>
              </a:rPr>
              <a:t>aufgemacht</a:t>
            </a:r>
            <a:r>
              <a:rPr lang="en-US" dirty="0">
                <a:cs typeface="Calibri"/>
              </a:rPr>
              <a:t> an dem </a:t>
            </a:r>
            <a:r>
              <a:rPr lang="en-US" dirty="0" err="1">
                <a:cs typeface="Calibri"/>
              </a:rPr>
              <a:t>exemplarischen</a:t>
            </a:r>
            <a:r>
              <a:rPr lang="en-US" dirty="0">
                <a:cs typeface="Calibri"/>
              </a:rPr>
              <a:t> </a:t>
            </a:r>
            <a:r>
              <a:rPr lang="en-US" dirty="0" err="1">
                <a:cs typeface="Calibri"/>
              </a:rPr>
              <a:t>Beispiel</a:t>
            </a:r>
            <a:r>
              <a:rPr lang="en-US" dirty="0">
                <a:cs typeface="Calibri"/>
              </a:rPr>
              <a:t> des Videos. </a:t>
            </a:r>
            <a:r>
              <a:rPr lang="en-US" dirty="0" err="1">
                <a:cs typeface="Calibri"/>
              </a:rPr>
              <a:t>Hier</a:t>
            </a:r>
            <a:r>
              <a:rPr lang="en-US" dirty="0">
                <a:cs typeface="Calibri"/>
              </a:rPr>
              <a:t> </a:t>
            </a:r>
            <a:r>
              <a:rPr lang="en-US" dirty="0" err="1">
                <a:cs typeface="Calibri"/>
              </a:rPr>
              <a:t>werden</a:t>
            </a:r>
            <a:r>
              <a:rPr lang="en-US" dirty="0">
                <a:cs typeface="Calibri"/>
              </a:rPr>
              <a:t> </a:t>
            </a:r>
            <a:r>
              <a:rPr lang="en-US" dirty="0" err="1">
                <a:cs typeface="Calibri"/>
              </a:rPr>
              <a:t>beispielhaft</a:t>
            </a:r>
            <a:r>
              <a:rPr lang="en-US" dirty="0">
                <a:cs typeface="Calibri"/>
              </a:rPr>
              <a:t> </a:t>
            </a:r>
            <a:r>
              <a:rPr lang="en-US" dirty="0" err="1">
                <a:cs typeface="Calibri"/>
              </a:rPr>
              <a:t>verschiedene</a:t>
            </a:r>
            <a:r>
              <a:rPr lang="en-US" dirty="0">
                <a:cs typeface="Calibri"/>
              </a:rPr>
              <a:t> </a:t>
            </a:r>
            <a:r>
              <a:rPr lang="en-US" dirty="0" err="1">
                <a:cs typeface="Calibri"/>
              </a:rPr>
              <a:t>Aspekte</a:t>
            </a:r>
            <a:r>
              <a:rPr lang="en-US" dirty="0">
                <a:cs typeface="Calibri"/>
              </a:rPr>
              <a:t> </a:t>
            </a:r>
            <a:r>
              <a:rPr lang="en-US" dirty="0" err="1">
                <a:cs typeface="Calibri"/>
              </a:rPr>
              <a:t>aufgeführt</a:t>
            </a:r>
            <a:r>
              <a:rPr lang="en-US" dirty="0">
                <a:cs typeface="Calibri"/>
              </a:rPr>
              <a:t>, die die </a:t>
            </a:r>
            <a:r>
              <a:rPr lang="en-US" dirty="0" err="1">
                <a:cs typeface="Calibri"/>
              </a:rPr>
              <a:t>Lehrkraft</a:t>
            </a:r>
            <a:r>
              <a:rPr lang="en-US" dirty="0">
                <a:cs typeface="Calibri"/>
              </a:rPr>
              <a:t> in </a:t>
            </a:r>
            <a:r>
              <a:rPr lang="en-US" dirty="0" err="1">
                <a:cs typeface="Calibri"/>
              </a:rPr>
              <a:t>ihrer</a:t>
            </a:r>
            <a:r>
              <a:rPr lang="en-US" dirty="0">
                <a:cs typeface="Calibri"/>
              </a:rPr>
              <a:t> </a:t>
            </a:r>
            <a:r>
              <a:rPr lang="en-US" dirty="0" err="1">
                <a:cs typeface="Calibri"/>
              </a:rPr>
              <a:t>Funktion</a:t>
            </a:r>
            <a:r>
              <a:rPr lang="en-US" dirty="0">
                <a:cs typeface="Calibri"/>
              </a:rPr>
              <a:t> </a:t>
            </a:r>
            <a:r>
              <a:rPr lang="en-US" dirty="0" err="1">
                <a:cs typeface="Calibri"/>
              </a:rPr>
              <a:t>als</a:t>
            </a:r>
            <a:r>
              <a:rPr lang="en-US" dirty="0">
                <a:cs typeface="Calibri"/>
              </a:rPr>
              <a:t> </a:t>
            </a:r>
            <a:r>
              <a:rPr lang="en-US" dirty="0" err="1">
                <a:cs typeface="Calibri"/>
              </a:rPr>
              <a:t>sprachliches</a:t>
            </a:r>
            <a:r>
              <a:rPr lang="en-US" dirty="0">
                <a:cs typeface="Calibri"/>
              </a:rPr>
              <a:t> </a:t>
            </a:r>
            <a:r>
              <a:rPr lang="en-US" dirty="0" err="1">
                <a:cs typeface="Calibri"/>
              </a:rPr>
              <a:t>Vorbild</a:t>
            </a:r>
            <a:r>
              <a:rPr lang="en-US" dirty="0">
                <a:cs typeface="Calibri"/>
              </a:rPr>
              <a:t> </a:t>
            </a:r>
            <a:r>
              <a:rPr lang="en-US" dirty="0" err="1">
                <a:cs typeface="Calibri"/>
              </a:rPr>
              <a:t>berücksichtigen</a:t>
            </a:r>
            <a:r>
              <a:rPr lang="en-US" dirty="0">
                <a:cs typeface="Calibri"/>
              </a:rPr>
              <a:t> muss.</a:t>
            </a:r>
          </a:p>
          <a:p>
            <a:endParaRPr lang="en-US" dirty="0">
              <a:cs typeface="Calibri"/>
            </a:endParaRPr>
          </a:p>
          <a:p>
            <a:r>
              <a:rPr lang="en-US" dirty="0">
                <a:cs typeface="Calibri"/>
              </a:rPr>
              <a:t>ACHTUNG: </a:t>
            </a:r>
            <a:r>
              <a:rPr lang="en-US" dirty="0" err="1">
                <a:cs typeface="Calibri"/>
              </a:rPr>
              <a:t>Diese</a:t>
            </a:r>
            <a:r>
              <a:rPr lang="en-US" dirty="0">
                <a:cs typeface="Calibri"/>
              </a:rPr>
              <a:t> Folie </a:t>
            </a:r>
            <a:r>
              <a:rPr lang="en-US" dirty="0" err="1">
                <a:cs typeface="Calibri"/>
              </a:rPr>
              <a:t>füllt</a:t>
            </a:r>
            <a:r>
              <a:rPr lang="en-US" dirty="0">
                <a:cs typeface="Calibri"/>
              </a:rPr>
              <a:t> </a:t>
            </a:r>
            <a:r>
              <a:rPr lang="en-US" dirty="0" err="1">
                <a:cs typeface="Calibri"/>
              </a:rPr>
              <a:t>sich</a:t>
            </a:r>
            <a:r>
              <a:rPr lang="en-US" dirty="0">
                <a:cs typeface="Calibri"/>
              </a:rPr>
              <a:t> </a:t>
            </a:r>
            <a:r>
              <a:rPr lang="en-US" dirty="0" err="1">
                <a:cs typeface="Calibri"/>
              </a:rPr>
              <a:t>im</a:t>
            </a:r>
            <a:r>
              <a:rPr lang="en-US" dirty="0">
                <a:cs typeface="Calibri"/>
              </a:rPr>
              <a:t> </a:t>
            </a:r>
            <a:r>
              <a:rPr lang="en-US" dirty="0" err="1">
                <a:cs typeface="Calibri"/>
              </a:rPr>
              <a:t>Verlauf</a:t>
            </a:r>
            <a:r>
              <a:rPr lang="en-US" dirty="0">
                <a:cs typeface="Calibri"/>
              </a:rPr>
              <a:t> der </a:t>
            </a:r>
            <a:r>
              <a:rPr lang="en-US" dirty="0" err="1">
                <a:cs typeface="Calibri"/>
              </a:rPr>
              <a:t>Präsentation</a:t>
            </a:r>
            <a:r>
              <a:rPr lang="en-US" dirty="0">
                <a:cs typeface="Calibri"/>
              </a:rPr>
              <a:t>.</a:t>
            </a:r>
          </a:p>
        </p:txBody>
      </p:sp>
      <p:sp>
        <p:nvSpPr>
          <p:cNvPr id="4" name="Foliennummernplatzhalter 3"/>
          <p:cNvSpPr>
            <a:spLocks noGrp="1"/>
          </p:cNvSpPr>
          <p:nvPr>
            <p:ph type="sldNum" sz="quarter" idx="5"/>
          </p:nvPr>
        </p:nvSpPr>
        <p:spPr/>
        <p:txBody>
          <a:bodyPr/>
          <a:lstStyle/>
          <a:p>
            <a:fld id="{D34AB153-6684-4914-8F76-4B001DADB2A9}" type="slidenum">
              <a:rPr lang="de-DE" smtClean="0"/>
              <a:t>26</a:t>
            </a:fld>
            <a:endParaRPr lang="de-DE"/>
          </a:p>
        </p:txBody>
      </p:sp>
    </p:spTree>
    <p:extLst>
      <p:ext uri="{BB962C8B-B14F-4D97-AF65-F5344CB8AC3E}">
        <p14:creationId xmlns:p14="http://schemas.microsoft.com/office/powerpoint/2010/main" val="14681032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29</a:t>
            </a:fld>
            <a:endParaRPr lang="de-DE"/>
          </a:p>
        </p:txBody>
      </p:sp>
    </p:spTree>
    <p:extLst>
      <p:ext uri="{BB962C8B-B14F-4D97-AF65-F5344CB8AC3E}">
        <p14:creationId xmlns:p14="http://schemas.microsoft.com/office/powerpoint/2010/main" val="7443661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31</a:t>
            </a:fld>
            <a:endParaRPr lang="de-DE"/>
          </a:p>
        </p:txBody>
      </p:sp>
    </p:spTree>
    <p:extLst>
      <p:ext uri="{BB962C8B-B14F-4D97-AF65-F5344CB8AC3E}">
        <p14:creationId xmlns:p14="http://schemas.microsoft.com/office/powerpoint/2010/main" val="2391143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32</a:t>
            </a:fld>
            <a:endParaRPr lang="de-DE"/>
          </a:p>
        </p:txBody>
      </p:sp>
    </p:spTree>
    <p:extLst>
      <p:ext uri="{BB962C8B-B14F-4D97-AF65-F5344CB8AC3E}">
        <p14:creationId xmlns:p14="http://schemas.microsoft.com/office/powerpoint/2010/main" val="2661311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35</a:t>
            </a:fld>
            <a:endParaRPr lang="de-DE"/>
          </a:p>
        </p:txBody>
      </p:sp>
    </p:spTree>
    <p:extLst>
      <p:ext uri="{BB962C8B-B14F-4D97-AF65-F5344CB8AC3E}">
        <p14:creationId xmlns:p14="http://schemas.microsoft.com/office/powerpoint/2010/main" val="11680609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71600" y="1143000"/>
            <a:ext cx="4114800" cy="3086100"/>
          </a:xfrm>
        </p:spPr>
      </p:sp>
      <p:sp>
        <p:nvSpPr>
          <p:cNvPr id="3" name="Notizenplatzhalter 2"/>
          <p:cNvSpPr>
            <a:spLocks noGrp="1"/>
          </p:cNvSpPr>
          <p:nvPr>
            <p:ph type="body" idx="1"/>
          </p:nvPr>
        </p:nvSpPr>
        <p:spPr/>
        <p:txBody>
          <a:bodyPr/>
          <a:lstStyle/>
          <a:p>
            <a:endParaRPr lang="en-US" dirty="0">
              <a:cs typeface="Calibri"/>
            </a:endParaRPr>
          </a:p>
        </p:txBody>
      </p:sp>
      <p:sp>
        <p:nvSpPr>
          <p:cNvPr id="4" name="Foliennummernplatzhalter 3"/>
          <p:cNvSpPr>
            <a:spLocks noGrp="1"/>
          </p:cNvSpPr>
          <p:nvPr>
            <p:ph type="sldNum" sz="quarter" idx="5"/>
          </p:nvPr>
        </p:nvSpPr>
        <p:spPr/>
        <p:txBody>
          <a:bodyPr/>
          <a:lstStyle/>
          <a:p>
            <a:fld id="{D34AB153-6684-4914-8F76-4B001DADB2A9}" type="slidenum">
              <a:rPr lang="de-DE" smtClean="0"/>
              <a:t>36</a:t>
            </a:fld>
            <a:endParaRPr lang="de-DE"/>
          </a:p>
        </p:txBody>
      </p:sp>
    </p:spTree>
    <p:extLst>
      <p:ext uri="{BB962C8B-B14F-4D97-AF65-F5344CB8AC3E}">
        <p14:creationId xmlns:p14="http://schemas.microsoft.com/office/powerpoint/2010/main" val="8181671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37</a:t>
            </a:fld>
            <a:endParaRPr lang="de-DE"/>
          </a:p>
        </p:txBody>
      </p:sp>
    </p:spTree>
    <p:extLst>
      <p:ext uri="{BB962C8B-B14F-4D97-AF65-F5344CB8AC3E}">
        <p14:creationId xmlns:p14="http://schemas.microsoft.com/office/powerpoint/2010/main" val="28232361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38</a:t>
            </a:fld>
            <a:endParaRPr lang="de-DE"/>
          </a:p>
        </p:txBody>
      </p:sp>
    </p:spTree>
    <p:extLst>
      <p:ext uri="{BB962C8B-B14F-4D97-AF65-F5344CB8AC3E}">
        <p14:creationId xmlns:p14="http://schemas.microsoft.com/office/powerpoint/2010/main" val="11091639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Hier nur kurz zeigen, da es im nächsten Abschnitt darum gehen wird: Darstellungsvernetzung in Form von Materialhandlungen anregen!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41</a:t>
            </a:fld>
            <a:endParaRPr lang="de-DE"/>
          </a:p>
        </p:txBody>
      </p:sp>
    </p:spTree>
    <p:extLst>
      <p:ext uri="{BB962C8B-B14F-4D97-AF65-F5344CB8AC3E}">
        <p14:creationId xmlns:p14="http://schemas.microsoft.com/office/powerpoint/2010/main" val="2371191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Eine Übersicht über alle vier Module.</a:t>
            </a:r>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6</a:t>
            </a:fld>
            <a:endParaRPr lang="de-DE" dirty="0"/>
          </a:p>
        </p:txBody>
      </p:sp>
    </p:spTree>
    <p:extLst>
      <p:ext uri="{BB962C8B-B14F-4D97-AF65-F5344CB8AC3E}">
        <p14:creationId xmlns:p14="http://schemas.microsoft.com/office/powerpoint/2010/main" val="13717550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43</a:t>
            </a:fld>
            <a:endParaRPr lang="de-DE"/>
          </a:p>
        </p:txBody>
      </p:sp>
    </p:spTree>
    <p:extLst>
      <p:ext uri="{BB962C8B-B14F-4D97-AF65-F5344CB8AC3E}">
        <p14:creationId xmlns:p14="http://schemas.microsoft.com/office/powerpoint/2010/main" val="23195947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Eigene Handlung und Versprachlichung dient hier der Sensibilisierung – auch, um im folgenden Video „Knackpunkte“ besser wahrnehmen zu können.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44</a:t>
            </a:fld>
            <a:endParaRPr lang="de-DE"/>
          </a:p>
        </p:txBody>
      </p:sp>
    </p:spTree>
    <p:extLst>
      <p:ext uri="{BB962C8B-B14F-4D97-AF65-F5344CB8AC3E}">
        <p14:creationId xmlns:p14="http://schemas.microsoft.com/office/powerpoint/2010/main" val="36716966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45</a:t>
            </a:fld>
            <a:endParaRPr lang="de-DE"/>
          </a:p>
        </p:txBody>
      </p:sp>
    </p:spTree>
    <p:extLst>
      <p:ext uri="{BB962C8B-B14F-4D97-AF65-F5344CB8AC3E}">
        <p14:creationId xmlns:p14="http://schemas.microsoft.com/office/powerpoint/2010/main" val="33561022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46</a:t>
            </a:fld>
            <a:endParaRPr lang="de-DE"/>
          </a:p>
        </p:txBody>
      </p:sp>
    </p:spTree>
    <p:extLst>
      <p:ext uri="{BB962C8B-B14F-4D97-AF65-F5344CB8AC3E}">
        <p14:creationId xmlns:p14="http://schemas.microsoft.com/office/powerpoint/2010/main" val="27343798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47</a:t>
            </a:fld>
            <a:endParaRPr lang="de-DE"/>
          </a:p>
        </p:txBody>
      </p:sp>
    </p:spTree>
    <p:extLst>
      <p:ext uri="{BB962C8B-B14F-4D97-AF65-F5344CB8AC3E}">
        <p14:creationId xmlns:p14="http://schemas.microsoft.com/office/powerpoint/2010/main" val="34739009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Folie aus ‚Basiskompetenzen sichern – Rechenschwierigkeiten vermeiden‘, Modul 1.</a:t>
            </a:r>
          </a:p>
          <a:p>
            <a:endParaRPr lang="de-DE" dirty="0"/>
          </a:p>
          <a:p>
            <a:r>
              <a:rPr lang="de-DE" dirty="0"/>
              <a:t>Animierter Blitz: Ganz wichtig ist der Satz unten: “Im Unterricht …“. Der Wechsel ist in der Szene klar und explizit enthalten, aber nicht die Vernetzung. Vielmehr stehen die Darstellungsformen unverbunden nebeneinander.</a:t>
            </a:r>
          </a:p>
          <a:p>
            <a:endParaRPr lang="de-DE" dirty="0"/>
          </a:p>
        </p:txBody>
      </p:sp>
      <p:sp>
        <p:nvSpPr>
          <p:cNvPr id="4" name="Fußzeilenplatzhalter 3"/>
          <p:cNvSpPr>
            <a:spLocks noGrp="1"/>
          </p:cNvSpPr>
          <p:nvPr>
            <p:ph type="ftr" sz="quarter" idx="4"/>
          </p:nvPr>
        </p:nvSpPr>
        <p:spPr/>
        <p:txBody>
          <a:bodyPr/>
          <a:lstStyle/>
          <a:p>
            <a:r>
              <a:rPr lang="de-DE" dirty="0"/>
              <a:t>© PIKAS (</a:t>
            </a:r>
            <a:r>
              <a:rPr lang="de-DE" dirty="0" err="1"/>
              <a:t>pikas.dzlm.de</a:t>
            </a:r>
            <a:r>
              <a:rPr lang="de-DE" dirty="0"/>
              <a:t>)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48</a:t>
            </a:fld>
            <a:endParaRPr lang="de-DE"/>
          </a:p>
        </p:txBody>
      </p:sp>
    </p:spTree>
    <p:extLst>
      <p:ext uri="{BB962C8B-B14F-4D97-AF65-F5344CB8AC3E}">
        <p14:creationId xmlns:p14="http://schemas.microsoft.com/office/powerpoint/2010/main" val="21854797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Was heißt also nun Darstellungsvernetzung in einem sprachbildenden Mathematikunterricht?</a:t>
            </a:r>
          </a:p>
          <a:p>
            <a:r>
              <a:rPr lang="de-DE" dirty="0"/>
              <a:t>Konkretisierung </a:t>
            </a:r>
            <a:r>
              <a:rPr lang="de-DE" i="1" dirty="0"/>
              <a:t>wirklicher</a:t>
            </a:r>
            <a:r>
              <a:rPr lang="de-DE" dirty="0"/>
              <a:t> Vernetzung auf den nächsten Folien.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49</a:t>
            </a:fld>
            <a:endParaRPr lang="de-DE"/>
          </a:p>
        </p:txBody>
      </p:sp>
    </p:spTree>
    <p:extLst>
      <p:ext uri="{BB962C8B-B14F-4D97-AF65-F5344CB8AC3E}">
        <p14:creationId xmlns:p14="http://schemas.microsoft.com/office/powerpoint/2010/main" val="4106972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Zur Darstellungsvernetzung kann schon im Prozess der Erarbeitung angeregt werden. Dabei muss nicht immer das gesamte Entdeckerpäckchen in den Blick genommen werden, sondern auch der Vergleich von zwei Rechnungen und den entsprechenden Bildern ist möglich. Dabei ist es natürlich notwendig, dass alle Darstellungen für alle Kinder sichtbar sind und die Anordnung der Darstellungen den Kindern Einsichten in Zusammenhänge erleichtert.</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50</a:t>
            </a:fld>
            <a:endParaRPr lang="de-DE"/>
          </a:p>
        </p:txBody>
      </p:sp>
    </p:spTree>
    <p:extLst>
      <p:ext uri="{BB962C8B-B14F-4D97-AF65-F5344CB8AC3E}">
        <p14:creationId xmlns:p14="http://schemas.microsoft.com/office/powerpoint/2010/main" val="42917376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Zur Darstellungsvernetzung kann auch nach der Materialhandlung angeregt werden.</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51</a:t>
            </a:fld>
            <a:endParaRPr lang="de-DE"/>
          </a:p>
        </p:txBody>
      </p:sp>
    </p:spTree>
    <p:extLst>
      <p:ext uri="{BB962C8B-B14F-4D97-AF65-F5344CB8AC3E}">
        <p14:creationId xmlns:p14="http://schemas.microsoft.com/office/powerpoint/2010/main" val="33458715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71600" y="1143000"/>
            <a:ext cx="4114800" cy="3086100"/>
          </a:xfrm>
        </p:spPr>
      </p:sp>
      <p:sp>
        <p:nvSpPr>
          <p:cNvPr id="3" name="Notizenplatzhalter 2"/>
          <p:cNvSpPr>
            <a:spLocks noGrp="1"/>
          </p:cNvSpPr>
          <p:nvPr>
            <p:ph type="body" idx="1"/>
          </p:nvPr>
        </p:nvSpPr>
        <p:spPr/>
        <p:txBody>
          <a:bodyPr/>
          <a:lstStyle/>
          <a:p>
            <a:endParaRPr lang="en-US" dirty="0">
              <a:cs typeface="Calibri"/>
            </a:endParaRPr>
          </a:p>
        </p:txBody>
      </p:sp>
      <p:sp>
        <p:nvSpPr>
          <p:cNvPr id="4" name="Foliennummernplatzhalter 3"/>
          <p:cNvSpPr>
            <a:spLocks noGrp="1"/>
          </p:cNvSpPr>
          <p:nvPr>
            <p:ph type="sldNum" sz="quarter" idx="5"/>
          </p:nvPr>
        </p:nvSpPr>
        <p:spPr/>
        <p:txBody>
          <a:bodyPr/>
          <a:lstStyle/>
          <a:p>
            <a:fld id="{D34AB153-6684-4914-8F76-4B001DADB2A9}" type="slidenum">
              <a:rPr lang="de-DE" smtClean="0"/>
              <a:t>52</a:t>
            </a:fld>
            <a:endParaRPr lang="de-DE"/>
          </a:p>
        </p:txBody>
      </p:sp>
    </p:spTree>
    <p:extLst>
      <p:ext uri="{BB962C8B-B14F-4D97-AF65-F5344CB8AC3E}">
        <p14:creationId xmlns:p14="http://schemas.microsoft.com/office/powerpoint/2010/main" val="4188311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lnSpc>
                <a:spcPct val="114000"/>
              </a:lnSpc>
              <a:spcBef>
                <a:spcPts val="600"/>
              </a:spcBef>
              <a:buFont typeface="Arial" panose="020B0604020202020204" pitchFamily="34" charset="0"/>
              <a:buNone/>
            </a:pPr>
            <a:endParaRPr lang="de-DE" sz="1200"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8</a:t>
            </a:fld>
            <a:endParaRPr lang="de-DE"/>
          </a:p>
        </p:txBody>
      </p:sp>
    </p:spTree>
    <p:extLst>
      <p:ext uri="{BB962C8B-B14F-4D97-AF65-F5344CB8AC3E}">
        <p14:creationId xmlns:p14="http://schemas.microsoft.com/office/powerpoint/2010/main" val="36031795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59</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55</a:t>
            </a:fld>
            <a:endParaRPr lang="de-DE"/>
          </a:p>
        </p:txBody>
      </p:sp>
    </p:spTree>
    <p:extLst>
      <p:ext uri="{BB962C8B-B14F-4D97-AF65-F5344CB8AC3E}">
        <p14:creationId xmlns:p14="http://schemas.microsoft.com/office/powerpoint/2010/main" val="17815449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56</a:t>
            </a:fld>
            <a:endParaRPr lang="de-DE"/>
          </a:p>
        </p:txBody>
      </p:sp>
    </p:spTree>
    <p:extLst>
      <p:ext uri="{BB962C8B-B14F-4D97-AF65-F5344CB8AC3E}">
        <p14:creationId xmlns:p14="http://schemas.microsoft.com/office/powerpoint/2010/main" val="24053050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Achtung: Hier nicht verlieren im Kasus-Fehler „die Zahl”!</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57</a:t>
            </a:fld>
            <a:endParaRPr lang="de-DE"/>
          </a:p>
        </p:txBody>
      </p:sp>
    </p:spTree>
    <p:extLst>
      <p:ext uri="{BB962C8B-B14F-4D97-AF65-F5344CB8AC3E}">
        <p14:creationId xmlns:p14="http://schemas.microsoft.com/office/powerpoint/2010/main" val="11985766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Korrektives Feedback kann sich auf unterschiedliche Ebenen beziehen, wie z. B. die Semantik oder Syntax der getätigten Äußerungen. </a:t>
            </a:r>
          </a:p>
          <a:p>
            <a:pPr marL="171450" indent="-171450">
              <a:buFont typeface="Arial" panose="020B0604020202020204" pitchFamily="34" charset="0"/>
              <a:buChar char="•"/>
            </a:pPr>
            <a:r>
              <a:rPr lang="de-DE" dirty="0"/>
              <a:t>Außerdem kann situativ und an die individuellen Lernvoraussetzungen angepasst abgewogen werden, welches Maß an (inhaltlichen) Verlängerungen und Anpassungen vorgenommen wird. </a:t>
            </a:r>
          </a:p>
          <a:p>
            <a:pPr marL="171450" indent="-171450">
              <a:buFont typeface="Arial" panose="020B0604020202020204" pitchFamily="34" charset="0"/>
              <a:buChar char="•"/>
            </a:pPr>
            <a:r>
              <a:rPr lang="de-DE" dirty="0"/>
              <a:t>Also: Nicht vordergründig Kasus-Fehler „die Zahl” korrigieren, sondern auffordern zur mathematischen Präzisierung (siehe auch </a:t>
            </a:r>
            <a:r>
              <a:rPr lang="de-DE" sz="1200" b="0" i="0" u="none" strike="noStrike" dirty="0">
                <a:effectLst/>
                <a:latin typeface="+mn-lt"/>
              </a:rPr>
              <a:t>PIKAS-Team, i. E.).</a:t>
            </a: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58</a:t>
            </a:fld>
            <a:endParaRPr lang="de-DE"/>
          </a:p>
        </p:txBody>
      </p:sp>
    </p:spTree>
    <p:extLst>
      <p:ext uri="{BB962C8B-B14F-4D97-AF65-F5344CB8AC3E}">
        <p14:creationId xmlns:p14="http://schemas.microsoft.com/office/powerpoint/2010/main" val="12807214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71600" y="1143000"/>
            <a:ext cx="4114800" cy="3086100"/>
          </a:xfrm>
        </p:spPr>
      </p:sp>
      <p:sp>
        <p:nvSpPr>
          <p:cNvPr id="3" name="Notizenplatzhalter 2"/>
          <p:cNvSpPr>
            <a:spLocks noGrp="1"/>
          </p:cNvSpPr>
          <p:nvPr>
            <p:ph type="body" idx="1"/>
          </p:nvPr>
        </p:nvSpPr>
        <p:spPr/>
        <p:txBody>
          <a:bodyPr/>
          <a:lstStyle/>
          <a:p>
            <a:r>
              <a:rPr lang="en-US" dirty="0" err="1">
                <a:cs typeface="Calibri"/>
              </a:rPr>
              <a:t>Damit</a:t>
            </a:r>
            <a:r>
              <a:rPr lang="en-US" dirty="0">
                <a:cs typeface="Calibri"/>
              </a:rPr>
              <a:t> </a:t>
            </a:r>
            <a:r>
              <a:rPr lang="en-US" dirty="0" err="1">
                <a:cs typeface="Calibri"/>
              </a:rPr>
              <a:t>ist</a:t>
            </a:r>
            <a:r>
              <a:rPr lang="en-US" dirty="0">
                <a:cs typeface="Calibri"/>
              </a:rPr>
              <a:t> die Folie </a:t>
            </a:r>
            <a:r>
              <a:rPr lang="en-US" dirty="0" err="1">
                <a:cs typeface="Calibri"/>
              </a:rPr>
              <a:t>hier</a:t>
            </a:r>
            <a:r>
              <a:rPr lang="en-US" dirty="0">
                <a:cs typeface="Calibri"/>
              </a:rPr>
              <a:t> </a:t>
            </a:r>
            <a:r>
              <a:rPr lang="en-US" dirty="0" err="1">
                <a:cs typeface="Calibri"/>
              </a:rPr>
              <a:t>vervollständigt</a:t>
            </a:r>
            <a:r>
              <a:rPr lang="en-US" dirty="0">
                <a:cs typeface="Calibri"/>
              </a:rPr>
              <a:t>, </a:t>
            </a:r>
            <a:r>
              <a:rPr lang="en-US" dirty="0" err="1">
                <a:cs typeface="Calibri"/>
              </a:rPr>
              <a:t>kann</a:t>
            </a:r>
            <a:r>
              <a:rPr lang="en-US" dirty="0">
                <a:cs typeface="Calibri"/>
              </a:rPr>
              <a:t> </a:t>
            </a:r>
            <a:r>
              <a:rPr lang="en-US" dirty="0" err="1">
                <a:cs typeface="Calibri"/>
              </a:rPr>
              <a:t>aber</a:t>
            </a:r>
            <a:r>
              <a:rPr lang="en-US" dirty="0">
                <a:cs typeface="Calibri"/>
              </a:rPr>
              <a:t> </a:t>
            </a:r>
            <a:r>
              <a:rPr lang="en-US" dirty="0" err="1">
                <a:cs typeface="Calibri"/>
              </a:rPr>
              <a:t>ggf</a:t>
            </a:r>
            <a:r>
              <a:rPr lang="en-US" dirty="0">
                <a:cs typeface="Calibri"/>
              </a:rPr>
              <a:t>. </a:t>
            </a:r>
            <a:r>
              <a:rPr lang="en-US" dirty="0" err="1">
                <a:cs typeface="Calibri"/>
              </a:rPr>
              <a:t>noch</a:t>
            </a:r>
            <a:r>
              <a:rPr lang="en-US" dirty="0">
                <a:cs typeface="Calibri"/>
              </a:rPr>
              <a:t> </a:t>
            </a:r>
            <a:r>
              <a:rPr lang="en-US" dirty="0" err="1">
                <a:cs typeface="Calibri"/>
              </a:rPr>
              <a:t>weiter</a:t>
            </a:r>
            <a:r>
              <a:rPr lang="en-US" dirty="0">
                <a:cs typeface="Calibri"/>
              </a:rPr>
              <a:t> mit den </a:t>
            </a:r>
            <a:r>
              <a:rPr lang="en-US" dirty="0" err="1">
                <a:cs typeface="Calibri"/>
              </a:rPr>
              <a:t>Teilnehmenden</a:t>
            </a:r>
            <a:r>
              <a:rPr lang="en-US" dirty="0">
                <a:cs typeface="Calibri"/>
              </a:rPr>
              <a:t> </a:t>
            </a:r>
            <a:r>
              <a:rPr lang="en-US" dirty="0" err="1">
                <a:cs typeface="Calibri"/>
              </a:rPr>
              <a:t>gefüllt</a:t>
            </a:r>
            <a:r>
              <a:rPr lang="en-US" dirty="0">
                <a:cs typeface="Calibri"/>
              </a:rPr>
              <a:t> </a:t>
            </a:r>
            <a:r>
              <a:rPr lang="en-US" dirty="0" err="1">
                <a:cs typeface="Calibri"/>
              </a:rPr>
              <a:t>werden</a:t>
            </a:r>
            <a:r>
              <a:rPr lang="en-US" dirty="0">
                <a:cs typeface="Calibri"/>
              </a:rPr>
              <a:t>.</a:t>
            </a:r>
          </a:p>
        </p:txBody>
      </p:sp>
      <p:sp>
        <p:nvSpPr>
          <p:cNvPr id="4" name="Foliennummernplatzhalter 3"/>
          <p:cNvSpPr>
            <a:spLocks noGrp="1"/>
          </p:cNvSpPr>
          <p:nvPr>
            <p:ph type="sldNum" sz="quarter" idx="5"/>
          </p:nvPr>
        </p:nvSpPr>
        <p:spPr/>
        <p:txBody>
          <a:bodyPr/>
          <a:lstStyle/>
          <a:p>
            <a:fld id="{D34AB153-6684-4914-8F76-4B001DADB2A9}" type="slidenum">
              <a:rPr lang="de-DE" smtClean="0"/>
              <a:t>59</a:t>
            </a:fld>
            <a:endParaRPr lang="de-DE"/>
          </a:p>
        </p:txBody>
      </p:sp>
    </p:spTree>
    <p:extLst>
      <p:ext uri="{BB962C8B-B14F-4D97-AF65-F5344CB8AC3E}">
        <p14:creationId xmlns:p14="http://schemas.microsoft.com/office/powerpoint/2010/main" val="26635447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Kommen wir nochmal zurück auf die eingangs thematisierten Kommunikationssituationen. Wir haben in den Videoausschnitten besonders die Lehrkraft in den Blick genommen, aber immer mit dem Fokus darauf, wie sie Kinder unterstützen kann: In ihrer sprachlichen, inhaltlichen und prozessbezogenen Entwicklung.</a:t>
            </a:r>
          </a:p>
          <a:p>
            <a:r>
              <a:rPr lang="de-DE" dirty="0"/>
              <a:t>Insofern ergibt sich hier idealerweise ein Kreislauf (-&gt; Animation der Pfeile):</a:t>
            </a:r>
          </a:p>
          <a:p>
            <a:pPr marL="171450" indent="-171450">
              <a:buFont typeface="Arial" panose="020B0604020202020204" pitchFamily="34" charset="0"/>
              <a:buChar char="•"/>
            </a:pPr>
            <a:r>
              <a:rPr lang="de-DE" dirty="0"/>
              <a:t>Im </a:t>
            </a:r>
            <a:r>
              <a:rPr lang="de-DE" b="1" dirty="0"/>
              <a:t>Klassenverband</a:t>
            </a:r>
            <a:r>
              <a:rPr lang="de-DE" dirty="0"/>
              <a:t> setzt die Lehrkraft Impulse. Diese können - wie gezeigt - verschiedene Ziele verfolgen. Gleichzeitig fungiert die Lehrkraft als sprachliches Vorbild.</a:t>
            </a:r>
          </a:p>
          <a:p>
            <a:pPr marL="171450" indent="-171450">
              <a:buFont typeface="Arial" panose="020B0604020202020204" pitchFamily="34" charset="0"/>
              <a:buChar char="•"/>
            </a:pPr>
            <a:r>
              <a:rPr lang="de-DE" dirty="0"/>
              <a:t>Die Impulse können durch Kinder auch in der Interaktion untereinander übernommen werden mit dem Ziel, </a:t>
            </a:r>
            <a:r>
              <a:rPr lang="de-DE" b="1" dirty="0"/>
              <a:t>andere zu verstehen.</a:t>
            </a:r>
            <a:endParaRPr lang="de-DE" b="0" dirty="0"/>
          </a:p>
          <a:p>
            <a:pPr marL="171450" indent="-171450">
              <a:buFont typeface="Arial" panose="020B0604020202020204" pitchFamily="34" charset="0"/>
              <a:buChar char="•"/>
            </a:pPr>
            <a:r>
              <a:rPr lang="de-DE" b="1" dirty="0"/>
              <a:t>Sich verständlich zu machen</a:t>
            </a:r>
            <a:r>
              <a:rPr lang="de-DE" b="0" dirty="0"/>
              <a:t> kann dann weiter verfolgt werden …</a:t>
            </a:r>
          </a:p>
          <a:p>
            <a:pPr marL="171450" indent="-171450">
              <a:buFont typeface="Arial" panose="020B0604020202020204" pitchFamily="34" charset="0"/>
              <a:buChar char="•"/>
            </a:pPr>
            <a:r>
              <a:rPr lang="de-DE" b="0" dirty="0"/>
              <a:t>und letztlich zurück in den </a:t>
            </a:r>
            <a:r>
              <a:rPr lang="de-DE" b="1" dirty="0"/>
              <a:t>Klassenverband</a:t>
            </a:r>
            <a:r>
              <a:rPr lang="de-DE" b="0" dirty="0"/>
              <a:t> getragen werden.</a:t>
            </a:r>
            <a:endParaRPr lang="de-DE" b="1"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62</a:t>
            </a:fld>
            <a:endParaRPr lang="de-DE"/>
          </a:p>
        </p:txBody>
      </p:sp>
    </p:spTree>
    <p:extLst>
      <p:ext uri="{BB962C8B-B14F-4D97-AF65-F5344CB8AC3E}">
        <p14:creationId xmlns:p14="http://schemas.microsoft.com/office/powerpoint/2010/main" val="37178830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63</a:t>
            </a:fld>
            <a:endParaRPr lang="de-DE"/>
          </a:p>
        </p:txBody>
      </p:sp>
    </p:spTree>
    <p:extLst>
      <p:ext uri="{BB962C8B-B14F-4D97-AF65-F5344CB8AC3E}">
        <p14:creationId xmlns:p14="http://schemas.microsoft.com/office/powerpoint/2010/main" val="33748942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Es lohnt sich daher nach den vorangegangenen konkreten Impulsen nun abschließend, Impulse mitzugeben, die je nach Ziel und Situation ggf. angepasst zum Einsatz kommen können – es soll nun also etwas universeller werden.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64</a:t>
            </a:fld>
            <a:endParaRPr lang="de-DE"/>
          </a:p>
        </p:txBody>
      </p:sp>
    </p:spTree>
    <p:extLst>
      <p:ext uri="{BB962C8B-B14F-4D97-AF65-F5344CB8AC3E}">
        <p14:creationId xmlns:p14="http://schemas.microsoft.com/office/powerpoint/2010/main" val="8277230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Wir können unterscheiden zwischen zwei übergeordneten Zielen: </a:t>
            </a:r>
          </a:p>
          <a:p>
            <a:pPr marL="171450" indent="-171450">
              <a:buFont typeface="Arial" panose="020B0604020202020204" pitchFamily="34" charset="0"/>
              <a:buChar char="•"/>
            </a:pPr>
            <a:r>
              <a:rPr lang="de-DE" dirty="0"/>
              <a:t>Verständnis entwickeln</a:t>
            </a:r>
          </a:p>
          <a:p>
            <a:pPr marL="171450" indent="-171450">
              <a:buFont typeface="Arial" panose="020B0604020202020204" pitchFamily="34" charset="0"/>
              <a:buChar char="•"/>
            </a:pPr>
            <a:r>
              <a:rPr lang="de-DE" dirty="0"/>
              <a:t>Fehler produktiv nutzen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65</a:t>
            </a:fld>
            <a:endParaRPr lang="de-DE"/>
          </a:p>
        </p:txBody>
      </p:sp>
    </p:spTree>
    <p:extLst>
      <p:ext uri="{BB962C8B-B14F-4D97-AF65-F5344CB8AC3E}">
        <p14:creationId xmlns:p14="http://schemas.microsoft.com/office/powerpoint/2010/main" val="41069728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66</a:t>
            </a:fld>
            <a:endParaRPr lang="de-DE" dirty="0"/>
          </a:p>
        </p:txBody>
      </p:sp>
    </p:spTree>
    <p:extLst>
      <p:ext uri="{BB962C8B-B14F-4D97-AF65-F5344CB8AC3E}">
        <p14:creationId xmlns:p14="http://schemas.microsoft.com/office/powerpoint/2010/main" val="20460784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lnSpc>
                <a:spcPct val="114000"/>
              </a:lnSpc>
              <a:spcBef>
                <a:spcPts val="600"/>
              </a:spcBef>
              <a:buFont typeface="Arial" panose="020B0604020202020204" pitchFamily="34" charset="0"/>
              <a:buNone/>
            </a:pPr>
            <a:endParaRPr lang="de-DE" sz="1200"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9</a:t>
            </a:fld>
            <a:endParaRPr lang="de-DE"/>
          </a:p>
        </p:txBody>
      </p:sp>
    </p:spTree>
    <p:extLst>
      <p:ext uri="{BB962C8B-B14F-4D97-AF65-F5344CB8AC3E}">
        <p14:creationId xmlns:p14="http://schemas.microsoft.com/office/powerpoint/2010/main" val="40991831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67</a:t>
            </a:fld>
            <a:endParaRPr lang="de-DE"/>
          </a:p>
        </p:txBody>
      </p:sp>
    </p:spTree>
    <p:extLst>
      <p:ext uri="{BB962C8B-B14F-4D97-AF65-F5344CB8AC3E}">
        <p14:creationId xmlns:p14="http://schemas.microsoft.com/office/powerpoint/2010/main" val="7847675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Sprechblasen entstammen Abschnitt „Sprachmittel anregen“.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68</a:t>
            </a:fld>
            <a:endParaRPr lang="de-DE"/>
          </a:p>
        </p:txBody>
      </p:sp>
    </p:spTree>
    <p:extLst>
      <p:ext uri="{BB962C8B-B14F-4D97-AF65-F5344CB8AC3E}">
        <p14:creationId xmlns:p14="http://schemas.microsoft.com/office/powerpoint/2010/main" val="27824800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Es kann dazu angeregt werden, dass die Lehrkräfte </a:t>
            </a:r>
            <a:r>
              <a:rPr lang="de-DE" dirty="0" err="1"/>
              <a:t>Kolleg:innen</a:t>
            </a:r>
            <a:r>
              <a:rPr lang="de-DE" dirty="0"/>
              <a:t>, die mit im Unterricht sind, darum bitten, konkret auf die Lehrkraftsprache zu schauen, sodass im Anschluss eine gemeinsame Reflexion stattfinden kann.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69</a:t>
            </a:fld>
            <a:endParaRPr lang="de-DE"/>
          </a:p>
        </p:txBody>
      </p:sp>
    </p:spTree>
    <p:extLst>
      <p:ext uri="{BB962C8B-B14F-4D97-AF65-F5344CB8AC3E}">
        <p14:creationId xmlns:p14="http://schemas.microsoft.com/office/powerpoint/2010/main" val="39435411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70</a:t>
            </a:fld>
            <a:endParaRPr lang="de-DE" dirty="0"/>
          </a:p>
        </p:txBody>
      </p:sp>
    </p:spTree>
    <p:extLst>
      <p:ext uri="{BB962C8B-B14F-4D97-AF65-F5344CB8AC3E}">
        <p14:creationId xmlns:p14="http://schemas.microsoft.com/office/powerpoint/2010/main" val="2381811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a:t>
            </a:r>
            <a:r>
              <a:rPr lang="de-DE" baseline="0" dirty="0"/>
              <a:t>Arbeitsaufträge zur Planung und Durchführung sowie das Arbeitsblatt zur Ergebnissicherung werden als Erinnerung und Anknüpfung an die letzte Veranstaltung gezeigt.</a:t>
            </a:r>
            <a:endParaRPr lang="de-DE" dirty="0"/>
          </a:p>
        </p:txBody>
      </p:sp>
      <p:sp>
        <p:nvSpPr>
          <p:cNvPr id="4" name="Fußzeilenplatzhalter 3"/>
          <p:cNvSpPr>
            <a:spLocks noGrp="1"/>
          </p:cNvSpPr>
          <p:nvPr>
            <p:ph type="ftr" sz="quarter" idx="10"/>
          </p:nvPr>
        </p:nvSpPr>
        <p:spPr/>
        <p:txBody>
          <a:bodyPr/>
          <a:lstStyle/>
          <a:p>
            <a:r>
              <a:rPr lang="de-DE"/>
              <a:t>© PIKAS (pikas.dzlm.de) </a:t>
            </a:r>
          </a:p>
          <a:p>
            <a:r>
              <a:rPr lang="de-DE"/>
              <a:t>
</a:t>
            </a:r>
          </a:p>
        </p:txBody>
      </p:sp>
      <p:sp>
        <p:nvSpPr>
          <p:cNvPr id="5" name="Foliennummernplatzhalter 4"/>
          <p:cNvSpPr>
            <a:spLocks noGrp="1"/>
          </p:cNvSpPr>
          <p:nvPr>
            <p:ph type="sldNum" sz="quarter" idx="11"/>
          </p:nvPr>
        </p:nvSpPr>
        <p:spPr/>
        <p:txBody>
          <a:bodyPr/>
          <a:lstStyle/>
          <a:p>
            <a:fld id="{C2F1FC34-C851-E548-AB94-15AC694A075D}" type="slidenum">
              <a:rPr lang="de-DE" smtClean="0"/>
              <a:t>10</a:t>
            </a:fld>
            <a:endParaRPr lang="de-DE"/>
          </a:p>
        </p:txBody>
      </p:sp>
    </p:spTree>
    <p:extLst>
      <p:ext uri="{BB962C8B-B14F-4D97-AF65-F5344CB8AC3E}">
        <p14:creationId xmlns:p14="http://schemas.microsoft.com/office/powerpoint/2010/main" val="1581740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dirty="0"/>
              <a:t>Hier geht es um die Reflexion des</a:t>
            </a:r>
            <a:r>
              <a:rPr lang="de-DE" sz="1200" baseline="0" dirty="0"/>
              <a:t> </a:t>
            </a:r>
            <a:r>
              <a:rPr lang="de-DE" sz="1200" dirty="0"/>
              <a:t>Erprobungsauftrags „</a:t>
            </a:r>
            <a:r>
              <a:rPr lang="de-DE" sz="1200" baseline="0" dirty="0"/>
              <a:t>Sprachspeicher erstellen“. </a:t>
            </a:r>
          </a:p>
          <a:p>
            <a:pPr marL="0" marR="0" indent="0" algn="l" defTabSz="914400" rtl="0" eaLnBrk="1" fontAlgn="auto" latinLnBrk="0" hangingPunct="1">
              <a:lnSpc>
                <a:spcPct val="100000"/>
              </a:lnSpc>
              <a:spcBef>
                <a:spcPts val="0"/>
              </a:spcBef>
              <a:spcAft>
                <a:spcPts val="0"/>
              </a:spcAft>
              <a:buClrTx/>
              <a:buSzTx/>
              <a:buFontTx/>
              <a:buNone/>
              <a:tabLst/>
              <a:defRPr/>
            </a:pPr>
            <a:r>
              <a:rPr lang="de-DE" sz="1200" baseline="0" dirty="0"/>
              <a:t> </a:t>
            </a:r>
            <a:endParaRPr lang="de-DE" sz="1200" dirty="0"/>
          </a:p>
          <a:p>
            <a:pPr marL="0" marR="0" indent="0" algn="l" defTabSz="914400" rtl="0" eaLnBrk="1" fontAlgn="auto" latinLnBrk="0" hangingPunct="1">
              <a:lnSpc>
                <a:spcPct val="100000"/>
              </a:lnSpc>
              <a:spcBef>
                <a:spcPts val="0"/>
              </a:spcBef>
              <a:spcAft>
                <a:spcPts val="0"/>
              </a:spcAft>
              <a:buClrTx/>
              <a:buSzTx/>
              <a:buFontTx/>
              <a:buNone/>
              <a:tabLst/>
              <a:defRPr/>
            </a:pPr>
            <a:endParaRPr lang="de-DE" sz="120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de-DE" sz="1200"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11</a:t>
            </a:fld>
            <a:endParaRPr lang="de-DE"/>
          </a:p>
        </p:txBody>
      </p:sp>
    </p:spTree>
    <p:extLst>
      <p:ext uri="{BB962C8B-B14F-4D97-AF65-F5344CB8AC3E}">
        <p14:creationId xmlns:p14="http://schemas.microsoft.com/office/powerpoint/2010/main" val="1862595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Achtung: Es geht um halbschriftliche Addition im Hunderterraum, ein Sprachspeicher für Klasse 2. Die Kinder kennen bereits einige Ausdrücke, um ihre Rechenwege zu beschreiben. </a:t>
            </a:r>
          </a:p>
          <a:p>
            <a:r>
              <a:rPr lang="de-DE" dirty="0"/>
              <a:t>Die Lehrkraft hat zusätzlich einen Sprachspeicher erstellt, der vermeintlich alle in Modul 1 erarbeiteten Kriterien berücksichtigt. Dieser Sprachspeicher wird aber vielen Kindern nicht helfen. </a:t>
            </a:r>
          </a:p>
          <a:p>
            <a:r>
              <a:rPr lang="de-DE" dirty="0"/>
              <a:t>(Seite 1 von AB 1 für diesen Denkmoment nutzen)</a:t>
            </a:r>
          </a:p>
          <a:p>
            <a:endParaRPr lang="de-DE" dirty="0"/>
          </a:p>
          <a:p>
            <a:r>
              <a:rPr lang="de-DE" dirty="0"/>
              <a:t>Denkmoment ggf. gemeinsam kurz besprechen. Als vertiefenden Hinweis können die Teilnehmenden gebeten werden, einen konkreten Rechenweg mit den Sprachmitteln und Visualisierungen dieses Sprachspeichers zu beschreiben. Das wird nicht gut gelingen. Warum nicht, kommt auf der nächsten Folie.</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12</a:t>
            </a:fld>
            <a:endParaRPr lang="de-DE"/>
          </a:p>
        </p:txBody>
      </p:sp>
    </p:spTree>
    <p:extLst>
      <p:ext uri="{BB962C8B-B14F-4D97-AF65-F5344CB8AC3E}">
        <p14:creationId xmlns:p14="http://schemas.microsoft.com/office/powerpoint/2010/main" val="2759677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Es geht nicht darum, alle möglichen Sprachmittel auf einem Sprachspeicher abzubilden, sondern vor allem konkrete Sprachangebote zu machen, die in der konkreten Situation helfen. Dazu ist es hilfreich, zu überlegen, wie ein Kind, das etwas beschreiben soll, in dem Sprachspeicher passende Formulierungen und Visualisierungen findet. Wenn ein Kind erst jeden Satz durchlesen und verstehen muss, ist der Sprachspeicher keine Hilfe, sondern eher ein Hemmnis. Vor allem Einzelwörter oder auch vom Kontext losgelöste Sätze helfen nicht.</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13</a:t>
            </a:fld>
            <a:endParaRPr lang="de-DE"/>
          </a:p>
        </p:txBody>
      </p:sp>
    </p:spTree>
    <p:extLst>
      <p:ext uri="{BB962C8B-B14F-4D97-AF65-F5344CB8AC3E}">
        <p14:creationId xmlns:p14="http://schemas.microsoft.com/office/powerpoint/2010/main" val="401443478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Layouts/_rels/slideLayout25.xml.rels><?xml version="1.0" encoding="UTF-8" standalone="yes"?>
<Relationships xmlns="http://schemas.openxmlformats.org/package/2006/relationships"><Relationship Id="rId8" Type="http://schemas.openxmlformats.org/officeDocument/2006/relationships/hyperlink" Target="https://pikas.dzlm.de/node/1253" TargetMode="External"/><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elfolie mit Bild">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607F59BF-9292-6101-0C7F-B51CADEC237F}"/>
              </a:ext>
            </a:extLst>
          </p:cNvPr>
          <p:cNvPicPr>
            <a:picLocks/>
          </p:cNvPicPr>
          <p:nvPr userDrawn="1"/>
        </p:nvPicPr>
        <p:blipFill rotWithShape="1">
          <a:blip r:embed="rId2">
            <a:extLst>
              <a:ext uri="{28A0092B-C50C-407E-A947-70E740481C1C}">
                <a14:useLocalDpi xmlns:a14="http://schemas.microsoft.com/office/drawing/2010/main"/>
              </a:ext>
            </a:extLst>
          </a:blip>
          <a:srcRect t="-468"/>
          <a:stretch/>
        </p:blipFill>
        <p:spPr>
          <a:xfrm>
            <a:off x="0" y="1347370"/>
            <a:ext cx="9144000" cy="2488673"/>
          </a:xfrm>
          <a:prstGeom prst="rect">
            <a:avLst/>
          </a:prstGeom>
        </p:spPr>
      </p:pic>
      <p:sp>
        <p:nvSpPr>
          <p:cNvPr id="19" name="Rechteck 18">
            <a:extLst>
              <a:ext uri="{FF2B5EF4-FFF2-40B4-BE49-F238E27FC236}">
                <a16:creationId xmlns:a16="http://schemas.microsoft.com/office/drawing/2014/main" id="{D36BC334-6FD1-1A40-8825-BAF30D28767D}"/>
              </a:ext>
            </a:extLst>
          </p:cNvPr>
          <p:cNvSpPr/>
          <p:nvPr userDrawn="1"/>
        </p:nvSpPr>
        <p:spPr>
          <a:xfrm>
            <a:off x="244032" y="3167743"/>
            <a:ext cx="8598632" cy="58020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7" name="Untertitel 2">
            <a:extLst>
              <a:ext uri="{FF2B5EF4-FFF2-40B4-BE49-F238E27FC236}">
                <a16:creationId xmlns:a16="http://schemas.microsoft.com/office/drawing/2014/main" id="{D2BC6747-6E7B-4347-9DAE-C03322AB17CC}"/>
              </a:ext>
            </a:extLst>
          </p:cNvPr>
          <p:cNvSpPr>
            <a:spLocks noGrp="1"/>
          </p:cNvSpPr>
          <p:nvPr>
            <p:ph type="subTitle" idx="1" hasCustomPrompt="1"/>
          </p:nvPr>
        </p:nvSpPr>
        <p:spPr>
          <a:xfrm>
            <a:off x="244032" y="4019325"/>
            <a:ext cx="8598632" cy="876659"/>
          </a:xfrm>
          <a:prstGeom prst="rect">
            <a:avLst/>
          </a:prstGeom>
        </p:spPr>
        <p:txBody>
          <a:bodyPr>
            <a:normAutofit/>
          </a:bodyPr>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22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 1</a:t>
            </a:r>
          </a:p>
        </p:txBody>
      </p:sp>
      <p:sp>
        <p:nvSpPr>
          <p:cNvPr id="6" name="Titel 1">
            <a:extLst>
              <a:ext uri="{FF2B5EF4-FFF2-40B4-BE49-F238E27FC236}">
                <a16:creationId xmlns:a16="http://schemas.microsoft.com/office/drawing/2014/main" id="{B297FD74-E173-FE4F-93A9-11A0DF79436D}"/>
              </a:ext>
            </a:extLst>
          </p:cNvPr>
          <p:cNvSpPr>
            <a:spLocks noGrp="1"/>
          </p:cNvSpPr>
          <p:nvPr>
            <p:ph type="ctrTitle" hasCustomPrompt="1"/>
          </p:nvPr>
        </p:nvSpPr>
        <p:spPr>
          <a:xfrm>
            <a:off x="244032" y="1773667"/>
            <a:ext cx="8598632" cy="1975784"/>
          </a:xfrm>
          <a:prstGeom prst="rect">
            <a:avLst/>
          </a:prstGeom>
        </p:spPr>
        <p:txBody>
          <a:bodyPr anchor="b">
            <a:normAutofit/>
          </a:bodyPr>
          <a:lstStyle>
            <a:lvl1pPr algn="ctr">
              <a:defRPr sz="2800" b="0" i="0">
                <a:solidFill>
                  <a:srgbClr val="327D87"/>
                </a:solidFill>
                <a:latin typeface="Arial" panose="020B0604020202020204" pitchFamily="34" charset="0"/>
                <a:cs typeface="Arial" panose="020B0604020202020204" pitchFamily="34" charset="0"/>
              </a:defRPr>
            </a:lvl1pPr>
          </a:lstStyle>
          <a:p>
            <a:r>
              <a:rPr lang="de-DE" dirty="0"/>
              <a:t>MASTERTITELFORMAT BEARBEITEN</a:t>
            </a:r>
          </a:p>
        </p:txBody>
      </p:sp>
      <p:pic>
        <p:nvPicPr>
          <p:cNvPr id="10" name="Grafik 9">
            <a:extLst>
              <a:ext uri="{FF2B5EF4-FFF2-40B4-BE49-F238E27FC236}">
                <a16:creationId xmlns:a16="http://schemas.microsoft.com/office/drawing/2014/main" id="{19D352EF-A16F-BF4D-8B19-222D9975B4C6}"/>
              </a:ext>
            </a:extLst>
          </p:cNvPr>
          <p:cNvPicPr>
            <a:picLocks/>
          </p:cNvPicPr>
          <p:nvPr userDrawn="1"/>
        </p:nvPicPr>
        <p:blipFill>
          <a:blip r:embed="rId3"/>
          <a:stretch>
            <a:fillRect/>
          </a:stretch>
        </p:blipFill>
        <p:spPr>
          <a:xfrm>
            <a:off x="7467899" y="6052711"/>
            <a:ext cx="1530435" cy="338587"/>
          </a:xfrm>
          <a:prstGeom prst="rect">
            <a:avLst/>
          </a:prstGeom>
        </p:spPr>
      </p:pic>
      <p:pic>
        <p:nvPicPr>
          <p:cNvPr id="11" name="Grafik 10">
            <a:extLst>
              <a:ext uri="{FF2B5EF4-FFF2-40B4-BE49-F238E27FC236}">
                <a16:creationId xmlns:a16="http://schemas.microsoft.com/office/drawing/2014/main" id="{35CA4E71-1757-F14F-B344-CAC528132383}"/>
              </a:ext>
            </a:extLst>
          </p:cNvPr>
          <p:cNvPicPr>
            <a:picLocks/>
          </p:cNvPicPr>
          <p:nvPr userDrawn="1"/>
        </p:nvPicPr>
        <p:blipFill>
          <a:blip r:embed="rId4">
            <a:extLst>
              <a:ext uri="{28A0092B-C50C-407E-A947-70E740481C1C}">
                <a14:useLocalDpi xmlns:a14="http://schemas.microsoft.com/office/drawing/2010/main"/>
              </a:ext>
            </a:extLst>
          </a:blip>
          <a:stretch>
            <a:fillRect/>
          </a:stretch>
        </p:blipFill>
        <p:spPr>
          <a:xfrm>
            <a:off x="152602" y="6049009"/>
            <a:ext cx="1730654" cy="353896"/>
          </a:xfrm>
          <a:prstGeom prst="rect">
            <a:avLst/>
          </a:prstGeom>
        </p:spPr>
      </p:pic>
      <p:pic>
        <p:nvPicPr>
          <p:cNvPr id="12" name="Grafik 11">
            <a:extLst>
              <a:ext uri="{FF2B5EF4-FFF2-40B4-BE49-F238E27FC236}">
                <a16:creationId xmlns:a16="http://schemas.microsoft.com/office/drawing/2014/main" id="{6BA6BC30-95EA-E24B-AC8A-6CBAA4547555}"/>
              </a:ext>
            </a:extLst>
          </p:cNvPr>
          <p:cNvPicPr>
            <a:picLocks/>
          </p:cNvPicPr>
          <p:nvPr userDrawn="1"/>
        </p:nvPicPr>
        <p:blipFill>
          <a:blip r:embed="rId5"/>
          <a:stretch>
            <a:fillRect/>
          </a:stretch>
        </p:blipFill>
        <p:spPr>
          <a:xfrm>
            <a:off x="2077423" y="6067333"/>
            <a:ext cx="1398783" cy="278170"/>
          </a:xfrm>
          <a:prstGeom prst="rect">
            <a:avLst/>
          </a:prstGeom>
        </p:spPr>
      </p:pic>
      <p:cxnSp>
        <p:nvCxnSpPr>
          <p:cNvPr id="13" name="Gerade Verbindung 12">
            <a:extLst>
              <a:ext uri="{FF2B5EF4-FFF2-40B4-BE49-F238E27FC236}">
                <a16:creationId xmlns:a16="http://schemas.microsoft.com/office/drawing/2014/main" id="{6CCDD94E-CC7B-0846-9D6B-3CCDCA316FFC}"/>
              </a:ext>
            </a:extLst>
          </p:cNvPr>
          <p:cNvCxnSpPr>
            <a:cxnSpLocks/>
          </p:cNvCxnSpPr>
          <p:nvPr userDrawn="1"/>
        </p:nvCxnSpPr>
        <p:spPr>
          <a:xfrm>
            <a:off x="145465" y="5881034"/>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4" name="Textplatzhalter 2">
            <a:extLst>
              <a:ext uri="{FF2B5EF4-FFF2-40B4-BE49-F238E27FC236}">
                <a16:creationId xmlns:a16="http://schemas.microsoft.com/office/drawing/2014/main" id="{1929A247-8EAA-8D4D-A15C-210407BB7114}"/>
              </a:ext>
            </a:extLst>
          </p:cNvPr>
          <p:cNvSpPr>
            <a:spLocks noGrp="1"/>
          </p:cNvSpPr>
          <p:nvPr>
            <p:ph type="body" idx="10" hasCustomPrompt="1"/>
          </p:nvPr>
        </p:nvSpPr>
        <p:spPr>
          <a:xfrm>
            <a:off x="244032" y="4623841"/>
            <a:ext cx="8598632" cy="727070"/>
          </a:xfrm>
          <a:prstGeom prst="rect">
            <a:avLst/>
          </a:prstGeom>
        </p:spPr>
        <p:txBody>
          <a:bodyPr>
            <a:normAutofit/>
          </a:bodyPr>
          <a:lstStyle>
            <a:lvl1pPr marL="0" indent="0" algn="ctr">
              <a:buNone/>
              <a:defRPr sz="18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Master-Untertitel 2</a:t>
            </a:r>
          </a:p>
        </p:txBody>
      </p:sp>
      <p:pic>
        <p:nvPicPr>
          <p:cNvPr id="27" name="Grafik 26">
            <a:extLst>
              <a:ext uri="{FF2B5EF4-FFF2-40B4-BE49-F238E27FC236}">
                <a16:creationId xmlns:a16="http://schemas.microsoft.com/office/drawing/2014/main" id="{9B961665-1F46-1441-A5FF-E7D2784C221E}"/>
              </a:ext>
            </a:extLst>
          </p:cNvPr>
          <p:cNvPicPr>
            <a:picLocks/>
          </p:cNvPicPr>
          <p:nvPr userDrawn="1"/>
        </p:nvPicPr>
        <p:blipFill>
          <a:blip r:embed="rId6"/>
          <a:stretch>
            <a:fillRect/>
          </a:stretch>
        </p:blipFill>
        <p:spPr>
          <a:xfrm>
            <a:off x="5940771" y="6049009"/>
            <a:ext cx="1332960" cy="353896"/>
          </a:xfrm>
          <a:prstGeom prst="rect">
            <a:avLst/>
          </a:prstGeom>
        </p:spPr>
      </p:pic>
      <p:pic>
        <p:nvPicPr>
          <p:cNvPr id="15" name="Grafik 14">
            <a:extLst>
              <a:ext uri="{FF2B5EF4-FFF2-40B4-BE49-F238E27FC236}">
                <a16:creationId xmlns:a16="http://schemas.microsoft.com/office/drawing/2014/main" id="{F64D3765-2FF9-26CD-C4BF-FE7729F9D0C3}"/>
              </a:ext>
            </a:extLst>
          </p:cNvPr>
          <p:cNvPicPr>
            <a:picLocks noChangeAspect="1"/>
          </p:cNvPicPr>
          <p:nvPr userDrawn="1"/>
        </p:nvPicPr>
        <p:blipFill>
          <a:blip r:embed="rId7"/>
          <a:stretch>
            <a:fillRect/>
          </a:stretch>
        </p:blipFill>
        <p:spPr>
          <a:xfrm>
            <a:off x="187470" y="237721"/>
            <a:ext cx="2610654" cy="994776"/>
          </a:xfrm>
          <a:prstGeom prst="rect">
            <a:avLst/>
          </a:prstGeom>
        </p:spPr>
      </p:pic>
      <p:sp>
        <p:nvSpPr>
          <p:cNvPr id="2" name="Datumsplatzhalter 18">
            <a:extLst>
              <a:ext uri="{FF2B5EF4-FFF2-40B4-BE49-F238E27FC236}">
                <a16:creationId xmlns:a16="http://schemas.microsoft.com/office/drawing/2014/main" id="{4EF57669-5C0B-DE9F-CAA7-F77C5726727F}"/>
              </a:ext>
            </a:extLst>
          </p:cNvPr>
          <p:cNvSpPr>
            <a:spLocks noGrp="1"/>
          </p:cNvSpPr>
          <p:nvPr>
            <p:ph type="dt" sz="half" idx="11"/>
          </p:nvPr>
        </p:nvSpPr>
        <p:spPr>
          <a:xfrm>
            <a:off x="4186412" y="5477387"/>
            <a:ext cx="3138141" cy="393256"/>
          </a:xfrm>
          <a:prstGeom prst="rect">
            <a:avLst/>
          </a:prstGeom>
        </p:spPr>
        <p:txBody>
          <a:bodyPr/>
          <a:lstStyle>
            <a:lvl1pPr algn="l">
              <a:defRPr sz="1200" b="0">
                <a:solidFill>
                  <a:schemeClr val="tx1"/>
                </a:solidFill>
                <a:latin typeface="Arial" panose="020B0604020202020204" pitchFamily="34" charset="0"/>
                <a:cs typeface="Arial" panose="020B0604020202020204" pitchFamily="34" charset="0"/>
              </a:defRPr>
            </a:lvl1pPr>
          </a:lstStyle>
          <a:p>
            <a:pPr>
              <a:lnSpc>
                <a:spcPct val="150000"/>
              </a:lnSpc>
            </a:pPr>
            <a:fld id="{B29262AF-77CB-034C-A336-DAEBBEF51D2E}" type="datetime4">
              <a:rPr lang="de-DE" smtClean="0"/>
              <a:pPr>
                <a:lnSpc>
                  <a:spcPct val="150000"/>
                </a:lnSpc>
              </a:pPr>
              <a:t>30. April 2024</a:t>
            </a:fld>
            <a:endParaRPr lang="de-DE" dirty="0"/>
          </a:p>
        </p:txBody>
      </p:sp>
      <p:sp>
        <p:nvSpPr>
          <p:cNvPr id="4" name="Textfeld 3">
            <a:extLst>
              <a:ext uri="{FF2B5EF4-FFF2-40B4-BE49-F238E27FC236}">
                <a16:creationId xmlns:a16="http://schemas.microsoft.com/office/drawing/2014/main" id="{BB1618AB-680E-4CA0-3950-F943ACB7FE00}"/>
              </a:ext>
            </a:extLst>
          </p:cNvPr>
          <p:cNvSpPr txBox="1"/>
          <p:nvPr userDrawn="1"/>
        </p:nvSpPr>
        <p:spPr>
          <a:xfrm>
            <a:off x="3575748" y="5530199"/>
            <a:ext cx="695728" cy="276999"/>
          </a:xfrm>
          <a:prstGeom prst="rect">
            <a:avLst/>
          </a:prstGeom>
          <a:noFill/>
        </p:spPr>
        <p:txBody>
          <a:bodyPr wrap="square" rtlCol="0">
            <a:spAutoFit/>
          </a:bodyPr>
          <a:lstStyle/>
          <a:p>
            <a:pPr algn="r"/>
            <a:r>
              <a:rPr lang="de-DE" sz="1200" dirty="0">
                <a:latin typeface="+mj-lt"/>
              </a:rPr>
              <a:t>Stand:</a:t>
            </a:r>
          </a:p>
        </p:txBody>
      </p:sp>
      <p:pic>
        <p:nvPicPr>
          <p:cNvPr id="3" name="Grafik 2">
            <a:extLst>
              <a:ext uri="{FF2B5EF4-FFF2-40B4-BE49-F238E27FC236}">
                <a16:creationId xmlns:a16="http://schemas.microsoft.com/office/drawing/2014/main" id="{C92558A5-32F0-9B49-B367-DDF751974177}"/>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3591088" y="6100772"/>
            <a:ext cx="2207980" cy="242463"/>
          </a:xfrm>
          <a:prstGeom prst="rect">
            <a:avLst/>
          </a:prstGeom>
        </p:spPr>
      </p:pic>
    </p:spTree>
    <p:extLst>
      <p:ext uri="{BB962C8B-B14F-4D97-AF65-F5344CB8AC3E}">
        <p14:creationId xmlns:p14="http://schemas.microsoft.com/office/powerpoint/2010/main" val="3289572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azit">
    <p:spTree>
      <p:nvGrpSpPr>
        <p:cNvPr id="1" name=""/>
        <p:cNvGrpSpPr/>
        <p:nvPr/>
      </p:nvGrpSpPr>
      <p:grpSpPr>
        <a:xfrm>
          <a:off x="0" y="0"/>
          <a:ext cx="0" cy="0"/>
          <a:chOff x="0" y="0"/>
          <a:chExt cx="0" cy="0"/>
        </a:xfrm>
      </p:grpSpPr>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40" name="Textplatzhalter 6">
            <a:extLst>
              <a:ext uri="{FF2B5EF4-FFF2-40B4-BE49-F238E27FC236}">
                <a16:creationId xmlns:a16="http://schemas.microsoft.com/office/drawing/2014/main" id="{DC2248B3-B904-124F-A177-D58551433DC7}"/>
              </a:ext>
            </a:extLst>
          </p:cNvPr>
          <p:cNvSpPr>
            <a:spLocks noGrp="1"/>
          </p:cNvSpPr>
          <p:nvPr>
            <p:ph type="body" sz="quarter" idx="14"/>
          </p:nvPr>
        </p:nvSpPr>
        <p:spPr>
          <a:xfrm>
            <a:off x="1763316" y="1358912"/>
            <a:ext cx="6438900" cy="462278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sp>
        <p:nvSpPr>
          <p:cNvPr id="13" name="Rechteck 12">
            <a:extLst>
              <a:ext uri="{FF2B5EF4-FFF2-40B4-BE49-F238E27FC236}">
                <a16:creationId xmlns:a16="http://schemas.microsoft.com/office/drawing/2014/main" id="{EED7C407-117E-934E-B32C-F1EF624CC1EA}"/>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4227AB4C-D0B3-EB42-8D21-1D29999B3E5C}"/>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B7D6D6ED-6B81-B448-98A1-03F46B53880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
        <p:nvSpPr>
          <p:cNvPr id="35" name="Foliennummernplatzhalter 20">
            <a:extLst>
              <a:ext uri="{FF2B5EF4-FFF2-40B4-BE49-F238E27FC236}">
                <a16:creationId xmlns:a16="http://schemas.microsoft.com/office/drawing/2014/main" id="{5320F121-F19D-B04E-88D4-08B372792356}"/>
              </a:ext>
            </a:extLst>
          </p:cNvPr>
          <p:cNvSpPr txBox="1">
            <a:spLocks/>
          </p:cNvSpPr>
          <p:nvPr userDrawn="1"/>
        </p:nvSpPr>
        <p:spPr>
          <a:xfrm>
            <a:off x="6457950" y="6352795"/>
            <a:ext cx="2057400" cy="365125"/>
          </a:xfrm>
          <a:prstGeom prst="rect">
            <a:avLst/>
          </a:prstGeom>
        </p:spPr>
        <p:txBody>
          <a:bodyPr/>
          <a:lstStyle>
            <a:defPPr>
              <a:defRPr lang="en-US"/>
            </a:defPPr>
            <a:lvl1pPr marL="0" algn="r" defTabSz="457200" rtl="0" eaLnBrk="1" latinLnBrk="0" hangingPunct="1">
              <a:lnSpc>
                <a:spcPct val="150000"/>
              </a:lnSpc>
              <a:defRPr sz="1200" kern="1200">
                <a:solidFill>
                  <a:schemeClr val="bg2">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3752B7C-18A9-864D-BBCB-54A9F41B5594}" type="slidenum">
              <a:rPr lang="de-DE" smtClean="0"/>
              <a:pPr/>
              <a:t>‹Nr.›</a:t>
            </a:fld>
            <a:endParaRPr lang="de-DE" dirty="0"/>
          </a:p>
        </p:txBody>
      </p:sp>
      <p:pic>
        <p:nvPicPr>
          <p:cNvPr id="37" name="Grafik 36">
            <a:extLst>
              <a:ext uri="{FF2B5EF4-FFF2-40B4-BE49-F238E27FC236}">
                <a16:creationId xmlns:a16="http://schemas.microsoft.com/office/drawing/2014/main" id="{902B7121-C4B8-714D-9CF6-8A4EE9B8CA15}"/>
              </a:ext>
            </a:extLst>
          </p:cNvPr>
          <p:cNvPicPr>
            <a:picLocks noChangeAspect="1"/>
          </p:cNvPicPr>
          <p:nvPr userDrawn="1"/>
        </p:nvPicPr>
        <p:blipFill>
          <a:blip r:embed="rId2"/>
          <a:stretch>
            <a:fillRect/>
          </a:stretch>
        </p:blipFill>
        <p:spPr>
          <a:xfrm>
            <a:off x="1128599" y="1444485"/>
            <a:ext cx="480361" cy="480361"/>
          </a:xfrm>
          <a:prstGeom prst="rect">
            <a:avLst/>
          </a:prstGeom>
        </p:spPr>
      </p:pic>
      <p:sp>
        <p:nvSpPr>
          <p:cNvPr id="38" name="Titel 1">
            <a:extLst>
              <a:ext uri="{FF2B5EF4-FFF2-40B4-BE49-F238E27FC236}">
                <a16:creationId xmlns:a16="http://schemas.microsoft.com/office/drawing/2014/main" id="{03610563-61CF-D545-B6FF-9DDD7C99DACE}"/>
              </a:ext>
            </a:extLst>
          </p:cNvPr>
          <p:cNvSpPr>
            <a:spLocks noGrp="1"/>
          </p:cNvSpPr>
          <p:nvPr>
            <p:ph type="title" hasCustomPrompt="1"/>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Fazit</a:t>
            </a:r>
          </a:p>
        </p:txBody>
      </p:sp>
      <p:pic>
        <p:nvPicPr>
          <p:cNvPr id="19" name="Grafik 18">
            <a:extLst>
              <a:ext uri="{FF2B5EF4-FFF2-40B4-BE49-F238E27FC236}">
                <a16:creationId xmlns:a16="http://schemas.microsoft.com/office/drawing/2014/main" id="{A3E145AD-D002-6DE7-D593-B10994ABFB43}"/>
              </a:ext>
            </a:extLst>
          </p:cNvPr>
          <p:cNvPicPr>
            <a:picLocks/>
          </p:cNvPicPr>
          <p:nvPr userDrawn="1"/>
        </p:nvPicPr>
        <p:blipFill>
          <a:blip r:embed="rId3"/>
          <a:stretch>
            <a:fillRect/>
          </a:stretch>
        </p:blipFill>
        <p:spPr>
          <a:xfrm>
            <a:off x="121429" y="260617"/>
            <a:ext cx="855317" cy="732691"/>
          </a:xfrm>
          <a:prstGeom prst="rect">
            <a:avLst/>
          </a:prstGeom>
        </p:spPr>
      </p:pic>
    </p:spTree>
    <p:extLst>
      <p:ext uri="{BB962C8B-B14F-4D97-AF65-F5344CB8AC3E}">
        <p14:creationId xmlns:p14="http://schemas.microsoft.com/office/powerpoint/2010/main" val="3987019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rprobungsauftra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EFDCF8A2-15AC-1EDF-69E6-150C5713D944}"/>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806418"/>
          </a:xfrm>
          <a:prstGeom prst="rect">
            <a:avLst/>
          </a:prstGeom>
          <a:solidFill>
            <a:schemeClr val="accent6">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1" name="Foliennummernplatzhalter 20">
            <a:extLst>
              <a:ext uri="{FF2B5EF4-FFF2-40B4-BE49-F238E27FC236}">
                <a16:creationId xmlns:a16="http://schemas.microsoft.com/office/drawing/2014/main" id="{99C5039F-EFA6-3745-A665-E57EB377D2AC}"/>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4" name="Datumsplatzhalter 18">
            <a:extLst>
              <a:ext uri="{FF2B5EF4-FFF2-40B4-BE49-F238E27FC236}">
                <a16:creationId xmlns:a16="http://schemas.microsoft.com/office/drawing/2014/main" id="{C46D8417-E64C-DB4C-B3CD-D9AF19D9E9FC}"/>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
        <p:nvSpPr>
          <p:cNvPr id="27" name="Textfeld 26">
            <a:extLst>
              <a:ext uri="{FF2B5EF4-FFF2-40B4-BE49-F238E27FC236}">
                <a16:creationId xmlns:a16="http://schemas.microsoft.com/office/drawing/2014/main" id="{E5B7FBBC-9B5F-C74A-B7B4-F9E7BF274775}"/>
              </a:ext>
            </a:extLst>
          </p:cNvPr>
          <p:cNvSpPr txBox="1"/>
          <p:nvPr userDrawn="1"/>
        </p:nvSpPr>
        <p:spPr>
          <a:xfrm>
            <a:off x="1674078" y="1282667"/>
            <a:ext cx="5854198" cy="276999"/>
          </a:xfrm>
          <a:prstGeom prst="rect">
            <a:avLst/>
          </a:prstGeom>
          <a:noFill/>
        </p:spPr>
        <p:txBody>
          <a:bodyPr wrap="square" rtlCol="0">
            <a:noAutofit/>
          </a:bodyPr>
          <a:lstStyle/>
          <a:p>
            <a:r>
              <a:rPr lang="de-DE" sz="1600" dirty="0">
                <a:solidFill>
                  <a:srgbClr val="327D87"/>
                </a:solidFill>
                <a:latin typeface="Arial" panose="020B0604020202020204" pitchFamily="34" charset="0"/>
                <a:cs typeface="Arial" panose="020B0604020202020204" pitchFamily="34" charset="0"/>
              </a:rPr>
              <a:t>ERPROBUNGSAUFTRAG</a:t>
            </a:r>
          </a:p>
        </p:txBody>
      </p:sp>
      <p:sp>
        <p:nvSpPr>
          <p:cNvPr id="28" name="Textplatzhalter 7">
            <a:extLst>
              <a:ext uri="{FF2B5EF4-FFF2-40B4-BE49-F238E27FC236}">
                <a16:creationId xmlns:a16="http://schemas.microsoft.com/office/drawing/2014/main" id="{6754452A-790B-1D4D-9356-682FBD996F12}"/>
              </a:ext>
            </a:extLst>
          </p:cNvPr>
          <p:cNvSpPr>
            <a:spLocks noGrp="1"/>
          </p:cNvSpPr>
          <p:nvPr>
            <p:ph type="body" sz="quarter" idx="13"/>
          </p:nvPr>
        </p:nvSpPr>
        <p:spPr>
          <a:xfrm>
            <a:off x="1096423" y="4134419"/>
            <a:ext cx="7105899" cy="2033019"/>
          </a:xfrm>
          <a:prstGeom prst="rect">
            <a:avLst/>
          </a:prstGeom>
        </p:spPr>
        <p:txBody>
          <a:bodyPr/>
          <a:lstStyle>
            <a:lvl1pPr marL="0" indent="0">
              <a:buNone/>
              <a:defRPr sz="20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sp>
        <p:nvSpPr>
          <p:cNvPr id="30" name="Textplatzhalter 6">
            <a:extLst>
              <a:ext uri="{FF2B5EF4-FFF2-40B4-BE49-F238E27FC236}">
                <a16:creationId xmlns:a16="http://schemas.microsoft.com/office/drawing/2014/main" id="{32DDB7FE-1503-0946-B2E8-F6E1EA363887}"/>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sp>
        <p:nvSpPr>
          <p:cNvPr id="31" name="Titel 1">
            <a:extLst>
              <a:ext uri="{FF2B5EF4-FFF2-40B4-BE49-F238E27FC236}">
                <a16:creationId xmlns:a16="http://schemas.microsoft.com/office/drawing/2014/main" id="{B7A02116-3456-E54B-91A3-710DE4C9C01C}"/>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pic>
        <p:nvPicPr>
          <p:cNvPr id="13" name="Grafik 12">
            <a:extLst>
              <a:ext uri="{FF2B5EF4-FFF2-40B4-BE49-F238E27FC236}">
                <a16:creationId xmlns:a16="http://schemas.microsoft.com/office/drawing/2014/main" id="{723B5DC1-AAC9-10E4-D48F-593DAE11A871}"/>
              </a:ext>
            </a:extLst>
          </p:cNvPr>
          <p:cNvPicPr>
            <a:picLocks/>
          </p:cNvPicPr>
          <p:nvPr userDrawn="1"/>
        </p:nvPicPr>
        <p:blipFill>
          <a:blip r:embed="rId2"/>
          <a:stretch>
            <a:fillRect/>
          </a:stretch>
        </p:blipFill>
        <p:spPr>
          <a:xfrm>
            <a:off x="121429" y="260617"/>
            <a:ext cx="855317" cy="732691"/>
          </a:xfrm>
          <a:prstGeom prst="rect">
            <a:avLst/>
          </a:prstGeom>
        </p:spPr>
      </p:pic>
      <p:pic>
        <p:nvPicPr>
          <p:cNvPr id="3" name="Grafik 2">
            <a:extLst>
              <a:ext uri="{FF2B5EF4-FFF2-40B4-BE49-F238E27FC236}">
                <a16:creationId xmlns:a16="http://schemas.microsoft.com/office/drawing/2014/main" id="{1408C839-CF30-AAC6-9D54-AB665CCCBEEC}"/>
              </a:ext>
            </a:extLst>
          </p:cNvPr>
          <p:cNvPicPr>
            <a:picLocks noChangeAspect="1"/>
          </p:cNvPicPr>
          <p:nvPr userDrawn="1"/>
        </p:nvPicPr>
        <p:blipFill>
          <a:blip r:embed="rId3"/>
          <a:stretch>
            <a:fillRect/>
          </a:stretch>
        </p:blipFill>
        <p:spPr>
          <a:xfrm>
            <a:off x="643859" y="1282667"/>
            <a:ext cx="905127" cy="660393"/>
          </a:xfrm>
          <a:prstGeom prst="rect">
            <a:avLst/>
          </a:prstGeom>
        </p:spPr>
      </p:pic>
    </p:spTree>
    <p:extLst>
      <p:ext uri="{BB962C8B-B14F-4D97-AF65-F5344CB8AC3E}">
        <p14:creationId xmlns:p14="http://schemas.microsoft.com/office/powerpoint/2010/main" val="117924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Erprobungsauftra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EFDCF8A2-15AC-1EDF-69E6-150C5713D944}"/>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806418"/>
          </a:xfrm>
          <a:prstGeom prst="rect">
            <a:avLst/>
          </a:prstGeom>
          <a:solidFill>
            <a:schemeClr val="accent6">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1" name="Foliennummernplatzhalter 20">
            <a:extLst>
              <a:ext uri="{FF2B5EF4-FFF2-40B4-BE49-F238E27FC236}">
                <a16:creationId xmlns:a16="http://schemas.microsoft.com/office/drawing/2014/main" id="{99C5039F-EFA6-3745-A665-E57EB377D2AC}"/>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4" name="Datumsplatzhalter 18">
            <a:extLst>
              <a:ext uri="{FF2B5EF4-FFF2-40B4-BE49-F238E27FC236}">
                <a16:creationId xmlns:a16="http://schemas.microsoft.com/office/drawing/2014/main" id="{C46D8417-E64C-DB4C-B3CD-D9AF19D9E9FC}"/>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
        <p:nvSpPr>
          <p:cNvPr id="27" name="Textfeld 26">
            <a:extLst>
              <a:ext uri="{FF2B5EF4-FFF2-40B4-BE49-F238E27FC236}">
                <a16:creationId xmlns:a16="http://schemas.microsoft.com/office/drawing/2014/main" id="{E5B7FBBC-9B5F-C74A-B7B4-F9E7BF274775}"/>
              </a:ext>
            </a:extLst>
          </p:cNvPr>
          <p:cNvSpPr txBox="1"/>
          <p:nvPr userDrawn="1"/>
        </p:nvSpPr>
        <p:spPr>
          <a:xfrm>
            <a:off x="1674078" y="1282667"/>
            <a:ext cx="5854198" cy="276999"/>
          </a:xfrm>
          <a:prstGeom prst="rect">
            <a:avLst/>
          </a:prstGeom>
          <a:noFill/>
        </p:spPr>
        <p:txBody>
          <a:bodyPr wrap="square" rtlCol="0">
            <a:noAutofit/>
          </a:bodyPr>
          <a:lstStyle/>
          <a:p>
            <a:r>
              <a:rPr lang="de-DE" sz="1600" dirty="0">
                <a:solidFill>
                  <a:srgbClr val="327D87"/>
                </a:solidFill>
                <a:latin typeface="Arial" panose="020B0604020202020204" pitchFamily="34" charset="0"/>
                <a:cs typeface="Arial" panose="020B0604020202020204" pitchFamily="34" charset="0"/>
              </a:rPr>
              <a:t>ERPROBUNGSAUFTRAG</a:t>
            </a:r>
          </a:p>
        </p:txBody>
      </p:sp>
      <p:sp>
        <p:nvSpPr>
          <p:cNvPr id="28" name="Textplatzhalter 7">
            <a:extLst>
              <a:ext uri="{FF2B5EF4-FFF2-40B4-BE49-F238E27FC236}">
                <a16:creationId xmlns:a16="http://schemas.microsoft.com/office/drawing/2014/main" id="{6754452A-790B-1D4D-9356-682FBD996F12}"/>
              </a:ext>
            </a:extLst>
          </p:cNvPr>
          <p:cNvSpPr>
            <a:spLocks noGrp="1"/>
          </p:cNvSpPr>
          <p:nvPr>
            <p:ph type="body" sz="quarter" idx="13"/>
          </p:nvPr>
        </p:nvSpPr>
        <p:spPr>
          <a:xfrm>
            <a:off x="1096423" y="4134419"/>
            <a:ext cx="7105899" cy="2033019"/>
          </a:xfrm>
          <a:prstGeom prst="rect">
            <a:avLst/>
          </a:prstGeom>
        </p:spPr>
        <p:txBody>
          <a:bodyPr/>
          <a:lstStyle>
            <a:lvl1pPr marL="0" indent="0">
              <a:buNone/>
              <a:defRPr sz="20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sp>
        <p:nvSpPr>
          <p:cNvPr id="30" name="Textplatzhalter 6">
            <a:extLst>
              <a:ext uri="{FF2B5EF4-FFF2-40B4-BE49-F238E27FC236}">
                <a16:creationId xmlns:a16="http://schemas.microsoft.com/office/drawing/2014/main" id="{32DDB7FE-1503-0946-B2E8-F6E1EA363887}"/>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sp>
        <p:nvSpPr>
          <p:cNvPr id="31" name="Titel 1">
            <a:extLst>
              <a:ext uri="{FF2B5EF4-FFF2-40B4-BE49-F238E27FC236}">
                <a16:creationId xmlns:a16="http://schemas.microsoft.com/office/drawing/2014/main" id="{B7A02116-3456-E54B-91A3-710DE4C9C01C}"/>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pic>
        <p:nvPicPr>
          <p:cNvPr id="13" name="Grafik 12">
            <a:extLst>
              <a:ext uri="{FF2B5EF4-FFF2-40B4-BE49-F238E27FC236}">
                <a16:creationId xmlns:a16="http://schemas.microsoft.com/office/drawing/2014/main" id="{723B5DC1-AAC9-10E4-D48F-593DAE11A871}"/>
              </a:ext>
            </a:extLst>
          </p:cNvPr>
          <p:cNvPicPr>
            <a:picLocks/>
          </p:cNvPicPr>
          <p:nvPr userDrawn="1"/>
        </p:nvPicPr>
        <p:blipFill>
          <a:blip r:embed="rId2"/>
          <a:stretch>
            <a:fillRect/>
          </a:stretch>
        </p:blipFill>
        <p:spPr>
          <a:xfrm>
            <a:off x="121429" y="260617"/>
            <a:ext cx="855317" cy="732691"/>
          </a:xfrm>
          <a:prstGeom prst="rect">
            <a:avLst/>
          </a:prstGeom>
        </p:spPr>
      </p:pic>
      <p:pic>
        <p:nvPicPr>
          <p:cNvPr id="3" name="Grafik 2">
            <a:extLst>
              <a:ext uri="{FF2B5EF4-FFF2-40B4-BE49-F238E27FC236}">
                <a16:creationId xmlns:a16="http://schemas.microsoft.com/office/drawing/2014/main" id="{1408C839-CF30-AAC6-9D54-AB665CCCBEEC}"/>
              </a:ext>
            </a:extLst>
          </p:cNvPr>
          <p:cNvPicPr>
            <a:picLocks noChangeAspect="1"/>
          </p:cNvPicPr>
          <p:nvPr userDrawn="1"/>
        </p:nvPicPr>
        <p:blipFill>
          <a:blip r:embed="rId3"/>
          <a:stretch>
            <a:fillRect/>
          </a:stretch>
        </p:blipFill>
        <p:spPr>
          <a:xfrm>
            <a:off x="643859" y="1282667"/>
            <a:ext cx="905127" cy="660393"/>
          </a:xfrm>
          <a:prstGeom prst="rect">
            <a:avLst/>
          </a:prstGeom>
        </p:spPr>
      </p:pic>
    </p:spTree>
    <p:extLst>
      <p:ext uri="{BB962C8B-B14F-4D97-AF65-F5344CB8AC3E}">
        <p14:creationId xmlns:p14="http://schemas.microsoft.com/office/powerpoint/2010/main" val="13975970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Erprobungsauftra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EFDCF8A2-15AC-1EDF-69E6-150C5713D944}"/>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806418"/>
          </a:xfrm>
          <a:prstGeom prst="rect">
            <a:avLst/>
          </a:prstGeom>
          <a:solidFill>
            <a:schemeClr val="accent6">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1" name="Foliennummernplatzhalter 20">
            <a:extLst>
              <a:ext uri="{FF2B5EF4-FFF2-40B4-BE49-F238E27FC236}">
                <a16:creationId xmlns:a16="http://schemas.microsoft.com/office/drawing/2014/main" id="{99C5039F-EFA6-3745-A665-E57EB377D2AC}"/>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4" name="Datumsplatzhalter 18">
            <a:extLst>
              <a:ext uri="{FF2B5EF4-FFF2-40B4-BE49-F238E27FC236}">
                <a16:creationId xmlns:a16="http://schemas.microsoft.com/office/drawing/2014/main" id="{C46D8417-E64C-DB4C-B3CD-D9AF19D9E9FC}"/>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
        <p:nvSpPr>
          <p:cNvPr id="27" name="Textfeld 26">
            <a:extLst>
              <a:ext uri="{FF2B5EF4-FFF2-40B4-BE49-F238E27FC236}">
                <a16:creationId xmlns:a16="http://schemas.microsoft.com/office/drawing/2014/main" id="{E5B7FBBC-9B5F-C74A-B7B4-F9E7BF274775}"/>
              </a:ext>
            </a:extLst>
          </p:cNvPr>
          <p:cNvSpPr txBox="1"/>
          <p:nvPr userDrawn="1"/>
        </p:nvSpPr>
        <p:spPr>
          <a:xfrm>
            <a:off x="1674078" y="1282667"/>
            <a:ext cx="5854198" cy="276999"/>
          </a:xfrm>
          <a:prstGeom prst="rect">
            <a:avLst/>
          </a:prstGeom>
          <a:noFill/>
        </p:spPr>
        <p:txBody>
          <a:bodyPr wrap="square" rtlCol="0">
            <a:noAutofit/>
          </a:bodyPr>
          <a:lstStyle/>
          <a:p>
            <a:r>
              <a:rPr lang="de-DE" sz="1600" dirty="0">
                <a:solidFill>
                  <a:srgbClr val="327D87"/>
                </a:solidFill>
                <a:latin typeface="Arial" panose="020B0604020202020204" pitchFamily="34" charset="0"/>
                <a:cs typeface="Arial" panose="020B0604020202020204" pitchFamily="34" charset="0"/>
              </a:rPr>
              <a:t>ERPROBUNGSAUFTRAG</a:t>
            </a:r>
          </a:p>
        </p:txBody>
      </p:sp>
      <p:sp>
        <p:nvSpPr>
          <p:cNvPr id="28" name="Textplatzhalter 7">
            <a:extLst>
              <a:ext uri="{FF2B5EF4-FFF2-40B4-BE49-F238E27FC236}">
                <a16:creationId xmlns:a16="http://schemas.microsoft.com/office/drawing/2014/main" id="{6754452A-790B-1D4D-9356-682FBD996F12}"/>
              </a:ext>
            </a:extLst>
          </p:cNvPr>
          <p:cNvSpPr>
            <a:spLocks noGrp="1"/>
          </p:cNvSpPr>
          <p:nvPr>
            <p:ph type="body" sz="quarter" idx="13"/>
          </p:nvPr>
        </p:nvSpPr>
        <p:spPr>
          <a:xfrm>
            <a:off x="1096423" y="4134419"/>
            <a:ext cx="7105899" cy="2033019"/>
          </a:xfrm>
          <a:prstGeom prst="rect">
            <a:avLst/>
          </a:prstGeom>
        </p:spPr>
        <p:txBody>
          <a:bodyPr/>
          <a:lstStyle>
            <a:lvl1pPr marL="0" indent="0">
              <a:buNone/>
              <a:defRPr sz="20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cxnSp>
        <p:nvCxnSpPr>
          <p:cNvPr id="29" name="Gerade Verbindung 28">
            <a:extLst>
              <a:ext uri="{FF2B5EF4-FFF2-40B4-BE49-F238E27FC236}">
                <a16:creationId xmlns:a16="http://schemas.microsoft.com/office/drawing/2014/main" id="{C86A15EB-AEC1-084A-8719-9879711B2294}"/>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30" name="Textplatzhalter 6">
            <a:extLst>
              <a:ext uri="{FF2B5EF4-FFF2-40B4-BE49-F238E27FC236}">
                <a16:creationId xmlns:a16="http://schemas.microsoft.com/office/drawing/2014/main" id="{32DDB7FE-1503-0946-B2E8-F6E1EA363887}"/>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sp>
        <p:nvSpPr>
          <p:cNvPr id="31" name="Titel 1">
            <a:extLst>
              <a:ext uri="{FF2B5EF4-FFF2-40B4-BE49-F238E27FC236}">
                <a16:creationId xmlns:a16="http://schemas.microsoft.com/office/drawing/2014/main" id="{B7A02116-3456-E54B-91A3-710DE4C9C01C}"/>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pic>
        <p:nvPicPr>
          <p:cNvPr id="13" name="Grafik 12">
            <a:extLst>
              <a:ext uri="{FF2B5EF4-FFF2-40B4-BE49-F238E27FC236}">
                <a16:creationId xmlns:a16="http://schemas.microsoft.com/office/drawing/2014/main" id="{723B5DC1-AAC9-10E4-D48F-593DAE11A871}"/>
              </a:ext>
            </a:extLst>
          </p:cNvPr>
          <p:cNvPicPr>
            <a:picLocks/>
          </p:cNvPicPr>
          <p:nvPr userDrawn="1"/>
        </p:nvPicPr>
        <p:blipFill>
          <a:blip r:embed="rId2"/>
          <a:stretch>
            <a:fillRect/>
          </a:stretch>
        </p:blipFill>
        <p:spPr>
          <a:xfrm>
            <a:off x="121429" y="260617"/>
            <a:ext cx="855317" cy="732691"/>
          </a:xfrm>
          <a:prstGeom prst="rect">
            <a:avLst/>
          </a:prstGeom>
        </p:spPr>
      </p:pic>
      <p:pic>
        <p:nvPicPr>
          <p:cNvPr id="3" name="Grafik 2">
            <a:extLst>
              <a:ext uri="{FF2B5EF4-FFF2-40B4-BE49-F238E27FC236}">
                <a16:creationId xmlns:a16="http://schemas.microsoft.com/office/drawing/2014/main" id="{1408C839-CF30-AAC6-9D54-AB665CCCBEEC}"/>
              </a:ext>
            </a:extLst>
          </p:cNvPr>
          <p:cNvPicPr>
            <a:picLocks noChangeAspect="1"/>
          </p:cNvPicPr>
          <p:nvPr userDrawn="1"/>
        </p:nvPicPr>
        <p:blipFill>
          <a:blip r:embed="rId3"/>
          <a:stretch>
            <a:fillRect/>
          </a:stretch>
        </p:blipFill>
        <p:spPr>
          <a:xfrm>
            <a:off x="643859" y="1282667"/>
            <a:ext cx="905127" cy="660393"/>
          </a:xfrm>
          <a:prstGeom prst="rect">
            <a:avLst/>
          </a:prstGeom>
        </p:spPr>
      </p:pic>
    </p:spTree>
    <p:extLst>
      <p:ext uri="{BB962C8B-B14F-4D97-AF65-F5344CB8AC3E}">
        <p14:creationId xmlns:p14="http://schemas.microsoft.com/office/powerpoint/2010/main" val="26936173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ktivität Einzelarbeit">
    <p:spTree>
      <p:nvGrpSpPr>
        <p:cNvPr id="1" name=""/>
        <p:cNvGrpSpPr/>
        <p:nvPr/>
      </p:nvGrpSpPr>
      <p:grpSpPr>
        <a:xfrm>
          <a:off x="0" y="0"/>
          <a:ext cx="0" cy="0"/>
          <a:chOff x="0" y="0"/>
          <a:chExt cx="0" cy="0"/>
        </a:xfrm>
      </p:grpSpPr>
      <p:sp>
        <p:nvSpPr>
          <p:cNvPr id="21" name="Rechteck 20">
            <a:extLst>
              <a:ext uri="{FF2B5EF4-FFF2-40B4-BE49-F238E27FC236}">
                <a16:creationId xmlns:a16="http://schemas.microsoft.com/office/drawing/2014/main" id="{67844477-D4E6-0247-A67B-BC1E591D663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Rahel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welche der Schüleräußerungen…</a:t>
            </a:r>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3" name="Grafik 2">
            <a:extLst>
              <a:ext uri="{FF2B5EF4-FFF2-40B4-BE49-F238E27FC236}">
                <a16:creationId xmlns:a16="http://schemas.microsoft.com/office/drawing/2014/main" id="{D7A16147-F7C6-D28C-B5C8-07C2F30B5D6D}"/>
              </a:ext>
            </a:extLst>
          </p:cNvPr>
          <p:cNvPicPr>
            <a:picLocks noChangeAspect="1"/>
          </p:cNvPicPr>
          <p:nvPr userDrawn="1"/>
        </p:nvPicPr>
        <p:blipFill>
          <a:blip r:embed="rId2"/>
          <a:stretch>
            <a:fillRect/>
          </a:stretch>
        </p:blipFill>
        <p:spPr>
          <a:xfrm>
            <a:off x="174068" y="234857"/>
            <a:ext cx="864000" cy="731077"/>
          </a:xfrm>
          <a:prstGeom prst="rect">
            <a:avLst/>
          </a:prstGeom>
        </p:spPr>
      </p:pic>
      <p:pic>
        <p:nvPicPr>
          <p:cNvPr id="5" name="Grafik 4">
            <a:extLst>
              <a:ext uri="{FF2B5EF4-FFF2-40B4-BE49-F238E27FC236}">
                <a16:creationId xmlns:a16="http://schemas.microsoft.com/office/drawing/2014/main" id="{8EA99550-2901-1B0D-306E-E045854F0476}"/>
              </a:ext>
            </a:extLst>
          </p:cNvPr>
          <p:cNvPicPr>
            <a:picLocks noChangeAspect="1"/>
          </p:cNvPicPr>
          <p:nvPr userDrawn="1"/>
        </p:nvPicPr>
        <p:blipFill>
          <a:blip r:embed="rId3"/>
          <a:stretch>
            <a:fillRect/>
          </a:stretch>
        </p:blipFill>
        <p:spPr>
          <a:xfrm>
            <a:off x="751369" y="1331763"/>
            <a:ext cx="690107" cy="657245"/>
          </a:xfrm>
          <a:prstGeom prst="rect">
            <a:avLst/>
          </a:prstGeom>
        </p:spPr>
      </p:pic>
    </p:spTree>
    <p:extLst>
      <p:ext uri="{BB962C8B-B14F-4D97-AF65-F5344CB8AC3E}">
        <p14:creationId xmlns:p14="http://schemas.microsoft.com/office/powerpoint/2010/main" val="999951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ktivität Partnerarbeit">
    <p:spTree>
      <p:nvGrpSpPr>
        <p:cNvPr id="1" name=""/>
        <p:cNvGrpSpPr/>
        <p:nvPr/>
      </p:nvGrpSpPr>
      <p:grpSpPr>
        <a:xfrm>
          <a:off x="0" y="0"/>
          <a:ext cx="0" cy="0"/>
          <a:chOff x="0" y="0"/>
          <a:chExt cx="0" cy="0"/>
        </a:xfrm>
      </p:grpSpPr>
      <p:sp>
        <p:nvSpPr>
          <p:cNvPr id="27" name="Rechteck 26">
            <a:extLst>
              <a:ext uri="{FF2B5EF4-FFF2-40B4-BE49-F238E27FC236}">
                <a16:creationId xmlns:a16="http://schemas.microsoft.com/office/drawing/2014/main" id="{073E78B1-724D-5A42-9E6C-57AB24B55798}"/>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Rahel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welche der Schüleräußerungen…</a:t>
            </a:r>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3" name="Grafik 2">
            <a:extLst>
              <a:ext uri="{FF2B5EF4-FFF2-40B4-BE49-F238E27FC236}">
                <a16:creationId xmlns:a16="http://schemas.microsoft.com/office/drawing/2014/main" id="{4C8F76DB-3760-07F1-2FD7-713DFBC6F10C}"/>
              </a:ext>
            </a:extLst>
          </p:cNvPr>
          <p:cNvPicPr>
            <a:picLocks noChangeAspect="1"/>
          </p:cNvPicPr>
          <p:nvPr userDrawn="1"/>
        </p:nvPicPr>
        <p:blipFill>
          <a:blip r:embed="rId2"/>
          <a:stretch>
            <a:fillRect/>
          </a:stretch>
        </p:blipFill>
        <p:spPr>
          <a:xfrm>
            <a:off x="145901" y="250352"/>
            <a:ext cx="853010" cy="723600"/>
          </a:xfrm>
          <a:prstGeom prst="rect">
            <a:avLst/>
          </a:prstGeom>
        </p:spPr>
      </p:pic>
      <p:pic>
        <p:nvPicPr>
          <p:cNvPr id="5" name="Grafik 4">
            <a:extLst>
              <a:ext uri="{FF2B5EF4-FFF2-40B4-BE49-F238E27FC236}">
                <a16:creationId xmlns:a16="http://schemas.microsoft.com/office/drawing/2014/main" id="{A86E42F6-4042-A737-7AF2-2EA9F4610F91}"/>
              </a:ext>
            </a:extLst>
          </p:cNvPr>
          <p:cNvPicPr>
            <a:picLocks noChangeAspect="1"/>
          </p:cNvPicPr>
          <p:nvPr userDrawn="1"/>
        </p:nvPicPr>
        <p:blipFill>
          <a:blip r:embed="rId3"/>
          <a:stretch>
            <a:fillRect/>
          </a:stretch>
        </p:blipFill>
        <p:spPr>
          <a:xfrm>
            <a:off x="572406" y="1302155"/>
            <a:ext cx="936000" cy="675669"/>
          </a:xfrm>
          <a:prstGeom prst="rect">
            <a:avLst/>
          </a:prstGeom>
        </p:spPr>
      </p:pic>
    </p:spTree>
    <p:extLst>
      <p:ext uri="{BB962C8B-B14F-4D97-AF65-F5344CB8AC3E}">
        <p14:creationId xmlns:p14="http://schemas.microsoft.com/office/powerpoint/2010/main" val="535615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ktivität Gruppenarbeit">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8" y="3429000"/>
            <a:ext cx="7260538"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Rahel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Ihren Sitznachbarn welche der Schüleräußerungen…</a:t>
            </a:r>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3" name="Grafik 2">
            <a:extLst>
              <a:ext uri="{FF2B5EF4-FFF2-40B4-BE49-F238E27FC236}">
                <a16:creationId xmlns:a16="http://schemas.microsoft.com/office/drawing/2014/main" id="{1A8FED5F-5512-1845-0276-FC83D1D479F6}"/>
              </a:ext>
            </a:extLst>
          </p:cNvPr>
          <p:cNvPicPr>
            <a:picLocks noChangeAspect="1"/>
          </p:cNvPicPr>
          <p:nvPr userDrawn="1"/>
        </p:nvPicPr>
        <p:blipFill>
          <a:blip r:embed="rId2"/>
          <a:stretch>
            <a:fillRect/>
          </a:stretch>
        </p:blipFill>
        <p:spPr>
          <a:xfrm>
            <a:off x="81345" y="238232"/>
            <a:ext cx="956723" cy="723020"/>
          </a:xfrm>
          <a:prstGeom prst="rect">
            <a:avLst/>
          </a:prstGeom>
        </p:spPr>
      </p:pic>
      <p:pic>
        <p:nvPicPr>
          <p:cNvPr id="5" name="Grafik 4">
            <a:extLst>
              <a:ext uri="{FF2B5EF4-FFF2-40B4-BE49-F238E27FC236}">
                <a16:creationId xmlns:a16="http://schemas.microsoft.com/office/drawing/2014/main" id="{F7647F94-249C-5FBA-C2A7-A759C5ADEA14}"/>
              </a:ext>
            </a:extLst>
          </p:cNvPr>
          <p:cNvPicPr>
            <a:picLocks noChangeAspect="1"/>
          </p:cNvPicPr>
          <p:nvPr userDrawn="1"/>
        </p:nvPicPr>
        <p:blipFill>
          <a:blip r:embed="rId3"/>
          <a:stretch>
            <a:fillRect/>
          </a:stretch>
        </p:blipFill>
        <p:spPr>
          <a:xfrm>
            <a:off x="589628" y="1316117"/>
            <a:ext cx="936000" cy="696367"/>
          </a:xfrm>
          <a:prstGeom prst="rect">
            <a:avLst/>
          </a:prstGeom>
        </p:spPr>
      </p:pic>
    </p:spTree>
    <p:extLst>
      <p:ext uri="{BB962C8B-B14F-4D97-AF65-F5344CB8AC3E}">
        <p14:creationId xmlns:p14="http://schemas.microsoft.com/office/powerpoint/2010/main" val="33129334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ause">
    <p:spTree>
      <p:nvGrpSpPr>
        <p:cNvPr id="1" name=""/>
        <p:cNvGrpSpPr/>
        <p:nvPr/>
      </p:nvGrpSpPr>
      <p:grpSpPr>
        <a:xfrm>
          <a:off x="0" y="0"/>
          <a:ext cx="0" cy="0"/>
          <a:chOff x="0" y="0"/>
          <a:chExt cx="0" cy="0"/>
        </a:xfrm>
      </p:grpSpPr>
      <p:sp>
        <p:nvSpPr>
          <p:cNvPr id="3" name="Abgerundete rechteckige Legende 2">
            <a:extLst>
              <a:ext uri="{FF2B5EF4-FFF2-40B4-BE49-F238E27FC236}">
                <a16:creationId xmlns:a16="http://schemas.microsoft.com/office/drawing/2014/main" id="{6B2ABA8C-7F88-A5A8-4EB1-FDC7AAE90CD2}"/>
              </a:ext>
            </a:extLst>
          </p:cNvPr>
          <p:cNvSpPr/>
          <p:nvPr userDrawn="1"/>
        </p:nvSpPr>
        <p:spPr>
          <a:xfrm>
            <a:off x="1080655" y="696190"/>
            <a:ext cx="3108573" cy="1504750"/>
          </a:xfrm>
          <a:prstGeom prst="wedgeRoundRectCallout">
            <a:avLst>
              <a:gd name="adj1" fmla="val 38391"/>
              <a:gd name="adj2" fmla="val 74059"/>
              <a:gd name="adj3" fmla="val 1666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4" name="Textfeld 3">
            <a:extLst>
              <a:ext uri="{FF2B5EF4-FFF2-40B4-BE49-F238E27FC236}">
                <a16:creationId xmlns:a16="http://schemas.microsoft.com/office/drawing/2014/main" id="{26F91BBB-FB3A-C6EC-D0AA-D9E05439AED4}"/>
              </a:ext>
            </a:extLst>
          </p:cNvPr>
          <p:cNvSpPr txBox="1"/>
          <p:nvPr userDrawn="1"/>
        </p:nvSpPr>
        <p:spPr>
          <a:xfrm>
            <a:off x="1285119" y="966747"/>
            <a:ext cx="2699644" cy="1015663"/>
          </a:xfrm>
          <a:prstGeom prst="rect">
            <a:avLst/>
          </a:prstGeom>
          <a:noFill/>
        </p:spPr>
        <p:txBody>
          <a:bodyPr wrap="square" rtlCol="0">
            <a:spAutoFit/>
          </a:bodyPr>
          <a:lstStyle/>
          <a:p>
            <a:pPr algn="ctr">
              <a:lnSpc>
                <a:spcPct val="100000"/>
              </a:lnSpc>
            </a:pPr>
            <a:r>
              <a:rPr lang="de-DE" sz="3000" b="1" dirty="0">
                <a:latin typeface="Arial" panose="020B0604020202020204" pitchFamily="34" charset="0"/>
                <a:cs typeface="Arial" panose="020B0604020202020204" pitchFamily="34" charset="0"/>
              </a:rPr>
              <a:t>Zeit für eine Pause!</a:t>
            </a:r>
          </a:p>
        </p:txBody>
      </p:sp>
      <p:pic>
        <p:nvPicPr>
          <p:cNvPr id="5" name="Grafik 4">
            <a:extLst>
              <a:ext uri="{FF2B5EF4-FFF2-40B4-BE49-F238E27FC236}">
                <a16:creationId xmlns:a16="http://schemas.microsoft.com/office/drawing/2014/main" id="{974865D4-90F1-54EB-D1D8-5F7446BF9341}"/>
              </a:ext>
            </a:extLst>
          </p:cNvPr>
          <p:cNvPicPr>
            <a:picLocks noChangeAspect="1"/>
          </p:cNvPicPr>
          <p:nvPr userDrawn="1"/>
        </p:nvPicPr>
        <p:blipFill>
          <a:blip r:embed="rId2"/>
          <a:stretch>
            <a:fillRect/>
          </a:stretch>
        </p:blipFill>
        <p:spPr>
          <a:xfrm>
            <a:off x="3039755" y="1562720"/>
            <a:ext cx="4491874" cy="4328533"/>
          </a:xfrm>
          <a:prstGeom prst="rect">
            <a:avLst/>
          </a:prstGeom>
        </p:spPr>
      </p:pic>
      <p:sp>
        <p:nvSpPr>
          <p:cNvPr id="6" name="Rechteck 5">
            <a:extLst>
              <a:ext uri="{FF2B5EF4-FFF2-40B4-BE49-F238E27FC236}">
                <a16:creationId xmlns:a16="http://schemas.microsoft.com/office/drawing/2014/main" id="{C2106596-290A-4B3A-BAEF-4ED2AF7F95C4}"/>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7" name="Rechteck 6">
            <a:extLst>
              <a:ext uri="{FF2B5EF4-FFF2-40B4-BE49-F238E27FC236}">
                <a16:creationId xmlns:a16="http://schemas.microsoft.com/office/drawing/2014/main" id="{305F65EA-C437-08D6-A10F-491BE86584DC}"/>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9" name="Foliennummernplatzhalter 20">
            <a:extLst>
              <a:ext uri="{FF2B5EF4-FFF2-40B4-BE49-F238E27FC236}">
                <a16:creationId xmlns:a16="http://schemas.microsoft.com/office/drawing/2014/main" id="{C5E846F6-5455-B533-A0DC-CB179E46CE9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0" name="Datumsplatzhalter 18">
            <a:extLst>
              <a:ext uri="{FF2B5EF4-FFF2-40B4-BE49-F238E27FC236}">
                <a16:creationId xmlns:a16="http://schemas.microsoft.com/office/drawing/2014/main" id="{C41AA2C9-1AC0-F640-02E4-BE85449861D4}"/>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1761406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chüleräußerung">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dirty="0" err="1">
                <a:solidFill>
                  <a:srgbClr val="327D87"/>
                </a:solidFill>
                <a:latin typeface="Arial" panose="020B0604020202020204" pitchFamily="34" charset="0"/>
                <a:cs typeface="Arial" panose="020B0604020202020204" pitchFamily="34" charset="0"/>
              </a:rPr>
              <a:t>LERNENDENÄUßERUNG</a:t>
            </a:r>
            <a:endParaRPr lang="de-DE" sz="1600" dirty="0">
              <a:solidFill>
                <a:srgbClr val="327D87"/>
              </a:solidFill>
              <a:latin typeface="Arial" panose="020B0604020202020204" pitchFamily="34" charset="0"/>
              <a:cs typeface="Arial" panose="020B0604020202020204" pitchFamily="34" charset="0"/>
            </a:endParaRPr>
          </a:p>
        </p:txBody>
      </p: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p:nvPr>
        </p:nvSpPr>
        <p:spPr>
          <a:xfrm>
            <a:off x="1096423" y="4134419"/>
            <a:ext cx="7105899" cy="2033019"/>
          </a:xfrm>
          <a:prstGeom prst="rect">
            <a:avLst/>
          </a:prstGeom>
        </p:spPr>
        <p:txBody>
          <a:bodyPr/>
          <a:lstStyle>
            <a:lvl1pPr marL="0" indent="0">
              <a:buNone/>
              <a:defRPr sz="20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cxnSp>
        <p:nvCxnSpPr>
          <p:cNvPr id="25" name="Gerade Verbindung 24">
            <a:extLst>
              <a:ext uri="{FF2B5EF4-FFF2-40B4-BE49-F238E27FC236}">
                <a16:creationId xmlns:a16="http://schemas.microsoft.com/office/drawing/2014/main" id="{1B687C66-28AE-BD4F-9150-02510D841DA0}"/>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36" name="Textplatzhalter 6">
            <a:extLst>
              <a:ext uri="{FF2B5EF4-FFF2-40B4-BE49-F238E27FC236}">
                <a16:creationId xmlns:a16="http://schemas.microsoft.com/office/drawing/2014/main" id="{599E6DFE-FE44-044C-900D-1C4497F3A21E}"/>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pic>
        <p:nvPicPr>
          <p:cNvPr id="20" name="Grafik 19">
            <a:extLst>
              <a:ext uri="{FF2B5EF4-FFF2-40B4-BE49-F238E27FC236}">
                <a16:creationId xmlns:a16="http://schemas.microsoft.com/office/drawing/2014/main" id="{744E7B68-9CEC-C54A-95DB-9FE5B802942B}"/>
              </a:ext>
            </a:extLst>
          </p:cNvPr>
          <p:cNvPicPr>
            <a:picLocks/>
          </p:cNvPicPr>
          <p:nvPr userDrawn="1"/>
        </p:nvPicPr>
        <p:blipFill>
          <a:blip r:embed="rId2"/>
          <a:stretch>
            <a:fillRect/>
          </a:stretch>
        </p:blipFill>
        <p:spPr>
          <a:xfrm>
            <a:off x="1128322" y="1707437"/>
            <a:ext cx="475200" cy="475200"/>
          </a:xfrm>
          <a:prstGeom prst="rect">
            <a:avLst/>
          </a:prstGeom>
        </p:spPr>
      </p:pic>
      <p:sp>
        <p:nvSpPr>
          <p:cNvPr id="15" name="Rechteck 14">
            <a:extLst>
              <a:ext uri="{FF2B5EF4-FFF2-40B4-BE49-F238E27FC236}">
                <a16:creationId xmlns:a16="http://schemas.microsoft.com/office/drawing/2014/main" id="{ECBE86EA-B937-1E45-BB90-93CF447A23DD}"/>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6" name="Rechteck 15">
            <a:extLst>
              <a:ext uri="{FF2B5EF4-FFF2-40B4-BE49-F238E27FC236}">
                <a16:creationId xmlns:a16="http://schemas.microsoft.com/office/drawing/2014/main" id="{57BF075A-27BB-EA4F-9B6A-70C76BE91A00}"/>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8" name="Foliennummernplatzhalter 20">
            <a:extLst>
              <a:ext uri="{FF2B5EF4-FFF2-40B4-BE49-F238E27FC236}">
                <a16:creationId xmlns:a16="http://schemas.microsoft.com/office/drawing/2014/main" id="{CDC90118-1BEC-8343-A607-0AB15F58809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1" name="Datumsplatzhalter 18">
            <a:extLst>
              <a:ext uri="{FF2B5EF4-FFF2-40B4-BE49-F238E27FC236}">
                <a16:creationId xmlns:a16="http://schemas.microsoft.com/office/drawing/2014/main" id="{BB4B4764-2465-A245-B502-954B24CA736D}"/>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3" name="Grafik 2">
            <a:extLst>
              <a:ext uri="{FF2B5EF4-FFF2-40B4-BE49-F238E27FC236}">
                <a16:creationId xmlns:a16="http://schemas.microsoft.com/office/drawing/2014/main" id="{EB98936B-0E8B-2487-737B-4C150D0A6303}"/>
              </a:ext>
            </a:extLst>
          </p:cNvPr>
          <p:cNvPicPr>
            <a:picLocks noChangeAspect="1"/>
          </p:cNvPicPr>
          <p:nvPr userDrawn="1"/>
        </p:nvPicPr>
        <p:blipFill>
          <a:blip r:embed="rId3"/>
          <a:stretch>
            <a:fillRect/>
          </a:stretch>
        </p:blipFill>
        <p:spPr>
          <a:xfrm>
            <a:off x="43592" y="141145"/>
            <a:ext cx="1054210" cy="798706"/>
          </a:xfrm>
          <a:prstGeom prst="rect">
            <a:avLst/>
          </a:prstGeom>
        </p:spPr>
      </p:pic>
    </p:spTree>
    <p:extLst>
      <p:ext uri="{BB962C8B-B14F-4D97-AF65-F5344CB8AC3E}">
        <p14:creationId xmlns:p14="http://schemas.microsoft.com/office/powerpoint/2010/main" val="36349173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flexionsfrage">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4" name="Grafik 3">
            <a:extLst>
              <a:ext uri="{FF2B5EF4-FFF2-40B4-BE49-F238E27FC236}">
                <a16:creationId xmlns:a16="http://schemas.microsoft.com/office/drawing/2014/main" id="{3E0577BA-EC77-CD40-9582-CFB31801D475}"/>
              </a:ext>
            </a:extLst>
          </p:cNvPr>
          <p:cNvPicPr>
            <a:picLocks/>
          </p:cNvPicPr>
          <p:nvPr userDrawn="1"/>
        </p:nvPicPr>
        <p:blipFill>
          <a:blip r:embed="rId2"/>
          <a:stretch>
            <a:fillRect/>
          </a:stretch>
        </p:blipFill>
        <p:spPr>
          <a:xfrm>
            <a:off x="1128322" y="1707437"/>
            <a:ext cx="475200" cy="475200"/>
          </a:xfrm>
          <a:prstGeom prst="rect">
            <a:avLst/>
          </a:prstGeom>
        </p:spPr>
      </p:pic>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REFLEXIONSFRAGE</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sp>
        <p:nvSpPr>
          <p:cNvPr id="7" name="Textplatzhalter 6">
            <a:extLst>
              <a:ext uri="{FF2B5EF4-FFF2-40B4-BE49-F238E27FC236}">
                <a16:creationId xmlns:a16="http://schemas.microsoft.com/office/drawing/2014/main" id="{461BB96C-27EF-4844-A059-1C669CCC038B}"/>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sp>
        <p:nvSpPr>
          <p:cNvPr id="15" name="Rechteck 14">
            <a:extLst>
              <a:ext uri="{FF2B5EF4-FFF2-40B4-BE49-F238E27FC236}">
                <a16:creationId xmlns:a16="http://schemas.microsoft.com/office/drawing/2014/main" id="{2FA72385-6EF2-DA42-B779-03AE26213B5D}"/>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7" name="Rechteck 16">
            <a:extLst>
              <a:ext uri="{FF2B5EF4-FFF2-40B4-BE49-F238E27FC236}">
                <a16:creationId xmlns:a16="http://schemas.microsoft.com/office/drawing/2014/main" id="{8443D593-1EDB-894D-98B0-A39987FB600B}"/>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Foliennummernplatzhalter 20">
            <a:extLst>
              <a:ext uri="{FF2B5EF4-FFF2-40B4-BE49-F238E27FC236}">
                <a16:creationId xmlns:a16="http://schemas.microsoft.com/office/drawing/2014/main" id="{67B9168A-CFC6-7A48-A23C-7B9E63E21321}"/>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4" name="Datumsplatzhalter 18">
            <a:extLst>
              <a:ext uri="{FF2B5EF4-FFF2-40B4-BE49-F238E27FC236}">
                <a16:creationId xmlns:a16="http://schemas.microsoft.com/office/drawing/2014/main" id="{0C0ED5A7-F1B0-084E-A28A-C2D39792ABEE}"/>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21" name="Grafik 20">
            <a:extLst>
              <a:ext uri="{FF2B5EF4-FFF2-40B4-BE49-F238E27FC236}">
                <a16:creationId xmlns:a16="http://schemas.microsoft.com/office/drawing/2014/main" id="{66989DA8-5097-1759-5A78-429D950FEB55}"/>
              </a:ext>
            </a:extLst>
          </p:cNvPr>
          <p:cNvPicPr>
            <a:picLocks noChangeAspect="1"/>
          </p:cNvPicPr>
          <p:nvPr userDrawn="1"/>
        </p:nvPicPr>
        <p:blipFill>
          <a:blip r:embed="rId3"/>
          <a:stretch>
            <a:fillRect/>
          </a:stretch>
        </p:blipFill>
        <p:spPr>
          <a:xfrm>
            <a:off x="174068" y="234857"/>
            <a:ext cx="864000" cy="731077"/>
          </a:xfrm>
          <a:prstGeom prst="rect">
            <a:avLst/>
          </a:prstGeom>
        </p:spPr>
      </p:pic>
    </p:spTree>
    <p:extLst>
      <p:ext uri="{BB962C8B-B14F-4D97-AF65-F5344CB8AC3E}">
        <p14:creationId xmlns:p14="http://schemas.microsoft.com/office/powerpoint/2010/main" val="1270220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ohne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70870D-8B72-B344-A348-AF94320F7375}"/>
              </a:ext>
            </a:extLst>
          </p:cNvPr>
          <p:cNvSpPr>
            <a:spLocks noGrp="1"/>
          </p:cNvSpPr>
          <p:nvPr>
            <p:ph type="ctrTitle"/>
          </p:nvPr>
        </p:nvSpPr>
        <p:spPr>
          <a:xfrm>
            <a:off x="1143000" y="1534179"/>
            <a:ext cx="6858000" cy="1975784"/>
          </a:xfrm>
          <a:prstGeom prst="rect">
            <a:avLst/>
          </a:prstGeom>
        </p:spPr>
        <p:txBody>
          <a:bodyPr anchor="b">
            <a:normAutofit/>
          </a:bodyPr>
          <a:lstStyle>
            <a:lvl1pPr algn="ctr">
              <a:defRPr sz="4000" b="1">
                <a:latin typeface="Arial" panose="020B0604020202020204" pitchFamily="34" charset="0"/>
                <a:cs typeface="Arial" panose="020B0604020202020204" pitchFamily="34" charset="0"/>
              </a:defRPr>
            </a:lvl1pPr>
          </a:lstStyle>
          <a:p>
            <a:r>
              <a:rPr lang="de-DE" dirty="0"/>
              <a:t>Mastertitelformat bearbeiten</a:t>
            </a:r>
          </a:p>
        </p:txBody>
      </p:sp>
      <p:sp>
        <p:nvSpPr>
          <p:cNvPr id="3" name="Untertitel 2">
            <a:extLst>
              <a:ext uri="{FF2B5EF4-FFF2-40B4-BE49-F238E27FC236}">
                <a16:creationId xmlns:a16="http://schemas.microsoft.com/office/drawing/2014/main" id="{B3E8FEC9-EC93-9C4C-9C18-27444ECE3F3A}"/>
              </a:ext>
            </a:extLst>
          </p:cNvPr>
          <p:cNvSpPr>
            <a:spLocks noGrp="1"/>
          </p:cNvSpPr>
          <p:nvPr>
            <p:ph type="subTitle" idx="1" hasCustomPrompt="1"/>
          </p:nvPr>
        </p:nvSpPr>
        <p:spPr>
          <a:xfrm>
            <a:off x="1143000" y="3602039"/>
            <a:ext cx="6858000" cy="626288"/>
          </a:xfrm>
          <a:prstGeom prst="rect">
            <a:avLst/>
          </a:prstGeom>
        </p:spPr>
        <p:txBody>
          <a:bodyPr>
            <a:noAutofit/>
          </a:bodyPr>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28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 1</a:t>
            </a:r>
          </a:p>
        </p:txBody>
      </p:sp>
      <p:sp>
        <p:nvSpPr>
          <p:cNvPr id="19" name="Textplatzhalter 2">
            <a:extLst>
              <a:ext uri="{FF2B5EF4-FFF2-40B4-BE49-F238E27FC236}">
                <a16:creationId xmlns:a16="http://schemas.microsoft.com/office/drawing/2014/main" id="{D4F97576-CF87-FB43-AD75-9CD188C5704D}"/>
              </a:ext>
            </a:extLst>
          </p:cNvPr>
          <p:cNvSpPr>
            <a:spLocks noGrp="1"/>
          </p:cNvSpPr>
          <p:nvPr>
            <p:ph type="body" idx="10" hasCustomPrompt="1"/>
          </p:nvPr>
        </p:nvSpPr>
        <p:spPr>
          <a:xfrm>
            <a:off x="1143000" y="4321846"/>
            <a:ext cx="6858000" cy="1179692"/>
          </a:xfrm>
          <a:prstGeom prst="rect">
            <a:avLst/>
          </a:prstGeom>
        </p:spPr>
        <p:txBody>
          <a:bodyPr>
            <a:normAutofit/>
          </a:bodyPr>
          <a:lstStyle>
            <a:lvl1pPr marL="0" indent="0" algn="ctr">
              <a:buNone/>
              <a:defRPr sz="20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Master-Untertitel 2</a:t>
            </a:r>
          </a:p>
        </p:txBody>
      </p:sp>
      <p:cxnSp>
        <p:nvCxnSpPr>
          <p:cNvPr id="18" name="Gerade Verbindung 17">
            <a:extLst>
              <a:ext uri="{FF2B5EF4-FFF2-40B4-BE49-F238E27FC236}">
                <a16:creationId xmlns:a16="http://schemas.microsoft.com/office/drawing/2014/main" id="{D12FD106-4C81-5447-A14E-1A71B4162FDE}"/>
              </a:ext>
            </a:extLst>
          </p:cNvPr>
          <p:cNvCxnSpPr>
            <a:cxnSpLocks/>
          </p:cNvCxnSpPr>
          <p:nvPr userDrawn="1"/>
        </p:nvCxnSpPr>
        <p:spPr>
          <a:xfrm>
            <a:off x="145465" y="5881034"/>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21" name="Gerade Verbindung 20">
            <a:extLst>
              <a:ext uri="{FF2B5EF4-FFF2-40B4-BE49-F238E27FC236}">
                <a16:creationId xmlns:a16="http://schemas.microsoft.com/office/drawing/2014/main" id="{6E7B7BCE-3948-0141-9D81-CF74D90E81E0}"/>
              </a:ext>
            </a:extLst>
          </p:cNvPr>
          <p:cNvCxnSpPr>
            <a:cxnSpLocks/>
          </p:cNvCxnSpPr>
          <p:nvPr userDrawn="1"/>
        </p:nvCxnSpPr>
        <p:spPr>
          <a:xfrm>
            <a:off x="145465" y="3550359"/>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4" name="Grafik 13">
            <a:extLst>
              <a:ext uri="{FF2B5EF4-FFF2-40B4-BE49-F238E27FC236}">
                <a16:creationId xmlns:a16="http://schemas.microsoft.com/office/drawing/2014/main" id="{8DFD1FBA-B7BF-034E-943A-600C94B9C148}"/>
              </a:ext>
            </a:extLst>
          </p:cNvPr>
          <p:cNvPicPr>
            <a:picLocks/>
          </p:cNvPicPr>
          <p:nvPr userDrawn="1"/>
        </p:nvPicPr>
        <p:blipFill>
          <a:blip r:embed="rId2"/>
          <a:stretch>
            <a:fillRect/>
          </a:stretch>
        </p:blipFill>
        <p:spPr>
          <a:xfrm>
            <a:off x="7467899" y="6052711"/>
            <a:ext cx="1530435" cy="338587"/>
          </a:xfrm>
          <a:prstGeom prst="rect">
            <a:avLst/>
          </a:prstGeom>
        </p:spPr>
      </p:pic>
      <p:pic>
        <p:nvPicPr>
          <p:cNvPr id="23" name="Grafik 22">
            <a:extLst>
              <a:ext uri="{FF2B5EF4-FFF2-40B4-BE49-F238E27FC236}">
                <a16:creationId xmlns:a16="http://schemas.microsoft.com/office/drawing/2014/main" id="{F1A672F9-FC77-7B48-A4D6-AC30D8B63823}"/>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152602" y="6049009"/>
            <a:ext cx="1730654" cy="353896"/>
          </a:xfrm>
          <a:prstGeom prst="rect">
            <a:avLst/>
          </a:prstGeom>
        </p:spPr>
      </p:pic>
      <p:pic>
        <p:nvPicPr>
          <p:cNvPr id="24" name="Grafik 23">
            <a:extLst>
              <a:ext uri="{FF2B5EF4-FFF2-40B4-BE49-F238E27FC236}">
                <a16:creationId xmlns:a16="http://schemas.microsoft.com/office/drawing/2014/main" id="{7922DC20-5985-454D-93B8-5EE986B8B968}"/>
              </a:ext>
            </a:extLst>
          </p:cNvPr>
          <p:cNvPicPr>
            <a:picLocks/>
          </p:cNvPicPr>
          <p:nvPr userDrawn="1"/>
        </p:nvPicPr>
        <p:blipFill>
          <a:blip r:embed="rId4"/>
          <a:stretch>
            <a:fillRect/>
          </a:stretch>
        </p:blipFill>
        <p:spPr>
          <a:xfrm>
            <a:off x="2077423" y="6067333"/>
            <a:ext cx="1398783" cy="278170"/>
          </a:xfrm>
          <a:prstGeom prst="rect">
            <a:avLst/>
          </a:prstGeom>
        </p:spPr>
      </p:pic>
      <p:pic>
        <p:nvPicPr>
          <p:cNvPr id="26" name="Grafik 25">
            <a:extLst>
              <a:ext uri="{FF2B5EF4-FFF2-40B4-BE49-F238E27FC236}">
                <a16:creationId xmlns:a16="http://schemas.microsoft.com/office/drawing/2014/main" id="{8F47D03B-D24F-3C47-A71F-6B60410567D6}"/>
              </a:ext>
            </a:extLst>
          </p:cNvPr>
          <p:cNvPicPr>
            <a:picLocks/>
          </p:cNvPicPr>
          <p:nvPr userDrawn="1"/>
        </p:nvPicPr>
        <p:blipFill>
          <a:blip r:embed="rId5"/>
          <a:stretch>
            <a:fillRect/>
          </a:stretch>
        </p:blipFill>
        <p:spPr>
          <a:xfrm>
            <a:off x="5940771" y="6049009"/>
            <a:ext cx="1332960" cy="353896"/>
          </a:xfrm>
          <a:prstGeom prst="rect">
            <a:avLst/>
          </a:prstGeom>
        </p:spPr>
      </p:pic>
      <p:pic>
        <p:nvPicPr>
          <p:cNvPr id="15" name="Grafik 14">
            <a:extLst>
              <a:ext uri="{FF2B5EF4-FFF2-40B4-BE49-F238E27FC236}">
                <a16:creationId xmlns:a16="http://schemas.microsoft.com/office/drawing/2014/main" id="{693FEAEE-6B37-CE2A-74D3-B4F91BC9BA02}"/>
              </a:ext>
            </a:extLst>
          </p:cNvPr>
          <p:cNvPicPr>
            <a:picLocks noChangeAspect="1"/>
          </p:cNvPicPr>
          <p:nvPr userDrawn="1"/>
        </p:nvPicPr>
        <p:blipFill>
          <a:blip r:embed="rId6"/>
          <a:stretch>
            <a:fillRect/>
          </a:stretch>
        </p:blipFill>
        <p:spPr>
          <a:xfrm>
            <a:off x="187470" y="237721"/>
            <a:ext cx="2610654" cy="994776"/>
          </a:xfrm>
          <a:prstGeom prst="rect">
            <a:avLst/>
          </a:prstGeom>
        </p:spPr>
      </p:pic>
      <p:sp>
        <p:nvSpPr>
          <p:cNvPr id="7" name="Datumsplatzhalter 18">
            <a:extLst>
              <a:ext uri="{FF2B5EF4-FFF2-40B4-BE49-F238E27FC236}">
                <a16:creationId xmlns:a16="http://schemas.microsoft.com/office/drawing/2014/main" id="{DAA99104-D31B-255E-0119-D4D433A597D3}"/>
              </a:ext>
            </a:extLst>
          </p:cNvPr>
          <p:cNvSpPr>
            <a:spLocks noGrp="1"/>
          </p:cNvSpPr>
          <p:nvPr>
            <p:ph type="dt" sz="half" idx="11"/>
          </p:nvPr>
        </p:nvSpPr>
        <p:spPr>
          <a:xfrm>
            <a:off x="4186412" y="5477387"/>
            <a:ext cx="3138141" cy="393256"/>
          </a:xfrm>
          <a:prstGeom prst="rect">
            <a:avLst/>
          </a:prstGeom>
        </p:spPr>
        <p:txBody>
          <a:bodyPr/>
          <a:lstStyle>
            <a:lvl1pPr algn="l">
              <a:defRPr sz="1200" b="0">
                <a:solidFill>
                  <a:schemeClr val="tx1"/>
                </a:solidFill>
                <a:latin typeface="Arial" panose="020B0604020202020204" pitchFamily="34" charset="0"/>
                <a:cs typeface="Arial" panose="020B0604020202020204" pitchFamily="34" charset="0"/>
              </a:defRPr>
            </a:lvl1pPr>
          </a:lstStyle>
          <a:p>
            <a:pPr>
              <a:lnSpc>
                <a:spcPct val="150000"/>
              </a:lnSpc>
            </a:pPr>
            <a:fld id="{B29262AF-77CB-034C-A336-DAEBBEF51D2E}" type="datetime4">
              <a:rPr lang="de-DE" smtClean="0"/>
              <a:pPr>
                <a:lnSpc>
                  <a:spcPct val="150000"/>
                </a:lnSpc>
              </a:pPr>
              <a:t>30. April 2024</a:t>
            </a:fld>
            <a:endParaRPr lang="de-DE" dirty="0"/>
          </a:p>
        </p:txBody>
      </p:sp>
      <p:sp>
        <p:nvSpPr>
          <p:cNvPr id="8" name="Textfeld 7">
            <a:extLst>
              <a:ext uri="{FF2B5EF4-FFF2-40B4-BE49-F238E27FC236}">
                <a16:creationId xmlns:a16="http://schemas.microsoft.com/office/drawing/2014/main" id="{12AF7754-89AF-7930-64D5-F0D3035FE447}"/>
              </a:ext>
            </a:extLst>
          </p:cNvPr>
          <p:cNvSpPr txBox="1"/>
          <p:nvPr userDrawn="1"/>
        </p:nvSpPr>
        <p:spPr>
          <a:xfrm>
            <a:off x="3575748" y="5530199"/>
            <a:ext cx="695728" cy="276999"/>
          </a:xfrm>
          <a:prstGeom prst="rect">
            <a:avLst/>
          </a:prstGeom>
          <a:noFill/>
        </p:spPr>
        <p:txBody>
          <a:bodyPr wrap="square" rtlCol="0">
            <a:spAutoFit/>
          </a:bodyPr>
          <a:lstStyle/>
          <a:p>
            <a:pPr algn="r"/>
            <a:r>
              <a:rPr lang="de-DE" sz="1200" dirty="0">
                <a:latin typeface="+mj-lt"/>
              </a:rPr>
              <a:t>Stand:</a:t>
            </a:r>
          </a:p>
        </p:txBody>
      </p:sp>
      <p:pic>
        <p:nvPicPr>
          <p:cNvPr id="4" name="Grafik 3">
            <a:extLst>
              <a:ext uri="{FF2B5EF4-FFF2-40B4-BE49-F238E27FC236}">
                <a16:creationId xmlns:a16="http://schemas.microsoft.com/office/drawing/2014/main" id="{DFD21028-3530-89D5-6497-94B083204E0D}"/>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3591088" y="6100772"/>
            <a:ext cx="2207980" cy="242463"/>
          </a:xfrm>
          <a:prstGeom prst="rect">
            <a:avLst/>
          </a:prstGeom>
        </p:spPr>
      </p:pic>
    </p:spTree>
    <p:extLst>
      <p:ext uri="{BB962C8B-B14F-4D97-AF65-F5344CB8AC3E}">
        <p14:creationId xmlns:p14="http://schemas.microsoft.com/office/powerpoint/2010/main" val="39295117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amp; Bild/Diagramm/Tabelle...">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9ADACF4-A42A-994A-910B-691FDD1EDE30}"/>
              </a:ext>
            </a:extLst>
          </p:cNvPr>
          <p:cNvSpPr>
            <a:spLocks noGrp="1"/>
          </p:cNvSpPr>
          <p:nvPr>
            <p:ph sz="half" idx="1" hasCustomPrompt="1"/>
          </p:nvPr>
        </p:nvSpPr>
        <p:spPr>
          <a:xfrm>
            <a:off x="1096423" y="1184109"/>
            <a:ext cx="3418427" cy="4992854"/>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p:txBody>
      </p:sp>
      <p:sp>
        <p:nvSpPr>
          <p:cNvPr id="4" name="Inhaltsplatzhalter 3">
            <a:extLst>
              <a:ext uri="{FF2B5EF4-FFF2-40B4-BE49-F238E27FC236}">
                <a16:creationId xmlns:a16="http://schemas.microsoft.com/office/drawing/2014/main" id="{2D5CF4B7-9E2E-CE4D-8FD1-27F8DAD3E8FD}"/>
              </a:ext>
            </a:extLst>
          </p:cNvPr>
          <p:cNvSpPr>
            <a:spLocks noGrp="1"/>
          </p:cNvSpPr>
          <p:nvPr>
            <p:ph sz="half" idx="2" hasCustomPrompt="1"/>
          </p:nvPr>
        </p:nvSpPr>
        <p:spPr>
          <a:xfrm>
            <a:off x="4629150" y="1184110"/>
            <a:ext cx="3476782" cy="4628827"/>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a:p>
            <a:pPr lvl="0"/>
            <a:endParaRPr lang="de-DE" dirty="0"/>
          </a:p>
        </p:txBody>
      </p:sp>
      <p:cxnSp>
        <p:nvCxnSpPr>
          <p:cNvPr id="19" name="Gerade Verbindung 18">
            <a:extLst>
              <a:ext uri="{FF2B5EF4-FFF2-40B4-BE49-F238E27FC236}">
                <a16:creationId xmlns:a16="http://schemas.microsoft.com/office/drawing/2014/main" id="{B2988F85-4B9C-6D45-B14B-C09E6D6F3BA1}"/>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5" name="Textplatzhalter 24">
            <a:extLst>
              <a:ext uri="{FF2B5EF4-FFF2-40B4-BE49-F238E27FC236}">
                <a16:creationId xmlns:a16="http://schemas.microsoft.com/office/drawing/2014/main" id="{60380B33-E283-7C4E-B3BF-7BC0120F193A}"/>
              </a:ext>
            </a:extLst>
          </p:cNvPr>
          <p:cNvSpPr>
            <a:spLocks noGrp="1"/>
          </p:cNvSpPr>
          <p:nvPr>
            <p:ph type="body" sz="quarter" idx="10" hasCustomPrompt="1"/>
          </p:nvPr>
        </p:nvSpPr>
        <p:spPr>
          <a:xfrm>
            <a:off x="4629150" y="5895592"/>
            <a:ext cx="3476782" cy="328997"/>
          </a:xfrm>
          <a:prstGeom prst="rect">
            <a:avLst/>
          </a:prstGeom>
        </p:spPr>
        <p:txBody>
          <a:bodyPr>
            <a:noAutofit/>
          </a:bodyPr>
          <a:lstStyle>
            <a:lvl1pPr marL="0" indent="0" algn="ctr">
              <a:buNone/>
              <a:defRPr sz="1200" b="1">
                <a:latin typeface="Arial" panose="020B0604020202020204" pitchFamily="34" charset="0"/>
                <a:cs typeface="Arial" panose="020B0604020202020204" pitchFamily="34" charset="0"/>
              </a:defRPr>
            </a:lvl1pPr>
          </a:lstStyle>
          <a:p>
            <a:pPr lvl="0"/>
            <a:r>
              <a:rPr lang="de-DE" sz="1200" dirty="0"/>
              <a:t>Bild: Quelle</a:t>
            </a:r>
            <a:endParaRPr lang="de-DE" dirty="0"/>
          </a:p>
        </p:txBody>
      </p:sp>
      <p:sp>
        <p:nvSpPr>
          <p:cNvPr id="33" name="Titel 1">
            <a:extLst>
              <a:ext uri="{FF2B5EF4-FFF2-40B4-BE49-F238E27FC236}">
                <a16:creationId xmlns:a16="http://schemas.microsoft.com/office/drawing/2014/main" id="{4F14642F-7A54-EF43-B54C-FAE43A52A01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3" name="Rechteck 12">
            <a:extLst>
              <a:ext uri="{FF2B5EF4-FFF2-40B4-BE49-F238E27FC236}">
                <a16:creationId xmlns:a16="http://schemas.microsoft.com/office/drawing/2014/main" id="{6762FC48-FD7D-5449-A95D-43FDF106AE52}"/>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CE96F660-DBD5-DE44-9A50-26C57122963A}"/>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6" name="Foliennummernplatzhalter 20">
            <a:extLst>
              <a:ext uri="{FF2B5EF4-FFF2-40B4-BE49-F238E27FC236}">
                <a16:creationId xmlns:a16="http://schemas.microsoft.com/office/drawing/2014/main" id="{5F714830-EA3B-E541-95AC-B507F2E45BEC}"/>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7" name="Datumsplatzhalter 18">
            <a:extLst>
              <a:ext uri="{FF2B5EF4-FFF2-40B4-BE49-F238E27FC236}">
                <a16:creationId xmlns:a16="http://schemas.microsoft.com/office/drawing/2014/main" id="{A9F50EBA-3638-6E4E-AB7D-0A298664B7DF}"/>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20" name="Grafik 19">
            <a:extLst>
              <a:ext uri="{FF2B5EF4-FFF2-40B4-BE49-F238E27FC236}">
                <a16:creationId xmlns:a16="http://schemas.microsoft.com/office/drawing/2014/main" id="{F1E687E9-24B0-FF0E-65AE-BCA1A86E2939}"/>
              </a:ext>
            </a:extLst>
          </p:cNvPr>
          <p:cNvPicPr>
            <a:picLocks/>
          </p:cNvPicPr>
          <p:nvPr userDrawn="1"/>
        </p:nvPicPr>
        <p:blipFill>
          <a:blip r:embed="rId2"/>
          <a:stretch>
            <a:fillRect/>
          </a:stretch>
        </p:blipFill>
        <p:spPr>
          <a:xfrm>
            <a:off x="121429" y="260617"/>
            <a:ext cx="855317" cy="732691"/>
          </a:xfrm>
          <a:prstGeom prst="rect">
            <a:avLst/>
          </a:prstGeom>
        </p:spPr>
      </p:pic>
    </p:spTree>
    <p:extLst>
      <p:ext uri="{BB962C8B-B14F-4D97-AF65-F5344CB8AC3E}">
        <p14:creationId xmlns:p14="http://schemas.microsoft.com/office/powerpoint/2010/main" val="17683812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amp; Schülerdokumen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9ADACF4-A42A-994A-910B-691FDD1EDE30}"/>
              </a:ext>
            </a:extLst>
          </p:cNvPr>
          <p:cNvSpPr>
            <a:spLocks noGrp="1"/>
          </p:cNvSpPr>
          <p:nvPr>
            <p:ph sz="half" idx="1" hasCustomPrompt="1"/>
          </p:nvPr>
        </p:nvSpPr>
        <p:spPr>
          <a:xfrm>
            <a:off x="1096423" y="1184109"/>
            <a:ext cx="3418427" cy="4992854"/>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p:txBody>
      </p:sp>
      <p:sp>
        <p:nvSpPr>
          <p:cNvPr id="4" name="Inhaltsplatzhalter 3">
            <a:extLst>
              <a:ext uri="{FF2B5EF4-FFF2-40B4-BE49-F238E27FC236}">
                <a16:creationId xmlns:a16="http://schemas.microsoft.com/office/drawing/2014/main" id="{2D5CF4B7-9E2E-CE4D-8FD1-27F8DAD3E8FD}"/>
              </a:ext>
            </a:extLst>
          </p:cNvPr>
          <p:cNvSpPr>
            <a:spLocks noGrp="1"/>
          </p:cNvSpPr>
          <p:nvPr>
            <p:ph sz="half" idx="2" hasCustomPrompt="1"/>
          </p:nvPr>
        </p:nvSpPr>
        <p:spPr>
          <a:xfrm>
            <a:off x="4629150" y="1184110"/>
            <a:ext cx="3476782" cy="4628827"/>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a:p>
            <a:pPr lvl="0"/>
            <a:endParaRPr lang="de-DE" dirty="0"/>
          </a:p>
        </p:txBody>
      </p:sp>
      <p:cxnSp>
        <p:nvCxnSpPr>
          <p:cNvPr id="19" name="Gerade Verbindung 18">
            <a:extLst>
              <a:ext uri="{FF2B5EF4-FFF2-40B4-BE49-F238E27FC236}">
                <a16:creationId xmlns:a16="http://schemas.microsoft.com/office/drawing/2014/main" id="{B2988F85-4B9C-6D45-B14B-C09E6D6F3BA1}"/>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5" name="Textplatzhalter 24">
            <a:extLst>
              <a:ext uri="{FF2B5EF4-FFF2-40B4-BE49-F238E27FC236}">
                <a16:creationId xmlns:a16="http://schemas.microsoft.com/office/drawing/2014/main" id="{60380B33-E283-7C4E-B3BF-7BC0120F193A}"/>
              </a:ext>
            </a:extLst>
          </p:cNvPr>
          <p:cNvSpPr>
            <a:spLocks noGrp="1"/>
          </p:cNvSpPr>
          <p:nvPr>
            <p:ph type="body" sz="quarter" idx="10" hasCustomPrompt="1"/>
          </p:nvPr>
        </p:nvSpPr>
        <p:spPr>
          <a:xfrm>
            <a:off x="4629150" y="5895592"/>
            <a:ext cx="3476782" cy="328997"/>
          </a:xfrm>
          <a:prstGeom prst="rect">
            <a:avLst/>
          </a:prstGeom>
        </p:spPr>
        <p:txBody>
          <a:bodyPr>
            <a:noAutofit/>
          </a:bodyPr>
          <a:lstStyle>
            <a:lvl1pPr marL="0" indent="0" algn="ctr">
              <a:buNone/>
              <a:defRPr sz="1200" b="1">
                <a:latin typeface="Arial" panose="020B0604020202020204" pitchFamily="34" charset="0"/>
                <a:cs typeface="Arial" panose="020B0604020202020204" pitchFamily="34" charset="0"/>
              </a:defRPr>
            </a:lvl1pPr>
          </a:lstStyle>
          <a:p>
            <a:pPr lvl="0"/>
            <a:r>
              <a:rPr lang="de-DE" sz="1200" dirty="0"/>
              <a:t>Bild: Quelle</a:t>
            </a:r>
            <a:endParaRPr lang="de-DE" dirty="0"/>
          </a:p>
        </p:txBody>
      </p:sp>
      <p:sp>
        <p:nvSpPr>
          <p:cNvPr id="33" name="Titel 1">
            <a:extLst>
              <a:ext uri="{FF2B5EF4-FFF2-40B4-BE49-F238E27FC236}">
                <a16:creationId xmlns:a16="http://schemas.microsoft.com/office/drawing/2014/main" id="{4F14642F-7A54-EF43-B54C-FAE43A52A01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3" name="Rechteck 12">
            <a:extLst>
              <a:ext uri="{FF2B5EF4-FFF2-40B4-BE49-F238E27FC236}">
                <a16:creationId xmlns:a16="http://schemas.microsoft.com/office/drawing/2014/main" id="{1751AD8F-64F5-E847-9323-7E732DBAEAD9}"/>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AF266374-CE3B-A74C-AEE6-1B24B8B6B231}"/>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Foliennummernplatzhalter 20">
            <a:extLst>
              <a:ext uri="{FF2B5EF4-FFF2-40B4-BE49-F238E27FC236}">
                <a16:creationId xmlns:a16="http://schemas.microsoft.com/office/drawing/2014/main" id="{9E9145D7-5D02-8D45-A824-5052E2398BC4}"/>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1" name="Datumsplatzhalter 18">
            <a:extLst>
              <a:ext uri="{FF2B5EF4-FFF2-40B4-BE49-F238E27FC236}">
                <a16:creationId xmlns:a16="http://schemas.microsoft.com/office/drawing/2014/main" id="{BC57D59C-F935-804B-A656-59BBA205A01D}"/>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12" name="Grafik 11">
            <a:extLst>
              <a:ext uri="{FF2B5EF4-FFF2-40B4-BE49-F238E27FC236}">
                <a16:creationId xmlns:a16="http://schemas.microsoft.com/office/drawing/2014/main" id="{962A6D5C-B5DF-BBFE-11D5-D22B42789A64}"/>
              </a:ext>
            </a:extLst>
          </p:cNvPr>
          <p:cNvPicPr>
            <a:picLocks/>
          </p:cNvPicPr>
          <p:nvPr userDrawn="1"/>
        </p:nvPicPr>
        <p:blipFill>
          <a:blip r:embed="rId2"/>
          <a:stretch>
            <a:fillRect/>
          </a:stretch>
        </p:blipFill>
        <p:spPr>
          <a:xfrm>
            <a:off x="121429" y="260617"/>
            <a:ext cx="855317" cy="732691"/>
          </a:xfrm>
          <a:prstGeom prst="rect">
            <a:avLst/>
          </a:prstGeom>
        </p:spPr>
      </p:pic>
    </p:spTree>
    <p:extLst>
      <p:ext uri="{BB962C8B-B14F-4D97-AF65-F5344CB8AC3E}">
        <p14:creationId xmlns:p14="http://schemas.microsoft.com/office/powerpoint/2010/main" val="18203431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sp>
        <p:nvSpPr>
          <p:cNvPr id="14" name="Abgerundete rechteckige Legende 13">
            <a:extLst>
              <a:ext uri="{FF2B5EF4-FFF2-40B4-BE49-F238E27FC236}">
                <a16:creationId xmlns:a16="http://schemas.microsoft.com/office/drawing/2014/main" id="{79FA3857-A6E0-D74B-B732-AF02A66B8633}"/>
              </a:ext>
            </a:extLst>
          </p:cNvPr>
          <p:cNvSpPr/>
          <p:nvPr userDrawn="1"/>
        </p:nvSpPr>
        <p:spPr>
          <a:xfrm>
            <a:off x="1080655" y="696190"/>
            <a:ext cx="4491875" cy="1682465"/>
          </a:xfrm>
          <a:prstGeom prst="wedgeRoundRectCallout">
            <a:avLst>
              <a:gd name="adj1" fmla="val 38391"/>
              <a:gd name="adj2" fmla="val 74059"/>
              <a:gd name="adj3" fmla="val 1666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cxnSp>
        <p:nvCxnSpPr>
          <p:cNvPr id="20" name="Gerade Verbindung 19">
            <a:extLst>
              <a:ext uri="{FF2B5EF4-FFF2-40B4-BE49-F238E27FC236}">
                <a16:creationId xmlns:a16="http://schemas.microsoft.com/office/drawing/2014/main" id="{D9CCE579-6D50-F747-9F5F-C629FFB02955}"/>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1" name="Grafik 10">
            <a:extLst>
              <a:ext uri="{FF2B5EF4-FFF2-40B4-BE49-F238E27FC236}">
                <a16:creationId xmlns:a16="http://schemas.microsoft.com/office/drawing/2014/main" id="{A2424DE8-144D-9C43-9F4A-384236884D85}"/>
              </a:ext>
            </a:extLst>
          </p:cNvPr>
          <p:cNvPicPr>
            <a:picLocks/>
          </p:cNvPicPr>
          <p:nvPr userDrawn="1"/>
        </p:nvPicPr>
        <p:blipFill>
          <a:blip r:embed="rId2"/>
          <a:stretch>
            <a:fillRect/>
          </a:stretch>
        </p:blipFill>
        <p:spPr>
          <a:xfrm>
            <a:off x="7467899" y="6052711"/>
            <a:ext cx="1530435" cy="338587"/>
          </a:xfrm>
          <a:prstGeom prst="rect">
            <a:avLst/>
          </a:prstGeom>
        </p:spPr>
      </p:pic>
      <p:pic>
        <p:nvPicPr>
          <p:cNvPr id="12" name="Grafik 11">
            <a:extLst>
              <a:ext uri="{FF2B5EF4-FFF2-40B4-BE49-F238E27FC236}">
                <a16:creationId xmlns:a16="http://schemas.microsoft.com/office/drawing/2014/main" id="{5DA9A059-C525-2544-A9FE-6B941A579399}"/>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152602" y="6049009"/>
            <a:ext cx="1730654" cy="353896"/>
          </a:xfrm>
          <a:prstGeom prst="rect">
            <a:avLst/>
          </a:prstGeom>
        </p:spPr>
      </p:pic>
      <p:pic>
        <p:nvPicPr>
          <p:cNvPr id="13" name="Grafik 12">
            <a:extLst>
              <a:ext uri="{FF2B5EF4-FFF2-40B4-BE49-F238E27FC236}">
                <a16:creationId xmlns:a16="http://schemas.microsoft.com/office/drawing/2014/main" id="{515EC80C-C121-DB4B-A740-BB3DE7324D35}"/>
              </a:ext>
            </a:extLst>
          </p:cNvPr>
          <p:cNvPicPr>
            <a:picLocks/>
          </p:cNvPicPr>
          <p:nvPr userDrawn="1"/>
        </p:nvPicPr>
        <p:blipFill>
          <a:blip r:embed="rId4"/>
          <a:stretch>
            <a:fillRect/>
          </a:stretch>
        </p:blipFill>
        <p:spPr>
          <a:xfrm>
            <a:off x="2077423" y="6067333"/>
            <a:ext cx="1398783" cy="278170"/>
          </a:xfrm>
          <a:prstGeom prst="rect">
            <a:avLst/>
          </a:prstGeom>
        </p:spPr>
      </p:pic>
      <p:pic>
        <p:nvPicPr>
          <p:cNvPr id="22" name="Grafik 21">
            <a:extLst>
              <a:ext uri="{FF2B5EF4-FFF2-40B4-BE49-F238E27FC236}">
                <a16:creationId xmlns:a16="http://schemas.microsoft.com/office/drawing/2014/main" id="{4121163C-BBCF-7F40-A9A6-5C0772D1BA28}"/>
              </a:ext>
            </a:extLst>
          </p:cNvPr>
          <p:cNvPicPr>
            <a:picLocks/>
          </p:cNvPicPr>
          <p:nvPr userDrawn="1"/>
        </p:nvPicPr>
        <p:blipFill>
          <a:blip r:embed="rId5"/>
          <a:stretch>
            <a:fillRect/>
          </a:stretch>
        </p:blipFill>
        <p:spPr>
          <a:xfrm>
            <a:off x="5940771" y="6049009"/>
            <a:ext cx="1332960" cy="353896"/>
          </a:xfrm>
          <a:prstGeom prst="rect">
            <a:avLst/>
          </a:prstGeom>
        </p:spPr>
      </p:pic>
      <p:sp>
        <p:nvSpPr>
          <p:cNvPr id="2" name="Textfeld 1">
            <a:extLst>
              <a:ext uri="{FF2B5EF4-FFF2-40B4-BE49-F238E27FC236}">
                <a16:creationId xmlns:a16="http://schemas.microsoft.com/office/drawing/2014/main" id="{63081271-CA52-A14D-AB75-C8D92DA489DE}"/>
              </a:ext>
            </a:extLst>
          </p:cNvPr>
          <p:cNvSpPr txBox="1"/>
          <p:nvPr userDrawn="1"/>
        </p:nvSpPr>
        <p:spPr>
          <a:xfrm>
            <a:off x="1083037" y="1008722"/>
            <a:ext cx="4491875" cy="1015663"/>
          </a:xfrm>
          <a:prstGeom prst="rect">
            <a:avLst/>
          </a:prstGeom>
          <a:noFill/>
        </p:spPr>
        <p:txBody>
          <a:bodyPr wrap="square" rtlCol="0">
            <a:spAutoFit/>
          </a:bodyPr>
          <a:lstStyle/>
          <a:p>
            <a:pPr algn="ctr">
              <a:lnSpc>
                <a:spcPct val="100000"/>
              </a:lnSpc>
            </a:pPr>
            <a:r>
              <a:rPr lang="de-DE" sz="3000" b="1" dirty="0">
                <a:latin typeface="Arial" panose="020B0604020202020204" pitchFamily="34" charset="0"/>
                <a:cs typeface="Arial" panose="020B0604020202020204" pitchFamily="34" charset="0"/>
              </a:rPr>
              <a:t>Vielen Dank für</a:t>
            </a:r>
            <a:br>
              <a:rPr lang="de-DE" sz="3000" b="1" dirty="0">
                <a:latin typeface="Arial" panose="020B0604020202020204" pitchFamily="34" charset="0"/>
                <a:cs typeface="Arial" panose="020B0604020202020204" pitchFamily="34" charset="0"/>
              </a:rPr>
            </a:br>
            <a:r>
              <a:rPr lang="de-DE" sz="3000" b="1" dirty="0">
                <a:latin typeface="Arial" panose="020B0604020202020204" pitchFamily="34" charset="0"/>
                <a:cs typeface="Arial" panose="020B0604020202020204" pitchFamily="34" charset="0"/>
              </a:rPr>
              <a:t>Ihre Aufmerksamkeit!</a:t>
            </a:r>
          </a:p>
        </p:txBody>
      </p:sp>
      <p:pic>
        <p:nvPicPr>
          <p:cNvPr id="16" name="Grafik 15">
            <a:extLst>
              <a:ext uri="{FF2B5EF4-FFF2-40B4-BE49-F238E27FC236}">
                <a16:creationId xmlns:a16="http://schemas.microsoft.com/office/drawing/2014/main" id="{272135E0-5499-62F1-4071-402B17708C75}"/>
              </a:ext>
            </a:extLst>
          </p:cNvPr>
          <p:cNvPicPr>
            <a:picLocks/>
          </p:cNvPicPr>
          <p:nvPr userDrawn="1"/>
        </p:nvPicPr>
        <p:blipFill>
          <a:blip r:embed="rId6"/>
          <a:stretch>
            <a:fillRect/>
          </a:stretch>
        </p:blipFill>
        <p:spPr>
          <a:xfrm>
            <a:off x="4689083" y="1641402"/>
            <a:ext cx="3704400" cy="3873573"/>
          </a:xfrm>
          <a:prstGeom prst="rect">
            <a:avLst/>
          </a:prstGeom>
        </p:spPr>
      </p:pic>
      <p:pic>
        <p:nvPicPr>
          <p:cNvPr id="3" name="Grafik 2">
            <a:extLst>
              <a:ext uri="{FF2B5EF4-FFF2-40B4-BE49-F238E27FC236}">
                <a16:creationId xmlns:a16="http://schemas.microsoft.com/office/drawing/2014/main" id="{2EB00580-9BD3-D65D-3216-574389CB1910}"/>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3591088" y="6100772"/>
            <a:ext cx="2207980" cy="242463"/>
          </a:xfrm>
          <a:prstGeom prst="rect">
            <a:avLst/>
          </a:prstGeom>
        </p:spPr>
      </p:pic>
    </p:spTree>
    <p:extLst>
      <p:ext uri="{BB962C8B-B14F-4D97-AF65-F5344CB8AC3E}">
        <p14:creationId xmlns:p14="http://schemas.microsoft.com/office/powerpoint/2010/main" val="41729861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ocialmediakanäle">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5B420EF-13F9-05EB-0293-69864B19DFD4}"/>
              </a:ext>
            </a:extLst>
          </p:cNvPr>
          <p:cNvSpPr/>
          <p:nvPr userDrawn="1"/>
        </p:nvSpPr>
        <p:spPr>
          <a:xfrm>
            <a:off x="-122663" y="-111512"/>
            <a:ext cx="9355873" cy="6385311"/>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4" name="Abgerundete rechteckige Legende 3">
            <a:extLst>
              <a:ext uri="{FF2B5EF4-FFF2-40B4-BE49-F238E27FC236}">
                <a16:creationId xmlns:a16="http://schemas.microsoft.com/office/drawing/2014/main" id="{5022DA13-07BD-DCB4-26BD-B2C9A333C4EC}"/>
              </a:ext>
            </a:extLst>
          </p:cNvPr>
          <p:cNvSpPr/>
          <p:nvPr userDrawn="1"/>
        </p:nvSpPr>
        <p:spPr>
          <a:xfrm flipH="1">
            <a:off x="600101" y="448207"/>
            <a:ext cx="3793482" cy="1914264"/>
          </a:xfrm>
          <a:prstGeom prst="wedgeRoundRectCallout">
            <a:avLst>
              <a:gd name="adj1" fmla="val 9611"/>
              <a:gd name="adj2" fmla="val 66154"/>
              <a:gd name="adj3" fmla="val 16667"/>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5" name="Textfeld 4">
            <a:extLst>
              <a:ext uri="{FF2B5EF4-FFF2-40B4-BE49-F238E27FC236}">
                <a16:creationId xmlns:a16="http://schemas.microsoft.com/office/drawing/2014/main" id="{1C9E57CB-510A-ED7E-4C17-B7A780238CB0}"/>
              </a:ext>
            </a:extLst>
          </p:cNvPr>
          <p:cNvSpPr txBox="1"/>
          <p:nvPr userDrawn="1"/>
        </p:nvSpPr>
        <p:spPr>
          <a:xfrm>
            <a:off x="543987" y="754739"/>
            <a:ext cx="3928954" cy="1261884"/>
          </a:xfrm>
          <a:prstGeom prst="rect">
            <a:avLst/>
          </a:prstGeom>
          <a:noFill/>
        </p:spPr>
        <p:txBody>
          <a:bodyPr wrap="square" rtlCol="0">
            <a:spAutoFit/>
          </a:bodyPr>
          <a:lstStyle/>
          <a:p>
            <a:pPr algn="ctr">
              <a:lnSpc>
                <a:spcPct val="100000"/>
              </a:lnSpc>
            </a:pPr>
            <a:r>
              <a:rPr lang="de-DE" sz="2800" b="1" dirty="0">
                <a:latin typeface="Calibri" panose="020F0502020204030204" pitchFamily="34" charset="0"/>
                <a:cs typeface="Calibri" panose="020F0502020204030204" pitchFamily="34" charset="0"/>
              </a:rPr>
              <a:t>PIKAS</a:t>
            </a:r>
            <a:r>
              <a:rPr lang="de-DE" sz="2400" b="1" dirty="0">
                <a:latin typeface="Arial" panose="020B0604020202020204" pitchFamily="34" charset="0"/>
                <a:cs typeface="Arial" panose="020B0604020202020204" pitchFamily="34" charset="0"/>
              </a:rPr>
              <a:t> gibt es auch </a:t>
            </a:r>
          </a:p>
          <a:p>
            <a:pPr algn="ctr">
              <a:lnSpc>
                <a:spcPct val="100000"/>
              </a:lnSpc>
            </a:pPr>
            <a:r>
              <a:rPr lang="de-DE" sz="2400" b="1" dirty="0">
                <a:latin typeface="Arial" panose="020B0604020202020204" pitchFamily="34" charset="0"/>
                <a:cs typeface="Arial" panose="020B0604020202020204" pitchFamily="34" charset="0"/>
              </a:rPr>
              <a:t>auf YouTube, Instagram und Facebook!</a:t>
            </a:r>
          </a:p>
        </p:txBody>
      </p:sp>
      <p:pic>
        <p:nvPicPr>
          <p:cNvPr id="7" name="Grafik 6">
            <a:extLst>
              <a:ext uri="{FF2B5EF4-FFF2-40B4-BE49-F238E27FC236}">
                <a16:creationId xmlns:a16="http://schemas.microsoft.com/office/drawing/2014/main" id="{D591C6C2-4E82-6AFB-B595-9547DC9E522F}"/>
              </a:ext>
            </a:extLst>
          </p:cNvPr>
          <p:cNvPicPr>
            <a:picLocks noChangeAspect="1"/>
          </p:cNvPicPr>
          <p:nvPr userDrawn="1"/>
        </p:nvPicPr>
        <p:blipFill>
          <a:blip r:embed="rId2"/>
          <a:stretch>
            <a:fillRect/>
          </a:stretch>
        </p:blipFill>
        <p:spPr>
          <a:xfrm flipH="1">
            <a:off x="415586" y="2183747"/>
            <a:ext cx="4800134" cy="4099493"/>
          </a:xfrm>
          <a:prstGeom prst="rect">
            <a:avLst/>
          </a:prstGeom>
        </p:spPr>
      </p:pic>
      <p:pic>
        <p:nvPicPr>
          <p:cNvPr id="11" name="Grafik 10">
            <a:extLst>
              <a:ext uri="{FF2B5EF4-FFF2-40B4-BE49-F238E27FC236}">
                <a16:creationId xmlns:a16="http://schemas.microsoft.com/office/drawing/2014/main" id="{AFEEB950-2AAC-A4E5-D5B6-748528247218}"/>
              </a:ext>
            </a:extLst>
          </p:cNvPr>
          <p:cNvPicPr>
            <a:picLocks noChangeAspect="1"/>
          </p:cNvPicPr>
          <p:nvPr userDrawn="1"/>
        </p:nvPicPr>
        <p:blipFill>
          <a:blip r:embed="rId3"/>
          <a:stretch>
            <a:fillRect/>
          </a:stretch>
        </p:blipFill>
        <p:spPr>
          <a:xfrm>
            <a:off x="5835061" y="4376825"/>
            <a:ext cx="749300" cy="749300"/>
          </a:xfrm>
          <a:prstGeom prst="rect">
            <a:avLst/>
          </a:prstGeom>
        </p:spPr>
      </p:pic>
      <p:pic>
        <p:nvPicPr>
          <p:cNvPr id="13" name="Grafik 12">
            <a:extLst>
              <a:ext uri="{FF2B5EF4-FFF2-40B4-BE49-F238E27FC236}">
                <a16:creationId xmlns:a16="http://schemas.microsoft.com/office/drawing/2014/main" id="{E02F33C2-8C3C-4052-0AEF-4D04D74021F8}"/>
              </a:ext>
            </a:extLst>
          </p:cNvPr>
          <p:cNvPicPr>
            <a:picLocks noChangeAspect="1"/>
          </p:cNvPicPr>
          <p:nvPr userDrawn="1"/>
        </p:nvPicPr>
        <p:blipFill>
          <a:blip r:embed="rId4"/>
          <a:stretch>
            <a:fillRect/>
          </a:stretch>
        </p:blipFill>
        <p:spPr>
          <a:xfrm>
            <a:off x="5779484" y="2701061"/>
            <a:ext cx="762000" cy="762000"/>
          </a:xfrm>
          <a:prstGeom prst="rect">
            <a:avLst/>
          </a:prstGeom>
        </p:spPr>
      </p:pic>
      <p:pic>
        <p:nvPicPr>
          <p:cNvPr id="15" name="Grafik 14">
            <a:extLst>
              <a:ext uri="{FF2B5EF4-FFF2-40B4-BE49-F238E27FC236}">
                <a16:creationId xmlns:a16="http://schemas.microsoft.com/office/drawing/2014/main" id="{1EC80648-8592-FED7-3CF3-9EE4297C47F9}"/>
              </a:ext>
            </a:extLst>
          </p:cNvPr>
          <p:cNvPicPr>
            <a:picLocks noChangeAspect="1"/>
          </p:cNvPicPr>
          <p:nvPr userDrawn="1"/>
        </p:nvPicPr>
        <p:blipFill>
          <a:blip r:embed="rId5"/>
          <a:stretch>
            <a:fillRect/>
          </a:stretch>
        </p:blipFill>
        <p:spPr>
          <a:xfrm>
            <a:off x="5684234" y="1023344"/>
            <a:ext cx="952500" cy="698500"/>
          </a:xfrm>
          <a:prstGeom prst="rect">
            <a:avLst/>
          </a:prstGeom>
        </p:spPr>
      </p:pic>
      <p:pic>
        <p:nvPicPr>
          <p:cNvPr id="17" name="Grafik 16">
            <a:extLst>
              <a:ext uri="{FF2B5EF4-FFF2-40B4-BE49-F238E27FC236}">
                <a16:creationId xmlns:a16="http://schemas.microsoft.com/office/drawing/2014/main" id="{9A037381-BDCA-7DE6-7986-66ABA06AFF8A}"/>
              </a:ext>
            </a:extLst>
          </p:cNvPr>
          <p:cNvPicPr>
            <a:picLocks noChangeAspect="1"/>
          </p:cNvPicPr>
          <p:nvPr userDrawn="1"/>
        </p:nvPicPr>
        <p:blipFill>
          <a:blip r:embed="rId6"/>
          <a:stretch>
            <a:fillRect/>
          </a:stretch>
        </p:blipFill>
        <p:spPr>
          <a:xfrm>
            <a:off x="7019638" y="4233494"/>
            <a:ext cx="1440000" cy="1440000"/>
          </a:xfrm>
          <a:prstGeom prst="rect">
            <a:avLst/>
          </a:prstGeom>
        </p:spPr>
      </p:pic>
      <p:pic>
        <p:nvPicPr>
          <p:cNvPr id="19" name="Grafik 18">
            <a:extLst>
              <a:ext uri="{FF2B5EF4-FFF2-40B4-BE49-F238E27FC236}">
                <a16:creationId xmlns:a16="http://schemas.microsoft.com/office/drawing/2014/main" id="{F8046A04-EF25-26EE-EF37-7AACEFFA93A9}"/>
              </a:ext>
            </a:extLst>
          </p:cNvPr>
          <p:cNvPicPr>
            <a:picLocks noChangeAspect="1"/>
          </p:cNvPicPr>
          <p:nvPr userDrawn="1"/>
        </p:nvPicPr>
        <p:blipFill>
          <a:blip r:embed="rId7"/>
          <a:stretch>
            <a:fillRect/>
          </a:stretch>
        </p:blipFill>
        <p:spPr>
          <a:xfrm>
            <a:off x="6976847" y="801451"/>
            <a:ext cx="1440000" cy="1440000"/>
          </a:xfrm>
          <a:prstGeom prst="rect">
            <a:avLst/>
          </a:prstGeom>
        </p:spPr>
      </p:pic>
      <p:pic>
        <p:nvPicPr>
          <p:cNvPr id="21" name="Grafik 20">
            <a:extLst>
              <a:ext uri="{FF2B5EF4-FFF2-40B4-BE49-F238E27FC236}">
                <a16:creationId xmlns:a16="http://schemas.microsoft.com/office/drawing/2014/main" id="{38CC1568-95CC-A1C0-009E-67A48F8A1A92}"/>
              </a:ext>
            </a:extLst>
          </p:cNvPr>
          <p:cNvPicPr>
            <a:picLocks noChangeAspect="1"/>
          </p:cNvPicPr>
          <p:nvPr userDrawn="1"/>
        </p:nvPicPr>
        <p:blipFill>
          <a:blip r:embed="rId8"/>
          <a:stretch>
            <a:fillRect/>
          </a:stretch>
        </p:blipFill>
        <p:spPr>
          <a:xfrm>
            <a:off x="6976847" y="2512879"/>
            <a:ext cx="1440000" cy="1440000"/>
          </a:xfrm>
          <a:prstGeom prst="rect">
            <a:avLst/>
          </a:prstGeom>
        </p:spPr>
      </p:pic>
      <p:sp>
        <p:nvSpPr>
          <p:cNvPr id="2" name="Textfeld 1">
            <a:extLst>
              <a:ext uri="{FF2B5EF4-FFF2-40B4-BE49-F238E27FC236}">
                <a16:creationId xmlns:a16="http://schemas.microsoft.com/office/drawing/2014/main" id="{4D179E90-EB61-A997-D9F7-AE3B3BBEDC19}"/>
              </a:ext>
            </a:extLst>
          </p:cNvPr>
          <p:cNvSpPr txBox="1"/>
          <p:nvPr userDrawn="1"/>
        </p:nvSpPr>
        <p:spPr>
          <a:xfrm>
            <a:off x="5489711" y="5172098"/>
            <a:ext cx="1440000" cy="338554"/>
          </a:xfrm>
          <a:prstGeom prst="rect">
            <a:avLst/>
          </a:prstGeom>
          <a:noFill/>
        </p:spPr>
        <p:txBody>
          <a:bodyPr wrap="square" rtlCol="0">
            <a:spAutoFit/>
          </a:bodyPr>
          <a:lstStyle/>
          <a:p>
            <a:pPr algn="ct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PIKASdzlm</a:t>
            </a:r>
            <a:endParaRPr lang="de-DE" sz="1600" b="0" i="1" dirty="0">
              <a:solidFill>
                <a:schemeClr val="tx1"/>
              </a:solidFill>
              <a:latin typeface="Calibri" panose="020F0502020204030204" pitchFamily="34" charset="0"/>
              <a:cs typeface="Calibri" panose="020F0502020204030204" pitchFamily="34" charset="0"/>
            </a:endParaRPr>
          </a:p>
        </p:txBody>
      </p:sp>
      <p:sp>
        <p:nvSpPr>
          <p:cNvPr id="6" name="Textfeld 5">
            <a:extLst>
              <a:ext uri="{FF2B5EF4-FFF2-40B4-BE49-F238E27FC236}">
                <a16:creationId xmlns:a16="http://schemas.microsoft.com/office/drawing/2014/main" id="{EF24E776-38A9-795E-5FDC-C1EF3019BF3B}"/>
              </a:ext>
            </a:extLst>
          </p:cNvPr>
          <p:cNvSpPr txBox="1"/>
          <p:nvPr userDrawn="1"/>
        </p:nvSpPr>
        <p:spPr>
          <a:xfrm>
            <a:off x="5305647" y="3466339"/>
            <a:ext cx="1605260" cy="338554"/>
          </a:xfrm>
          <a:prstGeom prst="rect">
            <a:avLst/>
          </a:prstGeom>
          <a:noFill/>
        </p:spPr>
        <p:txBody>
          <a:bodyPr wrap="square" rtlCol="0">
            <a:spAutoFit/>
          </a:bodyPr>
          <a:lstStyle/>
          <a:p>
            <a:pPr algn="ct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PIKAS_und_co</a:t>
            </a:r>
            <a:endParaRPr lang="de-DE" sz="1600" b="0" i="1" dirty="0">
              <a:solidFill>
                <a:schemeClr val="tx1"/>
              </a:solidFill>
              <a:latin typeface="Calibri" panose="020F0502020204030204" pitchFamily="34" charset="0"/>
              <a:cs typeface="Calibri" panose="020F0502020204030204" pitchFamily="34" charset="0"/>
            </a:endParaRPr>
          </a:p>
        </p:txBody>
      </p:sp>
      <p:sp>
        <p:nvSpPr>
          <p:cNvPr id="8" name="Textfeld 7">
            <a:extLst>
              <a:ext uri="{FF2B5EF4-FFF2-40B4-BE49-F238E27FC236}">
                <a16:creationId xmlns:a16="http://schemas.microsoft.com/office/drawing/2014/main" id="{AEACAA9D-4FAE-4C28-2780-FC717E7AF729}"/>
              </a:ext>
            </a:extLst>
          </p:cNvPr>
          <p:cNvSpPr txBox="1"/>
          <p:nvPr userDrawn="1"/>
        </p:nvSpPr>
        <p:spPr>
          <a:xfrm>
            <a:off x="5305647" y="1718053"/>
            <a:ext cx="1547428" cy="338554"/>
          </a:xfrm>
          <a:prstGeom prst="rect">
            <a:avLst/>
          </a:prstGeom>
          <a:noFill/>
        </p:spPr>
        <p:txBody>
          <a:bodyPr wrap="square" rtlCol="0">
            <a:spAutoFit/>
          </a:bodyPr>
          <a:lstStyle/>
          <a:p>
            <a:pPr algn="ct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PIKAS_und_co</a:t>
            </a:r>
            <a:endParaRPr lang="de-DE" sz="1600" b="0" i="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294754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rojektseiten">
    <p:spTree>
      <p:nvGrpSpPr>
        <p:cNvPr id="1" name=""/>
        <p:cNvGrpSpPr/>
        <p:nvPr/>
      </p:nvGrpSpPr>
      <p:grpSpPr>
        <a:xfrm>
          <a:off x="0" y="0"/>
          <a:ext cx="0" cy="0"/>
          <a:chOff x="0" y="0"/>
          <a:chExt cx="0" cy="0"/>
        </a:xfrm>
      </p:grpSpPr>
      <p:sp>
        <p:nvSpPr>
          <p:cNvPr id="22" name="Rechteck 21">
            <a:extLst>
              <a:ext uri="{FF2B5EF4-FFF2-40B4-BE49-F238E27FC236}">
                <a16:creationId xmlns:a16="http://schemas.microsoft.com/office/drawing/2014/main" id="{E7E08154-A70B-D46A-A27D-102F53084B01}"/>
              </a:ext>
            </a:extLst>
          </p:cNvPr>
          <p:cNvSpPr/>
          <p:nvPr userDrawn="1"/>
        </p:nvSpPr>
        <p:spPr>
          <a:xfrm>
            <a:off x="-122663" y="-111512"/>
            <a:ext cx="9355873" cy="6385311"/>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Abgerundete rechteckige Legende 2">
            <a:extLst>
              <a:ext uri="{FF2B5EF4-FFF2-40B4-BE49-F238E27FC236}">
                <a16:creationId xmlns:a16="http://schemas.microsoft.com/office/drawing/2014/main" id="{04AC5FA3-32F8-8617-E1FF-C6619C14D780}"/>
              </a:ext>
            </a:extLst>
          </p:cNvPr>
          <p:cNvSpPr/>
          <p:nvPr userDrawn="1"/>
        </p:nvSpPr>
        <p:spPr>
          <a:xfrm>
            <a:off x="4796098" y="975404"/>
            <a:ext cx="3703869" cy="1733309"/>
          </a:xfrm>
          <a:prstGeom prst="wedgeRoundRectCallout">
            <a:avLst>
              <a:gd name="adj1" fmla="val 7847"/>
              <a:gd name="adj2" fmla="val 69649"/>
              <a:gd name="adj3" fmla="val 16667"/>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0" name="Textfeld 9">
            <a:extLst>
              <a:ext uri="{FF2B5EF4-FFF2-40B4-BE49-F238E27FC236}">
                <a16:creationId xmlns:a16="http://schemas.microsoft.com/office/drawing/2014/main" id="{A5106E34-1DC3-13B1-E071-BFDCAF807397}"/>
              </a:ext>
            </a:extLst>
          </p:cNvPr>
          <p:cNvSpPr txBox="1"/>
          <p:nvPr userDrawn="1"/>
        </p:nvSpPr>
        <p:spPr>
          <a:xfrm>
            <a:off x="4930773" y="1241895"/>
            <a:ext cx="3525790" cy="1200329"/>
          </a:xfrm>
          <a:prstGeom prst="rect">
            <a:avLst/>
          </a:prstGeom>
          <a:noFill/>
        </p:spPr>
        <p:txBody>
          <a:bodyPr wrap="square" rtlCol="0">
            <a:spAutoFit/>
          </a:bodyPr>
          <a:lstStyle/>
          <a:p>
            <a:pPr algn="ctr">
              <a:lnSpc>
                <a:spcPct val="100000"/>
              </a:lnSpc>
            </a:pPr>
            <a:r>
              <a:rPr lang="de-DE" sz="2400" b="1" dirty="0">
                <a:latin typeface="Arial" panose="020B0604020202020204" pitchFamily="34" charset="0"/>
                <a:cs typeface="Arial" panose="020B0604020202020204" pitchFamily="34" charset="0"/>
              </a:rPr>
              <a:t>Besuchen Sie </a:t>
            </a:r>
          </a:p>
          <a:p>
            <a:pPr algn="ctr">
              <a:lnSpc>
                <a:spcPct val="100000"/>
              </a:lnSpc>
            </a:pPr>
            <a:r>
              <a:rPr lang="de-DE" sz="2400" b="1" dirty="0">
                <a:latin typeface="Arial" panose="020B0604020202020204" pitchFamily="34" charset="0"/>
                <a:cs typeface="Arial" panose="020B0604020202020204" pitchFamily="34" charset="0"/>
              </a:rPr>
              <a:t>uns doch </a:t>
            </a:r>
            <a:r>
              <a:rPr lang="de-DE" sz="2400" b="1">
                <a:latin typeface="Arial" panose="020B0604020202020204" pitchFamily="34" charset="0"/>
                <a:cs typeface="Arial" panose="020B0604020202020204" pitchFamily="34" charset="0"/>
              </a:rPr>
              <a:t>auf unseren </a:t>
            </a:r>
            <a:r>
              <a:rPr lang="de-DE" sz="2400" b="1" dirty="0">
                <a:latin typeface="Arial" panose="020B0604020202020204" pitchFamily="34" charset="0"/>
                <a:cs typeface="Arial" panose="020B0604020202020204" pitchFamily="34" charset="0"/>
              </a:rPr>
              <a:t>Webseiten! </a:t>
            </a:r>
          </a:p>
        </p:txBody>
      </p:sp>
      <p:sp>
        <p:nvSpPr>
          <p:cNvPr id="23" name="Rechteck 22">
            <a:extLst>
              <a:ext uri="{FF2B5EF4-FFF2-40B4-BE49-F238E27FC236}">
                <a16:creationId xmlns:a16="http://schemas.microsoft.com/office/drawing/2014/main" id="{D7D11A95-CEC6-5A16-954C-0957FC62A399}"/>
              </a:ext>
            </a:extLst>
          </p:cNvPr>
          <p:cNvSpPr>
            <a:spLocks noChangeAspect="1"/>
          </p:cNvSpPr>
          <p:nvPr userDrawn="1"/>
        </p:nvSpPr>
        <p:spPr>
          <a:xfrm>
            <a:off x="368929" y="1688886"/>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Rechteck 23">
            <a:extLst>
              <a:ext uri="{FF2B5EF4-FFF2-40B4-BE49-F238E27FC236}">
                <a16:creationId xmlns:a16="http://schemas.microsoft.com/office/drawing/2014/main" id="{3729B01C-D451-5477-AAB4-4C0C9F57224F}"/>
              </a:ext>
            </a:extLst>
          </p:cNvPr>
          <p:cNvSpPr>
            <a:spLocks noChangeAspect="1"/>
          </p:cNvSpPr>
          <p:nvPr userDrawn="1"/>
        </p:nvSpPr>
        <p:spPr>
          <a:xfrm>
            <a:off x="2102094" y="178084"/>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24">
            <a:extLst>
              <a:ext uri="{FF2B5EF4-FFF2-40B4-BE49-F238E27FC236}">
                <a16:creationId xmlns:a16="http://schemas.microsoft.com/office/drawing/2014/main" id="{622C45ED-D82E-41CE-6D41-4AD1DE9C429F}"/>
              </a:ext>
            </a:extLst>
          </p:cNvPr>
          <p:cNvSpPr>
            <a:spLocks noChangeAspect="1"/>
          </p:cNvSpPr>
          <p:nvPr userDrawn="1"/>
        </p:nvSpPr>
        <p:spPr>
          <a:xfrm>
            <a:off x="2102094" y="4686690"/>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Rechteck 25">
            <a:extLst>
              <a:ext uri="{FF2B5EF4-FFF2-40B4-BE49-F238E27FC236}">
                <a16:creationId xmlns:a16="http://schemas.microsoft.com/office/drawing/2014/main" id="{C46B0B18-921A-432E-9069-549050FEF714}"/>
              </a:ext>
            </a:extLst>
          </p:cNvPr>
          <p:cNvSpPr>
            <a:spLocks noChangeAspect="1"/>
          </p:cNvSpPr>
          <p:nvPr userDrawn="1"/>
        </p:nvSpPr>
        <p:spPr>
          <a:xfrm>
            <a:off x="373500" y="3180166"/>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hteck 26">
            <a:extLst>
              <a:ext uri="{FF2B5EF4-FFF2-40B4-BE49-F238E27FC236}">
                <a16:creationId xmlns:a16="http://schemas.microsoft.com/office/drawing/2014/main" id="{26F05549-F4D8-5EBA-B03E-9BB4262C3680}"/>
              </a:ext>
            </a:extLst>
          </p:cNvPr>
          <p:cNvSpPr>
            <a:spLocks noChangeAspect="1"/>
          </p:cNvSpPr>
          <p:nvPr userDrawn="1"/>
        </p:nvSpPr>
        <p:spPr>
          <a:xfrm>
            <a:off x="2102094" y="3180166"/>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hteck 27">
            <a:extLst>
              <a:ext uri="{FF2B5EF4-FFF2-40B4-BE49-F238E27FC236}">
                <a16:creationId xmlns:a16="http://schemas.microsoft.com/office/drawing/2014/main" id="{E31554F3-6F7E-7C4F-5799-DBE620F73815}"/>
              </a:ext>
            </a:extLst>
          </p:cNvPr>
          <p:cNvSpPr>
            <a:spLocks noChangeAspect="1"/>
          </p:cNvSpPr>
          <p:nvPr userDrawn="1"/>
        </p:nvSpPr>
        <p:spPr>
          <a:xfrm>
            <a:off x="373500" y="4686690"/>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7" name="Grafik 16">
            <a:extLst>
              <a:ext uri="{FF2B5EF4-FFF2-40B4-BE49-F238E27FC236}">
                <a16:creationId xmlns:a16="http://schemas.microsoft.com/office/drawing/2014/main" id="{910864B3-D50A-6DE1-D5CE-DF016519D9E1}"/>
              </a:ext>
            </a:extLst>
          </p:cNvPr>
          <p:cNvPicPr>
            <a:picLocks noChangeAspect="1"/>
          </p:cNvPicPr>
          <p:nvPr userDrawn="1"/>
        </p:nvPicPr>
        <p:blipFill>
          <a:blip r:embed="rId2"/>
          <a:stretch>
            <a:fillRect/>
          </a:stretch>
        </p:blipFill>
        <p:spPr>
          <a:xfrm>
            <a:off x="466007" y="1823817"/>
            <a:ext cx="1440000" cy="1107693"/>
          </a:xfrm>
          <a:prstGeom prst="rect">
            <a:avLst/>
          </a:prstGeom>
        </p:spPr>
      </p:pic>
      <p:pic>
        <p:nvPicPr>
          <p:cNvPr id="21" name="Grafik 20">
            <a:extLst>
              <a:ext uri="{FF2B5EF4-FFF2-40B4-BE49-F238E27FC236}">
                <a16:creationId xmlns:a16="http://schemas.microsoft.com/office/drawing/2014/main" id="{9F587886-B1EA-F8FB-F7A7-8911FCEF427C}"/>
              </a:ext>
            </a:extLst>
          </p:cNvPr>
          <p:cNvPicPr>
            <a:picLocks noChangeAspect="1"/>
          </p:cNvPicPr>
          <p:nvPr userDrawn="1"/>
        </p:nvPicPr>
        <p:blipFill>
          <a:blip r:embed="rId3"/>
          <a:stretch>
            <a:fillRect/>
          </a:stretch>
        </p:blipFill>
        <p:spPr>
          <a:xfrm>
            <a:off x="463500" y="3390506"/>
            <a:ext cx="1440000" cy="1107693"/>
          </a:xfrm>
          <a:prstGeom prst="rect">
            <a:avLst/>
          </a:prstGeom>
        </p:spPr>
      </p:pic>
      <p:pic>
        <p:nvPicPr>
          <p:cNvPr id="30" name="Grafik 29">
            <a:extLst>
              <a:ext uri="{FF2B5EF4-FFF2-40B4-BE49-F238E27FC236}">
                <a16:creationId xmlns:a16="http://schemas.microsoft.com/office/drawing/2014/main" id="{C163BDE7-ED96-781A-67EB-0334AFF1BCD8}"/>
              </a:ext>
            </a:extLst>
          </p:cNvPr>
          <p:cNvPicPr>
            <a:picLocks noChangeAspect="1"/>
          </p:cNvPicPr>
          <p:nvPr userDrawn="1"/>
        </p:nvPicPr>
        <p:blipFill>
          <a:blip r:embed="rId4"/>
          <a:stretch>
            <a:fillRect/>
          </a:stretch>
        </p:blipFill>
        <p:spPr>
          <a:xfrm>
            <a:off x="2192094" y="395616"/>
            <a:ext cx="1440000" cy="1107692"/>
          </a:xfrm>
          <a:prstGeom prst="rect">
            <a:avLst/>
          </a:prstGeom>
        </p:spPr>
      </p:pic>
      <p:pic>
        <p:nvPicPr>
          <p:cNvPr id="32" name="Grafik 31">
            <a:extLst>
              <a:ext uri="{FF2B5EF4-FFF2-40B4-BE49-F238E27FC236}">
                <a16:creationId xmlns:a16="http://schemas.microsoft.com/office/drawing/2014/main" id="{4CA39A62-723A-4A0D-F01B-32F1DBC369BA}"/>
              </a:ext>
            </a:extLst>
          </p:cNvPr>
          <p:cNvPicPr>
            <a:picLocks noChangeAspect="1"/>
          </p:cNvPicPr>
          <p:nvPr userDrawn="1"/>
        </p:nvPicPr>
        <p:blipFill>
          <a:blip r:embed="rId5"/>
          <a:stretch>
            <a:fillRect/>
          </a:stretch>
        </p:blipFill>
        <p:spPr>
          <a:xfrm>
            <a:off x="2177045" y="3385843"/>
            <a:ext cx="1440000" cy="1107692"/>
          </a:xfrm>
          <a:prstGeom prst="rect">
            <a:avLst/>
          </a:prstGeom>
        </p:spPr>
      </p:pic>
      <p:pic>
        <p:nvPicPr>
          <p:cNvPr id="34" name="Grafik 33">
            <a:extLst>
              <a:ext uri="{FF2B5EF4-FFF2-40B4-BE49-F238E27FC236}">
                <a16:creationId xmlns:a16="http://schemas.microsoft.com/office/drawing/2014/main" id="{D45C7596-0510-EE48-3975-E5D4E5142E0D}"/>
              </a:ext>
            </a:extLst>
          </p:cNvPr>
          <p:cNvPicPr>
            <a:picLocks noChangeAspect="1"/>
          </p:cNvPicPr>
          <p:nvPr userDrawn="1"/>
        </p:nvPicPr>
        <p:blipFill>
          <a:blip r:embed="rId6"/>
          <a:stretch>
            <a:fillRect/>
          </a:stretch>
        </p:blipFill>
        <p:spPr>
          <a:xfrm>
            <a:off x="482094" y="4869121"/>
            <a:ext cx="1440000" cy="1107693"/>
          </a:xfrm>
          <a:prstGeom prst="rect">
            <a:avLst/>
          </a:prstGeom>
        </p:spPr>
      </p:pic>
      <p:pic>
        <p:nvPicPr>
          <p:cNvPr id="36" name="Grafik 35">
            <a:extLst>
              <a:ext uri="{FF2B5EF4-FFF2-40B4-BE49-F238E27FC236}">
                <a16:creationId xmlns:a16="http://schemas.microsoft.com/office/drawing/2014/main" id="{3889C56C-DAE2-8A41-F9A8-6D220B5473E5}"/>
              </a:ext>
            </a:extLst>
          </p:cNvPr>
          <p:cNvPicPr>
            <a:picLocks noChangeAspect="1"/>
          </p:cNvPicPr>
          <p:nvPr userDrawn="1"/>
        </p:nvPicPr>
        <p:blipFill>
          <a:blip r:embed="rId7"/>
          <a:stretch>
            <a:fillRect/>
          </a:stretch>
        </p:blipFill>
        <p:spPr>
          <a:xfrm>
            <a:off x="2243952" y="4859797"/>
            <a:ext cx="1440000" cy="1107692"/>
          </a:xfrm>
          <a:prstGeom prst="rect">
            <a:avLst/>
          </a:prstGeom>
        </p:spPr>
      </p:pic>
      <p:pic>
        <p:nvPicPr>
          <p:cNvPr id="13" name="Grafik 12">
            <a:extLst>
              <a:ext uri="{FF2B5EF4-FFF2-40B4-BE49-F238E27FC236}">
                <a16:creationId xmlns:a16="http://schemas.microsoft.com/office/drawing/2014/main" id="{86534000-49CC-7F9A-D8B2-F4A283265D1B}"/>
              </a:ext>
            </a:extLst>
          </p:cNvPr>
          <p:cNvPicPr>
            <a:picLocks noChangeAspect="1"/>
          </p:cNvPicPr>
          <p:nvPr userDrawn="1"/>
        </p:nvPicPr>
        <p:blipFill>
          <a:blip r:embed="rId8"/>
          <a:stretch>
            <a:fillRect/>
          </a:stretch>
        </p:blipFill>
        <p:spPr>
          <a:xfrm>
            <a:off x="4277854" y="2961488"/>
            <a:ext cx="4400139" cy="3111312"/>
          </a:xfrm>
          <a:prstGeom prst="rect">
            <a:avLst/>
          </a:prstGeom>
        </p:spPr>
      </p:pic>
      <p:sp>
        <p:nvSpPr>
          <p:cNvPr id="37" name="Textfeld 36">
            <a:extLst>
              <a:ext uri="{FF2B5EF4-FFF2-40B4-BE49-F238E27FC236}">
                <a16:creationId xmlns:a16="http://schemas.microsoft.com/office/drawing/2014/main" id="{D127B6D0-F825-DE9E-B4FD-1CFB2843276D}"/>
              </a:ext>
            </a:extLst>
          </p:cNvPr>
          <p:cNvSpPr txBox="1"/>
          <p:nvPr userDrawn="1"/>
        </p:nvSpPr>
        <p:spPr>
          <a:xfrm>
            <a:off x="5421908" y="553352"/>
            <a:ext cx="2472263" cy="338554"/>
          </a:xfrm>
          <a:prstGeom prst="rect">
            <a:avLst/>
          </a:prstGeom>
          <a:noFill/>
        </p:spPr>
        <p:txBody>
          <a:bodyPr wrap="square" rtlCol="0">
            <a:spAutoFit/>
          </a:bodyPr>
          <a:lstStyle/>
          <a:p>
            <a:pPr algn="ctr"/>
            <a:r>
              <a:rPr lang="de-DE" sz="1600" b="0" i="1" dirty="0" err="1">
                <a:solidFill>
                  <a:schemeClr val="tx1"/>
                </a:solidFill>
                <a:latin typeface="Calibri" panose="020F0502020204030204" pitchFamily="34" charset="0"/>
                <a:cs typeface="Calibri" panose="020F0502020204030204" pitchFamily="34" charset="0"/>
              </a:rPr>
              <a:t>proprima.dzlm.de</a:t>
            </a: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websites</a:t>
            </a:r>
            <a:endParaRPr lang="de-DE" sz="1600" b="0" i="1" dirty="0">
              <a:solidFill>
                <a:schemeClr val="tx1"/>
              </a:solidFill>
              <a:latin typeface="Calibri" panose="020F0502020204030204" pitchFamily="34" charset="0"/>
              <a:cs typeface="Calibri" panose="020F0502020204030204" pitchFamily="34" charset="0"/>
            </a:endParaRPr>
          </a:p>
        </p:txBody>
      </p:sp>
      <p:sp>
        <p:nvSpPr>
          <p:cNvPr id="38" name="Rechteck 37">
            <a:extLst>
              <a:ext uri="{FF2B5EF4-FFF2-40B4-BE49-F238E27FC236}">
                <a16:creationId xmlns:a16="http://schemas.microsoft.com/office/drawing/2014/main" id="{654FC2B6-A065-B599-AAF0-F16D87C830F3}"/>
              </a:ext>
            </a:extLst>
          </p:cNvPr>
          <p:cNvSpPr>
            <a:spLocks noChangeAspect="1"/>
          </p:cNvSpPr>
          <p:nvPr userDrawn="1"/>
        </p:nvSpPr>
        <p:spPr>
          <a:xfrm>
            <a:off x="2104509" y="1684608"/>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1" name="Grafik 40">
            <a:extLst>
              <a:ext uri="{FF2B5EF4-FFF2-40B4-BE49-F238E27FC236}">
                <a16:creationId xmlns:a16="http://schemas.microsoft.com/office/drawing/2014/main" id="{5BBB6910-B1F2-4063-A626-7F83D037F1E4}"/>
              </a:ext>
            </a:extLst>
          </p:cNvPr>
          <p:cNvPicPr>
            <a:picLocks noChangeAspect="1"/>
          </p:cNvPicPr>
          <p:nvPr userDrawn="1"/>
        </p:nvPicPr>
        <p:blipFill>
          <a:blip r:embed="rId9"/>
          <a:stretch>
            <a:fillRect/>
          </a:stretch>
        </p:blipFill>
        <p:spPr>
          <a:xfrm>
            <a:off x="2200260" y="1823817"/>
            <a:ext cx="1440000" cy="1107692"/>
          </a:xfrm>
          <a:prstGeom prst="rect">
            <a:avLst/>
          </a:prstGeom>
        </p:spPr>
      </p:pic>
      <p:sp>
        <p:nvSpPr>
          <p:cNvPr id="42" name="Rechteck 41">
            <a:extLst>
              <a:ext uri="{FF2B5EF4-FFF2-40B4-BE49-F238E27FC236}">
                <a16:creationId xmlns:a16="http://schemas.microsoft.com/office/drawing/2014/main" id="{755F7866-1D70-F1D9-90E0-1FD41F6ED780}"/>
              </a:ext>
            </a:extLst>
          </p:cNvPr>
          <p:cNvSpPr>
            <a:spLocks noChangeAspect="1"/>
          </p:cNvSpPr>
          <p:nvPr userDrawn="1"/>
        </p:nvSpPr>
        <p:spPr>
          <a:xfrm>
            <a:off x="368929" y="186207"/>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5" name="Grafik 44">
            <a:extLst>
              <a:ext uri="{FF2B5EF4-FFF2-40B4-BE49-F238E27FC236}">
                <a16:creationId xmlns:a16="http://schemas.microsoft.com/office/drawing/2014/main" id="{1EB5E9AE-DA19-67D2-A4F9-679637B8C4B0}"/>
              </a:ext>
            </a:extLst>
          </p:cNvPr>
          <p:cNvPicPr>
            <a:picLocks noChangeAspect="1"/>
          </p:cNvPicPr>
          <p:nvPr userDrawn="1"/>
        </p:nvPicPr>
        <p:blipFill>
          <a:blip r:embed="rId10"/>
          <a:stretch>
            <a:fillRect/>
          </a:stretch>
        </p:blipFill>
        <p:spPr>
          <a:xfrm>
            <a:off x="463500" y="317308"/>
            <a:ext cx="1440000" cy="1103448"/>
          </a:xfrm>
          <a:prstGeom prst="rect">
            <a:avLst/>
          </a:prstGeom>
        </p:spPr>
      </p:pic>
    </p:spTree>
    <p:extLst>
      <p:ext uri="{BB962C8B-B14F-4D97-AF65-F5344CB8AC3E}">
        <p14:creationId xmlns:p14="http://schemas.microsoft.com/office/powerpoint/2010/main" val="19857413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Nutzungsbedingungen">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1944EAE9-8EE3-C348-8D8B-F81700391880}"/>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21" name="Gerade Verbindung 20">
            <a:extLst>
              <a:ext uri="{FF2B5EF4-FFF2-40B4-BE49-F238E27FC236}">
                <a16:creationId xmlns:a16="http://schemas.microsoft.com/office/drawing/2014/main" id="{46734E2C-44DA-7D4E-B72E-C3AADC748CEE}"/>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22" name="Grafik 21">
            <a:extLst>
              <a:ext uri="{FF2B5EF4-FFF2-40B4-BE49-F238E27FC236}">
                <a16:creationId xmlns:a16="http://schemas.microsoft.com/office/drawing/2014/main" id="{A9C379D9-54B5-AE4C-8C9E-0DC083DA538A}"/>
              </a:ext>
            </a:extLst>
          </p:cNvPr>
          <p:cNvPicPr>
            <a:picLocks/>
          </p:cNvPicPr>
          <p:nvPr userDrawn="1"/>
        </p:nvPicPr>
        <p:blipFill>
          <a:blip r:embed="rId2"/>
          <a:stretch>
            <a:fillRect/>
          </a:stretch>
        </p:blipFill>
        <p:spPr>
          <a:xfrm>
            <a:off x="7467899" y="6052711"/>
            <a:ext cx="1530435" cy="338587"/>
          </a:xfrm>
          <a:prstGeom prst="rect">
            <a:avLst/>
          </a:prstGeom>
        </p:spPr>
      </p:pic>
      <p:pic>
        <p:nvPicPr>
          <p:cNvPr id="23" name="Grafik 22">
            <a:extLst>
              <a:ext uri="{FF2B5EF4-FFF2-40B4-BE49-F238E27FC236}">
                <a16:creationId xmlns:a16="http://schemas.microsoft.com/office/drawing/2014/main" id="{238E52D1-0F6B-E44E-996D-0C5972C77625}"/>
              </a:ext>
            </a:extLst>
          </p:cNvPr>
          <p:cNvPicPr>
            <a:picLocks/>
          </p:cNvPicPr>
          <p:nvPr userDrawn="1"/>
        </p:nvPicPr>
        <p:blipFill>
          <a:blip r:embed="rId3"/>
          <a:stretch>
            <a:fillRect/>
          </a:stretch>
        </p:blipFill>
        <p:spPr>
          <a:xfrm>
            <a:off x="152602" y="6049009"/>
            <a:ext cx="1730654" cy="353896"/>
          </a:xfrm>
          <a:prstGeom prst="rect">
            <a:avLst/>
          </a:prstGeom>
        </p:spPr>
      </p:pic>
      <p:pic>
        <p:nvPicPr>
          <p:cNvPr id="24" name="Grafik 23">
            <a:extLst>
              <a:ext uri="{FF2B5EF4-FFF2-40B4-BE49-F238E27FC236}">
                <a16:creationId xmlns:a16="http://schemas.microsoft.com/office/drawing/2014/main" id="{9019B17A-AD5F-7544-AEC4-BDF9F95B89EF}"/>
              </a:ext>
            </a:extLst>
          </p:cNvPr>
          <p:cNvPicPr>
            <a:picLocks/>
          </p:cNvPicPr>
          <p:nvPr userDrawn="1"/>
        </p:nvPicPr>
        <p:blipFill>
          <a:blip r:embed="rId4"/>
          <a:stretch>
            <a:fillRect/>
          </a:stretch>
        </p:blipFill>
        <p:spPr>
          <a:xfrm>
            <a:off x="2077423" y="6067333"/>
            <a:ext cx="1398783" cy="278170"/>
          </a:xfrm>
          <a:prstGeom prst="rect">
            <a:avLst/>
          </a:prstGeom>
        </p:spPr>
      </p:pic>
      <p:pic>
        <p:nvPicPr>
          <p:cNvPr id="26" name="Grafik 25">
            <a:extLst>
              <a:ext uri="{FF2B5EF4-FFF2-40B4-BE49-F238E27FC236}">
                <a16:creationId xmlns:a16="http://schemas.microsoft.com/office/drawing/2014/main" id="{380E5D0A-C7EE-AD4D-AC45-B5BC8ADC17C4}"/>
              </a:ext>
            </a:extLst>
          </p:cNvPr>
          <p:cNvPicPr>
            <a:picLocks/>
          </p:cNvPicPr>
          <p:nvPr userDrawn="1"/>
        </p:nvPicPr>
        <p:blipFill>
          <a:blip r:embed="rId5"/>
          <a:stretch>
            <a:fillRect/>
          </a:stretch>
        </p:blipFill>
        <p:spPr>
          <a:xfrm>
            <a:off x="5940771" y="6049009"/>
            <a:ext cx="1332960" cy="353896"/>
          </a:xfrm>
          <a:prstGeom prst="rect">
            <a:avLst/>
          </a:prstGeom>
        </p:spPr>
      </p:pic>
      <p:pic>
        <p:nvPicPr>
          <p:cNvPr id="14" name="Grafik 13">
            <a:extLst>
              <a:ext uri="{FF2B5EF4-FFF2-40B4-BE49-F238E27FC236}">
                <a16:creationId xmlns:a16="http://schemas.microsoft.com/office/drawing/2014/main" id="{BB89EF21-CDF9-0073-CFDD-8ED1DD9E6C4B}"/>
              </a:ext>
            </a:extLst>
          </p:cNvPr>
          <p:cNvPicPr>
            <a:picLocks/>
          </p:cNvPicPr>
          <p:nvPr userDrawn="1"/>
        </p:nvPicPr>
        <p:blipFill>
          <a:blip r:embed="rId6"/>
          <a:stretch>
            <a:fillRect/>
          </a:stretch>
        </p:blipFill>
        <p:spPr>
          <a:xfrm>
            <a:off x="121429" y="260617"/>
            <a:ext cx="855317" cy="732691"/>
          </a:xfrm>
          <a:prstGeom prst="rect">
            <a:avLst/>
          </a:prstGeom>
        </p:spPr>
      </p:pic>
      <p:sp>
        <p:nvSpPr>
          <p:cNvPr id="13" name="Rechteck 12">
            <a:extLst>
              <a:ext uri="{FF2B5EF4-FFF2-40B4-BE49-F238E27FC236}">
                <a16:creationId xmlns:a16="http://schemas.microsoft.com/office/drawing/2014/main" id="{D72DC8A8-2466-6084-3516-7419FC0297B3}"/>
              </a:ext>
            </a:extLst>
          </p:cNvPr>
          <p:cNvSpPr/>
          <p:nvPr userDrawn="1"/>
        </p:nvSpPr>
        <p:spPr>
          <a:xfrm>
            <a:off x="5416952" y="39947"/>
            <a:ext cx="3744749"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pic>
        <p:nvPicPr>
          <p:cNvPr id="3" name="Grafik 2">
            <a:extLst>
              <a:ext uri="{FF2B5EF4-FFF2-40B4-BE49-F238E27FC236}">
                <a16:creationId xmlns:a16="http://schemas.microsoft.com/office/drawing/2014/main" id="{0D7640CD-94E2-C2BA-2A1D-752691EEC9CB}"/>
              </a:ext>
            </a:extLst>
          </p:cNvPr>
          <p:cNvPicPr>
            <a:picLocks noChangeAspect="1"/>
          </p:cNvPicPr>
          <p:nvPr userDrawn="1"/>
        </p:nvPicPr>
        <p:blipFill>
          <a:blip r:embed="rId7"/>
          <a:stretch>
            <a:fillRect/>
          </a:stretch>
        </p:blipFill>
        <p:spPr>
          <a:xfrm>
            <a:off x="3591088" y="6100772"/>
            <a:ext cx="2207980" cy="242463"/>
          </a:xfrm>
          <a:prstGeom prst="rect">
            <a:avLst/>
          </a:prstGeom>
        </p:spPr>
      </p:pic>
      <p:sp>
        <p:nvSpPr>
          <p:cNvPr id="2" name="Textfeld 1">
            <a:extLst>
              <a:ext uri="{FF2B5EF4-FFF2-40B4-BE49-F238E27FC236}">
                <a16:creationId xmlns:a16="http://schemas.microsoft.com/office/drawing/2014/main" id="{6F3E72A2-FB82-BA52-EA3D-5DABC5A955E3}"/>
              </a:ext>
            </a:extLst>
          </p:cNvPr>
          <p:cNvSpPr txBox="1"/>
          <p:nvPr userDrawn="1"/>
        </p:nvSpPr>
        <p:spPr>
          <a:xfrm>
            <a:off x="1089243" y="1627429"/>
            <a:ext cx="7223484" cy="4025225"/>
          </a:xfrm>
          <a:prstGeom prst="rect">
            <a:avLst/>
          </a:prstGeom>
          <a:noFill/>
        </p:spPr>
        <p:txBody>
          <a:bodyPr wrap="square" rtlCol="0">
            <a:noAutofit/>
          </a:bodyPr>
          <a:lstStyle/>
          <a:p>
            <a:pPr marL="0" indent="0" algn="l">
              <a:lnSpc>
                <a:spcPct val="120000"/>
              </a:lnSpc>
              <a:spcBef>
                <a:spcPts val="600"/>
              </a:spcBef>
              <a:buFont typeface="Arial" panose="020B0604020202020204" pitchFamily="34" charset="0"/>
              <a:buNone/>
              <a:defRPr/>
            </a:pPr>
            <a:r>
              <a:rPr lang="de-DE" sz="1400" dirty="0">
                <a:latin typeface="Arial" panose="020B0604020202020204" pitchFamily="34" charset="0"/>
                <a:cs typeface="Arial" panose="020B0604020202020204" pitchFamily="34" charset="0"/>
              </a:rPr>
              <a:t>Dieses Material wurde vom PIKAS-Team für das Deutsche Zentrum für Lehrkräftebildung Mathematik (DZLM) konzipiert und kann unter der </a:t>
            </a:r>
            <a:r>
              <a:rPr lang="de-DE" sz="1400" i="1" dirty="0">
                <a:latin typeface="Arial" panose="020B0604020202020204" pitchFamily="34" charset="0"/>
                <a:cs typeface="Arial" panose="020B0604020202020204" pitchFamily="34" charset="0"/>
              </a:rPr>
              <a:t>Creative Commons Lizenz BY-SA: Namensnennung – Weitergabe unter gleichen Bedingungen 4.0 International</a:t>
            </a:r>
            <a:r>
              <a:rPr lang="de-DE" sz="1400" dirty="0">
                <a:latin typeface="Arial" panose="020B0604020202020204" pitchFamily="34" charset="0"/>
                <a:cs typeface="Arial" panose="020B0604020202020204" pitchFamily="34" charset="0"/>
              </a:rPr>
              <a:t> weiterverwendet werden. Das bedeutet: </a:t>
            </a:r>
          </a:p>
          <a:p>
            <a:pPr marL="285750" indent="-285750" algn="l">
              <a:lnSpc>
                <a:spcPct val="120000"/>
              </a:lnSpc>
              <a:spcBef>
                <a:spcPts val="600"/>
              </a:spcBef>
              <a:buFont typeface="Arial" panose="020B0604020202020204" pitchFamily="34" charset="0"/>
              <a:buChar char="•"/>
              <a:defRPr/>
            </a:pPr>
            <a:r>
              <a:rPr lang="de-DE" sz="1400" dirty="0">
                <a:latin typeface="Arial" panose="020B0604020202020204" pitchFamily="34" charset="0"/>
                <a:cs typeface="Arial" panose="020B0604020202020204" pitchFamily="34" charset="0"/>
              </a:rPr>
              <a:t>Alle Folien und Materialien </a:t>
            </a:r>
            <a:r>
              <a:rPr lang="de-DE" sz="1400" dirty="0"/>
              <a:t>(z. B. auch einzelne Folie oder Ausschnitte/Abbildungen)</a:t>
            </a:r>
            <a:r>
              <a:rPr lang="de-DE" sz="1400" dirty="0">
                <a:latin typeface="Arial" panose="020B0604020202020204" pitchFamily="34" charset="0"/>
                <a:cs typeface="Arial" panose="020B0604020202020204" pitchFamily="34" charset="0"/>
              </a:rPr>
              <a:t> können zum Zweck der Aus- und Fortbildung unter der Bedingung heruntergeladen, verändert und genutzt werden, dass alle Quellenangaben erhalten bleiben, PIKAS als Urheber genannt (z. B. mit der Angabe der Kurz-URL) und das neu entstandene Material unter der oben genannten Lizenz weitergegeben wird.</a:t>
            </a:r>
          </a:p>
          <a:p>
            <a:pPr marL="285750" indent="-285750" algn="l">
              <a:lnSpc>
                <a:spcPct val="120000"/>
              </a:lnSpc>
              <a:spcBef>
                <a:spcPts val="600"/>
              </a:spcBef>
              <a:buFont typeface="Arial" panose="020B0604020202020204" pitchFamily="34" charset="0"/>
              <a:buChar char="•"/>
              <a:defRPr/>
            </a:pPr>
            <a:r>
              <a:rPr lang="de-DE" sz="1400" dirty="0">
                <a:latin typeface="Arial" panose="020B0604020202020204" pitchFamily="34" charset="0"/>
                <a:cs typeface="Arial" panose="020B0604020202020204" pitchFamily="34" charset="0"/>
              </a:rPr>
              <a:t>Von der Weitergabe ausgenommen sind Fotos, die erkennbar reale Personen zeigen.</a:t>
            </a:r>
          </a:p>
          <a:p>
            <a:pPr marL="285750" indent="-285750" algn="l">
              <a:lnSpc>
                <a:spcPct val="120000"/>
              </a:lnSpc>
              <a:spcBef>
                <a:spcPts val="600"/>
              </a:spcBef>
              <a:buFont typeface="Arial" panose="020B0604020202020204" pitchFamily="34" charset="0"/>
              <a:buChar char="•"/>
              <a:defRPr/>
            </a:pPr>
            <a:r>
              <a:rPr lang="de-DE" sz="1400" dirty="0">
                <a:latin typeface="Arial" panose="020B0604020202020204" pitchFamily="34" charset="0"/>
                <a:cs typeface="Arial" panose="020B0604020202020204" pitchFamily="34" charset="0"/>
              </a:rPr>
              <a:t>Bildnachweise und Zitatquellen finden sich auf den jeweiligen Folien bzw. in den Zusatzmaterialien.</a:t>
            </a:r>
          </a:p>
          <a:p>
            <a:pPr marL="285750" marR="0" indent="-285750" algn="l" defTabSz="457200" rtl="0" eaLnBrk="1" fontAlgn="auto" latinLnBrk="0" hangingPunct="1">
              <a:lnSpc>
                <a:spcPct val="120000"/>
              </a:lnSpc>
              <a:spcBef>
                <a:spcPts val="600"/>
              </a:spcBef>
              <a:spcAft>
                <a:spcPts val="0"/>
              </a:spcAft>
              <a:buClrTx/>
              <a:buSzTx/>
              <a:buFont typeface="Arial" panose="020B0604020202020204" pitchFamily="34" charset="0"/>
              <a:buChar char="•"/>
              <a:tabLst/>
              <a:defRPr/>
            </a:pPr>
            <a:r>
              <a:rPr lang="de-DE" sz="1400" dirty="0">
                <a:latin typeface="Arial" panose="020B0604020202020204" pitchFamily="34" charset="0"/>
                <a:cs typeface="Arial" panose="020B0604020202020204" pitchFamily="34" charset="0"/>
              </a:rPr>
              <a:t>Diese und weitere Hinweise und Informationen zu den Nutzungsbedingungen finden Sie unter </a:t>
            </a:r>
            <a:r>
              <a:rPr lang="de-DE" sz="1400" u="none" dirty="0">
                <a:solidFill>
                  <a:srgbClr val="327D87"/>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https://pikas.dzlm.de/node/1253</a:t>
            </a:r>
            <a:r>
              <a:rPr lang="de-DE" sz="1400" u="none" dirty="0">
                <a:solidFill>
                  <a:srgbClr val="327D87"/>
                </a:solidFill>
                <a:latin typeface="Arial" panose="020B0604020202020204" pitchFamily="34" charset="0"/>
                <a:cs typeface="Arial" panose="020B0604020202020204" pitchFamily="34" charset="0"/>
              </a:rPr>
              <a:t> </a:t>
            </a:r>
            <a:r>
              <a:rPr lang="de-DE" sz="1400" u="none" dirty="0">
                <a:solidFill>
                  <a:schemeClr val="tx1"/>
                </a:solidFill>
                <a:latin typeface="Arial" panose="020B0604020202020204" pitchFamily="34" charset="0"/>
                <a:cs typeface="Arial" panose="020B0604020202020204" pitchFamily="34" charset="0"/>
              </a:rPr>
              <a:t>sowie auf der nachfolgenden Folie.</a:t>
            </a:r>
            <a:endParaRPr lang="de-DE" sz="1800" u="none" dirty="0">
              <a:solidFill>
                <a:srgbClr val="327D87"/>
              </a:solidFill>
            </a:endParaRPr>
          </a:p>
          <a:p>
            <a:endParaRPr lang="de-DE" sz="1800" dirty="0"/>
          </a:p>
        </p:txBody>
      </p:sp>
      <p:sp>
        <p:nvSpPr>
          <p:cNvPr id="4" name="Textfeld 3">
            <a:extLst>
              <a:ext uri="{FF2B5EF4-FFF2-40B4-BE49-F238E27FC236}">
                <a16:creationId xmlns:a16="http://schemas.microsoft.com/office/drawing/2014/main" id="{96E1973D-FBBA-5903-6160-4DF1C1B4B4A5}"/>
              </a:ext>
            </a:extLst>
          </p:cNvPr>
          <p:cNvSpPr txBox="1"/>
          <p:nvPr userDrawn="1"/>
        </p:nvSpPr>
        <p:spPr>
          <a:xfrm>
            <a:off x="1004185" y="368599"/>
            <a:ext cx="7009509" cy="584775"/>
          </a:xfrm>
          <a:prstGeom prst="rect">
            <a:avLst/>
          </a:prstGeom>
          <a:noFill/>
        </p:spPr>
        <p:txBody>
          <a:bodyPr wrap="square" rtlCol="0">
            <a:spAutoFit/>
          </a:bodyPr>
          <a:lstStyle/>
          <a:p>
            <a:r>
              <a:rPr lang="de-DE" sz="3200" b="1" dirty="0">
                <a:latin typeface="Arial" panose="020B0604020202020204" pitchFamily="34" charset="0"/>
                <a:cs typeface="Arial" panose="020B0604020202020204" pitchFamily="34" charset="0"/>
              </a:rPr>
              <a:t> </a:t>
            </a:r>
            <a:r>
              <a:rPr lang="de-DE" sz="2200" b="0" dirty="0">
                <a:latin typeface="Arial" panose="020B0604020202020204" pitchFamily="34" charset="0"/>
                <a:cs typeface="Arial" panose="020B0604020202020204" pitchFamily="34" charset="0"/>
              </a:rPr>
              <a:t>NUTZUNGSBEDINGUNGEN</a:t>
            </a:r>
          </a:p>
        </p:txBody>
      </p:sp>
      <p:sp>
        <p:nvSpPr>
          <p:cNvPr id="5" name="Textfeld 4">
            <a:extLst>
              <a:ext uri="{FF2B5EF4-FFF2-40B4-BE49-F238E27FC236}">
                <a16:creationId xmlns:a16="http://schemas.microsoft.com/office/drawing/2014/main" id="{458558E4-8E6D-3E86-E891-5FBE78C4FE97}"/>
              </a:ext>
            </a:extLst>
          </p:cNvPr>
          <p:cNvSpPr txBox="1"/>
          <p:nvPr userDrawn="1"/>
        </p:nvSpPr>
        <p:spPr>
          <a:xfrm>
            <a:off x="1090800" y="1282667"/>
            <a:ext cx="6612715" cy="276999"/>
          </a:xfrm>
          <a:prstGeom prst="rect">
            <a:avLst/>
          </a:prstGeom>
          <a:noFill/>
        </p:spPr>
        <p:txBody>
          <a:bodyPr wrap="square" rtlCol="0">
            <a:noAutofit/>
          </a:bodyPr>
          <a:lstStyle/>
          <a:p>
            <a:r>
              <a:rPr lang="de-DE" sz="1200" dirty="0">
                <a:solidFill>
                  <a:srgbClr val="327D87"/>
                </a:solidFill>
                <a:latin typeface="Arial" panose="020B0604020202020204" pitchFamily="34" charset="0"/>
                <a:cs typeface="Arial" panose="020B0604020202020204" pitchFamily="34" charset="0"/>
              </a:rPr>
              <a:t>DIESE FOLIE GEHÖRT ZUM MATERIAL UND DARF NICHT ENTFERNT WERDEN.</a:t>
            </a:r>
          </a:p>
        </p:txBody>
      </p:sp>
    </p:spTree>
    <p:extLst>
      <p:ext uri="{BB962C8B-B14F-4D97-AF65-F5344CB8AC3E}">
        <p14:creationId xmlns:p14="http://schemas.microsoft.com/office/powerpoint/2010/main" val="23951564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Aktivität Gruppenarbeit">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Ihren Sitznachbarn welche der Schüleräußerungen…</a:t>
            </a:r>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3" name="Grafik 2">
            <a:extLst>
              <a:ext uri="{FF2B5EF4-FFF2-40B4-BE49-F238E27FC236}">
                <a16:creationId xmlns:a16="http://schemas.microsoft.com/office/drawing/2014/main" id="{1A8FED5F-5512-1845-0276-FC83D1D479F6}"/>
              </a:ext>
            </a:extLst>
          </p:cNvPr>
          <p:cNvPicPr>
            <a:picLocks noChangeAspect="1"/>
          </p:cNvPicPr>
          <p:nvPr userDrawn="1"/>
        </p:nvPicPr>
        <p:blipFill>
          <a:blip r:embed="rId2"/>
          <a:stretch>
            <a:fillRect/>
          </a:stretch>
        </p:blipFill>
        <p:spPr>
          <a:xfrm>
            <a:off x="81345" y="238232"/>
            <a:ext cx="956723" cy="723020"/>
          </a:xfrm>
          <a:prstGeom prst="rect">
            <a:avLst/>
          </a:prstGeom>
        </p:spPr>
      </p:pic>
      <p:pic>
        <p:nvPicPr>
          <p:cNvPr id="5" name="Grafik 4">
            <a:extLst>
              <a:ext uri="{FF2B5EF4-FFF2-40B4-BE49-F238E27FC236}">
                <a16:creationId xmlns:a16="http://schemas.microsoft.com/office/drawing/2014/main" id="{F7647F94-249C-5FBA-C2A7-A759C5ADEA14}"/>
              </a:ext>
            </a:extLst>
          </p:cNvPr>
          <p:cNvPicPr>
            <a:picLocks noChangeAspect="1"/>
          </p:cNvPicPr>
          <p:nvPr userDrawn="1"/>
        </p:nvPicPr>
        <p:blipFill>
          <a:blip r:embed="rId3"/>
          <a:stretch>
            <a:fillRect/>
          </a:stretch>
        </p:blipFill>
        <p:spPr>
          <a:xfrm>
            <a:off x="589628" y="1316117"/>
            <a:ext cx="936000" cy="696367"/>
          </a:xfrm>
          <a:prstGeom prst="rect">
            <a:avLst/>
          </a:prstGeom>
        </p:spPr>
      </p:pic>
    </p:spTree>
    <p:extLst>
      <p:ext uri="{BB962C8B-B14F-4D97-AF65-F5344CB8AC3E}">
        <p14:creationId xmlns:p14="http://schemas.microsoft.com/office/powerpoint/2010/main" val="987345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inweise Nutzungsbedingungen">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1944EAE9-8EE3-C348-8D8B-F81700391880}"/>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8" name="Textfeld 17">
            <a:extLst>
              <a:ext uri="{FF2B5EF4-FFF2-40B4-BE49-F238E27FC236}">
                <a16:creationId xmlns:a16="http://schemas.microsoft.com/office/drawing/2014/main" id="{7F672074-9E4B-1C48-B570-C85AE643407F}"/>
              </a:ext>
            </a:extLst>
          </p:cNvPr>
          <p:cNvSpPr txBox="1"/>
          <p:nvPr userDrawn="1"/>
        </p:nvSpPr>
        <p:spPr>
          <a:xfrm>
            <a:off x="1089243" y="1627429"/>
            <a:ext cx="7223484" cy="4025225"/>
          </a:xfrm>
          <a:prstGeom prst="rect">
            <a:avLst/>
          </a:prstGeom>
          <a:noFill/>
        </p:spPr>
        <p:txBody>
          <a:bodyPr wrap="square" rtlCol="0">
            <a:noAutofit/>
          </a:bodyPr>
          <a:lstStyle/>
          <a:p>
            <a:pPr marL="0" indent="0" algn="l">
              <a:lnSpc>
                <a:spcPct val="120000"/>
              </a:lnSpc>
              <a:spcBef>
                <a:spcPts val="600"/>
              </a:spcBef>
              <a:buFont typeface="Arial" panose="020B0604020202020204" pitchFamily="34" charset="0"/>
              <a:buNone/>
              <a:defRPr/>
            </a:pPr>
            <a:r>
              <a:rPr lang="de-DE" sz="1400" dirty="0">
                <a:latin typeface="Arial" panose="020B0604020202020204" pitchFamily="34" charset="0"/>
                <a:cs typeface="Arial" panose="020B0604020202020204" pitchFamily="34" charset="0"/>
              </a:rPr>
              <a:t>Verwenden Sie</a:t>
            </a:r>
          </a:p>
          <a:p>
            <a:pPr marL="285750" indent="-285750">
              <a:lnSpc>
                <a:spcPct val="120000"/>
              </a:lnSpc>
              <a:spcBef>
                <a:spcPts val="600"/>
              </a:spcBef>
              <a:buFont typeface="Arial" panose="020B0604020202020204" pitchFamily="34" charset="0"/>
              <a:buChar char="•"/>
            </a:pPr>
            <a:r>
              <a:rPr lang="de-DE" sz="1400" dirty="0"/>
              <a:t>… den </a:t>
            </a:r>
            <a:r>
              <a:rPr lang="de-DE" sz="1400" i="1" dirty="0"/>
              <a:t>gesamten Foliensatz</a:t>
            </a:r>
            <a:r>
              <a:rPr lang="de-DE" sz="1400" dirty="0"/>
              <a:t>, verweisen Sie entweder zu Beginn oder am Ende des Foliensatz mit einer Folie auf die entsprechende PIKAS Seite, von der der Foliensatz entnommen wurde („Quelle: https://</a:t>
            </a:r>
            <a:r>
              <a:rPr lang="de-DE" sz="1400" dirty="0" err="1"/>
              <a:t>pikas.dzlm.de</a:t>
            </a:r>
            <a:r>
              <a:rPr lang="de-DE" sz="1400" dirty="0"/>
              <a:t>/</a:t>
            </a:r>
            <a:r>
              <a:rPr lang="de-DE" sz="1400" dirty="0" err="1"/>
              <a:t>node</a:t>
            </a:r>
            <a:r>
              <a:rPr lang="de-DE" sz="1400" dirty="0"/>
              <a:t>/588“)</a:t>
            </a:r>
          </a:p>
          <a:p>
            <a:pPr marL="285750" indent="-285750">
              <a:lnSpc>
                <a:spcPct val="120000"/>
              </a:lnSpc>
              <a:spcBef>
                <a:spcPts val="600"/>
              </a:spcBef>
              <a:buFont typeface="Arial" panose="020B0604020202020204" pitchFamily="34" charset="0"/>
              <a:buChar char="•"/>
            </a:pPr>
            <a:r>
              <a:rPr lang="de-DE" sz="1400" dirty="0"/>
              <a:t>… nur </a:t>
            </a:r>
            <a:r>
              <a:rPr lang="de-DE" sz="1400" i="1" dirty="0"/>
              <a:t>Einzelfolien aus dem Foliensatz</a:t>
            </a:r>
            <a:r>
              <a:rPr lang="de-DE" sz="1400" dirty="0"/>
              <a:t>, setzen Sie den Verweis auf jede der entnommenen Folie (z. B. unten an den Folienrand „Quelle: https://</a:t>
            </a:r>
            <a:r>
              <a:rPr lang="de-DE" sz="1400" dirty="0" err="1"/>
              <a:t>pikas.dzlm.de</a:t>
            </a:r>
            <a:r>
              <a:rPr lang="de-DE" sz="1400" dirty="0"/>
              <a:t>/</a:t>
            </a:r>
            <a:r>
              <a:rPr lang="de-DE" sz="1400" dirty="0" err="1"/>
              <a:t>node</a:t>
            </a:r>
            <a:r>
              <a:rPr lang="de-DE" sz="1400" dirty="0"/>
              <a:t>/588“).</a:t>
            </a:r>
          </a:p>
          <a:p>
            <a:pPr marL="285750" indent="-285750">
              <a:lnSpc>
                <a:spcPct val="120000"/>
              </a:lnSpc>
              <a:spcBef>
                <a:spcPts val="600"/>
              </a:spcBef>
              <a:buFont typeface="Arial" panose="020B0604020202020204" pitchFamily="34" charset="0"/>
              <a:buChar char="•"/>
            </a:pPr>
            <a:r>
              <a:rPr lang="de-DE" sz="1400" dirty="0"/>
              <a:t>… nur </a:t>
            </a:r>
            <a:r>
              <a:rPr lang="de-DE" sz="1400" i="1" dirty="0"/>
              <a:t>Teile einer Folie</a:t>
            </a:r>
            <a:r>
              <a:rPr lang="de-DE" sz="1400" dirty="0"/>
              <a:t>, setzen Sie den Verweis auf der neu erstellten Folie unter den entnommenen Teil der Originalfolie (z. B. unter ein Bild/ einen Absatz „Quelle: https://</a:t>
            </a:r>
            <a:r>
              <a:rPr lang="de-DE" sz="1400" dirty="0" err="1"/>
              <a:t>pikas.dzlm.de</a:t>
            </a:r>
            <a:r>
              <a:rPr lang="de-DE" sz="1400" dirty="0"/>
              <a:t>/</a:t>
            </a:r>
            <a:r>
              <a:rPr lang="de-DE" sz="1400" dirty="0" err="1"/>
              <a:t>node</a:t>
            </a:r>
            <a:r>
              <a:rPr lang="de-DE" sz="1400" dirty="0"/>
              <a:t>/588“).</a:t>
            </a:r>
          </a:p>
          <a:p>
            <a:endParaRPr lang="de-DE" sz="1800" dirty="0"/>
          </a:p>
        </p:txBody>
      </p:sp>
      <p:sp>
        <p:nvSpPr>
          <p:cNvPr id="28" name="Textfeld 27">
            <a:extLst>
              <a:ext uri="{FF2B5EF4-FFF2-40B4-BE49-F238E27FC236}">
                <a16:creationId xmlns:a16="http://schemas.microsoft.com/office/drawing/2014/main" id="{1F3A6B6E-B399-8046-B86A-70D6F53A12D0}"/>
              </a:ext>
            </a:extLst>
          </p:cNvPr>
          <p:cNvSpPr txBox="1"/>
          <p:nvPr userDrawn="1"/>
        </p:nvSpPr>
        <p:spPr>
          <a:xfrm>
            <a:off x="1107055" y="368599"/>
            <a:ext cx="7009509" cy="584775"/>
          </a:xfrm>
          <a:prstGeom prst="rect">
            <a:avLst/>
          </a:prstGeom>
          <a:noFill/>
        </p:spPr>
        <p:txBody>
          <a:bodyPr wrap="square" rtlCol="0">
            <a:spAutoFit/>
          </a:bodyPr>
          <a:lstStyle/>
          <a:p>
            <a:r>
              <a:rPr lang="de-DE" sz="2800" b="1" dirty="0">
                <a:latin typeface="Arial" panose="020B0604020202020204" pitchFamily="34" charset="0"/>
                <a:cs typeface="Arial" panose="020B0604020202020204" pitchFamily="34" charset="0"/>
              </a:rPr>
              <a:t>Hinweise</a:t>
            </a:r>
            <a:r>
              <a:rPr lang="de-DE" sz="3200" b="1" dirty="0">
                <a:latin typeface="Arial" panose="020B0604020202020204" pitchFamily="34" charset="0"/>
                <a:cs typeface="Arial" panose="020B0604020202020204" pitchFamily="34" charset="0"/>
              </a:rPr>
              <a:t> </a:t>
            </a:r>
            <a:r>
              <a:rPr lang="de-DE" sz="2200" b="0" dirty="0">
                <a:latin typeface="Arial" panose="020B0604020202020204" pitchFamily="34" charset="0"/>
                <a:cs typeface="Arial" panose="020B0604020202020204" pitchFamily="34" charset="0"/>
              </a:rPr>
              <a:t>NUTZUNGSBEDINGUNGEN</a:t>
            </a:r>
          </a:p>
        </p:txBody>
      </p:sp>
      <p:cxnSp>
        <p:nvCxnSpPr>
          <p:cNvPr id="21" name="Gerade Verbindung 20">
            <a:extLst>
              <a:ext uri="{FF2B5EF4-FFF2-40B4-BE49-F238E27FC236}">
                <a16:creationId xmlns:a16="http://schemas.microsoft.com/office/drawing/2014/main" id="{46734E2C-44DA-7D4E-B72E-C3AADC748CEE}"/>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22" name="Grafik 21">
            <a:extLst>
              <a:ext uri="{FF2B5EF4-FFF2-40B4-BE49-F238E27FC236}">
                <a16:creationId xmlns:a16="http://schemas.microsoft.com/office/drawing/2014/main" id="{A9C379D9-54B5-AE4C-8C9E-0DC083DA538A}"/>
              </a:ext>
            </a:extLst>
          </p:cNvPr>
          <p:cNvPicPr>
            <a:picLocks/>
          </p:cNvPicPr>
          <p:nvPr userDrawn="1"/>
        </p:nvPicPr>
        <p:blipFill>
          <a:blip r:embed="rId2"/>
          <a:stretch>
            <a:fillRect/>
          </a:stretch>
        </p:blipFill>
        <p:spPr>
          <a:xfrm>
            <a:off x="7467899" y="6052711"/>
            <a:ext cx="1530435" cy="338587"/>
          </a:xfrm>
          <a:prstGeom prst="rect">
            <a:avLst/>
          </a:prstGeom>
        </p:spPr>
      </p:pic>
      <p:pic>
        <p:nvPicPr>
          <p:cNvPr id="23" name="Grafik 22">
            <a:extLst>
              <a:ext uri="{FF2B5EF4-FFF2-40B4-BE49-F238E27FC236}">
                <a16:creationId xmlns:a16="http://schemas.microsoft.com/office/drawing/2014/main" id="{238E52D1-0F6B-E44E-996D-0C5972C77625}"/>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152602" y="6049009"/>
            <a:ext cx="1730654" cy="353896"/>
          </a:xfrm>
          <a:prstGeom prst="rect">
            <a:avLst/>
          </a:prstGeom>
        </p:spPr>
      </p:pic>
      <p:pic>
        <p:nvPicPr>
          <p:cNvPr id="24" name="Grafik 23">
            <a:extLst>
              <a:ext uri="{FF2B5EF4-FFF2-40B4-BE49-F238E27FC236}">
                <a16:creationId xmlns:a16="http://schemas.microsoft.com/office/drawing/2014/main" id="{9019B17A-AD5F-7544-AEC4-BDF9F95B89EF}"/>
              </a:ext>
            </a:extLst>
          </p:cNvPr>
          <p:cNvPicPr>
            <a:picLocks/>
          </p:cNvPicPr>
          <p:nvPr userDrawn="1"/>
        </p:nvPicPr>
        <p:blipFill>
          <a:blip r:embed="rId4"/>
          <a:stretch>
            <a:fillRect/>
          </a:stretch>
        </p:blipFill>
        <p:spPr>
          <a:xfrm>
            <a:off x="2077423" y="6067333"/>
            <a:ext cx="1398783" cy="278170"/>
          </a:xfrm>
          <a:prstGeom prst="rect">
            <a:avLst/>
          </a:prstGeom>
        </p:spPr>
      </p:pic>
      <p:pic>
        <p:nvPicPr>
          <p:cNvPr id="26" name="Grafik 25">
            <a:extLst>
              <a:ext uri="{FF2B5EF4-FFF2-40B4-BE49-F238E27FC236}">
                <a16:creationId xmlns:a16="http://schemas.microsoft.com/office/drawing/2014/main" id="{380E5D0A-C7EE-AD4D-AC45-B5BC8ADC17C4}"/>
              </a:ext>
            </a:extLst>
          </p:cNvPr>
          <p:cNvPicPr>
            <a:picLocks/>
          </p:cNvPicPr>
          <p:nvPr userDrawn="1"/>
        </p:nvPicPr>
        <p:blipFill>
          <a:blip r:embed="rId5"/>
          <a:stretch>
            <a:fillRect/>
          </a:stretch>
        </p:blipFill>
        <p:spPr>
          <a:xfrm>
            <a:off x="5940771" y="6049009"/>
            <a:ext cx="1332960" cy="353896"/>
          </a:xfrm>
          <a:prstGeom prst="rect">
            <a:avLst/>
          </a:prstGeom>
        </p:spPr>
      </p:pic>
      <p:pic>
        <p:nvPicPr>
          <p:cNvPr id="14" name="Grafik 13">
            <a:extLst>
              <a:ext uri="{FF2B5EF4-FFF2-40B4-BE49-F238E27FC236}">
                <a16:creationId xmlns:a16="http://schemas.microsoft.com/office/drawing/2014/main" id="{BB89EF21-CDF9-0073-CFDD-8ED1DD9E6C4B}"/>
              </a:ext>
            </a:extLst>
          </p:cNvPr>
          <p:cNvPicPr>
            <a:picLocks/>
          </p:cNvPicPr>
          <p:nvPr userDrawn="1"/>
        </p:nvPicPr>
        <p:blipFill>
          <a:blip r:embed="rId6"/>
          <a:stretch>
            <a:fillRect/>
          </a:stretch>
        </p:blipFill>
        <p:spPr>
          <a:xfrm>
            <a:off x="121429" y="260617"/>
            <a:ext cx="855317" cy="732691"/>
          </a:xfrm>
          <a:prstGeom prst="rect">
            <a:avLst/>
          </a:prstGeom>
        </p:spPr>
      </p:pic>
      <p:sp>
        <p:nvSpPr>
          <p:cNvPr id="13" name="Rechteck 12">
            <a:extLst>
              <a:ext uri="{FF2B5EF4-FFF2-40B4-BE49-F238E27FC236}">
                <a16:creationId xmlns:a16="http://schemas.microsoft.com/office/drawing/2014/main" id="{D72DC8A8-2466-6084-3516-7419FC0297B3}"/>
              </a:ext>
            </a:extLst>
          </p:cNvPr>
          <p:cNvSpPr/>
          <p:nvPr userDrawn="1"/>
        </p:nvSpPr>
        <p:spPr>
          <a:xfrm>
            <a:off x="5416952" y="39947"/>
            <a:ext cx="3744749"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pic>
        <p:nvPicPr>
          <p:cNvPr id="3" name="Grafik 2">
            <a:extLst>
              <a:ext uri="{FF2B5EF4-FFF2-40B4-BE49-F238E27FC236}">
                <a16:creationId xmlns:a16="http://schemas.microsoft.com/office/drawing/2014/main" id="{0D7640CD-94E2-C2BA-2A1D-752691EEC9CB}"/>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3591088" y="6100772"/>
            <a:ext cx="2207980" cy="242463"/>
          </a:xfrm>
          <a:prstGeom prst="rect">
            <a:avLst/>
          </a:prstGeom>
        </p:spPr>
      </p:pic>
      <p:sp>
        <p:nvSpPr>
          <p:cNvPr id="2" name="Textfeld 1">
            <a:extLst>
              <a:ext uri="{FF2B5EF4-FFF2-40B4-BE49-F238E27FC236}">
                <a16:creationId xmlns:a16="http://schemas.microsoft.com/office/drawing/2014/main" id="{37052136-00D4-9706-133D-01670904B126}"/>
              </a:ext>
            </a:extLst>
          </p:cNvPr>
          <p:cNvSpPr txBox="1"/>
          <p:nvPr userDrawn="1"/>
        </p:nvSpPr>
        <p:spPr>
          <a:xfrm>
            <a:off x="1090800" y="1282667"/>
            <a:ext cx="6612715" cy="276999"/>
          </a:xfrm>
          <a:prstGeom prst="rect">
            <a:avLst/>
          </a:prstGeom>
          <a:noFill/>
        </p:spPr>
        <p:txBody>
          <a:bodyPr wrap="square" rtlCol="0">
            <a:noAutofit/>
          </a:bodyPr>
          <a:lstStyle/>
          <a:p>
            <a:r>
              <a:rPr lang="de-DE" sz="1200" dirty="0">
                <a:solidFill>
                  <a:srgbClr val="327D87"/>
                </a:solidFill>
                <a:latin typeface="Arial" panose="020B0604020202020204" pitchFamily="34" charset="0"/>
                <a:cs typeface="Arial" panose="020B0604020202020204" pitchFamily="34" charset="0"/>
              </a:rPr>
              <a:t>DIESE FOLIE GEHÖRT ZUM MATERIAL UND DARF NICHT ENTFERNT WERDEN.</a:t>
            </a:r>
          </a:p>
        </p:txBody>
      </p:sp>
    </p:spTree>
    <p:extLst>
      <p:ext uri="{BB962C8B-B14F-4D97-AF65-F5344CB8AC3E}">
        <p14:creationId xmlns:p14="http://schemas.microsoft.com/office/powerpoint/2010/main" val="3611508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Gliederung">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Inhaltsplatzhalter 2">
            <a:extLst>
              <a:ext uri="{FF2B5EF4-FFF2-40B4-BE49-F238E27FC236}">
                <a16:creationId xmlns:a16="http://schemas.microsoft.com/office/drawing/2014/main" id="{7162E419-32E6-0B4F-B0FB-5ED8276B2683}"/>
              </a:ext>
            </a:extLst>
          </p:cNvPr>
          <p:cNvSpPr>
            <a:spLocks noGrp="1"/>
          </p:cNvSpPr>
          <p:nvPr>
            <p:ph idx="1"/>
          </p:nvPr>
        </p:nvSpPr>
        <p:spPr>
          <a:xfrm>
            <a:off x="1096423" y="1146655"/>
            <a:ext cx="7009509" cy="5031449"/>
          </a:xfrm>
          <a:prstGeom prst="rect">
            <a:avLst/>
          </a:prstGeom>
        </p:spPr>
        <p:txBody>
          <a:bodyPr anchor="t">
            <a:noAutofit/>
          </a:bodyPr>
          <a:lstStyle>
            <a:lvl1pPr marL="457200" indent="-457200">
              <a:lnSpc>
                <a:spcPct val="150000"/>
              </a:lnSpc>
              <a:buFont typeface="+mj-lt"/>
              <a:buAutoNum type="arabicPeriod"/>
              <a:defRPr sz="1800">
                <a:latin typeface="Arial" panose="020B0604020202020204" pitchFamily="34" charset="0"/>
                <a:cs typeface="Arial" panose="020B0604020202020204" pitchFamily="34" charset="0"/>
              </a:defRPr>
            </a:lvl1pPr>
            <a:lvl2pPr>
              <a:lnSpc>
                <a:spcPct val="150000"/>
              </a:lnSpc>
              <a:defRPr sz="18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0"/>
            <a:r>
              <a:rPr lang="de-DE" dirty="0"/>
              <a:t>Mastertextformat bearbeiten</a:t>
            </a:r>
          </a:p>
          <a:p>
            <a:pPr lvl="1"/>
            <a:r>
              <a:rPr lang="de-DE" dirty="0"/>
              <a:t>Zweite Ebene</a:t>
            </a:r>
          </a:p>
          <a:p>
            <a:pPr lvl="2"/>
            <a:endParaRPr lang="de-DE" dirty="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Gliederung</a:t>
            </a:r>
          </a:p>
        </p:txBody>
      </p:sp>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11" name="Grafik 10">
            <a:extLst>
              <a:ext uri="{FF2B5EF4-FFF2-40B4-BE49-F238E27FC236}">
                <a16:creationId xmlns:a16="http://schemas.microsoft.com/office/drawing/2014/main" id="{B96EB093-6204-3DBD-0F93-7B106D7E0A32}"/>
              </a:ext>
            </a:extLst>
          </p:cNvPr>
          <p:cNvPicPr>
            <a:picLocks/>
          </p:cNvPicPr>
          <p:nvPr userDrawn="1"/>
        </p:nvPicPr>
        <p:blipFill>
          <a:blip r:embed="rId2"/>
          <a:stretch>
            <a:fillRect/>
          </a:stretch>
        </p:blipFill>
        <p:spPr>
          <a:xfrm>
            <a:off x="121429" y="260617"/>
            <a:ext cx="855317" cy="732691"/>
          </a:xfrm>
          <a:prstGeom prst="rect">
            <a:avLst/>
          </a:prstGeom>
        </p:spPr>
      </p:pic>
    </p:spTree>
    <p:extLst>
      <p:ext uri="{BB962C8B-B14F-4D97-AF65-F5344CB8AC3E}">
        <p14:creationId xmlns:p14="http://schemas.microsoft.com/office/powerpoint/2010/main" val="24276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orschlag Zeitstruktur">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Vorschlag für Zeitstruktur</a:t>
            </a:r>
          </a:p>
        </p:txBody>
      </p:sp>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graphicFrame>
        <p:nvGraphicFramePr>
          <p:cNvPr id="7" name="Tabelle 7">
            <a:extLst>
              <a:ext uri="{FF2B5EF4-FFF2-40B4-BE49-F238E27FC236}">
                <a16:creationId xmlns:a16="http://schemas.microsoft.com/office/drawing/2014/main" id="{B4BE65E5-FA1C-3847-801F-BD8CFCB43029}"/>
              </a:ext>
            </a:extLst>
          </p:cNvPr>
          <p:cNvGraphicFramePr>
            <a:graphicFrameLocks noGrp="1"/>
          </p:cNvGraphicFramePr>
          <p:nvPr userDrawn="1">
            <p:extLst>
              <p:ext uri="{D42A27DB-BD31-4B8C-83A1-F6EECF244321}">
                <p14:modId xmlns:p14="http://schemas.microsoft.com/office/powerpoint/2010/main" val="4069058490"/>
              </p:ext>
            </p:extLst>
          </p:nvPr>
        </p:nvGraphicFramePr>
        <p:xfrm>
          <a:off x="1096422" y="1278082"/>
          <a:ext cx="7009509" cy="5054556"/>
        </p:xfrm>
        <a:graphic>
          <a:graphicData uri="http://schemas.openxmlformats.org/drawingml/2006/table">
            <a:tbl>
              <a:tblPr firstRow="1" bandRow="1">
                <a:tableStyleId>{5C22544A-7EE6-4342-B048-85BDC9FD1C3A}</a:tableStyleId>
              </a:tblPr>
              <a:tblGrid>
                <a:gridCol w="1091193">
                  <a:extLst>
                    <a:ext uri="{9D8B030D-6E8A-4147-A177-3AD203B41FA5}">
                      <a16:colId xmlns:a16="http://schemas.microsoft.com/office/drawing/2014/main" val="2451071188"/>
                    </a:ext>
                  </a:extLst>
                </a:gridCol>
                <a:gridCol w="4132162">
                  <a:extLst>
                    <a:ext uri="{9D8B030D-6E8A-4147-A177-3AD203B41FA5}">
                      <a16:colId xmlns:a16="http://schemas.microsoft.com/office/drawing/2014/main" val="4131643764"/>
                    </a:ext>
                  </a:extLst>
                </a:gridCol>
                <a:gridCol w="1786154">
                  <a:extLst>
                    <a:ext uri="{9D8B030D-6E8A-4147-A177-3AD203B41FA5}">
                      <a16:colId xmlns:a16="http://schemas.microsoft.com/office/drawing/2014/main" val="4078067269"/>
                    </a:ext>
                  </a:extLst>
                </a:gridCol>
              </a:tblGrid>
              <a:tr h="261351">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ZEIT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INHALT / AKTIVITÄT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MATERIAL / MEDIEN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2781870"/>
                  </a:ext>
                </a:extLst>
              </a:tr>
              <a:tr h="609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1. Phase:</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p>
                      <a:pPr algn="ctr"/>
                      <a:endParaRPr lang="de-DE" sz="1400" dirty="0">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Hintergründe zum gemeinsamen Gegenstand (ca. 10 min)</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2652488"/>
                  </a:ext>
                </a:extLst>
              </a:tr>
              <a:tr h="609600">
                <a:tc>
                  <a:txBody>
                    <a:bodyPr/>
                    <a:lstStyle/>
                    <a:p>
                      <a:pPr algn="ctr">
                        <a:lnSpc>
                          <a:spcPct val="100000"/>
                        </a:lnSpc>
                        <a:spcAft>
                          <a:spcPts val="1200"/>
                        </a:spcAft>
                      </a:pPr>
                      <a:r>
                        <a:rPr lang="de-DE" sz="1200" dirty="0">
                          <a:effectLst/>
                          <a:latin typeface="Arial" panose="020B0604020202020204" pitchFamily="34" charset="0"/>
                          <a:ea typeface="Roboto" panose="02000000000000000000" pitchFamily="2" charset="0"/>
                          <a:cs typeface="Arial" panose="020B0604020202020204" pitchFamily="34" charset="0"/>
                        </a:rPr>
                        <a:t>ca. 2‘</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a:lnSpc>
                          <a:spcPct val="100000"/>
                        </a:lnSpc>
                        <a:spcAft>
                          <a:spcPts val="1200"/>
                        </a:spcAft>
                      </a:pPr>
                      <a:r>
                        <a:rPr lang="de-DE" sz="1200" dirty="0">
                          <a:effectLst/>
                          <a:latin typeface="Arial" panose="020B0604020202020204" pitchFamily="34" charset="0"/>
                          <a:ea typeface="Roboto" panose="02000000000000000000" pitchFamily="2" charset="0"/>
                          <a:cs typeface="Arial" panose="020B0604020202020204" pitchFamily="34" charset="0"/>
                        </a:rPr>
                        <a:t>Input: Vorstellung des Programms </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a:lnSpc>
                          <a:spcPct val="100000"/>
                        </a:lnSpc>
                        <a:spcAft>
                          <a:spcPts val="1200"/>
                        </a:spcAft>
                      </a:pPr>
                      <a:r>
                        <a:rPr lang="de-DE" sz="1200" dirty="0">
                          <a:latin typeface="Arial" panose="020B0604020202020204" pitchFamily="34" charset="0"/>
                          <a:ea typeface="Roboto" panose="02000000000000000000" pitchFamily="2" charset="0"/>
                          <a:cs typeface="Arial" panose="020B0604020202020204" pitchFamily="34" charset="0"/>
                        </a:rPr>
                        <a:t>Folie 1</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extLst>
                  <a:ext uri="{0D108BD9-81ED-4DB2-BD59-A6C34878D82A}">
                    <a16:rowId xmlns:a16="http://schemas.microsoft.com/office/drawing/2014/main" val="801331516"/>
                  </a:ext>
                </a:extLst>
              </a:tr>
              <a:tr h="609600">
                <a:tc>
                  <a:txBody>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de-DE" sz="1200"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ca. 8‘</a:t>
                      </a:r>
                    </a:p>
                    <a:p>
                      <a:pPr algn="ctr">
                        <a:lnSpc>
                          <a:spcPct val="100000"/>
                        </a:lnSpc>
                        <a:spcAft>
                          <a:spcPts val="1200"/>
                        </a:spcAft>
                      </a:pPr>
                      <a:endParaRPr lang="de-DE" sz="1200" dirty="0">
                        <a:effectLst/>
                        <a:latin typeface="Arial" panose="020B0604020202020204" pitchFamily="34" charset="0"/>
                        <a:ea typeface="Roboto" panose="02000000000000000000" pitchFamily="2" charset="0"/>
                        <a:cs typeface="Arial" panose="020B060402020202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Input: Einführung der Charakteristika des gemeinsamen Lernens am gemeinsamen Gegenstand </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dirty="0">
                          <a:latin typeface="Arial" panose="020B0604020202020204" pitchFamily="34" charset="0"/>
                          <a:ea typeface="Roboto" panose="02000000000000000000" pitchFamily="2" charset="0"/>
                          <a:cs typeface="Arial" panose="020B0604020202020204" pitchFamily="34" charset="0"/>
                        </a:rPr>
                        <a:t>Folie 2 - 9</a:t>
                      </a:r>
                    </a:p>
                    <a:p>
                      <a:pPr>
                        <a:lnSpc>
                          <a:spcPct val="100000"/>
                        </a:lnSpc>
                        <a:spcAft>
                          <a:spcPts val="1200"/>
                        </a:spcAft>
                      </a:pPr>
                      <a:endParaRPr lang="de-DE" sz="1200" dirty="0">
                        <a:latin typeface="Arial" panose="020B0604020202020204" pitchFamily="34" charset="0"/>
                        <a:ea typeface="Roboto" panose="02000000000000000000" pitchFamily="2" charset="0"/>
                        <a:cs typeface="Arial" panose="020B060402020202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extLst>
                  <a:ext uri="{0D108BD9-81ED-4DB2-BD59-A6C34878D82A}">
                    <a16:rowId xmlns:a16="http://schemas.microsoft.com/office/drawing/2014/main" val="1701752742"/>
                  </a:ext>
                </a:extLst>
              </a:tr>
              <a:tr h="609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2. Phase:</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Diagnose von Lernenden-Voraussetzungen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(ca. 40 min)</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0244281"/>
                  </a:ext>
                </a:extLst>
              </a:tr>
              <a:tr h="609600">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20‘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b="0" i="0" dirty="0">
                          <a:solidFill>
                            <a:srgbClr val="327A86"/>
                          </a:solidFill>
                          <a:effectLst/>
                          <a:latin typeface="Arial" panose="020B0604020202020204" pitchFamily="34" charset="0"/>
                          <a:ea typeface="Open Sans" panose="020B0606030504020204" pitchFamily="34" charset="0"/>
                          <a:cs typeface="Arial" panose="020B0604020202020204" pitchFamily="34" charset="0"/>
                        </a:rPr>
                        <a:t>AKTIVITÄT A: Sortierung von Diagnoseaufgaben: </a:t>
                      </a:r>
                      <a:r>
                        <a:rPr lang="de-DE" sz="1200" dirty="0">
                          <a:effectLst/>
                          <a:latin typeface="Arial" panose="020B0604020202020204" pitchFamily="34" charset="0"/>
                          <a:ea typeface="Open Sans" panose="020B0606030504020204" pitchFamily="34" charset="0"/>
                          <a:cs typeface="Arial" panose="020B0604020202020204" pitchFamily="34" charset="0"/>
                        </a:rPr>
                        <a:t>Diagnose von Lernenden-Voraussetzungen und erste Strukturierung des Lerngegenstands (natürliche Zahlen)</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Times New Roman" panose="02020603050405020304" pitchFamily="18" charset="0"/>
                          <a:cs typeface="Arial" panose="020B0604020202020204" pitchFamily="34" charset="0"/>
                        </a:rPr>
                        <a:t>„DZLM-Inklusiv und gemeinsam-BS2D-AM-Diagnose zu natürlichen Zahlen.docx“</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7941389"/>
                  </a:ext>
                </a:extLst>
              </a:tr>
              <a:tr h="609600">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15‘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Gemeinsame Reflexion der Sortierung (ggf. fachliche Klärung)</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Times New Roman" panose="02020603050405020304" pitchFamily="18" charset="0"/>
                          <a:cs typeface="Arial" panose="020B0604020202020204" pitchFamily="34" charset="0"/>
                        </a:rPr>
                        <a:t>Sammeln auf Flipchart bzw. Tafel (Scheren)</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2614307"/>
                  </a:ext>
                </a:extLst>
              </a:tr>
              <a:tr h="351082">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5‘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Input zur Einordnung der Sortierung</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dirty="0">
                          <a:latin typeface="Arial" panose="020B0604020202020204" pitchFamily="34" charset="0"/>
                          <a:ea typeface="Roboto" panose="02000000000000000000" pitchFamily="2" charset="0"/>
                          <a:cs typeface="Arial" panose="020B0604020202020204" pitchFamily="34" charset="0"/>
                        </a:rPr>
                        <a:t>Folie … -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6211789"/>
                  </a:ext>
                </a:extLst>
              </a:tr>
              <a:tr h="614744">
                <a:tc>
                  <a:txBody>
                    <a:bodyPr/>
                    <a:lstStyle/>
                    <a:p>
                      <a:endParaRPr lang="de-D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1329633"/>
                  </a:ext>
                </a:extLst>
              </a:tr>
            </a:tbl>
          </a:graphicData>
        </a:graphic>
      </p:graphicFrame>
      <p:sp>
        <p:nvSpPr>
          <p:cNvPr id="9" name="Textfeld 8">
            <a:extLst>
              <a:ext uri="{FF2B5EF4-FFF2-40B4-BE49-F238E27FC236}">
                <a16:creationId xmlns:a16="http://schemas.microsoft.com/office/drawing/2014/main" id="{AA06C941-FF8F-174A-A50C-F89D138B84BF}"/>
              </a:ext>
            </a:extLst>
          </p:cNvPr>
          <p:cNvSpPr txBox="1"/>
          <p:nvPr userDrawn="1"/>
        </p:nvSpPr>
        <p:spPr>
          <a:xfrm rot="20907127">
            <a:off x="6825363" y="5394342"/>
            <a:ext cx="2335938" cy="646331"/>
          </a:xfrm>
          <a:prstGeom prst="rect">
            <a:avLst/>
          </a:prstGeom>
          <a:noFill/>
        </p:spPr>
        <p:txBody>
          <a:bodyPr wrap="square" rtlCol="0">
            <a:spAutoFit/>
          </a:bodyPr>
          <a:lstStyle/>
          <a:p>
            <a:pPr algn="ctr"/>
            <a:r>
              <a:rPr lang="de-DE" sz="3600" b="1" dirty="0">
                <a:solidFill>
                  <a:srgbClr val="327D87">
                    <a:alpha val="82719"/>
                  </a:srgbClr>
                </a:solidFill>
                <a:latin typeface="Arial" panose="020B0604020202020204" pitchFamily="34" charset="0"/>
                <a:cs typeface="Arial" panose="020B0604020202020204" pitchFamily="34" charset="0"/>
              </a:rPr>
              <a:t>BEISPIEL</a:t>
            </a:r>
          </a:p>
        </p:txBody>
      </p:sp>
      <p:pic>
        <p:nvPicPr>
          <p:cNvPr id="12" name="Grafik 11">
            <a:extLst>
              <a:ext uri="{FF2B5EF4-FFF2-40B4-BE49-F238E27FC236}">
                <a16:creationId xmlns:a16="http://schemas.microsoft.com/office/drawing/2014/main" id="{6C0BA017-9334-2448-6D20-4AB202DACA53}"/>
              </a:ext>
            </a:extLst>
          </p:cNvPr>
          <p:cNvPicPr>
            <a:picLocks/>
          </p:cNvPicPr>
          <p:nvPr userDrawn="1"/>
        </p:nvPicPr>
        <p:blipFill>
          <a:blip r:embed="rId2"/>
          <a:stretch>
            <a:fillRect/>
          </a:stretch>
        </p:blipFill>
        <p:spPr>
          <a:xfrm>
            <a:off x="121429" y="260617"/>
            <a:ext cx="855317" cy="732691"/>
          </a:xfrm>
          <a:prstGeom prst="rect">
            <a:avLst/>
          </a:prstGeom>
        </p:spPr>
      </p:pic>
    </p:spTree>
    <p:extLst>
      <p:ext uri="{BB962C8B-B14F-4D97-AF65-F5344CB8AC3E}">
        <p14:creationId xmlns:p14="http://schemas.microsoft.com/office/powerpoint/2010/main" val="1191092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intergrundinfos Moderator:innen">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4" y="382774"/>
            <a:ext cx="3143068"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Hintergrundinfos</a:t>
            </a:r>
          </a:p>
        </p:txBody>
      </p:sp>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
        <p:nvSpPr>
          <p:cNvPr id="11" name="Textplatzhalter 23">
            <a:extLst>
              <a:ext uri="{FF2B5EF4-FFF2-40B4-BE49-F238E27FC236}">
                <a16:creationId xmlns:a16="http://schemas.microsoft.com/office/drawing/2014/main" id="{1C66619B-492C-DF40-8DAB-37EE96028D30}"/>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12" name="Inhaltsplatzhalter 2">
            <a:extLst>
              <a:ext uri="{FF2B5EF4-FFF2-40B4-BE49-F238E27FC236}">
                <a16:creationId xmlns:a16="http://schemas.microsoft.com/office/drawing/2014/main" id="{4573CCD4-B461-4B43-A126-0731339F8708}"/>
              </a:ext>
            </a:extLst>
          </p:cNvPr>
          <p:cNvSpPr>
            <a:spLocks noGrp="1"/>
          </p:cNvSpPr>
          <p:nvPr>
            <p:ph idx="1" hasCustomPrompt="1"/>
          </p:nvPr>
        </p:nvSpPr>
        <p:spPr>
          <a:xfrm>
            <a:off x="1096423" y="1639658"/>
            <a:ext cx="7009509" cy="4527819"/>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lvl="0"/>
            <a:endParaRPr lang="de-DE" dirty="0"/>
          </a:p>
        </p:txBody>
      </p:sp>
      <p:sp>
        <p:nvSpPr>
          <p:cNvPr id="16" name="Titel 1">
            <a:extLst>
              <a:ext uri="{FF2B5EF4-FFF2-40B4-BE49-F238E27FC236}">
                <a16:creationId xmlns:a16="http://schemas.microsoft.com/office/drawing/2014/main" id="{FA00F6DA-0275-BC4D-85C8-FA2F93DB85C0}"/>
              </a:ext>
            </a:extLst>
          </p:cNvPr>
          <p:cNvSpPr txBox="1">
            <a:spLocks/>
          </p:cNvSpPr>
          <p:nvPr userDrawn="1"/>
        </p:nvSpPr>
        <p:spPr>
          <a:xfrm>
            <a:off x="4166936" y="499651"/>
            <a:ext cx="4761164" cy="364318"/>
          </a:xfrm>
          <a:prstGeom prst="rect">
            <a:avLst/>
          </a:prstGeom>
        </p:spPr>
        <p:txBody>
          <a:bodyPr>
            <a:normAutofit fontScale="85000" lnSpcReduction="20000"/>
          </a:bodyPr>
          <a:lstStyle>
            <a:lvl1pPr marL="9525" indent="0" algn="l" defTabSz="914400" rtl="0" eaLnBrk="1" latinLnBrk="0" hangingPunct="1">
              <a:lnSpc>
                <a:spcPct val="90000"/>
              </a:lnSpc>
              <a:spcBef>
                <a:spcPct val="0"/>
              </a:spcBef>
              <a:buNone/>
              <a:tabLst/>
              <a:defRPr sz="2800" b="1" kern="1200">
                <a:solidFill>
                  <a:schemeClr val="tx1"/>
                </a:solidFill>
                <a:latin typeface="Arial" panose="020B0604020202020204" pitchFamily="34" charset="0"/>
                <a:ea typeface="+mj-ea"/>
                <a:cs typeface="Arial" panose="020B0604020202020204" pitchFamily="34" charset="0"/>
              </a:defRPr>
            </a:lvl1pPr>
          </a:lstStyle>
          <a:p>
            <a:r>
              <a:rPr lang="de-DE" b="0" dirty="0"/>
              <a:t>FÜR MODERATOR:INNEN</a:t>
            </a:r>
            <a:endParaRPr lang="de-DE" dirty="0"/>
          </a:p>
        </p:txBody>
      </p:sp>
      <p:pic>
        <p:nvPicPr>
          <p:cNvPr id="21" name="Grafik 20">
            <a:extLst>
              <a:ext uri="{FF2B5EF4-FFF2-40B4-BE49-F238E27FC236}">
                <a16:creationId xmlns:a16="http://schemas.microsoft.com/office/drawing/2014/main" id="{7100F8D3-8097-9B2C-0A65-DA770201EC3E}"/>
              </a:ext>
            </a:extLst>
          </p:cNvPr>
          <p:cNvPicPr>
            <a:picLocks/>
          </p:cNvPicPr>
          <p:nvPr userDrawn="1"/>
        </p:nvPicPr>
        <p:blipFill>
          <a:blip r:embed="rId2"/>
          <a:stretch>
            <a:fillRect/>
          </a:stretch>
        </p:blipFill>
        <p:spPr>
          <a:xfrm>
            <a:off x="121429" y="260617"/>
            <a:ext cx="855317" cy="732691"/>
          </a:xfrm>
          <a:prstGeom prst="rect">
            <a:avLst/>
          </a:prstGeom>
        </p:spPr>
      </p:pic>
      <p:sp>
        <p:nvSpPr>
          <p:cNvPr id="22" name="Rechteck 21">
            <a:extLst>
              <a:ext uri="{FF2B5EF4-FFF2-40B4-BE49-F238E27FC236}">
                <a16:creationId xmlns:a16="http://schemas.microsoft.com/office/drawing/2014/main" id="{46F75C2C-870D-D2CF-E580-B4F102E9E5A7}"/>
              </a:ext>
            </a:extLst>
          </p:cNvPr>
          <p:cNvSpPr/>
          <p:nvPr userDrawn="1"/>
        </p:nvSpPr>
        <p:spPr>
          <a:xfrm>
            <a:off x="5416952" y="39947"/>
            <a:ext cx="3744749"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spTree>
    <p:extLst>
      <p:ext uri="{BB962C8B-B14F-4D97-AF65-F5344CB8AC3E}">
        <p14:creationId xmlns:p14="http://schemas.microsoft.com/office/powerpoint/2010/main" val="30181758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902958C-7F4E-8C4E-AD14-DC497A227BFF}"/>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97C625BC-C586-AD41-BBFA-EBD9A0646D0B}"/>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24" name="Textplatzhalter 23">
            <a:extLst>
              <a:ext uri="{FF2B5EF4-FFF2-40B4-BE49-F238E27FC236}">
                <a16:creationId xmlns:a16="http://schemas.microsoft.com/office/drawing/2014/main" id="{D65D3D9F-F8C7-8242-8FCC-BF2CDF6777BA}"/>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25" name="Inhaltsplatzhalter 2">
            <a:extLst>
              <a:ext uri="{FF2B5EF4-FFF2-40B4-BE49-F238E27FC236}">
                <a16:creationId xmlns:a16="http://schemas.microsoft.com/office/drawing/2014/main" id="{35DF33B1-1A9A-C34E-AE50-1D81E5E8CCAD}"/>
              </a:ext>
            </a:extLst>
          </p:cNvPr>
          <p:cNvSpPr>
            <a:spLocks noGrp="1"/>
          </p:cNvSpPr>
          <p:nvPr>
            <p:ph idx="1" hasCustomPrompt="1"/>
          </p:nvPr>
        </p:nvSpPr>
        <p:spPr>
          <a:xfrm>
            <a:off x="1096423" y="1748860"/>
            <a:ext cx="7009509" cy="4418617"/>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lvl="0"/>
            <a:endParaRPr lang="de-DE" dirty="0"/>
          </a:p>
        </p:txBody>
      </p:sp>
      <p:sp>
        <p:nvSpPr>
          <p:cNvPr id="12" name="Rechteck 11">
            <a:extLst>
              <a:ext uri="{FF2B5EF4-FFF2-40B4-BE49-F238E27FC236}">
                <a16:creationId xmlns:a16="http://schemas.microsoft.com/office/drawing/2014/main" id="{C264C8AF-6701-6743-93D4-A3A8DC27A127}"/>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0DB42B74-E911-0D43-80A1-ABB98D69FEF6}"/>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8" name="Foliennummernplatzhalter 20">
            <a:extLst>
              <a:ext uri="{FF2B5EF4-FFF2-40B4-BE49-F238E27FC236}">
                <a16:creationId xmlns:a16="http://schemas.microsoft.com/office/drawing/2014/main" id="{7BE7A799-73F7-594A-B406-3534E8C178F8}"/>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9" name="Datumsplatzhalter 18">
            <a:extLst>
              <a:ext uri="{FF2B5EF4-FFF2-40B4-BE49-F238E27FC236}">
                <a16:creationId xmlns:a16="http://schemas.microsoft.com/office/drawing/2014/main" id="{3313E98B-D0AF-BB4F-83E2-3D7E6DA5FEC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17" name="Grafik 16">
            <a:extLst>
              <a:ext uri="{FF2B5EF4-FFF2-40B4-BE49-F238E27FC236}">
                <a16:creationId xmlns:a16="http://schemas.microsoft.com/office/drawing/2014/main" id="{FC5762E8-FDFE-AA33-94D7-064B64BFAAC6}"/>
              </a:ext>
            </a:extLst>
          </p:cNvPr>
          <p:cNvPicPr>
            <a:picLocks/>
          </p:cNvPicPr>
          <p:nvPr userDrawn="1"/>
        </p:nvPicPr>
        <p:blipFill>
          <a:blip r:embed="rId2"/>
          <a:stretch>
            <a:fillRect/>
          </a:stretch>
        </p:blipFill>
        <p:spPr>
          <a:xfrm>
            <a:off x="121429" y="260617"/>
            <a:ext cx="855317" cy="732691"/>
          </a:xfrm>
          <a:prstGeom prst="rect">
            <a:avLst/>
          </a:prstGeom>
        </p:spPr>
      </p:pic>
    </p:spTree>
    <p:extLst>
      <p:ext uri="{BB962C8B-B14F-4D97-AF65-F5344CB8AC3E}">
        <p14:creationId xmlns:p14="http://schemas.microsoft.com/office/powerpoint/2010/main" val="1695853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ufzählung">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902958C-7F4E-8C4E-AD14-DC497A227BFF}"/>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97C625BC-C586-AD41-BBFA-EBD9A0646D0B}"/>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24" name="Textplatzhalter 23">
            <a:extLst>
              <a:ext uri="{FF2B5EF4-FFF2-40B4-BE49-F238E27FC236}">
                <a16:creationId xmlns:a16="http://schemas.microsoft.com/office/drawing/2014/main" id="{D65D3D9F-F8C7-8242-8FCC-BF2CDF6777BA}"/>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 AUFZÄHLUNG</a:t>
            </a:r>
          </a:p>
          <a:p>
            <a:pPr lvl="0"/>
            <a:endParaRPr lang="de-DE" dirty="0"/>
          </a:p>
        </p:txBody>
      </p:sp>
      <p:sp>
        <p:nvSpPr>
          <p:cNvPr id="25" name="Inhaltsplatzhalter 2">
            <a:extLst>
              <a:ext uri="{FF2B5EF4-FFF2-40B4-BE49-F238E27FC236}">
                <a16:creationId xmlns:a16="http://schemas.microsoft.com/office/drawing/2014/main" id="{35DF33B1-1A9A-C34E-AE50-1D81E5E8CCAD}"/>
              </a:ext>
            </a:extLst>
          </p:cNvPr>
          <p:cNvSpPr>
            <a:spLocks noGrp="1"/>
          </p:cNvSpPr>
          <p:nvPr>
            <p:ph idx="1" hasCustomPrompt="1"/>
          </p:nvPr>
        </p:nvSpPr>
        <p:spPr>
          <a:xfrm>
            <a:off x="1096423" y="1748860"/>
            <a:ext cx="7009509" cy="4418617"/>
          </a:xfrm>
          <a:prstGeom prst="rect">
            <a:avLst/>
          </a:prstGeom>
        </p:spPr>
        <p:txBody>
          <a:bodyPr anchor="t">
            <a:noAutofit/>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lang="de-DE" dirty="0"/>
          </a:p>
          <a:p>
            <a:pPr lvl="0"/>
            <a:endParaRPr lang="de-DE" dirty="0"/>
          </a:p>
          <a:p>
            <a:pPr lvl="0"/>
            <a:endParaRPr lang="de-DE" dirty="0"/>
          </a:p>
        </p:txBody>
      </p:sp>
      <p:sp>
        <p:nvSpPr>
          <p:cNvPr id="12" name="Rechteck 11">
            <a:extLst>
              <a:ext uri="{FF2B5EF4-FFF2-40B4-BE49-F238E27FC236}">
                <a16:creationId xmlns:a16="http://schemas.microsoft.com/office/drawing/2014/main" id="{C264C8AF-6701-6743-93D4-A3A8DC27A127}"/>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0DB42B74-E911-0D43-80A1-ABB98D69FEF6}"/>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8" name="Foliennummernplatzhalter 20">
            <a:extLst>
              <a:ext uri="{FF2B5EF4-FFF2-40B4-BE49-F238E27FC236}">
                <a16:creationId xmlns:a16="http://schemas.microsoft.com/office/drawing/2014/main" id="{7BE7A799-73F7-594A-B406-3534E8C178F8}"/>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9" name="Datumsplatzhalter 18">
            <a:extLst>
              <a:ext uri="{FF2B5EF4-FFF2-40B4-BE49-F238E27FC236}">
                <a16:creationId xmlns:a16="http://schemas.microsoft.com/office/drawing/2014/main" id="{3313E98B-D0AF-BB4F-83E2-3D7E6DA5FEC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17" name="Grafik 16">
            <a:extLst>
              <a:ext uri="{FF2B5EF4-FFF2-40B4-BE49-F238E27FC236}">
                <a16:creationId xmlns:a16="http://schemas.microsoft.com/office/drawing/2014/main" id="{CD322BB7-D544-AC10-C3E0-60DBA3548AAC}"/>
              </a:ext>
            </a:extLst>
          </p:cNvPr>
          <p:cNvPicPr>
            <a:picLocks/>
          </p:cNvPicPr>
          <p:nvPr userDrawn="1"/>
        </p:nvPicPr>
        <p:blipFill>
          <a:blip r:embed="rId2"/>
          <a:stretch>
            <a:fillRect/>
          </a:stretch>
        </p:blipFill>
        <p:spPr>
          <a:xfrm>
            <a:off x="121429" y="260617"/>
            <a:ext cx="855317" cy="732691"/>
          </a:xfrm>
          <a:prstGeom prst="rect">
            <a:avLst/>
          </a:prstGeom>
        </p:spPr>
      </p:pic>
    </p:spTree>
    <p:extLst>
      <p:ext uri="{BB962C8B-B14F-4D97-AF65-F5344CB8AC3E}">
        <p14:creationId xmlns:p14="http://schemas.microsoft.com/office/powerpoint/2010/main" val="3008819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8" name="Textplatzhalter 17">
            <a:extLst>
              <a:ext uri="{FF2B5EF4-FFF2-40B4-BE49-F238E27FC236}">
                <a16:creationId xmlns:a16="http://schemas.microsoft.com/office/drawing/2014/main" id="{FD7B20E5-BE4B-5C4F-98CD-9224BCAF01D0}"/>
              </a:ext>
            </a:extLst>
          </p:cNvPr>
          <p:cNvSpPr>
            <a:spLocks noGrp="1"/>
          </p:cNvSpPr>
          <p:nvPr>
            <p:ph type="body" sz="quarter" idx="13" hasCustomPrompt="1"/>
          </p:nvPr>
        </p:nvSpPr>
        <p:spPr>
          <a:xfrm>
            <a:off x="1763316" y="5380414"/>
            <a:ext cx="6438900" cy="452438"/>
          </a:xfrm>
          <a:prstGeom prst="rect">
            <a:avLst/>
          </a:prstGeom>
        </p:spPr>
        <p:txBody>
          <a:bodyPr>
            <a:normAutofit/>
          </a:bodyPr>
          <a:lstStyle>
            <a:lvl1pPr marL="0" indent="0" algn="r">
              <a:buNone/>
              <a:defRPr sz="1200" b="1">
                <a:latin typeface="Arial" panose="020B0604020202020204" pitchFamily="34" charset="0"/>
                <a:cs typeface="Arial" panose="020B0604020202020204" pitchFamily="34" charset="0"/>
              </a:defRPr>
            </a:lvl1pPr>
          </a:lstStyle>
          <a:p>
            <a:pPr lvl="0"/>
            <a:r>
              <a:rPr lang="de-DE" sz="1200" b="1" dirty="0"/>
              <a:t>(Quelle, Jahr, Seite)</a:t>
            </a:r>
            <a:endParaRPr lang="de-DE" dirty="0"/>
          </a:p>
        </p:txBody>
      </p:sp>
      <p:sp>
        <p:nvSpPr>
          <p:cNvPr id="40" name="Textplatzhalter 6">
            <a:extLst>
              <a:ext uri="{FF2B5EF4-FFF2-40B4-BE49-F238E27FC236}">
                <a16:creationId xmlns:a16="http://schemas.microsoft.com/office/drawing/2014/main" id="{DC2248B3-B904-124F-A177-D58551433DC7}"/>
              </a:ext>
            </a:extLst>
          </p:cNvPr>
          <p:cNvSpPr>
            <a:spLocks noGrp="1"/>
          </p:cNvSpPr>
          <p:nvPr>
            <p:ph type="body" sz="quarter" idx="14"/>
          </p:nvPr>
        </p:nvSpPr>
        <p:spPr>
          <a:xfrm>
            <a:off x="1763316" y="1660385"/>
            <a:ext cx="6438900" cy="3578878"/>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pic>
        <p:nvPicPr>
          <p:cNvPr id="20" name="Grafik 19">
            <a:extLst>
              <a:ext uri="{FF2B5EF4-FFF2-40B4-BE49-F238E27FC236}">
                <a16:creationId xmlns:a16="http://schemas.microsoft.com/office/drawing/2014/main" id="{F4A50C45-4542-EF40-BCE2-4D62472D65B4}"/>
              </a:ext>
            </a:extLst>
          </p:cNvPr>
          <p:cNvPicPr>
            <a:picLocks/>
          </p:cNvPicPr>
          <p:nvPr userDrawn="1"/>
        </p:nvPicPr>
        <p:blipFill>
          <a:blip r:embed="rId2"/>
          <a:stretch>
            <a:fillRect/>
          </a:stretch>
        </p:blipFill>
        <p:spPr>
          <a:xfrm>
            <a:off x="1128322" y="1707437"/>
            <a:ext cx="475200" cy="475200"/>
          </a:xfrm>
          <a:prstGeom prst="rect">
            <a:avLst/>
          </a:prstGeom>
        </p:spPr>
      </p:pic>
      <p:sp>
        <p:nvSpPr>
          <p:cNvPr id="13" name="Rechteck 12">
            <a:extLst>
              <a:ext uri="{FF2B5EF4-FFF2-40B4-BE49-F238E27FC236}">
                <a16:creationId xmlns:a16="http://schemas.microsoft.com/office/drawing/2014/main" id="{EED7C407-117E-934E-B32C-F1EF624CC1EA}"/>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4227AB4C-D0B3-EB42-8D21-1D29999B3E5C}"/>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6" name="Foliennummernplatzhalter 20">
            <a:extLst>
              <a:ext uri="{FF2B5EF4-FFF2-40B4-BE49-F238E27FC236}">
                <a16:creationId xmlns:a16="http://schemas.microsoft.com/office/drawing/2014/main" id="{93D44D21-4325-684A-9931-169BFC85E6A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7" name="Datumsplatzhalter 18">
            <a:extLst>
              <a:ext uri="{FF2B5EF4-FFF2-40B4-BE49-F238E27FC236}">
                <a16:creationId xmlns:a16="http://schemas.microsoft.com/office/drawing/2014/main" id="{B7D6D6ED-6B81-B448-98A1-03F46B53880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3" name="Grafik 2">
            <a:extLst>
              <a:ext uri="{FF2B5EF4-FFF2-40B4-BE49-F238E27FC236}">
                <a16:creationId xmlns:a16="http://schemas.microsoft.com/office/drawing/2014/main" id="{2C128F3D-AE66-153A-4155-E0E4A80EFCE0}"/>
              </a:ext>
            </a:extLst>
          </p:cNvPr>
          <p:cNvPicPr>
            <a:picLocks noChangeAspect="1"/>
          </p:cNvPicPr>
          <p:nvPr userDrawn="1"/>
        </p:nvPicPr>
        <p:blipFill>
          <a:blip r:embed="rId3"/>
          <a:stretch>
            <a:fillRect/>
          </a:stretch>
        </p:blipFill>
        <p:spPr>
          <a:xfrm>
            <a:off x="181950" y="255678"/>
            <a:ext cx="863673" cy="730800"/>
          </a:xfrm>
          <a:prstGeom prst="rect">
            <a:avLst/>
          </a:prstGeom>
        </p:spPr>
      </p:pic>
    </p:spTree>
    <p:extLst>
      <p:ext uri="{BB962C8B-B14F-4D97-AF65-F5344CB8AC3E}">
        <p14:creationId xmlns:p14="http://schemas.microsoft.com/office/powerpoint/2010/main" val="1868868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9563261"/>
      </p:ext>
    </p:extLst>
  </p:cSld>
  <p:clrMap bg1="lt1" tx1="dk1" bg2="lt2" tx2="dk2" accent1="accent1" accent2="accent2" accent3="accent3" accent4="accent4" accent5="accent5" accent6="accent6" hlink="hlink" folHlink="folHlink"/>
  <p:sldLayoutIdLst>
    <p:sldLayoutId id="2147483682" r:id="rId1"/>
    <p:sldLayoutId id="2147483649" r:id="rId2"/>
    <p:sldLayoutId id="2147483701" r:id="rId3"/>
    <p:sldLayoutId id="2147483684" r:id="rId4"/>
    <p:sldLayoutId id="2147483691" r:id="rId5"/>
    <p:sldLayoutId id="2147483689" r:id="rId6"/>
    <p:sldLayoutId id="2147483686" r:id="rId7"/>
    <p:sldLayoutId id="2147483688" r:id="rId8"/>
    <p:sldLayoutId id="2147483661" r:id="rId9"/>
    <p:sldLayoutId id="2147483696" r:id="rId10"/>
    <p:sldLayoutId id="2147483692" r:id="rId11"/>
    <p:sldLayoutId id="2147483702" r:id="rId12"/>
    <p:sldLayoutId id="2147483703" r:id="rId13"/>
    <p:sldLayoutId id="2147483693" r:id="rId14"/>
    <p:sldLayoutId id="2147483694" r:id="rId15"/>
    <p:sldLayoutId id="2147483695" r:id="rId16"/>
    <p:sldLayoutId id="2147483699" r:id="rId17"/>
    <p:sldLayoutId id="2147483666" r:id="rId18"/>
    <p:sldLayoutId id="2147483669" r:id="rId19"/>
    <p:sldLayoutId id="2147483652" r:id="rId20"/>
    <p:sldLayoutId id="2147483668" r:id="rId21"/>
    <p:sldLayoutId id="2147483662" r:id="rId22"/>
    <p:sldLayoutId id="2147483698" r:id="rId23"/>
    <p:sldLayoutId id="2147483697" r:id="rId24"/>
    <p:sldLayoutId id="2147483704" r:id="rId25"/>
    <p:sldLayoutId id="2147483705" r:id="rId26"/>
  </p:sldLayoutIdLst>
  <p:hf sldNum="0" hdr="0" ftr="0"/>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0.jpe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2.png"/><Relationship Id="rId4"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hyperlink" Target="https://pikas.dzlm.de/node/588" TargetMode="External"/><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61.png"/><Relationship Id="rId4" Type="http://schemas.openxmlformats.org/officeDocument/2006/relationships/notesSlide" Target="../notesSlides/notesSlide33.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8" Type="http://schemas.openxmlformats.org/officeDocument/2006/relationships/image" Target="../media/image480.png"/><Relationship Id="rId13" Type="http://schemas.openxmlformats.org/officeDocument/2006/relationships/customXml" Target="../ink/ink5.xml"/><Relationship Id="rId18" Type="http://schemas.openxmlformats.org/officeDocument/2006/relationships/image" Target="../media/image65.png"/><Relationship Id="rId3" Type="http://schemas.openxmlformats.org/officeDocument/2006/relationships/image" Target="../media/image63.png"/><Relationship Id="rId21" Type="http://schemas.openxmlformats.org/officeDocument/2006/relationships/image" Target="../media/image68.png"/><Relationship Id="rId7" Type="http://schemas.openxmlformats.org/officeDocument/2006/relationships/customXml" Target="../ink/ink2.xml"/><Relationship Id="rId12" Type="http://schemas.openxmlformats.org/officeDocument/2006/relationships/image" Target="../media/image500.png"/><Relationship Id="rId17" Type="http://schemas.openxmlformats.org/officeDocument/2006/relationships/image" Target="../media/image520.png"/><Relationship Id="rId2" Type="http://schemas.openxmlformats.org/officeDocument/2006/relationships/notesSlide" Target="../notesSlides/notesSlide35.xml"/><Relationship Id="rId16" Type="http://schemas.openxmlformats.org/officeDocument/2006/relationships/customXml" Target="../ink/ink7.xml"/><Relationship Id="rId20" Type="http://schemas.openxmlformats.org/officeDocument/2006/relationships/image" Target="../media/image67.png"/><Relationship Id="rId1" Type="http://schemas.openxmlformats.org/officeDocument/2006/relationships/slideLayout" Target="../slideLayouts/slideLayout8.xml"/><Relationship Id="rId6" Type="http://schemas.openxmlformats.org/officeDocument/2006/relationships/image" Target="../media/image470.png"/><Relationship Id="rId11" Type="http://schemas.openxmlformats.org/officeDocument/2006/relationships/customXml" Target="../ink/ink4.xml"/><Relationship Id="rId5" Type="http://schemas.openxmlformats.org/officeDocument/2006/relationships/customXml" Target="../ink/ink1.xml"/><Relationship Id="rId15" Type="http://schemas.openxmlformats.org/officeDocument/2006/relationships/image" Target="../media/image510.png"/><Relationship Id="rId23" Type="http://schemas.openxmlformats.org/officeDocument/2006/relationships/image" Target="../media/image70.png"/><Relationship Id="rId10" Type="http://schemas.openxmlformats.org/officeDocument/2006/relationships/image" Target="../media/image490.png"/><Relationship Id="rId19" Type="http://schemas.openxmlformats.org/officeDocument/2006/relationships/image" Target="../media/image66.png"/><Relationship Id="rId4" Type="http://schemas.openxmlformats.org/officeDocument/2006/relationships/image" Target="../media/image64.png"/><Relationship Id="rId9" Type="http://schemas.openxmlformats.org/officeDocument/2006/relationships/customXml" Target="../ink/ink3.xml"/><Relationship Id="rId14" Type="http://schemas.openxmlformats.org/officeDocument/2006/relationships/customXml" Target="../ink/ink6.xml"/><Relationship Id="rId22" Type="http://schemas.openxmlformats.org/officeDocument/2006/relationships/image" Target="../media/image69.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76.png"/><Relationship Id="rId4" Type="http://schemas.openxmlformats.org/officeDocument/2006/relationships/notesSlide" Target="../notesSlides/notesSlide41.xml"/></Relationships>
</file>

<file path=ppt/slides/_rels/slide5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jpg"/></Relationships>
</file>

<file path=ppt/slides/_rels/slide63.xml.rels><?xml version="1.0" encoding="UTF-8" standalone="yes"?>
<Relationships xmlns="http://schemas.openxmlformats.org/package/2006/relationships"><Relationship Id="rId3" Type="http://schemas.openxmlformats.org/officeDocument/2006/relationships/hyperlink" Target="https://pikas-mi.dzlm.de/node/609" TargetMode="External"/><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9.xml"/><Relationship Id="rId1" Type="http://schemas.openxmlformats.org/officeDocument/2006/relationships/slideLayout" Target="../slideLayouts/slideLayout20.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2.xml"/><Relationship Id="rId1" Type="http://schemas.openxmlformats.org/officeDocument/2006/relationships/slideLayout" Target="../slideLayouts/slideLayout12.xml"/><Relationship Id="rId4" Type="http://schemas.openxmlformats.org/officeDocument/2006/relationships/image" Target="../media/image8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a:extLst>
              <a:ext uri="{FF2B5EF4-FFF2-40B4-BE49-F238E27FC236}">
                <a16:creationId xmlns:a16="http://schemas.microsoft.com/office/drawing/2014/main" id="{2186DF51-666A-A24C-A54C-47F78BBA3B38}"/>
              </a:ext>
            </a:extLst>
          </p:cNvPr>
          <p:cNvSpPr>
            <a:spLocks noGrp="1"/>
          </p:cNvSpPr>
          <p:nvPr>
            <p:ph type="subTitle" idx="1"/>
          </p:nvPr>
        </p:nvSpPr>
        <p:spPr/>
        <p:txBody>
          <a:bodyPr/>
          <a:lstStyle/>
          <a:p>
            <a:r>
              <a:rPr lang="de-DE" dirty="0"/>
              <a:t>Modul 2</a:t>
            </a:r>
          </a:p>
        </p:txBody>
      </p:sp>
      <p:sp>
        <p:nvSpPr>
          <p:cNvPr id="3" name="Titel 2">
            <a:extLst>
              <a:ext uri="{FF2B5EF4-FFF2-40B4-BE49-F238E27FC236}">
                <a16:creationId xmlns:a16="http://schemas.microsoft.com/office/drawing/2014/main" id="{FC4C3345-AA9E-B549-8E81-AF6C6B177643}"/>
              </a:ext>
            </a:extLst>
          </p:cNvPr>
          <p:cNvSpPr>
            <a:spLocks noGrp="1"/>
          </p:cNvSpPr>
          <p:nvPr>
            <p:ph type="ctrTitle"/>
          </p:nvPr>
        </p:nvSpPr>
        <p:spPr/>
        <p:txBody>
          <a:bodyPr/>
          <a:lstStyle/>
          <a:p>
            <a:r>
              <a:rPr lang="de-DE" dirty="0"/>
              <a:t>Mathematik sprachbildend unterrichten</a:t>
            </a:r>
          </a:p>
        </p:txBody>
      </p:sp>
      <p:sp>
        <p:nvSpPr>
          <p:cNvPr id="4" name="Textplatzhalter 3">
            <a:extLst>
              <a:ext uri="{FF2B5EF4-FFF2-40B4-BE49-F238E27FC236}">
                <a16:creationId xmlns:a16="http://schemas.microsoft.com/office/drawing/2014/main" id="{88A891FF-4D11-E048-BB3C-A4812753FC7A}"/>
              </a:ext>
            </a:extLst>
          </p:cNvPr>
          <p:cNvSpPr>
            <a:spLocks noGrp="1"/>
          </p:cNvSpPr>
          <p:nvPr>
            <p:ph type="body" idx="10"/>
          </p:nvPr>
        </p:nvSpPr>
        <p:spPr/>
        <p:txBody>
          <a:bodyPr/>
          <a:lstStyle/>
          <a:p>
            <a:r>
              <a:rPr lang="de-DE" dirty="0"/>
              <a:t>„Einfach drauf </a:t>
            </a:r>
            <a:r>
              <a:rPr lang="de-DE" dirty="0" err="1"/>
              <a:t>losreden</a:t>
            </a:r>
            <a:r>
              <a:rPr lang="de-DE" dirty="0"/>
              <a:t>“ – Lehrkraftsprache in den Blick nehmen</a:t>
            </a:r>
          </a:p>
        </p:txBody>
      </p:sp>
    </p:spTree>
    <p:extLst>
      <p:ext uri="{BB962C8B-B14F-4D97-AF65-F5344CB8AC3E}">
        <p14:creationId xmlns:p14="http://schemas.microsoft.com/office/powerpoint/2010/main" val="3162006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2481E18-9D36-DED4-FA33-9DA6611CF72D}"/>
              </a:ext>
            </a:extLst>
          </p:cNvPr>
          <p:cNvPicPr>
            <a:picLocks noChangeAspect="1"/>
          </p:cNvPicPr>
          <p:nvPr/>
        </p:nvPicPr>
        <p:blipFill>
          <a:blip r:embed="rId3"/>
          <a:stretch>
            <a:fillRect/>
          </a:stretch>
        </p:blipFill>
        <p:spPr>
          <a:xfrm>
            <a:off x="1275198" y="1177358"/>
            <a:ext cx="3515166" cy="4979819"/>
          </a:xfrm>
          <a:prstGeom prst="rect">
            <a:avLst/>
          </a:prstGeom>
          <a:solidFill>
            <a:schemeClr val="bg1"/>
          </a:solidFill>
          <a:effectLst>
            <a:outerShdw blurRad="63500" sx="102000" sy="102000" algn="ctr" rotWithShape="0">
              <a:prstClr val="black">
                <a:alpha val="40000"/>
              </a:prstClr>
            </a:outerShdw>
          </a:effectLst>
        </p:spPr>
      </p:pic>
      <p:sp>
        <p:nvSpPr>
          <p:cNvPr id="2" name="Titel 1">
            <a:extLst>
              <a:ext uri="{FF2B5EF4-FFF2-40B4-BE49-F238E27FC236}">
                <a16:creationId xmlns:a16="http://schemas.microsoft.com/office/drawing/2014/main" id="{76D71931-CE5B-0173-BA7C-6EB878F762F1}"/>
              </a:ext>
            </a:extLst>
          </p:cNvPr>
          <p:cNvSpPr>
            <a:spLocks noGrp="1"/>
          </p:cNvSpPr>
          <p:nvPr>
            <p:ph type="title"/>
          </p:nvPr>
        </p:nvSpPr>
        <p:spPr/>
        <p:txBody>
          <a:bodyPr/>
          <a:lstStyle/>
          <a:p>
            <a:r>
              <a:rPr lang="de-DE" dirty="0"/>
              <a:t>Reflexion des Erprobungsauftrags</a:t>
            </a:r>
          </a:p>
        </p:txBody>
      </p:sp>
      <p:sp>
        <p:nvSpPr>
          <p:cNvPr id="5" name="Datumsplatzhalter 4">
            <a:extLst>
              <a:ext uri="{FF2B5EF4-FFF2-40B4-BE49-F238E27FC236}">
                <a16:creationId xmlns:a16="http://schemas.microsoft.com/office/drawing/2014/main" id="{67E86A8B-E191-309F-319A-90F87B03E7D6}"/>
              </a:ext>
            </a:extLst>
          </p:cNvPr>
          <p:cNvSpPr>
            <a:spLocks noGrp="1"/>
          </p:cNvSpPr>
          <p:nvPr>
            <p:ph type="dt" sz="half" idx="10"/>
          </p:nvPr>
        </p:nvSpPr>
        <p:spPr>
          <a:xfrm>
            <a:off x="580260" y="6338729"/>
            <a:ext cx="2057400" cy="393256"/>
          </a:xfrm>
          <a:prstGeom prst="rect">
            <a:avLst/>
          </a:prstGeom>
        </p:spPr>
        <p:txBody>
          <a:bodyPr/>
          <a:lstStyle>
            <a:defPPr>
              <a:defRPr lang="en-US"/>
            </a:defPPr>
            <a:lvl1pPr marL="0" algn="l" defTabSz="457200" rtl="0" eaLnBrk="1" latinLnBrk="0" hangingPunct="1">
              <a:defRPr sz="1200" kern="1200">
                <a:solidFill>
                  <a:schemeClr val="bg2">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50000"/>
              </a:lnSpc>
            </a:pPr>
            <a:endParaRPr lang="de-DE" dirty="0"/>
          </a:p>
        </p:txBody>
      </p:sp>
      <p:sp>
        <p:nvSpPr>
          <p:cNvPr id="6" name="Foliennummernplatzhalter 5">
            <a:extLst>
              <a:ext uri="{FF2B5EF4-FFF2-40B4-BE49-F238E27FC236}">
                <a16:creationId xmlns:a16="http://schemas.microsoft.com/office/drawing/2014/main" id="{6E13C153-4F23-525B-710B-050C3F58D609}"/>
              </a:ext>
            </a:extLst>
          </p:cNvPr>
          <p:cNvSpPr>
            <a:spLocks noGrp="1"/>
          </p:cNvSpPr>
          <p:nvPr>
            <p:ph type="sldNum" sz="quarter" idx="12"/>
          </p:nvPr>
        </p:nvSpPr>
        <p:spPr/>
        <p:txBody>
          <a:bodyPr/>
          <a:lstStyle/>
          <a:p>
            <a:fld id="{C3752B7C-18A9-864D-BBCB-54A9F41B5594}" type="slidenum">
              <a:rPr lang="de-DE" smtClean="0"/>
              <a:pPr/>
              <a:t>10</a:t>
            </a:fld>
            <a:endParaRPr lang="de-DE" dirty="0"/>
          </a:p>
        </p:txBody>
      </p:sp>
      <p:pic>
        <p:nvPicPr>
          <p:cNvPr id="4" name="Grafik 3">
            <a:extLst>
              <a:ext uri="{FF2B5EF4-FFF2-40B4-BE49-F238E27FC236}">
                <a16:creationId xmlns:a16="http://schemas.microsoft.com/office/drawing/2014/main" id="{7106AACD-EC98-020F-5F6A-C3A0E8006D91}"/>
              </a:ext>
            </a:extLst>
          </p:cNvPr>
          <p:cNvPicPr>
            <a:picLocks noChangeAspect="1"/>
          </p:cNvPicPr>
          <p:nvPr/>
        </p:nvPicPr>
        <p:blipFill>
          <a:blip r:embed="rId4"/>
          <a:stretch>
            <a:fillRect/>
          </a:stretch>
        </p:blipFill>
        <p:spPr>
          <a:xfrm>
            <a:off x="4084068" y="2255291"/>
            <a:ext cx="4643409" cy="346970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3587793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B10105-8153-F9FC-87A3-EA11136196D2}"/>
              </a:ext>
            </a:extLst>
          </p:cNvPr>
          <p:cNvSpPr>
            <a:spLocks noGrp="1"/>
          </p:cNvSpPr>
          <p:nvPr>
            <p:ph type="title"/>
          </p:nvPr>
        </p:nvSpPr>
        <p:spPr/>
        <p:txBody>
          <a:bodyPr/>
          <a:lstStyle/>
          <a:p>
            <a:r>
              <a:rPr lang="de-DE" dirty="0"/>
              <a:t>Reflexion des Erprobungsauftrags</a:t>
            </a:r>
          </a:p>
        </p:txBody>
      </p:sp>
      <p:sp>
        <p:nvSpPr>
          <p:cNvPr id="4" name="Textplatzhalter 3">
            <a:extLst>
              <a:ext uri="{FF2B5EF4-FFF2-40B4-BE49-F238E27FC236}">
                <a16:creationId xmlns:a16="http://schemas.microsoft.com/office/drawing/2014/main" id="{8A76EE8B-B3FF-C727-51BC-0C8163E60074}"/>
              </a:ext>
            </a:extLst>
          </p:cNvPr>
          <p:cNvSpPr>
            <a:spLocks noGrp="1"/>
          </p:cNvSpPr>
          <p:nvPr>
            <p:ph type="body" sz="quarter" idx="14"/>
          </p:nvPr>
        </p:nvSpPr>
        <p:spPr>
          <a:xfrm>
            <a:off x="1763316" y="1660385"/>
            <a:ext cx="6438900" cy="4421437"/>
          </a:xfrm>
        </p:spPr>
        <p:txBody>
          <a:bodyPr>
            <a:normAutofit/>
          </a:bodyPr>
          <a:lstStyle/>
          <a:p>
            <a:pPr marL="0" marR="0" lvl="0" indent="0" algn="l" defTabSz="914400" rtl="0" eaLnBrk="1" fontAlgn="auto" latinLnBrk="0" hangingPunct="1">
              <a:lnSpc>
                <a:spcPct val="114000"/>
              </a:lnSpc>
              <a:spcBef>
                <a:spcPts val="600"/>
              </a:spcBef>
              <a:spcAft>
                <a:spcPts val="0"/>
              </a:spcAft>
              <a:buClrTx/>
              <a:buSzTx/>
              <a:buFont typeface="Arial" panose="020B0604020202020204" pitchFamily="34" charset="0"/>
              <a:buNone/>
              <a:tabLst/>
              <a:defRPr/>
            </a:pPr>
            <a:r>
              <a:rPr kumimoji="0" lang="de-DE"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Berichten Sie über die Durchführung und Ihre Beobachtungen:</a:t>
            </a:r>
            <a:r>
              <a:rPr kumimoji="0" lang="de-DE"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285750" indent="-285750">
              <a:spcBef>
                <a:spcPts val="0"/>
              </a:spcBef>
              <a:buFont typeface="Arial" panose="020B0604020202020204" pitchFamily="34" charset="0"/>
              <a:buChar char="•"/>
            </a:pPr>
            <a:r>
              <a:rPr lang="de-DE" sz="1700" dirty="0"/>
              <a:t>Welche Sprachmittel und Visualisierungen haben Sie berücksichtigt?</a:t>
            </a:r>
          </a:p>
          <a:p>
            <a:pPr marL="285750" indent="-285750">
              <a:spcBef>
                <a:spcPts val="0"/>
              </a:spcBef>
              <a:buFont typeface="Arial" panose="020B0604020202020204" pitchFamily="34" charset="0"/>
              <a:buChar char="•"/>
            </a:pPr>
            <a:r>
              <a:rPr lang="de-DE" sz="1700" dirty="0"/>
              <a:t>Wie haben Sie Ihren Sprachspeicher ausgehend von den individuellen Sprachkompetenzen der Kinder im Zuge Ihres Mathematikunterrichts entstehen lassen?</a:t>
            </a:r>
          </a:p>
          <a:p>
            <a:pPr marL="285750" indent="-285750">
              <a:spcBef>
                <a:spcPts val="0"/>
              </a:spcBef>
              <a:buFont typeface="Arial" panose="020B0604020202020204" pitchFamily="34" charset="0"/>
              <a:buChar char="•"/>
            </a:pPr>
            <a:r>
              <a:rPr lang="de-DE" sz="1700" dirty="0"/>
              <a:t>Wie haben Sie den Sprachspeicher mit den Kindern „gelebt“? Welche Entwicklungen waren bei den Kindern beobachtbar? Welche Herausforderungen haben Sie wahrgenommen und ggf. gemeistert?</a:t>
            </a:r>
          </a:p>
          <a:p>
            <a:pPr>
              <a:spcBef>
                <a:spcPts val="0"/>
              </a:spcBef>
            </a:pPr>
            <a:endParaRPr lang="de-DE" sz="1700" dirty="0"/>
          </a:p>
        </p:txBody>
      </p:sp>
      <p:sp>
        <p:nvSpPr>
          <p:cNvPr id="5" name="Datumsplatzhalter 4">
            <a:extLst>
              <a:ext uri="{FF2B5EF4-FFF2-40B4-BE49-F238E27FC236}">
                <a16:creationId xmlns:a16="http://schemas.microsoft.com/office/drawing/2014/main" id="{1D208A0F-DD84-F13F-49B8-EB9A57796056}"/>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B4E08C7A-650F-2CBB-4138-18BA723273E6}"/>
              </a:ext>
            </a:extLst>
          </p:cNvPr>
          <p:cNvSpPr>
            <a:spLocks noGrp="1"/>
          </p:cNvSpPr>
          <p:nvPr>
            <p:ph type="sldNum" sz="quarter" idx="12"/>
          </p:nvPr>
        </p:nvSpPr>
        <p:spPr/>
        <p:txBody>
          <a:bodyPr/>
          <a:lstStyle/>
          <a:p>
            <a:fld id="{C3752B7C-18A9-864D-BBCB-54A9F41B5594}" type="slidenum">
              <a:rPr lang="de-DE" smtClean="0"/>
              <a:pPr/>
              <a:t>11</a:t>
            </a:fld>
            <a:endParaRPr lang="de-DE" dirty="0"/>
          </a:p>
        </p:txBody>
      </p:sp>
    </p:spTree>
    <p:extLst>
      <p:ext uri="{BB962C8B-B14F-4D97-AF65-F5344CB8AC3E}">
        <p14:creationId xmlns:p14="http://schemas.microsoft.com/office/powerpoint/2010/main" val="25466123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9CB3B1-9580-8AD5-CBF0-6EE31D22CEFD}"/>
              </a:ext>
            </a:extLst>
          </p:cNvPr>
          <p:cNvSpPr>
            <a:spLocks noGrp="1"/>
          </p:cNvSpPr>
          <p:nvPr>
            <p:ph type="title"/>
          </p:nvPr>
        </p:nvSpPr>
        <p:spPr/>
        <p:txBody>
          <a:bodyPr/>
          <a:lstStyle/>
          <a:p>
            <a:r>
              <a:rPr lang="de-DE" dirty="0"/>
              <a:t>Sprachspeicher</a:t>
            </a:r>
          </a:p>
        </p:txBody>
      </p:sp>
      <p:sp>
        <p:nvSpPr>
          <p:cNvPr id="3" name="Textplatzhalter 2">
            <a:extLst>
              <a:ext uri="{FF2B5EF4-FFF2-40B4-BE49-F238E27FC236}">
                <a16:creationId xmlns:a16="http://schemas.microsoft.com/office/drawing/2014/main" id="{E9DB9A03-A8CF-A617-52F7-730473FB91D2}"/>
              </a:ext>
            </a:extLst>
          </p:cNvPr>
          <p:cNvSpPr>
            <a:spLocks noGrp="1"/>
          </p:cNvSpPr>
          <p:nvPr>
            <p:ph type="body" sz="quarter" idx="13"/>
          </p:nvPr>
        </p:nvSpPr>
        <p:spPr/>
        <p:txBody>
          <a:bodyPr/>
          <a:lstStyle/>
          <a:p>
            <a:r>
              <a:rPr lang="de-DE" dirty="0"/>
              <a:t>WARUM SPRACHSPEICHER MANCHMAL NICHT HELFEN</a:t>
            </a:r>
          </a:p>
        </p:txBody>
      </p:sp>
      <p:pic>
        <p:nvPicPr>
          <p:cNvPr id="8" name="Grafik 10" descr="Ein Bild, das Spielzeug, Puppe enthält.&#10;&#10;Beschreibung automatisch generiert.">
            <a:extLst>
              <a:ext uri="{FF2B5EF4-FFF2-40B4-BE49-F238E27FC236}">
                <a16:creationId xmlns:a16="http://schemas.microsoft.com/office/drawing/2014/main" id="{FF47AF3E-45F8-7859-CDF2-4F695F29F631}"/>
              </a:ext>
            </a:extLst>
          </p:cNvPr>
          <p:cNvPicPr>
            <a:picLocks noChangeAspect="1"/>
          </p:cNvPicPr>
          <p:nvPr/>
        </p:nvPicPr>
        <p:blipFill>
          <a:blip r:embed="rId3"/>
          <a:stretch>
            <a:fillRect/>
          </a:stretch>
        </p:blipFill>
        <p:spPr>
          <a:xfrm>
            <a:off x="-23293" y="3096144"/>
            <a:ext cx="2267958" cy="1701941"/>
          </a:xfrm>
          <a:prstGeom prst="rect">
            <a:avLst/>
          </a:prstGeom>
        </p:spPr>
      </p:pic>
      <p:sp>
        <p:nvSpPr>
          <p:cNvPr id="9" name="Ovale Legende 8">
            <a:extLst>
              <a:ext uri="{FF2B5EF4-FFF2-40B4-BE49-F238E27FC236}">
                <a16:creationId xmlns:a16="http://schemas.microsoft.com/office/drawing/2014/main" id="{66964B69-CEF4-6B67-5587-03B946036726}"/>
              </a:ext>
            </a:extLst>
          </p:cNvPr>
          <p:cNvSpPr/>
          <p:nvPr/>
        </p:nvSpPr>
        <p:spPr>
          <a:xfrm>
            <a:off x="53059" y="1598691"/>
            <a:ext cx="3475913" cy="1278414"/>
          </a:xfrm>
          <a:prstGeom prst="wedgeEllipseCallout">
            <a:avLst>
              <a:gd name="adj1" fmla="val -19730"/>
              <a:gd name="adj2" fmla="val 72272"/>
            </a:avLst>
          </a:prstGeom>
          <a:no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p>
            <a:pPr algn="ctr"/>
            <a:r>
              <a:rPr lang="de-DE" sz="1400" dirty="0">
                <a:solidFill>
                  <a:schemeClr val="tx1"/>
                </a:solidFill>
              </a:rPr>
              <a:t>Wir haben schon viel über Rechenwege der Addition gesprochen. Zudem habe ich mit dem Kindern einen Sprachspeicher erstellt.</a:t>
            </a:r>
          </a:p>
        </p:txBody>
      </p:sp>
      <p:sp>
        <p:nvSpPr>
          <p:cNvPr id="12" name="Inhaltsplatzhalter 3">
            <a:extLst>
              <a:ext uri="{FF2B5EF4-FFF2-40B4-BE49-F238E27FC236}">
                <a16:creationId xmlns:a16="http://schemas.microsoft.com/office/drawing/2014/main" id="{BDF85300-397E-91CD-7B63-822011F6E03B}"/>
              </a:ext>
            </a:extLst>
          </p:cNvPr>
          <p:cNvSpPr txBox="1">
            <a:spLocks/>
          </p:cNvSpPr>
          <p:nvPr/>
        </p:nvSpPr>
        <p:spPr bwMode="auto">
          <a:xfrm>
            <a:off x="-23293" y="5141096"/>
            <a:ext cx="4799779" cy="1110661"/>
          </a:xfrm>
          <a:prstGeom prst="rect">
            <a:avLst/>
          </a:prstGeom>
          <a:solidFill>
            <a:srgbClr val="CCDEE1"/>
          </a:solidFill>
          <a:ln w="0">
            <a:noFill/>
            <a:miter lim="800000"/>
          </a:ln>
        </p:spPr>
        <p:txBody>
          <a:bodyPr vert="horz" wrap="square" lIns="216000" tIns="108000" rIns="216000" bIns="108000" rtlCol="0">
            <a:spAutoFit/>
          </a:bodyPr>
          <a:lstStyle>
            <a:lvl1pPr marL="0" indent="-216000" algn="l" rtl="0" eaLnBrk="1" fontAlgn="base" hangingPunct="1">
              <a:lnSpc>
                <a:spcPct val="100000"/>
              </a:lnSpc>
              <a:spcBef>
                <a:spcPts val="576"/>
              </a:spcBef>
              <a:spcAft>
                <a:spcPts val="600"/>
              </a:spcAft>
              <a:buClr>
                <a:schemeClr val="tx2"/>
              </a:buClr>
              <a:buSzPct val="85000"/>
              <a:buFont typeface="Wingdings" panose="05000000000000000000" pitchFamily="2" charset="2"/>
              <a:buChar char="§"/>
              <a:defRPr sz="1800">
                <a:solidFill>
                  <a:schemeClr val="tx1"/>
                </a:solidFill>
                <a:latin typeface="Calibri"/>
                <a:ea typeface="+mn-ea"/>
                <a:cs typeface="Calibri"/>
              </a:defRPr>
            </a:lvl1pPr>
            <a:lvl2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2pPr>
            <a:lvl3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3pPr>
            <a:lvl4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4pPr>
            <a:lvl5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5pPr>
            <a:lvl6pPr marL="2514600" indent="-228600" algn="l" rtl="0" eaLnBrk="1" fontAlgn="base" hangingPunct="1">
              <a:spcBef>
                <a:spcPct val="20000"/>
              </a:spcBef>
              <a:spcAft>
                <a:spcPct val="0"/>
              </a:spcAft>
              <a:buBlip>
                <a:blip r:embed="rId4"/>
              </a:buBlip>
              <a:defRPr sz="1200">
                <a:solidFill>
                  <a:schemeClr val="tx1"/>
                </a:solidFill>
                <a:latin typeface="+mn-lt"/>
                <a:ea typeface="+mn-ea"/>
              </a:defRPr>
            </a:lvl6pPr>
            <a:lvl7pPr marL="2971800" indent="-228600" algn="l" rtl="0" eaLnBrk="1" fontAlgn="base" hangingPunct="1">
              <a:spcBef>
                <a:spcPct val="20000"/>
              </a:spcBef>
              <a:spcAft>
                <a:spcPct val="0"/>
              </a:spcAft>
              <a:buBlip>
                <a:blip r:embed="rId5"/>
              </a:buBlip>
              <a:defRPr sz="1200">
                <a:solidFill>
                  <a:schemeClr val="tx1"/>
                </a:solidFill>
                <a:latin typeface="+mn-lt"/>
                <a:ea typeface="+mn-ea"/>
              </a:defRPr>
            </a:lvl7pPr>
            <a:lvl8pPr marL="3429000" indent="-228600" algn="l" rtl="0" eaLnBrk="1" fontAlgn="base" hangingPunct="1">
              <a:spcBef>
                <a:spcPct val="20000"/>
              </a:spcBef>
              <a:spcAft>
                <a:spcPct val="0"/>
              </a:spcAft>
              <a:buBlip>
                <a:blip r:embed="rId5"/>
              </a:buBlip>
              <a:defRPr sz="1200">
                <a:solidFill>
                  <a:schemeClr val="tx1"/>
                </a:solidFill>
                <a:latin typeface="+mn-lt"/>
                <a:ea typeface="+mn-ea"/>
              </a:defRPr>
            </a:lvl8pPr>
            <a:lvl9pPr marL="3886200" indent="-228600" algn="l" rtl="0" eaLnBrk="1" fontAlgn="base" hangingPunct="1">
              <a:spcBef>
                <a:spcPct val="20000"/>
              </a:spcBef>
              <a:spcAft>
                <a:spcPct val="0"/>
              </a:spcAft>
              <a:buBlip>
                <a:blip r:embed="rId5"/>
              </a:buBlip>
              <a:defRPr sz="1200">
                <a:solidFill>
                  <a:schemeClr val="tx1"/>
                </a:solidFill>
                <a:latin typeface="+mn-lt"/>
                <a:ea typeface="+mn-ea"/>
              </a:defRPr>
            </a:lvl9pPr>
          </a:lstStyle>
          <a:p>
            <a:pPr indent="0">
              <a:buNone/>
            </a:pPr>
            <a:r>
              <a:rPr lang="de-DE" sz="1600" dirty="0">
                <a:solidFill>
                  <a:srgbClr val="327D87"/>
                </a:solidFill>
                <a:latin typeface="Arial" panose="020B0604020202020204" pitchFamily="34" charset="0"/>
                <a:cs typeface="Arial" panose="020B0604020202020204" pitchFamily="34" charset="0"/>
              </a:rPr>
              <a:t>DENKMOMENT</a:t>
            </a:r>
            <a:endParaRPr lang="de-DE" b="1" kern="0" dirty="0">
              <a:latin typeface="Arial" panose="020B0604020202020204" pitchFamily="34" charset="0"/>
              <a:cs typeface="Arial" panose="020B0604020202020204" pitchFamily="34" charset="0"/>
            </a:endParaRPr>
          </a:p>
          <a:p>
            <a:pPr indent="0">
              <a:buNone/>
            </a:pPr>
            <a:r>
              <a:rPr lang="de-DE" sz="1600" kern="0" dirty="0">
                <a:latin typeface="Arial" panose="020B0604020202020204" pitchFamily="34" charset="0"/>
                <a:cs typeface="Arial" panose="020B0604020202020204" pitchFamily="34" charset="0"/>
              </a:rPr>
              <a:t>Was kann der Grund dafür sein, dass Kinder diesen Sprachspeicher nicht nutzen?</a:t>
            </a:r>
          </a:p>
        </p:txBody>
      </p:sp>
      <p:pic>
        <p:nvPicPr>
          <p:cNvPr id="14" name="Grafik 13">
            <a:extLst>
              <a:ext uri="{FF2B5EF4-FFF2-40B4-BE49-F238E27FC236}">
                <a16:creationId xmlns:a16="http://schemas.microsoft.com/office/drawing/2014/main" id="{2B2C7E04-1D80-B311-D7A0-99558491B58D}"/>
              </a:ext>
            </a:extLst>
          </p:cNvPr>
          <p:cNvPicPr>
            <a:picLocks noChangeAspect="1"/>
          </p:cNvPicPr>
          <p:nvPr/>
        </p:nvPicPr>
        <p:blipFill>
          <a:blip r:embed="rId6"/>
          <a:stretch>
            <a:fillRect/>
          </a:stretch>
        </p:blipFill>
        <p:spPr>
          <a:xfrm>
            <a:off x="5757371" y="1639658"/>
            <a:ext cx="3291569" cy="4551020"/>
          </a:xfrm>
          <a:prstGeom prst="rect">
            <a:avLst/>
          </a:prstGeom>
          <a:effectLst>
            <a:outerShdw blurRad="63500" sx="102000" sy="102000" algn="ctr" rotWithShape="0">
              <a:prstClr val="black">
                <a:alpha val="40000"/>
              </a:prstClr>
            </a:outerShdw>
          </a:effectLst>
        </p:spPr>
      </p:pic>
      <p:sp>
        <p:nvSpPr>
          <p:cNvPr id="10" name="Ovale Legende 9">
            <a:extLst>
              <a:ext uri="{FF2B5EF4-FFF2-40B4-BE49-F238E27FC236}">
                <a16:creationId xmlns:a16="http://schemas.microsoft.com/office/drawing/2014/main" id="{2FF8EC0C-10AF-6531-E361-5A6C22E7818F}"/>
              </a:ext>
            </a:extLst>
          </p:cNvPr>
          <p:cNvSpPr/>
          <p:nvPr/>
        </p:nvSpPr>
        <p:spPr>
          <a:xfrm>
            <a:off x="1899778" y="3912817"/>
            <a:ext cx="3857593" cy="1185815"/>
          </a:xfrm>
          <a:prstGeom prst="wedgeEllipseCallout">
            <a:avLst>
              <a:gd name="adj1" fmla="val -48587"/>
              <a:gd name="adj2" fmla="val -39933"/>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p>
            <a:pPr algn="ctr"/>
            <a:r>
              <a:rPr lang="de-DE" sz="1400" dirty="0">
                <a:solidFill>
                  <a:schemeClr val="tx1"/>
                </a:solidFill>
              </a:rPr>
              <a:t>Aber er ist gar nicht ansprechend. </a:t>
            </a:r>
          </a:p>
          <a:p>
            <a:pPr algn="ctr"/>
            <a:r>
              <a:rPr lang="de-DE" sz="1400" dirty="0">
                <a:solidFill>
                  <a:schemeClr val="tx1"/>
                </a:solidFill>
              </a:rPr>
              <a:t>Hilft er den Kindern überhaupt, wenn sie ihre Rechenwege beschreiben wollen?</a:t>
            </a:r>
          </a:p>
        </p:txBody>
      </p:sp>
      <p:sp>
        <p:nvSpPr>
          <p:cNvPr id="11" name="Ovale Legende 10">
            <a:extLst>
              <a:ext uri="{FF2B5EF4-FFF2-40B4-BE49-F238E27FC236}">
                <a16:creationId xmlns:a16="http://schemas.microsoft.com/office/drawing/2014/main" id="{793BB977-2D4D-9084-4BB0-9D1DDEDDC613}"/>
              </a:ext>
            </a:extLst>
          </p:cNvPr>
          <p:cNvSpPr/>
          <p:nvPr/>
        </p:nvSpPr>
        <p:spPr>
          <a:xfrm>
            <a:off x="1975359" y="2717205"/>
            <a:ext cx="3291569" cy="1185815"/>
          </a:xfrm>
          <a:prstGeom prst="wedgeEllipseCallout">
            <a:avLst>
              <a:gd name="adj1" fmla="val -55536"/>
              <a:gd name="adj2" fmla="val 26782"/>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p>
            <a:pPr algn="ctr"/>
            <a:r>
              <a:rPr lang="de-DE" sz="1400" dirty="0">
                <a:solidFill>
                  <a:schemeClr val="tx1"/>
                </a:solidFill>
              </a:rPr>
              <a:t>Ich habe alles berücksichtigt: bedeutungsbezogene Sprachmittel und Visualisierungen.</a:t>
            </a:r>
            <a:endParaRPr lang="de-DE" sz="1400" dirty="0">
              <a:solidFill>
                <a:schemeClr val="tx1"/>
              </a:solidFill>
              <a:cs typeface="Arial"/>
            </a:endParaRPr>
          </a:p>
        </p:txBody>
      </p:sp>
    </p:spTree>
    <p:extLst>
      <p:ext uri="{BB962C8B-B14F-4D97-AF65-F5344CB8AC3E}">
        <p14:creationId xmlns:p14="http://schemas.microsoft.com/office/powerpoint/2010/main" val="2360685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9CB3B1-9580-8AD5-CBF0-6EE31D22CEFD}"/>
              </a:ext>
            </a:extLst>
          </p:cNvPr>
          <p:cNvSpPr>
            <a:spLocks noGrp="1"/>
          </p:cNvSpPr>
          <p:nvPr>
            <p:ph type="title"/>
          </p:nvPr>
        </p:nvSpPr>
        <p:spPr/>
        <p:txBody>
          <a:bodyPr/>
          <a:lstStyle/>
          <a:p>
            <a:r>
              <a:rPr lang="de-DE" dirty="0"/>
              <a:t>Sprachspeicher</a:t>
            </a:r>
          </a:p>
        </p:txBody>
      </p:sp>
      <p:sp>
        <p:nvSpPr>
          <p:cNvPr id="13" name="Textfeld 12">
            <a:extLst>
              <a:ext uri="{FF2B5EF4-FFF2-40B4-BE49-F238E27FC236}">
                <a16:creationId xmlns:a16="http://schemas.microsoft.com/office/drawing/2014/main" id="{4C44A247-448B-A5E3-EC46-032F3739FA87}"/>
              </a:ext>
            </a:extLst>
          </p:cNvPr>
          <p:cNvSpPr txBox="1"/>
          <p:nvPr/>
        </p:nvSpPr>
        <p:spPr>
          <a:xfrm>
            <a:off x="259214" y="3331109"/>
            <a:ext cx="5504533" cy="1195027"/>
          </a:xfrm>
          <a:prstGeom prst="rect">
            <a:avLst/>
          </a:prstGeom>
          <a:ln w="28575">
            <a:solidFill>
              <a:srgbClr val="327D87"/>
            </a:solidFill>
            <a:prstDash val="solid"/>
          </a:ln>
        </p:spPr>
        <p:txBody>
          <a:bodyPr lIns="91440" tIns="45720" rIns="91440" bIns="45720" anchor="t"/>
          <a:lstStyle>
            <a:defPPr>
              <a:defRPr lang="en-US"/>
            </a:defPPr>
            <a:lvl1pPr indent="0" defTabSz="914400">
              <a:lnSpc>
                <a:spcPct val="100000"/>
              </a:lnSpc>
              <a:spcBef>
                <a:spcPts val="1000"/>
              </a:spcBef>
              <a:buFont typeface="Arial" panose="020B0604020202020204" pitchFamily="34" charset="0"/>
              <a:buNone/>
              <a:defRPr>
                <a:solidFill>
                  <a:srgbClr val="000000"/>
                </a:solidFill>
                <a:latin typeface="Arial"/>
                <a:cs typeface="Arial"/>
              </a:defRPr>
            </a:lvl1pPr>
            <a:lvl2pPr marL="685800" indent="-228600" defTabSz="914400">
              <a:lnSpc>
                <a:spcPct val="15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defTabSz="914400">
              <a:lnSpc>
                <a:spcPct val="150000"/>
              </a:lnSpc>
              <a:spcBef>
                <a:spcPts val="500"/>
              </a:spcBef>
              <a:buFont typeface="Arial" panose="020B0604020202020204" pitchFamily="34" charset="0"/>
              <a:buChar char="•"/>
              <a:defRPr sz="1600">
                <a:latin typeface="Arial" panose="020B0604020202020204" pitchFamily="34" charset="0"/>
                <a:cs typeface="Arial" panose="020B0604020202020204" pitchFamily="34" charset="0"/>
              </a:defRPr>
            </a:lvl3pPr>
            <a:lvl4pPr marL="1600200" indent="-228600" defTabSz="914400">
              <a:lnSpc>
                <a:spcPct val="9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4pPr>
            <a:lvl5pPr marL="2057400" indent="-228600" defTabSz="914400">
              <a:lnSpc>
                <a:spcPct val="9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defTabSz="914400">
              <a:spcBef>
                <a:spcPts val="0"/>
              </a:spcBef>
            </a:pPr>
            <a:r>
              <a:rPr lang="de-DE" dirty="0">
                <a:solidFill>
                  <a:srgbClr val="000000"/>
                </a:solidFill>
                <a:latin typeface="Arial"/>
                <a:cs typeface="Arial"/>
              </a:rPr>
              <a:t>Bauen die Fachausdrücke auf dem bisherigen Fachwortschatz der Kinder auf?</a:t>
            </a:r>
          </a:p>
          <a:p>
            <a:pPr defTabSz="914400">
              <a:spcBef>
                <a:spcPts val="0"/>
              </a:spcBef>
            </a:pPr>
            <a:r>
              <a:rPr lang="de-DE" sz="1600" dirty="0">
                <a:solidFill>
                  <a:schemeClr val="tx1">
                    <a:lumMod val="50000"/>
                    <a:lumOff val="50000"/>
                  </a:schemeClr>
                </a:solidFill>
              </a:rPr>
              <a:t>Die Kinder kennen den Ausdruck „Rechnung“, warum dann „Gleichungen“ anstatt „Nebenrechnungen“ verwenden?</a:t>
            </a:r>
          </a:p>
          <a:p>
            <a:endParaRPr lang="de-DE" dirty="0"/>
          </a:p>
          <a:p>
            <a:endParaRPr lang="de-DE" dirty="0"/>
          </a:p>
        </p:txBody>
      </p:sp>
      <p:sp>
        <p:nvSpPr>
          <p:cNvPr id="14" name="Textfeld 13">
            <a:extLst>
              <a:ext uri="{FF2B5EF4-FFF2-40B4-BE49-F238E27FC236}">
                <a16:creationId xmlns:a16="http://schemas.microsoft.com/office/drawing/2014/main" id="{3A16B871-609D-7F87-5E49-098EAD9B568C}"/>
              </a:ext>
            </a:extLst>
          </p:cNvPr>
          <p:cNvSpPr txBox="1"/>
          <p:nvPr/>
        </p:nvSpPr>
        <p:spPr>
          <a:xfrm>
            <a:off x="259216" y="1688131"/>
            <a:ext cx="5504533" cy="1416410"/>
          </a:xfrm>
          <a:prstGeom prst="rect">
            <a:avLst/>
          </a:prstGeom>
          <a:ln w="28575">
            <a:solidFill>
              <a:srgbClr val="327D87"/>
            </a:solidFill>
            <a:prstDash val="solid"/>
          </a:ln>
        </p:spPr>
        <p:txBody>
          <a:bodyPr lIns="91440" tIns="45720" rIns="91440" bIns="45720" anchor="t"/>
          <a:lstStyle>
            <a:defPPr>
              <a:defRPr lang="en-US"/>
            </a:defPPr>
            <a:lvl1pPr indent="0" defTabSz="914400">
              <a:lnSpc>
                <a:spcPct val="100000"/>
              </a:lnSpc>
              <a:spcBef>
                <a:spcPts val="1000"/>
              </a:spcBef>
              <a:buFont typeface="Arial" panose="020B0604020202020204" pitchFamily="34" charset="0"/>
              <a:buNone/>
              <a:defRPr>
                <a:solidFill>
                  <a:srgbClr val="000000"/>
                </a:solidFill>
                <a:latin typeface="Arial"/>
                <a:cs typeface="Arial"/>
              </a:defRPr>
            </a:lvl1pPr>
            <a:lvl2pPr marL="685800" indent="-228600" defTabSz="914400">
              <a:lnSpc>
                <a:spcPct val="15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defTabSz="914400">
              <a:lnSpc>
                <a:spcPct val="150000"/>
              </a:lnSpc>
              <a:spcBef>
                <a:spcPts val="500"/>
              </a:spcBef>
              <a:buFont typeface="Arial" panose="020B0604020202020204" pitchFamily="34" charset="0"/>
              <a:buChar char="•"/>
              <a:defRPr sz="1600">
                <a:latin typeface="Arial" panose="020B0604020202020204" pitchFamily="34" charset="0"/>
                <a:cs typeface="Arial" panose="020B0604020202020204" pitchFamily="34" charset="0"/>
              </a:defRPr>
            </a:lvl3pPr>
            <a:lvl4pPr marL="1600200" indent="-228600" defTabSz="914400">
              <a:lnSpc>
                <a:spcPct val="9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4pPr>
            <a:lvl5pPr marL="2057400" indent="-228600" defTabSz="914400">
              <a:lnSpc>
                <a:spcPct val="9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defTabSz="914400">
              <a:spcBef>
                <a:spcPts val="1000"/>
              </a:spcBef>
            </a:pPr>
            <a:r>
              <a:rPr lang="de-DE" dirty="0">
                <a:solidFill>
                  <a:srgbClr val="000000"/>
                </a:solidFill>
                <a:latin typeface="Arial"/>
                <a:cs typeface="Arial"/>
              </a:rPr>
              <a:t>Werden die zum Unterrichtsthema „passenden“ sprachlichen </a:t>
            </a:r>
            <a:r>
              <a:rPr lang="de-DE" dirty="0"/>
              <a:t>U</a:t>
            </a:r>
            <a:r>
              <a:rPr lang="de-DE" dirty="0">
                <a:solidFill>
                  <a:srgbClr val="000000"/>
                </a:solidFill>
                <a:latin typeface="Arial"/>
                <a:cs typeface="Arial"/>
              </a:rPr>
              <a:t>nterstützungen gewählt? </a:t>
            </a:r>
            <a:br>
              <a:rPr lang="de-DE" dirty="0">
                <a:solidFill>
                  <a:srgbClr val="000000"/>
                </a:solidFill>
                <a:latin typeface="Arial"/>
                <a:cs typeface="Arial"/>
              </a:rPr>
            </a:br>
            <a:r>
              <a:rPr lang="de-DE" sz="1600" dirty="0">
                <a:solidFill>
                  <a:schemeClr val="tx1">
                    <a:lumMod val="50000"/>
                    <a:lumOff val="50000"/>
                  </a:schemeClr>
                </a:solidFill>
                <a:latin typeface="Arial"/>
                <a:cs typeface="Arial"/>
              </a:rPr>
              <a:t>Die Kinder sollen Rechenwege beschreiben. Dazu brauchen sie für jeden halbschriftlichen Rechenweg zunächst einen Namen und passende Sprachmittel.</a:t>
            </a:r>
            <a:endParaRPr lang="de-DE" dirty="0">
              <a:solidFill>
                <a:schemeClr val="tx1">
                  <a:lumMod val="50000"/>
                  <a:lumOff val="50000"/>
                </a:schemeClr>
              </a:solidFill>
              <a:latin typeface="Arial"/>
              <a:cs typeface="Arial"/>
            </a:endParaRPr>
          </a:p>
        </p:txBody>
      </p:sp>
      <p:sp>
        <p:nvSpPr>
          <p:cNvPr id="18" name="Textfeld 17">
            <a:extLst>
              <a:ext uri="{FF2B5EF4-FFF2-40B4-BE49-F238E27FC236}">
                <a16:creationId xmlns:a16="http://schemas.microsoft.com/office/drawing/2014/main" id="{4FCFF62B-BFA3-65EF-8753-E57A3BC05306}"/>
              </a:ext>
            </a:extLst>
          </p:cNvPr>
          <p:cNvSpPr txBox="1"/>
          <p:nvPr/>
        </p:nvSpPr>
        <p:spPr>
          <a:xfrm>
            <a:off x="259214" y="4752704"/>
            <a:ext cx="5504533" cy="1363283"/>
          </a:xfrm>
          <a:prstGeom prst="rect">
            <a:avLst/>
          </a:prstGeom>
          <a:ln w="28575">
            <a:solidFill>
              <a:srgbClr val="327D87"/>
            </a:solidFill>
            <a:prstDash val="solid"/>
          </a:ln>
        </p:spPr>
        <p:txBody>
          <a:bodyPr lIns="91440" tIns="45720" rIns="91440" bIns="45720" anchor="t"/>
          <a:lstStyle>
            <a:defPPr>
              <a:defRPr lang="en-US"/>
            </a:defPPr>
            <a:lvl1pPr indent="0" defTabSz="914400">
              <a:lnSpc>
                <a:spcPct val="100000"/>
              </a:lnSpc>
              <a:spcBef>
                <a:spcPts val="1000"/>
              </a:spcBef>
              <a:buFont typeface="Arial" panose="020B0604020202020204" pitchFamily="34" charset="0"/>
              <a:buNone/>
              <a:defRPr>
                <a:solidFill>
                  <a:srgbClr val="000000"/>
                </a:solidFill>
                <a:latin typeface="Arial"/>
                <a:cs typeface="Arial"/>
              </a:defRPr>
            </a:lvl1pPr>
            <a:lvl2pPr marL="685800" indent="-228600" defTabSz="914400">
              <a:lnSpc>
                <a:spcPct val="15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defTabSz="914400">
              <a:lnSpc>
                <a:spcPct val="150000"/>
              </a:lnSpc>
              <a:spcBef>
                <a:spcPts val="500"/>
              </a:spcBef>
              <a:buFont typeface="Arial" panose="020B0604020202020204" pitchFamily="34" charset="0"/>
              <a:buChar char="•"/>
              <a:defRPr sz="1600">
                <a:latin typeface="Arial" panose="020B0604020202020204" pitchFamily="34" charset="0"/>
                <a:cs typeface="Arial" panose="020B0604020202020204" pitchFamily="34" charset="0"/>
              </a:defRPr>
            </a:lvl3pPr>
            <a:lvl4pPr marL="1600200" indent="-228600" defTabSz="914400">
              <a:lnSpc>
                <a:spcPct val="9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4pPr>
            <a:lvl5pPr marL="2057400" indent="-228600" defTabSz="914400">
              <a:lnSpc>
                <a:spcPct val="9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defTabSz="914400">
              <a:spcBef>
                <a:spcPts val="1000"/>
              </a:spcBef>
            </a:pPr>
            <a:r>
              <a:rPr lang="de-DE" dirty="0"/>
              <a:t>Stehen Sätze und Visualisierungen, die zusammengehören, beieinander?</a:t>
            </a:r>
            <a:endParaRPr lang="de-DE" dirty="0">
              <a:solidFill>
                <a:srgbClr val="000000"/>
              </a:solidFill>
              <a:latin typeface="Arial"/>
              <a:cs typeface="Arial"/>
            </a:endParaRPr>
          </a:p>
          <a:p>
            <a:pPr defTabSz="914400">
              <a:spcBef>
                <a:spcPts val="0"/>
              </a:spcBef>
            </a:pPr>
            <a:r>
              <a:rPr lang="de-DE" sz="1600" dirty="0">
                <a:solidFill>
                  <a:schemeClr val="tx1">
                    <a:lumMod val="50000"/>
                    <a:lumOff val="50000"/>
                  </a:schemeClr>
                </a:solidFill>
              </a:rPr>
              <a:t>Die Kinder brauchen für den Rechenstrich Sprachmittel wie „Schritte“ oder „Sprünge“. Diese stehen aber in der unteren Hälfte des Sprachspeichers bei den Einzelsätzen.</a:t>
            </a:r>
          </a:p>
          <a:p>
            <a:endParaRPr lang="de-DE" dirty="0"/>
          </a:p>
          <a:p>
            <a:endParaRPr lang="de-DE" dirty="0"/>
          </a:p>
        </p:txBody>
      </p:sp>
      <p:sp>
        <p:nvSpPr>
          <p:cNvPr id="22" name="Textplatzhalter 2">
            <a:extLst>
              <a:ext uri="{FF2B5EF4-FFF2-40B4-BE49-F238E27FC236}">
                <a16:creationId xmlns:a16="http://schemas.microsoft.com/office/drawing/2014/main" id="{FF661E29-92CF-DDF4-DA7A-D786DE2A7484}"/>
              </a:ext>
            </a:extLst>
          </p:cNvPr>
          <p:cNvSpPr>
            <a:spLocks noGrp="1"/>
          </p:cNvSpPr>
          <p:nvPr>
            <p:ph type="body" sz="quarter" idx="13"/>
          </p:nvPr>
        </p:nvSpPr>
        <p:spPr>
          <a:xfrm>
            <a:off x="1096266" y="1194030"/>
            <a:ext cx="7009509" cy="445628"/>
          </a:xfrm>
        </p:spPr>
        <p:txBody>
          <a:bodyPr/>
          <a:lstStyle/>
          <a:p>
            <a:r>
              <a:rPr lang="de-DE" dirty="0"/>
              <a:t>WARUM SPRACHSPEICHER MANCHMAL NICHT HELFEN</a:t>
            </a:r>
          </a:p>
        </p:txBody>
      </p:sp>
      <p:pic>
        <p:nvPicPr>
          <p:cNvPr id="23" name="Grafik 22">
            <a:extLst>
              <a:ext uri="{FF2B5EF4-FFF2-40B4-BE49-F238E27FC236}">
                <a16:creationId xmlns:a16="http://schemas.microsoft.com/office/drawing/2014/main" id="{08CDAB24-638B-7F97-906F-43B677D9FED4}"/>
              </a:ext>
            </a:extLst>
          </p:cNvPr>
          <p:cNvPicPr>
            <a:picLocks noChangeAspect="1"/>
          </p:cNvPicPr>
          <p:nvPr/>
        </p:nvPicPr>
        <p:blipFill>
          <a:blip r:embed="rId3"/>
          <a:stretch>
            <a:fillRect/>
          </a:stretch>
        </p:blipFill>
        <p:spPr>
          <a:xfrm>
            <a:off x="5834373" y="1623458"/>
            <a:ext cx="3291569" cy="455102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3634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9CB3B1-9580-8AD5-CBF0-6EE31D22CEFD}"/>
              </a:ext>
            </a:extLst>
          </p:cNvPr>
          <p:cNvSpPr>
            <a:spLocks noGrp="1"/>
          </p:cNvSpPr>
          <p:nvPr>
            <p:ph type="title"/>
          </p:nvPr>
        </p:nvSpPr>
        <p:spPr/>
        <p:txBody>
          <a:bodyPr/>
          <a:lstStyle/>
          <a:p>
            <a:r>
              <a:rPr lang="de-DE" dirty="0"/>
              <a:t>Sprachspeicher</a:t>
            </a:r>
          </a:p>
        </p:txBody>
      </p:sp>
      <p:sp>
        <p:nvSpPr>
          <p:cNvPr id="22" name="Textplatzhalter 2">
            <a:extLst>
              <a:ext uri="{FF2B5EF4-FFF2-40B4-BE49-F238E27FC236}">
                <a16:creationId xmlns:a16="http://schemas.microsoft.com/office/drawing/2014/main" id="{FF661E29-92CF-DDF4-DA7A-D786DE2A7484}"/>
              </a:ext>
            </a:extLst>
          </p:cNvPr>
          <p:cNvSpPr>
            <a:spLocks noGrp="1"/>
          </p:cNvSpPr>
          <p:nvPr>
            <p:ph type="body" sz="quarter" idx="13"/>
          </p:nvPr>
        </p:nvSpPr>
        <p:spPr>
          <a:xfrm>
            <a:off x="1096266" y="1194030"/>
            <a:ext cx="7009509" cy="445628"/>
          </a:xfrm>
        </p:spPr>
        <p:txBody>
          <a:bodyPr/>
          <a:lstStyle/>
          <a:p>
            <a:r>
              <a:rPr lang="de-DE" dirty="0"/>
              <a:t>WARUM SPRACHSPEICHER MANCHMAL NICHT HELFEN</a:t>
            </a:r>
          </a:p>
        </p:txBody>
      </p:sp>
      <p:sp>
        <p:nvSpPr>
          <p:cNvPr id="4" name="Ovale Legende 3">
            <a:extLst>
              <a:ext uri="{FF2B5EF4-FFF2-40B4-BE49-F238E27FC236}">
                <a16:creationId xmlns:a16="http://schemas.microsoft.com/office/drawing/2014/main" id="{1A8BC27B-0C62-5695-8959-21E8774EB247}"/>
              </a:ext>
            </a:extLst>
          </p:cNvPr>
          <p:cNvSpPr/>
          <p:nvPr/>
        </p:nvSpPr>
        <p:spPr>
          <a:xfrm>
            <a:off x="1248908" y="1697452"/>
            <a:ext cx="2790478" cy="967145"/>
          </a:xfrm>
          <a:prstGeom prst="wedgeEllipseCallout">
            <a:avLst>
              <a:gd name="adj1" fmla="val -51585"/>
              <a:gd name="adj2" fmla="val 70811"/>
            </a:avLst>
          </a:prstGeom>
          <a:no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DE" sz="1400" dirty="0">
                <a:solidFill>
                  <a:schemeClr val="tx1"/>
                </a:solidFill>
              </a:rPr>
              <a:t>So könnte ein anderer Sprachspeicher aussehen.</a:t>
            </a:r>
            <a:endParaRPr lang="de-DE" sz="1400" dirty="0">
              <a:solidFill>
                <a:schemeClr val="tx1"/>
              </a:solidFill>
              <a:cs typeface="Arial"/>
            </a:endParaRPr>
          </a:p>
        </p:txBody>
      </p:sp>
      <p:sp>
        <p:nvSpPr>
          <p:cNvPr id="9" name="Inhaltsplatzhalter 3">
            <a:extLst>
              <a:ext uri="{FF2B5EF4-FFF2-40B4-BE49-F238E27FC236}">
                <a16:creationId xmlns:a16="http://schemas.microsoft.com/office/drawing/2014/main" id="{7A3E8D52-2AC8-D301-5D99-62D181CDFC3F}"/>
              </a:ext>
            </a:extLst>
          </p:cNvPr>
          <p:cNvSpPr txBox="1">
            <a:spLocks/>
          </p:cNvSpPr>
          <p:nvPr/>
        </p:nvSpPr>
        <p:spPr bwMode="auto">
          <a:xfrm>
            <a:off x="-232" y="4906891"/>
            <a:ext cx="5215170" cy="1356883"/>
          </a:xfrm>
          <a:prstGeom prst="rect">
            <a:avLst/>
          </a:prstGeom>
          <a:solidFill>
            <a:srgbClr val="CCDEE1"/>
          </a:solidFill>
          <a:ln w="0">
            <a:noFill/>
            <a:miter lim="800000"/>
          </a:ln>
        </p:spPr>
        <p:txBody>
          <a:bodyPr vert="horz" wrap="square" lIns="216000" tIns="108000" rIns="216000" bIns="108000" rtlCol="0">
            <a:spAutoFit/>
          </a:bodyPr>
          <a:lstStyle>
            <a:defPPr>
              <a:defRPr lang="en-US"/>
            </a:defPPr>
            <a:lvl1pPr indent="0" fontAlgn="base">
              <a:lnSpc>
                <a:spcPct val="100000"/>
              </a:lnSpc>
              <a:spcBef>
                <a:spcPts val="576"/>
              </a:spcBef>
              <a:spcAft>
                <a:spcPts val="600"/>
              </a:spcAft>
              <a:buClr>
                <a:schemeClr val="tx2"/>
              </a:buClr>
              <a:buSzPct val="85000"/>
              <a:buFont typeface="Wingdings" panose="05000000000000000000" pitchFamily="2" charset="2"/>
              <a:buNone/>
              <a:defRPr sz="1600">
                <a:solidFill>
                  <a:srgbClr val="327D87"/>
                </a:solidFill>
                <a:latin typeface="Arial" panose="020B0604020202020204" pitchFamily="34" charset="0"/>
                <a:cs typeface="Arial" panose="020B0604020202020204" pitchFamily="34" charset="0"/>
              </a:defRPr>
            </a:lvl1pPr>
            <a:lvl2pPr marL="432000" indent="-216000" fontAlgn="base">
              <a:lnSpc>
                <a:spcPct val="100000"/>
              </a:lnSpc>
              <a:spcBef>
                <a:spcPct val="20000"/>
              </a:spcBef>
              <a:spcAft>
                <a:spcPts val="600"/>
              </a:spcAft>
              <a:buClr>
                <a:schemeClr val="tx2"/>
              </a:buClr>
              <a:buSzPct val="85000"/>
              <a:buFont typeface="Wingdings" panose="05000000000000000000" pitchFamily="2" charset="2"/>
              <a:buChar char="§"/>
              <a:defRPr sz="1600">
                <a:latin typeface="Calibri"/>
                <a:cs typeface="Calibri"/>
              </a:defRPr>
            </a:lvl2pPr>
            <a:lvl3pPr marL="432000" indent="-216000" fontAlgn="base">
              <a:lnSpc>
                <a:spcPct val="100000"/>
              </a:lnSpc>
              <a:spcBef>
                <a:spcPct val="20000"/>
              </a:spcBef>
              <a:spcAft>
                <a:spcPts val="600"/>
              </a:spcAft>
              <a:buClr>
                <a:schemeClr val="tx2"/>
              </a:buClr>
              <a:buSzPct val="85000"/>
              <a:buFont typeface="Wingdings" panose="05000000000000000000" pitchFamily="2" charset="2"/>
              <a:buChar char="§"/>
              <a:defRPr sz="1600">
                <a:latin typeface="Calibri"/>
                <a:cs typeface="Calibri"/>
              </a:defRPr>
            </a:lvl3pPr>
            <a:lvl4pPr marL="432000" indent="-216000" fontAlgn="base">
              <a:lnSpc>
                <a:spcPct val="100000"/>
              </a:lnSpc>
              <a:spcBef>
                <a:spcPct val="20000"/>
              </a:spcBef>
              <a:spcAft>
                <a:spcPts val="600"/>
              </a:spcAft>
              <a:buClr>
                <a:schemeClr val="tx2"/>
              </a:buClr>
              <a:buSzPct val="85000"/>
              <a:buFont typeface="Wingdings" panose="05000000000000000000" pitchFamily="2" charset="2"/>
              <a:buChar char="§"/>
              <a:defRPr sz="1600">
                <a:latin typeface="Calibri"/>
                <a:cs typeface="Calibri"/>
              </a:defRPr>
            </a:lvl4pPr>
            <a:lvl5pPr marL="432000" indent="-216000" fontAlgn="base">
              <a:lnSpc>
                <a:spcPct val="100000"/>
              </a:lnSpc>
              <a:spcBef>
                <a:spcPct val="20000"/>
              </a:spcBef>
              <a:spcAft>
                <a:spcPts val="600"/>
              </a:spcAft>
              <a:buClr>
                <a:schemeClr val="tx2"/>
              </a:buClr>
              <a:buSzPct val="85000"/>
              <a:buFont typeface="Wingdings" panose="05000000000000000000" pitchFamily="2" charset="2"/>
              <a:buChar char="§"/>
              <a:defRPr sz="1600">
                <a:latin typeface="Calibri"/>
                <a:cs typeface="Calibri"/>
              </a:defRPr>
            </a:lvl5pPr>
            <a:lvl6pPr marL="2514600" indent="-228600" fontAlgn="base">
              <a:spcBef>
                <a:spcPct val="20000"/>
              </a:spcBef>
              <a:spcAft>
                <a:spcPct val="0"/>
              </a:spcAft>
              <a:buBlip>
                <a:blip r:embed="rId3"/>
              </a:buBlip>
              <a:defRPr sz="1200"/>
            </a:lvl6pPr>
            <a:lvl7pPr marL="2971800" indent="-228600" fontAlgn="base">
              <a:spcBef>
                <a:spcPct val="20000"/>
              </a:spcBef>
              <a:spcAft>
                <a:spcPct val="0"/>
              </a:spcAft>
              <a:buBlip>
                <a:blip r:embed="rId4"/>
              </a:buBlip>
              <a:defRPr sz="1200"/>
            </a:lvl7pPr>
            <a:lvl8pPr marL="3429000" indent="-228600" fontAlgn="base">
              <a:spcBef>
                <a:spcPct val="20000"/>
              </a:spcBef>
              <a:spcAft>
                <a:spcPct val="0"/>
              </a:spcAft>
              <a:buBlip>
                <a:blip r:embed="rId4"/>
              </a:buBlip>
              <a:defRPr sz="1200"/>
            </a:lvl8pPr>
            <a:lvl9pPr marL="3886200" indent="-228600" fontAlgn="base">
              <a:spcBef>
                <a:spcPct val="20000"/>
              </a:spcBef>
              <a:spcAft>
                <a:spcPct val="0"/>
              </a:spcAft>
              <a:buBlip>
                <a:blip r:embed="rId4"/>
              </a:buBlip>
              <a:defRPr sz="1200"/>
            </a:lvl9pPr>
          </a:lstStyle>
          <a:p>
            <a:r>
              <a:rPr lang="de-DE" dirty="0"/>
              <a:t>DENKMOMENT</a:t>
            </a:r>
          </a:p>
          <a:p>
            <a:r>
              <a:rPr lang="de-DE" dirty="0">
                <a:solidFill>
                  <a:schemeClr val="tx1"/>
                </a:solidFill>
              </a:rPr>
              <a:t>Vergleichen Sie diesen Sprachspeicher mit Ihrem. Inwiefern würden Sie nun Änderungen an Ihrem Sprachspeicher vornehmen?</a:t>
            </a:r>
          </a:p>
        </p:txBody>
      </p:sp>
      <p:pic>
        <p:nvPicPr>
          <p:cNvPr id="5" name="Grafik 10" descr="Ein Bild, das Spielzeug, Puppe enthält.&#10;&#10;Beschreibung automatisch generiert.">
            <a:extLst>
              <a:ext uri="{FF2B5EF4-FFF2-40B4-BE49-F238E27FC236}">
                <a16:creationId xmlns:a16="http://schemas.microsoft.com/office/drawing/2014/main" id="{473C4177-DD39-191F-C4F6-E617B4EEEF73}"/>
              </a:ext>
            </a:extLst>
          </p:cNvPr>
          <p:cNvPicPr>
            <a:picLocks noChangeAspect="1"/>
          </p:cNvPicPr>
          <p:nvPr/>
        </p:nvPicPr>
        <p:blipFill>
          <a:blip r:embed="rId5"/>
          <a:stretch>
            <a:fillRect/>
          </a:stretch>
        </p:blipFill>
        <p:spPr>
          <a:xfrm>
            <a:off x="-23293" y="3096144"/>
            <a:ext cx="2267958" cy="1701941"/>
          </a:xfrm>
          <a:prstGeom prst="rect">
            <a:avLst/>
          </a:prstGeom>
        </p:spPr>
      </p:pic>
      <p:sp>
        <p:nvSpPr>
          <p:cNvPr id="8" name="Ovale Legende 7">
            <a:extLst>
              <a:ext uri="{FF2B5EF4-FFF2-40B4-BE49-F238E27FC236}">
                <a16:creationId xmlns:a16="http://schemas.microsoft.com/office/drawing/2014/main" id="{8D6168EC-53A2-92A6-75D3-8BF25F117CF0}"/>
              </a:ext>
            </a:extLst>
          </p:cNvPr>
          <p:cNvSpPr/>
          <p:nvPr/>
        </p:nvSpPr>
        <p:spPr>
          <a:xfrm>
            <a:off x="2407821" y="2858664"/>
            <a:ext cx="3288217" cy="1701941"/>
          </a:xfrm>
          <a:prstGeom prst="wedgeEllipseCallout">
            <a:avLst>
              <a:gd name="adj1" fmla="val -61048"/>
              <a:gd name="adj2" fmla="val -22257"/>
            </a:avLst>
          </a:prstGeom>
          <a:no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DE" sz="1400" dirty="0">
                <a:solidFill>
                  <a:schemeClr val="tx1"/>
                </a:solidFill>
              </a:rPr>
              <a:t>Die Kinder brauchen Namen für die Strategien, Beispielsätze, um die Strategien zu beschreiben und dazu passende Visualisierungen.</a:t>
            </a:r>
            <a:endParaRPr lang="de-DE" sz="1400" dirty="0"/>
          </a:p>
        </p:txBody>
      </p:sp>
      <p:pic>
        <p:nvPicPr>
          <p:cNvPr id="3" name="Grafik 2">
            <a:extLst>
              <a:ext uri="{FF2B5EF4-FFF2-40B4-BE49-F238E27FC236}">
                <a16:creationId xmlns:a16="http://schemas.microsoft.com/office/drawing/2014/main" id="{61402E51-9367-6A1E-E23B-47B604A4A4B2}"/>
              </a:ext>
            </a:extLst>
          </p:cNvPr>
          <p:cNvPicPr>
            <a:picLocks noChangeAspect="1"/>
          </p:cNvPicPr>
          <p:nvPr/>
        </p:nvPicPr>
        <p:blipFill>
          <a:blip r:embed="rId6"/>
          <a:stretch>
            <a:fillRect/>
          </a:stretch>
        </p:blipFill>
        <p:spPr>
          <a:xfrm>
            <a:off x="5881823" y="1693865"/>
            <a:ext cx="3189003" cy="449177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146528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9CB3B1-9580-8AD5-CBF0-6EE31D22CEFD}"/>
              </a:ext>
            </a:extLst>
          </p:cNvPr>
          <p:cNvSpPr>
            <a:spLocks noGrp="1"/>
          </p:cNvSpPr>
          <p:nvPr>
            <p:ph type="title"/>
          </p:nvPr>
        </p:nvSpPr>
        <p:spPr/>
        <p:txBody>
          <a:bodyPr/>
          <a:lstStyle/>
          <a:p>
            <a:r>
              <a:rPr lang="de-DE" dirty="0"/>
              <a:t>Sprachspeicher</a:t>
            </a:r>
          </a:p>
        </p:txBody>
      </p:sp>
      <p:sp>
        <p:nvSpPr>
          <p:cNvPr id="22" name="Textplatzhalter 2">
            <a:extLst>
              <a:ext uri="{FF2B5EF4-FFF2-40B4-BE49-F238E27FC236}">
                <a16:creationId xmlns:a16="http://schemas.microsoft.com/office/drawing/2014/main" id="{FF661E29-92CF-DDF4-DA7A-D786DE2A7484}"/>
              </a:ext>
            </a:extLst>
          </p:cNvPr>
          <p:cNvSpPr>
            <a:spLocks noGrp="1"/>
          </p:cNvSpPr>
          <p:nvPr>
            <p:ph type="body" sz="quarter" idx="13"/>
          </p:nvPr>
        </p:nvSpPr>
        <p:spPr>
          <a:xfrm>
            <a:off x="1096266" y="1194030"/>
            <a:ext cx="7403157" cy="445628"/>
          </a:xfrm>
        </p:spPr>
        <p:txBody>
          <a:bodyPr/>
          <a:lstStyle/>
          <a:p>
            <a:r>
              <a:rPr lang="de-DE" dirty="0"/>
              <a:t>ZUGÄNGLICHKEIT VON SPRACHSPEICHERN ÜBERPRÜFEN</a:t>
            </a:r>
          </a:p>
        </p:txBody>
      </p:sp>
      <p:pic>
        <p:nvPicPr>
          <p:cNvPr id="10" name="Grafik 9">
            <a:extLst>
              <a:ext uri="{FF2B5EF4-FFF2-40B4-BE49-F238E27FC236}">
                <a16:creationId xmlns:a16="http://schemas.microsoft.com/office/drawing/2014/main" id="{BD8814E7-810A-ECA4-552C-C5F1DAD04128}"/>
              </a:ext>
            </a:extLst>
          </p:cNvPr>
          <p:cNvPicPr>
            <a:picLocks noChangeAspect="1"/>
          </p:cNvPicPr>
          <p:nvPr/>
        </p:nvPicPr>
        <p:blipFill>
          <a:blip r:embed="rId3"/>
          <a:stretch>
            <a:fillRect/>
          </a:stretch>
        </p:blipFill>
        <p:spPr>
          <a:xfrm>
            <a:off x="5836396" y="1623791"/>
            <a:ext cx="3288217" cy="4634131"/>
          </a:xfrm>
          <a:prstGeom prst="rect">
            <a:avLst/>
          </a:prstGeom>
          <a:effectLst>
            <a:outerShdw blurRad="63500" sx="102000" sy="102000" algn="ctr" rotWithShape="0">
              <a:prstClr val="black">
                <a:alpha val="40000"/>
              </a:prstClr>
            </a:outerShdw>
          </a:effectLst>
        </p:spPr>
      </p:pic>
      <p:sp>
        <p:nvSpPr>
          <p:cNvPr id="5" name="Textfeld 4">
            <a:extLst>
              <a:ext uri="{FF2B5EF4-FFF2-40B4-BE49-F238E27FC236}">
                <a16:creationId xmlns:a16="http://schemas.microsoft.com/office/drawing/2014/main" id="{348591CB-C1D5-6BB5-5A5A-4A73770663D8}"/>
              </a:ext>
            </a:extLst>
          </p:cNvPr>
          <p:cNvSpPr txBox="1"/>
          <p:nvPr/>
        </p:nvSpPr>
        <p:spPr>
          <a:xfrm>
            <a:off x="259214" y="1781707"/>
            <a:ext cx="5504533" cy="1216988"/>
          </a:xfrm>
          <a:prstGeom prst="rect">
            <a:avLst/>
          </a:prstGeom>
          <a:ln w="28575">
            <a:solidFill>
              <a:srgbClr val="327D87"/>
            </a:solidFill>
            <a:prstDash val="solid"/>
          </a:ln>
        </p:spPr>
        <p:txBody>
          <a:bodyPr lIns="91440" tIns="45720" rIns="91440" bIns="45720" anchor="t"/>
          <a:lstStyle>
            <a:defPPr>
              <a:defRPr lang="en-US"/>
            </a:defPPr>
            <a:lvl1pPr indent="0" defTabSz="914400">
              <a:lnSpc>
                <a:spcPct val="100000"/>
              </a:lnSpc>
              <a:spcBef>
                <a:spcPts val="1000"/>
              </a:spcBef>
              <a:buFont typeface="Arial" panose="020B0604020202020204" pitchFamily="34" charset="0"/>
              <a:buNone/>
              <a:defRPr>
                <a:solidFill>
                  <a:srgbClr val="000000"/>
                </a:solidFill>
                <a:latin typeface="Arial"/>
                <a:cs typeface="Arial"/>
              </a:defRPr>
            </a:lvl1pPr>
            <a:lvl2pPr marL="685800" indent="-228600" defTabSz="914400">
              <a:lnSpc>
                <a:spcPct val="15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defTabSz="914400">
              <a:lnSpc>
                <a:spcPct val="150000"/>
              </a:lnSpc>
              <a:spcBef>
                <a:spcPts val="500"/>
              </a:spcBef>
              <a:buFont typeface="Arial" panose="020B0604020202020204" pitchFamily="34" charset="0"/>
              <a:buChar char="•"/>
              <a:defRPr sz="1600">
                <a:latin typeface="Arial" panose="020B0604020202020204" pitchFamily="34" charset="0"/>
                <a:cs typeface="Arial" panose="020B0604020202020204" pitchFamily="34" charset="0"/>
              </a:defRPr>
            </a:lvl3pPr>
            <a:lvl4pPr marL="1600200" indent="-228600" defTabSz="914400">
              <a:lnSpc>
                <a:spcPct val="9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4pPr>
            <a:lvl5pPr marL="2057400" indent="-228600" defTabSz="914400">
              <a:lnSpc>
                <a:spcPct val="9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defTabSz="914400">
              <a:spcBef>
                <a:spcPts val="400"/>
              </a:spcBef>
            </a:pPr>
            <a:r>
              <a:rPr lang="de-DE" dirty="0">
                <a:solidFill>
                  <a:srgbClr val="000000"/>
                </a:solidFill>
                <a:latin typeface="Arial"/>
                <a:cs typeface="Arial"/>
              </a:rPr>
              <a:t>Sprachspeicher vom Kind aus denken</a:t>
            </a:r>
          </a:p>
          <a:p>
            <a:pPr defTabSz="914400">
              <a:spcBef>
                <a:spcPts val="400"/>
              </a:spcBef>
            </a:pPr>
            <a:r>
              <a:rPr lang="de-DE" sz="1600" dirty="0">
                <a:solidFill>
                  <a:schemeClr val="tx1">
                    <a:lumMod val="50000"/>
                    <a:lumOff val="50000"/>
                  </a:schemeClr>
                </a:solidFill>
              </a:rPr>
              <a:t>Wie würde ein Kind an den Sprachspeicher herangehen? Findet es schnell passende Sprachmittel und Visualisierungen?</a:t>
            </a:r>
            <a:endParaRPr lang="de-DE" dirty="0">
              <a:solidFill>
                <a:schemeClr val="tx1">
                  <a:lumMod val="50000"/>
                  <a:lumOff val="50000"/>
                </a:schemeClr>
              </a:solidFill>
              <a:latin typeface="Arial"/>
              <a:cs typeface="Arial"/>
            </a:endParaRPr>
          </a:p>
        </p:txBody>
      </p:sp>
      <p:sp>
        <p:nvSpPr>
          <p:cNvPr id="6" name="Textfeld 5">
            <a:extLst>
              <a:ext uri="{FF2B5EF4-FFF2-40B4-BE49-F238E27FC236}">
                <a16:creationId xmlns:a16="http://schemas.microsoft.com/office/drawing/2014/main" id="{DC8A259C-3942-241B-4152-64E009DDBC39}"/>
              </a:ext>
            </a:extLst>
          </p:cNvPr>
          <p:cNvSpPr txBox="1"/>
          <p:nvPr/>
        </p:nvSpPr>
        <p:spPr>
          <a:xfrm>
            <a:off x="259211" y="3240825"/>
            <a:ext cx="5504533" cy="1216989"/>
          </a:xfrm>
          <a:prstGeom prst="rect">
            <a:avLst/>
          </a:prstGeom>
          <a:ln w="28575">
            <a:solidFill>
              <a:srgbClr val="327D87"/>
            </a:solidFill>
            <a:prstDash val="solid"/>
          </a:ln>
        </p:spPr>
        <p:txBody>
          <a:bodyPr lIns="91440" tIns="45720" rIns="91440" bIns="45720" anchor="t"/>
          <a:lstStyle>
            <a:defPPr>
              <a:defRPr lang="en-US"/>
            </a:defPPr>
            <a:lvl1pPr indent="0" defTabSz="914400">
              <a:lnSpc>
                <a:spcPct val="100000"/>
              </a:lnSpc>
              <a:spcBef>
                <a:spcPts val="1000"/>
              </a:spcBef>
              <a:buFont typeface="Arial" panose="020B0604020202020204" pitchFamily="34" charset="0"/>
              <a:buNone/>
              <a:defRPr>
                <a:solidFill>
                  <a:srgbClr val="000000"/>
                </a:solidFill>
                <a:latin typeface="Arial"/>
                <a:cs typeface="Arial"/>
              </a:defRPr>
            </a:lvl1pPr>
            <a:lvl2pPr marL="685800" indent="-228600" defTabSz="914400">
              <a:lnSpc>
                <a:spcPct val="15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defTabSz="914400">
              <a:lnSpc>
                <a:spcPct val="150000"/>
              </a:lnSpc>
              <a:spcBef>
                <a:spcPts val="500"/>
              </a:spcBef>
              <a:buFont typeface="Arial" panose="020B0604020202020204" pitchFamily="34" charset="0"/>
              <a:buChar char="•"/>
              <a:defRPr sz="1600">
                <a:latin typeface="Arial" panose="020B0604020202020204" pitchFamily="34" charset="0"/>
                <a:cs typeface="Arial" panose="020B0604020202020204" pitchFamily="34" charset="0"/>
              </a:defRPr>
            </a:lvl3pPr>
            <a:lvl4pPr marL="1600200" indent="-228600" defTabSz="914400">
              <a:lnSpc>
                <a:spcPct val="9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4pPr>
            <a:lvl5pPr marL="2057400" indent="-228600" defTabSz="914400">
              <a:lnSpc>
                <a:spcPct val="9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defTabSz="914400">
              <a:spcBef>
                <a:spcPts val="400"/>
              </a:spcBef>
            </a:pPr>
            <a:r>
              <a:rPr lang="de-DE" dirty="0">
                <a:solidFill>
                  <a:srgbClr val="000000"/>
                </a:solidFill>
                <a:latin typeface="Arial"/>
                <a:cs typeface="Arial"/>
              </a:rPr>
              <a:t>Sprachspeicher auf Übersichtlichkeit prüfen</a:t>
            </a:r>
            <a:endParaRPr lang="de-DE" dirty="0"/>
          </a:p>
          <a:p>
            <a:pPr>
              <a:spcBef>
                <a:spcPts val="400"/>
              </a:spcBef>
            </a:pPr>
            <a:r>
              <a:rPr lang="de-DE" sz="1600" dirty="0">
                <a:solidFill>
                  <a:schemeClr val="tx1">
                    <a:lumMod val="50000"/>
                    <a:lumOff val="50000"/>
                  </a:schemeClr>
                </a:solidFill>
              </a:rPr>
              <a:t>Inwiefern werden die Sprachmittel und Visualisierungen, die zur gleichen sprachlichen Anforderungssituation gehören, im Zusammenhang abgebildet?</a:t>
            </a:r>
            <a:endParaRPr lang="de-DE" dirty="0">
              <a:solidFill>
                <a:schemeClr val="tx1">
                  <a:lumMod val="50000"/>
                  <a:lumOff val="50000"/>
                </a:schemeClr>
              </a:solidFill>
              <a:latin typeface="Arial"/>
              <a:cs typeface="Arial"/>
            </a:endParaRPr>
          </a:p>
        </p:txBody>
      </p:sp>
      <p:sp>
        <p:nvSpPr>
          <p:cNvPr id="11" name="Textfeld 10">
            <a:extLst>
              <a:ext uri="{FF2B5EF4-FFF2-40B4-BE49-F238E27FC236}">
                <a16:creationId xmlns:a16="http://schemas.microsoft.com/office/drawing/2014/main" id="{CE3D0B30-A331-A060-641B-50EF6D72AAE8}"/>
              </a:ext>
            </a:extLst>
          </p:cNvPr>
          <p:cNvSpPr txBox="1"/>
          <p:nvPr/>
        </p:nvSpPr>
        <p:spPr>
          <a:xfrm>
            <a:off x="259211" y="4699945"/>
            <a:ext cx="5504533" cy="1431913"/>
          </a:xfrm>
          <a:prstGeom prst="rect">
            <a:avLst/>
          </a:prstGeom>
          <a:ln w="28575">
            <a:solidFill>
              <a:srgbClr val="327D87"/>
            </a:solidFill>
            <a:prstDash val="solid"/>
          </a:ln>
        </p:spPr>
        <p:txBody>
          <a:bodyPr lIns="91440" tIns="45720" rIns="91440" bIns="45720" anchor="t"/>
          <a:lstStyle>
            <a:defPPr>
              <a:defRPr lang="en-US"/>
            </a:defPPr>
            <a:lvl1pPr indent="0" defTabSz="914400">
              <a:lnSpc>
                <a:spcPct val="100000"/>
              </a:lnSpc>
              <a:spcBef>
                <a:spcPts val="1000"/>
              </a:spcBef>
              <a:buFont typeface="Arial" panose="020B0604020202020204" pitchFamily="34" charset="0"/>
              <a:buNone/>
              <a:defRPr>
                <a:solidFill>
                  <a:srgbClr val="000000"/>
                </a:solidFill>
                <a:latin typeface="Arial"/>
                <a:cs typeface="Arial"/>
              </a:defRPr>
            </a:lvl1pPr>
            <a:lvl2pPr marL="685800" indent="-228600" defTabSz="914400">
              <a:lnSpc>
                <a:spcPct val="15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defTabSz="914400">
              <a:lnSpc>
                <a:spcPct val="150000"/>
              </a:lnSpc>
              <a:spcBef>
                <a:spcPts val="500"/>
              </a:spcBef>
              <a:buFont typeface="Arial" panose="020B0604020202020204" pitchFamily="34" charset="0"/>
              <a:buChar char="•"/>
              <a:defRPr sz="1600">
                <a:latin typeface="Arial" panose="020B0604020202020204" pitchFamily="34" charset="0"/>
                <a:cs typeface="Arial" panose="020B0604020202020204" pitchFamily="34" charset="0"/>
              </a:defRPr>
            </a:lvl3pPr>
            <a:lvl4pPr marL="1600200" indent="-228600" defTabSz="914400">
              <a:lnSpc>
                <a:spcPct val="9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4pPr>
            <a:lvl5pPr marL="2057400" indent="-228600" defTabSz="914400">
              <a:lnSpc>
                <a:spcPct val="9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defTabSz="914400">
              <a:spcBef>
                <a:spcPts val="400"/>
              </a:spcBef>
            </a:pPr>
            <a:r>
              <a:rPr lang="de-DE" dirty="0"/>
              <a:t>Heterogenität der Klasse gezielt berücksichtigen</a:t>
            </a:r>
            <a:endParaRPr lang="de-DE" dirty="0">
              <a:solidFill>
                <a:srgbClr val="000000"/>
              </a:solidFill>
              <a:latin typeface="Arial"/>
              <a:cs typeface="Arial"/>
            </a:endParaRPr>
          </a:p>
          <a:p>
            <a:pPr defTabSz="914400">
              <a:spcBef>
                <a:spcPts val="400"/>
              </a:spcBef>
            </a:pPr>
            <a:r>
              <a:rPr lang="de-DE" sz="1600" dirty="0">
                <a:solidFill>
                  <a:schemeClr val="tx1">
                    <a:lumMod val="50000"/>
                    <a:lumOff val="50000"/>
                  </a:schemeClr>
                </a:solidFill>
              </a:rPr>
              <a:t>Inwiefern benötigen einzelne Kinder der Klasse eine Sprachentlastung? Wie kann der Sprachspeicher durch Audiofiles ergänzt werden, sodass Lese- und Sprachschwierigkeiten abgemildert werden?</a:t>
            </a:r>
            <a:endParaRPr lang="de-DE" dirty="0">
              <a:solidFill>
                <a:schemeClr val="tx1">
                  <a:lumMod val="50000"/>
                  <a:lumOff val="50000"/>
                </a:schemeClr>
              </a:solidFill>
              <a:latin typeface="Arial"/>
              <a:cs typeface="Arial"/>
            </a:endParaRPr>
          </a:p>
        </p:txBody>
      </p:sp>
    </p:spTree>
    <p:extLst>
      <p:ext uri="{BB962C8B-B14F-4D97-AF65-F5344CB8AC3E}">
        <p14:creationId xmlns:p14="http://schemas.microsoft.com/office/powerpoint/2010/main" val="67027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9553893-9BE2-6249-811F-AF9A94E644C7}"/>
              </a:ext>
            </a:extLst>
          </p:cNvPr>
          <p:cNvSpPr>
            <a:spLocks noGrp="1"/>
          </p:cNvSpPr>
          <p:nvPr>
            <p:ph idx="1"/>
          </p:nvPr>
        </p:nvSpPr>
        <p:spPr/>
        <p:txBody>
          <a:bodyPr/>
          <a:lstStyle/>
          <a:p>
            <a:r>
              <a:rPr lang="de-DE" dirty="0"/>
              <a:t>Reflexion des Erprobungsauftrags</a:t>
            </a:r>
          </a:p>
          <a:p>
            <a:r>
              <a:rPr lang="de-DE" b="1" dirty="0"/>
              <a:t>Kommunikationsförderung im Mathematikunterricht</a:t>
            </a:r>
          </a:p>
          <a:p>
            <a:r>
              <a:rPr lang="de-DE" dirty="0"/>
              <a:t>Lehrkraft als sprachliches Vorbild</a:t>
            </a:r>
          </a:p>
          <a:p>
            <a:r>
              <a:rPr lang="de-DE" dirty="0"/>
              <a:t>Sprachmittel anregen</a:t>
            </a:r>
          </a:p>
          <a:p>
            <a:r>
              <a:rPr lang="de-DE" dirty="0"/>
              <a:t>Materialhandlungen sprachlich begleiten</a:t>
            </a:r>
          </a:p>
          <a:p>
            <a:r>
              <a:rPr lang="de-DE" dirty="0"/>
              <a:t>Sprachliches Korrektiv</a:t>
            </a:r>
          </a:p>
          <a:p>
            <a:r>
              <a:rPr lang="de-DE" dirty="0">
                <a:latin typeface="Arial"/>
                <a:cs typeface="Arial"/>
              </a:rPr>
              <a:t>Reflexion und Ausblick (Erprobungsauftrag)</a:t>
            </a:r>
            <a:endParaRPr lang="de-DE" dirty="0"/>
          </a:p>
        </p:txBody>
      </p:sp>
      <p:sp>
        <p:nvSpPr>
          <p:cNvPr id="6" name="Titel 1">
            <a:extLst>
              <a:ext uri="{FF2B5EF4-FFF2-40B4-BE49-F238E27FC236}">
                <a16:creationId xmlns:a16="http://schemas.microsoft.com/office/drawing/2014/main" id="{615EDD26-F478-D065-33D8-9D97E202B7A9}"/>
              </a:ext>
            </a:extLst>
          </p:cNvPr>
          <p:cNvSpPr>
            <a:spLocks noGrp="1"/>
          </p:cNvSpPr>
          <p:nvPr>
            <p:ph type="title"/>
          </p:nvPr>
        </p:nvSpPr>
        <p:spPr>
          <a:xfrm>
            <a:off x="1096423" y="382774"/>
            <a:ext cx="7009509" cy="603704"/>
          </a:xfrm>
          <a:prstGeom prst="rect">
            <a:avLst/>
          </a:prstGeom>
        </p:spPr>
        <p:txBody>
          <a:bodyPr/>
          <a:lstStyle/>
          <a:p>
            <a:r>
              <a:rPr lang="de-DE" dirty="0"/>
              <a:t>Gliederung</a:t>
            </a:r>
          </a:p>
        </p:txBody>
      </p:sp>
      <p:sp>
        <p:nvSpPr>
          <p:cNvPr id="3" name="Datumsplatzhalter 4">
            <a:extLst>
              <a:ext uri="{FF2B5EF4-FFF2-40B4-BE49-F238E27FC236}">
                <a16:creationId xmlns:a16="http://schemas.microsoft.com/office/drawing/2014/main" id="{F5961063-E150-4A2F-02FE-91799E636CFE}"/>
              </a:ext>
            </a:extLst>
          </p:cNvPr>
          <p:cNvSpPr txBox="1">
            <a:spLocks/>
          </p:cNvSpPr>
          <p:nvPr/>
        </p:nvSpPr>
        <p:spPr>
          <a:xfrm>
            <a:off x="580260" y="6338729"/>
            <a:ext cx="2057400" cy="393256"/>
          </a:xfrm>
          <a:prstGeom prst="rect">
            <a:avLst/>
          </a:prstGeom>
        </p:spPr>
        <p:txBody>
          <a:bodyPr/>
          <a:lstStyle>
            <a:defPPr>
              <a:defRPr lang="de-DE"/>
            </a:defPPr>
            <a:lvl1pPr marL="0" algn="l" defTabSz="457200" rtl="0" eaLnBrk="0" fontAlgn="base" latinLnBrk="0" hangingPunct="0">
              <a:spcBef>
                <a:spcPct val="0"/>
              </a:spcBef>
              <a:spcAft>
                <a:spcPct val="0"/>
              </a:spcAft>
              <a:defRPr sz="1200" kern="1200">
                <a:solidFill>
                  <a:schemeClr val="bg2">
                    <a:lumMod val="50000"/>
                  </a:schemeClr>
                </a:solidFill>
                <a:latin typeface="Arial" panose="020B0604020202020204" pitchFamily="34" charset="0"/>
                <a:ea typeface="ＭＳ Ｐゴシック" charset="-128"/>
                <a:cs typeface="Arial" panose="020B0604020202020204" pitchFamily="34" charset="0"/>
              </a:defRPr>
            </a:lvl1pPr>
            <a:lvl2pPr marL="4572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pPr>
              <a:lnSpc>
                <a:spcPct val="150000"/>
              </a:lnSpc>
            </a:pPr>
            <a:fld id="{000CEE34-2044-5642-B412-BC2C7C7150CF}" type="datetime6">
              <a:rPr lang="de-DE" smtClean="0"/>
              <a:pPr>
                <a:lnSpc>
                  <a:spcPct val="150000"/>
                </a:lnSpc>
              </a:pPr>
              <a:t>April 24</a:t>
            </a:fld>
            <a:endParaRPr lang="de-DE" dirty="0"/>
          </a:p>
        </p:txBody>
      </p:sp>
    </p:spTree>
    <p:extLst>
      <p:ext uri="{BB962C8B-B14F-4D97-AF65-F5344CB8AC3E}">
        <p14:creationId xmlns:p14="http://schemas.microsoft.com/office/powerpoint/2010/main" val="38949602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0F05F8-ACCC-BDDA-B512-896AC3745C48}"/>
              </a:ext>
            </a:extLst>
          </p:cNvPr>
          <p:cNvSpPr>
            <a:spLocks noGrp="1"/>
          </p:cNvSpPr>
          <p:nvPr>
            <p:ph type="title"/>
          </p:nvPr>
        </p:nvSpPr>
        <p:spPr/>
        <p:txBody>
          <a:bodyPr/>
          <a:lstStyle/>
          <a:p>
            <a:r>
              <a:rPr lang="de-DE" dirty="0"/>
              <a:t>Kommunikationsförderung im MU</a:t>
            </a:r>
          </a:p>
        </p:txBody>
      </p:sp>
      <p:pic>
        <p:nvPicPr>
          <p:cNvPr id="31" name="Grafik 30">
            <a:extLst>
              <a:ext uri="{FF2B5EF4-FFF2-40B4-BE49-F238E27FC236}">
                <a16:creationId xmlns:a16="http://schemas.microsoft.com/office/drawing/2014/main" id="{79991477-7DDE-BC5B-3846-DDE8E10D3CF7}"/>
              </a:ext>
            </a:extLst>
          </p:cNvPr>
          <p:cNvPicPr>
            <a:picLocks noChangeAspect="1"/>
          </p:cNvPicPr>
          <p:nvPr/>
        </p:nvPicPr>
        <p:blipFill>
          <a:blip r:embed="rId3"/>
          <a:stretch>
            <a:fillRect/>
          </a:stretch>
        </p:blipFill>
        <p:spPr>
          <a:xfrm>
            <a:off x="3484883" y="2469127"/>
            <a:ext cx="2299450" cy="2224603"/>
          </a:xfrm>
          <a:prstGeom prst="rect">
            <a:avLst/>
          </a:prstGeom>
        </p:spPr>
      </p:pic>
      <p:sp>
        <p:nvSpPr>
          <p:cNvPr id="33" name="Ovale Legende 32">
            <a:extLst>
              <a:ext uri="{FF2B5EF4-FFF2-40B4-BE49-F238E27FC236}">
                <a16:creationId xmlns:a16="http://schemas.microsoft.com/office/drawing/2014/main" id="{60E8CBCB-3D8D-7F1E-7907-F1D765B06ACB}"/>
              </a:ext>
            </a:extLst>
          </p:cNvPr>
          <p:cNvSpPr/>
          <p:nvPr/>
        </p:nvSpPr>
        <p:spPr>
          <a:xfrm>
            <a:off x="195832" y="1234718"/>
            <a:ext cx="4235906" cy="1120325"/>
          </a:xfrm>
          <a:prstGeom prst="wedgeEllipseCallout">
            <a:avLst>
              <a:gd name="adj1" fmla="val 25422"/>
              <a:gd name="adj2" fmla="val 74904"/>
            </a:avLst>
          </a:prstGeom>
          <a:no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DE" sz="1400" dirty="0">
                <a:solidFill>
                  <a:schemeClr val="tx1"/>
                </a:solidFill>
              </a:rPr>
              <a:t>Warum sollte ich im Mathematikunterricht Lösungswege und Vorgehensweise gemeinsam besprechen?</a:t>
            </a:r>
            <a:endParaRPr lang="de-DE" sz="1400" dirty="0">
              <a:solidFill>
                <a:schemeClr val="tx1"/>
              </a:solidFill>
              <a:cs typeface="Arial"/>
            </a:endParaRPr>
          </a:p>
        </p:txBody>
      </p:sp>
      <p:sp>
        <p:nvSpPr>
          <p:cNvPr id="34" name="Ovale Legende 33">
            <a:extLst>
              <a:ext uri="{FF2B5EF4-FFF2-40B4-BE49-F238E27FC236}">
                <a16:creationId xmlns:a16="http://schemas.microsoft.com/office/drawing/2014/main" id="{BDC3F179-EC89-64C2-7752-B5CE0B2902F9}"/>
              </a:ext>
            </a:extLst>
          </p:cNvPr>
          <p:cNvSpPr/>
          <p:nvPr/>
        </p:nvSpPr>
        <p:spPr>
          <a:xfrm>
            <a:off x="5663077" y="1291760"/>
            <a:ext cx="2590800" cy="1120325"/>
          </a:xfrm>
          <a:prstGeom prst="wedgeEllipseCallout">
            <a:avLst>
              <a:gd name="adj1" fmla="val -43466"/>
              <a:gd name="adj2" fmla="val 65302"/>
            </a:avLst>
          </a:prstGeom>
          <a:no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DE" sz="1400" dirty="0">
                <a:solidFill>
                  <a:schemeClr val="tx1"/>
                </a:solidFill>
              </a:rPr>
              <a:t>Ist das nicht Zeitverschwendung? </a:t>
            </a:r>
            <a:endParaRPr lang="de-DE" sz="1400" dirty="0">
              <a:solidFill>
                <a:schemeClr val="tx1"/>
              </a:solidFill>
              <a:cs typeface="Arial"/>
            </a:endParaRPr>
          </a:p>
        </p:txBody>
      </p:sp>
      <p:sp>
        <p:nvSpPr>
          <p:cNvPr id="35" name="Inhaltsplatzhalter 3">
            <a:extLst>
              <a:ext uri="{FF2B5EF4-FFF2-40B4-BE49-F238E27FC236}">
                <a16:creationId xmlns:a16="http://schemas.microsoft.com/office/drawing/2014/main" id="{F2BAE8D1-D0C4-1FB2-E728-AD2BC20691CC}"/>
              </a:ext>
            </a:extLst>
          </p:cNvPr>
          <p:cNvSpPr txBox="1">
            <a:spLocks/>
          </p:cNvSpPr>
          <p:nvPr/>
        </p:nvSpPr>
        <p:spPr bwMode="auto">
          <a:xfrm>
            <a:off x="0" y="4843934"/>
            <a:ext cx="4948518" cy="1429586"/>
          </a:xfrm>
          <a:prstGeom prst="rect">
            <a:avLst/>
          </a:prstGeom>
          <a:solidFill>
            <a:srgbClr val="CCDEE1"/>
          </a:solidFill>
          <a:ln w="0">
            <a:noFill/>
            <a:miter lim="800000"/>
          </a:ln>
        </p:spPr>
        <p:txBody>
          <a:bodyPr vert="horz" wrap="square" lIns="180000" tIns="144000" rIns="180000" bIns="144000" rtlCol="0">
            <a:spAutoFit/>
          </a:bodyPr>
          <a:lstStyle>
            <a:lvl1pPr marL="0" indent="-216000" algn="l" rtl="0" eaLnBrk="1" fontAlgn="base" hangingPunct="1">
              <a:lnSpc>
                <a:spcPct val="100000"/>
              </a:lnSpc>
              <a:spcBef>
                <a:spcPts val="576"/>
              </a:spcBef>
              <a:spcAft>
                <a:spcPts val="600"/>
              </a:spcAft>
              <a:buClr>
                <a:schemeClr val="tx2"/>
              </a:buClr>
              <a:buSzPct val="85000"/>
              <a:buFont typeface="Wingdings" panose="05000000000000000000" pitchFamily="2" charset="2"/>
              <a:buChar char="§"/>
              <a:defRPr sz="1800">
                <a:solidFill>
                  <a:schemeClr val="tx1"/>
                </a:solidFill>
                <a:latin typeface="Calibri"/>
                <a:ea typeface="+mn-ea"/>
                <a:cs typeface="Calibri"/>
              </a:defRPr>
            </a:lvl1pPr>
            <a:lvl2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2pPr>
            <a:lvl3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3pPr>
            <a:lvl4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4pPr>
            <a:lvl5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5pPr>
            <a:lvl6pPr marL="2514600" indent="-228600" algn="l" rtl="0" eaLnBrk="1" fontAlgn="base" hangingPunct="1">
              <a:spcBef>
                <a:spcPct val="20000"/>
              </a:spcBef>
              <a:spcAft>
                <a:spcPct val="0"/>
              </a:spcAft>
              <a:buBlip>
                <a:blip r:embed="rId4"/>
              </a:buBlip>
              <a:defRPr sz="1200">
                <a:solidFill>
                  <a:schemeClr val="tx1"/>
                </a:solidFill>
                <a:latin typeface="+mn-lt"/>
                <a:ea typeface="+mn-ea"/>
              </a:defRPr>
            </a:lvl6pPr>
            <a:lvl7pPr marL="2971800" indent="-228600" algn="l" rtl="0" eaLnBrk="1" fontAlgn="base" hangingPunct="1">
              <a:spcBef>
                <a:spcPct val="20000"/>
              </a:spcBef>
              <a:spcAft>
                <a:spcPct val="0"/>
              </a:spcAft>
              <a:buBlip>
                <a:blip r:embed="rId5"/>
              </a:buBlip>
              <a:defRPr sz="1200">
                <a:solidFill>
                  <a:schemeClr val="tx1"/>
                </a:solidFill>
                <a:latin typeface="+mn-lt"/>
                <a:ea typeface="+mn-ea"/>
              </a:defRPr>
            </a:lvl7pPr>
            <a:lvl8pPr marL="3429000" indent="-228600" algn="l" rtl="0" eaLnBrk="1" fontAlgn="base" hangingPunct="1">
              <a:spcBef>
                <a:spcPct val="20000"/>
              </a:spcBef>
              <a:spcAft>
                <a:spcPct val="0"/>
              </a:spcAft>
              <a:buBlip>
                <a:blip r:embed="rId5"/>
              </a:buBlip>
              <a:defRPr sz="1200">
                <a:solidFill>
                  <a:schemeClr val="tx1"/>
                </a:solidFill>
                <a:latin typeface="+mn-lt"/>
                <a:ea typeface="+mn-ea"/>
              </a:defRPr>
            </a:lvl8pPr>
            <a:lvl9pPr marL="3886200" indent="-228600" algn="l" rtl="0" eaLnBrk="1" fontAlgn="base" hangingPunct="1">
              <a:spcBef>
                <a:spcPct val="20000"/>
              </a:spcBef>
              <a:spcAft>
                <a:spcPct val="0"/>
              </a:spcAft>
              <a:buBlip>
                <a:blip r:embed="rId5"/>
              </a:buBlip>
              <a:defRPr sz="1200">
                <a:solidFill>
                  <a:schemeClr val="tx1"/>
                </a:solidFill>
                <a:latin typeface="+mn-lt"/>
                <a:ea typeface="+mn-ea"/>
              </a:defRPr>
            </a:lvl9pPr>
          </a:lstStyle>
          <a:p>
            <a:pPr indent="0">
              <a:buNone/>
            </a:pPr>
            <a:r>
              <a:rPr lang="de-DE" sz="1600" dirty="0">
                <a:solidFill>
                  <a:srgbClr val="327D87"/>
                </a:solidFill>
                <a:latin typeface="Arial" panose="020B0604020202020204" pitchFamily="34" charset="0"/>
                <a:cs typeface="Arial" panose="020B0604020202020204" pitchFamily="34" charset="0"/>
              </a:rPr>
              <a:t>DENKMOMENT</a:t>
            </a:r>
            <a:endParaRPr lang="de-DE" b="1" kern="0" dirty="0">
              <a:latin typeface="Arial" panose="020B0604020202020204" pitchFamily="34" charset="0"/>
              <a:cs typeface="Arial" panose="020B0604020202020204" pitchFamily="34" charset="0"/>
            </a:endParaRPr>
          </a:p>
          <a:p>
            <a:pPr indent="0">
              <a:buNone/>
            </a:pPr>
            <a:r>
              <a:rPr lang="de-DE" sz="1600" kern="0" dirty="0">
                <a:latin typeface="Arial" panose="020B0604020202020204" pitchFamily="34" charset="0"/>
                <a:cs typeface="Arial" panose="020B0604020202020204" pitchFamily="34" charset="0"/>
              </a:rPr>
              <a:t>Welchen Stellenwert hat das gemeinsame Gespräch über Lösungswege und Vorgehensweisen in Ihrem Mathematikunterricht? </a:t>
            </a:r>
          </a:p>
        </p:txBody>
      </p:sp>
    </p:spTree>
    <p:extLst>
      <p:ext uri="{BB962C8B-B14F-4D97-AF65-F5344CB8AC3E}">
        <p14:creationId xmlns:p14="http://schemas.microsoft.com/office/powerpoint/2010/main" val="1411769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89F2B0CE-4AC4-E416-040A-865637CC0AB4}"/>
              </a:ext>
            </a:extLst>
          </p:cNvPr>
          <p:cNvSpPr>
            <a:spLocks noGrp="1"/>
          </p:cNvSpPr>
          <p:nvPr>
            <p:ph type="title"/>
          </p:nvPr>
        </p:nvSpPr>
        <p:spPr>
          <a:xfrm>
            <a:off x="1096423" y="382774"/>
            <a:ext cx="7009509" cy="603704"/>
          </a:xfrm>
        </p:spPr>
        <p:txBody>
          <a:bodyPr/>
          <a:lstStyle/>
          <a:p>
            <a:r>
              <a:rPr lang="de-DE" dirty="0"/>
              <a:t>Kommunikationsförderung im MU</a:t>
            </a:r>
          </a:p>
        </p:txBody>
      </p:sp>
      <p:sp>
        <p:nvSpPr>
          <p:cNvPr id="6" name="Textfeld 5">
            <a:extLst>
              <a:ext uri="{FF2B5EF4-FFF2-40B4-BE49-F238E27FC236}">
                <a16:creationId xmlns:a16="http://schemas.microsoft.com/office/drawing/2014/main" id="{DAEF0128-F729-A508-AD44-A6FAE726EDE6}"/>
              </a:ext>
            </a:extLst>
          </p:cNvPr>
          <p:cNvSpPr txBox="1"/>
          <p:nvPr/>
        </p:nvSpPr>
        <p:spPr>
          <a:xfrm>
            <a:off x="339897" y="1685846"/>
            <a:ext cx="8225879" cy="1299402"/>
          </a:xfrm>
          <a:prstGeom prst="rect">
            <a:avLst/>
          </a:prstGeom>
          <a:ln w="28575">
            <a:solidFill>
              <a:srgbClr val="327D87"/>
            </a:solidFill>
            <a:prstDash val="solid"/>
          </a:ln>
        </p:spPr>
        <p:txBody>
          <a:bodyPr lIns="91440" tIns="45720" rIns="91440" bIns="45720" anchor="t"/>
          <a:lstStyle>
            <a:defPPr>
              <a:defRPr lang="en-US"/>
            </a:defPPr>
            <a:lvl1pPr indent="0" defTabSz="914400">
              <a:lnSpc>
                <a:spcPct val="100000"/>
              </a:lnSpc>
              <a:spcBef>
                <a:spcPts val="1000"/>
              </a:spcBef>
              <a:buFont typeface="Arial" panose="020B0604020202020204" pitchFamily="34" charset="0"/>
              <a:buNone/>
              <a:defRPr>
                <a:solidFill>
                  <a:srgbClr val="000000"/>
                </a:solidFill>
                <a:latin typeface="Arial"/>
                <a:cs typeface="Arial"/>
              </a:defRPr>
            </a:lvl1pPr>
            <a:lvl2pPr marL="685800" indent="-228600" defTabSz="914400">
              <a:lnSpc>
                <a:spcPct val="15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defTabSz="914400">
              <a:lnSpc>
                <a:spcPct val="150000"/>
              </a:lnSpc>
              <a:spcBef>
                <a:spcPts val="500"/>
              </a:spcBef>
              <a:buFont typeface="Arial" panose="020B0604020202020204" pitchFamily="34" charset="0"/>
              <a:buChar char="•"/>
              <a:defRPr sz="1600">
                <a:latin typeface="Arial" panose="020B0604020202020204" pitchFamily="34" charset="0"/>
                <a:cs typeface="Arial" panose="020B0604020202020204" pitchFamily="34" charset="0"/>
              </a:defRPr>
            </a:lvl3pPr>
            <a:lvl4pPr marL="1600200" indent="-228600" defTabSz="914400">
              <a:lnSpc>
                <a:spcPct val="9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4pPr>
            <a:lvl5pPr marL="2057400" indent="-228600" defTabSz="914400">
              <a:lnSpc>
                <a:spcPct val="9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defTabSz="914400">
              <a:spcBef>
                <a:spcPts val="1000"/>
              </a:spcBef>
            </a:pPr>
            <a:r>
              <a:rPr lang="de-DE" dirty="0">
                <a:solidFill>
                  <a:srgbClr val="000000"/>
                </a:solidFill>
                <a:latin typeface="Arial"/>
                <a:cs typeface="Arial"/>
              </a:rPr>
              <a:t>Kommunikation trägt maßgeblich zur Sortierung der Gedanken bei </a:t>
            </a:r>
          </a:p>
          <a:p>
            <a:pPr defTabSz="914400">
              <a:spcBef>
                <a:spcPts val="1000"/>
              </a:spcBef>
            </a:pPr>
            <a:r>
              <a:rPr lang="de-DE" sz="1600" dirty="0">
                <a:solidFill>
                  <a:schemeClr val="tx1">
                    <a:lumMod val="50000"/>
                    <a:lumOff val="50000"/>
                  </a:schemeClr>
                </a:solidFill>
                <a:latin typeface="Arial"/>
                <a:cs typeface="Arial"/>
              </a:rPr>
              <a:t>Beim Verbalisieren der eigenen Gedanken sind die Kinder kognitiv aktiviert, d. h. sie durchdenken ihre eigenen Vorgehensweisen oder Lösungswege intensiver. Fehllösungen werden </a:t>
            </a:r>
            <a:r>
              <a:rPr lang="de-DE" sz="1600" dirty="0">
                <a:solidFill>
                  <a:schemeClr val="tx1">
                    <a:lumMod val="50000"/>
                    <a:lumOff val="50000"/>
                  </a:schemeClr>
                </a:solidFill>
              </a:rPr>
              <a:t>oftmals von selbst erkannt. </a:t>
            </a:r>
            <a:endParaRPr lang="de-DE" dirty="0">
              <a:solidFill>
                <a:schemeClr val="tx1">
                  <a:lumMod val="50000"/>
                  <a:lumOff val="50000"/>
                </a:schemeClr>
              </a:solidFill>
              <a:latin typeface="Arial"/>
              <a:cs typeface="Arial"/>
            </a:endParaRPr>
          </a:p>
        </p:txBody>
      </p:sp>
      <p:sp>
        <p:nvSpPr>
          <p:cNvPr id="7" name="Textplatzhalter 2">
            <a:extLst>
              <a:ext uri="{FF2B5EF4-FFF2-40B4-BE49-F238E27FC236}">
                <a16:creationId xmlns:a16="http://schemas.microsoft.com/office/drawing/2014/main" id="{B25D1F73-6D13-26F2-4177-8D88A90785A7}"/>
              </a:ext>
            </a:extLst>
          </p:cNvPr>
          <p:cNvSpPr>
            <a:spLocks noGrp="1"/>
          </p:cNvSpPr>
          <p:nvPr>
            <p:ph type="body" sz="quarter" idx="13"/>
          </p:nvPr>
        </p:nvSpPr>
        <p:spPr>
          <a:xfrm>
            <a:off x="762410" y="1194030"/>
            <a:ext cx="7684663" cy="445628"/>
          </a:xfrm>
        </p:spPr>
        <p:txBody>
          <a:bodyPr/>
          <a:lstStyle/>
          <a:p>
            <a:r>
              <a:rPr lang="de-DE" dirty="0"/>
              <a:t>WARUM KINDER IM MATHEMATIKUNTERRICHT KOMMUNIZIEREN SOLLTEN</a:t>
            </a:r>
          </a:p>
        </p:txBody>
      </p:sp>
      <p:sp>
        <p:nvSpPr>
          <p:cNvPr id="8" name="Textfeld 7">
            <a:extLst>
              <a:ext uri="{FF2B5EF4-FFF2-40B4-BE49-F238E27FC236}">
                <a16:creationId xmlns:a16="http://schemas.microsoft.com/office/drawing/2014/main" id="{D62B49C6-890E-1864-7274-897A1C045A32}"/>
              </a:ext>
            </a:extLst>
          </p:cNvPr>
          <p:cNvSpPr txBox="1"/>
          <p:nvPr/>
        </p:nvSpPr>
        <p:spPr>
          <a:xfrm>
            <a:off x="339896" y="3083240"/>
            <a:ext cx="8225879" cy="1480930"/>
          </a:xfrm>
          <a:prstGeom prst="rect">
            <a:avLst/>
          </a:prstGeom>
          <a:ln w="28575">
            <a:solidFill>
              <a:srgbClr val="327D87"/>
            </a:solidFill>
            <a:prstDash val="solid"/>
          </a:ln>
        </p:spPr>
        <p:txBody>
          <a:bodyPr lIns="91440" tIns="45720" rIns="91440" bIns="45720" anchor="t"/>
          <a:lstStyle>
            <a:defPPr>
              <a:defRPr lang="en-US"/>
            </a:defPPr>
            <a:lvl1pPr indent="0" defTabSz="914400">
              <a:lnSpc>
                <a:spcPct val="100000"/>
              </a:lnSpc>
              <a:spcBef>
                <a:spcPts val="1000"/>
              </a:spcBef>
              <a:buFont typeface="Arial" panose="020B0604020202020204" pitchFamily="34" charset="0"/>
              <a:buNone/>
              <a:defRPr>
                <a:solidFill>
                  <a:srgbClr val="000000"/>
                </a:solidFill>
                <a:latin typeface="Arial"/>
                <a:cs typeface="Arial"/>
              </a:defRPr>
            </a:lvl1pPr>
            <a:lvl2pPr marL="685800" indent="-228600" defTabSz="914400">
              <a:lnSpc>
                <a:spcPct val="15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defTabSz="914400">
              <a:lnSpc>
                <a:spcPct val="150000"/>
              </a:lnSpc>
              <a:spcBef>
                <a:spcPts val="500"/>
              </a:spcBef>
              <a:buFont typeface="Arial" panose="020B0604020202020204" pitchFamily="34" charset="0"/>
              <a:buChar char="•"/>
              <a:defRPr sz="1600">
                <a:latin typeface="Arial" panose="020B0604020202020204" pitchFamily="34" charset="0"/>
                <a:cs typeface="Arial" panose="020B0604020202020204" pitchFamily="34" charset="0"/>
              </a:defRPr>
            </a:lvl3pPr>
            <a:lvl4pPr marL="1600200" indent="-228600" defTabSz="914400">
              <a:lnSpc>
                <a:spcPct val="9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4pPr>
            <a:lvl5pPr marL="2057400" indent="-228600" defTabSz="914400">
              <a:lnSpc>
                <a:spcPct val="9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defTabSz="914400">
              <a:spcBef>
                <a:spcPts val="1000"/>
              </a:spcBef>
            </a:pPr>
            <a:r>
              <a:rPr lang="de-DE" dirty="0">
                <a:solidFill>
                  <a:srgbClr val="000000"/>
                </a:solidFill>
                <a:latin typeface="Arial"/>
                <a:cs typeface="Arial"/>
              </a:rPr>
              <a:t>Kinder lernen voneinander andere bzw. neue Vorgehensweisen kennen</a:t>
            </a:r>
          </a:p>
          <a:p>
            <a:pPr defTabSz="914400">
              <a:spcBef>
                <a:spcPts val="1000"/>
              </a:spcBef>
            </a:pPr>
            <a:r>
              <a:rPr lang="de-DE" sz="1600" dirty="0">
                <a:solidFill>
                  <a:schemeClr val="tx1">
                    <a:lumMod val="50000"/>
                    <a:lumOff val="50000"/>
                  </a:schemeClr>
                </a:solidFill>
                <a:latin typeface="Arial"/>
                <a:cs typeface="Arial"/>
              </a:rPr>
              <a:t>Um das eigene Repertoire an Vorgehensweisen und Lösungswegen zu erweitern, bedarf es neuer Anregungen durch andere Kinder. Wie sind diese vorgegangen? </a:t>
            </a:r>
            <a:r>
              <a:rPr lang="de-DE" sz="1600" dirty="0">
                <a:solidFill>
                  <a:schemeClr val="tx1">
                    <a:lumMod val="50000"/>
                    <a:lumOff val="50000"/>
                  </a:schemeClr>
                </a:solidFill>
              </a:rPr>
              <a:t>Auch Kinder, die sich kaum an austauschenden Gesprächen beteiligen, können in diesen Austauschphasen sehr viel lernen.</a:t>
            </a:r>
            <a:endParaRPr lang="de-DE" dirty="0">
              <a:solidFill>
                <a:schemeClr val="tx1">
                  <a:lumMod val="50000"/>
                  <a:lumOff val="50000"/>
                </a:schemeClr>
              </a:solidFill>
              <a:latin typeface="Arial"/>
              <a:cs typeface="Arial"/>
            </a:endParaRPr>
          </a:p>
        </p:txBody>
      </p:sp>
      <p:sp>
        <p:nvSpPr>
          <p:cNvPr id="9" name="Textfeld 8">
            <a:extLst>
              <a:ext uri="{FF2B5EF4-FFF2-40B4-BE49-F238E27FC236}">
                <a16:creationId xmlns:a16="http://schemas.microsoft.com/office/drawing/2014/main" id="{DBEC62EC-ACA7-0A10-A049-39BAD0C252CF}"/>
              </a:ext>
            </a:extLst>
          </p:cNvPr>
          <p:cNvSpPr txBox="1"/>
          <p:nvPr/>
        </p:nvSpPr>
        <p:spPr>
          <a:xfrm>
            <a:off x="339896" y="4662162"/>
            <a:ext cx="8225879" cy="1299402"/>
          </a:xfrm>
          <a:prstGeom prst="rect">
            <a:avLst/>
          </a:prstGeom>
          <a:ln w="28575">
            <a:solidFill>
              <a:srgbClr val="327D87"/>
            </a:solidFill>
            <a:prstDash val="solid"/>
          </a:ln>
        </p:spPr>
        <p:txBody>
          <a:bodyPr lIns="91440" tIns="45720" rIns="91440" bIns="45720" anchor="t"/>
          <a:lstStyle>
            <a:defPPr>
              <a:defRPr lang="en-US"/>
            </a:defPPr>
            <a:lvl1pPr indent="0" defTabSz="914400">
              <a:lnSpc>
                <a:spcPct val="100000"/>
              </a:lnSpc>
              <a:spcBef>
                <a:spcPts val="1000"/>
              </a:spcBef>
              <a:buFont typeface="Arial" panose="020B0604020202020204" pitchFamily="34" charset="0"/>
              <a:buNone/>
              <a:defRPr>
                <a:solidFill>
                  <a:srgbClr val="000000"/>
                </a:solidFill>
                <a:latin typeface="Arial"/>
                <a:cs typeface="Arial"/>
              </a:defRPr>
            </a:lvl1pPr>
            <a:lvl2pPr marL="685800" indent="-228600" defTabSz="914400">
              <a:lnSpc>
                <a:spcPct val="15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defTabSz="914400">
              <a:lnSpc>
                <a:spcPct val="150000"/>
              </a:lnSpc>
              <a:spcBef>
                <a:spcPts val="500"/>
              </a:spcBef>
              <a:buFont typeface="Arial" panose="020B0604020202020204" pitchFamily="34" charset="0"/>
              <a:buChar char="•"/>
              <a:defRPr sz="1600">
                <a:latin typeface="Arial" panose="020B0604020202020204" pitchFamily="34" charset="0"/>
                <a:cs typeface="Arial" panose="020B0604020202020204" pitchFamily="34" charset="0"/>
              </a:defRPr>
            </a:lvl3pPr>
            <a:lvl4pPr marL="1600200" indent="-228600" defTabSz="914400">
              <a:lnSpc>
                <a:spcPct val="9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4pPr>
            <a:lvl5pPr marL="2057400" indent="-228600" defTabSz="914400">
              <a:lnSpc>
                <a:spcPct val="9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defTabSz="914400">
              <a:spcBef>
                <a:spcPts val="1000"/>
              </a:spcBef>
            </a:pPr>
            <a:r>
              <a:rPr lang="de-DE" dirty="0"/>
              <a:t>Das Gelernte wird besser behalten</a:t>
            </a:r>
            <a:endParaRPr lang="de-DE" dirty="0">
              <a:solidFill>
                <a:srgbClr val="000000"/>
              </a:solidFill>
              <a:latin typeface="Arial"/>
              <a:cs typeface="Arial"/>
            </a:endParaRPr>
          </a:p>
          <a:p>
            <a:pPr defTabSz="914400">
              <a:spcBef>
                <a:spcPts val="1000"/>
              </a:spcBef>
            </a:pPr>
            <a:r>
              <a:rPr lang="de-DE" sz="1600" dirty="0">
                <a:solidFill>
                  <a:schemeClr val="tx1">
                    <a:lumMod val="50000"/>
                    <a:lumOff val="50000"/>
                  </a:schemeClr>
                </a:solidFill>
                <a:latin typeface="Arial"/>
                <a:cs typeface="Arial"/>
              </a:rPr>
              <a:t>Durch die kognitive Aktivität während des Verbalisierens wird das Gelernte besser im Gedächtnis verankert, sodass die Lerninhalte länger behalten werden. Die kognitive Durchdringung wird erhöht.</a:t>
            </a:r>
            <a:endParaRPr lang="de-DE" dirty="0">
              <a:solidFill>
                <a:schemeClr val="tx1">
                  <a:lumMod val="50000"/>
                  <a:lumOff val="50000"/>
                </a:schemeClr>
              </a:solidFill>
              <a:latin typeface="Arial"/>
              <a:cs typeface="Arial"/>
            </a:endParaRPr>
          </a:p>
        </p:txBody>
      </p:sp>
      <p:sp>
        <p:nvSpPr>
          <p:cNvPr id="10" name="Textfeld 9">
            <a:extLst>
              <a:ext uri="{FF2B5EF4-FFF2-40B4-BE49-F238E27FC236}">
                <a16:creationId xmlns:a16="http://schemas.microsoft.com/office/drawing/2014/main" id="{62A57536-7A0B-FDA5-8682-7AFE69663888}"/>
              </a:ext>
            </a:extLst>
          </p:cNvPr>
          <p:cNvSpPr txBox="1"/>
          <p:nvPr/>
        </p:nvSpPr>
        <p:spPr>
          <a:xfrm>
            <a:off x="8003762" y="5984963"/>
            <a:ext cx="1124026" cy="276999"/>
          </a:xfrm>
          <a:prstGeom prst="rect">
            <a:avLst/>
          </a:prstGeom>
          <a:noFill/>
        </p:spPr>
        <p:txBody>
          <a:bodyPr wrap="none" rtlCol="0">
            <a:spAutoFit/>
          </a:bodyPr>
          <a:lstStyle/>
          <a:p>
            <a:r>
              <a:rPr lang="de-DE" sz="1200" dirty="0">
                <a:solidFill>
                  <a:schemeClr val="tx1">
                    <a:lumMod val="50000"/>
                    <a:lumOff val="50000"/>
                  </a:schemeClr>
                </a:solidFill>
              </a:rPr>
              <a:t>(Götze, 2007)</a:t>
            </a:r>
          </a:p>
        </p:txBody>
      </p:sp>
    </p:spTree>
    <p:extLst>
      <p:ext uri="{BB962C8B-B14F-4D97-AF65-F5344CB8AC3E}">
        <p14:creationId xmlns:p14="http://schemas.microsoft.com/office/powerpoint/2010/main" val="42166253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9">
            <a:extLst>
              <a:ext uri="{FF2B5EF4-FFF2-40B4-BE49-F238E27FC236}">
                <a16:creationId xmlns:a16="http://schemas.microsoft.com/office/drawing/2014/main" id="{91D6D719-4DCC-7DDD-CC04-482DEA8A585A}"/>
              </a:ext>
            </a:extLst>
          </p:cNvPr>
          <p:cNvSpPr/>
          <p:nvPr/>
        </p:nvSpPr>
        <p:spPr>
          <a:xfrm>
            <a:off x="176304" y="1477743"/>
            <a:ext cx="3869690" cy="2219501"/>
          </a:xfrm>
          <a:custGeom>
            <a:avLst/>
            <a:gdLst/>
            <a:ahLst/>
            <a:cxnLst/>
            <a:rect l="l" t="t" r="r" b="b"/>
            <a:pathLst>
              <a:path w="3869690" h="2011679">
                <a:moveTo>
                  <a:pt x="0" y="335280"/>
                </a:moveTo>
                <a:lnTo>
                  <a:pt x="3635" y="285735"/>
                </a:lnTo>
                <a:lnTo>
                  <a:pt x="14195" y="238448"/>
                </a:lnTo>
                <a:lnTo>
                  <a:pt x="31162" y="193936"/>
                </a:lnTo>
                <a:lnTo>
                  <a:pt x="54016" y="152718"/>
                </a:lnTo>
                <a:lnTo>
                  <a:pt x="82239" y="115313"/>
                </a:lnTo>
                <a:lnTo>
                  <a:pt x="115313" y="82239"/>
                </a:lnTo>
                <a:lnTo>
                  <a:pt x="152718" y="54016"/>
                </a:lnTo>
                <a:lnTo>
                  <a:pt x="193936" y="31162"/>
                </a:lnTo>
                <a:lnTo>
                  <a:pt x="238448" y="14195"/>
                </a:lnTo>
                <a:lnTo>
                  <a:pt x="285735" y="3635"/>
                </a:lnTo>
                <a:lnTo>
                  <a:pt x="335280" y="0"/>
                </a:lnTo>
                <a:lnTo>
                  <a:pt x="3534155" y="0"/>
                </a:lnTo>
                <a:lnTo>
                  <a:pt x="3583700" y="3635"/>
                </a:lnTo>
                <a:lnTo>
                  <a:pt x="3630987" y="14195"/>
                </a:lnTo>
                <a:lnTo>
                  <a:pt x="3675499" y="31162"/>
                </a:lnTo>
                <a:lnTo>
                  <a:pt x="3716717" y="54016"/>
                </a:lnTo>
                <a:lnTo>
                  <a:pt x="3754122" y="82239"/>
                </a:lnTo>
                <a:lnTo>
                  <a:pt x="3787196" y="115313"/>
                </a:lnTo>
                <a:lnTo>
                  <a:pt x="3815419" y="152718"/>
                </a:lnTo>
                <a:lnTo>
                  <a:pt x="3838273" y="193936"/>
                </a:lnTo>
                <a:lnTo>
                  <a:pt x="3855240" y="238448"/>
                </a:lnTo>
                <a:lnTo>
                  <a:pt x="3865800" y="285735"/>
                </a:lnTo>
                <a:lnTo>
                  <a:pt x="3869436" y="335280"/>
                </a:lnTo>
                <a:lnTo>
                  <a:pt x="3869436" y="1676387"/>
                </a:lnTo>
                <a:lnTo>
                  <a:pt x="3865800" y="1725934"/>
                </a:lnTo>
                <a:lnTo>
                  <a:pt x="3855240" y="1773224"/>
                </a:lnTo>
                <a:lnTo>
                  <a:pt x="3838273" y="1817738"/>
                </a:lnTo>
                <a:lnTo>
                  <a:pt x="3815419" y="1858958"/>
                </a:lnTo>
                <a:lnTo>
                  <a:pt x="3787196" y="1896364"/>
                </a:lnTo>
                <a:lnTo>
                  <a:pt x="3754122" y="1929438"/>
                </a:lnTo>
                <a:lnTo>
                  <a:pt x="3716717" y="1957662"/>
                </a:lnTo>
                <a:lnTo>
                  <a:pt x="3675499" y="1980517"/>
                </a:lnTo>
                <a:lnTo>
                  <a:pt x="3630987" y="1997484"/>
                </a:lnTo>
                <a:lnTo>
                  <a:pt x="3583700" y="2008044"/>
                </a:lnTo>
                <a:lnTo>
                  <a:pt x="3534155" y="2011680"/>
                </a:lnTo>
                <a:lnTo>
                  <a:pt x="335280" y="2011680"/>
                </a:lnTo>
                <a:lnTo>
                  <a:pt x="285735" y="2008044"/>
                </a:lnTo>
                <a:lnTo>
                  <a:pt x="238448" y="1997484"/>
                </a:lnTo>
                <a:lnTo>
                  <a:pt x="193936" y="1980517"/>
                </a:lnTo>
                <a:lnTo>
                  <a:pt x="152718" y="1957662"/>
                </a:lnTo>
                <a:lnTo>
                  <a:pt x="115313" y="1929438"/>
                </a:lnTo>
                <a:lnTo>
                  <a:pt x="82239" y="1896364"/>
                </a:lnTo>
                <a:lnTo>
                  <a:pt x="54016" y="1858958"/>
                </a:lnTo>
                <a:lnTo>
                  <a:pt x="31162" y="1817738"/>
                </a:lnTo>
                <a:lnTo>
                  <a:pt x="14195" y="1773224"/>
                </a:lnTo>
                <a:lnTo>
                  <a:pt x="3635" y="1725934"/>
                </a:lnTo>
                <a:lnTo>
                  <a:pt x="0" y="1676387"/>
                </a:lnTo>
                <a:lnTo>
                  <a:pt x="0" y="335280"/>
                </a:lnTo>
                <a:close/>
              </a:path>
            </a:pathLst>
          </a:custGeom>
          <a:ln w="28575">
            <a:solidFill>
              <a:srgbClr val="317882"/>
            </a:solidFill>
          </a:ln>
        </p:spPr>
        <p:txBody>
          <a:bodyPr wrap="square" lIns="0" tIns="0" rIns="0" bIns="0" rtlCol="0"/>
          <a:lstStyle/>
          <a:p>
            <a:endParaRPr>
              <a:cs typeface="Calibri" panose="020F0502020204030204" pitchFamily="34" charset="0"/>
            </a:endParaRPr>
          </a:p>
        </p:txBody>
      </p:sp>
      <p:sp>
        <p:nvSpPr>
          <p:cNvPr id="7" name="object 9">
            <a:extLst>
              <a:ext uri="{FF2B5EF4-FFF2-40B4-BE49-F238E27FC236}">
                <a16:creationId xmlns:a16="http://schemas.microsoft.com/office/drawing/2014/main" id="{FFD855C9-8487-52A1-50DF-8C3FB4C2DCD8}"/>
              </a:ext>
            </a:extLst>
          </p:cNvPr>
          <p:cNvSpPr/>
          <p:nvPr/>
        </p:nvSpPr>
        <p:spPr>
          <a:xfrm>
            <a:off x="5025012" y="1477742"/>
            <a:ext cx="3869690" cy="2219501"/>
          </a:xfrm>
          <a:custGeom>
            <a:avLst/>
            <a:gdLst/>
            <a:ahLst/>
            <a:cxnLst/>
            <a:rect l="l" t="t" r="r" b="b"/>
            <a:pathLst>
              <a:path w="3869690" h="2011679">
                <a:moveTo>
                  <a:pt x="0" y="335280"/>
                </a:moveTo>
                <a:lnTo>
                  <a:pt x="3635" y="285735"/>
                </a:lnTo>
                <a:lnTo>
                  <a:pt x="14195" y="238448"/>
                </a:lnTo>
                <a:lnTo>
                  <a:pt x="31162" y="193936"/>
                </a:lnTo>
                <a:lnTo>
                  <a:pt x="54016" y="152718"/>
                </a:lnTo>
                <a:lnTo>
                  <a:pt x="82239" y="115313"/>
                </a:lnTo>
                <a:lnTo>
                  <a:pt x="115313" y="82239"/>
                </a:lnTo>
                <a:lnTo>
                  <a:pt x="152718" y="54016"/>
                </a:lnTo>
                <a:lnTo>
                  <a:pt x="193936" y="31162"/>
                </a:lnTo>
                <a:lnTo>
                  <a:pt x="238448" y="14195"/>
                </a:lnTo>
                <a:lnTo>
                  <a:pt x="285735" y="3635"/>
                </a:lnTo>
                <a:lnTo>
                  <a:pt x="335280" y="0"/>
                </a:lnTo>
                <a:lnTo>
                  <a:pt x="3534155" y="0"/>
                </a:lnTo>
                <a:lnTo>
                  <a:pt x="3583700" y="3635"/>
                </a:lnTo>
                <a:lnTo>
                  <a:pt x="3630987" y="14195"/>
                </a:lnTo>
                <a:lnTo>
                  <a:pt x="3675499" y="31162"/>
                </a:lnTo>
                <a:lnTo>
                  <a:pt x="3716717" y="54016"/>
                </a:lnTo>
                <a:lnTo>
                  <a:pt x="3754122" y="82239"/>
                </a:lnTo>
                <a:lnTo>
                  <a:pt x="3787196" y="115313"/>
                </a:lnTo>
                <a:lnTo>
                  <a:pt x="3815419" y="152718"/>
                </a:lnTo>
                <a:lnTo>
                  <a:pt x="3838273" y="193936"/>
                </a:lnTo>
                <a:lnTo>
                  <a:pt x="3855240" y="238448"/>
                </a:lnTo>
                <a:lnTo>
                  <a:pt x="3865800" y="285735"/>
                </a:lnTo>
                <a:lnTo>
                  <a:pt x="3869436" y="335280"/>
                </a:lnTo>
                <a:lnTo>
                  <a:pt x="3869436" y="1676387"/>
                </a:lnTo>
                <a:lnTo>
                  <a:pt x="3865800" y="1725934"/>
                </a:lnTo>
                <a:lnTo>
                  <a:pt x="3855240" y="1773224"/>
                </a:lnTo>
                <a:lnTo>
                  <a:pt x="3838273" y="1817738"/>
                </a:lnTo>
                <a:lnTo>
                  <a:pt x="3815419" y="1858958"/>
                </a:lnTo>
                <a:lnTo>
                  <a:pt x="3787196" y="1896364"/>
                </a:lnTo>
                <a:lnTo>
                  <a:pt x="3754122" y="1929438"/>
                </a:lnTo>
                <a:lnTo>
                  <a:pt x="3716717" y="1957662"/>
                </a:lnTo>
                <a:lnTo>
                  <a:pt x="3675499" y="1980517"/>
                </a:lnTo>
                <a:lnTo>
                  <a:pt x="3630987" y="1997484"/>
                </a:lnTo>
                <a:lnTo>
                  <a:pt x="3583700" y="2008044"/>
                </a:lnTo>
                <a:lnTo>
                  <a:pt x="3534155" y="2011680"/>
                </a:lnTo>
                <a:lnTo>
                  <a:pt x="335280" y="2011680"/>
                </a:lnTo>
                <a:lnTo>
                  <a:pt x="285735" y="2008044"/>
                </a:lnTo>
                <a:lnTo>
                  <a:pt x="238448" y="1997484"/>
                </a:lnTo>
                <a:lnTo>
                  <a:pt x="193936" y="1980517"/>
                </a:lnTo>
                <a:lnTo>
                  <a:pt x="152718" y="1957662"/>
                </a:lnTo>
                <a:lnTo>
                  <a:pt x="115313" y="1929438"/>
                </a:lnTo>
                <a:lnTo>
                  <a:pt x="82239" y="1896364"/>
                </a:lnTo>
                <a:lnTo>
                  <a:pt x="54016" y="1858958"/>
                </a:lnTo>
                <a:lnTo>
                  <a:pt x="31162" y="1817738"/>
                </a:lnTo>
                <a:lnTo>
                  <a:pt x="14195" y="1773224"/>
                </a:lnTo>
                <a:lnTo>
                  <a:pt x="3635" y="1725934"/>
                </a:lnTo>
                <a:lnTo>
                  <a:pt x="0" y="1676387"/>
                </a:lnTo>
                <a:lnTo>
                  <a:pt x="0" y="335280"/>
                </a:lnTo>
                <a:close/>
              </a:path>
            </a:pathLst>
          </a:custGeom>
          <a:ln w="28575">
            <a:solidFill>
              <a:srgbClr val="317882"/>
            </a:solidFill>
          </a:ln>
        </p:spPr>
        <p:txBody>
          <a:bodyPr wrap="square" lIns="0" tIns="0" rIns="0" bIns="0" rtlCol="0"/>
          <a:lstStyle/>
          <a:p>
            <a:endParaRPr>
              <a:cs typeface="Calibri" panose="020F0502020204030204" pitchFamily="34" charset="0"/>
            </a:endParaRPr>
          </a:p>
        </p:txBody>
      </p:sp>
      <p:sp>
        <p:nvSpPr>
          <p:cNvPr id="2" name="Titel 1">
            <a:extLst>
              <a:ext uri="{FF2B5EF4-FFF2-40B4-BE49-F238E27FC236}">
                <a16:creationId xmlns:a16="http://schemas.microsoft.com/office/drawing/2014/main" id="{ED0F05F8-ACCC-BDDA-B512-896AC3745C48}"/>
              </a:ext>
            </a:extLst>
          </p:cNvPr>
          <p:cNvSpPr>
            <a:spLocks noGrp="1"/>
          </p:cNvSpPr>
          <p:nvPr>
            <p:ph type="title"/>
          </p:nvPr>
        </p:nvSpPr>
        <p:spPr/>
        <p:txBody>
          <a:bodyPr>
            <a:normAutofit/>
          </a:bodyPr>
          <a:lstStyle/>
          <a:p>
            <a:r>
              <a:rPr lang="de-DE" dirty="0"/>
              <a:t>Kommunikationsförderung im MU</a:t>
            </a:r>
          </a:p>
        </p:txBody>
      </p:sp>
      <p:grpSp>
        <p:nvGrpSpPr>
          <p:cNvPr id="16" name="object 13">
            <a:extLst>
              <a:ext uri="{FF2B5EF4-FFF2-40B4-BE49-F238E27FC236}">
                <a16:creationId xmlns:a16="http://schemas.microsoft.com/office/drawing/2014/main" id="{80E4E371-D0FF-92E0-7382-152D9E0997A0}"/>
              </a:ext>
            </a:extLst>
          </p:cNvPr>
          <p:cNvGrpSpPr/>
          <p:nvPr/>
        </p:nvGrpSpPr>
        <p:grpSpPr>
          <a:xfrm>
            <a:off x="508000" y="1115587"/>
            <a:ext cx="3396872" cy="684276"/>
            <a:chOff x="1412494" y="935482"/>
            <a:chExt cx="2252980" cy="477520"/>
          </a:xfrm>
        </p:grpSpPr>
        <p:sp>
          <p:nvSpPr>
            <p:cNvPr id="17" name="object 14">
              <a:extLst>
                <a:ext uri="{FF2B5EF4-FFF2-40B4-BE49-F238E27FC236}">
                  <a16:creationId xmlns:a16="http://schemas.microsoft.com/office/drawing/2014/main" id="{BA9A816F-9D7C-8B63-6F6F-962643FCE591}"/>
                </a:ext>
              </a:extLst>
            </p:cNvPr>
            <p:cNvSpPr/>
            <p:nvPr/>
          </p:nvSpPr>
          <p:spPr>
            <a:xfrm>
              <a:off x="1418844" y="941832"/>
              <a:ext cx="2240280" cy="464820"/>
            </a:xfrm>
            <a:custGeom>
              <a:avLst/>
              <a:gdLst/>
              <a:ahLst/>
              <a:cxnLst/>
              <a:rect l="l" t="t" r="r" b="b"/>
              <a:pathLst>
                <a:path w="2240279" h="464819">
                  <a:moveTo>
                    <a:pt x="2162810" y="0"/>
                  </a:moveTo>
                  <a:lnTo>
                    <a:pt x="77469" y="0"/>
                  </a:lnTo>
                  <a:lnTo>
                    <a:pt x="47309" y="6086"/>
                  </a:lnTo>
                  <a:lnTo>
                    <a:pt x="22685" y="22685"/>
                  </a:lnTo>
                  <a:lnTo>
                    <a:pt x="6086" y="47309"/>
                  </a:lnTo>
                  <a:lnTo>
                    <a:pt x="0" y="77469"/>
                  </a:lnTo>
                  <a:lnTo>
                    <a:pt x="0" y="387350"/>
                  </a:lnTo>
                  <a:lnTo>
                    <a:pt x="6086" y="417510"/>
                  </a:lnTo>
                  <a:lnTo>
                    <a:pt x="22685" y="442134"/>
                  </a:lnTo>
                  <a:lnTo>
                    <a:pt x="47309" y="458733"/>
                  </a:lnTo>
                  <a:lnTo>
                    <a:pt x="77469" y="464819"/>
                  </a:lnTo>
                  <a:lnTo>
                    <a:pt x="2162810" y="464819"/>
                  </a:lnTo>
                  <a:lnTo>
                    <a:pt x="2192970" y="458733"/>
                  </a:lnTo>
                  <a:lnTo>
                    <a:pt x="2217594" y="442134"/>
                  </a:lnTo>
                  <a:lnTo>
                    <a:pt x="2234193" y="417510"/>
                  </a:lnTo>
                  <a:lnTo>
                    <a:pt x="2240280" y="387350"/>
                  </a:lnTo>
                  <a:lnTo>
                    <a:pt x="2240280" y="77469"/>
                  </a:lnTo>
                  <a:lnTo>
                    <a:pt x="2234193" y="47309"/>
                  </a:lnTo>
                  <a:lnTo>
                    <a:pt x="2217594" y="22685"/>
                  </a:lnTo>
                  <a:lnTo>
                    <a:pt x="2192970" y="6086"/>
                  </a:lnTo>
                  <a:lnTo>
                    <a:pt x="2162810" y="0"/>
                  </a:lnTo>
                  <a:close/>
                </a:path>
              </a:pathLst>
            </a:custGeom>
            <a:solidFill>
              <a:srgbClr val="317882"/>
            </a:solidFill>
          </p:spPr>
          <p:txBody>
            <a:bodyPr wrap="square" lIns="0" tIns="0" rIns="0" bIns="0" rtlCol="0"/>
            <a:lstStyle/>
            <a:p>
              <a:pPr marL="12700" algn="ctr">
                <a:lnSpc>
                  <a:spcPct val="100000"/>
                </a:lnSpc>
              </a:pPr>
              <a:r>
                <a:rPr lang="de-DE" b="1" spc="-90" dirty="0">
                  <a:solidFill>
                    <a:srgbClr val="FFFFFF"/>
                  </a:solidFill>
                  <a:latin typeface="Arial" panose="020B0604020202020204" pitchFamily="34" charset="0"/>
                  <a:cs typeface="Arial" panose="020B0604020202020204" pitchFamily="34" charset="0"/>
                </a:rPr>
                <a:t>Sich verständlich machen</a:t>
              </a:r>
            </a:p>
            <a:p>
              <a:pPr marL="12700" algn="ctr">
                <a:lnSpc>
                  <a:spcPct val="100000"/>
                </a:lnSpc>
              </a:pPr>
              <a:r>
                <a:rPr lang="de-DE" sz="1600" i="1" spc="-70" dirty="0" err="1">
                  <a:solidFill>
                    <a:srgbClr val="E7E6E6"/>
                  </a:solidFill>
                  <a:latin typeface="Arial" panose="020B0604020202020204" pitchFamily="34" charset="0"/>
                  <a:cs typeface="Arial" panose="020B0604020202020204" pitchFamily="34" charset="0"/>
                </a:rPr>
                <a:t>pikas-</a:t>
              </a:r>
              <a:r>
                <a:rPr lang="de-DE" sz="1600" i="1" spc="-35" dirty="0" err="1">
                  <a:solidFill>
                    <a:srgbClr val="E7E6E6"/>
                  </a:solidFill>
                  <a:latin typeface="Arial" panose="020B0604020202020204" pitchFamily="34" charset="0"/>
                  <a:cs typeface="Arial" panose="020B0604020202020204" pitchFamily="34" charset="0"/>
                </a:rPr>
                <a:t>mi.dzlm.de</a:t>
              </a:r>
              <a:r>
                <a:rPr lang="de-DE" sz="1600" i="1" spc="-35" dirty="0">
                  <a:solidFill>
                    <a:srgbClr val="E7E6E6"/>
                  </a:solidFill>
                  <a:latin typeface="Arial" panose="020B0604020202020204" pitchFamily="34" charset="0"/>
                  <a:cs typeface="Arial" panose="020B0604020202020204" pitchFamily="34" charset="0"/>
                </a:rPr>
                <a:t>/</a:t>
              </a:r>
              <a:r>
                <a:rPr lang="de-DE" sz="1600" i="1" spc="-35" dirty="0" err="1">
                  <a:solidFill>
                    <a:srgbClr val="E7E6E6"/>
                  </a:solidFill>
                  <a:latin typeface="Arial" panose="020B0604020202020204" pitchFamily="34" charset="0"/>
                  <a:cs typeface="Arial" panose="020B0604020202020204" pitchFamily="34" charset="0"/>
                </a:rPr>
                <a:t>node</a:t>
              </a:r>
              <a:r>
                <a:rPr lang="de-DE" sz="1600" i="1" spc="-35" dirty="0">
                  <a:solidFill>
                    <a:srgbClr val="E7E6E6"/>
                  </a:solidFill>
                  <a:latin typeface="Arial" panose="020B0604020202020204" pitchFamily="34" charset="0"/>
                  <a:cs typeface="Arial" panose="020B0604020202020204" pitchFamily="34" charset="0"/>
                </a:rPr>
                <a:t>/574</a:t>
              </a:r>
              <a:endParaRPr sz="2400" dirty="0">
                <a:latin typeface="Arial" panose="020B0604020202020204" pitchFamily="34" charset="0"/>
                <a:cs typeface="Arial" panose="020B0604020202020204" pitchFamily="34" charset="0"/>
              </a:endParaRPr>
            </a:p>
          </p:txBody>
        </p:sp>
        <p:sp>
          <p:nvSpPr>
            <p:cNvPr id="18" name="object 15">
              <a:extLst>
                <a:ext uri="{FF2B5EF4-FFF2-40B4-BE49-F238E27FC236}">
                  <a16:creationId xmlns:a16="http://schemas.microsoft.com/office/drawing/2014/main" id="{CDA085AC-B84F-F741-FED1-A91E25343F02}"/>
                </a:ext>
              </a:extLst>
            </p:cNvPr>
            <p:cNvSpPr/>
            <p:nvPr/>
          </p:nvSpPr>
          <p:spPr>
            <a:xfrm>
              <a:off x="1418844" y="941832"/>
              <a:ext cx="2240280" cy="464820"/>
            </a:xfrm>
            <a:custGeom>
              <a:avLst/>
              <a:gdLst/>
              <a:ahLst/>
              <a:cxnLst/>
              <a:rect l="l" t="t" r="r" b="b"/>
              <a:pathLst>
                <a:path w="2240279" h="464819">
                  <a:moveTo>
                    <a:pt x="0" y="77469"/>
                  </a:moveTo>
                  <a:lnTo>
                    <a:pt x="6086" y="47309"/>
                  </a:lnTo>
                  <a:lnTo>
                    <a:pt x="22685" y="22685"/>
                  </a:lnTo>
                  <a:lnTo>
                    <a:pt x="47309" y="6086"/>
                  </a:lnTo>
                  <a:lnTo>
                    <a:pt x="77469" y="0"/>
                  </a:lnTo>
                  <a:lnTo>
                    <a:pt x="2162810" y="0"/>
                  </a:lnTo>
                  <a:lnTo>
                    <a:pt x="2192970" y="6086"/>
                  </a:lnTo>
                  <a:lnTo>
                    <a:pt x="2217594" y="22685"/>
                  </a:lnTo>
                  <a:lnTo>
                    <a:pt x="2234193" y="47309"/>
                  </a:lnTo>
                  <a:lnTo>
                    <a:pt x="2240280" y="77469"/>
                  </a:lnTo>
                  <a:lnTo>
                    <a:pt x="2240280" y="387350"/>
                  </a:lnTo>
                  <a:lnTo>
                    <a:pt x="2234193" y="417510"/>
                  </a:lnTo>
                  <a:lnTo>
                    <a:pt x="2217594" y="442134"/>
                  </a:lnTo>
                  <a:lnTo>
                    <a:pt x="2192970" y="458733"/>
                  </a:lnTo>
                  <a:lnTo>
                    <a:pt x="2162810" y="464819"/>
                  </a:lnTo>
                  <a:lnTo>
                    <a:pt x="77469" y="464819"/>
                  </a:lnTo>
                  <a:lnTo>
                    <a:pt x="47309" y="458733"/>
                  </a:lnTo>
                  <a:lnTo>
                    <a:pt x="22685" y="442134"/>
                  </a:lnTo>
                  <a:lnTo>
                    <a:pt x="6086" y="417510"/>
                  </a:lnTo>
                  <a:lnTo>
                    <a:pt x="0" y="387350"/>
                  </a:lnTo>
                  <a:lnTo>
                    <a:pt x="0" y="77469"/>
                  </a:lnTo>
                  <a:close/>
                </a:path>
              </a:pathLst>
            </a:custGeom>
            <a:ln w="12700">
              <a:solidFill>
                <a:srgbClr val="317882"/>
              </a:solidFill>
            </a:ln>
          </p:spPr>
          <p:txBody>
            <a:bodyPr wrap="square" lIns="0" tIns="0" rIns="0" bIns="0" rtlCol="0"/>
            <a:lstStyle/>
            <a:p>
              <a:endParaRPr>
                <a:cs typeface="Calibri" panose="020F0502020204030204" pitchFamily="34" charset="0"/>
              </a:endParaRPr>
            </a:p>
          </p:txBody>
        </p:sp>
      </p:grpSp>
      <p:sp>
        <p:nvSpPr>
          <p:cNvPr id="23" name="object 20">
            <a:extLst>
              <a:ext uri="{FF2B5EF4-FFF2-40B4-BE49-F238E27FC236}">
                <a16:creationId xmlns:a16="http://schemas.microsoft.com/office/drawing/2014/main" id="{AF964385-E5AA-B6DA-E6ED-D2DCBB461867}"/>
              </a:ext>
            </a:extLst>
          </p:cNvPr>
          <p:cNvSpPr txBox="1"/>
          <p:nvPr/>
        </p:nvSpPr>
        <p:spPr>
          <a:xfrm>
            <a:off x="5307839" y="1876136"/>
            <a:ext cx="3377724" cy="1735732"/>
          </a:xfrm>
          <a:prstGeom prst="rect">
            <a:avLst/>
          </a:prstGeom>
        </p:spPr>
        <p:txBody>
          <a:bodyPr vert="horz" wrap="square" lIns="0" tIns="12065" rIns="0" bIns="0" rtlCol="0">
            <a:spAutoFit/>
          </a:bodyPr>
          <a:lstStyle/>
          <a:p>
            <a:pPr marR="110">
              <a:spcBef>
                <a:spcPts val="95"/>
              </a:spcBef>
              <a:buSzPts val="1000"/>
            </a:pPr>
            <a:r>
              <a:rPr lang="de-DE" sz="1600" dirty="0">
                <a:solidFill>
                  <a:srgbClr val="000000"/>
                </a:solidFill>
              </a:rPr>
              <a:t>Im Zentrum steht die </a:t>
            </a:r>
            <a:r>
              <a:rPr lang="de-DE" sz="1600" i="1" dirty="0">
                <a:solidFill>
                  <a:srgbClr val="000000"/>
                </a:solidFill>
              </a:rPr>
              <a:t>Auseinandersetzung mit den </a:t>
            </a:r>
            <a:r>
              <a:rPr lang="de-DE" sz="1600" i="1" dirty="0" err="1">
                <a:solidFill>
                  <a:srgbClr val="000000"/>
                </a:solidFill>
              </a:rPr>
              <a:t>Gedan-ken</a:t>
            </a:r>
            <a:r>
              <a:rPr lang="de-DE" sz="1600" i="1" dirty="0">
                <a:solidFill>
                  <a:srgbClr val="000000"/>
                </a:solidFill>
              </a:rPr>
              <a:t> und Äußerungen anderer</a:t>
            </a:r>
            <a:r>
              <a:rPr lang="de-DE" sz="1600" dirty="0">
                <a:solidFill>
                  <a:srgbClr val="000000"/>
                </a:solidFill>
              </a:rPr>
              <a:t>. Dazu gehört, die Gedanken anderer nachzuvollziehen, mit den eigenen zu verknüpfen und dadurch </a:t>
            </a:r>
          </a:p>
          <a:p>
            <a:pPr marR="110">
              <a:spcBef>
                <a:spcPts val="95"/>
              </a:spcBef>
              <a:buSzPts val="1000"/>
            </a:pPr>
            <a:r>
              <a:rPr lang="de-DE" sz="1600" dirty="0">
                <a:solidFill>
                  <a:srgbClr val="000000"/>
                </a:solidFill>
              </a:rPr>
              <a:t>ggf. Neues zu lernen. </a:t>
            </a:r>
          </a:p>
        </p:txBody>
      </p:sp>
      <p:sp>
        <p:nvSpPr>
          <p:cNvPr id="27" name="object 24">
            <a:extLst>
              <a:ext uri="{FF2B5EF4-FFF2-40B4-BE49-F238E27FC236}">
                <a16:creationId xmlns:a16="http://schemas.microsoft.com/office/drawing/2014/main" id="{CAD28F3A-D88D-52C8-9A2A-5E054D609FA6}"/>
              </a:ext>
            </a:extLst>
          </p:cNvPr>
          <p:cNvSpPr txBox="1"/>
          <p:nvPr/>
        </p:nvSpPr>
        <p:spPr>
          <a:xfrm>
            <a:off x="514633" y="1893600"/>
            <a:ext cx="3519804" cy="1435649"/>
          </a:xfrm>
          <a:prstGeom prst="rect">
            <a:avLst/>
          </a:prstGeom>
        </p:spPr>
        <p:txBody>
          <a:bodyPr vert="horz" wrap="square" lIns="0" tIns="12065" rIns="0" bIns="0" rtlCol="0">
            <a:spAutoFit/>
          </a:bodyPr>
          <a:lstStyle/>
          <a:p>
            <a:pPr marR="110" rtl="0">
              <a:buSzPts val="1000"/>
            </a:pPr>
            <a:r>
              <a:rPr lang="de-DE" sz="1600" b="0" u="none" strike="noStrike" kern="1200" baseline="0" dirty="0">
                <a:solidFill>
                  <a:srgbClr val="000000"/>
                </a:solidFill>
                <a:latin typeface="Arial" panose="020B0604020202020204" pitchFamily="34" charset="0"/>
                <a:cs typeface="Arial" panose="020B0604020202020204" pitchFamily="34" charset="0"/>
              </a:rPr>
              <a:t>Dient der </a:t>
            </a:r>
            <a:r>
              <a:rPr lang="de-DE" sz="1600" b="0" i="1" u="none" strike="noStrike" kern="1200" baseline="0" dirty="0">
                <a:solidFill>
                  <a:srgbClr val="000000"/>
                </a:solidFill>
                <a:latin typeface="Arial" panose="020B0604020202020204" pitchFamily="34" charset="0"/>
                <a:cs typeface="Arial" panose="020B0604020202020204" pitchFamily="34" charset="0"/>
              </a:rPr>
              <a:t>Bewusstmachung und Strukturierung eigener Gedanken</a:t>
            </a:r>
            <a:r>
              <a:rPr lang="de-DE" sz="1600" b="0" i="0" u="none" strike="noStrike" kern="1200" baseline="0" dirty="0">
                <a:solidFill>
                  <a:srgbClr val="000000"/>
                </a:solidFill>
                <a:latin typeface="Arial" panose="020B0604020202020204" pitchFamily="34" charset="0"/>
                <a:cs typeface="Arial" panose="020B0604020202020204" pitchFamily="34" charset="0"/>
              </a:rPr>
              <a:t>. Dazu gehört, diese zu klären, zu ordnen und verständlich (sprachlich, gestisch, anschaulich) darzustellen.</a:t>
            </a:r>
          </a:p>
          <a:p>
            <a:pPr marL="12700" marR="6985">
              <a:lnSpc>
                <a:spcPct val="100000"/>
              </a:lnSpc>
              <a:spcBef>
                <a:spcPts val="305"/>
              </a:spcBef>
            </a:pPr>
            <a:endParaRPr lang="de-DE" sz="1000" spc="-75" dirty="0">
              <a:cs typeface="Calibri" panose="020F0502020204030204" pitchFamily="34" charset="0"/>
            </a:endParaRPr>
          </a:p>
        </p:txBody>
      </p:sp>
      <p:pic>
        <p:nvPicPr>
          <p:cNvPr id="28" name="object 23">
            <a:extLst>
              <a:ext uri="{FF2B5EF4-FFF2-40B4-BE49-F238E27FC236}">
                <a16:creationId xmlns:a16="http://schemas.microsoft.com/office/drawing/2014/main" id="{1507FA62-A73B-F1BD-CF9F-8751BA5F3B38}"/>
              </a:ext>
            </a:extLst>
          </p:cNvPr>
          <p:cNvPicPr>
            <a:picLocks noChangeAspect="1"/>
          </p:cNvPicPr>
          <p:nvPr/>
        </p:nvPicPr>
        <p:blipFill>
          <a:blip r:embed="rId3" cstate="print"/>
          <a:stretch>
            <a:fillRect/>
          </a:stretch>
        </p:blipFill>
        <p:spPr>
          <a:xfrm>
            <a:off x="1544111" y="3172442"/>
            <a:ext cx="1134076" cy="457390"/>
          </a:xfrm>
          <a:prstGeom prst="rect">
            <a:avLst/>
          </a:prstGeom>
        </p:spPr>
      </p:pic>
      <p:grpSp>
        <p:nvGrpSpPr>
          <p:cNvPr id="3" name="object 13">
            <a:extLst>
              <a:ext uri="{FF2B5EF4-FFF2-40B4-BE49-F238E27FC236}">
                <a16:creationId xmlns:a16="http://schemas.microsoft.com/office/drawing/2014/main" id="{8B500470-0EBB-9128-35CD-CCFFE3EB90EF}"/>
              </a:ext>
            </a:extLst>
          </p:cNvPr>
          <p:cNvGrpSpPr/>
          <p:nvPr/>
        </p:nvGrpSpPr>
        <p:grpSpPr>
          <a:xfrm>
            <a:off x="5307839" y="1124685"/>
            <a:ext cx="3377724" cy="666078"/>
            <a:chOff x="1418844" y="941832"/>
            <a:chExt cx="2240280" cy="464821"/>
          </a:xfrm>
        </p:grpSpPr>
        <p:sp>
          <p:nvSpPr>
            <p:cNvPr id="4" name="object 14">
              <a:extLst>
                <a:ext uri="{FF2B5EF4-FFF2-40B4-BE49-F238E27FC236}">
                  <a16:creationId xmlns:a16="http://schemas.microsoft.com/office/drawing/2014/main" id="{29402378-95DD-1D83-339F-764E805476BF}"/>
                </a:ext>
              </a:extLst>
            </p:cNvPr>
            <p:cNvSpPr/>
            <p:nvPr/>
          </p:nvSpPr>
          <p:spPr>
            <a:xfrm>
              <a:off x="1418844" y="941833"/>
              <a:ext cx="2240280" cy="464820"/>
            </a:xfrm>
            <a:custGeom>
              <a:avLst/>
              <a:gdLst/>
              <a:ahLst/>
              <a:cxnLst/>
              <a:rect l="l" t="t" r="r" b="b"/>
              <a:pathLst>
                <a:path w="2240279" h="464819">
                  <a:moveTo>
                    <a:pt x="2162810" y="0"/>
                  </a:moveTo>
                  <a:lnTo>
                    <a:pt x="77469" y="0"/>
                  </a:lnTo>
                  <a:lnTo>
                    <a:pt x="47309" y="6086"/>
                  </a:lnTo>
                  <a:lnTo>
                    <a:pt x="22685" y="22685"/>
                  </a:lnTo>
                  <a:lnTo>
                    <a:pt x="6086" y="47309"/>
                  </a:lnTo>
                  <a:lnTo>
                    <a:pt x="0" y="77469"/>
                  </a:lnTo>
                  <a:lnTo>
                    <a:pt x="0" y="387350"/>
                  </a:lnTo>
                  <a:lnTo>
                    <a:pt x="6086" y="417510"/>
                  </a:lnTo>
                  <a:lnTo>
                    <a:pt x="22685" y="442134"/>
                  </a:lnTo>
                  <a:lnTo>
                    <a:pt x="47309" y="458733"/>
                  </a:lnTo>
                  <a:lnTo>
                    <a:pt x="77469" y="464819"/>
                  </a:lnTo>
                  <a:lnTo>
                    <a:pt x="2162810" y="464819"/>
                  </a:lnTo>
                  <a:lnTo>
                    <a:pt x="2192970" y="458733"/>
                  </a:lnTo>
                  <a:lnTo>
                    <a:pt x="2217594" y="442134"/>
                  </a:lnTo>
                  <a:lnTo>
                    <a:pt x="2234193" y="417510"/>
                  </a:lnTo>
                  <a:lnTo>
                    <a:pt x="2240280" y="387350"/>
                  </a:lnTo>
                  <a:lnTo>
                    <a:pt x="2240280" y="77469"/>
                  </a:lnTo>
                  <a:lnTo>
                    <a:pt x="2234193" y="47309"/>
                  </a:lnTo>
                  <a:lnTo>
                    <a:pt x="2217594" y="22685"/>
                  </a:lnTo>
                  <a:lnTo>
                    <a:pt x="2192970" y="6086"/>
                  </a:lnTo>
                  <a:lnTo>
                    <a:pt x="2162810" y="0"/>
                  </a:lnTo>
                  <a:close/>
                </a:path>
              </a:pathLst>
            </a:custGeom>
            <a:solidFill>
              <a:srgbClr val="317882"/>
            </a:solidFill>
          </p:spPr>
          <p:txBody>
            <a:bodyPr wrap="square" lIns="0" tIns="0" rIns="0" bIns="0" rtlCol="0"/>
            <a:lstStyle/>
            <a:p>
              <a:pPr marL="12700" algn="ctr">
                <a:spcBef>
                  <a:spcPts val="100"/>
                </a:spcBef>
              </a:pPr>
              <a:r>
                <a:rPr lang="de-DE" b="1" spc="-90" dirty="0">
                  <a:solidFill>
                    <a:srgbClr val="FFFFFF"/>
                  </a:solidFill>
                  <a:latin typeface="Arial" panose="020B0604020202020204" pitchFamily="34" charset="0"/>
                  <a:cs typeface="Arial" panose="020B0604020202020204" pitchFamily="34" charset="0"/>
                </a:rPr>
                <a:t>Andere verstehen</a:t>
              </a:r>
            </a:p>
            <a:p>
              <a:pPr algn="ctr">
                <a:lnSpc>
                  <a:spcPct val="100000"/>
                </a:lnSpc>
              </a:pPr>
              <a:r>
                <a:rPr lang="de-DE" sz="1600" i="1" spc="-70" dirty="0" err="1">
                  <a:solidFill>
                    <a:srgbClr val="E7E6E6"/>
                  </a:solidFill>
                  <a:latin typeface="Arial" panose="020B0604020202020204" pitchFamily="34" charset="0"/>
                  <a:cs typeface="Arial" panose="020B0604020202020204" pitchFamily="34" charset="0"/>
                </a:rPr>
                <a:t>pikas-</a:t>
              </a:r>
              <a:r>
                <a:rPr lang="de-DE" sz="1600" i="1" spc="-30" dirty="0" err="1">
                  <a:solidFill>
                    <a:srgbClr val="E7E6E6"/>
                  </a:solidFill>
                  <a:latin typeface="Arial" panose="020B0604020202020204" pitchFamily="34" charset="0"/>
                  <a:cs typeface="Arial" panose="020B0604020202020204" pitchFamily="34" charset="0"/>
                </a:rPr>
                <a:t>mi.dzlm.de</a:t>
              </a:r>
              <a:r>
                <a:rPr lang="de-DE" sz="1600" i="1" spc="-30" dirty="0">
                  <a:solidFill>
                    <a:srgbClr val="E7E6E6"/>
                  </a:solidFill>
                  <a:latin typeface="Arial" panose="020B0604020202020204" pitchFamily="34" charset="0"/>
                  <a:cs typeface="Arial" panose="020B0604020202020204" pitchFamily="34" charset="0"/>
                </a:rPr>
                <a:t>/</a:t>
              </a:r>
              <a:r>
                <a:rPr lang="de-DE" sz="1600" i="1" spc="-30" dirty="0" err="1">
                  <a:solidFill>
                    <a:srgbClr val="E7E6E6"/>
                  </a:solidFill>
                  <a:latin typeface="Arial" panose="020B0604020202020204" pitchFamily="34" charset="0"/>
                  <a:cs typeface="Arial" panose="020B0604020202020204" pitchFamily="34" charset="0"/>
                </a:rPr>
                <a:t>node</a:t>
              </a:r>
              <a:r>
                <a:rPr lang="de-DE" sz="1600" i="1" spc="-30" dirty="0">
                  <a:solidFill>
                    <a:srgbClr val="E7E6E6"/>
                  </a:solidFill>
                  <a:latin typeface="Arial" panose="020B0604020202020204" pitchFamily="34" charset="0"/>
                  <a:cs typeface="Arial" panose="020B0604020202020204" pitchFamily="34" charset="0"/>
                </a:rPr>
                <a:t>/608</a:t>
              </a:r>
              <a:endParaRPr lang="de-DE" sz="1600" dirty="0">
                <a:latin typeface="Arial" panose="020B0604020202020204" pitchFamily="34" charset="0"/>
                <a:cs typeface="Arial" panose="020B0604020202020204" pitchFamily="34" charset="0"/>
              </a:endParaRPr>
            </a:p>
            <a:p>
              <a:pPr algn="ctr"/>
              <a:endParaRPr dirty="0">
                <a:cs typeface="Calibri" panose="020F0502020204030204" pitchFamily="34" charset="0"/>
              </a:endParaRPr>
            </a:p>
          </p:txBody>
        </p:sp>
        <p:sp>
          <p:nvSpPr>
            <p:cNvPr id="24" name="object 15">
              <a:extLst>
                <a:ext uri="{FF2B5EF4-FFF2-40B4-BE49-F238E27FC236}">
                  <a16:creationId xmlns:a16="http://schemas.microsoft.com/office/drawing/2014/main" id="{A11AF787-5B42-7E58-2D8F-3FF305F3E9E1}"/>
                </a:ext>
              </a:extLst>
            </p:cNvPr>
            <p:cNvSpPr/>
            <p:nvPr/>
          </p:nvSpPr>
          <p:spPr>
            <a:xfrm>
              <a:off x="1418844" y="941832"/>
              <a:ext cx="2240280" cy="464820"/>
            </a:xfrm>
            <a:custGeom>
              <a:avLst/>
              <a:gdLst/>
              <a:ahLst/>
              <a:cxnLst/>
              <a:rect l="l" t="t" r="r" b="b"/>
              <a:pathLst>
                <a:path w="2240279" h="464819">
                  <a:moveTo>
                    <a:pt x="0" y="77469"/>
                  </a:moveTo>
                  <a:lnTo>
                    <a:pt x="6086" y="47309"/>
                  </a:lnTo>
                  <a:lnTo>
                    <a:pt x="22685" y="22685"/>
                  </a:lnTo>
                  <a:lnTo>
                    <a:pt x="47309" y="6086"/>
                  </a:lnTo>
                  <a:lnTo>
                    <a:pt x="77469" y="0"/>
                  </a:lnTo>
                  <a:lnTo>
                    <a:pt x="2162810" y="0"/>
                  </a:lnTo>
                  <a:lnTo>
                    <a:pt x="2192970" y="6086"/>
                  </a:lnTo>
                  <a:lnTo>
                    <a:pt x="2217594" y="22685"/>
                  </a:lnTo>
                  <a:lnTo>
                    <a:pt x="2234193" y="47309"/>
                  </a:lnTo>
                  <a:lnTo>
                    <a:pt x="2240280" y="77469"/>
                  </a:lnTo>
                  <a:lnTo>
                    <a:pt x="2240280" y="387350"/>
                  </a:lnTo>
                  <a:lnTo>
                    <a:pt x="2234193" y="417510"/>
                  </a:lnTo>
                  <a:lnTo>
                    <a:pt x="2217594" y="442134"/>
                  </a:lnTo>
                  <a:lnTo>
                    <a:pt x="2192970" y="458733"/>
                  </a:lnTo>
                  <a:lnTo>
                    <a:pt x="2162810" y="464819"/>
                  </a:lnTo>
                  <a:lnTo>
                    <a:pt x="77469" y="464819"/>
                  </a:lnTo>
                  <a:lnTo>
                    <a:pt x="47309" y="458733"/>
                  </a:lnTo>
                  <a:lnTo>
                    <a:pt x="22685" y="442134"/>
                  </a:lnTo>
                  <a:lnTo>
                    <a:pt x="6086" y="417510"/>
                  </a:lnTo>
                  <a:lnTo>
                    <a:pt x="0" y="387350"/>
                  </a:lnTo>
                  <a:lnTo>
                    <a:pt x="0" y="77469"/>
                  </a:lnTo>
                  <a:close/>
                </a:path>
              </a:pathLst>
            </a:custGeom>
            <a:ln w="12700">
              <a:solidFill>
                <a:srgbClr val="317882"/>
              </a:solidFill>
            </a:ln>
          </p:spPr>
          <p:txBody>
            <a:bodyPr wrap="square" lIns="0" tIns="0" rIns="0" bIns="0" rtlCol="0"/>
            <a:lstStyle/>
            <a:p>
              <a:endParaRPr>
                <a:cs typeface="Calibri" panose="020F0502020204030204" pitchFamily="34" charset="0"/>
              </a:endParaRPr>
            </a:p>
          </p:txBody>
        </p:sp>
      </p:grpSp>
      <p:sp>
        <p:nvSpPr>
          <p:cNvPr id="34" name="object 9">
            <a:extLst>
              <a:ext uri="{FF2B5EF4-FFF2-40B4-BE49-F238E27FC236}">
                <a16:creationId xmlns:a16="http://schemas.microsoft.com/office/drawing/2014/main" id="{1438AEE1-C8D8-87D5-681C-BE2145BE7714}"/>
              </a:ext>
            </a:extLst>
          </p:cNvPr>
          <p:cNvSpPr/>
          <p:nvPr/>
        </p:nvSpPr>
        <p:spPr>
          <a:xfrm>
            <a:off x="2554101" y="4237811"/>
            <a:ext cx="3869690" cy="2011680"/>
          </a:xfrm>
          <a:custGeom>
            <a:avLst/>
            <a:gdLst/>
            <a:ahLst/>
            <a:cxnLst/>
            <a:rect l="l" t="t" r="r" b="b"/>
            <a:pathLst>
              <a:path w="3869690" h="2011679">
                <a:moveTo>
                  <a:pt x="0" y="335280"/>
                </a:moveTo>
                <a:lnTo>
                  <a:pt x="3635" y="285735"/>
                </a:lnTo>
                <a:lnTo>
                  <a:pt x="14195" y="238448"/>
                </a:lnTo>
                <a:lnTo>
                  <a:pt x="31162" y="193936"/>
                </a:lnTo>
                <a:lnTo>
                  <a:pt x="54016" y="152718"/>
                </a:lnTo>
                <a:lnTo>
                  <a:pt x="82239" y="115313"/>
                </a:lnTo>
                <a:lnTo>
                  <a:pt x="115313" y="82239"/>
                </a:lnTo>
                <a:lnTo>
                  <a:pt x="152718" y="54016"/>
                </a:lnTo>
                <a:lnTo>
                  <a:pt x="193936" y="31162"/>
                </a:lnTo>
                <a:lnTo>
                  <a:pt x="238448" y="14195"/>
                </a:lnTo>
                <a:lnTo>
                  <a:pt x="285735" y="3635"/>
                </a:lnTo>
                <a:lnTo>
                  <a:pt x="335280" y="0"/>
                </a:lnTo>
                <a:lnTo>
                  <a:pt x="3534155" y="0"/>
                </a:lnTo>
                <a:lnTo>
                  <a:pt x="3583700" y="3635"/>
                </a:lnTo>
                <a:lnTo>
                  <a:pt x="3630987" y="14195"/>
                </a:lnTo>
                <a:lnTo>
                  <a:pt x="3675499" y="31162"/>
                </a:lnTo>
                <a:lnTo>
                  <a:pt x="3716717" y="54016"/>
                </a:lnTo>
                <a:lnTo>
                  <a:pt x="3754122" y="82239"/>
                </a:lnTo>
                <a:lnTo>
                  <a:pt x="3787196" y="115313"/>
                </a:lnTo>
                <a:lnTo>
                  <a:pt x="3815419" y="152718"/>
                </a:lnTo>
                <a:lnTo>
                  <a:pt x="3838273" y="193936"/>
                </a:lnTo>
                <a:lnTo>
                  <a:pt x="3855240" y="238448"/>
                </a:lnTo>
                <a:lnTo>
                  <a:pt x="3865800" y="285735"/>
                </a:lnTo>
                <a:lnTo>
                  <a:pt x="3869436" y="335280"/>
                </a:lnTo>
                <a:lnTo>
                  <a:pt x="3869436" y="1676387"/>
                </a:lnTo>
                <a:lnTo>
                  <a:pt x="3865800" y="1725934"/>
                </a:lnTo>
                <a:lnTo>
                  <a:pt x="3855240" y="1773224"/>
                </a:lnTo>
                <a:lnTo>
                  <a:pt x="3838273" y="1817738"/>
                </a:lnTo>
                <a:lnTo>
                  <a:pt x="3815419" y="1858958"/>
                </a:lnTo>
                <a:lnTo>
                  <a:pt x="3787196" y="1896364"/>
                </a:lnTo>
                <a:lnTo>
                  <a:pt x="3754122" y="1929438"/>
                </a:lnTo>
                <a:lnTo>
                  <a:pt x="3716717" y="1957662"/>
                </a:lnTo>
                <a:lnTo>
                  <a:pt x="3675499" y="1980517"/>
                </a:lnTo>
                <a:lnTo>
                  <a:pt x="3630987" y="1997484"/>
                </a:lnTo>
                <a:lnTo>
                  <a:pt x="3583700" y="2008044"/>
                </a:lnTo>
                <a:lnTo>
                  <a:pt x="3534155" y="2011680"/>
                </a:lnTo>
                <a:lnTo>
                  <a:pt x="335280" y="2011680"/>
                </a:lnTo>
                <a:lnTo>
                  <a:pt x="285735" y="2008044"/>
                </a:lnTo>
                <a:lnTo>
                  <a:pt x="238448" y="1997484"/>
                </a:lnTo>
                <a:lnTo>
                  <a:pt x="193936" y="1980517"/>
                </a:lnTo>
                <a:lnTo>
                  <a:pt x="152718" y="1957662"/>
                </a:lnTo>
                <a:lnTo>
                  <a:pt x="115313" y="1929438"/>
                </a:lnTo>
                <a:lnTo>
                  <a:pt x="82239" y="1896364"/>
                </a:lnTo>
                <a:lnTo>
                  <a:pt x="54016" y="1858958"/>
                </a:lnTo>
                <a:lnTo>
                  <a:pt x="31162" y="1817738"/>
                </a:lnTo>
                <a:lnTo>
                  <a:pt x="14195" y="1773224"/>
                </a:lnTo>
                <a:lnTo>
                  <a:pt x="3635" y="1725934"/>
                </a:lnTo>
                <a:lnTo>
                  <a:pt x="0" y="1676387"/>
                </a:lnTo>
                <a:lnTo>
                  <a:pt x="0" y="335280"/>
                </a:lnTo>
                <a:close/>
              </a:path>
            </a:pathLst>
          </a:custGeom>
          <a:ln w="28575">
            <a:solidFill>
              <a:srgbClr val="317882"/>
            </a:solidFill>
          </a:ln>
        </p:spPr>
        <p:txBody>
          <a:bodyPr wrap="square" lIns="0" tIns="0" rIns="0" bIns="0" rtlCol="0"/>
          <a:lstStyle/>
          <a:p>
            <a:endParaRPr>
              <a:cs typeface="Calibri" panose="020F0502020204030204" pitchFamily="34" charset="0"/>
            </a:endParaRPr>
          </a:p>
        </p:txBody>
      </p:sp>
      <p:sp>
        <p:nvSpPr>
          <p:cNvPr id="37" name="Textfeld 36">
            <a:extLst>
              <a:ext uri="{FF2B5EF4-FFF2-40B4-BE49-F238E27FC236}">
                <a16:creationId xmlns:a16="http://schemas.microsoft.com/office/drawing/2014/main" id="{12F581A6-8381-F013-F1F0-E690DB5E0E7A}"/>
              </a:ext>
            </a:extLst>
          </p:cNvPr>
          <p:cNvSpPr txBox="1"/>
          <p:nvPr/>
        </p:nvSpPr>
        <p:spPr>
          <a:xfrm>
            <a:off x="2883137" y="4552100"/>
            <a:ext cx="3786637" cy="1569660"/>
          </a:xfrm>
          <a:prstGeom prst="rect">
            <a:avLst/>
          </a:prstGeom>
          <a:noFill/>
        </p:spPr>
        <p:txBody>
          <a:bodyPr wrap="square" rtlCol="0">
            <a:spAutoFit/>
          </a:bodyPr>
          <a:lstStyle/>
          <a:p>
            <a:r>
              <a:rPr lang="de-DE" sz="1600" dirty="0">
                <a:solidFill>
                  <a:srgbClr val="000000"/>
                </a:solidFill>
              </a:rPr>
              <a:t>Dient dem durch die Lehrkraft </a:t>
            </a:r>
            <a:r>
              <a:rPr lang="de-DE" sz="1600" i="1" dirty="0">
                <a:solidFill>
                  <a:srgbClr val="000000"/>
                </a:solidFill>
              </a:rPr>
              <a:t>moderierten Austausch</a:t>
            </a:r>
            <a:r>
              <a:rPr lang="de-DE" sz="1600" dirty="0">
                <a:solidFill>
                  <a:srgbClr val="000000"/>
                </a:solidFill>
              </a:rPr>
              <a:t> im Klassen-verband. In der Moderation kann das Wesentliche herausgestellt und gemeinsam </a:t>
            </a:r>
            <a:r>
              <a:rPr lang="de-DE" sz="1600" dirty="0" err="1">
                <a:solidFill>
                  <a:srgbClr val="000000"/>
                </a:solidFill>
              </a:rPr>
              <a:t>weiterent</a:t>
            </a:r>
            <a:r>
              <a:rPr lang="de-DE" sz="1600" dirty="0">
                <a:solidFill>
                  <a:srgbClr val="000000"/>
                </a:solidFill>
              </a:rPr>
              <a:t>-</a:t>
            </a:r>
          </a:p>
          <a:p>
            <a:r>
              <a:rPr lang="de-DE" sz="1600" dirty="0">
                <a:solidFill>
                  <a:srgbClr val="000000"/>
                </a:solidFill>
              </a:rPr>
              <a:t>wickelt werden.</a:t>
            </a:r>
          </a:p>
        </p:txBody>
      </p:sp>
      <p:grpSp>
        <p:nvGrpSpPr>
          <p:cNvPr id="26" name="object 13">
            <a:extLst>
              <a:ext uri="{FF2B5EF4-FFF2-40B4-BE49-F238E27FC236}">
                <a16:creationId xmlns:a16="http://schemas.microsoft.com/office/drawing/2014/main" id="{13362EDC-DA0C-B8E8-9881-86064A4F9FE8}"/>
              </a:ext>
            </a:extLst>
          </p:cNvPr>
          <p:cNvGrpSpPr/>
          <p:nvPr/>
        </p:nvGrpSpPr>
        <p:grpSpPr>
          <a:xfrm>
            <a:off x="2883137" y="3833515"/>
            <a:ext cx="3377724" cy="666078"/>
            <a:chOff x="1418844" y="941832"/>
            <a:chExt cx="2240280" cy="464821"/>
          </a:xfrm>
        </p:grpSpPr>
        <p:sp>
          <p:nvSpPr>
            <p:cNvPr id="29" name="object 14">
              <a:extLst>
                <a:ext uri="{FF2B5EF4-FFF2-40B4-BE49-F238E27FC236}">
                  <a16:creationId xmlns:a16="http://schemas.microsoft.com/office/drawing/2014/main" id="{81BF58C0-2AC8-6CA0-5101-F734EBBE4692}"/>
                </a:ext>
              </a:extLst>
            </p:cNvPr>
            <p:cNvSpPr/>
            <p:nvPr/>
          </p:nvSpPr>
          <p:spPr>
            <a:xfrm>
              <a:off x="1418844" y="941833"/>
              <a:ext cx="2240280" cy="464820"/>
            </a:xfrm>
            <a:custGeom>
              <a:avLst/>
              <a:gdLst/>
              <a:ahLst/>
              <a:cxnLst/>
              <a:rect l="l" t="t" r="r" b="b"/>
              <a:pathLst>
                <a:path w="2240279" h="464819">
                  <a:moveTo>
                    <a:pt x="2162810" y="0"/>
                  </a:moveTo>
                  <a:lnTo>
                    <a:pt x="77469" y="0"/>
                  </a:lnTo>
                  <a:lnTo>
                    <a:pt x="47309" y="6086"/>
                  </a:lnTo>
                  <a:lnTo>
                    <a:pt x="22685" y="22685"/>
                  </a:lnTo>
                  <a:lnTo>
                    <a:pt x="6086" y="47309"/>
                  </a:lnTo>
                  <a:lnTo>
                    <a:pt x="0" y="77469"/>
                  </a:lnTo>
                  <a:lnTo>
                    <a:pt x="0" y="387350"/>
                  </a:lnTo>
                  <a:lnTo>
                    <a:pt x="6086" y="417510"/>
                  </a:lnTo>
                  <a:lnTo>
                    <a:pt x="22685" y="442134"/>
                  </a:lnTo>
                  <a:lnTo>
                    <a:pt x="47309" y="458733"/>
                  </a:lnTo>
                  <a:lnTo>
                    <a:pt x="77469" y="464819"/>
                  </a:lnTo>
                  <a:lnTo>
                    <a:pt x="2162810" y="464819"/>
                  </a:lnTo>
                  <a:lnTo>
                    <a:pt x="2192970" y="458733"/>
                  </a:lnTo>
                  <a:lnTo>
                    <a:pt x="2217594" y="442134"/>
                  </a:lnTo>
                  <a:lnTo>
                    <a:pt x="2234193" y="417510"/>
                  </a:lnTo>
                  <a:lnTo>
                    <a:pt x="2240280" y="387350"/>
                  </a:lnTo>
                  <a:lnTo>
                    <a:pt x="2240280" y="77469"/>
                  </a:lnTo>
                  <a:lnTo>
                    <a:pt x="2234193" y="47309"/>
                  </a:lnTo>
                  <a:lnTo>
                    <a:pt x="2217594" y="22685"/>
                  </a:lnTo>
                  <a:lnTo>
                    <a:pt x="2192970" y="6086"/>
                  </a:lnTo>
                  <a:lnTo>
                    <a:pt x="2162810" y="0"/>
                  </a:lnTo>
                  <a:close/>
                </a:path>
              </a:pathLst>
            </a:custGeom>
            <a:solidFill>
              <a:srgbClr val="317882"/>
            </a:solidFill>
          </p:spPr>
          <p:txBody>
            <a:bodyPr wrap="square" lIns="0" tIns="36000" rIns="0" bIns="0" rtlCol="0"/>
            <a:lstStyle/>
            <a:p>
              <a:pPr marR="12700" algn="ctr">
                <a:lnSpc>
                  <a:spcPct val="100000"/>
                </a:lnSpc>
                <a:spcBef>
                  <a:spcPts val="2500"/>
                </a:spcBef>
              </a:pPr>
              <a:r>
                <a:rPr lang="de-DE" b="1" spc="-90" dirty="0">
                  <a:solidFill>
                    <a:srgbClr val="FFFFFF"/>
                  </a:solidFill>
                  <a:cs typeface="Calibri" panose="020F0502020204030204" pitchFamily="34" charset="0"/>
                </a:rPr>
                <a:t>Gespräche im Klassenverband</a:t>
              </a:r>
            </a:p>
            <a:p>
              <a:pPr marR="10160" algn="ctr">
                <a:lnSpc>
                  <a:spcPct val="100000"/>
                </a:lnSpc>
              </a:pPr>
              <a:r>
                <a:rPr lang="de-DE" sz="1600" i="1" spc="-70" dirty="0" err="1">
                  <a:solidFill>
                    <a:srgbClr val="E7E6E6"/>
                  </a:solidFill>
                  <a:cs typeface="Calibri" panose="020F0502020204030204" pitchFamily="34" charset="0"/>
                </a:rPr>
                <a:t>pikas-mi.dzlm.de</a:t>
              </a:r>
              <a:r>
                <a:rPr lang="de-DE" sz="1600" i="1" spc="-70" dirty="0">
                  <a:solidFill>
                    <a:srgbClr val="E7E6E6"/>
                  </a:solidFill>
                  <a:cs typeface="Calibri" panose="020F0502020204030204" pitchFamily="34" charset="0"/>
                </a:rPr>
                <a:t>/</a:t>
              </a:r>
              <a:r>
                <a:rPr lang="de-DE" sz="1600" i="1" spc="-70" dirty="0" err="1">
                  <a:solidFill>
                    <a:srgbClr val="E7E6E6"/>
                  </a:solidFill>
                  <a:cs typeface="Calibri" panose="020F0502020204030204" pitchFamily="34" charset="0"/>
                </a:rPr>
                <a:t>node</a:t>
              </a:r>
              <a:r>
                <a:rPr lang="de-DE" sz="1600" i="1" spc="-70" dirty="0">
                  <a:solidFill>
                    <a:srgbClr val="E7E6E6"/>
                  </a:solidFill>
                  <a:cs typeface="Calibri" panose="020F0502020204030204" pitchFamily="34" charset="0"/>
                </a:rPr>
                <a:t>/614</a:t>
              </a:r>
            </a:p>
            <a:p>
              <a:endParaRPr dirty="0">
                <a:cs typeface="Calibri" panose="020F0502020204030204" pitchFamily="34" charset="0"/>
              </a:endParaRPr>
            </a:p>
          </p:txBody>
        </p:sp>
        <p:sp>
          <p:nvSpPr>
            <p:cNvPr id="30" name="object 15">
              <a:extLst>
                <a:ext uri="{FF2B5EF4-FFF2-40B4-BE49-F238E27FC236}">
                  <a16:creationId xmlns:a16="http://schemas.microsoft.com/office/drawing/2014/main" id="{34E226BA-5FDD-062D-3B47-DD617358B3A5}"/>
                </a:ext>
              </a:extLst>
            </p:cNvPr>
            <p:cNvSpPr/>
            <p:nvPr/>
          </p:nvSpPr>
          <p:spPr>
            <a:xfrm>
              <a:off x="1418844" y="941832"/>
              <a:ext cx="2240280" cy="464820"/>
            </a:xfrm>
            <a:custGeom>
              <a:avLst/>
              <a:gdLst/>
              <a:ahLst/>
              <a:cxnLst/>
              <a:rect l="l" t="t" r="r" b="b"/>
              <a:pathLst>
                <a:path w="2240279" h="464819">
                  <a:moveTo>
                    <a:pt x="0" y="77469"/>
                  </a:moveTo>
                  <a:lnTo>
                    <a:pt x="6086" y="47309"/>
                  </a:lnTo>
                  <a:lnTo>
                    <a:pt x="22685" y="22685"/>
                  </a:lnTo>
                  <a:lnTo>
                    <a:pt x="47309" y="6086"/>
                  </a:lnTo>
                  <a:lnTo>
                    <a:pt x="77469" y="0"/>
                  </a:lnTo>
                  <a:lnTo>
                    <a:pt x="2162810" y="0"/>
                  </a:lnTo>
                  <a:lnTo>
                    <a:pt x="2192970" y="6086"/>
                  </a:lnTo>
                  <a:lnTo>
                    <a:pt x="2217594" y="22685"/>
                  </a:lnTo>
                  <a:lnTo>
                    <a:pt x="2234193" y="47309"/>
                  </a:lnTo>
                  <a:lnTo>
                    <a:pt x="2240280" y="77469"/>
                  </a:lnTo>
                  <a:lnTo>
                    <a:pt x="2240280" y="387350"/>
                  </a:lnTo>
                  <a:lnTo>
                    <a:pt x="2234193" y="417510"/>
                  </a:lnTo>
                  <a:lnTo>
                    <a:pt x="2217594" y="442134"/>
                  </a:lnTo>
                  <a:lnTo>
                    <a:pt x="2192970" y="458733"/>
                  </a:lnTo>
                  <a:lnTo>
                    <a:pt x="2162810" y="464819"/>
                  </a:lnTo>
                  <a:lnTo>
                    <a:pt x="77469" y="464819"/>
                  </a:lnTo>
                  <a:lnTo>
                    <a:pt x="47309" y="458733"/>
                  </a:lnTo>
                  <a:lnTo>
                    <a:pt x="22685" y="442134"/>
                  </a:lnTo>
                  <a:lnTo>
                    <a:pt x="6086" y="417510"/>
                  </a:lnTo>
                  <a:lnTo>
                    <a:pt x="0" y="387350"/>
                  </a:lnTo>
                  <a:lnTo>
                    <a:pt x="0" y="77469"/>
                  </a:lnTo>
                  <a:close/>
                </a:path>
              </a:pathLst>
            </a:custGeom>
            <a:ln w="12700">
              <a:solidFill>
                <a:srgbClr val="317882"/>
              </a:solidFill>
            </a:ln>
          </p:spPr>
          <p:txBody>
            <a:bodyPr wrap="square" lIns="0" tIns="0" rIns="0" bIns="0" rtlCol="0"/>
            <a:lstStyle/>
            <a:p>
              <a:endParaRPr>
                <a:cs typeface="Calibri" panose="020F0502020204030204" pitchFamily="34" charset="0"/>
              </a:endParaRPr>
            </a:p>
          </p:txBody>
        </p:sp>
      </p:grpSp>
      <p:pic>
        <p:nvPicPr>
          <p:cNvPr id="39" name="Grafik 38">
            <a:extLst>
              <a:ext uri="{FF2B5EF4-FFF2-40B4-BE49-F238E27FC236}">
                <a16:creationId xmlns:a16="http://schemas.microsoft.com/office/drawing/2014/main" id="{05F3CE54-5812-8EC0-576B-3647DB67A2C9}"/>
              </a:ext>
            </a:extLst>
          </p:cNvPr>
          <p:cNvPicPr>
            <a:picLocks noChangeAspect="1"/>
          </p:cNvPicPr>
          <p:nvPr/>
        </p:nvPicPr>
        <p:blipFill>
          <a:blip r:embed="rId4"/>
          <a:stretch>
            <a:fillRect/>
          </a:stretch>
        </p:blipFill>
        <p:spPr>
          <a:xfrm>
            <a:off x="7821111" y="3101177"/>
            <a:ext cx="840059" cy="549857"/>
          </a:xfrm>
          <a:prstGeom prst="rect">
            <a:avLst/>
          </a:prstGeom>
        </p:spPr>
      </p:pic>
      <p:sp>
        <p:nvSpPr>
          <p:cNvPr id="44" name="Textfeld 43">
            <a:extLst>
              <a:ext uri="{FF2B5EF4-FFF2-40B4-BE49-F238E27FC236}">
                <a16:creationId xmlns:a16="http://schemas.microsoft.com/office/drawing/2014/main" id="{BB16CD03-9B27-1591-9AE5-674C567B35D9}"/>
              </a:ext>
            </a:extLst>
          </p:cNvPr>
          <p:cNvSpPr txBox="1"/>
          <p:nvPr/>
        </p:nvSpPr>
        <p:spPr>
          <a:xfrm>
            <a:off x="6635668" y="5972492"/>
            <a:ext cx="2497800" cy="276999"/>
          </a:xfrm>
          <a:prstGeom prst="rect">
            <a:avLst/>
          </a:prstGeom>
          <a:noFill/>
        </p:spPr>
        <p:txBody>
          <a:bodyPr wrap="none" rtlCol="0">
            <a:spAutoFit/>
          </a:bodyPr>
          <a:lstStyle>
            <a:defPPr>
              <a:defRPr lang="en-US"/>
            </a:defPPr>
            <a:lvl1pPr>
              <a:defRPr sz="1200">
                <a:solidFill>
                  <a:schemeClr val="tx1">
                    <a:lumMod val="50000"/>
                    <a:lumOff val="50000"/>
                  </a:schemeClr>
                </a:solidFill>
              </a:defRPr>
            </a:lvl1pPr>
          </a:lstStyle>
          <a:p>
            <a:r>
              <a:rPr lang="de-DE" dirty="0"/>
              <a:t>(https://</a:t>
            </a:r>
            <a:r>
              <a:rPr lang="de-DE" dirty="0" err="1"/>
              <a:t>pikas-mi.dzlm.de</a:t>
            </a:r>
            <a:r>
              <a:rPr lang="de-DE" dirty="0"/>
              <a:t>/</a:t>
            </a:r>
            <a:r>
              <a:rPr lang="de-DE" dirty="0" err="1"/>
              <a:t>node</a:t>
            </a:r>
            <a:r>
              <a:rPr lang="de-DE" dirty="0"/>
              <a:t>/55)</a:t>
            </a:r>
          </a:p>
        </p:txBody>
      </p:sp>
      <p:pic>
        <p:nvPicPr>
          <p:cNvPr id="43" name="Grafik 42">
            <a:extLst>
              <a:ext uri="{FF2B5EF4-FFF2-40B4-BE49-F238E27FC236}">
                <a16:creationId xmlns:a16="http://schemas.microsoft.com/office/drawing/2014/main" id="{5218884A-CA36-323A-72C7-0A48B3E514D2}"/>
              </a:ext>
            </a:extLst>
          </p:cNvPr>
          <p:cNvPicPr>
            <a:picLocks noChangeAspect="1"/>
          </p:cNvPicPr>
          <p:nvPr/>
        </p:nvPicPr>
        <p:blipFill>
          <a:blip r:embed="rId5"/>
          <a:stretch>
            <a:fillRect/>
          </a:stretch>
        </p:blipFill>
        <p:spPr>
          <a:xfrm>
            <a:off x="5150437" y="5542575"/>
            <a:ext cx="1098549" cy="683166"/>
          </a:xfrm>
          <a:prstGeom prst="rect">
            <a:avLst/>
          </a:prstGeom>
        </p:spPr>
      </p:pic>
    </p:spTree>
    <p:extLst>
      <p:ext uri="{BB962C8B-B14F-4D97-AF65-F5344CB8AC3E}">
        <p14:creationId xmlns:p14="http://schemas.microsoft.com/office/powerpoint/2010/main" val="3557333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3" grpId="0"/>
      <p:bldP spid="27" grpId="0"/>
      <p:bldP spid="34" grpId="0" animBg="1"/>
      <p:bldP spid="37" grpId="0"/>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00173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904B206A-A426-FC4E-B2B8-F7EF641F36E4}"/>
              </a:ext>
            </a:extLst>
          </p:cNvPr>
          <p:cNvSpPr>
            <a:spLocks noGrp="1"/>
          </p:cNvSpPr>
          <p:nvPr>
            <p:ph type="body" sz="quarter" idx="13"/>
          </p:nvPr>
        </p:nvSpPr>
        <p:spPr>
          <a:xfrm>
            <a:off x="1096266" y="1194030"/>
            <a:ext cx="7402275" cy="445628"/>
          </a:xfrm>
        </p:spPr>
        <p:txBody>
          <a:bodyPr/>
          <a:lstStyle/>
          <a:p>
            <a:r>
              <a:rPr lang="de-DE" dirty="0"/>
              <a:t>ROLLE DER LEHRKRAFT IN SOLCHEN KOMMUNIKATIONSSITUATIONEN</a:t>
            </a:r>
          </a:p>
        </p:txBody>
      </p:sp>
      <p:pic>
        <p:nvPicPr>
          <p:cNvPr id="5" name="Grafik 4">
            <a:extLst>
              <a:ext uri="{FF2B5EF4-FFF2-40B4-BE49-F238E27FC236}">
                <a16:creationId xmlns:a16="http://schemas.microsoft.com/office/drawing/2014/main" id="{9673773F-3E48-DD88-12E3-1A703E100E58}"/>
              </a:ext>
            </a:extLst>
          </p:cNvPr>
          <p:cNvPicPr>
            <a:picLocks noChangeAspect="1"/>
          </p:cNvPicPr>
          <p:nvPr/>
        </p:nvPicPr>
        <p:blipFill rotWithShape="1">
          <a:blip r:embed="rId3"/>
          <a:srcRect t="9762"/>
          <a:stretch/>
        </p:blipFill>
        <p:spPr>
          <a:xfrm>
            <a:off x="5414221" y="2716307"/>
            <a:ext cx="3447390" cy="1764583"/>
          </a:xfrm>
          <a:prstGeom prst="rect">
            <a:avLst/>
          </a:prstGeom>
        </p:spPr>
      </p:pic>
      <p:sp>
        <p:nvSpPr>
          <p:cNvPr id="6" name="Titel 1">
            <a:extLst>
              <a:ext uri="{FF2B5EF4-FFF2-40B4-BE49-F238E27FC236}">
                <a16:creationId xmlns:a16="http://schemas.microsoft.com/office/drawing/2014/main" id="{7E9312E3-86FF-CBC2-FE72-7B39747A0115}"/>
              </a:ext>
            </a:extLst>
          </p:cNvPr>
          <p:cNvSpPr>
            <a:spLocks noGrp="1"/>
          </p:cNvSpPr>
          <p:nvPr>
            <p:ph type="title"/>
          </p:nvPr>
        </p:nvSpPr>
        <p:spPr>
          <a:xfrm>
            <a:off x="1096423" y="382774"/>
            <a:ext cx="7009509" cy="603704"/>
          </a:xfrm>
        </p:spPr>
        <p:txBody>
          <a:bodyPr>
            <a:normAutofit/>
          </a:bodyPr>
          <a:lstStyle/>
          <a:p>
            <a:r>
              <a:rPr lang="de-DE" dirty="0"/>
              <a:t>Kommunikationsförderung im MU</a:t>
            </a:r>
          </a:p>
        </p:txBody>
      </p:sp>
      <p:sp>
        <p:nvSpPr>
          <p:cNvPr id="7" name="Textfeld 6">
            <a:extLst>
              <a:ext uri="{FF2B5EF4-FFF2-40B4-BE49-F238E27FC236}">
                <a16:creationId xmlns:a16="http://schemas.microsoft.com/office/drawing/2014/main" id="{DA6F1C1F-1449-487D-696F-129807ED2F2B}"/>
              </a:ext>
            </a:extLst>
          </p:cNvPr>
          <p:cNvSpPr txBox="1"/>
          <p:nvPr/>
        </p:nvSpPr>
        <p:spPr>
          <a:xfrm>
            <a:off x="403412" y="1779687"/>
            <a:ext cx="4867835" cy="5109091"/>
          </a:xfrm>
          <a:prstGeom prst="rect">
            <a:avLst/>
          </a:prstGeom>
          <a:noFill/>
        </p:spPr>
        <p:txBody>
          <a:bodyPr wrap="square" rtlCol="0">
            <a:spAutoFit/>
          </a:bodyPr>
          <a:lstStyle/>
          <a:p>
            <a:r>
              <a:rPr lang="de-DE" dirty="0"/>
              <a:t>Die Lehrkraft sollte …</a:t>
            </a:r>
          </a:p>
          <a:p>
            <a:pPr marL="285750" indent="-285750">
              <a:spcBef>
                <a:spcPts val="600"/>
              </a:spcBef>
              <a:buFont typeface="Arial" panose="020B0604020202020204" pitchFamily="34" charset="0"/>
              <a:buChar char="•"/>
            </a:pPr>
            <a:r>
              <a:rPr lang="de-DE" dirty="0"/>
              <a:t>ein Sprachvorbild für die Kinder sein.</a:t>
            </a:r>
          </a:p>
          <a:p>
            <a:pPr marL="285750" indent="-285750">
              <a:spcBef>
                <a:spcPts val="600"/>
              </a:spcBef>
              <a:buFont typeface="Arial" panose="020B0604020202020204" pitchFamily="34" charset="0"/>
              <a:buChar char="•"/>
            </a:pPr>
            <a:r>
              <a:rPr lang="de-DE" dirty="0"/>
              <a:t>die Kinder zum selbstständigen und korrekten Gebrauch der im Mathematikunterricht etablierten Sprachmittel anregen.</a:t>
            </a:r>
          </a:p>
          <a:p>
            <a:pPr marL="285750" indent="-285750">
              <a:spcBef>
                <a:spcPts val="600"/>
              </a:spcBef>
              <a:buFont typeface="Arial" panose="020B0604020202020204" pitchFamily="34" charset="0"/>
              <a:buChar char="•"/>
            </a:pPr>
            <a:r>
              <a:rPr lang="de-DE" dirty="0"/>
              <a:t>durch Einbezug von didaktischem Material das Gesagte visualisieren und damit die Nachvollziehbarkeit erhöhen.</a:t>
            </a:r>
          </a:p>
          <a:p>
            <a:pPr marL="285750" indent="-285750">
              <a:spcBef>
                <a:spcPts val="600"/>
              </a:spcBef>
              <a:buFont typeface="Arial" panose="020B0604020202020204" pitchFamily="34" charset="0"/>
              <a:buChar char="•"/>
            </a:pPr>
            <a:r>
              <a:rPr lang="de-DE" dirty="0"/>
              <a:t>die sprachlichen Ausdrucksfähigkeiten der Kinder im Zuge solcher Gespräche weiterentwickeln.</a:t>
            </a:r>
          </a:p>
          <a:p>
            <a:pPr marL="285750" indent="-285750">
              <a:buFontTx/>
              <a:buChar char="-"/>
            </a:pPr>
            <a:endParaRPr lang="de-DE" dirty="0"/>
          </a:p>
          <a:p>
            <a:pPr marL="285750" indent="-285750">
              <a:buFontTx/>
              <a:buChar char="-"/>
            </a:pPr>
            <a:endParaRPr lang="de-DE" dirty="0"/>
          </a:p>
          <a:p>
            <a:pPr marL="285750" indent="-285750">
              <a:buFontTx/>
              <a:buChar char="-"/>
            </a:pPr>
            <a:endParaRPr lang="de-DE" dirty="0"/>
          </a:p>
          <a:p>
            <a:pPr marL="285750" indent="-285750">
              <a:buFontTx/>
              <a:buChar char="-"/>
            </a:pPr>
            <a:endParaRPr lang="de-DE" dirty="0"/>
          </a:p>
          <a:p>
            <a:pPr marL="285750" indent="-285750">
              <a:buFontTx/>
              <a:buChar char="-"/>
            </a:pPr>
            <a:endParaRPr lang="de-DE" dirty="0"/>
          </a:p>
        </p:txBody>
      </p:sp>
      <p:sp>
        <p:nvSpPr>
          <p:cNvPr id="8" name="Textfeld 7">
            <a:extLst>
              <a:ext uri="{FF2B5EF4-FFF2-40B4-BE49-F238E27FC236}">
                <a16:creationId xmlns:a16="http://schemas.microsoft.com/office/drawing/2014/main" id="{4A6214CF-86D8-C42E-D3A4-BEA1B3FDCE28}"/>
              </a:ext>
            </a:extLst>
          </p:cNvPr>
          <p:cNvSpPr txBox="1"/>
          <p:nvPr/>
        </p:nvSpPr>
        <p:spPr>
          <a:xfrm>
            <a:off x="6893765" y="5959099"/>
            <a:ext cx="1314847" cy="276999"/>
          </a:xfrm>
          <a:prstGeom prst="rect">
            <a:avLst/>
          </a:prstGeom>
          <a:noFill/>
        </p:spPr>
        <p:txBody>
          <a:bodyPr wrap="none" rtlCol="0">
            <a:spAutoFit/>
          </a:bodyPr>
          <a:lstStyle/>
          <a:p>
            <a:r>
              <a:rPr lang="de-DE" sz="1200" b="0" dirty="0">
                <a:solidFill>
                  <a:schemeClr val="tx1">
                    <a:lumMod val="50000"/>
                    <a:lumOff val="50000"/>
                  </a:schemeClr>
                </a:solidFill>
                <a:effectLst/>
                <a:latin typeface="Calibri" panose="020F0502020204030204" pitchFamily="34" charset="0"/>
              </a:rPr>
              <a:t>(PIKAS-Team, i. E.)</a:t>
            </a:r>
            <a:endParaRPr lang="de-DE" sz="1200" dirty="0">
              <a:solidFill>
                <a:schemeClr val="tx1">
                  <a:lumMod val="50000"/>
                  <a:lumOff val="50000"/>
                </a:schemeClr>
              </a:solidFill>
            </a:endParaRPr>
          </a:p>
        </p:txBody>
      </p:sp>
    </p:spTree>
    <p:extLst>
      <p:ext uri="{BB962C8B-B14F-4D97-AF65-F5344CB8AC3E}">
        <p14:creationId xmlns:p14="http://schemas.microsoft.com/office/powerpoint/2010/main" val="3546897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Kommunikationsförderung im MU</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395059" y="3830248"/>
            <a:ext cx="4769995" cy="2332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Abgerundete rechteckige Legende 5"/>
          <p:cNvSpPr/>
          <p:nvPr/>
        </p:nvSpPr>
        <p:spPr>
          <a:xfrm>
            <a:off x="180000" y="2283095"/>
            <a:ext cx="1503195" cy="1799047"/>
          </a:xfrm>
          <a:prstGeom prst="wedgeRoundRectCallout">
            <a:avLst>
              <a:gd name="adj1" fmla="val 81072"/>
              <a:gd name="adj2" fmla="val 38747"/>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rPr>
              <a:t>Die Balance zwischen Kindersprache und Fachsprache ist gar nicht so einfach. </a:t>
            </a:r>
          </a:p>
        </p:txBody>
      </p:sp>
      <p:sp>
        <p:nvSpPr>
          <p:cNvPr id="8" name="Abgerundete rechteckige Legende 7"/>
          <p:cNvSpPr/>
          <p:nvPr/>
        </p:nvSpPr>
        <p:spPr>
          <a:xfrm>
            <a:off x="1683195" y="1114203"/>
            <a:ext cx="2129229" cy="1041168"/>
          </a:xfrm>
          <a:prstGeom prst="wedgeRoundRectCallout">
            <a:avLst>
              <a:gd name="adj1" fmla="val -25371"/>
              <a:gd name="adj2" fmla="val 141890"/>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rPr>
              <a:t>Wie kann ich auch die fachsprachliche Entwicklung der Kinder unterstützen?</a:t>
            </a:r>
          </a:p>
        </p:txBody>
      </p:sp>
      <p:sp>
        <p:nvSpPr>
          <p:cNvPr id="10" name="Abgerundete rechteckige Legende 9"/>
          <p:cNvSpPr/>
          <p:nvPr/>
        </p:nvSpPr>
        <p:spPr>
          <a:xfrm>
            <a:off x="4831200" y="1591307"/>
            <a:ext cx="1896171" cy="1799047"/>
          </a:xfrm>
          <a:prstGeom prst="wedgeRoundRectCallout">
            <a:avLst>
              <a:gd name="adj1" fmla="val -36132"/>
              <a:gd name="adj2" fmla="val 65470"/>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rPr>
              <a:t>Müssen die Kinder nicht erst den Lern-</a:t>
            </a:r>
            <a:r>
              <a:rPr lang="de-DE" sz="1400" dirty="0" err="1">
                <a:solidFill>
                  <a:schemeClr val="tx1"/>
                </a:solidFill>
              </a:rPr>
              <a:t>gegenstand</a:t>
            </a:r>
            <a:r>
              <a:rPr lang="de-DE" sz="1400" dirty="0">
                <a:solidFill>
                  <a:schemeClr val="tx1"/>
                </a:solidFill>
              </a:rPr>
              <a:t> verstehen, bevor ich mich auch noch um ihre Sprache kümmern kann?</a:t>
            </a:r>
          </a:p>
        </p:txBody>
      </p:sp>
      <p:sp>
        <p:nvSpPr>
          <p:cNvPr id="13" name="Abgerundete rechteckige Legende 12"/>
          <p:cNvSpPr/>
          <p:nvPr/>
        </p:nvSpPr>
        <p:spPr>
          <a:xfrm>
            <a:off x="2558287" y="2412000"/>
            <a:ext cx="2129229" cy="1356996"/>
          </a:xfrm>
          <a:prstGeom prst="wedgeRoundRectCallout">
            <a:avLst>
              <a:gd name="adj1" fmla="val 1774"/>
              <a:gd name="adj2" fmla="val 70465"/>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rPr>
              <a:t>Ich benutze Sprachspeicher, aber trotzdem kriege ich in Gesprächen die Kinder nur wenig aktiv beteiligt.</a:t>
            </a:r>
          </a:p>
        </p:txBody>
      </p:sp>
      <p:sp>
        <p:nvSpPr>
          <p:cNvPr id="3" name="Abgerundete rechteckige Legende 2">
            <a:extLst>
              <a:ext uri="{FF2B5EF4-FFF2-40B4-BE49-F238E27FC236}">
                <a16:creationId xmlns:a16="http://schemas.microsoft.com/office/drawing/2014/main" id="{5E4DB266-A073-5B15-D4BD-FF3F3A12E68D}"/>
              </a:ext>
            </a:extLst>
          </p:cNvPr>
          <p:cNvSpPr/>
          <p:nvPr/>
        </p:nvSpPr>
        <p:spPr>
          <a:xfrm>
            <a:off x="6838016" y="3166820"/>
            <a:ext cx="1896172" cy="885341"/>
          </a:xfrm>
          <a:prstGeom prst="wedgeRoundRectCallout">
            <a:avLst>
              <a:gd name="adj1" fmla="val -73613"/>
              <a:gd name="adj2" fmla="val 30281"/>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rPr>
              <a:t>Wie sollten meine Erklärungen sein, damit die Kinder mich verstehen?</a:t>
            </a:r>
          </a:p>
        </p:txBody>
      </p:sp>
      <p:sp>
        <p:nvSpPr>
          <p:cNvPr id="4" name="Inhaltsplatzhalter 3">
            <a:extLst>
              <a:ext uri="{FF2B5EF4-FFF2-40B4-BE49-F238E27FC236}">
                <a16:creationId xmlns:a16="http://schemas.microsoft.com/office/drawing/2014/main" id="{110C6DAE-D942-F87D-A68D-D63A807D164A}"/>
              </a:ext>
            </a:extLst>
          </p:cNvPr>
          <p:cNvSpPr txBox="1">
            <a:spLocks/>
          </p:cNvSpPr>
          <p:nvPr/>
        </p:nvSpPr>
        <p:spPr bwMode="auto">
          <a:xfrm>
            <a:off x="6383569" y="4139368"/>
            <a:ext cx="2760431" cy="2067435"/>
          </a:xfrm>
          <a:prstGeom prst="rect">
            <a:avLst/>
          </a:prstGeom>
          <a:solidFill>
            <a:srgbClr val="CCDEE1"/>
          </a:solidFill>
          <a:ln w="0">
            <a:noFill/>
            <a:miter lim="800000"/>
          </a:ln>
        </p:spPr>
        <p:txBody>
          <a:bodyPr vert="horz" wrap="square" lIns="252000" tIns="216000" rIns="252000" bIns="216000" rtlCol="0">
            <a:spAutoFit/>
          </a:bodyPr>
          <a:lstStyle>
            <a:lvl1pPr marL="0" indent="-216000" algn="l" rtl="0" eaLnBrk="1" fontAlgn="base" hangingPunct="1">
              <a:lnSpc>
                <a:spcPct val="100000"/>
              </a:lnSpc>
              <a:spcBef>
                <a:spcPts val="576"/>
              </a:spcBef>
              <a:spcAft>
                <a:spcPts val="600"/>
              </a:spcAft>
              <a:buClr>
                <a:schemeClr val="tx2"/>
              </a:buClr>
              <a:buSzPct val="85000"/>
              <a:buFont typeface="Wingdings" panose="05000000000000000000" pitchFamily="2" charset="2"/>
              <a:buChar char="§"/>
              <a:defRPr sz="1800">
                <a:solidFill>
                  <a:schemeClr val="tx1"/>
                </a:solidFill>
                <a:latin typeface="Calibri"/>
                <a:ea typeface="+mn-ea"/>
                <a:cs typeface="Calibri"/>
              </a:defRPr>
            </a:lvl1pPr>
            <a:lvl2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2pPr>
            <a:lvl3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3pPr>
            <a:lvl4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4pPr>
            <a:lvl5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5pPr>
            <a:lvl6pPr marL="2514600" indent="-228600" algn="l" rtl="0" eaLnBrk="1" fontAlgn="base" hangingPunct="1">
              <a:spcBef>
                <a:spcPct val="20000"/>
              </a:spcBef>
              <a:spcAft>
                <a:spcPct val="0"/>
              </a:spcAft>
              <a:buBlip>
                <a:blip r:embed="rId4"/>
              </a:buBlip>
              <a:defRPr sz="1200">
                <a:solidFill>
                  <a:schemeClr val="tx1"/>
                </a:solidFill>
                <a:latin typeface="+mn-lt"/>
                <a:ea typeface="+mn-ea"/>
              </a:defRPr>
            </a:lvl6pPr>
            <a:lvl7pPr marL="2971800" indent="-228600" algn="l" rtl="0" eaLnBrk="1" fontAlgn="base" hangingPunct="1">
              <a:spcBef>
                <a:spcPct val="20000"/>
              </a:spcBef>
              <a:spcAft>
                <a:spcPct val="0"/>
              </a:spcAft>
              <a:buBlip>
                <a:blip r:embed="rId5"/>
              </a:buBlip>
              <a:defRPr sz="1200">
                <a:solidFill>
                  <a:schemeClr val="tx1"/>
                </a:solidFill>
                <a:latin typeface="+mn-lt"/>
                <a:ea typeface="+mn-ea"/>
              </a:defRPr>
            </a:lvl7pPr>
            <a:lvl8pPr marL="3429000" indent="-228600" algn="l" rtl="0" eaLnBrk="1" fontAlgn="base" hangingPunct="1">
              <a:spcBef>
                <a:spcPct val="20000"/>
              </a:spcBef>
              <a:spcAft>
                <a:spcPct val="0"/>
              </a:spcAft>
              <a:buBlip>
                <a:blip r:embed="rId5"/>
              </a:buBlip>
              <a:defRPr sz="1200">
                <a:solidFill>
                  <a:schemeClr val="tx1"/>
                </a:solidFill>
                <a:latin typeface="+mn-lt"/>
                <a:ea typeface="+mn-ea"/>
              </a:defRPr>
            </a:lvl8pPr>
            <a:lvl9pPr marL="3886200" indent="-228600" algn="l" rtl="0" eaLnBrk="1" fontAlgn="base" hangingPunct="1">
              <a:spcBef>
                <a:spcPct val="20000"/>
              </a:spcBef>
              <a:spcAft>
                <a:spcPct val="0"/>
              </a:spcAft>
              <a:buBlip>
                <a:blip r:embed="rId5"/>
              </a:buBlip>
              <a:defRPr sz="1200">
                <a:solidFill>
                  <a:schemeClr val="tx1"/>
                </a:solidFill>
                <a:latin typeface="+mn-lt"/>
                <a:ea typeface="+mn-ea"/>
              </a:defRPr>
            </a:lvl9pPr>
          </a:lstStyle>
          <a:p>
            <a:pPr indent="0">
              <a:buNone/>
            </a:pPr>
            <a:r>
              <a:rPr lang="de-DE" sz="1600" dirty="0">
                <a:solidFill>
                  <a:srgbClr val="327D87"/>
                </a:solidFill>
                <a:latin typeface="Arial" panose="020B0604020202020204" pitchFamily="34" charset="0"/>
                <a:cs typeface="Arial" panose="020B0604020202020204" pitchFamily="34" charset="0"/>
              </a:rPr>
              <a:t>DENKMOMENT</a:t>
            </a:r>
            <a:endParaRPr lang="de-DE" b="1" kern="0" dirty="0">
              <a:latin typeface="Arial" panose="020B0604020202020204" pitchFamily="34" charset="0"/>
              <a:cs typeface="Arial" panose="020B0604020202020204" pitchFamily="34" charset="0"/>
            </a:endParaRPr>
          </a:p>
          <a:p>
            <a:pPr indent="0">
              <a:buNone/>
            </a:pPr>
            <a:r>
              <a:rPr lang="de-DE" sz="1600" kern="0" dirty="0">
                <a:latin typeface="Arial" panose="020B0604020202020204" pitchFamily="34" charset="0"/>
                <a:cs typeface="Arial" panose="020B0604020202020204" pitchFamily="34" charset="0"/>
              </a:rPr>
              <a:t>Wenn Sie an Ihre Lehrkraftsprache im Mathematikunterricht denken: Welche Aspekte fallen Ihnen ein?</a:t>
            </a:r>
          </a:p>
        </p:txBody>
      </p:sp>
      <p:sp>
        <p:nvSpPr>
          <p:cNvPr id="11" name="Abgerundete rechteckige Legende 10"/>
          <p:cNvSpPr/>
          <p:nvPr/>
        </p:nvSpPr>
        <p:spPr>
          <a:xfrm>
            <a:off x="6838016" y="1618700"/>
            <a:ext cx="1881266" cy="1320994"/>
          </a:xfrm>
          <a:prstGeom prst="wedgeRoundRectCallout">
            <a:avLst>
              <a:gd name="adj1" fmla="val -41397"/>
              <a:gd name="adj2" fmla="val 58473"/>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rPr>
              <a:t>Wie kann ich die Kinder darin unterstützen, dass sie sich gegenseitig besser verstehen?</a:t>
            </a:r>
          </a:p>
        </p:txBody>
      </p:sp>
      <p:sp>
        <p:nvSpPr>
          <p:cNvPr id="7" name="Datumsplatzhalter 4">
            <a:extLst>
              <a:ext uri="{FF2B5EF4-FFF2-40B4-BE49-F238E27FC236}">
                <a16:creationId xmlns:a16="http://schemas.microsoft.com/office/drawing/2014/main" id="{7A6680DB-DA4D-6990-EB74-E805DCAE491E}"/>
              </a:ext>
            </a:extLst>
          </p:cNvPr>
          <p:cNvSpPr txBox="1">
            <a:spLocks/>
          </p:cNvSpPr>
          <p:nvPr/>
        </p:nvSpPr>
        <p:spPr>
          <a:xfrm>
            <a:off x="580260" y="6338729"/>
            <a:ext cx="2057400" cy="393256"/>
          </a:xfrm>
          <a:prstGeom prst="rect">
            <a:avLst/>
          </a:prstGeom>
        </p:spPr>
        <p:txBody>
          <a:bodyPr/>
          <a:lstStyle>
            <a:defPPr>
              <a:defRPr lang="de-DE"/>
            </a:defPPr>
            <a:lvl1pPr marL="0" algn="l" defTabSz="457200" rtl="0" eaLnBrk="0" fontAlgn="base" latinLnBrk="0" hangingPunct="0">
              <a:spcBef>
                <a:spcPct val="0"/>
              </a:spcBef>
              <a:spcAft>
                <a:spcPct val="0"/>
              </a:spcAft>
              <a:defRPr sz="1200" kern="1200">
                <a:solidFill>
                  <a:schemeClr val="bg2">
                    <a:lumMod val="50000"/>
                  </a:schemeClr>
                </a:solidFill>
                <a:latin typeface="Arial" panose="020B0604020202020204" pitchFamily="34" charset="0"/>
                <a:ea typeface="ＭＳ Ｐゴシック" charset="-128"/>
                <a:cs typeface="Arial" panose="020B0604020202020204" pitchFamily="34" charset="0"/>
              </a:defRPr>
            </a:lvl1pPr>
            <a:lvl2pPr marL="4572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pPr>
              <a:lnSpc>
                <a:spcPct val="150000"/>
              </a:lnSpc>
            </a:pPr>
            <a:fld id="{000CEE34-2044-5642-B412-BC2C7C7150CF}" type="datetime6">
              <a:rPr lang="de-DE" smtClean="0"/>
              <a:pPr>
                <a:lnSpc>
                  <a:spcPct val="150000"/>
                </a:lnSpc>
              </a:pPr>
              <a:t>April 24</a:t>
            </a:fld>
            <a:endParaRPr lang="de-DE" dirty="0"/>
          </a:p>
        </p:txBody>
      </p:sp>
    </p:spTree>
    <p:extLst>
      <p:ext uri="{BB962C8B-B14F-4D97-AF65-F5344CB8AC3E}">
        <p14:creationId xmlns:p14="http://schemas.microsoft.com/office/powerpoint/2010/main" val="3384906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3" grpId="0" animBg="1"/>
      <p:bldP spid="3" grpId="0" animBg="1"/>
      <p:bldP spid="4"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9553893-9BE2-6249-811F-AF9A94E644C7}"/>
              </a:ext>
            </a:extLst>
          </p:cNvPr>
          <p:cNvSpPr>
            <a:spLocks noGrp="1"/>
          </p:cNvSpPr>
          <p:nvPr>
            <p:ph idx="1"/>
          </p:nvPr>
        </p:nvSpPr>
        <p:spPr/>
        <p:txBody>
          <a:bodyPr/>
          <a:lstStyle/>
          <a:p>
            <a:r>
              <a:rPr lang="de-DE" dirty="0"/>
              <a:t>Reflexion des Erprobungsauftrags</a:t>
            </a:r>
          </a:p>
          <a:p>
            <a:r>
              <a:rPr lang="de-DE" dirty="0"/>
              <a:t>Kommunikationsförderung im Mathematikunterricht</a:t>
            </a:r>
          </a:p>
          <a:p>
            <a:r>
              <a:rPr lang="de-DE" b="1" dirty="0"/>
              <a:t>Lehrkraft als sprachliches Vorbild</a:t>
            </a:r>
          </a:p>
          <a:p>
            <a:r>
              <a:rPr lang="de-DE" dirty="0"/>
              <a:t>Sprachmittel anregen</a:t>
            </a:r>
          </a:p>
          <a:p>
            <a:r>
              <a:rPr lang="de-DE" dirty="0"/>
              <a:t>Materialhandlungen sprachlich begleiten</a:t>
            </a:r>
          </a:p>
          <a:p>
            <a:r>
              <a:rPr lang="de-DE" dirty="0"/>
              <a:t>Sprachliches Korrektiv</a:t>
            </a:r>
          </a:p>
          <a:p>
            <a:r>
              <a:rPr lang="de-DE" dirty="0">
                <a:latin typeface="Arial"/>
                <a:cs typeface="Arial"/>
              </a:rPr>
              <a:t>Reflexion und Ausblick (Erprobungsauftrag)</a:t>
            </a:r>
            <a:endParaRPr lang="de-DE" dirty="0"/>
          </a:p>
        </p:txBody>
      </p:sp>
      <p:sp>
        <p:nvSpPr>
          <p:cNvPr id="6" name="Titel 1">
            <a:extLst>
              <a:ext uri="{FF2B5EF4-FFF2-40B4-BE49-F238E27FC236}">
                <a16:creationId xmlns:a16="http://schemas.microsoft.com/office/drawing/2014/main" id="{615EDD26-F478-D065-33D8-9D97E202B7A9}"/>
              </a:ext>
            </a:extLst>
          </p:cNvPr>
          <p:cNvSpPr>
            <a:spLocks noGrp="1"/>
          </p:cNvSpPr>
          <p:nvPr>
            <p:ph type="title"/>
          </p:nvPr>
        </p:nvSpPr>
        <p:spPr>
          <a:xfrm>
            <a:off x="1096423" y="382774"/>
            <a:ext cx="7009509" cy="603704"/>
          </a:xfrm>
          <a:prstGeom prst="rect">
            <a:avLst/>
          </a:prstGeom>
        </p:spPr>
        <p:txBody>
          <a:bodyPr/>
          <a:lstStyle/>
          <a:p>
            <a:r>
              <a:rPr lang="de-DE" dirty="0"/>
              <a:t>Gliederung</a:t>
            </a:r>
          </a:p>
        </p:txBody>
      </p:sp>
      <p:sp>
        <p:nvSpPr>
          <p:cNvPr id="3" name="Datumsplatzhalter 4">
            <a:extLst>
              <a:ext uri="{FF2B5EF4-FFF2-40B4-BE49-F238E27FC236}">
                <a16:creationId xmlns:a16="http://schemas.microsoft.com/office/drawing/2014/main" id="{F5961063-E150-4A2F-02FE-91799E636CFE}"/>
              </a:ext>
            </a:extLst>
          </p:cNvPr>
          <p:cNvSpPr txBox="1">
            <a:spLocks/>
          </p:cNvSpPr>
          <p:nvPr/>
        </p:nvSpPr>
        <p:spPr>
          <a:xfrm>
            <a:off x="580260" y="6338729"/>
            <a:ext cx="2057400" cy="393256"/>
          </a:xfrm>
          <a:prstGeom prst="rect">
            <a:avLst/>
          </a:prstGeom>
        </p:spPr>
        <p:txBody>
          <a:bodyPr/>
          <a:lstStyle>
            <a:defPPr>
              <a:defRPr lang="de-DE"/>
            </a:defPPr>
            <a:lvl1pPr marL="0" algn="l" defTabSz="457200" rtl="0" eaLnBrk="0" fontAlgn="base" latinLnBrk="0" hangingPunct="0">
              <a:spcBef>
                <a:spcPct val="0"/>
              </a:spcBef>
              <a:spcAft>
                <a:spcPct val="0"/>
              </a:spcAft>
              <a:defRPr sz="1200" kern="1200">
                <a:solidFill>
                  <a:schemeClr val="bg2">
                    <a:lumMod val="50000"/>
                  </a:schemeClr>
                </a:solidFill>
                <a:latin typeface="Arial" panose="020B0604020202020204" pitchFamily="34" charset="0"/>
                <a:ea typeface="ＭＳ Ｐゴシック" charset="-128"/>
                <a:cs typeface="Arial" panose="020B0604020202020204" pitchFamily="34" charset="0"/>
              </a:defRPr>
            </a:lvl1pPr>
            <a:lvl2pPr marL="4572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pPr>
              <a:lnSpc>
                <a:spcPct val="150000"/>
              </a:lnSpc>
            </a:pPr>
            <a:fld id="{000CEE34-2044-5642-B412-BC2C7C7150CF}" type="datetime6">
              <a:rPr lang="de-DE" smtClean="0"/>
              <a:pPr>
                <a:lnSpc>
                  <a:spcPct val="150000"/>
                </a:lnSpc>
              </a:pPr>
              <a:t>April 24</a:t>
            </a:fld>
            <a:endParaRPr lang="de-DE" dirty="0"/>
          </a:p>
        </p:txBody>
      </p:sp>
    </p:spTree>
    <p:extLst>
      <p:ext uri="{BB962C8B-B14F-4D97-AF65-F5344CB8AC3E}">
        <p14:creationId xmlns:p14="http://schemas.microsoft.com/office/powerpoint/2010/main" val="38054437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2F81E7-6437-FA8D-9B89-C8479700E010}"/>
              </a:ext>
            </a:extLst>
          </p:cNvPr>
          <p:cNvSpPr>
            <a:spLocks noGrp="1"/>
          </p:cNvSpPr>
          <p:nvPr>
            <p:ph type="title"/>
          </p:nvPr>
        </p:nvSpPr>
        <p:spPr/>
        <p:txBody>
          <a:bodyPr/>
          <a:lstStyle/>
          <a:p>
            <a:r>
              <a:rPr lang="de-DE" dirty="0"/>
              <a:t>Hintergrundinfos</a:t>
            </a:r>
          </a:p>
        </p:txBody>
      </p:sp>
      <p:sp>
        <p:nvSpPr>
          <p:cNvPr id="3" name="Textplatzhalter 2">
            <a:extLst>
              <a:ext uri="{FF2B5EF4-FFF2-40B4-BE49-F238E27FC236}">
                <a16:creationId xmlns:a16="http://schemas.microsoft.com/office/drawing/2014/main" id="{B3E82CE6-44FF-9AF8-F872-475F9714A702}"/>
              </a:ext>
            </a:extLst>
          </p:cNvPr>
          <p:cNvSpPr>
            <a:spLocks noGrp="1"/>
          </p:cNvSpPr>
          <p:nvPr>
            <p:ph type="body" sz="quarter" idx="13"/>
          </p:nvPr>
        </p:nvSpPr>
        <p:spPr/>
        <p:txBody>
          <a:bodyPr/>
          <a:lstStyle/>
          <a:p>
            <a:r>
              <a:rPr lang="de-DE" dirty="0"/>
              <a:t>HINWEISE ZU DEN FOLIEN 24–25</a:t>
            </a:r>
          </a:p>
        </p:txBody>
      </p:sp>
      <p:sp>
        <p:nvSpPr>
          <p:cNvPr id="4" name="Inhaltsplatzhalter 3">
            <a:extLst>
              <a:ext uri="{FF2B5EF4-FFF2-40B4-BE49-F238E27FC236}">
                <a16:creationId xmlns:a16="http://schemas.microsoft.com/office/drawing/2014/main" id="{4B2F0732-2285-DB41-35F6-2CBEA8CF6707}"/>
              </a:ext>
            </a:extLst>
          </p:cNvPr>
          <p:cNvSpPr>
            <a:spLocks noGrp="1"/>
          </p:cNvSpPr>
          <p:nvPr>
            <p:ph idx="1"/>
          </p:nvPr>
        </p:nvSpPr>
        <p:spPr>
          <a:xfrm>
            <a:off x="1096423" y="1639659"/>
            <a:ext cx="7009509" cy="1326212"/>
          </a:xfrm>
        </p:spPr>
        <p:txBody>
          <a:bodyPr/>
          <a:lstStyle/>
          <a:p>
            <a:r>
              <a:rPr lang="de-DE" sz="1200" b="1" dirty="0">
                <a:latin typeface="+mj-lt"/>
              </a:rPr>
              <a:t>Ziel: </a:t>
            </a:r>
            <a:r>
              <a:rPr lang="de-DE" sz="1200" dirty="0">
                <a:latin typeface="+mj-lt"/>
              </a:rPr>
              <a:t>Ziel der folgenden Aktivität ist, die Lehrkräfte dafür zu sensibilisieren, wie bedeutsam eigene Sprache im Unterricht ist. Dabei sollte mit den Lehrkräften gemeinsam anhand des Videos konkretisiert werden, was es ausmacht, sprachliches Vorbild zu sein. </a:t>
            </a:r>
          </a:p>
          <a:p>
            <a:r>
              <a:rPr lang="de-DE" sz="1200" dirty="0">
                <a:latin typeface="+mj-lt"/>
              </a:rPr>
              <a:t>Was lässt sich gemeinsam reflektieren?</a:t>
            </a:r>
          </a:p>
          <a:p>
            <a:endParaRPr lang="de-DE" sz="1200" dirty="0"/>
          </a:p>
          <a:p>
            <a:endParaRPr lang="de-DE" dirty="0"/>
          </a:p>
        </p:txBody>
      </p:sp>
      <p:graphicFrame>
        <p:nvGraphicFramePr>
          <p:cNvPr id="6" name="Inhaltsplatzhalter 4">
            <a:extLst>
              <a:ext uri="{FF2B5EF4-FFF2-40B4-BE49-F238E27FC236}">
                <a16:creationId xmlns:a16="http://schemas.microsoft.com/office/drawing/2014/main" id="{4347BD86-724E-4201-20F4-3774690CBFBD}"/>
              </a:ext>
            </a:extLst>
          </p:cNvPr>
          <p:cNvGraphicFramePr>
            <a:graphicFrameLocks/>
          </p:cNvGraphicFramePr>
          <p:nvPr>
            <p:extLst>
              <p:ext uri="{D42A27DB-BD31-4B8C-83A1-F6EECF244321}">
                <p14:modId xmlns:p14="http://schemas.microsoft.com/office/powerpoint/2010/main" val="1141521097"/>
              </p:ext>
            </p:extLst>
          </p:nvPr>
        </p:nvGraphicFramePr>
        <p:xfrm>
          <a:off x="1096267" y="3003012"/>
          <a:ext cx="7703176" cy="3232539"/>
        </p:xfrm>
        <a:graphic>
          <a:graphicData uri="http://schemas.openxmlformats.org/drawingml/2006/table">
            <a:tbl>
              <a:tblPr firstRow="1" bandRow="1">
                <a:tableStyleId>{5C22544A-7EE6-4342-B048-85BDC9FD1C3A}</a:tableStyleId>
              </a:tblPr>
              <a:tblGrid>
                <a:gridCol w="290260">
                  <a:extLst>
                    <a:ext uri="{9D8B030D-6E8A-4147-A177-3AD203B41FA5}">
                      <a16:colId xmlns:a16="http://schemas.microsoft.com/office/drawing/2014/main" val="2248748236"/>
                    </a:ext>
                  </a:extLst>
                </a:gridCol>
                <a:gridCol w="2778031">
                  <a:extLst>
                    <a:ext uri="{9D8B030D-6E8A-4147-A177-3AD203B41FA5}">
                      <a16:colId xmlns:a16="http://schemas.microsoft.com/office/drawing/2014/main" val="3168553066"/>
                    </a:ext>
                  </a:extLst>
                </a:gridCol>
                <a:gridCol w="4634885">
                  <a:extLst>
                    <a:ext uri="{9D8B030D-6E8A-4147-A177-3AD203B41FA5}">
                      <a16:colId xmlns:a16="http://schemas.microsoft.com/office/drawing/2014/main" val="2649797159"/>
                    </a:ext>
                  </a:extLst>
                </a:gridCol>
              </a:tblGrid>
              <a:tr h="333920">
                <a:tc gridSpan="2">
                  <a:txBody>
                    <a:bodyPr/>
                    <a:lstStyle/>
                    <a:p>
                      <a:r>
                        <a:rPr lang="de-DE" sz="1000" b="0" kern="100" dirty="0">
                          <a:solidFill>
                            <a:schemeClr val="tx1"/>
                          </a:solidFill>
                          <a:effectLst/>
                          <a:latin typeface="Arial" panose="020B0604020202020204" pitchFamily="34" charset="0"/>
                          <a:cs typeface="Arial" panose="020B0604020202020204" pitchFamily="34" charset="0"/>
                        </a:rPr>
                        <a:t>Transkript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000" b="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Diese Aspekte können z. B. gemeinsam in den Blick genommen werden: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31949556"/>
                  </a:ext>
                </a:extLst>
              </a:tr>
              <a:tr h="349197">
                <a:tc>
                  <a:txBody>
                    <a:bodyPr/>
                    <a:lstStyle/>
                    <a:p>
                      <a:r>
                        <a:rPr lang="de-DE" sz="1000" b="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000" b="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Dann lasst uns mal schauen, was ihr zu den Entdeckerpäckchen entdeckt habt.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de-DE" sz="1000" b="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42127084"/>
                  </a:ext>
                </a:extLst>
              </a:tr>
              <a:tr h="261245">
                <a:tc>
                  <a:txBody>
                    <a:bodyPr/>
                    <a:lstStyle/>
                    <a:p>
                      <a:r>
                        <a:rPr lang="de-DE" sz="1000" kern="100" dirty="0">
                          <a:effectLst/>
                          <a:latin typeface="Arial" panose="020B0604020202020204" pitchFamily="34" charset="0"/>
                          <a:ea typeface="Calibri" panose="020F0502020204030204" pitchFamily="34" charset="0"/>
                          <a:cs typeface="Arial" panose="020B0604020202020204" pitchFamily="34" charset="0"/>
                        </a:rPr>
                        <a:t>K</a:t>
                      </a:r>
                      <a:r>
                        <a:rPr lang="de-DE" sz="1000" kern="100" baseline="-25000" dirty="0">
                          <a:effectLst/>
                          <a:latin typeface="Arial" panose="020B0604020202020204" pitchFamily="34" charset="0"/>
                          <a:ea typeface="Calibri" panose="020F0502020204030204" pitchFamily="34" charset="0"/>
                          <a:cs typeface="Arial" panose="020B0604020202020204" pitchFamily="34" charset="0"/>
                        </a:rPr>
                        <a:t>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000" kern="100" dirty="0">
                          <a:effectLst/>
                          <a:latin typeface="Arial" panose="020B0604020202020204" pitchFamily="34" charset="0"/>
                          <a:ea typeface="Calibri" panose="020F0502020204030204" pitchFamily="34" charset="0"/>
                          <a:cs typeface="Arial" panose="020B0604020202020204" pitchFamily="34" charset="0"/>
                        </a:rPr>
                        <a:t>Das ist wie ein Countdown.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4">
                  <a:txBody>
                    <a:bodyPr/>
                    <a:lstStyle/>
                    <a:p>
                      <a:pPr marL="171450" indent="-171450">
                        <a:buFont typeface="Arial" panose="020B0604020202020204" pitchFamily="34" charset="0"/>
                        <a:buChar char="•"/>
                      </a:pPr>
                      <a:r>
                        <a:rPr lang="de-DE" sz="1000" kern="1200" dirty="0">
                          <a:solidFill>
                            <a:schemeClr val="dk1"/>
                          </a:solidFill>
                          <a:latin typeface="+mn-lt"/>
                          <a:ea typeface="+mn-ea"/>
                          <a:cs typeface="+mn-cs"/>
                        </a:rPr>
                        <a:t>Die Lehrkraft greift die Äußerung des Kindes selbst wieder auf, nutzt dabei jedoch keine Fachbegriffe oder Gestik, um das Gesagte zu begleiten.</a:t>
                      </a:r>
                    </a:p>
                    <a:p>
                      <a:pPr marL="171450" indent="-171450">
                        <a:buFont typeface="Arial" panose="020B0604020202020204" pitchFamily="34" charset="0"/>
                        <a:buChar char="•"/>
                      </a:pPr>
                      <a:r>
                        <a:rPr lang="de-DE" sz="1000" kern="1200" dirty="0">
                          <a:solidFill>
                            <a:schemeClr val="dk1"/>
                          </a:solidFill>
                          <a:latin typeface="+mn-lt"/>
                          <a:ea typeface="+mn-ea"/>
                          <a:cs typeface="+mn-cs"/>
                        </a:rPr>
                        <a:t>Die Lehrkraft interpretiert die Äußerung des Kindes, sie ist sich dabei vermutlich nicht im Klaren darüber, dass die Bestätigung der Äußerung des Kindes (Countdown) durch die Lehrkraft bei anderen Kindern zur Irritation führen kann, weil diese auf unterschiedliche/ andere Aspekte fokussiert haben.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000" kern="100" dirty="0">
                          <a:solidFill>
                            <a:schemeClr val="dk1"/>
                          </a:solidFill>
                          <a:effectLst/>
                          <a:latin typeface="+mn-lt"/>
                          <a:cs typeface="Times New Roman" panose="02020603050405020304" pitchFamily="18" charset="0"/>
                        </a:rPr>
                        <a:t>Auf den Sprachspeicher an der Wand hätte ggf. verwiesen werden können, bzw. die Lehrkräfte hätte selbst Bezug auf eingeführte Fachbegriffe/Satzphrasen nehmen können.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000" kern="100" dirty="0">
                          <a:solidFill>
                            <a:schemeClr val="dk1"/>
                          </a:solidFill>
                          <a:effectLst/>
                          <a:latin typeface="+mn-lt"/>
                          <a:cs typeface="Times New Roman" panose="02020603050405020304" pitchFamily="18"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10070239"/>
                  </a:ext>
                </a:extLst>
              </a:tr>
              <a:tr h="261245">
                <a:tc>
                  <a:txBody>
                    <a:bodyPr/>
                    <a:lstStyle/>
                    <a:p>
                      <a:r>
                        <a:rPr lang="de-DE" sz="1000" kern="100">
                          <a:effectLst/>
                          <a:latin typeface="Arial" panose="020B0604020202020204" pitchFamily="34" charset="0"/>
                          <a:ea typeface="Calibri" panose="020F0502020204030204" pitchFamily="34" charset="0"/>
                          <a:cs typeface="Arial" panose="020B0604020202020204" pitchFamily="34" charset="0"/>
                        </a:rPr>
                        <a:t>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000" kern="100" dirty="0">
                          <a:effectLst/>
                          <a:latin typeface="Arial" panose="020B0604020202020204" pitchFamily="34" charset="0"/>
                          <a:ea typeface="Calibri" panose="020F0502020204030204" pitchFamily="34" charset="0"/>
                          <a:cs typeface="Arial" panose="020B0604020202020204" pitchFamily="34" charset="0"/>
                        </a:rPr>
                        <a:t>Ja genau, da wird es ja immer eins weniger.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40500896"/>
                  </a:ext>
                </a:extLst>
              </a:tr>
              <a:tr h="261245">
                <a:tc>
                  <a:txBody>
                    <a:bodyPr/>
                    <a:lstStyle/>
                    <a:p>
                      <a:r>
                        <a:rPr lang="de-DE" sz="1000" kern="100" dirty="0">
                          <a:effectLst/>
                          <a:latin typeface="Arial" panose="020B0604020202020204" pitchFamily="34" charset="0"/>
                          <a:ea typeface="Calibri" panose="020F0502020204030204" pitchFamily="34" charset="0"/>
                          <a:cs typeface="Arial" panose="020B0604020202020204" pitchFamily="34" charset="0"/>
                        </a:rPr>
                        <a:t>K</a:t>
                      </a:r>
                      <a:r>
                        <a:rPr lang="de-DE" sz="1000" kern="100" baseline="-25000" dirty="0">
                          <a:effectLst/>
                          <a:latin typeface="Arial" panose="020B0604020202020204" pitchFamily="34" charset="0"/>
                          <a:ea typeface="Calibri" panose="020F0502020204030204" pitchFamily="34" charset="0"/>
                          <a:cs typeface="Arial" panose="020B0604020202020204" pitchFamily="34" charset="0"/>
                        </a:rPr>
                        <a:t>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000" i="1" kern="100" dirty="0">
                          <a:effectLst/>
                          <a:latin typeface="Arial" panose="020B0604020202020204" pitchFamily="34" charset="0"/>
                          <a:ea typeface="Calibri" panose="020F0502020204030204" pitchFamily="34" charset="0"/>
                          <a:cs typeface="Arial" panose="020B0604020202020204" pitchFamily="34" charset="0"/>
                        </a:rPr>
                        <a:t>Gedankenblase: Aber das bleibt doch gleich.</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de-DE" sz="800" i="1"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0177905"/>
                  </a:ext>
                </a:extLst>
              </a:tr>
              <a:tr h="163840">
                <a:tc>
                  <a:txBody>
                    <a:bodyPr/>
                    <a:lstStyle/>
                    <a:p>
                      <a:r>
                        <a:rPr lang="de-DE" sz="1000" kern="100" baseline="0" dirty="0">
                          <a:effectLst/>
                          <a:latin typeface="Arial" panose="020B0604020202020204" pitchFamily="34" charset="0"/>
                          <a:ea typeface="Calibri" panose="020F0502020204030204" pitchFamily="34" charset="0"/>
                          <a:cs typeface="Arial" panose="020B0604020202020204" pitchFamily="34" charset="0"/>
                        </a:rPr>
                        <a:t>K</a:t>
                      </a:r>
                      <a:r>
                        <a:rPr lang="de-DE" sz="1000" kern="100" baseline="-25000" dirty="0">
                          <a:effectLst/>
                          <a:latin typeface="Arial" panose="020B0604020202020204" pitchFamily="34" charset="0"/>
                          <a:ea typeface="Calibri" panose="020F0502020204030204" pitchFamily="34" charset="0"/>
                          <a:cs typeface="Arial" panose="020B0604020202020204" pitchFamily="34" charset="0"/>
                        </a:rPr>
                        <a:t>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i="1" kern="100" dirty="0">
                          <a:effectLst/>
                          <a:latin typeface="Arial" panose="020B0604020202020204" pitchFamily="34" charset="0"/>
                          <a:ea typeface="Calibri" panose="020F0502020204030204" pitchFamily="34" charset="0"/>
                          <a:cs typeface="Arial" panose="020B0604020202020204" pitchFamily="34" charset="0"/>
                        </a:rPr>
                        <a:t>Gedankenblase: Aber das wird doch immer eins mehr.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800" i="1"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9435535"/>
                  </a:ext>
                </a:extLst>
              </a:tr>
              <a:tr h="263422">
                <a:tc>
                  <a:txBody>
                    <a:bodyPr/>
                    <a:lstStyle/>
                    <a:p>
                      <a:r>
                        <a:rPr lang="de-DE" sz="1000" kern="100">
                          <a:effectLst/>
                          <a:latin typeface="Arial" panose="020B0604020202020204" pitchFamily="34" charset="0"/>
                          <a:ea typeface="Calibri" panose="020F0502020204030204" pitchFamily="34" charset="0"/>
                          <a:cs typeface="Arial" panose="020B0604020202020204" pitchFamily="34" charset="0"/>
                        </a:rPr>
                        <a:t>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000" kern="100" dirty="0">
                          <a:effectLst/>
                          <a:latin typeface="Arial" panose="020B0604020202020204" pitchFamily="34" charset="0"/>
                          <a:ea typeface="Calibri" panose="020F0502020204030204" pitchFamily="34" charset="0"/>
                          <a:cs typeface="Arial" panose="020B0604020202020204" pitchFamily="34" charset="0"/>
                        </a:rPr>
                        <a:t>Und was könnt ihr noch entdecken?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de-DE" sz="10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23345412"/>
                  </a:ext>
                </a:extLst>
              </a:tr>
              <a:tr h="583095">
                <a:tc>
                  <a:txBody>
                    <a:bodyPr/>
                    <a:lstStyle/>
                    <a:p>
                      <a:r>
                        <a:rPr lang="de-DE" sz="1000" kern="100">
                          <a:effectLst/>
                          <a:latin typeface="Arial" panose="020B0604020202020204" pitchFamily="34" charset="0"/>
                          <a:ea typeface="Calibri" panose="020F0502020204030204" pitchFamily="34" charset="0"/>
                          <a:cs typeface="Arial" panose="020B0604020202020204" pitchFamily="34" charset="0"/>
                        </a:rPr>
                        <a:t>L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000" kern="100" dirty="0">
                          <a:effectLst/>
                          <a:latin typeface="Arial" panose="020B0604020202020204" pitchFamily="34" charset="0"/>
                          <a:ea typeface="Calibri" panose="020F0502020204030204" pitchFamily="34" charset="0"/>
                          <a:cs typeface="Arial" panose="020B0604020202020204" pitchFamily="34" charset="0"/>
                        </a:rPr>
                        <a:t>Wir können ja mal gemeinsam schauen. Hier ist es ja immer einer mehr, eins, zwei, drei, vier </a:t>
                      </a:r>
                      <a:r>
                        <a:rPr lang="de-DE" sz="1000" i="1" kern="100" dirty="0">
                          <a:effectLst/>
                          <a:latin typeface="Arial" panose="020B0604020202020204" pitchFamily="34" charset="0"/>
                          <a:ea typeface="Calibri" panose="020F0502020204030204" pitchFamily="34" charset="0"/>
                          <a:cs typeface="Arial" panose="020B0604020202020204" pitchFamily="34" charset="0"/>
                        </a:rPr>
                        <a:t>(Lehrkraft zeigt auf die zweite Spalte und fährt mit dem Finger nach unten)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000" kern="100" dirty="0">
                          <a:solidFill>
                            <a:schemeClr val="dk1"/>
                          </a:solidFill>
                          <a:effectLst/>
                          <a:latin typeface="+mn-lt"/>
                          <a:ea typeface="Calibri" panose="020F0502020204030204" pitchFamily="34" charset="0"/>
                          <a:cs typeface="Times New Roman" panose="02020603050405020304" pitchFamily="18" charset="0"/>
                        </a:rPr>
                        <a:t>An dieser Stelle begleitet die Lehrkraft das Gesagte durch direktes Zeigen auf die zweite Spalte des Entdeckerpäckchens. Dabei nutzt sie deiktische Ausdrücke („hier“), aber ohne Verwendung der Fachausdrücke (z. B. „die zweite Zahl wird immer um eins mehr.“). </a:t>
                      </a:r>
                      <a:r>
                        <a:rPr lang="de-DE" sz="1000" i="1" kern="10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14454491"/>
                  </a:ext>
                </a:extLst>
              </a:tr>
            </a:tbl>
          </a:graphicData>
        </a:graphic>
      </p:graphicFrame>
    </p:spTree>
    <p:extLst>
      <p:ext uri="{BB962C8B-B14F-4D97-AF65-F5344CB8AC3E}">
        <p14:creationId xmlns:p14="http://schemas.microsoft.com/office/powerpoint/2010/main" val="28902653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62C02E-F191-9B26-F62B-384BC275CB71}"/>
              </a:ext>
            </a:extLst>
          </p:cNvPr>
          <p:cNvSpPr>
            <a:spLocks noGrp="1"/>
          </p:cNvSpPr>
          <p:nvPr>
            <p:ph type="title"/>
          </p:nvPr>
        </p:nvSpPr>
        <p:spPr/>
        <p:txBody>
          <a:bodyPr/>
          <a:lstStyle/>
          <a:p>
            <a:r>
              <a:rPr lang="de-DE" dirty="0"/>
              <a:t>Lehrkraft als sprachliches Vorbild</a:t>
            </a:r>
          </a:p>
        </p:txBody>
      </p:sp>
      <p:sp>
        <p:nvSpPr>
          <p:cNvPr id="3" name="Textplatzhalter 2">
            <a:extLst>
              <a:ext uri="{FF2B5EF4-FFF2-40B4-BE49-F238E27FC236}">
                <a16:creationId xmlns:a16="http://schemas.microsoft.com/office/drawing/2014/main" id="{3F91D7DE-DCC9-E09E-8BBA-0AA21326A4B7}"/>
              </a:ext>
            </a:extLst>
          </p:cNvPr>
          <p:cNvSpPr>
            <a:spLocks noGrp="1"/>
          </p:cNvSpPr>
          <p:nvPr>
            <p:ph type="body" sz="quarter" idx="13"/>
          </p:nvPr>
        </p:nvSpPr>
        <p:spPr/>
        <p:txBody>
          <a:bodyPr/>
          <a:lstStyle/>
          <a:p>
            <a:r>
              <a:rPr lang="de-DE" dirty="0"/>
              <a:t>SZENE 1</a:t>
            </a:r>
          </a:p>
        </p:txBody>
      </p:sp>
      <p:sp>
        <p:nvSpPr>
          <p:cNvPr id="4" name="Datumsplatzhalter 4">
            <a:extLst>
              <a:ext uri="{FF2B5EF4-FFF2-40B4-BE49-F238E27FC236}">
                <a16:creationId xmlns:a16="http://schemas.microsoft.com/office/drawing/2014/main" id="{C40FD33A-17B7-04E0-8548-4AD5F843EAAF}"/>
              </a:ext>
            </a:extLst>
          </p:cNvPr>
          <p:cNvSpPr txBox="1">
            <a:spLocks/>
          </p:cNvSpPr>
          <p:nvPr/>
        </p:nvSpPr>
        <p:spPr>
          <a:xfrm>
            <a:off x="580260" y="6338729"/>
            <a:ext cx="2057400" cy="393256"/>
          </a:xfrm>
          <a:prstGeom prst="rect">
            <a:avLst/>
          </a:prstGeom>
        </p:spPr>
        <p:txBody>
          <a:bodyPr/>
          <a:lstStyle>
            <a:defPPr>
              <a:defRPr lang="de-DE"/>
            </a:defPPr>
            <a:lvl1pPr marL="0" algn="l" defTabSz="457200" rtl="0" eaLnBrk="0" fontAlgn="base" latinLnBrk="0" hangingPunct="0">
              <a:spcBef>
                <a:spcPct val="0"/>
              </a:spcBef>
              <a:spcAft>
                <a:spcPct val="0"/>
              </a:spcAft>
              <a:defRPr sz="1200" kern="1200">
                <a:solidFill>
                  <a:schemeClr val="bg2">
                    <a:lumMod val="50000"/>
                  </a:schemeClr>
                </a:solidFill>
                <a:latin typeface="Arial" panose="020B0604020202020204" pitchFamily="34" charset="0"/>
                <a:ea typeface="ＭＳ Ｐゴシック" charset="-128"/>
                <a:cs typeface="Arial" panose="020B0604020202020204" pitchFamily="34" charset="0"/>
              </a:defRPr>
            </a:lvl1pPr>
            <a:lvl2pPr marL="4572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pPr>
              <a:lnSpc>
                <a:spcPct val="150000"/>
              </a:lnSpc>
            </a:pPr>
            <a:fld id="{000CEE34-2044-5642-B412-BC2C7C7150CF}" type="datetime6">
              <a:rPr lang="de-DE" smtClean="0"/>
              <a:pPr>
                <a:lnSpc>
                  <a:spcPct val="150000"/>
                </a:lnSpc>
              </a:pPr>
              <a:t>April 24</a:t>
            </a:fld>
            <a:endParaRPr lang="de-DE" dirty="0"/>
          </a:p>
        </p:txBody>
      </p:sp>
      <p:pic>
        <p:nvPicPr>
          <p:cNvPr id="6" name="Modul 2_Video_Entdeckerpäckchen_Teil 1">
            <a:hlinkClick r:id="" action="ppaction://media"/>
            <a:extLst>
              <a:ext uri="{FF2B5EF4-FFF2-40B4-BE49-F238E27FC236}">
                <a16:creationId xmlns:a16="http://schemas.microsoft.com/office/drawing/2014/main" id="{512037E7-FC47-8452-77B5-E17FCBEF304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a:stretch/>
        </p:blipFill>
        <p:spPr>
          <a:xfrm>
            <a:off x="1067245" y="1847210"/>
            <a:ext cx="7009510" cy="3942849"/>
          </a:xfrm>
          <a:prstGeom prst="rect">
            <a:avLst/>
          </a:prstGeom>
        </p:spPr>
      </p:pic>
    </p:spTree>
    <p:extLst>
      <p:ext uri="{BB962C8B-B14F-4D97-AF65-F5344CB8AC3E}">
        <p14:creationId xmlns:p14="http://schemas.microsoft.com/office/powerpoint/2010/main" val="661666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53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84437729-2ED6-E7E7-DADB-CA68C4178EE7}"/>
              </a:ext>
            </a:extLst>
          </p:cNvPr>
          <p:cNvSpPr>
            <a:spLocks noGrp="1"/>
          </p:cNvSpPr>
          <p:nvPr>
            <p:ph type="body" sz="quarter" idx="14"/>
          </p:nvPr>
        </p:nvSpPr>
        <p:spPr>
          <a:xfrm>
            <a:off x="1763316" y="1564851"/>
            <a:ext cx="7008812" cy="1536792"/>
          </a:xfrm>
        </p:spPr>
        <p:txBody>
          <a:bodyPr>
            <a:normAutofit lnSpcReduction="10000"/>
          </a:bodyPr>
          <a:lstStyle/>
          <a:p>
            <a:r>
              <a:rPr lang="de-DE" dirty="0"/>
              <a:t>Analysieren Sie die Szene in Bezug auf die Lehrkraftsprache. Was ist gelungen? </a:t>
            </a:r>
            <a:br>
              <a:rPr lang="de-DE" dirty="0"/>
            </a:br>
            <a:r>
              <a:rPr lang="de-DE" dirty="0"/>
              <a:t>Wo sehen Sie Verbesserungspotentiale?</a:t>
            </a:r>
          </a:p>
        </p:txBody>
      </p:sp>
      <p:graphicFrame>
        <p:nvGraphicFramePr>
          <p:cNvPr id="5" name="Inhaltsplatzhalter 4">
            <a:extLst>
              <a:ext uri="{FF2B5EF4-FFF2-40B4-BE49-F238E27FC236}">
                <a16:creationId xmlns:a16="http://schemas.microsoft.com/office/drawing/2014/main" id="{D4BFA9C7-693B-04A1-C36C-239C75815C3D}"/>
              </a:ext>
            </a:extLst>
          </p:cNvPr>
          <p:cNvGraphicFramePr>
            <a:graphicFrameLocks noGrp="1"/>
          </p:cNvGraphicFramePr>
          <p:nvPr>
            <p:ph idx="4294967295"/>
            <p:extLst>
              <p:ext uri="{D42A27DB-BD31-4B8C-83A1-F6EECF244321}">
                <p14:modId xmlns:p14="http://schemas.microsoft.com/office/powerpoint/2010/main" val="204830216"/>
              </p:ext>
            </p:extLst>
          </p:nvPr>
        </p:nvGraphicFramePr>
        <p:xfrm>
          <a:off x="2183638" y="3156234"/>
          <a:ext cx="6452009" cy="3073400"/>
        </p:xfrm>
        <a:graphic>
          <a:graphicData uri="http://schemas.openxmlformats.org/drawingml/2006/table">
            <a:tbl>
              <a:tblPr firstRow="1" bandRow="1">
                <a:tableStyleId>{5C22544A-7EE6-4342-B048-85BDC9FD1C3A}</a:tableStyleId>
              </a:tblPr>
              <a:tblGrid>
                <a:gridCol w="422786">
                  <a:extLst>
                    <a:ext uri="{9D8B030D-6E8A-4147-A177-3AD203B41FA5}">
                      <a16:colId xmlns:a16="http://schemas.microsoft.com/office/drawing/2014/main" val="2248748236"/>
                    </a:ext>
                  </a:extLst>
                </a:gridCol>
                <a:gridCol w="6029223">
                  <a:extLst>
                    <a:ext uri="{9D8B030D-6E8A-4147-A177-3AD203B41FA5}">
                      <a16:colId xmlns:a16="http://schemas.microsoft.com/office/drawing/2014/main" val="3168553066"/>
                    </a:ext>
                  </a:extLst>
                </a:gridCol>
              </a:tblGrid>
              <a:tr h="487680">
                <a:tc>
                  <a:txBody>
                    <a:bodyPr/>
                    <a:lstStyle/>
                    <a:p>
                      <a:r>
                        <a:rPr lang="de-DE" sz="1600" b="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600" b="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Dann lasst uns mal schauen, was ihr zu den Entdeckerpäckchen entdeckt habt.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42127084"/>
                  </a:ext>
                </a:extLst>
              </a:tr>
              <a:tr h="370840">
                <a:tc>
                  <a:txBody>
                    <a:bodyPr/>
                    <a:lstStyle/>
                    <a:p>
                      <a:r>
                        <a:rPr lang="de-DE" sz="1600" kern="100" dirty="0">
                          <a:effectLst/>
                          <a:latin typeface="Arial" panose="020B0604020202020204" pitchFamily="34" charset="0"/>
                          <a:ea typeface="Calibri" panose="020F0502020204030204" pitchFamily="34" charset="0"/>
                          <a:cs typeface="Arial" panose="020B0604020202020204" pitchFamily="34" charset="0"/>
                        </a:rPr>
                        <a:t>K</a:t>
                      </a:r>
                      <a:r>
                        <a:rPr lang="de-DE" sz="1600" kern="100" baseline="-25000" dirty="0">
                          <a:effectLst/>
                          <a:latin typeface="Arial" panose="020B0604020202020204" pitchFamily="34" charset="0"/>
                          <a:ea typeface="Calibri" panose="020F0502020204030204" pitchFamily="34" charset="0"/>
                          <a:cs typeface="Arial" panose="020B0604020202020204" pitchFamily="34" charset="0"/>
                        </a:rPr>
                        <a:t>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600" kern="100" dirty="0">
                          <a:effectLst/>
                          <a:latin typeface="Arial" panose="020B0604020202020204" pitchFamily="34" charset="0"/>
                          <a:ea typeface="Calibri" panose="020F0502020204030204" pitchFamily="34" charset="0"/>
                          <a:cs typeface="Arial" panose="020B0604020202020204" pitchFamily="34" charset="0"/>
                        </a:rPr>
                        <a:t>Das ist wie ein Countdown.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10070239"/>
                  </a:ext>
                </a:extLst>
              </a:tr>
              <a:tr h="370840">
                <a:tc>
                  <a:txBody>
                    <a:bodyPr/>
                    <a:lstStyle/>
                    <a:p>
                      <a:r>
                        <a:rPr lang="de-DE" sz="1600" kern="100" dirty="0">
                          <a:effectLst/>
                          <a:latin typeface="Arial" panose="020B0604020202020204" pitchFamily="34" charset="0"/>
                          <a:ea typeface="Calibri" panose="020F0502020204030204" pitchFamily="34" charset="0"/>
                          <a:cs typeface="Arial" panose="020B0604020202020204" pitchFamily="34" charset="0"/>
                        </a:rPr>
                        <a:t>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600" kern="100" dirty="0">
                          <a:effectLst/>
                          <a:latin typeface="Arial" panose="020B0604020202020204" pitchFamily="34" charset="0"/>
                          <a:ea typeface="Calibri" panose="020F0502020204030204" pitchFamily="34" charset="0"/>
                          <a:cs typeface="Arial" panose="020B0604020202020204" pitchFamily="34" charset="0"/>
                        </a:rPr>
                        <a:t>Ja genau, da wird es ja immer eins weniger.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40500896"/>
                  </a:ext>
                </a:extLst>
              </a:tr>
              <a:tr h="370840">
                <a:tc>
                  <a:txBody>
                    <a:bodyPr/>
                    <a:lstStyle/>
                    <a:p>
                      <a:r>
                        <a:rPr lang="de-DE" sz="1600" kern="100" dirty="0">
                          <a:effectLst/>
                          <a:latin typeface="Arial" panose="020B0604020202020204" pitchFamily="34" charset="0"/>
                          <a:ea typeface="Calibri" panose="020F0502020204030204" pitchFamily="34" charset="0"/>
                          <a:cs typeface="Arial" panose="020B0604020202020204" pitchFamily="34" charset="0"/>
                        </a:rPr>
                        <a:t>K</a:t>
                      </a:r>
                      <a:r>
                        <a:rPr lang="de-DE" sz="1600" kern="100" baseline="-25000" dirty="0">
                          <a:effectLst/>
                          <a:latin typeface="Arial" panose="020B0604020202020204" pitchFamily="34" charset="0"/>
                          <a:ea typeface="Calibri" panose="020F0502020204030204" pitchFamily="34" charset="0"/>
                          <a:cs typeface="Arial" panose="020B0604020202020204" pitchFamily="34" charset="0"/>
                        </a:rPr>
                        <a:t>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600" i="1" kern="100" dirty="0">
                          <a:effectLst/>
                          <a:latin typeface="Arial" panose="020B0604020202020204" pitchFamily="34" charset="0"/>
                          <a:ea typeface="Calibri" panose="020F0502020204030204" pitchFamily="34" charset="0"/>
                          <a:cs typeface="Arial" panose="020B0604020202020204" pitchFamily="34" charset="0"/>
                        </a:rPr>
                        <a:t>Gedankenblase: Aber das bleibt doch gleich.</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0177905"/>
                  </a:ext>
                </a:extLst>
              </a:tr>
              <a:tr h="370840">
                <a:tc>
                  <a:txBody>
                    <a:bodyPr/>
                    <a:lstStyle/>
                    <a:p>
                      <a:r>
                        <a:rPr lang="de-DE" sz="1600" kern="100" baseline="0" dirty="0">
                          <a:effectLst/>
                          <a:latin typeface="Arial" panose="020B0604020202020204" pitchFamily="34" charset="0"/>
                          <a:ea typeface="Calibri" panose="020F0502020204030204" pitchFamily="34" charset="0"/>
                          <a:cs typeface="Arial" panose="020B0604020202020204" pitchFamily="34" charset="0"/>
                        </a:rPr>
                        <a:t>K</a:t>
                      </a:r>
                      <a:r>
                        <a:rPr lang="de-DE" sz="1600" kern="100" baseline="-25000" dirty="0">
                          <a:effectLst/>
                          <a:latin typeface="Arial" panose="020B0604020202020204" pitchFamily="34" charset="0"/>
                          <a:ea typeface="Calibri" panose="020F0502020204030204" pitchFamily="34" charset="0"/>
                          <a:cs typeface="Arial" panose="020B0604020202020204" pitchFamily="34" charset="0"/>
                        </a:rPr>
                        <a:t>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i="1" kern="100" dirty="0">
                          <a:effectLst/>
                          <a:latin typeface="Arial" panose="020B0604020202020204" pitchFamily="34" charset="0"/>
                          <a:ea typeface="Calibri" panose="020F0502020204030204" pitchFamily="34" charset="0"/>
                          <a:cs typeface="Arial" panose="020B0604020202020204" pitchFamily="34" charset="0"/>
                        </a:rPr>
                        <a:t>Gedankenblase: Aber das wird doch immer eins mehr.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9435535"/>
                  </a:ext>
                </a:extLst>
              </a:tr>
              <a:tr h="370840">
                <a:tc>
                  <a:txBody>
                    <a:bodyPr/>
                    <a:lstStyle/>
                    <a:p>
                      <a:r>
                        <a:rPr lang="de-DE" sz="1600" kern="100">
                          <a:effectLst/>
                          <a:latin typeface="Arial" panose="020B0604020202020204" pitchFamily="34" charset="0"/>
                          <a:ea typeface="Calibri" panose="020F0502020204030204" pitchFamily="34" charset="0"/>
                          <a:cs typeface="Arial" panose="020B0604020202020204" pitchFamily="34" charset="0"/>
                        </a:rPr>
                        <a:t>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600" kern="100" dirty="0">
                          <a:effectLst/>
                          <a:latin typeface="Arial" panose="020B0604020202020204" pitchFamily="34" charset="0"/>
                          <a:ea typeface="Calibri" panose="020F0502020204030204" pitchFamily="34" charset="0"/>
                          <a:cs typeface="Arial" panose="020B0604020202020204" pitchFamily="34" charset="0"/>
                        </a:rPr>
                        <a:t>Und was könnt ihr noch entdecken?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23345412"/>
                  </a:ext>
                </a:extLst>
              </a:tr>
              <a:tr h="731520">
                <a:tc>
                  <a:txBody>
                    <a:bodyPr/>
                    <a:lstStyle/>
                    <a:p>
                      <a:r>
                        <a:rPr lang="de-DE" sz="1600" kern="100">
                          <a:effectLst/>
                          <a:latin typeface="Arial" panose="020B0604020202020204" pitchFamily="34" charset="0"/>
                          <a:ea typeface="Calibri" panose="020F0502020204030204" pitchFamily="34" charset="0"/>
                          <a:cs typeface="Arial" panose="020B0604020202020204" pitchFamily="34" charset="0"/>
                        </a:rPr>
                        <a:t>L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600" kern="100" dirty="0">
                          <a:effectLst/>
                          <a:latin typeface="Arial" panose="020B0604020202020204" pitchFamily="34" charset="0"/>
                          <a:ea typeface="Calibri" panose="020F0502020204030204" pitchFamily="34" charset="0"/>
                          <a:cs typeface="Arial" panose="020B0604020202020204" pitchFamily="34" charset="0"/>
                        </a:rPr>
                        <a:t>Wir können ja mal gemeinsam schauen. Hier ist es ja immer einer mehr, eins, zwei, drei, vier </a:t>
                      </a:r>
                      <a:r>
                        <a:rPr lang="de-DE" sz="1600" i="1" kern="100" dirty="0">
                          <a:effectLst/>
                          <a:latin typeface="Arial" panose="020B0604020202020204" pitchFamily="34" charset="0"/>
                          <a:ea typeface="Calibri" panose="020F0502020204030204" pitchFamily="34" charset="0"/>
                          <a:cs typeface="Arial" panose="020B0604020202020204" pitchFamily="34" charset="0"/>
                        </a:rPr>
                        <a:t>(Lehrkraft zeigt auf die zweite Spalte und fährt mit dem Finger nach unten)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14454491"/>
                  </a:ext>
                </a:extLst>
              </a:tr>
            </a:tbl>
          </a:graphicData>
        </a:graphic>
      </p:graphicFrame>
      <p:sp>
        <p:nvSpPr>
          <p:cNvPr id="2" name="Titel 1">
            <a:extLst>
              <a:ext uri="{FF2B5EF4-FFF2-40B4-BE49-F238E27FC236}">
                <a16:creationId xmlns:a16="http://schemas.microsoft.com/office/drawing/2014/main" id="{713ECB60-1CC2-BFBA-61CF-24407479EC51}"/>
              </a:ext>
            </a:extLst>
          </p:cNvPr>
          <p:cNvSpPr>
            <a:spLocks noGrp="1"/>
          </p:cNvSpPr>
          <p:nvPr>
            <p:ph type="title"/>
          </p:nvPr>
        </p:nvSpPr>
        <p:spPr>
          <a:xfrm>
            <a:off x="1096423" y="382774"/>
            <a:ext cx="7009509" cy="603704"/>
          </a:xfrm>
        </p:spPr>
        <p:txBody>
          <a:bodyPr/>
          <a:lstStyle/>
          <a:p>
            <a:r>
              <a:rPr lang="de-DE" dirty="0"/>
              <a:t>Lehrkraft als sprachliches Vorbild</a:t>
            </a:r>
          </a:p>
        </p:txBody>
      </p:sp>
      <p:pic>
        <p:nvPicPr>
          <p:cNvPr id="3" name="Grafik 2">
            <a:extLst>
              <a:ext uri="{FF2B5EF4-FFF2-40B4-BE49-F238E27FC236}">
                <a16:creationId xmlns:a16="http://schemas.microsoft.com/office/drawing/2014/main" id="{CCF998F3-AC03-0891-A7EE-4C8B71CE55FD}"/>
              </a:ext>
            </a:extLst>
          </p:cNvPr>
          <p:cNvPicPr>
            <a:picLocks noChangeAspect="1"/>
          </p:cNvPicPr>
          <p:nvPr/>
        </p:nvPicPr>
        <p:blipFill>
          <a:blip r:embed="rId3"/>
          <a:stretch>
            <a:fillRect/>
          </a:stretch>
        </p:blipFill>
        <p:spPr>
          <a:xfrm>
            <a:off x="1" y="3994149"/>
            <a:ext cx="1880314" cy="1257187"/>
          </a:xfrm>
          <a:prstGeom prst="rect">
            <a:avLst/>
          </a:prstGeom>
        </p:spPr>
      </p:pic>
      <p:sp>
        <p:nvSpPr>
          <p:cNvPr id="4" name="Datumsplatzhalter 4">
            <a:extLst>
              <a:ext uri="{FF2B5EF4-FFF2-40B4-BE49-F238E27FC236}">
                <a16:creationId xmlns:a16="http://schemas.microsoft.com/office/drawing/2014/main" id="{FAF028CB-CC00-FC72-AA2C-A91D6F1C0865}"/>
              </a:ext>
            </a:extLst>
          </p:cNvPr>
          <p:cNvSpPr txBox="1">
            <a:spLocks/>
          </p:cNvSpPr>
          <p:nvPr/>
        </p:nvSpPr>
        <p:spPr>
          <a:xfrm>
            <a:off x="580260" y="6338729"/>
            <a:ext cx="2057400" cy="393256"/>
          </a:xfrm>
          <a:prstGeom prst="rect">
            <a:avLst/>
          </a:prstGeom>
        </p:spPr>
        <p:txBody>
          <a:bodyPr/>
          <a:lstStyle>
            <a:defPPr>
              <a:defRPr lang="de-DE"/>
            </a:defPPr>
            <a:lvl1pPr marL="0" algn="l" defTabSz="457200" rtl="0" eaLnBrk="0" fontAlgn="base" latinLnBrk="0" hangingPunct="0">
              <a:spcBef>
                <a:spcPct val="0"/>
              </a:spcBef>
              <a:spcAft>
                <a:spcPct val="0"/>
              </a:spcAft>
              <a:defRPr sz="1200" kern="1200">
                <a:solidFill>
                  <a:schemeClr val="bg2">
                    <a:lumMod val="50000"/>
                  </a:schemeClr>
                </a:solidFill>
                <a:latin typeface="Arial" panose="020B0604020202020204" pitchFamily="34" charset="0"/>
                <a:ea typeface="ＭＳ Ｐゴシック" charset="-128"/>
                <a:cs typeface="Arial" panose="020B0604020202020204" pitchFamily="34" charset="0"/>
              </a:defRPr>
            </a:lvl1pPr>
            <a:lvl2pPr marL="4572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pPr>
              <a:lnSpc>
                <a:spcPct val="150000"/>
              </a:lnSpc>
            </a:pPr>
            <a:fld id="{000CEE34-2044-5642-B412-BC2C7C7150CF}" type="datetime6">
              <a:rPr lang="de-DE" smtClean="0"/>
              <a:pPr>
                <a:lnSpc>
                  <a:spcPct val="150000"/>
                </a:lnSpc>
              </a:pPr>
              <a:t>April 24</a:t>
            </a:fld>
            <a:endParaRPr lang="de-DE" dirty="0"/>
          </a:p>
        </p:txBody>
      </p:sp>
    </p:spTree>
    <p:extLst>
      <p:ext uri="{BB962C8B-B14F-4D97-AF65-F5344CB8AC3E}">
        <p14:creationId xmlns:p14="http://schemas.microsoft.com/office/powerpoint/2010/main" val="22697125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 rechteckige Legende 11">
            <a:extLst>
              <a:ext uri="{FF2B5EF4-FFF2-40B4-BE49-F238E27FC236}">
                <a16:creationId xmlns:a16="http://schemas.microsoft.com/office/drawing/2014/main" id="{41E3979C-569F-3834-5EB3-63997A38E9BF}"/>
              </a:ext>
            </a:extLst>
          </p:cNvPr>
          <p:cNvSpPr/>
          <p:nvPr/>
        </p:nvSpPr>
        <p:spPr>
          <a:xfrm>
            <a:off x="168831" y="2966550"/>
            <a:ext cx="2429110" cy="1172192"/>
          </a:xfrm>
          <a:prstGeom prst="wedgeRoundRectCallout">
            <a:avLst>
              <a:gd name="adj1" fmla="val 78369"/>
              <a:gd name="adj2" fmla="val 22012"/>
              <a:gd name="adj3" fmla="val 16667"/>
            </a:avLst>
          </a:prstGeom>
          <a:no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cs typeface="Calibri"/>
              </a:rPr>
              <a:t>Ich unterstütze das Gesagte an passender Stelle durch Betonung und Gestik.</a:t>
            </a:r>
          </a:p>
        </p:txBody>
      </p:sp>
      <p:sp>
        <p:nvSpPr>
          <p:cNvPr id="14" name="Abgerundete rechteckige Legende 11">
            <a:extLst>
              <a:ext uri="{FF2B5EF4-FFF2-40B4-BE49-F238E27FC236}">
                <a16:creationId xmlns:a16="http://schemas.microsoft.com/office/drawing/2014/main" id="{C61204EE-4188-6DDC-68F2-37E6336936F5}"/>
              </a:ext>
            </a:extLst>
          </p:cNvPr>
          <p:cNvSpPr/>
          <p:nvPr/>
        </p:nvSpPr>
        <p:spPr>
          <a:xfrm>
            <a:off x="2999651" y="1326851"/>
            <a:ext cx="2055176" cy="1079080"/>
          </a:xfrm>
          <a:prstGeom prst="wedgeRoundRectCallout">
            <a:avLst>
              <a:gd name="adj1" fmla="val -3747"/>
              <a:gd name="adj2" fmla="val 92800"/>
              <a:gd name="adj3" fmla="val 16667"/>
            </a:avLst>
          </a:prstGeom>
          <a:no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DE" sz="1600" dirty="0">
                <a:solidFill>
                  <a:schemeClr val="tx1"/>
                </a:solidFill>
                <a:cs typeface="Calibri"/>
              </a:rPr>
              <a:t>Ich knüpfe an die Alltagssprache meiner </a:t>
            </a:r>
            <a:r>
              <a:rPr lang="de-DE" sz="1600" dirty="0" err="1">
                <a:solidFill>
                  <a:schemeClr val="tx1"/>
                </a:solidFill>
                <a:cs typeface="Calibri"/>
              </a:rPr>
              <a:t>Schüler:innen</a:t>
            </a:r>
            <a:r>
              <a:rPr lang="de-DE" sz="1600" dirty="0">
                <a:solidFill>
                  <a:schemeClr val="tx1"/>
                </a:solidFill>
                <a:cs typeface="Calibri"/>
              </a:rPr>
              <a:t> an.</a:t>
            </a:r>
          </a:p>
        </p:txBody>
      </p:sp>
      <p:sp>
        <p:nvSpPr>
          <p:cNvPr id="17" name="Abgerundete rechteckige Legende 11">
            <a:extLst>
              <a:ext uri="{FF2B5EF4-FFF2-40B4-BE49-F238E27FC236}">
                <a16:creationId xmlns:a16="http://schemas.microsoft.com/office/drawing/2014/main" id="{E15DCAE3-67E4-48C8-EF0D-51B9593C8242}"/>
              </a:ext>
            </a:extLst>
          </p:cNvPr>
          <p:cNvSpPr/>
          <p:nvPr/>
        </p:nvSpPr>
        <p:spPr>
          <a:xfrm>
            <a:off x="763746" y="1648823"/>
            <a:ext cx="2055176" cy="1060905"/>
          </a:xfrm>
          <a:prstGeom prst="wedgeRoundRectCallout">
            <a:avLst>
              <a:gd name="adj1" fmla="val 67199"/>
              <a:gd name="adj2" fmla="val 92203"/>
              <a:gd name="adj3" fmla="val 16667"/>
            </a:avLst>
          </a:prstGeom>
          <a:no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cs typeface="Calibri"/>
              </a:rPr>
              <a:t>Ich nutze selbst die Fachausdrücke korrekt und konsequent.</a:t>
            </a:r>
          </a:p>
        </p:txBody>
      </p:sp>
      <p:sp>
        <p:nvSpPr>
          <p:cNvPr id="19" name="Abgerundete rechteckige Legende 11">
            <a:extLst>
              <a:ext uri="{FF2B5EF4-FFF2-40B4-BE49-F238E27FC236}">
                <a16:creationId xmlns:a16="http://schemas.microsoft.com/office/drawing/2014/main" id="{F920119B-3F2F-AEE3-BF93-4E869366C99A}"/>
              </a:ext>
            </a:extLst>
          </p:cNvPr>
          <p:cNvSpPr/>
          <p:nvPr/>
        </p:nvSpPr>
        <p:spPr>
          <a:xfrm>
            <a:off x="168831" y="4376201"/>
            <a:ext cx="2558756" cy="1172192"/>
          </a:xfrm>
          <a:prstGeom prst="wedgeRoundRectCallout">
            <a:avLst>
              <a:gd name="adj1" fmla="val 75765"/>
              <a:gd name="adj2" fmla="val -60355"/>
              <a:gd name="adj3" fmla="val 16667"/>
            </a:avLst>
          </a:prstGeom>
          <a:no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algn="ctr"/>
            <a:r>
              <a:rPr lang="de-DE" sz="1600" dirty="0">
                <a:solidFill>
                  <a:schemeClr val="tx1"/>
                </a:solidFill>
                <a:cs typeface="Calibri"/>
              </a:rPr>
              <a:t>Ich räume ausreichend Pausen zum Nachdenken, Verstehen und Fragen stellen ein. </a:t>
            </a:r>
          </a:p>
        </p:txBody>
      </p:sp>
      <p:sp>
        <p:nvSpPr>
          <p:cNvPr id="10" name="Titel 1">
            <a:extLst>
              <a:ext uri="{FF2B5EF4-FFF2-40B4-BE49-F238E27FC236}">
                <a16:creationId xmlns:a16="http://schemas.microsoft.com/office/drawing/2014/main" id="{85404C0D-8F40-49BF-B046-3DC9A08C024C}"/>
              </a:ext>
            </a:extLst>
          </p:cNvPr>
          <p:cNvSpPr>
            <a:spLocks noGrp="1"/>
          </p:cNvSpPr>
          <p:nvPr>
            <p:ph type="title"/>
          </p:nvPr>
        </p:nvSpPr>
        <p:spPr>
          <a:xfrm>
            <a:off x="1096423" y="382774"/>
            <a:ext cx="7009509" cy="603704"/>
          </a:xfrm>
        </p:spPr>
        <p:txBody>
          <a:bodyPr/>
          <a:lstStyle/>
          <a:p>
            <a:r>
              <a:rPr lang="de-DE" dirty="0"/>
              <a:t>Lehrkraft als sprachliches Vorbild</a:t>
            </a:r>
          </a:p>
        </p:txBody>
      </p:sp>
      <p:sp>
        <p:nvSpPr>
          <p:cNvPr id="2" name="Datumsplatzhalter 4">
            <a:extLst>
              <a:ext uri="{FF2B5EF4-FFF2-40B4-BE49-F238E27FC236}">
                <a16:creationId xmlns:a16="http://schemas.microsoft.com/office/drawing/2014/main" id="{1DA47126-1253-3092-DD3E-70F82FD567CC}"/>
              </a:ext>
            </a:extLst>
          </p:cNvPr>
          <p:cNvSpPr txBox="1">
            <a:spLocks/>
          </p:cNvSpPr>
          <p:nvPr/>
        </p:nvSpPr>
        <p:spPr>
          <a:xfrm>
            <a:off x="580260" y="6338729"/>
            <a:ext cx="2057400" cy="393256"/>
          </a:xfrm>
          <a:prstGeom prst="rect">
            <a:avLst/>
          </a:prstGeom>
        </p:spPr>
        <p:txBody>
          <a:bodyPr/>
          <a:lstStyle>
            <a:defPPr>
              <a:defRPr lang="de-DE"/>
            </a:defPPr>
            <a:lvl1pPr marL="0" algn="l" defTabSz="457200" rtl="0" eaLnBrk="0" fontAlgn="base" latinLnBrk="0" hangingPunct="0">
              <a:spcBef>
                <a:spcPct val="0"/>
              </a:spcBef>
              <a:spcAft>
                <a:spcPct val="0"/>
              </a:spcAft>
              <a:defRPr sz="1200" kern="1200">
                <a:solidFill>
                  <a:schemeClr val="bg2">
                    <a:lumMod val="50000"/>
                  </a:schemeClr>
                </a:solidFill>
                <a:latin typeface="Arial" panose="020B0604020202020204" pitchFamily="34" charset="0"/>
                <a:ea typeface="ＭＳ Ｐゴシック" charset="-128"/>
                <a:cs typeface="Arial" panose="020B0604020202020204" pitchFamily="34" charset="0"/>
              </a:defRPr>
            </a:lvl1pPr>
            <a:lvl2pPr marL="4572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pPr>
              <a:lnSpc>
                <a:spcPct val="150000"/>
              </a:lnSpc>
            </a:pPr>
            <a:fld id="{000CEE34-2044-5642-B412-BC2C7C7150CF}" type="datetime6">
              <a:rPr lang="de-DE" smtClean="0"/>
              <a:pPr>
                <a:lnSpc>
                  <a:spcPct val="150000"/>
                </a:lnSpc>
              </a:pPr>
              <a:t>April 24</a:t>
            </a:fld>
            <a:endParaRPr lang="de-DE" dirty="0"/>
          </a:p>
        </p:txBody>
      </p:sp>
      <p:pic>
        <p:nvPicPr>
          <p:cNvPr id="3" name="Grafik 2">
            <a:extLst>
              <a:ext uri="{FF2B5EF4-FFF2-40B4-BE49-F238E27FC236}">
                <a16:creationId xmlns:a16="http://schemas.microsoft.com/office/drawing/2014/main" id="{F99206B2-247D-E047-886A-BE19064D762C}"/>
              </a:ext>
            </a:extLst>
          </p:cNvPr>
          <p:cNvPicPr>
            <a:picLocks noChangeAspect="1"/>
          </p:cNvPicPr>
          <p:nvPr/>
        </p:nvPicPr>
        <p:blipFill>
          <a:blip r:embed="rId3"/>
          <a:stretch>
            <a:fillRect/>
          </a:stretch>
        </p:blipFill>
        <p:spPr>
          <a:xfrm>
            <a:off x="3406931" y="3057219"/>
            <a:ext cx="1451003" cy="2132975"/>
          </a:xfrm>
          <a:prstGeom prst="rect">
            <a:avLst/>
          </a:prstGeom>
        </p:spPr>
      </p:pic>
    </p:spTree>
    <p:extLst>
      <p:ext uri="{BB962C8B-B14F-4D97-AF65-F5344CB8AC3E}">
        <p14:creationId xmlns:p14="http://schemas.microsoft.com/office/powerpoint/2010/main" val="2152345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7" grpId="0" animBg="1"/>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p:txBody>
          <a:bodyPr/>
          <a:lstStyle/>
          <a:p>
            <a:r>
              <a:rPr lang="de-DE" dirty="0"/>
              <a:t>KERNBOTSCHAFT 1</a:t>
            </a:r>
          </a:p>
        </p:txBody>
      </p:sp>
      <p:sp>
        <p:nvSpPr>
          <p:cNvPr id="5" name="Datumsplatzhalter 4"/>
          <p:cNvSpPr>
            <a:spLocks noGrp="1"/>
          </p:cNvSpPr>
          <p:nvPr>
            <p:ph type="dt" sz="half" idx="10"/>
          </p:nvPr>
        </p:nvSpPr>
        <p:spPr>
          <a:xfrm>
            <a:off x="580260" y="6338729"/>
            <a:ext cx="2057400" cy="393256"/>
          </a:xfrm>
          <a:prstGeom prst="rect">
            <a:avLst/>
          </a:prstGeom>
        </p:spPr>
        <p:txBody>
          <a:bodyPr/>
          <a:lstStyle>
            <a:defPPr>
              <a:defRPr lang="de-DE"/>
            </a:defPPr>
            <a:lvl1pPr algn="l" rtl="0" eaLnBrk="0" fontAlgn="base" hangingPunct="0">
              <a:spcBef>
                <a:spcPct val="0"/>
              </a:spcBef>
              <a:spcAft>
                <a:spcPct val="0"/>
              </a:spcAft>
              <a:defRPr sz="1200" kern="1200">
                <a:solidFill>
                  <a:schemeClr val="bg2">
                    <a:lumMod val="50000"/>
                  </a:schemeClr>
                </a:solidFill>
                <a:latin typeface="Arial" panose="020B0604020202020204" pitchFamily="34" charset="0"/>
                <a:ea typeface="ＭＳ Ｐゴシック" charset="-128"/>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pPr>
              <a:lnSpc>
                <a:spcPct val="150000"/>
              </a:lnSpc>
            </a:pPr>
            <a:fld id="{000CEE34-2044-5642-B412-BC2C7C7150CF}" type="datetime6">
              <a:rPr lang="de-DE" smtClean="0"/>
              <a:pPr>
                <a:lnSpc>
                  <a:spcPct val="150000"/>
                </a:lnSpc>
              </a:pPr>
              <a:t>April 24</a:t>
            </a:fld>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27</a:t>
            </a:fld>
            <a:endParaRPr lang="de-DE" dirty="0"/>
          </a:p>
        </p:txBody>
      </p:sp>
      <p:sp>
        <p:nvSpPr>
          <p:cNvPr id="8" name="Gefaltete Ecke 7"/>
          <p:cNvSpPr/>
          <p:nvPr/>
        </p:nvSpPr>
        <p:spPr>
          <a:xfrm>
            <a:off x="1244600" y="1983776"/>
            <a:ext cx="6578600" cy="3782024"/>
          </a:xfrm>
          <a:prstGeom prst="foldedCorner">
            <a:avLst>
              <a:gd name="adj" fmla="val 637"/>
            </a:avLst>
          </a:prstGeom>
          <a:solidFill>
            <a:schemeClr val="bg1"/>
          </a:solidFill>
          <a:ln w="63500" cmpd="dbl">
            <a:solidFill>
              <a:srgbClr val="327D8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de-DE" sz="23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Ich bin mir bewusst über meine Funktion als sprachliches Vorbild</a:t>
            </a:r>
            <a:r>
              <a:rPr lang="de-DE" sz="2300" dirty="0">
                <a:solidFill>
                  <a:schemeClr val="tx1"/>
                </a:solidFill>
                <a:latin typeface="Arial" panose="020B0604020202020204" pitchFamily="34" charset="0"/>
                <a:ea typeface="Times New Roman" panose="02020603050405020304" pitchFamily="18" charset="0"/>
                <a:cs typeface="Arial" panose="020B0604020202020204" pitchFamily="34" charset="0"/>
              </a:rPr>
              <a:t>.</a:t>
            </a:r>
            <a:endParaRPr lang="de-DE" sz="23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1"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951662" y="4588593"/>
            <a:ext cx="1788823" cy="1495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el 1">
            <a:extLst>
              <a:ext uri="{FF2B5EF4-FFF2-40B4-BE49-F238E27FC236}">
                <a16:creationId xmlns:a16="http://schemas.microsoft.com/office/drawing/2014/main" id="{B644A18B-0AB7-DFD4-72B0-9266B2CF60BF}"/>
              </a:ext>
            </a:extLst>
          </p:cNvPr>
          <p:cNvSpPr>
            <a:spLocks noGrp="1"/>
          </p:cNvSpPr>
          <p:nvPr>
            <p:ph type="title"/>
          </p:nvPr>
        </p:nvSpPr>
        <p:spPr>
          <a:xfrm>
            <a:off x="1096423" y="382774"/>
            <a:ext cx="7009509" cy="603704"/>
          </a:xfrm>
        </p:spPr>
        <p:txBody>
          <a:bodyPr/>
          <a:lstStyle/>
          <a:p>
            <a:r>
              <a:rPr lang="de-DE" dirty="0"/>
              <a:t>Lehrkraft als sprachliches Vorbild</a:t>
            </a:r>
          </a:p>
        </p:txBody>
      </p:sp>
    </p:spTree>
    <p:extLst>
      <p:ext uri="{BB962C8B-B14F-4D97-AF65-F5344CB8AC3E}">
        <p14:creationId xmlns:p14="http://schemas.microsoft.com/office/powerpoint/2010/main" val="19787590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9553893-9BE2-6249-811F-AF9A94E644C7}"/>
              </a:ext>
            </a:extLst>
          </p:cNvPr>
          <p:cNvSpPr>
            <a:spLocks noGrp="1"/>
          </p:cNvSpPr>
          <p:nvPr>
            <p:ph idx="1"/>
          </p:nvPr>
        </p:nvSpPr>
        <p:spPr/>
        <p:txBody>
          <a:bodyPr/>
          <a:lstStyle/>
          <a:p>
            <a:r>
              <a:rPr lang="de-DE" dirty="0"/>
              <a:t>Reflexion des Erprobungsauftrags</a:t>
            </a:r>
          </a:p>
          <a:p>
            <a:r>
              <a:rPr lang="de-DE" dirty="0"/>
              <a:t>Kommunikationsförderung im Mathematikunterricht</a:t>
            </a:r>
          </a:p>
          <a:p>
            <a:r>
              <a:rPr lang="de-DE" dirty="0"/>
              <a:t>Lehrkraft als sprachliches Vorbild</a:t>
            </a:r>
          </a:p>
          <a:p>
            <a:r>
              <a:rPr lang="de-DE" b="1" dirty="0"/>
              <a:t>Sprachmittel anregen</a:t>
            </a:r>
          </a:p>
          <a:p>
            <a:r>
              <a:rPr lang="de-DE" dirty="0"/>
              <a:t>Materialhandlungen sprachlich begleiten</a:t>
            </a:r>
          </a:p>
          <a:p>
            <a:r>
              <a:rPr lang="de-DE" dirty="0"/>
              <a:t>Sprachliches Korrektiv</a:t>
            </a:r>
          </a:p>
          <a:p>
            <a:r>
              <a:rPr lang="de-DE" dirty="0">
                <a:latin typeface="Arial"/>
                <a:cs typeface="Arial"/>
              </a:rPr>
              <a:t>Reflexion und Ausblick (Erprobungsauftrag)</a:t>
            </a:r>
            <a:endParaRPr lang="de-DE" dirty="0"/>
          </a:p>
        </p:txBody>
      </p:sp>
      <p:sp>
        <p:nvSpPr>
          <p:cNvPr id="6" name="Titel 1">
            <a:extLst>
              <a:ext uri="{FF2B5EF4-FFF2-40B4-BE49-F238E27FC236}">
                <a16:creationId xmlns:a16="http://schemas.microsoft.com/office/drawing/2014/main" id="{615EDD26-F478-D065-33D8-9D97E202B7A9}"/>
              </a:ext>
            </a:extLst>
          </p:cNvPr>
          <p:cNvSpPr>
            <a:spLocks noGrp="1"/>
          </p:cNvSpPr>
          <p:nvPr>
            <p:ph type="title"/>
          </p:nvPr>
        </p:nvSpPr>
        <p:spPr>
          <a:xfrm>
            <a:off x="1096423" y="382774"/>
            <a:ext cx="7009509" cy="603704"/>
          </a:xfrm>
          <a:prstGeom prst="rect">
            <a:avLst/>
          </a:prstGeom>
        </p:spPr>
        <p:txBody>
          <a:bodyPr/>
          <a:lstStyle/>
          <a:p>
            <a:r>
              <a:rPr lang="de-DE" dirty="0"/>
              <a:t>Gliederung</a:t>
            </a:r>
          </a:p>
        </p:txBody>
      </p:sp>
      <p:sp>
        <p:nvSpPr>
          <p:cNvPr id="3" name="Datumsplatzhalter 4">
            <a:extLst>
              <a:ext uri="{FF2B5EF4-FFF2-40B4-BE49-F238E27FC236}">
                <a16:creationId xmlns:a16="http://schemas.microsoft.com/office/drawing/2014/main" id="{F5961063-E150-4A2F-02FE-91799E636CFE}"/>
              </a:ext>
            </a:extLst>
          </p:cNvPr>
          <p:cNvSpPr txBox="1">
            <a:spLocks/>
          </p:cNvSpPr>
          <p:nvPr/>
        </p:nvSpPr>
        <p:spPr>
          <a:xfrm>
            <a:off x="580260" y="6338729"/>
            <a:ext cx="2057400" cy="393256"/>
          </a:xfrm>
          <a:prstGeom prst="rect">
            <a:avLst/>
          </a:prstGeom>
        </p:spPr>
        <p:txBody>
          <a:bodyPr/>
          <a:lstStyle>
            <a:defPPr>
              <a:defRPr lang="de-DE"/>
            </a:defPPr>
            <a:lvl1pPr marL="0" algn="l" defTabSz="457200" rtl="0" eaLnBrk="0" fontAlgn="base" latinLnBrk="0" hangingPunct="0">
              <a:spcBef>
                <a:spcPct val="0"/>
              </a:spcBef>
              <a:spcAft>
                <a:spcPct val="0"/>
              </a:spcAft>
              <a:defRPr sz="1200" kern="1200">
                <a:solidFill>
                  <a:schemeClr val="bg2">
                    <a:lumMod val="50000"/>
                  </a:schemeClr>
                </a:solidFill>
                <a:latin typeface="Arial" panose="020B0604020202020204" pitchFamily="34" charset="0"/>
                <a:ea typeface="ＭＳ Ｐゴシック" charset="-128"/>
                <a:cs typeface="Arial" panose="020B0604020202020204" pitchFamily="34" charset="0"/>
              </a:defRPr>
            </a:lvl1pPr>
            <a:lvl2pPr marL="4572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pPr>
              <a:lnSpc>
                <a:spcPct val="150000"/>
              </a:lnSpc>
            </a:pPr>
            <a:fld id="{000CEE34-2044-5642-B412-BC2C7C7150CF}" type="datetime6">
              <a:rPr lang="de-DE" smtClean="0"/>
              <a:pPr>
                <a:lnSpc>
                  <a:spcPct val="150000"/>
                </a:lnSpc>
              </a:pPr>
              <a:t>April 24</a:t>
            </a:fld>
            <a:endParaRPr lang="de-DE" dirty="0"/>
          </a:p>
        </p:txBody>
      </p:sp>
    </p:spTree>
    <p:extLst>
      <p:ext uri="{BB962C8B-B14F-4D97-AF65-F5344CB8AC3E}">
        <p14:creationId xmlns:p14="http://schemas.microsoft.com/office/powerpoint/2010/main" val="10705155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2F81E7-6437-FA8D-9B89-C8479700E010}"/>
              </a:ext>
            </a:extLst>
          </p:cNvPr>
          <p:cNvSpPr>
            <a:spLocks noGrp="1"/>
          </p:cNvSpPr>
          <p:nvPr>
            <p:ph type="title"/>
          </p:nvPr>
        </p:nvSpPr>
        <p:spPr/>
        <p:txBody>
          <a:bodyPr/>
          <a:lstStyle/>
          <a:p>
            <a:r>
              <a:rPr lang="de-DE" dirty="0"/>
              <a:t>Hintergrundinfos</a:t>
            </a:r>
          </a:p>
        </p:txBody>
      </p:sp>
      <p:sp>
        <p:nvSpPr>
          <p:cNvPr id="3" name="Textplatzhalter 2">
            <a:extLst>
              <a:ext uri="{FF2B5EF4-FFF2-40B4-BE49-F238E27FC236}">
                <a16:creationId xmlns:a16="http://schemas.microsoft.com/office/drawing/2014/main" id="{B3E82CE6-44FF-9AF8-F872-475F9714A702}"/>
              </a:ext>
            </a:extLst>
          </p:cNvPr>
          <p:cNvSpPr>
            <a:spLocks noGrp="1"/>
          </p:cNvSpPr>
          <p:nvPr>
            <p:ph type="body" sz="quarter" idx="13"/>
          </p:nvPr>
        </p:nvSpPr>
        <p:spPr/>
        <p:txBody>
          <a:bodyPr/>
          <a:lstStyle/>
          <a:p>
            <a:r>
              <a:rPr lang="de-DE" dirty="0"/>
              <a:t>HINWEISE ZU DEN FOLIEN 30–31</a:t>
            </a:r>
          </a:p>
        </p:txBody>
      </p:sp>
      <p:sp>
        <p:nvSpPr>
          <p:cNvPr id="4" name="Inhaltsplatzhalter 3">
            <a:extLst>
              <a:ext uri="{FF2B5EF4-FFF2-40B4-BE49-F238E27FC236}">
                <a16:creationId xmlns:a16="http://schemas.microsoft.com/office/drawing/2014/main" id="{4B2F0732-2285-DB41-35F6-2CBEA8CF6707}"/>
              </a:ext>
            </a:extLst>
          </p:cNvPr>
          <p:cNvSpPr>
            <a:spLocks noGrp="1"/>
          </p:cNvSpPr>
          <p:nvPr>
            <p:ph idx="1"/>
          </p:nvPr>
        </p:nvSpPr>
        <p:spPr>
          <a:xfrm>
            <a:off x="1096423" y="1639658"/>
            <a:ext cx="7009509" cy="1196649"/>
          </a:xfrm>
        </p:spPr>
        <p:txBody>
          <a:bodyPr/>
          <a:lstStyle/>
          <a:p>
            <a:r>
              <a:rPr lang="de-DE" sz="1400" b="1" dirty="0">
                <a:latin typeface="+mj-lt"/>
              </a:rPr>
              <a:t>Ziel: </a:t>
            </a:r>
            <a:r>
              <a:rPr lang="de-DE" sz="1400" dirty="0">
                <a:latin typeface="+mj-lt"/>
              </a:rPr>
              <a:t>Ziel der folgenden Aktivität ist, die Lehrkräfte dafür zu sensibilisieren, dass zur Nutzung von Sprachmitteln aktiv angeregt werden muss, damit Kinder (auch bereits eingeführte) Sprachmittel verwenden. Was lässt sich gemeinsam reflektieren?</a:t>
            </a:r>
          </a:p>
          <a:p>
            <a:endParaRPr lang="de-DE" sz="1400" dirty="0"/>
          </a:p>
        </p:txBody>
      </p:sp>
      <p:graphicFrame>
        <p:nvGraphicFramePr>
          <p:cNvPr id="5" name="Inhaltsplatzhalter 4">
            <a:extLst>
              <a:ext uri="{FF2B5EF4-FFF2-40B4-BE49-F238E27FC236}">
                <a16:creationId xmlns:a16="http://schemas.microsoft.com/office/drawing/2014/main" id="{11BCA041-A108-5D81-BDF0-3973BFEF4816}"/>
              </a:ext>
            </a:extLst>
          </p:cNvPr>
          <p:cNvGraphicFramePr>
            <a:graphicFrameLocks/>
          </p:cNvGraphicFramePr>
          <p:nvPr>
            <p:extLst>
              <p:ext uri="{D42A27DB-BD31-4B8C-83A1-F6EECF244321}">
                <p14:modId xmlns:p14="http://schemas.microsoft.com/office/powerpoint/2010/main" val="225852868"/>
              </p:ext>
            </p:extLst>
          </p:nvPr>
        </p:nvGraphicFramePr>
        <p:xfrm>
          <a:off x="1096266" y="2836307"/>
          <a:ext cx="7742934" cy="3326968"/>
        </p:xfrm>
        <a:graphic>
          <a:graphicData uri="http://schemas.openxmlformats.org/drawingml/2006/table">
            <a:tbl>
              <a:tblPr firstRow="1" bandRow="1">
                <a:tableStyleId>{5C22544A-7EE6-4342-B048-85BDC9FD1C3A}</a:tableStyleId>
              </a:tblPr>
              <a:tblGrid>
                <a:gridCol w="311001">
                  <a:extLst>
                    <a:ext uri="{9D8B030D-6E8A-4147-A177-3AD203B41FA5}">
                      <a16:colId xmlns:a16="http://schemas.microsoft.com/office/drawing/2014/main" val="2248748236"/>
                    </a:ext>
                  </a:extLst>
                </a:gridCol>
                <a:gridCol w="2163476">
                  <a:extLst>
                    <a:ext uri="{9D8B030D-6E8A-4147-A177-3AD203B41FA5}">
                      <a16:colId xmlns:a16="http://schemas.microsoft.com/office/drawing/2014/main" val="3168553066"/>
                    </a:ext>
                  </a:extLst>
                </a:gridCol>
                <a:gridCol w="5268457">
                  <a:extLst>
                    <a:ext uri="{9D8B030D-6E8A-4147-A177-3AD203B41FA5}">
                      <a16:colId xmlns:a16="http://schemas.microsoft.com/office/drawing/2014/main" val="1220718972"/>
                    </a:ext>
                  </a:extLst>
                </a:gridCol>
              </a:tblGrid>
              <a:tr h="306896">
                <a:tc gridSpan="2">
                  <a:txBody>
                    <a:bodyPr/>
                    <a:lstStyle/>
                    <a:p>
                      <a:r>
                        <a:rPr lang="de-DE" sz="1000" b="0" kern="100" dirty="0">
                          <a:solidFill>
                            <a:schemeClr val="tx1"/>
                          </a:solidFill>
                          <a:effectLst/>
                          <a:latin typeface="Arial" panose="020B0604020202020204" pitchFamily="34" charset="0"/>
                          <a:cs typeface="Arial" panose="020B0604020202020204" pitchFamily="34" charset="0"/>
                        </a:rPr>
                        <a:t>Transkript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000" b="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Diese Aspekte können z. B. gemeinsam in den Blick genommen werden: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791427146"/>
                  </a:ext>
                </a:extLst>
              </a:tr>
              <a:tr h="306896">
                <a:tc>
                  <a:txBody>
                    <a:bodyPr/>
                    <a:lstStyle/>
                    <a:p>
                      <a:r>
                        <a:rPr lang="de-DE" sz="1000" b="0" kern="100">
                          <a:solidFill>
                            <a:schemeClr val="tx1"/>
                          </a:solidFill>
                          <a:effectLst/>
                          <a:latin typeface="Arial" panose="020B0604020202020204" pitchFamily="34" charset="0"/>
                          <a:ea typeface="Calibri" panose="020F0502020204030204" pitchFamily="34" charset="0"/>
                          <a:cs typeface="Arial" panose="020B0604020202020204" pitchFamily="34" charset="0"/>
                        </a:rPr>
                        <a:t>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000" b="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Was fällt dir sonst noch auf?</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de-DE" sz="1000" b="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42127084"/>
                  </a:ext>
                </a:extLst>
              </a:tr>
              <a:tr h="425865">
                <a:tc>
                  <a:txBody>
                    <a:bodyPr/>
                    <a:lstStyle/>
                    <a:p>
                      <a:r>
                        <a:rPr lang="de-DE" sz="1000" kern="100" dirty="0">
                          <a:effectLst/>
                          <a:latin typeface="Arial" panose="020B0604020202020204" pitchFamily="34" charset="0"/>
                          <a:ea typeface="Calibri" panose="020F0502020204030204" pitchFamily="34" charset="0"/>
                          <a:cs typeface="Arial" panose="020B0604020202020204" pitchFamily="34" charset="0"/>
                        </a:rPr>
                        <a:t>K</a:t>
                      </a:r>
                      <a:r>
                        <a:rPr lang="de-DE" sz="1000" kern="100" baseline="-25000" dirty="0">
                          <a:effectLst/>
                          <a:latin typeface="Arial" panose="020B0604020202020204" pitchFamily="34" charset="0"/>
                          <a:ea typeface="Calibri" panose="020F0502020204030204" pitchFamily="34" charset="0"/>
                          <a:cs typeface="Arial" panose="020B0604020202020204" pitchFamily="34" charset="0"/>
                        </a:rPr>
                        <a:t>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000" kern="100" dirty="0">
                          <a:effectLst/>
                          <a:latin typeface="Arial" panose="020B0604020202020204" pitchFamily="34" charset="0"/>
                          <a:ea typeface="Calibri" panose="020F0502020204030204" pitchFamily="34" charset="0"/>
                          <a:cs typeface="Arial" panose="020B0604020202020204" pitchFamily="34" charset="0"/>
                        </a:rPr>
                        <a:t>Ich habe entdeckt, dass 6 + 1 sieben ist und 5 + 2 ist auch 7.</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4">
                  <a:txBody>
                    <a:bodyPr/>
                    <a:lstStyle/>
                    <a:p>
                      <a:r>
                        <a:rPr lang="de-DE" sz="1000" kern="100" dirty="0">
                          <a:effectLst/>
                          <a:latin typeface="Arial" panose="020B0604020202020204" pitchFamily="34" charset="0"/>
                          <a:ea typeface="Calibri" panose="020F0502020204030204" pitchFamily="34" charset="0"/>
                          <a:cs typeface="Arial" panose="020B0604020202020204" pitchFamily="34" charset="0"/>
                        </a:rPr>
                        <a:t>Die Lehrerin fordert zwar dazu auf, dass mathematische Entdeckungen versprachlicht werden, indem Sie die Kinder fragt, was ihnen auffällt, allerdings reicht es ihr zunächst aus, dass dies auf rein beschreibender Ebene stattfindet und noch keine spezifischen sprachlichen Mittel zur Beschreibung der Entdeckung genutzt werden. Hier hätte sie diese von den Kindern mit Verweis auf den Sprachspeicher einfordern oder sprachliche Mittel selbst in ihre Rückmeldung einbinden können, indem sie paraphrasiert.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10070239"/>
                  </a:ext>
                </a:extLst>
              </a:tr>
              <a:tr h="408603">
                <a:tc>
                  <a:txBody>
                    <a:bodyPr/>
                    <a:lstStyle/>
                    <a:p>
                      <a:r>
                        <a:rPr lang="de-DE" sz="1000" kern="100" baseline="0" dirty="0">
                          <a:effectLst/>
                          <a:latin typeface="Arial" panose="020B0604020202020204" pitchFamily="34" charset="0"/>
                          <a:ea typeface="Calibri" panose="020F0502020204030204" pitchFamily="34" charset="0"/>
                          <a:cs typeface="Arial" panose="020B0604020202020204" pitchFamily="34" charset="0"/>
                        </a:rPr>
                        <a:t>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000" kern="100" dirty="0" err="1">
                          <a:effectLst/>
                          <a:latin typeface="Arial" panose="020B0604020202020204" pitchFamily="34" charset="0"/>
                          <a:ea typeface="Calibri" panose="020F0502020204030204" pitchFamily="34" charset="0"/>
                          <a:cs typeface="Arial" panose="020B0604020202020204" pitchFamily="34" charset="0"/>
                        </a:rPr>
                        <a:t>Mhm</a:t>
                      </a:r>
                      <a:r>
                        <a:rPr lang="de-DE" sz="1000" kern="100" dirty="0">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de-DE" sz="12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49457298"/>
                  </a:ext>
                </a:extLst>
              </a:tr>
              <a:tr h="306896">
                <a:tc>
                  <a:txBody>
                    <a:bodyPr/>
                    <a:lstStyle/>
                    <a:p>
                      <a:r>
                        <a:rPr lang="de-DE" sz="1000" kern="100" dirty="0">
                          <a:effectLst/>
                          <a:latin typeface="Arial" panose="020B0604020202020204" pitchFamily="34" charset="0"/>
                          <a:ea typeface="Calibri" panose="020F0502020204030204" pitchFamily="34" charset="0"/>
                          <a:cs typeface="Arial" panose="020B0604020202020204" pitchFamily="34" charset="0"/>
                        </a:rPr>
                        <a:t>K</a:t>
                      </a:r>
                      <a:r>
                        <a:rPr lang="de-DE" sz="1000" kern="100" baseline="-25000" dirty="0">
                          <a:effectLst/>
                          <a:latin typeface="Arial" panose="020B0604020202020204" pitchFamily="34" charset="0"/>
                          <a:ea typeface="Calibri" panose="020F0502020204030204" pitchFamily="34" charset="0"/>
                          <a:cs typeface="Arial" panose="020B0604020202020204" pitchFamily="34" charset="0"/>
                        </a:rPr>
                        <a:t>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000" kern="100" dirty="0">
                          <a:effectLst/>
                          <a:latin typeface="Arial" panose="020B0604020202020204" pitchFamily="34" charset="0"/>
                          <a:ea typeface="Calibri" panose="020F0502020204030204" pitchFamily="34" charset="0"/>
                          <a:cs typeface="Arial" panose="020B0604020202020204" pitchFamily="34" charset="0"/>
                        </a:rPr>
                        <a:t>3 + 4 ist auch 7.</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de-DE" sz="10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40500896"/>
                  </a:ext>
                </a:extLst>
              </a:tr>
              <a:tr h="321258">
                <a:tc>
                  <a:txBody>
                    <a:bodyPr/>
                    <a:lstStyle/>
                    <a:p>
                      <a:r>
                        <a:rPr lang="de-DE" sz="1000" kern="100" dirty="0">
                          <a:effectLst/>
                          <a:latin typeface="Arial" panose="020B0604020202020204" pitchFamily="34" charset="0"/>
                          <a:ea typeface="Calibri" panose="020F0502020204030204" pitchFamily="34" charset="0"/>
                          <a:cs typeface="Arial" panose="020B0604020202020204" pitchFamily="34" charset="0"/>
                        </a:rPr>
                        <a:t>K</a:t>
                      </a:r>
                      <a:r>
                        <a:rPr lang="de-DE" sz="1000" kern="100" baseline="-25000" dirty="0">
                          <a:effectLst/>
                          <a:latin typeface="Arial" panose="020B0604020202020204" pitchFamily="34" charset="0"/>
                          <a:ea typeface="Calibri" panose="020F0502020204030204" pitchFamily="34" charset="0"/>
                          <a:cs typeface="Arial" panose="020B0604020202020204" pitchFamily="34" charset="0"/>
                        </a:rPr>
                        <a:t>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000" kern="100" dirty="0">
                          <a:effectLst/>
                          <a:latin typeface="Arial" panose="020B0604020202020204" pitchFamily="34" charset="0"/>
                          <a:ea typeface="Calibri" panose="020F0502020204030204" pitchFamily="34" charset="0"/>
                          <a:cs typeface="Arial" panose="020B0604020202020204" pitchFamily="34" charset="0"/>
                        </a:rPr>
                        <a:t>Hier ist es ja immer gleich.</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de-DE" sz="12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0177905"/>
                  </a:ext>
                </a:extLst>
              </a:tr>
              <a:tr h="306896">
                <a:tc>
                  <a:txBody>
                    <a:bodyPr/>
                    <a:lstStyle/>
                    <a:p>
                      <a:r>
                        <a:rPr lang="de-DE" sz="1000" kern="100">
                          <a:effectLst/>
                          <a:latin typeface="Arial" panose="020B0604020202020204" pitchFamily="34" charset="0"/>
                          <a:ea typeface="Calibri" panose="020F0502020204030204" pitchFamily="34" charset="0"/>
                          <a:cs typeface="Arial" panose="020B0604020202020204" pitchFamily="34" charset="0"/>
                        </a:rPr>
                        <a:t>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000" kern="100">
                          <a:effectLst/>
                          <a:latin typeface="Arial" panose="020B0604020202020204" pitchFamily="34" charset="0"/>
                          <a:ea typeface="Calibri" panose="020F0502020204030204" pitchFamily="34" charset="0"/>
                          <a:cs typeface="Arial" panose="020B0604020202020204" pitchFamily="34" charset="0"/>
                        </a:rPr>
                        <a:t>Wo genau meinst du?</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3">
                  <a:txBody>
                    <a:bodyPr/>
                    <a:lstStyle/>
                    <a:p>
                      <a:r>
                        <a:rPr lang="de-DE" sz="1000" kern="100" dirty="0">
                          <a:effectLst/>
                          <a:latin typeface="Arial" panose="020B0604020202020204" pitchFamily="34" charset="0"/>
                          <a:ea typeface="Calibri" panose="020F0502020204030204" pitchFamily="34" charset="0"/>
                          <a:cs typeface="Arial" panose="020B0604020202020204" pitchFamily="34" charset="0"/>
                        </a:rPr>
                        <a:t>An dieser Stelle regt die Lehrerin die Verwendung von deiktischen Mitteln mehr an als die Verwendung von Sprache und insbesondere von Fachsprache, indem sie danach fragt, </a:t>
                      </a:r>
                      <a:r>
                        <a:rPr lang="de-DE" sz="1000" b="1" kern="100" dirty="0">
                          <a:effectLst/>
                          <a:latin typeface="Arial" panose="020B0604020202020204" pitchFamily="34" charset="0"/>
                          <a:ea typeface="Calibri" panose="020F0502020204030204" pitchFamily="34" charset="0"/>
                          <a:cs typeface="Arial" panose="020B0604020202020204" pitchFamily="34" charset="0"/>
                        </a:rPr>
                        <a:t>WO</a:t>
                      </a:r>
                      <a:r>
                        <a:rPr lang="de-DE" sz="1000" kern="100" dirty="0">
                          <a:effectLst/>
                          <a:latin typeface="Arial" panose="020B0604020202020204" pitchFamily="34" charset="0"/>
                          <a:ea typeface="Calibri" panose="020F0502020204030204" pitchFamily="34" charset="0"/>
                          <a:cs typeface="Arial" panose="020B0604020202020204" pitchFamily="34" charset="0"/>
                        </a:rPr>
                        <a:t> das Kind etwas gesehen hat. Ein Verweis auf (bereits erarbeitete geeignete) sprachliche Mittel und die Aufforderung, diese zur Beschreibung (und später zur Begründung) zu verwenden, hätte die Wahrscheinlichkeit erhöht, dass das Kind fachsprachlich beschreibt (und später begründet).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23345412"/>
                  </a:ext>
                </a:extLst>
              </a:tr>
              <a:tr h="306896">
                <a:tc>
                  <a:txBody>
                    <a:bodyPr/>
                    <a:lstStyle/>
                    <a:p>
                      <a:r>
                        <a:rPr lang="de-DE" sz="1000" kern="100" dirty="0">
                          <a:effectLst/>
                          <a:latin typeface="Arial" panose="020B0604020202020204" pitchFamily="34" charset="0"/>
                          <a:ea typeface="Calibri" panose="020F0502020204030204" pitchFamily="34" charset="0"/>
                          <a:cs typeface="Arial" panose="020B0604020202020204" pitchFamily="34" charset="0"/>
                        </a:rPr>
                        <a:t>K</a:t>
                      </a:r>
                      <a:r>
                        <a:rPr lang="de-DE" sz="1000" kern="100" baseline="-25000" dirty="0">
                          <a:effectLst/>
                          <a:latin typeface="Arial" panose="020B0604020202020204" pitchFamily="34" charset="0"/>
                          <a:ea typeface="Calibri" panose="020F0502020204030204" pitchFamily="34" charset="0"/>
                          <a:cs typeface="Arial" panose="020B0604020202020204" pitchFamily="34" charset="0"/>
                        </a:rPr>
                        <a:t>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000" kern="100" dirty="0">
                          <a:effectLst/>
                          <a:latin typeface="Arial" panose="020B0604020202020204" pitchFamily="34" charset="0"/>
                          <a:ea typeface="Calibri" panose="020F0502020204030204" pitchFamily="34" charset="0"/>
                          <a:cs typeface="Arial" panose="020B0604020202020204" pitchFamily="34" charset="0"/>
                        </a:rPr>
                        <a:t>Hier </a:t>
                      </a:r>
                      <a:r>
                        <a:rPr lang="de-DE" sz="1000" i="1" kern="100" dirty="0">
                          <a:effectLst/>
                          <a:latin typeface="Arial" panose="020B0604020202020204" pitchFamily="34" charset="0"/>
                          <a:ea typeface="Calibri" panose="020F0502020204030204" pitchFamily="34" charset="0"/>
                          <a:cs typeface="Arial" panose="020B0604020202020204" pitchFamily="34" charset="0"/>
                        </a:rPr>
                        <a:t>(zeigt auf die Ergebnisse).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de-DE" sz="1200" i="1"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14454491"/>
                  </a:ext>
                </a:extLst>
              </a:tr>
              <a:tr h="636762">
                <a:tc>
                  <a:txBody>
                    <a:bodyPr/>
                    <a:lstStyle/>
                    <a:p>
                      <a:r>
                        <a:rPr lang="de-DE" sz="1000" kern="100" dirty="0">
                          <a:effectLst/>
                          <a:latin typeface="Arial" panose="020B0604020202020204" pitchFamily="34" charset="0"/>
                          <a:ea typeface="Calibri" panose="020F0502020204030204" pitchFamily="34" charset="0"/>
                          <a:cs typeface="Arial" panose="020B0604020202020204" pitchFamily="34" charset="0"/>
                        </a:rPr>
                        <a:t>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000" kern="100" dirty="0">
                          <a:effectLst/>
                          <a:latin typeface="Arial" panose="020B0604020202020204" pitchFamily="34" charset="0"/>
                          <a:ea typeface="Calibri" panose="020F0502020204030204" pitchFamily="34" charset="0"/>
                          <a:cs typeface="Arial" panose="020B0604020202020204" pitchFamily="34" charset="0"/>
                        </a:rPr>
                        <a:t>Super, das ist ja wirklich immer gleich.</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de-DE" sz="12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69215793"/>
                  </a:ext>
                </a:extLst>
              </a:tr>
            </a:tbl>
          </a:graphicData>
        </a:graphic>
      </p:graphicFrame>
    </p:spTree>
    <p:extLst>
      <p:ext uri="{BB962C8B-B14F-4D97-AF65-F5344CB8AC3E}">
        <p14:creationId xmlns:p14="http://schemas.microsoft.com/office/powerpoint/2010/main" val="4965005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51435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62C02E-F191-9B26-F62B-384BC275CB71}"/>
              </a:ext>
            </a:extLst>
          </p:cNvPr>
          <p:cNvSpPr>
            <a:spLocks noGrp="1"/>
          </p:cNvSpPr>
          <p:nvPr>
            <p:ph type="title"/>
          </p:nvPr>
        </p:nvSpPr>
        <p:spPr/>
        <p:txBody>
          <a:bodyPr/>
          <a:lstStyle/>
          <a:p>
            <a:r>
              <a:rPr lang="de-DE" dirty="0"/>
              <a:t>Sprachmittel anregen</a:t>
            </a:r>
          </a:p>
        </p:txBody>
      </p:sp>
      <p:sp>
        <p:nvSpPr>
          <p:cNvPr id="3" name="Textplatzhalter 2">
            <a:extLst>
              <a:ext uri="{FF2B5EF4-FFF2-40B4-BE49-F238E27FC236}">
                <a16:creationId xmlns:a16="http://schemas.microsoft.com/office/drawing/2014/main" id="{3F91D7DE-DCC9-E09E-8BBA-0AA21326A4B7}"/>
              </a:ext>
            </a:extLst>
          </p:cNvPr>
          <p:cNvSpPr>
            <a:spLocks noGrp="1"/>
          </p:cNvSpPr>
          <p:nvPr>
            <p:ph type="body" sz="quarter" idx="13"/>
          </p:nvPr>
        </p:nvSpPr>
        <p:spPr/>
        <p:txBody>
          <a:bodyPr/>
          <a:lstStyle/>
          <a:p>
            <a:r>
              <a:rPr lang="de-DE" dirty="0"/>
              <a:t>SZENE 2</a:t>
            </a:r>
          </a:p>
        </p:txBody>
      </p:sp>
      <p:sp>
        <p:nvSpPr>
          <p:cNvPr id="4" name="Datumsplatzhalter 4">
            <a:extLst>
              <a:ext uri="{FF2B5EF4-FFF2-40B4-BE49-F238E27FC236}">
                <a16:creationId xmlns:a16="http://schemas.microsoft.com/office/drawing/2014/main" id="{FA051C7F-42C1-F462-A04A-DE856940F6ED}"/>
              </a:ext>
            </a:extLst>
          </p:cNvPr>
          <p:cNvSpPr txBox="1">
            <a:spLocks/>
          </p:cNvSpPr>
          <p:nvPr/>
        </p:nvSpPr>
        <p:spPr>
          <a:xfrm>
            <a:off x="580260" y="6338729"/>
            <a:ext cx="2057400" cy="393256"/>
          </a:xfrm>
          <a:prstGeom prst="rect">
            <a:avLst/>
          </a:prstGeom>
        </p:spPr>
        <p:txBody>
          <a:bodyPr/>
          <a:lstStyle>
            <a:defPPr>
              <a:defRPr lang="de-DE"/>
            </a:defPPr>
            <a:lvl1pPr marL="0" algn="l" defTabSz="457200" rtl="0" eaLnBrk="0" fontAlgn="base" latinLnBrk="0" hangingPunct="0">
              <a:spcBef>
                <a:spcPct val="0"/>
              </a:spcBef>
              <a:spcAft>
                <a:spcPct val="0"/>
              </a:spcAft>
              <a:defRPr sz="1200" kern="1200">
                <a:solidFill>
                  <a:schemeClr val="bg2">
                    <a:lumMod val="50000"/>
                  </a:schemeClr>
                </a:solidFill>
                <a:latin typeface="Arial" panose="020B0604020202020204" pitchFamily="34" charset="0"/>
                <a:ea typeface="ＭＳ Ｐゴシック" charset="-128"/>
                <a:cs typeface="Arial" panose="020B0604020202020204" pitchFamily="34" charset="0"/>
              </a:defRPr>
            </a:lvl1pPr>
            <a:lvl2pPr marL="4572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pPr>
              <a:lnSpc>
                <a:spcPct val="150000"/>
              </a:lnSpc>
            </a:pPr>
            <a:fld id="{000CEE34-2044-5642-B412-BC2C7C7150CF}" type="datetime6">
              <a:rPr lang="de-DE" smtClean="0"/>
              <a:pPr>
                <a:lnSpc>
                  <a:spcPct val="150000"/>
                </a:lnSpc>
              </a:pPr>
              <a:t>April 24</a:t>
            </a:fld>
            <a:endParaRPr lang="de-DE" dirty="0"/>
          </a:p>
        </p:txBody>
      </p:sp>
      <p:pic>
        <p:nvPicPr>
          <p:cNvPr id="6" name="Modul 2_Video_Entdeckerpäckchen_Teil 2">
            <a:hlinkClick r:id="" action="ppaction://media"/>
            <a:extLst>
              <a:ext uri="{FF2B5EF4-FFF2-40B4-BE49-F238E27FC236}">
                <a16:creationId xmlns:a16="http://schemas.microsoft.com/office/drawing/2014/main" id="{933FE779-13AD-E238-97E7-176FE00C50E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68856" y="1869557"/>
            <a:ext cx="6783985" cy="3815992"/>
          </a:xfrm>
          <a:prstGeom prst="rect">
            <a:avLst/>
          </a:prstGeom>
        </p:spPr>
      </p:pic>
    </p:spTree>
    <p:extLst>
      <p:ext uri="{BB962C8B-B14F-4D97-AF65-F5344CB8AC3E}">
        <p14:creationId xmlns:p14="http://schemas.microsoft.com/office/powerpoint/2010/main" val="1725782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60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C39F5EE6-1939-3F9F-AA1F-181BD688BB44}"/>
              </a:ext>
            </a:extLst>
          </p:cNvPr>
          <p:cNvSpPr>
            <a:spLocks noGrp="1"/>
          </p:cNvSpPr>
          <p:nvPr>
            <p:ph type="title"/>
          </p:nvPr>
        </p:nvSpPr>
        <p:spPr/>
        <p:txBody>
          <a:bodyPr/>
          <a:lstStyle/>
          <a:p>
            <a:r>
              <a:rPr lang="de-DE" dirty="0"/>
              <a:t>Sprachmittel anregen</a:t>
            </a:r>
          </a:p>
        </p:txBody>
      </p:sp>
      <p:sp>
        <p:nvSpPr>
          <p:cNvPr id="8" name="Textplatzhalter 7">
            <a:extLst>
              <a:ext uri="{FF2B5EF4-FFF2-40B4-BE49-F238E27FC236}">
                <a16:creationId xmlns:a16="http://schemas.microsoft.com/office/drawing/2014/main" id="{84437729-2ED6-E7E7-DADB-CA68C4178EE7}"/>
              </a:ext>
            </a:extLst>
          </p:cNvPr>
          <p:cNvSpPr>
            <a:spLocks noGrp="1"/>
          </p:cNvSpPr>
          <p:nvPr>
            <p:ph type="body" sz="quarter" idx="14"/>
          </p:nvPr>
        </p:nvSpPr>
        <p:spPr>
          <a:xfrm>
            <a:off x="1763316" y="1660386"/>
            <a:ext cx="6512583" cy="2225815"/>
          </a:xfrm>
        </p:spPr>
        <p:txBody>
          <a:bodyPr>
            <a:normAutofit/>
          </a:bodyPr>
          <a:lstStyle/>
          <a:p>
            <a:r>
              <a:rPr lang="de-DE" dirty="0"/>
              <a:t>Analysieren Sie die Szene in Bezug auf die Lehrkraftsprache. Wie hätte die Lehrkraft sinnvoll konkretere Sprachmittel einfordern können? </a:t>
            </a:r>
          </a:p>
        </p:txBody>
      </p:sp>
      <p:graphicFrame>
        <p:nvGraphicFramePr>
          <p:cNvPr id="5" name="Inhaltsplatzhalter 4">
            <a:extLst>
              <a:ext uri="{FF2B5EF4-FFF2-40B4-BE49-F238E27FC236}">
                <a16:creationId xmlns:a16="http://schemas.microsoft.com/office/drawing/2014/main" id="{D4BFA9C7-693B-04A1-C36C-239C75815C3D}"/>
              </a:ext>
            </a:extLst>
          </p:cNvPr>
          <p:cNvGraphicFramePr>
            <a:graphicFrameLocks noGrp="1"/>
          </p:cNvGraphicFramePr>
          <p:nvPr>
            <p:ph idx="4294967295"/>
            <p:extLst>
              <p:ext uri="{D42A27DB-BD31-4B8C-83A1-F6EECF244321}">
                <p14:modId xmlns:p14="http://schemas.microsoft.com/office/powerpoint/2010/main" val="30790446"/>
              </p:ext>
            </p:extLst>
          </p:nvPr>
        </p:nvGraphicFramePr>
        <p:xfrm>
          <a:off x="1880315" y="3259464"/>
          <a:ext cx="6891812" cy="2966720"/>
        </p:xfrm>
        <a:graphic>
          <a:graphicData uri="http://schemas.openxmlformats.org/drawingml/2006/table">
            <a:tbl>
              <a:tblPr firstRow="1" bandRow="1">
                <a:tableStyleId>{5C22544A-7EE6-4342-B048-85BDC9FD1C3A}</a:tableStyleId>
              </a:tblPr>
              <a:tblGrid>
                <a:gridCol w="532251">
                  <a:extLst>
                    <a:ext uri="{9D8B030D-6E8A-4147-A177-3AD203B41FA5}">
                      <a16:colId xmlns:a16="http://schemas.microsoft.com/office/drawing/2014/main" val="2248748236"/>
                    </a:ext>
                  </a:extLst>
                </a:gridCol>
                <a:gridCol w="6359561">
                  <a:extLst>
                    <a:ext uri="{9D8B030D-6E8A-4147-A177-3AD203B41FA5}">
                      <a16:colId xmlns:a16="http://schemas.microsoft.com/office/drawing/2014/main" val="3168553066"/>
                    </a:ext>
                  </a:extLst>
                </a:gridCol>
              </a:tblGrid>
              <a:tr h="370840">
                <a:tc>
                  <a:txBody>
                    <a:bodyPr/>
                    <a:lstStyle/>
                    <a:p>
                      <a:r>
                        <a:rPr lang="de-DE" sz="1600" b="0" kern="100">
                          <a:solidFill>
                            <a:schemeClr val="tx1"/>
                          </a:solidFill>
                          <a:effectLst/>
                          <a:latin typeface="Arial" panose="020B0604020202020204" pitchFamily="34" charset="0"/>
                          <a:ea typeface="Calibri" panose="020F0502020204030204" pitchFamily="34" charset="0"/>
                          <a:cs typeface="Arial" panose="020B0604020202020204" pitchFamily="34" charset="0"/>
                        </a:rPr>
                        <a:t>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600" b="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Was fällt dir sonst noch auf?</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42127084"/>
                  </a:ext>
                </a:extLst>
              </a:tr>
              <a:tr h="370840">
                <a:tc>
                  <a:txBody>
                    <a:bodyPr/>
                    <a:lstStyle/>
                    <a:p>
                      <a:r>
                        <a:rPr lang="de-DE" sz="1600" kern="100" dirty="0">
                          <a:effectLst/>
                          <a:latin typeface="Arial" panose="020B0604020202020204" pitchFamily="34" charset="0"/>
                          <a:ea typeface="Calibri" panose="020F0502020204030204" pitchFamily="34" charset="0"/>
                          <a:cs typeface="Arial" panose="020B0604020202020204" pitchFamily="34" charset="0"/>
                        </a:rPr>
                        <a:t>K</a:t>
                      </a:r>
                      <a:r>
                        <a:rPr lang="de-DE" sz="1600" kern="100" baseline="-25000" dirty="0">
                          <a:effectLst/>
                          <a:latin typeface="Arial" panose="020B0604020202020204" pitchFamily="34" charset="0"/>
                          <a:ea typeface="Calibri" panose="020F0502020204030204" pitchFamily="34" charset="0"/>
                          <a:cs typeface="Arial" panose="020B0604020202020204" pitchFamily="34" charset="0"/>
                        </a:rPr>
                        <a:t>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600" kern="100" dirty="0">
                          <a:effectLst/>
                          <a:latin typeface="Arial" panose="020B0604020202020204" pitchFamily="34" charset="0"/>
                          <a:ea typeface="Calibri" panose="020F0502020204030204" pitchFamily="34" charset="0"/>
                          <a:cs typeface="Arial" panose="020B0604020202020204" pitchFamily="34" charset="0"/>
                        </a:rPr>
                        <a:t>Ich habe entdeckt, dass 6 + 1 7 ist und 5 + 2 ist auch 7.</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10070239"/>
                  </a:ext>
                </a:extLst>
              </a:tr>
              <a:tr h="370840">
                <a:tc>
                  <a:txBody>
                    <a:bodyPr/>
                    <a:lstStyle/>
                    <a:p>
                      <a:r>
                        <a:rPr lang="de-DE" sz="1600" kern="100" baseline="0" dirty="0">
                          <a:effectLst/>
                          <a:latin typeface="Arial" panose="020B0604020202020204" pitchFamily="34" charset="0"/>
                          <a:ea typeface="Calibri" panose="020F0502020204030204" pitchFamily="34" charset="0"/>
                          <a:cs typeface="Arial" panose="020B0604020202020204" pitchFamily="34" charset="0"/>
                        </a:rPr>
                        <a:t>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600" kern="100" dirty="0" err="1">
                          <a:effectLst/>
                          <a:latin typeface="Arial" panose="020B0604020202020204" pitchFamily="34" charset="0"/>
                          <a:ea typeface="Calibri" panose="020F0502020204030204" pitchFamily="34" charset="0"/>
                          <a:cs typeface="Arial" panose="020B0604020202020204" pitchFamily="34" charset="0"/>
                        </a:rPr>
                        <a:t>Mhm</a:t>
                      </a:r>
                      <a:r>
                        <a:rPr lang="de-DE" sz="1600" kern="100" dirty="0">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49457298"/>
                  </a:ext>
                </a:extLst>
              </a:tr>
              <a:tr h="370840">
                <a:tc>
                  <a:txBody>
                    <a:bodyPr/>
                    <a:lstStyle/>
                    <a:p>
                      <a:r>
                        <a:rPr lang="de-DE" sz="1600" kern="100" dirty="0">
                          <a:effectLst/>
                          <a:latin typeface="Arial" panose="020B0604020202020204" pitchFamily="34" charset="0"/>
                          <a:ea typeface="Calibri" panose="020F0502020204030204" pitchFamily="34" charset="0"/>
                          <a:cs typeface="Arial" panose="020B0604020202020204" pitchFamily="34" charset="0"/>
                        </a:rPr>
                        <a:t>K</a:t>
                      </a:r>
                      <a:r>
                        <a:rPr lang="de-DE" sz="1600" kern="100" baseline="-25000" dirty="0">
                          <a:effectLst/>
                          <a:latin typeface="Arial" panose="020B0604020202020204" pitchFamily="34" charset="0"/>
                          <a:ea typeface="Calibri" panose="020F0502020204030204" pitchFamily="34" charset="0"/>
                          <a:cs typeface="Arial" panose="020B0604020202020204" pitchFamily="34" charset="0"/>
                        </a:rPr>
                        <a:t>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600" kern="100" dirty="0">
                          <a:effectLst/>
                          <a:latin typeface="Arial" panose="020B0604020202020204" pitchFamily="34" charset="0"/>
                          <a:ea typeface="Calibri" panose="020F0502020204030204" pitchFamily="34" charset="0"/>
                          <a:cs typeface="Arial" panose="020B0604020202020204" pitchFamily="34" charset="0"/>
                        </a:rPr>
                        <a:t>3 + 4 ist auch 7.</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40500896"/>
                  </a:ext>
                </a:extLst>
              </a:tr>
              <a:tr h="370840">
                <a:tc>
                  <a:txBody>
                    <a:bodyPr/>
                    <a:lstStyle/>
                    <a:p>
                      <a:r>
                        <a:rPr lang="de-DE" sz="1600" kern="100" dirty="0">
                          <a:effectLst/>
                          <a:latin typeface="Arial" panose="020B0604020202020204" pitchFamily="34" charset="0"/>
                          <a:ea typeface="Calibri" panose="020F0502020204030204" pitchFamily="34" charset="0"/>
                          <a:cs typeface="Arial" panose="020B0604020202020204" pitchFamily="34" charset="0"/>
                        </a:rPr>
                        <a:t>K</a:t>
                      </a:r>
                      <a:r>
                        <a:rPr lang="de-DE" sz="1600" kern="100" baseline="-25000" dirty="0">
                          <a:effectLst/>
                          <a:latin typeface="Arial" panose="020B0604020202020204" pitchFamily="34" charset="0"/>
                          <a:ea typeface="Calibri" panose="020F0502020204030204" pitchFamily="34" charset="0"/>
                          <a:cs typeface="Arial" panose="020B0604020202020204" pitchFamily="34" charset="0"/>
                        </a:rPr>
                        <a:t>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600" kern="100" dirty="0">
                          <a:effectLst/>
                          <a:latin typeface="Arial" panose="020B0604020202020204" pitchFamily="34" charset="0"/>
                          <a:ea typeface="Calibri" panose="020F0502020204030204" pitchFamily="34" charset="0"/>
                          <a:cs typeface="Arial" panose="020B0604020202020204" pitchFamily="34" charset="0"/>
                        </a:rPr>
                        <a:t>Hier ist es ja immer gleich.</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0177905"/>
                  </a:ext>
                </a:extLst>
              </a:tr>
              <a:tr h="370840">
                <a:tc>
                  <a:txBody>
                    <a:bodyPr/>
                    <a:lstStyle/>
                    <a:p>
                      <a:r>
                        <a:rPr lang="de-DE" sz="1600" kern="100">
                          <a:effectLst/>
                          <a:latin typeface="Arial" panose="020B0604020202020204" pitchFamily="34" charset="0"/>
                          <a:ea typeface="Calibri" panose="020F0502020204030204" pitchFamily="34" charset="0"/>
                          <a:cs typeface="Arial" panose="020B0604020202020204" pitchFamily="34" charset="0"/>
                        </a:rPr>
                        <a:t>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600" kern="100">
                          <a:effectLst/>
                          <a:latin typeface="Arial" panose="020B0604020202020204" pitchFamily="34" charset="0"/>
                          <a:ea typeface="Calibri" panose="020F0502020204030204" pitchFamily="34" charset="0"/>
                          <a:cs typeface="Arial" panose="020B0604020202020204" pitchFamily="34" charset="0"/>
                        </a:rPr>
                        <a:t>Wo genau meinst du?</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23345412"/>
                  </a:ext>
                </a:extLst>
              </a:tr>
              <a:tr h="370840">
                <a:tc>
                  <a:txBody>
                    <a:bodyPr/>
                    <a:lstStyle/>
                    <a:p>
                      <a:r>
                        <a:rPr lang="de-DE" sz="1600" kern="100" dirty="0">
                          <a:effectLst/>
                          <a:latin typeface="Arial" panose="020B0604020202020204" pitchFamily="34" charset="0"/>
                          <a:ea typeface="Calibri" panose="020F0502020204030204" pitchFamily="34" charset="0"/>
                          <a:cs typeface="Arial" panose="020B0604020202020204" pitchFamily="34" charset="0"/>
                        </a:rPr>
                        <a:t>K</a:t>
                      </a:r>
                      <a:r>
                        <a:rPr lang="de-DE" sz="1600" kern="100" baseline="-25000" dirty="0">
                          <a:effectLst/>
                          <a:latin typeface="Arial" panose="020B0604020202020204" pitchFamily="34" charset="0"/>
                          <a:ea typeface="Calibri" panose="020F0502020204030204" pitchFamily="34" charset="0"/>
                          <a:cs typeface="Arial" panose="020B0604020202020204" pitchFamily="34" charset="0"/>
                        </a:rPr>
                        <a:t>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600" kern="100" dirty="0">
                          <a:effectLst/>
                          <a:latin typeface="Arial" panose="020B0604020202020204" pitchFamily="34" charset="0"/>
                          <a:ea typeface="Calibri" panose="020F0502020204030204" pitchFamily="34" charset="0"/>
                          <a:cs typeface="Arial" panose="020B0604020202020204" pitchFamily="34" charset="0"/>
                        </a:rPr>
                        <a:t>Hier </a:t>
                      </a:r>
                      <a:r>
                        <a:rPr lang="de-DE" sz="1600" i="1" kern="100" dirty="0">
                          <a:effectLst/>
                          <a:latin typeface="Arial" panose="020B0604020202020204" pitchFamily="34" charset="0"/>
                          <a:ea typeface="Calibri" panose="020F0502020204030204" pitchFamily="34" charset="0"/>
                          <a:cs typeface="Arial" panose="020B0604020202020204" pitchFamily="34" charset="0"/>
                        </a:rPr>
                        <a:t>(zeigt auf die Ergebnisse).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14454491"/>
                  </a:ext>
                </a:extLst>
              </a:tr>
              <a:tr h="370840">
                <a:tc>
                  <a:txBody>
                    <a:bodyPr/>
                    <a:lstStyle/>
                    <a:p>
                      <a:r>
                        <a:rPr lang="de-DE" sz="1600" kern="100" dirty="0">
                          <a:effectLst/>
                          <a:latin typeface="Arial" panose="020B0604020202020204" pitchFamily="34" charset="0"/>
                          <a:ea typeface="Calibri" panose="020F0502020204030204" pitchFamily="34" charset="0"/>
                          <a:cs typeface="Arial" panose="020B0604020202020204" pitchFamily="34" charset="0"/>
                        </a:rPr>
                        <a:t>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600" kern="100" dirty="0">
                          <a:effectLst/>
                          <a:latin typeface="Arial" panose="020B0604020202020204" pitchFamily="34" charset="0"/>
                          <a:ea typeface="Calibri" panose="020F0502020204030204" pitchFamily="34" charset="0"/>
                          <a:cs typeface="Arial" panose="020B0604020202020204" pitchFamily="34" charset="0"/>
                        </a:rPr>
                        <a:t>Super, das ist ja wirklich immer gleich.</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69215793"/>
                  </a:ext>
                </a:extLst>
              </a:tr>
            </a:tbl>
          </a:graphicData>
        </a:graphic>
      </p:graphicFrame>
      <p:sp>
        <p:nvSpPr>
          <p:cNvPr id="2" name="Datumsplatzhalter 4">
            <a:extLst>
              <a:ext uri="{FF2B5EF4-FFF2-40B4-BE49-F238E27FC236}">
                <a16:creationId xmlns:a16="http://schemas.microsoft.com/office/drawing/2014/main" id="{C142036E-2549-E922-E4B9-479F759094C6}"/>
              </a:ext>
            </a:extLst>
          </p:cNvPr>
          <p:cNvSpPr txBox="1">
            <a:spLocks/>
          </p:cNvSpPr>
          <p:nvPr/>
        </p:nvSpPr>
        <p:spPr>
          <a:xfrm>
            <a:off x="580260" y="6338729"/>
            <a:ext cx="2057400" cy="393256"/>
          </a:xfrm>
          <a:prstGeom prst="rect">
            <a:avLst/>
          </a:prstGeom>
        </p:spPr>
        <p:txBody>
          <a:bodyPr/>
          <a:lstStyle>
            <a:defPPr>
              <a:defRPr lang="de-DE"/>
            </a:defPPr>
            <a:lvl1pPr marL="0" algn="l" defTabSz="457200" rtl="0" eaLnBrk="0" fontAlgn="base" latinLnBrk="0" hangingPunct="0">
              <a:spcBef>
                <a:spcPct val="0"/>
              </a:spcBef>
              <a:spcAft>
                <a:spcPct val="0"/>
              </a:spcAft>
              <a:defRPr sz="1200" kern="1200">
                <a:solidFill>
                  <a:schemeClr val="bg2">
                    <a:lumMod val="50000"/>
                  </a:schemeClr>
                </a:solidFill>
                <a:latin typeface="Arial" panose="020B0604020202020204" pitchFamily="34" charset="0"/>
                <a:ea typeface="ＭＳ Ｐゴシック" charset="-128"/>
                <a:cs typeface="Arial" panose="020B0604020202020204" pitchFamily="34" charset="0"/>
              </a:defRPr>
            </a:lvl1pPr>
            <a:lvl2pPr marL="4572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pPr>
              <a:lnSpc>
                <a:spcPct val="150000"/>
              </a:lnSpc>
            </a:pPr>
            <a:fld id="{000CEE34-2044-5642-B412-BC2C7C7150CF}" type="datetime6">
              <a:rPr lang="de-DE" smtClean="0"/>
              <a:pPr>
                <a:lnSpc>
                  <a:spcPct val="150000"/>
                </a:lnSpc>
              </a:pPr>
              <a:t>April 24</a:t>
            </a:fld>
            <a:endParaRPr lang="de-DE" dirty="0"/>
          </a:p>
        </p:txBody>
      </p:sp>
      <p:pic>
        <p:nvPicPr>
          <p:cNvPr id="3" name="Grafik 2">
            <a:extLst>
              <a:ext uri="{FF2B5EF4-FFF2-40B4-BE49-F238E27FC236}">
                <a16:creationId xmlns:a16="http://schemas.microsoft.com/office/drawing/2014/main" id="{EE1E93B2-505D-E5C8-AD12-0F6BA4780FFE}"/>
              </a:ext>
            </a:extLst>
          </p:cNvPr>
          <p:cNvPicPr>
            <a:picLocks noChangeAspect="1"/>
          </p:cNvPicPr>
          <p:nvPr/>
        </p:nvPicPr>
        <p:blipFill>
          <a:blip r:embed="rId3"/>
          <a:stretch>
            <a:fillRect/>
          </a:stretch>
        </p:blipFill>
        <p:spPr>
          <a:xfrm>
            <a:off x="1" y="3994149"/>
            <a:ext cx="1880314" cy="1257187"/>
          </a:xfrm>
          <a:prstGeom prst="rect">
            <a:avLst/>
          </a:prstGeom>
        </p:spPr>
      </p:pic>
    </p:spTree>
    <p:extLst>
      <p:ext uri="{BB962C8B-B14F-4D97-AF65-F5344CB8AC3E}">
        <p14:creationId xmlns:p14="http://schemas.microsoft.com/office/powerpoint/2010/main" val="15919975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7671B683-52B1-834A-FB61-6B37FF7FB515}"/>
              </a:ext>
            </a:extLst>
          </p:cNvPr>
          <p:cNvPicPr>
            <a:picLocks noChangeAspect="1"/>
          </p:cNvPicPr>
          <p:nvPr/>
        </p:nvPicPr>
        <p:blipFill>
          <a:blip r:embed="rId3">
            <a:clrChange>
              <a:clrFrom>
                <a:srgbClr val="FDF1CB"/>
              </a:clrFrom>
              <a:clrTo>
                <a:srgbClr val="FDF1CB">
                  <a:alpha val="0"/>
                </a:srgbClr>
              </a:clrTo>
            </a:clrChange>
          </a:blip>
          <a:stretch>
            <a:fillRect/>
          </a:stretch>
        </p:blipFill>
        <p:spPr>
          <a:xfrm>
            <a:off x="2227110" y="2577483"/>
            <a:ext cx="6512848" cy="3579715"/>
          </a:xfrm>
          <a:prstGeom prst="rect">
            <a:avLst/>
          </a:prstGeom>
        </p:spPr>
      </p:pic>
      <p:sp>
        <p:nvSpPr>
          <p:cNvPr id="2" name="Titel 1">
            <a:extLst>
              <a:ext uri="{FF2B5EF4-FFF2-40B4-BE49-F238E27FC236}">
                <a16:creationId xmlns:a16="http://schemas.microsoft.com/office/drawing/2014/main" id="{2DF403D2-7542-67BB-652B-ECB6623BB8E0}"/>
              </a:ext>
            </a:extLst>
          </p:cNvPr>
          <p:cNvSpPr>
            <a:spLocks noGrp="1"/>
          </p:cNvSpPr>
          <p:nvPr>
            <p:ph type="title"/>
          </p:nvPr>
        </p:nvSpPr>
        <p:spPr/>
        <p:txBody>
          <a:bodyPr/>
          <a:lstStyle/>
          <a:p>
            <a:r>
              <a:rPr lang="de-DE" dirty="0"/>
              <a:t>Sprachmittel anregen</a:t>
            </a:r>
          </a:p>
        </p:txBody>
      </p:sp>
      <p:sp>
        <p:nvSpPr>
          <p:cNvPr id="3" name="Textplatzhalter 2">
            <a:extLst>
              <a:ext uri="{FF2B5EF4-FFF2-40B4-BE49-F238E27FC236}">
                <a16:creationId xmlns:a16="http://schemas.microsoft.com/office/drawing/2014/main" id="{45AC922B-DDE6-09FB-87BA-9B8F18BD6856}"/>
              </a:ext>
            </a:extLst>
          </p:cNvPr>
          <p:cNvSpPr>
            <a:spLocks noGrp="1"/>
          </p:cNvSpPr>
          <p:nvPr>
            <p:ph type="body" sz="quarter" idx="13"/>
          </p:nvPr>
        </p:nvSpPr>
        <p:spPr/>
        <p:txBody>
          <a:bodyPr/>
          <a:lstStyle/>
          <a:p>
            <a:r>
              <a:rPr lang="de-DE" dirty="0"/>
              <a:t>VERWEIS AUF SPRACHUNTERSTÜTZENDE ANGEBOTE WIE Z. B. DEN SPRACHSPEICHER</a:t>
            </a:r>
          </a:p>
          <a:p>
            <a:endParaRPr lang="de-DE" dirty="0"/>
          </a:p>
        </p:txBody>
      </p:sp>
      <p:sp>
        <p:nvSpPr>
          <p:cNvPr id="6" name="Abgerundete rechteckige Legende 5">
            <a:extLst>
              <a:ext uri="{FF2B5EF4-FFF2-40B4-BE49-F238E27FC236}">
                <a16:creationId xmlns:a16="http://schemas.microsoft.com/office/drawing/2014/main" id="{E351B703-CC4B-A547-B58E-608299AB3548}"/>
              </a:ext>
            </a:extLst>
          </p:cNvPr>
          <p:cNvSpPr/>
          <p:nvPr/>
        </p:nvSpPr>
        <p:spPr>
          <a:xfrm>
            <a:off x="2496838" y="2445898"/>
            <a:ext cx="1387928" cy="832757"/>
          </a:xfrm>
          <a:prstGeom prst="wedgeRoundRectCallout">
            <a:avLst>
              <a:gd name="adj1" fmla="val 13746"/>
              <a:gd name="adj2" fmla="val 89031"/>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Wo genau meinst du?</a:t>
            </a:r>
          </a:p>
        </p:txBody>
      </p:sp>
      <p:sp>
        <p:nvSpPr>
          <p:cNvPr id="7" name="Abgerundete rechteckige Legende 6">
            <a:extLst>
              <a:ext uri="{FF2B5EF4-FFF2-40B4-BE49-F238E27FC236}">
                <a16:creationId xmlns:a16="http://schemas.microsoft.com/office/drawing/2014/main" id="{FFA44C3B-B768-CECC-DB06-F27EE03A84FC}"/>
              </a:ext>
            </a:extLst>
          </p:cNvPr>
          <p:cNvSpPr/>
          <p:nvPr/>
        </p:nvSpPr>
        <p:spPr>
          <a:xfrm>
            <a:off x="5483534" y="3585079"/>
            <a:ext cx="920149" cy="782261"/>
          </a:xfrm>
          <a:prstGeom prst="wedgeRoundRectCallout">
            <a:avLst>
              <a:gd name="adj1" fmla="val -74982"/>
              <a:gd name="adj2" fmla="val 41022"/>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Hier!</a:t>
            </a:r>
          </a:p>
        </p:txBody>
      </p:sp>
      <p:sp>
        <p:nvSpPr>
          <p:cNvPr id="8" name="Abgerundete rechteckige Legende 7">
            <a:extLst>
              <a:ext uri="{FF2B5EF4-FFF2-40B4-BE49-F238E27FC236}">
                <a16:creationId xmlns:a16="http://schemas.microsoft.com/office/drawing/2014/main" id="{4AEB6D2D-1046-652A-97FC-119DF2755081}"/>
              </a:ext>
            </a:extLst>
          </p:cNvPr>
          <p:cNvSpPr/>
          <p:nvPr/>
        </p:nvSpPr>
        <p:spPr>
          <a:xfrm>
            <a:off x="135993" y="2797022"/>
            <a:ext cx="2091117" cy="1576113"/>
          </a:xfrm>
          <a:prstGeom prst="wedgeRoundRectCallout">
            <a:avLst>
              <a:gd name="adj1" fmla="val 45977"/>
              <a:gd name="adj2" fmla="val 62581"/>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Schau mal auf unseren Sprach-speicher, ob dir etwas helfen kann, das noch genauer zu sagen.</a:t>
            </a:r>
          </a:p>
        </p:txBody>
      </p:sp>
      <p:sp>
        <p:nvSpPr>
          <p:cNvPr id="4" name="Datumsplatzhalter 4">
            <a:extLst>
              <a:ext uri="{FF2B5EF4-FFF2-40B4-BE49-F238E27FC236}">
                <a16:creationId xmlns:a16="http://schemas.microsoft.com/office/drawing/2014/main" id="{C50D5843-5FB4-648A-8691-36C084D7D0B6}"/>
              </a:ext>
            </a:extLst>
          </p:cNvPr>
          <p:cNvSpPr txBox="1">
            <a:spLocks/>
          </p:cNvSpPr>
          <p:nvPr/>
        </p:nvSpPr>
        <p:spPr>
          <a:xfrm>
            <a:off x="580260" y="6338729"/>
            <a:ext cx="2057400" cy="393256"/>
          </a:xfrm>
          <a:prstGeom prst="rect">
            <a:avLst/>
          </a:prstGeom>
        </p:spPr>
        <p:txBody>
          <a:bodyPr/>
          <a:lstStyle>
            <a:defPPr>
              <a:defRPr lang="de-DE"/>
            </a:defPPr>
            <a:lvl1pPr marL="0" algn="l" defTabSz="457200" rtl="0" eaLnBrk="0" fontAlgn="base" latinLnBrk="0" hangingPunct="0">
              <a:spcBef>
                <a:spcPct val="0"/>
              </a:spcBef>
              <a:spcAft>
                <a:spcPct val="0"/>
              </a:spcAft>
              <a:defRPr sz="1200" kern="1200">
                <a:solidFill>
                  <a:schemeClr val="bg2">
                    <a:lumMod val="50000"/>
                  </a:schemeClr>
                </a:solidFill>
                <a:latin typeface="Arial" panose="020B0604020202020204" pitchFamily="34" charset="0"/>
                <a:ea typeface="ＭＳ Ｐゴシック" charset="-128"/>
                <a:cs typeface="Arial" panose="020B0604020202020204" pitchFamily="34" charset="0"/>
              </a:defRPr>
            </a:lvl1pPr>
            <a:lvl2pPr marL="4572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pPr>
              <a:lnSpc>
                <a:spcPct val="150000"/>
              </a:lnSpc>
            </a:pPr>
            <a:fld id="{000CEE34-2044-5642-B412-BC2C7C7150CF}" type="datetime6">
              <a:rPr lang="de-DE" smtClean="0"/>
              <a:pPr>
                <a:lnSpc>
                  <a:spcPct val="150000"/>
                </a:lnSpc>
              </a:pPr>
              <a:t>April 24</a:t>
            </a:fld>
            <a:endParaRPr lang="de-DE" dirty="0"/>
          </a:p>
        </p:txBody>
      </p:sp>
    </p:spTree>
    <p:extLst>
      <p:ext uri="{BB962C8B-B14F-4D97-AF65-F5344CB8AC3E}">
        <p14:creationId xmlns:p14="http://schemas.microsoft.com/office/powerpoint/2010/main" val="4165967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0D3D9581-85FA-9C69-C88F-98AE26399690}"/>
              </a:ext>
            </a:extLst>
          </p:cNvPr>
          <p:cNvPicPr>
            <a:picLocks noChangeAspect="1"/>
          </p:cNvPicPr>
          <p:nvPr/>
        </p:nvPicPr>
        <p:blipFill>
          <a:blip r:embed="rId2">
            <a:clrChange>
              <a:clrFrom>
                <a:srgbClr val="FDF1CB"/>
              </a:clrFrom>
              <a:clrTo>
                <a:srgbClr val="FDF1CB">
                  <a:alpha val="0"/>
                </a:srgbClr>
              </a:clrTo>
            </a:clrChange>
          </a:blip>
          <a:stretch>
            <a:fillRect/>
          </a:stretch>
        </p:blipFill>
        <p:spPr>
          <a:xfrm>
            <a:off x="2227110" y="2577483"/>
            <a:ext cx="6512848" cy="3579715"/>
          </a:xfrm>
          <a:prstGeom prst="rect">
            <a:avLst/>
          </a:prstGeom>
        </p:spPr>
      </p:pic>
      <p:sp>
        <p:nvSpPr>
          <p:cNvPr id="15" name="Abgerundete rechteckige Legende 14">
            <a:extLst>
              <a:ext uri="{FF2B5EF4-FFF2-40B4-BE49-F238E27FC236}">
                <a16:creationId xmlns:a16="http://schemas.microsoft.com/office/drawing/2014/main" id="{F3B557AB-7599-AF03-8BDB-E7B55DC85789}"/>
              </a:ext>
            </a:extLst>
          </p:cNvPr>
          <p:cNvSpPr/>
          <p:nvPr/>
        </p:nvSpPr>
        <p:spPr>
          <a:xfrm>
            <a:off x="5483534" y="3585079"/>
            <a:ext cx="920149" cy="782261"/>
          </a:xfrm>
          <a:prstGeom prst="wedgeRoundRectCallout">
            <a:avLst>
              <a:gd name="adj1" fmla="val -74982"/>
              <a:gd name="adj2" fmla="val 41022"/>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Hier!</a:t>
            </a:r>
          </a:p>
        </p:txBody>
      </p:sp>
      <p:sp>
        <p:nvSpPr>
          <p:cNvPr id="2" name="Titel 1">
            <a:extLst>
              <a:ext uri="{FF2B5EF4-FFF2-40B4-BE49-F238E27FC236}">
                <a16:creationId xmlns:a16="http://schemas.microsoft.com/office/drawing/2014/main" id="{A3031D87-0C03-DB39-0DB4-499F8CEC5F5B}"/>
              </a:ext>
            </a:extLst>
          </p:cNvPr>
          <p:cNvSpPr>
            <a:spLocks noGrp="1"/>
          </p:cNvSpPr>
          <p:nvPr>
            <p:ph type="title"/>
          </p:nvPr>
        </p:nvSpPr>
        <p:spPr/>
        <p:txBody>
          <a:bodyPr/>
          <a:lstStyle/>
          <a:p>
            <a:r>
              <a:rPr lang="de-DE" dirty="0"/>
              <a:t>Sprachmittel anregen</a:t>
            </a:r>
          </a:p>
        </p:txBody>
      </p:sp>
      <p:sp>
        <p:nvSpPr>
          <p:cNvPr id="3" name="Textplatzhalter 2">
            <a:extLst>
              <a:ext uri="{FF2B5EF4-FFF2-40B4-BE49-F238E27FC236}">
                <a16:creationId xmlns:a16="http://schemas.microsoft.com/office/drawing/2014/main" id="{66611A60-4737-6CC6-CFC5-CED877CF1450}"/>
              </a:ext>
            </a:extLst>
          </p:cNvPr>
          <p:cNvSpPr>
            <a:spLocks noGrp="1"/>
          </p:cNvSpPr>
          <p:nvPr>
            <p:ph type="body" sz="quarter" idx="13"/>
          </p:nvPr>
        </p:nvSpPr>
        <p:spPr/>
        <p:txBody>
          <a:bodyPr/>
          <a:lstStyle/>
          <a:p>
            <a:r>
              <a:rPr lang="de-DE" dirty="0" err="1"/>
              <a:t>LERNENDENÄUßERUNGEN</a:t>
            </a:r>
            <a:r>
              <a:rPr lang="de-DE" dirty="0"/>
              <a:t> VERLÄNGERN DURCH AUFFORDERUNG ZUR WIEDERHOLUNG ODER PRÄZISIERUNG DES GESAGTEN</a:t>
            </a:r>
          </a:p>
          <a:p>
            <a:endParaRPr lang="de-DE" dirty="0"/>
          </a:p>
        </p:txBody>
      </p:sp>
      <p:sp>
        <p:nvSpPr>
          <p:cNvPr id="16" name="Abgerundete rechteckige Legende 15">
            <a:extLst>
              <a:ext uri="{FF2B5EF4-FFF2-40B4-BE49-F238E27FC236}">
                <a16:creationId xmlns:a16="http://schemas.microsoft.com/office/drawing/2014/main" id="{90223F56-A279-B586-E772-8C876A619A28}"/>
              </a:ext>
            </a:extLst>
          </p:cNvPr>
          <p:cNvSpPr/>
          <p:nvPr/>
        </p:nvSpPr>
        <p:spPr>
          <a:xfrm>
            <a:off x="2496838" y="2445898"/>
            <a:ext cx="1387928" cy="832757"/>
          </a:xfrm>
          <a:prstGeom prst="wedgeRoundRectCallout">
            <a:avLst>
              <a:gd name="adj1" fmla="val 13746"/>
              <a:gd name="adj2" fmla="val 89031"/>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Was genau meinst du mit „gleich“?</a:t>
            </a:r>
          </a:p>
        </p:txBody>
      </p:sp>
      <p:sp>
        <p:nvSpPr>
          <p:cNvPr id="17" name="Abgerundete rechteckige Legende 16">
            <a:extLst>
              <a:ext uri="{FF2B5EF4-FFF2-40B4-BE49-F238E27FC236}">
                <a16:creationId xmlns:a16="http://schemas.microsoft.com/office/drawing/2014/main" id="{B8EE5600-4973-6D57-B68D-374B55BDD89D}"/>
              </a:ext>
            </a:extLst>
          </p:cNvPr>
          <p:cNvSpPr/>
          <p:nvPr/>
        </p:nvSpPr>
        <p:spPr>
          <a:xfrm>
            <a:off x="160563" y="2493783"/>
            <a:ext cx="2091117" cy="1295425"/>
          </a:xfrm>
          <a:prstGeom prst="wedgeRoundRectCallout">
            <a:avLst>
              <a:gd name="adj1" fmla="val 45977"/>
              <a:gd name="adj2" fmla="val 72665"/>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Das hast du schon gut erkannt. Beschreibe das nochmal ganz genau.</a:t>
            </a:r>
          </a:p>
        </p:txBody>
      </p:sp>
      <p:sp>
        <p:nvSpPr>
          <p:cNvPr id="18" name="Abgerundete rechteckige Legende 17">
            <a:extLst>
              <a:ext uri="{FF2B5EF4-FFF2-40B4-BE49-F238E27FC236}">
                <a16:creationId xmlns:a16="http://schemas.microsoft.com/office/drawing/2014/main" id="{C8627C2E-6618-CE64-7AE4-9B60677037F4}"/>
              </a:ext>
            </a:extLst>
          </p:cNvPr>
          <p:cNvSpPr/>
          <p:nvPr/>
        </p:nvSpPr>
        <p:spPr>
          <a:xfrm>
            <a:off x="355486" y="4442388"/>
            <a:ext cx="1481560" cy="869143"/>
          </a:xfrm>
          <a:prstGeom prst="wedgeRoundRectCallout">
            <a:avLst>
              <a:gd name="adj1" fmla="val 72013"/>
              <a:gd name="adj2" fmla="val -52837"/>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Erkläre mal genauer, was du meinst.</a:t>
            </a:r>
          </a:p>
        </p:txBody>
      </p:sp>
      <p:sp>
        <p:nvSpPr>
          <p:cNvPr id="4" name="Datumsplatzhalter 4">
            <a:extLst>
              <a:ext uri="{FF2B5EF4-FFF2-40B4-BE49-F238E27FC236}">
                <a16:creationId xmlns:a16="http://schemas.microsoft.com/office/drawing/2014/main" id="{CF19D235-93AF-CC4C-63CF-6687F018B539}"/>
              </a:ext>
            </a:extLst>
          </p:cNvPr>
          <p:cNvSpPr txBox="1">
            <a:spLocks/>
          </p:cNvSpPr>
          <p:nvPr/>
        </p:nvSpPr>
        <p:spPr>
          <a:xfrm>
            <a:off x="580260" y="6338729"/>
            <a:ext cx="2057400" cy="393256"/>
          </a:xfrm>
          <a:prstGeom prst="rect">
            <a:avLst/>
          </a:prstGeom>
        </p:spPr>
        <p:txBody>
          <a:bodyPr/>
          <a:lstStyle>
            <a:defPPr>
              <a:defRPr lang="de-DE"/>
            </a:defPPr>
            <a:lvl1pPr marL="0" algn="l" defTabSz="457200" rtl="0" eaLnBrk="0" fontAlgn="base" latinLnBrk="0" hangingPunct="0">
              <a:spcBef>
                <a:spcPct val="0"/>
              </a:spcBef>
              <a:spcAft>
                <a:spcPct val="0"/>
              </a:spcAft>
              <a:defRPr sz="1200" kern="1200">
                <a:solidFill>
                  <a:schemeClr val="bg2">
                    <a:lumMod val="50000"/>
                  </a:schemeClr>
                </a:solidFill>
                <a:latin typeface="Arial" panose="020B0604020202020204" pitchFamily="34" charset="0"/>
                <a:ea typeface="ＭＳ Ｐゴシック" charset="-128"/>
                <a:cs typeface="Arial" panose="020B0604020202020204" pitchFamily="34" charset="0"/>
              </a:defRPr>
            </a:lvl1pPr>
            <a:lvl2pPr marL="4572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pPr>
              <a:lnSpc>
                <a:spcPct val="150000"/>
              </a:lnSpc>
            </a:pPr>
            <a:fld id="{000CEE34-2044-5642-B412-BC2C7C7150CF}" type="datetime6">
              <a:rPr lang="de-DE" smtClean="0"/>
              <a:pPr>
                <a:lnSpc>
                  <a:spcPct val="150000"/>
                </a:lnSpc>
              </a:pPr>
              <a:t>April 24</a:t>
            </a:fld>
            <a:endParaRPr lang="de-DE" dirty="0"/>
          </a:p>
        </p:txBody>
      </p:sp>
    </p:spTree>
    <p:extLst>
      <p:ext uri="{BB962C8B-B14F-4D97-AF65-F5344CB8AC3E}">
        <p14:creationId xmlns:p14="http://schemas.microsoft.com/office/powerpoint/2010/main" val="3862841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9F8777EF-91B0-0FBB-88A7-6D19636D6AAB}"/>
              </a:ext>
            </a:extLst>
          </p:cNvPr>
          <p:cNvPicPr>
            <a:picLocks noChangeAspect="1"/>
          </p:cNvPicPr>
          <p:nvPr/>
        </p:nvPicPr>
        <p:blipFill>
          <a:blip r:embed="rId2">
            <a:clrChange>
              <a:clrFrom>
                <a:srgbClr val="FDF1CB"/>
              </a:clrFrom>
              <a:clrTo>
                <a:srgbClr val="FDF1CB">
                  <a:alpha val="0"/>
                </a:srgbClr>
              </a:clrTo>
            </a:clrChange>
          </a:blip>
          <a:stretch>
            <a:fillRect/>
          </a:stretch>
        </p:blipFill>
        <p:spPr>
          <a:xfrm>
            <a:off x="2227110" y="2577483"/>
            <a:ext cx="6512848" cy="3579715"/>
          </a:xfrm>
          <a:prstGeom prst="rect">
            <a:avLst/>
          </a:prstGeom>
        </p:spPr>
      </p:pic>
      <p:sp>
        <p:nvSpPr>
          <p:cNvPr id="7" name="Abgerundete rechteckige Legende 6">
            <a:extLst>
              <a:ext uri="{FF2B5EF4-FFF2-40B4-BE49-F238E27FC236}">
                <a16:creationId xmlns:a16="http://schemas.microsoft.com/office/drawing/2014/main" id="{76B71BB4-B3C3-69A5-4774-9AE88061B80B}"/>
              </a:ext>
            </a:extLst>
          </p:cNvPr>
          <p:cNvSpPr/>
          <p:nvPr/>
        </p:nvSpPr>
        <p:spPr>
          <a:xfrm>
            <a:off x="5483534" y="3585079"/>
            <a:ext cx="920149" cy="782261"/>
          </a:xfrm>
          <a:prstGeom prst="wedgeRoundRectCallout">
            <a:avLst>
              <a:gd name="adj1" fmla="val -74982"/>
              <a:gd name="adj2" fmla="val 41022"/>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Hier!</a:t>
            </a:r>
          </a:p>
        </p:txBody>
      </p:sp>
      <p:sp>
        <p:nvSpPr>
          <p:cNvPr id="2" name="Titel 1">
            <a:extLst>
              <a:ext uri="{FF2B5EF4-FFF2-40B4-BE49-F238E27FC236}">
                <a16:creationId xmlns:a16="http://schemas.microsoft.com/office/drawing/2014/main" id="{A3031D87-0C03-DB39-0DB4-499F8CEC5F5B}"/>
              </a:ext>
            </a:extLst>
          </p:cNvPr>
          <p:cNvSpPr>
            <a:spLocks noGrp="1"/>
          </p:cNvSpPr>
          <p:nvPr>
            <p:ph type="title"/>
          </p:nvPr>
        </p:nvSpPr>
        <p:spPr/>
        <p:txBody>
          <a:bodyPr/>
          <a:lstStyle/>
          <a:p>
            <a:r>
              <a:rPr lang="de-DE" dirty="0"/>
              <a:t>Sprachmittel anregen</a:t>
            </a:r>
          </a:p>
        </p:txBody>
      </p:sp>
      <p:sp>
        <p:nvSpPr>
          <p:cNvPr id="3" name="Textplatzhalter 2">
            <a:extLst>
              <a:ext uri="{FF2B5EF4-FFF2-40B4-BE49-F238E27FC236}">
                <a16:creationId xmlns:a16="http://schemas.microsoft.com/office/drawing/2014/main" id="{66611A60-4737-6CC6-CFC5-CED877CF1450}"/>
              </a:ext>
            </a:extLst>
          </p:cNvPr>
          <p:cNvSpPr>
            <a:spLocks noGrp="1"/>
          </p:cNvSpPr>
          <p:nvPr>
            <p:ph type="body" sz="quarter" idx="13"/>
          </p:nvPr>
        </p:nvSpPr>
        <p:spPr>
          <a:xfrm>
            <a:off x="1096266" y="1194030"/>
            <a:ext cx="7851791" cy="445628"/>
          </a:xfrm>
        </p:spPr>
        <p:txBody>
          <a:bodyPr/>
          <a:lstStyle/>
          <a:p>
            <a:r>
              <a:rPr lang="de-DE" dirty="0" err="1"/>
              <a:t>KINDERÄUßERUNGEN</a:t>
            </a:r>
            <a:r>
              <a:rPr lang="de-DE" dirty="0"/>
              <a:t> DURCH VERWENDUNG VON (BETONTEN) FACHAUSDRÜCKEN ODER SATZPHRASEN ANPASSEN ODER ÜBERFORMEN</a:t>
            </a:r>
          </a:p>
          <a:p>
            <a:endParaRPr lang="de-DE" dirty="0"/>
          </a:p>
        </p:txBody>
      </p:sp>
      <p:sp>
        <p:nvSpPr>
          <p:cNvPr id="10" name="Abgerundete rechteckige Legende 9">
            <a:extLst>
              <a:ext uri="{FF2B5EF4-FFF2-40B4-BE49-F238E27FC236}">
                <a16:creationId xmlns:a16="http://schemas.microsoft.com/office/drawing/2014/main" id="{3E381DCD-3AB0-B3CF-827A-2E6CB9415EC3}"/>
              </a:ext>
            </a:extLst>
          </p:cNvPr>
          <p:cNvSpPr/>
          <p:nvPr/>
        </p:nvSpPr>
        <p:spPr>
          <a:xfrm>
            <a:off x="178250" y="2930489"/>
            <a:ext cx="1836031" cy="997022"/>
          </a:xfrm>
          <a:prstGeom prst="wedgeRoundRectCallout">
            <a:avLst>
              <a:gd name="adj1" fmla="val 47755"/>
              <a:gd name="adj2" fmla="val 82491"/>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Genau, das Ergebnis ist bei allen Aufgaben gleich.</a:t>
            </a:r>
          </a:p>
        </p:txBody>
      </p:sp>
      <p:sp>
        <p:nvSpPr>
          <p:cNvPr id="4" name="Datumsplatzhalter 4">
            <a:extLst>
              <a:ext uri="{FF2B5EF4-FFF2-40B4-BE49-F238E27FC236}">
                <a16:creationId xmlns:a16="http://schemas.microsoft.com/office/drawing/2014/main" id="{26ED1DD1-D12C-52BA-F637-4F30F658053D}"/>
              </a:ext>
            </a:extLst>
          </p:cNvPr>
          <p:cNvSpPr txBox="1">
            <a:spLocks/>
          </p:cNvSpPr>
          <p:nvPr/>
        </p:nvSpPr>
        <p:spPr>
          <a:xfrm>
            <a:off x="580260" y="6338729"/>
            <a:ext cx="2057400" cy="393256"/>
          </a:xfrm>
          <a:prstGeom prst="rect">
            <a:avLst/>
          </a:prstGeom>
        </p:spPr>
        <p:txBody>
          <a:bodyPr/>
          <a:lstStyle>
            <a:defPPr>
              <a:defRPr lang="de-DE"/>
            </a:defPPr>
            <a:lvl1pPr marL="0" algn="l" defTabSz="457200" rtl="0" eaLnBrk="0" fontAlgn="base" latinLnBrk="0" hangingPunct="0">
              <a:spcBef>
                <a:spcPct val="0"/>
              </a:spcBef>
              <a:spcAft>
                <a:spcPct val="0"/>
              </a:spcAft>
              <a:defRPr sz="1200" kern="1200">
                <a:solidFill>
                  <a:schemeClr val="bg2">
                    <a:lumMod val="50000"/>
                  </a:schemeClr>
                </a:solidFill>
                <a:latin typeface="Arial" panose="020B0604020202020204" pitchFamily="34" charset="0"/>
                <a:ea typeface="ＭＳ Ｐゴシック" charset="-128"/>
                <a:cs typeface="Arial" panose="020B0604020202020204" pitchFamily="34" charset="0"/>
              </a:defRPr>
            </a:lvl1pPr>
            <a:lvl2pPr marL="4572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pPr>
              <a:lnSpc>
                <a:spcPct val="150000"/>
              </a:lnSpc>
            </a:pPr>
            <a:fld id="{000CEE34-2044-5642-B412-BC2C7C7150CF}" type="datetime6">
              <a:rPr lang="de-DE" smtClean="0"/>
              <a:pPr>
                <a:lnSpc>
                  <a:spcPct val="150000"/>
                </a:lnSpc>
              </a:pPr>
              <a:t>April 24</a:t>
            </a:fld>
            <a:endParaRPr lang="de-DE" dirty="0"/>
          </a:p>
        </p:txBody>
      </p:sp>
    </p:spTree>
    <p:extLst>
      <p:ext uri="{BB962C8B-B14F-4D97-AF65-F5344CB8AC3E}">
        <p14:creationId xmlns:p14="http://schemas.microsoft.com/office/powerpoint/2010/main" val="2941725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0A6CFC0D-D658-A88D-8AF0-343471BB8661}"/>
              </a:ext>
            </a:extLst>
          </p:cNvPr>
          <p:cNvPicPr>
            <a:picLocks noChangeAspect="1"/>
          </p:cNvPicPr>
          <p:nvPr/>
        </p:nvPicPr>
        <p:blipFill>
          <a:blip r:embed="rId3">
            <a:clrChange>
              <a:clrFrom>
                <a:srgbClr val="FFF2CC"/>
              </a:clrFrom>
              <a:clrTo>
                <a:srgbClr val="FFF2CC">
                  <a:alpha val="0"/>
                </a:srgbClr>
              </a:clrTo>
            </a:clrChange>
          </a:blip>
          <a:stretch>
            <a:fillRect/>
          </a:stretch>
        </p:blipFill>
        <p:spPr>
          <a:xfrm>
            <a:off x="2228400" y="2549199"/>
            <a:ext cx="6512400" cy="3558767"/>
          </a:xfrm>
          <a:prstGeom prst="rect">
            <a:avLst/>
          </a:prstGeom>
        </p:spPr>
      </p:pic>
      <p:sp>
        <p:nvSpPr>
          <p:cNvPr id="2" name="Titel 1">
            <a:extLst>
              <a:ext uri="{FF2B5EF4-FFF2-40B4-BE49-F238E27FC236}">
                <a16:creationId xmlns:a16="http://schemas.microsoft.com/office/drawing/2014/main" id="{A3031D87-0C03-DB39-0DB4-499F8CEC5F5B}"/>
              </a:ext>
            </a:extLst>
          </p:cNvPr>
          <p:cNvSpPr>
            <a:spLocks noGrp="1"/>
          </p:cNvSpPr>
          <p:nvPr>
            <p:ph type="title"/>
          </p:nvPr>
        </p:nvSpPr>
        <p:spPr/>
        <p:txBody>
          <a:bodyPr/>
          <a:lstStyle/>
          <a:p>
            <a:r>
              <a:rPr lang="de-DE" dirty="0"/>
              <a:t>Sprachmittel anregen</a:t>
            </a:r>
          </a:p>
        </p:txBody>
      </p:sp>
      <p:sp>
        <p:nvSpPr>
          <p:cNvPr id="3" name="Textplatzhalter 2">
            <a:extLst>
              <a:ext uri="{FF2B5EF4-FFF2-40B4-BE49-F238E27FC236}">
                <a16:creationId xmlns:a16="http://schemas.microsoft.com/office/drawing/2014/main" id="{66611A60-4737-6CC6-CFC5-CED877CF1450}"/>
              </a:ext>
            </a:extLst>
          </p:cNvPr>
          <p:cNvSpPr>
            <a:spLocks noGrp="1"/>
          </p:cNvSpPr>
          <p:nvPr>
            <p:ph type="body" sz="quarter" idx="13"/>
          </p:nvPr>
        </p:nvSpPr>
        <p:spPr>
          <a:xfrm>
            <a:off x="1096266" y="1194030"/>
            <a:ext cx="7644534" cy="445628"/>
          </a:xfrm>
        </p:spPr>
        <p:txBody>
          <a:bodyPr/>
          <a:lstStyle/>
          <a:p>
            <a:r>
              <a:rPr lang="de-DE" dirty="0"/>
              <a:t>ERKLÄRUNGEN DER KINDER VERLÄNGERN Z. B. DURCH ZEIGEN AUF DAS GEMEINTE</a:t>
            </a:r>
          </a:p>
          <a:p>
            <a:endParaRPr lang="de-DE" dirty="0"/>
          </a:p>
        </p:txBody>
      </p:sp>
      <p:sp>
        <p:nvSpPr>
          <p:cNvPr id="12" name="Abgerundete rechteckige Legende 11">
            <a:extLst>
              <a:ext uri="{FF2B5EF4-FFF2-40B4-BE49-F238E27FC236}">
                <a16:creationId xmlns:a16="http://schemas.microsoft.com/office/drawing/2014/main" id="{D0C6AB27-31FD-D661-1BB1-BD3627AAC899}"/>
              </a:ext>
            </a:extLst>
          </p:cNvPr>
          <p:cNvSpPr/>
          <p:nvPr/>
        </p:nvSpPr>
        <p:spPr>
          <a:xfrm>
            <a:off x="6085135" y="3429000"/>
            <a:ext cx="1785236" cy="1213649"/>
          </a:xfrm>
          <a:prstGeom prst="wedgeRoundRectCallout">
            <a:avLst>
              <a:gd name="adj1" fmla="val -65151"/>
              <a:gd name="adj2" fmla="val 47961"/>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Ich habe entdeckt, dass 6 + 1 7 ist und 5 + 2 ist auch 7.</a:t>
            </a:r>
          </a:p>
        </p:txBody>
      </p:sp>
      <p:sp>
        <p:nvSpPr>
          <p:cNvPr id="13" name="Abgerundete rechteckige Legende 12">
            <a:extLst>
              <a:ext uri="{FF2B5EF4-FFF2-40B4-BE49-F238E27FC236}">
                <a16:creationId xmlns:a16="http://schemas.microsoft.com/office/drawing/2014/main" id="{91D6AA27-FDAC-D447-561F-23613C6F070E}"/>
              </a:ext>
            </a:extLst>
          </p:cNvPr>
          <p:cNvSpPr/>
          <p:nvPr/>
        </p:nvSpPr>
        <p:spPr>
          <a:xfrm>
            <a:off x="178250" y="2930489"/>
            <a:ext cx="1836031" cy="1712160"/>
          </a:xfrm>
          <a:prstGeom prst="wedgeRoundRectCallout">
            <a:avLst>
              <a:gd name="adj1" fmla="val 81550"/>
              <a:gd name="adj2" fmla="val 27177"/>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Ok, die 7 kommt bei beiden Aufgaben raus. Ist es denn auch die gleiche Plusaufgabe? Erkläre.</a:t>
            </a:r>
          </a:p>
        </p:txBody>
      </p:sp>
      <p:sp>
        <p:nvSpPr>
          <p:cNvPr id="5" name="Datumsplatzhalter 4">
            <a:extLst>
              <a:ext uri="{FF2B5EF4-FFF2-40B4-BE49-F238E27FC236}">
                <a16:creationId xmlns:a16="http://schemas.microsoft.com/office/drawing/2014/main" id="{2C4D86BB-AE13-9ED7-E806-417FB99A32ED}"/>
              </a:ext>
            </a:extLst>
          </p:cNvPr>
          <p:cNvSpPr txBox="1">
            <a:spLocks/>
          </p:cNvSpPr>
          <p:nvPr/>
        </p:nvSpPr>
        <p:spPr>
          <a:xfrm>
            <a:off x="580260" y="6338729"/>
            <a:ext cx="2057400" cy="393256"/>
          </a:xfrm>
          <a:prstGeom prst="rect">
            <a:avLst/>
          </a:prstGeom>
        </p:spPr>
        <p:txBody>
          <a:bodyPr/>
          <a:lstStyle>
            <a:defPPr>
              <a:defRPr lang="de-DE"/>
            </a:defPPr>
            <a:lvl1pPr marL="0" algn="l" defTabSz="457200" rtl="0" eaLnBrk="0" fontAlgn="base" latinLnBrk="0" hangingPunct="0">
              <a:spcBef>
                <a:spcPct val="0"/>
              </a:spcBef>
              <a:spcAft>
                <a:spcPct val="0"/>
              </a:spcAft>
              <a:defRPr sz="1200" kern="1200">
                <a:solidFill>
                  <a:schemeClr val="bg2">
                    <a:lumMod val="50000"/>
                  </a:schemeClr>
                </a:solidFill>
                <a:latin typeface="Arial" panose="020B0604020202020204" pitchFamily="34" charset="0"/>
                <a:ea typeface="ＭＳ Ｐゴシック" charset="-128"/>
                <a:cs typeface="Arial" panose="020B0604020202020204" pitchFamily="34" charset="0"/>
              </a:defRPr>
            </a:lvl1pPr>
            <a:lvl2pPr marL="4572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pPr>
              <a:lnSpc>
                <a:spcPct val="150000"/>
              </a:lnSpc>
            </a:pPr>
            <a:fld id="{000CEE34-2044-5642-B412-BC2C7C7150CF}" type="datetime6">
              <a:rPr lang="de-DE" smtClean="0"/>
              <a:pPr>
                <a:lnSpc>
                  <a:spcPct val="150000"/>
                </a:lnSpc>
              </a:pPr>
              <a:t>April 24</a:t>
            </a:fld>
            <a:endParaRPr lang="de-DE" dirty="0"/>
          </a:p>
        </p:txBody>
      </p:sp>
    </p:spTree>
    <p:extLst>
      <p:ext uri="{BB962C8B-B14F-4D97-AF65-F5344CB8AC3E}">
        <p14:creationId xmlns:p14="http://schemas.microsoft.com/office/powerpoint/2010/main" val="2216747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 rechteckige Legende 11">
            <a:extLst>
              <a:ext uri="{FF2B5EF4-FFF2-40B4-BE49-F238E27FC236}">
                <a16:creationId xmlns:a16="http://schemas.microsoft.com/office/drawing/2014/main" id="{41E3979C-569F-3834-5EB3-63997A38E9BF}"/>
              </a:ext>
            </a:extLst>
          </p:cNvPr>
          <p:cNvSpPr/>
          <p:nvPr/>
        </p:nvSpPr>
        <p:spPr>
          <a:xfrm>
            <a:off x="168831" y="2966550"/>
            <a:ext cx="2429110" cy="1172192"/>
          </a:xfrm>
          <a:prstGeom prst="wedgeRoundRectCallout">
            <a:avLst>
              <a:gd name="adj1" fmla="val 78369"/>
              <a:gd name="adj2" fmla="val 42907"/>
              <a:gd name="adj3" fmla="val 16667"/>
            </a:avLst>
          </a:prstGeom>
          <a:no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2">
                    <a:lumMod val="90000"/>
                  </a:schemeClr>
                </a:solidFill>
                <a:cs typeface="Calibri"/>
              </a:rPr>
              <a:t>Ich unterstütze das Gesagte an passender Stelle durch Betonung und Gestik.</a:t>
            </a:r>
          </a:p>
        </p:txBody>
      </p:sp>
      <p:sp>
        <p:nvSpPr>
          <p:cNvPr id="17" name="Abgerundete rechteckige Legende 11">
            <a:extLst>
              <a:ext uri="{FF2B5EF4-FFF2-40B4-BE49-F238E27FC236}">
                <a16:creationId xmlns:a16="http://schemas.microsoft.com/office/drawing/2014/main" id="{E15DCAE3-67E4-48C8-EF0D-51B9593C8242}"/>
              </a:ext>
            </a:extLst>
          </p:cNvPr>
          <p:cNvSpPr/>
          <p:nvPr/>
        </p:nvSpPr>
        <p:spPr>
          <a:xfrm>
            <a:off x="789942" y="1708650"/>
            <a:ext cx="2055176" cy="1060905"/>
          </a:xfrm>
          <a:prstGeom prst="wedgeRoundRectCallout">
            <a:avLst>
              <a:gd name="adj1" fmla="val 56870"/>
              <a:gd name="adj2" fmla="val 78351"/>
              <a:gd name="adj3" fmla="val 16667"/>
            </a:avLst>
          </a:prstGeom>
          <a:no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2">
                    <a:lumMod val="90000"/>
                  </a:schemeClr>
                </a:solidFill>
                <a:cs typeface="Calibri"/>
              </a:rPr>
              <a:t>Ich nutze selbst die Fachausdrücke korrekt und konsequent.</a:t>
            </a:r>
          </a:p>
        </p:txBody>
      </p:sp>
      <p:sp>
        <p:nvSpPr>
          <p:cNvPr id="19" name="Abgerundete rechteckige Legende 11">
            <a:extLst>
              <a:ext uri="{FF2B5EF4-FFF2-40B4-BE49-F238E27FC236}">
                <a16:creationId xmlns:a16="http://schemas.microsoft.com/office/drawing/2014/main" id="{F920119B-3F2F-AEE3-BF93-4E869366C99A}"/>
              </a:ext>
            </a:extLst>
          </p:cNvPr>
          <p:cNvSpPr/>
          <p:nvPr/>
        </p:nvSpPr>
        <p:spPr>
          <a:xfrm>
            <a:off x="168831" y="4376201"/>
            <a:ext cx="2558756" cy="1172192"/>
          </a:xfrm>
          <a:prstGeom prst="wedgeRoundRectCallout">
            <a:avLst>
              <a:gd name="adj1" fmla="val 75765"/>
              <a:gd name="adj2" fmla="val -60355"/>
              <a:gd name="adj3" fmla="val 16667"/>
            </a:avLst>
          </a:prstGeom>
          <a:no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algn="ctr"/>
            <a:r>
              <a:rPr lang="de-DE" sz="1600" dirty="0">
                <a:solidFill>
                  <a:schemeClr val="bg2">
                    <a:lumMod val="90000"/>
                  </a:schemeClr>
                </a:solidFill>
                <a:cs typeface="Calibri"/>
              </a:rPr>
              <a:t>Ich räume ausreichend Pausen zum Nachdenken, Verstehen und Fragen stellen ein. </a:t>
            </a:r>
          </a:p>
        </p:txBody>
      </p:sp>
      <p:sp>
        <p:nvSpPr>
          <p:cNvPr id="4" name="Abgerundete rechteckige Legende 11">
            <a:extLst>
              <a:ext uri="{FF2B5EF4-FFF2-40B4-BE49-F238E27FC236}">
                <a16:creationId xmlns:a16="http://schemas.microsoft.com/office/drawing/2014/main" id="{86D9CFCE-E66B-53EA-28F5-AD0247B6C0F9}"/>
              </a:ext>
            </a:extLst>
          </p:cNvPr>
          <p:cNvSpPr/>
          <p:nvPr/>
        </p:nvSpPr>
        <p:spPr>
          <a:xfrm>
            <a:off x="6416412" y="2405931"/>
            <a:ext cx="2636555" cy="1146715"/>
          </a:xfrm>
          <a:prstGeom prst="wedgeRoundRectCallout">
            <a:avLst>
              <a:gd name="adj1" fmla="val -94530"/>
              <a:gd name="adj2" fmla="val 20070"/>
              <a:gd name="adj3" fmla="val 16667"/>
            </a:avLst>
          </a:prstGeom>
          <a:no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cs typeface="Calibri"/>
              </a:rPr>
              <a:t>Ich initiiere durch das Stellen offener Fragen längere Äußerungen der Kinder.</a:t>
            </a:r>
          </a:p>
        </p:txBody>
      </p:sp>
      <p:sp>
        <p:nvSpPr>
          <p:cNvPr id="6" name="Abgerundete rechteckige Legende 11">
            <a:extLst>
              <a:ext uri="{FF2B5EF4-FFF2-40B4-BE49-F238E27FC236}">
                <a16:creationId xmlns:a16="http://schemas.microsoft.com/office/drawing/2014/main" id="{A15E75B5-297A-EC13-108B-53419725398A}"/>
              </a:ext>
            </a:extLst>
          </p:cNvPr>
          <p:cNvSpPr/>
          <p:nvPr/>
        </p:nvSpPr>
        <p:spPr>
          <a:xfrm>
            <a:off x="6416412" y="3700033"/>
            <a:ext cx="2727587" cy="1160544"/>
          </a:xfrm>
          <a:prstGeom prst="wedgeRoundRectCallout">
            <a:avLst>
              <a:gd name="adj1" fmla="val -90231"/>
              <a:gd name="adj2" fmla="val -56175"/>
              <a:gd name="adj3" fmla="val 16667"/>
            </a:avLst>
          </a:prstGeom>
          <a:no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cs typeface="Calibri"/>
              </a:rPr>
              <a:t>Ich fordere die Kinder aktiv dazu auf, den Sprachspeicher zur Hilfe heran zu ziehen.</a:t>
            </a:r>
          </a:p>
        </p:txBody>
      </p:sp>
      <p:sp>
        <p:nvSpPr>
          <p:cNvPr id="7" name="Abgerundete rechteckige Legende 11">
            <a:extLst>
              <a:ext uri="{FF2B5EF4-FFF2-40B4-BE49-F238E27FC236}">
                <a16:creationId xmlns:a16="http://schemas.microsoft.com/office/drawing/2014/main" id="{EE2D54B1-CA73-4DFF-F654-1EF58598BB0F}"/>
              </a:ext>
            </a:extLst>
          </p:cNvPr>
          <p:cNvSpPr/>
          <p:nvPr/>
        </p:nvSpPr>
        <p:spPr>
          <a:xfrm>
            <a:off x="5377705" y="4968912"/>
            <a:ext cx="3647783" cy="1208259"/>
          </a:xfrm>
          <a:prstGeom prst="wedgeRoundRectCallout">
            <a:avLst>
              <a:gd name="adj1" fmla="val -49822"/>
              <a:gd name="adj2" fmla="val -68696"/>
              <a:gd name="adj3" fmla="val 16667"/>
            </a:avLst>
          </a:prstGeom>
          <a:no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cs typeface="Calibri"/>
              </a:rPr>
              <a:t>Ich knüpfe an Kinderäußerungen an. Das mache ich durch Wiederholungen und Verlängerungen dieser.</a:t>
            </a:r>
          </a:p>
        </p:txBody>
      </p:sp>
      <p:sp>
        <p:nvSpPr>
          <p:cNvPr id="2" name="Abgerundete rechteckige Legende 11">
            <a:extLst>
              <a:ext uri="{FF2B5EF4-FFF2-40B4-BE49-F238E27FC236}">
                <a16:creationId xmlns:a16="http://schemas.microsoft.com/office/drawing/2014/main" id="{39C9C25F-38A9-EE0D-3D03-8D1D639AB8DF}"/>
              </a:ext>
            </a:extLst>
          </p:cNvPr>
          <p:cNvSpPr/>
          <p:nvPr/>
        </p:nvSpPr>
        <p:spPr>
          <a:xfrm>
            <a:off x="2999651" y="1326851"/>
            <a:ext cx="2055176" cy="1079080"/>
          </a:xfrm>
          <a:prstGeom prst="wedgeRoundRectCallout">
            <a:avLst>
              <a:gd name="adj1" fmla="val -3747"/>
              <a:gd name="adj2" fmla="val 92800"/>
              <a:gd name="adj3" fmla="val 16667"/>
            </a:avLst>
          </a:prstGeom>
          <a:no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2">
                    <a:lumMod val="90000"/>
                  </a:schemeClr>
                </a:solidFill>
                <a:cs typeface="Calibri"/>
              </a:rPr>
              <a:t>Ich knüpfe an die Alltagssprache meiner </a:t>
            </a:r>
            <a:r>
              <a:rPr lang="de-DE" sz="1600" dirty="0" err="1">
                <a:solidFill>
                  <a:schemeClr val="bg2">
                    <a:lumMod val="90000"/>
                  </a:schemeClr>
                </a:solidFill>
                <a:cs typeface="Calibri"/>
              </a:rPr>
              <a:t>Schüler:innen</a:t>
            </a:r>
            <a:r>
              <a:rPr lang="de-DE" sz="1600" dirty="0">
                <a:solidFill>
                  <a:schemeClr val="bg2">
                    <a:lumMod val="90000"/>
                  </a:schemeClr>
                </a:solidFill>
                <a:cs typeface="Calibri"/>
              </a:rPr>
              <a:t> an.</a:t>
            </a:r>
          </a:p>
        </p:txBody>
      </p:sp>
      <p:sp>
        <p:nvSpPr>
          <p:cNvPr id="3" name="Datumsplatzhalter 4">
            <a:extLst>
              <a:ext uri="{FF2B5EF4-FFF2-40B4-BE49-F238E27FC236}">
                <a16:creationId xmlns:a16="http://schemas.microsoft.com/office/drawing/2014/main" id="{B4E24602-5219-D1A1-37B0-7CF1CADA632F}"/>
              </a:ext>
            </a:extLst>
          </p:cNvPr>
          <p:cNvSpPr txBox="1">
            <a:spLocks/>
          </p:cNvSpPr>
          <p:nvPr/>
        </p:nvSpPr>
        <p:spPr>
          <a:xfrm>
            <a:off x="580260" y="6338729"/>
            <a:ext cx="2057400" cy="393256"/>
          </a:xfrm>
          <a:prstGeom prst="rect">
            <a:avLst/>
          </a:prstGeom>
        </p:spPr>
        <p:txBody>
          <a:bodyPr/>
          <a:lstStyle>
            <a:defPPr>
              <a:defRPr lang="de-DE"/>
            </a:defPPr>
            <a:lvl1pPr marL="0" algn="l" defTabSz="457200" rtl="0" eaLnBrk="0" fontAlgn="base" latinLnBrk="0" hangingPunct="0">
              <a:spcBef>
                <a:spcPct val="0"/>
              </a:spcBef>
              <a:spcAft>
                <a:spcPct val="0"/>
              </a:spcAft>
              <a:defRPr sz="1200" kern="1200">
                <a:solidFill>
                  <a:schemeClr val="bg2">
                    <a:lumMod val="50000"/>
                  </a:schemeClr>
                </a:solidFill>
                <a:latin typeface="Arial" panose="020B0604020202020204" pitchFamily="34" charset="0"/>
                <a:ea typeface="ＭＳ Ｐゴシック" charset="-128"/>
                <a:cs typeface="Arial" panose="020B0604020202020204" pitchFamily="34" charset="0"/>
              </a:defRPr>
            </a:lvl1pPr>
            <a:lvl2pPr marL="4572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pPr>
              <a:lnSpc>
                <a:spcPct val="150000"/>
              </a:lnSpc>
            </a:pPr>
            <a:fld id="{000CEE34-2044-5642-B412-BC2C7C7150CF}" type="datetime6">
              <a:rPr lang="de-DE" smtClean="0"/>
              <a:pPr>
                <a:lnSpc>
                  <a:spcPct val="150000"/>
                </a:lnSpc>
              </a:pPr>
              <a:t>April 24</a:t>
            </a:fld>
            <a:endParaRPr lang="de-DE" dirty="0"/>
          </a:p>
        </p:txBody>
      </p:sp>
      <p:sp>
        <p:nvSpPr>
          <p:cNvPr id="9" name="Titel 1">
            <a:extLst>
              <a:ext uri="{FF2B5EF4-FFF2-40B4-BE49-F238E27FC236}">
                <a16:creationId xmlns:a16="http://schemas.microsoft.com/office/drawing/2014/main" id="{3A37B5AA-F24C-BDFA-4C93-21A55ECEA45E}"/>
              </a:ext>
            </a:extLst>
          </p:cNvPr>
          <p:cNvSpPr>
            <a:spLocks noGrp="1"/>
          </p:cNvSpPr>
          <p:nvPr>
            <p:ph type="title"/>
          </p:nvPr>
        </p:nvSpPr>
        <p:spPr>
          <a:xfrm>
            <a:off x="1096423" y="382774"/>
            <a:ext cx="7009509" cy="603704"/>
          </a:xfrm>
        </p:spPr>
        <p:txBody>
          <a:bodyPr>
            <a:normAutofit/>
          </a:bodyPr>
          <a:lstStyle/>
          <a:p>
            <a:r>
              <a:rPr lang="de-DE" dirty="0"/>
              <a:t>Sprachmittel anregen</a:t>
            </a:r>
          </a:p>
        </p:txBody>
      </p:sp>
      <p:pic>
        <p:nvPicPr>
          <p:cNvPr id="5" name="Grafik 4">
            <a:extLst>
              <a:ext uri="{FF2B5EF4-FFF2-40B4-BE49-F238E27FC236}">
                <a16:creationId xmlns:a16="http://schemas.microsoft.com/office/drawing/2014/main" id="{CBAF7282-FF93-9349-AE27-E2250DD449F5}"/>
              </a:ext>
            </a:extLst>
          </p:cNvPr>
          <p:cNvPicPr>
            <a:picLocks noChangeAspect="1"/>
          </p:cNvPicPr>
          <p:nvPr/>
        </p:nvPicPr>
        <p:blipFill>
          <a:blip r:embed="rId3"/>
          <a:stretch>
            <a:fillRect/>
          </a:stretch>
        </p:blipFill>
        <p:spPr>
          <a:xfrm>
            <a:off x="3406931" y="3057219"/>
            <a:ext cx="1451003" cy="2132975"/>
          </a:xfrm>
          <a:prstGeom prst="rect">
            <a:avLst/>
          </a:prstGeom>
        </p:spPr>
      </p:pic>
    </p:spTree>
    <p:extLst>
      <p:ext uri="{BB962C8B-B14F-4D97-AF65-F5344CB8AC3E}">
        <p14:creationId xmlns:p14="http://schemas.microsoft.com/office/powerpoint/2010/main" val="189779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Sprachmittel anregen</a:t>
            </a:r>
          </a:p>
        </p:txBody>
      </p:sp>
      <p:sp>
        <p:nvSpPr>
          <p:cNvPr id="3" name="Textplatzhalter 2"/>
          <p:cNvSpPr>
            <a:spLocks noGrp="1"/>
          </p:cNvSpPr>
          <p:nvPr>
            <p:ph type="body" sz="quarter" idx="13"/>
          </p:nvPr>
        </p:nvSpPr>
        <p:spPr/>
        <p:txBody>
          <a:bodyPr/>
          <a:lstStyle/>
          <a:p>
            <a:r>
              <a:rPr lang="de-DE" dirty="0"/>
              <a:t>KERNBOTSCHAFT 2</a:t>
            </a:r>
          </a:p>
        </p:txBody>
      </p:sp>
      <p:sp>
        <p:nvSpPr>
          <p:cNvPr id="5" name="Datumsplatzhalter 4"/>
          <p:cNvSpPr>
            <a:spLocks noGrp="1"/>
          </p:cNvSpPr>
          <p:nvPr>
            <p:ph type="dt" sz="half" idx="10"/>
          </p:nvPr>
        </p:nvSpPr>
        <p:spPr>
          <a:xfrm>
            <a:off x="580260" y="6338729"/>
            <a:ext cx="2057400" cy="393256"/>
          </a:xfrm>
          <a:prstGeom prst="rect">
            <a:avLst/>
          </a:prstGeom>
        </p:spPr>
        <p:txBody>
          <a:bodyPr/>
          <a:lstStyle>
            <a:defPPr>
              <a:defRPr lang="de-DE"/>
            </a:defPPr>
            <a:lvl1pPr algn="l" rtl="0" eaLnBrk="0" fontAlgn="base" hangingPunct="0">
              <a:spcBef>
                <a:spcPct val="0"/>
              </a:spcBef>
              <a:spcAft>
                <a:spcPct val="0"/>
              </a:spcAft>
              <a:defRPr sz="1200" kern="1200">
                <a:solidFill>
                  <a:schemeClr val="bg2">
                    <a:lumMod val="50000"/>
                  </a:schemeClr>
                </a:solidFill>
                <a:latin typeface="Arial" panose="020B0604020202020204" pitchFamily="34" charset="0"/>
                <a:ea typeface="ＭＳ Ｐゴシック" charset="-128"/>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pPr>
              <a:lnSpc>
                <a:spcPct val="150000"/>
              </a:lnSpc>
            </a:pPr>
            <a:fld id="{000CEE34-2044-5642-B412-BC2C7C7150CF}" type="datetime6">
              <a:rPr lang="de-DE" smtClean="0"/>
              <a:pPr>
                <a:lnSpc>
                  <a:spcPct val="150000"/>
                </a:lnSpc>
              </a:pPr>
              <a:t>April 24</a:t>
            </a:fld>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37</a:t>
            </a:fld>
            <a:endParaRPr lang="de-DE" dirty="0"/>
          </a:p>
        </p:txBody>
      </p:sp>
      <p:sp>
        <p:nvSpPr>
          <p:cNvPr id="8" name="Gefaltete Ecke 7"/>
          <p:cNvSpPr/>
          <p:nvPr/>
        </p:nvSpPr>
        <p:spPr>
          <a:xfrm>
            <a:off x="1244600" y="1983776"/>
            <a:ext cx="6578600" cy="3782024"/>
          </a:xfrm>
          <a:prstGeom prst="foldedCorner">
            <a:avLst>
              <a:gd name="adj" fmla="val 637"/>
            </a:avLst>
          </a:prstGeom>
          <a:solidFill>
            <a:schemeClr val="bg1"/>
          </a:solidFill>
          <a:ln w="63500" cmpd="dbl">
            <a:solidFill>
              <a:srgbClr val="327D8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de-DE" sz="23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Ich rege zur Nutzung von </a:t>
            </a:r>
            <a:br>
              <a:rPr lang="de-DE" sz="23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br>
            <a:r>
              <a:rPr lang="de-DE" sz="23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(weiteren) Sprachmitteln an.</a:t>
            </a:r>
          </a:p>
        </p:txBody>
      </p:sp>
      <p:pic>
        <p:nvPicPr>
          <p:cNvPr id="11"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951662" y="4588593"/>
            <a:ext cx="1788823" cy="1495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07893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2F81E7-6437-FA8D-9B89-C8479700E010}"/>
              </a:ext>
            </a:extLst>
          </p:cNvPr>
          <p:cNvSpPr>
            <a:spLocks noGrp="1"/>
          </p:cNvSpPr>
          <p:nvPr>
            <p:ph type="title"/>
          </p:nvPr>
        </p:nvSpPr>
        <p:spPr/>
        <p:txBody>
          <a:bodyPr/>
          <a:lstStyle/>
          <a:p>
            <a:r>
              <a:rPr lang="de-DE" dirty="0"/>
              <a:t>Hintergrundinfos</a:t>
            </a:r>
          </a:p>
        </p:txBody>
      </p:sp>
      <p:sp>
        <p:nvSpPr>
          <p:cNvPr id="3" name="Textplatzhalter 2">
            <a:extLst>
              <a:ext uri="{FF2B5EF4-FFF2-40B4-BE49-F238E27FC236}">
                <a16:creationId xmlns:a16="http://schemas.microsoft.com/office/drawing/2014/main" id="{B3E82CE6-44FF-9AF8-F872-475F9714A702}"/>
              </a:ext>
            </a:extLst>
          </p:cNvPr>
          <p:cNvSpPr>
            <a:spLocks noGrp="1"/>
          </p:cNvSpPr>
          <p:nvPr>
            <p:ph type="body" sz="quarter" idx="13"/>
          </p:nvPr>
        </p:nvSpPr>
        <p:spPr/>
        <p:txBody>
          <a:bodyPr/>
          <a:lstStyle/>
          <a:p>
            <a:r>
              <a:rPr lang="de-DE" dirty="0"/>
              <a:t>HINWEISE ZU DEN FOLIEN 39–40</a:t>
            </a:r>
          </a:p>
        </p:txBody>
      </p:sp>
      <p:sp>
        <p:nvSpPr>
          <p:cNvPr id="4" name="Inhaltsplatzhalter 3">
            <a:extLst>
              <a:ext uri="{FF2B5EF4-FFF2-40B4-BE49-F238E27FC236}">
                <a16:creationId xmlns:a16="http://schemas.microsoft.com/office/drawing/2014/main" id="{4B2F0732-2285-DB41-35F6-2CBEA8CF6707}"/>
              </a:ext>
            </a:extLst>
          </p:cNvPr>
          <p:cNvSpPr>
            <a:spLocks noGrp="1"/>
          </p:cNvSpPr>
          <p:nvPr>
            <p:ph idx="1"/>
          </p:nvPr>
        </p:nvSpPr>
        <p:spPr/>
        <p:txBody>
          <a:bodyPr/>
          <a:lstStyle/>
          <a:p>
            <a:r>
              <a:rPr lang="de-DE" sz="1250" b="1" dirty="0">
                <a:latin typeface="+mj-lt"/>
              </a:rPr>
              <a:t>Ziel: </a:t>
            </a:r>
            <a:r>
              <a:rPr lang="de-DE" sz="1250" dirty="0">
                <a:latin typeface="+mj-lt"/>
              </a:rPr>
              <a:t>Ziel der folgenden Aktivität ist, gemeinsam mit den Teilnehmenden zu reflektieren, wie die Lehrkraft in der folgenden Szene hätte reagieren können. Die möglichen Äußerungen können z. B. von den Lehrkräften auf Zetteln gesammelt und dann gemeinsam im Plenum besprochen werden. Dabei geht es nicht um eine umfassende Erörterung, da Materialhandlungen als eine Form der Darstellungsvernetzung im folgenden Abschnitt näher in den Blick genommen wird.</a:t>
            </a:r>
          </a:p>
          <a:p>
            <a:r>
              <a:rPr lang="de-DE" sz="1250" dirty="0">
                <a:latin typeface="+mj-lt"/>
              </a:rPr>
              <a:t>In der Szene antwortet ein Kind auf die Frage, was es entdecken konnte „</a:t>
            </a:r>
            <a:r>
              <a:rPr lang="de-DE" sz="1250" b="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Das hatten wir ja schon mal. Wenn die erste Zahl immer eins kleiner wird und die zweite Zahl eins größer, dann bleibt die Summe gleich.“ In dieser Äußerung nutzt der Schüler scheinbar bereits Ausdrücke und Satzphrasen, die </a:t>
            </a:r>
            <a:r>
              <a:rPr lang="de-DE" sz="1250" kern="100" dirty="0">
                <a:ea typeface="Calibri" panose="020F0502020204030204" pitchFamily="34" charset="0"/>
              </a:rPr>
              <a:t>z. B. zuvor in einem Sprachspeicher erarbeitet wurden. Die Lehrkraft lässt die Antwort des Kindes stehen, ohne zu weiteren Erklärungen und Darstellungsvernetzung anzuregen.</a:t>
            </a:r>
          </a:p>
          <a:p>
            <a:r>
              <a:rPr lang="de-DE" sz="1250" kern="100" dirty="0">
                <a:latin typeface="+mj-lt"/>
              </a:rPr>
              <a:t>Die Aktivität leitet in das folgende Thema „Materialhandlungen sprachlich begleiten“ über, da durch einen Beispielimpuls aufgefordert wird, die Entdeckung am Material zu zeigen. So wird diese für andere Lernende zugänglich und kann konkret sprachlich begleitet werden. </a:t>
            </a:r>
            <a:endParaRPr lang="de-DE" sz="1250" dirty="0">
              <a:latin typeface="+mj-lt"/>
            </a:endParaRPr>
          </a:p>
          <a:p>
            <a:endParaRPr lang="de-DE" sz="1250" dirty="0"/>
          </a:p>
        </p:txBody>
      </p:sp>
    </p:spTree>
    <p:extLst>
      <p:ext uri="{BB962C8B-B14F-4D97-AF65-F5344CB8AC3E}">
        <p14:creationId xmlns:p14="http://schemas.microsoft.com/office/powerpoint/2010/main" val="25283455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62C02E-F191-9B26-F62B-384BC275CB71}"/>
              </a:ext>
            </a:extLst>
          </p:cNvPr>
          <p:cNvSpPr>
            <a:spLocks noGrp="1"/>
          </p:cNvSpPr>
          <p:nvPr>
            <p:ph type="title"/>
          </p:nvPr>
        </p:nvSpPr>
        <p:spPr>
          <a:xfrm>
            <a:off x="1096423" y="382774"/>
            <a:ext cx="7621908" cy="603704"/>
          </a:xfrm>
        </p:spPr>
        <p:txBody>
          <a:bodyPr>
            <a:normAutofit/>
          </a:bodyPr>
          <a:lstStyle/>
          <a:p>
            <a:r>
              <a:rPr lang="de-DE" dirty="0"/>
              <a:t>Sprachmittel anregen</a:t>
            </a:r>
          </a:p>
        </p:txBody>
      </p:sp>
      <p:sp>
        <p:nvSpPr>
          <p:cNvPr id="3" name="Textplatzhalter 2">
            <a:extLst>
              <a:ext uri="{FF2B5EF4-FFF2-40B4-BE49-F238E27FC236}">
                <a16:creationId xmlns:a16="http://schemas.microsoft.com/office/drawing/2014/main" id="{3F91D7DE-DCC9-E09E-8BBA-0AA21326A4B7}"/>
              </a:ext>
            </a:extLst>
          </p:cNvPr>
          <p:cNvSpPr>
            <a:spLocks noGrp="1"/>
          </p:cNvSpPr>
          <p:nvPr>
            <p:ph type="body" sz="quarter" idx="13"/>
          </p:nvPr>
        </p:nvSpPr>
        <p:spPr/>
        <p:txBody>
          <a:bodyPr/>
          <a:lstStyle/>
          <a:p>
            <a:r>
              <a:rPr lang="de-DE" dirty="0"/>
              <a:t>SZENE 3</a:t>
            </a:r>
          </a:p>
        </p:txBody>
      </p:sp>
      <p:sp>
        <p:nvSpPr>
          <p:cNvPr id="4" name="Datumsplatzhalter 4">
            <a:extLst>
              <a:ext uri="{FF2B5EF4-FFF2-40B4-BE49-F238E27FC236}">
                <a16:creationId xmlns:a16="http://schemas.microsoft.com/office/drawing/2014/main" id="{217664AA-C802-EE1A-712B-C1AFA95C8311}"/>
              </a:ext>
            </a:extLst>
          </p:cNvPr>
          <p:cNvSpPr txBox="1">
            <a:spLocks/>
          </p:cNvSpPr>
          <p:nvPr/>
        </p:nvSpPr>
        <p:spPr>
          <a:xfrm>
            <a:off x="580260" y="6338729"/>
            <a:ext cx="2057400" cy="393256"/>
          </a:xfrm>
          <a:prstGeom prst="rect">
            <a:avLst/>
          </a:prstGeom>
        </p:spPr>
        <p:txBody>
          <a:bodyPr/>
          <a:lstStyle>
            <a:defPPr>
              <a:defRPr lang="de-DE"/>
            </a:defPPr>
            <a:lvl1pPr marL="0" algn="l" defTabSz="457200" rtl="0" eaLnBrk="0" fontAlgn="base" latinLnBrk="0" hangingPunct="0">
              <a:spcBef>
                <a:spcPct val="0"/>
              </a:spcBef>
              <a:spcAft>
                <a:spcPct val="0"/>
              </a:spcAft>
              <a:defRPr sz="1200" kern="1200">
                <a:solidFill>
                  <a:schemeClr val="bg2">
                    <a:lumMod val="50000"/>
                  </a:schemeClr>
                </a:solidFill>
                <a:latin typeface="Arial" panose="020B0604020202020204" pitchFamily="34" charset="0"/>
                <a:ea typeface="ＭＳ Ｐゴシック" charset="-128"/>
                <a:cs typeface="Arial" panose="020B0604020202020204" pitchFamily="34" charset="0"/>
              </a:defRPr>
            </a:lvl1pPr>
            <a:lvl2pPr marL="4572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pPr>
              <a:lnSpc>
                <a:spcPct val="150000"/>
              </a:lnSpc>
            </a:pPr>
            <a:fld id="{000CEE34-2044-5642-B412-BC2C7C7150CF}" type="datetime6">
              <a:rPr lang="de-DE" smtClean="0"/>
              <a:pPr>
                <a:lnSpc>
                  <a:spcPct val="150000"/>
                </a:lnSpc>
              </a:pPr>
              <a:t>April 24</a:t>
            </a:fld>
            <a:endParaRPr lang="de-DE" dirty="0"/>
          </a:p>
        </p:txBody>
      </p:sp>
      <p:pic>
        <p:nvPicPr>
          <p:cNvPr id="6" name="Modul 2_Video_Entdeckerpäckchen_Teil 3">
            <a:hlinkClick r:id="" action="ppaction://media"/>
            <a:extLst>
              <a:ext uri="{FF2B5EF4-FFF2-40B4-BE49-F238E27FC236}">
                <a16:creationId xmlns:a16="http://schemas.microsoft.com/office/drawing/2014/main" id="{ADD16F80-B928-92DF-11EF-02F8D5555F8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92295" y="1721513"/>
            <a:ext cx="7008812" cy="3942457"/>
          </a:xfrm>
          <a:prstGeom prst="rect">
            <a:avLst/>
          </a:prstGeom>
        </p:spPr>
      </p:pic>
    </p:spTree>
    <p:extLst>
      <p:ext uri="{BB962C8B-B14F-4D97-AF65-F5344CB8AC3E}">
        <p14:creationId xmlns:p14="http://schemas.microsoft.com/office/powerpoint/2010/main" val="72649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70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2F81E7-6437-FA8D-9B89-C8479700E010}"/>
              </a:ext>
            </a:extLst>
          </p:cNvPr>
          <p:cNvSpPr>
            <a:spLocks noGrp="1"/>
          </p:cNvSpPr>
          <p:nvPr>
            <p:ph type="title"/>
          </p:nvPr>
        </p:nvSpPr>
        <p:spPr/>
        <p:txBody>
          <a:bodyPr/>
          <a:lstStyle/>
          <a:p>
            <a:r>
              <a:rPr lang="de-DE" dirty="0"/>
              <a:t>Hintergrundinfos</a:t>
            </a:r>
          </a:p>
        </p:txBody>
      </p:sp>
      <p:sp>
        <p:nvSpPr>
          <p:cNvPr id="3" name="Textplatzhalter 2">
            <a:extLst>
              <a:ext uri="{FF2B5EF4-FFF2-40B4-BE49-F238E27FC236}">
                <a16:creationId xmlns:a16="http://schemas.microsoft.com/office/drawing/2014/main" id="{B3E82CE6-44FF-9AF8-F872-475F9714A702}"/>
              </a:ext>
            </a:extLst>
          </p:cNvPr>
          <p:cNvSpPr>
            <a:spLocks noGrp="1"/>
          </p:cNvSpPr>
          <p:nvPr>
            <p:ph type="body" sz="quarter" idx="13"/>
          </p:nvPr>
        </p:nvSpPr>
        <p:spPr/>
        <p:txBody>
          <a:bodyPr/>
          <a:lstStyle/>
          <a:p>
            <a:r>
              <a:rPr lang="de-DE" dirty="0"/>
              <a:t>GRUNDIDEE DES MODUL 2</a:t>
            </a:r>
          </a:p>
        </p:txBody>
      </p:sp>
      <p:sp>
        <p:nvSpPr>
          <p:cNvPr id="4" name="Inhaltsplatzhalter 3">
            <a:extLst>
              <a:ext uri="{FF2B5EF4-FFF2-40B4-BE49-F238E27FC236}">
                <a16:creationId xmlns:a16="http://schemas.microsoft.com/office/drawing/2014/main" id="{4B2F0732-2285-DB41-35F6-2CBEA8CF6707}"/>
              </a:ext>
            </a:extLst>
          </p:cNvPr>
          <p:cNvSpPr>
            <a:spLocks noGrp="1"/>
          </p:cNvSpPr>
          <p:nvPr>
            <p:ph idx="1"/>
          </p:nvPr>
        </p:nvSpPr>
        <p:spPr>
          <a:xfrm>
            <a:off x="1096423" y="1639658"/>
            <a:ext cx="7598690" cy="4527819"/>
          </a:xfrm>
        </p:spPr>
        <p:txBody>
          <a:bodyPr/>
          <a:lstStyle/>
          <a:p>
            <a:pPr>
              <a:spcBef>
                <a:spcPts val="0"/>
              </a:spcBef>
            </a:pPr>
            <a:r>
              <a:rPr lang="de-DE" sz="1250" dirty="0">
                <a:solidFill>
                  <a:srgbClr val="1C1C19"/>
                </a:solidFill>
                <a:effectLst/>
              </a:rPr>
              <a:t>Im Mathematikunterricht verwendet die Lehrkraft im Idealfall eine Unterrichtssprache, die sich durch die Verwendung von </a:t>
            </a:r>
            <a:r>
              <a:rPr lang="de-DE" sz="1250" dirty="0" err="1">
                <a:solidFill>
                  <a:srgbClr val="1C1C19"/>
                </a:solidFill>
                <a:effectLst/>
              </a:rPr>
              <a:t>grundschulgemäßen</a:t>
            </a:r>
            <a:r>
              <a:rPr lang="de-DE" sz="1250" dirty="0">
                <a:solidFill>
                  <a:srgbClr val="1C1C19"/>
                </a:solidFill>
                <a:effectLst/>
              </a:rPr>
              <a:t> </a:t>
            </a:r>
            <a:r>
              <a:rPr lang="de-DE" sz="1250" dirty="0" err="1">
                <a:solidFill>
                  <a:srgbClr val="1C1C19"/>
                </a:solidFill>
                <a:effectLst/>
              </a:rPr>
              <a:t>Fachausdrücken</a:t>
            </a:r>
            <a:r>
              <a:rPr lang="de-DE" sz="1250" dirty="0">
                <a:solidFill>
                  <a:srgbClr val="1C1C19"/>
                </a:solidFill>
                <a:effectLst/>
              </a:rPr>
              <a:t> sowie kindgerechten und durchaus bildungssprachlichen Beschreibungen und </a:t>
            </a:r>
            <a:r>
              <a:rPr lang="de-DE" sz="1250" dirty="0" err="1">
                <a:solidFill>
                  <a:srgbClr val="1C1C19"/>
                </a:solidFill>
                <a:effectLst/>
              </a:rPr>
              <a:t>Erklärungen</a:t>
            </a:r>
            <a:r>
              <a:rPr lang="de-DE" sz="1250" dirty="0">
                <a:solidFill>
                  <a:srgbClr val="1C1C19"/>
                </a:solidFill>
                <a:effectLst/>
              </a:rPr>
              <a:t> auszeichnet. Auch wenn den Kindern viele </a:t>
            </a:r>
            <a:r>
              <a:rPr lang="de-DE" sz="1250" dirty="0" err="1">
                <a:solidFill>
                  <a:srgbClr val="1C1C19"/>
                </a:solidFill>
                <a:effectLst/>
              </a:rPr>
              <a:t>Fachausdrücke</a:t>
            </a:r>
            <a:r>
              <a:rPr lang="de-DE" sz="1250" dirty="0">
                <a:solidFill>
                  <a:srgbClr val="1C1C19"/>
                </a:solidFill>
                <a:effectLst/>
              </a:rPr>
              <a:t> noch nicht bekannt sind, sollte die Lehrkraft diese nicht umgehen (defensiver Ansatz), sondern sie in das tägliche Unterrichtsgespräch einbinden, selbst verwenden und Kinder dabei unterstützen, diese zu verstehen und zu lernen (offensiver Ansatz).</a:t>
            </a:r>
          </a:p>
          <a:p>
            <a:pPr>
              <a:spcBef>
                <a:spcPts val="0"/>
              </a:spcBef>
            </a:pPr>
            <a:r>
              <a:rPr lang="de-DE" sz="1250" dirty="0">
                <a:solidFill>
                  <a:srgbClr val="1C1C19"/>
                </a:solidFill>
                <a:effectLst/>
              </a:rPr>
              <a:t>Um dies umsetzen zu können, muss die Lehrkraft</a:t>
            </a:r>
          </a:p>
          <a:p>
            <a:pPr marL="285750" indent="-285750">
              <a:spcBef>
                <a:spcPts val="0"/>
              </a:spcBef>
              <a:buFont typeface="Arial" panose="020B0604020202020204" pitchFamily="34" charset="0"/>
              <a:buChar char="•"/>
            </a:pPr>
            <a:r>
              <a:rPr lang="de-DE" sz="1250" dirty="0">
                <a:solidFill>
                  <a:srgbClr val="1C1C19"/>
                </a:solidFill>
              </a:rPr>
              <a:t>sich über ihre sprachliche Vorbildfunktion bewusst werden, </a:t>
            </a:r>
          </a:p>
          <a:p>
            <a:pPr marL="285750" indent="-285750">
              <a:spcBef>
                <a:spcPts val="0"/>
              </a:spcBef>
              <a:buFont typeface="Arial" panose="020B0604020202020204" pitchFamily="34" charset="0"/>
              <a:buChar char="•"/>
            </a:pPr>
            <a:r>
              <a:rPr lang="de-DE" sz="1250" dirty="0">
                <a:solidFill>
                  <a:srgbClr val="1C1C19"/>
                </a:solidFill>
              </a:rPr>
              <a:t>Sprachmittel von Lernenden aktiv einfordern und diese unterstützen,</a:t>
            </a:r>
          </a:p>
          <a:p>
            <a:pPr marL="285750" indent="-285750">
              <a:spcBef>
                <a:spcPts val="0"/>
              </a:spcBef>
              <a:buFont typeface="Arial" panose="020B0604020202020204" pitchFamily="34" charset="0"/>
              <a:buChar char="•"/>
            </a:pPr>
            <a:r>
              <a:rPr lang="de-DE" sz="1250" dirty="0">
                <a:solidFill>
                  <a:srgbClr val="1C1C19"/>
                </a:solidFill>
              </a:rPr>
              <a:t>Materialhandlungen sprachlich begleiten lassen und</a:t>
            </a:r>
          </a:p>
          <a:p>
            <a:pPr marL="285750" indent="-285750">
              <a:spcBef>
                <a:spcPts val="0"/>
              </a:spcBef>
              <a:buFont typeface="Arial" panose="020B0604020202020204" pitchFamily="34" charset="0"/>
              <a:buChar char="•"/>
            </a:pPr>
            <a:r>
              <a:rPr lang="de-DE" sz="1250" dirty="0">
                <a:solidFill>
                  <a:srgbClr val="1C1C19"/>
                </a:solidFill>
              </a:rPr>
              <a:t>auf Spontanäußerungen von Lernenden ggf. mit sprachlichem Korrektiv reagieren.</a:t>
            </a:r>
          </a:p>
          <a:p>
            <a:pPr marL="285750" indent="-285750">
              <a:spcBef>
                <a:spcPts val="0"/>
              </a:spcBef>
              <a:buFont typeface="Arial" panose="020B0604020202020204" pitchFamily="34" charset="0"/>
              <a:buChar char="•"/>
            </a:pPr>
            <a:endParaRPr lang="de-DE" sz="1250" dirty="0">
              <a:solidFill>
                <a:srgbClr val="1C1C19"/>
              </a:solidFill>
            </a:endParaRPr>
          </a:p>
          <a:p>
            <a:pPr>
              <a:spcBef>
                <a:spcPts val="0"/>
              </a:spcBef>
            </a:pPr>
            <a:r>
              <a:rPr lang="de-DE" sz="1250" dirty="0">
                <a:solidFill>
                  <a:srgbClr val="1C1C19"/>
                </a:solidFill>
              </a:rPr>
              <a:t>Diese vielfältigen und anspruchsvollen Aufgaben stehen in diesem Modul im Fokus. Dabei werden die Teilnehmenden anhand von kurzen Videos angeregt über die verschiedenen Elemente in konkreten Situationen gemeinsam zu diskutieren und Handlungsmöglichkeiten zu entwickeln.</a:t>
            </a:r>
          </a:p>
          <a:p>
            <a:pPr>
              <a:spcBef>
                <a:spcPts val="0"/>
              </a:spcBef>
            </a:pPr>
            <a:endParaRPr lang="de-DE" sz="1250" dirty="0"/>
          </a:p>
        </p:txBody>
      </p:sp>
    </p:spTree>
    <p:extLst>
      <p:ext uri="{BB962C8B-B14F-4D97-AF65-F5344CB8AC3E}">
        <p14:creationId xmlns:p14="http://schemas.microsoft.com/office/powerpoint/2010/main" val="23028908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C39F5EE6-1939-3F9F-AA1F-181BD688BB44}"/>
              </a:ext>
            </a:extLst>
          </p:cNvPr>
          <p:cNvSpPr>
            <a:spLocks noGrp="1"/>
          </p:cNvSpPr>
          <p:nvPr>
            <p:ph type="title"/>
          </p:nvPr>
        </p:nvSpPr>
        <p:spPr>
          <a:xfrm>
            <a:off x="1096423" y="382774"/>
            <a:ext cx="7558846" cy="603704"/>
          </a:xfrm>
        </p:spPr>
        <p:txBody>
          <a:bodyPr>
            <a:normAutofit/>
          </a:bodyPr>
          <a:lstStyle/>
          <a:p>
            <a:r>
              <a:rPr lang="de-DE" dirty="0"/>
              <a:t>Sprachmittel anregen</a:t>
            </a:r>
          </a:p>
        </p:txBody>
      </p:sp>
      <p:sp>
        <p:nvSpPr>
          <p:cNvPr id="8" name="Textplatzhalter 7">
            <a:extLst>
              <a:ext uri="{FF2B5EF4-FFF2-40B4-BE49-F238E27FC236}">
                <a16:creationId xmlns:a16="http://schemas.microsoft.com/office/drawing/2014/main" id="{84437729-2ED6-E7E7-DADB-CA68C4178EE7}"/>
              </a:ext>
            </a:extLst>
          </p:cNvPr>
          <p:cNvSpPr>
            <a:spLocks noGrp="1"/>
          </p:cNvSpPr>
          <p:nvPr>
            <p:ph type="body" sz="quarter" idx="14"/>
          </p:nvPr>
        </p:nvSpPr>
        <p:spPr>
          <a:xfrm>
            <a:off x="1763316" y="1660386"/>
            <a:ext cx="7160765" cy="2225815"/>
          </a:xfrm>
        </p:spPr>
        <p:txBody>
          <a:bodyPr>
            <a:normAutofit/>
          </a:bodyPr>
          <a:lstStyle/>
          <a:p>
            <a:r>
              <a:rPr lang="de-DE" sz="2000" dirty="0"/>
              <a:t>Analysieren Sie die Szene in Bezug auf die Lehrkraftsprache. Wie könnte eine passendere Reaktion der Lehrkraft aussehen?</a:t>
            </a:r>
          </a:p>
        </p:txBody>
      </p:sp>
      <p:graphicFrame>
        <p:nvGraphicFramePr>
          <p:cNvPr id="5" name="Inhaltsplatzhalter 4">
            <a:extLst>
              <a:ext uri="{FF2B5EF4-FFF2-40B4-BE49-F238E27FC236}">
                <a16:creationId xmlns:a16="http://schemas.microsoft.com/office/drawing/2014/main" id="{D4BFA9C7-693B-04A1-C36C-239C75815C3D}"/>
              </a:ext>
            </a:extLst>
          </p:cNvPr>
          <p:cNvGraphicFramePr>
            <a:graphicFrameLocks noGrp="1"/>
          </p:cNvGraphicFramePr>
          <p:nvPr>
            <p:ph idx="4294967295"/>
            <p:extLst>
              <p:ext uri="{D42A27DB-BD31-4B8C-83A1-F6EECF244321}">
                <p14:modId xmlns:p14="http://schemas.microsoft.com/office/powerpoint/2010/main" val="3370373006"/>
              </p:ext>
            </p:extLst>
          </p:nvPr>
        </p:nvGraphicFramePr>
        <p:xfrm>
          <a:off x="1880315" y="4193482"/>
          <a:ext cx="6966378" cy="858520"/>
        </p:xfrm>
        <a:graphic>
          <a:graphicData uri="http://schemas.openxmlformats.org/drawingml/2006/table">
            <a:tbl>
              <a:tblPr firstRow="1" bandRow="1">
                <a:tableStyleId>{5C22544A-7EE6-4342-B048-85BDC9FD1C3A}</a:tableStyleId>
              </a:tblPr>
              <a:tblGrid>
                <a:gridCol w="360609">
                  <a:extLst>
                    <a:ext uri="{9D8B030D-6E8A-4147-A177-3AD203B41FA5}">
                      <a16:colId xmlns:a16="http://schemas.microsoft.com/office/drawing/2014/main" val="2248748236"/>
                    </a:ext>
                  </a:extLst>
                </a:gridCol>
                <a:gridCol w="6605769">
                  <a:extLst>
                    <a:ext uri="{9D8B030D-6E8A-4147-A177-3AD203B41FA5}">
                      <a16:colId xmlns:a16="http://schemas.microsoft.com/office/drawing/2014/main" val="3168553066"/>
                    </a:ext>
                  </a:extLst>
                </a:gridCol>
              </a:tblGrid>
              <a:tr h="370840">
                <a:tc>
                  <a:txBody>
                    <a:bodyPr/>
                    <a:lstStyle/>
                    <a:p>
                      <a:r>
                        <a:rPr lang="de-DE" sz="1600" b="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K</a:t>
                      </a:r>
                      <a:endParaRPr lang="de-DE" sz="1600" b="0" kern="100" baseline="-25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600" b="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Das hatten wir ja schon mal. Wenn die erste Zahl immer eins kleiner wird und die zweite Zahl eins größer, dann bleibt die Summe gleich.</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42127084"/>
                  </a:ext>
                </a:extLst>
              </a:tr>
              <a:tr h="370840">
                <a:tc>
                  <a:txBody>
                    <a:bodyPr/>
                    <a:lstStyle/>
                    <a:p>
                      <a:r>
                        <a:rPr lang="de-DE" sz="1600" kern="100">
                          <a:effectLst/>
                          <a:latin typeface="Arial" panose="020B0604020202020204" pitchFamily="34" charset="0"/>
                          <a:ea typeface="Calibri" panose="020F0502020204030204" pitchFamily="34" charset="0"/>
                          <a:cs typeface="Arial" panose="020B0604020202020204" pitchFamily="34" charset="0"/>
                        </a:rPr>
                        <a:t>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600" kern="100" dirty="0">
                          <a:effectLst/>
                          <a:latin typeface="Arial" panose="020B0604020202020204" pitchFamily="34" charset="0"/>
                          <a:ea typeface="Calibri" panose="020F0502020204030204" pitchFamily="34" charset="0"/>
                          <a:cs typeface="Arial" panose="020B0604020202020204" pitchFamily="34" charset="0"/>
                        </a:rPr>
                        <a:t>Super, da haben wir ja richtig viel entdeckt.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10070239"/>
                  </a:ext>
                </a:extLst>
              </a:tr>
            </a:tbl>
          </a:graphicData>
        </a:graphic>
      </p:graphicFrame>
      <p:sp>
        <p:nvSpPr>
          <p:cNvPr id="2" name="Datumsplatzhalter 4">
            <a:extLst>
              <a:ext uri="{FF2B5EF4-FFF2-40B4-BE49-F238E27FC236}">
                <a16:creationId xmlns:a16="http://schemas.microsoft.com/office/drawing/2014/main" id="{92C05363-BDBC-EE5A-6626-620F6FE1B65C}"/>
              </a:ext>
            </a:extLst>
          </p:cNvPr>
          <p:cNvSpPr txBox="1">
            <a:spLocks/>
          </p:cNvSpPr>
          <p:nvPr/>
        </p:nvSpPr>
        <p:spPr>
          <a:xfrm>
            <a:off x="580260" y="6338729"/>
            <a:ext cx="2057400" cy="393256"/>
          </a:xfrm>
          <a:prstGeom prst="rect">
            <a:avLst/>
          </a:prstGeom>
        </p:spPr>
        <p:txBody>
          <a:bodyPr/>
          <a:lstStyle>
            <a:defPPr>
              <a:defRPr lang="de-DE"/>
            </a:defPPr>
            <a:lvl1pPr marL="0" algn="l" defTabSz="457200" rtl="0" eaLnBrk="0" fontAlgn="base" latinLnBrk="0" hangingPunct="0">
              <a:spcBef>
                <a:spcPct val="0"/>
              </a:spcBef>
              <a:spcAft>
                <a:spcPct val="0"/>
              </a:spcAft>
              <a:defRPr sz="1200" kern="1200">
                <a:solidFill>
                  <a:schemeClr val="bg2">
                    <a:lumMod val="50000"/>
                  </a:schemeClr>
                </a:solidFill>
                <a:latin typeface="Arial" panose="020B0604020202020204" pitchFamily="34" charset="0"/>
                <a:ea typeface="ＭＳ Ｐゴシック" charset="-128"/>
                <a:cs typeface="Arial" panose="020B0604020202020204" pitchFamily="34" charset="0"/>
              </a:defRPr>
            </a:lvl1pPr>
            <a:lvl2pPr marL="4572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pPr>
              <a:lnSpc>
                <a:spcPct val="150000"/>
              </a:lnSpc>
            </a:pPr>
            <a:fld id="{000CEE34-2044-5642-B412-BC2C7C7150CF}" type="datetime6">
              <a:rPr lang="de-DE" smtClean="0"/>
              <a:pPr>
                <a:lnSpc>
                  <a:spcPct val="150000"/>
                </a:lnSpc>
              </a:pPr>
              <a:t>April 24</a:t>
            </a:fld>
            <a:endParaRPr lang="de-DE" dirty="0"/>
          </a:p>
        </p:txBody>
      </p:sp>
      <p:pic>
        <p:nvPicPr>
          <p:cNvPr id="3" name="Grafik 2">
            <a:extLst>
              <a:ext uri="{FF2B5EF4-FFF2-40B4-BE49-F238E27FC236}">
                <a16:creationId xmlns:a16="http://schemas.microsoft.com/office/drawing/2014/main" id="{5BA0BBB9-C840-B4BC-16BF-D9EF306DE00A}"/>
              </a:ext>
            </a:extLst>
          </p:cNvPr>
          <p:cNvPicPr>
            <a:picLocks noChangeAspect="1"/>
          </p:cNvPicPr>
          <p:nvPr/>
        </p:nvPicPr>
        <p:blipFill>
          <a:blip r:embed="rId2"/>
          <a:stretch>
            <a:fillRect/>
          </a:stretch>
        </p:blipFill>
        <p:spPr>
          <a:xfrm>
            <a:off x="1" y="3994149"/>
            <a:ext cx="1880314" cy="1257187"/>
          </a:xfrm>
          <a:prstGeom prst="rect">
            <a:avLst/>
          </a:prstGeom>
        </p:spPr>
      </p:pic>
    </p:spTree>
    <p:extLst>
      <p:ext uri="{BB962C8B-B14F-4D97-AF65-F5344CB8AC3E}">
        <p14:creationId xmlns:p14="http://schemas.microsoft.com/office/powerpoint/2010/main" val="32646320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E40E2E42-2B65-A9A2-DFFD-B7324CB1E0DD}"/>
              </a:ext>
            </a:extLst>
          </p:cNvPr>
          <p:cNvPicPr>
            <a:picLocks noChangeAspect="1"/>
          </p:cNvPicPr>
          <p:nvPr/>
        </p:nvPicPr>
        <p:blipFill>
          <a:blip r:embed="rId3">
            <a:clrChange>
              <a:clrFrom>
                <a:srgbClr val="FDF1CB"/>
              </a:clrFrom>
              <a:clrTo>
                <a:srgbClr val="FDF1CB">
                  <a:alpha val="0"/>
                </a:srgbClr>
              </a:clrTo>
            </a:clrChange>
          </a:blip>
          <a:stretch>
            <a:fillRect/>
          </a:stretch>
        </p:blipFill>
        <p:spPr>
          <a:xfrm>
            <a:off x="2264094" y="2648702"/>
            <a:ext cx="6512400" cy="3464292"/>
          </a:xfrm>
          <a:prstGeom prst="rect">
            <a:avLst/>
          </a:prstGeom>
        </p:spPr>
      </p:pic>
      <p:sp>
        <p:nvSpPr>
          <p:cNvPr id="2" name="Titel 1">
            <a:extLst>
              <a:ext uri="{FF2B5EF4-FFF2-40B4-BE49-F238E27FC236}">
                <a16:creationId xmlns:a16="http://schemas.microsoft.com/office/drawing/2014/main" id="{94C9CCF8-03CB-2DA1-D885-046DECF1D3D9}"/>
              </a:ext>
            </a:extLst>
          </p:cNvPr>
          <p:cNvSpPr>
            <a:spLocks noGrp="1"/>
          </p:cNvSpPr>
          <p:nvPr>
            <p:ph type="title"/>
          </p:nvPr>
        </p:nvSpPr>
        <p:spPr>
          <a:xfrm>
            <a:off x="1096423" y="382774"/>
            <a:ext cx="7842625" cy="603704"/>
          </a:xfrm>
        </p:spPr>
        <p:txBody>
          <a:bodyPr>
            <a:normAutofit/>
          </a:bodyPr>
          <a:lstStyle/>
          <a:p>
            <a:r>
              <a:rPr lang="de-DE" dirty="0"/>
              <a:t>Sprachmittel anregen</a:t>
            </a:r>
          </a:p>
        </p:txBody>
      </p:sp>
      <p:sp>
        <p:nvSpPr>
          <p:cNvPr id="3" name="Textplatzhalter 2">
            <a:extLst>
              <a:ext uri="{FF2B5EF4-FFF2-40B4-BE49-F238E27FC236}">
                <a16:creationId xmlns:a16="http://schemas.microsoft.com/office/drawing/2014/main" id="{6AFA3616-84D8-A116-0E7F-AD25AA4E50C1}"/>
              </a:ext>
            </a:extLst>
          </p:cNvPr>
          <p:cNvSpPr>
            <a:spLocks noGrp="1"/>
          </p:cNvSpPr>
          <p:nvPr>
            <p:ph type="body" sz="quarter" idx="13"/>
          </p:nvPr>
        </p:nvSpPr>
        <p:spPr/>
        <p:txBody>
          <a:bodyPr/>
          <a:lstStyle/>
          <a:p>
            <a:r>
              <a:rPr lang="de-DE" dirty="0"/>
              <a:t>MATERIALHANDLUNGEN EINFORDERN</a:t>
            </a:r>
          </a:p>
        </p:txBody>
      </p:sp>
      <p:sp>
        <p:nvSpPr>
          <p:cNvPr id="10" name="Abgerundete rechteckige Legende 9">
            <a:extLst>
              <a:ext uri="{FF2B5EF4-FFF2-40B4-BE49-F238E27FC236}">
                <a16:creationId xmlns:a16="http://schemas.microsoft.com/office/drawing/2014/main" id="{62664ABF-8BFA-6A67-E9FC-5460AB3E2322}"/>
              </a:ext>
            </a:extLst>
          </p:cNvPr>
          <p:cNvSpPr/>
          <p:nvPr/>
        </p:nvSpPr>
        <p:spPr>
          <a:xfrm>
            <a:off x="178250" y="2895654"/>
            <a:ext cx="1836031" cy="1066692"/>
          </a:xfrm>
          <a:prstGeom prst="wedgeRoundRectCallout">
            <a:avLst>
              <a:gd name="adj1" fmla="val 50423"/>
              <a:gd name="adj2" fmla="val 79223"/>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Zeige mal am Material, was du genau meinst.</a:t>
            </a:r>
          </a:p>
        </p:txBody>
      </p:sp>
      <p:sp>
        <p:nvSpPr>
          <p:cNvPr id="11" name="Abgerundete rechteckige Legende 10">
            <a:extLst>
              <a:ext uri="{FF2B5EF4-FFF2-40B4-BE49-F238E27FC236}">
                <a16:creationId xmlns:a16="http://schemas.microsoft.com/office/drawing/2014/main" id="{6147F650-3F42-21C2-C579-8CCA995918B5}"/>
              </a:ext>
            </a:extLst>
          </p:cNvPr>
          <p:cNvSpPr/>
          <p:nvPr/>
        </p:nvSpPr>
        <p:spPr>
          <a:xfrm>
            <a:off x="5961890" y="3086100"/>
            <a:ext cx="2333024" cy="1135516"/>
          </a:xfrm>
          <a:prstGeom prst="wedgeRoundRectCallout">
            <a:avLst>
              <a:gd name="adj1" fmla="val -37622"/>
              <a:gd name="adj2" fmla="val 74631"/>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Das hatten wir ja schon mal. Wenn die erste Zahl immer eins kleiner wird und ...</a:t>
            </a:r>
          </a:p>
        </p:txBody>
      </p:sp>
      <p:sp>
        <p:nvSpPr>
          <p:cNvPr id="5" name="Datumsplatzhalter 4">
            <a:extLst>
              <a:ext uri="{FF2B5EF4-FFF2-40B4-BE49-F238E27FC236}">
                <a16:creationId xmlns:a16="http://schemas.microsoft.com/office/drawing/2014/main" id="{4737F50B-39DD-8715-CDC7-0502A8671CE9}"/>
              </a:ext>
            </a:extLst>
          </p:cNvPr>
          <p:cNvSpPr txBox="1">
            <a:spLocks/>
          </p:cNvSpPr>
          <p:nvPr/>
        </p:nvSpPr>
        <p:spPr>
          <a:xfrm>
            <a:off x="580260" y="6338729"/>
            <a:ext cx="2057400" cy="393256"/>
          </a:xfrm>
          <a:prstGeom prst="rect">
            <a:avLst/>
          </a:prstGeom>
        </p:spPr>
        <p:txBody>
          <a:bodyPr/>
          <a:lstStyle>
            <a:defPPr>
              <a:defRPr lang="de-DE"/>
            </a:defPPr>
            <a:lvl1pPr marL="0" algn="l" defTabSz="457200" rtl="0" eaLnBrk="0" fontAlgn="base" latinLnBrk="0" hangingPunct="0">
              <a:spcBef>
                <a:spcPct val="0"/>
              </a:spcBef>
              <a:spcAft>
                <a:spcPct val="0"/>
              </a:spcAft>
              <a:defRPr sz="1200" kern="1200">
                <a:solidFill>
                  <a:schemeClr val="bg2">
                    <a:lumMod val="50000"/>
                  </a:schemeClr>
                </a:solidFill>
                <a:latin typeface="Arial" panose="020B0604020202020204" pitchFamily="34" charset="0"/>
                <a:ea typeface="ＭＳ Ｐゴシック" charset="-128"/>
                <a:cs typeface="Arial" panose="020B0604020202020204" pitchFamily="34" charset="0"/>
              </a:defRPr>
            </a:lvl1pPr>
            <a:lvl2pPr marL="4572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pPr>
              <a:lnSpc>
                <a:spcPct val="150000"/>
              </a:lnSpc>
            </a:pPr>
            <a:fld id="{000CEE34-2044-5642-B412-BC2C7C7150CF}" type="datetime6">
              <a:rPr lang="de-DE" smtClean="0"/>
              <a:pPr>
                <a:lnSpc>
                  <a:spcPct val="150000"/>
                </a:lnSpc>
              </a:pPr>
              <a:t>April 24</a:t>
            </a:fld>
            <a:endParaRPr lang="de-DE" dirty="0"/>
          </a:p>
        </p:txBody>
      </p:sp>
    </p:spTree>
    <p:extLst>
      <p:ext uri="{BB962C8B-B14F-4D97-AF65-F5344CB8AC3E}">
        <p14:creationId xmlns:p14="http://schemas.microsoft.com/office/powerpoint/2010/main" val="1985856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9553893-9BE2-6249-811F-AF9A94E644C7}"/>
              </a:ext>
            </a:extLst>
          </p:cNvPr>
          <p:cNvSpPr>
            <a:spLocks noGrp="1"/>
          </p:cNvSpPr>
          <p:nvPr>
            <p:ph idx="1"/>
          </p:nvPr>
        </p:nvSpPr>
        <p:spPr/>
        <p:txBody>
          <a:bodyPr/>
          <a:lstStyle/>
          <a:p>
            <a:r>
              <a:rPr lang="de-DE" dirty="0"/>
              <a:t>Reflexion des Erprobungsauftrags</a:t>
            </a:r>
          </a:p>
          <a:p>
            <a:r>
              <a:rPr lang="de-DE" dirty="0"/>
              <a:t>Kommunikationsförderung im Mathematikunterricht</a:t>
            </a:r>
          </a:p>
          <a:p>
            <a:r>
              <a:rPr lang="de-DE" dirty="0"/>
              <a:t>Lehrkraft als sprachliches Vorbild</a:t>
            </a:r>
          </a:p>
          <a:p>
            <a:r>
              <a:rPr lang="de-DE" dirty="0"/>
              <a:t>Sprachmittel anregen</a:t>
            </a:r>
          </a:p>
          <a:p>
            <a:r>
              <a:rPr lang="de-DE" b="1" dirty="0"/>
              <a:t>Materialhandlungen sprachlich begleiten</a:t>
            </a:r>
          </a:p>
          <a:p>
            <a:r>
              <a:rPr lang="de-DE" dirty="0"/>
              <a:t>Sprachliches Korrektiv</a:t>
            </a:r>
          </a:p>
          <a:p>
            <a:r>
              <a:rPr lang="de-DE" dirty="0">
                <a:latin typeface="Arial"/>
                <a:cs typeface="Arial"/>
              </a:rPr>
              <a:t>Reflexion und Ausblick (Erprobungsauftrag)</a:t>
            </a:r>
            <a:endParaRPr lang="de-DE" dirty="0"/>
          </a:p>
        </p:txBody>
      </p:sp>
      <p:sp>
        <p:nvSpPr>
          <p:cNvPr id="6" name="Titel 1">
            <a:extLst>
              <a:ext uri="{FF2B5EF4-FFF2-40B4-BE49-F238E27FC236}">
                <a16:creationId xmlns:a16="http://schemas.microsoft.com/office/drawing/2014/main" id="{615EDD26-F478-D065-33D8-9D97E202B7A9}"/>
              </a:ext>
            </a:extLst>
          </p:cNvPr>
          <p:cNvSpPr>
            <a:spLocks noGrp="1"/>
          </p:cNvSpPr>
          <p:nvPr>
            <p:ph type="title"/>
          </p:nvPr>
        </p:nvSpPr>
        <p:spPr>
          <a:xfrm>
            <a:off x="1096423" y="382774"/>
            <a:ext cx="7009509" cy="603704"/>
          </a:xfrm>
          <a:prstGeom prst="rect">
            <a:avLst/>
          </a:prstGeom>
        </p:spPr>
        <p:txBody>
          <a:bodyPr/>
          <a:lstStyle/>
          <a:p>
            <a:r>
              <a:rPr lang="de-DE" dirty="0"/>
              <a:t>Gliederung</a:t>
            </a:r>
          </a:p>
        </p:txBody>
      </p:sp>
      <p:sp>
        <p:nvSpPr>
          <p:cNvPr id="3" name="Datumsplatzhalter 4">
            <a:extLst>
              <a:ext uri="{FF2B5EF4-FFF2-40B4-BE49-F238E27FC236}">
                <a16:creationId xmlns:a16="http://schemas.microsoft.com/office/drawing/2014/main" id="{F5961063-E150-4A2F-02FE-91799E636CFE}"/>
              </a:ext>
            </a:extLst>
          </p:cNvPr>
          <p:cNvSpPr txBox="1">
            <a:spLocks/>
          </p:cNvSpPr>
          <p:nvPr/>
        </p:nvSpPr>
        <p:spPr>
          <a:xfrm>
            <a:off x="580260" y="6338729"/>
            <a:ext cx="2057400" cy="393256"/>
          </a:xfrm>
          <a:prstGeom prst="rect">
            <a:avLst/>
          </a:prstGeom>
        </p:spPr>
        <p:txBody>
          <a:bodyPr/>
          <a:lstStyle>
            <a:defPPr>
              <a:defRPr lang="de-DE"/>
            </a:defPPr>
            <a:lvl1pPr marL="0" algn="l" defTabSz="457200" rtl="0" eaLnBrk="0" fontAlgn="base" latinLnBrk="0" hangingPunct="0">
              <a:spcBef>
                <a:spcPct val="0"/>
              </a:spcBef>
              <a:spcAft>
                <a:spcPct val="0"/>
              </a:spcAft>
              <a:defRPr sz="1200" kern="1200">
                <a:solidFill>
                  <a:schemeClr val="bg2">
                    <a:lumMod val="50000"/>
                  </a:schemeClr>
                </a:solidFill>
                <a:latin typeface="Arial" panose="020B0604020202020204" pitchFamily="34" charset="0"/>
                <a:ea typeface="ＭＳ Ｐゴシック" charset="-128"/>
                <a:cs typeface="Arial" panose="020B0604020202020204" pitchFamily="34" charset="0"/>
              </a:defRPr>
            </a:lvl1pPr>
            <a:lvl2pPr marL="4572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pPr>
              <a:lnSpc>
                <a:spcPct val="150000"/>
              </a:lnSpc>
            </a:pPr>
            <a:fld id="{000CEE34-2044-5642-B412-BC2C7C7150CF}" type="datetime6">
              <a:rPr lang="de-DE" smtClean="0"/>
              <a:pPr>
                <a:lnSpc>
                  <a:spcPct val="150000"/>
                </a:lnSpc>
              </a:pPr>
              <a:t>April 24</a:t>
            </a:fld>
            <a:endParaRPr lang="de-DE" dirty="0"/>
          </a:p>
        </p:txBody>
      </p:sp>
    </p:spTree>
    <p:extLst>
      <p:ext uri="{BB962C8B-B14F-4D97-AF65-F5344CB8AC3E}">
        <p14:creationId xmlns:p14="http://schemas.microsoft.com/office/powerpoint/2010/main" val="34932935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2F81E7-6437-FA8D-9B89-C8479700E010}"/>
              </a:ext>
            </a:extLst>
          </p:cNvPr>
          <p:cNvSpPr>
            <a:spLocks noGrp="1"/>
          </p:cNvSpPr>
          <p:nvPr>
            <p:ph type="title"/>
          </p:nvPr>
        </p:nvSpPr>
        <p:spPr/>
        <p:txBody>
          <a:bodyPr/>
          <a:lstStyle/>
          <a:p>
            <a:r>
              <a:rPr lang="de-DE" dirty="0"/>
              <a:t>Hintergrundinfos</a:t>
            </a:r>
          </a:p>
        </p:txBody>
      </p:sp>
      <p:sp>
        <p:nvSpPr>
          <p:cNvPr id="3" name="Textplatzhalter 2">
            <a:extLst>
              <a:ext uri="{FF2B5EF4-FFF2-40B4-BE49-F238E27FC236}">
                <a16:creationId xmlns:a16="http://schemas.microsoft.com/office/drawing/2014/main" id="{B3E82CE6-44FF-9AF8-F872-475F9714A702}"/>
              </a:ext>
            </a:extLst>
          </p:cNvPr>
          <p:cNvSpPr>
            <a:spLocks noGrp="1"/>
          </p:cNvSpPr>
          <p:nvPr>
            <p:ph type="body" sz="quarter" idx="13"/>
          </p:nvPr>
        </p:nvSpPr>
        <p:spPr/>
        <p:txBody>
          <a:bodyPr/>
          <a:lstStyle/>
          <a:p>
            <a:r>
              <a:rPr lang="de-DE" dirty="0"/>
              <a:t>HINWEISE ZU DER AKTIVITÄT AUF FOLIE 44</a:t>
            </a:r>
          </a:p>
        </p:txBody>
      </p:sp>
      <p:sp>
        <p:nvSpPr>
          <p:cNvPr id="4" name="Inhaltsplatzhalter 3">
            <a:extLst>
              <a:ext uri="{FF2B5EF4-FFF2-40B4-BE49-F238E27FC236}">
                <a16:creationId xmlns:a16="http://schemas.microsoft.com/office/drawing/2014/main" id="{4B2F0732-2285-DB41-35F6-2CBEA8CF6707}"/>
              </a:ext>
            </a:extLst>
          </p:cNvPr>
          <p:cNvSpPr>
            <a:spLocks noGrp="1"/>
          </p:cNvSpPr>
          <p:nvPr>
            <p:ph idx="1"/>
          </p:nvPr>
        </p:nvSpPr>
        <p:spPr/>
        <p:txBody>
          <a:bodyPr/>
          <a:lstStyle/>
          <a:p>
            <a:r>
              <a:rPr lang="de-DE" sz="1250" b="1" dirty="0"/>
              <a:t>Ziel: </a:t>
            </a:r>
            <a:r>
              <a:rPr lang="de-DE" sz="1250" dirty="0"/>
              <a:t>Ziel der folgenden Aktivität ist, dass die Teilnehmenden zunächst selbst Materialhandlungen am Entdeckerpäckchen versprachlichen. Dadurch sollen sie zum konkreten Formulieren angeregt werden und dadurch sensibilisiert werden, im darauf folgenden Video „Knackpunkte“ (besser) wahrnehmen zu können. Beim Sammeln der Formulierungen sollte gemeinsam herausgestellt werden, dass diese an den konkreten Handlungen ansetzen sollten, sodass den Kindern verdeutlicht wird, wie sie sich die Veränderungen an den Zahlen und deren Auswirkungen konkret vorstellen können. So unterstützt die bedeutungsbezogene Versprachlichung der Verringerung des ersten Summanden um eins und der gleichzeitigen Erhöhung des zweiten Summanden um eins durch die Verknüpfung der Handlung am Material (beim ersten Summanden wird es ein Plättchen weniger, das beim zweiten Summanden hinzukommt) das Verständnis für die Konstanz der Summe.</a:t>
            </a:r>
          </a:p>
          <a:p>
            <a:endParaRPr lang="de-DE" sz="1250" dirty="0"/>
          </a:p>
          <a:p>
            <a:endParaRPr lang="de-DE" sz="1250" dirty="0"/>
          </a:p>
        </p:txBody>
      </p:sp>
    </p:spTree>
    <p:extLst>
      <p:ext uri="{BB962C8B-B14F-4D97-AF65-F5344CB8AC3E}">
        <p14:creationId xmlns:p14="http://schemas.microsoft.com/office/powerpoint/2010/main" val="1883111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C39F5EE6-1939-3F9F-AA1F-181BD688BB44}"/>
              </a:ext>
            </a:extLst>
          </p:cNvPr>
          <p:cNvSpPr>
            <a:spLocks noGrp="1"/>
          </p:cNvSpPr>
          <p:nvPr>
            <p:ph type="title"/>
          </p:nvPr>
        </p:nvSpPr>
        <p:spPr>
          <a:xfrm>
            <a:off x="1096423" y="382774"/>
            <a:ext cx="7684970" cy="603704"/>
          </a:xfrm>
        </p:spPr>
        <p:txBody>
          <a:bodyPr>
            <a:normAutofit/>
          </a:bodyPr>
          <a:lstStyle/>
          <a:p>
            <a:r>
              <a:rPr lang="de-DE" dirty="0"/>
              <a:t>Materialhandlungen sprachlich begleiten</a:t>
            </a:r>
          </a:p>
        </p:txBody>
      </p:sp>
      <p:sp>
        <p:nvSpPr>
          <p:cNvPr id="8" name="Textplatzhalter 7">
            <a:extLst>
              <a:ext uri="{FF2B5EF4-FFF2-40B4-BE49-F238E27FC236}">
                <a16:creationId xmlns:a16="http://schemas.microsoft.com/office/drawing/2014/main" id="{84437729-2ED6-E7E7-DADB-CA68C4178EE7}"/>
              </a:ext>
            </a:extLst>
          </p:cNvPr>
          <p:cNvSpPr>
            <a:spLocks noGrp="1"/>
          </p:cNvSpPr>
          <p:nvPr>
            <p:ph type="body" sz="quarter" idx="14"/>
          </p:nvPr>
        </p:nvSpPr>
        <p:spPr>
          <a:xfrm>
            <a:off x="1763316" y="1660386"/>
            <a:ext cx="7160765" cy="2225815"/>
          </a:xfrm>
        </p:spPr>
        <p:txBody>
          <a:bodyPr>
            <a:normAutofit/>
          </a:bodyPr>
          <a:lstStyle/>
          <a:p>
            <a:r>
              <a:rPr lang="de-DE" sz="2000" dirty="0"/>
              <a:t>Legen Sie das Entdeckerpäckchen selbst mit Material und versprachlichen Sie Ihre Handlungen. Halten Sie Ihre Versprachlichung in Auszügen schriftlich fest. </a:t>
            </a:r>
            <a:br>
              <a:rPr lang="de-DE" sz="2000" dirty="0"/>
            </a:br>
            <a:r>
              <a:rPr lang="de-DE" sz="2000" dirty="0"/>
              <a:t>Wie drücken Sie Zusammenhänge aus?</a:t>
            </a:r>
          </a:p>
        </p:txBody>
      </p:sp>
      <p:pic>
        <p:nvPicPr>
          <p:cNvPr id="5" name="Grafik 4">
            <a:extLst>
              <a:ext uri="{FF2B5EF4-FFF2-40B4-BE49-F238E27FC236}">
                <a16:creationId xmlns:a16="http://schemas.microsoft.com/office/drawing/2014/main" id="{DEABEED7-1697-9078-49B9-96A102FEE890}"/>
              </a:ext>
            </a:extLst>
          </p:cNvPr>
          <p:cNvPicPr>
            <a:picLocks noChangeAspect="1"/>
          </p:cNvPicPr>
          <p:nvPr/>
        </p:nvPicPr>
        <p:blipFill>
          <a:blip r:embed="rId3"/>
          <a:stretch>
            <a:fillRect/>
          </a:stretch>
        </p:blipFill>
        <p:spPr>
          <a:xfrm>
            <a:off x="1926771" y="3559775"/>
            <a:ext cx="5755973" cy="2915451"/>
          </a:xfrm>
          <a:prstGeom prst="rect">
            <a:avLst/>
          </a:prstGeom>
        </p:spPr>
      </p:pic>
      <p:sp>
        <p:nvSpPr>
          <p:cNvPr id="2" name="Datumsplatzhalter 4">
            <a:extLst>
              <a:ext uri="{FF2B5EF4-FFF2-40B4-BE49-F238E27FC236}">
                <a16:creationId xmlns:a16="http://schemas.microsoft.com/office/drawing/2014/main" id="{7EF6C00A-CD1D-D1BA-5A43-E4FEEC27A033}"/>
              </a:ext>
            </a:extLst>
          </p:cNvPr>
          <p:cNvSpPr txBox="1">
            <a:spLocks/>
          </p:cNvSpPr>
          <p:nvPr/>
        </p:nvSpPr>
        <p:spPr>
          <a:xfrm>
            <a:off x="580260" y="6338729"/>
            <a:ext cx="2057400" cy="393256"/>
          </a:xfrm>
          <a:prstGeom prst="rect">
            <a:avLst/>
          </a:prstGeom>
        </p:spPr>
        <p:txBody>
          <a:bodyPr/>
          <a:lstStyle>
            <a:defPPr>
              <a:defRPr lang="de-DE"/>
            </a:defPPr>
            <a:lvl1pPr marL="0" algn="l" defTabSz="457200" rtl="0" eaLnBrk="0" fontAlgn="base" latinLnBrk="0" hangingPunct="0">
              <a:spcBef>
                <a:spcPct val="0"/>
              </a:spcBef>
              <a:spcAft>
                <a:spcPct val="0"/>
              </a:spcAft>
              <a:defRPr sz="1200" kern="1200">
                <a:solidFill>
                  <a:schemeClr val="bg2">
                    <a:lumMod val="50000"/>
                  </a:schemeClr>
                </a:solidFill>
                <a:latin typeface="Arial" panose="020B0604020202020204" pitchFamily="34" charset="0"/>
                <a:ea typeface="ＭＳ Ｐゴシック" charset="-128"/>
                <a:cs typeface="Arial" panose="020B0604020202020204" pitchFamily="34" charset="0"/>
              </a:defRPr>
            </a:lvl1pPr>
            <a:lvl2pPr marL="4572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pPr>
              <a:lnSpc>
                <a:spcPct val="150000"/>
              </a:lnSpc>
            </a:pPr>
            <a:fld id="{000CEE34-2044-5642-B412-BC2C7C7150CF}" type="datetime6">
              <a:rPr lang="de-DE" smtClean="0"/>
              <a:pPr>
                <a:lnSpc>
                  <a:spcPct val="150000"/>
                </a:lnSpc>
              </a:pPr>
              <a:t>April 24</a:t>
            </a:fld>
            <a:endParaRPr lang="de-DE" dirty="0"/>
          </a:p>
        </p:txBody>
      </p:sp>
    </p:spTree>
    <p:extLst>
      <p:ext uri="{BB962C8B-B14F-4D97-AF65-F5344CB8AC3E}">
        <p14:creationId xmlns:p14="http://schemas.microsoft.com/office/powerpoint/2010/main" val="33053665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2F81E7-6437-FA8D-9B89-C8479700E010}"/>
              </a:ext>
            </a:extLst>
          </p:cNvPr>
          <p:cNvSpPr>
            <a:spLocks noGrp="1"/>
          </p:cNvSpPr>
          <p:nvPr>
            <p:ph type="title"/>
          </p:nvPr>
        </p:nvSpPr>
        <p:spPr/>
        <p:txBody>
          <a:bodyPr/>
          <a:lstStyle/>
          <a:p>
            <a:r>
              <a:rPr lang="de-DE" dirty="0"/>
              <a:t>Hintergrundinfos</a:t>
            </a:r>
          </a:p>
        </p:txBody>
      </p:sp>
      <p:sp>
        <p:nvSpPr>
          <p:cNvPr id="3" name="Textplatzhalter 2">
            <a:extLst>
              <a:ext uri="{FF2B5EF4-FFF2-40B4-BE49-F238E27FC236}">
                <a16:creationId xmlns:a16="http://schemas.microsoft.com/office/drawing/2014/main" id="{B3E82CE6-44FF-9AF8-F872-475F9714A702}"/>
              </a:ext>
            </a:extLst>
          </p:cNvPr>
          <p:cNvSpPr>
            <a:spLocks noGrp="1"/>
          </p:cNvSpPr>
          <p:nvPr>
            <p:ph type="body" sz="quarter" idx="13"/>
          </p:nvPr>
        </p:nvSpPr>
        <p:spPr/>
        <p:txBody>
          <a:bodyPr/>
          <a:lstStyle/>
          <a:p>
            <a:r>
              <a:rPr lang="de-DE" dirty="0"/>
              <a:t>HINWEISE ZU DEN FOLIEN 46–51</a:t>
            </a:r>
          </a:p>
        </p:txBody>
      </p:sp>
      <p:sp>
        <p:nvSpPr>
          <p:cNvPr id="4" name="Inhaltsplatzhalter 3">
            <a:extLst>
              <a:ext uri="{FF2B5EF4-FFF2-40B4-BE49-F238E27FC236}">
                <a16:creationId xmlns:a16="http://schemas.microsoft.com/office/drawing/2014/main" id="{4B2F0732-2285-DB41-35F6-2CBEA8CF6707}"/>
              </a:ext>
            </a:extLst>
          </p:cNvPr>
          <p:cNvSpPr>
            <a:spLocks noGrp="1"/>
          </p:cNvSpPr>
          <p:nvPr>
            <p:ph idx="1"/>
          </p:nvPr>
        </p:nvSpPr>
        <p:spPr/>
        <p:txBody>
          <a:bodyPr/>
          <a:lstStyle/>
          <a:p>
            <a:r>
              <a:rPr lang="de-DE" sz="1250" dirty="0"/>
              <a:t>Nach der Betrachtung der Szene aus dem Unterricht wird auf den folgenden Folien nochmal an die Darstellungsvernetzung erinnert. Dabei sollte herausgestellt werden, dass in der Szene zwar ein Darstellungswechsel von der Rechnung zur Materialhandlung vollzogen wird, die konkrete Vernetzung der verschiedenen Darstellungen jedoch ausbleibt: Die Darstellungen stehen lediglich unverbunden nebeneinander. In dieser Szene wäre es z. B. möglich gewesen, dass die Lehrkraft bereits während der Materialhandlung der Kinder im Prozess der Erarbeitung (Folie 50) oder nach der Materialhandlung (Folie 51) durch geeignete Fragen zur Darstellungsvernetzung anregt. </a:t>
            </a:r>
          </a:p>
          <a:p>
            <a:r>
              <a:rPr lang="de-DE" sz="1250" dirty="0"/>
              <a:t>Je nach Vorwissen der Teilnehmenden kann das Thema Darstellungsvernetzung noch weiter aufgegriffen werden. Dabei können die Veranstaltungsfolien zur Reihe ‚Basiskompetenzen sichern – Rechenschwierigkeiten vermeiden‘, Modul 1 </a:t>
            </a:r>
            <a:r>
              <a:rPr lang="de-DE" sz="1250" dirty="0">
                <a:solidFill>
                  <a:srgbClr val="327D87"/>
                </a:solidFill>
                <a:latin typeface="+mn-lt"/>
                <a:cs typeface="+mn-cs"/>
              </a:rPr>
              <a:t>(</a:t>
            </a:r>
            <a:r>
              <a:rPr lang="de-DE" sz="1250" dirty="0">
                <a:solidFill>
                  <a:srgbClr val="327D87"/>
                </a:solidFill>
                <a:latin typeface="+mn-lt"/>
                <a:cs typeface="+mn-cs"/>
                <a:hlinkClick r:id="rId3">
                  <a:extLst>
                    <a:ext uri="{A12FA001-AC4F-418D-AE19-62706E023703}">
                      <ahyp:hlinkClr xmlns:ahyp="http://schemas.microsoft.com/office/drawing/2018/hyperlinkcolor" val="tx"/>
                    </a:ext>
                  </a:extLst>
                </a:hlinkClick>
              </a:rPr>
              <a:t>https://pikas.dzlm.de/node/588</a:t>
            </a:r>
            <a:r>
              <a:rPr lang="de-DE" sz="1250" dirty="0">
                <a:solidFill>
                  <a:srgbClr val="327D87"/>
                </a:solidFill>
                <a:latin typeface="+mn-lt"/>
                <a:cs typeface="+mn-cs"/>
              </a:rPr>
              <a:t>) </a:t>
            </a:r>
            <a:r>
              <a:rPr lang="de-DE" sz="1250" dirty="0"/>
              <a:t>genutzt werden. </a:t>
            </a:r>
          </a:p>
          <a:p>
            <a:endParaRPr lang="de-DE" sz="1250" dirty="0"/>
          </a:p>
          <a:p>
            <a:endParaRPr lang="de-DE" sz="1250" dirty="0"/>
          </a:p>
        </p:txBody>
      </p:sp>
    </p:spTree>
    <p:extLst>
      <p:ext uri="{BB962C8B-B14F-4D97-AF65-F5344CB8AC3E}">
        <p14:creationId xmlns:p14="http://schemas.microsoft.com/office/powerpoint/2010/main" val="6228282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62C02E-F191-9B26-F62B-384BC275CB71}"/>
              </a:ext>
            </a:extLst>
          </p:cNvPr>
          <p:cNvSpPr>
            <a:spLocks noGrp="1"/>
          </p:cNvSpPr>
          <p:nvPr>
            <p:ph type="title"/>
          </p:nvPr>
        </p:nvSpPr>
        <p:spPr>
          <a:xfrm>
            <a:off x="1096423" y="382774"/>
            <a:ext cx="7637674" cy="603704"/>
          </a:xfrm>
        </p:spPr>
        <p:txBody>
          <a:bodyPr>
            <a:normAutofit/>
          </a:bodyPr>
          <a:lstStyle/>
          <a:p>
            <a:r>
              <a:rPr lang="de-DE" dirty="0"/>
              <a:t>Materialhandlungen sprachlich begleiten</a:t>
            </a:r>
          </a:p>
        </p:txBody>
      </p:sp>
      <p:sp>
        <p:nvSpPr>
          <p:cNvPr id="3" name="Textplatzhalter 2">
            <a:extLst>
              <a:ext uri="{FF2B5EF4-FFF2-40B4-BE49-F238E27FC236}">
                <a16:creationId xmlns:a16="http://schemas.microsoft.com/office/drawing/2014/main" id="{3F91D7DE-DCC9-E09E-8BBA-0AA21326A4B7}"/>
              </a:ext>
            </a:extLst>
          </p:cNvPr>
          <p:cNvSpPr>
            <a:spLocks noGrp="1"/>
          </p:cNvSpPr>
          <p:nvPr>
            <p:ph type="body" sz="quarter" idx="13"/>
          </p:nvPr>
        </p:nvSpPr>
        <p:spPr/>
        <p:txBody>
          <a:bodyPr/>
          <a:lstStyle/>
          <a:p>
            <a:r>
              <a:rPr lang="de-DE" dirty="0"/>
              <a:t>SZENE 4</a:t>
            </a:r>
          </a:p>
        </p:txBody>
      </p:sp>
      <p:sp>
        <p:nvSpPr>
          <p:cNvPr id="4" name="Datumsplatzhalter 4">
            <a:extLst>
              <a:ext uri="{FF2B5EF4-FFF2-40B4-BE49-F238E27FC236}">
                <a16:creationId xmlns:a16="http://schemas.microsoft.com/office/drawing/2014/main" id="{697E5324-8D97-83DB-BBE9-8D5480F6AD6D}"/>
              </a:ext>
            </a:extLst>
          </p:cNvPr>
          <p:cNvSpPr txBox="1">
            <a:spLocks/>
          </p:cNvSpPr>
          <p:nvPr/>
        </p:nvSpPr>
        <p:spPr>
          <a:xfrm>
            <a:off x="580260" y="6338729"/>
            <a:ext cx="2057400" cy="393256"/>
          </a:xfrm>
          <a:prstGeom prst="rect">
            <a:avLst/>
          </a:prstGeom>
        </p:spPr>
        <p:txBody>
          <a:bodyPr/>
          <a:lstStyle>
            <a:defPPr>
              <a:defRPr lang="de-DE"/>
            </a:defPPr>
            <a:lvl1pPr marL="0" algn="l" defTabSz="457200" rtl="0" eaLnBrk="0" fontAlgn="base" latinLnBrk="0" hangingPunct="0">
              <a:spcBef>
                <a:spcPct val="0"/>
              </a:spcBef>
              <a:spcAft>
                <a:spcPct val="0"/>
              </a:spcAft>
              <a:defRPr sz="1200" kern="1200">
                <a:solidFill>
                  <a:schemeClr val="bg2">
                    <a:lumMod val="50000"/>
                  </a:schemeClr>
                </a:solidFill>
                <a:latin typeface="Arial" panose="020B0604020202020204" pitchFamily="34" charset="0"/>
                <a:ea typeface="ＭＳ Ｐゴシック" charset="-128"/>
                <a:cs typeface="Arial" panose="020B0604020202020204" pitchFamily="34" charset="0"/>
              </a:defRPr>
            </a:lvl1pPr>
            <a:lvl2pPr marL="4572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pPr>
              <a:lnSpc>
                <a:spcPct val="150000"/>
              </a:lnSpc>
            </a:pPr>
            <a:fld id="{000CEE34-2044-5642-B412-BC2C7C7150CF}" type="datetime6">
              <a:rPr lang="de-DE" smtClean="0"/>
              <a:pPr>
                <a:lnSpc>
                  <a:spcPct val="150000"/>
                </a:lnSpc>
              </a:pPr>
              <a:t>April 24</a:t>
            </a:fld>
            <a:endParaRPr lang="de-DE" dirty="0"/>
          </a:p>
        </p:txBody>
      </p:sp>
      <p:pic>
        <p:nvPicPr>
          <p:cNvPr id="5" name="Modul 2_Video_Entdeckerpäckchen_Teil 4_Korrektur">
            <a:hlinkClick r:id="" action="ppaction://media"/>
            <a:extLst>
              <a:ext uri="{FF2B5EF4-FFF2-40B4-BE49-F238E27FC236}">
                <a16:creationId xmlns:a16="http://schemas.microsoft.com/office/drawing/2014/main" id="{42AD5FDF-3B06-5000-DBFD-0C8D0F140EB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69527" y="1847210"/>
            <a:ext cx="6625840" cy="3816760"/>
          </a:xfrm>
          <a:prstGeom prst="rect">
            <a:avLst/>
          </a:prstGeom>
        </p:spPr>
      </p:pic>
    </p:spTree>
    <p:extLst>
      <p:ext uri="{BB962C8B-B14F-4D97-AF65-F5344CB8AC3E}">
        <p14:creationId xmlns:p14="http://schemas.microsoft.com/office/powerpoint/2010/main" val="4206540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6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F7765A63-8DBB-3B25-AADA-383A5B01B6D7}"/>
              </a:ext>
            </a:extLst>
          </p:cNvPr>
          <p:cNvSpPr>
            <a:spLocks noGrp="1"/>
          </p:cNvSpPr>
          <p:nvPr>
            <p:ph type="body" sz="quarter" idx="14"/>
          </p:nvPr>
        </p:nvSpPr>
        <p:spPr>
          <a:xfrm>
            <a:off x="1763316" y="1660386"/>
            <a:ext cx="6438900" cy="1163201"/>
          </a:xfrm>
        </p:spPr>
        <p:txBody>
          <a:bodyPr>
            <a:normAutofit/>
          </a:bodyPr>
          <a:lstStyle/>
          <a:p>
            <a:r>
              <a:rPr lang="de-DE" sz="2000" dirty="0"/>
              <a:t>Analysieren Sie die Szene in Bezug auf die Anregung zur Darstellungsvernetzung durch die Lehrkraft.</a:t>
            </a:r>
          </a:p>
          <a:p>
            <a:endParaRPr lang="de-DE" sz="2000" dirty="0"/>
          </a:p>
        </p:txBody>
      </p:sp>
      <p:pic>
        <p:nvPicPr>
          <p:cNvPr id="5" name="Grafik 4">
            <a:extLst>
              <a:ext uri="{FF2B5EF4-FFF2-40B4-BE49-F238E27FC236}">
                <a16:creationId xmlns:a16="http://schemas.microsoft.com/office/drawing/2014/main" id="{4CF156F1-14A6-9BAD-8087-8CC6DCD9024C}"/>
              </a:ext>
            </a:extLst>
          </p:cNvPr>
          <p:cNvPicPr>
            <a:picLocks noChangeAspect="1"/>
          </p:cNvPicPr>
          <p:nvPr/>
        </p:nvPicPr>
        <p:blipFill>
          <a:blip r:embed="rId3"/>
          <a:stretch>
            <a:fillRect/>
          </a:stretch>
        </p:blipFill>
        <p:spPr>
          <a:xfrm>
            <a:off x="-60290" y="4176255"/>
            <a:ext cx="1895185" cy="908212"/>
          </a:xfrm>
          <a:prstGeom prst="rect">
            <a:avLst/>
          </a:prstGeom>
        </p:spPr>
      </p:pic>
      <p:graphicFrame>
        <p:nvGraphicFramePr>
          <p:cNvPr id="3" name="Inhaltsplatzhalter 4">
            <a:extLst>
              <a:ext uri="{FF2B5EF4-FFF2-40B4-BE49-F238E27FC236}">
                <a16:creationId xmlns:a16="http://schemas.microsoft.com/office/drawing/2014/main" id="{9E731348-07FC-7100-4F79-843A3152DBFA}"/>
              </a:ext>
            </a:extLst>
          </p:cNvPr>
          <p:cNvGraphicFramePr>
            <a:graphicFrameLocks/>
          </p:cNvGraphicFramePr>
          <p:nvPr/>
        </p:nvGraphicFramePr>
        <p:xfrm>
          <a:off x="1763316" y="2726902"/>
          <a:ext cx="7002429" cy="3561080"/>
        </p:xfrm>
        <a:graphic>
          <a:graphicData uri="http://schemas.openxmlformats.org/drawingml/2006/table">
            <a:tbl>
              <a:tblPr firstRow="1" bandRow="1">
                <a:tableStyleId>{5C22544A-7EE6-4342-B048-85BDC9FD1C3A}</a:tableStyleId>
              </a:tblPr>
              <a:tblGrid>
                <a:gridCol w="540794">
                  <a:extLst>
                    <a:ext uri="{9D8B030D-6E8A-4147-A177-3AD203B41FA5}">
                      <a16:colId xmlns:a16="http://schemas.microsoft.com/office/drawing/2014/main" val="2248748236"/>
                    </a:ext>
                  </a:extLst>
                </a:gridCol>
                <a:gridCol w="6461635">
                  <a:extLst>
                    <a:ext uri="{9D8B030D-6E8A-4147-A177-3AD203B41FA5}">
                      <a16:colId xmlns:a16="http://schemas.microsoft.com/office/drawing/2014/main" val="3168553066"/>
                    </a:ext>
                  </a:extLst>
                </a:gridCol>
              </a:tblGrid>
              <a:tr h="370840">
                <a:tc>
                  <a:txBody>
                    <a:bodyPr/>
                    <a:lstStyle/>
                    <a:p>
                      <a:r>
                        <a:rPr lang="de-DE" sz="1600" b="0" kern="100">
                          <a:solidFill>
                            <a:schemeClr val="tx1"/>
                          </a:solidFill>
                          <a:effectLst/>
                          <a:latin typeface="Arial" panose="020B0604020202020204" pitchFamily="34" charset="0"/>
                          <a:ea typeface="Calibri" panose="020F0502020204030204" pitchFamily="34" charset="0"/>
                          <a:cs typeface="Arial" panose="020B0604020202020204" pitchFamily="34" charset="0"/>
                        </a:rPr>
                        <a:t>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600" b="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So, wir legen das jetzt mal mit Material. Ich lege mal 6 + 1. Wer kann die nächste Aufgabe legen?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42127084"/>
                  </a:ext>
                </a:extLst>
              </a:tr>
              <a:tr h="370840">
                <a:tc>
                  <a:txBody>
                    <a:bodyPr/>
                    <a:lstStyle/>
                    <a:p>
                      <a:r>
                        <a:rPr lang="de-DE" sz="1600" kern="100" dirty="0">
                          <a:effectLst/>
                          <a:latin typeface="Arial" panose="020B0604020202020204" pitchFamily="34" charset="0"/>
                          <a:ea typeface="Calibri" panose="020F0502020204030204" pitchFamily="34" charset="0"/>
                          <a:cs typeface="Arial" panose="020B0604020202020204" pitchFamily="34" charset="0"/>
                        </a:rPr>
                        <a:t>K</a:t>
                      </a:r>
                      <a:r>
                        <a:rPr lang="de-DE" sz="1600" kern="100" baseline="-25000" dirty="0">
                          <a:effectLst/>
                          <a:latin typeface="Arial" panose="020B0604020202020204" pitchFamily="34" charset="0"/>
                          <a:ea typeface="Calibri" panose="020F0502020204030204" pitchFamily="34" charset="0"/>
                          <a:cs typeface="Arial" panose="020B0604020202020204" pitchFamily="34" charset="0"/>
                        </a:rPr>
                        <a:t>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600" i="1" kern="100" dirty="0">
                          <a:effectLst/>
                          <a:latin typeface="Arial" panose="020B0604020202020204" pitchFamily="34" charset="0"/>
                          <a:ea typeface="Calibri" panose="020F0502020204030204" pitchFamily="34" charset="0"/>
                          <a:cs typeface="Arial" panose="020B0604020202020204" pitchFamily="34" charset="0"/>
                        </a:rPr>
                        <a:t>(Kind legt die Aufgabe 5 + 2) </a:t>
                      </a:r>
                      <a:r>
                        <a:rPr lang="de-DE" sz="1600" kern="100" dirty="0">
                          <a:effectLst/>
                          <a:latin typeface="Arial" panose="020B0604020202020204" pitchFamily="34" charset="0"/>
                          <a:ea typeface="Calibri" panose="020F0502020204030204" pitchFamily="34" charset="0"/>
                          <a:cs typeface="Arial" panose="020B0604020202020204" pitchFamily="34" charset="0"/>
                        </a:rPr>
                        <a:t>Ich lege die Aufgabe 5 plus 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10070239"/>
                  </a:ext>
                </a:extLst>
              </a:tr>
              <a:tr h="370840">
                <a:tc>
                  <a:txBody>
                    <a:bodyPr/>
                    <a:lstStyle/>
                    <a:p>
                      <a:r>
                        <a:rPr lang="de-DE" sz="1600" kern="100" dirty="0">
                          <a:effectLst/>
                          <a:latin typeface="Arial" panose="020B0604020202020204" pitchFamily="34" charset="0"/>
                          <a:ea typeface="Calibri" panose="020F0502020204030204" pitchFamily="34" charset="0"/>
                          <a:cs typeface="Arial" panose="020B0604020202020204" pitchFamily="34" charset="0"/>
                        </a:rPr>
                        <a:t>K</a:t>
                      </a:r>
                      <a:r>
                        <a:rPr lang="de-DE" sz="1600" kern="100" baseline="-25000" dirty="0">
                          <a:effectLst/>
                          <a:latin typeface="Arial" panose="020B0604020202020204" pitchFamily="34" charset="0"/>
                          <a:ea typeface="Calibri" panose="020F0502020204030204" pitchFamily="34" charset="0"/>
                          <a:cs typeface="Arial" panose="020B0604020202020204" pitchFamily="34" charset="0"/>
                        </a:rPr>
                        <a:t>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600" i="1" kern="100" dirty="0">
                          <a:effectLst/>
                          <a:latin typeface="Arial" panose="020B0604020202020204" pitchFamily="34" charset="0"/>
                          <a:ea typeface="Calibri" panose="020F0502020204030204" pitchFamily="34" charset="0"/>
                          <a:cs typeface="Arial" panose="020B0604020202020204" pitchFamily="34" charset="0"/>
                        </a:rPr>
                        <a:t>(Kind legt die Aufgabe 4 + 3) </a:t>
                      </a:r>
                      <a:r>
                        <a:rPr lang="de-DE" sz="1600" kern="100" dirty="0">
                          <a:effectLst/>
                          <a:latin typeface="Arial" panose="020B0604020202020204" pitchFamily="34" charset="0"/>
                          <a:ea typeface="Calibri" panose="020F0502020204030204" pitchFamily="34" charset="0"/>
                          <a:cs typeface="Arial" panose="020B0604020202020204" pitchFamily="34" charset="0"/>
                        </a:rPr>
                        <a:t>Ich lege 4 rote Plättchen und 3 blaue.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40500896"/>
                  </a:ext>
                </a:extLst>
              </a:tr>
              <a:tr h="370840">
                <a:tc>
                  <a:txBody>
                    <a:bodyPr/>
                    <a:lstStyle/>
                    <a:p>
                      <a:r>
                        <a:rPr lang="de-DE" sz="1600" kern="100" dirty="0">
                          <a:effectLst/>
                          <a:latin typeface="Arial" panose="020B0604020202020204" pitchFamily="34" charset="0"/>
                          <a:ea typeface="Calibri" panose="020F0502020204030204" pitchFamily="34" charset="0"/>
                          <a:cs typeface="Arial" panose="020B0604020202020204" pitchFamily="34" charset="0"/>
                        </a:rPr>
                        <a:t>K</a:t>
                      </a:r>
                      <a:r>
                        <a:rPr lang="de-DE" sz="1600" kern="100" baseline="-25000" dirty="0">
                          <a:effectLst/>
                          <a:latin typeface="Arial" panose="020B0604020202020204" pitchFamily="34" charset="0"/>
                          <a:ea typeface="Calibri" panose="020F0502020204030204" pitchFamily="34" charset="0"/>
                          <a:cs typeface="Arial" panose="020B0604020202020204" pitchFamily="34" charset="0"/>
                        </a:rPr>
                        <a:t>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600" i="1" kern="100" dirty="0">
                          <a:effectLst/>
                          <a:latin typeface="Arial" panose="020B0604020202020204" pitchFamily="34" charset="0"/>
                          <a:ea typeface="Calibri" panose="020F0502020204030204" pitchFamily="34" charset="0"/>
                          <a:cs typeface="Arial" panose="020B0604020202020204" pitchFamily="34" charset="0"/>
                        </a:rPr>
                        <a:t>(Kind legt die Aufgabe 3 + 4)</a:t>
                      </a:r>
                      <a:r>
                        <a:rPr lang="de-DE" sz="1600" kern="100" dirty="0">
                          <a:effectLst/>
                          <a:latin typeface="Arial" panose="020B0604020202020204" pitchFamily="34" charset="0"/>
                          <a:ea typeface="Calibri" panose="020F0502020204030204" pitchFamily="34" charset="0"/>
                          <a:cs typeface="Arial" panose="020B0604020202020204" pitchFamily="34" charset="0"/>
                        </a:rPr>
                        <a:t> Ich lege die Aufgabe 3 plus 4 gleich 7.</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0177905"/>
                  </a:ext>
                </a:extLst>
              </a:tr>
              <a:tr h="370840">
                <a:tc>
                  <a:txBody>
                    <a:bodyPr/>
                    <a:lstStyle/>
                    <a:p>
                      <a:r>
                        <a:rPr lang="de-DE" sz="1600" kern="100">
                          <a:effectLst/>
                          <a:latin typeface="Arial" panose="020B0604020202020204" pitchFamily="34" charset="0"/>
                          <a:ea typeface="Calibri" panose="020F0502020204030204" pitchFamily="34" charset="0"/>
                          <a:cs typeface="Arial" panose="020B0604020202020204" pitchFamily="34" charset="0"/>
                        </a:rPr>
                        <a:t>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600" kern="100" dirty="0">
                          <a:effectLst/>
                          <a:latin typeface="Arial" panose="020B0604020202020204" pitchFamily="34" charset="0"/>
                          <a:ea typeface="Calibri" panose="020F0502020204030204" pitchFamily="34" charset="0"/>
                          <a:cs typeface="Arial" panose="020B0604020202020204" pitchFamily="34" charset="0"/>
                        </a:rPr>
                        <a:t>Was fällt dir auf?</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23345412"/>
                  </a:ext>
                </a:extLst>
              </a:tr>
              <a:tr h="370840">
                <a:tc>
                  <a:txBody>
                    <a:bodyPr/>
                    <a:lstStyle/>
                    <a:p>
                      <a:r>
                        <a:rPr lang="de-DE" sz="1600" kern="100" dirty="0">
                          <a:effectLst/>
                          <a:latin typeface="Arial" panose="020B0604020202020204" pitchFamily="34" charset="0"/>
                          <a:ea typeface="Calibri" panose="020F0502020204030204" pitchFamily="34" charset="0"/>
                          <a:cs typeface="Arial" panose="020B0604020202020204" pitchFamily="34" charset="0"/>
                        </a:rPr>
                        <a:t>K</a:t>
                      </a:r>
                      <a:r>
                        <a:rPr lang="de-DE" sz="1600" kern="100" baseline="-25000" dirty="0">
                          <a:effectLst/>
                          <a:latin typeface="Arial" panose="020B0604020202020204" pitchFamily="34" charset="0"/>
                          <a:ea typeface="Calibri" panose="020F0502020204030204" pitchFamily="34" charset="0"/>
                          <a:cs typeface="Arial" panose="020B0604020202020204" pitchFamily="34" charset="0"/>
                        </a:rPr>
                        <a:t>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600" i="0" kern="100" dirty="0">
                          <a:effectLst/>
                          <a:latin typeface="Arial" panose="020B0604020202020204" pitchFamily="34" charset="0"/>
                          <a:ea typeface="Calibri" panose="020F0502020204030204" pitchFamily="34" charset="0"/>
                          <a:cs typeface="Arial" panose="020B0604020202020204" pitchFamily="34" charset="0"/>
                        </a:rPr>
                        <a:t>Wie ein Dreieck.</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14454491"/>
                  </a:ext>
                </a:extLst>
              </a:tr>
              <a:tr h="370840">
                <a:tc>
                  <a:txBody>
                    <a:bodyPr/>
                    <a:lstStyle/>
                    <a:p>
                      <a:r>
                        <a:rPr lang="de-DE" sz="1600" kern="100" dirty="0">
                          <a:effectLst/>
                          <a:latin typeface="Arial" panose="020B0604020202020204" pitchFamily="34" charset="0"/>
                          <a:ea typeface="Calibri" panose="020F0502020204030204" pitchFamily="34" charset="0"/>
                          <a:cs typeface="Arial" panose="020B0604020202020204" pitchFamily="34" charset="0"/>
                        </a:rPr>
                        <a:t>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600" kern="100" dirty="0">
                          <a:effectLst/>
                          <a:latin typeface="Arial" panose="020B0604020202020204" pitchFamily="34" charset="0"/>
                          <a:ea typeface="Calibri" panose="020F0502020204030204" pitchFamily="34" charset="0"/>
                          <a:cs typeface="Arial" panose="020B0604020202020204" pitchFamily="34" charset="0"/>
                        </a:rPr>
                        <a:t>Ja genau, man kann an den Plättchen sehen, dass alles zusammen immer Sieben ist. Um unser Entdeckerpäckchen zu beschreiben, sagen wir: Die erste Zahl wird immer um eins größer und die zweite Zahl wird immer um eins kleiner. Deswegen ist das Ergebnis immer Sieben. Wer kann das auf unseren Sprachspeicher schreiben?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69215793"/>
                  </a:ext>
                </a:extLst>
              </a:tr>
            </a:tbl>
          </a:graphicData>
        </a:graphic>
      </p:graphicFrame>
      <p:sp>
        <p:nvSpPr>
          <p:cNvPr id="8" name="Titel 1">
            <a:extLst>
              <a:ext uri="{FF2B5EF4-FFF2-40B4-BE49-F238E27FC236}">
                <a16:creationId xmlns:a16="http://schemas.microsoft.com/office/drawing/2014/main" id="{9A4BF885-FE0B-1D77-FC1B-5722149938FE}"/>
              </a:ext>
            </a:extLst>
          </p:cNvPr>
          <p:cNvSpPr>
            <a:spLocks noGrp="1"/>
          </p:cNvSpPr>
          <p:nvPr>
            <p:ph type="title"/>
          </p:nvPr>
        </p:nvSpPr>
        <p:spPr>
          <a:xfrm>
            <a:off x="1096423" y="382774"/>
            <a:ext cx="7637674" cy="603704"/>
          </a:xfrm>
        </p:spPr>
        <p:txBody>
          <a:bodyPr>
            <a:normAutofit/>
          </a:bodyPr>
          <a:lstStyle/>
          <a:p>
            <a:r>
              <a:rPr lang="de-DE" dirty="0"/>
              <a:t>Materialhandlungen sprachlich begleiten</a:t>
            </a:r>
          </a:p>
        </p:txBody>
      </p:sp>
    </p:spTree>
    <p:extLst>
      <p:ext uri="{BB962C8B-B14F-4D97-AF65-F5344CB8AC3E}">
        <p14:creationId xmlns:p14="http://schemas.microsoft.com/office/powerpoint/2010/main" val="36350595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37A84188-9DB2-5488-3A49-02E9F334E42C}"/>
              </a:ext>
            </a:extLst>
          </p:cNvPr>
          <p:cNvSpPr/>
          <p:nvPr/>
        </p:nvSpPr>
        <p:spPr>
          <a:xfrm>
            <a:off x="6287543" y="2431115"/>
            <a:ext cx="1740881" cy="1016876"/>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Foliennummernplatzhalter 5">
            <a:extLst>
              <a:ext uri="{FF2B5EF4-FFF2-40B4-BE49-F238E27FC236}">
                <a16:creationId xmlns:a16="http://schemas.microsoft.com/office/drawing/2014/main" id="{309B88C7-D7B3-4775-8A2A-700E4C719010}"/>
              </a:ext>
            </a:extLst>
          </p:cNvPr>
          <p:cNvSpPr>
            <a:spLocks noGrp="1"/>
          </p:cNvSpPr>
          <p:nvPr>
            <p:ph type="sldNum" sz="quarter" idx="12"/>
          </p:nvPr>
        </p:nvSpPr>
        <p:spPr/>
        <p:txBody>
          <a:bodyPr/>
          <a:lstStyle/>
          <a:p>
            <a:fld id="{C3752B7C-18A9-864D-BBCB-54A9F41B5594}" type="slidenum">
              <a:rPr lang="de-DE" smtClean="0"/>
              <a:pPr/>
              <a:t>48</a:t>
            </a:fld>
            <a:endParaRPr lang="de-DE" dirty="0"/>
          </a:p>
        </p:txBody>
      </p:sp>
      <p:sp>
        <p:nvSpPr>
          <p:cNvPr id="22" name="Abgerundete rechteckige Legende 21"/>
          <p:cNvSpPr/>
          <p:nvPr/>
        </p:nvSpPr>
        <p:spPr>
          <a:xfrm>
            <a:off x="1540296" y="4398601"/>
            <a:ext cx="1571920" cy="894391"/>
          </a:xfrm>
          <a:prstGeom prst="wedgeRoundRectCallout">
            <a:avLst>
              <a:gd name="adj1" fmla="val 66148"/>
              <a:gd name="adj2" fmla="val -27661"/>
              <a:gd name="adj3" fmla="val 16667"/>
            </a:avLst>
          </a:prstGeom>
          <a:no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latin typeface="Arial" panose="020B0604020202020204" pitchFamily="34" charset="0"/>
                <a:cs typeface="Arial" panose="020B0604020202020204" pitchFamily="34" charset="0"/>
              </a:rPr>
              <a:t>Ich lege </a:t>
            </a:r>
          </a:p>
          <a:p>
            <a:pPr algn="ctr"/>
            <a:r>
              <a:rPr lang="de-DE" b="1" dirty="0">
                <a:solidFill>
                  <a:schemeClr val="tx1"/>
                </a:solidFill>
                <a:latin typeface="Arial" panose="020B0604020202020204" pitchFamily="34" charset="0"/>
                <a:cs typeface="Arial" panose="020B0604020202020204" pitchFamily="34" charset="0"/>
              </a:rPr>
              <a:t>sieben</a:t>
            </a:r>
            <a:r>
              <a:rPr lang="de-DE" dirty="0">
                <a:solidFill>
                  <a:schemeClr val="tx1"/>
                </a:solidFill>
                <a:latin typeface="Arial" panose="020B0604020202020204" pitchFamily="34" charset="0"/>
                <a:cs typeface="Arial" panose="020B0604020202020204" pitchFamily="34" charset="0"/>
              </a:rPr>
              <a:t> </a:t>
            </a:r>
            <a:r>
              <a:rPr lang="de-DE" sz="1400" dirty="0">
                <a:solidFill>
                  <a:schemeClr val="tx1"/>
                </a:solidFill>
                <a:latin typeface="Arial" panose="020B0604020202020204" pitchFamily="34" charset="0"/>
                <a:cs typeface="Arial" panose="020B0604020202020204" pitchFamily="34" charset="0"/>
              </a:rPr>
              <a:t>Plättchen.</a:t>
            </a:r>
          </a:p>
        </p:txBody>
      </p:sp>
      <p:pic>
        <p:nvPicPr>
          <p:cNvPr id="2059" name="Picture 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372731" y="2483069"/>
            <a:ext cx="2860070" cy="262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37931" y="4101185"/>
            <a:ext cx="1017587"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feld 8">
            <a:extLst>
              <a:ext uri="{FF2B5EF4-FFF2-40B4-BE49-F238E27FC236}">
                <a16:creationId xmlns:a16="http://schemas.microsoft.com/office/drawing/2014/main" id="{D087AD35-1645-8426-7945-A79172DE8371}"/>
              </a:ext>
            </a:extLst>
          </p:cNvPr>
          <p:cNvSpPr txBox="1"/>
          <p:nvPr/>
        </p:nvSpPr>
        <p:spPr>
          <a:xfrm>
            <a:off x="1325386" y="5491428"/>
            <a:ext cx="6812288" cy="646331"/>
          </a:xfrm>
          <a:prstGeom prst="rect">
            <a:avLst/>
          </a:prstGeom>
          <a:noFill/>
        </p:spPr>
        <p:txBody>
          <a:bodyPr wrap="square" rtlCol="0">
            <a:spAutoFit/>
          </a:bodyPr>
          <a:lstStyle/>
          <a:p>
            <a:pPr algn="ctr"/>
            <a:r>
              <a:rPr lang="de-DE" dirty="0">
                <a:latin typeface="Arial" panose="020B0604020202020204" pitchFamily="34" charset="0"/>
                <a:cs typeface="Arial" panose="020B0604020202020204" pitchFamily="34" charset="0"/>
              </a:rPr>
              <a:t>Im Unterricht geht es darum, zwischen den Darstellungsformen zu wechseln und diese untereinander zu vernetzen.</a:t>
            </a:r>
          </a:p>
        </p:txBody>
      </p:sp>
      <mc:AlternateContent xmlns:mc="http://schemas.openxmlformats.org/markup-compatibility/2006" xmlns:p14="http://schemas.microsoft.com/office/powerpoint/2010/main">
        <mc:Choice Requires="p14">
          <p:contentPart p14:bwMode="auto" r:id="rId5">
            <p14:nvContentPartPr>
              <p14:cNvPr id="4" name="Freihand 34">
                <a:extLst>
                  <a:ext uri="{FF2B5EF4-FFF2-40B4-BE49-F238E27FC236}">
                    <a16:creationId xmlns:a16="http://schemas.microsoft.com/office/drawing/2014/main" id="{3CEEE5A2-9915-CF14-D6B2-050C6AFE4236}"/>
                  </a:ext>
                </a:extLst>
              </p14:cNvPr>
              <p14:cNvContentPartPr>
                <a14:cpLocks xmlns:a14="http://schemas.microsoft.com/office/drawing/2010/main" noChangeAspect="1"/>
              </p14:cNvContentPartPr>
              <p14:nvPr/>
            </p14:nvContentPartPr>
            <p14:xfrm>
              <a:off x="6390331" y="2510847"/>
              <a:ext cx="466292" cy="344710"/>
            </p14:xfrm>
          </p:contentPart>
        </mc:Choice>
        <mc:Fallback xmlns="">
          <p:pic>
            <p:nvPicPr>
              <p:cNvPr id="4" name="Freihand 34">
                <a:extLst>
                  <a:ext uri="{FF2B5EF4-FFF2-40B4-BE49-F238E27FC236}">
                    <a16:creationId xmlns:a16="http://schemas.microsoft.com/office/drawing/2014/main" id="{3CEEE5A2-9915-CF14-D6B2-050C6AFE4236}"/>
                  </a:ext>
                </a:extLst>
              </p:cNvPr>
              <p:cNvPicPr>
                <a:picLocks noChangeAspect="1"/>
              </p:cNvPicPr>
              <p:nvPr/>
            </p:nvPicPr>
            <p:blipFill>
              <a:blip r:embed="rId6"/>
              <a:stretch>
                <a:fillRect/>
              </a:stretch>
            </p:blipFill>
            <p:spPr>
              <a:xfrm>
                <a:off x="6375939" y="2496454"/>
                <a:ext cx="494356" cy="372776"/>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Freihand 7">
                <a:extLst>
                  <a:ext uri="{FF2B5EF4-FFF2-40B4-BE49-F238E27FC236}">
                    <a16:creationId xmlns:a16="http://schemas.microsoft.com/office/drawing/2014/main" id="{744D4BCA-39C3-1BA5-CBA0-879A9E8F9809}"/>
                  </a:ext>
                </a:extLst>
              </p14:cNvPr>
              <p14:cNvContentPartPr>
                <a14:cpLocks xmlns:a14="http://schemas.microsoft.com/office/drawing/2010/main" noChangeAspect="1"/>
              </p14:cNvContentPartPr>
              <p14:nvPr/>
            </p14:nvContentPartPr>
            <p14:xfrm>
              <a:off x="6925773" y="2539794"/>
              <a:ext cx="309000" cy="228591"/>
            </p14:xfrm>
          </p:contentPart>
        </mc:Choice>
        <mc:Fallback xmlns="">
          <p:pic>
            <p:nvPicPr>
              <p:cNvPr id="8" name="Freihand 7">
                <a:extLst>
                  <a:ext uri="{FF2B5EF4-FFF2-40B4-BE49-F238E27FC236}">
                    <a16:creationId xmlns:a16="http://schemas.microsoft.com/office/drawing/2014/main" id="{744D4BCA-39C3-1BA5-CBA0-879A9E8F9809}"/>
                  </a:ext>
                </a:extLst>
              </p:cNvPr>
              <p:cNvPicPr>
                <a:picLocks noChangeAspect="1"/>
              </p:cNvPicPr>
              <p:nvPr/>
            </p:nvPicPr>
            <p:blipFill>
              <a:blip r:embed="rId8"/>
              <a:stretch>
                <a:fillRect/>
              </a:stretch>
            </p:blipFill>
            <p:spPr>
              <a:xfrm>
                <a:off x="6911367" y="2525395"/>
                <a:ext cx="337091" cy="25667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Freihand 9">
                <a:extLst>
                  <a:ext uri="{FF2B5EF4-FFF2-40B4-BE49-F238E27FC236}">
                    <a16:creationId xmlns:a16="http://schemas.microsoft.com/office/drawing/2014/main" id="{3B1A9C0D-4FCB-F1F5-135F-45DEA331EAC7}"/>
                  </a:ext>
                </a:extLst>
              </p14:cNvPr>
              <p14:cNvContentPartPr>
                <a14:cpLocks xmlns:a14="http://schemas.microsoft.com/office/drawing/2010/main" noChangeAspect="1"/>
              </p14:cNvContentPartPr>
              <p14:nvPr/>
            </p14:nvContentPartPr>
            <p14:xfrm>
              <a:off x="6432832" y="2940778"/>
              <a:ext cx="466292" cy="344952"/>
            </p14:xfrm>
          </p:contentPart>
        </mc:Choice>
        <mc:Fallback xmlns="">
          <p:pic>
            <p:nvPicPr>
              <p:cNvPr id="10" name="Freihand 9">
                <a:extLst>
                  <a:ext uri="{FF2B5EF4-FFF2-40B4-BE49-F238E27FC236}">
                    <a16:creationId xmlns:a16="http://schemas.microsoft.com/office/drawing/2014/main" id="{3B1A9C0D-4FCB-F1F5-135F-45DEA331EAC7}"/>
                  </a:ext>
                </a:extLst>
              </p:cNvPr>
              <p:cNvPicPr>
                <a:picLocks noChangeAspect="1"/>
              </p:cNvPicPr>
              <p:nvPr/>
            </p:nvPicPr>
            <p:blipFill>
              <a:blip r:embed="rId10"/>
              <a:stretch>
                <a:fillRect/>
              </a:stretch>
            </p:blipFill>
            <p:spPr>
              <a:xfrm>
                <a:off x="6418440" y="2926390"/>
                <a:ext cx="494356" cy="373009"/>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 name="Freihand 10">
                <a:extLst>
                  <a:ext uri="{FF2B5EF4-FFF2-40B4-BE49-F238E27FC236}">
                    <a16:creationId xmlns:a16="http://schemas.microsoft.com/office/drawing/2014/main" id="{5F00EFB1-7107-0E15-D1A7-004D4CCEA884}"/>
                  </a:ext>
                </a:extLst>
              </p14:cNvPr>
              <p14:cNvContentPartPr>
                <a14:cpLocks xmlns:a14="http://schemas.microsoft.com/office/drawing/2010/main" noChangeAspect="1"/>
              </p14:cNvContentPartPr>
              <p14:nvPr/>
            </p14:nvContentPartPr>
            <p14:xfrm rot="1844242">
              <a:off x="6518936" y="2803563"/>
              <a:ext cx="294085" cy="217557"/>
            </p14:xfrm>
          </p:contentPart>
        </mc:Choice>
        <mc:Fallback xmlns="">
          <p:pic>
            <p:nvPicPr>
              <p:cNvPr id="11" name="Freihand 10">
                <a:extLst>
                  <a:ext uri="{FF2B5EF4-FFF2-40B4-BE49-F238E27FC236}">
                    <a16:creationId xmlns:a16="http://schemas.microsoft.com/office/drawing/2014/main" id="{5F00EFB1-7107-0E15-D1A7-004D4CCEA884}"/>
                  </a:ext>
                </a:extLst>
              </p:cNvPr>
              <p:cNvPicPr>
                <a:picLocks noChangeAspect="1"/>
              </p:cNvPicPr>
              <p:nvPr/>
            </p:nvPicPr>
            <p:blipFill>
              <a:blip r:embed="rId12"/>
              <a:stretch>
                <a:fillRect/>
              </a:stretch>
            </p:blipFill>
            <p:spPr>
              <a:xfrm rot="1844242">
                <a:off x="6504538" y="2789155"/>
                <a:ext cx="322162" cy="245652"/>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2" name="Freihand 11">
                <a:extLst>
                  <a:ext uri="{FF2B5EF4-FFF2-40B4-BE49-F238E27FC236}">
                    <a16:creationId xmlns:a16="http://schemas.microsoft.com/office/drawing/2014/main" id="{1A05D847-E06A-30BA-5563-0D0A72AB0981}"/>
                  </a:ext>
                </a:extLst>
              </p14:cNvPr>
              <p14:cNvContentPartPr>
                <a14:cpLocks xmlns:a14="http://schemas.microsoft.com/office/drawing/2010/main" noChangeAspect="1"/>
              </p14:cNvContentPartPr>
              <p14:nvPr/>
            </p14:nvContentPartPr>
            <p14:xfrm rot="1544766">
              <a:off x="6975823" y="2820895"/>
              <a:ext cx="309000" cy="228591"/>
            </p14:xfrm>
          </p:contentPart>
        </mc:Choice>
        <mc:Fallback xmlns="">
          <p:pic>
            <p:nvPicPr>
              <p:cNvPr id="12" name="Freihand 11">
                <a:extLst>
                  <a:ext uri="{FF2B5EF4-FFF2-40B4-BE49-F238E27FC236}">
                    <a16:creationId xmlns:a16="http://schemas.microsoft.com/office/drawing/2014/main" id="{1A05D847-E06A-30BA-5563-0D0A72AB0981}"/>
                  </a:ext>
                </a:extLst>
              </p:cNvPr>
              <p:cNvPicPr>
                <a:picLocks noChangeAspect="1"/>
              </p:cNvPicPr>
              <p:nvPr/>
            </p:nvPicPr>
            <p:blipFill>
              <a:blip r:embed="rId8"/>
              <a:stretch>
                <a:fillRect/>
              </a:stretch>
            </p:blipFill>
            <p:spPr>
              <a:xfrm rot="1544766">
                <a:off x="6961417" y="2806496"/>
                <a:ext cx="337091" cy="25667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4" name="Freihand 13">
                <a:extLst>
                  <a:ext uri="{FF2B5EF4-FFF2-40B4-BE49-F238E27FC236}">
                    <a16:creationId xmlns:a16="http://schemas.microsoft.com/office/drawing/2014/main" id="{2DCE3B67-8DB3-42D2-4413-2DC21B6EED6A}"/>
                  </a:ext>
                </a:extLst>
              </p14:cNvPr>
              <p14:cNvContentPartPr>
                <a14:cpLocks xmlns:a14="http://schemas.microsoft.com/office/drawing/2010/main" noChangeAspect="1"/>
              </p14:cNvContentPartPr>
              <p14:nvPr/>
            </p14:nvContentPartPr>
            <p14:xfrm rot="1544766">
              <a:off x="6989252" y="3045033"/>
              <a:ext cx="413279" cy="305734"/>
            </p14:xfrm>
          </p:contentPart>
        </mc:Choice>
        <mc:Fallback xmlns="">
          <p:pic>
            <p:nvPicPr>
              <p:cNvPr id="14" name="Freihand 13">
                <a:extLst>
                  <a:ext uri="{FF2B5EF4-FFF2-40B4-BE49-F238E27FC236}">
                    <a16:creationId xmlns:a16="http://schemas.microsoft.com/office/drawing/2014/main" id="{2DCE3B67-8DB3-42D2-4413-2DC21B6EED6A}"/>
                  </a:ext>
                </a:extLst>
              </p:cNvPr>
              <p:cNvPicPr>
                <a:picLocks noChangeAspect="1"/>
              </p:cNvPicPr>
              <p:nvPr/>
            </p:nvPicPr>
            <p:blipFill>
              <a:blip r:embed="rId15"/>
              <a:stretch>
                <a:fillRect/>
              </a:stretch>
            </p:blipFill>
            <p:spPr>
              <a:xfrm rot="1544766">
                <a:off x="6974852" y="3030629"/>
                <a:ext cx="441359" cy="333823"/>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5" name="Freihand 14">
                <a:extLst>
                  <a:ext uri="{FF2B5EF4-FFF2-40B4-BE49-F238E27FC236}">
                    <a16:creationId xmlns:a16="http://schemas.microsoft.com/office/drawing/2014/main" id="{D74354FF-2038-2B14-E0EE-F8102DEBB4D1}"/>
                  </a:ext>
                </a:extLst>
              </p14:cNvPr>
              <p14:cNvContentPartPr>
                <a14:cpLocks xmlns:a14="http://schemas.microsoft.com/office/drawing/2010/main" noChangeAspect="1"/>
              </p14:cNvContentPartPr>
              <p14:nvPr/>
            </p14:nvContentPartPr>
            <p14:xfrm rot="1544766">
              <a:off x="7403763" y="2614986"/>
              <a:ext cx="365916" cy="270696"/>
            </p14:xfrm>
          </p:contentPart>
        </mc:Choice>
        <mc:Fallback xmlns="">
          <p:pic>
            <p:nvPicPr>
              <p:cNvPr id="15" name="Freihand 14">
                <a:extLst>
                  <a:ext uri="{FF2B5EF4-FFF2-40B4-BE49-F238E27FC236}">
                    <a16:creationId xmlns:a16="http://schemas.microsoft.com/office/drawing/2014/main" id="{D74354FF-2038-2B14-E0EE-F8102DEBB4D1}"/>
                  </a:ext>
                </a:extLst>
              </p:cNvPr>
              <p:cNvPicPr>
                <a:picLocks noChangeAspect="1"/>
              </p:cNvPicPr>
              <p:nvPr/>
            </p:nvPicPr>
            <p:blipFill>
              <a:blip r:embed="rId17"/>
              <a:stretch>
                <a:fillRect/>
              </a:stretch>
            </p:blipFill>
            <p:spPr>
              <a:xfrm rot="1544766">
                <a:off x="7389357" y="2600587"/>
                <a:ext cx="394008" cy="298774"/>
              </a:xfrm>
              <a:prstGeom prst="rect">
                <a:avLst/>
              </a:prstGeom>
            </p:spPr>
          </p:pic>
        </mc:Fallback>
      </mc:AlternateContent>
      <p:pic>
        <p:nvPicPr>
          <p:cNvPr id="16" name="Picture 2">
            <a:extLst>
              <a:ext uri="{FF2B5EF4-FFF2-40B4-BE49-F238E27FC236}">
                <a16:creationId xmlns:a16="http://schemas.microsoft.com/office/drawing/2014/main" id="{C612F35D-F805-3ABC-9B7B-DB4FF26FF757}"/>
              </a:ext>
            </a:extLst>
          </p:cNvPr>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rot="5400000">
            <a:off x="7462423" y="3124498"/>
            <a:ext cx="567660" cy="890124"/>
          </a:xfrm>
          <a:prstGeom prst="rect">
            <a:avLst/>
          </a:prstGeom>
          <a:noFill/>
          <a:extLst>
            <a:ext uri="{909E8E84-426E-40DD-AFC4-6F175D3DCCD1}">
              <a14:hiddenFill xmlns:a14="http://schemas.microsoft.com/office/drawing/2010/main">
                <a:solidFill>
                  <a:srgbClr val="FFFFFF"/>
                </a:solidFill>
              </a14:hiddenFill>
            </a:ext>
          </a:extLst>
        </p:spPr>
      </p:pic>
      <p:sp>
        <p:nvSpPr>
          <p:cNvPr id="23" name="Textplatzhalter 2">
            <a:extLst>
              <a:ext uri="{FF2B5EF4-FFF2-40B4-BE49-F238E27FC236}">
                <a16:creationId xmlns:a16="http://schemas.microsoft.com/office/drawing/2014/main" id="{A9240159-4A91-BFE3-1D2D-22C8033CBAF3}"/>
              </a:ext>
            </a:extLst>
          </p:cNvPr>
          <p:cNvSpPr>
            <a:spLocks noGrp="1"/>
          </p:cNvSpPr>
          <p:nvPr>
            <p:ph type="body" sz="quarter" idx="13"/>
          </p:nvPr>
        </p:nvSpPr>
        <p:spPr>
          <a:xfrm>
            <a:off x="1096266" y="1194030"/>
            <a:ext cx="4537091" cy="445628"/>
          </a:xfrm>
        </p:spPr>
        <p:txBody>
          <a:bodyPr/>
          <a:lstStyle/>
          <a:p>
            <a:r>
              <a:rPr lang="de-DE" dirty="0"/>
              <a:t>ERINNERUNG: VERSCHIEDENE DARSTELLUNGSFORMEN VERNETZEN</a:t>
            </a:r>
          </a:p>
        </p:txBody>
      </p:sp>
      <p:pic>
        <p:nvPicPr>
          <p:cNvPr id="40" name="Grafik 39">
            <a:extLst>
              <a:ext uri="{FF2B5EF4-FFF2-40B4-BE49-F238E27FC236}">
                <a16:creationId xmlns:a16="http://schemas.microsoft.com/office/drawing/2014/main" id="{2939AA33-C625-5D43-BA6D-400D1EEC0DE9}"/>
              </a:ext>
            </a:extLst>
          </p:cNvPr>
          <p:cNvPicPr>
            <a:picLocks noChangeAspect="1"/>
          </p:cNvPicPr>
          <p:nvPr/>
        </p:nvPicPr>
        <p:blipFill>
          <a:blip r:embed="rId19"/>
          <a:stretch>
            <a:fillRect/>
          </a:stretch>
        </p:blipFill>
        <p:spPr>
          <a:xfrm rot="21421961">
            <a:off x="620955" y="3473704"/>
            <a:ext cx="1571920" cy="470107"/>
          </a:xfrm>
          <a:prstGeom prst="rect">
            <a:avLst/>
          </a:prstGeom>
        </p:spPr>
      </p:pic>
      <p:grpSp>
        <p:nvGrpSpPr>
          <p:cNvPr id="41" name="Gruppieren 40">
            <a:extLst>
              <a:ext uri="{FF2B5EF4-FFF2-40B4-BE49-F238E27FC236}">
                <a16:creationId xmlns:a16="http://schemas.microsoft.com/office/drawing/2014/main" id="{708003E9-8E43-33F9-65D8-30D62DC7F7CF}"/>
              </a:ext>
            </a:extLst>
          </p:cNvPr>
          <p:cNvGrpSpPr/>
          <p:nvPr/>
        </p:nvGrpSpPr>
        <p:grpSpPr>
          <a:xfrm>
            <a:off x="925259" y="2251167"/>
            <a:ext cx="2235600" cy="1085827"/>
            <a:chOff x="688193" y="1715330"/>
            <a:chExt cx="2235600" cy="1085827"/>
          </a:xfrm>
        </p:grpSpPr>
        <p:pic>
          <p:nvPicPr>
            <p:cNvPr id="42" name="Grafik 41">
              <a:extLst>
                <a:ext uri="{FF2B5EF4-FFF2-40B4-BE49-F238E27FC236}">
                  <a16:creationId xmlns:a16="http://schemas.microsoft.com/office/drawing/2014/main" id="{1AFA707B-39A1-2261-42CA-71B68CF02B31}"/>
                </a:ext>
              </a:extLst>
            </p:cNvPr>
            <p:cNvPicPr>
              <a:picLocks noChangeAspect="1"/>
            </p:cNvPicPr>
            <p:nvPr/>
          </p:nvPicPr>
          <p:blipFill>
            <a:blip r:embed="rId20"/>
            <a:stretch>
              <a:fillRect/>
            </a:stretch>
          </p:blipFill>
          <p:spPr>
            <a:xfrm flipV="1">
              <a:off x="688193" y="2356935"/>
              <a:ext cx="2235600" cy="444222"/>
            </a:xfrm>
            <a:prstGeom prst="rect">
              <a:avLst/>
            </a:prstGeom>
          </p:spPr>
        </p:pic>
        <p:pic>
          <p:nvPicPr>
            <p:cNvPr id="43" name="Grafik 42">
              <a:extLst>
                <a:ext uri="{FF2B5EF4-FFF2-40B4-BE49-F238E27FC236}">
                  <a16:creationId xmlns:a16="http://schemas.microsoft.com/office/drawing/2014/main" id="{B343222A-1ED4-3B0C-BE18-3B3F00CF5767}"/>
                </a:ext>
              </a:extLst>
            </p:cNvPr>
            <p:cNvPicPr>
              <a:picLocks noChangeAspect="1"/>
            </p:cNvPicPr>
            <p:nvPr/>
          </p:nvPicPr>
          <p:blipFill>
            <a:blip r:embed="rId21"/>
            <a:stretch>
              <a:fillRect/>
            </a:stretch>
          </p:blipFill>
          <p:spPr>
            <a:xfrm>
              <a:off x="727708" y="2383245"/>
              <a:ext cx="180000" cy="180000"/>
            </a:xfrm>
            <a:prstGeom prst="rect">
              <a:avLst/>
            </a:prstGeom>
          </p:spPr>
        </p:pic>
        <p:pic>
          <p:nvPicPr>
            <p:cNvPr id="44" name="Grafik 43">
              <a:extLst>
                <a:ext uri="{FF2B5EF4-FFF2-40B4-BE49-F238E27FC236}">
                  <a16:creationId xmlns:a16="http://schemas.microsoft.com/office/drawing/2014/main" id="{82EC8C9D-6D7B-7F50-341B-77B714F460B7}"/>
                </a:ext>
              </a:extLst>
            </p:cNvPr>
            <p:cNvPicPr>
              <a:picLocks noChangeAspect="1"/>
            </p:cNvPicPr>
            <p:nvPr/>
          </p:nvPicPr>
          <p:blipFill>
            <a:blip r:embed="rId21"/>
            <a:stretch>
              <a:fillRect/>
            </a:stretch>
          </p:blipFill>
          <p:spPr>
            <a:xfrm>
              <a:off x="936333" y="2383245"/>
              <a:ext cx="180000" cy="180000"/>
            </a:xfrm>
            <a:prstGeom prst="rect">
              <a:avLst/>
            </a:prstGeom>
          </p:spPr>
        </p:pic>
        <p:pic>
          <p:nvPicPr>
            <p:cNvPr id="45" name="Grafik 44">
              <a:extLst>
                <a:ext uri="{FF2B5EF4-FFF2-40B4-BE49-F238E27FC236}">
                  <a16:creationId xmlns:a16="http://schemas.microsoft.com/office/drawing/2014/main" id="{3FF37B62-3997-8FEB-E9C3-75769FA03FF0}"/>
                </a:ext>
              </a:extLst>
            </p:cNvPr>
            <p:cNvPicPr>
              <a:picLocks noChangeAspect="1"/>
            </p:cNvPicPr>
            <p:nvPr/>
          </p:nvPicPr>
          <p:blipFill>
            <a:blip r:embed="rId21"/>
            <a:stretch>
              <a:fillRect/>
            </a:stretch>
          </p:blipFill>
          <p:spPr>
            <a:xfrm>
              <a:off x="1163169" y="2388490"/>
              <a:ext cx="180000" cy="180000"/>
            </a:xfrm>
            <a:prstGeom prst="rect">
              <a:avLst/>
            </a:prstGeom>
          </p:spPr>
        </p:pic>
        <p:pic>
          <p:nvPicPr>
            <p:cNvPr id="46" name="Grafik 45">
              <a:extLst>
                <a:ext uri="{FF2B5EF4-FFF2-40B4-BE49-F238E27FC236}">
                  <a16:creationId xmlns:a16="http://schemas.microsoft.com/office/drawing/2014/main" id="{EC357A50-A294-9F5C-6BF5-F6A743E2840E}"/>
                </a:ext>
              </a:extLst>
            </p:cNvPr>
            <p:cNvPicPr>
              <a:picLocks noChangeAspect="1"/>
            </p:cNvPicPr>
            <p:nvPr/>
          </p:nvPicPr>
          <p:blipFill>
            <a:blip r:embed="rId21"/>
            <a:stretch>
              <a:fillRect/>
            </a:stretch>
          </p:blipFill>
          <p:spPr>
            <a:xfrm>
              <a:off x="1374243" y="2385107"/>
              <a:ext cx="180000" cy="180000"/>
            </a:xfrm>
            <a:prstGeom prst="rect">
              <a:avLst/>
            </a:prstGeom>
          </p:spPr>
        </p:pic>
        <p:pic>
          <p:nvPicPr>
            <p:cNvPr id="47" name="Grafik 46">
              <a:extLst>
                <a:ext uri="{FF2B5EF4-FFF2-40B4-BE49-F238E27FC236}">
                  <a16:creationId xmlns:a16="http://schemas.microsoft.com/office/drawing/2014/main" id="{0BDACF2C-95AC-C2DF-DBAC-3A9BB597165F}"/>
                </a:ext>
              </a:extLst>
            </p:cNvPr>
            <p:cNvPicPr>
              <a:picLocks noChangeAspect="1"/>
            </p:cNvPicPr>
            <p:nvPr/>
          </p:nvPicPr>
          <p:blipFill>
            <a:blip r:embed="rId21"/>
            <a:stretch>
              <a:fillRect/>
            </a:stretch>
          </p:blipFill>
          <p:spPr>
            <a:xfrm>
              <a:off x="1586287" y="2388282"/>
              <a:ext cx="180000" cy="180000"/>
            </a:xfrm>
            <a:prstGeom prst="rect">
              <a:avLst/>
            </a:prstGeom>
          </p:spPr>
        </p:pic>
        <p:pic>
          <p:nvPicPr>
            <p:cNvPr id="48" name="Grafik 47">
              <a:extLst>
                <a:ext uri="{FF2B5EF4-FFF2-40B4-BE49-F238E27FC236}">
                  <a16:creationId xmlns:a16="http://schemas.microsoft.com/office/drawing/2014/main" id="{748C561F-BE5F-72F6-C0C0-977350490A0E}"/>
                </a:ext>
              </a:extLst>
            </p:cNvPr>
            <p:cNvPicPr>
              <a:picLocks noChangeAspect="1"/>
            </p:cNvPicPr>
            <p:nvPr/>
          </p:nvPicPr>
          <p:blipFill>
            <a:blip r:embed="rId21"/>
            <a:stretch>
              <a:fillRect/>
            </a:stretch>
          </p:blipFill>
          <p:spPr>
            <a:xfrm>
              <a:off x="1847490" y="2261082"/>
              <a:ext cx="180000" cy="180000"/>
            </a:xfrm>
            <a:prstGeom prst="rect">
              <a:avLst/>
            </a:prstGeom>
          </p:spPr>
        </p:pic>
        <p:pic>
          <p:nvPicPr>
            <p:cNvPr id="49" name="Grafik 48">
              <a:extLst>
                <a:ext uri="{FF2B5EF4-FFF2-40B4-BE49-F238E27FC236}">
                  <a16:creationId xmlns:a16="http://schemas.microsoft.com/office/drawing/2014/main" id="{BDC90E20-BB3B-49DD-E959-8F9208567D51}"/>
                </a:ext>
              </a:extLst>
            </p:cNvPr>
            <p:cNvPicPr>
              <a:picLocks noChangeAspect="1"/>
            </p:cNvPicPr>
            <p:nvPr/>
          </p:nvPicPr>
          <p:blipFill>
            <a:blip r:embed="rId21"/>
            <a:stretch>
              <a:fillRect/>
            </a:stretch>
          </p:blipFill>
          <p:spPr>
            <a:xfrm>
              <a:off x="2040278" y="2121283"/>
              <a:ext cx="180000" cy="180000"/>
            </a:xfrm>
            <a:prstGeom prst="rect">
              <a:avLst/>
            </a:prstGeom>
          </p:spPr>
        </p:pic>
        <p:pic>
          <p:nvPicPr>
            <p:cNvPr id="50" name="Grafik 49">
              <a:extLst>
                <a:ext uri="{FF2B5EF4-FFF2-40B4-BE49-F238E27FC236}">
                  <a16:creationId xmlns:a16="http://schemas.microsoft.com/office/drawing/2014/main" id="{AEDD5C60-379C-C474-6AF1-9FFEFB8BB223}"/>
                </a:ext>
              </a:extLst>
            </p:cNvPr>
            <p:cNvPicPr>
              <a:picLocks noChangeAspect="1"/>
            </p:cNvPicPr>
            <p:nvPr/>
          </p:nvPicPr>
          <p:blipFill>
            <a:blip r:embed="rId22"/>
            <a:stretch>
              <a:fillRect/>
            </a:stretch>
          </p:blipFill>
          <p:spPr>
            <a:xfrm rot="9903216">
              <a:off x="1593667" y="1715330"/>
              <a:ext cx="424652" cy="607073"/>
            </a:xfrm>
            <a:prstGeom prst="rect">
              <a:avLst/>
            </a:prstGeom>
          </p:spPr>
        </p:pic>
      </p:grpSp>
      <p:sp>
        <p:nvSpPr>
          <p:cNvPr id="7" name="Textfeld 6">
            <a:extLst>
              <a:ext uri="{FF2B5EF4-FFF2-40B4-BE49-F238E27FC236}">
                <a16:creationId xmlns:a16="http://schemas.microsoft.com/office/drawing/2014/main" id="{9C23C303-D87D-0104-62A9-8DDCCE3F9611}"/>
              </a:ext>
            </a:extLst>
          </p:cNvPr>
          <p:cNvSpPr txBox="1"/>
          <p:nvPr/>
        </p:nvSpPr>
        <p:spPr>
          <a:xfrm>
            <a:off x="4397938" y="5063391"/>
            <a:ext cx="4510779" cy="276999"/>
          </a:xfrm>
          <a:prstGeom prst="rect">
            <a:avLst/>
          </a:prstGeom>
          <a:noFill/>
        </p:spPr>
        <p:txBody>
          <a:bodyPr wrap="square" rtlCol="0">
            <a:spAutoFit/>
          </a:bodyPr>
          <a:lstStyle/>
          <a:p>
            <a:pPr algn="r"/>
            <a:r>
              <a:rPr lang="de-DE" sz="1200" dirty="0">
                <a:latin typeface="Arial" panose="020B0604020202020204" pitchFamily="34" charset="0"/>
                <a:cs typeface="Arial" panose="020B0604020202020204" pitchFamily="34" charset="0"/>
              </a:rPr>
              <a:t>(In Anlehnung an PIKAS, 2020, S. 20)</a:t>
            </a:r>
          </a:p>
        </p:txBody>
      </p:sp>
      <p:sp>
        <p:nvSpPr>
          <p:cNvPr id="18" name="Titel 1">
            <a:extLst>
              <a:ext uri="{FF2B5EF4-FFF2-40B4-BE49-F238E27FC236}">
                <a16:creationId xmlns:a16="http://schemas.microsoft.com/office/drawing/2014/main" id="{5131EDA6-E2FD-1C7C-F475-9857F807252E}"/>
              </a:ext>
            </a:extLst>
          </p:cNvPr>
          <p:cNvSpPr>
            <a:spLocks noGrp="1"/>
          </p:cNvSpPr>
          <p:nvPr>
            <p:ph type="title"/>
          </p:nvPr>
        </p:nvSpPr>
        <p:spPr>
          <a:xfrm>
            <a:off x="1096423" y="382774"/>
            <a:ext cx="7637674" cy="603704"/>
          </a:xfrm>
        </p:spPr>
        <p:txBody>
          <a:bodyPr>
            <a:normAutofit/>
          </a:bodyPr>
          <a:lstStyle/>
          <a:p>
            <a:r>
              <a:rPr lang="de-DE" dirty="0"/>
              <a:t>Materialhandlungen sprachlich begleiten</a:t>
            </a:r>
          </a:p>
        </p:txBody>
      </p:sp>
      <p:grpSp>
        <p:nvGrpSpPr>
          <p:cNvPr id="25" name="Gruppieren 24">
            <a:extLst>
              <a:ext uri="{FF2B5EF4-FFF2-40B4-BE49-F238E27FC236}">
                <a16:creationId xmlns:a16="http://schemas.microsoft.com/office/drawing/2014/main" id="{55C8510D-F878-6614-ACE8-17F9C61C3D7C}"/>
              </a:ext>
            </a:extLst>
          </p:cNvPr>
          <p:cNvGrpSpPr/>
          <p:nvPr/>
        </p:nvGrpSpPr>
        <p:grpSpPr>
          <a:xfrm>
            <a:off x="5868965" y="1200669"/>
            <a:ext cx="3158912" cy="783255"/>
            <a:chOff x="7234680" y="1015340"/>
            <a:chExt cx="3158912" cy="783255"/>
          </a:xfrm>
        </p:grpSpPr>
        <p:sp>
          <p:nvSpPr>
            <p:cNvPr id="21" name="Textfeld 20">
              <a:extLst>
                <a:ext uri="{FF2B5EF4-FFF2-40B4-BE49-F238E27FC236}">
                  <a16:creationId xmlns:a16="http://schemas.microsoft.com/office/drawing/2014/main" id="{BED48430-FD7B-734E-03F1-5EAE1314BA83}"/>
                </a:ext>
              </a:extLst>
            </p:cNvPr>
            <p:cNvSpPr txBox="1"/>
            <p:nvPr/>
          </p:nvSpPr>
          <p:spPr>
            <a:xfrm>
              <a:off x="7234680" y="1015340"/>
              <a:ext cx="3158912" cy="783255"/>
            </a:xfrm>
            <a:prstGeom prst="rect">
              <a:avLst/>
            </a:prstGeom>
            <a:solidFill>
              <a:schemeClr val="bg1"/>
            </a:solidFill>
            <a:ln w="15875">
              <a:solidFill>
                <a:schemeClr val="bg1">
                  <a:lumMod val="95000"/>
                </a:schemeClr>
              </a:solidFill>
            </a:ln>
            <a:effectLst>
              <a:outerShdw blurRad="50800" dist="38100" dir="2700000" algn="tl" rotWithShape="0">
                <a:prstClr val="black">
                  <a:alpha val="40000"/>
                </a:prstClr>
              </a:outerShdw>
            </a:effectLst>
          </p:spPr>
          <p:txBody>
            <a:bodyPr wrap="square" lIns="648000" tIns="144000" rIns="288000" bIns="144000" rtlCol="0">
              <a:spAutoFit/>
            </a:bodyPr>
            <a:lstStyle/>
            <a:p>
              <a:pPr indent="-342900">
                <a:spcBef>
                  <a:spcPts val="400"/>
                </a:spcBef>
              </a:pPr>
              <a:r>
                <a:rPr kumimoji="0" lang="de-DE" sz="1600" i="0" u="none" strike="noStrike" kern="1200" cap="none" spc="0" normalizeH="0" baseline="0" noProof="0" dirty="0">
                  <a:ln>
                    <a:noFill/>
                  </a:ln>
                  <a:solidFill>
                    <a:prstClr val="black"/>
                  </a:solidFill>
                  <a:effectLst/>
                  <a:uLnTx/>
                  <a:uFillTx/>
                  <a:ea typeface="ＭＳ Ｐゴシック" charset="-128"/>
                  <a:cs typeface="Calibri"/>
                </a:rPr>
                <a:t>Rechenschwierigkeiten vermeiden, </a:t>
              </a:r>
              <a:r>
                <a:rPr lang="de-DE" sz="1600" dirty="0">
                  <a:solidFill>
                    <a:prstClr val="black"/>
                  </a:solidFill>
                  <a:ea typeface="ＭＳ Ｐゴシック" charset="-128"/>
                  <a:cs typeface="Calibri"/>
                </a:rPr>
                <a:t>Modul 1</a:t>
              </a:r>
              <a:endParaRPr kumimoji="0" lang="de-DE" sz="1600" i="0" u="none" strike="noStrike" kern="1200" cap="none" spc="0" normalizeH="0" baseline="0" noProof="0" dirty="0">
                <a:ln>
                  <a:noFill/>
                </a:ln>
                <a:solidFill>
                  <a:prstClr val="black"/>
                </a:solidFill>
                <a:effectLst/>
                <a:uLnTx/>
                <a:uFillTx/>
                <a:ea typeface="ＭＳ Ｐゴシック" charset="-128"/>
                <a:cs typeface="Calibri"/>
              </a:endParaRPr>
            </a:p>
          </p:txBody>
        </p:sp>
        <p:pic>
          <p:nvPicPr>
            <p:cNvPr id="24" name="Grafik 23">
              <a:extLst>
                <a:ext uri="{FF2B5EF4-FFF2-40B4-BE49-F238E27FC236}">
                  <a16:creationId xmlns:a16="http://schemas.microsoft.com/office/drawing/2014/main" id="{91B222B1-1140-08DF-304E-0A4FDD0CF20F}"/>
                </a:ext>
              </a:extLst>
            </p:cNvPr>
            <p:cNvPicPr>
              <a:picLocks noChangeAspect="1"/>
            </p:cNvPicPr>
            <p:nvPr/>
          </p:nvPicPr>
          <p:blipFill>
            <a:blip r:embed="rId23"/>
            <a:stretch>
              <a:fillRect/>
            </a:stretch>
          </p:blipFill>
          <p:spPr>
            <a:xfrm>
              <a:off x="7449741" y="1171473"/>
              <a:ext cx="259200" cy="259200"/>
            </a:xfrm>
            <a:prstGeom prst="rect">
              <a:avLst/>
            </a:prstGeom>
            <a:ln>
              <a:noFill/>
            </a:ln>
          </p:spPr>
        </p:pic>
      </p:grpSp>
      <p:sp>
        <p:nvSpPr>
          <p:cNvPr id="38" name="Hochspannung">
            <a:extLst>
              <a:ext uri="{FF2B5EF4-FFF2-40B4-BE49-F238E27FC236}">
                <a16:creationId xmlns:a16="http://schemas.microsoft.com/office/drawing/2014/main" id="{35517D8B-2C41-5734-6BE8-B762DA1C4486}"/>
              </a:ext>
            </a:extLst>
          </p:cNvPr>
          <p:cNvSpPr/>
          <p:nvPr/>
        </p:nvSpPr>
        <p:spPr bwMode="auto">
          <a:xfrm>
            <a:off x="8028424" y="5340390"/>
            <a:ext cx="486926" cy="888814"/>
          </a:xfrm>
          <a:custGeom>
            <a:avLst/>
            <a:gdLst/>
            <a:ahLst/>
            <a:cxnLst>
              <a:cxn ang="0">
                <a:pos x="wd2" y="hd2"/>
              </a:cxn>
              <a:cxn ang="5400000">
                <a:pos x="wd2" y="hd2"/>
              </a:cxn>
              <a:cxn ang="10800000">
                <a:pos x="wd2" y="hd2"/>
              </a:cxn>
              <a:cxn ang="16200000">
                <a:pos x="wd2" y="hd2"/>
              </a:cxn>
            </a:cxnLst>
            <a:rect l="0" t="0" r="r" b="b"/>
            <a:pathLst>
              <a:path w="21600" h="21600" extrusionOk="0">
                <a:moveTo>
                  <a:pt x="6693" y="0"/>
                </a:moveTo>
                <a:lnTo>
                  <a:pt x="0" y="14180"/>
                </a:lnTo>
                <a:lnTo>
                  <a:pt x="13308" y="11222"/>
                </a:lnTo>
                <a:lnTo>
                  <a:pt x="10366" y="17893"/>
                </a:lnTo>
                <a:lnTo>
                  <a:pt x="6675" y="17567"/>
                </a:lnTo>
                <a:cubicBezTo>
                  <a:pt x="6360" y="17540"/>
                  <a:pt x="6128" y="17697"/>
                  <a:pt x="6305" y="17817"/>
                </a:cubicBezTo>
                <a:lnTo>
                  <a:pt x="12214" y="21600"/>
                </a:lnTo>
                <a:lnTo>
                  <a:pt x="18116" y="17822"/>
                </a:lnTo>
                <a:cubicBezTo>
                  <a:pt x="18294" y="17702"/>
                  <a:pt x="18059" y="17544"/>
                  <a:pt x="17742" y="17574"/>
                </a:cubicBezTo>
                <a:lnTo>
                  <a:pt x="14134" y="17900"/>
                </a:lnTo>
                <a:lnTo>
                  <a:pt x="21600" y="7126"/>
                </a:lnTo>
                <a:lnTo>
                  <a:pt x="6890" y="10410"/>
                </a:lnTo>
                <a:lnTo>
                  <a:pt x="15555" y="0"/>
                </a:lnTo>
                <a:lnTo>
                  <a:pt x="6693" y="0"/>
                </a:lnTo>
                <a:close/>
              </a:path>
            </a:pathLst>
          </a:custGeom>
          <a:solidFill>
            <a:srgbClr val="C00000"/>
          </a:solidFill>
          <a:ln w="6350">
            <a:noFill/>
            <a:miter/>
          </a:ln>
        </p:spPr>
        <p:txBody>
          <a:bodyPr lIns="45719" rIns="45719" anchor="ctr"/>
          <a:lstStyle/>
          <a:p>
            <a:pPr marL="0" marR="0" lvl="0" indent="0" algn="l" defTabSz="457200" rtl="0" eaLnBrk="0" fontAlgn="base" latinLnBrk="0" hangingPunct="0">
              <a:lnSpc>
                <a:spcPct val="100000"/>
              </a:lnSpc>
              <a:spcBef>
                <a:spcPct val="0"/>
              </a:spcBef>
              <a:spcAft>
                <a:spcPct val="0"/>
              </a:spcAft>
              <a:buClrTx/>
              <a:buSzTx/>
              <a:buFontTx/>
              <a:buNone/>
              <a:tabLst/>
              <a:defRPr sz="1800" b="0"/>
            </a:pPr>
            <a:endParaRPr kumimoji="0" sz="1800" b="0" i="0" u="none" strike="noStrike" kern="1200" cap="none" spc="0" normalizeH="0" baseline="0" noProof="0">
              <a:ln>
                <a:noFill/>
              </a:ln>
              <a:solidFill>
                <a:srgbClr val="327A86"/>
              </a:solidFill>
              <a:effectLst/>
              <a:uLnTx/>
              <a:uFillTx/>
              <a:latin typeface="Arial" charset="0"/>
              <a:ea typeface="ＭＳ Ｐゴシック" charset="-128"/>
            </a:endParaRPr>
          </a:p>
        </p:txBody>
      </p:sp>
      <p:sp>
        <p:nvSpPr>
          <p:cNvPr id="13" name="Datumsplatzhalter 4">
            <a:extLst>
              <a:ext uri="{FF2B5EF4-FFF2-40B4-BE49-F238E27FC236}">
                <a16:creationId xmlns:a16="http://schemas.microsoft.com/office/drawing/2014/main" id="{178C413B-4947-40FB-B15D-3B2B9B57F8A7}"/>
              </a:ext>
            </a:extLst>
          </p:cNvPr>
          <p:cNvSpPr txBox="1">
            <a:spLocks/>
          </p:cNvSpPr>
          <p:nvPr/>
        </p:nvSpPr>
        <p:spPr>
          <a:xfrm>
            <a:off x="580260" y="6338729"/>
            <a:ext cx="2057400" cy="393256"/>
          </a:xfrm>
          <a:prstGeom prst="rect">
            <a:avLst/>
          </a:prstGeom>
        </p:spPr>
        <p:txBody>
          <a:bodyPr/>
          <a:lstStyle>
            <a:defPPr>
              <a:defRPr lang="de-DE"/>
            </a:defPPr>
            <a:lvl1pPr marL="0" algn="l" defTabSz="457200" rtl="0" eaLnBrk="0" fontAlgn="base" latinLnBrk="0" hangingPunct="0">
              <a:spcBef>
                <a:spcPct val="0"/>
              </a:spcBef>
              <a:spcAft>
                <a:spcPct val="0"/>
              </a:spcAft>
              <a:defRPr sz="1200" kern="1200">
                <a:solidFill>
                  <a:schemeClr val="bg2">
                    <a:lumMod val="50000"/>
                  </a:schemeClr>
                </a:solidFill>
                <a:latin typeface="Arial" panose="020B0604020202020204" pitchFamily="34" charset="0"/>
                <a:ea typeface="ＭＳ Ｐゴシック" charset="-128"/>
                <a:cs typeface="Arial" panose="020B0604020202020204" pitchFamily="34" charset="0"/>
              </a:defRPr>
            </a:lvl1pPr>
            <a:lvl2pPr marL="4572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pPr>
              <a:lnSpc>
                <a:spcPct val="150000"/>
              </a:lnSpc>
            </a:pPr>
            <a:fld id="{000CEE34-2044-5642-B412-BC2C7C7150CF}" type="datetime6">
              <a:rPr lang="de-DE" smtClean="0"/>
              <a:pPr>
                <a:lnSpc>
                  <a:spcPct val="150000"/>
                </a:lnSpc>
              </a:pPr>
              <a:t>April 24</a:t>
            </a:fld>
            <a:endParaRPr lang="de-DE" dirty="0"/>
          </a:p>
        </p:txBody>
      </p:sp>
    </p:spTree>
    <p:extLst>
      <p:ext uri="{BB962C8B-B14F-4D97-AF65-F5344CB8AC3E}">
        <p14:creationId xmlns:p14="http://schemas.microsoft.com/office/powerpoint/2010/main" val="236603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E3DEC8-9ED2-08DF-556B-D867B61B53F0}"/>
              </a:ext>
            </a:extLst>
          </p:cNvPr>
          <p:cNvSpPr>
            <a:spLocks noGrp="1"/>
          </p:cNvSpPr>
          <p:nvPr>
            <p:ph type="title"/>
          </p:nvPr>
        </p:nvSpPr>
        <p:spPr>
          <a:xfrm>
            <a:off x="1096423" y="382774"/>
            <a:ext cx="7858391" cy="603704"/>
          </a:xfrm>
        </p:spPr>
        <p:txBody>
          <a:bodyPr>
            <a:normAutofit/>
          </a:bodyPr>
          <a:lstStyle/>
          <a:p>
            <a:r>
              <a:rPr lang="de-DE" dirty="0"/>
              <a:t>Materialhandlungen sprachlich begleiten</a:t>
            </a:r>
          </a:p>
        </p:txBody>
      </p:sp>
      <p:sp>
        <p:nvSpPr>
          <p:cNvPr id="3" name="Textplatzhalter 2">
            <a:extLst>
              <a:ext uri="{FF2B5EF4-FFF2-40B4-BE49-F238E27FC236}">
                <a16:creationId xmlns:a16="http://schemas.microsoft.com/office/drawing/2014/main" id="{D1D247C2-69AC-AB0F-D420-74E5427430B8}"/>
              </a:ext>
            </a:extLst>
          </p:cNvPr>
          <p:cNvSpPr>
            <a:spLocks noGrp="1"/>
          </p:cNvSpPr>
          <p:nvPr>
            <p:ph type="body" sz="quarter" idx="13"/>
          </p:nvPr>
        </p:nvSpPr>
        <p:spPr/>
        <p:txBody>
          <a:bodyPr/>
          <a:lstStyle/>
          <a:p>
            <a:r>
              <a:rPr lang="de-DE" dirty="0"/>
              <a:t>DARSTELLUNGSVERNETZUNG IM SPRACHBILDENDEN UNTERRICHT</a:t>
            </a:r>
          </a:p>
        </p:txBody>
      </p:sp>
      <p:sp>
        <p:nvSpPr>
          <p:cNvPr id="4" name="Inhaltsplatzhalter 3">
            <a:extLst>
              <a:ext uri="{FF2B5EF4-FFF2-40B4-BE49-F238E27FC236}">
                <a16:creationId xmlns:a16="http://schemas.microsoft.com/office/drawing/2014/main" id="{0BCF9D14-7230-06A7-6678-9479B52D2868}"/>
              </a:ext>
            </a:extLst>
          </p:cNvPr>
          <p:cNvSpPr>
            <a:spLocks noGrp="1"/>
          </p:cNvSpPr>
          <p:nvPr>
            <p:ph idx="1"/>
          </p:nvPr>
        </p:nvSpPr>
        <p:spPr>
          <a:xfrm>
            <a:off x="1096424" y="1748860"/>
            <a:ext cx="7336376" cy="4418617"/>
          </a:xfrm>
        </p:spPr>
        <p:txBody>
          <a:bodyPr/>
          <a:lstStyle/>
          <a:p>
            <a:pPr marL="285750" indent="-285750">
              <a:buFont typeface="Arial" panose="020B0604020202020204" pitchFamily="34" charset="0"/>
              <a:buChar char="•"/>
            </a:pPr>
            <a:r>
              <a:rPr lang="de-DE" dirty="0"/>
              <a:t>Materialhandlungen können die notwendige Sprache entlasten und sind gleichzeitig nur verstehbar durch sprachliche Begleitung.</a:t>
            </a:r>
          </a:p>
          <a:p>
            <a:pPr marL="285750" indent="-285750">
              <a:buFont typeface="Arial" panose="020B0604020202020204" pitchFamily="34" charset="0"/>
              <a:buChar char="•"/>
            </a:pPr>
            <a:r>
              <a:rPr lang="de-DE" dirty="0"/>
              <a:t>Materialhandlungen sollten nicht nachgelagert und auch nicht ausschließlich vorgelagert durchgeführt werden, sondern von Anfang an einbezogen und mit anderen Darstellungen vernetzt werden.</a:t>
            </a:r>
          </a:p>
          <a:p>
            <a:pPr marL="285750" indent="-285750">
              <a:buFont typeface="Arial" panose="020B0604020202020204" pitchFamily="34" charset="0"/>
              <a:buChar char="•"/>
            </a:pPr>
            <a:r>
              <a:rPr lang="de-DE" dirty="0"/>
              <a:t>Zusammenhänge zwischen und innerhalb von Darstellungen sollten geklärt und sprachlich begleitet werden: „Warum passt das zusammen?“</a:t>
            </a:r>
          </a:p>
        </p:txBody>
      </p:sp>
      <p:sp>
        <p:nvSpPr>
          <p:cNvPr id="5" name="Datumsplatzhalter 4">
            <a:extLst>
              <a:ext uri="{FF2B5EF4-FFF2-40B4-BE49-F238E27FC236}">
                <a16:creationId xmlns:a16="http://schemas.microsoft.com/office/drawing/2014/main" id="{DFB4DD7F-034D-E02E-154B-366A4BEB40D4}"/>
              </a:ext>
            </a:extLst>
          </p:cNvPr>
          <p:cNvSpPr txBox="1">
            <a:spLocks/>
          </p:cNvSpPr>
          <p:nvPr/>
        </p:nvSpPr>
        <p:spPr>
          <a:xfrm>
            <a:off x="580260" y="6338729"/>
            <a:ext cx="2057400" cy="393256"/>
          </a:xfrm>
          <a:prstGeom prst="rect">
            <a:avLst/>
          </a:prstGeom>
        </p:spPr>
        <p:txBody>
          <a:bodyPr/>
          <a:lstStyle>
            <a:defPPr>
              <a:defRPr lang="de-DE"/>
            </a:defPPr>
            <a:lvl1pPr marL="0" algn="l" defTabSz="457200" rtl="0" eaLnBrk="0" fontAlgn="base" latinLnBrk="0" hangingPunct="0">
              <a:spcBef>
                <a:spcPct val="0"/>
              </a:spcBef>
              <a:spcAft>
                <a:spcPct val="0"/>
              </a:spcAft>
              <a:defRPr sz="1200" kern="1200">
                <a:solidFill>
                  <a:schemeClr val="bg2">
                    <a:lumMod val="50000"/>
                  </a:schemeClr>
                </a:solidFill>
                <a:latin typeface="Arial" panose="020B0604020202020204" pitchFamily="34" charset="0"/>
                <a:ea typeface="ＭＳ Ｐゴシック" charset="-128"/>
                <a:cs typeface="Arial" panose="020B0604020202020204" pitchFamily="34" charset="0"/>
              </a:defRPr>
            </a:lvl1pPr>
            <a:lvl2pPr marL="4572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pPr>
              <a:lnSpc>
                <a:spcPct val="150000"/>
              </a:lnSpc>
            </a:pPr>
            <a:fld id="{000CEE34-2044-5642-B412-BC2C7C7150CF}" type="datetime6">
              <a:rPr lang="de-DE" smtClean="0"/>
              <a:pPr>
                <a:lnSpc>
                  <a:spcPct val="150000"/>
                </a:lnSpc>
              </a:pPr>
              <a:t>April 24</a:t>
            </a:fld>
            <a:endParaRPr lang="de-DE" dirty="0"/>
          </a:p>
        </p:txBody>
      </p:sp>
    </p:spTree>
    <p:extLst>
      <p:ext uri="{BB962C8B-B14F-4D97-AF65-F5344CB8AC3E}">
        <p14:creationId xmlns:p14="http://schemas.microsoft.com/office/powerpoint/2010/main" val="18514360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2F81E7-6437-FA8D-9B89-C8479700E010}"/>
              </a:ext>
            </a:extLst>
          </p:cNvPr>
          <p:cNvSpPr>
            <a:spLocks noGrp="1"/>
          </p:cNvSpPr>
          <p:nvPr>
            <p:ph type="title"/>
          </p:nvPr>
        </p:nvSpPr>
        <p:spPr/>
        <p:txBody>
          <a:bodyPr/>
          <a:lstStyle/>
          <a:p>
            <a:r>
              <a:rPr lang="de-DE" dirty="0"/>
              <a:t>Hintergrundinfos</a:t>
            </a:r>
          </a:p>
        </p:txBody>
      </p:sp>
      <p:sp>
        <p:nvSpPr>
          <p:cNvPr id="3" name="Textplatzhalter 2">
            <a:extLst>
              <a:ext uri="{FF2B5EF4-FFF2-40B4-BE49-F238E27FC236}">
                <a16:creationId xmlns:a16="http://schemas.microsoft.com/office/drawing/2014/main" id="{B3E82CE6-44FF-9AF8-F872-475F9714A702}"/>
              </a:ext>
            </a:extLst>
          </p:cNvPr>
          <p:cNvSpPr>
            <a:spLocks noGrp="1"/>
          </p:cNvSpPr>
          <p:nvPr>
            <p:ph type="body" sz="quarter" idx="13"/>
          </p:nvPr>
        </p:nvSpPr>
        <p:spPr/>
        <p:txBody>
          <a:bodyPr/>
          <a:lstStyle/>
          <a:p>
            <a:r>
              <a:rPr lang="de-DE" dirty="0"/>
              <a:t>AUFBAU DES MODUL 2</a:t>
            </a:r>
          </a:p>
        </p:txBody>
      </p:sp>
      <p:sp>
        <p:nvSpPr>
          <p:cNvPr id="4" name="Inhaltsplatzhalter 3">
            <a:extLst>
              <a:ext uri="{FF2B5EF4-FFF2-40B4-BE49-F238E27FC236}">
                <a16:creationId xmlns:a16="http://schemas.microsoft.com/office/drawing/2014/main" id="{4B2F0732-2285-DB41-35F6-2CBEA8CF6707}"/>
              </a:ext>
            </a:extLst>
          </p:cNvPr>
          <p:cNvSpPr>
            <a:spLocks noGrp="1"/>
          </p:cNvSpPr>
          <p:nvPr>
            <p:ph idx="1"/>
          </p:nvPr>
        </p:nvSpPr>
        <p:spPr/>
        <p:txBody>
          <a:bodyPr/>
          <a:lstStyle/>
          <a:p>
            <a:pPr>
              <a:spcBef>
                <a:spcPts val="0"/>
              </a:spcBef>
            </a:pPr>
            <a:r>
              <a:rPr lang="de-DE" sz="1400" dirty="0"/>
              <a:t>Das Modul beginnt mit der Reflexion des Erprobungsauftrages aus Modul 1 (Kommunikative und kognitive Funktion von Sprache), der sich auf die Erstellung und Nutzung eines Sprachspeichers bezog.</a:t>
            </a:r>
          </a:p>
          <a:p>
            <a:pPr>
              <a:spcBef>
                <a:spcPts val="0"/>
              </a:spcBef>
            </a:pPr>
            <a:endParaRPr lang="de-DE" sz="1400" dirty="0"/>
          </a:p>
          <a:p>
            <a:pPr>
              <a:spcBef>
                <a:spcPts val="0"/>
              </a:spcBef>
            </a:pPr>
            <a:r>
              <a:rPr lang="de-DE" sz="1400" dirty="0"/>
              <a:t>Im Anschluss daran folgen fünf Videosequenzen zu den Aspekten </a:t>
            </a:r>
            <a:r>
              <a:rPr lang="de-DE" sz="1400" i="1" dirty="0"/>
              <a:t>Lehrkraft als sprachliches Vorbild</a:t>
            </a:r>
            <a:r>
              <a:rPr lang="de-DE" sz="1400" dirty="0"/>
              <a:t>, </a:t>
            </a:r>
            <a:r>
              <a:rPr lang="de-DE" sz="1400" i="1" dirty="0"/>
              <a:t>Sprachmittel anregen</a:t>
            </a:r>
            <a:r>
              <a:rPr lang="de-DE" sz="1400" dirty="0"/>
              <a:t>, </a:t>
            </a:r>
            <a:r>
              <a:rPr lang="de-DE" sz="1400" i="1" dirty="0"/>
              <a:t>Materialhandlungen sprachlich begleiten </a:t>
            </a:r>
            <a:r>
              <a:rPr lang="de-DE" sz="1400" dirty="0"/>
              <a:t>und </a:t>
            </a:r>
            <a:r>
              <a:rPr lang="de-DE" sz="1400" i="1" dirty="0"/>
              <a:t>Sprachliches Korrektiv</a:t>
            </a:r>
            <a:r>
              <a:rPr lang="de-DE" sz="1400" dirty="0"/>
              <a:t>, in denen fiktive, aber alltagsnahe Unterrichtssituationen dargestellt werden.</a:t>
            </a:r>
          </a:p>
          <a:p>
            <a:pPr>
              <a:spcBef>
                <a:spcPts val="0"/>
              </a:spcBef>
            </a:pPr>
            <a:endParaRPr lang="de-DE" sz="1400" dirty="0"/>
          </a:p>
          <a:p>
            <a:pPr>
              <a:spcBef>
                <a:spcPts val="0"/>
              </a:spcBef>
            </a:pPr>
            <a:r>
              <a:rPr lang="de-DE" sz="1400" dirty="0"/>
              <a:t>Auf jedes Video folgt jeweils eine Analyse der Lehrkraftsprache in Bezug auf einen der Aspekte sowie eine gemeinsame Diskussionsphase.</a:t>
            </a:r>
          </a:p>
          <a:p>
            <a:pPr>
              <a:spcBef>
                <a:spcPts val="0"/>
              </a:spcBef>
            </a:pPr>
            <a:r>
              <a:rPr lang="de-DE" sz="1400" dirty="0"/>
              <a:t>Im abschließenden Erprobungsauftrag werden die Lehrkräfte dazu angeregt, für ihr nächstes Unterrichtsthema bzw. eine konkrete Einstiegs-/Reflexionsphase die Aspekte von Lehrkraftsprache gezielt in den Blick zu nehmen.</a:t>
            </a:r>
          </a:p>
          <a:p>
            <a:pPr>
              <a:spcBef>
                <a:spcPts val="0"/>
              </a:spcBef>
            </a:pPr>
            <a:endParaRPr lang="de-DE" sz="1400" dirty="0"/>
          </a:p>
        </p:txBody>
      </p:sp>
    </p:spTree>
    <p:extLst>
      <p:ext uri="{BB962C8B-B14F-4D97-AF65-F5344CB8AC3E}">
        <p14:creationId xmlns:p14="http://schemas.microsoft.com/office/powerpoint/2010/main" val="22834356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uppieren 41">
            <a:extLst>
              <a:ext uri="{FF2B5EF4-FFF2-40B4-BE49-F238E27FC236}">
                <a16:creationId xmlns:a16="http://schemas.microsoft.com/office/drawing/2014/main" id="{283CC301-2210-9EAD-6C2B-47856FFE2556}"/>
              </a:ext>
            </a:extLst>
          </p:cNvPr>
          <p:cNvGrpSpPr/>
          <p:nvPr/>
        </p:nvGrpSpPr>
        <p:grpSpPr>
          <a:xfrm>
            <a:off x="2248052" y="2668577"/>
            <a:ext cx="6046862" cy="3511923"/>
            <a:chOff x="2248052" y="2668577"/>
            <a:chExt cx="6046862" cy="3511923"/>
          </a:xfrm>
        </p:grpSpPr>
        <p:pic>
          <p:nvPicPr>
            <p:cNvPr id="5" name="Grafik 4">
              <a:extLst>
                <a:ext uri="{FF2B5EF4-FFF2-40B4-BE49-F238E27FC236}">
                  <a16:creationId xmlns:a16="http://schemas.microsoft.com/office/drawing/2014/main" id="{F3B0C7C1-1DC8-33A6-E1A2-FE99E2142509}"/>
                </a:ext>
              </a:extLst>
            </p:cNvPr>
            <p:cNvPicPr>
              <a:picLocks noChangeAspect="1"/>
            </p:cNvPicPr>
            <p:nvPr/>
          </p:nvPicPr>
          <p:blipFill rotWithShape="1">
            <a:blip r:embed="rId3">
              <a:clrChange>
                <a:clrFrom>
                  <a:srgbClr val="FFF2CC"/>
                </a:clrFrom>
                <a:clrTo>
                  <a:srgbClr val="FFF2CC">
                    <a:alpha val="0"/>
                  </a:srgbClr>
                </a:clrTo>
              </a:clrChange>
              <a:extLst>
                <a:ext uri="{28A0092B-C50C-407E-A947-70E740481C1C}">
                  <a14:useLocalDpi xmlns:a14="http://schemas.microsoft.com/office/drawing/2010/main"/>
                </a:ext>
              </a:extLst>
            </a:blip>
            <a:srcRect/>
            <a:stretch/>
          </p:blipFill>
          <p:spPr>
            <a:xfrm>
              <a:off x="2248052" y="2668577"/>
              <a:ext cx="6046862" cy="3511923"/>
            </a:xfrm>
            <a:prstGeom prst="rect">
              <a:avLst/>
            </a:prstGeom>
          </p:spPr>
        </p:pic>
        <p:grpSp>
          <p:nvGrpSpPr>
            <p:cNvPr id="27" name="Gruppieren 26">
              <a:extLst>
                <a:ext uri="{FF2B5EF4-FFF2-40B4-BE49-F238E27FC236}">
                  <a16:creationId xmlns:a16="http://schemas.microsoft.com/office/drawing/2014/main" id="{53475561-71FB-DB9F-7EDE-FBA4A2366C17}"/>
                </a:ext>
              </a:extLst>
            </p:cNvPr>
            <p:cNvGrpSpPr>
              <a:grpSpLocks noChangeAspect="1"/>
            </p:cNvGrpSpPr>
            <p:nvPr/>
          </p:nvGrpSpPr>
          <p:grpSpPr>
            <a:xfrm>
              <a:off x="5454108" y="3776438"/>
              <a:ext cx="1583704" cy="499441"/>
              <a:chOff x="4110332" y="3401866"/>
              <a:chExt cx="1313466" cy="414218"/>
            </a:xfrm>
          </p:grpSpPr>
          <p:pic>
            <p:nvPicPr>
              <p:cNvPr id="28" name="Grafik 27">
                <a:extLst>
                  <a:ext uri="{FF2B5EF4-FFF2-40B4-BE49-F238E27FC236}">
                    <a16:creationId xmlns:a16="http://schemas.microsoft.com/office/drawing/2014/main" id="{F6FC649E-0BDF-48AE-D00F-D76076231EE6}"/>
                  </a:ext>
                </a:extLst>
              </p:cNvPr>
              <p:cNvPicPr>
                <a:picLocks noChangeAspect="1"/>
              </p:cNvPicPr>
              <p:nvPr/>
            </p:nvPicPr>
            <p:blipFill>
              <a:blip r:embed="rId4">
                <a:clrChange>
                  <a:clrFrom>
                    <a:srgbClr val="FFF2CC"/>
                  </a:clrFrom>
                  <a:clrTo>
                    <a:srgbClr val="FFF2CC">
                      <a:alpha val="0"/>
                    </a:srgbClr>
                  </a:clrTo>
                </a:clrChange>
                <a:extLst>
                  <a:ext uri="{28A0092B-C50C-407E-A947-70E740481C1C}">
                    <a14:useLocalDpi xmlns:a14="http://schemas.microsoft.com/office/drawing/2010/main"/>
                  </a:ext>
                </a:extLst>
              </a:blip>
              <a:srcRect/>
              <a:stretch/>
            </p:blipFill>
            <p:spPr>
              <a:xfrm>
                <a:off x="5257843" y="3401866"/>
                <a:ext cx="165955" cy="168866"/>
              </a:xfrm>
              <a:prstGeom prst="rect">
                <a:avLst/>
              </a:prstGeom>
            </p:spPr>
          </p:pic>
          <p:pic>
            <p:nvPicPr>
              <p:cNvPr id="29" name="Grafik 28" descr="Ein Bild, das Farbigkeit, Screenshot, rot, Mond enthält.&#10;&#10;Automatisch generierte Beschreibung">
                <a:extLst>
                  <a:ext uri="{FF2B5EF4-FFF2-40B4-BE49-F238E27FC236}">
                    <a16:creationId xmlns:a16="http://schemas.microsoft.com/office/drawing/2014/main" id="{2D231116-544C-946E-4390-E373753D2CF3}"/>
                  </a:ext>
                </a:extLst>
              </p:cNvPr>
              <p:cNvPicPr>
                <a:picLocks noChangeAspect="1"/>
              </p:cNvPicPr>
              <p:nvPr/>
            </p:nvPicPr>
            <p:blipFill>
              <a:blip r:embed="rId5">
                <a:clrChange>
                  <a:clrFrom>
                    <a:srgbClr val="FFF2CC"/>
                  </a:clrFrom>
                  <a:clrTo>
                    <a:srgbClr val="FFF2CC">
                      <a:alpha val="0"/>
                    </a:srgbClr>
                  </a:clrTo>
                </a:clrChange>
                <a:extLst>
                  <a:ext uri="{28A0092B-C50C-407E-A947-70E740481C1C}">
                    <a14:useLocalDpi xmlns:a14="http://schemas.microsoft.com/office/drawing/2010/main"/>
                  </a:ext>
                </a:extLst>
              </a:blip>
              <a:stretch>
                <a:fillRect/>
              </a:stretch>
            </p:blipFill>
            <p:spPr>
              <a:xfrm>
                <a:off x="4111522" y="3401866"/>
                <a:ext cx="165955" cy="165956"/>
              </a:xfrm>
              <a:prstGeom prst="rect">
                <a:avLst/>
              </a:prstGeom>
            </p:spPr>
          </p:pic>
          <p:pic>
            <p:nvPicPr>
              <p:cNvPr id="30" name="Grafik 29" descr="Ein Bild, das Farbigkeit, Screenshot, rot, Mond enthält.&#10;&#10;Automatisch generierte Beschreibung">
                <a:extLst>
                  <a:ext uri="{FF2B5EF4-FFF2-40B4-BE49-F238E27FC236}">
                    <a16:creationId xmlns:a16="http://schemas.microsoft.com/office/drawing/2014/main" id="{46303888-280E-2DBC-5F59-3975DD06B566}"/>
                  </a:ext>
                </a:extLst>
              </p:cNvPr>
              <p:cNvPicPr>
                <a:picLocks noChangeAspect="1"/>
              </p:cNvPicPr>
              <p:nvPr/>
            </p:nvPicPr>
            <p:blipFill>
              <a:blip r:embed="rId5">
                <a:clrChange>
                  <a:clrFrom>
                    <a:srgbClr val="FFF2CC"/>
                  </a:clrFrom>
                  <a:clrTo>
                    <a:srgbClr val="FFF2CC">
                      <a:alpha val="0"/>
                    </a:srgbClr>
                  </a:clrTo>
                </a:clrChange>
                <a:extLst>
                  <a:ext uri="{28A0092B-C50C-407E-A947-70E740481C1C}">
                    <a14:useLocalDpi xmlns:a14="http://schemas.microsoft.com/office/drawing/2010/main"/>
                  </a:ext>
                </a:extLst>
              </a:blip>
              <a:stretch>
                <a:fillRect/>
              </a:stretch>
            </p:blipFill>
            <p:spPr>
              <a:xfrm>
                <a:off x="4299468" y="3401866"/>
                <a:ext cx="165955" cy="165956"/>
              </a:xfrm>
              <a:prstGeom prst="rect">
                <a:avLst/>
              </a:prstGeom>
            </p:spPr>
          </p:pic>
          <p:pic>
            <p:nvPicPr>
              <p:cNvPr id="31" name="Grafik 30" descr="Ein Bild, das Farbigkeit, Screenshot, rot, Mond enthält.&#10;&#10;Automatisch generierte Beschreibung">
                <a:extLst>
                  <a:ext uri="{FF2B5EF4-FFF2-40B4-BE49-F238E27FC236}">
                    <a16:creationId xmlns:a16="http://schemas.microsoft.com/office/drawing/2014/main" id="{C2564A6A-8BB2-1DC0-6B51-9F27C81A9697}"/>
                  </a:ext>
                </a:extLst>
              </p:cNvPr>
              <p:cNvPicPr>
                <a:picLocks noChangeAspect="1"/>
              </p:cNvPicPr>
              <p:nvPr/>
            </p:nvPicPr>
            <p:blipFill>
              <a:blip r:embed="rId5">
                <a:clrChange>
                  <a:clrFrom>
                    <a:srgbClr val="FFF2CC"/>
                  </a:clrFrom>
                  <a:clrTo>
                    <a:srgbClr val="FFF2CC">
                      <a:alpha val="0"/>
                    </a:srgbClr>
                  </a:clrTo>
                </a:clrChange>
                <a:extLst>
                  <a:ext uri="{28A0092B-C50C-407E-A947-70E740481C1C}">
                    <a14:useLocalDpi xmlns:a14="http://schemas.microsoft.com/office/drawing/2010/main"/>
                  </a:ext>
                </a:extLst>
              </a:blip>
              <a:stretch>
                <a:fillRect/>
              </a:stretch>
            </p:blipFill>
            <p:spPr>
              <a:xfrm>
                <a:off x="4487413" y="3401866"/>
                <a:ext cx="165955" cy="165956"/>
              </a:xfrm>
              <a:prstGeom prst="rect">
                <a:avLst/>
              </a:prstGeom>
            </p:spPr>
          </p:pic>
          <p:pic>
            <p:nvPicPr>
              <p:cNvPr id="32" name="Grafik 31" descr="Ein Bild, das Farbigkeit, Screenshot, rot, Mond enthält.&#10;&#10;Automatisch generierte Beschreibung">
                <a:extLst>
                  <a:ext uri="{FF2B5EF4-FFF2-40B4-BE49-F238E27FC236}">
                    <a16:creationId xmlns:a16="http://schemas.microsoft.com/office/drawing/2014/main" id="{8669A9AB-14B3-DD39-6B69-99010698092E}"/>
                  </a:ext>
                </a:extLst>
              </p:cNvPr>
              <p:cNvPicPr>
                <a:picLocks noChangeAspect="1"/>
              </p:cNvPicPr>
              <p:nvPr/>
            </p:nvPicPr>
            <p:blipFill>
              <a:blip r:embed="rId5">
                <a:clrChange>
                  <a:clrFrom>
                    <a:srgbClr val="FFF2CC"/>
                  </a:clrFrom>
                  <a:clrTo>
                    <a:srgbClr val="FFF2CC">
                      <a:alpha val="0"/>
                    </a:srgbClr>
                  </a:clrTo>
                </a:clrChange>
                <a:extLst>
                  <a:ext uri="{28A0092B-C50C-407E-A947-70E740481C1C}">
                    <a14:useLocalDpi xmlns:a14="http://schemas.microsoft.com/office/drawing/2010/main"/>
                  </a:ext>
                </a:extLst>
              </a:blip>
              <a:stretch>
                <a:fillRect/>
              </a:stretch>
            </p:blipFill>
            <p:spPr>
              <a:xfrm>
                <a:off x="4675359" y="3401866"/>
                <a:ext cx="165955" cy="165956"/>
              </a:xfrm>
              <a:prstGeom prst="rect">
                <a:avLst/>
              </a:prstGeom>
            </p:spPr>
          </p:pic>
          <p:pic>
            <p:nvPicPr>
              <p:cNvPr id="33" name="Grafik 32" descr="Ein Bild, das Farbigkeit, Screenshot, rot, Mond enthält.&#10;&#10;Automatisch generierte Beschreibung">
                <a:extLst>
                  <a:ext uri="{FF2B5EF4-FFF2-40B4-BE49-F238E27FC236}">
                    <a16:creationId xmlns:a16="http://schemas.microsoft.com/office/drawing/2014/main" id="{B6BEA1CF-98E8-148F-3EAC-747C371B2CD7}"/>
                  </a:ext>
                </a:extLst>
              </p:cNvPr>
              <p:cNvPicPr>
                <a:picLocks noChangeAspect="1"/>
              </p:cNvPicPr>
              <p:nvPr/>
            </p:nvPicPr>
            <p:blipFill>
              <a:blip r:embed="rId5">
                <a:clrChange>
                  <a:clrFrom>
                    <a:srgbClr val="FFF2CC"/>
                  </a:clrFrom>
                  <a:clrTo>
                    <a:srgbClr val="FFF2CC">
                      <a:alpha val="0"/>
                    </a:srgbClr>
                  </a:clrTo>
                </a:clrChange>
                <a:extLst>
                  <a:ext uri="{28A0092B-C50C-407E-A947-70E740481C1C}">
                    <a14:useLocalDpi xmlns:a14="http://schemas.microsoft.com/office/drawing/2010/main"/>
                  </a:ext>
                </a:extLst>
              </a:blip>
              <a:stretch>
                <a:fillRect/>
              </a:stretch>
            </p:blipFill>
            <p:spPr>
              <a:xfrm>
                <a:off x="5051250" y="3401866"/>
                <a:ext cx="165955" cy="165956"/>
              </a:xfrm>
              <a:prstGeom prst="rect">
                <a:avLst/>
              </a:prstGeom>
            </p:spPr>
          </p:pic>
          <p:pic>
            <p:nvPicPr>
              <p:cNvPr id="34" name="Grafik 33" descr="Ein Bild, das Farbigkeit, Screenshot, rot, Mond enthält.&#10;&#10;Automatisch generierte Beschreibung">
                <a:extLst>
                  <a:ext uri="{FF2B5EF4-FFF2-40B4-BE49-F238E27FC236}">
                    <a16:creationId xmlns:a16="http://schemas.microsoft.com/office/drawing/2014/main" id="{56B813A4-4E1C-D8BC-DB45-C5BF1AC031F3}"/>
                  </a:ext>
                </a:extLst>
              </p:cNvPr>
              <p:cNvPicPr>
                <a:picLocks noChangeAspect="1"/>
              </p:cNvPicPr>
              <p:nvPr/>
            </p:nvPicPr>
            <p:blipFill>
              <a:blip r:embed="rId5">
                <a:clrChange>
                  <a:clrFrom>
                    <a:srgbClr val="FFF2CC"/>
                  </a:clrFrom>
                  <a:clrTo>
                    <a:srgbClr val="FFF2CC">
                      <a:alpha val="0"/>
                    </a:srgbClr>
                  </a:clrTo>
                </a:clrChange>
                <a:extLst>
                  <a:ext uri="{28A0092B-C50C-407E-A947-70E740481C1C}">
                    <a14:useLocalDpi xmlns:a14="http://schemas.microsoft.com/office/drawing/2010/main"/>
                  </a:ext>
                </a:extLst>
              </a:blip>
              <a:stretch>
                <a:fillRect/>
              </a:stretch>
            </p:blipFill>
            <p:spPr>
              <a:xfrm>
                <a:off x="4863305" y="3401866"/>
                <a:ext cx="165955" cy="165956"/>
              </a:xfrm>
              <a:prstGeom prst="rect">
                <a:avLst/>
              </a:prstGeom>
            </p:spPr>
          </p:pic>
          <p:pic>
            <p:nvPicPr>
              <p:cNvPr id="35" name="Grafik 34">
                <a:extLst>
                  <a:ext uri="{FF2B5EF4-FFF2-40B4-BE49-F238E27FC236}">
                    <a16:creationId xmlns:a16="http://schemas.microsoft.com/office/drawing/2014/main" id="{5EB95E86-2FBF-69A4-4BEA-3CC103E7EC69}"/>
                  </a:ext>
                </a:extLst>
              </p:cNvPr>
              <p:cNvPicPr>
                <a:picLocks noChangeAspect="1"/>
              </p:cNvPicPr>
              <p:nvPr/>
            </p:nvPicPr>
            <p:blipFill>
              <a:blip r:embed="rId4">
                <a:clrChange>
                  <a:clrFrom>
                    <a:srgbClr val="FFF2CC"/>
                  </a:clrFrom>
                  <a:clrTo>
                    <a:srgbClr val="FFF2CC">
                      <a:alpha val="0"/>
                    </a:srgbClr>
                  </a:clrTo>
                </a:clrChange>
                <a:extLst>
                  <a:ext uri="{28A0092B-C50C-407E-A947-70E740481C1C}">
                    <a14:useLocalDpi xmlns:a14="http://schemas.microsoft.com/office/drawing/2010/main"/>
                  </a:ext>
                </a:extLst>
              </a:blip>
              <a:srcRect/>
              <a:stretch/>
            </p:blipFill>
            <p:spPr>
              <a:xfrm>
                <a:off x="5256652" y="3647218"/>
                <a:ext cx="165955" cy="168866"/>
              </a:xfrm>
              <a:prstGeom prst="rect">
                <a:avLst/>
              </a:prstGeom>
            </p:spPr>
          </p:pic>
          <p:pic>
            <p:nvPicPr>
              <p:cNvPr id="36" name="Grafik 35" descr="Ein Bild, das Farbigkeit, Screenshot, rot, Mond enthält.&#10;&#10;Automatisch generierte Beschreibung">
                <a:extLst>
                  <a:ext uri="{FF2B5EF4-FFF2-40B4-BE49-F238E27FC236}">
                    <a16:creationId xmlns:a16="http://schemas.microsoft.com/office/drawing/2014/main" id="{E952193E-63A6-C603-ED5B-92FF0A3E83E4}"/>
                  </a:ext>
                </a:extLst>
              </p:cNvPr>
              <p:cNvPicPr>
                <a:picLocks noChangeAspect="1"/>
              </p:cNvPicPr>
              <p:nvPr/>
            </p:nvPicPr>
            <p:blipFill>
              <a:blip r:embed="rId5">
                <a:clrChange>
                  <a:clrFrom>
                    <a:srgbClr val="FFF2CC"/>
                  </a:clrFrom>
                  <a:clrTo>
                    <a:srgbClr val="FFF2CC">
                      <a:alpha val="0"/>
                    </a:srgbClr>
                  </a:clrTo>
                </a:clrChange>
                <a:extLst>
                  <a:ext uri="{28A0092B-C50C-407E-A947-70E740481C1C}">
                    <a14:useLocalDpi xmlns:a14="http://schemas.microsoft.com/office/drawing/2010/main"/>
                  </a:ext>
                </a:extLst>
              </a:blip>
              <a:stretch>
                <a:fillRect/>
              </a:stretch>
            </p:blipFill>
            <p:spPr>
              <a:xfrm>
                <a:off x="4110332" y="3647218"/>
                <a:ext cx="165955" cy="165956"/>
              </a:xfrm>
              <a:prstGeom prst="rect">
                <a:avLst/>
              </a:prstGeom>
            </p:spPr>
          </p:pic>
          <p:pic>
            <p:nvPicPr>
              <p:cNvPr id="37" name="Grafik 36" descr="Ein Bild, das Farbigkeit, Screenshot, rot, Mond enthält.&#10;&#10;Automatisch generierte Beschreibung">
                <a:extLst>
                  <a:ext uri="{FF2B5EF4-FFF2-40B4-BE49-F238E27FC236}">
                    <a16:creationId xmlns:a16="http://schemas.microsoft.com/office/drawing/2014/main" id="{C51C0135-5DFA-EEFB-05AD-00A1DB291EE2}"/>
                  </a:ext>
                </a:extLst>
              </p:cNvPr>
              <p:cNvPicPr>
                <a:picLocks noChangeAspect="1"/>
              </p:cNvPicPr>
              <p:nvPr/>
            </p:nvPicPr>
            <p:blipFill>
              <a:blip r:embed="rId5">
                <a:clrChange>
                  <a:clrFrom>
                    <a:srgbClr val="FFF2CC"/>
                  </a:clrFrom>
                  <a:clrTo>
                    <a:srgbClr val="FFF2CC">
                      <a:alpha val="0"/>
                    </a:srgbClr>
                  </a:clrTo>
                </a:clrChange>
                <a:extLst>
                  <a:ext uri="{28A0092B-C50C-407E-A947-70E740481C1C}">
                    <a14:useLocalDpi xmlns:a14="http://schemas.microsoft.com/office/drawing/2010/main"/>
                  </a:ext>
                </a:extLst>
              </a:blip>
              <a:stretch>
                <a:fillRect/>
              </a:stretch>
            </p:blipFill>
            <p:spPr>
              <a:xfrm>
                <a:off x="4298277" y="3647218"/>
                <a:ext cx="165955" cy="165956"/>
              </a:xfrm>
              <a:prstGeom prst="rect">
                <a:avLst/>
              </a:prstGeom>
            </p:spPr>
          </p:pic>
          <p:pic>
            <p:nvPicPr>
              <p:cNvPr id="38" name="Grafik 37" descr="Ein Bild, das Farbigkeit, Screenshot, rot, Mond enthält.&#10;&#10;Automatisch generierte Beschreibung">
                <a:extLst>
                  <a:ext uri="{FF2B5EF4-FFF2-40B4-BE49-F238E27FC236}">
                    <a16:creationId xmlns:a16="http://schemas.microsoft.com/office/drawing/2014/main" id="{44D5F34B-FB2B-EDBE-0149-E09C442C874F}"/>
                  </a:ext>
                </a:extLst>
              </p:cNvPr>
              <p:cNvPicPr>
                <a:picLocks noChangeAspect="1"/>
              </p:cNvPicPr>
              <p:nvPr/>
            </p:nvPicPr>
            <p:blipFill>
              <a:blip r:embed="rId5">
                <a:clrChange>
                  <a:clrFrom>
                    <a:srgbClr val="FFF2CC"/>
                  </a:clrFrom>
                  <a:clrTo>
                    <a:srgbClr val="FFF2CC">
                      <a:alpha val="0"/>
                    </a:srgbClr>
                  </a:clrTo>
                </a:clrChange>
                <a:extLst>
                  <a:ext uri="{28A0092B-C50C-407E-A947-70E740481C1C}">
                    <a14:useLocalDpi xmlns:a14="http://schemas.microsoft.com/office/drawing/2010/main"/>
                  </a:ext>
                </a:extLst>
              </a:blip>
              <a:stretch>
                <a:fillRect/>
              </a:stretch>
            </p:blipFill>
            <p:spPr>
              <a:xfrm>
                <a:off x="4486223" y="3647218"/>
                <a:ext cx="165955" cy="165956"/>
              </a:xfrm>
              <a:prstGeom prst="rect">
                <a:avLst/>
              </a:prstGeom>
            </p:spPr>
          </p:pic>
          <p:pic>
            <p:nvPicPr>
              <p:cNvPr id="39" name="Grafik 38" descr="Ein Bild, das Farbigkeit, Screenshot, rot, Mond enthält.&#10;&#10;Automatisch generierte Beschreibung">
                <a:extLst>
                  <a:ext uri="{FF2B5EF4-FFF2-40B4-BE49-F238E27FC236}">
                    <a16:creationId xmlns:a16="http://schemas.microsoft.com/office/drawing/2014/main" id="{5501A782-497F-B8A3-C71E-3F79191847A6}"/>
                  </a:ext>
                </a:extLst>
              </p:cNvPr>
              <p:cNvPicPr>
                <a:picLocks noChangeAspect="1"/>
              </p:cNvPicPr>
              <p:nvPr/>
            </p:nvPicPr>
            <p:blipFill>
              <a:blip r:embed="rId5">
                <a:clrChange>
                  <a:clrFrom>
                    <a:srgbClr val="FFF2CC"/>
                  </a:clrFrom>
                  <a:clrTo>
                    <a:srgbClr val="FFF2CC">
                      <a:alpha val="0"/>
                    </a:srgbClr>
                  </a:clrTo>
                </a:clrChange>
                <a:extLst>
                  <a:ext uri="{28A0092B-C50C-407E-A947-70E740481C1C}">
                    <a14:useLocalDpi xmlns:a14="http://schemas.microsoft.com/office/drawing/2010/main"/>
                  </a:ext>
                </a:extLst>
              </a:blip>
              <a:stretch>
                <a:fillRect/>
              </a:stretch>
            </p:blipFill>
            <p:spPr>
              <a:xfrm>
                <a:off x="4674168" y="3647218"/>
                <a:ext cx="165955" cy="165956"/>
              </a:xfrm>
              <a:prstGeom prst="rect">
                <a:avLst/>
              </a:prstGeom>
            </p:spPr>
          </p:pic>
          <p:pic>
            <p:nvPicPr>
              <p:cNvPr id="40" name="Grafik 39">
                <a:extLst>
                  <a:ext uri="{FF2B5EF4-FFF2-40B4-BE49-F238E27FC236}">
                    <a16:creationId xmlns:a16="http://schemas.microsoft.com/office/drawing/2014/main" id="{2B4D6A98-4446-E10C-C75E-A57B2928BADB}"/>
                  </a:ext>
                </a:extLst>
              </p:cNvPr>
              <p:cNvPicPr>
                <a:picLocks noChangeAspect="1"/>
              </p:cNvPicPr>
              <p:nvPr/>
            </p:nvPicPr>
            <p:blipFill>
              <a:blip r:embed="rId6">
                <a:clrChange>
                  <a:clrFrom>
                    <a:srgbClr val="FFF2CC"/>
                  </a:clrFrom>
                  <a:clrTo>
                    <a:srgbClr val="FFF2CC">
                      <a:alpha val="0"/>
                    </a:srgbClr>
                  </a:clrTo>
                </a:clrChange>
              </a:blip>
              <a:srcRect/>
              <a:stretch/>
            </p:blipFill>
            <p:spPr>
              <a:xfrm>
                <a:off x="5050060" y="3647218"/>
                <a:ext cx="165955" cy="165956"/>
              </a:xfrm>
              <a:prstGeom prst="rect">
                <a:avLst/>
              </a:prstGeom>
            </p:spPr>
          </p:pic>
          <p:pic>
            <p:nvPicPr>
              <p:cNvPr id="41" name="Grafik 40" descr="Ein Bild, das Farbigkeit, Screenshot, rot, Mond enthält.&#10;&#10;Automatisch generierte Beschreibung">
                <a:extLst>
                  <a:ext uri="{FF2B5EF4-FFF2-40B4-BE49-F238E27FC236}">
                    <a16:creationId xmlns:a16="http://schemas.microsoft.com/office/drawing/2014/main" id="{06947F01-EB08-E262-4301-13EF4FCF3EA5}"/>
                  </a:ext>
                </a:extLst>
              </p:cNvPr>
              <p:cNvPicPr>
                <a:picLocks noChangeAspect="1"/>
              </p:cNvPicPr>
              <p:nvPr/>
            </p:nvPicPr>
            <p:blipFill>
              <a:blip r:embed="rId5">
                <a:clrChange>
                  <a:clrFrom>
                    <a:srgbClr val="FFF2CC"/>
                  </a:clrFrom>
                  <a:clrTo>
                    <a:srgbClr val="FFF2CC">
                      <a:alpha val="0"/>
                    </a:srgbClr>
                  </a:clrTo>
                </a:clrChange>
                <a:extLst>
                  <a:ext uri="{28A0092B-C50C-407E-A947-70E740481C1C}">
                    <a14:useLocalDpi xmlns:a14="http://schemas.microsoft.com/office/drawing/2010/main"/>
                  </a:ext>
                </a:extLst>
              </a:blip>
              <a:stretch>
                <a:fillRect/>
              </a:stretch>
            </p:blipFill>
            <p:spPr>
              <a:xfrm>
                <a:off x="4862114" y="3647218"/>
                <a:ext cx="165955" cy="165956"/>
              </a:xfrm>
              <a:prstGeom prst="rect">
                <a:avLst/>
              </a:prstGeom>
            </p:spPr>
          </p:pic>
        </p:grpSp>
      </p:grpSp>
      <p:sp>
        <p:nvSpPr>
          <p:cNvPr id="2" name="Titel 1">
            <a:extLst>
              <a:ext uri="{FF2B5EF4-FFF2-40B4-BE49-F238E27FC236}">
                <a16:creationId xmlns:a16="http://schemas.microsoft.com/office/drawing/2014/main" id="{94C9CCF8-03CB-2DA1-D885-046DECF1D3D9}"/>
              </a:ext>
            </a:extLst>
          </p:cNvPr>
          <p:cNvSpPr>
            <a:spLocks noGrp="1"/>
          </p:cNvSpPr>
          <p:nvPr>
            <p:ph type="title"/>
          </p:nvPr>
        </p:nvSpPr>
        <p:spPr>
          <a:xfrm>
            <a:off x="1096423" y="382774"/>
            <a:ext cx="7779563" cy="603704"/>
          </a:xfrm>
        </p:spPr>
        <p:txBody>
          <a:bodyPr>
            <a:normAutofit/>
          </a:bodyPr>
          <a:lstStyle/>
          <a:p>
            <a:r>
              <a:rPr lang="de-DE" dirty="0"/>
              <a:t>Materialhandlungen sprachlich begleiten</a:t>
            </a:r>
          </a:p>
        </p:txBody>
      </p:sp>
      <p:sp>
        <p:nvSpPr>
          <p:cNvPr id="3" name="Textplatzhalter 2">
            <a:extLst>
              <a:ext uri="{FF2B5EF4-FFF2-40B4-BE49-F238E27FC236}">
                <a16:creationId xmlns:a16="http://schemas.microsoft.com/office/drawing/2014/main" id="{6AFA3616-84D8-A116-0E7F-AD25AA4E50C1}"/>
              </a:ext>
            </a:extLst>
          </p:cNvPr>
          <p:cNvSpPr>
            <a:spLocks noGrp="1"/>
          </p:cNvSpPr>
          <p:nvPr>
            <p:ph type="body" sz="quarter" idx="13"/>
          </p:nvPr>
        </p:nvSpPr>
        <p:spPr/>
        <p:txBody>
          <a:bodyPr/>
          <a:lstStyle/>
          <a:p>
            <a:r>
              <a:rPr lang="de-DE" dirty="0"/>
              <a:t>ZUR DARSTELLUNGSVERNETZUNG ANREGEN</a:t>
            </a:r>
          </a:p>
        </p:txBody>
      </p:sp>
      <p:sp>
        <p:nvSpPr>
          <p:cNvPr id="7" name="Abgerundete rechteckige Legende 6">
            <a:extLst>
              <a:ext uri="{FF2B5EF4-FFF2-40B4-BE49-F238E27FC236}">
                <a16:creationId xmlns:a16="http://schemas.microsoft.com/office/drawing/2014/main" id="{52FDE699-9AF9-B0D0-41CD-7A0A74BE6417}"/>
              </a:ext>
            </a:extLst>
          </p:cNvPr>
          <p:cNvSpPr/>
          <p:nvPr/>
        </p:nvSpPr>
        <p:spPr>
          <a:xfrm>
            <a:off x="2539652" y="1825073"/>
            <a:ext cx="2233877" cy="1095745"/>
          </a:xfrm>
          <a:prstGeom prst="wedgeRoundRectCallout">
            <a:avLst>
              <a:gd name="adj1" fmla="val 4373"/>
              <a:gd name="adj2" fmla="val 92635"/>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Vergleiche die beiden </a:t>
            </a:r>
            <a:r>
              <a:rPr lang="de-DE" sz="1600" dirty="0" err="1">
                <a:solidFill>
                  <a:schemeClr val="tx1"/>
                </a:solidFill>
              </a:rPr>
              <a:t>Plättchenbilder</a:t>
            </a:r>
            <a:r>
              <a:rPr lang="de-DE" sz="1600" dirty="0">
                <a:solidFill>
                  <a:schemeClr val="tx1"/>
                </a:solidFill>
              </a:rPr>
              <a:t>. </a:t>
            </a:r>
            <a:br>
              <a:rPr lang="de-DE" sz="1600" dirty="0">
                <a:solidFill>
                  <a:schemeClr val="tx1"/>
                </a:solidFill>
              </a:rPr>
            </a:br>
            <a:r>
              <a:rPr lang="de-DE" sz="1600" dirty="0">
                <a:solidFill>
                  <a:schemeClr val="tx1"/>
                </a:solidFill>
              </a:rPr>
              <a:t>Was ist gleich? </a:t>
            </a:r>
            <a:br>
              <a:rPr lang="de-DE" sz="1600" dirty="0">
                <a:solidFill>
                  <a:schemeClr val="tx1"/>
                </a:solidFill>
              </a:rPr>
            </a:br>
            <a:r>
              <a:rPr lang="de-DE" sz="1600" dirty="0">
                <a:solidFill>
                  <a:schemeClr val="tx1"/>
                </a:solidFill>
              </a:rPr>
              <a:t>Was ist verschieden?</a:t>
            </a:r>
          </a:p>
        </p:txBody>
      </p:sp>
      <p:sp>
        <p:nvSpPr>
          <p:cNvPr id="23" name="Abgerundete rechteckige Legende 22">
            <a:extLst>
              <a:ext uri="{FF2B5EF4-FFF2-40B4-BE49-F238E27FC236}">
                <a16:creationId xmlns:a16="http://schemas.microsoft.com/office/drawing/2014/main" id="{53A0953B-A362-9F94-2ECD-B31A481069A6}"/>
              </a:ext>
            </a:extLst>
          </p:cNvPr>
          <p:cNvSpPr/>
          <p:nvPr/>
        </p:nvSpPr>
        <p:spPr>
          <a:xfrm>
            <a:off x="142552" y="2668577"/>
            <a:ext cx="2233876" cy="1574644"/>
          </a:xfrm>
          <a:prstGeom prst="wedgeRoundRectCallout">
            <a:avLst>
              <a:gd name="adj1" fmla="val 40921"/>
              <a:gd name="adj2" fmla="val 71896"/>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Was passiert mit der ersten Zahl? </a:t>
            </a:r>
            <a:br>
              <a:rPr lang="de-DE" sz="1600" dirty="0">
                <a:solidFill>
                  <a:schemeClr val="tx1"/>
                </a:solidFill>
              </a:rPr>
            </a:br>
            <a:r>
              <a:rPr lang="de-DE" sz="1600" dirty="0">
                <a:solidFill>
                  <a:schemeClr val="tx1"/>
                </a:solidFill>
              </a:rPr>
              <a:t>Was passiert mit der zweiten Zahl?</a:t>
            </a:r>
          </a:p>
          <a:p>
            <a:pPr algn="ctr"/>
            <a:r>
              <a:rPr lang="de-DE" sz="1600" dirty="0">
                <a:solidFill>
                  <a:schemeClr val="tx1"/>
                </a:solidFill>
              </a:rPr>
              <a:t>Was passiert mit dem Ergebnis?</a:t>
            </a:r>
          </a:p>
        </p:txBody>
      </p:sp>
      <p:sp>
        <p:nvSpPr>
          <p:cNvPr id="4" name="Datumsplatzhalter 4">
            <a:extLst>
              <a:ext uri="{FF2B5EF4-FFF2-40B4-BE49-F238E27FC236}">
                <a16:creationId xmlns:a16="http://schemas.microsoft.com/office/drawing/2014/main" id="{AA837128-A62B-81A1-4714-6B2082826D55}"/>
              </a:ext>
            </a:extLst>
          </p:cNvPr>
          <p:cNvSpPr txBox="1">
            <a:spLocks/>
          </p:cNvSpPr>
          <p:nvPr/>
        </p:nvSpPr>
        <p:spPr>
          <a:xfrm>
            <a:off x="580260" y="6338729"/>
            <a:ext cx="2057400" cy="393256"/>
          </a:xfrm>
          <a:prstGeom prst="rect">
            <a:avLst/>
          </a:prstGeom>
        </p:spPr>
        <p:txBody>
          <a:bodyPr/>
          <a:lstStyle>
            <a:defPPr>
              <a:defRPr lang="de-DE"/>
            </a:defPPr>
            <a:lvl1pPr marL="0" algn="l" defTabSz="457200" rtl="0" eaLnBrk="0" fontAlgn="base" latinLnBrk="0" hangingPunct="0">
              <a:spcBef>
                <a:spcPct val="0"/>
              </a:spcBef>
              <a:spcAft>
                <a:spcPct val="0"/>
              </a:spcAft>
              <a:defRPr sz="1200" kern="1200">
                <a:solidFill>
                  <a:schemeClr val="bg2">
                    <a:lumMod val="50000"/>
                  </a:schemeClr>
                </a:solidFill>
                <a:latin typeface="Arial" panose="020B0604020202020204" pitchFamily="34" charset="0"/>
                <a:ea typeface="ＭＳ Ｐゴシック" charset="-128"/>
                <a:cs typeface="Arial" panose="020B0604020202020204" pitchFamily="34" charset="0"/>
              </a:defRPr>
            </a:lvl1pPr>
            <a:lvl2pPr marL="4572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pPr>
              <a:lnSpc>
                <a:spcPct val="150000"/>
              </a:lnSpc>
            </a:pPr>
            <a:fld id="{000CEE34-2044-5642-B412-BC2C7C7150CF}" type="datetime6">
              <a:rPr lang="de-DE" smtClean="0"/>
              <a:pPr>
                <a:lnSpc>
                  <a:spcPct val="150000"/>
                </a:lnSpc>
              </a:pPr>
              <a:t>April 24</a:t>
            </a:fld>
            <a:endParaRPr lang="de-DE" dirty="0"/>
          </a:p>
        </p:txBody>
      </p:sp>
      <p:sp>
        <p:nvSpPr>
          <p:cNvPr id="6" name="Abgerundete rechteckige Legende 5">
            <a:extLst>
              <a:ext uri="{FF2B5EF4-FFF2-40B4-BE49-F238E27FC236}">
                <a16:creationId xmlns:a16="http://schemas.microsoft.com/office/drawing/2014/main" id="{35489860-EDF8-E868-546A-7AD8DF5D580E}"/>
              </a:ext>
            </a:extLst>
          </p:cNvPr>
          <p:cNvSpPr/>
          <p:nvPr/>
        </p:nvSpPr>
        <p:spPr>
          <a:xfrm>
            <a:off x="142552" y="4692580"/>
            <a:ext cx="1974294" cy="1232740"/>
          </a:xfrm>
          <a:prstGeom prst="wedgeRoundRectCallout">
            <a:avLst>
              <a:gd name="adj1" fmla="val 57208"/>
              <a:gd name="adj2" fmla="val -41406"/>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Woran siehst du das im Bild?</a:t>
            </a:r>
          </a:p>
          <a:p>
            <a:pPr algn="ctr"/>
            <a:r>
              <a:rPr lang="de-DE" sz="1600" dirty="0">
                <a:solidFill>
                  <a:schemeClr val="tx1"/>
                </a:solidFill>
              </a:rPr>
              <a:t>Woran siehst du das in der Rechnung?</a:t>
            </a:r>
          </a:p>
        </p:txBody>
      </p:sp>
    </p:spTree>
    <p:extLst>
      <p:ext uri="{BB962C8B-B14F-4D97-AF65-F5344CB8AC3E}">
        <p14:creationId xmlns:p14="http://schemas.microsoft.com/office/powerpoint/2010/main" val="4268116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3" grpId="0" animBg="1"/>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Gruppieren 71">
            <a:extLst>
              <a:ext uri="{FF2B5EF4-FFF2-40B4-BE49-F238E27FC236}">
                <a16:creationId xmlns:a16="http://schemas.microsoft.com/office/drawing/2014/main" id="{0B592FA8-0912-3111-8819-84E3F8BF5EA6}"/>
              </a:ext>
            </a:extLst>
          </p:cNvPr>
          <p:cNvGrpSpPr/>
          <p:nvPr/>
        </p:nvGrpSpPr>
        <p:grpSpPr>
          <a:xfrm>
            <a:off x="2248052" y="2668577"/>
            <a:ext cx="6046862" cy="3511923"/>
            <a:chOff x="2248052" y="2668577"/>
            <a:chExt cx="6046862" cy="3511923"/>
          </a:xfrm>
        </p:grpSpPr>
        <p:pic>
          <p:nvPicPr>
            <p:cNvPr id="7" name="Grafik 6">
              <a:extLst>
                <a:ext uri="{FF2B5EF4-FFF2-40B4-BE49-F238E27FC236}">
                  <a16:creationId xmlns:a16="http://schemas.microsoft.com/office/drawing/2014/main" id="{6966F1AE-3D3A-C0A5-8768-04BD298F289D}"/>
                </a:ext>
              </a:extLst>
            </p:cNvPr>
            <p:cNvPicPr>
              <a:picLocks noChangeAspect="1"/>
            </p:cNvPicPr>
            <p:nvPr/>
          </p:nvPicPr>
          <p:blipFill rotWithShape="1">
            <a:blip r:embed="rId3">
              <a:clrChange>
                <a:clrFrom>
                  <a:srgbClr val="FFF2CC"/>
                </a:clrFrom>
                <a:clrTo>
                  <a:srgbClr val="FFF2CC">
                    <a:alpha val="0"/>
                  </a:srgbClr>
                </a:clrTo>
              </a:clrChange>
              <a:extLst>
                <a:ext uri="{28A0092B-C50C-407E-A947-70E740481C1C}">
                  <a14:useLocalDpi xmlns:a14="http://schemas.microsoft.com/office/drawing/2010/main"/>
                </a:ext>
              </a:extLst>
            </a:blip>
            <a:srcRect/>
            <a:stretch/>
          </p:blipFill>
          <p:spPr>
            <a:xfrm>
              <a:off x="2248052" y="2668577"/>
              <a:ext cx="6046862" cy="3511923"/>
            </a:xfrm>
            <a:prstGeom prst="rect">
              <a:avLst/>
            </a:prstGeom>
          </p:spPr>
        </p:pic>
        <p:grpSp>
          <p:nvGrpSpPr>
            <p:cNvPr id="71" name="Gruppieren 70">
              <a:extLst>
                <a:ext uri="{FF2B5EF4-FFF2-40B4-BE49-F238E27FC236}">
                  <a16:creationId xmlns:a16="http://schemas.microsoft.com/office/drawing/2014/main" id="{7AC520B3-83F4-E39C-4755-D1EC2B510FCD}"/>
                </a:ext>
              </a:extLst>
            </p:cNvPr>
            <p:cNvGrpSpPr>
              <a:grpSpLocks noChangeAspect="1"/>
            </p:cNvGrpSpPr>
            <p:nvPr/>
          </p:nvGrpSpPr>
          <p:grpSpPr>
            <a:xfrm>
              <a:off x="5443834" y="4399796"/>
              <a:ext cx="1584000" cy="494336"/>
              <a:chOff x="8961730" y="3385677"/>
              <a:chExt cx="1556769" cy="485837"/>
            </a:xfrm>
          </p:grpSpPr>
          <p:pic>
            <p:nvPicPr>
              <p:cNvPr id="23" name="Grafik 22">
                <a:extLst>
                  <a:ext uri="{FF2B5EF4-FFF2-40B4-BE49-F238E27FC236}">
                    <a16:creationId xmlns:a16="http://schemas.microsoft.com/office/drawing/2014/main" id="{05E05DA7-0ABE-C970-CECE-D0026BBA58F4}"/>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10322527" y="3385677"/>
                <a:ext cx="195972" cy="199409"/>
              </a:xfrm>
              <a:prstGeom prst="rect">
                <a:avLst/>
              </a:prstGeom>
            </p:spPr>
          </p:pic>
          <p:pic>
            <p:nvPicPr>
              <p:cNvPr id="24" name="Grafik 23" descr="Ein Bild, das Farbigkeit, Screenshot, rot, Mond enthält.&#10;&#10;Automatisch generierte Beschreibung">
                <a:extLst>
                  <a:ext uri="{FF2B5EF4-FFF2-40B4-BE49-F238E27FC236}">
                    <a16:creationId xmlns:a16="http://schemas.microsoft.com/office/drawing/2014/main" id="{3BE242D3-A460-B01B-CE33-2D596D4E0D7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968872" y="3385677"/>
                <a:ext cx="195972" cy="195972"/>
              </a:xfrm>
              <a:prstGeom prst="rect">
                <a:avLst/>
              </a:prstGeom>
            </p:spPr>
          </p:pic>
          <p:pic>
            <p:nvPicPr>
              <p:cNvPr id="25" name="Grafik 24" descr="Ein Bild, das Farbigkeit, Screenshot, rot, Mond enthält.&#10;&#10;Automatisch generierte Beschreibung">
                <a:extLst>
                  <a:ext uri="{FF2B5EF4-FFF2-40B4-BE49-F238E27FC236}">
                    <a16:creationId xmlns:a16="http://schemas.microsoft.com/office/drawing/2014/main" id="{495DBF44-53A7-E261-544F-D1064E0833D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190811" y="3385677"/>
                <a:ext cx="195972" cy="195972"/>
              </a:xfrm>
              <a:prstGeom prst="rect">
                <a:avLst/>
              </a:prstGeom>
            </p:spPr>
          </p:pic>
          <p:pic>
            <p:nvPicPr>
              <p:cNvPr id="26" name="Grafik 25" descr="Ein Bild, das Farbigkeit, Screenshot, rot, Mond enthält.&#10;&#10;Automatisch generierte Beschreibung">
                <a:extLst>
                  <a:ext uri="{FF2B5EF4-FFF2-40B4-BE49-F238E27FC236}">
                    <a16:creationId xmlns:a16="http://schemas.microsoft.com/office/drawing/2014/main" id="{D00CC3D7-74C6-DFB9-7AE4-897111682FB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412750" y="3385677"/>
                <a:ext cx="195972" cy="195972"/>
              </a:xfrm>
              <a:prstGeom prst="rect">
                <a:avLst/>
              </a:prstGeom>
            </p:spPr>
          </p:pic>
          <p:pic>
            <p:nvPicPr>
              <p:cNvPr id="27" name="Grafik 26" descr="Ein Bild, das Farbigkeit, Screenshot, rot, Mond enthält.&#10;&#10;Automatisch generierte Beschreibung">
                <a:extLst>
                  <a:ext uri="{FF2B5EF4-FFF2-40B4-BE49-F238E27FC236}">
                    <a16:creationId xmlns:a16="http://schemas.microsoft.com/office/drawing/2014/main" id="{9C9AE875-F6D0-E2B7-50E5-E94D3DDB8FC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634689" y="3385677"/>
                <a:ext cx="195972" cy="195972"/>
              </a:xfrm>
              <a:prstGeom prst="rect">
                <a:avLst/>
              </a:prstGeom>
            </p:spPr>
          </p:pic>
          <p:pic>
            <p:nvPicPr>
              <p:cNvPr id="28" name="Grafik 27">
                <a:extLst>
                  <a:ext uri="{FF2B5EF4-FFF2-40B4-BE49-F238E27FC236}">
                    <a16:creationId xmlns:a16="http://schemas.microsoft.com/office/drawing/2014/main" id="{5346E604-C7B8-5B09-9628-4BDAA05DC66C}"/>
                  </a:ext>
                </a:extLst>
              </p:cNvPr>
              <p:cNvPicPr>
                <a:picLocks noChangeAspect="1"/>
              </p:cNvPicPr>
              <p:nvPr/>
            </p:nvPicPr>
            <p:blipFill>
              <a:blip r:embed="rId6"/>
              <a:srcRect/>
              <a:stretch/>
            </p:blipFill>
            <p:spPr>
              <a:xfrm>
                <a:off x="10078569" y="3385677"/>
                <a:ext cx="195972" cy="195972"/>
              </a:xfrm>
              <a:prstGeom prst="rect">
                <a:avLst/>
              </a:prstGeom>
            </p:spPr>
          </p:pic>
          <p:pic>
            <p:nvPicPr>
              <p:cNvPr id="29" name="Grafik 28">
                <a:extLst>
                  <a:ext uri="{FF2B5EF4-FFF2-40B4-BE49-F238E27FC236}">
                    <a16:creationId xmlns:a16="http://schemas.microsoft.com/office/drawing/2014/main" id="{6A33F8E3-8580-F71E-D713-62588C5F37CC}"/>
                  </a:ext>
                </a:extLst>
              </p:cNvPr>
              <p:cNvPicPr>
                <a:picLocks noChangeAspect="1"/>
              </p:cNvPicPr>
              <p:nvPr/>
            </p:nvPicPr>
            <p:blipFill>
              <a:blip r:embed="rId6"/>
              <a:srcRect/>
              <a:stretch/>
            </p:blipFill>
            <p:spPr>
              <a:xfrm>
                <a:off x="9856629" y="3385677"/>
                <a:ext cx="195972" cy="195972"/>
              </a:xfrm>
              <a:prstGeom prst="rect">
                <a:avLst/>
              </a:prstGeom>
            </p:spPr>
          </p:pic>
          <p:pic>
            <p:nvPicPr>
              <p:cNvPr id="30" name="Grafik 29">
                <a:extLst>
                  <a:ext uri="{FF2B5EF4-FFF2-40B4-BE49-F238E27FC236}">
                    <a16:creationId xmlns:a16="http://schemas.microsoft.com/office/drawing/2014/main" id="{CB486DE3-2729-4AFD-F288-7F94B55847DE}"/>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10315385" y="3672105"/>
                <a:ext cx="195972" cy="199409"/>
              </a:xfrm>
              <a:prstGeom prst="rect">
                <a:avLst/>
              </a:prstGeom>
            </p:spPr>
          </p:pic>
          <p:pic>
            <p:nvPicPr>
              <p:cNvPr id="31" name="Grafik 30" descr="Ein Bild, das Farbigkeit, Screenshot, rot, Mond enthält.&#10;&#10;Automatisch generierte Beschreibung">
                <a:extLst>
                  <a:ext uri="{FF2B5EF4-FFF2-40B4-BE49-F238E27FC236}">
                    <a16:creationId xmlns:a16="http://schemas.microsoft.com/office/drawing/2014/main" id="{18B76B57-965E-FE2E-BD56-67EA1D37071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961730" y="3672105"/>
                <a:ext cx="195972" cy="195972"/>
              </a:xfrm>
              <a:prstGeom prst="rect">
                <a:avLst/>
              </a:prstGeom>
            </p:spPr>
          </p:pic>
          <p:pic>
            <p:nvPicPr>
              <p:cNvPr id="32" name="Grafik 31" descr="Ein Bild, das Farbigkeit, Screenshot, rot, Mond enthält.&#10;&#10;Automatisch generierte Beschreibung">
                <a:extLst>
                  <a:ext uri="{FF2B5EF4-FFF2-40B4-BE49-F238E27FC236}">
                    <a16:creationId xmlns:a16="http://schemas.microsoft.com/office/drawing/2014/main" id="{4601E8FD-5676-CD20-E233-B0CC8032C67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183669" y="3672105"/>
                <a:ext cx="195972" cy="195972"/>
              </a:xfrm>
              <a:prstGeom prst="rect">
                <a:avLst/>
              </a:prstGeom>
            </p:spPr>
          </p:pic>
          <p:pic>
            <p:nvPicPr>
              <p:cNvPr id="33" name="Grafik 32" descr="Ein Bild, das Farbigkeit, Screenshot, rot, Mond enthält.&#10;&#10;Automatisch generierte Beschreibung">
                <a:extLst>
                  <a:ext uri="{FF2B5EF4-FFF2-40B4-BE49-F238E27FC236}">
                    <a16:creationId xmlns:a16="http://schemas.microsoft.com/office/drawing/2014/main" id="{E7E571DB-2B45-1536-C772-EDD685E00F4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405609" y="3672105"/>
                <a:ext cx="195972" cy="195972"/>
              </a:xfrm>
              <a:prstGeom prst="rect">
                <a:avLst/>
              </a:prstGeom>
            </p:spPr>
          </p:pic>
          <p:pic>
            <p:nvPicPr>
              <p:cNvPr id="34" name="Grafik 33">
                <a:extLst>
                  <a:ext uri="{FF2B5EF4-FFF2-40B4-BE49-F238E27FC236}">
                    <a16:creationId xmlns:a16="http://schemas.microsoft.com/office/drawing/2014/main" id="{CADFE32B-1F3C-4ADE-957D-A75BAE92D8B3}"/>
                  </a:ext>
                </a:extLst>
              </p:cNvPr>
              <p:cNvPicPr>
                <a:picLocks noChangeAspect="1"/>
              </p:cNvPicPr>
              <p:nvPr/>
            </p:nvPicPr>
            <p:blipFill>
              <a:blip r:embed="rId7"/>
              <a:srcRect/>
              <a:stretch/>
            </p:blipFill>
            <p:spPr>
              <a:xfrm>
                <a:off x="9634497" y="3672105"/>
                <a:ext cx="189214" cy="195972"/>
              </a:xfrm>
              <a:prstGeom prst="rect">
                <a:avLst/>
              </a:prstGeom>
            </p:spPr>
          </p:pic>
          <p:pic>
            <p:nvPicPr>
              <p:cNvPr id="35" name="Grafik 34">
                <a:extLst>
                  <a:ext uri="{FF2B5EF4-FFF2-40B4-BE49-F238E27FC236}">
                    <a16:creationId xmlns:a16="http://schemas.microsoft.com/office/drawing/2014/main" id="{B347B0EF-931D-8D55-758D-A930423FCD48}"/>
                  </a:ext>
                </a:extLst>
              </p:cNvPr>
              <p:cNvPicPr>
                <a:picLocks noChangeAspect="1"/>
              </p:cNvPicPr>
              <p:nvPr/>
            </p:nvPicPr>
            <p:blipFill>
              <a:blip r:embed="rId6"/>
              <a:srcRect/>
              <a:stretch/>
            </p:blipFill>
            <p:spPr>
              <a:xfrm>
                <a:off x="10071427" y="3672105"/>
                <a:ext cx="195972" cy="195972"/>
              </a:xfrm>
              <a:prstGeom prst="rect">
                <a:avLst/>
              </a:prstGeom>
            </p:spPr>
          </p:pic>
          <p:pic>
            <p:nvPicPr>
              <p:cNvPr id="36" name="Grafik 35">
                <a:extLst>
                  <a:ext uri="{FF2B5EF4-FFF2-40B4-BE49-F238E27FC236}">
                    <a16:creationId xmlns:a16="http://schemas.microsoft.com/office/drawing/2014/main" id="{069803E0-2A42-6215-4E34-67238EFAB00C}"/>
                  </a:ext>
                </a:extLst>
              </p:cNvPr>
              <p:cNvPicPr>
                <a:picLocks noChangeAspect="1"/>
              </p:cNvPicPr>
              <p:nvPr/>
            </p:nvPicPr>
            <p:blipFill>
              <a:blip r:embed="rId6"/>
              <a:srcRect/>
              <a:stretch/>
            </p:blipFill>
            <p:spPr>
              <a:xfrm>
                <a:off x="9849487" y="3672105"/>
                <a:ext cx="195972" cy="195972"/>
              </a:xfrm>
              <a:prstGeom prst="rect">
                <a:avLst/>
              </a:prstGeom>
            </p:spPr>
          </p:pic>
        </p:grpSp>
        <p:grpSp>
          <p:nvGrpSpPr>
            <p:cNvPr id="56" name="Gruppieren 55">
              <a:extLst>
                <a:ext uri="{FF2B5EF4-FFF2-40B4-BE49-F238E27FC236}">
                  <a16:creationId xmlns:a16="http://schemas.microsoft.com/office/drawing/2014/main" id="{F9EE203E-1B16-3D71-3E7B-B5DF3B943711}"/>
                </a:ext>
              </a:extLst>
            </p:cNvPr>
            <p:cNvGrpSpPr>
              <a:grpSpLocks noChangeAspect="1"/>
            </p:cNvGrpSpPr>
            <p:nvPr/>
          </p:nvGrpSpPr>
          <p:grpSpPr>
            <a:xfrm>
              <a:off x="5454108" y="3776438"/>
              <a:ext cx="1583704" cy="499441"/>
              <a:chOff x="4110332" y="3401866"/>
              <a:chExt cx="1313466" cy="414218"/>
            </a:xfrm>
          </p:grpSpPr>
          <p:pic>
            <p:nvPicPr>
              <p:cNvPr id="57" name="Grafik 56">
                <a:extLst>
                  <a:ext uri="{FF2B5EF4-FFF2-40B4-BE49-F238E27FC236}">
                    <a16:creationId xmlns:a16="http://schemas.microsoft.com/office/drawing/2014/main" id="{D563CDD5-6142-362B-5058-F5E12DA2E765}"/>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5257843" y="3401866"/>
                <a:ext cx="165955" cy="168866"/>
              </a:xfrm>
              <a:prstGeom prst="rect">
                <a:avLst/>
              </a:prstGeom>
            </p:spPr>
          </p:pic>
          <p:pic>
            <p:nvPicPr>
              <p:cNvPr id="58" name="Grafik 57" descr="Ein Bild, das Farbigkeit, Screenshot, rot, Mond enthält.&#10;&#10;Automatisch generierte Beschreibung">
                <a:extLst>
                  <a:ext uri="{FF2B5EF4-FFF2-40B4-BE49-F238E27FC236}">
                    <a16:creationId xmlns:a16="http://schemas.microsoft.com/office/drawing/2014/main" id="{E8293625-3328-7A33-CA8F-5D835A90FF0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111522" y="3401866"/>
                <a:ext cx="165955" cy="165956"/>
              </a:xfrm>
              <a:prstGeom prst="rect">
                <a:avLst/>
              </a:prstGeom>
            </p:spPr>
          </p:pic>
          <p:pic>
            <p:nvPicPr>
              <p:cNvPr id="59" name="Grafik 58" descr="Ein Bild, das Farbigkeit, Screenshot, rot, Mond enthält.&#10;&#10;Automatisch generierte Beschreibung">
                <a:extLst>
                  <a:ext uri="{FF2B5EF4-FFF2-40B4-BE49-F238E27FC236}">
                    <a16:creationId xmlns:a16="http://schemas.microsoft.com/office/drawing/2014/main" id="{672DA2F0-792D-03A7-947B-9FF149DD300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299468" y="3401866"/>
                <a:ext cx="165955" cy="165956"/>
              </a:xfrm>
              <a:prstGeom prst="rect">
                <a:avLst/>
              </a:prstGeom>
            </p:spPr>
          </p:pic>
          <p:pic>
            <p:nvPicPr>
              <p:cNvPr id="60" name="Grafik 59" descr="Ein Bild, das Farbigkeit, Screenshot, rot, Mond enthält.&#10;&#10;Automatisch generierte Beschreibung">
                <a:extLst>
                  <a:ext uri="{FF2B5EF4-FFF2-40B4-BE49-F238E27FC236}">
                    <a16:creationId xmlns:a16="http://schemas.microsoft.com/office/drawing/2014/main" id="{DFA3041A-A4CE-F275-7663-B21817107E9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487413" y="3401866"/>
                <a:ext cx="165955" cy="165956"/>
              </a:xfrm>
              <a:prstGeom prst="rect">
                <a:avLst/>
              </a:prstGeom>
            </p:spPr>
          </p:pic>
          <p:pic>
            <p:nvPicPr>
              <p:cNvPr id="61" name="Grafik 60" descr="Ein Bild, das Farbigkeit, Screenshot, rot, Mond enthält.&#10;&#10;Automatisch generierte Beschreibung">
                <a:extLst>
                  <a:ext uri="{FF2B5EF4-FFF2-40B4-BE49-F238E27FC236}">
                    <a16:creationId xmlns:a16="http://schemas.microsoft.com/office/drawing/2014/main" id="{048D401E-9706-7C2E-1623-767A07C0425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675359" y="3401866"/>
                <a:ext cx="165955" cy="165956"/>
              </a:xfrm>
              <a:prstGeom prst="rect">
                <a:avLst/>
              </a:prstGeom>
            </p:spPr>
          </p:pic>
          <p:pic>
            <p:nvPicPr>
              <p:cNvPr id="62" name="Grafik 61" descr="Ein Bild, das Farbigkeit, Screenshot, rot, Mond enthält.&#10;&#10;Automatisch generierte Beschreibung">
                <a:extLst>
                  <a:ext uri="{FF2B5EF4-FFF2-40B4-BE49-F238E27FC236}">
                    <a16:creationId xmlns:a16="http://schemas.microsoft.com/office/drawing/2014/main" id="{CE2AF3AE-6E98-C991-3F4F-AFF1B3184BC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051250" y="3401866"/>
                <a:ext cx="165955" cy="165956"/>
              </a:xfrm>
              <a:prstGeom prst="rect">
                <a:avLst/>
              </a:prstGeom>
            </p:spPr>
          </p:pic>
          <p:pic>
            <p:nvPicPr>
              <p:cNvPr id="63" name="Grafik 62" descr="Ein Bild, das Farbigkeit, Screenshot, rot, Mond enthält.&#10;&#10;Automatisch generierte Beschreibung">
                <a:extLst>
                  <a:ext uri="{FF2B5EF4-FFF2-40B4-BE49-F238E27FC236}">
                    <a16:creationId xmlns:a16="http://schemas.microsoft.com/office/drawing/2014/main" id="{F8847EB5-9149-5AB8-CAB3-A88A23FA36B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863305" y="3401866"/>
                <a:ext cx="165955" cy="165956"/>
              </a:xfrm>
              <a:prstGeom prst="rect">
                <a:avLst/>
              </a:prstGeom>
            </p:spPr>
          </p:pic>
          <p:pic>
            <p:nvPicPr>
              <p:cNvPr id="64" name="Grafik 63">
                <a:extLst>
                  <a:ext uri="{FF2B5EF4-FFF2-40B4-BE49-F238E27FC236}">
                    <a16:creationId xmlns:a16="http://schemas.microsoft.com/office/drawing/2014/main" id="{5E26FA2B-3A8D-3E73-C2FB-621CE0A078FB}"/>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5256652" y="3647218"/>
                <a:ext cx="165955" cy="168866"/>
              </a:xfrm>
              <a:prstGeom prst="rect">
                <a:avLst/>
              </a:prstGeom>
            </p:spPr>
          </p:pic>
          <p:pic>
            <p:nvPicPr>
              <p:cNvPr id="65" name="Grafik 64" descr="Ein Bild, das Farbigkeit, Screenshot, rot, Mond enthält.&#10;&#10;Automatisch generierte Beschreibung">
                <a:extLst>
                  <a:ext uri="{FF2B5EF4-FFF2-40B4-BE49-F238E27FC236}">
                    <a16:creationId xmlns:a16="http://schemas.microsoft.com/office/drawing/2014/main" id="{0A845DE9-E3A3-BDF0-0933-50CA88A56C6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110332" y="3647218"/>
                <a:ext cx="165955" cy="165956"/>
              </a:xfrm>
              <a:prstGeom prst="rect">
                <a:avLst/>
              </a:prstGeom>
            </p:spPr>
          </p:pic>
          <p:pic>
            <p:nvPicPr>
              <p:cNvPr id="66" name="Grafik 65" descr="Ein Bild, das Farbigkeit, Screenshot, rot, Mond enthält.&#10;&#10;Automatisch generierte Beschreibung">
                <a:extLst>
                  <a:ext uri="{FF2B5EF4-FFF2-40B4-BE49-F238E27FC236}">
                    <a16:creationId xmlns:a16="http://schemas.microsoft.com/office/drawing/2014/main" id="{D0365827-E951-0224-27A7-6295CAF405B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298277" y="3647218"/>
                <a:ext cx="165955" cy="165956"/>
              </a:xfrm>
              <a:prstGeom prst="rect">
                <a:avLst/>
              </a:prstGeom>
            </p:spPr>
          </p:pic>
          <p:pic>
            <p:nvPicPr>
              <p:cNvPr id="67" name="Grafik 66" descr="Ein Bild, das Farbigkeit, Screenshot, rot, Mond enthält.&#10;&#10;Automatisch generierte Beschreibung">
                <a:extLst>
                  <a:ext uri="{FF2B5EF4-FFF2-40B4-BE49-F238E27FC236}">
                    <a16:creationId xmlns:a16="http://schemas.microsoft.com/office/drawing/2014/main" id="{076207EC-D9FD-813D-5CA4-F879184ED9E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486223" y="3647218"/>
                <a:ext cx="165955" cy="165956"/>
              </a:xfrm>
              <a:prstGeom prst="rect">
                <a:avLst/>
              </a:prstGeom>
            </p:spPr>
          </p:pic>
          <p:pic>
            <p:nvPicPr>
              <p:cNvPr id="68" name="Grafik 67" descr="Ein Bild, das Farbigkeit, Screenshot, rot, Mond enthält.&#10;&#10;Automatisch generierte Beschreibung">
                <a:extLst>
                  <a:ext uri="{FF2B5EF4-FFF2-40B4-BE49-F238E27FC236}">
                    <a16:creationId xmlns:a16="http://schemas.microsoft.com/office/drawing/2014/main" id="{B94A1B4D-B234-8030-819C-213D90F733E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674168" y="3647218"/>
                <a:ext cx="165955" cy="165956"/>
              </a:xfrm>
              <a:prstGeom prst="rect">
                <a:avLst/>
              </a:prstGeom>
            </p:spPr>
          </p:pic>
          <p:pic>
            <p:nvPicPr>
              <p:cNvPr id="69" name="Grafik 68">
                <a:extLst>
                  <a:ext uri="{FF2B5EF4-FFF2-40B4-BE49-F238E27FC236}">
                    <a16:creationId xmlns:a16="http://schemas.microsoft.com/office/drawing/2014/main" id="{94743E67-F6C1-F343-9C60-479A9A05DE7F}"/>
                  </a:ext>
                </a:extLst>
              </p:cNvPr>
              <p:cNvPicPr>
                <a:picLocks noChangeAspect="1"/>
              </p:cNvPicPr>
              <p:nvPr/>
            </p:nvPicPr>
            <p:blipFill>
              <a:blip r:embed="rId6"/>
              <a:srcRect/>
              <a:stretch/>
            </p:blipFill>
            <p:spPr>
              <a:xfrm>
                <a:off x="5050060" y="3647218"/>
                <a:ext cx="165955" cy="165956"/>
              </a:xfrm>
              <a:prstGeom prst="rect">
                <a:avLst/>
              </a:prstGeom>
            </p:spPr>
          </p:pic>
          <p:pic>
            <p:nvPicPr>
              <p:cNvPr id="70" name="Grafik 69" descr="Ein Bild, das Farbigkeit, Screenshot, rot, Mond enthält.&#10;&#10;Automatisch generierte Beschreibung">
                <a:extLst>
                  <a:ext uri="{FF2B5EF4-FFF2-40B4-BE49-F238E27FC236}">
                    <a16:creationId xmlns:a16="http://schemas.microsoft.com/office/drawing/2014/main" id="{3A2CB844-F2A2-F524-DDE8-782D1EACFE1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862114" y="3647218"/>
                <a:ext cx="165955" cy="165956"/>
              </a:xfrm>
              <a:prstGeom prst="rect">
                <a:avLst/>
              </a:prstGeom>
            </p:spPr>
          </p:pic>
        </p:grpSp>
      </p:grpSp>
      <p:sp>
        <p:nvSpPr>
          <p:cNvPr id="2" name="Titel 1">
            <a:extLst>
              <a:ext uri="{FF2B5EF4-FFF2-40B4-BE49-F238E27FC236}">
                <a16:creationId xmlns:a16="http://schemas.microsoft.com/office/drawing/2014/main" id="{94C9CCF8-03CB-2DA1-D885-046DECF1D3D9}"/>
              </a:ext>
            </a:extLst>
          </p:cNvPr>
          <p:cNvSpPr>
            <a:spLocks noGrp="1"/>
          </p:cNvSpPr>
          <p:nvPr>
            <p:ph type="title"/>
          </p:nvPr>
        </p:nvSpPr>
        <p:spPr>
          <a:xfrm>
            <a:off x="1096423" y="382774"/>
            <a:ext cx="8047577" cy="603704"/>
          </a:xfrm>
        </p:spPr>
        <p:txBody>
          <a:bodyPr>
            <a:normAutofit/>
          </a:bodyPr>
          <a:lstStyle/>
          <a:p>
            <a:r>
              <a:rPr lang="de-DE" dirty="0"/>
              <a:t>Materialhandlungen sprachlich begleiten</a:t>
            </a:r>
          </a:p>
        </p:txBody>
      </p:sp>
      <p:sp>
        <p:nvSpPr>
          <p:cNvPr id="3" name="Textplatzhalter 2">
            <a:extLst>
              <a:ext uri="{FF2B5EF4-FFF2-40B4-BE49-F238E27FC236}">
                <a16:creationId xmlns:a16="http://schemas.microsoft.com/office/drawing/2014/main" id="{6AFA3616-84D8-A116-0E7F-AD25AA4E50C1}"/>
              </a:ext>
            </a:extLst>
          </p:cNvPr>
          <p:cNvSpPr>
            <a:spLocks noGrp="1"/>
          </p:cNvSpPr>
          <p:nvPr>
            <p:ph type="body" sz="quarter" idx="13"/>
          </p:nvPr>
        </p:nvSpPr>
        <p:spPr/>
        <p:txBody>
          <a:bodyPr/>
          <a:lstStyle/>
          <a:p>
            <a:r>
              <a:rPr lang="de-DE" dirty="0"/>
              <a:t> ZUR DARSTELLUNGSVERNETZUNG ANREGEN</a:t>
            </a:r>
          </a:p>
          <a:p>
            <a:endParaRPr lang="de-DE" dirty="0"/>
          </a:p>
        </p:txBody>
      </p:sp>
      <p:sp>
        <p:nvSpPr>
          <p:cNvPr id="38" name="Oval 37">
            <a:extLst>
              <a:ext uri="{FF2B5EF4-FFF2-40B4-BE49-F238E27FC236}">
                <a16:creationId xmlns:a16="http://schemas.microsoft.com/office/drawing/2014/main" id="{EFF6C6BA-37E1-0161-76B4-8DCB7AE6A473}"/>
              </a:ext>
            </a:extLst>
          </p:cNvPr>
          <p:cNvSpPr/>
          <p:nvPr/>
        </p:nvSpPr>
        <p:spPr>
          <a:xfrm>
            <a:off x="3914823" y="3643779"/>
            <a:ext cx="229697" cy="132250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Oval 38">
            <a:extLst>
              <a:ext uri="{FF2B5EF4-FFF2-40B4-BE49-F238E27FC236}">
                <a16:creationId xmlns:a16="http://schemas.microsoft.com/office/drawing/2014/main" id="{B5A93329-7771-3319-49DA-5FD864879BC1}"/>
              </a:ext>
            </a:extLst>
          </p:cNvPr>
          <p:cNvSpPr/>
          <p:nvPr/>
        </p:nvSpPr>
        <p:spPr>
          <a:xfrm>
            <a:off x="4293858" y="3643779"/>
            <a:ext cx="266218" cy="1322500"/>
          </a:xfrm>
          <a:prstGeom prst="ellipse">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0" name="Abgerundete rechteckige Legende 89">
            <a:extLst>
              <a:ext uri="{FF2B5EF4-FFF2-40B4-BE49-F238E27FC236}">
                <a16:creationId xmlns:a16="http://schemas.microsoft.com/office/drawing/2014/main" id="{9C1315A3-A514-EFE0-8CAA-213CE1E3C8A7}"/>
              </a:ext>
            </a:extLst>
          </p:cNvPr>
          <p:cNvSpPr/>
          <p:nvPr/>
        </p:nvSpPr>
        <p:spPr>
          <a:xfrm>
            <a:off x="1818320" y="2356938"/>
            <a:ext cx="2233877" cy="1095745"/>
          </a:xfrm>
          <a:prstGeom prst="wedgeRoundRectCallout">
            <a:avLst>
              <a:gd name="adj1" fmla="val 4373"/>
              <a:gd name="adj2" fmla="val 92635"/>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Vergleiche mal das Bild mit unserer Rechnung. Was fällt dir auf?</a:t>
            </a:r>
          </a:p>
        </p:txBody>
      </p:sp>
      <p:sp>
        <p:nvSpPr>
          <p:cNvPr id="91" name="Abgerundete rechteckige Legende 90">
            <a:extLst>
              <a:ext uri="{FF2B5EF4-FFF2-40B4-BE49-F238E27FC236}">
                <a16:creationId xmlns:a16="http://schemas.microsoft.com/office/drawing/2014/main" id="{1A62BF68-334E-D9E3-8171-93989BE444E9}"/>
              </a:ext>
            </a:extLst>
          </p:cNvPr>
          <p:cNvSpPr/>
          <p:nvPr/>
        </p:nvSpPr>
        <p:spPr>
          <a:xfrm>
            <a:off x="27296" y="3483184"/>
            <a:ext cx="2000911" cy="2202365"/>
          </a:xfrm>
          <a:prstGeom prst="wedgeRoundRectCallout">
            <a:avLst>
              <a:gd name="adj1" fmla="val 61561"/>
              <a:gd name="adj2" fmla="val -12897"/>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Wo siehst du im Bild, dass das Ergebnis immer 7 ist? Die </a:t>
            </a:r>
            <a:r>
              <a:rPr lang="de-DE" sz="1600" dirty="0" err="1">
                <a:solidFill>
                  <a:schemeClr val="tx1"/>
                </a:solidFill>
              </a:rPr>
              <a:t>Plättchenbilder</a:t>
            </a:r>
            <a:r>
              <a:rPr lang="de-DE" sz="1600" dirty="0">
                <a:solidFill>
                  <a:schemeClr val="tx1"/>
                </a:solidFill>
              </a:rPr>
              <a:t> sehen doch unterschiedlich aus …</a:t>
            </a:r>
          </a:p>
        </p:txBody>
      </p:sp>
      <p:sp>
        <p:nvSpPr>
          <p:cNvPr id="4" name="Datumsplatzhalter 4">
            <a:extLst>
              <a:ext uri="{FF2B5EF4-FFF2-40B4-BE49-F238E27FC236}">
                <a16:creationId xmlns:a16="http://schemas.microsoft.com/office/drawing/2014/main" id="{14E4CAD3-8963-4E7B-C631-6A1DF21AC0D0}"/>
              </a:ext>
            </a:extLst>
          </p:cNvPr>
          <p:cNvSpPr txBox="1">
            <a:spLocks/>
          </p:cNvSpPr>
          <p:nvPr/>
        </p:nvSpPr>
        <p:spPr>
          <a:xfrm>
            <a:off x="580260" y="6338729"/>
            <a:ext cx="2057400" cy="393256"/>
          </a:xfrm>
          <a:prstGeom prst="rect">
            <a:avLst/>
          </a:prstGeom>
        </p:spPr>
        <p:txBody>
          <a:bodyPr/>
          <a:lstStyle>
            <a:defPPr>
              <a:defRPr lang="de-DE"/>
            </a:defPPr>
            <a:lvl1pPr marL="0" algn="l" defTabSz="457200" rtl="0" eaLnBrk="0" fontAlgn="base" latinLnBrk="0" hangingPunct="0">
              <a:spcBef>
                <a:spcPct val="0"/>
              </a:spcBef>
              <a:spcAft>
                <a:spcPct val="0"/>
              </a:spcAft>
              <a:defRPr sz="1200" kern="1200">
                <a:solidFill>
                  <a:schemeClr val="bg2">
                    <a:lumMod val="50000"/>
                  </a:schemeClr>
                </a:solidFill>
                <a:latin typeface="Arial" panose="020B0604020202020204" pitchFamily="34" charset="0"/>
                <a:ea typeface="ＭＳ Ｐゴシック" charset="-128"/>
                <a:cs typeface="Arial" panose="020B0604020202020204" pitchFamily="34" charset="0"/>
              </a:defRPr>
            </a:lvl1pPr>
            <a:lvl2pPr marL="4572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pPr>
              <a:lnSpc>
                <a:spcPct val="150000"/>
              </a:lnSpc>
            </a:pPr>
            <a:fld id="{000CEE34-2044-5642-B412-BC2C7C7150CF}" type="datetime6">
              <a:rPr lang="de-DE" smtClean="0"/>
              <a:pPr>
                <a:lnSpc>
                  <a:spcPct val="150000"/>
                </a:lnSpc>
              </a:pPr>
              <a:t>April 24</a:t>
            </a:fld>
            <a:endParaRPr lang="de-DE" dirty="0"/>
          </a:p>
        </p:txBody>
      </p:sp>
    </p:spTree>
    <p:extLst>
      <p:ext uri="{BB962C8B-B14F-4D97-AF65-F5344CB8AC3E}">
        <p14:creationId xmlns:p14="http://schemas.microsoft.com/office/powerpoint/2010/main" val="1282662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9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 rechteckige Legende 11">
            <a:extLst>
              <a:ext uri="{FF2B5EF4-FFF2-40B4-BE49-F238E27FC236}">
                <a16:creationId xmlns:a16="http://schemas.microsoft.com/office/drawing/2014/main" id="{41E3979C-569F-3834-5EB3-63997A38E9BF}"/>
              </a:ext>
            </a:extLst>
          </p:cNvPr>
          <p:cNvSpPr/>
          <p:nvPr/>
        </p:nvSpPr>
        <p:spPr>
          <a:xfrm>
            <a:off x="168831" y="2966550"/>
            <a:ext cx="2429110" cy="1172192"/>
          </a:xfrm>
          <a:prstGeom prst="wedgeRoundRectCallout">
            <a:avLst>
              <a:gd name="adj1" fmla="val 78369"/>
              <a:gd name="adj2" fmla="val 42907"/>
              <a:gd name="adj3" fmla="val 16667"/>
            </a:avLst>
          </a:prstGeom>
          <a:no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2">
                    <a:lumMod val="90000"/>
                  </a:schemeClr>
                </a:solidFill>
                <a:cs typeface="Calibri"/>
              </a:rPr>
              <a:t>Ich unterstütze das Gesagte an passender Stelle durch Betonung und Gestik.</a:t>
            </a:r>
          </a:p>
        </p:txBody>
      </p:sp>
      <p:sp>
        <p:nvSpPr>
          <p:cNvPr id="17" name="Abgerundete rechteckige Legende 11">
            <a:extLst>
              <a:ext uri="{FF2B5EF4-FFF2-40B4-BE49-F238E27FC236}">
                <a16:creationId xmlns:a16="http://schemas.microsoft.com/office/drawing/2014/main" id="{E15DCAE3-67E4-48C8-EF0D-51B9593C8242}"/>
              </a:ext>
            </a:extLst>
          </p:cNvPr>
          <p:cNvSpPr/>
          <p:nvPr/>
        </p:nvSpPr>
        <p:spPr>
          <a:xfrm>
            <a:off x="789942" y="1708650"/>
            <a:ext cx="2055176" cy="1060905"/>
          </a:xfrm>
          <a:prstGeom prst="wedgeRoundRectCallout">
            <a:avLst>
              <a:gd name="adj1" fmla="val 56870"/>
              <a:gd name="adj2" fmla="val 78351"/>
              <a:gd name="adj3" fmla="val 16667"/>
            </a:avLst>
          </a:prstGeom>
          <a:no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2">
                    <a:lumMod val="90000"/>
                  </a:schemeClr>
                </a:solidFill>
                <a:cs typeface="Calibri"/>
              </a:rPr>
              <a:t>Ich nutze selbst die Fachausdrücke korrekt und konsequent.    </a:t>
            </a:r>
          </a:p>
        </p:txBody>
      </p:sp>
      <p:sp>
        <p:nvSpPr>
          <p:cNvPr id="19" name="Abgerundete rechteckige Legende 11">
            <a:extLst>
              <a:ext uri="{FF2B5EF4-FFF2-40B4-BE49-F238E27FC236}">
                <a16:creationId xmlns:a16="http://schemas.microsoft.com/office/drawing/2014/main" id="{F920119B-3F2F-AEE3-BF93-4E869366C99A}"/>
              </a:ext>
            </a:extLst>
          </p:cNvPr>
          <p:cNvSpPr/>
          <p:nvPr/>
        </p:nvSpPr>
        <p:spPr>
          <a:xfrm>
            <a:off x="168831" y="4376201"/>
            <a:ext cx="2558756" cy="1172192"/>
          </a:xfrm>
          <a:prstGeom prst="wedgeRoundRectCallout">
            <a:avLst>
              <a:gd name="adj1" fmla="val 75765"/>
              <a:gd name="adj2" fmla="val -60355"/>
              <a:gd name="adj3" fmla="val 16667"/>
            </a:avLst>
          </a:prstGeom>
          <a:no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algn="ctr"/>
            <a:r>
              <a:rPr lang="de-DE" sz="1600" dirty="0">
                <a:solidFill>
                  <a:schemeClr val="bg2">
                    <a:lumMod val="90000"/>
                  </a:schemeClr>
                </a:solidFill>
                <a:cs typeface="Calibri"/>
              </a:rPr>
              <a:t>Ich räume ausreichend Pausen zum Nachdenken, Verstehen und Fragen stellen ein. </a:t>
            </a:r>
          </a:p>
        </p:txBody>
      </p:sp>
      <p:sp>
        <p:nvSpPr>
          <p:cNvPr id="6" name="Abgerundete rechteckige Legende 11">
            <a:extLst>
              <a:ext uri="{FF2B5EF4-FFF2-40B4-BE49-F238E27FC236}">
                <a16:creationId xmlns:a16="http://schemas.microsoft.com/office/drawing/2014/main" id="{A15E75B5-297A-EC13-108B-53419725398A}"/>
              </a:ext>
            </a:extLst>
          </p:cNvPr>
          <p:cNvSpPr/>
          <p:nvPr/>
        </p:nvSpPr>
        <p:spPr>
          <a:xfrm>
            <a:off x="6416412" y="3700033"/>
            <a:ext cx="2727587" cy="1160544"/>
          </a:xfrm>
          <a:prstGeom prst="wedgeRoundRectCallout">
            <a:avLst>
              <a:gd name="adj1" fmla="val -90231"/>
              <a:gd name="adj2" fmla="val -56175"/>
              <a:gd name="adj3" fmla="val 16667"/>
            </a:avLst>
          </a:prstGeom>
          <a:no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2">
                    <a:lumMod val="90000"/>
                  </a:schemeClr>
                </a:solidFill>
                <a:cs typeface="Calibri"/>
              </a:rPr>
              <a:t>Ich fordere die Kinder aktiv dazu auf, den Sprachspeicher zur Hilfe heran zu ziehen.</a:t>
            </a:r>
          </a:p>
        </p:txBody>
      </p:sp>
      <p:sp>
        <p:nvSpPr>
          <p:cNvPr id="7" name="Abgerundete rechteckige Legende 11">
            <a:extLst>
              <a:ext uri="{FF2B5EF4-FFF2-40B4-BE49-F238E27FC236}">
                <a16:creationId xmlns:a16="http://schemas.microsoft.com/office/drawing/2014/main" id="{EE2D54B1-CA73-4DFF-F654-1EF58598BB0F}"/>
              </a:ext>
            </a:extLst>
          </p:cNvPr>
          <p:cNvSpPr/>
          <p:nvPr/>
        </p:nvSpPr>
        <p:spPr>
          <a:xfrm>
            <a:off x="5377705" y="4968912"/>
            <a:ext cx="3647783" cy="1208259"/>
          </a:xfrm>
          <a:prstGeom prst="wedgeRoundRectCallout">
            <a:avLst>
              <a:gd name="adj1" fmla="val -49822"/>
              <a:gd name="adj2" fmla="val -68696"/>
              <a:gd name="adj3" fmla="val 16667"/>
            </a:avLst>
          </a:prstGeom>
          <a:no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2">
                    <a:lumMod val="90000"/>
                  </a:schemeClr>
                </a:solidFill>
                <a:cs typeface="Calibri"/>
              </a:rPr>
              <a:t>Ich knüpfe an Kinderäußerungen an. Das mache ich durch Wiederholungen und Verlängerungen dieser.</a:t>
            </a:r>
          </a:p>
        </p:txBody>
      </p:sp>
      <p:sp>
        <p:nvSpPr>
          <p:cNvPr id="2" name="Abgerundete rechteckige Legende 11">
            <a:extLst>
              <a:ext uri="{FF2B5EF4-FFF2-40B4-BE49-F238E27FC236}">
                <a16:creationId xmlns:a16="http://schemas.microsoft.com/office/drawing/2014/main" id="{B3534CBD-4F9B-24A6-E2BC-1204CCA3F928}"/>
              </a:ext>
            </a:extLst>
          </p:cNvPr>
          <p:cNvSpPr/>
          <p:nvPr/>
        </p:nvSpPr>
        <p:spPr>
          <a:xfrm>
            <a:off x="5184771" y="1321021"/>
            <a:ext cx="3024193" cy="1002333"/>
          </a:xfrm>
          <a:prstGeom prst="wedgeRoundRectCallout">
            <a:avLst>
              <a:gd name="adj1" fmla="val -53340"/>
              <a:gd name="adj2" fmla="val 98332"/>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cs typeface="Calibri"/>
              </a:rPr>
              <a:t>Ich nutze Visualisierungen und Handlungen, um Gesagtes zu unterstützen.</a:t>
            </a:r>
          </a:p>
        </p:txBody>
      </p:sp>
      <p:sp>
        <p:nvSpPr>
          <p:cNvPr id="3" name="Abgerundete rechteckige Legende 11">
            <a:extLst>
              <a:ext uri="{FF2B5EF4-FFF2-40B4-BE49-F238E27FC236}">
                <a16:creationId xmlns:a16="http://schemas.microsoft.com/office/drawing/2014/main" id="{9F4CC6BD-E431-E5B1-681A-3E5C3AA3D2F4}"/>
              </a:ext>
            </a:extLst>
          </p:cNvPr>
          <p:cNvSpPr/>
          <p:nvPr/>
        </p:nvSpPr>
        <p:spPr>
          <a:xfrm>
            <a:off x="2999651" y="1326851"/>
            <a:ext cx="2055176" cy="1079080"/>
          </a:xfrm>
          <a:prstGeom prst="wedgeRoundRectCallout">
            <a:avLst>
              <a:gd name="adj1" fmla="val -3747"/>
              <a:gd name="adj2" fmla="val 92800"/>
              <a:gd name="adj3" fmla="val 16667"/>
            </a:avLst>
          </a:prstGeom>
          <a:no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2">
                    <a:lumMod val="90000"/>
                  </a:schemeClr>
                </a:solidFill>
                <a:cs typeface="Calibri"/>
              </a:rPr>
              <a:t>Ich knüpfe an die Alltagssprache meiner </a:t>
            </a:r>
            <a:r>
              <a:rPr lang="de-DE" sz="1600" dirty="0" err="1">
                <a:solidFill>
                  <a:schemeClr val="bg2">
                    <a:lumMod val="90000"/>
                  </a:schemeClr>
                </a:solidFill>
                <a:cs typeface="Calibri"/>
              </a:rPr>
              <a:t>Schüler:innen</a:t>
            </a:r>
            <a:r>
              <a:rPr lang="de-DE" sz="1600" dirty="0">
                <a:solidFill>
                  <a:schemeClr val="bg2">
                    <a:lumMod val="90000"/>
                  </a:schemeClr>
                </a:solidFill>
                <a:cs typeface="Calibri"/>
              </a:rPr>
              <a:t> an.</a:t>
            </a:r>
          </a:p>
        </p:txBody>
      </p:sp>
      <p:sp>
        <p:nvSpPr>
          <p:cNvPr id="5" name="Datumsplatzhalter 4">
            <a:extLst>
              <a:ext uri="{FF2B5EF4-FFF2-40B4-BE49-F238E27FC236}">
                <a16:creationId xmlns:a16="http://schemas.microsoft.com/office/drawing/2014/main" id="{170F54D6-1455-F2EB-3D55-9154C790558F}"/>
              </a:ext>
            </a:extLst>
          </p:cNvPr>
          <p:cNvSpPr txBox="1">
            <a:spLocks/>
          </p:cNvSpPr>
          <p:nvPr/>
        </p:nvSpPr>
        <p:spPr>
          <a:xfrm>
            <a:off x="580260" y="6338729"/>
            <a:ext cx="2057400" cy="393256"/>
          </a:xfrm>
          <a:prstGeom prst="rect">
            <a:avLst/>
          </a:prstGeom>
        </p:spPr>
        <p:txBody>
          <a:bodyPr/>
          <a:lstStyle>
            <a:defPPr>
              <a:defRPr lang="de-DE"/>
            </a:defPPr>
            <a:lvl1pPr marL="0" algn="l" defTabSz="457200" rtl="0" eaLnBrk="0" fontAlgn="base" latinLnBrk="0" hangingPunct="0">
              <a:spcBef>
                <a:spcPct val="0"/>
              </a:spcBef>
              <a:spcAft>
                <a:spcPct val="0"/>
              </a:spcAft>
              <a:defRPr sz="1200" kern="1200">
                <a:solidFill>
                  <a:schemeClr val="bg2">
                    <a:lumMod val="50000"/>
                  </a:schemeClr>
                </a:solidFill>
                <a:latin typeface="Arial" panose="020B0604020202020204" pitchFamily="34" charset="0"/>
                <a:ea typeface="ＭＳ Ｐゴシック" charset="-128"/>
                <a:cs typeface="Arial" panose="020B0604020202020204" pitchFamily="34" charset="0"/>
              </a:defRPr>
            </a:lvl1pPr>
            <a:lvl2pPr marL="4572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pPr>
              <a:lnSpc>
                <a:spcPct val="150000"/>
              </a:lnSpc>
            </a:pPr>
            <a:fld id="{000CEE34-2044-5642-B412-BC2C7C7150CF}" type="datetime6">
              <a:rPr lang="de-DE" smtClean="0"/>
              <a:pPr>
                <a:lnSpc>
                  <a:spcPct val="150000"/>
                </a:lnSpc>
              </a:pPr>
              <a:t>April 24</a:t>
            </a:fld>
            <a:endParaRPr lang="de-DE" dirty="0"/>
          </a:p>
        </p:txBody>
      </p:sp>
      <p:sp>
        <p:nvSpPr>
          <p:cNvPr id="8" name="Abgerundete rechteckige Legende 11">
            <a:extLst>
              <a:ext uri="{FF2B5EF4-FFF2-40B4-BE49-F238E27FC236}">
                <a16:creationId xmlns:a16="http://schemas.microsoft.com/office/drawing/2014/main" id="{2D06FCDA-EAD1-AB20-BD1E-EBC75D28375C}"/>
              </a:ext>
            </a:extLst>
          </p:cNvPr>
          <p:cNvSpPr/>
          <p:nvPr/>
        </p:nvSpPr>
        <p:spPr>
          <a:xfrm>
            <a:off x="6416412" y="2405931"/>
            <a:ext cx="2636555" cy="1146715"/>
          </a:xfrm>
          <a:prstGeom prst="wedgeRoundRectCallout">
            <a:avLst>
              <a:gd name="adj1" fmla="val -94530"/>
              <a:gd name="adj2" fmla="val 20070"/>
              <a:gd name="adj3" fmla="val 16667"/>
            </a:avLst>
          </a:prstGeom>
          <a:no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2">
                    <a:lumMod val="90000"/>
                  </a:schemeClr>
                </a:solidFill>
                <a:cs typeface="Calibri"/>
              </a:rPr>
              <a:t>Ich initiiere durch das Stellen offener Fragen längere Äußerungen der Kinder.</a:t>
            </a:r>
          </a:p>
        </p:txBody>
      </p:sp>
      <p:pic>
        <p:nvPicPr>
          <p:cNvPr id="4" name="Grafik 3">
            <a:extLst>
              <a:ext uri="{FF2B5EF4-FFF2-40B4-BE49-F238E27FC236}">
                <a16:creationId xmlns:a16="http://schemas.microsoft.com/office/drawing/2014/main" id="{8309073A-B874-6460-01C9-EECB533631A1}"/>
              </a:ext>
            </a:extLst>
          </p:cNvPr>
          <p:cNvPicPr>
            <a:picLocks noChangeAspect="1"/>
          </p:cNvPicPr>
          <p:nvPr/>
        </p:nvPicPr>
        <p:blipFill>
          <a:blip r:embed="rId3"/>
          <a:stretch>
            <a:fillRect/>
          </a:stretch>
        </p:blipFill>
        <p:spPr>
          <a:xfrm>
            <a:off x="3406931" y="3057219"/>
            <a:ext cx="1451003" cy="2132975"/>
          </a:xfrm>
          <a:prstGeom prst="rect">
            <a:avLst/>
          </a:prstGeom>
        </p:spPr>
      </p:pic>
      <p:sp>
        <p:nvSpPr>
          <p:cNvPr id="13" name="Titel 1">
            <a:extLst>
              <a:ext uri="{FF2B5EF4-FFF2-40B4-BE49-F238E27FC236}">
                <a16:creationId xmlns:a16="http://schemas.microsoft.com/office/drawing/2014/main" id="{D91EFA9A-2CF9-C39E-A0D7-AB4DC4314202}"/>
              </a:ext>
            </a:extLst>
          </p:cNvPr>
          <p:cNvSpPr>
            <a:spLocks noGrp="1"/>
          </p:cNvSpPr>
          <p:nvPr>
            <p:ph type="title"/>
          </p:nvPr>
        </p:nvSpPr>
        <p:spPr>
          <a:xfrm>
            <a:off x="1096423" y="382774"/>
            <a:ext cx="8047577" cy="603704"/>
          </a:xfrm>
        </p:spPr>
        <p:txBody>
          <a:bodyPr>
            <a:normAutofit/>
          </a:bodyPr>
          <a:lstStyle/>
          <a:p>
            <a:r>
              <a:rPr lang="de-DE" dirty="0"/>
              <a:t>Materialhandlungen sprachlich begleiten</a:t>
            </a:r>
          </a:p>
        </p:txBody>
      </p:sp>
    </p:spTree>
    <p:extLst>
      <p:ext uri="{BB962C8B-B14F-4D97-AF65-F5344CB8AC3E}">
        <p14:creationId xmlns:p14="http://schemas.microsoft.com/office/powerpoint/2010/main" val="6789742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96423" y="382774"/>
            <a:ext cx="7644062" cy="603704"/>
          </a:xfrm>
        </p:spPr>
        <p:txBody>
          <a:bodyPr>
            <a:normAutofit/>
          </a:bodyPr>
          <a:lstStyle/>
          <a:p>
            <a:r>
              <a:rPr lang="de-DE" dirty="0"/>
              <a:t>Materialhandlungen sprachlich begleiten</a:t>
            </a:r>
          </a:p>
        </p:txBody>
      </p:sp>
      <p:sp>
        <p:nvSpPr>
          <p:cNvPr id="3" name="Textplatzhalter 2"/>
          <p:cNvSpPr>
            <a:spLocks noGrp="1"/>
          </p:cNvSpPr>
          <p:nvPr>
            <p:ph type="body" sz="quarter" idx="13"/>
          </p:nvPr>
        </p:nvSpPr>
        <p:spPr/>
        <p:txBody>
          <a:bodyPr/>
          <a:lstStyle/>
          <a:p>
            <a:r>
              <a:rPr lang="de-DE" dirty="0"/>
              <a:t>KERNBOTSCHAFT 3</a:t>
            </a:r>
          </a:p>
        </p:txBody>
      </p:sp>
      <p:sp>
        <p:nvSpPr>
          <p:cNvPr id="6" name="Foliennummernplatzhalter 5"/>
          <p:cNvSpPr>
            <a:spLocks noGrp="1"/>
          </p:cNvSpPr>
          <p:nvPr>
            <p:ph type="sldNum" sz="quarter" idx="12"/>
          </p:nvPr>
        </p:nvSpPr>
        <p:spPr/>
        <p:txBody>
          <a:bodyPr/>
          <a:lstStyle/>
          <a:p>
            <a:fld id="{C3752B7C-18A9-864D-BBCB-54A9F41B5594}" type="slidenum">
              <a:rPr lang="de-DE" smtClean="0"/>
              <a:pPr/>
              <a:t>53</a:t>
            </a:fld>
            <a:endParaRPr lang="de-DE" dirty="0"/>
          </a:p>
        </p:txBody>
      </p:sp>
      <p:sp>
        <p:nvSpPr>
          <p:cNvPr id="8" name="Gefaltete Ecke 7"/>
          <p:cNvSpPr/>
          <p:nvPr/>
        </p:nvSpPr>
        <p:spPr>
          <a:xfrm>
            <a:off x="1244600" y="1983776"/>
            <a:ext cx="6578600" cy="3782024"/>
          </a:xfrm>
          <a:prstGeom prst="foldedCorner">
            <a:avLst>
              <a:gd name="adj" fmla="val 637"/>
            </a:avLst>
          </a:prstGeom>
          <a:solidFill>
            <a:schemeClr val="bg1"/>
          </a:solidFill>
          <a:ln w="63500" cmpd="dbl">
            <a:solidFill>
              <a:srgbClr val="327D8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de-DE" sz="2300" dirty="0">
                <a:solidFill>
                  <a:schemeClr val="tx1"/>
                </a:solidFill>
                <a:latin typeface="Arial" panose="020B0604020202020204" pitchFamily="34" charset="0"/>
                <a:cs typeface="Arial" panose="020B0604020202020204" pitchFamily="34" charset="0"/>
              </a:rPr>
              <a:t>Ich rege zu Sprache an, die auf </a:t>
            </a:r>
            <a:br>
              <a:rPr lang="de-DE" sz="2300" dirty="0">
                <a:solidFill>
                  <a:schemeClr val="tx1"/>
                </a:solidFill>
                <a:latin typeface="Arial" panose="020B0604020202020204" pitchFamily="34" charset="0"/>
                <a:cs typeface="Arial" panose="020B0604020202020204" pitchFamily="34" charset="0"/>
              </a:rPr>
            </a:br>
            <a:r>
              <a:rPr lang="de-DE" sz="2300" dirty="0">
                <a:solidFill>
                  <a:schemeClr val="tx1"/>
                </a:solidFill>
                <a:latin typeface="Arial" panose="020B0604020202020204" pitchFamily="34" charset="0"/>
                <a:cs typeface="Arial" panose="020B0604020202020204" pitchFamily="34" charset="0"/>
              </a:rPr>
              <a:t>Handlungen am Material bezogen ist. </a:t>
            </a:r>
          </a:p>
        </p:txBody>
      </p:sp>
      <p:pic>
        <p:nvPicPr>
          <p:cNvPr id="11"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951662" y="4588593"/>
            <a:ext cx="1788823" cy="1495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atumsplatzhalter 4">
            <a:extLst>
              <a:ext uri="{FF2B5EF4-FFF2-40B4-BE49-F238E27FC236}">
                <a16:creationId xmlns:a16="http://schemas.microsoft.com/office/drawing/2014/main" id="{07ABA471-E255-C4FC-4921-662BB6C2BD22}"/>
              </a:ext>
            </a:extLst>
          </p:cNvPr>
          <p:cNvSpPr txBox="1">
            <a:spLocks/>
          </p:cNvSpPr>
          <p:nvPr/>
        </p:nvSpPr>
        <p:spPr>
          <a:xfrm>
            <a:off x="580260" y="6338729"/>
            <a:ext cx="2057400" cy="393256"/>
          </a:xfrm>
          <a:prstGeom prst="rect">
            <a:avLst/>
          </a:prstGeom>
        </p:spPr>
        <p:txBody>
          <a:bodyPr/>
          <a:lstStyle>
            <a:defPPr>
              <a:defRPr lang="de-DE"/>
            </a:defPPr>
            <a:lvl1pPr marL="0" algn="l" defTabSz="457200" rtl="0" eaLnBrk="0" fontAlgn="base" latinLnBrk="0" hangingPunct="0">
              <a:spcBef>
                <a:spcPct val="0"/>
              </a:spcBef>
              <a:spcAft>
                <a:spcPct val="0"/>
              </a:spcAft>
              <a:defRPr sz="1200" kern="1200">
                <a:solidFill>
                  <a:schemeClr val="bg2">
                    <a:lumMod val="50000"/>
                  </a:schemeClr>
                </a:solidFill>
                <a:latin typeface="Arial" panose="020B0604020202020204" pitchFamily="34" charset="0"/>
                <a:ea typeface="ＭＳ Ｐゴシック" charset="-128"/>
                <a:cs typeface="Arial" panose="020B0604020202020204" pitchFamily="34" charset="0"/>
              </a:defRPr>
            </a:lvl1pPr>
            <a:lvl2pPr marL="4572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pPr>
              <a:lnSpc>
                <a:spcPct val="150000"/>
              </a:lnSpc>
            </a:pPr>
            <a:fld id="{000CEE34-2044-5642-B412-BC2C7C7150CF}" type="datetime6">
              <a:rPr lang="de-DE" smtClean="0"/>
              <a:pPr>
                <a:lnSpc>
                  <a:spcPct val="150000"/>
                </a:lnSpc>
              </a:pPr>
              <a:t>April 24</a:t>
            </a:fld>
            <a:endParaRPr lang="de-DE" dirty="0"/>
          </a:p>
        </p:txBody>
      </p:sp>
    </p:spTree>
    <p:extLst>
      <p:ext uri="{BB962C8B-B14F-4D97-AF65-F5344CB8AC3E}">
        <p14:creationId xmlns:p14="http://schemas.microsoft.com/office/powerpoint/2010/main" val="30989577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9553893-9BE2-6249-811F-AF9A94E644C7}"/>
              </a:ext>
            </a:extLst>
          </p:cNvPr>
          <p:cNvSpPr>
            <a:spLocks noGrp="1"/>
          </p:cNvSpPr>
          <p:nvPr>
            <p:ph idx="1"/>
          </p:nvPr>
        </p:nvSpPr>
        <p:spPr/>
        <p:txBody>
          <a:bodyPr/>
          <a:lstStyle/>
          <a:p>
            <a:r>
              <a:rPr lang="de-DE" dirty="0"/>
              <a:t>Reflexion des Erprobungsauftrags</a:t>
            </a:r>
          </a:p>
          <a:p>
            <a:r>
              <a:rPr lang="de-DE" dirty="0"/>
              <a:t>Kommunikationsförderung im Mathematikunterricht</a:t>
            </a:r>
          </a:p>
          <a:p>
            <a:r>
              <a:rPr lang="de-DE" dirty="0"/>
              <a:t>Lehrkraft als sprachliches Vorbild</a:t>
            </a:r>
          </a:p>
          <a:p>
            <a:r>
              <a:rPr lang="de-DE" dirty="0"/>
              <a:t>Sprachmittel anregen</a:t>
            </a:r>
          </a:p>
          <a:p>
            <a:r>
              <a:rPr lang="de-DE" dirty="0"/>
              <a:t>Materialhandlungen sprachlich begleiten</a:t>
            </a:r>
          </a:p>
          <a:p>
            <a:r>
              <a:rPr lang="de-DE" b="1" dirty="0"/>
              <a:t>Sprachliches Korrektiv</a:t>
            </a:r>
          </a:p>
          <a:p>
            <a:r>
              <a:rPr lang="de-DE" dirty="0">
                <a:latin typeface="Arial"/>
                <a:cs typeface="Arial"/>
              </a:rPr>
              <a:t>Reflexion und Ausblick (Erprobungsauftrag)</a:t>
            </a:r>
            <a:endParaRPr lang="de-DE" dirty="0"/>
          </a:p>
        </p:txBody>
      </p:sp>
      <p:sp>
        <p:nvSpPr>
          <p:cNvPr id="6" name="Titel 1">
            <a:extLst>
              <a:ext uri="{FF2B5EF4-FFF2-40B4-BE49-F238E27FC236}">
                <a16:creationId xmlns:a16="http://schemas.microsoft.com/office/drawing/2014/main" id="{615EDD26-F478-D065-33D8-9D97E202B7A9}"/>
              </a:ext>
            </a:extLst>
          </p:cNvPr>
          <p:cNvSpPr>
            <a:spLocks noGrp="1"/>
          </p:cNvSpPr>
          <p:nvPr>
            <p:ph type="title"/>
          </p:nvPr>
        </p:nvSpPr>
        <p:spPr>
          <a:xfrm>
            <a:off x="1096423" y="382774"/>
            <a:ext cx="7009509" cy="603704"/>
          </a:xfrm>
          <a:prstGeom prst="rect">
            <a:avLst/>
          </a:prstGeom>
        </p:spPr>
        <p:txBody>
          <a:bodyPr/>
          <a:lstStyle/>
          <a:p>
            <a:r>
              <a:rPr lang="de-DE" dirty="0"/>
              <a:t>Gliederung</a:t>
            </a:r>
          </a:p>
        </p:txBody>
      </p:sp>
      <p:sp>
        <p:nvSpPr>
          <p:cNvPr id="3" name="Datumsplatzhalter 4">
            <a:extLst>
              <a:ext uri="{FF2B5EF4-FFF2-40B4-BE49-F238E27FC236}">
                <a16:creationId xmlns:a16="http://schemas.microsoft.com/office/drawing/2014/main" id="{F5961063-E150-4A2F-02FE-91799E636CFE}"/>
              </a:ext>
            </a:extLst>
          </p:cNvPr>
          <p:cNvSpPr txBox="1">
            <a:spLocks/>
          </p:cNvSpPr>
          <p:nvPr/>
        </p:nvSpPr>
        <p:spPr>
          <a:xfrm>
            <a:off x="580260" y="6338729"/>
            <a:ext cx="2057400" cy="393256"/>
          </a:xfrm>
          <a:prstGeom prst="rect">
            <a:avLst/>
          </a:prstGeom>
        </p:spPr>
        <p:txBody>
          <a:bodyPr/>
          <a:lstStyle>
            <a:defPPr>
              <a:defRPr lang="de-DE"/>
            </a:defPPr>
            <a:lvl1pPr marL="0" algn="l" defTabSz="457200" rtl="0" eaLnBrk="0" fontAlgn="base" latinLnBrk="0" hangingPunct="0">
              <a:spcBef>
                <a:spcPct val="0"/>
              </a:spcBef>
              <a:spcAft>
                <a:spcPct val="0"/>
              </a:spcAft>
              <a:defRPr sz="1200" kern="1200">
                <a:solidFill>
                  <a:schemeClr val="bg2">
                    <a:lumMod val="50000"/>
                  </a:schemeClr>
                </a:solidFill>
                <a:latin typeface="Arial" panose="020B0604020202020204" pitchFamily="34" charset="0"/>
                <a:ea typeface="ＭＳ Ｐゴシック" charset="-128"/>
                <a:cs typeface="Arial" panose="020B0604020202020204" pitchFamily="34" charset="0"/>
              </a:defRPr>
            </a:lvl1pPr>
            <a:lvl2pPr marL="4572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pPr>
              <a:lnSpc>
                <a:spcPct val="150000"/>
              </a:lnSpc>
            </a:pPr>
            <a:fld id="{000CEE34-2044-5642-B412-BC2C7C7150CF}" type="datetime6">
              <a:rPr lang="de-DE" smtClean="0"/>
              <a:pPr>
                <a:lnSpc>
                  <a:spcPct val="150000"/>
                </a:lnSpc>
              </a:pPr>
              <a:t>April 24</a:t>
            </a:fld>
            <a:endParaRPr lang="de-DE" dirty="0"/>
          </a:p>
        </p:txBody>
      </p:sp>
    </p:spTree>
    <p:extLst>
      <p:ext uri="{BB962C8B-B14F-4D97-AF65-F5344CB8AC3E}">
        <p14:creationId xmlns:p14="http://schemas.microsoft.com/office/powerpoint/2010/main" val="29116662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2F81E7-6437-FA8D-9B89-C8479700E010}"/>
              </a:ext>
            </a:extLst>
          </p:cNvPr>
          <p:cNvSpPr>
            <a:spLocks noGrp="1"/>
          </p:cNvSpPr>
          <p:nvPr>
            <p:ph type="title"/>
          </p:nvPr>
        </p:nvSpPr>
        <p:spPr/>
        <p:txBody>
          <a:bodyPr/>
          <a:lstStyle/>
          <a:p>
            <a:r>
              <a:rPr lang="de-DE" dirty="0"/>
              <a:t>Hintergrundinfos</a:t>
            </a:r>
          </a:p>
        </p:txBody>
      </p:sp>
      <p:sp>
        <p:nvSpPr>
          <p:cNvPr id="3" name="Textplatzhalter 2">
            <a:extLst>
              <a:ext uri="{FF2B5EF4-FFF2-40B4-BE49-F238E27FC236}">
                <a16:creationId xmlns:a16="http://schemas.microsoft.com/office/drawing/2014/main" id="{B3E82CE6-44FF-9AF8-F872-475F9714A702}"/>
              </a:ext>
            </a:extLst>
          </p:cNvPr>
          <p:cNvSpPr>
            <a:spLocks noGrp="1"/>
          </p:cNvSpPr>
          <p:nvPr>
            <p:ph type="body" sz="quarter" idx="13"/>
          </p:nvPr>
        </p:nvSpPr>
        <p:spPr/>
        <p:txBody>
          <a:bodyPr/>
          <a:lstStyle/>
          <a:p>
            <a:r>
              <a:rPr lang="de-DE" dirty="0"/>
              <a:t>HINWEISE ZU DER AKTIVITÄT ZU DEN FOLIEN 56–57</a:t>
            </a:r>
          </a:p>
        </p:txBody>
      </p:sp>
      <p:sp>
        <p:nvSpPr>
          <p:cNvPr id="9" name="Inhaltsplatzhalter 8">
            <a:extLst>
              <a:ext uri="{FF2B5EF4-FFF2-40B4-BE49-F238E27FC236}">
                <a16:creationId xmlns:a16="http://schemas.microsoft.com/office/drawing/2014/main" id="{1F23D399-935F-3EA4-BB43-3DD90D9EC4CD}"/>
              </a:ext>
            </a:extLst>
          </p:cNvPr>
          <p:cNvSpPr>
            <a:spLocks noGrp="1"/>
          </p:cNvSpPr>
          <p:nvPr>
            <p:ph idx="1"/>
          </p:nvPr>
        </p:nvSpPr>
        <p:spPr>
          <a:xfrm>
            <a:off x="1096423" y="1639658"/>
            <a:ext cx="7624496" cy="4527819"/>
          </a:xfrm>
        </p:spPr>
        <p:txBody>
          <a:bodyPr/>
          <a:lstStyle/>
          <a:p>
            <a:r>
              <a:rPr lang="de-DE" sz="1250" b="1" dirty="0">
                <a:latin typeface="+mj-lt"/>
              </a:rPr>
              <a:t>Ziel: </a:t>
            </a:r>
            <a:r>
              <a:rPr lang="de-DE" sz="1250" dirty="0">
                <a:latin typeface="+mj-lt"/>
              </a:rPr>
              <a:t>Ziel der folgenden Aktivität ist, die Lehrkräfte dafür zu sensibilisieren, dass korrektives Feedback sich nicht ausschließlich auf Syntax beziehen darf, sondern auch inhaltliche Aspekte mitgedacht werden sollten.</a:t>
            </a:r>
          </a:p>
          <a:p>
            <a:r>
              <a:rPr lang="de-DE" sz="1250" dirty="0">
                <a:latin typeface="+mj-lt"/>
              </a:rPr>
              <a:t>Was lässt sich gemeinsam reflektieren?</a:t>
            </a:r>
          </a:p>
          <a:p>
            <a:pPr marL="171450" indent="-171450">
              <a:buFont typeface="Arial" panose="020B0604020202020204" pitchFamily="34" charset="0"/>
              <a:buChar char="•"/>
            </a:pPr>
            <a:r>
              <a:rPr lang="de-DE" sz="1250" dirty="0"/>
              <a:t>Korrektives Feedback kann sich auf unterschiedliche Aspekte beziehen, wie z. B. die Semantik oder Syntax der getätigten Äußerungen. </a:t>
            </a:r>
          </a:p>
          <a:p>
            <a:pPr marL="171450" indent="-171450">
              <a:buFont typeface="Arial" panose="020B0604020202020204" pitchFamily="34" charset="0"/>
              <a:buChar char="•"/>
            </a:pPr>
            <a:r>
              <a:rPr lang="de-DE" sz="1250" dirty="0"/>
              <a:t>Außerdem kann situativ und an die individuellen Lernvoraussetzungen angepasst abgewogen werden, welches Maß an (inhaltlichen) Verlängerungen und Anpassungen vorgenommen wird. </a:t>
            </a:r>
          </a:p>
          <a:p>
            <a:pPr marL="171450" indent="-171450">
              <a:buFont typeface="Arial" panose="020B0604020202020204" pitchFamily="34" charset="0"/>
              <a:buChar char="•"/>
            </a:pPr>
            <a:r>
              <a:rPr lang="de-DE" sz="1250" dirty="0"/>
              <a:t>Wichtig in diesem Beispiel ist es, nicht vordergründig den Kasus-Fehler „die Zahl” in den Blick zu nehmen und zu korrigieren, sondern zur mathematischen Präzisierung aufzufordern (siehe auch </a:t>
            </a:r>
            <a:r>
              <a:rPr lang="de-DE" sz="1250" b="0" i="0" u="none" strike="noStrike" dirty="0">
                <a:effectLst/>
                <a:latin typeface="+mn-lt"/>
              </a:rPr>
              <a:t>PIKAS-Team, i. E.).</a:t>
            </a:r>
          </a:p>
          <a:p>
            <a:pPr marL="171450" indent="-171450">
              <a:buFont typeface="Arial" panose="020B0604020202020204" pitchFamily="34" charset="0"/>
              <a:buChar char="•"/>
            </a:pPr>
            <a:r>
              <a:rPr lang="de-DE" sz="1250" dirty="0"/>
              <a:t>Die auf Folie 58 gezeigten Sprechblasen zeigen Beispiele, wie eine Reaktion der Lehrkraft aussehen könnte, um das Kind in seiner (inhaltlichen und sprachlichen) Entwicklung durch sprachliches Korrektiv zu unterstützen.</a:t>
            </a:r>
          </a:p>
          <a:p>
            <a:endParaRPr lang="de-DE" sz="1250" dirty="0">
              <a:latin typeface="+mj-lt"/>
            </a:endParaRPr>
          </a:p>
          <a:p>
            <a:endParaRPr lang="de-DE" sz="1250" dirty="0"/>
          </a:p>
        </p:txBody>
      </p:sp>
    </p:spTree>
    <p:extLst>
      <p:ext uri="{BB962C8B-B14F-4D97-AF65-F5344CB8AC3E}">
        <p14:creationId xmlns:p14="http://schemas.microsoft.com/office/powerpoint/2010/main" val="179549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62C02E-F191-9B26-F62B-384BC275CB71}"/>
              </a:ext>
            </a:extLst>
          </p:cNvPr>
          <p:cNvSpPr>
            <a:spLocks noGrp="1"/>
          </p:cNvSpPr>
          <p:nvPr>
            <p:ph type="title"/>
          </p:nvPr>
        </p:nvSpPr>
        <p:spPr/>
        <p:txBody>
          <a:bodyPr/>
          <a:lstStyle/>
          <a:p>
            <a:r>
              <a:rPr lang="de-DE" dirty="0"/>
              <a:t>Sprachliches Korrektiv</a:t>
            </a:r>
          </a:p>
        </p:txBody>
      </p:sp>
      <p:sp>
        <p:nvSpPr>
          <p:cNvPr id="3" name="Textplatzhalter 2">
            <a:extLst>
              <a:ext uri="{FF2B5EF4-FFF2-40B4-BE49-F238E27FC236}">
                <a16:creationId xmlns:a16="http://schemas.microsoft.com/office/drawing/2014/main" id="{3F91D7DE-DCC9-E09E-8BBA-0AA21326A4B7}"/>
              </a:ext>
            </a:extLst>
          </p:cNvPr>
          <p:cNvSpPr>
            <a:spLocks noGrp="1"/>
          </p:cNvSpPr>
          <p:nvPr>
            <p:ph type="body" sz="quarter" idx="13"/>
          </p:nvPr>
        </p:nvSpPr>
        <p:spPr/>
        <p:txBody>
          <a:bodyPr/>
          <a:lstStyle/>
          <a:p>
            <a:r>
              <a:rPr lang="de-DE" dirty="0"/>
              <a:t>SZENE 5</a:t>
            </a:r>
          </a:p>
        </p:txBody>
      </p:sp>
      <p:sp>
        <p:nvSpPr>
          <p:cNvPr id="4" name="Datumsplatzhalter 4">
            <a:extLst>
              <a:ext uri="{FF2B5EF4-FFF2-40B4-BE49-F238E27FC236}">
                <a16:creationId xmlns:a16="http://schemas.microsoft.com/office/drawing/2014/main" id="{D6B77F63-3D27-55F6-2C38-67D2628689DB}"/>
              </a:ext>
            </a:extLst>
          </p:cNvPr>
          <p:cNvSpPr txBox="1">
            <a:spLocks/>
          </p:cNvSpPr>
          <p:nvPr/>
        </p:nvSpPr>
        <p:spPr>
          <a:xfrm>
            <a:off x="580260" y="6338729"/>
            <a:ext cx="2057400" cy="393256"/>
          </a:xfrm>
          <a:prstGeom prst="rect">
            <a:avLst/>
          </a:prstGeom>
        </p:spPr>
        <p:txBody>
          <a:bodyPr/>
          <a:lstStyle>
            <a:defPPr>
              <a:defRPr lang="de-DE"/>
            </a:defPPr>
            <a:lvl1pPr marL="0" algn="l" defTabSz="457200" rtl="0" eaLnBrk="0" fontAlgn="base" latinLnBrk="0" hangingPunct="0">
              <a:spcBef>
                <a:spcPct val="0"/>
              </a:spcBef>
              <a:spcAft>
                <a:spcPct val="0"/>
              </a:spcAft>
              <a:defRPr sz="1200" kern="1200">
                <a:solidFill>
                  <a:schemeClr val="bg2">
                    <a:lumMod val="50000"/>
                  </a:schemeClr>
                </a:solidFill>
                <a:latin typeface="Arial" panose="020B0604020202020204" pitchFamily="34" charset="0"/>
                <a:ea typeface="ＭＳ Ｐゴシック" charset="-128"/>
                <a:cs typeface="Arial" panose="020B0604020202020204" pitchFamily="34" charset="0"/>
              </a:defRPr>
            </a:lvl1pPr>
            <a:lvl2pPr marL="4572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pPr>
              <a:lnSpc>
                <a:spcPct val="150000"/>
              </a:lnSpc>
            </a:pPr>
            <a:fld id="{000CEE34-2044-5642-B412-BC2C7C7150CF}" type="datetime6">
              <a:rPr lang="de-DE" smtClean="0"/>
              <a:pPr>
                <a:lnSpc>
                  <a:spcPct val="150000"/>
                </a:lnSpc>
              </a:pPr>
              <a:t>April 24</a:t>
            </a:fld>
            <a:endParaRPr lang="de-DE" dirty="0"/>
          </a:p>
        </p:txBody>
      </p:sp>
      <p:sp>
        <p:nvSpPr>
          <p:cNvPr id="6" name="Textfeld 5">
            <a:extLst>
              <a:ext uri="{FF2B5EF4-FFF2-40B4-BE49-F238E27FC236}">
                <a16:creationId xmlns:a16="http://schemas.microsoft.com/office/drawing/2014/main" id="{24C005E4-E6E9-FDBB-BBC2-54FA2770B302}"/>
              </a:ext>
            </a:extLst>
          </p:cNvPr>
          <p:cNvSpPr txBox="1"/>
          <p:nvPr/>
        </p:nvSpPr>
        <p:spPr>
          <a:xfrm>
            <a:off x="2280062" y="1436914"/>
            <a:ext cx="184731" cy="369332"/>
          </a:xfrm>
          <a:prstGeom prst="rect">
            <a:avLst/>
          </a:prstGeom>
          <a:noFill/>
        </p:spPr>
        <p:txBody>
          <a:bodyPr wrap="none" rtlCol="0">
            <a:spAutoFit/>
          </a:bodyPr>
          <a:lstStyle/>
          <a:p>
            <a:endParaRPr lang="de-DE" dirty="0"/>
          </a:p>
        </p:txBody>
      </p:sp>
      <p:pic>
        <p:nvPicPr>
          <p:cNvPr id="7" name="Modul 2_Video_Stellentafel">
            <a:hlinkClick r:id="" action="ppaction://media"/>
            <a:extLst>
              <a:ext uri="{FF2B5EF4-FFF2-40B4-BE49-F238E27FC236}">
                <a16:creationId xmlns:a16="http://schemas.microsoft.com/office/drawing/2014/main" id="{61575ED6-9DC7-BAA3-C36F-B943990D83E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89388" y="1976467"/>
            <a:ext cx="6860202" cy="3858864"/>
          </a:xfrm>
          <a:prstGeom prst="rect">
            <a:avLst/>
          </a:prstGeom>
        </p:spPr>
      </p:pic>
    </p:spTree>
    <p:extLst>
      <p:ext uri="{BB962C8B-B14F-4D97-AF65-F5344CB8AC3E}">
        <p14:creationId xmlns:p14="http://schemas.microsoft.com/office/powerpoint/2010/main" val="4256831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03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C39F5EE6-1939-3F9F-AA1F-181BD688BB44}"/>
              </a:ext>
            </a:extLst>
          </p:cNvPr>
          <p:cNvSpPr>
            <a:spLocks noGrp="1"/>
          </p:cNvSpPr>
          <p:nvPr>
            <p:ph type="title"/>
          </p:nvPr>
        </p:nvSpPr>
        <p:spPr/>
        <p:txBody>
          <a:bodyPr/>
          <a:lstStyle/>
          <a:p>
            <a:r>
              <a:rPr lang="de-DE" dirty="0"/>
              <a:t>Sprachliches Korrektiv</a:t>
            </a:r>
          </a:p>
        </p:txBody>
      </p:sp>
      <p:sp>
        <p:nvSpPr>
          <p:cNvPr id="8" name="Textplatzhalter 7">
            <a:extLst>
              <a:ext uri="{FF2B5EF4-FFF2-40B4-BE49-F238E27FC236}">
                <a16:creationId xmlns:a16="http://schemas.microsoft.com/office/drawing/2014/main" id="{84437729-2ED6-E7E7-DADB-CA68C4178EE7}"/>
              </a:ext>
            </a:extLst>
          </p:cNvPr>
          <p:cNvSpPr>
            <a:spLocks noGrp="1"/>
          </p:cNvSpPr>
          <p:nvPr>
            <p:ph type="body" sz="quarter" idx="14"/>
          </p:nvPr>
        </p:nvSpPr>
        <p:spPr>
          <a:xfrm>
            <a:off x="1763316" y="1660386"/>
            <a:ext cx="6119043" cy="2225815"/>
          </a:xfrm>
        </p:spPr>
        <p:txBody>
          <a:bodyPr>
            <a:normAutofit/>
          </a:bodyPr>
          <a:lstStyle/>
          <a:p>
            <a:r>
              <a:rPr lang="de-DE" dirty="0"/>
              <a:t>Analysieren Sie die Szene in Bezug auf die Lehrkraftsprache und denken Sie sie weiter.</a:t>
            </a:r>
            <a:br>
              <a:rPr lang="de-DE" dirty="0"/>
            </a:br>
            <a:r>
              <a:rPr lang="de-DE" dirty="0"/>
              <a:t>Wie könnte es passend weiter gehen?</a:t>
            </a:r>
          </a:p>
        </p:txBody>
      </p:sp>
      <p:graphicFrame>
        <p:nvGraphicFramePr>
          <p:cNvPr id="5" name="Inhaltsplatzhalter 4">
            <a:extLst>
              <a:ext uri="{FF2B5EF4-FFF2-40B4-BE49-F238E27FC236}">
                <a16:creationId xmlns:a16="http://schemas.microsoft.com/office/drawing/2014/main" id="{D4BFA9C7-693B-04A1-C36C-239C75815C3D}"/>
              </a:ext>
            </a:extLst>
          </p:cNvPr>
          <p:cNvGraphicFramePr>
            <a:graphicFrameLocks noGrp="1"/>
          </p:cNvGraphicFramePr>
          <p:nvPr>
            <p:ph idx="4294967295"/>
            <p:extLst>
              <p:ext uri="{D42A27DB-BD31-4B8C-83A1-F6EECF244321}">
                <p14:modId xmlns:p14="http://schemas.microsoft.com/office/powerpoint/2010/main" val="2096363744"/>
              </p:ext>
            </p:extLst>
          </p:nvPr>
        </p:nvGraphicFramePr>
        <p:xfrm>
          <a:off x="2191941" y="4029950"/>
          <a:ext cx="6824093" cy="858520"/>
        </p:xfrm>
        <a:graphic>
          <a:graphicData uri="http://schemas.openxmlformats.org/drawingml/2006/table">
            <a:tbl>
              <a:tblPr firstRow="1" bandRow="1">
                <a:tableStyleId>{5C22544A-7EE6-4342-B048-85BDC9FD1C3A}</a:tableStyleId>
              </a:tblPr>
              <a:tblGrid>
                <a:gridCol w="400256">
                  <a:extLst>
                    <a:ext uri="{9D8B030D-6E8A-4147-A177-3AD203B41FA5}">
                      <a16:colId xmlns:a16="http://schemas.microsoft.com/office/drawing/2014/main" val="2248748236"/>
                    </a:ext>
                  </a:extLst>
                </a:gridCol>
                <a:gridCol w="6423837">
                  <a:extLst>
                    <a:ext uri="{9D8B030D-6E8A-4147-A177-3AD203B41FA5}">
                      <a16:colId xmlns:a16="http://schemas.microsoft.com/office/drawing/2014/main" val="3168553066"/>
                    </a:ext>
                  </a:extLst>
                </a:gridCol>
              </a:tblGrid>
              <a:tr h="370840">
                <a:tc>
                  <a:txBody>
                    <a:bodyPr/>
                    <a:lstStyle/>
                    <a:p>
                      <a:r>
                        <a:rPr lang="de-DE" sz="1600" b="0" kern="100" dirty="0">
                          <a:solidFill>
                            <a:schemeClr val="dk1"/>
                          </a:solidFill>
                          <a:effectLst/>
                          <a:latin typeface="Arial" panose="020B0604020202020204" pitchFamily="34" charset="0"/>
                          <a:ea typeface="Calibri" panose="020F0502020204030204" pitchFamily="34" charset="0"/>
                          <a:cs typeface="Arial" panose="020B0604020202020204" pitchFamily="34" charset="0"/>
                        </a:rPr>
                        <a:t>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600" b="0" kern="100" dirty="0">
                          <a:solidFill>
                            <a:schemeClr val="dk1"/>
                          </a:solidFill>
                          <a:effectLst/>
                          <a:latin typeface="Arial" panose="020B0604020202020204" pitchFamily="34" charset="0"/>
                          <a:ea typeface="+mn-ea"/>
                          <a:cs typeface="Arial" panose="020B0604020202020204" pitchFamily="34" charset="0"/>
                        </a:rPr>
                        <a:t>Was passiert mit der Zahl, wenn du ein Plättchen in die Hunderterspalte legst?</a:t>
                      </a:r>
                      <a:r>
                        <a:rPr lang="de-DE" sz="1600" b="0" kern="100" dirty="0">
                          <a:solidFill>
                            <a:schemeClr val="dk1"/>
                          </a:solidFill>
                          <a:effectLst/>
                          <a:latin typeface="Arial" panose="020B0604020202020204" pitchFamily="34" charset="0"/>
                          <a:cs typeface="Arial" panose="020B0604020202020204" pitchFamily="34" charset="0"/>
                        </a:rPr>
                        <a:t> </a:t>
                      </a:r>
                      <a:endParaRPr lang="de-DE" sz="1600" b="0" kern="100" dirty="0">
                        <a:solidFill>
                          <a:schemeClr val="dk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42127084"/>
                  </a:ext>
                </a:extLst>
              </a:tr>
              <a:tr h="370840">
                <a:tc>
                  <a:txBody>
                    <a:bodyPr/>
                    <a:lstStyle/>
                    <a:p>
                      <a:r>
                        <a:rPr lang="de-DE" sz="1600" kern="100" dirty="0">
                          <a:solidFill>
                            <a:schemeClr val="dk1"/>
                          </a:solidFill>
                          <a:effectLst/>
                          <a:latin typeface="Arial" panose="020B0604020202020204" pitchFamily="34" charset="0"/>
                          <a:ea typeface="Calibri" panose="020F0502020204030204" pitchFamily="34" charset="0"/>
                          <a:cs typeface="Arial" panose="020B0604020202020204" pitchFamily="34" charset="0"/>
                        </a:rPr>
                        <a:t>K</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600" kern="100" dirty="0">
                          <a:solidFill>
                            <a:schemeClr val="dk1"/>
                          </a:solidFill>
                          <a:effectLst/>
                          <a:latin typeface="Arial" panose="020B0604020202020204" pitchFamily="34" charset="0"/>
                          <a:ea typeface="+mn-ea"/>
                          <a:cs typeface="Arial" panose="020B0604020202020204" pitchFamily="34" charset="0"/>
                        </a:rPr>
                        <a:t>Bei die Zahl wird es immer plus 1.</a:t>
                      </a:r>
                      <a:endParaRPr lang="de-DE" sz="1600" kern="100" dirty="0">
                        <a:solidFill>
                          <a:schemeClr val="dk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10070239"/>
                  </a:ext>
                </a:extLst>
              </a:tr>
            </a:tbl>
          </a:graphicData>
        </a:graphic>
      </p:graphicFrame>
      <p:sp>
        <p:nvSpPr>
          <p:cNvPr id="2" name="Datumsplatzhalter 4">
            <a:extLst>
              <a:ext uri="{FF2B5EF4-FFF2-40B4-BE49-F238E27FC236}">
                <a16:creationId xmlns:a16="http://schemas.microsoft.com/office/drawing/2014/main" id="{C51D7DD8-9AC3-CBA1-FC1A-21A98FF58745}"/>
              </a:ext>
            </a:extLst>
          </p:cNvPr>
          <p:cNvSpPr txBox="1">
            <a:spLocks/>
          </p:cNvSpPr>
          <p:nvPr/>
        </p:nvSpPr>
        <p:spPr>
          <a:xfrm>
            <a:off x="580260" y="6338729"/>
            <a:ext cx="2057400" cy="393256"/>
          </a:xfrm>
          <a:prstGeom prst="rect">
            <a:avLst/>
          </a:prstGeom>
        </p:spPr>
        <p:txBody>
          <a:bodyPr/>
          <a:lstStyle>
            <a:defPPr>
              <a:defRPr lang="de-DE"/>
            </a:defPPr>
            <a:lvl1pPr marL="0" algn="l" defTabSz="457200" rtl="0" eaLnBrk="0" fontAlgn="base" latinLnBrk="0" hangingPunct="0">
              <a:spcBef>
                <a:spcPct val="0"/>
              </a:spcBef>
              <a:spcAft>
                <a:spcPct val="0"/>
              </a:spcAft>
              <a:defRPr sz="1200" kern="1200">
                <a:solidFill>
                  <a:schemeClr val="bg2">
                    <a:lumMod val="50000"/>
                  </a:schemeClr>
                </a:solidFill>
                <a:latin typeface="Arial" panose="020B0604020202020204" pitchFamily="34" charset="0"/>
                <a:ea typeface="ＭＳ Ｐゴシック" charset="-128"/>
                <a:cs typeface="Arial" panose="020B0604020202020204" pitchFamily="34" charset="0"/>
              </a:defRPr>
            </a:lvl1pPr>
            <a:lvl2pPr marL="4572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pPr>
              <a:lnSpc>
                <a:spcPct val="150000"/>
              </a:lnSpc>
            </a:pPr>
            <a:fld id="{000CEE34-2044-5642-B412-BC2C7C7150CF}" type="datetime6">
              <a:rPr lang="de-DE" smtClean="0"/>
              <a:pPr>
                <a:lnSpc>
                  <a:spcPct val="150000"/>
                </a:lnSpc>
              </a:pPr>
              <a:t>April 24</a:t>
            </a:fld>
            <a:endParaRPr lang="de-DE" dirty="0"/>
          </a:p>
        </p:txBody>
      </p:sp>
      <p:pic>
        <p:nvPicPr>
          <p:cNvPr id="3" name="Grafik 2">
            <a:extLst>
              <a:ext uri="{FF2B5EF4-FFF2-40B4-BE49-F238E27FC236}">
                <a16:creationId xmlns:a16="http://schemas.microsoft.com/office/drawing/2014/main" id="{5F33B13F-4EBB-9A53-4155-6342A9288FB1}"/>
              </a:ext>
            </a:extLst>
          </p:cNvPr>
          <p:cNvPicPr>
            <a:picLocks noChangeAspect="1"/>
          </p:cNvPicPr>
          <p:nvPr/>
        </p:nvPicPr>
        <p:blipFill>
          <a:blip r:embed="rId3"/>
          <a:stretch>
            <a:fillRect/>
          </a:stretch>
        </p:blipFill>
        <p:spPr>
          <a:xfrm>
            <a:off x="245830" y="3948854"/>
            <a:ext cx="1701186" cy="1020712"/>
          </a:xfrm>
          <a:prstGeom prst="rect">
            <a:avLst/>
          </a:prstGeom>
        </p:spPr>
      </p:pic>
    </p:spTree>
    <p:extLst>
      <p:ext uri="{BB962C8B-B14F-4D97-AF65-F5344CB8AC3E}">
        <p14:creationId xmlns:p14="http://schemas.microsoft.com/office/powerpoint/2010/main" val="15659256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002E160C-72B2-3E69-C8ED-12225738B3C3}"/>
              </a:ext>
            </a:extLst>
          </p:cNvPr>
          <p:cNvPicPr>
            <a:picLocks noChangeAspect="1"/>
          </p:cNvPicPr>
          <p:nvPr/>
        </p:nvPicPr>
        <p:blipFill>
          <a:blip r:embed="rId3">
            <a:clrChange>
              <a:clrFrom>
                <a:srgbClr val="FEF0CA"/>
              </a:clrFrom>
              <a:clrTo>
                <a:srgbClr val="FEF0CA">
                  <a:alpha val="0"/>
                </a:srgbClr>
              </a:clrTo>
            </a:clrChange>
          </a:blip>
          <a:stretch>
            <a:fillRect/>
          </a:stretch>
        </p:blipFill>
        <p:spPr>
          <a:xfrm>
            <a:off x="2687741" y="2904810"/>
            <a:ext cx="6044400" cy="3195401"/>
          </a:xfrm>
          <a:prstGeom prst="rect">
            <a:avLst/>
          </a:prstGeom>
        </p:spPr>
      </p:pic>
      <p:sp>
        <p:nvSpPr>
          <p:cNvPr id="6" name="Titel 5">
            <a:extLst>
              <a:ext uri="{FF2B5EF4-FFF2-40B4-BE49-F238E27FC236}">
                <a16:creationId xmlns:a16="http://schemas.microsoft.com/office/drawing/2014/main" id="{081B8D38-8F00-1FC2-5A9A-05E8FF52171B}"/>
              </a:ext>
            </a:extLst>
          </p:cNvPr>
          <p:cNvSpPr>
            <a:spLocks noGrp="1"/>
          </p:cNvSpPr>
          <p:nvPr>
            <p:ph type="title"/>
          </p:nvPr>
        </p:nvSpPr>
        <p:spPr/>
        <p:txBody>
          <a:bodyPr/>
          <a:lstStyle/>
          <a:p>
            <a:r>
              <a:rPr lang="de-DE" dirty="0"/>
              <a:t>Sprachliches Korrektiv</a:t>
            </a:r>
          </a:p>
        </p:txBody>
      </p:sp>
      <p:sp>
        <p:nvSpPr>
          <p:cNvPr id="8" name="Textplatzhalter 7">
            <a:extLst>
              <a:ext uri="{FF2B5EF4-FFF2-40B4-BE49-F238E27FC236}">
                <a16:creationId xmlns:a16="http://schemas.microsoft.com/office/drawing/2014/main" id="{F1CC3816-CCDA-C556-C487-27480371A413}"/>
              </a:ext>
            </a:extLst>
          </p:cNvPr>
          <p:cNvSpPr>
            <a:spLocks noGrp="1"/>
          </p:cNvSpPr>
          <p:nvPr>
            <p:ph type="body" sz="quarter" idx="13"/>
          </p:nvPr>
        </p:nvSpPr>
        <p:spPr>
          <a:xfrm>
            <a:off x="1096266" y="1194030"/>
            <a:ext cx="7635875" cy="445628"/>
          </a:xfrm>
        </p:spPr>
        <p:txBody>
          <a:bodyPr/>
          <a:lstStyle/>
          <a:p>
            <a:r>
              <a:rPr lang="de-DE" dirty="0"/>
              <a:t>KORREKTIVES FEEDBACK UND AUFFORDERUNG ZUR MATHEMATISCHEN PRÄZISIERUNG</a:t>
            </a:r>
          </a:p>
        </p:txBody>
      </p:sp>
      <p:sp>
        <p:nvSpPr>
          <p:cNvPr id="9" name="Abgerundete rechteckige Legende 8">
            <a:extLst>
              <a:ext uri="{FF2B5EF4-FFF2-40B4-BE49-F238E27FC236}">
                <a16:creationId xmlns:a16="http://schemas.microsoft.com/office/drawing/2014/main" id="{3B173D84-4199-3AB1-9BAB-5344C70D3A14}"/>
              </a:ext>
            </a:extLst>
          </p:cNvPr>
          <p:cNvSpPr/>
          <p:nvPr/>
        </p:nvSpPr>
        <p:spPr>
          <a:xfrm>
            <a:off x="1096266" y="2115079"/>
            <a:ext cx="1842708" cy="990166"/>
          </a:xfrm>
          <a:prstGeom prst="wedgeRoundRectCallout">
            <a:avLst>
              <a:gd name="adj1" fmla="val 46293"/>
              <a:gd name="adj2" fmla="val 97136"/>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Ja genau, die Ziffer im Hunderter wird um eins größer.</a:t>
            </a:r>
          </a:p>
        </p:txBody>
      </p:sp>
      <p:sp>
        <p:nvSpPr>
          <p:cNvPr id="10" name="Abgerundete rechteckige Legende 9">
            <a:extLst>
              <a:ext uri="{FF2B5EF4-FFF2-40B4-BE49-F238E27FC236}">
                <a16:creationId xmlns:a16="http://schemas.microsoft.com/office/drawing/2014/main" id="{41BF9B10-5448-3234-1EB9-9AB828C224B2}"/>
              </a:ext>
            </a:extLst>
          </p:cNvPr>
          <p:cNvSpPr/>
          <p:nvPr/>
        </p:nvSpPr>
        <p:spPr>
          <a:xfrm>
            <a:off x="76783" y="3342879"/>
            <a:ext cx="2289490" cy="1059826"/>
          </a:xfrm>
          <a:prstGeom prst="wedgeRoundRectCallout">
            <a:avLst>
              <a:gd name="adj1" fmla="val 71458"/>
              <a:gd name="adj2" fmla="val 8624"/>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 Du zeigst auf eine bestimmte Spalte, kannst du es noch genauer sagen?</a:t>
            </a:r>
          </a:p>
        </p:txBody>
      </p:sp>
      <p:sp>
        <p:nvSpPr>
          <p:cNvPr id="12" name="Abgerundete rechteckige Legende 11">
            <a:extLst>
              <a:ext uri="{FF2B5EF4-FFF2-40B4-BE49-F238E27FC236}">
                <a16:creationId xmlns:a16="http://schemas.microsoft.com/office/drawing/2014/main" id="{D8FB423A-4398-9ACE-E1C2-68367CDF7889}"/>
              </a:ext>
            </a:extLst>
          </p:cNvPr>
          <p:cNvSpPr/>
          <p:nvPr/>
        </p:nvSpPr>
        <p:spPr>
          <a:xfrm>
            <a:off x="222984" y="4527202"/>
            <a:ext cx="2143289" cy="514067"/>
          </a:xfrm>
          <a:prstGeom prst="wedgeRoundRectCallout">
            <a:avLst>
              <a:gd name="adj1" fmla="val 72152"/>
              <a:gd name="adj2" fmla="val -54658"/>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 Was passiert nun mit der Zahl?</a:t>
            </a:r>
          </a:p>
        </p:txBody>
      </p:sp>
      <p:sp>
        <p:nvSpPr>
          <p:cNvPr id="13" name="Abgerundete rechteckige Legende 12">
            <a:extLst>
              <a:ext uri="{FF2B5EF4-FFF2-40B4-BE49-F238E27FC236}">
                <a16:creationId xmlns:a16="http://schemas.microsoft.com/office/drawing/2014/main" id="{5F28E02F-C757-2EB4-E922-28C62667D310}"/>
              </a:ext>
            </a:extLst>
          </p:cNvPr>
          <p:cNvSpPr/>
          <p:nvPr/>
        </p:nvSpPr>
        <p:spPr>
          <a:xfrm>
            <a:off x="76783" y="5165766"/>
            <a:ext cx="2345301" cy="990166"/>
          </a:xfrm>
          <a:prstGeom prst="wedgeRoundRectCallout">
            <a:avLst>
              <a:gd name="adj1" fmla="val 69542"/>
              <a:gd name="adj2" fmla="val -48760"/>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 Was würde passieren, wenn du zwei Plättchen zu den Hundertern legst?</a:t>
            </a:r>
          </a:p>
        </p:txBody>
      </p:sp>
      <p:sp>
        <p:nvSpPr>
          <p:cNvPr id="14" name="Abgerundete rechteckige Legende 13">
            <a:extLst>
              <a:ext uri="{FF2B5EF4-FFF2-40B4-BE49-F238E27FC236}">
                <a16:creationId xmlns:a16="http://schemas.microsoft.com/office/drawing/2014/main" id="{35013205-08D9-C018-258A-07815C1C696C}"/>
              </a:ext>
            </a:extLst>
          </p:cNvPr>
          <p:cNvSpPr/>
          <p:nvPr/>
        </p:nvSpPr>
        <p:spPr>
          <a:xfrm>
            <a:off x="3072007" y="2117937"/>
            <a:ext cx="2721519" cy="1374136"/>
          </a:xfrm>
          <a:prstGeom prst="wedgeRoundRectCallout">
            <a:avLst>
              <a:gd name="adj1" fmla="val -30676"/>
              <a:gd name="adj2" fmla="val 72509"/>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Du hast gerade etwas herausgefunden. Eine Ziffer wird um eins größer. Wer hat verstanden, was damit gemeint ist?</a:t>
            </a:r>
          </a:p>
        </p:txBody>
      </p:sp>
      <p:sp>
        <p:nvSpPr>
          <p:cNvPr id="2" name="Datumsplatzhalter 4">
            <a:extLst>
              <a:ext uri="{FF2B5EF4-FFF2-40B4-BE49-F238E27FC236}">
                <a16:creationId xmlns:a16="http://schemas.microsoft.com/office/drawing/2014/main" id="{19F0C6B8-9D33-D21D-B0E3-64B9A64CF98F}"/>
              </a:ext>
            </a:extLst>
          </p:cNvPr>
          <p:cNvSpPr txBox="1">
            <a:spLocks/>
          </p:cNvSpPr>
          <p:nvPr/>
        </p:nvSpPr>
        <p:spPr>
          <a:xfrm>
            <a:off x="580260" y="6338729"/>
            <a:ext cx="2057400" cy="393256"/>
          </a:xfrm>
          <a:prstGeom prst="rect">
            <a:avLst/>
          </a:prstGeom>
        </p:spPr>
        <p:txBody>
          <a:bodyPr/>
          <a:lstStyle>
            <a:defPPr>
              <a:defRPr lang="de-DE"/>
            </a:defPPr>
            <a:lvl1pPr marL="0" algn="l" defTabSz="457200" rtl="0" eaLnBrk="0" fontAlgn="base" latinLnBrk="0" hangingPunct="0">
              <a:spcBef>
                <a:spcPct val="0"/>
              </a:spcBef>
              <a:spcAft>
                <a:spcPct val="0"/>
              </a:spcAft>
              <a:defRPr sz="1200" kern="1200">
                <a:solidFill>
                  <a:schemeClr val="bg2">
                    <a:lumMod val="50000"/>
                  </a:schemeClr>
                </a:solidFill>
                <a:latin typeface="Arial" panose="020B0604020202020204" pitchFamily="34" charset="0"/>
                <a:ea typeface="ＭＳ Ｐゴシック" charset="-128"/>
                <a:cs typeface="Arial" panose="020B0604020202020204" pitchFamily="34" charset="0"/>
              </a:defRPr>
            </a:lvl1pPr>
            <a:lvl2pPr marL="4572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pPr>
              <a:lnSpc>
                <a:spcPct val="150000"/>
              </a:lnSpc>
            </a:pPr>
            <a:fld id="{000CEE34-2044-5642-B412-BC2C7C7150CF}" type="datetime6">
              <a:rPr lang="de-DE" smtClean="0"/>
              <a:pPr>
                <a:lnSpc>
                  <a:spcPct val="150000"/>
                </a:lnSpc>
              </a:pPr>
              <a:t>April 24</a:t>
            </a:fld>
            <a:endParaRPr lang="de-DE" dirty="0"/>
          </a:p>
        </p:txBody>
      </p:sp>
      <p:sp>
        <p:nvSpPr>
          <p:cNvPr id="3" name="Abgerundete rechteckige Legende 2">
            <a:extLst>
              <a:ext uri="{FF2B5EF4-FFF2-40B4-BE49-F238E27FC236}">
                <a16:creationId xmlns:a16="http://schemas.microsoft.com/office/drawing/2014/main" id="{0D810A59-BCA4-E80B-998B-4A2B1DBEC7C3}"/>
              </a:ext>
            </a:extLst>
          </p:cNvPr>
          <p:cNvSpPr/>
          <p:nvPr/>
        </p:nvSpPr>
        <p:spPr>
          <a:xfrm>
            <a:off x="6904383" y="3872792"/>
            <a:ext cx="1602566" cy="878736"/>
          </a:xfrm>
          <a:prstGeom prst="wedgeRoundRectCallout">
            <a:avLst>
              <a:gd name="adj1" fmla="val -76488"/>
              <a:gd name="adj2" fmla="val 42961"/>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Bei die Zahl wird es immer plus 1.</a:t>
            </a:r>
          </a:p>
        </p:txBody>
      </p:sp>
    </p:spTree>
    <p:extLst>
      <p:ext uri="{BB962C8B-B14F-4D97-AF65-F5344CB8AC3E}">
        <p14:creationId xmlns:p14="http://schemas.microsoft.com/office/powerpoint/2010/main" val="97385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3" grpId="0" animBg="1"/>
      <p:bldP spid="1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 rechteckige Legende 11">
            <a:extLst>
              <a:ext uri="{FF2B5EF4-FFF2-40B4-BE49-F238E27FC236}">
                <a16:creationId xmlns:a16="http://schemas.microsoft.com/office/drawing/2014/main" id="{41E3979C-569F-3834-5EB3-63997A38E9BF}"/>
              </a:ext>
            </a:extLst>
          </p:cNvPr>
          <p:cNvSpPr/>
          <p:nvPr/>
        </p:nvSpPr>
        <p:spPr>
          <a:xfrm>
            <a:off x="168831" y="2966550"/>
            <a:ext cx="2429110" cy="1172192"/>
          </a:xfrm>
          <a:prstGeom prst="wedgeRoundRectCallout">
            <a:avLst>
              <a:gd name="adj1" fmla="val 78369"/>
              <a:gd name="adj2" fmla="val 42907"/>
              <a:gd name="adj3" fmla="val 16667"/>
            </a:avLst>
          </a:prstGeom>
          <a:no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2">
                    <a:lumMod val="90000"/>
                  </a:schemeClr>
                </a:solidFill>
                <a:cs typeface="Calibri"/>
              </a:rPr>
              <a:t>Ich unterstütze das Gesagte an passender Stelle durch Betonung und Gestik.</a:t>
            </a:r>
          </a:p>
        </p:txBody>
      </p:sp>
      <p:sp>
        <p:nvSpPr>
          <p:cNvPr id="17" name="Abgerundete rechteckige Legende 11">
            <a:extLst>
              <a:ext uri="{FF2B5EF4-FFF2-40B4-BE49-F238E27FC236}">
                <a16:creationId xmlns:a16="http://schemas.microsoft.com/office/drawing/2014/main" id="{E15DCAE3-67E4-48C8-EF0D-51B9593C8242}"/>
              </a:ext>
            </a:extLst>
          </p:cNvPr>
          <p:cNvSpPr/>
          <p:nvPr/>
        </p:nvSpPr>
        <p:spPr>
          <a:xfrm>
            <a:off x="789942" y="1708650"/>
            <a:ext cx="2055176" cy="1060905"/>
          </a:xfrm>
          <a:prstGeom prst="wedgeRoundRectCallout">
            <a:avLst>
              <a:gd name="adj1" fmla="val 56870"/>
              <a:gd name="adj2" fmla="val 78351"/>
              <a:gd name="adj3" fmla="val 16667"/>
            </a:avLst>
          </a:prstGeom>
          <a:no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2">
                    <a:lumMod val="90000"/>
                  </a:schemeClr>
                </a:solidFill>
                <a:cs typeface="Calibri"/>
              </a:rPr>
              <a:t>Ich nutze selbst die Fachausdrücke korrekt und konsequent.    </a:t>
            </a:r>
          </a:p>
        </p:txBody>
      </p:sp>
      <p:sp>
        <p:nvSpPr>
          <p:cNvPr id="19" name="Abgerundete rechteckige Legende 11">
            <a:extLst>
              <a:ext uri="{FF2B5EF4-FFF2-40B4-BE49-F238E27FC236}">
                <a16:creationId xmlns:a16="http://schemas.microsoft.com/office/drawing/2014/main" id="{F920119B-3F2F-AEE3-BF93-4E869366C99A}"/>
              </a:ext>
            </a:extLst>
          </p:cNvPr>
          <p:cNvSpPr/>
          <p:nvPr/>
        </p:nvSpPr>
        <p:spPr>
          <a:xfrm>
            <a:off x="168831" y="4376201"/>
            <a:ext cx="2558756" cy="1172192"/>
          </a:xfrm>
          <a:prstGeom prst="wedgeRoundRectCallout">
            <a:avLst>
              <a:gd name="adj1" fmla="val 75765"/>
              <a:gd name="adj2" fmla="val -60355"/>
              <a:gd name="adj3" fmla="val 16667"/>
            </a:avLst>
          </a:prstGeom>
          <a:no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algn="ctr"/>
            <a:r>
              <a:rPr lang="de-DE" sz="1600" dirty="0">
                <a:solidFill>
                  <a:schemeClr val="bg2">
                    <a:lumMod val="90000"/>
                  </a:schemeClr>
                </a:solidFill>
                <a:cs typeface="Calibri"/>
              </a:rPr>
              <a:t>Ich räume ausreichend Pausen zum Nachdenken, Verstehen und Fragen stellen ein. </a:t>
            </a:r>
          </a:p>
        </p:txBody>
      </p:sp>
      <p:sp>
        <p:nvSpPr>
          <p:cNvPr id="6" name="Abgerundete rechteckige Legende 11">
            <a:extLst>
              <a:ext uri="{FF2B5EF4-FFF2-40B4-BE49-F238E27FC236}">
                <a16:creationId xmlns:a16="http://schemas.microsoft.com/office/drawing/2014/main" id="{A15E75B5-297A-EC13-108B-53419725398A}"/>
              </a:ext>
            </a:extLst>
          </p:cNvPr>
          <p:cNvSpPr/>
          <p:nvPr/>
        </p:nvSpPr>
        <p:spPr>
          <a:xfrm>
            <a:off x="6416412" y="3700033"/>
            <a:ext cx="2727587" cy="1160544"/>
          </a:xfrm>
          <a:prstGeom prst="wedgeRoundRectCallout">
            <a:avLst>
              <a:gd name="adj1" fmla="val -90231"/>
              <a:gd name="adj2" fmla="val -56175"/>
              <a:gd name="adj3" fmla="val 16667"/>
            </a:avLst>
          </a:prstGeom>
          <a:no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2">
                    <a:lumMod val="90000"/>
                  </a:schemeClr>
                </a:solidFill>
                <a:cs typeface="Calibri"/>
              </a:rPr>
              <a:t>Ich fordere die Kinder aktiv dazu auf, den Sprachspeicher zur Hilfe heran zu ziehen.</a:t>
            </a:r>
          </a:p>
        </p:txBody>
      </p:sp>
      <p:sp>
        <p:nvSpPr>
          <p:cNvPr id="7" name="Abgerundete rechteckige Legende 11">
            <a:extLst>
              <a:ext uri="{FF2B5EF4-FFF2-40B4-BE49-F238E27FC236}">
                <a16:creationId xmlns:a16="http://schemas.microsoft.com/office/drawing/2014/main" id="{EE2D54B1-CA73-4DFF-F654-1EF58598BB0F}"/>
              </a:ext>
            </a:extLst>
          </p:cNvPr>
          <p:cNvSpPr/>
          <p:nvPr/>
        </p:nvSpPr>
        <p:spPr>
          <a:xfrm>
            <a:off x="5377705" y="4968912"/>
            <a:ext cx="3647783" cy="1208259"/>
          </a:xfrm>
          <a:prstGeom prst="wedgeRoundRectCallout">
            <a:avLst>
              <a:gd name="adj1" fmla="val -49822"/>
              <a:gd name="adj2" fmla="val -68696"/>
              <a:gd name="adj3" fmla="val 16667"/>
            </a:avLst>
          </a:prstGeom>
          <a:no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2">
                    <a:lumMod val="90000"/>
                  </a:schemeClr>
                </a:solidFill>
                <a:cs typeface="Calibri"/>
              </a:rPr>
              <a:t>Ich knüpfe an Kinderäußerungen an. Das mache ich durch Wiederholungen und Verlängerungen dieser.</a:t>
            </a:r>
          </a:p>
        </p:txBody>
      </p:sp>
      <p:sp>
        <p:nvSpPr>
          <p:cNvPr id="2" name="Abgerundete rechteckige Legende 11">
            <a:extLst>
              <a:ext uri="{FF2B5EF4-FFF2-40B4-BE49-F238E27FC236}">
                <a16:creationId xmlns:a16="http://schemas.microsoft.com/office/drawing/2014/main" id="{B3534CBD-4F9B-24A6-E2BC-1204CCA3F928}"/>
              </a:ext>
            </a:extLst>
          </p:cNvPr>
          <p:cNvSpPr/>
          <p:nvPr/>
        </p:nvSpPr>
        <p:spPr>
          <a:xfrm>
            <a:off x="5184771" y="1321021"/>
            <a:ext cx="3024193" cy="1002333"/>
          </a:xfrm>
          <a:prstGeom prst="wedgeRoundRectCallout">
            <a:avLst>
              <a:gd name="adj1" fmla="val -53340"/>
              <a:gd name="adj2" fmla="val 98332"/>
              <a:gd name="adj3" fmla="val 16667"/>
            </a:avLst>
          </a:prstGeom>
          <a:no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2">
                    <a:lumMod val="90000"/>
                  </a:schemeClr>
                </a:solidFill>
                <a:cs typeface="Calibri"/>
              </a:rPr>
              <a:t>Ich nutze Visualisierungen und Handlungen, um Gesagtes zu unterstützen.</a:t>
            </a:r>
          </a:p>
        </p:txBody>
      </p:sp>
      <p:sp>
        <p:nvSpPr>
          <p:cNvPr id="3" name="Abgerundete rechteckige Legende 11">
            <a:extLst>
              <a:ext uri="{FF2B5EF4-FFF2-40B4-BE49-F238E27FC236}">
                <a16:creationId xmlns:a16="http://schemas.microsoft.com/office/drawing/2014/main" id="{9F4CC6BD-E431-E5B1-681A-3E5C3AA3D2F4}"/>
              </a:ext>
            </a:extLst>
          </p:cNvPr>
          <p:cNvSpPr/>
          <p:nvPr/>
        </p:nvSpPr>
        <p:spPr>
          <a:xfrm>
            <a:off x="2999651" y="1326851"/>
            <a:ext cx="2055176" cy="1079080"/>
          </a:xfrm>
          <a:prstGeom prst="wedgeRoundRectCallout">
            <a:avLst>
              <a:gd name="adj1" fmla="val -3747"/>
              <a:gd name="adj2" fmla="val 92800"/>
              <a:gd name="adj3" fmla="val 16667"/>
            </a:avLst>
          </a:prstGeom>
          <a:no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2">
                    <a:lumMod val="90000"/>
                  </a:schemeClr>
                </a:solidFill>
                <a:cs typeface="Calibri"/>
              </a:rPr>
              <a:t>Ich knüpfe an die Alltagssprache meiner </a:t>
            </a:r>
            <a:r>
              <a:rPr lang="de-DE" sz="1600" dirty="0" err="1">
                <a:solidFill>
                  <a:schemeClr val="bg2">
                    <a:lumMod val="90000"/>
                  </a:schemeClr>
                </a:solidFill>
                <a:cs typeface="Calibri"/>
              </a:rPr>
              <a:t>Schüler:innen</a:t>
            </a:r>
            <a:r>
              <a:rPr lang="de-DE" sz="1600" dirty="0">
                <a:solidFill>
                  <a:schemeClr val="bg2">
                    <a:lumMod val="90000"/>
                  </a:schemeClr>
                </a:solidFill>
                <a:cs typeface="Calibri"/>
              </a:rPr>
              <a:t> an.</a:t>
            </a:r>
          </a:p>
        </p:txBody>
      </p:sp>
      <p:sp>
        <p:nvSpPr>
          <p:cNvPr id="5" name="Datumsplatzhalter 4">
            <a:extLst>
              <a:ext uri="{FF2B5EF4-FFF2-40B4-BE49-F238E27FC236}">
                <a16:creationId xmlns:a16="http://schemas.microsoft.com/office/drawing/2014/main" id="{170F54D6-1455-F2EB-3D55-9154C790558F}"/>
              </a:ext>
            </a:extLst>
          </p:cNvPr>
          <p:cNvSpPr txBox="1">
            <a:spLocks/>
          </p:cNvSpPr>
          <p:nvPr/>
        </p:nvSpPr>
        <p:spPr>
          <a:xfrm>
            <a:off x="580260" y="6338729"/>
            <a:ext cx="2057400" cy="393256"/>
          </a:xfrm>
          <a:prstGeom prst="rect">
            <a:avLst/>
          </a:prstGeom>
        </p:spPr>
        <p:txBody>
          <a:bodyPr/>
          <a:lstStyle>
            <a:defPPr>
              <a:defRPr lang="de-DE"/>
            </a:defPPr>
            <a:lvl1pPr marL="0" algn="l" defTabSz="457200" rtl="0" eaLnBrk="0" fontAlgn="base" latinLnBrk="0" hangingPunct="0">
              <a:spcBef>
                <a:spcPct val="0"/>
              </a:spcBef>
              <a:spcAft>
                <a:spcPct val="0"/>
              </a:spcAft>
              <a:defRPr sz="1200" kern="1200">
                <a:solidFill>
                  <a:schemeClr val="bg2">
                    <a:lumMod val="50000"/>
                  </a:schemeClr>
                </a:solidFill>
                <a:latin typeface="Arial" panose="020B0604020202020204" pitchFamily="34" charset="0"/>
                <a:ea typeface="ＭＳ Ｐゴシック" charset="-128"/>
                <a:cs typeface="Arial" panose="020B0604020202020204" pitchFamily="34" charset="0"/>
              </a:defRPr>
            </a:lvl1pPr>
            <a:lvl2pPr marL="4572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pPr>
              <a:lnSpc>
                <a:spcPct val="150000"/>
              </a:lnSpc>
            </a:pPr>
            <a:fld id="{000CEE34-2044-5642-B412-BC2C7C7150CF}" type="datetime6">
              <a:rPr lang="de-DE" smtClean="0"/>
              <a:pPr>
                <a:lnSpc>
                  <a:spcPct val="150000"/>
                </a:lnSpc>
              </a:pPr>
              <a:t>April 24</a:t>
            </a:fld>
            <a:endParaRPr lang="de-DE" dirty="0"/>
          </a:p>
        </p:txBody>
      </p:sp>
      <p:sp>
        <p:nvSpPr>
          <p:cNvPr id="8" name="Abgerundete rechteckige Legende 11">
            <a:extLst>
              <a:ext uri="{FF2B5EF4-FFF2-40B4-BE49-F238E27FC236}">
                <a16:creationId xmlns:a16="http://schemas.microsoft.com/office/drawing/2014/main" id="{2D06FCDA-EAD1-AB20-BD1E-EBC75D28375C}"/>
              </a:ext>
            </a:extLst>
          </p:cNvPr>
          <p:cNvSpPr/>
          <p:nvPr/>
        </p:nvSpPr>
        <p:spPr>
          <a:xfrm>
            <a:off x="6416412" y="2405931"/>
            <a:ext cx="2636555" cy="1146715"/>
          </a:xfrm>
          <a:prstGeom prst="wedgeRoundRectCallout">
            <a:avLst>
              <a:gd name="adj1" fmla="val -94530"/>
              <a:gd name="adj2" fmla="val 20070"/>
              <a:gd name="adj3" fmla="val 16667"/>
            </a:avLst>
          </a:prstGeom>
          <a:no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2">
                    <a:lumMod val="90000"/>
                  </a:schemeClr>
                </a:solidFill>
                <a:cs typeface="Calibri"/>
              </a:rPr>
              <a:t>Ich initiiere durch das Stellen offener Fragen längere Äußerungen der Kinder.</a:t>
            </a:r>
          </a:p>
        </p:txBody>
      </p:sp>
      <p:pic>
        <p:nvPicPr>
          <p:cNvPr id="4" name="Grafik 3">
            <a:extLst>
              <a:ext uri="{FF2B5EF4-FFF2-40B4-BE49-F238E27FC236}">
                <a16:creationId xmlns:a16="http://schemas.microsoft.com/office/drawing/2014/main" id="{8309073A-B874-6460-01C9-EECB533631A1}"/>
              </a:ext>
            </a:extLst>
          </p:cNvPr>
          <p:cNvPicPr>
            <a:picLocks noChangeAspect="1"/>
          </p:cNvPicPr>
          <p:nvPr/>
        </p:nvPicPr>
        <p:blipFill>
          <a:blip r:embed="rId3"/>
          <a:stretch>
            <a:fillRect/>
          </a:stretch>
        </p:blipFill>
        <p:spPr>
          <a:xfrm>
            <a:off x="3406931" y="3057219"/>
            <a:ext cx="1451003" cy="2132975"/>
          </a:xfrm>
          <a:prstGeom prst="rect">
            <a:avLst/>
          </a:prstGeom>
        </p:spPr>
      </p:pic>
      <p:sp>
        <p:nvSpPr>
          <p:cNvPr id="9" name="Abgerundete rechteckige Legende 11">
            <a:extLst>
              <a:ext uri="{FF2B5EF4-FFF2-40B4-BE49-F238E27FC236}">
                <a16:creationId xmlns:a16="http://schemas.microsoft.com/office/drawing/2014/main" id="{5DE01B8C-4B35-087B-E600-E3C69197122F}"/>
              </a:ext>
            </a:extLst>
          </p:cNvPr>
          <p:cNvSpPr/>
          <p:nvPr/>
        </p:nvSpPr>
        <p:spPr>
          <a:xfrm>
            <a:off x="2878583" y="5190194"/>
            <a:ext cx="2365822" cy="1002333"/>
          </a:xfrm>
          <a:prstGeom prst="wedgeRoundRectCallout">
            <a:avLst>
              <a:gd name="adj1" fmla="val 21384"/>
              <a:gd name="adj2" fmla="val -79257"/>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cs typeface="Calibri"/>
              </a:rPr>
              <a:t>Ich fordere zur (inhaltlichen) Präzisierung des Gesagten auf.</a:t>
            </a:r>
          </a:p>
        </p:txBody>
      </p:sp>
      <p:sp>
        <p:nvSpPr>
          <p:cNvPr id="14" name="Titel 5">
            <a:extLst>
              <a:ext uri="{FF2B5EF4-FFF2-40B4-BE49-F238E27FC236}">
                <a16:creationId xmlns:a16="http://schemas.microsoft.com/office/drawing/2014/main" id="{7A6A1E4B-6EA3-FB95-C36C-DB33551B642F}"/>
              </a:ext>
            </a:extLst>
          </p:cNvPr>
          <p:cNvSpPr>
            <a:spLocks noGrp="1"/>
          </p:cNvSpPr>
          <p:nvPr>
            <p:ph type="title"/>
          </p:nvPr>
        </p:nvSpPr>
        <p:spPr>
          <a:xfrm>
            <a:off x="1096423" y="382774"/>
            <a:ext cx="7009509" cy="603704"/>
          </a:xfrm>
        </p:spPr>
        <p:txBody>
          <a:bodyPr/>
          <a:lstStyle/>
          <a:p>
            <a:r>
              <a:rPr lang="de-DE" dirty="0"/>
              <a:t>Sprachliches Korrektiv</a:t>
            </a:r>
          </a:p>
        </p:txBody>
      </p:sp>
    </p:spTree>
    <p:extLst>
      <p:ext uri="{BB962C8B-B14F-4D97-AF65-F5344CB8AC3E}">
        <p14:creationId xmlns:p14="http://schemas.microsoft.com/office/powerpoint/2010/main" val="8510646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90FC37-7EC8-B549-9587-2D1AC48B31D5}"/>
              </a:ext>
            </a:extLst>
          </p:cNvPr>
          <p:cNvSpPr>
            <a:spLocks noGrp="1"/>
          </p:cNvSpPr>
          <p:nvPr>
            <p:ph type="title"/>
          </p:nvPr>
        </p:nvSpPr>
        <p:spPr>
          <a:xfrm>
            <a:off x="1096423" y="435935"/>
            <a:ext cx="7009509" cy="595422"/>
          </a:xfrm>
        </p:spPr>
        <p:txBody>
          <a:bodyPr>
            <a:normAutofit/>
          </a:bodyPr>
          <a:lstStyle/>
          <a:p>
            <a:r>
              <a:rPr lang="de-DE" dirty="0">
                <a:solidFill>
                  <a:srgbClr val="000000"/>
                </a:solidFill>
                <a:effectLst/>
                <a:latin typeface="Arial" panose="020B0604020202020204" pitchFamily="34" charset="0"/>
              </a:rPr>
              <a:t>Mathematik sprachbildend unterrichten </a:t>
            </a:r>
          </a:p>
        </p:txBody>
      </p:sp>
      <p:sp>
        <p:nvSpPr>
          <p:cNvPr id="3" name="Textplatzhalter 2">
            <a:extLst>
              <a:ext uri="{FF2B5EF4-FFF2-40B4-BE49-F238E27FC236}">
                <a16:creationId xmlns:a16="http://schemas.microsoft.com/office/drawing/2014/main" id="{DF51050E-F35D-4940-94B4-B9F14E4F9ABC}"/>
              </a:ext>
            </a:extLst>
          </p:cNvPr>
          <p:cNvSpPr>
            <a:spLocks noGrp="1"/>
          </p:cNvSpPr>
          <p:nvPr>
            <p:ph type="body" sz="quarter" idx="13"/>
          </p:nvPr>
        </p:nvSpPr>
        <p:spPr/>
        <p:txBody>
          <a:bodyPr/>
          <a:lstStyle/>
          <a:p>
            <a:r>
              <a:rPr lang="de-DE" dirty="0"/>
              <a:t>MODULE DER VERANSTALTUNGSREIHE</a:t>
            </a:r>
          </a:p>
        </p:txBody>
      </p:sp>
      <p:sp>
        <p:nvSpPr>
          <p:cNvPr id="4" name="Inhaltsplatzhalter 3">
            <a:extLst>
              <a:ext uri="{FF2B5EF4-FFF2-40B4-BE49-F238E27FC236}">
                <a16:creationId xmlns:a16="http://schemas.microsoft.com/office/drawing/2014/main" id="{80C2C949-1D17-B447-9864-2505CB536E68}"/>
              </a:ext>
            </a:extLst>
          </p:cNvPr>
          <p:cNvSpPr>
            <a:spLocks noGrp="1"/>
          </p:cNvSpPr>
          <p:nvPr>
            <p:ph idx="1"/>
          </p:nvPr>
        </p:nvSpPr>
        <p:spPr>
          <a:xfrm>
            <a:off x="577231" y="1920112"/>
            <a:ext cx="8047577" cy="4418617"/>
          </a:xfrm>
        </p:spPr>
        <p:txBody>
          <a:bodyPr/>
          <a:lstStyle/>
          <a:p>
            <a:pPr marL="285750" indent="-285750">
              <a:buFont typeface="Arial" panose="020B0604020202020204" pitchFamily="34" charset="0"/>
              <a:buChar char="•"/>
            </a:pPr>
            <a:r>
              <a:rPr lang="de-DE" dirty="0"/>
              <a:t>Modul1: Kommunikative und kognitive Funktion von Sprache</a:t>
            </a:r>
          </a:p>
          <a:p>
            <a:pPr marL="285750" indent="-285750">
              <a:buFont typeface="Arial" panose="020B0604020202020204" pitchFamily="34" charset="0"/>
              <a:buChar char="•"/>
            </a:pPr>
            <a:r>
              <a:rPr lang="de-DE" dirty="0">
                <a:solidFill>
                  <a:srgbClr val="327D87"/>
                </a:solidFill>
              </a:rPr>
              <a:t>Modul 2: Lehrkraftsprache in den Blick nehmen</a:t>
            </a:r>
          </a:p>
          <a:p>
            <a:pPr marL="285750" indent="-285750">
              <a:buFont typeface="Arial" panose="020B0604020202020204" pitchFamily="34" charset="0"/>
              <a:buChar char="•"/>
            </a:pPr>
            <a:r>
              <a:rPr lang="de-DE" dirty="0"/>
              <a:t>Modul 3: Kinder beim Beschreiben und Begründen unterstützen</a:t>
            </a:r>
          </a:p>
          <a:p>
            <a:pPr marL="285750" indent="-285750">
              <a:buFont typeface="Arial" panose="020B0604020202020204" pitchFamily="34" charset="0"/>
              <a:buChar char="•"/>
            </a:pPr>
            <a:r>
              <a:rPr lang="de-DE"/>
              <a:t>Modul 4</a:t>
            </a:r>
            <a:r>
              <a:rPr lang="de-DE" dirty="0"/>
              <a:t>: Sprachförderung – Deutschstartende im Mathematikunterricht</a:t>
            </a:r>
          </a:p>
        </p:txBody>
      </p:sp>
      <p:sp>
        <p:nvSpPr>
          <p:cNvPr id="5" name="Datumsplatzhalter 4">
            <a:extLst>
              <a:ext uri="{FF2B5EF4-FFF2-40B4-BE49-F238E27FC236}">
                <a16:creationId xmlns:a16="http://schemas.microsoft.com/office/drawing/2014/main" id="{C72110C2-66A9-824C-A7E8-08508EB0CCDD}"/>
              </a:ext>
            </a:extLst>
          </p:cNvPr>
          <p:cNvSpPr>
            <a:spLocks noGrp="1"/>
          </p:cNvSpPr>
          <p:nvPr>
            <p:ph type="dt" sz="half" idx="10"/>
          </p:nvPr>
        </p:nvSpPr>
        <p:spPr>
          <a:xfrm>
            <a:off x="580260" y="6338729"/>
            <a:ext cx="2057400" cy="393256"/>
          </a:xfrm>
          <a:prstGeom prst="rect">
            <a:avLst/>
          </a:prstGeom>
        </p:spPr>
        <p:txBody>
          <a:bodyPr/>
          <a:lstStyle>
            <a:defPPr>
              <a:defRPr lang="en-US"/>
            </a:defPPr>
            <a:lvl1pPr marL="0" algn="l" defTabSz="457200" rtl="0" eaLnBrk="1" latinLnBrk="0" hangingPunct="1">
              <a:defRPr sz="1200" kern="1200">
                <a:solidFill>
                  <a:schemeClr val="bg2">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50000"/>
              </a:lnSpc>
            </a:pPr>
            <a:endParaRPr lang="de-DE" dirty="0"/>
          </a:p>
        </p:txBody>
      </p:sp>
      <p:sp>
        <p:nvSpPr>
          <p:cNvPr id="6" name="Foliennummernplatzhalter 5">
            <a:extLst>
              <a:ext uri="{FF2B5EF4-FFF2-40B4-BE49-F238E27FC236}">
                <a16:creationId xmlns:a16="http://schemas.microsoft.com/office/drawing/2014/main" id="{EA9B3B4B-E0D4-D144-B82D-87D749EC3F44}"/>
              </a:ext>
            </a:extLst>
          </p:cNvPr>
          <p:cNvSpPr>
            <a:spLocks noGrp="1"/>
          </p:cNvSpPr>
          <p:nvPr>
            <p:ph type="sldNum" sz="quarter" idx="12"/>
          </p:nvPr>
        </p:nvSpPr>
        <p:spPr/>
        <p:txBody>
          <a:bodyPr/>
          <a:lstStyle/>
          <a:p>
            <a:fld id="{C3752B7C-18A9-864D-BBCB-54A9F41B5594}" type="slidenum">
              <a:rPr lang="de-DE" smtClean="0"/>
              <a:pPr/>
              <a:t>6</a:t>
            </a:fld>
            <a:endParaRPr lang="de-DE" dirty="0"/>
          </a:p>
        </p:txBody>
      </p:sp>
    </p:spTree>
    <p:extLst>
      <p:ext uri="{BB962C8B-B14F-4D97-AF65-F5344CB8AC3E}">
        <p14:creationId xmlns:p14="http://schemas.microsoft.com/office/powerpoint/2010/main" val="2393773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Sprachliches Korrektiv</a:t>
            </a:r>
          </a:p>
        </p:txBody>
      </p:sp>
      <p:sp>
        <p:nvSpPr>
          <p:cNvPr id="3" name="Textplatzhalter 2"/>
          <p:cNvSpPr>
            <a:spLocks noGrp="1"/>
          </p:cNvSpPr>
          <p:nvPr>
            <p:ph type="body" sz="quarter" idx="13"/>
          </p:nvPr>
        </p:nvSpPr>
        <p:spPr/>
        <p:txBody>
          <a:bodyPr/>
          <a:lstStyle/>
          <a:p>
            <a:r>
              <a:rPr lang="de-DE" dirty="0"/>
              <a:t>KERNBOTSCHAFT 4</a:t>
            </a:r>
          </a:p>
        </p:txBody>
      </p:sp>
      <p:sp>
        <p:nvSpPr>
          <p:cNvPr id="6" name="Foliennummernplatzhalter 5"/>
          <p:cNvSpPr>
            <a:spLocks noGrp="1"/>
          </p:cNvSpPr>
          <p:nvPr>
            <p:ph type="sldNum" sz="quarter" idx="12"/>
          </p:nvPr>
        </p:nvSpPr>
        <p:spPr/>
        <p:txBody>
          <a:bodyPr/>
          <a:lstStyle/>
          <a:p>
            <a:fld id="{C3752B7C-18A9-864D-BBCB-54A9F41B5594}" type="slidenum">
              <a:rPr lang="de-DE" smtClean="0"/>
              <a:pPr/>
              <a:t>60</a:t>
            </a:fld>
            <a:endParaRPr lang="de-DE" dirty="0"/>
          </a:p>
        </p:txBody>
      </p:sp>
      <p:sp>
        <p:nvSpPr>
          <p:cNvPr id="8" name="Gefaltete Ecke 7"/>
          <p:cNvSpPr/>
          <p:nvPr/>
        </p:nvSpPr>
        <p:spPr>
          <a:xfrm>
            <a:off x="1244600" y="1983776"/>
            <a:ext cx="6578600" cy="3782024"/>
          </a:xfrm>
          <a:prstGeom prst="foldedCorner">
            <a:avLst>
              <a:gd name="adj" fmla="val 637"/>
            </a:avLst>
          </a:prstGeom>
          <a:solidFill>
            <a:schemeClr val="bg1"/>
          </a:solidFill>
          <a:ln w="63500" cmpd="dbl">
            <a:solidFill>
              <a:srgbClr val="327D8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de-DE" sz="2300" dirty="0">
                <a:solidFill>
                  <a:schemeClr val="tx1"/>
                </a:solidFill>
                <a:latin typeface="Arial" panose="020B0604020202020204" pitchFamily="34" charset="0"/>
                <a:cs typeface="Arial" panose="020B0604020202020204" pitchFamily="34" charset="0"/>
              </a:rPr>
              <a:t>Ich unterstütze die Kinder auch inhaltlich </a:t>
            </a:r>
            <a:br>
              <a:rPr lang="de-DE" sz="2300" dirty="0">
                <a:solidFill>
                  <a:schemeClr val="tx1"/>
                </a:solidFill>
                <a:latin typeface="Arial" panose="020B0604020202020204" pitchFamily="34" charset="0"/>
                <a:cs typeface="Arial" panose="020B0604020202020204" pitchFamily="34" charset="0"/>
              </a:rPr>
            </a:br>
            <a:r>
              <a:rPr lang="de-DE" sz="2300" dirty="0">
                <a:solidFill>
                  <a:schemeClr val="tx1"/>
                </a:solidFill>
                <a:latin typeface="Arial" panose="020B0604020202020204" pitchFamily="34" charset="0"/>
                <a:cs typeface="Arial" panose="020B0604020202020204" pitchFamily="34" charset="0"/>
              </a:rPr>
              <a:t>durch sprachliches Korrektiv.</a:t>
            </a:r>
          </a:p>
        </p:txBody>
      </p:sp>
      <p:pic>
        <p:nvPicPr>
          <p:cNvPr id="11"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951662" y="4588593"/>
            <a:ext cx="1788823" cy="1495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atumsplatzhalter 4">
            <a:extLst>
              <a:ext uri="{FF2B5EF4-FFF2-40B4-BE49-F238E27FC236}">
                <a16:creationId xmlns:a16="http://schemas.microsoft.com/office/drawing/2014/main" id="{54EB4288-0D4F-7F0A-C317-F1C6A972F937}"/>
              </a:ext>
            </a:extLst>
          </p:cNvPr>
          <p:cNvSpPr txBox="1">
            <a:spLocks/>
          </p:cNvSpPr>
          <p:nvPr/>
        </p:nvSpPr>
        <p:spPr>
          <a:xfrm>
            <a:off x="580260" y="6338729"/>
            <a:ext cx="2057400" cy="393256"/>
          </a:xfrm>
          <a:prstGeom prst="rect">
            <a:avLst/>
          </a:prstGeom>
        </p:spPr>
        <p:txBody>
          <a:bodyPr/>
          <a:lstStyle>
            <a:defPPr>
              <a:defRPr lang="de-DE"/>
            </a:defPPr>
            <a:lvl1pPr marL="0" algn="l" defTabSz="457200" rtl="0" eaLnBrk="0" fontAlgn="base" latinLnBrk="0" hangingPunct="0">
              <a:spcBef>
                <a:spcPct val="0"/>
              </a:spcBef>
              <a:spcAft>
                <a:spcPct val="0"/>
              </a:spcAft>
              <a:defRPr sz="1200" kern="1200">
                <a:solidFill>
                  <a:schemeClr val="bg2">
                    <a:lumMod val="50000"/>
                  </a:schemeClr>
                </a:solidFill>
                <a:latin typeface="Arial" panose="020B0604020202020204" pitchFamily="34" charset="0"/>
                <a:ea typeface="ＭＳ Ｐゴシック" charset="-128"/>
                <a:cs typeface="Arial" panose="020B0604020202020204" pitchFamily="34" charset="0"/>
              </a:defRPr>
            </a:lvl1pPr>
            <a:lvl2pPr marL="4572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pPr>
              <a:lnSpc>
                <a:spcPct val="150000"/>
              </a:lnSpc>
            </a:pPr>
            <a:fld id="{000CEE34-2044-5642-B412-BC2C7C7150CF}" type="datetime6">
              <a:rPr lang="de-DE" smtClean="0"/>
              <a:pPr>
                <a:lnSpc>
                  <a:spcPct val="150000"/>
                </a:lnSpc>
              </a:pPr>
              <a:t>April 24</a:t>
            </a:fld>
            <a:endParaRPr lang="de-DE" dirty="0"/>
          </a:p>
        </p:txBody>
      </p:sp>
    </p:spTree>
    <p:extLst>
      <p:ext uri="{BB962C8B-B14F-4D97-AF65-F5344CB8AC3E}">
        <p14:creationId xmlns:p14="http://schemas.microsoft.com/office/powerpoint/2010/main" val="5389352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9553893-9BE2-6249-811F-AF9A94E644C7}"/>
              </a:ext>
            </a:extLst>
          </p:cNvPr>
          <p:cNvSpPr>
            <a:spLocks noGrp="1"/>
          </p:cNvSpPr>
          <p:nvPr>
            <p:ph idx="1"/>
          </p:nvPr>
        </p:nvSpPr>
        <p:spPr/>
        <p:txBody>
          <a:bodyPr/>
          <a:lstStyle/>
          <a:p>
            <a:r>
              <a:rPr lang="de-DE" dirty="0"/>
              <a:t>Reflexion des Erprobungsauftrags</a:t>
            </a:r>
          </a:p>
          <a:p>
            <a:r>
              <a:rPr lang="de-DE" dirty="0"/>
              <a:t>Kommunikationsförderung im Mathematikunterricht</a:t>
            </a:r>
          </a:p>
          <a:p>
            <a:r>
              <a:rPr lang="de-DE" dirty="0"/>
              <a:t>Lehrkraft als sprachliches Vorbild</a:t>
            </a:r>
          </a:p>
          <a:p>
            <a:r>
              <a:rPr lang="de-DE" dirty="0"/>
              <a:t>Sprachmittel anregen</a:t>
            </a:r>
          </a:p>
          <a:p>
            <a:r>
              <a:rPr lang="de-DE" dirty="0"/>
              <a:t>Materialhandlungen sprachlich begleiten</a:t>
            </a:r>
          </a:p>
          <a:p>
            <a:r>
              <a:rPr lang="de-DE" dirty="0"/>
              <a:t>Sprachliches Korrektiv</a:t>
            </a:r>
          </a:p>
          <a:p>
            <a:r>
              <a:rPr lang="de-DE" b="1" dirty="0">
                <a:latin typeface="Arial"/>
                <a:cs typeface="Arial"/>
              </a:rPr>
              <a:t>Reflexion und Ausblick (Erprobungsauftrag)</a:t>
            </a:r>
            <a:endParaRPr lang="de-DE" b="1" dirty="0"/>
          </a:p>
        </p:txBody>
      </p:sp>
      <p:sp>
        <p:nvSpPr>
          <p:cNvPr id="6" name="Titel 1">
            <a:extLst>
              <a:ext uri="{FF2B5EF4-FFF2-40B4-BE49-F238E27FC236}">
                <a16:creationId xmlns:a16="http://schemas.microsoft.com/office/drawing/2014/main" id="{615EDD26-F478-D065-33D8-9D97E202B7A9}"/>
              </a:ext>
            </a:extLst>
          </p:cNvPr>
          <p:cNvSpPr>
            <a:spLocks noGrp="1"/>
          </p:cNvSpPr>
          <p:nvPr>
            <p:ph type="title"/>
          </p:nvPr>
        </p:nvSpPr>
        <p:spPr>
          <a:xfrm>
            <a:off x="1096423" y="382774"/>
            <a:ext cx="7009509" cy="603704"/>
          </a:xfrm>
          <a:prstGeom prst="rect">
            <a:avLst/>
          </a:prstGeom>
        </p:spPr>
        <p:txBody>
          <a:bodyPr/>
          <a:lstStyle/>
          <a:p>
            <a:r>
              <a:rPr lang="de-DE" dirty="0"/>
              <a:t>Gliederung</a:t>
            </a:r>
          </a:p>
        </p:txBody>
      </p:sp>
      <p:sp>
        <p:nvSpPr>
          <p:cNvPr id="3" name="Datumsplatzhalter 4">
            <a:extLst>
              <a:ext uri="{FF2B5EF4-FFF2-40B4-BE49-F238E27FC236}">
                <a16:creationId xmlns:a16="http://schemas.microsoft.com/office/drawing/2014/main" id="{F5961063-E150-4A2F-02FE-91799E636CFE}"/>
              </a:ext>
            </a:extLst>
          </p:cNvPr>
          <p:cNvSpPr txBox="1">
            <a:spLocks/>
          </p:cNvSpPr>
          <p:nvPr/>
        </p:nvSpPr>
        <p:spPr>
          <a:xfrm>
            <a:off x="580260" y="6338729"/>
            <a:ext cx="2057400" cy="393256"/>
          </a:xfrm>
          <a:prstGeom prst="rect">
            <a:avLst/>
          </a:prstGeom>
        </p:spPr>
        <p:txBody>
          <a:bodyPr/>
          <a:lstStyle>
            <a:defPPr>
              <a:defRPr lang="de-DE"/>
            </a:defPPr>
            <a:lvl1pPr marL="0" algn="l" defTabSz="457200" rtl="0" eaLnBrk="0" fontAlgn="base" latinLnBrk="0" hangingPunct="0">
              <a:spcBef>
                <a:spcPct val="0"/>
              </a:spcBef>
              <a:spcAft>
                <a:spcPct val="0"/>
              </a:spcAft>
              <a:defRPr sz="1200" kern="1200">
                <a:solidFill>
                  <a:schemeClr val="bg2">
                    <a:lumMod val="50000"/>
                  </a:schemeClr>
                </a:solidFill>
                <a:latin typeface="Arial" panose="020B0604020202020204" pitchFamily="34" charset="0"/>
                <a:ea typeface="ＭＳ Ｐゴシック" charset="-128"/>
                <a:cs typeface="Arial" panose="020B0604020202020204" pitchFamily="34" charset="0"/>
              </a:defRPr>
            </a:lvl1pPr>
            <a:lvl2pPr marL="4572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pPr>
              <a:lnSpc>
                <a:spcPct val="150000"/>
              </a:lnSpc>
            </a:pPr>
            <a:fld id="{000CEE34-2044-5642-B412-BC2C7C7150CF}" type="datetime6">
              <a:rPr lang="de-DE" smtClean="0"/>
              <a:pPr>
                <a:lnSpc>
                  <a:spcPct val="150000"/>
                </a:lnSpc>
              </a:pPr>
              <a:t>April 24</a:t>
            </a:fld>
            <a:endParaRPr lang="de-DE" dirty="0"/>
          </a:p>
        </p:txBody>
      </p:sp>
    </p:spTree>
    <p:extLst>
      <p:ext uri="{BB962C8B-B14F-4D97-AF65-F5344CB8AC3E}">
        <p14:creationId xmlns:p14="http://schemas.microsoft.com/office/powerpoint/2010/main" val="42947896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9">
            <a:extLst>
              <a:ext uri="{FF2B5EF4-FFF2-40B4-BE49-F238E27FC236}">
                <a16:creationId xmlns:a16="http://schemas.microsoft.com/office/drawing/2014/main" id="{91D6D719-4DCC-7DDD-CC04-482DEA8A585A}"/>
              </a:ext>
            </a:extLst>
          </p:cNvPr>
          <p:cNvSpPr/>
          <p:nvPr/>
        </p:nvSpPr>
        <p:spPr>
          <a:xfrm>
            <a:off x="176304" y="1477743"/>
            <a:ext cx="3869690" cy="2219501"/>
          </a:xfrm>
          <a:custGeom>
            <a:avLst/>
            <a:gdLst/>
            <a:ahLst/>
            <a:cxnLst/>
            <a:rect l="l" t="t" r="r" b="b"/>
            <a:pathLst>
              <a:path w="3869690" h="2011679">
                <a:moveTo>
                  <a:pt x="0" y="335280"/>
                </a:moveTo>
                <a:lnTo>
                  <a:pt x="3635" y="285735"/>
                </a:lnTo>
                <a:lnTo>
                  <a:pt x="14195" y="238448"/>
                </a:lnTo>
                <a:lnTo>
                  <a:pt x="31162" y="193936"/>
                </a:lnTo>
                <a:lnTo>
                  <a:pt x="54016" y="152718"/>
                </a:lnTo>
                <a:lnTo>
                  <a:pt x="82239" y="115313"/>
                </a:lnTo>
                <a:lnTo>
                  <a:pt x="115313" y="82239"/>
                </a:lnTo>
                <a:lnTo>
                  <a:pt x="152718" y="54016"/>
                </a:lnTo>
                <a:lnTo>
                  <a:pt x="193936" y="31162"/>
                </a:lnTo>
                <a:lnTo>
                  <a:pt x="238448" y="14195"/>
                </a:lnTo>
                <a:lnTo>
                  <a:pt x="285735" y="3635"/>
                </a:lnTo>
                <a:lnTo>
                  <a:pt x="335280" y="0"/>
                </a:lnTo>
                <a:lnTo>
                  <a:pt x="3534155" y="0"/>
                </a:lnTo>
                <a:lnTo>
                  <a:pt x="3583700" y="3635"/>
                </a:lnTo>
                <a:lnTo>
                  <a:pt x="3630987" y="14195"/>
                </a:lnTo>
                <a:lnTo>
                  <a:pt x="3675499" y="31162"/>
                </a:lnTo>
                <a:lnTo>
                  <a:pt x="3716717" y="54016"/>
                </a:lnTo>
                <a:lnTo>
                  <a:pt x="3754122" y="82239"/>
                </a:lnTo>
                <a:lnTo>
                  <a:pt x="3787196" y="115313"/>
                </a:lnTo>
                <a:lnTo>
                  <a:pt x="3815419" y="152718"/>
                </a:lnTo>
                <a:lnTo>
                  <a:pt x="3838273" y="193936"/>
                </a:lnTo>
                <a:lnTo>
                  <a:pt x="3855240" y="238448"/>
                </a:lnTo>
                <a:lnTo>
                  <a:pt x="3865800" y="285735"/>
                </a:lnTo>
                <a:lnTo>
                  <a:pt x="3869436" y="335280"/>
                </a:lnTo>
                <a:lnTo>
                  <a:pt x="3869436" y="1676387"/>
                </a:lnTo>
                <a:lnTo>
                  <a:pt x="3865800" y="1725934"/>
                </a:lnTo>
                <a:lnTo>
                  <a:pt x="3855240" y="1773224"/>
                </a:lnTo>
                <a:lnTo>
                  <a:pt x="3838273" y="1817738"/>
                </a:lnTo>
                <a:lnTo>
                  <a:pt x="3815419" y="1858958"/>
                </a:lnTo>
                <a:lnTo>
                  <a:pt x="3787196" y="1896364"/>
                </a:lnTo>
                <a:lnTo>
                  <a:pt x="3754122" y="1929438"/>
                </a:lnTo>
                <a:lnTo>
                  <a:pt x="3716717" y="1957662"/>
                </a:lnTo>
                <a:lnTo>
                  <a:pt x="3675499" y="1980517"/>
                </a:lnTo>
                <a:lnTo>
                  <a:pt x="3630987" y="1997484"/>
                </a:lnTo>
                <a:lnTo>
                  <a:pt x="3583700" y="2008044"/>
                </a:lnTo>
                <a:lnTo>
                  <a:pt x="3534155" y="2011680"/>
                </a:lnTo>
                <a:lnTo>
                  <a:pt x="335280" y="2011680"/>
                </a:lnTo>
                <a:lnTo>
                  <a:pt x="285735" y="2008044"/>
                </a:lnTo>
                <a:lnTo>
                  <a:pt x="238448" y="1997484"/>
                </a:lnTo>
                <a:lnTo>
                  <a:pt x="193936" y="1980517"/>
                </a:lnTo>
                <a:lnTo>
                  <a:pt x="152718" y="1957662"/>
                </a:lnTo>
                <a:lnTo>
                  <a:pt x="115313" y="1929438"/>
                </a:lnTo>
                <a:lnTo>
                  <a:pt x="82239" y="1896364"/>
                </a:lnTo>
                <a:lnTo>
                  <a:pt x="54016" y="1858958"/>
                </a:lnTo>
                <a:lnTo>
                  <a:pt x="31162" y="1817738"/>
                </a:lnTo>
                <a:lnTo>
                  <a:pt x="14195" y="1773224"/>
                </a:lnTo>
                <a:lnTo>
                  <a:pt x="3635" y="1725934"/>
                </a:lnTo>
                <a:lnTo>
                  <a:pt x="0" y="1676387"/>
                </a:lnTo>
                <a:lnTo>
                  <a:pt x="0" y="335280"/>
                </a:lnTo>
                <a:close/>
              </a:path>
            </a:pathLst>
          </a:custGeom>
          <a:ln w="28575">
            <a:solidFill>
              <a:srgbClr val="317882"/>
            </a:solidFill>
          </a:ln>
        </p:spPr>
        <p:txBody>
          <a:bodyPr wrap="square" lIns="0" tIns="0" rIns="0" bIns="0" rtlCol="0"/>
          <a:lstStyle/>
          <a:p>
            <a:endParaRPr>
              <a:cs typeface="Calibri" panose="020F0502020204030204" pitchFamily="34" charset="0"/>
            </a:endParaRPr>
          </a:p>
        </p:txBody>
      </p:sp>
      <p:sp>
        <p:nvSpPr>
          <p:cNvPr id="7" name="object 9">
            <a:extLst>
              <a:ext uri="{FF2B5EF4-FFF2-40B4-BE49-F238E27FC236}">
                <a16:creationId xmlns:a16="http://schemas.microsoft.com/office/drawing/2014/main" id="{FFD855C9-8487-52A1-50DF-8C3FB4C2DCD8}"/>
              </a:ext>
            </a:extLst>
          </p:cNvPr>
          <p:cNvSpPr/>
          <p:nvPr/>
        </p:nvSpPr>
        <p:spPr>
          <a:xfrm>
            <a:off x="5025012" y="1477742"/>
            <a:ext cx="3869690" cy="2219501"/>
          </a:xfrm>
          <a:custGeom>
            <a:avLst/>
            <a:gdLst/>
            <a:ahLst/>
            <a:cxnLst/>
            <a:rect l="l" t="t" r="r" b="b"/>
            <a:pathLst>
              <a:path w="3869690" h="2011679">
                <a:moveTo>
                  <a:pt x="0" y="335280"/>
                </a:moveTo>
                <a:lnTo>
                  <a:pt x="3635" y="285735"/>
                </a:lnTo>
                <a:lnTo>
                  <a:pt x="14195" y="238448"/>
                </a:lnTo>
                <a:lnTo>
                  <a:pt x="31162" y="193936"/>
                </a:lnTo>
                <a:lnTo>
                  <a:pt x="54016" y="152718"/>
                </a:lnTo>
                <a:lnTo>
                  <a:pt x="82239" y="115313"/>
                </a:lnTo>
                <a:lnTo>
                  <a:pt x="115313" y="82239"/>
                </a:lnTo>
                <a:lnTo>
                  <a:pt x="152718" y="54016"/>
                </a:lnTo>
                <a:lnTo>
                  <a:pt x="193936" y="31162"/>
                </a:lnTo>
                <a:lnTo>
                  <a:pt x="238448" y="14195"/>
                </a:lnTo>
                <a:lnTo>
                  <a:pt x="285735" y="3635"/>
                </a:lnTo>
                <a:lnTo>
                  <a:pt x="335280" y="0"/>
                </a:lnTo>
                <a:lnTo>
                  <a:pt x="3534155" y="0"/>
                </a:lnTo>
                <a:lnTo>
                  <a:pt x="3583700" y="3635"/>
                </a:lnTo>
                <a:lnTo>
                  <a:pt x="3630987" y="14195"/>
                </a:lnTo>
                <a:lnTo>
                  <a:pt x="3675499" y="31162"/>
                </a:lnTo>
                <a:lnTo>
                  <a:pt x="3716717" y="54016"/>
                </a:lnTo>
                <a:lnTo>
                  <a:pt x="3754122" y="82239"/>
                </a:lnTo>
                <a:lnTo>
                  <a:pt x="3787196" y="115313"/>
                </a:lnTo>
                <a:lnTo>
                  <a:pt x="3815419" y="152718"/>
                </a:lnTo>
                <a:lnTo>
                  <a:pt x="3838273" y="193936"/>
                </a:lnTo>
                <a:lnTo>
                  <a:pt x="3855240" y="238448"/>
                </a:lnTo>
                <a:lnTo>
                  <a:pt x="3865800" y="285735"/>
                </a:lnTo>
                <a:lnTo>
                  <a:pt x="3869436" y="335280"/>
                </a:lnTo>
                <a:lnTo>
                  <a:pt x="3869436" y="1676387"/>
                </a:lnTo>
                <a:lnTo>
                  <a:pt x="3865800" y="1725934"/>
                </a:lnTo>
                <a:lnTo>
                  <a:pt x="3855240" y="1773224"/>
                </a:lnTo>
                <a:lnTo>
                  <a:pt x="3838273" y="1817738"/>
                </a:lnTo>
                <a:lnTo>
                  <a:pt x="3815419" y="1858958"/>
                </a:lnTo>
                <a:lnTo>
                  <a:pt x="3787196" y="1896364"/>
                </a:lnTo>
                <a:lnTo>
                  <a:pt x="3754122" y="1929438"/>
                </a:lnTo>
                <a:lnTo>
                  <a:pt x="3716717" y="1957662"/>
                </a:lnTo>
                <a:lnTo>
                  <a:pt x="3675499" y="1980517"/>
                </a:lnTo>
                <a:lnTo>
                  <a:pt x="3630987" y="1997484"/>
                </a:lnTo>
                <a:lnTo>
                  <a:pt x="3583700" y="2008044"/>
                </a:lnTo>
                <a:lnTo>
                  <a:pt x="3534155" y="2011680"/>
                </a:lnTo>
                <a:lnTo>
                  <a:pt x="335280" y="2011680"/>
                </a:lnTo>
                <a:lnTo>
                  <a:pt x="285735" y="2008044"/>
                </a:lnTo>
                <a:lnTo>
                  <a:pt x="238448" y="1997484"/>
                </a:lnTo>
                <a:lnTo>
                  <a:pt x="193936" y="1980517"/>
                </a:lnTo>
                <a:lnTo>
                  <a:pt x="152718" y="1957662"/>
                </a:lnTo>
                <a:lnTo>
                  <a:pt x="115313" y="1929438"/>
                </a:lnTo>
                <a:lnTo>
                  <a:pt x="82239" y="1896364"/>
                </a:lnTo>
                <a:lnTo>
                  <a:pt x="54016" y="1858958"/>
                </a:lnTo>
                <a:lnTo>
                  <a:pt x="31162" y="1817738"/>
                </a:lnTo>
                <a:lnTo>
                  <a:pt x="14195" y="1773224"/>
                </a:lnTo>
                <a:lnTo>
                  <a:pt x="3635" y="1725934"/>
                </a:lnTo>
                <a:lnTo>
                  <a:pt x="0" y="1676387"/>
                </a:lnTo>
                <a:lnTo>
                  <a:pt x="0" y="335280"/>
                </a:lnTo>
                <a:close/>
              </a:path>
            </a:pathLst>
          </a:custGeom>
          <a:ln w="28575">
            <a:solidFill>
              <a:srgbClr val="317882"/>
            </a:solidFill>
          </a:ln>
        </p:spPr>
        <p:txBody>
          <a:bodyPr wrap="square" lIns="0" tIns="0" rIns="0" bIns="0" rtlCol="0"/>
          <a:lstStyle/>
          <a:p>
            <a:endParaRPr>
              <a:cs typeface="Calibri" panose="020F0502020204030204" pitchFamily="34" charset="0"/>
            </a:endParaRPr>
          </a:p>
        </p:txBody>
      </p:sp>
      <p:sp>
        <p:nvSpPr>
          <p:cNvPr id="2" name="Titel 1">
            <a:extLst>
              <a:ext uri="{FF2B5EF4-FFF2-40B4-BE49-F238E27FC236}">
                <a16:creationId xmlns:a16="http://schemas.microsoft.com/office/drawing/2014/main" id="{ED0F05F8-ACCC-BDDA-B512-896AC3745C48}"/>
              </a:ext>
            </a:extLst>
          </p:cNvPr>
          <p:cNvSpPr>
            <a:spLocks noGrp="1"/>
          </p:cNvSpPr>
          <p:nvPr>
            <p:ph type="title"/>
          </p:nvPr>
        </p:nvSpPr>
        <p:spPr/>
        <p:txBody>
          <a:bodyPr>
            <a:normAutofit/>
          </a:bodyPr>
          <a:lstStyle/>
          <a:p>
            <a:r>
              <a:rPr lang="de-DE" dirty="0"/>
              <a:t>Reflexion</a:t>
            </a:r>
          </a:p>
        </p:txBody>
      </p:sp>
      <p:grpSp>
        <p:nvGrpSpPr>
          <p:cNvPr id="16" name="object 13">
            <a:extLst>
              <a:ext uri="{FF2B5EF4-FFF2-40B4-BE49-F238E27FC236}">
                <a16:creationId xmlns:a16="http://schemas.microsoft.com/office/drawing/2014/main" id="{80E4E371-D0FF-92E0-7382-152D9E0997A0}"/>
              </a:ext>
            </a:extLst>
          </p:cNvPr>
          <p:cNvGrpSpPr/>
          <p:nvPr/>
        </p:nvGrpSpPr>
        <p:grpSpPr>
          <a:xfrm>
            <a:off x="508000" y="1115587"/>
            <a:ext cx="3396872" cy="684276"/>
            <a:chOff x="1412494" y="935482"/>
            <a:chExt cx="2252980" cy="477520"/>
          </a:xfrm>
        </p:grpSpPr>
        <p:sp>
          <p:nvSpPr>
            <p:cNvPr id="17" name="object 14">
              <a:extLst>
                <a:ext uri="{FF2B5EF4-FFF2-40B4-BE49-F238E27FC236}">
                  <a16:creationId xmlns:a16="http://schemas.microsoft.com/office/drawing/2014/main" id="{BA9A816F-9D7C-8B63-6F6F-962643FCE591}"/>
                </a:ext>
              </a:extLst>
            </p:cNvPr>
            <p:cNvSpPr/>
            <p:nvPr/>
          </p:nvSpPr>
          <p:spPr>
            <a:xfrm>
              <a:off x="1418844" y="941832"/>
              <a:ext cx="2240280" cy="464820"/>
            </a:xfrm>
            <a:custGeom>
              <a:avLst/>
              <a:gdLst/>
              <a:ahLst/>
              <a:cxnLst/>
              <a:rect l="l" t="t" r="r" b="b"/>
              <a:pathLst>
                <a:path w="2240279" h="464819">
                  <a:moveTo>
                    <a:pt x="2162810" y="0"/>
                  </a:moveTo>
                  <a:lnTo>
                    <a:pt x="77469" y="0"/>
                  </a:lnTo>
                  <a:lnTo>
                    <a:pt x="47309" y="6086"/>
                  </a:lnTo>
                  <a:lnTo>
                    <a:pt x="22685" y="22685"/>
                  </a:lnTo>
                  <a:lnTo>
                    <a:pt x="6086" y="47309"/>
                  </a:lnTo>
                  <a:lnTo>
                    <a:pt x="0" y="77469"/>
                  </a:lnTo>
                  <a:lnTo>
                    <a:pt x="0" y="387350"/>
                  </a:lnTo>
                  <a:lnTo>
                    <a:pt x="6086" y="417510"/>
                  </a:lnTo>
                  <a:lnTo>
                    <a:pt x="22685" y="442134"/>
                  </a:lnTo>
                  <a:lnTo>
                    <a:pt x="47309" y="458733"/>
                  </a:lnTo>
                  <a:lnTo>
                    <a:pt x="77469" y="464819"/>
                  </a:lnTo>
                  <a:lnTo>
                    <a:pt x="2162810" y="464819"/>
                  </a:lnTo>
                  <a:lnTo>
                    <a:pt x="2192970" y="458733"/>
                  </a:lnTo>
                  <a:lnTo>
                    <a:pt x="2217594" y="442134"/>
                  </a:lnTo>
                  <a:lnTo>
                    <a:pt x="2234193" y="417510"/>
                  </a:lnTo>
                  <a:lnTo>
                    <a:pt x="2240280" y="387350"/>
                  </a:lnTo>
                  <a:lnTo>
                    <a:pt x="2240280" y="77469"/>
                  </a:lnTo>
                  <a:lnTo>
                    <a:pt x="2234193" y="47309"/>
                  </a:lnTo>
                  <a:lnTo>
                    <a:pt x="2217594" y="22685"/>
                  </a:lnTo>
                  <a:lnTo>
                    <a:pt x="2192970" y="6086"/>
                  </a:lnTo>
                  <a:lnTo>
                    <a:pt x="2162810" y="0"/>
                  </a:lnTo>
                  <a:close/>
                </a:path>
              </a:pathLst>
            </a:custGeom>
            <a:solidFill>
              <a:srgbClr val="317882"/>
            </a:solidFill>
          </p:spPr>
          <p:txBody>
            <a:bodyPr wrap="square" lIns="0" tIns="0" rIns="0" bIns="0" rtlCol="0"/>
            <a:lstStyle/>
            <a:p>
              <a:pPr marL="12700" algn="ctr">
                <a:lnSpc>
                  <a:spcPct val="100000"/>
                </a:lnSpc>
              </a:pPr>
              <a:r>
                <a:rPr lang="de-DE" b="1" spc="-90" dirty="0">
                  <a:solidFill>
                    <a:srgbClr val="FFFFFF"/>
                  </a:solidFill>
                  <a:latin typeface="Arial" panose="020B0604020202020204" pitchFamily="34" charset="0"/>
                  <a:cs typeface="Arial" panose="020B0604020202020204" pitchFamily="34" charset="0"/>
                </a:rPr>
                <a:t>Sich verständlich machen</a:t>
              </a:r>
            </a:p>
            <a:p>
              <a:pPr marL="12700" algn="ctr">
                <a:lnSpc>
                  <a:spcPct val="100000"/>
                </a:lnSpc>
              </a:pPr>
              <a:r>
                <a:rPr lang="de-DE" sz="1600" i="1" spc="-70" dirty="0" err="1">
                  <a:solidFill>
                    <a:srgbClr val="E7E6E6"/>
                  </a:solidFill>
                  <a:latin typeface="Arial" panose="020B0604020202020204" pitchFamily="34" charset="0"/>
                  <a:cs typeface="Arial" panose="020B0604020202020204" pitchFamily="34" charset="0"/>
                </a:rPr>
                <a:t>pikas-</a:t>
              </a:r>
              <a:r>
                <a:rPr lang="de-DE" sz="1600" i="1" spc="-35" dirty="0" err="1">
                  <a:solidFill>
                    <a:srgbClr val="E7E6E6"/>
                  </a:solidFill>
                  <a:latin typeface="Arial" panose="020B0604020202020204" pitchFamily="34" charset="0"/>
                  <a:cs typeface="Arial" panose="020B0604020202020204" pitchFamily="34" charset="0"/>
                </a:rPr>
                <a:t>mi.dzlm.de</a:t>
              </a:r>
              <a:r>
                <a:rPr lang="de-DE" sz="1600" i="1" spc="-35" dirty="0">
                  <a:solidFill>
                    <a:srgbClr val="E7E6E6"/>
                  </a:solidFill>
                  <a:latin typeface="Arial" panose="020B0604020202020204" pitchFamily="34" charset="0"/>
                  <a:cs typeface="Arial" panose="020B0604020202020204" pitchFamily="34" charset="0"/>
                </a:rPr>
                <a:t>/</a:t>
              </a:r>
              <a:r>
                <a:rPr lang="de-DE" sz="1600" i="1" spc="-35" dirty="0" err="1">
                  <a:solidFill>
                    <a:srgbClr val="E7E6E6"/>
                  </a:solidFill>
                  <a:latin typeface="Arial" panose="020B0604020202020204" pitchFamily="34" charset="0"/>
                  <a:cs typeface="Arial" panose="020B0604020202020204" pitchFamily="34" charset="0"/>
                </a:rPr>
                <a:t>node</a:t>
              </a:r>
              <a:r>
                <a:rPr lang="de-DE" sz="1600" i="1" spc="-35" dirty="0">
                  <a:solidFill>
                    <a:srgbClr val="E7E6E6"/>
                  </a:solidFill>
                  <a:latin typeface="Arial" panose="020B0604020202020204" pitchFamily="34" charset="0"/>
                  <a:cs typeface="Arial" panose="020B0604020202020204" pitchFamily="34" charset="0"/>
                </a:rPr>
                <a:t>/574</a:t>
              </a:r>
              <a:endParaRPr sz="2400" dirty="0">
                <a:latin typeface="Arial" panose="020B0604020202020204" pitchFamily="34" charset="0"/>
                <a:cs typeface="Arial" panose="020B0604020202020204" pitchFamily="34" charset="0"/>
              </a:endParaRPr>
            </a:p>
          </p:txBody>
        </p:sp>
        <p:sp>
          <p:nvSpPr>
            <p:cNvPr id="18" name="object 15">
              <a:extLst>
                <a:ext uri="{FF2B5EF4-FFF2-40B4-BE49-F238E27FC236}">
                  <a16:creationId xmlns:a16="http://schemas.microsoft.com/office/drawing/2014/main" id="{CDA085AC-B84F-F741-FED1-A91E25343F02}"/>
                </a:ext>
              </a:extLst>
            </p:cNvPr>
            <p:cNvSpPr/>
            <p:nvPr/>
          </p:nvSpPr>
          <p:spPr>
            <a:xfrm>
              <a:off x="1418844" y="941832"/>
              <a:ext cx="2240280" cy="464820"/>
            </a:xfrm>
            <a:custGeom>
              <a:avLst/>
              <a:gdLst/>
              <a:ahLst/>
              <a:cxnLst/>
              <a:rect l="l" t="t" r="r" b="b"/>
              <a:pathLst>
                <a:path w="2240279" h="464819">
                  <a:moveTo>
                    <a:pt x="0" y="77469"/>
                  </a:moveTo>
                  <a:lnTo>
                    <a:pt x="6086" y="47309"/>
                  </a:lnTo>
                  <a:lnTo>
                    <a:pt x="22685" y="22685"/>
                  </a:lnTo>
                  <a:lnTo>
                    <a:pt x="47309" y="6086"/>
                  </a:lnTo>
                  <a:lnTo>
                    <a:pt x="77469" y="0"/>
                  </a:lnTo>
                  <a:lnTo>
                    <a:pt x="2162810" y="0"/>
                  </a:lnTo>
                  <a:lnTo>
                    <a:pt x="2192970" y="6086"/>
                  </a:lnTo>
                  <a:lnTo>
                    <a:pt x="2217594" y="22685"/>
                  </a:lnTo>
                  <a:lnTo>
                    <a:pt x="2234193" y="47309"/>
                  </a:lnTo>
                  <a:lnTo>
                    <a:pt x="2240280" y="77469"/>
                  </a:lnTo>
                  <a:lnTo>
                    <a:pt x="2240280" y="387350"/>
                  </a:lnTo>
                  <a:lnTo>
                    <a:pt x="2234193" y="417510"/>
                  </a:lnTo>
                  <a:lnTo>
                    <a:pt x="2217594" y="442134"/>
                  </a:lnTo>
                  <a:lnTo>
                    <a:pt x="2192970" y="458733"/>
                  </a:lnTo>
                  <a:lnTo>
                    <a:pt x="2162810" y="464819"/>
                  </a:lnTo>
                  <a:lnTo>
                    <a:pt x="77469" y="464819"/>
                  </a:lnTo>
                  <a:lnTo>
                    <a:pt x="47309" y="458733"/>
                  </a:lnTo>
                  <a:lnTo>
                    <a:pt x="22685" y="442134"/>
                  </a:lnTo>
                  <a:lnTo>
                    <a:pt x="6086" y="417510"/>
                  </a:lnTo>
                  <a:lnTo>
                    <a:pt x="0" y="387350"/>
                  </a:lnTo>
                  <a:lnTo>
                    <a:pt x="0" y="77469"/>
                  </a:lnTo>
                  <a:close/>
                </a:path>
              </a:pathLst>
            </a:custGeom>
            <a:ln w="12700">
              <a:solidFill>
                <a:srgbClr val="317882"/>
              </a:solidFill>
            </a:ln>
          </p:spPr>
          <p:txBody>
            <a:bodyPr wrap="square" lIns="0" tIns="0" rIns="0" bIns="0" rtlCol="0"/>
            <a:lstStyle/>
            <a:p>
              <a:endParaRPr>
                <a:cs typeface="Calibri" panose="020F0502020204030204" pitchFamily="34" charset="0"/>
              </a:endParaRPr>
            </a:p>
          </p:txBody>
        </p:sp>
      </p:grpSp>
      <p:sp>
        <p:nvSpPr>
          <p:cNvPr id="23" name="object 20">
            <a:extLst>
              <a:ext uri="{FF2B5EF4-FFF2-40B4-BE49-F238E27FC236}">
                <a16:creationId xmlns:a16="http://schemas.microsoft.com/office/drawing/2014/main" id="{AF964385-E5AA-B6DA-E6ED-D2DCBB461867}"/>
              </a:ext>
            </a:extLst>
          </p:cNvPr>
          <p:cNvSpPr txBox="1"/>
          <p:nvPr/>
        </p:nvSpPr>
        <p:spPr>
          <a:xfrm>
            <a:off x="5307839" y="1876136"/>
            <a:ext cx="3377724" cy="1735732"/>
          </a:xfrm>
          <a:prstGeom prst="rect">
            <a:avLst/>
          </a:prstGeom>
        </p:spPr>
        <p:txBody>
          <a:bodyPr vert="horz" wrap="square" lIns="0" tIns="12065" rIns="0" bIns="0" rtlCol="0">
            <a:spAutoFit/>
          </a:bodyPr>
          <a:lstStyle/>
          <a:p>
            <a:pPr marR="110">
              <a:spcBef>
                <a:spcPts val="95"/>
              </a:spcBef>
              <a:buSzPts val="1000"/>
            </a:pPr>
            <a:r>
              <a:rPr lang="de-DE" sz="1600" dirty="0">
                <a:solidFill>
                  <a:srgbClr val="000000"/>
                </a:solidFill>
              </a:rPr>
              <a:t>Im Zentrum steht die </a:t>
            </a:r>
            <a:r>
              <a:rPr lang="de-DE" sz="1600" i="1" dirty="0">
                <a:solidFill>
                  <a:srgbClr val="000000"/>
                </a:solidFill>
              </a:rPr>
              <a:t>Auseinandersetzung mit den </a:t>
            </a:r>
            <a:r>
              <a:rPr lang="de-DE" sz="1600" i="1" dirty="0" err="1">
                <a:solidFill>
                  <a:srgbClr val="000000"/>
                </a:solidFill>
              </a:rPr>
              <a:t>Gedan-ken</a:t>
            </a:r>
            <a:r>
              <a:rPr lang="de-DE" sz="1600" i="1" dirty="0">
                <a:solidFill>
                  <a:srgbClr val="000000"/>
                </a:solidFill>
              </a:rPr>
              <a:t> und Äußerungen anderer</a:t>
            </a:r>
            <a:r>
              <a:rPr lang="de-DE" sz="1600" dirty="0">
                <a:solidFill>
                  <a:srgbClr val="000000"/>
                </a:solidFill>
              </a:rPr>
              <a:t>. Dazu gehört, die Gedanken anderer nachzuvollziehen, mit den eigenen zu verknüpfen und dadurch </a:t>
            </a:r>
          </a:p>
          <a:p>
            <a:pPr marR="110">
              <a:spcBef>
                <a:spcPts val="95"/>
              </a:spcBef>
              <a:buSzPts val="1000"/>
            </a:pPr>
            <a:r>
              <a:rPr lang="de-DE" sz="1600" dirty="0">
                <a:solidFill>
                  <a:srgbClr val="000000"/>
                </a:solidFill>
              </a:rPr>
              <a:t>ggf. Neues zu lernen. </a:t>
            </a:r>
          </a:p>
        </p:txBody>
      </p:sp>
      <p:sp>
        <p:nvSpPr>
          <p:cNvPr id="27" name="object 24">
            <a:extLst>
              <a:ext uri="{FF2B5EF4-FFF2-40B4-BE49-F238E27FC236}">
                <a16:creationId xmlns:a16="http://schemas.microsoft.com/office/drawing/2014/main" id="{CAD28F3A-D88D-52C8-9A2A-5E054D609FA6}"/>
              </a:ext>
            </a:extLst>
          </p:cNvPr>
          <p:cNvSpPr txBox="1"/>
          <p:nvPr/>
        </p:nvSpPr>
        <p:spPr>
          <a:xfrm>
            <a:off x="514633" y="1893600"/>
            <a:ext cx="3519804" cy="1435649"/>
          </a:xfrm>
          <a:prstGeom prst="rect">
            <a:avLst/>
          </a:prstGeom>
        </p:spPr>
        <p:txBody>
          <a:bodyPr vert="horz" wrap="square" lIns="0" tIns="12065" rIns="0" bIns="0" rtlCol="0">
            <a:spAutoFit/>
          </a:bodyPr>
          <a:lstStyle/>
          <a:p>
            <a:pPr marR="110" rtl="0">
              <a:buSzPts val="1000"/>
            </a:pPr>
            <a:r>
              <a:rPr lang="de-DE" sz="1600" b="0" u="none" strike="noStrike" kern="1200" baseline="0" dirty="0">
                <a:solidFill>
                  <a:srgbClr val="000000"/>
                </a:solidFill>
                <a:latin typeface="Arial" panose="020B0604020202020204" pitchFamily="34" charset="0"/>
                <a:cs typeface="Arial" panose="020B0604020202020204" pitchFamily="34" charset="0"/>
              </a:rPr>
              <a:t>Dient der </a:t>
            </a:r>
            <a:r>
              <a:rPr lang="de-DE" sz="1600" b="0" i="1" u="none" strike="noStrike" kern="1200" baseline="0" dirty="0">
                <a:solidFill>
                  <a:srgbClr val="000000"/>
                </a:solidFill>
                <a:latin typeface="Arial" panose="020B0604020202020204" pitchFamily="34" charset="0"/>
                <a:cs typeface="Arial" panose="020B0604020202020204" pitchFamily="34" charset="0"/>
              </a:rPr>
              <a:t>Bewusstmachung und Strukturierung eigener Gedanken</a:t>
            </a:r>
            <a:r>
              <a:rPr lang="de-DE" sz="1600" b="0" i="0" u="none" strike="noStrike" kern="1200" baseline="0" dirty="0">
                <a:solidFill>
                  <a:srgbClr val="000000"/>
                </a:solidFill>
                <a:latin typeface="Arial" panose="020B0604020202020204" pitchFamily="34" charset="0"/>
                <a:cs typeface="Arial" panose="020B0604020202020204" pitchFamily="34" charset="0"/>
              </a:rPr>
              <a:t>. Dazu gehört, diese zu klären, zu ordnen und verständlich (sprachlich, gestisch, anschaulich) darzustellen.</a:t>
            </a:r>
          </a:p>
          <a:p>
            <a:pPr marL="12700" marR="6985">
              <a:lnSpc>
                <a:spcPct val="100000"/>
              </a:lnSpc>
              <a:spcBef>
                <a:spcPts val="305"/>
              </a:spcBef>
            </a:pPr>
            <a:endParaRPr lang="de-DE" sz="1000" spc="-75" dirty="0">
              <a:cs typeface="Calibri" panose="020F0502020204030204" pitchFamily="34" charset="0"/>
            </a:endParaRPr>
          </a:p>
        </p:txBody>
      </p:sp>
      <p:pic>
        <p:nvPicPr>
          <p:cNvPr id="28" name="object 23">
            <a:extLst>
              <a:ext uri="{FF2B5EF4-FFF2-40B4-BE49-F238E27FC236}">
                <a16:creationId xmlns:a16="http://schemas.microsoft.com/office/drawing/2014/main" id="{1507FA62-A73B-F1BD-CF9F-8751BA5F3B38}"/>
              </a:ext>
            </a:extLst>
          </p:cNvPr>
          <p:cNvPicPr>
            <a:picLocks noChangeAspect="1"/>
          </p:cNvPicPr>
          <p:nvPr/>
        </p:nvPicPr>
        <p:blipFill>
          <a:blip r:embed="rId3" cstate="print"/>
          <a:stretch>
            <a:fillRect/>
          </a:stretch>
        </p:blipFill>
        <p:spPr>
          <a:xfrm>
            <a:off x="1544111" y="3172442"/>
            <a:ext cx="1134076" cy="457390"/>
          </a:xfrm>
          <a:prstGeom prst="rect">
            <a:avLst/>
          </a:prstGeom>
        </p:spPr>
      </p:pic>
      <p:grpSp>
        <p:nvGrpSpPr>
          <p:cNvPr id="3" name="object 13">
            <a:extLst>
              <a:ext uri="{FF2B5EF4-FFF2-40B4-BE49-F238E27FC236}">
                <a16:creationId xmlns:a16="http://schemas.microsoft.com/office/drawing/2014/main" id="{8B500470-0EBB-9128-35CD-CCFFE3EB90EF}"/>
              </a:ext>
            </a:extLst>
          </p:cNvPr>
          <p:cNvGrpSpPr/>
          <p:nvPr/>
        </p:nvGrpSpPr>
        <p:grpSpPr>
          <a:xfrm>
            <a:off x="5307839" y="1124685"/>
            <a:ext cx="3377724" cy="666078"/>
            <a:chOff x="1418844" y="941832"/>
            <a:chExt cx="2240280" cy="464821"/>
          </a:xfrm>
        </p:grpSpPr>
        <p:sp>
          <p:nvSpPr>
            <p:cNvPr id="4" name="object 14">
              <a:extLst>
                <a:ext uri="{FF2B5EF4-FFF2-40B4-BE49-F238E27FC236}">
                  <a16:creationId xmlns:a16="http://schemas.microsoft.com/office/drawing/2014/main" id="{29402378-95DD-1D83-339F-764E805476BF}"/>
                </a:ext>
              </a:extLst>
            </p:cNvPr>
            <p:cNvSpPr/>
            <p:nvPr/>
          </p:nvSpPr>
          <p:spPr>
            <a:xfrm>
              <a:off x="1418844" y="941833"/>
              <a:ext cx="2240280" cy="464820"/>
            </a:xfrm>
            <a:custGeom>
              <a:avLst/>
              <a:gdLst/>
              <a:ahLst/>
              <a:cxnLst/>
              <a:rect l="l" t="t" r="r" b="b"/>
              <a:pathLst>
                <a:path w="2240279" h="464819">
                  <a:moveTo>
                    <a:pt x="2162810" y="0"/>
                  </a:moveTo>
                  <a:lnTo>
                    <a:pt x="77469" y="0"/>
                  </a:lnTo>
                  <a:lnTo>
                    <a:pt x="47309" y="6086"/>
                  </a:lnTo>
                  <a:lnTo>
                    <a:pt x="22685" y="22685"/>
                  </a:lnTo>
                  <a:lnTo>
                    <a:pt x="6086" y="47309"/>
                  </a:lnTo>
                  <a:lnTo>
                    <a:pt x="0" y="77469"/>
                  </a:lnTo>
                  <a:lnTo>
                    <a:pt x="0" y="387350"/>
                  </a:lnTo>
                  <a:lnTo>
                    <a:pt x="6086" y="417510"/>
                  </a:lnTo>
                  <a:lnTo>
                    <a:pt x="22685" y="442134"/>
                  </a:lnTo>
                  <a:lnTo>
                    <a:pt x="47309" y="458733"/>
                  </a:lnTo>
                  <a:lnTo>
                    <a:pt x="77469" y="464819"/>
                  </a:lnTo>
                  <a:lnTo>
                    <a:pt x="2162810" y="464819"/>
                  </a:lnTo>
                  <a:lnTo>
                    <a:pt x="2192970" y="458733"/>
                  </a:lnTo>
                  <a:lnTo>
                    <a:pt x="2217594" y="442134"/>
                  </a:lnTo>
                  <a:lnTo>
                    <a:pt x="2234193" y="417510"/>
                  </a:lnTo>
                  <a:lnTo>
                    <a:pt x="2240280" y="387350"/>
                  </a:lnTo>
                  <a:lnTo>
                    <a:pt x="2240280" y="77469"/>
                  </a:lnTo>
                  <a:lnTo>
                    <a:pt x="2234193" y="47309"/>
                  </a:lnTo>
                  <a:lnTo>
                    <a:pt x="2217594" y="22685"/>
                  </a:lnTo>
                  <a:lnTo>
                    <a:pt x="2192970" y="6086"/>
                  </a:lnTo>
                  <a:lnTo>
                    <a:pt x="2162810" y="0"/>
                  </a:lnTo>
                  <a:close/>
                </a:path>
              </a:pathLst>
            </a:custGeom>
            <a:solidFill>
              <a:srgbClr val="317882"/>
            </a:solidFill>
          </p:spPr>
          <p:txBody>
            <a:bodyPr wrap="square" lIns="0" tIns="0" rIns="0" bIns="0" rtlCol="0"/>
            <a:lstStyle/>
            <a:p>
              <a:pPr marL="12700" algn="ctr">
                <a:spcBef>
                  <a:spcPts val="100"/>
                </a:spcBef>
              </a:pPr>
              <a:r>
                <a:rPr lang="de-DE" b="1" spc="-90" dirty="0">
                  <a:solidFill>
                    <a:srgbClr val="FFFFFF"/>
                  </a:solidFill>
                  <a:latin typeface="Arial" panose="020B0604020202020204" pitchFamily="34" charset="0"/>
                  <a:cs typeface="Arial" panose="020B0604020202020204" pitchFamily="34" charset="0"/>
                </a:rPr>
                <a:t>Andere verstehen</a:t>
              </a:r>
            </a:p>
            <a:p>
              <a:pPr algn="ctr">
                <a:lnSpc>
                  <a:spcPct val="100000"/>
                </a:lnSpc>
              </a:pPr>
              <a:r>
                <a:rPr lang="de-DE" sz="1600" i="1" spc="-70" dirty="0" err="1">
                  <a:solidFill>
                    <a:srgbClr val="E7E6E6"/>
                  </a:solidFill>
                  <a:latin typeface="Arial" panose="020B0604020202020204" pitchFamily="34" charset="0"/>
                  <a:cs typeface="Arial" panose="020B0604020202020204" pitchFamily="34" charset="0"/>
                </a:rPr>
                <a:t>pikas-</a:t>
              </a:r>
              <a:r>
                <a:rPr lang="de-DE" sz="1600" i="1" spc="-30" dirty="0" err="1">
                  <a:solidFill>
                    <a:srgbClr val="E7E6E6"/>
                  </a:solidFill>
                  <a:latin typeface="Arial" panose="020B0604020202020204" pitchFamily="34" charset="0"/>
                  <a:cs typeface="Arial" panose="020B0604020202020204" pitchFamily="34" charset="0"/>
                </a:rPr>
                <a:t>mi.dzlm.de</a:t>
              </a:r>
              <a:r>
                <a:rPr lang="de-DE" sz="1600" i="1" spc="-30" dirty="0">
                  <a:solidFill>
                    <a:srgbClr val="E7E6E6"/>
                  </a:solidFill>
                  <a:latin typeface="Arial" panose="020B0604020202020204" pitchFamily="34" charset="0"/>
                  <a:cs typeface="Arial" panose="020B0604020202020204" pitchFamily="34" charset="0"/>
                </a:rPr>
                <a:t>/</a:t>
              </a:r>
              <a:r>
                <a:rPr lang="de-DE" sz="1600" i="1" spc="-30" dirty="0" err="1">
                  <a:solidFill>
                    <a:srgbClr val="E7E6E6"/>
                  </a:solidFill>
                  <a:latin typeface="Arial" panose="020B0604020202020204" pitchFamily="34" charset="0"/>
                  <a:cs typeface="Arial" panose="020B0604020202020204" pitchFamily="34" charset="0"/>
                </a:rPr>
                <a:t>node</a:t>
              </a:r>
              <a:r>
                <a:rPr lang="de-DE" sz="1600" i="1" spc="-30" dirty="0">
                  <a:solidFill>
                    <a:srgbClr val="E7E6E6"/>
                  </a:solidFill>
                  <a:latin typeface="Arial" panose="020B0604020202020204" pitchFamily="34" charset="0"/>
                  <a:cs typeface="Arial" panose="020B0604020202020204" pitchFamily="34" charset="0"/>
                </a:rPr>
                <a:t>/608</a:t>
              </a:r>
              <a:endParaRPr lang="de-DE" sz="1600" dirty="0">
                <a:latin typeface="Arial" panose="020B0604020202020204" pitchFamily="34" charset="0"/>
                <a:cs typeface="Arial" panose="020B0604020202020204" pitchFamily="34" charset="0"/>
              </a:endParaRPr>
            </a:p>
            <a:p>
              <a:pPr algn="ctr"/>
              <a:endParaRPr dirty="0">
                <a:cs typeface="Calibri" panose="020F0502020204030204" pitchFamily="34" charset="0"/>
              </a:endParaRPr>
            </a:p>
          </p:txBody>
        </p:sp>
        <p:sp>
          <p:nvSpPr>
            <p:cNvPr id="24" name="object 15">
              <a:extLst>
                <a:ext uri="{FF2B5EF4-FFF2-40B4-BE49-F238E27FC236}">
                  <a16:creationId xmlns:a16="http://schemas.microsoft.com/office/drawing/2014/main" id="{A11AF787-5B42-7E58-2D8F-3FF305F3E9E1}"/>
                </a:ext>
              </a:extLst>
            </p:cNvPr>
            <p:cNvSpPr/>
            <p:nvPr/>
          </p:nvSpPr>
          <p:spPr>
            <a:xfrm>
              <a:off x="1418844" y="941832"/>
              <a:ext cx="2240280" cy="464820"/>
            </a:xfrm>
            <a:custGeom>
              <a:avLst/>
              <a:gdLst/>
              <a:ahLst/>
              <a:cxnLst/>
              <a:rect l="l" t="t" r="r" b="b"/>
              <a:pathLst>
                <a:path w="2240279" h="464819">
                  <a:moveTo>
                    <a:pt x="0" y="77469"/>
                  </a:moveTo>
                  <a:lnTo>
                    <a:pt x="6086" y="47309"/>
                  </a:lnTo>
                  <a:lnTo>
                    <a:pt x="22685" y="22685"/>
                  </a:lnTo>
                  <a:lnTo>
                    <a:pt x="47309" y="6086"/>
                  </a:lnTo>
                  <a:lnTo>
                    <a:pt x="77469" y="0"/>
                  </a:lnTo>
                  <a:lnTo>
                    <a:pt x="2162810" y="0"/>
                  </a:lnTo>
                  <a:lnTo>
                    <a:pt x="2192970" y="6086"/>
                  </a:lnTo>
                  <a:lnTo>
                    <a:pt x="2217594" y="22685"/>
                  </a:lnTo>
                  <a:lnTo>
                    <a:pt x="2234193" y="47309"/>
                  </a:lnTo>
                  <a:lnTo>
                    <a:pt x="2240280" y="77469"/>
                  </a:lnTo>
                  <a:lnTo>
                    <a:pt x="2240280" y="387350"/>
                  </a:lnTo>
                  <a:lnTo>
                    <a:pt x="2234193" y="417510"/>
                  </a:lnTo>
                  <a:lnTo>
                    <a:pt x="2217594" y="442134"/>
                  </a:lnTo>
                  <a:lnTo>
                    <a:pt x="2192970" y="458733"/>
                  </a:lnTo>
                  <a:lnTo>
                    <a:pt x="2162810" y="464819"/>
                  </a:lnTo>
                  <a:lnTo>
                    <a:pt x="77469" y="464819"/>
                  </a:lnTo>
                  <a:lnTo>
                    <a:pt x="47309" y="458733"/>
                  </a:lnTo>
                  <a:lnTo>
                    <a:pt x="22685" y="442134"/>
                  </a:lnTo>
                  <a:lnTo>
                    <a:pt x="6086" y="417510"/>
                  </a:lnTo>
                  <a:lnTo>
                    <a:pt x="0" y="387350"/>
                  </a:lnTo>
                  <a:lnTo>
                    <a:pt x="0" y="77469"/>
                  </a:lnTo>
                  <a:close/>
                </a:path>
              </a:pathLst>
            </a:custGeom>
            <a:ln w="12700">
              <a:solidFill>
                <a:srgbClr val="317882"/>
              </a:solidFill>
            </a:ln>
          </p:spPr>
          <p:txBody>
            <a:bodyPr wrap="square" lIns="0" tIns="0" rIns="0" bIns="0" rtlCol="0"/>
            <a:lstStyle/>
            <a:p>
              <a:endParaRPr>
                <a:cs typeface="Calibri" panose="020F0502020204030204" pitchFamily="34" charset="0"/>
              </a:endParaRPr>
            </a:p>
          </p:txBody>
        </p:sp>
      </p:grpSp>
      <p:sp>
        <p:nvSpPr>
          <p:cNvPr id="34" name="object 9">
            <a:extLst>
              <a:ext uri="{FF2B5EF4-FFF2-40B4-BE49-F238E27FC236}">
                <a16:creationId xmlns:a16="http://schemas.microsoft.com/office/drawing/2014/main" id="{1438AEE1-C8D8-87D5-681C-BE2145BE7714}"/>
              </a:ext>
            </a:extLst>
          </p:cNvPr>
          <p:cNvSpPr/>
          <p:nvPr/>
        </p:nvSpPr>
        <p:spPr>
          <a:xfrm>
            <a:off x="2554101" y="4237811"/>
            <a:ext cx="3869690" cy="2011680"/>
          </a:xfrm>
          <a:custGeom>
            <a:avLst/>
            <a:gdLst/>
            <a:ahLst/>
            <a:cxnLst/>
            <a:rect l="l" t="t" r="r" b="b"/>
            <a:pathLst>
              <a:path w="3869690" h="2011679">
                <a:moveTo>
                  <a:pt x="0" y="335280"/>
                </a:moveTo>
                <a:lnTo>
                  <a:pt x="3635" y="285735"/>
                </a:lnTo>
                <a:lnTo>
                  <a:pt x="14195" y="238448"/>
                </a:lnTo>
                <a:lnTo>
                  <a:pt x="31162" y="193936"/>
                </a:lnTo>
                <a:lnTo>
                  <a:pt x="54016" y="152718"/>
                </a:lnTo>
                <a:lnTo>
                  <a:pt x="82239" y="115313"/>
                </a:lnTo>
                <a:lnTo>
                  <a:pt x="115313" y="82239"/>
                </a:lnTo>
                <a:lnTo>
                  <a:pt x="152718" y="54016"/>
                </a:lnTo>
                <a:lnTo>
                  <a:pt x="193936" y="31162"/>
                </a:lnTo>
                <a:lnTo>
                  <a:pt x="238448" y="14195"/>
                </a:lnTo>
                <a:lnTo>
                  <a:pt x="285735" y="3635"/>
                </a:lnTo>
                <a:lnTo>
                  <a:pt x="335280" y="0"/>
                </a:lnTo>
                <a:lnTo>
                  <a:pt x="3534155" y="0"/>
                </a:lnTo>
                <a:lnTo>
                  <a:pt x="3583700" y="3635"/>
                </a:lnTo>
                <a:lnTo>
                  <a:pt x="3630987" y="14195"/>
                </a:lnTo>
                <a:lnTo>
                  <a:pt x="3675499" y="31162"/>
                </a:lnTo>
                <a:lnTo>
                  <a:pt x="3716717" y="54016"/>
                </a:lnTo>
                <a:lnTo>
                  <a:pt x="3754122" y="82239"/>
                </a:lnTo>
                <a:lnTo>
                  <a:pt x="3787196" y="115313"/>
                </a:lnTo>
                <a:lnTo>
                  <a:pt x="3815419" y="152718"/>
                </a:lnTo>
                <a:lnTo>
                  <a:pt x="3838273" y="193936"/>
                </a:lnTo>
                <a:lnTo>
                  <a:pt x="3855240" y="238448"/>
                </a:lnTo>
                <a:lnTo>
                  <a:pt x="3865800" y="285735"/>
                </a:lnTo>
                <a:lnTo>
                  <a:pt x="3869436" y="335280"/>
                </a:lnTo>
                <a:lnTo>
                  <a:pt x="3869436" y="1676387"/>
                </a:lnTo>
                <a:lnTo>
                  <a:pt x="3865800" y="1725934"/>
                </a:lnTo>
                <a:lnTo>
                  <a:pt x="3855240" y="1773224"/>
                </a:lnTo>
                <a:lnTo>
                  <a:pt x="3838273" y="1817738"/>
                </a:lnTo>
                <a:lnTo>
                  <a:pt x="3815419" y="1858958"/>
                </a:lnTo>
                <a:lnTo>
                  <a:pt x="3787196" y="1896364"/>
                </a:lnTo>
                <a:lnTo>
                  <a:pt x="3754122" y="1929438"/>
                </a:lnTo>
                <a:lnTo>
                  <a:pt x="3716717" y="1957662"/>
                </a:lnTo>
                <a:lnTo>
                  <a:pt x="3675499" y="1980517"/>
                </a:lnTo>
                <a:lnTo>
                  <a:pt x="3630987" y="1997484"/>
                </a:lnTo>
                <a:lnTo>
                  <a:pt x="3583700" y="2008044"/>
                </a:lnTo>
                <a:lnTo>
                  <a:pt x="3534155" y="2011680"/>
                </a:lnTo>
                <a:lnTo>
                  <a:pt x="335280" y="2011680"/>
                </a:lnTo>
                <a:lnTo>
                  <a:pt x="285735" y="2008044"/>
                </a:lnTo>
                <a:lnTo>
                  <a:pt x="238448" y="1997484"/>
                </a:lnTo>
                <a:lnTo>
                  <a:pt x="193936" y="1980517"/>
                </a:lnTo>
                <a:lnTo>
                  <a:pt x="152718" y="1957662"/>
                </a:lnTo>
                <a:lnTo>
                  <a:pt x="115313" y="1929438"/>
                </a:lnTo>
                <a:lnTo>
                  <a:pt x="82239" y="1896364"/>
                </a:lnTo>
                <a:lnTo>
                  <a:pt x="54016" y="1858958"/>
                </a:lnTo>
                <a:lnTo>
                  <a:pt x="31162" y="1817738"/>
                </a:lnTo>
                <a:lnTo>
                  <a:pt x="14195" y="1773224"/>
                </a:lnTo>
                <a:lnTo>
                  <a:pt x="3635" y="1725934"/>
                </a:lnTo>
                <a:lnTo>
                  <a:pt x="0" y="1676387"/>
                </a:lnTo>
                <a:lnTo>
                  <a:pt x="0" y="335280"/>
                </a:lnTo>
                <a:close/>
              </a:path>
            </a:pathLst>
          </a:custGeom>
          <a:ln w="28575">
            <a:solidFill>
              <a:srgbClr val="317882"/>
            </a:solidFill>
          </a:ln>
        </p:spPr>
        <p:txBody>
          <a:bodyPr wrap="square" lIns="0" tIns="0" rIns="0" bIns="0" rtlCol="0"/>
          <a:lstStyle/>
          <a:p>
            <a:endParaRPr>
              <a:cs typeface="Calibri" panose="020F0502020204030204" pitchFamily="34" charset="0"/>
            </a:endParaRPr>
          </a:p>
        </p:txBody>
      </p:sp>
      <p:sp>
        <p:nvSpPr>
          <p:cNvPr id="37" name="Textfeld 36">
            <a:extLst>
              <a:ext uri="{FF2B5EF4-FFF2-40B4-BE49-F238E27FC236}">
                <a16:creationId xmlns:a16="http://schemas.microsoft.com/office/drawing/2014/main" id="{12F581A6-8381-F013-F1F0-E690DB5E0E7A}"/>
              </a:ext>
            </a:extLst>
          </p:cNvPr>
          <p:cNvSpPr txBox="1"/>
          <p:nvPr/>
        </p:nvSpPr>
        <p:spPr>
          <a:xfrm>
            <a:off x="2883137" y="4552100"/>
            <a:ext cx="3786637" cy="1569660"/>
          </a:xfrm>
          <a:prstGeom prst="rect">
            <a:avLst/>
          </a:prstGeom>
          <a:noFill/>
        </p:spPr>
        <p:txBody>
          <a:bodyPr wrap="square" rtlCol="0">
            <a:spAutoFit/>
          </a:bodyPr>
          <a:lstStyle/>
          <a:p>
            <a:r>
              <a:rPr lang="de-DE" sz="1600" dirty="0">
                <a:solidFill>
                  <a:srgbClr val="000000"/>
                </a:solidFill>
              </a:rPr>
              <a:t>Dient dem durch die Lehrkraft </a:t>
            </a:r>
            <a:r>
              <a:rPr lang="de-DE" sz="1600" i="1" dirty="0">
                <a:solidFill>
                  <a:srgbClr val="000000"/>
                </a:solidFill>
              </a:rPr>
              <a:t>moderierten Austausch</a:t>
            </a:r>
            <a:r>
              <a:rPr lang="de-DE" sz="1600" dirty="0">
                <a:solidFill>
                  <a:srgbClr val="000000"/>
                </a:solidFill>
              </a:rPr>
              <a:t> im Klassen-verband. In der Moderation kann das Wesentliche herausgestellt und gemeinsam </a:t>
            </a:r>
            <a:r>
              <a:rPr lang="de-DE" sz="1600" dirty="0" err="1">
                <a:solidFill>
                  <a:srgbClr val="000000"/>
                </a:solidFill>
              </a:rPr>
              <a:t>weiterent</a:t>
            </a:r>
            <a:r>
              <a:rPr lang="de-DE" sz="1600" dirty="0">
                <a:solidFill>
                  <a:srgbClr val="000000"/>
                </a:solidFill>
              </a:rPr>
              <a:t>-</a:t>
            </a:r>
          </a:p>
          <a:p>
            <a:r>
              <a:rPr lang="de-DE" sz="1600" dirty="0">
                <a:solidFill>
                  <a:srgbClr val="000000"/>
                </a:solidFill>
              </a:rPr>
              <a:t>wickelt werden.</a:t>
            </a:r>
          </a:p>
        </p:txBody>
      </p:sp>
      <p:grpSp>
        <p:nvGrpSpPr>
          <p:cNvPr id="26" name="object 13">
            <a:extLst>
              <a:ext uri="{FF2B5EF4-FFF2-40B4-BE49-F238E27FC236}">
                <a16:creationId xmlns:a16="http://schemas.microsoft.com/office/drawing/2014/main" id="{13362EDC-DA0C-B8E8-9881-86064A4F9FE8}"/>
              </a:ext>
            </a:extLst>
          </p:cNvPr>
          <p:cNvGrpSpPr/>
          <p:nvPr/>
        </p:nvGrpSpPr>
        <p:grpSpPr>
          <a:xfrm>
            <a:off x="2883137" y="3833515"/>
            <a:ext cx="3377724" cy="666078"/>
            <a:chOff x="1418844" y="941832"/>
            <a:chExt cx="2240280" cy="464821"/>
          </a:xfrm>
        </p:grpSpPr>
        <p:sp>
          <p:nvSpPr>
            <p:cNvPr id="29" name="object 14">
              <a:extLst>
                <a:ext uri="{FF2B5EF4-FFF2-40B4-BE49-F238E27FC236}">
                  <a16:creationId xmlns:a16="http://schemas.microsoft.com/office/drawing/2014/main" id="{81BF58C0-2AC8-6CA0-5101-F734EBBE4692}"/>
                </a:ext>
              </a:extLst>
            </p:cNvPr>
            <p:cNvSpPr/>
            <p:nvPr/>
          </p:nvSpPr>
          <p:spPr>
            <a:xfrm>
              <a:off x="1418844" y="941833"/>
              <a:ext cx="2240280" cy="464820"/>
            </a:xfrm>
            <a:custGeom>
              <a:avLst/>
              <a:gdLst/>
              <a:ahLst/>
              <a:cxnLst/>
              <a:rect l="l" t="t" r="r" b="b"/>
              <a:pathLst>
                <a:path w="2240279" h="464819">
                  <a:moveTo>
                    <a:pt x="2162810" y="0"/>
                  </a:moveTo>
                  <a:lnTo>
                    <a:pt x="77469" y="0"/>
                  </a:lnTo>
                  <a:lnTo>
                    <a:pt x="47309" y="6086"/>
                  </a:lnTo>
                  <a:lnTo>
                    <a:pt x="22685" y="22685"/>
                  </a:lnTo>
                  <a:lnTo>
                    <a:pt x="6086" y="47309"/>
                  </a:lnTo>
                  <a:lnTo>
                    <a:pt x="0" y="77469"/>
                  </a:lnTo>
                  <a:lnTo>
                    <a:pt x="0" y="387350"/>
                  </a:lnTo>
                  <a:lnTo>
                    <a:pt x="6086" y="417510"/>
                  </a:lnTo>
                  <a:lnTo>
                    <a:pt x="22685" y="442134"/>
                  </a:lnTo>
                  <a:lnTo>
                    <a:pt x="47309" y="458733"/>
                  </a:lnTo>
                  <a:lnTo>
                    <a:pt x="77469" y="464819"/>
                  </a:lnTo>
                  <a:lnTo>
                    <a:pt x="2162810" y="464819"/>
                  </a:lnTo>
                  <a:lnTo>
                    <a:pt x="2192970" y="458733"/>
                  </a:lnTo>
                  <a:lnTo>
                    <a:pt x="2217594" y="442134"/>
                  </a:lnTo>
                  <a:lnTo>
                    <a:pt x="2234193" y="417510"/>
                  </a:lnTo>
                  <a:lnTo>
                    <a:pt x="2240280" y="387350"/>
                  </a:lnTo>
                  <a:lnTo>
                    <a:pt x="2240280" y="77469"/>
                  </a:lnTo>
                  <a:lnTo>
                    <a:pt x="2234193" y="47309"/>
                  </a:lnTo>
                  <a:lnTo>
                    <a:pt x="2217594" y="22685"/>
                  </a:lnTo>
                  <a:lnTo>
                    <a:pt x="2192970" y="6086"/>
                  </a:lnTo>
                  <a:lnTo>
                    <a:pt x="2162810" y="0"/>
                  </a:lnTo>
                  <a:close/>
                </a:path>
              </a:pathLst>
            </a:custGeom>
            <a:solidFill>
              <a:srgbClr val="317882"/>
            </a:solidFill>
          </p:spPr>
          <p:txBody>
            <a:bodyPr wrap="square" lIns="0" tIns="36000" rIns="0" bIns="0" rtlCol="0"/>
            <a:lstStyle/>
            <a:p>
              <a:pPr marR="12700" algn="ctr">
                <a:lnSpc>
                  <a:spcPct val="100000"/>
                </a:lnSpc>
                <a:spcBef>
                  <a:spcPts val="2500"/>
                </a:spcBef>
              </a:pPr>
              <a:r>
                <a:rPr lang="de-DE" b="1" spc="-90" dirty="0">
                  <a:solidFill>
                    <a:srgbClr val="FFFFFF"/>
                  </a:solidFill>
                  <a:cs typeface="Calibri" panose="020F0502020204030204" pitchFamily="34" charset="0"/>
                </a:rPr>
                <a:t>Gespräche im Klassenverband</a:t>
              </a:r>
            </a:p>
            <a:p>
              <a:pPr marR="10160" algn="ctr">
                <a:lnSpc>
                  <a:spcPct val="100000"/>
                </a:lnSpc>
              </a:pPr>
              <a:r>
                <a:rPr lang="de-DE" sz="1600" i="1" spc="-70" dirty="0" err="1">
                  <a:solidFill>
                    <a:srgbClr val="E7E6E6"/>
                  </a:solidFill>
                  <a:cs typeface="Calibri" panose="020F0502020204030204" pitchFamily="34" charset="0"/>
                </a:rPr>
                <a:t>pikas-mi.dzlm.de</a:t>
              </a:r>
              <a:r>
                <a:rPr lang="de-DE" sz="1600" i="1" spc="-70" dirty="0">
                  <a:solidFill>
                    <a:srgbClr val="E7E6E6"/>
                  </a:solidFill>
                  <a:cs typeface="Calibri" panose="020F0502020204030204" pitchFamily="34" charset="0"/>
                </a:rPr>
                <a:t>/</a:t>
              </a:r>
              <a:r>
                <a:rPr lang="de-DE" sz="1600" i="1" spc="-70" dirty="0" err="1">
                  <a:solidFill>
                    <a:srgbClr val="E7E6E6"/>
                  </a:solidFill>
                  <a:cs typeface="Calibri" panose="020F0502020204030204" pitchFamily="34" charset="0"/>
                </a:rPr>
                <a:t>node</a:t>
              </a:r>
              <a:r>
                <a:rPr lang="de-DE" sz="1600" i="1" spc="-70" dirty="0">
                  <a:solidFill>
                    <a:srgbClr val="E7E6E6"/>
                  </a:solidFill>
                  <a:cs typeface="Calibri" panose="020F0502020204030204" pitchFamily="34" charset="0"/>
                </a:rPr>
                <a:t>/614</a:t>
              </a:r>
            </a:p>
            <a:p>
              <a:endParaRPr dirty="0">
                <a:cs typeface="Calibri" panose="020F0502020204030204" pitchFamily="34" charset="0"/>
              </a:endParaRPr>
            </a:p>
          </p:txBody>
        </p:sp>
        <p:sp>
          <p:nvSpPr>
            <p:cNvPr id="30" name="object 15">
              <a:extLst>
                <a:ext uri="{FF2B5EF4-FFF2-40B4-BE49-F238E27FC236}">
                  <a16:creationId xmlns:a16="http://schemas.microsoft.com/office/drawing/2014/main" id="{34E226BA-5FDD-062D-3B47-DD617358B3A5}"/>
                </a:ext>
              </a:extLst>
            </p:cNvPr>
            <p:cNvSpPr/>
            <p:nvPr/>
          </p:nvSpPr>
          <p:spPr>
            <a:xfrm>
              <a:off x="1418844" y="941832"/>
              <a:ext cx="2240280" cy="464820"/>
            </a:xfrm>
            <a:custGeom>
              <a:avLst/>
              <a:gdLst/>
              <a:ahLst/>
              <a:cxnLst/>
              <a:rect l="l" t="t" r="r" b="b"/>
              <a:pathLst>
                <a:path w="2240279" h="464819">
                  <a:moveTo>
                    <a:pt x="0" y="77469"/>
                  </a:moveTo>
                  <a:lnTo>
                    <a:pt x="6086" y="47309"/>
                  </a:lnTo>
                  <a:lnTo>
                    <a:pt x="22685" y="22685"/>
                  </a:lnTo>
                  <a:lnTo>
                    <a:pt x="47309" y="6086"/>
                  </a:lnTo>
                  <a:lnTo>
                    <a:pt x="77469" y="0"/>
                  </a:lnTo>
                  <a:lnTo>
                    <a:pt x="2162810" y="0"/>
                  </a:lnTo>
                  <a:lnTo>
                    <a:pt x="2192970" y="6086"/>
                  </a:lnTo>
                  <a:lnTo>
                    <a:pt x="2217594" y="22685"/>
                  </a:lnTo>
                  <a:lnTo>
                    <a:pt x="2234193" y="47309"/>
                  </a:lnTo>
                  <a:lnTo>
                    <a:pt x="2240280" y="77469"/>
                  </a:lnTo>
                  <a:lnTo>
                    <a:pt x="2240280" y="387350"/>
                  </a:lnTo>
                  <a:lnTo>
                    <a:pt x="2234193" y="417510"/>
                  </a:lnTo>
                  <a:lnTo>
                    <a:pt x="2217594" y="442134"/>
                  </a:lnTo>
                  <a:lnTo>
                    <a:pt x="2192970" y="458733"/>
                  </a:lnTo>
                  <a:lnTo>
                    <a:pt x="2162810" y="464819"/>
                  </a:lnTo>
                  <a:lnTo>
                    <a:pt x="77469" y="464819"/>
                  </a:lnTo>
                  <a:lnTo>
                    <a:pt x="47309" y="458733"/>
                  </a:lnTo>
                  <a:lnTo>
                    <a:pt x="22685" y="442134"/>
                  </a:lnTo>
                  <a:lnTo>
                    <a:pt x="6086" y="417510"/>
                  </a:lnTo>
                  <a:lnTo>
                    <a:pt x="0" y="387350"/>
                  </a:lnTo>
                  <a:lnTo>
                    <a:pt x="0" y="77469"/>
                  </a:lnTo>
                  <a:close/>
                </a:path>
              </a:pathLst>
            </a:custGeom>
            <a:ln w="12700">
              <a:solidFill>
                <a:srgbClr val="317882"/>
              </a:solidFill>
            </a:ln>
          </p:spPr>
          <p:txBody>
            <a:bodyPr wrap="square" lIns="0" tIns="0" rIns="0" bIns="0" rtlCol="0"/>
            <a:lstStyle/>
            <a:p>
              <a:endParaRPr>
                <a:cs typeface="Calibri" panose="020F0502020204030204" pitchFamily="34" charset="0"/>
              </a:endParaRPr>
            </a:p>
          </p:txBody>
        </p:sp>
      </p:grpSp>
      <p:pic>
        <p:nvPicPr>
          <p:cNvPr id="39" name="Grafik 38">
            <a:extLst>
              <a:ext uri="{FF2B5EF4-FFF2-40B4-BE49-F238E27FC236}">
                <a16:creationId xmlns:a16="http://schemas.microsoft.com/office/drawing/2014/main" id="{05F3CE54-5812-8EC0-576B-3647DB67A2C9}"/>
              </a:ext>
            </a:extLst>
          </p:cNvPr>
          <p:cNvPicPr>
            <a:picLocks noChangeAspect="1"/>
          </p:cNvPicPr>
          <p:nvPr/>
        </p:nvPicPr>
        <p:blipFill>
          <a:blip r:embed="rId4"/>
          <a:stretch>
            <a:fillRect/>
          </a:stretch>
        </p:blipFill>
        <p:spPr>
          <a:xfrm>
            <a:off x="7843927" y="3101177"/>
            <a:ext cx="840059" cy="549857"/>
          </a:xfrm>
          <a:prstGeom prst="rect">
            <a:avLst/>
          </a:prstGeom>
        </p:spPr>
      </p:pic>
      <p:sp>
        <p:nvSpPr>
          <p:cNvPr id="44" name="Textfeld 43">
            <a:extLst>
              <a:ext uri="{FF2B5EF4-FFF2-40B4-BE49-F238E27FC236}">
                <a16:creationId xmlns:a16="http://schemas.microsoft.com/office/drawing/2014/main" id="{BB16CD03-9B27-1591-9AE5-674C567B35D9}"/>
              </a:ext>
            </a:extLst>
          </p:cNvPr>
          <p:cNvSpPr txBox="1"/>
          <p:nvPr/>
        </p:nvSpPr>
        <p:spPr>
          <a:xfrm>
            <a:off x="6635668" y="5972492"/>
            <a:ext cx="2497800" cy="276999"/>
          </a:xfrm>
          <a:prstGeom prst="rect">
            <a:avLst/>
          </a:prstGeom>
          <a:noFill/>
        </p:spPr>
        <p:txBody>
          <a:bodyPr wrap="none" rtlCol="0">
            <a:spAutoFit/>
          </a:bodyPr>
          <a:lstStyle>
            <a:defPPr>
              <a:defRPr lang="en-US"/>
            </a:defPPr>
            <a:lvl1pPr>
              <a:defRPr sz="1200">
                <a:solidFill>
                  <a:schemeClr val="tx1">
                    <a:lumMod val="50000"/>
                    <a:lumOff val="50000"/>
                  </a:schemeClr>
                </a:solidFill>
              </a:defRPr>
            </a:lvl1pPr>
          </a:lstStyle>
          <a:p>
            <a:r>
              <a:rPr lang="de-DE" dirty="0"/>
              <a:t>(https://</a:t>
            </a:r>
            <a:r>
              <a:rPr lang="de-DE" dirty="0" err="1"/>
              <a:t>pikas-mi.dzlm.de</a:t>
            </a:r>
            <a:r>
              <a:rPr lang="de-DE" dirty="0"/>
              <a:t>/</a:t>
            </a:r>
            <a:r>
              <a:rPr lang="de-DE" dirty="0" err="1"/>
              <a:t>node</a:t>
            </a:r>
            <a:r>
              <a:rPr lang="de-DE" dirty="0"/>
              <a:t>/55)</a:t>
            </a:r>
          </a:p>
        </p:txBody>
      </p:sp>
      <p:pic>
        <p:nvPicPr>
          <p:cNvPr id="43" name="Grafik 42">
            <a:extLst>
              <a:ext uri="{FF2B5EF4-FFF2-40B4-BE49-F238E27FC236}">
                <a16:creationId xmlns:a16="http://schemas.microsoft.com/office/drawing/2014/main" id="{5218884A-CA36-323A-72C7-0A48B3E514D2}"/>
              </a:ext>
            </a:extLst>
          </p:cNvPr>
          <p:cNvPicPr>
            <a:picLocks noChangeAspect="1"/>
          </p:cNvPicPr>
          <p:nvPr/>
        </p:nvPicPr>
        <p:blipFill>
          <a:blip r:embed="rId5"/>
          <a:stretch>
            <a:fillRect/>
          </a:stretch>
        </p:blipFill>
        <p:spPr>
          <a:xfrm>
            <a:off x="5150437" y="5542575"/>
            <a:ext cx="1098549" cy="683166"/>
          </a:xfrm>
          <a:prstGeom prst="rect">
            <a:avLst/>
          </a:prstGeom>
        </p:spPr>
      </p:pic>
      <p:sp>
        <p:nvSpPr>
          <p:cNvPr id="5" name="Nach oben gekrümmter Pfeil 4">
            <a:extLst>
              <a:ext uri="{FF2B5EF4-FFF2-40B4-BE49-F238E27FC236}">
                <a16:creationId xmlns:a16="http://schemas.microsoft.com/office/drawing/2014/main" id="{EF6C5237-2FCD-F992-08DC-F9DE86FAEE3C}"/>
              </a:ext>
            </a:extLst>
          </p:cNvPr>
          <p:cNvSpPr/>
          <p:nvPr/>
        </p:nvSpPr>
        <p:spPr>
          <a:xfrm rot="10800000">
            <a:off x="3999969" y="2045899"/>
            <a:ext cx="1028921" cy="728194"/>
          </a:xfrm>
          <a:prstGeom prst="curvedUpArrow">
            <a:avLst/>
          </a:prstGeom>
          <a:solidFill>
            <a:srgbClr val="327D8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8" name="Nach oben gekrümmter Pfeil 7">
            <a:extLst>
              <a:ext uri="{FF2B5EF4-FFF2-40B4-BE49-F238E27FC236}">
                <a16:creationId xmlns:a16="http://schemas.microsoft.com/office/drawing/2014/main" id="{839B4BD8-D722-AF46-4E68-28078CD74C45}"/>
              </a:ext>
            </a:extLst>
          </p:cNvPr>
          <p:cNvSpPr/>
          <p:nvPr/>
        </p:nvSpPr>
        <p:spPr>
          <a:xfrm rot="18872676">
            <a:off x="6545742" y="4065690"/>
            <a:ext cx="1028921" cy="728194"/>
          </a:xfrm>
          <a:prstGeom prst="curvedUpArrow">
            <a:avLst/>
          </a:prstGeom>
          <a:solidFill>
            <a:srgbClr val="327D8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9" name="Nach oben gekrümmter Pfeil 8">
            <a:extLst>
              <a:ext uri="{FF2B5EF4-FFF2-40B4-BE49-F238E27FC236}">
                <a16:creationId xmlns:a16="http://schemas.microsoft.com/office/drawing/2014/main" id="{00438665-1CEA-3914-8D34-8D2AE6251E12}"/>
              </a:ext>
            </a:extLst>
          </p:cNvPr>
          <p:cNvSpPr/>
          <p:nvPr/>
        </p:nvSpPr>
        <p:spPr>
          <a:xfrm rot="3194223">
            <a:off x="1508666" y="4055083"/>
            <a:ext cx="1028921" cy="728194"/>
          </a:xfrm>
          <a:prstGeom prst="curvedUpArrow">
            <a:avLst/>
          </a:prstGeom>
          <a:solidFill>
            <a:srgbClr val="327D8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Tree>
    <p:extLst>
      <p:ext uri="{BB962C8B-B14F-4D97-AF65-F5344CB8AC3E}">
        <p14:creationId xmlns:p14="http://schemas.microsoft.com/office/powerpoint/2010/main" val="1707398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3" grpId="0"/>
      <p:bldP spid="27" grpId="0"/>
      <p:bldP spid="34" grpId="0" animBg="1"/>
      <p:bldP spid="37" grpId="0"/>
      <p:bldP spid="5" grpId="0" animBg="1"/>
      <p:bldP spid="8" grpId="0" animBg="1"/>
      <p:bldP spid="9" grpId="0" animBg="1"/>
    </p:bld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2F81E7-6437-FA8D-9B89-C8479700E010}"/>
              </a:ext>
            </a:extLst>
          </p:cNvPr>
          <p:cNvSpPr>
            <a:spLocks noGrp="1"/>
          </p:cNvSpPr>
          <p:nvPr>
            <p:ph type="title"/>
          </p:nvPr>
        </p:nvSpPr>
        <p:spPr/>
        <p:txBody>
          <a:bodyPr/>
          <a:lstStyle/>
          <a:p>
            <a:r>
              <a:rPr lang="de-DE" dirty="0"/>
              <a:t>Hintergrundinfos</a:t>
            </a:r>
          </a:p>
        </p:txBody>
      </p:sp>
      <p:sp>
        <p:nvSpPr>
          <p:cNvPr id="3" name="Textplatzhalter 2">
            <a:extLst>
              <a:ext uri="{FF2B5EF4-FFF2-40B4-BE49-F238E27FC236}">
                <a16:creationId xmlns:a16="http://schemas.microsoft.com/office/drawing/2014/main" id="{B3E82CE6-44FF-9AF8-F872-475F9714A702}"/>
              </a:ext>
            </a:extLst>
          </p:cNvPr>
          <p:cNvSpPr>
            <a:spLocks noGrp="1"/>
          </p:cNvSpPr>
          <p:nvPr>
            <p:ph type="body" sz="quarter" idx="13"/>
          </p:nvPr>
        </p:nvSpPr>
        <p:spPr/>
        <p:txBody>
          <a:bodyPr/>
          <a:lstStyle/>
          <a:p>
            <a:r>
              <a:rPr lang="de-DE" dirty="0"/>
              <a:t>HINWEISE ZU DER AKTIVITÄT AUF FOLIE 64</a:t>
            </a:r>
          </a:p>
        </p:txBody>
      </p:sp>
      <p:sp>
        <p:nvSpPr>
          <p:cNvPr id="9" name="Inhaltsplatzhalter 8">
            <a:extLst>
              <a:ext uri="{FF2B5EF4-FFF2-40B4-BE49-F238E27FC236}">
                <a16:creationId xmlns:a16="http://schemas.microsoft.com/office/drawing/2014/main" id="{1F23D399-935F-3EA4-BB43-3DD90D9EC4CD}"/>
              </a:ext>
            </a:extLst>
          </p:cNvPr>
          <p:cNvSpPr>
            <a:spLocks noGrp="1"/>
          </p:cNvSpPr>
          <p:nvPr>
            <p:ph idx="1"/>
          </p:nvPr>
        </p:nvSpPr>
        <p:spPr/>
        <p:txBody>
          <a:bodyPr/>
          <a:lstStyle/>
          <a:p>
            <a:r>
              <a:rPr lang="de-DE" sz="1250" dirty="0">
                <a:latin typeface="+mj-lt"/>
              </a:rPr>
              <a:t>Ziel: Das Ziel der folgenden Aktivität ist, dass die Lehrkräfte ein paar mögliche Impulse oder auch Impulsfragen sammeln und zusammenstellen, die die Kommunikation unter den Kindern anregt. </a:t>
            </a:r>
          </a:p>
          <a:p>
            <a:r>
              <a:rPr lang="de-DE" sz="1250" dirty="0">
                <a:latin typeface="+mj-lt"/>
              </a:rPr>
              <a:t>Was lässt sich gemeinsam reflektieren?</a:t>
            </a:r>
          </a:p>
          <a:p>
            <a:r>
              <a:rPr lang="de-DE" sz="1250" dirty="0">
                <a:latin typeface="+mj-lt"/>
              </a:rPr>
              <a:t>Die gefundenen Impulsfragen werden auf Karten geschrieben oder digital gesammelt. Anschließend ist es sinnvoll, die gefundenen Impulse und vor allem die Impulsfragen dahingehend zu betrachten, inwiefern sie Kommunikationsanlässe schaffen oder nicht. </a:t>
            </a:r>
          </a:p>
          <a:p>
            <a:r>
              <a:rPr lang="de-DE" sz="1250" dirty="0">
                <a:latin typeface="+mj-lt"/>
              </a:rPr>
              <a:t>Fragen, die mit einem Wort oder mit Ja/Nein beantwortet werden können, sind nicht zielführend, wie z. B. „Habt ihr verstanden, wie … gedacht hat?“ oder „Wer hat es verstanden, was … gesagt hat?“. Solche Fragen verlangen immer nach einer Anschlussfrage und können somit einfach vermieden werden.</a:t>
            </a:r>
          </a:p>
          <a:p>
            <a:r>
              <a:rPr lang="de-DE" sz="1250" dirty="0"/>
              <a:t>Auf </a:t>
            </a:r>
            <a:r>
              <a:rPr lang="de-DE" sz="1250"/>
              <a:t>Folie 65 </a:t>
            </a:r>
            <a:r>
              <a:rPr lang="de-DE" sz="1250" dirty="0"/>
              <a:t>sind Beispiele für mögliche Impulsfragen aufgeführt. Unter </a:t>
            </a:r>
            <a:r>
              <a:rPr lang="de-DE" sz="1250" dirty="0">
                <a:hlinkClick r:id="rId3"/>
              </a:rPr>
              <a:t>https://pikas-mi.dzlm.de/node/609</a:t>
            </a:r>
            <a:r>
              <a:rPr lang="de-DE" sz="1250" dirty="0"/>
              <a:t> sind weitere Beispiele für Fragen und Impulse zu finden.</a:t>
            </a:r>
          </a:p>
          <a:p>
            <a:pPr marL="171450" indent="-171450">
              <a:buFont typeface="Arial" panose="020B0604020202020204" pitchFamily="34" charset="0"/>
              <a:buChar char="•"/>
            </a:pPr>
            <a:endParaRPr lang="de-DE" sz="1250" dirty="0">
              <a:latin typeface="+mj-lt"/>
            </a:endParaRPr>
          </a:p>
          <a:p>
            <a:endParaRPr lang="de-DE" sz="1250" dirty="0"/>
          </a:p>
        </p:txBody>
      </p:sp>
    </p:spTree>
    <p:extLst>
      <p:ext uri="{BB962C8B-B14F-4D97-AF65-F5344CB8AC3E}">
        <p14:creationId xmlns:p14="http://schemas.microsoft.com/office/powerpoint/2010/main" val="11268441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E69FA8-EA86-A5CC-D815-14A03E3872A3}"/>
              </a:ext>
            </a:extLst>
          </p:cNvPr>
          <p:cNvSpPr>
            <a:spLocks noGrp="1"/>
          </p:cNvSpPr>
          <p:nvPr>
            <p:ph type="title"/>
          </p:nvPr>
        </p:nvSpPr>
        <p:spPr/>
        <p:txBody>
          <a:bodyPr/>
          <a:lstStyle/>
          <a:p>
            <a:r>
              <a:rPr lang="de-DE"/>
              <a:t>Reflexion</a:t>
            </a:r>
            <a:endParaRPr lang="de-DE" dirty="0"/>
          </a:p>
        </p:txBody>
      </p:sp>
      <p:sp>
        <p:nvSpPr>
          <p:cNvPr id="3" name="Textplatzhalter 2">
            <a:extLst>
              <a:ext uri="{FF2B5EF4-FFF2-40B4-BE49-F238E27FC236}">
                <a16:creationId xmlns:a16="http://schemas.microsoft.com/office/drawing/2014/main" id="{E727FC43-0F78-2D8F-25A9-60B30C3684A4}"/>
              </a:ext>
            </a:extLst>
          </p:cNvPr>
          <p:cNvSpPr>
            <a:spLocks noGrp="1"/>
          </p:cNvSpPr>
          <p:nvPr>
            <p:ph type="body" sz="quarter" idx="13"/>
          </p:nvPr>
        </p:nvSpPr>
        <p:spPr>
          <a:xfrm>
            <a:off x="1096423" y="4134423"/>
            <a:ext cx="7373020" cy="2033015"/>
          </a:xfrm>
        </p:spPr>
        <p:txBody>
          <a:bodyPr/>
          <a:lstStyle/>
          <a:p>
            <a:r>
              <a:rPr lang="de-DE" dirty="0"/>
              <a:t>Sammeln Sie Beispiele für Fragen oder Impulse, um … </a:t>
            </a:r>
          </a:p>
          <a:p>
            <a:r>
              <a:rPr lang="de-DE" dirty="0"/>
              <a:t>- bei den Kindern die </a:t>
            </a:r>
            <a:r>
              <a:rPr lang="de-DE" b="1" dirty="0"/>
              <a:t>Entwicklung von Verständnis </a:t>
            </a:r>
            <a:r>
              <a:rPr lang="de-DE" dirty="0"/>
              <a:t>anzuregen.</a:t>
            </a:r>
          </a:p>
          <a:p>
            <a:r>
              <a:rPr lang="de-DE" dirty="0"/>
              <a:t>- </a:t>
            </a:r>
            <a:r>
              <a:rPr lang="de-DE" b="1" dirty="0"/>
              <a:t>Fehler produktiv </a:t>
            </a:r>
            <a:r>
              <a:rPr lang="de-DE" dirty="0"/>
              <a:t>zu nutzen.</a:t>
            </a:r>
          </a:p>
        </p:txBody>
      </p:sp>
      <p:sp>
        <p:nvSpPr>
          <p:cNvPr id="4" name="Textplatzhalter 3">
            <a:extLst>
              <a:ext uri="{FF2B5EF4-FFF2-40B4-BE49-F238E27FC236}">
                <a16:creationId xmlns:a16="http://schemas.microsoft.com/office/drawing/2014/main" id="{F52CDAE4-2136-E508-D8D4-64772E5A7659}"/>
              </a:ext>
            </a:extLst>
          </p:cNvPr>
          <p:cNvSpPr>
            <a:spLocks noGrp="1"/>
          </p:cNvSpPr>
          <p:nvPr>
            <p:ph type="body" sz="quarter" idx="14"/>
          </p:nvPr>
        </p:nvSpPr>
        <p:spPr/>
        <p:txBody>
          <a:bodyPr/>
          <a:lstStyle/>
          <a:p>
            <a:r>
              <a:rPr lang="de-DE" dirty="0"/>
              <a:t>Mit Hilfe welcher Fragen oder Impulse können Sie das Gespräch unter den Kindern anregen? </a:t>
            </a:r>
          </a:p>
        </p:txBody>
      </p:sp>
    </p:spTree>
    <p:extLst>
      <p:ext uri="{BB962C8B-B14F-4D97-AF65-F5344CB8AC3E}">
        <p14:creationId xmlns:p14="http://schemas.microsoft.com/office/powerpoint/2010/main" val="16940575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E3DEC8-9ED2-08DF-556B-D867B61B53F0}"/>
              </a:ext>
            </a:extLst>
          </p:cNvPr>
          <p:cNvSpPr>
            <a:spLocks noGrp="1"/>
          </p:cNvSpPr>
          <p:nvPr>
            <p:ph type="title"/>
          </p:nvPr>
        </p:nvSpPr>
        <p:spPr>
          <a:xfrm>
            <a:off x="1096423" y="382774"/>
            <a:ext cx="7858391" cy="603704"/>
          </a:xfrm>
        </p:spPr>
        <p:txBody>
          <a:bodyPr>
            <a:normAutofit/>
          </a:bodyPr>
          <a:lstStyle/>
          <a:p>
            <a:r>
              <a:rPr lang="de-DE" dirty="0"/>
              <a:t>Reflexion</a:t>
            </a:r>
          </a:p>
        </p:txBody>
      </p:sp>
      <p:sp>
        <p:nvSpPr>
          <p:cNvPr id="5" name="Datumsplatzhalter 4">
            <a:extLst>
              <a:ext uri="{FF2B5EF4-FFF2-40B4-BE49-F238E27FC236}">
                <a16:creationId xmlns:a16="http://schemas.microsoft.com/office/drawing/2014/main" id="{DFB4DD7F-034D-E02E-154B-366A4BEB40D4}"/>
              </a:ext>
            </a:extLst>
          </p:cNvPr>
          <p:cNvSpPr txBox="1">
            <a:spLocks/>
          </p:cNvSpPr>
          <p:nvPr/>
        </p:nvSpPr>
        <p:spPr>
          <a:xfrm>
            <a:off x="580260" y="6338729"/>
            <a:ext cx="2057400" cy="393256"/>
          </a:xfrm>
          <a:prstGeom prst="rect">
            <a:avLst/>
          </a:prstGeom>
        </p:spPr>
        <p:txBody>
          <a:bodyPr/>
          <a:lstStyle>
            <a:defPPr>
              <a:defRPr lang="de-DE"/>
            </a:defPPr>
            <a:lvl1pPr marL="0" algn="l" defTabSz="457200" rtl="0" eaLnBrk="0" fontAlgn="base" latinLnBrk="0" hangingPunct="0">
              <a:spcBef>
                <a:spcPct val="0"/>
              </a:spcBef>
              <a:spcAft>
                <a:spcPct val="0"/>
              </a:spcAft>
              <a:defRPr sz="1200" kern="1200">
                <a:solidFill>
                  <a:schemeClr val="bg2">
                    <a:lumMod val="50000"/>
                  </a:schemeClr>
                </a:solidFill>
                <a:latin typeface="Arial" panose="020B0604020202020204" pitchFamily="34" charset="0"/>
                <a:ea typeface="ＭＳ Ｐゴシック" charset="-128"/>
                <a:cs typeface="Arial" panose="020B0604020202020204" pitchFamily="34" charset="0"/>
              </a:defRPr>
            </a:lvl1pPr>
            <a:lvl2pPr marL="4572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pPr>
              <a:lnSpc>
                <a:spcPct val="150000"/>
              </a:lnSpc>
            </a:pPr>
            <a:fld id="{000CEE34-2044-5642-B412-BC2C7C7150CF}" type="datetime6">
              <a:rPr lang="de-DE" smtClean="0"/>
              <a:pPr>
                <a:lnSpc>
                  <a:spcPct val="150000"/>
                </a:lnSpc>
              </a:pPr>
              <a:t>April 24</a:t>
            </a:fld>
            <a:endParaRPr lang="de-DE" dirty="0"/>
          </a:p>
        </p:txBody>
      </p:sp>
      <p:sp>
        <p:nvSpPr>
          <p:cNvPr id="12" name="Textfeld 11">
            <a:extLst>
              <a:ext uri="{FF2B5EF4-FFF2-40B4-BE49-F238E27FC236}">
                <a16:creationId xmlns:a16="http://schemas.microsoft.com/office/drawing/2014/main" id="{BAF32607-9AD4-BFDB-BDFE-6A9511020F2E}"/>
              </a:ext>
            </a:extLst>
          </p:cNvPr>
          <p:cNvSpPr txBox="1"/>
          <p:nvPr/>
        </p:nvSpPr>
        <p:spPr>
          <a:xfrm>
            <a:off x="259214" y="1205120"/>
            <a:ext cx="4200491" cy="993577"/>
          </a:xfrm>
          <a:prstGeom prst="rect">
            <a:avLst/>
          </a:prstGeom>
          <a:solidFill>
            <a:srgbClr val="327D87">
              <a:alpha val="10000"/>
            </a:srgbClr>
          </a:solidFill>
          <a:ln w="28575">
            <a:solidFill>
              <a:srgbClr val="327D87"/>
            </a:solidFill>
            <a:prstDash val="solid"/>
          </a:ln>
        </p:spPr>
        <p:txBody>
          <a:bodyPr lIns="91440" tIns="45720" rIns="91440" bIns="45720" anchor="t"/>
          <a:lstStyle>
            <a:defPPr>
              <a:defRPr lang="en-US"/>
            </a:defPPr>
            <a:lvl1pPr indent="0" defTabSz="914400">
              <a:lnSpc>
                <a:spcPct val="100000"/>
              </a:lnSpc>
              <a:spcBef>
                <a:spcPts val="1000"/>
              </a:spcBef>
              <a:buFont typeface="Arial" panose="020B0604020202020204" pitchFamily="34" charset="0"/>
              <a:buNone/>
              <a:defRPr>
                <a:solidFill>
                  <a:srgbClr val="000000"/>
                </a:solidFill>
                <a:latin typeface="Arial"/>
                <a:cs typeface="Arial"/>
              </a:defRPr>
            </a:lvl1pPr>
            <a:lvl2pPr marL="685800" indent="-228600" defTabSz="914400">
              <a:lnSpc>
                <a:spcPct val="15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defTabSz="914400">
              <a:lnSpc>
                <a:spcPct val="150000"/>
              </a:lnSpc>
              <a:spcBef>
                <a:spcPts val="500"/>
              </a:spcBef>
              <a:buFont typeface="Arial" panose="020B0604020202020204" pitchFamily="34" charset="0"/>
              <a:buChar char="•"/>
              <a:defRPr sz="1600">
                <a:latin typeface="Arial" panose="020B0604020202020204" pitchFamily="34" charset="0"/>
                <a:cs typeface="Arial" panose="020B0604020202020204" pitchFamily="34" charset="0"/>
              </a:defRPr>
            </a:lvl3pPr>
            <a:lvl4pPr marL="1600200" indent="-228600" defTabSz="914400">
              <a:lnSpc>
                <a:spcPct val="9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4pPr>
            <a:lvl5pPr marL="2057400" indent="-228600" defTabSz="914400">
              <a:lnSpc>
                <a:spcPct val="9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defTabSz="914400">
              <a:spcBef>
                <a:spcPts val="400"/>
              </a:spcBef>
            </a:pPr>
            <a:r>
              <a:rPr lang="de-DE" dirty="0">
                <a:solidFill>
                  <a:srgbClr val="000000"/>
                </a:solidFill>
                <a:latin typeface="Arial"/>
                <a:cs typeface="Arial"/>
              </a:rPr>
              <a:t>Verständnis entwickeln</a:t>
            </a:r>
          </a:p>
          <a:p>
            <a:pPr defTabSz="914400">
              <a:spcBef>
                <a:spcPts val="400"/>
              </a:spcBef>
            </a:pPr>
            <a:r>
              <a:rPr lang="de-DE" sz="1600" dirty="0">
                <a:solidFill>
                  <a:schemeClr val="tx1">
                    <a:lumMod val="50000"/>
                    <a:lumOff val="50000"/>
                  </a:schemeClr>
                </a:solidFill>
              </a:rPr>
              <a:t>Eine Haltung einnehmen, die Interesse an Lösungswegen anderer zeigt.</a:t>
            </a:r>
            <a:endParaRPr lang="de-DE" dirty="0">
              <a:solidFill>
                <a:schemeClr val="tx1">
                  <a:lumMod val="50000"/>
                  <a:lumOff val="50000"/>
                </a:schemeClr>
              </a:solidFill>
              <a:latin typeface="Arial"/>
              <a:cs typeface="Arial"/>
            </a:endParaRPr>
          </a:p>
        </p:txBody>
      </p:sp>
      <p:sp>
        <p:nvSpPr>
          <p:cNvPr id="13" name="Textfeld 12">
            <a:extLst>
              <a:ext uri="{FF2B5EF4-FFF2-40B4-BE49-F238E27FC236}">
                <a16:creationId xmlns:a16="http://schemas.microsoft.com/office/drawing/2014/main" id="{99A35ADA-7CE8-EE49-7CA6-6A221B29101D}"/>
              </a:ext>
            </a:extLst>
          </p:cNvPr>
          <p:cNvSpPr txBox="1"/>
          <p:nvPr/>
        </p:nvSpPr>
        <p:spPr>
          <a:xfrm>
            <a:off x="6539416" y="5956450"/>
            <a:ext cx="2582758" cy="276999"/>
          </a:xfrm>
          <a:prstGeom prst="rect">
            <a:avLst/>
          </a:prstGeom>
          <a:noFill/>
        </p:spPr>
        <p:txBody>
          <a:bodyPr wrap="none" rtlCol="0">
            <a:spAutoFit/>
          </a:bodyPr>
          <a:lstStyle>
            <a:defPPr>
              <a:defRPr lang="en-US"/>
            </a:defPPr>
            <a:lvl1pPr>
              <a:defRPr sz="1200">
                <a:solidFill>
                  <a:schemeClr val="tx1">
                    <a:lumMod val="50000"/>
                    <a:lumOff val="50000"/>
                  </a:schemeClr>
                </a:solidFill>
              </a:defRPr>
            </a:lvl1pPr>
          </a:lstStyle>
          <a:p>
            <a:pPr algn="r"/>
            <a:r>
              <a:rPr lang="de-DE" dirty="0"/>
              <a:t>(https://</a:t>
            </a:r>
            <a:r>
              <a:rPr lang="de-DE" dirty="0" err="1"/>
              <a:t>pikas-mi.dzlm.de</a:t>
            </a:r>
            <a:r>
              <a:rPr lang="de-DE" dirty="0"/>
              <a:t>/</a:t>
            </a:r>
            <a:r>
              <a:rPr lang="de-DE" dirty="0" err="1"/>
              <a:t>node</a:t>
            </a:r>
            <a:r>
              <a:rPr lang="de-DE" dirty="0"/>
              <a:t>/609)</a:t>
            </a:r>
          </a:p>
        </p:txBody>
      </p:sp>
      <p:sp>
        <p:nvSpPr>
          <p:cNvPr id="14" name="Abgerundete rechteckige Legende 11">
            <a:extLst>
              <a:ext uri="{FF2B5EF4-FFF2-40B4-BE49-F238E27FC236}">
                <a16:creationId xmlns:a16="http://schemas.microsoft.com/office/drawing/2014/main" id="{CFC29979-3E36-56B0-BC18-9A68861A0E62}"/>
              </a:ext>
            </a:extLst>
          </p:cNvPr>
          <p:cNvSpPr/>
          <p:nvPr/>
        </p:nvSpPr>
        <p:spPr>
          <a:xfrm>
            <a:off x="259214" y="2357328"/>
            <a:ext cx="3822025" cy="1203798"/>
          </a:xfrm>
          <a:prstGeom prst="wedgeRoundRectCallout">
            <a:avLst>
              <a:gd name="adj1" fmla="val 60583"/>
              <a:gd name="adj2" fmla="val 21036"/>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cs typeface="Calibri"/>
              </a:rPr>
              <a:t>Diesen Teil habe ich nicht verstanden! Kannst du noch einmal erklären, wie du hier gerechnet hast / darauf gekommen bist?</a:t>
            </a:r>
          </a:p>
        </p:txBody>
      </p:sp>
      <p:sp>
        <p:nvSpPr>
          <p:cNvPr id="15" name="Abgerundete rechteckige Legende 11">
            <a:extLst>
              <a:ext uri="{FF2B5EF4-FFF2-40B4-BE49-F238E27FC236}">
                <a16:creationId xmlns:a16="http://schemas.microsoft.com/office/drawing/2014/main" id="{C28D974F-AF83-7E5B-B681-101B715E2954}"/>
              </a:ext>
            </a:extLst>
          </p:cNvPr>
          <p:cNvSpPr/>
          <p:nvPr/>
        </p:nvSpPr>
        <p:spPr>
          <a:xfrm>
            <a:off x="259214" y="4656283"/>
            <a:ext cx="3822025" cy="1152588"/>
          </a:xfrm>
          <a:prstGeom prst="wedgeRoundRectCallout">
            <a:avLst>
              <a:gd name="adj1" fmla="val 59986"/>
              <a:gd name="adj2" fmla="val -1880"/>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cs typeface="Calibri"/>
              </a:rPr>
              <a:t>An dieser Stelle habe ich etwas ganz anderes gemacht. Kannst du mir erklären, warum du … gemacht hast?</a:t>
            </a:r>
          </a:p>
        </p:txBody>
      </p:sp>
      <p:sp>
        <p:nvSpPr>
          <p:cNvPr id="16" name="Abgerundete rechteckige Legende 11">
            <a:extLst>
              <a:ext uri="{FF2B5EF4-FFF2-40B4-BE49-F238E27FC236}">
                <a16:creationId xmlns:a16="http://schemas.microsoft.com/office/drawing/2014/main" id="{9DC75585-88B3-CDB7-BA25-68FD051D104F}"/>
              </a:ext>
            </a:extLst>
          </p:cNvPr>
          <p:cNvSpPr/>
          <p:nvPr/>
        </p:nvSpPr>
        <p:spPr>
          <a:xfrm>
            <a:off x="259214" y="3671631"/>
            <a:ext cx="3822025" cy="874147"/>
          </a:xfrm>
          <a:prstGeom prst="wedgeRoundRectCallout">
            <a:avLst>
              <a:gd name="adj1" fmla="val 60406"/>
              <a:gd name="adj2" fmla="val 2903"/>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cs typeface="Calibri"/>
              </a:rPr>
              <a:t>Ich habe hier ein ganz anderes Ergebnis. Wie bist du auf dein Ergebnis gekommen?</a:t>
            </a:r>
          </a:p>
        </p:txBody>
      </p:sp>
      <p:sp>
        <p:nvSpPr>
          <p:cNvPr id="19" name="Textfeld 18">
            <a:extLst>
              <a:ext uri="{FF2B5EF4-FFF2-40B4-BE49-F238E27FC236}">
                <a16:creationId xmlns:a16="http://schemas.microsoft.com/office/drawing/2014/main" id="{F52B5607-6ED4-68A2-BA22-3F2AF17CD11B}"/>
              </a:ext>
            </a:extLst>
          </p:cNvPr>
          <p:cNvSpPr txBox="1"/>
          <p:nvPr/>
        </p:nvSpPr>
        <p:spPr>
          <a:xfrm>
            <a:off x="4686833" y="1205119"/>
            <a:ext cx="4200491" cy="993577"/>
          </a:xfrm>
          <a:prstGeom prst="rect">
            <a:avLst/>
          </a:prstGeom>
          <a:solidFill>
            <a:srgbClr val="327D87">
              <a:alpha val="10000"/>
            </a:srgbClr>
          </a:solidFill>
          <a:ln w="28575">
            <a:solidFill>
              <a:srgbClr val="327D87"/>
            </a:solidFill>
            <a:prstDash val="solid"/>
          </a:ln>
        </p:spPr>
        <p:txBody>
          <a:bodyPr lIns="91440" tIns="45720" rIns="91440" bIns="45720" anchor="t"/>
          <a:lstStyle>
            <a:defPPr>
              <a:defRPr lang="en-US"/>
            </a:defPPr>
            <a:lvl1pPr indent="0" defTabSz="914400">
              <a:lnSpc>
                <a:spcPct val="100000"/>
              </a:lnSpc>
              <a:spcBef>
                <a:spcPts val="1000"/>
              </a:spcBef>
              <a:buFont typeface="Arial" panose="020B0604020202020204" pitchFamily="34" charset="0"/>
              <a:buNone/>
              <a:defRPr>
                <a:solidFill>
                  <a:srgbClr val="000000"/>
                </a:solidFill>
                <a:latin typeface="Arial"/>
                <a:cs typeface="Arial"/>
              </a:defRPr>
            </a:lvl1pPr>
            <a:lvl2pPr marL="685800" indent="-228600" defTabSz="914400">
              <a:lnSpc>
                <a:spcPct val="15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defTabSz="914400">
              <a:lnSpc>
                <a:spcPct val="150000"/>
              </a:lnSpc>
              <a:spcBef>
                <a:spcPts val="500"/>
              </a:spcBef>
              <a:buFont typeface="Arial" panose="020B0604020202020204" pitchFamily="34" charset="0"/>
              <a:buChar char="•"/>
              <a:defRPr sz="1600">
                <a:latin typeface="Arial" panose="020B0604020202020204" pitchFamily="34" charset="0"/>
                <a:cs typeface="Arial" panose="020B0604020202020204" pitchFamily="34" charset="0"/>
              </a:defRPr>
            </a:lvl3pPr>
            <a:lvl4pPr marL="1600200" indent="-228600" defTabSz="914400">
              <a:lnSpc>
                <a:spcPct val="9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4pPr>
            <a:lvl5pPr marL="2057400" indent="-228600" defTabSz="914400">
              <a:lnSpc>
                <a:spcPct val="9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defTabSz="914400">
              <a:spcBef>
                <a:spcPts val="400"/>
              </a:spcBef>
            </a:pPr>
            <a:r>
              <a:rPr lang="de-DE" dirty="0">
                <a:solidFill>
                  <a:srgbClr val="000000"/>
                </a:solidFill>
                <a:latin typeface="Arial"/>
                <a:cs typeface="Arial"/>
              </a:rPr>
              <a:t>Fehler produktiv nutzen</a:t>
            </a:r>
          </a:p>
          <a:p>
            <a:pPr defTabSz="914400">
              <a:spcBef>
                <a:spcPts val="400"/>
              </a:spcBef>
            </a:pPr>
            <a:r>
              <a:rPr lang="de-DE" sz="1600" dirty="0">
                <a:solidFill>
                  <a:schemeClr val="tx1">
                    <a:lumMod val="50000"/>
                    <a:lumOff val="50000"/>
                  </a:schemeClr>
                </a:solidFill>
              </a:rPr>
              <a:t>Im Austausch miteinander einen positiven, produktiven Umgang mit Fehlern entwickeln.</a:t>
            </a:r>
            <a:endParaRPr lang="de-DE" dirty="0">
              <a:solidFill>
                <a:schemeClr val="tx1">
                  <a:lumMod val="50000"/>
                  <a:lumOff val="50000"/>
                </a:schemeClr>
              </a:solidFill>
              <a:latin typeface="Arial"/>
              <a:cs typeface="Arial"/>
            </a:endParaRPr>
          </a:p>
        </p:txBody>
      </p:sp>
      <p:sp>
        <p:nvSpPr>
          <p:cNvPr id="20" name="Abgerundete rechteckige Legende 11">
            <a:extLst>
              <a:ext uri="{FF2B5EF4-FFF2-40B4-BE49-F238E27FC236}">
                <a16:creationId xmlns:a16="http://schemas.microsoft.com/office/drawing/2014/main" id="{F723F400-8B9C-1E4F-83A5-A527E0566453}"/>
              </a:ext>
            </a:extLst>
          </p:cNvPr>
          <p:cNvSpPr/>
          <p:nvPr/>
        </p:nvSpPr>
        <p:spPr>
          <a:xfrm>
            <a:off x="5062763" y="2357328"/>
            <a:ext cx="3822024" cy="634721"/>
          </a:xfrm>
          <a:prstGeom prst="wedgeRoundRectCallout">
            <a:avLst>
              <a:gd name="adj1" fmla="val -61559"/>
              <a:gd name="adj2" fmla="val 7237"/>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cs typeface="Calibri"/>
              </a:rPr>
              <a:t>Wie hat … hier gedacht/gerechnet? </a:t>
            </a:r>
          </a:p>
        </p:txBody>
      </p:sp>
      <p:sp>
        <p:nvSpPr>
          <p:cNvPr id="21" name="Abgerundete rechteckige Legende 11">
            <a:extLst>
              <a:ext uri="{FF2B5EF4-FFF2-40B4-BE49-F238E27FC236}">
                <a16:creationId xmlns:a16="http://schemas.microsoft.com/office/drawing/2014/main" id="{2BCAA666-1571-73D6-1C03-0FC0C4D538EB}"/>
              </a:ext>
            </a:extLst>
          </p:cNvPr>
          <p:cNvSpPr/>
          <p:nvPr/>
        </p:nvSpPr>
        <p:spPr>
          <a:xfrm>
            <a:off x="5062763" y="3117912"/>
            <a:ext cx="3822024" cy="1182675"/>
          </a:xfrm>
          <a:prstGeom prst="wedgeRoundRectCallout">
            <a:avLst>
              <a:gd name="adj1" fmla="val -60056"/>
              <a:gd name="adj2" fmla="val 4739"/>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cs typeface="Calibri"/>
              </a:rPr>
              <a:t>Welche Idee steckt hinter diesem Lösungsweg? Was ist an dieser Idee richtig und was noch nicht? Erkläre warum!</a:t>
            </a:r>
          </a:p>
        </p:txBody>
      </p:sp>
      <p:sp>
        <p:nvSpPr>
          <p:cNvPr id="22" name="Abgerundete rechteckige Legende 11">
            <a:extLst>
              <a:ext uri="{FF2B5EF4-FFF2-40B4-BE49-F238E27FC236}">
                <a16:creationId xmlns:a16="http://schemas.microsoft.com/office/drawing/2014/main" id="{E89F890A-271C-7CB2-1B25-9D28F483DB95}"/>
              </a:ext>
            </a:extLst>
          </p:cNvPr>
          <p:cNvSpPr/>
          <p:nvPr/>
        </p:nvSpPr>
        <p:spPr>
          <a:xfrm>
            <a:off x="5062763" y="4426872"/>
            <a:ext cx="3822024" cy="546182"/>
          </a:xfrm>
          <a:prstGeom prst="wedgeRoundRectCallout">
            <a:avLst>
              <a:gd name="adj1" fmla="val -60895"/>
              <a:gd name="adj2" fmla="val 10218"/>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cs typeface="Calibri"/>
              </a:rPr>
              <a:t>Wie würdest du … helfen?</a:t>
            </a:r>
          </a:p>
        </p:txBody>
      </p:sp>
      <p:sp>
        <p:nvSpPr>
          <p:cNvPr id="23" name="Abgerundete rechteckige Legende 11">
            <a:extLst>
              <a:ext uri="{FF2B5EF4-FFF2-40B4-BE49-F238E27FC236}">
                <a16:creationId xmlns:a16="http://schemas.microsoft.com/office/drawing/2014/main" id="{496B15A6-1523-6134-95A9-351F224BDD85}"/>
              </a:ext>
            </a:extLst>
          </p:cNvPr>
          <p:cNvSpPr/>
          <p:nvPr/>
        </p:nvSpPr>
        <p:spPr>
          <a:xfrm>
            <a:off x="5062763" y="5112225"/>
            <a:ext cx="3822024" cy="844226"/>
          </a:xfrm>
          <a:prstGeom prst="wedgeRoundRectCallout">
            <a:avLst>
              <a:gd name="adj1" fmla="val -59636"/>
              <a:gd name="adj2" fmla="val 5222"/>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cs typeface="Calibri"/>
              </a:rPr>
              <a:t>Hier sind zwei Lösungswege mit unterschiedlichem Ergebnis. Woran liegt das? </a:t>
            </a:r>
          </a:p>
        </p:txBody>
      </p:sp>
    </p:spTree>
    <p:extLst>
      <p:ext uri="{BB962C8B-B14F-4D97-AF65-F5344CB8AC3E}">
        <p14:creationId xmlns:p14="http://schemas.microsoft.com/office/powerpoint/2010/main" val="3012303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umsplatzhalter 5">
            <a:extLst>
              <a:ext uri="{FF2B5EF4-FFF2-40B4-BE49-F238E27FC236}">
                <a16:creationId xmlns:a16="http://schemas.microsoft.com/office/drawing/2014/main" id="{B8C40CA2-49A4-8B4E-AD2F-1EA0066C5E41}"/>
              </a:ext>
            </a:extLst>
          </p:cNvPr>
          <p:cNvSpPr>
            <a:spLocks noGrp="1"/>
          </p:cNvSpPr>
          <p:nvPr>
            <p:ph type="dt" sz="half" idx="11"/>
          </p:nvPr>
        </p:nvSpPr>
        <p:spPr>
          <a:xfrm>
            <a:off x="580260" y="6338729"/>
            <a:ext cx="2057400" cy="393256"/>
          </a:xfrm>
          <a:prstGeom prst="rect">
            <a:avLst/>
          </a:prstGeom>
        </p:spPr>
        <p:txBody>
          <a:bodyPr/>
          <a:lstStyle>
            <a:defPPr>
              <a:defRPr lang="en-US"/>
            </a:defPPr>
            <a:lvl1pPr marL="0" algn="l" defTabSz="457200" rtl="0" eaLnBrk="1" latinLnBrk="0" hangingPunct="1">
              <a:defRPr sz="1200" kern="1200">
                <a:solidFill>
                  <a:schemeClr val="bg2">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50000"/>
              </a:lnSpc>
            </a:pPr>
            <a:endParaRPr lang="de-DE" dirty="0"/>
          </a:p>
        </p:txBody>
      </p:sp>
      <p:sp>
        <p:nvSpPr>
          <p:cNvPr id="7" name="Foliennummernplatzhalter 6">
            <a:extLst>
              <a:ext uri="{FF2B5EF4-FFF2-40B4-BE49-F238E27FC236}">
                <a16:creationId xmlns:a16="http://schemas.microsoft.com/office/drawing/2014/main" id="{B0082D36-C01F-DF41-8FD7-6C29655D44B5}"/>
              </a:ext>
            </a:extLst>
          </p:cNvPr>
          <p:cNvSpPr>
            <a:spLocks noGrp="1"/>
          </p:cNvSpPr>
          <p:nvPr>
            <p:ph type="sldNum" sz="quarter" idx="12"/>
          </p:nvPr>
        </p:nvSpPr>
        <p:spPr/>
        <p:txBody>
          <a:bodyPr/>
          <a:lstStyle/>
          <a:p>
            <a:fld id="{C3752B7C-18A9-864D-BBCB-54A9F41B5594}" type="slidenum">
              <a:rPr lang="de-DE" smtClean="0"/>
              <a:pPr/>
              <a:t>66</a:t>
            </a:fld>
            <a:endParaRPr lang="de-DE" dirty="0"/>
          </a:p>
        </p:txBody>
      </p:sp>
      <p:pic>
        <p:nvPicPr>
          <p:cNvPr id="2" name="Grafik 4" descr="Ein Bild, das Zubehör, Behälter enthält.&#10;&#10;Beschreibung automatisch generiert.">
            <a:extLst>
              <a:ext uri="{FF2B5EF4-FFF2-40B4-BE49-F238E27FC236}">
                <a16:creationId xmlns:a16="http://schemas.microsoft.com/office/drawing/2014/main" id="{DF662E74-EA7B-B43D-8BA2-B16C419D5B81}"/>
              </a:ext>
            </a:extLst>
          </p:cNvPr>
          <p:cNvPicPr>
            <a:picLocks noChangeAspect="1"/>
          </p:cNvPicPr>
          <p:nvPr/>
        </p:nvPicPr>
        <p:blipFill>
          <a:blip r:embed="rId3"/>
          <a:stretch>
            <a:fillRect/>
          </a:stretch>
        </p:blipFill>
        <p:spPr>
          <a:xfrm>
            <a:off x="431882" y="1719220"/>
            <a:ext cx="475478" cy="408658"/>
          </a:xfrm>
          <a:prstGeom prst="rect">
            <a:avLst/>
          </a:prstGeom>
        </p:spPr>
      </p:pic>
      <p:sp>
        <p:nvSpPr>
          <p:cNvPr id="10" name="Textplatzhalter 2">
            <a:extLst>
              <a:ext uri="{FF2B5EF4-FFF2-40B4-BE49-F238E27FC236}">
                <a16:creationId xmlns:a16="http://schemas.microsoft.com/office/drawing/2014/main" id="{64BB79CB-B6E8-0D92-6C5B-7C6CF0CFC8B9}"/>
              </a:ext>
            </a:extLst>
          </p:cNvPr>
          <p:cNvSpPr txBox="1">
            <a:spLocks/>
          </p:cNvSpPr>
          <p:nvPr/>
        </p:nvSpPr>
        <p:spPr>
          <a:xfrm>
            <a:off x="1096423" y="1105744"/>
            <a:ext cx="7889156" cy="570589"/>
          </a:xfrm>
          <a:prstGeom prst="rect">
            <a:avLst/>
          </a:prstGeom>
        </p:spPr>
        <p:txBody>
          <a:bodyPr lIns="91440" tIns="45720" rIns="91440" bIns="45720" anchor="t"/>
          <a:lst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solidFill>
                  <a:srgbClr val="327D87"/>
                </a:solidFill>
                <a:latin typeface="Arial"/>
                <a:cs typeface="Arial"/>
              </a:rPr>
              <a:t>KERNBOTSCHAFTEN DES 2. MODULS</a:t>
            </a:r>
          </a:p>
        </p:txBody>
      </p:sp>
      <p:sp>
        <p:nvSpPr>
          <p:cNvPr id="16" name="Inhaltsplatzhalter 2">
            <a:extLst>
              <a:ext uri="{FF2B5EF4-FFF2-40B4-BE49-F238E27FC236}">
                <a16:creationId xmlns:a16="http://schemas.microsoft.com/office/drawing/2014/main" id="{D3DCFA7A-C2E0-98A7-6BAC-50F7D6250375}"/>
              </a:ext>
            </a:extLst>
          </p:cNvPr>
          <p:cNvSpPr txBox="1">
            <a:spLocks/>
          </p:cNvSpPr>
          <p:nvPr/>
        </p:nvSpPr>
        <p:spPr>
          <a:xfrm>
            <a:off x="1065279" y="4238386"/>
            <a:ext cx="7712062" cy="408658"/>
          </a:xfrm>
          <a:prstGeom prst="rect">
            <a:avLst/>
          </a:prstGeom>
          <a:ln w="28575">
            <a:solidFill>
              <a:srgbClr val="327D87"/>
            </a:solidFill>
            <a:prstDash val="solid"/>
          </a:ln>
        </p:spPr>
        <p:txBody>
          <a:bodyPr lIns="91440" tIns="45720" rIns="91440" bIns="45720" anchor="t"/>
          <a:lst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de-DE" sz="1800" dirty="0">
                <a:solidFill>
                  <a:srgbClr val="000000"/>
                </a:solidFill>
                <a:latin typeface="Arial"/>
                <a:cs typeface="Arial"/>
              </a:rPr>
              <a:t>Ich unterstütze die Kinder auch inhaltlich durch sprachliches Korrektiv.</a:t>
            </a:r>
          </a:p>
        </p:txBody>
      </p:sp>
      <p:sp>
        <p:nvSpPr>
          <p:cNvPr id="21" name="Textfeld 20">
            <a:extLst>
              <a:ext uri="{FF2B5EF4-FFF2-40B4-BE49-F238E27FC236}">
                <a16:creationId xmlns:a16="http://schemas.microsoft.com/office/drawing/2014/main" id="{AF50D954-F0B9-D03D-0A8B-E3FE61FBA806}"/>
              </a:ext>
            </a:extLst>
          </p:cNvPr>
          <p:cNvSpPr txBox="1"/>
          <p:nvPr/>
        </p:nvSpPr>
        <p:spPr>
          <a:xfrm>
            <a:off x="493575" y="1719674"/>
            <a:ext cx="38293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dirty="0">
                <a:ea typeface="+mn-lt"/>
                <a:cs typeface="+mn-lt"/>
              </a:rPr>
              <a:t>1.</a:t>
            </a:r>
            <a:endParaRPr lang="de-DE" dirty="0"/>
          </a:p>
        </p:txBody>
      </p:sp>
      <p:pic>
        <p:nvPicPr>
          <p:cNvPr id="22" name="Grafik 4" descr="Ein Bild, das Zubehör, Behälter enthält.&#10;&#10;Beschreibung automatisch generiert.">
            <a:extLst>
              <a:ext uri="{FF2B5EF4-FFF2-40B4-BE49-F238E27FC236}">
                <a16:creationId xmlns:a16="http://schemas.microsoft.com/office/drawing/2014/main" id="{378BDC08-FCE0-0F9C-63B3-3AB57CD5F120}"/>
              </a:ext>
            </a:extLst>
          </p:cNvPr>
          <p:cNvPicPr>
            <a:picLocks noChangeAspect="1"/>
          </p:cNvPicPr>
          <p:nvPr/>
        </p:nvPicPr>
        <p:blipFill>
          <a:blip r:embed="rId3"/>
          <a:stretch>
            <a:fillRect/>
          </a:stretch>
        </p:blipFill>
        <p:spPr>
          <a:xfrm>
            <a:off x="439607" y="2555010"/>
            <a:ext cx="475478" cy="408658"/>
          </a:xfrm>
          <a:prstGeom prst="rect">
            <a:avLst/>
          </a:prstGeom>
        </p:spPr>
      </p:pic>
      <p:sp>
        <p:nvSpPr>
          <p:cNvPr id="23" name="Textfeld 22">
            <a:extLst>
              <a:ext uri="{FF2B5EF4-FFF2-40B4-BE49-F238E27FC236}">
                <a16:creationId xmlns:a16="http://schemas.microsoft.com/office/drawing/2014/main" id="{D0984919-28BB-7518-CB1B-D2024923EFFA}"/>
              </a:ext>
            </a:extLst>
          </p:cNvPr>
          <p:cNvSpPr txBox="1"/>
          <p:nvPr/>
        </p:nvSpPr>
        <p:spPr>
          <a:xfrm>
            <a:off x="493575" y="2574673"/>
            <a:ext cx="38293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dirty="0">
                <a:ea typeface="+mn-lt"/>
                <a:cs typeface="+mn-lt"/>
              </a:rPr>
              <a:t>2.</a:t>
            </a:r>
            <a:endParaRPr lang="de-DE" dirty="0"/>
          </a:p>
        </p:txBody>
      </p:sp>
      <p:pic>
        <p:nvPicPr>
          <p:cNvPr id="24" name="Grafik 4" descr="Ein Bild, das Zubehör, Behälter enthält.&#10;&#10;Beschreibung automatisch generiert.">
            <a:extLst>
              <a:ext uri="{FF2B5EF4-FFF2-40B4-BE49-F238E27FC236}">
                <a16:creationId xmlns:a16="http://schemas.microsoft.com/office/drawing/2014/main" id="{9D02C465-4F52-AC93-8E2F-A9F4BE617B59}"/>
              </a:ext>
            </a:extLst>
          </p:cNvPr>
          <p:cNvPicPr>
            <a:picLocks noChangeAspect="1"/>
          </p:cNvPicPr>
          <p:nvPr/>
        </p:nvPicPr>
        <p:blipFill>
          <a:blip r:embed="rId3"/>
          <a:stretch>
            <a:fillRect/>
          </a:stretch>
        </p:blipFill>
        <p:spPr>
          <a:xfrm>
            <a:off x="396371" y="3391171"/>
            <a:ext cx="475478" cy="408658"/>
          </a:xfrm>
          <a:prstGeom prst="rect">
            <a:avLst/>
          </a:prstGeom>
        </p:spPr>
      </p:pic>
      <p:sp>
        <p:nvSpPr>
          <p:cNvPr id="25" name="Textfeld 24">
            <a:extLst>
              <a:ext uri="{FF2B5EF4-FFF2-40B4-BE49-F238E27FC236}">
                <a16:creationId xmlns:a16="http://schemas.microsoft.com/office/drawing/2014/main" id="{AF6CBAD5-A24E-5915-B271-24DB0B264BAB}"/>
              </a:ext>
            </a:extLst>
          </p:cNvPr>
          <p:cNvSpPr txBox="1"/>
          <p:nvPr/>
        </p:nvSpPr>
        <p:spPr>
          <a:xfrm>
            <a:off x="454560" y="3413603"/>
            <a:ext cx="38293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dirty="0">
                <a:ea typeface="+mn-lt"/>
                <a:cs typeface="+mn-lt"/>
              </a:rPr>
              <a:t>3.</a:t>
            </a:r>
            <a:endParaRPr lang="de-DE" dirty="0"/>
          </a:p>
        </p:txBody>
      </p:sp>
      <p:pic>
        <p:nvPicPr>
          <p:cNvPr id="26" name="Grafik 4" descr="Ein Bild, das Zubehör, Behälter enthält.&#10;&#10;Beschreibung automatisch generiert.">
            <a:extLst>
              <a:ext uri="{FF2B5EF4-FFF2-40B4-BE49-F238E27FC236}">
                <a16:creationId xmlns:a16="http://schemas.microsoft.com/office/drawing/2014/main" id="{B7833795-AB74-B030-FC7E-16AB4398883C}"/>
              </a:ext>
            </a:extLst>
          </p:cNvPr>
          <p:cNvPicPr>
            <a:picLocks noChangeAspect="1"/>
          </p:cNvPicPr>
          <p:nvPr/>
        </p:nvPicPr>
        <p:blipFill>
          <a:blip r:embed="rId3"/>
          <a:stretch>
            <a:fillRect/>
          </a:stretch>
        </p:blipFill>
        <p:spPr>
          <a:xfrm>
            <a:off x="382400" y="4215233"/>
            <a:ext cx="475478" cy="408658"/>
          </a:xfrm>
          <a:prstGeom prst="rect">
            <a:avLst/>
          </a:prstGeom>
        </p:spPr>
      </p:pic>
      <p:sp>
        <p:nvSpPr>
          <p:cNvPr id="27" name="Textfeld 26">
            <a:extLst>
              <a:ext uri="{FF2B5EF4-FFF2-40B4-BE49-F238E27FC236}">
                <a16:creationId xmlns:a16="http://schemas.microsoft.com/office/drawing/2014/main" id="{6D692F38-DB8E-697A-1062-2905A37817BC}"/>
              </a:ext>
            </a:extLst>
          </p:cNvPr>
          <p:cNvSpPr txBox="1"/>
          <p:nvPr/>
        </p:nvSpPr>
        <p:spPr>
          <a:xfrm>
            <a:off x="438170" y="4254559"/>
            <a:ext cx="38293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dirty="0">
                <a:ea typeface="+mn-lt"/>
                <a:cs typeface="+mn-lt"/>
              </a:rPr>
              <a:t>4.</a:t>
            </a:r>
            <a:endParaRPr lang="de-DE" dirty="0"/>
          </a:p>
        </p:txBody>
      </p:sp>
      <p:sp>
        <p:nvSpPr>
          <p:cNvPr id="14" name="Titel 1">
            <a:extLst>
              <a:ext uri="{FF2B5EF4-FFF2-40B4-BE49-F238E27FC236}">
                <a16:creationId xmlns:a16="http://schemas.microsoft.com/office/drawing/2014/main" id="{02206F73-B648-C6E6-F872-6A5F696ED7D0}"/>
              </a:ext>
            </a:extLst>
          </p:cNvPr>
          <p:cNvSpPr>
            <a:spLocks noGrp="1"/>
          </p:cNvSpPr>
          <p:nvPr>
            <p:ph type="title"/>
          </p:nvPr>
        </p:nvSpPr>
        <p:spPr>
          <a:xfrm>
            <a:off x="1096423" y="382774"/>
            <a:ext cx="7418927" cy="603704"/>
          </a:xfrm>
        </p:spPr>
        <p:txBody>
          <a:bodyPr lIns="91440" tIns="45720" rIns="91440" bIns="45720" anchor="t">
            <a:normAutofit/>
          </a:bodyPr>
          <a:lstStyle/>
          <a:p>
            <a:r>
              <a:rPr lang="de-DE">
                <a:latin typeface="Arial"/>
                <a:cs typeface="Arial"/>
              </a:rPr>
              <a:t>Reflexion</a:t>
            </a:r>
            <a:endParaRPr lang="de-DE" dirty="0"/>
          </a:p>
        </p:txBody>
      </p:sp>
      <p:sp>
        <p:nvSpPr>
          <p:cNvPr id="5" name="TextBox 4">
            <a:extLst>
              <a:ext uri="{FF2B5EF4-FFF2-40B4-BE49-F238E27FC236}">
                <a16:creationId xmlns:a16="http://schemas.microsoft.com/office/drawing/2014/main" id="{DAA5EB47-9B96-B12A-91D7-4C019E53EFF7}"/>
              </a:ext>
            </a:extLst>
          </p:cNvPr>
          <p:cNvSpPr txBox="1"/>
          <p:nvPr/>
        </p:nvSpPr>
        <p:spPr>
          <a:xfrm>
            <a:off x="14251781" y="1907381"/>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p:txBody>
      </p:sp>
      <p:sp>
        <p:nvSpPr>
          <p:cNvPr id="11" name="Inhaltsplatzhalter 2">
            <a:extLst>
              <a:ext uri="{FF2B5EF4-FFF2-40B4-BE49-F238E27FC236}">
                <a16:creationId xmlns:a16="http://schemas.microsoft.com/office/drawing/2014/main" id="{CBE351AB-430F-9FAE-C238-142E307981BA}"/>
              </a:ext>
            </a:extLst>
          </p:cNvPr>
          <p:cNvSpPr txBox="1">
            <a:spLocks/>
          </p:cNvSpPr>
          <p:nvPr/>
        </p:nvSpPr>
        <p:spPr>
          <a:xfrm>
            <a:off x="1079250" y="1727323"/>
            <a:ext cx="7712062" cy="408658"/>
          </a:xfrm>
          <a:prstGeom prst="rect">
            <a:avLst/>
          </a:prstGeom>
          <a:ln w="28575">
            <a:solidFill>
              <a:srgbClr val="327D87"/>
            </a:solidFill>
            <a:prstDash val="solid"/>
          </a:ln>
        </p:spPr>
        <p:txBody>
          <a:bodyPr lIns="91440" tIns="45720" rIns="91440" bIns="45720" anchor="t"/>
          <a:lst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de-DE" sz="1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Ich bin mir bewusst über meine Funktion als sprachliches Vorbild</a:t>
            </a:r>
            <a:r>
              <a:rPr lang="de-DE" sz="1800" dirty="0">
                <a:solidFill>
                  <a:srgbClr val="000000"/>
                </a:solidFill>
                <a:latin typeface="Arial"/>
                <a:cs typeface="Arial"/>
              </a:rPr>
              <a:t>.</a:t>
            </a:r>
          </a:p>
          <a:p>
            <a:pPr marL="0" indent="0" algn="just">
              <a:buNone/>
            </a:pPr>
            <a:endParaRPr lang="de-DE" sz="1800" i="1" dirty="0">
              <a:solidFill>
                <a:srgbClr val="111111"/>
              </a:solidFill>
            </a:endParaRPr>
          </a:p>
        </p:txBody>
      </p:sp>
      <p:sp>
        <p:nvSpPr>
          <p:cNvPr id="12" name="Inhaltsplatzhalter 2">
            <a:extLst>
              <a:ext uri="{FF2B5EF4-FFF2-40B4-BE49-F238E27FC236}">
                <a16:creationId xmlns:a16="http://schemas.microsoft.com/office/drawing/2014/main" id="{AC940663-0B1C-1B92-1DD0-ED81B679596C}"/>
              </a:ext>
            </a:extLst>
          </p:cNvPr>
          <p:cNvSpPr txBox="1">
            <a:spLocks/>
          </p:cNvSpPr>
          <p:nvPr/>
        </p:nvSpPr>
        <p:spPr>
          <a:xfrm>
            <a:off x="1074060" y="2555010"/>
            <a:ext cx="7712062" cy="408658"/>
          </a:xfrm>
          <a:prstGeom prst="rect">
            <a:avLst/>
          </a:prstGeom>
          <a:ln w="28575">
            <a:solidFill>
              <a:srgbClr val="327D87"/>
            </a:solidFill>
            <a:prstDash val="solid"/>
          </a:ln>
        </p:spPr>
        <p:txBody>
          <a:bodyPr lIns="91440" tIns="45720" rIns="91440" bIns="45720" anchor="t"/>
          <a:lst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de-DE" sz="1800" dirty="0">
                <a:solidFill>
                  <a:srgbClr val="000000"/>
                </a:solidFill>
                <a:latin typeface="Arial"/>
                <a:cs typeface="Arial"/>
              </a:rPr>
              <a:t>Ich rege zur Nutzung von (weiteren) Sprachmitteln an.</a:t>
            </a:r>
          </a:p>
          <a:p>
            <a:pPr marL="0" indent="0" algn="just">
              <a:buNone/>
            </a:pPr>
            <a:endParaRPr lang="de-DE" sz="1800" i="1" dirty="0">
              <a:solidFill>
                <a:srgbClr val="111111"/>
              </a:solidFill>
            </a:endParaRPr>
          </a:p>
        </p:txBody>
      </p:sp>
      <p:sp>
        <p:nvSpPr>
          <p:cNvPr id="15" name="Inhaltsplatzhalter 2">
            <a:extLst>
              <a:ext uri="{FF2B5EF4-FFF2-40B4-BE49-F238E27FC236}">
                <a16:creationId xmlns:a16="http://schemas.microsoft.com/office/drawing/2014/main" id="{30F5AB44-2036-B21A-6973-856841E8E11B}"/>
              </a:ext>
            </a:extLst>
          </p:cNvPr>
          <p:cNvSpPr txBox="1">
            <a:spLocks/>
          </p:cNvSpPr>
          <p:nvPr/>
        </p:nvSpPr>
        <p:spPr>
          <a:xfrm>
            <a:off x="1065279" y="3391171"/>
            <a:ext cx="7712062" cy="408658"/>
          </a:xfrm>
          <a:prstGeom prst="rect">
            <a:avLst/>
          </a:prstGeom>
          <a:ln w="28575">
            <a:solidFill>
              <a:srgbClr val="327D87"/>
            </a:solidFill>
            <a:prstDash val="solid"/>
          </a:ln>
        </p:spPr>
        <p:txBody>
          <a:bodyPr lIns="91440" tIns="45720" rIns="91440" bIns="45720" anchor="t"/>
          <a:lst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de-DE" sz="1800" dirty="0">
                <a:solidFill>
                  <a:srgbClr val="000000"/>
                </a:solidFill>
                <a:latin typeface="Arial"/>
                <a:cs typeface="Arial"/>
              </a:rPr>
              <a:t>Ich rege zu Sprache an, die auf Handlungen am Material bezogen ist.</a:t>
            </a:r>
          </a:p>
          <a:p>
            <a:pPr marL="0" indent="0" algn="just">
              <a:buNone/>
            </a:pPr>
            <a:endParaRPr lang="de-DE" sz="1800" i="1" dirty="0">
              <a:solidFill>
                <a:srgbClr val="111111"/>
              </a:solidFill>
            </a:endParaRPr>
          </a:p>
        </p:txBody>
      </p:sp>
    </p:spTree>
    <p:extLst>
      <p:ext uri="{BB962C8B-B14F-4D97-AF65-F5344CB8AC3E}">
        <p14:creationId xmlns:p14="http://schemas.microsoft.com/office/powerpoint/2010/main" val="7429744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7EC5B0-A839-8310-A4C7-861B4F99E4F7}"/>
              </a:ext>
            </a:extLst>
          </p:cNvPr>
          <p:cNvSpPr>
            <a:spLocks noGrp="1"/>
          </p:cNvSpPr>
          <p:nvPr>
            <p:ph type="title"/>
          </p:nvPr>
        </p:nvSpPr>
        <p:spPr/>
        <p:txBody>
          <a:bodyPr/>
          <a:lstStyle/>
          <a:p>
            <a:r>
              <a:rPr lang="de-DE" dirty="0"/>
              <a:t>Hintergrundinfos </a:t>
            </a:r>
          </a:p>
        </p:txBody>
      </p:sp>
      <p:sp>
        <p:nvSpPr>
          <p:cNvPr id="3" name="Textplatzhalter 2">
            <a:extLst>
              <a:ext uri="{FF2B5EF4-FFF2-40B4-BE49-F238E27FC236}">
                <a16:creationId xmlns:a16="http://schemas.microsoft.com/office/drawing/2014/main" id="{A6A9B6ED-9E95-623A-65EC-CBD441DA77C0}"/>
              </a:ext>
            </a:extLst>
          </p:cNvPr>
          <p:cNvSpPr>
            <a:spLocks noGrp="1"/>
          </p:cNvSpPr>
          <p:nvPr>
            <p:ph type="body" sz="quarter" idx="13"/>
          </p:nvPr>
        </p:nvSpPr>
        <p:spPr/>
        <p:txBody>
          <a:bodyPr/>
          <a:lstStyle/>
          <a:p>
            <a:r>
              <a:rPr lang="de-DE" dirty="0"/>
              <a:t>HINWEISE ZUR AKTIVITÄT AUF FOLIE 68</a:t>
            </a:r>
          </a:p>
        </p:txBody>
      </p:sp>
      <p:sp>
        <p:nvSpPr>
          <p:cNvPr id="4" name="Inhaltsplatzhalter 3">
            <a:extLst>
              <a:ext uri="{FF2B5EF4-FFF2-40B4-BE49-F238E27FC236}">
                <a16:creationId xmlns:a16="http://schemas.microsoft.com/office/drawing/2014/main" id="{FC6FC872-A39D-8538-9346-B6C349F476EC}"/>
              </a:ext>
            </a:extLst>
          </p:cNvPr>
          <p:cNvSpPr>
            <a:spLocks noGrp="1"/>
          </p:cNvSpPr>
          <p:nvPr>
            <p:ph idx="1"/>
          </p:nvPr>
        </p:nvSpPr>
        <p:spPr/>
        <p:txBody>
          <a:bodyPr/>
          <a:lstStyle/>
          <a:p>
            <a:r>
              <a:rPr lang="de-DE" sz="1600" dirty="0"/>
              <a:t>Bei der Aktivität sollen die Teilnehmenden ihre eigene Lehrkraftsprache in den Blick nehmen. Dabei sollen sie konkret für ihr nächstes Unterrichtsthema bzw. eine konkrete Phase überlegen, welche Materialhandlungen für diesen Unterrichtsgegenstand zentral sind und welche Sprache die Kinder dafür benötigen. Aufbauend auf diesen Überlegungen sollen sie sich einen Aspekt aus dem Bereich „Sprachmittel anregen“ vornehmen, auf den sie bei der Durchführung besonders achten wollen. Empfehlenswert ist ein arithmetischer Unterrichtsgegenstand, damit sich Sprachmittel vor allem auf das Verstehen beziehen.</a:t>
            </a:r>
          </a:p>
          <a:p>
            <a:r>
              <a:rPr lang="de-DE" sz="1600" dirty="0"/>
              <a:t>Nach der Durchführung erhalten die Teilnehmenden die Möglichkeit mithilfe des Dokumentationsbogens direkt im Anschluss zu reflektieren. Im folgenden Modul wird die eigene Reflexion zu Beginn wieder aufgegriffen.</a:t>
            </a:r>
          </a:p>
        </p:txBody>
      </p:sp>
    </p:spTree>
    <p:extLst>
      <p:ext uri="{BB962C8B-B14F-4D97-AF65-F5344CB8AC3E}">
        <p14:creationId xmlns:p14="http://schemas.microsoft.com/office/powerpoint/2010/main" val="6798578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1ED85A2-790E-132A-8CE1-3390A6A4FAE4}"/>
              </a:ext>
            </a:extLst>
          </p:cNvPr>
          <p:cNvSpPr>
            <a:spLocks noGrp="1"/>
          </p:cNvSpPr>
          <p:nvPr>
            <p:ph type="title"/>
          </p:nvPr>
        </p:nvSpPr>
        <p:spPr/>
        <p:txBody>
          <a:bodyPr/>
          <a:lstStyle/>
          <a:p>
            <a:r>
              <a:rPr lang="de-DE" dirty="0"/>
              <a:t>Reflexion und Erprobungsauftrag</a:t>
            </a:r>
          </a:p>
        </p:txBody>
      </p:sp>
      <p:sp>
        <p:nvSpPr>
          <p:cNvPr id="6" name="Textplatzhalter 5">
            <a:extLst>
              <a:ext uri="{FF2B5EF4-FFF2-40B4-BE49-F238E27FC236}">
                <a16:creationId xmlns:a16="http://schemas.microsoft.com/office/drawing/2014/main" id="{2383CFAA-6E84-A0E5-D100-3A211E4EAE27}"/>
              </a:ext>
            </a:extLst>
          </p:cNvPr>
          <p:cNvSpPr>
            <a:spLocks noGrp="1"/>
          </p:cNvSpPr>
          <p:nvPr>
            <p:ph type="body" sz="quarter" idx="13"/>
          </p:nvPr>
        </p:nvSpPr>
        <p:spPr>
          <a:xfrm>
            <a:off x="1096423" y="3598718"/>
            <a:ext cx="7473999" cy="1638010"/>
          </a:xfrm>
        </p:spPr>
        <p:txBody>
          <a:bodyPr>
            <a:normAutofit/>
          </a:bodyPr>
          <a:lstStyle/>
          <a:p>
            <a:pPr marL="342900" indent="-342900">
              <a:lnSpc>
                <a:spcPct val="100000"/>
              </a:lnSpc>
              <a:buFont typeface="Arial" panose="020B0604020202020204" pitchFamily="34" charset="0"/>
              <a:buChar char="•"/>
            </a:pPr>
            <a:r>
              <a:rPr lang="de-DE" sz="1600" dirty="0"/>
              <a:t>Welche Materialhandlungen sind bei Ihrem konkreten Unterrichtsgegenstand zentral?</a:t>
            </a:r>
          </a:p>
          <a:p>
            <a:pPr marL="342900" indent="-342900">
              <a:lnSpc>
                <a:spcPct val="100000"/>
              </a:lnSpc>
              <a:buFont typeface="Arial" panose="020B0604020202020204" pitchFamily="34" charset="0"/>
              <a:buChar char="•"/>
            </a:pPr>
            <a:r>
              <a:rPr lang="de-DE" sz="1600" dirty="0"/>
              <a:t>Welche Sprache benötigen die Kinder dabei?</a:t>
            </a:r>
          </a:p>
          <a:p>
            <a:pPr marL="342900" indent="-342900">
              <a:lnSpc>
                <a:spcPct val="100000"/>
              </a:lnSpc>
              <a:buFont typeface="Arial" panose="020B0604020202020204" pitchFamily="34" charset="0"/>
              <a:buChar char="•"/>
            </a:pPr>
            <a:r>
              <a:rPr lang="de-DE" sz="1600" dirty="0"/>
              <a:t>Welchen Aspekt aus „Sprachmittel anregen“ wollen Sie bei der Durchführung besonders verfolgen?</a:t>
            </a:r>
          </a:p>
        </p:txBody>
      </p:sp>
      <p:sp>
        <p:nvSpPr>
          <p:cNvPr id="3" name="Textplatzhalter 2">
            <a:extLst>
              <a:ext uri="{FF2B5EF4-FFF2-40B4-BE49-F238E27FC236}">
                <a16:creationId xmlns:a16="http://schemas.microsoft.com/office/drawing/2014/main" id="{599CB283-F566-3F3F-ECEB-2ACBE6B52EE9}"/>
              </a:ext>
            </a:extLst>
          </p:cNvPr>
          <p:cNvSpPr>
            <a:spLocks noGrp="1"/>
          </p:cNvSpPr>
          <p:nvPr>
            <p:ph type="body" sz="quarter" idx="14"/>
          </p:nvPr>
        </p:nvSpPr>
        <p:spPr/>
        <p:txBody>
          <a:bodyPr>
            <a:normAutofit/>
          </a:bodyPr>
          <a:lstStyle/>
          <a:p>
            <a:r>
              <a:rPr lang="de-DE" dirty="0"/>
              <a:t>Nehmen Sie Ihr nächstes Unterrichtsthema bzw. eine konkrete Einstiegs-/Reflexionsphase in den Blick.</a:t>
            </a:r>
          </a:p>
        </p:txBody>
      </p:sp>
      <p:sp>
        <p:nvSpPr>
          <p:cNvPr id="2" name="Datumsplatzhalter 4">
            <a:extLst>
              <a:ext uri="{FF2B5EF4-FFF2-40B4-BE49-F238E27FC236}">
                <a16:creationId xmlns:a16="http://schemas.microsoft.com/office/drawing/2014/main" id="{E039075A-0531-E88D-2480-CC70BB9FC427}"/>
              </a:ext>
            </a:extLst>
          </p:cNvPr>
          <p:cNvSpPr txBox="1">
            <a:spLocks/>
          </p:cNvSpPr>
          <p:nvPr/>
        </p:nvSpPr>
        <p:spPr>
          <a:xfrm>
            <a:off x="580260" y="6338729"/>
            <a:ext cx="2057400" cy="393256"/>
          </a:xfrm>
          <a:prstGeom prst="rect">
            <a:avLst/>
          </a:prstGeom>
        </p:spPr>
        <p:txBody>
          <a:bodyPr/>
          <a:lstStyle>
            <a:defPPr>
              <a:defRPr lang="de-DE"/>
            </a:defPPr>
            <a:lvl1pPr marL="0" algn="l" defTabSz="457200" rtl="0" eaLnBrk="0" fontAlgn="base" latinLnBrk="0" hangingPunct="0">
              <a:spcBef>
                <a:spcPct val="0"/>
              </a:spcBef>
              <a:spcAft>
                <a:spcPct val="0"/>
              </a:spcAft>
              <a:defRPr sz="1200" kern="1200">
                <a:solidFill>
                  <a:schemeClr val="bg2">
                    <a:lumMod val="50000"/>
                  </a:schemeClr>
                </a:solidFill>
                <a:latin typeface="Arial" panose="020B0604020202020204" pitchFamily="34" charset="0"/>
                <a:ea typeface="ＭＳ Ｐゴシック" charset="-128"/>
                <a:cs typeface="Arial" panose="020B0604020202020204" pitchFamily="34" charset="0"/>
              </a:defRPr>
            </a:lvl1pPr>
            <a:lvl2pPr marL="4572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pPr>
              <a:lnSpc>
                <a:spcPct val="150000"/>
              </a:lnSpc>
            </a:pPr>
            <a:fld id="{000CEE34-2044-5642-B412-BC2C7C7150CF}" type="datetime6">
              <a:rPr lang="de-DE" smtClean="0"/>
              <a:pPr>
                <a:lnSpc>
                  <a:spcPct val="150000"/>
                </a:lnSpc>
              </a:pPr>
              <a:t>April 24</a:t>
            </a:fld>
            <a:endParaRPr lang="de-DE" dirty="0"/>
          </a:p>
        </p:txBody>
      </p:sp>
      <p:sp>
        <p:nvSpPr>
          <p:cNvPr id="10" name="Abgerundete rechteckige Legende 11">
            <a:extLst>
              <a:ext uri="{FF2B5EF4-FFF2-40B4-BE49-F238E27FC236}">
                <a16:creationId xmlns:a16="http://schemas.microsoft.com/office/drawing/2014/main" id="{E7400CE0-ABC3-8B8A-3935-95D30E7463B2}"/>
              </a:ext>
            </a:extLst>
          </p:cNvPr>
          <p:cNvSpPr/>
          <p:nvPr/>
        </p:nvSpPr>
        <p:spPr>
          <a:xfrm>
            <a:off x="271124" y="5357536"/>
            <a:ext cx="2424545" cy="860384"/>
          </a:xfrm>
          <a:prstGeom prst="wedgeRoundRectCallout">
            <a:avLst>
              <a:gd name="adj1" fmla="val 32662"/>
              <a:gd name="adj2" fmla="val -70427"/>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cs typeface="Calibri"/>
              </a:rPr>
              <a:t>Ich initiiere durch das Stellen offener Fragen längere Äußerungen der Kinder.</a:t>
            </a:r>
          </a:p>
        </p:txBody>
      </p:sp>
      <p:sp>
        <p:nvSpPr>
          <p:cNvPr id="11" name="Abgerundete rechteckige Legende 11">
            <a:extLst>
              <a:ext uri="{FF2B5EF4-FFF2-40B4-BE49-F238E27FC236}">
                <a16:creationId xmlns:a16="http://schemas.microsoft.com/office/drawing/2014/main" id="{BAB73BB7-1B51-D8F1-28BC-A27757D9E077}"/>
              </a:ext>
            </a:extLst>
          </p:cNvPr>
          <p:cNvSpPr/>
          <p:nvPr/>
        </p:nvSpPr>
        <p:spPr>
          <a:xfrm>
            <a:off x="3153295" y="5357536"/>
            <a:ext cx="2424544" cy="860384"/>
          </a:xfrm>
          <a:prstGeom prst="wedgeRoundRectCallout">
            <a:avLst>
              <a:gd name="adj1" fmla="val -13660"/>
              <a:gd name="adj2" fmla="val -66481"/>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cs typeface="Calibri"/>
              </a:rPr>
              <a:t>Ich fordere die Kinder aktiv dazu auf, den Sprachspeicher zur Hilfe heran zu ziehen.</a:t>
            </a:r>
          </a:p>
        </p:txBody>
      </p:sp>
      <p:sp>
        <p:nvSpPr>
          <p:cNvPr id="12" name="Abgerundete rechteckige Legende 11">
            <a:extLst>
              <a:ext uri="{FF2B5EF4-FFF2-40B4-BE49-F238E27FC236}">
                <a16:creationId xmlns:a16="http://schemas.microsoft.com/office/drawing/2014/main" id="{4DDE9332-40C0-5FE3-2DD3-F6FC1ACF0351}"/>
              </a:ext>
            </a:extLst>
          </p:cNvPr>
          <p:cNvSpPr/>
          <p:nvPr/>
        </p:nvSpPr>
        <p:spPr>
          <a:xfrm>
            <a:off x="6295507" y="5153489"/>
            <a:ext cx="2424544" cy="1169471"/>
          </a:xfrm>
          <a:prstGeom prst="wedgeRoundRectCallout">
            <a:avLst>
              <a:gd name="adj1" fmla="val -40134"/>
              <a:gd name="adj2" fmla="val -65492"/>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cs typeface="Calibri"/>
              </a:rPr>
              <a:t>Ich knüpfe an Kinderäußerungen an. Das mache ich durch Wiederholungen und Verlängerungen dieser.</a:t>
            </a:r>
          </a:p>
        </p:txBody>
      </p:sp>
    </p:spTree>
    <p:extLst>
      <p:ext uri="{BB962C8B-B14F-4D97-AF65-F5344CB8AC3E}">
        <p14:creationId xmlns:p14="http://schemas.microsoft.com/office/powerpoint/2010/main" val="11012330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C229B88D-D66C-3D8B-576D-9998B0C74D84}"/>
              </a:ext>
            </a:extLst>
          </p:cNvPr>
          <p:cNvSpPr>
            <a:spLocks noGrp="1"/>
          </p:cNvSpPr>
          <p:nvPr>
            <p:ph type="body" sz="quarter" idx="14"/>
          </p:nvPr>
        </p:nvSpPr>
        <p:spPr/>
        <p:txBody>
          <a:bodyPr/>
          <a:lstStyle/>
          <a:p>
            <a:r>
              <a:rPr lang="de-DE" dirty="0"/>
              <a:t>Führen Sie Ihren Unterricht durch und reflektieren Sie mit Hilfe des Dokumentationsbogens.</a:t>
            </a:r>
          </a:p>
          <a:p>
            <a:endParaRPr lang="de-DE" dirty="0"/>
          </a:p>
        </p:txBody>
      </p:sp>
      <p:sp>
        <p:nvSpPr>
          <p:cNvPr id="4" name="Titel 3">
            <a:extLst>
              <a:ext uri="{FF2B5EF4-FFF2-40B4-BE49-F238E27FC236}">
                <a16:creationId xmlns:a16="http://schemas.microsoft.com/office/drawing/2014/main" id="{51ED85A2-790E-132A-8CE1-3390A6A4FAE4}"/>
              </a:ext>
            </a:extLst>
          </p:cNvPr>
          <p:cNvSpPr>
            <a:spLocks noGrp="1"/>
          </p:cNvSpPr>
          <p:nvPr>
            <p:ph type="title"/>
          </p:nvPr>
        </p:nvSpPr>
        <p:spPr/>
        <p:txBody>
          <a:bodyPr/>
          <a:lstStyle/>
          <a:p>
            <a:r>
              <a:rPr lang="de-DE" dirty="0"/>
              <a:t>Reflexion und Erprobungsauftrag </a:t>
            </a:r>
          </a:p>
        </p:txBody>
      </p:sp>
      <p:pic>
        <p:nvPicPr>
          <p:cNvPr id="3" name="Grafik 2">
            <a:extLst>
              <a:ext uri="{FF2B5EF4-FFF2-40B4-BE49-F238E27FC236}">
                <a16:creationId xmlns:a16="http://schemas.microsoft.com/office/drawing/2014/main" id="{01B48302-06FA-FA1B-B500-8C9DD526D05E}"/>
              </a:ext>
            </a:extLst>
          </p:cNvPr>
          <p:cNvPicPr>
            <a:picLocks noChangeAspect="1"/>
          </p:cNvPicPr>
          <p:nvPr/>
        </p:nvPicPr>
        <p:blipFill>
          <a:blip r:embed="rId3"/>
          <a:stretch>
            <a:fillRect/>
          </a:stretch>
        </p:blipFill>
        <p:spPr>
          <a:xfrm rot="382923">
            <a:off x="4469500" y="2874613"/>
            <a:ext cx="2282474" cy="3240000"/>
          </a:xfrm>
          <a:prstGeom prst="rect">
            <a:avLst/>
          </a:prstGeom>
          <a:effectLst>
            <a:outerShdw blurRad="63500" sx="102000" sy="102000" algn="ctr" rotWithShape="0">
              <a:prstClr val="black">
                <a:alpha val="40000"/>
              </a:prstClr>
            </a:outerShdw>
          </a:effectLst>
        </p:spPr>
      </p:pic>
      <p:pic>
        <p:nvPicPr>
          <p:cNvPr id="2" name="Grafik 1">
            <a:extLst>
              <a:ext uri="{FF2B5EF4-FFF2-40B4-BE49-F238E27FC236}">
                <a16:creationId xmlns:a16="http://schemas.microsoft.com/office/drawing/2014/main" id="{558FF07B-B46F-53E3-5C1B-D27A5248BFEC}"/>
              </a:ext>
            </a:extLst>
          </p:cNvPr>
          <p:cNvPicPr>
            <a:picLocks noChangeAspect="1"/>
          </p:cNvPicPr>
          <p:nvPr/>
        </p:nvPicPr>
        <p:blipFill>
          <a:blip r:embed="rId4"/>
          <a:stretch>
            <a:fillRect/>
          </a:stretch>
        </p:blipFill>
        <p:spPr>
          <a:xfrm rot="21304329">
            <a:off x="2353947" y="2867317"/>
            <a:ext cx="2291979" cy="3240000"/>
          </a:xfrm>
          <a:prstGeom prst="rect">
            <a:avLst/>
          </a:prstGeom>
          <a:effectLst>
            <a:outerShdw blurRad="63500" sx="102000" sy="102000" algn="ctr" rotWithShape="0">
              <a:prstClr val="black">
                <a:alpha val="40000"/>
              </a:prstClr>
            </a:outerShdw>
          </a:effectLst>
        </p:spPr>
      </p:pic>
      <p:sp>
        <p:nvSpPr>
          <p:cNvPr id="5" name="Datumsplatzhalter 4">
            <a:extLst>
              <a:ext uri="{FF2B5EF4-FFF2-40B4-BE49-F238E27FC236}">
                <a16:creationId xmlns:a16="http://schemas.microsoft.com/office/drawing/2014/main" id="{CC76535D-3FC7-C847-76BD-325822D066F6}"/>
              </a:ext>
            </a:extLst>
          </p:cNvPr>
          <p:cNvSpPr txBox="1">
            <a:spLocks/>
          </p:cNvSpPr>
          <p:nvPr/>
        </p:nvSpPr>
        <p:spPr>
          <a:xfrm>
            <a:off x="580260" y="6338729"/>
            <a:ext cx="2057400" cy="393256"/>
          </a:xfrm>
          <a:prstGeom prst="rect">
            <a:avLst/>
          </a:prstGeom>
        </p:spPr>
        <p:txBody>
          <a:bodyPr/>
          <a:lstStyle>
            <a:defPPr>
              <a:defRPr lang="de-DE"/>
            </a:defPPr>
            <a:lvl1pPr marL="0" algn="l" defTabSz="457200" rtl="0" eaLnBrk="0" fontAlgn="base" latinLnBrk="0" hangingPunct="0">
              <a:spcBef>
                <a:spcPct val="0"/>
              </a:spcBef>
              <a:spcAft>
                <a:spcPct val="0"/>
              </a:spcAft>
              <a:defRPr sz="1200" kern="1200">
                <a:solidFill>
                  <a:schemeClr val="bg2">
                    <a:lumMod val="50000"/>
                  </a:schemeClr>
                </a:solidFill>
                <a:latin typeface="Arial" panose="020B0604020202020204" pitchFamily="34" charset="0"/>
                <a:ea typeface="ＭＳ Ｐゴシック" charset="-128"/>
                <a:cs typeface="Arial" panose="020B0604020202020204" pitchFamily="34" charset="0"/>
              </a:defRPr>
            </a:lvl1pPr>
            <a:lvl2pPr marL="4572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pPr>
              <a:lnSpc>
                <a:spcPct val="150000"/>
              </a:lnSpc>
            </a:pPr>
            <a:fld id="{000CEE34-2044-5642-B412-BC2C7C7150CF}" type="datetime6">
              <a:rPr lang="de-DE" smtClean="0"/>
              <a:pPr>
                <a:lnSpc>
                  <a:spcPct val="150000"/>
                </a:lnSpc>
              </a:pPr>
              <a:t>April 24</a:t>
            </a:fld>
            <a:endParaRPr lang="de-DE" dirty="0"/>
          </a:p>
        </p:txBody>
      </p:sp>
    </p:spTree>
    <p:extLst>
      <p:ext uri="{BB962C8B-B14F-4D97-AF65-F5344CB8AC3E}">
        <p14:creationId xmlns:p14="http://schemas.microsoft.com/office/powerpoint/2010/main" val="1527617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9553893-9BE2-6249-811F-AF9A94E644C7}"/>
              </a:ext>
            </a:extLst>
          </p:cNvPr>
          <p:cNvSpPr>
            <a:spLocks noGrp="1"/>
          </p:cNvSpPr>
          <p:nvPr>
            <p:ph idx="1"/>
          </p:nvPr>
        </p:nvSpPr>
        <p:spPr/>
        <p:txBody>
          <a:bodyPr/>
          <a:lstStyle/>
          <a:p>
            <a:r>
              <a:rPr lang="de-DE" b="1" dirty="0"/>
              <a:t>Reflexion des Erprobungsauftrags</a:t>
            </a:r>
          </a:p>
          <a:p>
            <a:r>
              <a:rPr lang="de-DE" dirty="0"/>
              <a:t>Kommunikationsförderung im Mathematikunterricht</a:t>
            </a:r>
          </a:p>
          <a:p>
            <a:r>
              <a:rPr lang="de-DE" dirty="0"/>
              <a:t>Lehrkraft als sprachliches Vorbild</a:t>
            </a:r>
          </a:p>
          <a:p>
            <a:r>
              <a:rPr lang="de-DE" dirty="0"/>
              <a:t>Sprachmittel anregen</a:t>
            </a:r>
          </a:p>
          <a:p>
            <a:r>
              <a:rPr lang="de-DE" dirty="0"/>
              <a:t>Materialhandlungen sprachlich begleiten</a:t>
            </a:r>
          </a:p>
          <a:p>
            <a:r>
              <a:rPr lang="de-DE" dirty="0"/>
              <a:t>Sprachliches Korrektiv</a:t>
            </a:r>
          </a:p>
          <a:p>
            <a:r>
              <a:rPr lang="de-DE" dirty="0">
                <a:latin typeface="Arial"/>
                <a:cs typeface="Arial"/>
              </a:rPr>
              <a:t>Reflexion und Ausblick (Erprobungsauftrag)</a:t>
            </a:r>
            <a:endParaRPr lang="de-DE" dirty="0"/>
          </a:p>
        </p:txBody>
      </p:sp>
      <p:sp>
        <p:nvSpPr>
          <p:cNvPr id="6" name="Titel 1">
            <a:extLst>
              <a:ext uri="{FF2B5EF4-FFF2-40B4-BE49-F238E27FC236}">
                <a16:creationId xmlns:a16="http://schemas.microsoft.com/office/drawing/2014/main" id="{615EDD26-F478-D065-33D8-9D97E202B7A9}"/>
              </a:ext>
            </a:extLst>
          </p:cNvPr>
          <p:cNvSpPr>
            <a:spLocks noGrp="1"/>
          </p:cNvSpPr>
          <p:nvPr>
            <p:ph type="title"/>
          </p:nvPr>
        </p:nvSpPr>
        <p:spPr>
          <a:xfrm>
            <a:off x="1096423" y="382774"/>
            <a:ext cx="7009509" cy="603704"/>
          </a:xfrm>
          <a:prstGeom prst="rect">
            <a:avLst/>
          </a:prstGeom>
        </p:spPr>
        <p:txBody>
          <a:bodyPr/>
          <a:lstStyle/>
          <a:p>
            <a:r>
              <a:rPr lang="de-DE" dirty="0"/>
              <a:t>Gliederung</a:t>
            </a:r>
          </a:p>
        </p:txBody>
      </p:sp>
      <p:sp>
        <p:nvSpPr>
          <p:cNvPr id="3" name="Datumsplatzhalter 4">
            <a:extLst>
              <a:ext uri="{FF2B5EF4-FFF2-40B4-BE49-F238E27FC236}">
                <a16:creationId xmlns:a16="http://schemas.microsoft.com/office/drawing/2014/main" id="{F5961063-E150-4A2F-02FE-91799E636CFE}"/>
              </a:ext>
            </a:extLst>
          </p:cNvPr>
          <p:cNvSpPr txBox="1">
            <a:spLocks/>
          </p:cNvSpPr>
          <p:nvPr/>
        </p:nvSpPr>
        <p:spPr>
          <a:xfrm>
            <a:off x="580260" y="6338729"/>
            <a:ext cx="2057400" cy="393256"/>
          </a:xfrm>
          <a:prstGeom prst="rect">
            <a:avLst/>
          </a:prstGeom>
        </p:spPr>
        <p:txBody>
          <a:bodyPr/>
          <a:lstStyle>
            <a:defPPr>
              <a:defRPr lang="de-DE"/>
            </a:defPPr>
            <a:lvl1pPr marL="0" algn="l" defTabSz="457200" rtl="0" eaLnBrk="0" fontAlgn="base" latinLnBrk="0" hangingPunct="0">
              <a:spcBef>
                <a:spcPct val="0"/>
              </a:spcBef>
              <a:spcAft>
                <a:spcPct val="0"/>
              </a:spcAft>
              <a:defRPr sz="1200" kern="1200">
                <a:solidFill>
                  <a:schemeClr val="bg2">
                    <a:lumMod val="50000"/>
                  </a:schemeClr>
                </a:solidFill>
                <a:latin typeface="Arial" panose="020B0604020202020204" pitchFamily="34" charset="0"/>
                <a:ea typeface="ＭＳ Ｐゴシック" charset="-128"/>
                <a:cs typeface="Arial" panose="020B0604020202020204" pitchFamily="34" charset="0"/>
              </a:defRPr>
            </a:lvl1pPr>
            <a:lvl2pPr marL="4572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pPr>
              <a:lnSpc>
                <a:spcPct val="150000"/>
              </a:lnSpc>
            </a:pPr>
            <a:fld id="{000CEE34-2044-5642-B412-BC2C7C7150CF}" type="datetime6">
              <a:rPr lang="de-DE" smtClean="0"/>
              <a:pPr>
                <a:lnSpc>
                  <a:spcPct val="150000"/>
                </a:lnSpc>
              </a:pPr>
              <a:t>April 24</a:t>
            </a:fld>
            <a:endParaRPr lang="de-DE" dirty="0"/>
          </a:p>
        </p:txBody>
      </p:sp>
    </p:spTree>
    <p:extLst>
      <p:ext uri="{BB962C8B-B14F-4D97-AF65-F5344CB8AC3E}">
        <p14:creationId xmlns:p14="http://schemas.microsoft.com/office/powerpoint/2010/main" val="37297594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8EF754-95C9-15BD-ABD5-E6261433F77B}"/>
              </a:ext>
            </a:extLst>
          </p:cNvPr>
          <p:cNvSpPr>
            <a:spLocks noGrp="1"/>
          </p:cNvSpPr>
          <p:nvPr>
            <p:ph type="title"/>
          </p:nvPr>
        </p:nvSpPr>
        <p:spPr/>
        <p:txBody>
          <a:bodyPr>
            <a:normAutofit fontScale="90000"/>
          </a:bodyPr>
          <a:lstStyle/>
          <a:p>
            <a:r>
              <a:rPr lang="de-DE" dirty="0"/>
              <a:t>Verwendete und weiterführende Literatur</a:t>
            </a:r>
          </a:p>
        </p:txBody>
      </p:sp>
      <p:sp>
        <p:nvSpPr>
          <p:cNvPr id="6" name="Foliennummernplatzhalter 5">
            <a:extLst>
              <a:ext uri="{FF2B5EF4-FFF2-40B4-BE49-F238E27FC236}">
                <a16:creationId xmlns:a16="http://schemas.microsoft.com/office/drawing/2014/main" id="{E87704E3-4B6D-7B8B-C5DF-CF38F45B5857}"/>
              </a:ext>
            </a:extLst>
          </p:cNvPr>
          <p:cNvSpPr>
            <a:spLocks noGrp="1"/>
          </p:cNvSpPr>
          <p:nvPr>
            <p:ph type="sldNum" sz="quarter" idx="12"/>
          </p:nvPr>
        </p:nvSpPr>
        <p:spPr/>
        <p:txBody>
          <a:bodyPr/>
          <a:lstStyle/>
          <a:p>
            <a:fld id="{C3752B7C-18A9-864D-BBCB-54A9F41B5594}" type="slidenum">
              <a:rPr lang="de-DE" smtClean="0"/>
              <a:pPr/>
              <a:t>70</a:t>
            </a:fld>
            <a:endParaRPr lang="de-DE" dirty="0"/>
          </a:p>
        </p:txBody>
      </p:sp>
      <p:sp>
        <p:nvSpPr>
          <p:cNvPr id="3" name="Inhaltsplatzhalter 2"/>
          <p:cNvSpPr>
            <a:spLocks noGrp="1"/>
          </p:cNvSpPr>
          <p:nvPr>
            <p:ph idx="1"/>
          </p:nvPr>
        </p:nvSpPr>
        <p:spPr>
          <a:xfrm>
            <a:off x="1096423" y="1196157"/>
            <a:ext cx="7418927" cy="4418617"/>
          </a:xfrm>
        </p:spPr>
        <p:txBody>
          <a:bodyPr/>
          <a:lstStyle/>
          <a:p>
            <a:r>
              <a:rPr lang="de-DE" sz="1600" b="0" dirty="0">
                <a:effectLst/>
              </a:rPr>
              <a:t>PIKAS-Team (i. E.). </a:t>
            </a:r>
            <a:r>
              <a:rPr lang="de-DE" sz="1600" b="0" i="1" dirty="0">
                <a:effectLst/>
              </a:rPr>
              <a:t>Sprachbildung im Mathematikunterricht der Grundschule. </a:t>
            </a:r>
            <a:r>
              <a:rPr lang="de-DE" sz="1600" b="0" dirty="0">
                <a:effectLst/>
              </a:rPr>
              <a:t>Ministerium für Schule und Bildung des Landes Nordrhein-Westfalen (Hrsg.). </a:t>
            </a:r>
          </a:p>
          <a:p>
            <a:r>
              <a:rPr lang="de-DE" sz="1600" b="0" dirty="0">
                <a:effectLst/>
              </a:rPr>
              <a:t>Götze, D. (2007). </a:t>
            </a:r>
            <a:r>
              <a:rPr lang="de-DE" sz="1600" b="0" i="1" dirty="0">
                <a:effectLst/>
              </a:rPr>
              <a:t>Mathematische Gespräche unter Kindern. Zum Einfluss sozialer Interaktion von Grundschulkindern beim Lösen komplexer Aufgaben. </a:t>
            </a:r>
            <a:r>
              <a:rPr lang="de-DE" sz="1600" b="0" dirty="0">
                <a:effectLst/>
              </a:rPr>
              <a:t>Franzbecker.</a:t>
            </a:r>
          </a:p>
          <a:p>
            <a:pPr>
              <a:lnSpc>
                <a:spcPct val="100000"/>
              </a:lnSpc>
            </a:pPr>
            <a:endParaRPr lang="de-DE" sz="1600" b="0" i="0" u="none" strike="noStrike" dirty="0">
              <a:effectLst/>
              <a:latin typeface="+mn-lt"/>
            </a:endParaRPr>
          </a:p>
          <a:p>
            <a:pPr>
              <a:lnSpc>
                <a:spcPct val="100000"/>
              </a:lnSpc>
            </a:pPr>
            <a:endParaRPr lang="de-DE" sz="1600" dirty="0">
              <a:latin typeface="+mn-lt"/>
            </a:endParaRPr>
          </a:p>
          <a:p>
            <a:pPr>
              <a:lnSpc>
                <a:spcPct val="100000"/>
              </a:lnSpc>
            </a:pPr>
            <a:endParaRPr lang="de-DE" sz="1600" dirty="0">
              <a:latin typeface="+mn-lt"/>
            </a:endParaRPr>
          </a:p>
        </p:txBody>
      </p:sp>
      <p:sp>
        <p:nvSpPr>
          <p:cNvPr id="4" name="Datumsplatzhalter 4">
            <a:extLst>
              <a:ext uri="{FF2B5EF4-FFF2-40B4-BE49-F238E27FC236}">
                <a16:creationId xmlns:a16="http://schemas.microsoft.com/office/drawing/2014/main" id="{3D9C7920-2490-9A17-CC0B-7BBD9D64E621}"/>
              </a:ext>
            </a:extLst>
          </p:cNvPr>
          <p:cNvSpPr txBox="1">
            <a:spLocks/>
          </p:cNvSpPr>
          <p:nvPr/>
        </p:nvSpPr>
        <p:spPr>
          <a:xfrm>
            <a:off x="580260" y="6338729"/>
            <a:ext cx="2057400" cy="393256"/>
          </a:xfrm>
          <a:prstGeom prst="rect">
            <a:avLst/>
          </a:prstGeom>
        </p:spPr>
        <p:txBody>
          <a:bodyPr/>
          <a:lstStyle>
            <a:defPPr>
              <a:defRPr lang="de-DE"/>
            </a:defPPr>
            <a:lvl1pPr marL="0" algn="l" defTabSz="457200" rtl="0" eaLnBrk="0" fontAlgn="base" latinLnBrk="0" hangingPunct="0">
              <a:spcBef>
                <a:spcPct val="0"/>
              </a:spcBef>
              <a:spcAft>
                <a:spcPct val="0"/>
              </a:spcAft>
              <a:defRPr sz="1200" kern="1200">
                <a:solidFill>
                  <a:schemeClr val="bg2">
                    <a:lumMod val="50000"/>
                  </a:schemeClr>
                </a:solidFill>
                <a:latin typeface="Arial" panose="020B0604020202020204" pitchFamily="34" charset="0"/>
                <a:ea typeface="ＭＳ Ｐゴシック" charset="-128"/>
                <a:cs typeface="Arial" panose="020B0604020202020204" pitchFamily="34" charset="0"/>
              </a:defRPr>
            </a:lvl1pPr>
            <a:lvl2pPr marL="4572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pPr>
              <a:lnSpc>
                <a:spcPct val="150000"/>
              </a:lnSpc>
            </a:pPr>
            <a:fld id="{000CEE34-2044-5642-B412-BC2C7C7150CF}" type="datetime6">
              <a:rPr lang="de-DE" smtClean="0"/>
              <a:pPr>
                <a:lnSpc>
                  <a:spcPct val="150000"/>
                </a:lnSpc>
              </a:pPr>
              <a:t>April 24</a:t>
            </a:fld>
            <a:endParaRPr lang="de-DE" dirty="0"/>
          </a:p>
        </p:txBody>
      </p:sp>
    </p:spTree>
    <p:extLst>
      <p:ext uri="{BB962C8B-B14F-4D97-AF65-F5344CB8AC3E}">
        <p14:creationId xmlns:p14="http://schemas.microsoft.com/office/powerpoint/2010/main" val="1159073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0761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77085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38065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876146-BD4C-CAEE-9D67-F4B8F4EE76E6}"/>
              </a:ext>
            </a:extLst>
          </p:cNvPr>
          <p:cNvSpPr>
            <a:spLocks noGrp="1"/>
          </p:cNvSpPr>
          <p:nvPr>
            <p:ph type="title"/>
          </p:nvPr>
        </p:nvSpPr>
        <p:spPr/>
        <p:txBody>
          <a:bodyPr/>
          <a:lstStyle/>
          <a:p>
            <a:r>
              <a:rPr lang="de-DE" dirty="0"/>
              <a:t>Hintergrundinfos</a:t>
            </a:r>
          </a:p>
        </p:txBody>
      </p:sp>
      <p:sp>
        <p:nvSpPr>
          <p:cNvPr id="3" name="Datumsplatzhalter 2">
            <a:extLst>
              <a:ext uri="{FF2B5EF4-FFF2-40B4-BE49-F238E27FC236}">
                <a16:creationId xmlns:a16="http://schemas.microsoft.com/office/drawing/2014/main" id="{35F136DF-E9F0-DE0B-EFBC-94A92A5EBD62}"/>
              </a:ext>
            </a:extLst>
          </p:cNvPr>
          <p:cNvSpPr>
            <a:spLocks noGrp="1"/>
          </p:cNvSpPr>
          <p:nvPr>
            <p:ph type="dt" sz="half" idx="10"/>
          </p:nvPr>
        </p:nvSpPr>
        <p:spPr>
          <a:xfrm>
            <a:off x="580260" y="6338729"/>
            <a:ext cx="2057400" cy="393256"/>
          </a:xfrm>
          <a:prstGeom prst="rect">
            <a:avLst/>
          </a:prstGeom>
        </p:spPr>
        <p:txBody>
          <a:bodyPr/>
          <a:lstStyle>
            <a:defPPr>
              <a:defRPr lang="en-US"/>
            </a:defPPr>
            <a:lvl1pPr marL="0" algn="l" defTabSz="457200" rtl="0" eaLnBrk="1" latinLnBrk="0" hangingPunct="1">
              <a:defRPr sz="1200" kern="1200">
                <a:solidFill>
                  <a:schemeClr val="bg2">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50000"/>
              </a:lnSpc>
            </a:pPr>
            <a:endParaRPr lang="de-DE" dirty="0"/>
          </a:p>
        </p:txBody>
      </p:sp>
      <p:sp>
        <p:nvSpPr>
          <p:cNvPr id="4" name="Foliennummernplatzhalter 3">
            <a:extLst>
              <a:ext uri="{FF2B5EF4-FFF2-40B4-BE49-F238E27FC236}">
                <a16:creationId xmlns:a16="http://schemas.microsoft.com/office/drawing/2014/main" id="{A6254458-379F-17D5-7B3E-E39360DDBF2E}"/>
              </a:ext>
            </a:extLst>
          </p:cNvPr>
          <p:cNvSpPr>
            <a:spLocks noGrp="1"/>
          </p:cNvSpPr>
          <p:nvPr>
            <p:ph type="sldNum" sz="quarter" idx="12"/>
          </p:nvPr>
        </p:nvSpPr>
        <p:spPr/>
        <p:txBody>
          <a:bodyPr/>
          <a:lstStyle/>
          <a:p>
            <a:fld id="{C3752B7C-18A9-864D-BBCB-54A9F41B5594}" type="slidenum">
              <a:rPr lang="de-DE" smtClean="0"/>
              <a:pPr/>
              <a:t>8</a:t>
            </a:fld>
            <a:endParaRPr lang="de-DE" dirty="0"/>
          </a:p>
        </p:txBody>
      </p:sp>
      <p:sp>
        <p:nvSpPr>
          <p:cNvPr id="5" name="Textplatzhalter 4">
            <a:extLst>
              <a:ext uri="{FF2B5EF4-FFF2-40B4-BE49-F238E27FC236}">
                <a16:creationId xmlns:a16="http://schemas.microsoft.com/office/drawing/2014/main" id="{2CCC251A-0595-AF90-0BE0-EDBF6702DD97}"/>
              </a:ext>
            </a:extLst>
          </p:cNvPr>
          <p:cNvSpPr>
            <a:spLocks noGrp="1"/>
          </p:cNvSpPr>
          <p:nvPr>
            <p:ph type="body" sz="quarter" idx="13"/>
          </p:nvPr>
        </p:nvSpPr>
        <p:spPr/>
        <p:txBody>
          <a:bodyPr/>
          <a:lstStyle/>
          <a:p>
            <a:r>
              <a:rPr lang="de-DE" dirty="0"/>
              <a:t>HINWEISE ZUR REFLEXION DES ERPROBUNGSAUFTRAGS</a:t>
            </a:r>
          </a:p>
        </p:txBody>
      </p:sp>
      <p:sp>
        <p:nvSpPr>
          <p:cNvPr id="6" name="Inhaltsplatzhalter 5">
            <a:extLst>
              <a:ext uri="{FF2B5EF4-FFF2-40B4-BE49-F238E27FC236}">
                <a16:creationId xmlns:a16="http://schemas.microsoft.com/office/drawing/2014/main" id="{310F3C34-BFFC-5CA4-B8B2-F25090727D0E}"/>
              </a:ext>
            </a:extLst>
          </p:cNvPr>
          <p:cNvSpPr>
            <a:spLocks noGrp="1"/>
          </p:cNvSpPr>
          <p:nvPr>
            <p:ph idx="1"/>
          </p:nvPr>
        </p:nvSpPr>
        <p:spPr>
          <a:xfrm>
            <a:off x="1096423" y="1639658"/>
            <a:ext cx="7681817" cy="4527819"/>
          </a:xfrm>
        </p:spPr>
        <p:txBody>
          <a:bodyPr/>
          <a:lstStyle/>
          <a:p>
            <a:pPr algn="just"/>
            <a:r>
              <a:rPr lang="de-DE" sz="1250" b="1" dirty="0"/>
              <a:t>Ziel: </a:t>
            </a:r>
            <a:r>
              <a:rPr lang="de-DE" sz="1250" dirty="0"/>
              <a:t>Reflexion des Erprobungsauftrags</a:t>
            </a:r>
          </a:p>
          <a:p>
            <a:r>
              <a:rPr lang="de-DE" sz="1250" b="1" dirty="0"/>
              <a:t>Hinweise zur Durchführung:</a:t>
            </a:r>
            <a:r>
              <a:rPr lang="de-DE" sz="1250" dirty="0"/>
              <a:t> Es wird auf den Erprobungsauftrag aus Modul 1 zurückgeblickt. In Kleingruppen tauschen sich die Teilnehmenden zunächst leitfragenorientiert über ihre Erfahrungen und Beobachtungen aus. Dabei ist es wichtig, die hierfür zentralen Kernbotschaften aus dem vorangegangenen Modul bei der Zusammenführung erneut zu fokussieren: </a:t>
            </a:r>
          </a:p>
          <a:p>
            <a:pPr marL="285750" indent="-285750">
              <a:buFontTx/>
              <a:buChar char="-"/>
            </a:pPr>
            <a:r>
              <a:rPr lang="de-DE" sz="1250" dirty="0">
                <a:solidFill>
                  <a:srgbClr val="000000"/>
                </a:solidFill>
                <a:latin typeface="Arial"/>
                <a:cs typeface="Arial"/>
              </a:rPr>
              <a:t>Im Mathematikunterricht sollte immer wieder die </a:t>
            </a:r>
            <a:r>
              <a:rPr lang="de-DE" sz="1250" b="1" dirty="0">
                <a:solidFill>
                  <a:srgbClr val="000000"/>
                </a:solidFill>
                <a:latin typeface="Arial"/>
                <a:cs typeface="Arial"/>
              </a:rPr>
              <a:t>kognitive Funktion </a:t>
            </a:r>
            <a:r>
              <a:rPr lang="de-DE" sz="1250" dirty="0">
                <a:solidFill>
                  <a:srgbClr val="000000"/>
                </a:solidFill>
                <a:latin typeface="Arial"/>
                <a:cs typeface="Arial"/>
              </a:rPr>
              <a:t>von Sprache adressiert werden, denn diese unterstützt in Kombination mit anschaulichen Darstellungen den </a:t>
            </a:r>
            <a:r>
              <a:rPr lang="de-DE" sz="1250" b="1" dirty="0">
                <a:solidFill>
                  <a:srgbClr val="000000"/>
                </a:solidFill>
                <a:latin typeface="Arial"/>
                <a:cs typeface="Arial"/>
              </a:rPr>
              <a:t>Vorstellungsaufbau</a:t>
            </a:r>
            <a:r>
              <a:rPr lang="de-DE" sz="1250" dirty="0">
                <a:solidFill>
                  <a:srgbClr val="000000"/>
                </a:solidFill>
                <a:latin typeface="Arial"/>
                <a:cs typeface="Arial"/>
              </a:rPr>
              <a:t>.</a:t>
            </a:r>
          </a:p>
          <a:p>
            <a:pPr marL="285750" indent="-285750">
              <a:buFontTx/>
              <a:buChar char="-"/>
            </a:pPr>
            <a:r>
              <a:rPr lang="de-DE" sz="1250" b="1" dirty="0">
                <a:solidFill>
                  <a:srgbClr val="000000"/>
                </a:solidFill>
                <a:latin typeface="Arial"/>
                <a:cs typeface="Arial"/>
              </a:rPr>
              <a:t>Sprachspeicher </a:t>
            </a:r>
            <a:r>
              <a:rPr lang="de-DE" sz="1250" dirty="0">
                <a:solidFill>
                  <a:srgbClr val="000000"/>
                </a:solidFill>
                <a:latin typeface="Arial"/>
                <a:cs typeface="Arial"/>
              </a:rPr>
              <a:t>unterstützen Lernenden in ihrer mathematischen Sprachentwicklung. Dafür müssen sie im Unterricht immer wieder aufgegriffen, weiterentwickelt und gelebt werden.</a:t>
            </a:r>
          </a:p>
          <a:p>
            <a:r>
              <a:rPr lang="de-DE" sz="1250" dirty="0">
                <a:solidFill>
                  <a:srgbClr val="000000"/>
                </a:solidFill>
                <a:latin typeface="Arial"/>
                <a:cs typeface="Arial"/>
              </a:rPr>
              <a:t>Es können weitere Fragen wie z. B. „Wie lang sollte ein Sprachspeicher in der Klasse hängen?“ gemeinsam besprochen werden. </a:t>
            </a:r>
            <a:endParaRPr lang="de-DE" sz="1250" dirty="0"/>
          </a:p>
        </p:txBody>
      </p:sp>
    </p:spTree>
    <p:extLst>
      <p:ext uri="{BB962C8B-B14F-4D97-AF65-F5344CB8AC3E}">
        <p14:creationId xmlns:p14="http://schemas.microsoft.com/office/powerpoint/2010/main" val="14067256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876146-BD4C-CAEE-9D67-F4B8F4EE76E6}"/>
              </a:ext>
            </a:extLst>
          </p:cNvPr>
          <p:cNvSpPr>
            <a:spLocks noGrp="1"/>
          </p:cNvSpPr>
          <p:nvPr>
            <p:ph type="title"/>
          </p:nvPr>
        </p:nvSpPr>
        <p:spPr/>
        <p:txBody>
          <a:bodyPr/>
          <a:lstStyle/>
          <a:p>
            <a:r>
              <a:rPr lang="de-DE" dirty="0"/>
              <a:t>Hintergrundinfos</a:t>
            </a:r>
          </a:p>
        </p:txBody>
      </p:sp>
      <p:sp>
        <p:nvSpPr>
          <p:cNvPr id="3" name="Datumsplatzhalter 2">
            <a:extLst>
              <a:ext uri="{FF2B5EF4-FFF2-40B4-BE49-F238E27FC236}">
                <a16:creationId xmlns:a16="http://schemas.microsoft.com/office/drawing/2014/main" id="{35F136DF-E9F0-DE0B-EFBC-94A92A5EBD62}"/>
              </a:ext>
            </a:extLst>
          </p:cNvPr>
          <p:cNvSpPr>
            <a:spLocks noGrp="1"/>
          </p:cNvSpPr>
          <p:nvPr>
            <p:ph type="dt" sz="half" idx="10"/>
          </p:nvPr>
        </p:nvSpPr>
        <p:spPr>
          <a:xfrm>
            <a:off x="580260" y="6338729"/>
            <a:ext cx="2057400" cy="393256"/>
          </a:xfrm>
          <a:prstGeom prst="rect">
            <a:avLst/>
          </a:prstGeom>
        </p:spPr>
        <p:txBody>
          <a:bodyPr/>
          <a:lstStyle>
            <a:defPPr>
              <a:defRPr lang="en-US"/>
            </a:defPPr>
            <a:lvl1pPr marL="0" algn="l" defTabSz="457200" rtl="0" eaLnBrk="1" latinLnBrk="0" hangingPunct="1">
              <a:defRPr sz="1200" kern="1200">
                <a:solidFill>
                  <a:schemeClr val="bg2">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50000"/>
              </a:lnSpc>
            </a:pPr>
            <a:endParaRPr lang="de-DE" dirty="0"/>
          </a:p>
        </p:txBody>
      </p:sp>
      <p:sp>
        <p:nvSpPr>
          <p:cNvPr id="4" name="Foliennummernplatzhalter 3">
            <a:extLst>
              <a:ext uri="{FF2B5EF4-FFF2-40B4-BE49-F238E27FC236}">
                <a16:creationId xmlns:a16="http://schemas.microsoft.com/office/drawing/2014/main" id="{A6254458-379F-17D5-7B3E-E39360DDBF2E}"/>
              </a:ext>
            </a:extLst>
          </p:cNvPr>
          <p:cNvSpPr>
            <a:spLocks noGrp="1"/>
          </p:cNvSpPr>
          <p:nvPr>
            <p:ph type="sldNum" sz="quarter" idx="12"/>
          </p:nvPr>
        </p:nvSpPr>
        <p:spPr/>
        <p:txBody>
          <a:bodyPr/>
          <a:lstStyle/>
          <a:p>
            <a:fld id="{C3752B7C-18A9-864D-BBCB-54A9F41B5594}" type="slidenum">
              <a:rPr lang="de-DE" smtClean="0"/>
              <a:pPr/>
              <a:t>9</a:t>
            </a:fld>
            <a:endParaRPr lang="de-DE" dirty="0"/>
          </a:p>
        </p:txBody>
      </p:sp>
      <p:sp>
        <p:nvSpPr>
          <p:cNvPr id="5" name="Textplatzhalter 4">
            <a:extLst>
              <a:ext uri="{FF2B5EF4-FFF2-40B4-BE49-F238E27FC236}">
                <a16:creationId xmlns:a16="http://schemas.microsoft.com/office/drawing/2014/main" id="{2CCC251A-0595-AF90-0BE0-EDBF6702DD97}"/>
              </a:ext>
            </a:extLst>
          </p:cNvPr>
          <p:cNvSpPr>
            <a:spLocks noGrp="1"/>
          </p:cNvSpPr>
          <p:nvPr>
            <p:ph type="body" sz="quarter" idx="13"/>
          </p:nvPr>
        </p:nvSpPr>
        <p:spPr/>
        <p:txBody>
          <a:bodyPr/>
          <a:lstStyle/>
          <a:p>
            <a:r>
              <a:rPr lang="de-DE" dirty="0"/>
              <a:t>HINWEISE ZUR REFLEXION DES ERPROBUNGSAUFTRAGS</a:t>
            </a:r>
          </a:p>
        </p:txBody>
      </p:sp>
      <p:sp>
        <p:nvSpPr>
          <p:cNvPr id="6" name="Inhaltsplatzhalter 5">
            <a:extLst>
              <a:ext uri="{FF2B5EF4-FFF2-40B4-BE49-F238E27FC236}">
                <a16:creationId xmlns:a16="http://schemas.microsoft.com/office/drawing/2014/main" id="{310F3C34-BFFC-5CA4-B8B2-F25090727D0E}"/>
              </a:ext>
            </a:extLst>
          </p:cNvPr>
          <p:cNvSpPr>
            <a:spLocks noGrp="1"/>
          </p:cNvSpPr>
          <p:nvPr>
            <p:ph idx="1"/>
          </p:nvPr>
        </p:nvSpPr>
        <p:spPr/>
        <p:txBody>
          <a:bodyPr/>
          <a:lstStyle/>
          <a:p>
            <a:r>
              <a:rPr lang="de-DE" sz="1250" b="1" dirty="0"/>
              <a:t>Mögliche Vorgehensweise</a:t>
            </a:r>
            <a:r>
              <a:rPr lang="de-DE" sz="1250" dirty="0"/>
              <a:t>: </a:t>
            </a:r>
          </a:p>
          <a:p>
            <a:r>
              <a:rPr lang="de-DE" sz="1250" dirty="0"/>
              <a:t>Es werden Dreiergruppen gebildet. Die erarbeiteten Sprachspeicher werden untereinander vorgestellt und anhand der Leitfragen diskutiert.</a:t>
            </a:r>
          </a:p>
          <a:p>
            <a:r>
              <a:rPr lang="de-DE" sz="1250" dirty="0"/>
              <a:t>Exemplarisch können einzelne Gruppen oder auch Lehrkräfte ihre Sprachspeicher der gesamten Gruppe vorstellen. </a:t>
            </a:r>
          </a:p>
          <a:p>
            <a:r>
              <a:rPr lang="de-DE" sz="1250" dirty="0"/>
              <a:t>Vermutlich werden nicht alle Sprachspeicher schon perfekt sein. Daher wurden zur Sensibilisierung für weitere Verbesserungsmöglichkeiten weitere Folien eingebaut. Diese regen zur vertiefenden Reflexion über die eigenen Sprachspeicher an. </a:t>
            </a:r>
          </a:p>
        </p:txBody>
      </p:sp>
    </p:spTree>
    <p:extLst>
      <p:ext uri="{BB962C8B-B14F-4D97-AF65-F5344CB8AC3E}">
        <p14:creationId xmlns:p14="http://schemas.microsoft.com/office/powerpoint/2010/main" val="2612772090"/>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6960</Words>
  <Application>Microsoft Macintosh PowerPoint</Application>
  <PresentationFormat>Bildschirmpräsentation (4:3)</PresentationFormat>
  <Paragraphs>748</Paragraphs>
  <Slides>73</Slides>
  <Notes>53</Notes>
  <HiddenSlides>14</HiddenSlides>
  <MMClips>5</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73</vt:i4>
      </vt:variant>
    </vt:vector>
  </HeadingPairs>
  <TitlesOfParts>
    <vt:vector size="78" baseType="lpstr">
      <vt:lpstr>ＭＳ Ｐゴシック</vt:lpstr>
      <vt:lpstr>Arial</vt:lpstr>
      <vt:lpstr>Calibri</vt:lpstr>
      <vt:lpstr>Wingdings</vt:lpstr>
      <vt:lpstr>Office</vt:lpstr>
      <vt:lpstr>Mathematik sprachbildend unterrichten</vt:lpstr>
      <vt:lpstr>PowerPoint-Präsentation</vt:lpstr>
      <vt:lpstr>PowerPoint-Präsentation</vt:lpstr>
      <vt:lpstr>Hintergrundinfos</vt:lpstr>
      <vt:lpstr>Hintergrundinfos</vt:lpstr>
      <vt:lpstr>Mathematik sprachbildend unterrichten </vt:lpstr>
      <vt:lpstr>Gliederung</vt:lpstr>
      <vt:lpstr>Hintergrundinfos</vt:lpstr>
      <vt:lpstr>Hintergrundinfos</vt:lpstr>
      <vt:lpstr>Reflexion des Erprobungsauftrags</vt:lpstr>
      <vt:lpstr>Reflexion des Erprobungsauftrags</vt:lpstr>
      <vt:lpstr>Sprachspeicher</vt:lpstr>
      <vt:lpstr>Sprachspeicher</vt:lpstr>
      <vt:lpstr>Sprachspeicher</vt:lpstr>
      <vt:lpstr>Sprachspeicher</vt:lpstr>
      <vt:lpstr>Gliederung</vt:lpstr>
      <vt:lpstr>Kommunikationsförderung im MU</vt:lpstr>
      <vt:lpstr>Kommunikationsförderung im MU</vt:lpstr>
      <vt:lpstr>Kommunikationsförderung im MU</vt:lpstr>
      <vt:lpstr>Kommunikationsförderung im MU</vt:lpstr>
      <vt:lpstr>Kommunikationsförderung im MU</vt:lpstr>
      <vt:lpstr>Gliederung</vt:lpstr>
      <vt:lpstr>Hintergrundinfos</vt:lpstr>
      <vt:lpstr>Lehrkraft als sprachliches Vorbild</vt:lpstr>
      <vt:lpstr>Lehrkraft als sprachliches Vorbild</vt:lpstr>
      <vt:lpstr>Lehrkraft als sprachliches Vorbild</vt:lpstr>
      <vt:lpstr>Lehrkraft als sprachliches Vorbild</vt:lpstr>
      <vt:lpstr>Gliederung</vt:lpstr>
      <vt:lpstr>Hintergrundinfos</vt:lpstr>
      <vt:lpstr>Sprachmittel anregen</vt:lpstr>
      <vt:lpstr>Sprachmittel anregen</vt:lpstr>
      <vt:lpstr>Sprachmittel anregen</vt:lpstr>
      <vt:lpstr>Sprachmittel anregen</vt:lpstr>
      <vt:lpstr>Sprachmittel anregen</vt:lpstr>
      <vt:lpstr>Sprachmittel anregen</vt:lpstr>
      <vt:lpstr>Sprachmittel anregen</vt:lpstr>
      <vt:lpstr>Sprachmittel anregen</vt:lpstr>
      <vt:lpstr>Hintergrundinfos</vt:lpstr>
      <vt:lpstr>Sprachmittel anregen</vt:lpstr>
      <vt:lpstr>Sprachmittel anregen</vt:lpstr>
      <vt:lpstr>Sprachmittel anregen</vt:lpstr>
      <vt:lpstr>Gliederung</vt:lpstr>
      <vt:lpstr>Hintergrundinfos</vt:lpstr>
      <vt:lpstr>Materialhandlungen sprachlich begleiten</vt:lpstr>
      <vt:lpstr>Hintergrundinfos</vt:lpstr>
      <vt:lpstr>Materialhandlungen sprachlich begleiten</vt:lpstr>
      <vt:lpstr>Materialhandlungen sprachlich begleiten</vt:lpstr>
      <vt:lpstr>Materialhandlungen sprachlich begleiten</vt:lpstr>
      <vt:lpstr>Materialhandlungen sprachlich begleiten</vt:lpstr>
      <vt:lpstr>Materialhandlungen sprachlich begleiten</vt:lpstr>
      <vt:lpstr>Materialhandlungen sprachlich begleiten</vt:lpstr>
      <vt:lpstr>Materialhandlungen sprachlich begleiten</vt:lpstr>
      <vt:lpstr>Materialhandlungen sprachlich begleiten</vt:lpstr>
      <vt:lpstr>Gliederung</vt:lpstr>
      <vt:lpstr>Hintergrundinfos</vt:lpstr>
      <vt:lpstr>Sprachliches Korrektiv</vt:lpstr>
      <vt:lpstr>Sprachliches Korrektiv</vt:lpstr>
      <vt:lpstr>Sprachliches Korrektiv</vt:lpstr>
      <vt:lpstr>Sprachliches Korrektiv</vt:lpstr>
      <vt:lpstr>Sprachliches Korrektiv</vt:lpstr>
      <vt:lpstr>Gliederung</vt:lpstr>
      <vt:lpstr>Reflexion</vt:lpstr>
      <vt:lpstr>Hintergrundinfos</vt:lpstr>
      <vt:lpstr>Reflexion</vt:lpstr>
      <vt:lpstr>Reflexion</vt:lpstr>
      <vt:lpstr>Reflexion</vt:lpstr>
      <vt:lpstr>Hintergrundinfos </vt:lpstr>
      <vt:lpstr>Reflexion und Erprobungsauftrag</vt:lpstr>
      <vt:lpstr>Reflexion und Erprobungsauftrag </vt:lpstr>
      <vt:lpstr>Verwendete und weiterführende Literatur</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Entdecken, Beschreiben, Begründen</dc:title>
  <dc:creator>Karoline Mosen</dc:creator>
  <cp:lastModifiedBy>Nadine Wilhelm</cp:lastModifiedBy>
  <cp:revision>229</cp:revision>
  <dcterms:created xsi:type="dcterms:W3CDTF">2021-10-04T08:50:15Z</dcterms:created>
  <dcterms:modified xsi:type="dcterms:W3CDTF">2024-04-30T11:52:00Z</dcterms:modified>
</cp:coreProperties>
</file>