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1"/>
  </p:sldMasterIdLst>
  <p:notesMasterIdLst>
    <p:notesMasterId r:id="rId87"/>
  </p:notesMasterIdLst>
  <p:handoutMasterIdLst>
    <p:handoutMasterId r:id="rId88"/>
  </p:handoutMasterIdLst>
  <p:sldIdLst>
    <p:sldId id="307" r:id="rId2"/>
    <p:sldId id="306" r:id="rId3"/>
    <p:sldId id="326" r:id="rId4"/>
    <p:sldId id="1400" r:id="rId5"/>
    <p:sldId id="327" r:id="rId6"/>
    <p:sldId id="1401" r:id="rId7"/>
    <p:sldId id="308" r:id="rId8"/>
    <p:sldId id="3322" r:id="rId9"/>
    <p:sldId id="3002" r:id="rId10"/>
    <p:sldId id="3296" r:id="rId11"/>
    <p:sldId id="3297" r:id="rId12"/>
    <p:sldId id="3306" r:id="rId13"/>
    <p:sldId id="3271" r:id="rId14"/>
    <p:sldId id="2981" r:id="rId15"/>
    <p:sldId id="3310" r:id="rId16"/>
    <p:sldId id="3199" r:id="rId17"/>
    <p:sldId id="1495" r:id="rId18"/>
    <p:sldId id="2983" r:id="rId19"/>
    <p:sldId id="2984" r:id="rId20"/>
    <p:sldId id="2985" r:id="rId21"/>
    <p:sldId id="3201" r:id="rId22"/>
    <p:sldId id="3203" r:id="rId23"/>
    <p:sldId id="3204" r:id="rId24"/>
    <p:sldId id="3242" r:id="rId25"/>
    <p:sldId id="3206" r:id="rId26"/>
    <p:sldId id="3207" r:id="rId27"/>
    <p:sldId id="2980" r:id="rId28"/>
    <p:sldId id="2982" r:id="rId29"/>
    <p:sldId id="3323" r:id="rId30"/>
    <p:sldId id="3211" r:id="rId31"/>
    <p:sldId id="3233" r:id="rId32"/>
    <p:sldId id="3214" r:id="rId33"/>
    <p:sldId id="3234" r:id="rId34"/>
    <p:sldId id="3215" r:id="rId35"/>
    <p:sldId id="3311" r:id="rId36"/>
    <p:sldId id="3314" r:id="rId37"/>
    <p:sldId id="3325" r:id="rId38"/>
    <p:sldId id="3232" r:id="rId39"/>
    <p:sldId id="3286" r:id="rId40"/>
    <p:sldId id="3287" r:id="rId41"/>
    <p:sldId id="3247" r:id="rId42"/>
    <p:sldId id="3288" r:id="rId43"/>
    <p:sldId id="3243" r:id="rId44"/>
    <p:sldId id="3244" r:id="rId45"/>
    <p:sldId id="3245" r:id="rId46"/>
    <p:sldId id="3289" r:id="rId47"/>
    <p:sldId id="3237" r:id="rId48"/>
    <p:sldId id="3290" r:id="rId49"/>
    <p:sldId id="3284" r:id="rId50"/>
    <p:sldId id="3291" r:id="rId51"/>
    <p:sldId id="3217" r:id="rId52"/>
    <p:sldId id="3248" r:id="rId53"/>
    <p:sldId id="3272" r:id="rId54"/>
    <p:sldId id="1251" r:id="rId55"/>
    <p:sldId id="3312" r:id="rId56"/>
    <p:sldId id="3302" r:id="rId57"/>
    <p:sldId id="3313" r:id="rId58"/>
    <p:sldId id="3230" r:id="rId59"/>
    <p:sldId id="3225" r:id="rId60"/>
    <p:sldId id="3227" r:id="rId61"/>
    <p:sldId id="436" r:id="rId62"/>
    <p:sldId id="3241" r:id="rId63"/>
    <p:sldId id="3303" r:id="rId64"/>
    <p:sldId id="1498" r:id="rId65"/>
    <p:sldId id="1552" r:id="rId66"/>
    <p:sldId id="1569" r:id="rId67"/>
    <p:sldId id="3210" r:id="rId68"/>
    <p:sldId id="3249" r:id="rId69"/>
    <p:sldId id="3238" r:id="rId70"/>
    <p:sldId id="3317" r:id="rId71"/>
    <p:sldId id="3324" r:id="rId72"/>
    <p:sldId id="3293" r:id="rId73"/>
    <p:sldId id="3256" r:id="rId74"/>
    <p:sldId id="3221" r:id="rId75"/>
    <p:sldId id="3189" r:id="rId76"/>
    <p:sldId id="3188" r:id="rId77"/>
    <p:sldId id="3240" r:id="rId78"/>
    <p:sldId id="3239" r:id="rId79"/>
    <p:sldId id="1572" r:id="rId80"/>
    <p:sldId id="316" r:id="rId81"/>
    <p:sldId id="324" r:id="rId82"/>
    <p:sldId id="325" r:id="rId83"/>
    <p:sldId id="3326" r:id="rId84"/>
    <p:sldId id="3327" r:id="rId85"/>
    <p:sldId id="610"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Nina Glasmeyer" initials="NG" lastIdx="39" clrIdx="6">
    <p:extLst>
      <p:ext uri="{19B8F6BF-5375-455C-9EA6-DF929625EA0E}">
        <p15:presenceInfo xmlns:p15="http://schemas.microsoft.com/office/powerpoint/2012/main" userId="Nina Glasmeyer" providerId="None"/>
      </p:ext>
    </p:extLst>
  </p:cmAuthor>
  <p:cmAuthor id="1" name="Elena Zannetin" initials="MOU" lastIdx="90" clrIdx="0">
    <p:extLst>
      <p:ext uri="{19B8F6BF-5375-455C-9EA6-DF929625EA0E}">
        <p15:presenceInfo xmlns:p15="http://schemas.microsoft.com/office/powerpoint/2012/main" userId="Elena Zannetin" providerId="None"/>
      </p:ext>
    </p:extLst>
  </p:cmAuthor>
  <p:cmAuthor id="8" name="Rene Schlüter" initials="RS" lastIdx="137" clrIdx="7">
    <p:extLst>
      <p:ext uri="{19B8F6BF-5375-455C-9EA6-DF929625EA0E}">
        <p15:presenceInfo xmlns:p15="http://schemas.microsoft.com/office/powerpoint/2012/main" userId="162d892549bb2eab" providerId="Windows Live"/>
      </p:ext>
    </p:extLst>
  </p:cmAuthor>
  <p:cmAuthor id="2" name="Doris Kluge-Schöpp" initials="DK" lastIdx="5" clrIdx="1">
    <p:extLst>
      <p:ext uri="{19B8F6BF-5375-455C-9EA6-DF929625EA0E}">
        <p15:presenceInfo xmlns:p15="http://schemas.microsoft.com/office/powerpoint/2012/main" userId="S-1-5-21-878569164-4089174298-1621361609-1003" providerId="AD"/>
      </p:ext>
    </p:extLst>
  </p:cmAuthor>
  <p:cmAuthor id="3" name="Marina Janeck" initials="MJ" lastIdx="4" clrIdx="2">
    <p:extLst>
      <p:ext uri="{19B8F6BF-5375-455C-9EA6-DF929625EA0E}">
        <p15:presenceInfo xmlns:p15="http://schemas.microsoft.com/office/powerpoint/2012/main" userId="Marina Janeck" providerId="None"/>
      </p:ext>
    </p:extLst>
  </p:cmAuthor>
  <p:cmAuthor id="4" name="Dorina Walczak" initials="DW" lastIdx="40" clrIdx="3">
    <p:extLst>
      <p:ext uri="{19B8F6BF-5375-455C-9EA6-DF929625EA0E}">
        <p15:presenceInfo xmlns:p15="http://schemas.microsoft.com/office/powerpoint/2012/main" userId="S::dorina.walczak@study.tu-dortmund.de::3ee94a19-1615-4c4d-b9e8-d656c1e6d115" providerId="AD"/>
      </p:ext>
    </p:extLst>
  </p:cmAuthor>
  <p:cmAuthor id="5" name="Eva Rabiega" initials="ER" lastIdx="37" clrIdx="4">
    <p:extLst>
      <p:ext uri="{19B8F6BF-5375-455C-9EA6-DF929625EA0E}">
        <p15:presenceInfo xmlns:p15="http://schemas.microsoft.com/office/powerpoint/2012/main" userId="cb432128481c5a7a" providerId="Windows Live"/>
      </p:ext>
    </p:extLst>
  </p:cmAuthor>
  <p:cmAuthor id="6" name="Celine Linker" initials="MOU" lastIdx="55" clrIdx="5">
    <p:extLst>
      <p:ext uri="{19B8F6BF-5375-455C-9EA6-DF929625EA0E}">
        <p15:presenceInfo xmlns:p15="http://schemas.microsoft.com/office/powerpoint/2012/main" userId="Celine Link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E79"/>
    <a:srgbClr val="327A86"/>
    <a:srgbClr val="D9D9D9"/>
    <a:srgbClr val="FFFFFF"/>
    <a:srgbClr val="327D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63" autoAdjust="0"/>
    <p:restoredTop sz="71617" autoAdjust="0"/>
  </p:normalViewPr>
  <p:slideViewPr>
    <p:cSldViewPr snapToGrid="0" snapToObjects="1">
      <p:cViewPr varScale="1">
        <p:scale>
          <a:sx n="96" d="100"/>
          <a:sy n="96" d="100"/>
        </p:scale>
        <p:origin x="184" y="528"/>
      </p:cViewPr>
      <p:guideLst>
        <p:guide orient="horz" pos="2160"/>
        <p:guide pos="2880"/>
      </p:guideLst>
    </p:cSldViewPr>
  </p:slideViewPr>
  <p:outlineViewPr>
    <p:cViewPr>
      <p:scale>
        <a:sx n="33" d="100"/>
        <a:sy n="33" d="100"/>
      </p:scale>
      <p:origin x="0" y="-3392"/>
    </p:cViewPr>
  </p:outlineViewPr>
  <p:notesTextViewPr>
    <p:cViewPr>
      <p:scale>
        <a:sx n="145" d="100"/>
        <a:sy n="145" d="100"/>
      </p:scale>
      <p:origin x="0" y="0"/>
    </p:cViewPr>
  </p:notesTextViewPr>
  <p:sorterViewPr>
    <p:cViewPr>
      <p:scale>
        <a:sx n="80" d="100"/>
        <a:sy n="80" d="100"/>
      </p:scale>
      <p:origin x="0" y="0"/>
    </p:cViewPr>
  </p:sorterViewPr>
  <p:notesViewPr>
    <p:cSldViewPr snapToGrid="0" snapToObjects="1">
      <p:cViewPr varScale="1">
        <p:scale>
          <a:sx n="95" d="100"/>
          <a:sy n="95" d="100"/>
        </p:scale>
        <p:origin x="2512"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22.04.24</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22.04.24</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pikas.dzlm.de/node/712"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ikas.dzlm.de/node/207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1</a:t>
            </a:fld>
            <a:endParaRPr lang="de-DE" dirty="0"/>
          </a:p>
        </p:txBody>
      </p:sp>
    </p:spTree>
    <p:extLst>
      <p:ext uri="{BB962C8B-B14F-4D97-AF65-F5344CB8AC3E}">
        <p14:creationId xmlns:p14="http://schemas.microsoft.com/office/powerpoint/2010/main" val="2905593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Videos sollen verdeutlichen, dass es einen Unterschied gibt zwischen „den Algorithmus richtig ausführen“ und den „Algorithmus verstehen“. </a:t>
            </a:r>
          </a:p>
          <a:p>
            <a:r>
              <a:rPr lang="de-DE" dirty="0"/>
              <a:t>Beide Kinder können den Algorithmus ausführen – sie setzen an den richtigen Stellen die Überträge und ermitteln das korrekte Ergebnis – aber beiden fällt es schwer, zu erklären, warum sie so gerechnet haben bzw. welche Bedeutung der Übertrag hat.</a:t>
            </a:r>
          </a:p>
          <a:p>
            <a:endParaRPr lang="de-DE" dirty="0"/>
          </a:p>
          <a:p>
            <a:r>
              <a:rPr lang="de-DE" dirty="0"/>
              <a:t>Als Lehrkraft muss man sensibel dafür sein und unterscheiden, inwiefern Kinder in der Lage sind, mechanisch Rechenschritte auszuführen („Meine Lehrerin hat mir gesagt da kommt dann eine 1 hin“) oder eben wirklich verstehen, welche Prozesse (Auffüllen; Entbündeln) hinter den Rechenschritten </a:t>
            </a:r>
            <a:r>
              <a:rPr lang="de-DE"/>
              <a:t>stehen.</a:t>
            </a:r>
          </a:p>
          <a:p>
            <a:endParaRPr lang="de-DE" dirty="0"/>
          </a:p>
          <a:p>
            <a:r>
              <a:rPr lang="de-DE" dirty="0"/>
              <a:t>Langfristig – und auch in der Auseinandersetzung mit komplexeren Aufgabenstellungen - verhindert eine unreflektierte, nicht-</a:t>
            </a:r>
            <a:r>
              <a:rPr lang="de-DE" dirty="0" err="1"/>
              <a:t>verstehensorientierte</a:t>
            </a:r>
            <a:r>
              <a:rPr lang="de-DE" dirty="0"/>
              <a:t> Anwendung der schriftlichen Rechenverfahren das flexible Rechnen.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1361133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dirty="0"/>
              <a:t>Langfristig verhindert eine unreflektierte, nicht-</a:t>
            </a:r>
            <a:r>
              <a:rPr lang="de-DE" dirty="0" err="1"/>
              <a:t>verstehensorientierte</a:t>
            </a:r>
            <a:r>
              <a:rPr lang="de-DE" dirty="0"/>
              <a:t> Anwendung der schriftlichen Rechenverfahren das flexible Rechnen in höheren Klassenstufen.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16</a:t>
            </a:fld>
            <a:endParaRPr lang="de-DE"/>
          </a:p>
        </p:txBody>
      </p:sp>
    </p:spTree>
    <p:extLst>
      <p:ext uri="{BB962C8B-B14F-4D97-AF65-F5344CB8AC3E}">
        <p14:creationId xmlns:p14="http://schemas.microsoft.com/office/powerpoint/2010/main" val="4225410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Herleiten über die entsprechenden halbschriftlichen Verfahren bezieht sich vor allem auf die Addition und Subtraktion. Zwar können auch in der Gegenüberstellung bei der Multiplikation und Division diese Gemeinsamkeiten und Unterschiede genutzt werden, um das schriftliche Verfahren besser zu verstehen, aber eine Herleitung aus dem halbschriftlichen Verfahren ist nicht direkt möglich.</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17</a:t>
            </a:fld>
            <a:endParaRPr lang="de-DE"/>
          </a:p>
        </p:txBody>
      </p:sp>
    </p:spTree>
    <p:extLst>
      <p:ext uri="{BB962C8B-B14F-4D97-AF65-F5344CB8AC3E}">
        <p14:creationId xmlns:p14="http://schemas.microsoft.com/office/powerpoint/2010/main" val="888186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18</a:t>
            </a:fld>
            <a:endParaRPr lang="de-DE" dirty="0"/>
          </a:p>
        </p:txBody>
      </p:sp>
    </p:spTree>
    <p:extLst>
      <p:ext uri="{BB962C8B-B14F-4D97-AF65-F5344CB8AC3E}">
        <p14:creationId xmlns:p14="http://schemas.microsoft.com/office/powerpoint/2010/main" val="570249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3053060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21</a:t>
            </a:fld>
            <a:endParaRPr lang="de-DE" dirty="0"/>
          </a:p>
        </p:txBody>
      </p:sp>
    </p:spTree>
    <p:extLst>
      <p:ext uri="{BB962C8B-B14F-4D97-AF65-F5344CB8AC3E}">
        <p14:creationId xmlns:p14="http://schemas.microsoft.com/office/powerpoint/2010/main" val="3447669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22</a:t>
            </a:fld>
            <a:endParaRPr lang="de-DE" dirty="0"/>
          </a:p>
        </p:txBody>
      </p:sp>
    </p:spTree>
    <p:extLst>
      <p:ext uri="{BB962C8B-B14F-4D97-AF65-F5344CB8AC3E}">
        <p14:creationId xmlns:p14="http://schemas.microsoft.com/office/powerpoint/2010/main" val="389245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24</a:t>
            </a:fld>
            <a:endParaRPr lang="de-DE"/>
          </a:p>
        </p:txBody>
      </p:sp>
    </p:spTree>
    <p:extLst>
      <p:ext uri="{BB962C8B-B14F-4D97-AF65-F5344CB8AC3E}">
        <p14:creationId xmlns:p14="http://schemas.microsoft.com/office/powerpoint/2010/main" val="4286380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26</a:t>
            </a:fld>
            <a:endParaRPr lang="de-DE"/>
          </a:p>
        </p:txBody>
      </p:sp>
    </p:spTree>
    <p:extLst>
      <p:ext uri="{BB962C8B-B14F-4D97-AF65-F5344CB8AC3E}">
        <p14:creationId xmlns:p14="http://schemas.microsoft.com/office/powerpoint/2010/main" val="3827189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27</a:t>
            </a:fld>
            <a:endParaRPr lang="de-DE" dirty="0"/>
          </a:p>
        </p:txBody>
      </p:sp>
    </p:spTree>
    <p:extLst>
      <p:ext uri="{BB962C8B-B14F-4D97-AF65-F5344CB8AC3E}">
        <p14:creationId xmlns:p14="http://schemas.microsoft.com/office/powerpoint/2010/main" val="4091825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a:t>
            </a:fld>
            <a:endParaRPr lang="de-DE"/>
          </a:p>
        </p:txBody>
      </p:sp>
    </p:spTree>
    <p:extLst>
      <p:ext uri="{BB962C8B-B14F-4D97-AF65-F5344CB8AC3E}">
        <p14:creationId xmlns:p14="http://schemas.microsoft.com/office/powerpoint/2010/main" val="288274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Hier gibt es jedoch operationsübergreifende Unterschiede</a:t>
            </a:r>
            <a:r>
              <a:rPr lang="de-DE" dirty="0">
                <a:sym typeface="Wingdings" pitchFamily="2" charset="2"/>
              </a:rPr>
              <a:t>: (z. B.)</a:t>
            </a:r>
            <a:endParaRPr lang="de-DE" dirty="0"/>
          </a:p>
          <a:p>
            <a:pPr marL="171450" indent="-171450">
              <a:buFont typeface="Arial" panose="020B0604020202020204" pitchFamily="34" charset="0"/>
              <a:buChar char="•"/>
            </a:pPr>
            <a:r>
              <a:rPr lang="de-DE" dirty="0"/>
              <a:t>Subtraktion: Es gibt verschiedenen Verfahren </a:t>
            </a:r>
          </a:p>
          <a:p>
            <a:pPr marL="171450" indent="-171450">
              <a:buFont typeface="Arial" panose="020B0604020202020204" pitchFamily="34" charset="0"/>
              <a:buChar char="•"/>
            </a:pPr>
            <a:r>
              <a:rPr lang="de-DE" dirty="0"/>
              <a:t>Multiplikation: Lässt sich nicht ohne weiteres aus den halbschriftlichen Verfahren ableiten</a:t>
            </a:r>
          </a:p>
          <a:p>
            <a:pPr marL="171450" indent="-171450">
              <a:buFont typeface="Arial" panose="020B0604020202020204" pitchFamily="34" charset="0"/>
              <a:buChar char="•"/>
            </a:pPr>
            <a:r>
              <a:rPr lang="de-DE" dirty="0"/>
              <a:t>Division: Rechenrichtung von links nach rechts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28</a:t>
            </a:fld>
            <a:endParaRPr lang="de-DE" dirty="0"/>
          </a:p>
        </p:txBody>
      </p:sp>
    </p:spTree>
    <p:extLst>
      <p:ext uri="{BB962C8B-B14F-4D97-AF65-F5344CB8AC3E}">
        <p14:creationId xmlns:p14="http://schemas.microsoft.com/office/powerpoint/2010/main" val="1462531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29</a:t>
            </a:fld>
            <a:endParaRPr lang="de-DE" dirty="0"/>
          </a:p>
        </p:txBody>
      </p:sp>
    </p:spTree>
    <p:extLst>
      <p:ext uri="{BB962C8B-B14F-4D97-AF65-F5344CB8AC3E}">
        <p14:creationId xmlns:p14="http://schemas.microsoft.com/office/powerpoint/2010/main" val="857159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Beispielrechnungen an der Tafel/Flipchart durch Teilnehmende „vorrechnen“ lassen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30</a:t>
            </a:fld>
            <a:endParaRPr lang="de-DE"/>
          </a:p>
        </p:txBody>
      </p:sp>
    </p:spTree>
    <p:extLst>
      <p:ext uri="{BB962C8B-B14F-4D97-AF65-F5344CB8AC3E}">
        <p14:creationId xmlns:p14="http://schemas.microsoft.com/office/powerpoint/2010/main" val="2038638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effectLst/>
                <a:latin typeface="Times"/>
              </a:rPr>
              <a:t>Sie unterscheiden sich darin, wie vorzugehen ist, wenn die Ziffer des Subtrahenden größer als die des darüber notierten Minuenden ist.</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31</a:t>
            </a:fld>
            <a:endParaRPr lang="de-DE"/>
          </a:p>
        </p:txBody>
      </p:sp>
    </p:spTree>
    <p:extLst>
      <p:ext uri="{BB962C8B-B14F-4D97-AF65-F5344CB8AC3E}">
        <p14:creationId xmlns:p14="http://schemas.microsoft.com/office/powerpoint/2010/main" val="4050888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32</a:t>
            </a:fld>
            <a:endParaRPr lang="de-DE"/>
          </a:p>
        </p:txBody>
      </p:sp>
    </p:spTree>
    <p:extLst>
      <p:ext uri="{BB962C8B-B14F-4D97-AF65-F5344CB8AC3E}">
        <p14:creationId xmlns:p14="http://schemas.microsoft.com/office/powerpoint/2010/main" val="4025480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effectLst/>
              <a:latin typeface="Helvetica" pitchFamily="2" charset="0"/>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33</a:t>
            </a:fld>
            <a:endParaRPr lang="de-DE"/>
          </a:p>
        </p:txBody>
      </p:sp>
    </p:spTree>
    <p:extLst>
      <p:ext uri="{BB962C8B-B14F-4D97-AF65-F5344CB8AC3E}">
        <p14:creationId xmlns:p14="http://schemas.microsoft.com/office/powerpoint/2010/main" val="1923278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effectLst/>
              <a:latin typeface="Helvetica" pitchFamily="2" charset="0"/>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34</a:t>
            </a:fld>
            <a:endParaRPr lang="de-DE"/>
          </a:p>
        </p:txBody>
      </p:sp>
    </p:spTree>
    <p:extLst>
      <p:ext uri="{BB962C8B-B14F-4D97-AF65-F5344CB8AC3E}">
        <p14:creationId xmlns:p14="http://schemas.microsoft.com/office/powerpoint/2010/main" val="3656073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Es sollten auch zeitnah Subtraktionsaufgaben mit Zehnerunterschreitung für die Anknüpfung an halbschriftliche Verfahren genutzt werden, um den Algorithmus zu verstehen. Außerdem wird noch einmal die Bedeutsamkeit, unterschiedliche halbschriftliche Rechenverfahren bei der Subtraktion im 2. Schuljahr zu thematisieren, deutlich. </a:t>
            </a:r>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38</a:t>
            </a:fld>
            <a:endParaRPr lang="de-DE"/>
          </a:p>
        </p:txBody>
      </p:sp>
    </p:spTree>
    <p:extLst>
      <p:ext uri="{BB962C8B-B14F-4D97-AF65-F5344CB8AC3E}">
        <p14:creationId xmlns:p14="http://schemas.microsoft.com/office/powerpoint/2010/main" val="4000253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39</a:t>
            </a:fld>
            <a:endParaRPr lang="de-DE"/>
          </a:p>
        </p:txBody>
      </p:sp>
    </p:spTree>
    <p:extLst>
      <p:ext uri="{BB962C8B-B14F-4D97-AF65-F5344CB8AC3E}">
        <p14:creationId xmlns:p14="http://schemas.microsoft.com/office/powerpoint/2010/main" val="2301924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40</a:t>
            </a:fld>
            <a:endParaRPr lang="de-DE"/>
          </a:p>
        </p:txBody>
      </p:sp>
    </p:spTree>
    <p:extLst>
      <p:ext uri="{BB962C8B-B14F-4D97-AF65-F5344CB8AC3E}">
        <p14:creationId xmlns:p14="http://schemas.microsoft.com/office/powerpoint/2010/main" val="1347851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Dieses Modul erscheint nicht „offiziell“ im Rahmen der durch die Fachoffensive Mathematik begleiteten Veranstaltungsreihe. Jedoch vervollständigt es thematisch den Bereich “Arithmetische Basiskompetenzen sichern“, da das Ziffernrechnen ebenso eine zentrale Rechenmethode darstellt.</a:t>
            </a:r>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4</a:t>
            </a:fld>
            <a:endParaRPr lang="de-DE" dirty="0"/>
          </a:p>
        </p:txBody>
      </p:sp>
    </p:spTree>
    <p:extLst>
      <p:ext uri="{BB962C8B-B14F-4D97-AF65-F5344CB8AC3E}">
        <p14:creationId xmlns:p14="http://schemas.microsoft.com/office/powerpoint/2010/main" val="1371755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sz="1800" i="1" dirty="0">
                <a:effectLst/>
                <a:latin typeface="OpenSansItalic" panose="020B0606030504020204" pitchFamily="34" charset="0"/>
              </a:rPr>
              <a:t>Hier (und auf den folgenden Folien) haben wir das Entbündlungsverfahren unter der Vorstellung des Abziehens sprachlich begleitet. Ebenso möglich wäre es natürlich auch in der „Ergänzen-Sprechweise“ zu begleiten.</a:t>
            </a:r>
            <a:endParaRPr lang="de-DE" sz="1800" dirty="0">
              <a:effectLst/>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41</a:t>
            </a:fld>
            <a:endParaRPr lang="de-DE"/>
          </a:p>
        </p:txBody>
      </p:sp>
    </p:spTree>
    <p:extLst>
      <p:ext uri="{BB962C8B-B14F-4D97-AF65-F5344CB8AC3E}">
        <p14:creationId xmlns:p14="http://schemas.microsoft.com/office/powerpoint/2010/main" val="3015462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42</a:t>
            </a:fld>
            <a:endParaRPr lang="de-DE"/>
          </a:p>
        </p:txBody>
      </p:sp>
    </p:spTree>
    <p:extLst>
      <p:ext uri="{BB962C8B-B14F-4D97-AF65-F5344CB8AC3E}">
        <p14:creationId xmlns:p14="http://schemas.microsoft.com/office/powerpoint/2010/main" val="142624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43</a:t>
            </a:fld>
            <a:endParaRPr lang="de-DE"/>
          </a:p>
        </p:txBody>
      </p:sp>
    </p:spTree>
    <p:extLst>
      <p:ext uri="{BB962C8B-B14F-4D97-AF65-F5344CB8AC3E}">
        <p14:creationId xmlns:p14="http://schemas.microsoft.com/office/powerpoint/2010/main" val="8564509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44</a:t>
            </a:fld>
            <a:endParaRPr lang="de-DE"/>
          </a:p>
        </p:txBody>
      </p:sp>
    </p:spTree>
    <p:extLst>
      <p:ext uri="{BB962C8B-B14F-4D97-AF65-F5344CB8AC3E}">
        <p14:creationId xmlns:p14="http://schemas.microsoft.com/office/powerpoint/2010/main" val="2172794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de-DE" sz="1800" i="1" dirty="0">
              <a:effectLst/>
              <a:latin typeface="OpenSansItalic" panose="020B0606030504020204" pitchFamily="34" charset="0"/>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45</a:t>
            </a:fld>
            <a:endParaRPr lang="de-DE"/>
          </a:p>
        </p:txBody>
      </p:sp>
    </p:spTree>
    <p:extLst>
      <p:ext uri="{BB962C8B-B14F-4D97-AF65-F5344CB8AC3E}">
        <p14:creationId xmlns:p14="http://schemas.microsoft.com/office/powerpoint/2010/main" val="5763266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Falls die </a:t>
            </a:r>
            <a:r>
              <a:rPr lang="de-DE" dirty="0" err="1"/>
              <a:t>Teilnehmendengruppe</a:t>
            </a:r>
            <a:r>
              <a:rPr lang="de-DE" dirty="0"/>
              <a:t> sich Ausführungen zum Auffüllverfahren wünschen, können die folgenden Folien ersatzweise/zusätzlich genutzt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46</a:t>
            </a:fld>
            <a:endParaRPr lang="de-DE"/>
          </a:p>
        </p:txBody>
      </p:sp>
    </p:spTree>
    <p:extLst>
      <p:ext uri="{BB962C8B-B14F-4D97-AF65-F5344CB8AC3E}">
        <p14:creationId xmlns:p14="http://schemas.microsoft.com/office/powerpoint/2010/main" val="3422542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47</a:t>
            </a:fld>
            <a:endParaRPr lang="de-DE"/>
          </a:p>
        </p:txBody>
      </p:sp>
    </p:spTree>
    <p:extLst>
      <p:ext uri="{BB962C8B-B14F-4D97-AF65-F5344CB8AC3E}">
        <p14:creationId xmlns:p14="http://schemas.microsoft.com/office/powerpoint/2010/main" val="2463464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48</a:t>
            </a:fld>
            <a:endParaRPr lang="de-DE"/>
          </a:p>
        </p:txBody>
      </p:sp>
    </p:spTree>
    <p:extLst>
      <p:ext uri="{BB962C8B-B14F-4D97-AF65-F5344CB8AC3E}">
        <p14:creationId xmlns:p14="http://schemas.microsoft.com/office/powerpoint/2010/main" val="31317412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49</a:t>
            </a:fld>
            <a:endParaRPr lang="de-DE"/>
          </a:p>
        </p:txBody>
      </p:sp>
    </p:spTree>
    <p:extLst>
      <p:ext uri="{BB962C8B-B14F-4D97-AF65-F5344CB8AC3E}">
        <p14:creationId xmlns:p14="http://schemas.microsoft.com/office/powerpoint/2010/main" val="12654791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50</a:t>
            </a:fld>
            <a:endParaRPr lang="de-DE"/>
          </a:p>
        </p:txBody>
      </p:sp>
    </p:spTree>
    <p:extLst>
      <p:ext uri="{BB962C8B-B14F-4D97-AF65-F5344CB8AC3E}">
        <p14:creationId xmlns:p14="http://schemas.microsoft.com/office/powerpoint/2010/main" val="4034646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 das Modul außerhalb der Veranstaltungsreihe zur Verfügung gestellt wird, wird mit einem inhaltlichen Rückblick auf das Modul „Halbschriftliches Rechnen“ begonnen und es gibt am Ende keinen Erprobungsauftrag.</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a:t>
            </a:fld>
            <a:endParaRPr lang="de-DE"/>
          </a:p>
        </p:txBody>
      </p:sp>
    </p:spTree>
    <p:extLst>
      <p:ext uri="{BB962C8B-B14F-4D97-AF65-F5344CB8AC3E}">
        <p14:creationId xmlns:p14="http://schemas.microsoft.com/office/powerpoint/2010/main" val="15857129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altLang="de-DE" sz="1200" dirty="0"/>
              <a:t>Analog kann dieser Lernweg auch zur Erarbeitung des Auffüllverfahrens in der Gegenüberstellung mit der halbschriftlichen Strategie des (stellenweisen) Ergänzens durchgeführt werden. </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51</a:t>
            </a:fld>
            <a:endParaRPr lang="de-DE"/>
          </a:p>
        </p:txBody>
      </p:sp>
    </p:spTree>
    <p:extLst>
      <p:ext uri="{BB962C8B-B14F-4D97-AF65-F5344CB8AC3E}">
        <p14:creationId xmlns:p14="http://schemas.microsoft.com/office/powerpoint/2010/main" val="195048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52</a:t>
            </a:fld>
            <a:endParaRPr lang="de-DE"/>
          </a:p>
        </p:txBody>
      </p:sp>
    </p:spTree>
    <p:extLst>
      <p:ext uri="{BB962C8B-B14F-4D97-AF65-F5344CB8AC3E}">
        <p14:creationId xmlns:p14="http://schemas.microsoft.com/office/powerpoint/2010/main" val="15526143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53</a:t>
            </a:fld>
            <a:endParaRPr lang="de-DE"/>
          </a:p>
        </p:txBody>
      </p:sp>
    </p:spTree>
    <p:extLst>
      <p:ext uri="{BB962C8B-B14F-4D97-AF65-F5344CB8AC3E}">
        <p14:creationId xmlns:p14="http://schemas.microsoft.com/office/powerpoint/2010/main" val="6324811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In dem Video „</a:t>
            </a:r>
            <a:r>
              <a:rPr lang="de-DE" b="0" i="0" u="none" strike="noStrike" dirty="0">
                <a:solidFill>
                  <a:srgbClr val="373737"/>
                </a:solidFill>
                <a:effectLst/>
                <a:latin typeface="Roboto" panose="02000000000000000000" pitchFamily="2" charset="0"/>
              </a:rPr>
              <a:t>Vom halbschriftlichen zum schriftlichen Subtrahieren – Eine Doppelstunde zur verständigen Einführung des Algorithmus am Beispiel des </a:t>
            </a:r>
            <a:r>
              <a:rPr lang="de-DE" b="0" i="0" u="none" strike="noStrike" dirty="0" err="1">
                <a:solidFill>
                  <a:srgbClr val="373737"/>
                </a:solidFill>
                <a:effectLst/>
                <a:latin typeface="Roboto" panose="02000000000000000000" pitchFamily="2" charset="0"/>
              </a:rPr>
              <a:t>Entbündelungs</a:t>
            </a:r>
            <a:r>
              <a:rPr lang="de-DE" b="0" i="0" u="none" strike="noStrike" dirty="0">
                <a:solidFill>
                  <a:srgbClr val="373737"/>
                </a:solidFill>
                <a:effectLst/>
                <a:latin typeface="Roboto" panose="02000000000000000000" pitchFamily="2" charset="0"/>
              </a:rPr>
              <a:t>-Verfahrens“ </a:t>
            </a:r>
            <a:r>
              <a:rPr lang="de-DE" sz="1200" dirty="0"/>
              <a:t>wird der Lernweg in einer realen Unterrichtssituation dargestellt.</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p>
            <a:pPr>
              <a:lnSpc>
                <a:spcPct val="120000"/>
              </a:lnSpc>
            </a:pPr>
            <a:r>
              <a:rPr lang="de-DE" sz="1200" dirty="0"/>
              <a:t>Was sind die Kernpunkte des Lernweges?</a:t>
            </a:r>
          </a:p>
          <a:p>
            <a:pPr marL="285750" indent="-285750">
              <a:lnSpc>
                <a:spcPct val="120000"/>
              </a:lnSpc>
              <a:buFont typeface="Arial" panose="020B0604020202020204" pitchFamily="34" charset="0"/>
              <a:buChar char="•"/>
            </a:pPr>
            <a:r>
              <a:rPr lang="de-DE" sz="1200" dirty="0"/>
              <a:t>Welche Bedeutung haben die einzelnen Phasen (Einführung, Erarbeitung und Reflexionsphase)?</a:t>
            </a:r>
          </a:p>
          <a:p>
            <a:pPr marL="285750" indent="-285750">
              <a:lnSpc>
                <a:spcPct val="120000"/>
              </a:lnSpc>
              <a:buFont typeface="Arial" panose="020B0604020202020204" pitchFamily="34" charset="0"/>
              <a:buChar char="•"/>
            </a:pPr>
            <a:r>
              <a:rPr lang="de-DE" sz="1200" dirty="0"/>
              <a:t>Welche Potentiale und Herausforderungen sehen Sie, das schriftliche Verfahren so einzuführen?</a:t>
            </a:r>
          </a:p>
          <a:p>
            <a:pPr marL="285750" indent="-285750">
              <a:lnSpc>
                <a:spcPct val="120000"/>
              </a:lnSpc>
              <a:buFont typeface="Arial" panose="020B0604020202020204" pitchFamily="34" charset="0"/>
              <a:buChar char="•"/>
            </a:pPr>
            <a:r>
              <a:rPr lang="de-DE" sz="1200" dirty="0"/>
              <a:t>Wie könnte der Lernweg weitergehen?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b="0" i="0" u="none" strike="noStrike" dirty="0">
              <a:solidFill>
                <a:srgbClr val="000000"/>
              </a:solidFill>
              <a:effectLst/>
              <a:latin typeface="Roboto" panose="02000000000000000000" pitchFamily="2" charset="0"/>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54</a:t>
            </a:fld>
            <a:endParaRPr lang="de-DE"/>
          </a:p>
        </p:txBody>
      </p:sp>
    </p:spTree>
    <p:extLst>
      <p:ext uri="{BB962C8B-B14F-4D97-AF65-F5344CB8AC3E}">
        <p14:creationId xmlns:p14="http://schemas.microsoft.com/office/powerpoint/2010/main" val="38361725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In dem Video „V</a:t>
            </a:r>
            <a:r>
              <a:rPr lang="de-DE" b="0" i="0" u="none" strike="noStrike" dirty="0">
                <a:solidFill>
                  <a:srgbClr val="373737"/>
                </a:solidFill>
                <a:effectLst/>
                <a:latin typeface="Roboto" panose="02000000000000000000" pitchFamily="2" charset="0"/>
              </a:rPr>
              <a:t>om halbschriftlichen zum schriftlichen Subtrahieren – Eine Doppelstunde zur verständigen Einführung des Algorithmus am Beispiel des Ergänzungs-Verfahrens“ </a:t>
            </a:r>
            <a:r>
              <a:rPr lang="de-DE" sz="1200" dirty="0"/>
              <a:t>wird der entsprechende Lernweg in einer realen Unterrichtssituation dargestellt.</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p>
            <a:pPr>
              <a:lnSpc>
                <a:spcPct val="120000"/>
              </a:lnSpc>
            </a:pPr>
            <a:r>
              <a:rPr lang="de-DE" sz="1200" dirty="0"/>
              <a:t>Was sind die Kernpunkte des Lernweges?</a:t>
            </a:r>
          </a:p>
          <a:p>
            <a:pPr marL="285750" indent="-285750">
              <a:lnSpc>
                <a:spcPct val="120000"/>
              </a:lnSpc>
              <a:buFont typeface="Arial" panose="020B0604020202020204" pitchFamily="34" charset="0"/>
              <a:buChar char="•"/>
            </a:pPr>
            <a:r>
              <a:rPr lang="de-DE" sz="1200" dirty="0"/>
              <a:t>Welche Bedeutung haben die einzelnen Phasen (Einführung, Erarbeitung und Reflexionsphase)?</a:t>
            </a:r>
          </a:p>
          <a:p>
            <a:pPr marL="285750" indent="-285750">
              <a:lnSpc>
                <a:spcPct val="120000"/>
              </a:lnSpc>
              <a:buFont typeface="Arial" panose="020B0604020202020204" pitchFamily="34" charset="0"/>
              <a:buChar char="•"/>
            </a:pPr>
            <a:r>
              <a:rPr lang="de-DE" sz="1200" dirty="0"/>
              <a:t>Welche Potentiale und Herausforderungen sehen Sie, das schriftliche Verfahren so einzuführen?</a:t>
            </a:r>
          </a:p>
          <a:p>
            <a:pPr marL="285750" indent="-285750">
              <a:lnSpc>
                <a:spcPct val="120000"/>
              </a:lnSpc>
              <a:buFont typeface="Arial" panose="020B0604020202020204" pitchFamily="34" charset="0"/>
              <a:buChar char="•"/>
            </a:pPr>
            <a:r>
              <a:rPr lang="de-DE" sz="1200" dirty="0"/>
              <a:t>Wie könnte der Lernweg weitergehen?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b="0" i="0" u="none" strike="noStrike" dirty="0">
              <a:solidFill>
                <a:srgbClr val="000000"/>
              </a:solidFill>
              <a:effectLst/>
              <a:latin typeface="Roboto" panose="02000000000000000000" pitchFamily="2" charset="0"/>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55</a:t>
            </a:fld>
            <a:endParaRPr lang="de-DE"/>
          </a:p>
        </p:txBody>
      </p:sp>
    </p:spTree>
    <p:extLst>
      <p:ext uri="{BB962C8B-B14F-4D97-AF65-F5344CB8AC3E}">
        <p14:creationId xmlns:p14="http://schemas.microsoft.com/office/powerpoint/2010/main" val="30393423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Einführungsphase</a:t>
            </a:r>
          </a:p>
          <a:p>
            <a:pPr marL="285750" indent="-285750">
              <a:spcBef>
                <a:spcPts val="800"/>
              </a:spcBef>
              <a:buFont typeface="Arial" panose="020B0604020202020204" pitchFamily="34" charset="0"/>
              <a:buChar char="•"/>
            </a:pPr>
            <a:r>
              <a:rPr lang="de-DE" dirty="0"/>
              <a:t>halbschriftlichen Rechenweg „Stellenweise (mit Eintauschen)“ von den Kindern mit Material wiederholen lassen und an der Tafel mit der Strich-Punkt-Darstellung festhalten</a:t>
            </a:r>
          </a:p>
          <a:p>
            <a:pPr marL="285750" indent="-285750">
              <a:spcBef>
                <a:spcPts val="800"/>
              </a:spcBef>
              <a:buFont typeface="Arial" panose="020B0604020202020204" pitchFamily="34" charset="0"/>
              <a:buChar char="•"/>
            </a:pPr>
            <a:r>
              <a:rPr lang="de-DE" dirty="0"/>
              <a:t>schriftliche Notationsform einführen und die Notationsformen gegenüberstellen</a:t>
            </a:r>
          </a:p>
          <a:p>
            <a:pPr marL="285750" indent="-285750">
              <a:spcBef>
                <a:spcPts val="800"/>
              </a:spcBef>
              <a:buFont typeface="Arial" panose="020B0604020202020204" pitchFamily="34" charset="0"/>
              <a:buChar char="•"/>
            </a:pPr>
            <a:r>
              <a:rPr lang="de-DE" dirty="0"/>
              <a:t>Forscherauftrag: Was ist gleich? Was ist verschieden?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56</a:t>
            </a:fld>
            <a:endParaRPr lang="de-DE"/>
          </a:p>
        </p:txBody>
      </p:sp>
    </p:spTree>
    <p:extLst>
      <p:ext uri="{BB962C8B-B14F-4D97-AF65-F5344CB8AC3E}">
        <p14:creationId xmlns:p14="http://schemas.microsoft.com/office/powerpoint/2010/main" val="4639054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mn-lt"/>
              </a:rPr>
              <a:t>In der Erarbeitungsphase greifen die Kinder die ersten Einsichten und Vermutungen aus dem gemeinsamen Einstieg auf und setzen sich zunächst individuell mit der Ausführung der beiden Vorgehensweisen (halbschriftlich und schriftlich) auseinander. Dabei setzen sie die Rechenschritte des Algorithmus mit der Darstellung der halbschriftlichen Vorgehensweise in Beziehung.</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57</a:t>
            </a:fld>
            <a:endParaRPr lang="de-DE"/>
          </a:p>
        </p:txBody>
      </p:sp>
    </p:spTree>
    <p:extLst>
      <p:ext uri="{BB962C8B-B14F-4D97-AF65-F5344CB8AC3E}">
        <p14:creationId xmlns:p14="http://schemas.microsoft.com/office/powerpoint/2010/main" val="19134511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58</a:t>
            </a:fld>
            <a:endParaRPr lang="de-DE"/>
          </a:p>
        </p:txBody>
      </p:sp>
    </p:spTree>
    <p:extLst>
      <p:ext uri="{BB962C8B-B14F-4D97-AF65-F5344CB8AC3E}">
        <p14:creationId xmlns:p14="http://schemas.microsoft.com/office/powerpoint/2010/main" val="24921619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der gemeinsamen Reflexionsphase soll den Kindern deutlich werden, dass die „Denkweise“ des Entbündelns bei beiden Vorgehensweisen gleich ist und sich vor allem (nur) die Schreibweise/ Notation ändert. Das soll ihnen Sicherheit geben, an Vorstellungen anknüpfen zu können.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60</a:t>
            </a:fld>
            <a:endParaRPr lang="de-DE"/>
          </a:p>
        </p:txBody>
      </p:sp>
    </p:spTree>
    <p:extLst>
      <p:ext uri="{BB962C8B-B14F-4D97-AF65-F5344CB8AC3E}">
        <p14:creationId xmlns:p14="http://schemas.microsoft.com/office/powerpoint/2010/main" val="26313594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a:solidFill>
            <a:srgbClr val="FFFFFF"/>
          </a:solidFill>
          <a:ln/>
        </p:spPr>
      </p:sp>
      <p:sp>
        <p:nvSpPr>
          <p:cNvPr id="103426" name="Rectangle 3"/>
          <p:cNvSpPr>
            <a:spLocks noGrp="1" noChangeArrowheads="1"/>
          </p:cNvSpPr>
          <p:nvPr>
            <p:ph type="body" idx="1"/>
          </p:nvPr>
        </p:nvSpPr>
        <p:spPr>
          <a:xfrm>
            <a:off x="914400" y="4756150"/>
            <a:ext cx="5029200" cy="4506913"/>
          </a:xfrm>
          <a:solidFill>
            <a:srgbClr val="FFFFFF"/>
          </a:solidFill>
          <a:ln>
            <a:solidFill>
              <a:srgbClr val="000000"/>
            </a:solidFill>
          </a:ln>
        </p:spPr>
        <p:txBody>
          <a:bodyPr/>
          <a:lstStyle/>
          <a:p>
            <a:r>
              <a:rPr lang="de-DE" altLang="de-DE" dirty="0">
                <a:ea typeface="Arial" charset="0"/>
              </a:rPr>
              <a:t>Repräsentative Schülerlösungen (bereits in der Arbeitsphase</a:t>
            </a:r>
            <a:r>
              <a:rPr lang="de-DE" altLang="de-DE" baseline="0" dirty="0">
                <a:ea typeface="Arial" charset="0"/>
              </a:rPr>
              <a:t> analysiert)</a:t>
            </a:r>
            <a:r>
              <a:rPr lang="de-DE" altLang="de-DE" dirty="0">
                <a:ea typeface="Arial" charset="0"/>
              </a:rPr>
              <a:t>; die Mehrzahl der Kinder hat nach dieser Unterrichtseinheit die Gemeinsamkeit der beiden Rechenwege erkannt, dass beide Male „stellenweise gewechselt“ (eingetauscht) wird, sich aber die Notation unterscheidet. In einigen Klassen stellten die Kinder auch heraus, dass beim halbschriftlichen Rechnen mit Zahlen gerechnet wird und beim schriftlichen Rechnen mit Ziffern.</a:t>
            </a:r>
          </a:p>
          <a:p>
            <a:endParaRPr lang="de-DE" altLang="de-DE" dirty="0">
              <a:ea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dirty="0">
                <a:ea typeface="Arial" charset="0"/>
              </a:rPr>
              <a:t>(falls die Schülerlösungen genutzt werden wollen, finden Sie diese am Ende des AB „</a:t>
            </a:r>
            <a:r>
              <a:rPr lang="de-DE" sz="1800" b="1" dirty="0">
                <a:effectLst/>
                <a:latin typeface="Arial" panose="020B0604020202020204" pitchFamily="34" charset="0"/>
              </a:rPr>
              <a:t>Halbschriftliches und schriftliches Subtrahieren: „Eintausch-Trick“ und „</a:t>
            </a:r>
            <a:r>
              <a:rPr lang="de-DE" sz="1800" b="1" dirty="0" err="1">
                <a:effectLst/>
                <a:latin typeface="Arial" panose="020B0604020202020204" pitchFamily="34" charset="0"/>
              </a:rPr>
              <a:t>Entbündeln</a:t>
            </a:r>
            <a:r>
              <a:rPr lang="de-DE" sz="1800" b="1" dirty="0">
                <a:effectLst/>
                <a:latin typeface="Arial" panose="020B0604020202020204" pitchFamily="34" charset="0"/>
              </a:rPr>
              <a:t>“ im Vergleich“</a:t>
            </a:r>
            <a:r>
              <a:rPr lang="de-DE" sz="1800" b="1" dirty="0">
                <a:effectLst/>
                <a:latin typeface="Arial" panose="020B0604020202020204" pitchFamily="34" charset="0"/>
                <a:ea typeface="+mn-ea"/>
              </a:rPr>
              <a:t> </a:t>
            </a:r>
            <a:r>
              <a:rPr lang="de-DE" altLang="de-DE" dirty="0">
                <a:ea typeface="Arial" charset="0"/>
              </a:rPr>
              <a:t> unter https://</a:t>
            </a:r>
            <a:r>
              <a:rPr lang="de-DE" altLang="de-DE" dirty="0" err="1">
                <a:ea typeface="Arial" charset="0"/>
              </a:rPr>
              <a:t>pikas.dzlm.de</a:t>
            </a:r>
            <a:r>
              <a:rPr lang="de-DE" altLang="de-DE" dirty="0">
                <a:ea typeface="Arial" charset="0"/>
              </a:rPr>
              <a:t>/</a:t>
            </a:r>
            <a:r>
              <a:rPr lang="de-DE" altLang="de-DE" dirty="0" err="1">
                <a:ea typeface="Arial" charset="0"/>
              </a:rPr>
              <a:t>node</a:t>
            </a:r>
            <a:r>
              <a:rPr lang="de-DE" altLang="de-DE" dirty="0">
                <a:ea typeface="Arial" charset="0"/>
              </a:rPr>
              <a:t>/665)</a:t>
            </a:r>
          </a:p>
        </p:txBody>
      </p:sp>
    </p:spTree>
    <p:extLst>
      <p:ext uri="{BB962C8B-B14F-4D97-AF65-F5344CB8AC3E}">
        <p14:creationId xmlns:p14="http://schemas.microsoft.com/office/powerpoint/2010/main" val="656743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Dabei ist wichtig: </a:t>
            </a:r>
          </a:p>
          <a:p>
            <a:pPr marL="171450" indent="-171450">
              <a:buFont typeface="Arial" panose="020B0604020202020204" pitchFamily="34" charset="0"/>
              <a:buChar char="•"/>
            </a:pPr>
            <a:r>
              <a:rPr lang="de-DE" dirty="0"/>
              <a:t>Nicht jedes Darstellungsmittel eignet sich gleichermaßen für den Vorstellungsaufbau. Das ist abhängig von der darzustellenden Vorgehensweise.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Darstellungsmittel sind zudem immer auch „Lernstoff“ für die Kinder. Das bedeutet, ihr Einsatz muss ebenso „erlernt“ werden. Erst wenn die Kinder die in den Materialien genutzten Strukturen wahrnehmen, können sie diese auch selbst Nutzen und einen Zusammenhang zwischen Darstellung und Vorgehensweise herstellen.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Gleichzeitig können Kinder Vorgehensweisen für ihre </a:t>
            </a:r>
            <a:r>
              <a:rPr lang="de-DE" dirty="0" err="1"/>
              <a:t>Mitschüler:innen</a:t>
            </a:r>
            <a:r>
              <a:rPr lang="de-DE" dirty="0"/>
              <a:t> so nachvollziehbar machen und diese auch durch andere Mittel als Sprache beschreiben.</a:t>
            </a:r>
          </a:p>
          <a:p>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Darüber hinaus sind speziell bei der Subtraktion Anfangs-, Veränderungs- und Endzustand während der Handlung am Plättchenmaterial nicht gleichzeitig darstellbar, so dass Konventionen im Umgang und der Darstellung mit diesem Material erarbeitet werden müssen.</a:t>
            </a:r>
            <a:endParaRPr lang="de-DE" sz="120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a:t>
            </a:fld>
            <a:endParaRPr lang="de-DE"/>
          </a:p>
        </p:txBody>
      </p:sp>
    </p:spTree>
    <p:extLst>
      <p:ext uri="{BB962C8B-B14F-4D97-AF65-F5344CB8AC3E}">
        <p14:creationId xmlns:p14="http://schemas.microsoft.com/office/powerpoint/2010/main" val="24997082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None/>
            </a:pPr>
            <a:r>
              <a:rPr lang="de-DE" sz="1200" i="0" dirty="0">
                <a:effectLst/>
                <a:latin typeface="+mn-lt"/>
              </a:rPr>
              <a:t>Entsprechende Impulsfragen sollen dabei helfen, dass die Kinder die Gemeinsamkeiten in der Materialhandlung und in ihrer Darstellung der halbschriftlichen Vorgehensweise auch in der symbolischen Notation des Algorithmus wiedererkennen. Diese Impulsfragen können entweder in der gemeinsamen Reflexionsphase genutzt oder z. B. auf Tippkarten formuliert werden, die den Kindern während der Arbeitsphase zur Verfügung gestellt werden.</a:t>
            </a:r>
          </a:p>
          <a:p>
            <a:pPr>
              <a:buFont typeface="Arial" panose="020B0604020202020204" pitchFamily="34" charset="0"/>
              <a:buNone/>
            </a:pPr>
            <a:endParaRPr lang="de-DE" sz="1200" i="0" dirty="0">
              <a:effectLst/>
              <a:latin typeface="+mn-lt"/>
            </a:endParaRPr>
          </a:p>
          <a:p>
            <a:pPr>
              <a:buFont typeface="Arial" panose="020B0604020202020204" pitchFamily="34" charset="0"/>
              <a:buNone/>
            </a:pPr>
            <a:r>
              <a:rPr lang="de-DE" sz="1200" i="0" dirty="0">
                <a:effectLst/>
                <a:latin typeface="+mn-lt"/>
              </a:rPr>
              <a:t>(entnommen aus </a:t>
            </a:r>
            <a:r>
              <a:rPr lang="de-DE" sz="1200" b="0" i="0" u="none" strike="noStrike" dirty="0">
                <a:solidFill>
                  <a:srgbClr val="222222"/>
                </a:solidFill>
                <a:effectLst/>
                <a:latin typeface="+mn-lt"/>
              </a:rPr>
              <a:t>https://</a:t>
            </a:r>
            <a:r>
              <a:rPr lang="de-DE" sz="1200" b="0" i="0" u="none" strike="noStrike" dirty="0" err="1">
                <a:solidFill>
                  <a:srgbClr val="222222"/>
                </a:solidFill>
                <a:effectLst/>
                <a:latin typeface="+mn-lt"/>
              </a:rPr>
              <a:t>mahiko.dzlm.de</a:t>
            </a:r>
            <a:r>
              <a:rPr lang="de-DE" sz="1200" b="0" i="0" u="none" strike="noStrike" dirty="0">
                <a:solidFill>
                  <a:srgbClr val="222222"/>
                </a:solidFill>
                <a:effectLst/>
                <a:latin typeface="+mn-lt"/>
              </a:rPr>
              <a:t>/</a:t>
            </a:r>
            <a:r>
              <a:rPr lang="de-DE" sz="1200" b="0" i="0" u="none" strike="noStrike" dirty="0" err="1">
                <a:solidFill>
                  <a:srgbClr val="222222"/>
                </a:solidFill>
                <a:effectLst/>
                <a:latin typeface="+mn-lt"/>
              </a:rPr>
              <a:t>node</a:t>
            </a:r>
            <a:r>
              <a:rPr lang="de-DE" sz="1200" b="0" i="0" u="none" strike="noStrike" dirty="0">
                <a:solidFill>
                  <a:srgbClr val="222222"/>
                </a:solidFill>
                <a:effectLst/>
                <a:latin typeface="+mn-lt"/>
              </a:rPr>
              <a:t>/167)</a:t>
            </a:r>
            <a:endParaRPr lang="de-DE" sz="1200" i="0" dirty="0">
              <a:effectLst/>
              <a:latin typeface="+mn-lt"/>
            </a:endParaRPr>
          </a:p>
          <a:p>
            <a:pPr>
              <a:buFont typeface="Arial" panose="020B0604020202020204" pitchFamily="34" charset="0"/>
              <a:buChar char="•"/>
            </a:pPr>
            <a:r>
              <a:rPr lang="de-DE" sz="1200" i="0" dirty="0">
                <a:effectLst/>
                <a:latin typeface="+mn-lt"/>
              </a:rPr>
              <a:t> Wo siehst du den Minuenden (325) im </a:t>
            </a:r>
            <a:r>
              <a:rPr lang="de-DE" sz="1200" i="0" dirty="0" err="1">
                <a:effectLst/>
                <a:latin typeface="+mn-lt"/>
              </a:rPr>
              <a:t>Zahlbild</a:t>
            </a:r>
            <a:r>
              <a:rPr lang="de-DE" sz="1200" i="0" dirty="0">
                <a:effectLst/>
                <a:latin typeface="+mn-lt"/>
              </a:rPr>
              <a:t>?“</a:t>
            </a:r>
          </a:p>
          <a:p>
            <a:pPr>
              <a:buFont typeface="Arial" panose="020B0604020202020204" pitchFamily="34" charset="0"/>
              <a:buChar char="•"/>
            </a:pPr>
            <a:r>
              <a:rPr lang="de-DE" sz="1200" i="0" dirty="0">
                <a:effectLst/>
                <a:latin typeface="+mn-lt"/>
              </a:rPr>
              <a:t> „Was macht Timo zuerst? / Mit welchem Stellenwert beginnt Timo?“ </a:t>
            </a:r>
          </a:p>
          <a:p>
            <a:pPr>
              <a:buFont typeface="Arial" panose="020B0604020202020204" pitchFamily="34" charset="0"/>
              <a:buChar char="•"/>
            </a:pPr>
            <a:r>
              <a:rPr lang="de-DE" sz="1200" i="0" dirty="0">
                <a:effectLst/>
                <a:latin typeface="+mn-lt"/>
              </a:rPr>
              <a:t> „Wo siehst du im Zahlbild die Einer? Woran erkennst du, dass Timo 5 Einer minus 3 Einer rechnet? Wo siehst du das Ergebnis der Einer im Zahlbild und in Timos Rechnung?“</a:t>
            </a:r>
          </a:p>
          <a:p>
            <a:pPr>
              <a:buFont typeface="Arial" panose="020B0604020202020204" pitchFamily="34" charset="0"/>
              <a:buChar char="•"/>
            </a:pPr>
            <a:r>
              <a:rPr lang="de-DE" sz="1200" i="0" dirty="0">
                <a:effectLst/>
                <a:latin typeface="+mn-lt"/>
              </a:rPr>
              <a:t> „Warum kann Timo nicht direkt 2 Zehner minus 9 Zehner rechnen? Was muss er erst machen?“</a:t>
            </a:r>
          </a:p>
          <a:p>
            <a:pPr>
              <a:buFont typeface="Arial" panose="020B0604020202020204" pitchFamily="34" charset="0"/>
              <a:buChar char="•"/>
            </a:pPr>
            <a:r>
              <a:rPr lang="de-DE" sz="1200" i="0" dirty="0">
                <a:effectLst/>
                <a:latin typeface="+mn-lt"/>
              </a:rPr>
              <a:t> „Woran erkennst du in der Rechnung, dass Timo einen Hunderter zu 10 Zehnern </a:t>
            </a:r>
            <a:r>
              <a:rPr lang="de-DE" sz="1200" i="0" dirty="0" err="1">
                <a:effectLst/>
                <a:latin typeface="+mn-lt"/>
              </a:rPr>
              <a:t>entbündelt</a:t>
            </a:r>
            <a:r>
              <a:rPr lang="de-DE" sz="1200" i="0" dirty="0">
                <a:effectLst/>
                <a:latin typeface="+mn-lt"/>
              </a:rPr>
              <a:t> und wo findest du das im Zahlbild wieder? Warum darf Timo so vorgehen?“</a:t>
            </a:r>
          </a:p>
          <a:p>
            <a:pPr>
              <a:buFont typeface="Arial" panose="020B0604020202020204" pitchFamily="34" charset="0"/>
              <a:buChar char="•"/>
            </a:pPr>
            <a:r>
              <a:rPr lang="de-DE" sz="1200" i="0" dirty="0">
                <a:effectLst/>
                <a:latin typeface="+mn-lt"/>
              </a:rPr>
              <a:t> „Von wie vielen Zehnern muss Timo jetzt 9 abziehen? Wo siehst du das Ergebnis von 12 Zehnern minus 9 Zehnern in Timos Rechnung und im </a:t>
            </a:r>
            <a:r>
              <a:rPr lang="de-DE" sz="1200" i="0" dirty="0" err="1">
                <a:effectLst/>
                <a:latin typeface="+mn-lt"/>
              </a:rPr>
              <a:t>Zahlbild</a:t>
            </a:r>
            <a:r>
              <a:rPr lang="de-DE" sz="1200" i="0" dirty="0">
                <a:effectLst/>
                <a:latin typeface="+mn-lt"/>
              </a:rPr>
              <a:t>?“</a:t>
            </a:r>
          </a:p>
          <a:p>
            <a:pPr>
              <a:buFont typeface="Arial" panose="020B0604020202020204" pitchFamily="34" charset="0"/>
              <a:buChar char="•"/>
            </a:pPr>
            <a:r>
              <a:rPr lang="de-DE" sz="1200" i="0" dirty="0">
                <a:effectLst/>
                <a:latin typeface="+mn-lt"/>
              </a:rPr>
              <a:t> „Warum muss Timo jetzt nur noch von 2 Hundertern abziehen? Wo erkennst du die Rechnung 2 Hunderter minus 1 Hunderter im Zahlbild? Wo siehst du das Ergebnis?“</a:t>
            </a:r>
          </a:p>
          <a:p>
            <a:pPr>
              <a:buFont typeface="Arial" panose="020B0604020202020204" pitchFamily="34" charset="0"/>
              <a:buChar char="•"/>
            </a:pPr>
            <a:r>
              <a:rPr lang="de-DE" sz="1200" i="0" dirty="0">
                <a:effectLst/>
                <a:latin typeface="+mn-lt"/>
              </a:rPr>
              <a:t> „Warum darf Timo mit den Ziffern rechnen? / Was muss Timo beachten, wenn er mit Ziffern rechnet?“</a:t>
            </a:r>
            <a:endParaRPr lang="de-DE" sz="1200" i="0" dirty="0">
              <a:latin typeface="+mn-lt"/>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62</a:t>
            </a:fld>
            <a:endParaRPr lang="de-DE"/>
          </a:p>
        </p:txBody>
      </p:sp>
    </p:spTree>
    <p:extLst>
      <p:ext uri="{BB962C8B-B14F-4D97-AF65-F5344CB8AC3E}">
        <p14:creationId xmlns:p14="http://schemas.microsoft.com/office/powerpoint/2010/main" val="19658439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63</a:t>
            </a:fld>
            <a:endParaRPr lang="de-DE"/>
          </a:p>
        </p:txBody>
      </p:sp>
    </p:spTree>
    <p:extLst>
      <p:ext uri="{BB962C8B-B14F-4D97-AF65-F5344CB8AC3E}">
        <p14:creationId xmlns:p14="http://schemas.microsoft.com/office/powerpoint/2010/main" val="16262066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fontAlgn="base">
              <a:buFontTx/>
              <a:buNone/>
            </a:pPr>
            <a:r>
              <a:rPr lang="de-DE" b="0" i="0" u="none" strike="noStrike" dirty="0">
                <a:solidFill>
                  <a:srgbClr val="000000"/>
                </a:solidFill>
                <a:effectLst/>
                <a:latin typeface="+mn-lt"/>
              </a:rPr>
              <a:t>Zur Festigung und Wiederholung der Einführung des Verfahrens können die Lernenden sich ein entsprechendes Lernvideo anschauen und ihre Einsichten Festigen.</a:t>
            </a:r>
          </a:p>
          <a:p>
            <a:pPr algn="l" fontAlgn="base">
              <a:buFontTx/>
              <a:buNone/>
            </a:pPr>
            <a:endParaRPr lang="de-DE" b="0" i="0" u="none" strike="noStrike" dirty="0">
              <a:solidFill>
                <a:srgbClr val="000000"/>
              </a:solidFill>
              <a:effectLst/>
              <a:latin typeface="+mn-lt"/>
            </a:endParaRPr>
          </a:p>
          <a:p>
            <a:pPr algn="l" fontAlgn="base">
              <a:buFontTx/>
              <a:buNone/>
            </a:pPr>
            <a:r>
              <a:rPr lang="de-DE" b="1" i="0" u="none" strike="noStrike" dirty="0">
                <a:solidFill>
                  <a:srgbClr val="000000"/>
                </a:solidFill>
                <a:effectLst/>
                <a:latin typeface="+mn-lt"/>
              </a:rPr>
              <a:t>Darum geht es:</a:t>
            </a:r>
          </a:p>
          <a:p>
            <a:pPr algn="l" fontAlgn="base">
              <a:buFontTx/>
              <a:buNone/>
            </a:pPr>
            <a:r>
              <a:rPr lang="de-DE" b="0" i="0" u="none" strike="noStrike" dirty="0">
                <a:solidFill>
                  <a:srgbClr val="222222"/>
                </a:solidFill>
                <a:effectLst/>
                <a:latin typeface="+mn-lt"/>
              </a:rPr>
              <a:t>In dem Lernvideo wird mit den Kindern erarbeitet, wie sie Subtraktionsaufgaben schriftlich lösen können. Als Verfahren wird, kombiniert mit der Grundvorstellung des </a:t>
            </a:r>
            <a:r>
              <a:rPr lang="de-DE" b="1" i="0" u="none" strike="noStrike" dirty="0">
                <a:solidFill>
                  <a:srgbClr val="222222"/>
                </a:solidFill>
                <a:effectLst/>
                <a:latin typeface="+mn-lt"/>
              </a:rPr>
              <a:t>Abziehens</a:t>
            </a:r>
            <a:r>
              <a:rPr lang="de-DE" b="0" i="0" u="none" strike="noStrike" dirty="0">
                <a:solidFill>
                  <a:srgbClr val="222222"/>
                </a:solidFill>
                <a:effectLst/>
                <a:latin typeface="+mn-lt"/>
              </a:rPr>
              <a:t>, das </a:t>
            </a:r>
            <a:r>
              <a:rPr lang="de-DE" b="1" i="0" u="none" strike="noStrike" dirty="0">
                <a:solidFill>
                  <a:srgbClr val="222222"/>
                </a:solidFill>
                <a:effectLst/>
                <a:latin typeface="+mn-lt"/>
              </a:rPr>
              <a:t>Entbündeln</a:t>
            </a:r>
            <a:r>
              <a:rPr lang="de-DE" b="0" i="0" u="none" strike="noStrike" dirty="0">
                <a:solidFill>
                  <a:srgbClr val="222222"/>
                </a:solidFill>
                <a:effectLst/>
                <a:latin typeface="+mn-lt"/>
              </a:rPr>
              <a:t> verwendet. Hierfür wird Bezug zur halbschriftlichen Strategie hergestellt. </a:t>
            </a:r>
          </a:p>
          <a:p>
            <a:pPr algn="l" fontAlgn="base">
              <a:buFontTx/>
              <a:buNone/>
            </a:pPr>
            <a:endParaRPr lang="de-DE" b="1" i="0" u="none" strike="noStrike" dirty="0">
              <a:solidFill>
                <a:srgbClr val="000000"/>
              </a:solidFill>
              <a:effectLst/>
              <a:latin typeface="+mn-lt"/>
            </a:endParaRPr>
          </a:p>
          <a:p>
            <a:pPr algn="l" fontAlgn="base">
              <a:buFontTx/>
              <a:buNone/>
            </a:pPr>
            <a:r>
              <a:rPr lang="de-DE" b="1" i="0" u="none" strike="noStrike" dirty="0">
                <a:solidFill>
                  <a:srgbClr val="000000"/>
                </a:solidFill>
                <a:effectLst/>
                <a:latin typeface="+mn-lt"/>
              </a:rPr>
              <a:t>Das brauchen die Kinder:</a:t>
            </a:r>
          </a:p>
          <a:p>
            <a:pPr algn="l" fontAlgn="base">
              <a:buFontTx/>
              <a:buNone/>
            </a:pPr>
            <a:r>
              <a:rPr lang="de-DE" b="0" i="0" u="none" strike="noStrike" dirty="0">
                <a:solidFill>
                  <a:srgbClr val="222222"/>
                </a:solidFill>
                <a:effectLst/>
                <a:latin typeface="+mn-lt"/>
              </a:rPr>
              <a:t>Stift</a:t>
            </a:r>
          </a:p>
          <a:p>
            <a:pPr algn="l" fontAlgn="base">
              <a:buFontTx/>
              <a:buNone/>
            </a:pPr>
            <a:r>
              <a:rPr lang="de-DE" b="0" i="0" u="none" strike="noStrike" dirty="0">
                <a:solidFill>
                  <a:srgbClr val="222222"/>
                </a:solidFill>
                <a:effectLst/>
                <a:latin typeface="+mn-lt"/>
              </a:rPr>
              <a:t>kariertes Papier </a:t>
            </a:r>
          </a:p>
          <a:p>
            <a:pPr algn="l" fontAlgn="base">
              <a:buFontTx/>
              <a:buNone/>
            </a:pPr>
            <a:endParaRPr lang="de-DE" b="1" i="0" u="none" strike="noStrike" dirty="0">
              <a:solidFill>
                <a:srgbClr val="000000"/>
              </a:solidFill>
              <a:effectLst/>
              <a:latin typeface="+mn-lt"/>
            </a:endParaRPr>
          </a:p>
          <a:p>
            <a:pPr algn="l" fontAlgn="base">
              <a:buFontTx/>
              <a:buNone/>
            </a:pPr>
            <a:r>
              <a:rPr lang="de-DE" b="1" i="0" u="none" strike="noStrike" dirty="0">
                <a:solidFill>
                  <a:srgbClr val="000000"/>
                </a:solidFill>
                <a:effectLst/>
                <a:latin typeface="+mn-lt"/>
              </a:rPr>
              <a:t>Voraussetzungen:</a:t>
            </a:r>
          </a:p>
          <a:p>
            <a:pPr algn="l" fontAlgn="base">
              <a:buFontTx/>
              <a:buNone/>
            </a:pPr>
            <a:r>
              <a:rPr lang="de-DE" b="0" i="0" u="none" strike="noStrike" dirty="0">
                <a:solidFill>
                  <a:srgbClr val="222222"/>
                </a:solidFill>
                <a:effectLst/>
                <a:latin typeface="+mn-lt"/>
              </a:rPr>
              <a:t>Zur verständigen Ausführung der Übung sollten die Kinder Subtraktionsaufgaben mit Hilfe eines Zahlbildes darstellen und Stellenwerte entbündeln können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64</a:t>
            </a:fld>
            <a:endParaRPr lang="de-DE"/>
          </a:p>
        </p:txBody>
      </p:sp>
    </p:spTree>
    <p:extLst>
      <p:ext uri="{BB962C8B-B14F-4D97-AF65-F5344CB8AC3E}">
        <p14:creationId xmlns:p14="http://schemas.microsoft.com/office/powerpoint/2010/main" val="762261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65</a:t>
            </a:fld>
            <a:endParaRPr lang="de-DE"/>
          </a:p>
        </p:txBody>
      </p:sp>
    </p:spTree>
    <p:extLst>
      <p:ext uri="{BB962C8B-B14F-4D97-AF65-F5344CB8AC3E}">
        <p14:creationId xmlns:p14="http://schemas.microsoft.com/office/powerpoint/2010/main" val="8885921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68</a:t>
            </a:fld>
            <a:endParaRPr lang="de-DE"/>
          </a:p>
        </p:txBody>
      </p:sp>
    </p:spTree>
    <p:extLst>
      <p:ext uri="{BB962C8B-B14F-4D97-AF65-F5344CB8AC3E}">
        <p14:creationId xmlns:p14="http://schemas.microsoft.com/office/powerpoint/2010/main" val="2734212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Nach der verständnisbasierten Erarbeitung erfolgt eine Phase, in der die Kinder weitere Aufgaben lösen und in diesem Prozess auch die Darstellung und die Sprechweise „trainiert“ werden, aber sich nach und nach von der Materialhandlung und auch der Darstellung lösen können/sollen, sich also zunehmend sicher die Handlung mental vorstellen und nur noch auf Symbolebene die Rechenschritte des Algorithmus notieren.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69</a:t>
            </a:fld>
            <a:endParaRPr lang="de-DE"/>
          </a:p>
        </p:txBody>
      </p:sp>
    </p:spTree>
    <p:extLst>
      <p:ext uri="{BB962C8B-B14F-4D97-AF65-F5344CB8AC3E}">
        <p14:creationId xmlns:p14="http://schemas.microsoft.com/office/powerpoint/2010/main" val="19450495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b="0" i="0" u="none" strike="noStrike" dirty="0">
              <a:solidFill>
                <a:srgbClr val="000000"/>
              </a:solidFill>
              <a:effectLst/>
              <a:latin typeface="Roboto" panose="02000000000000000000" pitchFamily="2" charset="0"/>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70</a:t>
            </a:fld>
            <a:endParaRPr lang="de-DE"/>
          </a:p>
        </p:txBody>
      </p:sp>
    </p:spTree>
    <p:extLst>
      <p:ext uri="{BB962C8B-B14F-4D97-AF65-F5344CB8AC3E}">
        <p14:creationId xmlns:p14="http://schemas.microsoft.com/office/powerpoint/2010/main" val="22526558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000000"/>
                </a:solidFill>
                <a:effectLst/>
                <a:latin typeface="+mn-lt"/>
              </a:rPr>
              <a:t>Das Lernvideo veranschaulicht die Vorgehensweise beim Subtrahieren mit mehreren Zahlen. Dieses kann nach der gemeinsamen Erarbeitung (auch am/ mit Material) im Unterricht eingesetzt werden, um die gewonnen Einsichten zu festigen.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71</a:t>
            </a:fld>
            <a:endParaRPr lang="de-DE"/>
          </a:p>
        </p:txBody>
      </p:sp>
    </p:spTree>
    <p:extLst>
      <p:ext uri="{BB962C8B-B14F-4D97-AF65-F5344CB8AC3E}">
        <p14:creationId xmlns:p14="http://schemas.microsoft.com/office/powerpoint/2010/main" val="28157693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Fokus: </a:t>
            </a:r>
            <a:r>
              <a:rPr lang="de-DE" sz="1800" dirty="0">
                <a:solidFill>
                  <a:srgbClr val="212121"/>
                </a:solidFill>
                <a:effectLst/>
                <a:latin typeface="OpenSansRoman"/>
              </a:rPr>
              <a:t>Das Verständnis für das </a:t>
            </a:r>
            <a:r>
              <a:rPr lang="de-DE" sz="1800" dirty="0" err="1">
                <a:solidFill>
                  <a:srgbClr val="212121"/>
                </a:solidFill>
                <a:effectLst/>
                <a:latin typeface="OpenSansRoman"/>
              </a:rPr>
              <a:t>Entbündelungsverfahren</a:t>
            </a:r>
            <a:r>
              <a:rPr lang="de-DE" sz="1800" dirty="0">
                <a:solidFill>
                  <a:srgbClr val="212121"/>
                </a:solidFill>
                <a:effectLst/>
                <a:latin typeface="OpenSansRoman"/>
              </a:rPr>
              <a:t> der schriftlichen Subtraktion vertiefen und Geläufigkeit entwickeln </a:t>
            </a:r>
            <a:endParaRPr lang="de-DE" dirty="0"/>
          </a:p>
          <a:p>
            <a:endParaRPr lang="de-DE" dirty="0"/>
          </a:p>
          <a:p>
            <a:r>
              <a:rPr lang="de-DE" dirty="0"/>
              <a:t>Eine gute Aufgabenstellung zur Festigung des Verständnisses des Algorithmus ist es, die Kinder selbstständig Fehler analysieren (und korrigieren) zu lassen.</a:t>
            </a:r>
          </a:p>
          <a:p>
            <a:r>
              <a:rPr lang="de-DE" dirty="0"/>
              <a:t>Dazu erkunden sie fiktive Kinderlösungen, finden die Fehler und erklären, WARUM das Kind falsch gerechnet hat. Indem anschließend Tipps formuliert werden sollen, um diese Fehler zu „vermeiden“, dringen die Kinder erneut tief in das Verfahren ein und werden so für „kniffelige“ Stellen der schriftlichen Subtraktion sensibilisiert.</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72</a:t>
            </a:fld>
            <a:endParaRPr lang="de-DE"/>
          </a:p>
        </p:txBody>
      </p:sp>
    </p:spTree>
    <p:extLst>
      <p:ext uri="{BB962C8B-B14F-4D97-AF65-F5344CB8AC3E}">
        <p14:creationId xmlns:p14="http://schemas.microsoft.com/office/powerpoint/2010/main" val="4909375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Tx/>
              <a:buNone/>
            </a:pPr>
            <a:r>
              <a:rPr lang="de-DE" sz="1800" dirty="0">
                <a:effectLst/>
                <a:latin typeface="SymbolMT"/>
              </a:rPr>
              <a:t>Gesprächsimpulse können die Kinder konkret auf die schwierigen/fehlerbehafteten Stellen bei der Ausführung des Algorithmus lenken.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73</a:t>
            </a:fld>
            <a:endParaRPr lang="de-DE"/>
          </a:p>
        </p:txBody>
      </p:sp>
    </p:spTree>
    <p:extLst>
      <p:ext uri="{BB962C8B-B14F-4D97-AF65-F5344CB8AC3E}">
        <p14:creationId xmlns:p14="http://schemas.microsoft.com/office/powerpoint/2010/main" val="1827995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dirty="0">
                <a:latin typeface="Arial" panose="020B0604020202020204" pitchFamily="34" charset="0"/>
                <a:cs typeface="Arial" panose="020B0604020202020204" pitchFamily="34" charset="0"/>
              </a:rPr>
              <a:t>Schrittweise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0" dirty="0">
                <a:latin typeface="Arial" panose="020B0604020202020204" pitchFamily="34" charset="0"/>
                <a:cs typeface="Arial" panose="020B0604020202020204" pitchFamily="34" charset="0"/>
              </a:rPr>
              <a:t>Der Subtrahend wird (z. B. in seine Stellenwerte) zerlegt und schrittweise vom Minuenden abgezogen.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dirty="0">
                <a:latin typeface="Arial" panose="020B0604020202020204" pitchFamily="34" charset="0"/>
                <a:cs typeface="Arial" panose="020B0604020202020204" pitchFamily="34" charset="0"/>
              </a:rPr>
              <a:t>Stellenweise (mit Eintauschen)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0" dirty="0">
                <a:latin typeface="Arial" panose="020B0604020202020204" pitchFamily="34" charset="0"/>
                <a:cs typeface="Arial" panose="020B0604020202020204" pitchFamily="34" charset="0"/>
              </a:rPr>
              <a:t>Minuend und Subtrahend werden in ihre Stellenwerte zerlegt. Der Subtrahend wird von den Einern beginnend stellengerecht vom Minuenden abgezogen. Ist die Ziffern eines Stellenwertes des Minuenden kleiner als die des Subtrahenden, muss aus dem nächst höheren Stellenwert eingetauscht werden. Die Teilergebnisse werden dann als Ergebnis zusammengerechnet.</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22325171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buFontTx/>
              <a:buNone/>
            </a:pPr>
            <a:r>
              <a:rPr lang="de-DE" dirty="0">
                <a:solidFill>
                  <a:srgbClr val="212121"/>
                </a:solidFill>
                <a:latin typeface="OpenSansRoman"/>
              </a:rPr>
              <a:t>Weitere produktive Übungsformate im Kontext der schriftlichen Subtraktion sind:</a:t>
            </a:r>
          </a:p>
          <a:p>
            <a:pPr marL="171450" indent="-171450">
              <a:lnSpc>
                <a:spcPct val="150000"/>
              </a:lnSpc>
              <a:buFont typeface="Arial" panose="020B0604020202020204" pitchFamily="34" charset="0"/>
              <a:buChar char="•"/>
            </a:pPr>
            <a:r>
              <a:rPr lang="de-DE" dirty="0">
                <a:solidFill>
                  <a:srgbClr val="212121"/>
                </a:solidFill>
                <a:latin typeface="OpenSansRoman"/>
              </a:rPr>
              <a:t>Umkehrzahlen</a:t>
            </a:r>
          </a:p>
          <a:p>
            <a:pPr marL="171450" indent="-171450">
              <a:lnSpc>
                <a:spcPct val="150000"/>
              </a:lnSpc>
              <a:buFont typeface="Arial" panose="020B0604020202020204" pitchFamily="34" charset="0"/>
              <a:buChar char="•"/>
            </a:pPr>
            <a:r>
              <a:rPr lang="de-DE" dirty="0">
                <a:solidFill>
                  <a:srgbClr val="212121"/>
                </a:solidFill>
                <a:latin typeface="OpenSansRoman"/>
              </a:rPr>
              <a:t>IRI / ANNA Zahlen</a:t>
            </a:r>
          </a:p>
          <a:p>
            <a:pPr marL="171450" indent="-171450">
              <a:lnSpc>
                <a:spcPct val="150000"/>
              </a:lnSpc>
              <a:buFont typeface="Arial" panose="020B0604020202020204" pitchFamily="34" charset="0"/>
              <a:buChar char="•"/>
            </a:pPr>
            <a:r>
              <a:rPr lang="de-DE" dirty="0">
                <a:solidFill>
                  <a:srgbClr val="212121"/>
                </a:solidFill>
                <a:latin typeface="OpenSansRoman"/>
              </a:rPr>
              <a:t>Subtrahieren mit Ziffernkarten</a:t>
            </a:r>
          </a:p>
          <a:p>
            <a:pPr marL="171450" indent="-171450">
              <a:lnSpc>
                <a:spcPct val="150000"/>
              </a:lnSpc>
              <a:buFont typeface="Arial" panose="020B0604020202020204" pitchFamily="34" charset="0"/>
              <a:buChar char="•"/>
            </a:pPr>
            <a:endParaRPr lang="de-DE" dirty="0">
              <a:solidFill>
                <a:srgbClr val="212121"/>
              </a:solidFill>
              <a:latin typeface="OpenSansRoman"/>
            </a:endParaRPr>
          </a:p>
          <a:p>
            <a:pPr marL="0" indent="0">
              <a:lnSpc>
                <a:spcPct val="150000"/>
              </a:lnSpc>
              <a:buFontTx/>
              <a:buNone/>
            </a:pPr>
            <a:r>
              <a:rPr lang="de-DE" dirty="0">
                <a:solidFill>
                  <a:srgbClr val="212121"/>
                </a:solidFill>
                <a:latin typeface="OpenSansRoman"/>
              </a:rPr>
              <a:t>Anregungen dazu finden Sie auf </a:t>
            </a:r>
            <a:r>
              <a:rPr lang="de-DE" b="0" i="0" u="none" strike="noStrike" dirty="0">
                <a:solidFill>
                  <a:srgbClr val="327D87"/>
                </a:solidFill>
                <a:effectLst/>
                <a:latin typeface="Open Sans" panose="020B0606030504020204" pitchFamily="34" charset="0"/>
                <a:hlinkClick r:id="rId3"/>
              </a:rPr>
              <a:t>https://pikas.dzlm.de/node/712</a:t>
            </a:r>
            <a:endParaRPr lang="de-DE" dirty="0">
              <a:solidFill>
                <a:srgbClr val="212121"/>
              </a:solidFill>
              <a:latin typeface="OpenSansRoman"/>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74</a:t>
            </a:fld>
            <a:endParaRPr lang="de-DE"/>
          </a:p>
        </p:txBody>
      </p:sp>
    </p:spTree>
    <p:extLst>
      <p:ext uri="{BB962C8B-B14F-4D97-AF65-F5344CB8AC3E}">
        <p14:creationId xmlns:p14="http://schemas.microsoft.com/office/powerpoint/2010/main" val="26008873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altLang="de-DE" sz="1200" dirty="0"/>
              <a:t>Wenn sich die Kinder mit halbschriftlichen Strategien und dem schriftlichen Algorithmus auseinandergesetzt haben:</a:t>
            </a:r>
          </a:p>
          <a:p>
            <a:r>
              <a:rPr lang="de-DE" altLang="de-DE" sz="1200" dirty="0"/>
              <a:t>Wie fördere ich das</a:t>
            </a:r>
            <a:r>
              <a:rPr lang="de-DE" altLang="de-DE" sz="1200" i="1" dirty="0"/>
              <a:t> flexible Rechnen</a:t>
            </a:r>
            <a:r>
              <a:rPr lang="de-DE" altLang="de-DE" sz="1200" dirty="0"/>
              <a:t>?</a:t>
            </a:r>
          </a:p>
          <a:p>
            <a:r>
              <a:rPr lang="de-DE" altLang="de-DE" sz="1200" dirty="0"/>
              <a:t>Wie fördere ich den ‚Zahlenblick‘ und den ‚Aufgabenblick‘, also den Blick für Beziehungen und Zusammenhänge zwischen Zahlen, und die aufgabenbezogene oder von eigenen Präferenzen abhängige Nutzung der verschiedenen Verfahren?</a:t>
            </a:r>
            <a:endParaRPr lang="de-DE" altLang="de-DE" sz="140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76</a:t>
            </a:fld>
            <a:endParaRPr lang="de-DE"/>
          </a:p>
        </p:txBody>
      </p:sp>
    </p:spTree>
    <p:extLst>
      <p:ext uri="{BB962C8B-B14F-4D97-AF65-F5344CB8AC3E}">
        <p14:creationId xmlns:p14="http://schemas.microsoft.com/office/powerpoint/2010/main" val="3618997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schriftliche Rechnen soll nicht als der „Königsweg“ angesehen werden. Im Beispiel wird deutlich, dass das Kind das schriftliche Rechnen mit „richtigem Rechnen“ gleichsetzt (und nur diesem vertraut), obwohl das Kopfrechnen hier viel effektiver ist und zum richtigen Ergebnis führt.</a:t>
            </a:r>
          </a:p>
          <a:p>
            <a:endParaRPr lang="de-DE" dirty="0"/>
          </a:p>
          <a:p>
            <a:r>
              <a:rPr lang="de-DE" dirty="0"/>
              <a:t>Kinder sollen also auch nach der Thematisierung der schriftlichen Verfahren weiter darin unterstützt werden, einen Zahl- und Aufgabenblick entwickeln und nutzen, um eine bewusste Entscheidung für eine Rechenmethode zu treffen und diese dann am Ende auch zur Begründung hinzuziehen.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77</a:t>
            </a:fld>
            <a:endParaRPr lang="de-DE"/>
          </a:p>
        </p:txBody>
      </p:sp>
    </p:spTree>
    <p:extLst>
      <p:ext uri="{BB962C8B-B14F-4D97-AF65-F5344CB8AC3E}">
        <p14:creationId xmlns:p14="http://schemas.microsoft.com/office/powerpoint/2010/main" val="31544654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ComicSansMS" panose="030F0702030302020204" pitchFamily="66" charset="0"/>
              </a:rPr>
              <a:t>a) Schreibe je zwei Aufgaben auf, die du im Kopf / schriftlich gerechnet hast. Schreibe auch auf, </a:t>
            </a:r>
            <a:r>
              <a:rPr lang="de-DE" sz="1800" b="1" dirty="0">
                <a:effectLst/>
                <a:latin typeface="ComicSansMS" panose="030F0702030302020204" pitchFamily="66" charset="0"/>
              </a:rPr>
              <a:t>warum </a:t>
            </a:r>
            <a:r>
              <a:rPr lang="de-DE" sz="1800" dirty="0">
                <a:effectLst/>
                <a:latin typeface="ComicSansMS" panose="030F0702030302020204" pitchFamily="66" charset="0"/>
              </a:rPr>
              <a:t>du sie im Kopf / schriftlich gerechnet hast.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omicSansMS" panose="030F0702030302020204" pitchFamily="66" charset="0"/>
              </a:rPr>
              <a:t>b) Erfinde fünf Aufgaben, die du </a:t>
            </a:r>
            <a:r>
              <a:rPr lang="de-DE" sz="1800" b="1" dirty="0">
                <a:effectLst/>
                <a:latin typeface="ComicSansMS" panose="030F0702030302020204" pitchFamily="66" charset="0"/>
              </a:rPr>
              <a:t>im Kopf </a:t>
            </a:r>
            <a:r>
              <a:rPr lang="de-DE" sz="1800" dirty="0">
                <a:effectLst/>
                <a:latin typeface="ComicSansMS" panose="030F0702030302020204" pitchFamily="66" charset="0"/>
              </a:rPr>
              <a:t>rechnen würdest. Rechne sie aus.</a:t>
            </a:r>
            <a:br>
              <a:rPr lang="de-DE" sz="1800" dirty="0">
                <a:effectLst/>
                <a:latin typeface="ComicSansMS" panose="030F0702030302020204" pitchFamily="66" charset="0"/>
              </a:rPr>
            </a:br>
            <a:r>
              <a:rPr lang="de-DE" sz="1800" dirty="0">
                <a:effectLst/>
                <a:latin typeface="ComicSansMS" panose="030F0702030302020204" pitchFamily="66" charset="0"/>
              </a:rPr>
              <a:t>c) Erfinde fünf Aufgaben, die du </a:t>
            </a:r>
            <a:r>
              <a:rPr lang="de-DE" sz="1800" b="1" dirty="0">
                <a:effectLst/>
                <a:latin typeface="ComicSansMS" panose="030F0702030302020204" pitchFamily="66" charset="0"/>
              </a:rPr>
              <a:t>schriftlich </a:t>
            </a:r>
            <a:r>
              <a:rPr lang="de-DE" sz="1800" dirty="0">
                <a:effectLst/>
                <a:latin typeface="ComicSansMS" panose="030F0702030302020204" pitchFamily="66" charset="0"/>
              </a:rPr>
              <a:t>rechnen würdest. Rechne sie aus.</a:t>
            </a:r>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78</a:t>
            </a:fld>
            <a:endParaRPr lang="de-DE"/>
          </a:p>
        </p:txBody>
      </p:sp>
    </p:spTree>
    <p:extLst>
      <p:ext uri="{BB962C8B-B14F-4D97-AF65-F5344CB8AC3E}">
        <p14:creationId xmlns:p14="http://schemas.microsoft.com/office/powerpoint/2010/main" val="8723009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83</a:t>
            </a:fld>
            <a:endParaRPr lang="de-DE"/>
          </a:p>
        </p:txBody>
      </p:sp>
    </p:spTree>
    <p:extLst>
      <p:ext uri="{BB962C8B-B14F-4D97-AF65-F5344CB8AC3E}">
        <p14:creationId xmlns:p14="http://schemas.microsoft.com/office/powerpoint/2010/main" val="23818117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84</a:t>
            </a:fld>
            <a:endParaRPr lang="de-DE"/>
          </a:p>
        </p:txBody>
      </p:sp>
    </p:spTree>
    <p:extLst>
      <p:ext uri="{BB962C8B-B14F-4D97-AF65-F5344CB8AC3E}">
        <p14:creationId xmlns:p14="http://schemas.microsoft.com/office/powerpoint/2010/main" val="39144227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85</a:t>
            </a:fld>
            <a:endParaRPr lang="de-DE"/>
          </a:p>
        </p:txBody>
      </p:sp>
    </p:spTree>
    <p:extLst>
      <p:ext uri="{BB962C8B-B14F-4D97-AF65-F5344CB8AC3E}">
        <p14:creationId xmlns:p14="http://schemas.microsoft.com/office/powerpoint/2010/main" val="3914422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i="0" dirty="0">
                <a:latin typeface="Arial" panose="020B0604020202020204" pitchFamily="34" charset="0"/>
                <a:cs typeface="Arial" panose="020B0604020202020204" pitchFamily="34" charset="0"/>
              </a:rPr>
              <a:t>Ergänzen</a:t>
            </a:r>
          </a:p>
          <a:p>
            <a:r>
              <a:rPr lang="de-DE" sz="1200" i="0" dirty="0">
                <a:latin typeface="Arial" panose="020B0604020202020204" pitchFamily="34" charset="0"/>
                <a:cs typeface="Arial" panose="020B0604020202020204" pitchFamily="34" charset="0"/>
              </a:rPr>
              <a:t>Die Aufgabe wird gelöst, indem vom Subtrahenden zum Minuenden ergänzt wird (schritt- oder stellenweise).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dirty="0">
                <a:latin typeface="Arial" panose="020B0604020202020204" pitchFamily="34" charset="0"/>
                <a:cs typeface="Arial" panose="020B0604020202020204" pitchFamily="34" charset="0"/>
              </a:rPr>
              <a:t>Hilfsaufgabe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0" dirty="0">
                <a:latin typeface="Arial" panose="020B0604020202020204" pitchFamily="34" charset="0"/>
                <a:cs typeface="Arial" panose="020B0604020202020204" pitchFamily="34" charset="0"/>
              </a:rPr>
              <a:t>Eine einfacher zu rechnende Aufgabe wird zur Lösung genutzt. Diese wird in einem nächsten Schritt ausgeglichen.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2426890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sz="1200" dirty="0"/>
              <a:t>Der Lernweg über den “Dreischritt“ (Ich</a:t>
            </a:r>
            <a:r>
              <a:rPr lang="de-DE" sz="1200" baseline="0" dirty="0"/>
              <a:t> – Du – Wir) </a:t>
            </a:r>
            <a:r>
              <a:rPr lang="de-DE" sz="1200" dirty="0"/>
              <a:t>ist analog zu einer</a:t>
            </a:r>
            <a:r>
              <a:rPr lang="de-DE" sz="1200" baseline="0" dirty="0"/>
              <a:t> Lernumgebung „</a:t>
            </a:r>
            <a:r>
              <a:rPr lang="de-DE" sz="1200" dirty="0"/>
              <a:t>Von eigenen Wegen zum flexiblen Rechnen“ im Zahlraum</a:t>
            </a:r>
            <a:r>
              <a:rPr lang="de-DE" sz="1200" baseline="0" dirty="0"/>
              <a:t> bis 1000</a:t>
            </a:r>
            <a:r>
              <a:rPr lang="de-DE" sz="1200" dirty="0"/>
              <a:t> auf den Zahlraum bis 100 bezogen worden (</a:t>
            </a:r>
            <a:r>
              <a:rPr lang="de-DE" sz="1200" baseline="0" dirty="0"/>
              <a:t>Selter &amp; Zannetin, 2019, S. </a:t>
            </a:r>
            <a:r>
              <a:rPr lang="de-DE" sz="1200" dirty="0"/>
              <a:t>77-81).</a:t>
            </a:r>
          </a:p>
          <a:p>
            <a:pPr marL="0" marR="0" indent="0" algn="l" defTabSz="914400" rtl="0" eaLnBrk="1" fontAlgn="base" latinLnBrk="0" hangingPunct="1">
              <a:lnSpc>
                <a:spcPct val="100000"/>
              </a:lnSpc>
              <a:spcBef>
                <a:spcPct val="30000"/>
              </a:spcBef>
              <a:spcAft>
                <a:spcPct val="0"/>
              </a:spcAft>
              <a:buClrTx/>
              <a:buSzTx/>
              <a:buFontTx/>
              <a:buNone/>
              <a:tabLst/>
              <a:defRPr/>
            </a:pPr>
            <a:r>
              <a:rPr lang="de-DE" sz="1200" dirty="0"/>
              <a:t>Ausgehend von den eigenen, individuellen Wegen sollen die Kinder darauf aufbauend weitere Rechenwege kennenlernen, anwenden und dabei über die besonderen „Merkmale“ der Vorgehensweisen reflektieren, indem sie diese darstellen und erklären.</a:t>
            </a:r>
          </a:p>
          <a:p>
            <a:pPr marL="0" marR="0" indent="0" algn="l" defTabSz="914400" rtl="0" eaLnBrk="1" fontAlgn="base" latinLnBrk="0" hangingPunct="1">
              <a:lnSpc>
                <a:spcPct val="100000"/>
              </a:lnSpc>
              <a:spcBef>
                <a:spcPct val="30000"/>
              </a:spcBef>
              <a:spcAft>
                <a:spcPct val="0"/>
              </a:spcAft>
              <a:buClrTx/>
              <a:buSzTx/>
              <a:buFontTx/>
              <a:buNone/>
              <a:tabLst/>
              <a:defRPr/>
            </a:pPr>
            <a:endParaRPr lang="de-DE" sz="1200" dirty="0"/>
          </a:p>
          <a:p>
            <a:pPr marL="0" marR="0" indent="0" algn="l" defTabSz="914400" rtl="0" eaLnBrk="1" fontAlgn="base" latinLnBrk="0" hangingPunct="1">
              <a:lnSpc>
                <a:spcPct val="100000"/>
              </a:lnSpc>
              <a:spcBef>
                <a:spcPct val="30000"/>
              </a:spcBef>
              <a:spcAft>
                <a:spcPct val="0"/>
              </a:spcAft>
              <a:buClrTx/>
              <a:buSzTx/>
              <a:buFontTx/>
              <a:buNone/>
              <a:tabLst/>
              <a:defRPr/>
            </a:pPr>
            <a:r>
              <a:rPr lang="de-DE" sz="1200" dirty="0"/>
              <a:t>Wichtig: Dabei werden diese Schritte nicht als Phasen innerhalb einer Stunde „abgearbeitet“, sondern können sich über mehrere Stunden ausdehnen.</a:t>
            </a:r>
          </a:p>
          <a:p>
            <a:pPr marL="0" marR="0" indent="0" algn="l" defTabSz="914400" rtl="0" eaLnBrk="1" fontAlgn="base" latinLnBrk="0" hangingPunct="1">
              <a:lnSpc>
                <a:spcPct val="100000"/>
              </a:lnSpc>
              <a:spcBef>
                <a:spcPct val="30000"/>
              </a:spcBef>
              <a:spcAft>
                <a:spcPct val="0"/>
              </a:spcAft>
              <a:buClrTx/>
              <a:buSzTx/>
              <a:buFontTx/>
              <a:buNone/>
              <a:tabLst/>
              <a:defRPr/>
            </a:pPr>
            <a:endParaRPr lang="de-DE" sz="1200" dirty="0"/>
          </a:p>
          <a:p>
            <a:pPr marL="0" marR="0" indent="0" algn="l" defTabSz="914400" rtl="0" eaLnBrk="1" fontAlgn="base" latinLnBrk="0" hangingPunct="1">
              <a:lnSpc>
                <a:spcPct val="100000"/>
              </a:lnSpc>
              <a:spcBef>
                <a:spcPct val="30000"/>
              </a:spcBef>
              <a:spcAft>
                <a:spcPct val="0"/>
              </a:spcAft>
              <a:buClrTx/>
              <a:buSzTx/>
              <a:buFontTx/>
              <a:buNone/>
              <a:tabLst/>
              <a:defRPr/>
            </a:pPr>
            <a:r>
              <a:rPr lang="de-DE" sz="1200" dirty="0"/>
              <a:t>Dieser Lernweg wird ausführlich im Modul 3.6 „Halbschriftliches Rechnen“ dargestellt und erläutert (</a:t>
            </a:r>
            <a:r>
              <a:rPr lang="de-DE" b="0" i="0" u="none" strike="noStrike" dirty="0">
                <a:solidFill>
                  <a:srgbClr val="327D87"/>
                </a:solidFill>
                <a:effectLst/>
                <a:latin typeface="Open Sans" panose="020B0606030504020204" pitchFamily="34" charset="0"/>
                <a:hlinkClick r:id="rId3"/>
              </a:rPr>
              <a:t>https://pikas.dzlm.de/node/2073</a:t>
            </a:r>
            <a:r>
              <a:rPr lang="de-DE" sz="1200" dirty="0"/>
              <a:t>)</a:t>
            </a:r>
            <a:endParaRPr lang="de-DE" dirty="0"/>
          </a:p>
          <a:p>
            <a:endParaRPr lang="de-DE" dirty="0"/>
          </a:p>
        </p:txBody>
      </p:sp>
      <p:sp>
        <p:nvSpPr>
          <p:cNvPr id="4" name="Fußzeilenplatzhalt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PIKAS (pikas.dzlm.de)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5" name="Foliennummernplatzhalt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F1FC34-C851-E548-AB94-15AC694A075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505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dirty="0"/>
          </a:p>
        </p:txBody>
      </p:sp>
    </p:spTree>
    <p:extLst>
      <p:ext uri="{BB962C8B-B14F-4D97-AF65-F5344CB8AC3E}">
        <p14:creationId xmlns:p14="http://schemas.microsoft.com/office/powerpoint/2010/main" val="66344657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hyperlink" Target="https://pikas.dzlm.de/node/1253" TargetMode="External"/><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607F59BF-9292-6101-0C7F-B51CADEC237F}"/>
              </a:ext>
            </a:extLst>
          </p:cNvPr>
          <p:cNvPicPr>
            <a:picLocks/>
          </p:cNvPicPr>
          <p:nvPr userDrawn="1"/>
        </p:nvPicPr>
        <p:blipFill rotWithShape="1">
          <a:blip r:embed="rId2"/>
          <a:srcRect l="8630" r="6956"/>
          <a:stretch/>
        </p:blipFill>
        <p:spPr>
          <a:xfrm>
            <a:off x="0" y="1354404"/>
            <a:ext cx="9144000" cy="24886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0193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3"/>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4"/>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5"/>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6238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6"/>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7"/>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F64D3765-2FF9-26CD-C4BF-FE7729F9D0C3}"/>
              </a:ext>
            </a:extLst>
          </p:cNvPr>
          <p:cNvPicPr>
            <a:picLocks noChangeAspect="1"/>
          </p:cNvPicPr>
          <p:nvPr userDrawn="1"/>
        </p:nvPicPr>
        <p:blipFill>
          <a:blip r:embed="rId8"/>
          <a:stretch>
            <a:fillRect/>
          </a:stretch>
        </p:blipFill>
        <p:spPr>
          <a:xfrm>
            <a:off x="187470" y="237721"/>
            <a:ext cx="2610654" cy="994776"/>
          </a:xfrm>
          <a:prstGeom prst="rect">
            <a:avLst/>
          </a:prstGeom>
        </p:spPr>
      </p:pic>
    </p:spTree>
    <p:extLst>
      <p:ext uri="{BB962C8B-B14F-4D97-AF65-F5344CB8AC3E}">
        <p14:creationId xmlns:p14="http://schemas.microsoft.com/office/powerpoint/2010/main" val="3289572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 Seite)</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2"/>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2C128F3D-AE66-153A-4155-E0E4A80EFCE0}"/>
              </a:ext>
            </a:extLst>
          </p:cNvPr>
          <p:cNvPicPr>
            <a:picLocks noChangeAspect="1"/>
          </p:cNvPicPr>
          <p:nvPr userDrawn="1"/>
        </p:nvPicPr>
        <p:blipFill>
          <a:blip r:embed="rId3"/>
          <a:stretch>
            <a:fillRect/>
          </a:stretch>
        </p:blipFill>
        <p:spPr>
          <a:xfrm>
            <a:off x="181950" y="255678"/>
            <a:ext cx="863673" cy="730800"/>
          </a:xfrm>
          <a:prstGeom prst="rect">
            <a:avLst/>
          </a:prstGeom>
        </p:spPr>
      </p:pic>
    </p:spTree>
    <p:extLst>
      <p:ext uri="{BB962C8B-B14F-4D97-AF65-F5344CB8AC3E}">
        <p14:creationId xmlns:p14="http://schemas.microsoft.com/office/powerpoint/2010/main" val="1868868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‹Nr.›</a:t>
            </a:fld>
            <a:endParaRPr lang="de-DE" dirty="0"/>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Fazit</a:t>
            </a:r>
          </a:p>
        </p:txBody>
      </p:sp>
      <p:pic>
        <p:nvPicPr>
          <p:cNvPr id="19" name="Grafik 18">
            <a:extLst>
              <a:ext uri="{FF2B5EF4-FFF2-40B4-BE49-F238E27FC236}">
                <a16:creationId xmlns:a16="http://schemas.microsoft.com/office/drawing/2014/main" id="{A3E145AD-D002-6DE7-D593-B10994ABFB43}"/>
              </a:ext>
            </a:extLst>
          </p:cNvPr>
          <p:cNvPicPr>
            <a:picLocks/>
          </p:cNvPicPr>
          <p:nvPr userDrawn="1"/>
        </p:nvPicPr>
        <p:blipFill>
          <a:blip r:embed="rId3"/>
          <a:stretch>
            <a:fillRect/>
          </a:stretch>
        </p:blipFill>
        <p:spPr>
          <a:xfrm>
            <a:off x="121429" y="260617"/>
            <a:ext cx="855317" cy="732691"/>
          </a:xfrm>
          <a:prstGeom prst="rect">
            <a:avLst/>
          </a:prstGeom>
        </p:spPr>
      </p:pic>
    </p:spTree>
    <p:extLst>
      <p:ext uri="{BB962C8B-B14F-4D97-AF65-F5344CB8AC3E}">
        <p14:creationId xmlns:p14="http://schemas.microsoft.com/office/powerpoint/2010/main" val="3987019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FDCF8A2-15AC-1EDF-69E6-150C5713D944}"/>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3" name="Grafik 12">
            <a:extLst>
              <a:ext uri="{FF2B5EF4-FFF2-40B4-BE49-F238E27FC236}">
                <a16:creationId xmlns:a16="http://schemas.microsoft.com/office/drawing/2014/main" id="{723B5DC1-AAC9-10E4-D48F-593DAE11A871}"/>
              </a:ext>
            </a:extLst>
          </p:cNvPr>
          <p:cNvPicPr>
            <a:picLocks/>
          </p:cNvPicPr>
          <p:nvPr userDrawn="1"/>
        </p:nvPicPr>
        <p:blipFill>
          <a:blip r:embed="rId2"/>
          <a:stretch>
            <a:fillRect/>
          </a:stretch>
        </p:blipFill>
        <p:spPr>
          <a:xfrm>
            <a:off x="121429" y="260617"/>
            <a:ext cx="855317" cy="732691"/>
          </a:xfrm>
          <a:prstGeom prst="rect">
            <a:avLst/>
          </a:prstGeom>
        </p:spPr>
      </p:pic>
      <p:pic>
        <p:nvPicPr>
          <p:cNvPr id="3" name="Grafik 2">
            <a:extLst>
              <a:ext uri="{FF2B5EF4-FFF2-40B4-BE49-F238E27FC236}">
                <a16:creationId xmlns:a16="http://schemas.microsoft.com/office/drawing/2014/main" id="{1408C839-CF30-AAC6-9D54-AB665CCCBEEC}"/>
              </a:ext>
            </a:extLst>
          </p:cNvPr>
          <p:cNvPicPr>
            <a:picLocks noChangeAspect="1"/>
          </p:cNvPicPr>
          <p:nvPr userDrawn="1"/>
        </p:nvPicPr>
        <p:blipFill>
          <a:blip r:embed="rId3"/>
          <a:stretch>
            <a:fillRect/>
          </a:stretch>
        </p:blipFill>
        <p:spPr>
          <a:xfrm>
            <a:off x="643859" y="1282667"/>
            <a:ext cx="905127" cy="660393"/>
          </a:xfrm>
          <a:prstGeom prst="rect">
            <a:avLst/>
          </a:prstGeom>
        </p:spPr>
      </p:pic>
    </p:spTree>
    <p:extLst>
      <p:ext uri="{BB962C8B-B14F-4D97-AF65-F5344CB8AC3E}">
        <p14:creationId xmlns:p14="http://schemas.microsoft.com/office/powerpoint/2010/main" val="11792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D7A16147-F7C6-D28C-B5C8-07C2F30B5D6D}"/>
              </a:ext>
            </a:extLst>
          </p:cNvPr>
          <p:cNvPicPr>
            <a:picLocks noChangeAspect="1"/>
          </p:cNvPicPr>
          <p:nvPr userDrawn="1"/>
        </p:nvPicPr>
        <p:blipFill>
          <a:blip r:embed="rId2"/>
          <a:stretch>
            <a:fillRect/>
          </a:stretch>
        </p:blipFill>
        <p:spPr>
          <a:xfrm>
            <a:off x="174068" y="234857"/>
            <a:ext cx="864000" cy="731077"/>
          </a:xfrm>
          <a:prstGeom prst="rect">
            <a:avLst/>
          </a:prstGeom>
        </p:spPr>
      </p:pic>
      <p:pic>
        <p:nvPicPr>
          <p:cNvPr id="5" name="Grafik 4">
            <a:extLst>
              <a:ext uri="{FF2B5EF4-FFF2-40B4-BE49-F238E27FC236}">
                <a16:creationId xmlns:a16="http://schemas.microsoft.com/office/drawing/2014/main" id="{8EA99550-2901-1B0D-306E-E045854F0476}"/>
              </a:ext>
            </a:extLst>
          </p:cNvPr>
          <p:cNvPicPr>
            <a:picLocks noChangeAspect="1"/>
          </p:cNvPicPr>
          <p:nvPr userDrawn="1"/>
        </p:nvPicPr>
        <p:blipFill>
          <a:blip r:embed="rId3"/>
          <a:stretch>
            <a:fillRect/>
          </a:stretch>
        </p:blipFill>
        <p:spPr>
          <a:xfrm>
            <a:off x="751369" y="1331763"/>
            <a:ext cx="690107" cy="657245"/>
          </a:xfrm>
          <a:prstGeom prst="rect">
            <a:avLst/>
          </a:prstGeom>
        </p:spPr>
      </p:pic>
    </p:spTree>
    <p:extLst>
      <p:ext uri="{BB962C8B-B14F-4D97-AF65-F5344CB8AC3E}">
        <p14:creationId xmlns:p14="http://schemas.microsoft.com/office/powerpoint/2010/main" val="999951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D7A16147-F7C6-D28C-B5C8-07C2F30B5D6D}"/>
              </a:ext>
            </a:extLst>
          </p:cNvPr>
          <p:cNvPicPr>
            <a:picLocks noChangeAspect="1"/>
          </p:cNvPicPr>
          <p:nvPr userDrawn="1"/>
        </p:nvPicPr>
        <p:blipFill>
          <a:blip r:embed="rId2"/>
          <a:stretch>
            <a:fillRect/>
          </a:stretch>
        </p:blipFill>
        <p:spPr>
          <a:xfrm>
            <a:off x="174068" y="234857"/>
            <a:ext cx="864000" cy="731077"/>
          </a:xfrm>
          <a:prstGeom prst="rect">
            <a:avLst/>
          </a:prstGeom>
        </p:spPr>
      </p:pic>
      <p:pic>
        <p:nvPicPr>
          <p:cNvPr id="5" name="Grafik 4">
            <a:extLst>
              <a:ext uri="{FF2B5EF4-FFF2-40B4-BE49-F238E27FC236}">
                <a16:creationId xmlns:a16="http://schemas.microsoft.com/office/drawing/2014/main" id="{8EA99550-2901-1B0D-306E-E045854F0476}"/>
              </a:ext>
            </a:extLst>
          </p:cNvPr>
          <p:cNvPicPr>
            <a:picLocks noChangeAspect="1"/>
          </p:cNvPicPr>
          <p:nvPr userDrawn="1"/>
        </p:nvPicPr>
        <p:blipFill>
          <a:blip r:embed="rId3"/>
          <a:stretch>
            <a:fillRect/>
          </a:stretch>
        </p:blipFill>
        <p:spPr>
          <a:xfrm>
            <a:off x="751369" y="1331763"/>
            <a:ext cx="690107" cy="657245"/>
          </a:xfrm>
          <a:prstGeom prst="rect">
            <a:avLst/>
          </a:prstGeom>
        </p:spPr>
      </p:pic>
    </p:spTree>
    <p:extLst>
      <p:ext uri="{BB962C8B-B14F-4D97-AF65-F5344CB8AC3E}">
        <p14:creationId xmlns:p14="http://schemas.microsoft.com/office/powerpoint/2010/main" val="3458440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4C8F76DB-3760-07F1-2FD7-713DFBC6F10C}"/>
              </a:ext>
            </a:extLst>
          </p:cNvPr>
          <p:cNvPicPr>
            <a:picLocks noChangeAspect="1"/>
          </p:cNvPicPr>
          <p:nvPr userDrawn="1"/>
        </p:nvPicPr>
        <p:blipFill>
          <a:blip r:embed="rId2"/>
          <a:stretch>
            <a:fillRect/>
          </a:stretch>
        </p:blipFill>
        <p:spPr>
          <a:xfrm>
            <a:off x="145901" y="250352"/>
            <a:ext cx="853010" cy="723600"/>
          </a:xfrm>
          <a:prstGeom prst="rect">
            <a:avLst/>
          </a:prstGeom>
        </p:spPr>
      </p:pic>
      <p:pic>
        <p:nvPicPr>
          <p:cNvPr id="5" name="Grafik 4">
            <a:extLst>
              <a:ext uri="{FF2B5EF4-FFF2-40B4-BE49-F238E27FC236}">
                <a16:creationId xmlns:a16="http://schemas.microsoft.com/office/drawing/2014/main" id="{A86E42F6-4042-A737-7AF2-2EA9F4610F91}"/>
              </a:ext>
            </a:extLst>
          </p:cNvPr>
          <p:cNvPicPr>
            <a:picLocks noChangeAspect="1"/>
          </p:cNvPicPr>
          <p:nvPr userDrawn="1"/>
        </p:nvPicPr>
        <p:blipFill>
          <a:blip r:embed="rId3"/>
          <a:stretch>
            <a:fillRect/>
          </a:stretch>
        </p:blipFill>
        <p:spPr>
          <a:xfrm>
            <a:off x="572406" y="1302155"/>
            <a:ext cx="936000" cy="675669"/>
          </a:xfrm>
          <a:prstGeom prst="rect">
            <a:avLst/>
          </a:prstGeom>
        </p:spPr>
      </p:pic>
    </p:spTree>
    <p:extLst>
      <p:ext uri="{BB962C8B-B14F-4D97-AF65-F5344CB8AC3E}">
        <p14:creationId xmlns:p14="http://schemas.microsoft.com/office/powerpoint/2010/main" val="53561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Ihren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1A8FED5F-5512-1845-0276-FC83D1D479F6}"/>
              </a:ext>
            </a:extLst>
          </p:cNvPr>
          <p:cNvPicPr>
            <a:picLocks noChangeAspect="1"/>
          </p:cNvPicPr>
          <p:nvPr userDrawn="1"/>
        </p:nvPicPr>
        <p:blipFill>
          <a:blip r:embed="rId2"/>
          <a:stretch>
            <a:fillRect/>
          </a:stretch>
        </p:blipFill>
        <p:spPr>
          <a:xfrm>
            <a:off x="81345" y="238232"/>
            <a:ext cx="956723" cy="723020"/>
          </a:xfrm>
          <a:prstGeom prst="rect">
            <a:avLst/>
          </a:prstGeom>
        </p:spPr>
      </p:pic>
      <p:pic>
        <p:nvPicPr>
          <p:cNvPr id="5" name="Grafik 4">
            <a:extLst>
              <a:ext uri="{FF2B5EF4-FFF2-40B4-BE49-F238E27FC236}">
                <a16:creationId xmlns:a16="http://schemas.microsoft.com/office/drawing/2014/main" id="{F7647F94-249C-5FBA-C2A7-A759C5ADEA14}"/>
              </a:ext>
            </a:extLst>
          </p:cNvPr>
          <p:cNvPicPr>
            <a:picLocks noChangeAspect="1"/>
          </p:cNvPicPr>
          <p:nvPr userDrawn="1"/>
        </p:nvPicPr>
        <p:blipFill>
          <a:blip r:embed="rId3"/>
          <a:stretch>
            <a:fillRect/>
          </a:stretch>
        </p:blipFill>
        <p:spPr>
          <a:xfrm>
            <a:off x="589628" y="1316117"/>
            <a:ext cx="936000" cy="696367"/>
          </a:xfrm>
          <a:prstGeom prst="rect">
            <a:avLst/>
          </a:prstGeom>
        </p:spPr>
      </p:pic>
    </p:spTree>
    <p:extLst>
      <p:ext uri="{BB962C8B-B14F-4D97-AF65-F5344CB8AC3E}">
        <p14:creationId xmlns:p14="http://schemas.microsoft.com/office/powerpoint/2010/main" val="3312933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sp>
        <p:nvSpPr>
          <p:cNvPr id="3" name="Abgerundete rechteckige Legende 2">
            <a:extLst>
              <a:ext uri="{FF2B5EF4-FFF2-40B4-BE49-F238E27FC236}">
                <a16:creationId xmlns:a16="http://schemas.microsoft.com/office/drawing/2014/main" id="{6B2ABA8C-7F88-A5A8-4EB1-FDC7AAE90CD2}"/>
              </a:ext>
            </a:extLst>
          </p:cNvPr>
          <p:cNvSpPr/>
          <p:nvPr userDrawn="1"/>
        </p:nvSpPr>
        <p:spPr>
          <a:xfrm>
            <a:off x="1080655" y="696190"/>
            <a:ext cx="3108573" cy="1504750"/>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Textfeld 3">
            <a:extLst>
              <a:ext uri="{FF2B5EF4-FFF2-40B4-BE49-F238E27FC236}">
                <a16:creationId xmlns:a16="http://schemas.microsoft.com/office/drawing/2014/main" id="{26F91BBB-FB3A-C6EC-D0AA-D9E05439AED4}"/>
              </a:ext>
            </a:extLst>
          </p:cNvPr>
          <p:cNvSpPr txBox="1"/>
          <p:nvPr userDrawn="1"/>
        </p:nvSpPr>
        <p:spPr>
          <a:xfrm>
            <a:off x="1285119" y="966747"/>
            <a:ext cx="2699644"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Zeit für eine Pause!</a:t>
            </a:r>
          </a:p>
        </p:txBody>
      </p:sp>
      <p:pic>
        <p:nvPicPr>
          <p:cNvPr id="5" name="Grafik 4">
            <a:extLst>
              <a:ext uri="{FF2B5EF4-FFF2-40B4-BE49-F238E27FC236}">
                <a16:creationId xmlns:a16="http://schemas.microsoft.com/office/drawing/2014/main" id="{974865D4-90F1-54EB-D1D8-5F7446BF9341}"/>
              </a:ext>
            </a:extLst>
          </p:cNvPr>
          <p:cNvPicPr>
            <a:picLocks noChangeAspect="1"/>
          </p:cNvPicPr>
          <p:nvPr userDrawn="1"/>
        </p:nvPicPr>
        <p:blipFill>
          <a:blip r:embed="rId2"/>
          <a:stretch>
            <a:fillRect/>
          </a:stretch>
        </p:blipFill>
        <p:spPr>
          <a:xfrm>
            <a:off x="3039755" y="1562720"/>
            <a:ext cx="4491874" cy="4328533"/>
          </a:xfrm>
          <a:prstGeom prst="rect">
            <a:avLst/>
          </a:prstGeom>
        </p:spPr>
      </p:pic>
      <p:sp>
        <p:nvSpPr>
          <p:cNvPr id="6" name="Rechteck 5">
            <a:extLst>
              <a:ext uri="{FF2B5EF4-FFF2-40B4-BE49-F238E27FC236}">
                <a16:creationId xmlns:a16="http://schemas.microsoft.com/office/drawing/2014/main" id="{C2106596-290A-4B3A-BAEF-4ED2AF7F95C4}"/>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Rechteck 6">
            <a:extLst>
              <a:ext uri="{FF2B5EF4-FFF2-40B4-BE49-F238E27FC236}">
                <a16:creationId xmlns:a16="http://schemas.microsoft.com/office/drawing/2014/main" id="{305F65EA-C437-08D6-A10F-491BE86584D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8" name="Datumsplatzhalter 18">
            <a:extLst>
              <a:ext uri="{FF2B5EF4-FFF2-40B4-BE49-F238E27FC236}">
                <a16:creationId xmlns:a16="http://schemas.microsoft.com/office/drawing/2014/main" id="{EAB262DA-BBDE-9108-205C-CD1A4AF87B59}"/>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9" name="Foliennummernplatzhalter 20">
            <a:extLst>
              <a:ext uri="{FF2B5EF4-FFF2-40B4-BE49-F238E27FC236}">
                <a16:creationId xmlns:a16="http://schemas.microsoft.com/office/drawing/2014/main" id="{C5E846F6-5455-B533-A0DC-CB179E46CE9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0" name="Datumsplatzhalter 18">
            <a:extLst>
              <a:ext uri="{FF2B5EF4-FFF2-40B4-BE49-F238E27FC236}">
                <a16:creationId xmlns:a16="http://schemas.microsoft.com/office/drawing/2014/main" id="{C41AA2C9-1AC0-F640-02E4-BE85449861D4}"/>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76140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2"/>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B4B4764-2465-A245-B502-954B24CA736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EB98936B-0E8B-2487-737B-4C150D0A6303}"/>
              </a:ext>
            </a:extLst>
          </p:cNvPr>
          <p:cNvPicPr>
            <a:picLocks noChangeAspect="1"/>
          </p:cNvPicPr>
          <p:nvPr userDrawn="1"/>
        </p:nvPicPr>
        <p:blipFill>
          <a:blip r:embed="rId3"/>
          <a:stretch>
            <a:fillRect/>
          </a:stretch>
        </p:blipFill>
        <p:spPr>
          <a:xfrm>
            <a:off x="43592" y="141145"/>
            <a:ext cx="1054210" cy="798706"/>
          </a:xfrm>
          <a:prstGeom prst="rect">
            <a:avLst/>
          </a:prstGeom>
        </p:spPr>
      </p:pic>
    </p:spTree>
    <p:extLst>
      <p:ext uri="{BB962C8B-B14F-4D97-AF65-F5344CB8AC3E}">
        <p14:creationId xmlns:p14="http://schemas.microsoft.com/office/powerpoint/2010/main" val="3634917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21" name="Grafik 20">
            <a:extLst>
              <a:ext uri="{FF2B5EF4-FFF2-40B4-BE49-F238E27FC236}">
                <a16:creationId xmlns:a16="http://schemas.microsoft.com/office/drawing/2014/main" id="{66989DA8-5097-1759-5A78-429D950FEB55}"/>
              </a:ext>
            </a:extLst>
          </p:cNvPr>
          <p:cNvPicPr>
            <a:picLocks noChangeAspect="1"/>
          </p:cNvPicPr>
          <p:nvPr userDrawn="1"/>
        </p:nvPicPr>
        <p:blipFill>
          <a:blip r:embed="rId3"/>
          <a:stretch>
            <a:fillRect/>
          </a:stretch>
        </p:blipFill>
        <p:spPr>
          <a:xfrm>
            <a:off x="174068" y="234857"/>
            <a:ext cx="864000" cy="731077"/>
          </a:xfrm>
          <a:prstGeom prst="rect">
            <a:avLst/>
          </a:prstGeom>
        </p:spPr>
      </p:pic>
    </p:spTree>
    <p:extLst>
      <p:ext uri="{BB962C8B-B14F-4D97-AF65-F5344CB8AC3E}">
        <p14:creationId xmlns:p14="http://schemas.microsoft.com/office/powerpoint/2010/main" val="1270220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6"/>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693FEAEE-6B37-CE2A-74D3-B4F91BC9BA02}"/>
              </a:ext>
            </a:extLst>
          </p:cNvPr>
          <p:cNvPicPr>
            <a:picLocks noChangeAspect="1"/>
          </p:cNvPicPr>
          <p:nvPr userDrawn="1"/>
        </p:nvPicPr>
        <p:blipFill>
          <a:blip r:embed="rId7"/>
          <a:stretch>
            <a:fillRect/>
          </a:stretch>
        </p:blipFill>
        <p:spPr>
          <a:xfrm>
            <a:off x="187470" y="237721"/>
            <a:ext cx="2610654" cy="994776"/>
          </a:xfrm>
          <a:prstGeom prst="rect">
            <a:avLst/>
          </a:prstGeom>
        </p:spPr>
      </p:pic>
    </p:spTree>
    <p:extLst>
      <p:ext uri="{BB962C8B-B14F-4D97-AF65-F5344CB8AC3E}">
        <p14:creationId xmlns:p14="http://schemas.microsoft.com/office/powerpoint/2010/main" val="3929511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20" name="Grafik 19">
            <a:extLst>
              <a:ext uri="{FF2B5EF4-FFF2-40B4-BE49-F238E27FC236}">
                <a16:creationId xmlns:a16="http://schemas.microsoft.com/office/drawing/2014/main" id="{F1E687E9-24B0-FF0E-65AE-BCA1A86E2939}"/>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768381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2" name="Grafik 11">
            <a:extLst>
              <a:ext uri="{FF2B5EF4-FFF2-40B4-BE49-F238E27FC236}">
                <a16:creationId xmlns:a16="http://schemas.microsoft.com/office/drawing/2014/main" id="{962A6D5C-B5DF-BBFE-11D5-D22B42789A64}"/>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820343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2"/>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3"/>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4"/>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5"/>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6"/>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pic>
        <p:nvPicPr>
          <p:cNvPr id="16" name="Grafik 15">
            <a:extLst>
              <a:ext uri="{FF2B5EF4-FFF2-40B4-BE49-F238E27FC236}">
                <a16:creationId xmlns:a16="http://schemas.microsoft.com/office/drawing/2014/main" id="{272135E0-5499-62F1-4071-402B17708C75}"/>
              </a:ext>
            </a:extLst>
          </p:cNvPr>
          <p:cNvPicPr>
            <a:picLocks/>
          </p:cNvPicPr>
          <p:nvPr userDrawn="1"/>
        </p:nvPicPr>
        <p:blipFill>
          <a:blip r:embed="rId7"/>
          <a:stretch>
            <a:fillRect/>
          </a:stretch>
        </p:blipFill>
        <p:spPr>
          <a:xfrm>
            <a:off x="4689083" y="1641402"/>
            <a:ext cx="3704400" cy="3873573"/>
          </a:xfrm>
          <a:prstGeom prst="rect">
            <a:avLst/>
          </a:prstGeom>
        </p:spPr>
      </p:pic>
    </p:spTree>
    <p:extLst>
      <p:ext uri="{BB962C8B-B14F-4D97-AF65-F5344CB8AC3E}">
        <p14:creationId xmlns:p14="http://schemas.microsoft.com/office/powerpoint/2010/main" val="4172986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ocialmediakanäl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415586" y="2183747"/>
            <a:ext cx="4800134" cy="4099493"/>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376825"/>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779484" y="2701061"/>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684234" y="1023344"/>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6976847" y="801451"/>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6976847" y="2512879"/>
            <a:ext cx="1440000" cy="144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5489711" y="5172098"/>
            <a:ext cx="144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5305647" y="3466339"/>
            <a:ext cx="160526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5305647" y="1718053"/>
            <a:ext cx="1547428"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9475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jektseiten">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4796098" y="975404"/>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4930773" y="1241895"/>
            <a:ext cx="3525790"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t>
            </a:r>
            <a:r>
              <a:rPr lang="de-DE" sz="2400" b="1">
                <a:latin typeface="Arial" panose="020B0604020202020204" pitchFamily="34" charset="0"/>
                <a:cs typeface="Arial" panose="020B0604020202020204" pitchFamily="34" charset="0"/>
              </a:rPr>
              <a:t>auf unseren </a:t>
            </a:r>
            <a:r>
              <a:rPr lang="de-DE" sz="2400" b="1" dirty="0">
                <a:latin typeface="Arial" panose="020B0604020202020204" pitchFamily="34" charset="0"/>
                <a:cs typeface="Arial" panose="020B0604020202020204" pitchFamily="34" charset="0"/>
              </a:rPr>
              <a:t>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5421908" y="553352"/>
            <a:ext cx="2472263"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1985741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23701A92-8C07-E24A-A837-35BC30ABD665}" type="datetime6">
              <a:rPr lang="de-DE" smtClean="0"/>
              <a:t>April 24</a:t>
            </a:fld>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7" name="Grafik 16">
            <a:extLst>
              <a:ext uri="{FF2B5EF4-FFF2-40B4-BE49-F238E27FC236}">
                <a16:creationId xmlns:a16="http://schemas.microsoft.com/office/drawing/2014/main" id="{FC5762E8-FDFE-AA33-94D7-064B64BFAAC6}"/>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2493952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Überschrift_Grafik">
    <p:spTree>
      <p:nvGrpSpPr>
        <p:cNvPr id="1" name=""/>
        <p:cNvGrpSpPr/>
        <p:nvPr/>
      </p:nvGrpSpPr>
      <p:grpSpPr>
        <a:xfrm>
          <a:off x="0" y="0"/>
          <a:ext cx="0" cy="0"/>
          <a:chOff x="0" y="0"/>
          <a:chExt cx="0" cy="0"/>
        </a:xfrm>
      </p:grpSpPr>
      <p:sp>
        <p:nvSpPr>
          <p:cNvPr id="9" name="Titelplatzhalter 2"/>
          <p:cNvSpPr>
            <a:spLocks noGrp="1"/>
          </p:cNvSpPr>
          <p:nvPr>
            <p:ph type="title"/>
          </p:nvPr>
        </p:nvSpPr>
        <p:spPr>
          <a:xfrm>
            <a:off x="620340" y="284469"/>
            <a:ext cx="7886700" cy="490861"/>
          </a:xfrm>
          <a:prstGeom prst="rect">
            <a:avLst/>
          </a:prstGeom>
        </p:spPr>
        <p:txBody>
          <a:bodyPr vert="horz" lIns="91440" tIns="45720" rIns="91440" bIns="45720" rtlCol="0" anchor="ctr">
            <a:normAutofit/>
          </a:bodyPr>
          <a:lstStyle/>
          <a:p>
            <a:r>
              <a:rPr lang="de-DE"/>
              <a:t>Mastertitelformat bearbeiten</a:t>
            </a:r>
            <a:endParaRPr lang="de-DE" dirty="0"/>
          </a:p>
        </p:txBody>
      </p:sp>
      <p:sp>
        <p:nvSpPr>
          <p:cNvPr id="4" name="Textplatzhalter 3"/>
          <p:cNvSpPr>
            <a:spLocks noGrp="1"/>
          </p:cNvSpPr>
          <p:nvPr>
            <p:ph type="body" sz="quarter" idx="10"/>
          </p:nvPr>
        </p:nvSpPr>
        <p:spPr>
          <a:xfrm>
            <a:off x="624260" y="10719"/>
            <a:ext cx="3659708" cy="249931"/>
          </a:xfrm>
        </p:spPr>
        <p:txBody>
          <a:bodyPr lIns="108000" anchor="t" anchorCtr="0"/>
          <a:lstStyle>
            <a:lvl1pPr marL="0" indent="0">
              <a:buNone/>
              <a:defRPr sz="923">
                <a:solidFill>
                  <a:srgbClr val="FFFFFF"/>
                </a:solidFill>
              </a:defRPr>
            </a:lvl1pPr>
          </a:lstStyle>
          <a:p>
            <a:pPr lvl="0"/>
            <a:r>
              <a:rPr lang="de-DE"/>
              <a:t>Mastertextformat bearbeiten</a:t>
            </a:r>
          </a:p>
        </p:txBody>
      </p:sp>
    </p:spTree>
    <p:extLst>
      <p:ext uri="{BB962C8B-B14F-4D97-AF65-F5344CB8AC3E}">
        <p14:creationId xmlns:p14="http://schemas.microsoft.com/office/powerpoint/2010/main" val="2150025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6F3E72A2-FB82-BA52-EA3D-5DABC5A955E3}"/>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a:t>
            </a:r>
            <a:r>
              <a:rPr lang="de-DE" sz="1400" dirty="0"/>
              <a:t>(z. B. auch einzelne Folie oder Ausschnitte/Abbildungen)</a:t>
            </a:r>
            <a:r>
              <a:rPr lang="de-DE" sz="1400" dirty="0">
                <a:latin typeface="Arial" panose="020B0604020202020204" pitchFamily="34" charset="0"/>
                <a:cs typeface="Arial" panose="020B0604020202020204" pitchFamily="34" charset="0"/>
              </a:rPr>
              <a:t>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endParaRPr>
          </a:p>
          <a:p>
            <a:endParaRPr lang="de-DE" sz="1800" dirty="0"/>
          </a:p>
        </p:txBody>
      </p:sp>
      <p:sp>
        <p:nvSpPr>
          <p:cNvPr id="4" name="Textfeld 3">
            <a:extLst>
              <a:ext uri="{FF2B5EF4-FFF2-40B4-BE49-F238E27FC236}">
                <a16:creationId xmlns:a16="http://schemas.microsoft.com/office/drawing/2014/main" id="{96E1973D-FBBA-5903-6160-4DF1C1B4B4A5}"/>
              </a:ext>
            </a:extLst>
          </p:cNvPr>
          <p:cNvSpPr txBox="1"/>
          <p:nvPr userDrawn="1"/>
        </p:nvSpPr>
        <p:spPr>
          <a:xfrm>
            <a:off x="1004185" y="368599"/>
            <a:ext cx="7009509"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5" name="Textfeld 4">
            <a:extLst>
              <a:ext uri="{FF2B5EF4-FFF2-40B4-BE49-F238E27FC236}">
                <a16:creationId xmlns:a16="http://schemas.microsoft.com/office/drawing/2014/main" id="{458558E4-8E6D-3E86-E891-5FBE78C4FE97}"/>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2408110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t>… den </a:t>
            </a:r>
            <a:r>
              <a:rPr lang="de-DE" sz="1400" i="1" dirty="0"/>
              <a:t>gesamten Foliensatz</a:t>
            </a:r>
            <a:r>
              <a:rPr lang="de-DE" sz="1400" dirty="0"/>
              <a:t>, verweisen Sie entweder zu Beginn oder am Ende des Foliensatzes mit einer Folie auf die entsprechende PIKAS-Seite, von der der Foliensatz entnommen wurde („Quelle: https://pikas.dzlm.de/</a:t>
            </a:r>
            <a:r>
              <a:rPr lang="de-DE" sz="1400" dirty="0" err="1"/>
              <a:t>node</a:t>
            </a:r>
            <a:r>
              <a:rPr lang="de-DE" sz="1400" dirty="0"/>
              <a:t>/588“)</a:t>
            </a:r>
          </a:p>
          <a:p>
            <a:pPr marL="285750" indent="-285750">
              <a:lnSpc>
                <a:spcPct val="120000"/>
              </a:lnSpc>
              <a:spcBef>
                <a:spcPts val="600"/>
              </a:spcBef>
              <a:buFont typeface="Arial" panose="020B0604020202020204" pitchFamily="34" charset="0"/>
              <a:buChar char="•"/>
            </a:pPr>
            <a:r>
              <a:rPr lang="de-DE" sz="1400" dirty="0"/>
              <a:t>… nur </a:t>
            </a:r>
            <a:r>
              <a:rPr lang="de-DE" sz="1400" i="1" dirty="0"/>
              <a:t>Einzelfolien aus dem Foliensatz</a:t>
            </a:r>
            <a:r>
              <a:rPr lang="de-DE" sz="1400" dirty="0"/>
              <a:t>, setzen Sie den Verweis auf jede der entnommenen Folien (z. B. unten an den Folienrand „Quelle: https://</a:t>
            </a:r>
            <a:r>
              <a:rPr lang="de-DE" sz="1400" dirty="0" err="1"/>
              <a:t>pikas.dzlm.de</a:t>
            </a:r>
            <a:r>
              <a:rPr lang="de-DE" sz="1400" dirty="0"/>
              <a:t>/</a:t>
            </a:r>
            <a:r>
              <a:rPr lang="de-DE" sz="1400" dirty="0" err="1"/>
              <a:t>node</a:t>
            </a:r>
            <a:r>
              <a:rPr lang="de-DE" sz="1400" dirty="0"/>
              <a:t>/588“).</a:t>
            </a:r>
          </a:p>
          <a:p>
            <a:pPr marL="285750" indent="-285750">
              <a:lnSpc>
                <a:spcPct val="120000"/>
              </a:lnSpc>
              <a:spcBef>
                <a:spcPts val="600"/>
              </a:spcBef>
              <a:buFont typeface="Arial" panose="020B0604020202020204" pitchFamily="34" charset="0"/>
              <a:buChar char="•"/>
            </a:pPr>
            <a:r>
              <a:rPr lang="de-DE" sz="1400" dirty="0"/>
              <a:t>… nur </a:t>
            </a:r>
            <a:r>
              <a:rPr lang="de-DE" sz="1400" i="1" dirty="0"/>
              <a:t>Teile einer Folie</a:t>
            </a:r>
            <a:r>
              <a:rPr lang="de-DE" sz="1400" dirty="0"/>
              <a:t>, setzen Sie den Verweis auf der neu erstellten Folie unter den entnommenen Teil der Originalfolie (z. B. unter ein Bild/ einen Absatz „Quelle: https://</a:t>
            </a:r>
            <a:r>
              <a:rPr lang="de-DE" sz="1400" dirty="0" err="1"/>
              <a:t>pikas.dzlm.de</a:t>
            </a:r>
            <a:r>
              <a:rPr lang="de-DE" sz="1400" dirty="0"/>
              <a:t>/</a:t>
            </a:r>
            <a:r>
              <a:rPr lang="de-DE" sz="1400" dirty="0" err="1"/>
              <a:t>node</a:t>
            </a:r>
            <a:r>
              <a:rPr lang="de-DE" sz="1400" dirty="0"/>
              <a:t>/588“).</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37052136-00D4-9706-133D-01670904B126}"/>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3611508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1" name="Grafik 10">
            <a:extLst>
              <a:ext uri="{FF2B5EF4-FFF2-40B4-BE49-F238E27FC236}">
                <a16:creationId xmlns:a16="http://schemas.microsoft.com/office/drawing/2014/main" id="{B96EB093-6204-3DBD-0F93-7B106D7E0A32}"/>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24276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4069058490"/>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pic>
        <p:nvPicPr>
          <p:cNvPr id="12" name="Grafik 11">
            <a:extLst>
              <a:ext uri="{FF2B5EF4-FFF2-40B4-BE49-F238E27FC236}">
                <a16:creationId xmlns:a16="http://schemas.microsoft.com/office/drawing/2014/main" id="{6C0BA017-9334-2448-6D20-4AB202DACA53}"/>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191092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pic>
        <p:nvPicPr>
          <p:cNvPr id="21" name="Grafik 20">
            <a:extLst>
              <a:ext uri="{FF2B5EF4-FFF2-40B4-BE49-F238E27FC236}">
                <a16:creationId xmlns:a16="http://schemas.microsoft.com/office/drawing/2014/main" id="{7100F8D3-8097-9B2C-0A65-DA770201EC3E}"/>
              </a:ext>
            </a:extLst>
          </p:cNvPr>
          <p:cNvPicPr>
            <a:picLocks/>
          </p:cNvPicPr>
          <p:nvPr userDrawn="1"/>
        </p:nvPicPr>
        <p:blipFill>
          <a:blip r:embed="rId2"/>
          <a:stretch>
            <a:fillRect/>
          </a:stretch>
        </p:blipFill>
        <p:spPr>
          <a:xfrm>
            <a:off x="121429" y="260617"/>
            <a:ext cx="855317" cy="732691"/>
          </a:xfrm>
          <a:prstGeom prst="rect">
            <a:avLst/>
          </a:prstGeom>
        </p:spPr>
      </p:pic>
      <p:sp>
        <p:nvSpPr>
          <p:cNvPr id="22" name="Rechteck 21">
            <a:extLst>
              <a:ext uri="{FF2B5EF4-FFF2-40B4-BE49-F238E27FC236}">
                <a16:creationId xmlns:a16="http://schemas.microsoft.com/office/drawing/2014/main" id="{46F75C2C-870D-D2CF-E580-B4F102E9E5A7}"/>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Tree>
    <p:extLst>
      <p:ext uri="{BB962C8B-B14F-4D97-AF65-F5344CB8AC3E}">
        <p14:creationId xmlns:p14="http://schemas.microsoft.com/office/powerpoint/2010/main" val="3018175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7" name="Grafik 16">
            <a:extLst>
              <a:ext uri="{FF2B5EF4-FFF2-40B4-BE49-F238E27FC236}">
                <a16:creationId xmlns:a16="http://schemas.microsoft.com/office/drawing/2014/main" id="{FC5762E8-FDFE-AA33-94D7-064B64BFAAC6}"/>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695853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7" name="Grafik 16">
            <a:extLst>
              <a:ext uri="{FF2B5EF4-FFF2-40B4-BE49-F238E27FC236}">
                <a16:creationId xmlns:a16="http://schemas.microsoft.com/office/drawing/2014/main" id="{CD322BB7-D544-AC10-C3E0-60DBA3548AAC}"/>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3008819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82" r:id="rId1"/>
    <p:sldLayoutId id="2147483649" r:id="rId2"/>
    <p:sldLayoutId id="2147483683" r:id="rId3"/>
    <p:sldLayoutId id="2147483701" r:id="rId4"/>
    <p:sldLayoutId id="2147483684" r:id="rId5"/>
    <p:sldLayoutId id="2147483691" r:id="rId6"/>
    <p:sldLayoutId id="2147483689" r:id="rId7"/>
    <p:sldLayoutId id="2147483686" r:id="rId8"/>
    <p:sldLayoutId id="2147483688" r:id="rId9"/>
    <p:sldLayoutId id="2147483661" r:id="rId10"/>
    <p:sldLayoutId id="2147483696" r:id="rId11"/>
    <p:sldLayoutId id="2147483692" r:id="rId12"/>
    <p:sldLayoutId id="2147483693" r:id="rId13"/>
    <p:sldLayoutId id="2147483731" r:id="rId14"/>
    <p:sldLayoutId id="2147483694" r:id="rId15"/>
    <p:sldLayoutId id="2147483695" r:id="rId16"/>
    <p:sldLayoutId id="2147483699" r:id="rId17"/>
    <p:sldLayoutId id="2147483666" r:id="rId18"/>
    <p:sldLayoutId id="2147483669" r:id="rId19"/>
    <p:sldLayoutId id="2147483652" r:id="rId20"/>
    <p:sldLayoutId id="2147483668" r:id="rId21"/>
    <p:sldLayoutId id="2147483662" r:id="rId22"/>
    <p:sldLayoutId id="2147483698" r:id="rId23"/>
    <p:sldLayoutId id="2147483697" r:id="rId24"/>
    <p:sldLayoutId id="2147483703" r:id="rId25"/>
    <p:sldLayoutId id="2147483729" r:id="rId26"/>
  </p:sldLayoutIdLst>
  <p:hf hd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8.xml"/><Relationship Id="rId5" Type="http://schemas.openxmlformats.org/officeDocument/2006/relationships/image" Target="../media/image54.emf"/><Relationship Id="rId4" Type="http://schemas.openxmlformats.org/officeDocument/2006/relationships/image" Target="../media/image53.jpe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58.png"/><Relationship Id="rId11" Type="http://schemas.openxmlformats.org/officeDocument/2006/relationships/image" Target="../media/image61.jpeg"/><Relationship Id="rId5" Type="http://schemas.openxmlformats.org/officeDocument/2006/relationships/oleObject" Target="../embeddings/oleObject2.bin"/><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oleObject" Target="../embeddings/oleObject4.bin"/></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64.jpg"/></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image" Target="../media/image67.png"/><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8.xml"/><Relationship Id="rId5" Type="http://schemas.openxmlformats.org/officeDocument/2006/relationships/image" Target="../media/image70.png"/><Relationship Id="rId4" Type="http://schemas.openxmlformats.org/officeDocument/2006/relationships/image" Target="../media/image69.png"/></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60.xml"/><Relationship Id="rId1" Type="http://schemas.openxmlformats.org/officeDocument/2006/relationships/slideLayout" Target="../slideLayouts/slideLayout8.xml"/><Relationship Id="rId4" Type="http://schemas.openxmlformats.org/officeDocument/2006/relationships/image" Target="../media/image73.emf"/></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8" Type="http://schemas.openxmlformats.org/officeDocument/2006/relationships/hyperlink" Target="https://pikas.dzlm.de/node/677" TargetMode="External"/><Relationship Id="rId3" Type="http://schemas.openxmlformats.org/officeDocument/2006/relationships/hyperlink" Target="https://kira.dzlm.de/node/463" TargetMode="External"/><Relationship Id="rId7" Type="http://schemas.openxmlformats.org/officeDocument/2006/relationships/hyperlink" Target="https://pikas.dzlm.de/node/676" TargetMode="External"/><Relationship Id="rId2" Type="http://schemas.openxmlformats.org/officeDocument/2006/relationships/notesSlide" Target="../notesSlides/notesSlide65.xml"/><Relationship Id="rId1" Type="http://schemas.openxmlformats.org/officeDocument/2006/relationships/slideLayout" Target="../slideLayouts/slideLayout9.xml"/><Relationship Id="rId6" Type="http://schemas.openxmlformats.org/officeDocument/2006/relationships/hyperlink" Target="https://mahiko.dzlm.de/node/461" TargetMode="External"/><Relationship Id="rId5" Type="http://schemas.openxmlformats.org/officeDocument/2006/relationships/hyperlink" Target="https://mahiko.dzlm.de/node/437" TargetMode="External"/><Relationship Id="rId4" Type="http://schemas.openxmlformats.org/officeDocument/2006/relationships/hyperlink" Target="https://kira.dzlm.de/node/464"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https://pikas.dzlm.de/node/1573" TargetMode="External"/><Relationship Id="rId3" Type="http://schemas.openxmlformats.org/officeDocument/2006/relationships/hyperlink" Target="https://mahiko.dzlm.de/node/167" TargetMode="External"/><Relationship Id="rId7" Type="http://schemas.openxmlformats.org/officeDocument/2006/relationships/hyperlink" Target="https://pikas.dzlm.de/node/1572" TargetMode="External"/><Relationship Id="rId2" Type="http://schemas.openxmlformats.org/officeDocument/2006/relationships/notesSlide" Target="../notesSlides/notesSlide66.xml"/><Relationship Id="rId1" Type="http://schemas.openxmlformats.org/officeDocument/2006/relationships/slideLayout" Target="../slideLayouts/slideLayout9.xml"/><Relationship Id="rId6" Type="http://schemas.openxmlformats.org/officeDocument/2006/relationships/hyperlink" Target="https://pikas.dzlm.de/node/1571" TargetMode="External"/><Relationship Id="rId5" Type="http://schemas.openxmlformats.org/officeDocument/2006/relationships/hyperlink" Target="https://pikas.dzlm.de/node/665" TargetMode="External"/><Relationship Id="rId4" Type="http://schemas.openxmlformats.org/officeDocument/2006/relationships/hyperlink" Target="https://mahiko.dzlm.de/node/177"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2186DF51-666A-A24C-A54C-47F78BBA3B38}"/>
              </a:ext>
            </a:extLst>
          </p:cNvPr>
          <p:cNvSpPr>
            <a:spLocks noGrp="1"/>
          </p:cNvSpPr>
          <p:nvPr>
            <p:ph type="subTitle" idx="1"/>
          </p:nvPr>
        </p:nvSpPr>
        <p:spPr/>
        <p:txBody>
          <a:bodyPr/>
          <a:lstStyle/>
          <a:p>
            <a:r>
              <a:rPr lang="de-DE" dirty="0"/>
              <a:t>Modul 3.7</a:t>
            </a:r>
          </a:p>
        </p:txBody>
      </p:sp>
      <p:sp>
        <p:nvSpPr>
          <p:cNvPr id="3" name="Titel 2">
            <a:extLst>
              <a:ext uri="{FF2B5EF4-FFF2-40B4-BE49-F238E27FC236}">
                <a16:creationId xmlns:a16="http://schemas.microsoft.com/office/drawing/2014/main" id="{FC4C3345-AA9E-B549-8E81-AF6C6B177643}"/>
              </a:ext>
            </a:extLst>
          </p:cNvPr>
          <p:cNvSpPr>
            <a:spLocks noGrp="1"/>
          </p:cNvSpPr>
          <p:nvPr>
            <p:ph type="ctrTitle"/>
          </p:nvPr>
        </p:nvSpPr>
        <p:spPr/>
        <p:txBody>
          <a:bodyPr/>
          <a:lstStyle/>
          <a:p>
            <a:r>
              <a:rPr lang="de-DE" dirty="0"/>
              <a:t>Schriftliches Rechnen</a:t>
            </a:r>
          </a:p>
        </p:txBody>
      </p:sp>
      <p:sp>
        <p:nvSpPr>
          <p:cNvPr id="4" name="Textplatzhalter 3">
            <a:extLst>
              <a:ext uri="{FF2B5EF4-FFF2-40B4-BE49-F238E27FC236}">
                <a16:creationId xmlns:a16="http://schemas.microsoft.com/office/drawing/2014/main" id="{88A891FF-4D11-E048-BB3C-A4812753FC7A}"/>
              </a:ext>
            </a:extLst>
          </p:cNvPr>
          <p:cNvSpPr>
            <a:spLocks noGrp="1"/>
          </p:cNvSpPr>
          <p:nvPr>
            <p:ph type="body" idx="10"/>
          </p:nvPr>
        </p:nvSpPr>
        <p:spPr/>
        <p:txBody>
          <a:bodyPr/>
          <a:lstStyle/>
          <a:p>
            <a:r>
              <a:rPr lang="de-DE" dirty="0"/>
              <a:t>Arithmetische Basiskompetenzen sichern – Rechenschwierigkeiten vermeiden </a:t>
            </a:r>
          </a:p>
          <a:p>
            <a:endParaRPr lang="de-DE" dirty="0"/>
          </a:p>
        </p:txBody>
      </p:sp>
    </p:spTree>
    <p:extLst>
      <p:ext uri="{BB962C8B-B14F-4D97-AF65-F5344CB8AC3E}">
        <p14:creationId xmlns:p14="http://schemas.microsoft.com/office/powerpoint/2010/main" val="316200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BF4CCB-4AB8-C176-8E22-72179DBE8A0D}"/>
              </a:ext>
            </a:extLst>
          </p:cNvPr>
          <p:cNvSpPr>
            <a:spLocks noGrp="1"/>
          </p:cNvSpPr>
          <p:nvPr>
            <p:ph type="title"/>
          </p:nvPr>
        </p:nvSpPr>
        <p:spPr/>
        <p:txBody>
          <a:bodyPr/>
          <a:lstStyle/>
          <a:p>
            <a:r>
              <a:rPr lang="de-DE" dirty="0"/>
              <a:t>Rückblick</a:t>
            </a:r>
          </a:p>
        </p:txBody>
      </p:sp>
      <p:sp>
        <p:nvSpPr>
          <p:cNvPr id="5" name="Foliennummernplatzhalter 4">
            <a:extLst>
              <a:ext uri="{FF2B5EF4-FFF2-40B4-BE49-F238E27FC236}">
                <a16:creationId xmlns:a16="http://schemas.microsoft.com/office/drawing/2014/main" id="{8A720C77-ADDF-1BB1-5370-D8719A828706}"/>
              </a:ext>
            </a:extLst>
          </p:cNvPr>
          <p:cNvSpPr>
            <a:spLocks noGrp="1"/>
          </p:cNvSpPr>
          <p:nvPr>
            <p:ph type="sldNum" sz="quarter" idx="12"/>
          </p:nvPr>
        </p:nvSpPr>
        <p:spPr/>
        <p:txBody>
          <a:bodyPr/>
          <a:lstStyle/>
          <a:p>
            <a:fld id="{C3752B7C-18A9-864D-BBCB-54A9F41B5594}" type="slidenum">
              <a:rPr lang="de-DE" smtClean="0"/>
              <a:pPr/>
              <a:t>10</a:t>
            </a:fld>
            <a:endParaRPr lang="de-DE" dirty="0"/>
          </a:p>
        </p:txBody>
      </p:sp>
      <p:sp>
        <p:nvSpPr>
          <p:cNvPr id="14" name="Textplatzhalter 2">
            <a:extLst>
              <a:ext uri="{FF2B5EF4-FFF2-40B4-BE49-F238E27FC236}">
                <a16:creationId xmlns:a16="http://schemas.microsoft.com/office/drawing/2014/main" id="{B3F73AEC-AAAB-BB9F-4041-D0BCDA8A7B0A}"/>
              </a:ext>
            </a:extLst>
          </p:cNvPr>
          <p:cNvSpPr>
            <a:spLocks noGrp="1"/>
          </p:cNvSpPr>
          <p:nvPr>
            <p:ph type="body" sz="quarter" idx="13"/>
          </p:nvPr>
        </p:nvSpPr>
        <p:spPr>
          <a:xfrm>
            <a:off x="1096423" y="1129551"/>
            <a:ext cx="8275642" cy="510106"/>
          </a:xfrm>
        </p:spPr>
        <p:txBody>
          <a:bodyPr/>
          <a:lstStyle/>
          <a:p>
            <a:r>
              <a:rPr lang="de-DE" dirty="0"/>
              <a:t>(HAUPT-)RECHENWEGE BEIM HALBSCHRIFTLICHEN SUBTRAHIEREN</a:t>
            </a:r>
          </a:p>
        </p:txBody>
      </p:sp>
      <p:grpSp>
        <p:nvGrpSpPr>
          <p:cNvPr id="57" name="Gruppieren 56">
            <a:extLst>
              <a:ext uri="{FF2B5EF4-FFF2-40B4-BE49-F238E27FC236}">
                <a16:creationId xmlns:a16="http://schemas.microsoft.com/office/drawing/2014/main" id="{3235031B-6A05-7AAC-434F-5324C074E6BE}"/>
              </a:ext>
            </a:extLst>
          </p:cNvPr>
          <p:cNvGrpSpPr>
            <a:grpSpLocks noChangeAspect="1"/>
          </p:cNvGrpSpPr>
          <p:nvPr/>
        </p:nvGrpSpPr>
        <p:grpSpPr>
          <a:xfrm>
            <a:off x="1471617" y="3961465"/>
            <a:ext cx="7469127" cy="2027524"/>
            <a:chOff x="281402" y="4099690"/>
            <a:chExt cx="8626326" cy="2618230"/>
          </a:xfrm>
        </p:grpSpPr>
        <p:sp>
          <p:nvSpPr>
            <p:cNvPr id="6" name="Abgerundetes Rechteck 5">
              <a:extLst>
                <a:ext uri="{FF2B5EF4-FFF2-40B4-BE49-F238E27FC236}">
                  <a16:creationId xmlns:a16="http://schemas.microsoft.com/office/drawing/2014/main" id="{2165B38D-9392-E53B-01F4-5732CCF5C66D}"/>
                </a:ext>
              </a:extLst>
            </p:cNvPr>
            <p:cNvSpPr/>
            <p:nvPr/>
          </p:nvSpPr>
          <p:spPr>
            <a:xfrm>
              <a:off x="2147760" y="4861789"/>
              <a:ext cx="5477720" cy="1856131"/>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 name="Gruppieren 7">
              <a:extLst>
                <a:ext uri="{FF2B5EF4-FFF2-40B4-BE49-F238E27FC236}">
                  <a16:creationId xmlns:a16="http://schemas.microsoft.com/office/drawing/2014/main" id="{D615D7B3-305C-E136-10B1-86570F2AE511}"/>
                </a:ext>
              </a:extLst>
            </p:cNvPr>
            <p:cNvGrpSpPr/>
            <p:nvPr/>
          </p:nvGrpSpPr>
          <p:grpSpPr>
            <a:xfrm>
              <a:off x="2905791" y="5258966"/>
              <a:ext cx="4137114" cy="1176117"/>
              <a:chOff x="2172529" y="2641843"/>
              <a:chExt cx="4137114" cy="1176117"/>
            </a:xfrm>
          </p:grpSpPr>
          <p:sp>
            <p:nvSpPr>
              <p:cNvPr id="10" name="Textfeld 9">
                <a:extLst>
                  <a:ext uri="{FF2B5EF4-FFF2-40B4-BE49-F238E27FC236}">
                    <a16:creationId xmlns:a16="http://schemas.microsoft.com/office/drawing/2014/main" id="{76D08025-D7D5-BACA-0435-067BFE5A7F04}"/>
                  </a:ext>
                </a:extLst>
              </p:cNvPr>
              <p:cNvSpPr txBox="1"/>
              <p:nvPr/>
            </p:nvSpPr>
            <p:spPr>
              <a:xfrm>
                <a:off x="2172529" y="2641843"/>
                <a:ext cx="1725588" cy="1176117"/>
              </a:xfrm>
              <a:prstGeom prst="rect">
                <a:avLst/>
              </a:prstGeom>
              <a:solidFill>
                <a:schemeClr val="bg1"/>
              </a:solidFill>
              <a:ln w="28575">
                <a:solidFill>
                  <a:srgbClr val="327D87"/>
                </a:solidFill>
              </a:ln>
            </p:spPr>
            <p:txBody>
              <a:bodyPr wrap="square" rtlCol="0">
                <a:spAutoFit/>
              </a:bodyPr>
              <a:lstStyle/>
              <a:p>
                <a:r>
                  <a:rPr lang="de-DE" sz="1300" u="sng" dirty="0">
                    <a:latin typeface="Arial" panose="020B0604020202020204" pitchFamily="34" charset="0"/>
                    <a:cs typeface="Arial" panose="020B0604020202020204" pitchFamily="34" charset="0"/>
                  </a:rPr>
                  <a:t>364 - 128 =</a:t>
                </a:r>
                <a:r>
                  <a:rPr lang="de-DE" sz="1300" dirty="0">
                    <a:latin typeface="Arial" panose="020B0604020202020204" pitchFamily="34" charset="0"/>
                    <a:cs typeface="Arial" panose="020B0604020202020204" pitchFamily="34" charset="0"/>
                  </a:rPr>
                  <a:t> 236</a:t>
                </a:r>
              </a:p>
              <a:p>
                <a:r>
                  <a:rPr lang="de-DE" sz="1300" dirty="0">
                    <a:solidFill>
                      <a:schemeClr val="bg1"/>
                    </a:solidFill>
                    <a:latin typeface="Arial" panose="020B0604020202020204" pitchFamily="34" charset="0"/>
                    <a:cs typeface="Arial" panose="020B0604020202020204" pitchFamily="34" charset="0"/>
                  </a:rPr>
                  <a:t>0</a:t>
                </a:r>
                <a:r>
                  <a:rPr lang="de-DE" sz="1300" dirty="0">
                    <a:latin typeface="Arial" panose="020B0604020202020204" pitchFamily="34" charset="0"/>
                    <a:cs typeface="Arial" panose="020B0604020202020204" pitchFamily="34" charset="0"/>
                  </a:rPr>
                  <a:t>14 - </a:t>
                </a:r>
                <a:r>
                  <a:rPr lang="de-DE" sz="1300" dirty="0">
                    <a:solidFill>
                      <a:schemeClr val="bg1"/>
                    </a:solidFill>
                    <a:latin typeface="Arial" panose="020B0604020202020204" pitchFamily="34" charset="0"/>
                    <a:cs typeface="Arial" panose="020B0604020202020204" pitchFamily="34" charset="0"/>
                  </a:rPr>
                  <a:t>00</a:t>
                </a:r>
                <a:r>
                  <a:rPr lang="de-DE" sz="1300" dirty="0">
                    <a:latin typeface="Arial" panose="020B0604020202020204" pitchFamily="34" charset="0"/>
                    <a:cs typeface="Arial" panose="020B0604020202020204" pitchFamily="34" charset="0"/>
                  </a:rPr>
                  <a:t>8 = </a:t>
                </a:r>
                <a:r>
                  <a:rPr lang="de-DE" sz="1300" dirty="0">
                    <a:solidFill>
                      <a:schemeClr val="bg1"/>
                    </a:solidFill>
                    <a:latin typeface="Arial" panose="020B0604020202020204" pitchFamily="34" charset="0"/>
                    <a:cs typeface="Arial" panose="020B0604020202020204" pitchFamily="34" charset="0"/>
                  </a:rPr>
                  <a:t>00</a:t>
                </a:r>
                <a:r>
                  <a:rPr lang="de-DE" sz="1300" dirty="0">
                    <a:latin typeface="Arial" panose="020B0604020202020204" pitchFamily="34" charset="0"/>
                    <a:cs typeface="Arial" panose="020B0604020202020204" pitchFamily="34" charset="0"/>
                  </a:rPr>
                  <a:t>6</a:t>
                </a:r>
              </a:p>
              <a:p>
                <a:r>
                  <a:rPr lang="de-DE" sz="1300" dirty="0">
                    <a:solidFill>
                      <a:schemeClr val="bg1"/>
                    </a:solidFill>
                    <a:latin typeface="Arial" panose="020B0604020202020204" pitchFamily="34" charset="0"/>
                    <a:cs typeface="Arial" panose="020B0604020202020204" pitchFamily="34" charset="0"/>
                  </a:rPr>
                  <a:t>0</a:t>
                </a:r>
                <a:r>
                  <a:rPr lang="de-DE" sz="1300" dirty="0">
                    <a:latin typeface="Arial" panose="020B0604020202020204" pitchFamily="34" charset="0"/>
                    <a:cs typeface="Arial" panose="020B0604020202020204" pitchFamily="34" charset="0"/>
                  </a:rPr>
                  <a:t>50 - </a:t>
                </a:r>
                <a:r>
                  <a:rPr lang="de-DE" sz="1300" dirty="0">
                    <a:solidFill>
                      <a:schemeClr val="bg1"/>
                    </a:solidFill>
                    <a:latin typeface="Arial" panose="020B0604020202020204" pitchFamily="34" charset="0"/>
                    <a:cs typeface="Arial" panose="020B0604020202020204" pitchFamily="34" charset="0"/>
                  </a:rPr>
                  <a:t>0</a:t>
                </a:r>
                <a:r>
                  <a:rPr lang="de-DE" sz="1300" dirty="0">
                    <a:latin typeface="Arial" panose="020B0604020202020204" pitchFamily="34" charset="0"/>
                    <a:cs typeface="Arial" panose="020B0604020202020204" pitchFamily="34" charset="0"/>
                  </a:rPr>
                  <a:t>20 = </a:t>
                </a:r>
                <a:r>
                  <a:rPr lang="de-DE" sz="1300" dirty="0">
                    <a:solidFill>
                      <a:schemeClr val="bg1"/>
                    </a:solidFill>
                    <a:latin typeface="Arial" panose="020B0604020202020204" pitchFamily="34" charset="0"/>
                    <a:cs typeface="Arial" panose="020B0604020202020204" pitchFamily="34" charset="0"/>
                  </a:rPr>
                  <a:t>0</a:t>
                </a:r>
                <a:r>
                  <a:rPr lang="de-DE" sz="1300" dirty="0">
                    <a:latin typeface="Arial" panose="020B0604020202020204" pitchFamily="34" charset="0"/>
                    <a:cs typeface="Arial" panose="020B0604020202020204" pitchFamily="34" charset="0"/>
                  </a:rPr>
                  <a:t>30</a:t>
                </a:r>
              </a:p>
              <a:p>
                <a:r>
                  <a:rPr lang="de-DE" sz="1300" dirty="0">
                    <a:latin typeface="Arial" panose="020B0604020202020204" pitchFamily="34" charset="0"/>
                    <a:cs typeface="Arial" panose="020B0604020202020204" pitchFamily="34" charset="0"/>
                  </a:rPr>
                  <a:t>300 - 100 = 200</a:t>
                </a:r>
              </a:p>
            </p:txBody>
          </p:sp>
          <p:sp>
            <p:nvSpPr>
              <p:cNvPr id="11" name="Rechteck 10">
                <a:extLst>
                  <a:ext uri="{FF2B5EF4-FFF2-40B4-BE49-F238E27FC236}">
                    <a16:creationId xmlns:a16="http://schemas.microsoft.com/office/drawing/2014/main" id="{A842BFBA-5D7C-9D6A-5565-7832A6461CA1}"/>
                  </a:ext>
                </a:extLst>
              </p:cNvPr>
              <p:cNvSpPr>
                <a:spLocks noChangeAspect="1"/>
              </p:cNvSpPr>
              <p:nvPr/>
            </p:nvSpPr>
            <p:spPr>
              <a:xfrm>
                <a:off x="4061185" y="2644662"/>
                <a:ext cx="396000" cy="396000"/>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grpSp>
            <p:nvGrpSpPr>
              <p:cNvPr id="12" name="Gruppieren 11">
                <a:extLst>
                  <a:ext uri="{FF2B5EF4-FFF2-40B4-BE49-F238E27FC236}">
                    <a16:creationId xmlns:a16="http://schemas.microsoft.com/office/drawing/2014/main" id="{A431B99A-F70E-4F23-2F35-0762DD0EEA54}"/>
                  </a:ext>
                </a:extLst>
              </p:cNvPr>
              <p:cNvGrpSpPr/>
              <p:nvPr/>
            </p:nvGrpSpPr>
            <p:grpSpPr>
              <a:xfrm>
                <a:off x="5071457" y="3107185"/>
                <a:ext cx="749388" cy="53496"/>
                <a:chOff x="2896294" y="5667288"/>
                <a:chExt cx="749388" cy="53496"/>
              </a:xfrm>
            </p:grpSpPr>
            <p:pic>
              <p:nvPicPr>
                <p:cNvPr id="26" name="Grafik 25">
                  <a:extLst>
                    <a:ext uri="{FF2B5EF4-FFF2-40B4-BE49-F238E27FC236}">
                      <a16:creationId xmlns:a16="http://schemas.microsoft.com/office/drawing/2014/main" id="{CD036C8F-55AC-0C5D-896E-C5D78D1545AD}"/>
                    </a:ext>
                  </a:extLst>
                </p:cNvPr>
                <p:cNvPicPr>
                  <a:picLocks noChangeAspect="1"/>
                </p:cNvPicPr>
                <p:nvPr/>
              </p:nvPicPr>
              <p:blipFill>
                <a:blip r:embed="rId3"/>
                <a:stretch>
                  <a:fillRect/>
                </a:stretch>
              </p:blipFill>
              <p:spPr>
                <a:xfrm>
                  <a:off x="2896294" y="5667288"/>
                  <a:ext cx="54000" cy="53496"/>
                </a:xfrm>
                <a:prstGeom prst="rect">
                  <a:avLst/>
                </a:prstGeom>
              </p:spPr>
            </p:pic>
            <p:pic>
              <p:nvPicPr>
                <p:cNvPr id="27" name="Grafik 26">
                  <a:extLst>
                    <a:ext uri="{FF2B5EF4-FFF2-40B4-BE49-F238E27FC236}">
                      <a16:creationId xmlns:a16="http://schemas.microsoft.com/office/drawing/2014/main" id="{D5511D7A-28E3-EF76-66D5-3DAACA4A5B2D}"/>
                    </a:ext>
                  </a:extLst>
                </p:cNvPr>
                <p:cNvPicPr>
                  <a:picLocks noChangeAspect="1"/>
                </p:cNvPicPr>
                <p:nvPr/>
              </p:nvPicPr>
              <p:blipFill>
                <a:blip r:embed="rId3"/>
                <a:stretch>
                  <a:fillRect/>
                </a:stretch>
              </p:blipFill>
              <p:spPr>
                <a:xfrm>
                  <a:off x="2973559" y="5667288"/>
                  <a:ext cx="54000" cy="53496"/>
                </a:xfrm>
                <a:prstGeom prst="rect">
                  <a:avLst/>
                </a:prstGeom>
              </p:spPr>
            </p:pic>
            <p:pic>
              <p:nvPicPr>
                <p:cNvPr id="28" name="Grafik 27">
                  <a:extLst>
                    <a:ext uri="{FF2B5EF4-FFF2-40B4-BE49-F238E27FC236}">
                      <a16:creationId xmlns:a16="http://schemas.microsoft.com/office/drawing/2014/main" id="{CAE9C460-4F13-C53A-86DD-F7B4397BBC46}"/>
                    </a:ext>
                  </a:extLst>
                </p:cNvPr>
                <p:cNvPicPr>
                  <a:picLocks noChangeAspect="1"/>
                </p:cNvPicPr>
                <p:nvPr/>
              </p:nvPicPr>
              <p:blipFill>
                <a:blip r:embed="rId3"/>
                <a:stretch>
                  <a:fillRect/>
                </a:stretch>
              </p:blipFill>
              <p:spPr>
                <a:xfrm>
                  <a:off x="3050824" y="5667288"/>
                  <a:ext cx="54000" cy="53496"/>
                </a:xfrm>
                <a:prstGeom prst="rect">
                  <a:avLst/>
                </a:prstGeom>
              </p:spPr>
            </p:pic>
            <p:pic>
              <p:nvPicPr>
                <p:cNvPr id="29" name="Grafik 28">
                  <a:extLst>
                    <a:ext uri="{FF2B5EF4-FFF2-40B4-BE49-F238E27FC236}">
                      <a16:creationId xmlns:a16="http://schemas.microsoft.com/office/drawing/2014/main" id="{1D576F0F-BDD1-F9F2-4A7A-60A9C35D3A2D}"/>
                    </a:ext>
                  </a:extLst>
                </p:cNvPr>
                <p:cNvPicPr>
                  <a:picLocks noChangeAspect="1"/>
                </p:cNvPicPr>
                <p:nvPr/>
              </p:nvPicPr>
              <p:blipFill>
                <a:blip r:embed="rId3"/>
                <a:stretch>
                  <a:fillRect/>
                </a:stretch>
              </p:blipFill>
              <p:spPr>
                <a:xfrm>
                  <a:off x="3282619" y="5667288"/>
                  <a:ext cx="54000" cy="53496"/>
                </a:xfrm>
                <a:prstGeom prst="rect">
                  <a:avLst/>
                </a:prstGeom>
              </p:spPr>
            </p:pic>
            <p:pic>
              <p:nvPicPr>
                <p:cNvPr id="30" name="Grafik 29">
                  <a:extLst>
                    <a:ext uri="{FF2B5EF4-FFF2-40B4-BE49-F238E27FC236}">
                      <a16:creationId xmlns:a16="http://schemas.microsoft.com/office/drawing/2014/main" id="{AE98F007-25AE-3286-02BC-1AF067970348}"/>
                    </a:ext>
                  </a:extLst>
                </p:cNvPr>
                <p:cNvPicPr>
                  <a:picLocks noChangeAspect="1"/>
                </p:cNvPicPr>
                <p:nvPr/>
              </p:nvPicPr>
              <p:blipFill>
                <a:blip r:embed="rId3"/>
                <a:stretch>
                  <a:fillRect/>
                </a:stretch>
              </p:blipFill>
              <p:spPr>
                <a:xfrm>
                  <a:off x="3437149" y="5667288"/>
                  <a:ext cx="54000" cy="53496"/>
                </a:xfrm>
                <a:prstGeom prst="rect">
                  <a:avLst/>
                </a:prstGeom>
              </p:spPr>
            </p:pic>
            <p:pic>
              <p:nvPicPr>
                <p:cNvPr id="31" name="Grafik 30">
                  <a:extLst>
                    <a:ext uri="{FF2B5EF4-FFF2-40B4-BE49-F238E27FC236}">
                      <a16:creationId xmlns:a16="http://schemas.microsoft.com/office/drawing/2014/main" id="{02BAF972-94A0-161D-EBD4-1784BA32F58A}"/>
                    </a:ext>
                  </a:extLst>
                </p:cNvPr>
                <p:cNvPicPr>
                  <a:picLocks noChangeAspect="1"/>
                </p:cNvPicPr>
                <p:nvPr/>
              </p:nvPicPr>
              <p:blipFill>
                <a:blip r:embed="rId3"/>
                <a:stretch>
                  <a:fillRect/>
                </a:stretch>
              </p:blipFill>
              <p:spPr>
                <a:xfrm>
                  <a:off x="3591682" y="5667288"/>
                  <a:ext cx="54000" cy="53496"/>
                </a:xfrm>
                <a:prstGeom prst="rect">
                  <a:avLst/>
                </a:prstGeom>
              </p:spPr>
            </p:pic>
            <p:pic>
              <p:nvPicPr>
                <p:cNvPr id="32" name="Grafik 31">
                  <a:extLst>
                    <a:ext uri="{FF2B5EF4-FFF2-40B4-BE49-F238E27FC236}">
                      <a16:creationId xmlns:a16="http://schemas.microsoft.com/office/drawing/2014/main" id="{648DA65E-D69C-09B9-2DA2-F4ECC1171BF6}"/>
                    </a:ext>
                  </a:extLst>
                </p:cNvPr>
                <p:cNvPicPr>
                  <a:picLocks noChangeAspect="1"/>
                </p:cNvPicPr>
                <p:nvPr/>
              </p:nvPicPr>
              <p:blipFill>
                <a:blip r:embed="rId3"/>
                <a:stretch>
                  <a:fillRect/>
                </a:stretch>
              </p:blipFill>
              <p:spPr>
                <a:xfrm>
                  <a:off x="3359884" y="5667288"/>
                  <a:ext cx="54000" cy="53496"/>
                </a:xfrm>
                <a:prstGeom prst="rect">
                  <a:avLst/>
                </a:prstGeom>
              </p:spPr>
            </p:pic>
            <p:pic>
              <p:nvPicPr>
                <p:cNvPr id="33" name="Grafik 32">
                  <a:extLst>
                    <a:ext uri="{FF2B5EF4-FFF2-40B4-BE49-F238E27FC236}">
                      <a16:creationId xmlns:a16="http://schemas.microsoft.com/office/drawing/2014/main" id="{4667D1FB-331C-30E2-92E7-905D7921F5B0}"/>
                    </a:ext>
                  </a:extLst>
                </p:cNvPr>
                <p:cNvPicPr>
                  <a:picLocks noChangeAspect="1"/>
                </p:cNvPicPr>
                <p:nvPr/>
              </p:nvPicPr>
              <p:blipFill>
                <a:blip r:embed="rId3"/>
                <a:stretch>
                  <a:fillRect/>
                </a:stretch>
              </p:blipFill>
              <p:spPr>
                <a:xfrm>
                  <a:off x="3128089" y="5667288"/>
                  <a:ext cx="54000" cy="53496"/>
                </a:xfrm>
                <a:prstGeom prst="rect">
                  <a:avLst/>
                </a:prstGeom>
              </p:spPr>
            </p:pic>
            <p:pic>
              <p:nvPicPr>
                <p:cNvPr id="34" name="Grafik 33">
                  <a:extLst>
                    <a:ext uri="{FF2B5EF4-FFF2-40B4-BE49-F238E27FC236}">
                      <a16:creationId xmlns:a16="http://schemas.microsoft.com/office/drawing/2014/main" id="{3423B4DA-BEF1-16ED-41AD-79C9AF0B681E}"/>
                    </a:ext>
                  </a:extLst>
                </p:cNvPr>
                <p:cNvPicPr>
                  <a:picLocks noChangeAspect="1"/>
                </p:cNvPicPr>
                <p:nvPr/>
              </p:nvPicPr>
              <p:blipFill>
                <a:blip r:embed="rId3"/>
                <a:stretch>
                  <a:fillRect/>
                </a:stretch>
              </p:blipFill>
              <p:spPr>
                <a:xfrm>
                  <a:off x="3205354" y="5667288"/>
                  <a:ext cx="54000" cy="53496"/>
                </a:xfrm>
                <a:prstGeom prst="rect">
                  <a:avLst/>
                </a:prstGeom>
              </p:spPr>
            </p:pic>
            <p:pic>
              <p:nvPicPr>
                <p:cNvPr id="35" name="Grafik 34">
                  <a:extLst>
                    <a:ext uri="{FF2B5EF4-FFF2-40B4-BE49-F238E27FC236}">
                      <a16:creationId xmlns:a16="http://schemas.microsoft.com/office/drawing/2014/main" id="{F8C4AED2-F7CD-64CF-3472-2343D677FBEF}"/>
                    </a:ext>
                  </a:extLst>
                </p:cNvPr>
                <p:cNvPicPr>
                  <a:picLocks noChangeAspect="1"/>
                </p:cNvPicPr>
                <p:nvPr/>
              </p:nvPicPr>
              <p:blipFill>
                <a:blip r:embed="rId3"/>
                <a:stretch>
                  <a:fillRect/>
                </a:stretch>
              </p:blipFill>
              <p:spPr>
                <a:xfrm>
                  <a:off x="3514414" y="5667288"/>
                  <a:ext cx="54000" cy="53496"/>
                </a:xfrm>
                <a:prstGeom prst="rect">
                  <a:avLst/>
                </a:prstGeom>
              </p:spPr>
            </p:pic>
          </p:grpSp>
          <p:sp>
            <p:nvSpPr>
              <p:cNvPr id="13" name="Rechteck 12">
                <a:extLst>
                  <a:ext uri="{FF2B5EF4-FFF2-40B4-BE49-F238E27FC236}">
                    <a16:creationId xmlns:a16="http://schemas.microsoft.com/office/drawing/2014/main" id="{7EC62DA6-244B-1B24-2FCA-567B85831C7F}"/>
                  </a:ext>
                </a:extLst>
              </p:cNvPr>
              <p:cNvSpPr>
                <a:spLocks noChangeAspect="1"/>
              </p:cNvSpPr>
              <p:nvPr/>
            </p:nvSpPr>
            <p:spPr>
              <a:xfrm>
                <a:off x="4558840" y="2644662"/>
                <a:ext cx="396000" cy="396000"/>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15" name="Rechteck 14">
                <a:extLst>
                  <a:ext uri="{FF2B5EF4-FFF2-40B4-BE49-F238E27FC236}">
                    <a16:creationId xmlns:a16="http://schemas.microsoft.com/office/drawing/2014/main" id="{086FBC14-5FD0-A275-4EA0-9CB2FFCDB504}"/>
                  </a:ext>
                </a:extLst>
              </p:cNvPr>
              <p:cNvSpPr>
                <a:spLocks noChangeAspect="1"/>
              </p:cNvSpPr>
              <p:nvPr/>
            </p:nvSpPr>
            <p:spPr>
              <a:xfrm>
                <a:off x="4059169" y="3110993"/>
                <a:ext cx="396000" cy="396000"/>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cxnSp>
            <p:nvCxnSpPr>
              <p:cNvPr id="16" name="Gerade Verbindung 15">
                <a:extLst>
                  <a:ext uri="{FF2B5EF4-FFF2-40B4-BE49-F238E27FC236}">
                    <a16:creationId xmlns:a16="http://schemas.microsoft.com/office/drawing/2014/main" id="{7F5A1DBB-1EE4-8AAB-EB46-E96461BF9A3D}"/>
                  </a:ext>
                </a:extLst>
              </p:cNvPr>
              <p:cNvCxnSpPr>
                <a:cxnSpLocks/>
              </p:cNvCxnSpPr>
              <p:nvPr/>
            </p:nvCxnSpPr>
            <p:spPr>
              <a:xfrm>
                <a:off x="5094120" y="2677447"/>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6872972F-3C38-33A8-6E0E-74A3DBE5CDFB}"/>
                  </a:ext>
                </a:extLst>
              </p:cNvPr>
              <p:cNvCxnSpPr>
                <a:cxnSpLocks/>
              </p:cNvCxnSpPr>
              <p:nvPr/>
            </p:nvCxnSpPr>
            <p:spPr>
              <a:xfrm>
                <a:off x="5094120" y="2850865"/>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1F4F73B6-543F-6B65-0BD3-0EF8F7BAD69E}"/>
                  </a:ext>
                </a:extLst>
              </p:cNvPr>
              <p:cNvCxnSpPr>
                <a:cxnSpLocks/>
              </p:cNvCxnSpPr>
              <p:nvPr/>
            </p:nvCxnSpPr>
            <p:spPr>
              <a:xfrm>
                <a:off x="5094119" y="3024283"/>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1D5366A9-A13D-963A-1B0E-FF6721DC5164}"/>
                  </a:ext>
                </a:extLst>
              </p:cNvPr>
              <p:cNvCxnSpPr>
                <a:cxnSpLocks/>
              </p:cNvCxnSpPr>
              <p:nvPr/>
            </p:nvCxnSpPr>
            <p:spPr>
              <a:xfrm>
                <a:off x="5094120" y="2764156"/>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51E311AB-1D96-24C9-E5B4-2EDF8458F1B1}"/>
                  </a:ext>
                </a:extLst>
              </p:cNvPr>
              <p:cNvCxnSpPr>
                <a:cxnSpLocks/>
              </p:cNvCxnSpPr>
              <p:nvPr/>
            </p:nvCxnSpPr>
            <p:spPr>
              <a:xfrm>
                <a:off x="5094120" y="2937574"/>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grpSp>
            <p:nvGrpSpPr>
              <p:cNvPr id="21" name="Gruppieren 20">
                <a:extLst>
                  <a:ext uri="{FF2B5EF4-FFF2-40B4-BE49-F238E27FC236}">
                    <a16:creationId xmlns:a16="http://schemas.microsoft.com/office/drawing/2014/main" id="{EB1217B5-EF39-4D66-45C8-9584B2635183}"/>
                  </a:ext>
                </a:extLst>
              </p:cNvPr>
              <p:cNvGrpSpPr/>
              <p:nvPr/>
            </p:nvGrpSpPr>
            <p:grpSpPr>
              <a:xfrm>
                <a:off x="5987854" y="2650447"/>
                <a:ext cx="321789" cy="54000"/>
                <a:chOff x="5616867" y="2645724"/>
                <a:chExt cx="321789" cy="54000"/>
              </a:xfrm>
            </p:grpSpPr>
            <p:sp>
              <p:nvSpPr>
                <p:cNvPr id="22" name="Oval 21">
                  <a:extLst>
                    <a:ext uri="{FF2B5EF4-FFF2-40B4-BE49-F238E27FC236}">
                      <a16:creationId xmlns:a16="http://schemas.microsoft.com/office/drawing/2014/main" id="{2D07F9C8-04D8-10CE-DD3C-CA6CB9AA7AD9}"/>
                    </a:ext>
                  </a:extLst>
                </p:cNvPr>
                <p:cNvSpPr/>
                <p:nvPr/>
              </p:nvSpPr>
              <p:spPr>
                <a:xfrm>
                  <a:off x="5616867"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Oval 22">
                  <a:extLst>
                    <a:ext uri="{FF2B5EF4-FFF2-40B4-BE49-F238E27FC236}">
                      <a16:creationId xmlns:a16="http://schemas.microsoft.com/office/drawing/2014/main" id="{A1276918-5C01-9864-933D-B5A94BD853DF}"/>
                    </a:ext>
                  </a:extLst>
                </p:cNvPr>
                <p:cNvSpPr/>
                <p:nvPr/>
              </p:nvSpPr>
              <p:spPr>
                <a:xfrm>
                  <a:off x="5706130"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Oval 23">
                  <a:extLst>
                    <a:ext uri="{FF2B5EF4-FFF2-40B4-BE49-F238E27FC236}">
                      <a16:creationId xmlns:a16="http://schemas.microsoft.com/office/drawing/2014/main" id="{38F61819-1BF7-EDAD-857F-245BA3DF9183}"/>
                    </a:ext>
                  </a:extLst>
                </p:cNvPr>
                <p:cNvSpPr/>
                <p:nvPr/>
              </p:nvSpPr>
              <p:spPr>
                <a:xfrm>
                  <a:off x="5795393"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Oval 24">
                  <a:extLst>
                    <a:ext uri="{FF2B5EF4-FFF2-40B4-BE49-F238E27FC236}">
                      <a16:creationId xmlns:a16="http://schemas.microsoft.com/office/drawing/2014/main" id="{3CA3432D-FE1B-2652-F03B-9112C09CFE62}"/>
                    </a:ext>
                  </a:extLst>
                </p:cNvPr>
                <p:cNvSpPr/>
                <p:nvPr/>
              </p:nvSpPr>
              <p:spPr>
                <a:xfrm>
                  <a:off x="5884656"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36" name="Gruppieren 35">
              <a:extLst>
                <a:ext uri="{FF2B5EF4-FFF2-40B4-BE49-F238E27FC236}">
                  <a16:creationId xmlns:a16="http://schemas.microsoft.com/office/drawing/2014/main" id="{1D8A0758-BE17-EE10-C3B5-2B7D46732556}"/>
                </a:ext>
              </a:extLst>
            </p:cNvPr>
            <p:cNvGrpSpPr/>
            <p:nvPr/>
          </p:nvGrpSpPr>
          <p:grpSpPr>
            <a:xfrm>
              <a:off x="6721116" y="4099690"/>
              <a:ext cx="2186612" cy="1052033"/>
              <a:chOff x="80696" y="1866463"/>
              <a:chExt cx="2186612" cy="1052033"/>
            </a:xfrm>
          </p:grpSpPr>
          <p:sp>
            <p:nvSpPr>
              <p:cNvPr id="37" name="Abgerundete rechteckige Legende 36">
                <a:extLst>
                  <a:ext uri="{FF2B5EF4-FFF2-40B4-BE49-F238E27FC236}">
                    <a16:creationId xmlns:a16="http://schemas.microsoft.com/office/drawing/2014/main" id="{D8573CB7-4A7F-A208-76FF-59F33534FFFD}"/>
                  </a:ext>
                </a:extLst>
              </p:cNvPr>
              <p:cNvSpPr/>
              <p:nvPr/>
            </p:nvSpPr>
            <p:spPr>
              <a:xfrm>
                <a:off x="80696" y="1866463"/>
                <a:ext cx="2186612" cy="671241"/>
              </a:xfrm>
              <a:prstGeom prst="wedgeRoundRectCallout">
                <a:avLst>
                  <a:gd name="adj1" fmla="val -43572"/>
                  <a:gd name="adj2" fmla="val 9405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Textfeld 37">
                <a:extLst>
                  <a:ext uri="{FF2B5EF4-FFF2-40B4-BE49-F238E27FC236}">
                    <a16:creationId xmlns:a16="http://schemas.microsoft.com/office/drawing/2014/main" id="{C6D63B4F-C9A9-BB5E-D80A-2B1697A9E73B}"/>
                  </a:ext>
                </a:extLst>
              </p:cNvPr>
              <p:cNvSpPr txBox="1"/>
              <p:nvPr/>
            </p:nvSpPr>
            <p:spPr>
              <a:xfrm>
                <a:off x="175127" y="1894136"/>
                <a:ext cx="2057400" cy="1024360"/>
              </a:xfrm>
              <a:prstGeom prst="rect">
                <a:avLst/>
              </a:prstGeom>
              <a:noFill/>
              <a:ln>
                <a:noFill/>
              </a:ln>
            </p:spPr>
            <p:txBody>
              <a:bodyPr wrap="square" rtlCol="0">
                <a:spAutoFit/>
              </a:bodyPr>
              <a:lstStyle/>
              <a:p>
                <a:r>
                  <a:rPr lang="de-DE" sz="1400" dirty="0"/>
                  <a:t>Insgesamt bleiben 236 übrig.</a:t>
                </a:r>
              </a:p>
              <a:p>
                <a:endParaRPr lang="de-DE" sz="1400" dirty="0"/>
              </a:p>
            </p:txBody>
          </p:sp>
        </p:grpSp>
        <p:cxnSp>
          <p:nvCxnSpPr>
            <p:cNvPr id="39" name="Gerade Verbindung 38">
              <a:extLst>
                <a:ext uri="{FF2B5EF4-FFF2-40B4-BE49-F238E27FC236}">
                  <a16:creationId xmlns:a16="http://schemas.microsoft.com/office/drawing/2014/main" id="{F4F9219C-468B-4540-0F33-9F155DED742A}"/>
                </a:ext>
              </a:extLst>
            </p:cNvPr>
            <p:cNvCxnSpPr>
              <a:cxnSpLocks/>
            </p:cNvCxnSpPr>
            <p:nvPr/>
          </p:nvCxnSpPr>
          <p:spPr>
            <a:xfrm flipV="1">
              <a:off x="6679313" y="5267570"/>
              <a:ext cx="402651" cy="5767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Gerade Verbindung 39">
              <a:extLst>
                <a:ext uri="{FF2B5EF4-FFF2-40B4-BE49-F238E27FC236}">
                  <a16:creationId xmlns:a16="http://schemas.microsoft.com/office/drawing/2014/main" id="{9F890CE3-3939-FB3B-A05F-24F110BDDA71}"/>
                </a:ext>
              </a:extLst>
            </p:cNvPr>
            <p:cNvCxnSpPr>
              <a:cxnSpLocks/>
            </p:cNvCxnSpPr>
            <p:nvPr/>
          </p:nvCxnSpPr>
          <p:spPr>
            <a:xfrm flipV="1">
              <a:off x="5751802" y="5594014"/>
              <a:ext cx="802305" cy="846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42D7BD33-ADDF-77ED-0D3F-F1A1956CBAE1}"/>
                </a:ext>
              </a:extLst>
            </p:cNvPr>
            <p:cNvCxnSpPr>
              <a:cxnSpLocks/>
            </p:cNvCxnSpPr>
            <p:nvPr/>
          </p:nvCxnSpPr>
          <p:spPr>
            <a:xfrm flipV="1">
              <a:off x="5755743" y="5512390"/>
              <a:ext cx="802305" cy="846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E416B680-DC95-9D67-625B-FFEEBC0A9184}"/>
                </a:ext>
              </a:extLst>
            </p:cNvPr>
            <p:cNvCxnSpPr>
              <a:cxnSpLocks/>
            </p:cNvCxnSpPr>
            <p:nvPr/>
          </p:nvCxnSpPr>
          <p:spPr>
            <a:xfrm flipV="1">
              <a:off x="4687811" y="5814824"/>
              <a:ext cx="650471" cy="26792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3" name="Gruppieren 42">
              <a:extLst>
                <a:ext uri="{FF2B5EF4-FFF2-40B4-BE49-F238E27FC236}">
                  <a16:creationId xmlns:a16="http://schemas.microsoft.com/office/drawing/2014/main" id="{1862B5CE-9AD4-549C-A640-1AEEAD356BEF}"/>
                </a:ext>
              </a:extLst>
            </p:cNvPr>
            <p:cNvGrpSpPr/>
            <p:nvPr/>
          </p:nvGrpSpPr>
          <p:grpSpPr>
            <a:xfrm>
              <a:off x="281402" y="4208841"/>
              <a:ext cx="2599582" cy="1357907"/>
              <a:chOff x="238540" y="1634650"/>
              <a:chExt cx="2599582" cy="1357907"/>
            </a:xfrm>
          </p:grpSpPr>
          <p:sp>
            <p:nvSpPr>
              <p:cNvPr id="44" name="Abgerundete rechteckige Legende 43">
                <a:extLst>
                  <a:ext uri="{FF2B5EF4-FFF2-40B4-BE49-F238E27FC236}">
                    <a16:creationId xmlns:a16="http://schemas.microsoft.com/office/drawing/2014/main" id="{4119750E-A9C9-4268-FEF3-9D6ED2E38E32}"/>
                  </a:ext>
                </a:extLst>
              </p:cNvPr>
              <p:cNvSpPr/>
              <p:nvPr/>
            </p:nvSpPr>
            <p:spPr>
              <a:xfrm>
                <a:off x="238540" y="1634650"/>
                <a:ext cx="2589557" cy="1013984"/>
              </a:xfrm>
              <a:prstGeom prst="wedgeRoundRectCallout">
                <a:avLst>
                  <a:gd name="adj1" fmla="val 40561"/>
                  <a:gd name="adj2" fmla="val 9396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Textfeld 44">
                <a:extLst>
                  <a:ext uri="{FF2B5EF4-FFF2-40B4-BE49-F238E27FC236}">
                    <a16:creationId xmlns:a16="http://schemas.microsoft.com/office/drawing/2014/main" id="{479D9E72-9FF0-457D-93DC-2DC90EE13CB9}"/>
                  </a:ext>
                </a:extLst>
              </p:cNvPr>
              <p:cNvSpPr txBox="1"/>
              <p:nvPr/>
            </p:nvSpPr>
            <p:spPr>
              <a:xfrm>
                <a:off x="313438" y="1664683"/>
                <a:ext cx="2524684" cy="1327874"/>
              </a:xfrm>
              <a:prstGeom prst="rect">
                <a:avLst/>
              </a:prstGeom>
              <a:noFill/>
              <a:ln>
                <a:noFill/>
              </a:ln>
            </p:spPr>
            <p:txBody>
              <a:bodyPr wrap="square" rtlCol="0">
                <a:spAutoFit/>
              </a:bodyPr>
              <a:lstStyle/>
              <a:p>
                <a:r>
                  <a:rPr lang="de-DE" sz="1400" dirty="0"/>
                  <a:t>Ich addiere meine Zwischenergebnisse und erhalte 236.</a:t>
                </a:r>
              </a:p>
              <a:p>
                <a:endParaRPr lang="de-DE" sz="1400" dirty="0"/>
              </a:p>
            </p:txBody>
          </p:sp>
        </p:grpSp>
        <p:cxnSp>
          <p:nvCxnSpPr>
            <p:cNvPr id="46" name="Gerade Verbindung 45">
              <a:extLst>
                <a:ext uri="{FF2B5EF4-FFF2-40B4-BE49-F238E27FC236}">
                  <a16:creationId xmlns:a16="http://schemas.microsoft.com/office/drawing/2014/main" id="{BBC12CE8-6461-691B-FA7D-1F46A71846E9}"/>
                </a:ext>
              </a:extLst>
            </p:cNvPr>
            <p:cNvCxnSpPr>
              <a:cxnSpLocks/>
            </p:cNvCxnSpPr>
            <p:nvPr/>
          </p:nvCxnSpPr>
          <p:spPr>
            <a:xfrm flipV="1">
              <a:off x="6258609" y="5724308"/>
              <a:ext cx="295498" cy="4542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8" name="Textfeld 57">
            <a:extLst>
              <a:ext uri="{FF2B5EF4-FFF2-40B4-BE49-F238E27FC236}">
                <a16:creationId xmlns:a16="http://schemas.microsoft.com/office/drawing/2014/main" id="{060D60BF-0866-C397-CB90-F2EC2F761887}"/>
              </a:ext>
            </a:extLst>
          </p:cNvPr>
          <p:cNvSpPr txBox="1"/>
          <p:nvPr/>
        </p:nvSpPr>
        <p:spPr>
          <a:xfrm>
            <a:off x="134937" y="5086779"/>
            <a:ext cx="2042803" cy="584775"/>
          </a:xfrm>
          <a:prstGeom prst="rect">
            <a:avLst/>
          </a:prstGeom>
          <a:noFill/>
        </p:spPr>
        <p:txBody>
          <a:bodyPr wrap="none" rtlCol="0">
            <a:spAutoFit/>
          </a:bodyPr>
          <a:lstStyle/>
          <a:p>
            <a:r>
              <a:rPr lang="de-DE" sz="1600" dirty="0">
                <a:solidFill>
                  <a:srgbClr val="327A86"/>
                </a:solidFill>
              </a:rPr>
              <a:t>STELLENWEISE</a:t>
            </a:r>
          </a:p>
          <a:p>
            <a:r>
              <a:rPr lang="de-DE" sz="1600" dirty="0">
                <a:solidFill>
                  <a:srgbClr val="327A86"/>
                </a:solidFill>
              </a:rPr>
              <a:t>MIT EINTAUSCHEN</a:t>
            </a:r>
          </a:p>
        </p:txBody>
      </p:sp>
      <p:grpSp>
        <p:nvGrpSpPr>
          <p:cNvPr id="82" name="Gruppieren 81">
            <a:extLst>
              <a:ext uri="{FF2B5EF4-FFF2-40B4-BE49-F238E27FC236}">
                <a16:creationId xmlns:a16="http://schemas.microsoft.com/office/drawing/2014/main" id="{27644AB7-7DE5-2DAB-C7BB-60665DE46060}"/>
              </a:ext>
            </a:extLst>
          </p:cNvPr>
          <p:cNvGrpSpPr>
            <a:grpSpLocks noChangeAspect="1"/>
          </p:cNvGrpSpPr>
          <p:nvPr/>
        </p:nvGrpSpPr>
        <p:grpSpPr>
          <a:xfrm>
            <a:off x="1730110" y="1538294"/>
            <a:ext cx="7081925" cy="2120533"/>
            <a:chOff x="1058475" y="1494592"/>
            <a:chExt cx="7376540" cy="2208749"/>
          </a:xfrm>
        </p:grpSpPr>
        <p:sp>
          <p:nvSpPr>
            <p:cNvPr id="59" name="Abgerundetes Rechteck 58">
              <a:extLst>
                <a:ext uri="{FF2B5EF4-FFF2-40B4-BE49-F238E27FC236}">
                  <a16:creationId xmlns:a16="http://schemas.microsoft.com/office/drawing/2014/main" id="{E505D56B-AE80-5506-6600-B0D9038C2E79}"/>
                </a:ext>
              </a:extLst>
            </p:cNvPr>
            <p:cNvSpPr/>
            <p:nvPr/>
          </p:nvSpPr>
          <p:spPr>
            <a:xfrm>
              <a:off x="2510340" y="2334277"/>
              <a:ext cx="4242589" cy="136906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0" name="Textfeld 59">
              <a:extLst>
                <a:ext uri="{FF2B5EF4-FFF2-40B4-BE49-F238E27FC236}">
                  <a16:creationId xmlns:a16="http://schemas.microsoft.com/office/drawing/2014/main" id="{F83DE8FF-4353-EB19-5E4A-14D056B9F4ED}"/>
                </a:ext>
              </a:extLst>
            </p:cNvPr>
            <p:cNvSpPr txBox="1"/>
            <p:nvPr/>
          </p:nvSpPr>
          <p:spPr>
            <a:xfrm>
              <a:off x="2803349" y="2676600"/>
              <a:ext cx="1509191" cy="817480"/>
            </a:xfrm>
            <a:prstGeom prst="rect">
              <a:avLst/>
            </a:prstGeom>
            <a:solidFill>
              <a:schemeClr val="bg1"/>
            </a:solidFill>
            <a:ln w="28575">
              <a:solidFill>
                <a:srgbClr val="327D87"/>
              </a:solidFill>
            </a:ln>
          </p:spPr>
          <p:txBody>
            <a:bodyPr wrap="square" rtlCol="0">
              <a:spAutoFit/>
            </a:bodyPr>
            <a:lstStyle/>
            <a:p>
              <a:r>
                <a:rPr lang="de-DE" sz="1500" dirty="0">
                  <a:latin typeface="Arial" panose="020B0604020202020204" pitchFamily="34" charset="0"/>
                  <a:cs typeface="Arial" panose="020B0604020202020204" pitchFamily="34" charset="0"/>
                </a:rPr>
                <a:t>64 - 18 = 46</a:t>
              </a:r>
              <a:r>
                <a:rPr lang="de-DE" sz="1500" dirty="0">
                  <a:solidFill>
                    <a:schemeClr val="bg1"/>
                  </a:solidFill>
                  <a:latin typeface="Arial" panose="020B0604020202020204" pitchFamily="34" charset="0"/>
                  <a:cs typeface="Arial" panose="020B0604020202020204" pitchFamily="34" charset="0"/>
                </a:rPr>
                <a:t>0</a:t>
              </a:r>
            </a:p>
            <a:p>
              <a:r>
                <a:rPr lang="de-DE" sz="1500" dirty="0">
                  <a:latin typeface="Arial" panose="020B0604020202020204" pitchFamily="34" charset="0"/>
                  <a:cs typeface="Arial" panose="020B0604020202020204" pitchFamily="34" charset="0"/>
                </a:rPr>
                <a:t>64 - 10 = 54</a:t>
              </a:r>
            </a:p>
            <a:p>
              <a:r>
                <a:rPr lang="de-DE" sz="1500" dirty="0">
                  <a:latin typeface="Arial" panose="020B0604020202020204" pitchFamily="34" charset="0"/>
                  <a:cs typeface="Arial" panose="020B0604020202020204" pitchFamily="34" charset="0"/>
                </a:rPr>
                <a:t>54 - </a:t>
              </a:r>
              <a:r>
                <a:rPr lang="de-DE" sz="1500" dirty="0">
                  <a:solidFill>
                    <a:schemeClr val="bg1"/>
                  </a:solidFill>
                  <a:latin typeface="Arial" panose="020B0604020202020204" pitchFamily="34" charset="0"/>
                  <a:cs typeface="Arial" panose="020B0604020202020204" pitchFamily="34" charset="0"/>
                </a:rPr>
                <a:t>0</a:t>
              </a:r>
              <a:r>
                <a:rPr lang="de-DE" sz="1500" dirty="0">
                  <a:latin typeface="Arial" panose="020B0604020202020204" pitchFamily="34" charset="0"/>
                  <a:cs typeface="Arial" panose="020B0604020202020204" pitchFamily="34" charset="0"/>
                </a:rPr>
                <a:t>8 = 46</a:t>
              </a:r>
            </a:p>
          </p:txBody>
        </p:sp>
        <p:grpSp>
          <p:nvGrpSpPr>
            <p:cNvPr id="61" name="Gruppieren 60">
              <a:extLst>
                <a:ext uri="{FF2B5EF4-FFF2-40B4-BE49-F238E27FC236}">
                  <a16:creationId xmlns:a16="http://schemas.microsoft.com/office/drawing/2014/main" id="{AE1F6F22-B7A7-5609-16EB-211CED7E9C7E}"/>
                </a:ext>
              </a:extLst>
            </p:cNvPr>
            <p:cNvGrpSpPr/>
            <p:nvPr/>
          </p:nvGrpSpPr>
          <p:grpSpPr>
            <a:xfrm>
              <a:off x="6319711" y="1494592"/>
              <a:ext cx="2115304" cy="1013984"/>
              <a:chOff x="6319710" y="1494592"/>
              <a:chExt cx="1596181" cy="1013984"/>
            </a:xfrm>
          </p:grpSpPr>
          <p:sp>
            <p:nvSpPr>
              <p:cNvPr id="62" name="Abgerundete rechteckige Legende 61">
                <a:extLst>
                  <a:ext uri="{FF2B5EF4-FFF2-40B4-BE49-F238E27FC236}">
                    <a16:creationId xmlns:a16="http://schemas.microsoft.com/office/drawing/2014/main" id="{0405DE8D-8B1E-5751-61B1-9BB0CFE30432}"/>
                  </a:ext>
                </a:extLst>
              </p:cNvPr>
              <p:cNvSpPr/>
              <p:nvPr/>
            </p:nvSpPr>
            <p:spPr>
              <a:xfrm>
                <a:off x="6319710" y="1494592"/>
                <a:ext cx="1596180" cy="1013984"/>
              </a:xfrm>
              <a:prstGeom prst="wedgeRoundRectCallout">
                <a:avLst>
                  <a:gd name="adj1" fmla="val -37403"/>
                  <a:gd name="adj2" fmla="val 8771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Textfeld 62">
                <a:extLst>
                  <a:ext uri="{FF2B5EF4-FFF2-40B4-BE49-F238E27FC236}">
                    <a16:creationId xmlns:a16="http://schemas.microsoft.com/office/drawing/2014/main" id="{72617BFE-D544-2E02-89FB-6FE53B45B53D}"/>
                  </a:ext>
                </a:extLst>
              </p:cNvPr>
              <p:cNvSpPr txBox="1"/>
              <p:nvPr/>
            </p:nvSpPr>
            <p:spPr>
              <a:xfrm>
                <a:off x="6359317" y="1557134"/>
                <a:ext cx="1556574" cy="861711"/>
              </a:xfrm>
              <a:prstGeom prst="rect">
                <a:avLst/>
              </a:prstGeom>
              <a:noFill/>
              <a:ln>
                <a:noFill/>
              </a:ln>
            </p:spPr>
            <p:txBody>
              <a:bodyPr wrap="square" rtlCol="0">
                <a:spAutoFit/>
              </a:bodyPr>
              <a:lstStyle/>
              <a:p>
                <a:r>
                  <a:rPr lang="de-DE" sz="1600" dirty="0"/>
                  <a:t>Ich springe 8 zurück und lande bei der 46.</a:t>
                </a:r>
              </a:p>
            </p:txBody>
          </p:sp>
        </p:grpSp>
        <p:cxnSp>
          <p:nvCxnSpPr>
            <p:cNvPr id="64" name="Gerade Verbindung 63">
              <a:extLst>
                <a:ext uri="{FF2B5EF4-FFF2-40B4-BE49-F238E27FC236}">
                  <a16:creationId xmlns:a16="http://schemas.microsoft.com/office/drawing/2014/main" id="{44EBE465-2676-63F7-5AE9-0846A14469A8}"/>
                </a:ext>
              </a:extLst>
            </p:cNvPr>
            <p:cNvCxnSpPr/>
            <p:nvPr/>
          </p:nvCxnSpPr>
          <p:spPr>
            <a:xfrm>
              <a:off x="2897505" y="2977806"/>
              <a:ext cx="11353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5" name="Gruppieren 64">
              <a:extLst>
                <a:ext uri="{FF2B5EF4-FFF2-40B4-BE49-F238E27FC236}">
                  <a16:creationId xmlns:a16="http://schemas.microsoft.com/office/drawing/2014/main" id="{2C6A8C58-6FFE-6B28-FBE7-14CAD87FD03E}"/>
                </a:ext>
              </a:extLst>
            </p:cNvPr>
            <p:cNvGrpSpPr/>
            <p:nvPr/>
          </p:nvGrpSpPr>
          <p:grpSpPr>
            <a:xfrm>
              <a:off x="4519608" y="2640772"/>
              <a:ext cx="2006353" cy="935090"/>
              <a:chOff x="4519608" y="2640772"/>
              <a:chExt cx="2006353" cy="935090"/>
            </a:xfrm>
          </p:grpSpPr>
          <p:grpSp>
            <p:nvGrpSpPr>
              <p:cNvPr id="66" name="Gruppieren 65">
                <a:extLst>
                  <a:ext uri="{FF2B5EF4-FFF2-40B4-BE49-F238E27FC236}">
                    <a16:creationId xmlns:a16="http://schemas.microsoft.com/office/drawing/2014/main" id="{12A280EE-D8AE-F020-8A11-8210127CC940}"/>
                  </a:ext>
                </a:extLst>
              </p:cNvPr>
              <p:cNvGrpSpPr/>
              <p:nvPr/>
            </p:nvGrpSpPr>
            <p:grpSpPr>
              <a:xfrm>
                <a:off x="4519608" y="2652787"/>
                <a:ext cx="2006353" cy="923075"/>
                <a:chOff x="5503165" y="2484900"/>
                <a:chExt cx="2006353" cy="923075"/>
              </a:xfrm>
            </p:grpSpPr>
            <p:grpSp>
              <p:nvGrpSpPr>
                <p:cNvPr id="71" name="Gruppieren 70">
                  <a:extLst>
                    <a:ext uri="{FF2B5EF4-FFF2-40B4-BE49-F238E27FC236}">
                      <a16:creationId xmlns:a16="http://schemas.microsoft.com/office/drawing/2014/main" id="{A860F870-8608-C8E0-1DED-93FCA92E4830}"/>
                    </a:ext>
                  </a:extLst>
                </p:cNvPr>
                <p:cNvGrpSpPr/>
                <p:nvPr/>
              </p:nvGrpSpPr>
              <p:grpSpPr>
                <a:xfrm>
                  <a:off x="5503165" y="2484900"/>
                  <a:ext cx="2006353" cy="915698"/>
                  <a:chOff x="2258202" y="2970312"/>
                  <a:chExt cx="2006353" cy="915698"/>
                </a:xfrm>
              </p:grpSpPr>
              <p:cxnSp>
                <p:nvCxnSpPr>
                  <p:cNvPr id="74" name="Gerade Verbindung 73">
                    <a:extLst>
                      <a:ext uri="{FF2B5EF4-FFF2-40B4-BE49-F238E27FC236}">
                        <a16:creationId xmlns:a16="http://schemas.microsoft.com/office/drawing/2014/main" id="{EB96EDCB-101A-8B21-F0F4-F970BE02E341}"/>
                      </a:ext>
                    </a:extLst>
                  </p:cNvPr>
                  <p:cNvCxnSpPr/>
                  <p:nvPr/>
                </p:nvCxnSpPr>
                <p:spPr>
                  <a:xfrm>
                    <a:off x="2258202" y="3560454"/>
                    <a:ext cx="20063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 Verbindung 74">
                    <a:extLst>
                      <a:ext uri="{FF2B5EF4-FFF2-40B4-BE49-F238E27FC236}">
                        <a16:creationId xmlns:a16="http://schemas.microsoft.com/office/drawing/2014/main" id="{9ADF4C30-D5CE-EC33-6FAA-22EA543C2BBE}"/>
                      </a:ext>
                    </a:extLst>
                  </p:cNvPr>
                  <p:cNvCxnSpPr>
                    <a:cxnSpLocks/>
                  </p:cNvCxnSpPr>
                  <p:nvPr/>
                </p:nvCxnSpPr>
                <p:spPr>
                  <a:xfrm flipV="1">
                    <a:off x="4014877" y="3482268"/>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Abgerundetes Rechteck 75">
                    <a:extLst>
                      <a:ext uri="{FF2B5EF4-FFF2-40B4-BE49-F238E27FC236}">
                        <a16:creationId xmlns:a16="http://schemas.microsoft.com/office/drawing/2014/main" id="{C7F1C0D1-AD51-62F5-BCF9-EDD3E533B7DB}"/>
                      </a:ext>
                    </a:extLst>
                  </p:cNvPr>
                  <p:cNvSpPr/>
                  <p:nvPr/>
                </p:nvSpPr>
                <p:spPr>
                  <a:xfrm>
                    <a:off x="3790335" y="3586854"/>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Arial" panose="020B0604020202020204" pitchFamily="34" charset="0"/>
                        <a:cs typeface="Arial" panose="020B0604020202020204" pitchFamily="34" charset="0"/>
                      </a:rPr>
                      <a:t>64</a:t>
                    </a:r>
                    <a:endParaRPr lang="de-DE" sz="1200" dirty="0">
                      <a:solidFill>
                        <a:schemeClr val="accent1"/>
                      </a:solidFill>
                      <a:latin typeface="Arial" panose="020B0604020202020204" pitchFamily="34" charset="0"/>
                      <a:cs typeface="Arial" panose="020B0604020202020204" pitchFamily="34" charset="0"/>
                    </a:endParaRPr>
                  </a:p>
                </p:txBody>
              </p:sp>
              <p:sp>
                <p:nvSpPr>
                  <p:cNvPr id="77" name="Bogen 76">
                    <a:extLst>
                      <a:ext uri="{FF2B5EF4-FFF2-40B4-BE49-F238E27FC236}">
                        <a16:creationId xmlns:a16="http://schemas.microsoft.com/office/drawing/2014/main" id="{52C41E96-E8BB-7EF4-0DDF-368E52F0EE65}"/>
                      </a:ext>
                    </a:extLst>
                  </p:cNvPr>
                  <p:cNvSpPr/>
                  <p:nvPr/>
                </p:nvSpPr>
                <p:spPr>
                  <a:xfrm>
                    <a:off x="3106489" y="3258790"/>
                    <a:ext cx="911522" cy="445628"/>
                  </a:xfrm>
                  <a:prstGeom prst="arc">
                    <a:avLst>
                      <a:gd name="adj1" fmla="val 10777135"/>
                      <a:gd name="adj2" fmla="val 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8" name="Abgerundetes Rechteck 77">
                    <a:extLst>
                      <a:ext uri="{FF2B5EF4-FFF2-40B4-BE49-F238E27FC236}">
                        <a16:creationId xmlns:a16="http://schemas.microsoft.com/office/drawing/2014/main" id="{BCE7128B-4C94-8F9D-F3E2-713C05530B80}"/>
                      </a:ext>
                    </a:extLst>
                  </p:cNvPr>
                  <p:cNvSpPr/>
                  <p:nvPr/>
                </p:nvSpPr>
                <p:spPr>
                  <a:xfrm>
                    <a:off x="3182729" y="2970312"/>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- 10</a:t>
                    </a:r>
                    <a:endParaRPr lang="de-DE" sz="1400" dirty="0">
                      <a:solidFill>
                        <a:schemeClr val="accent1"/>
                      </a:solidFill>
                      <a:latin typeface="Arial" panose="020B0604020202020204" pitchFamily="34" charset="0"/>
                      <a:cs typeface="Arial" panose="020B0604020202020204" pitchFamily="34" charset="0"/>
                    </a:endParaRPr>
                  </a:p>
                </p:txBody>
              </p:sp>
            </p:grpSp>
            <p:sp>
              <p:nvSpPr>
                <p:cNvPr id="72" name="Abgerundetes Rechteck 71">
                  <a:extLst>
                    <a:ext uri="{FF2B5EF4-FFF2-40B4-BE49-F238E27FC236}">
                      <a16:creationId xmlns:a16="http://schemas.microsoft.com/office/drawing/2014/main" id="{6445E2C5-D428-00E6-3F42-FBD7A02A373D}"/>
                    </a:ext>
                  </a:extLst>
                </p:cNvPr>
                <p:cNvSpPr/>
                <p:nvPr/>
              </p:nvSpPr>
              <p:spPr>
                <a:xfrm>
                  <a:off x="6120021" y="3108819"/>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Arial" panose="020B0604020202020204" pitchFamily="34" charset="0"/>
                      <a:cs typeface="Arial" panose="020B0604020202020204" pitchFamily="34" charset="0"/>
                    </a:rPr>
                    <a:t>54</a:t>
                  </a:r>
                  <a:endParaRPr lang="de-DE" sz="1200" dirty="0">
                    <a:solidFill>
                      <a:schemeClr val="accent1"/>
                    </a:solidFill>
                    <a:latin typeface="Arial" panose="020B0604020202020204" pitchFamily="34" charset="0"/>
                    <a:cs typeface="Arial" panose="020B0604020202020204" pitchFamily="34" charset="0"/>
                  </a:endParaRPr>
                </a:p>
              </p:txBody>
            </p:sp>
            <p:cxnSp>
              <p:nvCxnSpPr>
                <p:cNvPr id="73" name="Gerade Verbindung 72">
                  <a:extLst>
                    <a:ext uri="{FF2B5EF4-FFF2-40B4-BE49-F238E27FC236}">
                      <a16:creationId xmlns:a16="http://schemas.microsoft.com/office/drawing/2014/main" id="{BCC73EB8-42CB-EDBF-C699-CA7FB50D9C96}"/>
                    </a:ext>
                  </a:extLst>
                </p:cNvPr>
                <p:cNvCxnSpPr>
                  <a:cxnSpLocks/>
                </p:cNvCxnSpPr>
                <p:nvPr/>
              </p:nvCxnSpPr>
              <p:spPr>
                <a:xfrm flipV="1">
                  <a:off x="6353854" y="2990944"/>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7" name="Bogen 66">
                <a:extLst>
                  <a:ext uri="{FF2B5EF4-FFF2-40B4-BE49-F238E27FC236}">
                    <a16:creationId xmlns:a16="http://schemas.microsoft.com/office/drawing/2014/main" id="{41134C28-4A05-CB72-E895-F1D37034C9B2}"/>
                  </a:ext>
                </a:extLst>
              </p:cNvPr>
              <p:cNvSpPr/>
              <p:nvPr/>
            </p:nvSpPr>
            <p:spPr>
              <a:xfrm>
                <a:off x="4777563" y="2932086"/>
                <a:ext cx="596751" cy="478718"/>
              </a:xfrm>
              <a:prstGeom prst="arc">
                <a:avLst>
                  <a:gd name="adj1" fmla="val 10842552"/>
                  <a:gd name="adj2" fmla="val 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de-DE" dirty="0"/>
                  <a:t>      </a:t>
                </a:r>
              </a:p>
            </p:txBody>
          </p:sp>
          <p:cxnSp>
            <p:nvCxnSpPr>
              <p:cNvPr id="68" name="Gerade Verbindung 67">
                <a:extLst>
                  <a:ext uri="{FF2B5EF4-FFF2-40B4-BE49-F238E27FC236}">
                    <a16:creationId xmlns:a16="http://schemas.microsoft.com/office/drawing/2014/main" id="{865EC775-2712-8A55-7757-7603D3DDF309}"/>
                  </a:ext>
                </a:extLst>
              </p:cNvPr>
              <p:cNvCxnSpPr>
                <a:cxnSpLocks/>
              </p:cNvCxnSpPr>
              <p:nvPr/>
            </p:nvCxnSpPr>
            <p:spPr>
              <a:xfrm flipV="1">
                <a:off x="4777275" y="3172040"/>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Abgerundetes Rechteck 68">
                <a:extLst>
                  <a:ext uri="{FF2B5EF4-FFF2-40B4-BE49-F238E27FC236}">
                    <a16:creationId xmlns:a16="http://schemas.microsoft.com/office/drawing/2014/main" id="{1C376991-4E06-0BCD-FA2D-A246AEEECB65}"/>
                  </a:ext>
                </a:extLst>
              </p:cNvPr>
              <p:cNvSpPr/>
              <p:nvPr/>
            </p:nvSpPr>
            <p:spPr>
              <a:xfrm>
                <a:off x="4559734" y="3267840"/>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Arial" panose="020B0604020202020204" pitchFamily="34" charset="0"/>
                    <a:cs typeface="Arial" panose="020B0604020202020204" pitchFamily="34" charset="0"/>
                  </a:rPr>
                  <a:t>46</a:t>
                </a:r>
                <a:endParaRPr lang="de-DE" sz="1200" dirty="0">
                  <a:solidFill>
                    <a:schemeClr val="accent1"/>
                  </a:solidFill>
                  <a:latin typeface="Arial" panose="020B0604020202020204" pitchFamily="34" charset="0"/>
                  <a:cs typeface="Arial" panose="020B0604020202020204" pitchFamily="34" charset="0"/>
                </a:endParaRPr>
              </a:p>
            </p:txBody>
          </p:sp>
          <p:sp>
            <p:nvSpPr>
              <p:cNvPr id="70" name="Abgerundetes Rechteck 69">
                <a:extLst>
                  <a:ext uri="{FF2B5EF4-FFF2-40B4-BE49-F238E27FC236}">
                    <a16:creationId xmlns:a16="http://schemas.microsoft.com/office/drawing/2014/main" id="{2D10D0EF-9004-924A-A0BF-C26B1F6966A1}"/>
                  </a:ext>
                </a:extLst>
              </p:cNvPr>
              <p:cNvSpPr/>
              <p:nvPr/>
            </p:nvSpPr>
            <p:spPr>
              <a:xfrm>
                <a:off x="4653105" y="2640772"/>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- 8</a:t>
                </a:r>
                <a:endParaRPr lang="de-DE" sz="1400" dirty="0">
                  <a:solidFill>
                    <a:schemeClr val="accent1"/>
                  </a:solidFill>
                  <a:latin typeface="Arial" panose="020B0604020202020204" pitchFamily="34" charset="0"/>
                  <a:cs typeface="Arial" panose="020B0604020202020204" pitchFamily="34" charset="0"/>
                </a:endParaRPr>
              </a:p>
            </p:txBody>
          </p:sp>
        </p:grpSp>
        <p:grpSp>
          <p:nvGrpSpPr>
            <p:cNvPr id="79" name="Gruppieren 78">
              <a:extLst>
                <a:ext uri="{FF2B5EF4-FFF2-40B4-BE49-F238E27FC236}">
                  <a16:creationId xmlns:a16="http://schemas.microsoft.com/office/drawing/2014/main" id="{1BAC8A91-9140-61CA-5E4F-D202BD1AF5FD}"/>
                </a:ext>
              </a:extLst>
            </p:cNvPr>
            <p:cNvGrpSpPr/>
            <p:nvPr/>
          </p:nvGrpSpPr>
          <p:grpSpPr>
            <a:xfrm>
              <a:off x="1058475" y="1910696"/>
              <a:ext cx="1491200" cy="1259193"/>
              <a:chOff x="238540" y="1634650"/>
              <a:chExt cx="2589557" cy="1431919"/>
            </a:xfrm>
          </p:grpSpPr>
          <p:sp>
            <p:nvSpPr>
              <p:cNvPr id="80" name="Abgerundete rechteckige Legende 79">
                <a:extLst>
                  <a:ext uri="{FF2B5EF4-FFF2-40B4-BE49-F238E27FC236}">
                    <a16:creationId xmlns:a16="http://schemas.microsoft.com/office/drawing/2014/main" id="{0848739B-7336-513C-A9CD-B205C0A07FF3}"/>
                  </a:ext>
                </a:extLst>
              </p:cNvPr>
              <p:cNvSpPr/>
              <p:nvPr/>
            </p:nvSpPr>
            <p:spPr>
              <a:xfrm>
                <a:off x="238540" y="1634650"/>
                <a:ext cx="2589557" cy="1013984"/>
              </a:xfrm>
              <a:prstGeom prst="wedgeRoundRectCallout">
                <a:avLst>
                  <a:gd name="adj1" fmla="val 59979"/>
                  <a:gd name="adj2" fmla="val 3584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Textfeld 80">
                <a:extLst>
                  <a:ext uri="{FF2B5EF4-FFF2-40B4-BE49-F238E27FC236}">
                    <a16:creationId xmlns:a16="http://schemas.microsoft.com/office/drawing/2014/main" id="{F20589D8-5714-0C0F-5E61-ECA83EEAE02F}"/>
                  </a:ext>
                </a:extLst>
              </p:cNvPr>
              <p:cNvSpPr txBox="1"/>
              <p:nvPr/>
            </p:nvSpPr>
            <p:spPr>
              <a:xfrm>
                <a:off x="270974" y="1634650"/>
                <a:ext cx="2524685" cy="1431919"/>
              </a:xfrm>
              <a:prstGeom prst="rect">
                <a:avLst/>
              </a:prstGeom>
              <a:noFill/>
              <a:ln>
                <a:noFill/>
              </a:ln>
            </p:spPr>
            <p:txBody>
              <a:bodyPr wrap="square" rtlCol="0">
                <a:spAutoFit/>
              </a:bodyPr>
              <a:lstStyle/>
              <a:p>
                <a:r>
                  <a:rPr lang="de-DE" sz="1600" dirty="0"/>
                  <a:t>Ich rechne 54 minus 8 gleich 46.</a:t>
                </a:r>
              </a:p>
              <a:p>
                <a:endParaRPr lang="de-DE" sz="1600" dirty="0"/>
              </a:p>
            </p:txBody>
          </p:sp>
        </p:grpSp>
      </p:grpSp>
      <p:sp>
        <p:nvSpPr>
          <p:cNvPr id="83" name="Textfeld 82">
            <a:extLst>
              <a:ext uri="{FF2B5EF4-FFF2-40B4-BE49-F238E27FC236}">
                <a16:creationId xmlns:a16="http://schemas.microsoft.com/office/drawing/2014/main" id="{47A2CEA6-7F30-549D-9C61-18D773F1C25B}"/>
              </a:ext>
            </a:extLst>
          </p:cNvPr>
          <p:cNvSpPr txBox="1"/>
          <p:nvPr/>
        </p:nvSpPr>
        <p:spPr>
          <a:xfrm>
            <a:off x="140420" y="2942029"/>
            <a:ext cx="1731564" cy="338554"/>
          </a:xfrm>
          <a:prstGeom prst="rect">
            <a:avLst/>
          </a:prstGeom>
          <a:noFill/>
        </p:spPr>
        <p:txBody>
          <a:bodyPr wrap="none" rtlCol="0">
            <a:spAutoFit/>
          </a:bodyPr>
          <a:lstStyle/>
          <a:p>
            <a:r>
              <a:rPr lang="de-DE" sz="1600" dirty="0">
                <a:solidFill>
                  <a:srgbClr val="327A86"/>
                </a:solidFill>
              </a:rPr>
              <a:t>SCHRITTWEISE</a:t>
            </a:r>
          </a:p>
        </p:txBody>
      </p:sp>
      <p:sp>
        <p:nvSpPr>
          <p:cNvPr id="3" name="Textfeld 2">
            <a:extLst>
              <a:ext uri="{FF2B5EF4-FFF2-40B4-BE49-F238E27FC236}">
                <a16:creationId xmlns:a16="http://schemas.microsoft.com/office/drawing/2014/main" id="{314D29CC-337C-8785-5BBB-BFE864D2F4A8}"/>
              </a:ext>
            </a:extLst>
          </p:cNvPr>
          <p:cNvSpPr txBox="1"/>
          <p:nvPr/>
        </p:nvSpPr>
        <p:spPr>
          <a:xfrm>
            <a:off x="6843988" y="5943531"/>
            <a:ext cx="2170319" cy="271998"/>
          </a:xfrm>
          <a:prstGeom prst="rect">
            <a:avLst/>
          </a:prstGeom>
          <a:noFill/>
        </p:spPr>
        <p:txBody>
          <a:bodyPr wrap="square" rtlCol="0">
            <a:spAutoFit/>
          </a:bodyPr>
          <a:lstStyle/>
          <a:p>
            <a:pPr algn="r"/>
            <a:r>
              <a:rPr lang="de-DE" sz="1100" dirty="0"/>
              <a:t>(Padberg &amp; Benz, 2021, S.140)</a:t>
            </a:r>
          </a:p>
        </p:txBody>
      </p:sp>
    </p:spTree>
    <p:extLst>
      <p:ext uri="{BB962C8B-B14F-4D97-AF65-F5344CB8AC3E}">
        <p14:creationId xmlns:p14="http://schemas.microsoft.com/office/powerpoint/2010/main" val="2687583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BF4CCB-4AB8-C176-8E22-72179DBE8A0D}"/>
              </a:ext>
            </a:extLst>
          </p:cNvPr>
          <p:cNvSpPr>
            <a:spLocks noGrp="1"/>
          </p:cNvSpPr>
          <p:nvPr>
            <p:ph type="title"/>
          </p:nvPr>
        </p:nvSpPr>
        <p:spPr/>
        <p:txBody>
          <a:bodyPr/>
          <a:lstStyle/>
          <a:p>
            <a:r>
              <a:rPr lang="de-DE" dirty="0"/>
              <a:t>Rückblick</a:t>
            </a:r>
          </a:p>
        </p:txBody>
      </p:sp>
      <p:sp>
        <p:nvSpPr>
          <p:cNvPr id="5" name="Foliennummernplatzhalter 4">
            <a:extLst>
              <a:ext uri="{FF2B5EF4-FFF2-40B4-BE49-F238E27FC236}">
                <a16:creationId xmlns:a16="http://schemas.microsoft.com/office/drawing/2014/main" id="{8A720C77-ADDF-1BB1-5370-D8719A828706}"/>
              </a:ext>
            </a:extLst>
          </p:cNvPr>
          <p:cNvSpPr>
            <a:spLocks noGrp="1"/>
          </p:cNvSpPr>
          <p:nvPr>
            <p:ph type="sldNum" sz="quarter" idx="12"/>
          </p:nvPr>
        </p:nvSpPr>
        <p:spPr/>
        <p:txBody>
          <a:bodyPr/>
          <a:lstStyle/>
          <a:p>
            <a:fld id="{C3752B7C-18A9-864D-BBCB-54A9F41B5594}" type="slidenum">
              <a:rPr lang="de-DE" smtClean="0"/>
              <a:pPr/>
              <a:t>11</a:t>
            </a:fld>
            <a:endParaRPr lang="de-DE" dirty="0"/>
          </a:p>
        </p:txBody>
      </p:sp>
      <p:sp>
        <p:nvSpPr>
          <p:cNvPr id="7" name="Textplatzhalter 2">
            <a:extLst>
              <a:ext uri="{FF2B5EF4-FFF2-40B4-BE49-F238E27FC236}">
                <a16:creationId xmlns:a16="http://schemas.microsoft.com/office/drawing/2014/main" id="{86C21597-329E-EDA7-BFA6-BD658A598FE3}"/>
              </a:ext>
            </a:extLst>
          </p:cNvPr>
          <p:cNvSpPr>
            <a:spLocks noGrp="1"/>
          </p:cNvSpPr>
          <p:nvPr>
            <p:ph type="body" sz="quarter" idx="13"/>
          </p:nvPr>
        </p:nvSpPr>
        <p:spPr>
          <a:xfrm>
            <a:off x="1096423" y="1129551"/>
            <a:ext cx="8275642" cy="510106"/>
          </a:xfrm>
        </p:spPr>
        <p:txBody>
          <a:bodyPr/>
          <a:lstStyle/>
          <a:p>
            <a:r>
              <a:rPr lang="de-DE" dirty="0"/>
              <a:t>(HAUPT-)RECHENWEGE BEIM HALBSCHRIFTLICHEN SUBTRAHIEREN</a:t>
            </a:r>
          </a:p>
        </p:txBody>
      </p:sp>
      <p:sp>
        <p:nvSpPr>
          <p:cNvPr id="3" name="Textfeld 2">
            <a:extLst>
              <a:ext uri="{FF2B5EF4-FFF2-40B4-BE49-F238E27FC236}">
                <a16:creationId xmlns:a16="http://schemas.microsoft.com/office/drawing/2014/main" id="{132D36C5-6E7F-2F4D-46EB-1C59D59AD895}"/>
              </a:ext>
            </a:extLst>
          </p:cNvPr>
          <p:cNvSpPr txBox="1"/>
          <p:nvPr/>
        </p:nvSpPr>
        <p:spPr>
          <a:xfrm>
            <a:off x="134937" y="5086779"/>
            <a:ext cx="1742785" cy="338554"/>
          </a:xfrm>
          <a:prstGeom prst="rect">
            <a:avLst/>
          </a:prstGeom>
          <a:noFill/>
        </p:spPr>
        <p:txBody>
          <a:bodyPr wrap="none" rtlCol="0">
            <a:spAutoFit/>
          </a:bodyPr>
          <a:lstStyle/>
          <a:p>
            <a:r>
              <a:rPr lang="de-DE" sz="1600" dirty="0">
                <a:solidFill>
                  <a:srgbClr val="327A86"/>
                </a:solidFill>
              </a:rPr>
              <a:t>HILFSAUFGABE</a:t>
            </a:r>
          </a:p>
        </p:txBody>
      </p:sp>
      <p:sp>
        <p:nvSpPr>
          <p:cNvPr id="4" name="Textfeld 3">
            <a:extLst>
              <a:ext uri="{FF2B5EF4-FFF2-40B4-BE49-F238E27FC236}">
                <a16:creationId xmlns:a16="http://schemas.microsoft.com/office/drawing/2014/main" id="{7C7D21F6-72DB-07D6-E377-96C51E393919}"/>
              </a:ext>
            </a:extLst>
          </p:cNvPr>
          <p:cNvSpPr txBox="1"/>
          <p:nvPr/>
        </p:nvSpPr>
        <p:spPr>
          <a:xfrm>
            <a:off x="140420" y="2942029"/>
            <a:ext cx="1321196" cy="338554"/>
          </a:xfrm>
          <a:prstGeom prst="rect">
            <a:avLst/>
          </a:prstGeom>
          <a:noFill/>
        </p:spPr>
        <p:txBody>
          <a:bodyPr wrap="none" rtlCol="0">
            <a:spAutoFit/>
          </a:bodyPr>
          <a:lstStyle/>
          <a:p>
            <a:r>
              <a:rPr lang="de-DE" sz="1600" dirty="0">
                <a:solidFill>
                  <a:srgbClr val="327A86"/>
                </a:solidFill>
              </a:rPr>
              <a:t>ERGÄNZEN</a:t>
            </a:r>
          </a:p>
        </p:txBody>
      </p:sp>
      <p:grpSp>
        <p:nvGrpSpPr>
          <p:cNvPr id="31" name="Gruppieren 30">
            <a:extLst>
              <a:ext uri="{FF2B5EF4-FFF2-40B4-BE49-F238E27FC236}">
                <a16:creationId xmlns:a16="http://schemas.microsoft.com/office/drawing/2014/main" id="{C085932B-83FF-E511-0D68-33AAB2EB8E83}"/>
              </a:ext>
            </a:extLst>
          </p:cNvPr>
          <p:cNvGrpSpPr>
            <a:grpSpLocks noChangeAspect="1"/>
          </p:cNvGrpSpPr>
          <p:nvPr/>
        </p:nvGrpSpPr>
        <p:grpSpPr>
          <a:xfrm>
            <a:off x="2492109" y="3690268"/>
            <a:ext cx="6484873" cy="2365035"/>
            <a:chOff x="2510340" y="1379121"/>
            <a:chExt cx="6508559" cy="2373674"/>
          </a:xfrm>
        </p:grpSpPr>
        <p:sp>
          <p:nvSpPr>
            <p:cNvPr id="6" name="Abgerundetes Rechteck 5">
              <a:extLst>
                <a:ext uri="{FF2B5EF4-FFF2-40B4-BE49-F238E27FC236}">
                  <a16:creationId xmlns:a16="http://schemas.microsoft.com/office/drawing/2014/main" id="{9BA5A693-BE5B-FDA8-BA80-C8772D8FB3E0}"/>
                </a:ext>
              </a:extLst>
            </p:cNvPr>
            <p:cNvSpPr/>
            <p:nvPr/>
          </p:nvSpPr>
          <p:spPr>
            <a:xfrm>
              <a:off x="2510340" y="2334277"/>
              <a:ext cx="4242589" cy="136906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2108D851-E982-D1A3-FED7-C405C4CF3D9B}"/>
                </a:ext>
              </a:extLst>
            </p:cNvPr>
            <p:cNvSpPr txBox="1"/>
            <p:nvPr/>
          </p:nvSpPr>
          <p:spPr>
            <a:xfrm>
              <a:off x="2913248" y="2730929"/>
              <a:ext cx="1509191" cy="877163"/>
            </a:xfrm>
            <a:prstGeom prst="rect">
              <a:avLst/>
            </a:prstGeom>
            <a:solidFill>
              <a:schemeClr val="bg1"/>
            </a:solidFill>
            <a:ln w="28575">
              <a:solidFill>
                <a:srgbClr val="327D87"/>
              </a:solidFill>
            </a:ln>
          </p:spPr>
          <p:txBody>
            <a:bodyPr wrap="square" rtlCol="0">
              <a:spAutoFit/>
            </a:bodyPr>
            <a:lstStyle/>
            <a:p>
              <a:r>
                <a:rPr lang="de-DE" sz="1700" u="sng" dirty="0">
                  <a:latin typeface="Arial" panose="020B0604020202020204" pitchFamily="34" charset="0"/>
                  <a:cs typeface="Arial" panose="020B0604020202020204" pitchFamily="34" charset="0"/>
                </a:rPr>
                <a:t>34 - 19 = 15</a:t>
              </a:r>
            </a:p>
            <a:p>
              <a:r>
                <a:rPr lang="de-DE" sz="1700" dirty="0">
                  <a:latin typeface="Arial" panose="020B0604020202020204" pitchFamily="34" charset="0"/>
                  <a:cs typeface="Arial" panose="020B0604020202020204" pitchFamily="34" charset="0"/>
                </a:rPr>
                <a:t>34 - 20 = 14</a:t>
              </a:r>
            </a:p>
            <a:p>
              <a:r>
                <a:rPr lang="de-DE" sz="1700" dirty="0">
                  <a:latin typeface="Arial" panose="020B0604020202020204" pitchFamily="34" charset="0"/>
                  <a:cs typeface="Arial" panose="020B0604020202020204" pitchFamily="34" charset="0"/>
                </a:rPr>
                <a:t>14</a:t>
              </a:r>
              <a:r>
                <a:rPr lang="de-DE" sz="600" dirty="0">
                  <a:latin typeface="Arial" panose="020B0604020202020204" pitchFamily="34" charset="0"/>
                  <a:cs typeface="Arial" panose="020B0604020202020204" pitchFamily="34" charset="0"/>
                </a:rPr>
                <a:t>  </a:t>
              </a:r>
              <a:r>
                <a:rPr lang="de-DE" sz="1700" dirty="0">
                  <a:latin typeface="Arial" panose="020B0604020202020204" pitchFamily="34" charset="0"/>
                  <a:cs typeface="Arial" panose="020B0604020202020204" pitchFamily="34" charset="0"/>
                </a:rPr>
                <a:t>+</a:t>
              </a:r>
              <a:r>
                <a:rPr lang="de-DE" sz="1700" dirty="0">
                  <a:solidFill>
                    <a:schemeClr val="bg1"/>
                  </a:solidFill>
                  <a:latin typeface="Arial" panose="020B0604020202020204" pitchFamily="34" charset="0"/>
                  <a:cs typeface="Arial" panose="020B0604020202020204" pitchFamily="34" charset="0"/>
                </a:rPr>
                <a:t> 0</a:t>
              </a:r>
              <a:r>
                <a:rPr lang="de-DE" sz="1700" dirty="0">
                  <a:latin typeface="Arial" panose="020B0604020202020204" pitchFamily="34" charset="0"/>
                  <a:cs typeface="Arial" panose="020B0604020202020204" pitchFamily="34" charset="0"/>
                </a:rPr>
                <a:t>1</a:t>
              </a:r>
              <a:r>
                <a:rPr lang="de-DE" sz="900" dirty="0">
                  <a:solidFill>
                    <a:schemeClr val="bg1"/>
                  </a:solidFill>
                  <a:latin typeface="Arial" panose="020B0604020202020204" pitchFamily="34" charset="0"/>
                  <a:cs typeface="Arial" panose="020B0604020202020204" pitchFamily="34" charset="0"/>
                </a:rPr>
                <a:t> </a:t>
              </a:r>
              <a:r>
                <a:rPr lang="de-DE" sz="1700" dirty="0">
                  <a:latin typeface="Arial" panose="020B0604020202020204" pitchFamily="34" charset="0"/>
                  <a:cs typeface="Arial" panose="020B0604020202020204" pitchFamily="34" charset="0"/>
                </a:rPr>
                <a:t>= 15</a:t>
              </a:r>
            </a:p>
          </p:txBody>
        </p:sp>
        <p:grpSp>
          <p:nvGrpSpPr>
            <p:cNvPr id="9" name="Gruppieren 8">
              <a:extLst>
                <a:ext uri="{FF2B5EF4-FFF2-40B4-BE49-F238E27FC236}">
                  <a16:creationId xmlns:a16="http://schemas.microsoft.com/office/drawing/2014/main" id="{482DA4CA-9A57-55E4-79EE-035ED426592B}"/>
                </a:ext>
              </a:extLst>
            </p:cNvPr>
            <p:cNvGrpSpPr/>
            <p:nvPr/>
          </p:nvGrpSpPr>
          <p:grpSpPr>
            <a:xfrm>
              <a:off x="4705551" y="2731979"/>
              <a:ext cx="2058416" cy="741473"/>
              <a:chOff x="5451102" y="2477532"/>
              <a:chExt cx="2058416" cy="741473"/>
            </a:xfrm>
          </p:grpSpPr>
          <p:grpSp>
            <p:nvGrpSpPr>
              <p:cNvPr id="10" name="Gruppieren 9">
                <a:extLst>
                  <a:ext uri="{FF2B5EF4-FFF2-40B4-BE49-F238E27FC236}">
                    <a16:creationId xmlns:a16="http://schemas.microsoft.com/office/drawing/2014/main" id="{B6E9B80F-F874-7488-5029-2F49037AD1BC}"/>
                  </a:ext>
                </a:extLst>
              </p:cNvPr>
              <p:cNvGrpSpPr/>
              <p:nvPr/>
            </p:nvGrpSpPr>
            <p:grpSpPr>
              <a:xfrm>
                <a:off x="5503165" y="2477532"/>
                <a:ext cx="2006353" cy="741473"/>
                <a:chOff x="2258202" y="2962944"/>
                <a:chExt cx="2006353" cy="741473"/>
              </a:xfrm>
            </p:grpSpPr>
            <p:cxnSp>
              <p:nvCxnSpPr>
                <p:cNvPr id="16" name="Gerade Verbindung 15">
                  <a:extLst>
                    <a:ext uri="{FF2B5EF4-FFF2-40B4-BE49-F238E27FC236}">
                      <a16:creationId xmlns:a16="http://schemas.microsoft.com/office/drawing/2014/main" id="{F2486C4F-81B5-9297-A016-FB04CBBD02E6}"/>
                    </a:ext>
                  </a:extLst>
                </p:cNvPr>
                <p:cNvCxnSpPr/>
                <p:nvPr/>
              </p:nvCxnSpPr>
              <p:spPr>
                <a:xfrm>
                  <a:off x="2258202" y="3560454"/>
                  <a:ext cx="20063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A39604DB-3ECC-F992-1D45-D4FCB4F5828F}"/>
                    </a:ext>
                  </a:extLst>
                </p:cNvPr>
                <p:cNvCxnSpPr>
                  <a:cxnSpLocks/>
                </p:cNvCxnSpPr>
                <p:nvPr/>
              </p:nvCxnSpPr>
              <p:spPr>
                <a:xfrm flipV="1">
                  <a:off x="2509736" y="3482268"/>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136322BE-9AE3-A4AD-A4FA-0C846DF44921}"/>
                    </a:ext>
                  </a:extLst>
                </p:cNvPr>
                <p:cNvCxnSpPr>
                  <a:cxnSpLocks/>
                </p:cNvCxnSpPr>
                <p:nvPr/>
              </p:nvCxnSpPr>
              <p:spPr>
                <a:xfrm flipV="1">
                  <a:off x="4014877" y="3482268"/>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Bogen 18">
                  <a:extLst>
                    <a:ext uri="{FF2B5EF4-FFF2-40B4-BE49-F238E27FC236}">
                      <a16:creationId xmlns:a16="http://schemas.microsoft.com/office/drawing/2014/main" id="{95912D3C-98B8-04A6-CB1E-7E75166D8399}"/>
                    </a:ext>
                  </a:extLst>
                </p:cNvPr>
                <p:cNvSpPr/>
                <p:nvPr/>
              </p:nvSpPr>
              <p:spPr>
                <a:xfrm>
                  <a:off x="2508253" y="3250156"/>
                  <a:ext cx="1509758" cy="454261"/>
                </a:xfrm>
                <a:prstGeom prst="arc">
                  <a:avLst>
                    <a:gd name="adj1" fmla="val 10777135"/>
                    <a:gd name="adj2" fmla="val 0"/>
                  </a:avLst>
                </a:prstGeom>
                <a:ln w="28575">
                  <a:solidFill>
                    <a:srgbClr val="327D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0" name="Abgerundetes Rechteck 19">
                  <a:extLst>
                    <a:ext uri="{FF2B5EF4-FFF2-40B4-BE49-F238E27FC236}">
                      <a16:creationId xmlns:a16="http://schemas.microsoft.com/office/drawing/2014/main" id="{8E19A2B7-293E-64E1-E69E-7E0920300CAC}"/>
                    </a:ext>
                  </a:extLst>
                </p:cNvPr>
                <p:cNvSpPr/>
                <p:nvPr/>
              </p:nvSpPr>
              <p:spPr>
                <a:xfrm>
                  <a:off x="2888359" y="2962944"/>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Arial" panose="020B0604020202020204" pitchFamily="34" charset="0"/>
                      <a:cs typeface="Arial" panose="020B0604020202020204" pitchFamily="34" charset="0"/>
                    </a:rPr>
                    <a:t>- 20</a:t>
                  </a:r>
                  <a:endParaRPr lang="de-DE" sz="1100" dirty="0">
                    <a:solidFill>
                      <a:schemeClr val="accent1"/>
                    </a:solidFill>
                    <a:latin typeface="Arial" panose="020B0604020202020204" pitchFamily="34" charset="0"/>
                    <a:cs typeface="Arial" panose="020B0604020202020204" pitchFamily="34" charset="0"/>
                  </a:endParaRPr>
                </a:p>
              </p:txBody>
            </p:sp>
          </p:grpSp>
          <p:sp>
            <p:nvSpPr>
              <p:cNvPr id="12" name="Bogen 11">
                <a:extLst>
                  <a:ext uri="{FF2B5EF4-FFF2-40B4-BE49-F238E27FC236}">
                    <a16:creationId xmlns:a16="http://schemas.microsoft.com/office/drawing/2014/main" id="{EFE874B3-55ED-40CF-4A37-11AB2C7FF265}"/>
                  </a:ext>
                </a:extLst>
              </p:cNvPr>
              <p:cNvSpPr/>
              <p:nvPr/>
            </p:nvSpPr>
            <p:spPr>
              <a:xfrm>
                <a:off x="5753216" y="2939471"/>
                <a:ext cx="154815" cy="166485"/>
              </a:xfrm>
              <a:prstGeom prst="arc">
                <a:avLst>
                  <a:gd name="adj1" fmla="val 10842552"/>
                  <a:gd name="adj2" fmla="val 142474"/>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14" name="Gerade Verbindung 13">
                <a:extLst>
                  <a:ext uri="{FF2B5EF4-FFF2-40B4-BE49-F238E27FC236}">
                    <a16:creationId xmlns:a16="http://schemas.microsoft.com/office/drawing/2014/main" id="{DB75362F-4A7F-B645-BB9D-5432A8D6E107}"/>
                  </a:ext>
                </a:extLst>
              </p:cNvPr>
              <p:cNvCxnSpPr>
                <a:cxnSpLocks/>
              </p:cNvCxnSpPr>
              <p:nvPr/>
            </p:nvCxnSpPr>
            <p:spPr>
              <a:xfrm flipV="1">
                <a:off x="5939568" y="3003817"/>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Abgerundetes Rechteck 14">
                <a:extLst>
                  <a:ext uri="{FF2B5EF4-FFF2-40B4-BE49-F238E27FC236}">
                    <a16:creationId xmlns:a16="http://schemas.microsoft.com/office/drawing/2014/main" id="{2A58779C-7820-BBAD-F9E0-671A174C17E9}"/>
                  </a:ext>
                </a:extLst>
              </p:cNvPr>
              <p:cNvSpPr/>
              <p:nvPr/>
            </p:nvSpPr>
            <p:spPr>
              <a:xfrm>
                <a:off x="5451102" y="2612233"/>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Arial" panose="020B0604020202020204" pitchFamily="34" charset="0"/>
                    <a:cs typeface="Arial" panose="020B0604020202020204" pitchFamily="34" charset="0"/>
                  </a:rPr>
                  <a:t>+1</a:t>
                </a:r>
                <a:endParaRPr lang="de-DE" sz="1100" dirty="0">
                  <a:solidFill>
                    <a:schemeClr val="accent1"/>
                  </a:solidFill>
                  <a:latin typeface="Arial" panose="020B0604020202020204" pitchFamily="34" charset="0"/>
                  <a:cs typeface="Arial" panose="020B0604020202020204" pitchFamily="34" charset="0"/>
                </a:endParaRPr>
              </a:p>
            </p:txBody>
          </p:sp>
        </p:grpSp>
        <p:grpSp>
          <p:nvGrpSpPr>
            <p:cNvPr id="21" name="Gruppieren 20">
              <a:extLst>
                <a:ext uri="{FF2B5EF4-FFF2-40B4-BE49-F238E27FC236}">
                  <a16:creationId xmlns:a16="http://schemas.microsoft.com/office/drawing/2014/main" id="{F7BE0C22-486D-6CB3-2F28-E1FC23FDD448}"/>
                </a:ext>
              </a:extLst>
            </p:cNvPr>
            <p:cNvGrpSpPr/>
            <p:nvPr/>
          </p:nvGrpSpPr>
          <p:grpSpPr>
            <a:xfrm>
              <a:off x="5206697" y="1379121"/>
              <a:ext cx="3012082" cy="1230330"/>
              <a:chOff x="5739714" y="1862599"/>
              <a:chExt cx="3012082" cy="1230330"/>
            </a:xfrm>
          </p:grpSpPr>
          <p:sp>
            <p:nvSpPr>
              <p:cNvPr id="22" name="Abgerundete rechteckige Legende 21">
                <a:extLst>
                  <a:ext uri="{FF2B5EF4-FFF2-40B4-BE49-F238E27FC236}">
                    <a16:creationId xmlns:a16="http://schemas.microsoft.com/office/drawing/2014/main" id="{569AC762-7CA9-1AD9-14EC-A486980D7736}"/>
                  </a:ext>
                </a:extLst>
              </p:cNvPr>
              <p:cNvSpPr/>
              <p:nvPr/>
            </p:nvSpPr>
            <p:spPr>
              <a:xfrm>
                <a:off x="5739714" y="1862599"/>
                <a:ext cx="2937967" cy="1081153"/>
              </a:xfrm>
              <a:prstGeom prst="wedgeRoundRectCallout">
                <a:avLst>
                  <a:gd name="adj1" fmla="val -21831"/>
                  <a:gd name="adj2" fmla="val 7109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A9E8FADE-14B0-2EE2-8394-F9CE58E9BB40}"/>
                  </a:ext>
                </a:extLst>
              </p:cNvPr>
              <p:cNvSpPr txBox="1"/>
              <p:nvPr/>
            </p:nvSpPr>
            <p:spPr>
              <a:xfrm>
                <a:off x="5842172" y="2011776"/>
                <a:ext cx="2909624" cy="1081153"/>
              </a:xfrm>
              <a:prstGeom prst="rect">
                <a:avLst/>
              </a:prstGeom>
              <a:noFill/>
              <a:ln>
                <a:noFill/>
              </a:ln>
            </p:spPr>
            <p:txBody>
              <a:bodyPr wrap="square" rtlCol="0">
                <a:spAutoFit/>
              </a:bodyPr>
              <a:lstStyle/>
              <a:p>
                <a:r>
                  <a:rPr lang="de-DE" sz="1600" dirty="0"/>
                  <a:t>Weil ich 20 statt 19 zurück gesprungen bin, bin ich einen zu weit zurückgesprungen.</a:t>
                </a:r>
              </a:p>
              <a:p>
                <a:endParaRPr lang="de-DE" sz="1600" dirty="0"/>
              </a:p>
            </p:txBody>
          </p:sp>
        </p:grpSp>
        <p:sp>
          <p:nvSpPr>
            <p:cNvPr id="24" name="Dreieck 23">
              <a:extLst>
                <a:ext uri="{FF2B5EF4-FFF2-40B4-BE49-F238E27FC236}">
                  <a16:creationId xmlns:a16="http://schemas.microsoft.com/office/drawing/2014/main" id="{1583B516-D5B7-AE8A-A3AD-163EE07BFEA7}"/>
                </a:ext>
              </a:extLst>
            </p:cNvPr>
            <p:cNvSpPr>
              <a:spLocks/>
            </p:cNvSpPr>
            <p:nvPr/>
          </p:nvSpPr>
          <p:spPr>
            <a:xfrm rot="20080204" flipV="1">
              <a:off x="5125692" y="3235911"/>
              <a:ext cx="129290" cy="82496"/>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5" name="Gruppieren 24">
              <a:extLst>
                <a:ext uri="{FF2B5EF4-FFF2-40B4-BE49-F238E27FC236}">
                  <a16:creationId xmlns:a16="http://schemas.microsoft.com/office/drawing/2014/main" id="{BDFE9721-3D98-1B0D-71C9-7C5E1EE7F7EC}"/>
                </a:ext>
              </a:extLst>
            </p:cNvPr>
            <p:cNvGrpSpPr/>
            <p:nvPr/>
          </p:nvGrpSpPr>
          <p:grpSpPr>
            <a:xfrm>
              <a:off x="6869078" y="2594975"/>
              <a:ext cx="2149821" cy="1157820"/>
              <a:chOff x="6296080" y="1414468"/>
              <a:chExt cx="2149821" cy="1157820"/>
            </a:xfrm>
          </p:grpSpPr>
          <p:sp>
            <p:nvSpPr>
              <p:cNvPr id="26" name="Abgerundete rechteckige Legende 25">
                <a:extLst>
                  <a:ext uri="{FF2B5EF4-FFF2-40B4-BE49-F238E27FC236}">
                    <a16:creationId xmlns:a16="http://schemas.microsoft.com/office/drawing/2014/main" id="{BABC2349-03F0-95B2-1455-B9B4F698B504}"/>
                  </a:ext>
                </a:extLst>
              </p:cNvPr>
              <p:cNvSpPr/>
              <p:nvPr/>
            </p:nvSpPr>
            <p:spPr>
              <a:xfrm>
                <a:off x="6296080" y="1414468"/>
                <a:ext cx="1980331" cy="975535"/>
              </a:xfrm>
              <a:prstGeom prst="wedgeRoundRectCallout">
                <a:avLst>
                  <a:gd name="adj1" fmla="val -63788"/>
                  <a:gd name="adj2" fmla="val -18831"/>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feld 26">
                <a:extLst>
                  <a:ext uri="{FF2B5EF4-FFF2-40B4-BE49-F238E27FC236}">
                    <a16:creationId xmlns:a16="http://schemas.microsoft.com/office/drawing/2014/main" id="{4C9E3AFB-A3B4-D45D-73ED-F94BFA018FA1}"/>
                  </a:ext>
                </a:extLst>
              </p:cNvPr>
              <p:cNvSpPr txBox="1"/>
              <p:nvPr/>
            </p:nvSpPr>
            <p:spPr>
              <a:xfrm>
                <a:off x="6367549" y="1491135"/>
                <a:ext cx="2078352" cy="1081153"/>
              </a:xfrm>
              <a:prstGeom prst="rect">
                <a:avLst/>
              </a:prstGeom>
              <a:noFill/>
              <a:ln>
                <a:noFill/>
              </a:ln>
            </p:spPr>
            <p:txBody>
              <a:bodyPr wrap="square" rtlCol="0">
                <a:spAutoFit/>
              </a:bodyPr>
              <a:lstStyle/>
              <a:p>
                <a:r>
                  <a:rPr lang="de-DE" sz="1600" dirty="0"/>
                  <a:t>Ich muss also wieder einen nach vorne springen.</a:t>
                </a:r>
              </a:p>
              <a:p>
                <a:endParaRPr lang="de-DE" sz="1600" dirty="0"/>
              </a:p>
            </p:txBody>
          </p:sp>
        </p:grpSp>
        <p:sp>
          <p:nvSpPr>
            <p:cNvPr id="28" name="Abgerundetes Rechteck 27">
              <a:extLst>
                <a:ext uri="{FF2B5EF4-FFF2-40B4-BE49-F238E27FC236}">
                  <a16:creationId xmlns:a16="http://schemas.microsoft.com/office/drawing/2014/main" id="{16E98126-C314-6CC1-3DC8-70123B299AA5}"/>
                </a:ext>
              </a:extLst>
            </p:cNvPr>
            <p:cNvSpPr/>
            <p:nvPr/>
          </p:nvSpPr>
          <p:spPr>
            <a:xfrm>
              <a:off x="4976485" y="3361513"/>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Arial" panose="020B0604020202020204" pitchFamily="34" charset="0"/>
                  <a:cs typeface="Arial" panose="020B0604020202020204" pitchFamily="34" charset="0"/>
                </a:rPr>
                <a:t>15</a:t>
              </a:r>
              <a:endParaRPr lang="de-DE" sz="1100" dirty="0">
                <a:solidFill>
                  <a:schemeClr val="accent1"/>
                </a:solidFill>
                <a:latin typeface="Arial" panose="020B0604020202020204" pitchFamily="34" charset="0"/>
                <a:cs typeface="Arial" panose="020B0604020202020204" pitchFamily="34" charset="0"/>
              </a:endParaRPr>
            </a:p>
          </p:txBody>
        </p:sp>
        <p:sp>
          <p:nvSpPr>
            <p:cNvPr id="29" name="Abgerundetes Rechteck 28">
              <a:extLst>
                <a:ext uri="{FF2B5EF4-FFF2-40B4-BE49-F238E27FC236}">
                  <a16:creationId xmlns:a16="http://schemas.microsoft.com/office/drawing/2014/main" id="{F3D280C8-AB82-1D65-B0DF-D7DECE11F703}"/>
                </a:ext>
              </a:extLst>
            </p:cNvPr>
            <p:cNvSpPr/>
            <p:nvPr/>
          </p:nvSpPr>
          <p:spPr>
            <a:xfrm>
              <a:off x="6295289" y="3384291"/>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Arial" panose="020B0604020202020204" pitchFamily="34" charset="0"/>
                  <a:cs typeface="Arial" panose="020B0604020202020204" pitchFamily="34" charset="0"/>
                </a:rPr>
                <a:t>34</a:t>
              </a:r>
              <a:endParaRPr lang="de-DE" sz="1100" dirty="0">
                <a:solidFill>
                  <a:schemeClr val="accent1"/>
                </a:solidFill>
                <a:latin typeface="Arial" panose="020B0604020202020204" pitchFamily="34" charset="0"/>
                <a:cs typeface="Arial" panose="020B0604020202020204" pitchFamily="34" charset="0"/>
              </a:endParaRPr>
            </a:p>
          </p:txBody>
        </p:sp>
        <p:sp>
          <p:nvSpPr>
            <p:cNvPr id="30" name="Abgerundetes Rechteck 29">
              <a:extLst>
                <a:ext uri="{FF2B5EF4-FFF2-40B4-BE49-F238E27FC236}">
                  <a16:creationId xmlns:a16="http://schemas.microsoft.com/office/drawing/2014/main" id="{CC0A42B4-DCA4-E87D-5C0B-9DE2C1AAE41D}"/>
                </a:ext>
              </a:extLst>
            </p:cNvPr>
            <p:cNvSpPr/>
            <p:nvPr/>
          </p:nvSpPr>
          <p:spPr>
            <a:xfrm>
              <a:off x="4757614" y="3364801"/>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Arial" panose="020B0604020202020204" pitchFamily="34" charset="0"/>
                  <a:cs typeface="Arial" panose="020B0604020202020204" pitchFamily="34" charset="0"/>
                </a:rPr>
                <a:t>14</a:t>
              </a:r>
              <a:endParaRPr lang="de-DE" sz="1100" dirty="0">
                <a:solidFill>
                  <a:schemeClr val="accent1"/>
                </a:solidFill>
                <a:latin typeface="Arial" panose="020B0604020202020204" pitchFamily="34" charset="0"/>
                <a:cs typeface="Arial" panose="020B0604020202020204" pitchFamily="34" charset="0"/>
              </a:endParaRPr>
            </a:p>
          </p:txBody>
        </p:sp>
      </p:grpSp>
      <p:sp>
        <p:nvSpPr>
          <p:cNvPr id="32" name="Abgerundetes Rechteck 31">
            <a:extLst>
              <a:ext uri="{FF2B5EF4-FFF2-40B4-BE49-F238E27FC236}">
                <a16:creationId xmlns:a16="http://schemas.microsoft.com/office/drawing/2014/main" id="{F14EDE00-0E18-99E1-242A-4C8988535AD5}"/>
              </a:ext>
            </a:extLst>
          </p:cNvPr>
          <p:cNvSpPr/>
          <p:nvPr/>
        </p:nvSpPr>
        <p:spPr>
          <a:xfrm>
            <a:off x="2468144" y="2249767"/>
            <a:ext cx="4242589" cy="136906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a:extLst>
              <a:ext uri="{FF2B5EF4-FFF2-40B4-BE49-F238E27FC236}">
                <a16:creationId xmlns:a16="http://schemas.microsoft.com/office/drawing/2014/main" id="{FDCDA50A-016B-490C-F7DE-6E70537F50BA}"/>
              </a:ext>
            </a:extLst>
          </p:cNvPr>
          <p:cNvSpPr txBox="1"/>
          <p:nvPr/>
        </p:nvSpPr>
        <p:spPr>
          <a:xfrm>
            <a:off x="2871052" y="2646419"/>
            <a:ext cx="1509191" cy="877163"/>
          </a:xfrm>
          <a:prstGeom prst="rect">
            <a:avLst/>
          </a:prstGeom>
          <a:solidFill>
            <a:schemeClr val="bg1"/>
          </a:solidFill>
          <a:ln w="28575">
            <a:solidFill>
              <a:srgbClr val="327D87"/>
            </a:solidFill>
          </a:ln>
        </p:spPr>
        <p:txBody>
          <a:bodyPr wrap="square" rtlCol="0">
            <a:spAutoFit/>
          </a:bodyPr>
          <a:lstStyle/>
          <a:p>
            <a:r>
              <a:rPr lang="de-DE" sz="1700" u="sng" dirty="0">
                <a:latin typeface="Arial" panose="020B0604020202020204" pitchFamily="34" charset="0"/>
                <a:cs typeface="Arial" panose="020B0604020202020204" pitchFamily="34" charset="0"/>
              </a:rPr>
              <a:t>71 </a:t>
            </a:r>
            <a:r>
              <a:rPr lang="de-DE" sz="300" u="sng" dirty="0">
                <a:latin typeface="Arial" panose="020B0604020202020204" pitchFamily="34" charset="0"/>
                <a:cs typeface="Arial" panose="020B0604020202020204" pitchFamily="34" charset="0"/>
              </a:rPr>
              <a:t> </a:t>
            </a:r>
            <a:r>
              <a:rPr lang="de-DE" sz="1700" u="sng" dirty="0">
                <a:latin typeface="Arial" panose="020B0604020202020204" pitchFamily="34" charset="0"/>
                <a:cs typeface="Arial" panose="020B0604020202020204" pitchFamily="34" charset="0"/>
              </a:rPr>
              <a:t>- 68 =   3</a:t>
            </a:r>
          </a:p>
          <a:p>
            <a:endParaRPr lang="de-DE" sz="1700" u="sng" dirty="0">
              <a:latin typeface="Arial" panose="020B0604020202020204" pitchFamily="34" charset="0"/>
              <a:cs typeface="Arial" panose="020B0604020202020204" pitchFamily="34" charset="0"/>
            </a:endParaRPr>
          </a:p>
          <a:p>
            <a:endParaRPr lang="de-DE" sz="1700" dirty="0">
              <a:latin typeface="Arial" panose="020B0604020202020204" pitchFamily="34" charset="0"/>
              <a:cs typeface="Arial" panose="020B0604020202020204" pitchFamily="34" charset="0"/>
            </a:endParaRPr>
          </a:p>
        </p:txBody>
      </p:sp>
      <p:grpSp>
        <p:nvGrpSpPr>
          <p:cNvPr id="34" name="Gruppieren 33">
            <a:extLst>
              <a:ext uri="{FF2B5EF4-FFF2-40B4-BE49-F238E27FC236}">
                <a16:creationId xmlns:a16="http://schemas.microsoft.com/office/drawing/2014/main" id="{C19E4D8C-308B-AAB5-5F0B-F5DEEB5E0F65}"/>
              </a:ext>
            </a:extLst>
          </p:cNvPr>
          <p:cNvGrpSpPr/>
          <p:nvPr/>
        </p:nvGrpSpPr>
        <p:grpSpPr>
          <a:xfrm>
            <a:off x="4715418" y="2670233"/>
            <a:ext cx="2006353" cy="883137"/>
            <a:chOff x="2258202" y="2985708"/>
            <a:chExt cx="2006353" cy="883137"/>
          </a:xfrm>
        </p:grpSpPr>
        <p:cxnSp>
          <p:nvCxnSpPr>
            <p:cNvPr id="35" name="Gerade Verbindung 34">
              <a:extLst>
                <a:ext uri="{FF2B5EF4-FFF2-40B4-BE49-F238E27FC236}">
                  <a16:creationId xmlns:a16="http://schemas.microsoft.com/office/drawing/2014/main" id="{398A5FCE-E90E-B561-03CC-39C37D46B189}"/>
                </a:ext>
              </a:extLst>
            </p:cNvPr>
            <p:cNvCxnSpPr/>
            <p:nvPr/>
          </p:nvCxnSpPr>
          <p:spPr>
            <a:xfrm>
              <a:off x="2258202" y="3560454"/>
              <a:ext cx="20063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341F6D4B-891A-93BE-8E0A-5CF975ECC02F}"/>
                </a:ext>
              </a:extLst>
            </p:cNvPr>
            <p:cNvCxnSpPr>
              <a:cxnSpLocks/>
            </p:cNvCxnSpPr>
            <p:nvPr/>
          </p:nvCxnSpPr>
          <p:spPr>
            <a:xfrm flipV="1">
              <a:off x="2509736" y="3482268"/>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CBDE5E33-185D-1BC6-8FB2-4B707A22B0A4}"/>
                </a:ext>
              </a:extLst>
            </p:cNvPr>
            <p:cNvCxnSpPr>
              <a:cxnSpLocks/>
            </p:cNvCxnSpPr>
            <p:nvPr/>
          </p:nvCxnSpPr>
          <p:spPr>
            <a:xfrm flipV="1">
              <a:off x="4014877" y="3482268"/>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Abgerundetes Rechteck 37">
              <a:extLst>
                <a:ext uri="{FF2B5EF4-FFF2-40B4-BE49-F238E27FC236}">
                  <a16:creationId xmlns:a16="http://schemas.microsoft.com/office/drawing/2014/main" id="{BED31432-8954-AD20-1028-6FF9BCF02B9B}"/>
                </a:ext>
              </a:extLst>
            </p:cNvPr>
            <p:cNvSpPr/>
            <p:nvPr/>
          </p:nvSpPr>
          <p:spPr>
            <a:xfrm>
              <a:off x="3790335" y="3569689"/>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Arial" panose="020B0604020202020204" pitchFamily="34" charset="0"/>
                  <a:cs typeface="Arial" panose="020B0604020202020204" pitchFamily="34" charset="0"/>
                </a:rPr>
                <a:t>71</a:t>
              </a:r>
              <a:endParaRPr lang="de-DE" sz="1100" dirty="0">
                <a:solidFill>
                  <a:schemeClr val="accent1"/>
                </a:solidFill>
                <a:latin typeface="Arial" panose="020B0604020202020204" pitchFamily="34" charset="0"/>
                <a:cs typeface="Arial" panose="020B0604020202020204" pitchFamily="34" charset="0"/>
              </a:endParaRPr>
            </a:p>
          </p:txBody>
        </p:sp>
        <p:sp>
          <p:nvSpPr>
            <p:cNvPr id="39" name="Abgerundetes Rechteck 38">
              <a:extLst>
                <a:ext uri="{FF2B5EF4-FFF2-40B4-BE49-F238E27FC236}">
                  <a16:creationId xmlns:a16="http://schemas.microsoft.com/office/drawing/2014/main" id="{1A19DF95-B29F-3A7B-BB3D-B7744F05A78C}"/>
                </a:ext>
              </a:extLst>
            </p:cNvPr>
            <p:cNvSpPr/>
            <p:nvPr/>
          </p:nvSpPr>
          <p:spPr>
            <a:xfrm>
              <a:off x="2291353" y="3557552"/>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Arial" panose="020B0604020202020204" pitchFamily="34" charset="0"/>
                  <a:cs typeface="Arial" panose="020B0604020202020204" pitchFamily="34" charset="0"/>
                </a:rPr>
                <a:t>68</a:t>
              </a:r>
              <a:endParaRPr lang="de-DE" sz="1100" dirty="0">
                <a:solidFill>
                  <a:schemeClr val="accent1"/>
                </a:solidFill>
                <a:latin typeface="Arial" panose="020B0604020202020204" pitchFamily="34" charset="0"/>
                <a:cs typeface="Arial" panose="020B0604020202020204" pitchFamily="34" charset="0"/>
              </a:endParaRPr>
            </a:p>
          </p:txBody>
        </p:sp>
        <p:sp>
          <p:nvSpPr>
            <p:cNvPr id="40" name="Bogen 39">
              <a:extLst>
                <a:ext uri="{FF2B5EF4-FFF2-40B4-BE49-F238E27FC236}">
                  <a16:creationId xmlns:a16="http://schemas.microsoft.com/office/drawing/2014/main" id="{D1AE27A8-C380-1AD1-B2E7-33E36979E3B1}"/>
                </a:ext>
              </a:extLst>
            </p:cNvPr>
            <p:cNvSpPr/>
            <p:nvPr/>
          </p:nvSpPr>
          <p:spPr>
            <a:xfrm>
              <a:off x="2508253" y="3250156"/>
              <a:ext cx="1509758" cy="454261"/>
            </a:xfrm>
            <a:prstGeom prst="arc">
              <a:avLst>
                <a:gd name="adj1" fmla="val 10777135"/>
                <a:gd name="adj2" fmla="val 0"/>
              </a:avLst>
            </a:prstGeom>
            <a:ln w="28575">
              <a:solidFill>
                <a:srgbClr val="327D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1" name="Abgerundetes Rechteck 40">
              <a:extLst>
                <a:ext uri="{FF2B5EF4-FFF2-40B4-BE49-F238E27FC236}">
                  <a16:creationId xmlns:a16="http://schemas.microsoft.com/office/drawing/2014/main" id="{3D810AD7-D638-F253-8A79-045D98513795}"/>
                </a:ext>
              </a:extLst>
            </p:cNvPr>
            <p:cNvSpPr/>
            <p:nvPr/>
          </p:nvSpPr>
          <p:spPr>
            <a:xfrm>
              <a:off x="2819886" y="2985708"/>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Arial" panose="020B0604020202020204" pitchFamily="34" charset="0"/>
                  <a:cs typeface="Arial" panose="020B0604020202020204" pitchFamily="34" charset="0"/>
                </a:rPr>
                <a:t>3</a:t>
              </a:r>
              <a:endParaRPr lang="de-DE" sz="1100" dirty="0">
                <a:solidFill>
                  <a:schemeClr val="accent1"/>
                </a:solidFill>
                <a:latin typeface="Arial" panose="020B0604020202020204" pitchFamily="34" charset="0"/>
                <a:cs typeface="Arial" panose="020B0604020202020204" pitchFamily="34" charset="0"/>
              </a:endParaRPr>
            </a:p>
          </p:txBody>
        </p:sp>
      </p:grpSp>
      <p:grpSp>
        <p:nvGrpSpPr>
          <p:cNvPr id="42" name="Gruppieren 41">
            <a:extLst>
              <a:ext uri="{FF2B5EF4-FFF2-40B4-BE49-F238E27FC236}">
                <a16:creationId xmlns:a16="http://schemas.microsoft.com/office/drawing/2014/main" id="{226E7869-C45B-6625-FD9C-EACE5725BFD1}"/>
              </a:ext>
            </a:extLst>
          </p:cNvPr>
          <p:cNvGrpSpPr/>
          <p:nvPr/>
        </p:nvGrpSpPr>
        <p:grpSpPr>
          <a:xfrm>
            <a:off x="6247552" y="1596588"/>
            <a:ext cx="2379896" cy="1294245"/>
            <a:chOff x="6331209" y="1715094"/>
            <a:chExt cx="2589557" cy="1578065"/>
          </a:xfrm>
        </p:grpSpPr>
        <p:sp>
          <p:nvSpPr>
            <p:cNvPr id="43" name="Abgerundete rechteckige Legende 42">
              <a:extLst>
                <a:ext uri="{FF2B5EF4-FFF2-40B4-BE49-F238E27FC236}">
                  <a16:creationId xmlns:a16="http://schemas.microsoft.com/office/drawing/2014/main" id="{757E72FE-D81F-68AA-7731-0EC11E3E0B4D}"/>
                </a:ext>
              </a:extLst>
            </p:cNvPr>
            <p:cNvSpPr/>
            <p:nvPr/>
          </p:nvSpPr>
          <p:spPr>
            <a:xfrm>
              <a:off x="6331209" y="1715094"/>
              <a:ext cx="2589557" cy="1299157"/>
            </a:xfrm>
            <a:prstGeom prst="wedgeRoundRectCallout">
              <a:avLst>
                <a:gd name="adj1" fmla="val -37132"/>
                <a:gd name="adj2" fmla="val 6933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Textfeld 43">
              <a:extLst>
                <a:ext uri="{FF2B5EF4-FFF2-40B4-BE49-F238E27FC236}">
                  <a16:creationId xmlns:a16="http://schemas.microsoft.com/office/drawing/2014/main" id="{C1B715AF-8588-B8D5-865A-5A6F7EDE0018}"/>
                </a:ext>
              </a:extLst>
            </p:cNvPr>
            <p:cNvSpPr txBox="1"/>
            <p:nvPr/>
          </p:nvSpPr>
          <p:spPr>
            <a:xfrm>
              <a:off x="6436320" y="1773316"/>
              <a:ext cx="2430688" cy="1519843"/>
            </a:xfrm>
            <a:prstGeom prst="rect">
              <a:avLst/>
            </a:prstGeom>
            <a:noFill/>
            <a:ln>
              <a:noFill/>
            </a:ln>
          </p:spPr>
          <p:txBody>
            <a:bodyPr wrap="square" rtlCol="0">
              <a:spAutoFit/>
            </a:bodyPr>
            <a:lstStyle/>
            <a:p>
              <a:r>
                <a:rPr lang="de-DE" sz="1500" dirty="0"/>
                <a:t>68 und 71 liegen nah beieinander. Von der 68 fehlen noch 3 bis zur 71.</a:t>
              </a:r>
            </a:p>
            <a:p>
              <a:endParaRPr lang="de-DE" sz="1500" dirty="0"/>
            </a:p>
          </p:txBody>
        </p:sp>
      </p:grpSp>
      <p:sp>
        <p:nvSpPr>
          <p:cNvPr id="13" name="Textfeld 12">
            <a:extLst>
              <a:ext uri="{FF2B5EF4-FFF2-40B4-BE49-F238E27FC236}">
                <a16:creationId xmlns:a16="http://schemas.microsoft.com/office/drawing/2014/main" id="{837324B5-C499-01AB-9217-38AA3725A319}"/>
              </a:ext>
            </a:extLst>
          </p:cNvPr>
          <p:cNvSpPr txBox="1"/>
          <p:nvPr/>
        </p:nvSpPr>
        <p:spPr>
          <a:xfrm>
            <a:off x="6843988" y="5943531"/>
            <a:ext cx="2170319" cy="271998"/>
          </a:xfrm>
          <a:prstGeom prst="rect">
            <a:avLst/>
          </a:prstGeom>
          <a:noFill/>
        </p:spPr>
        <p:txBody>
          <a:bodyPr wrap="square" rtlCol="0">
            <a:spAutoFit/>
          </a:bodyPr>
          <a:lstStyle/>
          <a:p>
            <a:pPr algn="r"/>
            <a:r>
              <a:rPr lang="de-DE" sz="1100" dirty="0"/>
              <a:t>(Götze et al., 2019, S. 103-104)</a:t>
            </a:r>
          </a:p>
        </p:txBody>
      </p:sp>
    </p:spTree>
    <p:extLst>
      <p:ext uri="{BB962C8B-B14F-4D97-AF65-F5344CB8AC3E}">
        <p14:creationId xmlns:p14="http://schemas.microsoft.com/office/powerpoint/2010/main" val="1010287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Abgerundetes Rechteck 6">
            <a:extLst>
              <a:ext uri="{FF2B5EF4-FFF2-40B4-BE49-F238E27FC236}">
                <a16:creationId xmlns:a16="http://schemas.microsoft.com/office/drawing/2014/main" id="{49A3388E-519D-BD8F-7248-115D1E0B25F6}"/>
              </a:ext>
            </a:extLst>
          </p:cNvPr>
          <p:cNvSpPr/>
          <p:nvPr/>
        </p:nvSpPr>
        <p:spPr>
          <a:xfrm>
            <a:off x="1038068" y="4515492"/>
            <a:ext cx="7477282" cy="1519273"/>
          </a:xfrm>
          <a:prstGeom prst="roundRect">
            <a:avLst/>
          </a:prstGeom>
          <a:solidFill>
            <a:srgbClr val="CCDE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Abgerundetes Rechteck 4">
            <a:extLst>
              <a:ext uri="{FF2B5EF4-FFF2-40B4-BE49-F238E27FC236}">
                <a16:creationId xmlns:a16="http://schemas.microsoft.com/office/drawing/2014/main" id="{0E0F3950-D9DD-2830-C725-80D1D2E312FF}"/>
              </a:ext>
            </a:extLst>
          </p:cNvPr>
          <p:cNvSpPr/>
          <p:nvPr/>
        </p:nvSpPr>
        <p:spPr>
          <a:xfrm>
            <a:off x="1038068" y="3313439"/>
            <a:ext cx="7477282" cy="1185120"/>
          </a:xfrm>
          <a:prstGeom prst="roundRect">
            <a:avLst/>
          </a:prstGeom>
          <a:solidFill>
            <a:srgbClr val="CCDE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FF7E02C-AC7F-4853-DC21-4FE77747E50C}"/>
              </a:ext>
            </a:extLst>
          </p:cNvPr>
          <p:cNvSpPr>
            <a:spLocks noGrp="1"/>
          </p:cNvSpPr>
          <p:nvPr>
            <p:ph type="title"/>
          </p:nvPr>
        </p:nvSpPr>
        <p:spPr/>
        <p:txBody>
          <a:bodyPr/>
          <a:lstStyle/>
          <a:p>
            <a:r>
              <a:rPr lang="de-DE" dirty="0"/>
              <a:t>Rückblick</a:t>
            </a:r>
          </a:p>
        </p:txBody>
      </p:sp>
      <p:sp>
        <p:nvSpPr>
          <p:cNvPr id="3" name="Textplatzhalter 2">
            <a:extLst>
              <a:ext uri="{FF2B5EF4-FFF2-40B4-BE49-F238E27FC236}">
                <a16:creationId xmlns:a16="http://schemas.microsoft.com/office/drawing/2014/main" id="{0E34EC93-B0C1-1DF0-E3A6-E2E1515780DE}"/>
              </a:ext>
            </a:extLst>
          </p:cNvPr>
          <p:cNvSpPr>
            <a:spLocks noGrp="1"/>
          </p:cNvSpPr>
          <p:nvPr>
            <p:ph type="body" sz="quarter" idx="13"/>
          </p:nvPr>
        </p:nvSpPr>
        <p:spPr>
          <a:xfrm>
            <a:off x="1096266" y="1194030"/>
            <a:ext cx="7589515" cy="445628"/>
          </a:xfrm>
        </p:spPr>
        <p:txBody>
          <a:bodyPr/>
          <a:lstStyle/>
          <a:p>
            <a:r>
              <a:rPr lang="de-DE" dirty="0"/>
              <a:t>LERNWEG ZUM FLEXIBLEN EINSATZ HALBSCHRIFTLICHER STRATEGIEN</a:t>
            </a:r>
          </a:p>
        </p:txBody>
      </p:sp>
      <p:sp>
        <p:nvSpPr>
          <p:cNvPr id="6" name="Foliennummernplatzhalter 5">
            <a:extLst>
              <a:ext uri="{FF2B5EF4-FFF2-40B4-BE49-F238E27FC236}">
                <a16:creationId xmlns:a16="http://schemas.microsoft.com/office/drawing/2014/main" id="{247EB5E0-4C18-D4EE-E9B6-26275A14FBD7}"/>
              </a:ext>
            </a:extLst>
          </p:cNvPr>
          <p:cNvSpPr>
            <a:spLocks noGrp="1"/>
          </p:cNvSpPr>
          <p:nvPr>
            <p:ph type="sldNum" sz="quarter" idx="12"/>
          </p:nvPr>
        </p:nvSpPr>
        <p:spPr>
          <a:xfrm>
            <a:off x="6628381" y="6110101"/>
            <a:ext cx="2057400" cy="365125"/>
          </a:xfrm>
        </p:spPr>
        <p:txBody>
          <a:bodyPr/>
          <a:lstStyle/>
          <a:p>
            <a:pPr marL="0" marR="0" lvl="0" indent="0" algn="r" defTabSz="457200" rtl="0" eaLnBrk="1" fontAlgn="auto" latinLnBrk="0" hangingPunct="1">
              <a:lnSpc>
                <a:spcPct val="150000"/>
              </a:lnSpc>
              <a:spcBef>
                <a:spcPts val="0"/>
              </a:spcBef>
              <a:spcAft>
                <a:spcPts val="0"/>
              </a:spcAft>
              <a:buClrTx/>
              <a:buSzTx/>
              <a:buFontTx/>
              <a:buNone/>
              <a:tabLst/>
              <a:defRPr/>
            </a:pPr>
            <a:fld id="{C3752B7C-18A9-864D-BBCB-54A9F41B5594}" type="slidenum">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50000"/>
                </a:lnSpc>
                <a:spcBef>
                  <a:spcPts val="0"/>
                </a:spcBef>
                <a:spcAft>
                  <a:spcPts val="0"/>
                </a:spcAft>
                <a:buClrTx/>
                <a:buSzTx/>
                <a:buFontTx/>
                <a:buNone/>
                <a:tabLst/>
                <a:defRPr/>
              </a:pPr>
              <a:t>12</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1" name="Abgerundetes Rechteck 10">
            <a:extLst>
              <a:ext uri="{FF2B5EF4-FFF2-40B4-BE49-F238E27FC236}">
                <a16:creationId xmlns:a16="http://schemas.microsoft.com/office/drawing/2014/main" id="{5C7E956A-2AE7-2796-6397-77753F56A803}"/>
              </a:ext>
            </a:extLst>
          </p:cNvPr>
          <p:cNvSpPr/>
          <p:nvPr/>
        </p:nvSpPr>
        <p:spPr>
          <a:xfrm>
            <a:off x="1038068" y="1748860"/>
            <a:ext cx="7477282" cy="1519273"/>
          </a:xfrm>
          <a:prstGeom prst="roundRect">
            <a:avLst/>
          </a:prstGeom>
          <a:solidFill>
            <a:srgbClr val="CCDE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Inhaltsplatzhalter 3">
            <a:extLst>
              <a:ext uri="{FF2B5EF4-FFF2-40B4-BE49-F238E27FC236}">
                <a16:creationId xmlns:a16="http://schemas.microsoft.com/office/drawing/2014/main" id="{8EEE4E52-2012-DAED-2102-3AC287C8C15C}"/>
              </a:ext>
            </a:extLst>
          </p:cNvPr>
          <p:cNvSpPr>
            <a:spLocks noGrp="1"/>
          </p:cNvSpPr>
          <p:nvPr>
            <p:ph idx="1"/>
          </p:nvPr>
        </p:nvSpPr>
        <p:spPr>
          <a:xfrm>
            <a:off x="1096423" y="1748860"/>
            <a:ext cx="7009509" cy="4418617"/>
          </a:xfrm>
        </p:spPr>
        <p:txBody>
          <a:bodyPr/>
          <a:lstStyle/>
          <a:p>
            <a:r>
              <a:rPr lang="de-DE" dirty="0"/>
              <a:t>Aufbau der Reihe nach dem ICH-DU-WIR-Prinzip</a:t>
            </a:r>
          </a:p>
          <a:p>
            <a:r>
              <a:rPr lang="de-DE" dirty="0"/>
              <a:t>ICH: 	Rechnen auf eigenen Wegen: </a:t>
            </a:r>
          </a:p>
          <a:p>
            <a:r>
              <a:rPr lang="de-DE" dirty="0"/>
              <a:t>	</a:t>
            </a:r>
            <a:r>
              <a:rPr lang="de-DE" i="1" dirty="0"/>
              <a:t>So rechne ich! – Wie rechnest du? </a:t>
            </a:r>
          </a:p>
          <a:p>
            <a:r>
              <a:rPr lang="de-DE" dirty="0"/>
              <a:t>DU: 	Vorgehensweisen nachvollziehen und anwenden: </a:t>
            </a:r>
          </a:p>
          <a:p>
            <a:r>
              <a:rPr lang="de-DE" dirty="0"/>
              <a:t>	</a:t>
            </a:r>
            <a:r>
              <a:rPr lang="de-DE" i="1" dirty="0"/>
              <a:t>Rechne wie ... </a:t>
            </a:r>
          </a:p>
          <a:p>
            <a:r>
              <a:rPr lang="de-DE" dirty="0"/>
              <a:t>WIR: 	Zahlen- und Aufgabenmerkmale wahrnehmen und 	Vorgehensweisen nutzen:</a:t>
            </a:r>
          </a:p>
          <a:p>
            <a:r>
              <a:rPr lang="de-DE" i="1" dirty="0"/>
              <a:t>	Rechne möglichst schlau!</a:t>
            </a:r>
          </a:p>
        </p:txBody>
      </p:sp>
    </p:spTree>
    <p:extLst>
      <p:ext uri="{BB962C8B-B14F-4D97-AF65-F5344CB8AC3E}">
        <p14:creationId xmlns:p14="http://schemas.microsoft.com/office/powerpoint/2010/main" val="202683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5" grpId="1" animBg="1"/>
      <p:bldP spid="11" grpId="0" animBg="1"/>
      <p:bldP spid="11" grpId="1" animBg="1"/>
      <p:bldP spid="1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Rückblick</a:t>
            </a:r>
          </a:p>
          <a:p>
            <a:r>
              <a:rPr lang="de-DE" b="1" dirty="0"/>
              <a:t>Bedeutung und Kompetenzerwartungen</a:t>
            </a:r>
          </a:p>
          <a:p>
            <a:r>
              <a:rPr lang="de-DE" dirty="0"/>
              <a:t>Die schriftlichen Subtraktionsverfahren</a:t>
            </a:r>
          </a:p>
          <a:p>
            <a:r>
              <a:rPr lang="de-DE" dirty="0"/>
              <a:t>Den Algorithmus verstehen</a:t>
            </a:r>
          </a:p>
          <a:p>
            <a:r>
              <a:rPr lang="de-DE" dirty="0"/>
              <a:t>Den Algorithmus sicher und flexibel anwenden</a:t>
            </a:r>
          </a:p>
          <a:p>
            <a:pPr marL="0" indent="0">
              <a:buNone/>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13</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Tree>
    <p:extLst>
      <p:ext uri="{BB962C8B-B14F-4D97-AF65-F5344CB8AC3E}">
        <p14:creationId xmlns:p14="http://schemas.microsoft.com/office/powerpoint/2010/main" val="1622305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B44721-A4B6-5D0A-1166-BA5BD4ACB663}"/>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6A5B0610-5EA1-11B9-766B-C6BD6F3E9E36}"/>
              </a:ext>
            </a:extLst>
          </p:cNvPr>
          <p:cNvSpPr>
            <a:spLocks noGrp="1"/>
          </p:cNvSpPr>
          <p:nvPr>
            <p:ph type="sldNum" sz="quarter" idx="12"/>
          </p:nvPr>
        </p:nvSpPr>
        <p:spPr/>
        <p:txBody>
          <a:bodyPr/>
          <a:lstStyle/>
          <a:p>
            <a:fld id="{C3752B7C-18A9-864D-BBCB-54A9F41B5594}" type="slidenum">
              <a:rPr lang="de-DE" smtClean="0"/>
              <a:pPr/>
              <a:t>14</a:t>
            </a:fld>
            <a:endParaRPr lang="de-DE" dirty="0"/>
          </a:p>
        </p:txBody>
      </p:sp>
      <p:sp>
        <p:nvSpPr>
          <p:cNvPr id="5" name="Textplatzhalter 4">
            <a:extLst>
              <a:ext uri="{FF2B5EF4-FFF2-40B4-BE49-F238E27FC236}">
                <a16:creationId xmlns:a16="http://schemas.microsoft.com/office/drawing/2014/main" id="{1C6946D4-864E-42DA-33CA-CB380DB459A4}"/>
              </a:ext>
            </a:extLst>
          </p:cNvPr>
          <p:cNvSpPr>
            <a:spLocks noGrp="1"/>
          </p:cNvSpPr>
          <p:nvPr>
            <p:ph type="body" sz="quarter" idx="13"/>
          </p:nvPr>
        </p:nvSpPr>
        <p:spPr/>
        <p:txBody>
          <a:bodyPr/>
          <a:lstStyle/>
          <a:p>
            <a:r>
              <a:rPr lang="de-DE" dirty="0"/>
              <a:t>HINWEISE ZUR AKTIVITÄT AUF FOLIE 15</a:t>
            </a:r>
          </a:p>
          <a:p>
            <a:endParaRPr lang="de-DE" dirty="0"/>
          </a:p>
        </p:txBody>
      </p:sp>
      <p:sp>
        <p:nvSpPr>
          <p:cNvPr id="6" name="Inhaltsplatzhalter 5">
            <a:extLst>
              <a:ext uri="{FF2B5EF4-FFF2-40B4-BE49-F238E27FC236}">
                <a16:creationId xmlns:a16="http://schemas.microsoft.com/office/drawing/2014/main" id="{3B955CC8-592B-0689-1829-96E7543EFE83}"/>
              </a:ext>
            </a:extLst>
          </p:cNvPr>
          <p:cNvSpPr>
            <a:spLocks noGrp="1"/>
          </p:cNvSpPr>
          <p:nvPr>
            <p:ph idx="1"/>
          </p:nvPr>
        </p:nvSpPr>
        <p:spPr/>
        <p:txBody>
          <a:bodyPr/>
          <a:lstStyle/>
          <a:p>
            <a:r>
              <a:rPr lang="de-DE" sz="1400" b="1" dirty="0"/>
              <a:t>Ziel:</a:t>
            </a:r>
            <a:r>
              <a:rPr lang="de-DE" sz="1400" dirty="0"/>
              <a:t> Den Lehrkräften soll deutlich werden, dass die korrekte Ausführung der Rechenschritte nicht mit dem notwendigen Verständnis des Algorithmus gleichzusetzen ist.</a:t>
            </a:r>
          </a:p>
          <a:p>
            <a:r>
              <a:rPr lang="de-DE" sz="1400" b="1" dirty="0"/>
              <a:t>Hinweise zur Durchführung:</a:t>
            </a:r>
            <a:r>
              <a:rPr lang="de-DE" sz="1400" dirty="0"/>
              <a:t> Den Teilnehmenden werden nacheinander beide Videos gezeigt. Danach kann im Plenum offen reflektiert/diskutiert werden, was die Teilnehmenden wahrgenommen haben (Wie gehen die Kinder vor? Was können sie? Was fällt den Kinder noch schwer?), aber auch, inwiefern Sie sich als Lehrkraft evtl. mit Merksätzen wie im Video formuliert identifizieren können. Anschließend soll gemeinsam reflektiert werden, inwiefern die im folgenden thematisierte verständnisbasierte Erarbeitung des Algorithmus notwendig ist</a:t>
            </a:r>
          </a:p>
        </p:txBody>
      </p:sp>
    </p:spTree>
    <p:extLst>
      <p:ext uri="{BB962C8B-B14F-4D97-AF65-F5344CB8AC3E}">
        <p14:creationId xmlns:p14="http://schemas.microsoft.com/office/powerpoint/2010/main" val="3524312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104804-7429-C31A-FE23-561132F99F07}"/>
              </a:ext>
            </a:extLst>
          </p:cNvPr>
          <p:cNvSpPr>
            <a:spLocks noGrp="1"/>
          </p:cNvSpPr>
          <p:nvPr>
            <p:ph type="title"/>
          </p:nvPr>
        </p:nvSpPr>
        <p:spPr/>
        <p:txBody>
          <a:bodyPr/>
          <a:lstStyle/>
          <a:p>
            <a:r>
              <a:rPr lang="de-DE" b="1" dirty="0"/>
              <a:t>Bedeutung und Kompetenzerwartungen</a:t>
            </a:r>
          </a:p>
        </p:txBody>
      </p:sp>
      <p:sp>
        <p:nvSpPr>
          <p:cNvPr id="3" name="Textplatzhalter 2">
            <a:extLst>
              <a:ext uri="{FF2B5EF4-FFF2-40B4-BE49-F238E27FC236}">
                <a16:creationId xmlns:a16="http://schemas.microsoft.com/office/drawing/2014/main" id="{CD3AEF17-151C-8147-72AC-5A47C4A0091D}"/>
              </a:ext>
            </a:extLst>
          </p:cNvPr>
          <p:cNvSpPr>
            <a:spLocks noGrp="1"/>
          </p:cNvSpPr>
          <p:nvPr>
            <p:ph type="body" sz="quarter" idx="13"/>
          </p:nvPr>
        </p:nvSpPr>
        <p:spPr>
          <a:xfrm>
            <a:off x="1711456" y="1853186"/>
            <a:ext cx="7105899" cy="2033015"/>
          </a:xfrm>
        </p:spPr>
        <p:txBody>
          <a:bodyPr>
            <a:normAutofit/>
          </a:bodyPr>
          <a:lstStyle/>
          <a:p>
            <a:r>
              <a:rPr lang="de-DE" sz="2200" dirty="0"/>
              <a:t>Schauen Sie sich die Videos an. Was fällt Ihnen auf? Inwiefern haben die Kinder den schriftlichen Subtraktionsalgorithmus „verstanden“?</a:t>
            </a:r>
          </a:p>
        </p:txBody>
      </p:sp>
      <p:sp>
        <p:nvSpPr>
          <p:cNvPr id="4" name="Inhaltsplatzhalter 3">
            <a:extLst>
              <a:ext uri="{FF2B5EF4-FFF2-40B4-BE49-F238E27FC236}">
                <a16:creationId xmlns:a16="http://schemas.microsoft.com/office/drawing/2014/main" id="{B4D9D93D-7593-C3B0-BF63-D21645226069}"/>
              </a:ext>
            </a:extLst>
          </p:cNvPr>
          <p:cNvSpPr>
            <a:spLocks noGrp="1"/>
          </p:cNvSpPr>
          <p:nvPr>
            <p:ph type="body" sz="quarter" idx="14"/>
          </p:nvPr>
        </p:nvSpPr>
        <p:spPr>
          <a:xfrm>
            <a:off x="1792357" y="5259228"/>
            <a:ext cx="2472840" cy="426706"/>
          </a:xfrm>
        </p:spPr>
        <p:txBody>
          <a:bodyPr lIns="0" rIns="0">
            <a:normAutofit/>
          </a:bodyPr>
          <a:lstStyle/>
          <a:p>
            <a:r>
              <a:rPr lang="de-DE" sz="1200" b="0" i="0" u="none" strike="noStrike" dirty="0">
                <a:effectLst/>
              </a:rPr>
              <a:t>https://kira.dzlm.de/node/464</a:t>
            </a:r>
            <a:endParaRPr lang="de-DE" sz="1200" dirty="0"/>
          </a:p>
        </p:txBody>
      </p:sp>
      <p:sp>
        <p:nvSpPr>
          <p:cNvPr id="5" name="Foliennummernplatzhalter 4">
            <a:extLst>
              <a:ext uri="{FF2B5EF4-FFF2-40B4-BE49-F238E27FC236}">
                <a16:creationId xmlns:a16="http://schemas.microsoft.com/office/drawing/2014/main" id="{B1B7F550-1B66-8278-78EF-5499BAF30135}"/>
              </a:ext>
            </a:extLst>
          </p:cNvPr>
          <p:cNvSpPr>
            <a:spLocks noGrp="1"/>
          </p:cNvSpPr>
          <p:nvPr>
            <p:ph type="sldNum" sz="quarter" idx="12"/>
          </p:nvPr>
        </p:nvSpPr>
        <p:spPr/>
        <p:txBody>
          <a:bodyPr/>
          <a:lstStyle/>
          <a:p>
            <a:fld id="{C3752B7C-18A9-864D-BBCB-54A9F41B5594}" type="slidenum">
              <a:rPr lang="de-DE" smtClean="0"/>
              <a:pPr/>
              <a:t>15</a:t>
            </a:fld>
            <a:endParaRPr lang="de-DE" dirty="0"/>
          </a:p>
        </p:txBody>
      </p:sp>
      <p:sp>
        <p:nvSpPr>
          <p:cNvPr id="12" name="Textfeld 11">
            <a:extLst>
              <a:ext uri="{FF2B5EF4-FFF2-40B4-BE49-F238E27FC236}">
                <a16:creationId xmlns:a16="http://schemas.microsoft.com/office/drawing/2014/main" id="{B6D41280-AAFC-7E5B-4D8A-C571F8ABB5DE}"/>
              </a:ext>
            </a:extLst>
          </p:cNvPr>
          <p:cNvSpPr txBox="1"/>
          <p:nvPr/>
        </p:nvSpPr>
        <p:spPr>
          <a:xfrm>
            <a:off x="4842506" y="5334081"/>
            <a:ext cx="2593876" cy="276999"/>
          </a:xfrm>
          <a:prstGeom prst="rect">
            <a:avLst/>
          </a:prstGeom>
          <a:noFill/>
        </p:spPr>
        <p:txBody>
          <a:bodyPr wrap="square" lIns="0" rIns="0" rtlCol="0">
            <a:spAutoFit/>
          </a:bodyPr>
          <a:lstStyle/>
          <a:p>
            <a:r>
              <a:rPr lang="de-DE" sz="1200" b="0" i="0" u="none" strike="noStrike" dirty="0">
                <a:effectLst/>
                <a:latin typeface="Arial" panose="020B0604020202020204" pitchFamily="34" charset="0"/>
                <a:cs typeface="Arial" panose="020B0604020202020204" pitchFamily="34" charset="0"/>
              </a:rPr>
              <a:t>https://kira.dzlm.de/node/463</a:t>
            </a:r>
            <a:endParaRPr lang="de-DE" sz="1200" dirty="0">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562091F3-A183-1DD2-49E4-D4C19EC5A4E6}"/>
              </a:ext>
            </a:extLst>
          </p:cNvPr>
          <p:cNvPicPr>
            <a:picLocks noChangeAspect="1"/>
          </p:cNvPicPr>
          <p:nvPr/>
        </p:nvPicPr>
        <p:blipFill>
          <a:blip r:embed="rId3"/>
          <a:stretch>
            <a:fillRect/>
          </a:stretch>
        </p:blipFill>
        <p:spPr>
          <a:xfrm>
            <a:off x="1705198" y="3614702"/>
            <a:ext cx="2755638" cy="1555602"/>
          </a:xfrm>
          <a:prstGeom prst="rect">
            <a:avLst/>
          </a:prstGeom>
        </p:spPr>
      </p:pic>
      <p:pic>
        <p:nvPicPr>
          <p:cNvPr id="8" name="Grafik 7">
            <a:extLst>
              <a:ext uri="{FF2B5EF4-FFF2-40B4-BE49-F238E27FC236}">
                <a16:creationId xmlns:a16="http://schemas.microsoft.com/office/drawing/2014/main" id="{922FC53F-04C5-1DF5-305A-8844B8F117B3}"/>
              </a:ext>
            </a:extLst>
          </p:cNvPr>
          <p:cNvPicPr>
            <a:picLocks noChangeAspect="1"/>
          </p:cNvPicPr>
          <p:nvPr/>
        </p:nvPicPr>
        <p:blipFill>
          <a:blip r:embed="rId3"/>
          <a:stretch>
            <a:fillRect/>
          </a:stretch>
        </p:blipFill>
        <p:spPr>
          <a:xfrm>
            <a:off x="4842506" y="3614702"/>
            <a:ext cx="2755638" cy="1555602"/>
          </a:xfrm>
          <a:prstGeom prst="rect">
            <a:avLst/>
          </a:prstGeom>
        </p:spPr>
      </p:pic>
    </p:spTree>
    <p:extLst>
      <p:ext uri="{BB962C8B-B14F-4D97-AF65-F5344CB8AC3E}">
        <p14:creationId xmlns:p14="http://schemas.microsoft.com/office/powerpoint/2010/main" val="1208373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 2">
            <a:extLst>
              <a:ext uri="{FF2B5EF4-FFF2-40B4-BE49-F238E27FC236}">
                <a16:creationId xmlns:a16="http://schemas.microsoft.com/office/drawing/2014/main" id="{98A4A55D-5F86-2BF3-C76D-66BC6EF1559B}"/>
              </a:ext>
            </a:extLst>
          </p:cNvPr>
          <p:cNvSpPr/>
          <p:nvPr/>
        </p:nvSpPr>
        <p:spPr>
          <a:xfrm>
            <a:off x="282221" y="2099294"/>
            <a:ext cx="8647340"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16</a:t>
            </a:fld>
            <a:endParaRPr lang="de-DE" dirty="0"/>
          </a:p>
        </p:txBody>
      </p:sp>
      <p:pic>
        <p:nvPicPr>
          <p:cNvPr id="45" name="Grafik 44">
            <a:extLst>
              <a:ext uri="{FF2B5EF4-FFF2-40B4-BE49-F238E27FC236}">
                <a16:creationId xmlns:a16="http://schemas.microsoft.com/office/drawing/2014/main" id="{A074B5D7-C7AF-C69D-BE67-A089E0DBA5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34680" y="2487539"/>
            <a:ext cx="540000" cy="540000"/>
          </a:xfrm>
          <a:prstGeom prst="rect">
            <a:avLst/>
          </a:prstGeom>
        </p:spPr>
      </p:pic>
      <p:grpSp>
        <p:nvGrpSpPr>
          <p:cNvPr id="8" name="Gruppieren 7">
            <a:extLst>
              <a:ext uri="{FF2B5EF4-FFF2-40B4-BE49-F238E27FC236}">
                <a16:creationId xmlns:a16="http://schemas.microsoft.com/office/drawing/2014/main" id="{A2773E80-6896-52B8-ED75-A926E4089637}"/>
              </a:ext>
            </a:extLst>
          </p:cNvPr>
          <p:cNvGrpSpPr/>
          <p:nvPr/>
        </p:nvGrpSpPr>
        <p:grpSpPr>
          <a:xfrm>
            <a:off x="6925350" y="2706903"/>
            <a:ext cx="612000" cy="612000"/>
            <a:chOff x="2617966" y="4089452"/>
            <a:chExt cx="216000" cy="216000"/>
          </a:xfrm>
        </p:grpSpPr>
        <p:sp>
          <p:nvSpPr>
            <p:cNvPr id="10" name="Ellipse 48">
              <a:extLst>
                <a:ext uri="{FF2B5EF4-FFF2-40B4-BE49-F238E27FC236}">
                  <a16:creationId xmlns:a16="http://schemas.microsoft.com/office/drawing/2014/main" id="{103FF1D1-F485-655A-2D4A-73E5ACAD7A49}"/>
                </a:ext>
              </a:extLst>
            </p:cNvPr>
            <p:cNvSpPr/>
            <p:nvPr/>
          </p:nvSpPr>
          <p:spPr>
            <a:xfrm>
              <a:off x="2617966" y="4089452"/>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11" name="Ellipse 49">
              <a:extLst>
                <a:ext uri="{FF2B5EF4-FFF2-40B4-BE49-F238E27FC236}">
                  <a16:creationId xmlns:a16="http://schemas.microsoft.com/office/drawing/2014/main" id="{79BAC21A-E8E5-8D5F-520F-12DE613CE568}"/>
                </a:ext>
              </a:extLst>
            </p:cNvPr>
            <p:cNvSpPr/>
            <p:nvPr/>
          </p:nvSpPr>
          <p:spPr>
            <a:xfrm>
              <a:off x="2684924" y="4151951"/>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31" name="Titel 1"/>
          <p:cNvSpPr>
            <a:spLocks noGrp="1"/>
          </p:cNvSpPr>
          <p:nvPr>
            <p:ph type="title"/>
          </p:nvPr>
        </p:nvSpPr>
        <p:spPr>
          <a:xfrm>
            <a:off x="1096423" y="382774"/>
            <a:ext cx="7715068" cy="603704"/>
          </a:xfrm>
        </p:spPr>
        <p:txBody>
          <a:bodyPr>
            <a:normAutofit/>
          </a:bodyPr>
          <a:lstStyle/>
          <a:p>
            <a:r>
              <a:rPr lang="de-DE" dirty="0"/>
              <a:t>Bedeutung und Kompetenzerwartungen</a:t>
            </a:r>
          </a:p>
        </p:txBody>
      </p:sp>
      <p:sp>
        <p:nvSpPr>
          <p:cNvPr id="36" name="Textplatzhalter 2"/>
          <p:cNvSpPr>
            <a:spLocks noGrp="1"/>
          </p:cNvSpPr>
          <p:nvPr>
            <p:ph type="body" sz="quarter" idx="13"/>
          </p:nvPr>
        </p:nvSpPr>
        <p:spPr>
          <a:xfrm>
            <a:off x="580260" y="1194030"/>
            <a:ext cx="7935089" cy="445628"/>
          </a:xfrm>
        </p:spPr>
        <p:txBody>
          <a:bodyPr/>
          <a:lstStyle/>
          <a:p>
            <a:r>
              <a:rPr lang="de-DE" dirty="0"/>
              <a:t>WENN GRUNDLAGEN IN HÖHEREN KLASSEN FEHLEN</a:t>
            </a:r>
          </a:p>
        </p:txBody>
      </p:sp>
      <p:sp>
        <p:nvSpPr>
          <p:cNvPr id="44" name="Gewitterblitz 43">
            <a:extLst>
              <a:ext uri="{FF2B5EF4-FFF2-40B4-BE49-F238E27FC236}">
                <a16:creationId xmlns:a16="http://schemas.microsoft.com/office/drawing/2014/main" id="{0B6EA567-3BFE-47D3-8C5D-3A15B563E157}"/>
              </a:ext>
            </a:extLst>
          </p:cNvPr>
          <p:cNvSpPr/>
          <p:nvPr/>
        </p:nvSpPr>
        <p:spPr bwMode="auto">
          <a:xfrm rot="21054473" flipH="1">
            <a:off x="3773250" y="2364499"/>
            <a:ext cx="1665283" cy="2348745"/>
          </a:xfrm>
          <a:prstGeom prst="lightningBolt">
            <a:avLst/>
          </a:prstGeom>
          <a:solidFill>
            <a:schemeClr val="bg1"/>
          </a:solidFill>
          <a:ln w="190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a:ln>
                <a:noFill/>
              </a:ln>
              <a:solidFill>
                <a:schemeClr val="tx1"/>
              </a:solidFill>
              <a:effectLst/>
              <a:latin typeface="Calibri" panose="020F0502020204030204" pitchFamily="34" charset="0"/>
            </a:endParaRPr>
          </a:p>
        </p:txBody>
      </p:sp>
      <p:sp>
        <p:nvSpPr>
          <p:cNvPr id="25" name="Freihandform: Form 35">
            <a:extLst>
              <a:ext uri="{FF2B5EF4-FFF2-40B4-BE49-F238E27FC236}">
                <a16:creationId xmlns:a16="http://schemas.microsoft.com/office/drawing/2014/main" id="{62F273C9-141B-4940-809C-6A5EFA2F6C25}"/>
              </a:ext>
            </a:extLst>
          </p:cNvPr>
          <p:cNvSpPr/>
          <p:nvPr/>
        </p:nvSpPr>
        <p:spPr>
          <a:xfrm>
            <a:off x="932421" y="2877089"/>
            <a:ext cx="2015514" cy="970868"/>
          </a:xfrm>
          <a:custGeom>
            <a:avLst/>
            <a:gdLst>
              <a:gd name="connsiteX0" fmla="*/ 0 w 1193873"/>
              <a:gd name="connsiteY0" fmla="*/ 0 h 1135224"/>
              <a:gd name="connsiteX1" fmla="*/ 1193873 w 1193873"/>
              <a:gd name="connsiteY1" fmla="*/ 0 h 1135224"/>
              <a:gd name="connsiteX2" fmla="*/ 1193873 w 1193873"/>
              <a:gd name="connsiteY2" fmla="*/ 1135224 h 1135224"/>
              <a:gd name="connsiteX3" fmla="*/ 0 w 1193873"/>
              <a:gd name="connsiteY3" fmla="*/ 1135224 h 1135224"/>
              <a:gd name="connsiteX4" fmla="*/ 0 w 1193873"/>
              <a:gd name="connsiteY4" fmla="*/ 0 h 11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73" h="1135224">
                <a:moveTo>
                  <a:pt x="0" y="0"/>
                </a:moveTo>
                <a:lnTo>
                  <a:pt x="1193873" y="0"/>
                </a:lnTo>
                <a:lnTo>
                  <a:pt x="1193873" y="1135224"/>
                </a:lnTo>
                <a:lnTo>
                  <a:pt x="0" y="11352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spcBef>
                <a:spcPct val="0"/>
              </a:spcBef>
              <a:spcAft>
                <a:spcPct val="35000"/>
              </a:spcAft>
              <a:buNone/>
            </a:pPr>
            <a:r>
              <a:rPr lang="de-DE" sz="1600" kern="1200" dirty="0">
                <a:solidFill>
                  <a:schemeClr val="tx1"/>
                </a:solidFill>
                <a:latin typeface="Arial" panose="020B0604020202020204" pitchFamily="34" charset="0"/>
                <a:cs typeface="Arial" panose="020B0604020202020204" pitchFamily="34" charset="0"/>
              </a:rPr>
              <a:t>Schriftliches Rechnen als unreflektierte Abfolge von Rechenschritten</a:t>
            </a:r>
          </a:p>
        </p:txBody>
      </p:sp>
      <p:grpSp>
        <p:nvGrpSpPr>
          <p:cNvPr id="20" name="Gruppieren 19">
            <a:extLst>
              <a:ext uri="{FF2B5EF4-FFF2-40B4-BE49-F238E27FC236}">
                <a16:creationId xmlns:a16="http://schemas.microsoft.com/office/drawing/2014/main" id="{FA367F7B-168E-53D1-09EB-05DED2D64F13}"/>
              </a:ext>
            </a:extLst>
          </p:cNvPr>
          <p:cNvGrpSpPr/>
          <p:nvPr/>
        </p:nvGrpSpPr>
        <p:grpSpPr>
          <a:xfrm>
            <a:off x="2492698" y="3986663"/>
            <a:ext cx="314119" cy="313023"/>
            <a:chOff x="2416245" y="4222415"/>
            <a:chExt cx="216000" cy="216000"/>
          </a:xfrm>
        </p:grpSpPr>
        <p:sp>
          <p:nvSpPr>
            <p:cNvPr id="22" name="Ellipse 48">
              <a:extLst>
                <a:ext uri="{FF2B5EF4-FFF2-40B4-BE49-F238E27FC236}">
                  <a16:creationId xmlns:a16="http://schemas.microsoft.com/office/drawing/2014/main" id="{C77BF7BF-D13A-FCFA-A90D-AE32111B28FD}"/>
                </a:ext>
              </a:extLst>
            </p:cNvPr>
            <p:cNvSpPr/>
            <p:nvPr/>
          </p:nvSpPr>
          <p:spPr>
            <a:xfrm>
              <a:off x="2416245" y="4222415"/>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23" name="Ellipse 49">
              <a:extLst>
                <a:ext uri="{FF2B5EF4-FFF2-40B4-BE49-F238E27FC236}">
                  <a16:creationId xmlns:a16="http://schemas.microsoft.com/office/drawing/2014/main" id="{7EBB8319-6DE9-2E46-5A42-9482DFC66CD7}"/>
                </a:ext>
              </a:extLst>
            </p:cNvPr>
            <p:cNvSpPr/>
            <p:nvPr/>
          </p:nvSpPr>
          <p:spPr>
            <a:xfrm>
              <a:off x="2483204" y="4288739"/>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2" name="Freihandform: Form 36">
            <a:extLst>
              <a:ext uri="{FF2B5EF4-FFF2-40B4-BE49-F238E27FC236}">
                <a16:creationId xmlns:a16="http://schemas.microsoft.com/office/drawing/2014/main" id="{95CE81F2-6135-0995-B5BC-5131943FA14B}"/>
              </a:ext>
            </a:extLst>
          </p:cNvPr>
          <p:cNvSpPr/>
          <p:nvPr/>
        </p:nvSpPr>
        <p:spPr>
          <a:xfrm>
            <a:off x="6329706" y="1854948"/>
            <a:ext cx="1704974" cy="230375"/>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de-DE" sz="1600" kern="1200" dirty="0">
                <a:solidFill>
                  <a:schemeClr val="tx1"/>
                </a:solidFill>
                <a:latin typeface="Arial" panose="020B0604020202020204" pitchFamily="34" charset="0"/>
                <a:cs typeface="Arial" panose="020B0604020202020204" pitchFamily="34" charset="0"/>
              </a:rPr>
              <a:t>Flexibles Rechnen</a:t>
            </a:r>
            <a:endParaRPr lang="de-DE"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194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5AA1AE36-4DF3-4019-8568-2B079EC8CA2E}"/>
              </a:ext>
            </a:extLst>
          </p:cNvPr>
          <p:cNvSpPr>
            <a:spLocks noGrp="1"/>
          </p:cNvSpPr>
          <p:nvPr>
            <p:ph idx="1"/>
          </p:nvPr>
        </p:nvSpPr>
        <p:spPr>
          <a:xfrm>
            <a:off x="1141463" y="2090830"/>
            <a:ext cx="7763545" cy="3774296"/>
          </a:xfrm>
        </p:spPr>
        <p:txBody>
          <a:bodyPr/>
          <a:lstStyle/>
          <a:p>
            <a:pPr marL="0" indent="0">
              <a:buNone/>
            </a:pPr>
            <a:r>
              <a:rPr lang="de-DE" dirty="0"/>
              <a:t>Kinder können ...</a:t>
            </a:r>
          </a:p>
          <a:p>
            <a:r>
              <a:rPr lang="de-DE" dirty="0"/>
              <a:t>die Rechenschritte der Algorithmen nachvollziehen und erläutern.</a:t>
            </a:r>
          </a:p>
          <a:p>
            <a:r>
              <a:rPr lang="de-DE" dirty="0"/>
              <a:t>die Algorithmen sicher und flexibel anwenden.</a:t>
            </a:r>
          </a:p>
          <a:p>
            <a:pPr marL="0" indent="0">
              <a:buNone/>
            </a:pPr>
            <a:endParaRPr lang="de-DE" sz="1050" dirty="0"/>
          </a:p>
          <a:p>
            <a:pPr marL="0" indent="0">
              <a:buNone/>
            </a:pPr>
            <a:r>
              <a:rPr lang="de-DE" dirty="0"/>
              <a:t>Dafür ist es wichtig …</a:t>
            </a:r>
          </a:p>
          <a:p>
            <a:r>
              <a:rPr lang="de-DE" dirty="0"/>
              <a:t>Gemeinsamkeiten und Unterschiede zwischen der halbschriftlichen Strategie „Stellenweise“ und dem Algorithmus zu entdecken.</a:t>
            </a:r>
          </a:p>
          <a:p>
            <a:r>
              <a:rPr lang="de-DE" dirty="0"/>
              <a:t>Zahl- und Aufgabenmerkmale wahrzunehmen und zu nutzen.</a:t>
            </a:r>
          </a:p>
          <a:p>
            <a:endParaRPr lang="de-DE" dirty="0"/>
          </a:p>
          <a:p>
            <a:endParaRPr lang="de-DE" dirty="0"/>
          </a:p>
        </p:txBody>
      </p:sp>
      <p:sp>
        <p:nvSpPr>
          <p:cNvPr id="6" name="Foliennummernplatzhalter 5">
            <a:extLst>
              <a:ext uri="{FF2B5EF4-FFF2-40B4-BE49-F238E27FC236}">
                <a16:creationId xmlns:a16="http://schemas.microsoft.com/office/drawing/2014/main" id="{4818FF93-E054-4681-ACF1-410E18D988BE}"/>
              </a:ext>
            </a:extLst>
          </p:cNvPr>
          <p:cNvSpPr>
            <a:spLocks noGrp="1"/>
          </p:cNvSpPr>
          <p:nvPr>
            <p:ph type="sldNum" sz="quarter" idx="12"/>
          </p:nvPr>
        </p:nvSpPr>
        <p:spPr/>
        <p:txBody>
          <a:bodyPr/>
          <a:lstStyle/>
          <a:p>
            <a:fld id="{C3752B7C-18A9-864D-BBCB-54A9F41B5594}" type="slidenum">
              <a:rPr lang="de-DE" smtClean="0"/>
              <a:pPr/>
              <a:t>17</a:t>
            </a:fld>
            <a:endParaRPr lang="de-DE" dirty="0"/>
          </a:p>
        </p:txBody>
      </p:sp>
      <p:sp>
        <p:nvSpPr>
          <p:cNvPr id="8" name="Textplatzhalter 2">
            <a:extLst>
              <a:ext uri="{FF2B5EF4-FFF2-40B4-BE49-F238E27FC236}">
                <a16:creationId xmlns:a16="http://schemas.microsoft.com/office/drawing/2014/main" id="{9440A8BB-6CF4-475A-A7CA-9077CBF88A41}"/>
              </a:ext>
            </a:extLst>
          </p:cNvPr>
          <p:cNvSpPr>
            <a:spLocks noGrp="1"/>
          </p:cNvSpPr>
          <p:nvPr>
            <p:ph type="body" sz="quarter" idx="13"/>
          </p:nvPr>
        </p:nvSpPr>
        <p:spPr>
          <a:xfrm>
            <a:off x="1101263" y="1185664"/>
            <a:ext cx="7211464" cy="905166"/>
          </a:xfrm>
        </p:spPr>
        <p:txBody>
          <a:bodyPr/>
          <a:lstStyle/>
          <a:p>
            <a:r>
              <a:rPr lang="de-DE" dirty="0"/>
              <a:t>WAS BEDEUTET ES, DIE SCHRIFTLICHEN RECHENVERFAHREN ZU VERSTEHEN?</a:t>
            </a:r>
          </a:p>
        </p:txBody>
      </p:sp>
      <p:sp>
        <p:nvSpPr>
          <p:cNvPr id="9" name="Titel 1">
            <a:extLst>
              <a:ext uri="{FF2B5EF4-FFF2-40B4-BE49-F238E27FC236}">
                <a16:creationId xmlns:a16="http://schemas.microsoft.com/office/drawing/2014/main" id="{4158F61A-BF71-647B-7CB8-72B804120426}"/>
              </a:ext>
            </a:extLst>
          </p:cNvPr>
          <p:cNvSpPr>
            <a:spLocks noGrp="1"/>
          </p:cNvSpPr>
          <p:nvPr>
            <p:ph type="title"/>
          </p:nvPr>
        </p:nvSpPr>
        <p:spPr>
          <a:xfrm>
            <a:off x="1096422" y="382774"/>
            <a:ext cx="7903909" cy="603704"/>
          </a:xfrm>
        </p:spPr>
        <p:txBody>
          <a:bodyPr>
            <a:noAutofit/>
          </a:bodyPr>
          <a:lstStyle/>
          <a:p>
            <a:r>
              <a:rPr lang="de-DE" dirty="0"/>
              <a:t>Bedeutung und Kompetenzerwartungen</a:t>
            </a:r>
          </a:p>
        </p:txBody>
      </p:sp>
    </p:spTree>
    <p:extLst>
      <p:ext uri="{BB962C8B-B14F-4D97-AF65-F5344CB8AC3E}">
        <p14:creationId xmlns:p14="http://schemas.microsoft.com/office/powerpoint/2010/main" val="4041875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149-FBD9-3243-E3BE-A1F064D45E92}"/>
              </a:ext>
            </a:extLst>
          </p:cNvPr>
          <p:cNvSpPr>
            <a:spLocks noGrp="1"/>
          </p:cNvSpPr>
          <p:nvPr>
            <p:ph type="title"/>
          </p:nvPr>
        </p:nvSpPr>
        <p:spPr/>
        <p:txBody>
          <a:bodyPr/>
          <a:lstStyle/>
          <a:p>
            <a:r>
              <a:rPr lang="de-DE" dirty="0"/>
              <a:t>Bedeutung und Kompetenzerwartungen</a:t>
            </a:r>
          </a:p>
        </p:txBody>
      </p:sp>
      <p:sp>
        <p:nvSpPr>
          <p:cNvPr id="3" name="Textplatzhalter 2">
            <a:extLst>
              <a:ext uri="{FF2B5EF4-FFF2-40B4-BE49-F238E27FC236}">
                <a16:creationId xmlns:a16="http://schemas.microsoft.com/office/drawing/2014/main" id="{B5E5F2BF-E29D-46EF-C124-CB85233C5BB6}"/>
              </a:ext>
            </a:extLst>
          </p:cNvPr>
          <p:cNvSpPr>
            <a:spLocks noGrp="1"/>
          </p:cNvSpPr>
          <p:nvPr>
            <p:ph type="body" sz="quarter" idx="13"/>
          </p:nvPr>
        </p:nvSpPr>
        <p:spPr/>
        <p:txBody>
          <a:bodyPr/>
          <a:lstStyle/>
          <a:p>
            <a:r>
              <a:rPr lang="de-DE" dirty="0"/>
              <a:t>INHALTSBEZOGENE KOMPETENZEN - ZAHLEN UND OPERATIONEN</a:t>
            </a:r>
          </a:p>
          <a:p>
            <a:endParaRPr lang="de-DE" dirty="0"/>
          </a:p>
        </p:txBody>
      </p:sp>
      <p:sp>
        <p:nvSpPr>
          <p:cNvPr id="4" name="Inhaltsplatzhalter 3">
            <a:extLst>
              <a:ext uri="{FF2B5EF4-FFF2-40B4-BE49-F238E27FC236}">
                <a16:creationId xmlns:a16="http://schemas.microsoft.com/office/drawing/2014/main" id="{2FD80E73-F6B4-3702-4706-C02312492F88}"/>
              </a:ext>
            </a:extLst>
          </p:cNvPr>
          <p:cNvSpPr>
            <a:spLocks noGrp="1"/>
          </p:cNvSpPr>
          <p:nvPr>
            <p:ph idx="1"/>
          </p:nvPr>
        </p:nvSpPr>
        <p:spPr/>
        <p:txBody>
          <a:bodyPr/>
          <a:lstStyle/>
          <a:p>
            <a:r>
              <a:rPr lang="de-DE" dirty="0"/>
              <a:t> </a:t>
            </a:r>
          </a:p>
        </p:txBody>
      </p:sp>
      <p:sp>
        <p:nvSpPr>
          <p:cNvPr id="6" name="Foliennummernplatzhalter 5">
            <a:extLst>
              <a:ext uri="{FF2B5EF4-FFF2-40B4-BE49-F238E27FC236}">
                <a16:creationId xmlns:a16="http://schemas.microsoft.com/office/drawing/2014/main" id="{C33763ED-4A58-C6CB-BDF2-17FACA436E2E}"/>
              </a:ext>
            </a:extLst>
          </p:cNvPr>
          <p:cNvSpPr>
            <a:spLocks noGrp="1"/>
          </p:cNvSpPr>
          <p:nvPr>
            <p:ph type="sldNum" sz="quarter" idx="12"/>
          </p:nvPr>
        </p:nvSpPr>
        <p:spPr/>
        <p:txBody>
          <a:bodyPr/>
          <a:lstStyle/>
          <a:p>
            <a:fld id="{C3752B7C-18A9-864D-BBCB-54A9F41B5594}" type="slidenum">
              <a:rPr lang="de-DE" smtClean="0"/>
              <a:pPr/>
              <a:t>18</a:t>
            </a:fld>
            <a:endParaRPr lang="de-DE" dirty="0"/>
          </a:p>
        </p:txBody>
      </p:sp>
      <p:graphicFrame>
        <p:nvGraphicFramePr>
          <p:cNvPr id="7" name="Tabelle 6">
            <a:extLst>
              <a:ext uri="{FF2B5EF4-FFF2-40B4-BE49-F238E27FC236}">
                <a16:creationId xmlns:a16="http://schemas.microsoft.com/office/drawing/2014/main" id="{72DF1F2C-FBA3-C3DD-4C16-1ACA5C71703E}"/>
              </a:ext>
            </a:extLst>
          </p:cNvPr>
          <p:cNvGraphicFramePr>
            <a:graphicFrameLocks noGrp="1"/>
          </p:cNvGraphicFramePr>
          <p:nvPr>
            <p:extLst>
              <p:ext uri="{D42A27DB-BD31-4B8C-83A1-F6EECF244321}">
                <p14:modId xmlns:p14="http://schemas.microsoft.com/office/powerpoint/2010/main" val="1737958799"/>
              </p:ext>
            </p:extLst>
          </p:nvPr>
        </p:nvGraphicFramePr>
        <p:xfrm>
          <a:off x="792000" y="1754646"/>
          <a:ext cx="7560000" cy="2987040"/>
        </p:xfrm>
        <a:graphic>
          <a:graphicData uri="http://schemas.openxmlformats.org/drawingml/2006/table">
            <a:tbl>
              <a:tblPr firstRow="1" bandRow="1">
                <a:tableStyleId>{5940675A-B579-460E-94D1-54222C63F5DA}</a:tableStyleId>
              </a:tblPr>
              <a:tblGrid>
                <a:gridCol w="7560000">
                  <a:extLst>
                    <a:ext uri="{9D8B030D-6E8A-4147-A177-3AD203B41FA5}">
                      <a16:colId xmlns:a16="http://schemas.microsoft.com/office/drawing/2014/main" val="20000"/>
                    </a:ext>
                  </a:extLst>
                </a:gridCol>
              </a:tblGrid>
              <a:tr h="294640">
                <a:tc>
                  <a:txBody>
                    <a:bodyPr/>
                    <a:lstStyle/>
                    <a:p>
                      <a:r>
                        <a:rPr lang="de-DE" b="1" dirty="0">
                          <a:latin typeface="Arial" panose="020B0604020202020204" pitchFamily="34" charset="0"/>
                          <a:cs typeface="Arial" panose="020B0604020202020204" pitchFamily="34" charset="0"/>
                        </a:rPr>
                        <a:t>Ziffernrechnen</a:t>
                      </a:r>
                    </a:p>
                  </a:txBody>
                  <a:tcPr>
                    <a:solidFill>
                      <a:schemeClr val="bg1">
                        <a:lumMod val="85000"/>
                      </a:schemeClr>
                    </a:solidFill>
                  </a:tcPr>
                </a:tc>
                <a:extLst>
                  <a:ext uri="{0D108BD9-81ED-4DB2-BD59-A6C34878D82A}">
                    <a16:rowId xmlns:a16="http://schemas.microsoft.com/office/drawing/2014/main" val="10000"/>
                  </a:ext>
                </a:extLst>
              </a:tr>
              <a:tr h="370840">
                <a:tc>
                  <a:txBody>
                    <a:bodyPr/>
                    <a:lstStyle/>
                    <a:p>
                      <a:r>
                        <a:rPr lang="de-DE" sz="1600" dirty="0">
                          <a:latin typeface="Arial" panose="020B0604020202020204" pitchFamily="34" charset="0"/>
                          <a:cs typeface="Arial" panose="020B0604020202020204" pitchFamily="34" charset="0"/>
                        </a:rPr>
                        <a:t>Kompetenzerwartungen</a:t>
                      </a:r>
                      <a:r>
                        <a:rPr lang="de-DE" sz="1600" baseline="0" dirty="0">
                          <a:latin typeface="Arial" panose="020B0604020202020204" pitchFamily="34" charset="0"/>
                          <a:cs typeface="Arial" panose="020B0604020202020204" pitchFamily="34" charset="0"/>
                        </a:rPr>
                        <a:t> am Ende der Klasse 4</a:t>
                      </a:r>
                    </a:p>
                    <a:p>
                      <a:r>
                        <a:rPr lang="de-DE" sz="1600" baseline="0" dirty="0">
                          <a:latin typeface="Arial" panose="020B0604020202020204" pitchFamily="34" charset="0"/>
                          <a:cs typeface="Arial" panose="020B0604020202020204" pitchFamily="34" charset="0"/>
                        </a:rPr>
                        <a:t>Die Schülerinnen und Schüler</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marL="285750" indent="-285750" algn="l" defTabSz="914400" rtl="0" eaLnBrk="1" latinLnBrk="0" hangingPunct="1">
                        <a:buFont typeface="Arial" panose="020B0604020202020204" pitchFamily="34" charset="0"/>
                        <a:buChar char="•"/>
                      </a:pPr>
                      <a:r>
                        <a:rPr lang="de-DE" sz="1600" kern="1200" baseline="0" dirty="0">
                          <a:solidFill>
                            <a:schemeClr val="tx1"/>
                          </a:solidFill>
                          <a:latin typeface="Arial" panose="020B0604020202020204" pitchFamily="34" charset="0"/>
                          <a:ea typeface="+mn-ea"/>
                          <a:cs typeface="Arial" panose="020B0604020202020204" pitchFamily="34" charset="0"/>
                        </a:rPr>
                        <a:t>erläutern die schriftlichen Rechenverfahren der Addition (auch mit mehreren Summanden), der Subtraktion (mit einem Subtrahenden), der Multiplikation (auch mit mehrstelligen Faktoren) und der Division (durch einstellige Divisoren) mit Verwendung der Restschreibweise, indem sie die einzelnen Rechenschritte der Algorithmen an Beispielen in nachvollziehbarer Weise beschreiben,</a:t>
                      </a:r>
                    </a:p>
                    <a:p>
                      <a:pPr marL="285750" indent="-285750" algn="l" defTabSz="914400" rtl="0" eaLnBrk="1" latinLnBrk="0" hangingPunct="1">
                        <a:buFont typeface="Arial" panose="020B0604020202020204" pitchFamily="34" charset="0"/>
                        <a:buChar char="•"/>
                      </a:pPr>
                      <a:r>
                        <a:rPr lang="de-DE" sz="1600" kern="1200" baseline="0" dirty="0">
                          <a:solidFill>
                            <a:schemeClr val="tx1"/>
                          </a:solidFill>
                          <a:latin typeface="Arial" panose="020B0604020202020204" pitchFamily="34" charset="0"/>
                          <a:ea typeface="+mn-ea"/>
                          <a:cs typeface="Arial" panose="020B0604020202020204" pitchFamily="34" charset="0"/>
                        </a:rPr>
                        <a:t>führen die schriftlichen Rechenverfahren der Addition, Subtraktion und Multiplikati</a:t>
                      </a:r>
                      <a:r>
                        <a:rPr lang="de-DE" sz="1600" dirty="0">
                          <a:latin typeface="Arial" panose="020B0604020202020204" pitchFamily="34" charset="0"/>
                          <a:cs typeface="Arial" panose="020B0604020202020204" pitchFamily="34" charset="0"/>
                        </a:rPr>
                        <a:t>on sicher aus.</a:t>
                      </a:r>
                    </a:p>
                  </a:txBody>
                  <a:tcPr/>
                </a:tc>
                <a:extLst>
                  <a:ext uri="{0D108BD9-81ED-4DB2-BD59-A6C34878D82A}">
                    <a16:rowId xmlns:a16="http://schemas.microsoft.com/office/drawing/2014/main" val="10002"/>
                  </a:ext>
                </a:extLst>
              </a:tr>
            </a:tbl>
          </a:graphicData>
        </a:graphic>
      </p:graphicFrame>
      <p:sp>
        <p:nvSpPr>
          <p:cNvPr id="5" name="Textfeld 4">
            <a:extLst>
              <a:ext uri="{FF2B5EF4-FFF2-40B4-BE49-F238E27FC236}">
                <a16:creationId xmlns:a16="http://schemas.microsoft.com/office/drawing/2014/main" id="{C01846AF-D5A5-3837-CCA2-5E13B681CC47}"/>
              </a:ext>
            </a:extLst>
          </p:cNvPr>
          <p:cNvSpPr txBox="1"/>
          <p:nvPr/>
        </p:nvSpPr>
        <p:spPr>
          <a:xfrm>
            <a:off x="6013092" y="5940000"/>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(MSB NRW, 2021</a:t>
            </a:r>
            <a:r>
              <a:rPr lang="de-DE" sz="1200" dirty="0">
                <a:latin typeface="Arial" panose="020B0604020202020204" pitchFamily="34" charset="0"/>
                <a:cs typeface="Arial" panose="020B0604020202020204" pitchFamily="34" charset="0"/>
              </a:rPr>
              <a:t>, </a:t>
            </a:r>
            <a:r>
              <a:rPr lang="de-DE" sz="1200" b="0" i="0" u="none" strike="noStrike" dirty="0">
                <a:effectLst/>
                <a:latin typeface="Arial" panose="020B0604020202020204" pitchFamily="34" charset="0"/>
                <a:cs typeface="Arial" panose="020B0604020202020204" pitchFamily="34" charset="0"/>
              </a:rPr>
              <a:t>S. 88</a:t>
            </a:r>
            <a:r>
              <a:rPr lang="de-DE" sz="1200" dirty="0">
                <a:latin typeface="Arial" panose="020B0604020202020204" pitchFamily="34" charset="0"/>
                <a:cs typeface="Arial" panose="020B0604020202020204" pitchFamily="34" charset="0"/>
              </a:rPr>
              <a:t>)</a:t>
            </a:r>
            <a:endParaRPr lang="de-DE" sz="1200" b="0" i="0" u="none" strike="noStrike"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141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149-FBD9-3243-E3BE-A1F064D45E92}"/>
              </a:ext>
            </a:extLst>
          </p:cNvPr>
          <p:cNvSpPr>
            <a:spLocks noGrp="1"/>
          </p:cNvSpPr>
          <p:nvPr>
            <p:ph type="title"/>
          </p:nvPr>
        </p:nvSpPr>
        <p:spPr/>
        <p:txBody>
          <a:bodyPr/>
          <a:lstStyle/>
          <a:p>
            <a:r>
              <a:rPr lang="de-DE" dirty="0"/>
              <a:t>Bedeutung und Kompetenzerwartungen</a:t>
            </a:r>
          </a:p>
        </p:txBody>
      </p:sp>
      <p:sp>
        <p:nvSpPr>
          <p:cNvPr id="3" name="Textplatzhalter 2">
            <a:extLst>
              <a:ext uri="{FF2B5EF4-FFF2-40B4-BE49-F238E27FC236}">
                <a16:creationId xmlns:a16="http://schemas.microsoft.com/office/drawing/2014/main" id="{B5E5F2BF-E29D-46EF-C124-CB85233C5BB6}"/>
              </a:ext>
            </a:extLst>
          </p:cNvPr>
          <p:cNvSpPr>
            <a:spLocks noGrp="1"/>
          </p:cNvSpPr>
          <p:nvPr>
            <p:ph type="body" sz="quarter" idx="13"/>
          </p:nvPr>
        </p:nvSpPr>
        <p:spPr/>
        <p:txBody>
          <a:bodyPr/>
          <a:lstStyle/>
          <a:p>
            <a:r>
              <a:rPr lang="de-DE" dirty="0"/>
              <a:t>INHALTSBEZOGENE KOMPETENZEN - ZAHLEN UND OPERATIONEN</a:t>
            </a:r>
          </a:p>
          <a:p>
            <a:endParaRPr lang="de-DE" dirty="0"/>
          </a:p>
        </p:txBody>
      </p:sp>
      <p:sp>
        <p:nvSpPr>
          <p:cNvPr id="6" name="Foliennummernplatzhalter 5">
            <a:extLst>
              <a:ext uri="{FF2B5EF4-FFF2-40B4-BE49-F238E27FC236}">
                <a16:creationId xmlns:a16="http://schemas.microsoft.com/office/drawing/2014/main" id="{C33763ED-4A58-C6CB-BDF2-17FACA436E2E}"/>
              </a:ext>
            </a:extLst>
          </p:cNvPr>
          <p:cNvSpPr>
            <a:spLocks noGrp="1"/>
          </p:cNvSpPr>
          <p:nvPr>
            <p:ph type="sldNum" sz="quarter" idx="12"/>
          </p:nvPr>
        </p:nvSpPr>
        <p:spPr/>
        <p:txBody>
          <a:bodyPr/>
          <a:lstStyle/>
          <a:p>
            <a:fld id="{C3752B7C-18A9-864D-BBCB-54A9F41B5594}" type="slidenum">
              <a:rPr lang="de-DE" smtClean="0"/>
              <a:pPr/>
              <a:t>19</a:t>
            </a:fld>
            <a:endParaRPr lang="de-DE" dirty="0"/>
          </a:p>
        </p:txBody>
      </p:sp>
      <p:sp>
        <p:nvSpPr>
          <p:cNvPr id="9" name="Inhaltsplatzhalter 8">
            <a:extLst>
              <a:ext uri="{FF2B5EF4-FFF2-40B4-BE49-F238E27FC236}">
                <a16:creationId xmlns:a16="http://schemas.microsoft.com/office/drawing/2014/main" id="{07BA4C3D-1A9F-9202-FF02-4F2ED18BB1E2}"/>
              </a:ext>
            </a:extLst>
          </p:cNvPr>
          <p:cNvSpPr>
            <a:spLocks noGrp="1"/>
          </p:cNvSpPr>
          <p:nvPr>
            <p:ph idx="1"/>
          </p:nvPr>
        </p:nvSpPr>
        <p:spPr/>
        <p:txBody>
          <a:bodyPr/>
          <a:lstStyle/>
          <a:p>
            <a:r>
              <a:rPr lang="de-DE" dirty="0"/>
              <a:t> </a:t>
            </a:r>
          </a:p>
        </p:txBody>
      </p:sp>
      <p:graphicFrame>
        <p:nvGraphicFramePr>
          <p:cNvPr id="10" name="Tabelle 9">
            <a:extLst>
              <a:ext uri="{FF2B5EF4-FFF2-40B4-BE49-F238E27FC236}">
                <a16:creationId xmlns:a16="http://schemas.microsoft.com/office/drawing/2014/main" id="{0FE2D890-DEBC-004D-5DC1-0F675B6A6A3F}"/>
              </a:ext>
            </a:extLst>
          </p:cNvPr>
          <p:cNvGraphicFramePr>
            <a:graphicFrameLocks noGrp="1"/>
          </p:cNvGraphicFramePr>
          <p:nvPr/>
        </p:nvGraphicFramePr>
        <p:xfrm>
          <a:off x="792000" y="1753200"/>
          <a:ext cx="7560000" cy="2987040"/>
        </p:xfrm>
        <a:graphic>
          <a:graphicData uri="http://schemas.openxmlformats.org/drawingml/2006/table">
            <a:tbl>
              <a:tblPr firstRow="1" bandRow="1">
                <a:tableStyleId>{5940675A-B579-460E-94D1-54222C63F5DA}</a:tableStyleId>
              </a:tblPr>
              <a:tblGrid>
                <a:gridCol w="3780000">
                  <a:extLst>
                    <a:ext uri="{9D8B030D-6E8A-4147-A177-3AD203B41FA5}">
                      <a16:colId xmlns:a16="http://schemas.microsoft.com/office/drawing/2014/main" val="20000"/>
                    </a:ext>
                  </a:extLst>
                </a:gridCol>
                <a:gridCol w="3780000">
                  <a:extLst>
                    <a:ext uri="{9D8B030D-6E8A-4147-A177-3AD203B41FA5}">
                      <a16:colId xmlns:a16="http://schemas.microsoft.com/office/drawing/2014/main" val="20001"/>
                    </a:ext>
                  </a:extLst>
                </a:gridCol>
              </a:tblGrid>
              <a:tr h="294640">
                <a:tc gridSpan="2">
                  <a:txBody>
                    <a:bodyPr/>
                    <a:lstStyle/>
                    <a:p>
                      <a:r>
                        <a:rPr lang="de-DE" b="1" dirty="0">
                          <a:latin typeface="Arial" panose="020B0604020202020204" pitchFamily="34" charset="0"/>
                          <a:cs typeface="Arial" panose="020B0604020202020204" pitchFamily="34" charset="0"/>
                        </a:rPr>
                        <a:t>Flexibles</a:t>
                      </a:r>
                      <a:r>
                        <a:rPr lang="de-DE" b="1" baseline="0" dirty="0">
                          <a:latin typeface="Arial" panose="020B0604020202020204" pitchFamily="34" charset="0"/>
                          <a:cs typeface="Arial" panose="020B0604020202020204" pitchFamily="34" charset="0"/>
                        </a:rPr>
                        <a:t> Rechnen</a:t>
                      </a:r>
                      <a:endParaRPr lang="de-DE" b="1" dirty="0">
                        <a:latin typeface="Arial" panose="020B0604020202020204" pitchFamily="34" charset="0"/>
                        <a:cs typeface="Arial" panose="020B0604020202020204" pitchFamily="34" charset="0"/>
                      </a:endParaRPr>
                    </a:p>
                  </a:txBody>
                  <a:tcPr>
                    <a:solidFill>
                      <a:schemeClr val="bg1">
                        <a:lumMod val="85000"/>
                      </a:schemeClr>
                    </a:solidFill>
                  </a:tcPr>
                </a:tc>
                <a:tc hMerge="1">
                  <a:txBody>
                    <a:bodyPr/>
                    <a:lstStyle/>
                    <a:p>
                      <a:endParaRPr lang="de-DE" dirty="0"/>
                    </a:p>
                  </a:txBody>
                  <a:tcPr/>
                </a:tc>
                <a:extLst>
                  <a:ext uri="{0D108BD9-81ED-4DB2-BD59-A6C34878D82A}">
                    <a16:rowId xmlns:a16="http://schemas.microsoft.com/office/drawing/2014/main" val="10000"/>
                  </a:ext>
                </a:extLst>
              </a:tr>
              <a:tr h="370840">
                <a:tc>
                  <a:txBody>
                    <a:bodyPr/>
                    <a:lstStyle/>
                    <a:p>
                      <a:r>
                        <a:rPr lang="de-DE" sz="1600" dirty="0">
                          <a:latin typeface="Arial" panose="020B0604020202020204" pitchFamily="34" charset="0"/>
                          <a:cs typeface="Arial" panose="020B0604020202020204" pitchFamily="34" charset="0"/>
                        </a:rPr>
                        <a:t>Kompetenzerwartungen am Ende der Schuleingangsphase </a:t>
                      </a:r>
                    </a:p>
                    <a:p>
                      <a:r>
                        <a:rPr lang="de-DE" sz="1600" dirty="0">
                          <a:latin typeface="Arial" panose="020B0604020202020204" pitchFamily="34" charset="0"/>
                          <a:cs typeface="Arial" panose="020B0604020202020204" pitchFamily="34" charset="0"/>
                        </a:rPr>
                        <a:t>Die Schülerinnen und Schüler</a:t>
                      </a:r>
                    </a:p>
                  </a:txBody>
                  <a:tcPr/>
                </a:tc>
                <a:tc>
                  <a:txBody>
                    <a:bodyPr/>
                    <a:lstStyle/>
                    <a:p>
                      <a:r>
                        <a:rPr lang="de-DE" sz="1600" dirty="0">
                          <a:latin typeface="Arial" panose="020B0604020202020204" pitchFamily="34" charset="0"/>
                          <a:cs typeface="Arial" panose="020B0604020202020204" pitchFamily="34" charset="0"/>
                        </a:rPr>
                        <a:t>Kompetenzerwartungen</a:t>
                      </a:r>
                      <a:r>
                        <a:rPr lang="de-DE" sz="1600" baseline="0" dirty="0">
                          <a:latin typeface="Arial" panose="020B0604020202020204" pitchFamily="34" charset="0"/>
                          <a:cs typeface="Arial" panose="020B0604020202020204" pitchFamily="34" charset="0"/>
                        </a:rPr>
                        <a:t> am Ende der Klasse 4</a:t>
                      </a:r>
                    </a:p>
                    <a:p>
                      <a:r>
                        <a:rPr lang="de-DE" sz="1600" baseline="0" dirty="0">
                          <a:latin typeface="Arial" panose="020B0604020202020204" pitchFamily="34" charset="0"/>
                          <a:cs typeface="Arial" panose="020B0604020202020204" pitchFamily="34" charset="0"/>
                        </a:rPr>
                        <a:t>Die Schülerinnen und Schüler</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aseline="0" dirty="0">
                          <a:latin typeface="Arial" panose="020B0604020202020204" pitchFamily="34" charset="0"/>
                          <a:cs typeface="Arial" panose="020B0604020202020204" pitchFamily="34" charset="0"/>
                        </a:rPr>
                        <a:t>entscheiden sich aufgabenbezogen nach eigenen Präferenzen für eine Strategie des Zahlenrechnens (stellenweise, schrittweise, Hilfsaufgabe, Kopfrechnen) und berechnen Aufgaben.</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de-DE" sz="1600" baseline="0" dirty="0">
                          <a:latin typeface="Arial" panose="020B0604020202020204" pitchFamily="34" charset="0"/>
                          <a:cs typeface="Arial" panose="020B0604020202020204" pitchFamily="34" charset="0"/>
                        </a:rPr>
                        <a:t>entscheiden sich aufgabenbezogen nach eigenen Präferenzen für eine Strategie des Zahlenrechnens oder ein schriftliches Normalverfahren, verwenden ggf. digitale Mathematikwerkzeuge und berechnen Aufgaben.</a:t>
                      </a:r>
                    </a:p>
                  </a:txBody>
                  <a:tcPr/>
                </a:tc>
                <a:extLst>
                  <a:ext uri="{0D108BD9-81ED-4DB2-BD59-A6C34878D82A}">
                    <a16:rowId xmlns:a16="http://schemas.microsoft.com/office/drawing/2014/main" val="10002"/>
                  </a:ext>
                </a:extLst>
              </a:tr>
            </a:tbl>
          </a:graphicData>
        </a:graphic>
      </p:graphicFrame>
      <p:sp>
        <p:nvSpPr>
          <p:cNvPr id="4" name="Textfeld 3">
            <a:extLst>
              <a:ext uri="{FF2B5EF4-FFF2-40B4-BE49-F238E27FC236}">
                <a16:creationId xmlns:a16="http://schemas.microsoft.com/office/drawing/2014/main" id="{3EF1DD06-5FA4-9D45-BED3-381C4567FC3A}"/>
              </a:ext>
            </a:extLst>
          </p:cNvPr>
          <p:cNvSpPr txBox="1"/>
          <p:nvPr/>
        </p:nvSpPr>
        <p:spPr>
          <a:xfrm>
            <a:off x="6013092" y="5940000"/>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(MSB NRW, 2021</a:t>
            </a:r>
            <a:r>
              <a:rPr lang="de-DE" sz="1200" dirty="0">
                <a:latin typeface="Arial" panose="020B0604020202020204" pitchFamily="34" charset="0"/>
                <a:cs typeface="Arial" panose="020B0604020202020204" pitchFamily="34" charset="0"/>
              </a:rPr>
              <a:t>, </a:t>
            </a:r>
            <a:r>
              <a:rPr lang="de-DE" sz="1200" b="0" i="0" u="none" strike="noStrike" dirty="0">
                <a:effectLst/>
                <a:latin typeface="Arial" panose="020B0604020202020204" pitchFamily="34" charset="0"/>
                <a:cs typeface="Arial" panose="020B0604020202020204" pitchFamily="34" charset="0"/>
              </a:rPr>
              <a:t>S. 89</a:t>
            </a:r>
            <a:r>
              <a:rPr lang="de-DE" sz="1200" dirty="0">
                <a:latin typeface="Arial" panose="020B0604020202020204" pitchFamily="34" charset="0"/>
                <a:cs typeface="Arial" panose="020B0604020202020204" pitchFamily="34" charset="0"/>
              </a:rPr>
              <a:t>)</a:t>
            </a:r>
            <a:endParaRPr lang="de-DE" sz="1200" b="0" i="0" u="none" strike="noStrike"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550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860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1149-FBD9-3243-E3BE-A1F064D45E92}"/>
              </a:ext>
            </a:extLst>
          </p:cNvPr>
          <p:cNvSpPr>
            <a:spLocks noGrp="1"/>
          </p:cNvSpPr>
          <p:nvPr>
            <p:ph type="title"/>
          </p:nvPr>
        </p:nvSpPr>
        <p:spPr/>
        <p:txBody>
          <a:bodyPr/>
          <a:lstStyle/>
          <a:p>
            <a:r>
              <a:rPr lang="de-DE" dirty="0"/>
              <a:t>Bedeutung und Kompetenzerwartungen</a:t>
            </a:r>
          </a:p>
        </p:txBody>
      </p:sp>
      <p:sp>
        <p:nvSpPr>
          <p:cNvPr id="3" name="Textplatzhalter 2">
            <a:extLst>
              <a:ext uri="{FF2B5EF4-FFF2-40B4-BE49-F238E27FC236}">
                <a16:creationId xmlns:a16="http://schemas.microsoft.com/office/drawing/2014/main" id="{B5E5F2BF-E29D-46EF-C124-CB85233C5BB6}"/>
              </a:ext>
            </a:extLst>
          </p:cNvPr>
          <p:cNvSpPr>
            <a:spLocks noGrp="1"/>
          </p:cNvSpPr>
          <p:nvPr>
            <p:ph type="body" sz="quarter" idx="13"/>
          </p:nvPr>
        </p:nvSpPr>
        <p:spPr/>
        <p:txBody>
          <a:bodyPr/>
          <a:lstStyle/>
          <a:p>
            <a:r>
              <a:rPr lang="de-DE" dirty="0"/>
              <a:t>PROZESSBEZOGENE KOMPETENZEN</a:t>
            </a:r>
          </a:p>
        </p:txBody>
      </p:sp>
      <p:sp>
        <p:nvSpPr>
          <p:cNvPr id="5" name="Inhaltsplatzhalter 4">
            <a:extLst>
              <a:ext uri="{FF2B5EF4-FFF2-40B4-BE49-F238E27FC236}">
                <a16:creationId xmlns:a16="http://schemas.microsoft.com/office/drawing/2014/main" id="{99BB37A9-942A-4346-B0FD-7045B87EC944}"/>
              </a:ext>
            </a:extLst>
          </p:cNvPr>
          <p:cNvSpPr>
            <a:spLocks noGrp="1"/>
          </p:cNvSpPr>
          <p:nvPr>
            <p:ph idx="1"/>
          </p:nvPr>
        </p:nvSpPr>
        <p:spPr/>
        <p:txBody>
          <a:bodyPr/>
          <a:lstStyle/>
          <a:p>
            <a:r>
              <a:rPr lang="de-DE" dirty="0"/>
              <a:t> </a:t>
            </a:r>
          </a:p>
        </p:txBody>
      </p:sp>
      <p:sp>
        <p:nvSpPr>
          <p:cNvPr id="6" name="Foliennummernplatzhalter 5">
            <a:extLst>
              <a:ext uri="{FF2B5EF4-FFF2-40B4-BE49-F238E27FC236}">
                <a16:creationId xmlns:a16="http://schemas.microsoft.com/office/drawing/2014/main" id="{C33763ED-4A58-C6CB-BDF2-17FACA436E2E}"/>
              </a:ext>
            </a:extLst>
          </p:cNvPr>
          <p:cNvSpPr>
            <a:spLocks noGrp="1"/>
          </p:cNvSpPr>
          <p:nvPr>
            <p:ph type="sldNum" sz="quarter" idx="12"/>
          </p:nvPr>
        </p:nvSpPr>
        <p:spPr/>
        <p:txBody>
          <a:bodyPr/>
          <a:lstStyle/>
          <a:p>
            <a:fld id="{C3752B7C-18A9-864D-BBCB-54A9F41B5594}" type="slidenum">
              <a:rPr lang="de-DE" smtClean="0"/>
              <a:pPr/>
              <a:t>20</a:t>
            </a:fld>
            <a:endParaRPr lang="de-DE" dirty="0"/>
          </a:p>
        </p:txBody>
      </p:sp>
      <p:graphicFrame>
        <p:nvGraphicFramePr>
          <p:cNvPr id="4" name="Tabelle 3">
            <a:extLst>
              <a:ext uri="{FF2B5EF4-FFF2-40B4-BE49-F238E27FC236}">
                <a16:creationId xmlns:a16="http://schemas.microsoft.com/office/drawing/2014/main" id="{FF3E4156-54EA-4A4A-9A6D-86DD7F675AF3}"/>
              </a:ext>
            </a:extLst>
          </p:cNvPr>
          <p:cNvGraphicFramePr>
            <a:graphicFrameLocks noGrp="1"/>
          </p:cNvGraphicFramePr>
          <p:nvPr/>
        </p:nvGraphicFramePr>
        <p:xfrm>
          <a:off x="792000" y="1753200"/>
          <a:ext cx="7560000" cy="2255520"/>
        </p:xfrm>
        <a:graphic>
          <a:graphicData uri="http://schemas.openxmlformats.org/drawingml/2006/table">
            <a:tbl>
              <a:tblPr firstRow="1" bandRow="1">
                <a:tableStyleId>{5940675A-B579-460E-94D1-54222C63F5DA}</a:tableStyleId>
              </a:tblPr>
              <a:tblGrid>
                <a:gridCol w="7560000">
                  <a:extLst>
                    <a:ext uri="{9D8B030D-6E8A-4147-A177-3AD203B41FA5}">
                      <a16:colId xmlns:a16="http://schemas.microsoft.com/office/drawing/2014/main" val="20000"/>
                    </a:ext>
                  </a:extLst>
                </a:gridCol>
              </a:tblGrid>
              <a:tr h="345735">
                <a:tc>
                  <a:txBody>
                    <a:bodyPr/>
                    <a:lstStyle/>
                    <a:p>
                      <a:r>
                        <a:rPr lang="de-DE" b="1" dirty="0">
                          <a:latin typeface="Arial" panose="020B0604020202020204" pitchFamily="34" charset="0"/>
                          <a:cs typeface="Arial" panose="020B0604020202020204" pitchFamily="34" charset="0"/>
                        </a:rPr>
                        <a:t>Problemlösen</a:t>
                      </a:r>
                    </a:p>
                  </a:txBody>
                  <a:tcPr>
                    <a:solidFill>
                      <a:schemeClr val="bg1">
                        <a:lumMod val="85000"/>
                      </a:schemeClr>
                    </a:solidFill>
                  </a:tcPr>
                </a:tc>
                <a:extLst>
                  <a:ext uri="{0D108BD9-81ED-4DB2-BD59-A6C34878D82A}">
                    <a16:rowId xmlns:a16="http://schemas.microsoft.com/office/drawing/2014/main" val="10000"/>
                  </a:ext>
                </a:extLst>
              </a:tr>
              <a:tr h="547414">
                <a:tc>
                  <a:txBody>
                    <a:bodyPr/>
                    <a:lstStyle/>
                    <a:p>
                      <a:r>
                        <a:rPr lang="de-DE" sz="1600" dirty="0">
                          <a:latin typeface="Arial" panose="020B0604020202020204" pitchFamily="34" charset="0"/>
                          <a:cs typeface="Arial" panose="020B0604020202020204" pitchFamily="34" charset="0"/>
                        </a:rPr>
                        <a:t>Kompetenzerwartungen</a:t>
                      </a:r>
                      <a:r>
                        <a:rPr lang="de-DE" sz="1600" baseline="0" dirty="0">
                          <a:latin typeface="Arial" panose="020B0604020202020204" pitchFamily="34" charset="0"/>
                          <a:cs typeface="Arial" panose="020B0604020202020204" pitchFamily="34" charset="0"/>
                        </a:rPr>
                        <a:t> am Ende der Klasse 4</a:t>
                      </a:r>
                    </a:p>
                    <a:p>
                      <a:r>
                        <a:rPr lang="de-DE" sz="1600" baseline="0" dirty="0">
                          <a:latin typeface="Arial" panose="020B0604020202020204" pitchFamily="34" charset="0"/>
                          <a:cs typeface="Arial" panose="020B0604020202020204" pitchFamily="34" charset="0"/>
                        </a:rPr>
                        <a:t>Die Schülerinnen und Schüler</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1238884">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aseline="0" dirty="0">
                          <a:latin typeface="Arial" panose="020B0604020202020204" pitchFamily="34" charset="0"/>
                          <a:cs typeface="Arial" panose="020B0604020202020204" pitchFamily="34" charset="0"/>
                        </a:rPr>
                        <a:t>entwickeln Ideen für mögliche Vorgehensweisen und gehen dabei sukzessiv strukturiert (auch algorithmisch) vor,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aseline="0" dirty="0">
                          <a:latin typeface="Arial" panose="020B0604020202020204" pitchFamily="34" charset="0"/>
                          <a:cs typeface="Arial" panose="020B0604020202020204" pitchFamily="34" charset="0"/>
                        </a:rPr>
                        <a:t>beschreiben, vergleichen und bewerten verschiedene Vorgehensweisen im Hinblick auf Gemeinsamkeiten und Unterschiede,</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
        <p:nvSpPr>
          <p:cNvPr id="9" name="Textfeld 8">
            <a:extLst>
              <a:ext uri="{FF2B5EF4-FFF2-40B4-BE49-F238E27FC236}">
                <a16:creationId xmlns:a16="http://schemas.microsoft.com/office/drawing/2014/main" id="{4AFFC64A-AB06-4161-B189-E82B8F0A4E57}"/>
              </a:ext>
            </a:extLst>
          </p:cNvPr>
          <p:cNvSpPr txBox="1"/>
          <p:nvPr/>
        </p:nvSpPr>
        <p:spPr>
          <a:xfrm>
            <a:off x="6013092" y="5940000"/>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(MSB NRW, 2021</a:t>
            </a:r>
            <a:r>
              <a:rPr lang="de-DE" sz="1200" dirty="0">
                <a:latin typeface="Arial" panose="020B0604020202020204" pitchFamily="34" charset="0"/>
                <a:cs typeface="Arial" panose="020B0604020202020204" pitchFamily="34" charset="0"/>
              </a:rPr>
              <a:t>, </a:t>
            </a:r>
            <a:r>
              <a:rPr lang="de-DE" sz="1200" b="0" i="0" u="none" strike="noStrike" dirty="0">
                <a:effectLst/>
                <a:latin typeface="Arial" panose="020B0604020202020204" pitchFamily="34" charset="0"/>
                <a:cs typeface="Arial" panose="020B0604020202020204" pitchFamily="34" charset="0"/>
              </a:rPr>
              <a:t>S. 82; 8</a:t>
            </a:r>
            <a:r>
              <a:rPr lang="de-DE" sz="1200" dirty="0">
                <a:latin typeface="Arial" panose="020B0604020202020204" pitchFamily="34" charset="0"/>
                <a:cs typeface="Arial" panose="020B0604020202020204" pitchFamily="34" charset="0"/>
              </a:rPr>
              <a:t>4)</a:t>
            </a:r>
            <a:endParaRPr lang="de-DE" sz="1200" b="0" i="0" u="none" strike="noStrike" dirty="0">
              <a:effectLst/>
              <a:latin typeface="Arial" panose="020B0604020202020204" pitchFamily="34" charset="0"/>
              <a:cs typeface="Arial" panose="020B0604020202020204" pitchFamily="34" charset="0"/>
            </a:endParaRPr>
          </a:p>
        </p:txBody>
      </p:sp>
      <p:graphicFrame>
        <p:nvGraphicFramePr>
          <p:cNvPr id="10" name="Tabelle 9">
            <a:extLst>
              <a:ext uri="{FF2B5EF4-FFF2-40B4-BE49-F238E27FC236}">
                <a16:creationId xmlns:a16="http://schemas.microsoft.com/office/drawing/2014/main" id="{6301AB01-FAC5-2575-3994-8103E13C7CEE}"/>
              </a:ext>
            </a:extLst>
          </p:cNvPr>
          <p:cNvGraphicFramePr>
            <a:graphicFrameLocks noGrp="1"/>
          </p:cNvGraphicFramePr>
          <p:nvPr/>
        </p:nvGraphicFramePr>
        <p:xfrm>
          <a:off x="792000" y="4098570"/>
          <a:ext cx="7560000" cy="1524000"/>
        </p:xfrm>
        <a:graphic>
          <a:graphicData uri="http://schemas.openxmlformats.org/drawingml/2006/table">
            <a:tbl>
              <a:tblPr firstRow="1" bandRow="1">
                <a:tableStyleId>{5940675A-B579-460E-94D1-54222C63F5DA}</a:tableStyleId>
              </a:tblPr>
              <a:tblGrid>
                <a:gridCol w="7560000">
                  <a:extLst>
                    <a:ext uri="{9D8B030D-6E8A-4147-A177-3AD203B41FA5}">
                      <a16:colId xmlns:a16="http://schemas.microsoft.com/office/drawing/2014/main" val="20000"/>
                    </a:ext>
                  </a:extLst>
                </a:gridCol>
              </a:tblGrid>
              <a:tr h="326941">
                <a:tc>
                  <a:txBody>
                    <a:bodyPr/>
                    <a:lstStyle/>
                    <a:p>
                      <a:r>
                        <a:rPr lang="de-DE" b="1" dirty="0">
                          <a:latin typeface="Arial" panose="020B0604020202020204" pitchFamily="34" charset="0"/>
                          <a:cs typeface="Arial" panose="020B0604020202020204" pitchFamily="34" charset="0"/>
                        </a:rPr>
                        <a:t>Argumentieren</a:t>
                      </a:r>
                    </a:p>
                  </a:txBody>
                  <a:tcPr>
                    <a:solidFill>
                      <a:schemeClr val="bg1">
                        <a:lumMod val="85000"/>
                      </a:schemeClr>
                    </a:solidFill>
                  </a:tcPr>
                </a:tc>
                <a:extLst>
                  <a:ext uri="{0D108BD9-81ED-4DB2-BD59-A6C34878D82A}">
                    <a16:rowId xmlns:a16="http://schemas.microsoft.com/office/drawing/2014/main" val="10000"/>
                  </a:ext>
                </a:extLst>
              </a:tr>
              <a:tr h="517656">
                <a:tc>
                  <a:txBody>
                    <a:bodyPr/>
                    <a:lstStyle/>
                    <a:p>
                      <a:r>
                        <a:rPr lang="de-DE" sz="1600" dirty="0">
                          <a:latin typeface="Arial" panose="020B0604020202020204" pitchFamily="34" charset="0"/>
                          <a:cs typeface="Arial" panose="020B0604020202020204" pitchFamily="34" charset="0"/>
                        </a:rPr>
                        <a:t>Kompetenzerwartungen</a:t>
                      </a:r>
                      <a:r>
                        <a:rPr lang="de-DE" sz="1600" baseline="0" dirty="0">
                          <a:latin typeface="Arial" panose="020B0604020202020204" pitchFamily="34" charset="0"/>
                          <a:cs typeface="Arial" panose="020B0604020202020204" pitchFamily="34" charset="0"/>
                        </a:rPr>
                        <a:t> am Ende der Klasse 4</a:t>
                      </a:r>
                    </a:p>
                    <a:p>
                      <a:r>
                        <a:rPr lang="de-DE" sz="1600" baseline="0" dirty="0">
                          <a:latin typeface="Arial" panose="020B0604020202020204" pitchFamily="34" charset="0"/>
                          <a:cs typeface="Arial" panose="020B0604020202020204" pitchFamily="34" charset="0"/>
                        </a:rPr>
                        <a:t>Die Schülerinnen und Schüler</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517656">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aseline="0" dirty="0">
                          <a:latin typeface="Arial" panose="020B0604020202020204" pitchFamily="34" charset="0"/>
                          <a:cs typeface="Arial" panose="020B0604020202020204" pitchFamily="34" charset="0"/>
                        </a:rPr>
                        <a:t>begründen ihre Vorgehensweisen nachvollziehbar, </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71942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p:txBody>
          <a:bodyPr/>
          <a:lstStyle/>
          <a:p>
            <a:r>
              <a:rPr lang="de-DE" dirty="0"/>
              <a:t>Bedeutung und Kompetenzerwartungen</a:t>
            </a:r>
          </a:p>
        </p:txBody>
      </p:sp>
      <p:sp>
        <p:nvSpPr>
          <p:cNvPr id="7" name="Textplatzhalter 6">
            <a:extLst>
              <a:ext uri="{FF2B5EF4-FFF2-40B4-BE49-F238E27FC236}">
                <a16:creationId xmlns:a16="http://schemas.microsoft.com/office/drawing/2014/main" id="{A4B49CA8-746E-D18C-F06F-805F2CC83211}"/>
              </a:ext>
            </a:extLst>
          </p:cNvPr>
          <p:cNvSpPr>
            <a:spLocks noGrp="1"/>
          </p:cNvSpPr>
          <p:nvPr>
            <p:ph type="body" sz="quarter" idx="13"/>
          </p:nvPr>
        </p:nvSpPr>
        <p:spPr/>
        <p:txBody>
          <a:bodyPr/>
          <a:lstStyle/>
          <a:p>
            <a:r>
              <a:rPr lang="de-DE" dirty="0"/>
              <a:t>PROZESSBEZOGENE KOMPETENZEN</a:t>
            </a:r>
          </a:p>
        </p:txBody>
      </p:sp>
      <p:sp>
        <p:nvSpPr>
          <p:cNvPr id="3" name="Inhaltsplatzhalter 2">
            <a:extLst>
              <a:ext uri="{FF2B5EF4-FFF2-40B4-BE49-F238E27FC236}">
                <a16:creationId xmlns:a16="http://schemas.microsoft.com/office/drawing/2014/main" id="{80B76B39-762C-AC3A-EF17-6F63F124A6D0}"/>
              </a:ext>
            </a:extLst>
          </p:cNvPr>
          <p:cNvSpPr>
            <a:spLocks noGrp="1"/>
          </p:cNvSpPr>
          <p:nvPr>
            <p:ph idx="1"/>
          </p:nvPr>
        </p:nvSpPr>
        <p:spPr/>
        <p:txBody>
          <a:bodyPr/>
          <a:lstStyle/>
          <a:p>
            <a:r>
              <a:rPr lang="de-DE" dirty="0"/>
              <a:t> </a:t>
            </a:r>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21</a:t>
            </a:fld>
            <a:endParaRPr lang="de-DE" dirty="0"/>
          </a:p>
        </p:txBody>
      </p:sp>
      <p:graphicFrame>
        <p:nvGraphicFramePr>
          <p:cNvPr id="8" name="Tabelle 7"/>
          <p:cNvGraphicFramePr>
            <a:graphicFrameLocks noGrp="1"/>
          </p:cNvGraphicFramePr>
          <p:nvPr/>
        </p:nvGraphicFramePr>
        <p:xfrm>
          <a:off x="792000" y="1753200"/>
          <a:ext cx="7560000" cy="2743200"/>
        </p:xfrm>
        <a:graphic>
          <a:graphicData uri="http://schemas.openxmlformats.org/drawingml/2006/table">
            <a:tbl>
              <a:tblPr firstRow="1" bandRow="1">
                <a:tableStyleId>{5940675A-B579-460E-94D1-54222C63F5DA}</a:tableStyleId>
              </a:tblPr>
              <a:tblGrid>
                <a:gridCol w="7560000">
                  <a:extLst>
                    <a:ext uri="{9D8B030D-6E8A-4147-A177-3AD203B41FA5}">
                      <a16:colId xmlns:a16="http://schemas.microsoft.com/office/drawing/2014/main" val="20000"/>
                    </a:ext>
                  </a:extLst>
                </a:gridCol>
              </a:tblGrid>
              <a:tr h="343314">
                <a:tc>
                  <a:txBody>
                    <a:bodyPr/>
                    <a:lstStyle/>
                    <a:p>
                      <a:r>
                        <a:rPr lang="de-DE" b="1" dirty="0">
                          <a:latin typeface="Arial" panose="020B0604020202020204" pitchFamily="34" charset="0"/>
                          <a:cs typeface="Arial" panose="020B0604020202020204" pitchFamily="34" charset="0"/>
                        </a:rPr>
                        <a:t>Kommunizieren</a:t>
                      </a:r>
                    </a:p>
                  </a:txBody>
                  <a:tcPr>
                    <a:solidFill>
                      <a:schemeClr val="bg1">
                        <a:lumMod val="85000"/>
                      </a:schemeClr>
                    </a:solidFill>
                  </a:tcPr>
                </a:tc>
                <a:extLst>
                  <a:ext uri="{0D108BD9-81ED-4DB2-BD59-A6C34878D82A}">
                    <a16:rowId xmlns:a16="http://schemas.microsoft.com/office/drawing/2014/main" val="10000"/>
                  </a:ext>
                </a:extLst>
              </a:tr>
              <a:tr h="543581">
                <a:tc>
                  <a:txBody>
                    <a:bodyPr/>
                    <a:lstStyle/>
                    <a:p>
                      <a:r>
                        <a:rPr lang="de-DE" sz="1600" dirty="0">
                          <a:latin typeface="Arial" panose="020B0604020202020204" pitchFamily="34" charset="0"/>
                          <a:cs typeface="Arial" panose="020B0604020202020204" pitchFamily="34" charset="0"/>
                        </a:rPr>
                        <a:t>Kompetenzerwartungen</a:t>
                      </a:r>
                      <a:r>
                        <a:rPr lang="de-DE" sz="1600" baseline="0" dirty="0">
                          <a:latin typeface="Arial" panose="020B0604020202020204" pitchFamily="34" charset="0"/>
                          <a:cs typeface="Arial" panose="020B0604020202020204" pitchFamily="34" charset="0"/>
                        </a:rPr>
                        <a:t> am Ende der Klasse 4</a:t>
                      </a:r>
                    </a:p>
                    <a:p>
                      <a:r>
                        <a:rPr lang="de-DE" sz="1600" baseline="0" dirty="0">
                          <a:latin typeface="Arial" panose="020B0604020202020204" pitchFamily="34" charset="0"/>
                          <a:cs typeface="Arial" panose="020B0604020202020204" pitchFamily="34" charset="0"/>
                        </a:rPr>
                        <a:t>Die Schülerinnen und Schüler</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1687962">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aseline="0" dirty="0">
                          <a:latin typeface="Arial" panose="020B0604020202020204" pitchFamily="34" charset="0"/>
                          <a:cs typeface="Arial" panose="020B0604020202020204" pitchFamily="34" charset="0"/>
                        </a:rPr>
                        <a:t>Erläutern eigene Vorgehensweisen und Ideen verständlich,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aseline="0" dirty="0">
                          <a:latin typeface="Arial" panose="020B0604020202020204" pitchFamily="34" charset="0"/>
                          <a:cs typeface="Arial" panose="020B0604020202020204" pitchFamily="34" charset="0"/>
                        </a:rPr>
                        <a:t>Halten ihre Arbeitsergebnisse, Vorgehensweisen und Lernerfahrungen fest,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aseline="0" dirty="0">
                          <a:latin typeface="Arial" panose="020B0604020202020204" pitchFamily="34" charset="0"/>
                          <a:cs typeface="Arial" panose="020B0604020202020204" pitchFamily="34" charset="0"/>
                        </a:rPr>
                        <a:t>Präsentieren Lösungswege, Ideen und Ergebnisse mithilfe geeigneter Darstellungsformen und (digitaler) Medien,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aseline="0" dirty="0">
                          <a:latin typeface="Arial" panose="020B0604020202020204" pitchFamily="34" charset="0"/>
                          <a:cs typeface="Arial" panose="020B0604020202020204" pitchFamily="34" charset="0"/>
                        </a:rPr>
                        <a:t>Stellen Lösungswege, Ideen und Ergebnisse für andere nachvollziehbar dar (u. a. im Rahmen von Mathekonferenzen),</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
        <p:nvSpPr>
          <p:cNvPr id="9" name="Textfeld 8">
            <a:extLst>
              <a:ext uri="{FF2B5EF4-FFF2-40B4-BE49-F238E27FC236}">
                <a16:creationId xmlns:a16="http://schemas.microsoft.com/office/drawing/2014/main" id="{801D3741-2255-CCC6-2630-94E41453A03F}"/>
              </a:ext>
            </a:extLst>
          </p:cNvPr>
          <p:cNvSpPr txBox="1"/>
          <p:nvPr/>
        </p:nvSpPr>
        <p:spPr>
          <a:xfrm>
            <a:off x="6013092" y="5940000"/>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(MSB NRW, 2021</a:t>
            </a:r>
            <a:r>
              <a:rPr lang="de-DE" sz="1200" dirty="0">
                <a:latin typeface="Arial" panose="020B0604020202020204" pitchFamily="34" charset="0"/>
                <a:cs typeface="Arial" panose="020B0604020202020204" pitchFamily="34" charset="0"/>
              </a:rPr>
              <a:t>, </a:t>
            </a:r>
            <a:r>
              <a:rPr lang="de-DE" sz="1200" b="0" i="0" u="none" strike="noStrike" dirty="0">
                <a:effectLst/>
                <a:latin typeface="Arial" panose="020B0604020202020204" pitchFamily="34" charset="0"/>
                <a:cs typeface="Arial" panose="020B0604020202020204" pitchFamily="34" charset="0"/>
              </a:rPr>
              <a:t>S.83-84)</a:t>
            </a:r>
          </a:p>
        </p:txBody>
      </p:sp>
    </p:spTree>
    <p:extLst>
      <p:ext uri="{BB962C8B-B14F-4D97-AF65-F5344CB8AC3E}">
        <p14:creationId xmlns:p14="http://schemas.microsoft.com/office/powerpoint/2010/main" val="1550775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p:txBody>
          <a:bodyPr>
            <a:normAutofit/>
          </a:bodyPr>
          <a:lstStyle/>
          <a:p>
            <a:r>
              <a:rPr lang="de-DE" dirty="0"/>
              <a:t>Bedeutung und Kompetenzerwartungen</a:t>
            </a:r>
          </a:p>
        </p:txBody>
      </p:sp>
      <p:sp>
        <p:nvSpPr>
          <p:cNvPr id="3" name="Textplatzhalter 2">
            <a:extLst>
              <a:ext uri="{FF2B5EF4-FFF2-40B4-BE49-F238E27FC236}">
                <a16:creationId xmlns:a16="http://schemas.microsoft.com/office/drawing/2014/main" id="{A92314B6-8F72-DE0D-AB1A-B7D07A9EF8CF}"/>
              </a:ext>
            </a:extLst>
          </p:cNvPr>
          <p:cNvSpPr>
            <a:spLocks noGrp="1"/>
          </p:cNvSpPr>
          <p:nvPr>
            <p:ph type="body" sz="quarter" idx="13"/>
          </p:nvPr>
        </p:nvSpPr>
        <p:spPr/>
        <p:txBody>
          <a:bodyPr/>
          <a:lstStyle/>
          <a:p>
            <a:r>
              <a:rPr lang="de-DE" dirty="0"/>
              <a:t>PROZESSBEZOGENE KOMPETENZEN</a:t>
            </a:r>
          </a:p>
        </p:txBody>
      </p:sp>
      <p:sp>
        <p:nvSpPr>
          <p:cNvPr id="4" name="Inhaltsplatzhalter 3">
            <a:extLst>
              <a:ext uri="{FF2B5EF4-FFF2-40B4-BE49-F238E27FC236}">
                <a16:creationId xmlns:a16="http://schemas.microsoft.com/office/drawing/2014/main" id="{AB458860-F240-F8A6-76E8-004BADE16C38}"/>
              </a:ext>
            </a:extLst>
          </p:cNvPr>
          <p:cNvSpPr>
            <a:spLocks noGrp="1"/>
          </p:cNvSpPr>
          <p:nvPr>
            <p:ph idx="1"/>
          </p:nvPr>
        </p:nvSpPr>
        <p:spPr/>
        <p:txBody>
          <a:bodyPr/>
          <a:lstStyle/>
          <a:p>
            <a:r>
              <a:rPr lang="de-DE" dirty="0"/>
              <a:t> </a:t>
            </a:r>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22</a:t>
            </a:fld>
            <a:endParaRPr lang="de-DE" dirty="0"/>
          </a:p>
        </p:txBody>
      </p:sp>
      <p:graphicFrame>
        <p:nvGraphicFramePr>
          <p:cNvPr id="8" name="Tabelle 7"/>
          <p:cNvGraphicFramePr>
            <a:graphicFrameLocks noGrp="1"/>
          </p:cNvGraphicFramePr>
          <p:nvPr/>
        </p:nvGraphicFramePr>
        <p:xfrm>
          <a:off x="792000" y="1753200"/>
          <a:ext cx="7560000" cy="2743200"/>
        </p:xfrm>
        <a:graphic>
          <a:graphicData uri="http://schemas.openxmlformats.org/drawingml/2006/table">
            <a:tbl>
              <a:tblPr firstRow="1" bandRow="1">
                <a:tableStyleId>{5940675A-B579-460E-94D1-54222C63F5DA}</a:tableStyleId>
              </a:tblPr>
              <a:tblGrid>
                <a:gridCol w="7560000">
                  <a:extLst>
                    <a:ext uri="{9D8B030D-6E8A-4147-A177-3AD203B41FA5}">
                      <a16:colId xmlns:a16="http://schemas.microsoft.com/office/drawing/2014/main" val="20000"/>
                    </a:ext>
                  </a:extLst>
                </a:gridCol>
              </a:tblGrid>
              <a:tr h="294640">
                <a:tc>
                  <a:txBody>
                    <a:bodyPr/>
                    <a:lstStyle/>
                    <a:p>
                      <a:r>
                        <a:rPr lang="de-DE" b="1" dirty="0">
                          <a:latin typeface="Arial" panose="020B0604020202020204" pitchFamily="34" charset="0"/>
                          <a:cs typeface="Arial" panose="020B0604020202020204" pitchFamily="34" charset="0"/>
                        </a:rPr>
                        <a:t>Darstellen</a:t>
                      </a:r>
                    </a:p>
                  </a:txBody>
                  <a:tcPr>
                    <a:solidFill>
                      <a:schemeClr val="bg1">
                        <a:lumMod val="85000"/>
                      </a:schemeClr>
                    </a:solidFill>
                  </a:tcPr>
                </a:tc>
                <a:extLst>
                  <a:ext uri="{0D108BD9-81ED-4DB2-BD59-A6C34878D82A}">
                    <a16:rowId xmlns:a16="http://schemas.microsoft.com/office/drawing/2014/main" val="10000"/>
                  </a:ext>
                </a:extLst>
              </a:tr>
              <a:tr h="370840">
                <a:tc>
                  <a:txBody>
                    <a:bodyPr/>
                    <a:lstStyle/>
                    <a:p>
                      <a:r>
                        <a:rPr lang="de-DE" sz="1600" dirty="0">
                          <a:latin typeface="Arial" panose="020B0604020202020204" pitchFamily="34" charset="0"/>
                          <a:cs typeface="Arial" panose="020B0604020202020204" pitchFamily="34" charset="0"/>
                        </a:rPr>
                        <a:t>Kompetenzerwartungen</a:t>
                      </a:r>
                      <a:r>
                        <a:rPr lang="de-DE" sz="1600" baseline="0" dirty="0">
                          <a:latin typeface="Arial" panose="020B0604020202020204" pitchFamily="34" charset="0"/>
                          <a:cs typeface="Arial" panose="020B0604020202020204" pitchFamily="34" charset="0"/>
                        </a:rPr>
                        <a:t> am Ende der Klasse 4</a:t>
                      </a:r>
                    </a:p>
                    <a:p>
                      <a:r>
                        <a:rPr lang="de-DE" sz="1600" baseline="0" dirty="0">
                          <a:latin typeface="Arial" panose="020B0604020202020204" pitchFamily="34" charset="0"/>
                          <a:cs typeface="Arial" panose="020B0604020202020204" pitchFamily="34" charset="0"/>
                        </a:rPr>
                        <a:t>Die Schülerinnen und Schüler</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aseline="0" dirty="0">
                          <a:latin typeface="Arial" panose="020B0604020202020204" pitchFamily="34" charset="0"/>
                          <a:cs typeface="Arial" panose="020B0604020202020204" pitchFamily="34" charset="0"/>
                        </a:rPr>
                        <a:t>setzen (eigene) analoge und digitale Darstellungen ein zur Verdeutlichung von mathematischen Beziehungen,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aseline="0" dirty="0">
                          <a:latin typeface="Arial" panose="020B0604020202020204" pitchFamily="34" charset="0"/>
                          <a:cs typeface="Arial" panose="020B0604020202020204" pitchFamily="34" charset="0"/>
                        </a:rPr>
                        <a:t>übertragen eine Darstellung in eine andere Darstellung derselben Darstellungsform,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aseline="0" dirty="0">
                          <a:latin typeface="Arial" panose="020B0604020202020204" pitchFamily="34" charset="0"/>
                          <a:cs typeface="Arial" panose="020B0604020202020204" pitchFamily="34" charset="0"/>
                        </a:rPr>
                        <a:t>übertragen eine Darstellung in eine andere Darstellung einer anderen Darstellungsform,</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
        <p:nvSpPr>
          <p:cNvPr id="9" name="Textfeld 8">
            <a:extLst>
              <a:ext uri="{FF2B5EF4-FFF2-40B4-BE49-F238E27FC236}">
                <a16:creationId xmlns:a16="http://schemas.microsoft.com/office/drawing/2014/main" id="{801D3741-2255-CCC6-2630-94E41453A03F}"/>
              </a:ext>
            </a:extLst>
          </p:cNvPr>
          <p:cNvSpPr txBox="1"/>
          <p:nvPr/>
        </p:nvSpPr>
        <p:spPr>
          <a:xfrm>
            <a:off x="6012702" y="5940000"/>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(MSB NRW, 2021</a:t>
            </a:r>
            <a:r>
              <a:rPr lang="de-DE" sz="1200" dirty="0">
                <a:latin typeface="Arial" panose="020B0604020202020204" pitchFamily="34" charset="0"/>
                <a:cs typeface="Arial" panose="020B0604020202020204" pitchFamily="34" charset="0"/>
              </a:rPr>
              <a:t>, </a:t>
            </a:r>
            <a:r>
              <a:rPr lang="de-DE" sz="1200" b="0" i="0" u="none" strike="noStrike" dirty="0">
                <a:effectLst/>
                <a:latin typeface="Arial" panose="020B0604020202020204" pitchFamily="34" charset="0"/>
                <a:cs typeface="Arial" panose="020B0604020202020204" pitchFamily="34" charset="0"/>
              </a:rPr>
              <a:t>S. 84)</a:t>
            </a:r>
          </a:p>
        </p:txBody>
      </p:sp>
    </p:spTree>
    <p:extLst>
      <p:ext uri="{BB962C8B-B14F-4D97-AF65-F5344CB8AC3E}">
        <p14:creationId xmlns:p14="http://schemas.microsoft.com/office/powerpoint/2010/main" val="248889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26C623-837E-C630-F1B4-CEE16BABE68D}"/>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78A40109-FE94-8BED-6F4B-7F14D6A3C734}"/>
              </a:ext>
            </a:extLst>
          </p:cNvPr>
          <p:cNvSpPr>
            <a:spLocks noGrp="1"/>
          </p:cNvSpPr>
          <p:nvPr>
            <p:ph type="sldNum" sz="quarter" idx="12"/>
          </p:nvPr>
        </p:nvSpPr>
        <p:spPr/>
        <p:txBody>
          <a:bodyPr/>
          <a:lstStyle/>
          <a:p>
            <a:fld id="{C3752B7C-18A9-864D-BBCB-54A9F41B5594}" type="slidenum">
              <a:rPr lang="de-DE" smtClean="0"/>
              <a:pPr/>
              <a:t>23</a:t>
            </a:fld>
            <a:endParaRPr lang="de-DE" dirty="0"/>
          </a:p>
        </p:txBody>
      </p:sp>
      <p:sp>
        <p:nvSpPr>
          <p:cNvPr id="5" name="Textplatzhalter 4">
            <a:extLst>
              <a:ext uri="{FF2B5EF4-FFF2-40B4-BE49-F238E27FC236}">
                <a16:creationId xmlns:a16="http://schemas.microsoft.com/office/drawing/2014/main" id="{697ECE7B-2445-EE3A-3E03-7081A1640D8C}"/>
              </a:ext>
            </a:extLst>
          </p:cNvPr>
          <p:cNvSpPr>
            <a:spLocks noGrp="1"/>
          </p:cNvSpPr>
          <p:nvPr>
            <p:ph type="body" sz="quarter" idx="13"/>
          </p:nvPr>
        </p:nvSpPr>
        <p:spPr/>
        <p:txBody>
          <a:bodyPr/>
          <a:lstStyle/>
          <a:p>
            <a:r>
              <a:rPr lang="de-DE" dirty="0"/>
              <a:t>HINWEISE ZUR FOLIE 24</a:t>
            </a:r>
          </a:p>
        </p:txBody>
      </p:sp>
      <p:sp>
        <p:nvSpPr>
          <p:cNvPr id="6" name="Inhaltsplatzhalter 5">
            <a:extLst>
              <a:ext uri="{FF2B5EF4-FFF2-40B4-BE49-F238E27FC236}">
                <a16:creationId xmlns:a16="http://schemas.microsoft.com/office/drawing/2014/main" id="{DBFE37D2-2524-A0A0-A476-AB116EC6DF53}"/>
              </a:ext>
            </a:extLst>
          </p:cNvPr>
          <p:cNvSpPr>
            <a:spLocks noGrp="1"/>
          </p:cNvSpPr>
          <p:nvPr>
            <p:ph idx="1"/>
          </p:nvPr>
        </p:nvSpPr>
        <p:spPr/>
        <p:txBody>
          <a:bodyPr/>
          <a:lstStyle/>
          <a:p>
            <a:r>
              <a:rPr lang="de-DE" sz="1400" b="1" dirty="0"/>
              <a:t>Ziel: </a:t>
            </a:r>
            <a:r>
              <a:rPr lang="de-DE" sz="1400" dirty="0"/>
              <a:t>Bewusstmachen der Bedeutung und Auswirkungen einer verständnisbasierten Erarbeitung des Algorithmus</a:t>
            </a:r>
          </a:p>
          <a:p>
            <a:r>
              <a:rPr lang="de-DE" sz="1400" dirty="0"/>
              <a:t>Mit Folie 24 wird dargestellt, dass nur ein langfristiger, auf Verständnis aufbauender Prozess dazu führen kann, sicher und flexibel den schriftlichen Algorithmus anzuwenden. </a:t>
            </a:r>
          </a:p>
          <a:p>
            <a:r>
              <a:rPr lang="de-DE" sz="1400" dirty="0"/>
              <a:t>Über die materialgestützte Herleitung der Verfahren aus entsprechenden halbschriftlichen Vorgehensweisen und das Nachvollziehen der neuen Schreibweise, ist dabei das Beschreiben, Erläutern und Ausführen der Rechenschritte des Verfahrens von zentraler Bedeutung. Erst dann folgt eine Phase des Automatisierens, in der durch die Festigung eines Zahl- und Aufgabenblicks die Grundlage für den flexiblen Einsatz des Verfahrens (und weiterer Rechenmethoden) geschaffen wird.</a:t>
            </a:r>
          </a:p>
        </p:txBody>
      </p:sp>
    </p:spTree>
    <p:extLst>
      <p:ext uri="{BB962C8B-B14F-4D97-AF65-F5344CB8AC3E}">
        <p14:creationId xmlns:p14="http://schemas.microsoft.com/office/powerpoint/2010/main" val="1310461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 2">
            <a:extLst>
              <a:ext uri="{FF2B5EF4-FFF2-40B4-BE49-F238E27FC236}">
                <a16:creationId xmlns:a16="http://schemas.microsoft.com/office/drawing/2014/main" id="{98A4A55D-5F86-2BF3-C76D-66BC6EF1559B}"/>
              </a:ext>
            </a:extLst>
          </p:cNvPr>
          <p:cNvSpPr/>
          <p:nvPr/>
        </p:nvSpPr>
        <p:spPr>
          <a:xfrm>
            <a:off x="282221" y="2099294"/>
            <a:ext cx="8647340"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24</a:t>
            </a:fld>
            <a:endParaRPr lang="de-DE" dirty="0"/>
          </a:p>
        </p:txBody>
      </p:sp>
      <p:pic>
        <p:nvPicPr>
          <p:cNvPr id="45" name="Grafik 44">
            <a:extLst>
              <a:ext uri="{FF2B5EF4-FFF2-40B4-BE49-F238E27FC236}">
                <a16:creationId xmlns:a16="http://schemas.microsoft.com/office/drawing/2014/main" id="{A074B5D7-C7AF-C69D-BE67-A089E0DBA5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34680" y="2576554"/>
            <a:ext cx="540000" cy="540000"/>
          </a:xfrm>
          <a:prstGeom prst="rect">
            <a:avLst/>
          </a:prstGeom>
        </p:spPr>
      </p:pic>
      <p:sp>
        <p:nvSpPr>
          <p:cNvPr id="31" name="Titel 1"/>
          <p:cNvSpPr>
            <a:spLocks noGrp="1"/>
          </p:cNvSpPr>
          <p:nvPr>
            <p:ph type="title"/>
          </p:nvPr>
        </p:nvSpPr>
        <p:spPr>
          <a:xfrm>
            <a:off x="1096423" y="382774"/>
            <a:ext cx="7715068" cy="603704"/>
          </a:xfrm>
        </p:spPr>
        <p:txBody>
          <a:bodyPr>
            <a:normAutofit/>
          </a:bodyPr>
          <a:lstStyle/>
          <a:p>
            <a:r>
              <a:rPr lang="de-DE" dirty="0"/>
              <a:t>Bedeutung und Kompetenzerwartungen</a:t>
            </a:r>
          </a:p>
        </p:txBody>
      </p:sp>
      <p:sp>
        <p:nvSpPr>
          <p:cNvPr id="21" name="Freihandform: Form 36">
            <a:extLst>
              <a:ext uri="{FF2B5EF4-FFF2-40B4-BE49-F238E27FC236}">
                <a16:creationId xmlns:a16="http://schemas.microsoft.com/office/drawing/2014/main" id="{150CC3A0-45A2-4F1A-8344-3F6F5890E509}"/>
              </a:ext>
            </a:extLst>
          </p:cNvPr>
          <p:cNvSpPr/>
          <p:nvPr/>
        </p:nvSpPr>
        <p:spPr>
          <a:xfrm>
            <a:off x="6329706" y="1854948"/>
            <a:ext cx="1704974" cy="230375"/>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de-DE" sz="1600" kern="1200" dirty="0">
                <a:solidFill>
                  <a:schemeClr val="tx1"/>
                </a:solidFill>
                <a:latin typeface="Arial" panose="020B0604020202020204" pitchFamily="34" charset="0"/>
                <a:cs typeface="Arial" panose="020B0604020202020204" pitchFamily="34" charset="0"/>
              </a:rPr>
              <a:t>Flexibles Rechnen</a:t>
            </a:r>
            <a:endParaRPr lang="de-DE" sz="1600" dirty="0">
              <a:solidFill>
                <a:schemeClr val="tx1"/>
              </a:solidFill>
              <a:latin typeface="Arial" panose="020B0604020202020204" pitchFamily="34" charset="0"/>
              <a:cs typeface="Arial" panose="020B0604020202020204" pitchFamily="34" charset="0"/>
            </a:endParaRPr>
          </a:p>
        </p:txBody>
      </p:sp>
      <p:sp>
        <p:nvSpPr>
          <p:cNvPr id="25" name="Freihandform: Form 35">
            <a:extLst>
              <a:ext uri="{FF2B5EF4-FFF2-40B4-BE49-F238E27FC236}">
                <a16:creationId xmlns:a16="http://schemas.microsoft.com/office/drawing/2014/main" id="{62F273C9-141B-4940-809C-6A5EFA2F6C25}"/>
              </a:ext>
            </a:extLst>
          </p:cNvPr>
          <p:cNvSpPr/>
          <p:nvPr/>
        </p:nvSpPr>
        <p:spPr>
          <a:xfrm>
            <a:off x="1970163" y="2617559"/>
            <a:ext cx="2093192" cy="970868"/>
          </a:xfrm>
          <a:custGeom>
            <a:avLst/>
            <a:gdLst>
              <a:gd name="connsiteX0" fmla="*/ 0 w 1193873"/>
              <a:gd name="connsiteY0" fmla="*/ 0 h 1135224"/>
              <a:gd name="connsiteX1" fmla="*/ 1193873 w 1193873"/>
              <a:gd name="connsiteY1" fmla="*/ 0 h 1135224"/>
              <a:gd name="connsiteX2" fmla="*/ 1193873 w 1193873"/>
              <a:gd name="connsiteY2" fmla="*/ 1135224 h 1135224"/>
              <a:gd name="connsiteX3" fmla="*/ 0 w 1193873"/>
              <a:gd name="connsiteY3" fmla="*/ 1135224 h 1135224"/>
              <a:gd name="connsiteX4" fmla="*/ 0 w 1193873"/>
              <a:gd name="connsiteY4" fmla="*/ 0 h 11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73" h="1135224">
                <a:moveTo>
                  <a:pt x="0" y="0"/>
                </a:moveTo>
                <a:lnTo>
                  <a:pt x="1193873" y="0"/>
                </a:lnTo>
                <a:lnTo>
                  <a:pt x="1193873" y="1135224"/>
                </a:lnTo>
                <a:lnTo>
                  <a:pt x="0" y="11352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de-DE" sz="1600" dirty="0">
                <a:solidFill>
                  <a:schemeClr val="tx1"/>
                </a:solidFill>
                <a:latin typeface="Arial" panose="020B0604020202020204" pitchFamily="34" charset="0"/>
                <a:cs typeface="Arial" panose="020B0604020202020204" pitchFamily="34" charset="0"/>
              </a:rPr>
              <a:t>Beschreiben, Erläutern  und Ausführen der s</a:t>
            </a:r>
            <a:r>
              <a:rPr lang="de-DE" sz="1600" kern="1200" dirty="0">
                <a:solidFill>
                  <a:schemeClr val="tx1"/>
                </a:solidFill>
                <a:latin typeface="Arial" panose="020B0604020202020204" pitchFamily="34" charset="0"/>
                <a:cs typeface="Arial" panose="020B0604020202020204" pitchFamily="34" charset="0"/>
              </a:rPr>
              <a:t>chriftlichen Rechenverfahren</a:t>
            </a:r>
          </a:p>
        </p:txBody>
      </p:sp>
      <p:sp>
        <p:nvSpPr>
          <p:cNvPr id="2" name="Textfeld 1">
            <a:extLst>
              <a:ext uri="{FF2B5EF4-FFF2-40B4-BE49-F238E27FC236}">
                <a16:creationId xmlns:a16="http://schemas.microsoft.com/office/drawing/2014/main" id="{5788BD57-2AB3-5072-7C0C-746DA5C70CCA}"/>
              </a:ext>
            </a:extLst>
          </p:cNvPr>
          <p:cNvSpPr txBox="1"/>
          <p:nvPr/>
        </p:nvSpPr>
        <p:spPr>
          <a:xfrm>
            <a:off x="4542066" y="4675640"/>
            <a:ext cx="4248649" cy="1138773"/>
          </a:xfrm>
          <a:prstGeom prst="rect">
            <a:avLst/>
          </a:prstGeom>
          <a:noFill/>
        </p:spPr>
        <p:txBody>
          <a:bodyPr wrap="square" rtlCol="0">
            <a:spAutoFit/>
          </a:bodyPr>
          <a:lstStyle/>
          <a:p>
            <a:r>
              <a:rPr lang="de-DE" sz="1700" dirty="0">
                <a:solidFill>
                  <a:srgbClr val="327D87"/>
                </a:solidFill>
              </a:rPr>
              <a:t>Verständnisbasierte Erarbeitung des Algorithmus und Festigung des Zahl- und Aufgabenblicks zum sicheren und flexiblen Anwenden des Algorithmus</a:t>
            </a:r>
          </a:p>
        </p:txBody>
      </p:sp>
      <p:sp>
        <p:nvSpPr>
          <p:cNvPr id="9" name="Ellipse 48">
            <a:extLst>
              <a:ext uri="{FF2B5EF4-FFF2-40B4-BE49-F238E27FC236}">
                <a16:creationId xmlns:a16="http://schemas.microsoft.com/office/drawing/2014/main" id="{08643987-F2AC-25B8-4ED9-6E3C0A700B0B}"/>
              </a:ext>
            </a:extLst>
          </p:cNvPr>
          <p:cNvSpPr/>
          <p:nvPr/>
        </p:nvSpPr>
        <p:spPr>
          <a:xfrm>
            <a:off x="3421852" y="3586480"/>
            <a:ext cx="375150" cy="37515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12" name="Ellipse 49">
            <a:extLst>
              <a:ext uri="{FF2B5EF4-FFF2-40B4-BE49-F238E27FC236}">
                <a16:creationId xmlns:a16="http://schemas.microsoft.com/office/drawing/2014/main" id="{730A26E9-E5C3-2786-65BF-A7375E8A170C}"/>
              </a:ext>
            </a:extLst>
          </p:cNvPr>
          <p:cNvSpPr/>
          <p:nvPr/>
        </p:nvSpPr>
        <p:spPr>
          <a:xfrm>
            <a:off x="3530355" y="3694983"/>
            <a:ext cx="158144" cy="15814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13" name="Freihandform: Form 36">
            <a:extLst>
              <a:ext uri="{FF2B5EF4-FFF2-40B4-BE49-F238E27FC236}">
                <a16:creationId xmlns:a16="http://schemas.microsoft.com/office/drawing/2014/main" id="{BC9FC1FD-0D55-831E-D676-FD53BBF6276F}"/>
              </a:ext>
            </a:extLst>
          </p:cNvPr>
          <p:cNvSpPr/>
          <p:nvPr/>
        </p:nvSpPr>
        <p:spPr>
          <a:xfrm>
            <a:off x="353285" y="3586480"/>
            <a:ext cx="2512313" cy="1189476"/>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de-DE" sz="1600" dirty="0">
                <a:solidFill>
                  <a:schemeClr val="tx1"/>
                </a:solidFill>
                <a:latin typeface="Arial" panose="020B0604020202020204" pitchFamily="34" charset="0"/>
                <a:cs typeface="Arial" panose="020B0604020202020204" pitchFamily="34" charset="0"/>
              </a:rPr>
              <a:t>Algorithmen herleiten, Rechenschritte (materialgestützt) nachvollziehen</a:t>
            </a:r>
          </a:p>
        </p:txBody>
      </p:sp>
      <p:grpSp>
        <p:nvGrpSpPr>
          <p:cNvPr id="14" name="Gruppieren 13">
            <a:extLst>
              <a:ext uri="{FF2B5EF4-FFF2-40B4-BE49-F238E27FC236}">
                <a16:creationId xmlns:a16="http://schemas.microsoft.com/office/drawing/2014/main" id="{75D30B3B-F81F-21CD-C14A-E9CDC275442F}"/>
              </a:ext>
            </a:extLst>
          </p:cNvPr>
          <p:cNvGrpSpPr/>
          <p:nvPr/>
        </p:nvGrpSpPr>
        <p:grpSpPr>
          <a:xfrm>
            <a:off x="1771700" y="4404947"/>
            <a:ext cx="252000" cy="252000"/>
            <a:chOff x="2416245" y="4222415"/>
            <a:chExt cx="216000" cy="216000"/>
          </a:xfrm>
        </p:grpSpPr>
        <p:sp>
          <p:nvSpPr>
            <p:cNvPr id="15" name="Ellipse 48">
              <a:extLst>
                <a:ext uri="{FF2B5EF4-FFF2-40B4-BE49-F238E27FC236}">
                  <a16:creationId xmlns:a16="http://schemas.microsoft.com/office/drawing/2014/main" id="{8BD005E3-3E2A-5982-E0AE-393F0ED8BED3}"/>
                </a:ext>
              </a:extLst>
            </p:cNvPr>
            <p:cNvSpPr/>
            <p:nvPr/>
          </p:nvSpPr>
          <p:spPr>
            <a:xfrm>
              <a:off x="2416245" y="4222415"/>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16" name="Ellipse 49">
              <a:extLst>
                <a:ext uri="{FF2B5EF4-FFF2-40B4-BE49-F238E27FC236}">
                  <a16:creationId xmlns:a16="http://schemas.microsoft.com/office/drawing/2014/main" id="{6D2268EC-4B41-AF5C-CD7B-DAB691C0BD16}"/>
                </a:ext>
              </a:extLst>
            </p:cNvPr>
            <p:cNvSpPr/>
            <p:nvPr/>
          </p:nvSpPr>
          <p:spPr>
            <a:xfrm>
              <a:off x="2483204" y="4288739"/>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19" name="Freihandform: Form 35">
            <a:extLst>
              <a:ext uri="{FF2B5EF4-FFF2-40B4-BE49-F238E27FC236}">
                <a16:creationId xmlns:a16="http://schemas.microsoft.com/office/drawing/2014/main" id="{E28135DD-9B27-CE62-C162-AAF8CC97E5B5}"/>
              </a:ext>
            </a:extLst>
          </p:cNvPr>
          <p:cNvSpPr/>
          <p:nvPr/>
        </p:nvSpPr>
        <p:spPr>
          <a:xfrm>
            <a:off x="4353614" y="2093480"/>
            <a:ext cx="1976092" cy="970868"/>
          </a:xfrm>
          <a:custGeom>
            <a:avLst/>
            <a:gdLst>
              <a:gd name="connsiteX0" fmla="*/ 0 w 1193873"/>
              <a:gd name="connsiteY0" fmla="*/ 0 h 1135224"/>
              <a:gd name="connsiteX1" fmla="*/ 1193873 w 1193873"/>
              <a:gd name="connsiteY1" fmla="*/ 0 h 1135224"/>
              <a:gd name="connsiteX2" fmla="*/ 1193873 w 1193873"/>
              <a:gd name="connsiteY2" fmla="*/ 1135224 h 1135224"/>
              <a:gd name="connsiteX3" fmla="*/ 0 w 1193873"/>
              <a:gd name="connsiteY3" fmla="*/ 1135224 h 1135224"/>
              <a:gd name="connsiteX4" fmla="*/ 0 w 1193873"/>
              <a:gd name="connsiteY4" fmla="*/ 0 h 11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73" h="1135224">
                <a:moveTo>
                  <a:pt x="0" y="0"/>
                </a:moveTo>
                <a:lnTo>
                  <a:pt x="1193873" y="0"/>
                </a:lnTo>
                <a:lnTo>
                  <a:pt x="1193873" y="1135224"/>
                </a:lnTo>
                <a:lnTo>
                  <a:pt x="0" y="11352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de-DE" sz="1600" dirty="0">
                <a:solidFill>
                  <a:schemeClr val="tx1"/>
                </a:solidFill>
                <a:latin typeface="Arial" panose="020B0604020202020204" pitchFamily="34" charset="0"/>
                <a:cs typeface="Arial" panose="020B0604020202020204" pitchFamily="34" charset="0"/>
              </a:rPr>
              <a:t>Sicheres Anwenden der s</a:t>
            </a:r>
            <a:r>
              <a:rPr lang="de-DE" sz="1600" kern="1200" dirty="0">
                <a:solidFill>
                  <a:schemeClr val="tx1"/>
                </a:solidFill>
                <a:latin typeface="Arial" panose="020B0604020202020204" pitchFamily="34" charset="0"/>
                <a:cs typeface="Arial" panose="020B0604020202020204" pitchFamily="34" charset="0"/>
              </a:rPr>
              <a:t>chriftlichen Rechenverfahren (</a:t>
            </a:r>
            <a:r>
              <a:rPr lang="de-DE" sz="1600" dirty="0">
                <a:solidFill>
                  <a:schemeClr val="tx1"/>
                </a:solidFill>
                <a:latin typeface="Arial" panose="020B0604020202020204" pitchFamily="34" charset="0"/>
                <a:cs typeface="Arial" panose="020B0604020202020204" pitchFamily="34" charset="0"/>
              </a:rPr>
              <a:t>Automatisierung)</a:t>
            </a:r>
            <a:endParaRPr lang="de-DE" sz="1600" kern="1200" dirty="0">
              <a:solidFill>
                <a:schemeClr val="tx1"/>
              </a:solidFill>
              <a:latin typeface="Arial" panose="020B0604020202020204" pitchFamily="34" charset="0"/>
              <a:cs typeface="Arial" panose="020B0604020202020204" pitchFamily="34" charset="0"/>
            </a:endParaRPr>
          </a:p>
        </p:txBody>
      </p:sp>
      <p:grpSp>
        <p:nvGrpSpPr>
          <p:cNvPr id="4" name="Gruppieren 3">
            <a:extLst>
              <a:ext uri="{FF2B5EF4-FFF2-40B4-BE49-F238E27FC236}">
                <a16:creationId xmlns:a16="http://schemas.microsoft.com/office/drawing/2014/main" id="{9D5AA0ED-6316-8E48-5E8E-5798663ECD53}"/>
              </a:ext>
            </a:extLst>
          </p:cNvPr>
          <p:cNvGrpSpPr/>
          <p:nvPr/>
        </p:nvGrpSpPr>
        <p:grpSpPr>
          <a:xfrm>
            <a:off x="5080647" y="3069212"/>
            <a:ext cx="468000" cy="468000"/>
            <a:chOff x="2617966" y="4089452"/>
            <a:chExt cx="216000" cy="216000"/>
          </a:xfrm>
        </p:grpSpPr>
        <p:sp>
          <p:nvSpPr>
            <p:cNvPr id="5" name="Ellipse 48">
              <a:extLst>
                <a:ext uri="{FF2B5EF4-FFF2-40B4-BE49-F238E27FC236}">
                  <a16:creationId xmlns:a16="http://schemas.microsoft.com/office/drawing/2014/main" id="{18A3C535-9A78-1AC2-6BD3-BBB994BBAF26}"/>
                </a:ext>
              </a:extLst>
            </p:cNvPr>
            <p:cNvSpPr/>
            <p:nvPr/>
          </p:nvSpPr>
          <p:spPr>
            <a:xfrm>
              <a:off x="2617966" y="4089452"/>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7" name="Ellipse 49">
              <a:extLst>
                <a:ext uri="{FF2B5EF4-FFF2-40B4-BE49-F238E27FC236}">
                  <a16:creationId xmlns:a16="http://schemas.microsoft.com/office/drawing/2014/main" id="{D6CEBC9B-2DEA-F6EF-DFB8-4CBBF07D824C}"/>
                </a:ext>
              </a:extLst>
            </p:cNvPr>
            <p:cNvSpPr/>
            <p:nvPr/>
          </p:nvSpPr>
          <p:spPr>
            <a:xfrm>
              <a:off x="2684924" y="4151951"/>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17" name="Gruppieren 16">
            <a:extLst>
              <a:ext uri="{FF2B5EF4-FFF2-40B4-BE49-F238E27FC236}">
                <a16:creationId xmlns:a16="http://schemas.microsoft.com/office/drawing/2014/main" id="{2BED5CF0-97E2-8AB8-40D1-CDD718E9C2DC}"/>
              </a:ext>
            </a:extLst>
          </p:cNvPr>
          <p:cNvGrpSpPr/>
          <p:nvPr/>
        </p:nvGrpSpPr>
        <p:grpSpPr>
          <a:xfrm>
            <a:off x="6925350" y="2706903"/>
            <a:ext cx="612000" cy="612000"/>
            <a:chOff x="2617966" y="4089452"/>
            <a:chExt cx="216000" cy="216000"/>
          </a:xfrm>
        </p:grpSpPr>
        <p:sp>
          <p:nvSpPr>
            <p:cNvPr id="18" name="Ellipse 48">
              <a:extLst>
                <a:ext uri="{FF2B5EF4-FFF2-40B4-BE49-F238E27FC236}">
                  <a16:creationId xmlns:a16="http://schemas.microsoft.com/office/drawing/2014/main" id="{96A8A4FD-14EC-04AC-9077-6A1EF531893F}"/>
                </a:ext>
              </a:extLst>
            </p:cNvPr>
            <p:cNvSpPr/>
            <p:nvPr/>
          </p:nvSpPr>
          <p:spPr>
            <a:xfrm>
              <a:off x="2617966" y="4089452"/>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20" name="Ellipse 49">
              <a:extLst>
                <a:ext uri="{FF2B5EF4-FFF2-40B4-BE49-F238E27FC236}">
                  <a16:creationId xmlns:a16="http://schemas.microsoft.com/office/drawing/2014/main" id="{0A132EDA-DAA6-2859-7389-1E7ACD50B2A0}"/>
                </a:ext>
              </a:extLst>
            </p:cNvPr>
            <p:cNvSpPr/>
            <p:nvPr/>
          </p:nvSpPr>
          <p:spPr>
            <a:xfrm>
              <a:off x="2684924" y="4151951"/>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22" name="Abgerundetes Rechteck 5">
            <a:extLst>
              <a:ext uri="{FF2B5EF4-FFF2-40B4-BE49-F238E27FC236}">
                <a16:creationId xmlns:a16="http://schemas.microsoft.com/office/drawing/2014/main" id="{D8009BED-965E-2E68-ACB3-3A9A6AB148BC}"/>
              </a:ext>
            </a:extLst>
          </p:cNvPr>
          <p:cNvSpPr/>
          <p:nvPr/>
        </p:nvSpPr>
        <p:spPr bwMode="auto">
          <a:xfrm>
            <a:off x="132932" y="1939671"/>
            <a:ext cx="2624790" cy="542017"/>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8000" lvl="0" indent="-11113">
              <a:lnSpc>
                <a:spcPts val="1700"/>
              </a:lnSpc>
              <a:spcBef>
                <a:spcPts val="400"/>
              </a:spcBef>
            </a:pPr>
            <a:r>
              <a:rPr lang="de-DE" dirty="0">
                <a:solidFill>
                  <a:srgbClr val="327A86"/>
                </a:solidFill>
                <a:latin typeface="Arial" panose="020B0604020202020204" pitchFamily="34" charset="0"/>
                <a:cs typeface="Arial" panose="020B0604020202020204" pitchFamily="34" charset="0"/>
              </a:rPr>
              <a:t>Langfristigkeit</a:t>
            </a:r>
            <a:br>
              <a:rPr lang="de-DE" dirty="0">
                <a:solidFill>
                  <a:srgbClr val="327A86"/>
                </a:solidFill>
                <a:latin typeface="Arial" panose="020B0604020202020204" pitchFamily="34" charset="0"/>
                <a:cs typeface="Arial" panose="020B0604020202020204" pitchFamily="34" charset="0"/>
              </a:rPr>
            </a:br>
            <a:r>
              <a:rPr lang="de-DE" dirty="0">
                <a:solidFill>
                  <a:srgbClr val="327A86"/>
                </a:solidFill>
                <a:latin typeface="Arial" panose="020B0604020202020204" pitchFamily="34" charset="0"/>
                <a:cs typeface="Arial" panose="020B0604020202020204" pitchFamily="34" charset="0"/>
              </a:rPr>
              <a:t>statt Kurzfristigkeit</a:t>
            </a:r>
          </a:p>
        </p:txBody>
      </p:sp>
      <p:sp>
        <p:nvSpPr>
          <p:cNvPr id="23" name="Textplatzhalter 2">
            <a:extLst>
              <a:ext uri="{FF2B5EF4-FFF2-40B4-BE49-F238E27FC236}">
                <a16:creationId xmlns:a16="http://schemas.microsoft.com/office/drawing/2014/main" id="{FB586E0B-5539-8243-C1C9-5A7A72D3C42C}"/>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GRUNDLAGEN SCHAFFEN FÜR WEITERE LERNPROZESSE</a:t>
            </a:r>
          </a:p>
        </p:txBody>
      </p:sp>
    </p:spTree>
    <p:extLst>
      <p:ext uri="{BB962C8B-B14F-4D97-AF65-F5344CB8AC3E}">
        <p14:creationId xmlns:p14="http://schemas.microsoft.com/office/powerpoint/2010/main" val="1166514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A8D5449-0C7E-7FFA-B282-5C97F340F44B}"/>
              </a:ext>
            </a:extLst>
          </p:cNvPr>
          <p:cNvSpPr>
            <a:spLocks noGrp="1"/>
          </p:cNvSpPr>
          <p:nvPr>
            <p:ph idx="1"/>
          </p:nvPr>
        </p:nvSpPr>
        <p:spPr/>
        <p:txBody>
          <a:bodyPr/>
          <a:lstStyle/>
          <a:p>
            <a:r>
              <a:rPr lang="de-DE" dirty="0"/>
              <a:t>Rückblick</a:t>
            </a:r>
          </a:p>
          <a:p>
            <a:r>
              <a:rPr lang="de-DE" dirty="0"/>
              <a:t>Bedeutung und Kompetenzerwartungen</a:t>
            </a:r>
          </a:p>
          <a:p>
            <a:r>
              <a:rPr lang="de-DE" b="1" dirty="0"/>
              <a:t>Schriftliche Subtraktionsverfahren</a:t>
            </a:r>
          </a:p>
          <a:p>
            <a:r>
              <a:rPr lang="de-DE" dirty="0"/>
              <a:t>Den Algorithmus verstehen</a:t>
            </a:r>
          </a:p>
          <a:p>
            <a:r>
              <a:rPr lang="de-DE" dirty="0"/>
              <a:t>Den Algorithmus sicher und flexibel anwenden</a:t>
            </a:r>
          </a:p>
          <a:p>
            <a:endParaRPr lang="de-DE" dirty="0"/>
          </a:p>
        </p:txBody>
      </p:sp>
      <p:sp>
        <p:nvSpPr>
          <p:cNvPr id="3" name="Titel 2">
            <a:extLst>
              <a:ext uri="{FF2B5EF4-FFF2-40B4-BE49-F238E27FC236}">
                <a16:creationId xmlns:a16="http://schemas.microsoft.com/office/drawing/2014/main" id="{0955A4DE-138F-6F51-3C1C-B65A6667DE15}"/>
              </a:ext>
            </a:extLst>
          </p:cNvPr>
          <p:cNvSpPr>
            <a:spLocks noGrp="1"/>
          </p:cNvSpPr>
          <p:nvPr>
            <p:ph type="title"/>
          </p:nvPr>
        </p:nvSpPr>
        <p:spPr/>
        <p:txBody>
          <a:bodyPr/>
          <a:lstStyle/>
          <a:p>
            <a:r>
              <a:rPr lang="de-DE" dirty="0"/>
              <a:t>Gliederung</a:t>
            </a:r>
          </a:p>
        </p:txBody>
      </p:sp>
      <p:sp>
        <p:nvSpPr>
          <p:cNvPr id="5" name="Foliennummernplatzhalter 4">
            <a:extLst>
              <a:ext uri="{FF2B5EF4-FFF2-40B4-BE49-F238E27FC236}">
                <a16:creationId xmlns:a16="http://schemas.microsoft.com/office/drawing/2014/main" id="{B3014E8D-3A1C-8F57-282A-371951A1FC03}"/>
              </a:ext>
            </a:extLst>
          </p:cNvPr>
          <p:cNvSpPr>
            <a:spLocks noGrp="1"/>
          </p:cNvSpPr>
          <p:nvPr>
            <p:ph type="sldNum" sz="quarter" idx="12"/>
          </p:nvPr>
        </p:nvSpPr>
        <p:spPr/>
        <p:txBody>
          <a:bodyPr/>
          <a:lstStyle/>
          <a:p>
            <a:fld id="{C3752B7C-18A9-864D-BBCB-54A9F41B5594}" type="slidenum">
              <a:rPr lang="de-DE" smtClean="0"/>
              <a:pPr/>
              <a:t>25</a:t>
            </a:fld>
            <a:endParaRPr lang="de-DE" dirty="0"/>
          </a:p>
        </p:txBody>
      </p:sp>
    </p:spTree>
    <p:extLst>
      <p:ext uri="{BB962C8B-B14F-4D97-AF65-F5344CB8AC3E}">
        <p14:creationId xmlns:p14="http://schemas.microsoft.com/office/powerpoint/2010/main" val="2460659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60969-DD7F-C73A-BE59-5772EBBBE12F}"/>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EF94FDC6-C853-1C39-9ECA-B95FF4267F93}"/>
              </a:ext>
            </a:extLst>
          </p:cNvPr>
          <p:cNvSpPr>
            <a:spLocks noGrp="1"/>
          </p:cNvSpPr>
          <p:nvPr>
            <p:ph type="sldNum" sz="quarter" idx="12"/>
          </p:nvPr>
        </p:nvSpPr>
        <p:spPr/>
        <p:txBody>
          <a:bodyPr/>
          <a:lstStyle/>
          <a:p>
            <a:fld id="{C3752B7C-18A9-864D-BBCB-54A9F41B5594}" type="slidenum">
              <a:rPr lang="de-DE" smtClean="0"/>
              <a:pPr/>
              <a:t>26</a:t>
            </a:fld>
            <a:endParaRPr lang="de-DE" dirty="0"/>
          </a:p>
        </p:txBody>
      </p:sp>
      <p:sp>
        <p:nvSpPr>
          <p:cNvPr id="5" name="Textplatzhalter 4">
            <a:extLst>
              <a:ext uri="{FF2B5EF4-FFF2-40B4-BE49-F238E27FC236}">
                <a16:creationId xmlns:a16="http://schemas.microsoft.com/office/drawing/2014/main" id="{174E7762-4054-9FC1-67FB-3AAD54B7F9FA}"/>
              </a:ext>
            </a:extLst>
          </p:cNvPr>
          <p:cNvSpPr>
            <a:spLocks noGrp="1"/>
          </p:cNvSpPr>
          <p:nvPr>
            <p:ph type="body" sz="quarter" idx="13"/>
          </p:nvPr>
        </p:nvSpPr>
        <p:spPr/>
        <p:txBody>
          <a:bodyPr/>
          <a:lstStyle/>
          <a:p>
            <a:r>
              <a:rPr lang="de-DE" dirty="0"/>
              <a:t>HINWEISE ZU DEN FOLIEN 27-34</a:t>
            </a:r>
          </a:p>
        </p:txBody>
      </p:sp>
      <p:sp>
        <p:nvSpPr>
          <p:cNvPr id="6" name="Inhaltsplatzhalter 5">
            <a:extLst>
              <a:ext uri="{FF2B5EF4-FFF2-40B4-BE49-F238E27FC236}">
                <a16:creationId xmlns:a16="http://schemas.microsoft.com/office/drawing/2014/main" id="{3D484949-C12F-68FE-8EF7-DEFEDC3D6563}"/>
              </a:ext>
            </a:extLst>
          </p:cNvPr>
          <p:cNvSpPr>
            <a:spLocks noGrp="1"/>
          </p:cNvSpPr>
          <p:nvPr>
            <p:ph idx="1"/>
          </p:nvPr>
        </p:nvSpPr>
        <p:spPr>
          <a:xfrm>
            <a:off x="1096423" y="1639658"/>
            <a:ext cx="7719773" cy="4527819"/>
          </a:xfrm>
        </p:spPr>
        <p:txBody>
          <a:bodyPr/>
          <a:lstStyle/>
          <a:p>
            <a:r>
              <a:rPr lang="de-DE" sz="1400" dirty="0">
                <a:ea typeface="Times New Roman" panose="02020603050405020304" pitchFamily="18" charset="0"/>
              </a:rPr>
              <a:t>Folien 27-28: Zunächst wird ein Kurzüberblick über die verschiedenen Rechenmethoden in der Grundschule gegeben, um die Charakteristika des schriftlichen Rechnens (im Unterschied zu den anderen Rechenmethoden) aufzuzeigen.</a:t>
            </a:r>
          </a:p>
          <a:p>
            <a:r>
              <a:rPr lang="de-DE" sz="1400" dirty="0">
                <a:ea typeface="Times New Roman" panose="02020603050405020304" pitchFamily="18" charset="0"/>
              </a:rPr>
              <a:t>Folie 30: Aktivität (Hinweise s. Folie 29)</a:t>
            </a:r>
          </a:p>
          <a:p>
            <a:r>
              <a:rPr lang="de-DE" sz="1400" dirty="0">
                <a:ea typeface="Times New Roman" panose="02020603050405020304" pitchFamily="18" charset="0"/>
              </a:rPr>
              <a:t>Folien 31-34: Die drei Hauptverfahren der schriftlichen Subtraktion werden exemplarisch an einer Aufgabe dargestellt. Dabei werden die Unterschiede in der Denk- und Sprechweise aufgezeigt. Folie 31 gibt einen Überblick, Folien 32-34 können genutzt werden, falls die Teilnehmenden einen ausführlichere Thematisierung der Verfahren als Erinnerungsstütze wünschen/benötigen.</a:t>
            </a:r>
          </a:p>
        </p:txBody>
      </p:sp>
    </p:spTree>
    <p:extLst>
      <p:ext uri="{BB962C8B-B14F-4D97-AF65-F5344CB8AC3E}">
        <p14:creationId xmlns:p14="http://schemas.microsoft.com/office/powerpoint/2010/main" val="4054330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bgerundetes Rechteck 9">
            <a:extLst>
              <a:ext uri="{FF2B5EF4-FFF2-40B4-BE49-F238E27FC236}">
                <a16:creationId xmlns:a16="http://schemas.microsoft.com/office/drawing/2014/main" id="{A8A75AE2-5A55-EA0E-ED96-97E09097A393}"/>
              </a:ext>
            </a:extLst>
          </p:cNvPr>
          <p:cNvSpPr/>
          <p:nvPr/>
        </p:nvSpPr>
        <p:spPr>
          <a:xfrm>
            <a:off x="1072071" y="4703784"/>
            <a:ext cx="7651858" cy="1170999"/>
          </a:xfrm>
          <a:prstGeom prst="roundRect">
            <a:avLst/>
          </a:prstGeom>
          <a:solidFill>
            <a:srgbClr val="CCD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Inhaltsplatzhalter 3">
            <a:extLst>
              <a:ext uri="{FF2B5EF4-FFF2-40B4-BE49-F238E27FC236}">
                <a16:creationId xmlns:a16="http://schemas.microsoft.com/office/drawing/2014/main" id="{EC4B3CAE-6E90-D8F0-B1E5-0B6C540B92B8}"/>
              </a:ext>
            </a:extLst>
          </p:cNvPr>
          <p:cNvSpPr txBox="1">
            <a:spLocks/>
          </p:cNvSpPr>
          <p:nvPr/>
        </p:nvSpPr>
        <p:spPr>
          <a:xfrm>
            <a:off x="1096266" y="1707571"/>
            <a:ext cx="7651858" cy="4827786"/>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Bef>
                <a:spcPts val="600"/>
              </a:spcBef>
            </a:pPr>
            <a:r>
              <a:rPr lang="de-DE" sz="2000" dirty="0"/>
              <a:t>In der Mathematikdidaktik unterscheidet man gewöhnlich folgende vier Rechenmethoden </a:t>
            </a:r>
            <a:r>
              <a:rPr lang="de-DE" sz="1600" dirty="0"/>
              <a:t>(Plunkett, 1987)</a:t>
            </a:r>
            <a:r>
              <a:rPr lang="de-DE" sz="2000" dirty="0"/>
              <a:t>:</a:t>
            </a:r>
            <a:endParaRPr lang="de-DE" sz="800" dirty="0"/>
          </a:p>
          <a:p>
            <a:pPr marL="285750" indent="-285750">
              <a:lnSpc>
                <a:spcPct val="140000"/>
              </a:lnSpc>
              <a:spcBef>
                <a:spcPts val="200"/>
              </a:spcBef>
              <a:buFont typeface="Arial" panose="020B0604020202020204" pitchFamily="34" charset="0"/>
              <a:buChar char="•"/>
            </a:pPr>
            <a:r>
              <a:rPr lang="de-DE" sz="2000" b="1" dirty="0">
                <a:solidFill>
                  <a:prstClr val="black"/>
                </a:solidFill>
              </a:rPr>
              <a:t>Kopfrechnen</a:t>
            </a:r>
            <a:endParaRPr lang="de-DE" sz="2000" dirty="0"/>
          </a:p>
          <a:p>
            <a:pPr marL="742950" lvl="2" indent="-285750">
              <a:lnSpc>
                <a:spcPts val="2140"/>
              </a:lnSpc>
              <a:spcBef>
                <a:spcPts val="200"/>
              </a:spcBef>
              <a:buFont typeface="Arial" panose="020B0604020202020204" pitchFamily="34" charset="0"/>
              <a:buChar char="•"/>
            </a:pPr>
            <a:r>
              <a:rPr lang="de-DE" dirty="0">
                <a:solidFill>
                  <a:prstClr val="black"/>
                </a:solidFill>
              </a:rPr>
              <a:t>Alle (Zwischen-)Schritte zur Lösung einer Aufgabe erfolgen im Kopf, d. h. unter Verzicht auf jegliche Notation.</a:t>
            </a:r>
          </a:p>
          <a:p>
            <a:pPr marL="285750" indent="-285750">
              <a:lnSpc>
                <a:spcPts val="2140"/>
              </a:lnSpc>
              <a:spcBef>
                <a:spcPts val="200"/>
              </a:spcBef>
              <a:buFont typeface="Arial" panose="020B0604020202020204" pitchFamily="34" charset="0"/>
              <a:buChar char="•"/>
            </a:pPr>
            <a:r>
              <a:rPr lang="de-DE" sz="2000" b="1" dirty="0">
                <a:solidFill>
                  <a:prstClr val="black"/>
                </a:solidFill>
              </a:rPr>
              <a:t>Halbschriftliches Rechnen </a:t>
            </a:r>
            <a:r>
              <a:rPr lang="de-DE" sz="1600" dirty="0">
                <a:solidFill>
                  <a:prstClr val="black"/>
                </a:solidFill>
              </a:rPr>
              <a:t>(„gestütztes Kopfrechnen“)</a:t>
            </a:r>
            <a:endParaRPr lang="de-DE" sz="1600" dirty="0"/>
          </a:p>
          <a:p>
            <a:pPr marL="742950" lvl="2" indent="-285750">
              <a:lnSpc>
                <a:spcPts val="2140"/>
              </a:lnSpc>
              <a:spcBef>
                <a:spcPts val="200"/>
              </a:spcBef>
              <a:buFont typeface="Arial" panose="020B0604020202020204" pitchFamily="34" charset="0"/>
              <a:buChar char="•"/>
            </a:pPr>
            <a:r>
              <a:rPr lang="de-DE" dirty="0">
                <a:solidFill>
                  <a:prstClr val="black"/>
                </a:solidFill>
              </a:rPr>
              <a:t>Eine Ausgangsaufgabe wird in leichtere Teilaufgaben zerlegt. Bei den Rechnungen werden notwendige Zwischenschritte oder Teilergebnisse notiert.</a:t>
            </a:r>
          </a:p>
          <a:p>
            <a:pPr marL="285750" indent="-285750">
              <a:lnSpc>
                <a:spcPts val="2140"/>
              </a:lnSpc>
              <a:spcBef>
                <a:spcPts val="200"/>
              </a:spcBef>
              <a:buFont typeface="Arial" panose="020B0604020202020204" pitchFamily="34" charset="0"/>
              <a:buChar char="•"/>
            </a:pPr>
            <a:r>
              <a:rPr lang="de-DE" sz="2000" b="1" dirty="0">
                <a:solidFill>
                  <a:prstClr val="black"/>
                </a:solidFill>
              </a:rPr>
              <a:t>Schriftliche Rechenverfahren </a:t>
            </a:r>
          </a:p>
          <a:p>
            <a:pPr marL="742950" lvl="2" indent="-285750">
              <a:lnSpc>
                <a:spcPts val="2140"/>
              </a:lnSpc>
              <a:spcBef>
                <a:spcPts val="200"/>
              </a:spcBef>
              <a:buFont typeface="Arial" panose="020B0604020202020204" pitchFamily="34" charset="0"/>
              <a:buChar char="•"/>
            </a:pPr>
            <a:r>
              <a:rPr lang="de-DE" dirty="0">
                <a:solidFill>
                  <a:prstClr val="black"/>
                </a:solidFill>
              </a:rPr>
              <a:t>Auf der Basis der Stellenwertsystematik werden Ergebnisse nach festgelegten Regeln (Algorithmen) ziffernweise ermittelt und schriftlich notiert.</a:t>
            </a:r>
            <a:r>
              <a:rPr lang="de-DE" dirty="0">
                <a:solidFill>
                  <a:prstClr val="white">
                    <a:lumMod val="65000"/>
                  </a:prstClr>
                </a:solidFill>
              </a:rPr>
              <a:t> </a:t>
            </a:r>
          </a:p>
          <a:p>
            <a:pPr marL="285750" lvl="1" indent="-285750">
              <a:lnSpc>
                <a:spcPts val="2140"/>
              </a:lnSpc>
              <a:spcBef>
                <a:spcPts val="200"/>
              </a:spcBef>
              <a:buFont typeface="Arial" panose="020B0604020202020204" pitchFamily="34" charset="0"/>
              <a:buChar char="•"/>
            </a:pPr>
            <a:r>
              <a:rPr lang="de-DE" b="1" dirty="0">
                <a:solidFill>
                  <a:prstClr val="white">
                    <a:lumMod val="65000"/>
                  </a:prstClr>
                </a:solidFill>
              </a:rPr>
              <a:t>Taschenrechner</a:t>
            </a:r>
          </a:p>
          <a:p>
            <a:pPr marL="0" lvl="1">
              <a:spcBef>
                <a:spcPts val="1000"/>
              </a:spcBef>
            </a:pPr>
            <a:endParaRPr lang="de-DE" sz="1400" dirty="0">
              <a:solidFill>
                <a:prstClr val="black"/>
              </a:solidFill>
            </a:endParaRPr>
          </a:p>
          <a:p>
            <a:endParaRPr lang="de-DE" dirty="0"/>
          </a:p>
          <a:p>
            <a:endParaRPr lang="de-DE" dirty="0"/>
          </a:p>
          <a:p>
            <a:r>
              <a:rPr lang="de-DE" b="1" dirty="0"/>
              <a:t> 	</a:t>
            </a:r>
          </a:p>
          <a:p>
            <a:endParaRPr lang="de-DE" b="1" dirty="0"/>
          </a:p>
        </p:txBody>
      </p:sp>
      <p:sp>
        <p:nvSpPr>
          <p:cNvPr id="2" name="Titel 1"/>
          <p:cNvSpPr>
            <a:spLocks noGrp="1"/>
          </p:cNvSpPr>
          <p:nvPr>
            <p:ph type="title"/>
          </p:nvPr>
        </p:nvSpPr>
        <p:spPr/>
        <p:txBody>
          <a:bodyPr/>
          <a:lstStyle/>
          <a:p>
            <a:r>
              <a:rPr lang="de-DE" dirty="0"/>
              <a:t>Schriftliche Subtraktionsverfahren</a:t>
            </a:r>
          </a:p>
        </p:txBody>
      </p:sp>
      <p:sp>
        <p:nvSpPr>
          <p:cNvPr id="3" name="Textplatzhalter 2"/>
          <p:cNvSpPr>
            <a:spLocks noGrp="1"/>
          </p:cNvSpPr>
          <p:nvPr>
            <p:ph type="body" sz="quarter" idx="13"/>
          </p:nvPr>
        </p:nvSpPr>
        <p:spPr/>
        <p:txBody>
          <a:bodyPr/>
          <a:lstStyle/>
          <a:p>
            <a:r>
              <a:rPr lang="de-DE" dirty="0"/>
              <a:t>RECHENMETHODEN</a:t>
            </a:r>
          </a:p>
        </p:txBody>
      </p:sp>
      <p:sp>
        <p:nvSpPr>
          <p:cNvPr id="6" name="Foliennummernplatzhalter 5"/>
          <p:cNvSpPr>
            <a:spLocks noGrp="1"/>
          </p:cNvSpPr>
          <p:nvPr>
            <p:ph type="sldNum" sz="quarter" idx="12"/>
          </p:nvPr>
        </p:nvSpPr>
        <p:spPr/>
        <p:txBody>
          <a:bodyPr/>
          <a:lstStyle/>
          <a:p>
            <a:fld id="{C3752B7C-18A9-864D-BBCB-54A9F41B5594}" type="slidenum">
              <a:rPr lang="de-DE" smtClean="0"/>
              <a:pPr/>
              <a:t>27</a:t>
            </a:fld>
            <a:endParaRPr lang="de-DE" dirty="0"/>
          </a:p>
        </p:txBody>
      </p:sp>
      <p:sp>
        <p:nvSpPr>
          <p:cNvPr id="8" name="Textfeld 7">
            <a:extLst>
              <a:ext uri="{FF2B5EF4-FFF2-40B4-BE49-F238E27FC236}">
                <a16:creationId xmlns:a16="http://schemas.microsoft.com/office/drawing/2014/main" id="{86348B36-EC0D-F24C-8B7E-358B39CCDD0C}"/>
              </a:ext>
            </a:extLst>
          </p:cNvPr>
          <p:cNvSpPr txBox="1"/>
          <p:nvPr/>
        </p:nvSpPr>
        <p:spPr>
          <a:xfrm>
            <a:off x="6013092" y="5940000"/>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a:t>
            </a:r>
            <a:r>
              <a:rPr lang="de-DE" sz="1200" dirty="0">
                <a:latin typeface="Arial" panose="020B0604020202020204" pitchFamily="34" charset="0"/>
                <a:cs typeface="Arial" panose="020B0604020202020204" pitchFamily="34" charset="0"/>
              </a:rPr>
              <a:t>Krauthausen, 1993)</a:t>
            </a:r>
            <a:endParaRPr lang="de-DE" sz="1200" b="0" i="0" u="none" strike="noStrike"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936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D17324-E723-0D5F-E499-E1FF39622B83}"/>
              </a:ext>
            </a:extLst>
          </p:cNvPr>
          <p:cNvSpPr>
            <a:spLocks noGrp="1"/>
          </p:cNvSpPr>
          <p:nvPr>
            <p:ph type="title"/>
          </p:nvPr>
        </p:nvSpPr>
        <p:spPr/>
        <p:txBody>
          <a:bodyPr/>
          <a:lstStyle/>
          <a:p>
            <a:r>
              <a:rPr lang="de-DE" dirty="0"/>
              <a:t>Schriftliche Subtraktionsverfahren</a:t>
            </a:r>
          </a:p>
        </p:txBody>
      </p:sp>
      <p:sp>
        <p:nvSpPr>
          <p:cNvPr id="3" name="Textplatzhalter 2">
            <a:extLst>
              <a:ext uri="{FF2B5EF4-FFF2-40B4-BE49-F238E27FC236}">
                <a16:creationId xmlns:a16="http://schemas.microsoft.com/office/drawing/2014/main" id="{15A910E0-3ADD-E6C5-E3B1-23E0EE6944B3}"/>
              </a:ext>
            </a:extLst>
          </p:cNvPr>
          <p:cNvSpPr>
            <a:spLocks noGrp="1"/>
          </p:cNvSpPr>
          <p:nvPr>
            <p:ph type="body" sz="quarter" idx="13"/>
          </p:nvPr>
        </p:nvSpPr>
        <p:spPr/>
        <p:txBody>
          <a:bodyPr/>
          <a:lstStyle/>
          <a:p>
            <a:r>
              <a:rPr lang="de-DE" dirty="0"/>
              <a:t>MERKMALE DES SCHRIFTLICHEN RECHNENS </a:t>
            </a:r>
          </a:p>
        </p:txBody>
      </p:sp>
      <p:sp>
        <p:nvSpPr>
          <p:cNvPr id="4" name="Inhaltsplatzhalter 3">
            <a:extLst>
              <a:ext uri="{FF2B5EF4-FFF2-40B4-BE49-F238E27FC236}">
                <a16:creationId xmlns:a16="http://schemas.microsoft.com/office/drawing/2014/main" id="{C1B89775-FF53-957A-E00F-02DBA0BAC6A8}"/>
              </a:ext>
            </a:extLst>
          </p:cNvPr>
          <p:cNvSpPr>
            <a:spLocks noGrp="1"/>
          </p:cNvSpPr>
          <p:nvPr>
            <p:ph idx="1"/>
          </p:nvPr>
        </p:nvSpPr>
        <p:spPr/>
        <p:txBody>
          <a:bodyPr/>
          <a:lstStyle/>
          <a:p>
            <a:pPr marL="285750" indent="-285750">
              <a:buFont typeface="Arial" panose="020B0604020202020204" pitchFamily="34" charset="0"/>
              <a:buChar char="•"/>
            </a:pPr>
            <a:r>
              <a:rPr lang="de-DE" dirty="0">
                <a:effectLst/>
                <a:latin typeface="+mn-lt"/>
              </a:rPr>
              <a:t>Es gibt einen </a:t>
            </a:r>
            <a:r>
              <a:rPr lang="de-DE" b="1" dirty="0">
                <a:effectLst/>
                <a:latin typeface="+mn-lt"/>
              </a:rPr>
              <a:t>festgelegten Rechenweg</a:t>
            </a:r>
            <a:r>
              <a:rPr lang="de-DE" dirty="0">
                <a:effectLst/>
                <a:latin typeface="+mn-lt"/>
              </a:rPr>
              <a:t>.</a:t>
            </a:r>
          </a:p>
          <a:p>
            <a:pPr marL="285750" indent="-285750">
              <a:buFont typeface="Arial" panose="020B0604020202020204" pitchFamily="34" charset="0"/>
              <a:buChar char="•"/>
            </a:pPr>
            <a:r>
              <a:rPr lang="de-DE" dirty="0">
                <a:effectLst/>
                <a:latin typeface="+mn-lt"/>
              </a:rPr>
              <a:t>Es wird stellengerecht und somit </a:t>
            </a:r>
            <a:r>
              <a:rPr lang="de-DE" b="1" dirty="0">
                <a:effectLst/>
                <a:latin typeface="+mn-lt"/>
              </a:rPr>
              <a:t>ziffernweise</a:t>
            </a:r>
            <a:r>
              <a:rPr lang="de-DE" dirty="0">
                <a:effectLst/>
                <a:latin typeface="+mn-lt"/>
              </a:rPr>
              <a:t> (untereinander) gerechnet. Bei der Addition, Subtraktion und Multiplikation gilt die Rechenrichtung von rechts nach links.</a:t>
            </a:r>
          </a:p>
          <a:p>
            <a:pPr marL="285750" indent="-285750">
              <a:buFont typeface="Arial" panose="020B0604020202020204" pitchFamily="34" charset="0"/>
              <a:buChar char="•"/>
            </a:pPr>
            <a:r>
              <a:rPr lang="de-DE" dirty="0">
                <a:effectLst/>
                <a:latin typeface="+mn-lt"/>
              </a:rPr>
              <a:t>Die Notationsformen (zum Beispiel bezüglich der Überträge) sind (operationsspezifisch) festgelegt.</a:t>
            </a:r>
          </a:p>
          <a:p>
            <a:endParaRPr lang="de-DE" dirty="0"/>
          </a:p>
        </p:txBody>
      </p:sp>
      <p:sp>
        <p:nvSpPr>
          <p:cNvPr id="6" name="Foliennummernplatzhalter 5">
            <a:extLst>
              <a:ext uri="{FF2B5EF4-FFF2-40B4-BE49-F238E27FC236}">
                <a16:creationId xmlns:a16="http://schemas.microsoft.com/office/drawing/2014/main" id="{D5F3BA3A-31DF-481A-3DA9-89FFEC33C186}"/>
              </a:ext>
            </a:extLst>
          </p:cNvPr>
          <p:cNvSpPr>
            <a:spLocks noGrp="1"/>
          </p:cNvSpPr>
          <p:nvPr>
            <p:ph type="sldNum" sz="quarter" idx="12"/>
          </p:nvPr>
        </p:nvSpPr>
        <p:spPr/>
        <p:txBody>
          <a:bodyPr/>
          <a:lstStyle/>
          <a:p>
            <a:fld id="{C3752B7C-18A9-864D-BBCB-54A9F41B5594}" type="slidenum">
              <a:rPr lang="de-DE" smtClean="0"/>
              <a:pPr/>
              <a:t>28</a:t>
            </a:fld>
            <a:endParaRPr lang="de-DE" dirty="0"/>
          </a:p>
        </p:txBody>
      </p:sp>
    </p:spTree>
    <p:extLst>
      <p:ext uri="{BB962C8B-B14F-4D97-AF65-F5344CB8AC3E}">
        <p14:creationId xmlns:p14="http://schemas.microsoft.com/office/powerpoint/2010/main" val="83301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B44721-A4B6-5D0A-1166-BA5BD4ACB663}"/>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6A5B0610-5EA1-11B9-766B-C6BD6F3E9E36}"/>
              </a:ext>
            </a:extLst>
          </p:cNvPr>
          <p:cNvSpPr>
            <a:spLocks noGrp="1"/>
          </p:cNvSpPr>
          <p:nvPr>
            <p:ph type="sldNum" sz="quarter" idx="12"/>
          </p:nvPr>
        </p:nvSpPr>
        <p:spPr/>
        <p:txBody>
          <a:bodyPr/>
          <a:lstStyle/>
          <a:p>
            <a:fld id="{C3752B7C-18A9-864D-BBCB-54A9F41B5594}" type="slidenum">
              <a:rPr lang="de-DE" smtClean="0"/>
              <a:pPr/>
              <a:t>29</a:t>
            </a:fld>
            <a:endParaRPr lang="de-DE" dirty="0"/>
          </a:p>
        </p:txBody>
      </p:sp>
      <p:sp>
        <p:nvSpPr>
          <p:cNvPr id="5" name="Textplatzhalter 4">
            <a:extLst>
              <a:ext uri="{FF2B5EF4-FFF2-40B4-BE49-F238E27FC236}">
                <a16:creationId xmlns:a16="http://schemas.microsoft.com/office/drawing/2014/main" id="{1C6946D4-864E-42DA-33CA-CB380DB459A4}"/>
              </a:ext>
            </a:extLst>
          </p:cNvPr>
          <p:cNvSpPr>
            <a:spLocks noGrp="1"/>
          </p:cNvSpPr>
          <p:nvPr>
            <p:ph type="body" sz="quarter" idx="13"/>
          </p:nvPr>
        </p:nvSpPr>
        <p:spPr/>
        <p:txBody>
          <a:bodyPr/>
          <a:lstStyle/>
          <a:p>
            <a:r>
              <a:rPr lang="de-DE" dirty="0"/>
              <a:t>HINWEISE ZUR AKTIVITÄT AUF FOLIE 30</a:t>
            </a:r>
          </a:p>
          <a:p>
            <a:endParaRPr lang="de-DE" dirty="0"/>
          </a:p>
        </p:txBody>
      </p:sp>
      <p:sp>
        <p:nvSpPr>
          <p:cNvPr id="6" name="Inhaltsplatzhalter 5">
            <a:extLst>
              <a:ext uri="{FF2B5EF4-FFF2-40B4-BE49-F238E27FC236}">
                <a16:creationId xmlns:a16="http://schemas.microsoft.com/office/drawing/2014/main" id="{3B955CC8-592B-0689-1829-96E7543EFE83}"/>
              </a:ext>
            </a:extLst>
          </p:cNvPr>
          <p:cNvSpPr>
            <a:spLocks noGrp="1"/>
          </p:cNvSpPr>
          <p:nvPr>
            <p:ph idx="1"/>
          </p:nvPr>
        </p:nvSpPr>
        <p:spPr>
          <a:xfrm>
            <a:off x="1096423" y="1639658"/>
            <a:ext cx="7418927" cy="4527819"/>
          </a:xfrm>
        </p:spPr>
        <p:txBody>
          <a:bodyPr/>
          <a:lstStyle/>
          <a:p>
            <a:r>
              <a:rPr lang="de-DE" sz="1400" b="1" dirty="0"/>
              <a:t>Ziel: </a:t>
            </a:r>
            <a:r>
              <a:rPr lang="de-DE" sz="1400" dirty="0"/>
              <a:t>Aktivierung des eigenen Vorwissens sowie Sensibilisierung für die Unterschiede in der Denk- und Sprechweise beim Ausführen eines schriftlichen Subtraktionsverfahrens</a:t>
            </a:r>
          </a:p>
          <a:p>
            <a:r>
              <a:rPr lang="de-DE" sz="1400" b="1" dirty="0"/>
              <a:t>Hinweise zur Durchführung: </a:t>
            </a:r>
            <a:r>
              <a:rPr lang="de-DE" sz="1400" dirty="0"/>
              <a:t>Die Teilnehmenden lösen zunächst die Aufgabe schriftlich und notieren sich dabei die eigene Denk- und Sprechweise, um sich dieser bewusst zu werden. In der Reflexion können evtl. einzelne Teilnehmende diese vorrechnen und versprachlichen. Dabei können Unterschiede aufgezeigt und mit den verschiedenen Verfahren in Verbindung gebracht werden.</a:t>
            </a:r>
          </a:p>
          <a:p>
            <a:r>
              <a:rPr lang="de-DE" sz="1400" dirty="0"/>
              <a:t>Ebenso sollte bereits hier antizipiert werden, wie Kinder unterstützt werden könnten, diese Rechenschritte nachzuvollziehen. Dabei können die Teilnehmenden berichten, wie sie es im eigenen Unterricht machen oder aber selbst gelernt haben und Stellung dazu nehmen, welches Verfahren sie warum mit ihren </a:t>
            </a:r>
            <a:r>
              <a:rPr lang="de-DE" sz="1400" dirty="0" err="1"/>
              <a:t>Schüler:innen</a:t>
            </a:r>
            <a:r>
              <a:rPr lang="de-DE" sz="1400" dirty="0"/>
              <a:t> erarbeiten.</a:t>
            </a:r>
          </a:p>
        </p:txBody>
      </p:sp>
    </p:spTree>
    <p:extLst>
      <p:ext uri="{BB962C8B-B14F-4D97-AF65-F5344CB8AC3E}">
        <p14:creationId xmlns:p14="http://schemas.microsoft.com/office/powerpoint/2010/main" val="640669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763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DF0B8BD8-5331-E846-3058-FA72E88BFADD}"/>
              </a:ext>
            </a:extLst>
          </p:cNvPr>
          <p:cNvSpPr/>
          <p:nvPr/>
        </p:nvSpPr>
        <p:spPr>
          <a:xfrm>
            <a:off x="3730621" y="2957601"/>
            <a:ext cx="1682758" cy="1206470"/>
          </a:xfrm>
          <a:prstGeom prst="rect">
            <a:avLst/>
          </a:prstGeom>
          <a:solidFill>
            <a:schemeClr val="bg1"/>
          </a:solidFill>
          <a:ln w="28575">
            <a:solidFill>
              <a:srgbClr val="327A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70F307C-0137-5668-8B30-ABC362556570}"/>
              </a:ext>
            </a:extLst>
          </p:cNvPr>
          <p:cNvSpPr>
            <a:spLocks noGrp="1"/>
          </p:cNvSpPr>
          <p:nvPr>
            <p:ph type="title"/>
          </p:nvPr>
        </p:nvSpPr>
        <p:spPr/>
        <p:txBody>
          <a:bodyPr/>
          <a:lstStyle/>
          <a:p>
            <a:r>
              <a:rPr lang="de-DE" dirty="0"/>
              <a:t>Den Algorithmus verstehen</a:t>
            </a:r>
          </a:p>
        </p:txBody>
      </p:sp>
      <p:sp>
        <p:nvSpPr>
          <p:cNvPr id="3" name="Textplatzhalter 2">
            <a:extLst>
              <a:ext uri="{FF2B5EF4-FFF2-40B4-BE49-F238E27FC236}">
                <a16:creationId xmlns:a16="http://schemas.microsoft.com/office/drawing/2014/main" id="{EC800498-B5B0-B7A1-F797-EE95CE44ABB9}"/>
              </a:ext>
            </a:extLst>
          </p:cNvPr>
          <p:cNvSpPr>
            <a:spLocks noGrp="1"/>
          </p:cNvSpPr>
          <p:nvPr>
            <p:ph type="body" sz="quarter" idx="13"/>
          </p:nvPr>
        </p:nvSpPr>
        <p:spPr>
          <a:xfrm>
            <a:off x="1157969" y="4235558"/>
            <a:ext cx="7418927" cy="2033015"/>
          </a:xfrm>
        </p:spPr>
        <p:txBody>
          <a:bodyPr>
            <a:normAutofit/>
          </a:bodyPr>
          <a:lstStyle/>
          <a:p>
            <a:pPr>
              <a:lnSpc>
                <a:spcPct val="120000"/>
              </a:lnSpc>
            </a:pPr>
            <a:r>
              <a:rPr lang="de-DE" sz="1600" dirty="0"/>
              <a:t>Reflektieren Sie dabei:</a:t>
            </a:r>
          </a:p>
          <a:p>
            <a:pPr marL="285750" indent="-285750">
              <a:lnSpc>
                <a:spcPct val="120000"/>
              </a:lnSpc>
              <a:buFont typeface="Arial" panose="020B0604020202020204" pitchFamily="34" charset="0"/>
              <a:buChar char="•"/>
            </a:pPr>
            <a:r>
              <a:rPr lang="de" sz="1600" dirty="0"/>
              <a:t>Wie </a:t>
            </a:r>
            <a:r>
              <a:rPr lang="de-DE" sz="1600" dirty="0"/>
              <a:t>haben Sie Ihre </a:t>
            </a:r>
            <a:r>
              <a:rPr lang="de" sz="1600" dirty="0"/>
              <a:t>Rechenschritte im Kopf (verbal) begleitet? Welche Denkweise steckt dahinter? / Welches Verfahren haben Sie angewendet? </a:t>
            </a:r>
          </a:p>
          <a:p>
            <a:pPr marL="285750" indent="-285750">
              <a:lnSpc>
                <a:spcPct val="120000"/>
              </a:lnSpc>
              <a:buFont typeface="Arial" panose="020B0604020202020204" pitchFamily="34" charset="0"/>
              <a:buChar char="•"/>
            </a:pPr>
            <a:r>
              <a:rPr lang="de" sz="1600" dirty="0"/>
              <a:t>Wie könnten Sie (für die Kinder) die Rechenschritte visualisieren?</a:t>
            </a:r>
          </a:p>
          <a:p>
            <a:pPr marL="285750" indent="-285750">
              <a:lnSpc>
                <a:spcPct val="120000"/>
              </a:lnSpc>
              <a:buFont typeface="Arial" panose="020B0604020202020204" pitchFamily="34" charset="0"/>
              <a:buChar char="•"/>
            </a:pPr>
            <a:r>
              <a:rPr lang="de" sz="1600" b="1" dirty="0"/>
              <a:t>Welches Verfahren erarbeiten Sie (warum) mit Ihren Kindern?</a:t>
            </a:r>
          </a:p>
        </p:txBody>
      </p:sp>
      <p:sp>
        <p:nvSpPr>
          <p:cNvPr id="4" name="Textplatzhalter 3">
            <a:extLst>
              <a:ext uri="{FF2B5EF4-FFF2-40B4-BE49-F238E27FC236}">
                <a16:creationId xmlns:a16="http://schemas.microsoft.com/office/drawing/2014/main" id="{64E79A51-A6C5-BB62-B166-44423BDB045A}"/>
              </a:ext>
            </a:extLst>
          </p:cNvPr>
          <p:cNvSpPr>
            <a:spLocks noGrp="1"/>
          </p:cNvSpPr>
          <p:nvPr>
            <p:ph type="body" sz="quarter" idx="14"/>
          </p:nvPr>
        </p:nvSpPr>
        <p:spPr>
          <a:xfrm>
            <a:off x="1763315" y="1660386"/>
            <a:ext cx="6686093" cy="2225815"/>
          </a:xfrm>
        </p:spPr>
        <p:txBody>
          <a:bodyPr/>
          <a:lstStyle/>
          <a:p>
            <a:r>
              <a:rPr lang="de-DE" dirty="0"/>
              <a:t>Rechnen Sie die Aufgabe schriftlich. </a:t>
            </a:r>
          </a:p>
          <a:p>
            <a:r>
              <a:rPr lang="de-DE" dirty="0"/>
              <a:t>Halten Sie Ihre Notations- und Sprechweise fest.</a:t>
            </a:r>
          </a:p>
        </p:txBody>
      </p:sp>
      <p:sp>
        <p:nvSpPr>
          <p:cNvPr id="6" name="Foliennummernplatzhalter 5">
            <a:extLst>
              <a:ext uri="{FF2B5EF4-FFF2-40B4-BE49-F238E27FC236}">
                <a16:creationId xmlns:a16="http://schemas.microsoft.com/office/drawing/2014/main" id="{68912B73-5207-1D2F-1DED-842B16E9EE18}"/>
              </a:ext>
            </a:extLst>
          </p:cNvPr>
          <p:cNvSpPr>
            <a:spLocks noGrp="1"/>
          </p:cNvSpPr>
          <p:nvPr>
            <p:ph type="sldNum" sz="quarter" idx="12"/>
          </p:nvPr>
        </p:nvSpPr>
        <p:spPr/>
        <p:txBody>
          <a:bodyPr/>
          <a:lstStyle/>
          <a:p>
            <a:fld id="{C3752B7C-18A9-864D-BBCB-54A9F41B5594}" type="slidenum">
              <a:rPr lang="de-DE" smtClean="0"/>
              <a:pPr/>
              <a:t>30</a:t>
            </a:fld>
            <a:endParaRPr lang="de-DE" dirty="0"/>
          </a:p>
        </p:txBody>
      </p:sp>
      <p:graphicFrame>
        <p:nvGraphicFramePr>
          <p:cNvPr id="8" name="Tabelle 7">
            <a:extLst>
              <a:ext uri="{FF2B5EF4-FFF2-40B4-BE49-F238E27FC236}">
                <a16:creationId xmlns:a16="http://schemas.microsoft.com/office/drawing/2014/main" id="{6E30C61A-5A85-C8B0-4B7F-D5B40C966879}"/>
              </a:ext>
            </a:extLst>
          </p:cNvPr>
          <p:cNvGraphicFramePr>
            <a:graphicFrameLocks noGrp="1"/>
          </p:cNvGraphicFramePr>
          <p:nvPr>
            <p:extLst>
              <p:ext uri="{D42A27DB-BD31-4B8C-83A1-F6EECF244321}">
                <p14:modId xmlns:p14="http://schemas.microsoft.com/office/powerpoint/2010/main" val="3257095925"/>
              </p:ext>
            </p:extLst>
          </p:nvPr>
        </p:nvGraphicFramePr>
        <p:xfrm>
          <a:off x="3764077" y="3066791"/>
          <a:ext cx="1440000" cy="1097280"/>
        </p:xfrm>
        <a:graphic>
          <a:graphicData uri="http://schemas.openxmlformats.org/drawingml/2006/table">
            <a:tbl>
              <a:tblPr firstRow="1" bandRow="1">
                <a:tableStyleId>{2D5ABB26-0587-4C30-8999-92F81FD0307C}</a:tableStyleId>
              </a:tblPr>
              <a:tblGrid>
                <a:gridCol w="360000">
                  <a:extLst>
                    <a:ext uri="{9D8B030D-6E8A-4147-A177-3AD203B41FA5}">
                      <a16:colId xmlns:a16="http://schemas.microsoft.com/office/drawing/2014/main" val="1655509099"/>
                    </a:ext>
                  </a:extLst>
                </a:gridCol>
                <a:gridCol w="360000">
                  <a:extLst>
                    <a:ext uri="{9D8B030D-6E8A-4147-A177-3AD203B41FA5}">
                      <a16:colId xmlns:a16="http://schemas.microsoft.com/office/drawing/2014/main" val="987926525"/>
                    </a:ext>
                  </a:extLst>
                </a:gridCol>
                <a:gridCol w="360000">
                  <a:extLst>
                    <a:ext uri="{9D8B030D-6E8A-4147-A177-3AD203B41FA5}">
                      <a16:colId xmlns:a16="http://schemas.microsoft.com/office/drawing/2014/main" val="383625314"/>
                    </a:ext>
                  </a:extLst>
                </a:gridCol>
                <a:gridCol w="360000">
                  <a:extLst>
                    <a:ext uri="{9D8B030D-6E8A-4147-A177-3AD203B41FA5}">
                      <a16:colId xmlns:a16="http://schemas.microsoft.com/office/drawing/2014/main" val="462390792"/>
                    </a:ext>
                  </a:extLst>
                </a:gridCol>
              </a:tblGrid>
              <a:tr h="360000">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717692"/>
                  </a:ext>
                </a:extLst>
              </a:tr>
              <a:tr h="360000">
                <a:tc>
                  <a:txBody>
                    <a:bodyPr/>
                    <a:lstStyle/>
                    <a:p>
                      <a:r>
                        <a:rPr lang="de-DE" dirty="0"/>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3243018"/>
                  </a:ext>
                </a:extLst>
              </a:tr>
              <a:tr h="360000">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562981"/>
                  </a:ext>
                </a:extLst>
              </a:tr>
            </a:tbl>
          </a:graphicData>
        </a:graphic>
      </p:graphicFrame>
      <p:cxnSp>
        <p:nvCxnSpPr>
          <p:cNvPr id="10" name="Gerade Verbindung 9">
            <a:extLst>
              <a:ext uri="{FF2B5EF4-FFF2-40B4-BE49-F238E27FC236}">
                <a16:creationId xmlns:a16="http://schemas.microsoft.com/office/drawing/2014/main" id="{0DE0FB8F-FF0C-A0CD-65F3-8EBBA621A600}"/>
              </a:ext>
            </a:extLst>
          </p:cNvPr>
          <p:cNvCxnSpPr>
            <a:cxnSpLocks/>
          </p:cNvCxnSpPr>
          <p:nvPr/>
        </p:nvCxnSpPr>
        <p:spPr>
          <a:xfrm>
            <a:off x="4188081" y="3801978"/>
            <a:ext cx="9152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601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Tabelle 52">
            <a:extLst>
              <a:ext uri="{FF2B5EF4-FFF2-40B4-BE49-F238E27FC236}">
                <a16:creationId xmlns:a16="http://schemas.microsoft.com/office/drawing/2014/main" id="{02ADE162-6A53-80D8-D5C4-48292808A7B3}"/>
              </a:ext>
            </a:extLst>
          </p:cNvPr>
          <p:cNvGraphicFramePr>
            <a:graphicFrameLocks noGrp="1"/>
          </p:cNvGraphicFramePr>
          <p:nvPr>
            <p:extLst>
              <p:ext uri="{D42A27DB-BD31-4B8C-83A1-F6EECF244321}">
                <p14:modId xmlns:p14="http://schemas.microsoft.com/office/powerpoint/2010/main" val="3759371964"/>
              </p:ext>
            </p:extLst>
          </p:nvPr>
        </p:nvGraphicFramePr>
        <p:xfrm>
          <a:off x="6379930" y="3615094"/>
          <a:ext cx="1389687" cy="1828800"/>
        </p:xfrm>
        <a:graphic>
          <a:graphicData uri="http://schemas.openxmlformats.org/drawingml/2006/table">
            <a:tbl>
              <a:tblPr firstRow="1" bandRow="1">
                <a:tableStyleId>{2D5ABB26-0587-4C30-8999-92F81FD0307C}</a:tableStyleId>
              </a:tblPr>
              <a:tblGrid>
                <a:gridCol w="278844">
                  <a:extLst>
                    <a:ext uri="{9D8B030D-6E8A-4147-A177-3AD203B41FA5}">
                      <a16:colId xmlns:a16="http://schemas.microsoft.com/office/drawing/2014/main" val="1655509099"/>
                    </a:ext>
                  </a:extLst>
                </a:gridCol>
                <a:gridCol w="360000">
                  <a:extLst>
                    <a:ext uri="{9D8B030D-6E8A-4147-A177-3AD203B41FA5}">
                      <a16:colId xmlns:a16="http://schemas.microsoft.com/office/drawing/2014/main" val="987926525"/>
                    </a:ext>
                  </a:extLst>
                </a:gridCol>
                <a:gridCol w="390843">
                  <a:extLst>
                    <a:ext uri="{9D8B030D-6E8A-4147-A177-3AD203B41FA5}">
                      <a16:colId xmlns:a16="http://schemas.microsoft.com/office/drawing/2014/main" val="383625314"/>
                    </a:ext>
                  </a:extLst>
                </a:gridCol>
                <a:gridCol w="360000">
                  <a:extLst>
                    <a:ext uri="{9D8B030D-6E8A-4147-A177-3AD203B41FA5}">
                      <a16:colId xmlns:a16="http://schemas.microsoft.com/office/drawing/2014/main" val="462390792"/>
                    </a:ext>
                  </a:extLst>
                </a:gridCol>
              </a:tblGrid>
              <a:tr h="360000">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1071684"/>
                  </a:ext>
                </a:extLst>
              </a:tr>
              <a:tr h="360000">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0447618"/>
                  </a:ext>
                </a:extLst>
              </a:tr>
              <a:tr h="360000">
                <a:tc>
                  <a:txBody>
                    <a:bodyPr/>
                    <a:lstStyle/>
                    <a:p>
                      <a:endParaRPr lang="de-DE" dirty="0">
                        <a:latin typeface="Comic Sans MS" panose="030F09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717692"/>
                  </a:ext>
                </a:extLst>
              </a:tr>
              <a:tr h="360000">
                <a:tc>
                  <a:txBody>
                    <a:bodyPr/>
                    <a:lstStyle/>
                    <a:p>
                      <a:r>
                        <a:rPr lang="de-DE" dirty="0">
                          <a:latin typeface="Comic Sans MS" panose="030F09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3243018"/>
                  </a:ext>
                </a:extLst>
              </a:tr>
              <a:tr h="360000">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562981"/>
                  </a:ext>
                </a:extLst>
              </a:tr>
            </a:tbl>
          </a:graphicData>
        </a:graphic>
      </p:graphicFrame>
      <p:sp>
        <p:nvSpPr>
          <p:cNvPr id="2" name="Titel 1">
            <a:extLst>
              <a:ext uri="{FF2B5EF4-FFF2-40B4-BE49-F238E27FC236}">
                <a16:creationId xmlns:a16="http://schemas.microsoft.com/office/drawing/2014/main" id="{AFF7E02C-AC7F-4853-DC21-4FE77747E50C}"/>
              </a:ext>
            </a:extLst>
          </p:cNvPr>
          <p:cNvSpPr>
            <a:spLocks noGrp="1"/>
          </p:cNvSpPr>
          <p:nvPr>
            <p:ph type="title"/>
          </p:nvPr>
        </p:nvSpPr>
        <p:spPr/>
        <p:txBody>
          <a:bodyPr/>
          <a:lstStyle/>
          <a:p>
            <a:r>
              <a:rPr lang="de-DE" dirty="0"/>
              <a:t>Den Algorithmus verstehen</a:t>
            </a:r>
          </a:p>
        </p:txBody>
      </p:sp>
      <p:sp>
        <p:nvSpPr>
          <p:cNvPr id="3" name="Textplatzhalter 2">
            <a:extLst>
              <a:ext uri="{FF2B5EF4-FFF2-40B4-BE49-F238E27FC236}">
                <a16:creationId xmlns:a16="http://schemas.microsoft.com/office/drawing/2014/main" id="{0E34EC93-B0C1-1DF0-E3A6-E2E1515780DE}"/>
              </a:ext>
            </a:extLst>
          </p:cNvPr>
          <p:cNvSpPr>
            <a:spLocks noGrp="1"/>
          </p:cNvSpPr>
          <p:nvPr>
            <p:ph type="body" sz="quarter" idx="13"/>
          </p:nvPr>
        </p:nvSpPr>
        <p:spPr/>
        <p:txBody>
          <a:bodyPr/>
          <a:lstStyle/>
          <a:p>
            <a:r>
              <a:rPr lang="de-DE" dirty="0"/>
              <a:t>VERFAHREN DER SCHRIFTLICHEN SUBTRAKTION</a:t>
            </a:r>
          </a:p>
        </p:txBody>
      </p:sp>
      <p:sp>
        <p:nvSpPr>
          <p:cNvPr id="4" name="Inhaltsplatzhalter 3">
            <a:extLst>
              <a:ext uri="{FF2B5EF4-FFF2-40B4-BE49-F238E27FC236}">
                <a16:creationId xmlns:a16="http://schemas.microsoft.com/office/drawing/2014/main" id="{F2B45892-D820-C399-B4B8-50F2FBAC4C14}"/>
              </a:ext>
            </a:extLst>
          </p:cNvPr>
          <p:cNvSpPr>
            <a:spLocks noGrp="1"/>
          </p:cNvSpPr>
          <p:nvPr>
            <p:ph idx="1"/>
          </p:nvPr>
        </p:nvSpPr>
        <p:spPr/>
        <p:txBody>
          <a:bodyPr/>
          <a:lstStyle/>
          <a:p>
            <a:r>
              <a:rPr lang="de-DE" dirty="0"/>
              <a:t>Es lassen sich die folgenden drei Hauptverfahren der schriftlichen Subtraktion unterscheiden:</a:t>
            </a:r>
          </a:p>
          <a:p>
            <a:endParaRPr lang="de-DE" dirty="0"/>
          </a:p>
        </p:txBody>
      </p:sp>
      <p:graphicFrame>
        <p:nvGraphicFramePr>
          <p:cNvPr id="7" name="Tabelle 7">
            <a:extLst>
              <a:ext uri="{FF2B5EF4-FFF2-40B4-BE49-F238E27FC236}">
                <a16:creationId xmlns:a16="http://schemas.microsoft.com/office/drawing/2014/main" id="{A76D50A7-D827-67C6-6EEA-AF655A0D5276}"/>
              </a:ext>
            </a:extLst>
          </p:cNvPr>
          <p:cNvGraphicFramePr>
            <a:graphicFrameLocks noGrp="1"/>
          </p:cNvGraphicFramePr>
          <p:nvPr>
            <p:extLst>
              <p:ext uri="{D42A27DB-BD31-4B8C-83A1-F6EECF244321}">
                <p14:modId xmlns:p14="http://schemas.microsoft.com/office/powerpoint/2010/main" val="823101105"/>
              </p:ext>
            </p:extLst>
          </p:nvPr>
        </p:nvGraphicFramePr>
        <p:xfrm>
          <a:off x="1038068" y="3300233"/>
          <a:ext cx="7309362" cy="2615638"/>
        </p:xfrm>
        <a:graphic>
          <a:graphicData uri="http://schemas.openxmlformats.org/drawingml/2006/table">
            <a:tbl>
              <a:tblPr firstRow="1" bandRow="1">
                <a:tableStyleId>{5940675A-B579-460E-94D1-54222C63F5DA}</a:tableStyleId>
              </a:tblPr>
              <a:tblGrid>
                <a:gridCol w="2436454">
                  <a:extLst>
                    <a:ext uri="{9D8B030D-6E8A-4147-A177-3AD203B41FA5}">
                      <a16:colId xmlns:a16="http://schemas.microsoft.com/office/drawing/2014/main" val="1566180463"/>
                    </a:ext>
                  </a:extLst>
                </a:gridCol>
                <a:gridCol w="2436454">
                  <a:extLst>
                    <a:ext uri="{9D8B030D-6E8A-4147-A177-3AD203B41FA5}">
                      <a16:colId xmlns:a16="http://schemas.microsoft.com/office/drawing/2014/main" val="64129900"/>
                    </a:ext>
                  </a:extLst>
                </a:gridCol>
                <a:gridCol w="2436454">
                  <a:extLst>
                    <a:ext uri="{9D8B030D-6E8A-4147-A177-3AD203B41FA5}">
                      <a16:colId xmlns:a16="http://schemas.microsoft.com/office/drawing/2014/main" val="4014108135"/>
                    </a:ext>
                  </a:extLst>
                </a:gridCol>
              </a:tblGrid>
              <a:tr h="7042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1" dirty="0" err="1"/>
                        <a:t>Entbündelungs</a:t>
                      </a:r>
                      <a:r>
                        <a:rPr lang="de-DE" sz="1800" b="1" dirty="0"/>
                        <a:t>-verfahren</a:t>
                      </a:r>
                    </a:p>
                  </a:txBody>
                  <a:tcPr>
                    <a:solidFill>
                      <a:srgbClr val="327A86">
                        <a:alpha val="73725"/>
                      </a:srgbClr>
                    </a:solidFill>
                  </a:tcPr>
                </a:tc>
                <a:tc>
                  <a:txBody>
                    <a:bodyPr/>
                    <a:lstStyle/>
                    <a:p>
                      <a:pPr algn="ctr"/>
                      <a:r>
                        <a:rPr lang="de-DE" b="1" dirty="0"/>
                        <a:t>Erweiterungs-verfahren</a:t>
                      </a:r>
                    </a:p>
                  </a:txBody>
                  <a:tcPr>
                    <a:solidFill>
                      <a:srgbClr val="327A86">
                        <a:alpha val="73725"/>
                      </a:srgbClr>
                    </a:solidFill>
                  </a:tcPr>
                </a:tc>
                <a:tc>
                  <a:txBody>
                    <a:bodyPr/>
                    <a:lstStyle/>
                    <a:p>
                      <a:pPr algn="ctr"/>
                      <a:r>
                        <a:rPr lang="de-DE" b="1" dirty="0"/>
                        <a:t>Auffüll-</a:t>
                      </a:r>
                    </a:p>
                    <a:p>
                      <a:pPr algn="ctr"/>
                      <a:r>
                        <a:rPr lang="de-DE" b="1" dirty="0"/>
                        <a:t>verfahren</a:t>
                      </a:r>
                    </a:p>
                  </a:txBody>
                  <a:tcPr>
                    <a:solidFill>
                      <a:srgbClr val="327A86">
                        <a:alpha val="73725"/>
                      </a:srgbClr>
                    </a:solidFill>
                  </a:tcPr>
                </a:tc>
                <a:extLst>
                  <a:ext uri="{0D108BD9-81ED-4DB2-BD59-A6C34878D82A}">
                    <a16:rowId xmlns:a16="http://schemas.microsoft.com/office/drawing/2014/main" val="2446814885"/>
                  </a:ext>
                </a:extLst>
              </a:tr>
              <a:tr h="1911428">
                <a:tc>
                  <a:txBody>
                    <a:bodyPr/>
                    <a:lstStyle/>
                    <a:p>
                      <a:endParaRPr lang="de-DE" dirty="0"/>
                    </a:p>
                  </a:txBody>
                  <a:tcPr/>
                </a:tc>
                <a:tc>
                  <a:txBody>
                    <a:bodyPr/>
                    <a:lstStyle/>
                    <a:p>
                      <a:endParaRPr lang="de-DE" dirty="0"/>
                    </a:p>
                    <a:p>
                      <a:endParaRPr lang="de-DE" dirty="0"/>
                    </a:p>
                    <a:p>
                      <a:endParaRPr lang="de-DE" dirty="0"/>
                    </a:p>
                    <a:p>
                      <a:endParaRPr lang="de-DE" dirty="0"/>
                    </a:p>
                    <a:p>
                      <a:endParaRPr lang="de-DE" dirty="0"/>
                    </a:p>
                    <a:p>
                      <a:endParaRPr lang="de-DE" dirty="0"/>
                    </a:p>
                  </a:txBody>
                  <a:tcPr/>
                </a:tc>
                <a:tc>
                  <a:txBody>
                    <a:bodyPr/>
                    <a:lstStyle/>
                    <a:p>
                      <a:endParaRPr lang="de-DE" dirty="0"/>
                    </a:p>
                  </a:txBody>
                  <a:tcPr/>
                </a:tc>
                <a:extLst>
                  <a:ext uri="{0D108BD9-81ED-4DB2-BD59-A6C34878D82A}">
                    <a16:rowId xmlns:a16="http://schemas.microsoft.com/office/drawing/2014/main" val="1712374098"/>
                  </a:ext>
                </a:extLst>
              </a:tr>
            </a:tbl>
          </a:graphicData>
        </a:graphic>
      </p:graphicFrame>
      <p:graphicFrame>
        <p:nvGraphicFramePr>
          <p:cNvPr id="8" name="Tabelle 7">
            <a:extLst>
              <a:ext uri="{FF2B5EF4-FFF2-40B4-BE49-F238E27FC236}">
                <a16:creationId xmlns:a16="http://schemas.microsoft.com/office/drawing/2014/main" id="{792A62B0-B1CC-2FE1-B6F3-362A73B5AEA1}"/>
              </a:ext>
            </a:extLst>
          </p:cNvPr>
          <p:cNvGraphicFramePr>
            <a:graphicFrameLocks noGrp="1"/>
          </p:cNvGraphicFramePr>
          <p:nvPr>
            <p:extLst>
              <p:ext uri="{D42A27DB-BD31-4B8C-83A1-F6EECF244321}">
                <p14:modId xmlns:p14="http://schemas.microsoft.com/office/powerpoint/2010/main" val="3289104276"/>
              </p:ext>
            </p:extLst>
          </p:nvPr>
        </p:nvGraphicFramePr>
        <p:xfrm>
          <a:off x="1449230" y="3630067"/>
          <a:ext cx="1440000" cy="1828800"/>
        </p:xfrm>
        <a:graphic>
          <a:graphicData uri="http://schemas.openxmlformats.org/drawingml/2006/table">
            <a:tbl>
              <a:tblPr firstRow="1" bandRow="1">
                <a:tableStyleId>{2D5ABB26-0587-4C30-8999-92F81FD0307C}</a:tableStyleId>
              </a:tblPr>
              <a:tblGrid>
                <a:gridCol w="360000">
                  <a:extLst>
                    <a:ext uri="{9D8B030D-6E8A-4147-A177-3AD203B41FA5}">
                      <a16:colId xmlns:a16="http://schemas.microsoft.com/office/drawing/2014/main" val="1655509099"/>
                    </a:ext>
                  </a:extLst>
                </a:gridCol>
                <a:gridCol w="360000">
                  <a:extLst>
                    <a:ext uri="{9D8B030D-6E8A-4147-A177-3AD203B41FA5}">
                      <a16:colId xmlns:a16="http://schemas.microsoft.com/office/drawing/2014/main" val="987926525"/>
                    </a:ext>
                  </a:extLst>
                </a:gridCol>
                <a:gridCol w="360000">
                  <a:extLst>
                    <a:ext uri="{9D8B030D-6E8A-4147-A177-3AD203B41FA5}">
                      <a16:colId xmlns:a16="http://schemas.microsoft.com/office/drawing/2014/main" val="383625314"/>
                    </a:ext>
                  </a:extLst>
                </a:gridCol>
                <a:gridCol w="360000">
                  <a:extLst>
                    <a:ext uri="{9D8B030D-6E8A-4147-A177-3AD203B41FA5}">
                      <a16:colId xmlns:a16="http://schemas.microsoft.com/office/drawing/2014/main" val="462390792"/>
                    </a:ext>
                  </a:extLst>
                </a:gridCol>
              </a:tblGrid>
              <a:tr h="360000">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1071684"/>
                  </a:ext>
                </a:extLst>
              </a:tr>
              <a:tr h="360000">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0447618"/>
                  </a:ext>
                </a:extLst>
              </a:tr>
              <a:tr h="360000">
                <a:tc>
                  <a:txBody>
                    <a:bodyPr/>
                    <a:lstStyle/>
                    <a:p>
                      <a:endParaRPr lang="de-DE" dirty="0">
                        <a:latin typeface="Comic Sans MS" panose="030F09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717692"/>
                  </a:ext>
                </a:extLst>
              </a:tr>
              <a:tr h="360000">
                <a:tc>
                  <a:txBody>
                    <a:bodyPr/>
                    <a:lstStyle/>
                    <a:p>
                      <a:r>
                        <a:rPr lang="de-DE" dirty="0">
                          <a:latin typeface="Comic Sans MS" panose="030F09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3243018"/>
                  </a:ext>
                </a:extLst>
              </a:tr>
              <a:tr h="360000">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562981"/>
                  </a:ext>
                </a:extLst>
              </a:tr>
            </a:tbl>
          </a:graphicData>
        </a:graphic>
      </p:graphicFrame>
      <p:grpSp>
        <p:nvGrpSpPr>
          <p:cNvPr id="56" name="Gruppieren 55">
            <a:extLst>
              <a:ext uri="{FF2B5EF4-FFF2-40B4-BE49-F238E27FC236}">
                <a16:creationId xmlns:a16="http://schemas.microsoft.com/office/drawing/2014/main" id="{2D60398E-6903-1864-4EB3-7583BB558023}"/>
              </a:ext>
            </a:extLst>
          </p:cNvPr>
          <p:cNvGrpSpPr/>
          <p:nvPr/>
        </p:nvGrpSpPr>
        <p:grpSpPr>
          <a:xfrm>
            <a:off x="1825220" y="4031142"/>
            <a:ext cx="1128880" cy="1632072"/>
            <a:chOff x="1825533" y="4050898"/>
            <a:chExt cx="1128880" cy="1632072"/>
          </a:xfrm>
        </p:grpSpPr>
        <p:grpSp>
          <p:nvGrpSpPr>
            <p:cNvPr id="55" name="Gruppieren 54">
              <a:extLst>
                <a:ext uri="{FF2B5EF4-FFF2-40B4-BE49-F238E27FC236}">
                  <a16:creationId xmlns:a16="http://schemas.microsoft.com/office/drawing/2014/main" id="{39CE7B87-3D8D-87D4-DD7D-913955417E40}"/>
                </a:ext>
              </a:extLst>
            </p:cNvPr>
            <p:cNvGrpSpPr/>
            <p:nvPr/>
          </p:nvGrpSpPr>
          <p:grpSpPr>
            <a:xfrm>
              <a:off x="1825533" y="4050898"/>
              <a:ext cx="1128880" cy="1241970"/>
              <a:chOff x="1825533" y="4050898"/>
              <a:chExt cx="1128880" cy="1241970"/>
            </a:xfrm>
          </p:grpSpPr>
          <p:cxnSp>
            <p:nvCxnSpPr>
              <p:cNvPr id="12" name="Gerade Verbindung 11">
                <a:extLst>
                  <a:ext uri="{FF2B5EF4-FFF2-40B4-BE49-F238E27FC236}">
                    <a16:creationId xmlns:a16="http://schemas.microsoft.com/office/drawing/2014/main" id="{867693D0-D6D2-32E8-3F53-B9D945AC5499}"/>
                  </a:ext>
                </a:extLst>
              </p:cNvPr>
              <p:cNvCxnSpPr>
                <a:cxnSpLocks/>
              </p:cNvCxnSpPr>
              <p:nvPr/>
            </p:nvCxnSpPr>
            <p:spPr>
              <a:xfrm>
                <a:off x="1852930" y="5292868"/>
                <a:ext cx="9152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A0B92050-6BB4-B046-B2B8-82F7F02B948B}"/>
                  </a:ext>
                </a:extLst>
              </p:cNvPr>
              <p:cNvCxnSpPr>
                <a:cxnSpLocks/>
              </p:cNvCxnSpPr>
              <p:nvPr/>
            </p:nvCxnSpPr>
            <p:spPr>
              <a:xfrm flipV="1">
                <a:off x="1866203" y="4438141"/>
                <a:ext cx="209869" cy="2373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19DBAEA6-0D99-88E4-AD66-CF2C58416B2D}"/>
                  </a:ext>
                </a:extLst>
              </p:cNvPr>
              <p:cNvSpPr txBox="1"/>
              <p:nvPr/>
            </p:nvSpPr>
            <p:spPr>
              <a:xfrm>
                <a:off x="1825533" y="4159756"/>
                <a:ext cx="209869" cy="307777"/>
              </a:xfrm>
              <a:prstGeom prst="rect">
                <a:avLst/>
              </a:prstGeom>
              <a:noFill/>
            </p:spPr>
            <p:txBody>
              <a:bodyPr wrap="square" rtlCol="0">
                <a:spAutoFit/>
              </a:bodyPr>
              <a:lstStyle/>
              <a:p>
                <a:r>
                  <a:rPr lang="de-DE" sz="1400" dirty="0">
                    <a:latin typeface="Comic Sans MS" panose="030F0902030302020204" pitchFamily="66" charset="0"/>
                  </a:rPr>
                  <a:t>6</a:t>
                </a:r>
              </a:p>
            </p:txBody>
          </p:sp>
          <p:sp>
            <p:nvSpPr>
              <p:cNvPr id="19" name="Textfeld 18">
                <a:extLst>
                  <a:ext uri="{FF2B5EF4-FFF2-40B4-BE49-F238E27FC236}">
                    <a16:creationId xmlns:a16="http://schemas.microsoft.com/office/drawing/2014/main" id="{273DACDB-5AC5-A33B-708A-55A3CB038904}"/>
                  </a:ext>
                </a:extLst>
              </p:cNvPr>
              <p:cNvSpPr txBox="1"/>
              <p:nvPr/>
            </p:nvSpPr>
            <p:spPr>
              <a:xfrm>
                <a:off x="2170908" y="4228291"/>
                <a:ext cx="209869" cy="307777"/>
              </a:xfrm>
              <a:prstGeom prst="rect">
                <a:avLst/>
              </a:prstGeom>
              <a:noFill/>
            </p:spPr>
            <p:txBody>
              <a:bodyPr wrap="square" rtlCol="0">
                <a:spAutoFit/>
              </a:bodyPr>
              <a:lstStyle/>
              <a:p>
                <a:r>
                  <a:rPr lang="de-DE" sz="1400" dirty="0">
                    <a:latin typeface="Comic Sans MS" panose="030F0902030302020204" pitchFamily="66" charset="0"/>
                  </a:rPr>
                  <a:t>0</a:t>
                </a:r>
              </a:p>
            </p:txBody>
          </p:sp>
          <p:sp>
            <p:nvSpPr>
              <p:cNvPr id="20" name="Textfeld 19">
                <a:extLst>
                  <a:ext uri="{FF2B5EF4-FFF2-40B4-BE49-F238E27FC236}">
                    <a16:creationId xmlns:a16="http://schemas.microsoft.com/office/drawing/2014/main" id="{26B2D46D-977B-A09E-5AA1-C14384C01046}"/>
                  </a:ext>
                </a:extLst>
              </p:cNvPr>
              <p:cNvSpPr txBox="1"/>
              <p:nvPr/>
            </p:nvSpPr>
            <p:spPr>
              <a:xfrm>
                <a:off x="2555287" y="4159756"/>
                <a:ext cx="399126" cy="307777"/>
              </a:xfrm>
              <a:prstGeom prst="rect">
                <a:avLst/>
              </a:prstGeom>
              <a:noFill/>
            </p:spPr>
            <p:txBody>
              <a:bodyPr wrap="square" rtlCol="0">
                <a:spAutoFit/>
              </a:bodyPr>
              <a:lstStyle/>
              <a:p>
                <a:r>
                  <a:rPr lang="de-DE" sz="1400" dirty="0">
                    <a:latin typeface="Comic Sans MS" panose="030F0902030302020204" pitchFamily="66" charset="0"/>
                  </a:rPr>
                  <a:t>10</a:t>
                </a:r>
              </a:p>
            </p:txBody>
          </p:sp>
          <p:sp>
            <p:nvSpPr>
              <p:cNvPr id="21" name="Textfeld 20">
                <a:extLst>
                  <a:ext uri="{FF2B5EF4-FFF2-40B4-BE49-F238E27FC236}">
                    <a16:creationId xmlns:a16="http://schemas.microsoft.com/office/drawing/2014/main" id="{7C1F29C4-5ECC-BC8E-8813-F45B0E31A81B}"/>
                  </a:ext>
                </a:extLst>
              </p:cNvPr>
              <p:cNvSpPr txBox="1"/>
              <p:nvPr/>
            </p:nvSpPr>
            <p:spPr>
              <a:xfrm>
                <a:off x="2135291" y="4050898"/>
                <a:ext cx="399126" cy="307777"/>
              </a:xfrm>
              <a:prstGeom prst="rect">
                <a:avLst/>
              </a:prstGeom>
              <a:noFill/>
            </p:spPr>
            <p:txBody>
              <a:bodyPr wrap="square" rtlCol="0">
                <a:spAutoFit/>
              </a:bodyPr>
              <a:lstStyle/>
              <a:p>
                <a:r>
                  <a:rPr lang="de-DE" sz="1400" dirty="0">
                    <a:latin typeface="Comic Sans MS" panose="030F0902030302020204" pitchFamily="66" charset="0"/>
                  </a:rPr>
                  <a:t>10</a:t>
                </a:r>
              </a:p>
            </p:txBody>
          </p:sp>
        </p:grpSp>
        <p:sp>
          <p:nvSpPr>
            <p:cNvPr id="22" name="Textfeld 21">
              <a:extLst>
                <a:ext uri="{FF2B5EF4-FFF2-40B4-BE49-F238E27FC236}">
                  <a16:creationId xmlns:a16="http://schemas.microsoft.com/office/drawing/2014/main" id="{4F221139-DB2A-593A-CB43-12795BC7629D}"/>
                </a:ext>
              </a:extLst>
            </p:cNvPr>
            <p:cNvSpPr txBox="1"/>
            <p:nvPr/>
          </p:nvSpPr>
          <p:spPr>
            <a:xfrm>
              <a:off x="1873712" y="5313638"/>
              <a:ext cx="189087" cy="369332"/>
            </a:xfrm>
            <a:prstGeom prst="rect">
              <a:avLst/>
            </a:prstGeom>
            <a:noFill/>
          </p:spPr>
          <p:txBody>
            <a:bodyPr wrap="square" rtlCol="0">
              <a:spAutoFit/>
            </a:bodyPr>
            <a:lstStyle/>
            <a:p>
              <a:r>
                <a:rPr lang="de-DE" dirty="0">
                  <a:latin typeface="Comic Sans MS" panose="030F0902030302020204" pitchFamily="66" charset="0"/>
                </a:rPr>
                <a:t>1</a:t>
              </a:r>
            </a:p>
          </p:txBody>
        </p:sp>
        <p:sp>
          <p:nvSpPr>
            <p:cNvPr id="23" name="Textfeld 22">
              <a:extLst>
                <a:ext uri="{FF2B5EF4-FFF2-40B4-BE49-F238E27FC236}">
                  <a16:creationId xmlns:a16="http://schemas.microsoft.com/office/drawing/2014/main" id="{89C7E898-4607-60AA-84E4-4EAB4CD548A4}"/>
                </a:ext>
              </a:extLst>
            </p:cNvPr>
            <p:cNvSpPr txBox="1"/>
            <p:nvPr/>
          </p:nvSpPr>
          <p:spPr>
            <a:xfrm>
              <a:off x="2203932" y="5313638"/>
              <a:ext cx="209869" cy="369332"/>
            </a:xfrm>
            <a:prstGeom prst="rect">
              <a:avLst/>
            </a:prstGeom>
            <a:noFill/>
          </p:spPr>
          <p:txBody>
            <a:bodyPr wrap="square" rtlCol="0">
              <a:spAutoFit/>
            </a:bodyPr>
            <a:lstStyle/>
            <a:p>
              <a:r>
                <a:rPr lang="de-DE" dirty="0">
                  <a:latin typeface="Comic Sans MS" panose="030F0902030302020204" pitchFamily="66" charset="0"/>
                </a:rPr>
                <a:t>3</a:t>
              </a:r>
            </a:p>
          </p:txBody>
        </p:sp>
        <p:sp>
          <p:nvSpPr>
            <p:cNvPr id="24" name="Textfeld 23">
              <a:extLst>
                <a:ext uri="{FF2B5EF4-FFF2-40B4-BE49-F238E27FC236}">
                  <a16:creationId xmlns:a16="http://schemas.microsoft.com/office/drawing/2014/main" id="{6AB10931-6DC5-F9D9-2293-612C1A8DD9FA}"/>
                </a:ext>
              </a:extLst>
            </p:cNvPr>
            <p:cNvSpPr txBox="1"/>
            <p:nvPr/>
          </p:nvSpPr>
          <p:spPr>
            <a:xfrm>
              <a:off x="2538149" y="5313638"/>
              <a:ext cx="209869" cy="369332"/>
            </a:xfrm>
            <a:prstGeom prst="rect">
              <a:avLst/>
            </a:prstGeom>
            <a:noFill/>
          </p:spPr>
          <p:txBody>
            <a:bodyPr wrap="square" rtlCol="0">
              <a:spAutoFit/>
            </a:bodyPr>
            <a:lstStyle/>
            <a:p>
              <a:r>
                <a:rPr lang="de-DE" dirty="0">
                  <a:latin typeface="Comic Sans MS" panose="030F0902030302020204" pitchFamily="66" charset="0"/>
                </a:rPr>
                <a:t>5</a:t>
              </a:r>
            </a:p>
          </p:txBody>
        </p:sp>
      </p:grpSp>
      <p:graphicFrame>
        <p:nvGraphicFramePr>
          <p:cNvPr id="25" name="Tabelle 24">
            <a:extLst>
              <a:ext uri="{FF2B5EF4-FFF2-40B4-BE49-F238E27FC236}">
                <a16:creationId xmlns:a16="http://schemas.microsoft.com/office/drawing/2014/main" id="{0A9A99F7-FA2C-B1BE-B793-EFC6288899F2}"/>
              </a:ext>
            </a:extLst>
          </p:cNvPr>
          <p:cNvGraphicFramePr>
            <a:graphicFrameLocks noGrp="1"/>
          </p:cNvGraphicFramePr>
          <p:nvPr>
            <p:extLst>
              <p:ext uri="{D42A27DB-BD31-4B8C-83A1-F6EECF244321}">
                <p14:modId xmlns:p14="http://schemas.microsoft.com/office/powerpoint/2010/main" val="3900249571"/>
              </p:ext>
            </p:extLst>
          </p:nvPr>
        </p:nvGraphicFramePr>
        <p:xfrm>
          <a:off x="3928652" y="3632318"/>
          <a:ext cx="1358844" cy="1828800"/>
        </p:xfrm>
        <a:graphic>
          <a:graphicData uri="http://schemas.openxmlformats.org/drawingml/2006/table">
            <a:tbl>
              <a:tblPr firstRow="1" bandRow="1">
                <a:tableStyleId>{2D5ABB26-0587-4C30-8999-92F81FD0307C}</a:tableStyleId>
              </a:tblPr>
              <a:tblGrid>
                <a:gridCol w="278844">
                  <a:extLst>
                    <a:ext uri="{9D8B030D-6E8A-4147-A177-3AD203B41FA5}">
                      <a16:colId xmlns:a16="http://schemas.microsoft.com/office/drawing/2014/main" val="1655509099"/>
                    </a:ext>
                  </a:extLst>
                </a:gridCol>
                <a:gridCol w="360000">
                  <a:extLst>
                    <a:ext uri="{9D8B030D-6E8A-4147-A177-3AD203B41FA5}">
                      <a16:colId xmlns:a16="http://schemas.microsoft.com/office/drawing/2014/main" val="987926525"/>
                    </a:ext>
                  </a:extLst>
                </a:gridCol>
                <a:gridCol w="360000">
                  <a:extLst>
                    <a:ext uri="{9D8B030D-6E8A-4147-A177-3AD203B41FA5}">
                      <a16:colId xmlns:a16="http://schemas.microsoft.com/office/drawing/2014/main" val="383625314"/>
                    </a:ext>
                  </a:extLst>
                </a:gridCol>
                <a:gridCol w="360000">
                  <a:extLst>
                    <a:ext uri="{9D8B030D-6E8A-4147-A177-3AD203B41FA5}">
                      <a16:colId xmlns:a16="http://schemas.microsoft.com/office/drawing/2014/main" val="462390792"/>
                    </a:ext>
                  </a:extLst>
                </a:gridCol>
              </a:tblGrid>
              <a:tr h="360000">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1071684"/>
                  </a:ext>
                </a:extLst>
              </a:tr>
              <a:tr h="360000">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0447618"/>
                  </a:ext>
                </a:extLst>
              </a:tr>
              <a:tr h="360000">
                <a:tc>
                  <a:txBody>
                    <a:bodyPr/>
                    <a:lstStyle/>
                    <a:p>
                      <a:endParaRPr lang="de-DE" dirty="0">
                        <a:latin typeface="Comic Sans MS" panose="030F09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717692"/>
                  </a:ext>
                </a:extLst>
              </a:tr>
              <a:tr h="360000">
                <a:tc>
                  <a:txBody>
                    <a:bodyPr/>
                    <a:lstStyle/>
                    <a:p>
                      <a:r>
                        <a:rPr lang="de-DE" dirty="0">
                          <a:latin typeface="Comic Sans MS" panose="030F09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3243018"/>
                  </a:ext>
                </a:extLst>
              </a:tr>
              <a:tr h="360000">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562981"/>
                  </a:ext>
                </a:extLst>
              </a:tr>
            </a:tbl>
          </a:graphicData>
        </a:graphic>
      </p:graphicFrame>
      <p:grpSp>
        <p:nvGrpSpPr>
          <p:cNvPr id="41" name="Gruppieren 40">
            <a:extLst>
              <a:ext uri="{FF2B5EF4-FFF2-40B4-BE49-F238E27FC236}">
                <a16:creationId xmlns:a16="http://schemas.microsoft.com/office/drawing/2014/main" id="{5E2C615F-5911-DC2B-F069-0CFE72F90072}"/>
              </a:ext>
            </a:extLst>
          </p:cNvPr>
          <p:cNvGrpSpPr/>
          <p:nvPr/>
        </p:nvGrpSpPr>
        <p:grpSpPr>
          <a:xfrm>
            <a:off x="4248000" y="4141277"/>
            <a:ext cx="1105854" cy="1520507"/>
            <a:chOff x="4286664" y="4309943"/>
            <a:chExt cx="1105854" cy="1520507"/>
          </a:xfrm>
        </p:grpSpPr>
        <p:cxnSp>
          <p:nvCxnSpPr>
            <p:cNvPr id="26" name="Gerade Verbindung 25">
              <a:extLst>
                <a:ext uri="{FF2B5EF4-FFF2-40B4-BE49-F238E27FC236}">
                  <a16:creationId xmlns:a16="http://schemas.microsoft.com/office/drawing/2014/main" id="{48AF7B60-0089-4003-9DE8-228BF637F689}"/>
                </a:ext>
              </a:extLst>
            </p:cNvPr>
            <p:cNvCxnSpPr>
              <a:cxnSpLocks/>
            </p:cNvCxnSpPr>
            <p:nvPr/>
          </p:nvCxnSpPr>
          <p:spPr>
            <a:xfrm>
              <a:off x="4318957" y="5441778"/>
              <a:ext cx="9152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28A2273F-3216-336D-00BA-148C5498A2F3}"/>
                </a:ext>
              </a:extLst>
            </p:cNvPr>
            <p:cNvSpPr txBox="1"/>
            <p:nvPr/>
          </p:nvSpPr>
          <p:spPr>
            <a:xfrm>
              <a:off x="4286664" y="5208666"/>
              <a:ext cx="209869" cy="276999"/>
            </a:xfrm>
            <a:prstGeom prst="rect">
              <a:avLst/>
            </a:prstGeom>
            <a:noFill/>
          </p:spPr>
          <p:txBody>
            <a:bodyPr wrap="square" rtlCol="0">
              <a:spAutoFit/>
            </a:bodyPr>
            <a:lstStyle/>
            <a:p>
              <a:r>
                <a:rPr lang="de-DE" sz="1200" dirty="0">
                  <a:latin typeface="Comic Sans MS" panose="030F0902030302020204" pitchFamily="66" charset="0"/>
                </a:rPr>
                <a:t>1</a:t>
              </a:r>
            </a:p>
          </p:txBody>
        </p:sp>
        <p:sp>
          <p:nvSpPr>
            <p:cNvPr id="31" name="Textfeld 30">
              <a:extLst>
                <a:ext uri="{FF2B5EF4-FFF2-40B4-BE49-F238E27FC236}">
                  <a16:creationId xmlns:a16="http://schemas.microsoft.com/office/drawing/2014/main" id="{A8E8AA6A-F4EE-00DF-78AC-CD46CCA7046D}"/>
                </a:ext>
              </a:extLst>
            </p:cNvPr>
            <p:cNvSpPr txBox="1"/>
            <p:nvPr/>
          </p:nvSpPr>
          <p:spPr>
            <a:xfrm>
              <a:off x="4993392" y="4309943"/>
              <a:ext cx="399126" cy="307777"/>
            </a:xfrm>
            <a:prstGeom prst="rect">
              <a:avLst/>
            </a:prstGeom>
            <a:noFill/>
          </p:spPr>
          <p:txBody>
            <a:bodyPr wrap="square" rtlCol="0">
              <a:spAutoFit/>
            </a:bodyPr>
            <a:lstStyle/>
            <a:p>
              <a:r>
                <a:rPr lang="de-DE" sz="1400" dirty="0">
                  <a:latin typeface="Comic Sans MS" panose="030F0902030302020204" pitchFamily="66" charset="0"/>
                </a:rPr>
                <a:t>10</a:t>
              </a:r>
            </a:p>
          </p:txBody>
        </p:sp>
        <p:sp>
          <p:nvSpPr>
            <p:cNvPr id="32" name="Textfeld 31">
              <a:extLst>
                <a:ext uri="{FF2B5EF4-FFF2-40B4-BE49-F238E27FC236}">
                  <a16:creationId xmlns:a16="http://schemas.microsoft.com/office/drawing/2014/main" id="{427289A9-01E5-3643-4A92-A11025C7FA63}"/>
                </a:ext>
              </a:extLst>
            </p:cNvPr>
            <p:cNvSpPr txBox="1"/>
            <p:nvPr/>
          </p:nvSpPr>
          <p:spPr>
            <a:xfrm>
              <a:off x="4606160" y="4309944"/>
              <a:ext cx="399126" cy="307777"/>
            </a:xfrm>
            <a:prstGeom prst="rect">
              <a:avLst/>
            </a:prstGeom>
            <a:noFill/>
          </p:spPr>
          <p:txBody>
            <a:bodyPr wrap="square" rtlCol="0">
              <a:spAutoFit/>
            </a:bodyPr>
            <a:lstStyle/>
            <a:p>
              <a:r>
                <a:rPr lang="de-DE" sz="1400" dirty="0">
                  <a:latin typeface="Comic Sans MS" panose="030F0902030302020204" pitchFamily="66" charset="0"/>
                </a:rPr>
                <a:t>10</a:t>
              </a:r>
            </a:p>
          </p:txBody>
        </p:sp>
        <p:sp>
          <p:nvSpPr>
            <p:cNvPr id="33" name="Textfeld 32">
              <a:extLst>
                <a:ext uri="{FF2B5EF4-FFF2-40B4-BE49-F238E27FC236}">
                  <a16:creationId xmlns:a16="http://schemas.microsoft.com/office/drawing/2014/main" id="{0AAABC76-DF13-894C-2D53-E8FE5DBDFA3C}"/>
                </a:ext>
              </a:extLst>
            </p:cNvPr>
            <p:cNvSpPr txBox="1"/>
            <p:nvPr/>
          </p:nvSpPr>
          <p:spPr>
            <a:xfrm>
              <a:off x="4292567" y="5461118"/>
              <a:ext cx="209869" cy="369332"/>
            </a:xfrm>
            <a:prstGeom prst="rect">
              <a:avLst/>
            </a:prstGeom>
            <a:noFill/>
          </p:spPr>
          <p:txBody>
            <a:bodyPr wrap="square" rtlCol="0">
              <a:spAutoFit/>
            </a:bodyPr>
            <a:lstStyle/>
            <a:p>
              <a:r>
                <a:rPr lang="de-DE" dirty="0">
                  <a:latin typeface="Comic Sans MS" panose="030F0902030302020204" pitchFamily="66" charset="0"/>
                </a:rPr>
                <a:t>1</a:t>
              </a:r>
            </a:p>
          </p:txBody>
        </p:sp>
        <p:sp>
          <p:nvSpPr>
            <p:cNvPr id="34" name="Textfeld 33">
              <a:extLst>
                <a:ext uri="{FF2B5EF4-FFF2-40B4-BE49-F238E27FC236}">
                  <a16:creationId xmlns:a16="http://schemas.microsoft.com/office/drawing/2014/main" id="{7791BD98-4D82-F49F-86A4-7810EED1AF93}"/>
                </a:ext>
              </a:extLst>
            </p:cNvPr>
            <p:cNvSpPr txBox="1"/>
            <p:nvPr/>
          </p:nvSpPr>
          <p:spPr>
            <a:xfrm>
              <a:off x="4643569" y="5461118"/>
              <a:ext cx="209869" cy="369332"/>
            </a:xfrm>
            <a:prstGeom prst="rect">
              <a:avLst/>
            </a:prstGeom>
            <a:noFill/>
          </p:spPr>
          <p:txBody>
            <a:bodyPr wrap="square" rtlCol="0">
              <a:spAutoFit/>
            </a:bodyPr>
            <a:lstStyle/>
            <a:p>
              <a:r>
                <a:rPr lang="de-DE" dirty="0">
                  <a:latin typeface="Comic Sans MS" panose="030F0902030302020204" pitchFamily="66" charset="0"/>
                </a:rPr>
                <a:t>3</a:t>
              </a:r>
            </a:p>
          </p:txBody>
        </p:sp>
        <p:sp>
          <p:nvSpPr>
            <p:cNvPr id="35" name="Textfeld 34">
              <a:extLst>
                <a:ext uri="{FF2B5EF4-FFF2-40B4-BE49-F238E27FC236}">
                  <a16:creationId xmlns:a16="http://schemas.microsoft.com/office/drawing/2014/main" id="{063FA2DA-61E4-FC81-35CA-00F8DEF200BD}"/>
                </a:ext>
              </a:extLst>
            </p:cNvPr>
            <p:cNvSpPr txBox="1"/>
            <p:nvPr/>
          </p:nvSpPr>
          <p:spPr>
            <a:xfrm>
              <a:off x="4977786" y="5461118"/>
              <a:ext cx="209869" cy="369332"/>
            </a:xfrm>
            <a:prstGeom prst="rect">
              <a:avLst/>
            </a:prstGeom>
            <a:noFill/>
          </p:spPr>
          <p:txBody>
            <a:bodyPr wrap="square" rtlCol="0">
              <a:spAutoFit/>
            </a:bodyPr>
            <a:lstStyle/>
            <a:p>
              <a:r>
                <a:rPr lang="de-DE" dirty="0">
                  <a:latin typeface="Comic Sans MS" panose="030F0902030302020204" pitchFamily="66" charset="0"/>
                </a:rPr>
                <a:t>5</a:t>
              </a:r>
            </a:p>
          </p:txBody>
        </p:sp>
        <p:sp>
          <p:nvSpPr>
            <p:cNvPr id="36" name="Textfeld 35">
              <a:extLst>
                <a:ext uri="{FF2B5EF4-FFF2-40B4-BE49-F238E27FC236}">
                  <a16:creationId xmlns:a16="http://schemas.microsoft.com/office/drawing/2014/main" id="{057E7EAC-7BC0-D1CC-9003-704729538E49}"/>
                </a:ext>
              </a:extLst>
            </p:cNvPr>
            <p:cNvSpPr txBox="1"/>
            <p:nvPr/>
          </p:nvSpPr>
          <p:spPr>
            <a:xfrm>
              <a:off x="4670839" y="5208666"/>
              <a:ext cx="209869" cy="276999"/>
            </a:xfrm>
            <a:prstGeom prst="rect">
              <a:avLst/>
            </a:prstGeom>
            <a:noFill/>
          </p:spPr>
          <p:txBody>
            <a:bodyPr wrap="square" rtlCol="0">
              <a:spAutoFit/>
            </a:bodyPr>
            <a:lstStyle/>
            <a:p>
              <a:r>
                <a:rPr lang="de-DE" sz="1200" dirty="0">
                  <a:latin typeface="Comic Sans MS" panose="030F0902030302020204" pitchFamily="66" charset="0"/>
                </a:rPr>
                <a:t>1</a:t>
              </a:r>
            </a:p>
          </p:txBody>
        </p:sp>
      </p:grpSp>
      <p:grpSp>
        <p:nvGrpSpPr>
          <p:cNvPr id="42" name="Gruppieren 41">
            <a:extLst>
              <a:ext uri="{FF2B5EF4-FFF2-40B4-BE49-F238E27FC236}">
                <a16:creationId xmlns:a16="http://schemas.microsoft.com/office/drawing/2014/main" id="{9EBB8C23-F3B3-61A6-E76F-09B949F5275F}"/>
              </a:ext>
            </a:extLst>
          </p:cNvPr>
          <p:cNvGrpSpPr/>
          <p:nvPr/>
        </p:nvGrpSpPr>
        <p:grpSpPr>
          <a:xfrm>
            <a:off x="6709730" y="4141277"/>
            <a:ext cx="1099951" cy="1520507"/>
            <a:chOff x="4292567" y="4309943"/>
            <a:chExt cx="1099951" cy="1520507"/>
          </a:xfrm>
        </p:grpSpPr>
        <p:cxnSp>
          <p:nvCxnSpPr>
            <p:cNvPr id="43" name="Gerade Verbindung 42">
              <a:extLst>
                <a:ext uri="{FF2B5EF4-FFF2-40B4-BE49-F238E27FC236}">
                  <a16:creationId xmlns:a16="http://schemas.microsoft.com/office/drawing/2014/main" id="{92DBEA07-F6C4-A65A-D32C-275E75537305}"/>
                </a:ext>
              </a:extLst>
            </p:cNvPr>
            <p:cNvCxnSpPr>
              <a:cxnSpLocks/>
            </p:cNvCxnSpPr>
            <p:nvPr/>
          </p:nvCxnSpPr>
          <p:spPr>
            <a:xfrm>
              <a:off x="4318957" y="5441778"/>
              <a:ext cx="9152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feld 45">
              <a:extLst>
                <a:ext uri="{FF2B5EF4-FFF2-40B4-BE49-F238E27FC236}">
                  <a16:creationId xmlns:a16="http://schemas.microsoft.com/office/drawing/2014/main" id="{E422BCA1-2742-BE1F-57FC-99108B795024}"/>
                </a:ext>
              </a:extLst>
            </p:cNvPr>
            <p:cNvSpPr txBox="1"/>
            <p:nvPr/>
          </p:nvSpPr>
          <p:spPr>
            <a:xfrm>
              <a:off x="4307794" y="5208666"/>
              <a:ext cx="209869" cy="276999"/>
            </a:xfrm>
            <a:prstGeom prst="rect">
              <a:avLst/>
            </a:prstGeom>
            <a:noFill/>
          </p:spPr>
          <p:txBody>
            <a:bodyPr wrap="square" rtlCol="0">
              <a:spAutoFit/>
            </a:bodyPr>
            <a:lstStyle/>
            <a:p>
              <a:r>
                <a:rPr lang="de-DE" sz="1200" dirty="0">
                  <a:latin typeface="Comic Sans MS" panose="030F0902030302020204" pitchFamily="66" charset="0"/>
                </a:rPr>
                <a:t>1</a:t>
              </a:r>
            </a:p>
          </p:txBody>
        </p:sp>
        <p:sp>
          <p:nvSpPr>
            <p:cNvPr id="47" name="Textfeld 46">
              <a:extLst>
                <a:ext uri="{FF2B5EF4-FFF2-40B4-BE49-F238E27FC236}">
                  <a16:creationId xmlns:a16="http://schemas.microsoft.com/office/drawing/2014/main" id="{CE591475-CC05-3B80-9098-A368DCF6478B}"/>
                </a:ext>
              </a:extLst>
            </p:cNvPr>
            <p:cNvSpPr txBox="1"/>
            <p:nvPr/>
          </p:nvSpPr>
          <p:spPr>
            <a:xfrm>
              <a:off x="4993392" y="4309943"/>
              <a:ext cx="399126" cy="307777"/>
            </a:xfrm>
            <a:prstGeom prst="rect">
              <a:avLst/>
            </a:prstGeom>
            <a:noFill/>
          </p:spPr>
          <p:txBody>
            <a:bodyPr wrap="square" rtlCol="0">
              <a:spAutoFit/>
            </a:bodyPr>
            <a:lstStyle/>
            <a:p>
              <a:endParaRPr lang="de-DE" sz="1400" dirty="0">
                <a:latin typeface="Comic Sans MS" panose="030F0902030302020204" pitchFamily="66" charset="0"/>
              </a:endParaRPr>
            </a:p>
          </p:txBody>
        </p:sp>
        <p:sp>
          <p:nvSpPr>
            <p:cNvPr id="49" name="Textfeld 48">
              <a:extLst>
                <a:ext uri="{FF2B5EF4-FFF2-40B4-BE49-F238E27FC236}">
                  <a16:creationId xmlns:a16="http://schemas.microsoft.com/office/drawing/2014/main" id="{2BEEE9EA-41E1-16D5-3599-62A2053B34AF}"/>
                </a:ext>
              </a:extLst>
            </p:cNvPr>
            <p:cNvSpPr txBox="1"/>
            <p:nvPr/>
          </p:nvSpPr>
          <p:spPr>
            <a:xfrm>
              <a:off x="4292567" y="5461118"/>
              <a:ext cx="209869" cy="369332"/>
            </a:xfrm>
            <a:prstGeom prst="rect">
              <a:avLst/>
            </a:prstGeom>
            <a:noFill/>
          </p:spPr>
          <p:txBody>
            <a:bodyPr wrap="square" rtlCol="0">
              <a:spAutoFit/>
            </a:bodyPr>
            <a:lstStyle/>
            <a:p>
              <a:r>
                <a:rPr lang="de-DE" dirty="0">
                  <a:latin typeface="Comic Sans MS" panose="030F0902030302020204" pitchFamily="66" charset="0"/>
                </a:rPr>
                <a:t>1</a:t>
              </a:r>
            </a:p>
          </p:txBody>
        </p:sp>
        <p:sp>
          <p:nvSpPr>
            <p:cNvPr id="50" name="Textfeld 49">
              <a:extLst>
                <a:ext uri="{FF2B5EF4-FFF2-40B4-BE49-F238E27FC236}">
                  <a16:creationId xmlns:a16="http://schemas.microsoft.com/office/drawing/2014/main" id="{F20D18AE-3B5E-3A11-DEAD-1A1EB79CE9B4}"/>
                </a:ext>
              </a:extLst>
            </p:cNvPr>
            <p:cNvSpPr txBox="1"/>
            <p:nvPr/>
          </p:nvSpPr>
          <p:spPr>
            <a:xfrm>
              <a:off x="4643569" y="5461118"/>
              <a:ext cx="209869" cy="369332"/>
            </a:xfrm>
            <a:prstGeom prst="rect">
              <a:avLst/>
            </a:prstGeom>
            <a:noFill/>
          </p:spPr>
          <p:txBody>
            <a:bodyPr wrap="square" rtlCol="0">
              <a:spAutoFit/>
            </a:bodyPr>
            <a:lstStyle/>
            <a:p>
              <a:r>
                <a:rPr lang="de-DE" dirty="0">
                  <a:latin typeface="Comic Sans MS" panose="030F0902030302020204" pitchFamily="66" charset="0"/>
                </a:rPr>
                <a:t>3</a:t>
              </a:r>
            </a:p>
          </p:txBody>
        </p:sp>
        <p:sp>
          <p:nvSpPr>
            <p:cNvPr id="51" name="Textfeld 50">
              <a:extLst>
                <a:ext uri="{FF2B5EF4-FFF2-40B4-BE49-F238E27FC236}">
                  <a16:creationId xmlns:a16="http://schemas.microsoft.com/office/drawing/2014/main" id="{6E87E170-72D5-3BCE-4F05-D14C459DD003}"/>
                </a:ext>
              </a:extLst>
            </p:cNvPr>
            <p:cNvSpPr txBox="1"/>
            <p:nvPr/>
          </p:nvSpPr>
          <p:spPr>
            <a:xfrm>
              <a:off x="4977786" y="5461118"/>
              <a:ext cx="209869" cy="369332"/>
            </a:xfrm>
            <a:prstGeom prst="rect">
              <a:avLst/>
            </a:prstGeom>
            <a:noFill/>
          </p:spPr>
          <p:txBody>
            <a:bodyPr wrap="square" rtlCol="0">
              <a:spAutoFit/>
            </a:bodyPr>
            <a:lstStyle/>
            <a:p>
              <a:r>
                <a:rPr lang="de-DE" dirty="0">
                  <a:latin typeface="Comic Sans MS" panose="030F0902030302020204" pitchFamily="66" charset="0"/>
                </a:rPr>
                <a:t>5</a:t>
              </a:r>
            </a:p>
          </p:txBody>
        </p:sp>
        <p:sp>
          <p:nvSpPr>
            <p:cNvPr id="52" name="Textfeld 51">
              <a:extLst>
                <a:ext uri="{FF2B5EF4-FFF2-40B4-BE49-F238E27FC236}">
                  <a16:creationId xmlns:a16="http://schemas.microsoft.com/office/drawing/2014/main" id="{002899A6-8C26-A66B-3AC0-C48E91E86E72}"/>
                </a:ext>
              </a:extLst>
            </p:cNvPr>
            <p:cNvSpPr txBox="1"/>
            <p:nvPr/>
          </p:nvSpPr>
          <p:spPr>
            <a:xfrm>
              <a:off x="4660580" y="5208666"/>
              <a:ext cx="209869" cy="276999"/>
            </a:xfrm>
            <a:prstGeom prst="rect">
              <a:avLst/>
            </a:prstGeom>
            <a:noFill/>
          </p:spPr>
          <p:txBody>
            <a:bodyPr wrap="square" rtlCol="0">
              <a:spAutoFit/>
            </a:bodyPr>
            <a:lstStyle/>
            <a:p>
              <a:r>
                <a:rPr lang="de-DE" sz="1200" dirty="0">
                  <a:latin typeface="Comic Sans MS" panose="030F0902030302020204" pitchFamily="66" charset="0"/>
                </a:rPr>
                <a:t>1</a:t>
              </a:r>
            </a:p>
          </p:txBody>
        </p:sp>
      </p:grpSp>
      <p:cxnSp>
        <p:nvCxnSpPr>
          <p:cNvPr id="5" name="Gerade Verbindung 13">
            <a:extLst>
              <a:ext uri="{FF2B5EF4-FFF2-40B4-BE49-F238E27FC236}">
                <a16:creationId xmlns:a16="http://schemas.microsoft.com/office/drawing/2014/main" id="{38370302-07B0-754F-66F8-CB08AB7567AE}"/>
              </a:ext>
            </a:extLst>
          </p:cNvPr>
          <p:cNvCxnSpPr>
            <a:cxnSpLocks/>
          </p:cNvCxnSpPr>
          <p:nvPr/>
        </p:nvCxnSpPr>
        <p:spPr>
          <a:xfrm flipV="1">
            <a:off x="2203619" y="4418385"/>
            <a:ext cx="209869" cy="2373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liennummernplatzhalter 5">
            <a:extLst>
              <a:ext uri="{FF2B5EF4-FFF2-40B4-BE49-F238E27FC236}">
                <a16:creationId xmlns:a16="http://schemas.microsoft.com/office/drawing/2014/main" id="{73E4E358-8F6F-8703-E680-6798CD103603}"/>
              </a:ext>
            </a:extLst>
          </p:cNvPr>
          <p:cNvSpPr txBox="1">
            <a:spLocks/>
          </p:cNvSpPr>
          <p:nvPr/>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31</a:t>
            </a:fld>
            <a:endParaRPr lang="de-DE" dirty="0"/>
          </a:p>
        </p:txBody>
      </p:sp>
    </p:spTree>
    <p:extLst>
      <p:ext uri="{BB962C8B-B14F-4D97-AF65-F5344CB8AC3E}">
        <p14:creationId xmlns:p14="http://schemas.microsoft.com/office/powerpoint/2010/main" val="1010186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35764C7E-A442-2371-658F-CE1D02938605}"/>
              </a:ext>
            </a:extLst>
          </p:cNvPr>
          <p:cNvSpPr/>
          <p:nvPr/>
        </p:nvSpPr>
        <p:spPr>
          <a:xfrm>
            <a:off x="6607277" y="1904105"/>
            <a:ext cx="2057400" cy="2063211"/>
          </a:xfrm>
          <a:prstGeom prst="rect">
            <a:avLst/>
          </a:prstGeom>
          <a:solidFill>
            <a:schemeClr val="bg1"/>
          </a:solidFill>
          <a:ln w="19050">
            <a:solidFill>
              <a:srgbClr val="327A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17" name="Tabelle 16">
            <a:extLst>
              <a:ext uri="{FF2B5EF4-FFF2-40B4-BE49-F238E27FC236}">
                <a16:creationId xmlns:a16="http://schemas.microsoft.com/office/drawing/2014/main" id="{D563CC31-3EBC-B341-72A0-9AD463FFDF75}"/>
              </a:ext>
            </a:extLst>
          </p:cNvPr>
          <p:cNvGraphicFramePr>
            <a:graphicFrameLocks noGrp="1"/>
          </p:cNvGraphicFramePr>
          <p:nvPr>
            <p:extLst>
              <p:ext uri="{D42A27DB-BD31-4B8C-83A1-F6EECF244321}">
                <p14:modId xmlns:p14="http://schemas.microsoft.com/office/powerpoint/2010/main" val="1982087640"/>
              </p:ext>
            </p:extLst>
          </p:nvPr>
        </p:nvGraphicFramePr>
        <p:xfrm>
          <a:off x="6796943" y="1757410"/>
          <a:ext cx="1440000" cy="1828800"/>
        </p:xfrm>
        <a:graphic>
          <a:graphicData uri="http://schemas.openxmlformats.org/drawingml/2006/table">
            <a:tbl>
              <a:tblPr firstRow="1" bandRow="1">
                <a:tableStyleId>{2D5ABB26-0587-4C30-8999-92F81FD0307C}</a:tableStyleId>
              </a:tblPr>
              <a:tblGrid>
                <a:gridCol w="360000">
                  <a:extLst>
                    <a:ext uri="{9D8B030D-6E8A-4147-A177-3AD203B41FA5}">
                      <a16:colId xmlns:a16="http://schemas.microsoft.com/office/drawing/2014/main" val="1655509099"/>
                    </a:ext>
                  </a:extLst>
                </a:gridCol>
                <a:gridCol w="360000">
                  <a:extLst>
                    <a:ext uri="{9D8B030D-6E8A-4147-A177-3AD203B41FA5}">
                      <a16:colId xmlns:a16="http://schemas.microsoft.com/office/drawing/2014/main" val="987926525"/>
                    </a:ext>
                  </a:extLst>
                </a:gridCol>
                <a:gridCol w="360000">
                  <a:extLst>
                    <a:ext uri="{9D8B030D-6E8A-4147-A177-3AD203B41FA5}">
                      <a16:colId xmlns:a16="http://schemas.microsoft.com/office/drawing/2014/main" val="383625314"/>
                    </a:ext>
                  </a:extLst>
                </a:gridCol>
                <a:gridCol w="360000">
                  <a:extLst>
                    <a:ext uri="{9D8B030D-6E8A-4147-A177-3AD203B41FA5}">
                      <a16:colId xmlns:a16="http://schemas.microsoft.com/office/drawing/2014/main" val="462390792"/>
                    </a:ext>
                  </a:extLst>
                </a:gridCol>
              </a:tblGrid>
              <a:tr h="360000">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1071684"/>
                  </a:ext>
                </a:extLst>
              </a:tr>
              <a:tr h="360000">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0447618"/>
                  </a:ext>
                </a:extLst>
              </a:tr>
              <a:tr h="360000">
                <a:tc>
                  <a:txBody>
                    <a:bodyPr/>
                    <a:lstStyle/>
                    <a:p>
                      <a:endParaRPr lang="de-DE" dirty="0">
                        <a:latin typeface="Comic Sans MS" panose="030F09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717692"/>
                  </a:ext>
                </a:extLst>
              </a:tr>
              <a:tr h="360000">
                <a:tc>
                  <a:txBody>
                    <a:bodyPr/>
                    <a:lstStyle/>
                    <a:p>
                      <a:r>
                        <a:rPr lang="de-DE" dirty="0">
                          <a:latin typeface="Comic Sans MS" panose="030F09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3243018"/>
                  </a:ext>
                </a:extLst>
              </a:tr>
              <a:tr h="360000">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562981"/>
                  </a:ext>
                </a:extLst>
              </a:tr>
            </a:tbl>
          </a:graphicData>
        </a:graphic>
      </p:graphicFrame>
      <p:sp>
        <p:nvSpPr>
          <p:cNvPr id="2" name="Titel 1">
            <a:extLst>
              <a:ext uri="{FF2B5EF4-FFF2-40B4-BE49-F238E27FC236}">
                <a16:creationId xmlns:a16="http://schemas.microsoft.com/office/drawing/2014/main" id="{FF5A6055-F95C-8797-5C32-62F86B2A3DBA}"/>
              </a:ext>
            </a:extLst>
          </p:cNvPr>
          <p:cNvSpPr>
            <a:spLocks noGrp="1"/>
          </p:cNvSpPr>
          <p:nvPr>
            <p:ph type="title"/>
          </p:nvPr>
        </p:nvSpPr>
        <p:spPr/>
        <p:txBody>
          <a:bodyPr/>
          <a:lstStyle/>
          <a:p>
            <a:r>
              <a:rPr lang="de-DE" dirty="0"/>
              <a:t>Den Algorithmus verstehen</a:t>
            </a:r>
          </a:p>
        </p:txBody>
      </p:sp>
      <p:sp>
        <p:nvSpPr>
          <p:cNvPr id="3" name="Textplatzhalter 2">
            <a:extLst>
              <a:ext uri="{FF2B5EF4-FFF2-40B4-BE49-F238E27FC236}">
                <a16:creationId xmlns:a16="http://schemas.microsoft.com/office/drawing/2014/main" id="{4F6821C2-35DB-E84E-CBB5-B0425239ACDF}"/>
              </a:ext>
            </a:extLst>
          </p:cNvPr>
          <p:cNvSpPr>
            <a:spLocks noGrp="1"/>
          </p:cNvSpPr>
          <p:nvPr>
            <p:ph type="body" sz="quarter" idx="13"/>
          </p:nvPr>
        </p:nvSpPr>
        <p:spPr/>
        <p:txBody>
          <a:bodyPr/>
          <a:lstStyle/>
          <a:p>
            <a:r>
              <a:rPr lang="de-DE" dirty="0"/>
              <a:t>ENTBÜNDELUNGSVERFAHREN</a:t>
            </a:r>
          </a:p>
        </p:txBody>
      </p:sp>
      <p:sp>
        <p:nvSpPr>
          <p:cNvPr id="4" name="Inhaltsplatzhalter 3">
            <a:extLst>
              <a:ext uri="{FF2B5EF4-FFF2-40B4-BE49-F238E27FC236}">
                <a16:creationId xmlns:a16="http://schemas.microsoft.com/office/drawing/2014/main" id="{C8EE2E1F-7503-BEBD-6EA3-4535544142DB}"/>
              </a:ext>
            </a:extLst>
          </p:cNvPr>
          <p:cNvSpPr>
            <a:spLocks noGrp="1"/>
          </p:cNvSpPr>
          <p:nvPr>
            <p:ph idx="1"/>
          </p:nvPr>
        </p:nvSpPr>
        <p:spPr>
          <a:xfrm>
            <a:off x="1096423" y="1748860"/>
            <a:ext cx="4850668" cy="2754831"/>
          </a:xfrm>
        </p:spPr>
        <p:txBody>
          <a:bodyPr/>
          <a:lstStyle/>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de-DE" dirty="0">
                <a:effectLst/>
                <a:latin typeface="+mn-lt"/>
              </a:rPr>
              <a:t>Wenn der Minuend kleiner ist als der Subtrahend, wird er verändert, indem ein Stellenwert der nächsthöheren Stelle in 10 des nächstkleineren Stellenwerts entbündelt wird.</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de-DE" dirty="0">
                <a:latin typeface="+mn-lt"/>
              </a:rPr>
              <a:t>Die Entbündelung wird im jeweiligen Stellenwert vermerkt und direkt verrechnet.</a:t>
            </a:r>
            <a:endParaRPr lang="de-DE" dirty="0">
              <a:effectLst/>
              <a:latin typeface="+mn-lt"/>
            </a:endParaRPr>
          </a:p>
          <a:p>
            <a:pPr marR="0" lvl="0" algn="l" defTabSz="914400" rtl="0" eaLnBrk="1" fontAlgn="auto" latinLnBrk="0" hangingPunct="1">
              <a:spcBef>
                <a:spcPts val="0"/>
              </a:spcBef>
              <a:spcAft>
                <a:spcPts val="0"/>
              </a:spcAft>
              <a:buClrTx/>
              <a:buSzTx/>
              <a:tabLst/>
              <a:defRPr/>
            </a:pPr>
            <a:endParaRPr lang="de-DE" dirty="0">
              <a:effectLst/>
              <a:latin typeface="+mn-lt"/>
            </a:endParaRPr>
          </a:p>
        </p:txBody>
      </p:sp>
      <p:sp>
        <p:nvSpPr>
          <p:cNvPr id="6" name="Foliennummernplatzhalter 5">
            <a:extLst>
              <a:ext uri="{FF2B5EF4-FFF2-40B4-BE49-F238E27FC236}">
                <a16:creationId xmlns:a16="http://schemas.microsoft.com/office/drawing/2014/main" id="{6B924EDD-F8C9-9C75-1DF1-9530CB3E5ECC}"/>
              </a:ext>
            </a:extLst>
          </p:cNvPr>
          <p:cNvSpPr>
            <a:spLocks noGrp="1"/>
          </p:cNvSpPr>
          <p:nvPr>
            <p:ph type="sldNum" sz="quarter" idx="12"/>
          </p:nvPr>
        </p:nvSpPr>
        <p:spPr/>
        <p:txBody>
          <a:bodyPr/>
          <a:lstStyle/>
          <a:p>
            <a:fld id="{C3752B7C-18A9-864D-BBCB-54A9F41B5594}" type="slidenum">
              <a:rPr lang="de-DE" smtClean="0"/>
              <a:pPr/>
              <a:t>32</a:t>
            </a:fld>
            <a:endParaRPr lang="de-DE" dirty="0"/>
          </a:p>
        </p:txBody>
      </p:sp>
      <p:sp>
        <p:nvSpPr>
          <p:cNvPr id="7" name="Textfeld 6">
            <a:extLst>
              <a:ext uri="{FF2B5EF4-FFF2-40B4-BE49-F238E27FC236}">
                <a16:creationId xmlns:a16="http://schemas.microsoft.com/office/drawing/2014/main" id="{7F02D090-57FC-EFE3-E1C6-266CEC88D80C}"/>
              </a:ext>
            </a:extLst>
          </p:cNvPr>
          <p:cNvSpPr txBox="1"/>
          <p:nvPr/>
        </p:nvSpPr>
        <p:spPr>
          <a:xfrm>
            <a:off x="1096266" y="4953895"/>
            <a:ext cx="7347857" cy="1200329"/>
          </a:xfrm>
          <a:prstGeom prst="rect">
            <a:avLst/>
          </a:prstGeom>
          <a:solidFill>
            <a:srgbClr val="D9D9D9"/>
          </a:solidFill>
        </p:spPr>
        <p:txBody>
          <a:bodyPr wrap="square" rtlCol="0">
            <a:spAutoFit/>
          </a:bodyPr>
          <a:lstStyle/>
          <a:p>
            <a:r>
              <a:rPr lang="de-DE" dirty="0">
                <a:effectLst/>
                <a:latin typeface="+mn-lt"/>
              </a:rPr>
              <a:t>Besondere Schwierigkeit:</a:t>
            </a:r>
          </a:p>
          <a:p>
            <a:r>
              <a:rPr lang="de-DE" dirty="0"/>
              <a:t>E</a:t>
            </a:r>
            <a:r>
              <a:rPr lang="de-DE" dirty="0">
                <a:effectLst/>
                <a:latin typeface="+mn-lt"/>
              </a:rPr>
              <a:t>ine eventuell vorhandene Null im Minuenden kann nicht entbündelt werden, so dass zunächst der nächstgrößere Stellenwert entbündelt werden muss.</a:t>
            </a:r>
            <a:endParaRPr lang="de-DE" dirty="0"/>
          </a:p>
        </p:txBody>
      </p:sp>
      <p:cxnSp>
        <p:nvCxnSpPr>
          <p:cNvPr id="9" name="Gerade Verbindung 67">
            <a:extLst>
              <a:ext uri="{FF2B5EF4-FFF2-40B4-BE49-F238E27FC236}">
                <a16:creationId xmlns:a16="http://schemas.microsoft.com/office/drawing/2014/main" id="{51CDE1F0-466A-030B-C01C-010A380FFB50}"/>
              </a:ext>
            </a:extLst>
          </p:cNvPr>
          <p:cNvCxnSpPr>
            <a:cxnSpLocks/>
          </p:cNvCxnSpPr>
          <p:nvPr/>
        </p:nvCxnSpPr>
        <p:spPr>
          <a:xfrm>
            <a:off x="7231777" y="3388536"/>
            <a:ext cx="9152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CEBA3A57-7BBD-0691-548C-548D51593DAC}"/>
              </a:ext>
            </a:extLst>
          </p:cNvPr>
          <p:cNvSpPr txBox="1"/>
          <p:nvPr/>
        </p:nvSpPr>
        <p:spPr>
          <a:xfrm>
            <a:off x="7488000" y="2124000"/>
            <a:ext cx="399126" cy="307777"/>
          </a:xfrm>
          <a:prstGeom prst="rect">
            <a:avLst/>
          </a:prstGeom>
          <a:noFill/>
        </p:spPr>
        <p:txBody>
          <a:bodyPr wrap="square" rtlCol="0">
            <a:spAutoFit/>
          </a:bodyPr>
          <a:lstStyle/>
          <a:p>
            <a:r>
              <a:rPr lang="de-DE" sz="1400" dirty="0">
                <a:latin typeface="Comic Sans MS" panose="030F0902030302020204" pitchFamily="66" charset="0"/>
              </a:rPr>
              <a:t>10</a:t>
            </a:r>
          </a:p>
        </p:txBody>
      </p:sp>
      <p:sp>
        <p:nvSpPr>
          <p:cNvPr id="13" name="Textfeld 12">
            <a:extLst>
              <a:ext uri="{FF2B5EF4-FFF2-40B4-BE49-F238E27FC236}">
                <a16:creationId xmlns:a16="http://schemas.microsoft.com/office/drawing/2014/main" id="{8F0F52E0-96C0-D3A1-5025-D9997C49FAFD}"/>
              </a:ext>
            </a:extLst>
          </p:cNvPr>
          <p:cNvSpPr txBox="1"/>
          <p:nvPr/>
        </p:nvSpPr>
        <p:spPr>
          <a:xfrm>
            <a:off x="7205387" y="3407876"/>
            <a:ext cx="209869" cy="369332"/>
          </a:xfrm>
          <a:prstGeom prst="rect">
            <a:avLst/>
          </a:prstGeom>
          <a:noFill/>
        </p:spPr>
        <p:txBody>
          <a:bodyPr wrap="square" rtlCol="0">
            <a:spAutoFit/>
          </a:bodyPr>
          <a:lstStyle/>
          <a:p>
            <a:r>
              <a:rPr lang="de-DE" dirty="0">
                <a:latin typeface="Comic Sans MS" panose="030F0902030302020204" pitchFamily="66" charset="0"/>
              </a:rPr>
              <a:t>1</a:t>
            </a:r>
          </a:p>
        </p:txBody>
      </p:sp>
      <p:sp>
        <p:nvSpPr>
          <p:cNvPr id="14" name="Textfeld 13">
            <a:extLst>
              <a:ext uri="{FF2B5EF4-FFF2-40B4-BE49-F238E27FC236}">
                <a16:creationId xmlns:a16="http://schemas.microsoft.com/office/drawing/2014/main" id="{63EEC982-2DF8-26C9-D809-AE12711EFA5F}"/>
              </a:ext>
            </a:extLst>
          </p:cNvPr>
          <p:cNvSpPr txBox="1"/>
          <p:nvPr/>
        </p:nvSpPr>
        <p:spPr>
          <a:xfrm>
            <a:off x="7556389" y="3407876"/>
            <a:ext cx="209869" cy="369332"/>
          </a:xfrm>
          <a:prstGeom prst="rect">
            <a:avLst/>
          </a:prstGeom>
          <a:noFill/>
        </p:spPr>
        <p:txBody>
          <a:bodyPr wrap="square" rtlCol="0">
            <a:spAutoFit/>
          </a:bodyPr>
          <a:lstStyle/>
          <a:p>
            <a:r>
              <a:rPr lang="de-DE" dirty="0">
                <a:latin typeface="Comic Sans MS" panose="030F0902030302020204" pitchFamily="66" charset="0"/>
              </a:rPr>
              <a:t>3</a:t>
            </a:r>
          </a:p>
        </p:txBody>
      </p:sp>
      <p:sp>
        <p:nvSpPr>
          <p:cNvPr id="15" name="Textfeld 14">
            <a:extLst>
              <a:ext uri="{FF2B5EF4-FFF2-40B4-BE49-F238E27FC236}">
                <a16:creationId xmlns:a16="http://schemas.microsoft.com/office/drawing/2014/main" id="{FE2E3FCC-D57C-8045-715F-CD7936A46D81}"/>
              </a:ext>
            </a:extLst>
          </p:cNvPr>
          <p:cNvSpPr txBox="1"/>
          <p:nvPr/>
        </p:nvSpPr>
        <p:spPr>
          <a:xfrm>
            <a:off x="7890606" y="3407876"/>
            <a:ext cx="209869" cy="369332"/>
          </a:xfrm>
          <a:prstGeom prst="rect">
            <a:avLst/>
          </a:prstGeom>
          <a:noFill/>
        </p:spPr>
        <p:txBody>
          <a:bodyPr wrap="square" rtlCol="0">
            <a:spAutoFit/>
          </a:bodyPr>
          <a:lstStyle/>
          <a:p>
            <a:r>
              <a:rPr lang="de-DE" dirty="0">
                <a:latin typeface="Comic Sans MS" panose="030F0902030302020204" pitchFamily="66" charset="0"/>
              </a:rPr>
              <a:t>5</a:t>
            </a:r>
          </a:p>
        </p:txBody>
      </p:sp>
      <p:cxnSp>
        <p:nvCxnSpPr>
          <p:cNvPr id="31" name="Gerade Verbindung 24">
            <a:extLst>
              <a:ext uri="{FF2B5EF4-FFF2-40B4-BE49-F238E27FC236}">
                <a16:creationId xmlns:a16="http://schemas.microsoft.com/office/drawing/2014/main" id="{2500D044-01BB-3883-A051-086433CDB8BC}"/>
              </a:ext>
            </a:extLst>
          </p:cNvPr>
          <p:cNvCxnSpPr>
            <a:cxnSpLocks/>
          </p:cNvCxnSpPr>
          <p:nvPr/>
        </p:nvCxnSpPr>
        <p:spPr>
          <a:xfrm flipV="1">
            <a:off x="7554587" y="2534733"/>
            <a:ext cx="209869" cy="2373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24">
            <a:extLst>
              <a:ext uri="{FF2B5EF4-FFF2-40B4-BE49-F238E27FC236}">
                <a16:creationId xmlns:a16="http://schemas.microsoft.com/office/drawing/2014/main" id="{DF8F69D3-3584-1891-4C13-3515CD8A1DB0}"/>
              </a:ext>
            </a:extLst>
          </p:cNvPr>
          <p:cNvCxnSpPr>
            <a:cxnSpLocks/>
          </p:cNvCxnSpPr>
          <p:nvPr/>
        </p:nvCxnSpPr>
        <p:spPr>
          <a:xfrm flipV="1">
            <a:off x="7220614" y="2530161"/>
            <a:ext cx="209869" cy="2373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feld 32">
            <a:extLst>
              <a:ext uri="{FF2B5EF4-FFF2-40B4-BE49-F238E27FC236}">
                <a16:creationId xmlns:a16="http://schemas.microsoft.com/office/drawing/2014/main" id="{F0D194EF-8EA8-D531-5D39-B28E9F9D4F64}"/>
              </a:ext>
            </a:extLst>
          </p:cNvPr>
          <p:cNvSpPr txBox="1"/>
          <p:nvPr/>
        </p:nvSpPr>
        <p:spPr>
          <a:xfrm>
            <a:off x="7159928" y="2257200"/>
            <a:ext cx="209869" cy="307777"/>
          </a:xfrm>
          <a:prstGeom prst="rect">
            <a:avLst/>
          </a:prstGeom>
          <a:noFill/>
        </p:spPr>
        <p:txBody>
          <a:bodyPr wrap="square" rtlCol="0">
            <a:spAutoFit/>
          </a:bodyPr>
          <a:lstStyle/>
          <a:p>
            <a:r>
              <a:rPr lang="de-DE" sz="1400" dirty="0">
                <a:latin typeface="Comic Sans MS" panose="030F0902030302020204" pitchFamily="66" charset="0"/>
              </a:rPr>
              <a:t>6</a:t>
            </a:r>
          </a:p>
        </p:txBody>
      </p:sp>
      <p:sp>
        <p:nvSpPr>
          <p:cNvPr id="5" name="Textfeld 4">
            <a:extLst>
              <a:ext uri="{FF2B5EF4-FFF2-40B4-BE49-F238E27FC236}">
                <a16:creationId xmlns:a16="http://schemas.microsoft.com/office/drawing/2014/main" id="{FDBD91C6-FE27-56EF-8967-E11728BDE024}"/>
              </a:ext>
            </a:extLst>
          </p:cNvPr>
          <p:cNvSpPr txBox="1"/>
          <p:nvPr/>
        </p:nvSpPr>
        <p:spPr>
          <a:xfrm>
            <a:off x="7520531" y="2295790"/>
            <a:ext cx="209869" cy="307777"/>
          </a:xfrm>
          <a:prstGeom prst="rect">
            <a:avLst/>
          </a:prstGeom>
          <a:noFill/>
        </p:spPr>
        <p:txBody>
          <a:bodyPr wrap="square" rtlCol="0">
            <a:spAutoFit/>
          </a:bodyPr>
          <a:lstStyle/>
          <a:p>
            <a:r>
              <a:rPr lang="de-DE" sz="1400" dirty="0">
                <a:latin typeface="Comic Sans MS" panose="030F0902030302020204" pitchFamily="66" charset="0"/>
              </a:rPr>
              <a:t>0</a:t>
            </a:r>
          </a:p>
        </p:txBody>
      </p:sp>
      <p:sp>
        <p:nvSpPr>
          <p:cNvPr id="10" name="Textfeld 9">
            <a:extLst>
              <a:ext uri="{FF2B5EF4-FFF2-40B4-BE49-F238E27FC236}">
                <a16:creationId xmlns:a16="http://schemas.microsoft.com/office/drawing/2014/main" id="{22A1C96D-68EA-FB2C-6907-26A32F61D297}"/>
              </a:ext>
            </a:extLst>
          </p:cNvPr>
          <p:cNvSpPr txBox="1"/>
          <p:nvPr/>
        </p:nvSpPr>
        <p:spPr>
          <a:xfrm>
            <a:off x="7906212" y="2256701"/>
            <a:ext cx="399126" cy="307777"/>
          </a:xfrm>
          <a:prstGeom prst="rect">
            <a:avLst/>
          </a:prstGeom>
          <a:noFill/>
        </p:spPr>
        <p:txBody>
          <a:bodyPr wrap="square" rtlCol="0">
            <a:spAutoFit/>
          </a:bodyPr>
          <a:lstStyle/>
          <a:p>
            <a:r>
              <a:rPr lang="de-DE" sz="1400" dirty="0">
                <a:latin typeface="Comic Sans MS" panose="030F0902030302020204" pitchFamily="66" charset="0"/>
              </a:rPr>
              <a:t>10</a:t>
            </a:r>
          </a:p>
        </p:txBody>
      </p:sp>
    </p:spTree>
    <p:extLst>
      <p:ext uri="{BB962C8B-B14F-4D97-AF65-F5344CB8AC3E}">
        <p14:creationId xmlns:p14="http://schemas.microsoft.com/office/powerpoint/2010/main" val="2997079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5" name="Rechteck 84">
            <a:extLst>
              <a:ext uri="{FF2B5EF4-FFF2-40B4-BE49-F238E27FC236}">
                <a16:creationId xmlns:a16="http://schemas.microsoft.com/office/drawing/2014/main" id="{A950935E-2D60-5374-CDDE-A2E2AE0E2AB7}"/>
              </a:ext>
            </a:extLst>
          </p:cNvPr>
          <p:cNvSpPr/>
          <p:nvPr/>
        </p:nvSpPr>
        <p:spPr>
          <a:xfrm>
            <a:off x="6607277" y="1904105"/>
            <a:ext cx="2057400" cy="2063211"/>
          </a:xfrm>
          <a:prstGeom prst="rect">
            <a:avLst/>
          </a:prstGeom>
          <a:solidFill>
            <a:schemeClr val="bg1"/>
          </a:solidFill>
          <a:ln w="19050">
            <a:solidFill>
              <a:srgbClr val="327A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83" name="Tabelle 82">
            <a:extLst>
              <a:ext uri="{FF2B5EF4-FFF2-40B4-BE49-F238E27FC236}">
                <a16:creationId xmlns:a16="http://schemas.microsoft.com/office/drawing/2014/main" id="{EEC439DE-8718-B463-DD7B-914E1F8FC752}"/>
              </a:ext>
            </a:extLst>
          </p:cNvPr>
          <p:cNvGraphicFramePr>
            <a:graphicFrameLocks noGrp="1"/>
          </p:cNvGraphicFramePr>
          <p:nvPr>
            <p:extLst>
              <p:ext uri="{D42A27DB-BD31-4B8C-83A1-F6EECF244321}">
                <p14:modId xmlns:p14="http://schemas.microsoft.com/office/powerpoint/2010/main" val="1990201334"/>
              </p:ext>
            </p:extLst>
          </p:nvPr>
        </p:nvGraphicFramePr>
        <p:xfrm>
          <a:off x="6796943" y="1757410"/>
          <a:ext cx="1440000" cy="1828800"/>
        </p:xfrm>
        <a:graphic>
          <a:graphicData uri="http://schemas.openxmlformats.org/drawingml/2006/table">
            <a:tbl>
              <a:tblPr firstRow="1" bandRow="1">
                <a:tableStyleId>{2D5ABB26-0587-4C30-8999-92F81FD0307C}</a:tableStyleId>
              </a:tblPr>
              <a:tblGrid>
                <a:gridCol w="360000">
                  <a:extLst>
                    <a:ext uri="{9D8B030D-6E8A-4147-A177-3AD203B41FA5}">
                      <a16:colId xmlns:a16="http://schemas.microsoft.com/office/drawing/2014/main" val="1655509099"/>
                    </a:ext>
                  </a:extLst>
                </a:gridCol>
                <a:gridCol w="360000">
                  <a:extLst>
                    <a:ext uri="{9D8B030D-6E8A-4147-A177-3AD203B41FA5}">
                      <a16:colId xmlns:a16="http://schemas.microsoft.com/office/drawing/2014/main" val="987926525"/>
                    </a:ext>
                  </a:extLst>
                </a:gridCol>
                <a:gridCol w="360000">
                  <a:extLst>
                    <a:ext uri="{9D8B030D-6E8A-4147-A177-3AD203B41FA5}">
                      <a16:colId xmlns:a16="http://schemas.microsoft.com/office/drawing/2014/main" val="383625314"/>
                    </a:ext>
                  </a:extLst>
                </a:gridCol>
                <a:gridCol w="360000">
                  <a:extLst>
                    <a:ext uri="{9D8B030D-6E8A-4147-A177-3AD203B41FA5}">
                      <a16:colId xmlns:a16="http://schemas.microsoft.com/office/drawing/2014/main" val="462390792"/>
                    </a:ext>
                  </a:extLst>
                </a:gridCol>
              </a:tblGrid>
              <a:tr h="360000">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1071684"/>
                  </a:ext>
                </a:extLst>
              </a:tr>
              <a:tr h="360000">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0447618"/>
                  </a:ext>
                </a:extLst>
              </a:tr>
              <a:tr h="360000">
                <a:tc>
                  <a:txBody>
                    <a:bodyPr/>
                    <a:lstStyle/>
                    <a:p>
                      <a:endParaRPr lang="de-DE" dirty="0">
                        <a:latin typeface="Comic Sans MS" panose="030F09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717692"/>
                  </a:ext>
                </a:extLst>
              </a:tr>
              <a:tr h="360000">
                <a:tc>
                  <a:txBody>
                    <a:bodyPr/>
                    <a:lstStyle/>
                    <a:p>
                      <a:r>
                        <a:rPr lang="de-DE" dirty="0">
                          <a:latin typeface="Comic Sans MS" panose="030F09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3243018"/>
                  </a:ext>
                </a:extLst>
              </a:tr>
              <a:tr h="360000">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562981"/>
                  </a:ext>
                </a:extLst>
              </a:tr>
            </a:tbl>
          </a:graphicData>
        </a:graphic>
      </p:graphicFrame>
      <p:sp>
        <p:nvSpPr>
          <p:cNvPr id="2" name="Titel 1">
            <a:extLst>
              <a:ext uri="{FF2B5EF4-FFF2-40B4-BE49-F238E27FC236}">
                <a16:creationId xmlns:a16="http://schemas.microsoft.com/office/drawing/2014/main" id="{FF5A6055-F95C-8797-5C32-62F86B2A3DBA}"/>
              </a:ext>
            </a:extLst>
          </p:cNvPr>
          <p:cNvSpPr>
            <a:spLocks noGrp="1"/>
          </p:cNvSpPr>
          <p:nvPr>
            <p:ph type="title"/>
          </p:nvPr>
        </p:nvSpPr>
        <p:spPr/>
        <p:txBody>
          <a:bodyPr/>
          <a:lstStyle/>
          <a:p>
            <a:r>
              <a:rPr lang="de-DE" dirty="0"/>
              <a:t>Den Algorithmus verstehen</a:t>
            </a:r>
          </a:p>
        </p:txBody>
      </p:sp>
      <p:sp>
        <p:nvSpPr>
          <p:cNvPr id="3" name="Textplatzhalter 2">
            <a:extLst>
              <a:ext uri="{FF2B5EF4-FFF2-40B4-BE49-F238E27FC236}">
                <a16:creationId xmlns:a16="http://schemas.microsoft.com/office/drawing/2014/main" id="{4F6821C2-35DB-E84E-CBB5-B0425239ACDF}"/>
              </a:ext>
            </a:extLst>
          </p:cNvPr>
          <p:cNvSpPr>
            <a:spLocks noGrp="1"/>
          </p:cNvSpPr>
          <p:nvPr>
            <p:ph type="body" sz="quarter" idx="13"/>
          </p:nvPr>
        </p:nvSpPr>
        <p:spPr/>
        <p:txBody>
          <a:bodyPr/>
          <a:lstStyle/>
          <a:p>
            <a:r>
              <a:rPr lang="de-DE" dirty="0"/>
              <a:t>ERWEITERUNGSVERFAHREN</a:t>
            </a:r>
          </a:p>
        </p:txBody>
      </p:sp>
      <p:sp>
        <p:nvSpPr>
          <p:cNvPr id="4" name="Inhaltsplatzhalter 3">
            <a:extLst>
              <a:ext uri="{FF2B5EF4-FFF2-40B4-BE49-F238E27FC236}">
                <a16:creationId xmlns:a16="http://schemas.microsoft.com/office/drawing/2014/main" id="{198F6784-5B49-25AC-961B-8F90EDDCB4D6}"/>
              </a:ext>
            </a:extLst>
          </p:cNvPr>
          <p:cNvSpPr>
            <a:spLocks noGrp="1"/>
          </p:cNvSpPr>
          <p:nvPr>
            <p:ph idx="1"/>
          </p:nvPr>
        </p:nvSpPr>
        <p:spPr>
          <a:xfrm>
            <a:off x="1096424" y="1748860"/>
            <a:ext cx="4951086" cy="4418617"/>
          </a:xfrm>
        </p:spPr>
        <p:txBody>
          <a:bodyPr/>
          <a:lstStyle/>
          <a:p>
            <a:pPr marL="285750" indent="-285750">
              <a:buFont typeface="Arial" panose="020B0604020202020204" pitchFamily="34" charset="0"/>
              <a:buChar char="•"/>
            </a:pPr>
            <a:r>
              <a:rPr lang="de-DE" dirty="0">
                <a:effectLst/>
                <a:latin typeface="+mn-lt"/>
              </a:rPr>
              <a:t>Sowohl Minuend als auch Subtrahend werden um denselben </a:t>
            </a:r>
            <a:r>
              <a:rPr lang="de-DE" dirty="0">
                <a:latin typeface="+mn-lt"/>
              </a:rPr>
              <a:t>Wert </a:t>
            </a:r>
            <a:r>
              <a:rPr lang="de-DE" dirty="0">
                <a:effectLst/>
                <a:latin typeface="+mn-lt"/>
              </a:rPr>
              <a:t>vergrößert      (z. B. um 10 Einer im Minuenden und          1 Zehner im Subtrahenden).</a:t>
            </a:r>
          </a:p>
          <a:p>
            <a:pPr marL="285750" indent="-285750">
              <a:buFont typeface="Arial" panose="020B0604020202020204" pitchFamily="34" charset="0"/>
              <a:buChar char="•"/>
            </a:pPr>
            <a:r>
              <a:rPr lang="de-DE" dirty="0">
                <a:effectLst/>
                <a:latin typeface="+mn-lt"/>
              </a:rPr>
              <a:t>Die Differenz, also der Unterschied zwischen beiden Zahlen, verändert sich durch dieses Vorgehen nicht, die beiden Zahlen schon (Gesetz von der Konstanz der Differenz).</a:t>
            </a:r>
            <a:endParaRPr lang="de-DE" dirty="0">
              <a:latin typeface="+mn-lt"/>
            </a:endParaRPr>
          </a:p>
        </p:txBody>
      </p:sp>
      <p:sp>
        <p:nvSpPr>
          <p:cNvPr id="6" name="Foliennummernplatzhalter 5">
            <a:extLst>
              <a:ext uri="{FF2B5EF4-FFF2-40B4-BE49-F238E27FC236}">
                <a16:creationId xmlns:a16="http://schemas.microsoft.com/office/drawing/2014/main" id="{6B924EDD-F8C9-9C75-1DF1-9530CB3E5ECC}"/>
              </a:ext>
            </a:extLst>
          </p:cNvPr>
          <p:cNvSpPr>
            <a:spLocks noGrp="1"/>
          </p:cNvSpPr>
          <p:nvPr>
            <p:ph type="sldNum" sz="quarter" idx="12"/>
          </p:nvPr>
        </p:nvSpPr>
        <p:spPr/>
        <p:txBody>
          <a:bodyPr/>
          <a:lstStyle/>
          <a:p>
            <a:fld id="{C3752B7C-18A9-864D-BBCB-54A9F41B5594}" type="slidenum">
              <a:rPr lang="de-DE" smtClean="0"/>
              <a:pPr/>
              <a:t>33</a:t>
            </a:fld>
            <a:endParaRPr lang="de-DE" dirty="0"/>
          </a:p>
        </p:txBody>
      </p:sp>
      <p:cxnSp>
        <p:nvCxnSpPr>
          <p:cNvPr id="68" name="Gerade Verbindung 67">
            <a:extLst>
              <a:ext uri="{FF2B5EF4-FFF2-40B4-BE49-F238E27FC236}">
                <a16:creationId xmlns:a16="http://schemas.microsoft.com/office/drawing/2014/main" id="{DC52672B-B434-78FD-5750-D7627D920D26}"/>
              </a:ext>
            </a:extLst>
          </p:cNvPr>
          <p:cNvCxnSpPr>
            <a:cxnSpLocks/>
          </p:cNvCxnSpPr>
          <p:nvPr/>
        </p:nvCxnSpPr>
        <p:spPr>
          <a:xfrm>
            <a:off x="7231777" y="3388536"/>
            <a:ext cx="9152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feld 68">
            <a:extLst>
              <a:ext uri="{FF2B5EF4-FFF2-40B4-BE49-F238E27FC236}">
                <a16:creationId xmlns:a16="http://schemas.microsoft.com/office/drawing/2014/main" id="{99850F86-C700-DD1E-B3A9-705A6983E98B}"/>
              </a:ext>
            </a:extLst>
          </p:cNvPr>
          <p:cNvSpPr txBox="1"/>
          <p:nvPr/>
        </p:nvSpPr>
        <p:spPr>
          <a:xfrm>
            <a:off x="7220614" y="3179360"/>
            <a:ext cx="209869" cy="276999"/>
          </a:xfrm>
          <a:prstGeom prst="rect">
            <a:avLst/>
          </a:prstGeom>
          <a:noFill/>
        </p:spPr>
        <p:txBody>
          <a:bodyPr wrap="square" rtlCol="0">
            <a:spAutoFit/>
          </a:bodyPr>
          <a:lstStyle/>
          <a:p>
            <a:r>
              <a:rPr lang="de-DE" sz="1200" dirty="0">
                <a:latin typeface="Comic Sans MS" panose="030F0902030302020204" pitchFamily="66" charset="0"/>
              </a:rPr>
              <a:t>1</a:t>
            </a:r>
          </a:p>
        </p:txBody>
      </p:sp>
      <p:sp>
        <p:nvSpPr>
          <p:cNvPr id="70" name="Textfeld 69">
            <a:extLst>
              <a:ext uri="{FF2B5EF4-FFF2-40B4-BE49-F238E27FC236}">
                <a16:creationId xmlns:a16="http://schemas.microsoft.com/office/drawing/2014/main" id="{799A2E66-9332-EFAC-2B44-227F16725E46}"/>
              </a:ext>
            </a:extLst>
          </p:cNvPr>
          <p:cNvSpPr txBox="1"/>
          <p:nvPr/>
        </p:nvSpPr>
        <p:spPr>
          <a:xfrm>
            <a:off x="7906212" y="2256701"/>
            <a:ext cx="399126" cy="307777"/>
          </a:xfrm>
          <a:prstGeom prst="rect">
            <a:avLst/>
          </a:prstGeom>
          <a:noFill/>
        </p:spPr>
        <p:txBody>
          <a:bodyPr wrap="square" rtlCol="0">
            <a:spAutoFit/>
          </a:bodyPr>
          <a:lstStyle/>
          <a:p>
            <a:r>
              <a:rPr lang="de-DE" sz="1400" dirty="0">
                <a:latin typeface="Comic Sans MS" panose="030F0902030302020204" pitchFamily="66" charset="0"/>
              </a:rPr>
              <a:t>10</a:t>
            </a:r>
          </a:p>
        </p:txBody>
      </p:sp>
      <p:sp>
        <p:nvSpPr>
          <p:cNvPr id="71" name="Textfeld 70">
            <a:extLst>
              <a:ext uri="{FF2B5EF4-FFF2-40B4-BE49-F238E27FC236}">
                <a16:creationId xmlns:a16="http://schemas.microsoft.com/office/drawing/2014/main" id="{04AC5139-449A-B75A-06AB-C56E281E5978}"/>
              </a:ext>
            </a:extLst>
          </p:cNvPr>
          <p:cNvSpPr txBox="1"/>
          <p:nvPr/>
        </p:nvSpPr>
        <p:spPr>
          <a:xfrm>
            <a:off x="7518980" y="2256702"/>
            <a:ext cx="399126" cy="307777"/>
          </a:xfrm>
          <a:prstGeom prst="rect">
            <a:avLst/>
          </a:prstGeom>
          <a:noFill/>
        </p:spPr>
        <p:txBody>
          <a:bodyPr wrap="square" rtlCol="0">
            <a:spAutoFit/>
          </a:bodyPr>
          <a:lstStyle/>
          <a:p>
            <a:r>
              <a:rPr lang="de-DE" sz="1400" dirty="0">
                <a:latin typeface="Comic Sans MS" panose="030F0902030302020204" pitchFamily="66" charset="0"/>
              </a:rPr>
              <a:t>10</a:t>
            </a:r>
          </a:p>
        </p:txBody>
      </p:sp>
      <p:sp>
        <p:nvSpPr>
          <p:cNvPr id="72" name="Textfeld 71">
            <a:extLst>
              <a:ext uri="{FF2B5EF4-FFF2-40B4-BE49-F238E27FC236}">
                <a16:creationId xmlns:a16="http://schemas.microsoft.com/office/drawing/2014/main" id="{A171C45B-10C4-4EDA-4DE2-4768C7EF4AAF}"/>
              </a:ext>
            </a:extLst>
          </p:cNvPr>
          <p:cNvSpPr txBox="1"/>
          <p:nvPr/>
        </p:nvSpPr>
        <p:spPr>
          <a:xfrm>
            <a:off x="7205387" y="3407876"/>
            <a:ext cx="209869" cy="369332"/>
          </a:xfrm>
          <a:prstGeom prst="rect">
            <a:avLst/>
          </a:prstGeom>
          <a:noFill/>
        </p:spPr>
        <p:txBody>
          <a:bodyPr wrap="square" rtlCol="0">
            <a:spAutoFit/>
          </a:bodyPr>
          <a:lstStyle/>
          <a:p>
            <a:r>
              <a:rPr lang="de-DE" dirty="0">
                <a:latin typeface="Comic Sans MS" panose="030F0902030302020204" pitchFamily="66" charset="0"/>
              </a:rPr>
              <a:t>1</a:t>
            </a:r>
          </a:p>
        </p:txBody>
      </p:sp>
      <p:sp>
        <p:nvSpPr>
          <p:cNvPr id="73" name="Textfeld 72">
            <a:extLst>
              <a:ext uri="{FF2B5EF4-FFF2-40B4-BE49-F238E27FC236}">
                <a16:creationId xmlns:a16="http://schemas.microsoft.com/office/drawing/2014/main" id="{08375D53-6ACD-1BF9-42ED-9544E0C0D04D}"/>
              </a:ext>
            </a:extLst>
          </p:cNvPr>
          <p:cNvSpPr txBox="1"/>
          <p:nvPr/>
        </p:nvSpPr>
        <p:spPr>
          <a:xfrm>
            <a:off x="7556389" y="3407876"/>
            <a:ext cx="209869" cy="369332"/>
          </a:xfrm>
          <a:prstGeom prst="rect">
            <a:avLst/>
          </a:prstGeom>
          <a:noFill/>
        </p:spPr>
        <p:txBody>
          <a:bodyPr wrap="square" rtlCol="0">
            <a:spAutoFit/>
          </a:bodyPr>
          <a:lstStyle/>
          <a:p>
            <a:r>
              <a:rPr lang="de-DE" dirty="0">
                <a:latin typeface="Comic Sans MS" panose="030F0902030302020204" pitchFamily="66" charset="0"/>
              </a:rPr>
              <a:t>3</a:t>
            </a:r>
          </a:p>
        </p:txBody>
      </p:sp>
      <p:sp>
        <p:nvSpPr>
          <p:cNvPr id="74" name="Textfeld 73">
            <a:extLst>
              <a:ext uri="{FF2B5EF4-FFF2-40B4-BE49-F238E27FC236}">
                <a16:creationId xmlns:a16="http://schemas.microsoft.com/office/drawing/2014/main" id="{5BE8B74F-0EAC-761A-FA48-272DD6246B61}"/>
              </a:ext>
            </a:extLst>
          </p:cNvPr>
          <p:cNvSpPr txBox="1"/>
          <p:nvPr/>
        </p:nvSpPr>
        <p:spPr>
          <a:xfrm>
            <a:off x="7890606" y="3407876"/>
            <a:ext cx="209869" cy="369332"/>
          </a:xfrm>
          <a:prstGeom prst="rect">
            <a:avLst/>
          </a:prstGeom>
          <a:noFill/>
        </p:spPr>
        <p:txBody>
          <a:bodyPr wrap="square" rtlCol="0">
            <a:spAutoFit/>
          </a:bodyPr>
          <a:lstStyle/>
          <a:p>
            <a:r>
              <a:rPr lang="de-DE" dirty="0">
                <a:latin typeface="Comic Sans MS" panose="030F0902030302020204" pitchFamily="66" charset="0"/>
              </a:rPr>
              <a:t>5</a:t>
            </a:r>
          </a:p>
        </p:txBody>
      </p:sp>
      <p:sp>
        <p:nvSpPr>
          <p:cNvPr id="75" name="Textfeld 74">
            <a:extLst>
              <a:ext uri="{FF2B5EF4-FFF2-40B4-BE49-F238E27FC236}">
                <a16:creationId xmlns:a16="http://schemas.microsoft.com/office/drawing/2014/main" id="{0E25C202-67FB-684D-AE95-F246A57637E9}"/>
              </a:ext>
            </a:extLst>
          </p:cNvPr>
          <p:cNvSpPr txBox="1"/>
          <p:nvPr/>
        </p:nvSpPr>
        <p:spPr>
          <a:xfrm>
            <a:off x="7573400" y="3184153"/>
            <a:ext cx="209869" cy="276999"/>
          </a:xfrm>
          <a:prstGeom prst="rect">
            <a:avLst/>
          </a:prstGeom>
          <a:noFill/>
        </p:spPr>
        <p:txBody>
          <a:bodyPr wrap="square" rtlCol="0">
            <a:spAutoFit/>
          </a:bodyPr>
          <a:lstStyle/>
          <a:p>
            <a:r>
              <a:rPr lang="de-DE" sz="1200" dirty="0">
                <a:latin typeface="Comic Sans MS" panose="030F0902030302020204" pitchFamily="66" charset="0"/>
              </a:rPr>
              <a:t>1</a:t>
            </a:r>
          </a:p>
        </p:txBody>
      </p:sp>
    </p:spTree>
    <p:extLst>
      <p:ext uri="{BB962C8B-B14F-4D97-AF65-F5344CB8AC3E}">
        <p14:creationId xmlns:p14="http://schemas.microsoft.com/office/powerpoint/2010/main" val="3805535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5D4BFDDF-DDE9-2721-9E61-EFF1CBC16F83}"/>
              </a:ext>
            </a:extLst>
          </p:cNvPr>
          <p:cNvSpPr/>
          <p:nvPr/>
        </p:nvSpPr>
        <p:spPr>
          <a:xfrm>
            <a:off x="6607277" y="1904105"/>
            <a:ext cx="2057400" cy="2063211"/>
          </a:xfrm>
          <a:prstGeom prst="rect">
            <a:avLst/>
          </a:prstGeom>
          <a:solidFill>
            <a:schemeClr val="bg1"/>
          </a:solidFill>
          <a:ln w="19050">
            <a:solidFill>
              <a:srgbClr val="327A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FF5A6055-F95C-8797-5C32-62F86B2A3DBA}"/>
              </a:ext>
            </a:extLst>
          </p:cNvPr>
          <p:cNvSpPr>
            <a:spLocks noGrp="1"/>
          </p:cNvSpPr>
          <p:nvPr>
            <p:ph type="title"/>
          </p:nvPr>
        </p:nvSpPr>
        <p:spPr/>
        <p:txBody>
          <a:bodyPr/>
          <a:lstStyle/>
          <a:p>
            <a:r>
              <a:rPr lang="de-DE" dirty="0"/>
              <a:t>Den Algorithmus verstehen</a:t>
            </a:r>
          </a:p>
        </p:txBody>
      </p:sp>
      <p:sp>
        <p:nvSpPr>
          <p:cNvPr id="3" name="Textplatzhalter 2">
            <a:extLst>
              <a:ext uri="{FF2B5EF4-FFF2-40B4-BE49-F238E27FC236}">
                <a16:creationId xmlns:a16="http://schemas.microsoft.com/office/drawing/2014/main" id="{4F6821C2-35DB-E84E-CBB5-B0425239ACDF}"/>
              </a:ext>
            </a:extLst>
          </p:cNvPr>
          <p:cNvSpPr>
            <a:spLocks noGrp="1"/>
          </p:cNvSpPr>
          <p:nvPr>
            <p:ph type="body" sz="quarter" idx="13"/>
          </p:nvPr>
        </p:nvSpPr>
        <p:spPr/>
        <p:txBody>
          <a:bodyPr/>
          <a:lstStyle/>
          <a:p>
            <a:r>
              <a:rPr lang="de-DE" dirty="0"/>
              <a:t>AUFFÜLLVERFAHREN</a:t>
            </a:r>
          </a:p>
        </p:txBody>
      </p:sp>
      <p:sp>
        <p:nvSpPr>
          <p:cNvPr id="4" name="Inhaltsplatzhalter 3">
            <a:extLst>
              <a:ext uri="{FF2B5EF4-FFF2-40B4-BE49-F238E27FC236}">
                <a16:creationId xmlns:a16="http://schemas.microsoft.com/office/drawing/2014/main" id="{198F6784-5B49-25AC-961B-8F90EDDCB4D6}"/>
              </a:ext>
            </a:extLst>
          </p:cNvPr>
          <p:cNvSpPr>
            <a:spLocks noGrp="1"/>
          </p:cNvSpPr>
          <p:nvPr>
            <p:ph idx="1"/>
          </p:nvPr>
        </p:nvSpPr>
        <p:spPr>
          <a:xfrm>
            <a:off x="1096423" y="1748860"/>
            <a:ext cx="5302503" cy="4418617"/>
          </a:xfrm>
        </p:spPr>
        <p:txBody>
          <a:bodyPr/>
          <a:lstStyle/>
          <a:p>
            <a:pPr marL="285750" indent="-285750">
              <a:buFont typeface="Arial" panose="020B0604020202020204" pitchFamily="34" charset="0"/>
              <a:buChar char="•"/>
            </a:pPr>
            <a:r>
              <a:rPr lang="de-DE" dirty="0">
                <a:effectLst/>
                <a:latin typeface="+mn-lt"/>
              </a:rPr>
              <a:t>Der Subtrahend wird stellenweise beginnend bei den Einern so lange „aufgefüllt“, bis man den Wert des Minuenden erreicht hat.</a:t>
            </a:r>
          </a:p>
          <a:p>
            <a:pPr marL="285750" indent="-285750">
              <a:buFont typeface="Arial" panose="020B0604020202020204" pitchFamily="34" charset="0"/>
              <a:buChar char="•"/>
            </a:pPr>
            <a:r>
              <a:rPr lang="de-DE" dirty="0">
                <a:effectLst/>
                <a:latin typeface="+mn-lt"/>
              </a:rPr>
              <a:t> Zuerst wird die Einerstelle des Minuenden „passend“ gemacht, dann die Zehnerstelle und zum Schluss die Hunderterstelle. </a:t>
            </a:r>
          </a:p>
          <a:p>
            <a:pPr marL="285750" indent="-285750">
              <a:buFont typeface="Arial" panose="020B0604020202020204" pitchFamily="34" charset="0"/>
              <a:buChar char="•"/>
            </a:pPr>
            <a:r>
              <a:rPr lang="de-DE" dirty="0">
                <a:effectLst/>
                <a:latin typeface="+mn-lt"/>
              </a:rPr>
              <a:t>Die kleine 1 bedeutet, dass man schon einen Zehner „weiter“ ist, also nach dem Auffüllen von 5 an der Einerstelle schon bei 583 ist (8 = 7 + 1) und von da aus weiter „auffüllen“ muss.</a:t>
            </a:r>
          </a:p>
        </p:txBody>
      </p:sp>
      <p:sp>
        <p:nvSpPr>
          <p:cNvPr id="6" name="Foliennummernplatzhalter 5">
            <a:extLst>
              <a:ext uri="{FF2B5EF4-FFF2-40B4-BE49-F238E27FC236}">
                <a16:creationId xmlns:a16="http://schemas.microsoft.com/office/drawing/2014/main" id="{6B924EDD-F8C9-9C75-1DF1-9530CB3E5ECC}"/>
              </a:ext>
            </a:extLst>
          </p:cNvPr>
          <p:cNvSpPr>
            <a:spLocks noGrp="1"/>
          </p:cNvSpPr>
          <p:nvPr>
            <p:ph type="sldNum" sz="quarter" idx="12"/>
          </p:nvPr>
        </p:nvSpPr>
        <p:spPr/>
        <p:txBody>
          <a:bodyPr/>
          <a:lstStyle/>
          <a:p>
            <a:fld id="{C3752B7C-18A9-864D-BBCB-54A9F41B5594}" type="slidenum">
              <a:rPr lang="de-DE" smtClean="0"/>
              <a:pPr/>
              <a:t>34</a:t>
            </a:fld>
            <a:endParaRPr lang="de-DE" dirty="0"/>
          </a:p>
        </p:txBody>
      </p:sp>
      <p:cxnSp>
        <p:nvCxnSpPr>
          <p:cNvPr id="17" name="Gerade Verbindung 16">
            <a:extLst>
              <a:ext uri="{FF2B5EF4-FFF2-40B4-BE49-F238E27FC236}">
                <a16:creationId xmlns:a16="http://schemas.microsoft.com/office/drawing/2014/main" id="{F1ACB999-5587-7F1B-42E9-BEF8821865AF}"/>
              </a:ext>
            </a:extLst>
          </p:cNvPr>
          <p:cNvCxnSpPr>
            <a:cxnSpLocks/>
          </p:cNvCxnSpPr>
          <p:nvPr/>
        </p:nvCxnSpPr>
        <p:spPr>
          <a:xfrm>
            <a:off x="7231777" y="3388536"/>
            <a:ext cx="9152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6825BFBE-EB9C-24B2-1D02-9EFFA47DBCAD}"/>
              </a:ext>
            </a:extLst>
          </p:cNvPr>
          <p:cNvSpPr txBox="1"/>
          <p:nvPr/>
        </p:nvSpPr>
        <p:spPr>
          <a:xfrm>
            <a:off x="7220614" y="3179360"/>
            <a:ext cx="209869" cy="276999"/>
          </a:xfrm>
          <a:prstGeom prst="rect">
            <a:avLst/>
          </a:prstGeom>
          <a:noFill/>
        </p:spPr>
        <p:txBody>
          <a:bodyPr wrap="square" rtlCol="0">
            <a:spAutoFit/>
          </a:bodyPr>
          <a:lstStyle/>
          <a:p>
            <a:r>
              <a:rPr lang="de-DE" sz="1200" dirty="0">
                <a:latin typeface="Comic Sans MS" panose="030F0902030302020204" pitchFamily="66" charset="0"/>
              </a:rPr>
              <a:t>1</a:t>
            </a:r>
          </a:p>
        </p:txBody>
      </p:sp>
      <p:sp>
        <p:nvSpPr>
          <p:cNvPr id="21" name="Textfeld 20">
            <a:extLst>
              <a:ext uri="{FF2B5EF4-FFF2-40B4-BE49-F238E27FC236}">
                <a16:creationId xmlns:a16="http://schemas.microsoft.com/office/drawing/2014/main" id="{58CCC307-F005-E452-D308-515E985CB7B4}"/>
              </a:ext>
            </a:extLst>
          </p:cNvPr>
          <p:cNvSpPr txBox="1"/>
          <p:nvPr/>
        </p:nvSpPr>
        <p:spPr>
          <a:xfrm>
            <a:off x="7205387" y="3407876"/>
            <a:ext cx="209869" cy="369332"/>
          </a:xfrm>
          <a:prstGeom prst="rect">
            <a:avLst/>
          </a:prstGeom>
          <a:noFill/>
        </p:spPr>
        <p:txBody>
          <a:bodyPr wrap="square" rtlCol="0">
            <a:spAutoFit/>
          </a:bodyPr>
          <a:lstStyle/>
          <a:p>
            <a:r>
              <a:rPr lang="de-DE" dirty="0">
                <a:latin typeface="Comic Sans MS" panose="030F0902030302020204" pitchFamily="66" charset="0"/>
              </a:rPr>
              <a:t>1</a:t>
            </a:r>
          </a:p>
        </p:txBody>
      </p:sp>
      <p:sp>
        <p:nvSpPr>
          <p:cNvPr id="22" name="Textfeld 21">
            <a:extLst>
              <a:ext uri="{FF2B5EF4-FFF2-40B4-BE49-F238E27FC236}">
                <a16:creationId xmlns:a16="http://schemas.microsoft.com/office/drawing/2014/main" id="{575602FB-F521-48F5-57D1-F6A5EFA63159}"/>
              </a:ext>
            </a:extLst>
          </p:cNvPr>
          <p:cNvSpPr txBox="1"/>
          <p:nvPr/>
        </p:nvSpPr>
        <p:spPr>
          <a:xfrm>
            <a:off x="7556389" y="3407876"/>
            <a:ext cx="209869" cy="369332"/>
          </a:xfrm>
          <a:prstGeom prst="rect">
            <a:avLst/>
          </a:prstGeom>
          <a:noFill/>
        </p:spPr>
        <p:txBody>
          <a:bodyPr wrap="square" rtlCol="0">
            <a:spAutoFit/>
          </a:bodyPr>
          <a:lstStyle/>
          <a:p>
            <a:r>
              <a:rPr lang="de-DE" dirty="0">
                <a:latin typeface="Comic Sans MS" panose="030F0902030302020204" pitchFamily="66" charset="0"/>
              </a:rPr>
              <a:t>3</a:t>
            </a:r>
          </a:p>
        </p:txBody>
      </p:sp>
      <p:sp>
        <p:nvSpPr>
          <p:cNvPr id="23" name="Textfeld 22">
            <a:extLst>
              <a:ext uri="{FF2B5EF4-FFF2-40B4-BE49-F238E27FC236}">
                <a16:creationId xmlns:a16="http://schemas.microsoft.com/office/drawing/2014/main" id="{251BE1B2-5258-F697-9F2B-D7A97F0532E8}"/>
              </a:ext>
            </a:extLst>
          </p:cNvPr>
          <p:cNvSpPr txBox="1"/>
          <p:nvPr/>
        </p:nvSpPr>
        <p:spPr>
          <a:xfrm>
            <a:off x="7890606" y="3407876"/>
            <a:ext cx="209869" cy="369332"/>
          </a:xfrm>
          <a:prstGeom prst="rect">
            <a:avLst/>
          </a:prstGeom>
          <a:noFill/>
        </p:spPr>
        <p:txBody>
          <a:bodyPr wrap="square" rtlCol="0">
            <a:spAutoFit/>
          </a:bodyPr>
          <a:lstStyle/>
          <a:p>
            <a:r>
              <a:rPr lang="de-DE" dirty="0">
                <a:latin typeface="Comic Sans MS" panose="030F0902030302020204" pitchFamily="66" charset="0"/>
              </a:rPr>
              <a:t>5</a:t>
            </a:r>
          </a:p>
        </p:txBody>
      </p:sp>
      <p:sp>
        <p:nvSpPr>
          <p:cNvPr id="25" name="Textfeld 24">
            <a:extLst>
              <a:ext uri="{FF2B5EF4-FFF2-40B4-BE49-F238E27FC236}">
                <a16:creationId xmlns:a16="http://schemas.microsoft.com/office/drawing/2014/main" id="{672406DC-EEED-6C80-6173-8FD2EC4310F8}"/>
              </a:ext>
            </a:extLst>
          </p:cNvPr>
          <p:cNvSpPr txBox="1"/>
          <p:nvPr/>
        </p:nvSpPr>
        <p:spPr>
          <a:xfrm>
            <a:off x="7573400" y="3184153"/>
            <a:ext cx="209869" cy="276999"/>
          </a:xfrm>
          <a:prstGeom prst="rect">
            <a:avLst/>
          </a:prstGeom>
          <a:noFill/>
        </p:spPr>
        <p:txBody>
          <a:bodyPr wrap="square" rtlCol="0">
            <a:spAutoFit/>
          </a:bodyPr>
          <a:lstStyle/>
          <a:p>
            <a:r>
              <a:rPr lang="de-DE" sz="1200" dirty="0">
                <a:latin typeface="Comic Sans MS" panose="030F0902030302020204" pitchFamily="66" charset="0"/>
              </a:rPr>
              <a:t>1</a:t>
            </a:r>
          </a:p>
        </p:txBody>
      </p:sp>
      <p:graphicFrame>
        <p:nvGraphicFramePr>
          <p:cNvPr id="26" name="Tabelle 25">
            <a:extLst>
              <a:ext uri="{FF2B5EF4-FFF2-40B4-BE49-F238E27FC236}">
                <a16:creationId xmlns:a16="http://schemas.microsoft.com/office/drawing/2014/main" id="{F85D1910-1A4A-215F-C4EB-1AF66EF0592F}"/>
              </a:ext>
            </a:extLst>
          </p:cNvPr>
          <p:cNvGraphicFramePr>
            <a:graphicFrameLocks noGrp="1"/>
          </p:cNvGraphicFramePr>
          <p:nvPr>
            <p:extLst>
              <p:ext uri="{D42A27DB-BD31-4B8C-83A1-F6EECF244321}">
                <p14:modId xmlns:p14="http://schemas.microsoft.com/office/powerpoint/2010/main" val="3322355152"/>
              </p:ext>
            </p:extLst>
          </p:nvPr>
        </p:nvGraphicFramePr>
        <p:xfrm>
          <a:off x="6796943" y="1757410"/>
          <a:ext cx="1440000" cy="1828800"/>
        </p:xfrm>
        <a:graphic>
          <a:graphicData uri="http://schemas.openxmlformats.org/drawingml/2006/table">
            <a:tbl>
              <a:tblPr firstRow="1" bandRow="1">
                <a:tableStyleId>{2D5ABB26-0587-4C30-8999-92F81FD0307C}</a:tableStyleId>
              </a:tblPr>
              <a:tblGrid>
                <a:gridCol w="360000">
                  <a:extLst>
                    <a:ext uri="{9D8B030D-6E8A-4147-A177-3AD203B41FA5}">
                      <a16:colId xmlns:a16="http://schemas.microsoft.com/office/drawing/2014/main" val="1655509099"/>
                    </a:ext>
                  </a:extLst>
                </a:gridCol>
                <a:gridCol w="360000">
                  <a:extLst>
                    <a:ext uri="{9D8B030D-6E8A-4147-A177-3AD203B41FA5}">
                      <a16:colId xmlns:a16="http://schemas.microsoft.com/office/drawing/2014/main" val="987926525"/>
                    </a:ext>
                  </a:extLst>
                </a:gridCol>
                <a:gridCol w="360000">
                  <a:extLst>
                    <a:ext uri="{9D8B030D-6E8A-4147-A177-3AD203B41FA5}">
                      <a16:colId xmlns:a16="http://schemas.microsoft.com/office/drawing/2014/main" val="383625314"/>
                    </a:ext>
                  </a:extLst>
                </a:gridCol>
                <a:gridCol w="360000">
                  <a:extLst>
                    <a:ext uri="{9D8B030D-6E8A-4147-A177-3AD203B41FA5}">
                      <a16:colId xmlns:a16="http://schemas.microsoft.com/office/drawing/2014/main" val="462390792"/>
                    </a:ext>
                  </a:extLst>
                </a:gridCol>
              </a:tblGrid>
              <a:tr h="360000">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1071684"/>
                  </a:ext>
                </a:extLst>
              </a:tr>
              <a:tr h="360000">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0447618"/>
                  </a:ext>
                </a:extLst>
              </a:tr>
              <a:tr h="360000">
                <a:tc>
                  <a:txBody>
                    <a:bodyPr/>
                    <a:lstStyle/>
                    <a:p>
                      <a:endParaRPr lang="de-DE" dirty="0">
                        <a:latin typeface="Comic Sans MS" panose="030F09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latin typeface="Comic Sans MS" panose="030F09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717692"/>
                  </a:ext>
                </a:extLst>
              </a:tr>
              <a:tr h="360000">
                <a:tc>
                  <a:txBody>
                    <a:bodyPr/>
                    <a:lstStyle/>
                    <a:p>
                      <a:r>
                        <a:rPr lang="de-DE" dirty="0">
                          <a:latin typeface="Comic Sans MS" panose="030F09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u="none" dirty="0">
                          <a:latin typeface="Comic Sans MS" panose="030F09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3243018"/>
                  </a:ext>
                </a:extLst>
              </a:tr>
              <a:tr h="360000">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562981"/>
                  </a:ext>
                </a:extLst>
              </a:tr>
            </a:tbl>
          </a:graphicData>
        </a:graphic>
      </p:graphicFrame>
    </p:spTree>
    <p:extLst>
      <p:ext uri="{BB962C8B-B14F-4D97-AF65-F5344CB8AC3E}">
        <p14:creationId xmlns:p14="http://schemas.microsoft.com/office/powerpoint/2010/main" val="850253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A8D5449-0C7E-7FFA-B282-5C97F340F44B}"/>
              </a:ext>
            </a:extLst>
          </p:cNvPr>
          <p:cNvSpPr>
            <a:spLocks noGrp="1"/>
          </p:cNvSpPr>
          <p:nvPr>
            <p:ph idx="1"/>
          </p:nvPr>
        </p:nvSpPr>
        <p:spPr/>
        <p:txBody>
          <a:bodyPr/>
          <a:lstStyle/>
          <a:p>
            <a:r>
              <a:rPr lang="de-DE" dirty="0"/>
              <a:t>Rückblick</a:t>
            </a:r>
          </a:p>
          <a:p>
            <a:r>
              <a:rPr lang="de-DE" dirty="0"/>
              <a:t>Bedeutung und Kompetenzerwartungen</a:t>
            </a:r>
          </a:p>
          <a:p>
            <a:r>
              <a:rPr lang="de-DE" dirty="0"/>
              <a:t>Schriftliche Subtraktionsverfahren</a:t>
            </a:r>
          </a:p>
          <a:p>
            <a:r>
              <a:rPr lang="de-DE" b="1" dirty="0"/>
              <a:t>Den Algorithmus verstehen</a:t>
            </a:r>
          </a:p>
          <a:p>
            <a:r>
              <a:rPr lang="de-DE" dirty="0"/>
              <a:t>Den Algorithmus sicher und flexibel anwenden</a:t>
            </a:r>
          </a:p>
          <a:p>
            <a:endParaRPr lang="de-DE" dirty="0"/>
          </a:p>
        </p:txBody>
      </p:sp>
      <p:sp>
        <p:nvSpPr>
          <p:cNvPr id="3" name="Titel 2">
            <a:extLst>
              <a:ext uri="{FF2B5EF4-FFF2-40B4-BE49-F238E27FC236}">
                <a16:creationId xmlns:a16="http://schemas.microsoft.com/office/drawing/2014/main" id="{0955A4DE-138F-6F51-3C1C-B65A6667DE15}"/>
              </a:ext>
            </a:extLst>
          </p:cNvPr>
          <p:cNvSpPr>
            <a:spLocks noGrp="1"/>
          </p:cNvSpPr>
          <p:nvPr>
            <p:ph type="title"/>
          </p:nvPr>
        </p:nvSpPr>
        <p:spPr/>
        <p:txBody>
          <a:bodyPr/>
          <a:lstStyle/>
          <a:p>
            <a:r>
              <a:rPr lang="de-DE" dirty="0"/>
              <a:t>Gliederung</a:t>
            </a:r>
          </a:p>
        </p:txBody>
      </p:sp>
      <p:sp>
        <p:nvSpPr>
          <p:cNvPr id="5" name="Foliennummernplatzhalter 4">
            <a:extLst>
              <a:ext uri="{FF2B5EF4-FFF2-40B4-BE49-F238E27FC236}">
                <a16:creationId xmlns:a16="http://schemas.microsoft.com/office/drawing/2014/main" id="{B3014E8D-3A1C-8F57-282A-371951A1FC03}"/>
              </a:ext>
            </a:extLst>
          </p:cNvPr>
          <p:cNvSpPr>
            <a:spLocks noGrp="1"/>
          </p:cNvSpPr>
          <p:nvPr>
            <p:ph type="sldNum" sz="quarter" idx="12"/>
          </p:nvPr>
        </p:nvSpPr>
        <p:spPr/>
        <p:txBody>
          <a:bodyPr/>
          <a:lstStyle/>
          <a:p>
            <a:fld id="{C3752B7C-18A9-864D-BBCB-54A9F41B5594}" type="slidenum">
              <a:rPr lang="de-DE" smtClean="0"/>
              <a:pPr/>
              <a:t>35</a:t>
            </a:fld>
            <a:endParaRPr lang="de-DE" dirty="0"/>
          </a:p>
        </p:txBody>
      </p:sp>
    </p:spTree>
    <p:extLst>
      <p:ext uri="{BB962C8B-B14F-4D97-AF65-F5344CB8AC3E}">
        <p14:creationId xmlns:p14="http://schemas.microsoft.com/office/powerpoint/2010/main" val="2649942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60969-DD7F-C73A-BE59-5772EBBBE12F}"/>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EF94FDC6-C853-1C39-9ECA-B95FF4267F93}"/>
              </a:ext>
            </a:extLst>
          </p:cNvPr>
          <p:cNvSpPr>
            <a:spLocks noGrp="1"/>
          </p:cNvSpPr>
          <p:nvPr>
            <p:ph type="sldNum" sz="quarter" idx="12"/>
          </p:nvPr>
        </p:nvSpPr>
        <p:spPr/>
        <p:txBody>
          <a:bodyPr/>
          <a:lstStyle/>
          <a:p>
            <a:fld id="{C3752B7C-18A9-864D-BBCB-54A9F41B5594}" type="slidenum">
              <a:rPr lang="de-DE" smtClean="0"/>
              <a:pPr/>
              <a:t>36</a:t>
            </a:fld>
            <a:endParaRPr lang="de-DE" dirty="0"/>
          </a:p>
        </p:txBody>
      </p:sp>
      <p:sp>
        <p:nvSpPr>
          <p:cNvPr id="5" name="Textplatzhalter 4">
            <a:extLst>
              <a:ext uri="{FF2B5EF4-FFF2-40B4-BE49-F238E27FC236}">
                <a16:creationId xmlns:a16="http://schemas.microsoft.com/office/drawing/2014/main" id="{174E7762-4054-9FC1-67FB-3AAD54B7F9FA}"/>
              </a:ext>
            </a:extLst>
          </p:cNvPr>
          <p:cNvSpPr>
            <a:spLocks noGrp="1"/>
          </p:cNvSpPr>
          <p:nvPr>
            <p:ph type="body" sz="quarter" idx="13"/>
          </p:nvPr>
        </p:nvSpPr>
        <p:spPr/>
        <p:txBody>
          <a:bodyPr/>
          <a:lstStyle/>
          <a:p>
            <a:r>
              <a:rPr lang="de-DE" dirty="0"/>
              <a:t>HINWEISE ZU DEN FOLIEN 38-66</a:t>
            </a:r>
          </a:p>
        </p:txBody>
      </p:sp>
      <p:sp>
        <p:nvSpPr>
          <p:cNvPr id="6" name="Inhaltsplatzhalter 5">
            <a:extLst>
              <a:ext uri="{FF2B5EF4-FFF2-40B4-BE49-F238E27FC236}">
                <a16:creationId xmlns:a16="http://schemas.microsoft.com/office/drawing/2014/main" id="{3D484949-C12F-68FE-8EF7-DEFEDC3D6563}"/>
              </a:ext>
            </a:extLst>
          </p:cNvPr>
          <p:cNvSpPr>
            <a:spLocks noGrp="1"/>
          </p:cNvSpPr>
          <p:nvPr>
            <p:ph idx="1"/>
          </p:nvPr>
        </p:nvSpPr>
        <p:spPr>
          <a:xfrm>
            <a:off x="1096423" y="1639658"/>
            <a:ext cx="7719773" cy="4527819"/>
          </a:xfrm>
        </p:spPr>
        <p:txBody>
          <a:bodyPr/>
          <a:lstStyle/>
          <a:p>
            <a:r>
              <a:rPr lang="de-DE" sz="1300" b="1" dirty="0"/>
              <a:t>Kernbotschaften (Folien 65; 66):</a:t>
            </a:r>
          </a:p>
          <a:p>
            <a:pPr marL="285750" indent="-285750">
              <a:spcBef>
                <a:spcPts val="400"/>
              </a:spcBef>
              <a:buFont typeface="Arial" panose="020B0604020202020204" pitchFamily="34" charset="0"/>
              <a:buChar char="•"/>
            </a:pPr>
            <a:r>
              <a:rPr lang="de-DE"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Lernende brauchen Gelegenheiten, Gemeinsamkeiten und Unterschiede zwischen der halbschriftlichen Vorgehensweise und dem Subtraktionsalgorithmus zu entdecken und zu beschreiben </a:t>
            </a:r>
          </a:p>
          <a:p>
            <a:pPr marL="285750" indent="-285750">
              <a:spcBef>
                <a:spcPts val="400"/>
              </a:spcBef>
              <a:buFont typeface="Arial" panose="020B0604020202020204" pitchFamily="34" charset="0"/>
              <a:buChar char="•"/>
            </a:pPr>
            <a:r>
              <a:rPr lang="de-DE"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Lernende brauchen Gelegenheiten, die einzelnen Rechenschritte des Algorithmus am Material darzustellen und zu erläutern. </a:t>
            </a:r>
          </a:p>
          <a:p>
            <a:pPr>
              <a:spcBef>
                <a:spcPts val="400"/>
              </a:spcBef>
            </a:pPr>
            <a:r>
              <a:rPr lang="de-DE" sz="1300" dirty="0">
                <a:ea typeface="Times New Roman" panose="02020603050405020304" pitchFamily="18" charset="0"/>
              </a:rPr>
              <a:t>Folien 38: Zunächst werden die zentralen Bausteine, die bei der verständnisbasierten Erarbeitung der Verfahren der schriftlichen Subtraktion berücksichtig werden sollten, aufgezeigt.</a:t>
            </a:r>
          </a:p>
          <a:p>
            <a:r>
              <a:rPr lang="de-DE" sz="1300" dirty="0">
                <a:ea typeface="Times New Roman" panose="02020603050405020304" pitchFamily="18" charset="0"/>
              </a:rPr>
              <a:t>Folien 39-45: Dies wird im Folgenden für das Entbündlungsverfahren (mit Abziehen) konkretisiert. Dabei werden anknüpfend an die halbschriftliche Vorgehensweise „stellenweise mit Entbündeln“ die Darstellung und Versprachlichung der Rechenschritte des Verfahrens aufgezeigt.</a:t>
            </a:r>
          </a:p>
          <a:p>
            <a:r>
              <a:rPr lang="de-DE" sz="1300" dirty="0">
                <a:ea typeface="Times New Roman" panose="02020603050405020304" pitchFamily="18" charset="0"/>
              </a:rPr>
              <a:t>Folie 46-50: Diese Folien können analog für die Konkretisierung des „Auffüllverfahrens mit Ergänzen“ genutzt werden.</a:t>
            </a:r>
            <a:endParaRPr lang="de-DE" sz="1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28381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60969-DD7F-C73A-BE59-5772EBBBE12F}"/>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EF94FDC6-C853-1C39-9ECA-B95FF4267F93}"/>
              </a:ext>
            </a:extLst>
          </p:cNvPr>
          <p:cNvSpPr>
            <a:spLocks noGrp="1"/>
          </p:cNvSpPr>
          <p:nvPr>
            <p:ph type="sldNum" sz="quarter" idx="12"/>
          </p:nvPr>
        </p:nvSpPr>
        <p:spPr/>
        <p:txBody>
          <a:bodyPr/>
          <a:lstStyle/>
          <a:p>
            <a:fld id="{C3752B7C-18A9-864D-BBCB-54A9F41B5594}" type="slidenum">
              <a:rPr lang="de-DE" smtClean="0"/>
              <a:pPr/>
              <a:t>37</a:t>
            </a:fld>
            <a:endParaRPr lang="de-DE" dirty="0"/>
          </a:p>
        </p:txBody>
      </p:sp>
      <p:sp>
        <p:nvSpPr>
          <p:cNvPr id="5" name="Textplatzhalter 4">
            <a:extLst>
              <a:ext uri="{FF2B5EF4-FFF2-40B4-BE49-F238E27FC236}">
                <a16:creationId xmlns:a16="http://schemas.microsoft.com/office/drawing/2014/main" id="{174E7762-4054-9FC1-67FB-3AAD54B7F9FA}"/>
              </a:ext>
            </a:extLst>
          </p:cNvPr>
          <p:cNvSpPr>
            <a:spLocks noGrp="1"/>
          </p:cNvSpPr>
          <p:nvPr>
            <p:ph type="body" sz="quarter" idx="13"/>
          </p:nvPr>
        </p:nvSpPr>
        <p:spPr/>
        <p:txBody>
          <a:bodyPr/>
          <a:lstStyle/>
          <a:p>
            <a:r>
              <a:rPr lang="de-DE" dirty="0"/>
              <a:t>HINWEISE ZU DEN FOLIEN 38-66</a:t>
            </a:r>
          </a:p>
        </p:txBody>
      </p:sp>
      <p:sp>
        <p:nvSpPr>
          <p:cNvPr id="6" name="Inhaltsplatzhalter 5">
            <a:extLst>
              <a:ext uri="{FF2B5EF4-FFF2-40B4-BE49-F238E27FC236}">
                <a16:creationId xmlns:a16="http://schemas.microsoft.com/office/drawing/2014/main" id="{3D484949-C12F-68FE-8EF7-DEFEDC3D6563}"/>
              </a:ext>
            </a:extLst>
          </p:cNvPr>
          <p:cNvSpPr>
            <a:spLocks noGrp="1"/>
          </p:cNvSpPr>
          <p:nvPr>
            <p:ph idx="1"/>
          </p:nvPr>
        </p:nvSpPr>
        <p:spPr>
          <a:xfrm>
            <a:off x="1096423" y="1639658"/>
            <a:ext cx="7719773" cy="4527819"/>
          </a:xfrm>
        </p:spPr>
        <p:txBody>
          <a:bodyPr/>
          <a:lstStyle/>
          <a:p>
            <a:r>
              <a:rPr lang="de-DE" sz="1300" dirty="0">
                <a:ea typeface="Times New Roman" panose="02020603050405020304" pitchFamily="18" charset="0"/>
              </a:rPr>
              <a:t>Folie 51: Im nächsten Schritt werden die zentralen Bausteine eines konkreten Unterrichtsvorhabens zur verständnisbasierten Erarbeitung der schriftlichen Subtraktion im Sinne des </a:t>
            </a:r>
            <a:r>
              <a:rPr lang="de-DE" sz="1300" dirty="0">
                <a:latin typeface="+mn-lt"/>
                <a:ea typeface="Times New Roman" panose="02020603050405020304" pitchFamily="18" charset="0"/>
              </a:rPr>
              <a:t>Unterrichtsvorhabens „V</a:t>
            </a:r>
            <a:r>
              <a:rPr lang="de-DE" sz="1300" dirty="0">
                <a:latin typeface="+mn-lt"/>
              </a:rPr>
              <a:t>on den eigenen Wegen zum schriftlichen Algorithmus“ aufgezeigt.</a:t>
            </a:r>
          </a:p>
          <a:p>
            <a:r>
              <a:rPr lang="de-DE" sz="1300" dirty="0">
                <a:ea typeface="Times New Roman" panose="02020603050405020304" pitchFamily="18" charset="0"/>
              </a:rPr>
              <a:t>Folie 53: Aktivität „Was ist gleich? Was </a:t>
            </a:r>
            <a:r>
              <a:rPr lang="de-DE" sz="1300">
                <a:ea typeface="Times New Roman" panose="02020603050405020304" pitchFamily="18" charset="0"/>
              </a:rPr>
              <a:t>ist verschieden?“ (</a:t>
            </a:r>
            <a:r>
              <a:rPr lang="de-DE" sz="1300" dirty="0">
                <a:ea typeface="Times New Roman" panose="02020603050405020304" pitchFamily="18" charset="0"/>
              </a:rPr>
              <a:t>Hinweise s. Folie 52)</a:t>
            </a:r>
          </a:p>
          <a:p>
            <a:r>
              <a:rPr lang="de-DE" sz="1300" dirty="0">
                <a:ea typeface="Times New Roman" panose="02020603050405020304" pitchFamily="18" charset="0"/>
              </a:rPr>
              <a:t>Folie 54: Das Video kann genutzt werden, um den in einer 3. Klasse durchgeführten und dokumentierten Lernweg am Beispiel des </a:t>
            </a:r>
            <a:r>
              <a:rPr lang="de-DE" sz="1300" dirty="0" err="1">
                <a:ea typeface="Times New Roman" panose="02020603050405020304" pitchFamily="18" charset="0"/>
              </a:rPr>
              <a:t>Entbündelungsverfahrens</a:t>
            </a:r>
            <a:r>
              <a:rPr lang="de-DE" sz="1300" dirty="0">
                <a:ea typeface="Times New Roman" panose="02020603050405020304" pitchFamily="18" charset="0"/>
              </a:rPr>
              <a:t> (mit Abziehen) aufzuzeigen. Vorab können die Teilnehmenden den Auftrag erhalten, darauf zu achten, was die zentralen Bausteine der einzelnen Phasen des Lernweges (Einführung, Arbeitsphase und Reflexion) sind. (Folie 55 kann analog für die Darstellung des Lernweges am Beispiel des Auffüllverfahren genutzt werden.)</a:t>
            </a:r>
          </a:p>
          <a:p>
            <a:r>
              <a:rPr lang="de-DE" sz="1300" dirty="0">
                <a:ea typeface="Times New Roman" panose="02020603050405020304" pitchFamily="18" charset="0"/>
              </a:rPr>
              <a:t>Folien 56-64: Die wesentlichen Bausteine der im Video aufgezeigten Phasen des Lernweges werden zusammengefasst. Folie 62 konkretisiert dabei nochmal die Bedeutung von Impulsfragen für die Arbeits- und Reflexionsphase.</a:t>
            </a:r>
          </a:p>
        </p:txBody>
      </p:sp>
    </p:spTree>
    <p:extLst>
      <p:ext uri="{BB962C8B-B14F-4D97-AF65-F5344CB8AC3E}">
        <p14:creationId xmlns:p14="http://schemas.microsoft.com/office/powerpoint/2010/main" val="1224005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0D391-7A3B-9073-9BB9-983CD7ACD57A}"/>
              </a:ext>
            </a:extLst>
          </p:cNvPr>
          <p:cNvSpPr>
            <a:spLocks noGrp="1"/>
          </p:cNvSpPr>
          <p:nvPr>
            <p:ph type="title"/>
          </p:nvPr>
        </p:nvSpPr>
        <p:spPr>
          <a:xfrm>
            <a:off x="1096423" y="382774"/>
            <a:ext cx="7575939" cy="603704"/>
          </a:xfrm>
        </p:spPr>
        <p:txBody>
          <a:bodyPr>
            <a:normAutofit/>
          </a:bodyPr>
          <a:lstStyle/>
          <a:p>
            <a:r>
              <a:rPr lang="de-DE" dirty="0"/>
              <a:t>Den Algorithmus verstehen</a:t>
            </a:r>
          </a:p>
        </p:txBody>
      </p:sp>
      <p:sp>
        <p:nvSpPr>
          <p:cNvPr id="3" name="Textplatzhalter 2">
            <a:extLst>
              <a:ext uri="{FF2B5EF4-FFF2-40B4-BE49-F238E27FC236}">
                <a16:creationId xmlns:a16="http://schemas.microsoft.com/office/drawing/2014/main" id="{853BD106-5ABC-8B43-A9A4-98254EC9252C}"/>
              </a:ext>
            </a:extLst>
          </p:cNvPr>
          <p:cNvSpPr>
            <a:spLocks noGrp="1"/>
          </p:cNvSpPr>
          <p:nvPr>
            <p:ph type="body" sz="quarter" idx="13"/>
          </p:nvPr>
        </p:nvSpPr>
        <p:spPr/>
        <p:txBody>
          <a:bodyPr/>
          <a:lstStyle/>
          <a:p>
            <a:r>
              <a:rPr lang="de-DE" dirty="0"/>
              <a:t>VERSTÄNDNISAUFBAU</a:t>
            </a:r>
          </a:p>
          <a:p>
            <a:endParaRPr lang="de-DE" dirty="0"/>
          </a:p>
        </p:txBody>
      </p:sp>
      <p:sp>
        <p:nvSpPr>
          <p:cNvPr id="6" name="Foliennummernplatzhalter 5">
            <a:extLst>
              <a:ext uri="{FF2B5EF4-FFF2-40B4-BE49-F238E27FC236}">
                <a16:creationId xmlns:a16="http://schemas.microsoft.com/office/drawing/2014/main" id="{1B8F6D46-492C-5F52-F5C2-7ADC6F48B2CD}"/>
              </a:ext>
            </a:extLst>
          </p:cNvPr>
          <p:cNvSpPr>
            <a:spLocks noGrp="1"/>
          </p:cNvSpPr>
          <p:nvPr>
            <p:ph type="sldNum" sz="quarter" idx="12"/>
          </p:nvPr>
        </p:nvSpPr>
        <p:spPr/>
        <p:txBody>
          <a:bodyPr/>
          <a:lstStyle/>
          <a:p>
            <a:fld id="{C3752B7C-18A9-864D-BBCB-54A9F41B5594}" type="slidenum">
              <a:rPr lang="de-DE" smtClean="0"/>
              <a:pPr/>
              <a:t>38</a:t>
            </a:fld>
            <a:endParaRPr lang="de-DE" dirty="0"/>
          </a:p>
        </p:txBody>
      </p:sp>
      <p:sp>
        <p:nvSpPr>
          <p:cNvPr id="9" name="Textfeld 8">
            <a:extLst>
              <a:ext uri="{FF2B5EF4-FFF2-40B4-BE49-F238E27FC236}">
                <a16:creationId xmlns:a16="http://schemas.microsoft.com/office/drawing/2014/main" id="{7388E231-EC1D-3A5C-661B-A9864CE29AFD}"/>
              </a:ext>
            </a:extLst>
          </p:cNvPr>
          <p:cNvSpPr txBox="1"/>
          <p:nvPr/>
        </p:nvSpPr>
        <p:spPr>
          <a:xfrm>
            <a:off x="1096266" y="1799745"/>
            <a:ext cx="7757406" cy="4272901"/>
          </a:xfrm>
          <a:prstGeom prst="rect">
            <a:avLst/>
          </a:prstGeom>
          <a:noFill/>
        </p:spPr>
        <p:txBody>
          <a:bodyPr wrap="square" rtlCol="0">
            <a:spAutoFit/>
          </a:bodyPr>
          <a:lstStyle/>
          <a:p>
            <a:pPr>
              <a:lnSpc>
                <a:spcPct val="150000"/>
              </a:lnSpc>
              <a:spcBef>
                <a:spcPts val="400"/>
              </a:spcBef>
            </a:pPr>
            <a:r>
              <a:rPr lang="de-DE" b="1" dirty="0"/>
              <a:t>Anknüpfung an halbschriftliche Strategien</a:t>
            </a:r>
          </a:p>
          <a:p>
            <a:pPr marL="285750" indent="-285750">
              <a:lnSpc>
                <a:spcPct val="150000"/>
              </a:lnSpc>
              <a:spcBef>
                <a:spcPts val="400"/>
              </a:spcBef>
              <a:buFont typeface="Arial" panose="020B0604020202020204" pitchFamily="34" charset="0"/>
              <a:buChar char="•"/>
            </a:pPr>
            <a:r>
              <a:rPr lang="de-DE" dirty="0"/>
              <a:t>Entbündlungsverfahren aus der halbschriftlichen Strategie „Stellenweise mit Eintauschen“ ableiten</a:t>
            </a:r>
          </a:p>
          <a:p>
            <a:pPr marL="285750" indent="-285750">
              <a:lnSpc>
                <a:spcPct val="150000"/>
              </a:lnSpc>
              <a:spcBef>
                <a:spcPts val="400"/>
              </a:spcBef>
              <a:buFont typeface="Arial" panose="020B0604020202020204" pitchFamily="34" charset="0"/>
              <a:buChar char="•"/>
            </a:pPr>
            <a:r>
              <a:rPr lang="de-DE" dirty="0"/>
              <a:t>Auffüllverfahren aus der halbschriftlichen Strategie „Ergänzen“ ableiten</a:t>
            </a:r>
          </a:p>
          <a:p>
            <a:pPr>
              <a:lnSpc>
                <a:spcPct val="150000"/>
              </a:lnSpc>
              <a:spcBef>
                <a:spcPts val="400"/>
              </a:spcBef>
            </a:pPr>
            <a:endParaRPr lang="de-DE" sz="700" dirty="0"/>
          </a:p>
          <a:p>
            <a:pPr>
              <a:lnSpc>
                <a:spcPct val="150000"/>
              </a:lnSpc>
              <a:spcBef>
                <a:spcPts val="400"/>
              </a:spcBef>
            </a:pPr>
            <a:r>
              <a:rPr lang="de-DE" dirty="0"/>
              <a:t> </a:t>
            </a:r>
            <a:r>
              <a:rPr lang="de-DE" b="1" dirty="0"/>
              <a:t>Darstellung und Versprachlichung der Rechenschritte</a:t>
            </a:r>
          </a:p>
          <a:p>
            <a:pPr marL="285750" indent="-285750">
              <a:lnSpc>
                <a:spcPct val="150000"/>
              </a:lnSpc>
              <a:spcBef>
                <a:spcPts val="400"/>
              </a:spcBef>
              <a:buFont typeface="Arial" panose="020B0604020202020204" pitchFamily="34" charset="0"/>
              <a:buChar char="•"/>
            </a:pPr>
            <a:r>
              <a:rPr lang="de-DE" dirty="0"/>
              <a:t>Rechenschritte am Würfelmaterial bzw. an der Strich-Punkt-Darstellung (Entbündeln) / am Rechenstrich (Auffüllen) nachvollziehen und selbst darstellen lassen</a:t>
            </a:r>
            <a:endParaRPr lang="de-DE" sz="800" dirty="0"/>
          </a:p>
          <a:p>
            <a:pPr marL="285750" indent="-285750">
              <a:lnSpc>
                <a:spcPct val="150000"/>
              </a:lnSpc>
              <a:spcBef>
                <a:spcPts val="400"/>
              </a:spcBef>
              <a:buFont typeface="Arial" panose="020B0604020202020204" pitchFamily="34" charset="0"/>
              <a:buChar char="•"/>
            </a:pPr>
            <a:r>
              <a:rPr lang="de-DE" dirty="0"/>
              <a:t>Materialhandlung und die symbolische Notation sprachlich begleiten</a:t>
            </a:r>
          </a:p>
        </p:txBody>
      </p:sp>
    </p:spTree>
    <p:extLst>
      <p:ext uri="{BB962C8B-B14F-4D97-AF65-F5344CB8AC3E}">
        <p14:creationId xmlns:p14="http://schemas.microsoft.com/office/powerpoint/2010/main" val="738175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B27C5C-4AA5-BE75-8CC6-5EE90DF20299}"/>
              </a:ext>
            </a:extLst>
          </p:cNvPr>
          <p:cNvSpPr>
            <a:spLocks noGrp="1"/>
          </p:cNvSpPr>
          <p:nvPr>
            <p:ph type="title"/>
          </p:nvPr>
        </p:nvSpPr>
        <p:spPr/>
        <p:txBody>
          <a:bodyPr/>
          <a:lstStyle/>
          <a:p>
            <a:r>
              <a:rPr lang="de-DE" dirty="0"/>
              <a:t>Den Algorithmus verstehen</a:t>
            </a:r>
          </a:p>
        </p:txBody>
      </p:sp>
      <p:sp>
        <p:nvSpPr>
          <p:cNvPr id="3" name="Textplatzhalter 2">
            <a:extLst>
              <a:ext uri="{FF2B5EF4-FFF2-40B4-BE49-F238E27FC236}">
                <a16:creationId xmlns:a16="http://schemas.microsoft.com/office/drawing/2014/main" id="{183E675A-9DC7-0276-32F1-1036C131895B}"/>
              </a:ext>
            </a:extLst>
          </p:cNvPr>
          <p:cNvSpPr>
            <a:spLocks noGrp="1"/>
          </p:cNvSpPr>
          <p:nvPr>
            <p:ph type="body" sz="quarter" idx="13"/>
          </p:nvPr>
        </p:nvSpPr>
        <p:spPr/>
        <p:txBody>
          <a:bodyPr/>
          <a:lstStyle/>
          <a:p>
            <a:r>
              <a:rPr lang="de-DE" dirty="0"/>
              <a:t>ENTBÜNDLUNGSVERFAHREN </a:t>
            </a:r>
          </a:p>
        </p:txBody>
      </p:sp>
      <p:sp>
        <p:nvSpPr>
          <p:cNvPr id="113" name="Inhaltsplatzhalter 112">
            <a:extLst>
              <a:ext uri="{FF2B5EF4-FFF2-40B4-BE49-F238E27FC236}">
                <a16:creationId xmlns:a16="http://schemas.microsoft.com/office/drawing/2014/main" id="{9F2E6250-1939-86A4-04E5-9BABAE9FC19C}"/>
              </a:ext>
            </a:extLst>
          </p:cNvPr>
          <p:cNvSpPr>
            <a:spLocks noGrp="1"/>
          </p:cNvSpPr>
          <p:nvPr>
            <p:ph idx="1"/>
          </p:nvPr>
        </p:nvSpPr>
        <p:spPr/>
        <p:txBody>
          <a:bodyPr/>
          <a:lstStyle/>
          <a:p>
            <a:endParaRPr lang="de-DE" sz="1800" dirty="0"/>
          </a:p>
          <a:p>
            <a:endParaRPr lang="de-DE" dirty="0"/>
          </a:p>
          <a:p>
            <a:endParaRPr lang="de-DE" sz="1800" dirty="0"/>
          </a:p>
          <a:p>
            <a:endParaRPr lang="de-DE" dirty="0"/>
          </a:p>
          <a:p>
            <a:r>
              <a:rPr lang="de-DE" sz="1800" dirty="0"/>
              <a:t>Die halbschriftliche Strategie „Stellenweise mit Eintauschen“ und die entsprechende Strich-Punkt-Darstellung</a:t>
            </a:r>
          </a:p>
          <a:p>
            <a:endParaRPr lang="de-DE" dirty="0"/>
          </a:p>
        </p:txBody>
      </p:sp>
      <p:sp>
        <p:nvSpPr>
          <p:cNvPr id="6" name="Foliennummernplatzhalter 5">
            <a:extLst>
              <a:ext uri="{FF2B5EF4-FFF2-40B4-BE49-F238E27FC236}">
                <a16:creationId xmlns:a16="http://schemas.microsoft.com/office/drawing/2014/main" id="{DF104AD0-BB6C-FE7C-56D7-D4772A665DE0}"/>
              </a:ext>
            </a:extLst>
          </p:cNvPr>
          <p:cNvSpPr>
            <a:spLocks noGrp="1"/>
          </p:cNvSpPr>
          <p:nvPr>
            <p:ph type="sldNum" sz="quarter" idx="12"/>
          </p:nvPr>
        </p:nvSpPr>
        <p:spPr/>
        <p:txBody>
          <a:bodyPr/>
          <a:lstStyle/>
          <a:p>
            <a:fld id="{C3752B7C-18A9-864D-BBCB-54A9F41B5594}" type="slidenum">
              <a:rPr lang="de-DE" smtClean="0"/>
              <a:pPr/>
              <a:t>39</a:t>
            </a:fld>
            <a:endParaRPr lang="de-DE" dirty="0"/>
          </a:p>
        </p:txBody>
      </p:sp>
      <p:sp>
        <p:nvSpPr>
          <p:cNvPr id="8" name="Abgerundetes Rechteck 14">
            <a:extLst>
              <a:ext uri="{FF2B5EF4-FFF2-40B4-BE49-F238E27FC236}">
                <a16:creationId xmlns:a16="http://schemas.microsoft.com/office/drawing/2014/main" id="{BA7975E6-70C1-483F-0738-5D4A34668A55}"/>
              </a:ext>
            </a:extLst>
          </p:cNvPr>
          <p:cNvSpPr/>
          <p:nvPr/>
        </p:nvSpPr>
        <p:spPr>
          <a:xfrm>
            <a:off x="2278379" y="1891446"/>
            <a:ext cx="5249031" cy="184235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9" name="Rechteck 58">
            <a:extLst>
              <a:ext uri="{FF2B5EF4-FFF2-40B4-BE49-F238E27FC236}">
                <a16:creationId xmlns:a16="http://schemas.microsoft.com/office/drawing/2014/main" id="{4698F1F8-BEB2-25DD-003F-C69BF5FC4653}"/>
              </a:ext>
            </a:extLst>
          </p:cNvPr>
          <p:cNvSpPr/>
          <p:nvPr/>
        </p:nvSpPr>
        <p:spPr>
          <a:xfrm>
            <a:off x="2340048" y="2370183"/>
            <a:ext cx="2690798" cy="6929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Oval 17">
            <a:extLst>
              <a:ext uri="{FF2B5EF4-FFF2-40B4-BE49-F238E27FC236}">
                <a16:creationId xmlns:a16="http://schemas.microsoft.com/office/drawing/2014/main" id="{F0FED548-D9FA-E62E-8D9F-B79C66310CB4}"/>
              </a:ext>
            </a:extLst>
          </p:cNvPr>
          <p:cNvSpPr/>
          <p:nvPr/>
        </p:nvSpPr>
        <p:spPr>
          <a:xfrm>
            <a:off x="4567736"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Oval 18">
            <a:extLst>
              <a:ext uri="{FF2B5EF4-FFF2-40B4-BE49-F238E27FC236}">
                <a16:creationId xmlns:a16="http://schemas.microsoft.com/office/drawing/2014/main" id="{6B1838C7-D587-B548-3CB4-0C698DD973A5}"/>
              </a:ext>
            </a:extLst>
          </p:cNvPr>
          <p:cNvSpPr/>
          <p:nvPr/>
        </p:nvSpPr>
        <p:spPr>
          <a:xfrm>
            <a:off x="4627174"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Oval 19">
            <a:extLst>
              <a:ext uri="{FF2B5EF4-FFF2-40B4-BE49-F238E27FC236}">
                <a16:creationId xmlns:a16="http://schemas.microsoft.com/office/drawing/2014/main" id="{DE670979-3D37-4B5F-0F8E-C8D132F4ED2C}"/>
              </a:ext>
            </a:extLst>
          </p:cNvPr>
          <p:cNvSpPr/>
          <p:nvPr/>
        </p:nvSpPr>
        <p:spPr>
          <a:xfrm>
            <a:off x="4509507"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Oval 20">
            <a:extLst>
              <a:ext uri="{FF2B5EF4-FFF2-40B4-BE49-F238E27FC236}">
                <a16:creationId xmlns:a16="http://schemas.microsoft.com/office/drawing/2014/main" id="{2D64B985-E758-ABCD-F6C7-810A98423140}"/>
              </a:ext>
            </a:extLst>
          </p:cNvPr>
          <p:cNvSpPr/>
          <p:nvPr/>
        </p:nvSpPr>
        <p:spPr>
          <a:xfrm>
            <a:off x="4685015"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4" name="Oval 21">
            <a:extLst>
              <a:ext uri="{FF2B5EF4-FFF2-40B4-BE49-F238E27FC236}">
                <a16:creationId xmlns:a16="http://schemas.microsoft.com/office/drawing/2014/main" id="{57DDC82E-17A1-D84D-7BC4-E13883CF9A94}"/>
              </a:ext>
            </a:extLst>
          </p:cNvPr>
          <p:cNvSpPr/>
          <p:nvPr/>
        </p:nvSpPr>
        <p:spPr>
          <a:xfrm>
            <a:off x="4743169"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a:extLst>
              <a:ext uri="{FF2B5EF4-FFF2-40B4-BE49-F238E27FC236}">
                <a16:creationId xmlns:a16="http://schemas.microsoft.com/office/drawing/2014/main" id="{085B22C1-F041-DBBD-D75F-25640FEE6EF4}"/>
              </a:ext>
            </a:extLst>
          </p:cNvPr>
          <p:cNvSpPr/>
          <p:nvPr/>
        </p:nvSpPr>
        <p:spPr>
          <a:xfrm>
            <a:off x="2392371" y="2487141"/>
            <a:ext cx="474798"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Oval 19">
            <a:extLst>
              <a:ext uri="{FF2B5EF4-FFF2-40B4-BE49-F238E27FC236}">
                <a16:creationId xmlns:a16="http://schemas.microsoft.com/office/drawing/2014/main" id="{5D540D4E-747F-B73E-4ABE-08FC6E725A01}"/>
              </a:ext>
            </a:extLst>
          </p:cNvPr>
          <p:cNvSpPr/>
          <p:nvPr/>
        </p:nvSpPr>
        <p:spPr>
          <a:xfrm>
            <a:off x="4818497"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Rechteck 79">
            <a:extLst>
              <a:ext uri="{FF2B5EF4-FFF2-40B4-BE49-F238E27FC236}">
                <a16:creationId xmlns:a16="http://schemas.microsoft.com/office/drawing/2014/main" id="{1235D301-8B86-8B99-F9F1-A120B2D21343}"/>
              </a:ext>
            </a:extLst>
          </p:cNvPr>
          <p:cNvSpPr/>
          <p:nvPr/>
        </p:nvSpPr>
        <p:spPr>
          <a:xfrm>
            <a:off x="2931782" y="2487141"/>
            <a:ext cx="474798"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Rechteck 80">
            <a:extLst>
              <a:ext uri="{FF2B5EF4-FFF2-40B4-BE49-F238E27FC236}">
                <a16:creationId xmlns:a16="http://schemas.microsoft.com/office/drawing/2014/main" id="{21D64212-0D49-8D07-5068-74680A1B5E67}"/>
              </a:ext>
            </a:extLst>
          </p:cNvPr>
          <p:cNvSpPr/>
          <p:nvPr/>
        </p:nvSpPr>
        <p:spPr>
          <a:xfrm>
            <a:off x="3471193" y="2487141"/>
            <a:ext cx="474166"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4" name="Gerader Verbinder 38">
            <a:extLst>
              <a:ext uri="{FF2B5EF4-FFF2-40B4-BE49-F238E27FC236}">
                <a16:creationId xmlns:a16="http://schemas.microsoft.com/office/drawing/2014/main" id="{F1079B01-97DD-CE50-4646-3EE9ECEFE3A5}"/>
              </a:ext>
            </a:extLst>
          </p:cNvPr>
          <p:cNvCxnSpPr>
            <a:cxnSpLocks/>
          </p:cNvCxnSpPr>
          <p:nvPr/>
        </p:nvCxnSpPr>
        <p:spPr>
          <a:xfrm flipV="1">
            <a:off x="4813707" y="2466438"/>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85" name="Gerader Verbinder 39">
            <a:extLst>
              <a:ext uri="{FF2B5EF4-FFF2-40B4-BE49-F238E27FC236}">
                <a16:creationId xmlns:a16="http://schemas.microsoft.com/office/drawing/2014/main" id="{A966303A-8903-BF03-BA11-B3AA34CFC811}"/>
              </a:ext>
            </a:extLst>
          </p:cNvPr>
          <p:cNvCxnSpPr>
            <a:cxnSpLocks/>
          </p:cNvCxnSpPr>
          <p:nvPr/>
        </p:nvCxnSpPr>
        <p:spPr>
          <a:xfrm flipV="1">
            <a:off x="3406580" y="2424113"/>
            <a:ext cx="622495" cy="53657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6" name="Gerader Verbinder 55">
            <a:extLst>
              <a:ext uri="{FF2B5EF4-FFF2-40B4-BE49-F238E27FC236}">
                <a16:creationId xmlns:a16="http://schemas.microsoft.com/office/drawing/2014/main" id="{DB9D9D37-6D7D-CC70-9457-35EDFA70A5FA}"/>
              </a:ext>
            </a:extLst>
          </p:cNvPr>
          <p:cNvCxnSpPr>
            <a:cxnSpLocks/>
          </p:cNvCxnSpPr>
          <p:nvPr/>
        </p:nvCxnSpPr>
        <p:spPr>
          <a:xfrm flipV="1">
            <a:off x="2867169" y="2424113"/>
            <a:ext cx="622495" cy="5365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Gerade Verbindung 15">
            <a:extLst>
              <a:ext uri="{FF2B5EF4-FFF2-40B4-BE49-F238E27FC236}">
                <a16:creationId xmlns:a16="http://schemas.microsoft.com/office/drawing/2014/main" id="{DCA5CC93-6AC5-79D8-33A9-4A6FAD75D608}"/>
              </a:ext>
            </a:extLst>
          </p:cNvPr>
          <p:cNvCxnSpPr>
            <a:cxnSpLocks/>
          </p:cNvCxnSpPr>
          <p:nvPr/>
        </p:nvCxnSpPr>
        <p:spPr>
          <a:xfrm>
            <a:off x="3996000" y="2484000"/>
            <a:ext cx="468000" cy="0"/>
          </a:xfrm>
          <a:prstGeom prst="line">
            <a:avLst/>
          </a:prstGeom>
        </p:spPr>
        <p:style>
          <a:lnRef idx="3">
            <a:schemeClr val="dk1"/>
          </a:lnRef>
          <a:fillRef idx="0">
            <a:schemeClr val="dk1"/>
          </a:fillRef>
          <a:effectRef idx="2">
            <a:schemeClr val="dk1"/>
          </a:effectRef>
          <a:fontRef idx="minor">
            <a:schemeClr val="tx1"/>
          </a:fontRef>
        </p:style>
      </p:cxnSp>
      <p:cxnSp>
        <p:nvCxnSpPr>
          <p:cNvPr id="88" name="Gerade Verbindung 15">
            <a:extLst>
              <a:ext uri="{FF2B5EF4-FFF2-40B4-BE49-F238E27FC236}">
                <a16:creationId xmlns:a16="http://schemas.microsoft.com/office/drawing/2014/main" id="{A64A6010-E359-8078-A26B-12EBAB8EFA09}"/>
              </a:ext>
            </a:extLst>
          </p:cNvPr>
          <p:cNvCxnSpPr>
            <a:cxnSpLocks/>
          </p:cNvCxnSpPr>
          <p:nvPr/>
        </p:nvCxnSpPr>
        <p:spPr>
          <a:xfrm>
            <a:off x="3996000" y="2772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89" name="Gerade Verbindung 15">
            <a:extLst>
              <a:ext uri="{FF2B5EF4-FFF2-40B4-BE49-F238E27FC236}">
                <a16:creationId xmlns:a16="http://schemas.microsoft.com/office/drawing/2014/main" id="{7D15E9DD-3167-5594-89DF-5468611F9994}"/>
              </a:ext>
            </a:extLst>
          </p:cNvPr>
          <p:cNvCxnSpPr>
            <a:cxnSpLocks/>
          </p:cNvCxnSpPr>
          <p:nvPr/>
        </p:nvCxnSpPr>
        <p:spPr>
          <a:xfrm>
            <a:off x="3996000" y="2844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90" name="Gerade Verbindung 15">
            <a:extLst>
              <a:ext uri="{FF2B5EF4-FFF2-40B4-BE49-F238E27FC236}">
                <a16:creationId xmlns:a16="http://schemas.microsoft.com/office/drawing/2014/main" id="{9CD09DDE-2DF0-452A-5D60-C3B0250086B9}"/>
              </a:ext>
            </a:extLst>
          </p:cNvPr>
          <p:cNvCxnSpPr>
            <a:cxnSpLocks/>
          </p:cNvCxnSpPr>
          <p:nvPr/>
        </p:nvCxnSpPr>
        <p:spPr>
          <a:xfrm>
            <a:off x="3996000" y="2808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91" name="Gerade Verbindung 15">
            <a:extLst>
              <a:ext uri="{FF2B5EF4-FFF2-40B4-BE49-F238E27FC236}">
                <a16:creationId xmlns:a16="http://schemas.microsoft.com/office/drawing/2014/main" id="{DD533807-4DB7-F983-9CA1-9E4474D72E5A}"/>
              </a:ext>
            </a:extLst>
          </p:cNvPr>
          <p:cNvCxnSpPr>
            <a:cxnSpLocks/>
          </p:cNvCxnSpPr>
          <p:nvPr/>
        </p:nvCxnSpPr>
        <p:spPr>
          <a:xfrm>
            <a:off x="3996000" y="2952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92" name="Gerade Verbindung 15">
            <a:extLst>
              <a:ext uri="{FF2B5EF4-FFF2-40B4-BE49-F238E27FC236}">
                <a16:creationId xmlns:a16="http://schemas.microsoft.com/office/drawing/2014/main" id="{EDAF886E-E3B8-1AF1-39A5-782E7517784D}"/>
              </a:ext>
            </a:extLst>
          </p:cNvPr>
          <p:cNvCxnSpPr>
            <a:cxnSpLocks/>
          </p:cNvCxnSpPr>
          <p:nvPr/>
        </p:nvCxnSpPr>
        <p:spPr>
          <a:xfrm>
            <a:off x="3996000" y="2916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93" name="Gerade Verbindung 15">
            <a:extLst>
              <a:ext uri="{FF2B5EF4-FFF2-40B4-BE49-F238E27FC236}">
                <a16:creationId xmlns:a16="http://schemas.microsoft.com/office/drawing/2014/main" id="{C8E5CA27-02E4-CF0B-A683-5C1EC8D6E69F}"/>
              </a:ext>
            </a:extLst>
          </p:cNvPr>
          <p:cNvCxnSpPr>
            <a:cxnSpLocks/>
          </p:cNvCxnSpPr>
          <p:nvPr/>
        </p:nvCxnSpPr>
        <p:spPr>
          <a:xfrm>
            <a:off x="3996000" y="2556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97" name="Gerade Verbindung 15">
            <a:extLst>
              <a:ext uri="{FF2B5EF4-FFF2-40B4-BE49-F238E27FC236}">
                <a16:creationId xmlns:a16="http://schemas.microsoft.com/office/drawing/2014/main" id="{0BDE1BE4-9AE2-E0A0-51F8-6EB3569E4FAB}"/>
              </a:ext>
            </a:extLst>
          </p:cNvPr>
          <p:cNvCxnSpPr>
            <a:cxnSpLocks/>
          </p:cNvCxnSpPr>
          <p:nvPr/>
        </p:nvCxnSpPr>
        <p:spPr>
          <a:xfrm>
            <a:off x="3996000" y="2628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98" name="Gerade Verbindung 15">
            <a:extLst>
              <a:ext uri="{FF2B5EF4-FFF2-40B4-BE49-F238E27FC236}">
                <a16:creationId xmlns:a16="http://schemas.microsoft.com/office/drawing/2014/main" id="{45385A76-F3D0-72D2-C070-6F9D49142D02}"/>
              </a:ext>
            </a:extLst>
          </p:cNvPr>
          <p:cNvCxnSpPr>
            <a:cxnSpLocks/>
          </p:cNvCxnSpPr>
          <p:nvPr/>
        </p:nvCxnSpPr>
        <p:spPr>
          <a:xfrm>
            <a:off x="3996000" y="2592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99" name="Gerade Verbindung 15">
            <a:extLst>
              <a:ext uri="{FF2B5EF4-FFF2-40B4-BE49-F238E27FC236}">
                <a16:creationId xmlns:a16="http://schemas.microsoft.com/office/drawing/2014/main" id="{C93100F3-9078-477E-9A59-E3601E348EB8}"/>
              </a:ext>
            </a:extLst>
          </p:cNvPr>
          <p:cNvCxnSpPr>
            <a:cxnSpLocks/>
          </p:cNvCxnSpPr>
          <p:nvPr/>
        </p:nvCxnSpPr>
        <p:spPr>
          <a:xfrm>
            <a:off x="3996000" y="2736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100" name="Gerade Verbindung 15">
            <a:extLst>
              <a:ext uri="{FF2B5EF4-FFF2-40B4-BE49-F238E27FC236}">
                <a16:creationId xmlns:a16="http://schemas.microsoft.com/office/drawing/2014/main" id="{45269095-BEE5-7BCC-CB36-EB870E1D1882}"/>
              </a:ext>
            </a:extLst>
          </p:cNvPr>
          <p:cNvCxnSpPr>
            <a:cxnSpLocks/>
          </p:cNvCxnSpPr>
          <p:nvPr/>
        </p:nvCxnSpPr>
        <p:spPr>
          <a:xfrm>
            <a:off x="3996000" y="2700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101" name="Gerade Verbindung 15">
            <a:extLst>
              <a:ext uri="{FF2B5EF4-FFF2-40B4-BE49-F238E27FC236}">
                <a16:creationId xmlns:a16="http://schemas.microsoft.com/office/drawing/2014/main" id="{5647C30E-5AC4-B048-FB07-996DEFCEC848}"/>
              </a:ext>
            </a:extLst>
          </p:cNvPr>
          <p:cNvCxnSpPr>
            <a:cxnSpLocks/>
          </p:cNvCxnSpPr>
          <p:nvPr/>
        </p:nvCxnSpPr>
        <p:spPr>
          <a:xfrm>
            <a:off x="3996000" y="2520000"/>
            <a:ext cx="468000" cy="0"/>
          </a:xfrm>
          <a:prstGeom prst="line">
            <a:avLst/>
          </a:prstGeom>
        </p:spPr>
        <p:style>
          <a:lnRef idx="3">
            <a:schemeClr val="dk1"/>
          </a:lnRef>
          <a:fillRef idx="0">
            <a:schemeClr val="dk1"/>
          </a:fillRef>
          <a:effectRef idx="2">
            <a:schemeClr val="dk1"/>
          </a:effectRef>
          <a:fontRef idx="minor">
            <a:schemeClr val="tx1"/>
          </a:fontRef>
        </p:style>
      </p:cxnSp>
      <p:cxnSp>
        <p:nvCxnSpPr>
          <p:cNvPr id="102" name="Gerader Verbinder 60">
            <a:extLst>
              <a:ext uri="{FF2B5EF4-FFF2-40B4-BE49-F238E27FC236}">
                <a16:creationId xmlns:a16="http://schemas.microsoft.com/office/drawing/2014/main" id="{2F4BD6A9-14B7-3095-F8E5-16C55F2560B8}"/>
              </a:ext>
            </a:extLst>
          </p:cNvPr>
          <p:cNvCxnSpPr>
            <a:cxnSpLocks/>
          </p:cNvCxnSpPr>
          <p:nvPr/>
        </p:nvCxnSpPr>
        <p:spPr>
          <a:xfrm flipV="1">
            <a:off x="4190079" y="2462598"/>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03" name="Gerader Verbinder 61">
            <a:extLst>
              <a:ext uri="{FF2B5EF4-FFF2-40B4-BE49-F238E27FC236}">
                <a16:creationId xmlns:a16="http://schemas.microsoft.com/office/drawing/2014/main" id="{377A5539-6930-74BB-60AB-78BBB5D84C2C}"/>
              </a:ext>
            </a:extLst>
          </p:cNvPr>
          <p:cNvCxnSpPr>
            <a:cxnSpLocks/>
          </p:cNvCxnSpPr>
          <p:nvPr/>
        </p:nvCxnSpPr>
        <p:spPr>
          <a:xfrm flipV="1">
            <a:off x="4190079" y="2495818"/>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04" name="Gerader Verbinder 62">
            <a:extLst>
              <a:ext uri="{FF2B5EF4-FFF2-40B4-BE49-F238E27FC236}">
                <a16:creationId xmlns:a16="http://schemas.microsoft.com/office/drawing/2014/main" id="{683B208B-23E2-8A38-513D-5141C97A411F}"/>
              </a:ext>
            </a:extLst>
          </p:cNvPr>
          <p:cNvCxnSpPr>
            <a:cxnSpLocks/>
          </p:cNvCxnSpPr>
          <p:nvPr/>
        </p:nvCxnSpPr>
        <p:spPr>
          <a:xfrm flipV="1">
            <a:off x="4190079" y="2528792"/>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05" name="Gerader Verbinder 63">
            <a:extLst>
              <a:ext uri="{FF2B5EF4-FFF2-40B4-BE49-F238E27FC236}">
                <a16:creationId xmlns:a16="http://schemas.microsoft.com/office/drawing/2014/main" id="{69BDF026-1F4D-89F7-5B6C-B12DE6B4EE5D}"/>
              </a:ext>
            </a:extLst>
          </p:cNvPr>
          <p:cNvCxnSpPr>
            <a:cxnSpLocks/>
          </p:cNvCxnSpPr>
          <p:nvPr/>
        </p:nvCxnSpPr>
        <p:spPr>
          <a:xfrm flipV="1">
            <a:off x="4190079" y="2572135"/>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06" name="Gerader Verbinder 64">
            <a:extLst>
              <a:ext uri="{FF2B5EF4-FFF2-40B4-BE49-F238E27FC236}">
                <a16:creationId xmlns:a16="http://schemas.microsoft.com/office/drawing/2014/main" id="{DA5C7B90-A1C9-7118-82CE-6E2BD87BCA70}"/>
              </a:ext>
            </a:extLst>
          </p:cNvPr>
          <p:cNvCxnSpPr>
            <a:cxnSpLocks/>
          </p:cNvCxnSpPr>
          <p:nvPr/>
        </p:nvCxnSpPr>
        <p:spPr>
          <a:xfrm flipV="1">
            <a:off x="4190079" y="2610865"/>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07" name="Gerader Verbinder 65">
            <a:extLst>
              <a:ext uri="{FF2B5EF4-FFF2-40B4-BE49-F238E27FC236}">
                <a16:creationId xmlns:a16="http://schemas.microsoft.com/office/drawing/2014/main" id="{518D8FE9-C2D0-A081-B79A-726ADAE9171F}"/>
              </a:ext>
            </a:extLst>
          </p:cNvPr>
          <p:cNvCxnSpPr>
            <a:cxnSpLocks/>
          </p:cNvCxnSpPr>
          <p:nvPr/>
        </p:nvCxnSpPr>
        <p:spPr>
          <a:xfrm flipV="1">
            <a:off x="4190079" y="2677120"/>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08" name="Gerader Verbinder 66">
            <a:extLst>
              <a:ext uri="{FF2B5EF4-FFF2-40B4-BE49-F238E27FC236}">
                <a16:creationId xmlns:a16="http://schemas.microsoft.com/office/drawing/2014/main" id="{E719F5FA-36BA-F1AC-4709-E8C9BD8D693F}"/>
              </a:ext>
            </a:extLst>
          </p:cNvPr>
          <p:cNvCxnSpPr>
            <a:cxnSpLocks/>
          </p:cNvCxnSpPr>
          <p:nvPr/>
        </p:nvCxnSpPr>
        <p:spPr>
          <a:xfrm flipV="1">
            <a:off x="4190079" y="2711800"/>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sp>
        <p:nvSpPr>
          <p:cNvPr id="18" name="Rechteck 17">
            <a:extLst>
              <a:ext uri="{FF2B5EF4-FFF2-40B4-BE49-F238E27FC236}">
                <a16:creationId xmlns:a16="http://schemas.microsoft.com/office/drawing/2014/main" id="{A41212EB-84D6-F1A1-0E36-88DDBD2FC1DC}"/>
              </a:ext>
            </a:extLst>
          </p:cNvPr>
          <p:cNvSpPr/>
          <p:nvPr/>
        </p:nvSpPr>
        <p:spPr>
          <a:xfrm>
            <a:off x="5141563" y="2156222"/>
            <a:ext cx="2316763" cy="127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200" dirty="0"/>
          </a:p>
        </p:txBody>
      </p:sp>
      <p:graphicFrame>
        <p:nvGraphicFramePr>
          <p:cNvPr id="4" name="Tabelle 3">
            <a:extLst>
              <a:ext uri="{FF2B5EF4-FFF2-40B4-BE49-F238E27FC236}">
                <a16:creationId xmlns:a16="http://schemas.microsoft.com/office/drawing/2014/main" id="{1A8976C9-9BD8-C639-C761-E93DC1B83012}"/>
              </a:ext>
            </a:extLst>
          </p:cNvPr>
          <p:cNvGraphicFramePr>
            <a:graphicFrameLocks noGrp="1"/>
          </p:cNvGraphicFramePr>
          <p:nvPr>
            <p:extLst>
              <p:ext uri="{D42A27DB-BD31-4B8C-83A1-F6EECF244321}">
                <p14:modId xmlns:p14="http://schemas.microsoft.com/office/powerpoint/2010/main" val="3687750352"/>
              </p:ext>
            </p:extLst>
          </p:nvPr>
        </p:nvGraphicFramePr>
        <p:xfrm>
          <a:off x="5132969" y="2182900"/>
          <a:ext cx="2291080" cy="1250200"/>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744725829"/>
                    </a:ext>
                  </a:extLst>
                </a:gridCol>
                <a:gridCol w="208280">
                  <a:extLst>
                    <a:ext uri="{9D8B030D-6E8A-4147-A177-3AD203B41FA5}">
                      <a16:colId xmlns:a16="http://schemas.microsoft.com/office/drawing/2014/main" val="171633726"/>
                    </a:ext>
                  </a:extLst>
                </a:gridCol>
                <a:gridCol w="208280">
                  <a:extLst>
                    <a:ext uri="{9D8B030D-6E8A-4147-A177-3AD203B41FA5}">
                      <a16:colId xmlns:a16="http://schemas.microsoft.com/office/drawing/2014/main" val="3379900658"/>
                    </a:ext>
                  </a:extLst>
                </a:gridCol>
                <a:gridCol w="208280">
                  <a:extLst>
                    <a:ext uri="{9D8B030D-6E8A-4147-A177-3AD203B41FA5}">
                      <a16:colId xmlns:a16="http://schemas.microsoft.com/office/drawing/2014/main" val="4201446906"/>
                    </a:ext>
                  </a:extLst>
                </a:gridCol>
                <a:gridCol w="208280">
                  <a:extLst>
                    <a:ext uri="{9D8B030D-6E8A-4147-A177-3AD203B41FA5}">
                      <a16:colId xmlns:a16="http://schemas.microsoft.com/office/drawing/2014/main" val="498505253"/>
                    </a:ext>
                  </a:extLst>
                </a:gridCol>
                <a:gridCol w="208280">
                  <a:extLst>
                    <a:ext uri="{9D8B030D-6E8A-4147-A177-3AD203B41FA5}">
                      <a16:colId xmlns:a16="http://schemas.microsoft.com/office/drawing/2014/main" val="1474404207"/>
                    </a:ext>
                  </a:extLst>
                </a:gridCol>
                <a:gridCol w="208280">
                  <a:extLst>
                    <a:ext uri="{9D8B030D-6E8A-4147-A177-3AD203B41FA5}">
                      <a16:colId xmlns:a16="http://schemas.microsoft.com/office/drawing/2014/main" val="607436650"/>
                    </a:ext>
                  </a:extLst>
                </a:gridCol>
                <a:gridCol w="208280">
                  <a:extLst>
                    <a:ext uri="{9D8B030D-6E8A-4147-A177-3AD203B41FA5}">
                      <a16:colId xmlns:a16="http://schemas.microsoft.com/office/drawing/2014/main" val="425878482"/>
                    </a:ext>
                  </a:extLst>
                </a:gridCol>
                <a:gridCol w="208280">
                  <a:extLst>
                    <a:ext uri="{9D8B030D-6E8A-4147-A177-3AD203B41FA5}">
                      <a16:colId xmlns:a16="http://schemas.microsoft.com/office/drawing/2014/main" val="4142910540"/>
                    </a:ext>
                  </a:extLst>
                </a:gridCol>
                <a:gridCol w="208280">
                  <a:extLst>
                    <a:ext uri="{9D8B030D-6E8A-4147-A177-3AD203B41FA5}">
                      <a16:colId xmlns:a16="http://schemas.microsoft.com/office/drawing/2014/main" val="3651811155"/>
                    </a:ext>
                  </a:extLst>
                </a:gridCol>
                <a:gridCol w="208280">
                  <a:extLst>
                    <a:ext uri="{9D8B030D-6E8A-4147-A177-3AD203B41FA5}">
                      <a16:colId xmlns:a16="http://schemas.microsoft.com/office/drawing/2014/main" val="790596451"/>
                    </a:ext>
                  </a:extLst>
                </a:gridCol>
              </a:tblGrid>
              <a:tr h="312550">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683370373"/>
                  </a:ext>
                </a:extLst>
              </a:tr>
              <a:tr h="312550">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009579755"/>
                  </a:ext>
                </a:extLst>
              </a:tr>
              <a:tr h="312550">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16256512"/>
                  </a:ext>
                </a:extLst>
              </a:tr>
              <a:tr h="312550">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87517075"/>
                  </a:ext>
                </a:extLst>
              </a:tr>
            </a:tbl>
          </a:graphicData>
        </a:graphic>
      </p:graphicFrame>
      <p:cxnSp>
        <p:nvCxnSpPr>
          <p:cNvPr id="5" name="Gerade Verbindung 15">
            <a:extLst>
              <a:ext uri="{FF2B5EF4-FFF2-40B4-BE49-F238E27FC236}">
                <a16:creationId xmlns:a16="http://schemas.microsoft.com/office/drawing/2014/main" id="{7345F19F-71DC-344C-90D5-BB8997461BCA}"/>
              </a:ext>
            </a:extLst>
          </p:cNvPr>
          <p:cNvCxnSpPr>
            <a:cxnSpLocks/>
          </p:cNvCxnSpPr>
          <p:nvPr/>
        </p:nvCxnSpPr>
        <p:spPr>
          <a:xfrm>
            <a:off x="5167246" y="2493492"/>
            <a:ext cx="2250915" cy="0"/>
          </a:xfrm>
          <a:prstGeom prst="line">
            <a:avLst/>
          </a:prstGeom>
          <a:ln w="19050" cap="sq" cmpd="sng"/>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77297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90FC37-7EC8-B549-9587-2D1AC48B31D5}"/>
              </a:ext>
            </a:extLst>
          </p:cNvPr>
          <p:cNvSpPr>
            <a:spLocks noGrp="1"/>
          </p:cNvSpPr>
          <p:nvPr>
            <p:ph type="title"/>
          </p:nvPr>
        </p:nvSpPr>
        <p:spPr>
          <a:xfrm>
            <a:off x="1096423" y="287077"/>
            <a:ext cx="7009509" cy="744280"/>
          </a:xfrm>
        </p:spPr>
        <p:txBody>
          <a:bodyPr>
            <a:normAutofit fontScale="90000"/>
          </a:bodyPr>
          <a:lstStyle/>
          <a:p>
            <a:r>
              <a:rPr lang="de-DE" dirty="0"/>
              <a:t>Arithmetische Basiskompetenzen sichern –</a:t>
            </a:r>
            <a:br>
              <a:rPr lang="de-DE" dirty="0"/>
            </a:br>
            <a:r>
              <a:rPr lang="de-DE" dirty="0"/>
              <a:t>Rechenschwierigkeiten vermeiden </a:t>
            </a:r>
            <a:br>
              <a:rPr lang="de-DE" dirty="0"/>
            </a:br>
            <a:endParaRPr lang="de-DE" dirty="0"/>
          </a:p>
        </p:txBody>
      </p:sp>
      <p:sp>
        <p:nvSpPr>
          <p:cNvPr id="3" name="Textplatzhalter 2">
            <a:extLst>
              <a:ext uri="{FF2B5EF4-FFF2-40B4-BE49-F238E27FC236}">
                <a16:creationId xmlns:a16="http://schemas.microsoft.com/office/drawing/2014/main" id="{DF51050E-F35D-4940-94B4-B9F14E4F9ABC}"/>
              </a:ext>
            </a:extLst>
          </p:cNvPr>
          <p:cNvSpPr>
            <a:spLocks noGrp="1"/>
          </p:cNvSpPr>
          <p:nvPr>
            <p:ph type="body" sz="quarter" idx="13"/>
          </p:nvPr>
        </p:nvSpPr>
        <p:spPr/>
        <p:txBody>
          <a:bodyPr/>
          <a:lstStyle/>
          <a:p>
            <a:r>
              <a:rPr lang="de-DE" dirty="0"/>
              <a:t>MODULE DER VERANSTALTUNGSREIHE</a:t>
            </a:r>
          </a:p>
        </p:txBody>
      </p:sp>
      <p:sp>
        <p:nvSpPr>
          <p:cNvPr id="4" name="Inhaltsplatzhalter 3">
            <a:extLst>
              <a:ext uri="{FF2B5EF4-FFF2-40B4-BE49-F238E27FC236}">
                <a16:creationId xmlns:a16="http://schemas.microsoft.com/office/drawing/2014/main" id="{80C2C949-1D17-B447-9864-2505CB536E68}"/>
              </a:ext>
            </a:extLst>
          </p:cNvPr>
          <p:cNvSpPr>
            <a:spLocks noGrp="1"/>
          </p:cNvSpPr>
          <p:nvPr>
            <p:ph idx="1"/>
          </p:nvPr>
        </p:nvSpPr>
        <p:spPr/>
        <p:txBody>
          <a:bodyPr/>
          <a:lstStyle/>
          <a:p>
            <a:pPr marL="285750" indent="-285750">
              <a:buFont typeface="Arial" panose="020B0604020202020204" pitchFamily="34" charset="0"/>
              <a:buChar char="•"/>
            </a:pPr>
            <a:r>
              <a:rPr lang="de-DE" dirty="0"/>
              <a:t>Selbstlernmodul 3.0: Rechenschwierigkeiten vermeiden </a:t>
            </a:r>
          </a:p>
          <a:p>
            <a:pPr marL="285750" indent="-285750">
              <a:buFont typeface="Arial" panose="020B0604020202020204" pitchFamily="34" charset="0"/>
              <a:buChar char="•"/>
            </a:pPr>
            <a:r>
              <a:rPr lang="de-DE" dirty="0"/>
              <a:t>Modul 3.1: Aufbau eines tragfähigen Zahlverständnisses</a:t>
            </a:r>
          </a:p>
          <a:p>
            <a:pPr marL="285750" indent="-285750">
              <a:buFont typeface="Arial" panose="020B0604020202020204" pitchFamily="34" charset="0"/>
              <a:buChar char="•"/>
            </a:pPr>
            <a:r>
              <a:rPr lang="de-DE" dirty="0"/>
              <a:t>Modul 3.2: Aufbau eines tragfähigen Operationsverständnisses</a:t>
            </a:r>
          </a:p>
          <a:p>
            <a:pPr marL="285750" indent="-285750">
              <a:buFont typeface="Arial" panose="020B0604020202020204" pitchFamily="34" charset="0"/>
              <a:buChar char="•"/>
            </a:pPr>
            <a:r>
              <a:rPr lang="de-DE" dirty="0"/>
              <a:t>Modul 3.3: Aufbau eines tragfähigen Stellenwertverständnisses</a:t>
            </a:r>
          </a:p>
          <a:p>
            <a:pPr marL="285750" indent="-285750">
              <a:buFont typeface="Arial" panose="020B0604020202020204" pitchFamily="34" charset="0"/>
              <a:buChar char="•"/>
            </a:pPr>
            <a:r>
              <a:rPr lang="de-DE" dirty="0"/>
              <a:t>Modul 3.4: Nicht zählendes Rechnen: 1+1 und im 1-1 </a:t>
            </a:r>
          </a:p>
          <a:p>
            <a:pPr marL="285750" indent="-285750">
              <a:buFont typeface="Arial" panose="020B0604020202020204" pitchFamily="34" charset="0"/>
              <a:buChar char="•"/>
            </a:pPr>
            <a:r>
              <a:rPr lang="de-DE" dirty="0"/>
              <a:t>Modul 3.5: Nicht zählendes Rechnen: 1∙1 und im 1:1</a:t>
            </a:r>
          </a:p>
          <a:p>
            <a:pPr marL="285750" indent="-285750">
              <a:buFont typeface="Arial" panose="020B0604020202020204" pitchFamily="34" charset="0"/>
              <a:buChar char="•"/>
            </a:pPr>
            <a:r>
              <a:rPr lang="de-DE" dirty="0"/>
              <a:t>Modul 3.6: Halbschriftliches Rechnen </a:t>
            </a:r>
          </a:p>
          <a:p>
            <a:pPr marL="285750" indent="-285750">
              <a:buFont typeface="Arial" panose="020B0604020202020204" pitchFamily="34" charset="0"/>
              <a:buChar char="•"/>
            </a:pPr>
            <a:r>
              <a:rPr lang="de-DE" b="1" dirty="0"/>
              <a:t>Modul 3.7: Schriftliches Rechnen</a:t>
            </a:r>
          </a:p>
          <a:p>
            <a:endParaRPr lang="de-DE" dirty="0"/>
          </a:p>
        </p:txBody>
      </p:sp>
      <p:sp>
        <p:nvSpPr>
          <p:cNvPr id="6" name="Foliennummernplatzhalter 5">
            <a:extLst>
              <a:ext uri="{FF2B5EF4-FFF2-40B4-BE49-F238E27FC236}">
                <a16:creationId xmlns:a16="http://schemas.microsoft.com/office/drawing/2014/main" id="{EA9B3B4B-E0D4-D144-B82D-87D749EC3F44}"/>
              </a:ext>
            </a:extLst>
          </p:cNvPr>
          <p:cNvSpPr>
            <a:spLocks noGrp="1"/>
          </p:cNvSpPr>
          <p:nvPr>
            <p:ph type="sldNum" sz="quarter" idx="12"/>
          </p:nvPr>
        </p:nvSpPr>
        <p:spPr/>
        <p:txBody>
          <a:bodyPr/>
          <a:lstStyle/>
          <a:p>
            <a:fld id="{C3752B7C-18A9-864D-BBCB-54A9F41B5594}" type="slidenum">
              <a:rPr lang="de-DE" smtClean="0"/>
              <a:pPr/>
              <a:t>4</a:t>
            </a:fld>
            <a:endParaRPr lang="de-DE" dirty="0"/>
          </a:p>
        </p:txBody>
      </p:sp>
    </p:spTree>
    <p:extLst>
      <p:ext uri="{BB962C8B-B14F-4D97-AF65-F5344CB8AC3E}">
        <p14:creationId xmlns:p14="http://schemas.microsoft.com/office/powerpoint/2010/main" val="239377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B27C5C-4AA5-BE75-8CC6-5EE90DF20299}"/>
              </a:ext>
            </a:extLst>
          </p:cNvPr>
          <p:cNvSpPr>
            <a:spLocks noGrp="1"/>
          </p:cNvSpPr>
          <p:nvPr>
            <p:ph type="title"/>
          </p:nvPr>
        </p:nvSpPr>
        <p:spPr/>
        <p:txBody>
          <a:bodyPr/>
          <a:lstStyle/>
          <a:p>
            <a:r>
              <a:rPr lang="de-DE" dirty="0"/>
              <a:t>Den Algorithmus verstehen</a:t>
            </a:r>
          </a:p>
        </p:txBody>
      </p:sp>
      <p:sp>
        <p:nvSpPr>
          <p:cNvPr id="3" name="Textplatzhalter 2">
            <a:extLst>
              <a:ext uri="{FF2B5EF4-FFF2-40B4-BE49-F238E27FC236}">
                <a16:creationId xmlns:a16="http://schemas.microsoft.com/office/drawing/2014/main" id="{183E675A-9DC7-0276-32F1-1036C131895B}"/>
              </a:ext>
            </a:extLst>
          </p:cNvPr>
          <p:cNvSpPr>
            <a:spLocks noGrp="1"/>
          </p:cNvSpPr>
          <p:nvPr>
            <p:ph type="body" sz="quarter" idx="13"/>
          </p:nvPr>
        </p:nvSpPr>
        <p:spPr/>
        <p:txBody>
          <a:bodyPr/>
          <a:lstStyle/>
          <a:p>
            <a:r>
              <a:rPr lang="de-DE" dirty="0"/>
              <a:t>ENTBÜNDLUNGSVERFAHREN</a:t>
            </a:r>
          </a:p>
        </p:txBody>
      </p:sp>
      <p:sp>
        <p:nvSpPr>
          <p:cNvPr id="6" name="Foliennummernplatzhalter 5">
            <a:extLst>
              <a:ext uri="{FF2B5EF4-FFF2-40B4-BE49-F238E27FC236}">
                <a16:creationId xmlns:a16="http://schemas.microsoft.com/office/drawing/2014/main" id="{DF104AD0-BB6C-FE7C-56D7-D4772A665DE0}"/>
              </a:ext>
            </a:extLst>
          </p:cNvPr>
          <p:cNvSpPr>
            <a:spLocks noGrp="1"/>
          </p:cNvSpPr>
          <p:nvPr>
            <p:ph type="sldNum" sz="quarter" idx="12"/>
          </p:nvPr>
        </p:nvSpPr>
        <p:spPr/>
        <p:txBody>
          <a:bodyPr/>
          <a:lstStyle/>
          <a:p>
            <a:fld id="{C3752B7C-18A9-864D-BBCB-54A9F41B5594}" type="slidenum">
              <a:rPr lang="de-DE" smtClean="0"/>
              <a:pPr/>
              <a:t>40</a:t>
            </a:fld>
            <a:endParaRPr lang="de-DE" dirty="0"/>
          </a:p>
        </p:txBody>
      </p:sp>
      <p:sp>
        <p:nvSpPr>
          <p:cNvPr id="7" name="Abgerundetes Rechteck 14">
            <a:extLst>
              <a:ext uri="{FF2B5EF4-FFF2-40B4-BE49-F238E27FC236}">
                <a16:creationId xmlns:a16="http://schemas.microsoft.com/office/drawing/2014/main" id="{B4BBBE11-E476-3EBA-A822-B4006221431F}"/>
              </a:ext>
            </a:extLst>
          </p:cNvPr>
          <p:cNvSpPr/>
          <p:nvPr/>
        </p:nvSpPr>
        <p:spPr>
          <a:xfrm>
            <a:off x="2278380" y="1891446"/>
            <a:ext cx="4419600" cy="184235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Rechteck 16">
            <a:extLst>
              <a:ext uri="{FF2B5EF4-FFF2-40B4-BE49-F238E27FC236}">
                <a16:creationId xmlns:a16="http://schemas.microsoft.com/office/drawing/2014/main" id="{16439360-537C-014F-CD06-D51F81A74194}"/>
              </a:ext>
            </a:extLst>
          </p:cNvPr>
          <p:cNvSpPr/>
          <p:nvPr/>
        </p:nvSpPr>
        <p:spPr>
          <a:xfrm>
            <a:off x="2340048" y="2370183"/>
            <a:ext cx="2690798" cy="6929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Oval 17">
            <a:extLst>
              <a:ext uri="{FF2B5EF4-FFF2-40B4-BE49-F238E27FC236}">
                <a16:creationId xmlns:a16="http://schemas.microsoft.com/office/drawing/2014/main" id="{15FC499D-8BBF-3276-085C-BC10AFDCE608}"/>
              </a:ext>
            </a:extLst>
          </p:cNvPr>
          <p:cNvSpPr/>
          <p:nvPr/>
        </p:nvSpPr>
        <p:spPr>
          <a:xfrm>
            <a:off x="4567736"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Oval 18">
            <a:extLst>
              <a:ext uri="{FF2B5EF4-FFF2-40B4-BE49-F238E27FC236}">
                <a16:creationId xmlns:a16="http://schemas.microsoft.com/office/drawing/2014/main" id="{EE79090D-3686-4732-19F0-6AB7E6962055}"/>
              </a:ext>
            </a:extLst>
          </p:cNvPr>
          <p:cNvSpPr/>
          <p:nvPr/>
        </p:nvSpPr>
        <p:spPr>
          <a:xfrm>
            <a:off x="4627174"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Oval 19">
            <a:extLst>
              <a:ext uri="{FF2B5EF4-FFF2-40B4-BE49-F238E27FC236}">
                <a16:creationId xmlns:a16="http://schemas.microsoft.com/office/drawing/2014/main" id="{9507670E-8EE8-567F-CA78-49ED09729D1A}"/>
              </a:ext>
            </a:extLst>
          </p:cNvPr>
          <p:cNvSpPr/>
          <p:nvPr/>
        </p:nvSpPr>
        <p:spPr>
          <a:xfrm>
            <a:off x="4509507"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Oval 20">
            <a:extLst>
              <a:ext uri="{FF2B5EF4-FFF2-40B4-BE49-F238E27FC236}">
                <a16:creationId xmlns:a16="http://schemas.microsoft.com/office/drawing/2014/main" id="{44D4C776-A584-6D18-1DC2-4400EC02766F}"/>
              </a:ext>
            </a:extLst>
          </p:cNvPr>
          <p:cNvSpPr/>
          <p:nvPr/>
        </p:nvSpPr>
        <p:spPr>
          <a:xfrm>
            <a:off x="4685015"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Oval 21">
            <a:extLst>
              <a:ext uri="{FF2B5EF4-FFF2-40B4-BE49-F238E27FC236}">
                <a16:creationId xmlns:a16="http://schemas.microsoft.com/office/drawing/2014/main" id="{2BEFA04C-486F-2A56-81A4-5621F5D010D2}"/>
              </a:ext>
            </a:extLst>
          </p:cNvPr>
          <p:cNvSpPr/>
          <p:nvPr/>
        </p:nvSpPr>
        <p:spPr>
          <a:xfrm>
            <a:off x="4743169"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7DE5DC8C-CE64-F6DC-8B75-897F896E51F7}"/>
              </a:ext>
            </a:extLst>
          </p:cNvPr>
          <p:cNvSpPr/>
          <p:nvPr/>
        </p:nvSpPr>
        <p:spPr>
          <a:xfrm>
            <a:off x="2392371" y="2487141"/>
            <a:ext cx="474798"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Oval 17">
            <a:extLst>
              <a:ext uri="{FF2B5EF4-FFF2-40B4-BE49-F238E27FC236}">
                <a16:creationId xmlns:a16="http://schemas.microsoft.com/office/drawing/2014/main" id="{7F1633F6-073F-A435-728F-565C693A1E75}"/>
              </a:ext>
            </a:extLst>
          </p:cNvPr>
          <p:cNvSpPr/>
          <p:nvPr/>
        </p:nvSpPr>
        <p:spPr>
          <a:xfrm>
            <a:off x="4878338"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Oval 18">
            <a:extLst>
              <a:ext uri="{FF2B5EF4-FFF2-40B4-BE49-F238E27FC236}">
                <a16:creationId xmlns:a16="http://schemas.microsoft.com/office/drawing/2014/main" id="{824871A9-AB43-6955-5C28-4BEBEF8118AC}"/>
              </a:ext>
            </a:extLst>
          </p:cNvPr>
          <p:cNvSpPr/>
          <p:nvPr/>
        </p:nvSpPr>
        <p:spPr>
          <a:xfrm>
            <a:off x="4938545"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Oval 19">
            <a:extLst>
              <a:ext uri="{FF2B5EF4-FFF2-40B4-BE49-F238E27FC236}">
                <a16:creationId xmlns:a16="http://schemas.microsoft.com/office/drawing/2014/main" id="{43FDBA72-78C6-DDBC-7C0E-41A1CA83E186}"/>
              </a:ext>
            </a:extLst>
          </p:cNvPr>
          <p:cNvSpPr/>
          <p:nvPr/>
        </p:nvSpPr>
        <p:spPr>
          <a:xfrm>
            <a:off x="4818497"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95CE9B19-D873-4501-17D1-25F79AB08B89}"/>
              </a:ext>
            </a:extLst>
          </p:cNvPr>
          <p:cNvSpPr/>
          <p:nvPr/>
        </p:nvSpPr>
        <p:spPr>
          <a:xfrm>
            <a:off x="2931782" y="2487141"/>
            <a:ext cx="474798"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2DB576FA-47FE-52BA-FCA6-246C942C6802}"/>
              </a:ext>
            </a:extLst>
          </p:cNvPr>
          <p:cNvSpPr/>
          <p:nvPr/>
        </p:nvSpPr>
        <p:spPr>
          <a:xfrm>
            <a:off x="3471193" y="2487141"/>
            <a:ext cx="474166"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F8B5CB80-F363-4828-0F77-45481DF6DA72}"/>
              </a:ext>
            </a:extLst>
          </p:cNvPr>
          <p:cNvSpPr/>
          <p:nvPr/>
        </p:nvSpPr>
        <p:spPr>
          <a:xfrm>
            <a:off x="5134722" y="1931984"/>
            <a:ext cx="1440000" cy="176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8" name="Tabelle 7">
            <a:extLst>
              <a:ext uri="{FF2B5EF4-FFF2-40B4-BE49-F238E27FC236}">
                <a16:creationId xmlns:a16="http://schemas.microsoft.com/office/drawing/2014/main" id="{0F220706-E703-4B63-42E6-0018ACD73EAF}"/>
              </a:ext>
            </a:extLst>
          </p:cNvPr>
          <p:cNvGraphicFramePr>
            <a:graphicFrameLocks noGrp="1"/>
          </p:cNvGraphicFramePr>
          <p:nvPr>
            <p:extLst>
              <p:ext uri="{D42A27DB-BD31-4B8C-83A1-F6EECF244321}">
                <p14:modId xmlns:p14="http://schemas.microsoft.com/office/powerpoint/2010/main" val="3472915938"/>
              </p:ext>
            </p:extLst>
          </p:nvPr>
        </p:nvGraphicFramePr>
        <p:xfrm>
          <a:off x="5248929" y="2029317"/>
          <a:ext cx="1224000" cy="1583999"/>
        </p:xfrm>
        <a:graphic>
          <a:graphicData uri="http://schemas.openxmlformats.org/drawingml/2006/table">
            <a:tbl>
              <a:tblPr firstRow="1" bandRow="1">
                <a:tableStyleId>{2D5ABB26-0587-4C30-8999-92F81FD0307C}</a:tableStyleId>
              </a:tblPr>
              <a:tblGrid>
                <a:gridCol w="306000">
                  <a:extLst>
                    <a:ext uri="{9D8B030D-6E8A-4147-A177-3AD203B41FA5}">
                      <a16:colId xmlns:a16="http://schemas.microsoft.com/office/drawing/2014/main" val="2940086900"/>
                    </a:ext>
                  </a:extLst>
                </a:gridCol>
                <a:gridCol w="306000">
                  <a:extLst>
                    <a:ext uri="{9D8B030D-6E8A-4147-A177-3AD203B41FA5}">
                      <a16:colId xmlns:a16="http://schemas.microsoft.com/office/drawing/2014/main" val="3272495480"/>
                    </a:ext>
                  </a:extLst>
                </a:gridCol>
                <a:gridCol w="306000">
                  <a:extLst>
                    <a:ext uri="{9D8B030D-6E8A-4147-A177-3AD203B41FA5}">
                      <a16:colId xmlns:a16="http://schemas.microsoft.com/office/drawing/2014/main" val="1643206905"/>
                    </a:ext>
                  </a:extLst>
                </a:gridCol>
                <a:gridCol w="306000">
                  <a:extLst>
                    <a:ext uri="{9D8B030D-6E8A-4147-A177-3AD203B41FA5}">
                      <a16:colId xmlns:a16="http://schemas.microsoft.com/office/drawing/2014/main" val="540657573"/>
                    </a:ext>
                  </a:extLst>
                </a:gridCol>
              </a:tblGrid>
              <a:tr h="308983">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FF0000"/>
                          </a:solidFill>
                          <a:latin typeface="Comic Sans MS" panose="030F0702030302020204" pitchFamily="66" charset="0"/>
                        </a:rPr>
                        <a:t>H</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00B0F0"/>
                          </a:solidFill>
                          <a:latin typeface="Comic Sans MS" panose="030F0702030302020204" pitchFamily="66" charset="0"/>
                        </a:rPr>
                        <a:t>Z</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92D050"/>
                          </a:solidFill>
                          <a:latin typeface="Comic Sans MS" panose="030F0702030302020204" pitchFamily="66" charset="0"/>
                        </a:rPr>
                        <a:t>E</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4927977"/>
                  </a:ext>
                </a:extLst>
              </a:tr>
              <a:tr h="348067">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marL="93544" marR="93544" marT="46771" marB="4677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800" dirty="0">
                        <a:latin typeface="Comic Sans MS" panose="030F0702030302020204" pitchFamily="66" charset="0"/>
                      </a:endParaRPr>
                    </a:p>
                  </a:txBody>
                  <a:tcPr marL="93544" marR="93544" marT="46771" marB="4677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7454701"/>
                  </a:ext>
                </a:extLst>
              </a:tr>
              <a:tr h="308983">
                <a:tc>
                  <a:txBody>
                    <a:bodyPr/>
                    <a:lstStyle/>
                    <a:p>
                      <a:pPr algn="ctr"/>
                      <a:endParaRPr lang="de-DE" sz="140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2</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8</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3417284"/>
                  </a:ext>
                </a:extLst>
              </a:tr>
              <a:tr h="308983">
                <a:tc>
                  <a:txBody>
                    <a:bodyPr/>
                    <a:lstStyle/>
                    <a:p>
                      <a:pPr algn="ctr"/>
                      <a:r>
                        <a:rPr lang="de-DE" sz="1400" dirty="0">
                          <a:latin typeface="Comic Sans MS" panose="030F0702030302020204" pitchFamily="66" charset="0"/>
                        </a:rPr>
                        <a:t>-</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1</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7</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6512667"/>
                  </a:ext>
                </a:extLst>
              </a:tr>
              <a:tr h="308983">
                <a:tc>
                  <a:txBody>
                    <a:bodyPr/>
                    <a:lstStyle/>
                    <a:p>
                      <a:pPr algn="ctr"/>
                      <a:endParaRPr lang="de-DE" sz="140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0784603"/>
                  </a:ext>
                </a:extLst>
              </a:tr>
            </a:tbl>
          </a:graphicData>
        </a:graphic>
      </p:graphicFrame>
      <p:cxnSp>
        <p:nvCxnSpPr>
          <p:cNvPr id="51" name="Gerade Verbindung 15">
            <a:extLst>
              <a:ext uri="{FF2B5EF4-FFF2-40B4-BE49-F238E27FC236}">
                <a16:creationId xmlns:a16="http://schemas.microsoft.com/office/drawing/2014/main" id="{112F27BB-8411-E54E-8113-9C48E4EAB86B}"/>
              </a:ext>
            </a:extLst>
          </p:cNvPr>
          <p:cNvCxnSpPr>
            <a:cxnSpLocks/>
          </p:cNvCxnSpPr>
          <p:nvPr/>
        </p:nvCxnSpPr>
        <p:spPr>
          <a:xfrm>
            <a:off x="5265323" y="3315264"/>
            <a:ext cx="1188000" cy="0"/>
          </a:xfrm>
          <a:prstGeom prst="line">
            <a:avLst/>
          </a:prstGeom>
          <a:ln w="38100" cap="sq" cmpd="sng"/>
        </p:spPr>
        <p:style>
          <a:lnRef idx="3">
            <a:schemeClr val="dk1"/>
          </a:lnRef>
          <a:fillRef idx="0">
            <a:schemeClr val="dk1"/>
          </a:fillRef>
          <a:effectRef idx="2">
            <a:schemeClr val="dk1"/>
          </a:effectRef>
          <a:fontRef idx="minor">
            <a:schemeClr val="tx1"/>
          </a:fontRef>
        </p:style>
      </p:cxnSp>
      <p:cxnSp>
        <p:nvCxnSpPr>
          <p:cNvPr id="48" name="Gerade Verbindung 15">
            <a:extLst>
              <a:ext uri="{FF2B5EF4-FFF2-40B4-BE49-F238E27FC236}">
                <a16:creationId xmlns:a16="http://schemas.microsoft.com/office/drawing/2014/main" id="{6B7F00B9-1A77-CE6A-4058-060F9BDE09A6}"/>
              </a:ext>
            </a:extLst>
          </p:cNvPr>
          <p:cNvCxnSpPr>
            <a:cxnSpLocks/>
          </p:cNvCxnSpPr>
          <p:nvPr/>
        </p:nvCxnSpPr>
        <p:spPr>
          <a:xfrm>
            <a:off x="3996000" y="2484000"/>
            <a:ext cx="468000" cy="0"/>
          </a:xfrm>
          <a:prstGeom prst="line">
            <a:avLst/>
          </a:prstGeom>
        </p:spPr>
        <p:style>
          <a:lnRef idx="3">
            <a:schemeClr val="dk1"/>
          </a:lnRef>
          <a:fillRef idx="0">
            <a:schemeClr val="dk1"/>
          </a:fillRef>
          <a:effectRef idx="2">
            <a:schemeClr val="dk1"/>
          </a:effectRef>
          <a:fontRef idx="minor">
            <a:schemeClr val="tx1"/>
          </a:fontRef>
        </p:style>
      </p:cxnSp>
      <p:cxnSp>
        <p:nvCxnSpPr>
          <p:cNvPr id="61" name="Gerade Verbindung 15">
            <a:extLst>
              <a:ext uri="{FF2B5EF4-FFF2-40B4-BE49-F238E27FC236}">
                <a16:creationId xmlns:a16="http://schemas.microsoft.com/office/drawing/2014/main" id="{D15EA4FC-7BE8-25CB-26E3-0CCF143CAA6F}"/>
              </a:ext>
            </a:extLst>
          </p:cNvPr>
          <p:cNvCxnSpPr>
            <a:cxnSpLocks/>
          </p:cNvCxnSpPr>
          <p:nvPr/>
        </p:nvCxnSpPr>
        <p:spPr>
          <a:xfrm>
            <a:off x="3996000" y="2520000"/>
            <a:ext cx="468000" cy="0"/>
          </a:xfrm>
          <a:prstGeom prst="line">
            <a:avLst/>
          </a:prstGeom>
        </p:spPr>
        <p:style>
          <a:lnRef idx="3">
            <a:schemeClr val="dk1"/>
          </a:lnRef>
          <a:fillRef idx="0">
            <a:schemeClr val="dk1"/>
          </a:fillRef>
          <a:effectRef idx="2">
            <a:schemeClr val="dk1"/>
          </a:effectRef>
          <a:fontRef idx="minor">
            <a:schemeClr val="tx1"/>
          </a:fontRef>
        </p:style>
      </p:cxnSp>
      <p:sp>
        <p:nvSpPr>
          <p:cNvPr id="13" name="Abgerundete rechteckige Legende 7">
            <a:extLst>
              <a:ext uri="{FF2B5EF4-FFF2-40B4-BE49-F238E27FC236}">
                <a16:creationId xmlns:a16="http://schemas.microsoft.com/office/drawing/2014/main" id="{C4D17CEB-0B53-33F2-D792-B7797A49533A}"/>
              </a:ext>
            </a:extLst>
          </p:cNvPr>
          <p:cNvSpPr/>
          <p:nvPr/>
        </p:nvSpPr>
        <p:spPr>
          <a:xfrm>
            <a:off x="180000" y="1800000"/>
            <a:ext cx="1903795" cy="1789342"/>
          </a:xfrm>
          <a:prstGeom prst="wedgeRoundRectCallout">
            <a:avLst>
              <a:gd name="adj1" fmla="val 42768"/>
              <a:gd name="adj2" fmla="val 5915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Ich zeichne den Minuenden als Strich-Punkt-Darstellung.</a:t>
            </a:r>
          </a:p>
        </p:txBody>
      </p:sp>
      <p:sp>
        <p:nvSpPr>
          <p:cNvPr id="16" name="Inhaltsplatzhalter 12">
            <a:extLst>
              <a:ext uri="{FF2B5EF4-FFF2-40B4-BE49-F238E27FC236}">
                <a16:creationId xmlns:a16="http://schemas.microsoft.com/office/drawing/2014/main" id="{7A6830AE-F404-3322-42A4-0AE6677A839E}"/>
              </a:ext>
            </a:extLst>
          </p:cNvPr>
          <p:cNvSpPr txBox="1">
            <a:spLocks/>
          </p:cNvSpPr>
          <p:nvPr/>
        </p:nvSpPr>
        <p:spPr>
          <a:xfrm>
            <a:off x="252000" y="3764280"/>
            <a:ext cx="8640000" cy="2461094"/>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400"/>
              </a:spcBef>
              <a:buFont typeface="Arial" panose="020B0604020202020204" pitchFamily="34" charset="0"/>
              <a:buChar char="•"/>
            </a:pPr>
            <a:r>
              <a:rPr lang="de-DE" sz="1600" dirty="0">
                <a:latin typeface="+mn-lt"/>
              </a:rPr>
              <a:t>Der Minuend wird als Strich-Punkt-Darstellung notiert.</a:t>
            </a:r>
          </a:p>
          <a:p>
            <a:pPr marL="285750" indent="-285750">
              <a:lnSpc>
                <a:spcPct val="100000"/>
              </a:lnSpc>
              <a:spcBef>
                <a:spcPts val="400"/>
              </a:spcBef>
              <a:buFont typeface="Arial" panose="020B0604020202020204" pitchFamily="34" charset="0"/>
              <a:buChar char="•"/>
            </a:pPr>
            <a:endParaRPr lang="de-DE" sz="1600" dirty="0">
              <a:latin typeface="+mn-lt"/>
            </a:endParaRPr>
          </a:p>
        </p:txBody>
      </p:sp>
    </p:spTree>
    <p:extLst>
      <p:ext uri="{BB962C8B-B14F-4D97-AF65-F5344CB8AC3E}">
        <p14:creationId xmlns:p14="http://schemas.microsoft.com/office/powerpoint/2010/main" val="3367299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B27C5C-4AA5-BE75-8CC6-5EE90DF20299}"/>
              </a:ext>
            </a:extLst>
          </p:cNvPr>
          <p:cNvSpPr>
            <a:spLocks noGrp="1"/>
          </p:cNvSpPr>
          <p:nvPr>
            <p:ph type="title"/>
          </p:nvPr>
        </p:nvSpPr>
        <p:spPr/>
        <p:txBody>
          <a:bodyPr/>
          <a:lstStyle/>
          <a:p>
            <a:r>
              <a:rPr lang="de-DE" dirty="0"/>
              <a:t>Den Algorithmus verstehen</a:t>
            </a:r>
          </a:p>
        </p:txBody>
      </p:sp>
      <p:sp>
        <p:nvSpPr>
          <p:cNvPr id="3" name="Textplatzhalter 2">
            <a:extLst>
              <a:ext uri="{FF2B5EF4-FFF2-40B4-BE49-F238E27FC236}">
                <a16:creationId xmlns:a16="http://schemas.microsoft.com/office/drawing/2014/main" id="{183E675A-9DC7-0276-32F1-1036C131895B}"/>
              </a:ext>
            </a:extLst>
          </p:cNvPr>
          <p:cNvSpPr>
            <a:spLocks noGrp="1"/>
          </p:cNvSpPr>
          <p:nvPr>
            <p:ph type="body" sz="quarter" idx="13"/>
          </p:nvPr>
        </p:nvSpPr>
        <p:spPr/>
        <p:txBody>
          <a:bodyPr/>
          <a:lstStyle/>
          <a:p>
            <a:r>
              <a:rPr lang="de-DE" dirty="0"/>
              <a:t>ENTBÜNDLUNGSVERFAHREN</a:t>
            </a:r>
          </a:p>
        </p:txBody>
      </p:sp>
      <p:sp>
        <p:nvSpPr>
          <p:cNvPr id="6" name="Foliennummernplatzhalter 5">
            <a:extLst>
              <a:ext uri="{FF2B5EF4-FFF2-40B4-BE49-F238E27FC236}">
                <a16:creationId xmlns:a16="http://schemas.microsoft.com/office/drawing/2014/main" id="{DF104AD0-BB6C-FE7C-56D7-D4772A665DE0}"/>
              </a:ext>
            </a:extLst>
          </p:cNvPr>
          <p:cNvSpPr>
            <a:spLocks noGrp="1"/>
          </p:cNvSpPr>
          <p:nvPr>
            <p:ph type="sldNum" sz="quarter" idx="12"/>
          </p:nvPr>
        </p:nvSpPr>
        <p:spPr/>
        <p:txBody>
          <a:bodyPr/>
          <a:lstStyle/>
          <a:p>
            <a:fld id="{C3752B7C-18A9-864D-BBCB-54A9F41B5594}" type="slidenum">
              <a:rPr lang="de-DE" smtClean="0"/>
              <a:pPr/>
              <a:t>41</a:t>
            </a:fld>
            <a:endParaRPr lang="de-DE" dirty="0"/>
          </a:p>
        </p:txBody>
      </p:sp>
      <p:sp>
        <p:nvSpPr>
          <p:cNvPr id="7" name="Abgerundetes Rechteck 14">
            <a:extLst>
              <a:ext uri="{FF2B5EF4-FFF2-40B4-BE49-F238E27FC236}">
                <a16:creationId xmlns:a16="http://schemas.microsoft.com/office/drawing/2014/main" id="{7919C037-059A-626A-5AF0-563148E53167}"/>
              </a:ext>
            </a:extLst>
          </p:cNvPr>
          <p:cNvSpPr/>
          <p:nvPr/>
        </p:nvSpPr>
        <p:spPr>
          <a:xfrm>
            <a:off x="2278380" y="1891446"/>
            <a:ext cx="4419600" cy="184235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7974C849-F3CE-6588-B4B5-488C04A6228B}"/>
              </a:ext>
            </a:extLst>
          </p:cNvPr>
          <p:cNvSpPr/>
          <p:nvPr/>
        </p:nvSpPr>
        <p:spPr>
          <a:xfrm>
            <a:off x="2340048" y="2370183"/>
            <a:ext cx="2690798" cy="6929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7">
            <a:extLst>
              <a:ext uri="{FF2B5EF4-FFF2-40B4-BE49-F238E27FC236}">
                <a16:creationId xmlns:a16="http://schemas.microsoft.com/office/drawing/2014/main" id="{D39D8AE1-1138-8971-D102-E40504F81D6C}"/>
              </a:ext>
            </a:extLst>
          </p:cNvPr>
          <p:cNvSpPr/>
          <p:nvPr/>
        </p:nvSpPr>
        <p:spPr>
          <a:xfrm>
            <a:off x="4567736"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8">
            <a:extLst>
              <a:ext uri="{FF2B5EF4-FFF2-40B4-BE49-F238E27FC236}">
                <a16:creationId xmlns:a16="http://schemas.microsoft.com/office/drawing/2014/main" id="{4FFF750D-F82F-CC91-28AD-C6EFD920AC41}"/>
              </a:ext>
            </a:extLst>
          </p:cNvPr>
          <p:cNvSpPr/>
          <p:nvPr/>
        </p:nvSpPr>
        <p:spPr>
          <a:xfrm>
            <a:off x="4627174"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Oval 19">
            <a:extLst>
              <a:ext uri="{FF2B5EF4-FFF2-40B4-BE49-F238E27FC236}">
                <a16:creationId xmlns:a16="http://schemas.microsoft.com/office/drawing/2014/main" id="{22BBB8E5-B860-3059-F8E5-5C082614265A}"/>
              </a:ext>
            </a:extLst>
          </p:cNvPr>
          <p:cNvSpPr/>
          <p:nvPr/>
        </p:nvSpPr>
        <p:spPr>
          <a:xfrm>
            <a:off x="4509507"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val 20">
            <a:extLst>
              <a:ext uri="{FF2B5EF4-FFF2-40B4-BE49-F238E27FC236}">
                <a16:creationId xmlns:a16="http://schemas.microsoft.com/office/drawing/2014/main" id="{6BFF41DD-59FF-4E03-A432-41C7AE49CE73}"/>
              </a:ext>
            </a:extLst>
          </p:cNvPr>
          <p:cNvSpPr/>
          <p:nvPr/>
        </p:nvSpPr>
        <p:spPr>
          <a:xfrm>
            <a:off x="4685015"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Oval 21">
            <a:extLst>
              <a:ext uri="{FF2B5EF4-FFF2-40B4-BE49-F238E27FC236}">
                <a16:creationId xmlns:a16="http://schemas.microsoft.com/office/drawing/2014/main" id="{4DF8232E-4174-4CB1-7414-C2067A9B4033}"/>
              </a:ext>
            </a:extLst>
          </p:cNvPr>
          <p:cNvSpPr/>
          <p:nvPr/>
        </p:nvSpPr>
        <p:spPr>
          <a:xfrm>
            <a:off x="4743169"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D80A9F97-DF21-4677-A4C0-2674EB67EC73}"/>
              </a:ext>
            </a:extLst>
          </p:cNvPr>
          <p:cNvSpPr/>
          <p:nvPr/>
        </p:nvSpPr>
        <p:spPr>
          <a:xfrm>
            <a:off x="2392371" y="2487141"/>
            <a:ext cx="474798"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Oval 17">
            <a:extLst>
              <a:ext uri="{FF2B5EF4-FFF2-40B4-BE49-F238E27FC236}">
                <a16:creationId xmlns:a16="http://schemas.microsoft.com/office/drawing/2014/main" id="{CEF27235-F73D-0C00-5A11-C3167513F2EF}"/>
              </a:ext>
            </a:extLst>
          </p:cNvPr>
          <p:cNvSpPr/>
          <p:nvPr/>
        </p:nvSpPr>
        <p:spPr>
          <a:xfrm>
            <a:off x="4878338"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Oval 18">
            <a:extLst>
              <a:ext uri="{FF2B5EF4-FFF2-40B4-BE49-F238E27FC236}">
                <a16:creationId xmlns:a16="http://schemas.microsoft.com/office/drawing/2014/main" id="{5CFD7950-D4D0-6EFC-8ECF-D8C54113B9A3}"/>
              </a:ext>
            </a:extLst>
          </p:cNvPr>
          <p:cNvSpPr/>
          <p:nvPr/>
        </p:nvSpPr>
        <p:spPr>
          <a:xfrm>
            <a:off x="4938545"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Oval 19">
            <a:extLst>
              <a:ext uri="{FF2B5EF4-FFF2-40B4-BE49-F238E27FC236}">
                <a16:creationId xmlns:a16="http://schemas.microsoft.com/office/drawing/2014/main" id="{936AC89B-75B7-1260-D76C-5DCDD15EEC0A}"/>
              </a:ext>
            </a:extLst>
          </p:cNvPr>
          <p:cNvSpPr/>
          <p:nvPr/>
        </p:nvSpPr>
        <p:spPr>
          <a:xfrm>
            <a:off x="4818497"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63E0AF42-0C5F-88F3-AB51-1D8867120AD9}"/>
              </a:ext>
            </a:extLst>
          </p:cNvPr>
          <p:cNvSpPr/>
          <p:nvPr/>
        </p:nvSpPr>
        <p:spPr>
          <a:xfrm>
            <a:off x="2931782" y="2487141"/>
            <a:ext cx="474798"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48FDC542-CBDB-EE14-55D2-A45AA084CD8D}"/>
              </a:ext>
            </a:extLst>
          </p:cNvPr>
          <p:cNvSpPr/>
          <p:nvPr/>
        </p:nvSpPr>
        <p:spPr>
          <a:xfrm>
            <a:off x="3471193" y="2487141"/>
            <a:ext cx="474166"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4" name="Gerader Verbinder 43">
            <a:extLst>
              <a:ext uri="{FF2B5EF4-FFF2-40B4-BE49-F238E27FC236}">
                <a16:creationId xmlns:a16="http://schemas.microsoft.com/office/drawing/2014/main" id="{B6859708-C2D6-7FA7-9C3C-8091D6B3BB4D}"/>
              </a:ext>
            </a:extLst>
          </p:cNvPr>
          <p:cNvCxnSpPr>
            <a:cxnSpLocks/>
          </p:cNvCxnSpPr>
          <p:nvPr/>
        </p:nvCxnSpPr>
        <p:spPr>
          <a:xfrm flipV="1">
            <a:off x="4927914" y="2469598"/>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45" name="Gerader Verbinder 44">
            <a:extLst>
              <a:ext uri="{FF2B5EF4-FFF2-40B4-BE49-F238E27FC236}">
                <a16:creationId xmlns:a16="http://schemas.microsoft.com/office/drawing/2014/main" id="{083CD319-BA65-7E2D-8C1A-8AAF9E09439C}"/>
              </a:ext>
            </a:extLst>
          </p:cNvPr>
          <p:cNvCxnSpPr>
            <a:cxnSpLocks/>
          </p:cNvCxnSpPr>
          <p:nvPr/>
        </p:nvCxnSpPr>
        <p:spPr>
          <a:xfrm flipV="1">
            <a:off x="4870811" y="2472758"/>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46" name="Gerader Verbinder 45">
            <a:extLst>
              <a:ext uri="{FF2B5EF4-FFF2-40B4-BE49-F238E27FC236}">
                <a16:creationId xmlns:a16="http://schemas.microsoft.com/office/drawing/2014/main" id="{6AAF0808-F80B-CEA2-A3AF-AF2778D08AEF}"/>
              </a:ext>
            </a:extLst>
          </p:cNvPr>
          <p:cNvCxnSpPr>
            <a:cxnSpLocks/>
          </p:cNvCxnSpPr>
          <p:nvPr/>
        </p:nvCxnSpPr>
        <p:spPr>
          <a:xfrm flipV="1">
            <a:off x="4813707" y="2466438"/>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sp>
        <p:nvSpPr>
          <p:cNvPr id="4" name="Abgerundete rechteckige Legende 3">
            <a:extLst>
              <a:ext uri="{FF2B5EF4-FFF2-40B4-BE49-F238E27FC236}">
                <a16:creationId xmlns:a16="http://schemas.microsoft.com/office/drawing/2014/main" id="{9879E6FA-0BA3-8852-8E1E-E4D3684EC744}"/>
              </a:ext>
            </a:extLst>
          </p:cNvPr>
          <p:cNvSpPr/>
          <p:nvPr/>
        </p:nvSpPr>
        <p:spPr>
          <a:xfrm>
            <a:off x="6768000" y="1260000"/>
            <a:ext cx="2270012" cy="1186962"/>
          </a:xfrm>
          <a:prstGeom prst="wedgeRoundRectCallout">
            <a:avLst>
              <a:gd name="adj1" fmla="val -40158"/>
              <a:gd name="adj2" fmla="val 8664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Ich rechne 8 minus 3 gleich 5. Ich notiere 5.</a:t>
            </a:r>
          </a:p>
        </p:txBody>
      </p:sp>
      <p:sp>
        <p:nvSpPr>
          <p:cNvPr id="55" name="Abgerundete rechteckige Legende 7">
            <a:extLst>
              <a:ext uri="{FF2B5EF4-FFF2-40B4-BE49-F238E27FC236}">
                <a16:creationId xmlns:a16="http://schemas.microsoft.com/office/drawing/2014/main" id="{9131EEC3-D833-6BBF-88BB-5464DC4EADB0}"/>
              </a:ext>
            </a:extLst>
          </p:cNvPr>
          <p:cNvSpPr/>
          <p:nvPr/>
        </p:nvSpPr>
        <p:spPr>
          <a:xfrm>
            <a:off x="180000" y="1800000"/>
            <a:ext cx="1903795" cy="1789342"/>
          </a:xfrm>
          <a:prstGeom prst="wedgeRoundRectCallout">
            <a:avLst>
              <a:gd name="adj1" fmla="val 42768"/>
              <a:gd name="adj2" fmla="val 5915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Von 8 </a:t>
            </a:r>
            <a:r>
              <a:rPr lang="de-DE" dirty="0" err="1">
                <a:solidFill>
                  <a:schemeClr val="tx1"/>
                </a:solidFill>
              </a:rPr>
              <a:t>Einern</a:t>
            </a:r>
            <a:r>
              <a:rPr lang="de-DE" dirty="0">
                <a:solidFill>
                  <a:schemeClr val="tx1"/>
                </a:solidFill>
              </a:rPr>
              <a:t> kann ich 3 Einer direkt abziehen. Es bleiben 5 Einer übrig.</a:t>
            </a:r>
          </a:p>
        </p:txBody>
      </p:sp>
      <p:cxnSp>
        <p:nvCxnSpPr>
          <p:cNvPr id="5" name="Gerade Verbindung 15">
            <a:extLst>
              <a:ext uri="{FF2B5EF4-FFF2-40B4-BE49-F238E27FC236}">
                <a16:creationId xmlns:a16="http://schemas.microsoft.com/office/drawing/2014/main" id="{3FCDF0A8-F750-DB51-B677-73C7DD71B8AB}"/>
              </a:ext>
            </a:extLst>
          </p:cNvPr>
          <p:cNvCxnSpPr>
            <a:cxnSpLocks/>
          </p:cNvCxnSpPr>
          <p:nvPr/>
        </p:nvCxnSpPr>
        <p:spPr>
          <a:xfrm>
            <a:off x="3996000" y="2484000"/>
            <a:ext cx="468000" cy="0"/>
          </a:xfrm>
          <a:prstGeom prst="line">
            <a:avLst/>
          </a:prstGeom>
        </p:spPr>
        <p:style>
          <a:lnRef idx="3">
            <a:schemeClr val="dk1"/>
          </a:lnRef>
          <a:fillRef idx="0">
            <a:schemeClr val="dk1"/>
          </a:fillRef>
          <a:effectRef idx="2">
            <a:schemeClr val="dk1"/>
          </a:effectRef>
          <a:fontRef idx="minor">
            <a:schemeClr val="tx1"/>
          </a:fontRef>
        </p:style>
      </p:cxnSp>
      <p:cxnSp>
        <p:nvCxnSpPr>
          <p:cNvPr id="29" name="Gerade Verbindung 15">
            <a:extLst>
              <a:ext uri="{FF2B5EF4-FFF2-40B4-BE49-F238E27FC236}">
                <a16:creationId xmlns:a16="http://schemas.microsoft.com/office/drawing/2014/main" id="{1762BB85-4EBC-2EA2-6372-D0547A6FB7C8}"/>
              </a:ext>
            </a:extLst>
          </p:cNvPr>
          <p:cNvCxnSpPr>
            <a:cxnSpLocks/>
          </p:cNvCxnSpPr>
          <p:nvPr/>
        </p:nvCxnSpPr>
        <p:spPr>
          <a:xfrm>
            <a:off x="3996000" y="2520000"/>
            <a:ext cx="468000" cy="0"/>
          </a:xfrm>
          <a:prstGeom prst="line">
            <a:avLst/>
          </a:prstGeom>
        </p:spPr>
        <p:style>
          <a:lnRef idx="3">
            <a:schemeClr val="dk1"/>
          </a:lnRef>
          <a:fillRef idx="0">
            <a:schemeClr val="dk1"/>
          </a:fillRef>
          <a:effectRef idx="2">
            <a:schemeClr val="dk1"/>
          </a:effectRef>
          <a:fontRef idx="minor">
            <a:schemeClr val="tx1"/>
          </a:fontRef>
        </p:style>
      </p:cxnSp>
      <p:sp>
        <p:nvSpPr>
          <p:cNvPr id="10" name="Rechteck 9">
            <a:extLst>
              <a:ext uri="{FF2B5EF4-FFF2-40B4-BE49-F238E27FC236}">
                <a16:creationId xmlns:a16="http://schemas.microsoft.com/office/drawing/2014/main" id="{D19F48EE-EC4F-176D-014B-29D4EF4A9E1B}"/>
              </a:ext>
            </a:extLst>
          </p:cNvPr>
          <p:cNvSpPr/>
          <p:nvPr/>
        </p:nvSpPr>
        <p:spPr>
          <a:xfrm>
            <a:off x="5134722" y="1931984"/>
            <a:ext cx="1440000" cy="176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11" name="Tabelle 10">
            <a:extLst>
              <a:ext uri="{FF2B5EF4-FFF2-40B4-BE49-F238E27FC236}">
                <a16:creationId xmlns:a16="http://schemas.microsoft.com/office/drawing/2014/main" id="{0A9158B1-4CE1-8E05-8AB9-B0FEF4D0C202}"/>
              </a:ext>
            </a:extLst>
          </p:cNvPr>
          <p:cNvGraphicFramePr>
            <a:graphicFrameLocks noGrp="1"/>
          </p:cNvGraphicFramePr>
          <p:nvPr>
            <p:extLst>
              <p:ext uri="{D42A27DB-BD31-4B8C-83A1-F6EECF244321}">
                <p14:modId xmlns:p14="http://schemas.microsoft.com/office/powerpoint/2010/main" val="3906757909"/>
              </p:ext>
            </p:extLst>
          </p:nvPr>
        </p:nvGraphicFramePr>
        <p:xfrm>
          <a:off x="5248929" y="2029317"/>
          <a:ext cx="1224000" cy="1583999"/>
        </p:xfrm>
        <a:graphic>
          <a:graphicData uri="http://schemas.openxmlformats.org/drawingml/2006/table">
            <a:tbl>
              <a:tblPr firstRow="1" bandRow="1">
                <a:tableStyleId>{2D5ABB26-0587-4C30-8999-92F81FD0307C}</a:tableStyleId>
              </a:tblPr>
              <a:tblGrid>
                <a:gridCol w="306000">
                  <a:extLst>
                    <a:ext uri="{9D8B030D-6E8A-4147-A177-3AD203B41FA5}">
                      <a16:colId xmlns:a16="http://schemas.microsoft.com/office/drawing/2014/main" val="2940086900"/>
                    </a:ext>
                  </a:extLst>
                </a:gridCol>
                <a:gridCol w="306000">
                  <a:extLst>
                    <a:ext uri="{9D8B030D-6E8A-4147-A177-3AD203B41FA5}">
                      <a16:colId xmlns:a16="http://schemas.microsoft.com/office/drawing/2014/main" val="3272495480"/>
                    </a:ext>
                  </a:extLst>
                </a:gridCol>
                <a:gridCol w="306000">
                  <a:extLst>
                    <a:ext uri="{9D8B030D-6E8A-4147-A177-3AD203B41FA5}">
                      <a16:colId xmlns:a16="http://schemas.microsoft.com/office/drawing/2014/main" val="1643206905"/>
                    </a:ext>
                  </a:extLst>
                </a:gridCol>
                <a:gridCol w="306000">
                  <a:extLst>
                    <a:ext uri="{9D8B030D-6E8A-4147-A177-3AD203B41FA5}">
                      <a16:colId xmlns:a16="http://schemas.microsoft.com/office/drawing/2014/main" val="540657573"/>
                    </a:ext>
                  </a:extLst>
                </a:gridCol>
              </a:tblGrid>
              <a:tr h="308983">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FF0000"/>
                          </a:solidFill>
                          <a:latin typeface="Comic Sans MS" panose="030F0702030302020204" pitchFamily="66" charset="0"/>
                        </a:rPr>
                        <a:t>H</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00B0F0"/>
                          </a:solidFill>
                          <a:latin typeface="Comic Sans MS" panose="030F0702030302020204" pitchFamily="66" charset="0"/>
                        </a:rPr>
                        <a:t>Z</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92D050"/>
                          </a:solidFill>
                          <a:latin typeface="Comic Sans MS" panose="030F0702030302020204" pitchFamily="66" charset="0"/>
                        </a:rPr>
                        <a:t>E</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4927977"/>
                  </a:ext>
                </a:extLst>
              </a:tr>
              <a:tr h="348067">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marL="93544" marR="93544" marT="46771" marB="4677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800" dirty="0">
                        <a:latin typeface="Comic Sans MS" panose="030F0702030302020204" pitchFamily="66" charset="0"/>
                      </a:endParaRPr>
                    </a:p>
                  </a:txBody>
                  <a:tcPr marL="93544" marR="93544" marT="46771" marB="4677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7454701"/>
                  </a:ext>
                </a:extLst>
              </a:tr>
              <a:tr h="308983">
                <a:tc>
                  <a:txBody>
                    <a:bodyPr/>
                    <a:lstStyle/>
                    <a:p>
                      <a:pPr algn="ctr"/>
                      <a:endParaRPr lang="de-DE" sz="140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2</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8</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3417284"/>
                  </a:ext>
                </a:extLst>
              </a:tr>
              <a:tr h="308983">
                <a:tc>
                  <a:txBody>
                    <a:bodyPr/>
                    <a:lstStyle/>
                    <a:p>
                      <a:pPr algn="ctr"/>
                      <a:r>
                        <a:rPr lang="de-DE" sz="1400" dirty="0">
                          <a:latin typeface="Comic Sans MS" panose="030F0702030302020204" pitchFamily="66" charset="0"/>
                        </a:rPr>
                        <a:t>-</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1</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7</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6512667"/>
                  </a:ext>
                </a:extLst>
              </a:tr>
              <a:tr h="308983">
                <a:tc>
                  <a:txBody>
                    <a:bodyPr/>
                    <a:lstStyle/>
                    <a:p>
                      <a:pPr algn="ctr"/>
                      <a:endParaRPr lang="de-DE" sz="140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5</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0784603"/>
                  </a:ext>
                </a:extLst>
              </a:tr>
            </a:tbl>
          </a:graphicData>
        </a:graphic>
      </p:graphicFrame>
      <p:cxnSp>
        <p:nvCxnSpPr>
          <p:cNvPr id="17" name="Gerade Verbindung 15">
            <a:extLst>
              <a:ext uri="{FF2B5EF4-FFF2-40B4-BE49-F238E27FC236}">
                <a16:creationId xmlns:a16="http://schemas.microsoft.com/office/drawing/2014/main" id="{8E26284C-67DA-6004-9606-1A991FAB635F}"/>
              </a:ext>
            </a:extLst>
          </p:cNvPr>
          <p:cNvCxnSpPr>
            <a:cxnSpLocks/>
          </p:cNvCxnSpPr>
          <p:nvPr/>
        </p:nvCxnSpPr>
        <p:spPr>
          <a:xfrm>
            <a:off x="5265323" y="3315264"/>
            <a:ext cx="1188000" cy="0"/>
          </a:xfrm>
          <a:prstGeom prst="line">
            <a:avLst/>
          </a:prstGeom>
          <a:ln w="38100" cap="sq" cmpd="sng"/>
        </p:spPr>
        <p:style>
          <a:lnRef idx="3">
            <a:schemeClr val="dk1"/>
          </a:lnRef>
          <a:fillRef idx="0">
            <a:schemeClr val="dk1"/>
          </a:fillRef>
          <a:effectRef idx="2">
            <a:schemeClr val="dk1"/>
          </a:effectRef>
          <a:fontRef idx="minor">
            <a:schemeClr val="tx1"/>
          </a:fontRef>
        </p:style>
      </p:cxnSp>
      <p:sp>
        <p:nvSpPr>
          <p:cNvPr id="23" name="Inhaltsplatzhalter 12">
            <a:extLst>
              <a:ext uri="{FF2B5EF4-FFF2-40B4-BE49-F238E27FC236}">
                <a16:creationId xmlns:a16="http://schemas.microsoft.com/office/drawing/2014/main" id="{F6F1A078-4D0A-5BAB-55AC-589637E734A4}"/>
              </a:ext>
            </a:extLst>
          </p:cNvPr>
          <p:cNvSpPr txBox="1">
            <a:spLocks/>
          </p:cNvSpPr>
          <p:nvPr/>
        </p:nvSpPr>
        <p:spPr>
          <a:xfrm>
            <a:off x="252000" y="3764280"/>
            <a:ext cx="8640000" cy="2461094"/>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400"/>
              </a:spcBef>
              <a:buFont typeface="Arial" panose="020B0604020202020204" pitchFamily="34" charset="0"/>
              <a:buChar char="•"/>
            </a:pPr>
            <a:r>
              <a:rPr lang="de-DE" sz="1600" dirty="0">
                <a:latin typeface="+mn-lt"/>
              </a:rPr>
              <a:t>Der Minuend wird als Strich-Punkt-Darstellung notiert.</a:t>
            </a:r>
          </a:p>
          <a:p>
            <a:pPr marL="285750" indent="-285750">
              <a:lnSpc>
                <a:spcPct val="100000"/>
              </a:lnSpc>
              <a:spcBef>
                <a:spcPts val="400"/>
              </a:spcBef>
              <a:buFont typeface="Arial" panose="020B0604020202020204" pitchFamily="34" charset="0"/>
              <a:buChar char="•"/>
            </a:pPr>
            <a:r>
              <a:rPr lang="de-DE" sz="1600" dirty="0">
                <a:latin typeface="+mn-lt"/>
              </a:rPr>
              <a:t>Die Einer des Subtrahenden werden sprachlich begleitet in der Darstellung abgezogen und das Ergebnis notiert.</a:t>
            </a:r>
          </a:p>
          <a:p>
            <a:pPr>
              <a:lnSpc>
                <a:spcPct val="100000"/>
              </a:lnSpc>
              <a:spcBef>
                <a:spcPts val="400"/>
              </a:spcBef>
            </a:pPr>
            <a:endParaRPr lang="de-DE" sz="1600" dirty="0">
              <a:latin typeface="+mn-lt"/>
            </a:endParaRPr>
          </a:p>
          <a:p>
            <a:pPr marL="285750" indent="-285750">
              <a:lnSpc>
                <a:spcPct val="100000"/>
              </a:lnSpc>
              <a:spcBef>
                <a:spcPts val="400"/>
              </a:spcBef>
              <a:buFont typeface="Arial" panose="020B0604020202020204" pitchFamily="34" charset="0"/>
              <a:buChar char="•"/>
            </a:pPr>
            <a:endParaRPr lang="de-DE" sz="1600" dirty="0">
              <a:latin typeface="+mn-lt"/>
            </a:endParaRPr>
          </a:p>
        </p:txBody>
      </p:sp>
    </p:spTree>
    <p:extLst>
      <p:ext uri="{BB962C8B-B14F-4D97-AF65-F5344CB8AC3E}">
        <p14:creationId xmlns:p14="http://schemas.microsoft.com/office/powerpoint/2010/main" val="139476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B27C5C-4AA5-BE75-8CC6-5EE90DF20299}"/>
              </a:ext>
            </a:extLst>
          </p:cNvPr>
          <p:cNvSpPr>
            <a:spLocks noGrp="1"/>
          </p:cNvSpPr>
          <p:nvPr>
            <p:ph type="title"/>
          </p:nvPr>
        </p:nvSpPr>
        <p:spPr/>
        <p:txBody>
          <a:bodyPr/>
          <a:lstStyle/>
          <a:p>
            <a:r>
              <a:rPr lang="de-DE" dirty="0"/>
              <a:t>Den Algorithmus verstehen</a:t>
            </a:r>
          </a:p>
        </p:txBody>
      </p:sp>
      <p:sp>
        <p:nvSpPr>
          <p:cNvPr id="3" name="Textplatzhalter 2">
            <a:extLst>
              <a:ext uri="{FF2B5EF4-FFF2-40B4-BE49-F238E27FC236}">
                <a16:creationId xmlns:a16="http://schemas.microsoft.com/office/drawing/2014/main" id="{183E675A-9DC7-0276-32F1-1036C131895B}"/>
              </a:ext>
            </a:extLst>
          </p:cNvPr>
          <p:cNvSpPr>
            <a:spLocks noGrp="1"/>
          </p:cNvSpPr>
          <p:nvPr>
            <p:ph type="body" sz="quarter" idx="13"/>
          </p:nvPr>
        </p:nvSpPr>
        <p:spPr/>
        <p:txBody>
          <a:bodyPr/>
          <a:lstStyle/>
          <a:p>
            <a:r>
              <a:rPr lang="de-DE" dirty="0"/>
              <a:t>ENTBÜNDLUNGSVERFAHREN</a:t>
            </a:r>
          </a:p>
        </p:txBody>
      </p:sp>
      <p:sp>
        <p:nvSpPr>
          <p:cNvPr id="6" name="Foliennummernplatzhalter 5">
            <a:extLst>
              <a:ext uri="{FF2B5EF4-FFF2-40B4-BE49-F238E27FC236}">
                <a16:creationId xmlns:a16="http://schemas.microsoft.com/office/drawing/2014/main" id="{DF104AD0-BB6C-FE7C-56D7-D4772A665DE0}"/>
              </a:ext>
            </a:extLst>
          </p:cNvPr>
          <p:cNvSpPr>
            <a:spLocks noGrp="1"/>
          </p:cNvSpPr>
          <p:nvPr>
            <p:ph type="sldNum" sz="quarter" idx="12"/>
          </p:nvPr>
        </p:nvSpPr>
        <p:spPr/>
        <p:txBody>
          <a:bodyPr/>
          <a:lstStyle/>
          <a:p>
            <a:fld id="{C3752B7C-18A9-864D-BBCB-54A9F41B5594}" type="slidenum">
              <a:rPr lang="de-DE" smtClean="0"/>
              <a:pPr/>
              <a:t>42</a:t>
            </a:fld>
            <a:endParaRPr lang="de-DE" dirty="0"/>
          </a:p>
        </p:txBody>
      </p:sp>
      <p:sp>
        <p:nvSpPr>
          <p:cNvPr id="4" name="Abgerundetes Rechteck 14">
            <a:extLst>
              <a:ext uri="{FF2B5EF4-FFF2-40B4-BE49-F238E27FC236}">
                <a16:creationId xmlns:a16="http://schemas.microsoft.com/office/drawing/2014/main" id="{88E21F5C-280D-2DC3-E4E4-8CDBACA631C8}"/>
              </a:ext>
            </a:extLst>
          </p:cNvPr>
          <p:cNvSpPr/>
          <p:nvPr/>
        </p:nvSpPr>
        <p:spPr>
          <a:xfrm>
            <a:off x="2278380" y="1891446"/>
            <a:ext cx="4419600" cy="184235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Rechteck 6">
            <a:extLst>
              <a:ext uri="{FF2B5EF4-FFF2-40B4-BE49-F238E27FC236}">
                <a16:creationId xmlns:a16="http://schemas.microsoft.com/office/drawing/2014/main" id="{76565AD3-28C4-0FB0-5118-871D7DAD00C4}"/>
              </a:ext>
            </a:extLst>
          </p:cNvPr>
          <p:cNvSpPr/>
          <p:nvPr/>
        </p:nvSpPr>
        <p:spPr>
          <a:xfrm>
            <a:off x="2340048" y="2370183"/>
            <a:ext cx="2690798" cy="6929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Gerade Verbindung 15">
            <a:extLst>
              <a:ext uri="{FF2B5EF4-FFF2-40B4-BE49-F238E27FC236}">
                <a16:creationId xmlns:a16="http://schemas.microsoft.com/office/drawing/2014/main" id="{0B148696-A9E3-235D-40EE-A26934B5E4A5}"/>
              </a:ext>
            </a:extLst>
          </p:cNvPr>
          <p:cNvCxnSpPr>
            <a:cxnSpLocks/>
          </p:cNvCxnSpPr>
          <p:nvPr/>
        </p:nvCxnSpPr>
        <p:spPr>
          <a:xfrm>
            <a:off x="3996000" y="2484000"/>
            <a:ext cx="468000" cy="0"/>
          </a:xfrm>
          <a:prstGeom prst="line">
            <a:avLst/>
          </a:prstGeom>
        </p:spPr>
        <p:style>
          <a:lnRef idx="3">
            <a:schemeClr val="dk1"/>
          </a:lnRef>
          <a:fillRef idx="0">
            <a:schemeClr val="dk1"/>
          </a:fillRef>
          <a:effectRef idx="2">
            <a:schemeClr val="dk1"/>
          </a:effectRef>
          <a:fontRef idx="minor">
            <a:schemeClr val="tx1"/>
          </a:fontRef>
        </p:style>
      </p:cxnSp>
      <p:sp>
        <p:nvSpPr>
          <p:cNvPr id="10" name="Oval 17">
            <a:extLst>
              <a:ext uri="{FF2B5EF4-FFF2-40B4-BE49-F238E27FC236}">
                <a16:creationId xmlns:a16="http://schemas.microsoft.com/office/drawing/2014/main" id="{B5A22E52-2DE1-ACA2-2C37-9C79A24B7CAE}"/>
              </a:ext>
            </a:extLst>
          </p:cNvPr>
          <p:cNvSpPr/>
          <p:nvPr/>
        </p:nvSpPr>
        <p:spPr>
          <a:xfrm>
            <a:off x="4567736"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8">
            <a:extLst>
              <a:ext uri="{FF2B5EF4-FFF2-40B4-BE49-F238E27FC236}">
                <a16:creationId xmlns:a16="http://schemas.microsoft.com/office/drawing/2014/main" id="{A0C51C85-937E-699D-CCC8-8995E4C68C15}"/>
              </a:ext>
            </a:extLst>
          </p:cNvPr>
          <p:cNvSpPr/>
          <p:nvPr/>
        </p:nvSpPr>
        <p:spPr>
          <a:xfrm>
            <a:off x="4627174"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Oval 19">
            <a:extLst>
              <a:ext uri="{FF2B5EF4-FFF2-40B4-BE49-F238E27FC236}">
                <a16:creationId xmlns:a16="http://schemas.microsoft.com/office/drawing/2014/main" id="{BC42E443-D2C1-4EFC-B755-2648AE0E813E}"/>
              </a:ext>
            </a:extLst>
          </p:cNvPr>
          <p:cNvSpPr/>
          <p:nvPr/>
        </p:nvSpPr>
        <p:spPr>
          <a:xfrm>
            <a:off x="4509507"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Oval 20">
            <a:extLst>
              <a:ext uri="{FF2B5EF4-FFF2-40B4-BE49-F238E27FC236}">
                <a16:creationId xmlns:a16="http://schemas.microsoft.com/office/drawing/2014/main" id="{726FD921-18EC-671A-D650-B11A990F2C43}"/>
              </a:ext>
            </a:extLst>
          </p:cNvPr>
          <p:cNvSpPr/>
          <p:nvPr/>
        </p:nvSpPr>
        <p:spPr>
          <a:xfrm>
            <a:off x="4685015"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Oval 21">
            <a:extLst>
              <a:ext uri="{FF2B5EF4-FFF2-40B4-BE49-F238E27FC236}">
                <a16:creationId xmlns:a16="http://schemas.microsoft.com/office/drawing/2014/main" id="{7814D74E-22EC-B408-C2D7-DFE9C7D17090}"/>
              </a:ext>
            </a:extLst>
          </p:cNvPr>
          <p:cNvSpPr/>
          <p:nvPr/>
        </p:nvSpPr>
        <p:spPr>
          <a:xfrm>
            <a:off x="4743169"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DE025C84-F71D-6EFE-ABF1-22FAAC1B71F8}"/>
              </a:ext>
            </a:extLst>
          </p:cNvPr>
          <p:cNvSpPr/>
          <p:nvPr/>
        </p:nvSpPr>
        <p:spPr>
          <a:xfrm>
            <a:off x="2392371" y="2487141"/>
            <a:ext cx="474798"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Oval 17">
            <a:extLst>
              <a:ext uri="{FF2B5EF4-FFF2-40B4-BE49-F238E27FC236}">
                <a16:creationId xmlns:a16="http://schemas.microsoft.com/office/drawing/2014/main" id="{DFD06A40-DB16-8A9B-9D49-BF330B7C5CAC}"/>
              </a:ext>
            </a:extLst>
          </p:cNvPr>
          <p:cNvSpPr/>
          <p:nvPr/>
        </p:nvSpPr>
        <p:spPr>
          <a:xfrm>
            <a:off x="4878338"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Oval 18">
            <a:extLst>
              <a:ext uri="{FF2B5EF4-FFF2-40B4-BE49-F238E27FC236}">
                <a16:creationId xmlns:a16="http://schemas.microsoft.com/office/drawing/2014/main" id="{42C0FB3C-A697-22A3-C631-E2AF38518AF2}"/>
              </a:ext>
            </a:extLst>
          </p:cNvPr>
          <p:cNvSpPr/>
          <p:nvPr/>
        </p:nvSpPr>
        <p:spPr>
          <a:xfrm>
            <a:off x="4938545"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Oval 19">
            <a:extLst>
              <a:ext uri="{FF2B5EF4-FFF2-40B4-BE49-F238E27FC236}">
                <a16:creationId xmlns:a16="http://schemas.microsoft.com/office/drawing/2014/main" id="{1AF14B8C-9C98-F503-6501-AFE668674B05}"/>
              </a:ext>
            </a:extLst>
          </p:cNvPr>
          <p:cNvSpPr/>
          <p:nvPr/>
        </p:nvSpPr>
        <p:spPr>
          <a:xfrm>
            <a:off x="4818497"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3" name="Gerade Verbindung 15">
            <a:extLst>
              <a:ext uri="{FF2B5EF4-FFF2-40B4-BE49-F238E27FC236}">
                <a16:creationId xmlns:a16="http://schemas.microsoft.com/office/drawing/2014/main" id="{678C2183-26E5-DA45-5FC0-D07BAAEDA41A}"/>
              </a:ext>
            </a:extLst>
          </p:cNvPr>
          <p:cNvCxnSpPr>
            <a:cxnSpLocks/>
          </p:cNvCxnSpPr>
          <p:nvPr/>
        </p:nvCxnSpPr>
        <p:spPr>
          <a:xfrm>
            <a:off x="3996000" y="2520000"/>
            <a:ext cx="468000" cy="0"/>
          </a:xfrm>
          <a:prstGeom prst="line">
            <a:avLst/>
          </a:prstGeom>
        </p:spPr>
        <p:style>
          <a:lnRef idx="3">
            <a:schemeClr val="dk1"/>
          </a:lnRef>
          <a:fillRef idx="0">
            <a:schemeClr val="dk1"/>
          </a:fillRef>
          <a:effectRef idx="2">
            <a:schemeClr val="dk1"/>
          </a:effectRef>
          <a:fontRef idx="minor">
            <a:schemeClr val="tx1"/>
          </a:fontRef>
        </p:style>
      </p:cxnSp>
      <p:sp>
        <p:nvSpPr>
          <p:cNvPr id="24" name="Rechteck 23">
            <a:extLst>
              <a:ext uri="{FF2B5EF4-FFF2-40B4-BE49-F238E27FC236}">
                <a16:creationId xmlns:a16="http://schemas.microsoft.com/office/drawing/2014/main" id="{0704935C-B14C-FF36-6B45-A2B30F57B484}"/>
              </a:ext>
            </a:extLst>
          </p:cNvPr>
          <p:cNvSpPr/>
          <p:nvPr/>
        </p:nvSpPr>
        <p:spPr>
          <a:xfrm>
            <a:off x="2931782" y="2487141"/>
            <a:ext cx="474798"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BAC6D733-8F2C-ED25-F31B-5A55F15F7D33}"/>
              </a:ext>
            </a:extLst>
          </p:cNvPr>
          <p:cNvSpPr/>
          <p:nvPr/>
        </p:nvSpPr>
        <p:spPr>
          <a:xfrm>
            <a:off x="3471193" y="2487141"/>
            <a:ext cx="474166"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6" name="Gerader Verbinder 25">
            <a:extLst>
              <a:ext uri="{FF2B5EF4-FFF2-40B4-BE49-F238E27FC236}">
                <a16:creationId xmlns:a16="http://schemas.microsoft.com/office/drawing/2014/main" id="{9027DCA8-7B65-8FE0-71CB-D94017980201}"/>
              </a:ext>
            </a:extLst>
          </p:cNvPr>
          <p:cNvCxnSpPr>
            <a:cxnSpLocks/>
          </p:cNvCxnSpPr>
          <p:nvPr/>
        </p:nvCxnSpPr>
        <p:spPr>
          <a:xfrm flipV="1">
            <a:off x="4927914" y="2469598"/>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27" name="Gerader Verbinder 26">
            <a:extLst>
              <a:ext uri="{FF2B5EF4-FFF2-40B4-BE49-F238E27FC236}">
                <a16:creationId xmlns:a16="http://schemas.microsoft.com/office/drawing/2014/main" id="{0F76FC95-17D9-0727-B00D-BEB1144CA13F}"/>
              </a:ext>
            </a:extLst>
          </p:cNvPr>
          <p:cNvCxnSpPr>
            <a:cxnSpLocks/>
          </p:cNvCxnSpPr>
          <p:nvPr/>
        </p:nvCxnSpPr>
        <p:spPr>
          <a:xfrm flipV="1">
            <a:off x="4870811" y="2472758"/>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30" name="Gerader Verbinder 29">
            <a:extLst>
              <a:ext uri="{FF2B5EF4-FFF2-40B4-BE49-F238E27FC236}">
                <a16:creationId xmlns:a16="http://schemas.microsoft.com/office/drawing/2014/main" id="{E29B2613-8EAF-3EA0-BA99-40958B30327E}"/>
              </a:ext>
            </a:extLst>
          </p:cNvPr>
          <p:cNvCxnSpPr>
            <a:cxnSpLocks/>
          </p:cNvCxnSpPr>
          <p:nvPr/>
        </p:nvCxnSpPr>
        <p:spPr>
          <a:xfrm flipV="1">
            <a:off x="4813707" y="2466438"/>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sp>
        <p:nvSpPr>
          <p:cNvPr id="5" name="Abgerundete rechteckige Legende 7">
            <a:extLst>
              <a:ext uri="{FF2B5EF4-FFF2-40B4-BE49-F238E27FC236}">
                <a16:creationId xmlns:a16="http://schemas.microsoft.com/office/drawing/2014/main" id="{1CDA82C7-AA88-A6E7-870B-7A66F79CD8C8}"/>
              </a:ext>
            </a:extLst>
          </p:cNvPr>
          <p:cNvSpPr/>
          <p:nvPr/>
        </p:nvSpPr>
        <p:spPr>
          <a:xfrm>
            <a:off x="180000" y="1800000"/>
            <a:ext cx="1903795" cy="1789342"/>
          </a:xfrm>
          <a:prstGeom prst="wedgeRoundRectCallout">
            <a:avLst>
              <a:gd name="adj1" fmla="val 42768"/>
              <a:gd name="adj2" fmla="val 5915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a:p>
            <a:pPr algn="ctr"/>
            <a:r>
              <a:rPr lang="de-DE" dirty="0">
                <a:solidFill>
                  <a:schemeClr val="tx1"/>
                </a:solidFill>
              </a:rPr>
              <a:t>Von 2 Zehnern kann ich keine 7 Zehner abziehen.</a:t>
            </a:r>
          </a:p>
          <a:p>
            <a:pPr algn="ctr"/>
            <a:endParaRPr lang="de-DE" dirty="0">
              <a:solidFill>
                <a:schemeClr val="tx1"/>
              </a:solidFill>
            </a:endParaRPr>
          </a:p>
        </p:txBody>
      </p:sp>
      <p:sp>
        <p:nvSpPr>
          <p:cNvPr id="12" name="Rechteck 11">
            <a:extLst>
              <a:ext uri="{FF2B5EF4-FFF2-40B4-BE49-F238E27FC236}">
                <a16:creationId xmlns:a16="http://schemas.microsoft.com/office/drawing/2014/main" id="{BA93274C-3E31-5352-0955-EA59C0FDE69C}"/>
              </a:ext>
            </a:extLst>
          </p:cNvPr>
          <p:cNvSpPr/>
          <p:nvPr/>
        </p:nvSpPr>
        <p:spPr>
          <a:xfrm>
            <a:off x="5134722" y="1931984"/>
            <a:ext cx="1440000" cy="176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15" name="Tabelle 14">
            <a:extLst>
              <a:ext uri="{FF2B5EF4-FFF2-40B4-BE49-F238E27FC236}">
                <a16:creationId xmlns:a16="http://schemas.microsoft.com/office/drawing/2014/main" id="{481F7FE7-9F5B-90DC-F3ED-E60E3410EA8B}"/>
              </a:ext>
            </a:extLst>
          </p:cNvPr>
          <p:cNvGraphicFramePr>
            <a:graphicFrameLocks noGrp="1"/>
          </p:cNvGraphicFramePr>
          <p:nvPr>
            <p:extLst>
              <p:ext uri="{D42A27DB-BD31-4B8C-83A1-F6EECF244321}">
                <p14:modId xmlns:p14="http://schemas.microsoft.com/office/powerpoint/2010/main" val="4109213222"/>
              </p:ext>
            </p:extLst>
          </p:nvPr>
        </p:nvGraphicFramePr>
        <p:xfrm>
          <a:off x="5248929" y="2029317"/>
          <a:ext cx="1224000" cy="1583999"/>
        </p:xfrm>
        <a:graphic>
          <a:graphicData uri="http://schemas.openxmlformats.org/drawingml/2006/table">
            <a:tbl>
              <a:tblPr firstRow="1" bandRow="1">
                <a:tableStyleId>{2D5ABB26-0587-4C30-8999-92F81FD0307C}</a:tableStyleId>
              </a:tblPr>
              <a:tblGrid>
                <a:gridCol w="306000">
                  <a:extLst>
                    <a:ext uri="{9D8B030D-6E8A-4147-A177-3AD203B41FA5}">
                      <a16:colId xmlns:a16="http://schemas.microsoft.com/office/drawing/2014/main" val="2940086900"/>
                    </a:ext>
                  </a:extLst>
                </a:gridCol>
                <a:gridCol w="306000">
                  <a:extLst>
                    <a:ext uri="{9D8B030D-6E8A-4147-A177-3AD203B41FA5}">
                      <a16:colId xmlns:a16="http://schemas.microsoft.com/office/drawing/2014/main" val="3272495480"/>
                    </a:ext>
                  </a:extLst>
                </a:gridCol>
                <a:gridCol w="306000">
                  <a:extLst>
                    <a:ext uri="{9D8B030D-6E8A-4147-A177-3AD203B41FA5}">
                      <a16:colId xmlns:a16="http://schemas.microsoft.com/office/drawing/2014/main" val="1643206905"/>
                    </a:ext>
                  </a:extLst>
                </a:gridCol>
                <a:gridCol w="306000">
                  <a:extLst>
                    <a:ext uri="{9D8B030D-6E8A-4147-A177-3AD203B41FA5}">
                      <a16:colId xmlns:a16="http://schemas.microsoft.com/office/drawing/2014/main" val="540657573"/>
                    </a:ext>
                  </a:extLst>
                </a:gridCol>
              </a:tblGrid>
              <a:tr h="308983">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FF0000"/>
                          </a:solidFill>
                          <a:latin typeface="Comic Sans MS" panose="030F0702030302020204" pitchFamily="66" charset="0"/>
                        </a:rPr>
                        <a:t>H</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00B0F0"/>
                          </a:solidFill>
                          <a:latin typeface="Comic Sans MS" panose="030F0702030302020204" pitchFamily="66" charset="0"/>
                        </a:rPr>
                        <a:t>Z</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92D050"/>
                          </a:solidFill>
                          <a:latin typeface="Comic Sans MS" panose="030F0702030302020204" pitchFamily="66" charset="0"/>
                        </a:rPr>
                        <a:t>E</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4927977"/>
                  </a:ext>
                </a:extLst>
              </a:tr>
              <a:tr h="348067">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marL="93544" marR="93544" marT="46771" marB="4677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800" dirty="0">
                        <a:latin typeface="Comic Sans MS" panose="030F0702030302020204" pitchFamily="66" charset="0"/>
                      </a:endParaRPr>
                    </a:p>
                  </a:txBody>
                  <a:tcPr marL="93544" marR="93544" marT="46771" marB="4677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7454701"/>
                  </a:ext>
                </a:extLst>
              </a:tr>
              <a:tr h="308983">
                <a:tc>
                  <a:txBody>
                    <a:bodyPr/>
                    <a:lstStyle/>
                    <a:p>
                      <a:pPr algn="ctr"/>
                      <a:endParaRPr lang="de-DE" sz="140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2</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8</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3417284"/>
                  </a:ext>
                </a:extLst>
              </a:tr>
              <a:tr h="308983">
                <a:tc>
                  <a:txBody>
                    <a:bodyPr/>
                    <a:lstStyle/>
                    <a:p>
                      <a:pPr algn="ctr"/>
                      <a:r>
                        <a:rPr lang="de-DE" sz="1400" dirty="0">
                          <a:latin typeface="Comic Sans MS" panose="030F0702030302020204" pitchFamily="66" charset="0"/>
                        </a:rPr>
                        <a:t>-</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1</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7</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6512667"/>
                  </a:ext>
                </a:extLst>
              </a:tr>
              <a:tr h="308983">
                <a:tc>
                  <a:txBody>
                    <a:bodyPr/>
                    <a:lstStyle/>
                    <a:p>
                      <a:pPr algn="ctr"/>
                      <a:endParaRPr lang="de-DE" sz="140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5</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0784603"/>
                  </a:ext>
                </a:extLst>
              </a:tr>
            </a:tbl>
          </a:graphicData>
        </a:graphic>
      </p:graphicFrame>
      <p:cxnSp>
        <p:nvCxnSpPr>
          <p:cNvPr id="29" name="Gerade Verbindung 15">
            <a:extLst>
              <a:ext uri="{FF2B5EF4-FFF2-40B4-BE49-F238E27FC236}">
                <a16:creationId xmlns:a16="http://schemas.microsoft.com/office/drawing/2014/main" id="{342F90BB-BDA4-6A39-1AFD-578BDE6CA04C}"/>
              </a:ext>
            </a:extLst>
          </p:cNvPr>
          <p:cNvCxnSpPr>
            <a:cxnSpLocks/>
          </p:cNvCxnSpPr>
          <p:nvPr/>
        </p:nvCxnSpPr>
        <p:spPr>
          <a:xfrm>
            <a:off x="5265323" y="3315264"/>
            <a:ext cx="1188000" cy="0"/>
          </a:xfrm>
          <a:prstGeom prst="line">
            <a:avLst/>
          </a:prstGeom>
          <a:ln w="38100" cap="sq" cmpd="sng"/>
        </p:spPr>
        <p:style>
          <a:lnRef idx="3">
            <a:schemeClr val="dk1"/>
          </a:lnRef>
          <a:fillRef idx="0">
            <a:schemeClr val="dk1"/>
          </a:fillRef>
          <a:effectRef idx="2">
            <a:schemeClr val="dk1"/>
          </a:effectRef>
          <a:fontRef idx="minor">
            <a:schemeClr val="tx1"/>
          </a:fontRef>
        </p:style>
      </p:cxnSp>
      <p:sp>
        <p:nvSpPr>
          <p:cNvPr id="32" name="Inhaltsplatzhalter 12">
            <a:extLst>
              <a:ext uri="{FF2B5EF4-FFF2-40B4-BE49-F238E27FC236}">
                <a16:creationId xmlns:a16="http://schemas.microsoft.com/office/drawing/2014/main" id="{7CC1BA4E-150A-BD02-3C0B-A37F856DEBE4}"/>
              </a:ext>
            </a:extLst>
          </p:cNvPr>
          <p:cNvSpPr txBox="1">
            <a:spLocks/>
          </p:cNvSpPr>
          <p:nvPr/>
        </p:nvSpPr>
        <p:spPr>
          <a:xfrm>
            <a:off x="252000" y="3764280"/>
            <a:ext cx="8640000" cy="2461094"/>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400"/>
              </a:spcBef>
              <a:buFont typeface="Arial" panose="020B0604020202020204" pitchFamily="34" charset="0"/>
              <a:buChar char="•"/>
            </a:pPr>
            <a:r>
              <a:rPr lang="de-DE" sz="1600" dirty="0">
                <a:latin typeface="+mn-lt"/>
              </a:rPr>
              <a:t>Der Minuend wird als Strich-Punkt-Darstellung notiert.</a:t>
            </a:r>
          </a:p>
          <a:p>
            <a:pPr marL="285750" indent="-285750">
              <a:lnSpc>
                <a:spcPct val="100000"/>
              </a:lnSpc>
              <a:spcBef>
                <a:spcPts val="400"/>
              </a:spcBef>
              <a:buFont typeface="Arial" panose="020B0604020202020204" pitchFamily="34" charset="0"/>
              <a:buChar char="•"/>
            </a:pPr>
            <a:r>
              <a:rPr lang="de-DE" sz="1600" dirty="0">
                <a:latin typeface="+mn-lt"/>
              </a:rPr>
              <a:t>Die Einer des Subtrahenden werden sprachlich begleitet in der Darstellung abgezogen und das Ergebnis notiert.</a:t>
            </a:r>
          </a:p>
          <a:p>
            <a:pPr marL="285750" indent="-285750">
              <a:lnSpc>
                <a:spcPct val="100000"/>
              </a:lnSpc>
              <a:spcBef>
                <a:spcPts val="400"/>
              </a:spcBef>
              <a:buFont typeface="Arial" panose="020B0604020202020204" pitchFamily="34" charset="0"/>
              <a:buChar char="•"/>
            </a:pPr>
            <a:endParaRPr lang="de-DE" sz="1600" dirty="0">
              <a:latin typeface="+mn-lt"/>
            </a:endParaRPr>
          </a:p>
        </p:txBody>
      </p:sp>
    </p:spTree>
    <p:extLst>
      <p:ext uri="{BB962C8B-B14F-4D97-AF65-F5344CB8AC3E}">
        <p14:creationId xmlns:p14="http://schemas.microsoft.com/office/powerpoint/2010/main" val="5553412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B27C5C-4AA5-BE75-8CC6-5EE90DF20299}"/>
              </a:ext>
            </a:extLst>
          </p:cNvPr>
          <p:cNvSpPr>
            <a:spLocks noGrp="1"/>
          </p:cNvSpPr>
          <p:nvPr>
            <p:ph type="title"/>
          </p:nvPr>
        </p:nvSpPr>
        <p:spPr/>
        <p:txBody>
          <a:bodyPr/>
          <a:lstStyle/>
          <a:p>
            <a:r>
              <a:rPr lang="de-DE" dirty="0"/>
              <a:t>Den Algorithmus verstehen</a:t>
            </a:r>
          </a:p>
        </p:txBody>
      </p:sp>
      <p:sp>
        <p:nvSpPr>
          <p:cNvPr id="3" name="Textplatzhalter 2">
            <a:extLst>
              <a:ext uri="{FF2B5EF4-FFF2-40B4-BE49-F238E27FC236}">
                <a16:creationId xmlns:a16="http://schemas.microsoft.com/office/drawing/2014/main" id="{183E675A-9DC7-0276-32F1-1036C131895B}"/>
              </a:ext>
            </a:extLst>
          </p:cNvPr>
          <p:cNvSpPr>
            <a:spLocks noGrp="1"/>
          </p:cNvSpPr>
          <p:nvPr>
            <p:ph type="body" sz="quarter" idx="13"/>
          </p:nvPr>
        </p:nvSpPr>
        <p:spPr/>
        <p:txBody>
          <a:bodyPr/>
          <a:lstStyle/>
          <a:p>
            <a:r>
              <a:rPr lang="de-DE" dirty="0"/>
              <a:t>ENTBÜNDLUNGSVERFAHREN</a:t>
            </a:r>
          </a:p>
        </p:txBody>
      </p:sp>
      <p:sp>
        <p:nvSpPr>
          <p:cNvPr id="6" name="Foliennummernplatzhalter 5">
            <a:extLst>
              <a:ext uri="{FF2B5EF4-FFF2-40B4-BE49-F238E27FC236}">
                <a16:creationId xmlns:a16="http://schemas.microsoft.com/office/drawing/2014/main" id="{DF104AD0-BB6C-FE7C-56D7-D4772A665DE0}"/>
              </a:ext>
            </a:extLst>
          </p:cNvPr>
          <p:cNvSpPr>
            <a:spLocks noGrp="1"/>
          </p:cNvSpPr>
          <p:nvPr>
            <p:ph type="sldNum" sz="quarter" idx="12"/>
          </p:nvPr>
        </p:nvSpPr>
        <p:spPr/>
        <p:txBody>
          <a:bodyPr/>
          <a:lstStyle/>
          <a:p>
            <a:fld id="{C3752B7C-18A9-864D-BBCB-54A9F41B5594}" type="slidenum">
              <a:rPr lang="de-DE" smtClean="0"/>
              <a:pPr/>
              <a:t>43</a:t>
            </a:fld>
            <a:endParaRPr lang="de-DE" dirty="0"/>
          </a:p>
        </p:txBody>
      </p:sp>
      <p:sp>
        <p:nvSpPr>
          <p:cNvPr id="4" name="Abgerundetes Rechteck 14">
            <a:extLst>
              <a:ext uri="{FF2B5EF4-FFF2-40B4-BE49-F238E27FC236}">
                <a16:creationId xmlns:a16="http://schemas.microsoft.com/office/drawing/2014/main" id="{88E21F5C-280D-2DC3-E4E4-8CDBACA631C8}"/>
              </a:ext>
            </a:extLst>
          </p:cNvPr>
          <p:cNvSpPr/>
          <p:nvPr/>
        </p:nvSpPr>
        <p:spPr>
          <a:xfrm>
            <a:off x="2278380" y="1891446"/>
            <a:ext cx="4419600" cy="184235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Rechteck 6">
            <a:extLst>
              <a:ext uri="{FF2B5EF4-FFF2-40B4-BE49-F238E27FC236}">
                <a16:creationId xmlns:a16="http://schemas.microsoft.com/office/drawing/2014/main" id="{76565AD3-28C4-0FB0-5118-871D7DAD00C4}"/>
              </a:ext>
            </a:extLst>
          </p:cNvPr>
          <p:cNvSpPr/>
          <p:nvPr/>
        </p:nvSpPr>
        <p:spPr>
          <a:xfrm>
            <a:off x="2340048" y="2370183"/>
            <a:ext cx="2690798" cy="6929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Gerade Verbindung 15">
            <a:extLst>
              <a:ext uri="{FF2B5EF4-FFF2-40B4-BE49-F238E27FC236}">
                <a16:creationId xmlns:a16="http://schemas.microsoft.com/office/drawing/2014/main" id="{0B148696-A9E3-235D-40EE-A26934B5E4A5}"/>
              </a:ext>
            </a:extLst>
          </p:cNvPr>
          <p:cNvCxnSpPr>
            <a:cxnSpLocks/>
          </p:cNvCxnSpPr>
          <p:nvPr/>
        </p:nvCxnSpPr>
        <p:spPr>
          <a:xfrm>
            <a:off x="3996000" y="2484000"/>
            <a:ext cx="468000" cy="0"/>
          </a:xfrm>
          <a:prstGeom prst="line">
            <a:avLst/>
          </a:prstGeom>
        </p:spPr>
        <p:style>
          <a:lnRef idx="3">
            <a:schemeClr val="dk1"/>
          </a:lnRef>
          <a:fillRef idx="0">
            <a:schemeClr val="dk1"/>
          </a:fillRef>
          <a:effectRef idx="2">
            <a:schemeClr val="dk1"/>
          </a:effectRef>
          <a:fontRef idx="minor">
            <a:schemeClr val="tx1"/>
          </a:fontRef>
        </p:style>
      </p:cxnSp>
      <p:sp>
        <p:nvSpPr>
          <p:cNvPr id="10" name="Oval 17">
            <a:extLst>
              <a:ext uri="{FF2B5EF4-FFF2-40B4-BE49-F238E27FC236}">
                <a16:creationId xmlns:a16="http://schemas.microsoft.com/office/drawing/2014/main" id="{B5A22E52-2DE1-ACA2-2C37-9C79A24B7CAE}"/>
              </a:ext>
            </a:extLst>
          </p:cNvPr>
          <p:cNvSpPr/>
          <p:nvPr/>
        </p:nvSpPr>
        <p:spPr>
          <a:xfrm>
            <a:off x="4567736"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3" name="Gerade Verbindung 15">
            <a:extLst>
              <a:ext uri="{FF2B5EF4-FFF2-40B4-BE49-F238E27FC236}">
                <a16:creationId xmlns:a16="http://schemas.microsoft.com/office/drawing/2014/main" id="{05AD7048-0064-F607-6C89-12367A1EEABF}"/>
              </a:ext>
            </a:extLst>
          </p:cNvPr>
          <p:cNvCxnSpPr>
            <a:cxnSpLocks/>
          </p:cNvCxnSpPr>
          <p:nvPr/>
        </p:nvCxnSpPr>
        <p:spPr>
          <a:xfrm>
            <a:off x="3996000" y="2772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4" name="Gerade Verbindung 15">
            <a:extLst>
              <a:ext uri="{FF2B5EF4-FFF2-40B4-BE49-F238E27FC236}">
                <a16:creationId xmlns:a16="http://schemas.microsoft.com/office/drawing/2014/main" id="{49247A29-522D-F210-38E5-4F6462D993C3}"/>
              </a:ext>
            </a:extLst>
          </p:cNvPr>
          <p:cNvCxnSpPr>
            <a:cxnSpLocks/>
          </p:cNvCxnSpPr>
          <p:nvPr/>
        </p:nvCxnSpPr>
        <p:spPr>
          <a:xfrm>
            <a:off x="3996000" y="2844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5" name="Gerade Verbindung 15">
            <a:extLst>
              <a:ext uri="{FF2B5EF4-FFF2-40B4-BE49-F238E27FC236}">
                <a16:creationId xmlns:a16="http://schemas.microsoft.com/office/drawing/2014/main" id="{205B49B1-B45B-88FC-9706-46D42BBA27D7}"/>
              </a:ext>
            </a:extLst>
          </p:cNvPr>
          <p:cNvCxnSpPr>
            <a:cxnSpLocks/>
          </p:cNvCxnSpPr>
          <p:nvPr/>
        </p:nvCxnSpPr>
        <p:spPr>
          <a:xfrm>
            <a:off x="3996000" y="2808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6" name="Gerade Verbindung 15">
            <a:extLst>
              <a:ext uri="{FF2B5EF4-FFF2-40B4-BE49-F238E27FC236}">
                <a16:creationId xmlns:a16="http://schemas.microsoft.com/office/drawing/2014/main" id="{D10ECE59-5E23-0E69-97F1-4365B41A0277}"/>
              </a:ext>
            </a:extLst>
          </p:cNvPr>
          <p:cNvCxnSpPr>
            <a:cxnSpLocks/>
          </p:cNvCxnSpPr>
          <p:nvPr/>
        </p:nvCxnSpPr>
        <p:spPr>
          <a:xfrm>
            <a:off x="3996000" y="2952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7" name="Gerade Verbindung 15">
            <a:extLst>
              <a:ext uri="{FF2B5EF4-FFF2-40B4-BE49-F238E27FC236}">
                <a16:creationId xmlns:a16="http://schemas.microsoft.com/office/drawing/2014/main" id="{8F053097-4A4E-68BB-BE67-FFE24070FAE5}"/>
              </a:ext>
            </a:extLst>
          </p:cNvPr>
          <p:cNvCxnSpPr>
            <a:cxnSpLocks/>
          </p:cNvCxnSpPr>
          <p:nvPr/>
        </p:nvCxnSpPr>
        <p:spPr>
          <a:xfrm>
            <a:off x="3996000" y="2916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8" name="Gerade Verbindung 15">
            <a:extLst>
              <a:ext uri="{FF2B5EF4-FFF2-40B4-BE49-F238E27FC236}">
                <a16:creationId xmlns:a16="http://schemas.microsoft.com/office/drawing/2014/main" id="{F12A0E13-D9F4-A9AC-CCA7-7707D45B1F73}"/>
              </a:ext>
            </a:extLst>
          </p:cNvPr>
          <p:cNvCxnSpPr>
            <a:cxnSpLocks/>
          </p:cNvCxnSpPr>
          <p:nvPr/>
        </p:nvCxnSpPr>
        <p:spPr>
          <a:xfrm>
            <a:off x="3996000" y="2556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9" name="Gerade Verbindung 15">
            <a:extLst>
              <a:ext uri="{FF2B5EF4-FFF2-40B4-BE49-F238E27FC236}">
                <a16:creationId xmlns:a16="http://schemas.microsoft.com/office/drawing/2014/main" id="{447D6837-42DD-D2C1-49F3-F270C506DFE4}"/>
              </a:ext>
            </a:extLst>
          </p:cNvPr>
          <p:cNvCxnSpPr>
            <a:cxnSpLocks/>
          </p:cNvCxnSpPr>
          <p:nvPr/>
        </p:nvCxnSpPr>
        <p:spPr>
          <a:xfrm>
            <a:off x="3996000" y="2628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70" name="Gerade Verbindung 15">
            <a:extLst>
              <a:ext uri="{FF2B5EF4-FFF2-40B4-BE49-F238E27FC236}">
                <a16:creationId xmlns:a16="http://schemas.microsoft.com/office/drawing/2014/main" id="{230ADB09-F3F2-BD21-4F31-84619A7E90D2}"/>
              </a:ext>
            </a:extLst>
          </p:cNvPr>
          <p:cNvCxnSpPr>
            <a:cxnSpLocks/>
          </p:cNvCxnSpPr>
          <p:nvPr/>
        </p:nvCxnSpPr>
        <p:spPr>
          <a:xfrm>
            <a:off x="3996000" y="2592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71" name="Gerade Verbindung 15">
            <a:extLst>
              <a:ext uri="{FF2B5EF4-FFF2-40B4-BE49-F238E27FC236}">
                <a16:creationId xmlns:a16="http://schemas.microsoft.com/office/drawing/2014/main" id="{498315D1-BF59-59A3-8CDB-714DAB3A7905}"/>
              </a:ext>
            </a:extLst>
          </p:cNvPr>
          <p:cNvCxnSpPr>
            <a:cxnSpLocks/>
          </p:cNvCxnSpPr>
          <p:nvPr/>
        </p:nvCxnSpPr>
        <p:spPr>
          <a:xfrm>
            <a:off x="3996000" y="2736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72" name="Gerade Verbindung 15">
            <a:extLst>
              <a:ext uri="{FF2B5EF4-FFF2-40B4-BE49-F238E27FC236}">
                <a16:creationId xmlns:a16="http://schemas.microsoft.com/office/drawing/2014/main" id="{B87DF1D0-814A-AD95-E62E-FE3A93AB084E}"/>
              </a:ext>
            </a:extLst>
          </p:cNvPr>
          <p:cNvCxnSpPr>
            <a:cxnSpLocks/>
          </p:cNvCxnSpPr>
          <p:nvPr/>
        </p:nvCxnSpPr>
        <p:spPr>
          <a:xfrm>
            <a:off x="3996000" y="2700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sp>
        <p:nvSpPr>
          <p:cNvPr id="14" name="Oval 18">
            <a:extLst>
              <a:ext uri="{FF2B5EF4-FFF2-40B4-BE49-F238E27FC236}">
                <a16:creationId xmlns:a16="http://schemas.microsoft.com/office/drawing/2014/main" id="{A0C51C85-937E-699D-CCC8-8995E4C68C15}"/>
              </a:ext>
            </a:extLst>
          </p:cNvPr>
          <p:cNvSpPr/>
          <p:nvPr/>
        </p:nvSpPr>
        <p:spPr>
          <a:xfrm>
            <a:off x="4627174"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Oval 19">
            <a:extLst>
              <a:ext uri="{FF2B5EF4-FFF2-40B4-BE49-F238E27FC236}">
                <a16:creationId xmlns:a16="http://schemas.microsoft.com/office/drawing/2014/main" id="{BC42E443-D2C1-4EFC-B755-2648AE0E813E}"/>
              </a:ext>
            </a:extLst>
          </p:cNvPr>
          <p:cNvSpPr/>
          <p:nvPr/>
        </p:nvSpPr>
        <p:spPr>
          <a:xfrm>
            <a:off x="4509507"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Oval 20">
            <a:extLst>
              <a:ext uri="{FF2B5EF4-FFF2-40B4-BE49-F238E27FC236}">
                <a16:creationId xmlns:a16="http://schemas.microsoft.com/office/drawing/2014/main" id="{726FD921-18EC-671A-D650-B11A990F2C43}"/>
              </a:ext>
            </a:extLst>
          </p:cNvPr>
          <p:cNvSpPr/>
          <p:nvPr/>
        </p:nvSpPr>
        <p:spPr>
          <a:xfrm>
            <a:off x="4685015"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Oval 21">
            <a:extLst>
              <a:ext uri="{FF2B5EF4-FFF2-40B4-BE49-F238E27FC236}">
                <a16:creationId xmlns:a16="http://schemas.microsoft.com/office/drawing/2014/main" id="{7814D74E-22EC-B408-C2D7-DFE9C7D17090}"/>
              </a:ext>
            </a:extLst>
          </p:cNvPr>
          <p:cNvSpPr/>
          <p:nvPr/>
        </p:nvSpPr>
        <p:spPr>
          <a:xfrm>
            <a:off x="4743169"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DE025C84-F71D-6EFE-ABF1-22FAAC1B71F8}"/>
              </a:ext>
            </a:extLst>
          </p:cNvPr>
          <p:cNvSpPr/>
          <p:nvPr/>
        </p:nvSpPr>
        <p:spPr>
          <a:xfrm>
            <a:off x="2392371" y="2487141"/>
            <a:ext cx="474798"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Oval 17">
            <a:extLst>
              <a:ext uri="{FF2B5EF4-FFF2-40B4-BE49-F238E27FC236}">
                <a16:creationId xmlns:a16="http://schemas.microsoft.com/office/drawing/2014/main" id="{DFD06A40-DB16-8A9B-9D49-BF330B7C5CAC}"/>
              </a:ext>
            </a:extLst>
          </p:cNvPr>
          <p:cNvSpPr/>
          <p:nvPr/>
        </p:nvSpPr>
        <p:spPr>
          <a:xfrm>
            <a:off x="4878338"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Oval 18">
            <a:extLst>
              <a:ext uri="{FF2B5EF4-FFF2-40B4-BE49-F238E27FC236}">
                <a16:creationId xmlns:a16="http://schemas.microsoft.com/office/drawing/2014/main" id="{42C0FB3C-A697-22A3-C631-E2AF38518AF2}"/>
              </a:ext>
            </a:extLst>
          </p:cNvPr>
          <p:cNvSpPr/>
          <p:nvPr/>
        </p:nvSpPr>
        <p:spPr>
          <a:xfrm>
            <a:off x="4938545"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Oval 19">
            <a:extLst>
              <a:ext uri="{FF2B5EF4-FFF2-40B4-BE49-F238E27FC236}">
                <a16:creationId xmlns:a16="http://schemas.microsoft.com/office/drawing/2014/main" id="{1AF14B8C-9C98-F503-6501-AFE668674B05}"/>
              </a:ext>
            </a:extLst>
          </p:cNvPr>
          <p:cNvSpPr/>
          <p:nvPr/>
        </p:nvSpPr>
        <p:spPr>
          <a:xfrm>
            <a:off x="4818497"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3" name="Gerade Verbindung 15">
            <a:extLst>
              <a:ext uri="{FF2B5EF4-FFF2-40B4-BE49-F238E27FC236}">
                <a16:creationId xmlns:a16="http://schemas.microsoft.com/office/drawing/2014/main" id="{678C2183-26E5-DA45-5FC0-D07BAAEDA41A}"/>
              </a:ext>
            </a:extLst>
          </p:cNvPr>
          <p:cNvCxnSpPr>
            <a:cxnSpLocks/>
          </p:cNvCxnSpPr>
          <p:nvPr/>
        </p:nvCxnSpPr>
        <p:spPr>
          <a:xfrm>
            <a:off x="3996000" y="2520000"/>
            <a:ext cx="468000" cy="0"/>
          </a:xfrm>
          <a:prstGeom prst="line">
            <a:avLst/>
          </a:prstGeom>
        </p:spPr>
        <p:style>
          <a:lnRef idx="3">
            <a:schemeClr val="dk1"/>
          </a:lnRef>
          <a:fillRef idx="0">
            <a:schemeClr val="dk1"/>
          </a:fillRef>
          <a:effectRef idx="2">
            <a:schemeClr val="dk1"/>
          </a:effectRef>
          <a:fontRef idx="minor">
            <a:schemeClr val="tx1"/>
          </a:fontRef>
        </p:style>
      </p:cxnSp>
      <p:sp>
        <p:nvSpPr>
          <p:cNvPr id="24" name="Rechteck 23">
            <a:extLst>
              <a:ext uri="{FF2B5EF4-FFF2-40B4-BE49-F238E27FC236}">
                <a16:creationId xmlns:a16="http://schemas.microsoft.com/office/drawing/2014/main" id="{0704935C-B14C-FF36-6B45-A2B30F57B484}"/>
              </a:ext>
            </a:extLst>
          </p:cNvPr>
          <p:cNvSpPr/>
          <p:nvPr/>
        </p:nvSpPr>
        <p:spPr>
          <a:xfrm>
            <a:off x="2931782" y="2487141"/>
            <a:ext cx="474798"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BAC6D733-8F2C-ED25-F31B-5A55F15F7D33}"/>
              </a:ext>
            </a:extLst>
          </p:cNvPr>
          <p:cNvSpPr/>
          <p:nvPr/>
        </p:nvSpPr>
        <p:spPr>
          <a:xfrm>
            <a:off x="3471193" y="2487141"/>
            <a:ext cx="474166"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6" name="Gerader Verbinder 25">
            <a:extLst>
              <a:ext uri="{FF2B5EF4-FFF2-40B4-BE49-F238E27FC236}">
                <a16:creationId xmlns:a16="http://schemas.microsoft.com/office/drawing/2014/main" id="{9027DCA8-7B65-8FE0-71CB-D94017980201}"/>
              </a:ext>
            </a:extLst>
          </p:cNvPr>
          <p:cNvCxnSpPr>
            <a:cxnSpLocks/>
          </p:cNvCxnSpPr>
          <p:nvPr/>
        </p:nvCxnSpPr>
        <p:spPr>
          <a:xfrm flipV="1">
            <a:off x="4927914" y="2469598"/>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27" name="Gerader Verbinder 26">
            <a:extLst>
              <a:ext uri="{FF2B5EF4-FFF2-40B4-BE49-F238E27FC236}">
                <a16:creationId xmlns:a16="http://schemas.microsoft.com/office/drawing/2014/main" id="{0F76FC95-17D9-0727-B00D-BEB1144CA13F}"/>
              </a:ext>
            </a:extLst>
          </p:cNvPr>
          <p:cNvCxnSpPr>
            <a:cxnSpLocks/>
          </p:cNvCxnSpPr>
          <p:nvPr/>
        </p:nvCxnSpPr>
        <p:spPr>
          <a:xfrm flipV="1">
            <a:off x="4870811" y="2472758"/>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30" name="Gerader Verbinder 29">
            <a:extLst>
              <a:ext uri="{FF2B5EF4-FFF2-40B4-BE49-F238E27FC236}">
                <a16:creationId xmlns:a16="http://schemas.microsoft.com/office/drawing/2014/main" id="{E29B2613-8EAF-3EA0-BA99-40958B30327E}"/>
              </a:ext>
            </a:extLst>
          </p:cNvPr>
          <p:cNvCxnSpPr>
            <a:cxnSpLocks/>
          </p:cNvCxnSpPr>
          <p:nvPr/>
        </p:nvCxnSpPr>
        <p:spPr>
          <a:xfrm flipV="1">
            <a:off x="4813707" y="2466438"/>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42" name="Gerader Verbinder 41">
            <a:extLst>
              <a:ext uri="{FF2B5EF4-FFF2-40B4-BE49-F238E27FC236}">
                <a16:creationId xmlns:a16="http://schemas.microsoft.com/office/drawing/2014/main" id="{C375EF91-AE11-EA7A-5705-1CB8D59D003F}"/>
              </a:ext>
            </a:extLst>
          </p:cNvPr>
          <p:cNvCxnSpPr>
            <a:cxnSpLocks/>
          </p:cNvCxnSpPr>
          <p:nvPr/>
        </p:nvCxnSpPr>
        <p:spPr>
          <a:xfrm flipV="1">
            <a:off x="3406580" y="2424113"/>
            <a:ext cx="622495" cy="53657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Abgerundete rechteckige Legende 7">
            <a:extLst>
              <a:ext uri="{FF2B5EF4-FFF2-40B4-BE49-F238E27FC236}">
                <a16:creationId xmlns:a16="http://schemas.microsoft.com/office/drawing/2014/main" id="{1CDA82C7-AA88-A6E7-870B-7A66F79CD8C8}"/>
              </a:ext>
            </a:extLst>
          </p:cNvPr>
          <p:cNvSpPr/>
          <p:nvPr/>
        </p:nvSpPr>
        <p:spPr>
          <a:xfrm>
            <a:off x="180000" y="1800000"/>
            <a:ext cx="1903795" cy="1789342"/>
          </a:xfrm>
          <a:prstGeom prst="wedgeRoundRectCallout">
            <a:avLst>
              <a:gd name="adj1" fmla="val 42768"/>
              <a:gd name="adj2" fmla="val 5915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a:p>
            <a:pPr algn="ctr"/>
            <a:r>
              <a:rPr lang="de-DE" dirty="0">
                <a:solidFill>
                  <a:schemeClr val="tx1"/>
                </a:solidFill>
              </a:rPr>
              <a:t>Ich entbündele einen Hunderter zu 10 Zehnern. Nun habe ich 12 Zehner.</a:t>
            </a:r>
          </a:p>
          <a:p>
            <a:pPr algn="ctr"/>
            <a:endParaRPr lang="de-DE" dirty="0">
              <a:solidFill>
                <a:schemeClr val="tx1"/>
              </a:solidFill>
            </a:endParaRPr>
          </a:p>
        </p:txBody>
      </p:sp>
      <p:sp>
        <p:nvSpPr>
          <p:cNvPr id="9" name="Abgerundete rechteckige Legende 8">
            <a:extLst>
              <a:ext uri="{FF2B5EF4-FFF2-40B4-BE49-F238E27FC236}">
                <a16:creationId xmlns:a16="http://schemas.microsoft.com/office/drawing/2014/main" id="{68B96778-1A7C-065E-27CB-30A4D9C2591D}"/>
              </a:ext>
            </a:extLst>
          </p:cNvPr>
          <p:cNvSpPr/>
          <p:nvPr/>
        </p:nvSpPr>
        <p:spPr>
          <a:xfrm>
            <a:off x="6768000" y="1260000"/>
            <a:ext cx="2270012" cy="1186962"/>
          </a:xfrm>
          <a:prstGeom prst="wedgeRoundRectCallout">
            <a:avLst>
              <a:gd name="adj1" fmla="val -40158"/>
              <a:gd name="adj2" fmla="val 8664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a:p>
            <a:pPr algn="ctr"/>
            <a:r>
              <a:rPr lang="de-DE" dirty="0">
                <a:solidFill>
                  <a:schemeClr val="tx1"/>
                </a:solidFill>
              </a:rPr>
              <a:t>Jetzt habe ich nur noch 2 Hunderter und dafür 12 Zehner.</a:t>
            </a:r>
          </a:p>
          <a:p>
            <a:pPr algn="ctr"/>
            <a:endParaRPr lang="de-DE" dirty="0">
              <a:solidFill>
                <a:schemeClr val="tx1"/>
              </a:solidFill>
            </a:endParaRPr>
          </a:p>
        </p:txBody>
      </p:sp>
      <p:sp>
        <p:nvSpPr>
          <p:cNvPr id="12" name="Rechteck 11">
            <a:extLst>
              <a:ext uri="{FF2B5EF4-FFF2-40B4-BE49-F238E27FC236}">
                <a16:creationId xmlns:a16="http://schemas.microsoft.com/office/drawing/2014/main" id="{BA93274C-3E31-5352-0955-EA59C0FDE69C}"/>
              </a:ext>
            </a:extLst>
          </p:cNvPr>
          <p:cNvSpPr/>
          <p:nvPr/>
        </p:nvSpPr>
        <p:spPr>
          <a:xfrm>
            <a:off x="5134722" y="1931984"/>
            <a:ext cx="1440000" cy="176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15" name="Tabelle 14">
            <a:extLst>
              <a:ext uri="{FF2B5EF4-FFF2-40B4-BE49-F238E27FC236}">
                <a16:creationId xmlns:a16="http://schemas.microsoft.com/office/drawing/2014/main" id="{481F7FE7-9F5B-90DC-F3ED-E60E3410EA8B}"/>
              </a:ext>
            </a:extLst>
          </p:cNvPr>
          <p:cNvGraphicFramePr>
            <a:graphicFrameLocks noGrp="1"/>
          </p:cNvGraphicFramePr>
          <p:nvPr>
            <p:extLst>
              <p:ext uri="{D42A27DB-BD31-4B8C-83A1-F6EECF244321}">
                <p14:modId xmlns:p14="http://schemas.microsoft.com/office/powerpoint/2010/main" val="2973784097"/>
              </p:ext>
            </p:extLst>
          </p:nvPr>
        </p:nvGraphicFramePr>
        <p:xfrm>
          <a:off x="5248929" y="2029317"/>
          <a:ext cx="1224000" cy="1583999"/>
        </p:xfrm>
        <a:graphic>
          <a:graphicData uri="http://schemas.openxmlformats.org/drawingml/2006/table">
            <a:tbl>
              <a:tblPr firstRow="1" bandRow="1">
                <a:tableStyleId>{2D5ABB26-0587-4C30-8999-92F81FD0307C}</a:tableStyleId>
              </a:tblPr>
              <a:tblGrid>
                <a:gridCol w="306000">
                  <a:extLst>
                    <a:ext uri="{9D8B030D-6E8A-4147-A177-3AD203B41FA5}">
                      <a16:colId xmlns:a16="http://schemas.microsoft.com/office/drawing/2014/main" val="2940086900"/>
                    </a:ext>
                  </a:extLst>
                </a:gridCol>
                <a:gridCol w="306000">
                  <a:extLst>
                    <a:ext uri="{9D8B030D-6E8A-4147-A177-3AD203B41FA5}">
                      <a16:colId xmlns:a16="http://schemas.microsoft.com/office/drawing/2014/main" val="3272495480"/>
                    </a:ext>
                  </a:extLst>
                </a:gridCol>
                <a:gridCol w="306000">
                  <a:extLst>
                    <a:ext uri="{9D8B030D-6E8A-4147-A177-3AD203B41FA5}">
                      <a16:colId xmlns:a16="http://schemas.microsoft.com/office/drawing/2014/main" val="1643206905"/>
                    </a:ext>
                  </a:extLst>
                </a:gridCol>
                <a:gridCol w="306000">
                  <a:extLst>
                    <a:ext uri="{9D8B030D-6E8A-4147-A177-3AD203B41FA5}">
                      <a16:colId xmlns:a16="http://schemas.microsoft.com/office/drawing/2014/main" val="540657573"/>
                    </a:ext>
                  </a:extLst>
                </a:gridCol>
              </a:tblGrid>
              <a:tr h="308983">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FF0000"/>
                          </a:solidFill>
                          <a:latin typeface="Comic Sans MS" panose="030F0702030302020204" pitchFamily="66" charset="0"/>
                        </a:rPr>
                        <a:t>H</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00B0F0"/>
                          </a:solidFill>
                          <a:latin typeface="Comic Sans MS" panose="030F0702030302020204" pitchFamily="66" charset="0"/>
                        </a:rPr>
                        <a:t>Z</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92D050"/>
                          </a:solidFill>
                          <a:latin typeface="Comic Sans MS" panose="030F0702030302020204" pitchFamily="66" charset="0"/>
                        </a:rPr>
                        <a:t>E</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4927977"/>
                  </a:ext>
                </a:extLst>
              </a:tr>
              <a:tr h="348067">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800" dirty="0">
                          <a:latin typeface="Comic Sans MS" panose="030F0702030302020204" pitchFamily="66" charset="0"/>
                        </a:rPr>
                        <a:t>2</a:t>
                      </a:r>
                      <a:endParaRPr lang="de-DE" sz="1400" dirty="0">
                        <a:latin typeface="Comic Sans MS" panose="030F0702030302020204" pitchFamily="66" charset="0"/>
                      </a:endParaRPr>
                    </a:p>
                  </a:txBody>
                  <a:tcPr marL="93544" marR="93544" marT="46771" marB="4677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800" dirty="0">
                          <a:latin typeface="Comic Sans MS" panose="030F0702030302020204" pitchFamily="66" charset="0"/>
                        </a:rPr>
                        <a:t>10</a:t>
                      </a:r>
                    </a:p>
                  </a:txBody>
                  <a:tcPr marL="93544" marR="93544" marT="46771" marB="4677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7454701"/>
                  </a:ext>
                </a:extLst>
              </a:tr>
              <a:tr h="308983">
                <a:tc>
                  <a:txBody>
                    <a:bodyPr/>
                    <a:lstStyle/>
                    <a:p>
                      <a:pPr algn="ctr"/>
                      <a:endParaRPr lang="de-DE" sz="140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2</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8</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3417284"/>
                  </a:ext>
                </a:extLst>
              </a:tr>
              <a:tr h="308983">
                <a:tc>
                  <a:txBody>
                    <a:bodyPr/>
                    <a:lstStyle/>
                    <a:p>
                      <a:pPr algn="ctr"/>
                      <a:r>
                        <a:rPr lang="de-DE" sz="1400" dirty="0">
                          <a:latin typeface="Comic Sans MS" panose="030F0702030302020204" pitchFamily="66" charset="0"/>
                        </a:rPr>
                        <a:t>-</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1</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7</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6512667"/>
                  </a:ext>
                </a:extLst>
              </a:tr>
              <a:tr h="308983">
                <a:tc>
                  <a:txBody>
                    <a:bodyPr/>
                    <a:lstStyle/>
                    <a:p>
                      <a:pPr algn="ctr"/>
                      <a:endParaRPr lang="de-DE" sz="140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5</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0784603"/>
                  </a:ext>
                </a:extLst>
              </a:tr>
            </a:tbl>
          </a:graphicData>
        </a:graphic>
      </p:graphicFrame>
      <p:cxnSp>
        <p:nvCxnSpPr>
          <p:cNvPr id="28" name="Gerader Verbinder 27">
            <a:extLst>
              <a:ext uri="{FF2B5EF4-FFF2-40B4-BE49-F238E27FC236}">
                <a16:creationId xmlns:a16="http://schemas.microsoft.com/office/drawing/2014/main" id="{0285B6D8-1899-C5AF-E54D-B00A8E457CCF}"/>
              </a:ext>
            </a:extLst>
          </p:cNvPr>
          <p:cNvCxnSpPr>
            <a:cxnSpLocks/>
          </p:cNvCxnSpPr>
          <p:nvPr/>
        </p:nvCxnSpPr>
        <p:spPr>
          <a:xfrm flipV="1">
            <a:off x="5650513" y="2745166"/>
            <a:ext cx="112648" cy="218561"/>
          </a:xfrm>
          <a:prstGeom prst="line">
            <a:avLst/>
          </a:prstGeom>
          <a:ln w="19050"/>
        </p:spPr>
        <p:style>
          <a:lnRef idx="1">
            <a:schemeClr val="dk1"/>
          </a:lnRef>
          <a:fillRef idx="0">
            <a:schemeClr val="dk1"/>
          </a:fillRef>
          <a:effectRef idx="0">
            <a:schemeClr val="dk1"/>
          </a:effectRef>
          <a:fontRef idx="minor">
            <a:schemeClr val="tx1"/>
          </a:fontRef>
        </p:style>
      </p:cxnSp>
      <p:cxnSp>
        <p:nvCxnSpPr>
          <p:cNvPr id="29" name="Gerade Verbindung 15">
            <a:extLst>
              <a:ext uri="{FF2B5EF4-FFF2-40B4-BE49-F238E27FC236}">
                <a16:creationId xmlns:a16="http://schemas.microsoft.com/office/drawing/2014/main" id="{342F90BB-BDA4-6A39-1AFD-578BDE6CA04C}"/>
              </a:ext>
            </a:extLst>
          </p:cNvPr>
          <p:cNvCxnSpPr>
            <a:cxnSpLocks/>
          </p:cNvCxnSpPr>
          <p:nvPr/>
        </p:nvCxnSpPr>
        <p:spPr>
          <a:xfrm>
            <a:off x="5265323" y="3315264"/>
            <a:ext cx="1188000" cy="0"/>
          </a:xfrm>
          <a:prstGeom prst="line">
            <a:avLst/>
          </a:prstGeom>
          <a:ln w="38100" cap="sq" cmpd="sng"/>
        </p:spPr>
        <p:style>
          <a:lnRef idx="3">
            <a:schemeClr val="dk1"/>
          </a:lnRef>
          <a:fillRef idx="0">
            <a:schemeClr val="dk1"/>
          </a:fillRef>
          <a:effectRef idx="2">
            <a:schemeClr val="dk1"/>
          </a:effectRef>
          <a:fontRef idx="minor">
            <a:schemeClr val="tx1"/>
          </a:fontRef>
        </p:style>
      </p:cxnSp>
      <p:sp>
        <p:nvSpPr>
          <p:cNvPr id="32" name="Inhaltsplatzhalter 12">
            <a:extLst>
              <a:ext uri="{FF2B5EF4-FFF2-40B4-BE49-F238E27FC236}">
                <a16:creationId xmlns:a16="http://schemas.microsoft.com/office/drawing/2014/main" id="{F3610C20-6104-D90A-B2F2-90BB583A6C4A}"/>
              </a:ext>
            </a:extLst>
          </p:cNvPr>
          <p:cNvSpPr txBox="1">
            <a:spLocks/>
          </p:cNvSpPr>
          <p:nvPr/>
        </p:nvSpPr>
        <p:spPr>
          <a:xfrm>
            <a:off x="252000" y="3764280"/>
            <a:ext cx="8640000" cy="2461094"/>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400"/>
              </a:spcBef>
              <a:buFont typeface="Arial" panose="020B0604020202020204" pitchFamily="34" charset="0"/>
              <a:buChar char="•"/>
            </a:pPr>
            <a:r>
              <a:rPr lang="de-DE" sz="1600" dirty="0">
                <a:latin typeface="+mn-lt"/>
              </a:rPr>
              <a:t>Der Minuend wird als Strich-Punkt-Darstellung notiert.</a:t>
            </a:r>
          </a:p>
          <a:p>
            <a:pPr marL="285750" indent="-285750">
              <a:lnSpc>
                <a:spcPct val="100000"/>
              </a:lnSpc>
              <a:spcBef>
                <a:spcPts val="400"/>
              </a:spcBef>
              <a:buFont typeface="Arial" panose="020B0604020202020204" pitchFamily="34" charset="0"/>
              <a:buChar char="•"/>
            </a:pPr>
            <a:r>
              <a:rPr lang="de-DE" sz="1600" dirty="0">
                <a:latin typeface="+mn-lt"/>
              </a:rPr>
              <a:t>Die Einer des Subtrahenden werden sprachlich begleitet in der Darstellung abgezogen und das Ergebnis notiert.</a:t>
            </a:r>
          </a:p>
          <a:p>
            <a:pPr marL="285750" indent="-285750">
              <a:lnSpc>
                <a:spcPct val="100000"/>
              </a:lnSpc>
              <a:spcBef>
                <a:spcPts val="400"/>
              </a:spcBef>
              <a:buFont typeface="Arial" panose="020B0604020202020204" pitchFamily="34" charset="0"/>
              <a:buChar char="•"/>
            </a:pPr>
            <a:r>
              <a:rPr lang="de-DE" sz="1600" dirty="0">
                <a:latin typeface="+mn-lt"/>
              </a:rPr>
              <a:t>Ein Hunderter des Minuenden wird in der Darstellung sprachlich begleitet zu zehn Zehnern entbündelt. Die Entbündelung wird in der Rechnung entsprechend notiert.</a:t>
            </a:r>
          </a:p>
          <a:p>
            <a:pPr marL="285750" indent="-285750">
              <a:lnSpc>
                <a:spcPct val="100000"/>
              </a:lnSpc>
              <a:spcBef>
                <a:spcPts val="400"/>
              </a:spcBef>
              <a:buFont typeface="Arial" panose="020B0604020202020204" pitchFamily="34" charset="0"/>
              <a:buChar char="•"/>
            </a:pPr>
            <a:endParaRPr lang="de-DE" sz="1600" dirty="0">
              <a:latin typeface="+mn-lt"/>
            </a:endParaRPr>
          </a:p>
        </p:txBody>
      </p:sp>
    </p:spTree>
    <p:extLst>
      <p:ext uri="{BB962C8B-B14F-4D97-AF65-F5344CB8AC3E}">
        <p14:creationId xmlns:p14="http://schemas.microsoft.com/office/powerpoint/2010/main" val="2579205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B27C5C-4AA5-BE75-8CC6-5EE90DF20299}"/>
              </a:ext>
            </a:extLst>
          </p:cNvPr>
          <p:cNvSpPr>
            <a:spLocks noGrp="1"/>
          </p:cNvSpPr>
          <p:nvPr>
            <p:ph type="title"/>
          </p:nvPr>
        </p:nvSpPr>
        <p:spPr/>
        <p:txBody>
          <a:bodyPr/>
          <a:lstStyle/>
          <a:p>
            <a:r>
              <a:rPr lang="de-DE" dirty="0"/>
              <a:t>Den Algorithmus verstehen</a:t>
            </a:r>
          </a:p>
        </p:txBody>
      </p:sp>
      <p:sp>
        <p:nvSpPr>
          <p:cNvPr id="3" name="Textplatzhalter 2">
            <a:extLst>
              <a:ext uri="{FF2B5EF4-FFF2-40B4-BE49-F238E27FC236}">
                <a16:creationId xmlns:a16="http://schemas.microsoft.com/office/drawing/2014/main" id="{183E675A-9DC7-0276-32F1-1036C131895B}"/>
              </a:ext>
            </a:extLst>
          </p:cNvPr>
          <p:cNvSpPr>
            <a:spLocks noGrp="1"/>
          </p:cNvSpPr>
          <p:nvPr>
            <p:ph type="body" sz="quarter" idx="13"/>
          </p:nvPr>
        </p:nvSpPr>
        <p:spPr/>
        <p:txBody>
          <a:bodyPr/>
          <a:lstStyle/>
          <a:p>
            <a:r>
              <a:rPr lang="de-DE" dirty="0"/>
              <a:t>ENTBÜNDLUNGSVERFAHREN</a:t>
            </a:r>
          </a:p>
        </p:txBody>
      </p:sp>
      <p:sp>
        <p:nvSpPr>
          <p:cNvPr id="6" name="Foliennummernplatzhalter 5">
            <a:extLst>
              <a:ext uri="{FF2B5EF4-FFF2-40B4-BE49-F238E27FC236}">
                <a16:creationId xmlns:a16="http://schemas.microsoft.com/office/drawing/2014/main" id="{DF104AD0-BB6C-FE7C-56D7-D4772A665DE0}"/>
              </a:ext>
            </a:extLst>
          </p:cNvPr>
          <p:cNvSpPr>
            <a:spLocks noGrp="1"/>
          </p:cNvSpPr>
          <p:nvPr>
            <p:ph type="sldNum" sz="quarter" idx="12"/>
          </p:nvPr>
        </p:nvSpPr>
        <p:spPr/>
        <p:txBody>
          <a:bodyPr/>
          <a:lstStyle/>
          <a:p>
            <a:fld id="{C3752B7C-18A9-864D-BBCB-54A9F41B5594}" type="slidenum">
              <a:rPr lang="de-DE" smtClean="0"/>
              <a:pPr/>
              <a:t>44</a:t>
            </a:fld>
            <a:endParaRPr lang="de-DE" dirty="0"/>
          </a:p>
        </p:txBody>
      </p:sp>
      <p:sp>
        <p:nvSpPr>
          <p:cNvPr id="4" name="Abgerundetes Rechteck 14">
            <a:extLst>
              <a:ext uri="{FF2B5EF4-FFF2-40B4-BE49-F238E27FC236}">
                <a16:creationId xmlns:a16="http://schemas.microsoft.com/office/drawing/2014/main" id="{A4E157B8-C871-8C8D-03DA-94D022F30073}"/>
              </a:ext>
            </a:extLst>
          </p:cNvPr>
          <p:cNvSpPr/>
          <p:nvPr/>
        </p:nvSpPr>
        <p:spPr>
          <a:xfrm>
            <a:off x="2278380" y="1891446"/>
            <a:ext cx="4419600" cy="184235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CE8A238C-1BB0-79AE-B95A-0C87E0659D8E}"/>
              </a:ext>
            </a:extLst>
          </p:cNvPr>
          <p:cNvSpPr/>
          <p:nvPr/>
        </p:nvSpPr>
        <p:spPr>
          <a:xfrm>
            <a:off x="2340048" y="2370183"/>
            <a:ext cx="2690798" cy="6929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17">
            <a:extLst>
              <a:ext uri="{FF2B5EF4-FFF2-40B4-BE49-F238E27FC236}">
                <a16:creationId xmlns:a16="http://schemas.microsoft.com/office/drawing/2014/main" id="{E29420B7-FD57-1F0B-D0EE-7E5AF771BAEF}"/>
              </a:ext>
            </a:extLst>
          </p:cNvPr>
          <p:cNvSpPr/>
          <p:nvPr/>
        </p:nvSpPr>
        <p:spPr>
          <a:xfrm>
            <a:off x="4567736"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Oval 18">
            <a:extLst>
              <a:ext uri="{FF2B5EF4-FFF2-40B4-BE49-F238E27FC236}">
                <a16:creationId xmlns:a16="http://schemas.microsoft.com/office/drawing/2014/main" id="{CF6282C0-90FD-CC7C-EA88-B145BB525DF1}"/>
              </a:ext>
            </a:extLst>
          </p:cNvPr>
          <p:cNvSpPr/>
          <p:nvPr/>
        </p:nvSpPr>
        <p:spPr>
          <a:xfrm>
            <a:off x="4627174"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Oval 19">
            <a:extLst>
              <a:ext uri="{FF2B5EF4-FFF2-40B4-BE49-F238E27FC236}">
                <a16:creationId xmlns:a16="http://schemas.microsoft.com/office/drawing/2014/main" id="{D5054B90-5935-DBD9-F775-FED4BC5E529E}"/>
              </a:ext>
            </a:extLst>
          </p:cNvPr>
          <p:cNvSpPr/>
          <p:nvPr/>
        </p:nvSpPr>
        <p:spPr>
          <a:xfrm>
            <a:off x="4509507"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Oval 20">
            <a:extLst>
              <a:ext uri="{FF2B5EF4-FFF2-40B4-BE49-F238E27FC236}">
                <a16:creationId xmlns:a16="http://schemas.microsoft.com/office/drawing/2014/main" id="{CD5DDC76-C862-8A8E-D803-E981512A461B}"/>
              </a:ext>
            </a:extLst>
          </p:cNvPr>
          <p:cNvSpPr/>
          <p:nvPr/>
        </p:nvSpPr>
        <p:spPr>
          <a:xfrm>
            <a:off x="4685015"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Oval 21">
            <a:extLst>
              <a:ext uri="{FF2B5EF4-FFF2-40B4-BE49-F238E27FC236}">
                <a16:creationId xmlns:a16="http://schemas.microsoft.com/office/drawing/2014/main" id="{2869AB24-13C3-E906-6F09-6B36FA18911D}"/>
              </a:ext>
            </a:extLst>
          </p:cNvPr>
          <p:cNvSpPr/>
          <p:nvPr/>
        </p:nvSpPr>
        <p:spPr>
          <a:xfrm>
            <a:off x="4743169"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544C219D-D631-70F2-045F-4D41A7AAB854}"/>
              </a:ext>
            </a:extLst>
          </p:cNvPr>
          <p:cNvSpPr/>
          <p:nvPr/>
        </p:nvSpPr>
        <p:spPr>
          <a:xfrm>
            <a:off x="2392371" y="2487141"/>
            <a:ext cx="474798"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Oval 17">
            <a:extLst>
              <a:ext uri="{FF2B5EF4-FFF2-40B4-BE49-F238E27FC236}">
                <a16:creationId xmlns:a16="http://schemas.microsoft.com/office/drawing/2014/main" id="{E267BBCD-176D-0E6B-C0F8-A1093F8E5050}"/>
              </a:ext>
            </a:extLst>
          </p:cNvPr>
          <p:cNvSpPr/>
          <p:nvPr/>
        </p:nvSpPr>
        <p:spPr>
          <a:xfrm>
            <a:off x="4878338"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Oval 18">
            <a:extLst>
              <a:ext uri="{FF2B5EF4-FFF2-40B4-BE49-F238E27FC236}">
                <a16:creationId xmlns:a16="http://schemas.microsoft.com/office/drawing/2014/main" id="{0478B391-3F23-EB43-4450-1E4CAA5AAF5D}"/>
              </a:ext>
            </a:extLst>
          </p:cNvPr>
          <p:cNvSpPr/>
          <p:nvPr/>
        </p:nvSpPr>
        <p:spPr>
          <a:xfrm>
            <a:off x="4938545"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Oval 19">
            <a:extLst>
              <a:ext uri="{FF2B5EF4-FFF2-40B4-BE49-F238E27FC236}">
                <a16:creationId xmlns:a16="http://schemas.microsoft.com/office/drawing/2014/main" id="{9D77D883-F311-29DB-2AA2-2675F0FB68C2}"/>
              </a:ext>
            </a:extLst>
          </p:cNvPr>
          <p:cNvSpPr/>
          <p:nvPr/>
        </p:nvSpPr>
        <p:spPr>
          <a:xfrm>
            <a:off x="4818497"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3292982F-4BB9-A2EA-9C2C-AE30E91D5262}"/>
              </a:ext>
            </a:extLst>
          </p:cNvPr>
          <p:cNvSpPr/>
          <p:nvPr/>
        </p:nvSpPr>
        <p:spPr>
          <a:xfrm>
            <a:off x="2931782" y="2487141"/>
            <a:ext cx="474798"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57FCFDE1-ED4D-E71A-2A02-7A3E4493723C}"/>
              </a:ext>
            </a:extLst>
          </p:cNvPr>
          <p:cNvSpPr/>
          <p:nvPr/>
        </p:nvSpPr>
        <p:spPr>
          <a:xfrm>
            <a:off x="3471193" y="2487141"/>
            <a:ext cx="474166"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3" name="Gerader Verbinder 32">
            <a:extLst>
              <a:ext uri="{FF2B5EF4-FFF2-40B4-BE49-F238E27FC236}">
                <a16:creationId xmlns:a16="http://schemas.microsoft.com/office/drawing/2014/main" id="{489B31E4-6DFF-45C9-555A-D56B8C091829}"/>
              </a:ext>
            </a:extLst>
          </p:cNvPr>
          <p:cNvCxnSpPr>
            <a:cxnSpLocks/>
          </p:cNvCxnSpPr>
          <p:nvPr/>
        </p:nvCxnSpPr>
        <p:spPr>
          <a:xfrm flipV="1">
            <a:off x="4927914" y="2469598"/>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34" name="Gerader Verbinder 33">
            <a:extLst>
              <a:ext uri="{FF2B5EF4-FFF2-40B4-BE49-F238E27FC236}">
                <a16:creationId xmlns:a16="http://schemas.microsoft.com/office/drawing/2014/main" id="{672B886D-528F-E4F9-8584-BDBCC2D0866D}"/>
              </a:ext>
            </a:extLst>
          </p:cNvPr>
          <p:cNvCxnSpPr>
            <a:cxnSpLocks/>
          </p:cNvCxnSpPr>
          <p:nvPr/>
        </p:nvCxnSpPr>
        <p:spPr>
          <a:xfrm flipV="1">
            <a:off x="4870811" y="2472758"/>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35" name="Gerader Verbinder 34">
            <a:extLst>
              <a:ext uri="{FF2B5EF4-FFF2-40B4-BE49-F238E27FC236}">
                <a16:creationId xmlns:a16="http://schemas.microsoft.com/office/drawing/2014/main" id="{13CF3305-A7D4-73AF-4E37-80BD753FCE9B}"/>
              </a:ext>
            </a:extLst>
          </p:cNvPr>
          <p:cNvCxnSpPr>
            <a:cxnSpLocks/>
          </p:cNvCxnSpPr>
          <p:nvPr/>
        </p:nvCxnSpPr>
        <p:spPr>
          <a:xfrm flipV="1">
            <a:off x="4813707" y="2466438"/>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36" name="Gerader Verbinder 35">
            <a:extLst>
              <a:ext uri="{FF2B5EF4-FFF2-40B4-BE49-F238E27FC236}">
                <a16:creationId xmlns:a16="http://schemas.microsoft.com/office/drawing/2014/main" id="{9B316178-C2DE-5E44-7879-B7D0A27B9043}"/>
              </a:ext>
            </a:extLst>
          </p:cNvPr>
          <p:cNvCxnSpPr>
            <a:cxnSpLocks/>
          </p:cNvCxnSpPr>
          <p:nvPr/>
        </p:nvCxnSpPr>
        <p:spPr>
          <a:xfrm flipV="1">
            <a:off x="3406580" y="2424113"/>
            <a:ext cx="622495" cy="53657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Gerade Verbindung 15">
            <a:extLst>
              <a:ext uri="{FF2B5EF4-FFF2-40B4-BE49-F238E27FC236}">
                <a16:creationId xmlns:a16="http://schemas.microsoft.com/office/drawing/2014/main" id="{478430F6-2A58-E709-B28E-750452DE941E}"/>
              </a:ext>
            </a:extLst>
          </p:cNvPr>
          <p:cNvCxnSpPr>
            <a:cxnSpLocks/>
          </p:cNvCxnSpPr>
          <p:nvPr/>
        </p:nvCxnSpPr>
        <p:spPr>
          <a:xfrm>
            <a:off x="3996000" y="2484000"/>
            <a:ext cx="468000" cy="0"/>
          </a:xfrm>
          <a:prstGeom prst="line">
            <a:avLst/>
          </a:prstGeom>
        </p:spPr>
        <p:style>
          <a:lnRef idx="3">
            <a:schemeClr val="dk1"/>
          </a:lnRef>
          <a:fillRef idx="0">
            <a:schemeClr val="dk1"/>
          </a:fillRef>
          <a:effectRef idx="2">
            <a:schemeClr val="dk1"/>
          </a:effectRef>
          <a:fontRef idx="minor">
            <a:schemeClr val="tx1"/>
          </a:fontRef>
        </p:style>
      </p:cxnSp>
      <p:cxnSp>
        <p:nvCxnSpPr>
          <p:cNvPr id="39" name="Gerade Verbindung 15">
            <a:extLst>
              <a:ext uri="{FF2B5EF4-FFF2-40B4-BE49-F238E27FC236}">
                <a16:creationId xmlns:a16="http://schemas.microsoft.com/office/drawing/2014/main" id="{8624EB29-8205-0C69-BA98-5FF60930E239}"/>
              </a:ext>
            </a:extLst>
          </p:cNvPr>
          <p:cNvCxnSpPr>
            <a:cxnSpLocks/>
          </p:cNvCxnSpPr>
          <p:nvPr/>
        </p:nvCxnSpPr>
        <p:spPr>
          <a:xfrm>
            <a:off x="3996000" y="2772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42" name="Gerade Verbindung 15">
            <a:extLst>
              <a:ext uri="{FF2B5EF4-FFF2-40B4-BE49-F238E27FC236}">
                <a16:creationId xmlns:a16="http://schemas.microsoft.com/office/drawing/2014/main" id="{F117AF5F-22C0-2F0B-7FB3-5F77F727E912}"/>
              </a:ext>
            </a:extLst>
          </p:cNvPr>
          <p:cNvCxnSpPr>
            <a:cxnSpLocks/>
          </p:cNvCxnSpPr>
          <p:nvPr/>
        </p:nvCxnSpPr>
        <p:spPr>
          <a:xfrm>
            <a:off x="3996000" y="2844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44" name="Gerade Verbindung 15">
            <a:extLst>
              <a:ext uri="{FF2B5EF4-FFF2-40B4-BE49-F238E27FC236}">
                <a16:creationId xmlns:a16="http://schemas.microsoft.com/office/drawing/2014/main" id="{69781F73-C588-E74B-67B4-54456A999CBD}"/>
              </a:ext>
            </a:extLst>
          </p:cNvPr>
          <p:cNvCxnSpPr>
            <a:cxnSpLocks/>
          </p:cNvCxnSpPr>
          <p:nvPr/>
        </p:nvCxnSpPr>
        <p:spPr>
          <a:xfrm>
            <a:off x="3996000" y="2808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46" name="Gerade Verbindung 15">
            <a:extLst>
              <a:ext uri="{FF2B5EF4-FFF2-40B4-BE49-F238E27FC236}">
                <a16:creationId xmlns:a16="http://schemas.microsoft.com/office/drawing/2014/main" id="{17C65819-E7CE-4223-75CF-3FD0843B0F63}"/>
              </a:ext>
            </a:extLst>
          </p:cNvPr>
          <p:cNvCxnSpPr>
            <a:cxnSpLocks/>
          </p:cNvCxnSpPr>
          <p:nvPr/>
        </p:nvCxnSpPr>
        <p:spPr>
          <a:xfrm>
            <a:off x="3996000" y="2952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49" name="Gerade Verbindung 15">
            <a:extLst>
              <a:ext uri="{FF2B5EF4-FFF2-40B4-BE49-F238E27FC236}">
                <a16:creationId xmlns:a16="http://schemas.microsoft.com/office/drawing/2014/main" id="{04CFB290-93D5-B4FE-495D-33A4CA014472}"/>
              </a:ext>
            </a:extLst>
          </p:cNvPr>
          <p:cNvCxnSpPr>
            <a:cxnSpLocks/>
          </p:cNvCxnSpPr>
          <p:nvPr/>
        </p:nvCxnSpPr>
        <p:spPr>
          <a:xfrm>
            <a:off x="3996000" y="2916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51" name="Gerade Verbindung 15">
            <a:extLst>
              <a:ext uri="{FF2B5EF4-FFF2-40B4-BE49-F238E27FC236}">
                <a16:creationId xmlns:a16="http://schemas.microsoft.com/office/drawing/2014/main" id="{96BC573E-C5BF-AD71-736B-BF4D1C1A90BC}"/>
              </a:ext>
            </a:extLst>
          </p:cNvPr>
          <p:cNvCxnSpPr>
            <a:cxnSpLocks/>
          </p:cNvCxnSpPr>
          <p:nvPr/>
        </p:nvCxnSpPr>
        <p:spPr>
          <a:xfrm>
            <a:off x="3996000" y="2556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52" name="Gerade Verbindung 15">
            <a:extLst>
              <a:ext uri="{FF2B5EF4-FFF2-40B4-BE49-F238E27FC236}">
                <a16:creationId xmlns:a16="http://schemas.microsoft.com/office/drawing/2014/main" id="{67DBF21A-BA21-6BB5-BB19-57C5794C74FE}"/>
              </a:ext>
            </a:extLst>
          </p:cNvPr>
          <p:cNvCxnSpPr>
            <a:cxnSpLocks/>
          </p:cNvCxnSpPr>
          <p:nvPr/>
        </p:nvCxnSpPr>
        <p:spPr>
          <a:xfrm>
            <a:off x="3996000" y="2628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53" name="Gerade Verbindung 15">
            <a:extLst>
              <a:ext uri="{FF2B5EF4-FFF2-40B4-BE49-F238E27FC236}">
                <a16:creationId xmlns:a16="http://schemas.microsoft.com/office/drawing/2014/main" id="{A971F735-0BE9-EF12-94C7-6EFC23BD1F0C}"/>
              </a:ext>
            </a:extLst>
          </p:cNvPr>
          <p:cNvCxnSpPr>
            <a:cxnSpLocks/>
          </p:cNvCxnSpPr>
          <p:nvPr/>
        </p:nvCxnSpPr>
        <p:spPr>
          <a:xfrm>
            <a:off x="3996000" y="2592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54" name="Gerade Verbindung 15">
            <a:extLst>
              <a:ext uri="{FF2B5EF4-FFF2-40B4-BE49-F238E27FC236}">
                <a16:creationId xmlns:a16="http://schemas.microsoft.com/office/drawing/2014/main" id="{CAAF1CDA-8B00-2F6A-253B-60D3B77E8A0D}"/>
              </a:ext>
            </a:extLst>
          </p:cNvPr>
          <p:cNvCxnSpPr>
            <a:cxnSpLocks/>
          </p:cNvCxnSpPr>
          <p:nvPr/>
        </p:nvCxnSpPr>
        <p:spPr>
          <a:xfrm>
            <a:off x="3996000" y="2736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55" name="Gerade Verbindung 15">
            <a:extLst>
              <a:ext uri="{FF2B5EF4-FFF2-40B4-BE49-F238E27FC236}">
                <a16:creationId xmlns:a16="http://schemas.microsoft.com/office/drawing/2014/main" id="{47A0D6FD-9861-D84B-3448-2F99140B6DAB}"/>
              </a:ext>
            </a:extLst>
          </p:cNvPr>
          <p:cNvCxnSpPr>
            <a:cxnSpLocks/>
          </p:cNvCxnSpPr>
          <p:nvPr/>
        </p:nvCxnSpPr>
        <p:spPr>
          <a:xfrm>
            <a:off x="3996000" y="2700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59" name="Gerade Verbindung 15">
            <a:extLst>
              <a:ext uri="{FF2B5EF4-FFF2-40B4-BE49-F238E27FC236}">
                <a16:creationId xmlns:a16="http://schemas.microsoft.com/office/drawing/2014/main" id="{F49E7B26-A5D0-7CCC-84FB-097BF8CD1B0C}"/>
              </a:ext>
            </a:extLst>
          </p:cNvPr>
          <p:cNvCxnSpPr>
            <a:cxnSpLocks/>
          </p:cNvCxnSpPr>
          <p:nvPr/>
        </p:nvCxnSpPr>
        <p:spPr>
          <a:xfrm>
            <a:off x="3996000" y="2520000"/>
            <a:ext cx="468000" cy="0"/>
          </a:xfrm>
          <a:prstGeom prst="line">
            <a:avLst/>
          </a:prstGeom>
        </p:spPr>
        <p:style>
          <a:lnRef idx="3">
            <a:schemeClr val="dk1"/>
          </a:lnRef>
          <a:fillRef idx="0">
            <a:schemeClr val="dk1"/>
          </a:fillRef>
          <a:effectRef idx="2">
            <a:schemeClr val="dk1"/>
          </a:effectRef>
          <a:fontRef idx="minor">
            <a:schemeClr val="tx1"/>
          </a:fontRef>
        </p:style>
      </p:cxnSp>
      <p:cxnSp>
        <p:nvCxnSpPr>
          <p:cNvPr id="63" name="Gerader Verbinder 62">
            <a:extLst>
              <a:ext uri="{FF2B5EF4-FFF2-40B4-BE49-F238E27FC236}">
                <a16:creationId xmlns:a16="http://schemas.microsoft.com/office/drawing/2014/main" id="{C6AE1753-69BF-262A-ED77-F5E3658A82F8}"/>
              </a:ext>
            </a:extLst>
          </p:cNvPr>
          <p:cNvCxnSpPr>
            <a:cxnSpLocks/>
          </p:cNvCxnSpPr>
          <p:nvPr/>
        </p:nvCxnSpPr>
        <p:spPr>
          <a:xfrm flipV="1">
            <a:off x="4190079" y="2462598"/>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65" name="Gerader Verbinder 64">
            <a:extLst>
              <a:ext uri="{FF2B5EF4-FFF2-40B4-BE49-F238E27FC236}">
                <a16:creationId xmlns:a16="http://schemas.microsoft.com/office/drawing/2014/main" id="{5118A4B4-A2B7-EA09-C44B-D9E5AB18598F}"/>
              </a:ext>
            </a:extLst>
          </p:cNvPr>
          <p:cNvCxnSpPr>
            <a:cxnSpLocks/>
          </p:cNvCxnSpPr>
          <p:nvPr/>
        </p:nvCxnSpPr>
        <p:spPr>
          <a:xfrm flipV="1">
            <a:off x="4190079" y="2495818"/>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66" name="Gerader Verbinder 65">
            <a:extLst>
              <a:ext uri="{FF2B5EF4-FFF2-40B4-BE49-F238E27FC236}">
                <a16:creationId xmlns:a16="http://schemas.microsoft.com/office/drawing/2014/main" id="{2BC39FB3-EC04-A4D8-6588-39351F95F0CB}"/>
              </a:ext>
            </a:extLst>
          </p:cNvPr>
          <p:cNvCxnSpPr>
            <a:cxnSpLocks/>
          </p:cNvCxnSpPr>
          <p:nvPr/>
        </p:nvCxnSpPr>
        <p:spPr>
          <a:xfrm flipV="1">
            <a:off x="4190079" y="2528792"/>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67" name="Gerader Verbinder 66">
            <a:extLst>
              <a:ext uri="{FF2B5EF4-FFF2-40B4-BE49-F238E27FC236}">
                <a16:creationId xmlns:a16="http://schemas.microsoft.com/office/drawing/2014/main" id="{F5547852-328C-1C02-B425-7A6564F4CA65}"/>
              </a:ext>
            </a:extLst>
          </p:cNvPr>
          <p:cNvCxnSpPr>
            <a:cxnSpLocks/>
          </p:cNvCxnSpPr>
          <p:nvPr/>
        </p:nvCxnSpPr>
        <p:spPr>
          <a:xfrm flipV="1">
            <a:off x="4190079" y="2572135"/>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68" name="Gerader Verbinder 67">
            <a:extLst>
              <a:ext uri="{FF2B5EF4-FFF2-40B4-BE49-F238E27FC236}">
                <a16:creationId xmlns:a16="http://schemas.microsoft.com/office/drawing/2014/main" id="{0915A2F1-8642-1623-714E-F695C4B5B18A}"/>
              </a:ext>
            </a:extLst>
          </p:cNvPr>
          <p:cNvCxnSpPr>
            <a:cxnSpLocks/>
          </p:cNvCxnSpPr>
          <p:nvPr/>
        </p:nvCxnSpPr>
        <p:spPr>
          <a:xfrm flipV="1">
            <a:off x="4190079" y="2610865"/>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69" name="Gerader Verbinder 68">
            <a:extLst>
              <a:ext uri="{FF2B5EF4-FFF2-40B4-BE49-F238E27FC236}">
                <a16:creationId xmlns:a16="http://schemas.microsoft.com/office/drawing/2014/main" id="{025C8DFD-6865-F938-D77B-FCB00738CC29}"/>
              </a:ext>
            </a:extLst>
          </p:cNvPr>
          <p:cNvCxnSpPr>
            <a:cxnSpLocks/>
          </p:cNvCxnSpPr>
          <p:nvPr/>
        </p:nvCxnSpPr>
        <p:spPr>
          <a:xfrm flipV="1">
            <a:off x="4190079" y="2677120"/>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70" name="Gerader Verbinder 69">
            <a:extLst>
              <a:ext uri="{FF2B5EF4-FFF2-40B4-BE49-F238E27FC236}">
                <a16:creationId xmlns:a16="http://schemas.microsoft.com/office/drawing/2014/main" id="{65088B75-DFEA-D39D-E058-4797AAD94201}"/>
              </a:ext>
            </a:extLst>
          </p:cNvPr>
          <p:cNvCxnSpPr>
            <a:cxnSpLocks/>
          </p:cNvCxnSpPr>
          <p:nvPr/>
        </p:nvCxnSpPr>
        <p:spPr>
          <a:xfrm flipV="1">
            <a:off x="4190079" y="2711800"/>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sp>
        <p:nvSpPr>
          <p:cNvPr id="7" name="Abgerundete rechteckige Legende 6">
            <a:extLst>
              <a:ext uri="{FF2B5EF4-FFF2-40B4-BE49-F238E27FC236}">
                <a16:creationId xmlns:a16="http://schemas.microsoft.com/office/drawing/2014/main" id="{AB6AFC9B-96BE-4426-1191-6674D041CB7D}"/>
              </a:ext>
            </a:extLst>
          </p:cNvPr>
          <p:cNvSpPr/>
          <p:nvPr/>
        </p:nvSpPr>
        <p:spPr>
          <a:xfrm>
            <a:off x="6768000" y="1260000"/>
            <a:ext cx="2270012" cy="1186962"/>
          </a:xfrm>
          <a:prstGeom prst="wedgeRoundRectCallout">
            <a:avLst>
              <a:gd name="adj1" fmla="val -40158"/>
              <a:gd name="adj2" fmla="val 8664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Ich rechne 12 minus 7 gleich 5. Ich notiere 5.</a:t>
            </a:r>
          </a:p>
        </p:txBody>
      </p:sp>
      <p:sp>
        <p:nvSpPr>
          <p:cNvPr id="11" name="Rechteck 10">
            <a:extLst>
              <a:ext uri="{FF2B5EF4-FFF2-40B4-BE49-F238E27FC236}">
                <a16:creationId xmlns:a16="http://schemas.microsoft.com/office/drawing/2014/main" id="{23CFFECC-EB07-7CE5-B0B0-BFFBEB5E9AF7}"/>
              </a:ext>
            </a:extLst>
          </p:cNvPr>
          <p:cNvSpPr/>
          <p:nvPr/>
        </p:nvSpPr>
        <p:spPr>
          <a:xfrm>
            <a:off x="5134722" y="1931984"/>
            <a:ext cx="1440000" cy="176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12" name="Tabelle 11">
            <a:extLst>
              <a:ext uri="{FF2B5EF4-FFF2-40B4-BE49-F238E27FC236}">
                <a16:creationId xmlns:a16="http://schemas.microsoft.com/office/drawing/2014/main" id="{EBB64153-C7B2-950B-3886-65E46C771724}"/>
              </a:ext>
            </a:extLst>
          </p:cNvPr>
          <p:cNvGraphicFramePr>
            <a:graphicFrameLocks noGrp="1"/>
          </p:cNvGraphicFramePr>
          <p:nvPr>
            <p:extLst>
              <p:ext uri="{D42A27DB-BD31-4B8C-83A1-F6EECF244321}">
                <p14:modId xmlns:p14="http://schemas.microsoft.com/office/powerpoint/2010/main" val="838651094"/>
              </p:ext>
            </p:extLst>
          </p:nvPr>
        </p:nvGraphicFramePr>
        <p:xfrm>
          <a:off x="5248929" y="2029317"/>
          <a:ext cx="1224000" cy="1583999"/>
        </p:xfrm>
        <a:graphic>
          <a:graphicData uri="http://schemas.openxmlformats.org/drawingml/2006/table">
            <a:tbl>
              <a:tblPr firstRow="1" bandRow="1">
                <a:tableStyleId>{2D5ABB26-0587-4C30-8999-92F81FD0307C}</a:tableStyleId>
              </a:tblPr>
              <a:tblGrid>
                <a:gridCol w="306000">
                  <a:extLst>
                    <a:ext uri="{9D8B030D-6E8A-4147-A177-3AD203B41FA5}">
                      <a16:colId xmlns:a16="http://schemas.microsoft.com/office/drawing/2014/main" val="2940086900"/>
                    </a:ext>
                  </a:extLst>
                </a:gridCol>
                <a:gridCol w="306000">
                  <a:extLst>
                    <a:ext uri="{9D8B030D-6E8A-4147-A177-3AD203B41FA5}">
                      <a16:colId xmlns:a16="http://schemas.microsoft.com/office/drawing/2014/main" val="3272495480"/>
                    </a:ext>
                  </a:extLst>
                </a:gridCol>
                <a:gridCol w="306000">
                  <a:extLst>
                    <a:ext uri="{9D8B030D-6E8A-4147-A177-3AD203B41FA5}">
                      <a16:colId xmlns:a16="http://schemas.microsoft.com/office/drawing/2014/main" val="1643206905"/>
                    </a:ext>
                  </a:extLst>
                </a:gridCol>
                <a:gridCol w="306000">
                  <a:extLst>
                    <a:ext uri="{9D8B030D-6E8A-4147-A177-3AD203B41FA5}">
                      <a16:colId xmlns:a16="http://schemas.microsoft.com/office/drawing/2014/main" val="540657573"/>
                    </a:ext>
                  </a:extLst>
                </a:gridCol>
              </a:tblGrid>
              <a:tr h="308983">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FF0000"/>
                          </a:solidFill>
                          <a:latin typeface="Comic Sans MS" panose="030F0702030302020204" pitchFamily="66" charset="0"/>
                        </a:rPr>
                        <a:t>H</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00B0F0"/>
                          </a:solidFill>
                          <a:latin typeface="Comic Sans MS" panose="030F0702030302020204" pitchFamily="66" charset="0"/>
                        </a:rPr>
                        <a:t>Z</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92D050"/>
                          </a:solidFill>
                          <a:latin typeface="Comic Sans MS" panose="030F0702030302020204" pitchFamily="66" charset="0"/>
                        </a:rPr>
                        <a:t>E</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4927977"/>
                  </a:ext>
                </a:extLst>
              </a:tr>
              <a:tr h="348067">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800" dirty="0">
                          <a:latin typeface="Comic Sans MS" panose="030F0702030302020204" pitchFamily="66" charset="0"/>
                        </a:rPr>
                        <a:t>2</a:t>
                      </a:r>
                      <a:endParaRPr lang="de-DE" sz="1400" dirty="0">
                        <a:latin typeface="Comic Sans MS" panose="030F0702030302020204" pitchFamily="66" charset="0"/>
                      </a:endParaRPr>
                    </a:p>
                  </a:txBody>
                  <a:tcPr marL="93544" marR="93544" marT="46771" marB="4677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800" dirty="0">
                          <a:latin typeface="Comic Sans MS" panose="030F0702030302020204" pitchFamily="66" charset="0"/>
                        </a:rPr>
                        <a:t>10</a:t>
                      </a:r>
                    </a:p>
                  </a:txBody>
                  <a:tcPr marL="93544" marR="93544" marT="46771" marB="4677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7454701"/>
                  </a:ext>
                </a:extLst>
              </a:tr>
              <a:tr h="308983">
                <a:tc>
                  <a:txBody>
                    <a:bodyPr/>
                    <a:lstStyle/>
                    <a:p>
                      <a:pPr algn="ctr"/>
                      <a:endParaRPr lang="de-DE" sz="140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2</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8</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3417284"/>
                  </a:ext>
                </a:extLst>
              </a:tr>
              <a:tr h="308983">
                <a:tc>
                  <a:txBody>
                    <a:bodyPr/>
                    <a:lstStyle/>
                    <a:p>
                      <a:pPr algn="ctr"/>
                      <a:r>
                        <a:rPr lang="de-DE" sz="1400" dirty="0">
                          <a:latin typeface="Comic Sans MS" panose="030F0702030302020204" pitchFamily="66" charset="0"/>
                        </a:rPr>
                        <a:t>-</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1</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7</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6512667"/>
                  </a:ext>
                </a:extLst>
              </a:tr>
              <a:tr h="308983">
                <a:tc>
                  <a:txBody>
                    <a:bodyPr/>
                    <a:lstStyle/>
                    <a:p>
                      <a:pPr algn="ctr"/>
                      <a:endParaRPr lang="de-DE" sz="140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5</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5</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0784603"/>
                  </a:ext>
                </a:extLst>
              </a:tr>
            </a:tbl>
          </a:graphicData>
        </a:graphic>
      </p:graphicFrame>
      <p:cxnSp>
        <p:nvCxnSpPr>
          <p:cNvPr id="14" name="Gerader Verbinder 13">
            <a:extLst>
              <a:ext uri="{FF2B5EF4-FFF2-40B4-BE49-F238E27FC236}">
                <a16:creationId xmlns:a16="http://schemas.microsoft.com/office/drawing/2014/main" id="{3369A083-5672-5152-A498-9832EEA0CFB9}"/>
              </a:ext>
            </a:extLst>
          </p:cNvPr>
          <p:cNvCxnSpPr>
            <a:cxnSpLocks/>
          </p:cNvCxnSpPr>
          <p:nvPr/>
        </p:nvCxnSpPr>
        <p:spPr>
          <a:xfrm flipV="1">
            <a:off x="5650513" y="2745166"/>
            <a:ext cx="112648" cy="218561"/>
          </a:xfrm>
          <a:prstGeom prst="line">
            <a:avLst/>
          </a:prstGeom>
          <a:ln w="19050"/>
        </p:spPr>
        <p:style>
          <a:lnRef idx="1">
            <a:schemeClr val="dk1"/>
          </a:lnRef>
          <a:fillRef idx="0">
            <a:schemeClr val="dk1"/>
          </a:fillRef>
          <a:effectRef idx="0">
            <a:schemeClr val="dk1"/>
          </a:effectRef>
          <a:fontRef idx="minor">
            <a:schemeClr val="tx1"/>
          </a:fontRef>
        </p:style>
      </p:cxnSp>
      <p:cxnSp>
        <p:nvCxnSpPr>
          <p:cNvPr id="16" name="Gerade Verbindung 15">
            <a:extLst>
              <a:ext uri="{FF2B5EF4-FFF2-40B4-BE49-F238E27FC236}">
                <a16:creationId xmlns:a16="http://schemas.microsoft.com/office/drawing/2014/main" id="{9331A307-CE88-4793-EBE0-F54341840DCB}"/>
              </a:ext>
            </a:extLst>
          </p:cNvPr>
          <p:cNvCxnSpPr>
            <a:cxnSpLocks/>
          </p:cNvCxnSpPr>
          <p:nvPr/>
        </p:nvCxnSpPr>
        <p:spPr>
          <a:xfrm>
            <a:off x="5265323" y="3315264"/>
            <a:ext cx="1188000" cy="0"/>
          </a:xfrm>
          <a:prstGeom prst="line">
            <a:avLst/>
          </a:prstGeom>
          <a:ln w="38100" cap="sq" cmpd="sng"/>
        </p:spPr>
        <p:style>
          <a:lnRef idx="3">
            <a:schemeClr val="dk1"/>
          </a:lnRef>
          <a:fillRef idx="0">
            <a:schemeClr val="dk1"/>
          </a:fillRef>
          <a:effectRef idx="2">
            <a:schemeClr val="dk1"/>
          </a:effectRef>
          <a:fontRef idx="minor">
            <a:schemeClr val="tx1"/>
          </a:fontRef>
        </p:style>
      </p:cxnSp>
      <p:sp>
        <p:nvSpPr>
          <p:cNvPr id="10" name="Abgerundete rechteckige Legende 7">
            <a:extLst>
              <a:ext uri="{FF2B5EF4-FFF2-40B4-BE49-F238E27FC236}">
                <a16:creationId xmlns:a16="http://schemas.microsoft.com/office/drawing/2014/main" id="{E473118D-C02A-AF34-8E16-A514CB030EC4}"/>
              </a:ext>
            </a:extLst>
          </p:cNvPr>
          <p:cNvSpPr/>
          <p:nvPr/>
        </p:nvSpPr>
        <p:spPr>
          <a:xfrm>
            <a:off x="180000" y="1639658"/>
            <a:ext cx="1903795" cy="1949684"/>
          </a:xfrm>
          <a:prstGeom prst="wedgeRoundRectCallout">
            <a:avLst>
              <a:gd name="adj1" fmla="val 42768"/>
              <a:gd name="adj2" fmla="val 5915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Von 12 Zehnern kann ich jetzt 7 Zehner abziehen. Es bleiben 5 Zehner übrig.</a:t>
            </a:r>
          </a:p>
        </p:txBody>
      </p:sp>
      <p:sp>
        <p:nvSpPr>
          <p:cNvPr id="20" name="Inhaltsplatzhalter 12">
            <a:extLst>
              <a:ext uri="{FF2B5EF4-FFF2-40B4-BE49-F238E27FC236}">
                <a16:creationId xmlns:a16="http://schemas.microsoft.com/office/drawing/2014/main" id="{58EF0C73-A2CA-190C-5F63-6679B019BB77}"/>
              </a:ext>
            </a:extLst>
          </p:cNvPr>
          <p:cNvSpPr txBox="1">
            <a:spLocks/>
          </p:cNvSpPr>
          <p:nvPr/>
        </p:nvSpPr>
        <p:spPr>
          <a:xfrm>
            <a:off x="252000" y="3764280"/>
            <a:ext cx="8640000" cy="2461094"/>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400"/>
              </a:spcBef>
              <a:buFont typeface="Arial" panose="020B0604020202020204" pitchFamily="34" charset="0"/>
              <a:buChar char="•"/>
            </a:pPr>
            <a:r>
              <a:rPr lang="de-DE" sz="1600" dirty="0">
                <a:latin typeface="+mn-lt"/>
              </a:rPr>
              <a:t>Der Minuend wird als Strich-Punkt-Darstellung notiert.</a:t>
            </a:r>
          </a:p>
          <a:p>
            <a:pPr marL="285750" indent="-285750">
              <a:lnSpc>
                <a:spcPct val="100000"/>
              </a:lnSpc>
              <a:spcBef>
                <a:spcPts val="400"/>
              </a:spcBef>
              <a:buFont typeface="Arial" panose="020B0604020202020204" pitchFamily="34" charset="0"/>
              <a:buChar char="•"/>
            </a:pPr>
            <a:r>
              <a:rPr lang="de-DE" sz="1600" dirty="0">
                <a:latin typeface="+mn-lt"/>
              </a:rPr>
              <a:t>Die Einer des Subtrahenden werden sprachlich begleitet in der Darstellung abgezogen und das Ergebnis notiert.</a:t>
            </a:r>
          </a:p>
          <a:p>
            <a:pPr marL="285750" indent="-285750">
              <a:lnSpc>
                <a:spcPct val="100000"/>
              </a:lnSpc>
              <a:spcBef>
                <a:spcPts val="400"/>
              </a:spcBef>
              <a:buFont typeface="Arial" panose="020B0604020202020204" pitchFamily="34" charset="0"/>
              <a:buChar char="•"/>
            </a:pPr>
            <a:r>
              <a:rPr lang="de-DE" sz="1600" dirty="0">
                <a:latin typeface="+mn-lt"/>
              </a:rPr>
              <a:t>Ein Hunderter des Minuenden wird in der Darstellung sprachlich begleitet zu zehn Zehner entbündelt. Die Entbündelung wird in der Rechnung entsprechend notiert.</a:t>
            </a:r>
          </a:p>
          <a:p>
            <a:pPr marL="285750" indent="-285750">
              <a:lnSpc>
                <a:spcPct val="100000"/>
              </a:lnSpc>
              <a:spcBef>
                <a:spcPts val="400"/>
              </a:spcBef>
              <a:buFont typeface="Arial" panose="020B0604020202020204" pitchFamily="34" charset="0"/>
              <a:buChar char="•"/>
            </a:pPr>
            <a:r>
              <a:rPr lang="de-DE" sz="1600" dirty="0">
                <a:latin typeface="+mn-lt"/>
              </a:rPr>
              <a:t>Die Zehner des Subtrahenden werden sprachlich begleitet in der Darstellung abgezogen und das Ergebnis notiert.</a:t>
            </a:r>
          </a:p>
          <a:p>
            <a:pPr marL="285750" indent="-285750">
              <a:lnSpc>
                <a:spcPct val="100000"/>
              </a:lnSpc>
              <a:spcBef>
                <a:spcPts val="400"/>
              </a:spcBef>
              <a:buFont typeface="Arial" panose="020B0604020202020204" pitchFamily="34" charset="0"/>
              <a:buChar char="•"/>
            </a:pPr>
            <a:endParaRPr lang="de-DE" sz="1600" dirty="0">
              <a:latin typeface="+mn-lt"/>
            </a:endParaRPr>
          </a:p>
        </p:txBody>
      </p:sp>
    </p:spTree>
    <p:extLst>
      <p:ext uri="{BB962C8B-B14F-4D97-AF65-F5344CB8AC3E}">
        <p14:creationId xmlns:p14="http://schemas.microsoft.com/office/powerpoint/2010/main" val="1834873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B27C5C-4AA5-BE75-8CC6-5EE90DF20299}"/>
              </a:ext>
            </a:extLst>
          </p:cNvPr>
          <p:cNvSpPr>
            <a:spLocks noGrp="1"/>
          </p:cNvSpPr>
          <p:nvPr>
            <p:ph type="title"/>
          </p:nvPr>
        </p:nvSpPr>
        <p:spPr/>
        <p:txBody>
          <a:bodyPr/>
          <a:lstStyle/>
          <a:p>
            <a:r>
              <a:rPr lang="de-DE" dirty="0"/>
              <a:t>Den Algorithmus verstehen</a:t>
            </a:r>
          </a:p>
        </p:txBody>
      </p:sp>
      <p:sp>
        <p:nvSpPr>
          <p:cNvPr id="3" name="Textplatzhalter 2">
            <a:extLst>
              <a:ext uri="{FF2B5EF4-FFF2-40B4-BE49-F238E27FC236}">
                <a16:creationId xmlns:a16="http://schemas.microsoft.com/office/drawing/2014/main" id="{183E675A-9DC7-0276-32F1-1036C131895B}"/>
              </a:ext>
            </a:extLst>
          </p:cNvPr>
          <p:cNvSpPr>
            <a:spLocks noGrp="1"/>
          </p:cNvSpPr>
          <p:nvPr>
            <p:ph type="body" sz="quarter" idx="13"/>
          </p:nvPr>
        </p:nvSpPr>
        <p:spPr/>
        <p:txBody>
          <a:bodyPr/>
          <a:lstStyle/>
          <a:p>
            <a:r>
              <a:rPr lang="de-DE" dirty="0"/>
              <a:t>ENTBÜNDLUNGSVERFAHREN</a:t>
            </a:r>
          </a:p>
        </p:txBody>
      </p:sp>
      <p:sp>
        <p:nvSpPr>
          <p:cNvPr id="13" name="Inhaltsplatzhalter 12">
            <a:extLst>
              <a:ext uri="{FF2B5EF4-FFF2-40B4-BE49-F238E27FC236}">
                <a16:creationId xmlns:a16="http://schemas.microsoft.com/office/drawing/2014/main" id="{BE73CEF2-CA93-B692-D778-4A4C176A99EC}"/>
              </a:ext>
            </a:extLst>
          </p:cNvPr>
          <p:cNvSpPr>
            <a:spLocks noGrp="1"/>
          </p:cNvSpPr>
          <p:nvPr>
            <p:ph idx="1"/>
          </p:nvPr>
        </p:nvSpPr>
        <p:spPr>
          <a:xfrm>
            <a:off x="252000" y="3764280"/>
            <a:ext cx="8640000" cy="2461094"/>
          </a:xfrm>
        </p:spPr>
        <p:txBody>
          <a:bodyPr/>
          <a:lstStyle/>
          <a:p>
            <a:pPr marL="285750" indent="-285750">
              <a:lnSpc>
                <a:spcPct val="100000"/>
              </a:lnSpc>
              <a:spcBef>
                <a:spcPts val="400"/>
              </a:spcBef>
              <a:buFont typeface="Arial" panose="020B0604020202020204" pitchFamily="34" charset="0"/>
              <a:buChar char="•"/>
            </a:pPr>
            <a:r>
              <a:rPr lang="de-DE" sz="1600" dirty="0">
                <a:effectLst/>
                <a:latin typeface="+mn-lt"/>
              </a:rPr>
              <a:t>Der Minuend wird als Strich-Punkt-Darstellung notiert.</a:t>
            </a:r>
          </a:p>
          <a:p>
            <a:pPr marL="285750" indent="-285750">
              <a:lnSpc>
                <a:spcPct val="100000"/>
              </a:lnSpc>
              <a:spcBef>
                <a:spcPts val="400"/>
              </a:spcBef>
              <a:buFont typeface="Arial" panose="020B0604020202020204" pitchFamily="34" charset="0"/>
              <a:buChar char="•"/>
            </a:pPr>
            <a:r>
              <a:rPr lang="de-DE" sz="1600" dirty="0">
                <a:effectLst/>
                <a:latin typeface="+mn-lt"/>
              </a:rPr>
              <a:t>Die Einer des Subtrahenden werden sprachlich begleitet in der Darstellung abgezogen und das Ergebnis notiert.</a:t>
            </a:r>
          </a:p>
          <a:p>
            <a:pPr marL="285750" indent="-285750">
              <a:lnSpc>
                <a:spcPct val="100000"/>
              </a:lnSpc>
              <a:spcBef>
                <a:spcPts val="400"/>
              </a:spcBef>
              <a:buFont typeface="Arial" panose="020B0604020202020204" pitchFamily="34" charset="0"/>
              <a:buChar char="•"/>
            </a:pPr>
            <a:r>
              <a:rPr lang="de-DE" sz="1600" dirty="0">
                <a:latin typeface="+mn-lt"/>
              </a:rPr>
              <a:t>Ein Hunderter des Minuenden wird in der Darstellung sprachlich begleitet zu zehn Zehner entbündelt. Die Entbündelung wird in der Rechnung entsprechend notiert.</a:t>
            </a:r>
          </a:p>
          <a:p>
            <a:pPr marL="285750" indent="-285750">
              <a:lnSpc>
                <a:spcPct val="100000"/>
              </a:lnSpc>
              <a:spcBef>
                <a:spcPts val="400"/>
              </a:spcBef>
              <a:buFont typeface="Arial" panose="020B0604020202020204" pitchFamily="34" charset="0"/>
              <a:buChar char="•"/>
            </a:pPr>
            <a:r>
              <a:rPr lang="de-DE" sz="1600" dirty="0">
                <a:effectLst/>
                <a:latin typeface="+mn-lt"/>
              </a:rPr>
              <a:t>Die Zehner des Subtrahenden werden sprachlich begleitet in der Darstellung abgezogen und das Ergebnis notiert.</a:t>
            </a:r>
          </a:p>
          <a:p>
            <a:pPr marL="285750" indent="-285750">
              <a:lnSpc>
                <a:spcPct val="100000"/>
              </a:lnSpc>
              <a:spcBef>
                <a:spcPts val="400"/>
              </a:spcBef>
              <a:buFont typeface="Arial" panose="020B0604020202020204" pitchFamily="34" charset="0"/>
              <a:buChar char="•"/>
            </a:pPr>
            <a:r>
              <a:rPr lang="de-DE" sz="1600" dirty="0">
                <a:effectLst/>
                <a:latin typeface="+mn-lt"/>
              </a:rPr>
              <a:t>Die Hunderter des Subtrahenden werden sprachlich begleitet in der Darstellung abgezogen und das Ergebnis notiert.</a:t>
            </a:r>
          </a:p>
          <a:p>
            <a:pPr marL="285750" indent="-285750">
              <a:lnSpc>
                <a:spcPct val="100000"/>
              </a:lnSpc>
              <a:spcBef>
                <a:spcPts val="400"/>
              </a:spcBef>
              <a:buFont typeface="Arial" panose="020B0604020202020204" pitchFamily="34" charset="0"/>
              <a:buChar char="•"/>
            </a:pPr>
            <a:endParaRPr lang="de-DE" sz="1600" dirty="0">
              <a:effectLst/>
              <a:latin typeface="+mn-lt"/>
            </a:endParaRPr>
          </a:p>
        </p:txBody>
      </p:sp>
      <p:sp>
        <p:nvSpPr>
          <p:cNvPr id="6" name="Foliennummernplatzhalter 5">
            <a:extLst>
              <a:ext uri="{FF2B5EF4-FFF2-40B4-BE49-F238E27FC236}">
                <a16:creationId xmlns:a16="http://schemas.microsoft.com/office/drawing/2014/main" id="{DF104AD0-BB6C-FE7C-56D7-D4772A665DE0}"/>
              </a:ext>
            </a:extLst>
          </p:cNvPr>
          <p:cNvSpPr>
            <a:spLocks noGrp="1"/>
          </p:cNvSpPr>
          <p:nvPr>
            <p:ph type="sldNum" sz="quarter" idx="12"/>
          </p:nvPr>
        </p:nvSpPr>
        <p:spPr/>
        <p:txBody>
          <a:bodyPr/>
          <a:lstStyle/>
          <a:p>
            <a:fld id="{C3752B7C-18A9-864D-BBCB-54A9F41B5594}" type="slidenum">
              <a:rPr lang="de-DE" smtClean="0"/>
              <a:pPr/>
              <a:t>45</a:t>
            </a:fld>
            <a:endParaRPr lang="de-DE" dirty="0"/>
          </a:p>
        </p:txBody>
      </p:sp>
      <p:sp>
        <p:nvSpPr>
          <p:cNvPr id="4" name="Abgerundetes Rechteck 14">
            <a:extLst>
              <a:ext uri="{FF2B5EF4-FFF2-40B4-BE49-F238E27FC236}">
                <a16:creationId xmlns:a16="http://schemas.microsoft.com/office/drawing/2014/main" id="{AC75C113-9620-71CC-3190-7D5C606CF595}"/>
              </a:ext>
            </a:extLst>
          </p:cNvPr>
          <p:cNvSpPr/>
          <p:nvPr/>
        </p:nvSpPr>
        <p:spPr>
          <a:xfrm>
            <a:off x="2278380" y="1891446"/>
            <a:ext cx="4419600" cy="184235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91338204-E997-7926-4001-9EAE43EEBB81}"/>
              </a:ext>
            </a:extLst>
          </p:cNvPr>
          <p:cNvSpPr/>
          <p:nvPr/>
        </p:nvSpPr>
        <p:spPr>
          <a:xfrm>
            <a:off x="2340048" y="2370183"/>
            <a:ext cx="2690798" cy="6929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7">
            <a:extLst>
              <a:ext uri="{FF2B5EF4-FFF2-40B4-BE49-F238E27FC236}">
                <a16:creationId xmlns:a16="http://schemas.microsoft.com/office/drawing/2014/main" id="{5BFFF279-B9FA-8B38-9119-EB9B6C0B4E12}"/>
              </a:ext>
            </a:extLst>
          </p:cNvPr>
          <p:cNvSpPr/>
          <p:nvPr/>
        </p:nvSpPr>
        <p:spPr>
          <a:xfrm>
            <a:off x="4567736"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Oval 18">
            <a:extLst>
              <a:ext uri="{FF2B5EF4-FFF2-40B4-BE49-F238E27FC236}">
                <a16:creationId xmlns:a16="http://schemas.microsoft.com/office/drawing/2014/main" id="{3B69B3F2-1C02-6043-751B-2D55A8348749}"/>
              </a:ext>
            </a:extLst>
          </p:cNvPr>
          <p:cNvSpPr/>
          <p:nvPr/>
        </p:nvSpPr>
        <p:spPr>
          <a:xfrm>
            <a:off x="4627174"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Oval 19">
            <a:extLst>
              <a:ext uri="{FF2B5EF4-FFF2-40B4-BE49-F238E27FC236}">
                <a16:creationId xmlns:a16="http://schemas.microsoft.com/office/drawing/2014/main" id="{AE17C561-551A-DD2C-8962-DF14FF936A90}"/>
              </a:ext>
            </a:extLst>
          </p:cNvPr>
          <p:cNvSpPr/>
          <p:nvPr/>
        </p:nvSpPr>
        <p:spPr>
          <a:xfrm>
            <a:off x="4509507"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Oval 20">
            <a:extLst>
              <a:ext uri="{FF2B5EF4-FFF2-40B4-BE49-F238E27FC236}">
                <a16:creationId xmlns:a16="http://schemas.microsoft.com/office/drawing/2014/main" id="{B917017F-846A-5D94-81B4-74244A29D472}"/>
              </a:ext>
            </a:extLst>
          </p:cNvPr>
          <p:cNvSpPr/>
          <p:nvPr/>
        </p:nvSpPr>
        <p:spPr>
          <a:xfrm>
            <a:off x="4685015"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Oval 21">
            <a:extLst>
              <a:ext uri="{FF2B5EF4-FFF2-40B4-BE49-F238E27FC236}">
                <a16:creationId xmlns:a16="http://schemas.microsoft.com/office/drawing/2014/main" id="{7436D55E-93BD-0AEC-DA66-8134C8F28654}"/>
              </a:ext>
            </a:extLst>
          </p:cNvPr>
          <p:cNvSpPr/>
          <p:nvPr/>
        </p:nvSpPr>
        <p:spPr>
          <a:xfrm>
            <a:off x="4743169"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F48F00DE-CACB-A635-4C38-A7EC97850C74}"/>
              </a:ext>
            </a:extLst>
          </p:cNvPr>
          <p:cNvSpPr/>
          <p:nvPr/>
        </p:nvSpPr>
        <p:spPr>
          <a:xfrm>
            <a:off x="2392371" y="2487141"/>
            <a:ext cx="474798"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Oval 17">
            <a:extLst>
              <a:ext uri="{FF2B5EF4-FFF2-40B4-BE49-F238E27FC236}">
                <a16:creationId xmlns:a16="http://schemas.microsoft.com/office/drawing/2014/main" id="{7B3CA220-CE8B-2E39-B01F-F1D8F6C84B2C}"/>
              </a:ext>
            </a:extLst>
          </p:cNvPr>
          <p:cNvSpPr/>
          <p:nvPr/>
        </p:nvSpPr>
        <p:spPr>
          <a:xfrm>
            <a:off x="4878338"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Oval 18">
            <a:extLst>
              <a:ext uri="{FF2B5EF4-FFF2-40B4-BE49-F238E27FC236}">
                <a16:creationId xmlns:a16="http://schemas.microsoft.com/office/drawing/2014/main" id="{83B46D8D-899A-0D75-C34E-E82B883201EA}"/>
              </a:ext>
            </a:extLst>
          </p:cNvPr>
          <p:cNvSpPr/>
          <p:nvPr/>
        </p:nvSpPr>
        <p:spPr>
          <a:xfrm>
            <a:off x="4938545"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Oval 19">
            <a:extLst>
              <a:ext uri="{FF2B5EF4-FFF2-40B4-BE49-F238E27FC236}">
                <a16:creationId xmlns:a16="http://schemas.microsoft.com/office/drawing/2014/main" id="{18A51DC4-A3D5-4547-23BB-2A766F93BC67}"/>
              </a:ext>
            </a:extLst>
          </p:cNvPr>
          <p:cNvSpPr/>
          <p:nvPr/>
        </p:nvSpPr>
        <p:spPr>
          <a:xfrm>
            <a:off x="4818497" y="2483615"/>
            <a:ext cx="36000" cy="3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2F61320F-9047-28C5-23D9-07DC4C6DB8B5}"/>
              </a:ext>
            </a:extLst>
          </p:cNvPr>
          <p:cNvSpPr/>
          <p:nvPr/>
        </p:nvSpPr>
        <p:spPr>
          <a:xfrm>
            <a:off x="2931782" y="2487141"/>
            <a:ext cx="474798"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95DEDD69-55E3-F090-F820-88BB758DFC9D}"/>
              </a:ext>
            </a:extLst>
          </p:cNvPr>
          <p:cNvSpPr/>
          <p:nvPr/>
        </p:nvSpPr>
        <p:spPr>
          <a:xfrm>
            <a:off x="3471193" y="2487141"/>
            <a:ext cx="474166" cy="4292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7" name="Gerader Verbinder 36">
            <a:extLst>
              <a:ext uri="{FF2B5EF4-FFF2-40B4-BE49-F238E27FC236}">
                <a16:creationId xmlns:a16="http://schemas.microsoft.com/office/drawing/2014/main" id="{26353BF6-0743-E9DE-4819-CD4589363B0F}"/>
              </a:ext>
            </a:extLst>
          </p:cNvPr>
          <p:cNvCxnSpPr>
            <a:cxnSpLocks/>
          </p:cNvCxnSpPr>
          <p:nvPr/>
        </p:nvCxnSpPr>
        <p:spPr>
          <a:xfrm flipV="1">
            <a:off x="4927914" y="2469598"/>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38" name="Gerader Verbinder 37">
            <a:extLst>
              <a:ext uri="{FF2B5EF4-FFF2-40B4-BE49-F238E27FC236}">
                <a16:creationId xmlns:a16="http://schemas.microsoft.com/office/drawing/2014/main" id="{FA4F2EB4-C0C9-4EC8-111C-CD9134F5538B}"/>
              </a:ext>
            </a:extLst>
          </p:cNvPr>
          <p:cNvCxnSpPr>
            <a:cxnSpLocks/>
          </p:cNvCxnSpPr>
          <p:nvPr/>
        </p:nvCxnSpPr>
        <p:spPr>
          <a:xfrm flipV="1">
            <a:off x="4870811" y="2472758"/>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39" name="Gerader Verbinder 38">
            <a:extLst>
              <a:ext uri="{FF2B5EF4-FFF2-40B4-BE49-F238E27FC236}">
                <a16:creationId xmlns:a16="http://schemas.microsoft.com/office/drawing/2014/main" id="{6E158D71-31CC-FDCD-1119-7C4E0C16117D}"/>
              </a:ext>
            </a:extLst>
          </p:cNvPr>
          <p:cNvCxnSpPr>
            <a:cxnSpLocks/>
          </p:cNvCxnSpPr>
          <p:nvPr/>
        </p:nvCxnSpPr>
        <p:spPr>
          <a:xfrm flipV="1">
            <a:off x="4813707" y="2466438"/>
            <a:ext cx="58699" cy="61638"/>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40" name="Gerader Verbinder 39">
            <a:extLst>
              <a:ext uri="{FF2B5EF4-FFF2-40B4-BE49-F238E27FC236}">
                <a16:creationId xmlns:a16="http://schemas.microsoft.com/office/drawing/2014/main" id="{AACF0D39-88C7-2F57-F6B7-D3A1BB07C607}"/>
              </a:ext>
            </a:extLst>
          </p:cNvPr>
          <p:cNvCxnSpPr>
            <a:cxnSpLocks/>
          </p:cNvCxnSpPr>
          <p:nvPr/>
        </p:nvCxnSpPr>
        <p:spPr>
          <a:xfrm flipV="1">
            <a:off x="3406580" y="2424113"/>
            <a:ext cx="622495" cy="53657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4EE1F259-D516-AFAA-CEEB-46633C2EAD51}"/>
              </a:ext>
            </a:extLst>
          </p:cNvPr>
          <p:cNvCxnSpPr>
            <a:cxnSpLocks/>
          </p:cNvCxnSpPr>
          <p:nvPr/>
        </p:nvCxnSpPr>
        <p:spPr>
          <a:xfrm flipV="1">
            <a:off x="2867169" y="2424113"/>
            <a:ext cx="622495" cy="5365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Gerade Verbindung 15">
            <a:extLst>
              <a:ext uri="{FF2B5EF4-FFF2-40B4-BE49-F238E27FC236}">
                <a16:creationId xmlns:a16="http://schemas.microsoft.com/office/drawing/2014/main" id="{378936C8-2E00-3EAD-7487-2F576DCFF1B6}"/>
              </a:ext>
            </a:extLst>
          </p:cNvPr>
          <p:cNvCxnSpPr>
            <a:cxnSpLocks/>
          </p:cNvCxnSpPr>
          <p:nvPr/>
        </p:nvCxnSpPr>
        <p:spPr>
          <a:xfrm>
            <a:off x="3996000" y="2484000"/>
            <a:ext cx="468000" cy="0"/>
          </a:xfrm>
          <a:prstGeom prst="line">
            <a:avLst/>
          </a:prstGeom>
        </p:spPr>
        <p:style>
          <a:lnRef idx="3">
            <a:schemeClr val="dk1"/>
          </a:lnRef>
          <a:fillRef idx="0">
            <a:schemeClr val="dk1"/>
          </a:fillRef>
          <a:effectRef idx="2">
            <a:schemeClr val="dk1"/>
          </a:effectRef>
          <a:fontRef idx="minor">
            <a:schemeClr val="tx1"/>
          </a:fontRef>
        </p:style>
      </p:cxnSp>
      <p:cxnSp>
        <p:nvCxnSpPr>
          <p:cNvPr id="7" name="Gerade Verbindung 15">
            <a:extLst>
              <a:ext uri="{FF2B5EF4-FFF2-40B4-BE49-F238E27FC236}">
                <a16:creationId xmlns:a16="http://schemas.microsoft.com/office/drawing/2014/main" id="{2E891656-C70A-0607-F433-967CBCCEF2C0}"/>
              </a:ext>
            </a:extLst>
          </p:cNvPr>
          <p:cNvCxnSpPr>
            <a:cxnSpLocks/>
          </p:cNvCxnSpPr>
          <p:nvPr/>
        </p:nvCxnSpPr>
        <p:spPr>
          <a:xfrm>
            <a:off x="3996000" y="2772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10" name="Gerade Verbindung 15">
            <a:extLst>
              <a:ext uri="{FF2B5EF4-FFF2-40B4-BE49-F238E27FC236}">
                <a16:creationId xmlns:a16="http://schemas.microsoft.com/office/drawing/2014/main" id="{6BA3968C-CF4B-A32B-C83E-449309173FE6}"/>
              </a:ext>
            </a:extLst>
          </p:cNvPr>
          <p:cNvCxnSpPr>
            <a:cxnSpLocks/>
          </p:cNvCxnSpPr>
          <p:nvPr/>
        </p:nvCxnSpPr>
        <p:spPr>
          <a:xfrm>
            <a:off x="3996000" y="2844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15" name="Gerade Verbindung 15">
            <a:extLst>
              <a:ext uri="{FF2B5EF4-FFF2-40B4-BE49-F238E27FC236}">
                <a16:creationId xmlns:a16="http://schemas.microsoft.com/office/drawing/2014/main" id="{41CC2BD9-F58D-BEE3-0CC2-3701D4025F3A}"/>
              </a:ext>
            </a:extLst>
          </p:cNvPr>
          <p:cNvCxnSpPr>
            <a:cxnSpLocks/>
          </p:cNvCxnSpPr>
          <p:nvPr/>
        </p:nvCxnSpPr>
        <p:spPr>
          <a:xfrm>
            <a:off x="3996000" y="2808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46" name="Gerade Verbindung 15">
            <a:extLst>
              <a:ext uri="{FF2B5EF4-FFF2-40B4-BE49-F238E27FC236}">
                <a16:creationId xmlns:a16="http://schemas.microsoft.com/office/drawing/2014/main" id="{DD33AC1B-9D4E-C011-537F-283D05CB23BF}"/>
              </a:ext>
            </a:extLst>
          </p:cNvPr>
          <p:cNvCxnSpPr>
            <a:cxnSpLocks/>
          </p:cNvCxnSpPr>
          <p:nvPr/>
        </p:nvCxnSpPr>
        <p:spPr>
          <a:xfrm>
            <a:off x="3996000" y="2952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48" name="Gerade Verbindung 15">
            <a:extLst>
              <a:ext uri="{FF2B5EF4-FFF2-40B4-BE49-F238E27FC236}">
                <a16:creationId xmlns:a16="http://schemas.microsoft.com/office/drawing/2014/main" id="{4F59E906-E5A4-9957-A05A-DC03F017B631}"/>
              </a:ext>
            </a:extLst>
          </p:cNvPr>
          <p:cNvCxnSpPr>
            <a:cxnSpLocks/>
          </p:cNvCxnSpPr>
          <p:nvPr/>
        </p:nvCxnSpPr>
        <p:spPr>
          <a:xfrm>
            <a:off x="3996000" y="2916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49" name="Gerade Verbindung 15">
            <a:extLst>
              <a:ext uri="{FF2B5EF4-FFF2-40B4-BE49-F238E27FC236}">
                <a16:creationId xmlns:a16="http://schemas.microsoft.com/office/drawing/2014/main" id="{A243FCBD-B7DC-5E30-C49C-3128E8E4EACA}"/>
              </a:ext>
            </a:extLst>
          </p:cNvPr>
          <p:cNvCxnSpPr>
            <a:cxnSpLocks/>
          </p:cNvCxnSpPr>
          <p:nvPr/>
        </p:nvCxnSpPr>
        <p:spPr>
          <a:xfrm>
            <a:off x="3996000" y="2556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50" name="Gerade Verbindung 15">
            <a:extLst>
              <a:ext uri="{FF2B5EF4-FFF2-40B4-BE49-F238E27FC236}">
                <a16:creationId xmlns:a16="http://schemas.microsoft.com/office/drawing/2014/main" id="{89981C44-2043-A0D3-F566-7C485DC082F2}"/>
              </a:ext>
            </a:extLst>
          </p:cNvPr>
          <p:cNvCxnSpPr>
            <a:cxnSpLocks/>
          </p:cNvCxnSpPr>
          <p:nvPr/>
        </p:nvCxnSpPr>
        <p:spPr>
          <a:xfrm>
            <a:off x="3996000" y="2628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57" name="Gerade Verbindung 15">
            <a:extLst>
              <a:ext uri="{FF2B5EF4-FFF2-40B4-BE49-F238E27FC236}">
                <a16:creationId xmlns:a16="http://schemas.microsoft.com/office/drawing/2014/main" id="{BC9A0609-66B3-A659-A79C-187114B87703}"/>
              </a:ext>
            </a:extLst>
          </p:cNvPr>
          <p:cNvCxnSpPr>
            <a:cxnSpLocks/>
          </p:cNvCxnSpPr>
          <p:nvPr/>
        </p:nvCxnSpPr>
        <p:spPr>
          <a:xfrm>
            <a:off x="3996000" y="2592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58" name="Gerade Verbindung 15">
            <a:extLst>
              <a:ext uri="{FF2B5EF4-FFF2-40B4-BE49-F238E27FC236}">
                <a16:creationId xmlns:a16="http://schemas.microsoft.com/office/drawing/2014/main" id="{86D92009-3D88-8B19-0D65-EF6324F18132}"/>
              </a:ext>
            </a:extLst>
          </p:cNvPr>
          <p:cNvCxnSpPr>
            <a:cxnSpLocks/>
          </p:cNvCxnSpPr>
          <p:nvPr/>
        </p:nvCxnSpPr>
        <p:spPr>
          <a:xfrm>
            <a:off x="3996000" y="2736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59" name="Gerade Verbindung 15">
            <a:extLst>
              <a:ext uri="{FF2B5EF4-FFF2-40B4-BE49-F238E27FC236}">
                <a16:creationId xmlns:a16="http://schemas.microsoft.com/office/drawing/2014/main" id="{8F1468C8-7094-B0FF-4051-60E8DD81735E}"/>
              </a:ext>
            </a:extLst>
          </p:cNvPr>
          <p:cNvCxnSpPr>
            <a:cxnSpLocks/>
          </p:cNvCxnSpPr>
          <p:nvPr/>
        </p:nvCxnSpPr>
        <p:spPr>
          <a:xfrm>
            <a:off x="3996000" y="2700000"/>
            <a:ext cx="4680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60" name="Gerade Verbindung 15">
            <a:extLst>
              <a:ext uri="{FF2B5EF4-FFF2-40B4-BE49-F238E27FC236}">
                <a16:creationId xmlns:a16="http://schemas.microsoft.com/office/drawing/2014/main" id="{8798B148-53EA-F71B-807A-BEBCBB31494B}"/>
              </a:ext>
            </a:extLst>
          </p:cNvPr>
          <p:cNvCxnSpPr>
            <a:cxnSpLocks/>
          </p:cNvCxnSpPr>
          <p:nvPr/>
        </p:nvCxnSpPr>
        <p:spPr>
          <a:xfrm>
            <a:off x="3996000" y="2520000"/>
            <a:ext cx="468000" cy="0"/>
          </a:xfrm>
          <a:prstGeom prst="line">
            <a:avLst/>
          </a:prstGeom>
        </p:spPr>
        <p:style>
          <a:lnRef idx="3">
            <a:schemeClr val="dk1"/>
          </a:lnRef>
          <a:fillRef idx="0">
            <a:schemeClr val="dk1"/>
          </a:fillRef>
          <a:effectRef idx="2">
            <a:schemeClr val="dk1"/>
          </a:effectRef>
          <a:fontRef idx="minor">
            <a:schemeClr val="tx1"/>
          </a:fontRef>
        </p:style>
      </p:cxnSp>
      <p:cxnSp>
        <p:nvCxnSpPr>
          <p:cNvPr id="61" name="Gerader Verbinder 60">
            <a:extLst>
              <a:ext uri="{FF2B5EF4-FFF2-40B4-BE49-F238E27FC236}">
                <a16:creationId xmlns:a16="http://schemas.microsoft.com/office/drawing/2014/main" id="{27D85DC6-1D9B-F76F-6A35-6EEB60EF80CF}"/>
              </a:ext>
            </a:extLst>
          </p:cNvPr>
          <p:cNvCxnSpPr>
            <a:cxnSpLocks/>
          </p:cNvCxnSpPr>
          <p:nvPr/>
        </p:nvCxnSpPr>
        <p:spPr>
          <a:xfrm flipV="1">
            <a:off x="4190079" y="2462598"/>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62" name="Gerader Verbinder 61">
            <a:extLst>
              <a:ext uri="{FF2B5EF4-FFF2-40B4-BE49-F238E27FC236}">
                <a16:creationId xmlns:a16="http://schemas.microsoft.com/office/drawing/2014/main" id="{35011CF1-0C90-B0A5-BDF9-1A7BEF728B36}"/>
              </a:ext>
            </a:extLst>
          </p:cNvPr>
          <p:cNvCxnSpPr>
            <a:cxnSpLocks/>
          </p:cNvCxnSpPr>
          <p:nvPr/>
        </p:nvCxnSpPr>
        <p:spPr>
          <a:xfrm flipV="1">
            <a:off x="4190079" y="2495818"/>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63" name="Gerader Verbinder 62">
            <a:extLst>
              <a:ext uri="{FF2B5EF4-FFF2-40B4-BE49-F238E27FC236}">
                <a16:creationId xmlns:a16="http://schemas.microsoft.com/office/drawing/2014/main" id="{1C0FCE65-019F-7E99-5F3D-A93AFB02A64B}"/>
              </a:ext>
            </a:extLst>
          </p:cNvPr>
          <p:cNvCxnSpPr>
            <a:cxnSpLocks/>
          </p:cNvCxnSpPr>
          <p:nvPr/>
        </p:nvCxnSpPr>
        <p:spPr>
          <a:xfrm flipV="1">
            <a:off x="4190079" y="2528792"/>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64" name="Gerader Verbinder 63">
            <a:extLst>
              <a:ext uri="{FF2B5EF4-FFF2-40B4-BE49-F238E27FC236}">
                <a16:creationId xmlns:a16="http://schemas.microsoft.com/office/drawing/2014/main" id="{4A4BEE94-E93F-BA34-D815-DC10E2344F0A}"/>
              </a:ext>
            </a:extLst>
          </p:cNvPr>
          <p:cNvCxnSpPr>
            <a:cxnSpLocks/>
          </p:cNvCxnSpPr>
          <p:nvPr/>
        </p:nvCxnSpPr>
        <p:spPr>
          <a:xfrm flipV="1">
            <a:off x="4190079" y="2572135"/>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65" name="Gerader Verbinder 64">
            <a:extLst>
              <a:ext uri="{FF2B5EF4-FFF2-40B4-BE49-F238E27FC236}">
                <a16:creationId xmlns:a16="http://schemas.microsoft.com/office/drawing/2014/main" id="{F5B63D19-CCBD-6257-A670-1DEA238D9F6C}"/>
              </a:ext>
            </a:extLst>
          </p:cNvPr>
          <p:cNvCxnSpPr>
            <a:cxnSpLocks/>
          </p:cNvCxnSpPr>
          <p:nvPr/>
        </p:nvCxnSpPr>
        <p:spPr>
          <a:xfrm flipV="1">
            <a:off x="4190079" y="2610865"/>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66" name="Gerader Verbinder 65">
            <a:extLst>
              <a:ext uri="{FF2B5EF4-FFF2-40B4-BE49-F238E27FC236}">
                <a16:creationId xmlns:a16="http://schemas.microsoft.com/office/drawing/2014/main" id="{0A0102C9-4CFE-B3D8-F73F-7C1E573EBB01}"/>
              </a:ext>
            </a:extLst>
          </p:cNvPr>
          <p:cNvCxnSpPr>
            <a:cxnSpLocks/>
          </p:cNvCxnSpPr>
          <p:nvPr/>
        </p:nvCxnSpPr>
        <p:spPr>
          <a:xfrm flipV="1">
            <a:off x="4190079" y="2677120"/>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67" name="Gerader Verbinder 66">
            <a:extLst>
              <a:ext uri="{FF2B5EF4-FFF2-40B4-BE49-F238E27FC236}">
                <a16:creationId xmlns:a16="http://schemas.microsoft.com/office/drawing/2014/main" id="{BF3FDA9A-17D7-0C95-031B-503F1AA51D38}"/>
              </a:ext>
            </a:extLst>
          </p:cNvPr>
          <p:cNvCxnSpPr>
            <a:cxnSpLocks/>
          </p:cNvCxnSpPr>
          <p:nvPr/>
        </p:nvCxnSpPr>
        <p:spPr>
          <a:xfrm flipV="1">
            <a:off x="4190079" y="2711800"/>
            <a:ext cx="50589" cy="42084"/>
          </a:xfrm>
          <a:prstGeom prst="line">
            <a:avLst/>
          </a:prstGeom>
          <a:ln w="9525">
            <a:solidFill>
              <a:srgbClr val="FF0000"/>
            </a:solidFill>
          </a:ln>
        </p:spPr>
        <p:style>
          <a:lnRef idx="1">
            <a:schemeClr val="accent6"/>
          </a:lnRef>
          <a:fillRef idx="0">
            <a:schemeClr val="accent6"/>
          </a:fillRef>
          <a:effectRef idx="0">
            <a:schemeClr val="accent6"/>
          </a:effectRef>
          <a:fontRef idx="minor">
            <a:schemeClr val="tx1"/>
          </a:fontRef>
        </p:style>
      </p:cxnSp>
      <p:sp>
        <p:nvSpPr>
          <p:cNvPr id="9" name="Abgerundete rechteckige Legende 8">
            <a:extLst>
              <a:ext uri="{FF2B5EF4-FFF2-40B4-BE49-F238E27FC236}">
                <a16:creationId xmlns:a16="http://schemas.microsoft.com/office/drawing/2014/main" id="{8F71C8EF-7431-03C4-6E9E-632671ED3F1D}"/>
              </a:ext>
            </a:extLst>
          </p:cNvPr>
          <p:cNvSpPr/>
          <p:nvPr/>
        </p:nvSpPr>
        <p:spPr>
          <a:xfrm>
            <a:off x="6768000" y="1260000"/>
            <a:ext cx="2270012" cy="1186962"/>
          </a:xfrm>
          <a:prstGeom prst="wedgeRoundRectCallout">
            <a:avLst>
              <a:gd name="adj1" fmla="val -40158"/>
              <a:gd name="adj2" fmla="val 8664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a:p>
            <a:pPr algn="ctr"/>
            <a:r>
              <a:rPr lang="de-DE" dirty="0">
                <a:solidFill>
                  <a:schemeClr val="tx1"/>
                </a:solidFill>
              </a:rPr>
              <a:t>Jetzt rechne ich 2 minus 1 gleich 1. Ich notiere 1. </a:t>
            </a:r>
          </a:p>
          <a:p>
            <a:pPr algn="ctr"/>
            <a:endParaRPr lang="de-DE" dirty="0">
              <a:solidFill>
                <a:schemeClr val="tx1"/>
              </a:solidFill>
            </a:endParaRPr>
          </a:p>
        </p:txBody>
      </p:sp>
      <p:sp>
        <p:nvSpPr>
          <p:cNvPr id="16" name="Rechteck 15">
            <a:extLst>
              <a:ext uri="{FF2B5EF4-FFF2-40B4-BE49-F238E27FC236}">
                <a16:creationId xmlns:a16="http://schemas.microsoft.com/office/drawing/2014/main" id="{A272512F-7976-6D4C-DA1F-0118E5B484FB}"/>
              </a:ext>
            </a:extLst>
          </p:cNvPr>
          <p:cNvSpPr/>
          <p:nvPr/>
        </p:nvSpPr>
        <p:spPr>
          <a:xfrm>
            <a:off x="5134722" y="1931984"/>
            <a:ext cx="1440000" cy="176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17" name="Tabelle 16">
            <a:extLst>
              <a:ext uri="{FF2B5EF4-FFF2-40B4-BE49-F238E27FC236}">
                <a16:creationId xmlns:a16="http://schemas.microsoft.com/office/drawing/2014/main" id="{3222D7FF-9BD6-8EDB-D190-219CBFFCD526}"/>
              </a:ext>
            </a:extLst>
          </p:cNvPr>
          <p:cNvGraphicFramePr>
            <a:graphicFrameLocks noGrp="1"/>
          </p:cNvGraphicFramePr>
          <p:nvPr>
            <p:extLst>
              <p:ext uri="{D42A27DB-BD31-4B8C-83A1-F6EECF244321}">
                <p14:modId xmlns:p14="http://schemas.microsoft.com/office/powerpoint/2010/main" val="3026602559"/>
              </p:ext>
            </p:extLst>
          </p:nvPr>
        </p:nvGraphicFramePr>
        <p:xfrm>
          <a:off x="5248929" y="2029317"/>
          <a:ext cx="1224000" cy="1583999"/>
        </p:xfrm>
        <a:graphic>
          <a:graphicData uri="http://schemas.openxmlformats.org/drawingml/2006/table">
            <a:tbl>
              <a:tblPr firstRow="1" bandRow="1">
                <a:tableStyleId>{2D5ABB26-0587-4C30-8999-92F81FD0307C}</a:tableStyleId>
              </a:tblPr>
              <a:tblGrid>
                <a:gridCol w="306000">
                  <a:extLst>
                    <a:ext uri="{9D8B030D-6E8A-4147-A177-3AD203B41FA5}">
                      <a16:colId xmlns:a16="http://schemas.microsoft.com/office/drawing/2014/main" val="2940086900"/>
                    </a:ext>
                  </a:extLst>
                </a:gridCol>
                <a:gridCol w="306000">
                  <a:extLst>
                    <a:ext uri="{9D8B030D-6E8A-4147-A177-3AD203B41FA5}">
                      <a16:colId xmlns:a16="http://schemas.microsoft.com/office/drawing/2014/main" val="3272495480"/>
                    </a:ext>
                  </a:extLst>
                </a:gridCol>
                <a:gridCol w="306000">
                  <a:extLst>
                    <a:ext uri="{9D8B030D-6E8A-4147-A177-3AD203B41FA5}">
                      <a16:colId xmlns:a16="http://schemas.microsoft.com/office/drawing/2014/main" val="1643206905"/>
                    </a:ext>
                  </a:extLst>
                </a:gridCol>
                <a:gridCol w="306000">
                  <a:extLst>
                    <a:ext uri="{9D8B030D-6E8A-4147-A177-3AD203B41FA5}">
                      <a16:colId xmlns:a16="http://schemas.microsoft.com/office/drawing/2014/main" val="540657573"/>
                    </a:ext>
                  </a:extLst>
                </a:gridCol>
              </a:tblGrid>
              <a:tr h="308983">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FF0000"/>
                          </a:solidFill>
                          <a:latin typeface="Comic Sans MS" panose="030F0702030302020204" pitchFamily="66" charset="0"/>
                        </a:rPr>
                        <a:t>H</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00B0F0"/>
                          </a:solidFill>
                          <a:latin typeface="Comic Sans MS" panose="030F0702030302020204" pitchFamily="66" charset="0"/>
                        </a:rPr>
                        <a:t>Z</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92D050"/>
                          </a:solidFill>
                          <a:latin typeface="Comic Sans MS" panose="030F0702030302020204" pitchFamily="66" charset="0"/>
                        </a:rPr>
                        <a:t>E</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4927977"/>
                  </a:ext>
                </a:extLst>
              </a:tr>
              <a:tr h="348067">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800" dirty="0">
                          <a:latin typeface="Comic Sans MS" panose="030F0702030302020204" pitchFamily="66" charset="0"/>
                        </a:rPr>
                        <a:t>2</a:t>
                      </a:r>
                      <a:endParaRPr lang="de-DE" sz="1400" dirty="0">
                        <a:latin typeface="Comic Sans MS" panose="030F0702030302020204" pitchFamily="66" charset="0"/>
                      </a:endParaRPr>
                    </a:p>
                  </a:txBody>
                  <a:tcPr marL="93544" marR="93544" marT="46771" marB="4677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800" dirty="0">
                          <a:latin typeface="Comic Sans MS" panose="030F0702030302020204" pitchFamily="66" charset="0"/>
                        </a:rPr>
                        <a:t>10</a:t>
                      </a:r>
                    </a:p>
                  </a:txBody>
                  <a:tcPr marL="93544" marR="93544" marT="46771" marB="4677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7454701"/>
                  </a:ext>
                </a:extLst>
              </a:tr>
              <a:tr h="308983">
                <a:tc>
                  <a:txBody>
                    <a:bodyPr/>
                    <a:lstStyle/>
                    <a:p>
                      <a:pPr algn="ctr"/>
                      <a:endParaRPr lang="de-DE" sz="140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2</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8</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3417284"/>
                  </a:ext>
                </a:extLst>
              </a:tr>
              <a:tr h="308983">
                <a:tc>
                  <a:txBody>
                    <a:bodyPr/>
                    <a:lstStyle/>
                    <a:p>
                      <a:pPr algn="ctr"/>
                      <a:r>
                        <a:rPr lang="de-DE" sz="1400" dirty="0">
                          <a:latin typeface="Comic Sans MS" panose="030F0702030302020204" pitchFamily="66" charset="0"/>
                        </a:rPr>
                        <a:t>-</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1</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7</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6512667"/>
                  </a:ext>
                </a:extLst>
              </a:tr>
              <a:tr h="308983">
                <a:tc>
                  <a:txBody>
                    <a:bodyPr/>
                    <a:lstStyle/>
                    <a:p>
                      <a:pPr algn="ctr"/>
                      <a:endParaRPr lang="de-DE" sz="1400">
                        <a:latin typeface="Comic Sans MS" panose="030F0702030302020204" pitchFamily="66" charset="0"/>
                      </a:endParaRP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1</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5</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5</a:t>
                      </a:r>
                    </a:p>
                  </a:txBody>
                  <a:tcPr marL="93544" marR="93544" marT="46771" marB="467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0784603"/>
                  </a:ext>
                </a:extLst>
              </a:tr>
            </a:tbl>
          </a:graphicData>
        </a:graphic>
      </p:graphicFrame>
      <p:cxnSp>
        <p:nvCxnSpPr>
          <p:cNvPr id="18" name="Gerader Verbinder 17">
            <a:extLst>
              <a:ext uri="{FF2B5EF4-FFF2-40B4-BE49-F238E27FC236}">
                <a16:creationId xmlns:a16="http://schemas.microsoft.com/office/drawing/2014/main" id="{3CD52782-7FD0-3B8F-ECD2-1E84F5D7F1AE}"/>
              </a:ext>
            </a:extLst>
          </p:cNvPr>
          <p:cNvCxnSpPr>
            <a:cxnSpLocks/>
          </p:cNvCxnSpPr>
          <p:nvPr/>
        </p:nvCxnSpPr>
        <p:spPr>
          <a:xfrm flipV="1">
            <a:off x="5650513" y="2745166"/>
            <a:ext cx="112648" cy="218561"/>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Gerade Verbindung 15">
            <a:extLst>
              <a:ext uri="{FF2B5EF4-FFF2-40B4-BE49-F238E27FC236}">
                <a16:creationId xmlns:a16="http://schemas.microsoft.com/office/drawing/2014/main" id="{BE935DA6-EE3D-EE8A-BBC1-251FA43C5B02}"/>
              </a:ext>
            </a:extLst>
          </p:cNvPr>
          <p:cNvCxnSpPr>
            <a:cxnSpLocks/>
          </p:cNvCxnSpPr>
          <p:nvPr/>
        </p:nvCxnSpPr>
        <p:spPr>
          <a:xfrm>
            <a:off x="5265323" y="3315264"/>
            <a:ext cx="1188000" cy="0"/>
          </a:xfrm>
          <a:prstGeom prst="line">
            <a:avLst/>
          </a:prstGeom>
          <a:ln w="38100" cap="sq" cmpd="sng"/>
        </p:spPr>
        <p:style>
          <a:lnRef idx="3">
            <a:schemeClr val="dk1"/>
          </a:lnRef>
          <a:fillRef idx="0">
            <a:schemeClr val="dk1"/>
          </a:fillRef>
          <a:effectRef idx="2">
            <a:schemeClr val="dk1"/>
          </a:effectRef>
          <a:fontRef idx="minor">
            <a:schemeClr val="tx1"/>
          </a:fontRef>
        </p:style>
      </p:cxnSp>
      <p:sp>
        <p:nvSpPr>
          <p:cNvPr id="12" name="Abgerundete rechteckige Legende 7">
            <a:extLst>
              <a:ext uri="{FF2B5EF4-FFF2-40B4-BE49-F238E27FC236}">
                <a16:creationId xmlns:a16="http://schemas.microsoft.com/office/drawing/2014/main" id="{EBA1EC9F-2574-C051-8285-E4439E812835}"/>
              </a:ext>
            </a:extLst>
          </p:cNvPr>
          <p:cNvSpPr/>
          <p:nvPr/>
        </p:nvSpPr>
        <p:spPr>
          <a:xfrm>
            <a:off x="180000" y="1639658"/>
            <a:ext cx="1903795" cy="1949684"/>
          </a:xfrm>
          <a:prstGeom prst="wedgeRoundRectCallout">
            <a:avLst>
              <a:gd name="adj1" fmla="val 42768"/>
              <a:gd name="adj2" fmla="val 5915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Von den 2 Hundertern ziehe ich 1 Hunderter ab. Es bleibt 1 Hunderter übrig.</a:t>
            </a:r>
          </a:p>
        </p:txBody>
      </p:sp>
    </p:spTree>
    <p:extLst>
      <p:ext uri="{BB962C8B-B14F-4D97-AF65-F5344CB8AC3E}">
        <p14:creationId xmlns:p14="http://schemas.microsoft.com/office/powerpoint/2010/main" val="28227462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B27C5C-4AA5-BE75-8CC6-5EE90DF20299}"/>
              </a:ext>
            </a:extLst>
          </p:cNvPr>
          <p:cNvSpPr>
            <a:spLocks noGrp="1"/>
          </p:cNvSpPr>
          <p:nvPr>
            <p:ph type="title"/>
          </p:nvPr>
        </p:nvSpPr>
        <p:spPr/>
        <p:txBody>
          <a:bodyPr/>
          <a:lstStyle/>
          <a:p>
            <a:r>
              <a:rPr lang="de-DE" dirty="0"/>
              <a:t>Den Algorithmus verstehen</a:t>
            </a:r>
          </a:p>
        </p:txBody>
      </p:sp>
      <p:sp>
        <p:nvSpPr>
          <p:cNvPr id="3" name="Textplatzhalter 2">
            <a:extLst>
              <a:ext uri="{FF2B5EF4-FFF2-40B4-BE49-F238E27FC236}">
                <a16:creationId xmlns:a16="http://schemas.microsoft.com/office/drawing/2014/main" id="{183E675A-9DC7-0276-32F1-1036C131895B}"/>
              </a:ext>
            </a:extLst>
          </p:cNvPr>
          <p:cNvSpPr>
            <a:spLocks noGrp="1"/>
          </p:cNvSpPr>
          <p:nvPr>
            <p:ph type="body" sz="quarter" idx="13"/>
          </p:nvPr>
        </p:nvSpPr>
        <p:spPr/>
        <p:txBody>
          <a:bodyPr/>
          <a:lstStyle/>
          <a:p>
            <a:r>
              <a:rPr lang="de-DE" dirty="0"/>
              <a:t>AUFFÜLLVERFAHREN</a:t>
            </a:r>
          </a:p>
        </p:txBody>
      </p:sp>
      <p:sp>
        <p:nvSpPr>
          <p:cNvPr id="113" name="Inhaltsplatzhalter 112">
            <a:extLst>
              <a:ext uri="{FF2B5EF4-FFF2-40B4-BE49-F238E27FC236}">
                <a16:creationId xmlns:a16="http://schemas.microsoft.com/office/drawing/2014/main" id="{9F2E6250-1939-86A4-04E5-9BABAE9FC19C}"/>
              </a:ext>
            </a:extLst>
          </p:cNvPr>
          <p:cNvSpPr>
            <a:spLocks noGrp="1"/>
          </p:cNvSpPr>
          <p:nvPr>
            <p:ph idx="1"/>
          </p:nvPr>
        </p:nvSpPr>
        <p:spPr/>
        <p:txBody>
          <a:bodyPr/>
          <a:lstStyle/>
          <a:p>
            <a:endParaRPr lang="de-DE" sz="1800" dirty="0"/>
          </a:p>
          <a:p>
            <a:endParaRPr lang="de-DE" dirty="0"/>
          </a:p>
          <a:p>
            <a:endParaRPr lang="de-DE" sz="1800" dirty="0"/>
          </a:p>
          <a:p>
            <a:endParaRPr lang="de-DE" dirty="0"/>
          </a:p>
          <a:p>
            <a:r>
              <a:rPr lang="de-DE" sz="1800" dirty="0"/>
              <a:t>Die halbschriftliche Strategie „Ergänzen“ und die entsprechende Darstellung am Rechenstrich</a:t>
            </a:r>
          </a:p>
          <a:p>
            <a:endParaRPr lang="de-DE" dirty="0"/>
          </a:p>
        </p:txBody>
      </p:sp>
      <p:sp>
        <p:nvSpPr>
          <p:cNvPr id="6" name="Foliennummernplatzhalter 5">
            <a:extLst>
              <a:ext uri="{FF2B5EF4-FFF2-40B4-BE49-F238E27FC236}">
                <a16:creationId xmlns:a16="http://schemas.microsoft.com/office/drawing/2014/main" id="{DF104AD0-BB6C-FE7C-56D7-D4772A665DE0}"/>
              </a:ext>
            </a:extLst>
          </p:cNvPr>
          <p:cNvSpPr>
            <a:spLocks noGrp="1"/>
          </p:cNvSpPr>
          <p:nvPr>
            <p:ph type="sldNum" sz="quarter" idx="12"/>
          </p:nvPr>
        </p:nvSpPr>
        <p:spPr/>
        <p:txBody>
          <a:bodyPr/>
          <a:lstStyle/>
          <a:p>
            <a:fld id="{C3752B7C-18A9-864D-BBCB-54A9F41B5594}" type="slidenum">
              <a:rPr lang="de-DE" smtClean="0"/>
              <a:pPr/>
              <a:t>46</a:t>
            </a:fld>
            <a:endParaRPr lang="de-DE" dirty="0"/>
          </a:p>
        </p:txBody>
      </p:sp>
      <p:sp>
        <p:nvSpPr>
          <p:cNvPr id="8" name="Abgerundetes Rechteck 14">
            <a:extLst>
              <a:ext uri="{FF2B5EF4-FFF2-40B4-BE49-F238E27FC236}">
                <a16:creationId xmlns:a16="http://schemas.microsoft.com/office/drawing/2014/main" id="{BA7975E6-70C1-483F-0738-5D4A34668A55}"/>
              </a:ext>
            </a:extLst>
          </p:cNvPr>
          <p:cNvSpPr/>
          <p:nvPr/>
        </p:nvSpPr>
        <p:spPr>
          <a:xfrm>
            <a:off x="2278379" y="1891446"/>
            <a:ext cx="5249031" cy="184235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7" name="Gruppieren 6">
            <a:extLst>
              <a:ext uri="{FF2B5EF4-FFF2-40B4-BE49-F238E27FC236}">
                <a16:creationId xmlns:a16="http://schemas.microsoft.com/office/drawing/2014/main" id="{E5061517-BBC3-D8C6-261E-43B0CE80163F}"/>
              </a:ext>
            </a:extLst>
          </p:cNvPr>
          <p:cNvGrpSpPr/>
          <p:nvPr/>
        </p:nvGrpSpPr>
        <p:grpSpPr>
          <a:xfrm>
            <a:off x="2374147" y="2050342"/>
            <a:ext cx="2418674" cy="1935874"/>
            <a:chOff x="2374147" y="2050342"/>
            <a:chExt cx="2418674" cy="1935874"/>
          </a:xfrm>
        </p:grpSpPr>
        <p:sp>
          <p:nvSpPr>
            <p:cNvPr id="9" name="Rechteck 8">
              <a:extLst>
                <a:ext uri="{FF2B5EF4-FFF2-40B4-BE49-F238E27FC236}">
                  <a16:creationId xmlns:a16="http://schemas.microsoft.com/office/drawing/2014/main" id="{70F70054-FE0A-88BC-20B5-73E140F9B618}"/>
                </a:ext>
              </a:extLst>
            </p:cNvPr>
            <p:cNvSpPr/>
            <p:nvPr/>
          </p:nvSpPr>
          <p:spPr>
            <a:xfrm>
              <a:off x="2374147" y="2050342"/>
              <a:ext cx="2418674" cy="15341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0" name="Gerader Verbinder 11">
              <a:extLst>
                <a:ext uri="{FF2B5EF4-FFF2-40B4-BE49-F238E27FC236}">
                  <a16:creationId xmlns:a16="http://schemas.microsoft.com/office/drawing/2014/main" id="{A768246E-EB32-E171-D772-17E07CE8982D}"/>
                </a:ext>
              </a:extLst>
            </p:cNvPr>
            <p:cNvCxnSpPr>
              <a:cxnSpLocks/>
            </p:cNvCxnSpPr>
            <p:nvPr/>
          </p:nvCxnSpPr>
          <p:spPr>
            <a:xfrm>
              <a:off x="2401034" y="3243880"/>
              <a:ext cx="2340000" cy="0"/>
            </a:xfrm>
            <a:prstGeom prst="line">
              <a:avLst/>
            </a:prstGeom>
            <a:ln w="12700"/>
          </p:spPr>
          <p:style>
            <a:lnRef idx="1">
              <a:schemeClr val="dk1"/>
            </a:lnRef>
            <a:fillRef idx="0">
              <a:schemeClr val="dk1"/>
            </a:fillRef>
            <a:effectRef idx="0">
              <a:schemeClr val="dk1"/>
            </a:effectRef>
            <a:fontRef idx="minor">
              <a:schemeClr val="tx1"/>
            </a:fontRef>
          </p:style>
        </p:cxnSp>
        <p:sp>
          <p:nvSpPr>
            <p:cNvPr id="11" name="Textfeld 10">
              <a:extLst>
                <a:ext uri="{FF2B5EF4-FFF2-40B4-BE49-F238E27FC236}">
                  <a16:creationId xmlns:a16="http://schemas.microsoft.com/office/drawing/2014/main" id="{61E9E46A-0D7D-3C9E-54F7-C16034828E04}"/>
                </a:ext>
              </a:extLst>
            </p:cNvPr>
            <p:cNvSpPr txBox="1"/>
            <p:nvPr/>
          </p:nvSpPr>
          <p:spPr>
            <a:xfrm>
              <a:off x="2524560" y="2210375"/>
              <a:ext cx="412750" cy="276999"/>
            </a:xfrm>
            <a:prstGeom prst="rect">
              <a:avLst/>
            </a:prstGeom>
            <a:noFill/>
          </p:spPr>
          <p:txBody>
            <a:bodyPr wrap="square" rtlCol="0">
              <a:spAutoFit/>
            </a:bodyPr>
            <a:lstStyle/>
            <a:p>
              <a:r>
                <a:rPr lang="de-DE" sz="1200" dirty="0">
                  <a:latin typeface="Comic Sans MS" panose="030F0702030302020204" pitchFamily="66" charset="0"/>
                </a:rPr>
                <a:t>5</a:t>
              </a:r>
              <a:r>
                <a:rPr lang="de-DE" sz="1200" dirty="0">
                  <a:solidFill>
                    <a:srgbClr val="92D050"/>
                  </a:solidFill>
                  <a:latin typeface="Comic Sans MS" panose="030F0702030302020204" pitchFamily="66" charset="0"/>
                </a:rPr>
                <a:t>E</a:t>
              </a:r>
            </a:p>
          </p:txBody>
        </p:sp>
        <p:sp>
          <p:nvSpPr>
            <p:cNvPr id="12" name="Textfeld 11">
              <a:extLst>
                <a:ext uri="{FF2B5EF4-FFF2-40B4-BE49-F238E27FC236}">
                  <a16:creationId xmlns:a16="http://schemas.microsoft.com/office/drawing/2014/main" id="{D0B9791A-6A07-69DC-B3E3-B451E2F74E4A}"/>
                </a:ext>
              </a:extLst>
            </p:cNvPr>
            <p:cNvSpPr txBox="1"/>
            <p:nvPr/>
          </p:nvSpPr>
          <p:spPr>
            <a:xfrm>
              <a:off x="2374147" y="3277847"/>
              <a:ext cx="421079" cy="246221"/>
            </a:xfrm>
            <a:prstGeom prst="rect">
              <a:avLst/>
            </a:prstGeom>
            <a:noFill/>
          </p:spPr>
          <p:txBody>
            <a:bodyPr wrap="square" rtlCol="0">
              <a:spAutoFit/>
            </a:bodyPr>
            <a:lstStyle/>
            <a:p>
              <a:r>
                <a:rPr lang="de-DE" sz="1000" dirty="0">
                  <a:latin typeface="Comic Sans MS" panose="030F0702030302020204" pitchFamily="66" charset="0"/>
                </a:rPr>
                <a:t>173</a:t>
              </a:r>
            </a:p>
          </p:txBody>
        </p:sp>
        <p:sp>
          <p:nvSpPr>
            <p:cNvPr id="13" name="Textfeld 12">
              <a:extLst>
                <a:ext uri="{FF2B5EF4-FFF2-40B4-BE49-F238E27FC236}">
                  <a16:creationId xmlns:a16="http://schemas.microsoft.com/office/drawing/2014/main" id="{53330F12-C1B9-76FF-3011-6868E0AF20BD}"/>
                </a:ext>
              </a:extLst>
            </p:cNvPr>
            <p:cNvSpPr txBox="1"/>
            <p:nvPr/>
          </p:nvSpPr>
          <p:spPr>
            <a:xfrm>
              <a:off x="2660162" y="3277847"/>
              <a:ext cx="421079" cy="246221"/>
            </a:xfrm>
            <a:prstGeom prst="rect">
              <a:avLst/>
            </a:prstGeom>
            <a:noFill/>
          </p:spPr>
          <p:txBody>
            <a:bodyPr wrap="square" rtlCol="0">
              <a:spAutoFit/>
            </a:bodyPr>
            <a:lstStyle/>
            <a:p>
              <a:r>
                <a:rPr lang="de-DE" sz="1000" dirty="0">
                  <a:latin typeface="Comic Sans MS" panose="030F0702030302020204" pitchFamily="66" charset="0"/>
                </a:rPr>
                <a:t>178</a:t>
              </a:r>
            </a:p>
          </p:txBody>
        </p:sp>
        <p:sp>
          <p:nvSpPr>
            <p:cNvPr id="14" name="Textfeld 13">
              <a:extLst>
                <a:ext uri="{FF2B5EF4-FFF2-40B4-BE49-F238E27FC236}">
                  <a16:creationId xmlns:a16="http://schemas.microsoft.com/office/drawing/2014/main" id="{636B1887-2A39-36C8-A7B7-F6B3CA81060C}"/>
                </a:ext>
              </a:extLst>
            </p:cNvPr>
            <p:cNvSpPr txBox="1"/>
            <p:nvPr/>
          </p:nvSpPr>
          <p:spPr>
            <a:xfrm>
              <a:off x="3003116" y="2210370"/>
              <a:ext cx="412750" cy="276999"/>
            </a:xfrm>
            <a:prstGeom prst="rect">
              <a:avLst/>
            </a:prstGeom>
            <a:noFill/>
          </p:spPr>
          <p:txBody>
            <a:bodyPr wrap="square" rtlCol="0">
              <a:spAutoFit/>
            </a:bodyPr>
            <a:lstStyle/>
            <a:p>
              <a:r>
                <a:rPr lang="de-DE" sz="1200" dirty="0">
                  <a:latin typeface="Comic Sans MS" panose="030F0702030302020204" pitchFamily="66" charset="0"/>
                </a:rPr>
                <a:t>5</a:t>
              </a:r>
              <a:r>
                <a:rPr lang="de-DE" sz="1200" dirty="0">
                  <a:solidFill>
                    <a:srgbClr val="00B0F0"/>
                  </a:solidFill>
                  <a:latin typeface="Comic Sans MS" panose="030F0702030302020204" pitchFamily="66" charset="0"/>
                </a:rPr>
                <a:t>Z</a:t>
              </a:r>
            </a:p>
          </p:txBody>
        </p:sp>
        <p:sp>
          <p:nvSpPr>
            <p:cNvPr id="15" name="Textfeld 14">
              <a:extLst>
                <a:ext uri="{FF2B5EF4-FFF2-40B4-BE49-F238E27FC236}">
                  <a16:creationId xmlns:a16="http://schemas.microsoft.com/office/drawing/2014/main" id="{F75DC240-1136-D113-F89F-317B2674C0BA}"/>
                </a:ext>
              </a:extLst>
            </p:cNvPr>
            <p:cNvSpPr txBox="1"/>
            <p:nvPr/>
          </p:nvSpPr>
          <p:spPr>
            <a:xfrm>
              <a:off x="3353850" y="3277846"/>
              <a:ext cx="421079" cy="246221"/>
            </a:xfrm>
            <a:prstGeom prst="rect">
              <a:avLst/>
            </a:prstGeom>
            <a:noFill/>
          </p:spPr>
          <p:txBody>
            <a:bodyPr wrap="square" rtlCol="0">
              <a:spAutoFit/>
            </a:bodyPr>
            <a:lstStyle/>
            <a:p>
              <a:r>
                <a:rPr lang="de-DE" sz="1000" dirty="0">
                  <a:latin typeface="Comic Sans MS" panose="030F0702030302020204" pitchFamily="66" charset="0"/>
                </a:rPr>
                <a:t>228</a:t>
              </a:r>
            </a:p>
          </p:txBody>
        </p:sp>
        <p:sp>
          <p:nvSpPr>
            <p:cNvPr id="16" name="Bogen 15">
              <a:extLst>
                <a:ext uri="{FF2B5EF4-FFF2-40B4-BE49-F238E27FC236}">
                  <a16:creationId xmlns:a16="http://schemas.microsoft.com/office/drawing/2014/main" id="{FB1050BF-FE36-A1C8-90AC-65E236AF239A}"/>
                </a:ext>
              </a:extLst>
            </p:cNvPr>
            <p:cNvSpPr/>
            <p:nvPr/>
          </p:nvSpPr>
          <p:spPr>
            <a:xfrm rot="16200000">
              <a:off x="1980000" y="3082172"/>
              <a:ext cx="1446450" cy="256854"/>
            </a:xfrm>
            <a:prstGeom prst="arc">
              <a:avLst>
                <a:gd name="adj1" fmla="val 16200000"/>
                <a:gd name="adj2" fmla="val 6614194"/>
              </a:avLst>
            </a:prstGeom>
            <a:ln w="12700"/>
          </p:spPr>
          <p:style>
            <a:lnRef idx="1">
              <a:schemeClr val="accent6"/>
            </a:lnRef>
            <a:fillRef idx="0">
              <a:schemeClr val="accent6"/>
            </a:fillRef>
            <a:effectRef idx="0">
              <a:schemeClr val="accent6"/>
            </a:effectRef>
            <a:fontRef idx="minor">
              <a:schemeClr val="tx1"/>
            </a:fontRef>
          </p:style>
          <p:txBody>
            <a:bodyPr rtlCol="0" anchor="ctr"/>
            <a:lstStyle/>
            <a:p>
              <a:pPr algn="ctr"/>
              <a:endParaRPr lang="de-DE">
                <a:solidFill>
                  <a:srgbClr val="92D050"/>
                </a:solidFill>
              </a:endParaRPr>
            </a:p>
          </p:txBody>
        </p:sp>
        <p:sp>
          <p:nvSpPr>
            <p:cNvPr id="17" name="Bogen 16">
              <a:extLst>
                <a:ext uri="{FF2B5EF4-FFF2-40B4-BE49-F238E27FC236}">
                  <a16:creationId xmlns:a16="http://schemas.microsoft.com/office/drawing/2014/main" id="{3AA6D56E-8F7B-5BEA-94F3-5A89385942D6}"/>
                </a:ext>
              </a:extLst>
            </p:cNvPr>
            <p:cNvSpPr/>
            <p:nvPr/>
          </p:nvSpPr>
          <p:spPr>
            <a:xfrm rot="16200000">
              <a:off x="2458166" y="2863914"/>
              <a:ext cx="1478191" cy="725101"/>
            </a:xfrm>
            <a:prstGeom prst="arc">
              <a:avLst>
                <a:gd name="adj1" fmla="val 16200000"/>
                <a:gd name="adj2" fmla="val 5423893"/>
              </a:avLst>
            </a:prstGeom>
            <a:ln w="12700"/>
          </p:spPr>
          <p:style>
            <a:lnRef idx="1">
              <a:schemeClr val="accent5"/>
            </a:lnRef>
            <a:fillRef idx="0">
              <a:schemeClr val="accent5"/>
            </a:fillRef>
            <a:effectRef idx="0">
              <a:schemeClr val="accent5"/>
            </a:effectRef>
            <a:fontRef idx="minor">
              <a:schemeClr val="tx1"/>
            </a:fontRef>
          </p:style>
          <p:txBody>
            <a:bodyPr rtlCol="0" anchor="ctr"/>
            <a:lstStyle/>
            <a:p>
              <a:pPr algn="ctr"/>
              <a:endParaRPr lang="de-DE"/>
            </a:p>
          </p:txBody>
        </p:sp>
        <p:sp>
          <p:nvSpPr>
            <p:cNvPr id="19" name="Bogen 18">
              <a:extLst>
                <a:ext uri="{FF2B5EF4-FFF2-40B4-BE49-F238E27FC236}">
                  <a16:creationId xmlns:a16="http://schemas.microsoft.com/office/drawing/2014/main" id="{4CFD3317-5B99-9F1E-1AB9-EADB827537BF}"/>
                </a:ext>
              </a:extLst>
            </p:cNvPr>
            <p:cNvSpPr/>
            <p:nvPr/>
          </p:nvSpPr>
          <p:spPr>
            <a:xfrm rot="16200000">
              <a:off x="3298518" y="2748669"/>
              <a:ext cx="1498842" cy="976251"/>
            </a:xfrm>
            <a:prstGeom prst="arc">
              <a:avLst>
                <a:gd name="adj1" fmla="val 16200000"/>
                <a:gd name="adj2" fmla="val 5396534"/>
              </a:avLst>
            </a:prstGeom>
            <a:noFill/>
            <a:ln w="12700">
              <a:solidFill>
                <a:srgbClr val="FF0000"/>
              </a:solidFill>
              <a:extLst>
                <a:ext uri="{C807C97D-BFC1-408E-A445-0C87EB9F89A2}">
                  <ask:lineSketchStyleProps xmlns:ask="http://schemas.microsoft.com/office/drawing/2018/sketchyshapes" sd="981765707">
                    <a:custGeom>
                      <a:avLst/>
                      <a:gdLst>
                        <a:gd name="connsiteX0" fmla="*/ 558759 w 1117518"/>
                        <a:gd name="connsiteY0" fmla="*/ 0 h 1239799"/>
                        <a:gd name="connsiteX1" fmla="*/ 1060145 w 1117518"/>
                        <a:gd name="connsiteY1" fmla="*/ 346288 h 1239799"/>
                        <a:gd name="connsiteX2" fmla="*/ 1042119 w 1117518"/>
                        <a:gd name="connsiteY2" fmla="*/ 930884 h 1239799"/>
                        <a:gd name="connsiteX3" fmla="*/ 514090 w 1117518"/>
                        <a:gd name="connsiteY3" fmla="*/ 1237816 h 1239799"/>
                        <a:gd name="connsiteX4" fmla="*/ 558759 w 1117518"/>
                        <a:gd name="connsiteY4" fmla="*/ 619900 h 1239799"/>
                        <a:gd name="connsiteX5" fmla="*/ 558759 w 1117518"/>
                        <a:gd name="connsiteY5" fmla="*/ 0 h 1239799"/>
                        <a:gd name="connsiteX0" fmla="*/ 558759 w 1117518"/>
                        <a:gd name="connsiteY0" fmla="*/ 0 h 1239799"/>
                        <a:gd name="connsiteX1" fmla="*/ 1060145 w 1117518"/>
                        <a:gd name="connsiteY1" fmla="*/ 346288 h 1239799"/>
                        <a:gd name="connsiteX2" fmla="*/ 1042119 w 1117518"/>
                        <a:gd name="connsiteY2" fmla="*/ 930884 h 1239799"/>
                        <a:gd name="connsiteX3" fmla="*/ 514090 w 1117518"/>
                        <a:gd name="connsiteY3" fmla="*/ 1237816 h 1239799"/>
                      </a:gdLst>
                      <a:ahLst/>
                      <a:cxnLst>
                        <a:cxn ang="0">
                          <a:pos x="connsiteX0" y="connsiteY0"/>
                        </a:cxn>
                        <a:cxn ang="0">
                          <a:pos x="connsiteX1" y="connsiteY1"/>
                        </a:cxn>
                        <a:cxn ang="0">
                          <a:pos x="connsiteX2" y="connsiteY2"/>
                        </a:cxn>
                        <a:cxn ang="0">
                          <a:pos x="connsiteX3" y="connsiteY3"/>
                        </a:cxn>
                      </a:cxnLst>
                      <a:rect l="l" t="t" r="r" b="b"/>
                      <a:pathLst>
                        <a:path w="1117518" h="1239799" stroke="0" extrusionOk="0">
                          <a:moveTo>
                            <a:pt x="558759" y="0"/>
                          </a:moveTo>
                          <a:cubicBezTo>
                            <a:pt x="750171" y="37795"/>
                            <a:pt x="950524" y="127839"/>
                            <a:pt x="1060145" y="346288"/>
                          </a:cubicBezTo>
                          <a:cubicBezTo>
                            <a:pt x="1179170" y="526846"/>
                            <a:pt x="1116693" y="786464"/>
                            <a:pt x="1042119" y="930884"/>
                          </a:cubicBezTo>
                          <a:cubicBezTo>
                            <a:pt x="899926" y="1148936"/>
                            <a:pt x="701713" y="1288823"/>
                            <a:pt x="514090" y="1237816"/>
                          </a:cubicBezTo>
                          <a:cubicBezTo>
                            <a:pt x="539426" y="1005165"/>
                            <a:pt x="565976" y="702304"/>
                            <a:pt x="558759" y="619900"/>
                          </a:cubicBezTo>
                          <a:cubicBezTo>
                            <a:pt x="527659" y="374399"/>
                            <a:pt x="511473" y="138823"/>
                            <a:pt x="558759" y="0"/>
                          </a:cubicBezTo>
                          <a:close/>
                        </a:path>
                        <a:path w="1117518" h="1239799" fill="none" extrusionOk="0">
                          <a:moveTo>
                            <a:pt x="558759" y="0"/>
                          </a:moveTo>
                          <a:cubicBezTo>
                            <a:pt x="791039" y="33033"/>
                            <a:pt x="931182" y="133541"/>
                            <a:pt x="1060145" y="346288"/>
                          </a:cubicBezTo>
                          <a:cubicBezTo>
                            <a:pt x="1172601" y="536597"/>
                            <a:pt x="1115574" y="742368"/>
                            <a:pt x="1042119" y="930884"/>
                          </a:cubicBezTo>
                          <a:cubicBezTo>
                            <a:pt x="916415" y="1142791"/>
                            <a:pt x="750118" y="1227878"/>
                            <a:pt x="514090" y="1237816"/>
                          </a:cubicBezTo>
                        </a:path>
                      </a:pathLst>
                    </a:custGeom>
                    <ask:type>
                      <ask:lineSketchNone/>
                    </ask:type>
                  </ask:lineSketchStyleProps>
                </a:ext>
              </a:extLst>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de-DE" dirty="0"/>
            </a:p>
          </p:txBody>
        </p:sp>
        <p:cxnSp>
          <p:nvCxnSpPr>
            <p:cNvPr id="20" name="Gerader Verbinder 16">
              <a:extLst>
                <a:ext uri="{FF2B5EF4-FFF2-40B4-BE49-F238E27FC236}">
                  <a16:creationId xmlns:a16="http://schemas.microsoft.com/office/drawing/2014/main" id="{B814C6D6-02B7-39C0-C4B8-B1616AC06DD6}"/>
                </a:ext>
              </a:extLst>
            </p:cNvPr>
            <p:cNvCxnSpPr>
              <a:cxnSpLocks/>
            </p:cNvCxnSpPr>
            <p:nvPr/>
          </p:nvCxnSpPr>
          <p:spPr>
            <a:xfrm>
              <a:off x="2574283" y="3202116"/>
              <a:ext cx="0" cy="95250"/>
            </a:xfrm>
            <a:prstGeom prst="line">
              <a:avLst/>
            </a:prstGeom>
            <a:ln w="12700"/>
          </p:spPr>
          <p:style>
            <a:lnRef idx="1">
              <a:schemeClr val="dk1"/>
            </a:lnRef>
            <a:fillRef idx="0">
              <a:schemeClr val="dk1"/>
            </a:fillRef>
            <a:effectRef idx="0">
              <a:schemeClr val="dk1"/>
            </a:effectRef>
            <a:fontRef idx="minor">
              <a:schemeClr val="tx1"/>
            </a:fontRef>
          </p:style>
        </p:cxnSp>
        <p:cxnSp>
          <p:nvCxnSpPr>
            <p:cNvPr id="21" name="Gerader Verbinder 17">
              <a:extLst>
                <a:ext uri="{FF2B5EF4-FFF2-40B4-BE49-F238E27FC236}">
                  <a16:creationId xmlns:a16="http://schemas.microsoft.com/office/drawing/2014/main" id="{E969F896-CAD3-1EE5-1B37-D2C427E32CAE}"/>
                </a:ext>
              </a:extLst>
            </p:cNvPr>
            <p:cNvCxnSpPr>
              <a:cxnSpLocks/>
            </p:cNvCxnSpPr>
            <p:nvPr/>
          </p:nvCxnSpPr>
          <p:spPr>
            <a:xfrm>
              <a:off x="2831652" y="3202116"/>
              <a:ext cx="0" cy="95250"/>
            </a:xfrm>
            <a:prstGeom prst="line">
              <a:avLst/>
            </a:prstGeom>
            <a:ln w="12700"/>
          </p:spPr>
          <p:style>
            <a:lnRef idx="1">
              <a:schemeClr val="dk1"/>
            </a:lnRef>
            <a:fillRef idx="0">
              <a:schemeClr val="dk1"/>
            </a:fillRef>
            <a:effectRef idx="0">
              <a:schemeClr val="dk1"/>
            </a:effectRef>
            <a:fontRef idx="minor">
              <a:schemeClr val="tx1"/>
            </a:fontRef>
          </p:style>
        </p:cxnSp>
        <p:cxnSp>
          <p:nvCxnSpPr>
            <p:cNvPr id="22" name="Gerader Verbinder 18">
              <a:extLst>
                <a:ext uri="{FF2B5EF4-FFF2-40B4-BE49-F238E27FC236}">
                  <a16:creationId xmlns:a16="http://schemas.microsoft.com/office/drawing/2014/main" id="{1C3A7E76-B264-514F-0677-60320E620A76}"/>
                </a:ext>
              </a:extLst>
            </p:cNvPr>
            <p:cNvCxnSpPr>
              <a:cxnSpLocks/>
            </p:cNvCxnSpPr>
            <p:nvPr/>
          </p:nvCxnSpPr>
          <p:spPr>
            <a:xfrm>
              <a:off x="3559812" y="3202116"/>
              <a:ext cx="0" cy="95250"/>
            </a:xfrm>
            <a:prstGeom prst="line">
              <a:avLst/>
            </a:prstGeom>
            <a:ln w="12700"/>
          </p:spPr>
          <p:style>
            <a:lnRef idx="1">
              <a:schemeClr val="dk1"/>
            </a:lnRef>
            <a:fillRef idx="0">
              <a:schemeClr val="dk1"/>
            </a:fillRef>
            <a:effectRef idx="0">
              <a:schemeClr val="dk1"/>
            </a:effectRef>
            <a:fontRef idx="minor">
              <a:schemeClr val="tx1"/>
            </a:fontRef>
          </p:style>
        </p:cxnSp>
        <p:cxnSp>
          <p:nvCxnSpPr>
            <p:cNvPr id="23" name="Gerader Verbinder 29">
              <a:extLst>
                <a:ext uri="{FF2B5EF4-FFF2-40B4-BE49-F238E27FC236}">
                  <a16:creationId xmlns:a16="http://schemas.microsoft.com/office/drawing/2014/main" id="{378C865C-22A1-B81E-4C42-B00508F280EE}"/>
                </a:ext>
              </a:extLst>
            </p:cNvPr>
            <p:cNvCxnSpPr>
              <a:cxnSpLocks/>
            </p:cNvCxnSpPr>
            <p:nvPr/>
          </p:nvCxnSpPr>
          <p:spPr>
            <a:xfrm>
              <a:off x="4536065" y="3202116"/>
              <a:ext cx="0" cy="95250"/>
            </a:xfrm>
            <a:prstGeom prst="line">
              <a:avLst/>
            </a:prstGeom>
            <a:ln w="12700"/>
          </p:spPr>
          <p:style>
            <a:lnRef idx="1">
              <a:schemeClr val="dk1"/>
            </a:lnRef>
            <a:fillRef idx="0">
              <a:schemeClr val="dk1"/>
            </a:fillRef>
            <a:effectRef idx="0">
              <a:schemeClr val="dk1"/>
            </a:effectRef>
            <a:fontRef idx="minor">
              <a:schemeClr val="tx1"/>
            </a:fontRef>
          </p:style>
        </p:cxnSp>
        <p:sp>
          <p:nvSpPr>
            <p:cNvPr id="24" name="Textfeld 23">
              <a:extLst>
                <a:ext uri="{FF2B5EF4-FFF2-40B4-BE49-F238E27FC236}">
                  <a16:creationId xmlns:a16="http://schemas.microsoft.com/office/drawing/2014/main" id="{8FE190C1-AB8B-19F1-7BCC-B9308BB46254}"/>
                </a:ext>
              </a:extLst>
            </p:cNvPr>
            <p:cNvSpPr txBox="1"/>
            <p:nvPr/>
          </p:nvSpPr>
          <p:spPr>
            <a:xfrm>
              <a:off x="3864675" y="2210252"/>
              <a:ext cx="476221" cy="276999"/>
            </a:xfrm>
            <a:prstGeom prst="rect">
              <a:avLst/>
            </a:prstGeom>
            <a:noFill/>
          </p:spPr>
          <p:txBody>
            <a:bodyPr wrap="square" rtlCol="0">
              <a:spAutoFit/>
            </a:bodyPr>
            <a:lstStyle/>
            <a:p>
              <a:r>
                <a:rPr lang="de-DE" sz="1200" dirty="0">
                  <a:latin typeface="Comic Sans MS" panose="030F0702030302020204" pitchFamily="66" charset="0"/>
                </a:rPr>
                <a:t>1</a:t>
              </a:r>
              <a:r>
                <a:rPr lang="de-DE" sz="1200" dirty="0">
                  <a:solidFill>
                    <a:srgbClr val="FF0000"/>
                  </a:solidFill>
                  <a:latin typeface="Comic Sans MS" panose="030F0702030302020204" pitchFamily="66" charset="0"/>
                </a:rPr>
                <a:t>H</a:t>
              </a:r>
              <a:endParaRPr lang="de-DE" sz="1200" dirty="0">
                <a:solidFill>
                  <a:srgbClr val="00B0F0"/>
                </a:solidFill>
                <a:latin typeface="Comic Sans MS" panose="030F0702030302020204" pitchFamily="66" charset="0"/>
              </a:endParaRPr>
            </a:p>
          </p:txBody>
        </p:sp>
        <p:sp>
          <p:nvSpPr>
            <p:cNvPr id="25" name="Textfeld 24">
              <a:extLst>
                <a:ext uri="{FF2B5EF4-FFF2-40B4-BE49-F238E27FC236}">
                  <a16:creationId xmlns:a16="http://schemas.microsoft.com/office/drawing/2014/main" id="{428EFA5E-5B9A-F3A9-3B72-BCA333089EE6}"/>
                </a:ext>
              </a:extLst>
            </p:cNvPr>
            <p:cNvSpPr txBox="1"/>
            <p:nvPr/>
          </p:nvSpPr>
          <p:spPr>
            <a:xfrm>
              <a:off x="4326546" y="3277845"/>
              <a:ext cx="421079" cy="246221"/>
            </a:xfrm>
            <a:prstGeom prst="rect">
              <a:avLst/>
            </a:prstGeom>
            <a:noFill/>
          </p:spPr>
          <p:txBody>
            <a:bodyPr wrap="square" rtlCol="0">
              <a:spAutoFit/>
            </a:bodyPr>
            <a:lstStyle/>
            <a:p>
              <a:r>
                <a:rPr lang="de-DE" sz="1000" dirty="0">
                  <a:latin typeface="Comic Sans MS" panose="030F0702030302020204" pitchFamily="66" charset="0"/>
                </a:rPr>
                <a:t>328</a:t>
              </a:r>
            </a:p>
          </p:txBody>
        </p:sp>
      </p:grpSp>
      <p:sp>
        <p:nvSpPr>
          <p:cNvPr id="26" name="Rechteck 25">
            <a:extLst>
              <a:ext uri="{FF2B5EF4-FFF2-40B4-BE49-F238E27FC236}">
                <a16:creationId xmlns:a16="http://schemas.microsoft.com/office/drawing/2014/main" id="{8BF09985-39D9-DAE3-3B49-433473F4C900}"/>
              </a:ext>
            </a:extLst>
          </p:cNvPr>
          <p:cNvSpPr/>
          <p:nvPr/>
        </p:nvSpPr>
        <p:spPr>
          <a:xfrm>
            <a:off x="5141563" y="2156222"/>
            <a:ext cx="2316763" cy="127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200" dirty="0"/>
          </a:p>
        </p:txBody>
      </p:sp>
      <p:graphicFrame>
        <p:nvGraphicFramePr>
          <p:cNvPr id="27" name="Tabelle 26">
            <a:extLst>
              <a:ext uri="{FF2B5EF4-FFF2-40B4-BE49-F238E27FC236}">
                <a16:creationId xmlns:a16="http://schemas.microsoft.com/office/drawing/2014/main" id="{1E65863B-CAC5-BC41-F85D-2D022D7AA9D9}"/>
              </a:ext>
            </a:extLst>
          </p:cNvPr>
          <p:cNvGraphicFramePr>
            <a:graphicFrameLocks noGrp="1"/>
          </p:cNvGraphicFramePr>
          <p:nvPr>
            <p:extLst>
              <p:ext uri="{D42A27DB-BD31-4B8C-83A1-F6EECF244321}">
                <p14:modId xmlns:p14="http://schemas.microsoft.com/office/powerpoint/2010/main" val="2091002485"/>
              </p:ext>
            </p:extLst>
          </p:nvPr>
        </p:nvGraphicFramePr>
        <p:xfrm>
          <a:off x="5132969" y="2182900"/>
          <a:ext cx="2291080" cy="1250200"/>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744725829"/>
                    </a:ext>
                  </a:extLst>
                </a:gridCol>
                <a:gridCol w="208280">
                  <a:extLst>
                    <a:ext uri="{9D8B030D-6E8A-4147-A177-3AD203B41FA5}">
                      <a16:colId xmlns:a16="http://schemas.microsoft.com/office/drawing/2014/main" val="171633726"/>
                    </a:ext>
                  </a:extLst>
                </a:gridCol>
                <a:gridCol w="208280">
                  <a:extLst>
                    <a:ext uri="{9D8B030D-6E8A-4147-A177-3AD203B41FA5}">
                      <a16:colId xmlns:a16="http://schemas.microsoft.com/office/drawing/2014/main" val="3379900658"/>
                    </a:ext>
                  </a:extLst>
                </a:gridCol>
                <a:gridCol w="208280">
                  <a:extLst>
                    <a:ext uri="{9D8B030D-6E8A-4147-A177-3AD203B41FA5}">
                      <a16:colId xmlns:a16="http://schemas.microsoft.com/office/drawing/2014/main" val="4201446906"/>
                    </a:ext>
                  </a:extLst>
                </a:gridCol>
                <a:gridCol w="208280">
                  <a:extLst>
                    <a:ext uri="{9D8B030D-6E8A-4147-A177-3AD203B41FA5}">
                      <a16:colId xmlns:a16="http://schemas.microsoft.com/office/drawing/2014/main" val="498505253"/>
                    </a:ext>
                  </a:extLst>
                </a:gridCol>
                <a:gridCol w="208280">
                  <a:extLst>
                    <a:ext uri="{9D8B030D-6E8A-4147-A177-3AD203B41FA5}">
                      <a16:colId xmlns:a16="http://schemas.microsoft.com/office/drawing/2014/main" val="1474404207"/>
                    </a:ext>
                  </a:extLst>
                </a:gridCol>
                <a:gridCol w="208280">
                  <a:extLst>
                    <a:ext uri="{9D8B030D-6E8A-4147-A177-3AD203B41FA5}">
                      <a16:colId xmlns:a16="http://schemas.microsoft.com/office/drawing/2014/main" val="607436650"/>
                    </a:ext>
                  </a:extLst>
                </a:gridCol>
                <a:gridCol w="208280">
                  <a:extLst>
                    <a:ext uri="{9D8B030D-6E8A-4147-A177-3AD203B41FA5}">
                      <a16:colId xmlns:a16="http://schemas.microsoft.com/office/drawing/2014/main" val="425878482"/>
                    </a:ext>
                  </a:extLst>
                </a:gridCol>
                <a:gridCol w="208280">
                  <a:extLst>
                    <a:ext uri="{9D8B030D-6E8A-4147-A177-3AD203B41FA5}">
                      <a16:colId xmlns:a16="http://schemas.microsoft.com/office/drawing/2014/main" val="4142910540"/>
                    </a:ext>
                  </a:extLst>
                </a:gridCol>
                <a:gridCol w="208280">
                  <a:extLst>
                    <a:ext uri="{9D8B030D-6E8A-4147-A177-3AD203B41FA5}">
                      <a16:colId xmlns:a16="http://schemas.microsoft.com/office/drawing/2014/main" val="3651811155"/>
                    </a:ext>
                  </a:extLst>
                </a:gridCol>
                <a:gridCol w="208280">
                  <a:extLst>
                    <a:ext uri="{9D8B030D-6E8A-4147-A177-3AD203B41FA5}">
                      <a16:colId xmlns:a16="http://schemas.microsoft.com/office/drawing/2014/main" val="790596451"/>
                    </a:ext>
                  </a:extLst>
                </a:gridCol>
              </a:tblGrid>
              <a:tr h="312550">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683370373"/>
                  </a:ext>
                </a:extLst>
              </a:tr>
              <a:tr h="312550">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009579755"/>
                  </a:ext>
                </a:extLst>
              </a:tr>
              <a:tr h="312550">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400" dirty="0">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16256512"/>
                  </a:ext>
                </a:extLst>
              </a:tr>
              <a:tr h="312550">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400" dirty="0">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87517075"/>
                  </a:ext>
                </a:extLst>
              </a:tr>
            </a:tbl>
          </a:graphicData>
        </a:graphic>
      </p:graphicFrame>
      <p:cxnSp>
        <p:nvCxnSpPr>
          <p:cNvPr id="28" name="Gerade Verbindung 15">
            <a:extLst>
              <a:ext uri="{FF2B5EF4-FFF2-40B4-BE49-F238E27FC236}">
                <a16:creationId xmlns:a16="http://schemas.microsoft.com/office/drawing/2014/main" id="{58B90611-F727-FB49-B79D-75D5D4C60E2E}"/>
              </a:ext>
            </a:extLst>
          </p:cNvPr>
          <p:cNvCxnSpPr>
            <a:cxnSpLocks/>
          </p:cNvCxnSpPr>
          <p:nvPr/>
        </p:nvCxnSpPr>
        <p:spPr>
          <a:xfrm>
            <a:off x="5167246" y="2493492"/>
            <a:ext cx="2250915" cy="0"/>
          </a:xfrm>
          <a:prstGeom prst="line">
            <a:avLst/>
          </a:prstGeom>
          <a:ln w="19050" cap="sq" cmpd="sng"/>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41200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Abgerundetes Rechteck 14">
            <a:extLst>
              <a:ext uri="{FF2B5EF4-FFF2-40B4-BE49-F238E27FC236}">
                <a16:creationId xmlns:a16="http://schemas.microsoft.com/office/drawing/2014/main" id="{C430C01C-D758-E453-5CAC-801ACAD774FB}"/>
              </a:ext>
            </a:extLst>
          </p:cNvPr>
          <p:cNvSpPr/>
          <p:nvPr/>
        </p:nvSpPr>
        <p:spPr>
          <a:xfrm>
            <a:off x="2278380" y="1891446"/>
            <a:ext cx="4419600" cy="184235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37B27C5C-4AA5-BE75-8CC6-5EE90DF20299}"/>
              </a:ext>
            </a:extLst>
          </p:cNvPr>
          <p:cNvSpPr>
            <a:spLocks noGrp="1"/>
          </p:cNvSpPr>
          <p:nvPr>
            <p:ph type="title"/>
          </p:nvPr>
        </p:nvSpPr>
        <p:spPr/>
        <p:txBody>
          <a:bodyPr/>
          <a:lstStyle/>
          <a:p>
            <a:r>
              <a:rPr lang="de-DE" dirty="0"/>
              <a:t>Den Algorithmus verstehen</a:t>
            </a:r>
          </a:p>
        </p:txBody>
      </p:sp>
      <p:sp>
        <p:nvSpPr>
          <p:cNvPr id="3" name="Textplatzhalter 2">
            <a:extLst>
              <a:ext uri="{FF2B5EF4-FFF2-40B4-BE49-F238E27FC236}">
                <a16:creationId xmlns:a16="http://schemas.microsoft.com/office/drawing/2014/main" id="{183E675A-9DC7-0276-32F1-1036C131895B}"/>
              </a:ext>
            </a:extLst>
          </p:cNvPr>
          <p:cNvSpPr>
            <a:spLocks noGrp="1"/>
          </p:cNvSpPr>
          <p:nvPr>
            <p:ph type="body" sz="quarter" idx="13"/>
          </p:nvPr>
        </p:nvSpPr>
        <p:spPr/>
        <p:txBody>
          <a:bodyPr/>
          <a:lstStyle/>
          <a:p>
            <a:r>
              <a:rPr lang="de-DE" dirty="0"/>
              <a:t>AUFFÜLLVERFAHREN</a:t>
            </a:r>
          </a:p>
        </p:txBody>
      </p:sp>
      <p:sp>
        <p:nvSpPr>
          <p:cNvPr id="6" name="Foliennummernplatzhalter 5">
            <a:extLst>
              <a:ext uri="{FF2B5EF4-FFF2-40B4-BE49-F238E27FC236}">
                <a16:creationId xmlns:a16="http://schemas.microsoft.com/office/drawing/2014/main" id="{DF104AD0-BB6C-FE7C-56D7-D4772A665DE0}"/>
              </a:ext>
            </a:extLst>
          </p:cNvPr>
          <p:cNvSpPr>
            <a:spLocks noGrp="1"/>
          </p:cNvSpPr>
          <p:nvPr>
            <p:ph type="sldNum" sz="quarter" idx="12"/>
          </p:nvPr>
        </p:nvSpPr>
        <p:spPr/>
        <p:txBody>
          <a:bodyPr/>
          <a:lstStyle/>
          <a:p>
            <a:fld id="{C3752B7C-18A9-864D-BBCB-54A9F41B5594}" type="slidenum">
              <a:rPr lang="de-DE" smtClean="0"/>
              <a:pPr/>
              <a:t>47</a:t>
            </a:fld>
            <a:endParaRPr lang="de-DE" dirty="0"/>
          </a:p>
        </p:txBody>
      </p:sp>
      <p:sp>
        <p:nvSpPr>
          <p:cNvPr id="39" name="Rechteck 38">
            <a:extLst>
              <a:ext uri="{FF2B5EF4-FFF2-40B4-BE49-F238E27FC236}">
                <a16:creationId xmlns:a16="http://schemas.microsoft.com/office/drawing/2014/main" id="{D211ADD4-8622-1DD0-DC71-3B3CD3C11280}"/>
              </a:ext>
            </a:extLst>
          </p:cNvPr>
          <p:cNvSpPr/>
          <p:nvPr/>
        </p:nvSpPr>
        <p:spPr>
          <a:xfrm>
            <a:off x="2374147" y="2050342"/>
            <a:ext cx="2418674" cy="15341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0" name="Gerader Verbinder 39">
            <a:extLst>
              <a:ext uri="{FF2B5EF4-FFF2-40B4-BE49-F238E27FC236}">
                <a16:creationId xmlns:a16="http://schemas.microsoft.com/office/drawing/2014/main" id="{267782A0-740D-1921-5DA4-3AF2046ED6A2}"/>
              </a:ext>
            </a:extLst>
          </p:cNvPr>
          <p:cNvCxnSpPr>
            <a:cxnSpLocks/>
          </p:cNvCxnSpPr>
          <p:nvPr/>
        </p:nvCxnSpPr>
        <p:spPr>
          <a:xfrm>
            <a:off x="2401034" y="3243880"/>
            <a:ext cx="2340000" cy="0"/>
          </a:xfrm>
          <a:prstGeom prst="line">
            <a:avLst/>
          </a:prstGeom>
          <a:ln w="12700"/>
        </p:spPr>
        <p:style>
          <a:lnRef idx="1">
            <a:schemeClr val="dk1"/>
          </a:lnRef>
          <a:fillRef idx="0">
            <a:schemeClr val="dk1"/>
          </a:fillRef>
          <a:effectRef idx="0">
            <a:schemeClr val="dk1"/>
          </a:effectRef>
          <a:fontRef idx="minor">
            <a:schemeClr val="tx1"/>
          </a:fontRef>
        </p:style>
      </p:cxnSp>
      <p:sp>
        <p:nvSpPr>
          <p:cNvPr id="44" name="Textfeld 43">
            <a:extLst>
              <a:ext uri="{FF2B5EF4-FFF2-40B4-BE49-F238E27FC236}">
                <a16:creationId xmlns:a16="http://schemas.microsoft.com/office/drawing/2014/main" id="{8613868B-B8C8-E851-8B0F-04C91321FC3C}"/>
              </a:ext>
            </a:extLst>
          </p:cNvPr>
          <p:cNvSpPr txBox="1"/>
          <p:nvPr/>
        </p:nvSpPr>
        <p:spPr>
          <a:xfrm>
            <a:off x="2374147" y="3277847"/>
            <a:ext cx="421079" cy="246221"/>
          </a:xfrm>
          <a:prstGeom prst="rect">
            <a:avLst/>
          </a:prstGeom>
          <a:noFill/>
        </p:spPr>
        <p:txBody>
          <a:bodyPr wrap="square" rtlCol="0">
            <a:spAutoFit/>
          </a:bodyPr>
          <a:lstStyle/>
          <a:p>
            <a:r>
              <a:rPr lang="de-DE" sz="1000" dirty="0">
                <a:latin typeface="Comic Sans MS" panose="030F0702030302020204" pitchFamily="66" charset="0"/>
              </a:rPr>
              <a:t>173</a:t>
            </a:r>
          </a:p>
        </p:txBody>
      </p:sp>
      <p:cxnSp>
        <p:nvCxnSpPr>
          <p:cNvPr id="48" name="Gerader Verbinder 47">
            <a:extLst>
              <a:ext uri="{FF2B5EF4-FFF2-40B4-BE49-F238E27FC236}">
                <a16:creationId xmlns:a16="http://schemas.microsoft.com/office/drawing/2014/main" id="{181AD2BE-BE5A-87F2-856A-16E667522CA8}"/>
              </a:ext>
            </a:extLst>
          </p:cNvPr>
          <p:cNvCxnSpPr>
            <a:cxnSpLocks/>
          </p:cNvCxnSpPr>
          <p:nvPr/>
        </p:nvCxnSpPr>
        <p:spPr>
          <a:xfrm>
            <a:off x="2574283" y="3198323"/>
            <a:ext cx="0" cy="95250"/>
          </a:xfrm>
          <a:prstGeom prst="line">
            <a:avLst/>
          </a:prstGeom>
          <a:ln w="12700"/>
        </p:spPr>
        <p:style>
          <a:lnRef idx="1">
            <a:schemeClr val="dk1"/>
          </a:lnRef>
          <a:fillRef idx="0">
            <a:schemeClr val="dk1"/>
          </a:fillRef>
          <a:effectRef idx="0">
            <a:schemeClr val="dk1"/>
          </a:effectRef>
          <a:fontRef idx="minor">
            <a:schemeClr val="tx1"/>
          </a:fontRef>
        </p:style>
      </p:cxnSp>
      <p:sp>
        <p:nvSpPr>
          <p:cNvPr id="4" name="Abgerundete rechteckige Legende 7">
            <a:extLst>
              <a:ext uri="{FF2B5EF4-FFF2-40B4-BE49-F238E27FC236}">
                <a16:creationId xmlns:a16="http://schemas.microsoft.com/office/drawing/2014/main" id="{3092234E-4D2B-D075-A861-2DAD17BF2ACA}"/>
              </a:ext>
            </a:extLst>
          </p:cNvPr>
          <p:cNvSpPr/>
          <p:nvPr/>
        </p:nvSpPr>
        <p:spPr>
          <a:xfrm>
            <a:off x="180001" y="1670138"/>
            <a:ext cx="2004584" cy="1769140"/>
          </a:xfrm>
          <a:prstGeom prst="wedgeRoundRectCallout">
            <a:avLst>
              <a:gd name="adj1" fmla="val 49293"/>
              <a:gd name="adj2" fmla="val 6463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de-DE" sz="1600" dirty="0">
                <a:solidFill>
                  <a:schemeClr val="tx1"/>
                </a:solidFill>
              </a:rPr>
              <a:t>Ich zeichne einen Rechenstrich und trage rechts den Minuenden und links den Subtrahenden ein.</a:t>
            </a:r>
          </a:p>
        </p:txBody>
      </p:sp>
      <p:sp>
        <p:nvSpPr>
          <p:cNvPr id="7" name="Rechteck 6">
            <a:extLst>
              <a:ext uri="{FF2B5EF4-FFF2-40B4-BE49-F238E27FC236}">
                <a16:creationId xmlns:a16="http://schemas.microsoft.com/office/drawing/2014/main" id="{75118BE1-8B31-716D-C507-F0BFF8F6E999}"/>
              </a:ext>
            </a:extLst>
          </p:cNvPr>
          <p:cNvSpPr/>
          <p:nvPr/>
        </p:nvSpPr>
        <p:spPr>
          <a:xfrm>
            <a:off x="4931092" y="1984870"/>
            <a:ext cx="1656000" cy="165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12" name="Tabelle 11">
            <a:extLst>
              <a:ext uri="{FF2B5EF4-FFF2-40B4-BE49-F238E27FC236}">
                <a16:creationId xmlns:a16="http://schemas.microsoft.com/office/drawing/2014/main" id="{19F3FFE5-D42E-8625-8406-65B18C20B9B5}"/>
              </a:ext>
            </a:extLst>
          </p:cNvPr>
          <p:cNvGraphicFramePr>
            <a:graphicFrameLocks noGrp="1"/>
          </p:cNvGraphicFramePr>
          <p:nvPr>
            <p:extLst>
              <p:ext uri="{D42A27DB-BD31-4B8C-83A1-F6EECF244321}">
                <p14:modId xmlns:p14="http://schemas.microsoft.com/office/powerpoint/2010/main" val="1310796658"/>
              </p:ext>
            </p:extLst>
          </p:nvPr>
        </p:nvGraphicFramePr>
        <p:xfrm>
          <a:off x="5111092" y="2164870"/>
          <a:ext cx="1296000" cy="1296000"/>
        </p:xfrm>
        <a:graphic>
          <a:graphicData uri="http://schemas.openxmlformats.org/drawingml/2006/table">
            <a:tbl>
              <a:tblPr firstRow="1" bandRow="1">
                <a:tableStyleId>{2D5ABB26-0587-4C30-8999-92F81FD0307C}</a:tableStyleId>
              </a:tblPr>
              <a:tblGrid>
                <a:gridCol w="324000">
                  <a:extLst>
                    <a:ext uri="{9D8B030D-6E8A-4147-A177-3AD203B41FA5}">
                      <a16:colId xmlns:a16="http://schemas.microsoft.com/office/drawing/2014/main" val="2940086900"/>
                    </a:ext>
                  </a:extLst>
                </a:gridCol>
                <a:gridCol w="324000">
                  <a:extLst>
                    <a:ext uri="{9D8B030D-6E8A-4147-A177-3AD203B41FA5}">
                      <a16:colId xmlns:a16="http://schemas.microsoft.com/office/drawing/2014/main" val="3272495480"/>
                    </a:ext>
                  </a:extLst>
                </a:gridCol>
                <a:gridCol w="324000">
                  <a:extLst>
                    <a:ext uri="{9D8B030D-6E8A-4147-A177-3AD203B41FA5}">
                      <a16:colId xmlns:a16="http://schemas.microsoft.com/office/drawing/2014/main" val="1643206905"/>
                    </a:ext>
                  </a:extLst>
                </a:gridCol>
                <a:gridCol w="324000">
                  <a:extLst>
                    <a:ext uri="{9D8B030D-6E8A-4147-A177-3AD203B41FA5}">
                      <a16:colId xmlns:a16="http://schemas.microsoft.com/office/drawing/2014/main" val="540657573"/>
                    </a:ext>
                  </a:extLst>
                </a:gridCol>
              </a:tblGrid>
              <a:tr h="324000">
                <a:tc>
                  <a:txBody>
                    <a:bodyPr/>
                    <a:lstStyle/>
                    <a:p>
                      <a:pPr algn="ctr"/>
                      <a:endParaRPr lang="de-DE"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FF0000"/>
                          </a:solidFill>
                          <a:latin typeface="Comic Sans MS" panose="030F0702030302020204" pitchFamily="66"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00B0F0"/>
                          </a:solidFill>
                          <a:latin typeface="Comic Sans MS" panose="030F0702030302020204" pitchFamily="66" charset="0"/>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92D050"/>
                          </a:solidFill>
                          <a:latin typeface="Comic Sans MS" panose="030F0702030302020204" pitchFamily="66"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4927977"/>
                  </a:ext>
                </a:extLst>
              </a:tr>
              <a:tr h="324000">
                <a:tc>
                  <a:txBody>
                    <a:bodyPr/>
                    <a:lstStyle/>
                    <a:p>
                      <a:pPr algn="ctr"/>
                      <a:endParaRPr lang="de-DE" sz="140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3417284"/>
                  </a:ext>
                </a:extLst>
              </a:tr>
              <a:tr h="324000">
                <a:tc>
                  <a:txBody>
                    <a:bodyPr/>
                    <a:lstStyle/>
                    <a:p>
                      <a:pPr algn="ctr"/>
                      <a:r>
                        <a:rPr lang="de-DE" sz="1400" dirty="0">
                          <a:latin typeface="Comic Sans MS" panose="030F0702030302020204" pitchFamily="66"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6512667"/>
                  </a:ext>
                </a:extLst>
              </a:tr>
              <a:tr h="324000">
                <a:tc>
                  <a:txBody>
                    <a:bodyPr/>
                    <a:lstStyle/>
                    <a:p>
                      <a:pPr algn="ctr"/>
                      <a:endParaRPr lang="de-DE" sz="140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0784603"/>
                  </a:ext>
                </a:extLst>
              </a:tr>
            </a:tbl>
          </a:graphicData>
        </a:graphic>
      </p:graphicFrame>
      <p:cxnSp>
        <p:nvCxnSpPr>
          <p:cNvPr id="14" name="Gerade Verbindung 15">
            <a:extLst>
              <a:ext uri="{FF2B5EF4-FFF2-40B4-BE49-F238E27FC236}">
                <a16:creationId xmlns:a16="http://schemas.microsoft.com/office/drawing/2014/main" id="{8826E253-E00D-F17E-1A29-790F7169A8FC}"/>
              </a:ext>
            </a:extLst>
          </p:cNvPr>
          <p:cNvCxnSpPr>
            <a:cxnSpLocks/>
          </p:cNvCxnSpPr>
          <p:nvPr/>
        </p:nvCxnSpPr>
        <p:spPr>
          <a:xfrm>
            <a:off x="5129092" y="3142101"/>
            <a:ext cx="1260000" cy="0"/>
          </a:xfrm>
          <a:prstGeom prst="line">
            <a:avLst/>
          </a:prstGeom>
          <a:ln w="28575" cap="sq" cmpd="sng"/>
        </p:spPr>
        <p:style>
          <a:lnRef idx="3">
            <a:schemeClr val="dk1"/>
          </a:lnRef>
          <a:fillRef idx="0">
            <a:schemeClr val="dk1"/>
          </a:fillRef>
          <a:effectRef idx="2">
            <a:schemeClr val="dk1"/>
          </a:effectRef>
          <a:fontRef idx="minor">
            <a:schemeClr val="tx1"/>
          </a:fontRef>
        </p:style>
      </p:cxnSp>
      <p:sp>
        <p:nvSpPr>
          <p:cNvPr id="8" name="Inhaltsplatzhalter 12">
            <a:extLst>
              <a:ext uri="{FF2B5EF4-FFF2-40B4-BE49-F238E27FC236}">
                <a16:creationId xmlns:a16="http://schemas.microsoft.com/office/drawing/2014/main" id="{3385277B-7D2A-C09D-F60E-A9AEBE852F61}"/>
              </a:ext>
            </a:extLst>
          </p:cNvPr>
          <p:cNvSpPr txBox="1">
            <a:spLocks/>
          </p:cNvSpPr>
          <p:nvPr/>
        </p:nvSpPr>
        <p:spPr>
          <a:xfrm>
            <a:off x="252000" y="3764280"/>
            <a:ext cx="8640000" cy="2461094"/>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400"/>
              </a:spcBef>
              <a:buFont typeface="Arial" panose="020B0604020202020204" pitchFamily="34" charset="0"/>
              <a:buChar char="•"/>
            </a:pPr>
            <a:r>
              <a:rPr lang="de-DE" sz="1600" dirty="0">
                <a:latin typeface="+mn-lt"/>
              </a:rPr>
              <a:t>Der Rechenstrich wird gezeichnet und der Minuend und der Subtrahend daran notiert.</a:t>
            </a:r>
          </a:p>
          <a:p>
            <a:pPr marL="285750" indent="-285750">
              <a:lnSpc>
                <a:spcPct val="100000"/>
              </a:lnSpc>
              <a:spcBef>
                <a:spcPts val="400"/>
              </a:spcBef>
              <a:buFont typeface="Arial" panose="020B0604020202020204" pitchFamily="34" charset="0"/>
              <a:buChar char="•"/>
            </a:pPr>
            <a:endParaRPr lang="de-DE" sz="1600" dirty="0">
              <a:latin typeface="+mn-lt"/>
            </a:endParaRPr>
          </a:p>
        </p:txBody>
      </p:sp>
      <p:cxnSp>
        <p:nvCxnSpPr>
          <p:cNvPr id="9" name="Gerader Verbinder 29">
            <a:extLst>
              <a:ext uri="{FF2B5EF4-FFF2-40B4-BE49-F238E27FC236}">
                <a16:creationId xmlns:a16="http://schemas.microsoft.com/office/drawing/2014/main" id="{3B753B8D-5A69-81D2-346B-D5B429D9AB2B}"/>
              </a:ext>
            </a:extLst>
          </p:cNvPr>
          <p:cNvCxnSpPr>
            <a:cxnSpLocks/>
          </p:cNvCxnSpPr>
          <p:nvPr/>
        </p:nvCxnSpPr>
        <p:spPr>
          <a:xfrm>
            <a:off x="4536065" y="3202116"/>
            <a:ext cx="0" cy="95250"/>
          </a:xfrm>
          <a:prstGeom prst="line">
            <a:avLst/>
          </a:prstGeom>
          <a:ln w="12700"/>
        </p:spPr>
        <p:style>
          <a:lnRef idx="1">
            <a:schemeClr val="dk1"/>
          </a:lnRef>
          <a:fillRef idx="0">
            <a:schemeClr val="dk1"/>
          </a:fillRef>
          <a:effectRef idx="0">
            <a:schemeClr val="dk1"/>
          </a:effectRef>
          <a:fontRef idx="minor">
            <a:schemeClr val="tx1"/>
          </a:fontRef>
        </p:style>
      </p:cxnSp>
      <p:sp>
        <p:nvSpPr>
          <p:cNvPr id="10" name="Textfeld 9">
            <a:extLst>
              <a:ext uri="{FF2B5EF4-FFF2-40B4-BE49-F238E27FC236}">
                <a16:creationId xmlns:a16="http://schemas.microsoft.com/office/drawing/2014/main" id="{CAAC732A-8F15-4985-07E1-3D994A8BB43F}"/>
              </a:ext>
            </a:extLst>
          </p:cNvPr>
          <p:cNvSpPr txBox="1"/>
          <p:nvPr/>
        </p:nvSpPr>
        <p:spPr>
          <a:xfrm>
            <a:off x="4326546" y="3277845"/>
            <a:ext cx="421079" cy="246221"/>
          </a:xfrm>
          <a:prstGeom prst="rect">
            <a:avLst/>
          </a:prstGeom>
          <a:noFill/>
        </p:spPr>
        <p:txBody>
          <a:bodyPr wrap="square" rtlCol="0">
            <a:spAutoFit/>
          </a:bodyPr>
          <a:lstStyle/>
          <a:p>
            <a:r>
              <a:rPr lang="de-DE" sz="1000" dirty="0">
                <a:latin typeface="Comic Sans MS" panose="030F0702030302020204" pitchFamily="66" charset="0"/>
              </a:rPr>
              <a:t>328</a:t>
            </a:r>
          </a:p>
        </p:txBody>
      </p:sp>
      <p:sp>
        <p:nvSpPr>
          <p:cNvPr id="15" name="Abgerundete rechteckige Legende 14">
            <a:extLst>
              <a:ext uri="{FF2B5EF4-FFF2-40B4-BE49-F238E27FC236}">
                <a16:creationId xmlns:a16="http://schemas.microsoft.com/office/drawing/2014/main" id="{4EA00BFD-FCB7-5EF5-C6AD-A5528E01785F}"/>
              </a:ext>
            </a:extLst>
          </p:cNvPr>
          <p:cNvSpPr/>
          <p:nvPr/>
        </p:nvSpPr>
        <p:spPr>
          <a:xfrm>
            <a:off x="6791775" y="1993432"/>
            <a:ext cx="2270012" cy="1186962"/>
          </a:xfrm>
          <a:prstGeom prst="wedgeRoundRectCallout">
            <a:avLst>
              <a:gd name="adj1" fmla="val -40158"/>
              <a:gd name="adj2" fmla="val 8664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a:p>
            <a:pPr algn="ctr"/>
            <a:r>
              <a:rPr lang="de-DE" sz="1600" dirty="0">
                <a:solidFill>
                  <a:schemeClr val="tx1"/>
                </a:solidFill>
              </a:rPr>
              <a:t>Ich möchte von 173 zu 328 auffüllen.</a:t>
            </a:r>
          </a:p>
          <a:p>
            <a:pPr algn="ctr"/>
            <a:endParaRPr lang="de-DE" dirty="0">
              <a:solidFill>
                <a:schemeClr val="tx1"/>
              </a:solidFill>
            </a:endParaRPr>
          </a:p>
        </p:txBody>
      </p:sp>
    </p:spTree>
    <p:extLst>
      <p:ext uri="{BB962C8B-B14F-4D97-AF65-F5344CB8AC3E}">
        <p14:creationId xmlns:p14="http://schemas.microsoft.com/office/powerpoint/2010/main" val="33702420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Abgerundetes Rechteck 14">
            <a:extLst>
              <a:ext uri="{FF2B5EF4-FFF2-40B4-BE49-F238E27FC236}">
                <a16:creationId xmlns:a16="http://schemas.microsoft.com/office/drawing/2014/main" id="{C430C01C-D758-E453-5CAC-801ACAD774FB}"/>
              </a:ext>
            </a:extLst>
          </p:cNvPr>
          <p:cNvSpPr/>
          <p:nvPr/>
        </p:nvSpPr>
        <p:spPr>
          <a:xfrm>
            <a:off x="2278380" y="1891446"/>
            <a:ext cx="4419600" cy="184235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37B27C5C-4AA5-BE75-8CC6-5EE90DF20299}"/>
              </a:ext>
            </a:extLst>
          </p:cNvPr>
          <p:cNvSpPr>
            <a:spLocks noGrp="1"/>
          </p:cNvSpPr>
          <p:nvPr>
            <p:ph type="title"/>
          </p:nvPr>
        </p:nvSpPr>
        <p:spPr/>
        <p:txBody>
          <a:bodyPr/>
          <a:lstStyle/>
          <a:p>
            <a:r>
              <a:rPr lang="de-DE" dirty="0"/>
              <a:t>Den Algorithmus verstehen</a:t>
            </a:r>
          </a:p>
        </p:txBody>
      </p:sp>
      <p:sp>
        <p:nvSpPr>
          <p:cNvPr id="3" name="Textplatzhalter 2">
            <a:extLst>
              <a:ext uri="{FF2B5EF4-FFF2-40B4-BE49-F238E27FC236}">
                <a16:creationId xmlns:a16="http://schemas.microsoft.com/office/drawing/2014/main" id="{183E675A-9DC7-0276-32F1-1036C131895B}"/>
              </a:ext>
            </a:extLst>
          </p:cNvPr>
          <p:cNvSpPr>
            <a:spLocks noGrp="1"/>
          </p:cNvSpPr>
          <p:nvPr>
            <p:ph type="body" sz="quarter" idx="13"/>
          </p:nvPr>
        </p:nvSpPr>
        <p:spPr/>
        <p:txBody>
          <a:bodyPr/>
          <a:lstStyle/>
          <a:p>
            <a:r>
              <a:rPr lang="de-DE" dirty="0"/>
              <a:t>AUFFÜLLVERFAHREN</a:t>
            </a:r>
          </a:p>
        </p:txBody>
      </p:sp>
      <p:sp>
        <p:nvSpPr>
          <p:cNvPr id="6" name="Foliennummernplatzhalter 5">
            <a:extLst>
              <a:ext uri="{FF2B5EF4-FFF2-40B4-BE49-F238E27FC236}">
                <a16:creationId xmlns:a16="http://schemas.microsoft.com/office/drawing/2014/main" id="{DF104AD0-BB6C-FE7C-56D7-D4772A665DE0}"/>
              </a:ext>
            </a:extLst>
          </p:cNvPr>
          <p:cNvSpPr>
            <a:spLocks noGrp="1"/>
          </p:cNvSpPr>
          <p:nvPr>
            <p:ph type="sldNum" sz="quarter" idx="12"/>
          </p:nvPr>
        </p:nvSpPr>
        <p:spPr/>
        <p:txBody>
          <a:bodyPr/>
          <a:lstStyle/>
          <a:p>
            <a:fld id="{C3752B7C-18A9-864D-BBCB-54A9F41B5594}" type="slidenum">
              <a:rPr lang="de-DE" smtClean="0"/>
              <a:pPr/>
              <a:t>48</a:t>
            </a:fld>
            <a:endParaRPr lang="de-DE" dirty="0"/>
          </a:p>
        </p:txBody>
      </p:sp>
      <p:sp>
        <p:nvSpPr>
          <p:cNvPr id="39" name="Rechteck 38">
            <a:extLst>
              <a:ext uri="{FF2B5EF4-FFF2-40B4-BE49-F238E27FC236}">
                <a16:creationId xmlns:a16="http://schemas.microsoft.com/office/drawing/2014/main" id="{D211ADD4-8622-1DD0-DC71-3B3CD3C11280}"/>
              </a:ext>
            </a:extLst>
          </p:cNvPr>
          <p:cNvSpPr/>
          <p:nvPr/>
        </p:nvSpPr>
        <p:spPr>
          <a:xfrm>
            <a:off x="2374147" y="2050342"/>
            <a:ext cx="2418674" cy="15341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0" name="Gerader Verbinder 39">
            <a:extLst>
              <a:ext uri="{FF2B5EF4-FFF2-40B4-BE49-F238E27FC236}">
                <a16:creationId xmlns:a16="http://schemas.microsoft.com/office/drawing/2014/main" id="{267782A0-740D-1921-5DA4-3AF2046ED6A2}"/>
              </a:ext>
            </a:extLst>
          </p:cNvPr>
          <p:cNvCxnSpPr>
            <a:cxnSpLocks/>
          </p:cNvCxnSpPr>
          <p:nvPr/>
        </p:nvCxnSpPr>
        <p:spPr>
          <a:xfrm>
            <a:off x="2401034" y="3243880"/>
            <a:ext cx="2340000" cy="0"/>
          </a:xfrm>
          <a:prstGeom prst="line">
            <a:avLst/>
          </a:prstGeom>
          <a:ln w="12700"/>
        </p:spPr>
        <p:style>
          <a:lnRef idx="1">
            <a:schemeClr val="dk1"/>
          </a:lnRef>
          <a:fillRef idx="0">
            <a:schemeClr val="dk1"/>
          </a:fillRef>
          <a:effectRef idx="0">
            <a:schemeClr val="dk1"/>
          </a:effectRef>
          <a:fontRef idx="minor">
            <a:schemeClr val="tx1"/>
          </a:fontRef>
        </p:style>
      </p:cxnSp>
      <p:sp>
        <p:nvSpPr>
          <p:cNvPr id="41" name="Textfeld 40">
            <a:extLst>
              <a:ext uri="{FF2B5EF4-FFF2-40B4-BE49-F238E27FC236}">
                <a16:creationId xmlns:a16="http://schemas.microsoft.com/office/drawing/2014/main" id="{2C820F53-99ED-0AEB-A5AB-5FE892A8F2E6}"/>
              </a:ext>
            </a:extLst>
          </p:cNvPr>
          <p:cNvSpPr txBox="1"/>
          <p:nvPr/>
        </p:nvSpPr>
        <p:spPr>
          <a:xfrm>
            <a:off x="2524560" y="2210375"/>
            <a:ext cx="412750" cy="276999"/>
          </a:xfrm>
          <a:prstGeom prst="rect">
            <a:avLst/>
          </a:prstGeom>
          <a:noFill/>
        </p:spPr>
        <p:txBody>
          <a:bodyPr wrap="square" rtlCol="0">
            <a:spAutoFit/>
          </a:bodyPr>
          <a:lstStyle/>
          <a:p>
            <a:r>
              <a:rPr lang="de-DE" sz="1200" dirty="0">
                <a:latin typeface="Comic Sans MS" panose="030F0702030302020204" pitchFamily="66" charset="0"/>
              </a:rPr>
              <a:t>5</a:t>
            </a:r>
            <a:r>
              <a:rPr lang="de-DE" sz="1200" dirty="0">
                <a:solidFill>
                  <a:srgbClr val="92D050"/>
                </a:solidFill>
                <a:latin typeface="Comic Sans MS" panose="030F0702030302020204" pitchFamily="66" charset="0"/>
              </a:rPr>
              <a:t>E</a:t>
            </a:r>
          </a:p>
        </p:txBody>
      </p:sp>
      <p:sp>
        <p:nvSpPr>
          <p:cNvPr id="44" name="Textfeld 43">
            <a:extLst>
              <a:ext uri="{FF2B5EF4-FFF2-40B4-BE49-F238E27FC236}">
                <a16:creationId xmlns:a16="http://schemas.microsoft.com/office/drawing/2014/main" id="{8613868B-B8C8-E851-8B0F-04C91321FC3C}"/>
              </a:ext>
            </a:extLst>
          </p:cNvPr>
          <p:cNvSpPr txBox="1"/>
          <p:nvPr/>
        </p:nvSpPr>
        <p:spPr>
          <a:xfrm>
            <a:off x="2374147" y="3277847"/>
            <a:ext cx="421079" cy="246221"/>
          </a:xfrm>
          <a:prstGeom prst="rect">
            <a:avLst/>
          </a:prstGeom>
          <a:noFill/>
        </p:spPr>
        <p:txBody>
          <a:bodyPr wrap="square" rtlCol="0">
            <a:spAutoFit/>
          </a:bodyPr>
          <a:lstStyle/>
          <a:p>
            <a:r>
              <a:rPr lang="de-DE" sz="1000" dirty="0">
                <a:latin typeface="Comic Sans MS" panose="030F0702030302020204" pitchFamily="66" charset="0"/>
              </a:rPr>
              <a:t>173</a:t>
            </a:r>
          </a:p>
        </p:txBody>
      </p:sp>
      <p:sp>
        <p:nvSpPr>
          <p:cNvPr id="45" name="Textfeld 44">
            <a:extLst>
              <a:ext uri="{FF2B5EF4-FFF2-40B4-BE49-F238E27FC236}">
                <a16:creationId xmlns:a16="http://schemas.microsoft.com/office/drawing/2014/main" id="{AB59109B-8BEC-F2CB-FED0-C5F1E6922EDD}"/>
              </a:ext>
            </a:extLst>
          </p:cNvPr>
          <p:cNvSpPr txBox="1"/>
          <p:nvPr/>
        </p:nvSpPr>
        <p:spPr>
          <a:xfrm>
            <a:off x="2660162" y="3277847"/>
            <a:ext cx="421079" cy="246221"/>
          </a:xfrm>
          <a:prstGeom prst="rect">
            <a:avLst/>
          </a:prstGeom>
          <a:noFill/>
        </p:spPr>
        <p:txBody>
          <a:bodyPr wrap="square" rtlCol="0">
            <a:spAutoFit/>
          </a:bodyPr>
          <a:lstStyle/>
          <a:p>
            <a:r>
              <a:rPr lang="de-DE" sz="1000" dirty="0">
                <a:latin typeface="Comic Sans MS" panose="030F0702030302020204" pitchFamily="66" charset="0"/>
              </a:rPr>
              <a:t>178</a:t>
            </a:r>
          </a:p>
        </p:txBody>
      </p:sp>
      <p:sp>
        <p:nvSpPr>
          <p:cNvPr id="53" name="Bogen 52">
            <a:extLst>
              <a:ext uri="{FF2B5EF4-FFF2-40B4-BE49-F238E27FC236}">
                <a16:creationId xmlns:a16="http://schemas.microsoft.com/office/drawing/2014/main" id="{5BBA05D8-80A0-FCD4-2F2E-4C40EE4BF72F}"/>
              </a:ext>
            </a:extLst>
          </p:cNvPr>
          <p:cNvSpPr/>
          <p:nvPr/>
        </p:nvSpPr>
        <p:spPr>
          <a:xfrm rot="16200000">
            <a:off x="1980000" y="3082172"/>
            <a:ext cx="1446450" cy="256854"/>
          </a:xfrm>
          <a:prstGeom prst="arc">
            <a:avLst>
              <a:gd name="adj1" fmla="val 16200000"/>
              <a:gd name="adj2" fmla="val 6614194"/>
            </a:avLst>
          </a:prstGeom>
          <a:ln w="12700"/>
        </p:spPr>
        <p:style>
          <a:lnRef idx="1">
            <a:schemeClr val="accent6"/>
          </a:lnRef>
          <a:fillRef idx="0">
            <a:schemeClr val="accent6"/>
          </a:fillRef>
          <a:effectRef idx="0">
            <a:schemeClr val="accent6"/>
          </a:effectRef>
          <a:fontRef idx="minor">
            <a:schemeClr val="tx1"/>
          </a:fontRef>
        </p:style>
        <p:txBody>
          <a:bodyPr rtlCol="0" anchor="ctr"/>
          <a:lstStyle/>
          <a:p>
            <a:pPr algn="ctr"/>
            <a:endParaRPr lang="de-DE">
              <a:solidFill>
                <a:srgbClr val="92D050"/>
              </a:solidFill>
            </a:endParaRPr>
          </a:p>
        </p:txBody>
      </p:sp>
      <p:cxnSp>
        <p:nvCxnSpPr>
          <p:cNvPr id="49" name="Gerader Verbinder 48">
            <a:extLst>
              <a:ext uri="{FF2B5EF4-FFF2-40B4-BE49-F238E27FC236}">
                <a16:creationId xmlns:a16="http://schemas.microsoft.com/office/drawing/2014/main" id="{2A77B039-E125-A755-D2B8-F8D36C10834D}"/>
              </a:ext>
            </a:extLst>
          </p:cNvPr>
          <p:cNvCxnSpPr/>
          <p:nvPr/>
        </p:nvCxnSpPr>
        <p:spPr>
          <a:xfrm>
            <a:off x="2831652" y="3196800"/>
            <a:ext cx="0" cy="95250"/>
          </a:xfrm>
          <a:prstGeom prst="line">
            <a:avLst/>
          </a:prstGeom>
          <a:ln w="12700"/>
        </p:spPr>
        <p:style>
          <a:lnRef idx="1">
            <a:schemeClr val="dk1"/>
          </a:lnRef>
          <a:fillRef idx="0">
            <a:schemeClr val="dk1"/>
          </a:fillRef>
          <a:effectRef idx="0">
            <a:schemeClr val="dk1"/>
          </a:effectRef>
          <a:fontRef idx="minor">
            <a:schemeClr val="tx1"/>
          </a:fontRef>
        </p:style>
      </p:cxnSp>
      <p:cxnSp>
        <p:nvCxnSpPr>
          <p:cNvPr id="48" name="Gerader Verbinder 47">
            <a:extLst>
              <a:ext uri="{FF2B5EF4-FFF2-40B4-BE49-F238E27FC236}">
                <a16:creationId xmlns:a16="http://schemas.microsoft.com/office/drawing/2014/main" id="{181AD2BE-BE5A-87F2-856A-16E667522CA8}"/>
              </a:ext>
            </a:extLst>
          </p:cNvPr>
          <p:cNvCxnSpPr>
            <a:cxnSpLocks/>
          </p:cNvCxnSpPr>
          <p:nvPr/>
        </p:nvCxnSpPr>
        <p:spPr>
          <a:xfrm>
            <a:off x="2574283" y="3198323"/>
            <a:ext cx="0" cy="95250"/>
          </a:xfrm>
          <a:prstGeom prst="line">
            <a:avLst/>
          </a:prstGeom>
          <a:ln w="12700"/>
        </p:spPr>
        <p:style>
          <a:lnRef idx="1">
            <a:schemeClr val="dk1"/>
          </a:lnRef>
          <a:fillRef idx="0">
            <a:schemeClr val="dk1"/>
          </a:fillRef>
          <a:effectRef idx="0">
            <a:schemeClr val="dk1"/>
          </a:effectRef>
          <a:fontRef idx="minor">
            <a:schemeClr val="tx1"/>
          </a:fontRef>
        </p:style>
      </p:cxnSp>
      <p:sp>
        <p:nvSpPr>
          <p:cNvPr id="7" name="Rechteck 6">
            <a:extLst>
              <a:ext uri="{FF2B5EF4-FFF2-40B4-BE49-F238E27FC236}">
                <a16:creationId xmlns:a16="http://schemas.microsoft.com/office/drawing/2014/main" id="{75118BE1-8B31-716D-C507-F0BFF8F6E999}"/>
              </a:ext>
            </a:extLst>
          </p:cNvPr>
          <p:cNvSpPr/>
          <p:nvPr/>
        </p:nvSpPr>
        <p:spPr>
          <a:xfrm>
            <a:off x="4931092" y="1984870"/>
            <a:ext cx="1656000" cy="165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12" name="Tabelle 11">
            <a:extLst>
              <a:ext uri="{FF2B5EF4-FFF2-40B4-BE49-F238E27FC236}">
                <a16:creationId xmlns:a16="http://schemas.microsoft.com/office/drawing/2014/main" id="{19F3FFE5-D42E-8625-8406-65B18C20B9B5}"/>
              </a:ext>
            </a:extLst>
          </p:cNvPr>
          <p:cNvGraphicFramePr>
            <a:graphicFrameLocks noGrp="1"/>
          </p:cNvGraphicFramePr>
          <p:nvPr/>
        </p:nvGraphicFramePr>
        <p:xfrm>
          <a:off x="5111092" y="2164870"/>
          <a:ext cx="1296000" cy="1296000"/>
        </p:xfrm>
        <a:graphic>
          <a:graphicData uri="http://schemas.openxmlformats.org/drawingml/2006/table">
            <a:tbl>
              <a:tblPr firstRow="1" bandRow="1">
                <a:tableStyleId>{2D5ABB26-0587-4C30-8999-92F81FD0307C}</a:tableStyleId>
              </a:tblPr>
              <a:tblGrid>
                <a:gridCol w="324000">
                  <a:extLst>
                    <a:ext uri="{9D8B030D-6E8A-4147-A177-3AD203B41FA5}">
                      <a16:colId xmlns:a16="http://schemas.microsoft.com/office/drawing/2014/main" val="2940086900"/>
                    </a:ext>
                  </a:extLst>
                </a:gridCol>
                <a:gridCol w="324000">
                  <a:extLst>
                    <a:ext uri="{9D8B030D-6E8A-4147-A177-3AD203B41FA5}">
                      <a16:colId xmlns:a16="http://schemas.microsoft.com/office/drawing/2014/main" val="3272495480"/>
                    </a:ext>
                  </a:extLst>
                </a:gridCol>
                <a:gridCol w="324000">
                  <a:extLst>
                    <a:ext uri="{9D8B030D-6E8A-4147-A177-3AD203B41FA5}">
                      <a16:colId xmlns:a16="http://schemas.microsoft.com/office/drawing/2014/main" val="1643206905"/>
                    </a:ext>
                  </a:extLst>
                </a:gridCol>
                <a:gridCol w="324000">
                  <a:extLst>
                    <a:ext uri="{9D8B030D-6E8A-4147-A177-3AD203B41FA5}">
                      <a16:colId xmlns:a16="http://schemas.microsoft.com/office/drawing/2014/main" val="540657573"/>
                    </a:ext>
                  </a:extLst>
                </a:gridCol>
              </a:tblGrid>
              <a:tr h="324000">
                <a:tc>
                  <a:txBody>
                    <a:bodyPr/>
                    <a:lstStyle/>
                    <a:p>
                      <a:pPr algn="ctr"/>
                      <a:endParaRPr lang="de-DE"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FF0000"/>
                          </a:solidFill>
                          <a:latin typeface="Comic Sans MS" panose="030F0702030302020204" pitchFamily="66"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00B0F0"/>
                          </a:solidFill>
                          <a:latin typeface="Comic Sans MS" panose="030F0702030302020204" pitchFamily="66" charset="0"/>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92D050"/>
                          </a:solidFill>
                          <a:latin typeface="Comic Sans MS" panose="030F0702030302020204" pitchFamily="66"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4927977"/>
                  </a:ext>
                </a:extLst>
              </a:tr>
              <a:tr h="324000">
                <a:tc>
                  <a:txBody>
                    <a:bodyPr/>
                    <a:lstStyle/>
                    <a:p>
                      <a:pPr algn="ctr"/>
                      <a:endParaRPr lang="de-DE" sz="140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3417284"/>
                  </a:ext>
                </a:extLst>
              </a:tr>
              <a:tr h="324000">
                <a:tc>
                  <a:txBody>
                    <a:bodyPr/>
                    <a:lstStyle/>
                    <a:p>
                      <a:pPr algn="ctr"/>
                      <a:r>
                        <a:rPr lang="de-DE" sz="1400" dirty="0">
                          <a:latin typeface="Comic Sans MS" panose="030F0702030302020204" pitchFamily="66"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6512667"/>
                  </a:ext>
                </a:extLst>
              </a:tr>
              <a:tr h="324000">
                <a:tc>
                  <a:txBody>
                    <a:bodyPr/>
                    <a:lstStyle/>
                    <a:p>
                      <a:pPr algn="ctr"/>
                      <a:endParaRPr lang="de-DE" sz="140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0784603"/>
                  </a:ext>
                </a:extLst>
              </a:tr>
            </a:tbl>
          </a:graphicData>
        </a:graphic>
      </p:graphicFrame>
      <p:cxnSp>
        <p:nvCxnSpPr>
          <p:cNvPr id="14" name="Gerade Verbindung 15">
            <a:extLst>
              <a:ext uri="{FF2B5EF4-FFF2-40B4-BE49-F238E27FC236}">
                <a16:creationId xmlns:a16="http://schemas.microsoft.com/office/drawing/2014/main" id="{8826E253-E00D-F17E-1A29-790F7169A8FC}"/>
              </a:ext>
            </a:extLst>
          </p:cNvPr>
          <p:cNvCxnSpPr>
            <a:cxnSpLocks/>
          </p:cNvCxnSpPr>
          <p:nvPr/>
        </p:nvCxnSpPr>
        <p:spPr>
          <a:xfrm>
            <a:off x="5129092" y="3142101"/>
            <a:ext cx="1260000" cy="0"/>
          </a:xfrm>
          <a:prstGeom prst="line">
            <a:avLst/>
          </a:prstGeom>
          <a:ln w="28575" cap="sq" cmpd="sng"/>
        </p:spPr>
        <p:style>
          <a:lnRef idx="3">
            <a:schemeClr val="dk1"/>
          </a:lnRef>
          <a:fillRef idx="0">
            <a:schemeClr val="dk1"/>
          </a:fillRef>
          <a:effectRef idx="2">
            <a:schemeClr val="dk1"/>
          </a:effectRef>
          <a:fontRef idx="minor">
            <a:schemeClr val="tx1"/>
          </a:fontRef>
        </p:style>
      </p:cxnSp>
      <p:sp>
        <p:nvSpPr>
          <p:cNvPr id="8" name="Inhaltsplatzhalter 12">
            <a:extLst>
              <a:ext uri="{FF2B5EF4-FFF2-40B4-BE49-F238E27FC236}">
                <a16:creationId xmlns:a16="http://schemas.microsoft.com/office/drawing/2014/main" id="{3385277B-7D2A-C09D-F60E-A9AEBE852F61}"/>
              </a:ext>
            </a:extLst>
          </p:cNvPr>
          <p:cNvSpPr txBox="1">
            <a:spLocks/>
          </p:cNvSpPr>
          <p:nvPr/>
        </p:nvSpPr>
        <p:spPr>
          <a:xfrm>
            <a:off x="252000" y="3764280"/>
            <a:ext cx="8640000" cy="2461094"/>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400"/>
              </a:spcBef>
              <a:buFont typeface="Arial" panose="020B0604020202020204" pitchFamily="34" charset="0"/>
              <a:buChar char="•"/>
            </a:pPr>
            <a:r>
              <a:rPr lang="de-DE" sz="1600" dirty="0">
                <a:latin typeface="+mn-lt"/>
              </a:rPr>
              <a:t>Der Rechenstrich wird gezeichnet und der Minuend und der Subtrahend daran notiert.</a:t>
            </a:r>
          </a:p>
          <a:p>
            <a:pPr marL="285750" indent="-285750">
              <a:lnSpc>
                <a:spcPct val="100000"/>
              </a:lnSpc>
              <a:spcBef>
                <a:spcPts val="400"/>
              </a:spcBef>
              <a:buFont typeface="Arial" panose="020B0604020202020204" pitchFamily="34" charset="0"/>
              <a:buChar char="•"/>
            </a:pPr>
            <a:r>
              <a:rPr lang="de-DE" sz="1600" dirty="0">
                <a:latin typeface="+mn-lt"/>
              </a:rPr>
              <a:t>Ausgehend von den Einern des Subtrahenden wird zu den Einern des Minuenden ergänzt.</a:t>
            </a:r>
          </a:p>
          <a:p>
            <a:pPr marL="285750" indent="-285750">
              <a:lnSpc>
                <a:spcPct val="100000"/>
              </a:lnSpc>
              <a:spcBef>
                <a:spcPts val="400"/>
              </a:spcBef>
              <a:buFont typeface="Arial" panose="020B0604020202020204" pitchFamily="34" charset="0"/>
              <a:buChar char="•"/>
            </a:pPr>
            <a:endParaRPr lang="de-DE" sz="1600" dirty="0">
              <a:latin typeface="+mn-lt"/>
            </a:endParaRPr>
          </a:p>
          <a:p>
            <a:pPr marL="285750" indent="-285750">
              <a:lnSpc>
                <a:spcPct val="100000"/>
              </a:lnSpc>
              <a:spcBef>
                <a:spcPts val="400"/>
              </a:spcBef>
              <a:buFont typeface="Arial" panose="020B0604020202020204" pitchFamily="34" charset="0"/>
              <a:buChar char="•"/>
            </a:pPr>
            <a:endParaRPr lang="de-DE" sz="1600" dirty="0">
              <a:latin typeface="+mn-lt"/>
            </a:endParaRPr>
          </a:p>
        </p:txBody>
      </p:sp>
      <p:cxnSp>
        <p:nvCxnSpPr>
          <p:cNvPr id="9" name="Gerader Verbinder 29">
            <a:extLst>
              <a:ext uri="{FF2B5EF4-FFF2-40B4-BE49-F238E27FC236}">
                <a16:creationId xmlns:a16="http://schemas.microsoft.com/office/drawing/2014/main" id="{E30EFC8F-5C91-F4A6-5BDC-E8BDE06031E2}"/>
              </a:ext>
            </a:extLst>
          </p:cNvPr>
          <p:cNvCxnSpPr>
            <a:cxnSpLocks/>
          </p:cNvCxnSpPr>
          <p:nvPr/>
        </p:nvCxnSpPr>
        <p:spPr>
          <a:xfrm>
            <a:off x="4536065" y="3202116"/>
            <a:ext cx="0" cy="95250"/>
          </a:xfrm>
          <a:prstGeom prst="line">
            <a:avLst/>
          </a:prstGeom>
          <a:ln w="12700"/>
        </p:spPr>
        <p:style>
          <a:lnRef idx="1">
            <a:schemeClr val="dk1"/>
          </a:lnRef>
          <a:fillRef idx="0">
            <a:schemeClr val="dk1"/>
          </a:fillRef>
          <a:effectRef idx="0">
            <a:schemeClr val="dk1"/>
          </a:effectRef>
          <a:fontRef idx="minor">
            <a:schemeClr val="tx1"/>
          </a:fontRef>
        </p:style>
      </p:cxnSp>
      <p:sp>
        <p:nvSpPr>
          <p:cNvPr id="10" name="Textfeld 9">
            <a:extLst>
              <a:ext uri="{FF2B5EF4-FFF2-40B4-BE49-F238E27FC236}">
                <a16:creationId xmlns:a16="http://schemas.microsoft.com/office/drawing/2014/main" id="{F32A0D88-1701-0171-9D68-8334FBCAAC8F}"/>
              </a:ext>
            </a:extLst>
          </p:cNvPr>
          <p:cNvSpPr txBox="1"/>
          <p:nvPr/>
        </p:nvSpPr>
        <p:spPr>
          <a:xfrm>
            <a:off x="4326546" y="3277845"/>
            <a:ext cx="421079" cy="246221"/>
          </a:xfrm>
          <a:prstGeom prst="rect">
            <a:avLst/>
          </a:prstGeom>
          <a:noFill/>
        </p:spPr>
        <p:txBody>
          <a:bodyPr wrap="square" rtlCol="0">
            <a:spAutoFit/>
          </a:bodyPr>
          <a:lstStyle/>
          <a:p>
            <a:r>
              <a:rPr lang="de-DE" sz="1000" dirty="0">
                <a:latin typeface="Comic Sans MS" panose="030F0702030302020204" pitchFamily="66" charset="0"/>
              </a:rPr>
              <a:t>328</a:t>
            </a:r>
          </a:p>
        </p:txBody>
      </p:sp>
      <p:sp>
        <p:nvSpPr>
          <p:cNvPr id="17" name="Abgerundete rechteckige Legende 7">
            <a:extLst>
              <a:ext uri="{FF2B5EF4-FFF2-40B4-BE49-F238E27FC236}">
                <a16:creationId xmlns:a16="http://schemas.microsoft.com/office/drawing/2014/main" id="{42BBA70D-42D8-F8EA-7643-4A2F89873E8B}"/>
              </a:ext>
            </a:extLst>
          </p:cNvPr>
          <p:cNvSpPr/>
          <p:nvPr/>
        </p:nvSpPr>
        <p:spPr>
          <a:xfrm>
            <a:off x="180001" y="1670138"/>
            <a:ext cx="2004584" cy="1769140"/>
          </a:xfrm>
          <a:prstGeom prst="wedgeRoundRectCallout">
            <a:avLst>
              <a:gd name="adj1" fmla="val 49293"/>
              <a:gd name="adj2" fmla="val 6463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de-DE" sz="1600" dirty="0">
                <a:solidFill>
                  <a:schemeClr val="tx1"/>
                </a:solidFill>
              </a:rPr>
              <a:t>Ich ergänze als erstes von den 3 </a:t>
            </a:r>
            <a:r>
              <a:rPr lang="de-DE" sz="1600" dirty="0" err="1">
                <a:solidFill>
                  <a:schemeClr val="tx1"/>
                </a:solidFill>
              </a:rPr>
              <a:t>Einern</a:t>
            </a:r>
            <a:r>
              <a:rPr lang="de-DE" sz="1600" dirty="0">
                <a:solidFill>
                  <a:schemeClr val="tx1"/>
                </a:solidFill>
              </a:rPr>
              <a:t> bis zu 8 </a:t>
            </a:r>
            <a:r>
              <a:rPr lang="de-DE" sz="1600" dirty="0" err="1">
                <a:solidFill>
                  <a:schemeClr val="tx1"/>
                </a:solidFill>
              </a:rPr>
              <a:t>Einern</a:t>
            </a:r>
            <a:r>
              <a:rPr lang="de-DE" sz="1600" dirty="0">
                <a:solidFill>
                  <a:schemeClr val="tx1"/>
                </a:solidFill>
              </a:rPr>
              <a:t>, also 5 Einer und lande bei 178.</a:t>
            </a:r>
          </a:p>
        </p:txBody>
      </p:sp>
      <p:sp>
        <p:nvSpPr>
          <p:cNvPr id="13" name="Abgerundete rechteckige Legende 12">
            <a:extLst>
              <a:ext uri="{FF2B5EF4-FFF2-40B4-BE49-F238E27FC236}">
                <a16:creationId xmlns:a16="http://schemas.microsoft.com/office/drawing/2014/main" id="{2E84C46F-50BA-4BA2-34C0-157C9FA65629}"/>
              </a:ext>
            </a:extLst>
          </p:cNvPr>
          <p:cNvSpPr/>
          <p:nvPr/>
        </p:nvSpPr>
        <p:spPr>
          <a:xfrm>
            <a:off x="6791775" y="1993432"/>
            <a:ext cx="2270012" cy="1186962"/>
          </a:xfrm>
          <a:prstGeom prst="wedgeRoundRectCallout">
            <a:avLst>
              <a:gd name="adj1" fmla="val -40158"/>
              <a:gd name="adj2" fmla="val 8664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Ich ergänze von 3 </a:t>
            </a:r>
            <a:r>
              <a:rPr lang="de-DE" sz="1600" dirty="0" err="1">
                <a:solidFill>
                  <a:schemeClr val="tx1"/>
                </a:solidFill>
              </a:rPr>
              <a:t>Einern</a:t>
            </a:r>
            <a:r>
              <a:rPr lang="de-DE" sz="1600" dirty="0">
                <a:solidFill>
                  <a:schemeClr val="tx1"/>
                </a:solidFill>
              </a:rPr>
              <a:t> zu 8 </a:t>
            </a:r>
            <a:r>
              <a:rPr lang="de-DE" sz="1600" dirty="0" err="1">
                <a:solidFill>
                  <a:schemeClr val="tx1"/>
                </a:solidFill>
              </a:rPr>
              <a:t>Einern</a:t>
            </a:r>
            <a:r>
              <a:rPr lang="de-DE" sz="1600" dirty="0">
                <a:solidFill>
                  <a:schemeClr val="tx1"/>
                </a:solidFill>
              </a:rPr>
              <a:t>. Das sind 5 Einer. Ich schreibe 5.</a:t>
            </a:r>
          </a:p>
        </p:txBody>
      </p:sp>
    </p:spTree>
    <p:extLst>
      <p:ext uri="{BB962C8B-B14F-4D97-AF65-F5344CB8AC3E}">
        <p14:creationId xmlns:p14="http://schemas.microsoft.com/office/powerpoint/2010/main" val="1195771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Abgerundetes Rechteck 14">
            <a:extLst>
              <a:ext uri="{FF2B5EF4-FFF2-40B4-BE49-F238E27FC236}">
                <a16:creationId xmlns:a16="http://schemas.microsoft.com/office/drawing/2014/main" id="{C430C01C-D758-E453-5CAC-801ACAD774FB}"/>
              </a:ext>
            </a:extLst>
          </p:cNvPr>
          <p:cNvSpPr/>
          <p:nvPr/>
        </p:nvSpPr>
        <p:spPr>
          <a:xfrm>
            <a:off x="2278380" y="1891446"/>
            <a:ext cx="4419600" cy="184235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37B27C5C-4AA5-BE75-8CC6-5EE90DF20299}"/>
              </a:ext>
            </a:extLst>
          </p:cNvPr>
          <p:cNvSpPr>
            <a:spLocks noGrp="1"/>
          </p:cNvSpPr>
          <p:nvPr>
            <p:ph type="title"/>
          </p:nvPr>
        </p:nvSpPr>
        <p:spPr/>
        <p:txBody>
          <a:bodyPr/>
          <a:lstStyle/>
          <a:p>
            <a:r>
              <a:rPr lang="de-DE" dirty="0"/>
              <a:t>Den Algorithmus verstehen</a:t>
            </a:r>
          </a:p>
        </p:txBody>
      </p:sp>
      <p:sp>
        <p:nvSpPr>
          <p:cNvPr id="3" name="Textplatzhalter 2">
            <a:extLst>
              <a:ext uri="{FF2B5EF4-FFF2-40B4-BE49-F238E27FC236}">
                <a16:creationId xmlns:a16="http://schemas.microsoft.com/office/drawing/2014/main" id="{183E675A-9DC7-0276-32F1-1036C131895B}"/>
              </a:ext>
            </a:extLst>
          </p:cNvPr>
          <p:cNvSpPr>
            <a:spLocks noGrp="1"/>
          </p:cNvSpPr>
          <p:nvPr>
            <p:ph type="body" sz="quarter" idx="13"/>
          </p:nvPr>
        </p:nvSpPr>
        <p:spPr/>
        <p:txBody>
          <a:bodyPr/>
          <a:lstStyle/>
          <a:p>
            <a:r>
              <a:rPr lang="de-DE" dirty="0"/>
              <a:t>AUFFÜLLVERFAHREN</a:t>
            </a:r>
          </a:p>
        </p:txBody>
      </p:sp>
      <p:sp>
        <p:nvSpPr>
          <p:cNvPr id="6" name="Foliennummernplatzhalter 5">
            <a:extLst>
              <a:ext uri="{FF2B5EF4-FFF2-40B4-BE49-F238E27FC236}">
                <a16:creationId xmlns:a16="http://schemas.microsoft.com/office/drawing/2014/main" id="{DF104AD0-BB6C-FE7C-56D7-D4772A665DE0}"/>
              </a:ext>
            </a:extLst>
          </p:cNvPr>
          <p:cNvSpPr>
            <a:spLocks noGrp="1"/>
          </p:cNvSpPr>
          <p:nvPr>
            <p:ph type="sldNum" sz="quarter" idx="12"/>
          </p:nvPr>
        </p:nvSpPr>
        <p:spPr/>
        <p:txBody>
          <a:bodyPr/>
          <a:lstStyle/>
          <a:p>
            <a:fld id="{C3752B7C-18A9-864D-BBCB-54A9F41B5594}" type="slidenum">
              <a:rPr lang="de-DE" smtClean="0"/>
              <a:pPr/>
              <a:t>49</a:t>
            </a:fld>
            <a:endParaRPr lang="de-DE" dirty="0"/>
          </a:p>
        </p:txBody>
      </p:sp>
      <p:sp>
        <p:nvSpPr>
          <p:cNvPr id="11" name="Rechteck 10">
            <a:extLst>
              <a:ext uri="{FF2B5EF4-FFF2-40B4-BE49-F238E27FC236}">
                <a16:creationId xmlns:a16="http://schemas.microsoft.com/office/drawing/2014/main" id="{B588E537-0FE0-E812-72AA-36EA0CBBAA43}"/>
              </a:ext>
            </a:extLst>
          </p:cNvPr>
          <p:cNvSpPr/>
          <p:nvPr/>
        </p:nvSpPr>
        <p:spPr>
          <a:xfrm>
            <a:off x="2374147" y="2050342"/>
            <a:ext cx="2418674" cy="15341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2" name="Gerader Verbinder 11">
            <a:extLst>
              <a:ext uri="{FF2B5EF4-FFF2-40B4-BE49-F238E27FC236}">
                <a16:creationId xmlns:a16="http://schemas.microsoft.com/office/drawing/2014/main" id="{A5968430-C3FE-0BD0-8DE4-13208D341626}"/>
              </a:ext>
            </a:extLst>
          </p:cNvPr>
          <p:cNvCxnSpPr>
            <a:cxnSpLocks/>
          </p:cNvCxnSpPr>
          <p:nvPr/>
        </p:nvCxnSpPr>
        <p:spPr>
          <a:xfrm>
            <a:off x="2401034" y="3243880"/>
            <a:ext cx="2340000" cy="0"/>
          </a:xfrm>
          <a:prstGeom prst="line">
            <a:avLst/>
          </a:prstGeom>
          <a:ln w="12700"/>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54F595B3-0562-6D97-668B-BC3019198397}"/>
              </a:ext>
            </a:extLst>
          </p:cNvPr>
          <p:cNvSpPr txBox="1"/>
          <p:nvPr/>
        </p:nvSpPr>
        <p:spPr>
          <a:xfrm>
            <a:off x="2524560" y="2210375"/>
            <a:ext cx="412750" cy="276999"/>
          </a:xfrm>
          <a:prstGeom prst="rect">
            <a:avLst/>
          </a:prstGeom>
          <a:noFill/>
        </p:spPr>
        <p:txBody>
          <a:bodyPr wrap="square" rtlCol="0">
            <a:spAutoFit/>
          </a:bodyPr>
          <a:lstStyle/>
          <a:p>
            <a:r>
              <a:rPr lang="de-DE" sz="1200" dirty="0">
                <a:latin typeface="Comic Sans MS" panose="030F0702030302020204" pitchFamily="66" charset="0"/>
              </a:rPr>
              <a:t>5</a:t>
            </a:r>
            <a:r>
              <a:rPr lang="de-DE" sz="1200" dirty="0">
                <a:solidFill>
                  <a:srgbClr val="92D050"/>
                </a:solidFill>
                <a:latin typeface="Comic Sans MS" panose="030F0702030302020204" pitchFamily="66" charset="0"/>
              </a:rPr>
              <a:t>E</a:t>
            </a:r>
          </a:p>
        </p:txBody>
      </p:sp>
      <p:sp>
        <p:nvSpPr>
          <p:cNvPr id="15" name="Textfeld 14">
            <a:extLst>
              <a:ext uri="{FF2B5EF4-FFF2-40B4-BE49-F238E27FC236}">
                <a16:creationId xmlns:a16="http://schemas.microsoft.com/office/drawing/2014/main" id="{244B56D4-333C-697F-04D9-95889DC9234A}"/>
              </a:ext>
            </a:extLst>
          </p:cNvPr>
          <p:cNvSpPr txBox="1"/>
          <p:nvPr/>
        </p:nvSpPr>
        <p:spPr>
          <a:xfrm>
            <a:off x="2374147" y="3277847"/>
            <a:ext cx="421079" cy="246221"/>
          </a:xfrm>
          <a:prstGeom prst="rect">
            <a:avLst/>
          </a:prstGeom>
          <a:noFill/>
        </p:spPr>
        <p:txBody>
          <a:bodyPr wrap="square" rtlCol="0">
            <a:spAutoFit/>
          </a:bodyPr>
          <a:lstStyle/>
          <a:p>
            <a:r>
              <a:rPr lang="de-DE" sz="1000" dirty="0">
                <a:latin typeface="Comic Sans MS" panose="030F0702030302020204" pitchFamily="66" charset="0"/>
              </a:rPr>
              <a:t>173</a:t>
            </a:r>
          </a:p>
        </p:txBody>
      </p:sp>
      <p:sp>
        <p:nvSpPr>
          <p:cNvPr id="16" name="Textfeld 15">
            <a:extLst>
              <a:ext uri="{FF2B5EF4-FFF2-40B4-BE49-F238E27FC236}">
                <a16:creationId xmlns:a16="http://schemas.microsoft.com/office/drawing/2014/main" id="{E03668DF-57E1-C4E3-7355-A923F72FDED9}"/>
              </a:ext>
            </a:extLst>
          </p:cNvPr>
          <p:cNvSpPr txBox="1"/>
          <p:nvPr/>
        </p:nvSpPr>
        <p:spPr>
          <a:xfrm>
            <a:off x="2660162" y="3277847"/>
            <a:ext cx="421079" cy="246221"/>
          </a:xfrm>
          <a:prstGeom prst="rect">
            <a:avLst/>
          </a:prstGeom>
          <a:noFill/>
        </p:spPr>
        <p:txBody>
          <a:bodyPr wrap="square" rtlCol="0">
            <a:spAutoFit/>
          </a:bodyPr>
          <a:lstStyle/>
          <a:p>
            <a:r>
              <a:rPr lang="de-DE" sz="1000" dirty="0">
                <a:latin typeface="Comic Sans MS" panose="030F0702030302020204" pitchFamily="66" charset="0"/>
              </a:rPr>
              <a:t>178</a:t>
            </a:r>
          </a:p>
        </p:txBody>
      </p:sp>
      <p:sp>
        <p:nvSpPr>
          <p:cNvPr id="19" name="Bogen 18">
            <a:extLst>
              <a:ext uri="{FF2B5EF4-FFF2-40B4-BE49-F238E27FC236}">
                <a16:creationId xmlns:a16="http://schemas.microsoft.com/office/drawing/2014/main" id="{07F680E6-018C-484B-4FE8-44FD6B6FA262}"/>
              </a:ext>
            </a:extLst>
          </p:cNvPr>
          <p:cNvSpPr/>
          <p:nvPr/>
        </p:nvSpPr>
        <p:spPr>
          <a:xfrm rot="16200000">
            <a:off x="1980000" y="3082172"/>
            <a:ext cx="1446450" cy="256854"/>
          </a:xfrm>
          <a:prstGeom prst="arc">
            <a:avLst>
              <a:gd name="adj1" fmla="val 16200000"/>
              <a:gd name="adj2" fmla="val 6614194"/>
            </a:avLst>
          </a:prstGeom>
          <a:ln w="12700"/>
        </p:spPr>
        <p:style>
          <a:lnRef idx="1">
            <a:schemeClr val="accent6"/>
          </a:lnRef>
          <a:fillRef idx="0">
            <a:schemeClr val="accent6"/>
          </a:fillRef>
          <a:effectRef idx="0">
            <a:schemeClr val="accent6"/>
          </a:effectRef>
          <a:fontRef idx="minor">
            <a:schemeClr val="tx1"/>
          </a:fontRef>
        </p:style>
        <p:txBody>
          <a:bodyPr rtlCol="0" anchor="ctr"/>
          <a:lstStyle/>
          <a:p>
            <a:pPr algn="ctr"/>
            <a:endParaRPr lang="de-DE">
              <a:solidFill>
                <a:srgbClr val="92D050"/>
              </a:solidFill>
            </a:endParaRPr>
          </a:p>
        </p:txBody>
      </p:sp>
      <p:sp>
        <p:nvSpPr>
          <p:cNvPr id="20" name="Bogen 19">
            <a:extLst>
              <a:ext uri="{FF2B5EF4-FFF2-40B4-BE49-F238E27FC236}">
                <a16:creationId xmlns:a16="http://schemas.microsoft.com/office/drawing/2014/main" id="{AC6B57F2-D94D-C269-3EBD-C3AB29658F01}"/>
              </a:ext>
            </a:extLst>
          </p:cNvPr>
          <p:cNvSpPr/>
          <p:nvPr/>
        </p:nvSpPr>
        <p:spPr>
          <a:xfrm rot="16200000">
            <a:off x="2458166" y="2863914"/>
            <a:ext cx="1478191" cy="725101"/>
          </a:xfrm>
          <a:prstGeom prst="arc">
            <a:avLst>
              <a:gd name="adj1" fmla="val 16200000"/>
              <a:gd name="adj2" fmla="val 5423893"/>
            </a:avLst>
          </a:prstGeom>
          <a:ln w="12700"/>
        </p:spPr>
        <p:style>
          <a:lnRef idx="1">
            <a:schemeClr val="accent5"/>
          </a:lnRef>
          <a:fillRef idx="0">
            <a:schemeClr val="accent5"/>
          </a:fillRef>
          <a:effectRef idx="0">
            <a:schemeClr val="accent5"/>
          </a:effectRef>
          <a:fontRef idx="minor">
            <a:schemeClr val="tx1"/>
          </a:fontRef>
        </p:style>
        <p:txBody>
          <a:bodyPr rtlCol="0" anchor="ctr"/>
          <a:lstStyle/>
          <a:p>
            <a:pPr algn="ctr"/>
            <a:endParaRPr lang="de-DE"/>
          </a:p>
        </p:txBody>
      </p:sp>
      <p:cxnSp>
        <p:nvCxnSpPr>
          <p:cNvPr id="18" name="Gerader Verbinder 17">
            <a:extLst>
              <a:ext uri="{FF2B5EF4-FFF2-40B4-BE49-F238E27FC236}">
                <a16:creationId xmlns:a16="http://schemas.microsoft.com/office/drawing/2014/main" id="{E733FD63-DA81-7C92-B288-4778ED7A83FC}"/>
              </a:ext>
            </a:extLst>
          </p:cNvPr>
          <p:cNvCxnSpPr>
            <a:cxnSpLocks/>
          </p:cNvCxnSpPr>
          <p:nvPr/>
        </p:nvCxnSpPr>
        <p:spPr>
          <a:xfrm>
            <a:off x="2574283" y="3202116"/>
            <a:ext cx="0" cy="95250"/>
          </a:xfrm>
          <a:prstGeom prst="line">
            <a:avLst/>
          </a:prstGeom>
          <a:ln w="12700"/>
        </p:spPr>
        <p:style>
          <a:lnRef idx="1">
            <a:schemeClr val="dk1"/>
          </a:lnRef>
          <a:fillRef idx="0">
            <a:schemeClr val="dk1"/>
          </a:fillRef>
          <a:effectRef idx="0">
            <a:schemeClr val="dk1"/>
          </a:effectRef>
          <a:fontRef idx="minor">
            <a:schemeClr val="tx1"/>
          </a:fontRef>
        </p:style>
      </p:cxnSp>
      <p:cxnSp>
        <p:nvCxnSpPr>
          <p:cNvPr id="17" name="Gerader Verbinder 16">
            <a:extLst>
              <a:ext uri="{FF2B5EF4-FFF2-40B4-BE49-F238E27FC236}">
                <a16:creationId xmlns:a16="http://schemas.microsoft.com/office/drawing/2014/main" id="{7E590E9B-070A-630E-AAB3-6E71DA9DEA35}"/>
              </a:ext>
            </a:extLst>
          </p:cNvPr>
          <p:cNvCxnSpPr>
            <a:cxnSpLocks/>
          </p:cNvCxnSpPr>
          <p:nvPr/>
        </p:nvCxnSpPr>
        <p:spPr>
          <a:xfrm>
            <a:off x="2831652" y="3202116"/>
            <a:ext cx="0" cy="95250"/>
          </a:xfrm>
          <a:prstGeom prst="line">
            <a:avLst/>
          </a:prstGeom>
          <a:ln w="12700"/>
        </p:spPr>
        <p:style>
          <a:lnRef idx="1">
            <a:schemeClr val="dk1"/>
          </a:lnRef>
          <a:fillRef idx="0">
            <a:schemeClr val="dk1"/>
          </a:fillRef>
          <a:effectRef idx="0">
            <a:schemeClr val="dk1"/>
          </a:effectRef>
          <a:fontRef idx="minor">
            <a:schemeClr val="tx1"/>
          </a:fontRef>
        </p:style>
      </p:cxnSp>
      <p:cxnSp>
        <p:nvCxnSpPr>
          <p:cNvPr id="21" name="Gerader Verbinder 20">
            <a:extLst>
              <a:ext uri="{FF2B5EF4-FFF2-40B4-BE49-F238E27FC236}">
                <a16:creationId xmlns:a16="http://schemas.microsoft.com/office/drawing/2014/main" id="{B7341A78-C3B7-A72C-D904-AD988EACBD78}"/>
              </a:ext>
            </a:extLst>
          </p:cNvPr>
          <p:cNvCxnSpPr>
            <a:cxnSpLocks/>
          </p:cNvCxnSpPr>
          <p:nvPr/>
        </p:nvCxnSpPr>
        <p:spPr>
          <a:xfrm>
            <a:off x="3559812" y="3202116"/>
            <a:ext cx="0" cy="95250"/>
          </a:xfrm>
          <a:prstGeom prst="line">
            <a:avLst/>
          </a:prstGeom>
          <a:ln w="12700"/>
        </p:spPr>
        <p:style>
          <a:lnRef idx="1">
            <a:schemeClr val="dk1"/>
          </a:lnRef>
          <a:fillRef idx="0">
            <a:schemeClr val="dk1"/>
          </a:fillRef>
          <a:effectRef idx="0">
            <a:schemeClr val="dk1"/>
          </a:effectRef>
          <a:fontRef idx="minor">
            <a:schemeClr val="tx1"/>
          </a:fontRef>
        </p:style>
      </p:cxnSp>
      <p:sp>
        <p:nvSpPr>
          <p:cNvPr id="22" name="Textfeld 21">
            <a:extLst>
              <a:ext uri="{FF2B5EF4-FFF2-40B4-BE49-F238E27FC236}">
                <a16:creationId xmlns:a16="http://schemas.microsoft.com/office/drawing/2014/main" id="{FD1C4665-8F86-0C40-5D04-C36004825757}"/>
              </a:ext>
            </a:extLst>
          </p:cNvPr>
          <p:cNvSpPr txBox="1"/>
          <p:nvPr/>
        </p:nvSpPr>
        <p:spPr>
          <a:xfrm>
            <a:off x="3003116" y="2210370"/>
            <a:ext cx="412750" cy="276999"/>
          </a:xfrm>
          <a:prstGeom prst="rect">
            <a:avLst/>
          </a:prstGeom>
          <a:noFill/>
        </p:spPr>
        <p:txBody>
          <a:bodyPr wrap="square" rtlCol="0">
            <a:spAutoFit/>
          </a:bodyPr>
          <a:lstStyle/>
          <a:p>
            <a:r>
              <a:rPr lang="de-DE" sz="1200" dirty="0">
                <a:latin typeface="Comic Sans MS" panose="030F0702030302020204" pitchFamily="66" charset="0"/>
              </a:rPr>
              <a:t>5</a:t>
            </a:r>
            <a:r>
              <a:rPr lang="de-DE" sz="1200" dirty="0">
                <a:solidFill>
                  <a:srgbClr val="00B0F0"/>
                </a:solidFill>
                <a:latin typeface="Comic Sans MS" panose="030F0702030302020204" pitchFamily="66" charset="0"/>
              </a:rPr>
              <a:t>Z</a:t>
            </a:r>
          </a:p>
        </p:txBody>
      </p:sp>
      <p:sp>
        <p:nvSpPr>
          <p:cNvPr id="23" name="Textfeld 22">
            <a:extLst>
              <a:ext uri="{FF2B5EF4-FFF2-40B4-BE49-F238E27FC236}">
                <a16:creationId xmlns:a16="http://schemas.microsoft.com/office/drawing/2014/main" id="{2C07E6E3-C8F0-6F53-4FF7-7C8D3BF142AC}"/>
              </a:ext>
            </a:extLst>
          </p:cNvPr>
          <p:cNvSpPr txBox="1"/>
          <p:nvPr/>
        </p:nvSpPr>
        <p:spPr>
          <a:xfrm>
            <a:off x="3353850" y="3277846"/>
            <a:ext cx="421079" cy="246221"/>
          </a:xfrm>
          <a:prstGeom prst="rect">
            <a:avLst/>
          </a:prstGeom>
          <a:noFill/>
        </p:spPr>
        <p:txBody>
          <a:bodyPr wrap="square" rtlCol="0">
            <a:spAutoFit/>
          </a:bodyPr>
          <a:lstStyle/>
          <a:p>
            <a:r>
              <a:rPr lang="de-DE" sz="1000" dirty="0">
                <a:latin typeface="Comic Sans MS" panose="030F0702030302020204" pitchFamily="66" charset="0"/>
              </a:rPr>
              <a:t>228</a:t>
            </a:r>
          </a:p>
        </p:txBody>
      </p:sp>
      <p:sp>
        <p:nvSpPr>
          <p:cNvPr id="24" name="Abgerundete rechteckige Legende 7">
            <a:extLst>
              <a:ext uri="{FF2B5EF4-FFF2-40B4-BE49-F238E27FC236}">
                <a16:creationId xmlns:a16="http://schemas.microsoft.com/office/drawing/2014/main" id="{A506B551-3781-E1DE-B103-5EBFAA4EAD63}"/>
              </a:ext>
            </a:extLst>
          </p:cNvPr>
          <p:cNvSpPr/>
          <p:nvPr/>
        </p:nvSpPr>
        <p:spPr>
          <a:xfrm>
            <a:off x="180001" y="1596923"/>
            <a:ext cx="2004584" cy="1927144"/>
          </a:xfrm>
          <a:prstGeom prst="wedgeRoundRectCallout">
            <a:avLst>
              <a:gd name="adj1" fmla="val 56095"/>
              <a:gd name="adj2" fmla="val 63301"/>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1600" dirty="0">
                <a:solidFill>
                  <a:schemeClr val="tx1"/>
                </a:solidFill>
              </a:rPr>
              <a:t>Ich ergänze von 178 zum passenden Zehner, das sind 5 Zehner. Dabei überschreite ich den nächsten Hunderter.</a:t>
            </a:r>
          </a:p>
        </p:txBody>
      </p:sp>
      <p:sp>
        <p:nvSpPr>
          <p:cNvPr id="25" name="Abgerundete rechteckige Legende 24">
            <a:extLst>
              <a:ext uri="{FF2B5EF4-FFF2-40B4-BE49-F238E27FC236}">
                <a16:creationId xmlns:a16="http://schemas.microsoft.com/office/drawing/2014/main" id="{BD71AEB0-DC19-3809-0BCA-AC72B578D9D8}"/>
              </a:ext>
            </a:extLst>
          </p:cNvPr>
          <p:cNvSpPr/>
          <p:nvPr/>
        </p:nvSpPr>
        <p:spPr>
          <a:xfrm>
            <a:off x="6898116" y="1194030"/>
            <a:ext cx="2122662" cy="2461094"/>
          </a:xfrm>
          <a:prstGeom prst="wedgeRoundRectCallout">
            <a:avLst>
              <a:gd name="adj1" fmla="val -52862"/>
              <a:gd name="adj2" fmla="val 5512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Ich ergänze von 7 Zehnern zu 12 Zehnern. Das sind 5 Zehner. Ich notiere 5 im Ergebnis  und einen Übertrag an der Hunderterstelle.</a:t>
            </a:r>
          </a:p>
        </p:txBody>
      </p:sp>
      <p:sp>
        <p:nvSpPr>
          <p:cNvPr id="7" name="Rechteck 6">
            <a:extLst>
              <a:ext uri="{FF2B5EF4-FFF2-40B4-BE49-F238E27FC236}">
                <a16:creationId xmlns:a16="http://schemas.microsoft.com/office/drawing/2014/main" id="{4448CC3A-5D3B-294C-9C3D-98132D08A1AE}"/>
              </a:ext>
            </a:extLst>
          </p:cNvPr>
          <p:cNvSpPr/>
          <p:nvPr/>
        </p:nvSpPr>
        <p:spPr>
          <a:xfrm>
            <a:off x="4931092" y="1984870"/>
            <a:ext cx="1656000" cy="165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26" name="Tabelle 25">
            <a:extLst>
              <a:ext uri="{FF2B5EF4-FFF2-40B4-BE49-F238E27FC236}">
                <a16:creationId xmlns:a16="http://schemas.microsoft.com/office/drawing/2014/main" id="{CE624307-2FD3-EF7D-0AD3-B94A0226573F}"/>
              </a:ext>
            </a:extLst>
          </p:cNvPr>
          <p:cNvGraphicFramePr>
            <a:graphicFrameLocks noGrp="1"/>
          </p:cNvGraphicFramePr>
          <p:nvPr>
            <p:extLst>
              <p:ext uri="{D42A27DB-BD31-4B8C-83A1-F6EECF244321}">
                <p14:modId xmlns:p14="http://schemas.microsoft.com/office/powerpoint/2010/main" val="695187586"/>
              </p:ext>
            </p:extLst>
          </p:nvPr>
        </p:nvGraphicFramePr>
        <p:xfrm>
          <a:off x="5111092" y="2164870"/>
          <a:ext cx="1296000" cy="1296000"/>
        </p:xfrm>
        <a:graphic>
          <a:graphicData uri="http://schemas.openxmlformats.org/drawingml/2006/table">
            <a:tbl>
              <a:tblPr firstRow="1" bandRow="1">
                <a:tableStyleId>{2D5ABB26-0587-4C30-8999-92F81FD0307C}</a:tableStyleId>
              </a:tblPr>
              <a:tblGrid>
                <a:gridCol w="324000">
                  <a:extLst>
                    <a:ext uri="{9D8B030D-6E8A-4147-A177-3AD203B41FA5}">
                      <a16:colId xmlns:a16="http://schemas.microsoft.com/office/drawing/2014/main" val="2940086900"/>
                    </a:ext>
                  </a:extLst>
                </a:gridCol>
                <a:gridCol w="324000">
                  <a:extLst>
                    <a:ext uri="{9D8B030D-6E8A-4147-A177-3AD203B41FA5}">
                      <a16:colId xmlns:a16="http://schemas.microsoft.com/office/drawing/2014/main" val="3272495480"/>
                    </a:ext>
                  </a:extLst>
                </a:gridCol>
                <a:gridCol w="324000">
                  <a:extLst>
                    <a:ext uri="{9D8B030D-6E8A-4147-A177-3AD203B41FA5}">
                      <a16:colId xmlns:a16="http://schemas.microsoft.com/office/drawing/2014/main" val="1643206905"/>
                    </a:ext>
                  </a:extLst>
                </a:gridCol>
                <a:gridCol w="324000">
                  <a:extLst>
                    <a:ext uri="{9D8B030D-6E8A-4147-A177-3AD203B41FA5}">
                      <a16:colId xmlns:a16="http://schemas.microsoft.com/office/drawing/2014/main" val="540657573"/>
                    </a:ext>
                  </a:extLst>
                </a:gridCol>
              </a:tblGrid>
              <a:tr h="324000">
                <a:tc>
                  <a:txBody>
                    <a:bodyPr/>
                    <a:lstStyle/>
                    <a:p>
                      <a:pPr algn="ctr"/>
                      <a:endParaRPr lang="de-DE"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FF0000"/>
                          </a:solidFill>
                          <a:latin typeface="Comic Sans MS" panose="030F0702030302020204" pitchFamily="66"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00B0F0"/>
                          </a:solidFill>
                          <a:latin typeface="Comic Sans MS" panose="030F0702030302020204" pitchFamily="66" charset="0"/>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92D050"/>
                          </a:solidFill>
                          <a:latin typeface="Comic Sans MS" panose="030F0702030302020204" pitchFamily="66"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4927977"/>
                  </a:ext>
                </a:extLst>
              </a:tr>
              <a:tr h="324000">
                <a:tc>
                  <a:txBody>
                    <a:bodyPr/>
                    <a:lstStyle/>
                    <a:p>
                      <a:pPr algn="ctr"/>
                      <a:endParaRPr lang="de-DE" sz="140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3417284"/>
                  </a:ext>
                </a:extLst>
              </a:tr>
              <a:tr h="324000">
                <a:tc>
                  <a:txBody>
                    <a:bodyPr/>
                    <a:lstStyle/>
                    <a:p>
                      <a:pPr algn="ctr"/>
                      <a:r>
                        <a:rPr lang="de-DE" sz="1400" dirty="0">
                          <a:latin typeface="Comic Sans MS" panose="030F0702030302020204" pitchFamily="66"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6512667"/>
                  </a:ext>
                </a:extLst>
              </a:tr>
              <a:tr h="324000">
                <a:tc>
                  <a:txBody>
                    <a:bodyPr/>
                    <a:lstStyle/>
                    <a:p>
                      <a:pPr algn="ctr"/>
                      <a:endParaRPr lang="de-DE" sz="140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0784603"/>
                  </a:ext>
                </a:extLst>
              </a:tr>
            </a:tbl>
          </a:graphicData>
        </a:graphic>
      </p:graphicFrame>
      <p:cxnSp>
        <p:nvCxnSpPr>
          <p:cNvPr id="27" name="Gerade Verbindung 15">
            <a:extLst>
              <a:ext uri="{FF2B5EF4-FFF2-40B4-BE49-F238E27FC236}">
                <a16:creationId xmlns:a16="http://schemas.microsoft.com/office/drawing/2014/main" id="{2F8CAD10-E103-17A2-58B5-B084E172FC59}"/>
              </a:ext>
            </a:extLst>
          </p:cNvPr>
          <p:cNvCxnSpPr>
            <a:cxnSpLocks/>
          </p:cNvCxnSpPr>
          <p:nvPr/>
        </p:nvCxnSpPr>
        <p:spPr>
          <a:xfrm>
            <a:off x="5129092" y="3142101"/>
            <a:ext cx="1260000" cy="0"/>
          </a:xfrm>
          <a:prstGeom prst="line">
            <a:avLst/>
          </a:prstGeom>
          <a:ln w="28575" cap="sq" cmpd="sng"/>
        </p:spPr>
        <p:style>
          <a:lnRef idx="3">
            <a:schemeClr val="dk1"/>
          </a:lnRef>
          <a:fillRef idx="0">
            <a:schemeClr val="dk1"/>
          </a:fillRef>
          <a:effectRef idx="2">
            <a:schemeClr val="dk1"/>
          </a:effectRef>
          <a:fontRef idx="minor">
            <a:schemeClr val="tx1"/>
          </a:fontRef>
        </p:style>
      </p:cxnSp>
      <p:sp>
        <p:nvSpPr>
          <p:cNvPr id="28" name="Textfeld 27">
            <a:extLst>
              <a:ext uri="{FF2B5EF4-FFF2-40B4-BE49-F238E27FC236}">
                <a16:creationId xmlns:a16="http://schemas.microsoft.com/office/drawing/2014/main" id="{841E4B3E-D791-8971-76B7-086E84568D1D}"/>
              </a:ext>
            </a:extLst>
          </p:cNvPr>
          <p:cNvSpPr txBox="1"/>
          <p:nvPr/>
        </p:nvSpPr>
        <p:spPr>
          <a:xfrm>
            <a:off x="5412508" y="2948142"/>
            <a:ext cx="204219" cy="246221"/>
          </a:xfrm>
          <a:prstGeom prst="rect">
            <a:avLst/>
          </a:prstGeom>
          <a:noFill/>
          <a:ln>
            <a:noFill/>
          </a:ln>
        </p:spPr>
        <p:txBody>
          <a:bodyPr wrap="square" rtlCol="0">
            <a:spAutoFit/>
          </a:bodyPr>
          <a:lstStyle/>
          <a:p>
            <a:r>
              <a:rPr lang="de-DE" sz="1000" dirty="0">
                <a:latin typeface="Comic Sans MS" panose="030F0702030302020204" pitchFamily="66" charset="0"/>
              </a:rPr>
              <a:t>1</a:t>
            </a:r>
          </a:p>
        </p:txBody>
      </p:sp>
      <p:sp>
        <p:nvSpPr>
          <p:cNvPr id="4" name="Inhaltsplatzhalter 12">
            <a:extLst>
              <a:ext uri="{FF2B5EF4-FFF2-40B4-BE49-F238E27FC236}">
                <a16:creationId xmlns:a16="http://schemas.microsoft.com/office/drawing/2014/main" id="{AE74BC45-5F5D-0DEE-6E1C-0A419D374E80}"/>
              </a:ext>
            </a:extLst>
          </p:cNvPr>
          <p:cNvSpPr txBox="1">
            <a:spLocks/>
          </p:cNvSpPr>
          <p:nvPr/>
        </p:nvSpPr>
        <p:spPr>
          <a:xfrm>
            <a:off x="252000" y="3764280"/>
            <a:ext cx="8640000" cy="2461094"/>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400"/>
              </a:spcBef>
              <a:buFont typeface="Arial" panose="020B0604020202020204" pitchFamily="34" charset="0"/>
              <a:buChar char="•"/>
            </a:pPr>
            <a:r>
              <a:rPr lang="de-DE" sz="1600" dirty="0">
                <a:latin typeface="+mn-lt"/>
              </a:rPr>
              <a:t>Der Rechenstrich wird gezeichnet und der Minuend und der Subtrahend daran notiert.</a:t>
            </a:r>
          </a:p>
          <a:p>
            <a:pPr marL="285750" indent="-285750">
              <a:lnSpc>
                <a:spcPct val="100000"/>
              </a:lnSpc>
              <a:spcBef>
                <a:spcPts val="400"/>
              </a:spcBef>
              <a:buFont typeface="Arial" panose="020B0604020202020204" pitchFamily="34" charset="0"/>
              <a:buChar char="•"/>
            </a:pPr>
            <a:r>
              <a:rPr lang="de-DE" sz="1600" dirty="0">
                <a:latin typeface="+mn-lt"/>
              </a:rPr>
              <a:t>Ausgehend von den Einern des Subtrahenden wird zu den Einern des Minuenden ergänzt.</a:t>
            </a:r>
          </a:p>
          <a:p>
            <a:pPr marL="285750" indent="-285750">
              <a:lnSpc>
                <a:spcPct val="100000"/>
              </a:lnSpc>
              <a:spcBef>
                <a:spcPts val="400"/>
              </a:spcBef>
              <a:buFont typeface="Arial" panose="020B0604020202020204" pitchFamily="34" charset="0"/>
              <a:buChar char="•"/>
            </a:pPr>
            <a:r>
              <a:rPr lang="de-DE" sz="1600" dirty="0">
                <a:latin typeface="+mn-lt"/>
              </a:rPr>
              <a:t>Ausgehend von den Zehnern des Subtrahenden wird zu den Zehnern des Minuenden ergänzt. An der Hunderterstelle wird ein Übertrag notiert, da es zu einer Überschreitung des Stellenwerts kommt.</a:t>
            </a:r>
          </a:p>
          <a:p>
            <a:pPr marL="285750" indent="-285750">
              <a:lnSpc>
                <a:spcPct val="100000"/>
              </a:lnSpc>
              <a:spcBef>
                <a:spcPts val="400"/>
              </a:spcBef>
              <a:buFont typeface="Arial" panose="020B0604020202020204" pitchFamily="34" charset="0"/>
              <a:buChar char="•"/>
            </a:pPr>
            <a:endParaRPr lang="de-DE" sz="1600" dirty="0">
              <a:latin typeface="+mn-lt"/>
            </a:endParaRPr>
          </a:p>
          <a:p>
            <a:pPr marL="285750" indent="-285750">
              <a:lnSpc>
                <a:spcPct val="100000"/>
              </a:lnSpc>
              <a:spcBef>
                <a:spcPts val="400"/>
              </a:spcBef>
              <a:buFont typeface="Arial" panose="020B0604020202020204" pitchFamily="34" charset="0"/>
              <a:buChar char="•"/>
            </a:pPr>
            <a:endParaRPr lang="de-DE" sz="1600" dirty="0">
              <a:latin typeface="+mn-lt"/>
            </a:endParaRPr>
          </a:p>
        </p:txBody>
      </p:sp>
      <p:cxnSp>
        <p:nvCxnSpPr>
          <p:cNvPr id="29" name="Gerader Verbinder 29">
            <a:extLst>
              <a:ext uri="{FF2B5EF4-FFF2-40B4-BE49-F238E27FC236}">
                <a16:creationId xmlns:a16="http://schemas.microsoft.com/office/drawing/2014/main" id="{0A649A66-4CD7-2734-D4C6-43428025121E}"/>
              </a:ext>
            </a:extLst>
          </p:cNvPr>
          <p:cNvCxnSpPr>
            <a:cxnSpLocks/>
          </p:cNvCxnSpPr>
          <p:nvPr/>
        </p:nvCxnSpPr>
        <p:spPr>
          <a:xfrm>
            <a:off x="4536065" y="3202116"/>
            <a:ext cx="0" cy="95250"/>
          </a:xfrm>
          <a:prstGeom prst="line">
            <a:avLst/>
          </a:prstGeom>
          <a:ln w="12700"/>
        </p:spPr>
        <p:style>
          <a:lnRef idx="1">
            <a:schemeClr val="dk1"/>
          </a:lnRef>
          <a:fillRef idx="0">
            <a:schemeClr val="dk1"/>
          </a:fillRef>
          <a:effectRef idx="0">
            <a:schemeClr val="dk1"/>
          </a:effectRef>
          <a:fontRef idx="minor">
            <a:schemeClr val="tx1"/>
          </a:fontRef>
        </p:style>
      </p:cxnSp>
      <p:sp>
        <p:nvSpPr>
          <p:cNvPr id="30" name="Textfeld 29">
            <a:extLst>
              <a:ext uri="{FF2B5EF4-FFF2-40B4-BE49-F238E27FC236}">
                <a16:creationId xmlns:a16="http://schemas.microsoft.com/office/drawing/2014/main" id="{4F1D68D0-E099-BC7F-BDAA-149BDA0F4053}"/>
              </a:ext>
            </a:extLst>
          </p:cNvPr>
          <p:cNvSpPr txBox="1"/>
          <p:nvPr/>
        </p:nvSpPr>
        <p:spPr>
          <a:xfrm>
            <a:off x="4326546" y="3277845"/>
            <a:ext cx="421079" cy="246221"/>
          </a:xfrm>
          <a:prstGeom prst="rect">
            <a:avLst/>
          </a:prstGeom>
          <a:noFill/>
        </p:spPr>
        <p:txBody>
          <a:bodyPr wrap="square" rtlCol="0">
            <a:spAutoFit/>
          </a:bodyPr>
          <a:lstStyle/>
          <a:p>
            <a:r>
              <a:rPr lang="de-DE" sz="1000" dirty="0">
                <a:latin typeface="Comic Sans MS" panose="030F0702030302020204" pitchFamily="66" charset="0"/>
              </a:rPr>
              <a:t>328</a:t>
            </a:r>
          </a:p>
        </p:txBody>
      </p:sp>
    </p:spTree>
    <p:extLst>
      <p:ext uri="{BB962C8B-B14F-4D97-AF65-F5344CB8AC3E}">
        <p14:creationId xmlns:p14="http://schemas.microsoft.com/office/powerpoint/2010/main" val="3938876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B44721-A4B6-5D0A-1166-BA5BD4ACB663}"/>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6A5B0610-5EA1-11B9-766B-C6BD6F3E9E36}"/>
              </a:ext>
            </a:extLst>
          </p:cNvPr>
          <p:cNvSpPr>
            <a:spLocks noGrp="1"/>
          </p:cNvSpPr>
          <p:nvPr>
            <p:ph type="sldNum" sz="quarter" idx="12"/>
          </p:nvPr>
        </p:nvSpPr>
        <p:spPr/>
        <p:txBody>
          <a:bodyPr/>
          <a:lstStyle/>
          <a:p>
            <a:fld id="{C3752B7C-18A9-864D-BBCB-54A9F41B5594}" type="slidenum">
              <a:rPr lang="de-DE" smtClean="0"/>
              <a:pPr/>
              <a:t>5</a:t>
            </a:fld>
            <a:endParaRPr lang="de-DE" dirty="0"/>
          </a:p>
        </p:txBody>
      </p:sp>
      <p:sp>
        <p:nvSpPr>
          <p:cNvPr id="5" name="Textplatzhalter 4">
            <a:extLst>
              <a:ext uri="{FF2B5EF4-FFF2-40B4-BE49-F238E27FC236}">
                <a16:creationId xmlns:a16="http://schemas.microsoft.com/office/drawing/2014/main" id="{1C6946D4-864E-42DA-33CA-CB380DB459A4}"/>
              </a:ext>
            </a:extLst>
          </p:cNvPr>
          <p:cNvSpPr>
            <a:spLocks noGrp="1"/>
          </p:cNvSpPr>
          <p:nvPr>
            <p:ph type="body" sz="quarter" idx="13"/>
          </p:nvPr>
        </p:nvSpPr>
        <p:spPr/>
        <p:txBody>
          <a:bodyPr/>
          <a:lstStyle/>
          <a:p>
            <a:r>
              <a:rPr lang="de-DE" dirty="0"/>
              <a:t>GRUNDIDEE DES MODULS 3.7</a:t>
            </a:r>
          </a:p>
          <a:p>
            <a:endParaRPr lang="de-DE" dirty="0"/>
          </a:p>
        </p:txBody>
      </p:sp>
      <p:sp>
        <p:nvSpPr>
          <p:cNvPr id="6" name="Inhaltsplatzhalter 5">
            <a:extLst>
              <a:ext uri="{FF2B5EF4-FFF2-40B4-BE49-F238E27FC236}">
                <a16:creationId xmlns:a16="http://schemas.microsoft.com/office/drawing/2014/main" id="{3B955CC8-592B-0689-1829-96E7543EFE83}"/>
              </a:ext>
            </a:extLst>
          </p:cNvPr>
          <p:cNvSpPr>
            <a:spLocks noGrp="1"/>
          </p:cNvSpPr>
          <p:nvPr>
            <p:ph idx="1"/>
          </p:nvPr>
        </p:nvSpPr>
        <p:spPr>
          <a:xfrm>
            <a:off x="1096423" y="1639658"/>
            <a:ext cx="7688348" cy="4699071"/>
          </a:xfrm>
        </p:spPr>
        <p:txBody>
          <a:bodyPr/>
          <a:lstStyle/>
          <a:p>
            <a:r>
              <a:rPr lang="de-DE" sz="1200" dirty="0"/>
              <a:t>Die verständnisbasierte Erarbeitung der schriftlichen Rechenverfahren ist in der Grundschule auf der Grundlage sicherer Zahl- und Operationsvorstellungen sowie entwickelter halbschriftlicher Vorgehensweisen auf dem Weg zum flexiblen Rechnen von Bedeutung.</a:t>
            </a:r>
          </a:p>
          <a:p>
            <a:r>
              <a:rPr lang="de-DE" sz="1200" dirty="0"/>
              <a:t>In diesem Modul wird am Beispiel der Subtraktion thematisiert, wie Lernende bei der Erarbeitung des schriftlichen Algorithmus unterstützt werden können. Dabei sollten weiterhin  Zahl- und Aufgabenbeziehungen wahrgenommen und genutzt werden, um perspektivisch das flexible Rechnen zu stärken.</a:t>
            </a:r>
          </a:p>
          <a:p>
            <a:r>
              <a:rPr lang="de-DE" sz="1200" dirty="0"/>
              <a:t>Fokussiert wird dabei die Herleitung des Algorithmus aus den halbschriftlichen Rechenwegen und darin inbegriffen die Bedeutung der Darstellung und Versprachlichung der einzelnen Denkprozesse. Dieses Vorgehens trägt zum Vorstellungsaufbau und sicheren Anwenden bei.</a:t>
            </a:r>
          </a:p>
          <a:p>
            <a:r>
              <a:rPr lang="de-DE" sz="1200" dirty="0"/>
              <a:t>Um die verschiedenen Rechenmethoden flexibel einzusetzen, wird die Festigung des Zahlen- und Aufgabenblicks thematisiert.</a:t>
            </a:r>
          </a:p>
          <a:p>
            <a:r>
              <a:rPr lang="de-DE" sz="1200" dirty="0"/>
              <a:t>In diesem Modul wird die verständnisbasierte Erarbeitung eines schriftlichen Rechenverfahrens am Beispiel der Subtraktion vorgestellt und anhand von Praxisbeispielen konkretisiert und diskutiert. Die grundlegenden Ideen dieses Lernprozesses sind auch auf die Erarbeitung bei der Addition (und in Teilen auch der Multiplikation) übertragbar.</a:t>
            </a:r>
          </a:p>
          <a:p>
            <a:endParaRPr lang="de-DE" sz="1200" dirty="0"/>
          </a:p>
        </p:txBody>
      </p:sp>
    </p:spTree>
    <p:extLst>
      <p:ext uri="{BB962C8B-B14F-4D97-AF65-F5344CB8AC3E}">
        <p14:creationId xmlns:p14="http://schemas.microsoft.com/office/powerpoint/2010/main" val="13057192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Abgerundetes Rechteck 14">
            <a:extLst>
              <a:ext uri="{FF2B5EF4-FFF2-40B4-BE49-F238E27FC236}">
                <a16:creationId xmlns:a16="http://schemas.microsoft.com/office/drawing/2014/main" id="{C430C01C-D758-E453-5CAC-801ACAD774FB}"/>
              </a:ext>
            </a:extLst>
          </p:cNvPr>
          <p:cNvSpPr/>
          <p:nvPr/>
        </p:nvSpPr>
        <p:spPr>
          <a:xfrm>
            <a:off x="2278380" y="1891446"/>
            <a:ext cx="4419600" cy="184235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37B27C5C-4AA5-BE75-8CC6-5EE90DF20299}"/>
              </a:ext>
            </a:extLst>
          </p:cNvPr>
          <p:cNvSpPr>
            <a:spLocks noGrp="1"/>
          </p:cNvSpPr>
          <p:nvPr>
            <p:ph type="title"/>
          </p:nvPr>
        </p:nvSpPr>
        <p:spPr/>
        <p:txBody>
          <a:bodyPr/>
          <a:lstStyle/>
          <a:p>
            <a:r>
              <a:rPr lang="de-DE" dirty="0"/>
              <a:t>Den Algorithmus verstehen</a:t>
            </a:r>
          </a:p>
        </p:txBody>
      </p:sp>
      <p:sp>
        <p:nvSpPr>
          <p:cNvPr id="3" name="Textplatzhalter 2">
            <a:extLst>
              <a:ext uri="{FF2B5EF4-FFF2-40B4-BE49-F238E27FC236}">
                <a16:creationId xmlns:a16="http://schemas.microsoft.com/office/drawing/2014/main" id="{183E675A-9DC7-0276-32F1-1036C131895B}"/>
              </a:ext>
            </a:extLst>
          </p:cNvPr>
          <p:cNvSpPr>
            <a:spLocks noGrp="1"/>
          </p:cNvSpPr>
          <p:nvPr>
            <p:ph type="body" sz="quarter" idx="13"/>
          </p:nvPr>
        </p:nvSpPr>
        <p:spPr/>
        <p:txBody>
          <a:bodyPr/>
          <a:lstStyle/>
          <a:p>
            <a:r>
              <a:rPr lang="de-DE" dirty="0"/>
              <a:t>AUFFÜLLVERFAHREN</a:t>
            </a:r>
          </a:p>
        </p:txBody>
      </p:sp>
      <p:sp>
        <p:nvSpPr>
          <p:cNvPr id="6" name="Foliennummernplatzhalter 5">
            <a:extLst>
              <a:ext uri="{FF2B5EF4-FFF2-40B4-BE49-F238E27FC236}">
                <a16:creationId xmlns:a16="http://schemas.microsoft.com/office/drawing/2014/main" id="{DF104AD0-BB6C-FE7C-56D7-D4772A665DE0}"/>
              </a:ext>
            </a:extLst>
          </p:cNvPr>
          <p:cNvSpPr>
            <a:spLocks noGrp="1"/>
          </p:cNvSpPr>
          <p:nvPr>
            <p:ph type="sldNum" sz="quarter" idx="12"/>
          </p:nvPr>
        </p:nvSpPr>
        <p:spPr/>
        <p:txBody>
          <a:bodyPr/>
          <a:lstStyle/>
          <a:p>
            <a:fld id="{C3752B7C-18A9-864D-BBCB-54A9F41B5594}" type="slidenum">
              <a:rPr lang="de-DE" smtClean="0"/>
              <a:pPr/>
              <a:t>50</a:t>
            </a:fld>
            <a:endParaRPr lang="de-DE" dirty="0"/>
          </a:p>
        </p:txBody>
      </p:sp>
      <p:sp>
        <p:nvSpPr>
          <p:cNvPr id="11" name="Rechteck 10">
            <a:extLst>
              <a:ext uri="{FF2B5EF4-FFF2-40B4-BE49-F238E27FC236}">
                <a16:creationId xmlns:a16="http://schemas.microsoft.com/office/drawing/2014/main" id="{B588E537-0FE0-E812-72AA-36EA0CBBAA43}"/>
              </a:ext>
            </a:extLst>
          </p:cNvPr>
          <p:cNvSpPr/>
          <p:nvPr/>
        </p:nvSpPr>
        <p:spPr>
          <a:xfrm>
            <a:off x="2374147" y="2050342"/>
            <a:ext cx="2418674" cy="15341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2" name="Gerader Verbinder 11">
            <a:extLst>
              <a:ext uri="{FF2B5EF4-FFF2-40B4-BE49-F238E27FC236}">
                <a16:creationId xmlns:a16="http://schemas.microsoft.com/office/drawing/2014/main" id="{A5968430-C3FE-0BD0-8DE4-13208D341626}"/>
              </a:ext>
            </a:extLst>
          </p:cNvPr>
          <p:cNvCxnSpPr>
            <a:cxnSpLocks/>
          </p:cNvCxnSpPr>
          <p:nvPr/>
        </p:nvCxnSpPr>
        <p:spPr>
          <a:xfrm>
            <a:off x="2401034" y="3243880"/>
            <a:ext cx="2340000" cy="0"/>
          </a:xfrm>
          <a:prstGeom prst="line">
            <a:avLst/>
          </a:prstGeom>
          <a:ln w="12700"/>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54F595B3-0562-6D97-668B-BC3019198397}"/>
              </a:ext>
            </a:extLst>
          </p:cNvPr>
          <p:cNvSpPr txBox="1"/>
          <p:nvPr/>
        </p:nvSpPr>
        <p:spPr>
          <a:xfrm>
            <a:off x="2524560" y="2210375"/>
            <a:ext cx="412750" cy="276999"/>
          </a:xfrm>
          <a:prstGeom prst="rect">
            <a:avLst/>
          </a:prstGeom>
          <a:noFill/>
        </p:spPr>
        <p:txBody>
          <a:bodyPr wrap="square" rtlCol="0">
            <a:spAutoFit/>
          </a:bodyPr>
          <a:lstStyle/>
          <a:p>
            <a:r>
              <a:rPr lang="de-DE" sz="1200" dirty="0">
                <a:latin typeface="Comic Sans MS" panose="030F0702030302020204" pitchFamily="66" charset="0"/>
              </a:rPr>
              <a:t>5</a:t>
            </a:r>
            <a:r>
              <a:rPr lang="de-DE" sz="1200" dirty="0">
                <a:solidFill>
                  <a:srgbClr val="92D050"/>
                </a:solidFill>
                <a:latin typeface="Comic Sans MS" panose="030F0702030302020204" pitchFamily="66" charset="0"/>
              </a:rPr>
              <a:t>E</a:t>
            </a:r>
          </a:p>
        </p:txBody>
      </p:sp>
      <p:sp>
        <p:nvSpPr>
          <p:cNvPr id="15" name="Textfeld 14">
            <a:extLst>
              <a:ext uri="{FF2B5EF4-FFF2-40B4-BE49-F238E27FC236}">
                <a16:creationId xmlns:a16="http://schemas.microsoft.com/office/drawing/2014/main" id="{244B56D4-333C-697F-04D9-95889DC9234A}"/>
              </a:ext>
            </a:extLst>
          </p:cNvPr>
          <p:cNvSpPr txBox="1"/>
          <p:nvPr/>
        </p:nvSpPr>
        <p:spPr>
          <a:xfrm>
            <a:off x="2374147" y="3277847"/>
            <a:ext cx="421079" cy="246221"/>
          </a:xfrm>
          <a:prstGeom prst="rect">
            <a:avLst/>
          </a:prstGeom>
          <a:noFill/>
        </p:spPr>
        <p:txBody>
          <a:bodyPr wrap="square" rtlCol="0">
            <a:spAutoFit/>
          </a:bodyPr>
          <a:lstStyle/>
          <a:p>
            <a:r>
              <a:rPr lang="de-DE" sz="1000" dirty="0">
                <a:latin typeface="Comic Sans MS" panose="030F0702030302020204" pitchFamily="66" charset="0"/>
              </a:rPr>
              <a:t>173</a:t>
            </a:r>
          </a:p>
        </p:txBody>
      </p:sp>
      <p:sp>
        <p:nvSpPr>
          <p:cNvPr id="16" name="Textfeld 15">
            <a:extLst>
              <a:ext uri="{FF2B5EF4-FFF2-40B4-BE49-F238E27FC236}">
                <a16:creationId xmlns:a16="http://schemas.microsoft.com/office/drawing/2014/main" id="{E03668DF-57E1-C4E3-7355-A923F72FDED9}"/>
              </a:ext>
            </a:extLst>
          </p:cNvPr>
          <p:cNvSpPr txBox="1"/>
          <p:nvPr/>
        </p:nvSpPr>
        <p:spPr>
          <a:xfrm>
            <a:off x="2660162" y="3277847"/>
            <a:ext cx="421079" cy="246221"/>
          </a:xfrm>
          <a:prstGeom prst="rect">
            <a:avLst/>
          </a:prstGeom>
          <a:noFill/>
        </p:spPr>
        <p:txBody>
          <a:bodyPr wrap="square" rtlCol="0">
            <a:spAutoFit/>
          </a:bodyPr>
          <a:lstStyle/>
          <a:p>
            <a:r>
              <a:rPr lang="de-DE" sz="1000" dirty="0">
                <a:latin typeface="Comic Sans MS" panose="030F0702030302020204" pitchFamily="66" charset="0"/>
              </a:rPr>
              <a:t>178</a:t>
            </a:r>
          </a:p>
        </p:txBody>
      </p:sp>
      <p:sp>
        <p:nvSpPr>
          <p:cNvPr id="19" name="Bogen 18">
            <a:extLst>
              <a:ext uri="{FF2B5EF4-FFF2-40B4-BE49-F238E27FC236}">
                <a16:creationId xmlns:a16="http://schemas.microsoft.com/office/drawing/2014/main" id="{07F680E6-018C-484B-4FE8-44FD6B6FA262}"/>
              </a:ext>
            </a:extLst>
          </p:cNvPr>
          <p:cNvSpPr/>
          <p:nvPr/>
        </p:nvSpPr>
        <p:spPr>
          <a:xfrm rot="16200000">
            <a:off x="1980000" y="3082172"/>
            <a:ext cx="1446450" cy="256854"/>
          </a:xfrm>
          <a:prstGeom prst="arc">
            <a:avLst>
              <a:gd name="adj1" fmla="val 16200000"/>
              <a:gd name="adj2" fmla="val 6614194"/>
            </a:avLst>
          </a:prstGeom>
          <a:ln w="12700"/>
        </p:spPr>
        <p:style>
          <a:lnRef idx="1">
            <a:schemeClr val="accent6"/>
          </a:lnRef>
          <a:fillRef idx="0">
            <a:schemeClr val="accent6"/>
          </a:fillRef>
          <a:effectRef idx="0">
            <a:schemeClr val="accent6"/>
          </a:effectRef>
          <a:fontRef idx="minor">
            <a:schemeClr val="tx1"/>
          </a:fontRef>
        </p:style>
        <p:txBody>
          <a:bodyPr rtlCol="0" anchor="ctr"/>
          <a:lstStyle/>
          <a:p>
            <a:pPr algn="ctr"/>
            <a:endParaRPr lang="de-DE">
              <a:solidFill>
                <a:srgbClr val="92D050"/>
              </a:solidFill>
            </a:endParaRPr>
          </a:p>
        </p:txBody>
      </p:sp>
      <p:sp>
        <p:nvSpPr>
          <p:cNvPr id="20" name="Bogen 19">
            <a:extLst>
              <a:ext uri="{FF2B5EF4-FFF2-40B4-BE49-F238E27FC236}">
                <a16:creationId xmlns:a16="http://schemas.microsoft.com/office/drawing/2014/main" id="{AC6B57F2-D94D-C269-3EBD-C3AB29658F01}"/>
              </a:ext>
            </a:extLst>
          </p:cNvPr>
          <p:cNvSpPr/>
          <p:nvPr/>
        </p:nvSpPr>
        <p:spPr>
          <a:xfrm rot="16200000">
            <a:off x="2458166" y="2863914"/>
            <a:ext cx="1478191" cy="725101"/>
          </a:xfrm>
          <a:prstGeom prst="arc">
            <a:avLst>
              <a:gd name="adj1" fmla="val 16200000"/>
              <a:gd name="adj2" fmla="val 5423893"/>
            </a:avLst>
          </a:prstGeom>
          <a:ln w="12700"/>
        </p:spPr>
        <p:style>
          <a:lnRef idx="1">
            <a:schemeClr val="accent5"/>
          </a:lnRef>
          <a:fillRef idx="0">
            <a:schemeClr val="accent5"/>
          </a:fillRef>
          <a:effectRef idx="0">
            <a:schemeClr val="accent5"/>
          </a:effectRef>
          <a:fontRef idx="minor">
            <a:schemeClr val="tx1"/>
          </a:fontRef>
        </p:style>
        <p:txBody>
          <a:bodyPr rtlCol="0" anchor="ctr"/>
          <a:lstStyle/>
          <a:p>
            <a:pPr algn="ctr"/>
            <a:endParaRPr lang="de-DE"/>
          </a:p>
        </p:txBody>
      </p:sp>
      <p:cxnSp>
        <p:nvCxnSpPr>
          <p:cNvPr id="18" name="Gerader Verbinder 17">
            <a:extLst>
              <a:ext uri="{FF2B5EF4-FFF2-40B4-BE49-F238E27FC236}">
                <a16:creationId xmlns:a16="http://schemas.microsoft.com/office/drawing/2014/main" id="{E733FD63-DA81-7C92-B288-4778ED7A83FC}"/>
              </a:ext>
            </a:extLst>
          </p:cNvPr>
          <p:cNvCxnSpPr>
            <a:cxnSpLocks/>
          </p:cNvCxnSpPr>
          <p:nvPr/>
        </p:nvCxnSpPr>
        <p:spPr>
          <a:xfrm>
            <a:off x="2574283" y="3202116"/>
            <a:ext cx="0" cy="95250"/>
          </a:xfrm>
          <a:prstGeom prst="line">
            <a:avLst/>
          </a:prstGeom>
          <a:ln w="12700"/>
        </p:spPr>
        <p:style>
          <a:lnRef idx="1">
            <a:schemeClr val="dk1"/>
          </a:lnRef>
          <a:fillRef idx="0">
            <a:schemeClr val="dk1"/>
          </a:fillRef>
          <a:effectRef idx="0">
            <a:schemeClr val="dk1"/>
          </a:effectRef>
          <a:fontRef idx="minor">
            <a:schemeClr val="tx1"/>
          </a:fontRef>
        </p:style>
      </p:cxnSp>
      <p:cxnSp>
        <p:nvCxnSpPr>
          <p:cNvPr id="17" name="Gerader Verbinder 16">
            <a:extLst>
              <a:ext uri="{FF2B5EF4-FFF2-40B4-BE49-F238E27FC236}">
                <a16:creationId xmlns:a16="http://schemas.microsoft.com/office/drawing/2014/main" id="{7E590E9B-070A-630E-AAB3-6E71DA9DEA35}"/>
              </a:ext>
            </a:extLst>
          </p:cNvPr>
          <p:cNvCxnSpPr>
            <a:cxnSpLocks/>
          </p:cNvCxnSpPr>
          <p:nvPr/>
        </p:nvCxnSpPr>
        <p:spPr>
          <a:xfrm>
            <a:off x="2831652" y="3202116"/>
            <a:ext cx="0" cy="95250"/>
          </a:xfrm>
          <a:prstGeom prst="line">
            <a:avLst/>
          </a:prstGeom>
          <a:ln w="12700"/>
        </p:spPr>
        <p:style>
          <a:lnRef idx="1">
            <a:schemeClr val="dk1"/>
          </a:lnRef>
          <a:fillRef idx="0">
            <a:schemeClr val="dk1"/>
          </a:fillRef>
          <a:effectRef idx="0">
            <a:schemeClr val="dk1"/>
          </a:effectRef>
          <a:fontRef idx="minor">
            <a:schemeClr val="tx1"/>
          </a:fontRef>
        </p:style>
      </p:cxnSp>
      <p:cxnSp>
        <p:nvCxnSpPr>
          <p:cNvPr id="21" name="Gerader Verbinder 20">
            <a:extLst>
              <a:ext uri="{FF2B5EF4-FFF2-40B4-BE49-F238E27FC236}">
                <a16:creationId xmlns:a16="http://schemas.microsoft.com/office/drawing/2014/main" id="{B7341A78-C3B7-A72C-D904-AD988EACBD78}"/>
              </a:ext>
            </a:extLst>
          </p:cNvPr>
          <p:cNvCxnSpPr>
            <a:cxnSpLocks/>
          </p:cNvCxnSpPr>
          <p:nvPr/>
        </p:nvCxnSpPr>
        <p:spPr>
          <a:xfrm>
            <a:off x="3559812" y="3202116"/>
            <a:ext cx="0" cy="95250"/>
          </a:xfrm>
          <a:prstGeom prst="line">
            <a:avLst/>
          </a:prstGeom>
          <a:ln w="12700"/>
        </p:spPr>
        <p:style>
          <a:lnRef idx="1">
            <a:schemeClr val="dk1"/>
          </a:lnRef>
          <a:fillRef idx="0">
            <a:schemeClr val="dk1"/>
          </a:fillRef>
          <a:effectRef idx="0">
            <a:schemeClr val="dk1"/>
          </a:effectRef>
          <a:fontRef idx="minor">
            <a:schemeClr val="tx1"/>
          </a:fontRef>
        </p:style>
      </p:cxnSp>
      <p:sp>
        <p:nvSpPr>
          <p:cNvPr id="22" name="Textfeld 21">
            <a:extLst>
              <a:ext uri="{FF2B5EF4-FFF2-40B4-BE49-F238E27FC236}">
                <a16:creationId xmlns:a16="http://schemas.microsoft.com/office/drawing/2014/main" id="{FD1C4665-8F86-0C40-5D04-C36004825757}"/>
              </a:ext>
            </a:extLst>
          </p:cNvPr>
          <p:cNvSpPr txBox="1"/>
          <p:nvPr/>
        </p:nvSpPr>
        <p:spPr>
          <a:xfrm>
            <a:off x="3003116" y="2210370"/>
            <a:ext cx="412750" cy="276999"/>
          </a:xfrm>
          <a:prstGeom prst="rect">
            <a:avLst/>
          </a:prstGeom>
          <a:noFill/>
        </p:spPr>
        <p:txBody>
          <a:bodyPr wrap="square" rtlCol="0">
            <a:spAutoFit/>
          </a:bodyPr>
          <a:lstStyle/>
          <a:p>
            <a:r>
              <a:rPr lang="de-DE" sz="1200" dirty="0">
                <a:latin typeface="Comic Sans MS" panose="030F0702030302020204" pitchFamily="66" charset="0"/>
              </a:rPr>
              <a:t>5</a:t>
            </a:r>
            <a:r>
              <a:rPr lang="de-DE" sz="1200" dirty="0">
                <a:solidFill>
                  <a:srgbClr val="00B0F0"/>
                </a:solidFill>
                <a:latin typeface="Comic Sans MS" panose="030F0702030302020204" pitchFamily="66" charset="0"/>
              </a:rPr>
              <a:t>Z</a:t>
            </a:r>
          </a:p>
        </p:txBody>
      </p:sp>
      <p:sp>
        <p:nvSpPr>
          <p:cNvPr id="23" name="Textfeld 22">
            <a:extLst>
              <a:ext uri="{FF2B5EF4-FFF2-40B4-BE49-F238E27FC236}">
                <a16:creationId xmlns:a16="http://schemas.microsoft.com/office/drawing/2014/main" id="{2C07E6E3-C8F0-6F53-4FF7-7C8D3BF142AC}"/>
              </a:ext>
            </a:extLst>
          </p:cNvPr>
          <p:cNvSpPr txBox="1"/>
          <p:nvPr/>
        </p:nvSpPr>
        <p:spPr>
          <a:xfrm>
            <a:off x="3353850" y="3277846"/>
            <a:ext cx="421079" cy="246221"/>
          </a:xfrm>
          <a:prstGeom prst="rect">
            <a:avLst/>
          </a:prstGeom>
          <a:noFill/>
        </p:spPr>
        <p:txBody>
          <a:bodyPr wrap="square" rtlCol="0">
            <a:spAutoFit/>
          </a:bodyPr>
          <a:lstStyle/>
          <a:p>
            <a:r>
              <a:rPr lang="de-DE" sz="1000" dirty="0">
                <a:latin typeface="Comic Sans MS" panose="030F0702030302020204" pitchFamily="66" charset="0"/>
              </a:rPr>
              <a:t>228</a:t>
            </a:r>
          </a:p>
        </p:txBody>
      </p:sp>
      <p:sp>
        <p:nvSpPr>
          <p:cNvPr id="24" name="Abgerundete rechteckige Legende 7">
            <a:extLst>
              <a:ext uri="{FF2B5EF4-FFF2-40B4-BE49-F238E27FC236}">
                <a16:creationId xmlns:a16="http://schemas.microsoft.com/office/drawing/2014/main" id="{A506B551-3781-E1DE-B103-5EBFAA4EAD63}"/>
              </a:ext>
            </a:extLst>
          </p:cNvPr>
          <p:cNvSpPr/>
          <p:nvPr/>
        </p:nvSpPr>
        <p:spPr>
          <a:xfrm>
            <a:off x="180001" y="1596923"/>
            <a:ext cx="2004584" cy="1927144"/>
          </a:xfrm>
          <a:prstGeom prst="wedgeRoundRectCallout">
            <a:avLst>
              <a:gd name="adj1" fmla="val 56095"/>
              <a:gd name="adj2" fmla="val 63301"/>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1600" dirty="0">
                <a:solidFill>
                  <a:schemeClr val="tx1"/>
                </a:solidFill>
              </a:rPr>
              <a:t>Als letztes ergänze ich von der 228 zum passenden Hunderter, das ist 1 Hunderter.</a:t>
            </a:r>
          </a:p>
        </p:txBody>
      </p:sp>
      <p:sp>
        <p:nvSpPr>
          <p:cNvPr id="25" name="Abgerundete rechteckige Legende 24">
            <a:extLst>
              <a:ext uri="{FF2B5EF4-FFF2-40B4-BE49-F238E27FC236}">
                <a16:creationId xmlns:a16="http://schemas.microsoft.com/office/drawing/2014/main" id="{BD71AEB0-DC19-3809-0BCA-AC72B578D9D8}"/>
              </a:ext>
            </a:extLst>
          </p:cNvPr>
          <p:cNvSpPr/>
          <p:nvPr/>
        </p:nvSpPr>
        <p:spPr>
          <a:xfrm>
            <a:off x="6898116" y="1922137"/>
            <a:ext cx="2122662" cy="1476801"/>
          </a:xfrm>
          <a:prstGeom prst="wedgeRoundRectCallout">
            <a:avLst>
              <a:gd name="adj1" fmla="val -51205"/>
              <a:gd name="adj2" fmla="val 6540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Ich ergänze von 2 Hundertern zu 3 Hundertern. Das ist 1 Hunderter. Ich schreibe 1.</a:t>
            </a:r>
          </a:p>
        </p:txBody>
      </p:sp>
      <p:sp>
        <p:nvSpPr>
          <p:cNvPr id="7" name="Rechteck 6">
            <a:extLst>
              <a:ext uri="{FF2B5EF4-FFF2-40B4-BE49-F238E27FC236}">
                <a16:creationId xmlns:a16="http://schemas.microsoft.com/office/drawing/2014/main" id="{4448CC3A-5D3B-294C-9C3D-98132D08A1AE}"/>
              </a:ext>
            </a:extLst>
          </p:cNvPr>
          <p:cNvSpPr/>
          <p:nvPr/>
        </p:nvSpPr>
        <p:spPr>
          <a:xfrm>
            <a:off x="4931092" y="1984870"/>
            <a:ext cx="1656000" cy="165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26" name="Tabelle 25">
            <a:extLst>
              <a:ext uri="{FF2B5EF4-FFF2-40B4-BE49-F238E27FC236}">
                <a16:creationId xmlns:a16="http://schemas.microsoft.com/office/drawing/2014/main" id="{CE624307-2FD3-EF7D-0AD3-B94A0226573F}"/>
              </a:ext>
            </a:extLst>
          </p:cNvPr>
          <p:cNvGraphicFramePr>
            <a:graphicFrameLocks noGrp="1"/>
          </p:cNvGraphicFramePr>
          <p:nvPr>
            <p:extLst>
              <p:ext uri="{D42A27DB-BD31-4B8C-83A1-F6EECF244321}">
                <p14:modId xmlns:p14="http://schemas.microsoft.com/office/powerpoint/2010/main" val="577045614"/>
              </p:ext>
            </p:extLst>
          </p:nvPr>
        </p:nvGraphicFramePr>
        <p:xfrm>
          <a:off x="5111092" y="2164870"/>
          <a:ext cx="1296000" cy="1296000"/>
        </p:xfrm>
        <a:graphic>
          <a:graphicData uri="http://schemas.openxmlformats.org/drawingml/2006/table">
            <a:tbl>
              <a:tblPr firstRow="1" bandRow="1">
                <a:tableStyleId>{2D5ABB26-0587-4C30-8999-92F81FD0307C}</a:tableStyleId>
              </a:tblPr>
              <a:tblGrid>
                <a:gridCol w="324000">
                  <a:extLst>
                    <a:ext uri="{9D8B030D-6E8A-4147-A177-3AD203B41FA5}">
                      <a16:colId xmlns:a16="http://schemas.microsoft.com/office/drawing/2014/main" val="2940086900"/>
                    </a:ext>
                  </a:extLst>
                </a:gridCol>
                <a:gridCol w="324000">
                  <a:extLst>
                    <a:ext uri="{9D8B030D-6E8A-4147-A177-3AD203B41FA5}">
                      <a16:colId xmlns:a16="http://schemas.microsoft.com/office/drawing/2014/main" val="3272495480"/>
                    </a:ext>
                  </a:extLst>
                </a:gridCol>
                <a:gridCol w="324000">
                  <a:extLst>
                    <a:ext uri="{9D8B030D-6E8A-4147-A177-3AD203B41FA5}">
                      <a16:colId xmlns:a16="http://schemas.microsoft.com/office/drawing/2014/main" val="1643206905"/>
                    </a:ext>
                  </a:extLst>
                </a:gridCol>
                <a:gridCol w="324000">
                  <a:extLst>
                    <a:ext uri="{9D8B030D-6E8A-4147-A177-3AD203B41FA5}">
                      <a16:colId xmlns:a16="http://schemas.microsoft.com/office/drawing/2014/main" val="540657573"/>
                    </a:ext>
                  </a:extLst>
                </a:gridCol>
              </a:tblGrid>
              <a:tr h="324000">
                <a:tc>
                  <a:txBody>
                    <a:bodyPr/>
                    <a:lstStyle/>
                    <a:p>
                      <a:pPr algn="ctr"/>
                      <a:endParaRPr lang="de-DE"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FF0000"/>
                          </a:solidFill>
                          <a:latin typeface="Comic Sans MS" panose="030F0702030302020204" pitchFamily="66"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00B0F0"/>
                          </a:solidFill>
                          <a:latin typeface="Comic Sans MS" panose="030F0702030302020204" pitchFamily="66" charset="0"/>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solidFill>
                            <a:srgbClr val="92D050"/>
                          </a:solidFill>
                          <a:latin typeface="Comic Sans MS" panose="030F0702030302020204" pitchFamily="66"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4927977"/>
                  </a:ext>
                </a:extLst>
              </a:tr>
              <a:tr h="324000">
                <a:tc>
                  <a:txBody>
                    <a:bodyPr/>
                    <a:lstStyle/>
                    <a:p>
                      <a:pPr algn="ctr"/>
                      <a:endParaRPr lang="de-DE" sz="140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3417284"/>
                  </a:ext>
                </a:extLst>
              </a:tr>
              <a:tr h="324000">
                <a:tc>
                  <a:txBody>
                    <a:bodyPr/>
                    <a:lstStyle/>
                    <a:p>
                      <a:pPr algn="ctr"/>
                      <a:r>
                        <a:rPr lang="de-DE" sz="1400" dirty="0">
                          <a:latin typeface="Comic Sans MS" panose="030F0702030302020204" pitchFamily="66"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6512667"/>
                  </a:ext>
                </a:extLst>
              </a:tr>
              <a:tr h="324000">
                <a:tc>
                  <a:txBody>
                    <a:bodyPr/>
                    <a:lstStyle/>
                    <a:p>
                      <a:pPr algn="ctr"/>
                      <a:endParaRPr lang="de-DE" sz="140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400" dirty="0">
                          <a:latin typeface="Comic Sans MS" panose="030F0702030302020204" pitchFamily="66"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0784603"/>
                  </a:ext>
                </a:extLst>
              </a:tr>
            </a:tbl>
          </a:graphicData>
        </a:graphic>
      </p:graphicFrame>
      <p:cxnSp>
        <p:nvCxnSpPr>
          <p:cNvPr id="27" name="Gerade Verbindung 15">
            <a:extLst>
              <a:ext uri="{FF2B5EF4-FFF2-40B4-BE49-F238E27FC236}">
                <a16:creationId xmlns:a16="http://schemas.microsoft.com/office/drawing/2014/main" id="{2F8CAD10-E103-17A2-58B5-B084E172FC59}"/>
              </a:ext>
            </a:extLst>
          </p:cNvPr>
          <p:cNvCxnSpPr>
            <a:cxnSpLocks/>
          </p:cNvCxnSpPr>
          <p:nvPr/>
        </p:nvCxnSpPr>
        <p:spPr>
          <a:xfrm>
            <a:off x="5129092" y="3142101"/>
            <a:ext cx="1260000" cy="0"/>
          </a:xfrm>
          <a:prstGeom prst="line">
            <a:avLst/>
          </a:prstGeom>
          <a:ln w="28575" cap="sq" cmpd="sng"/>
        </p:spPr>
        <p:style>
          <a:lnRef idx="3">
            <a:schemeClr val="dk1"/>
          </a:lnRef>
          <a:fillRef idx="0">
            <a:schemeClr val="dk1"/>
          </a:fillRef>
          <a:effectRef idx="2">
            <a:schemeClr val="dk1"/>
          </a:effectRef>
          <a:fontRef idx="minor">
            <a:schemeClr val="tx1"/>
          </a:fontRef>
        </p:style>
      </p:cxnSp>
      <p:sp>
        <p:nvSpPr>
          <p:cNvPr id="28" name="Textfeld 27">
            <a:extLst>
              <a:ext uri="{FF2B5EF4-FFF2-40B4-BE49-F238E27FC236}">
                <a16:creationId xmlns:a16="http://schemas.microsoft.com/office/drawing/2014/main" id="{841E4B3E-D791-8971-76B7-086E84568D1D}"/>
              </a:ext>
            </a:extLst>
          </p:cNvPr>
          <p:cNvSpPr txBox="1"/>
          <p:nvPr/>
        </p:nvSpPr>
        <p:spPr>
          <a:xfrm>
            <a:off x="5412508" y="2948142"/>
            <a:ext cx="204219" cy="246221"/>
          </a:xfrm>
          <a:prstGeom prst="rect">
            <a:avLst/>
          </a:prstGeom>
          <a:noFill/>
          <a:ln>
            <a:noFill/>
          </a:ln>
        </p:spPr>
        <p:txBody>
          <a:bodyPr wrap="square" rtlCol="0">
            <a:spAutoFit/>
          </a:bodyPr>
          <a:lstStyle/>
          <a:p>
            <a:r>
              <a:rPr lang="de-DE" sz="1000" dirty="0">
                <a:latin typeface="Comic Sans MS" panose="030F0702030302020204" pitchFamily="66" charset="0"/>
              </a:rPr>
              <a:t>1</a:t>
            </a:r>
          </a:p>
        </p:txBody>
      </p:sp>
      <p:sp>
        <p:nvSpPr>
          <p:cNvPr id="4" name="Inhaltsplatzhalter 12">
            <a:extLst>
              <a:ext uri="{FF2B5EF4-FFF2-40B4-BE49-F238E27FC236}">
                <a16:creationId xmlns:a16="http://schemas.microsoft.com/office/drawing/2014/main" id="{AE74BC45-5F5D-0DEE-6E1C-0A419D374E80}"/>
              </a:ext>
            </a:extLst>
          </p:cNvPr>
          <p:cNvSpPr txBox="1">
            <a:spLocks/>
          </p:cNvSpPr>
          <p:nvPr/>
        </p:nvSpPr>
        <p:spPr>
          <a:xfrm>
            <a:off x="252000" y="3764280"/>
            <a:ext cx="8640000" cy="2461094"/>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400"/>
              </a:spcBef>
              <a:buFont typeface="Arial" panose="020B0604020202020204" pitchFamily="34" charset="0"/>
              <a:buChar char="•"/>
            </a:pPr>
            <a:r>
              <a:rPr lang="de-DE" sz="1600" dirty="0">
                <a:latin typeface="+mn-lt"/>
              </a:rPr>
              <a:t>Der Rechenstrich wird gezeichnet und der Minuend und der Subtrahend daran notiert.</a:t>
            </a:r>
          </a:p>
          <a:p>
            <a:pPr marL="285750" indent="-285750">
              <a:lnSpc>
                <a:spcPct val="100000"/>
              </a:lnSpc>
              <a:spcBef>
                <a:spcPts val="400"/>
              </a:spcBef>
              <a:buFont typeface="Arial" panose="020B0604020202020204" pitchFamily="34" charset="0"/>
              <a:buChar char="•"/>
            </a:pPr>
            <a:r>
              <a:rPr lang="de-DE" sz="1600" dirty="0">
                <a:latin typeface="+mn-lt"/>
              </a:rPr>
              <a:t>Ausgehend von den Einern des Subtrahenden wird zu den Einern des Minuenden ergänzt.</a:t>
            </a:r>
          </a:p>
          <a:p>
            <a:pPr marL="285750" indent="-285750">
              <a:lnSpc>
                <a:spcPct val="100000"/>
              </a:lnSpc>
              <a:spcBef>
                <a:spcPts val="400"/>
              </a:spcBef>
              <a:buFont typeface="Arial" panose="020B0604020202020204" pitchFamily="34" charset="0"/>
              <a:buChar char="•"/>
            </a:pPr>
            <a:r>
              <a:rPr lang="de-DE" sz="1600" dirty="0">
                <a:latin typeface="+mn-lt"/>
              </a:rPr>
              <a:t>Ausgehend von den Zehnern des Subtrahenden wird zu den Zehnern des Minuenden ergänzt. An der Hunderterstelle wird ein Übertrag notiert, da es zu einer Überschreitung des Stellenwerts kommt.</a:t>
            </a:r>
          </a:p>
          <a:p>
            <a:pPr marL="285750" indent="-285750">
              <a:lnSpc>
                <a:spcPct val="100000"/>
              </a:lnSpc>
              <a:spcBef>
                <a:spcPts val="400"/>
              </a:spcBef>
              <a:buFont typeface="Arial" panose="020B0604020202020204" pitchFamily="34" charset="0"/>
              <a:buChar char="•"/>
            </a:pPr>
            <a:r>
              <a:rPr lang="de-DE" sz="1600" dirty="0">
                <a:latin typeface="+mn-lt"/>
              </a:rPr>
              <a:t>Ausgehend von den Hundertern des Subtrahenden wird zu den Hundertern des Minuenden ergänzt.</a:t>
            </a:r>
          </a:p>
          <a:p>
            <a:pPr marL="285750" indent="-285750">
              <a:lnSpc>
                <a:spcPct val="100000"/>
              </a:lnSpc>
              <a:spcBef>
                <a:spcPts val="400"/>
              </a:spcBef>
              <a:buFont typeface="Arial" panose="020B0604020202020204" pitchFamily="34" charset="0"/>
              <a:buChar char="•"/>
            </a:pPr>
            <a:endParaRPr lang="de-DE" sz="1600" dirty="0">
              <a:latin typeface="+mn-lt"/>
            </a:endParaRPr>
          </a:p>
          <a:p>
            <a:pPr marL="285750" indent="-285750">
              <a:lnSpc>
                <a:spcPct val="100000"/>
              </a:lnSpc>
              <a:spcBef>
                <a:spcPts val="400"/>
              </a:spcBef>
              <a:buFont typeface="Arial" panose="020B0604020202020204" pitchFamily="34" charset="0"/>
              <a:buChar char="•"/>
            </a:pPr>
            <a:endParaRPr lang="de-DE" sz="1600" dirty="0">
              <a:latin typeface="+mn-lt"/>
            </a:endParaRPr>
          </a:p>
        </p:txBody>
      </p:sp>
      <p:sp>
        <p:nvSpPr>
          <p:cNvPr id="8" name="Bogen 7">
            <a:extLst>
              <a:ext uri="{FF2B5EF4-FFF2-40B4-BE49-F238E27FC236}">
                <a16:creationId xmlns:a16="http://schemas.microsoft.com/office/drawing/2014/main" id="{66F8B473-FD65-267E-4F50-7F08D69E9FF1}"/>
              </a:ext>
            </a:extLst>
          </p:cNvPr>
          <p:cNvSpPr/>
          <p:nvPr/>
        </p:nvSpPr>
        <p:spPr>
          <a:xfrm rot="16200000">
            <a:off x="3298518" y="2748669"/>
            <a:ext cx="1498842" cy="976251"/>
          </a:xfrm>
          <a:prstGeom prst="arc">
            <a:avLst>
              <a:gd name="adj1" fmla="val 16200000"/>
              <a:gd name="adj2" fmla="val 5396534"/>
            </a:avLst>
          </a:prstGeom>
          <a:noFill/>
          <a:ln w="12700">
            <a:solidFill>
              <a:srgbClr val="FF0000"/>
            </a:solidFill>
            <a:extLst>
              <a:ext uri="{C807C97D-BFC1-408E-A445-0C87EB9F89A2}">
                <ask:lineSketchStyleProps xmlns:ask="http://schemas.microsoft.com/office/drawing/2018/sketchyshapes" sd="981765707">
                  <a:custGeom>
                    <a:avLst/>
                    <a:gdLst>
                      <a:gd name="connsiteX0" fmla="*/ 558759 w 1117518"/>
                      <a:gd name="connsiteY0" fmla="*/ 0 h 1239799"/>
                      <a:gd name="connsiteX1" fmla="*/ 1060145 w 1117518"/>
                      <a:gd name="connsiteY1" fmla="*/ 346288 h 1239799"/>
                      <a:gd name="connsiteX2" fmla="*/ 1042119 w 1117518"/>
                      <a:gd name="connsiteY2" fmla="*/ 930884 h 1239799"/>
                      <a:gd name="connsiteX3" fmla="*/ 514090 w 1117518"/>
                      <a:gd name="connsiteY3" fmla="*/ 1237816 h 1239799"/>
                      <a:gd name="connsiteX4" fmla="*/ 558759 w 1117518"/>
                      <a:gd name="connsiteY4" fmla="*/ 619900 h 1239799"/>
                      <a:gd name="connsiteX5" fmla="*/ 558759 w 1117518"/>
                      <a:gd name="connsiteY5" fmla="*/ 0 h 1239799"/>
                      <a:gd name="connsiteX0" fmla="*/ 558759 w 1117518"/>
                      <a:gd name="connsiteY0" fmla="*/ 0 h 1239799"/>
                      <a:gd name="connsiteX1" fmla="*/ 1060145 w 1117518"/>
                      <a:gd name="connsiteY1" fmla="*/ 346288 h 1239799"/>
                      <a:gd name="connsiteX2" fmla="*/ 1042119 w 1117518"/>
                      <a:gd name="connsiteY2" fmla="*/ 930884 h 1239799"/>
                      <a:gd name="connsiteX3" fmla="*/ 514090 w 1117518"/>
                      <a:gd name="connsiteY3" fmla="*/ 1237816 h 1239799"/>
                    </a:gdLst>
                    <a:ahLst/>
                    <a:cxnLst>
                      <a:cxn ang="0">
                        <a:pos x="connsiteX0" y="connsiteY0"/>
                      </a:cxn>
                      <a:cxn ang="0">
                        <a:pos x="connsiteX1" y="connsiteY1"/>
                      </a:cxn>
                      <a:cxn ang="0">
                        <a:pos x="connsiteX2" y="connsiteY2"/>
                      </a:cxn>
                      <a:cxn ang="0">
                        <a:pos x="connsiteX3" y="connsiteY3"/>
                      </a:cxn>
                    </a:cxnLst>
                    <a:rect l="l" t="t" r="r" b="b"/>
                    <a:pathLst>
                      <a:path w="1117518" h="1239799" stroke="0" extrusionOk="0">
                        <a:moveTo>
                          <a:pt x="558759" y="0"/>
                        </a:moveTo>
                        <a:cubicBezTo>
                          <a:pt x="750171" y="37795"/>
                          <a:pt x="950524" y="127839"/>
                          <a:pt x="1060145" y="346288"/>
                        </a:cubicBezTo>
                        <a:cubicBezTo>
                          <a:pt x="1179170" y="526846"/>
                          <a:pt x="1116693" y="786464"/>
                          <a:pt x="1042119" y="930884"/>
                        </a:cubicBezTo>
                        <a:cubicBezTo>
                          <a:pt x="899926" y="1148936"/>
                          <a:pt x="701713" y="1288823"/>
                          <a:pt x="514090" y="1237816"/>
                        </a:cubicBezTo>
                        <a:cubicBezTo>
                          <a:pt x="539426" y="1005165"/>
                          <a:pt x="565976" y="702304"/>
                          <a:pt x="558759" y="619900"/>
                        </a:cubicBezTo>
                        <a:cubicBezTo>
                          <a:pt x="527659" y="374399"/>
                          <a:pt x="511473" y="138823"/>
                          <a:pt x="558759" y="0"/>
                        </a:cubicBezTo>
                        <a:close/>
                      </a:path>
                      <a:path w="1117518" h="1239799" fill="none" extrusionOk="0">
                        <a:moveTo>
                          <a:pt x="558759" y="0"/>
                        </a:moveTo>
                        <a:cubicBezTo>
                          <a:pt x="791039" y="33033"/>
                          <a:pt x="931182" y="133541"/>
                          <a:pt x="1060145" y="346288"/>
                        </a:cubicBezTo>
                        <a:cubicBezTo>
                          <a:pt x="1172601" y="536597"/>
                          <a:pt x="1115574" y="742368"/>
                          <a:pt x="1042119" y="930884"/>
                        </a:cubicBezTo>
                        <a:cubicBezTo>
                          <a:pt x="916415" y="1142791"/>
                          <a:pt x="750118" y="1227878"/>
                          <a:pt x="514090" y="1237816"/>
                        </a:cubicBezTo>
                      </a:path>
                    </a:pathLst>
                  </a:custGeom>
                  <ask:type>
                    <ask:lineSketchNone/>
                  </ask:type>
                </ask:lineSketchStyleProps>
              </a:ext>
            </a:extLst>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de-DE" dirty="0"/>
          </a:p>
        </p:txBody>
      </p:sp>
      <p:sp>
        <p:nvSpPr>
          <p:cNvPr id="9" name="Textfeld 8">
            <a:extLst>
              <a:ext uri="{FF2B5EF4-FFF2-40B4-BE49-F238E27FC236}">
                <a16:creationId xmlns:a16="http://schemas.microsoft.com/office/drawing/2014/main" id="{66693189-FA6F-C657-10D4-41649D7056FE}"/>
              </a:ext>
            </a:extLst>
          </p:cNvPr>
          <p:cNvSpPr txBox="1"/>
          <p:nvPr/>
        </p:nvSpPr>
        <p:spPr>
          <a:xfrm>
            <a:off x="3864675" y="2210252"/>
            <a:ext cx="476221" cy="276999"/>
          </a:xfrm>
          <a:prstGeom prst="rect">
            <a:avLst/>
          </a:prstGeom>
          <a:noFill/>
        </p:spPr>
        <p:txBody>
          <a:bodyPr wrap="square" rtlCol="0">
            <a:spAutoFit/>
          </a:bodyPr>
          <a:lstStyle/>
          <a:p>
            <a:r>
              <a:rPr lang="de-DE" sz="1200" dirty="0">
                <a:latin typeface="Comic Sans MS" panose="030F0702030302020204" pitchFamily="66" charset="0"/>
              </a:rPr>
              <a:t>1</a:t>
            </a:r>
            <a:r>
              <a:rPr lang="de-DE" sz="1200" dirty="0">
                <a:solidFill>
                  <a:srgbClr val="FF0000"/>
                </a:solidFill>
                <a:latin typeface="Comic Sans MS" panose="030F0702030302020204" pitchFamily="66" charset="0"/>
              </a:rPr>
              <a:t>H</a:t>
            </a:r>
            <a:endParaRPr lang="de-DE" sz="1200" dirty="0">
              <a:solidFill>
                <a:srgbClr val="00B0F0"/>
              </a:solidFill>
              <a:latin typeface="Comic Sans MS" panose="030F0702030302020204" pitchFamily="66" charset="0"/>
            </a:endParaRPr>
          </a:p>
        </p:txBody>
      </p:sp>
      <p:cxnSp>
        <p:nvCxnSpPr>
          <p:cNvPr id="10" name="Gerader Verbinder 29">
            <a:extLst>
              <a:ext uri="{FF2B5EF4-FFF2-40B4-BE49-F238E27FC236}">
                <a16:creationId xmlns:a16="http://schemas.microsoft.com/office/drawing/2014/main" id="{95981D31-59B9-3CA6-3D6C-9E272F2A3373}"/>
              </a:ext>
            </a:extLst>
          </p:cNvPr>
          <p:cNvCxnSpPr>
            <a:cxnSpLocks/>
          </p:cNvCxnSpPr>
          <p:nvPr/>
        </p:nvCxnSpPr>
        <p:spPr>
          <a:xfrm>
            <a:off x="4536065" y="3202116"/>
            <a:ext cx="0" cy="95250"/>
          </a:xfrm>
          <a:prstGeom prst="line">
            <a:avLst/>
          </a:prstGeom>
          <a:ln w="12700"/>
        </p:spPr>
        <p:style>
          <a:lnRef idx="1">
            <a:schemeClr val="dk1"/>
          </a:lnRef>
          <a:fillRef idx="0">
            <a:schemeClr val="dk1"/>
          </a:fillRef>
          <a:effectRef idx="0">
            <a:schemeClr val="dk1"/>
          </a:effectRef>
          <a:fontRef idx="minor">
            <a:schemeClr val="tx1"/>
          </a:fontRef>
        </p:style>
      </p:cxnSp>
      <p:sp>
        <p:nvSpPr>
          <p:cNvPr id="13" name="Textfeld 12">
            <a:extLst>
              <a:ext uri="{FF2B5EF4-FFF2-40B4-BE49-F238E27FC236}">
                <a16:creationId xmlns:a16="http://schemas.microsoft.com/office/drawing/2014/main" id="{E5C0790B-4414-CC91-0CCB-AE16FE0DF20B}"/>
              </a:ext>
            </a:extLst>
          </p:cNvPr>
          <p:cNvSpPr txBox="1"/>
          <p:nvPr/>
        </p:nvSpPr>
        <p:spPr>
          <a:xfrm>
            <a:off x="4326546" y="3277845"/>
            <a:ext cx="421079" cy="246221"/>
          </a:xfrm>
          <a:prstGeom prst="rect">
            <a:avLst/>
          </a:prstGeom>
          <a:noFill/>
        </p:spPr>
        <p:txBody>
          <a:bodyPr wrap="square" rtlCol="0">
            <a:spAutoFit/>
          </a:bodyPr>
          <a:lstStyle/>
          <a:p>
            <a:r>
              <a:rPr lang="de-DE" sz="1000" dirty="0">
                <a:latin typeface="Comic Sans MS" panose="030F0702030302020204" pitchFamily="66" charset="0"/>
              </a:rPr>
              <a:t>328</a:t>
            </a:r>
          </a:p>
        </p:txBody>
      </p:sp>
    </p:spTree>
    <p:extLst>
      <p:ext uri="{BB962C8B-B14F-4D97-AF65-F5344CB8AC3E}">
        <p14:creationId xmlns:p14="http://schemas.microsoft.com/office/powerpoint/2010/main" val="17486906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311AE4-23DA-46F2-BA64-E64ABF2B0527}"/>
              </a:ext>
            </a:extLst>
          </p:cNvPr>
          <p:cNvSpPr>
            <a:spLocks noGrp="1"/>
          </p:cNvSpPr>
          <p:nvPr>
            <p:ph type="title"/>
          </p:nvPr>
        </p:nvSpPr>
        <p:spPr/>
        <p:txBody>
          <a:bodyPr/>
          <a:lstStyle/>
          <a:p>
            <a:r>
              <a:rPr lang="de-DE" dirty="0"/>
              <a:t>Den Algorithmus verstehen</a:t>
            </a:r>
          </a:p>
        </p:txBody>
      </p:sp>
      <p:sp>
        <p:nvSpPr>
          <p:cNvPr id="3" name="Textplatzhalter 2">
            <a:extLst>
              <a:ext uri="{FF2B5EF4-FFF2-40B4-BE49-F238E27FC236}">
                <a16:creationId xmlns:a16="http://schemas.microsoft.com/office/drawing/2014/main" id="{349EF3D3-0E93-4857-10C2-4F66CB1FC6FF}"/>
              </a:ext>
            </a:extLst>
          </p:cNvPr>
          <p:cNvSpPr>
            <a:spLocks noGrp="1"/>
          </p:cNvSpPr>
          <p:nvPr>
            <p:ph type="body" sz="quarter" idx="13"/>
          </p:nvPr>
        </p:nvSpPr>
        <p:spPr>
          <a:xfrm>
            <a:off x="1096266" y="1194030"/>
            <a:ext cx="7419084" cy="393256"/>
          </a:xfrm>
        </p:spPr>
        <p:txBody>
          <a:bodyPr/>
          <a:lstStyle/>
          <a:p>
            <a:r>
              <a:rPr lang="de-DE" dirty="0"/>
              <a:t>LERNWEG ZUR VERSTÄNDNISBASIERTEN ERARBEITUNG</a:t>
            </a:r>
          </a:p>
        </p:txBody>
      </p:sp>
      <p:sp>
        <p:nvSpPr>
          <p:cNvPr id="4" name="Inhaltsplatzhalter 3">
            <a:extLst>
              <a:ext uri="{FF2B5EF4-FFF2-40B4-BE49-F238E27FC236}">
                <a16:creationId xmlns:a16="http://schemas.microsoft.com/office/drawing/2014/main" id="{0C06D0EE-6F62-7070-866A-317719113545}"/>
              </a:ext>
            </a:extLst>
          </p:cNvPr>
          <p:cNvSpPr>
            <a:spLocks noGrp="1"/>
          </p:cNvSpPr>
          <p:nvPr>
            <p:ph idx="1"/>
          </p:nvPr>
        </p:nvSpPr>
        <p:spPr>
          <a:xfrm>
            <a:off x="1096422" y="1748860"/>
            <a:ext cx="4597795" cy="4418617"/>
          </a:xfrm>
        </p:spPr>
        <p:txBody>
          <a:bodyPr/>
          <a:lstStyle/>
          <a:p>
            <a:r>
              <a:rPr lang="de-DE" b="1" dirty="0"/>
              <a:t>Von den eigenen Wegen zum schriftlichen Algorithmus</a:t>
            </a:r>
          </a:p>
          <a:p>
            <a:pPr marL="285750" indent="-285750">
              <a:buFont typeface="Arial" panose="020B0604020202020204" pitchFamily="34" charset="0"/>
              <a:buChar char="•"/>
            </a:pPr>
            <a:r>
              <a:rPr lang="de-DE" altLang="de-DE" dirty="0"/>
              <a:t>Gegenüberstellung der halbschriftlichen Strategie „Stellenweise“ und dem </a:t>
            </a:r>
            <a:r>
              <a:rPr lang="de-DE" altLang="de-DE" dirty="0" err="1"/>
              <a:t>Entbündelungsverfahren</a:t>
            </a:r>
            <a:r>
              <a:rPr lang="de-DE" altLang="de-DE" dirty="0"/>
              <a:t> anhand gleicher Aufgaben </a:t>
            </a:r>
          </a:p>
          <a:p>
            <a:pPr marL="285750" indent="-285750">
              <a:buFont typeface="Arial" panose="020B0604020202020204" pitchFamily="34" charset="0"/>
              <a:buChar char="•"/>
            </a:pPr>
            <a:r>
              <a:rPr lang="de-DE" altLang="de-DE" dirty="0"/>
              <a:t>Erarbeitung von Gemeinsamkeiten und Unterschieden</a:t>
            </a:r>
          </a:p>
          <a:p>
            <a:pPr marL="285750" indent="-285750">
              <a:buFont typeface="Arial" panose="020B0604020202020204" pitchFamily="34" charset="0"/>
              <a:buChar char="•"/>
            </a:pPr>
            <a:r>
              <a:rPr lang="de-DE" altLang="de-DE" dirty="0"/>
              <a:t>Festlegung der Notationsweise</a:t>
            </a:r>
          </a:p>
          <a:p>
            <a:endParaRPr lang="de-DE" dirty="0"/>
          </a:p>
        </p:txBody>
      </p:sp>
      <p:sp>
        <p:nvSpPr>
          <p:cNvPr id="6" name="Foliennummernplatzhalter 5">
            <a:extLst>
              <a:ext uri="{FF2B5EF4-FFF2-40B4-BE49-F238E27FC236}">
                <a16:creationId xmlns:a16="http://schemas.microsoft.com/office/drawing/2014/main" id="{6E6EFBDA-875F-5A4B-8EB1-0348E3E9697B}"/>
              </a:ext>
            </a:extLst>
          </p:cNvPr>
          <p:cNvSpPr>
            <a:spLocks noGrp="1"/>
          </p:cNvSpPr>
          <p:nvPr>
            <p:ph type="sldNum" sz="quarter" idx="12"/>
          </p:nvPr>
        </p:nvSpPr>
        <p:spPr/>
        <p:txBody>
          <a:bodyPr/>
          <a:lstStyle/>
          <a:p>
            <a:fld id="{C3752B7C-18A9-864D-BBCB-54A9F41B5594}" type="slidenum">
              <a:rPr lang="de-DE" smtClean="0"/>
              <a:pPr/>
              <a:t>51</a:t>
            </a:fld>
            <a:endParaRPr lang="de-DE" dirty="0"/>
          </a:p>
        </p:txBody>
      </p:sp>
      <p:pic>
        <p:nvPicPr>
          <p:cNvPr id="8" name="Grafik 7" descr="Ein Bild, das Text, Clipart, Entwurf, Darstellung enthält.&#10;&#10;Automatisch generierte Beschreibung">
            <a:extLst>
              <a:ext uri="{FF2B5EF4-FFF2-40B4-BE49-F238E27FC236}">
                <a16:creationId xmlns:a16="http://schemas.microsoft.com/office/drawing/2014/main" id="{5B4D06D8-DE27-8D94-9769-5C49A8A8BAEC}"/>
              </a:ext>
            </a:extLst>
          </p:cNvPr>
          <p:cNvPicPr>
            <a:picLocks noChangeAspect="1"/>
          </p:cNvPicPr>
          <p:nvPr/>
        </p:nvPicPr>
        <p:blipFill>
          <a:blip r:embed="rId3"/>
          <a:stretch>
            <a:fillRect/>
          </a:stretch>
        </p:blipFill>
        <p:spPr>
          <a:xfrm>
            <a:off x="5685014" y="2566219"/>
            <a:ext cx="3141505" cy="2164735"/>
          </a:xfrm>
          <a:prstGeom prst="rect">
            <a:avLst/>
          </a:prstGeom>
          <a:effectLst>
            <a:glow>
              <a:srgbClr val="327A86"/>
            </a:glow>
            <a:outerShdw blurRad="63500" sx="102000" sy="102000" algn="ctr" rotWithShape="0">
              <a:srgbClr val="000000">
                <a:alpha val="40000"/>
              </a:srgbClr>
            </a:outerShdw>
            <a:softEdge rad="0"/>
          </a:effectLst>
          <a:scene3d>
            <a:camera prst="orthographicFront"/>
            <a:lightRig rig="threePt" dir="t"/>
          </a:scene3d>
          <a:sp3d prstMaterial="matte"/>
        </p:spPr>
      </p:pic>
      <p:sp>
        <p:nvSpPr>
          <p:cNvPr id="5" name="Textfeld 4">
            <a:extLst>
              <a:ext uri="{FF2B5EF4-FFF2-40B4-BE49-F238E27FC236}">
                <a16:creationId xmlns:a16="http://schemas.microsoft.com/office/drawing/2014/main" id="{21CF7BB3-D5E9-0E08-C217-B55EEDEEB327}"/>
              </a:ext>
            </a:extLst>
          </p:cNvPr>
          <p:cNvSpPr txBox="1"/>
          <p:nvPr/>
        </p:nvSpPr>
        <p:spPr>
          <a:xfrm>
            <a:off x="6457950" y="4730954"/>
            <a:ext cx="2471311" cy="276999"/>
          </a:xfrm>
          <a:prstGeom prst="rect">
            <a:avLst/>
          </a:prstGeom>
          <a:noFill/>
        </p:spPr>
        <p:txBody>
          <a:bodyPr wrap="square" rtlCol="0">
            <a:spAutoFit/>
          </a:bodyPr>
          <a:lstStyle/>
          <a:p>
            <a:r>
              <a:rPr lang="de-DE" sz="1200" b="0" i="0" strike="noStrike" dirty="0">
                <a:solidFill>
                  <a:srgbClr val="222222"/>
                </a:solidFill>
                <a:effectLst/>
                <a:latin typeface="Arial" panose="020B0604020202020204" pitchFamily="34" charset="0"/>
                <a:cs typeface="Arial" panose="020B0604020202020204" pitchFamily="34" charset="0"/>
              </a:rPr>
              <a:t>(https://</a:t>
            </a:r>
            <a:r>
              <a:rPr lang="de-DE" sz="1200" b="0" i="0" strike="noStrike" dirty="0" err="1">
                <a:solidFill>
                  <a:srgbClr val="222222"/>
                </a:solidFill>
                <a:effectLst/>
                <a:latin typeface="Arial" panose="020B0604020202020204" pitchFamily="34" charset="0"/>
                <a:cs typeface="Arial" panose="020B0604020202020204" pitchFamily="34" charset="0"/>
              </a:rPr>
              <a:t>pikas.dzlm.de</a:t>
            </a:r>
            <a:r>
              <a:rPr lang="de-DE" sz="1200" b="0" i="0" strike="noStrike" dirty="0">
                <a:solidFill>
                  <a:srgbClr val="222222"/>
                </a:solidFill>
                <a:effectLst/>
                <a:latin typeface="Arial" panose="020B0604020202020204" pitchFamily="34" charset="0"/>
                <a:cs typeface="Arial" panose="020B0604020202020204" pitchFamily="34" charset="0"/>
              </a:rPr>
              <a:t>/</a:t>
            </a:r>
            <a:r>
              <a:rPr lang="de-DE" sz="1200" b="0" i="0" strike="noStrike" dirty="0" err="1">
                <a:solidFill>
                  <a:srgbClr val="222222"/>
                </a:solidFill>
                <a:effectLst/>
                <a:latin typeface="Arial" panose="020B0604020202020204" pitchFamily="34" charset="0"/>
                <a:cs typeface="Arial" panose="020B0604020202020204" pitchFamily="34" charset="0"/>
              </a:rPr>
              <a:t>node</a:t>
            </a:r>
            <a:r>
              <a:rPr lang="de-DE" sz="1200" b="0" i="0" strike="noStrike" dirty="0">
                <a:solidFill>
                  <a:srgbClr val="222222"/>
                </a:solidFill>
                <a:effectLst/>
                <a:latin typeface="Arial" panose="020B0604020202020204" pitchFamily="34" charset="0"/>
                <a:cs typeface="Arial" panose="020B0604020202020204" pitchFamily="34" charset="0"/>
              </a:rPr>
              <a:t>/1571)</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23341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D9BF08-803E-9258-BE29-E4DA243C1539}"/>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B82E98FF-9A1E-1A10-4F56-50FB9183CBE2}"/>
              </a:ext>
            </a:extLst>
          </p:cNvPr>
          <p:cNvSpPr>
            <a:spLocks noGrp="1"/>
          </p:cNvSpPr>
          <p:nvPr>
            <p:ph type="sldNum" sz="quarter" idx="12"/>
          </p:nvPr>
        </p:nvSpPr>
        <p:spPr/>
        <p:txBody>
          <a:bodyPr/>
          <a:lstStyle/>
          <a:p>
            <a:fld id="{C3752B7C-18A9-864D-BBCB-54A9F41B5594}" type="slidenum">
              <a:rPr lang="de-DE" smtClean="0"/>
              <a:pPr/>
              <a:t>52</a:t>
            </a:fld>
            <a:endParaRPr lang="de-DE" dirty="0"/>
          </a:p>
        </p:txBody>
      </p:sp>
      <p:sp>
        <p:nvSpPr>
          <p:cNvPr id="5" name="Textplatzhalter 4">
            <a:extLst>
              <a:ext uri="{FF2B5EF4-FFF2-40B4-BE49-F238E27FC236}">
                <a16:creationId xmlns:a16="http://schemas.microsoft.com/office/drawing/2014/main" id="{37F0349B-C8B6-55C7-26E8-44AC208294D6}"/>
              </a:ext>
            </a:extLst>
          </p:cNvPr>
          <p:cNvSpPr>
            <a:spLocks noGrp="1"/>
          </p:cNvSpPr>
          <p:nvPr>
            <p:ph type="body" sz="quarter" idx="13"/>
          </p:nvPr>
        </p:nvSpPr>
        <p:spPr/>
        <p:txBody>
          <a:bodyPr/>
          <a:lstStyle/>
          <a:p>
            <a:r>
              <a:rPr lang="de-DE" dirty="0"/>
              <a:t>HINWEISE ZUR AKTIVITÄT AUF FOLIE 53</a:t>
            </a:r>
          </a:p>
        </p:txBody>
      </p:sp>
      <p:sp>
        <p:nvSpPr>
          <p:cNvPr id="6" name="Inhaltsplatzhalter 5">
            <a:extLst>
              <a:ext uri="{FF2B5EF4-FFF2-40B4-BE49-F238E27FC236}">
                <a16:creationId xmlns:a16="http://schemas.microsoft.com/office/drawing/2014/main" id="{A01C8D17-06F6-2416-2ACE-58715AC7B058}"/>
              </a:ext>
            </a:extLst>
          </p:cNvPr>
          <p:cNvSpPr>
            <a:spLocks noGrp="1"/>
          </p:cNvSpPr>
          <p:nvPr>
            <p:ph idx="1"/>
          </p:nvPr>
        </p:nvSpPr>
        <p:spPr/>
        <p:txBody>
          <a:bodyPr/>
          <a:lstStyle/>
          <a:p>
            <a:r>
              <a:rPr lang="de-DE" sz="1400" b="1" dirty="0"/>
              <a:t>Ziel</a:t>
            </a:r>
            <a:r>
              <a:rPr lang="de-DE" sz="1400" dirty="0"/>
              <a:t>: Sensibilisierung für die Gemeinsamkeiten und Unterschieden der halbschriftlichen Vorgehensweise und des schriftlichen Verfahrens sowie Sammlung von Potentialen des Lernweges</a:t>
            </a:r>
          </a:p>
          <a:p>
            <a:r>
              <a:rPr lang="de-DE" sz="1400" b="1" dirty="0"/>
              <a:t>Hinweise zur Durchführung: </a:t>
            </a:r>
            <a:r>
              <a:rPr lang="de-DE" sz="1400" dirty="0"/>
              <a:t>Damit den Teilnehmenden die Gemeinsamkeiten und Unterschiede selbst deutlich bewusst werden, sollen sie zunächst den Arbeits- und Forscherauftrag der Kinder bearbeiten. Daraus ergibt sich zudem das Potential, auch Schwierigkeiten und Stolpersteine in der Erarbeitungs- und Reflexionsphase zu antizipieren, die sich auf den konkreten Lernweg beziehen.</a:t>
            </a:r>
          </a:p>
          <a:p>
            <a:r>
              <a:rPr lang="de-DE" sz="1400" dirty="0"/>
              <a:t>Mögliche </a:t>
            </a:r>
            <a:r>
              <a:rPr lang="de-DE" sz="1400" dirty="0" err="1"/>
              <a:t>Schüler:innen-Antworten</a:t>
            </a:r>
            <a:r>
              <a:rPr lang="de-DE" sz="1400" dirty="0"/>
              <a:t> sollten gemeinsam im Plenum gesammelt und mögliche Hilfestellungen und Impulse für eine Reflexionsphase im Unterricht erörtert werden. Daraus können die Potentiale für eine solche Erarbeitung gemeinsam erarbeitet werden.</a:t>
            </a:r>
          </a:p>
        </p:txBody>
      </p:sp>
    </p:spTree>
    <p:extLst>
      <p:ext uri="{BB962C8B-B14F-4D97-AF65-F5344CB8AC3E}">
        <p14:creationId xmlns:p14="http://schemas.microsoft.com/office/powerpoint/2010/main" val="18123533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0F307C-0137-5668-8B30-ABC362556570}"/>
              </a:ext>
            </a:extLst>
          </p:cNvPr>
          <p:cNvSpPr>
            <a:spLocks noGrp="1"/>
          </p:cNvSpPr>
          <p:nvPr>
            <p:ph type="title"/>
          </p:nvPr>
        </p:nvSpPr>
        <p:spPr/>
        <p:txBody>
          <a:bodyPr/>
          <a:lstStyle/>
          <a:p>
            <a:r>
              <a:rPr lang="de-DE" dirty="0"/>
              <a:t>Den Algorithmus verstehen</a:t>
            </a:r>
          </a:p>
        </p:txBody>
      </p:sp>
      <p:sp>
        <p:nvSpPr>
          <p:cNvPr id="3" name="Textplatzhalter 2">
            <a:extLst>
              <a:ext uri="{FF2B5EF4-FFF2-40B4-BE49-F238E27FC236}">
                <a16:creationId xmlns:a16="http://schemas.microsoft.com/office/drawing/2014/main" id="{EC800498-B5B0-B7A1-F797-EE95CE44ABB9}"/>
              </a:ext>
            </a:extLst>
          </p:cNvPr>
          <p:cNvSpPr>
            <a:spLocks noGrp="1"/>
          </p:cNvSpPr>
          <p:nvPr>
            <p:ph type="body" sz="quarter" idx="13"/>
          </p:nvPr>
        </p:nvSpPr>
        <p:spPr>
          <a:xfrm>
            <a:off x="1246459" y="4442211"/>
            <a:ext cx="7418927" cy="2033015"/>
          </a:xfrm>
        </p:spPr>
        <p:txBody>
          <a:bodyPr>
            <a:normAutofit/>
          </a:bodyPr>
          <a:lstStyle/>
          <a:p>
            <a:pPr marL="457200" indent="-457200">
              <a:buFont typeface="+mj-lt"/>
              <a:buAutoNum type="arabicPeriod"/>
            </a:pPr>
            <a:r>
              <a:rPr lang="de-DE" sz="1600" dirty="0"/>
              <a:t>Welche Gemeinsamkeiten gibt es? Welche Unterschiede? </a:t>
            </a:r>
          </a:p>
          <a:p>
            <a:pPr marL="457200" indent="-457200">
              <a:buFont typeface="+mj-lt"/>
              <a:buAutoNum type="arabicPeriod"/>
            </a:pPr>
            <a:r>
              <a:rPr lang="de-DE" sz="1600" dirty="0"/>
              <a:t>Welche Entdeckungen würden/könnten Ihre Kinder machen?</a:t>
            </a:r>
          </a:p>
          <a:p>
            <a:pPr marL="457200" indent="-457200">
              <a:buFont typeface="+mj-lt"/>
              <a:buAutoNum type="arabicPeriod"/>
            </a:pPr>
            <a:r>
              <a:rPr lang="de-DE" sz="1600" dirty="0"/>
              <a:t>Welche Potentiale und Herausforderungen sehen Sie, das schriftliche Verfahren so einzuführen?</a:t>
            </a:r>
          </a:p>
          <a:p>
            <a:pPr>
              <a:lnSpc>
                <a:spcPct val="120000"/>
              </a:lnSpc>
            </a:pPr>
            <a:endParaRPr lang="de" sz="1600" b="1" dirty="0"/>
          </a:p>
        </p:txBody>
      </p:sp>
      <p:sp>
        <p:nvSpPr>
          <p:cNvPr id="4" name="Textplatzhalter 3">
            <a:extLst>
              <a:ext uri="{FF2B5EF4-FFF2-40B4-BE49-F238E27FC236}">
                <a16:creationId xmlns:a16="http://schemas.microsoft.com/office/drawing/2014/main" id="{64E79A51-A6C5-BB62-B166-44423BDB045A}"/>
              </a:ext>
            </a:extLst>
          </p:cNvPr>
          <p:cNvSpPr>
            <a:spLocks noGrp="1"/>
          </p:cNvSpPr>
          <p:nvPr>
            <p:ph type="body" sz="quarter" idx="14"/>
          </p:nvPr>
        </p:nvSpPr>
        <p:spPr>
          <a:xfrm>
            <a:off x="1430594" y="1696065"/>
            <a:ext cx="7580671" cy="2190136"/>
          </a:xfrm>
        </p:spPr>
        <p:txBody>
          <a:bodyPr/>
          <a:lstStyle/>
          <a:p>
            <a:r>
              <a:rPr lang="de-DE" dirty="0"/>
              <a:t>Bearbeiten Sie die Aufgaben auf dem AB zunächst selbst: </a:t>
            </a:r>
          </a:p>
          <a:p>
            <a:endParaRPr lang="de-DE" dirty="0"/>
          </a:p>
        </p:txBody>
      </p:sp>
      <p:sp>
        <p:nvSpPr>
          <p:cNvPr id="6" name="Foliennummernplatzhalter 5">
            <a:extLst>
              <a:ext uri="{FF2B5EF4-FFF2-40B4-BE49-F238E27FC236}">
                <a16:creationId xmlns:a16="http://schemas.microsoft.com/office/drawing/2014/main" id="{68912B73-5207-1D2F-1DED-842B16E9EE18}"/>
              </a:ext>
            </a:extLst>
          </p:cNvPr>
          <p:cNvSpPr>
            <a:spLocks noGrp="1"/>
          </p:cNvSpPr>
          <p:nvPr>
            <p:ph type="sldNum" sz="quarter" idx="12"/>
          </p:nvPr>
        </p:nvSpPr>
        <p:spPr/>
        <p:txBody>
          <a:bodyPr/>
          <a:lstStyle/>
          <a:p>
            <a:fld id="{C3752B7C-18A9-864D-BBCB-54A9F41B5594}" type="slidenum">
              <a:rPr lang="de-DE" smtClean="0"/>
              <a:pPr/>
              <a:t>53</a:t>
            </a:fld>
            <a:endParaRPr lang="de-DE" dirty="0"/>
          </a:p>
        </p:txBody>
      </p:sp>
      <p:pic>
        <p:nvPicPr>
          <p:cNvPr id="5" name="Picture 10" descr="Bildschirmfoto 2010-07-20 um 11">
            <a:extLst>
              <a:ext uri="{FF2B5EF4-FFF2-40B4-BE49-F238E27FC236}">
                <a16:creationId xmlns:a16="http://schemas.microsoft.com/office/drawing/2014/main" id="{C2C42EEF-E504-BEF9-10E7-36644C69B0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262"/>
          <a:stretch/>
        </p:blipFill>
        <p:spPr bwMode="auto">
          <a:xfrm>
            <a:off x="2531541" y="2343752"/>
            <a:ext cx="4465901" cy="2098459"/>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7A0109BF-D2A3-D181-378A-D88891FE51A5}"/>
              </a:ext>
            </a:extLst>
          </p:cNvPr>
          <p:cNvSpPr txBox="1"/>
          <p:nvPr/>
        </p:nvSpPr>
        <p:spPr>
          <a:xfrm>
            <a:off x="6013092" y="5940000"/>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a:t>
            </a:r>
            <a:r>
              <a:rPr lang="de-DE" sz="1200" b="0" i="0" strike="noStrike" dirty="0">
                <a:solidFill>
                  <a:srgbClr val="222222"/>
                </a:solidFill>
                <a:effectLst/>
                <a:latin typeface="Arial" panose="020B0604020202020204" pitchFamily="34" charset="0"/>
                <a:cs typeface="Arial" panose="020B0604020202020204" pitchFamily="34" charset="0"/>
              </a:rPr>
              <a:t>https://</a:t>
            </a:r>
            <a:r>
              <a:rPr lang="de-DE" sz="1200" b="0" i="0" strike="noStrike" dirty="0" err="1">
                <a:solidFill>
                  <a:srgbClr val="222222"/>
                </a:solidFill>
                <a:effectLst/>
                <a:latin typeface="Arial" panose="020B0604020202020204" pitchFamily="34" charset="0"/>
                <a:cs typeface="Arial" panose="020B0604020202020204" pitchFamily="34" charset="0"/>
              </a:rPr>
              <a:t>pikas.dzlm.de</a:t>
            </a:r>
            <a:r>
              <a:rPr lang="de-DE" sz="1200" b="0" i="0" strike="noStrike" dirty="0">
                <a:solidFill>
                  <a:srgbClr val="222222"/>
                </a:solidFill>
                <a:effectLst/>
                <a:latin typeface="Arial" panose="020B0604020202020204" pitchFamily="34" charset="0"/>
                <a:cs typeface="Arial" panose="020B0604020202020204" pitchFamily="34" charset="0"/>
              </a:rPr>
              <a:t>/</a:t>
            </a:r>
            <a:r>
              <a:rPr lang="de-DE" sz="1200" b="0" i="0" strike="noStrike" dirty="0" err="1">
                <a:solidFill>
                  <a:srgbClr val="222222"/>
                </a:solidFill>
                <a:effectLst/>
                <a:latin typeface="Arial" panose="020B0604020202020204" pitchFamily="34" charset="0"/>
                <a:cs typeface="Arial" panose="020B0604020202020204" pitchFamily="34" charset="0"/>
              </a:rPr>
              <a:t>node</a:t>
            </a:r>
            <a:r>
              <a:rPr lang="de-DE" sz="1200" b="0" i="0" strike="noStrike" dirty="0">
                <a:solidFill>
                  <a:srgbClr val="222222"/>
                </a:solidFill>
                <a:effectLst/>
                <a:latin typeface="Arial" panose="020B0604020202020204" pitchFamily="34" charset="0"/>
                <a:cs typeface="Arial" panose="020B0604020202020204" pitchFamily="34" charset="0"/>
              </a:rPr>
              <a:t>/1572</a:t>
            </a:r>
            <a:r>
              <a:rPr lang="de-DE" sz="1200" dirty="0">
                <a:latin typeface="Arial" panose="020B0604020202020204" pitchFamily="34" charset="0"/>
                <a:cs typeface="Arial" panose="020B0604020202020204" pitchFamily="34" charset="0"/>
              </a:rPr>
              <a:t>)</a:t>
            </a:r>
            <a:endParaRPr lang="de-DE" sz="1200" b="0" i="0" u="none" strike="noStrike"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03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E6A8BA87-5CF7-171B-FEFA-DBB6C640D110}"/>
              </a:ext>
            </a:extLst>
          </p:cNvPr>
          <p:cNvPicPr>
            <a:picLocks noChangeAspect="1"/>
          </p:cNvPicPr>
          <p:nvPr/>
        </p:nvPicPr>
        <p:blipFill>
          <a:blip r:embed="rId3"/>
          <a:srcRect/>
          <a:stretch/>
        </p:blipFill>
        <p:spPr>
          <a:xfrm>
            <a:off x="7536047" y="3064524"/>
            <a:ext cx="1404808" cy="1404808"/>
          </a:xfrm>
          <a:prstGeom prst="rect">
            <a:avLst/>
          </a:prstGeom>
        </p:spPr>
      </p:pic>
      <p:sp>
        <p:nvSpPr>
          <p:cNvPr id="2" name="Titel 1">
            <a:extLst>
              <a:ext uri="{FF2B5EF4-FFF2-40B4-BE49-F238E27FC236}">
                <a16:creationId xmlns:a16="http://schemas.microsoft.com/office/drawing/2014/main" id="{B7A85040-40CD-BD48-97CC-4A8D7A455F24}"/>
              </a:ext>
            </a:extLst>
          </p:cNvPr>
          <p:cNvSpPr>
            <a:spLocks noGrp="1"/>
          </p:cNvSpPr>
          <p:nvPr>
            <p:ph type="title"/>
          </p:nvPr>
        </p:nvSpPr>
        <p:spPr/>
        <p:txBody>
          <a:bodyPr>
            <a:normAutofit/>
          </a:bodyPr>
          <a:lstStyle/>
          <a:p>
            <a:r>
              <a:rPr lang="de-DE" dirty="0"/>
              <a:t>Den Algorithmus verstehen</a:t>
            </a:r>
          </a:p>
        </p:txBody>
      </p:sp>
      <p:sp>
        <p:nvSpPr>
          <p:cNvPr id="3" name="Textplatzhalter 2">
            <a:extLst>
              <a:ext uri="{FF2B5EF4-FFF2-40B4-BE49-F238E27FC236}">
                <a16:creationId xmlns:a16="http://schemas.microsoft.com/office/drawing/2014/main" id="{1AED9809-4D90-AE08-D98E-F6442F1704C8}"/>
              </a:ext>
            </a:extLst>
          </p:cNvPr>
          <p:cNvSpPr>
            <a:spLocks noGrp="1"/>
          </p:cNvSpPr>
          <p:nvPr>
            <p:ph type="body" sz="quarter" idx="13"/>
          </p:nvPr>
        </p:nvSpPr>
        <p:spPr/>
        <p:txBody>
          <a:bodyPr/>
          <a:lstStyle/>
          <a:p>
            <a:r>
              <a:rPr lang="de-DE" dirty="0"/>
              <a:t>VOM HALBSCHRIFTLICHEN ZUM SCHRIFTLICHEN SUBTRAHIEREN</a:t>
            </a:r>
          </a:p>
        </p:txBody>
      </p:sp>
      <p:sp>
        <p:nvSpPr>
          <p:cNvPr id="9" name="Datumsplatzhalter 4">
            <a:extLst>
              <a:ext uri="{FF2B5EF4-FFF2-40B4-BE49-F238E27FC236}">
                <a16:creationId xmlns:a16="http://schemas.microsoft.com/office/drawing/2014/main" id="{A6C52E3D-C2AF-D743-9D9E-282C1C8C0A2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B5B32B85-1D35-914C-8474-0585294C690E}"/>
              </a:ext>
            </a:extLst>
          </p:cNvPr>
          <p:cNvSpPr>
            <a:spLocks noGrp="1"/>
          </p:cNvSpPr>
          <p:nvPr>
            <p:ph type="sldNum" sz="quarter" idx="12"/>
          </p:nvPr>
        </p:nvSpPr>
        <p:spPr/>
        <p:txBody>
          <a:bodyPr/>
          <a:lstStyle/>
          <a:p>
            <a:fld id="{C3752B7C-18A9-864D-BBCB-54A9F41B5594}" type="slidenum">
              <a:rPr lang="de-DE" smtClean="0"/>
              <a:pPr/>
              <a:t>54</a:t>
            </a:fld>
            <a:endParaRPr lang="de-DE" dirty="0"/>
          </a:p>
        </p:txBody>
      </p:sp>
      <p:sp>
        <p:nvSpPr>
          <p:cNvPr id="4" name="Abgerundetes Rechteck 3">
            <a:extLst>
              <a:ext uri="{FF2B5EF4-FFF2-40B4-BE49-F238E27FC236}">
                <a16:creationId xmlns:a16="http://schemas.microsoft.com/office/drawing/2014/main" id="{AA9C711E-A2D7-1872-9DBD-E99ECDF36267}"/>
              </a:ext>
            </a:extLst>
          </p:cNvPr>
          <p:cNvSpPr/>
          <p:nvPr/>
        </p:nvSpPr>
        <p:spPr>
          <a:xfrm>
            <a:off x="1608960" y="1912733"/>
            <a:ext cx="5730754" cy="4035576"/>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7" name="Rechteck 6">
            <a:extLst>
              <a:ext uri="{FF2B5EF4-FFF2-40B4-BE49-F238E27FC236}">
                <a16:creationId xmlns:a16="http://schemas.microsoft.com/office/drawing/2014/main" id="{6737C62F-52A6-8E64-5C7B-21167B2E4D30}"/>
              </a:ext>
            </a:extLst>
          </p:cNvPr>
          <p:cNvSpPr/>
          <p:nvPr/>
        </p:nvSpPr>
        <p:spPr>
          <a:xfrm>
            <a:off x="1767499" y="2046851"/>
            <a:ext cx="5416456" cy="3752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6EF41D39-2E73-D97B-0651-C156B698CB85}"/>
              </a:ext>
            </a:extLst>
          </p:cNvPr>
          <p:cNvSpPr txBox="1"/>
          <p:nvPr/>
        </p:nvSpPr>
        <p:spPr>
          <a:xfrm>
            <a:off x="7448257" y="4361610"/>
            <a:ext cx="1580388" cy="215444"/>
          </a:xfrm>
          <a:prstGeom prst="rect">
            <a:avLst/>
          </a:prstGeom>
          <a:noFill/>
        </p:spPr>
        <p:txBody>
          <a:bodyPr wrap="square" rtlCol="0">
            <a:spAutoFit/>
          </a:bodyPr>
          <a:lstStyle/>
          <a:p>
            <a:r>
              <a:rPr lang="de-DE" sz="800" b="0" i="0" u="none" strike="noStrike" dirty="0">
                <a:solidFill>
                  <a:srgbClr val="222222"/>
                </a:solidFill>
                <a:effectLst/>
              </a:rPr>
              <a:t>https://</a:t>
            </a:r>
            <a:r>
              <a:rPr lang="de-DE" sz="800" b="0" i="0" u="none" strike="noStrike" dirty="0" err="1">
                <a:solidFill>
                  <a:srgbClr val="222222"/>
                </a:solidFill>
                <a:effectLst/>
              </a:rPr>
              <a:t>pikas.dzlm.de</a:t>
            </a:r>
            <a:r>
              <a:rPr lang="de-DE" sz="800" b="0" i="0" u="none" strike="noStrike" dirty="0">
                <a:solidFill>
                  <a:srgbClr val="222222"/>
                </a:solidFill>
                <a:effectLst/>
              </a:rPr>
              <a:t>/</a:t>
            </a:r>
            <a:r>
              <a:rPr lang="de-DE" sz="800" b="0" i="0" u="none" strike="noStrike" dirty="0" err="1">
                <a:solidFill>
                  <a:srgbClr val="222222"/>
                </a:solidFill>
                <a:effectLst/>
              </a:rPr>
              <a:t>node</a:t>
            </a:r>
            <a:r>
              <a:rPr lang="de-DE" sz="800" b="0" i="0" u="none" strike="noStrike" dirty="0">
                <a:solidFill>
                  <a:srgbClr val="222222"/>
                </a:solidFill>
                <a:effectLst/>
              </a:rPr>
              <a:t>/676</a:t>
            </a:r>
            <a:endParaRPr lang="de-DE" sz="800" dirty="0"/>
          </a:p>
        </p:txBody>
      </p:sp>
      <p:pic>
        <p:nvPicPr>
          <p:cNvPr id="17" name="Grafik 16">
            <a:extLst>
              <a:ext uri="{FF2B5EF4-FFF2-40B4-BE49-F238E27FC236}">
                <a16:creationId xmlns:a16="http://schemas.microsoft.com/office/drawing/2014/main" id="{B2D8A8B8-7226-74FB-12DF-92080595E175}"/>
              </a:ext>
            </a:extLst>
          </p:cNvPr>
          <p:cNvPicPr>
            <a:picLocks noChangeAspect="1"/>
          </p:cNvPicPr>
          <p:nvPr/>
        </p:nvPicPr>
        <p:blipFill rotWithShape="1">
          <a:blip r:embed="rId4"/>
          <a:srcRect l="7080" r="7986"/>
          <a:stretch/>
        </p:blipFill>
        <p:spPr>
          <a:xfrm>
            <a:off x="2104663" y="2058282"/>
            <a:ext cx="4590052" cy="815989"/>
          </a:xfrm>
          <a:prstGeom prst="rect">
            <a:avLst/>
          </a:prstGeom>
        </p:spPr>
      </p:pic>
      <p:pic>
        <p:nvPicPr>
          <p:cNvPr id="8" name="Grafik 7">
            <a:extLst>
              <a:ext uri="{FF2B5EF4-FFF2-40B4-BE49-F238E27FC236}">
                <a16:creationId xmlns:a16="http://schemas.microsoft.com/office/drawing/2014/main" id="{B110E795-398B-573E-75AF-1F2E3766556C}"/>
              </a:ext>
            </a:extLst>
          </p:cNvPr>
          <p:cNvPicPr>
            <a:picLocks noChangeAspect="1"/>
          </p:cNvPicPr>
          <p:nvPr/>
        </p:nvPicPr>
        <p:blipFill>
          <a:blip r:embed="rId5"/>
          <a:stretch>
            <a:fillRect/>
          </a:stretch>
        </p:blipFill>
        <p:spPr>
          <a:xfrm>
            <a:off x="1996755" y="2914415"/>
            <a:ext cx="4955163" cy="2771134"/>
          </a:xfrm>
          <a:prstGeom prst="rect">
            <a:avLst/>
          </a:prstGeom>
        </p:spPr>
      </p:pic>
    </p:spTree>
    <p:extLst>
      <p:ext uri="{BB962C8B-B14F-4D97-AF65-F5344CB8AC3E}">
        <p14:creationId xmlns:p14="http://schemas.microsoft.com/office/powerpoint/2010/main" val="1923526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A30EA33E-B378-1DA7-A3EB-15495ABCDF75}"/>
              </a:ext>
            </a:extLst>
          </p:cNvPr>
          <p:cNvPicPr>
            <a:picLocks noChangeAspect="1"/>
          </p:cNvPicPr>
          <p:nvPr/>
        </p:nvPicPr>
        <p:blipFill>
          <a:blip r:embed="rId3"/>
          <a:srcRect/>
          <a:stretch/>
        </p:blipFill>
        <p:spPr>
          <a:xfrm>
            <a:off x="7536047" y="3064524"/>
            <a:ext cx="1404808" cy="1404808"/>
          </a:xfrm>
          <a:prstGeom prst="rect">
            <a:avLst/>
          </a:prstGeom>
        </p:spPr>
      </p:pic>
      <p:sp>
        <p:nvSpPr>
          <p:cNvPr id="2" name="Titel 1">
            <a:extLst>
              <a:ext uri="{FF2B5EF4-FFF2-40B4-BE49-F238E27FC236}">
                <a16:creationId xmlns:a16="http://schemas.microsoft.com/office/drawing/2014/main" id="{B7A85040-40CD-BD48-97CC-4A8D7A455F24}"/>
              </a:ext>
            </a:extLst>
          </p:cNvPr>
          <p:cNvSpPr>
            <a:spLocks noGrp="1"/>
          </p:cNvSpPr>
          <p:nvPr>
            <p:ph type="title"/>
          </p:nvPr>
        </p:nvSpPr>
        <p:spPr/>
        <p:txBody>
          <a:bodyPr>
            <a:normAutofit/>
          </a:bodyPr>
          <a:lstStyle/>
          <a:p>
            <a:r>
              <a:rPr lang="de-DE" dirty="0"/>
              <a:t>Den Algorithmus verstehen</a:t>
            </a:r>
          </a:p>
        </p:txBody>
      </p:sp>
      <p:sp>
        <p:nvSpPr>
          <p:cNvPr id="3" name="Textplatzhalter 2">
            <a:extLst>
              <a:ext uri="{FF2B5EF4-FFF2-40B4-BE49-F238E27FC236}">
                <a16:creationId xmlns:a16="http://schemas.microsoft.com/office/drawing/2014/main" id="{1AED9809-4D90-AE08-D98E-F6442F1704C8}"/>
              </a:ext>
            </a:extLst>
          </p:cNvPr>
          <p:cNvSpPr>
            <a:spLocks noGrp="1"/>
          </p:cNvSpPr>
          <p:nvPr>
            <p:ph type="body" sz="quarter" idx="13"/>
          </p:nvPr>
        </p:nvSpPr>
        <p:spPr/>
        <p:txBody>
          <a:bodyPr/>
          <a:lstStyle/>
          <a:p>
            <a:r>
              <a:rPr lang="de-DE" dirty="0"/>
              <a:t>VOM HALBSCHRIFTLICHEN ZUM SCHRIFTLICHEN SUBTRAHIEREN</a:t>
            </a:r>
          </a:p>
        </p:txBody>
      </p:sp>
      <p:sp>
        <p:nvSpPr>
          <p:cNvPr id="9" name="Datumsplatzhalter 4">
            <a:extLst>
              <a:ext uri="{FF2B5EF4-FFF2-40B4-BE49-F238E27FC236}">
                <a16:creationId xmlns:a16="http://schemas.microsoft.com/office/drawing/2014/main" id="{A6C52E3D-C2AF-D743-9D9E-282C1C8C0A2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B5B32B85-1D35-914C-8474-0585294C690E}"/>
              </a:ext>
            </a:extLst>
          </p:cNvPr>
          <p:cNvSpPr>
            <a:spLocks noGrp="1"/>
          </p:cNvSpPr>
          <p:nvPr>
            <p:ph type="sldNum" sz="quarter" idx="12"/>
          </p:nvPr>
        </p:nvSpPr>
        <p:spPr/>
        <p:txBody>
          <a:bodyPr/>
          <a:lstStyle/>
          <a:p>
            <a:fld id="{C3752B7C-18A9-864D-BBCB-54A9F41B5594}" type="slidenum">
              <a:rPr lang="de-DE" smtClean="0"/>
              <a:pPr/>
              <a:t>55</a:t>
            </a:fld>
            <a:endParaRPr lang="de-DE" dirty="0"/>
          </a:p>
        </p:txBody>
      </p:sp>
      <p:sp>
        <p:nvSpPr>
          <p:cNvPr id="4" name="Abgerundetes Rechteck 3">
            <a:extLst>
              <a:ext uri="{FF2B5EF4-FFF2-40B4-BE49-F238E27FC236}">
                <a16:creationId xmlns:a16="http://schemas.microsoft.com/office/drawing/2014/main" id="{B0EC49DD-E774-A6AD-3A0C-12F093B25DB3}"/>
              </a:ext>
            </a:extLst>
          </p:cNvPr>
          <p:cNvSpPr/>
          <p:nvPr/>
        </p:nvSpPr>
        <p:spPr>
          <a:xfrm>
            <a:off x="1608960" y="1912733"/>
            <a:ext cx="5730754" cy="4035576"/>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353511BD-6877-7B53-60AC-3F17234A30CD}"/>
              </a:ext>
            </a:extLst>
          </p:cNvPr>
          <p:cNvSpPr/>
          <p:nvPr/>
        </p:nvSpPr>
        <p:spPr>
          <a:xfrm>
            <a:off x="1767499" y="2046851"/>
            <a:ext cx="5416456" cy="3752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4BFBE97B-7AB0-16A2-5E74-FA4010B87F25}"/>
              </a:ext>
            </a:extLst>
          </p:cNvPr>
          <p:cNvSpPr txBox="1"/>
          <p:nvPr/>
        </p:nvSpPr>
        <p:spPr>
          <a:xfrm>
            <a:off x="7448257" y="4361610"/>
            <a:ext cx="1580388" cy="215444"/>
          </a:xfrm>
          <a:prstGeom prst="rect">
            <a:avLst/>
          </a:prstGeom>
          <a:noFill/>
        </p:spPr>
        <p:txBody>
          <a:bodyPr wrap="square" rtlCol="0">
            <a:spAutoFit/>
          </a:bodyPr>
          <a:lstStyle/>
          <a:p>
            <a:r>
              <a:rPr lang="de-DE" sz="800" b="0" i="0" u="none" strike="noStrike" dirty="0">
                <a:solidFill>
                  <a:srgbClr val="222222"/>
                </a:solidFill>
                <a:effectLst/>
              </a:rPr>
              <a:t>https://</a:t>
            </a:r>
            <a:r>
              <a:rPr lang="de-DE" sz="800" b="0" i="0" u="none" strike="noStrike" dirty="0" err="1">
                <a:solidFill>
                  <a:srgbClr val="222222"/>
                </a:solidFill>
                <a:effectLst/>
              </a:rPr>
              <a:t>pikas.dzlm.de</a:t>
            </a:r>
            <a:r>
              <a:rPr lang="de-DE" sz="800" b="0" i="0" u="none" strike="noStrike" dirty="0">
                <a:solidFill>
                  <a:srgbClr val="222222"/>
                </a:solidFill>
                <a:effectLst/>
              </a:rPr>
              <a:t>/</a:t>
            </a:r>
            <a:r>
              <a:rPr lang="de-DE" sz="800" b="0" i="0" u="none" strike="noStrike" dirty="0" err="1">
                <a:solidFill>
                  <a:srgbClr val="222222"/>
                </a:solidFill>
                <a:effectLst/>
              </a:rPr>
              <a:t>node</a:t>
            </a:r>
            <a:r>
              <a:rPr lang="de-DE" sz="800" b="0" i="0" u="none" strike="noStrike" dirty="0">
                <a:solidFill>
                  <a:srgbClr val="222222"/>
                </a:solidFill>
                <a:effectLst/>
              </a:rPr>
              <a:t>/677</a:t>
            </a:r>
            <a:endParaRPr lang="de-DE" sz="800" dirty="0"/>
          </a:p>
        </p:txBody>
      </p:sp>
      <p:pic>
        <p:nvPicPr>
          <p:cNvPr id="15" name="Grafik 14">
            <a:extLst>
              <a:ext uri="{FF2B5EF4-FFF2-40B4-BE49-F238E27FC236}">
                <a16:creationId xmlns:a16="http://schemas.microsoft.com/office/drawing/2014/main" id="{29ED9740-A97F-C5EC-2C97-3C8A74DE7CDA}"/>
              </a:ext>
            </a:extLst>
          </p:cNvPr>
          <p:cNvPicPr>
            <a:picLocks noChangeAspect="1"/>
          </p:cNvPicPr>
          <p:nvPr/>
        </p:nvPicPr>
        <p:blipFill rotWithShape="1">
          <a:blip r:embed="rId4"/>
          <a:srcRect l="7080" r="7986"/>
          <a:stretch/>
        </p:blipFill>
        <p:spPr>
          <a:xfrm>
            <a:off x="2104663" y="2058282"/>
            <a:ext cx="4590052" cy="815989"/>
          </a:xfrm>
          <a:prstGeom prst="rect">
            <a:avLst/>
          </a:prstGeom>
        </p:spPr>
      </p:pic>
      <p:pic>
        <p:nvPicPr>
          <p:cNvPr id="7" name="Grafik 6">
            <a:extLst>
              <a:ext uri="{FF2B5EF4-FFF2-40B4-BE49-F238E27FC236}">
                <a16:creationId xmlns:a16="http://schemas.microsoft.com/office/drawing/2014/main" id="{6FAAF8EB-6B89-7C97-BFF6-B11A283F6BF5}"/>
              </a:ext>
            </a:extLst>
          </p:cNvPr>
          <p:cNvPicPr>
            <a:picLocks noChangeAspect="1"/>
          </p:cNvPicPr>
          <p:nvPr/>
        </p:nvPicPr>
        <p:blipFill>
          <a:blip r:embed="rId5"/>
          <a:stretch>
            <a:fillRect/>
          </a:stretch>
        </p:blipFill>
        <p:spPr>
          <a:xfrm>
            <a:off x="1996755" y="2914415"/>
            <a:ext cx="4955163" cy="2771134"/>
          </a:xfrm>
          <a:prstGeom prst="rect">
            <a:avLst/>
          </a:prstGeom>
        </p:spPr>
      </p:pic>
    </p:spTree>
    <p:extLst>
      <p:ext uri="{BB962C8B-B14F-4D97-AF65-F5344CB8AC3E}">
        <p14:creationId xmlns:p14="http://schemas.microsoft.com/office/powerpoint/2010/main" val="5942530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C15E1806-15E8-8D29-9CCD-E2F2243A33FC}"/>
              </a:ext>
            </a:extLst>
          </p:cNvPr>
          <p:cNvSpPr>
            <a:spLocks noGrp="1"/>
          </p:cNvSpPr>
          <p:nvPr>
            <p:ph type="body" sz="quarter" idx="13"/>
          </p:nvPr>
        </p:nvSpPr>
        <p:spPr/>
        <p:txBody>
          <a:bodyPr/>
          <a:lstStyle/>
          <a:p>
            <a:r>
              <a:rPr lang="de-DE" dirty="0"/>
              <a:t>EINFÜHRUNGSPHASE </a:t>
            </a:r>
          </a:p>
          <a:p>
            <a:endParaRPr lang="de-DE" dirty="0"/>
          </a:p>
        </p:txBody>
      </p:sp>
      <p:sp>
        <p:nvSpPr>
          <p:cNvPr id="6" name="Foliennummernplatzhalter 5">
            <a:extLst>
              <a:ext uri="{FF2B5EF4-FFF2-40B4-BE49-F238E27FC236}">
                <a16:creationId xmlns:a16="http://schemas.microsoft.com/office/drawing/2014/main" id="{C49FF3D9-0F71-3A89-F6B0-C4EF6317018A}"/>
              </a:ext>
            </a:extLst>
          </p:cNvPr>
          <p:cNvSpPr>
            <a:spLocks noGrp="1"/>
          </p:cNvSpPr>
          <p:nvPr>
            <p:ph type="sldNum" sz="quarter" idx="12"/>
          </p:nvPr>
        </p:nvSpPr>
        <p:spPr/>
        <p:txBody>
          <a:bodyPr/>
          <a:lstStyle/>
          <a:p>
            <a:fld id="{C3752B7C-18A9-864D-BBCB-54A9F41B5594}" type="slidenum">
              <a:rPr lang="de-DE" smtClean="0"/>
              <a:pPr/>
              <a:t>56</a:t>
            </a:fld>
            <a:endParaRPr lang="de-DE" dirty="0"/>
          </a:p>
        </p:txBody>
      </p:sp>
      <p:sp>
        <p:nvSpPr>
          <p:cNvPr id="19" name="Titel 1">
            <a:extLst>
              <a:ext uri="{FF2B5EF4-FFF2-40B4-BE49-F238E27FC236}">
                <a16:creationId xmlns:a16="http://schemas.microsoft.com/office/drawing/2014/main" id="{920659A7-885D-7B79-469F-86F9C314123B}"/>
              </a:ext>
            </a:extLst>
          </p:cNvPr>
          <p:cNvSpPr>
            <a:spLocks noGrp="1"/>
          </p:cNvSpPr>
          <p:nvPr>
            <p:ph type="title"/>
          </p:nvPr>
        </p:nvSpPr>
        <p:spPr>
          <a:xfrm>
            <a:off x="1096423" y="382774"/>
            <a:ext cx="8047577" cy="603704"/>
          </a:xfrm>
        </p:spPr>
        <p:txBody>
          <a:bodyPr>
            <a:normAutofit/>
          </a:bodyPr>
          <a:lstStyle/>
          <a:p>
            <a:r>
              <a:rPr lang="de-DE" dirty="0"/>
              <a:t>Den Algorithmus verstehen</a:t>
            </a:r>
          </a:p>
        </p:txBody>
      </p:sp>
      <p:sp>
        <p:nvSpPr>
          <p:cNvPr id="21" name="Textfeld 20">
            <a:extLst>
              <a:ext uri="{FF2B5EF4-FFF2-40B4-BE49-F238E27FC236}">
                <a16:creationId xmlns:a16="http://schemas.microsoft.com/office/drawing/2014/main" id="{8C25B3F9-6A6B-844D-0A83-63CE73239F7A}"/>
              </a:ext>
            </a:extLst>
          </p:cNvPr>
          <p:cNvSpPr txBox="1"/>
          <p:nvPr/>
        </p:nvSpPr>
        <p:spPr>
          <a:xfrm>
            <a:off x="1096266" y="1722747"/>
            <a:ext cx="6951468" cy="170296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dirty="0"/>
              <a:t>Aktivierung vorhandener Vorstellung durch Anknüpfung an halbschriftliche Strategie und ihre Darstellung</a:t>
            </a:r>
          </a:p>
          <a:p>
            <a:pPr marL="285750" indent="-285750">
              <a:lnSpc>
                <a:spcPct val="150000"/>
              </a:lnSpc>
              <a:buFont typeface="Arial" panose="020B0604020202020204" pitchFamily="34" charset="0"/>
              <a:buChar char="•"/>
            </a:pPr>
            <a:r>
              <a:rPr lang="de-DE" dirty="0"/>
              <a:t>Gegenüberstellung der neuen Notationsweise und Aufstellen der Forscherfragen</a:t>
            </a:r>
          </a:p>
        </p:txBody>
      </p:sp>
      <p:cxnSp>
        <p:nvCxnSpPr>
          <p:cNvPr id="20" name="Gerader Verbinder 7">
            <a:extLst>
              <a:ext uri="{FF2B5EF4-FFF2-40B4-BE49-F238E27FC236}">
                <a16:creationId xmlns:a16="http://schemas.microsoft.com/office/drawing/2014/main" id="{58021570-91B1-BF53-4C0F-7962C070AF11}"/>
              </a:ext>
            </a:extLst>
          </p:cNvPr>
          <p:cNvCxnSpPr>
            <a:cxnSpLocks/>
          </p:cNvCxnSpPr>
          <p:nvPr/>
        </p:nvCxnSpPr>
        <p:spPr>
          <a:xfrm>
            <a:off x="7012834" y="4535194"/>
            <a:ext cx="1111059" cy="0"/>
          </a:xfrm>
          <a:prstGeom prst="line">
            <a:avLst/>
          </a:prstGeom>
          <a:ln w="28575">
            <a:solidFill>
              <a:srgbClr val="FFFFFF"/>
            </a:solidFill>
          </a:ln>
        </p:spPr>
        <p:style>
          <a:lnRef idx="3">
            <a:schemeClr val="dk1"/>
          </a:lnRef>
          <a:fillRef idx="0">
            <a:schemeClr val="dk1"/>
          </a:fillRef>
          <a:effectRef idx="2">
            <a:schemeClr val="dk1"/>
          </a:effectRef>
          <a:fontRef idx="minor">
            <a:schemeClr val="tx1"/>
          </a:fontRef>
        </p:style>
      </p:cxnSp>
      <p:cxnSp>
        <p:nvCxnSpPr>
          <p:cNvPr id="33" name="Gerader Verbinder 8">
            <a:extLst>
              <a:ext uri="{FF2B5EF4-FFF2-40B4-BE49-F238E27FC236}">
                <a16:creationId xmlns:a16="http://schemas.microsoft.com/office/drawing/2014/main" id="{4D9CB7B3-275B-2DE3-8FBC-4BA42F723849}"/>
              </a:ext>
            </a:extLst>
          </p:cNvPr>
          <p:cNvCxnSpPr>
            <a:cxnSpLocks/>
          </p:cNvCxnSpPr>
          <p:nvPr/>
        </p:nvCxnSpPr>
        <p:spPr>
          <a:xfrm flipH="1">
            <a:off x="7180111" y="3912028"/>
            <a:ext cx="251823" cy="253522"/>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36" name="Tabelle 35">
            <a:extLst>
              <a:ext uri="{FF2B5EF4-FFF2-40B4-BE49-F238E27FC236}">
                <a16:creationId xmlns:a16="http://schemas.microsoft.com/office/drawing/2014/main" id="{B07C7A00-4C38-B87A-0CA5-5C5F775E7318}"/>
              </a:ext>
            </a:extLst>
          </p:cNvPr>
          <p:cNvGraphicFramePr>
            <a:graphicFrameLocks noGrp="1"/>
          </p:cNvGraphicFramePr>
          <p:nvPr>
            <p:extLst>
              <p:ext uri="{D42A27DB-BD31-4B8C-83A1-F6EECF244321}">
                <p14:modId xmlns:p14="http://schemas.microsoft.com/office/powerpoint/2010/main" val="2379034913"/>
              </p:ext>
            </p:extLst>
          </p:nvPr>
        </p:nvGraphicFramePr>
        <p:xfrm>
          <a:off x="895947" y="4239043"/>
          <a:ext cx="2291080" cy="1463040"/>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2785575087"/>
                    </a:ext>
                  </a:extLst>
                </a:gridCol>
                <a:gridCol w="208280">
                  <a:extLst>
                    <a:ext uri="{9D8B030D-6E8A-4147-A177-3AD203B41FA5}">
                      <a16:colId xmlns:a16="http://schemas.microsoft.com/office/drawing/2014/main" val="1186650945"/>
                    </a:ext>
                  </a:extLst>
                </a:gridCol>
                <a:gridCol w="208280">
                  <a:extLst>
                    <a:ext uri="{9D8B030D-6E8A-4147-A177-3AD203B41FA5}">
                      <a16:colId xmlns:a16="http://schemas.microsoft.com/office/drawing/2014/main" val="1018306629"/>
                    </a:ext>
                  </a:extLst>
                </a:gridCol>
                <a:gridCol w="208280">
                  <a:extLst>
                    <a:ext uri="{9D8B030D-6E8A-4147-A177-3AD203B41FA5}">
                      <a16:colId xmlns:a16="http://schemas.microsoft.com/office/drawing/2014/main" val="1943363515"/>
                    </a:ext>
                  </a:extLst>
                </a:gridCol>
                <a:gridCol w="208280">
                  <a:extLst>
                    <a:ext uri="{9D8B030D-6E8A-4147-A177-3AD203B41FA5}">
                      <a16:colId xmlns:a16="http://schemas.microsoft.com/office/drawing/2014/main" val="253650977"/>
                    </a:ext>
                  </a:extLst>
                </a:gridCol>
                <a:gridCol w="208280">
                  <a:extLst>
                    <a:ext uri="{9D8B030D-6E8A-4147-A177-3AD203B41FA5}">
                      <a16:colId xmlns:a16="http://schemas.microsoft.com/office/drawing/2014/main" val="1665823551"/>
                    </a:ext>
                  </a:extLst>
                </a:gridCol>
                <a:gridCol w="208280">
                  <a:extLst>
                    <a:ext uri="{9D8B030D-6E8A-4147-A177-3AD203B41FA5}">
                      <a16:colId xmlns:a16="http://schemas.microsoft.com/office/drawing/2014/main" val="668381562"/>
                    </a:ext>
                  </a:extLst>
                </a:gridCol>
                <a:gridCol w="208280">
                  <a:extLst>
                    <a:ext uri="{9D8B030D-6E8A-4147-A177-3AD203B41FA5}">
                      <a16:colId xmlns:a16="http://schemas.microsoft.com/office/drawing/2014/main" val="1293860780"/>
                    </a:ext>
                  </a:extLst>
                </a:gridCol>
                <a:gridCol w="208280">
                  <a:extLst>
                    <a:ext uri="{9D8B030D-6E8A-4147-A177-3AD203B41FA5}">
                      <a16:colId xmlns:a16="http://schemas.microsoft.com/office/drawing/2014/main" val="3788773986"/>
                    </a:ext>
                  </a:extLst>
                </a:gridCol>
                <a:gridCol w="208280">
                  <a:extLst>
                    <a:ext uri="{9D8B030D-6E8A-4147-A177-3AD203B41FA5}">
                      <a16:colId xmlns:a16="http://schemas.microsoft.com/office/drawing/2014/main" val="497649906"/>
                    </a:ext>
                  </a:extLst>
                </a:gridCol>
                <a:gridCol w="208280">
                  <a:extLst>
                    <a:ext uri="{9D8B030D-6E8A-4147-A177-3AD203B41FA5}">
                      <a16:colId xmlns:a16="http://schemas.microsoft.com/office/drawing/2014/main" val="1899370821"/>
                    </a:ext>
                  </a:extLst>
                </a:gridCol>
              </a:tblGrid>
              <a:tr h="330798">
                <a:tc>
                  <a:txBody>
                    <a:bodyPr/>
                    <a:lstStyle/>
                    <a:p>
                      <a:pPr algn="ctr"/>
                      <a:r>
                        <a:rPr lang="de-DE" dirty="0">
                          <a:solidFill>
                            <a:schemeClr val="bg1"/>
                          </a:solidFill>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0926492"/>
                  </a:ext>
                </a:extLst>
              </a:tr>
              <a:tr h="330798">
                <a:tc>
                  <a:txBody>
                    <a:bodyPr/>
                    <a:lstStyle/>
                    <a:p>
                      <a:pPr algn="ctr"/>
                      <a:endParaRPr lang="de-DE" dirty="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dirty="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dirty="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dirty="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dirty="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dirty="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855813"/>
                  </a:ext>
                </a:extLst>
              </a:tr>
              <a:tr h="330798">
                <a:tc>
                  <a:txBody>
                    <a:bodyPr/>
                    <a:lstStyle/>
                    <a:p>
                      <a:pPr algn="ctr"/>
                      <a:r>
                        <a:rPr lang="de-DE" dirty="0">
                          <a:solidFill>
                            <a:schemeClr val="bg1"/>
                          </a:solidFill>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dirty="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8925716"/>
                  </a:ext>
                </a:extLst>
              </a:tr>
              <a:tr h="330798">
                <a:tc>
                  <a:txBody>
                    <a:bodyPr/>
                    <a:lstStyle/>
                    <a:p>
                      <a:pPr algn="ctr"/>
                      <a:r>
                        <a:rPr lang="de-DE" dirty="0">
                          <a:solidFill>
                            <a:schemeClr val="bg1"/>
                          </a:solidFill>
                          <a:latin typeface="Comic Sans MS" panose="030F0702030302020204" pitchFamily="66" charset="0"/>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0513921"/>
                  </a:ext>
                </a:extLst>
              </a:tr>
            </a:tbl>
          </a:graphicData>
        </a:graphic>
      </p:graphicFrame>
      <p:cxnSp>
        <p:nvCxnSpPr>
          <p:cNvPr id="37" name="Gerader Verbinder 6">
            <a:extLst>
              <a:ext uri="{FF2B5EF4-FFF2-40B4-BE49-F238E27FC236}">
                <a16:creationId xmlns:a16="http://schemas.microsoft.com/office/drawing/2014/main" id="{2C8763A5-9C57-9EE8-F10B-9B21004B4D1C}"/>
              </a:ext>
            </a:extLst>
          </p:cNvPr>
          <p:cNvCxnSpPr>
            <a:cxnSpLocks/>
          </p:cNvCxnSpPr>
          <p:nvPr/>
        </p:nvCxnSpPr>
        <p:spPr>
          <a:xfrm>
            <a:off x="895947" y="4078837"/>
            <a:ext cx="2291080" cy="0"/>
          </a:xfrm>
          <a:prstGeom prst="line">
            <a:avLst/>
          </a:prstGeom>
          <a:ln w="28575">
            <a:solidFill>
              <a:srgbClr val="FFFFFF"/>
            </a:solidFill>
          </a:ln>
        </p:spPr>
        <p:style>
          <a:lnRef idx="3">
            <a:schemeClr val="dk1"/>
          </a:lnRef>
          <a:fillRef idx="0">
            <a:schemeClr val="dk1"/>
          </a:fillRef>
          <a:effectRef idx="2">
            <a:schemeClr val="dk1"/>
          </a:effectRef>
          <a:fontRef idx="minor">
            <a:schemeClr val="tx1"/>
          </a:fontRef>
        </p:style>
      </p:cxnSp>
      <p:pic>
        <p:nvPicPr>
          <p:cNvPr id="78" name="Grafik 77">
            <a:extLst>
              <a:ext uri="{FF2B5EF4-FFF2-40B4-BE49-F238E27FC236}">
                <a16:creationId xmlns:a16="http://schemas.microsoft.com/office/drawing/2014/main" id="{1EAE76DB-8FC7-1CF3-4865-19EE3E29AA11}"/>
              </a:ext>
            </a:extLst>
          </p:cNvPr>
          <p:cNvPicPr>
            <a:picLocks noChangeAspect="1"/>
          </p:cNvPicPr>
          <p:nvPr/>
        </p:nvPicPr>
        <p:blipFill>
          <a:blip r:embed="rId3"/>
          <a:srcRect/>
          <a:stretch/>
        </p:blipFill>
        <p:spPr>
          <a:xfrm>
            <a:off x="3718974" y="3642536"/>
            <a:ext cx="5194261" cy="2628900"/>
          </a:xfrm>
          <a:prstGeom prst="rect">
            <a:avLst/>
          </a:prstGeom>
        </p:spPr>
      </p:pic>
      <p:sp>
        <p:nvSpPr>
          <p:cNvPr id="79" name="Abgerundete rechteckige Legende 78">
            <a:extLst>
              <a:ext uri="{FF2B5EF4-FFF2-40B4-BE49-F238E27FC236}">
                <a16:creationId xmlns:a16="http://schemas.microsoft.com/office/drawing/2014/main" id="{9DDABCC7-663B-292E-ABAB-87240C03C5B9}"/>
              </a:ext>
            </a:extLst>
          </p:cNvPr>
          <p:cNvSpPr/>
          <p:nvPr/>
        </p:nvSpPr>
        <p:spPr>
          <a:xfrm>
            <a:off x="1375691" y="3852399"/>
            <a:ext cx="2291080" cy="886633"/>
          </a:xfrm>
          <a:prstGeom prst="wedgeRoundRectCallout">
            <a:avLst>
              <a:gd name="adj1" fmla="val -59819"/>
              <a:gd name="adj2" fmla="val 55613"/>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Was ist gleich? Was ist verschieden?</a:t>
            </a:r>
            <a:endParaRPr lang="de-DE" sz="2000" dirty="0"/>
          </a:p>
        </p:txBody>
      </p:sp>
      <p:pic>
        <p:nvPicPr>
          <p:cNvPr id="80" name="Grafik 79">
            <a:extLst>
              <a:ext uri="{FF2B5EF4-FFF2-40B4-BE49-F238E27FC236}">
                <a16:creationId xmlns:a16="http://schemas.microsoft.com/office/drawing/2014/main" id="{15E5A67D-376F-27D0-1915-BE9EB47FA83D}"/>
              </a:ext>
            </a:extLst>
          </p:cNvPr>
          <p:cNvPicPr>
            <a:picLocks noChangeAspect="1"/>
          </p:cNvPicPr>
          <p:nvPr/>
        </p:nvPicPr>
        <p:blipFill rotWithShape="1">
          <a:blip r:embed="rId4"/>
          <a:srcRect b="37844"/>
          <a:stretch/>
        </p:blipFill>
        <p:spPr>
          <a:xfrm flipH="1">
            <a:off x="391276" y="4165550"/>
            <a:ext cx="984415" cy="2017870"/>
          </a:xfrm>
          <a:prstGeom prst="rect">
            <a:avLst/>
          </a:prstGeom>
        </p:spPr>
      </p:pic>
    </p:spTree>
    <p:extLst>
      <p:ext uri="{BB962C8B-B14F-4D97-AF65-F5344CB8AC3E}">
        <p14:creationId xmlns:p14="http://schemas.microsoft.com/office/powerpoint/2010/main" val="2148474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4C768D-0C6A-BFC4-DF07-EBF18FA68C9A}"/>
              </a:ext>
            </a:extLst>
          </p:cNvPr>
          <p:cNvSpPr>
            <a:spLocks noGrp="1"/>
          </p:cNvSpPr>
          <p:nvPr>
            <p:ph type="title"/>
          </p:nvPr>
        </p:nvSpPr>
        <p:spPr/>
        <p:txBody>
          <a:bodyPr>
            <a:normAutofit/>
          </a:bodyPr>
          <a:lstStyle/>
          <a:p>
            <a:r>
              <a:rPr lang="de-DE" dirty="0"/>
              <a:t>Den Algorithmus verstehen</a:t>
            </a:r>
          </a:p>
        </p:txBody>
      </p:sp>
      <p:sp>
        <p:nvSpPr>
          <p:cNvPr id="3" name="Textplatzhalter 2">
            <a:extLst>
              <a:ext uri="{FF2B5EF4-FFF2-40B4-BE49-F238E27FC236}">
                <a16:creationId xmlns:a16="http://schemas.microsoft.com/office/drawing/2014/main" id="{8C640318-BC06-97AA-5208-0229BAFF180B}"/>
              </a:ext>
            </a:extLst>
          </p:cNvPr>
          <p:cNvSpPr>
            <a:spLocks noGrp="1"/>
          </p:cNvSpPr>
          <p:nvPr>
            <p:ph type="body" sz="quarter" idx="13"/>
          </p:nvPr>
        </p:nvSpPr>
        <p:spPr/>
        <p:txBody>
          <a:bodyPr/>
          <a:lstStyle/>
          <a:p>
            <a:r>
              <a:rPr lang="de-DE" dirty="0"/>
              <a:t>ERARBEITUNGSPHASE</a:t>
            </a:r>
          </a:p>
        </p:txBody>
      </p:sp>
      <p:sp>
        <p:nvSpPr>
          <p:cNvPr id="4" name="Inhaltsplatzhalter 3">
            <a:extLst>
              <a:ext uri="{FF2B5EF4-FFF2-40B4-BE49-F238E27FC236}">
                <a16:creationId xmlns:a16="http://schemas.microsoft.com/office/drawing/2014/main" id="{3B108DAB-4ABA-FD89-1D00-95DC391B3CB7}"/>
              </a:ext>
            </a:extLst>
          </p:cNvPr>
          <p:cNvSpPr>
            <a:spLocks noGrp="1"/>
          </p:cNvSpPr>
          <p:nvPr>
            <p:ph idx="1"/>
          </p:nvPr>
        </p:nvSpPr>
        <p:spPr>
          <a:xfrm>
            <a:off x="1096424" y="1748860"/>
            <a:ext cx="5080090" cy="4418617"/>
          </a:xfrm>
        </p:spPr>
        <p:txBody>
          <a:bodyPr/>
          <a:lstStyle/>
          <a:p>
            <a:pPr marL="285750" indent="-285750">
              <a:buFont typeface="Arial" panose="020B0604020202020204" pitchFamily="34" charset="0"/>
              <a:buChar char="•"/>
            </a:pPr>
            <a:r>
              <a:rPr lang="de-DE" altLang="de-DE" dirty="0">
                <a:latin typeface="+mn-lt"/>
              </a:rPr>
              <a:t>Vergleich der beiden Vorgehensweisen an Beispielen und Notieren/Markieren von Entdeckungen</a:t>
            </a:r>
          </a:p>
          <a:p>
            <a:pPr marL="285750" indent="-285750">
              <a:buFont typeface="Arial" panose="020B0604020202020204" pitchFamily="34" charset="0"/>
              <a:buChar char="•"/>
            </a:pPr>
            <a:r>
              <a:rPr lang="de-DE" altLang="de-DE" dirty="0">
                <a:latin typeface="+mn-lt"/>
              </a:rPr>
              <a:t>Notationsformen auf weitere Aufgabenpaare anwenden</a:t>
            </a:r>
          </a:p>
          <a:p>
            <a:pPr marL="285750" indent="-285750">
              <a:buFont typeface="Arial" panose="020B0604020202020204" pitchFamily="34" charset="0"/>
              <a:buChar char="•"/>
            </a:pPr>
            <a:r>
              <a:rPr lang="de-DE" altLang="de-DE" dirty="0">
                <a:latin typeface="+mn-lt"/>
              </a:rPr>
              <a:t>entdeckte Gemeinsamkeiten und Unterschiede formulieren </a:t>
            </a:r>
          </a:p>
          <a:p>
            <a:pPr marL="285750" indent="-285750">
              <a:buFont typeface="Arial" panose="020B0604020202020204" pitchFamily="34" charset="0"/>
              <a:buChar char="•"/>
            </a:pPr>
            <a:r>
              <a:rPr lang="de-DE" altLang="de-DE" dirty="0">
                <a:latin typeface="+mn-lt"/>
              </a:rPr>
              <a:t>Austausch in Mathe-Konferenzen</a:t>
            </a:r>
          </a:p>
          <a:p>
            <a:endParaRPr lang="de-DE" dirty="0"/>
          </a:p>
        </p:txBody>
      </p:sp>
      <p:sp>
        <p:nvSpPr>
          <p:cNvPr id="6" name="Foliennummernplatzhalter 5">
            <a:extLst>
              <a:ext uri="{FF2B5EF4-FFF2-40B4-BE49-F238E27FC236}">
                <a16:creationId xmlns:a16="http://schemas.microsoft.com/office/drawing/2014/main" id="{569E99C3-A7DB-DAA9-2850-0DCE8DE860C7}"/>
              </a:ext>
            </a:extLst>
          </p:cNvPr>
          <p:cNvSpPr>
            <a:spLocks noGrp="1"/>
          </p:cNvSpPr>
          <p:nvPr>
            <p:ph type="sldNum" sz="quarter" idx="12"/>
          </p:nvPr>
        </p:nvSpPr>
        <p:spPr/>
        <p:txBody>
          <a:bodyPr/>
          <a:lstStyle/>
          <a:p>
            <a:fld id="{C3752B7C-18A9-864D-BBCB-54A9F41B5594}" type="slidenum">
              <a:rPr lang="de-DE" smtClean="0"/>
              <a:pPr/>
              <a:t>57</a:t>
            </a:fld>
            <a:endParaRPr lang="de-DE" dirty="0"/>
          </a:p>
        </p:txBody>
      </p:sp>
      <p:pic>
        <p:nvPicPr>
          <p:cNvPr id="8" name="Grafik 7">
            <a:extLst>
              <a:ext uri="{FF2B5EF4-FFF2-40B4-BE49-F238E27FC236}">
                <a16:creationId xmlns:a16="http://schemas.microsoft.com/office/drawing/2014/main" id="{B98ED9F2-DEDF-0DD9-FF21-4D54174CFAF9}"/>
              </a:ext>
            </a:extLst>
          </p:cNvPr>
          <p:cNvPicPr>
            <a:picLocks noChangeAspect="1"/>
          </p:cNvPicPr>
          <p:nvPr/>
        </p:nvPicPr>
        <p:blipFill>
          <a:blip r:embed="rId3"/>
          <a:stretch>
            <a:fillRect/>
          </a:stretch>
        </p:blipFill>
        <p:spPr>
          <a:xfrm>
            <a:off x="6746268" y="3093012"/>
            <a:ext cx="1897456" cy="1360508"/>
          </a:xfrm>
          <a:prstGeom prst="rect">
            <a:avLst/>
          </a:prstGeom>
          <a:effectLst>
            <a:outerShdw blurRad="63500" sx="102000" sy="102000" algn="ctr" rotWithShape="0">
              <a:prstClr val="black">
                <a:alpha val="40000"/>
              </a:prstClr>
            </a:outerShdw>
          </a:effectLst>
        </p:spPr>
      </p:pic>
      <p:pic>
        <p:nvPicPr>
          <p:cNvPr id="9" name="Picture 5" descr="philipp sub273">
            <a:extLst>
              <a:ext uri="{FF2B5EF4-FFF2-40B4-BE49-F238E27FC236}">
                <a16:creationId xmlns:a16="http://schemas.microsoft.com/office/drawing/2014/main" id="{00055C41-685A-ACE2-A301-0834F02B27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709"/>
          <a:stretch/>
        </p:blipFill>
        <p:spPr bwMode="auto">
          <a:xfrm>
            <a:off x="6763582" y="4645189"/>
            <a:ext cx="1897457" cy="1162673"/>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9E78F1DE-279F-6EFE-8CF3-A44E622471D5}"/>
              </a:ext>
            </a:extLst>
          </p:cNvPr>
          <p:cNvSpPr txBox="1"/>
          <p:nvPr/>
        </p:nvSpPr>
        <p:spPr>
          <a:xfrm>
            <a:off x="6666284" y="5930294"/>
            <a:ext cx="1897456" cy="230832"/>
          </a:xfrm>
          <a:prstGeom prst="rect">
            <a:avLst/>
          </a:prstGeom>
          <a:noFill/>
        </p:spPr>
        <p:txBody>
          <a:bodyPr wrap="square" rtlCol="0">
            <a:spAutoFit/>
          </a:bodyPr>
          <a:lstStyle/>
          <a:p>
            <a:r>
              <a:rPr lang="de-DE" sz="900" b="0" i="0" strike="noStrike" dirty="0">
                <a:solidFill>
                  <a:srgbClr val="222222"/>
                </a:solidFill>
                <a:effectLst/>
              </a:rPr>
              <a:t>(https://</a:t>
            </a:r>
            <a:r>
              <a:rPr lang="de-DE" sz="900" b="0" i="0" strike="noStrike" dirty="0" err="1">
                <a:solidFill>
                  <a:srgbClr val="222222"/>
                </a:solidFill>
                <a:effectLst/>
              </a:rPr>
              <a:t>pikas.dzlm.de</a:t>
            </a:r>
            <a:r>
              <a:rPr lang="de-DE" sz="900" b="0" i="0" strike="noStrike" dirty="0">
                <a:solidFill>
                  <a:srgbClr val="222222"/>
                </a:solidFill>
                <a:effectLst/>
              </a:rPr>
              <a:t>/</a:t>
            </a:r>
            <a:r>
              <a:rPr lang="de-DE" sz="900" b="0" i="0" strike="noStrike" dirty="0" err="1">
                <a:solidFill>
                  <a:srgbClr val="222222"/>
                </a:solidFill>
                <a:effectLst/>
              </a:rPr>
              <a:t>node</a:t>
            </a:r>
            <a:r>
              <a:rPr lang="de-DE" sz="900" b="0" i="0" strike="noStrike" dirty="0">
                <a:solidFill>
                  <a:srgbClr val="222222"/>
                </a:solidFill>
                <a:effectLst/>
              </a:rPr>
              <a:t>/1572)</a:t>
            </a:r>
            <a:endParaRPr lang="de-DE" sz="900" dirty="0"/>
          </a:p>
        </p:txBody>
      </p:sp>
      <p:pic>
        <p:nvPicPr>
          <p:cNvPr id="7" name="Grafik 6">
            <a:extLst>
              <a:ext uri="{FF2B5EF4-FFF2-40B4-BE49-F238E27FC236}">
                <a16:creationId xmlns:a16="http://schemas.microsoft.com/office/drawing/2014/main" id="{8F6CA6D0-F80C-78A1-9FF6-F32CB64E681D}"/>
              </a:ext>
            </a:extLst>
          </p:cNvPr>
          <p:cNvPicPr>
            <a:picLocks noChangeAspect="1"/>
          </p:cNvPicPr>
          <p:nvPr/>
        </p:nvPicPr>
        <p:blipFill>
          <a:blip r:embed="rId5"/>
          <a:stretch>
            <a:fillRect/>
          </a:stretch>
        </p:blipFill>
        <p:spPr>
          <a:xfrm>
            <a:off x="6666284" y="1169753"/>
            <a:ext cx="2057400" cy="1543050"/>
          </a:xfrm>
          <a:prstGeom prst="rect">
            <a:avLst/>
          </a:prstGeom>
        </p:spPr>
      </p:pic>
      <p:sp>
        <p:nvSpPr>
          <p:cNvPr id="10" name="Textfeld 9">
            <a:extLst>
              <a:ext uri="{FF2B5EF4-FFF2-40B4-BE49-F238E27FC236}">
                <a16:creationId xmlns:a16="http://schemas.microsoft.com/office/drawing/2014/main" id="{365DE8EA-A037-BC26-F87E-B1C428D1FFA8}"/>
              </a:ext>
            </a:extLst>
          </p:cNvPr>
          <p:cNvSpPr txBox="1"/>
          <p:nvPr/>
        </p:nvSpPr>
        <p:spPr>
          <a:xfrm rot="21176697">
            <a:off x="5864086" y="1203690"/>
            <a:ext cx="2442541" cy="369332"/>
          </a:xfrm>
          <a:prstGeom prst="rect">
            <a:avLst/>
          </a:prstGeom>
          <a:solidFill>
            <a:srgbClr val="D9D9D9"/>
          </a:solidFill>
        </p:spPr>
        <p:txBody>
          <a:bodyPr wrap="square" rtlCol="0">
            <a:spAutoFit/>
          </a:bodyPr>
          <a:lstStyle/>
          <a:p>
            <a:r>
              <a:rPr lang="de-DE" dirty="0"/>
              <a:t>Rückblick: Aktivität</a:t>
            </a:r>
          </a:p>
        </p:txBody>
      </p:sp>
    </p:spTree>
    <p:extLst>
      <p:ext uri="{BB962C8B-B14F-4D97-AF65-F5344CB8AC3E}">
        <p14:creationId xmlns:p14="http://schemas.microsoft.com/office/powerpoint/2010/main" val="34694491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C1A5CB-18BA-FAE7-B423-D076083DFDA7}"/>
              </a:ext>
            </a:extLst>
          </p:cNvPr>
          <p:cNvSpPr>
            <a:spLocks noGrp="1"/>
          </p:cNvSpPr>
          <p:nvPr>
            <p:ph type="title"/>
          </p:nvPr>
        </p:nvSpPr>
        <p:spPr/>
        <p:txBody>
          <a:bodyPr/>
          <a:lstStyle/>
          <a:p>
            <a:r>
              <a:rPr lang="de-DE" dirty="0"/>
              <a:t>Den Algorithmus verstehen</a:t>
            </a:r>
          </a:p>
        </p:txBody>
      </p:sp>
      <p:sp>
        <p:nvSpPr>
          <p:cNvPr id="6" name="Foliennummernplatzhalter 5">
            <a:extLst>
              <a:ext uri="{FF2B5EF4-FFF2-40B4-BE49-F238E27FC236}">
                <a16:creationId xmlns:a16="http://schemas.microsoft.com/office/drawing/2014/main" id="{A49A3466-6732-E786-1A33-E301A092CB32}"/>
              </a:ext>
            </a:extLst>
          </p:cNvPr>
          <p:cNvSpPr>
            <a:spLocks noGrp="1"/>
          </p:cNvSpPr>
          <p:nvPr>
            <p:ph type="sldNum" sz="quarter" idx="12"/>
          </p:nvPr>
        </p:nvSpPr>
        <p:spPr/>
        <p:txBody>
          <a:bodyPr/>
          <a:lstStyle/>
          <a:p>
            <a:fld id="{C3752B7C-18A9-864D-BBCB-54A9F41B5594}" type="slidenum">
              <a:rPr lang="de-DE" smtClean="0"/>
              <a:pPr/>
              <a:t>58</a:t>
            </a:fld>
            <a:endParaRPr lang="de-DE" dirty="0"/>
          </a:p>
        </p:txBody>
      </p:sp>
      <p:pic>
        <p:nvPicPr>
          <p:cNvPr id="5" name="Grafik 4" descr="Ein Bild, das Text, Screenshot, Schrift enthält.&#10;&#10;Automatisch generierte Beschreibung">
            <a:extLst>
              <a:ext uri="{FF2B5EF4-FFF2-40B4-BE49-F238E27FC236}">
                <a16:creationId xmlns:a16="http://schemas.microsoft.com/office/drawing/2014/main" id="{589B0451-BF46-EED7-ADFF-5437999560B8}"/>
              </a:ext>
            </a:extLst>
          </p:cNvPr>
          <p:cNvPicPr>
            <a:picLocks noChangeAspect="1"/>
          </p:cNvPicPr>
          <p:nvPr/>
        </p:nvPicPr>
        <p:blipFill rotWithShape="1">
          <a:blip r:embed="rId3"/>
          <a:srcRect r="1064"/>
          <a:stretch/>
        </p:blipFill>
        <p:spPr>
          <a:xfrm>
            <a:off x="766800" y="1216799"/>
            <a:ext cx="7584720" cy="2808000"/>
          </a:xfrm>
          <a:prstGeom prst="rect">
            <a:avLst/>
          </a:prstGeom>
          <a:effectLst>
            <a:outerShdw blurRad="63500" sx="102000" sy="102000" algn="ctr" rotWithShape="0">
              <a:prstClr val="black">
                <a:alpha val="40000"/>
              </a:prstClr>
            </a:outerShdw>
          </a:effectLst>
        </p:spPr>
      </p:pic>
      <p:pic>
        <p:nvPicPr>
          <p:cNvPr id="9" name="Grafik 8" descr="Ein Bild, das Text, Reihe, Diagramm, Schrift enthält.&#10;&#10;Automatisch generierte Beschreibung">
            <a:extLst>
              <a:ext uri="{FF2B5EF4-FFF2-40B4-BE49-F238E27FC236}">
                <a16:creationId xmlns:a16="http://schemas.microsoft.com/office/drawing/2014/main" id="{BDAFC09D-4438-4D88-2D85-1124D9C3E8FB}"/>
              </a:ext>
            </a:extLst>
          </p:cNvPr>
          <p:cNvPicPr>
            <a:picLocks noChangeAspect="1"/>
          </p:cNvPicPr>
          <p:nvPr/>
        </p:nvPicPr>
        <p:blipFill rotWithShape="1">
          <a:blip r:embed="rId4"/>
          <a:srcRect l="1867"/>
          <a:stretch/>
        </p:blipFill>
        <p:spPr>
          <a:xfrm>
            <a:off x="766800" y="4135265"/>
            <a:ext cx="7591070" cy="1667206"/>
          </a:xfrm>
          <a:prstGeom prst="rect">
            <a:avLst/>
          </a:prstGeom>
          <a:effectLst>
            <a:outerShdw blurRad="63500" sx="102000" sy="102000" algn="ctr" rotWithShape="0">
              <a:prstClr val="black">
                <a:alpha val="40000"/>
              </a:prstClr>
            </a:outerShdw>
          </a:effectLst>
        </p:spPr>
      </p:pic>
      <p:sp>
        <p:nvSpPr>
          <p:cNvPr id="3" name="Textfeld 2">
            <a:extLst>
              <a:ext uri="{FF2B5EF4-FFF2-40B4-BE49-F238E27FC236}">
                <a16:creationId xmlns:a16="http://schemas.microsoft.com/office/drawing/2014/main" id="{9D7711A0-6812-9732-DAA2-A7E81E489573}"/>
              </a:ext>
            </a:extLst>
          </p:cNvPr>
          <p:cNvSpPr txBox="1"/>
          <p:nvPr/>
        </p:nvSpPr>
        <p:spPr>
          <a:xfrm>
            <a:off x="6013092" y="5940000"/>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a:t>
            </a:r>
            <a:r>
              <a:rPr lang="de-DE" sz="1200" b="0" i="0" strike="noStrike" dirty="0">
                <a:solidFill>
                  <a:srgbClr val="222222"/>
                </a:solidFill>
                <a:effectLst/>
                <a:latin typeface="Arial" panose="020B0604020202020204" pitchFamily="34" charset="0"/>
                <a:cs typeface="Arial" panose="020B0604020202020204" pitchFamily="34" charset="0"/>
              </a:rPr>
              <a:t>https://</a:t>
            </a:r>
            <a:r>
              <a:rPr lang="de-DE" sz="1200" b="0" i="0" strike="noStrike" dirty="0" err="1">
                <a:solidFill>
                  <a:srgbClr val="222222"/>
                </a:solidFill>
                <a:effectLst/>
                <a:latin typeface="Arial" panose="020B0604020202020204" pitchFamily="34" charset="0"/>
                <a:cs typeface="Arial" panose="020B0604020202020204" pitchFamily="34" charset="0"/>
              </a:rPr>
              <a:t>pikas.dzlm.de</a:t>
            </a:r>
            <a:r>
              <a:rPr lang="de-DE" sz="1200" b="0" i="0" strike="noStrike" dirty="0">
                <a:solidFill>
                  <a:srgbClr val="222222"/>
                </a:solidFill>
                <a:effectLst/>
                <a:latin typeface="Arial" panose="020B0604020202020204" pitchFamily="34" charset="0"/>
                <a:cs typeface="Arial" panose="020B0604020202020204" pitchFamily="34" charset="0"/>
              </a:rPr>
              <a:t>/</a:t>
            </a:r>
            <a:r>
              <a:rPr lang="de-DE" sz="1200" b="0" i="0" strike="noStrike" dirty="0" err="1">
                <a:solidFill>
                  <a:srgbClr val="222222"/>
                </a:solidFill>
                <a:effectLst/>
                <a:latin typeface="Arial" panose="020B0604020202020204" pitchFamily="34" charset="0"/>
                <a:cs typeface="Arial" panose="020B0604020202020204" pitchFamily="34" charset="0"/>
              </a:rPr>
              <a:t>node</a:t>
            </a:r>
            <a:r>
              <a:rPr lang="de-DE" sz="1200" b="0" i="0" strike="noStrike" dirty="0">
                <a:solidFill>
                  <a:srgbClr val="222222"/>
                </a:solidFill>
                <a:effectLst/>
                <a:latin typeface="Arial" panose="020B0604020202020204" pitchFamily="34" charset="0"/>
                <a:cs typeface="Arial" panose="020B0604020202020204" pitchFamily="34" charset="0"/>
              </a:rPr>
              <a:t>/1572</a:t>
            </a:r>
            <a:r>
              <a:rPr lang="de-DE" sz="1200" dirty="0">
                <a:latin typeface="Arial" panose="020B0604020202020204" pitchFamily="34" charset="0"/>
                <a:cs typeface="Arial" panose="020B0604020202020204" pitchFamily="34" charset="0"/>
              </a:rPr>
              <a:t>)</a:t>
            </a:r>
            <a:endParaRPr lang="de-DE" sz="1200" b="0" i="0" u="none" strike="noStrike"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04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841C0C-4C0B-06B9-0548-5CE48DED900A}"/>
              </a:ext>
            </a:extLst>
          </p:cNvPr>
          <p:cNvSpPr>
            <a:spLocks noGrp="1"/>
          </p:cNvSpPr>
          <p:nvPr>
            <p:ph type="title"/>
          </p:nvPr>
        </p:nvSpPr>
        <p:spPr/>
        <p:txBody>
          <a:bodyPr/>
          <a:lstStyle/>
          <a:p>
            <a:r>
              <a:rPr lang="de-DE" dirty="0"/>
              <a:t>Den Algorithmus verstehen</a:t>
            </a:r>
          </a:p>
        </p:txBody>
      </p:sp>
      <p:sp>
        <p:nvSpPr>
          <p:cNvPr id="6" name="Foliennummernplatzhalter 5">
            <a:extLst>
              <a:ext uri="{FF2B5EF4-FFF2-40B4-BE49-F238E27FC236}">
                <a16:creationId xmlns:a16="http://schemas.microsoft.com/office/drawing/2014/main" id="{0D0F08C9-6B6A-FFEB-45DF-B78BF1D432E0}"/>
              </a:ext>
            </a:extLst>
          </p:cNvPr>
          <p:cNvSpPr>
            <a:spLocks noGrp="1"/>
          </p:cNvSpPr>
          <p:nvPr>
            <p:ph type="sldNum" sz="quarter" idx="12"/>
          </p:nvPr>
        </p:nvSpPr>
        <p:spPr/>
        <p:txBody>
          <a:bodyPr/>
          <a:lstStyle/>
          <a:p>
            <a:fld id="{C3752B7C-18A9-864D-BBCB-54A9F41B5594}" type="slidenum">
              <a:rPr lang="de-DE" smtClean="0"/>
              <a:pPr/>
              <a:t>59</a:t>
            </a:fld>
            <a:endParaRPr lang="de-DE" dirty="0"/>
          </a:p>
        </p:txBody>
      </p:sp>
      <p:pic>
        <p:nvPicPr>
          <p:cNvPr id="8" name="Picture 5" descr="philipp sub273">
            <a:extLst>
              <a:ext uri="{FF2B5EF4-FFF2-40B4-BE49-F238E27FC236}">
                <a16:creationId xmlns:a16="http://schemas.microsoft.com/office/drawing/2014/main" id="{A70E890F-73CE-A066-3FE4-948ED822A5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6" b="10709"/>
          <a:stretch/>
        </p:blipFill>
        <p:spPr bwMode="auto">
          <a:xfrm>
            <a:off x="1256950" y="1444646"/>
            <a:ext cx="6642586" cy="4098372"/>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1FA40427-3A29-4232-5D09-4215EAE5CAAC}"/>
              </a:ext>
            </a:extLst>
          </p:cNvPr>
          <p:cNvSpPr txBox="1"/>
          <p:nvPr/>
        </p:nvSpPr>
        <p:spPr>
          <a:xfrm>
            <a:off x="6013092" y="5940000"/>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a:t>
            </a:r>
            <a:r>
              <a:rPr lang="de-DE" sz="1200" b="0" i="0" strike="noStrike" dirty="0">
                <a:solidFill>
                  <a:srgbClr val="222222"/>
                </a:solidFill>
                <a:effectLst/>
                <a:latin typeface="Arial" panose="020B0604020202020204" pitchFamily="34" charset="0"/>
                <a:cs typeface="Arial" panose="020B0604020202020204" pitchFamily="34" charset="0"/>
              </a:rPr>
              <a:t>https://</a:t>
            </a:r>
            <a:r>
              <a:rPr lang="de-DE" sz="1200" b="0" i="0" strike="noStrike" dirty="0" err="1">
                <a:solidFill>
                  <a:srgbClr val="222222"/>
                </a:solidFill>
                <a:effectLst/>
                <a:latin typeface="Arial" panose="020B0604020202020204" pitchFamily="34" charset="0"/>
                <a:cs typeface="Arial" panose="020B0604020202020204" pitchFamily="34" charset="0"/>
              </a:rPr>
              <a:t>pikas.dzlm.de</a:t>
            </a:r>
            <a:r>
              <a:rPr lang="de-DE" sz="1200" b="0" i="0" strike="noStrike" dirty="0">
                <a:solidFill>
                  <a:srgbClr val="222222"/>
                </a:solidFill>
                <a:effectLst/>
                <a:latin typeface="Arial" panose="020B0604020202020204" pitchFamily="34" charset="0"/>
                <a:cs typeface="Arial" panose="020B0604020202020204" pitchFamily="34" charset="0"/>
              </a:rPr>
              <a:t>/</a:t>
            </a:r>
            <a:r>
              <a:rPr lang="de-DE" sz="1200" b="0" i="0" strike="noStrike" dirty="0" err="1">
                <a:solidFill>
                  <a:srgbClr val="222222"/>
                </a:solidFill>
                <a:effectLst/>
                <a:latin typeface="Arial" panose="020B0604020202020204" pitchFamily="34" charset="0"/>
                <a:cs typeface="Arial" panose="020B0604020202020204" pitchFamily="34" charset="0"/>
              </a:rPr>
              <a:t>node</a:t>
            </a:r>
            <a:r>
              <a:rPr lang="de-DE" sz="1200" b="0" i="0" strike="noStrike" dirty="0">
                <a:solidFill>
                  <a:srgbClr val="222222"/>
                </a:solidFill>
                <a:effectLst/>
                <a:latin typeface="Arial" panose="020B0604020202020204" pitchFamily="34" charset="0"/>
                <a:cs typeface="Arial" panose="020B0604020202020204" pitchFamily="34" charset="0"/>
              </a:rPr>
              <a:t>/1572</a:t>
            </a:r>
            <a:r>
              <a:rPr lang="de-DE" sz="1200" dirty="0">
                <a:latin typeface="Arial" panose="020B0604020202020204" pitchFamily="34" charset="0"/>
                <a:cs typeface="Arial" panose="020B0604020202020204" pitchFamily="34" charset="0"/>
              </a:rPr>
              <a:t>)</a:t>
            </a:r>
            <a:endParaRPr lang="de-DE" sz="1200" b="0" i="0" u="none" strike="noStrike"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2127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B44721-A4B6-5D0A-1166-BA5BD4ACB663}"/>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6A5B0610-5EA1-11B9-766B-C6BD6F3E9E36}"/>
              </a:ext>
            </a:extLst>
          </p:cNvPr>
          <p:cNvSpPr>
            <a:spLocks noGrp="1"/>
          </p:cNvSpPr>
          <p:nvPr>
            <p:ph type="sldNum" sz="quarter" idx="12"/>
          </p:nvPr>
        </p:nvSpPr>
        <p:spPr/>
        <p:txBody>
          <a:bodyPr/>
          <a:lstStyle/>
          <a:p>
            <a:fld id="{C3752B7C-18A9-864D-BBCB-54A9F41B5594}" type="slidenum">
              <a:rPr lang="de-DE" smtClean="0"/>
              <a:pPr/>
              <a:t>6</a:t>
            </a:fld>
            <a:endParaRPr lang="de-DE" dirty="0"/>
          </a:p>
        </p:txBody>
      </p:sp>
      <p:sp>
        <p:nvSpPr>
          <p:cNvPr id="5" name="Textplatzhalter 4">
            <a:extLst>
              <a:ext uri="{FF2B5EF4-FFF2-40B4-BE49-F238E27FC236}">
                <a16:creationId xmlns:a16="http://schemas.microsoft.com/office/drawing/2014/main" id="{1C6946D4-864E-42DA-33CA-CB380DB459A4}"/>
              </a:ext>
            </a:extLst>
          </p:cNvPr>
          <p:cNvSpPr>
            <a:spLocks noGrp="1"/>
          </p:cNvSpPr>
          <p:nvPr>
            <p:ph type="body" sz="quarter" idx="13"/>
          </p:nvPr>
        </p:nvSpPr>
        <p:spPr>
          <a:xfrm>
            <a:off x="1096423" y="1171796"/>
            <a:ext cx="7009509" cy="445628"/>
          </a:xfrm>
        </p:spPr>
        <p:txBody>
          <a:bodyPr/>
          <a:lstStyle/>
          <a:p>
            <a:r>
              <a:rPr lang="de-DE" dirty="0"/>
              <a:t>AUFBAU DES MODULS 3.7</a:t>
            </a:r>
          </a:p>
          <a:p>
            <a:endParaRPr lang="de-DE" dirty="0"/>
          </a:p>
        </p:txBody>
      </p:sp>
      <p:sp>
        <p:nvSpPr>
          <p:cNvPr id="6" name="Inhaltsplatzhalter 5">
            <a:extLst>
              <a:ext uri="{FF2B5EF4-FFF2-40B4-BE49-F238E27FC236}">
                <a16:creationId xmlns:a16="http://schemas.microsoft.com/office/drawing/2014/main" id="{3B955CC8-592B-0689-1829-96E7543EFE83}"/>
              </a:ext>
            </a:extLst>
          </p:cNvPr>
          <p:cNvSpPr>
            <a:spLocks noGrp="1"/>
          </p:cNvSpPr>
          <p:nvPr>
            <p:ph idx="1"/>
          </p:nvPr>
        </p:nvSpPr>
        <p:spPr>
          <a:xfrm>
            <a:off x="1096423" y="1639658"/>
            <a:ext cx="7418927" cy="4527819"/>
          </a:xfrm>
        </p:spPr>
        <p:txBody>
          <a:bodyPr/>
          <a:lstStyle/>
          <a:p>
            <a:r>
              <a:rPr lang="de-DE" sz="1200" b="1" dirty="0"/>
              <a:t>Teil 1: </a:t>
            </a:r>
            <a:r>
              <a:rPr lang="de-DE" sz="1200" dirty="0"/>
              <a:t>Nach einem Rückblick auf die halbschriftlichen Rechenwege werden das schriftliche Rechnen als eine der zentralen Rechenmethoden charakterisiert und operationsübergreifende Merkmale erläutert. Die damit verbundene Kompetenzerwartungen werden aufgezeigt und in den langfristigen Lernprozess verortet.</a:t>
            </a:r>
          </a:p>
          <a:p>
            <a:pPr>
              <a:spcBef>
                <a:spcPts val="600"/>
              </a:spcBef>
            </a:pPr>
            <a:r>
              <a:rPr lang="de-DE" sz="1200" b="1" dirty="0"/>
              <a:t>Teil 2: </a:t>
            </a:r>
            <a:r>
              <a:rPr lang="de-DE" sz="1200" dirty="0"/>
              <a:t>Zunächst werden die Verfahren der schriftlichen Subtraktion unterschieden und erläutert. Anschließend wird unterrichtspraktisch aufgezeigt, wie Kinder den Subtraktionsalgorithmus verständnisbasiert aus einem halbschriftlichen Rechenweg herleiten können. Dabei liegt ein Fokus auf der Darstellung sowie der Versprachlichung der dahinter liegenden Denkprozesse sowie auf dem Erkennen und Beschreiben von Gemeinsamkeiten und Unterschieden der Rechenwege.</a:t>
            </a:r>
          </a:p>
          <a:p>
            <a:r>
              <a:rPr lang="de-DE" sz="1200" b="1" dirty="0"/>
              <a:t>Teil 3: </a:t>
            </a:r>
            <a:r>
              <a:rPr lang="de-DE" sz="1200" dirty="0"/>
              <a:t>Anschließend wird der weitere Lernprozess, in dem die Kinder den Algorithmus sichern und eine Geläufigkeit in dessen Ausführung bekommen sollen, aufgezeigt. Neben „herausfordernden“ Aufgaben spielt dabei auch das produktive Üben eine zentrale Rolle. Im weiteren Verlauf wird die Bedeutung eines Zahl- und Aufgabenblicks herausgearbeitet, der für einen flexiblen Einsatz der Rechenmethoden zentral ist. Der gemeinsame Diskurs über Zahl- und Aufgabenmerkmale soll dazu führen, dass Kinder bewusst und zunehmend sicher zwischen Rechenmethoden wählen und das schriftliche Rechnen nicht als der „Königsweg“ angesehen wird.</a:t>
            </a:r>
            <a:endParaRPr lang="de-DE" sz="1200" b="1" dirty="0"/>
          </a:p>
        </p:txBody>
      </p:sp>
    </p:spTree>
    <p:extLst>
      <p:ext uri="{BB962C8B-B14F-4D97-AF65-F5344CB8AC3E}">
        <p14:creationId xmlns:p14="http://schemas.microsoft.com/office/powerpoint/2010/main" val="11899210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4C768D-0C6A-BFC4-DF07-EBF18FA68C9A}"/>
              </a:ext>
            </a:extLst>
          </p:cNvPr>
          <p:cNvSpPr>
            <a:spLocks noGrp="1"/>
          </p:cNvSpPr>
          <p:nvPr>
            <p:ph type="title"/>
          </p:nvPr>
        </p:nvSpPr>
        <p:spPr/>
        <p:txBody>
          <a:bodyPr/>
          <a:lstStyle/>
          <a:p>
            <a:r>
              <a:rPr lang="de-DE" dirty="0"/>
              <a:t>Den Algorithmus verstehen</a:t>
            </a:r>
          </a:p>
        </p:txBody>
      </p:sp>
      <p:sp>
        <p:nvSpPr>
          <p:cNvPr id="3" name="Textplatzhalter 2">
            <a:extLst>
              <a:ext uri="{FF2B5EF4-FFF2-40B4-BE49-F238E27FC236}">
                <a16:creationId xmlns:a16="http://schemas.microsoft.com/office/drawing/2014/main" id="{8C640318-BC06-97AA-5208-0229BAFF180B}"/>
              </a:ext>
            </a:extLst>
          </p:cNvPr>
          <p:cNvSpPr>
            <a:spLocks noGrp="1"/>
          </p:cNvSpPr>
          <p:nvPr>
            <p:ph type="body" sz="quarter" idx="13"/>
          </p:nvPr>
        </p:nvSpPr>
        <p:spPr/>
        <p:txBody>
          <a:bodyPr/>
          <a:lstStyle/>
          <a:p>
            <a:r>
              <a:rPr lang="de-DE" dirty="0"/>
              <a:t>REFLEXIONSPHASE</a:t>
            </a:r>
          </a:p>
        </p:txBody>
      </p:sp>
      <p:sp>
        <p:nvSpPr>
          <p:cNvPr id="4" name="Inhaltsplatzhalter 3">
            <a:extLst>
              <a:ext uri="{FF2B5EF4-FFF2-40B4-BE49-F238E27FC236}">
                <a16:creationId xmlns:a16="http://schemas.microsoft.com/office/drawing/2014/main" id="{3B108DAB-4ABA-FD89-1D00-95DC391B3CB7}"/>
              </a:ext>
            </a:extLst>
          </p:cNvPr>
          <p:cNvSpPr>
            <a:spLocks noGrp="1"/>
          </p:cNvSpPr>
          <p:nvPr>
            <p:ph idx="1"/>
          </p:nvPr>
        </p:nvSpPr>
        <p:spPr>
          <a:xfrm>
            <a:off x="1096423" y="1748860"/>
            <a:ext cx="7715068" cy="4418617"/>
          </a:xfrm>
        </p:spPr>
        <p:txBody>
          <a:bodyPr/>
          <a:lstStyle/>
          <a:p>
            <a:pPr marL="285750" indent="-285750">
              <a:buFont typeface="Arial" panose="020B0604020202020204" pitchFamily="34" charset="0"/>
              <a:buChar char="•"/>
            </a:pPr>
            <a:r>
              <a:rPr lang="de-DE" altLang="de-DE" sz="1800" dirty="0">
                <a:latin typeface="+mn-lt"/>
                <a:ea typeface="Calibri" charset="0"/>
                <a:cs typeface="Calibri" charset="0"/>
              </a:rPr>
              <a:t>Die Kinder lesen ihre Berichte vor und diskutieren ihre Entdeckungen.</a:t>
            </a:r>
          </a:p>
          <a:p>
            <a:pPr marL="285750" indent="-285750">
              <a:buFont typeface="Arial" panose="020B0604020202020204" pitchFamily="34" charset="0"/>
              <a:buChar char="•"/>
            </a:pPr>
            <a:r>
              <a:rPr lang="de-DE" altLang="de-DE" sz="1800" dirty="0">
                <a:latin typeface="+mn-lt"/>
                <a:ea typeface="Calibri" charset="0"/>
                <a:cs typeface="Calibri" charset="0"/>
              </a:rPr>
              <a:t>An einem geeigneten Bespiel werden die Gemeinsamkeiten und Unterschiede mit Forschermitteln markiert und für alle Kinder ersichtlich festgehalten. </a:t>
            </a:r>
          </a:p>
          <a:p>
            <a:pPr marL="285750" indent="-285750">
              <a:buFont typeface="Arial" panose="020B0604020202020204" pitchFamily="34" charset="0"/>
              <a:buChar char="•"/>
            </a:pPr>
            <a:r>
              <a:rPr lang="de-DE" altLang="de-DE" sz="1800" dirty="0">
                <a:latin typeface="+mn-lt"/>
                <a:ea typeface="Calibri" charset="0"/>
                <a:cs typeface="Calibri" charset="0"/>
              </a:rPr>
              <a:t>Die Lehrkraft kann durch Impulsfragen das Gespräch auf die wesentlichen Merkmale lenken und fasst die Gemeinsamkeiten und Unterschiede zusammen.</a:t>
            </a:r>
            <a:endParaRPr lang="de-DE" sz="1800" dirty="0">
              <a:latin typeface="+mn-lt"/>
              <a:ea typeface="Calibri" charset="0"/>
              <a:cs typeface="Calibri" charset="0"/>
            </a:endParaRPr>
          </a:p>
          <a:p>
            <a:endParaRPr lang="de-DE" dirty="0"/>
          </a:p>
        </p:txBody>
      </p:sp>
      <p:sp>
        <p:nvSpPr>
          <p:cNvPr id="6" name="Foliennummernplatzhalter 5">
            <a:extLst>
              <a:ext uri="{FF2B5EF4-FFF2-40B4-BE49-F238E27FC236}">
                <a16:creationId xmlns:a16="http://schemas.microsoft.com/office/drawing/2014/main" id="{569E99C3-A7DB-DAA9-2850-0DCE8DE860C7}"/>
              </a:ext>
            </a:extLst>
          </p:cNvPr>
          <p:cNvSpPr>
            <a:spLocks noGrp="1"/>
          </p:cNvSpPr>
          <p:nvPr>
            <p:ph type="sldNum" sz="quarter" idx="12"/>
          </p:nvPr>
        </p:nvSpPr>
        <p:spPr/>
        <p:txBody>
          <a:bodyPr/>
          <a:lstStyle/>
          <a:p>
            <a:fld id="{C3752B7C-18A9-864D-BBCB-54A9F41B5594}" type="slidenum">
              <a:rPr lang="de-DE" smtClean="0"/>
              <a:pPr/>
              <a:t>60</a:t>
            </a:fld>
            <a:endParaRPr lang="de-DE" dirty="0"/>
          </a:p>
        </p:txBody>
      </p:sp>
    </p:spTree>
    <p:extLst>
      <p:ext uri="{BB962C8B-B14F-4D97-AF65-F5344CB8AC3E}">
        <p14:creationId xmlns:p14="http://schemas.microsoft.com/office/powerpoint/2010/main" val="15689889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Den Algorithmus verstehen</a:t>
            </a:r>
          </a:p>
        </p:txBody>
      </p:sp>
      <p:sp>
        <p:nvSpPr>
          <p:cNvPr id="102401" name="Rectangle 6"/>
          <p:cNvSpPr>
            <a:spLocks noGrp="1" noChangeArrowheads="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585">
                <a:solidFill>
                  <a:schemeClr val="tx1"/>
                </a:solidFill>
                <a:latin typeface="Arial" charset="0"/>
                <a:ea typeface="Arial" charset="0"/>
                <a:cs typeface="Arial" charset="0"/>
              </a:defRPr>
            </a:lvl1pPr>
            <a:lvl2pPr marL="685817" indent="-263776">
              <a:spcBef>
                <a:spcPct val="20000"/>
              </a:spcBef>
              <a:buChar char="–"/>
              <a:defRPr sz="2400">
                <a:solidFill>
                  <a:schemeClr val="tx1"/>
                </a:solidFill>
                <a:latin typeface="Arial" charset="0"/>
                <a:ea typeface="Arial" charset="0"/>
                <a:cs typeface="Arial" charset="0"/>
              </a:defRPr>
            </a:lvl2pPr>
            <a:lvl3pPr marL="1055103" indent="-211021">
              <a:spcBef>
                <a:spcPct val="20000"/>
              </a:spcBef>
              <a:buChar char="•"/>
              <a:defRPr sz="2215">
                <a:solidFill>
                  <a:schemeClr val="tx1"/>
                </a:solidFill>
                <a:latin typeface="Arial" charset="0"/>
                <a:ea typeface="Arial" charset="0"/>
                <a:cs typeface="Arial" charset="0"/>
              </a:defRPr>
            </a:lvl3pPr>
            <a:lvl4pPr marL="1477145" indent="-211021">
              <a:spcBef>
                <a:spcPct val="20000"/>
              </a:spcBef>
              <a:buChar char="–"/>
              <a:defRPr sz="1846">
                <a:solidFill>
                  <a:schemeClr val="tx1"/>
                </a:solidFill>
                <a:latin typeface="Arial" charset="0"/>
                <a:ea typeface="Arial" charset="0"/>
                <a:cs typeface="Arial" charset="0"/>
              </a:defRPr>
            </a:lvl4pPr>
            <a:lvl5pPr marL="1899186" indent="-211021">
              <a:spcBef>
                <a:spcPct val="20000"/>
              </a:spcBef>
              <a:buChar char="»"/>
              <a:defRPr sz="1846">
                <a:solidFill>
                  <a:schemeClr val="tx1"/>
                </a:solidFill>
                <a:latin typeface="Arial" charset="0"/>
                <a:ea typeface="Arial" charset="0"/>
                <a:cs typeface="Arial" charset="0"/>
              </a:defRPr>
            </a:lvl5pPr>
            <a:lvl6pPr marL="2321227" indent="-211021" eaLnBrk="0" fontAlgn="base" hangingPunct="0">
              <a:spcBef>
                <a:spcPct val="20000"/>
              </a:spcBef>
              <a:spcAft>
                <a:spcPct val="0"/>
              </a:spcAft>
              <a:buChar char="»"/>
              <a:defRPr sz="1846">
                <a:solidFill>
                  <a:schemeClr val="tx1"/>
                </a:solidFill>
                <a:latin typeface="Arial" charset="0"/>
                <a:ea typeface="Arial" charset="0"/>
                <a:cs typeface="Arial" charset="0"/>
              </a:defRPr>
            </a:lvl6pPr>
            <a:lvl7pPr marL="2743269" indent="-211021" eaLnBrk="0" fontAlgn="base" hangingPunct="0">
              <a:spcBef>
                <a:spcPct val="20000"/>
              </a:spcBef>
              <a:spcAft>
                <a:spcPct val="0"/>
              </a:spcAft>
              <a:buChar char="»"/>
              <a:defRPr sz="1846">
                <a:solidFill>
                  <a:schemeClr val="tx1"/>
                </a:solidFill>
                <a:latin typeface="Arial" charset="0"/>
                <a:ea typeface="Arial" charset="0"/>
                <a:cs typeface="Arial" charset="0"/>
              </a:defRPr>
            </a:lvl7pPr>
            <a:lvl8pPr marL="3165310" indent="-211021" eaLnBrk="0" fontAlgn="base" hangingPunct="0">
              <a:spcBef>
                <a:spcPct val="20000"/>
              </a:spcBef>
              <a:spcAft>
                <a:spcPct val="0"/>
              </a:spcAft>
              <a:buChar char="»"/>
              <a:defRPr sz="1846">
                <a:solidFill>
                  <a:schemeClr val="tx1"/>
                </a:solidFill>
                <a:latin typeface="Arial" charset="0"/>
                <a:ea typeface="Arial" charset="0"/>
                <a:cs typeface="Arial" charset="0"/>
              </a:defRPr>
            </a:lvl8pPr>
            <a:lvl9pPr marL="3587351" indent="-211021" eaLnBrk="0" fontAlgn="base" hangingPunct="0">
              <a:spcBef>
                <a:spcPct val="20000"/>
              </a:spcBef>
              <a:spcAft>
                <a:spcPct val="0"/>
              </a:spcAft>
              <a:buChar char="»"/>
              <a:defRPr sz="1846">
                <a:solidFill>
                  <a:schemeClr val="tx1"/>
                </a:solidFill>
                <a:latin typeface="Arial" charset="0"/>
                <a:ea typeface="Arial" charset="0"/>
                <a:cs typeface="Arial" charset="0"/>
              </a:defRPr>
            </a:lvl9pPr>
          </a:lstStyle>
          <a:p>
            <a:pPr>
              <a:spcBef>
                <a:spcPct val="0"/>
              </a:spcBef>
              <a:buFontTx/>
              <a:buNone/>
            </a:pPr>
            <a:fld id="{80C66C3A-2F60-1641-8F1F-7CE7ED65BB8E}" type="slidenum">
              <a:rPr lang="de-DE" altLang="de-DE" sz="1292"/>
              <a:pPr>
                <a:spcBef>
                  <a:spcPct val="0"/>
                </a:spcBef>
                <a:buFontTx/>
                <a:buNone/>
              </a:pPr>
              <a:t>61</a:t>
            </a:fld>
            <a:endParaRPr lang="de-DE" altLang="de-DE" sz="1292"/>
          </a:p>
        </p:txBody>
      </p:sp>
      <p:graphicFrame>
        <p:nvGraphicFramePr>
          <p:cNvPr id="102403" name="Object 6"/>
          <p:cNvGraphicFramePr>
            <a:graphicFrameLocks noChangeAspect="1"/>
          </p:cNvGraphicFramePr>
          <p:nvPr/>
        </p:nvGraphicFramePr>
        <p:xfrm>
          <a:off x="4642339" y="1389186"/>
          <a:ext cx="4152406" cy="1165560"/>
        </p:xfrm>
        <a:graphic>
          <a:graphicData uri="http://schemas.openxmlformats.org/presentationml/2006/ole">
            <mc:AlternateContent xmlns:mc="http://schemas.openxmlformats.org/markup-compatibility/2006">
              <mc:Choice xmlns:v="urn:schemas-microsoft-com:vml" Requires="v">
                <p:oleObj name="Dokument" r:id="rId3" imgW="8228571" imgH="2298413" progId="Word.Document.8">
                  <p:embed/>
                </p:oleObj>
              </mc:Choice>
              <mc:Fallback>
                <p:oleObj name="Dokument" r:id="rId3" imgW="8228571" imgH="2298413" progId="Word.Document.8">
                  <p:embed/>
                  <p:pic>
                    <p:nvPicPr>
                      <p:cNvPr id="102403"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2339" y="1389186"/>
                        <a:ext cx="4152406" cy="1165560"/>
                      </a:xfrm>
                      <a:prstGeom prst="rect">
                        <a:avLst/>
                      </a:prstGeom>
                      <a:noFill/>
                      <a:ln>
                        <a:noFill/>
                      </a:ln>
                      <a:effectLst/>
                    </p:spPr>
                  </p:pic>
                </p:oleObj>
              </mc:Fallback>
            </mc:AlternateContent>
          </a:graphicData>
        </a:graphic>
      </p:graphicFrame>
      <p:graphicFrame>
        <p:nvGraphicFramePr>
          <p:cNvPr id="102405" name="Object 8"/>
          <p:cNvGraphicFramePr>
            <a:graphicFrameLocks noChangeAspect="1"/>
          </p:cNvGraphicFramePr>
          <p:nvPr/>
        </p:nvGraphicFramePr>
        <p:xfrm>
          <a:off x="4845295" y="2922556"/>
          <a:ext cx="4043239" cy="1277816"/>
        </p:xfrm>
        <a:graphic>
          <a:graphicData uri="http://schemas.openxmlformats.org/presentationml/2006/ole">
            <mc:AlternateContent xmlns:mc="http://schemas.openxmlformats.org/markup-compatibility/2006">
              <mc:Choice xmlns:v="urn:schemas-microsoft-com:vml" Requires="v">
                <p:oleObj name="Dokument" r:id="rId5" imgW="8685714" imgH="2755556" progId="Word.Document.8">
                  <p:embed/>
                </p:oleObj>
              </mc:Choice>
              <mc:Fallback>
                <p:oleObj name="Dokument" r:id="rId5" imgW="8685714" imgH="2755556" progId="Word.Document.8">
                  <p:embed/>
                  <p:pic>
                    <p:nvPicPr>
                      <p:cNvPr id="102405"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5295" y="2922556"/>
                        <a:ext cx="4043239" cy="1277816"/>
                      </a:xfrm>
                      <a:prstGeom prst="rect">
                        <a:avLst/>
                      </a:prstGeom>
                      <a:noFill/>
                      <a:ln>
                        <a:noFill/>
                      </a:ln>
                      <a:effectLst/>
                    </p:spPr>
                  </p:pic>
                </p:oleObj>
              </mc:Fallback>
            </mc:AlternateContent>
          </a:graphicData>
        </a:graphic>
      </p:graphicFrame>
      <p:graphicFrame>
        <p:nvGraphicFramePr>
          <p:cNvPr id="102406" name="Object 9"/>
          <p:cNvGraphicFramePr>
            <a:graphicFrameLocks noChangeAspect="1"/>
          </p:cNvGraphicFramePr>
          <p:nvPr/>
        </p:nvGraphicFramePr>
        <p:xfrm>
          <a:off x="557773" y="4655528"/>
          <a:ext cx="4084566" cy="1375415"/>
        </p:xfrm>
        <a:graphic>
          <a:graphicData uri="http://schemas.openxmlformats.org/presentationml/2006/ole">
            <mc:AlternateContent xmlns:mc="http://schemas.openxmlformats.org/markup-compatibility/2006">
              <mc:Choice xmlns:v="urn:schemas-microsoft-com:vml" Requires="v">
                <p:oleObj name="Dokument" r:id="rId7" imgW="8698413" imgH="2920635" progId="Word.Document.8">
                  <p:embed/>
                </p:oleObj>
              </mc:Choice>
              <mc:Fallback>
                <p:oleObj name="Dokument" r:id="rId7" imgW="8698413" imgH="2920635" progId="Word.Document.8">
                  <p:embed/>
                  <p:pic>
                    <p:nvPicPr>
                      <p:cNvPr id="102406"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773" y="4655528"/>
                        <a:ext cx="4084566" cy="1375415"/>
                      </a:xfrm>
                      <a:prstGeom prst="rect">
                        <a:avLst/>
                      </a:prstGeom>
                      <a:noFill/>
                      <a:ln>
                        <a:noFill/>
                      </a:ln>
                      <a:effectLst/>
                    </p:spPr>
                  </p:pic>
                </p:oleObj>
              </mc:Fallback>
            </mc:AlternateContent>
          </a:graphicData>
        </a:graphic>
      </p:graphicFrame>
      <p:graphicFrame>
        <p:nvGraphicFramePr>
          <p:cNvPr id="102407" name="Object 10"/>
          <p:cNvGraphicFramePr>
            <a:graphicFrameLocks noChangeAspect="1"/>
          </p:cNvGraphicFramePr>
          <p:nvPr/>
        </p:nvGraphicFramePr>
        <p:xfrm>
          <a:off x="4845295" y="4739940"/>
          <a:ext cx="4178010" cy="1133321"/>
        </p:xfrm>
        <a:graphic>
          <a:graphicData uri="http://schemas.openxmlformats.org/presentationml/2006/ole">
            <mc:AlternateContent xmlns:mc="http://schemas.openxmlformats.org/markup-compatibility/2006">
              <mc:Choice xmlns:v="urn:schemas-microsoft-com:vml" Requires="v">
                <p:oleObj name="Dokument" r:id="rId9" imgW="9307937" imgH="2514286" progId="Word.Document.8">
                  <p:embed/>
                </p:oleObj>
              </mc:Choice>
              <mc:Fallback>
                <p:oleObj name="Dokument" r:id="rId9" imgW="9307937" imgH="2514286" progId="Word.Document.8">
                  <p:embed/>
                  <p:pic>
                    <p:nvPicPr>
                      <p:cNvPr id="102407"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45295" y="4739940"/>
                        <a:ext cx="4178010" cy="1133321"/>
                      </a:xfrm>
                      <a:prstGeom prst="rect">
                        <a:avLst/>
                      </a:prstGeom>
                      <a:noFill/>
                      <a:ln>
                        <a:noFill/>
                      </a:ln>
                      <a:effectLst/>
                    </p:spPr>
                  </p:pic>
                </p:oleObj>
              </mc:Fallback>
            </mc:AlternateContent>
          </a:graphicData>
        </a:graphic>
      </p:graphicFrame>
      <p:sp>
        <p:nvSpPr>
          <p:cNvPr id="102409" name="Rectangle 13"/>
          <p:cNvSpPr>
            <a:spLocks noChangeArrowheads="1"/>
          </p:cNvSpPr>
          <p:nvPr/>
        </p:nvSpPr>
        <p:spPr bwMode="auto">
          <a:xfrm>
            <a:off x="1733499" y="1152333"/>
            <a:ext cx="7906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charset="0"/>
                <a:ea typeface="Arial" charset="0"/>
                <a:cs typeface="Arial" charset="0"/>
              </a:defRPr>
            </a:lvl1pPr>
            <a:lvl2pPr marL="742950" indent="-285750">
              <a:spcBef>
                <a:spcPct val="20000"/>
              </a:spcBef>
              <a:buChar char="–"/>
              <a:defRPr sz="26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eaLnBrk="1" hangingPunct="1">
              <a:spcBef>
                <a:spcPct val="0"/>
              </a:spcBef>
              <a:buFontTx/>
              <a:buNone/>
            </a:pPr>
            <a:r>
              <a:rPr lang="de-DE" altLang="de-DE" sz="1400" b="1" dirty="0"/>
              <a:t>Steffen</a:t>
            </a:r>
          </a:p>
        </p:txBody>
      </p:sp>
      <p:sp>
        <p:nvSpPr>
          <p:cNvPr id="102410" name="Rectangle 14"/>
          <p:cNvSpPr>
            <a:spLocks noChangeArrowheads="1"/>
          </p:cNvSpPr>
          <p:nvPr/>
        </p:nvSpPr>
        <p:spPr bwMode="auto">
          <a:xfrm>
            <a:off x="6287775" y="1107831"/>
            <a:ext cx="7008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charset="0"/>
                <a:ea typeface="Arial" charset="0"/>
                <a:cs typeface="Arial" charset="0"/>
              </a:defRPr>
            </a:lvl1pPr>
            <a:lvl2pPr marL="742950" indent="-285750">
              <a:spcBef>
                <a:spcPct val="20000"/>
              </a:spcBef>
              <a:buChar char="–"/>
              <a:defRPr sz="26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eaLnBrk="1" hangingPunct="1">
              <a:spcBef>
                <a:spcPct val="0"/>
              </a:spcBef>
              <a:buFontTx/>
              <a:buNone/>
            </a:pPr>
            <a:r>
              <a:rPr lang="de-DE" altLang="de-DE" sz="1400" b="1" dirty="0"/>
              <a:t>Jonas</a:t>
            </a:r>
          </a:p>
        </p:txBody>
      </p:sp>
      <p:sp>
        <p:nvSpPr>
          <p:cNvPr id="102411" name="Rectangle 15"/>
          <p:cNvSpPr>
            <a:spLocks noChangeArrowheads="1"/>
          </p:cNvSpPr>
          <p:nvPr/>
        </p:nvSpPr>
        <p:spPr bwMode="auto">
          <a:xfrm>
            <a:off x="1937648" y="2749529"/>
            <a:ext cx="4074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charset="0"/>
                <a:ea typeface="Arial" charset="0"/>
                <a:cs typeface="Arial" charset="0"/>
              </a:defRPr>
            </a:lvl1pPr>
            <a:lvl2pPr marL="742950" indent="-285750">
              <a:spcBef>
                <a:spcPct val="20000"/>
              </a:spcBef>
              <a:buChar char="–"/>
              <a:defRPr sz="26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eaLnBrk="1" hangingPunct="1">
              <a:spcBef>
                <a:spcPct val="0"/>
              </a:spcBef>
              <a:buFontTx/>
              <a:buNone/>
            </a:pPr>
            <a:r>
              <a:rPr lang="de-DE" altLang="de-DE" sz="1200" b="1" dirty="0"/>
              <a:t>Lia</a:t>
            </a:r>
          </a:p>
        </p:txBody>
      </p:sp>
      <p:sp>
        <p:nvSpPr>
          <p:cNvPr id="102412" name="Rectangle 16"/>
          <p:cNvSpPr>
            <a:spLocks noChangeArrowheads="1"/>
          </p:cNvSpPr>
          <p:nvPr/>
        </p:nvSpPr>
        <p:spPr bwMode="auto">
          <a:xfrm>
            <a:off x="6322780" y="2725616"/>
            <a:ext cx="7729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charset="0"/>
                <a:ea typeface="Arial" charset="0"/>
                <a:cs typeface="Arial" charset="0"/>
              </a:defRPr>
            </a:lvl1pPr>
            <a:lvl2pPr marL="742950" indent="-285750">
              <a:spcBef>
                <a:spcPct val="20000"/>
              </a:spcBef>
              <a:buChar char="–"/>
              <a:defRPr sz="26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eaLnBrk="1" hangingPunct="1">
              <a:spcBef>
                <a:spcPct val="0"/>
              </a:spcBef>
              <a:buFontTx/>
              <a:buNone/>
            </a:pPr>
            <a:r>
              <a:rPr lang="de-DE" altLang="de-DE" sz="1400" b="1" dirty="0"/>
              <a:t>Gamze</a:t>
            </a:r>
          </a:p>
        </p:txBody>
      </p:sp>
      <p:sp>
        <p:nvSpPr>
          <p:cNvPr id="102413" name="Rectangle 17"/>
          <p:cNvSpPr>
            <a:spLocks noChangeArrowheads="1"/>
          </p:cNvSpPr>
          <p:nvPr/>
        </p:nvSpPr>
        <p:spPr bwMode="auto">
          <a:xfrm>
            <a:off x="1840346" y="4258408"/>
            <a:ext cx="6399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charset="0"/>
                <a:ea typeface="Arial" charset="0"/>
                <a:cs typeface="Arial" charset="0"/>
              </a:defRPr>
            </a:lvl1pPr>
            <a:lvl2pPr marL="742950" indent="-285750">
              <a:spcBef>
                <a:spcPct val="20000"/>
              </a:spcBef>
              <a:buChar char="–"/>
              <a:defRPr sz="26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eaLnBrk="1" hangingPunct="1">
              <a:spcBef>
                <a:spcPct val="0"/>
              </a:spcBef>
              <a:buFontTx/>
              <a:buNone/>
            </a:pPr>
            <a:r>
              <a:rPr lang="de-DE" altLang="de-DE" sz="1200" b="1" dirty="0" err="1"/>
              <a:t>Zohall</a:t>
            </a:r>
            <a:endParaRPr lang="de-DE" altLang="de-DE" sz="1200" b="1" dirty="0"/>
          </a:p>
        </p:txBody>
      </p:sp>
      <p:sp>
        <p:nvSpPr>
          <p:cNvPr id="102414" name="Rectangle 18"/>
          <p:cNvSpPr>
            <a:spLocks noChangeArrowheads="1"/>
          </p:cNvSpPr>
          <p:nvPr/>
        </p:nvSpPr>
        <p:spPr bwMode="auto">
          <a:xfrm>
            <a:off x="6309761" y="4343401"/>
            <a:ext cx="9396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charset="0"/>
                <a:ea typeface="Arial" charset="0"/>
                <a:cs typeface="Arial" charset="0"/>
              </a:defRPr>
            </a:lvl1pPr>
            <a:lvl2pPr marL="742950" indent="-285750">
              <a:spcBef>
                <a:spcPct val="20000"/>
              </a:spcBef>
              <a:buChar char="–"/>
              <a:defRPr sz="26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eaLnBrk="1" hangingPunct="1">
              <a:spcBef>
                <a:spcPct val="0"/>
              </a:spcBef>
              <a:buFontTx/>
              <a:buNone/>
            </a:pPr>
            <a:r>
              <a:rPr lang="de-DE" altLang="de-DE" sz="1400" b="1" dirty="0"/>
              <a:t>Gianluca</a:t>
            </a:r>
          </a:p>
        </p:txBody>
      </p:sp>
      <p:pic>
        <p:nvPicPr>
          <p:cNvPr id="5" name="Bild 1">
            <a:extLst>
              <a:ext uri="{FF2B5EF4-FFF2-40B4-BE49-F238E27FC236}">
                <a16:creationId xmlns:a16="http://schemas.microsoft.com/office/drawing/2014/main" id="{D15BE0CE-47D6-8CF6-F82E-FD12871CE76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28100" y="1581017"/>
            <a:ext cx="3200400" cy="905510"/>
          </a:xfrm>
          <a:prstGeom prst="rect">
            <a:avLst/>
          </a:prstGeom>
          <a:noFill/>
          <a:ln>
            <a:noFill/>
          </a:ln>
          <a:effectLst>
            <a:outerShdw sx="1000" sy="1000" algn="ctr" rotWithShape="0">
              <a:prstClr val="black"/>
            </a:outerShdw>
          </a:effectLst>
        </p:spPr>
      </p:pic>
      <p:pic>
        <p:nvPicPr>
          <p:cNvPr id="6" name="Bild 1">
            <a:extLst>
              <a:ext uri="{FF2B5EF4-FFF2-40B4-BE49-F238E27FC236}">
                <a16:creationId xmlns:a16="http://schemas.microsoft.com/office/drawing/2014/main" id="{F4494604-6179-2F0B-3A35-7BA8B5F1714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94623" y="3165169"/>
            <a:ext cx="3502354" cy="972876"/>
          </a:xfrm>
          <a:prstGeom prst="rect">
            <a:avLst/>
          </a:prstGeom>
          <a:noFill/>
          <a:ln>
            <a:noFill/>
          </a:ln>
          <a:effectLst>
            <a:outerShdw sx="1000" sy="1000" algn="ctr" rotWithShape="0">
              <a:prstClr val="black"/>
            </a:outerShdw>
          </a:effectLst>
        </p:spPr>
      </p:pic>
      <p:sp>
        <p:nvSpPr>
          <p:cNvPr id="3" name="Textfeld 2">
            <a:extLst>
              <a:ext uri="{FF2B5EF4-FFF2-40B4-BE49-F238E27FC236}">
                <a16:creationId xmlns:a16="http://schemas.microsoft.com/office/drawing/2014/main" id="{38BFA6E6-41D1-DF80-4756-3ED1D68BE105}"/>
              </a:ext>
            </a:extLst>
          </p:cNvPr>
          <p:cNvSpPr txBox="1"/>
          <p:nvPr/>
        </p:nvSpPr>
        <p:spPr>
          <a:xfrm>
            <a:off x="6013092" y="5940000"/>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a:t>
            </a:r>
            <a:r>
              <a:rPr lang="de-DE" sz="1200" b="0" i="0" strike="noStrike" dirty="0">
                <a:solidFill>
                  <a:srgbClr val="222222"/>
                </a:solidFill>
                <a:effectLst/>
                <a:latin typeface="Arial" panose="020B0604020202020204" pitchFamily="34" charset="0"/>
                <a:cs typeface="Arial" panose="020B0604020202020204" pitchFamily="34" charset="0"/>
              </a:rPr>
              <a:t>https://pikas.dzlm.de/</a:t>
            </a:r>
            <a:r>
              <a:rPr lang="de-DE" sz="1200" b="0" i="0" strike="noStrike" dirty="0" err="1">
                <a:solidFill>
                  <a:srgbClr val="222222"/>
                </a:solidFill>
                <a:effectLst/>
                <a:latin typeface="Arial" panose="020B0604020202020204" pitchFamily="34" charset="0"/>
                <a:cs typeface="Arial" panose="020B0604020202020204" pitchFamily="34" charset="0"/>
              </a:rPr>
              <a:t>node</a:t>
            </a:r>
            <a:r>
              <a:rPr lang="de-DE" sz="1200" b="0" i="0" strike="noStrike" dirty="0">
                <a:solidFill>
                  <a:srgbClr val="222222"/>
                </a:solidFill>
                <a:effectLst/>
                <a:latin typeface="Arial" panose="020B0604020202020204" pitchFamily="34" charset="0"/>
                <a:cs typeface="Arial" panose="020B0604020202020204" pitchFamily="34" charset="0"/>
              </a:rPr>
              <a:t>/</a:t>
            </a:r>
            <a:r>
              <a:rPr lang="de-DE" sz="1200" dirty="0">
                <a:solidFill>
                  <a:srgbClr val="222222"/>
                </a:solidFill>
                <a:latin typeface="Arial" panose="020B0604020202020204" pitchFamily="34" charset="0"/>
                <a:cs typeface="Arial" panose="020B0604020202020204" pitchFamily="34" charset="0"/>
              </a:rPr>
              <a:t>665</a:t>
            </a:r>
            <a:r>
              <a:rPr lang="de-DE" sz="1200" dirty="0">
                <a:latin typeface="Arial" panose="020B0604020202020204" pitchFamily="34" charset="0"/>
                <a:cs typeface="Arial" panose="020B0604020202020204" pitchFamily="34" charset="0"/>
              </a:rPr>
              <a:t>)</a:t>
            </a:r>
            <a:endParaRPr lang="de-DE" sz="1200" b="0" i="0" u="none" strike="noStrike"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280481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885531" cy="603704"/>
          </a:xfrm>
        </p:spPr>
        <p:txBody>
          <a:bodyPr/>
          <a:lstStyle/>
          <a:p>
            <a:r>
              <a:rPr lang="de-DE" dirty="0"/>
              <a:t>Den Algorithmus verstehen</a:t>
            </a:r>
          </a:p>
        </p:txBody>
      </p:sp>
      <p:sp>
        <p:nvSpPr>
          <p:cNvPr id="6" name="Foliennummernplatzhalter 5"/>
          <p:cNvSpPr>
            <a:spLocks noGrp="1"/>
          </p:cNvSpPr>
          <p:nvPr>
            <p:ph type="sldNum" sz="quarter" idx="12"/>
          </p:nvPr>
        </p:nvSpPr>
        <p:spPr/>
        <p:txBody>
          <a:bodyPr/>
          <a:lstStyle/>
          <a:p>
            <a:fld id="{C3752B7C-18A9-864D-BBCB-54A9F41B5594}" type="slidenum">
              <a:rPr lang="de-DE" smtClean="0"/>
              <a:pPr/>
              <a:t>62</a:t>
            </a:fld>
            <a:endParaRPr lang="de-DE" dirty="0"/>
          </a:p>
        </p:txBody>
      </p:sp>
      <p:sp>
        <p:nvSpPr>
          <p:cNvPr id="7" name="Abgerundete rechteckige Legende 6">
            <a:extLst>
              <a:ext uri="{FF2B5EF4-FFF2-40B4-BE49-F238E27FC236}">
                <a16:creationId xmlns:a16="http://schemas.microsoft.com/office/drawing/2014/main" id="{4B2383DB-897D-3B92-A35E-DD627C41ADDF}"/>
              </a:ext>
            </a:extLst>
          </p:cNvPr>
          <p:cNvSpPr/>
          <p:nvPr/>
        </p:nvSpPr>
        <p:spPr>
          <a:xfrm>
            <a:off x="1192852" y="2035629"/>
            <a:ext cx="3677015" cy="642878"/>
          </a:xfrm>
          <a:prstGeom prst="wedgeRoundRectCallout">
            <a:avLst>
              <a:gd name="adj1" fmla="val 32593"/>
              <a:gd name="adj2" fmla="val 189671"/>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latin typeface="Arial" panose="020B0604020202020204" pitchFamily="34" charset="0"/>
                <a:cs typeface="Arial" panose="020B0604020202020204" pitchFamily="34" charset="0"/>
              </a:rPr>
              <a:t>Mit welchem Stellenwert fängt man an zu rechnen?</a:t>
            </a:r>
          </a:p>
        </p:txBody>
      </p:sp>
      <p:sp>
        <p:nvSpPr>
          <p:cNvPr id="8" name="Abgerundete rechteckige Legende 7">
            <a:extLst>
              <a:ext uri="{FF2B5EF4-FFF2-40B4-BE49-F238E27FC236}">
                <a16:creationId xmlns:a16="http://schemas.microsoft.com/office/drawing/2014/main" id="{4B2383DB-897D-3B92-A35E-DD627C41ADDF}"/>
              </a:ext>
            </a:extLst>
          </p:cNvPr>
          <p:cNvSpPr/>
          <p:nvPr/>
        </p:nvSpPr>
        <p:spPr>
          <a:xfrm>
            <a:off x="5435598" y="1909183"/>
            <a:ext cx="3083961" cy="1238091"/>
          </a:xfrm>
          <a:prstGeom prst="wedgeRoundRectCallout">
            <a:avLst>
              <a:gd name="adj1" fmla="val -61634"/>
              <a:gd name="adj2" fmla="val 91622"/>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latin typeface="Arial" panose="020B0604020202020204" pitchFamily="34" charset="0"/>
                <a:cs typeface="Arial" panose="020B0604020202020204" pitchFamily="34" charset="0"/>
              </a:rPr>
              <a:t>Woran erkennst du, dass du einen Hunderter/Zehner in 10 Zehner/Einer entbündelt hast?</a:t>
            </a:r>
          </a:p>
        </p:txBody>
      </p:sp>
      <p:sp>
        <p:nvSpPr>
          <p:cNvPr id="9" name="Abgerundete rechteckige Legende 8">
            <a:extLst>
              <a:ext uri="{FF2B5EF4-FFF2-40B4-BE49-F238E27FC236}">
                <a16:creationId xmlns:a16="http://schemas.microsoft.com/office/drawing/2014/main" id="{4B2383DB-897D-3B92-A35E-DD627C41ADDF}"/>
              </a:ext>
            </a:extLst>
          </p:cNvPr>
          <p:cNvSpPr/>
          <p:nvPr/>
        </p:nvSpPr>
        <p:spPr>
          <a:xfrm>
            <a:off x="6575005" y="3703415"/>
            <a:ext cx="2244077" cy="713361"/>
          </a:xfrm>
          <a:prstGeom prst="wedgeRoundRectCallout">
            <a:avLst>
              <a:gd name="adj1" fmla="val -113619"/>
              <a:gd name="adj2" fmla="val 48813"/>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a:t>
            </a:r>
            <a:endParaRPr lang="de-DE" dirty="0"/>
          </a:p>
        </p:txBody>
      </p:sp>
      <p:sp>
        <p:nvSpPr>
          <p:cNvPr id="10" name="Abgerundete rechteckige Legende 9">
            <a:extLst>
              <a:ext uri="{FF2B5EF4-FFF2-40B4-BE49-F238E27FC236}">
                <a16:creationId xmlns:a16="http://schemas.microsoft.com/office/drawing/2014/main" id="{4B2383DB-897D-3B92-A35E-DD627C41ADDF}"/>
              </a:ext>
            </a:extLst>
          </p:cNvPr>
          <p:cNvSpPr/>
          <p:nvPr/>
        </p:nvSpPr>
        <p:spPr>
          <a:xfrm>
            <a:off x="699248" y="3223415"/>
            <a:ext cx="3041066" cy="926472"/>
          </a:xfrm>
          <a:prstGeom prst="wedgeRoundRectCallout">
            <a:avLst>
              <a:gd name="adj1" fmla="val 60743"/>
              <a:gd name="adj2" fmla="val 36523"/>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Wo erkennst du, dass man … minus … rechnet?</a:t>
            </a:r>
            <a:endParaRPr lang="de-DE" sz="1600" dirty="0">
              <a:solidFill>
                <a:schemeClr val="tx1"/>
              </a:solidFill>
              <a:latin typeface="Arial" panose="020B0604020202020204" pitchFamily="34" charset="0"/>
              <a:cs typeface="Arial" panose="020B0604020202020204" pitchFamily="34" charset="0"/>
            </a:endParaRPr>
          </a:p>
        </p:txBody>
      </p:sp>
      <p:sp>
        <p:nvSpPr>
          <p:cNvPr id="11" name="Abgerundete rechteckige Legende 10">
            <a:extLst>
              <a:ext uri="{FF2B5EF4-FFF2-40B4-BE49-F238E27FC236}">
                <a16:creationId xmlns:a16="http://schemas.microsoft.com/office/drawing/2014/main" id="{4B2383DB-897D-3B92-A35E-DD627C41ADDF}"/>
              </a:ext>
            </a:extLst>
          </p:cNvPr>
          <p:cNvSpPr/>
          <p:nvPr/>
        </p:nvSpPr>
        <p:spPr>
          <a:xfrm>
            <a:off x="699247" y="4686301"/>
            <a:ext cx="2856947" cy="1143274"/>
          </a:xfrm>
          <a:prstGeom prst="wedgeRoundRectCallout">
            <a:avLst>
              <a:gd name="adj1" fmla="val 68532"/>
              <a:gd name="adj2" fmla="val -68350"/>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effectLst/>
              </a:rPr>
              <a:t>Wo siehst du den Minuenden im Zahlbild? Wo in der schriftlichen Rechnung?</a:t>
            </a:r>
          </a:p>
        </p:txBody>
      </p:sp>
      <p:sp>
        <p:nvSpPr>
          <p:cNvPr id="12" name="Abgerundete rechteckige Legende 11">
            <a:extLst>
              <a:ext uri="{FF2B5EF4-FFF2-40B4-BE49-F238E27FC236}">
                <a16:creationId xmlns:a16="http://schemas.microsoft.com/office/drawing/2014/main" id="{4B2383DB-897D-3B92-A35E-DD627C41ADDF}"/>
              </a:ext>
            </a:extLst>
          </p:cNvPr>
          <p:cNvSpPr/>
          <p:nvPr/>
        </p:nvSpPr>
        <p:spPr>
          <a:xfrm>
            <a:off x="5466986" y="4686301"/>
            <a:ext cx="3052574" cy="901699"/>
          </a:xfrm>
          <a:prstGeom prst="wedgeRoundRectCallout">
            <a:avLst>
              <a:gd name="adj1" fmla="val -63770"/>
              <a:gd name="adj2" fmla="val -58615"/>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Wo erkennst du das Ergebnis (den Einer/Zehner/Hunderter)?</a:t>
            </a:r>
          </a:p>
        </p:txBody>
      </p:sp>
      <p:pic>
        <p:nvPicPr>
          <p:cNvPr id="13" name="Grafik 12">
            <a:extLst>
              <a:ext uri="{FF2B5EF4-FFF2-40B4-BE49-F238E27FC236}">
                <a16:creationId xmlns:a16="http://schemas.microsoft.com/office/drawing/2014/main" id="{C136EEE5-323C-7606-BAF3-74263D227F47}"/>
              </a:ext>
            </a:extLst>
          </p:cNvPr>
          <p:cNvPicPr>
            <a:picLocks noChangeAspect="1"/>
          </p:cNvPicPr>
          <p:nvPr/>
        </p:nvPicPr>
        <p:blipFill rotWithShape="1">
          <a:blip r:embed="rId3"/>
          <a:srcRect b="37844"/>
          <a:stretch/>
        </p:blipFill>
        <p:spPr>
          <a:xfrm flipH="1">
            <a:off x="4019383" y="3921476"/>
            <a:ext cx="984415" cy="2017870"/>
          </a:xfrm>
          <a:prstGeom prst="rect">
            <a:avLst/>
          </a:prstGeom>
        </p:spPr>
      </p:pic>
      <p:sp>
        <p:nvSpPr>
          <p:cNvPr id="5" name="Textplatzhalter 4">
            <a:extLst>
              <a:ext uri="{FF2B5EF4-FFF2-40B4-BE49-F238E27FC236}">
                <a16:creationId xmlns:a16="http://schemas.microsoft.com/office/drawing/2014/main" id="{788EADAE-6278-4BB8-3A95-C11CE1354CC7}"/>
              </a:ext>
            </a:extLst>
          </p:cNvPr>
          <p:cNvSpPr>
            <a:spLocks noGrp="1"/>
          </p:cNvSpPr>
          <p:nvPr>
            <p:ph type="body" sz="quarter" idx="13"/>
          </p:nvPr>
        </p:nvSpPr>
        <p:spPr/>
        <p:txBody>
          <a:bodyPr/>
          <a:lstStyle/>
          <a:p>
            <a:r>
              <a:rPr lang="de-DE" dirty="0"/>
              <a:t>GEMEINSAMKEITEN UND UNTERSCHIEDE ENTDECKEN</a:t>
            </a:r>
          </a:p>
        </p:txBody>
      </p:sp>
    </p:spTree>
    <p:extLst>
      <p:ext uri="{BB962C8B-B14F-4D97-AF65-F5344CB8AC3E}">
        <p14:creationId xmlns:p14="http://schemas.microsoft.com/office/powerpoint/2010/main" val="41234124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C15E1806-15E8-8D29-9CCD-E2F2243A33FC}"/>
              </a:ext>
            </a:extLst>
          </p:cNvPr>
          <p:cNvSpPr>
            <a:spLocks noGrp="1"/>
          </p:cNvSpPr>
          <p:nvPr>
            <p:ph type="body" sz="quarter" idx="13"/>
          </p:nvPr>
        </p:nvSpPr>
        <p:spPr/>
        <p:txBody>
          <a:bodyPr/>
          <a:lstStyle/>
          <a:p>
            <a:r>
              <a:rPr lang="de-DE" dirty="0"/>
              <a:t>REFLEXIONSPHASE </a:t>
            </a:r>
          </a:p>
          <a:p>
            <a:endParaRPr lang="de-DE" dirty="0"/>
          </a:p>
        </p:txBody>
      </p:sp>
      <p:sp>
        <p:nvSpPr>
          <p:cNvPr id="6" name="Foliennummernplatzhalter 5">
            <a:extLst>
              <a:ext uri="{FF2B5EF4-FFF2-40B4-BE49-F238E27FC236}">
                <a16:creationId xmlns:a16="http://schemas.microsoft.com/office/drawing/2014/main" id="{C49FF3D9-0F71-3A89-F6B0-C4EF6317018A}"/>
              </a:ext>
            </a:extLst>
          </p:cNvPr>
          <p:cNvSpPr>
            <a:spLocks noGrp="1"/>
          </p:cNvSpPr>
          <p:nvPr>
            <p:ph type="sldNum" sz="quarter" idx="12"/>
          </p:nvPr>
        </p:nvSpPr>
        <p:spPr/>
        <p:txBody>
          <a:bodyPr/>
          <a:lstStyle/>
          <a:p>
            <a:fld id="{C3752B7C-18A9-864D-BBCB-54A9F41B5594}" type="slidenum">
              <a:rPr lang="de-DE" smtClean="0"/>
              <a:pPr/>
              <a:t>63</a:t>
            </a:fld>
            <a:endParaRPr lang="de-DE" dirty="0"/>
          </a:p>
        </p:txBody>
      </p:sp>
      <p:pic>
        <p:nvPicPr>
          <p:cNvPr id="11" name="Grafik 10">
            <a:extLst>
              <a:ext uri="{FF2B5EF4-FFF2-40B4-BE49-F238E27FC236}">
                <a16:creationId xmlns:a16="http://schemas.microsoft.com/office/drawing/2014/main" id="{5AEA495A-3825-3C7D-1DBC-511982E4E44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6603" y="2158490"/>
            <a:ext cx="8308833" cy="4201448"/>
          </a:xfrm>
          <a:prstGeom prst="rect">
            <a:avLst/>
          </a:prstGeom>
        </p:spPr>
      </p:pic>
      <p:sp>
        <p:nvSpPr>
          <p:cNvPr id="19" name="Titel 1">
            <a:extLst>
              <a:ext uri="{FF2B5EF4-FFF2-40B4-BE49-F238E27FC236}">
                <a16:creationId xmlns:a16="http://schemas.microsoft.com/office/drawing/2014/main" id="{920659A7-885D-7B79-469F-86F9C314123B}"/>
              </a:ext>
            </a:extLst>
          </p:cNvPr>
          <p:cNvSpPr>
            <a:spLocks noGrp="1"/>
          </p:cNvSpPr>
          <p:nvPr>
            <p:ph type="title"/>
          </p:nvPr>
        </p:nvSpPr>
        <p:spPr>
          <a:xfrm>
            <a:off x="1096423" y="382774"/>
            <a:ext cx="8047577" cy="603704"/>
          </a:xfrm>
        </p:spPr>
        <p:txBody>
          <a:bodyPr>
            <a:normAutofit/>
          </a:bodyPr>
          <a:lstStyle/>
          <a:p>
            <a:r>
              <a:rPr lang="de-DE" dirty="0"/>
              <a:t>Den Algorithmus verstehen</a:t>
            </a:r>
          </a:p>
        </p:txBody>
      </p:sp>
      <p:sp>
        <p:nvSpPr>
          <p:cNvPr id="21" name="Textfeld 20">
            <a:extLst>
              <a:ext uri="{FF2B5EF4-FFF2-40B4-BE49-F238E27FC236}">
                <a16:creationId xmlns:a16="http://schemas.microsoft.com/office/drawing/2014/main" id="{8C25B3F9-6A6B-844D-0A83-63CE73239F7A}"/>
              </a:ext>
            </a:extLst>
          </p:cNvPr>
          <p:cNvSpPr txBox="1"/>
          <p:nvPr/>
        </p:nvSpPr>
        <p:spPr>
          <a:xfrm>
            <a:off x="1096266" y="1722747"/>
            <a:ext cx="6951468" cy="369332"/>
          </a:xfrm>
          <a:prstGeom prst="rect">
            <a:avLst/>
          </a:prstGeom>
          <a:noFill/>
        </p:spPr>
        <p:txBody>
          <a:bodyPr wrap="square" rtlCol="0">
            <a:spAutoFit/>
          </a:bodyPr>
          <a:lstStyle/>
          <a:p>
            <a:r>
              <a:rPr lang="de-DE" dirty="0"/>
              <a:t>Sammeln der entdeckten Gemeinsamkeiten und Unterschiede</a:t>
            </a:r>
          </a:p>
        </p:txBody>
      </p:sp>
      <p:sp>
        <p:nvSpPr>
          <p:cNvPr id="16" name="Textfeld 15">
            <a:extLst>
              <a:ext uri="{FF2B5EF4-FFF2-40B4-BE49-F238E27FC236}">
                <a16:creationId xmlns:a16="http://schemas.microsoft.com/office/drawing/2014/main" id="{0E2B937F-1216-705F-BE37-954A9198A53C}"/>
              </a:ext>
            </a:extLst>
          </p:cNvPr>
          <p:cNvSpPr txBox="1"/>
          <p:nvPr/>
        </p:nvSpPr>
        <p:spPr>
          <a:xfrm>
            <a:off x="6955571" y="2668409"/>
            <a:ext cx="1225583" cy="338554"/>
          </a:xfrm>
          <a:prstGeom prst="rect">
            <a:avLst/>
          </a:prstGeom>
          <a:noFill/>
        </p:spPr>
        <p:txBody>
          <a:bodyPr wrap="square" rtlCol="0">
            <a:spAutoFit/>
          </a:bodyPr>
          <a:lstStyle/>
          <a:p>
            <a:pPr algn="ctr"/>
            <a:r>
              <a:rPr lang="de-DE" sz="1600" dirty="0">
                <a:solidFill>
                  <a:schemeClr val="bg1"/>
                </a:solidFill>
                <a:latin typeface="Comic Sans MS" panose="030F0902030302020204" pitchFamily="66" charset="0"/>
              </a:rPr>
              <a:t>schriftlich</a:t>
            </a:r>
            <a:endParaRPr lang="de-DE" sz="1400" dirty="0">
              <a:solidFill>
                <a:schemeClr val="bg1"/>
              </a:solidFill>
              <a:latin typeface="Comic Sans MS" panose="030F0902030302020204" pitchFamily="66" charset="0"/>
            </a:endParaRPr>
          </a:p>
        </p:txBody>
      </p:sp>
      <p:graphicFrame>
        <p:nvGraphicFramePr>
          <p:cNvPr id="18" name="Tabelle 17">
            <a:extLst>
              <a:ext uri="{FF2B5EF4-FFF2-40B4-BE49-F238E27FC236}">
                <a16:creationId xmlns:a16="http://schemas.microsoft.com/office/drawing/2014/main" id="{811BED1C-02F2-8E42-EFF0-7CD22195EDCD}"/>
              </a:ext>
            </a:extLst>
          </p:cNvPr>
          <p:cNvGraphicFramePr>
            <a:graphicFrameLocks noGrp="1"/>
          </p:cNvGraphicFramePr>
          <p:nvPr/>
        </p:nvGraphicFramePr>
        <p:xfrm>
          <a:off x="6797149" y="3202468"/>
          <a:ext cx="1327608" cy="2346960"/>
        </p:xfrm>
        <a:graphic>
          <a:graphicData uri="http://schemas.openxmlformats.org/drawingml/2006/table">
            <a:tbl>
              <a:tblPr firstRow="1" bandRow="1">
                <a:tableStyleId>{2D5ABB26-0587-4C30-8999-92F81FD0307C}</a:tableStyleId>
              </a:tblPr>
              <a:tblGrid>
                <a:gridCol w="331902">
                  <a:extLst>
                    <a:ext uri="{9D8B030D-6E8A-4147-A177-3AD203B41FA5}">
                      <a16:colId xmlns:a16="http://schemas.microsoft.com/office/drawing/2014/main" val="2842143248"/>
                    </a:ext>
                  </a:extLst>
                </a:gridCol>
                <a:gridCol w="331902">
                  <a:extLst>
                    <a:ext uri="{9D8B030D-6E8A-4147-A177-3AD203B41FA5}">
                      <a16:colId xmlns:a16="http://schemas.microsoft.com/office/drawing/2014/main" val="2128560880"/>
                    </a:ext>
                  </a:extLst>
                </a:gridCol>
                <a:gridCol w="331902">
                  <a:extLst>
                    <a:ext uri="{9D8B030D-6E8A-4147-A177-3AD203B41FA5}">
                      <a16:colId xmlns:a16="http://schemas.microsoft.com/office/drawing/2014/main" val="2837668334"/>
                    </a:ext>
                  </a:extLst>
                </a:gridCol>
                <a:gridCol w="331902">
                  <a:extLst>
                    <a:ext uri="{9D8B030D-6E8A-4147-A177-3AD203B41FA5}">
                      <a16:colId xmlns:a16="http://schemas.microsoft.com/office/drawing/2014/main" val="1344694113"/>
                    </a:ext>
                  </a:extLst>
                </a:gridCol>
              </a:tblGrid>
              <a:tr h="330127">
                <a:tc>
                  <a:txBody>
                    <a:bodyPr/>
                    <a:lstStyle/>
                    <a:p>
                      <a:pPr algn="ctr"/>
                      <a:endParaRPr lang="de-DE" sz="1600" dirty="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600" dirty="0">
                          <a:solidFill>
                            <a:schemeClr val="bg1"/>
                          </a:solidFill>
                          <a:latin typeface="Comic Sans MS" panose="030F0702030302020204" pitchFamily="66" charset="0"/>
                        </a:rPr>
                        <a:t>H</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latinLnBrk="0" hangingPunct="1"/>
                      <a:r>
                        <a:rPr lang="de-DE" sz="1600" kern="1200" dirty="0">
                          <a:solidFill>
                            <a:schemeClr val="bg1"/>
                          </a:solidFill>
                          <a:latin typeface="Comic Sans MS" panose="030F0702030302020204" pitchFamily="66" charset="0"/>
                          <a:ea typeface="+mn-ea"/>
                          <a:cs typeface="+mn-cs"/>
                        </a:rPr>
                        <a:t>Z</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600" dirty="0">
                          <a:solidFill>
                            <a:schemeClr val="bg1"/>
                          </a:solidFill>
                          <a:latin typeface="Comic Sans MS" panose="030F0702030302020204" pitchFamily="66" charset="0"/>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79399833"/>
                  </a:ext>
                </a:extLst>
              </a:tr>
              <a:tr h="330127">
                <a:tc>
                  <a:txBody>
                    <a:bodyPr/>
                    <a:lstStyle/>
                    <a:p>
                      <a:pPr algn="ctr"/>
                      <a:endParaRPr lang="de-DE" sz="1600" dirty="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000" dirty="0">
                          <a:solidFill>
                            <a:schemeClr val="bg1"/>
                          </a:solidFill>
                          <a:latin typeface="Comic Sans MS" panose="030F0702030302020204" pitchFamily="66" charset="0"/>
                        </a:rPr>
                        <a:t>4</a:t>
                      </a:r>
                      <a:endParaRPr lang="de-DE" sz="1600" dirty="0">
                        <a:solidFill>
                          <a:schemeClr val="bg1"/>
                        </a:solidFill>
                        <a:latin typeface="Comic Sans MS" panose="030F0702030302020204" pitchFamily="66"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latinLnBrk="0" hangingPunct="1"/>
                      <a:r>
                        <a:rPr lang="de-DE" sz="1000" kern="1200" dirty="0">
                          <a:solidFill>
                            <a:schemeClr val="bg1"/>
                          </a:solidFill>
                          <a:latin typeface="Comic Sans MS" panose="030F0702030302020204" pitchFamily="66" charset="0"/>
                          <a:ea typeface="+mn-ea"/>
                          <a:cs typeface="+mn-cs"/>
                        </a:rPr>
                        <a:t>10</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600" dirty="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52521188"/>
                  </a:ext>
                </a:extLst>
              </a:tr>
              <a:tr h="330127">
                <a:tc>
                  <a:txBody>
                    <a:bodyPr/>
                    <a:lstStyle/>
                    <a:p>
                      <a:pPr algn="ctr"/>
                      <a:endParaRPr lang="de-DE" sz="1600" dirty="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600" dirty="0">
                          <a:solidFill>
                            <a:schemeClr val="bg1"/>
                          </a:solidFill>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600" dirty="0">
                          <a:solidFill>
                            <a:schemeClr val="bg1"/>
                          </a:solidFill>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600" dirty="0">
                          <a:solidFill>
                            <a:schemeClr val="bg1"/>
                          </a:solidFill>
                          <a:latin typeface="Comic Sans MS" panose="030F0702030302020204" pitchFamily="66" charset="0"/>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107497296"/>
                  </a:ext>
                </a:extLst>
              </a:tr>
              <a:tr h="330127">
                <a:tc>
                  <a:txBody>
                    <a:bodyPr/>
                    <a:lstStyle/>
                    <a:p>
                      <a:pPr algn="ctr"/>
                      <a:r>
                        <a:rPr lang="de-DE" sz="1600" dirty="0">
                          <a:solidFill>
                            <a:schemeClr val="bg1"/>
                          </a:solidFill>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600" dirty="0">
                          <a:solidFill>
                            <a:schemeClr val="bg1"/>
                          </a:solidFill>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600" dirty="0">
                          <a:solidFill>
                            <a:schemeClr val="bg1"/>
                          </a:solidFill>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600" dirty="0">
                          <a:solidFill>
                            <a:schemeClr val="bg1"/>
                          </a:solidFill>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86171018"/>
                  </a:ext>
                </a:extLst>
              </a:tr>
              <a:tr h="330127">
                <a:tc>
                  <a:txBody>
                    <a:bodyPr/>
                    <a:lstStyle/>
                    <a:p>
                      <a:pPr algn="ctr"/>
                      <a:endParaRPr lang="de-DE" sz="1600" dirty="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600" dirty="0">
                          <a:solidFill>
                            <a:schemeClr val="bg1"/>
                          </a:solidFill>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600" dirty="0">
                          <a:solidFill>
                            <a:schemeClr val="bg1"/>
                          </a:solidFill>
                          <a:latin typeface="Comic Sans MS" panose="030F0702030302020204" pitchFamily="66" charset="0"/>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de-DE" sz="1600" dirty="0">
                          <a:solidFill>
                            <a:schemeClr val="bg1"/>
                          </a:solidFill>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69760798"/>
                  </a:ext>
                </a:extLst>
              </a:tr>
              <a:tr h="330127">
                <a:tc>
                  <a:txBody>
                    <a:bodyPr/>
                    <a:lstStyle/>
                    <a:p>
                      <a:pPr algn="ctr"/>
                      <a:endParaRPr lang="de-DE" sz="160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60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60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60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470324707"/>
                  </a:ext>
                </a:extLst>
              </a:tr>
              <a:tr h="330127">
                <a:tc>
                  <a:txBody>
                    <a:bodyPr/>
                    <a:lstStyle/>
                    <a:p>
                      <a:pPr algn="ctr"/>
                      <a:endParaRPr lang="de-DE" sz="160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600" dirty="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60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de-DE" sz="1600" dirty="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66324504"/>
                  </a:ext>
                </a:extLst>
              </a:tr>
            </a:tbl>
          </a:graphicData>
        </a:graphic>
      </p:graphicFrame>
      <p:cxnSp>
        <p:nvCxnSpPr>
          <p:cNvPr id="20" name="Gerader Verbinder 7">
            <a:extLst>
              <a:ext uri="{FF2B5EF4-FFF2-40B4-BE49-F238E27FC236}">
                <a16:creationId xmlns:a16="http://schemas.microsoft.com/office/drawing/2014/main" id="{58021570-91B1-BF53-4C0F-7962C070AF11}"/>
              </a:ext>
            </a:extLst>
          </p:cNvPr>
          <p:cNvCxnSpPr>
            <a:cxnSpLocks/>
          </p:cNvCxnSpPr>
          <p:nvPr/>
        </p:nvCxnSpPr>
        <p:spPr>
          <a:xfrm>
            <a:off x="7012834" y="4535194"/>
            <a:ext cx="1111059" cy="0"/>
          </a:xfrm>
          <a:prstGeom prst="line">
            <a:avLst/>
          </a:prstGeom>
          <a:ln w="28575">
            <a:solidFill>
              <a:srgbClr val="FFFFFF"/>
            </a:solidFill>
          </a:ln>
        </p:spPr>
        <p:style>
          <a:lnRef idx="3">
            <a:schemeClr val="dk1"/>
          </a:lnRef>
          <a:fillRef idx="0">
            <a:schemeClr val="dk1"/>
          </a:fillRef>
          <a:effectRef idx="2">
            <a:schemeClr val="dk1"/>
          </a:effectRef>
          <a:fontRef idx="minor">
            <a:schemeClr val="tx1"/>
          </a:fontRef>
        </p:style>
      </p:cxnSp>
      <p:cxnSp>
        <p:nvCxnSpPr>
          <p:cNvPr id="33" name="Gerader Verbinder 8">
            <a:extLst>
              <a:ext uri="{FF2B5EF4-FFF2-40B4-BE49-F238E27FC236}">
                <a16:creationId xmlns:a16="http://schemas.microsoft.com/office/drawing/2014/main" id="{4D9CB7B3-275B-2DE3-8FBC-4BA42F723849}"/>
              </a:ext>
            </a:extLst>
          </p:cNvPr>
          <p:cNvCxnSpPr>
            <a:cxnSpLocks/>
          </p:cNvCxnSpPr>
          <p:nvPr/>
        </p:nvCxnSpPr>
        <p:spPr>
          <a:xfrm flipH="1">
            <a:off x="7180111" y="3912028"/>
            <a:ext cx="251823" cy="253522"/>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34" name="Textfeld 33">
            <a:extLst>
              <a:ext uri="{FF2B5EF4-FFF2-40B4-BE49-F238E27FC236}">
                <a16:creationId xmlns:a16="http://schemas.microsoft.com/office/drawing/2014/main" id="{BCDDCB8B-8F23-0B4C-DE2D-A2AE5EF9338E}"/>
              </a:ext>
            </a:extLst>
          </p:cNvPr>
          <p:cNvSpPr txBox="1"/>
          <p:nvPr/>
        </p:nvSpPr>
        <p:spPr>
          <a:xfrm>
            <a:off x="1086950" y="2711194"/>
            <a:ext cx="1888671" cy="338554"/>
          </a:xfrm>
          <a:prstGeom prst="rect">
            <a:avLst/>
          </a:prstGeom>
          <a:noFill/>
        </p:spPr>
        <p:txBody>
          <a:bodyPr wrap="square" rtlCol="0">
            <a:spAutoFit/>
          </a:bodyPr>
          <a:lstStyle/>
          <a:p>
            <a:pPr algn="ctr"/>
            <a:r>
              <a:rPr lang="de-DE" sz="1600" dirty="0">
                <a:solidFill>
                  <a:schemeClr val="bg1"/>
                </a:solidFill>
                <a:latin typeface="Comic Sans MS" panose="030F0902030302020204" pitchFamily="66" charset="0"/>
              </a:rPr>
              <a:t>halbschriftlich</a:t>
            </a:r>
          </a:p>
        </p:txBody>
      </p:sp>
      <p:sp>
        <p:nvSpPr>
          <p:cNvPr id="35" name="Textfeld 34">
            <a:extLst>
              <a:ext uri="{FF2B5EF4-FFF2-40B4-BE49-F238E27FC236}">
                <a16:creationId xmlns:a16="http://schemas.microsoft.com/office/drawing/2014/main" id="{E8C1DE31-1976-D421-39BE-89B0A438F70A}"/>
              </a:ext>
            </a:extLst>
          </p:cNvPr>
          <p:cNvSpPr txBox="1"/>
          <p:nvPr/>
        </p:nvSpPr>
        <p:spPr>
          <a:xfrm>
            <a:off x="1197560" y="3043265"/>
            <a:ext cx="1225583" cy="307777"/>
          </a:xfrm>
          <a:prstGeom prst="rect">
            <a:avLst/>
          </a:prstGeom>
          <a:noFill/>
        </p:spPr>
        <p:txBody>
          <a:bodyPr wrap="square" rtlCol="0">
            <a:spAutoFit/>
          </a:bodyPr>
          <a:lstStyle/>
          <a:p>
            <a:pPr algn="ctr"/>
            <a:r>
              <a:rPr lang="de-DE" sz="1400" dirty="0">
                <a:solidFill>
                  <a:schemeClr val="bg1"/>
                </a:solidFill>
                <a:latin typeface="Comic Sans MS" panose="030F0902030302020204" pitchFamily="66" charset="0"/>
              </a:rPr>
              <a:t>stellenweise</a:t>
            </a:r>
          </a:p>
        </p:txBody>
      </p:sp>
      <p:graphicFrame>
        <p:nvGraphicFramePr>
          <p:cNvPr id="36" name="Tabelle 35">
            <a:extLst>
              <a:ext uri="{FF2B5EF4-FFF2-40B4-BE49-F238E27FC236}">
                <a16:creationId xmlns:a16="http://schemas.microsoft.com/office/drawing/2014/main" id="{B07C7A00-4C38-B87A-0CA5-5C5F775E7318}"/>
              </a:ext>
            </a:extLst>
          </p:cNvPr>
          <p:cNvGraphicFramePr>
            <a:graphicFrameLocks noGrp="1"/>
          </p:cNvGraphicFramePr>
          <p:nvPr/>
        </p:nvGraphicFramePr>
        <p:xfrm>
          <a:off x="895947" y="3740283"/>
          <a:ext cx="2291080" cy="1463040"/>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2785575087"/>
                    </a:ext>
                  </a:extLst>
                </a:gridCol>
                <a:gridCol w="208280">
                  <a:extLst>
                    <a:ext uri="{9D8B030D-6E8A-4147-A177-3AD203B41FA5}">
                      <a16:colId xmlns:a16="http://schemas.microsoft.com/office/drawing/2014/main" val="1186650945"/>
                    </a:ext>
                  </a:extLst>
                </a:gridCol>
                <a:gridCol w="208280">
                  <a:extLst>
                    <a:ext uri="{9D8B030D-6E8A-4147-A177-3AD203B41FA5}">
                      <a16:colId xmlns:a16="http://schemas.microsoft.com/office/drawing/2014/main" val="1018306629"/>
                    </a:ext>
                  </a:extLst>
                </a:gridCol>
                <a:gridCol w="208280">
                  <a:extLst>
                    <a:ext uri="{9D8B030D-6E8A-4147-A177-3AD203B41FA5}">
                      <a16:colId xmlns:a16="http://schemas.microsoft.com/office/drawing/2014/main" val="1943363515"/>
                    </a:ext>
                  </a:extLst>
                </a:gridCol>
                <a:gridCol w="208280">
                  <a:extLst>
                    <a:ext uri="{9D8B030D-6E8A-4147-A177-3AD203B41FA5}">
                      <a16:colId xmlns:a16="http://schemas.microsoft.com/office/drawing/2014/main" val="253650977"/>
                    </a:ext>
                  </a:extLst>
                </a:gridCol>
                <a:gridCol w="208280">
                  <a:extLst>
                    <a:ext uri="{9D8B030D-6E8A-4147-A177-3AD203B41FA5}">
                      <a16:colId xmlns:a16="http://schemas.microsoft.com/office/drawing/2014/main" val="1665823551"/>
                    </a:ext>
                  </a:extLst>
                </a:gridCol>
                <a:gridCol w="208280">
                  <a:extLst>
                    <a:ext uri="{9D8B030D-6E8A-4147-A177-3AD203B41FA5}">
                      <a16:colId xmlns:a16="http://schemas.microsoft.com/office/drawing/2014/main" val="668381562"/>
                    </a:ext>
                  </a:extLst>
                </a:gridCol>
                <a:gridCol w="208280">
                  <a:extLst>
                    <a:ext uri="{9D8B030D-6E8A-4147-A177-3AD203B41FA5}">
                      <a16:colId xmlns:a16="http://schemas.microsoft.com/office/drawing/2014/main" val="1293860780"/>
                    </a:ext>
                  </a:extLst>
                </a:gridCol>
                <a:gridCol w="208280">
                  <a:extLst>
                    <a:ext uri="{9D8B030D-6E8A-4147-A177-3AD203B41FA5}">
                      <a16:colId xmlns:a16="http://schemas.microsoft.com/office/drawing/2014/main" val="3788773986"/>
                    </a:ext>
                  </a:extLst>
                </a:gridCol>
                <a:gridCol w="208280">
                  <a:extLst>
                    <a:ext uri="{9D8B030D-6E8A-4147-A177-3AD203B41FA5}">
                      <a16:colId xmlns:a16="http://schemas.microsoft.com/office/drawing/2014/main" val="497649906"/>
                    </a:ext>
                  </a:extLst>
                </a:gridCol>
                <a:gridCol w="208280">
                  <a:extLst>
                    <a:ext uri="{9D8B030D-6E8A-4147-A177-3AD203B41FA5}">
                      <a16:colId xmlns:a16="http://schemas.microsoft.com/office/drawing/2014/main" val="1899370821"/>
                    </a:ext>
                  </a:extLst>
                </a:gridCol>
              </a:tblGrid>
              <a:tr h="330798">
                <a:tc>
                  <a:txBody>
                    <a:bodyPr/>
                    <a:lstStyle/>
                    <a:p>
                      <a:pPr algn="ctr"/>
                      <a:r>
                        <a:rPr lang="de-DE" dirty="0">
                          <a:solidFill>
                            <a:schemeClr val="bg1"/>
                          </a:solidFill>
                          <a:latin typeface="Comic Sans MS" panose="030F0702030302020204" pitchFamily="66"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0926492"/>
                  </a:ext>
                </a:extLst>
              </a:tr>
              <a:tr h="330798">
                <a:tc>
                  <a:txBody>
                    <a:bodyPr/>
                    <a:lstStyle/>
                    <a:p>
                      <a:pPr algn="ctr"/>
                      <a:endParaRPr lang="de-DE" dirty="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dirty="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dirty="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dirty="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dirty="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dirty="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855813"/>
                  </a:ext>
                </a:extLst>
              </a:tr>
              <a:tr h="330798">
                <a:tc>
                  <a:txBody>
                    <a:bodyPr/>
                    <a:lstStyle/>
                    <a:p>
                      <a:pPr algn="ctr"/>
                      <a:r>
                        <a:rPr lang="de-DE" dirty="0">
                          <a:solidFill>
                            <a:schemeClr val="bg1"/>
                          </a:solidFill>
                          <a:latin typeface="Comic Sans MS" panose="030F0702030302020204" pitchFamily="66"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dirty="0">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e-DE">
                        <a:solidFill>
                          <a:schemeClr val="bg1"/>
                        </a:solidFill>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8925716"/>
                  </a:ext>
                </a:extLst>
              </a:tr>
              <a:tr h="330798">
                <a:tc>
                  <a:txBody>
                    <a:bodyPr/>
                    <a:lstStyle/>
                    <a:p>
                      <a:pPr algn="ctr"/>
                      <a:r>
                        <a:rPr lang="de-DE" dirty="0">
                          <a:solidFill>
                            <a:schemeClr val="bg1"/>
                          </a:solidFill>
                          <a:latin typeface="Comic Sans MS" panose="030F0702030302020204" pitchFamily="66" charset="0"/>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solidFill>
                            <a:schemeClr val="bg1"/>
                          </a:solidFill>
                          <a:latin typeface="Comic Sans MS" panose="030F0702030302020204" pitchFamily="66" charset="0"/>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0513921"/>
                  </a:ext>
                </a:extLst>
              </a:tr>
            </a:tbl>
          </a:graphicData>
        </a:graphic>
      </p:graphicFrame>
      <p:cxnSp>
        <p:nvCxnSpPr>
          <p:cNvPr id="37" name="Gerader Verbinder 6">
            <a:extLst>
              <a:ext uri="{FF2B5EF4-FFF2-40B4-BE49-F238E27FC236}">
                <a16:creationId xmlns:a16="http://schemas.microsoft.com/office/drawing/2014/main" id="{2C8763A5-9C57-9EE8-F10B-9B21004B4D1C}"/>
              </a:ext>
            </a:extLst>
          </p:cNvPr>
          <p:cNvCxnSpPr>
            <a:cxnSpLocks/>
          </p:cNvCxnSpPr>
          <p:nvPr/>
        </p:nvCxnSpPr>
        <p:spPr>
          <a:xfrm>
            <a:off x="895947" y="4078837"/>
            <a:ext cx="2291080" cy="0"/>
          </a:xfrm>
          <a:prstGeom prst="line">
            <a:avLst/>
          </a:prstGeom>
          <a:ln w="28575">
            <a:solidFill>
              <a:srgbClr val="FFFFFF"/>
            </a:solidFill>
          </a:ln>
        </p:spPr>
        <p:style>
          <a:lnRef idx="3">
            <a:schemeClr val="dk1"/>
          </a:lnRef>
          <a:fillRef idx="0">
            <a:schemeClr val="dk1"/>
          </a:fillRef>
          <a:effectRef idx="2">
            <a:schemeClr val="dk1"/>
          </a:effectRef>
          <a:fontRef idx="minor">
            <a:schemeClr val="tx1"/>
          </a:fontRef>
        </p:style>
      </p:cxnSp>
      <p:sp>
        <p:nvSpPr>
          <p:cNvPr id="3" name="Textfeld 2">
            <a:extLst>
              <a:ext uri="{FF2B5EF4-FFF2-40B4-BE49-F238E27FC236}">
                <a16:creationId xmlns:a16="http://schemas.microsoft.com/office/drawing/2014/main" id="{D2EAC0E6-5DDF-4732-EBEA-1FC77F75994F}"/>
              </a:ext>
            </a:extLst>
          </p:cNvPr>
          <p:cNvSpPr txBox="1"/>
          <p:nvPr/>
        </p:nvSpPr>
        <p:spPr>
          <a:xfrm>
            <a:off x="3249752" y="4709502"/>
            <a:ext cx="3740918" cy="307777"/>
          </a:xfrm>
          <a:prstGeom prst="rect">
            <a:avLst/>
          </a:prstGeom>
          <a:noFill/>
        </p:spPr>
        <p:txBody>
          <a:bodyPr wrap="square" rtlCol="0">
            <a:spAutoFit/>
          </a:bodyPr>
          <a:lstStyle/>
          <a:p>
            <a:pPr algn="ctr"/>
            <a:r>
              <a:rPr lang="de-DE" sz="1400" dirty="0">
                <a:solidFill>
                  <a:schemeClr val="bg1">
                    <a:lumMod val="95000"/>
                  </a:schemeClr>
                </a:solidFill>
                <a:latin typeface="Comic Sans MS" panose="030F0902030302020204" pitchFamily="66" charset="0"/>
              </a:rPr>
              <a:t>Was ist gleich? Was ist verschieden?</a:t>
            </a:r>
          </a:p>
        </p:txBody>
      </p:sp>
      <p:pic>
        <p:nvPicPr>
          <p:cNvPr id="5" name="Grafik 4">
            <a:extLst>
              <a:ext uri="{FF2B5EF4-FFF2-40B4-BE49-F238E27FC236}">
                <a16:creationId xmlns:a16="http://schemas.microsoft.com/office/drawing/2014/main" id="{9BE26E8F-3FC6-2C6F-6ED6-752C6B26D5AD}"/>
              </a:ext>
            </a:extLst>
          </p:cNvPr>
          <p:cNvPicPr>
            <a:picLocks noChangeAspect="1"/>
          </p:cNvPicPr>
          <p:nvPr/>
        </p:nvPicPr>
        <p:blipFill rotWithShape="1">
          <a:blip r:embed="rId4"/>
          <a:srcRect b="51328"/>
          <a:stretch/>
        </p:blipFill>
        <p:spPr>
          <a:xfrm>
            <a:off x="3928698" y="5083690"/>
            <a:ext cx="2973380" cy="1105601"/>
          </a:xfrm>
          <a:prstGeom prst="rect">
            <a:avLst/>
          </a:prstGeom>
          <a:effectLst>
            <a:outerShdw blurRad="63500" sx="102000" sy="102000" algn="ctr" rotWithShape="0">
              <a:prstClr val="black">
                <a:alpha val="40000"/>
              </a:prstClr>
            </a:outerShdw>
          </a:effectLst>
        </p:spPr>
      </p:pic>
      <p:sp>
        <p:nvSpPr>
          <p:cNvPr id="7" name="Rechteck 6">
            <a:extLst>
              <a:ext uri="{FF2B5EF4-FFF2-40B4-BE49-F238E27FC236}">
                <a16:creationId xmlns:a16="http://schemas.microsoft.com/office/drawing/2014/main" id="{3B55C852-3CE7-F782-36BD-9A559D1BA597}"/>
              </a:ext>
            </a:extLst>
          </p:cNvPr>
          <p:cNvSpPr/>
          <p:nvPr/>
        </p:nvSpPr>
        <p:spPr>
          <a:xfrm>
            <a:off x="3820887" y="6189291"/>
            <a:ext cx="319194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6644D46D-0960-962C-C18E-52202E62469F}"/>
              </a:ext>
            </a:extLst>
          </p:cNvPr>
          <p:cNvSpPr>
            <a:spLocks noChangeAspect="1"/>
          </p:cNvSpPr>
          <p:nvPr/>
        </p:nvSpPr>
        <p:spPr>
          <a:xfrm>
            <a:off x="3821321" y="3006963"/>
            <a:ext cx="432000" cy="432000"/>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BF584521-BBBB-F7A5-C3C2-3804FD43BA27}"/>
              </a:ext>
            </a:extLst>
          </p:cNvPr>
          <p:cNvSpPr>
            <a:spLocks noChangeAspect="1"/>
          </p:cNvSpPr>
          <p:nvPr/>
        </p:nvSpPr>
        <p:spPr>
          <a:xfrm>
            <a:off x="4458200" y="3001996"/>
            <a:ext cx="432000" cy="432000"/>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84D87BCF-E6D0-BCAA-6861-DD967D6C4FC1}"/>
              </a:ext>
            </a:extLst>
          </p:cNvPr>
          <p:cNvSpPr>
            <a:spLocks noChangeAspect="1"/>
          </p:cNvSpPr>
          <p:nvPr/>
        </p:nvSpPr>
        <p:spPr>
          <a:xfrm>
            <a:off x="3821321" y="3589117"/>
            <a:ext cx="432000" cy="432000"/>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16EEDB3B-20FE-6C95-7A4A-90337F21B369}"/>
              </a:ext>
            </a:extLst>
          </p:cNvPr>
          <p:cNvSpPr>
            <a:spLocks noChangeAspect="1"/>
          </p:cNvSpPr>
          <p:nvPr/>
        </p:nvSpPr>
        <p:spPr>
          <a:xfrm>
            <a:off x="4458200" y="3584150"/>
            <a:ext cx="432000" cy="432000"/>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0A3FFC4C-8073-21C0-D29E-4A851E6160E8}"/>
              </a:ext>
            </a:extLst>
          </p:cNvPr>
          <p:cNvSpPr>
            <a:spLocks noChangeAspect="1"/>
          </p:cNvSpPr>
          <p:nvPr/>
        </p:nvSpPr>
        <p:spPr>
          <a:xfrm>
            <a:off x="3817371" y="4174432"/>
            <a:ext cx="432000" cy="432000"/>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4" name="Gerade Verbindung 23">
            <a:extLst>
              <a:ext uri="{FF2B5EF4-FFF2-40B4-BE49-F238E27FC236}">
                <a16:creationId xmlns:a16="http://schemas.microsoft.com/office/drawing/2014/main" id="{E52B5642-F25D-FB81-9D02-46E4D3715D35}"/>
              </a:ext>
            </a:extLst>
          </p:cNvPr>
          <p:cNvCxnSpPr/>
          <p:nvPr/>
        </p:nvCxnSpPr>
        <p:spPr>
          <a:xfrm>
            <a:off x="5122334" y="3001996"/>
            <a:ext cx="43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EC7E5AAB-CD65-91C3-AA27-DA02B492B3D8}"/>
              </a:ext>
            </a:extLst>
          </p:cNvPr>
          <p:cNvCxnSpPr/>
          <p:nvPr/>
        </p:nvCxnSpPr>
        <p:spPr>
          <a:xfrm>
            <a:off x="5122334" y="3049748"/>
            <a:ext cx="43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Gerade Verbindung 25">
            <a:extLst>
              <a:ext uri="{FF2B5EF4-FFF2-40B4-BE49-F238E27FC236}">
                <a16:creationId xmlns:a16="http://schemas.microsoft.com/office/drawing/2014/main" id="{21CE8966-2074-514D-D31A-9781337B8F4F}"/>
              </a:ext>
            </a:extLst>
          </p:cNvPr>
          <p:cNvCxnSpPr/>
          <p:nvPr/>
        </p:nvCxnSpPr>
        <p:spPr>
          <a:xfrm>
            <a:off x="5122334" y="3100165"/>
            <a:ext cx="432000" cy="0"/>
          </a:xfrm>
          <a:prstGeom prst="line">
            <a:avLst/>
          </a:prstGeom>
          <a:ln w="28575">
            <a:solidFill>
              <a:schemeClr val="accent6">
                <a:lumMod val="60000"/>
                <a:lumOff val="40000"/>
                <a:alpha val="90000"/>
              </a:schemeClr>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683EEB81-9985-FC94-D4EE-396853B0644D}"/>
              </a:ext>
            </a:extLst>
          </p:cNvPr>
          <p:cNvCxnSpPr/>
          <p:nvPr/>
        </p:nvCxnSpPr>
        <p:spPr>
          <a:xfrm>
            <a:off x="5122334" y="3150965"/>
            <a:ext cx="432000" cy="0"/>
          </a:xfrm>
          <a:prstGeom prst="line">
            <a:avLst/>
          </a:prstGeom>
          <a:ln w="28575">
            <a:solidFill>
              <a:schemeClr val="accent6">
                <a:lumMod val="60000"/>
                <a:lumOff val="40000"/>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Gerade Verbindung 27">
            <a:extLst>
              <a:ext uri="{FF2B5EF4-FFF2-40B4-BE49-F238E27FC236}">
                <a16:creationId xmlns:a16="http://schemas.microsoft.com/office/drawing/2014/main" id="{2CBFEF72-534A-B3D5-BF2A-B165CF574002}"/>
              </a:ext>
            </a:extLst>
          </p:cNvPr>
          <p:cNvCxnSpPr/>
          <p:nvPr/>
        </p:nvCxnSpPr>
        <p:spPr>
          <a:xfrm>
            <a:off x="5122334" y="3205901"/>
            <a:ext cx="432000" cy="0"/>
          </a:xfrm>
          <a:prstGeom prst="line">
            <a:avLst/>
          </a:prstGeom>
          <a:ln w="28575">
            <a:solidFill>
              <a:schemeClr val="accent6">
                <a:lumMod val="60000"/>
                <a:lumOff val="40000"/>
                <a:alpha val="90000"/>
              </a:schemeClr>
            </a:solidFill>
          </a:ln>
        </p:spPr>
        <p:style>
          <a:lnRef idx="1">
            <a:schemeClr val="accent1"/>
          </a:lnRef>
          <a:fillRef idx="0">
            <a:schemeClr val="accent1"/>
          </a:fillRef>
          <a:effectRef idx="0">
            <a:schemeClr val="accent1"/>
          </a:effectRef>
          <a:fontRef idx="minor">
            <a:schemeClr val="tx1"/>
          </a:fontRef>
        </p:style>
      </p:cxnSp>
      <p:cxnSp>
        <p:nvCxnSpPr>
          <p:cNvPr id="29" name="Gerade Verbindung 28">
            <a:extLst>
              <a:ext uri="{FF2B5EF4-FFF2-40B4-BE49-F238E27FC236}">
                <a16:creationId xmlns:a16="http://schemas.microsoft.com/office/drawing/2014/main" id="{687C17DD-FEF3-625A-4995-7947C6B91070}"/>
              </a:ext>
            </a:extLst>
          </p:cNvPr>
          <p:cNvCxnSpPr/>
          <p:nvPr/>
        </p:nvCxnSpPr>
        <p:spPr>
          <a:xfrm>
            <a:off x="5122334" y="3273939"/>
            <a:ext cx="432000" cy="0"/>
          </a:xfrm>
          <a:prstGeom prst="line">
            <a:avLst/>
          </a:prstGeom>
          <a:ln w="28575">
            <a:solidFill>
              <a:schemeClr val="accent6">
                <a:lumMod val="60000"/>
                <a:lumOff val="40000"/>
                <a:alpha val="90000"/>
              </a:schemeClr>
            </a:solidFill>
          </a:ln>
        </p:spPr>
        <p:style>
          <a:lnRef idx="1">
            <a:schemeClr val="accent1"/>
          </a:lnRef>
          <a:fillRef idx="0">
            <a:schemeClr val="accent1"/>
          </a:fillRef>
          <a:effectRef idx="0">
            <a:schemeClr val="accent1"/>
          </a:effectRef>
          <a:fontRef idx="minor">
            <a:schemeClr val="tx1"/>
          </a:fontRef>
        </p:style>
      </p:cxnSp>
      <p:cxnSp>
        <p:nvCxnSpPr>
          <p:cNvPr id="30" name="Gerade Verbindung 29">
            <a:extLst>
              <a:ext uri="{FF2B5EF4-FFF2-40B4-BE49-F238E27FC236}">
                <a16:creationId xmlns:a16="http://schemas.microsoft.com/office/drawing/2014/main" id="{1659C36B-046D-C3BE-BF92-D9975278D756}"/>
              </a:ext>
            </a:extLst>
          </p:cNvPr>
          <p:cNvCxnSpPr/>
          <p:nvPr/>
        </p:nvCxnSpPr>
        <p:spPr>
          <a:xfrm>
            <a:off x="5122334" y="3321691"/>
            <a:ext cx="432000" cy="0"/>
          </a:xfrm>
          <a:prstGeom prst="line">
            <a:avLst/>
          </a:prstGeom>
          <a:ln w="28575">
            <a:solidFill>
              <a:schemeClr val="accent6">
                <a:lumMod val="60000"/>
                <a:lumOff val="40000"/>
                <a:alpha val="90000"/>
              </a:schemeClr>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714944AB-E3A7-0080-5F53-18B0537779A3}"/>
              </a:ext>
            </a:extLst>
          </p:cNvPr>
          <p:cNvCxnSpPr/>
          <p:nvPr/>
        </p:nvCxnSpPr>
        <p:spPr>
          <a:xfrm>
            <a:off x="5122334" y="3372108"/>
            <a:ext cx="432000" cy="0"/>
          </a:xfrm>
          <a:prstGeom prst="line">
            <a:avLst/>
          </a:prstGeom>
          <a:ln w="28575">
            <a:solidFill>
              <a:schemeClr val="accent6">
                <a:lumMod val="60000"/>
                <a:lumOff val="40000"/>
                <a:alpha val="90000"/>
              </a:schemeClr>
            </a:solidFill>
          </a:ln>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169597C5-CAD8-CB59-AC79-617B6E3ABD5D}"/>
              </a:ext>
            </a:extLst>
          </p:cNvPr>
          <p:cNvCxnSpPr/>
          <p:nvPr/>
        </p:nvCxnSpPr>
        <p:spPr>
          <a:xfrm>
            <a:off x="5122334" y="3422908"/>
            <a:ext cx="432000" cy="0"/>
          </a:xfrm>
          <a:prstGeom prst="line">
            <a:avLst/>
          </a:prstGeom>
          <a:ln w="28575">
            <a:solidFill>
              <a:schemeClr val="accent6">
                <a:lumMod val="60000"/>
                <a:lumOff val="40000"/>
                <a:alpha val="90000"/>
              </a:schemeClr>
            </a:solidFill>
          </a:ln>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5B27DDD4-43A4-73B2-284A-83F9659CE57E}"/>
              </a:ext>
            </a:extLst>
          </p:cNvPr>
          <p:cNvCxnSpPr/>
          <p:nvPr/>
        </p:nvCxnSpPr>
        <p:spPr>
          <a:xfrm>
            <a:off x="5122334" y="3475776"/>
            <a:ext cx="432000" cy="0"/>
          </a:xfrm>
          <a:prstGeom prst="line">
            <a:avLst/>
          </a:prstGeom>
          <a:ln w="28575">
            <a:solidFill>
              <a:schemeClr val="accent6">
                <a:lumMod val="60000"/>
                <a:lumOff val="40000"/>
                <a:alpha val="90000"/>
              </a:schemeClr>
            </a:solidFill>
          </a:ln>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2EC158D9-15D8-7926-F3CE-90ABFA00EB78}"/>
              </a:ext>
            </a:extLst>
          </p:cNvPr>
          <p:cNvCxnSpPr/>
          <p:nvPr/>
        </p:nvCxnSpPr>
        <p:spPr>
          <a:xfrm>
            <a:off x="5122334" y="3550164"/>
            <a:ext cx="432000" cy="0"/>
          </a:xfrm>
          <a:prstGeom prst="line">
            <a:avLst/>
          </a:prstGeom>
          <a:ln w="28575">
            <a:solidFill>
              <a:schemeClr val="accent6">
                <a:lumMod val="60000"/>
                <a:lumOff val="40000"/>
                <a:alpha val="90000"/>
              </a:schemeClr>
            </a:solidFill>
          </a:ln>
        </p:spPr>
        <p:style>
          <a:lnRef idx="1">
            <a:schemeClr val="accent1"/>
          </a:lnRef>
          <a:fillRef idx="0">
            <a:schemeClr val="accent1"/>
          </a:fillRef>
          <a:effectRef idx="0">
            <a:schemeClr val="accent1"/>
          </a:effectRef>
          <a:fontRef idx="minor">
            <a:schemeClr val="tx1"/>
          </a:fontRef>
        </p:style>
      </p:cxnSp>
      <p:cxnSp>
        <p:nvCxnSpPr>
          <p:cNvPr id="40" name="Gerade Verbindung 39">
            <a:extLst>
              <a:ext uri="{FF2B5EF4-FFF2-40B4-BE49-F238E27FC236}">
                <a16:creationId xmlns:a16="http://schemas.microsoft.com/office/drawing/2014/main" id="{FA5C19E3-FFED-A076-4FBD-BB702A4EB4F6}"/>
              </a:ext>
            </a:extLst>
          </p:cNvPr>
          <p:cNvCxnSpPr/>
          <p:nvPr/>
        </p:nvCxnSpPr>
        <p:spPr>
          <a:xfrm>
            <a:off x="5122334" y="3597916"/>
            <a:ext cx="432000" cy="0"/>
          </a:xfrm>
          <a:prstGeom prst="line">
            <a:avLst/>
          </a:prstGeom>
          <a:ln w="28575">
            <a:solidFill>
              <a:schemeClr val="accent6">
                <a:lumMod val="60000"/>
                <a:lumOff val="40000"/>
                <a:alpha val="90000"/>
              </a:schemeClr>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E97B4B94-F6D8-7632-2323-F438C8BACE09}"/>
              </a:ext>
            </a:extLst>
          </p:cNvPr>
          <p:cNvSpPr/>
          <p:nvPr/>
        </p:nvSpPr>
        <p:spPr>
          <a:xfrm>
            <a:off x="5759185" y="2979467"/>
            <a:ext cx="43200" cy="43200"/>
          </a:xfrm>
          <a:prstGeom prst="ellipse">
            <a:avLst/>
          </a:prstGeom>
          <a:solidFill>
            <a:schemeClr val="bg1"/>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Oval 44">
            <a:extLst>
              <a:ext uri="{FF2B5EF4-FFF2-40B4-BE49-F238E27FC236}">
                <a16:creationId xmlns:a16="http://schemas.microsoft.com/office/drawing/2014/main" id="{E6C3967A-5A06-04D3-D949-41FA37F0E255}"/>
              </a:ext>
            </a:extLst>
          </p:cNvPr>
          <p:cNvSpPr/>
          <p:nvPr/>
        </p:nvSpPr>
        <p:spPr>
          <a:xfrm>
            <a:off x="5819875" y="2979467"/>
            <a:ext cx="43200" cy="43200"/>
          </a:xfrm>
          <a:prstGeom prst="ellipse">
            <a:avLst/>
          </a:prstGeom>
          <a:solidFill>
            <a:schemeClr val="bg1"/>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Oval 45">
            <a:extLst>
              <a:ext uri="{FF2B5EF4-FFF2-40B4-BE49-F238E27FC236}">
                <a16:creationId xmlns:a16="http://schemas.microsoft.com/office/drawing/2014/main" id="{7879A9CA-C728-A6B8-9974-1A7E6F675F6B}"/>
              </a:ext>
            </a:extLst>
          </p:cNvPr>
          <p:cNvSpPr/>
          <p:nvPr/>
        </p:nvSpPr>
        <p:spPr>
          <a:xfrm>
            <a:off x="5883593" y="2979467"/>
            <a:ext cx="43200" cy="43200"/>
          </a:xfrm>
          <a:prstGeom prst="ellipse">
            <a:avLst/>
          </a:prstGeom>
          <a:solidFill>
            <a:schemeClr val="bg1"/>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Oval 46">
            <a:extLst>
              <a:ext uri="{FF2B5EF4-FFF2-40B4-BE49-F238E27FC236}">
                <a16:creationId xmlns:a16="http://schemas.microsoft.com/office/drawing/2014/main" id="{FE46D596-9D95-6327-C51E-D0808EF2E467}"/>
              </a:ext>
            </a:extLst>
          </p:cNvPr>
          <p:cNvSpPr/>
          <p:nvPr/>
        </p:nvSpPr>
        <p:spPr>
          <a:xfrm>
            <a:off x="5943767" y="2979467"/>
            <a:ext cx="43200" cy="43200"/>
          </a:xfrm>
          <a:prstGeom prst="ellipse">
            <a:avLst/>
          </a:prstGeom>
          <a:solidFill>
            <a:schemeClr val="bg1"/>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Oval 47">
            <a:extLst>
              <a:ext uri="{FF2B5EF4-FFF2-40B4-BE49-F238E27FC236}">
                <a16:creationId xmlns:a16="http://schemas.microsoft.com/office/drawing/2014/main" id="{E8511E15-3021-1CE2-BD43-F8FD1814FBC6}"/>
              </a:ext>
            </a:extLst>
          </p:cNvPr>
          <p:cNvSpPr/>
          <p:nvPr/>
        </p:nvSpPr>
        <p:spPr>
          <a:xfrm>
            <a:off x="6003941" y="2979467"/>
            <a:ext cx="43200" cy="43200"/>
          </a:xfrm>
          <a:prstGeom prst="ellipse">
            <a:avLst/>
          </a:prstGeom>
          <a:solidFill>
            <a:schemeClr val="bg1"/>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Oval 48">
            <a:extLst>
              <a:ext uri="{FF2B5EF4-FFF2-40B4-BE49-F238E27FC236}">
                <a16:creationId xmlns:a16="http://schemas.microsoft.com/office/drawing/2014/main" id="{225FBBEA-800E-E86B-C92B-3A3A2CB24113}"/>
              </a:ext>
            </a:extLst>
          </p:cNvPr>
          <p:cNvSpPr/>
          <p:nvPr/>
        </p:nvSpPr>
        <p:spPr>
          <a:xfrm>
            <a:off x="6098988" y="2977051"/>
            <a:ext cx="43200" cy="43200"/>
          </a:xfrm>
          <a:prstGeom prst="ellipse">
            <a:avLst/>
          </a:prstGeom>
          <a:solidFill>
            <a:schemeClr val="bg1"/>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1" name="Gerade Verbindung 50">
            <a:extLst>
              <a:ext uri="{FF2B5EF4-FFF2-40B4-BE49-F238E27FC236}">
                <a16:creationId xmlns:a16="http://schemas.microsoft.com/office/drawing/2014/main" id="{9B5C3296-C851-7BB2-81B3-1734C01ED4E7}"/>
              </a:ext>
            </a:extLst>
          </p:cNvPr>
          <p:cNvCxnSpPr>
            <a:cxnSpLocks/>
          </p:cNvCxnSpPr>
          <p:nvPr/>
        </p:nvCxnSpPr>
        <p:spPr>
          <a:xfrm rot="2700000">
            <a:off x="6075588" y="2998595"/>
            <a:ext cx="90000" cy="0"/>
          </a:xfrm>
          <a:prstGeom prst="line">
            <a:avLst/>
          </a:prstGeom>
          <a:ln w="12700">
            <a:solidFill>
              <a:srgbClr val="FF7E79"/>
            </a:solidFill>
          </a:ln>
        </p:spPr>
        <p:style>
          <a:lnRef idx="1">
            <a:schemeClr val="accent1"/>
          </a:lnRef>
          <a:fillRef idx="0">
            <a:schemeClr val="accent1"/>
          </a:fillRef>
          <a:effectRef idx="0">
            <a:schemeClr val="accent1"/>
          </a:effectRef>
          <a:fontRef idx="minor">
            <a:schemeClr val="tx1"/>
          </a:fontRef>
        </p:style>
      </p:cxnSp>
      <p:cxnSp>
        <p:nvCxnSpPr>
          <p:cNvPr id="53" name="Gerade Verbindung 52">
            <a:extLst>
              <a:ext uri="{FF2B5EF4-FFF2-40B4-BE49-F238E27FC236}">
                <a16:creationId xmlns:a16="http://schemas.microsoft.com/office/drawing/2014/main" id="{915E9296-308D-8D00-A066-890FA4965B5B}"/>
              </a:ext>
            </a:extLst>
          </p:cNvPr>
          <p:cNvCxnSpPr>
            <a:cxnSpLocks/>
          </p:cNvCxnSpPr>
          <p:nvPr/>
        </p:nvCxnSpPr>
        <p:spPr>
          <a:xfrm rot="2700000">
            <a:off x="5980832" y="3002529"/>
            <a:ext cx="90000" cy="0"/>
          </a:xfrm>
          <a:prstGeom prst="line">
            <a:avLst/>
          </a:prstGeom>
          <a:ln w="12700">
            <a:solidFill>
              <a:srgbClr val="FF7E79"/>
            </a:solidFill>
          </a:ln>
        </p:spPr>
        <p:style>
          <a:lnRef idx="1">
            <a:schemeClr val="accent1"/>
          </a:lnRef>
          <a:fillRef idx="0">
            <a:schemeClr val="accent1"/>
          </a:fillRef>
          <a:effectRef idx="0">
            <a:schemeClr val="accent1"/>
          </a:effectRef>
          <a:fontRef idx="minor">
            <a:schemeClr val="tx1"/>
          </a:fontRef>
        </p:style>
      </p:cxnSp>
      <p:cxnSp>
        <p:nvCxnSpPr>
          <p:cNvPr id="54" name="Gerade Verbindung 53">
            <a:extLst>
              <a:ext uri="{FF2B5EF4-FFF2-40B4-BE49-F238E27FC236}">
                <a16:creationId xmlns:a16="http://schemas.microsoft.com/office/drawing/2014/main" id="{3C1907C8-623C-931F-E715-8C4C4D0C0551}"/>
              </a:ext>
            </a:extLst>
          </p:cNvPr>
          <p:cNvCxnSpPr>
            <a:cxnSpLocks/>
          </p:cNvCxnSpPr>
          <p:nvPr/>
        </p:nvCxnSpPr>
        <p:spPr>
          <a:xfrm rot="2700000">
            <a:off x="5920142" y="3000712"/>
            <a:ext cx="90000" cy="0"/>
          </a:xfrm>
          <a:prstGeom prst="line">
            <a:avLst/>
          </a:prstGeom>
          <a:ln w="12700">
            <a:solidFill>
              <a:srgbClr val="FF7E79"/>
            </a:solidFill>
          </a:ln>
        </p:spPr>
        <p:style>
          <a:lnRef idx="1">
            <a:schemeClr val="accent1"/>
          </a:lnRef>
          <a:fillRef idx="0">
            <a:schemeClr val="accent1"/>
          </a:fillRef>
          <a:effectRef idx="0">
            <a:schemeClr val="accent1"/>
          </a:effectRef>
          <a:fontRef idx="minor">
            <a:schemeClr val="tx1"/>
          </a:fontRef>
        </p:style>
      </p:cxnSp>
      <p:cxnSp>
        <p:nvCxnSpPr>
          <p:cNvPr id="55" name="Gerade Verbindung 54">
            <a:extLst>
              <a:ext uri="{FF2B5EF4-FFF2-40B4-BE49-F238E27FC236}">
                <a16:creationId xmlns:a16="http://schemas.microsoft.com/office/drawing/2014/main" id="{ACF7C8EB-42AB-E990-B2C0-01FBC7D75E32}"/>
              </a:ext>
            </a:extLst>
          </p:cNvPr>
          <p:cNvCxnSpPr>
            <a:cxnSpLocks/>
          </p:cNvCxnSpPr>
          <p:nvPr/>
        </p:nvCxnSpPr>
        <p:spPr>
          <a:xfrm rot="2700000">
            <a:off x="5293334" y="3601766"/>
            <a:ext cx="90000" cy="0"/>
          </a:xfrm>
          <a:prstGeom prst="line">
            <a:avLst/>
          </a:prstGeom>
          <a:ln w="12700">
            <a:solidFill>
              <a:srgbClr val="FF7E79"/>
            </a:solidFill>
          </a:ln>
        </p:spPr>
        <p:style>
          <a:lnRef idx="1">
            <a:schemeClr val="accent1"/>
          </a:lnRef>
          <a:fillRef idx="0">
            <a:schemeClr val="accent1"/>
          </a:fillRef>
          <a:effectRef idx="0">
            <a:schemeClr val="accent1"/>
          </a:effectRef>
          <a:fontRef idx="minor">
            <a:schemeClr val="tx1"/>
          </a:fontRef>
        </p:style>
      </p:cxnSp>
      <p:cxnSp>
        <p:nvCxnSpPr>
          <p:cNvPr id="56" name="Gerade Verbindung 55">
            <a:extLst>
              <a:ext uri="{FF2B5EF4-FFF2-40B4-BE49-F238E27FC236}">
                <a16:creationId xmlns:a16="http://schemas.microsoft.com/office/drawing/2014/main" id="{792E531D-597F-D525-2CC5-456ED91FCC75}"/>
              </a:ext>
            </a:extLst>
          </p:cNvPr>
          <p:cNvCxnSpPr>
            <a:cxnSpLocks/>
          </p:cNvCxnSpPr>
          <p:nvPr/>
        </p:nvCxnSpPr>
        <p:spPr>
          <a:xfrm rot="2700000">
            <a:off x="5295697" y="3550164"/>
            <a:ext cx="90000" cy="0"/>
          </a:xfrm>
          <a:prstGeom prst="line">
            <a:avLst/>
          </a:prstGeom>
          <a:ln w="12700">
            <a:solidFill>
              <a:srgbClr val="FF7E79"/>
            </a:solidFill>
          </a:ln>
        </p:spPr>
        <p:style>
          <a:lnRef idx="1">
            <a:schemeClr val="accent1"/>
          </a:lnRef>
          <a:fillRef idx="0">
            <a:schemeClr val="accent1"/>
          </a:fillRef>
          <a:effectRef idx="0">
            <a:schemeClr val="accent1"/>
          </a:effectRef>
          <a:fontRef idx="minor">
            <a:schemeClr val="tx1"/>
          </a:fontRef>
        </p:style>
      </p:cxnSp>
      <p:cxnSp>
        <p:nvCxnSpPr>
          <p:cNvPr id="57" name="Gerade Verbindung 56">
            <a:extLst>
              <a:ext uri="{FF2B5EF4-FFF2-40B4-BE49-F238E27FC236}">
                <a16:creationId xmlns:a16="http://schemas.microsoft.com/office/drawing/2014/main" id="{19D3CD96-CE29-295D-6D45-BD94C85A7ED7}"/>
              </a:ext>
            </a:extLst>
          </p:cNvPr>
          <p:cNvCxnSpPr>
            <a:cxnSpLocks/>
          </p:cNvCxnSpPr>
          <p:nvPr/>
        </p:nvCxnSpPr>
        <p:spPr>
          <a:xfrm rot="2700000">
            <a:off x="5293334" y="3481742"/>
            <a:ext cx="90000" cy="0"/>
          </a:xfrm>
          <a:prstGeom prst="line">
            <a:avLst/>
          </a:prstGeom>
          <a:ln w="12700">
            <a:solidFill>
              <a:srgbClr val="FF7E79"/>
            </a:solidFill>
          </a:ln>
        </p:spPr>
        <p:style>
          <a:lnRef idx="1">
            <a:schemeClr val="accent1"/>
          </a:lnRef>
          <a:fillRef idx="0">
            <a:schemeClr val="accent1"/>
          </a:fillRef>
          <a:effectRef idx="0">
            <a:schemeClr val="accent1"/>
          </a:effectRef>
          <a:fontRef idx="minor">
            <a:schemeClr val="tx1"/>
          </a:fontRef>
        </p:style>
      </p:cxnSp>
      <p:cxnSp>
        <p:nvCxnSpPr>
          <p:cNvPr id="58" name="Gerade Verbindung 57">
            <a:extLst>
              <a:ext uri="{FF2B5EF4-FFF2-40B4-BE49-F238E27FC236}">
                <a16:creationId xmlns:a16="http://schemas.microsoft.com/office/drawing/2014/main" id="{85CB6351-A57D-D6CA-2BA6-402A68E8A75B}"/>
              </a:ext>
            </a:extLst>
          </p:cNvPr>
          <p:cNvCxnSpPr>
            <a:cxnSpLocks/>
          </p:cNvCxnSpPr>
          <p:nvPr/>
        </p:nvCxnSpPr>
        <p:spPr>
          <a:xfrm rot="2700000">
            <a:off x="5293333" y="3428025"/>
            <a:ext cx="90000" cy="0"/>
          </a:xfrm>
          <a:prstGeom prst="line">
            <a:avLst/>
          </a:prstGeom>
          <a:ln w="12700">
            <a:solidFill>
              <a:srgbClr val="FF7E79"/>
            </a:solidFill>
          </a:ln>
        </p:spPr>
        <p:style>
          <a:lnRef idx="1">
            <a:schemeClr val="accent1"/>
          </a:lnRef>
          <a:fillRef idx="0">
            <a:schemeClr val="accent1"/>
          </a:fillRef>
          <a:effectRef idx="0">
            <a:schemeClr val="accent1"/>
          </a:effectRef>
          <a:fontRef idx="minor">
            <a:schemeClr val="tx1"/>
          </a:fontRef>
        </p:style>
      </p:cxnSp>
      <p:cxnSp>
        <p:nvCxnSpPr>
          <p:cNvPr id="59" name="Gerade Verbindung 58">
            <a:extLst>
              <a:ext uri="{FF2B5EF4-FFF2-40B4-BE49-F238E27FC236}">
                <a16:creationId xmlns:a16="http://schemas.microsoft.com/office/drawing/2014/main" id="{DDF5646C-A8B0-ADFC-2474-68D362C95CE5}"/>
              </a:ext>
            </a:extLst>
          </p:cNvPr>
          <p:cNvCxnSpPr>
            <a:cxnSpLocks/>
          </p:cNvCxnSpPr>
          <p:nvPr/>
        </p:nvCxnSpPr>
        <p:spPr>
          <a:xfrm rot="2700000">
            <a:off x="5293334" y="3372753"/>
            <a:ext cx="90000" cy="0"/>
          </a:xfrm>
          <a:prstGeom prst="line">
            <a:avLst/>
          </a:prstGeom>
          <a:ln w="12700">
            <a:solidFill>
              <a:srgbClr val="FF7E79"/>
            </a:solidFill>
          </a:ln>
        </p:spPr>
        <p:style>
          <a:lnRef idx="1">
            <a:schemeClr val="accent1"/>
          </a:lnRef>
          <a:fillRef idx="0">
            <a:schemeClr val="accent1"/>
          </a:fillRef>
          <a:effectRef idx="0">
            <a:schemeClr val="accent1"/>
          </a:effectRef>
          <a:fontRef idx="minor">
            <a:schemeClr val="tx1"/>
          </a:fontRef>
        </p:style>
      </p:cxnSp>
      <p:cxnSp>
        <p:nvCxnSpPr>
          <p:cNvPr id="60" name="Gerade Verbindung 59">
            <a:extLst>
              <a:ext uri="{FF2B5EF4-FFF2-40B4-BE49-F238E27FC236}">
                <a16:creationId xmlns:a16="http://schemas.microsoft.com/office/drawing/2014/main" id="{C22732EB-527C-ACC6-8A40-5F9927F7EC72}"/>
              </a:ext>
            </a:extLst>
          </p:cNvPr>
          <p:cNvCxnSpPr>
            <a:cxnSpLocks/>
          </p:cNvCxnSpPr>
          <p:nvPr/>
        </p:nvCxnSpPr>
        <p:spPr>
          <a:xfrm rot="2700000">
            <a:off x="5293333" y="3319639"/>
            <a:ext cx="90000" cy="0"/>
          </a:xfrm>
          <a:prstGeom prst="line">
            <a:avLst/>
          </a:prstGeom>
          <a:ln w="12700">
            <a:solidFill>
              <a:srgbClr val="FF7E79"/>
            </a:solidFill>
          </a:ln>
        </p:spPr>
        <p:style>
          <a:lnRef idx="1">
            <a:schemeClr val="accent1"/>
          </a:lnRef>
          <a:fillRef idx="0">
            <a:schemeClr val="accent1"/>
          </a:fillRef>
          <a:effectRef idx="0">
            <a:schemeClr val="accent1"/>
          </a:effectRef>
          <a:fontRef idx="minor">
            <a:schemeClr val="tx1"/>
          </a:fontRef>
        </p:style>
      </p:cxnSp>
      <p:cxnSp>
        <p:nvCxnSpPr>
          <p:cNvPr id="61" name="Gerade Verbindung 60">
            <a:extLst>
              <a:ext uri="{FF2B5EF4-FFF2-40B4-BE49-F238E27FC236}">
                <a16:creationId xmlns:a16="http://schemas.microsoft.com/office/drawing/2014/main" id="{63232925-9A16-D42C-FF04-3C97CC9D912D}"/>
              </a:ext>
            </a:extLst>
          </p:cNvPr>
          <p:cNvCxnSpPr>
            <a:cxnSpLocks/>
          </p:cNvCxnSpPr>
          <p:nvPr/>
        </p:nvCxnSpPr>
        <p:spPr>
          <a:xfrm rot="2700000">
            <a:off x="5293333" y="3270892"/>
            <a:ext cx="90000" cy="0"/>
          </a:xfrm>
          <a:prstGeom prst="line">
            <a:avLst/>
          </a:prstGeom>
          <a:ln w="12700">
            <a:solidFill>
              <a:srgbClr val="FF7E79"/>
            </a:solidFill>
          </a:ln>
        </p:spPr>
        <p:style>
          <a:lnRef idx="1">
            <a:schemeClr val="accent1"/>
          </a:lnRef>
          <a:fillRef idx="0">
            <a:schemeClr val="accent1"/>
          </a:fillRef>
          <a:effectRef idx="0">
            <a:schemeClr val="accent1"/>
          </a:effectRef>
          <a:fontRef idx="minor">
            <a:schemeClr val="tx1"/>
          </a:fontRef>
        </p:style>
      </p:cxnSp>
      <p:cxnSp>
        <p:nvCxnSpPr>
          <p:cNvPr id="62" name="Gerade Verbindung 61">
            <a:extLst>
              <a:ext uri="{FF2B5EF4-FFF2-40B4-BE49-F238E27FC236}">
                <a16:creationId xmlns:a16="http://schemas.microsoft.com/office/drawing/2014/main" id="{91FF667F-7CEA-7977-1583-966AA83CA3C1}"/>
              </a:ext>
            </a:extLst>
          </p:cNvPr>
          <p:cNvCxnSpPr>
            <a:cxnSpLocks/>
          </p:cNvCxnSpPr>
          <p:nvPr/>
        </p:nvCxnSpPr>
        <p:spPr>
          <a:xfrm rot="2700000">
            <a:off x="5293333" y="3205053"/>
            <a:ext cx="90000" cy="0"/>
          </a:xfrm>
          <a:prstGeom prst="line">
            <a:avLst/>
          </a:prstGeom>
          <a:ln w="12700">
            <a:solidFill>
              <a:srgbClr val="FF7E79"/>
            </a:solidFill>
          </a:ln>
        </p:spPr>
        <p:style>
          <a:lnRef idx="1">
            <a:schemeClr val="accent1"/>
          </a:lnRef>
          <a:fillRef idx="0">
            <a:schemeClr val="accent1"/>
          </a:fillRef>
          <a:effectRef idx="0">
            <a:schemeClr val="accent1"/>
          </a:effectRef>
          <a:fontRef idx="minor">
            <a:schemeClr val="tx1"/>
          </a:fontRef>
        </p:style>
      </p:cxnSp>
      <p:cxnSp>
        <p:nvCxnSpPr>
          <p:cNvPr id="63" name="Gerade Verbindung 62">
            <a:extLst>
              <a:ext uri="{FF2B5EF4-FFF2-40B4-BE49-F238E27FC236}">
                <a16:creationId xmlns:a16="http://schemas.microsoft.com/office/drawing/2014/main" id="{CB9929E6-925C-C4CF-F51D-261CFAB44845}"/>
              </a:ext>
            </a:extLst>
          </p:cNvPr>
          <p:cNvCxnSpPr>
            <a:cxnSpLocks/>
          </p:cNvCxnSpPr>
          <p:nvPr/>
        </p:nvCxnSpPr>
        <p:spPr>
          <a:xfrm>
            <a:off x="4405378" y="3530549"/>
            <a:ext cx="540000" cy="541512"/>
          </a:xfrm>
          <a:prstGeom prst="line">
            <a:avLst/>
          </a:prstGeom>
          <a:ln w="22225">
            <a:solidFill>
              <a:srgbClr val="FF7E79"/>
            </a:solidFill>
          </a:ln>
        </p:spPr>
        <p:style>
          <a:lnRef idx="1">
            <a:schemeClr val="accent1"/>
          </a:lnRef>
          <a:fillRef idx="0">
            <a:schemeClr val="accent1"/>
          </a:fillRef>
          <a:effectRef idx="0">
            <a:schemeClr val="accent1"/>
          </a:effectRef>
          <a:fontRef idx="minor">
            <a:schemeClr val="tx1"/>
          </a:fontRef>
        </p:style>
      </p:cxnSp>
      <p:cxnSp>
        <p:nvCxnSpPr>
          <p:cNvPr id="65" name="Gerade Verbindung 64">
            <a:extLst>
              <a:ext uri="{FF2B5EF4-FFF2-40B4-BE49-F238E27FC236}">
                <a16:creationId xmlns:a16="http://schemas.microsoft.com/office/drawing/2014/main" id="{EA4DB354-2349-0A10-3E8A-3AC9AE1A9F3A}"/>
              </a:ext>
            </a:extLst>
          </p:cNvPr>
          <p:cNvCxnSpPr>
            <a:cxnSpLocks/>
          </p:cNvCxnSpPr>
          <p:nvPr/>
        </p:nvCxnSpPr>
        <p:spPr>
          <a:xfrm>
            <a:off x="3757624" y="3539300"/>
            <a:ext cx="540000" cy="541512"/>
          </a:xfrm>
          <a:prstGeom prst="line">
            <a:avLst/>
          </a:prstGeom>
          <a:ln w="22225">
            <a:solidFill>
              <a:srgbClr val="FF7E79"/>
            </a:solidFill>
          </a:ln>
        </p:spPr>
        <p:style>
          <a:lnRef idx="1">
            <a:schemeClr val="accent1"/>
          </a:lnRef>
          <a:fillRef idx="0">
            <a:schemeClr val="accent1"/>
          </a:fillRef>
          <a:effectRef idx="0">
            <a:schemeClr val="accent1"/>
          </a:effectRef>
          <a:fontRef idx="minor">
            <a:schemeClr val="tx1"/>
          </a:fontRef>
        </p:style>
      </p:cxnSp>
      <p:cxnSp>
        <p:nvCxnSpPr>
          <p:cNvPr id="66" name="Gerade Verbindung 65">
            <a:extLst>
              <a:ext uri="{FF2B5EF4-FFF2-40B4-BE49-F238E27FC236}">
                <a16:creationId xmlns:a16="http://schemas.microsoft.com/office/drawing/2014/main" id="{3B3EFF3A-D41D-E59D-BF7A-3EC43441B06A}"/>
              </a:ext>
            </a:extLst>
          </p:cNvPr>
          <p:cNvCxnSpPr>
            <a:cxnSpLocks/>
          </p:cNvCxnSpPr>
          <p:nvPr/>
        </p:nvCxnSpPr>
        <p:spPr>
          <a:xfrm>
            <a:off x="3756977" y="4121204"/>
            <a:ext cx="540000" cy="541512"/>
          </a:xfrm>
          <a:prstGeom prst="line">
            <a:avLst/>
          </a:prstGeom>
          <a:ln w="2222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1588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AED9809-4D90-AE08-D98E-F6442F1704C8}"/>
              </a:ext>
            </a:extLst>
          </p:cNvPr>
          <p:cNvSpPr>
            <a:spLocks noGrp="1"/>
          </p:cNvSpPr>
          <p:nvPr>
            <p:ph type="body" sz="quarter" idx="13"/>
          </p:nvPr>
        </p:nvSpPr>
        <p:spPr/>
        <p:txBody>
          <a:bodyPr/>
          <a:lstStyle/>
          <a:p>
            <a:r>
              <a:rPr lang="de-DE" dirty="0"/>
              <a:t>SCHRIFTLICHE SUBTRAKTION – MAHIKOKIDS LERNVIDEO</a:t>
            </a:r>
          </a:p>
        </p:txBody>
      </p:sp>
      <p:sp>
        <p:nvSpPr>
          <p:cNvPr id="6" name="Foliennummernplatzhalter 5">
            <a:extLst>
              <a:ext uri="{FF2B5EF4-FFF2-40B4-BE49-F238E27FC236}">
                <a16:creationId xmlns:a16="http://schemas.microsoft.com/office/drawing/2014/main" id="{B5B32B85-1D35-914C-8474-0585294C690E}"/>
              </a:ext>
            </a:extLst>
          </p:cNvPr>
          <p:cNvSpPr>
            <a:spLocks noGrp="1"/>
          </p:cNvSpPr>
          <p:nvPr>
            <p:ph type="sldNum" sz="quarter" idx="12"/>
          </p:nvPr>
        </p:nvSpPr>
        <p:spPr/>
        <p:txBody>
          <a:bodyPr/>
          <a:lstStyle/>
          <a:p>
            <a:fld id="{C3752B7C-18A9-864D-BBCB-54A9F41B5594}" type="slidenum">
              <a:rPr lang="de-DE" smtClean="0"/>
              <a:pPr/>
              <a:t>64</a:t>
            </a:fld>
            <a:endParaRPr lang="de-DE" dirty="0"/>
          </a:p>
        </p:txBody>
      </p:sp>
      <p:sp>
        <p:nvSpPr>
          <p:cNvPr id="12" name="Titel 1">
            <a:extLst>
              <a:ext uri="{FF2B5EF4-FFF2-40B4-BE49-F238E27FC236}">
                <a16:creationId xmlns:a16="http://schemas.microsoft.com/office/drawing/2014/main" id="{B7A85040-40CD-BD48-97CC-4A8D7A455F24}"/>
              </a:ext>
            </a:extLst>
          </p:cNvPr>
          <p:cNvSpPr>
            <a:spLocks noGrp="1"/>
          </p:cNvSpPr>
          <p:nvPr>
            <p:ph type="title"/>
          </p:nvPr>
        </p:nvSpPr>
        <p:spPr>
          <a:xfrm>
            <a:off x="1096423" y="382774"/>
            <a:ext cx="7009509" cy="603704"/>
          </a:xfrm>
        </p:spPr>
        <p:txBody>
          <a:bodyPr>
            <a:normAutofit/>
          </a:bodyPr>
          <a:lstStyle/>
          <a:p>
            <a:r>
              <a:rPr lang="de-DE" dirty="0"/>
              <a:t>Den Algorithmus verstehen</a:t>
            </a:r>
          </a:p>
        </p:txBody>
      </p:sp>
      <p:sp>
        <p:nvSpPr>
          <p:cNvPr id="7" name="Abgerundetes Rechteck 6">
            <a:extLst>
              <a:ext uri="{FF2B5EF4-FFF2-40B4-BE49-F238E27FC236}">
                <a16:creationId xmlns:a16="http://schemas.microsoft.com/office/drawing/2014/main" id="{450302AF-BEB9-00AD-E88E-073AA150BB12}"/>
              </a:ext>
            </a:extLst>
          </p:cNvPr>
          <p:cNvSpPr/>
          <p:nvPr/>
        </p:nvSpPr>
        <p:spPr>
          <a:xfrm>
            <a:off x="1608960" y="1912733"/>
            <a:ext cx="5730754" cy="4035576"/>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B88BFE37-4722-38F7-3702-95263C2B5088}"/>
              </a:ext>
            </a:extLst>
          </p:cNvPr>
          <p:cNvSpPr/>
          <p:nvPr/>
        </p:nvSpPr>
        <p:spPr>
          <a:xfrm>
            <a:off x="1767499" y="2046851"/>
            <a:ext cx="5416456" cy="3752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BF60AF04-5A4C-CCCC-6194-AA9CE1D4F8AA}"/>
              </a:ext>
            </a:extLst>
          </p:cNvPr>
          <p:cNvPicPr>
            <a:picLocks noChangeAspect="1"/>
          </p:cNvPicPr>
          <p:nvPr/>
        </p:nvPicPr>
        <p:blipFill rotWithShape="1">
          <a:blip r:embed="rId3">
            <a:extLst>
              <a:ext uri="{28A0092B-C50C-407E-A947-70E740481C1C}">
                <a14:useLocalDpi xmlns:a14="http://schemas.microsoft.com/office/drawing/2010/main" val="0"/>
              </a:ext>
            </a:extLst>
          </a:blip>
          <a:srcRect t="5507" b="72610"/>
          <a:stretch/>
        </p:blipFill>
        <p:spPr>
          <a:xfrm>
            <a:off x="1767499" y="2046850"/>
            <a:ext cx="5416456" cy="882399"/>
          </a:xfrm>
          <a:prstGeom prst="rect">
            <a:avLst/>
          </a:prstGeom>
        </p:spPr>
      </p:pic>
      <p:pic>
        <p:nvPicPr>
          <p:cNvPr id="16" name="Grafik 15">
            <a:extLst>
              <a:ext uri="{FF2B5EF4-FFF2-40B4-BE49-F238E27FC236}">
                <a16:creationId xmlns:a16="http://schemas.microsoft.com/office/drawing/2014/main" id="{3F06CD40-1779-8CC3-ED30-DF426CB6E917}"/>
              </a:ext>
            </a:extLst>
          </p:cNvPr>
          <p:cNvPicPr>
            <a:picLocks noChangeAspect="1"/>
          </p:cNvPicPr>
          <p:nvPr/>
        </p:nvPicPr>
        <p:blipFill>
          <a:blip r:embed="rId4"/>
          <a:srcRect/>
          <a:stretch/>
        </p:blipFill>
        <p:spPr>
          <a:xfrm>
            <a:off x="7536047" y="3064524"/>
            <a:ext cx="1404808" cy="1404808"/>
          </a:xfrm>
          <a:prstGeom prst="rect">
            <a:avLst/>
          </a:prstGeom>
        </p:spPr>
      </p:pic>
      <p:pic>
        <p:nvPicPr>
          <p:cNvPr id="17" name="Grafik 16">
            <a:extLst>
              <a:ext uri="{FF2B5EF4-FFF2-40B4-BE49-F238E27FC236}">
                <a16:creationId xmlns:a16="http://schemas.microsoft.com/office/drawing/2014/main" id="{611C789E-D4A6-747D-389B-EE897074FC59}"/>
              </a:ext>
            </a:extLst>
          </p:cNvPr>
          <p:cNvPicPr>
            <a:picLocks noChangeAspect="1"/>
          </p:cNvPicPr>
          <p:nvPr/>
        </p:nvPicPr>
        <p:blipFill>
          <a:blip r:embed="rId5"/>
          <a:srcRect/>
          <a:stretch/>
        </p:blipFill>
        <p:spPr>
          <a:xfrm>
            <a:off x="1939325" y="2846081"/>
            <a:ext cx="5070024" cy="2853534"/>
          </a:xfrm>
          <a:prstGeom prst="rect">
            <a:avLst/>
          </a:prstGeom>
        </p:spPr>
      </p:pic>
      <p:sp>
        <p:nvSpPr>
          <p:cNvPr id="10" name="Textfeld 9">
            <a:extLst>
              <a:ext uri="{FF2B5EF4-FFF2-40B4-BE49-F238E27FC236}">
                <a16:creationId xmlns:a16="http://schemas.microsoft.com/office/drawing/2014/main" id="{A6E042DC-5E28-9725-8EFC-B3F31721AA1E}"/>
              </a:ext>
            </a:extLst>
          </p:cNvPr>
          <p:cNvSpPr txBox="1"/>
          <p:nvPr/>
        </p:nvSpPr>
        <p:spPr>
          <a:xfrm>
            <a:off x="7408797" y="4394268"/>
            <a:ext cx="1702852" cy="215444"/>
          </a:xfrm>
          <a:prstGeom prst="rect">
            <a:avLst/>
          </a:prstGeom>
          <a:noFill/>
        </p:spPr>
        <p:txBody>
          <a:bodyPr wrap="square" rtlCol="0">
            <a:spAutoFit/>
          </a:bodyPr>
          <a:lstStyle/>
          <a:p>
            <a:r>
              <a:rPr lang="de-DE" sz="800" b="0" i="0" u="none" strike="noStrike" dirty="0">
                <a:solidFill>
                  <a:srgbClr val="222222"/>
                </a:solidFill>
                <a:effectLst/>
              </a:rPr>
              <a:t>https://</a:t>
            </a:r>
            <a:r>
              <a:rPr lang="de-DE" sz="800" b="0" i="0" u="none" strike="noStrike" dirty="0" err="1">
                <a:solidFill>
                  <a:srgbClr val="222222"/>
                </a:solidFill>
                <a:effectLst/>
              </a:rPr>
              <a:t>mahiko.dzlm.de</a:t>
            </a:r>
            <a:r>
              <a:rPr lang="de-DE" sz="800" b="0" i="0" u="none" strike="noStrike" dirty="0">
                <a:solidFill>
                  <a:srgbClr val="222222"/>
                </a:solidFill>
                <a:effectLst/>
              </a:rPr>
              <a:t>/</a:t>
            </a:r>
            <a:r>
              <a:rPr lang="de-DE" sz="800" b="0" i="0" u="none" strike="noStrike" dirty="0" err="1">
                <a:solidFill>
                  <a:srgbClr val="222222"/>
                </a:solidFill>
                <a:effectLst/>
              </a:rPr>
              <a:t>node</a:t>
            </a:r>
            <a:r>
              <a:rPr lang="de-DE" sz="800" b="0" i="0" u="none" strike="noStrike" dirty="0">
                <a:solidFill>
                  <a:srgbClr val="222222"/>
                </a:solidFill>
                <a:effectLst/>
              </a:rPr>
              <a:t>/437</a:t>
            </a:r>
            <a:endParaRPr lang="de-DE" sz="800" dirty="0"/>
          </a:p>
        </p:txBody>
      </p:sp>
    </p:spTree>
    <p:extLst>
      <p:ext uri="{BB962C8B-B14F-4D97-AF65-F5344CB8AC3E}">
        <p14:creationId xmlns:p14="http://schemas.microsoft.com/office/powerpoint/2010/main" val="34858597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Den Algorithmus verstehen</a:t>
            </a:r>
          </a:p>
        </p:txBody>
      </p:sp>
      <p:sp>
        <p:nvSpPr>
          <p:cNvPr id="3" name="Textplatzhalter 2"/>
          <p:cNvSpPr>
            <a:spLocks noGrp="1"/>
          </p:cNvSpPr>
          <p:nvPr>
            <p:ph type="body" sz="quarter" idx="13"/>
          </p:nvPr>
        </p:nvSpPr>
        <p:spPr/>
        <p:txBody>
          <a:bodyPr/>
          <a:lstStyle/>
          <a:p>
            <a:r>
              <a:rPr lang="de-DE" dirty="0"/>
              <a:t>KERNBOTSCHAFT</a:t>
            </a:r>
          </a:p>
        </p:txBody>
      </p:sp>
      <p:sp>
        <p:nvSpPr>
          <p:cNvPr id="6" name="Foliennummernplatzhalter 5"/>
          <p:cNvSpPr>
            <a:spLocks noGrp="1"/>
          </p:cNvSpPr>
          <p:nvPr>
            <p:ph type="sldNum" sz="quarter" idx="12"/>
          </p:nvPr>
        </p:nvSpPr>
        <p:spPr/>
        <p:txBody>
          <a:bodyPr/>
          <a:lstStyle/>
          <a:p>
            <a:fld id="{C3752B7C-18A9-864D-BBCB-54A9F41B5594}" type="slidenum">
              <a:rPr lang="de-DE" smtClean="0"/>
              <a:pPr/>
              <a:t>65</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Lernende brauchen Gelegenheiten, Gemeinsamkeiten und Unterschiede zwischen der halbschriftlichen Vorgehensweise und dem Subtraktionsalgorithmus zu entdecken und zu beschreiben.</a:t>
            </a:r>
          </a:p>
        </p:txBody>
      </p:sp>
      <p:pic>
        <p:nvPicPr>
          <p:cNvPr id="1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87590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Den Algorithmus verstehen</a:t>
            </a:r>
          </a:p>
        </p:txBody>
      </p:sp>
      <p:sp>
        <p:nvSpPr>
          <p:cNvPr id="3" name="Textplatzhalter 2"/>
          <p:cNvSpPr>
            <a:spLocks noGrp="1"/>
          </p:cNvSpPr>
          <p:nvPr>
            <p:ph type="body" sz="quarter" idx="13"/>
          </p:nvPr>
        </p:nvSpPr>
        <p:spPr/>
        <p:txBody>
          <a:bodyPr/>
          <a:lstStyle/>
          <a:p>
            <a:r>
              <a:rPr lang="de-DE" dirty="0"/>
              <a:t>KERNBOTSCHAFT</a:t>
            </a:r>
          </a:p>
        </p:txBody>
      </p:sp>
      <p:sp>
        <p:nvSpPr>
          <p:cNvPr id="6" name="Foliennummernplatzhalter 5"/>
          <p:cNvSpPr>
            <a:spLocks noGrp="1"/>
          </p:cNvSpPr>
          <p:nvPr>
            <p:ph type="sldNum" sz="quarter" idx="12"/>
          </p:nvPr>
        </p:nvSpPr>
        <p:spPr/>
        <p:txBody>
          <a:bodyPr/>
          <a:lstStyle/>
          <a:p>
            <a:fld id="{C3752B7C-18A9-864D-BBCB-54A9F41B5594}" type="slidenum">
              <a:rPr lang="de-DE" smtClean="0"/>
              <a:pPr/>
              <a:t>66</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Lernende brauchen Gelegenheiten, die einzelnen Rechenschritte </a:t>
            </a:r>
            <a:r>
              <a:rPr lang="de-DE" sz="2000" dirty="0">
                <a:solidFill>
                  <a:schemeClr val="tx1"/>
                </a:solidFill>
                <a:latin typeface="Arial" panose="020B0604020202020204" pitchFamily="34" charset="0"/>
                <a:ea typeface="Times New Roman" panose="02020603050405020304" pitchFamily="18" charset="0"/>
                <a:cs typeface="Arial" panose="020B0604020202020204" pitchFamily="34" charset="0"/>
              </a:rPr>
              <a:t>des Subtraktionsalgorithmus nachzuvollziehen, darzustellen und zu erläutern.</a:t>
            </a:r>
            <a:endParaRPr lang="de-DE"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50005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A8D5449-0C7E-7FFA-B282-5C97F340F44B}"/>
              </a:ext>
            </a:extLst>
          </p:cNvPr>
          <p:cNvSpPr>
            <a:spLocks noGrp="1"/>
          </p:cNvSpPr>
          <p:nvPr>
            <p:ph idx="1"/>
          </p:nvPr>
        </p:nvSpPr>
        <p:spPr/>
        <p:txBody>
          <a:bodyPr/>
          <a:lstStyle/>
          <a:p>
            <a:r>
              <a:rPr lang="de-DE" dirty="0"/>
              <a:t>Rückblick</a:t>
            </a:r>
          </a:p>
          <a:p>
            <a:r>
              <a:rPr lang="de-DE" dirty="0"/>
              <a:t>Bedeutung und Kompetenzerwartungen</a:t>
            </a:r>
          </a:p>
          <a:p>
            <a:r>
              <a:rPr lang="de-DE" dirty="0"/>
              <a:t>Die schriftlichen Subtraktionsverfahren</a:t>
            </a:r>
          </a:p>
          <a:p>
            <a:r>
              <a:rPr lang="de-DE" dirty="0"/>
              <a:t>Den Algorithmus verstehen</a:t>
            </a:r>
          </a:p>
          <a:p>
            <a:r>
              <a:rPr lang="de-DE" b="1" dirty="0"/>
              <a:t>Den Algorithmus sichern und flexibel anwenden</a:t>
            </a:r>
          </a:p>
          <a:p>
            <a:pPr marL="0" indent="0">
              <a:buNone/>
            </a:pPr>
            <a:endParaRPr lang="de-DE" dirty="0"/>
          </a:p>
        </p:txBody>
      </p:sp>
      <p:sp>
        <p:nvSpPr>
          <p:cNvPr id="3" name="Titel 2">
            <a:extLst>
              <a:ext uri="{FF2B5EF4-FFF2-40B4-BE49-F238E27FC236}">
                <a16:creationId xmlns:a16="http://schemas.microsoft.com/office/drawing/2014/main" id="{0955A4DE-138F-6F51-3C1C-B65A6667DE15}"/>
              </a:ext>
            </a:extLst>
          </p:cNvPr>
          <p:cNvSpPr>
            <a:spLocks noGrp="1"/>
          </p:cNvSpPr>
          <p:nvPr>
            <p:ph type="title"/>
          </p:nvPr>
        </p:nvSpPr>
        <p:spPr/>
        <p:txBody>
          <a:bodyPr/>
          <a:lstStyle/>
          <a:p>
            <a:r>
              <a:rPr lang="de-DE" dirty="0"/>
              <a:t>Gliederung</a:t>
            </a:r>
          </a:p>
        </p:txBody>
      </p:sp>
      <p:sp>
        <p:nvSpPr>
          <p:cNvPr id="5" name="Foliennummernplatzhalter 4">
            <a:extLst>
              <a:ext uri="{FF2B5EF4-FFF2-40B4-BE49-F238E27FC236}">
                <a16:creationId xmlns:a16="http://schemas.microsoft.com/office/drawing/2014/main" id="{B3014E8D-3A1C-8F57-282A-371951A1FC03}"/>
              </a:ext>
            </a:extLst>
          </p:cNvPr>
          <p:cNvSpPr>
            <a:spLocks noGrp="1"/>
          </p:cNvSpPr>
          <p:nvPr>
            <p:ph type="sldNum" sz="quarter" idx="12"/>
          </p:nvPr>
        </p:nvSpPr>
        <p:spPr/>
        <p:txBody>
          <a:bodyPr/>
          <a:lstStyle/>
          <a:p>
            <a:fld id="{C3752B7C-18A9-864D-BBCB-54A9F41B5594}" type="slidenum">
              <a:rPr lang="de-DE" smtClean="0"/>
              <a:pPr/>
              <a:t>67</a:t>
            </a:fld>
            <a:endParaRPr lang="de-DE" dirty="0"/>
          </a:p>
        </p:txBody>
      </p:sp>
    </p:spTree>
    <p:extLst>
      <p:ext uri="{BB962C8B-B14F-4D97-AF65-F5344CB8AC3E}">
        <p14:creationId xmlns:p14="http://schemas.microsoft.com/office/powerpoint/2010/main" val="6439522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60969-DD7F-C73A-BE59-5772EBBBE12F}"/>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EF94FDC6-C853-1C39-9ECA-B95FF4267F93}"/>
              </a:ext>
            </a:extLst>
          </p:cNvPr>
          <p:cNvSpPr>
            <a:spLocks noGrp="1"/>
          </p:cNvSpPr>
          <p:nvPr>
            <p:ph type="sldNum" sz="quarter" idx="12"/>
          </p:nvPr>
        </p:nvSpPr>
        <p:spPr/>
        <p:txBody>
          <a:bodyPr/>
          <a:lstStyle/>
          <a:p>
            <a:fld id="{C3752B7C-18A9-864D-BBCB-54A9F41B5594}" type="slidenum">
              <a:rPr lang="de-DE" smtClean="0"/>
              <a:pPr/>
              <a:t>68</a:t>
            </a:fld>
            <a:endParaRPr lang="de-DE" dirty="0"/>
          </a:p>
        </p:txBody>
      </p:sp>
      <p:sp>
        <p:nvSpPr>
          <p:cNvPr id="5" name="Textplatzhalter 4">
            <a:extLst>
              <a:ext uri="{FF2B5EF4-FFF2-40B4-BE49-F238E27FC236}">
                <a16:creationId xmlns:a16="http://schemas.microsoft.com/office/drawing/2014/main" id="{174E7762-4054-9FC1-67FB-3AAD54B7F9FA}"/>
              </a:ext>
            </a:extLst>
          </p:cNvPr>
          <p:cNvSpPr>
            <a:spLocks noGrp="1"/>
          </p:cNvSpPr>
          <p:nvPr>
            <p:ph type="body" sz="quarter" idx="13"/>
          </p:nvPr>
        </p:nvSpPr>
        <p:spPr/>
        <p:txBody>
          <a:bodyPr/>
          <a:lstStyle/>
          <a:p>
            <a:r>
              <a:rPr lang="de-DE" dirty="0"/>
              <a:t>HINWEISE ZU DEN FOLIEN 69-79</a:t>
            </a:r>
          </a:p>
        </p:txBody>
      </p:sp>
      <p:sp>
        <p:nvSpPr>
          <p:cNvPr id="6" name="Inhaltsplatzhalter 5">
            <a:extLst>
              <a:ext uri="{FF2B5EF4-FFF2-40B4-BE49-F238E27FC236}">
                <a16:creationId xmlns:a16="http://schemas.microsoft.com/office/drawing/2014/main" id="{3D484949-C12F-68FE-8EF7-DEFEDC3D6563}"/>
              </a:ext>
            </a:extLst>
          </p:cNvPr>
          <p:cNvSpPr>
            <a:spLocks noGrp="1"/>
          </p:cNvSpPr>
          <p:nvPr>
            <p:ph idx="1"/>
          </p:nvPr>
        </p:nvSpPr>
        <p:spPr>
          <a:xfrm>
            <a:off x="1096422" y="1639658"/>
            <a:ext cx="7844377" cy="4527819"/>
          </a:xfrm>
        </p:spPr>
        <p:txBody>
          <a:bodyPr/>
          <a:lstStyle/>
          <a:p>
            <a:r>
              <a:rPr lang="de-DE" sz="1400" b="1" dirty="0"/>
              <a:t>Kernbotschaften (Folien 75; 79):</a:t>
            </a:r>
          </a:p>
          <a:p>
            <a:pPr marL="285750" indent="-285750">
              <a:spcBef>
                <a:spcPts val="400"/>
              </a:spcBef>
              <a:buFont typeface="Arial" panose="020B0604020202020204" pitchFamily="34" charset="0"/>
              <a:buChar char="•"/>
            </a:pPr>
            <a:r>
              <a:rPr lang="de-DE"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Lernen brauchen Gelegenheiten, Aufgaben zum schriftlichen Rechnen auszuführen und sicher zu rechnen.</a:t>
            </a:r>
          </a:p>
          <a:p>
            <a:pPr marL="285750" indent="-285750">
              <a:spcBef>
                <a:spcPts val="400"/>
              </a:spcBef>
              <a:buFont typeface="Arial" panose="020B0604020202020204" pitchFamily="34" charset="0"/>
              <a:buChar char="•"/>
            </a:pPr>
            <a:r>
              <a:rPr lang="de-DE"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Lernen brauchen Gelegenheiten, flexibel zwischen verschiedenen Rechenmethoden zu entscheiden und diese einzusetzen.</a:t>
            </a:r>
          </a:p>
          <a:p>
            <a:r>
              <a:rPr lang="de-DE" sz="1300" dirty="0"/>
              <a:t>Folien 69-74: Zunächst wird ein Überblick gegeben bzw. werden konkrete Beispiele und Durchführungshinweise für Übungen aufgezeigt, die sich anbieten, um das Verständnis der Schritte des Algorithmus zu sichern und Geläufigkeit zu entwickeln.</a:t>
            </a:r>
          </a:p>
          <a:p>
            <a:r>
              <a:rPr lang="de-DE" sz="1300" dirty="0"/>
              <a:t>Folien 76-77: Im Anschluss wird verdeutlicht, warum und an welcher Stelle schriftliches Rechnen nicht immer der vermeintliche „Königsweg“ ist. Ziel ist es, dafür zu sensibilisieren, dass Kinder langfristig flexibel zwischen Rechenmethoden wechseln sollten.</a:t>
            </a:r>
          </a:p>
          <a:p>
            <a:r>
              <a:rPr lang="de-DE" sz="1300" dirty="0"/>
              <a:t>Folie 78: In diesem Kontext werden Möglichkeiten aufgezeigt, den Zahl- und Aufgabenblick zu schulen, der für diesen reflektierten Einsatz der Rechenmethoden zentral ist.</a:t>
            </a:r>
          </a:p>
          <a:p>
            <a:endParaRPr lang="de-DE" sz="1400" dirty="0"/>
          </a:p>
          <a:p>
            <a:pPr marL="285750" indent="-285750">
              <a:buFont typeface="Arial" panose="020B0604020202020204" pitchFamily="34" charset="0"/>
              <a:buChar char="•"/>
            </a:pPr>
            <a:endParaRPr lang="de-DE"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endParaRPr lang="de-DE" dirty="0"/>
          </a:p>
        </p:txBody>
      </p:sp>
    </p:spTree>
    <p:extLst>
      <p:ext uri="{BB962C8B-B14F-4D97-AF65-F5344CB8AC3E}">
        <p14:creationId xmlns:p14="http://schemas.microsoft.com/office/powerpoint/2010/main" val="1567553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D60AB-D864-663C-B82F-1D75D9E7EFD5}"/>
              </a:ext>
            </a:extLst>
          </p:cNvPr>
          <p:cNvSpPr>
            <a:spLocks noGrp="1"/>
          </p:cNvSpPr>
          <p:nvPr>
            <p:ph type="title"/>
          </p:nvPr>
        </p:nvSpPr>
        <p:spPr>
          <a:xfrm>
            <a:off x="1096423" y="382774"/>
            <a:ext cx="7756632" cy="603704"/>
          </a:xfrm>
        </p:spPr>
        <p:txBody>
          <a:bodyPr>
            <a:normAutofit fontScale="90000"/>
          </a:bodyPr>
          <a:lstStyle/>
          <a:p>
            <a:r>
              <a:rPr lang="de-DE" dirty="0"/>
              <a:t>Den Algorithmus sichern und flexibel anwenden</a:t>
            </a:r>
            <a:br>
              <a:rPr lang="de-DE" dirty="0"/>
            </a:br>
            <a:endParaRPr lang="de-DE" dirty="0"/>
          </a:p>
        </p:txBody>
      </p:sp>
      <p:sp>
        <p:nvSpPr>
          <p:cNvPr id="3" name="Textplatzhalter 2">
            <a:extLst>
              <a:ext uri="{FF2B5EF4-FFF2-40B4-BE49-F238E27FC236}">
                <a16:creationId xmlns:a16="http://schemas.microsoft.com/office/drawing/2014/main" id="{8AAB7367-90E3-4285-6593-201A00FF9407}"/>
              </a:ext>
            </a:extLst>
          </p:cNvPr>
          <p:cNvSpPr>
            <a:spLocks noGrp="1"/>
          </p:cNvSpPr>
          <p:nvPr>
            <p:ph type="body" sz="quarter" idx="13"/>
          </p:nvPr>
        </p:nvSpPr>
        <p:spPr/>
        <p:txBody>
          <a:bodyPr/>
          <a:lstStyle/>
          <a:p>
            <a:r>
              <a:rPr lang="de-DE" dirty="0"/>
              <a:t>VERSTÄNDNIS SICHERN UND GELÄUFIGKEIT ERLANGEN</a:t>
            </a:r>
          </a:p>
        </p:txBody>
      </p:sp>
      <p:sp>
        <p:nvSpPr>
          <p:cNvPr id="4" name="Inhaltsplatzhalter 3">
            <a:extLst>
              <a:ext uri="{FF2B5EF4-FFF2-40B4-BE49-F238E27FC236}">
                <a16:creationId xmlns:a16="http://schemas.microsoft.com/office/drawing/2014/main" id="{262542A6-A0E1-16FC-D344-B34E45338CF6}"/>
              </a:ext>
            </a:extLst>
          </p:cNvPr>
          <p:cNvSpPr>
            <a:spLocks noGrp="1"/>
          </p:cNvSpPr>
          <p:nvPr>
            <p:ph idx="1"/>
          </p:nvPr>
        </p:nvSpPr>
        <p:spPr>
          <a:xfrm>
            <a:off x="1096423" y="1748860"/>
            <a:ext cx="7418927" cy="4418617"/>
          </a:xfrm>
        </p:spPr>
        <p:txBody>
          <a:bodyPr/>
          <a:lstStyle/>
          <a:p>
            <a:pPr marL="285750" indent="-285750">
              <a:buFont typeface="Arial" panose="020B0604020202020204" pitchFamily="34" charset="0"/>
              <a:buChar char="•"/>
            </a:pPr>
            <a:r>
              <a:rPr lang="de-DE" dirty="0"/>
              <a:t>Wiederholtes Anwenden des Algorithmus mit verschiedenen „Herausforderungen“</a:t>
            </a:r>
          </a:p>
          <a:p>
            <a:pPr marL="742950" lvl="1" indent="-285750">
              <a:buFont typeface="Arial" panose="020B0604020202020204" pitchFamily="34" charset="0"/>
              <a:buChar char="•"/>
            </a:pPr>
            <a:r>
              <a:rPr lang="de-DE" sz="1800" dirty="0"/>
              <a:t>mehrere Überträge</a:t>
            </a:r>
          </a:p>
          <a:p>
            <a:pPr marL="742950" lvl="1" indent="-285750">
              <a:buFont typeface="Arial" panose="020B0604020202020204" pitchFamily="34" charset="0"/>
              <a:buChar char="•"/>
            </a:pPr>
            <a:r>
              <a:rPr lang="de-DE" sz="1800" dirty="0"/>
              <a:t>Aufgaben mit der Null </a:t>
            </a:r>
          </a:p>
          <a:p>
            <a:pPr marL="742950" lvl="1" indent="-285750">
              <a:buFont typeface="Arial" panose="020B0604020202020204" pitchFamily="34" charset="0"/>
              <a:buChar char="•"/>
            </a:pPr>
            <a:r>
              <a:rPr lang="de-DE" sz="1800" dirty="0"/>
              <a:t>mehrere Subtrahenden</a:t>
            </a:r>
            <a:endParaRPr lang="de-DE" sz="2400" dirty="0"/>
          </a:p>
          <a:p>
            <a:pPr marL="285750" indent="-285750">
              <a:buFont typeface="Arial" panose="020B0604020202020204" pitchFamily="34" charset="0"/>
              <a:buChar char="•"/>
            </a:pPr>
            <a:r>
              <a:rPr lang="de-DE" dirty="0"/>
              <a:t>Schritte des Algorithmus erklären </a:t>
            </a:r>
          </a:p>
          <a:p>
            <a:pPr marL="285750" indent="-285750">
              <a:buFont typeface="Arial" panose="020B0604020202020204" pitchFamily="34" charset="0"/>
              <a:buChar char="•"/>
            </a:pPr>
            <a:r>
              <a:rPr lang="de-DE" dirty="0"/>
              <a:t>Fehler finden und Tipps formulieren</a:t>
            </a:r>
          </a:p>
          <a:p>
            <a:pPr marL="285750" indent="-285750">
              <a:buFont typeface="Arial" panose="020B0604020202020204" pitchFamily="34" charset="0"/>
              <a:buChar char="•"/>
            </a:pPr>
            <a:r>
              <a:rPr lang="de-DE" dirty="0"/>
              <a:t>produktives Üben mit strukturierten Aufgabeformaten</a:t>
            </a:r>
          </a:p>
          <a:p>
            <a:pPr marL="742950" lvl="1" indent="-285750">
              <a:buFont typeface="Arial" panose="020B0604020202020204" pitchFamily="34" charset="0"/>
              <a:buChar char="•"/>
            </a:pPr>
            <a:endParaRPr lang="de-DE" sz="1600" dirty="0"/>
          </a:p>
        </p:txBody>
      </p:sp>
      <p:sp>
        <p:nvSpPr>
          <p:cNvPr id="6" name="Foliennummernplatzhalter 5">
            <a:extLst>
              <a:ext uri="{FF2B5EF4-FFF2-40B4-BE49-F238E27FC236}">
                <a16:creationId xmlns:a16="http://schemas.microsoft.com/office/drawing/2014/main" id="{57F34FA5-23F1-CBCF-D8A5-1E8FEAEEF041}"/>
              </a:ext>
            </a:extLst>
          </p:cNvPr>
          <p:cNvSpPr>
            <a:spLocks noGrp="1"/>
          </p:cNvSpPr>
          <p:nvPr>
            <p:ph type="sldNum" sz="quarter" idx="12"/>
          </p:nvPr>
        </p:nvSpPr>
        <p:spPr/>
        <p:txBody>
          <a:bodyPr/>
          <a:lstStyle/>
          <a:p>
            <a:fld id="{C3752B7C-18A9-864D-BBCB-54A9F41B5594}" type="slidenum">
              <a:rPr lang="de-DE" smtClean="0"/>
              <a:pPr/>
              <a:t>69</a:t>
            </a:fld>
            <a:endParaRPr lang="de-DE" dirty="0"/>
          </a:p>
        </p:txBody>
      </p:sp>
    </p:spTree>
    <p:extLst>
      <p:ext uri="{BB962C8B-B14F-4D97-AF65-F5344CB8AC3E}">
        <p14:creationId xmlns:p14="http://schemas.microsoft.com/office/powerpoint/2010/main" val="2351363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Rückblick</a:t>
            </a:r>
          </a:p>
          <a:p>
            <a:r>
              <a:rPr lang="de-DE" dirty="0"/>
              <a:t>Bedeutung und Kompetenzerwartungen</a:t>
            </a:r>
          </a:p>
          <a:p>
            <a:r>
              <a:rPr lang="de-DE" dirty="0"/>
              <a:t>Die schriftlichen Subtraktionsverfahren</a:t>
            </a:r>
          </a:p>
          <a:p>
            <a:r>
              <a:rPr lang="de-DE" dirty="0"/>
              <a:t>Den Algorithmus verstehen</a:t>
            </a:r>
          </a:p>
          <a:p>
            <a:r>
              <a:rPr lang="de-DE" dirty="0"/>
              <a:t>Den Algorithmus sicher und flexibel anwenden</a:t>
            </a: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7</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Tree>
    <p:extLst>
      <p:ext uri="{BB962C8B-B14F-4D97-AF65-F5344CB8AC3E}">
        <p14:creationId xmlns:p14="http://schemas.microsoft.com/office/powerpoint/2010/main" val="20268475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AED9809-4D90-AE08-D98E-F6442F1704C8}"/>
              </a:ext>
            </a:extLst>
          </p:cNvPr>
          <p:cNvSpPr>
            <a:spLocks noGrp="1"/>
          </p:cNvSpPr>
          <p:nvPr>
            <p:ph type="body" sz="quarter" idx="13"/>
          </p:nvPr>
        </p:nvSpPr>
        <p:spPr/>
        <p:txBody>
          <a:bodyPr/>
          <a:lstStyle/>
          <a:p>
            <a:r>
              <a:rPr lang="de-DE" dirty="0"/>
              <a:t>SUBTRAKTION MIT MEHREREN SUBTRAHENDEN</a:t>
            </a:r>
          </a:p>
        </p:txBody>
      </p:sp>
      <p:sp>
        <p:nvSpPr>
          <p:cNvPr id="9" name="Datumsplatzhalter 4">
            <a:extLst>
              <a:ext uri="{FF2B5EF4-FFF2-40B4-BE49-F238E27FC236}">
                <a16:creationId xmlns:a16="http://schemas.microsoft.com/office/drawing/2014/main" id="{A6C52E3D-C2AF-D743-9D9E-282C1C8C0A2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B5B32B85-1D35-914C-8474-0585294C690E}"/>
              </a:ext>
            </a:extLst>
          </p:cNvPr>
          <p:cNvSpPr>
            <a:spLocks noGrp="1"/>
          </p:cNvSpPr>
          <p:nvPr>
            <p:ph type="sldNum" sz="quarter" idx="12"/>
          </p:nvPr>
        </p:nvSpPr>
        <p:spPr/>
        <p:txBody>
          <a:bodyPr/>
          <a:lstStyle/>
          <a:p>
            <a:fld id="{C3752B7C-18A9-864D-BBCB-54A9F41B5594}" type="slidenum">
              <a:rPr lang="de-DE" smtClean="0"/>
              <a:pPr/>
              <a:t>70</a:t>
            </a:fld>
            <a:endParaRPr lang="de-DE" dirty="0"/>
          </a:p>
        </p:txBody>
      </p:sp>
      <p:graphicFrame>
        <p:nvGraphicFramePr>
          <p:cNvPr id="18" name="Tabelle 17">
            <a:extLst>
              <a:ext uri="{FF2B5EF4-FFF2-40B4-BE49-F238E27FC236}">
                <a16:creationId xmlns:a16="http://schemas.microsoft.com/office/drawing/2014/main" id="{91A526AB-8EE1-6E48-DB3E-7D4514631175}"/>
              </a:ext>
            </a:extLst>
          </p:cNvPr>
          <p:cNvGraphicFramePr>
            <a:graphicFrameLocks noGrp="1"/>
          </p:cNvGraphicFramePr>
          <p:nvPr>
            <p:extLst>
              <p:ext uri="{D42A27DB-BD31-4B8C-83A1-F6EECF244321}">
                <p14:modId xmlns:p14="http://schemas.microsoft.com/office/powerpoint/2010/main" val="3800136564"/>
              </p:ext>
            </p:extLst>
          </p:nvPr>
        </p:nvGraphicFramePr>
        <p:xfrm>
          <a:off x="6722133" y="1960838"/>
          <a:ext cx="1842656" cy="2346960"/>
        </p:xfrm>
        <a:graphic>
          <a:graphicData uri="http://schemas.openxmlformats.org/drawingml/2006/table">
            <a:tbl>
              <a:tblPr firstRow="1" bandRow="1">
                <a:tableStyleId>{2D5ABB26-0587-4C30-8999-92F81FD0307C}</a:tableStyleId>
              </a:tblPr>
              <a:tblGrid>
                <a:gridCol w="460664">
                  <a:extLst>
                    <a:ext uri="{9D8B030D-6E8A-4147-A177-3AD203B41FA5}">
                      <a16:colId xmlns:a16="http://schemas.microsoft.com/office/drawing/2014/main" val="3788758606"/>
                    </a:ext>
                  </a:extLst>
                </a:gridCol>
                <a:gridCol w="460664">
                  <a:extLst>
                    <a:ext uri="{9D8B030D-6E8A-4147-A177-3AD203B41FA5}">
                      <a16:colId xmlns:a16="http://schemas.microsoft.com/office/drawing/2014/main" val="3096972504"/>
                    </a:ext>
                  </a:extLst>
                </a:gridCol>
                <a:gridCol w="460664">
                  <a:extLst>
                    <a:ext uri="{9D8B030D-6E8A-4147-A177-3AD203B41FA5}">
                      <a16:colId xmlns:a16="http://schemas.microsoft.com/office/drawing/2014/main" val="594129913"/>
                    </a:ext>
                  </a:extLst>
                </a:gridCol>
                <a:gridCol w="460664">
                  <a:extLst>
                    <a:ext uri="{9D8B030D-6E8A-4147-A177-3AD203B41FA5}">
                      <a16:colId xmlns:a16="http://schemas.microsoft.com/office/drawing/2014/main" val="2920500392"/>
                    </a:ext>
                  </a:extLst>
                </a:gridCol>
              </a:tblGrid>
              <a:tr h="323951">
                <a:tc>
                  <a:txBody>
                    <a:bodyPr/>
                    <a:lstStyle/>
                    <a:p>
                      <a:pPr algn="ctr"/>
                      <a:endParaRPr lang="de-DE" sz="20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2000" dirty="0">
                          <a:solidFill>
                            <a:srgbClr val="FF0000"/>
                          </a:solidFill>
                          <a:latin typeface="Comic Sans MS" panose="030F0702030302020204" pitchFamily="66"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2000" dirty="0">
                          <a:solidFill>
                            <a:srgbClr val="00B0F0"/>
                          </a:solidFill>
                          <a:latin typeface="Comic Sans MS" panose="030F0702030302020204" pitchFamily="66" charset="0"/>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2000" dirty="0">
                          <a:solidFill>
                            <a:srgbClr val="92D050"/>
                          </a:solidFill>
                          <a:latin typeface="Comic Sans MS" panose="030F0702030302020204" pitchFamily="66"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7601674"/>
                  </a:ext>
                </a:extLst>
              </a:tr>
              <a:tr h="323951">
                <a:tc>
                  <a:txBody>
                    <a:bodyPr/>
                    <a:lstStyle/>
                    <a:p>
                      <a:pPr algn="ctr"/>
                      <a:endParaRPr lang="de-DE" sz="1800" dirty="0">
                        <a:latin typeface="Comic Sans MS" panose="030F0702030302020204" pitchFamily="66"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400" dirty="0">
                          <a:latin typeface="Comic Sans MS" panose="030F0702030302020204" pitchFamily="66" charset="0"/>
                        </a:rPr>
                        <a:t>6</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400" dirty="0">
                          <a:latin typeface="Comic Sans MS" panose="030F0702030302020204" pitchFamily="66" charset="0"/>
                        </a:rPr>
                        <a:t>10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e-DE" sz="1800" dirty="0">
                        <a:latin typeface="Comic Sans MS" panose="030F0702030302020204" pitchFamily="66"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4912439"/>
                  </a:ext>
                </a:extLst>
              </a:tr>
              <a:tr h="323951">
                <a:tc>
                  <a:txBody>
                    <a:bodyPr/>
                    <a:lstStyle/>
                    <a:p>
                      <a:pPr algn="ctr"/>
                      <a:endParaRPr lang="de-DE" sz="200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2000" dirty="0">
                          <a:latin typeface="Comic Sans MS" panose="030F0702030302020204" pitchFamily="66"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2000" dirty="0">
                          <a:latin typeface="Comic Sans MS" panose="030F0702030302020204" pitchFamily="66"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2000" dirty="0">
                          <a:latin typeface="Comic Sans MS" panose="030F0702030302020204" pitchFamily="66"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6179397"/>
                  </a:ext>
                </a:extLst>
              </a:tr>
              <a:tr h="323951">
                <a:tc>
                  <a:txBody>
                    <a:bodyPr/>
                    <a:lstStyle/>
                    <a:p>
                      <a:pPr algn="ctr"/>
                      <a:r>
                        <a:rPr lang="de-DE" sz="2000" dirty="0">
                          <a:latin typeface="Comic Sans MS" panose="030F0702030302020204" pitchFamily="66"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2000" dirty="0">
                          <a:latin typeface="Comic Sans MS" panose="030F0702030302020204" pitchFamily="66"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2000" dirty="0">
                          <a:latin typeface="Comic Sans MS" panose="030F0702030302020204" pitchFamily="66"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2000" dirty="0">
                          <a:latin typeface="Comic Sans MS" panose="030F0702030302020204" pitchFamily="66"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7916471"/>
                  </a:ext>
                </a:extLst>
              </a:tr>
              <a:tr h="323951">
                <a:tc>
                  <a:txBody>
                    <a:bodyPr/>
                    <a:lstStyle/>
                    <a:p>
                      <a:pPr algn="ctr"/>
                      <a:r>
                        <a:rPr lang="de-DE" sz="2000" dirty="0">
                          <a:latin typeface="Comic Sans MS" panose="030F0702030302020204" pitchFamily="66"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2000" dirty="0">
                          <a:latin typeface="Comic Sans MS" panose="030F0702030302020204" pitchFamily="66"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2000" dirty="0">
                          <a:latin typeface="Comic Sans MS" panose="030F0702030302020204" pitchFamily="66"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2000" dirty="0">
                          <a:latin typeface="Comic Sans MS" panose="030F0702030302020204" pitchFamily="66"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7516076"/>
                  </a:ext>
                </a:extLst>
              </a:tr>
              <a:tr h="323951">
                <a:tc>
                  <a:txBody>
                    <a:bodyPr/>
                    <a:lstStyle/>
                    <a:p>
                      <a:pPr algn="ctr"/>
                      <a:endParaRPr lang="de-DE" sz="200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2000" dirty="0">
                          <a:latin typeface="Comic Sans MS" panose="030F0702030302020204" pitchFamily="66"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2000" dirty="0">
                          <a:latin typeface="Comic Sans MS" panose="030F0702030302020204" pitchFamily="66"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2000" dirty="0">
                          <a:latin typeface="Comic Sans MS" panose="030F0702030302020204" pitchFamily="66"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6192421"/>
                  </a:ext>
                </a:extLst>
              </a:tr>
            </a:tbl>
          </a:graphicData>
        </a:graphic>
      </p:graphicFrame>
      <p:sp>
        <p:nvSpPr>
          <p:cNvPr id="19" name="Inhaltsplatzhalter 4">
            <a:extLst>
              <a:ext uri="{FF2B5EF4-FFF2-40B4-BE49-F238E27FC236}">
                <a16:creationId xmlns:a16="http://schemas.microsoft.com/office/drawing/2014/main" id="{159C64D2-0E7D-A99D-4CCB-CA07D0EDE359}"/>
              </a:ext>
            </a:extLst>
          </p:cNvPr>
          <p:cNvSpPr>
            <a:spLocks noGrp="1"/>
          </p:cNvSpPr>
          <p:nvPr>
            <p:ph idx="1"/>
          </p:nvPr>
        </p:nvSpPr>
        <p:spPr>
          <a:xfrm>
            <a:off x="1141263" y="1960838"/>
            <a:ext cx="4552171" cy="2768587"/>
          </a:xfrm>
        </p:spPr>
        <p:txBody>
          <a:bodyPr/>
          <a:lstStyle/>
          <a:p>
            <a:pPr marL="285750" indent="-285750">
              <a:buFont typeface="Arial" panose="020B0604020202020204" pitchFamily="34" charset="0"/>
              <a:buChar char="•"/>
            </a:pPr>
            <a:r>
              <a:rPr lang="de-DE" dirty="0">
                <a:solidFill>
                  <a:schemeClr val="tx1"/>
                </a:solidFill>
              </a:rPr>
              <a:t>Geläufigkeit entwickeln</a:t>
            </a:r>
          </a:p>
          <a:p>
            <a:pPr marL="285750" indent="-285750">
              <a:buFont typeface="Arial" panose="020B0604020202020204" pitchFamily="34" charset="0"/>
              <a:buChar char="•"/>
            </a:pPr>
            <a:r>
              <a:rPr lang="de-DE" dirty="0">
                <a:solidFill>
                  <a:schemeClr val="tx1"/>
                </a:solidFill>
              </a:rPr>
              <a:t>Schreib- und Sprechweise vertiefen</a:t>
            </a:r>
          </a:p>
          <a:p>
            <a:pPr marL="285750" indent="-285750">
              <a:buFont typeface="Arial" panose="020B0604020202020204" pitchFamily="34" charset="0"/>
              <a:buChar char="•"/>
            </a:pPr>
            <a:r>
              <a:rPr lang="de-DE" dirty="0">
                <a:solidFill>
                  <a:schemeClr val="tx1"/>
                </a:solidFill>
              </a:rPr>
              <a:t>Verständnis für und Umgang mit mehreren Subtrahenden</a:t>
            </a:r>
          </a:p>
          <a:p>
            <a:endParaRPr lang="de-DE" sz="2400" dirty="0"/>
          </a:p>
          <a:p>
            <a:endParaRPr lang="de-DE" dirty="0"/>
          </a:p>
        </p:txBody>
      </p:sp>
      <p:sp>
        <p:nvSpPr>
          <p:cNvPr id="8" name="Titel 1">
            <a:extLst>
              <a:ext uri="{FF2B5EF4-FFF2-40B4-BE49-F238E27FC236}">
                <a16:creationId xmlns:a16="http://schemas.microsoft.com/office/drawing/2014/main" id="{D63C754F-317E-FB49-F18B-61F993ECEABD}"/>
              </a:ext>
            </a:extLst>
          </p:cNvPr>
          <p:cNvSpPr>
            <a:spLocks noGrp="1"/>
          </p:cNvSpPr>
          <p:nvPr>
            <p:ph type="title"/>
          </p:nvPr>
        </p:nvSpPr>
        <p:spPr>
          <a:xfrm>
            <a:off x="1096423" y="382774"/>
            <a:ext cx="7756632" cy="603704"/>
          </a:xfrm>
        </p:spPr>
        <p:txBody>
          <a:bodyPr>
            <a:normAutofit fontScale="90000"/>
          </a:bodyPr>
          <a:lstStyle/>
          <a:p>
            <a:r>
              <a:rPr lang="de-DE" dirty="0"/>
              <a:t>Den Algorithmus sichern und flexibel anwenden</a:t>
            </a:r>
            <a:br>
              <a:rPr lang="de-DE" dirty="0"/>
            </a:br>
            <a:endParaRPr lang="de-DE" dirty="0"/>
          </a:p>
        </p:txBody>
      </p:sp>
      <p:cxnSp>
        <p:nvCxnSpPr>
          <p:cNvPr id="2" name="Gerade Verbindung 15">
            <a:extLst>
              <a:ext uri="{FF2B5EF4-FFF2-40B4-BE49-F238E27FC236}">
                <a16:creationId xmlns:a16="http://schemas.microsoft.com/office/drawing/2014/main" id="{6A5039D5-67B2-69AC-8D1B-F47B08BEEB03}"/>
              </a:ext>
            </a:extLst>
          </p:cNvPr>
          <p:cNvCxnSpPr>
            <a:cxnSpLocks/>
          </p:cNvCxnSpPr>
          <p:nvPr/>
        </p:nvCxnSpPr>
        <p:spPr>
          <a:xfrm>
            <a:off x="6746875" y="3924864"/>
            <a:ext cx="1793875" cy="0"/>
          </a:xfrm>
          <a:prstGeom prst="line">
            <a:avLst/>
          </a:prstGeom>
          <a:ln w="38100" cap="sq" cmpd="sng"/>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971280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AED9809-4D90-AE08-D98E-F6442F1704C8}"/>
              </a:ext>
            </a:extLst>
          </p:cNvPr>
          <p:cNvSpPr>
            <a:spLocks noGrp="1"/>
          </p:cNvSpPr>
          <p:nvPr>
            <p:ph type="body" sz="quarter" idx="13"/>
          </p:nvPr>
        </p:nvSpPr>
        <p:spPr/>
        <p:txBody>
          <a:bodyPr/>
          <a:lstStyle/>
          <a:p>
            <a:r>
              <a:rPr lang="de-DE" dirty="0"/>
              <a:t>SUBTRAKTION MIT MEHREREN SUBTRAHENDEN</a:t>
            </a:r>
          </a:p>
        </p:txBody>
      </p:sp>
      <p:sp>
        <p:nvSpPr>
          <p:cNvPr id="9" name="Datumsplatzhalter 4">
            <a:extLst>
              <a:ext uri="{FF2B5EF4-FFF2-40B4-BE49-F238E27FC236}">
                <a16:creationId xmlns:a16="http://schemas.microsoft.com/office/drawing/2014/main" id="{A6C52E3D-C2AF-D743-9D9E-282C1C8C0A2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B5B32B85-1D35-914C-8474-0585294C690E}"/>
              </a:ext>
            </a:extLst>
          </p:cNvPr>
          <p:cNvSpPr>
            <a:spLocks noGrp="1"/>
          </p:cNvSpPr>
          <p:nvPr>
            <p:ph type="sldNum" sz="quarter" idx="12"/>
          </p:nvPr>
        </p:nvSpPr>
        <p:spPr/>
        <p:txBody>
          <a:bodyPr/>
          <a:lstStyle/>
          <a:p>
            <a:fld id="{C3752B7C-18A9-864D-BBCB-54A9F41B5594}" type="slidenum">
              <a:rPr lang="de-DE" smtClean="0"/>
              <a:pPr/>
              <a:t>71</a:t>
            </a:fld>
            <a:endParaRPr lang="de-DE" dirty="0"/>
          </a:p>
        </p:txBody>
      </p:sp>
      <p:sp>
        <p:nvSpPr>
          <p:cNvPr id="8" name="Titel 1">
            <a:extLst>
              <a:ext uri="{FF2B5EF4-FFF2-40B4-BE49-F238E27FC236}">
                <a16:creationId xmlns:a16="http://schemas.microsoft.com/office/drawing/2014/main" id="{5B848EA4-E881-B5EA-4196-843D52EC597D}"/>
              </a:ext>
            </a:extLst>
          </p:cNvPr>
          <p:cNvSpPr>
            <a:spLocks noGrp="1"/>
          </p:cNvSpPr>
          <p:nvPr>
            <p:ph type="title"/>
          </p:nvPr>
        </p:nvSpPr>
        <p:spPr>
          <a:xfrm>
            <a:off x="1096423" y="382774"/>
            <a:ext cx="7756632" cy="603704"/>
          </a:xfrm>
        </p:spPr>
        <p:txBody>
          <a:bodyPr>
            <a:normAutofit fontScale="90000"/>
          </a:bodyPr>
          <a:lstStyle/>
          <a:p>
            <a:r>
              <a:rPr lang="de-DE" dirty="0"/>
              <a:t>Den Algorithmus sichern und flexibel anwenden</a:t>
            </a:r>
            <a:br>
              <a:rPr lang="de-DE" dirty="0"/>
            </a:br>
            <a:endParaRPr lang="de-DE" dirty="0"/>
          </a:p>
        </p:txBody>
      </p:sp>
      <p:sp>
        <p:nvSpPr>
          <p:cNvPr id="2" name="Abgerundetes Rechteck 1">
            <a:extLst>
              <a:ext uri="{FF2B5EF4-FFF2-40B4-BE49-F238E27FC236}">
                <a16:creationId xmlns:a16="http://schemas.microsoft.com/office/drawing/2014/main" id="{043C7651-CD4F-70FD-2CE6-E988085B88A8}"/>
              </a:ext>
            </a:extLst>
          </p:cNvPr>
          <p:cNvSpPr/>
          <p:nvPr/>
        </p:nvSpPr>
        <p:spPr>
          <a:xfrm>
            <a:off x="1608960" y="1912733"/>
            <a:ext cx="5730754" cy="4035576"/>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25BBAB65-5F05-C2FF-AD6D-91AB686CA416}"/>
              </a:ext>
            </a:extLst>
          </p:cNvPr>
          <p:cNvSpPr/>
          <p:nvPr/>
        </p:nvSpPr>
        <p:spPr>
          <a:xfrm>
            <a:off x="1767499" y="2046851"/>
            <a:ext cx="5416456" cy="3752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807B54AD-7B1C-CB36-71B8-1CCDA90D4A6B}"/>
              </a:ext>
            </a:extLst>
          </p:cNvPr>
          <p:cNvPicPr>
            <a:picLocks noChangeAspect="1"/>
          </p:cNvPicPr>
          <p:nvPr/>
        </p:nvPicPr>
        <p:blipFill rotWithShape="1">
          <a:blip r:embed="rId3">
            <a:extLst>
              <a:ext uri="{28A0092B-C50C-407E-A947-70E740481C1C}">
                <a14:useLocalDpi xmlns:a14="http://schemas.microsoft.com/office/drawing/2010/main" val="0"/>
              </a:ext>
            </a:extLst>
          </a:blip>
          <a:srcRect t="5507" b="72610"/>
          <a:stretch/>
        </p:blipFill>
        <p:spPr>
          <a:xfrm>
            <a:off x="1767499" y="2046850"/>
            <a:ext cx="5416456" cy="882399"/>
          </a:xfrm>
          <a:prstGeom prst="rect">
            <a:avLst/>
          </a:prstGeom>
        </p:spPr>
      </p:pic>
      <p:pic>
        <p:nvPicPr>
          <p:cNvPr id="10" name="Grafik 9">
            <a:extLst>
              <a:ext uri="{FF2B5EF4-FFF2-40B4-BE49-F238E27FC236}">
                <a16:creationId xmlns:a16="http://schemas.microsoft.com/office/drawing/2014/main" id="{74B2ED02-97A3-1FD7-4567-7B0FD9DED7DE}"/>
              </a:ext>
            </a:extLst>
          </p:cNvPr>
          <p:cNvPicPr>
            <a:picLocks noChangeAspect="1"/>
          </p:cNvPicPr>
          <p:nvPr/>
        </p:nvPicPr>
        <p:blipFill>
          <a:blip r:embed="rId4"/>
          <a:srcRect/>
          <a:stretch/>
        </p:blipFill>
        <p:spPr>
          <a:xfrm>
            <a:off x="7536047" y="3064524"/>
            <a:ext cx="1404808" cy="1404808"/>
          </a:xfrm>
          <a:prstGeom prst="rect">
            <a:avLst/>
          </a:prstGeom>
        </p:spPr>
      </p:pic>
      <p:pic>
        <p:nvPicPr>
          <p:cNvPr id="11" name="Grafik 10">
            <a:extLst>
              <a:ext uri="{FF2B5EF4-FFF2-40B4-BE49-F238E27FC236}">
                <a16:creationId xmlns:a16="http://schemas.microsoft.com/office/drawing/2014/main" id="{E5A897D4-9912-CFC2-7459-49838EC70318}"/>
              </a:ext>
            </a:extLst>
          </p:cNvPr>
          <p:cNvPicPr>
            <a:picLocks noChangeAspect="1"/>
          </p:cNvPicPr>
          <p:nvPr/>
        </p:nvPicPr>
        <p:blipFill>
          <a:blip r:embed="rId5"/>
          <a:srcRect/>
          <a:stretch/>
        </p:blipFill>
        <p:spPr>
          <a:xfrm>
            <a:off x="1946621" y="2846081"/>
            <a:ext cx="5055432" cy="2853534"/>
          </a:xfrm>
          <a:prstGeom prst="rect">
            <a:avLst/>
          </a:prstGeom>
        </p:spPr>
      </p:pic>
      <p:sp>
        <p:nvSpPr>
          <p:cNvPr id="12" name="Textfeld 11">
            <a:extLst>
              <a:ext uri="{FF2B5EF4-FFF2-40B4-BE49-F238E27FC236}">
                <a16:creationId xmlns:a16="http://schemas.microsoft.com/office/drawing/2014/main" id="{7139E4A1-5B02-A976-5307-40F558F26C45}"/>
              </a:ext>
            </a:extLst>
          </p:cNvPr>
          <p:cNvSpPr txBox="1"/>
          <p:nvPr/>
        </p:nvSpPr>
        <p:spPr>
          <a:xfrm>
            <a:off x="7387025" y="4394268"/>
            <a:ext cx="1702852" cy="215444"/>
          </a:xfrm>
          <a:prstGeom prst="rect">
            <a:avLst/>
          </a:prstGeom>
          <a:noFill/>
        </p:spPr>
        <p:txBody>
          <a:bodyPr wrap="square" rtlCol="0">
            <a:spAutoFit/>
          </a:bodyPr>
          <a:lstStyle/>
          <a:p>
            <a:r>
              <a:rPr lang="de-DE" sz="800" b="0" i="0" u="none" strike="noStrike" dirty="0">
                <a:solidFill>
                  <a:srgbClr val="222222"/>
                </a:solidFill>
                <a:effectLst/>
              </a:rPr>
              <a:t> https://</a:t>
            </a:r>
            <a:r>
              <a:rPr lang="de-DE" sz="800" b="0" i="0" u="none" strike="noStrike" dirty="0" err="1">
                <a:solidFill>
                  <a:srgbClr val="222222"/>
                </a:solidFill>
                <a:effectLst/>
              </a:rPr>
              <a:t>mahiko.dzlm.de</a:t>
            </a:r>
            <a:r>
              <a:rPr lang="de-DE" sz="800" b="0" i="0" u="none" strike="noStrike" dirty="0">
                <a:solidFill>
                  <a:srgbClr val="222222"/>
                </a:solidFill>
                <a:effectLst/>
              </a:rPr>
              <a:t>/</a:t>
            </a:r>
            <a:r>
              <a:rPr lang="de-DE" sz="800" b="0" i="0" u="none" strike="noStrike" dirty="0" err="1">
                <a:solidFill>
                  <a:srgbClr val="222222"/>
                </a:solidFill>
                <a:effectLst/>
              </a:rPr>
              <a:t>node</a:t>
            </a:r>
            <a:r>
              <a:rPr lang="de-DE" sz="800" b="0" i="0" u="none" strike="noStrike" dirty="0">
                <a:solidFill>
                  <a:srgbClr val="222222"/>
                </a:solidFill>
                <a:effectLst/>
              </a:rPr>
              <a:t>/461</a:t>
            </a:r>
            <a:endParaRPr lang="de-DE" sz="800" dirty="0"/>
          </a:p>
        </p:txBody>
      </p:sp>
    </p:spTree>
    <p:extLst>
      <p:ext uri="{BB962C8B-B14F-4D97-AF65-F5344CB8AC3E}">
        <p14:creationId xmlns:p14="http://schemas.microsoft.com/office/powerpoint/2010/main" val="16584811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2C6F49C-3826-5BB9-FA4F-837EDFD6BB79}"/>
              </a:ext>
            </a:extLst>
          </p:cNvPr>
          <p:cNvSpPr>
            <a:spLocks noGrp="1"/>
          </p:cNvSpPr>
          <p:nvPr>
            <p:ph type="title"/>
          </p:nvPr>
        </p:nvSpPr>
        <p:spPr>
          <a:xfrm>
            <a:off x="1096423" y="382774"/>
            <a:ext cx="7467600" cy="603704"/>
          </a:xfrm>
        </p:spPr>
        <p:txBody>
          <a:bodyPr>
            <a:normAutofit fontScale="90000"/>
          </a:bodyPr>
          <a:lstStyle/>
          <a:p>
            <a:r>
              <a:rPr lang="de-DE" dirty="0"/>
              <a:t>Den Algorithmus sichern und flexibel anwenden</a:t>
            </a:r>
            <a:br>
              <a:rPr lang="de-DE" dirty="0"/>
            </a:br>
            <a:endParaRPr lang="de-DE" dirty="0"/>
          </a:p>
        </p:txBody>
      </p:sp>
      <p:sp>
        <p:nvSpPr>
          <p:cNvPr id="6" name="Textplatzhalter 5">
            <a:extLst>
              <a:ext uri="{FF2B5EF4-FFF2-40B4-BE49-F238E27FC236}">
                <a16:creationId xmlns:a16="http://schemas.microsoft.com/office/drawing/2014/main" id="{221C7B0D-568A-EDE0-5756-2DF17EF9CEE1}"/>
              </a:ext>
            </a:extLst>
          </p:cNvPr>
          <p:cNvSpPr>
            <a:spLocks noGrp="1"/>
          </p:cNvSpPr>
          <p:nvPr>
            <p:ph type="body" sz="quarter" idx="13"/>
          </p:nvPr>
        </p:nvSpPr>
        <p:spPr/>
        <p:txBody>
          <a:bodyPr/>
          <a:lstStyle/>
          <a:p>
            <a:r>
              <a:rPr lang="de-DE" dirty="0"/>
              <a:t>FEHLER FINDEN UND TIPPS FORMULIEREN</a:t>
            </a:r>
          </a:p>
        </p:txBody>
      </p:sp>
      <p:pic>
        <p:nvPicPr>
          <p:cNvPr id="4" name="Grafik 3">
            <a:extLst>
              <a:ext uri="{FF2B5EF4-FFF2-40B4-BE49-F238E27FC236}">
                <a16:creationId xmlns:a16="http://schemas.microsoft.com/office/drawing/2014/main" id="{A44966A6-AAE4-9962-0A35-FBEB746A6151}"/>
              </a:ext>
            </a:extLst>
          </p:cNvPr>
          <p:cNvPicPr>
            <a:picLocks noChangeAspect="1"/>
          </p:cNvPicPr>
          <p:nvPr/>
        </p:nvPicPr>
        <p:blipFill>
          <a:blip r:embed="rId3"/>
          <a:stretch>
            <a:fillRect/>
          </a:stretch>
        </p:blipFill>
        <p:spPr>
          <a:xfrm>
            <a:off x="838200" y="2871276"/>
            <a:ext cx="7467600" cy="2133600"/>
          </a:xfrm>
          <a:prstGeom prst="rect">
            <a:avLst/>
          </a:prstGeom>
        </p:spPr>
      </p:pic>
      <p:sp>
        <p:nvSpPr>
          <p:cNvPr id="8" name="Abgerundete rechteckige Legende 7">
            <a:extLst>
              <a:ext uri="{FF2B5EF4-FFF2-40B4-BE49-F238E27FC236}">
                <a16:creationId xmlns:a16="http://schemas.microsoft.com/office/drawing/2014/main" id="{280A9E6E-4FCA-5E3F-697D-2C0703A9E3AD}"/>
              </a:ext>
            </a:extLst>
          </p:cNvPr>
          <p:cNvSpPr/>
          <p:nvPr/>
        </p:nvSpPr>
        <p:spPr>
          <a:xfrm>
            <a:off x="5583523" y="1775454"/>
            <a:ext cx="3198148" cy="1155825"/>
          </a:xfrm>
          <a:prstGeom prst="wedgeRoundRectCallout">
            <a:avLst>
              <a:gd name="adj1" fmla="val -73598"/>
              <a:gd name="adj2" fmla="val 63393"/>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rPr>
              <a:t>Was haben die Kinder falsch gemacht? Kannst du ihnen einen Tipp geben?</a:t>
            </a:r>
            <a:endParaRPr lang="de-DE" dirty="0">
              <a:solidFill>
                <a:schemeClr val="tx1"/>
              </a:solidFill>
              <a:effectLst/>
              <a:latin typeface="+mn-lt"/>
            </a:endParaRPr>
          </a:p>
        </p:txBody>
      </p:sp>
      <p:sp>
        <p:nvSpPr>
          <p:cNvPr id="2" name="Foliennummernplatzhalter 1">
            <a:extLst>
              <a:ext uri="{FF2B5EF4-FFF2-40B4-BE49-F238E27FC236}">
                <a16:creationId xmlns:a16="http://schemas.microsoft.com/office/drawing/2014/main" id="{1A476AF7-B31D-125D-9917-BAEC4167D51E}"/>
              </a:ext>
            </a:extLst>
          </p:cNvPr>
          <p:cNvSpPr>
            <a:spLocks noGrp="1"/>
          </p:cNvSpPr>
          <p:nvPr>
            <p:ph type="sldNum" sz="quarter" idx="12"/>
          </p:nvPr>
        </p:nvSpPr>
        <p:spPr/>
        <p:txBody>
          <a:bodyPr/>
          <a:lstStyle/>
          <a:p>
            <a:fld id="{C3752B7C-18A9-864D-BBCB-54A9F41B5594}" type="slidenum">
              <a:rPr lang="de-DE" smtClean="0"/>
              <a:pPr/>
              <a:t>72</a:t>
            </a:fld>
            <a:endParaRPr lang="de-DE" dirty="0"/>
          </a:p>
        </p:txBody>
      </p:sp>
      <p:sp>
        <p:nvSpPr>
          <p:cNvPr id="9" name="Textfeld 8">
            <a:extLst>
              <a:ext uri="{FF2B5EF4-FFF2-40B4-BE49-F238E27FC236}">
                <a16:creationId xmlns:a16="http://schemas.microsoft.com/office/drawing/2014/main" id="{80FB9E90-5B8B-18BF-3212-4139A333C496}"/>
              </a:ext>
            </a:extLst>
          </p:cNvPr>
          <p:cNvSpPr txBox="1"/>
          <p:nvPr/>
        </p:nvSpPr>
        <p:spPr>
          <a:xfrm>
            <a:off x="6046639" y="5959495"/>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a:t>
            </a:r>
            <a:r>
              <a:rPr lang="de-DE" sz="1200" b="0" i="0" strike="noStrike" dirty="0">
                <a:effectLst/>
                <a:latin typeface="Arial" panose="020B0604020202020204" pitchFamily="34" charset="0"/>
                <a:cs typeface="Arial" panose="020B0604020202020204" pitchFamily="34" charset="0"/>
              </a:rPr>
              <a:t>https://</a:t>
            </a:r>
            <a:r>
              <a:rPr lang="de-DE" sz="1200" b="0" i="0" strike="noStrike" dirty="0" err="1">
                <a:effectLst/>
                <a:latin typeface="Arial" panose="020B0604020202020204" pitchFamily="34" charset="0"/>
                <a:cs typeface="Arial" panose="020B0604020202020204" pitchFamily="34" charset="0"/>
              </a:rPr>
              <a:t>mahiko.dzlm.de</a:t>
            </a:r>
            <a:r>
              <a:rPr lang="de-DE" sz="1200" b="0" i="0" strike="noStrike" dirty="0">
                <a:effectLst/>
                <a:latin typeface="Arial" panose="020B0604020202020204" pitchFamily="34" charset="0"/>
                <a:cs typeface="Arial" panose="020B0604020202020204" pitchFamily="34" charset="0"/>
              </a:rPr>
              <a:t>/</a:t>
            </a:r>
            <a:r>
              <a:rPr lang="de-DE" sz="1200" b="0" i="0" strike="noStrike" dirty="0" err="1">
                <a:effectLst/>
                <a:latin typeface="Arial" panose="020B0604020202020204" pitchFamily="34" charset="0"/>
                <a:cs typeface="Arial" panose="020B0604020202020204" pitchFamily="34" charset="0"/>
              </a:rPr>
              <a:t>node</a:t>
            </a:r>
            <a:r>
              <a:rPr lang="de-DE" sz="1200" b="0" i="0" strike="noStrike" dirty="0">
                <a:effectLst/>
                <a:latin typeface="Arial" panose="020B0604020202020204" pitchFamily="34" charset="0"/>
                <a:cs typeface="Arial" panose="020B0604020202020204" pitchFamily="34" charset="0"/>
              </a:rPr>
              <a:t>/167</a:t>
            </a:r>
            <a:r>
              <a:rPr lang="de-DE" sz="1200" dirty="0">
                <a:latin typeface="Arial" panose="020B0604020202020204" pitchFamily="34" charset="0"/>
                <a:cs typeface="Arial" panose="020B0604020202020204" pitchFamily="34" charset="0"/>
              </a:rPr>
              <a:t>)</a:t>
            </a:r>
            <a:endParaRPr lang="de-DE" sz="1200" b="0" i="0" u="none" strike="noStrike"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78082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0EAD34-235F-A79B-B28A-82535C6BED4F}"/>
              </a:ext>
            </a:extLst>
          </p:cNvPr>
          <p:cNvSpPr>
            <a:spLocks noGrp="1"/>
          </p:cNvSpPr>
          <p:nvPr>
            <p:ph type="title"/>
          </p:nvPr>
        </p:nvSpPr>
        <p:spPr>
          <a:xfrm>
            <a:off x="1096423" y="382774"/>
            <a:ext cx="7722659" cy="603704"/>
          </a:xfrm>
        </p:spPr>
        <p:txBody>
          <a:bodyPr>
            <a:normAutofit fontScale="90000"/>
          </a:bodyPr>
          <a:lstStyle/>
          <a:p>
            <a:r>
              <a:rPr lang="de-DE" dirty="0"/>
              <a:t>Den Algorithmus sichern und flexibel anwenden</a:t>
            </a:r>
            <a:br>
              <a:rPr lang="de-DE" dirty="0"/>
            </a:br>
            <a:endParaRPr lang="de-DE" dirty="0"/>
          </a:p>
        </p:txBody>
      </p:sp>
      <p:sp>
        <p:nvSpPr>
          <p:cNvPr id="6" name="Foliennummernplatzhalter 5">
            <a:extLst>
              <a:ext uri="{FF2B5EF4-FFF2-40B4-BE49-F238E27FC236}">
                <a16:creationId xmlns:a16="http://schemas.microsoft.com/office/drawing/2014/main" id="{E362EA19-1CBD-8A9A-3C81-0373B5317B82}"/>
              </a:ext>
            </a:extLst>
          </p:cNvPr>
          <p:cNvSpPr>
            <a:spLocks noGrp="1"/>
          </p:cNvSpPr>
          <p:nvPr>
            <p:ph type="sldNum" sz="quarter" idx="12"/>
          </p:nvPr>
        </p:nvSpPr>
        <p:spPr/>
        <p:txBody>
          <a:bodyPr/>
          <a:lstStyle/>
          <a:p>
            <a:fld id="{C3752B7C-18A9-864D-BBCB-54A9F41B5594}" type="slidenum">
              <a:rPr lang="de-DE" smtClean="0"/>
              <a:pPr/>
              <a:t>73</a:t>
            </a:fld>
            <a:endParaRPr lang="de-DE" dirty="0"/>
          </a:p>
        </p:txBody>
      </p:sp>
      <p:sp>
        <p:nvSpPr>
          <p:cNvPr id="7" name="Abgerundete rechteckige Legende 6">
            <a:extLst>
              <a:ext uri="{FF2B5EF4-FFF2-40B4-BE49-F238E27FC236}">
                <a16:creationId xmlns:a16="http://schemas.microsoft.com/office/drawing/2014/main" id="{8EE71B6B-1B92-BB51-291E-834C7160E5D6}"/>
              </a:ext>
            </a:extLst>
          </p:cNvPr>
          <p:cNvSpPr/>
          <p:nvPr/>
        </p:nvSpPr>
        <p:spPr>
          <a:xfrm>
            <a:off x="1192852" y="2035629"/>
            <a:ext cx="3677015" cy="642878"/>
          </a:xfrm>
          <a:prstGeom prst="wedgeRoundRectCallout">
            <a:avLst>
              <a:gd name="adj1" fmla="val 32593"/>
              <a:gd name="adj2" fmla="val 189671"/>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effectLst/>
              </a:rPr>
              <a:t>Hat das Kind die </a:t>
            </a:r>
            <a:r>
              <a:rPr lang="de-DE" sz="2000" dirty="0" err="1">
                <a:solidFill>
                  <a:schemeClr val="tx1"/>
                </a:solidFill>
                <a:effectLst/>
              </a:rPr>
              <a:t>Entbündelung</a:t>
            </a:r>
            <a:r>
              <a:rPr lang="de-DE" sz="2000" dirty="0">
                <a:solidFill>
                  <a:schemeClr val="tx1"/>
                </a:solidFill>
                <a:effectLst/>
              </a:rPr>
              <a:t> richtig notiert? </a:t>
            </a:r>
          </a:p>
        </p:txBody>
      </p:sp>
      <p:sp>
        <p:nvSpPr>
          <p:cNvPr id="8" name="Abgerundete rechteckige Legende 7">
            <a:extLst>
              <a:ext uri="{FF2B5EF4-FFF2-40B4-BE49-F238E27FC236}">
                <a16:creationId xmlns:a16="http://schemas.microsoft.com/office/drawing/2014/main" id="{A7B47873-CFF5-6B45-394A-E1D032015468}"/>
              </a:ext>
            </a:extLst>
          </p:cNvPr>
          <p:cNvSpPr/>
          <p:nvPr/>
        </p:nvSpPr>
        <p:spPr>
          <a:xfrm>
            <a:off x="5368363" y="1909184"/>
            <a:ext cx="3677015" cy="1314232"/>
          </a:xfrm>
          <a:prstGeom prst="wedgeRoundRectCallout">
            <a:avLst>
              <a:gd name="adj1" fmla="val -61634"/>
              <a:gd name="adj2" fmla="val 91622"/>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effectLst/>
              </a:rPr>
              <a:t>Welchen Tipp würdest du dem Kind geben, damit der Fehler nicht nochmal passiert?</a:t>
            </a:r>
          </a:p>
        </p:txBody>
      </p:sp>
      <p:sp>
        <p:nvSpPr>
          <p:cNvPr id="9" name="Abgerundete rechteckige Legende 8">
            <a:extLst>
              <a:ext uri="{FF2B5EF4-FFF2-40B4-BE49-F238E27FC236}">
                <a16:creationId xmlns:a16="http://schemas.microsoft.com/office/drawing/2014/main" id="{2D3E3D79-4409-646C-30A9-7125758B7601}"/>
              </a:ext>
            </a:extLst>
          </p:cNvPr>
          <p:cNvSpPr/>
          <p:nvPr/>
        </p:nvSpPr>
        <p:spPr>
          <a:xfrm>
            <a:off x="6575005" y="3703415"/>
            <a:ext cx="2244077" cy="713361"/>
          </a:xfrm>
          <a:prstGeom prst="wedgeRoundRectCallout">
            <a:avLst>
              <a:gd name="adj1" fmla="val -113619"/>
              <a:gd name="adj2" fmla="val 48813"/>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a:t>
            </a:r>
            <a:endParaRPr lang="de-DE" sz="2000" dirty="0"/>
          </a:p>
        </p:txBody>
      </p:sp>
      <p:sp>
        <p:nvSpPr>
          <p:cNvPr id="10" name="Abgerundete rechteckige Legende 9">
            <a:extLst>
              <a:ext uri="{FF2B5EF4-FFF2-40B4-BE49-F238E27FC236}">
                <a16:creationId xmlns:a16="http://schemas.microsoft.com/office/drawing/2014/main" id="{617E53C4-787B-BEEE-4C33-AE8EE1C409BF}"/>
              </a:ext>
            </a:extLst>
          </p:cNvPr>
          <p:cNvSpPr/>
          <p:nvPr/>
        </p:nvSpPr>
        <p:spPr>
          <a:xfrm>
            <a:off x="699248" y="3223415"/>
            <a:ext cx="3041066" cy="926472"/>
          </a:xfrm>
          <a:prstGeom prst="wedgeRoundRectCallout">
            <a:avLst>
              <a:gd name="adj1" fmla="val 60743"/>
              <a:gd name="adj2" fmla="val 36523"/>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effectLst/>
              </a:rPr>
              <a:t>Überprüfe Schritt für Schritt. Nutze auch die Darstellung dazu. </a:t>
            </a:r>
            <a:endParaRPr lang="de-DE" sz="2000" dirty="0">
              <a:solidFill>
                <a:schemeClr val="tx1"/>
              </a:solidFill>
              <a:cs typeface="Arial" panose="020B0604020202020204" pitchFamily="34" charset="0"/>
            </a:endParaRPr>
          </a:p>
        </p:txBody>
      </p:sp>
      <p:sp>
        <p:nvSpPr>
          <p:cNvPr id="11" name="Abgerundete rechteckige Legende 10">
            <a:extLst>
              <a:ext uri="{FF2B5EF4-FFF2-40B4-BE49-F238E27FC236}">
                <a16:creationId xmlns:a16="http://schemas.microsoft.com/office/drawing/2014/main" id="{A35651E1-FB18-F09D-E541-9E80A0749ADF}"/>
              </a:ext>
            </a:extLst>
          </p:cNvPr>
          <p:cNvSpPr/>
          <p:nvPr/>
        </p:nvSpPr>
        <p:spPr>
          <a:xfrm>
            <a:off x="699248" y="4686301"/>
            <a:ext cx="2556116" cy="1143274"/>
          </a:xfrm>
          <a:prstGeom prst="wedgeRoundRectCallout">
            <a:avLst>
              <a:gd name="adj1" fmla="val 77105"/>
              <a:gd name="adj2" fmla="val -71206"/>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effectLst/>
              </a:rPr>
              <a:t>Wie ist das Kind mit der Null umgegangen?</a:t>
            </a:r>
            <a:r>
              <a:rPr lang="de-DE" sz="2000" dirty="0">
                <a:effectLst/>
              </a:rPr>
              <a:t>? </a:t>
            </a:r>
          </a:p>
        </p:txBody>
      </p:sp>
      <p:sp>
        <p:nvSpPr>
          <p:cNvPr id="12" name="Abgerundete rechteckige Legende 11">
            <a:extLst>
              <a:ext uri="{FF2B5EF4-FFF2-40B4-BE49-F238E27FC236}">
                <a16:creationId xmlns:a16="http://schemas.microsoft.com/office/drawing/2014/main" id="{775DD42B-3A91-4118-8EB3-A70088A4858E}"/>
              </a:ext>
            </a:extLst>
          </p:cNvPr>
          <p:cNvSpPr/>
          <p:nvPr/>
        </p:nvSpPr>
        <p:spPr>
          <a:xfrm>
            <a:off x="5466986" y="4686301"/>
            <a:ext cx="3052574" cy="901699"/>
          </a:xfrm>
          <a:prstGeom prst="wedgeRoundRectCallout">
            <a:avLst>
              <a:gd name="adj1" fmla="val -63770"/>
              <a:gd name="adj2" fmla="val -58615"/>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effectLst/>
              </a:rPr>
              <a:t>Was würdest du dem Kind sagen, was es immer beachten sollte?</a:t>
            </a:r>
            <a:endParaRPr lang="de-DE" sz="2000" dirty="0">
              <a:solidFill>
                <a:schemeClr val="tx1"/>
              </a:solidFill>
              <a:cs typeface="Arial" panose="020B0604020202020204" pitchFamily="34" charset="0"/>
            </a:endParaRPr>
          </a:p>
        </p:txBody>
      </p:sp>
      <p:pic>
        <p:nvPicPr>
          <p:cNvPr id="13" name="Grafik 12">
            <a:extLst>
              <a:ext uri="{FF2B5EF4-FFF2-40B4-BE49-F238E27FC236}">
                <a16:creationId xmlns:a16="http://schemas.microsoft.com/office/drawing/2014/main" id="{066814D0-6018-3064-8540-6858108AAC59}"/>
              </a:ext>
            </a:extLst>
          </p:cNvPr>
          <p:cNvPicPr>
            <a:picLocks noChangeAspect="1"/>
          </p:cNvPicPr>
          <p:nvPr/>
        </p:nvPicPr>
        <p:blipFill rotWithShape="1">
          <a:blip r:embed="rId3"/>
          <a:srcRect b="37844"/>
          <a:stretch/>
        </p:blipFill>
        <p:spPr>
          <a:xfrm flipH="1">
            <a:off x="4019383" y="3921476"/>
            <a:ext cx="984415" cy="2017870"/>
          </a:xfrm>
          <a:prstGeom prst="rect">
            <a:avLst/>
          </a:prstGeom>
        </p:spPr>
      </p:pic>
      <p:sp>
        <p:nvSpPr>
          <p:cNvPr id="5" name="Textplatzhalter 4">
            <a:extLst>
              <a:ext uri="{FF2B5EF4-FFF2-40B4-BE49-F238E27FC236}">
                <a16:creationId xmlns:a16="http://schemas.microsoft.com/office/drawing/2014/main" id="{E3202F46-E09E-0187-FDB2-0B0320BD3775}"/>
              </a:ext>
            </a:extLst>
          </p:cNvPr>
          <p:cNvSpPr>
            <a:spLocks noGrp="1"/>
          </p:cNvSpPr>
          <p:nvPr>
            <p:ph type="body" sz="quarter" idx="13"/>
          </p:nvPr>
        </p:nvSpPr>
        <p:spPr/>
        <p:txBody>
          <a:bodyPr/>
          <a:lstStyle/>
          <a:p>
            <a:r>
              <a:rPr lang="de-DE" dirty="0"/>
              <a:t>FEHLER FINDEN UND TIPPS FORMULIEREN</a:t>
            </a:r>
          </a:p>
        </p:txBody>
      </p:sp>
    </p:spTree>
    <p:extLst>
      <p:ext uri="{BB962C8B-B14F-4D97-AF65-F5344CB8AC3E}">
        <p14:creationId xmlns:p14="http://schemas.microsoft.com/office/powerpoint/2010/main" val="2670953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6C4A3789-557F-692E-6FB8-A1C54D09E822}"/>
              </a:ext>
            </a:extLst>
          </p:cNvPr>
          <p:cNvSpPr>
            <a:spLocks noGrp="1"/>
          </p:cNvSpPr>
          <p:nvPr>
            <p:ph type="title"/>
          </p:nvPr>
        </p:nvSpPr>
        <p:spPr>
          <a:xfrm>
            <a:off x="1096423" y="382774"/>
            <a:ext cx="7590379" cy="603704"/>
          </a:xfrm>
        </p:spPr>
        <p:txBody>
          <a:bodyPr>
            <a:normAutofit fontScale="90000"/>
          </a:bodyPr>
          <a:lstStyle/>
          <a:p>
            <a:r>
              <a:rPr lang="de-DE" dirty="0"/>
              <a:t>Den Algorithmus sichern und flexibel anwenden</a:t>
            </a:r>
            <a:br>
              <a:rPr lang="de-DE" dirty="0"/>
            </a:br>
            <a:endParaRPr lang="de-DE" dirty="0"/>
          </a:p>
        </p:txBody>
      </p:sp>
      <p:sp>
        <p:nvSpPr>
          <p:cNvPr id="10" name="Textplatzhalter 9">
            <a:extLst>
              <a:ext uri="{FF2B5EF4-FFF2-40B4-BE49-F238E27FC236}">
                <a16:creationId xmlns:a16="http://schemas.microsoft.com/office/drawing/2014/main" id="{64B99493-ADF8-B828-154E-E85B8FCA9F77}"/>
              </a:ext>
            </a:extLst>
          </p:cNvPr>
          <p:cNvSpPr>
            <a:spLocks noGrp="1"/>
          </p:cNvSpPr>
          <p:nvPr>
            <p:ph type="body" sz="quarter" idx="13"/>
          </p:nvPr>
        </p:nvSpPr>
        <p:spPr/>
        <p:txBody>
          <a:bodyPr/>
          <a:lstStyle/>
          <a:p>
            <a:r>
              <a:rPr lang="de-DE" dirty="0"/>
              <a:t>PRODUKTIVE ÜBUNGSFORMATE</a:t>
            </a:r>
          </a:p>
        </p:txBody>
      </p:sp>
      <p:sp>
        <p:nvSpPr>
          <p:cNvPr id="2" name="Foliennummernplatzhalter 1">
            <a:extLst>
              <a:ext uri="{FF2B5EF4-FFF2-40B4-BE49-F238E27FC236}">
                <a16:creationId xmlns:a16="http://schemas.microsoft.com/office/drawing/2014/main" id="{122F20AE-8FFA-C154-8E60-128680F8A3FE}"/>
              </a:ext>
            </a:extLst>
          </p:cNvPr>
          <p:cNvSpPr>
            <a:spLocks noGrp="1"/>
          </p:cNvSpPr>
          <p:nvPr>
            <p:ph type="sldNum" sz="quarter" idx="12"/>
          </p:nvPr>
        </p:nvSpPr>
        <p:spPr/>
        <p:txBody>
          <a:bodyPr/>
          <a:lstStyle/>
          <a:p>
            <a:fld id="{C3752B7C-18A9-864D-BBCB-54A9F41B5594}" type="slidenum">
              <a:rPr lang="de-DE" smtClean="0"/>
              <a:pPr/>
              <a:t>74</a:t>
            </a:fld>
            <a:endParaRPr lang="de-DE" dirty="0"/>
          </a:p>
        </p:txBody>
      </p:sp>
      <p:sp>
        <p:nvSpPr>
          <p:cNvPr id="3" name="Textfeld 2">
            <a:extLst>
              <a:ext uri="{FF2B5EF4-FFF2-40B4-BE49-F238E27FC236}">
                <a16:creationId xmlns:a16="http://schemas.microsoft.com/office/drawing/2014/main" id="{9AF4D428-B6B4-D529-3BCC-64D938B1DD26}"/>
              </a:ext>
            </a:extLst>
          </p:cNvPr>
          <p:cNvSpPr txBox="1"/>
          <p:nvPr/>
        </p:nvSpPr>
        <p:spPr>
          <a:xfrm>
            <a:off x="6013092" y="5940000"/>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a:t>
            </a:r>
            <a:r>
              <a:rPr lang="de-DE" sz="1200" b="0" i="0" strike="noStrike" dirty="0">
                <a:effectLst/>
                <a:latin typeface="Arial" panose="020B0604020202020204" pitchFamily="34" charset="0"/>
                <a:cs typeface="Arial" panose="020B0604020202020204" pitchFamily="34" charset="0"/>
              </a:rPr>
              <a:t>https://</a:t>
            </a:r>
            <a:r>
              <a:rPr lang="de-DE" sz="1200" b="0" i="0" strike="noStrike" dirty="0" err="1">
                <a:effectLst/>
                <a:latin typeface="Arial" panose="020B0604020202020204" pitchFamily="34" charset="0"/>
                <a:cs typeface="Arial" panose="020B0604020202020204" pitchFamily="34" charset="0"/>
              </a:rPr>
              <a:t>mahiko.dzlm.de</a:t>
            </a:r>
            <a:r>
              <a:rPr lang="de-DE" sz="1200" b="0" i="0" strike="noStrike" dirty="0">
                <a:effectLst/>
                <a:latin typeface="Arial" panose="020B0604020202020204" pitchFamily="34" charset="0"/>
                <a:cs typeface="Arial" panose="020B0604020202020204" pitchFamily="34" charset="0"/>
              </a:rPr>
              <a:t>/</a:t>
            </a:r>
            <a:r>
              <a:rPr lang="de-DE" sz="1200" b="0" i="0" strike="noStrike" dirty="0" err="1">
                <a:effectLst/>
                <a:latin typeface="Arial" panose="020B0604020202020204" pitchFamily="34" charset="0"/>
                <a:cs typeface="Arial" panose="020B0604020202020204" pitchFamily="34" charset="0"/>
              </a:rPr>
              <a:t>node</a:t>
            </a:r>
            <a:r>
              <a:rPr lang="de-DE" sz="1200" b="0" i="0" strike="noStrike" dirty="0">
                <a:effectLst/>
                <a:latin typeface="Arial" panose="020B0604020202020204" pitchFamily="34" charset="0"/>
                <a:cs typeface="Arial" panose="020B0604020202020204" pitchFamily="34" charset="0"/>
              </a:rPr>
              <a:t>/167</a:t>
            </a:r>
            <a:r>
              <a:rPr lang="de-DE" sz="1200" dirty="0">
                <a:latin typeface="Arial" panose="020B0604020202020204" pitchFamily="34" charset="0"/>
                <a:cs typeface="Arial" panose="020B0604020202020204" pitchFamily="34" charset="0"/>
              </a:rPr>
              <a:t>)</a:t>
            </a:r>
            <a:endParaRPr lang="de-DE" sz="1200" b="0" i="0" u="none" strike="noStrike" dirty="0">
              <a:effectLst/>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961C9E6E-6F6B-9148-004F-5EC0C0FC167A}"/>
              </a:ext>
            </a:extLst>
          </p:cNvPr>
          <p:cNvPicPr>
            <a:picLocks noChangeAspect="1"/>
          </p:cNvPicPr>
          <p:nvPr/>
        </p:nvPicPr>
        <p:blipFill rotWithShape="1">
          <a:blip r:embed="rId3"/>
          <a:srcRect l="3964" t="3818" b="9831"/>
          <a:stretch/>
        </p:blipFill>
        <p:spPr>
          <a:xfrm>
            <a:off x="1202775" y="1707563"/>
            <a:ext cx="3292482" cy="4189405"/>
          </a:xfrm>
          <a:prstGeom prst="rect">
            <a:avLst/>
          </a:prstGeom>
          <a:solidFill>
            <a:schemeClr val="bg1"/>
          </a:solidFill>
          <a:effectLst>
            <a:outerShdw blurRad="63500" sx="102000" sy="102000" algn="ctr" rotWithShape="0">
              <a:prstClr val="black">
                <a:alpha val="40000"/>
              </a:prstClr>
            </a:outerShdw>
          </a:effectLst>
        </p:spPr>
      </p:pic>
      <p:pic>
        <p:nvPicPr>
          <p:cNvPr id="7" name="Grafik 6">
            <a:extLst>
              <a:ext uri="{FF2B5EF4-FFF2-40B4-BE49-F238E27FC236}">
                <a16:creationId xmlns:a16="http://schemas.microsoft.com/office/drawing/2014/main" id="{492E1371-1268-64C1-D951-D36B57D1983A}"/>
              </a:ext>
            </a:extLst>
          </p:cNvPr>
          <p:cNvPicPr>
            <a:picLocks noChangeAspect="1"/>
          </p:cNvPicPr>
          <p:nvPr/>
        </p:nvPicPr>
        <p:blipFill rotWithShape="1">
          <a:blip r:embed="rId4">
            <a:clrChange>
              <a:clrFrom>
                <a:srgbClr val="000000">
                  <a:alpha val="0"/>
                </a:srgbClr>
              </a:clrFrom>
              <a:clrTo>
                <a:srgbClr val="000000">
                  <a:alpha val="0"/>
                </a:srgbClr>
              </a:clrTo>
            </a:clrChange>
          </a:blip>
          <a:srcRect l="3810" t="3818" r="155" b="9831"/>
          <a:stretch/>
        </p:blipFill>
        <p:spPr>
          <a:xfrm>
            <a:off x="4696023" y="1707563"/>
            <a:ext cx="3292482" cy="4189405"/>
          </a:xfrm>
          <a:prstGeom prst="rect">
            <a:avLst/>
          </a:prstGeom>
          <a:solidFill>
            <a:schemeClr val="bg1"/>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695543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644062" cy="603704"/>
          </a:xfrm>
        </p:spPr>
        <p:txBody>
          <a:bodyPr>
            <a:normAutofit fontScale="90000"/>
          </a:bodyPr>
          <a:lstStyle/>
          <a:p>
            <a:r>
              <a:rPr lang="de-DE" dirty="0"/>
              <a:t>Den Algorithmus sichern und flexibel anwenden</a:t>
            </a:r>
            <a:br>
              <a:rPr lang="de-DE" dirty="0"/>
            </a:br>
            <a:endParaRPr lang="de-DE" dirty="0"/>
          </a:p>
        </p:txBody>
      </p:sp>
      <p:sp>
        <p:nvSpPr>
          <p:cNvPr id="3" name="Textplatzhalter 2"/>
          <p:cNvSpPr>
            <a:spLocks noGrp="1"/>
          </p:cNvSpPr>
          <p:nvPr>
            <p:ph type="body" sz="quarter" idx="13"/>
          </p:nvPr>
        </p:nvSpPr>
        <p:spPr/>
        <p:txBody>
          <a:bodyPr/>
          <a:lstStyle/>
          <a:p>
            <a:r>
              <a:rPr lang="de-DE" dirty="0"/>
              <a:t>KERNBOTSCHAFT</a:t>
            </a:r>
          </a:p>
        </p:txBody>
      </p:sp>
      <p:sp>
        <p:nvSpPr>
          <p:cNvPr id="6" name="Foliennummernplatzhalter 5"/>
          <p:cNvSpPr>
            <a:spLocks noGrp="1"/>
          </p:cNvSpPr>
          <p:nvPr>
            <p:ph type="sldNum" sz="quarter" idx="12"/>
          </p:nvPr>
        </p:nvSpPr>
        <p:spPr/>
        <p:txBody>
          <a:bodyPr/>
          <a:lstStyle/>
          <a:p>
            <a:fld id="{C3752B7C-18A9-864D-BBCB-54A9F41B5594}" type="slidenum">
              <a:rPr lang="de-DE" smtClean="0"/>
              <a:pPr/>
              <a:t>75</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Lernende brauchen Gelegenheiten, Aufgaben zum schriftlichen Rechnen auszuführen und sicher zu rechnen.  </a:t>
            </a:r>
          </a:p>
        </p:txBody>
      </p:sp>
      <p:pic>
        <p:nvPicPr>
          <p:cNvPr id="1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34641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885531" cy="603704"/>
          </a:xfrm>
        </p:spPr>
        <p:txBody>
          <a:bodyPr>
            <a:normAutofit fontScale="90000"/>
          </a:bodyPr>
          <a:lstStyle/>
          <a:p>
            <a:r>
              <a:rPr lang="de-DE" dirty="0"/>
              <a:t>Den Algorithmus sichern und flexibel anwenden</a:t>
            </a:r>
            <a:br>
              <a:rPr lang="de-DE" dirty="0"/>
            </a:b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76</a:t>
            </a:fld>
            <a:endParaRPr lang="de-DE" dirty="0"/>
          </a:p>
        </p:txBody>
      </p:sp>
      <p:sp>
        <p:nvSpPr>
          <p:cNvPr id="8" name="Abgerundete rechteckige Legende 7">
            <a:extLst>
              <a:ext uri="{FF2B5EF4-FFF2-40B4-BE49-F238E27FC236}">
                <a16:creationId xmlns:a16="http://schemas.microsoft.com/office/drawing/2014/main" id="{4B2383DB-897D-3B92-A35E-DD627C41ADDF}"/>
              </a:ext>
            </a:extLst>
          </p:cNvPr>
          <p:cNvSpPr/>
          <p:nvPr/>
        </p:nvSpPr>
        <p:spPr>
          <a:xfrm>
            <a:off x="5435599" y="2133600"/>
            <a:ext cx="3083960" cy="2438400"/>
          </a:xfrm>
          <a:prstGeom prst="wedgeRoundRectCallout">
            <a:avLst>
              <a:gd name="adj1" fmla="val -118594"/>
              <a:gd name="adj2" fmla="val 47462"/>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latin typeface="Arial" panose="020B0604020202020204" pitchFamily="34" charset="0"/>
                <a:cs typeface="Arial" panose="020B0604020202020204" pitchFamily="34" charset="0"/>
              </a:rPr>
              <a:t>Aber nicht immer ist es schlau, schriftlich zu rechnen!</a:t>
            </a:r>
            <a:endParaRPr lang="de-DE" sz="2000" dirty="0">
              <a:latin typeface="Arial" panose="020B0604020202020204" pitchFamily="34" charset="0"/>
              <a:cs typeface="Arial" panose="020B0604020202020204" pitchFamily="34" charset="0"/>
            </a:endParaRPr>
          </a:p>
        </p:txBody>
      </p:sp>
      <p:pic>
        <p:nvPicPr>
          <p:cNvPr id="13" name="Grafik 12">
            <a:extLst>
              <a:ext uri="{FF2B5EF4-FFF2-40B4-BE49-F238E27FC236}">
                <a16:creationId xmlns:a16="http://schemas.microsoft.com/office/drawing/2014/main" id="{C136EEE5-323C-7606-BAF3-74263D227F47}"/>
              </a:ext>
            </a:extLst>
          </p:cNvPr>
          <p:cNvPicPr>
            <a:picLocks noChangeAspect="1"/>
          </p:cNvPicPr>
          <p:nvPr/>
        </p:nvPicPr>
        <p:blipFill rotWithShape="1">
          <a:blip r:embed="rId3"/>
          <a:srcRect b="37844"/>
          <a:stretch/>
        </p:blipFill>
        <p:spPr>
          <a:xfrm flipH="1">
            <a:off x="1116751" y="1895564"/>
            <a:ext cx="1843016" cy="3777844"/>
          </a:xfrm>
          <a:prstGeom prst="rect">
            <a:avLst/>
          </a:prstGeom>
        </p:spPr>
      </p:pic>
    </p:spTree>
    <p:extLst>
      <p:ext uri="{BB962C8B-B14F-4D97-AF65-F5344CB8AC3E}">
        <p14:creationId xmlns:p14="http://schemas.microsoft.com/office/powerpoint/2010/main" val="7531915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F0719B34-1AD1-6E13-CAB3-C9D06710BA5D}"/>
              </a:ext>
            </a:extLst>
          </p:cNvPr>
          <p:cNvSpPr>
            <a:spLocks noGrp="1"/>
          </p:cNvSpPr>
          <p:nvPr>
            <p:ph idx="1"/>
          </p:nvPr>
        </p:nvSpPr>
        <p:spPr>
          <a:xfrm>
            <a:off x="499636" y="1781943"/>
            <a:ext cx="8202767" cy="4428566"/>
          </a:xfrm>
          <a:solidFill>
            <a:srgbClr val="D9D9D9"/>
          </a:solidFill>
          <a:effectLst/>
        </p:spPr>
        <p:txBody>
          <a:bodyPr/>
          <a:lstStyle/>
          <a:p>
            <a:pPr lvl="0">
              <a:lnSpc>
                <a:spcPct val="115000"/>
              </a:lnSpc>
              <a:spcBef>
                <a:spcPts val="0"/>
              </a:spcBef>
              <a:spcAft>
                <a:spcPts val="0"/>
              </a:spcAft>
              <a:buNone/>
            </a:pPr>
            <a:r>
              <a:rPr lang="de" sz="1700" dirty="0">
                <a:solidFill>
                  <a:srgbClr val="6AA84F"/>
                </a:solidFill>
                <a:latin typeface="Comic Sans MS" panose="030F0702030302020204" pitchFamily="66" charset="0"/>
              </a:rPr>
              <a:t>Wie viel ist 701 – 698? </a:t>
            </a:r>
          </a:p>
          <a:p>
            <a:pPr lvl="0">
              <a:lnSpc>
                <a:spcPct val="115000"/>
              </a:lnSpc>
              <a:spcBef>
                <a:spcPts val="0"/>
              </a:spcBef>
              <a:spcAft>
                <a:spcPts val="0"/>
              </a:spcAft>
              <a:buNone/>
            </a:pPr>
            <a:r>
              <a:rPr lang="de" sz="1700" dirty="0">
                <a:latin typeface="Comic Sans MS" panose="030F0702030302020204" pitchFamily="66" charset="0"/>
              </a:rPr>
              <a:t>8 minus 1 gleich 7, 9 minus 0 gleich 9, 7 minus 6 gleich 1. 197! </a:t>
            </a:r>
          </a:p>
          <a:p>
            <a:pPr lvl="0">
              <a:lnSpc>
                <a:spcPct val="115000"/>
              </a:lnSpc>
              <a:spcBef>
                <a:spcPts val="0"/>
              </a:spcBef>
              <a:spcAft>
                <a:spcPts val="0"/>
              </a:spcAft>
              <a:buNone/>
            </a:pPr>
            <a:r>
              <a:rPr lang="de" sz="1700" dirty="0">
                <a:solidFill>
                  <a:srgbClr val="6AA84F"/>
                </a:solidFill>
                <a:latin typeface="Comic Sans MS" panose="030F0702030302020204" pitchFamily="66" charset="0"/>
              </a:rPr>
              <a:t>Kannst du das auch anders rechnen?</a:t>
            </a:r>
            <a:r>
              <a:rPr lang="de" sz="1700" dirty="0">
                <a:latin typeface="Comic Sans MS" panose="030F0702030302020204" pitchFamily="66" charset="0"/>
              </a:rPr>
              <a:t> </a:t>
            </a:r>
          </a:p>
          <a:p>
            <a:pPr lvl="0">
              <a:lnSpc>
                <a:spcPct val="115000"/>
              </a:lnSpc>
              <a:spcBef>
                <a:spcPts val="0"/>
              </a:spcBef>
              <a:spcAft>
                <a:spcPts val="0"/>
              </a:spcAft>
              <a:buNone/>
            </a:pPr>
            <a:r>
              <a:rPr lang="de" sz="1700" dirty="0">
                <a:latin typeface="Comic Sans MS" panose="030F0702030302020204" pitchFamily="66" charset="0"/>
              </a:rPr>
              <a:t>Ja. Von 698 bis 700 sind es 2 und von 701 bis 700 ist es 1, also sind´s 3.</a:t>
            </a:r>
          </a:p>
          <a:p>
            <a:pPr lvl="0">
              <a:lnSpc>
                <a:spcPct val="115000"/>
              </a:lnSpc>
              <a:spcBef>
                <a:spcPts val="0"/>
              </a:spcBef>
              <a:spcAft>
                <a:spcPts val="0"/>
              </a:spcAft>
              <a:buNone/>
            </a:pPr>
            <a:r>
              <a:rPr lang="de" sz="1700" dirty="0">
                <a:solidFill>
                  <a:srgbClr val="6AA84F"/>
                </a:solidFill>
                <a:latin typeface="Comic Sans MS" panose="030F0702030302020204" pitchFamily="66" charset="0"/>
              </a:rPr>
              <a:t>Mhm. Die selbe Aufgabe, aber zwei verschiedene Ergebnisse? </a:t>
            </a:r>
          </a:p>
          <a:p>
            <a:pPr lvl="0">
              <a:lnSpc>
                <a:spcPct val="115000"/>
              </a:lnSpc>
              <a:spcBef>
                <a:spcPts val="0"/>
              </a:spcBef>
              <a:spcAft>
                <a:spcPts val="0"/>
              </a:spcAft>
              <a:buNone/>
            </a:pPr>
            <a:r>
              <a:rPr lang="de" sz="1700" dirty="0">
                <a:latin typeface="Comic Sans MS" panose="030F0702030302020204" pitchFamily="66" charset="0"/>
              </a:rPr>
              <a:t>Mhm, weiß auch nicht. </a:t>
            </a:r>
          </a:p>
          <a:p>
            <a:pPr lvl="0">
              <a:lnSpc>
                <a:spcPct val="115000"/>
              </a:lnSpc>
              <a:spcBef>
                <a:spcPts val="0"/>
              </a:spcBef>
              <a:spcAft>
                <a:spcPts val="0"/>
              </a:spcAft>
              <a:buNone/>
            </a:pPr>
            <a:r>
              <a:rPr lang="de" sz="1700" dirty="0">
                <a:solidFill>
                  <a:srgbClr val="6AA84F"/>
                </a:solidFill>
                <a:latin typeface="Comic Sans MS" panose="030F0702030302020204" pitchFamily="66" charset="0"/>
              </a:rPr>
              <a:t>Kann denn Beides richtig sein?</a:t>
            </a:r>
            <a:r>
              <a:rPr lang="de" sz="1700" dirty="0">
                <a:latin typeface="Comic Sans MS" panose="030F0702030302020204" pitchFamily="66" charset="0"/>
              </a:rPr>
              <a:t> </a:t>
            </a:r>
          </a:p>
          <a:p>
            <a:pPr lvl="0">
              <a:lnSpc>
                <a:spcPct val="115000"/>
              </a:lnSpc>
              <a:spcBef>
                <a:spcPts val="0"/>
              </a:spcBef>
              <a:spcAft>
                <a:spcPts val="0"/>
              </a:spcAft>
              <a:buNone/>
            </a:pPr>
            <a:r>
              <a:rPr lang="de" sz="1700" dirty="0">
                <a:latin typeface="Comic Sans MS" panose="030F0702030302020204" pitchFamily="66" charset="0"/>
              </a:rPr>
              <a:t>Ne. </a:t>
            </a:r>
          </a:p>
          <a:p>
            <a:pPr lvl="0">
              <a:lnSpc>
                <a:spcPct val="115000"/>
              </a:lnSpc>
              <a:spcBef>
                <a:spcPts val="0"/>
              </a:spcBef>
              <a:spcAft>
                <a:spcPts val="0"/>
              </a:spcAft>
              <a:buNone/>
            </a:pPr>
            <a:r>
              <a:rPr lang="de" sz="1700" dirty="0">
                <a:solidFill>
                  <a:srgbClr val="6AA84F"/>
                </a:solidFill>
                <a:latin typeface="Comic Sans MS" panose="030F0702030302020204" pitchFamily="66" charset="0"/>
              </a:rPr>
              <a:t>Was denkst du denn, was stimmt?</a:t>
            </a:r>
            <a:r>
              <a:rPr lang="de" sz="1700" dirty="0">
                <a:latin typeface="Comic Sans MS" panose="030F0702030302020204" pitchFamily="66" charset="0"/>
              </a:rPr>
              <a:t> </a:t>
            </a:r>
          </a:p>
          <a:p>
            <a:pPr lvl="0">
              <a:lnSpc>
                <a:spcPct val="115000"/>
              </a:lnSpc>
              <a:spcBef>
                <a:spcPts val="0"/>
              </a:spcBef>
              <a:spcAft>
                <a:spcPts val="0"/>
              </a:spcAft>
              <a:buNone/>
            </a:pPr>
            <a:r>
              <a:rPr lang="de" sz="1700" dirty="0">
                <a:latin typeface="Comic Sans MS" panose="030F0702030302020204" pitchFamily="66" charset="0"/>
              </a:rPr>
              <a:t>Das da! (Er zeigt auf das schriftlich Gerechnete.) </a:t>
            </a:r>
          </a:p>
          <a:p>
            <a:pPr lvl="0">
              <a:lnSpc>
                <a:spcPct val="115000"/>
              </a:lnSpc>
              <a:spcBef>
                <a:spcPts val="0"/>
              </a:spcBef>
              <a:spcAft>
                <a:spcPts val="0"/>
              </a:spcAft>
              <a:buNone/>
            </a:pPr>
            <a:r>
              <a:rPr lang="de" sz="1700" dirty="0">
                <a:solidFill>
                  <a:srgbClr val="6AA84F"/>
                </a:solidFill>
                <a:latin typeface="Comic Sans MS" panose="030F0702030302020204" pitchFamily="66" charset="0"/>
              </a:rPr>
              <a:t>Warum glaubst du, dass das stimmt und das andere nicht?</a:t>
            </a:r>
            <a:r>
              <a:rPr lang="de" sz="1700" dirty="0">
                <a:latin typeface="Comic Sans MS" panose="030F0702030302020204" pitchFamily="66" charset="0"/>
              </a:rPr>
              <a:t> </a:t>
            </a:r>
          </a:p>
          <a:p>
            <a:pPr lvl="0">
              <a:lnSpc>
                <a:spcPct val="115000"/>
              </a:lnSpc>
              <a:spcBef>
                <a:spcPts val="0"/>
              </a:spcBef>
              <a:spcAft>
                <a:spcPts val="0"/>
              </a:spcAft>
              <a:buNone/>
            </a:pPr>
            <a:r>
              <a:rPr lang="de" sz="1700" dirty="0">
                <a:latin typeface="Comic Sans MS" panose="030F0702030302020204" pitchFamily="66" charset="0"/>
              </a:rPr>
              <a:t>Ja, weil das hier (zeigt auf das schriftlich Gerechnete) habe ich </a:t>
            </a:r>
            <a:endParaRPr lang="de-DE" sz="1700" dirty="0">
              <a:latin typeface="Comic Sans MS" panose="030F0702030302020204" pitchFamily="66" charset="0"/>
            </a:endParaRPr>
          </a:p>
          <a:p>
            <a:pPr lvl="0">
              <a:lnSpc>
                <a:spcPct val="115000"/>
              </a:lnSpc>
              <a:spcBef>
                <a:spcPts val="0"/>
              </a:spcBef>
              <a:spcAft>
                <a:spcPts val="0"/>
              </a:spcAft>
              <a:buNone/>
            </a:pPr>
            <a:r>
              <a:rPr lang="de" sz="1700" dirty="0">
                <a:latin typeface="Comic Sans MS" panose="030F0702030302020204" pitchFamily="66" charset="0"/>
              </a:rPr>
              <a:t>richtig ausgerechnet und das andere habe ich mir nur so hopp</a:t>
            </a:r>
            <a:r>
              <a:rPr lang="de-DE" sz="1700" dirty="0">
                <a:latin typeface="Comic Sans MS" panose="030F0702030302020204" pitchFamily="66" charset="0"/>
              </a:rPr>
              <a:t> </a:t>
            </a:r>
            <a:r>
              <a:rPr lang="de" sz="1700" dirty="0">
                <a:latin typeface="Comic Sans MS" panose="030F0702030302020204" pitchFamily="66" charset="0"/>
              </a:rPr>
              <a:t>di-hopp im Kopf überlegt.</a:t>
            </a:r>
          </a:p>
        </p:txBody>
      </p:sp>
      <p:sp>
        <p:nvSpPr>
          <p:cNvPr id="2" name="Titel 1">
            <a:extLst>
              <a:ext uri="{FF2B5EF4-FFF2-40B4-BE49-F238E27FC236}">
                <a16:creationId xmlns:a16="http://schemas.microsoft.com/office/drawing/2014/main" id="{14145F1E-B532-A52C-C6CA-27F981210C6A}"/>
              </a:ext>
            </a:extLst>
          </p:cNvPr>
          <p:cNvSpPr>
            <a:spLocks noGrp="1"/>
          </p:cNvSpPr>
          <p:nvPr>
            <p:ph type="title"/>
          </p:nvPr>
        </p:nvSpPr>
        <p:spPr>
          <a:xfrm>
            <a:off x="1096423" y="382774"/>
            <a:ext cx="7777413" cy="603704"/>
          </a:xfrm>
        </p:spPr>
        <p:txBody>
          <a:bodyPr>
            <a:normAutofit fontScale="90000"/>
          </a:bodyPr>
          <a:lstStyle/>
          <a:p>
            <a:r>
              <a:rPr lang="de-DE" dirty="0"/>
              <a:t>Den Algorithmus sichern und flexibel anwenden</a:t>
            </a:r>
            <a:br>
              <a:rPr lang="de-DE" dirty="0"/>
            </a:br>
            <a:endParaRPr lang="de-DE" dirty="0"/>
          </a:p>
        </p:txBody>
      </p:sp>
      <p:sp>
        <p:nvSpPr>
          <p:cNvPr id="3" name="Textplatzhalter 2">
            <a:extLst>
              <a:ext uri="{FF2B5EF4-FFF2-40B4-BE49-F238E27FC236}">
                <a16:creationId xmlns:a16="http://schemas.microsoft.com/office/drawing/2014/main" id="{513930AA-7A40-639F-07A9-1815D2A71D26}"/>
              </a:ext>
            </a:extLst>
          </p:cNvPr>
          <p:cNvSpPr>
            <a:spLocks noGrp="1"/>
          </p:cNvSpPr>
          <p:nvPr>
            <p:ph type="body" sz="quarter" idx="13"/>
          </p:nvPr>
        </p:nvSpPr>
        <p:spPr/>
        <p:txBody>
          <a:bodyPr/>
          <a:lstStyle/>
          <a:p>
            <a:r>
              <a:rPr lang="de-DE" dirty="0"/>
              <a:t>FLEXIBLER EINSATZ VON RECHENMETHODEN</a:t>
            </a:r>
          </a:p>
        </p:txBody>
      </p:sp>
      <p:sp>
        <p:nvSpPr>
          <p:cNvPr id="6" name="Foliennummernplatzhalter 5">
            <a:extLst>
              <a:ext uri="{FF2B5EF4-FFF2-40B4-BE49-F238E27FC236}">
                <a16:creationId xmlns:a16="http://schemas.microsoft.com/office/drawing/2014/main" id="{C556FFDF-A44D-8DBE-C2AD-D048BBA1D869}"/>
              </a:ext>
            </a:extLst>
          </p:cNvPr>
          <p:cNvSpPr>
            <a:spLocks noGrp="1"/>
          </p:cNvSpPr>
          <p:nvPr>
            <p:ph type="sldNum" sz="quarter" idx="12"/>
          </p:nvPr>
        </p:nvSpPr>
        <p:spPr/>
        <p:txBody>
          <a:bodyPr/>
          <a:lstStyle/>
          <a:p>
            <a:fld id="{C3752B7C-18A9-864D-BBCB-54A9F41B5594}" type="slidenum">
              <a:rPr lang="de-DE" smtClean="0"/>
              <a:pPr/>
              <a:t>77</a:t>
            </a:fld>
            <a:endParaRPr lang="de-DE" dirty="0"/>
          </a:p>
        </p:txBody>
      </p:sp>
      <p:graphicFrame>
        <p:nvGraphicFramePr>
          <p:cNvPr id="5" name="Tabelle 4">
            <a:extLst>
              <a:ext uri="{FF2B5EF4-FFF2-40B4-BE49-F238E27FC236}">
                <a16:creationId xmlns:a16="http://schemas.microsoft.com/office/drawing/2014/main" id="{848FA877-A00E-0F50-B1FF-C6E9E8E7C1D7}"/>
              </a:ext>
            </a:extLst>
          </p:cNvPr>
          <p:cNvGraphicFramePr>
            <a:graphicFrameLocks noGrp="1"/>
          </p:cNvGraphicFramePr>
          <p:nvPr>
            <p:extLst>
              <p:ext uri="{D42A27DB-BD31-4B8C-83A1-F6EECF244321}">
                <p14:modId xmlns:p14="http://schemas.microsoft.com/office/powerpoint/2010/main" val="842152402"/>
              </p:ext>
            </p:extLst>
          </p:nvPr>
        </p:nvGraphicFramePr>
        <p:xfrm>
          <a:off x="6886587" y="3326820"/>
          <a:ext cx="1432560" cy="1371600"/>
        </p:xfrm>
        <a:graphic>
          <a:graphicData uri="http://schemas.openxmlformats.org/drawingml/2006/table">
            <a:tbl>
              <a:tblPr firstRow="1" bandRow="1">
                <a:tableStyleId>{2D5ABB26-0587-4C30-8999-92F81FD0307C}</a:tableStyleId>
              </a:tblPr>
              <a:tblGrid>
                <a:gridCol w="358140">
                  <a:extLst>
                    <a:ext uri="{9D8B030D-6E8A-4147-A177-3AD203B41FA5}">
                      <a16:colId xmlns:a16="http://schemas.microsoft.com/office/drawing/2014/main" val="3546482249"/>
                    </a:ext>
                  </a:extLst>
                </a:gridCol>
                <a:gridCol w="358140">
                  <a:extLst>
                    <a:ext uri="{9D8B030D-6E8A-4147-A177-3AD203B41FA5}">
                      <a16:colId xmlns:a16="http://schemas.microsoft.com/office/drawing/2014/main" val="1526430305"/>
                    </a:ext>
                  </a:extLst>
                </a:gridCol>
                <a:gridCol w="358140">
                  <a:extLst>
                    <a:ext uri="{9D8B030D-6E8A-4147-A177-3AD203B41FA5}">
                      <a16:colId xmlns:a16="http://schemas.microsoft.com/office/drawing/2014/main" val="314673374"/>
                    </a:ext>
                  </a:extLst>
                </a:gridCol>
                <a:gridCol w="358140">
                  <a:extLst>
                    <a:ext uri="{9D8B030D-6E8A-4147-A177-3AD203B41FA5}">
                      <a16:colId xmlns:a16="http://schemas.microsoft.com/office/drawing/2014/main" val="3604678753"/>
                    </a:ext>
                  </a:extLst>
                </a:gridCol>
              </a:tblGrid>
              <a:tr h="324679">
                <a:tc>
                  <a:txBody>
                    <a:bodyPr/>
                    <a:lstStyle/>
                    <a:p>
                      <a:pPr algn="ctr"/>
                      <a:endParaRPr lang="de-DE" sz="2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2400" dirty="0">
                          <a:latin typeface="Comic Sans MS" panose="030F0702030302020204" pitchFamily="66"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2400" dirty="0">
                          <a:latin typeface="Comic Sans MS" panose="030F0702030302020204" pitchFamily="66"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2400" dirty="0">
                          <a:latin typeface="Comic Sans MS" panose="030F0702030302020204" pitchFamily="66"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4379239"/>
                  </a:ext>
                </a:extLst>
              </a:tr>
              <a:tr h="324679">
                <a:tc>
                  <a:txBody>
                    <a:bodyPr/>
                    <a:lstStyle/>
                    <a:p>
                      <a:pPr algn="ctr"/>
                      <a:r>
                        <a:rPr lang="de-DE" sz="2400" dirty="0">
                          <a:latin typeface="Comic Sans MS" panose="030F0702030302020204" pitchFamily="66"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2400" dirty="0">
                          <a:latin typeface="Comic Sans MS" panose="030F0702030302020204" pitchFamily="66"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2400" dirty="0">
                          <a:latin typeface="Comic Sans MS" panose="030F0702030302020204" pitchFamily="66"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2400" dirty="0">
                          <a:latin typeface="Comic Sans MS" panose="030F0702030302020204" pitchFamily="66"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854752"/>
                  </a:ext>
                </a:extLst>
              </a:tr>
              <a:tr h="324679">
                <a:tc>
                  <a:txBody>
                    <a:bodyPr/>
                    <a:lstStyle/>
                    <a:p>
                      <a:pPr algn="ctr"/>
                      <a:endParaRPr lang="de-DE" sz="2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2400" dirty="0">
                          <a:latin typeface="Comic Sans MS" panose="030F0702030302020204" pitchFamily="66"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2400" dirty="0">
                          <a:latin typeface="Comic Sans MS" panose="030F0702030302020204" pitchFamily="66"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2400" dirty="0">
                          <a:latin typeface="Comic Sans MS" panose="030F0702030302020204" pitchFamily="66"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7875337"/>
                  </a:ext>
                </a:extLst>
              </a:tr>
            </a:tbl>
          </a:graphicData>
        </a:graphic>
      </p:graphicFrame>
      <p:cxnSp>
        <p:nvCxnSpPr>
          <p:cNvPr id="10" name="Gerader Verbinder 9">
            <a:extLst>
              <a:ext uri="{FF2B5EF4-FFF2-40B4-BE49-F238E27FC236}">
                <a16:creationId xmlns:a16="http://schemas.microsoft.com/office/drawing/2014/main" id="{C53000DC-957A-9645-B934-783AD0C64D63}"/>
              </a:ext>
            </a:extLst>
          </p:cNvPr>
          <p:cNvCxnSpPr>
            <a:cxnSpLocks/>
          </p:cNvCxnSpPr>
          <p:nvPr/>
        </p:nvCxnSpPr>
        <p:spPr>
          <a:xfrm>
            <a:off x="6886587" y="4244976"/>
            <a:ext cx="143256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173355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145F1E-B532-A52C-C6CA-27F981210C6A}"/>
              </a:ext>
            </a:extLst>
          </p:cNvPr>
          <p:cNvSpPr>
            <a:spLocks noGrp="1"/>
          </p:cNvSpPr>
          <p:nvPr>
            <p:ph type="title"/>
          </p:nvPr>
        </p:nvSpPr>
        <p:spPr>
          <a:xfrm>
            <a:off x="1096423" y="382774"/>
            <a:ext cx="7777413" cy="603704"/>
          </a:xfrm>
        </p:spPr>
        <p:txBody>
          <a:bodyPr>
            <a:normAutofit fontScale="90000"/>
          </a:bodyPr>
          <a:lstStyle/>
          <a:p>
            <a:r>
              <a:rPr lang="de-DE" dirty="0"/>
              <a:t>Den Algorithmus sichern und flexibel anwenden</a:t>
            </a:r>
            <a:br>
              <a:rPr lang="de-DE" dirty="0"/>
            </a:br>
            <a:endParaRPr lang="de-DE" dirty="0"/>
          </a:p>
        </p:txBody>
      </p:sp>
      <p:sp>
        <p:nvSpPr>
          <p:cNvPr id="3" name="Textplatzhalter 2">
            <a:extLst>
              <a:ext uri="{FF2B5EF4-FFF2-40B4-BE49-F238E27FC236}">
                <a16:creationId xmlns:a16="http://schemas.microsoft.com/office/drawing/2014/main" id="{513930AA-7A40-639F-07A9-1815D2A71D26}"/>
              </a:ext>
            </a:extLst>
          </p:cNvPr>
          <p:cNvSpPr>
            <a:spLocks noGrp="1"/>
          </p:cNvSpPr>
          <p:nvPr>
            <p:ph type="body" sz="quarter" idx="13"/>
          </p:nvPr>
        </p:nvSpPr>
        <p:spPr/>
        <p:txBody>
          <a:bodyPr/>
          <a:lstStyle/>
          <a:p>
            <a:r>
              <a:rPr lang="de-DE" dirty="0"/>
              <a:t>FÖRDERUNG DES ZAHL- UND AUFGABENBLICKS</a:t>
            </a:r>
          </a:p>
        </p:txBody>
      </p:sp>
      <p:pic>
        <p:nvPicPr>
          <p:cNvPr id="8" name="Inhaltsplatzhalter 7">
            <a:extLst>
              <a:ext uri="{FF2B5EF4-FFF2-40B4-BE49-F238E27FC236}">
                <a16:creationId xmlns:a16="http://schemas.microsoft.com/office/drawing/2014/main" id="{BBB6E7C6-6355-0A90-B985-85EC06911330}"/>
              </a:ext>
            </a:extLst>
          </p:cNvPr>
          <p:cNvPicPr>
            <a:picLocks noGrp="1" noChangeAspect="1"/>
          </p:cNvPicPr>
          <p:nvPr>
            <p:ph idx="1"/>
          </p:nvPr>
        </p:nvPicPr>
        <p:blipFill rotWithShape="1">
          <a:blip r:embed="rId3"/>
          <a:srcRect b="5890"/>
          <a:stretch/>
        </p:blipFill>
        <p:spPr>
          <a:xfrm>
            <a:off x="1090206" y="4186800"/>
            <a:ext cx="2837165" cy="1785600"/>
          </a:xfrm>
          <a:effectLst>
            <a:outerShdw blurRad="63500" sx="102000" sy="102000" algn="ctr" rotWithShape="0">
              <a:prstClr val="black">
                <a:alpha val="40000"/>
              </a:prstClr>
            </a:outerShdw>
          </a:effectLst>
        </p:spPr>
      </p:pic>
      <p:sp>
        <p:nvSpPr>
          <p:cNvPr id="6" name="Foliennummernplatzhalter 5">
            <a:extLst>
              <a:ext uri="{FF2B5EF4-FFF2-40B4-BE49-F238E27FC236}">
                <a16:creationId xmlns:a16="http://schemas.microsoft.com/office/drawing/2014/main" id="{C556FFDF-A44D-8DBE-C2AD-D048BBA1D869}"/>
              </a:ext>
            </a:extLst>
          </p:cNvPr>
          <p:cNvSpPr>
            <a:spLocks noGrp="1"/>
          </p:cNvSpPr>
          <p:nvPr>
            <p:ph type="sldNum" sz="quarter" idx="12"/>
          </p:nvPr>
        </p:nvSpPr>
        <p:spPr/>
        <p:txBody>
          <a:bodyPr/>
          <a:lstStyle/>
          <a:p>
            <a:fld id="{C3752B7C-18A9-864D-BBCB-54A9F41B5594}" type="slidenum">
              <a:rPr lang="de-DE" smtClean="0"/>
              <a:pPr/>
              <a:t>78</a:t>
            </a:fld>
            <a:endParaRPr lang="de-DE" dirty="0"/>
          </a:p>
        </p:txBody>
      </p:sp>
      <p:sp>
        <p:nvSpPr>
          <p:cNvPr id="9" name="Textfeld 8">
            <a:extLst>
              <a:ext uri="{FF2B5EF4-FFF2-40B4-BE49-F238E27FC236}">
                <a16:creationId xmlns:a16="http://schemas.microsoft.com/office/drawing/2014/main" id="{F6D03C66-C734-0709-649C-35B881CDA2EB}"/>
              </a:ext>
            </a:extLst>
          </p:cNvPr>
          <p:cNvSpPr txBox="1"/>
          <p:nvPr/>
        </p:nvSpPr>
        <p:spPr>
          <a:xfrm>
            <a:off x="1093236" y="1639658"/>
            <a:ext cx="7687872" cy="2862322"/>
          </a:xfrm>
          <a:prstGeom prst="rect">
            <a:avLst/>
          </a:prstGeom>
          <a:noFill/>
        </p:spPr>
        <p:txBody>
          <a:bodyPr wrap="square" rtlCol="0">
            <a:spAutoFit/>
          </a:bodyPr>
          <a:lstStyle/>
          <a:p>
            <a:pPr>
              <a:lnSpc>
                <a:spcPct val="150000"/>
              </a:lnSpc>
            </a:pPr>
            <a:r>
              <a:rPr lang="de-DE" dirty="0"/>
              <a:t>Sensibilisierung für Zahl- und Aufgabenmerkmale und den reflektierten Einsatz der Rechenmethoden</a:t>
            </a:r>
          </a:p>
          <a:p>
            <a:pPr marL="285750" indent="-285750">
              <a:lnSpc>
                <a:spcPct val="150000"/>
              </a:lnSpc>
              <a:buFont typeface="Arial" panose="020B0604020202020204" pitchFamily="34" charset="0"/>
              <a:buChar char="•"/>
            </a:pPr>
            <a:r>
              <a:rPr lang="de-DE" dirty="0">
                <a:effectLst/>
              </a:rPr>
              <a:t>Aufgaben sortieren lassen (Im Kopf oder schriftlich?)</a:t>
            </a:r>
          </a:p>
          <a:p>
            <a:pPr marL="285750" indent="-285750">
              <a:lnSpc>
                <a:spcPct val="150000"/>
              </a:lnSpc>
              <a:buFont typeface="Arial" panose="020B0604020202020204" pitchFamily="34" charset="0"/>
              <a:buChar char="•"/>
            </a:pPr>
            <a:r>
              <a:rPr lang="de-DE" dirty="0"/>
              <a:t>B</a:t>
            </a:r>
            <a:r>
              <a:rPr lang="de-DE" dirty="0">
                <a:effectLst/>
              </a:rPr>
              <a:t>egründen formulieren (Warum im Kopf oder schriftlich?)</a:t>
            </a:r>
          </a:p>
          <a:p>
            <a:pPr marL="285750" indent="-285750">
              <a:lnSpc>
                <a:spcPct val="150000"/>
              </a:lnSpc>
              <a:buFont typeface="Arial" panose="020B0604020202020204" pitchFamily="34" charset="0"/>
              <a:buChar char="•"/>
            </a:pPr>
            <a:r>
              <a:rPr lang="de-DE" dirty="0"/>
              <a:t>weitere Aufgaben erfinden</a:t>
            </a:r>
          </a:p>
          <a:p>
            <a:pPr marL="285750" indent="-285750">
              <a:lnSpc>
                <a:spcPct val="150000"/>
              </a:lnSpc>
              <a:buFont typeface="Arial" panose="020B0604020202020204" pitchFamily="34" charset="0"/>
              <a:buChar char="•"/>
            </a:pPr>
            <a:r>
              <a:rPr lang="de-DE" dirty="0">
                <a:effectLst/>
              </a:rPr>
              <a:t>Rechenwege und Begründungen vergleichen lassen</a:t>
            </a:r>
          </a:p>
          <a:p>
            <a:endParaRPr lang="de-DE" dirty="0"/>
          </a:p>
        </p:txBody>
      </p:sp>
      <p:pic>
        <p:nvPicPr>
          <p:cNvPr id="16" name="Grafik 15">
            <a:extLst>
              <a:ext uri="{FF2B5EF4-FFF2-40B4-BE49-F238E27FC236}">
                <a16:creationId xmlns:a16="http://schemas.microsoft.com/office/drawing/2014/main" id="{162DBA2B-FD84-F7BE-EF9C-56774A8DD40F}"/>
              </a:ext>
            </a:extLst>
          </p:cNvPr>
          <p:cNvPicPr>
            <a:picLocks noChangeAspect="1"/>
          </p:cNvPicPr>
          <p:nvPr/>
        </p:nvPicPr>
        <p:blipFill>
          <a:blip r:embed="rId4"/>
          <a:stretch>
            <a:fillRect/>
          </a:stretch>
        </p:blipFill>
        <p:spPr>
          <a:xfrm>
            <a:off x="4572001" y="4187350"/>
            <a:ext cx="3796496" cy="1784426"/>
          </a:xfrm>
          <a:prstGeom prst="rect">
            <a:avLst/>
          </a:prstGeom>
          <a:effectLst>
            <a:outerShdw blurRad="63500" sx="102000" sy="102000" algn="ctr" rotWithShape="0">
              <a:prstClr val="black">
                <a:alpha val="40000"/>
              </a:prstClr>
            </a:outerShdw>
          </a:effectLst>
        </p:spPr>
      </p:pic>
      <p:sp>
        <p:nvSpPr>
          <p:cNvPr id="5" name="Textfeld 4">
            <a:extLst>
              <a:ext uri="{FF2B5EF4-FFF2-40B4-BE49-F238E27FC236}">
                <a16:creationId xmlns:a16="http://schemas.microsoft.com/office/drawing/2014/main" id="{2D476CAB-8F2B-A953-2A61-F87E02116923}"/>
              </a:ext>
            </a:extLst>
          </p:cNvPr>
          <p:cNvSpPr txBox="1"/>
          <p:nvPr/>
        </p:nvSpPr>
        <p:spPr>
          <a:xfrm>
            <a:off x="1622323" y="5940000"/>
            <a:ext cx="2736000" cy="276999"/>
          </a:xfrm>
          <a:prstGeom prst="rect">
            <a:avLst/>
          </a:prstGeom>
          <a:noFill/>
        </p:spPr>
        <p:txBody>
          <a:bodyPr wrap="square" rtlCol="0">
            <a:spAutoFit/>
          </a:bodyPr>
          <a:lstStyle/>
          <a:p>
            <a:r>
              <a:rPr lang="de-DE" sz="1200" b="0" i="0" strike="noStrike" dirty="0">
                <a:solidFill>
                  <a:srgbClr val="222222"/>
                </a:solidFill>
                <a:effectLst/>
                <a:latin typeface="Arial" panose="020B0604020202020204" pitchFamily="34" charset="0"/>
                <a:cs typeface="Arial" panose="020B0604020202020204" pitchFamily="34" charset="0"/>
              </a:rPr>
              <a:t>(https://</a:t>
            </a:r>
            <a:r>
              <a:rPr lang="de-DE" sz="1200" b="0" i="0" strike="noStrike" dirty="0" err="1">
                <a:solidFill>
                  <a:srgbClr val="222222"/>
                </a:solidFill>
                <a:effectLst/>
                <a:latin typeface="Arial" panose="020B0604020202020204" pitchFamily="34" charset="0"/>
                <a:cs typeface="Arial" panose="020B0604020202020204" pitchFamily="34" charset="0"/>
              </a:rPr>
              <a:t>pikas.dzlm.de</a:t>
            </a:r>
            <a:r>
              <a:rPr lang="de-DE" sz="1200" b="0" i="0" strike="noStrike" dirty="0">
                <a:solidFill>
                  <a:srgbClr val="222222"/>
                </a:solidFill>
                <a:effectLst/>
                <a:latin typeface="Arial" panose="020B0604020202020204" pitchFamily="34" charset="0"/>
                <a:cs typeface="Arial" panose="020B0604020202020204" pitchFamily="34" charset="0"/>
              </a:rPr>
              <a:t>/</a:t>
            </a:r>
            <a:r>
              <a:rPr lang="de-DE" sz="1200" b="0" i="0" strike="noStrike" dirty="0" err="1">
                <a:solidFill>
                  <a:srgbClr val="222222"/>
                </a:solidFill>
                <a:effectLst/>
                <a:latin typeface="Arial" panose="020B0604020202020204" pitchFamily="34" charset="0"/>
                <a:cs typeface="Arial" panose="020B0604020202020204" pitchFamily="34" charset="0"/>
              </a:rPr>
              <a:t>node</a:t>
            </a:r>
            <a:r>
              <a:rPr lang="de-DE" sz="1200" b="0" i="0" strike="noStrike" dirty="0">
                <a:solidFill>
                  <a:srgbClr val="222222"/>
                </a:solidFill>
                <a:effectLst/>
                <a:latin typeface="Arial" panose="020B0604020202020204" pitchFamily="34" charset="0"/>
                <a:cs typeface="Arial" panose="020B0604020202020204" pitchFamily="34" charset="0"/>
              </a:rPr>
              <a:t>/1573)</a:t>
            </a:r>
            <a:endParaRPr lang="de-DE" sz="1200" dirty="0">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00A50DF2-46A8-3B19-AA25-09EFAEB36EAC}"/>
              </a:ext>
            </a:extLst>
          </p:cNvPr>
          <p:cNvSpPr txBox="1"/>
          <p:nvPr/>
        </p:nvSpPr>
        <p:spPr>
          <a:xfrm>
            <a:off x="5752608" y="5971776"/>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a:t>
            </a:r>
            <a:r>
              <a:rPr lang="de-DE" sz="1200" b="0" i="0" strike="noStrike" dirty="0">
                <a:solidFill>
                  <a:srgbClr val="222222"/>
                </a:solidFill>
                <a:effectLst/>
                <a:latin typeface="Arial" panose="020B0604020202020204" pitchFamily="34" charset="0"/>
                <a:cs typeface="Arial" panose="020B0604020202020204" pitchFamily="34" charset="0"/>
              </a:rPr>
              <a:t>https://</a:t>
            </a:r>
            <a:r>
              <a:rPr lang="de-DE" sz="1200" b="0" i="0" strike="noStrike" dirty="0" err="1">
                <a:solidFill>
                  <a:srgbClr val="222222"/>
                </a:solidFill>
                <a:effectLst/>
                <a:latin typeface="Arial" panose="020B0604020202020204" pitchFamily="34" charset="0"/>
                <a:cs typeface="Arial" panose="020B0604020202020204" pitchFamily="34" charset="0"/>
              </a:rPr>
              <a:t>mahiko.dzlm.de</a:t>
            </a:r>
            <a:r>
              <a:rPr lang="de-DE" sz="1200" b="0" i="0" strike="noStrike" dirty="0">
                <a:solidFill>
                  <a:srgbClr val="222222"/>
                </a:solidFill>
                <a:effectLst/>
                <a:latin typeface="Arial" panose="020B0604020202020204" pitchFamily="34" charset="0"/>
                <a:cs typeface="Arial" panose="020B0604020202020204" pitchFamily="34" charset="0"/>
              </a:rPr>
              <a:t>/</a:t>
            </a:r>
            <a:r>
              <a:rPr lang="de-DE" sz="1200" b="0" i="0" strike="noStrike" dirty="0" err="1">
                <a:solidFill>
                  <a:srgbClr val="222222"/>
                </a:solidFill>
                <a:effectLst/>
                <a:latin typeface="Arial" panose="020B0604020202020204" pitchFamily="34" charset="0"/>
                <a:cs typeface="Arial" panose="020B0604020202020204" pitchFamily="34" charset="0"/>
              </a:rPr>
              <a:t>node</a:t>
            </a:r>
            <a:r>
              <a:rPr lang="de-DE" sz="1200" b="0" i="0" strike="noStrike" dirty="0">
                <a:solidFill>
                  <a:srgbClr val="222222"/>
                </a:solidFill>
                <a:effectLst/>
                <a:latin typeface="Arial" panose="020B0604020202020204" pitchFamily="34" charset="0"/>
                <a:cs typeface="Arial" panose="020B0604020202020204" pitchFamily="34" charset="0"/>
              </a:rPr>
              <a:t>/177</a:t>
            </a:r>
            <a:r>
              <a:rPr lang="de-DE" sz="1200" dirty="0">
                <a:latin typeface="Arial" panose="020B0604020202020204" pitchFamily="34" charset="0"/>
                <a:cs typeface="Arial" panose="020B0604020202020204" pitchFamily="34" charset="0"/>
              </a:rPr>
              <a:t>)</a:t>
            </a:r>
            <a:endParaRPr lang="de-DE" sz="1200" b="0" i="0" u="none" strike="noStrike"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02593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644062" cy="603704"/>
          </a:xfrm>
        </p:spPr>
        <p:txBody>
          <a:bodyPr>
            <a:normAutofit fontScale="90000"/>
          </a:bodyPr>
          <a:lstStyle/>
          <a:p>
            <a:r>
              <a:rPr kumimoji="0" lang="de-DE"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Den Algorithmus sichern und flexibel anwenden</a:t>
            </a:r>
            <a:endParaRPr lang="de-DE" dirty="0"/>
          </a:p>
        </p:txBody>
      </p:sp>
      <p:sp>
        <p:nvSpPr>
          <p:cNvPr id="3" name="Textplatzhalter 2"/>
          <p:cNvSpPr>
            <a:spLocks noGrp="1"/>
          </p:cNvSpPr>
          <p:nvPr>
            <p:ph type="body" sz="quarter" idx="13"/>
          </p:nvPr>
        </p:nvSpPr>
        <p:spPr/>
        <p:txBody>
          <a:bodyPr/>
          <a:lstStyle/>
          <a:p>
            <a:r>
              <a:rPr lang="de-DE" dirty="0"/>
              <a:t>KERNBOTSCHAFT</a:t>
            </a:r>
          </a:p>
        </p:txBody>
      </p:sp>
      <p:sp>
        <p:nvSpPr>
          <p:cNvPr id="6" name="Foliennummernplatzhalter 5"/>
          <p:cNvSpPr>
            <a:spLocks noGrp="1"/>
          </p:cNvSpPr>
          <p:nvPr>
            <p:ph type="sldNum" sz="quarter" idx="12"/>
          </p:nvPr>
        </p:nvSpPr>
        <p:spPr/>
        <p:txBody>
          <a:bodyPr/>
          <a:lstStyle/>
          <a:p>
            <a:fld id="{C3752B7C-18A9-864D-BBCB-54A9F41B5594}" type="slidenum">
              <a:rPr lang="de-DE" smtClean="0"/>
              <a:pPr/>
              <a:t>79</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Lernende brauchen Gelegenheiten, flexibel zwischen verschiedenen Rechenmethoden zu entscheiden und diese einzusetzen.</a:t>
            </a:r>
          </a:p>
        </p:txBody>
      </p:sp>
      <p:pic>
        <p:nvPicPr>
          <p:cNvPr id="1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9849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b="1" dirty="0"/>
              <a:t>Rückblick</a:t>
            </a:r>
          </a:p>
          <a:p>
            <a:r>
              <a:rPr lang="de-DE" dirty="0"/>
              <a:t>Bedeutung und Kompetenzerwartungen</a:t>
            </a:r>
          </a:p>
          <a:p>
            <a:r>
              <a:rPr lang="de-DE" dirty="0"/>
              <a:t>Die schriftlichen Subtraktionsverfahren</a:t>
            </a:r>
          </a:p>
          <a:p>
            <a:r>
              <a:rPr lang="de-DE" dirty="0"/>
              <a:t>Den Algorithmus verstehen</a:t>
            </a:r>
          </a:p>
          <a:p>
            <a:r>
              <a:rPr lang="de-DE" dirty="0"/>
              <a:t>Den Algorithmus sicher und flexibel anwenden</a:t>
            </a:r>
          </a:p>
          <a:p>
            <a:pPr marL="0" indent="0">
              <a:buNone/>
            </a:pPr>
            <a:r>
              <a:rPr lang="de-DE" dirty="0"/>
              <a:t> </a:t>
            </a:r>
          </a:p>
          <a:p>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Tree>
    <p:extLst>
      <p:ext uri="{BB962C8B-B14F-4D97-AF65-F5344CB8AC3E}">
        <p14:creationId xmlns:p14="http://schemas.microsoft.com/office/powerpoint/2010/main" val="40124146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0761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7085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065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EF754-95C9-15BD-ABD5-E6261433F77B}"/>
              </a:ext>
            </a:extLst>
          </p:cNvPr>
          <p:cNvSpPr>
            <a:spLocks noGrp="1"/>
          </p:cNvSpPr>
          <p:nvPr>
            <p:ph type="title"/>
          </p:nvPr>
        </p:nvSpPr>
        <p:spPr/>
        <p:txBody>
          <a:bodyPr/>
          <a:lstStyle/>
          <a:p>
            <a:r>
              <a:rPr lang="de-DE" dirty="0"/>
              <a:t>Literatur</a:t>
            </a:r>
          </a:p>
        </p:txBody>
      </p:sp>
      <p:sp>
        <p:nvSpPr>
          <p:cNvPr id="5" name="Datumsplatzhalter 4">
            <a:extLst>
              <a:ext uri="{FF2B5EF4-FFF2-40B4-BE49-F238E27FC236}">
                <a16:creationId xmlns:a16="http://schemas.microsoft.com/office/drawing/2014/main" id="{A1CCEF76-AAFE-C71D-9C05-87E2D28E5766}"/>
              </a:ext>
            </a:extLst>
          </p:cNvPr>
          <p:cNvSpPr>
            <a:spLocks noGrp="1"/>
          </p:cNvSpPr>
          <p:nvPr>
            <p:ph type="dt" sz="half" idx="10"/>
          </p:nvPr>
        </p:nvSpPr>
        <p:spPr/>
        <p:txBody>
          <a:bodyPr/>
          <a:lstStyle/>
          <a:p>
            <a:pPr>
              <a:lnSpc>
                <a:spcPct val="150000"/>
              </a:lnSpc>
            </a:pPr>
            <a:fld id="{292A109E-56AA-D14A-AC22-1E2AFB454280}" type="datetime6">
              <a:rPr lang="de-DE" smtClean="0"/>
              <a:t>April 24</a:t>
            </a:fld>
            <a:endParaRPr lang="de-DE" dirty="0"/>
          </a:p>
        </p:txBody>
      </p:sp>
      <p:sp>
        <p:nvSpPr>
          <p:cNvPr id="6" name="Foliennummernplatzhalter 5">
            <a:extLst>
              <a:ext uri="{FF2B5EF4-FFF2-40B4-BE49-F238E27FC236}">
                <a16:creationId xmlns:a16="http://schemas.microsoft.com/office/drawing/2014/main" id="{E87704E3-4B6D-7B8B-C5DF-CF38F45B5857}"/>
              </a:ext>
            </a:extLst>
          </p:cNvPr>
          <p:cNvSpPr>
            <a:spLocks noGrp="1"/>
          </p:cNvSpPr>
          <p:nvPr>
            <p:ph type="sldNum" sz="quarter" idx="12"/>
          </p:nvPr>
        </p:nvSpPr>
        <p:spPr/>
        <p:txBody>
          <a:bodyPr/>
          <a:lstStyle/>
          <a:p>
            <a:fld id="{C3752B7C-18A9-864D-BBCB-54A9F41B5594}" type="slidenum">
              <a:rPr lang="de-DE" smtClean="0"/>
              <a:pPr/>
              <a:t>83</a:t>
            </a:fld>
            <a:endParaRPr lang="de-DE" dirty="0"/>
          </a:p>
        </p:txBody>
      </p:sp>
      <p:sp>
        <p:nvSpPr>
          <p:cNvPr id="3" name="Inhaltsplatzhalter 2"/>
          <p:cNvSpPr>
            <a:spLocks noGrp="1"/>
          </p:cNvSpPr>
          <p:nvPr>
            <p:ph idx="1"/>
          </p:nvPr>
        </p:nvSpPr>
        <p:spPr>
          <a:xfrm>
            <a:off x="580260" y="1267597"/>
            <a:ext cx="8158625" cy="4418617"/>
          </a:xfrm>
        </p:spPr>
        <p:txBody>
          <a:bodyPr/>
          <a:lstStyle/>
          <a:p>
            <a:pPr>
              <a:lnSpc>
                <a:spcPct val="100000"/>
              </a:lnSpc>
            </a:pPr>
            <a:r>
              <a:rPr lang="de-DE" sz="1400" dirty="0"/>
              <a:t>Götze, D., Selter, C. &amp; </a:t>
            </a:r>
            <a:r>
              <a:rPr lang="de-DE" sz="1400" dirty="0" err="1"/>
              <a:t>Zannetin</a:t>
            </a:r>
            <a:r>
              <a:rPr lang="de-DE" sz="1400" dirty="0"/>
              <a:t>, E. (2019). </a:t>
            </a:r>
            <a:r>
              <a:rPr lang="de-DE" sz="1400" i="1" dirty="0"/>
              <a:t>Das Kira-Buch. Kinder rechnen anders</a:t>
            </a:r>
            <a:r>
              <a:rPr lang="de-DE" sz="1400" dirty="0"/>
              <a:t>. Kallmeyer.</a:t>
            </a:r>
          </a:p>
          <a:p>
            <a:pPr>
              <a:lnSpc>
                <a:spcPct val="100000"/>
              </a:lnSpc>
            </a:pPr>
            <a:r>
              <a:rPr lang="de-DE" sz="1400" dirty="0">
                <a:ea typeface="Calibri" charset="0"/>
              </a:rPr>
              <a:t>Krauthausen, G. (1993). Kopfrechnen, halbschriftliches Rechnen, schriftliche Normalverfahren, Taschenrechner: Für eine Neubestimmung des Stellenwertes der vier Rechenmethoden, </a:t>
            </a:r>
            <a:r>
              <a:rPr lang="de-DE" sz="1400" i="1" dirty="0">
                <a:ea typeface="Calibri" charset="0"/>
              </a:rPr>
              <a:t>Journal für Mathematikdidaktik 14</a:t>
            </a:r>
            <a:r>
              <a:rPr lang="de-DE" sz="1400" dirty="0">
                <a:ea typeface="Calibri" charset="0"/>
              </a:rPr>
              <a:t>(3/4), 189–219.</a:t>
            </a:r>
          </a:p>
          <a:p>
            <a:pPr>
              <a:lnSpc>
                <a:spcPct val="100000"/>
              </a:lnSpc>
            </a:pPr>
            <a:r>
              <a:rPr lang="de-DE" sz="1400" dirty="0"/>
              <a:t>Ministerium für Schule und Bildung des Landes NRW (2021). </a:t>
            </a:r>
            <a:r>
              <a:rPr lang="de-DE" sz="1400" i="1" dirty="0"/>
              <a:t>Lehrpläne für die Primarstufe in Nordrhein-Westfalen</a:t>
            </a:r>
            <a:r>
              <a:rPr lang="de-DE" sz="1400" dirty="0"/>
              <a:t>. https://</a:t>
            </a:r>
            <a:r>
              <a:rPr lang="de-DE" sz="1400" dirty="0" err="1"/>
              <a:t>www.schulentwicklung.nrw.de</a:t>
            </a:r>
            <a:r>
              <a:rPr lang="de-DE" sz="1400" dirty="0"/>
              <a:t>/</a:t>
            </a:r>
            <a:r>
              <a:rPr lang="de-DE" sz="1400" dirty="0" err="1"/>
              <a:t>lehrplaene</a:t>
            </a:r>
            <a:r>
              <a:rPr lang="de-DE" sz="1400" dirty="0"/>
              <a:t>/</a:t>
            </a:r>
            <a:r>
              <a:rPr lang="de-DE" sz="1400" dirty="0" err="1"/>
              <a:t>upload</a:t>
            </a:r>
            <a:r>
              <a:rPr lang="de-DE" sz="1400" dirty="0"/>
              <a:t>/</a:t>
            </a:r>
            <a:r>
              <a:rPr lang="de-DE" sz="1400" dirty="0" err="1"/>
              <a:t>klp_PS</a:t>
            </a:r>
            <a:r>
              <a:rPr lang="de-DE" sz="1400" dirty="0"/>
              <a:t>/ps_lp_sammelband_2021_08_02.pdf </a:t>
            </a:r>
          </a:p>
          <a:p>
            <a:pPr>
              <a:lnSpc>
                <a:spcPct val="100000"/>
              </a:lnSpc>
            </a:pPr>
            <a:r>
              <a:rPr lang="de-DE" sz="1400" dirty="0"/>
              <a:t>Padberg, F. &amp; Benz, C. (2021). </a:t>
            </a:r>
            <a:r>
              <a:rPr lang="de-DE" sz="1400" i="1" dirty="0"/>
              <a:t>Didaktik der Arithmetik. Fundiert, vielseitig, praxisnah</a:t>
            </a:r>
            <a:r>
              <a:rPr lang="de-DE" sz="1400" dirty="0"/>
              <a:t> (5. Aufl.). Springer Spektrum.</a:t>
            </a:r>
          </a:p>
          <a:p>
            <a:pPr>
              <a:lnSpc>
                <a:spcPct val="100000"/>
              </a:lnSpc>
            </a:pPr>
            <a:r>
              <a:rPr lang="de-DE" sz="1400" dirty="0"/>
              <a:t>Selter, C. &amp; </a:t>
            </a:r>
            <a:r>
              <a:rPr lang="de-DE" sz="1400" dirty="0" err="1"/>
              <a:t>Zannetin</a:t>
            </a:r>
            <a:r>
              <a:rPr lang="de-DE" sz="1400" dirty="0"/>
              <a:t>, E. (2019). </a:t>
            </a:r>
            <a:r>
              <a:rPr lang="de-DE" sz="1400" i="1" dirty="0"/>
              <a:t>Mathematik unterrichten in der Grundschule </a:t>
            </a:r>
            <a:r>
              <a:rPr lang="de-DE" sz="1400" dirty="0"/>
              <a:t>(2. Aufl.)</a:t>
            </a:r>
            <a:r>
              <a:rPr lang="de-DE" sz="1400" i="1" dirty="0"/>
              <a:t>.</a:t>
            </a:r>
            <a:r>
              <a:rPr lang="de-DE" sz="1400" dirty="0"/>
              <a:t> Kallmeyer.</a:t>
            </a:r>
          </a:p>
        </p:txBody>
      </p:sp>
    </p:spTree>
    <p:extLst>
      <p:ext uri="{BB962C8B-B14F-4D97-AF65-F5344CB8AC3E}">
        <p14:creationId xmlns:p14="http://schemas.microsoft.com/office/powerpoint/2010/main" val="27335211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5D7A-4A34-4187-8E6B-2F385E931F49}"/>
              </a:ext>
            </a:extLst>
          </p:cNvPr>
          <p:cNvSpPr>
            <a:spLocks noGrp="1"/>
          </p:cNvSpPr>
          <p:nvPr>
            <p:ph type="title"/>
          </p:nvPr>
        </p:nvSpPr>
        <p:spPr/>
        <p:txBody>
          <a:bodyPr/>
          <a:lstStyle/>
          <a:p>
            <a:r>
              <a:rPr lang="de-DE" dirty="0"/>
              <a:t>Literatur</a:t>
            </a:r>
          </a:p>
        </p:txBody>
      </p:sp>
      <p:sp>
        <p:nvSpPr>
          <p:cNvPr id="4" name="Inhaltsplatzhalter 3">
            <a:extLst>
              <a:ext uri="{FF2B5EF4-FFF2-40B4-BE49-F238E27FC236}">
                <a16:creationId xmlns:a16="http://schemas.microsoft.com/office/drawing/2014/main" id="{B87C6A2E-9BEF-4271-9C38-DCFED90F3EA1}"/>
              </a:ext>
            </a:extLst>
          </p:cNvPr>
          <p:cNvSpPr>
            <a:spLocks noGrp="1"/>
          </p:cNvSpPr>
          <p:nvPr>
            <p:ph idx="1"/>
          </p:nvPr>
        </p:nvSpPr>
        <p:spPr>
          <a:xfrm>
            <a:off x="628650" y="1652658"/>
            <a:ext cx="7935089" cy="4846485"/>
          </a:xfrm>
        </p:spPr>
        <p:txBody>
          <a:bodyPr/>
          <a:lstStyle/>
          <a:p>
            <a:pPr>
              <a:lnSpc>
                <a:spcPct val="114000"/>
              </a:lnSpc>
              <a:spcBef>
                <a:spcPts val="400"/>
              </a:spcBef>
            </a:pPr>
            <a:endParaRPr lang="de-DE" dirty="0"/>
          </a:p>
          <a:p>
            <a:pPr>
              <a:lnSpc>
                <a:spcPct val="114000"/>
              </a:lnSpc>
              <a:spcBef>
                <a:spcPts val="400"/>
              </a:spcBef>
            </a:pPr>
            <a:endParaRPr lang="de-DE" dirty="0"/>
          </a:p>
          <a:p>
            <a:pPr>
              <a:lnSpc>
                <a:spcPct val="114000"/>
              </a:lnSpc>
              <a:spcBef>
                <a:spcPts val="400"/>
              </a:spcBef>
            </a:pPr>
            <a:endParaRPr lang="de-DE" sz="1600" dirty="0"/>
          </a:p>
          <a:p>
            <a:pPr>
              <a:lnSpc>
                <a:spcPct val="114000"/>
              </a:lnSpc>
              <a:spcBef>
                <a:spcPts val="400"/>
              </a:spcBef>
            </a:pPr>
            <a:endParaRPr lang="de-DE" sz="1600" dirty="0"/>
          </a:p>
          <a:p>
            <a:pPr>
              <a:lnSpc>
                <a:spcPct val="114000"/>
              </a:lnSpc>
              <a:spcBef>
                <a:spcPts val="400"/>
              </a:spcBef>
            </a:pPr>
            <a:endParaRPr lang="de-DE" sz="1600" dirty="0">
              <a:solidFill>
                <a:schemeClr val="bg1"/>
              </a:solidFill>
            </a:endParaRPr>
          </a:p>
          <a:p>
            <a:pPr>
              <a:lnSpc>
                <a:spcPct val="114000"/>
              </a:lnSpc>
              <a:spcBef>
                <a:spcPts val="400"/>
              </a:spcBef>
            </a:pPr>
            <a:endParaRPr lang="de-DE" sz="1600" dirty="0"/>
          </a:p>
          <a:p>
            <a:pPr marL="0" indent="0">
              <a:lnSpc>
                <a:spcPct val="114000"/>
              </a:lnSpc>
              <a:spcBef>
                <a:spcPts val="400"/>
              </a:spcBef>
              <a:buNone/>
            </a:pPr>
            <a:endParaRPr lang="de-DE" sz="1600" dirty="0">
              <a:solidFill>
                <a:srgbClr val="FF0000"/>
              </a:solidFill>
            </a:endParaRPr>
          </a:p>
          <a:p>
            <a:pPr>
              <a:lnSpc>
                <a:spcPct val="114000"/>
              </a:lnSpc>
              <a:spcBef>
                <a:spcPts val="400"/>
              </a:spcBef>
            </a:pPr>
            <a:endParaRPr lang="de-DE" dirty="0">
              <a:solidFill>
                <a:srgbClr val="FF0000"/>
              </a:solidFill>
            </a:endParaRPr>
          </a:p>
          <a:p>
            <a:pPr marL="0" indent="0">
              <a:lnSpc>
                <a:spcPct val="114000"/>
              </a:lnSpc>
              <a:spcBef>
                <a:spcPts val="400"/>
              </a:spcBef>
              <a:buNone/>
            </a:pPr>
            <a:endParaRPr lang="de-DE" dirty="0"/>
          </a:p>
        </p:txBody>
      </p:sp>
      <p:sp>
        <p:nvSpPr>
          <p:cNvPr id="5" name="Datumsplatzhalter 4">
            <a:extLst>
              <a:ext uri="{FF2B5EF4-FFF2-40B4-BE49-F238E27FC236}">
                <a16:creationId xmlns:a16="http://schemas.microsoft.com/office/drawing/2014/main"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62DB0033-F809-4869-AE2F-A16092D3B584}"/>
              </a:ext>
            </a:extLst>
          </p:cNvPr>
          <p:cNvSpPr>
            <a:spLocks noGrp="1"/>
          </p:cNvSpPr>
          <p:nvPr>
            <p:ph type="sldNum" sz="quarter" idx="12"/>
          </p:nvPr>
        </p:nvSpPr>
        <p:spPr/>
        <p:txBody>
          <a:bodyPr/>
          <a:lstStyle/>
          <a:p>
            <a:fld id="{C3752B7C-18A9-864D-BBCB-54A9F41B5594}" type="slidenum">
              <a:rPr lang="de-DE" smtClean="0"/>
              <a:pPr/>
              <a:t>84</a:t>
            </a:fld>
            <a:endParaRPr lang="de-DE" dirty="0"/>
          </a:p>
        </p:txBody>
      </p:sp>
      <p:sp>
        <p:nvSpPr>
          <p:cNvPr id="8" name="Textplatzhalter 7">
            <a:extLst>
              <a:ext uri="{FF2B5EF4-FFF2-40B4-BE49-F238E27FC236}">
                <a16:creationId xmlns:a16="http://schemas.microsoft.com/office/drawing/2014/main" id="{62EFF2F1-C3AA-E659-9E83-09E68BF47B12}"/>
              </a:ext>
            </a:extLst>
          </p:cNvPr>
          <p:cNvSpPr>
            <a:spLocks noGrp="1"/>
          </p:cNvSpPr>
          <p:nvPr>
            <p:ph type="body" sz="quarter" idx="13"/>
          </p:nvPr>
        </p:nvSpPr>
        <p:spPr/>
        <p:txBody>
          <a:bodyPr/>
          <a:lstStyle/>
          <a:p>
            <a:r>
              <a:rPr lang="de-DE" dirty="0"/>
              <a:t>VIDEOVERWEISE</a:t>
            </a:r>
          </a:p>
        </p:txBody>
      </p:sp>
      <p:sp>
        <p:nvSpPr>
          <p:cNvPr id="7" name="Inhaltsplatzhalter 3">
            <a:extLst>
              <a:ext uri="{FF2B5EF4-FFF2-40B4-BE49-F238E27FC236}">
                <a16:creationId xmlns:a16="http://schemas.microsoft.com/office/drawing/2014/main" id="{B87C6A2E-9BEF-4271-9C38-DCFED90F3EA1}"/>
              </a:ext>
            </a:extLst>
          </p:cNvPr>
          <p:cNvSpPr txBox="1">
            <a:spLocks/>
          </p:cNvSpPr>
          <p:nvPr/>
        </p:nvSpPr>
        <p:spPr>
          <a:xfrm>
            <a:off x="580260" y="1652658"/>
            <a:ext cx="8038639" cy="4846485"/>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Bef>
                <a:spcPts val="200"/>
              </a:spcBef>
            </a:pPr>
            <a:r>
              <a:rPr lang="de-DE" sz="1400" dirty="0"/>
              <a:t>KIRA Halbschriftliche Subtraktion „Indira“ (</a:t>
            </a:r>
            <a:r>
              <a:rPr lang="de-DE" sz="1400" dirty="0">
                <a:hlinkClick r:id="rId3"/>
              </a:rPr>
              <a:t>https://kira.dzlm.de/node/463</a:t>
            </a:r>
            <a:r>
              <a:rPr lang="de-DE" sz="1400" dirty="0"/>
              <a:t>)</a:t>
            </a:r>
          </a:p>
          <a:p>
            <a:pPr>
              <a:lnSpc>
                <a:spcPct val="114000"/>
              </a:lnSpc>
              <a:spcBef>
                <a:spcPts val="200"/>
              </a:spcBef>
            </a:pPr>
            <a:r>
              <a:rPr lang="de-DE" sz="1400" dirty="0"/>
              <a:t>KIRA Halbschriftliche Subtraktion „Melanie“ (</a:t>
            </a:r>
            <a:r>
              <a:rPr lang="de-DE" sz="1400" dirty="0">
                <a:hlinkClick r:id="rId4"/>
              </a:rPr>
              <a:t>https://kira.dzlm.de/node/464</a:t>
            </a:r>
            <a:r>
              <a:rPr lang="de-DE" sz="1400" dirty="0"/>
              <a:t>)</a:t>
            </a:r>
          </a:p>
          <a:p>
            <a:pPr>
              <a:lnSpc>
                <a:spcPct val="114000"/>
              </a:lnSpc>
              <a:spcBef>
                <a:spcPts val="200"/>
              </a:spcBef>
            </a:pPr>
            <a:r>
              <a:rPr lang="de-DE" sz="1400" dirty="0" err="1"/>
              <a:t>Mahiko</a:t>
            </a:r>
            <a:r>
              <a:rPr lang="de-DE" sz="1400" dirty="0"/>
              <a:t>-Lernvideo 1 „Schriftliche Subtraktion – Subtraktionsaufgaben schriftlich lösen (Strategie Entbündeln)“ (</a:t>
            </a:r>
            <a:r>
              <a:rPr lang="de-DE" sz="1400" dirty="0">
                <a:hlinkClick r:id="rId5"/>
              </a:rPr>
              <a:t>https://mahiko.dzlm.de/node/437</a:t>
            </a:r>
            <a:r>
              <a:rPr lang="de-DE" sz="1400" dirty="0"/>
              <a:t>)</a:t>
            </a:r>
          </a:p>
          <a:p>
            <a:pPr>
              <a:lnSpc>
                <a:spcPct val="114000"/>
              </a:lnSpc>
              <a:spcBef>
                <a:spcPts val="200"/>
              </a:spcBef>
            </a:pPr>
            <a:r>
              <a:rPr lang="de-DE" sz="1400" dirty="0" err="1"/>
              <a:t>Mahiko</a:t>
            </a:r>
            <a:r>
              <a:rPr lang="de-DE" sz="1400" dirty="0"/>
              <a:t>-Lernvideo 3 „Schriftliche Subtraktion – Aufgabe mit zwei Subtrahenden Strategie Entbündeln)“ (</a:t>
            </a:r>
            <a:r>
              <a:rPr lang="de-DE" sz="1400" dirty="0">
                <a:hlinkClick r:id="rId6"/>
              </a:rPr>
              <a:t>https://mahiko.dzlm.de/node/461</a:t>
            </a:r>
            <a:r>
              <a:rPr lang="de-DE" sz="1400" dirty="0"/>
              <a:t>)</a:t>
            </a:r>
          </a:p>
          <a:p>
            <a:pPr>
              <a:lnSpc>
                <a:spcPct val="114000"/>
              </a:lnSpc>
              <a:spcBef>
                <a:spcPts val="200"/>
              </a:spcBef>
            </a:pPr>
            <a:r>
              <a:rPr lang="de-DE" sz="1400" dirty="0"/>
              <a:t>PIKAS „‘Vom halbschriftlichen zum schriftlichen Subtrahieren‘ – Eine Doppelstunde zur verständigen Einführung des Algorithmus am Beispiel des </a:t>
            </a:r>
            <a:r>
              <a:rPr lang="de-DE" sz="1400" dirty="0" err="1"/>
              <a:t>Entbündelungs</a:t>
            </a:r>
            <a:r>
              <a:rPr lang="de-DE" sz="1400" dirty="0"/>
              <a:t>-Verfahrens“ (</a:t>
            </a:r>
            <a:r>
              <a:rPr lang="de-DE" sz="1400" dirty="0">
                <a:hlinkClick r:id="rId7"/>
              </a:rPr>
              <a:t>https://pikas.dzlm.de/node/676</a:t>
            </a:r>
            <a:r>
              <a:rPr lang="de-DE" sz="1400" dirty="0"/>
              <a:t>)</a:t>
            </a:r>
          </a:p>
          <a:p>
            <a:pPr>
              <a:lnSpc>
                <a:spcPct val="114000"/>
              </a:lnSpc>
              <a:spcBef>
                <a:spcPts val="200"/>
              </a:spcBef>
            </a:pPr>
            <a:r>
              <a:rPr lang="de-DE" sz="1400" dirty="0"/>
              <a:t>PIKAS „‘Vom halbschriftlichen zum schriftlichen Subtrahieren‘ – Eine Doppelstunde zur verständigen Einführung des Algorithmus am Beispiel des  Ergänzungs-Verfahrens“ (</a:t>
            </a:r>
            <a:r>
              <a:rPr lang="de-DE" sz="1400" dirty="0">
                <a:hlinkClick r:id="rId8"/>
              </a:rPr>
              <a:t>https://pikas.dzlm.de/node/677</a:t>
            </a:r>
            <a:r>
              <a:rPr lang="de-DE" sz="1400" dirty="0"/>
              <a:t>)</a:t>
            </a:r>
          </a:p>
        </p:txBody>
      </p:sp>
    </p:spTree>
    <p:extLst>
      <p:ext uri="{BB962C8B-B14F-4D97-AF65-F5344CB8AC3E}">
        <p14:creationId xmlns:p14="http://schemas.microsoft.com/office/powerpoint/2010/main" val="17085094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5D7A-4A34-4187-8E6B-2F385E931F49}"/>
              </a:ext>
            </a:extLst>
          </p:cNvPr>
          <p:cNvSpPr>
            <a:spLocks noGrp="1"/>
          </p:cNvSpPr>
          <p:nvPr>
            <p:ph type="title"/>
          </p:nvPr>
        </p:nvSpPr>
        <p:spPr/>
        <p:txBody>
          <a:bodyPr/>
          <a:lstStyle/>
          <a:p>
            <a:r>
              <a:rPr lang="de-DE" dirty="0"/>
              <a:t>Literatur</a:t>
            </a:r>
          </a:p>
        </p:txBody>
      </p:sp>
      <p:sp>
        <p:nvSpPr>
          <p:cNvPr id="4" name="Inhaltsplatzhalter 3">
            <a:extLst>
              <a:ext uri="{FF2B5EF4-FFF2-40B4-BE49-F238E27FC236}">
                <a16:creationId xmlns:a16="http://schemas.microsoft.com/office/drawing/2014/main" id="{B87C6A2E-9BEF-4271-9C38-DCFED90F3EA1}"/>
              </a:ext>
            </a:extLst>
          </p:cNvPr>
          <p:cNvSpPr>
            <a:spLocks noGrp="1"/>
          </p:cNvSpPr>
          <p:nvPr>
            <p:ph idx="1"/>
          </p:nvPr>
        </p:nvSpPr>
        <p:spPr>
          <a:xfrm>
            <a:off x="1208910" y="1688872"/>
            <a:ext cx="7935090" cy="4846485"/>
          </a:xfrm>
        </p:spPr>
        <p:txBody>
          <a:bodyPr/>
          <a:lstStyle/>
          <a:p>
            <a:pPr marL="0" indent="0">
              <a:lnSpc>
                <a:spcPct val="114000"/>
              </a:lnSpc>
              <a:spcBef>
                <a:spcPts val="400"/>
              </a:spcBef>
              <a:buNone/>
            </a:pPr>
            <a:r>
              <a:rPr lang="de-DE" dirty="0"/>
              <a:t>Viele Aufgabenbeispiele entstammen dem Projekt PIKAS und seinen Partnerprojekten: </a:t>
            </a:r>
          </a:p>
          <a:p>
            <a:pPr>
              <a:lnSpc>
                <a:spcPct val="114000"/>
              </a:lnSpc>
              <a:spcBef>
                <a:spcPts val="400"/>
              </a:spcBef>
            </a:pPr>
            <a:r>
              <a:rPr lang="de-DE" dirty="0">
                <a:solidFill>
                  <a:srgbClr val="222222"/>
                </a:solidFill>
                <a:hlinkClick r:id="rId3"/>
              </a:rPr>
              <a:t>https://mahiko.dzlm.de/node/167</a:t>
            </a:r>
            <a:r>
              <a:rPr lang="de-DE" dirty="0">
                <a:solidFill>
                  <a:srgbClr val="222222"/>
                </a:solidFill>
              </a:rPr>
              <a:t> (Entbündeln komplett)</a:t>
            </a:r>
          </a:p>
          <a:p>
            <a:pPr>
              <a:lnSpc>
                <a:spcPct val="114000"/>
              </a:lnSpc>
              <a:spcBef>
                <a:spcPts val="400"/>
              </a:spcBef>
            </a:pPr>
            <a:r>
              <a:rPr lang="de-DE" dirty="0">
                <a:solidFill>
                  <a:srgbClr val="222222"/>
                </a:solidFill>
                <a:hlinkClick r:id="rId4"/>
              </a:rPr>
              <a:t>https://mahiko.dzlm.de/node/177</a:t>
            </a:r>
            <a:r>
              <a:rPr lang="de-DE" dirty="0">
                <a:solidFill>
                  <a:srgbClr val="222222"/>
                </a:solidFill>
              </a:rPr>
              <a:t> (Ich rechne so, weil ... (Subtraktion))</a:t>
            </a:r>
          </a:p>
          <a:p>
            <a:pPr>
              <a:lnSpc>
                <a:spcPct val="114000"/>
              </a:lnSpc>
              <a:spcBef>
                <a:spcPts val="400"/>
              </a:spcBef>
            </a:pPr>
            <a:r>
              <a:rPr lang="de-DE" dirty="0">
                <a:solidFill>
                  <a:srgbClr val="222222"/>
                </a:solidFill>
                <a:hlinkClick r:id="rId5"/>
              </a:rPr>
              <a:t>https://pikas.dzlm.de/node/665</a:t>
            </a:r>
            <a:r>
              <a:rPr lang="de-DE" dirty="0">
                <a:solidFill>
                  <a:srgbClr val="222222"/>
                </a:solidFill>
              </a:rPr>
              <a:t> („Eintauschtrick“ und „Entbündeln“ im Vergleich)</a:t>
            </a:r>
          </a:p>
          <a:p>
            <a:pPr>
              <a:lnSpc>
                <a:spcPct val="114000"/>
              </a:lnSpc>
              <a:spcBef>
                <a:spcPts val="400"/>
              </a:spcBef>
            </a:pPr>
            <a:r>
              <a:rPr lang="de-DE" dirty="0">
                <a:solidFill>
                  <a:srgbClr val="222222"/>
                </a:solidFill>
                <a:hlinkClick r:id="rId6"/>
              </a:rPr>
              <a:t>https://pikas.dzlm.de/node/1571</a:t>
            </a:r>
            <a:r>
              <a:rPr lang="de-DE" dirty="0">
                <a:solidFill>
                  <a:srgbClr val="222222"/>
                </a:solidFill>
              </a:rPr>
              <a:t> (Schriftliche Addition)</a:t>
            </a:r>
          </a:p>
          <a:p>
            <a:pPr>
              <a:lnSpc>
                <a:spcPct val="114000"/>
              </a:lnSpc>
              <a:spcBef>
                <a:spcPts val="400"/>
              </a:spcBef>
            </a:pPr>
            <a:r>
              <a:rPr lang="de-DE" dirty="0">
                <a:solidFill>
                  <a:srgbClr val="222222"/>
                </a:solidFill>
                <a:hlinkClick r:id="rId7"/>
              </a:rPr>
              <a:t>https://pikas.dzlm.de/node/1572</a:t>
            </a:r>
            <a:r>
              <a:rPr lang="de-DE" dirty="0">
                <a:solidFill>
                  <a:srgbClr val="222222"/>
                </a:solidFill>
              </a:rPr>
              <a:t> (Schriftliche Subtraktion)</a:t>
            </a:r>
          </a:p>
          <a:p>
            <a:pPr>
              <a:lnSpc>
                <a:spcPct val="114000"/>
              </a:lnSpc>
              <a:spcBef>
                <a:spcPts val="400"/>
              </a:spcBef>
            </a:pPr>
            <a:r>
              <a:rPr lang="de-DE" dirty="0">
                <a:solidFill>
                  <a:srgbClr val="222222"/>
                </a:solidFill>
                <a:hlinkClick r:id="rId8"/>
              </a:rPr>
              <a:t>https://pikas.dzlm.de/node/1573</a:t>
            </a:r>
            <a:r>
              <a:rPr lang="de-DE" dirty="0">
                <a:solidFill>
                  <a:srgbClr val="222222"/>
                </a:solidFill>
              </a:rPr>
              <a:t> (Schülermaterial komplett - Kopf oder schriftlich?)</a:t>
            </a:r>
          </a:p>
        </p:txBody>
      </p:sp>
      <p:sp>
        <p:nvSpPr>
          <p:cNvPr id="5" name="Datumsplatzhalter 4">
            <a:extLst>
              <a:ext uri="{FF2B5EF4-FFF2-40B4-BE49-F238E27FC236}">
                <a16:creationId xmlns:a16="http://schemas.microsoft.com/office/drawing/2014/main" id="{3C446BFD-003E-4F6F-A310-C8F53E88AFCE}"/>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2DB0033-F809-4869-AE2F-A16092D3B584}"/>
              </a:ext>
            </a:extLst>
          </p:cNvPr>
          <p:cNvSpPr>
            <a:spLocks noGrp="1"/>
          </p:cNvSpPr>
          <p:nvPr>
            <p:ph type="sldNum" sz="quarter" idx="12"/>
          </p:nvPr>
        </p:nvSpPr>
        <p:spPr/>
        <p:txBody>
          <a:bodyPr/>
          <a:lstStyle/>
          <a:p>
            <a:fld id="{C3752B7C-18A9-864D-BBCB-54A9F41B5594}" type="slidenum">
              <a:rPr lang="de-DE" smtClean="0"/>
              <a:pPr/>
              <a:t>85</a:t>
            </a:fld>
            <a:endParaRPr lang="de-DE" dirty="0"/>
          </a:p>
        </p:txBody>
      </p:sp>
      <p:sp>
        <p:nvSpPr>
          <p:cNvPr id="8" name="Textplatzhalter 7">
            <a:extLst>
              <a:ext uri="{FF2B5EF4-FFF2-40B4-BE49-F238E27FC236}">
                <a16:creationId xmlns:a16="http://schemas.microsoft.com/office/drawing/2014/main" id="{62EFF2F1-C3AA-E659-9E83-09E68BF47B12}"/>
              </a:ext>
            </a:extLst>
          </p:cNvPr>
          <p:cNvSpPr>
            <a:spLocks noGrp="1"/>
          </p:cNvSpPr>
          <p:nvPr>
            <p:ph type="body" sz="quarter" idx="13"/>
          </p:nvPr>
        </p:nvSpPr>
        <p:spPr/>
        <p:txBody>
          <a:bodyPr/>
          <a:lstStyle/>
          <a:p>
            <a:r>
              <a:rPr lang="de-DE" dirty="0"/>
              <a:t>BENUTZTES MATERIAL</a:t>
            </a:r>
          </a:p>
        </p:txBody>
      </p:sp>
    </p:spTree>
    <p:extLst>
      <p:ext uri="{BB962C8B-B14F-4D97-AF65-F5344CB8AC3E}">
        <p14:creationId xmlns:p14="http://schemas.microsoft.com/office/powerpoint/2010/main" val="923406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0D391-7A3B-9073-9BB9-983CD7ACD57A}"/>
              </a:ext>
            </a:extLst>
          </p:cNvPr>
          <p:cNvSpPr>
            <a:spLocks noGrp="1"/>
          </p:cNvSpPr>
          <p:nvPr>
            <p:ph type="title"/>
          </p:nvPr>
        </p:nvSpPr>
        <p:spPr>
          <a:xfrm>
            <a:off x="1096423" y="382774"/>
            <a:ext cx="7575939" cy="603704"/>
          </a:xfrm>
        </p:spPr>
        <p:txBody>
          <a:bodyPr>
            <a:normAutofit/>
          </a:bodyPr>
          <a:lstStyle/>
          <a:p>
            <a:r>
              <a:rPr lang="de-DE" sz="2800" dirty="0"/>
              <a:t>Rückblick</a:t>
            </a:r>
            <a:endParaRPr lang="de-DE" dirty="0"/>
          </a:p>
        </p:txBody>
      </p:sp>
      <p:sp>
        <p:nvSpPr>
          <p:cNvPr id="3" name="Textplatzhalter 2">
            <a:extLst>
              <a:ext uri="{FF2B5EF4-FFF2-40B4-BE49-F238E27FC236}">
                <a16:creationId xmlns:a16="http://schemas.microsoft.com/office/drawing/2014/main" id="{853BD106-5ABC-8B43-A9A4-98254EC9252C}"/>
              </a:ext>
            </a:extLst>
          </p:cNvPr>
          <p:cNvSpPr>
            <a:spLocks noGrp="1"/>
          </p:cNvSpPr>
          <p:nvPr>
            <p:ph type="body" sz="quarter" idx="13"/>
          </p:nvPr>
        </p:nvSpPr>
        <p:spPr/>
        <p:txBody>
          <a:bodyPr/>
          <a:lstStyle/>
          <a:p>
            <a:r>
              <a:rPr lang="de-DE" dirty="0"/>
              <a:t>BEDEUTUNG VON ANSCHAUUNGS- UND DARSTELLUNGSMITTELN</a:t>
            </a:r>
          </a:p>
          <a:p>
            <a:endParaRPr lang="de-DE" dirty="0"/>
          </a:p>
        </p:txBody>
      </p:sp>
      <p:sp>
        <p:nvSpPr>
          <p:cNvPr id="4" name="Inhaltsplatzhalter 3">
            <a:extLst>
              <a:ext uri="{FF2B5EF4-FFF2-40B4-BE49-F238E27FC236}">
                <a16:creationId xmlns:a16="http://schemas.microsoft.com/office/drawing/2014/main" id="{0EA85819-CF64-5E55-4868-92E0602839C5}"/>
              </a:ext>
            </a:extLst>
          </p:cNvPr>
          <p:cNvSpPr>
            <a:spLocks noGrp="1"/>
          </p:cNvSpPr>
          <p:nvPr>
            <p:ph idx="1"/>
          </p:nvPr>
        </p:nvSpPr>
        <p:spPr>
          <a:xfrm>
            <a:off x="1009418" y="3235949"/>
            <a:ext cx="5614736" cy="3558588"/>
          </a:xfrm>
        </p:spPr>
        <p:txBody>
          <a:bodyPr/>
          <a:lstStyle/>
          <a:p>
            <a:pPr marL="285750" indent="-285750">
              <a:buFont typeface="Arial" panose="020B0604020202020204" pitchFamily="34" charset="0"/>
              <a:buChar char="•"/>
            </a:pPr>
            <a:r>
              <a:rPr lang="de-DE" dirty="0"/>
              <a:t>Plättchenmaterial/Strich-Punkt-Darstellung</a:t>
            </a:r>
          </a:p>
          <a:p>
            <a:pPr marL="742950" lvl="1" indent="-285750">
              <a:buFont typeface="Arial" panose="020B0604020202020204" pitchFamily="34" charset="0"/>
              <a:buChar char="•"/>
            </a:pPr>
            <a:r>
              <a:rPr lang="de-DE" sz="1800" dirty="0"/>
              <a:t>Stellenwerte werden darstellbar</a:t>
            </a:r>
            <a:endParaRPr lang="de-DE" sz="700" dirty="0"/>
          </a:p>
          <a:p>
            <a:pPr marL="285750" indent="-285750">
              <a:buFont typeface="Arial" panose="020B0604020202020204" pitchFamily="34" charset="0"/>
              <a:buChar char="•"/>
            </a:pPr>
            <a:r>
              <a:rPr lang="de-DE" dirty="0"/>
              <a:t>Rechenstrich / leerer Zahlenstrahl</a:t>
            </a:r>
          </a:p>
          <a:p>
            <a:pPr marL="742950" lvl="1" indent="-285750">
              <a:buFont typeface="Arial" panose="020B0604020202020204" pitchFamily="34" charset="0"/>
              <a:buChar char="•"/>
            </a:pPr>
            <a:r>
              <a:rPr lang="de-DE" sz="1800" dirty="0"/>
              <a:t>hilft, Relationen zwischen Zahlen zu beurteilen</a:t>
            </a:r>
          </a:p>
          <a:p>
            <a:pPr marL="285750" indent="-285750">
              <a:buFont typeface="Arial" panose="020B0604020202020204" pitchFamily="34" charset="0"/>
              <a:buChar char="•"/>
            </a:pPr>
            <a:endParaRPr lang="de-DE" dirty="0"/>
          </a:p>
        </p:txBody>
      </p:sp>
      <p:sp>
        <p:nvSpPr>
          <p:cNvPr id="5" name="Datumsplatzhalter 4">
            <a:extLst>
              <a:ext uri="{FF2B5EF4-FFF2-40B4-BE49-F238E27FC236}">
                <a16:creationId xmlns:a16="http://schemas.microsoft.com/office/drawing/2014/main" id="{9CF5A66D-36E5-64EF-E967-16B14452938D}"/>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1B8F6D46-492C-5F52-F5C2-7ADC6F48B2CD}"/>
              </a:ext>
            </a:extLst>
          </p:cNvPr>
          <p:cNvSpPr>
            <a:spLocks noGrp="1"/>
          </p:cNvSpPr>
          <p:nvPr>
            <p:ph type="sldNum" sz="quarter" idx="12"/>
          </p:nvPr>
        </p:nvSpPr>
        <p:spPr/>
        <p:txBody>
          <a:bodyPr/>
          <a:lstStyle/>
          <a:p>
            <a:fld id="{C3752B7C-18A9-864D-BBCB-54A9F41B5594}" type="slidenum">
              <a:rPr lang="de-DE" smtClean="0"/>
              <a:pPr/>
              <a:t>9</a:t>
            </a:fld>
            <a:endParaRPr lang="de-DE" dirty="0"/>
          </a:p>
        </p:txBody>
      </p:sp>
      <p:pic>
        <p:nvPicPr>
          <p:cNvPr id="8" name="Grafik 7">
            <a:extLst>
              <a:ext uri="{FF2B5EF4-FFF2-40B4-BE49-F238E27FC236}">
                <a16:creationId xmlns:a16="http://schemas.microsoft.com/office/drawing/2014/main" id="{2344717B-1DD9-05CE-5F66-DF528A01D236}"/>
              </a:ext>
            </a:extLst>
          </p:cNvPr>
          <p:cNvPicPr>
            <a:picLocks noChangeAspect="1"/>
          </p:cNvPicPr>
          <p:nvPr/>
        </p:nvPicPr>
        <p:blipFill rotWithShape="1">
          <a:blip r:embed="rId3"/>
          <a:srcRect b="46256"/>
          <a:stretch/>
        </p:blipFill>
        <p:spPr>
          <a:xfrm>
            <a:off x="6000906" y="3287271"/>
            <a:ext cx="1568846" cy="883172"/>
          </a:xfrm>
          <a:prstGeom prst="rect">
            <a:avLst/>
          </a:prstGeom>
        </p:spPr>
      </p:pic>
      <p:pic>
        <p:nvPicPr>
          <p:cNvPr id="7" name="Grafik 6">
            <a:extLst>
              <a:ext uri="{FF2B5EF4-FFF2-40B4-BE49-F238E27FC236}">
                <a16:creationId xmlns:a16="http://schemas.microsoft.com/office/drawing/2014/main" id="{6E57BFE6-F8F6-E54A-5974-B82A0213E5AA}"/>
              </a:ext>
            </a:extLst>
          </p:cNvPr>
          <p:cNvPicPr>
            <a:picLocks noChangeAspect="1"/>
          </p:cNvPicPr>
          <p:nvPr/>
        </p:nvPicPr>
        <p:blipFill rotWithShape="1">
          <a:blip r:embed="rId3"/>
          <a:srcRect l="6893" t="56674" r="8774" b="-10418"/>
          <a:stretch/>
        </p:blipFill>
        <p:spPr>
          <a:xfrm>
            <a:off x="7545698" y="3235423"/>
            <a:ext cx="1490042" cy="1040905"/>
          </a:xfrm>
          <a:prstGeom prst="rect">
            <a:avLst/>
          </a:prstGeom>
        </p:spPr>
      </p:pic>
      <p:sp>
        <p:nvSpPr>
          <p:cNvPr id="9" name="Textfeld 8">
            <a:extLst>
              <a:ext uri="{FF2B5EF4-FFF2-40B4-BE49-F238E27FC236}">
                <a16:creationId xmlns:a16="http://schemas.microsoft.com/office/drawing/2014/main" id="{7388E231-EC1D-3A5C-661B-A9864CE29AFD}"/>
              </a:ext>
            </a:extLst>
          </p:cNvPr>
          <p:cNvSpPr txBox="1"/>
          <p:nvPr/>
        </p:nvSpPr>
        <p:spPr>
          <a:xfrm>
            <a:off x="1096266" y="1799745"/>
            <a:ext cx="7757406" cy="1287532"/>
          </a:xfrm>
          <a:prstGeom prst="rect">
            <a:avLst/>
          </a:prstGeom>
          <a:noFill/>
        </p:spPr>
        <p:txBody>
          <a:bodyPr wrap="square" rtlCol="0">
            <a:spAutoFit/>
          </a:bodyPr>
          <a:lstStyle/>
          <a:p>
            <a:pPr marL="0" indent="0">
              <a:lnSpc>
                <a:spcPct val="150000"/>
              </a:lnSpc>
              <a:buFontTx/>
              <a:buNone/>
            </a:pPr>
            <a:r>
              <a:rPr lang="de-DE" dirty="0"/>
              <a:t>I</a:t>
            </a:r>
            <a:r>
              <a:rPr lang="de-DE" sz="1800" dirty="0"/>
              <a:t>nhaltliches Verständnis der Vorgehensweisen durch Verknüpfung der Rechnungen mit </a:t>
            </a:r>
            <a:r>
              <a:rPr lang="de-DE" sz="1800" i="1" dirty="0"/>
              <a:t>passenden (Material)Handlungen oder bildlichen Darstellungen </a:t>
            </a:r>
            <a:r>
              <a:rPr lang="de-DE" sz="1800" dirty="0"/>
              <a:t>sowie dessen </a:t>
            </a:r>
            <a:r>
              <a:rPr lang="de-DE" sz="1800" i="1" dirty="0"/>
              <a:t>sprachlicher Begleitung </a:t>
            </a:r>
            <a:r>
              <a:rPr lang="de-DE" sz="1800" dirty="0"/>
              <a:t>unterstützen</a:t>
            </a:r>
          </a:p>
        </p:txBody>
      </p:sp>
      <p:pic>
        <p:nvPicPr>
          <p:cNvPr id="11" name="Grafik 10">
            <a:extLst>
              <a:ext uri="{FF2B5EF4-FFF2-40B4-BE49-F238E27FC236}">
                <a16:creationId xmlns:a16="http://schemas.microsoft.com/office/drawing/2014/main" id="{37E4EF0B-9271-5C3C-9322-1E7EFE8EE6D2}"/>
              </a:ext>
            </a:extLst>
          </p:cNvPr>
          <p:cNvPicPr>
            <a:picLocks noChangeAspect="1"/>
          </p:cNvPicPr>
          <p:nvPr/>
        </p:nvPicPr>
        <p:blipFill>
          <a:blip r:embed="rId4"/>
          <a:stretch>
            <a:fillRect/>
          </a:stretch>
        </p:blipFill>
        <p:spPr>
          <a:xfrm>
            <a:off x="6158216" y="4221765"/>
            <a:ext cx="1490042" cy="930503"/>
          </a:xfrm>
          <a:prstGeom prst="rect">
            <a:avLst/>
          </a:prstGeom>
        </p:spPr>
      </p:pic>
    </p:spTree>
    <p:extLst>
      <p:ext uri="{BB962C8B-B14F-4D97-AF65-F5344CB8AC3E}">
        <p14:creationId xmlns:p14="http://schemas.microsoft.com/office/powerpoint/2010/main" val="375189832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8417</Words>
  <Application>Microsoft Macintosh PowerPoint</Application>
  <PresentationFormat>Bildschirmpräsentation (4:3)</PresentationFormat>
  <Paragraphs>1365</Paragraphs>
  <Slides>85</Slides>
  <Notes>66</Notes>
  <HiddenSlides>27</HiddenSlides>
  <MMClips>0</MMClips>
  <ScaleCrop>false</ScaleCrop>
  <HeadingPairs>
    <vt:vector size="8" baseType="variant">
      <vt:variant>
        <vt:lpstr>Verwendete Schriftarten</vt:lpstr>
      </vt:variant>
      <vt:variant>
        <vt:i4>13</vt:i4>
      </vt:variant>
      <vt:variant>
        <vt:lpstr>Design</vt:lpstr>
      </vt:variant>
      <vt:variant>
        <vt:i4>1</vt:i4>
      </vt:variant>
      <vt:variant>
        <vt:lpstr>Eingebettete OLE-Server</vt:lpstr>
      </vt:variant>
      <vt:variant>
        <vt:i4>1</vt:i4>
      </vt:variant>
      <vt:variant>
        <vt:lpstr>Folientitel</vt:lpstr>
      </vt:variant>
      <vt:variant>
        <vt:i4>85</vt:i4>
      </vt:variant>
    </vt:vector>
  </HeadingPairs>
  <TitlesOfParts>
    <vt:vector size="100" baseType="lpstr">
      <vt:lpstr>Arial</vt:lpstr>
      <vt:lpstr>Calibri</vt:lpstr>
      <vt:lpstr>Comic Sans MS</vt:lpstr>
      <vt:lpstr>ComicSansMS</vt:lpstr>
      <vt:lpstr>Helvetica</vt:lpstr>
      <vt:lpstr>Open Sans</vt:lpstr>
      <vt:lpstr>OpenSansItalic</vt:lpstr>
      <vt:lpstr>OpenSansRoman</vt:lpstr>
      <vt:lpstr>Roboto</vt:lpstr>
      <vt:lpstr>SymbolMT</vt:lpstr>
      <vt:lpstr>Times</vt:lpstr>
      <vt:lpstr>Times New Roman</vt:lpstr>
      <vt:lpstr>Wingdings</vt:lpstr>
      <vt:lpstr>Office</vt:lpstr>
      <vt:lpstr>Dokument</vt:lpstr>
      <vt:lpstr>Schriftliches Rechnen</vt:lpstr>
      <vt:lpstr>PowerPoint-Präsentation</vt:lpstr>
      <vt:lpstr>PowerPoint-Präsentation</vt:lpstr>
      <vt:lpstr>Arithmetische Basiskompetenzen sichern – Rechenschwierigkeiten vermeiden  </vt:lpstr>
      <vt:lpstr>Hintergrundinfos</vt:lpstr>
      <vt:lpstr>Hintergrundinfos</vt:lpstr>
      <vt:lpstr>Gliederung</vt:lpstr>
      <vt:lpstr>Gliederung</vt:lpstr>
      <vt:lpstr>Rückblick</vt:lpstr>
      <vt:lpstr>Rückblick</vt:lpstr>
      <vt:lpstr>Rückblick</vt:lpstr>
      <vt:lpstr>Rückblick</vt:lpstr>
      <vt:lpstr>Gliederung</vt:lpstr>
      <vt:lpstr>Hintergrundinfos</vt:lpstr>
      <vt:lpstr>Bedeutung und Kompetenzerwartungen</vt:lpstr>
      <vt:lpstr>Bedeutung und Kompetenzerwartungen</vt:lpstr>
      <vt:lpstr>Bedeutung und Kompetenzerwartungen</vt:lpstr>
      <vt:lpstr>Bedeutung und Kompetenzerwartungen</vt:lpstr>
      <vt:lpstr>Bedeutung und Kompetenzerwartungen</vt:lpstr>
      <vt:lpstr>Bedeutung und Kompetenzerwartungen</vt:lpstr>
      <vt:lpstr>Bedeutung und Kompetenzerwartungen</vt:lpstr>
      <vt:lpstr>Bedeutung und Kompetenzerwartungen</vt:lpstr>
      <vt:lpstr>Hintergrundinfos</vt:lpstr>
      <vt:lpstr>Bedeutung und Kompetenzerwartungen</vt:lpstr>
      <vt:lpstr>Gliederung</vt:lpstr>
      <vt:lpstr>Hintergrundinfos</vt:lpstr>
      <vt:lpstr>Schriftliche Subtraktionsverfahren</vt:lpstr>
      <vt:lpstr>Schriftliche Subtraktionsverfahren</vt:lpstr>
      <vt:lpstr>Hintergrundinfos</vt:lpstr>
      <vt:lpstr>Den Algorithmus verstehen</vt:lpstr>
      <vt:lpstr>Den Algorithmus verstehen</vt:lpstr>
      <vt:lpstr>Den Algorithmus verstehen</vt:lpstr>
      <vt:lpstr>Den Algorithmus verstehen</vt:lpstr>
      <vt:lpstr>Den Algorithmus verstehen</vt:lpstr>
      <vt:lpstr>Gliederung</vt:lpstr>
      <vt:lpstr>Hintergrundinfos</vt:lpstr>
      <vt:lpstr>Hintergrundinfos</vt:lpstr>
      <vt:lpstr>Den Algorithmus verstehen</vt:lpstr>
      <vt:lpstr>Den Algorithmus verstehen</vt:lpstr>
      <vt:lpstr>Den Algorithmus verstehen</vt:lpstr>
      <vt:lpstr>Den Algorithmus verstehen</vt:lpstr>
      <vt:lpstr>Den Algorithmus verstehen</vt:lpstr>
      <vt:lpstr>Den Algorithmus verstehen</vt:lpstr>
      <vt:lpstr>Den Algorithmus verstehen</vt:lpstr>
      <vt:lpstr>Den Algorithmus verstehen</vt:lpstr>
      <vt:lpstr>Den Algorithmus verstehen</vt:lpstr>
      <vt:lpstr>Den Algorithmus verstehen</vt:lpstr>
      <vt:lpstr>Den Algorithmus verstehen</vt:lpstr>
      <vt:lpstr>Den Algorithmus verstehen</vt:lpstr>
      <vt:lpstr>Den Algorithmus verstehen</vt:lpstr>
      <vt:lpstr>Den Algorithmus verstehen</vt:lpstr>
      <vt:lpstr>Hintergrundinfos</vt:lpstr>
      <vt:lpstr>Den Algorithmus verstehen</vt:lpstr>
      <vt:lpstr>Den Algorithmus verstehen</vt:lpstr>
      <vt:lpstr>Den Algorithmus verstehen</vt:lpstr>
      <vt:lpstr>Den Algorithmus verstehen</vt:lpstr>
      <vt:lpstr>Den Algorithmus verstehen</vt:lpstr>
      <vt:lpstr>Den Algorithmus verstehen</vt:lpstr>
      <vt:lpstr>Den Algorithmus verstehen</vt:lpstr>
      <vt:lpstr>Den Algorithmus verstehen</vt:lpstr>
      <vt:lpstr>Den Algorithmus verstehen</vt:lpstr>
      <vt:lpstr>Den Algorithmus verstehen</vt:lpstr>
      <vt:lpstr>Den Algorithmus verstehen</vt:lpstr>
      <vt:lpstr>Den Algorithmus verstehen</vt:lpstr>
      <vt:lpstr>Den Algorithmus verstehen</vt:lpstr>
      <vt:lpstr>Den Algorithmus verstehen</vt:lpstr>
      <vt:lpstr>Gliederung</vt:lpstr>
      <vt:lpstr>Hintergrundinfos</vt:lpstr>
      <vt:lpstr>Den Algorithmus sichern und flexibel anwenden </vt:lpstr>
      <vt:lpstr>Den Algorithmus sichern und flexibel anwenden </vt:lpstr>
      <vt:lpstr>Den Algorithmus sichern und flexibel anwenden </vt:lpstr>
      <vt:lpstr>Den Algorithmus sichern und flexibel anwenden </vt:lpstr>
      <vt:lpstr>Den Algorithmus sichern und flexibel anwenden </vt:lpstr>
      <vt:lpstr>Den Algorithmus sichern und flexibel anwenden </vt:lpstr>
      <vt:lpstr>Den Algorithmus sichern und flexibel anwenden </vt:lpstr>
      <vt:lpstr>Den Algorithmus sichern und flexibel anwenden </vt:lpstr>
      <vt:lpstr>Den Algorithmus sichern und flexibel anwenden </vt:lpstr>
      <vt:lpstr>Den Algorithmus sichern und flexibel anwenden </vt:lpstr>
      <vt:lpstr>Den Algorithmus sichern und flexibel anwenden</vt:lpstr>
      <vt:lpstr>PowerPoint-Präsentation</vt:lpstr>
      <vt:lpstr>PowerPoint-Präsentation</vt:lpstr>
      <vt:lpstr>PowerPoint-Präsentation</vt:lpstr>
      <vt:lpstr>Literatur</vt:lpstr>
      <vt:lpstr>Literatur</vt:lpstr>
      <vt:lpstr>Literatur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creator>Karoline Mosen</dc:creator>
  <cp:lastModifiedBy>Rene Schlüter</cp:lastModifiedBy>
  <cp:revision>319</cp:revision>
  <dcterms:created xsi:type="dcterms:W3CDTF">2021-10-04T08:50:15Z</dcterms:created>
  <dcterms:modified xsi:type="dcterms:W3CDTF">2024-04-22T13:20:22Z</dcterms:modified>
</cp:coreProperties>
</file>