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 id="2147483712" r:id="rId2"/>
  </p:sldMasterIdLst>
  <p:notesMasterIdLst>
    <p:notesMasterId r:id="rId28"/>
  </p:notesMasterIdLst>
  <p:handoutMasterIdLst>
    <p:handoutMasterId r:id="rId29"/>
  </p:handoutMasterIdLst>
  <p:sldIdLst>
    <p:sldId id="307" r:id="rId3"/>
    <p:sldId id="257" r:id="rId4"/>
    <p:sldId id="258" r:id="rId5"/>
    <p:sldId id="3317" r:id="rId6"/>
    <p:sldId id="3327" r:id="rId7"/>
    <p:sldId id="3312" r:id="rId8"/>
    <p:sldId id="3305" r:id="rId9"/>
    <p:sldId id="3190" r:id="rId10"/>
    <p:sldId id="3306" r:id="rId11"/>
    <p:sldId id="3233" r:id="rId12"/>
    <p:sldId id="3286" r:id="rId13"/>
    <p:sldId id="3319" r:id="rId14"/>
    <p:sldId id="3320" r:id="rId15"/>
    <p:sldId id="3328" r:id="rId16"/>
    <p:sldId id="3331" r:id="rId17"/>
    <p:sldId id="3330" r:id="rId18"/>
    <p:sldId id="3332" r:id="rId19"/>
    <p:sldId id="3310" r:id="rId20"/>
    <p:sldId id="3182" r:id="rId21"/>
    <p:sldId id="3163" r:id="rId22"/>
    <p:sldId id="3333" r:id="rId23"/>
    <p:sldId id="316" r:id="rId24"/>
    <p:sldId id="324" r:id="rId25"/>
    <p:sldId id="2741" r:id="rId26"/>
    <p:sldId id="332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ulia Westerhaus" initials="JW" lastIdx="65" clrIdx="6"/>
  <p:cmAuthor id="1" name="Maren Laferi" initials="ML" lastIdx="75" clrIdx="0"/>
  <p:cmAuthor id="8" name="Microsoft Office User" initials="Office" lastIdx="4" clrIdx="7">
    <p:extLst>
      <p:ext uri="{19B8F6BF-5375-455C-9EA6-DF929625EA0E}">
        <p15:presenceInfo xmlns:p15="http://schemas.microsoft.com/office/powerpoint/2012/main" userId="Microsoft Office User" providerId="None"/>
      </p:ext>
    </p:extLst>
  </p:cmAuthor>
  <p:cmAuthor id="2" name="Nina Glasmeyer" initials="NG" lastIdx="65" clrIdx="1"/>
  <p:cmAuthor id="9" name="Elena Zannetin" initials="EZ" lastIdx="18" clrIdx="8">
    <p:extLst>
      <p:ext uri="{19B8F6BF-5375-455C-9EA6-DF929625EA0E}">
        <p15:presenceInfo xmlns:p15="http://schemas.microsoft.com/office/powerpoint/2012/main" userId="Elena Zannetin" providerId="None"/>
      </p:ext>
    </p:extLst>
  </p:cmAuthor>
  <p:cmAuthor id="3" name="Elena Zannetin" initials="MOU" lastIdx="121" clrIdx="2"/>
  <p:cmAuthor id="10" name="Marina Janeck" initials="MJ" lastIdx="3" clrIdx="9">
    <p:extLst>
      <p:ext uri="{19B8F6BF-5375-455C-9EA6-DF929625EA0E}">
        <p15:presenceInfo xmlns:p15="http://schemas.microsoft.com/office/powerpoint/2012/main" userId="Marina Janeck" providerId="None"/>
      </p:ext>
    </p:extLst>
  </p:cmAuthor>
  <p:cmAuthor id="4" name="Janina" initials="J" lastIdx="3" clrIdx="3"/>
  <p:cmAuthor id="11" name="Eva Mehren" initials="EM" lastIdx="2" clrIdx="10">
    <p:extLst>
      <p:ext uri="{19B8F6BF-5375-455C-9EA6-DF929625EA0E}">
        <p15:presenceInfo xmlns:p15="http://schemas.microsoft.com/office/powerpoint/2012/main" userId="Eva Mehren" providerId="None"/>
      </p:ext>
    </p:extLst>
  </p:cmAuthor>
  <p:cmAuthor id="5" name="Rene Schlüter" initials="RS" lastIdx="157" clrIdx="4"/>
  <p:cmAuthor id="6" name="Ben Weiß" initials="BW" lastIdx="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3F6"/>
    <a:srgbClr val="327D87"/>
    <a:srgbClr val="F3F9FC"/>
    <a:srgbClr val="A6161A"/>
    <a:srgbClr val="D9E7E8"/>
    <a:srgbClr val="FF2F92"/>
    <a:srgbClr val="E6F4F6"/>
    <a:srgbClr val="96B6BD"/>
    <a:srgbClr val="95B6BD"/>
    <a:srgbClr val="3126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3" autoAdjust="0"/>
    <p:restoredTop sz="72925" autoAdjust="0"/>
  </p:normalViewPr>
  <p:slideViewPr>
    <p:cSldViewPr snapToGrid="0" snapToObjects="1">
      <p:cViewPr varScale="1">
        <p:scale>
          <a:sx n="87" d="100"/>
          <a:sy n="87" d="100"/>
        </p:scale>
        <p:origin x="3128" y="192"/>
      </p:cViewPr>
      <p:guideLst>
        <p:guide orient="horz" pos="2160"/>
        <p:guide pos="2880"/>
      </p:guideLst>
    </p:cSldViewPr>
  </p:slideViewPr>
  <p:outlineViewPr>
    <p:cViewPr>
      <p:scale>
        <a:sx n="33" d="100"/>
        <a:sy n="33" d="100"/>
      </p:scale>
      <p:origin x="16" y="0"/>
    </p:cViewPr>
  </p:outlin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22.08.24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22.08.24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Dieses Transfermaterial ist im Kontext der Veranstaltungsreihe „Arithmetische Basiskompetenzen sichern – Rechenschwierigkeiten vermeiden“ der Fachoffensive Mathematik NRW entstanden. Es dient als Möglichkeit, die in dem 7. Modul der Veranstaltungsreihe zum Thema „Schriftliches Rechnen“ transportierten Hintergrundinformationen und dargestellten Materialien in einer kurzen Version im Kontext z. B. der fachbezogenen Arbeit an den Schulen zu nutzen, um diese dem Kollegium zugänglich zu machen und eine Möglichkeit aufzuzeigen, die Inhalte im Unterricht umzusetzen.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66126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latin typeface="Times"/>
              </a:rPr>
              <a:t>Die verschiedenen Verfahren der schriftlichen Subtraktion unterscheiden sich darin, wie vorzugehen ist, wenn die Ziffer des Subtrahenden größer als die des darüber notierten Minuenden ist. Dabei geht es darum, wie der dann notwendige Übertrag berechnet und notiert wird. Ein weiterer Unterschied der Verfahren liegt in der Denkweise bzgl. der Art, die Differenz zu ermitteln. Sowohl beim </a:t>
            </a:r>
            <a:r>
              <a:rPr lang="de-DE" dirty="0" err="1">
                <a:effectLst/>
                <a:latin typeface="Times"/>
              </a:rPr>
              <a:t>Entbündelungs</a:t>
            </a:r>
            <a:r>
              <a:rPr lang="de-DE" dirty="0">
                <a:effectLst/>
                <a:latin typeface="Times"/>
              </a:rPr>
              <a:t>- als auch dem Erweiterungsverfahren kann abziehend und ergänzen gedacht werden, beim Auffüllverfahren nur ergänzend.</a:t>
            </a:r>
          </a:p>
          <a:p>
            <a:endParaRPr lang="de-DE"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latin typeface="Times"/>
              </a:rPr>
              <a:t>Wichtig als Lehrkraft ist es, sich vorab bewusst für ein Verfahren zu entscheiden. Die Entscheidung sollte deshalb darauf fußen, welches Verfahren von einem selbst verständlich eingeführt und für die </a:t>
            </a:r>
            <a:r>
              <a:rPr lang="de-DE" dirty="0" err="1">
                <a:effectLst/>
                <a:latin typeface="Times"/>
              </a:rPr>
              <a:t>Schüler:innen</a:t>
            </a:r>
            <a:r>
              <a:rPr lang="de-DE" dirty="0">
                <a:effectLst/>
                <a:latin typeface="Times"/>
              </a:rPr>
              <a:t> anschaulich erarbeitet werden kann. Und sicher spielt auch das Lehrwerk und Absprachen mit </a:t>
            </a:r>
            <a:r>
              <a:rPr lang="de-DE" dirty="0" err="1">
                <a:effectLst/>
                <a:latin typeface="Times"/>
              </a:rPr>
              <a:t>Kolleg:innen</a:t>
            </a:r>
            <a:r>
              <a:rPr lang="de-DE" dirty="0">
                <a:effectLst/>
                <a:latin typeface="Times"/>
              </a:rPr>
              <a:t> eine Rolle…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latin typeface="Times"/>
              </a:rPr>
              <a:t>Sowohl das </a:t>
            </a:r>
            <a:r>
              <a:rPr lang="de-DE" dirty="0" err="1">
                <a:effectLst/>
                <a:latin typeface="Times"/>
              </a:rPr>
              <a:t>Entbündelungs</a:t>
            </a:r>
            <a:r>
              <a:rPr lang="de-DE" dirty="0">
                <a:effectLst/>
                <a:latin typeface="Times"/>
              </a:rPr>
              <a:t>- als auch das Auffüllverfahren haben ihre Berechtigung, die Vorstellungsprozesse beim Erweiterungsverfahren sind deutlich anspruchsvoller und weniger anschaulich dazustellen.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a:effectLst/>
                <a:latin typeface="Times"/>
              </a:rPr>
              <a:t>Entbündelungsverfahren</a:t>
            </a:r>
            <a:endParaRPr lang="de-DE" b="1" dirty="0">
              <a:effectLst/>
              <a:latin typeface="Times"/>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de-DE" dirty="0">
                <a:effectLst/>
                <a:latin typeface="+mn-lt"/>
              </a:rPr>
              <a:t>Wenn der Minuend kleiner ist als der Subtrahend, wird er verändert, indem ein Stellenwert der nächsthöheren Stelle in 10 des nächstkleineren Stellenwerts entbündelt wird.</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de-DE" dirty="0">
                <a:latin typeface="+mn-lt"/>
              </a:rPr>
              <a:t>Die </a:t>
            </a:r>
            <a:r>
              <a:rPr lang="de-DE" dirty="0" err="1">
                <a:latin typeface="+mn-lt"/>
              </a:rPr>
              <a:t>Entbündelung</a:t>
            </a:r>
            <a:r>
              <a:rPr lang="de-DE" dirty="0">
                <a:latin typeface="+mn-lt"/>
              </a:rPr>
              <a:t> wird im jeweiligen Stellenwert vermerkt und direkt verrechnet. Die „durchgestrichenen Zahlen“ bedeuten, dass dort entbündelt wurde, die 10 im nächsten Stellenwert dann die entbündelten Einheiten (von 7 Hundertern wurde ein Hunderter entbündelt „Ich streiche 7 durch und schreibe 6 und dafür habe ich jetzt 10 Zehner an der Zehnerstelle (mehr).“)</a:t>
            </a:r>
            <a:endParaRPr lang="de-DE" dirty="0">
              <a:effectLst/>
              <a:latin typeface="+mn-lt"/>
            </a:endParaRPr>
          </a:p>
          <a:p>
            <a:pPr marL="0" marR="0" lvl="0" indent="0" algn="l" defTabSz="914400" rtl="0" eaLnBrk="1" fontAlgn="auto" latinLnBrk="0" hangingPunct="1">
              <a:spcBef>
                <a:spcPts val="0"/>
              </a:spcBef>
              <a:spcAft>
                <a:spcPts val="0"/>
              </a:spcAft>
              <a:buClrTx/>
              <a:buSzTx/>
              <a:buFontTx/>
              <a:buNone/>
              <a:tabLst/>
              <a:defRPr/>
            </a:pPr>
            <a:endParaRPr lang="de-DE" dirty="0">
              <a:effectLst/>
              <a:latin typeface="+mn-lt"/>
            </a:endParaRPr>
          </a:p>
          <a:p>
            <a:pPr marL="0" marR="0" lvl="0" indent="0" algn="l" defTabSz="914400" rtl="0" eaLnBrk="1" fontAlgn="auto" latinLnBrk="0" hangingPunct="1">
              <a:spcBef>
                <a:spcPts val="0"/>
              </a:spcBef>
              <a:spcAft>
                <a:spcPts val="0"/>
              </a:spcAft>
              <a:buClrTx/>
              <a:buSzTx/>
              <a:buFontTx/>
              <a:buNone/>
              <a:tabLst/>
              <a:defRPr/>
            </a:pPr>
            <a:r>
              <a:rPr lang="de-DE" b="1" dirty="0">
                <a:effectLst/>
                <a:latin typeface="+mn-lt"/>
              </a:rPr>
              <a:t>Auffüllverfahren</a:t>
            </a:r>
          </a:p>
          <a:p>
            <a:pPr marL="285750" indent="-285750">
              <a:buFont typeface="Arial" panose="020B0604020202020204" pitchFamily="34" charset="0"/>
              <a:buChar char="•"/>
            </a:pPr>
            <a:r>
              <a:rPr lang="de-DE" dirty="0">
                <a:effectLst/>
                <a:latin typeface="+mn-lt"/>
              </a:rPr>
              <a:t>Der Subtrahend wird stellenweise beginnend bei den </a:t>
            </a:r>
            <a:r>
              <a:rPr lang="de-DE" dirty="0" err="1">
                <a:effectLst/>
                <a:latin typeface="+mn-lt"/>
              </a:rPr>
              <a:t>Einern</a:t>
            </a:r>
            <a:r>
              <a:rPr lang="de-DE" dirty="0">
                <a:effectLst/>
                <a:latin typeface="+mn-lt"/>
              </a:rPr>
              <a:t> so lange „aufgefüllt“, bis man den Wert des Minuenden erreicht hat.</a:t>
            </a:r>
          </a:p>
          <a:p>
            <a:pPr marL="285750" indent="-285750">
              <a:buFont typeface="Arial" panose="020B0604020202020204" pitchFamily="34" charset="0"/>
              <a:buChar char="•"/>
            </a:pPr>
            <a:r>
              <a:rPr lang="de-DE" dirty="0">
                <a:effectLst/>
                <a:latin typeface="+mn-lt"/>
              </a:rPr>
              <a:t>Zuerst wird die Einerstelle des Minuenden „passend“ gemacht, dann die Zehnerstelle und zum Schluss die Hunderterstelle. </a:t>
            </a:r>
          </a:p>
          <a:p>
            <a:pPr marL="285750" indent="-285750">
              <a:buFont typeface="Arial" panose="020B0604020202020204" pitchFamily="34" charset="0"/>
              <a:buChar char="•"/>
            </a:pPr>
            <a:r>
              <a:rPr lang="de-DE" dirty="0">
                <a:effectLst/>
                <a:latin typeface="+mn-lt"/>
              </a:rPr>
              <a:t>Die kleine 1 bedeutet, dass man schon einen Zehner „weiter“ ist, also nach dem Auffüllen von 5 an der Einerstelle schon bei 583 ist (8 = 7 + 1) und von da aus weiter „auffüllen“ muss.</a:t>
            </a:r>
          </a:p>
          <a:p>
            <a:pPr marL="0" marR="0" lvl="0" indent="0" algn="l" defTabSz="914400" rtl="0" eaLnBrk="1" fontAlgn="auto" latinLnBrk="0" hangingPunct="1">
              <a:spcBef>
                <a:spcPts val="0"/>
              </a:spcBef>
              <a:spcAft>
                <a:spcPts val="0"/>
              </a:spcAft>
              <a:buClrTx/>
              <a:buSzTx/>
              <a:buFontTx/>
              <a:buNone/>
              <a:tabLst/>
              <a:defRPr/>
            </a:pPr>
            <a:endParaRPr lang="de-DE" dirty="0">
              <a:effectLst/>
              <a:latin typeface="+mn-lt"/>
            </a:endParaRPr>
          </a:p>
          <a:p>
            <a:pPr marL="0" marR="0" lvl="0" indent="0" algn="l" defTabSz="914400" rtl="0" eaLnBrk="1" fontAlgn="auto" latinLnBrk="0" hangingPunct="1">
              <a:spcBef>
                <a:spcPts val="0"/>
              </a:spcBef>
              <a:spcAft>
                <a:spcPts val="0"/>
              </a:spcAft>
              <a:buClrTx/>
              <a:buSzTx/>
              <a:buFontTx/>
              <a:buNone/>
              <a:tabLst/>
              <a:defRPr/>
            </a:pPr>
            <a:r>
              <a:rPr lang="de-DE" b="1" dirty="0">
                <a:effectLst/>
                <a:latin typeface="+mn-lt"/>
              </a:rPr>
              <a:t>Erweiterungsverfahren</a:t>
            </a:r>
          </a:p>
          <a:p>
            <a:pPr marL="285750" indent="-285750">
              <a:buFont typeface="Arial" panose="020B0604020202020204" pitchFamily="34" charset="0"/>
              <a:buChar char="•"/>
            </a:pPr>
            <a:r>
              <a:rPr lang="de-DE" dirty="0">
                <a:effectLst/>
                <a:latin typeface="+mn-lt"/>
              </a:rPr>
              <a:t>Wenn der Minuend kleiner ist als der Subtrahend, wird sowohl der Minuend als auch Subtrahend um denselben </a:t>
            </a:r>
            <a:r>
              <a:rPr lang="de-DE" dirty="0">
                <a:latin typeface="+mn-lt"/>
              </a:rPr>
              <a:t>Wert </a:t>
            </a:r>
            <a:r>
              <a:rPr lang="de-DE" dirty="0">
                <a:effectLst/>
                <a:latin typeface="+mn-lt"/>
              </a:rPr>
              <a:t>vergrößert (z. B. um 10 Einer im Minuenden (ich schreiben eine kleine 10)  und 1 Zehner im Subtrahenden (Ich vermerke die Übertragseins)). </a:t>
            </a:r>
          </a:p>
          <a:p>
            <a:pPr marL="285750" indent="-285750">
              <a:buFont typeface="Arial" panose="020B0604020202020204" pitchFamily="34" charset="0"/>
              <a:buChar char="•"/>
            </a:pPr>
            <a:r>
              <a:rPr lang="de-DE" dirty="0">
                <a:effectLst/>
                <a:latin typeface="+mn-lt"/>
              </a:rPr>
              <a:t>Die Differenz, also der Unterschied zwischen beiden Zahlen, verändert sich durch dieses Vorgehen nicht, die beiden Zahlen schon (Gesetz von der Konstanz der Differenz).</a:t>
            </a:r>
            <a:endParaRPr lang="de-D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latin typeface="Times"/>
            </a:endParaRPr>
          </a:p>
          <a:p>
            <a:endParaRPr lang="de-DE" dirty="0">
              <a:effectLst/>
              <a:latin typeface="Time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405088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Hinweis: Hier wird die Anknüpfung für die Erarbeitung des </a:t>
            </a:r>
            <a:r>
              <a:rPr lang="de-DE" i="1" dirty="0" err="1"/>
              <a:t>Entbündelungsverfahrens</a:t>
            </a:r>
            <a:r>
              <a:rPr lang="de-DE" i="1" dirty="0"/>
              <a:t> aufgezeigt. Analog wird dies auf den Folien 14-16 Folien für die Erarbeitung des Auffüllverfahrens erläutert.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_______</a:t>
            </a:r>
          </a:p>
          <a:p>
            <a:endParaRPr lang="de-DE" dirty="0"/>
          </a:p>
          <a:p>
            <a:r>
              <a:rPr lang="de-DE" dirty="0"/>
              <a:t>Vor allem bei der Addition, Subtraktion und Multiplikation eignen sich entsprechende halbschriftliche Rechenwege, um die Algorithmen herzuleiten. Für die Subtraktion kann dabei z. B. für die Erarbeitung des </a:t>
            </a:r>
            <a:r>
              <a:rPr lang="de-DE" dirty="0" err="1"/>
              <a:t>Entbündelungsverfahrens</a:t>
            </a:r>
            <a:r>
              <a:rPr lang="de-DE" dirty="0"/>
              <a:t> an der halbschriftlichen Rechenstrategie „Stellenweise mit Eintauschen“ angeknüpft werden.</a:t>
            </a:r>
          </a:p>
          <a:p>
            <a:endParaRPr lang="de-DE" dirty="0"/>
          </a:p>
          <a:p>
            <a:r>
              <a:rPr lang="de-DE" dirty="0"/>
              <a:t>Dafür kann dieser an einer Beispielaufgabe wiederholt und mit Material die Handlung entsprechend durchgeführt und sprachlich begleitet werden. Dabei sollte im Fokus stehen, dass die Kinder die </a:t>
            </a:r>
            <a:r>
              <a:rPr lang="de-DE" dirty="0" err="1"/>
              <a:t>Entbündelungsprozesse</a:t>
            </a:r>
            <a:r>
              <a:rPr lang="de-DE" dirty="0"/>
              <a:t> noch einmal nachvollziehen.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effectLst/>
                <a:latin typeface="OpenSansItalic" panose="020B0606030504020204" pitchFamily="34" charset="0"/>
              </a:rPr>
              <a:t>Hier (und auf den folgenden Folien) wird das </a:t>
            </a:r>
            <a:r>
              <a:rPr lang="de-DE" sz="1200" i="1" dirty="0" err="1">
                <a:effectLst/>
                <a:latin typeface="OpenSansItalic" panose="020B0606030504020204" pitchFamily="34" charset="0"/>
              </a:rPr>
              <a:t>Entbündlungsverfahren</a:t>
            </a:r>
            <a:r>
              <a:rPr lang="de-DE" sz="1200" i="1" dirty="0">
                <a:effectLst/>
                <a:latin typeface="OpenSansItalic" panose="020B0606030504020204" pitchFamily="34" charset="0"/>
              </a:rPr>
              <a:t> unter der Vorstellung des Abziehens sprachlich begleitet. Ebenso möglich wäre es natürlich auch in der „Ergänzen-Sprechweise“ zu begleiten.</a:t>
            </a:r>
            <a:endParaRPr lang="de-DE" sz="1200"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10806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So kann dann die halbschriftliche Strategie „Stellenweise mit Eintauschen“ und die entsprechende Strich-Punkt-Darstellung der Notation des schriftlichen Algorithmus nach dem </a:t>
            </a:r>
            <a:r>
              <a:rPr lang="de-DE" sz="1200" dirty="0" err="1"/>
              <a:t>Entbündelungsverfahren</a:t>
            </a:r>
            <a:r>
              <a:rPr lang="de-DE" sz="1200" dirty="0"/>
              <a:t> gegenübergestellt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52180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Mit den Kindern sollen dann Gemeinsamkeiten und Unterschiede beider Vorgehensweisen erarbeitet werden. Erste Impulse können in der gemeinsame Phase in eine Arbeitsphase führen, in der die Kinder an verschiedenen Beispielen diese Gemeinsamkeiten und Unterschiede entdecken und festhalten.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rPr>
              <a:t>Der Minuend wird als Strich-Punkt-Darstellung notiert.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rPr>
              <a:t>Die Einer des Subtrahenden werden sprachlich begleitet in der Darstellung abgezogen und das Ergebnis notiert.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mn-lt"/>
              </a:rPr>
              <a:t>Ein Hunderter des Minuenden wird in der Darstellung sprachlich begleitet zu 10 Zehnern entbündelt. Die </a:t>
            </a:r>
            <a:r>
              <a:rPr lang="de-DE" sz="1200" dirty="0" err="1">
                <a:latin typeface="+mn-lt"/>
              </a:rPr>
              <a:t>Entbündelung</a:t>
            </a:r>
            <a:r>
              <a:rPr lang="de-DE" sz="1200" dirty="0">
                <a:latin typeface="+mn-lt"/>
              </a:rPr>
              <a:t> wird in der Rechnung entsprechend mit </a:t>
            </a:r>
            <a:r>
              <a:rPr lang="de-DE" sz="1200" i="0" dirty="0">
                <a:latin typeface="+mn-lt"/>
              </a:rPr>
              <a:t>dem Durchstreichen der 3 und der Notation der 2 in der Hunderterspalte sowie der 10 in der Zehnerspalte </a:t>
            </a:r>
            <a:r>
              <a:rPr lang="de-DE" sz="1200" dirty="0">
                <a:latin typeface="+mn-lt"/>
              </a:rPr>
              <a:t>notiert.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rPr>
              <a:t>Die Zehner des Subtrahenden werden sprachlich begleitet in der Darstellung abgezogen und das Ergebnis notiert.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rPr>
              <a:t>Die Hunderter des Subtrahenden werden sprachlich begleitet in der Darstellung abgezogen und das Ergebnis notiert.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964454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allem bei der Addition, Subtraktion und Multiplikation eignen sich entsprechende halbschriftliche Rechenwege, um die Algorithmen herzuleiten. Für die Subtraktion kann dabei z. B. für die Erarbeitung des Auffüllverfahrens an den halbschriftliche Rechenweg „(stellenweises) Ergänzen“ angeknüpft werden.</a:t>
            </a:r>
          </a:p>
          <a:p>
            <a:endParaRPr lang="de-DE" dirty="0"/>
          </a:p>
          <a:p>
            <a:r>
              <a:rPr lang="de-DE" dirty="0"/>
              <a:t>Dafür kann dieser an einer Beispielaufgabe wiederholt und mit Darstellung am Rechenstrich entsprechend durchgeführt und sprachlich begleitet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385310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So kann dann die halbschriftliche Strategie „Ergänzen“ und die entsprechende Darstellung als Sprünge am Rechenstrich der Notation des schriftlichen Algorithmus nach dem „Auffüllverfahren" gegenübergestellt werden.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52501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Mit den Kindern sollen dann Gemeinsamkeiten und Unterschiede beider Vorgehensweisen erarbeitet werden. Erste Impulse können in der gemeinsame Phase in eine Arbeitsphase führen, in der die Kinder an verschiedenen Beispielen diese Gemeinsamkeiten und Unterschiede entdecken und festhalten:</a:t>
            </a:r>
          </a:p>
          <a:p>
            <a:endParaRPr lang="de-DE" sz="1200" dirty="0"/>
          </a:p>
          <a:p>
            <a:pPr marL="285750" indent="-285750">
              <a:lnSpc>
                <a:spcPct val="100000"/>
              </a:lnSpc>
              <a:spcBef>
                <a:spcPts val="400"/>
              </a:spcBef>
              <a:buFont typeface="Arial" panose="020B0604020202020204" pitchFamily="34" charset="0"/>
              <a:buChar char="•"/>
            </a:pPr>
            <a:r>
              <a:rPr lang="de-DE" sz="1200" dirty="0">
                <a:latin typeface="+mn-lt"/>
              </a:rPr>
              <a:t>Der Rechenstrich wird gezeichnet und der Minuend sowie der Subtrahend daran notiert.</a:t>
            </a:r>
          </a:p>
          <a:p>
            <a:pPr marL="285750" indent="-285750">
              <a:lnSpc>
                <a:spcPct val="100000"/>
              </a:lnSpc>
              <a:spcBef>
                <a:spcPts val="400"/>
              </a:spcBef>
              <a:buFont typeface="Arial" panose="020B0604020202020204" pitchFamily="34" charset="0"/>
              <a:buChar char="•"/>
            </a:pPr>
            <a:r>
              <a:rPr lang="de-DE" sz="1200" dirty="0">
                <a:latin typeface="+mn-lt"/>
              </a:rPr>
              <a:t>Ausgehend von den </a:t>
            </a:r>
            <a:r>
              <a:rPr lang="de-DE" sz="1200" dirty="0" err="1">
                <a:latin typeface="+mn-lt"/>
              </a:rPr>
              <a:t>Einern</a:t>
            </a:r>
            <a:r>
              <a:rPr lang="de-DE" sz="1200" dirty="0">
                <a:latin typeface="+mn-lt"/>
              </a:rPr>
              <a:t> des Subtrahenden wird zu den </a:t>
            </a:r>
            <a:r>
              <a:rPr lang="de-DE" sz="1200" dirty="0" err="1">
                <a:latin typeface="+mn-lt"/>
              </a:rPr>
              <a:t>Einern</a:t>
            </a:r>
            <a:r>
              <a:rPr lang="de-DE" sz="1200" dirty="0">
                <a:latin typeface="+mn-lt"/>
              </a:rPr>
              <a:t> des Minuenden ergänzt.</a:t>
            </a:r>
          </a:p>
          <a:p>
            <a:pPr marL="285750" indent="-285750">
              <a:lnSpc>
                <a:spcPct val="100000"/>
              </a:lnSpc>
              <a:spcBef>
                <a:spcPts val="400"/>
              </a:spcBef>
              <a:buFont typeface="Arial" panose="020B0604020202020204" pitchFamily="34" charset="0"/>
              <a:buChar char="•"/>
            </a:pPr>
            <a:r>
              <a:rPr lang="de-DE" sz="1200" dirty="0">
                <a:latin typeface="+mn-lt"/>
              </a:rPr>
              <a:t>Ausgehend von den Zehnern des Subtrahenden wird zu den Zehnern des Minuenden ergänzt. An der Hunderterstelle wird ein Übertrag notiert, da es zu einer Überschreitung des Stellenwerts kommt.</a:t>
            </a:r>
          </a:p>
          <a:p>
            <a:pPr marL="285750" indent="-285750">
              <a:lnSpc>
                <a:spcPct val="100000"/>
              </a:lnSpc>
              <a:spcBef>
                <a:spcPts val="400"/>
              </a:spcBef>
              <a:buFont typeface="Arial" panose="020B0604020202020204" pitchFamily="34" charset="0"/>
              <a:buChar char="•"/>
            </a:pPr>
            <a:r>
              <a:rPr lang="de-DE" sz="1200" dirty="0">
                <a:latin typeface="+mn-lt"/>
              </a:rPr>
              <a:t>Ausgehend von den Hundertern des Subtrahenden wird zu den Hundertern des Minuenden ergänzt.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970210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Nach der verständnisbasierten Erarbeitung des Algorithmus sollte eine Phase folgen, in der die Kinder diesen – mit verschiedenen „Herausforderungen“ – wiederholt anwenden, um sicher in seiner Ausführung zu werden.</a:t>
            </a:r>
          </a:p>
          <a:p>
            <a:pPr marL="0" indent="0">
              <a:buFontTx/>
              <a:buNone/>
            </a:pPr>
            <a:endParaRPr lang="de-DE" dirty="0"/>
          </a:p>
          <a:p>
            <a:pPr marL="0" indent="0">
              <a:buFontTx/>
              <a:buNone/>
            </a:pPr>
            <a:r>
              <a:rPr lang="de-DE" dirty="0"/>
              <a:t>Dazu bieten sich zum Beispiel produktives Übungsformate an, die neben der wiederholten Anwendung der Rechenschritte durch das Erforschen und Entdecken Einsichten in Zahl- und Aufgabenbeziehungen ermöglichen und somit das Verständnis vertiefen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92774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de-DE" b="0" i="0" u="none" strike="noStrike" dirty="0">
                <a:solidFill>
                  <a:srgbClr val="222222"/>
                </a:solidFill>
                <a:effectLst/>
                <a:latin typeface="Open Sans" panose="020B0606030504020204" pitchFamily="34" charset="0"/>
              </a:rPr>
              <a:t>Der Problemaufriss zu Beginn sowie die sich anknüpfenden Ausführungen für einen möglichen Lernweg sollten zeigen: Es ist wichtig, durch das Anknüpfen an die halbschriftlichen Rechenstrategien und ihre Darstellungen, ein/das schriftlichen Subtraktionsverfahren mit den Kindern verständnisbasiert zu erarbeiten, damit sie die einzelnen Rechenschritte nicht mechanisch ausführen, sondern auch erklären können, warum sie so rechnen (dürfen).</a:t>
            </a:r>
          </a:p>
          <a:p>
            <a:pPr algn="l" fontAlgn="base"/>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Beispielhaft dafür ermöglicht es die </a:t>
            </a:r>
            <a:r>
              <a:rPr lang="de-DE" b="1" i="0" u="none" strike="noStrike" dirty="0">
                <a:solidFill>
                  <a:srgbClr val="222222"/>
                </a:solidFill>
                <a:effectLst/>
                <a:latin typeface="Open Sans" panose="020B0606030504020204" pitchFamily="34" charset="0"/>
              </a:rPr>
              <a:t>Aktivität „Fehler finden“ </a:t>
            </a:r>
            <a:r>
              <a:rPr lang="de-DE" b="0" i="0" u="none" strike="noStrike" dirty="0">
                <a:solidFill>
                  <a:srgbClr val="222222"/>
                </a:solidFill>
                <a:effectLst/>
                <a:latin typeface="Open Sans" panose="020B0606030504020204" pitchFamily="34" charset="0"/>
              </a:rPr>
              <a:t>genau die in der Präsentation angesprochen Kompetenzen in diesem Bereich zu fordern und zu fördern (bzw. zu diagnostizieren). </a:t>
            </a:r>
          </a:p>
          <a:p>
            <a:pPr algn="l" fontAlgn="base"/>
            <a:endParaRPr lang="de-DE" b="0" i="0" u="none" strike="noStrike" dirty="0">
              <a:solidFill>
                <a:srgbClr val="222222"/>
              </a:solidFill>
              <a:effectLst/>
              <a:latin typeface="Open Sans" panose="020B0606030504020204" pitchFamily="34" charset="0"/>
            </a:endParaRPr>
          </a:p>
          <a:p>
            <a:pPr algn="l" fontAlgn="base"/>
            <a:r>
              <a:rPr lang="de-DE" b="1" i="0" u="none" strike="noStrike" dirty="0">
                <a:solidFill>
                  <a:srgbClr val="222222"/>
                </a:solidFill>
                <a:effectLst/>
                <a:latin typeface="Open Sans" panose="020B0606030504020204" pitchFamily="34" charset="0"/>
              </a:rPr>
              <a:t>Darum geht es in der Aktivität:</a:t>
            </a:r>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Die Kinder sollen ihre Einsichten in das schriftliche Subtraktionsverfahren (Entbündeln/Auffüllen) vertiefen, indem sie in Kinderdokumenten Fehler entdecken, beschreiben, korrigieren und Tipps formulieren, um Einsichten in die Fehler zu erlangen. Durch das eigene „Nachrechnen“ erlangen sie weitere Geläufigkeit und Sicherheit in der Anwendung des schriftlichen Algorithmus.</a:t>
            </a:r>
          </a:p>
          <a:p>
            <a:pPr algn="l" fontAlgn="base"/>
            <a:endParaRPr lang="de-DE" b="0" i="0" u="none" strike="noStrike" dirty="0">
              <a:solidFill>
                <a:srgbClr val="222222"/>
              </a:solidFill>
              <a:effectLst/>
              <a:latin typeface="Open Sans" panose="020B0606030504020204" pitchFamily="34" charset="0"/>
            </a:endParaRPr>
          </a:p>
          <a:p>
            <a:pPr algn="l" fontAlgn="base"/>
            <a:endParaRPr lang="de-DE" b="0" i="0" u="none" strike="noStrike" dirty="0">
              <a:solidFill>
                <a:srgbClr val="222222"/>
              </a:solidFill>
              <a:effectLst/>
              <a:latin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Die Aktivität ermöglicht durch ein großes </a:t>
            </a:r>
            <a:r>
              <a:rPr lang="de-DE" b="1" i="0" u="none" strike="noStrike" dirty="0">
                <a:solidFill>
                  <a:srgbClr val="222222"/>
                </a:solidFill>
                <a:effectLst/>
                <a:latin typeface="Open Sans" panose="020B0606030504020204" pitchFamily="34" charset="0"/>
              </a:rPr>
              <a:t>Potential zur Adaption/Differenzierung</a:t>
            </a:r>
            <a:r>
              <a:rPr lang="de-DE" b="0" i="0" u="none" strike="noStrike" dirty="0">
                <a:solidFill>
                  <a:srgbClr val="222222"/>
                </a:solidFill>
                <a:effectLst/>
                <a:latin typeface="Open Sans" panose="020B0606030504020204" pitchFamily="34" charset="0"/>
              </a:rPr>
              <a:t>, verschiedene Anforderungsniveaus zu erreichen. Differenzierungsmöglichkeiten bestehen darin, </a:t>
            </a:r>
          </a:p>
          <a:p>
            <a:pPr marL="171450" indent="-171450" algn="l" fontAlgn="base">
              <a:buFont typeface="Arial" panose="020B0604020202020204" pitchFamily="34" charset="0"/>
              <a:buChar char="•"/>
            </a:pPr>
            <a:r>
              <a:rPr lang="de-DE" b="0" i="0" u="none" strike="noStrike" dirty="0">
                <a:solidFill>
                  <a:srgbClr val="222222"/>
                </a:solidFill>
                <a:effectLst/>
                <a:latin typeface="Open Sans" panose="020B0606030504020204" pitchFamily="34" charset="0"/>
              </a:rPr>
              <a:t>dass jedes Kind einen Zugang zur Aufgabe erhält, indem die Aufgaben zunächst selbst „nachgerechnet“ werden und mit Material dargestellt werden können/sollen.</a:t>
            </a:r>
          </a:p>
          <a:p>
            <a:pPr marL="171450" indent="-171450" algn="l" fontAlgn="base">
              <a:buFont typeface="Arial" panose="020B0604020202020204" pitchFamily="34" charset="0"/>
              <a:buChar char="•"/>
            </a:pPr>
            <a:r>
              <a:rPr lang="de-DE" b="0" i="0" u="none" strike="noStrike" dirty="0">
                <a:solidFill>
                  <a:srgbClr val="222222"/>
                </a:solidFill>
                <a:effectLst/>
                <a:latin typeface="Open Sans" panose="020B0606030504020204" pitchFamily="34" charset="0"/>
              </a:rPr>
              <a:t>dass das Entdecken und Korrigieren der Fehler durch Tippkarten unterstützt werden kann.</a:t>
            </a:r>
          </a:p>
          <a:p>
            <a:pPr marL="171450" indent="-171450" algn="l" fontAlgn="base">
              <a:buFont typeface="Arial" panose="020B0604020202020204" pitchFamily="34" charset="0"/>
              <a:buChar char="•"/>
            </a:pPr>
            <a:r>
              <a:rPr lang="de-DE" b="0" i="0" u="none" strike="noStrike" dirty="0">
                <a:solidFill>
                  <a:srgbClr val="222222"/>
                </a:solidFill>
                <a:effectLst/>
                <a:latin typeface="Open Sans" panose="020B0606030504020204" pitchFamily="34" charset="0"/>
              </a:rPr>
              <a:t>dass die Kinder sich mit anderen Kindern über ihre Entdeckungen und Ideen zum Formulieren von Tipps austauschen und dabei nicht das „Ausrechnen“, sondern das Verständnis für den Algorithmus im Vordergrund steht.</a:t>
            </a:r>
          </a:p>
          <a:p>
            <a:pPr marL="171450" indent="-171450" algn="l" fontAlgn="base">
              <a:buFont typeface="Arial" panose="020B0604020202020204" pitchFamily="34" charset="0"/>
              <a:buChar char="•"/>
            </a:pPr>
            <a:r>
              <a:rPr lang="de-DE" dirty="0"/>
              <a:t>dass die zu entdeckenden Fehlertypen sich in den dahinter liegenden Verständnisprozessen unterscheiden und dabei verschiedene Einsichten/Aspekte des Algorithmus vertieft erden können (Rechenfehler, Stellenwertfehler, Überträge..).</a:t>
            </a:r>
          </a:p>
          <a:p>
            <a:pPr marL="171450" indent="-171450" algn="l" fontAlgn="base">
              <a:buFont typeface="Arial" panose="020B0604020202020204" pitchFamily="34" charset="0"/>
              <a:buChar char="•"/>
            </a:pPr>
            <a:endParaRPr lang="de-DE" dirty="0"/>
          </a:p>
          <a:p>
            <a:r>
              <a:rPr lang="de-DE" dirty="0"/>
              <a:t>Mehr Hinweise zur Aktivität finden Sie im Planungsbogen sowie unter auf </a:t>
            </a:r>
            <a:r>
              <a:rPr lang="de-DE" b="1" dirty="0" err="1"/>
              <a:t>Mahiko</a:t>
            </a:r>
            <a:r>
              <a:rPr lang="de-DE" dirty="0"/>
              <a:t> (</a:t>
            </a:r>
            <a:r>
              <a:rPr lang="de-DE" dirty="0" err="1"/>
              <a:t>mahiko.dzlm.de</a:t>
            </a:r>
            <a:r>
              <a:rPr lang="de-DE" dirty="0"/>
              <a:t>) unter dem Modul „Schriftliche Subtraktion“</a:t>
            </a:r>
            <a:r>
              <a:rPr lang="de-DE" b="0" i="0" u="none" strike="noStrike" dirty="0">
                <a:solidFill>
                  <a:srgbClr val="222222"/>
                </a:solidFill>
                <a:effectLst/>
                <a:latin typeface="Open Sans" panose="020B0606030504020204" pitchFamily="34" charset="0"/>
              </a:rPr>
              <a:t> (https://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/167):</a:t>
            </a:r>
          </a:p>
          <a:p>
            <a:pPr marL="171450" indent="-171450">
              <a:buFont typeface="Arial" panose="020B0604020202020204" pitchFamily="34" charset="0"/>
              <a:buChar char="•"/>
            </a:pPr>
            <a:r>
              <a:rPr lang="de-DE" b="0" i="0" u="none" strike="noStrike" dirty="0">
                <a:solidFill>
                  <a:srgbClr val="222222"/>
                </a:solidFill>
                <a:effectLst/>
                <a:latin typeface="Open Sans" panose="020B0606030504020204" pitchFamily="34" charset="0"/>
              </a:rPr>
              <a:t>zum</a:t>
            </a:r>
            <a:r>
              <a:rPr lang="de-DE" b="1" i="0" u="none" strike="noStrike" dirty="0">
                <a:solidFill>
                  <a:srgbClr val="222222"/>
                </a:solidFill>
                <a:effectLst/>
                <a:latin typeface="Open Sans" panose="020B0606030504020204" pitchFamily="34" charset="0"/>
              </a:rPr>
              <a:t> </a:t>
            </a:r>
            <a:r>
              <a:rPr lang="de-DE" b="1" i="0" u="none" strike="noStrike" dirty="0" err="1">
                <a:solidFill>
                  <a:srgbClr val="222222"/>
                </a:solidFill>
                <a:effectLst/>
                <a:latin typeface="Open Sans" panose="020B0606030504020204" pitchFamily="34" charset="0"/>
              </a:rPr>
              <a:t>Entbündelungsverfahren</a:t>
            </a:r>
            <a:r>
              <a:rPr lang="de-DE" b="1" i="0" u="none" strike="noStrike" dirty="0">
                <a:solidFill>
                  <a:srgbClr val="222222"/>
                </a:solidFill>
                <a:effectLst/>
                <a:latin typeface="Open Sans" panose="020B0606030504020204" pitchFamily="34" charset="0"/>
              </a:rPr>
              <a: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sites</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mahiko</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files</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uploads</a:t>
            </a:r>
            <a:r>
              <a:rPr lang="de-DE" b="0" i="0" u="none" strike="noStrike" dirty="0">
                <a:solidFill>
                  <a:srgbClr val="222222"/>
                </a:solidFill>
                <a:effectLst/>
                <a:latin typeface="Open Sans" panose="020B0606030504020204" pitchFamily="34" charset="0"/>
              </a:rPr>
              <a:t>/3_schuljahr/</a:t>
            </a:r>
            <a:r>
              <a:rPr lang="de-DE" b="0" i="0" u="none" strike="noStrike" dirty="0" err="1">
                <a:solidFill>
                  <a:srgbClr val="222222"/>
                </a:solidFill>
                <a:effectLst/>
                <a:latin typeface="Open Sans" panose="020B0606030504020204" pitchFamily="34" charset="0"/>
              </a:rPr>
              <a:t>schriftlicheSubtraktion</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pdf</a:t>
            </a:r>
            <a:r>
              <a:rPr lang="de-DE" b="0" i="0" u="none" strike="noStrike" dirty="0">
                <a:solidFill>
                  <a:srgbClr val="222222"/>
                </a:solidFill>
                <a:effectLst/>
                <a:latin typeface="Open Sans" panose="020B0606030504020204" pitchFamily="34" charset="0"/>
              </a:rPr>
              <a:t>/zr1000_schriftliche_subtraktion_entbundeln_ubung_5.pdf)</a:t>
            </a:r>
          </a:p>
          <a:p>
            <a:pPr marL="171450" indent="-171450">
              <a:buFont typeface="Arial" panose="020B0604020202020204" pitchFamily="34" charset="0"/>
              <a:buChar char="•"/>
            </a:pPr>
            <a:r>
              <a:rPr lang="de-DE" b="0" i="0" u="none" strike="noStrike" dirty="0">
                <a:solidFill>
                  <a:srgbClr val="222222"/>
                </a:solidFill>
                <a:effectLst/>
                <a:latin typeface="Open Sans" panose="020B0606030504020204" pitchFamily="34" charset="0"/>
              </a:rPr>
              <a:t> zum</a:t>
            </a:r>
            <a:r>
              <a:rPr lang="de-DE" b="1" i="0" u="none" strike="noStrike" dirty="0">
                <a:solidFill>
                  <a:srgbClr val="222222"/>
                </a:solidFill>
                <a:effectLst/>
                <a:latin typeface="Open Sans" panose="020B0606030504020204" pitchFamily="34" charset="0"/>
              </a:rPr>
              <a:t> Auffüllverfahren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sites</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mahiko</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files</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uploads</a:t>
            </a:r>
            <a:r>
              <a:rPr lang="de-DE" b="0" i="0" u="none" strike="noStrike" dirty="0">
                <a:solidFill>
                  <a:srgbClr val="222222"/>
                </a:solidFill>
                <a:effectLst/>
                <a:latin typeface="Open Sans" panose="020B0606030504020204" pitchFamily="34" charset="0"/>
              </a:rPr>
              <a:t>/3_schuljahr/</a:t>
            </a:r>
            <a:r>
              <a:rPr lang="de-DE" b="0" i="0" u="none" strike="noStrike" dirty="0" err="1">
                <a:solidFill>
                  <a:srgbClr val="222222"/>
                </a:solidFill>
                <a:effectLst/>
                <a:latin typeface="Open Sans" panose="020B0606030504020204" pitchFamily="34" charset="0"/>
              </a:rPr>
              <a:t>schriftlicheSubtraktion</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pdf</a:t>
            </a:r>
            <a:r>
              <a:rPr lang="de-DE" b="0" i="0" u="none" strike="noStrike" dirty="0">
                <a:solidFill>
                  <a:srgbClr val="222222"/>
                </a:solidFill>
                <a:effectLst/>
                <a:latin typeface="Open Sans" panose="020B0606030504020204" pitchFamily="34" charset="0"/>
              </a:rPr>
              <a:t>/zr1000_schriftliche_subtraktion_auffullen_ubung_5.pdf)</a:t>
            </a:r>
          </a:p>
          <a:p>
            <a:pPr marL="0" indent="0" algn="l" fontAlgn="base">
              <a:buFont typeface="Arial" panose="020B0604020202020204" pitchFamily="34" charset="0"/>
              <a:buNone/>
            </a:pPr>
            <a:endParaRPr lang="de-DE" dirty="0"/>
          </a:p>
          <a:p>
            <a:pPr marL="0" indent="0" algn="l" fontAlgn="base">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06616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Vorbereitung auf die Durchführung der Aktivität soll den </a:t>
            </a:r>
            <a:r>
              <a:rPr lang="de-DE" dirty="0" err="1"/>
              <a:t>Kolleg:innen</a:t>
            </a:r>
            <a:r>
              <a:rPr lang="de-DE" dirty="0"/>
              <a:t> der entsprechende Planungsbogen ausgehändigt werden. In diesem werden konkrete Anregungen zur Durchführungen (z. B. auch sprachliche Impulse etc.) sowie Ideen zur Adaption der Aufgabe für unterschiedliche Bedarfe gegeben/aufgezeigt, sodass die Aktivität mit Hilfe des Bogens ohne „großen Aufwand“ durchführbar ist.</a:t>
            </a:r>
          </a:p>
          <a:p>
            <a:endParaRPr lang="de-DE" dirty="0"/>
          </a:p>
          <a:p>
            <a:pPr marL="171450" indent="-171450">
              <a:buFont typeface="Arial" panose="020B0604020202020204" pitchFamily="34" charset="0"/>
              <a:buChar char="•"/>
            </a:pPr>
            <a:endParaRPr lang="de-DE" b="0" i="0" u="none" strike="noStrike" dirty="0">
              <a:solidFill>
                <a:srgbClr val="222222"/>
              </a:solidFill>
              <a:effectLst/>
              <a:latin typeface="Open Sans" panose="020B0606030504020204" pitchFamily="34" charset="0"/>
            </a:endParaRPr>
          </a:p>
          <a:p>
            <a:endParaRPr lang="de-DE" b="0" i="0" u="none" strike="noStrike" dirty="0">
              <a:solidFill>
                <a:srgbClr val="222222"/>
              </a:solidFill>
              <a:effectLst/>
              <a:latin typeface="Open Sans" panose="020B0606030504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25033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A03350-AE17-CFBE-B138-5079FC13BBC4}"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verlinkte digitale Pinnwand enthält weitere Unterstützungsangebote.</a:t>
            </a:r>
          </a:p>
          <a:p>
            <a:endParaRPr lang="de-DE" dirty="0"/>
          </a:p>
          <a:p>
            <a:pPr marL="171450" indent="-171450">
              <a:buFont typeface="Arial" panose="020B0604020202020204" pitchFamily="34" charset="0"/>
              <a:buChar char="•"/>
            </a:pPr>
            <a:r>
              <a:rPr lang="de-DE" dirty="0"/>
              <a:t>Unterrichtsmaterial</a:t>
            </a:r>
          </a:p>
          <a:p>
            <a:pPr marL="171450" indent="-171450">
              <a:buFont typeface="Arial" panose="020B0604020202020204" pitchFamily="34" charset="0"/>
              <a:buChar char="•"/>
            </a:pPr>
            <a:r>
              <a:rPr lang="de-DE" dirty="0"/>
              <a:t>Diagnosematerial</a:t>
            </a:r>
          </a:p>
          <a:p>
            <a:pPr marL="171450" indent="-171450">
              <a:buFont typeface="Arial" panose="020B0604020202020204" pitchFamily="34" charset="0"/>
              <a:buChar char="•"/>
            </a:pPr>
            <a:r>
              <a:rPr lang="de-DE" dirty="0"/>
              <a:t>praxisnahe fachdidaktische Hintergrundinformationen</a:t>
            </a:r>
          </a:p>
          <a:p>
            <a:pPr marL="0" indent="0">
              <a:buFont typeface="Arial" panose="020B0604020202020204" pitchFamily="34" charset="0"/>
              <a:buNone/>
            </a:pPr>
            <a:endParaRPr lang="de-DE" dirty="0"/>
          </a:p>
          <a:p>
            <a:r>
              <a:rPr lang="de-DE" dirty="0"/>
              <a:t>Direktlink: https://</a:t>
            </a:r>
            <a:r>
              <a:rPr lang="de-DE" dirty="0" err="1"/>
              <a:t>www.taskcards.de</a:t>
            </a:r>
            <a:r>
              <a:rPr lang="de-DE" dirty="0"/>
              <a:t>/#/</a:t>
            </a:r>
            <a:r>
              <a:rPr lang="de-DE" dirty="0" err="1"/>
              <a:t>board</a:t>
            </a:r>
            <a:r>
              <a:rPr lang="de-DE" dirty="0"/>
              <a:t>/4837b4a7-0fd8-4bb6-bdef-ec4283e483fd/</a:t>
            </a:r>
            <a:r>
              <a:rPr lang="de-DE" dirty="0" err="1"/>
              <a:t>view?token</a:t>
            </a:r>
            <a:r>
              <a:rPr lang="de-DE" dirty="0"/>
              <a:t>=dc96ebcd-b921-4b44-8288-c76916d30521 </a:t>
            </a:r>
            <a:endParaRPr lang="de-DE" dirty="0">
              <a:solidFill>
                <a:srgbClr val="000000"/>
              </a:solidFill>
              <a:effectLst/>
              <a:latin typeface="Helvetica" pitchFamily="2"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628487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Schluss ist es sinnvoll, die Lehrkräfte dazu anzuregen zu reflektieren, welchen „Einfluss“ die Ausführungen zum Thema „Schriftliches“ für ihre eigene Unterrichtspraxis hat/ haben könnte. </a:t>
            </a:r>
          </a:p>
          <a:p>
            <a:endParaRPr lang="de-DE" dirty="0"/>
          </a:p>
          <a:p>
            <a:r>
              <a:rPr lang="de-DE" dirty="0"/>
              <a:t>Folgende Fragen könnten sie sich dazu stellen:</a:t>
            </a:r>
          </a:p>
          <a:p>
            <a:pPr marL="171450" indent="-171450">
              <a:buFont typeface="Arial" panose="020B0604020202020204" pitchFamily="34" charset="0"/>
              <a:buChar char="•"/>
            </a:pPr>
            <a:r>
              <a:rPr lang="de-DE" dirty="0"/>
              <a:t>Was setze ich bereits so um und was war neu für mich? </a:t>
            </a:r>
          </a:p>
          <a:p>
            <a:pPr marL="171450" indent="-171450">
              <a:buFont typeface="Arial" panose="020B0604020202020204" pitchFamily="34" charset="0"/>
              <a:buChar char="•"/>
            </a:pPr>
            <a:r>
              <a:rPr lang="de-DE" dirty="0"/>
              <a:t>Welche Ideen nehme ich mit? </a:t>
            </a:r>
          </a:p>
          <a:p>
            <a:pPr marL="171450" indent="-171450">
              <a:buFont typeface="Arial" panose="020B0604020202020204" pitchFamily="34" charset="0"/>
              <a:buChar char="•"/>
            </a:pPr>
            <a:r>
              <a:rPr lang="de-DE" dirty="0"/>
              <a:t>Welche Ideen kann ich auch auf andere Unterrichtsinhalte übertragen (z. B. auf eine andere Operation)</a:t>
            </a:r>
          </a:p>
          <a:p>
            <a:pPr marL="171450" indent="-171450">
              <a:buFont typeface="Arial" panose="020B0604020202020204" pitchFamily="34" charset="0"/>
              <a:buChar char="•"/>
            </a:pPr>
            <a:endParaRPr lang="de-DE" dirty="0"/>
          </a:p>
          <a:p>
            <a:pPr marL="0" indent="0">
              <a:buFontTx/>
              <a:buNone/>
            </a:pPr>
            <a:r>
              <a:rPr lang="de-DE" dirty="0"/>
              <a:t>Dabei soll deutlich werden, dass sich diese Gedanken nicht (nur) auf die Weiterarbeit mit den Kindern/ der Klasse beziehen sollen, mit denen (evtl.) die Aktivität durchgeführt wird, sondern auf die grundlegende Unterrichtsgestaltung zum Thema “Schriftliches Rechnen“ auch in zukünftigen Durchgängen.</a:t>
            </a:r>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186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u="none" strike="noStrike" dirty="0">
                <a:solidFill>
                  <a:srgbClr val="000000"/>
                </a:solidFill>
                <a:effectLst/>
                <a:latin typeface="OpenSans-Regular"/>
              </a:rPr>
              <a:t>Alle Ausführungen auf den Folien und in den Moderationstexten wurden in Anlehnung an die Ursprungspräsentation des Moduls 7 „Schriftliches Rechnen“ der Veranstaltungsreihe „Arithmetische Basiskompetenzen sichern – Rechenschwierigkeiten vermeiden“ verfasst. Die genutzte Literaturverweise wurden dort kenntlich gemacht. Hier werden sie ebenfalls aufgeführt und dienen sowohl als Quellenverweis als auch als Hinweise für weiterführende Literatur, die bei Bedarf zur Vertiefung der Inhalte zum Thema Zahlverständnis herangezogen werden kann.</a:t>
            </a:r>
            <a:endParaRPr lang="de-DE" b="0" i="0" u="none" strike="noStrike" dirty="0">
              <a:solidFill>
                <a:srgbClr val="000000"/>
              </a:solidFill>
              <a:effectLst/>
              <a:latin typeface="Helvetica" pitchFamily="2"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51CB491-B1FF-72AF-0F16-C021C3479B8C}"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solidFill>
                  <a:srgbClr val="000000"/>
                </a:solidFill>
                <a:effectLst/>
                <a:latin typeface="Helvetica" pitchFamily="2" charset="0"/>
              </a:rPr>
              <a:t>Hinweis: Diese Folie nutzen, wenn das </a:t>
            </a:r>
            <a:r>
              <a:rPr lang="de-DE" i="1" dirty="0" err="1">
                <a:solidFill>
                  <a:srgbClr val="000000"/>
                </a:solidFill>
                <a:effectLst/>
                <a:latin typeface="Helvetica" pitchFamily="2" charset="0"/>
              </a:rPr>
              <a:t>Entbündelungsverfahren</a:t>
            </a:r>
            <a:r>
              <a:rPr lang="de-DE" i="1" dirty="0">
                <a:solidFill>
                  <a:srgbClr val="000000"/>
                </a:solidFill>
                <a:effectLst/>
                <a:latin typeface="Helvetica" pitchFamily="2" charset="0"/>
              </a:rPr>
              <a:t> mit den Kindern erarbeitet wird / werden soll!</a:t>
            </a:r>
          </a:p>
          <a:p>
            <a:endParaRPr lang="de-DE" dirty="0">
              <a:solidFill>
                <a:srgbClr val="000000"/>
              </a:solidFill>
              <a:effectLst/>
              <a:latin typeface="Helvetica" pitchFamily="2" charset="0"/>
            </a:endParaRPr>
          </a:p>
          <a:p>
            <a:r>
              <a:rPr lang="de-DE" dirty="0">
                <a:solidFill>
                  <a:srgbClr val="000000"/>
                </a:solidFill>
                <a:effectLst/>
                <a:latin typeface="Helvetica" pitchFamily="2" charset="0"/>
              </a:rPr>
              <a:t>Das kennt ihr bestimmt: </a:t>
            </a:r>
          </a:p>
          <a:p>
            <a:r>
              <a:rPr lang="de-DE" dirty="0">
                <a:solidFill>
                  <a:srgbClr val="000000"/>
                </a:solidFill>
                <a:effectLst/>
                <a:latin typeface="Helvetica" pitchFamily="2" charset="0"/>
              </a:rPr>
              <a:t>Kinder, die auf den 1. Blick keine Probleme haben,  Aufgaben schriftlich zu lösen. Schritt für Schritt ermitteln sie Teilergebnisse und notieren meist auch die Überträge. Fragt man sie aber, welche Bedeutung diese Überträge haben und warum sie so rechnen (dürfen), merkt man schnell, dass ihr Vorgehen eher „mechanisch“ ist und nicht wirklich auf Verständnis beruht. </a:t>
            </a:r>
          </a:p>
          <a:p>
            <a:endParaRPr lang="de-DE" dirty="0">
              <a:solidFill>
                <a:srgbClr val="000000"/>
              </a:solidFill>
              <a:effectLst/>
              <a:latin typeface="Helvetica" pitchFamily="2" charset="0"/>
            </a:endParaRPr>
          </a:p>
          <a:p>
            <a:r>
              <a:rPr lang="de-DE" dirty="0">
                <a:solidFill>
                  <a:srgbClr val="000000"/>
                </a:solidFill>
                <a:effectLst/>
                <a:latin typeface="Helvetica" pitchFamily="2" charset="0"/>
              </a:rPr>
              <a:t>Es ist jedoch wichtig, die schriftlichen Algorithmen nicht als „Abfolge von Rechenschritten“ zu begreifen (und demnach zu erlernen), sondern Einsichten zu erlangen, welche Vorstellungen hinter diesen liegen. Denn diese festigen das Stellenwertverständnis und bereiten das weitere algorithmische Denke vor. Ebenso ermöglicht nur die verständnisbasierte Erarbeitungen bei der Anwendung des schriftlichen Verfahrens auch Strukturen und Zusammenhänge von und zwischen Aufgaben in den Blick zu nehmen.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421827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solidFill>
                  <a:srgbClr val="000000"/>
                </a:solidFill>
                <a:effectLst/>
                <a:latin typeface="Helvetica" pitchFamily="2" charset="0"/>
              </a:rPr>
              <a:t>Hinweis: Diese Folie nutzen, wenn das Auffüllverfahren mit den Kindern erarbeitet wird / werden soll!</a:t>
            </a:r>
          </a:p>
          <a:p>
            <a:endParaRPr lang="de-DE" dirty="0">
              <a:solidFill>
                <a:srgbClr val="000000"/>
              </a:solidFill>
              <a:effectLst/>
              <a:latin typeface="Helvetica" pitchFamily="2" charset="0"/>
            </a:endParaRPr>
          </a:p>
          <a:p>
            <a:r>
              <a:rPr lang="de-DE" dirty="0">
                <a:solidFill>
                  <a:srgbClr val="000000"/>
                </a:solidFill>
                <a:effectLst/>
                <a:latin typeface="Helvetica" pitchFamily="2" charset="0"/>
              </a:rPr>
              <a:t>Das kennt ihr bestimmt: </a:t>
            </a:r>
          </a:p>
          <a:p>
            <a:r>
              <a:rPr lang="de-DE" dirty="0">
                <a:solidFill>
                  <a:srgbClr val="000000"/>
                </a:solidFill>
                <a:effectLst/>
                <a:latin typeface="Helvetica" pitchFamily="2" charset="0"/>
              </a:rPr>
              <a:t>Kinder, die auf den 1. Blick keine Probleme haben,  Aufgaben schriftlich zu lösen. Schritt für Schritt ermitteln sie Teilergebnisse und notieren meist auch die Überträge. Fragt man sie aber, welche Bedeutung diese Überträge haben und warum sie so rechnen (dürfen), merkt man schnell, dass ihr Vorgehen eher „mechanisch“ ist und nicht wirklich auf Verständnis beruht. </a:t>
            </a:r>
          </a:p>
          <a:p>
            <a:endParaRPr lang="de-DE" dirty="0">
              <a:solidFill>
                <a:srgbClr val="000000"/>
              </a:solidFill>
              <a:effectLst/>
              <a:latin typeface="Helvetica" pitchFamily="2" charset="0"/>
            </a:endParaRPr>
          </a:p>
          <a:p>
            <a:r>
              <a:rPr lang="de-DE" dirty="0">
                <a:solidFill>
                  <a:srgbClr val="000000"/>
                </a:solidFill>
                <a:effectLst/>
                <a:latin typeface="Helvetica" pitchFamily="2" charset="0"/>
              </a:rPr>
              <a:t>Es ist jedoch wichtig, die schriftlichen Algorithmen nicht als „Abfolge von Rechenschritten“ zu begreifen (und demnach zu erlernen), sondern Einsichten zu erlangen, welche Vorstellungen hinter diesen liegen. Denn diese festigen das Stellenwertverständnis und bereiten das weitere algorithmische Denke vor. Ebenso ermöglicht nur die verständnisbasierte Erarbeitungen bei der Anwendung des schriftlichen Verfahrens auch Strukturen und Zusammenhänge von und zwischen Aufgaben in den Blick zu nehmen.</a:t>
            </a:r>
          </a:p>
          <a:p>
            <a:endParaRPr lang="de-DE" dirty="0">
              <a:solidFill>
                <a:srgbClr val="000000"/>
              </a:solidFill>
              <a:effectLst/>
              <a:latin typeface="Helvetica" pitchFamily="2"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299763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dirty="0"/>
              <a:t>Die schriftlichen Algorithmen werden zum ersten mal zu Beginn der 3. Jahrgangsstufe thematisiert. Am Beispiel der Addition und Subtraktion müssen die Kinder einen neuen Sinn für Zahlen entwickeln, in dem nun nicht mehr mit </a:t>
            </a:r>
            <a:r>
              <a:rPr lang="de-DE" dirty="0" err="1"/>
              <a:t>Zahlganzheiten</a:t>
            </a:r>
            <a:r>
              <a:rPr lang="de-DE" dirty="0"/>
              <a:t> sondern mit Ziffern gerechnet wird / werden darf.</a:t>
            </a:r>
          </a:p>
          <a:p>
            <a:pPr fontAlgn="base"/>
            <a:endParaRPr lang="de-DE" dirty="0"/>
          </a:p>
          <a:p>
            <a:pPr fontAlgn="base"/>
            <a:r>
              <a:rPr lang="de-DE" dirty="0"/>
              <a:t>Auf der Basis gesicherte Zahl- Operationsvorstellungen sowie eines tragfähigen Stellenwertverständnis und der Ressource, die Aufgaben des kleinen 1+1/1-1… aus dem entsprechenden Zahlenraum sicher abrufen zu können, sollen die schriftlichen Rechenverfahren dabei verständnisbasiert auf der Grundlage der halbschriftlichen Rechenwege erarbeitet werden.</a:t>
            </a:r>
          </a:p>
          <a:p>
            <a:pPr fontAlgn="base"/>
            <a:endParaRPr lang="de-DE" dirty="0"/>
          </a:p>
          <a:p>
            <a:pPr fontAlgn="base"/>
            <a:r>
              <a:rPr lang="de-DE" dirty="0"/>
              <a:t>Für den langfristigen Lernprozess im Kontext des flexiblen Rechnens sollen die schriftlichen Rechenverfahren dann als eine von mehreren Möglichkeiten von den Kindern genutzt werden, um Aufgaben im erweiterten Zahlenraum sicher zu lösen.</a:t>
            </a:r>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77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t>Das schriftliche Rechnen bzw. das Ziffernrechnen zählt dabei zu den sogenannten arithmetischen Basiskompetenzen.</a:t>
            </a:r>
            <a:r>
              <a:rPr lang="de-DE" b="0" i="0" u="none" strike="noStrike" dirty="0">
                <a:solidFill>
                  <a:srgbClr val="222222"/>
                </a:solidFill>
                <a:effectLst/>
                <a:latin typeface="Open Sans" panose="020B0606030504020204" pitchFamily="34" charset="0"/>
              </a:rPr>
              <a:t> Diese werden anschaulich in dem abgebildete </a:t>
            </a:r>
            <a:r>
              <a:rPr lang="de-DE" b="1" i="0" u="none" strike="noStrike" dirty="0">
                <a:solidFill>
                  <a:srgbClr val="222222"/>
                </a:solidFill>
                <a:effectLst/>
                <a:latin typeface="Open Sans" panose="020B0606030504020204" pitchFamily="34" charset="0"/>
              </a:rPr>
              <a:t>Orientierungsrahmen Arithmetische Basiskompetenzen </a:t>
            </a:r>
            <a:r>
              <a:rPr lang="de-DE" b="0" i="0" u="none" strike="noStrike" dirty="0">
                <a:solidFill>
                  <a:srgbClr val="222222"/>
                </a:solidFill>
                <a:effectLst/>
                <a:latin typeface="Open Sans" panose="020B0606030504020204" pitchFamily="34" charset="0"/>
              </a:rPr>
              <a:t>dargestellt. Dieser gibt einen Überblick über die zentralen Kompetenzen, die Lernende im Verlauf der Primarstufe in den Bereichen 'Zahlverständnis', 'Operationsverständnis', 'Stellenwertverständnis', 'Schnelles Kopfrechnen', 'Zahlenrechnen' und 'Ziffernrechnen' erwerben können sollen und veranschaulicht diese unter Bezugnahme auf konkrete Beispiele.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latin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i="1" dirty="0"/>
              <a:t>(Hinweis: </a:t>
            </a:r>
            <a:r>
              <a:rPr lang="de-DE" sz="1200" dirty="0"/>
              <a:t>In diesem Orientierungsrahmen wird der Begriff „Ziffernrechnen“ genutzt, da er sich an die Ausführungen der Bildungsstandards/Lehrpläne orientiert. Innerhalb des Projekts „Fachoffensive Mathematik NRW“ und auch auf PIKAS haben wird der Begriff „Schriftliches Rechnen“ genutzt, da er im Schulalltag geläufiger ist.)</a:t>
            </a:r>
          </a:p>
          <a:p>
            <a:pPr marL="0" marR="0" lvl="0" indent="0" algn="l" defTabSz="914400" rtl="0" eaLnBrk="1" fontAlgn="base"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78942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 der Überschrift “Ziffernrechnen“ werden zentrale Aspekte des Bereichs konkretisiert. </a:t>
            </a:r>
          </a:p>
          <a:p>
            <a:r>
              <a:rPr lang="de-DE" dirty="0"/>
              <a:t>So sollen Kinder anknüpfend an halbschriftliche Rechenwege, Gemeinsamkeiten und Unterschiede zu den Algorithmen entdecken und nutzen, um dies einzelnen Schritte vor allem durch entsprechende Materialhandlungen und Darstellungen, nachzuvollziehen. </a:t>
            </a:r>
          </a:p>
          <a:p>
            <a:r>
              <a:rPr lang="de-DE" dirty="0"/>
              <a:t>Ziel ist es dann, dass Kinder die Algorithmen sicher ausführen aber auch verständig einsetzen.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184996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was genau sollten wir als Lehrkräfte bei der Erarbeitung der Rechenwege beachten? </a:t>
            </a:r>
          </a:p>
          <a:p>
            <a:endParaRPr lang="de-DE" dirty="0"/>
          </a:p>
          <a:p>
            <a:r>
              <a:rPr lang="de-DE" dirty="0"/>
              <a:t>Überleitung zur nächsten Folie:</a:t>
            </a:r>
          </a:p>
          <a:p>
            <a:r>
              <a:rPr lang="de-DE" dirty="0"/>
              <a:t>Und wie können wir diese wichtigen Aspekte nun konkret im Unterricht umsetzen? Dazu zeigen die folgenden Folien praxisnahe Aktivitäten und Impulse.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1912755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spTree>
    <p:extLst>
      <p:ext uri="{BB962C8B-B14F-4D97-AF65-F5344CB8AC3E}">
        <p14:creationId xmlns:p14="http://schemas.microsoft.com/office/powerpoint/2010/main" val="4674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PLANUNG</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737906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eure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2981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27922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23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auf unseren 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18288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912707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84169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8811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381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2817531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688390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00933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002855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956981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August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1256699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DURCHFÜHRUNG</a:t>
            </a:r>
          </a:p>
          <a:p>
            <a:endParaRPr lang="de-DE" sz="1600" dirty="0">
              <a:solidFill>
                <a:srgbClr val="327D87"/>
              </a:solidFill>
              <a:latin typeface="Arial" panose="020B0604020202020204" pitchFamily="34" charset="0"/>
              <a:cs typeface="Arial" panose="020B0604020202020204" pitchFamily="34" charset="0"/>
            </a:endParaRP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872041"/>
            <a:ext cx="7105899" cy="129539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862536" y="450402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03143"/>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
        <p:nvSpPr>
          <p:cNvPr id="2" name="Textfeld 1">
            <a:extLst>
              <a:ext uri="{FF2B5EF4-FFF2-40B4-BE49-F238E27FC236}">
                <a16:creationId xmlns:a16="http://schemas.microsoft.com/office/drawing/2014/main" id="{F5AD90DC-163F-7798-D523-195E461EB779}"/>
              </a:ext>
            </a:extLst>
          </p:cNvPr>
          <p:cNvSpPr txBox="1"/>
          <p:nvPr userDrawn="1"/>
        </p:nvSpPr>
        <p:spPr>
          <a:xfrm>
            <a:off x="1059921" y="4604033"/>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REFLEXION DER AKTIVITÄT</a:t>
            </a:r>
          </a:p>
        </p:txBody>
      </p:sp>
    </p:spTree>
    <p:extLst>
      <p:ext uri="{BB962C8B-B14F-4D97-AF65-F5344CB8AC3E}">
        <p14:creationId xmlns:p14="http://schemas.microsoft.com/office/powerpoint/2010/main" val="3669368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spTree>
    <p:extLst>
      <p:ext uri="{BB962C8B-B14F-4D97-AF65-F5344CB8AC3E}">
        <p14:creationId xmlns:p14="http://schemas.microsoft.com/office/powerpoint/2010/main" val="1685857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PLANUNG</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1520236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2926414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885800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270516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971414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35364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658663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78393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0655" y="1260904"/>
            <a:ext cx="4491875"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Zum Schluss…</a:t>
            </a:r>
          </a:p>
        </p:txBody>
      </p:sp>
      <p:pic>
        <p:nvPicPr>
          <p:cNvPr id="3" name="Picture 3">
            <a:extLst>
              <a:ext uri="{FF2B5EF4-FFF2-40B4-BE49-F238E27FC236}">
                <a16:creationId xmlns:a16="http://schemas.microsoft.com/office/drawing/2014/main" id="{10C35D75-B7BD-E397-D584-FA2C1CFE0067}"/>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706" y="2720122"/>
            <a:ext cx="3938566" cy="329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163658FF-BE53-ADC8-B3C1-FBBCFEFF4CC2}"/>
              </a:ext>
            </a:extLst>
          </p:cNvPr>
          <p:cNvSpPr txBox="1"/>
          <p:nvPr userDrawn="1"/>
        </p:nvSpPr>
        <p:spPr>
          <a:xfrm>
            <a:off x="750517" y="3764459"/>
            <a:ext cx="3155740" cy="1384995"/>
          </a:xfrm>
          <a:prstGeom prst="rect">
            <a:avLst/>
          </a:prstGeom>
          <a:noFill/>
          <a:ln>
            <a:noFill/>
          </a:ln>
        </p:spPr>
        <p:txBody>
          <a:bodyPr wrap="square" rtlCol="0">
            <a:spAutoFit/>
          </a:bodyPr>
          <a:lstStyle/>
          <a:p>
            <a:pPr algn="ctr">
              <a:lnSpc>
                <a:spcPct val="100000"/>
              </a:lnSpc>
            </a:pPr>
            <a:r>
              <a:rPr lang="de-DE" sz="2800" b="1" dirty="0">
                <a:ln>
                  <a:noFill/>
                </a:ln>
                <a:solidFill>
                  <a:schemeClr val="bg1"/>
                </a:solidFill>
                <a:latin typeface="Arial" panose="020B0604020202020204" pitchFamily="34" charset="0"/>
                <a:cs typeface="Arial" panose="020B0604020202020204" pitchFamily="34" charset="0"/>
              </a:rPr>
              <a:t>Das nehme ich für mich von heute mit! </a:t>
            </a:r>
          </a:p>
        </p:txBody>
      </p:sp>
    </p:spTree>
    <p:extLst>
      <p:ext uri="{BB962C8B-B14F-4D97-AF65-F5344CB8AC3E}">
        <p14:creationId xmlns:p14="http://schemas.microsoft.com/office/powerpoint/2010/main" val="3719710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0654" y="1166406"/>
            <a:ext cx="4491875"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Zum Schluss ...</a:t>
            </a:r>
          </a:p>
        </p:txBody>
      </p:sp>
      <p:pic>
        <p:nvPicPr>
          <p:cNvPr id="3" name="Picture 3">
            <a:extLst>
              <a:ext uri="{FF2B5EF4-FFF2-40B4-BE49-F238E27FC236}">
                <a16:creationId xmlns:a16="http://schemas.microsoft.com/office/drawing/2014/main" id="{10C35D75-B7BD-E397-D584-FA2C1CFE0067}"/>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706" y="2720122"/>
            <a:ext cx="3938566" cy="329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163658FF-BE53-ADC8-B3C1-FBBCFEFF4CC2}"/>
              </a:ext>
            </a:extLst>
          </p:cNvPr>
          <p:cNvSpPr txBox="1"/>
          <p:nvPr userDrawn="1"/>
        </p:nvSpPr>
        <p:spPr>
          <a:xfrm>
            <a:off x="750517" y="3764459"/>
            <a:ext cx="3155740" cy="954107"/>
          </a:xfrm>
          <a:prstGeom prst="rect">
            <a:avLst/>
          </a:prstGeom>
          <a:noFill/>
          <a:ln>
            <a:noFill/>
          </a:ln>
        </p:spPr>
        <p:txBody>
          <a:bodyPr wrap="square" rtlCol="0">
            <a:spAutoFit/>
          </a:bodyPr>
          <a:lstStyle/>
          <a:p>
            <a:pPr algn="ctr">
              <a:lnSpc>
                <a:spcPct val="100000"/>
              </a:lnSpc>
            </a:pPr>
            <a:r>
              <a:rPr lang="de-DE" sz="2800" b="1" dirty="0">
                <a:ln>
                  <a:noFill/>
                </a:ln>
                <a:solidFill>
                  <a:schemeClr val="bg1"/>
                </a:solidFill>
                <a:latin typeface="Arial" panose="020B0604020202020204" pitchFamily="34" charset="0"/>
                <a:cs typeface="Arial" panose="020B0604020202020204" pitchFamily="34" charset="0"/>
              </a:rPr>
              <a:t>Das möchte ich nicht vergessen!</a:t>
            </a:r>
          </a:p>
        </p:txBody>
      </p:sp>
    </p:spTree>
    <p:extLst>
      <p:ext uri="{BB962C8B-B14F-4D97-AF65-F5344CB8AC3E}">
        <p14:creationId xmlns:p14="http://schemas.microsoft.com/office/powerpoint/2010/main" val="1471507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4250449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2216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2882142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5874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August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DURCHFÜHRUNG</a:t>
            </a:r>
          </a:p>
          <a:p>
            <a:endParaRPr lang="de-DE" sz="1600" dirty="0">
              <a:solidFill>
                <a:srgbClr val="327D87"/>
              </a:solidFill>
              <a:latin typeface="Arial" panose="020B0604020202020204" pitchFamily="34" charset="0"/>
              <a:cs typeface="Arial" panose="020B0604020202020204" pitchFamily="34" charset="0"/>
            </a:endParaRP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872041"/>
            <a:ext cx="7105899" cy="129539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862536" y="450402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03143"/>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
        <p:nvSpPr>
          <p:cNvPr id="2" name="Textfeld 1">
            <a:extLst>
              <a:ext uri="{FF2B5EF4-FFF2-40B4-BE49-F238E27FC236}">
                <a16:creationId xmlns:a16="http://schemas.microsoft.com/office/drawing/2014/main" id="{F5AD90DC-163F-7798-D523-195E461EB779}"/>
              </a:ext>
            </a:extLst>
          </p:cNvPr>
          <p:cNvSpPr txBox="1"/>
          <p:nvPr userDrawn="1"/>
        </p:nvSpPr>
        <p:spPr>
          <a:xfrm>
            <a:off x="1059921" y="4604033"/>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REFLEXION DER AKTIVITÄT</a:t>
            </a:r>
          </a:p>
        </p:txBody>
      </p:sp>
    </p:spTree>
    <p:extLst>
      <p:ext uri="{BB962C8B-B14F-4D97-AF65-F5344CB8AC3E}">
        <p14:creationId xmlns:p14="http://schemas.microsoft.com/office/powerpoint/2010/main" val="1179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691" r:id="rId4"/>
    <p:sldLayoutId id="2147483689" r:id="rId5"/>
    <p:sldLayoutId id="2147483688" r:id="rId6"/>
    <p:sldLayoutId id="2147483661" r:id="rId7"/>
    <p:sldLayoutId id="2147483696" r:id="rId8"/>
    <p:sldLayoutId id="2147483692" r:id="rId9"/>
    <p:sldLayoutId id="2147483711" r:id="rId10"/>
    <p:sldLayoutId id="2147483693" r:id="rId11"/>
    <p:sldLayoutId id="2147483694" r:id="rId12"/>
    <p:sldLayoutId id="2147483695" r:id="rId13"/>
    <p:sldLayoutId id="2147483699" r:id="rId14"/>
    <p:sldLayoutId id="2147483666" r:id="rId15"/>
    <p:sldLayoutId id="2147483669" r:id="rId16"/>
    <p:sldLayoutId id="2147483652" r:id="rId17"/>
    <p:sldLayoutId id="2147483668" r:id="rId18"/>
    <p:sldLayoutId id="2147483662" r:id="rId19"/>
    <p:sldLayoutId id="2147483702" r:id="rId20"/>
    <p:sldLayoutId id="2147483704" r:id="rId21"/>
    <p:sldLayoutId id="2147483706" r:id="rId22"/>
    <p:sldLayoutId id="2147483710" r:id="rId2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01652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244032" y="4222525"/>
            <a:ext cx="8598632" cy="1284195"/>
          </a:xfrm>
        </p:spPr>
        <p:txBody>
          <a:bodyPr>
            <a:normAutofit/>
          </a:bodyPr>
          <a:lstStyle/>
          <a:p>
            <a:r>
              <a:rPr lang="de-DE" dirty="0"/>
              <a:t>Arithmetische Basiskompetenzen sichern –</a:t>
            </a:r>
          </a:p>
          <a:p>
            <a:r>
              <a:rPr lang="de-DE" dirty="0"/>
              <a:t> Rechenschwierigkeiten vermeiden</a:t>
            </a:r>
          </a:p>
          <a:p>
            <a:endParaRPr lang="de-DE" dirty="0"/>
          </a:p>
          <a:p>
            <a:endParaRPr lang="de-DE" dirty="0"/>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Schriftliches Rechnen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3" name="Tabelle 52">
            <a:extLst>
              <a:ext uri="{FF2B5EF4-FFF2-40B4-BE49-F238E27FC236}">
                <a16:creationId xmlns:a16="http://schemas.microsoft.com/office/drawing/2014/main" id="{02ADE162-6A53-80D8-D5C4-48292808A7B3}"/>
              </a:ext>
            </a:extLst>
          </p:cNvPr>
          <p:cNvGraphicFramePr>
            <a:graphicFrameLocks noGrp="1"/>
          </p:cNvGraphicFramePr>
          <p:nvPr>
            <p:extLst>
              <p:ext uri="{D42A27DB-BD31-4B8C-83A1-F6EECF244321}">
                <p14:modId xmlns:p14="http://schemas.microsoft.com/office/powerpoint/2010/main" val="1158466856"/>
              </p:ext>
            </p:extLst>
          </p:nvPr>
        </p:nvGraphicFramePr>
        <p:xfrm>
          <a:off x="3841565" y="2722188"/>
          <a:ext cx="1389687" cy="1828800"/>
        </p:xfrm>
        <a:graphic>
          <a:graphicData uri="http://schemas.openxmlformats.org/drawingml/2006/table">
            <a:tbl>
              <a:tblPr firstRow="1" bandRow="1">
                <a:tableStyleId>{2D5ABB26-0587-4C30-8999-92F81FD0307C}</a:tableStyleId>
              </a:tblPr>
              <a:tblGrid>
                <a:gridCol w="278844">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90843">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sp>
        <p:nvSpPr>
          <p:cNvPr id="2" name="Titel 1">
            <a:extLst>
              <a:ext uri="{FF2B5EF4-FFF2-40B4-BE49-F238E27FC236}">
                <a16:creationId xmlns:a16="http://schemas.microsoft.com/office/drawing/2014/main" id="{AFF7E02C-AC7F-4853-DC21-4FE77747E50C}"/>
              </a:ext>
            </a:extLst>
          </p:cNvPr>
          <p:cNvSpPr>
            <a:spLocks noGrp="1"/>
          </p:cNvSpPr>
          <p:nvPr>
            <p:ph type="title"/>
          </p:nvPr>
        </p:nvSpPr>
        <p:spPr/>
        <p:txBody>
          <a:bodyPr>
            <a:normAutofit/>
          </a:bodyPr>
          <a:lstStyle/>
          <a:p>
            <a:r>
              <a:rPr lang="de-DE" dirty="0"/>
              <a:t>Die schriftliche Subtraktion</a:t>
            </a:r>
          </a:p>
        </p:txBody>
      </p:sp>
      <p:graphicFrame>
        <p:nvGraphicFramePr>
          <p:cNvPr id="7" name="Tabelle 7">
            <a:extLst>
              <a:ext uri="{FF2B5EF4-FFF2-40B4-BE49-F238E27FC236}">
                <a16:creationId xmlns:a16="http://schemas.microsoft.com/office/drawing/2014/main" id="{A76D50A7-D827-67C6-6EEA-AF655A0D5276}"/>
              </a:ext>
            </a:extLst>
          </p:cNvPr>
          <p:cNvGraphicFramePr>
            <a:graphicFrameLocks noGrp="1"/>
          </p:cNvGraphicFramePr>
          <p:nvPr>
            <p:extLst>
              <p:ext uri="{D42A27DB-BD31-4B8C-83A1-F6EECF244321}">
                <p14:modId xmlns:p14="http://schemas.microsoft.com/office/powerpoint/2010/main" val="3427415771"/>
              </p:ext>
            </p:extLst>
          </p:nvPr>
        </p:nvGraphicFramePr>
        <p:xfrm>
          <a:off x="1020058" y="2063329"/>
          <a:ext cx="7309362" cy="3051272"/>
        </p:xfrm>
        <a:graphic>
          <a:graphicData uri="http://schemas.openxmlformats.org/drawingml/2006/table">
            <a:tbl>
              <a:tblPr firstRow="1" bandRow="1">
                <a:tableStyleId>{5940675A-B579-460E-94D1-54222C63F5DA}</a:tableStyleId>
              </a:tblPr>
              <a:tblGrid>
                <a:gridCol w="2436454">
                  <a:extLst>
                    <a:ext uri="{9D8B030D-6E8A-4147-A177-3AD203B41FA5}">
                      <a16:colId xmlns:a16="http://schemas.microsoft.com/office/drawing/2014/main" val="1566180463"/>
                    </a:ext>
                  </a:extLst>
                </a:gridCol>
                <a:gridCol w="2436454">
                  <a:extLst>
                    <a:ext uri="{9D8B030D-6E8A-4147-A177-3AD203B41FA5}">
                      <a16:colId xmlns:a16="http://schemas.microsoft.com/office/drawing/2014/main" val="64129900"/>
                    </a:ext>
                  </a:extLst>
                </a:gridCol>
                <a:gridCol w="2436454">
                  <a:extLst>
                    <a:ext uri="{9D8B030D-6E8A-4147-A177-3AD203B41FA5}">
                      <a16:colId xmlns:a16="http://schemas.microsoft.com/office/drawing/2014/main" val="4014108135"/>
                    </a:ext>
                  </a:extLst>
                </a:gridCol>
              </a:tblGrid>
              <a:tr h="821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err="1"/>
                        <a:t>Entbündelungs</a:t>
                      </a:r>
                      <a:r>
                        <a:rPr lang="de-DE" sz="1800" b="1" dirty="0"/>
                        <a:t>-verfahren </a:t>
                      </a:r>
                    </a:p>
                  </a:txBody>
                  <a:tcPr>
                    <a:solidFill>
                      <a:srgbClr val="327A86">
                        <a:alpha val="73725"/>
                      </a:srgbClr>
                    </a:solidFill>
                  </a:tcPr>
                </a:tc>
                <a:tc>
                  <a:txBody>
                    <a:bodyPr/>
                    <a:lstStyle/>
                    <a:p>
                      <a:pPr algn="ctr"/>
                      <a:r>
                        <a:rPr lang="de-DE" b="1" dirty="0"/>
                        <a:t>Auffüllverfahren</a:t>
                      </a:r>
                    </a:p>
                  </a:txBody>
                  <a:tcPr>
                    <a:solidFill>
                      <a:srgbClr val="327A86">
                        <a:alpha val="73725"/>
                      </a:srgbClr>
                    </a:solidFill>
                  </a:tcPr>
                </a:tc>
                <a:tc>
                  <a:txBody>
                    <a:bodyPr/>
                    <a:lstStyle/>
                    <a:p>
                      <a:pPr algn="ctr"/>
                      <a:r>
                        <a:rPr lang="de-DE" b="1" dirty="0"/>
                        <a:t>Erweiterungsverfahren</a:t>
                      </a:r>
                    </a:p>
                  </a:txBody>
                  <a:tcPr>
                    <a:solidFill>
                      <a:srgbClr val="327A86">
                        <a:alpha val="73725"/>
                      </a:srgbClr>
                    </a:solidFill>
                  </a:tcPr>
                </a:tc>
                <a:extLst>
                  <a:ext uri="{0D108BD9-81ED-4DB2-BD59-A6C34878D82A}">
                    <a16:rowId xmlns:a16="http://schemas.microsoft.com/office/drawing/2014/main" val="2446814885"/>
                  </a:ext>
                </a:extLst>
              </a:tr>
              <a:tr h="2229776">
                <a:tc>
                  <a:txBody>
                    <a:bodyPr/>
                    <a:lstStyle/>
                    <a:p>
                      <a:endParaRPr lang="de-DE" dirty="0"/>
                    </a:p>
                  </a:txBody>
                  <a:tcPr/>
                </a:tc>
                <a:tc>
                  <a:txBody>
                    <a:bodyPr/>
                    <a:lstStyle/>
                    <a:p>
                      <a:endParaRPr lang="de-DE" dirty="0"/>
                    </a:p>
                    <a:p>
                      <a:endParaRPr lang="de-DE" dirty="0"/>
                    </a:p>
                    <a:p>
                      <a:endParaRPr lang="de-DE" dirty="0"/>
                    </a:p>
                    <a:p>
                      <a:endParaRPr lang="de-DE" dirty="0"/>
                    </a:p>
                    <a:p>
                      <a:endParaRPr lang="de-DE" dirty="0"/>
                    </a:p>
                    <a:p>
                      <a:endParaRPr lang="de-DE" dirty="0"/>
                    </a:p>
                  </a:txBody>
                  <a:tcPr/>
                </a:tc>
                <a:tc>
                  <a:txBody>
                    <a:bodyPr/>
                    <a:lstStyle/>
                    <a:p>
                      <a:endParaRPr lang="de-DE" dirty="0"/>
                    </a:p>
                  </a:txBody>
                  <a:tcPr/>
                </a:tc>
                <a:extLst>
                  <a:ext uri="{0D108BD9-81ED-4DB2-BD59-A6C34878D82A}">
                    <a16:rowId xmlns:a16="http://schemas.microsoft.com/office/drawing/2014/main" val="1712374098"/>
                  </a:ext>
                </a:extLst>
              </a:tr>
            </a:tbl>
          </a:graphicData>
        </a:graphic>
      </p:graphicFrame>
      <p:graphicFrame>
        <p:nvGraphicFramePr>
          <p:cNvPr id="8" name="Tabelle 7">
            <a:extLst>
              <a:ext uri="{FF2B5EF4-FFF2-40B4-BE49-F238E27FC236}">
                <a16:creationId xmlns:a16="http://schemas.microsoft.com/office/drawing/2014/main" id="{792A62B0-B1CC-2FE1-B6F3-362A73B5AEA1}"/>
              </a:ext>
            </a:extLst>
          </p:cNvPr>
          <p:cNvGraphicFramePr>
            <a:graphicFrameLocks noGrp="1"/>
          </p:cNvGraphicFramePr>
          <p:nvPr>
            <p:extLst>
              <p:ext uri="{D42A27DB-BD31-4B8C-83A1-F6EECF244321}">
                <p14:modId xmlns:p14="http://schemas.microsoft.com/office/powerpoint/2010/main" val="653348788"/>
              </p:ext>
            </p:extLst>
          </p:nvPr>
        </p:nvGraphicFramePr>
        <p:xfrm>
          <a:off x="1449230" y="2724620"/>
          <a:ext cx="1440000" cy="18288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grpSp>
        <p:nvGrpSpPr>
          <p:cNvPr id="56" name="Gruppieren 55">
            <a:extLst>
              <a:ext uri="{FF2B5EF4-FFF2-40B4-BE49-F238E27FC236}">
                <a16:creationId xmlns:a16="http://schemas.microsoft.com/office/drawing/2014/main" id="{2D60398E-6903-1864-4EB3-7583BB558023}"/>
              </a:ext>
            </a:extLst>
          </p:cNvPr>
          <p:cNvGrpSpPr/>
          <p:nvPr/>
        </p:nvGrpSpPr>
        <p:grpSpPr>
          <a:xfrm>
            <a:off x="1825220" y="3125695"/>
            <a:ext cx="1128880" cy="1632072"/>
            <a:chOff x="1825533" y="4050898"/>
            <a:chExt cx="1128880" cy="1632072"/>
          </a:xfrm>
        </p:grpSpPr>
        <p:grpSp>
          <p:nvGrpSpPr>
            <p:cNvPr id="55" name="Gruppieren 54">
              <a:extLst>
                <a:ext uri="{FF2B5EF4-FFF2-40B4-BE49-F238E27FC236}">
                  <a16:creationId xmlns:a16="http://schemas.microsoft.com/office/drawing/2014/main" id="{39CE7B87-3D8D-87D4-DD7D-913955417E40}"/>
                </a:ext>
              </a:extLst>
            </p:cNvPr>
            <p:cNvGrpSpPr/>
            <p:nvPr/>
          </p:nvGrpSpPr>
          <p:grpSpPr>
            <a:xfrm>
              <a:off x="1825533" y="4050898"/>
              <a:ext cx="1128880" cy="1241970"/>
              <a:chOff x="1825533" y="4050898"/>
              <a:chExt cx="1128880" cy="1241970"/>
            </a:xfrm>
          </p:grpSpPr>
          <p:cxnSp>
            <p:nvCxnSpPr>
              <p:cNvPr id="12" name="Gerade Verbindung 11">
                <a:extLst>
                  <a:ext uri="{FF2B5EF4-FFF2-40B4-BE49-F238E27FC236}">
                    <a16:creationId xmlns:a16="http://schemas.microsoft.com/office/drawing/2014/main" id="{867693D0-D6D2-32E8-3F53-B9D945AC5499}"/>
                  </a:ext>
                </a:extLst>
              </p:cNvPr>
              <p:cNvCxnSpPr>
                <a:cxnSpLocks/>
              </p:cNvCxnSpPr>
              <p:nvPr/>
            </p:nvCxnSpPr>
            <p:spPr>
              <a:xfrm>
                <a:off x="1852930" y="529286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0B92050-6BB4-B046-B2B8-82F7F02B948B}"/>
                  </a:ext>
                </a:extLst>
              </p:cNvPr>
              <p:cNvCxnSpPr>
                <a:cxnSpLocks/>
              </p:cNvCxnSpPr>
              <p:nvPr/>
            </p:nvCxnSpPr>
            <p:spPr>
              <a:xfrm flipV="1">
                <a:off x="1866203" y="4438141"/>
                <a:ext cx="209869" cy="237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19DBAEA6-0D99-88E4-AD66-CF2C58416B2D}"/>
                  </a:ext>
                </a:extLst>
              </p:cNvPr>
              <p:cNvSpPr txBox="1"/>
              <p:nvPr/>
            </p:nvSpPr>
            <p:spPr>
              <a:xfrm>
                <a:off x="1825533" y="4159756"/>
                <a:ext cx="209869" cy="307777"/>
              </a:xfrm>
              <a:prstGeom prst="rect">
                <a:avLst/>
              </a:prstGeom>
              <a:noFill/>
            </p:spPr>
            <p:txBody>
              <a:bodyPr wrap="square" rtlCol="0">
                <a:spAutoFit/>
              </a:bodyPr>
              <a:lstStyle/>
              <a:p>
                <a:r>
                  <a:rPr lang="de-DE" sz="1400" dirty="0">
                    <a:latin typeface="Comic Sans MS" panose="030F0902030302020204" pitchFamily="66" charset="0"/>
                  </a:rPr>
                  <a:t>6</a:t>
                </a:r>
              </a:p>
            </p:txBody>
          </p:sp>
          <p:sp>
            <p:nvSpPr>
              <p:cNvPr id="19" name="Textfeld 18">
                <a:extLst>
                  <a:ext uri="{FF2B5EF4-FFF2-40B4-BE49-F238E27FC236}">
                    <a16:creationId xmlns:a16="http://schemas.microsoft.com/office/drawing/2014/main" id="{273DACDB-5AC5-A33B-708A-55A3CB038904}"/>
                  </a:ext>
                </a:extLst>
              </p:cNvPr>
              <p:cNvSpPr txBox="1"/>
              <p:nvPr/>
            </p:nvSpPr>
            <p:spPr>
              <a:xfrm>
                <a:off x="2170908" y="4228291"/>
                <a:ext cx="209869" cy="307777"/>
              </a:xfrm>
              <a:prstGeom prst="rect">
                <a:avLst/>
              </a:prstGeom>
              <a:noFill/>
            </p:spPr>
            <p:txBody>
              <a:bodyPr wrap="square" rtlCol="0">
                <a:spAutoFit/>
              </a:bodyPr>
              <a:lstStyle/>
              <a:p>
                <a:r>
                  <a:rPr lang="de-DE" sz="1400" dirty="0">
                    <a:latin typeface="Comic Sans MS" panose="030F0902030302020204" pitchFamily="66" charset="0"/>
                  </a:rPr>
                  <a:t>0</a:t>
                </a:r>
              </a:p>
            </p:txBody>
          </p:sp>
          <p:sp>
            <p:nvSpPr>
              <p:cNvPr id="20" name="Textfeld 19">
                <a:extLst>
                  <a:ext uri="{FF2B5EF4-FFF2-40B4-BE49-F238E27FC236}">
                    <a16:creationId xmlns:a16="http://schemas.microsoft.com/office/drawing/2014/main" id="{26B2D46D-977B-A09E-5AA1-C14384C01046}"/>
                  </a:ext>
                </a:extLst>
              </p:cNvPr>
              <p:cNvSpPr txBox="1"/>
              <p:nvPr/>
            </p:nvSpPr>
            <p:spPr>
              <a:xfrm>
                <a:off x="2555287" y="4159756"/>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21" name="Textfeld 20">
                <a:extLst>
                  <a:ext uri="{FF2B5EF4-FFF2-40B4-BE49-F238E27FC236}">
                    <a16:creationId xmlns:a16="http://schemas.microsoft.com/office/drawing/2014/main" id="{7C1F29C4-5ECC-BC8E-8813-F45B0E31A81B}"/>
                  </a:ext>
                </a:extLst>
              </p:cNvPr>
              <p:cNvSpPr txBox="1"/>
              <p:nvPr/>
            </p:nvSpPr>
            <p:spPr>
              <a:xfrm>
                <a:off x="2135291" y="4050898"/>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grpSp>
        <p:sp>
          <p:nvSpPr>
            <p:cNvPr id="22" name="Textfeld 21">
              <a:extLst>
                <a:ext uri="{FF2B5EF4-FFF2-40B4-BE49-F238E27FC236}">
                  <a16:creationId xmlns:a16="http://schemas.microsoft.com/office/drawing/2014/main" id="{4F221139-DB2A-593A-CB43-12795BC7629D}"/>
                </a:ext>
              </a:extLst>
            </p:cNvPr>
            <p:cNvSpPr txBox="1"/>
            <p:nvPr/>
          </p:nvSpPr>
          <p:spPr>
            <a:xfrm>
              <a:off x="1873712" y="5313638"/>
              <a:ext cx="189087"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23" name="Textfeld 22">
              <a:extLst>
                <a:ext uri="{FF2B5EF4-FFF2-40B4-BE49-F238E27FC236}">
                  <a16:creationId xmlns:a16="http://schemas.microsoft.com/office/drawing/2014/main" id="{89C7E898-4607-60AA-84E4-4EAB4CD548A4}"/>
                </a:ext>
              </a:extLst>
            </p:cNvPr>
            <p:cNvSpPr txBox="1"/>
            <p:nvPr/>
          </p:nvSpPr>
          <p:spPr>
            <a:xfrm>
              <a:off x="2203932" y="5313638"/>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24" name="Textfeld 23">
              <a:extLst>
                <a:ext uri="{FF2B5EF4-FFF2-40B4-BE49-F238E27FC236}">
                  <a16:creationId xmlns:a16="http://schemas.microsoft.com/office/drawing/2014/main" id="{6AB10931-6DC5-F9D9-2293-612C1A8DD9FA}"/>
                </a:ext>
              </a:extLst>
            </p:cNvPr>
            <p:cNvSpPr txBox="1"/>
            <p:nvPr/>
          </p:nvSpPr>
          <p:spPr>
            <a:xfrm>
              <a:off x="2538149" y="5313638"/>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grpSp>
      <p:grpSp>
        <p:nvGrpSpPr>
          <p:cNvPr id="42" name="Gruppieren 41">
            <a:extLst>
              <a:ext uri="{FF2B5EF4-FFF2-40B4-BE49-F238E27FC236}">
                <a16:creationId xmlns:a16="http://schemas.microsoft.com/office/drawing/2014/main" id="{9EBB8C23-F3B3-61A6-E76F-09B949F5275F}"/>
              </a:ext>
            </a:extLst>
          </p:cNvPr>
          <p:cNvGrpSpPr/>
          <p:nvPr/>
        </p:nvGrpSpPr>
        <p:grpSpPr>
          <a:xfrm>
            <a:off x="4190710" y="3161960"/>
            <a:ext cx="1099951" cy="1520507"/>
            <a:chOff x="4292567" y="4309943"/>
            <a:chExt cx="1099951" cy="1520507"/>
          </a:xfrm>
        </p:grpSpPr>
        <p:cxnSp>
          <p:nvCxnSpPr>
            <p:cNvPr id="43" name="Gerade Verbindung 42">
              <a:extLst>
                <a:ext uri="{FF2B5EF4-FFF2-40B4-BE49-F238E27FC236}">
                  <a16:creationId xmlns:a16="http://schemas.microsoft.com/office/drawing/2014/main" id="{92DBEA07-F6C4-A65A-D32C-275E75537305}"/>
                </a:ext>
              </a:extLst>
            </p:cNvPr>
            <p:cNvCxnSpPr>
              <a:cxnSpLocks/>
            </p:cNvCxnSpPr>
            <p:nvPr/>
          </p:nvCxnSpPr>
          <p:spPr>
            <a:xfrm>
              <a:off x="4318957" y="544177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E422BCA1-2742-BE1F-57FC-99108B795024}"/>
                </a:ext>
              </a:extLst>
            </p:cNvPr>
            <p:cNvSpPr txBox="1"/>
            <p:nvPr/>
          </p:nvSpPr>
          <p:spPr>
            <a:xfrm>
              <a:off x="4307794"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
          <p:nvSpPr>
            <p:cNvPr id="47" name="Textfeld 46">
              <a:extLst>
                <a:ext uri="{FF2B5EF4-FFF2-40B4-BE49-F238E27FC236}">
                  <a16:creationId xmlns:a16="http://schemas.microsoft.com/office/drawing/2014/main" id="{CE591475-CC05-3B80-9098-A368DCF6478B}"/>
                </a:ext>
              </a:extLst>
            </p:cNvPr>
            <p:cNvSpPr txBox="1"/>
            <p:nvPr/>
          </p:nvSpPr>
          <p:spPr>
            <a:xfrm>
              <a:off x="4993392" y="4309943"/>
              <a:ext cx="399126" cy="307777"/>
            </a:xfrm>
            <a:prstGeom prst="rect">
              <a:avLst/>
            </a:prstGeom>
            <a:noFill/>
          </p:spPr>
          <p:txBody>
            <a:bodyPr wrap="square" rtlCol="0">
              <a:spAutoFit/>
            </a:bodyPr>
            <a:lstStyle/>
            <a:p>
              <a:endParaRPr lang="de-DE" sz="1400" dirty="0">
                <a:latin typeface="Comic Sans MS" panose="030F0902030302020204" pitchFamily="66" charset="0"/>
              </a:endParaRPr>
            </a:p>
          </p:txBody>
        </p:sp>
        <p:sp>
          <p:nvSpPr>
            <p:cNvPr id="49" name="Textfeld 48">
              <a:extLst>
                <a:ext uri="{FF2B5EF4-FFF2-40B4-BE49-F238E27FC236}">
                  <a16:creationId xmlns:a16="http://schemas.microsoft.com/office/drawing/2014/main" id="{2BEEE9EA-41E1-16D5-3599-62A2053B34AF}"/>
                </a:ext>
              </a:extLst>
            </p:cNvPr>
            <p:cNvSpPr txBox="1"/>
            <p:nvPr/>
          </p:nvSpPr>
          <p:spPr>
            <a:xfrm>
              <a:off x="4292567" y="5461118"/>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50" name="Textfeld 49">
              <a:extLst>
                <a:ext uri="{FF2B5EF4-FFF2-40B4-BE49-F238E27FC236}">
                  <a16:creationId xmlns:a16="http://schemas.microsoft.com/office/drawing/2014/main" id="{F20D18AE-3B5E-3A11-DEAD-1A1EB79CE9B4}"/>
                </a:ext>
              </a:extLst>
            </p:cNvPr>
            <p:cNvSpPr txBox="1"/>
            <p:nvPr/>
          </p:nvSpPr>
          <p:spPr>
            <a:xfrm>
              <a:off x="4643569" y="5461118"/>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51" name="Textfeld 50">
              <a:extLst>
                <a:ext uri="{FF2B5EF4-FFF2-40B4-BE49-F238E27FC236}">
                  <a16:creationId xmlns:a16="http://schemas.microsoft.com/office/drawing/2014/main" id="{6E87E170-72D5-3BCE-4F05-D14C459DD003}"/>
                </a:ext>
              </a:extLst>
            </p:cNvPr>
            <p:cNvSpPr txBox="1"/>
            <p:nvPr/>
          </p:nvSpPr>
          <p:spPr>
            <a:xfrm>
              <a:off x="4977786" y="5461118"/>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sp>
          <p:nvSpPr>
            <p:cNvPr id="52" name="Textfeld 51">
              <a:extLst>
                <a:ext uri="{FF2B5EF4-FFF2-40B4-BE49-F238E27FC236}">
                  <a16:creationId xmlns:a16="http://schemas.microsoft.com/office/drawing/2014/main" id="{002899A6-8C26-A66B-3AC0-C48E91E86E72}"/>
                </a:ext>
              </a:extLst>
            </p:cNvPr>
            <p:cNvSpPr txBox="1"/>
            <p:nvPr/>
          </p:nvSpPr>
          <p:spPr>
            <a:xfrm>
              <a:off x="4660580"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grpSp>
      <p:cxnSp>
        <p:nvCxnSpPr>
          <p:cNvPr id="5" name="Gerade Verbindung 13">
            <a:extLst>
              <a:ext uri="{FF2B5EF4-FFF2-40B4-BE49-F238E27FC236}">
                <a16:creationId xmlns:a16="http://schemas.microsoft.com/office/drawing/2014/main" id="{38370302-07B0-754F-66F8-CB08AB7567AE}"/>
              </a:ext>
            </a:extLst>
          </p:cNvPr>
          <p:cNvCxnSpPr>
            <a:cxnSpLocks/>
          </p:cNvCxnSpPr>
          <p:nvPr/>
        </p:nvCxnSpPr>
        <p:spPr>
          <a:xfrm flipV="1">
            <a:off x="2203619" y="3512938"/>
            <a:ext cx="209869" cy="237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73E4E358-8F6F-8703-E680-6798CD103603}"/>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10</a:t>
            </a:fld>
            <a:endParaRPr lang="de-DE" dirty="0"/>
          </a:p>
        </p:txBody>
      </p:sp>
      <p:sp>
        <p:nvSpPr>
          <p:cNvPr id="10" name="Textplatzhalter 9">
            <a:extLst>
              <a:ext uri="{FF2B5EF4-FFF2-40B4-BE49-F238E27FC236}">
                <a16:creationId xmlns:a16="http://schemas.microsoft.com/office/drawing/2014/main" id="{8A1B4209-3E45-3BDC-4AC8-6E89F15BFDCF}"/>
              </a:ext>
            </a:extLst>
          </p:cNvPr>
          <p:cNvSpPr>
            <a:spLocks noGrp="1"/>
          </p:cNvSpPr>
          <p:nvPr>
            <p:ph type="body" sz="quarter" idx="13"/>
          </p:nvPr>
        </p:nvSpPr>
        <p:spPr/>
        <p:txBody>
          <a:bodyPr/>
          <a:lstStyle/>
          <a:p>
            <a:r>
              <a:rPr lang="de-DE" dirty="0"/>
              <a:t>DREI HAUPTVERFAHREN DER SCHRIFTLICHEN SUBTRAKTION</a:t>
            </a:r>
          </a:p>
        </p:txBody>
      </p:sp>
      <p:graphicFrame>
        <p:nvGraphicFramePr>
          <p:cNvPr id="3" name="Tabelle 2">
            <a:extLst>
              <a:ext uri="{FF2B5EF4-FFF2-40B4-BE49-F238E27FC236}">
                <a16:creationId xmlns:a16="http://schemas.microsoft.com/office/drawing/2014/main" id="{D500E6E3-C151-52EA-C647-28AFC363BCC1}"/>
              </a:ext>
            </a:extLst>
          </p:cNvPr>
          <p:cNvGraphicFramePr>
            <a:graphicFrameLocks noGrp="1"/>
          </p:cNvGraphicFramePr>
          <p:nvPr>
            <p:extLst>
              <p:ext uri="{D42A27DB-BD31-4B8C-83A1-F6EECF244321}">
                <p14:modId xmlns:p14="http://schemas.microsoft.com/office/powerpoint/2010/main" val="2076960737"/>
              </p:ext>
            </p:extLst>
          </p:nvPr>
        </p:nvGraphicFramePr>
        <p:xfrm>
          <a:off x="6329442" y="2706318"/>
          <a:ext cx="1389687" cy="1828800"/>
        </p:xfrm>
        <a:graphic>
          <a:graphicData uri="http://schemas.openxmlformats.org/drawingml/2006/table">
            <a:tbl>
              <a:tblPr firstRow="1" bandRow="1">
                <a:tableStyleId>{2D5ABB26-0587-4C30-8999-92F81FD0307C}</a:tableStyleId>
              </a:tblPr>
              <a:tblGrid>
                <a:gridCol w="278844">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90843">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grpSp>
        <p:nvGrpSpPr>
          <p:cNvPr id="4" name="Gruppieren 3">
            <a:extLst>
              <a:ext uri="{FF2B5EF4-FFF2-40B4-BE49-F238E27FC236}">
                <a16:creationId xmlns:a16="http://schemas.microsoft.com/office/drawing/2014/main" id="{482A1667-C89F-92CE-F30C-608C23123C46}"/>
              </a:ext>
            </a:extLst>
          </p:cNvPr>
          <p:cNvGrpSpPr/>
          <p:nvPr/>
        </p:nvGrpSpPr>
        <p:grpSpPr>
          <a:xfrm>
            <a:off x="6648790" y="3215277"/>
            <a:ext cx="1105854" cy="1520507"/>
            <a:chOff x="4286664" y="4309943"/>
            <a:chExt cx="1105854" cy="1520507"/>
          </a:xfrm>
        </p:grpSpPr>
        <p:cxnSp>
          <p:nvCxnSpPr>
            <p:cNvPr id="6" name="Gerade Verbindung 5">
              <a:extLst>
                <a:ext uri="{FF2B5EF4-FFF2-40B4-BE49-F238E27FC236}">
                  <a16:creationId xmlns:a16="http://schemas.microsoft.com/office/drawing/2014/main" id="{EC78AFC2-23BD-7626-AA9D-9A0BABFD980C}"/>
                </a:ext>
              </a:extLst>
            </p:cNvPr>
            <p:cNvCxnSpPr>
              <a:cxnSpLocks/>
            </p:cNvCxnSpPr>
            <p:nvPr/>
          </p:nvCxnSpPr>
          <p:spPr>
            <a:xfrm>
              <a:off x="4318957" y="544177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79C90176-B756-8DDA-ACC9-81A9E1BD6435}"/>
                </a:ext>
              </a:extLst>
            </p:cNvPr>
            <p:cNvSpPr txBox="1"/>
            <p:nvPr/>
          </p:nvSpPr>
          <p:spPr>
            <a:xfrm>
              <a:off x="4286664"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
          <p:nvSpPr>
            <p:cNvPr id="13" name="Textfeld 12">
              <a:extLst>
                <a:ext uri="{FF2B5EF4-FFF2-40B4-BE49-F238E27FC236}">
                  <a16:creationId xmlns:a16="http://schemas.microsoft.com/office/drawing/2014/main" id="{E967A8BF-76AD-C95A-2797-97DFB8B21C34}"/>
                </a:ext>
              </a:extLst>
            </p:cNvPr>
            <p:cNvSpPr txBox="1"/>
            <p:nvPr/>
          </p:nvSpPr>
          <p:spPr>
            <a:xfrm>
              <a:off x="4993392" y="4309943"/>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15" name="Textfeld 14">
              <a:extLst>
                <a:ext uri="{FF2B5EF4-FFF2-40B4-BE49-F238E27FC236}">
                  <a16:creationId xmlns:a16="http://schemas.microsoft.com/office/drawing/2014/main" id="{CBF1939C-D27B-361D-4BD0-ECC130A6ECB3}"/>
                </a:ext>
              </a:extLst>
            </p:cNvPr>
            <p:cNvSpPr txBox="1"/>
            <p:nvPr/>
          </p:nvSpPr>
          <p:spPr>
            <a:xfrm>
              <a:off x="4606160" y="4309944"/>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16" name="Textfeld 15">
              <a:extLst>
                <a:ext uri="{FF2B5EF4-FFF2-40B4-BE49-F238E27FC236}">
                  <a16:creationId xmlns:a16="http://schemas.microsoft.com/office/drawing/2014/main" id="{B6A56024-1EFC-EA1E-78D9-2CB35F14A410}"/>
                </a:ext>
              </a:extLst>
            </p:cNvPr>
            <p:cNvSpPr txBox="1"/>
            <p:nvPr/>
          </p:nvSpPr>
          <p:spPr>
            <a:xfrm>
              <a:off x="4292567" y="5461118"/>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17" name="Textfeld 16">
              <a:extLst>
                <a:ext uri="{FF2B5EF4-FFF2-40B4-BE49-F238E27FC236}">
                  <a16:creationId xmlns:a16="http://schemas.microsoft.com/office/drawing/2014/main" id="{E4D5801D-538C-6808-48EB-231B4EA3F4E0}"/>
                </a:ext>
              </a:extLst>
            </p:cNvPr>
            <p:cNvSpPr txBox="1"/>
            <p:nvPr/>
          </p:nvSpPr>
          <p:spPr>
            <a:xfrm>
              <a:off x="4643569" y="5461118"/>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27" name="Textfeld 26">
              <a:extLst>
                <a:ext uri="{FF2B5EF4-FFF2-40B4-BE49-F238E27FC236}">
                  <a16:creationId xmlns:a16="http://schemas.microsoft.com/office/drawing/2014/main" id="{EDE65445-FA42-791E-E0FB-AB48CD3B45DE}"/>
                </a:ext>
              </a:extLst>
            </p:cNvPr>
            <p:cNvSpPr txBox="1"/>
            <p:nvPr/>
          </p:nvSpPr>
          <p:spPr>
            <a:xfrm>
              <a:off x="4977786" y="5461118"/>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sp>
          <p:nvSpPr>
            <p:cNvPr id="28" name="Textfeld 27">
              <a:extLst>
                <a:ext uri="{FF2B5EF4-FFF2-40B4-BE49-F238E27FC236}">
                  <a16:creationId xmlns:a16="http://schemas.microsoft.com/office/drawing/2014/main" id="{3FDFC9AA-A239-29FC-30E4-60ACE79225BF}"/>
                </a:ext>
              </a:extLst>
            </p:cNvPr>
            <p:cNvSpPr txBox="1"/>
            <p:nvPr/>
          </p:nvSpPr>
          <p:spPr>
            <a:xfrm>
              <a:off x="4670839"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grpSp>
    </p:spTree>
    <p:extLst>
      <p:ext uri="{BB962C8B-B14F-4D97-AF65-F5344CB8AC3E}">
        <p14:creationId xmlns:p14="http://schemas.microsoft.com/office/powerpoint/2010/main" val="101018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normAutofit fontScale="90000"/>
          </a:bodyPr>
          <a:lstStyle/>
          <a:p>
            <a:r>
              <a:rPr lang="de-DE" dirty="0"/>
              <a:t>Anknüpfung an halbschriftliche Rechenwege</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pPr>
              <a:lnSpc>
                <a:spcPct val="150000"/>
              </a:lnSpc>
            </a:pPr>
            <a:r>
              <a:rPr lang="de-DE" dirty="0"/>
              <a:t>ANKNÜPFUNG AN DEN RECHENWEG „STELLENWEISE MIT EINTAUSCHEN“ UND DER ENTSPRECHENDEN DARSTELLUNG</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15" name="Abgerundetes Rechteck 14">
            <a:extLst>
              <a:ext uri="{FF2B5EF4-FFF2-40B4-BE49-F238E27FC236}">
                <a16:creationId xmlns:a16="http://schemas.microsoft.com/office/drawing/2014/main" id="{B386DBA0-975E-8318-9CD1-961DB18FBE6A}"/>
              </a:ext>
            </a:extLst>
          </p:cNvPr>
          <p:cNvSpPr/>
          <p:nvPr/>
        </p:nvSpPr>
        <p:spPr>
          <a:xfrm>
            <a:off x="623457" y="2265529"/>
            <a:ext cx="6075517" cy="2126372"/>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48">
            <a:extLst>
              <a:ext uri="{FF2B5EF4-FFF2-40B4-BE49-F238E27FC236}">
                <a16:creationId xmlns:a16="http://schemas.microsoft.com/office/drawing/2014/main" id="{43D99752-9997-BB71-931C-1D89E74E1CF8}"/>
              </a:ext>
            </a:extLst>
          </p:cNvPr>
          <p:cNvSpPr/>
          <p:nvPr/>
        </p:nvSpPr>
        <p:spPr>
          <a:xfrm>
            <a:off x="858622" y="2581694"/>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50" name="Tabelle 49">
            <a:extLst>
              <a:ext uri="{FF2B5EF4-FFF2-40B4-BE49-F238E27FC236}">
                <a16:creationId xmlns:a16="http://schemas.microsoft.com/office/drawing/2014/main" id="{1CEDD223-7EB5-D4AE-307A-B69B0FE4F9CA}"/>
              </a:ext>
            </a:extLst>
          </p:cNvPr>
          <p:cNvGraphicFramePr>
            <a:graphicFrameLocks noGrp="1"/>
          </p:cNvGraphicFramePr>
          <p:nvPr>
            <p:extLst>
              <p:ext uri="{D42A27DB-BD31-4B8C-83A1-F6EECF244321}">
                <p14:modId xmlns:p14="http://schemas.microsoft.com/office/powerpoint/2010/main" val="4245864486"/>
              </p:ext>
            </p:extLst>
          </p:nvPr>
        </p:nvGraphicFramePr>
        <p:xfrm>
          <a:off x="850028" y="2608372"/>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51" name="Gerade Verbindung 15">
            <a:extLst>
              <a:ext uri="{FF2B5EF4-FFF2-40B4-BE49-F238E27FC236}">
                <a16:creationId xmlns:a16="http://schemas.microsoft.com/office/drawing/2014/main" id="{A7DDE54C-779C-5541-5119-D52EE3D93960}"/>
              </a:ext>
            </a:extLst>
          </p:cNvPr>
          <p:cNvCxnSpPr>
            <a:cxnSpLocks/>
          </p:cNvCxnSpPr>
          <p:nvPr/>
        </p:nvCxnSpPr>
        <p:spPr>
          <a:xfrm>
            <a:off x="884305" y="2918964"/>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pic>
        <p:nvPicPr>
          <p:cNvPr id="69" name="Grafik 68">
            <a:extLst>
              <a:ext uri="{FF2B5EF4-FFF2-40B4-BE49-F238E27FC236}">
                <a16:creationId xmlns:a16="http://schemas.microsoft.com/office/drawing/2014/main" id="{B9872247-3F9A-C4E1-213B-BB538C13CB25}"/>
              </a:ext>
            </a:extLst>
          </p:cNvPr>
          <p:cNvPicPr>
            <a:picLocks noChangeAspect="1"/>
          </p:cNvPicPr>
          <p:nvPr/>
        </p:nvPicPr>
        <p:blipFill rotWithShape="1">
          <a:blip r:embed="rId3"/>
          <a:srcRect b="37844"/>
          <a:stretch/>
        </p:blipFill>
        <p:spPr>
          <a:xfrm flipH="1">
            <a:off x="391276" y="4165550"/>
            <a:ext cx="984415" cy="2017870"/>
          </a:xfrm>
          <a:prstGeom prst="rect">
            <a:avLst/>
          </a:prstGeom>
        </p:spPr>
      </p:pic>
      <p:sp>
        <p:nvSpPr>
          <p:cNvPr id="4" name="Abgerundete rechteckige Legende 7">
            <a:extLst>
              <a:ext uri="{FF2B5EF4-FFF2-40B4-BE49-F238E27FC236}">
                <a16:creationId xmlns:a16="http://schemas.microsoft.com/office/drawing/2014/main" id="{0AD92ECB-E238-7B96-F140-E2C3FDCFE1A5}"/>
              </a:ext>
            </a:extLst>
          </p:cNvPr>
          <p:cNvSpPr/>
          <p:nvPr/>
        </p:nvSpPr>
        <p:spPr>
          <a:xfrm>
            <a:off x="1669961" y="4454928"/>
            <a:ext cx="2902039" cy="1504511"/>
          </a:xfrm>
          <a:prstGeom prst="wedgeRoundRectCallout">
            <a:avLst>
              <a:gd name="adj1" fmla="val 63646"/>
              <a:gd name="adj2" fmla="val 200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entbündele einen Hunderter zu 10 Zehnern. Nun habe ich 12 Zehner.</a:t>
            </a:r>
          </a:p>
          <a:p>
            <a:pPr algn="ctr"/>
            <a:endParaRPr lang="de-DE" sz="900" dirty="0">
              <a:solidFill>
                <a:schemeClr val="tx1"/>
              </a:solidFill>
            </a:endParaRPr>
          </a:p>
          <a:p>
            <a:pPr algn="ctr"/>
            <a:r>
              <a:rPr lang="de-DE" sz="1600" dirty="0">
                <a:solidFill>
                  <a:schemeClr val="tx1"/>
                </a:solidFill>
              </a:rPr>
              <a:t>Von 120 kann ich jetzt 70 abziehen. </a:t>
            </a:r>
          </a:p>
        </p:txBody>
      </p:sp>
      <p:pic>
        <p:nvPicPr>
          <p:cNvPr id="5" name="Grafik 4">
            <a:extLst>
              <a:ext uri="{FF2B5EF4-FFF2-40B4-BE49-F238E27FC236}">
                <a16:creationId xmlns:a16="http://schemas.microsoft.com/office/drawing/2014/main" id="{A246F316-56FB-D9FE-6828-256FA9B0F8D1}"/>
              </a:ext>
            </a:extLst>
          </p:cNvPr>
          <p:cNvPicPr>
            <a:picLocks noChangeAspect="1"/>
          </p:cNvPicPr>
          <p:nvPr/>
        </p:nvPicPr>
        <p:blipFill>
          <a:blip r:embed="rId4"/>
          <a:stretch>
            <a:fillRect/>
          </a:stretch>
        </p:blipFill>
        <p:spPr>
          <a:xfrm>
            <a:off x="5063809" y="4636468"/>
            <a:ext cx="984416" cy="1322972"/>
          </a:xfrm>
          <a:prstGeom prst="rect">
            <a:avLst/>
          </a:prstGeom>
        </p:spPr>
      </p:pic>
      <p:sp>
        <p:nvSpPr>
          <p:cNvPr id="7" name="Rechteck 6">
            <a:extLst>
              <a:ext uri="{FF2B5EF4-FFF2-40B4-BE49-F238E27FC236}">
                <a16:creationId xmlns:a16="http://schemas.microsoft.com/office/drawing/2014/main" id="{5EE25C41-918E-E41C-6AD0-7C4A3060B3A2}"/>
              </a:ext>
            </a:extLst>
          </p:cNvPr>
          <p:cNvSpPr/>
          <p:nvPr/>
        </p:nvSpPr>
        <p:spPr>
          <a:xfrm>
            <a:off x="3602020" y="2744266"/>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17">
            <a:extLst>
              <a:ext uri="{FF2B5EF4-FFF2-40B4-BE49-F238E27FC236}">
                <a16:creationId xmlns:a16="http://schemas.microsoft.com/office/drawing/2014/main" id="{3020DEB4-75A3-D4F7-F8D1-DC38C5C59138}"/>
              </a:ext>
            </a:extLst>
          </p:cNvPr>
          <p:cNvSpPr/>
          <p:nvPr/>
        </p:nvSpPr>
        <p:spPr>
          <a:xfrm>
            <a:off x="5829708"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18">
            <a:extLst>
              <a:ext uri="{FF2B5EF4-FFF2-40B4-BE49-F238E27FC236}">
                <a16:creationId xmlns:a16="http://schemas.microsoft.com/office/drawing/2014/main" id="{9EDBA32E-E816-415C-2E7B-996D65593E02}"/>
              </a:ext>
            </a:extLst>
          </p:cNvPr>
          <p:cNvSpPr/>
          <p:nvPr/>
        </p:nvSpPr>
        <p:spPr>
          <a:xfrm>
            <a:off x="5889146"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9">
            <a:extLst>
              <a:ext uri="{FF2B5EF4-FFF2-40B4-BE49-F238E27FC236}">
                <a16:creationId xmlns:a16="http://schemas.microsoft.com/office/drawing/2014/main" id="{755A84BE-607E-98B8-43B7-93F06B7B2693}"/>
              </a:ext>
            </a:extLst>
          </p:cNvPr>
          <p:cNvSpPr/>
          <p:nvPr/>
        </p:nvSpPr>
        <p:spPr>
          <a:xfrm>
            <a:off x="5771479"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20">
            <a:extLst>
              <a:ext uri="{FF2B5EF4-FFF2-40B4-BE49-F238E27FC236}">
                <a16:creationId xmlns:a16="http://schemas.microsoft.com/office/drawing/2014/main" id="{7A16C6DF-B47D-3CB1-49A6-C1CAE270BA7A}"/>
              </a:ext>
            </a:extLst>
          </p:cNvPr>
          <p:cNvSpPr/>
          <p:nvPr/>
        </p:nvSpPr>
        <p:spPr>
          <a:xfrm>
            <a:off x="5946987"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Oval 21">
            <a:extLst>
              <a:ext uri="{FF2B5EF4-FFF2-40B4-BE49-F238E27FC236}">
                <a16:creationId xmlns:a16="http://schemas.microsoft.com/office/drawing/2014/main" id="{353B441A-52FD-C078-6D31-97184C732596}"/>
              </a:ext>
            </a:extLst>
          </p:cNvPr>
          <p:cNvSpPr/>
          <p:nvPr/>
        </p:nvSpPr>
        <p:spPr>
          <a:xfrm>
            <a:off x="6005141"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07DF8404-2867-D277-2FB3-1DA529FF7B40}"/>
              </a:ext>
            </a:extLst>
          </p:cNvPr>
          <p:cNvSpPr/>
          <p:nvPr/>
        </p:nvSpPr>
        <p:spPr>
          <a:xfrm>
            <a:off x="3654343" y="2861224"/>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F57144-3A47-0A1B-47CE-D467F453C73A}"/>
              </a:ext>
            </a:extLst>
          </p:cNvPr>
          <p:cNvSpPr/>
          <p:nvPr/>
        </p:nvSpPr>
        <p:spPr>
          <a:xfrm>
            <a:off x="4193754" y="2861224"/>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F6F9C5F-49C7-CDB8-EDDF-47F898C61669}"/>
              </a:ext>
            </a:extLst>
          </p:cNvPr>
          <p:cNvSpPr/>
          <p:nvPr/>
        </p:nvSpPr>
        <p:spPr>
          <a:xfrm>
            <a:off x="4733165" y="2861224"/>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r Verbinder 39">
            <a:extLst>
              <a:ext uri="{FF2B5EF4-FFF2-40B4-BE49-F238E27FC236}">
                <a16:creationId xmlns:a16="http://schemas.microsoft.com/office/drawing/2014/main" id="{800378A5-C2BB-C0B1-CA4C-7B7AA340D698}"/>
              </a:ext>
            </a:extLst>
          </p:cNvPr>
          <p:cNvCxnSpPr>
            <a:cxnSpLocks/>
          </p:cNvCxnSpPr>
          <p:nvPr/>
        </p:nvCxnSpPr>
        <p:spPr>
          <a:xfrm flipV="1">
            <a:off x="4668552" y="2798196"/>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Gerader Verbinder 55">
            <a:extLst>
              <a:ext uri="{FF2B5EF4-FFF2-40B4-BE49-F238E27FC236}">
                <a16:creationId xmlns:a16="http://schemas.microsoft.com/office/drawing/2014/main" id="{2F422863-0218-CEB5-929A-79942CD5BF6F}"/>
              </a:ext>
            </a:extLst>
          </p:cNvPr>
          <p:cNvCxnSpPr>
            <a:cxnSpLocks/>
          </p:cNvCxnSpPr>
          <p:nvPr/>
        </p:nvCxnSpPr>
        <p:spPr>
          <a:xfrm flipV="1">
            <a:off x="4129141" y="2798196"/>
            <a:ext cx="622495" cy="536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Gerade Verbindung 15">
            <a:extLst>
              <a:ext uri="{FF2B5EF4-FFF2-40B4-BE49-F238E27FC236}">
                <a16:creationId xmlns:a16="http://schemas.microsoft.com/office/drawing/2014/main" id="{733BE7EA-C691-A7F3-9314-660F26AEC246}"/>
              </a:ext>
            </a:extLst>
          </p:cNvPr>
          <p:cNvCxnSpPr>
            <a:cxnSpLocks/>
          </p:cNvCxnSpPr>
          <p:nvPr/>
        </p:nvCxnSpPr>
        <p:spPr>
          <a:xfrm>
            <a:off x="5257972" y="2858083"/>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59" name="Gerade Verbindung 15">
            <a:extLst>
              <a:ext uri="{FF2B5EF4-FFF2-40B4-BE49-F238E27FC236}">
                <a16:creationId xmlns:a16="http://schemas.microsoft.com/office/drawing/2014/main" id="{8E9D9F49-0C8B-1230-2BC2-A8C216D4CD24}"/>
              </a:ext>
            </a:extLst>
          </p:cNvPr>
          <p:cNvCxnSpPr>
            <a:cxnSpLocks/>
          </p:cNvCxnSpPr>
          <p:nvPr/>
        </p:nvCxnSpPr>
        <p:spPr>
          <a:xfrm>
            <a:off x="5257972" y="314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0" name="Gerade Verbindung 15">
            <a:extLst>
              <a:ext uri="{FF2B5EF4-FFF2-40B4-BE49-F238E27FC236}">
                <a16:creationId xmlns:a16="http://schemas.microsoft.com/office/drawing/2014/main" id="{16B03FFA-7306-DA91-F58A-EFE3225719AD}"/>
              </a:ext>
            </a:extLst>
          </p:cNvPr>
          <p:cNvCxnSpPr>
            <a:cxnSpLocks/>
          </p:cNvCxnSpPr>
          <p:nvPr/>
        </p:nvCxnSpPr>
        <p:spPr>
          <a:xfrm>
            <a:off x="5257972" y="3218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1" name="Gerade Verbindung 15">
            <a:extLst>
              <a:ext uri="{FF2B5EF4-FFF2-40B4-BE49-F238E27FC236}">
                <a16:creationId xmlns:a16="http://schemas.microsoft.com/office/drawing/2014/main" id="{33035CDD-9A19-91B7-10F9-A262CEB59362}"/>
              </a:ext>
            </a:extLst>
          </p:cNvPr>
          <p:cNvCxnSpPr>
            <a:cxnSpLocks/>
          </p:cNvCxnSpPr>
          <p:nvPr/>
        </p:nvCxnSpPr>
        <p:spPr>
          <a:xfrm>
            <a:off x="5257972" y="3182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2" name="Gerade Verbindung 15">
            <a:extLst>
              <a:ext uri="{FF2B5EF4-FFF2-40B4-BE49-F238E27FC236}">
                <a16:creationId xmlns:a16="http://schemas.microsoft.com/office/drawing/2014/main" id="{184B3645-E1DA-7F9D-904B-0AAD51F1F472}"/>
              </a:ext>
            </a:extLst>
          </p:cNvPr>
          <p:cNvCxnSpPr>
            <a:cxnSpLocks/>
          </p:cNvCxnSpPr>
          <p:nvPr/>
        </p:nvCxnSpPr>
        <p:spPr>
          <a:xfrm>
            <a:off x="5257972" y="332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3" name="Gerade Verbindung 15">
            <a:extLst>
              <a:ext uri="{FF2B5EF4-FFF2-40B4-BE49-F238E27FC236}">
                <a16:creationId xmlns:a16="http://schemas.microsoft.com/office/drawing/2014/main" id="{65903985-2611-1BF3-1B2D-F39F8F8C0E5C}"/>
              </a:ext>
            </a:extLst>
          </p:cNvPr>
          <p:cNvCxnSpPr>
            <a:cxnSpLocks/>
          </p:cNvCxnSpPr>
          <p:nvPr/>
        </p:nvCxnSpPr>
        <p:spPr>
          <a:xfrm>
            <a:off x="5257972" y="329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4" name="Gerade Verbindung 15">
            <a:extLst>
              <a:ext uri="{FF2B5EF4-FFF2-40B4-BE49-F238E27FC236}">
                <a16:creationId xmlns:a16="http://schemas.microsoft.com/office/drawing/2014/main" id="{EBEF5CC4-6AFB-F27A-F71F-CC6ED41D8487}"/>
              </a:ext>
            </a:extLst>
          </p:cNvPr>
          <p:cNvCxnSpPr>
            <a:cxnSpLocks/>
          </p:cNvCxnSpPr>
          <p:nvPr/>
        </p:nvCxnSpPr>
        <p:spPr>
          <a:xfrm>
            <a:off x="5257972" y="293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5" name="Gerade Verbindung 15">
            <a:extLst>
              <a:ext uri="{FF2B5EF4-FFF2-40B4-BE49-F238E27FC236}">
                <a16:creationId xmlns:a16="http://schemas.microsoft.com/office/drawing/2014/main" id="{0AAF1FDC-2518-C92B-8D6F-602C59B83017}"/>
              </a:ext>
            </a:extLst>
          </p:cNvPr>
          <p:cNvCxnSpPr>
            <a:cxnSpLocks/>
          </p:cNvCxnSpPr>
          <p:nvPr/>
        </p:nvCxnSpPr>
        <p:spPr>
          <a:xfrm>
            <a:off x="5257972" y="3002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6" name="Gerade Verbindung 15">
            <a:extLst>
              <a:ext uri="{FF2B5EF4-FFF2-40B4-BE49-F238E27FC236}">
                <a16:creationId xmlns:a16="http://schemas.microsoft.com/office/drawing/2014/main" id="{02465109-A8E4-C6F2-EC36-1C9BECA9DD0E}"/>
              </a:ext>
            </a:extLst>
          </p:cNvPr>
          <p:cNvCxnSpPr>
            <a:cxnSpLocks/>
          </p:cNvCxnSpPr>
          <p:nvPr/>
        </p:nvCxnSpPr>
        <p:spPr>
          <a:xfrm>
            <a:off x="5257972" y="296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7" name="Gerade Verbindung 15">
            <a:extLst>
              <a:ext uri="{FF2B5EF4-FFF2-40B4-BE49-F238E27FC236}">
                <a16:creationId xmlns:a16="http://schemas.microsoft.com/office/drawing/2014/main" id="{8AD9218D-9A7F-D97B-A85F-EDA2E503B5CC}"/>
              </a:ext>
            </a:extLst>
          </p:cNvPr>
          <p:cNvCxnSpPr>
            <a:cxnSpLocks/>
          </p:cNvCxnSpPr>
          <p:nvPr/>
        </p:nvCxnSpPr>
        <p:spPr>
          <a:xfrm>
            <a:off x="5257972" y="311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8" name="Gerade Verbindung 15">
            <a:extLst>
              <a:ext uri="{FF2B5EF4-FFF2-40B4-BE49-F238E27FC236}">
                <a16:creationId xmlns:a16="http://schemas.microsoft.com/office/drawing/2014/main" id="{39D0C8AA-98D5-CA41-9EFD-2DD513BA0A4F}"/>
              </a:ext>
            </a:extLst>
          </p:cNvPr>
          <p:cNvCxnSpPr>
            <a:cxnSpLocks/>
          </p:cNvCxnSpPr>
          <p:nvPr/>
        </p:nvCxnSpPr>
        <p:spPr>
          <a:xfrm>
            <a:off x="5257972" y="3074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1" name="Gerade Verbindung 15">
            <a:extLst>
              <a:ext uri="{FF2B5EF4-FFF2-40B4-BE49-F238E27FC236}">
                <a16:creationId xmlns:a16="http://schemas.microsoft.com/office/drawing/2014/main" id="{352BDA85-E899-E11E-5085-450A70456DCC}"/>
              </a:ext>
            </a:extLst>
          </p:cNvPr>
          <p:cNvCxnSpPr>
            <a:cxnSpLocks/>
          </p:cNvCxnSpPr>
          <p:nvPr/>
        </p:nvCxnSpPr>
        <p:spPr>
          <a:xfrm>
            <a:off x="5257972" y="2894083"/>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72" name="Gerader Verbinder 60">
            <a:extLst>
              <a:ext uri="{FF2B5EF4-FFF2-40B4-BE49-F238E27FC236}">
                <a16:creationId xmlns:a16="http://schemas.microsoft.com/office/drawing/2014/main" id="{F1F32BBF-C4A9-9525-7E41-80237FB796D9}"/>
              </a:ext>
            </a:extLst>
          </p:cNvPr>
          <p:cNvCxnSpPr>
            <a:cxnSpLocks/>
          </p:cNvCxnSpPr>
          <p:nvPr/>
        </p:nvCxnSpPr>
        <p:spPr>
          <a:xfrm flipV="1">
            <a:off x="5452051" y="2836681"/>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3" name="Gerader Verbinder 61">
            <a:extLst>
              <a:ext uri="{FF2B5EF4-FFF2-40B4-BE49-F238E27FC236}">
                <a16:creationId xmlns:a16="http://schemas.microsoft.com/office/drawing/2014/main" id="{0195DBCA-B030-EB7A-881D-59167427C5A2}"/>
              </a:ext>
            </a:extLst>
          </p:cNvPr>
          <p:cNvCxnSpPr>
            <a:cxnSpLocks/>
          </p:cNvCxnSpPr>
          <p:nvPr/>
        </p:nvCxnSpPr>
        <p:spPr>
          <a:xfrm flipV="1">
            <a:off x="5452051" y="2869901"/>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4" name="Gerader Verbinder 62">
            <a:extLst>
              <a:ext uri="{FF2B5EF4-FFF2-40B4-BE49-F238E27FC236}">
                <a16:creationId xmlns:a16="http://schemas.microsoft.com/office/drawing/2014/main" id="{36661A2C-12DE-A20C-C4CC-98EC6AC3B82A}"/>
              </a:ext>
            </a:extLst>
          </p:cNvPr>
          <p:cNvCxnSpPr>
            <a:cxnSpLocks/>
          </p:cNvCxnSpPr>
          <p:nvPr/>
        </p:nvCxnSpPr>
        <p:spPr>
          <a:xfrm flipV="1">
            <a:off x="5452051" y="290287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5" name="Gerader Verbinder 63">
            <a:extLst>
              <a:ext uri="{FF2B5EF4-FFF2-40B4-BE49-F238E27FC236}">
                <a16:creationId xmlns:a16="http://schemas.microsoft.com/office/drawing/2014/main" id="{AA2C6458-5D3D-39FC-85C7-02FDD169C0BD}"/>
              </a:ext>
            </a:extLst>
          </p:cNvPr>
          <p:cNvCxnSpPr>
            <a:cxnSpLocks/>
          </p:cNvCxnSpPr>
          <p:nvPr/>
        </p:nvCxnSpPr>
        <p:spPr>
          <a:xfrm flipV="1">
            <a:off x="5452051" y="294621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6" name="Gerader Verbinder 64">
            <a:extLst>
              <a:ext uri="{FF2B5EF4-FFF2-40B4-BE49-F238E27FC236}">
                <a16:creationId xmlns:a16="http://schemas.microsoft.com/office/drawing/2014/main" id="{77F202C5-B7A7-B567-A76E-B0C6FD22F008}"/>
              </a:ext>
            </a:extLst>
          </p:cNvPr>
          <p:cNvCxnSpPr>
            <a:cxnSpLocks/>
          </p:cNvCxnSpPr>
          <p:nvPr/>
        </p:nvCxnSpPr>
        <p:spPr>
          <a:xfrm flipV="1">
            <a:off x="5452051" y="298494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7" name="Gerader Verbinder 65">
            <a:extLst>
              <a:ext uri="{FF2B5EF4-FFF2-40B4-BE49-F238E27FC236}">
                <a16:creationId xmlns:a16="http://schemas.microsoft.com/office/drawing/2014/main" id="{6B78153A-8489-864F-69AB-D6AFE8FE8A1B}"/>
              </a:ext>
            </a:extLst>
          </p:cNvPr>
          <p:cNvCxnSpPr>
            <a:cxnSpLocks/>
          </p:cNvCxnSpPr>
          <p:nvPr/>
        </p:nvCxnSpPr>
        <p:spPr>
          <a:xfrm flipV="1">
            <a:off x="5452051" y="3051203"/>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8" name="Gerader Verbinder 66">
            <a:extLst>
              <a:ext uri="{FF2B5EF4-FFF2-40B4-BE49-F238E27FC236}">
                <a16:creationId xmlns:a16="http://schemas.microsoft.com/office/drawing/2014/main" id="{EA6FD777-8A68-4BE0-6CEE-D923992DCF09}"/>
              </a:ext>
            </a:extLst>
          </p:cNvPr>
          <p:cNvCxnSpPr>
            <a:cxnSpLocks/>
          </p:cNvCxnSpPr>
          <p:nvPr/>
        </p:nvCxnSpPr>
        <p:spPr>
          <a:xfrm flipV="1">
            <a:off x="5452051" y="3085883"/>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79" name="Oval 17">
            <a:extLst>
              <a:ext uri="{FF2B5EF4-FFF2-40B4-BE49-F238E27FC236}">
                <a16:creationId xmlns:a16="http://schemas.microsoft.com/office/drawing/2014/main" id="{06AEFA7F-85DA-FEBC-B409-1C19052251F9}"/>
              </a:ext>
            </a:extLst>
          </p:cNvPr>
          <p:cNvSpPr/>
          <p:nvPr/>
        </p:nvSpPr>
        <p:spPr>
          <a:xfrm>
            <a:off x="5834311"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18">
            <a:extLst>
              <a:ext uri="{FF2B5EF4-FFF2-40B4-BE49-F238E27FC236}">
                <a16:creationId xmlns:a16="http://schemas.microsoft.com/office/drawing/2014/main" id="{3B440370-302A-B165-B61D-6C5D1590FCB5}"/>
              </a:ext>
            </a:extLst>
          </p:cNvPr>
          <p:cNvSpPr/>
          <p:nvPr/>
        </p:nvSpPr>
        <p:spPr>
          <a:xfrm>
            <a:off x="5894518"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19">
            <a:extLst>
              <a:ext uri="{FF2B5EF4-FFF2-40B4-BE49-F238E27FC236}">
                <a16:creationId xmlns:a16="http://schemas.microsoft.com/office/drawing/2014/main" id="{567A9884-4F7E-09D2-B0EB-768BB3344689}"/>
              </a:ext>
            </a:extLst>
          </p:cNvPr>
          <p:cNvSpPr/>
          <p:nvPr/>
        </p:nvSpPr>
        <p:spPr>
          <a:xfrm>
            <a:off x="5774470"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2" name="Gerader Verbinder 36">
            <a:extLst>
              <a:ext uri="{FF2B5EF4-FFF2-40B4-BE49-F238E27FC236}">
                <a16:creationId xmlns:a16="http://schemas.microsoft.com/office/drawing/2014/main" id="{FE7AC852-A1FF-B288-7661-79A96A902FAA}"/>
              </a:ext>
            </a:extLst>
          </p:cNvPr>
          <p:cNvCxnSpPr>
            <a:cxnSpLocks/>
          </p:cNvCxnSpPr>
          <p:nvPr/>
        </p:nvCxnSpPr>
        <p:spPr>
          <a:xfrm flipV="1">
            <a:off x="5883887" y="298169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3" name="Gerader Verbinder 37">
            <a:extLst>
              <a:ext uri="{FF2B5EF4-FFF2-40B4-BE49-F238E27FC236}">
                <a16:creationId xmlns:a16="http://schemas.microsoft.com/office/drawing/2014/main" id="{B9B0A447-E035-6122-ABDB-3E50B18395ED}"/>
              </a:ext>
            </a:extLst>
          </p:cNvPr>
          <p:cNvCxnSpPr>
            <a:cxnSpLocks/>
          </p:cNvCxnSpPr>
          <p:nvPr/>
        </p:nvCxnSpPr>
        <p:spPr>
          <a:xfrm flipV="1">
            <a:off x="5826784" y="298485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4" name="Gerader Verbinder 38">
            <a:extLst>
              <a:ext uri="{FF2B5EF4-FFF2-40B4-BE49-F238E27FC236}">
                <a16:creationId xmlns:a16="http://schemas.microsoft.com/office/drawing/2014/main" id="{DE6612FC-6146-0A9D-75E4-C5348C7D7454}"/>
              </a:ext>
            </a:extLst>
          </p:cNvPr>
          <p:cNvCxnSpPr>
            <a:cxnSpLocks/>
          </p:cNvCxnSpPr>
          <p:nvPr/>
        </p:nvCxnSpPr>
        <p:spPr>
          <a:xfrm flipV="1">
            <a:off x="5769680" y="297853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0224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bgerundetes Rechteck 14">
            <a:extLst>
              <a:ext uri="{FF2B5EF4-FFF2-40B4-BE49-F238E27FC236}">
                <a16:creationId xmlns:a16="http://schemas.microsoft.com/office/drawing/2014/main" id="{4EE7887C-DCD6-0521-6151-D0584F17C76F}"/>
              </a:ext>
            </a:extLst>
          </p:cNvPr>
          <p:cNvSpPr/>
          <p:nvPr/>
        </p:nvSpPr>
        <p:spPr>
          <a:xfrm>
            <a:off x="623457" y="2265529"/>
            <a:ext cx="7891894" cy="2126372"/>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Rechteck 52">
            <a:extLst>
              <a:ext uri="{FF2B5EF4-FFF2-40B4-BE49-F238E27FC236}">
                <a16:creationId xmlns:a16="http://schemas.microsoft.com/office/drawing/2014/main" id="{0B063B38-9636-D079-18A3-9F587F0545D6}"/>
              </a:ext>
            </a:extLst>
          </p:cNvPr>
          <p:cNvSpPr/>
          <p:nvPr/>
        </p:nvSpPr>
        <p:spPr>
          <a:xfrm>
            <a:off x="858622" y="2581694"/>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54" name="Tabelle 53">
            <a:extLst>
              <a:ext uri="{FF2B5EF4-FFF2-40B4-BE49-F238E27FC236}">
                <a16:creationId xmlns:a16="http://schemas.microsoft.com/office/drawing/2014/main" id="{ED310676-8162-CE08-CD8F-B0AF360AF154}"/>
              </a:ext>
            </a:extLst>
          </p:cNvPr>
          <p:cNvGraphicFramePr>
            <a:graphicFrameLocks noGrp="1"/>
          </p:cNvGraphicFramePr>
          <p:nvPr>
            <p:extLst>
              <p:ext uri="{D42A27DB-BD31-4B8C-83A1-F6EECF244321}">
                <p14:modId xmlns:p14="http://schemas.microsoft.com/office/powerpoint/2010/main" val="2900092370"/>
              </p:ext>
            </p:extLst>
          </p:nvPr>
        </p:nvGraphicFramePr>
        <p:xfrm>
          <a:off x="850028" y="2608372"/>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55" name="Gerade Verbindung 15">
            <a:extLst>
              <a:ext uri="{FF2B5EF4-FFF2-40B4-BE49-F238E27FC236}">
                <a16:creationId xmlns:a16="http://schemas.microsoft.com/office/drawing/2014/main" id="{E308799C-D232-E2FE-8DD7-5F007231E794}"/>
              </a:ext>
            </a:extLst>
          </p:cNvPr>
          <p:cNvCxnSpPr>
            <a:cxnSpLocks/>
          </p:cNvCxnSpPr>
          <p:nvPr/>
        </p:nvCxnSpPr>
        <p:spPr>
          <a:xfrm>
            <a:off x="884305" y="2918964"/>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a:xfrm>
            <a:off x="1096423" y="382774"/>
            <a:ext cx="7727537" cy="603704"/>
          </a:xfrm>
        </p:spPr>
        <p:txBody>
          <a:bodyPr>
            <a:normAutofit fontScale="90000"/>
          </a:bodyPr>
          <a:lstStyle/>
          <a:p>
            <a:r>
              <a:rPr lang="de-DE" dirty="0"/>
              <a:t>Rechenschritte nachvollziehen und beschreiben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pPr>
              <a:lnSpc>
                <a:spcPct val="150000"/>
              </a:lnSpc>
            </a:pPr>
            <a:r>
              <a:rPr lang="de-DE" dirty="0"/>
              <a:t>GEGENÜBERSTELLUNG DER NEUEN NOTATION UND SPRACHLICHE BEGLEITUNG</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12</a:t>
            </a:fld>
            <a:endParaRPr lang="de-DE" dirty="0"/>
          </a:p>
        </p:txBody>
      </p:sp>
      <p:pic>
        <p:nvPicPr>
          <p:cNvPr id="21" name="Grafik 20">
            <a:extLst>
              <a:ext uri="{FF2B5EF4-FFF2-40B4-BE49-F238E27FC236}">
                <a16:creationId xmlns:a16="http://schemas.microsoft.com/office/drawing/2014/main" id="{9A1F66A8-20B3-9959-B8AE-2D167233CDB4}"/>
              </a:ext>
            </a:extLst>
          </p:cNvPr>
          <p:cNvPicPr>
            <a:picLocks noChangeAspect="1"/>
          </p:cNvPicPr>
          <p:nvPr/>
        </p:nvPicPr>
        <p:blipFill rotWithShape="1">
          <a:blip r:embed="rId3"/>
          <a:srcRect b="37844"/>
          <a:stretch/>
        </p:blipFill>
        <p:spPr>
          <a:xfrm flipH="1">
            <a:off x="391276" y="4165550"/>
            <a:ext cx="984415" cy="2017870"/>
          </a:xfrm>
          <a:prstGeom prst="rect">
            <a:avLst/>
          </a:prstGeom>
        </p:spPr>
      </p:pic>
      <p:sp>
        <p:nvSpPr>
          <p:cNvPr id="70" name="Abgerundete rechteckige Legende 69">
            <a:extLst>
              <a:ext uri="{FF2B5EF4-FFF2-40B4-BE49-F238E27FC236}">
                <a16:creationId xmlns:a16="http://schemas.microsoft.com/office/drawing/2014/main" id="{0F2FA9AF-5A91-8C80-A146-8F9DF7B0B167}"/>
              </a:ext>
            </a:extLst>
          </p:cNvPr>
          <p:cNvSpPr/>
          <p:nvPr/>
        </p:nvSpPr>
        <p:spPr>
          <a:xfrm>
            <a:off x="1730145" y="4508858"/>
            <a:ext cx="2938980" cy="1586475"/>
          </a:xfrm>
          <a:prstGeom prst="wedgeRoundRectCallout">
            <a:avLst>
              <a:gd name="adj1" fmla="val 60953"/>
              <a:gd name="adj2" fmla="val 2123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habe nur noch 2 Hunderter und kann mir dafür 10 Zehner in die Zehnerspalte schreiben. </a:t>
            </a:r>
          </a:p>
          <a:p>
            <a:pPr algn="ctr"/>
            <a:r>
              <a:rPr lang="de-DE" sz="1600" dirty="0">
                <a:solidFill>
                  <a:schemeClr val="tx1"/>
                </a:solidFill>
              </a:rPr>
              <a:t>Nun kann ich 12 minus 7 gleich 5 rechnen. Ich notiere 5.</a:t>
            </a:r>
          </a:p>
        </p:txBody>
      </p:sp>
      <p:pic>
        <p:nvPicPr>
          <p:cNvPr id="72" name="Grafik 71">
            <a:extLst>
              <a:ext uri="{FF2B5EF4-FFF2-40B4-BE49-F238E27FC236}">
                <a16:creationId xmlns:a16="http://schemas.microsoft.com/office/drawing/2014/main" id="{632188B2-093B-1EF5-59FC-B10D4FD8D567}"/>
              </a:ext>
            </a:extLst>
          </p:cNvPr>
          <p:cNvPicPr>
            <a:picLocks noChangeAspect="1"/>
          </p:cNvPicPr>
          <p:nvPr/>
        </p:nvPicPr>
        <p:blipFill>
          <a:blip r:embed="rId4"/>
          <a:stretch>
            <a:fillRect/>
          </a:stretch>
        </p:blipFill>
        <p:spPr>
          <a:xfrm>
            <a:off x="5063809" y="4636468"/>
            <a:ext cx="984416" cy="1322972"/>
          </a:xfrm>
          <a:prstGeom prst="rect">
            <a:avLst/>
          </a:prstGeom>
        </p:spPr>
      </p:pic>
      <p:sp>
        <p:nvSpPr>
          <p:cNvPr id="4" name="Rechteck 3">
            <a:extLst>
              <a:ext uri="{FF2B5EF4-FFF2-40B4-BE49-F238E27FC236}">
                <a16:creationId xmlns:a16="http://schemas.microsoft.com/office/drawing/2014/main" id="{71715326-6494-4642-C719-4856A26946B3}"/>
              </a:ext>
            </a:extLst>
          </p:cNvPr>
          <p:cNvSpPr/>
          <p:nvPr/>
        </p:nvSpPr>
        <p:spPr>
          <a:xfrm>
            <a:off x="3602020" y="2744266"/>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17">
            <a:extLst>
              <a:ext uri="{FF2B5EF4-FFF2-40B4-BE49-F238E27FC236}">
                <a16:creationId xmlns:a16="http://schemas.microsoft.com/office/drawing/2014/main" id="{9D6748F7-666E-7641-95CF-A47DD27F96DD}"/>
              </a:ext>
            </a:extLst>
          </p:cNvPr>
          <p:cNvSpPr/>
          <p:nvPr/>
        </p:nvSpPr>
        <p:spPr>
          <a:xfrm>
            <a:off x="5829708"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18">
            <a:extLst>
              <a:ext uri="{FF2B5EF4-FFF2-40B4-BE49-F238E27FC236}">
                <a16:creationId xmlns:a16="http://schemas.microsoft.com/office/drawing/2014/main" id="{7B9FEA2D-473F-1B32-083B-09F002E05B5B}"/>
              </a:ext>
            </a:extLst>
          </p:cNvPr>
          <p:cNvSpPr/>
          <p:nvPr/>
        </p:nvSpPr>
        <p:spPr>
          <a:xfrm>
            <a:off x="5889146"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19">
            <a:extLst>
              <a:ext uri="{FF2B5EF4-FFF2-40B4-BE49-F238E27FC236}">
                <a16:creationId xmlns:a16="http://schemas.microsoft.com/office/drawing/2014/main" id="{454C1BDB-D64E-4CA7-EDC9-4BDE48805E2E}"/>
              </a:ext>
            </a:extLst>
          </p:cNvPr>
          <p:cNvSpPr/>
          <p:nvPr/>
        </p:nvSpPr>
        <p:spPr>
          <a:xfrm>
            <a:off x="5771479"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20">
            <a:extLst>
              <a:ext uri="{FF2B5EF4-FFF2-40B4-BE49-F238E27FC236}">
                <a16:creationId xmlns:a16="http://schemas.microsoft.com/office/drawing/2014/main" id="{73A1D4B3-ABF2-3204-235B-EBB9A5FBD35E}"/>
              </a:ext>
            </a:extLst>
          </p:cNvPr>
          <p:cNvSpPr/>
          <p:nvPr/>
        </p:nvSpPr>
        <p:spPr>
          <a:xfrm>
            <a:off x="5946987"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Oval 21">
            <a:extLst>
              <a:ext uri="{FF2B5EF4-FFF2-40B4-BE49-F238E27FC236}">
                <a16:creationId xmlns:a16="http://schemas.microsoft.com/office/drawing/2014/main" id="{4CFDFBA4-DF5A-1006-C310-6BD7EA44B374}"/>
              </a:ext>
            </a:extLst>
          </p:cNvPr>
          <p:cNvSpPr/>
          <p:nvPr/>
        </p:nvSpPr>
        <p:spPr>
          <a:xfrm>
            <a:off x="6005141"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9CD70C05-1C5A-0CC8-0C69-868B9F1D81F9}"/>
              </a:ext>
            </a:extLst>
          </p:cNvPr>
          <p:cNvSpPr/>
          <p:nvPr/>
        </p:nvSpPr>
        <p:spPr>
          <a:xfrm>
            <a:off x="3654343" y="2861224"/>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80A01679-3DE7-4D19-2ED4-D14E95B6D0B8}"/>
              </a:ext>
            </a:extLst>
          </p:cNvPr>
          <p:cNvSpPr/>
          <p:nvPr/>
        </p:nvSpPr>
        <p:spPr>
          <a:xfrm>
            <a:off x="4193754" y="2861224"/>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A2845CB-6C32-4E1A-9729-716C670E74A1}"/>
              </a:ext>
            </a:extLst>
          </p:cNvPr>
          <p:cNvSpPr/>
          <p:nvPr/>
        </p:nvSpPr>
        <p:spPr>
          <a:xfrm>
            <a:off x="4733165" y="2861224"/>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rader Verbinder 39">
            <a:extLst>
              <a:ext uri="{FF2B5EF4-FFF2-40B4-BE49-F238E27FC236}">
                <a16:creationId xmlns:a16="http://schemas.microsoft.com/office/drawing/2014/main" id="{68CC08C9-0443-16D8-E3B9-2E68ECE2B751}"/>
              </a:ext>
            </a:extLst>
          </p:cNvPr>
          <p:cNvCxnSpPr>
            <a:cxnSpLocks/>
          </p:cNvCxnSpPr>
          <p:nvPr/>
        </p:nvCxnSpPr>
        <p:spPr>
          <a:xfrm flipV="1">
            <a:off x="4668552" y="2798196"/>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Gerader Verbinder 55">
            <a:extLst>
              <a:ext uri="{FF2B5EF4-FFF2-40B4-BE49-F238E27FC236}">
                <a16:creationId xmlns:a16="http://schemas.microsoft.com/office/drawing/2014/main" id="{BF316817-1718-9359-78F7-830918A8E2BA}"/>
              </a:ext>
            </a:extLst>
          </p:cNvPr>
          <p:cNvCxnSpPr>
            <a:cxnSpLocks/>
          </p:cNvCxnSpPr>
          <p:nvPr/>
        </p:nvCxnSpPr>
        <p:spPr>
          <a:xfrm flipV="1">
            <a:off x="4129141" y="2798196"/>
            <a:ext cx="622495" cy="536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5">
            <a:extLst>
              <a:ext uri="{FF2B5EF4-FFF2-40B4-BE49-F238E27FC236}">
                <a16:creationId xmlns:a16="http://schemas.microsoft.com/office/drawing/2014/main" id="{F96E8BDD-7420-0001-68A6-BA27CDAA8A94}"/>
              </a:ext>
            </a:extLst>
          </p:cNvPr>
          <p:cNvCxnSpPr>
            <a:cxnSpLocks/>
          </p:cNvCxnSpPr>
          <p:nvPr/>
        </p:nvCxnSpPr>
        <p:spPr>
          <a:xfrm>
            <a:off x="5257972" y="2858083"/>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59" name="Gerade Verbindung 15">
            <a:extLst>
              <a:ext uri="{FF2B5EF4-FFF2-40B4-BE49-F238E27FC236}">
                <a16:creationId xmlns:a16="http://schemas.microsoft.com/office/drawing/2014/main" id="{04D8545E-B396-1B7F-B283-8FEE3A4A8402}"/>
              </a:ext>
            </a:extLst>
          </p:cNvPr>
          <p:cNvCxnSpPr>
            <a:cxnSpLocks/>
          </p:cNvCxnSpPr>
          <p:nvPr/>
        </p:nvCxnSpPr>
        <p:spPr>
          <a:xfrm>
            <a:off x="5257972" y="314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0" name="Gerade Verbindung 15">
            <a:extLst>
              <a:ext uri="{FF2B5EF4-FFF2-40B4-BE49-F238E27FC236}">
                <a16:creationId xmlns:a16="http://schemas.microsoft.com/office/drawing/2014/main" id="{F7CCCC07-A0A9-757A-AFE9-A3C4F3BEC2C5}"/>
              </a:ext>
            </a:extLst>
          </p:cNvPr>
          <p:cNvCxnSpPr>
            <a:cxnSpLocks/>
          </p:cNvCxnSpPr>
          <p:nvPr/>
        </p:nvCxnSpPr>
        <p:spPr>
          <a:xfrm>
            <a:off x="5257972" y="3218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1" name="Gerade Verbindung 15">
            <a:extLst>
              <a:ext uri="{FF2B5EF4-FFF2-40B4-BE49-F238E27FC236}">
                <a16:creationId xmlns:a16="http://schemas.microsoft.com/office/drawing/2014/main" id="{69332D3E-EE08-7439-8AFA-997D255CDC49}"/>
              </a:ext>
            </a:extLst>
          </p:cNvPr>
          <p:cNvCxnSpPr>
            <a:cxnSpLocks/>
          </p:cNvCxnSpPr>
          <p:nvPr/>
        </p:nvCxnSpPr>
        <p:spPr>
          <a:xfrm>
            <a:off x="5257972" y="3182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2" name="Gerade Verbindung 15">
            <a:extLst>
              <a:ext uri="{FF2B5EF4-FFF2-40B4-BE49-F238E27FC236}">
                <a16:creationId xmlns:a16="http://schemas.microsoft.com/office/drawing/2014/main" id="{42FB307F-46DE-FB2C-EB71-447624C10F44}"/>
              </a:ext>
            </a:extLst>
          </p:cNvPr>
          <p:cNvCxnSpPr>
            <a:cxnSpLocks/>
          </p:cNvCxnSpPr>
          <p:nvPr/>
        </p:nvCxnSpPr>
        <p:spPr>
          <a:xfrm>
            <a:off x="5257972" y="332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3" name="Gerade Verbindung 15">
            <a:extLst>
              <a:ext uri="{FF2B5EF4-FFF2-40B4-BE49-F238E27FC236}">
                <a16:creationId xmlns:a16="http://schemas.microsoft.com/office/drawing/2014/main" id="{1BA00F6E-490D-93F1-C6B2-1765600E6085}"/>
              </a:ext>
            </a:extLst>
          </p:cNvPr>
          <p:cNvCxnSpPr>
            <a:cxnSpLocks/>
          </p:cNvCxnSpPr>
          <p:nvPr/>
        </p:nvCxnSpPr>
        <p:spPr>
          <a:xfrm>
            <a:off x="5257972" y="329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4" name="Gerade Verbindung 15">
            <a:extLst>
              <a:ext uri="{FF2B5EF4-FFF2-40B4-BE49-F238E27FC236}">
                <a16:creationId xmlns:a16="http://schemas.microsoft.com/office/drawing/2014/main" id="{503A25EC-4B97-0739-02A9-01174774F492}"/>
              </a:ext>
            </a:extLst>
          </p:cNvPr>
          <p:cNvCxnSpPr>
            <a:cxnSpLocks/>
          </p:cNvCxnSpPr>
          <p:nvPr/>
        </p:nvCxnSpPr>
        <p:spPr>
          <a:xfrm>
            <a:off x="5257972" y="293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5" name="Gerade Verbindung 15">
            <a:extLst>
              <a:ext uri="{FF2B5EF4-FFF2-40B4-BE49-F238E27FC236}">
                <a16:creationId xmlns:a16="http://schemas.microsoft.com/office/drawing/2014/main" id="{7DB65991-2F7F-35C2-64AD-063312EB65EC}"/>
              </a:ext>
            </a:extLst>
          </p:cNvPr>
          <p:cNvCxnSpPr>
            <a:cxnSpLocks/>
          </p:cNvCxnSpPr>
          <p:nvPr/>
        </p:nvCxnSpPr>
        <p:spPr>
          <a:xfrm>
            <a:off x="5257972" y="3002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8" name="Gerade Verbindung 15">
            <a:extLst>
              <a:ext uri="{FF2B5EF4-FFF2-40B4-BE49-F238E27FC236}">
                <a16:creationId xmlns:a16="http://schemas.microsoft.com/office/drawing/2014/main" id="{24EF0A17-C5AC-9344-2676-F2C99A4EF818}"/>
              </a:ext>
            </a:extLst>
          </p:cNvPr>
          <p:cNvCxnSpPr>
            <a:cxnSpLocks/>
          </p:cNvCxnSpPr>
          <p:nvPr/>
        </p:nvCxnSpPr>
        <p:spPr>
          <a:xfrm>
            <a:off x="5257972" y="296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3" name="Gerade Verbindung 15">
            <a:extLst>
              <a:ext uri="{FF2B5EF4-FFF2-40B4-BE49-F238E27FC236}">
                <a16:creationId xmlns:a16="http://schemas.microsoft.com/office/drawing/2014/main" id="{2079768E-A8C0-9D7E-F1AB-42A5D3C1525D}"/>
              </a:ext>
            </a:extLst>
          </p:cNvPr>
          <p:cNvCxnSpPr>
            <a:cxnSpLocks/>
          </p:cNvCxnSpPr>
          <p:nvPr/>
        </p:nvCxnSpPr>
        <p:spPr>
          <a:xfrm>
            <a:off x="5257972" y="311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4" name="Gerade Verbindung 15">
            <a:extLst>
              <a:ext uri="{FF2B5EF4-FFF2-40B4-BE49-F238E27FC236}">
                <a16:creationId xmlns:a16="http://schemas.microsoft.com/office/drawing/2014/main" id="{13DB300C-BB70-F1B5-2D1E-2BFEFF2156D5}"/>
              </a:ext>
            </a:extLst>
          </p:cNvPr>
          <p:cNvCxnSpPr>
            <a:cxnSpLocks/>
          </p:cNvCxnSpPr>
          <p:nvPr/>
        </p:nvCxnSpPr>
        <p:spPr>
          <a:xfrm>
            <a:off x="5257972" y="3074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5" name="Gerade Verbindung 15">
            <a:extLst>
              <a:ext uri="{FF2B5EF4-FFF2-40B4-BE49-F238E27FC236}">
                <a16:creationId xmlns:a16="http://schemas.microsoft.com/office/drawing/2014/main" id="{A79C3340-5388-8DCC-6B30-D5EDD264F4F3}"/>
              </a:ext>
            </a:extLst>
          </p:cNvPr>
          <p:cNvCxnSpPr>
            <a:cxnSpLocks/>
          </p:cNvCxnSpPr>
          <p:nvPr/>
        </p:nvCxnSpPr>
        <p:spPr>
          <a:xfrm>
            <a:off x="5257972" y="2894083"/>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76" name="Gerader Verbinder 60">
            <a:extLst>
              <a:ext uri="{FF2B5EF4-FFF2-40B4-BE49-F238E27FC236}">
                <a16:creationId xmlns:a16="http://schemas.microsoft.com/office/drawing/2014/main" id="{F4B4E061-E9FD-4AA6-974F-3CC4C8A77D39}"/>
              </a:ext>
            </a:extLst>
          </p:cNvPr>
          <p:cNvCxnSpPr>
            <a:cxnSpLocks/>
          </p:cNvCxnSpPr>
          <p:nvPr/>
        </p:nvCxnSpPr>
        <p:spPr>
          <a:xfrm flipV="1">
            <a:off x="5452051" y="2836681"/>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7" name="Gerader Verbinder 61">
            <a:extLst>
              <a:ext uri="{FF2B5EF4-FFF2-40B4-BE49-F238E27FC236}">
                <a16:creationId xmlns:a16="http://schemas.microsoft.com/office/drawing/2014/main" id="{F28AF418-CEEB-0CC8-F533-24B7B2CB43EA}"/>
              </a:ext>
            </a:extLst>
          </p:cNvPr>
          <p:cNvCxnSpPr>
            <a:cxnSpLocks/>
          </p:cNvCxnSpPr>
          <p:nvPr/>
        </p:nvCxnSpPr>
        <p:spPr>
          <a:xfrm flipV="1">
            <a:off x="5452051" y="2869901"/>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8" name="Gerader Verbinder 62">
            <a:extLst>
              <a:ext uri="{FF2B5EF4-FFF2-40B4-BE49-F238E27FC236}">
                <a16:creationId xmlns:a16="http://schemas.microsoft.com/office/drawing/2014/main" id="{22519014-5EFD-59E6-81E8-933510C4448A}"/>
              </a:ext>
            </a:extLst>
          </p:cNvPr>
          <p:cNvCxnSpPr>
            <a:cxnSpLocks/>
          </p:cNvCxnSpPr>
          <p:nvPr/>
        </p:nvCxnSpPr>
        <p:spPr>
          <a:xfrm flipV="1">
            <a:off x="5452051" y="290287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9" name="Gerader Verbinder 63">
            <a:extLst>
              <a:ext uri="{FF2B5EF4-FFF2-40B4-BE49-F238E27FC236}">
                <a16:creationId xmlns:a16="http://schemas.microsoft.com/office/drawing/2014/main" id="{C9C401F7-0161-4108-1FC7-A8CAB2042C38}"/>
              </a:ext>
            </a:extLst>
          </p:cNvPr>
          <p:cNvCxnSpPr>
            <a:cxnSpLocks/>
          </p:cNvCxnSpPr>
          <p:nvPr/>
        </p:nvCxnSpPr>
        <p:spPr>
          <a:xfrm flipV="1">
            <a:off x="5452051" y="294621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0" name="Gerader Verbinder 64">
            <a:extLst>
              <a:ext uri="{FF2B5EF4-FFF2-40B4-BE49-F238E27FC236}">
                <a16:creationId xmlns:a16="http://schemas.microsoft.com/office/drawing/2014/main" id="{FCFE82A7-2305-E72F-323B-BA1533F9A4FF}"/>
              </a:ext>
            </a:extLst>
          </p:cNvPr>
          <p:cNvCxnSpPr>
            <a:cxnSpLocks/>
          </p:cNvCxnSpPr>
          <p:nvPr/>
        </p:nvCxnSpPr>
        <p:spPr>
          <a:xfrm flipV="1">
            <a:off x="5452051" y="298494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1" name="Gerader Verbinder 65">
            <a:extLst>
              <a:ext uri="{FF2B5EF4-FFF2-40B4-BE49-F238E27FC236}">
                <a16:creationId xmlns:a16="http://schemas.microsoft.com/office/drawing/2014/main" id="{148C6C68-0148-1BCD-DD4C-262499D98A1B}"/>
              </a:ext>
            </a:extLst>
          </p:cNvPr>
          <p:cNvCxnSpPr>
            <a:cxnSpLocks/>
          </p:cNvCxnSpPr>
          <p:nvPr/>
        </p:nvCxnSpPr>
        <p:spPr>
          <a:xfrm flipV="1">
            <a:off x="5452051" y="3051203"/>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2" name="Gerader Verbinder 66">
            <a:extLst>
              <a:ext uri="{FF2B5EF4-FFF2-40B4-BE49-F238E27FC236}">
                <a16:creationId xmlns:a16="http://schemas.microsoft.com/office/drawing/2014/main" id="{524928FB-31B2-7487-89E8-CA4C26AC0DE3}"/>
              </a:ext>
            </a:extLst>
          </p:cNvPr>
          <p:cNvCxnSpPr>
            <a:cxnSpLocks/>
          </p:cNvCxnSpPr>
          <p:nvPr/>
        </p:nvCxnSpPr>
        <p:spPr>
          <a:xfrm flipV="1">
            <a:off x="5452051" y="3085883"/>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83" name="Oval 17">
            <a:extLst>
              <a:ext uri="{FF2B5EF4-FFF2-40B4-BE49-F238E27FC236}">
                <a16:creationId xmlns:a16="http://schemas.microsoft.com/office/drawing/2014/main" id="{48F7F47D-042C-578C-A617-88A4516260AC}"/>
              </a:ext>
            </a:extLst>
          </p:cNvPr>
          <p:cNvSpPr/>
          <p:nvPr/>
        </p:nvSpPr>
        <p:spPr>
          <a:xfrm>
            <a:off x="5834311"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18">
            <a:extLst>
              <a:ext uri="{FF2B5EF4-FFF2-40B4-BE49-F238E27FC236}">
                <a16:creationId xmlns:a16="http://schemas.microsoft.com/office/drawing/2014/main" id="{59B6FC64-E819-35A1-EAA3-A1A3502FC140}"/>
              </a:ext>
            </a:extLst>
          </p:cNvPr>
          <p:cNvSpPr/>
          <p:nvPr/>
        </p:nvSpPr>
        <p:spPr>
          <a:xfrm>
            <a:off x="5894518"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19">
            <a:extLst>
              <a:ext uri="{FF2B5EF4-FFF2-40B4-BE49-F238E27FC236}">
                <a16:creationId xmlns:a16="http://schemas.microsoft.com/office/drawing/2014/main" id="{59ED5AAD-C456-A390-4C7B-C797F23A051D}"/>
              </a:ext>
            </a:extLst>
          </p:cNvPr>
          <p:cNvSpPr/>
          <p:nvPr/>
        </p:nvSpPr>
        <p:spPr>
          <a:xfrm>
            <a:off x="5774470"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6" name="Gerader Verbinder 36">
            <a:extLst>
              <a:ext uri="{FF2B5EF4-FFF2-40B4-BE49-F238E27FC236}">
                <a16:creationId xmlns:a16="http://schemas.microsoft.com/office/drawing/2014/main" id="{FB753BF0-7151-2E68-3172-A27EE7BE1B73}"/>
              </a:ext>
            </a:extLst>
          </p:cNvPr>
          <p:cNvCxnSpPr>
            <a:cxnSpLocks/>
          </p:cNvCxnSpPr>
          <p:nvPr/>
        </p:nvCxnSpPr>
        <p:spPr>
          <a:xfrm flipV="1">
            <a:off x="5883887" y="298169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7" name="Gerader Verbinder 37">
            <a:extLst>
              <a:ext uri="{FF2B5EF4-FFF2-40B4-BE49-F238E27FC236}">
                <a16:creationId xmlns:a16="http://schemas.microsoft.com/office/drawing/2014/main" id="{B52F78FC-4784-D0F0-D3A5-F9F115F34E69}"/>
              </a:ext>
            </a:extLst>
          </p:cNvPr>
          <p:cNvCxnSpPr>
            <a:cxnSpLocks/>
          </p:cNvCxnSpPr>
          <p:nvPr/>
        </p:nvCxnSpPr>
        <p:spPr>
          <a:xfrm flipV="1">
            <a:off x="5826784" y="298485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8" name="Gerader Verbinder 38">
            <a:extLst>
              <a:ext uri="{FF2B5EF4-FFF2-40B4-BE49-F238E27FC236}">
                <a16:creationId xmlns:a16="http://schemas.microsoft.com/office/drawing/2014/main" id="{3865894E-9552-E6A1-A119-93BA9D964C12}"/>
              </a:ext>
            </a:extLst>
          </p:cNvPr>
          <p:cNvCxnSpPr>
            <a:cxnSpLocks/>
          </p:cNvCxnSpPr>
          <p:nvPr/>
        </p:nvCxnSpPr>
        <p:spPr>
          <a:xfrm flipV="1">
            <a:off x="5769680" y="297853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89" name="Rechteck 88">
            <a:extLst>
              <a:ext uri="{FF2B5EF4-FFF2-40B4-BE49-F238E27FC236}">
                <a16:creationId xmlns:a16="http://schemas.microsoft.com/office/drawing/2014/main" id="{6E4E2B39-C26A-569B-0182-AD459C384E29}"/>
              </a:ext>
            </a:extLst>
          </p:cNvPr>
          <p:cNvSpPr/>
          <p:nvPr/>
        </p:nvSpPr>
        <p:spPr>
          <a:xfrm>
            <a:off x="6671383" y="241637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90" name="Tabelle 89">
            <a:extLst>
              <a:ext uri="{FF2B5EF4-FFF2-40B4-BE49-F238E27FC236}">
                <a16:creationId xmlns:a16="http://schemas.microsoft.com/office/drawing/2014/main" id="{B2E86213-CB6B-8C44-10FE-E104BF38761A}"/>
              </a:ext>
            </a:extLst>
          </p:cNvPr>
          <p:cNvGraphicFramePr>
            <a:graphicFrameLocks noGrp="1"/>
          </p:cNvGraphicFramePr>
          <p:nvPr>
            <p:extLst>
              <p:ext uri="{D42A27DB-BD31-4B8C-83A1-F6EECF244321}">
                <p14:modId xmlns:p14="http://schemas.microsoft.com/office/powerpoint/2010/main" val="3536651786"/>
              </p:ext>
            </p:extLst>
          </p:nvPr>
        </p:nvGraphicFramePr>
        <p:xfrm>
          <a:off x="6785590" y="251370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2</a:t>
                      </a: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10</a:t>
                      </a: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91" name="Gerader Verbinder 17">
            <a:extLst>
              <a:ext uri="{FF2B5EF4-FFF2-40B4-BE49-F238E27FC236}">
                <a16:creationId xmlns:a16="http://schemas.microsoft.com/office/drawing/2014/main" id="{9121613F-69BA-A309-BD20-6971E8218661}"/>
              </a:ext>
            </a:extLst>
          </p:cNvPr>
          <p:cNvCxnSpPr>
            <a:cxnSpLocks/>
          </p:cNvCxnSpPr>
          <p:nvPr/>
        </p:nvCxnSpPr>
        <p:spPr>
          <a:xfrm flipV="1">
            <a:off x="7187174" y="3229556"/>
            <a:ext cx="112648" cy="218561"/>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Gerade Verbindung 15">
            <a:extLst>
              <a:ext uri="{FF2B5EF4-FFF2-40B4-BE49-F238E27FC236}">
                <a16:creationId xmlns:a16="http://schemas.microsoft.com/office/drawing/2014/main" id="{42A6527E-9119-0D57-B8CA-85F505BD87AD}"/>
              </a:ext>
            </a:extLst>
          </p:cNvPr>
          <p:cNvCxnSpPr>
            <a:cxnSpLocks/>
          </p:cNvCxnSpPr>
          <p:nvPr/>
        </p:nvCxnSpPr>
        <p:spPr>
          <a:xfrm>
            <a:off x="6801984" y="379965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78894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a:xfrm>
            <a:off x="1096423" y="382774"/>
            <a:ext cx="7728922" cy="603704"/>
          </a:xfrm>
        </p:spPr>
        <p:txBody>
          <a:bodyPr>
            <a:normAutofit fontScale="90000"/>
          </a:bodyPr>
          <a:lstStyle/>
          <a:p>
            <a:r>
              <a:rPr lang="de-DE" dirty="0"/>
              <a:t>Gemeinsamkeiten und Unterschiede entdecken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WAS IST GLEICH? WAS IST VERSCHIEDEN?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19" name="Abgerundetes Rechteck 14">
            <a:extLst>
              <a:ext uri="{FF2B5EF4-FFF2-40B4-BE49-F238E27FC236}">
                <a16:creationId xmlns:a16="http://schemas.microsoft.com/office/drawing/2014/main" id="{FD157EDB-089A-F986-8BE3-564AB8927BEB}"/>
              </a:ext>
            </a:extLst>
          </p:cNvPr>
          <p:cNvSpPr/>
          <p:nvPr/>
        </p:nvSpPr>
        <p:spPr>
          <a:xfrm>
            <a:off x="623456" y="2265529"/>
            <a:ext cx="7891893" cy="2126372"/>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Rechteck 51">
            <a:extLst>
              <a:ext uri="{FF2B5EF4-FFF2-40B4-BE49-F238E27FC236}">
                <a16:creationId xmlns:a16="http://schemas.microsoft.com/office/drawing/2014/main" id="{29C75E9D-7D80-3047-98FF-18466B368188}"/>
              </a:ext>
            </a:extLst>
          </p:cNvPr>
          <p:cNvSpPr/>
          <p:nvPr/>
        </p:nvSpPr>
        <p:spPr>
          <a:xfrm>
            <a:off x="858622" y="2581694"/>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53" name="Tabelle 52">
            <a:extLst>
              <a:ext uri="{FF2B5EF4-FFF2-40B4-BE49-F238E27FC236}">
                <a16:creationId xmlns:a16="http://schemas.microsoft.com/office/drawing/2014/main" id="{37A129BC-17AA-E26B-E9AE-D5E62C7133A0}"/>
              </a:ext>
            </a:extLst>
          </p:cNvPr>
          <p:cNvGraphicFramePr>
            <a:graphicFrameLocks noGrp="1"/>
          </p:cNvGraphicFramePr>
          <p:nvPr>
            <p:extLst>
              <p:ext uri="{D42A27DB-BD31-4B8C-83A1-F6EECF244321}">
                <p14:modId xmlns:p14="http://schemas.microsoft.com/office/powerpoint/2010/main" val="1813297751"/>
              </p:ext>
            </p:extLst>
          </p:nvPr>
        </p:nvGraphicFramePr>
        <p:xfrm>
          <a:off x="850028" y="2608372"/>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54" name="Gerade Verbindung 15">
            <a:extLst>
              <a:ext uri="{FF2B5EF4-FFF2-40B4-BE49-F238E27FC236}">
                <a16:creationId xmlns:a16="http://schemas.microsoft.com/office/drawing/2014/main" id="{C94BB558-6504-36C5-D90E-47236DD7B82D}"/>
              </a:ext>
            </a:extLst>
          </p:cNvPr>
          <p:cNvCxnSpPr>
            <a:cxnSpLocks/>
          </p:cNvCxnSpPr>
          <p:nvPr/>
        </p:nvCxnSpPr>
        <p:spPr>
          <a:xfrm>
            <a:off x="884305" y="2918964"/>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
        <p:nvSpPr>
          <p:cNvPr id="69" name="Rechteck 68">
            <a:extLst>
              <a:ext uri="{FF2B5EF4-FFF2-40B4-BE49-F238E27FC236}">
                <a16:creationId xmlns:a16="http://schemas.microsoft.com/office/drawing/2014/main" id="{C311089D-AF53-42E9-FA29-89105D6A8C40}"/>
              </a:ext>
            </a:extLst>
          </p:cNvPr>
          <p:cNvSpPr/>
          <p:nvPr/>
        </p:nvSpPr>
        <p:spPr>
          <a:xfrm>
            <a:off x="6671383" y="241637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70" name="Tabelle 69">
            <a:extLst>
              <a:ext uri="{FF2B5EF4-FFF2-40B4-BE49-F238E27FC236}">
                <a16:creationId xmlns:a16="http://schemas.microsoft.com/office/drawing/2014/main" id="{D5E0773A-DC64-E77F-F4B0-F691A65560FC}"/>
              </a:ext>
            </a:extLst>
          </p:cNvPr>
          <p:cNvGraphicFramePr>
            <a:graphicFrameLocks noGrp="1"/>
          </p:cNvGraphicFramePr>
          <p:nvPr>
            <p:extLst>
              <p:ext uri="{D42A27DB-BD31-4B8C-83A1-F6EECF244321}">
                <p14:modId xmlns:p14="http://schemas.microsoft.com/office/powerpoint/2010/main" val="1338900577"/>
              </p:ext>
            </p:extLst>
          </p:nvPr>
        </p:nvGraphicFramePr>
        <p:xfrm>
          <a:off x="6785590" y="251370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2</a:t>
                      </a: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10</a:t>
                      </a: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71" name="Gerader Verbinder 17">
            <a:extLst>
              <a:ext uri="{FF2B5EF4-FFF2-40B4-BE49-F238E27FC236}">
                <a16:creationId xmlns:a16="http://schemas.microsoft.com/office/drawing/2014/main" id="{D0948D62-0CFC-D6D8-1347-BB35CB19C6D4}"/>
              </a:ext>
            </a:extLst>
          </p:cNvPr>
          <p:cNvCxnSpPr>
            <a:cxnSpLocks/>
          </p:cNvCxnSpPr>
          <p:nvPr/>
        </p:nvCxnSpPr>
        <p:spPr>
          <a:xfrm flipV="1">
            <a:off x="7187174" y="3229556"/>
            <a:ext cx="112648" cy="218561"/>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Gerade Verbindung 15">
            <a:extLst>
              <a:ext uri="{FF2B5EF4-FFF2-40B4-BE49-F238E27FC236}">
                <a16:creationId xmlns:a16="http://schemas.microsoft.com/office/drawing/2014/main" id="{51219E7A-87DE-F199-5FF6-C7334A4289F8}"/>
              </a:ext>
            </a:extLst>
          </p:cNvPr>
          <p:cNvCxnSpPr>
            <a:cxnSpLocks/>
          </p:cNvCxnSpPr>
          <p:nvPr/>
        </p:nvCxnSpPr>
        <p:spPr>
          <a:xfrm>
            <a:off x="6801984" y="379965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
        <p:nvSpPr>
          <p:cNvPr id="73" name="Abgerundete rechteckige Legende 72">
            <a:extLst>
              <a:ext uri="{FF2B5EF4-FFF2-40B4-BE49-F238E27FC236}">
                <a16:creationId xmlns:a16="http://schemas.microsoft.com/office/drawing/2014/main" id="{E6461FF7-D9C1-EFEC-0328-DB8FC293DC02}"/>
              </a:ext>
            </a:extLst>
          </p:cNvPr>
          <p:cNvSpPr/>
          <p:nvPr/>
        </p:nvSpPr>
        <p:spPr>
          <a:xfrm>
            <a:off x="1518811" y="4545225"/>
            <a:ext cx="3082209" cy="952983"/>
          </a:xfrm>
          <a:prstGeom prst="wedgeRoundRectCallout">
            <a:avLst>
              <a:gd name="adj1" fmla="val -56379"/>
              <a:gd name="adj2" fmla="val -6756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effectLst/>
                <a:latin typeface="Arial" panose="020B0604020202020204" pitchFamily="34" charset="0"/>
                <a:cs typeface="Arial" panose="020B0604020202020204" pitchFamily="34" charset="0"/>
              </a:rPr>
              <a:t>Wo siehst du den Minuenden im Zahlbild? Wo in der schriftlichen Rechnung?</a:t>
            </a:r>
          </a:p>
        </p:txBody>
      </p:sp>
      <p:sp>
        <p:nvSpPr>
          <p:cNvPr id="74" name="Abgerundete rechteckige Legende 73">
            <a:extLst>
              <a:ext uri="{FF2B5EF4-FFF2-40B4-BE49-F238E27FC236}">
                <a16:creationId xmlns:a16="http://schemas.microsoft.com/office/drawing/2014/main" id="{CCC9E29A-4F76-B2C5-C949-E6665917B1C6}"/>
              </a:ext>
            </a:extLst>
          </p:cNvPr>
          <p:cNvSpPr/>
          <p:nvPr/>
        </p:nvSpPr>
        <p:spPr>
          <a:xfrm>
            <a:off x="5981861" y="1254628"/>
            <a:ext cx="3111912" cy="901699"/>
          </a:xfrm>
          <a:prstGeom prst="wedgeRoundRectCallout">
            <a:avLst>
              <a:gd name="adj1" fmla="val -51749"/>
              <a:gd name="adj2" fmla="val 6891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Wo erkennst du das Ergebnis (den Einer/Zehner/Hunderter)?</a:t>
            </a:r>
          </a:p>
        </p:txBody>
      </p:sp>
      <p:sp>
        <p:nvSpPr>
          <p:cNvPr id="75" name="Abgerundete rechteckige Legende 74">
            <a:extLst>
              <a:ext uri="{FF2B5EF4-FFF2-40B4-BE49-F238E27FC236}">
                <a16:creationId xmlns:a16="http://schemas.microsoft.com/office/drawing/2014/main" id="{BDFF0733-D72C-BEA2-6C7E-21C7280CA4BA}"/>
              </a:ext>
            </a:extLst>
          </p:cNvPr>
          <p:cNvSpPr/>
          <p:nvPr/>
        </p:nvSpPr>
        <p:spPr>
          <a:xfrm>
            <a:off x="5944669" y="4474774"/>
            <a:ext cx="3083961" cy="952983"/>
          </a:xfrm>
          <a:prstGeom prst="wedgeRoundRectCallout">
            <a:avLst>
              <a:gd name="adj1" fmla="val -65677"/>
              <a:gd name="adj2" fmla="val -8283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Woran erkennst du, dass du einen Hunderter in 10 Zehner  entbündelt hast?</a:t>
            </a:r>
          </a:p>
        </p:txBody>
      </p:sp>
      <p:sp>
        <p:nvSpPr>
          <p:cNvPr id="76" name="Abgerundete rechteckige Legende 75">
            <a:extLst>
              <a:ext uri="{FF2B5EF4-FFF2-40B4-BE49-F238E27FC236}">
                <a16:creationId xmlns:a16="http://schemas.microsoft.com/office/drawing/2014/main" id="{616761A6-DA46-D175-F083-6A1E63E9749E}"/>
              </a:ext>
            </a:extLst>
          </p:cNvPr>
          <p:cNvSpPr/>
          <p:nvPr/>
        </p:nvSpPr>
        <p:spPr>
          <a:xfrm>
            <a:off x="4601020" y="5580283"/>
            <a:ext cx="3041066" cy="692958"/>
          </a:xfrm>
          <a:prstGeom prst="wedgeRoundRectCallout">
            <a:avLst>
              <a:gd name="adj1" fmla="val -32730"/>
              <a:gd name="adj2" fmla="val -11838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Wo erkennst du, dass man … minus … rechnet</a:t>
            </a:r>
            <a:r>
              <a:rPr lang="de-DE" dirty="0">
                <a:solidFill>
                  <a:schemeClr val="tx1"/>
                </a:solidFill>
                <a:latin typeface="Arial" panose="020B0604020202020204" pitchFamily="34" charset="0"/>
                <a:cs typeface="Arial" panose="020B0604020202020204" pitchFamily="34" charset="0"/>
              </a:rPr>
              <a:t>?</a:t>
            </a:r>
            <a:endParaRPr lang="de-DE" sz="1600" dirty="0">
              <a:solidFill>
                <a:schemeClr val="tx1"/>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97852526-0789-34CC-3A42-78EEE0B278A0}"/>
              </a:ext>
            </a:extLst>
          </p:cNvPr>
          <p:cNvPicPr>
            <a:picLocks noChangeAspect="1"/>
          </p:cNvPicPr>
          <p:nvPr/>
        </p:nvPicPr>
        <p:blipFill rotWithShape="1">
          <a:blip r:embed="rId3"/>
          <a:srcRect b="37844"/>
          <a:stretch/>
        </p:blipFill>
        <p:spPr>
          <a:xfrm flipH="1">
            <a:off x="391276" y="4165550"/>
            <a:ext cx="984415" cy="2017870"/>
          </a:xfrm>
          <a:prstGeom prst="rect">
            <a:avLst/>
          </a:prstGeom>
        </p:spPr>
      </p:pic>
      <p:sp>
        <p:nvSpPr>
          <p:cNvPr id="8" name="Rechteck 7">
            <a:extLst>
              <a:ext uri="{FF2B5EF4-FFF2-40B4-BE49-F238E27FC236}">
                <a16:creationId xmlns:a16="http://schemas.microsoft.com/office/drawing/2014/main" id="{284ECB5C-AEB8-2714-B660-C950236F4B88}"/>
              </a:ext>
            </a:extLst>
          </p:cNvPr>
          <p:cNvSpPr/>
          <p:nvPr/>
        </p:nvSpPr>
        <p:spPr>
          <a:xfrm>
            <a:off x="3602020" y="2744266"/>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17">
            <a:extLst>
              <a:ext uri="{FF2B5EF4-FFF2-40B4-BE49-F238E27FC236}">
                <a16:creationId xmlns:a16="http://schemas.microsoft.com/office/drawing/2014/main" id="{8502E790-063A-0533-7676-00C788EE44F4}"/>
              </a:ext>
            </a:extLst>
          </p:cNvPr>
          <p:cNvSpPr/>
          <p:nvPr/>
        </p:nvSpPr>
        <p:spPr>
          <a:xfrm>
            <a:off x="5829708"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8">
            <a:extLst>
              <a:ext uri="{FF2B5EF4-FFF2-40B4-BE49-F238E27FC236}">
                <a16:creationId xmlns:a16="http://schemas.microsoft.com/office/drawing/2014/main" id="{E5508DF6-2094-2A98-5981-0A7C655482F4}"/>
              </a:ext>
            </a:extLst>
          </p:cNvPr>
          <p:cNvSpPr/>
          <p:nvPr/>
        </p:nvSpPr>
        <p:spPr>
          <a:xfrm>
            <a:off x="5889146"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9">
            <a:extLst>
              <a:ext uri="{FF2B5EF4-FFF2-40B4-BE49-F238E27FC236}">
                <a16:creationId xmlns:a16="http://schemas.microsoft.com/office/drawing/2014/main" id="{C4A902A7-DB10-3CC9-D836-243D24DDF99A}"/>
              </a:ext>
            </a:extLst>
          </p:cNvPr>
          <p:cNvSpPr/>
          <p:nvPr/>
        </p:nvSpPr>
        <p:spPr>
          <a:xfrm>
            <a:off x="5771479"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20">
            <a:extLst>
              <a:ext uri="{FF2B5EF4-FFF2-40B4-BE49-F238E27FC236}">
                <a16:creationId xmlns:a16="http://schemas.microsoft.com/office/drawing/2014/main" id="{AED92425-0FEE-865A-C80F-52A28DDCEC45}"/>
              </a:ext>
            </a:extLst>
          </p:cNvPr>
          <p:cNvSpPr/>
          <p:nvPr/>
        </p:nvSpPr>
        <p:spPr>
          <a:xfrm>
            <a:off x="5946987"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Oval 21">
            <a:extLst>
              <a:ext uri="{FF2B5EF4-FFF2-40B4-BE49-F238E27FC236}">
                <a16:creationId xmlns:a16="http://schemas.microsoft.com/office/drawing/2014/main" id="{34217BAC-4211-DD9F-ADC8-F06971E55125}"/>
              </a:ext>
            </a:extLst>
          </p:cNvPr>
          <p:cNvSpPr/>
          <p:nvPr/>
        </p:nvSpPr>
        <p:spPr>
          <a:xfrm>
            <a:off x="6005141" y="2857698"/>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D9679F4-72C9-6F95-9E68-C8009DA16465}"/>
              </a:ext>
            </a:extLst>
          </p:cNvPr>
          <p:cNvSpPr/>
          <p:nvPr/>
        </p:nvSpPr>
        <p:spPr>
          <a:xfrm>
            <a:off x="3654343" y="2861224"/>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456576FA-9FCB-A46D-0380-6F9E3351E442}"/>
              </a:ext>
            </a:extLst>
          </p:cNvPr>
          <p:cNvSpPr/>
          <p:nvPr/>
        </p:nvSpPr>
        <p:spPr>
          <a:xfrm>
            <a:off x="4193754" y="2861224"/>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F2CA9B6-9648-4771-7AB2-ADEDFBB4FB77}"/>
              </a:ext>
            </a:extLst>
          </p:cNvPr>
          <p:cNvSpPr/>
          <p:nvPr/>
        </p:nvSpPr>
        <p:spPr>
          <a:xfrm>
            <a:off x="4733165" y="2861224"/>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39">
            <a:extLst>
              <a:ext uri="{FF2B5EF4-FFF2-40B4-BE49-F238E27FC236}">
                <a16:creationId xmlns:a16="http://schemas.microsoft.com/office/drawing/2014/main" id="{C5F77F8F-5839-6F35-D1E1-99296DC87CBA}"/>
              </a:ext>
            </a:extLst>
          </p:cNvPr>
          <p:cNvCxnSpPr>
            <a:cxnSpLocks/>
          </p:cNvCxnSpPr>
          <p:nvPr/>
        </p:nvCxnSpPr>
        <p:spPr>
          <a:xfrm flipV="1">
            <a:off x="4668552" y="2798196"/>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Gerader Verbinder 55">
            <a:extLst>
              <a:ext uri="{FF2B5EF4-FFF2-40B4-BE49-F238E27FC236}">
                <a16:creationId xmlns:a16="http://schemas.microsoft.com/office/drawing/2014/main" id="{E928ACF8-078E-1DCB-BB57-A605A9D5E305}"/>
              </a:ext>
            </a:extLst>
          </p:cNvPr>
          <p:cNvCxnSpPr>
            <a:cxnSpLocks/>
          </p:cNvCxnSpPr>
          <p:nvPr/>
        </p:nvCxnSpPr>
        <p:spPr>
          <a:xfrm flipV="1">
            <a:off x="4129141" y="2798196"/>
            <a:ext cx="622495" cy="536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5">
            <a:extLst>
              <a:ext uri="{FF2B5EF4-FFF2-40B4-BE49-F238E27FC236}">
                <a16:creationId xmlns:a16="http://schemas.microsoft.com/office/drawing/2014/main" id="{C25BE633-FA0C-26E1-E89B-C19322EAA673}"/>
              </a:ext>
            </a:extLst>
          </p:cNvPr>
          <p:cNvCxnSpPr>
            <a:cxnSpLocks/>
          </p:cNvCxnSpPr>
          <p:nvPr/>
        </p:nvCxnSpPr>
        <p:spPr>
          <a:xfrm>
            <a:off x="5257972" y="2858083"/>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59" name="Gerade Verbindung 15">
            <a:extLst>
              <a:ext uri="{FF2B5EF4-FFF2-40B4-BE49-F238E27FC236}">
                <a16:creationId xmlns:a16="http://schemas.microsoft.com/office/drawing/2014/main" id="{5A9BF3E9-6D3F-23BA-EB45-3EB817F3D5AE}"/>
              </a:ext>
            </a:extLst>
          </p:cNvPr>
          <p:cNvCxnSpPr>
            <a:cxnSpLocks/>
          </p:cNvCxnSpPr>
          <p:nvPr/>
        </p:nvCxnSpPr>
        <p:spPr>
          <a:xfrm>
            <a:off x="5257972" y="314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0" name="Gerade Verbindung 15">
            <a:extLst>
              <a:ext uri="{FF2B5EF4-FFF2-40B4-BE49-F238E27FC236}">
                <a16:creationId xmlns:a16="http://schemas.microsoft.com/office/drawing/2014/main" id="{D811A07D-2587-FD3E-ABDB-8FAA665FCFED}"/>
              </a:ext>
            </a:extLst>
          </p:cNvPr>
          <p:cNvCxnSpPr>
            <a:cxnSpLocks/>
          </p:cNvCxnSpPr>
          <p:nvPr/>
        </p:nvCxnSpPr>
        <p:spPr>
          <a:xfrm>
            <a:off x="5257972" y="3218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1" name="Gerade Verbindung 15">
            <a:extLst>
              <a:ext uri="{FF2B5EF4-FFF2-40B4-BE49-F238E27FC236}">
                <a16:creationId xmlns:a16="http://schemas.microsoft.com/office/drawing/2014/main" id="{6F6E6DCE-CFDD-7CBE-B261-57A2DDF2FF7A}"/>
              </a:ext>
            </a:extLst>
          </p:cNvPr>
          <p:cNvCxnSpPr>
            <a:cxnSpLocks/>
          </p:cNvCxnSpPr>
          <p:nvPr/>
        </p:nvCxnSpPr>
        <p:spPr>
          <a:xfrm>
            <a:off x="5257972" y="3182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2" name="Gerade Verbindung 15">
            <a:extLst>
              <a:ext uri="{FF2B5EF4-FFF2-40B4-BE49-F238E27FC236}">
                <a16:creationId xmlns:a16="http://schemas.microsoft.com/office/drawing/2014/main" id="{E2A06593-F886-BDA2-0B5B-D5755146FEDF}"/>
              </a:ext>
            </a:extLst>
          </p:cNvPr>
          <p:cNvCxnSpPr>
            <a:cxnSpLocks/>
          </p:cNvCxnSpPr>
          <p:nvPr/>
        </p:nvCxnSpPr>
        <p:spPr>
          <a:xfrm>
            <a:off x="5257972" y="332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3" name="Gerade Verbindung 15">
            <a:extLst>
              <a:ext uri="{FF2B5EF4-FFF2-40B4-BE49-F238E27FC236}">
                <a16:creationId xmlns:a16="http://schemas.microsoft.com/office/drawing/2014/main" id="{DBA6AEC3-0C3A-D310-38C1-9A49B5B35F69}"/>
              </a:ext>
            </a:extLst>
          </p:cNvPr>
          <p:cNvCxnSpPr>
            <a:cxnSpLocks/>
          </p:cNvCxnSpPr>
          <p:nvPr/>
        </p:nvCxnSpPr>
        <p:spPr>
          <a:xfrm>
            <a:off x="5257972" y="329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4" name="Gerade Verbindung 15">
            <a:extLst>
              <a:ext uri="{FF2B5EF4-FFF2-40B4-BE49-F238E27FC236}">
                <a16:creationId xmlns:a16="http://schemas.microsoft.com/office/drawing/2014/main" id="{D1F1168A-5A06-0F72-85F8-62B1722FDF13}"/>
              </a:ext>
            </a:extLst>
          </p:cNvPr>
          <p:cNvCxnSpPr>
            <a:cxnSpLocks/>
          </p:cNvCxnSpPr>
          <p:nvPr/>
        </p:nvCxnSpPr>
        <p:spPr>
          <a:xfrm>
            <a:off x="5257972" y="293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5" name="Gerade Verbindung 15">
            <a:extLst>
              <a:ext uri="{FF2B5EF4-FFF2-40B4-BE49-F238E27FC236}">
                <a16:creationId xmlns:a16="http://schemas.microsoft.com/office/drawing/2014/main" id="{462907B7-CA35-2671-11BB-938B20CDBBA7}"/>
              </a:ext>
            </a:extLst>
          </p:cNvPr>
          <p:cNvCxnSpPr>
            <a:cxnSpLocks/>
          </p:cNvCxnSpPr>
          <p:nvPr/>
        </p:nvCxnSpPr>
        <p:spPr>
          <a:xfrm>
            <a:off x="5257972" y="3002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8" name="Gerade Verbindung 15">
            <a:extLst>
              <a:ext uri="{FF2B5EF4-FFF2-40B4-BE49-F238E27FC236}">
                <a16:creationId xmlns:a16="http://schemas.microsoft.com/office/drawing/2014/main" id="{E7C1DD64-213E-2AFF-CFFD-DF20389A3A1C}"/>
              </a:ext>
            </a:extLst>
          </p:cNvPr>
          <p:cNvCxnSpPr>
            <a:cxnSpLocks/>
          </p:cNvCxnSpPr>
          <p:nvPr/>
        </p:nvCxnSpPr>
        <p:spPr>
          <a:xfrm>
            <a:off x="5257972" y="2966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8" name="Gerade Verbindung 15">
            <a:extLst>
              <a:ext uri="{FF2B5EF4-FFF2-40B4-BE49-F238E27FC236}">
                <a16:creationId xmlns:a16="http://schemas.microsoft.com/office/drawing/2014/main" id="{8D3763AE-139A-F4F2-A523-0D17EE1054F1}"/>
              </a:ext>
            </a:extLst>
          </p:cNvPr>
          <p:cNvCxnSpPr>
            <a:cxnSpLocks/>
          </p:cNvCxnSpPr>
          <p:nvPr/>
        </p:nvCxnSpPr>
        <p:spPr>
          <a:xfrm>
            <a:off x="5257972" y="3110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9" name="Gerade Verbindung 15">
            <a:extLst>
              <a:ext uri="{FF2B5EF4-FFF2-40B4-BE49-F238E27FC236}">
                <a16:creationId xmlns:a16="http://schemas.microsoft.com/office/drawing/2014/main" id="{D6295760-7DE6-E838-1E78-DC565CD9E25A}"/>
              </a:ext>
            </a:extLst>
          </p:cNvPr>
          <p:cNvCxnSpPr>
            <a:cxnSpLocks/>
          </p:cNvCxnSpPr>
          <p:nvPr/>
        </p:nvCxnSpPr>
        <p:spPr>
          <a:xfrm>
            <a:off x="5257972" y="3074083"/>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80" name="Gerade Verbindung 15">
            <a:extLst>
              <a:ext uri="{FF2B5EF4-FFF2-40B4-BE49-F238E27FC236}">
                <a16:creationId xmlns:a16="http://schemas.microsoft.com/office/drawing/2014/main" id="{C7E4F0D9-0E76-D96F-9DFC-BE0123495AF8}"/>
              </a:ext>
            </a:extLst>
          </p:cNvPr>
          <p:cNvCxnSpPr>
            <a:cxnSpLocks/>
          </p:cNvCxnSpPr>
          <p:nvPr/>
        </p:nvCxnSpPr>
        <p:spPr>
          <a:xfrm>
            <a:off x="5257972" y="2894083"/>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81" name="Gerader Verbinder 60">
            <a:extLst>
              <a:ext uri="{FF2B5EF4-FFF2-40B4-BE49-F238E27FC236}">
                <a16:creationId xmlns:a16="http://schemas.microsoft.com/office/drawing/2014/main" id="{D4E38FDB-7CB1-EF32-75B2-891214344AC0}"/>
              </a:ext>
            </a:extLst>
          </p:cNvPr>
          <p:cNvCxnSpPr>
            <a:cxnSpLocks/>
          </p:cNvCxnSpPr>
          <p:nvPr/>
        </p:nvCxnSpPr>
        <p:spPr>
          <a:xfrm flipV="1">
            <a:off x="5452051" y="2836681"/>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2" name="Gerader Verbinder 61">
            <a:extLst>
              <a:ext uri="{FF2B5EF4-FFF2-40B4-BE49-F238E27FC236}">
                <a16:creationId xmlns:a16="http://schemas.microsoft.com/office/drawing/2014/main" id="{CD61DB57-B850-6E16-F8E5-AF59C4486416}"/>
              </a:ext>
            </a:extLst>
          </p:cNvPr>
          <p:cNvCxnSpPr>
            <a:cxnSpLocks/>
          </p:cNvCxnSpPr>
          <p:nvPr/>
        </p:nvCxnSpPr>
        <p:spPr>
          <a:xfrm flipV="1">
            <a:off x="5452051" y="2869901"/>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3" name="Gerader Verbinder 62">
            <a:extLst>
              <a:ext uri="{FF2B5EF4-FFF2-40B4-BE49-F238E27FC236}">
                <a16:creationId xmlns:a16="http://schemas.microsoft.com/office/drawing/2014/main" id="{704D23AC-615B-3B37-A141-24929A7450DD}"/>
              </a:ext>
            </a:extLst>
          </p:cNvPr>
          <p:cNvCxnSpPr>
            <a:cxnSpLocks/>
          </p:cNvCxnSpPr>
          <p:nvPr/>
        </p:nvCxnSpPr>
        <p:spPr>
          <a:xfrm flipV="1">
            <a:off x="5452051" y="290287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4" name="Gerader Verbinder 63">
            <a:extLst>
              <a:ext uri="{FF2B5EF4-FFF2-40B4-BE49-F238E27FC236}">
                <a16:creationId xmlns:a16="http://schemas.microsoft.com/office/drawing/2014/main" id="{66F7F92B-BC47-AC3C-3056-30C954AC2B2E}"/>
              </a:ext>
            </a:extLst>
          </p:cNvPr>
          <p:cNvCxnSpPr>
            <a:cxnSpLocks/>
          </p:cNvCxnSpPr>
          <p:nvPr/>
        </p:nvCxnSpPr>
        <p:spPr>
          <a:xfrm flipV="1">
            <a:off x="5452051" y="294621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5" name="Gerader Verbinder 64">
            <a:extLst>
              <a:ext uri="{FF2B5EF4-FFF2-40B4-BE49-F238E27FC236}">
                <a16:creationId xmlns:a16="http://schemas.microsoft.com/office/drawing/2014/main" id="{2AD5B583-7E1C-978E-3B75-60CE429FD8CC}"/>
              </a:ext>
            </a:extLst>
          </p:cNvPr>
          <p:cNvCxnSpPr>
            <a:cxnSpLocks/>
          </p:cNvCxnSpPr>
          <p:nvPr/>
        </p:nvCxnSpPr>
        <p:spPr>
          <a:xfrm flipV="1">
            <a:off x="5452051" y="298494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6" name="Gerader Verbinder 65">
            <a:extLst>
              <a:ext uri="{FF2B5EF4-FFF2-40B4-BE49-F238E27FC236}">
                <a16:creationId xmlns:a16="http://schemas.microsoft.com/office/drawing/2014/main" id="{E904501A-E9A4-A624-FE23-D38EB791095A}"/>
              </a:ext>
            </a:extLst>
          </p:cNvPr>
          <p:cNvCxnSpPr>
            <a:cxnSpLocks/>
          </p:cNvCxnSpPr>
          <p:nvPr/>
        </p:nvCxnSpPr>
        <p:spPr>
          <a:xfrm flipV="1">
            <a:off x="5452051" y="3051203"/>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7" name="Gerader Verbinder 66">
            <a:extLst>
              <a:ext uri="{FF2B5EF4-FFF2-40B4-BE49-F238E27FC236}">
                <a16:creationId xmlns:a16="http://schemas.microsoft.com/office/drawing/2014/main" id="{A0B8F4E1-9BDC-E913-F10F-9DE80BEF033F}"/>
              </a:ext>
            </a:extLst>
          </p:cNvPr>
          <p:cNvCxnSpPr>
            <a:cxnSpLocks/>
          </p:cNvCxnSpPr>
          <p:nvPr/>
        </p:nvCxnSpPr>
        <p:spPr>
          <a:xfrm flipV="1">
            <a:off x="5452051" y="3085883"/>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88" name="Oval 17">
            <a:extLst>
              <a:ext uri="{FF2B5EF4-FFF2-40B4-BE49-F238E27FC236}">
                <a16:creationId xmlns:a16="http://schemas.microsoft.com/office/drawing/2014/main" id="{BBF3412B-B598-404C-1595-79F05E1A0E85}"/>
              </a:ext>
            </a:extLst>
          </p:cNvPr>
          <p:cNvSpPr/>
          <p:nvPr/>
        </p:nvSpPr>
        <p:spPr>
          <a:xfrm>
            <a:off x="5834311"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18">
            <a:extLst>
              <a:ext uri="{FF2B5EF4-FFF2-40B4-BE49-F238E27FC236}">
                <a16:creationId xmlns:a16="http://schemas.microsoft.com/office/drawing/2014/main" id="{780CCDE1-E0D4-4252-C5AA-10F63D61348D}"/>
              </a:ext>
            </a:extLst>
          </p:cNvPr>
          <p:cNvSpPr/>
          <p:nvPr/>
        </p:nvSpPr>
        <p:spPr>
          <a:xfrm>
            <a:off x="5894518"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19">
            <a:extLst>
              <a:ext uri="{FF2B5EF4-FFF2-40B4-BE49-F238E27FC236}">
                <a16:creationId xmlns:a16="http://schemas.microsoft.com/office/drawing/2014/main" id="{44A66C1F-F2FF-BEDB-311E-A9CF4DC3C43B}"/>
              </a:ext>
            </a:extLst>
          </p:cNvPr>
          <p:cNvSpPr/>
          <p:nvPr/>
        </p:nvSpPr>
        <p:spPr>
          <a:xfrm>
            <a:off x="5774470" y="2995714"/>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1" name="Gerader Verbinder 36">
            <a:extLst>
              <a:ext uri="{FF2B5EF4-FFF2-40B4-BE49-F238E27FC236}">
                <a16:creationId xmlns:a16="http://schemas.microsoft.com/office/drawing/2014/main" id="{8AEFD1FD-47C3-FC6C-5496-A122B964E800}"/>
              </a:ext>
            </a:extLst>
          </p:cNvPr>
          <p:cNvCxnSpPr>
            <a:cxnSpLocks/>
          </p:cNvCxnSpPr>
          <p:nvPr/>
        </p:nvCxnSpPr>
        <p:spPr>
          <a:xfrm flipV="1">
            <a:off x="5883887" y="298169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2" name="Gerader Verbinder 37">
            <a:extLst>
              <a:ext uri="{FF2B5EF4-FFF2-40B4-BE49-F238E27FC236}">
                <a16:creationId xmlns:a16="http://schemas.microsoft.com/office/drawing/2014/main" id="{92E6EAF8-FC75-BE4A-9891-46391233DE53}"/>
              </a:ext>
            </a:extLst>
          </p:cNvPr>
          <p:cNvCxnSpPr>
            <a:cxnSpLocks/>
          </p:cNvCxnSpPr>
          <p:nvPr/>
        </p:nvCxnSpPr>
        <p:spPr>
          <a:xfrm flipV="1">
            <a:off x="5826784" y="298485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3" name="Gerader Verbinder 38">
            <a:extLst>
              <a:ext uri="{FF2B5EF4-FFF2-40B4-BE49-F238E27FC236}">
                <a16:creationId xmlns:a16="http://schemas.microsoft.com/office/drawing/2014/main" id="{79BFABC1-6D44-7451-924D-A15112ABDE77}"/>
              </a:ext>
            </a:extLst>
          </p:cNvPr>
          <p:cNvCxnSpPr>
            <a:cxnSpLocks/>
          </p:cNvCxnSpPr>
          <p:nvPr/>
        </p:nvCxnSpPr>
        <p:spPr>
          <a:xfrm flipV="1">
            <a:off x="5769680" y="2978537"/>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2612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normAutofit fontScale="90000"/>
          </a:bodyPr>
          <a:lstStyle/>
          <a:p>
            <a:r>
              <a:rPr lang="de-DE" dirty="0"/>
              <a:t>Anknüpfung an halbschriftliche Rechenwege</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pPr>
              <a:lnSpc>
                <a:spcPct val="150000"/>
              </a:lnSpc>
            </a:pPr>
            <a:r>
              <a:rPr lang="de-DE" dirty="0"/>
              <a:t>ANKNÜPFUNG AN DEN RECHENWEG „ERGÄNZEN“ UND DER ENTSPRECHENDEN DARSTELLUNG</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14</a:t>
            </a:fld>
            <a:endParaRPr lang="de-DE" dirty="0"/>
          </a:p>
        </p:txBody>
      </p:sp>
      <p:pic>
        <p:nvPicPr>
          <p:cNvPr id="69" name="Grafik 68">
            <a:extLst>
              <a:ext uri="{FF2B5EF4-FFF2-40B4-BE49-F238E27FC236}">
                <a16:creationId xmlns:a16="http://schemas.microsoft.com/office/drawing/2014/main" id="{B9872247-3F9A-C4E1-213B-BB538C13CB25}"/>
              </a:ext>
            </a:extLst>
          </p:cNvPr>
          <p:cNvPicPr>
            <a:picLocks noChangeAspect="1"/>
          </p:cNvPicPr>
          <p:nvPr/>
        </p:nvPicPr>
        <p:blipFill rotWithShape="1">
          <a:blip r:embed="rId3"/>
          <a:srcRect b="37844"/>
          <a:stretch/>
        </p:blipFill>
        <p:spPr>
          <a:xfrm flipH="1">
            <a:off x="391276" y="4165550"/>
            <a:ext cx="984415" cy="2017870"/>
          </a:xfrm>
          <a:prstGeom prst="rect">
            <a:avLst/>
          </a:prstGeom>
        </p:spPr>
      </p:pic>
      <p:sp>
        <p:nvSpPr>
          <p:cNvPr id="4" name="Abgerundete rechteckige Legende 7">
            <a:extLst>
              <a:ext uri="{FF2B5EF4-FFF2-40B4-BE49-F238E27FC236}">
                <a16:creationId xmlns:a16="http://schemas.microsoft.com/office/drawing/2014/main" id="{0AD92ECB-E238-7B96-F140-E2C3FDCFE1A5}"/>
              </a:ext>
            </a:extLst>
          </p:cNvPr>
          <p:cNvSpPr/>
          <p:nvPr/>
        </p:nvSpPr>
        <p:spPr>
          <a:xfrm>
            <a:off x="1669961" y="4454928"/>
            <a:ext cx="2902039" cy="1504511"/>
          </a:xfrm>
          <a:prstGeom prst="wedgeRoundRectCallout">
            <a:avLst>
              <a:gd name="adj1" fmla="val 67478"/>
              <a:gd name="adj2" fmla="val 851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möchte von 173 zu 328 ergänzen und beginne mit den </a:t>
            </a:r>
            <a:r>
              <a:rPr lang="de-DE" sz="1600" dirty="0" err="1">
                <a:solidFill>
                  <a:schemeClr val="tx1"/>
                </a:solidFill>
              </a:rPr>
              <a:t>Einern</a:t>
            </a:r>
            <a:r>
              <a:rPr lang="de-DE" sz="1600" dirty="0">
                <a:solidFill>
                  <a:schemeClr val="tx1"/>
                </a:solidFill>
              </a:rPr>
              <a:t>.</a:t>
            </a:r>
          </a:p>
          <a:p>
            <a:pPr algn="ctr"/>
            <a:r>
              <a:rPr lang="de-DE" sz="1600" dirty="0">
                <a:solidFill>
                  <a:schemeClr val="tx1"/>
                </a:solidFill>
              </a:rPr>
              <a:t>Ich ergänze 5, damit ich an der Einerstelle eine 8 habe.</a:t>
            </a:r>
          </a:p>
        </p:txBody>
      </p:sp>
      <p:pic>
        <p:nvPicPr>
          <p:cNvPr id="5" name="Grafik 4">
            <a:extLst>
              <a:ext uri="{FF2B5EF4-FFF2-40B4-BE49-F238E27FC236}">
                <a16:creationId xmlns:a16="http://schemas.microsoft.com/office/drawing/2014/main" id="{A246F316-56FB-D9FE-6828-256FA9B0F8D1}"/>
              </a:ext>
            </a:extLst>
          </p:cNvPr>
          <p:cNvPicPr>
            <a:picLocks noChangeAspect="1"/>
          </p:cNvPicPr>
          <p:nvPr/>
        </p:nvPicPr>
        <p:blipFill>
          <a:blip r:embed="rId4"/>
          <a:stretch>
            <a:fillRect/>
          </a:stretch>
        </p:blipFill>
        <p:spPr>
          <a:xfrm>
            <a:off x="5063809" y="4636468"/>
            <a:ext cx="984416" cy="1322972"/>
          </a:xfrm>
          <a:prstGeom prst="rect">
            <a:avLst/>
          </a:prstGeom>
        </p:spPr>
      </p:pic>
      <p:sp>
        <p:nvSpPr>
          <p:cNvPr id="16" name="Abgerundetes Rechteck 14">
            <a:extLst>
              <a:ext uri="{FF2B5EF4-FFF2-40B4-BE49-F238E27FC236}">
                <a16:creationId xmlns:a16="http://schemas.microsoft.com/office/drawing/2014/main" id="{33A8EF8B-CBEF-6973-0578-1AA3A9D096AF}"/>
              </a:ext>
            </a:extLst>
          </p:cNvPr>
          <p:cNvSpPr/>
          <p:nvPr/>
        </p:nvSpPr>
        <p:spPr>
          <a:xfrm>
            <a:off x="1038068" y="2268428"/>
            <a:ext cx="5249031"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7" name="Gruppieren 16">
            <a:extLst>
              <a:ext uri="{FF2B5EF4-FFF2-40B4-BE49-F238E27FC236}">
                <a16:creationId xmlns:a16="http://schemas.microsoft.com/office/drawing/2014/main" id="{5095589A-F572-602B-058E-A14D76ABAF2B}"/>
              </a:ext>
            </a:extLst>
          </p:cNvPr>
          <p:cNvGrpSpPr/>
          <p:nvPr/>
        </p:nvGrpSpPr>
        <p:grpSpPr>
          <a:xfrm>
            <a:off x="1133836" y="2427324"/>
            <a:ext cx="2418674" cy="1935874"/>
            <a:chOff x="2374147" y="2050342"/>
            <a:chExt cx="2418674" cy="1935874"/>
          </a:xfrm>
        </p:grpSpPr>
        <p:sp>
          <p:nvSpPr>
            <p:cNvPr id="19" name="Rechteck 18">
              <a:extLst>
                <a:ext uri="{FF2B5EF4-FFF2-40B4-BE49-F238E27FC236}">
                  <a16:creationId xmlns:a16="http://schemas.microsoft.com/office/drawing/2014/main" id="{D203C257-7F24-9448-29AF-DB87A9D229BC}"/>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 name="Gerader Verbinder 11">
              <a:extLst>
                <a:ext uri="{FF2B5EF4-FFF2-40B4-BE49-F238E27FC236}">
                  <a16:creationId xmlns:a16="http://schemas.microsoft.com/office/drawing/2014/main" id="{AEA83642-8C9F-48CE-8215-8240C2C46991}"/>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feld 20">
              <a:extLst>
                <a:ext uri="{FF2B5EF4-FFF2-40B4-BE49-F238E27FC236}">
                  <a16:creationId xmlns:a16="http://schemas.microsoft.com/office/drawing/2014/main" id="{6C5E3B5C-1D16-F742-111F-78AA1BCBF078}"/>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24" name="Textfeld 23">
              <a:extLst>
                <a:ext uri="{FF2B5EF4-FFF2-40B4-BE49-F238E27FC236}">
                  <a16:creationId xmlns:a16="http://schemas.microsoft.com/office/drawing/2014/main" id="{13C4A4F5-4CE4-96EF-23C3-FE4D97E3AAC3}"/>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25" name="Textfeld 24">
              <a:extLst>
                <a:ext uri="{FF2B5EF4-FFF2-40B4-BE49-F238E27FC236}">
                  <a16:creationId xmlns:a16="http://schemas.microsoft.com/office/drawing/2014/main" id="{B1D766B1-78AE-F182-589C-AB4378611C8B}"/>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26" name="Textfeld 25">
              <a:extLst>
                <a:ext uri="{FF2B5EF4-FFF2-40B4-BE49-F238E27FC236}">
                  <a16:creationId xmlns:a16="http://schemas.microsoft.com/office/drawing/2014/main" id="{369B72FA-DE31-5515-3FF1-448E83D62407}"/>
                </a:ext>
              </a:extLst>
            </p:cNvPr>
            <p:cNvSpPr txBox="1"/>
            <p:nvPr/>
          </p:nvSpPr>
          <p:spPr>
            <a:xfrm>
              <a:off x="3003116" y="2210370"/>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00B0F0"/>
                  </a:solidFill>
                  <a:latin typeface="Comic Sans MS" panose="030F0702030302020204" pitchFamily="66" charset="0"/>
                </a:rPr>
                <a:t>Z</a:t>
              </a:r>
            </a:p>
          </p:txBody>
        </p:sp>
        <p:sp>
          <p:nvSpPr>
            <p:cNvPr id="27" name="Textfeld 26">
              <a:extLst>
                <a:ext uri="{FF2B5EF4-FFF2-40B4-BE49-F238E27FC236}">
                  <a16:creationId xmlns:a16="http://schemas.microsoft.com/office/drawing/2014/main" id="{631F6388-8D16-5D83-DFAF-978817DB5373}"/>
                </a:ext>
              </a:extLst>
            </p:cNvPr>
            <p:cNvSpPr txBox="1"/>
            <p:nvPr/>
          </p:nvSpPr>
          <p:spPr>
            <a:xfrm>
              <a:off x="3353850" y="3277846"/>
              <a:ext cx="421079" cy="246221"/>
            </a:xfrm>
            <a:prstGeom prst="rect">
              <a:avLst/>
            </a:prstGeom>
            <a:noFill/>
          </p:spPr>
          <p:txBody>
            <a:bodyPr wrap="square" rtlCol="0">
              <a:spAutoFit/>
            </a:bodyPr>
            <a:lstStyle/>
            <a:p>
              <a:r>
                <a:rPr lang="de-DE" sz="1000" dirty="0">
                  <a:latin typeface="Comic Sans MS" panose="030F0702030302020204" pitchFamily="66" charset="0"/>
                </a:rPr>
                <a:t>228</a:t>
              </a:r>
            </a:p>
          </p:txBody>
        </p:sp>
        <p:sp>
          <p:nvSpPr>
            <p:cNvPr id="28" name="Bogen 27">
              <a:extLst>
                <a:ext uri="{FF2B5EF4-FFF2-40B4-BE49-F238E27FC236}">
                  <a16:creationId xmlns:a16="http://schemas.microsoft.com/office/drawing/2014/main" id="{1498D7A6-E1B8-95FB-A47A-C314B29574F1}"/>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sp>
          <p:nvSpPr>
            <p:cNvPr id="29" name="Bogen 28">
              <a:extLst>
                <a:ext uri="{FF2B5EF4-FFF2-40B4-BE49-F238E27FC236}">
                  <a16:creationId xmlns:a16="http://schemas.microsoft.com/office/drawing/2014/main" id="{445D2949-C19E-E0AA-6FD3-D2B99519159D}"/>
                </a:ext>
              </a:extLst>
            </p:cNvPr>
            <p:cNvSpPr/>
            <p:nvPr/>
          </p:nvSpPr>
          <p:spPr>
            <a:xfrm rot="16200000">
              <a:off x="2458166" y="2863914"/>
              <a:ext cx="1478191" cy="725101"/>
            </a:xfrm>
            <a:prstGeom prst="arc">
              <a:avLst>
                <a:gd name="adj1" fmla="val 16200000"/>
                <a:gd name="adj2" fmla="val 5423893"/>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a:p>
          </p:txBody>
        </p:sp>
        <p:sp>
          <p:nvSpPr>
            <p:cNvPr id="30" name="Bogen 29">
              <a:extLst>
                <a:ext uri="{FF2B5EF4-FFF2-40B4-BE49-F238E27FC236}">
                  <a16:creationId xmlns:a16="http://schemas.microsoft.com/office/drawing/2014/main" id="{9212A88A-4C3C-D7AB-3E6A-A7E85965DCC4}"/>
                </a:ext>
              </a:extLst>
            </p:cNvPr>
            <p:cNvSpPr/>
            <p:nvPr/>
          </p:nvSpPr>
          <p:spPr>
            <a:xfrm rot="16200000">
              <a:off x="3298518" y="2748669"/>
              <a:ext cx="1498842" cy="976251"/>
            </a:xfrm>
            <a:prstGeom prst="arc">
              <a:avLst>
                <a:gd name="adj1" fmla="val 16200000"/>
                <a:gd name="adj2" fmla="val 5396534"/>
              </a:avLst>
            </a:prstGeom>
            <a:noFill/>
            <a:ln w="12700">
              <a:solidFill>
                <a:srgbClr val="FF0000"/>
              </a:solidFill>
              <a:extLst>
                <a:ext uri="{C807C97D-BFC1-408E-A445-0C87EB9F89A2}">
                  <ask:lineSketchStyleProps xmlns:ask="http://schemas.microsoft.com/office/drawing/2018/sketchyshapes" sd="981765707">
                    <a:custGeom>
                      <a:avLst/>
                      <a:gdLst>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 name="connsiteX4" fmla="*/ 558759 w 1117518"/>
                        <a:gd name="connsiteY4" fmla="*/ 619900 h 1239799"/>
                        <a:gd name="connsiteX5" fmla="*/ 558759 w 1117518"/>
                        <a:gd name="connsiteY5" fmla="*/ 0 h 1239799"/>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Lst>
                      <a:ahLst/>
                      <a:cxnLst>
                        <a:cxn ang="0">
                          <a:pos x="connsiteX0" y="connsiteY0"/>
                        </a:cxn>
                        <a:cxn ang="0">
                          <a:pos x="connsiteX1" y="connsiteY1"/>
                        </a:cxn>
                        <a:cxn ang="0">
                          <a:pos x="connsiteX2" y="connsiteY2"/>
                        </a:cxn>
                        <a:cxn ang="0">
                          <a:pos x="connsiteX3" y="connsiteY3"/>
                        </a:cxn>
                      </a:cxnLst>
                      <a:rect l="l" t="t" r="r" b="b"/>
                      <a:pathLst>
                        <a:path w="1117518" h="1239799" stroke="0" extrusionOk="0">
                          <a:moveTo>
                            <a:pt x="558759" y="0"/>
                          </a:moveTo>
                          <a:cubicBezTo>
                            <a:pt x="750171" y="37795"/>
                            <a:pt x="950524" y="127839"/>
                            <a:pt x="1060145" y="346288"/>
                          </a:cubicBezTo>
                          <a:cubicBezTo>
                            <a:pt x="1179170" y="526846"/>
                            <a:pt x="1116693" y="786464"/>
                            <a:pt x="1042119" y="930884"/>
                          </a:cubicBezTo>
                          <a:cubicBezTo>
                            <a:pt x="899926" y="1148936"/>
                            <a:pt x="701713" y="1288823"/>
                            <a:pt x="514090" y="1237816"/>
                          </a:cubicBezTo>
                          <a:cubicBezTo>
                            <a:pt x="539426" y="1005165"/>
                            <a:pt x="565976" y="702304"/>
                            <a:pt x="558759" y="619900"/>
                          </a:cubicBezTo>
                          <a:cubicBezTo>
                            <a:pt x="527659" y="374399"/>
                            <a:pt x="511473" y="138823"/>
                            <a:pt x="558759" y="0"/>
                          </a:cubicBezTo>
                          <a:close/>
                        </a:path>
                        <a:path w="1117518" h="1239799" fill="none" extrusionOk="0">
                          <a:moveTo>
                            <a:pt x="558759" y="0"/>
                          </a:moveTo>
                          <a:cubicBezTo>
                            <a:pt x="791039" y="33033"/>
                            <a:pt x="931182" y="133541"/>
                            <a:pt x="1060145" y="346288"/>
                          </a:cubicBezTo>
                          <a:cubicBezTo>
                            <a:pt x="1172601" y="536597"/>
                            <a:pt x="1115574" y="742368"/>
                            <a:pt x="1042119" y="930884"/>
                          </a:cubicBezTo>
                          <a:cubicBezTo>
                            <a:pt x="916415" y="1142791"/>
                            <a:pt x="750118" y="1227878"/>
                            <a:pt x="514090" y="1237816"/>
                          </a:cubicBezTo>
                        </a:path>
                      </a:pathLst>
                    </a:custGeom>
                    <ask:type>
                      <ask:lineSketchNone/>
                    </ask:type>
                  </ask:lineSketchStyleProps>
                </a:ext>
              </a:extLst>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cxnSp>
          <p:nvCxnSpPr>
            <p:cNvPr id="31" name="Gerader Verbinder 16">
              <a:extLst>
                <a:ext uri="{FF2B5EF4-FFF2-40B4-BE49-F238E27FC236}">
                  <a16:creationId xmlns:a16="http://schemas.microsoft.com/office/drawing/2014/main" id="{004F9D35-87DF-9D58-338B-6CDD5D020509}"/>
                </a:ext>
              </a:extLst>
            </p:cNvPr>
            <p:cNvCxnSpPr>
              <a:cxnSpLocks/>
            </p:cNvCxnSpPr>
            <p:nvPr/>
          </p:nvCxnSpPr>
          <p:spPr>
            <a:xfrm>
              <a:off x="2574283"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Gerader Verbinder 17">
              <a:extLst>
                <a:ext uri="{FF2B5EF4-FFF2-40B4-BE49-F238E27FC236}">
                  <a16:creationId xmlns:a16="http://schemas.microsoft.com/office/drawing/2014/main" id="{519E6837-465F-85DF-5720-06FE31A8E01C}"/>
                </a:ext>
              </a:extLst>
            </p:cNvPr>
            <p:cNvCxnSpPr>
              <a:cxnSpLocks/>
            </p:cNvCxnSpPr>
            <p:nvPr/>
          </p:nvCxnSpPr>
          <p:spPr>
            <a:xfrm>
              <a:off x="283165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Gerader Verbinder 18">
              <a:extLst>
                <a:ext uri="{FF2B5EF4-FFF2-40B4-BE49-F238E27FC236}">
                  <a16:creationId xmlns:a16="http://schemas.microsoft.com/office/drawing/2014/main" id="{237D3DCD-A446-B37F-766B-6126A2442367}"/>
                </a:ext>
              </a:extLst>
            </p:cNvPr>
            <p:cNvCxnSpPr>
              <a:cxnSpLocks/>
            </p:cNvCxnSpPr>
            <p:nvPr/>
          </p:nvCxnSpPr>
          <p:spPr>
            <a:xfrm>
              <a:off x="355981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Gerader Verbinder 29">
              <a:extLst>
                <a:ext uri="{FF2B5EF4-FFF2-40B4-BE49-F238E27FC236}">
                  <a16:creationId xmlns:a16="http://schemas.microsoft.com/office/drawing/2014/main" id="{B7B48139-B71D-4569-0F38-A0418D3E769E}"/>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feld 34">
              <a:extLst>
                <a:ext uri="{FF2B5EF4-FFF2-40B4-BE49-F238E27FC236}">
                  <a16:creationId xmlns:a16="http://schemas.microsoft.com/office/drawing/2014/main" id="{74D62BDF-35D4-FE8F-8C7E-075801E02354}"/>
                </a:ext>
              </a:extLst>
            </p:cNvPr>
            <p:cNvSpPr txBox="1"/>
            <p:nvPr/>
          </p:nvSpPr>
          <p:spPr>
            <a:xfrm>
              <a:off x="3864675" y="2210252"/>
              <a:ext cx="476221" cy="276999"/>
            </a:xfrm>
            <a:prstGeom prst="rect">
              <a:avLst/>
            </a:prstGeom>
            <a:noFill/>
          </p:spPr>
          <p:txBody>
            <a:bodyPr wrap="square" rtlCol="0">
              <a:spAutoFit/>
            </a:bodyPr>
            <a:lstStyle/>
            <a:p>
              <a:r>
                <a:rPr lang="de-DE" sz="1200" dirty="0">
                  <a:latin typeface="Comic Sans MS" panose="030F0702030302020204" pitchFamily="66" charset="0"/>
                </a:rPr>
                <a:t>1</a:t>
              </a:r>
              <a:r>
                <a:rPr lang="de-DE" sz="1200" dirty="0">
                  <a:solidFill>
                    <a:srgbClr val="FF0000"/>
                  </a:solidFill>
                  <a:latin typeface="Comic Sans MS" panose="030F0702030302020204" pitchFamily="66" charset="0"/>
                </a:rPr>
                <a:t>H</a:t>
              </a:r>
              <a:endParaRPr lang="de-DE" sz="1200" dirty="0">
                <a:solidFill>
                  <a:srgbClr val="00B0F0"/>
                </a:solidFill>
                <a:latin typeface="Comic Sans MS" panose="030F0702030302020204" pitchFamily="66" charset="0"/>
              </a:endParaRPr>
            </a:p>
          </p:txBody>
        </p:sp>
        <p:sp>
          <p:nvSpPr>
            <p:cNvPr id="36" name="Textfeld 35">
              <a:extLst>
                <a:ext uri="{FF2B5EF4-FFF2-40B4-BE49-F238E27FC236}">
                  <a16:creationId xmlns:a16="http://schemas.microsoft.com/office/drawing/2014/main" id="{116C3DB9-E92C-F0CC-8FFA-2E742FC93D8B}"/>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grpSp>
      <p:sp>
        <p:nvSpPr>
          <p:cNvPr id="37" name="Rechteck 36">
            <a:extLst>
              <a:ext uri="{FF2B5EF4-FFF2-40B4-BE49-F238E27FC236}">
                <a16:creationId xmlns:a16="http://schemas.microsoft.com/office/drawing/2014/main" id="{F258FB5B-A9F2-9BDE-E702-8E5500E33F5B}"/>
              </a:ext>
            </a:extLst>
          </p:cNvPr>
          <p:cNvSpPr/>
          <p:nvPr/>
        </p:nvSpPr>
        <p:spPr>
          <a:xfrm>
            <a:off x="3901252" y="2533204"/>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38" name="Tabelle 37">
            <a:extLst>
              <a:ext uri="{FF2B5EF4-FFF2-40B4-BE49-F238E27FC236}">
                <a16:creationId xmlns:a16="http://schemas.microsoft.com/office/drawing/2014/main" id="{8EA7167D-787C-C1C5-AF65-D5A7AC041F83}"/>
              </a:ext>
            </a:extLst>
          </p:cNvPr>
          <p:cNvGraphicFramePr>
            <a:graphicFrameLocks noGrp="1"/>
          </p:cNvGraphicFramePr>
          <p:nvPr>
            <p:extLst>
              <p:ext uri="{D42A27DB-BD31-4B8C-83A1-F6EECF244321}">
                <p14:modId xmlns:p14="http://schemas.microsoft.com/office/powerpoint/2010/main" val="213230094"/>
              </p:ext>
            </p:extLst>
          </p:nvPr>
        </p:nvGraphicFramePr>
        <p:xfrm>
          <a:off x="3892658" y="2559882"/>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39" name="Gerade Verbindung 15">
            <a:extLst>
              <a:ext uri="{FF2B5EF4-FFF2-40B4-BE49-F238E27FC236}">
                <a16:creationId xmlns:a16="http://schemas.microsoft.com/office/drawing/2014/main" id="{4D9A5618-EE28-D4F6-C0D8-116DC7BD1833}"/>
              </a:ext>
            </a:extLst>
          </p:cNvPr>
          <p:cNvCxnSpPr>
            <a:cxnSpLocks/>
          </p:cNvCxnSpPr>
          <p:nvPr/>
        </p:nvCxnSpPr>
        <p:spPr>
          <a:xfrm>
            <a:off x="3926935" y="2870474"/>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
        <p:nvSpPr>
          <p:cNvPr id="7" name="Dreieck 6">
            <a:extLst>
              <a:ext uri="{FF2B5EF4-FFF2-40B4-BE49-F238E27FC236}">
                <a16:creationId xmlns:a16="http://schemas.microsoft.com/office/drawing/2014/main" id="{7FB09105-3324-18E9-537D-EF05F988A388}"/>
              </a:ext>
            </a:extLst>
          </p:cNvPr>
          <p:cNvSpPr/>
          <p:nvPr/>
        </p:nvSpPr>
        <p:spPr>
          <a:xfrm rot="10315083">
            <a:off x="3238109" y="3532958"/>
            <a:ext cx="104471" cy="7840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reieck 7">
            <a:extLst>
              <a:ext uri="{FF2B5EF4-FFF2-40B4-BE49-F238E27FC236}">
                <a16:creationId xmlns:a16="http://schemas.microsoft.com/office/drawing/2014/main" id="{14238522-FB0F-5446-A338-9BD476D828C4}"/>
              </a:ext>
            </a:extLst>
          </p:cNvPr>
          <p:cNvSpPr/>
          <p:nvPr/>
        </p:nvSpPr>
        <p:spPr>
          <a:xfrm rot="10585481">
            <a:off x="2265017" y="3528410"/>
            <a:ext cx="104471" cy="78407"/>
          </a:xfrm>
          <a:prstGeom prst="triangl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reieck 8">
            <a:extLst>
              <a:ext uri="{FF2B5EF4-FFF2-40B4-BE49-F238E27FC236}">
                <a16:creationId xmlns:a16="http://schemas.microsoft.com/office/drawing/2014/main" id="{666745A8-4049-462C-4714-A2F6425EFE39}"/>
              </a:ext>
            </a:extLst>
          </p:cNvPr>
          <p:cNvSpPr/>
          <p:nvPr/>
        </p:nvSpPr>
        <p:spPr>
          <a:xfrm rot="10800000">
            <a:off x="1542164" y="3523951"/>
            <a:ext cx="104471" cy="78407"/>
          </a:xfrm>
          <a:prstGeom prst="triangl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0272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a:xfrm>
            <a:off x="1096423" y="382774"/>
            <a:ext cx="7727537" cy="603704"/>
          </a:xfrm>
        </p:spPr>
        <p:txBody>
          <a:bodyPr>
            <a:normAutofit fontScale="90000"/>
          </a:bodyPr>
          <a:lstStyle/>
          <a:p>
            <a:r>
              <a:rPr lang="de-DE" dirty="0"/>
              <a:t>Rechenschritte nachvollziehen und beschreiben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pPr>
              <a:lnSpc>
                <a:spcPct val="150000"/>
              </a:lnSpc>
            </a:pPr>
            <a:r>
              <a:rPr lang="de-DE" dirty="0"/>
              <a:t>GEGENÜBERSTELLUNG DER NEUEN NOTATION UND SPRACHLICHE BEGLEITUNG</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15</a:t>
            </a:fld>
            <a:endParaRPr lang="de-DE" dirty="0"/>
          </a:p>
        </p:txBody>
      </p:sp>
      <p:pic>
        <p:nvPicPr>
          <p:cNvPr id="21" name="Grafik 20">
            <a:extLst>
              <a:ext uri="{FF2B5EF4-FFF2-40B4-BE49-F238E27FC236}">
                <a16:creationId xmlns:a16="http://schemas.microsoft.com/office/drawing/2014/main" id="{9A1F66A8-20B3-9959-B8AE-2D167233CDB4}"/>
              </a:ext>
            </a:extLst>
          </p:cNvPr>
          <p:cNvPicPr>
            <a:picLocks noChangeAspect="1"/>
          </p:cNvPicPr>
          <p:nvPr/>
        </p:nvPicPr>
        <p:blipFill rotWithShape="1">
          <a:blip r:embed="rId3"/>
          <a:srcRect b="37844"/>
          <a:stretch/>
        </p:blipFill>
        <p:spPr>
          <a:xfrm flipH="1">
            <a:off x="391276" y="4165550"/>
            <a:ext cx="984415" cy="2017870"/>
          </a:xfrm>
          <a:prstGeom prst="rect">
            <a:avLst/>
          </a:prstGeom>
        </p:spPr>
      </p:pic>
      <p:sp>
        <p:nvSpPr>
          <p:cNvPr id="70" name="Abgerundete rechteckige Legende 69">
            <a:extLst>
              <a:ext uri="{FF2B5EF4-FFF2-40B4-BE49-F238E27FC236}">
                <a16:creationId xmlns:a16="http://schemas.microsoft.com/office/drawing/2014/main" id="{0F2FA9AF-5A91-8C80-A146-8F9DF7B0B167}"/>
              </a:ext>
            </a:extLst>
          </p:cNvPr>
          <p:cNvSpPr/>
          <p:nvPr/>
        </p:nvSpPr>
        <p:spPr>
          <a:xfrm>
            <a:off x="1472317" y="4447924"/>
            <a:ext cx="2938980" cy="1302248"/>
          </a:xfrm>
          <a:prstGeom prst="wedgeRoundRectCallout">
            <a:avLst>
              <a:gd name="adj1" fmla="val 62215"/>
              <a:gd name="adj2" fmla="val 1422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ergänze von 178 zum passenden Zehner, das sind 5 Zehner. Dabei überschreite ich den nächsten Hunderter.</a:t>
            </a:r>
          </a:p>
        </p:txBody>
      </p:sp>
      <p:pic>
        <p:nvPicPr>
          <p:cNvPr id="72" name="Grafik 71">
            <a:extLst>
              <a:ext uri="{FF2B5EF4-FFF2-40B4-BE49-F238E27FC236}">
                <a16:creationId xmlns:a16="http://schemas.microsoft.com/office/drawing/2014/main" id="{632188B2-093B-1EF5-59FC-B10D4FD8D567}"/>
              </a:ext>
            </a:extLst>
          </p:cNvPr>
          <p:cNvPicPr>
            <a:picLocks noChangeAspect="1"/>
          </p:cNvPicPr>
          <p:nvPr/>
        </p:nvPicPr>
        <p:blipFill>
          <a:blip r:embed="rId4"/>
          <a:stretch>
            <a:fillRect/>
          </a:stretch>
        </p:blipFill>
        <p:spPr>
          <a:xfrm>
            <a:off x="4770976" y="4623317"/>
            <a:ext cx="984416" cy="1322972"/>
          </a:xfrm>
          <a:prstGeom prst="rect">
            <a:avLst/>
          </a:prstGeom>
        </p:spPr>
      </p:pic>
      <p:sp>
        <p:nvSpPr>
          <p:cNvPr id="14" name="Abgerundetes Rechteck 14">
            <a:extLst>
              <a:ext uri="{FF2B5EF4-FFF2-40B4-BE49-F238E27FC236}">
                <a16:creationId xmlns:a16="http://schemas.microsoft.com/office/drawing/2014/main" id="{88B691F0-FAAA-CBF7-5CE2-5FCF56030DB9}"/>
              </a:ext>
            </a:extLst>
          </p:cNvPr>
          <p:cNvSpPr/>
          <p:nvPr/>
        </p:nvSpPr>
        <p:spPr>
          <a:xfrm>
            <a:off x="1038068" y="2268428"/>
            <a:ext cx="7477281"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5" name="Gruppieren 14">
            <a:extLst>
              <a:ext uri="{FF2B5EF4-FFF2-40B4-BE49-F238E27FC236}">
                <a16:creationId xmlns:a16="http://schemas.microsoft.com/office/drawing/2014/main" id="{7F5675FB-32B7-1CD6-F39E-A90221CE41FF}"/>
              </a:ext>
            </a:extLst>
          </p:cNvPr>
          <p:cNvGrpSpPr/>
          <p:nvPr/>
        </p:nvGrpSpPr>
        <p:grpSpPr>
          <a:xfrm>
            <a:off x="1133836" y="2427324"/>
            <a:ext cx="2418674" cy="1935874"/>
            <a:chOff x="2374147" y="2050342"/>
            <a:chExt cx="2418674" cy="1935874"/>
          </a:xfrm>
        </p:grpSpPr>
        <p:sp>
          <p:nvSpPr>
            <p:cNvPr id="16" name="Rechteck 15">
              <a:extLst>
                <a:ext uri="{FF2B5EF4-FFF2-40B4-BE49-F238E27FC236}">
                  <a16:creationId xmlns:a16="http://schemas.microsoft.com/office/drawing/2014/main" id="{F9E938E5-AAB6-C132-7628-0E3E51A3A7C6}"/>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r Verbinder 11">
              <a:extLst>
                <a:ext uri="{FF2B5EF4-FFF2-40B4-BE49-F238E27FC236}">
                  <a16:creationId xmlns:a16="http://schemas.microsoft.com/office/drawing/2014/main" id="{CA01AF2B-0016-FCD7-1C8B-743FE032A268}"/>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Textfeld 22">
              <a:extLst>
                <a:ext uri="{FF2B5EF4-FFF2-40B4-BE49-F238E27FC236}">
                  <a16:creationId xmlns:a16="http://schemas.microsoft.com/office/drawing/2014/main" id="{5D216481-AB90-A52C-9CCB-74C192A4DF52}"/>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24" name="Textfeld 23">
              <a:extLst>
                <a:ext uri="{FF2B5EF4-FFF2-40B4-BE49-F238E27FC236}">
                  <a16:creationId xmlns:a16="http://schemas.microsoft.com/office/drawing/2014/main" id="{42372DEC-D878-57C5-8D62-356BB5ED9AA7}"/>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25" name="Textfeld 24">
              <a:extLst>
                <a:ext uri="{FF2B5EF4-FFF2-40B4-BE49-F238E27FC236}">
                  <a16:creationId xmlns:a16="http://schemas.microsoft.com/office/drawing/2014/main" id="{A9C21CE6-F6C6-B1CB-E07B-48ACDEFDA7F8}"/>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26" name="Textfeld 25">
              <a:extLst>
                <a:ext uri="{FF2B5EF4-FFF2-40B4-BE49-F238E27FC236}">
                  <a16:creationId xmlns:a16="http://schemas.microsoft.com/office/drawing/2014/main" id="{D4FA8479-03FA-F767-D2F4-CAAD351B4B1A}"/>
                </a:ext>
              </a:extLst>
            </p:cNvPr>
            <p:cNvSpPr txBox="1"/>
            <p:nvPr/>
          </p:nvSpPr>
          <p:spPr>
            <a:xfrm>
              <a:off x="3003116" y="2210370"/>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00B0F0"/>
                  </a:solidFill>
                  <a:latin typeface="Comic Sans MS" panose="030F0702030302020204" pitchFamily="66" charset="0"/>
                </a:rPr>
                <a:t>Z</a:t>
              </a:r>
            </a:p>
          </p:txBody>
        </p:sp>
        <p:sp>
          <p:nvSpPr>
            <p:cNvPr id="27" name="Textfeld 26">
              <a:extLst>
                <a:ext uri="{FF2B5EF4-FFF2-40B4-BE49-F238E27FC236}">
                  <a16:creationId xmlns:a16="http://schemas.microsoft.com/office/drawing/2014/main" id="{E86986D5-44D1-2795-93C8-926B16B7D849}"/>
                </a:ext>
              </a:extLst>
            </p:cNvPr>
            <p:cNvSpPr txBox="1"/>
            <p:nvPr/>
          </p:nvSpPr>
          <p:spPr>
            <a:xfrm>
              <a:off x="3353850" y="3277846"/>
              <a:ext cx="421079" cy="246221"/>
            </a:xfrm>
            <a:prstGeom prst="rect">
              <a:avLst/>
            </a:prstGeom>
            <a:noFill/>
          </p:spPr>
          <p:txBody>
            <a:bodyPr wrap="square" rtlCol="0">
              <a:spAutoFit/>
            </a:bodyPr>
            <a:lstStyle/>
            <a:p>
              <a:r>
                <a:rPr lang="de-DE" sz="1000" dirty="0">
                  <a:latin typeface="Comic Sans MS" panose="030F0702030302020204" pitchFamily="66" charset="0"/>
                </a:rPr>
                <a:t>228</a:t>
              </a:r>
            </a:p>
          </p:txBody>
        </p:sp>
        <p:sp>
          <p:nvSpPr>
            <p:cNvPr id="28" name="Bogen 27">
              <a:extLst>
                <a:ext uri="{FF2B5EF4-FFF2-40B4-BE49-F238E27FC236}">
                  <a16:creationId xmlns:a16="http://schemas.microsoft.com/office/drawing/2014/main" id="{347C2F6B-51FA-1BA5-7A03-97F73770CEB3}"/>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sp>
          <p:nvSpPr>
            <p:cNvPr id="29" name="Bogen 28">
              <a:extLst>
                <a:ext uri="{FF2B5EF4-FFF2-40B4-BE49-F238E27FC236}">
                  <a16:creationId xmlns:a16="http://schemas.microsoft.com/office/drawing/2014/main" id="{B705E302-DE10-4B44-EDF9-066772ACEEF8}"/>
                </a:ext>
              </a:extLst>
            </p:cNvPr>
            <p:cNvSpPr/>
            <p:nvPr/>
          </p:nvSpPr>
          <p:spPr>
            <a:xfrm rot="16200000">
              <a:off x="2458166" y="2863914"/>
              <a:ext cx="1478191" cy="725101"/>
            </a:xfrm>
            <a:prstGeom prst="arc">
              <a:avLst>
                <a:gd name="adj1" fmla="val 16200000"/>
                <a:gd name="adj2" fmla="val 5423893"/>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a:p>
          </p:txBody>
        </p:sp>
        <p:sp>
          <p:nvSpPr>
            <p:cNvPr id="30" name="Bogen 29">
              <a:extLst>
                <a:ext uri="{FF2B5EF4-FFF2-40B4-BE49-F238E27FC236}">
                  <a16:creationId xmlns:a16="http://schemas.microsoft.com/office/drawing/2014/main" id="{239EE0AC-ACA7-8003-A8F4-41220492EA8C}"/>
                </a:ext>
              </a:extLst>
            </p:cNvPr>
            <p:cNvSpPr/>
            <p:nvPr/>
          </p:nvSpPr>
          <p:spPr>
            <a:xfrm rot="16200000">
              <a:off x="3298518" y="2748669"/>
              <a:ext cx="1498842" cy="976251"/>
            </a:xfrm>
            <a:prstGeom prst="arc">
              <a:avLst>
                <a:gd name="adj1" fmla="val 16200000"/>
                <a:gd name="adj2" fmla="val 5396534"/>
              </a:avLst>
            </a:prstGeom>
            <a:noFill/>
            <a:ln w="12700">
              <a:solidFill>
                <a:srgbClr val="FF0000"/>
              </a:solidFill>
              <a:extLst>
                <a:ext uri="{C807C97D-BFC1-408E-A445-0C87EB9F89A2}">
                  <ask:lineSketchStyleProps xmlns:ask="http://schemas.microsoft.com/office/drawing/2018/sketchyshapes" sd="981765707">
                    <a:custGeom>
                      <a:avLst/>
                      <a:gdLst>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 name="connsiteX4" fmla="*/ 558759 w 1117518"/>
                        <a:gd name="connsiteY4" fmla="*/ 619900 h 1239799"/>
                        <a:gd name="connsiteX5" fmla="*/ 558759 w 1117518"/>
                        <a:gd name="connsiteY5" fmla="*/ 0 h 1239799"/>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Lst>
                      <a:ahLst/>
                      <a:cxnLst>
                        <a:cxn ang="0">
                          <a:pos x="connsiteX0" y="connsiteY0"/>
                        </a:cxn>
                        <a:cxn ang="0">
                          <a:pos x="connsiteX1" y="connsiteY1"/>
                        </a:cxn>
                        <a:cxn ang="0">
                          <a:pos x="connsiteX2" y="connsiteY2"/>
                        </a:cxn>
                        <a:cxn ang="0">
                          <a:pos x="connsiteX3" y="connsiteY3"/>
                        </a:cxn>
                      </a:cxnLst>
                      <a:rect l="l" t="t" r="r" b="b"/>
                      <a:pathLst>
                        <a:path w="1117518" h="1239799" stroke="0" extrusionOk="0">
                          <a:moveTo>
                            <a:pt x="558759" y="0"/>
                          </a:moveTo>
                          <a:cubicBezTo>
                            <a:pt x="750171" y="37795"/>
                            <a:pt x="950524" y="127839"/>
                            <a:pt x="1060145" y="346288"/>
                          </a:cubicBezTo>
                          <a:cubicBezTo>
                            <a:pt x="1179170" y="526846"/>
                            <a:pt x="1116693" y="786464"/>
                            <a:pt x="1042119" y="930884"/>
                          </a:cubicBezTo>
                          <a:cubicBezTo>
                            <a:pt x="899926" y="1148936"/>
                            <a:pt x="701713" y="1288823"/>
                            <a:pt x="514090" y="1237816"/>
                          </a:cubicBezTo>
                          <a:cubicBezTo>
                            <a:pt x="539426" y="1005165"/>
                            <a:pt x="565976" y="702304"/>
                            <a:pt x="558759" y="619900"/>
                          </a:cubicBezTo>
                          <a:cubicBezTo>
                            <a:pt x="527659" y="374399"/>
                            <a:pt x="511473" y="138823"/>
                            <a:pt x="558759" y="0"/>
                          </a:cubicBezTo>
                          <a:close/>
                        </a:path>
                        <a:path w="1117518" h="1239799" fill="none" extrusionOk="0">
                          <a:moveTo>
                            <a:pt x="558759" y="0"/>
                          </a:moveTo>
                          <a:cubicBezTo>
                            <a:pt x="791039" y="33033"/>
                            <a:pt x="931182" y="133541"/>
                            <a:pt x="1060145" y="346288"/>
                          </a:cubicBezTo>
                          <a:cubicBezTo>
                            <a:pt x="1172601" y="536597"/>
                            <a:pt x="1115574" y="742368"/>
                            <a:pt x="1042119" y="930884"/>
                          </a:cubicBezTo>
                          <a:cubicBezTo>
                            <a:pt x="916415" y="1142791"/>
                            <a:pt x="750118" y="1227878"/>
                            <a:pt x="514090" y="1237816"/>
                          </a:cubicBezTo>
                        </a:path>
                      </a:pathLst>
                    </a:custGeom>
                    <ask:type>
                      <ask:lineSketchNone/>
                    </ask:type>
                  </ask:lineSketchStyleProps>
                </a:ext>
              </a:extLst>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cxnSp>
          <p:nvCxnSpPr>
            <p:cNvPr id="31" name="Gerader Verbinder 16">
              <a:extLst>
                <a:ext uri="{FF2B5EF4-FFF2-40B4-BE49-F238E27FC236}">
                  <a16:creationId xmlns:a16="http://schemas.microsoft.com/office/drawing/2014/main" id="{1A33D79F-3F45-29F5-9B3F-14865A282E3B}"/>
                </a:ext>
              </a:extLst>
            </p:cNvPr>
            <p:cNvCxnSpPr>
              <a:cxnSpLocks/>
            </p:cNvCxnSpPr>
            <p:nvPr/>
          </p:nvCxnSpPr>
          <p:spPr>
            <a:xfrm>
              <a:off x="2574283"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Gerader Verbinder 17">
              <a:extLst>
                <a:ext uri="{FF2B5EF4-FFF2-40B4-BE49-F238E27FC236}">
                  <a16:creationId xmlns:a16="http://schemas.microsoft.com/office/drawing/2014/main" id="{8DAC2CC5-CA84-DFAC-7615-4D3FAF4B313E}"/>
                </a:ext>
              </a:extLst>
            </p:cNvPr>
            <p:cNvCxnSpPr>
              <a:cxnSpLocks/>
            </p:cNvCxnSpPr>
            <p:nvPr/>
          </p:nvCxnSpPr>
          <p:spPr>
            <a:xfrm>
              <a:off x="283165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Gerader Verbinder 18">
              <a:extLst>
                <a:ext uri="{FF2B5EF4-FFF2-40B4-BE49-F238E27FC236}">
                  <a16:creationId xmlns:a16="http://schemas.microsoft.com/office/drawing/2014/main" id="{CC0F8F2E-D5F5-28BA-6051-3FF716A876AB}"/>
                </a:ext>
              </a:extLst>
            </p:cNvPr>
            <p:cNvCxnSpPr>
              <a:cxnSpLocks/>
            </p:cNvCxnSpPr>
            <p:nvPr/>
          </p:nvCxnSpPr>
          <p:spPr>
            <a:xfrm>
              <a:off x="355981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Gerader Verbinder 29">
              <a:extLst>
                <a:ext uri="{FF2B5EF4-FFF2-40B4-BE49-F238E27FC236}">
                  <a16:creationId xmlns:a16="http://schemas.microsoft.com/office/drawing/2014/main" id="{79F97056-29C8-309D-10EE-8FFDBF7DA35B}"/>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feld 34">
              <a:extLst>
                <a:ext uri="{FF2B5EF4-FFF2-40B4-BE49-F238E27FC236}">
                  <a16:creationId xmlns:a16="http://schemas.microsoft.com/office/drawing/2014/main" id="{86F046B4-E10A-3025-B7FF-CCC9F0D32A96}"/>
                </a:ext>
              </a:extLst>
            </p:cNvPr>
            <p:cNvSpPr txBox="1"/>
            <p:nvPr/>
          </p:nvSpPr>
          <p:spPr>
            <a:xfrm>
              <a:off x="3864675" y="2210252"/>
              <a:ext cx="476221" cy="276999"/>
            </a:xfrm>
            <a:prstGeom prst="rect">
              <a:avLst/>
            </a:prstGeom>
            <a:noFill/>
          </p:spPr>
          <p:txBody>
            <a:bodyPr wrap="square" rtlCol="0">
              <a:spAutoFit/>
            </a:bodyPr>
            <a:lstStyle/>
            <a:p>
              <a:r>
                <a:rPr lang="de-DE" sz="1200" dirty="0">
                  <a:latin typeface="Comic Sans MS" panose="030F0702030302020204" pitchFamily="66" charset="0"/>
                </a:rPr>
                <a:t>1</a:t>
              </a:r>
              <a:r>
                <a:rPr lang="de-DE" sz="1200" dirty="0">
                  <a:solidFill>
                    <a:srgbClr val="FF0000"/>
                  </a:solidFill>
                  <a:latin typeface="Comic Sans MS" panose="030F0702030302020204" pitchFamily="66" charset="0"/>
                </a:rPr>
                <a:t>H</a:t>
              </a:r>
              <a:endParaRPr lang="de-DE" sz="1200" dirty="0">
                <a:solidFill>
                  <a:srgbClr val="00B0F0"/>
                </a:solidFill>
                <a:latin typeface="Comic Sans MS" panose="030F0702030302020204" pitchFamily="66" charset="0"/>
              </a:endParaRPr>
            </a:p>
          </p:txBody>
        </p:sp>
        <p:sp>
          <p:nvSpPr>
            <p:cNvPr id="36" name="Textfeld 35">
              <a:extLst>
                <a:ext uri="{FF2B5EF4-FFF2-40B4-BE49-F238E27FC236}">
                  <a16:creationId xmlns:a16="http://schemas.microsoft.com/office/drawing/2014/main" id="{C6650688-5F04-D833-CCB4-7957CAF80047}"/>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grpSp>
      <p:sp>
        <p:nvSpPr>
          <p:cNvPr id="37" name="Rechteck 36">
            <a:extLst>
              <a:ext uri="{FF2B5EF4-FFF2-40B4-BE49-F238E27FC236}">
                <a16:creationId xmlns:a16="http://schemas.microsoft.com/office/drawing/2014/main" id="{1510C27E-A498-2EC3-A330-822BC1A80B3C}"/>
              </a:ext>
            </a:extLst>
          </p:cNvPr>
          <p:cNvSpPr/>
          <p:nvPr/>
        </p:nvSpPr>
        <p:spPr>
          <a:xfrm>
            <a:off x="3901252" y="2533204"/>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38" name="Tabelle 37">
            <a:extLst>
              <a:ext uri="{FF2B5EF4-FFF2-40B4-BE49-F238E27FC236}">
                <a16:creationId xmlns:a16="http://schemas.microsoft.com/office/drawing/2014/main" id="{5421C068-59A6-D868-496E-1E30A8644E2B}"/>
              </a:ext>
            </a:extLst>
          </p:cNvPr>
          <p:cNvGraphicFramePr>
            <a:graphicFrameLocks noGrp="1"/>
          </p:cNvGraphicFramePr>
          <p:nvPr/>
        </p:nvGraphicFramePr>
        <p:xfrm>
          <a:off x="3892658" y="2559882"/>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39" name="Gerade Verbindung 15">
            <a:extLst>
              <a:ext uri="{FF2B5EF4-FFF2-40B4-BE49-F238E27FC236}">
                <a16:creationId xmlns:a16="http://schemas.microsoft.com/office/drawing/2014/main" id="{13947D04-EE25-184C-BAF9-3BA9C95D5113}"/>
              </a:ext>
            </a:extLst>
          </p:cNvPr>
          <p:cNvCxnSpPr>
            <a:cxnSpLocks/>
          </p:cNvCxnSpPr>
          <p:nvPr/>
        </p:nvCxnSpPr>
        <p:spPr>
          <a:xfrm>
            <a:off x="3926935" y="2870474"/>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
        <p:nvSpPr>
          <p:cNvPr id="44" name="Abgerundete rechteckige Legende 43">
            <a:extLst>
              <a:ext uri="{FF2B5EF4-FFF2-40B4-BE49-F238E27FC236}">
                <a16:creationId xmlns:a16="http://schemas.microsoft.com/office/drawing/2014/main" id="{1ECFFEDA-2BC9-6475-5D1B-522E97D7E3CE}"/>
              </a:ext>
            </a:extLst>
          </p:cNvPr>
          <p:cNvSpPr/>
          <p:nvPr/>
        </p:nvSpPr>
        <p:spPr>
          <a:xfrm>
            <a:off x="6102551" y="4356294"/>
            <a:ext cx="2938980" cy="1008744"/>
          </a:xfrm>
          <a:prstGeom prst="wedgeRoundRectCallout">
            <a:avLst>
              <a:gd name="adj1" fmla="val -66183"/>
              <a:gd name="adj2" fmla="val -201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notiere 5 im Ergebnis und einen Übertrag an der Hunderterstelle</a:t>
            </a:r>
          </a:p>
        </p:txBody>
      </p:sp>
      <p:sp>
        <p:nvSpPr>
          <p:cNvPr id="58" name="Rechteck 57">
            <a:extLst>
              <a:ext uri="{FF2B5EF4-FFF2-40B4-BE49-F238E27FC236}">
                <a16:creationId xmlns:a16="http://schemas.microsoft.com/office/drawing/2014/main" id="{EA1AC3EE-23D9-AE88-95E1-6B1350F7CD11}"/>
              </a:ext>
            </a:extLst>
          </p:cNvPr>
          <p:cNvSpPr/>
          <p:nvPr/>
        </p:nvSpPr>
        <p:spPr>
          <a:xfrm>
            <a:off x="6609014" y="2340944"/>
            <a:ext cx="1656000" cy="16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66" name="Tabelle 65">
            <a:extLst>
              <a:ext uri="{FF2B5EF4-FFF2-40B4-BE49-F238E27FC236}">
                <a16:creationId xmlns:a16="http://schemas.microsoft.com/office/drawing/2014/main" id="{C8C57FC1-458E-1E8D-C432-FC40A59A871A}"/>
              </a:ext>
            </a:extLst>
          </p:cNvPr>
          <p:cNvGraphicFramePr>
            <a:graphicFrameLocks noGrp="1"/>
          </p:cNvGraphicFramePr>
          <p:nvPr>
            <p:extLst>
              <p:ext uri="{D42A27DB-BD31-4B8C-83A1-F6EECF244321}">
                <p14:modId xmlns:p14="http://schemas.microsoft.com/office/powerpoint/2010/main" val="3629833624"/>
              </p:ext>
            </p:extLst>
          </p:nvPr>
        </p:nvGraphicFramePr>
        <p:xfrm>
          <a:off x="6789014" y="2520944"/>
          <a:ext cx="1296000" cy="1296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940086900"/>
                    </a:ext>
                  </a:extLst>
                </a:gridCol>
                <a:gridCol w="324000">
                  <a:extLst>
                    <a:ext uri="{9D8B030D-6E8A-4147-A177-3AD203B41FA5}">
                      <a16:colId xmlns:a16="http://schemas.microsoft.com/office/drawing/2014/main" val="3272495480"/>
                    </a:ext>
                  </a:extLst>
                </a:gridCol>
                <a:gridCol w="324000">
                  <a:extLst>
                    <a:ext uri="{9D8B030D-6E8A-4147-A177-3AD203B41FA5}">
                      <a16:colId xmlns:a16="http://schemas.microsoft.com/office/drawing/2014/main" val="1643206905"/>
                    </a:ext>
                  </a:extLst>
                </a:gridCol>
                <a:gridCol w="324000">
                  <a:extLst>
                    <a:ext uri="{9D8B030D-6E8A-4147-A177-3AD203B41FA5}">
                      <a16:colId xmlns:a16="http://schemas.microsoft.com/office/drawing/2014/main" val="540657573"/>
                    </a:ext>
                  </a:extLst>
                </a:gridCol>
              </a:tblGrid>
              <a:tr h="324000">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24000">
                <a:tc>
                  <a:txBody>
                    <a:bodyPr/>
                    <a:lstStyle/>
                    <a:p>
                      <a:pPr algn="ctr"/>
                      <a:r>
                        <a:rPr lang="de-DE" sz="1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67" name="Gerade Verbindung 15">
            <a:extLst>
              <a:ext uri="{FF2B5EF4-FFF2-40B4-BE49-F238E27FC236}">
                <a16:creationId xmlns:a16="http://schemas.microsoft.com/office/drawing/2014/main" id="{4357482F-83EC-CF4E-B44A-2B4922458046}"/>
              </a:ext>
            </a:extLst>
          </p:cNvPr>
          <p:cNvCxnSpPr>
            <a:cxnSpLocks/>
          </p:cNvCxnSpPr>
          <p:nvPr/>
        </p:nvCxnSpPr>
        <p:spPr>
          <a:xfrm>
            <a:off x="6807014" y="3498175"/>
            <a:ext cx="1260000" cy="0"/>
          </a:xfrm>
          <a:prstGeom prst="line">
            <a:avLst/>
          </a:prstGeom>
          <a:ln w="28575" cap="sq" cmpd="sng"/>
        </p:spPr>
        <p:style>
          <a:lnRef idx="3">
            <a:schemeClr val="dk1"/>
          </a:lnRef>
          <a:fillRef idx="0">
            <a:schemeClr val="dk1"/>
          </a:fillRef>
          <a:effectRef idx="2">
            <a:schemeClr val="dk1"/>
          </a:effectRef>
          <a:fontRef idx="minor">
            <a:schemeClr val="tx1"/>
          </a:fontRef>
        </p:style>
      </p:cxnSp>
      <p:sp>
        <p:nvSpPr>
          <p:cNvPr id="69" name="Textfeld 68">
            <a:extLst>
              <a:ext uri="{FF2B5EF4-FFF2-40B4-BE49-F238E27FC236}">
                <a16:creationId xmlns:a16="http://schemas.microsoft.com/office/drawing/2014/main" id="{2EB1948C-7AE9-B1D3-20D9-577DE9D56FEE}"/>
              </a:ext>
            </a:extLst>
          </p:cNvPr>
          <p:cNvSpPr txBox="1"/>
          <p:nvPr/>
        </p:nvSpPr>
        <p:spPr>
          <a:xfrm>
            <a:off x="7090430" y="3304216"/>
            <a:ext cx="204219" cy="246221"/>
          </a:xfrm>
          <a:prstGeom prst="rect">
            <a:avLst/>
          </a:prstGeom>
          <a:noFill/>
          <a:ln>
            <a:noFill/>
          </a:ln>
        </p:spPr>
        <p:txBody>
          <a:bodyPr wrap="square" rtlCol="0">
            <a:spAutoFit/>
          </a:bodyPr>
          <a:lstStyle/>
          <a:p>
            <a:r>
              <a:rPr lang="de-DE" sz="1000" dirty="0">
                <a:latin typeface="Comic Sans MS" panose="030F0702030302020204" pitchFamily="66" charset="0"/>
              </a:rPr>
              <a:t>1</a:t>
            </a:r>
          </a:p>
        </p:txBody>
      </p:sp>
      <p:sp>
        <p:nvSpPr>
          <p:cNvPr id="4" name="Dreieck 3">
            <a:extLst>
              <a:ext uri="{FF2B5EF4-FFF2-40B4-BE49-F238E27FC236}">
                <a16:creationId xmlns:a16="http://schemas.microsoft.com/office/drawing/2014/main" id="{C84E246C-905F-F355-630E-080219A4C8D8}"/>
              </a:ext>
            </a:extLst>
          </p:cNvPr>
          <p:cNvSpPr/>
          <p:nvPr/>
        </p:nvSpPr>
        <p:spPr>
          <a:xfrm rot="10315083">
            <a:off x="3238109" y="3532958"/>
            <a:ext cx="104471" cy="7840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reieck 4">
            <a:extLst>
              <a:ext uri="{FF2B5EF4-FFF2-40B4-BE49-F238E27FC236}">
                <a16:creationId xmlns:a16="http://schemas.microsoft.com/office/drawing/2014/main" id="{58925B5C-44FA-75EF-93F3-7B4B17F7092C}"/>
              </a:ext>
            </a:extLst>
          </p:cNvPr>
          <p:cNvSpPr/>
          <p:nvPr/>
        </p:nvSpPr>
        <p:spPr>
          <a:xfrm rot="10585481">
            <a:off x="2265017" y="3528410"/>
            <a:ext cx="104471" cy="78407"/>
          </a:xfrm>
          <a:prstGeom prst="triangl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Dreieck 6">
            <a:extLst>
              <a:ext uri="{FF2B5EF4-FFF2-40B4-BE49-F238E27FC236}">
                <a16:creationId xmlns:a16="http://schemas.microsoft.com/office/drawing/2014/main" id="{A1B3A673-2179-04F9-EF76-355CD4770AB4}"/>
              </a:ext>
            </a:extLst>
          </p:cNvPr>
          <p:cNvSpPr/>
          <p:nvPr/>
        </p:nvSpPr>
        <p:spPr>
          <a:xfrm rot="10800000">
            <a:off x="1542164" y="3523951"/>
            <a:ext cx="104471" cy="78407"/>
          </a:xfrm>
          <a:prstGeom prst="triangl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06373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Abgerundetes Rechteck 14">
            <a:extLst>
              <a:ext uri="{FF2B5EF4-FFF2-40B4-BE49-F238E27FC236}">
                <a16:creationId xmlns:a16="http://schemas.microsoft.com/office/drawing/2014/main" id="{328A26DE-9E20-6AA4-89E4-72FA04D7C84B}"/>
              </a:ext>
            </a:extLst>
          </p:cNvPr>
          <p:cNvSpPr/>
          <p:nvPr/>
        </p:nvSpPr>
        <p:spPr>
          <a:xfrm>
            <a:off x="1038068" y="2268428"/>
            <a:ext cx="7477281"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WAS IST GLEICH? WAS IST VERSCHIEDEN?</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69" name="Grafik 68">
            <a:extLst>
              <a:ext uri="{FF2B5EF4-FFF2-40B4-BE49-F238E27FC236}">
                <a16:creationId xmlns:a16="http://schemas.microsoft.com/office/drawing/2014/main" id="{B9872247-3F9A-C4E1-213B-BB538C13CB25}"/>
              </a:ext>
            </a:extLst>
          </p:cNvPr>
          <p:cNvPicPr>
            <a:picLocks noChangeAspect="1"/>
          </p:cNvPicPr>
          <p:nvPr/>
        </p:nvPicPr>
        <p:blipFill rotWithShape="1">
          <a:blip r:embed="rId3"/>
          <a:srcRect b="37844"/>
          <a:stretch/>
        </p:blipFill>
        <p:spPr>
          <a:xfrm flipH="1">
            <a:off x="391276" y="4165550"/>
            <a:ext cx="984415" cy="2017870"/>
          </a:xfrm>
          <a:prstGeom prst="rect">
            <a:avLst/>
          </a:prstGeom>
        </p:spPr>
      </p:pic>
      <p:grpSp>
        <p:nvGrpSpPr>
          <p:cNvPr id="17" name="Gruppieren 16">
            <a:extLst>
              <a:ext uri="{FF2B5EF4-FFF2-40B4-BE49-F238E27FC236}">
                <a16:creationId xmlns:a16="http://schemas.microsoft.com/office/drawing/2014/main" id="{5095589A-F572-602B-058E-A14D76ABAF2B}"/>
              </a:ext>
            </a:extLst>
          </p:cNvPr>
          <p:cNvGrpSpPr/>
          <p:nvPr/>
        </p:nvGrpSpPr>
        <p:grpSpPr>
          <a:xfrm>
            <a:off x="1133836" y="2427324"/>
            <a:ext cx="2418674" cy="1935874"/>
            <a:chOff x="2374147" y="2050342"/>
            <a:chExt cx="2418674" cy="1935874"/>
          </a:xfrm>
        </p:grpSpPr>
        <p:sp>
          <p:nvSpPr>
            <p:cNvPr id="19" name="Rechteck 18">
              <a:extLst>
                <a:ext uri="{FF2B5EF4-FFF2-40B4-BE49-F238E27FC236}">
                  <a16:creationId xmlns:a16="http://schemas.microsoft.com/office/drawing/2014/main" id="{D203C257-7F24-9448-29AF-DB87A9D229BC}"/>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 name="Gerader Verbinder 11">
              <a:extLst>
                <a:ext uri="{FF2B5EF4-FFF2-40B4-BE49-F238E27FC236}">
                  <a16:creationId xmlns:a16="http://schemas.microsoft.com/office/drawing/2014/main" id="{AEA83642-8C9F-48CE-8215-8240C2C46991}"/>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feld 20">
              <a:extLst>
                <a:ext uri="{FF2B5EF4-FFF2-40B4-BE49-F238E27FC236}">
                  <a16:creationId xmlns:a16="http://schemas.microsoft.com/office/drawing/2014/main" id="{6C5E3B5C-1D16-F742-111F-78AA1BCBF078}"/>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24" name="Textfeld 23">
              <a:extLst>
                <a:ext uri="{FF2B5EF4-FFF2-40B4-BE49-F238E27FC236}">
                  <a16:creationId xmlns:a16="http://schemas.microsoft.com/office/drawing/2014/main" id="{13C4A4F5-4CE4-96EF-23C3-FE4D97E3AAC3}"/>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25" name="Textfeld 24">
              <a:extLst>
                <a:ext uri="{FF2B5EF4-FFF2-40B4-BE49-F238E27FC236}">
                  <a16:creationId xmlns:a16="http://schemas.microsoft.com/office/drawing/2014/main" id="{B1D766B1-78AE-F182-589C-AB4378611C8B}"/>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26" name="Textfeld 25">
              <a:extLst>
                <a:ext uri="{FF2B5EF4-FFF2-40B4-BE49-F238E27FC236}">
                  <a16:creationId xmlns:a16="http://schemas.microsoft.com/office/drawing/2014/main" id="{369B72FA-DE31-5515-3FF1-448E83D62407}"/>
                </a:ext>
              </a:extLst>
            </p:cNvPr>
            <p:cNvSpPr txBox="1"/>
            <p:nvPr/>
          </p:nvSpPr>
          <p:spPr>
            <a:xfrm>
              <a:off x="3003116" y="2210370"/>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00B0F0"/>
                  </a:solidFill>
                  <a:latin typeface="Comic Sans MS" panose="030F0702030302020204" pitchFamily="66" charset="0"/>
                </a:rPr>
                <a:t>Z</a:t>
              </a:r>
            </a:p>
          </p:txBody>
        </p:sp>
        <p:sp>
          <p:nvSpPr>
            <p:cNvPr id="27" name="Textfeld 26">
              <a:extLst>
                <a:ext uri="{FF2B5EF4-FFF2-40B4-BE49-F238E27FC236}">
                  <a16:creationId xmlns:a16="http://schemas.microsoft.com/office/drawing/2014/main" id="{631F6388-8D16-5D83-DFAF-978817DB5373}"/>
                </a:ext>
              </a:extLst>
            </p:cNvPr>
            <p:cNvSpPr txBox="1"/>
            <p:nvPr/>
          </p:nvSpPr>
          <p:spPr>
            <a:xfrm>
              <a:off x="3353850" y="3277846"/>
              <a:ext cx="421079" cy="246221"/>
            </a:xfrm>
            <a:prstGeom prst="rect">
              <a:avLst/>
            </a:prstGeom>
            <a:noFill/>
          </p:spPr>
          <p:txBody>
            <a:bodyPr wrap="square" rtlCol="0">
              <a:spAutoFit/>
            </a:bodyPr>
            <a:lstStyle/>
            <a:p>
              <a:r>
                <a:rPr lang="de-DE" sz="1000" dirty="0">
                  <a:latin typeface="Comic Sans MS" panose="030F0702030302020204" pitchFamily="66" charset="0"/>
                </a:rPr>
                <a:t>228</a:t>
              </a:r>
            </a:p>
          </p:txBody>
        </p:sp>
        <p:sp>
          <p:nvSpPr>
            <p:cNvPr id="28" name="Bogen 27">
              <a:extLst>
                <a:ext uri="{FF2B5EF4-FFF2-40B4-BE49-F238E27FC236}">
                  <a16:creationId xmlns:a16="http://schemas.microsoft.com/office/drawing/2014/main" id="{1498D7A6-E1B8-95FB-A47A-C314B29574F1}"/>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sp>
          <p:nvSpPr>
            <p:cNvPr id="29" name="Bogen 28">
              <a:extLst>
                <a:ext uri="{FF2B5EF4-FFF2-40B4-BE49-F238E27FC236}">
                  <a16:creationId xmlns:a16="http://schemas.microsoft.com/office/drawing/2014/main" id="{445D2949-C19E-E0AA-6FD3-D2B99519159D}"/>
                </a:ext>
              </a:extLst>
            </p:cNvPr>
            <p:cNvSpPr/>
            <p:nvPr/>
          </p:nvSpPr>
          <p:spPr>
            <a:xfrm rot="16200000">
              <a:off x="2458166" y="2863914"/>
              <a:ext cx="1478191" cy="725101"/>
            </a:xfrm>
            <a:prstGeom prst="arc">
              <a:avLst>
                <a:gd name="adj1" fmla="val 16200000"/>
                <a:gd name="adj2" fmla="val 5423893"/>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a:p>
          </p:txBody>
        </p:sp>
        <p:sp>
          <p:nvSpPr>
            <p:cNvPr id="30" name="Bogen 29">
              <a:extLst>
                <a:ext uri="{FF2B5EF4-FFF2-40B4-BE49-F238E27FC236}">
                  <a16:creationId xmlns:a16="http://schemas.microsoft.com/office/drawing/2014/main" id="{9212A88A-4C3C-D7AB-3E6A-A7E85965DCC4}"/>
                </a:ext>
              </a:extLst>
            </p:cNvPr>
            <p:cNvSpPr/>
            <p:nvPr/>
          </p:nvSpPr>
          <p:spPr>
            <a:xfrm rot="16200000">
              <a:off x="3298518" y="2748669"/>
              <a:ext cx="1498842" cy="976251"/>
            </a:xfrm>
            <a:prstGeom prst="arc">
              <a:avLst>
                <a:gd name="adj1" fmla="val 16200000"/>
                <a:gd name="adj2" fmla="val 5396534"/>
              </a:avLst>
            </a:prstGeom>
            <a:noFill/>
            <a:ln w="12700">
              <a:solidFill>
                <a:srgbClr val="FF0000"/>
              </a:solidFill>
              <a:extLst>
                <a:ext uri="{C807C97D-BFC1-408E-A445-0C87EB9F89A2}">
                  <ask:lineSketchStyleProps xmlns:ask="http://schemas.microsoft.com/office/drawing/2018/sketchyshapes" sd="981765707">
                    <a:custGeom>
                      <a:avLst/>
                      <a:gdLst>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 name="connsiteX4" fmla="*/ 558759 w 1117518"/>
                        <a:gd name="connsiteY4" fmla="*/ 619900 h 1239799"/>
                        <a:gd name="connsiteX5" fmla="*/ 558759 w 1117518"/>
                        <a:gd name="connsiteY5" fmla="*/ 0 h 1239799"/>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Lst>
                      <a:ahLst/>
                      <a:cxnLst>
                        <a:cxn ang="0">
                          <a:pos x="connsiteX0" y="connsiteY0"/>
                        </a:cxn>
                        <a:cxn ang="0">
                          <a:pos x="connsiteX1" y="connsiteY1"/>
                        </a:cxn>
                        <a:cxn ang="0">
                          <a:pos x="connsiteX2" y="connsiteY2"/>
                        </a:cxn>
                        <a:cxn ang="0">
                          <a:pos x="connsiteX3" y="connsiteY3"/>
                        </a:cxn>
                      </a:cxnLst>
                      <a:rect l="l" t="t" r="r" b="b"/>
                      <a:pathLst>
                        <a:path w="1117518" h="1239799" stroke="0" extrusionOk="0">
                          <a:moveTo>
                            <a:pt x="558759" y="0"/>
                          </a:moveTo>
                          <a:cubicBezTo>
                            <a:pt x="750171" y="37795"/>
                            <a:pt x="950524" y="127839"/>
                            <a:pt x="1060145" y="346288"/>
                          </a:cubicBezTo>
                          <a:cubicBezTo>
                            <a:pt x="1179170" y="526846"/>
                            <a:pt x="1116693" y="786464"/>
                            <a:pt x="1042119" y="930884"/>
                          </a:cubicBezTo>
                          <a:cubicBezTo>
                            <a:pt x="899926" y="1148936"/>
                            <a:pt x="701713" y="1288823"/>
                            <a:pt x="514090" y="1237816"/>
                          </a:cubicBezTo>
                          <a:cubicBezTo>
                            <a:pt x="539426" y="1005165"/>
                            <a:pt x="565976" y="702304"/>
                            <a:pt x="558759" y="619900"/>
                          </a:cubicBezTo>
                          <a:cubicBezTo>
                            <a:pt x="527659" y="374399"/>
                            <a:pt x="511473" y="138823"/>
                            <a:pt x="558759" y="0"/>
                          </a:cubicBezTo>
                          <a:close/>
                        </a:path>
                        <a:path w="1117518" h="1239799" fill="none" extrusionOk="0">
                          <a:moveTo>
                            <a:pt x="558759" y="0"/>
                          </a:moveTo>
                          <a:cubicBezTo>
                            <a:pt x="791039" y="33033"/>
                            <a:pt x="931182" y="133541"/>
                            <a:pt x="1060145" y="346288"/>
                          </a:cubicBezTo>
                          <a:cubicBezTo>
                            <a:pt x="1172601" y="536597"/>
                            <a:pt x="1115574" y="742368"/>
                            <a:pt x="1042119" y="930884"/>
                          </a:cubicBezTo>
                          <a:cubicBezTo>
                            <a:pt x="916415" y="1142791"/>
                            <a:pt x="750118" y="1227878"/>
                            <a:pt x="514090" y="1237816"/>
                          </a:cubicBezTo>
                        </a:path>
                      </a:pathLst>
                    </a:custGeom>
                    <ask:type>
                      <ask:lineSketchNone/>
                    </ask:type>
                  </ask:lineSketchStyleProps>
                </a:ext>
              </a:extLst>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cxnSp>
          <p:nvCxnSpPr>
            <p:cNvPr id="31" name="Gerader Verbinder 16">
              <a:extLst>
                <a:ext uri="{FF2B5EF4-FFF2-40B4-BE49-F238E27FC236}">
                  <a16:creationId xmlns:a16="http://schemas.microsoft.com/office/drawing/2014/main" id="{004F9D35-87DF-9D58-338B-6CDD5D020509}"/>
                </a:ext>
              </a:extLst>
            </p:cNvPr>
            <p:cNvCxnSpPr>
              <a:cxnSpLocks/>
            </p:cNvCxnSpPr>
            <p:nvPr/>
          </p:nvCxnSpPr>
          <p:spPr>
            <a:xfrm>
              <a:off x="2574283"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Gerader Verbinder 17">
              <a:extLst>
                <a:ext uri="{FF2B5EF4-FFF2-40B4-BE49-F238E27FC236}">
                  <a16:creationId xmlns:a16="http://schemas.microsoft.com/office/drawing/2014/main" id="{519E6837-465F-85DF-5720-06FE31A8E01C}"/>
                </a:ext>
              </a:extLst>
            </p:cNvPr>
            <p:cNvCxnSpPr>
              <a:cxnSpLocks/>
            </p:cNvCxnSpPr>
            <p:nvPr/>
          </p:nvCxnSpPr>
          <p:spPr>
            <a:xfrm>
              <a:off x="283165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Gerader Verbinder 18">
              <a:extLst>
                <a:ext uri="{FF2B5EF4-FFF2-40B4-BE49-F238E27FC236}">
                  <a16:creationId xmlns:a16="http://schemas.microsoft.com/office/drawing/2014/main" id="{237D3DCD-A446-B37F-766B-6126A2442367}"/>
                </a:ext>
              </a:extLst>
            </p:cNvPr>
            <p:cNvCxnSpPr>
              <a:cxnSpLocks/>
            </p:cNvCxnSpPr>
            <p:nvPr/>
          </p:nvCxnSpPr>
          <p:spPr>
            <a:xfrm>
              <a:off x="355981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Gerader Verbinder 29">
              <a:extLst>
                <a:ext uri="{FF2B5EF4-FFF2-40B4-BE49-F238E27FC236}">
                  <a16:creationId xmlns:a16="http://schemas.microsoft.com/office/drawing/2014/main" id="{B7B48139-B71D-4569-0F38-A0418D3E769E}"/>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feld 34">
              <a:extLst>
                <a:ext uri="{FF2B5EF4-FFF2-40B4-BE49-F238E27FC236}">
                  <a16:creationId xmlns:a16="http://schemas.microsoft.com/office/drawing/2014/main" id="{74D62BDF-35D4-FE8F-8C7E-075801E02354}"/>
                </a:ext>
              </a:extLst>
            </p:cNvPr>
            <p:cNvSpPr txBox="1"/>
            <p:nvPr/>
          </p:nvSpPr>
          <p:spPr>
            <a:xfrm>
              <a:off x="3864675" y="2210252"/>
              <a:ext cx="476221" cy="276999"/>
            </a:xfrm>
            <a:prstGeom prst="rect">
              <a:avLst/>
            </a:prstGeom>
            <a:noFill/>
          </p:spPr>
          <p:txBody>
            <a:bodyPr wrap="square" rtlCol="0">
              <a:spAutoFit/>
            </a:bodyPr>
            <a:lstStyle/>
            <a:p>
              <a:r>
                <a:rPr lang="de-DE" sz="1200" dirty="0">
                  <a:latin typeface="Comic Sans MS" panose="030F0702030302020204" pitchFamily="66" charset="0"/>
                </a:rPr>
                <a:t>1</a:t>
              </a:r>
              <a:r>
                <a:rPr lang="de-DE" sz="1200" dirty="0">
                  <a:solidFill>
                    <a:srgbClr val="FF0000"/>
                  </a:solidFill>
                  <a:latin typeface="Comic Sans MS" panose="030F0702030302020204" pitchFamily="66" charset="0"/>
                </a:rPr>
                <a:t>H</a:t>
              </a:r>
              <a:endParaRPr lang="de-DE" sz="1200" dirty="0">
                <a:solidFill>
                  <a:srgbClr val="00B0F0"/>
                </a:solidFill>
                <a:latin typeface="Comic Sans MS" panose="030F0702030302020204" pitchFamily="66" charset="0"/>
              </a:endParaRPr>
            </a:p>
          </p:txBody>
        </p:sp>
        <p:sp>
          <p:nvSpPr>
            <p:cNvPr id="36" name="Textfeld 35">
              <a:extLst>
                <a:ext uri="{FF2B5EF4-FFF2-40B4-BE49-F238E27FC236}">
                  <a16:creationId xmlns:a16="http://schemas.microsoft.com/office/drawing/2014/main" id="{116C3DB9-E92C-F0CC-8FFA-2E742FC93D8B}"/>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grpSp>
      <p:sp>
        <p:nvSpPr>
          <p:cNvPr id="37" name="Rechteck 36">
            <a:extLst>
              <a:ext uri="{FF2B5EF4-FFF2-40B4-BE49-F238E27FC236}">
                <a16:creationId xmlns:a16="http://schemas.microsoft.com/office/drawing/2014/main" id="{F258FB5B-A9F2-9BDE-E702-8E5500E33F5B}"/>
              </a:ext>
            </a:extLst>
          </p:cNvPr>
          <p:cNvSpPr/>
          <p:nvPr/>
        </p:nvSpPr>
        <p:spPr>
          <a:xfrm>
            <a:off x="3901252" y="2533204"/>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38" name="Tabelle 37">
            <a:extLst>
              <a:ext uri="{FF2B5EF4-FFF2-40B4-BE49-F238E27FC236}">
                <a16:creationId xmlns:a16="http://schemas.microsoft.com/office/drawing/2014/main" id="{8EA7167D-787C-C1C5-AF65-D5A7AC041F83}"/>
              </a:ext>
            </a:extLst>
          </p:cNvPr>
          <p:cNvGraphicFramePr>
            <a:graphicFrameLocks noGrp="1"/>
          </p:cNvGraphicFramePr>
          <p:nvPr/>
        </p:nvGraphicFramePr>
        <p:xfrm>
          <a:off x="3892658" y="2559882"/>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39" name="Gerade Verbindung 15">
            <a:extLst>
              <a:ext uri="{FF2B5EF4-FFF2-40B4-BE49-F238E27FC236}">
                <a16:creationId xmlns:a16="http://schemas.microsoft.com/office/drawing/2014/main" id="{4D9A5618-EE28-D4F6-C0D8-116DC7BD1833}"/>
              </a:ext>
            </a:extLst>
          </p:cNvPr>
          <p:cNvCxnSpPr>
            <a:cxnSpLocks/>
          </p:cNvCxnSpPr>
          <p:nvPr/>
        </p:nvCxnSpPr>
        <p:spPr>
          <a:xfrm>
            <a:off x="3926935" y="2870474"/>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
        <p:nvSpPr>
          <p:cNvPr id="11" name="Abgerundete rechteckige Legende 10">
            <a:extLst>
              <a:ext uri="{FF2B5EF4-FFF2-40B4-BE49-F238E27FC236}">
                <a16:creationId xmlns:a16="http://schemas.microsoft.com/office/drawing/2014/main" id="{08BB614E-2288-3C97-3ECD-1ED6FEC040CF}"/>
              </a:ext>
            </a:extLst>
          </p:cNvPr>
          <p:cNvSpPr/>
          <p:nvPr/>
        </p:nvSpPr>
        <p:spPr>
          <a:xfrm>
            <a:off x="1671211" y="4697625"/>
            <a:ext cx="3532160" cy="952983"/>
          </a:xfrm>
          <a:prstGeom prst="wedgeRoundRectCallout">
            <a:avLst>
              <a:gd name="adj1" fmla="val -56379"/>
              <a:gd name="adj2" fmla="val -6756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effectLst/>
                <a:latin typeface="Arial" panose="020B0604020202020204" pitchFamily="34" charset="0"/>
                <a:cs typeface="Arial" panose="020B0604020202020204" pitchFamily="34" charset="0"/>
              </a:rPr>
              <a:t>Wo siehst du den Minuenden und wo den Subtrahenden am Rechenstrich / in der Rechnung? </a:t>
            </a:r>
          </a:p>
        </p:txBody>
      </p:sp>
      <p:sp>
        <p:nvSpPr>
          <p:cNvPr id="12" name="Abgerundete rechteckige Legende 11">
            <a:extLst>
              <a:ext uri="{FF2B5EF4-FFF2-40B4-BE49-F238E27FC236}">
                <a16:creationId xmlns:a16="http://schemas.microsoft.com/office/drawing/2014/main" id="{3E9173F7-19B0-1BAC-3CFD-E32CAE966351}"/>
              </a:ext>
            </a:extLst>
          </p:cNvPr>
          <p:cNvSpPr/>
          <p:nvPr/>
        </p:nvSpPr>
        <p:spPr>
          <a:xfrm>
            <a:off x="5930694" y="1346579"/>
            <a:ext cx="3111912" cy="901699"/>
          </a:xfrm>
          <a:prstGeom prst="wedgeRoundRectCallout">
            <a:avLst>
              <a:gd name="adj1" fmla="val -51749"/>
              <a:gd name="adj2" fmla="val 6891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Wo erkennst du das Ergebnis (den Einer/Zehner/Hunderter)?</a:t>
            </a:r>
          </a:p>
        </p:txBody>
      </p:sp>
      <p:sp>
        <p:nvSpPr>
          <p:cNvPr id="13" name="Abgerundete rechteckige Legende 12">
            <a:extLst>
              <a:ext uri="{FF2B5EF4-FFF2-40B4-BE49-F238E27FC236}">
                <a16:creationId xmlns:a16="http://schemas.microsoft.com/office/drawing/2014/main" id="{BECE8928-7F25-6778-4768-06A7B9D4E4BE}"/>
              </a:ext>
            </a:extLst>
          </p:cNvPr>
          <p:cNvSpPr/>
          <p:nvPr/>
        </p:nvSpPr>
        <p:spPr>
          <a:xfrm>
            <a:off x="5962430" y="4630350"/>
            <a:ext cx="3083961" cy="952983"/>
          </a:xfrm>
          <a:prstGeom prst="wedgeRoundRectCallout">
            <a:avLst>
              <a:gd name="adj1" fmla="val -65677"/>
              <a:gd name="adj2" fmla="val -8283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Woran erkennst du, </a:t>
            </a:r>
            <a:r>
              <a:rPr lang="de-DE" sz="1600" dirty="0">
                <a:solidFill>
                  <a:schemeClr val="tx1"/>
                </a:solidFill>
                <a:effectLst/>
                <a:latin typeface="Arial" panose="020B0604020202020204" pitchFamily="34" charset="0"/>
                <a:cs typeface="Arial" panose="020B0604020202020204" pitchFamily="34" charset="0"/>
              </a:rPr>
              <a:t>dass du über den Hunderter gerechnet hast? </a:t>
            </a:r>
            <a:endParaRPr lang="de-DE" sz="1600" dirty="0">
              <a:solidFill>
                <a:schemeClr val="tx1"/>
              </a:solidFill>
              <a:latin typeface="Arial" panose="020B0604020202020204" pitchFamily="34" charset="0"/>
              <a:cs typeface="Arial" panose="020B0604020202020204" pitchFamily="34" charset="0"/>
            </a:endParaRPr>
          </a:p>
        </p:txBody>
      </p:sp>
      <p:sp>
        <p:nvSpPr>
          <p:cNvPr id="14" name="Abgerundete rechteckige Legende 13">
            <a:extLst>
              <a:ext uri="{FF2B5EF4-FFF2-40B4-BE49-F238E27FC236}">
                <a16:creationId xmlns:a16="http://schemas.microsoft.com/office/drawing/2014/main" id="{A3802FDE-85B3-DBE7-EA36-8855617ADA21}"/>
              </a:ext>
            </a:extLst>
          </p:cNvPr>
          <p:cNvSpPr/>
          <p:nvPr/>
        </p:nvSpPr>
        <p:spPr>
          <a:xfrm>
            <a:off x="4753420" y="5732683"/>
            <a:ext cx="3041066" cy="692958"/>
          </a:xfrm>
          <a:prstGeom prst="wedgeRoundRectCallout">
            <a:avLst>
              <a:gd name="adj1" fmla="val -32730"/>
              <a:gd name="adj2" fmla="val -11838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Wo erkennst du, dass man … rechnet</a:t>
            </a:r>
            <a:r>
              <a:rPr lang="de-DE" dirty="0">
                <a:solidFill>
                  <a:schemeClr val="tx1"/>
                </a:solidFill>
                <a:latin typeface="Arial" panose="020B0604020202020204" pitchFamily="34" charset="0"/>
                <a:cs typeface="Arial" panose="020B0604020202020204" pitchFamily="34" charset="0"/>
              </a:rPr>
              <a:t>?</a:t>
            </a:r>
            <a:endParaRPr lang="de-DE" sz="1600" dirty="0">
              <a:solidFill>
                <a:schemeClr val="tx1"/>
              </a:solidFill>
              <a:latin typeface="Arial" panose="020B0604020202020204" pitchFamily="34" charset="0"/>
              <a:cs typeface="Arial" panose="020B0604020202020204" pitchFamily="34" charset="0"/>
            </a:endParaRPr>
          </a:p>
        </p:txBody>
      </p:sp>
      <p:sp>
        <p:nvSpPr>
          <p:cNvPr id="18" name="Titel 1">
            <a:extLst>
              <a:ext uri="{FF2B5EF4-FFF2-40B4-BE49-F238E27FC236}">
                <a16:creationId xmlns:a16="http://schemas.microsoft.com/office/drawing/2014/main" id="{73473C0F-8B3C-8814-84AA-BCB694254B11}"/>
              </a:ext>
            </a:extLst>
          </p:cNvPr>
          <p:cNvSpPr>
            <a:spLocks noGrp="1"/>
          </p:cNvSpPr>
          <p:nvPr>
            <p:ph type="title"/>
          </p:nvPr>
        </p:nvSpPr>
        <p:spPr>
          <a:xfrm>
            <a:off x="1096423" y="382774"/>
            <a:ext cx="7728922" cy="603704"/>
          </a:xfrm>
        </p:spPr>
        <p:txBody>
          <a:bodyPr>
            <a:normAutofit fontScale="90000"/>
          </a:bodyPr>
          <a:lstStyle/>
          <a:p>
            <a:r>
              <a:rPr lang="de-DE" dirty="0"/>
              <a:t>Gemeinsamkeiten und Unterschiede entdecken</a:t>
            </a:r>
          </a:p>
        </p:txBody>
      </p:sp>
      <p:sp>
        <p:nvSpPr>
          <p:cNvPr id="2" name="Dreieck 1">
            <a:extLst>
              <a:ext uri="{FF2B5EF4-FFF2-40B4-BE49-F238E27FC236}">
                <a16:creationId xmlns:a16="http://schemas.microsoft.com/office/drawing/2014/main" id="{C3161ACD-8C05-4469-6A24-4C0B19F871D6}"/>
              </a:ext>
            </a:extLst>
          </p:cNvPr>
          <p:cNvSpPr/>
          <p:nvPr/>
        </p:nvSpPr>
        <p:spPr>
          <a:xfrm rot="10315083">
            <a:off x="3238109" y="3532958"/>
            <a:ext cx="104471" cy="7840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Dreieck 3">
            <a:extLst>
              <a:ext uri="{FF2B5EF4-FFF2-40B4-BE49-F238E27FC236}">
                <a16:creationId xmlns:a16="http://schemas.microsoft.com/office/drawing/2014/main" id="{02C6DADA-08EB-4ABF-81DD-6AD206E37245}"/>
              </a:ext>
            </a:extLst>
          </p:cNvPr>
          <p:cNvSpPr/>
          <p:nvPr/>
        </p:nvSpPr>
        <p:spPr>
          <a:xfrm rot="10585481">
            <a:off x="2265017" y="3528410"/>
            <a:ext cx="104471" cy="78407"/>
          </a:xfrm>
          <a:prstGeom prst="triangl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reieck 4">
            <a:extLst>
              <a:ext uri="{FF2B5EF4-FFF2-40B4-BE49-F238E27FC236}">
                <a16:creationId xmlns:a16="http://schemas.microsoft.com/office/drawing/2014/main" id="{FC2F5BF5-26B8-6DDC-B67B-2951F971EDA5}"/>
              </a:ext>
            </a:extLst>
          </p:cNvPr>
          <p:cNvSpPr/>
          <p:nvPr/>
        </p:nvSpPr>
        <p:spPr>
          <a:xfrm rot="10800000">
            <a:off x="1542164" y="3523951"/>
            <a:ext cx="104471" cy="78407"/>
          </a:xfrm>
          <a:prstGeom prst="triangl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77D2A04-21DA-CD15-5C75-1827FAED273F}"/>
              </a:ext>
            </a:extLst>
          </p:cNvPr>
          <p:cNvSpPr/>
          <p:nvPr/>
        </p:nvSpPr>
        <p:spPr>
          <a:xfrm>
            <a:off x="6609014" y="2340944"/>
            <a:ext cx="1656000" cy="16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40" name="Tabelle 39">
            <a:extLst>
              <a:ext uri="{FF2B5EF4-FFF2-40B4-BE49-F238E27FC236}">
                <a16:creationId xmlns:a16="http://schemas.microsoft.com/office/drawing/2014/main" id="{61A3D5DC-E6D2-640C-A533-B7D7F824701D}"/>
              </a:ext>
            </a:extLst>
          </p:cNvPr>
          <p:cNvGraphicFramePr>
            <a:graphicFrameLocks noGrp="1"/>
          </p:cNvGraphicFramePr>
          <p:nvPr>
            <p:extLst>
              <p:ext uri="{D42A27DB-BD31-4B8C-83A1-F6EECF244321}">
                <p14:modId xmlns:p14="http://schemas.microsoft.com/office/powerpoint/2010/main" val="3139035384"/>
              </p:ext>
            </p:extLst>
          </p:nvPr>
        </p:nvGraphicFramePr>
        <p:xfrm>
          <a:off x="6789014" y="2520944"/>
          <a:ext cx="1296000" cy="1296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940086900"/>
                    </a:ext>
                  </a:extLst>
                </a:gridCol>
                <a:gridCol w="324000">
                  <a:extLst>
                    <a:ext uri="{9D8B030D-6E8A-4147-A177-3AD203B41FA5}">
                      <a16:colId xmlns:a16="http://schemas.microsoft.com/office/drawing/2014/main" val="3272495480"/>
                    </a:ext>
                  </a:extLst>
                </a:gridCol>
                <a:gridCol w="324000">
                  <a:extLst>
                    <a:ext uri="{9D8B030D-6E8A-4147-A177-3AD203B41FA5}">
                      <a16:colId xmlns:a16="http://schemas.microsoft.com/office/drawing/2014/main" val="1643206905"/>
                    </a:ext>
                  </a:extLst>
                </a:gridCol>
                <a:gridCol w="324000">
                  <a:extLst>
                    <a:ext uri="{9D8B030D-6E8A-4147-A177-3AD203B41FA5}">
                      <a16:colId xmlns:a16="http://schemas.microsoft.com/office/drawing/2014/main" val="540657573"/>
                    </a:ext>
                  </a:extLst>
                </a:gridCol>
              </a:tblGrid>
              <a:tr h="324000">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24000">
                <a:tc>
                  <a:txBody>
                    <a:bodyPr/>
                    <a:lstStyle/>
                    <a:p>
                      <a:pPr algn="ctr"/>
                      <a:r>
                        <a:rPr lang="de-DE" sz="1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41" name="Gerade Verbindung 15">
            <a:extLst>
              <a:ext uri="{FF2B5EF4-FFF2-40B4-BE49-F238E27FC236}">
                <a16:creationId xmlns:a16="http://schemas.microsoft.com/office/drawing/2014/main" id="{DBE4001F-3235-02EE-D8FC-CE4A1D04099A}"/>
              </a:ext>
            </a:extLst>
          </p:cNvPr>
          <p:cNvCxnSpPr>
            <a:cxnSpLocks/>
          </p:cNvCxnSpPr>
          <p:nvPr/>
        </p:nvCxnSpPr>
        <p:spPr>
          <a:xfrm>
            <a:off x="6807014" y="3498175"/>
            <a:ext cx="1260000" cy="0"/>
          </a:xfrm>
          <a:prstGeom prst="line">
            <a:avLst/>
          </a:prstGeom>
          <a:ln w="28575" cap="sq" cmpd="sng"/>
        </p:spPr>
        <p:style>
          <a:lnRef idx="3">
            <a:schemeClr val="dk1"/>
          </a:lnRef>
          <a:fillRef idx="0">
            <a:schemeClr val="dk1"/>
          </a:fillRef>
          <a:effectRef idx="2">
            <a:schemeClr val="dk1"/>
          </a:effectRef>
          <a:fontRef idx="minor">
            <a:schemeClr val="tx1"/>
          </a:fontRef>
        </p:style>
      </p:cxnSp>
      <p:sp>
        <p:nvSpPr>
          <p:cNvPr id="42" name="Textfeld 41">
            <a:extLst>
              <a:ext uri="{FF2B5EF4-FFF2-40B4-BE49-F238E27FC236}">
                <a16:creationId xmlns:a16="http://schemas.microsoft.com/office/drawing/2014/main" id="{BA0FF0BD-2E2E-A825-676C-E13DB7C186C6}"/>
              </a:ext>
            </a:extLst>
          </p:cNvPr>
          <p:cNvSpPr txBox="1"/>
          <p:nvPr/>
        </p:nvSpPr>
        <p:spPr>
          <a:xfrm>
            <a:off x="7090430" y="3304216"/>
            <a:ext cx="204219" cy="246221"/>
          </a:xfrm>
          <a:prstGeom prst="rect">
            <a:avLst/>
          </a:prstGeom>
          <a:noFill/>
          <a:ln>
            <a:noFill/>
          </a:ln>
        </p:spPr>
        <p:txBody>
          <a:bodyPr wrap="square" rtlCol="0">
            <a:spAutoFit/>
          </a:bodyPr>
          <a:lstStyle/>
          <a:p>
            <a:r>
              <a:rPr lang="de-DE" sz="1000" dirty="0">
                <a:latin typeface="Comic Sans MS" panose="030F0702030302020204" pitchFamily="66" charset="0"/>
              </a:rPr>
              <a:t>1</a:t>
            </a:r>
          </a:p>
        </p:txBody>
      </p:sp>
    </p:spTree>
    <p:extLst>
      <p:ext uri="{BB962C8B-B14F-4D97-AF65-F5344CB8AC3E}">
        <p14:creationId xmlns:p14="http://schemas.microsoft.com/office/powerpoint/2010/main" val="1679786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Anwenden und sicher rechnen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PRODUKTIVE ÜBUNGSFORMATE</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17</a:t>
            </a:fld>
            <a:endParaRPr lang="de-DE" dirty="0"/>
          </a:p>
        </p:txBody>
      </p:sp>
      <p:pic>
        <p:nvPicPr>
          <p:cNvPr id="7" name="Grafik 6">
            <a:extLst>
              <a:ext uri="{FF2B5EF4-FFF2-40B4-BE49-F238E27FC236}">
                <a16:creationId xmlns:a16="http://schemas.microsoft.com/office/drawing/2014/main" id="{14F50868-0934-C836-ADB2-904AF8D610F0}"/>
              </a:ext>
            </a:extLst>
          </p:cNvPr>
          <p:cNvPicPr>
            <a:picLocks noChangeAspect="1"/>
          </p:cNvPicPr>
          <p:nvPr/>
        </p:nvPicPr>
        <p:blipFill>
          <a:blip r:embed="rId3"/>
          <a:stretch>
            <a:fillRect/>
          </a:stretch>
        </p:blipFill>
        <p:spPr>
          <a:xfrm>
            <a:off x="1290431" y="1890137"/>
            <a:ext cx="2756679" cy="3744000"/>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F99C28AF-D293-38E6-6CCC-0BDBFFAF4A84}"/>
              </a:ext>
            </a:extLst>
          </p:cNvPr>
          <p:cNvPicPr>
            <a:picLocks noChangeAspect="1"/>
          </p:cNvPicPr>
          <p:nvPr/>
        </p:nvPicPr>
        <p:blipFill rotWithShape="1">
          <a:blip r:embed="rId4"/>
          <a:srcRect l="2655" r="7121"/>
          <a:stretch/>
        </p:blipFill>
        <p:spPr>
          <a:xfrm>
            <a:off x="4629954" y="1919970"/>
            <a:ext cx="2756679" cy="3744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00737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07BED4A-A214-5060-D7C4-207B5382514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53FDB43B-B819-DED8-2C70-E91B74E38E49}"/>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2" name="Titel 1">
            <a:extLst>
              <a:ext uri="{FF2B5EF4-FFF2-40B4-BE49-F238E27FC236}">
                <a16:creationId xmlns:a16="http://schemas.microsoft.com/office/drawing/2014/main" id="{3FF28DC1-E2C5-0A34-E72D-37E83D8590E1}"/>
              </a:ext>
            </a:extLst>
          </p:cNvPr>
          <p:cNvSpPr>
            <a:spLocks noGrp="1"/>
          </p:cNvSpPr>
          <p:nvPr>
            <p:ph type="title"/>
          </p:nvPr>
        </p:nvSpPr>
        <p:spPr/>
        <p:txBody>
          <a:bodyPr/>
          <a:lstStyle/>
          <a:p>
            <a:r>
              <a:rPr lang="de-DE" dirty="0"/>
              <a:t>Aktivität zum Ausprobieren</a:t>
            </a:r>
          </a:p>
        </p:txBody>
      </p:sp>
      <p:pic>
        <p:nvPicPr>
          <p:cNvPr id="7" name="Grafik 6">
            <a:extLst>
              <a:ext uri="{FF2B5EF4-FFF2-40B4-BE49-F238E27FC236}">
                <a16:creationId xmlns:a16="http://schemas.microsoft.com/office/drawing/2014/main" id="{F1528D48-BE42-EEAD-A60D-B5FB8FF67FF3}"/>
              </a:ext>
            </a:extLst>
          </p:cNvPr>
          <p:cNvPicPr>
            <a:picLocks noChangeAspect="1"/>
          </p:cNvPicPr>
          <p:nvPr/>
        </p:nvPicPr>
        <p:blipFill rotWithShape="1">
          <a:blip r:embed="rId3"/>
          <a:srcRect l="33230"/>
          <a:stretch/>
        </p:blipFill>
        <p:spPr>
          <a:xfrm>
            <a:off x="580260" y="3344612"/>
            <a:ext cx="5905692" cy="2527087"/>
          </a:xfrm>
          <a:prstGeom prst="rect">
            <a:avLst/>
          </a:prstGeom>
        </p:spPr>
      </p:pic>
      <p:pic>
        <p:nvPicPr>
          <p:cNvPr id="8" name="Grafik 7">
            <a:extLst>
              <a:ext uri="{FF2B5EF4-FFF2-40B4-BE49-F238E27FC236}">
                <a16:creationId xmlns:a16="http://schemas.microsoft.com/office/drawing/2014/main" id="{66CF0138-CC00-FA7E-5358-BD5E0C30D3ED}"/>
              </a:ext>
            </a:extLst>
          </p:cNvPr>
          <p:cNvPicPr>
            <a:picLocks noChangeAspect="1"/>
          </p:cNvPicPr>
          <p:nvPr/>
        </p:nvPicPr>
        <p:blipFill>
          <a:blip r:embed="rId4"/>
          <a:stretch>
            <a:fillRect/>
          </a:stretch>
        </p:blipFill>
        <p:spPr>
          <a:xfrm>
            <a:off x="6570885" y="4076164"/>
            <a:ext cx="2165626" cy="1063981"/>
          </a:xfrm>
          <a:prstGeom prst="rect">
            <a:avLst/>
          </a:prstGeom>
        </p:spPr>
      </p:pic>
      <p:sp>
        <p:nvSpPr>
          <p:cNvPr id="9" name="Textfeld 8">
            <a:extLst>
              <a:ext uri="{FF2B5EF4-FFF2-40B4-BE49-F238E27FC236}">
                <a16:creationId xmlns:a16="http://schemas.microsoft.com/office/drawing/2014/main" id="{29DEB1D5-4899-A29F-D6FD-7C50099E382E}"/>
              </a:ext>
            </a:extLst>
          </p:cNvPr>
          <p:cNvSpPr txBox="1"/>
          <p:nvPr/>
        </p:nvSpPr>
        <p:spPr>
          <a:xfrm>
            <a:off x="580260" y="2187767"/>
            <a:ext cx="5877690" cy="923330"/>
          </a:xfrm>
          <a:prstGeom prst="rect">
            <a:avLst/>
          </a:prstGeom>
          <a:solidFill>
            <a:schemeClr val="accent5">
              <a:lumMod val="20000"/>
              <a:lumOff val="80000"/>
            </a:schemeClr>
          </a:solidFill>
        </p:spPr>
        <p:txBody>
          <a:bodyPr wrap="square" rtlCol="0">
            <a:spAutoFit/>
          </a:bodyPr>
          <a:lstStyle/>
          <a:p>
            <a:r>
              <a:rPr lang="de-DE" dirty="0">
                <a:solidFill>
                  <a:schemeClr val="tx1"/>
                </a:solidFill>
                <a:latin typeface="Comic Sans MS" panose="030F0902030302020204" pitchFamily="66" charset="0"/>
              </a:rPr>
              <a:t>Kannst du den Fehler finden? </a:t>
            </a:r>
          </a:p>
          <a:p>
            <a:r>
              <a:rPr lang="de-DE" dirty="0">
                <a:solidFill>
                  <a:schemeClr val="tx1"/>
                </a:solidFill>
                <a:latin typeface="Comic Sans MS" panose="030F0902030302020204" pitchFamily="66" charset="0"/>
              </a:rPr>
              <a:t>Erkläre und zeige am Material, worauf die Kinder achten müssen.</a:t>
            </a:r>
            <a:endParaRPr lang="de-DE" dirty="0">
              <a:solidFill>
                <a:schemeClr val="tx1"/>
              </a:solidFill>
              <a:effectLst/>
              <a:latin typeface="Comic Sans MS" panose="030F0902030302020204" pitchFamily="66" charset="0"/>
            </a:endParaRPr>
          </a:p>
        </p:txBody>
      </p:sp>
      <p:sp>
        <p:nvSpPr>
          <p:cNvPr id="10" name="Abgerundete rechteckige Legende 9">
            <a:extLst>
              <a:ext uri="{FF2B5EF4-FFF2-40B4-BE49-F238E27FC236}">
                <a16:creationId xmlns:a16="http://schemas.microsoft.com/office/drawing/2014/main" id="{45EAB0EA-FBAA-E3EE-E801-F74866788667}"/>
              </a:ext>
            </a:extLst>
          </p:cNvPr>
          <p:cNvSpPr/>
          <p:nvPr/>
        </p:nvSpPr>
        <p:spPr>
          <a:xfrm>
            <a:off x="6512287" y="2199127"/>
            <a:ext cx="2051453" cy="1046747"/>
          </a:xfrm>
          <a:prstGeom prst="wedgeRoundRectCallout">
            <a:avLst>
              <a:gd name="adj1" fmla="val -67374"/>
              <a:gd name="adj2" fmla="val 7381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Hier stimmt doch was nicht?</a:t>
            </a:r>
          </a:p>
        </p:txBody>
      </p:sp>
      <p:sp>
        <p:nvSpPr>
          <p:cNvPr id="3" name="Textplatzhalter 2">
            <a:extLst>
              <a:ext uri="{FF2B5EF4-FFF2-40B4-BE49-F238E27FC236}">
                <a16:creationId xmlns:a16="http://schemas.microsoft.com/office/drawing/2014/main" id="{8F42D2D1-4891-79C2-D866-8B0464D1A94B}"/>
              </a:ext>
            </a:extLst>
          </p:cNvPr>
          <p:cNvSpPr txBox="1">
            <a:spLocks/>
          </p:cNvSpPr>
          <p:nvPr/>
        </p:nvSpPr>
        <p:spPr>
          <a:xfrm>
            <a:off x="556689" y="1227732"/>
            <a:ext cx="8325320" cy="509628"/>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rPr>
              <a:t>FEHLER FINDEN UND MIT MATERIAL ERKLÄREN</a:t>
            </a:r>
          </a:p>
        </p:txBody>
      </p:sp>
    </p:spTree>
    <p:extLst>
      <p:ext uri="{BB962C8B-B14F-4D97-AF65-F5344CB8AC3E}">
        <p14:creationId xmlns:p14="http://schemas.microsoft.com/office/powerpoint/2010/main" val="367339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E5D991-2E7A-15A5-BA44-CB02C0DF5792}"/>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07B09C60-BEE7-81C3-2F46-AA7C0C1F9690}"/>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4" name="Textplatzhalter 3">
            <a:extLst>
              <a:ext uri="{FF2B5EF4-FFF2-40B4-BE49-F238E27FC236}">
                <a16:creationId xmlns:a16="http://schemas.microsoft.com/office/drawing/2014/main" id="{B6295AF4-20B8-5961-F287-2FDA8FD5699C}"/>
              </a:ext>
            </a:extLst>
          </p:cNvPr>
          <p:cNvSpPr>
            <a:spLocks noGrp="1"/>
          </p:cNvSpPr>
          <p:nvPr>
            <p:ph type="body" sz="quarter" idx="13"/>
          </p:nvPr>
        </p:nvSpPr>
        <p:spPr>
          <a:xfrm>
            <a:off x="1096422" y="4965010"/>
            <a:ext cx="8299037" cy="1602015"/>
          </a:xfrm>
        </p:spPr>
        <p:txBody>
          <a:bodyPr/>
          <a:lstStyle/>
          <a:p>
            <a:pPr marL="342900" indent="-342900">
              <a:buFont typeface="Arial" panose="020B0604020202020204" pitchFamily="34" charset="0"/>
              <a:buChar char="•"/>
            </a:pPr>
            <a:r>
              <a:rPr lang="de-DE" sz="2100" dirty="0"/>
              <a:t>Welche Beobachtungen könnt ihr machen?</a:t>
            </a:r>
          </a:p>
          <a:p>
            <a:pPr marL="342900" indent="-342900">
              <a:buFont typeface="Arial" panose="020B0604020202020204" pitchFamily="34" charset="0"/>
              <a:buChar char="•"/>
            </a:pPr>
            <a:r>
              <a:rPr lang="de-DE" sz="2100" dirty="0"/>
              <a:t>Was bedeutet </a:t>
            </a:r>
            <a:r>
              <a:rPr lang="de-DE" sz="2100"/>
              <a:t>das für </a:t>
            </a:r>
            <a:r>
              <a:rPr lang="de-DE" sz="2100" dirty="0"/>
              <a:t>euren Unterricht / die Weiterarbeit/? </a:t>
            </a:r>
          </a:p>
          <a:p>
            <a:endParaRPr lang="de-DE" dirty="0"/>
          </a:p>
        </p:txBody>
      </p:sp>
      <p:sp>
        <p:nvSpPr>
          <p:cNvPr id="5" name="Textplatzhalter 4">
            <a:extLst>
              <a:ext uri="{FF2B5EF4-FFF2-40B4-BE49-F238E27FC236}">
                <a16:creationId xmlns:a16="http://schemas.microsoft.com/office/drawing/2014/main" id="{B232B9DD-B50E-958F-D096-3E4A29D5BF74}"/>
              </a:ext>
            </a:extLst>
          </p:cNvPr>
          <p:cNvSpPr>
            <a:spLocks noGrp="1"/>
          </p:cNvSpPr>
          <p:nvPr>
            <p:ph type="body" sz="quarter" idx="14"/>
          </p:nvPr>
        </p:nvSpPr>
        <p:spPr>
          <a:xfrm>
            <a:off x="1763316" y="1660386"/>
            <a:ext cx="5551884" cy="1043057"/>
          </a:xfrm>
        </p:spPr>
        <p:txBody>
          <a:bodyPr>
            <a:noAutofit/>
          </a:bodyPr>
          <a:lstStyle/>
          <a:p>
            <a:pPr marL="0" indent="0">
              <a:buNone/>
            </a:pPr>
            <a:r>
              <a:rPr lang="de-DE" dirty="0"/>
              <a:t>Führt die Aktivität „Fehler finden“ mit eurer Lerngruppe durch. </a:t>
            </a:r>
          </a:p>
        </p:txBody>
      </p:sp>
      <p:sp>
        <p:nvSpPr>
          <p:cNvPr id="6" name="Titel 5">
            <a:extLst>
              <a:ext uri="{FF2B5EF4-FFF2-40B4-BE49-F238E27FC236}">
                <a16:creationId xmlns:a16="http://schemas.microsoft.com/office/drawing/2014/main" id="{76AA4EC7-4E0E-42FA-A9ED-32271A03CF69}"/>
              </a:ext>
            </a:extLst>
          </p:cNvPr>
          <p:cNvSpPr>
            <a:spLocks noGrp="1"/>
          </p:cNvSpPr>
          <p:nvPr>
            <p:ph type="title"/>
          </p:nvPr>
        </p:nvSpPr>
        <p:spPr/>
        <p:txBody>
          <a:bodyPr/>
          <a:lstStyle/>
          <a:p>
            <a:r>
              <a:rPr lang="de-DE" dirty="0"/>
              <a:t>Probiert es aus!</a:t>
            </a:r>
          </a:p>
        </p:txBody>
      </p:sp>
      <p:pic>
        <p:nvPicPr>
          <p:cNvPr id="7" name="Grafik 6">
            <a:extLst>
              <a:ext uri="{FF2B5EF4-FFF2-40B4-BE49-F238E27FC236}">
                <a16:creationId xmlns:a16="http://schemas.microsoft.com/office/drawing/2014/main" id="{C245A273-EE4E-79F2-AB61-1A81237E563F}"/>
              </a:ext>
            </a:extLst>
          </p:cNvPr>
          <p:cNvPicPr>
            <a:picLocks noChangeAspect="1"/>
          </p:cNvPicPr>
          <p:nvPr/>
        </p:nvPicPr>
        <p:blipFill rotWithShape="1">
          <a:blip r:embed="rId3"/>
          <a:srcRect l="33230"/>
          <a:stretch/>
        </p:blipFill>
        <p:spPr>
          <a:xfrm>
            <a:off x="5563722" y="2647470"/>
            <a:ext cx="3373999" cy="1443758"/>
          </a:xfrm>
          <a:prstGeom prst="rect">
            <a:avLst/>
          </a:prstGeom>
        </p:spPr>
      </p:pic>
      <p:sp>
        <p:nvSpPr>
          <p:cNvPr id="8" name="Textfeld 7">
            <a:extLst>
              <a:ext uri="{FF2B5EF4-FFF2-40B4-BE49-F238E27FC236}">
                <a16:creationId xmlns:a16="http://schemas.microsoft.com/office/drawing/2014/main" id="{17C685BE-FE5D-7C19-A01C-188BD2662761}"/>
              </a:ext>
            </a:extLst>
          </p:cNvPr>
          <p:cNvSpPr txBox="1"/>
          <p:nvPr/>
        </p:nvSpPr>
        <p:spPr>
          <a:xfrm>
            <a:off x="1789043" y="2859827"/>
            <a:ext cx="3995531" cy="1892826"/>
          </a:xfrm>
          <a:prstGeom prst="rect">
            <a:avLst/>
          </a:prstGeom>
          <a:noFill/>
        </p:spPr>
        <p:txBody>
          <a:bodyPr wrap="square" rtlCol="0">
            <a:spAutoFit/>
          </a:bodyPr>
          <a:lstStyle/>
          <a:p>
            <a:pPr>
              <a:lnSpc>
                <a:spcPct val="150000"/>
              </a:lnSpc>
            </a:pPr>
            <a:r>
              <a:rPr lang="de-DE" sz="2200" dirty="0">
                <a:latin typeface="Arial" panose="020B0604020202020204" pitchFamily="34" charset="0"/>
                <a:cs typeface="Arial" panose="020B0604020202020204" pitchFamily="34" charset="0"/>
              </a:rPr>
              <a:t>Nutzt zur Vorbereitung den Planungsbogen mit  Anregungen zur Adaption.</a:t>
            </a:r>
          </a:p>
          <a:p>
            <a:endParaRPr lang="de-DE" dirty="0"/>
          </a:p>
        </p:txBody>
      </p:sp>
    </p:spTree>
    <p:extLst>
      <p:ext uri="{BB962C8B-B14F-4D97-AF65-F5344CB8AC3E}">
        <p14:creationId xmlns:p14="http://schemas.microsoft.com/office/powerpoint/2010/main" val="1806884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A244B1B-0352-FB81-D151-7234D5A263F5}"/>
              </a:ext>
            </a:extLst>
          </p:cNvPr>
          <p:cNvSpPr>
            <a:spLocks noGrp="1"/>
          </p:cNvSpPr>
          <p:nvPr>
            <p:ph type="title"/>
          </p:nvPr>
        </p:nvSpPr>
        <p:spPr/>
        <p:txBody>
          <a:bodyPr/>
          <a:lstStyle/>
          <a:p>
            <a:r>
              <a:rPr lang="de-DE" dirty="0"/>
              <a:t>Weitere Hinweise</a:t>
            </a:r>
          </a:p>
        </p:txBody>
      </p:sp>
      <p:sp>
        <p:nvSpPr>
          <p:cNvPr id="9" name="Textplatzhalter 8">
            <a:extLst>
              <a:ext uri="{FF2B5EF4-FFF2-40B4-BE49-F238E27FC236}">
                <a16:creationId xmlns:a16="http://schemas.microsoft.com/office/drawing/2014/main" id="{578D2E45-83EE-4AA3-F7F8-8173B89325BA}"/>
              </a:ext>
            </a:extLst>
          </p:cNvPr>
          <p:cNvSpPr>
            <a:spLocks noGrp="1"/>
          </p:cNvSpPr>
          <p:nvPr>
            <p:ph type="body" sz="quarter" idx="13"/>
          </p:nvPr>
        </p:nvSpPr>
        <p:spPr/>
        <p:txBody>
          <a:bodyPr/>
          <a:lstStyle/>
          <a:p>
            <a:r>
              <a:rPr lang="de-DE" dirty="0"/>
              <a:t>DIGITALE PINNWAND</a:t>
            </a:r>
          </a:p>
        </p:txBody>
      </p:sp>
      <p:sp>
        <p:nvSpPr>
          <p:cNvPr id="5" name="Datumsplatzhalter 4">
            <a:extLst>
              <a:ext uri="{FF2B5EF4-FFF2-40B4-BE49-F238E27FC236}">
                <a16:creationId xmlns:a16="http://schemas.microsoft.com/office/drawing/2014/main" id="{B8CDEC5F-B743-6D2C-4C2D-C06EE751FB3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597077C-F3E1-4827-4CE5-BE9C34CF830E}"/>
              </a:ext>
            </a:extLst>
          </p:cNvPr>
          <p:cNvSpPr>
            <a:spLocks noGrp="1"/>
          </p:cNvSpPr>
          <p:nvPr>
            <p:ph type="sldNum" sz="quarter" idx="12"/>
          </p:nvPr>
        </p:nvSpPr>
        <p:spPr/>
        <p:txBody>
          <a:bodyPr/>
          <a:lstStyle/>
          <a:p>
            <a:fld id="{C3752B7C-18A9-864D-BBCB-54A9F41B5594}" type="slidenum">
              <a:rPr lang="de-DE" smtClean="0"/>
              <a:pPr/>
              <a:t>20</a:t>
            </a:fld>
            <a:endParaRPr lang="de-DE" dirty="0"/>
          </a:p>
        </p:txBody>
      </p:sp>
      <p:pic>
        <p:nvPicPr>
          <p:cNvPr id="2" name="Picture 2">
            <a:extLst>
              <a:ext uri="{FF2B5EF4-FFF2-40B4-BE49-F238E27FC236}">
                <a16:creationId xmlns:a16="http://schemas.microsoft.com/office/drawing/2014/main" id="{16133E07-1A7B-A721-8ECA-4CA250EF3E54}"/>
              </a:ext>
            </a:extLst>
          </p:cNvPr>
          <p:cNvPicPr>
            <a:picLocks noChangeAspect="1" noChangeArrowheads="1"/>
          </p:cNvPicPr>
          <p:nvPr/>
        </p:nvPicPr>
        <p:blipFill>
          <a:blip r:embed="rId3"/>
          <a:srcRect/>
          <a:stretch/>
        </p:blipFill>
        <p:spPr bwMode="auto">
          <a:xfrm>
            <a:off x="210599" y="1884598"/>
            <a:ext cx="6740059" cy="35280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F7293BED-82F0-A822-2486-298E1EB0B65E}"/>
              </a:ext>
            </a:extLst>
          </p:cNvPr>
          <p:cNvPicPr>
            <a:picLocks noChangeAspect="1"/>
          </p:cNvPicPr>
          <p:nvPr/>
        </p:nvPicPr>
        <p:blipFill>
          <a:blip r:embed="rId4"/>
          <a:srcRect/>
          <a:stretch/>
        </p:blipFill>
        <p:spPr>
          <a:xfrm>
            <a:off x="7174826" y="2765649"/>
            <a:ext cx="1769530" cy="1769530"/>
          </a:xfrm>
          <a:prstGeom prst="rect">
            <a:avLst/>
          </a:prstGeom>
        </p:spPr>
      </p:pic>
    </p:spTree>
    <p:extLst>
      <p:ext uri="{BB962C8B-B14F-4D97-AF65-F5344CB8AC3E}">
        <p14:creationId xmlns:p14="http://schemas.microsoft.com/office/powerpoint/2010/main" val="251715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31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72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fld id="{292A109E-56AA-D14A-AC22-1E2AFB454280}" type="datetime6">
              <a:rPr lang="de-DE" smtClean="0"/>
              <a:t>August 24</a:t>
            </a:fld>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3" name="Inhaltsplatzhalter 2"/>
          <p:cNvSpPr>
            <a:spLocks noGrp="1"/>
          </p:cNvSpPr>
          <p:nvPr>
            <p:ph idx="1"/>
          </p:nvPr>
        </p:nvSpPr>
        <p:spPr>
          <a:xfrm>
            <a:off x="580260" y="1267597"/>
            <a:ext cx="8158625" cy="4418617"/>
          </a:xfrm>
        </p:spPr>
        <p:txBody>
          <a:bodyPr/>
          <a:lstStyle/>
          <a:p>
            <a:pPr>
              <a:lnSpc>
                <a:spcPct val="100000"/>
              </a:lnSpc>
            </a:pPr>
            <a:r>
              <a:rPr lang="de-DE" sz="1400" dirty="0"/>
              <a:t>Götze, D., Selter, C. &amp; </a:t>
            </a:r>
            <a:r>
              <a:rPr lang="de-DE" sz="1400" dirty="0" err="1"/>
              <a:t>Zannetin</a:t>
            </a:r>
            <a:r>
              <a:rPr lang="de-DE" sz="1400" dirty="0"/>
              <a:t>, E. (2019). </a:t>
            </a:r>
            <a:r>
              <a:rPr lang="de-DE" sz="1400" i="1" dirty="0"/>
              <a:t>Das Kira-Buch. Kinder rechnen anders</a:t>
            </a:r>
            <a:r>
              <a:rPr lang="de-DE" sz="1400" dirty="0"/>
              <a:t>. Kallmeyer.</a:t>
            </a:r>
          </a:p>
          <a:p>
            <a:pPr>
              <a:lnSpc>
                <a:spcPct val="100000"/>
              </a:lnSpc>
            </a:pPr>
            <a:r>
              <a:rPr lang="de-DE" sz="1400" dirty="0">
                <a:ea typeface="Calibri" charset="0"/>
              </a:rPr>
              <a:t>Krauthausen, G. (1993). Kopfrechnen, halbschriftliches Rechnen, schriftliche Normalverfahren, Taschenrechner: Für eine Neubestimmung des Stellenwertes der vier Rechenmethoden, </a:t>
            </a:r>
            <a:r>
              <a:rPr lang="de-DE" sz="1400" i="1" dirty="0">
                <a:ea typeface="Calibri" charset="0"/>
              </a:rPr>
              <a:t>Journal für Mathematikdidaktik 14</a:t>
            </a:r>
            <a:r>
              <a:rPr lang="de-DE" sz="1400" dirty="0">
                <a:ea typeface="Calibri" charset="0"/>
              </a:rPr>
              <a:t>(3/4), 189–219.</a:t>
            </a:r>
          </a:p>
          <a:p>
            <a:pPr>
              <a:lnSpc>
                <a:spcPct val="100000"/>
              </a:lnSpc>
            </a:pPr>
            <a:r>
              <a:rPr lang="de-DE" sz="1400" dirty="0"/>
              <a:t>Ministerium für Schule und Bildung des Landes NRW (2021). </a:t>
            </a:r>
            <a:r>
              <a:rPr lang="de-DE" sz="1400" i="1" dirty="0"/>
              <a:t>Lehrpläne für die Primarstufe in Nordrhein-Westfalen</a:t>
            </a:r>
            <a:r>
              <a:rPr lang="de-DE" sz="1400" dirty="0"/>
              <a:t>. https://</a:t>
            </a:r>
            <a:r>
              <a:rPr lang="de-DE" sz="1400" dirty="0" err="1"/>
              <a:t>www.schulentwicklung.nrw.de</a:t>
            </a:r>
            <a:r>
              <a:rPr lang="de-DE" sz="1400" dirty="0"/>
              <a:t>/</a:t>
            </a:r>
            <a:r>
              <a:rPr lang="de-DE" sz="1400" dirty="0" err="1"/>
              <a:t>lehrplaene</a:t>
            </a:r>
            <a:r>
              <a:rPr lang="de-DE" sz="1400" dirty="0"/>
              <a:t>/</a:t>
            </a:r>
            <a:r>
              <a:rPr lang="de-DE" sz="1400" dirty="0" err="1"/>
              <a:t>upload</a:t>
            </a:r>
            <a:r>
              <a:rPr lang="de-DE" sz="1400" dirty="0"/>
              <a:t>/</a:t>
            </a:r>
            <a:r>
              <a:rPr lang="de-DE" sz="1400" dirty="0" err="1"/>
              <a:t>klp_PS</a:t>
            </a:r>
            <a:r>
              <a:rPr lang="de-DE" sz="1400" dirty="0"/>
              <a:t>/ps_lp_sammelband_2021_08_02.pdf </a:t>
            </a:r>
          </a:p>
          <a:p>
            <a:pPr>
              <a:lnSpc>
                <a:spcPct val="100000"/>
              </a:lnSpc>
            </a:pPr>
            <a:r>
              <a:rPr lang="de-DE" sz="1400" dirty="0"/>
              <a:t>Padberg, F. &amp; Benz, C. (2021). </a:t>
            </a:r>
            <a:r>
              <a:rPr lang="de-DE" sz="1400" i="1" dirty="0"/>
              <a:t>Didaktik der Arithmetik. Fundiert, vielseitig, praxisnah</a:t>
            </a:r>
            <a:r>
              <a:rPr lang="de-DE" sz="1400" dirty="0"/>
              <a:t> (5. Aufl.). Springer Spektrum.</a:t>
            </a:r>
          </a:p>
          <a:p>
            <a:pPr>
              <a:lnSpc>
                <a:spcPct val="100000"/>
              </a:lnSpc>
            </a:pPr>
            <a:r>
              <a:rPr lang="de-DE" sz="1400" dirty="0"/>
              <a:t>Selter, C. &amp; </a:t>
            </a:r>
            <a:r>
              <a:rPr lang="de-DE" sz="1400" dirty="0" err="1"/>
              <a:t>Zannetin</a:t>
            </a:r>
            <a:r>
              <a:rPr lang="de-DE" sz="1400" dirty="0"/>
              <a:t>, E. (2019). </a:t>
            </a:r>
            <a:r>
              <a:rPr lang="de-DE" sz="1400" i="1" dirty="0"/>
              <a:t>Mathematik unterrichten in der Grundschule </a:t>
            </a:r>
            <a:r>
              <a:rPr lang="de-DE" sz="1400" dirty="0"/>
              <a:t>(2. Aufl.)</a:t>
            </a:r>
            <a:r>
              <a:rPr lang="de-DE" sz="1400" i="1" dirty="0"/>
              <a:t>.</a:t>
            </a:r>
            <a:r>
              <a:rPr lang="de-DE" sz="1400" dirty="0"/>
              <a:t> Kallmeyer.</a:t>
            </a:r>
          </a:p>
        </p:txBody>
      </p:sp>
    </p:spTree>
    <p:extLst>
      <p:ext uri="{BB962C8B-B14F-4D97-AF65-F5344CB8AC3E}">
        <p14:creationId xmlns:p14="http://schemas.microsoft.com/office/powerpoint/2010/main" val="2733521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bgerundetes Rechteck 14">
            <a:extLst>
              <a:ext uri="{FF2B5EF4-FFF2-40B4-BE49-F238E27FC236}">
                <a16:creationId xmlns:a16="http://schemas.microsoft.com/office/drawing/2014/main" id="{A8590D0C-D2AE-BCFB-6C65-5434D44D5D08}"/>
              </a:ext>
            </a:extLst>
          </p:cNvPr>
          <p:cNvSpPr/>
          <p:nvPr/>
        </p:nvSpPr>
        <p:spPr>
          <a:xfrm>
            <a:off x="2720137" y="1332186"/>
            <a:ext cx="3703726" cy="2430727"/>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A164D656-93C0-EE01-0EE4-7A43EA7A8366}"/>
              </a:ext>
            </a:extLst>
          </p:cNvPr>
          <p:cNvPicPr>
            <a:picLocks noChangeAspect="1"/>
          </p:cNvPicPr>
          <p:nvPr/>
        </p:nvPicPr>
        <p:blipFill>
          <a:blip r:embed="rId3"/>
          <a:stretch>
            <a:fillRect/>
          </a:stretch>
        </p:blipFill>
        <p:spPr>
          <a:xfrm>
            <a:off x="7543335" y="4108622"/>
            <a:ext cx="1487384" cy="1998918"/>
          </a:xfrm>
          <a:prstGeom prst="rect">
            <a:avLst/>
          </a:prstGeom>
        </p:spPr>
      </p:pic>
      <p:pic>
        <p:nvPicPr>
          <p:cNvPr id="37" name="Grafik 36">
            <a:extLst>
              <a:ext uri="{FF2B5EF4-FFF2-40B4-BE49-F238E27FC236}">
                <a16:creationId xmlns:a16="http://schemas.microsoft.com/office/drawing/2014/main" id="{55D1E8F1-E031-B12C-CA50-F78C4C902FAA}"/>
              </a:ext>
            </a:extLst>
          </p:cNvPr>
          <p:cNvPicPr>
            <a:picLocks noChangeAspect="1"/>
          </p:cNvPicPr>
          <p:nvPr/>
        </p:nvPicPr>
        <p:blipFill>
          <a:blip r:embed="rId4"/>
          <a:stretch>
            <a:fillRect/>
          </a:stretch>
        </p:blipFill>
        <p:spPr>
          <a:xfrm flipH="1">
            <a:off x="113281" y="3978688"/>
            <a:ext cx="1108297" cy="1672329"/>
          </a:xfrm>
          <a:prstGeom prst="rect">
            <a:avLst/>
          </a:prstGeom>
        </p:spPr>
      </p:pic>
      <p:sp>
        <p:nvSpPr>
          <p:cNvPr id="21" name="Abgerundete rechteckige Legende 20">
            <a:extLst>
              <a:ext uri="{FF2B5EF4-FFF2-40B4-BE49-F238E27FC236}">
                <a16:creationId xmlns:a16="http://schemas.microsoft.com/office/drawing/2014/main" id="{79BCA678-1701-4E37-0D36-29057956A2BF}"/>
              </a:ext>
            </a:extLst>
          </p:cNvPr>
          <p:cNvSpPr/>
          <p:nvPr/>
        </p:nvSpPr>
        <p:spPr>
          <a:xfrm>
            <a:off x="5197724" y="4998591"/>
            <a:ext cx="1996576" cy="1108949"/>
          </a:xfrm>
          <a:prstGeom prst="wedgeRoundRectCallout">
            <a:avLst>
              <a:gd name="adj1" fmla="val 72821"/>
              <a:gd name="adj2" fmla="val -560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schreib das da so hin, weil das sonst nicht geht. </a:t>
            </a:r>
          </a:p>
        </p:txBody>
      </p:sp>
      <p:sp>
        <p:nvSpPr>
          <p:cNvPr id="22" name="Abgerundete rechteckige Legende 21">
            <a:extLst>
              <a:ext uri="{FF2B5EF4-FFF2-40B4-BE49-F238E27FC236}">
                <a16:creationId xmlns:a16="http://schemas.microsoft.com/office/drawing/2014/main" id="{F403130F-B6B7-918A-9FD4-FB733D9E6353}"/>
              </a:ext>
            </a:extLst>
          </p:cNvPr>
          <p:cNvSpPr/>
          <p:nvPr/>
        </p:nvSpPr>
        <p:spPr>
          <a:xfrm>
            <a:off x="1683067" y="4134049"/>
            <a:ext cx="3053167" cy="1108949"/>
          </a:xfrm>
          <a:prstGeom prst="wedgeRoundRectCallout">
            <a:avLst>
              <a:gd name="adj1" fmla="val -66676"/>
              <a:gd name="adj2" fmla="val 2409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Warum muss man denn da etwas durchstreichen? Und was bedeutet die kleine 10?</a:t>
            </a:r>
          </a:p>
          <a:p>
            <a:pPr algn="ctr"/>
            <a:endParaRPr lang="de-DE" dirty="0">
              <a:solidFill>
                <a:schemeClr val="tx1"/>
              </a:solidFill>
            </a:endParaRPr>
          </a:p>
        </p:txBody>
      </p:sp>
      <p:sp>
        <p:nvSpPr>
          <p:cNvPr id="18" name="Titel 1">
            <a:extLst>
              <a:ext uri="{FF2B5EF4-FFF2-40B4-BE49-F238E27FC236}">
                <a16:creationId xmlns:a16="http://schemas.microsoft.com/office/drawing/2014/main" id="{B1B32275-3F17-A628-E2D7-A875DCE37897}"/>
              </a:ext>
            </a:extLst>
          </p:cNvPr>
          <p:cNvSpPr txBox="1">
            <a:spLocks/>
          </p:cNvSpPr>
          <p:nvPr/>
        </p:nvSpPr>
        <p:spPr>
          <a:xfrm>
            <a:off x="1096423" y="382774"/>
            <a:ext cx="7792744"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dirty="0"/>
              <a:t>Schwierigkeiten beim schriftlichen Rechnen</a:t>
            </a:r>
          </a:p>
        </p:txBody>
      </p:sp>
      <p:pic>
        <p:nvPicPr>
          <p:cNvPr id="2" name="Grafik 1">
            <a:extLst>
              <a:ext uri="{FF2B5EF4-FFF2-40B4-BE49-F238E27FC236}">
                <a16:creationId xmlns:a16="http://schemas.microsoft.com/office/drawing/2014/main" id="{0A71C19C-273F-1B98-1240-78793C6B5252}"/>
              </a:ext>
            </a:extLst>
          </p:cNvPr>
          <p:cNvPicPr>
            <a:picLocks noChangeAspect="1"/>
          </p:cNvPicPr>
          <p:nvPr/>
        </p:nvPicPr>
        <p:blipFill>
          <a:blip r:embed="rId5"/>
          <a:stretch>
            <a:fillRect/>
          </a:stretch>
        </p:blipFill>
        <p:spPr>
          <a:xfrm>
            <a:off x="3825659" y="1566308"/>
            <a:ext cx="1492682" cy="1800000"/>
          </a:xfrm>
          <a:prstGeom prst="rect">
            <a:avLst/>
          </a:prstGeom>
        </p:spPr>
      </p:pic>
    </p:spTree>
    <p:extLst>
      <p:ext uri="{BB962C8B-B14F-4D97-AF65-F5344CB8AC3E}">
        <p14:creationId xmlns:p14="http://schemas.microsoft.com/office/powerpoint/2010/main" val="243666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Abgerundetes Rechteck 14">
            <a:extLst>
              <a:ext uri="{FF2B5EF4-FFF2-40B4-BE49-F238E27FC236}">
                <a16:creationId xmlns:a16="http://schemas.microsoft.com/office/drawing/2014/main" id="{C9370F75-2575-BEC7-97CA-1ECA3CA30A62}"/>
              </a:ext>
            </a:extLst>
          </p:cNvPr>
          <p:cNvSpPr/>
          <p:nvPr/>
        </p:nvSpPr>
        <p:spPr>
          <a:xfrm>
            <a:off x="2720137" y="1332186"/>
            <a:ext cx="3703726" cy="2430727"/>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Abgerundete rechteckige Legende 35">
            <a:extLst>
              <a:ext uri="{FF2B5EF4-FFF2-40B4-BE49-F238E27FC236}">
                <a16:creationId xmlns:a16="http://schemas.microsoft.com/office/drawing/2014/main" id="{511201E0-477C-5501-DBAC-A64791D791FB}"/>
              </a:ext>
            </a:extLst>
          </p:cNvPr>
          <p:cNvSpPr/>
          <p:nvPr/>
        </p:nvSpPr>
        <p:spPr>
          <a:xfrm>
            <a:off x="4808255" y="4137969"/>
            <a:ext cx="2254798" cy="1503255"/>
          </a:xfrm>
          <a:prstGeom prst="wedgeRoundRectCallout">
            <a:avLst>
              <a:gd name="adj1" fmla="val 71896"/>
              <a:gd name="adj2" fmla="val -79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schreib das da so hin, weil ich die nicht vergessen darf.</a:t>
            </a:r>
          </a:p>
        </p:txBody>
      </p:sp>
      <p:sp>
        <p:nvSpPr>
          <p:cNvPr id="39" name="Abgerundete rechteckige Legende 38">
            <a:extLst>
              <a:ext uri="{FF2B5EF4-FFF2-40B4-BE49-F238E27FC236}">
                <a16:creationId xmlns:a16="http://schemas.microsoft.com/office/drawing/2014/main" id="{2A1B425F-621D-3C20-086E-FADCB6A16EAC}"/>
              </a:ext>
            </a:extLst>
          </p:cNvPr>
          <p:cNvSpPr/>
          <p:nvPr/>
        </p:nvSpPr>
        <p:spPr>
          <a:xfrm>
            <a:off x="1602405" y="4042053"/>
            <a:ext cx="2267826" cy="1355134"/>
          </a:xfrm>
          <a:prstGeom prst="wedgeRoundRectCallout">
            <a:avLst>
              <a:gd name="adj1" fmla="val -67390"/>
              <a:gd name="adj2" fmla="val 260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Was bedeutet denn da die kleine 1?</a:t>
            </a:r>
          </a:p>
          <a:p>
            <a:pPr algn="ctr"/>
            <a:endParaRPr lang="de-DE" dirty="0">
              <a:solidFill>
                <a:schemeClr val="tx1"/>
              </a:solidFill>
            </a:endParaRPr>
          </a:p>
        </p:txBody>
      </p:sp>
      <p:sp>
        <p:nvSpPr>
          <p:cNvPr id="5" name="Titel 1">
            <a:extLst>
              <a:ext uri="{FF2B5EF4-FFF2-40B4-BE49-F238E27FC236}">
                <a16:creationId xmlns:a16="http://schemas.microsoft.com/office/drawing/2014/main" id="{8AB78332-50C0-7460-9E4F-E3FAAF8442F2}"/>
              </a:ext>
            </a:extLst>
          </p:cNvPr>
          <p:cNvSpPr txBox="1">
            <a:spLocks/>
          </p:cNvSpPr>
          <p:nvPr/>
        </p:nvSpPr>
        <p:spPr>
          <a:xfrm>
            <a:off x="1096423" y="382774"/>
            <a:ext cx="7792744"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dirty="0"/>
              <a:t>Schwierigkeiten beim schriftlichen Rechnen</a:t>
            </a:r>
          </a:p>
        </p:txBody>
      </p:sp>
      <p:pic>
        <p:nvPicPr>
          <p:cNvPr id="14" name="Grafik 13">
            <a:extLst>
              <a:ext uri="{FF2B5EF4-FFF2-40B4-BE49-F238E27FC236}">
                <a16:creationId xmlns:a16="http://schemas.microsoft.com/office/drawing/2014/main" id="{C3EEDC53-08BB-A066-2200-9D21B1E32AEA}"/>
              </a:ext>
            </a:extLst>
          </p:cNvPr>
          <p:cNvPicPr>
            <a:picLocks noChangeAspect="1"/>
          </p:cNvPicPr>
          <p:nvPr/>
        </p:nvPicPr>
        <p:blipFill>
          <a:blip r:embed="rId3"/>
          <a:stretch>
            <a:fillRect/>
          </a:stretch>
        </p:blipFill>
        <p:spPr>
          <a:xfrm>
            <a:off x="3825659" y="1566308"/>
            <a:ext cx="1492682" cy="1800000"/>
          </a:xfrm>
          <a:prstGeom prst="rect">
            <a:avLst/>
          </a:prstGeom>
        </p:spPr>
      </p:pic>
      <p:pic>
        <p:nvPicPr>
          <p:cNvPr id="16" name="Grafik 15">
            <a:extLst>
              <a:ext uri="{FF2B5EF4-FFF2-40B4-BE49-F238E27FC236}">
                <a16:creationId xmlns:a16="http://schemas.microsoft.com/office/drawing/2014/main" id="{D1A7F95B-4968-C656-F478-C5DB946DDC5F}"/>
              </a:ext>
            </a:extLst>
          </p:cNvPr>
          <p:cNvPicPr>
            <a:picLocks noChangeAspect="1"/>
          </p:cNvPicPr>
          <p:nvPr/>
        </p:nvPicPr>
        <p:blipFill>
          <a:blip r:embed="rId4"/>
          <a:stretch>
            <a:fillRect/>
          </a:stretch>
        </p:blipFill>
        <p:spPr>
          <a:xfrm>
            <a:off x="7543335" y="4108622"/>
            <a:ext cx="1487384" cy="1998918"/>
          </a:xfrm>
          <a:prstGeom prst="rect">
            <a:avLst/>
          </a:prstGeom>
        </p:spPr>
      </p:pic>
      <p:pic>
        <p:nvPicPr>
          <p:cNvPr id="18" name="Grafik 17">
            <a:extLst>
              <a:ext uri="{FF2B5EF4-FFF2-40B4-BE49-F238E27FC236}">
                <a16:creationId xmlns:a16="http://schemas.microsoft.com/office/drawing/2014/main" id="{BC0787CD-E3F6-4ADB-F3E5-FF330F0EB82D}"/>
              </a:ext>
            </a:extLst>
          </p:cNvPr>
          <p:cNvPicPr>
            <a:picLocks noChangeAspect="1"/>
          </p:cNvPicPr>
          <p:nvPr/>
        </p:nvPicPr>
        <p:blipFill>
          <a:blip r:embed="rId5"/>
          <a:stretch>
            <a:fillRect/>
          </a:stretch>
        </p:blipFill>
        <p:spPr>
          <a:xfrm flipH="1">
            <a:off x="113281" y="3978688"/>
            <a:ext cx="1108297" cy="1672329"/>
          </a:xfrm>
          <a:prstGeom prst="rect">
            <a:avLst/>
          </a:prstGeom>
        </p:spPr>
      </p:pic>
    </p:spTree>
    <p:extLst>
      <p:ext uri="{BB962C8B-B14F-4D97-AF65-F5344CB8AC3E}">
        <p14:creationId xmlns:p14="http://schemas.microsoft.com/office/powerpoint/2010/main" val="246029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82221" y="2099294"/>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a:xfrm>
            <a:off x="1109646" y="6146225"/>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6978E1F4-6E8D-3A48-86F8-3FA434102642}"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August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6</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3792815" y="3514109"/>
            <a:ext cx="218961" cy="218961"/>
            <a:chOff x="2416245" y="4222415"/>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416245" y="4222415"/>
              <a:ext cx="216000" cy="216000"/>
            </a:xfrm>
            <a:prstGeom prst="ellipse">
              <a:avLst/>
            </a:prstGeom>
            <a:solidFill>
              <a:schemeClr val="bg1"/>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5" name="Ellipse 49">
              <a:extLst>
                <a:ext uri="{FF2B5EF4-FFF2-40B4-BE49-F238E27FC236}">
                  <a16:creationId xmlns:a16="http://schemas.microsoft.com/office/drawing/2014/main" id="{7EBB8319-6DE9-2E46-5A42-9482DFC66CD7}"/>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613042"/>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6962586" y="2711368"/>
            <a:ext cx="531706" cy="527336"/>
            <a:chOff x="261796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Ellipse 49">
              <a:extLst>
                <a:ext uri="{FF2B5EF4-FFF2-40B4-BE49-F238E27FC236}">
                  <a16:creationId xmlns:a16="http://schemas.microsoft.com/office/drawing/2014/main" id="{79BAC21A-E8E5-8D5F-520F-12DE613CE568}"/>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31" name="Titel 1"/>
          <p:cNvSpPr>
            <a:spLocks noGrp="1"/>
          </p:cNvSpPr>
          <p:nvPr>
            <p:ph type="title"/>
          </p:nvPr>
        </p:nvSpPr>
        <p:spPr>
          <a:xfrm>
            <a:off x="1096423" y="382774"/>
            <a:ext cx="7715068" cy="603704"/>
          </a:xfrm>
        </p:spPr>
        <p:txBody>
          <a:bodyPr>
            <a:normAutofit/>
          </a:bodyPr>
          <a:lstStyle/>
          <a:p>
            <a:r>
              <a:rPr lang="de-DE" dirty="0"/>
              <a:t>Bedeutung für den Lernprozess</a:t>
            </a:r>
          </a:p>
        </p:txBody>
      </p:sp>
      <p:sp>
        <p:nvSpPr>
          <p:cNvPr id="36" name="Textplatzhalter 2"/>
          <p:cNvSpPr>
            <a:spLocks noGrp="1"/>
          </p:cNvSpPr>
          <p:nvPr>
            <p:ph type="body" sz="quarter" idx="13"/>
          </p:nvPr>
        </p:nvSpPr>
        <p:spPr>
          <a:xfrm>
            <a:off x="580260" y="1194030"/>
            <a:ext cx="7935089" cy="445628"/>
          </a:xfrm>
        </p:spPr>
        <p:txBody>
          <a:bodyPr/>
          <a:lstStyle/>
          <a:p>
            <a:r>
              <a:rPr lang="de-DE" dirty="0"/>
              <a:t>LANGFRISTIGE LERNPROZESSE</a:t>
            </a:r>
          </a:p>
        </p:txBody>
      </p:sp>
      <p:sp>
        <p:nvSpPr>
          <p:cNvPr id="21" name="Freihandform: Form 36">
            <a:extLst>
              <a:ext uri="{FF2B5EF4-FFF2-40B4-BE49-F238E27FC236}">
                <a16:creationId xmlns:a16="http://schemas.microsoft.com/office/drawing/2014/main" id="{150CC3A0-45A2-4F1A-8344-3F6F5890E509}"/>
              </a:ext>
            </a:extLst>
          </p:cNvPr>
          <p:cNvSpPr/>
          <p:nvPr/>
        </p:nvSpPr>
        <p:spPr>
          <a:xfrm>
            <a:off x="6457950" y="3495397"/>
            <a:ext cx="1704974" cy="230375"/>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Flexibles Rechnen</a:t>
            </a:r>
          </a:p>
        </p:txBody>
      </p:sp>
      <p:sp>
        <p:nvSpPr>
          <p:cNvPr id="26" name="Freihandform: Form 36">
            <a:extLst>
              <a:ext uri="{FF2B5EF4-FFF2-40B4-BE49-F238E27FC236}">
                <a16:creationId xmlns:a16="http://schemas.microsoft.com/office/drawing/2014/main" id="{E314242D-5BB4-48D2-9083-D1FB18040CD7}"/>
              </a:ext>
            </a:extLst>
          </p:cNvPr>
          <p:cNvSpPr/>
          <p:nvPr/>
        </p:nvSpPr>
        <p:spPr>
          <a:xfrm>
            <a:off x="3636228" y="2003859"/>
            <a:ext cx="2760915" cy="789784"/>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a:solidFill>
            <a:srgbClr val="E6F3F6"/>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Algorithmen verständnisbasiert nutzen </a:t>
            </a:r>
          </a:p>
        </p:txBody>
      </p:sp>
      <p:sp>
        <p:nvSpPr>
          <p:cNvPr id="28" name="Ellipse 48">
            <a:extLst>
              <a:ext uri="{FF2B5EF4-FFF2-40B4-BE49-F238E27FC236}">
                <a16:creationId xmlns:a16="http://schemas.microsoft.com/office/drawing/2014/main" id="{5314168E-3881-2DE3-AC85-3C674FB387FD}"/>
              </a:ext>
            </a:extLst>
          </p:cNvPr>
          <p:cNvSpPr/>
          <p:nvPr/>
        </p:nvSpPr>
        <p:spPr>
          <a:xfrm>
            <a:off x="5229909" y="3095083"/>
            <a:ext cx="375150" cy="375150"/>
          </a:xfrm>
          <a:prstGeom prst="ellipse">
            <a:avLst/>
          </a:prstGeom>
          <a:solidFill>
            <a:srgbClr val="A6161A"/>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7" name="Ellipse 49">
            <a:extLst>
              <a:ext uri="{FF2B5EF4-FFF2-40B4-BE49-F238E27FC236}">
                <a16:creationId xmlns:a16="http://schemas.microsoft.com/office/drawing/2014/main" id="{539E9C35-C926-A078-D2D8-4EE0BBA5941C}"/>
              </a:ext>
            </a:extLst>
          </p:cNvPr>
          <p:cNvSpPr/>
          <p:nvPr/>
        </p:nvSpPr>
        <p:spPr>
          <a:xfrm>
            <a:off x="5338412" y="3203586"/>
            <a:ext cx="158144" cy="15814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Freihandform: Form 35">
            <a:extLst>
              <a:ext uri="{FF2B5EF4-FFF2-40B4-BE49-F238E27FC236}">
                <a16:creationId xmlns:a16="http://schemas.microsoft.com/office/drawing/2014/main" id="{FA70E8EA-9CDF-9111-A1AB-93C60368AEBD}"/>
              </a:ext>
            </a:extLst>
          </p:cNvPr>
          <p:cNvSpPr/>
          <p:nvPr/>
        </p:nvSpPr>
        <p:spPr>
          <a:xfrm>
            <a:off x="3568699" y="3924563"/>
            <a:ext cx="1872170" cy="937323"/>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100000"/>
              </a:lnSpc>
              <a:spcBef>
                <a:spcPct val="0"/>
              </a:spcBef>
              <a:spcAft>
                <a:spcPct val="350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Halbschriftliche Rechenwege anwenden</a:t>
            </a:r>
          </a:p>
        </p:txBody>
      </p:sp>
      <p:sp>
        <p:nvSpPr>
          <p:cNvPr id="18" name="Freihandform: Form 35">
            <a:extLst>
              <a:ext uri="{FF2B5EF4-FFF2-40B4-BE49-F238E27FC236}">
                <a16:creationId xmlns:a16="http://schemas.microsoft.com/office/drawing/2014/main" id="{544F02D6-2A3B-CE2F-B5D9-7A18AC72847F}"/>
              </a:ext>
            </a:extLst>
          </p:cNvPr>
          <p:cNvSpPr/>
          <p:nvPr/>
        </p:nvSpPr>
        <p:spPr>
          <a:xfrm>
            <a:off x="511643" y="5453906"/>
            <a:ext cx="2312137"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100000"/>
              </a:lnSpc>
              <a:spcBef>
                <a:spcPct val="0"/>
              </a:spcBef>
              <a:spcAft>
                <a:spcPct val="350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Gesichertes Zahl-, Operations- und Stellenwertverständnis</a:t>
            </a:r>
          </a:p>
        </p:txBody>
      </p:sp>
      <p:grpSp>
        <p:nvGrpSpPr>
          <p:cNvPr id="19" name="Gruppieren 18">
            <a:extLst>
              <a:ext uri="{FF2B5EF4-FFF2-40B4-BE49-F238E27FC236}">
                <a16:creationId xmlns:a16="http://schemas.microsoft.com/office/drawing/2014/main" id="{13FB3BCF-7911-6CF8-5B23-7CE6F10B7C52}"/>
              </a:ext>
            </a:extLst>
          </p:cNvPr>
          <p:cNvGrpSpPr/>
          <p:nvPr/>
        </p:nvGrpSpPr>
        <p:grpSpPr>
          <a:xfrm>
            <a:off x="2369105" y="4077434"/>
            <a:ext cx="218961" cy="218961"/>
            <a:chOff x="2416245" y="4222415"/>
            <a:chExt cx="216000" cy="216000"/>
          </a:xfrm>
        </p:grpSpPr>
        <p:sp>
          <p:nvSpPr>
            <p:cNvPr id="22" name="Ellipse 48">
              <a:extLst>
                <a:ext uri="{FF2B5EF4-FFF2-40B4-BE49-F238E27FC236}">
                  <a16:creationId xmlns:a16="http://schemas.microsoft.com/office/drawing/2014/main" id="{D227E6E6-3977-E1D0-BFC0-A1C9FC30EF73}"/>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Ellipse 49">
              <a:extLst>
                <a:ext uri="{FF2B5EF4-FFF2-40B4-BE49-F238E27FC236}">
                  <a16:creationId xmlns:a16="http://schemas.microsoft.com/office/drawing/2014/main" id="{A5D7B3E5-89AA-C189-F37C-15199A802029}"/>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5" name="Gruppieren 24">
            <a:extLst>
              <a:ext uri="{FF2B5EF4-FFF2-40B4-BE49-F238E27FC236}">
                <a16:creationId xmlns:a16="http://schemas.microsoft.com/office/drawing/2014/main" id="{9BE1551F-64B5-8BD2-4C15-A935377BAF54}"/>
              </a:ext>
            </a:extLst>
          </p:cNvPr>
          <p:cNvGrpSpPr/>
          <p:nvPr/>
        </p:nvGrpSpPr>
        <p:grpSpPr>
          <a:xfrm>
            <a:off x="877462" y="5096607"/>
            <a:ext cx="218961" cy="218961"/>
            <a:chOff x="2416245" y="4222415"/>
            <a:chExt cx="216000" cy="216000"/>
          </a:xfrm>
        </p:grpSpPr>
        <p:sp>
          <p:nvSpPr>
            <p:cNvPr id="30" name="Ellipse 48">
              <a:extLst>
                <a:ext uri="{FF2B5EF4-FFF2-40B4-BE49-F238E27FC236}">
                  <a16:creationId xmlns:a16="http://schemas.microsoft.com/office/drawing/2014/main" id="{9E4A1766-FE30-814E-BCA8-C8D714A6E87D}"/>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2" name="Ellipse 49">
              <a:extLst>
                <a:ext uri="{FF2B5EF4-FFF2-40B4-BE49-F238E27FC236}">
                  <a16:creationId xmlns:a16="http://schemas.microsoft.com/office/drawing/2014/main" id="{E943EF04-7369-B426-5881-10F1E42EDC74}"/>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41" name="Freihandform: Form 35">
            <a:extLst>
              <a:ext uri="{FF2B5EF4-FFF2-40B4-BE49-F238E27FC236}">
                <a16:creationId xmlns:a16="http://schemas.microsoft.com/office/drawing/2014/main" id="{F4D40B33-2B44-2968-20CA-B6F6B47A9083}"/>
              </a:ext>
            </a:extLst>
          </p:cNvPr>
          <p:cNvSpPr/>
          <p:nvPr/>
        </p:nvSpPr>
        <p:spPr>
          <a:xfrm>
            <a:off x="2077056" y="4443685"/>
            <a:ext cx="1589754"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100000"/>
              </a:lnSpc>
              <a:spcBef>
                <a:spcPct val="0"/>
              </a:spcBef>
              <a:spcAft>
                <a:spcPct val="350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1+1/1-1… Aufgaben sicher abrufen</a:t>
            </a:r>
          </a:p>
        </p:txBody>
      </p:sp>
    </p:spTree>
    <p:extLst>
      <p:ext uri="{BB962C8B-B14F-4D97-AF65-F5344CB8AC3E}">
        <p14:creationId xmlns:p14="http://schemas.microsoft.com/office/powerpoint/2010/main" val="2769109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CD35B34E-9D32-7D54-5825-60149D77DAE6}"/>
              </a:ext>
            </a:extLst>
          </p:cNvPr>
          <p:cNvGrpSpPr/>
          <p:nvPr/>
        </p:nvGrpSpPr>
        <p:grpSpPr>
          <a:xfrm>
            <a:off x="6479914" y="2784247"/>
            <a:ext cx="2320034" cy="1635134"/>
            <a:chOff x="6479914" y="2784247"/>
            <a:chExt cx="2320034" cy="1635134"/>
          </a:xfrm>
        </p:grpSpPr>
        <p:pic>
          <p:nvPicPr>
            <p:cNvPr id="3" name="Grafik 2">
              <a:extLst>
                <a:ext uri="{FF2B5EF4-FFF2-40B4-BE49-F238E27FC236}">
                  <a16:creationId xmlns:a16="http://schemas.microsoft.com/office/drawing/2014/main" id="{64DECD9F-9580-FAB7-17B6-FD1AC37DEB56}"/>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9" name="Textfeld 8">
              <a:extLst>
                <a:ext uri="{FF2B5EF4-FFF2-40B4-BE49-F238E27FC236}">
                  <a16:creationId xmlns:a16="http://schemas.microsoft.com/office/drawing/2014/main" id="{F7394F01-9D5D-081B-25BD-AEA4679C2E82}"/>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7</a:t>
            </a:fld>
            <a:endParaRPr lang="de-DE" dirty="0"/>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a:blip r:embed="rId4"/>
          <a:stretch>
            <a:fillRect/>
          </a:stretch>
        </p:blipFill>
        <p:spPr>
          <a:xfrm>
            <a:off x="2826431" y="1100369"/>
            <a:ext cx="3631519" cy="5138535"/>
          </a:xfrm>
          <a:effectLst>
            <a:outerShdw blurRad="63500" sx="102000" sy="102000" algn="ctr" rotWithShape="0">
              <a:prstClr val="black">
                <a:alpha val="40000"/>
              </a:prstClr>
            </a:outerShdw>
          </a:effectLst>
        </p:spPr>
      </p:pic>
      <p:sp>
        <p:nvSpPr>
          <p:cNvPr id="11" name="Abgerundetes Rechteck 10">
            <a:extLst>
              <a:ext uri="{FF2B5EF4-FFF2-40B4-BE49-F238E27FC236}">
                <a16:creationId xmlns:a16="http://schemas.microsoft.com/office/drawing/2014/main" id="{E8C63B49-C19C-0965-554D-13D0EC022212}"/>
              </a:ext>
            </a:extLst>
          </p:cNvPr>
          <p:cNvSpPr/>
          <p:nvPr/>
        </p:nvSpPr>
        <p:spPr>
          <a:xfrm flipH="1">
            <a:off x="4969238" y="4269014"/>
            <a:ext cx="1453304" cy="1298474"/>
          </a:xfrm>
          <a:prstGeom prst="roundRect">
            <a:avLst/>
          </a:prstGeom>
          <a:noFill/>
          <a:ln w="3810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itel 8">
            <a:extLst>
              <a:ext uri="{FF2B5EF4-FFF2-40B4-BE49-F238E27FC236}">
                <a16:creationId xmlns:a16="http://schemas.microsoft.com/office/drawing/2014/main" id="{03D4104F-D734-C086-AFD7-6098DE8C1696}"/>
              </a:ext>
            </a:extLst>
          </p:cNvPr>
          <p:cNvSpPr>
            <a:spLocks noGrp="1"/>
          </p:cNvSpPr>
          <p:nvPr>
            <p:ph type="title"/>
          </p:nvPr>
        </p:nvSpPr>
        <p:spPr>
          <a:xfrm>
            <a:off x="1096423" y="243628"/>
            <a:ext cx="7861597" cy="603704"/>
          </a:xfrm>
        </p:spPr>
        <p:txBody>
          <a:bodyPr>
            <a:normAutofit fontScale="90000"/>
          </a:bodyPr>
          <a:lstStyle/>
          <a:p>
            <a:r>
              <a:rPr lang="de-DE" dirty="0"/>
              <a:t>Schriftliches Rechnen als arithmetische Basiskompetenz</a:t>
            </a:r>
          </a:p>
        </p:txBody>
      </p:sp>
    </p:spTree>
    <p:extLst>
      <p:ext uri="{BB962C8B-B14F-4D97-AF65-F5344CB8AC3E}">
        <p14:creationId xmlns:p14="http://schemas.microsoft.com/office/powerpoint/2010/main" val="410688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CA9BB458-2881-CE6E-B771-D9C3B8F7DCCE}"/>
              </a:ext>
            </a:extLst>
          </p:cNvPr>
          <p:cNvGrpSpPr/>
          <p:nvPr/>
        </p:nvGrpSpPr>
        <p:grpSpPr>
          <a:xfrm>
            <a:off x="3411983" y="2784247"/>
            <a:ext cx="2320034" cy="1635134"/>
            <a:chOff x="6479914" y="2784247"/>
            <a:chExt cx="2320034" cy="1635134"/>
          </a:xfrm>
        </p:grpSpPr>
        <p:pic>
          <p:nvPicPr>
            <p:cNvPr id="3" name="Grafik 2">
              <a:extLst>
                <a:ext uri="{FF2B5EF4-FFF2-40B4-BE49-F238E27FC236}">
                  <a16:creationId xmlns:a16="http://schemas.microsoft.com/office/drawing/2014/main" id="{071A6B8C-D457-593F-F513-B47AE12A8234}"/>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4" name="Textfeld 3">
              <a:extLst>
                <a:ext uri="{FF2B5EF4-FFF2-40B4-BE49-F238E27FC236}">
                  <a16:creationId xmlns:a16="http://schemas.microsoft.com/office/drawing/2014/main" id="{E9A9EECD-12F5-6B46-AFCB-70F089BD0EF1}"/>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8</a:t>
            </a:fld>
            <a:endParaRPr lang="de-DE" dirty="0"/>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rotWithShape="1">
          <a:blip r:embed="rId4"/>
          <a:srcRect l="59333" t="62137" r="2105" b="12116"/>
          <a:stretch/>
        </p:blipFill>
        <p:spPr>
          <a:xfrm>
            <a:off x="1936225" y="1189716"/>
            <a:ext cx="5271549" cy="4980420"/>
          </a:xfrm>
          <a:effectLst>
            <a:outerShdw blurRad="63500" sx="102000" sy="102000" algn="ctr" rotWithShape="0">
              <a:prstClr val="black">
                <a:alpha val="40000"/>
              </a:prstClr>
            </a:outerShdw>
          </a:effectLst>
        </p:spPr>
      </p:pic>
      <p:sp>
        <p:nvSpPr>
          <p:cNvPr id="7" name="Titel 8">
            <a:extLst>
              <a:ext uri="{FF2B5EF4-FFF2-40B4-BE49-F238E27FC236}">
                <a16:creationId xmlns:a16="http://schemas.microsoft.com/office/drawing/2014/main" id="{5AE06280-E034-CD96-F263-CA57219EB3D3}"/>
              </a:ext>
            </a:extLst>
          </p:cNvPr>
          <p:cNvSpPr>
            <a:spLocks noGrp="1"/>
          </p:cNvSpPr>
          <p:nvPr>
            <p:ph type="title"/>
          </p:nvPr>
        </p:nvSpPr>
        <p:spPr>
          <a:xfrm>
            <a:off x="1096423" y="243628"/>
            <a:ext cx="7861597" cy="603704"/>
          </a:xfrm>
        </p:spPr>
        <p:txBody>
          <a:bodyPr>
            <a:normAutofit fontScale="90000"/>
          </a:bodyPr>
          <a:lstStyle/>
          <a:p>
            <a:r>
              <a:rPr lang="de-DE" dirty="0"/>
              <a:t>Schriftliches Rechnen als arithmetische Basiskompetenz</a:t>
            </a:r>
          </a:p>
        </p:txBody>
      </p:sp>
    </p:spTree>
    <p:extLst>
      <p:ext uri="{BB962C8B-B14F-4D97-AF65-F5344CB8AC3E}">
        <p14:creationId xmlns:p14="http://schemas.microsoft.com/office/powerpoint/2010/main" val="1789856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8A03F-0F63-85E7-3DEF-F146218A4051}"/>
              </a:ext>
            </a:extLst>
          </p:cNvPr>
          <p:cNvSpPr>
            <a:spLocks noGrp="1"/>
          </p:cNvSpPr>
          <p:nvPr>
            <p:ph type="title"/>
          </p:nvPr>
        </p:nvSpPr>
        <p:spPr/>
        <p:txBody>
          <a:bodyPr/>
          <a:lstStyle/>
          <a:p>
            <a:r>
              <a:rPr lang="de-DE" sz="2800" dirty="0"/>
              <a:t>Hinweise für den Unterricht</a:t>
            </a:r>
            <a:endParaRPr lang="de-DE" dirty="0"/>
          </a:p>
        </p:txBody>
      </p:sp>
      <p:sp>
        <p:nvSpPr>
          <p:cNvPr id="3" name="Textplatzhalter 2">
            <a:extLst>
              <a:ext uri="{FF2B5EF4-FFF2-40B4-BE49-F238E27FC236}">
                <a16:creationId xmlns:a16="http://schemas.microsoft.com/office/drawing/2014/main" id="{EB77A3CC-B2D9-6124-F66A-6372A56E1630}"/>
              </a:ext>
            </a:extLst>
          </p:cNvPr>
          <p:cNvSpPr>
            <a:spLocks noGrp="1"/>
          </p:cNvSpPr>
          <p:nvPr>
            <p:ph type="body" sz="quarter" idx="13"/>
          </p:nvPr>
        </p:nvSpPr>
        <p:spPr>
          <a:xfrm>
            <a:off x="1096266" y="1194030"/>
            <a:ext cx="7419084" cy="445628"/>
          </a:xfrm>
        </p:spPr>
        <p:txBody>
          <a:bodyPr/>
          <a:lstStyle/>
          <a:p>
            <a:r>
              <a:rPr lang="de-DE" dirty="0"/>
              <a:t>WAS IST BEI DER ERARBEITUNG DER RECHENWEGE ZU BEACHTEN?</a:t>
            </a:r>
          </a:p>
          <a:p>
            <a:endParaRPr lang="de-DE" dirty="0"/>
          </a:p>
        </p:txBody>
      </p:sp>
      <p:sp>
        <p:nvSpPr>
          <p:cNvPr id="4" name="Inhaltsplatzhalter 3">
            <a:extLst>
              <a:ext uri="{FF2B5EF4-FFF2-40B4-BE49-F238E27FC236}">
                <a16:creationId xmlns:a16="http://schemas.microsoft.com/office/drawing/2014/main" id="{A0A05414-3CFE-D51F-0CED-9E10F969CB51}"/>
              </a:ext>
            </a:extLst>
          </p:cNvPr>
          <p:cNvSpPr>
            <a:spLocks noGrp="1"/>
          </p:cNvSpPr>
          <p:nvPr>
            <p:ph idx="1"/>
          </p:nvPr>
        </p:nvSpPr>
        <p:spPr>
          <a:xfrm>
            <a:off x="1096423" y="1748860"/>
            <a:ext cx="7831009" cy="4589869"/>
          </a:xfrm>
        </p:spPr>
        <p:txBody>
          <a:bodyPr/>
          <a:lstStyle/>
          <a:p>
            <a:r>
              <a:rPr lang="de-DE" dirty="0"/>
              <a:t>Im Unterricht sollte an bereits entwickelte halbschriftlichen Rechenwege angeknüpft werden.</a:t>
            </a:r>
            <a:endParaRPr lang="de-DE" b="1" dirty="0"/>
          </a:p>
          <a:p>
            <a:r>
              <a:rPr lang="de-DE" dirty="0"/>
              <a:t>Gemeinsamkeiten und Unterschiede zwischen den halbschriftlichen Rechenwege und den </a:t>
            </a:r>
            <a:r>
              <a:rPr lang="de-DE" dirty="0">
                <a:solidFill>
                  <a:schemeClr val="tx1"/>
                </a:solidFill>
                <a:latin typeface="Arial" panose="020B0604020202020204" pitchFamily="34" charset="0"/>
                <a:cs typeface="Arial" panose="020B0604020202020204" pitchFamily="34" charset="0"/>
              </a:rPr>
              <a:t>Algorithmen können helfen, einzelne Rechenschritte und deren Notation (materialgestützt) nachvollziehen zu können.</a:t>
            </a:r>
          </a:p>
          <a:p>
            <a:r>
              <a:rPr lang="de-DE" dirty="0"/>
              <a:t>Das Darstellen, Beschreiben und Erläutern der Schritte der schriftlichen Rechenverfahren ist in diesem Prozess von zentraler Bedeutung.</a:t>
            </a:r>
          </a:p>
          <a:p>
            <a:r>
              <a:rPr lang="de-DE" dirty="0"/>
              <a:t>Es sollten von Anfang an Aufgaben thematisiert werden, die Überträge notwendig machen.</a:t>
            </a:r>
          </a:p>
          <a:p>
            <a:endParaRPr lang="de-DE" dirty="0"/>
          </a:p>
        </p:txBody>
      </p:sp>
      <p:sp>
        <p:nvSpPr>
          <p:cNvPr id="5" name="Datumsplatzhalter 4">
            <a:extLst>
              <a:ext uri="{FF2B5EF4-FFF2-40B4-BE49-F238E27FC236}">
                <a16:creationId xmlns:a16="http://schemas.microsoft.com/office/drawing/2014/main" id="{C1732248-2C4C-45E7-A27C-312411D8DA1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54EE9D6-E1DE-F9C6-047D-7948E0EBCAA9}"/>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Tree>
    <p:extLst>
      <p:ext uri="{BB962C8B-B14F-4D97-AF65-F5344CB8AC3E}">
        <p14:creationId xmlns:p14="http://schemas.microsoft.com/office/powerpoint/2010/main" val="135414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rzpräsentation_Modul 6_240516" id="{692D1131-AA68-6E47-AD5A-30EC879B7E83}" vid="{C65ACFE8-745E-5940-B991-7F7B0FFEA274}"/>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 FK_Kurzpräsentation_Modul 6_240527-2" id="{D98A6F45-45ED-3644-8D36-51E4AF9EA8A4}" vid="{4A964F63-6CF2-064E-9107-DF59FD7544C0}"/>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3801</Words>
  <Application>Microsoft Macintosh PowerPoint</Application>
  <PresentationFormat>Bildschirmpräsentation (4:3)</PresentationFormat>
  <Paragraphs>645</Paragraphs>
  <Slides>25</Slides>
  <Notes>22</Notes>
  <HiddenSlides>7</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25</vt:i4>
      </vt:variant>
    </vt:vector>
  </HeadingPairs>
  <TitlesOfParts>
    <vt:vector size="35" baseType="lpstr">
      <vt:lpstr>Arial</vt:lpstr>
      <vt:lpstr>Calibri</vt:lpstr>
      <vt:lpstr>Comic Sans MS</vt:lpstr>
      <vt:lpstr>Helvetica</vt:lpstr>
      <vt:lpstr>Open Sans</vt:lpstr>
      <vt:lpstr>OpenSans-Regular</vt:lpstr>
      <vt:lpstr>OpenSansItalic</vt:lpstr>
      <vt:lpstr>Times</vt:lpstr>
      <vt:lpstr>Office</vt:lpstr>
      <vt:lpstr>1_Office</vt:lpstr>
      <vt:lpstr>Schriftliches Rechnen</vt:lpstr>
      <vt:lpstr>PowerPoint-Präsentation</vt:lpstr>
      <vt:lpstr>PowerPoint-Präsentation</vt:lpstr>
      <vt:lpstr>PowerPoint-Präsentation</vt:lpstr>
      <vt:lpstr>PowerPoint-Präsentation</vt:lpstr>
      <vt:lpstr>Bedeutung für den Lernprozess</vt:lpstr>
      <vt:lpstr>Schriftliches Rechnen als arithmetische Basiskompetenz</vt:lpstr>
      <vt:lpstr>Schriftliches Rechnen als arithmetische Basiskompetenz</vt:lpstr>
      <vt:lpstr>Hinweise für den Unterricht</vt:lpstr>
      <vt:lpstr>Die schriftliche Subtraktion</vt:lpstr>
      <vt:lpstr>Anknüpfung an halbschriftliche Rechenwege</vt:lpstr>
      <vt:lpstr>Rechenschritte nachvollziehen und beschreiben</vt:lpstr>
      <vt:lpstr>Gemeinsamkeiten und Unterschiede entdecken</vt:lpstr>
      <vt:lpstr>Anknüpfung an halbschriftliche Rechenwege</vt:lpstr>
      <vt:lpstr>Rechenschritte nachvollziehen und beschreiben</vt:lpstr>
      <vt:lpstr>Gemeinsamkeiten und Unterschiede entdecken</vt:lpstr>
      <vt:lpstr>Anwenden und sicher rechnen</vt:lpstr>
      <vt:lpstr>Aktivität zum Ausprobieren</vt:lpstr>
      <vt:lpstr>Probiert es aus!</vt:lpstr>
      <vt:lpstr>Weitere Hinweise</vt:lpstr>
      <vt:lpstr>PowerPoint-Präsentation</vt:lpstr>
      <vt:lpstr>PowerPoint-Präsentation</vt:lpstr>
      <vt:lpstr>PowerPoint-Präsentation</vt:lpstr>
      <vt:lpstr>PowerPoint-Präsentation</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Elena Zannetin</dc:creator>
  <cp:keywords/>
  <dc:description/>
  <cp:lastModifiedBy>Rene Schlüter</cp:lastModifiedBy>
  <cp:revision>74</cp:revision>
  <dcterms:created xsi:type="dcterms:W3CDTF">2024-05-16T07:53:45Z</dcterms:created>
  <dcterms:modified xsi:type="dcterms:W3CDTF">2024-08-22T10:22:29Z</dcterms:modified>
  <cp:category/>
</cp:coreProperties>
</file>