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22"/>
  </p:notesMasterIdLst>
  <p:handoutMasterIdLst>
    <p:handoutMasterId r:id="rId23"/>
  </p:handoutMasterIdLst>
  <p:sldIdLst>
    <p:sldId id="307" r:id="rId2"/>
    <p:sldId id="257" r:id="rId3"/>
    <p:sldId id="258" r:id="rId4"/>
    <p:sldId id="3180" r:id="rId5"/>
    <p:sldId id="2726" r:id="rId6"/>
    <p:sldId id="3184" r:id="rId7"/>
    <p:sldId id="3258" r:id="rId8"/>
    <p:sldId id="1525" r:id="rId9"/>
    <p:sldId id="3256" r:id="rId10"/>
    <p:sldId id="3257" r:id="rId11"/>
    <p:sldId id="3262" r:id="rId12"/>
    <p:sldId id="3261" r:id="rId13"/>
    <p:sldId id="3182" r:id="rId14"/>
    <p:sldId id="3163" r:id="rId15"/>
    <p:sldId id="3263" r:id="rId16"/>
    <p:sldId id="3264" r:id="rId17"/>
    <p:sldId id="324" r:id="rId18"/>
    <p:sldId id="2741" r:id="rId19"/>
    <p:sldId id="1394" r:id="rId20"/>
    <p:sldId id="280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27E8D4-C775-A3B2-9809-0232EAB68D3A}" name="Julia Westerhaus" initials="JW" userId="S::Julia.westerhaus@schulen-gelsenkirchen.de::63781bce-aa0e-4488-b927-d9a5702c4dc4" providerId="AD"/>
  <p188:author id="{22D257D8-A34A-09AE-A8B5-2E1D0356EE3E}" name="Elena Zannetin" initials="EZ" userId="Elena Zannetin" providerId="None"/>
  <p188:author id="{1C02C9DA-B565-9174-531C-3ED1073E0D28}" name="Rene Schlüter" initials="RS" userId="162d892549bb2eab"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ulia Westerhaus" initials="JW" lastIdx="80" clrIdx="6"/>
  <p:cmAuthor id="1" name="Maren Laferi" initials="ML" lastIdx="75" clrIdx="0"/>
  <p:cmAuthor id="8" name="Microsoft Office User" initials="Office" lastIdx="1" clrIdx="7">
    <p:extLst>
      <p:ext uri="{19B8F6BF-5375-455C-9EA6-DF929625EA0E}">
        <p15:presenceInfo xmlns:p15="http://schemas.microsoft.com/office/powerpoint/2012/main" userId="Microsoft Office User" providerId="None"/>
      </p:ext>
    </p:extLst>
  </p:cmAuthor>
  <p:cmAuthor id="2" name="Nina Glasmeyer" initials="NG" lastIdx="65" clrIdx="1"/>
  <p:cmAuthor id="9" name="Joscha Bertram" initials="JB" lastIdx="5" clrIdx="8">
    <p:extLst>
      <p:ext uri="{19B8F6BF-5375-455C-9EA6-DF929625EA0E}">
        <p15:presenceInfo xmlns:p15="http://schemas.microsoft.com/office/powerpoint/2012/main" userId="Joscha Bertram" providerId="None"/>
      </p:ext>
    </p:extLst>
  </p:cmAuthor>
  <p:cmAuthor id="3" name="Elena Zannetin" initials="MOU" lastIdx="78" clrIdx="2"/>
  <p:cmAuthor id="4" name="Janina" initials="J" lastIdx="3" clrIdx="3"/>
  <p:cmAuthor id="5" name="Rene Schlüter" initials="RS" lastIdx="127" clrIdx="4"/>
  <p:cmAuthor id="6" name="Ben Weiß" initials="BW" lastIdx="9"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D87"/>
    <a:srgbClr val="C0A78B"/>
    <a:srgbClr val="FF2F92"/>
    <a:srgbClr val="E6F4F6"/>
    <a:srgbClr val="96B6BD"/>
    <a:srgbClr val="95B6BD"/>
    <a:srgbClr val="A6161A"/>
    <a:srgbClr val="3126B4"/>
    <a:srgbClr val="D9E7E8"/>
    <a:srgbClr val="F3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autoAdjust="0"/>
    <p:restoredTop sz="61701" autoAdjust="0"/>
  </p:normalViewPr>
  <p:slideViewPr>
    <p:cSldViewPr snapToGrid="0" snapToObjects="1">
      <p:cViewPr varScale="1">
        <p:scale>
          <a:sx n="72" d="100"/>
          <a:sy n="72" d="100"/>
        </p:scale>
        <p:origin x="3128" y="184"/>
      </p:cViewPr>
      <p:guideLst>
        <p:guide orient="horz" pos="2160"/>
        <p:guide pos="2880"/>
      </p:guideLst>
    </p:cSldViewPr>
  </p:slideViewPr>
  <p:outlineViewPr>
    <p:cViewPr>
      <p:scale>
        <a:sx n="33" d="100"/>
        <a:sy n="33" d="100"/>
      </p:scale>
      <p:origin x="16" y="0"/>
    </p:cViewPr>
  </p:outlineViewPr>
  <p:notesTextViewPr>
    <p:cViewPr>
      <p:scale>
        <a:sx n="110" d="100"/>
        <a:sy n="110" d="100"/>
      </p:scale>
      <p:origin x="0" y="0"/>
    </p:cViewPr>
  </p:notesTextViewPr>
  <p:sorterViewPr>
    <p:cViewPr>
      <p:scale>
        <a:sx n="80" d="100"/>
        <a:sy n="80" d="100"/>
      </p:scale>
      <p:origin x="0" y="0"/>
    </p:cViewPr>
  </p:sorterViewPr>
  <p:notesViewPr>
    <p:cSldViewPr snapToGrid="0" snapToObjects="1">
      <p:cViewPr varScale="1">
        <p:scale>
          <a:sx n="52" d="100"/>
          <a:sy n="52" d="100"/>
        </p:scale>
        <p:origin x="-2716"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22.08.24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22.08.24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Dieses Transfermaterial ist im Kontext der Veranstaltungsreihe „Arithmetische Basiskompetenzen sichern – Rechenschwierigkeiten vermeiden“ der Fachoffensive Mathematik NRW entstanden. Es dient als Möglichkeit, die in dem 5. Modul der Veranstaltungsreihe zum Thema „Nicht zählendes Rechnen: 1·1 und 1:1“ transportierten Hintergrundinformationen und dargestellten Materialien in einer kurzen Version im Kontext z. B. der fachbezogenen Arbeit an den Schulen zu nutzen, um diese dem Kollegium zugänglich zu machen und eine Möglichkeit aufzuzeigen, die Inhalte im Unterricht umzusetzen.</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266126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Zunächst sollte die Lehrkraft gemeinsam mit den Kindern Malaufgaben legen und die Aufgabenbeziehungen darstellen. Schwierige Malaufgaben werden dann in einfache Aufgaben zerlegt, um das nutzen einfacher Malaufgaben zum lösen schwieriger Malaufgaben anzubahnen. Wichtig ist hierbei immer wieder die ursprüngliche Malaufgabe einzubeziehen.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In diesem Zusammenhang sollen unterschiedliche Ableitungsstrategien (Nachbaraufgabe, Verdoppeln, Halbieren) thematisiert werden. Während sich bei Timos Malaufgabe die Strategie der Nachbaraufgabe sehr gut eignet, können auch Aufgaben wie 4 · 7 gut durch Verdoppeln der einfachen Malaufgabe 2 · 7 gelöst werden.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Durch den besonderen Fokus auf der Verwendung der Gruppensprechweise kann die Lehrkraft Timo unterstützen die Malaufgabe zu lösen. Durch die gezielte Frage wird Timo unterstützt bei der Vorstellung der Siebener zu bleiben und nicht plötzlich einen Sechser hinzufügen zu wollen. Weitere Malaufgaben sollen natürlich auch ohne das erneute Hinweisen der Lehrkraft gelöst werden können. Natürlich darf Timo zunächst bei seiner Strategie (Nutzen der einfacheren Nachbaraufgabe) bleiben.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Dennoch wären auch bei dieser Malaufgabe die Verwendung anderer Strategien denkbar. So können ggf. Strategien anderer Kinder miteinbezogen werden, um Timo weitere Möglichkeiten aufzuzeigen.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Die Beispielaufgabe bezieht sich auf die Kernbotschaft „Lernende brauchen Gelegenheiten, Ableitungsstrategien zunächst mit Hilfe von Material zu entdecken und darzustellen sowie sich diese zunehmen mental vorzustellen.“ aus dem Modul.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10</a:t>
            </a:fld>
            <a:endParaRPr lang="de-DE" dirty="0"/>
          </a:p>
        </p:txBody>
      </p:sp>
    </p:spTree>
    <p:extLst>
      <p:ext uri="{BB962C8B-B14F-4D97-AF65-F5344CB8AC3E}">
        <p14:creationId xmlns:p14="http://schemas.microsoft.com/office/powerpoint/2010/main" val="734412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dirty="0"/>
              <a:t>Die Mal-Durch-Sonne ist eine gute Möglichkeit Ableitungsstrategien wiederholt abzurufen und zu sichern. Die Mal-Durch-Sonne kann auch schon im Rahmen der Multiplikation (als Mal-Sonne) eingesetzt werden. Die Kinder würden dann zu einer Malaufgabe alle passenden Malaufgaben (Nachbaraufgaben, Verdopplungs- und Halbierungsaufgaben) suchen. </a:t>
            </a:r>
          </a:p>
          <a:p>
            <a:pPr marL="0" marR="0" indent="0" algn="l" defTabSz="914400" rtl="0" eaLnBrk="1" fontAlgn="base" latinLnBrk="0" hangingPunct="1">
              <a:lnSpc>
                <a:spcPct val="100000"/>
              </a:lnSpc>
              <a:spcBef>
                <a:spcPct val="30000"/>
              </a:spcBef>
              <a:spcAft>
                <a:spcPct val="0"/>
              </a:spcAft>
              <a:buClrTx/>
              <a:buSzTx/>
              <a:buFontTx/>
              <a:buNone/>
              <a:tabLst/>
              <a:defRPr/>
            </a:pPr>
            <a:r>
              <a:rPr lang="de-DE" dirty="0"/>
              <a:t>Dadurch, dass immer wieder alle Beziehungen aufgegriffen werden, setzen sich die Kinder immer wieder auch mit Strategien, die sie vielleicht sonst nicht unbedingt nutzen würden, auseinander. Neben den Ableitungsstrategien der Multiplikation können im weiteren Verlauf dann auch die Umkehraufgaben, also die entsprechenden Divisionsaufgaben miteinbezogen werden. </a:t>
            </a:r>
          </a:p>
          <a:p>
            <a:pPr marL="0" marR="0" indent="0" algn="l" defTabSz="914400" rtl="0" eaLnBrk="1" fontAlgn="base" latinLnBrk="0" hangingPunct="1">
              <a:lnSpc>
                <a:spcPct val="100000"/>
              </a:lnSpc>
              <a:spcBef>
                <a:spcPct val="30000"/>
              </a:spcBef>
              <a:spcAft>
                <a:spcPct val="0"/>
              </a:spcAft>
              <a:buClrTx/>
              <a:buSzTx/>
              <a:buFontTx/>
              <a:buNone/>
              <a:tabLst/>
              <a:defRPr/>
            </a:pPr>
            <a:endParaRPr lang="de-DE" dirty="0"/>
          </a:p>
          <a:p>
            <a:pPr marL="0" marR="0" indent="0" algn="l" defTabSz="914400" rtl="0" eaLnBrk="1" fontAlgn="base" latinLnBrk="0" hangingPunct="1">
              <a:lnSpc>
                <a:spcPct val="100000"/>
              </a:lnSpc>
              <a:spcBef>
                <a:spcPct val="30000"/>
              </a:spcBef>
              <a:spcAft>
                <a:spcPct val="0"/>
              </a:spcAft>
              <a:buClrTx/>
              <a:buSzTx/>
              <a:buFontTx/>
              <a:buNone/>
              <a:tabLst/>
              <a:defRPr/>
            </a:pPr>
            <a:r>
              <a:rPr lang="de-DE" dirty="0"/>
              <a:t>Die Beispielaufgabe bezieht sich auf die Kernbotschaft „Lernende brauchen Gelegenheiten, Ableitungsstrategien wiederholt abzurufen und zu sichern.“ aus dem Modul.</a:t>
            </a:r>
          </a:p>
        </p:txBody>
      </p:sp>
      <p:sp>
        <p:nvSpPr>
          <p:cNvPr id="4" name="Foliennummernplatzhalter 3"/>
          <p:cNvSpPr>
            <a:spLocks noGrp="1"/>
          </p:cNvSpPr>
          <p:nvPr>
            <p:ph type="sldNum" sz="quarter" idx="10"/>
          </p:nvPr>
        </p:nvSpPr>
        <p:spPr/>
        <p:txBody>
          <a:bodyPr/>
          <a:lstStyle/>
          <a:p>
            <a:fld id="{FAF12454-57A3-5346-8AD1-8A7E704F94A5}" type="slidenum">
              <a:rPr lang="de-DE" smtClean="0"/>
              <a:pPr/>
              <a:t>11</a:t>
            </a:fld>
            <a:endParaRPr lang="de-DE" dirty="0"/>
          </a:p>
        </p:txBody>
      </p:sp>
    </p:spTree>
    <p:extLst>
      <p:ext uri="{BB962C8B-B14F-4D97-AF65-F5344CB8AC3E}">
        <p14:creationId xmlns:p14="http://schemas.microsoft.com/office/powerpoint/2010/main" val="4176896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e-DE" dirty="0">
                <a:solidFill>
                  <a:srgbClr val="FFFFFF"/>
                </a:solidFill>
                <a:effectLst/>
                <a:latin typeface="Helvetica" pitchFamily="2" charset="0"/>
              </a:rPr>
              <a:t>Der Problemaufriss zu Beginn sowie die sich anknüpfenden Ausführungen für einen möglichen Lernweg sollte zeigen</a:t>
            </a:r>
            <a:r>
              <a:rPr lang="de-DE" b="0" i="0" u="none" strike="noStrike" dirty="0">
                <a:solidFill>
                  <a:srgbClr val="222222"/>
                </a:solidFill>
                <a:effectLst/>
                <a:latin typeface="Open Sans" panose="020B0606030504020204" pitchFamily="34" charset="0"/>
              </a:rPr>
              <a:t>: Die Verwendung von Kernaufgabenstreifen und damit verbunden die sprachliche Begleitung und der Fokus auf die Gruppensprechweise spielen eine zentrale Rolle für die Förderung der Geläufigkeit beim schnellen Kopfrechnen von Multiplikationsaufgaben.</a:t>
            </a:r>
          </a:p>
          <a:p>
            <a:pPr algn="l" fontAlgn="base"/>
            <a:r>
              <a:rPr lang="de-DE" b="0" i="0" u="none" strike="noStrike" dirty="0">
                <a:solidFill>
                  <a:srgbClr val="222222"/>
                </a:solidFill>
                <a:effectLst/>
                <a:latin typeface="Open Sans" panose="020B0606030504020204" pitchFamily="34" charset="0"/>
              </a:rPr>
              <a:t>Aus diesem Grund bietet es sich an das Legen schwieriger Aufgaben mit Kernaufgabenstreifen und die Fokussierung der Gruppensprechweise im Unterricht zu erproben.</a:t>
            </a:r>
          </a:p>
          <a:p>
            <a:pPr algn="l" fontAlgn="base"/>
            <a:endParaRPr lang="de-DE" b="0" i="0" u="none" strike="noStrike" dirty="0">
              <a:solidFill>
                <a:srgbClr val="222222"/>
              </a:solidFill>
              <a:effectLst/>
              <a:latin typeface="Open Sans" panose="020B0606030504020204" pitchFamily="34" charset="0"/>
            </a:endParaRPr>
          </a:p>
          <a:p>
            <a:pPr algn="l" fontAlgn="base"/>
            <a:r>
              <a:rPr lang="de-DE" b="1" i="0" u="none" strike="noStrike" dirty="0">
                <a:solidFill>
                  <a:srgbClr val="222222"/>
                </a:solidFill>
                <a:effectLst/>
                <a:latin typeface="Open Sans" panose="020B0606030504020204" pitchFamily="34" charset="0"/>
              </a:rPr>
              <a:t>Darum geht es:</a:t>
            </a:r>
            <a:endParaRPr lang="de-DE" b="0" i="0" u="none" strike="noStrike" dirty="0">
              <a:solidFill>
                <a:srgbClr val="222222"/>
              </a:solidFill>
              <a:effectLst/>
              <a:latin typeface="Open Sans" panose="020B0606030504020204" pitchFamily="34" charset="0"/>
            </a:endParaRPr>
          </a:p>
          <a:p>
            <a:pPr algn="l" fontAlgn="base"/>
            <a:r>
              <a:rPr lang="de-DE" b="0" i="0" u="none" strike="noStrike" dirty="0">
                <a:solidFill>
                  <a:srgbClr val="222222"/>
                </a:solidFill>
                <a:effectLst/>
                <a:latin typeface="Open Sans" panose="020B0606030504020204" pitchFamily="34" charset="0"/>
              </a:rPr>
              <a:t>In dieser Übung sollen Kinder schwierige Aufgaben mit Hilfe von Kernaufgabenstreifen darstellen und diese sprachlich begleiten. Dabei erklären sie ihr Vorgehen einem anderen Kind. Bei der Versprachlichung soll besonders auf die Gruppensprechweise geachtet werden. Dabei muss die Lehrkraft zunächst immer wieder die korrekte Sprechweise einfordern. Die Kinder können aber zunehmend sensibilisiert werden bei der Beschreibung ihres Partnerkindes auf die richtige Sprechweise zu achten.</a:t>
            </a:r>
          </a:p>
          <a:p>
            <a:pPr algn="l" fontAlgn="base"/>
            <a:endParaRPr lang="de-DE" b="0" i="0" u="none" strike="noStrike" dirty="0">
              <a:solidFill>
                <a:srgbClr val="222222"/>
              </a:solidFill>
              <a:effectLst/>
              <a:latin typeface="Open Sans" panose="020B0606030504020204" pitchFamily="34" charset="0"/>
            </a:endParaRPr>
          </a:p>
          <a:p>
            <a:pPr algn="l" fontAlgn="base"/>
            <a:endParaRPr lang="de-DE" b="0" i="0" u="none" strike="noStrike" dirty="0">
              <a:solidFill>
                <a:srgbClr val="222222"/>
              </a:solidFill>
              <a:effectLst/>
              <a:latin typeface="Open Sans" panose="020B0606030504020204" pitchFamily="34" charset="0"/>
            </a:endParaRPr>
          </a:p>
          <a:p>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194645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Zur Vorbereitung auf die Durchführung der Aktivität soll den </a:t>
            </a:r>
            <a:r>
              <a:rPr lang="de-DE" dirty="0" err="1"/>
              <a:t>Kolleg:innen</a:t>
            </a:r>
            <a:r>
              <a:rPr lang="de-DE" dirty="0"/>
              <a:t> der entsprechende Planungsbogen ausgehändigt werden. In diesem werden konkrete Anregungen zur Durchführungen (z. B. auch sprachliche Impulse etc.) sowie Ideen zur Adaption der Aufgabe für unterschiedliche Bedarfe gegeben / aufgezeigt, sodass die Aktivität mit Hilfe des Bogens ohne „großen Aufwand“ durchführbar ist.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3823381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verlinkte digitale Pinnwand enthält weitere Unterstützungsangebote.</a:t>
            </a:r>
          </a:p>
          <a:p>
            <a:endParaRPr lang="de-DE" dirty="0"/>
          </a:p>
          <a:p>
            <a:pPr marL="171450" indent="-171450">
              <a:buFont typeface="Arial" panose="020B0604020202020204" pitchFamily="34" charset="0"/>
              <a:buChar char="•"/>
            </a:pPr>
            <a:r>
              <a:rPr lang="de-DE" dirty="0"/>
              <a:t>Unterrichtsmaterial</a:t>
            </a:r>
          </a:p>
          <a:p>
            <a:pPr marL="171450" indent="-171450">
              <a:buFont typeface="Arial" panose="020B0604020202020204" pitchFamily="34" charset="0"/>
              <a:buChar char="•"/>
            </a:pPr>
            <a:r>
              <a:rPr lang="de-DE" dirty="0"/>
              <a:t>Diagnosematerial</a:t>
            </a:r>
          </a:p>
          <a:p>
            <a:pPr marL="171450" indent="-171450">
              <a:buFont typeface="Arial" panose="020B0604020202020204" pitchFamily="34" charset="0"/>
              <a:buChar char="•"/>
            </a:pPr>
            <a:r>
              <a:rPr lang="de-DE" dirty="0"/>
              <a:t>praxisnahe fachdidaktische Hintergrundinformationen</a:t>
            </a:r>
          </a:p>
          <a:p>
            <a:endParaRPr lang="de-DE" dirty="0"/>
          </a:p>
          <a:p>
            <a:r>
              <a:rPr lang="de-DE" dirty="0"/>
              <a:t>Direktlink: https://</a:t>
            </a:r>
            <a:r>
              <a:rPr lang="de-DE" dirty="0" err="1"/>
              <a:t>www.taskcards.de</a:t>
            </a:r>
            <a:r>
              <a:rPr lang="de-DE" dirty="0"/>
              <a:t>/#/</a:t>
            </a:r>
            <a:r>
              <a:rPr lang="de-DE" dirty="0" err="1"/>
              <a:t>board</a:t>
            </a:r>
            <a:r>
              <a:rPr lang="de-DE" dirty="0"/>
              <a:t>/273329c5-b48c-45ac-be42-b309ad583713/</a:t>
            </a:r>
            <a:r>
              <a:rPr lang="de-DE" dirty="0" err="1"/>
              <a:t>view?token</a:t>
            </a:r>
            <a:r>
              <a:rPr lang="de-DE" dirty="0"/>
              <a:t>=be7797fe-01da-4930-8643-9958a10a97ac</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628487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Doch was bedeutet das alles jetzt für mich/ euch und meine/ eure Unterrichtspraxis in Bezug auf die Erarbeitung des nicht zählenden Rechnens (bei der Addition und Subtraktion)?</a:t>
            </a:r>
          </a:p>
          <a:p>
            <a:endParaRPr lang="de-DE" dirty="0"/>
          </a:p>
          <a:p>
            <a:pPr marL="0" indent="0">
              <a:buFontTx/>
              <a:buNone/>
            </a:pPr>
            <a:r>
              <a:rPr lang="de-DE" dirty="0"/>
              <a:t>Folgende Fragen könnte ich / wir uns stellen:</a:t>
            </a:r>
          </a:p>
          <a:p>
            <a:pPr marL="171450" indent="-171450">
              <a:buFont typeface="Arial" panose="020B0604020202020204" pitchFamily="34" charset="0"/>
              <a:buChar char="•"/>
            </a:pPr>
            <a:r>
              <a:rPr lang="de-DE" dirty="0"/>
              <a:t>War neu für mich? Was setze ich bereits schon um?</a:t>
            </a:r>
          </a:p>
          <a:p>
            <a:pPr marL="171450" indent="-171450">
              <a:buFont typeface="Arial" panose="020B0604020202020204" pitchFamily="34" charset="0"/>
              <a:buChar char="•"/>
            </a:pPr>
            <a:r>
              <a:rPr lang="de-DE" dirty="0"/>
              <a:t>Welche Ideen nehme ich mit? Was möchte ich zukünftig noch konkreter berücksichtigen?</a:t>
            </a:r>
          </a:p>
          <a:p>
            <a:pPr marL="171450" indent="-171450">
              <a:buFont typeface="Arial" panose="020B0604020202020204" pitchFamily="34" charset="0"/>
              <a:buChar char="•"/>
            </a:pPr>
            <a:r>
              <a:rPr lang="de-DE" dirty="0"/>
              <a:t>Welche Ideen kann ich auch auf andere Unterrichtsinhalte übertragen (z. B. auf eine andere Operation)</a:t>
            </a:r>
          </a:p>
          <a:p>
            <a:pPr marL="171450" indent="-171450">
              <a:buFont typeface="Arial" panose="020B0604020202020204" pitchFamily="34" charset="0"/>
              <a:buChar char="•"/>
            </a:pPr>
            <a:endParaRPr lang="de-DE" dirty="0"/>
          </a:p>
          <a:p>
            <a:pPr marL="0" indent="0">
              <a:buFontTx/>
              <a:buNone/>
            </a:pPr>
            <a:r>
              <a:rPr lang="de-DE" dirty="0"/>
              <a:t>Denn wichtig ist, dass ich/ wir langfristig die grundlegenden Gedanken der Erarbeitung des </a:t>
            </a:r>
            <a:r>
              <a:rPr lang="de-DE"/>
              <a:t>nicht zählenden Rechnens </a:t>
            </a:r>
            <a:r>
              <a:rPr lang="de-DE" dirty="0"/>
              <a:t>bei der Unterrichtsplanung berücksichtigen.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1537245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FFFFFF"/>
                </a:solidFill>
                <a:effectLst/>
                <a:latin typeface="OpenSans-Regular" panose="020B0606030504020204" pitchFamily="34" charset="0"/>
              </a:rPr>
              <a:t>Alle Ausführungen auf den Folien und in den Moderationstexten wurden in Anlehnung an die Ursprungspräsentation des Moduls „Nicht zählendes Rechnen: 1·1 und 1:1“ der Veranstaltungsreihe „Arithmetische Basiskompetenzen sichern – Rechenschwierigkeiten vermeiden“ verfasst. Die genutzten Literaturverweise wurden dort kenntlich gemacht. Hier  werden sie ebenfalls aufgeführt und dienen sowohl als Quellenverweis als auch als Hinweise für weiterführende Literatur, die bei Bedarf zur Vertiefung der Inhalte zum Thema „Nicht zählendes Rechnen: 1·1 und 1:1“ herangezogen werden kann.</a:t>
            </a:r>
            <a:endParaRPr lang="de-DE" b="0" i="0" u="none" strike="noStrike" dirty="0">
              <a:solidFill>
                <a:srgbClr val="FFFFFF"/>
              </a:solidFill>
              <a:effectLst/>
              <a:latin typeface="Helvetica" pitchFamily="2" charset="0"/>
            </a:endParaRPr>
          </a:p>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2381811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391442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FA03350-AE17-CFBE-B138-5079FC13BBC4}" type="slidenum">
              <a:r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51CB491-B1FF-72AF-0F16-C021C3479B8C}"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Timo und Aiko haben unterschiedliche Schwierigkeiten bzw. Herangehensweisen beim Lösen der Malaufgabe 6 · 7.</a:t>
            </a:r>
          </a:p>
          <a:p>
            <a:r>
              <a:rPr lang="de-DE" dirty="0"/>
              <a:t>Timo versucht die Malaufgabe durch das Ableiten zu lösen. Er greift auf die Malaufgabe 5 · 7, eine Kernaufgabe, zurück und rechnet diese richtig aus. Anstatt nun 7 zu addieren, da ihm nur noch 1 · 7 fehlen, vertauscht er Multiplikator und Multiplikand und rechnet plus 6. </a:t>
            </a:r>
          </a:p>
          <a:p>
            <a:r>
              <a:rPr lang="de-DE" dirty="0"/>
              <a:t>Aiko wählt das Aufsagen der Siebenerreihe, die sie vermutlich auswendig gelernt hat. Dieses Vorgehen ist langfristig nicht tragfähig.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961450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sieht man besonders auf Aikos Problematik bezogen, die Bedeutung für den langfristigen Lernprozess. Sich vom additiven Denken zu lösen bedeutet, in Gruppen – in diesem Fall in Vierern – denken zu können. Das Zählen in Schritten darf nicht als stumpfes Aufsagen der Reihen verstanden werden, sondern z. B. als ein Springen am Zahlenstrahl: Einen Vierersprung weiter. Diese Vorstellung mündet in der Grundschule in der multiplikativen Deutung von 3 · 4 als 3 Vierer. Diese Denkweise ist übertragbar auf andere Zahlbereiche wie z. B. das Bruchrechnen. Dieses Verständnis von „Malrechnen“ ist langfristig tragbar, das additive Verständnis und auch das Aufsagen der Reihen nicht.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810069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e-DE" dirty="0">
                <a:solidFill>
                  <a:srgbClr val="FFFFFF"/>
                </a:solidFill>
                <a:effectLst/>
                <a:latin typeface="Helvetica" pitchFamily="2" charset="0"/>
              </a:rPr>
              <a:t>Das schnelle Kopfrechnen zählt zu den sogenannten arithmetischen Basiskompetenzen. Diese werden anschaulich in dem abgebildete Orientierungsrahmen Arithmetische Basiskompetenzen dargestellt. Dieser gibt einen Überblick über die zentralen Kompetenzen, die Lernende im Verlauf der Primarstufe in den Bereichen 'Zahlverständnis', 'Operationsverständnis', 'Stellenwertverständnis', 'Schnelles Kopfrechnen', 'Zahlenrechnen' und 'Ziffernrechnen' erwerben können sollen und veranschaulicht diese unter Bezugnahme auf konkrete Beispiele.</a:t>
            </a:r>
          </a:p>
          <a:p>
            <a:pPr marL="0" marR="0" lvl="0" indent="0" algn="l" defTabSz="914400" rtl="0" eaLnBrk="1" fontAlgn="base" latinLnBrk="0" hangingPunct="1">
              <a:lnSpc>
                <a:spcPct val="100000"/>
              </a:lnSpc>
              <a:spcBef>
                <a:spcPts val="0"/>
              </a:spcBef>
              <a:spcAft>
                <a:spcPts val="0"/>
              </a:spcAft>
              <a:buClrTx/>
              <a:buSzTx/>
              <a:buFontTx/>
              <a:buNone/>
              <a:tabLst/>
              <a:defRPr/>
            </a:pPr>
            <a:endParaRPr lang="de-DE" b="0" i="0" u="none" strike="noStrike" dirty="0">
              <a:solidFill>
                <a:srgbClr val="222222"/>
              </a:solidFill>
              <a:effectLst/>
              <a:latin typeface="Open Sans" panose="020B0606030504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a:p>
        </p:txBody>
      </p:sp>
    </p:spTree>
    <p:extLst>
      <p:ext uri="{BB962C8B-B14F-4D97-AF65-F5344CB8AC3E}">
        <p14:creationId xmlns:p14="http://schemas.microsoft.com/office/powerpoint/2010/main" val="139637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Der Bereich „Schnelles Kopfrechnen“ wird wie folgt konkretisiert. Um langfristig Aufgaben schnell im Kopf lösen zu können, sollen Kinder die Verwendung von Ableitungsstrategien lernen und diese mit geeigneten Darstellungen und sprachlicher Begleitung verknüpfen, um sie sich als Basisfakten zunehmend sicher abrufen zu können.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281214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sollten wir als Lehrkräfte bei der Bearbeitung des 1·1 und 1:1 beachten?</a:t>
            </a:r>
          </a:p>
          <a:p>
            <a:endParaRPr lang="de-DE" dirty="0"/>
          </a:p>
          <a:p>
            <a:endParaRPr lang="de-DE" dirty="0"/>
          </a:p>
          <a:p>
            <a:endParaRPr lang="de-DE" dirty="0"/>
          </a:p>
          <a:p>
            <a:r>
              <a:rPr lang="de-DE" i="1" dirty="0"/>
              <a:t>(Überleitung zur nächsten Folie)</a:t>
            </a:r>
          </a:p>
          <a:p>
            <a:r>
              <a:rPr lang="de-DE" dirty="0"/>
              <a:t>Wie können wir diese wichtigen Aspekte nun konkret im Unterricht umsetzen? Dazu zeigen die folgenden Folien praxisnahe Aktivitäten und Impulse, mit denen das nicht-zählende Rechnen von 1·1-Aufgaben erarbeitet werden kann. </a:t>
            </a:r>
          </a:p>
          <a:p>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646103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thematisieren einfacher Malaufgaben kann durch das Sortieren der Malaufgaben erfolgen. </a:t>
            </a:r>
            <a:r>
              <a:rPr lang="de-DE" dirty="0">
                <a:solidFill>
                  <a:srgbClr val="327D87"/>
                </a:solidFill>
                <a:ea typeface="ＭＳ Ｐゴシック" charset="-128"/>
              </a:rPr>
              <a:t>Wenn Kinder die 1·1-Aufgaben selbstständig nach einfach und schwierig sortieren, werden sie sich bewusst, dass und welche Malaufgaben für sie einfach sind. Gleichzeitig werden so Vorerfahrungen der Kinder aufgegriffen.</a:t>
            </a:r>
          </a:p>
          <a:p>
            <a:endParaRPr lang="de-DE" dirty="0"/>
          </a:p>
          <a:p>
            <a:r>
              <a:rPr lang="de-DE" dirty="0"/>
              <a:t>Einfache Malaufgabe (das sind für Kinder meist die Kernaufgaben) sind Malaufgaben, die die Kinder schnell lösen können. Diese bilden die Grundlage, um von ihnen weitere Malaufgaben, die die Kinder nicht schnell abrufen können, abzuleiten. </a:t>
            </a:r>
          </a:p>
          <a:p>
            <a:r>
              <a:rPr lang="de-DE" dirty="0"/>
              <a:t>Dazu sollte Kinder bewusst sein, welche Malaufgaben für sie als einfache und welche für sie als schwierige Malaufgaben gelten. Selbstverständlich wird mit zunehmender Übung der Anteil an einfachen Malaufgaben größer.</a:t>
            </a:r>
          </a:p>
          <a:p>
            <a:endParaRPr lang="de-DE" dirty="0"/>
          </a:p>
          <a:p>
            <a:r>
              <a:rPr lang="de-DE" dirty="0"/>
              <a:t>Diese Beispielaufgabe würde Kindern, wie Aiko, die bisher noch nicht über die einzelnen Malaufgaben nachgedacht haben, helfen eine bessere Einschätzung zu erhalten. Diese Aufgabe dient auch als Basis, um später für das Ableiten einfach Malaufgaben auswählen zu können.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Beispielaufgabe bezieht sich auf die Kernbotschaft „Lernende brauchen Gelegenheiten, „einfache“ Aufgaben zu identifizieren, darzustellen und darüber zu sprechen.“ aus dem Modul.</a:t>
            </a:r>
          </a:p>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9</a:t>
            </a:fld>
            <a:endParaRPr lang="de-DE" dirty="0"/>
          </a:p>
        </p:txBody>
      </p:sp>
    </p:spTree>
    <p:extLst>
      <p:ext uri="{BB962C8B-B14F-4D97-AF65-F5344CB8AC3E}">
        <p14:creationId xmlns:p14="http://schemas.microsoft.com/office/powerpoint/2010/main" val="1757658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984813AC-E50B-224B-B5D6-7E95EE7740A3}"/>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154926"/>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DURCHFÜHRUNG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261934"/>
            <a:ext cx="7105899" cy="1905504"/>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3793553"/>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7"/>
            <a:ext cx="6438900" cy="197607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
        <p:nvSpPr>
          <p:cNvPr id="2" name="Textfeld 1">
            <a:extLst>
              <a:ext uri="{FF2B5EF4-FFF2-40B4-BE49-F238E27FC236}">
                <a16:creationId xmlns:a16="http://schemas.microsoft.com/office/drawing/2014/main" id="{F5AD90DC-163F-7798-D523-195E461EB779}"/>
              </a:ext>
            </a:extLst>
          </p:cNvPr>
          <p:cNvSpPr txBox="1"/>
          <p:nvPr userDrawn="1"/>
        </p:nvSpPr>
        <p:spPr>
          <a:xfrm>
            <a:off x="1096423" y="3858656"/>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REFLEXION</a:t>
            </a:r>
          </a:p>
        </p:txBody>
      </p:sp>
    </p:spTree>
    <p:extLst>
      <p:ext uri="{BB962C8B-B14F-4D97-AF65-F5344CB8AC3E}">
        <p14:creationId xmlns:p14="http://schemas.microsoft.com/office/powerpoint/2010/main" val="1179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154926"/>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spTree>
    <p:extLst>
      <p:ext uri="{BB962C8B-B14F-4D97-AF65-F5344CB8AC3E}">
        <p14:creationId xmlns:p14="http://schemas.microsoft.com/office/powerpoint/2010/main" val="2640877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7737460-B91D-5C42-89F7-0945271E58D3}"/>
              </a:ext>
            </a:extLst>
          </p:cNvPr>
          <p:cNvPicPr>
            <a:picLocks noChangeAspect="1"/>
          </p:cNvPicPr>
          <p:nvPr userDrawn="1"/>
        </p:nvPicPr>
        <p:blipFill>
          <a:blip r:embed="rId3"/>
          <a:stretch>
            <a:fillRect/>
          </a:stretch>
        </p:blipFill>
        <p:spPr>
          <a:xfrm>
            <a:off x="579600" y="1260000"/>
            <a:ext cx="997412" cy="720000"/>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785211"/>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845745"/>
            <a:ext cx="7105899" cy="1321693"/>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95353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1737906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(z. B. auch einzelne Folie oder Ausschnitte/Abbildungen)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329811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spTree>
    <p:extLst>
      <p:ext uri="{BB962C8B-B14F-4D97-AF65-F5344CB8AC3E}">
        <p14:creationId xmlns:p14="http://schemas.microsoft.com/office/powerpoint/2010/main" val="4172986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75273-84C4-EFB5-6A17-95B5D98F8BC1}"/>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2658166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rotWithShape="1">
          <a:blip r:embed="rId2"/>
          <a:srcRect l="8630" r="6956"/>
          <a:stretch/>
        </p:blipFill>
        <p:spPr>
          <a:xfrm>
            <a:off x="0" y="1347370"/>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CE62C441-6814-8D4A-87B9-F4E498201908}"/>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2927922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223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3182880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481264" y="1194030"/>
            <a:ext cx="819109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481263" y="1748860"/>
            <a:ext cx="819109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August 24</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333464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 mit einer Folie auf die entsprechende PIKAS Seite, von der der Foliensatz entnommen wurde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4002855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2888913832"/>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2-9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Tree>
    <p:extLst>
      <p:ext uri="{BB962C8B-B14F-4D97-AF65-F5344CB8AC3E}">
        <p14:creationId xmlns:p14="http://schemas.microsoft.com/office/powerpoint/2010/main" val="119109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 name="Rechteck 1">
            <a:extLst>
              <a:ext uri="{FF2B5EF4-FFF2-40B4-BE49-F238E27FC236}">
                <a16:creationId xmlns:a16="http://schemas.microsoft.com/office/drawing/2014/main" id="{3A6C8FAA-1842-9145-C370-C82625AEE8F1}"/>
              </a:ext>
            </a:extLst>
          </p:cNvPr>
          <p:cNvSpPr/>
          <p:nvPr userDrawn="1"/>
        </p:nvSpPr>
        <p:spPr>
          <a:xfrm>
            <a:off x="5126178" y="57530"/>
            <a:ext cx="3871066"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3" name="Titel 1">
            <a:extLst>
              <a:ext uri="{FF2B5EF4-FFF2-40B4-BE49-F238E27FC236}">
                <a16:creationId xmlns:a16="http://schemas.microsoft.com/office/drawing/2014/main" id="{E04D36AF-F9F5-613E-E56B-CD214F962DAC}"/>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Tree>
    <p:extLst>
      <p:ext uri="{BB962C8B-B14F-4D97-AF65-F5344CB8AC3E}">
        <p14:creationId xmlns:p14="http://schemas.microsoft.com/office/powerpoint/2010/main" val="301817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0655" y="1260904"/>
            <a:ext cx="4491875" cy="553998"/>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Zum Schluss …</a:t>
            </a:r>
          </a:p>
        </p:txBody>
      </p:sp>
      <p:pic>
        <p:nvPicPr>
          <p:cNvPr id="3" name="Picture 3">
            <a:extLst>
              <a:ext uri="{FF2B5EF4-FFF2-40B4-BE49-F238E27FC236}">
                <a16:creationId xmlns:a16="http://schemas.microsoft.com/office/drawing/2014/main" id="{10C35D75-B7BD-E397-D584-FA2C1CFE0067}"/>
              </a:ext>
            </a:extLst>
          </p:cNvPr>
          <p:cNvPicPr>
            <a:picLocks noChangeAspect="1" noChangeArrowheads="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706" y="2720122"/>
            <a:ext cx="3938566" cy="329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a:extLst>
              <a:ext uri="{FF2B5EF4-FFF2-40B4-BE49-F238E27FC236}">
                <a16:creationId xmlns:a16="http://schemas.microsoft.com/office/drawing/2014/main" id="{163658FF-BE53-ADC8-B3C1-FBBCFEFF4CC2}"/>
              </a:ext>
            </a:extLst>
          </p:cNvPr>
          <p:cNvSpPr txBox="1"/>
          <p:nvPr userDrawn="1"/>
        </p:nvSpPr>
        <p:spPr>
          <a:xfrm>
            <a:off x="750517" y="3764459"/>
            <a:ext cx="3155740" cy="1384995"/>
          </a:xfrm>
          <a:prstGeom prst="rect">
            <a:avLst/>
          </a:prstGeom>
          <a:noFill/>
          <a:ln>
            <a:noFill/>
          </a:ln>
        </p:spPr>
        <p:txBody>
          <a:bodyPr wrap="square" rtlCol="0">
            <a:spAutoFit/>
          </a:bodyPr>
          <a:lstStyle/>
          <a:p>
            <a:pPr algn="ctr">
              <a:lnSpc>
                <a:spcPct val="100000"/>
              </a:lnSpc>
            </a:pPr>
            <a:r>
              <a:rPr lang="de-DE" sz="2800" b="1" dirty="0">
                <a:ln>
                  <a:noFill/>
                </a:ln>
                <a:solidFill>
                  <a:schemeClr val="bg1"/>
                </a:solidFill>
                <a:latin typeface="Arial" panose="020B0604020202020204" pitchFamily="34" charset="0"/>
                <a:cs typeface="Arial" panose="020B0604020202020204" pitchFamily="34" charset="0"/>
              </a:rPr>
              <a:t>Das nehme ich für mich von heute mit! </a:t>
            </a:r>
          </a:p>
        </p:txBody>
      </p:sp>
    </p:spTree>
    <p:extLst>
      <p:ext uri="{BB962C8B-B14F-4D97-AF65-F5344CB8AC3E}">
        <p14:creationId xmlns:p14="http://schemas.microsoft.com/office/powerpoint/2010/main" val="391985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August 24</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39" name="Grafik 38">
            <a:extLst>
              <a:ext uri="{FF2B5EF4-FFF2-40B4-BE49-F238E27FC236}">
                <a16:creationId xmlns:a16="http://schemas.microsoft.com/office/drawing/2014/main" id="{D607B3BE-7031-7F4F-9831-1AC5A840BA5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49" r:id="rId1"/>
    <p:sldLayoutId id="2147483708" r:id="rId2"/>
    <p:sldLayoutId id="2147483709" r:id="rId3"/>
    <p:sldLayoutId id="2147483691" r:id="rId4"/>
    <p:sldLayoutId id="2147483689" r:id="rId5"/>
    <p:sldLayoutId id="2147483713" r:id="rId6"/>
    <p:sldLayoutId id="2147483688" r:id="rId7"/>
    <p:sldLayoutId id="2147483661" r:id="rId8"/>
    <p:sldLayoutId id="2147483696" r:id="rId9"/>
    <p:sldLayoutId id="2147483692" r:id="rId10"/>
    <p:sldLayoutId id="2147483711" r:id="rId11"/>
    <p:sldLayoutId id="2147483693" r:id="rId12"/>
    <p:sldLayoutId id="2147483694" r:id="rId13"/>
    <p:sldLayoutId id="2147483695" r:id="rId14"/>
    <p:sldLayoutId id="2147483699" r:id="rId15"/>
    <p:sldLayoutId id="2147483666" r:id="rId16"/>
    <p:sldLayoutId id="2147483669" r:id="rId17"/>
    <p:sldLayoutId id="2147483652" r:id="rId18"/>
    <p:sldLayoutId id="2147483668" r:id="rId19"/>
    <p:sldLayoutId id="2147483662" r:id="rId20"/>
    <p:sldLayoutId id="2147483712" r:id="rId21"/>
    <p:sldLayoutId id="2147483702" r:id="rId22"/>
    <p:sldLayoutId id="2147483704" r:id="rId23"/>
    <p:sldLayoutId id="2147483706" r:id="rId24"/>
    <p:sldLayoutId id="2147483710" r:id="rId25"/>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taskcards.de/#/board/273329c5-b48c-45ac-be42-b309ad583713/view?token=be7797fe-01da-4930-8643-9958a10a97ac"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maco.dzlm.de/" TargetMode="External"/><Relationship Id="rId7" Type="http://schemas.openxmlformats.org/officeDocument/2006/relationships/hyperlink" Target="https://mahiko.dzlm.de/node/431"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pikas.dzlm.de/node/1588" TargetMode="External"/><Relationship Id="rId5" Type="http://schemas.openxmlformats.org/officeDocument/2006/relationships/hyperlink" Target="https://mahiko.dzlm.de/node/282" TargetMode="External"/><Relationship Id="rId4" Type="http://schemas.openxmlformats.org/officeDocument/2006/relationships/hyperlink" Target="https://mahiko.dzlm.de/node/124"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a:xfrm>
            <a:off x="0" y="4222524"/>
            <a:ext cx="9144000" cy="1328269"/>
          </a:xfrm>
        </p:spPr>
        <p:txBody>
          <a:bodyPr>
            <a:normAutofit/>
          </a:bodyPr>
          <a:lstStyle/>
          <a:p>
            <a:r>
              <a:rPr lang="de-DE" dirty="0"/>
              <a:t>Arithmetische Basiskompetenzen sichern – </a:t>
            </a:r>
          </a:p>
          <a:p>
            <a:r>
              <a:rPr lang="de-DE" dirty="0"/>
              <a:t>Rechenschwierigkeiten vermeiden</a:t>
            </a:r>
          </a:p>
          <a:p>
            <a:endParaRPr lang="de-DE" dirty="0"/>
          </a:p>
          <a:p>
            <a:endParaRPr lang="de-DE" dirty="0"/>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Nicht zählendes Rechnen: 1∙1 und 1:1</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bgerundetes Rechteck 45">
            <a:extLst>
              <a:ext uri="{FF2B5EF4-FFF2-40B4-BE49-F238E27FC236}">
                <a16:creationId xmlns:a16="http://schemas.microsoft.com/office/drawing/2014/main" id="{9FB40666-53E2-0795-3235-428D0564B139}"/>
              </a:ext>
            </a:extLst>
          </p:cNvPr>
          <p:cNvSpPr/>
          <p:nvPr/>
        </p:nvSpPr>
        <p:spPr>
          <a:xfrm>
            <a:off x="474562" y="5846436"/>
            <a:ext cx="8206451" cy="39169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215EC45-1EE7-7BD4-BFBB-96CEF0A44F25}"/>
              </a:ext>
            </a:extLst>
          </p:cNvPr>
          <p:cNvSpPr>
            <a:spLocks noGrp="1"/>
          </p:cNvSpPr>
          <p:nvPr>
            <p:ph type="title"/>
          </p:nvPr>
        </p:nvSpPr>
        <p:spPr/>
        <p:txBody>
          <a:bodyPr>
            <a:normAutofit/>
          </a:bodyPr>
          <a:lstStyle/>
          <a:p>
            <a:r>
              <a:rPr lang="de-DE" dirty="0"/>
              <a:t>Ableitungsstrategien nutzen</a:t>
            </a:r>
          </a:p>
        </p:txBody>
      </p:sp>
      <p:sp>
        <p:nvSpPr>
          <p:cNvPr id="3" name="Textplatzhalter 2">
            <a:extLst>
              <a:ext uri="{FF2B5EF4-FFF2-40B4-BE49-F238E27FC236}">
                <a16:creationId xmlns:a16="http://schemas.microsoft.com/office/drawing/2014/main" id="{9F3A6A22-E855-A4BE-10EB-8BCF9CC749B5}"/>
              </a:ext>
            </a:extLst>
          </p:cNvPr>
          <p:cNvSpPr>
            <a:spLocks noGrp="1"/>
          </p:cNvSpPr>
          <p:nvPr>
            <p:ph type="body" sz="quarter" idx="13"/>
          </p:nvPr>
        </p:nvSpPr>
        <p:spPr>
          <a:xfrm>
            <a:off x="556689" y="1227732"/>
            <a:ext cx="8325320" cy="509628"/>
          </a:xfrm>
        </p:spPr>
        <p:txBody>
          <a:bodyPr/>
          <a:lstStyle/>
          <a:p>
            <a:r>
              <a:rPr lang="de-DE" dirty="0"/>
              <a:t>ABLEITUNGSSTRATEGIEN ENTDECKEN, DARSTELLEN UND MENTAL VORSTELLEN </a:t>
            </a:r>
          </a:p>
        </p:txBody>
      </p:sp>
      <p:sp>
        <p:nvSpPr>
          <p:cNvPr id="5" name="Datumsplatzhalter 4">
            <a:extLst>
              <a:ext uri="{FF2B5EF4-FFF2-40B4-BE49-F238E27FC236}">
                <a16:creationId xmlns:a16="http://schemas.microsoft.com/office/drawing/2014/main" id="{7B4302C8-29FC-96F6-EEC8-671342B9E4F0}"/>
              </a:ext>
            </a:extLst>
          </p:cNvPr>
          <p:cNvSpPr>
            <a:spLocks noGrp="1"/>
          </p:cNvSpPr>
          <p:nvPr>
            <p:ph type="dt" sz="half" idx="10"/>
          </p:nvPr>
        </p:nvSpPr>
        <p:spPr/>
        <p:txBody>
          <a:bodyPr/>
          <a:lstStyle/>
          <a:p>
            <a:pPr>
              <a:lnSpc>
                <a:spcPct val="150000"/>
              </a:lnSpc>
            </a:pPr>
            <a:fld id="{000CEE34-2044-5642-B412-BC2C7C7150CF}" type="datetime6">
              <a:rPr lang="de-DE" smtClean="0"/>
              <a:t>August 24</a:t>
            </a:fld>
            <a:endParaRPr lang="de-DE" dirty="0"/>
          </a:p>
        </p:txBody>
      </p:sp>
      <p:sp>
        <p:nvSpPr>
          <p:cNvPr id="6" name="Foliennummernplatzhalter 5">
            <a:extLst>
              <a:ext uri="{FF2B5EF4-FFF2-40B4-BE49-F238E27FC236}">
                <a16:creationId xmlns:a16="http://schemas.microsoft.com/office/drawing/2014/main" id="{AFF77EC4-3B36-0B31-FA2E-5473CD4489E3}"/>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9" name="Abgerundete rechteckige Legende 8"/>
          <p:cNvSpPr/>
          <p:nvPr/>
        </p:nvSpPr>
        <p:spPr>
          <a:xfrm>
            <a:off x="5775311" y="2046397"/>
            <a:ext cx="3260281" cy="961631"/>
          </a:xfrm>
          <a:prstGeom prst="wedgeRoundRectCallout">
            <a:avLst>
              <a:gd name="adj1" fmla="val 4940"/>
              <a:gd name="adj2" fmla="val 9602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a:p>
            <a:pPr algn="ctr"/>
            <a:r>
              <a:rPr lang="de-DE" dirty="0">
                <a:solidFill>
                  <a:schemeClr val="tx1"/>
                </a:solidFill>
              </a:rPr>
              <a:t>Wie viele </a:t>
            </a:r>
            <a:r>
              <a:rPr lang="de-DE" b="1" dirty="0">
                <a:solidFill>
                  <a:schemeClr val="tx1"/>
                </a:solidFill>
              </a:rPr>
              <a:t>Siebener</a:t>
            </a:r>
            <a:r>
              <a:rPr lang="de-DE" dirty="0">
                <a:solidFill>
                  <a:schemeClr val="tx1"/>
                </a:solidFill>
              </a:rPr>
              <a:t> brauchst du noch, um die Aufgabe 6 · 7 zu lösen?</a:t>
            </a:r>
          </a:p>
          <a:p>
            <a:pPr algn="ctr"/>
            <a:endParaRPr lang="de-DE" sz="1800" dirty="0">
              <a:solidFill>
                <a:schemeClr val="tx1"/>
              </a:solidFill>
              <a:latin typeface="Arial" panose="020B0604020202020204" pitchFamily="34" charset="0"/>
              <a:cs typeface="Arial" panose="020B0604020202020204" pitchFamily="34" charset="0"/>
            </a:endParaRPr>
          </a:p>
        </p:txBody>
      </p:sp>
      <p:sp>
        <p:nvSpPr>
          <p:cNvPr id="12" name="Abgerundete rechteckige Legende 11"/>
          <p:cNvSpPr/>
          <p:nvPr/>
        </p:nvSpPr>
        <p:spPr>
          <a:xfrm>
            <a:off x="618939" y="1972104"/>
            <a:ext cx="2530914" cy="676197"/>
          </a:xfrm>
          <a:prstGeom prst="wedgeRoundRectCallout">
            <a:avLst>
              <a:gd name="adj1" fmla="val -4771"/>
              <a:gd name="adj2" fmla="val 10125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tx1"/>
              </a:solidFill>
              <a:latin typeface="Arial" panose="020B0604020202020204" pitchFamily="34" charset="0"/>
              <a:cs typeface="Arial" panose="020B0604020202020204" pitchFamily="34" charset="0"/>
            </a:endParaRPr>
          </a:p>
          <a:p>
            <a:pPr algn="ctr"/>
            <a:r>
              <a:rPr lang="de-DE" sz="1800" dirty="0">
                <a:solidFill>
                  <a:schemeClr val="tx1"/>
                </a:solidFill>
                <a:latin typeface="Arial" panose="020B0604020202020204" pitchFamily="34" charset="0"/>
                <a:cs typeface="Arial" panose="020B0604020202020204" pitchFamily="34" charset="0"/>
              </a:rPr>
              <a:t>Ich lege </a:t>
            </a:r>
            <a:r>
              <a:rPr lang="de-DE" sz="1800" b="1" dirty="0">
                <a:solidFill>
                  <a:schemeClr val="tx1"/>
                </a:solidFill>
                <a:latin typeface="Arial" panose="020B0604020202020204" pitchFamily="34" charset="0"/>
                <a:cs typeface="Arial" panose="020B0604020202020204" pitchFamily="34" charset="0"/>
              </a:rPr>
              <a:t>5 Siebener, </a:t>
            </a:r>
            <a:r>
              <a:rPr lang="de-DE" sz="1800" dirty="0">
                <a:solidFill>
                  <a:schemeClr val="tx1"/>
                </a:solidFill>
                <a:latin typeface="Arial" panose="020B0604020202020204" pitchFamily="34" charset="0"/>
                <a:cs typeface="Arial" panose="020B0604020202020204" pitchFamily="34" charset="0"/>
              </a:rPr>
              <a:t>denn </a:t>
            </a:r>
            <a:r>
              <a:rPr lang="de-DE" dirty="0">
                <a:solidFill>
                  <a:schemeClr val="tx1"/>
                </a:solidFill>
                <a:latin typeface="Arial" panose="020B0604020202020204" pitchFamily="34" charset="0"/>
                <a:cs typeface="Arial" panose="020B0604020202020204" pitchFamily="34" charset="0"/>
              </a:rPr>
              <a:t>5</a:t>
            </a:r>
            <a:r>
              <a:rPr lang="de-DE" sz="1800" dirty="0">
                <a:solidFill>
                  <a:schemeClr val="tx1"/>
                </a:solidFill>
                <a:latin typeface="Arial" panose="020B0604020202020204" pitchFamily="34" charset="0"/>
                <a:cs typeface="Arial" panose="020B0604020202020204" pitchFamily="34" charset="0"/>
              </a:rPr>
              <a:t> mal 7</a:t>
            </a:r>
            <a:r>
              <a:rPr lang="de-DE" dirty="0">
                <a:solidFill>
                  <a:schemeClr val="tx1"/>
                </a:solidFill>
                <a:latin typeface="Arial" panose="020B0604020202020204" pitchFamily="34" charset="0"/>
                <a:cs typeface="Arial" panose="020B0604020202020204" pitchFamily="34" charset="0"/>
              </a:rPr>
              <a:t> sind 35. </a:t>
            </a:r>
            <a:endParaRPr lang="de-DE" sz="1800" dirty="0">
              <a:solidFill>
                <a:schemeClr val="tx1"/>
              </a:solidFill>
              <a:latin typeface="Arial" panose="020B0604020202020204" pitchFamily="34" charset="0"/>
              <a:cs typeface="Arial" panose="020B0604020202020204" pitchFamily="34" charset="0"/>
            </a:endParaRPr>
          </a:p>
          <a:p>
            <a:pPr algn="ctr"/>
            <a:r>
              <a:rPr lang="de-DE" sz="1800" b="1" dirty="0">
                <a:solidFill>
                  <a:schemeClr val="tx1"/>
                </a:solidFill>
                <a:latin typeface="Arial" panose="020B0604020202020204" pitchFamily="34" charset="0"/>
                <a:cs typeface="Arial" panose="020B0604020202020204" pitchFamily="34" charset="0"/>
              </a:rPr>
              <a:t> </a:t>
            </a:r>
            <a:endParaRPr lang="de-DE" sz="1800" dirty="0">
              <a:solidFill>
                <a:schemeClr val="tx1"/>
              </a:solidFill>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3F65FCA-12C2-E733-D571-34CC2C1ADB73}"/>
              </a:ext>
            </a:extLst>
          </p:cNvPr>
          <p:cNvPicPr>
            <a:picLocks noChangeAspect="1"/>
          </p:cNvPicPr>
          <p:nvPr/>
        </p:nvPicPr>
        <p:blipFill>
          <a:blip r:embed="rId3"/>
          <a:stretch>
            <a:fillRect/>
          </a:stretch>
        </p:blipFill>
        <p:spPr bwMode="auto">
          <a:xfrm>
            <a:off x="6176035" y="3137007"/>
            <a:ext cx="1310615" cy="2736000"/>
          </a:xfrm>
          <a:prstGeom prst="rect">
            <a:avLst/>
          </a:prstGeom>
        </p:spPr>
      </p:pic>
      <p:grpSp>
        <p:nvGrpSpPr>
          <p:cNvPr id="41" name="Gruppieren 40">
            <a:extLst>
              <a:ext uri="{FF2B5EF4-FFF2-40B4-BE49-F238E27FC236}">
                <a16:creationId xmlns:a16="http://schemas.microsoft.com/office/drawing/2014/main" id="{8196BD7A-A8BA-160A-68F9-6238458769A1}"/>
              </a:ext>
            </a:extLst>
          </p:cNvPr>
          <p:cNvGrpSpPr/>
          <p:nvPr/>
        </p:nvGrpSpPr>
        <p:grpSpPr>
          <a:xfrm>
            <a:off x="3325695" y="2046397"/>
            <a:ext cx="2273774" cy="1617393"/>
            <a:chOff x="2785406" y="3537432"/>
            <a:chExt cx="2273774" cy="1617393"/>
          </a:xfrm>
        </p:grpSpPr>
        <p:grpSp>
          <p:nvGrpSpPr>
            <p:cNvPr id="25" name="Gruppieren 24">
              <a:extLst>
                <a:ext uri="{FF2B5EF4-FFF2-40B4-BE49-F238E27FC236}">
                  <a16:creationId xmlns:a16="http://schemas.microsoft.com/office/drawing/2014/main" id="{C8B8EE08-66AA-04C7-9AD1-83BC9F72AB12}"/>
                </a:ext>
              </a:extLst>
            </p:cNvPr>
            <p:cNvGrpSpPr/>
            <p:nvPr/>
          </p:nvGrpSpPr>
          <p:grpSpPr>
            <a:xfrm>
              <a:off x="2785406" y="3537432"/>
              <a:ext cx="2273774" cy="323586"/>
              <a:chOff x="2785406" y="3537432"/>
              <a:chExt cx="2273774" cy="323586"/>
            </a:xfrm>
          </p:grpSpPr>
          <p:pic>
            <p:nvPicPr>
              <p:cNvPr id="13" name="Grafik 12">
                <a:extLst>
                  <a:ext uri="{FF2B5EF4-FFF2-40B4-BE49-F238E27FC236}">
                    <a16:creationId xmlns:a16="http://schemas.microsoft.com/office/drawing/2014/main" id="{145670B8-9684-4B94-F4C6-5FF0055C8AE1}"/>
                  </a:ext>
                </a:extLst>
              </p:cNvPr>
              <p:cNvPicPr>
                <a:picLocks noChangeAspect="1"/>
              </p:cNvPicPr>
              <p:nvPr/>
            </p:nvPicPr>
            <p:blipFill rotWithShape="1">
              <a:blip r:embed="rId4"/>
              <a:srcRect r="28849" b="5847"/>
              <a:stretch/>
            </p:blipFill>
            <p:spPr>
              <a:xfrm>
                <a:off x="2785406" y="3537432"/>
                <a:ext cx="2219992" cy="323586"/>
              </a:xfrm>
              <a:prstGeom prst="rect">
                <a:avLst/>
              </a:prstGeom>
            </p:spPr>
          </p:pic>
          <p:sp>
            <p:nvSpPr>
              <p:cNvPr id="24" name="Abgerundetes Rechteck 23">
                <a:extLst>
                  <a:ext uri="{FF2B5EF4-FFF2-40B4-BE49-F238E27FC236}">
                    <a16:creationId xmlns:a16="http://schemas.microsoft.com/office/drawing/2014/main" id="{53C90DEA-14B2-A40E-FCB9-04073F7EC100}"/>
                  </a:ext>
                </a:extLst>
              </p:cNvPr>
              <p:cNvSpPr/>
              <p:nvPr/>
            </p:nvSpPr>
            <p:spPr>
              <a:xfrm>
                <a:off x="2785406" y="3537432"/>
                <a:ext cx="2273774" cy="323586"/>
              </a:xfrm>
              <a:prstGeom prst="roundRect">
                <a:avLst/>
              </a:prstGeom>
              <a:no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6" name="Gruppieren 25">
              <a:extLst>
                <a:ext uri="{FF2B5EF4-FFF2-40B4-BE49-F238E27FC236}">
                  <a16:creationId xmlns:a16="http://schemas.microsoft.com/office/drawing/2014/main" id="{7E1E813B-8F95-B70B-7B0A-827A70AE2FFC}"/>
                </a:ext>
              </a:extLst>
            </p:cNvPr>
            <p:cNvGrpSpPr/>
            <p:nvPr/>
          </p:nvGrpSpPr>
          <p:grpSpPr>
            <a:xfrm>
              <a:off x="2785406" y="3857835"/>
              <a:ext cx="2273774" cy="323586"/>
              <a:chOff x="2785406" y="3537432"/>
              <a:chExt cx="2273774" cy="323586"/>
            </a:xfrm>
          </p:grpSpPr>
          <p:pic>
            <p:nvPicPr>
              <p:cNvPr id="27" name="Grafik 26">
                <a:extLst>
                  <a:ext uri="{FF2B5EF4-FFF2-40B4-BE49-F238E27FC236}">
                    <a16:creationId xmlns:a16="http://schemas.microsoft.com/office/drawing/2014/main" id="{C941383A-15B8-A123-9D85-249AC32A32A4}"/>
                  </a:ext>
                </a:extLst>
              </p:cNvPr>
              <p:cNvPicPr>
                <a:picLocks noChangeAspect="1"/>
              </p:cNvPicPr>
              <p:nvPr/>
            </p:nvPicPr>
            <p:blipFill rotWithShape="1">
              <a:blip r:embed="rId4"/>
              <a:srcRect r="28849" b="5847"/>
              <a:stretch/>
            </p:blipFill>
            <p:spPr>
              <a:xfrm>
                <a:off x="2785406" y="3537432"/>
                <a:ext cx="2219992" cy="323586"/>
              </a:xfrm>
              <a:prstGeom prst="rect">
                <a:avLst/>
              </a:prstGeom>
            </p:spPr>
          </p:pic>
          <p:sp>
            <p:nvSpPr>
              <p:cNvPr id="28" name="Abgerundetes Rechteck 27">
                <a:extLst>
                  <a:ext uri="{FF2B5EF4-FFF2-40B4-BE49-F238E27FC236}">
                    <a16:creationId xmlns:a16="http://schemas.microsoft.com/office/drawing/2014/main" id="{B6C68755-38AD-0D04-2DCA-63493F510553}"/>
                  </a:ext>
                </a:extLst>
              </p:cNvPr>
              <p:cNvSpPr/>
              <p:nvPr/>
            </p:nvSpPr>
            <p:spPr>
              <a:xfrm>
                <a:off x="2785406" y="3537432"/>
                <a:ext cx="2273774" cy="323586"/>
              </a:xfrm>
              <a:prstGeom prst="roundRect">
                <a:avLst/>
              </a:prstGeom>
              <a:no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9" name="Gruppieren 28">
              <a:extLst>
                <a:ext uri="{FF2B5EF4-FFF2-40B4-BE49-F238E27FC236}">
                  <a16:creationId xmlns:a16="http://schemas.microsoft.com/office/drawing/2014/main" id="{A12A2F5D-8D9B-2E4C-3456-7D2C5DD38E5A}"/>
                </a:ext>
              </a:extLst>
            </p:cNvPr>
            <p:cNvGrpSpPr/>
            <p:nvPr/>
          </p:nvGrpSpPr>
          <p:grpSpPr>
            <a:xfrm>
              <a:off x="2785406" y="4181421"/>
              <a:ext cx="2273774" cy="323586"/>
              <a:chOff x="2785406" y="3537432"/>
              <a:chExt cx="2273774" cy="323586"/>
            </a:xfrm>
          </p:grpSpPr>
          <p:pic>
            <p:nvPicPr>
              <p:cNvPr id="30" name="Grafik 29">
                <a:extLst>
                  <a:ext uri="{FF2B5EF4-FFF2-40B4-BE49-F238E27FC236}">
                    <a16:creationId xmlns:a16="http://schemas.microsoft.com/office/drawing/2014/main" id="{27655BEF-732A-E8D4-114D-5B01646F16FE}"/>
                  </a:ext>
                </a:extLst>
              </p:cNvPr>
              <p:cNvPicPr>
                <a:picLocks noChangeAspect="1"/>
              </p:cNvPicPr>
              <p:nvPr/>
            </p:nvPicPr>
            <p:blipFill rotWithShape="1">
              <a:blip r:embed="rId4"/>
              <a:srcRect r="28849" b="5847"/>
              <a:stretch/>
            </p:blipFill>
            <p:spPr>
              <a:xfrm>
                <a:off x="2785406" y="3537432"/>
                <a:ext cx="2219992" cy="323586"/>
              </a:xfrm>
              <a:prstGeom prst="rect">
                <a:avLst/>
              </a:prstGeom>
            </p:spPr>
          </p:pic>
          <p:sp>
            <p:nvSpPr>
              <p:cNvPr id="31" name="Abgerundetes Rechteck 30">
                <a:extLst>
                  <a:ext uri="{FF2B5EF4-FFF2-40B4-BE49-F238E27FC236}">
                    <a16:creationId xmlns:a16="http://schemas.microsoft.com/office/drawing/2014/main" id="{5C46ECC1-DDA8-C776-2DFF-8EFAA3B78EA2}"/>
                  </a:ext>
                </a:extLst>
              </p:cNvPr>
              <p:cNvSpPr/>
              <p:nvPr/>
            </p:nvSpPr>
            <p:spPr>
              <a:xfrm>
                <a:off x="2785406" y="3537432"/>
                <a:ext cx="2273774" cy="323586"/>
              </a:xfrm>
              <a:prstGeom prst="roundRect">
                <a:avLst/>
              </a:prstGeom>
              <a:no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2" name="Gruppieren 31">
              <a:extLst>
                <a:ext uri="{FF2B5EF4-FFF2-40B4-BE49-F238E27FC236}">
                  <a16:creationId xmlns:a16="http://schemas.microsoft.com/office/drawing/2014/main" id="{45DD5486-6BE5-2376-B313-95F645119F61}"/>
                </a:ext>
              </a:extLst>
            </p:cNvPr>
            <p:cNvGrpSpPr/>
            <p:nvPr/>
          </p:nvGrpSpPr>
          <p:grpSpPr>
            <a:xfrm>
              <a:off x="2785406" y="4507652"/>
              <a:ext cx="2273774" cy="323586"/>
              <a:chOff x="2785406" y="3537432"/>
              <a:chExt cx="2273774" cy="323586"/>
            </a:xfrm>
          </p:grpSpPr>
          <p:pic>
            <p:nvPicPr>
              <p:cNvPr id="33" name="Grafik 32">
                <a:extLst>
                  <a:ext uri="{FF2B5EF4-FFF2-40B4-BE49-F238E27FC236}">
                    <a16:creationId xmlns:a16="http://schemas.microsoft.com/office/drawing/2014/main" id="{84BF5E7F-4562-B6FC-5463-A08A3186422C}"/>
                  </a:ext>
                </a:extLst>
              </p:cNvPr>
              <p:cNvPicPr>
                <a:picLocks noChangeAspect="1"/>
              </p:cNvPicPr>
              <p:nvPr/>
            </p:nvPicPr>
            <p:blipFill rotWithShape="1">
              <a:blip r:embed="rId4"/>
              <a:srcRect r="28849" b="5847"/>
              <a:stretch/>
            </p:blipFill>
            <p:spPr>
              <a:xfrm>
                <a:off x="2785406" y="3537432"/>
                <a:ext cx="2219992" cy="323586"/>
              </a:xfrm>
              <a:prstGeom prst="rect">
                <a:avLst/>
              </a:prstGeom>
            </p:spPr>
          </p:pic>
          <p:sp>
            <p:nvSpPr>
              <p:cNvPr id="34" name="Abgerundetes Rechteck 33">
                <a:extLst>
                  <a:ext uri="{FF2B5EF4-FFF2-40B4-BE49-F238E27FC236}">
                    <a16:creationId xmlns:a16="http://schemas.microsoft.com/office/drawing/2014/main" id="{D35134F6-DB1F-5B91-358F-472EAADB8C8D}"/>
                  </a:ext>
                </a:extLst>
              </p:cNvPr>
              <p:cNvSpPr/>
              <p:nvPr/>
            </p:nvSpPr>
            <p:spPr>
              <a:xfrm>
                <a:off x="2785406" y="3537432"/>
                <a:ext cx="2273774" cy="323586"/>
              </a:xfrm>
              <a:prstGeom prst="roundRect">
                <a:avLst/>
              </a:prstGeom>
              <a:no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 name="Gruppieren 34">
              <a:extLst>
                <a:ext uri="{FF2B5EF4-FFF2-40B4-BE49-F238E27FC236}">
                  <a16:creationId xmlns:a16="http://schemas.microsoft.com/office/drawing/2014/main" id="{66F1056A-8458-CAF7-80F3-5ACE1715FDEC}"/>
                </a:ext>
              </a:extLst>
            </p:cNvPr>
            <p:cNvGrpSpPr/>
            <p:nvPr/>
          </p:nvGrpSpPr>
          <p:grpSpPr>
            <a:xfrm>
              <a:off x="2785406" y="4831239"/>
              <a:ext cx="2273774" cy="323586"/>
              <a:chOff x="2785406" y="3537432"/>
              <a:chExt cx="2273774" cy="323586"/>
            </a:xfrm>
          </p:grpSpPr>
          <p:pic>
            <p:nvPicPr>
              <p:cNvPr id="36" name="Grafik 35">
                <a:extLst>
                  <a:ext uri="{FF2B5EF4-FFF2-40B4-BE49-F238E27FC236}">
                    <a16:creationId xmlns:a16="http://schemas.microsoft.com/office/drawing/2014/main" id="{B8E55FDD-D35F-3C60-D0FB-63C9BB0F0CE1}"/>
                  </a:ext>
                </a:extLst>
              </p:cNvPr>
              <p:cNvPicPr>
                <a:picLocks noChangeAspect="1"/>
              </p:cNvPicPr>
              <p:nvPr/>
            </p:nvPicPr>
            <p:blipFill rotWithShape="1">
              <a:blip r:embed="rId4"/>
              <a:srcRect r="28849" b="5847"/>
              <a:stretch/>
            </p:blipFill>
            <p:spPr>
              <a:xfrm>
                <a:off x="2785406" y="3537432"/>
                <a:ext cx="2219992" cy="323586"/>
              </a:xfrm>
              <a:prstGeom prst="rect">
                <a:avLst/>
              </a:prstGeom>
            </p:spPr>
          </p:pic>
          <p:sp>
            <p:nvSpPr>
              <p:cNvPr id="37" name="Abgerundetes Rechteck 36">
                <a:extLst>
                  <a:ext uri="{FF2B5EF4-FFF2-40B4-BE49-F238E27FC236}">
                    <a16:creationId xmlns:a16="http://schemas.microsoft.com/office/drawing/2014/main" id="{B013797C-B5C8-2410-ECAD-78D83AFEEC8C}"/>
                  </a:ext>
                </a:extLst>
              </p:cNvPr>
              <p:cNvSpPr/>
              <p:nvPr/>
            </p:nvSpPr>
            <p:spPr>
              <a:xfrm>
                <a:off x="2785406" y="3537432"/>
                <a:ext cx="2273774" cy="323586"/>
              </a:xfrm>
              <a:prstGeom prst="roundRect">
                <a:avLst/>
              </a:prstGeom>
              <a:no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38" name="Gruppieren 37">
            <a:extLst>
              <a:ext uri="{FF2B5EF4-FFF2-40B4-BE49-F238E27FC236}">
                <a16:creationId xmlns:a16="http://schemas.microsoft.com/office/drawing/2014/main" id="{6927AD6F-0ABF-32BC-1934-ECEEEBC72361}"/>
              </a:ext>
            </a:extLst>
          </p:cNvPr>
          <p:cNvGrpSpPr/>
          <p:nvPr/>
        </p:nvGrpSpPr>
        <p:grpSpPr>
          <a:xfrm>
            <a:off x="3325695" y="3985206"/>
            <a:ext cx="2273774" cy="323586"/>
            <a:chOff x="2785406" y="3537432"/>
            <a:chExt cx="2273774" cy="323586"/>
          </a:xfrm>
        </p:grpSpPr>
        <p:pic>
          <p:nvPicPr>
            <p:cNvPr id="39" name="Grafik 38">
              <a:extLst>
                <a:ext uri="{FF2B5EF4-FFF2-40B4-BE49-F238E27FC236}">
                  <a16:creationId xmlns:a16="http://schemas.microsoft.com/office/drawing/2014/main" id="{974C829F-C22E-0C88-7E63-720D321638CF}"/>
                </a:ext>
              </a:extLst>
            </p:cNvPr>
            <p:cNvPicPr>
              <a:picLocks noChangeAspect="1"/>
            </p:cNvPicPr>
            <p:nvPr/>
          </p:nvPicPr>
          <p:blipFill rotWithShape="1">
            <a:blip r:embed="rId4"/>
            <a:srcRect r="28849" b="5847"/>
            <a:stretch/>
          </p:blipFill>
          <p:spPr>
            <a:xfrm>
              <a:off x="2785406" y="3537432"/>
              <a:ext cx="2219992" cy="323586"/>
            </a:xfrm>
            <a:prstGeom prst="rect">
              <a:avLst/>
            </a:prstGeom>
          </p:spPr>
        </p:pic>
        <p:sp>
          <p:nvSpPr>
            <p:cNvPr id="40" name="Abgerundetes Rechteck 39">
              <a:extLst>
                <a:ext uri="{FF2B5EF4-FFF2-40B4-BE49-F238E27FC236}">
                  <a16:creationId xmlns:a16="http://schemas.microsoft.com/office/drawing/2014/main" id="{D0424053-7AFF-B5FA-384D-8FFAFDCF0EB8}"/>
                </a:ext>
              </a:extLst>
            </p:cNvPr>
            <p:cNvSpPr/>
            <p:nvPr/>
          </p:nvSpPr>
          <p:spPr>
            <a:xfrm>
              <a:off x="2785406" y="3537432"/>
              <a:ext cx="2273774" cy="323586"/>
            </a:xfrm>
            <a:prstGeom prst="roundRect">
              <a:avLst/>
            </a:prstGeom>
            <a:no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43" name="Grafik 42" descr="Ein Bild, das Clipart, Animierter Cartoon, Darstellung, Cartoon enthält.&#10;&#10;Automatisch generierte Beschreibung">
            <a:extLst>
              <a:ext uri="{FF2B5EF4-FFF2-40B4-BE49-F238E27FC236}">
                <a16:creationId xmlns:a16="http://schemas.microsoft.com/office/drawing/2014/main" id="{408CAA68-0AF5-0A37-7562-3CD43D3F9827}"/>
              </a:ext>
            </a:extLst>
          </p:cNvPr>
          <p:cNvPicPr>
            <a:picLocks noChangeAspect="1"/>
          </p:cNvPicPr>
          <p:nvPr/>
        </p:nvPicPr>
        <p:blipFill>
          <a:blip r:embed="rId5"/>
          <a:stretch>
            <a:fillRect/>
          </a:stretch>
        </p:blipFill>
        <p:spPr>
          <a:xfrm>
            <a:off x="1022475" y="3038751"/>
            <a:ext cx="1044207" cy="2341898"/>
          </a:xfrm>
          <a:prstGeom prst="rect">
            <a:avLst/>
          </a:prstGeom>
        </p:spPr>
      </p:pic>
      <p:sp>
        <p:nvSpPr>
          <p:cNvPr id="44" name="Abgerundete rechteckige Legende 43">
            <a:extLst>
              <a:ext uri="{FF2B5EF4-FFF2-40B4-BE49-F238E27FC236}">
                <a16:creationId xmlns:a16="http://schemas.microsoft.com/office/drawing/2014/main" id="{A7FFFD73-F88E-CC1B-E5E8-8F7BDC7C30B3}"/>
              </a:ext>
            </a:extLst>
          </p:cNvPr>
          <p:cNvSpPr/>
          <p:nvPr/>
        </p:nvSpPr>
        <p:spPr>
          <a:xfrm>
            <a:off x="2182725" y="4621870"/>
            <a:ext cx="3004429" cy="961631"/>
          </a:xfrm>
          <a:prstGeom prst="wedgeRoundRectCallout">
            <a:avLst>
              <a:gd name="adj1" fmla="val -46512"/>
              <a:gd name="adj2" fmla="val -8318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tx1"/>
              </a:solidFill>
              <a:latin typeface="Arial" panose="020B0604020202020204" pitchFamily="34" charset="0"/>
              <a:cs typeface="Arial" panose="020B0604020202020204" pitchFamily="34" charset="0"/>
            </a:endParaRPr>
          </a:p>
          <a:p>
            <a:pPr algn="ctr"/>
            <a:r>
              <a:rPr lang="de-DE" sz="1800" dirty="0">
                <a:solidFill>
                  <a:schemeClr val="tx1"/>
                </a:solidFill>
                <a:latin typeface="Arial" panose="020B0604020202020204" pitchFamily="34" charset="0"/>
                <a:cs typeface="Arial" panose="020B0604020202020204" pitchFamily="34" charset="0"/>
              </a:rPr>
              <a:t>Dann brauche ich nur noch einen </a:t>
            </a:r>
            <a:r>
              <a:rPr lang="de-DE" sz="1800" b="1" dirty="0">
                <a:solidFill>
                  <a:schemeClr val="tx1"/>
                </a:solidFill>
                <a:latin typeface="Arial" panose="020B0604020202020204" pitchFamily="34" charset="0"/>
                <a:cs typeface="Arial" panose="020B0604020202020204" pitchFamily="34" charset="0"/>
              </a:rPr>
              <a:t>Siebener</a:t>
            </a:r>
            <a:r>
              <a:rPr lang="de-DE" sz="1800" dirty="0">
                <a:solidFill>
                  <a:schemeClr val="tx1"/>
                </a:solidFill>
                <a:latin typeface="Arial" panose="020B0604020202020204" pitchFamily="34" charset="0"/>
                <a:cs typeface="Arial" panose="020B0604020202020204" pitchFamily="34" charset="0"/>
              </a:rPr>
              <a:t>.</a:t>
            </a:r>
          </a:p>
          <a:p>
            <a:pPr algn="ctr"/>
            <a:r>
              <a:rPr lang="de-DE" sz="1800" dirty="0">
                <a:solidFill>
                  <a:schemeClr val="tx1"/>
                </a:solidFill>
                <a:latin typeface="Arial" panose="020B0604020202020204" pitchFamily="34" charset="0"/>
                <a:cs typeface="Arial" panose="020B0604020202020204" pitchFamily="34" charset="0"/>
              </a:rPr>
              <a:t>35 + 7 sind 42.</a:t>
            </a:r>
          </a:p>
          <a:p>
            <a:pPr algn="ctr"/>
            <a:r>
              <a:rPr lang="de-DE" sz="1800" b="1" dirty="0">
                <a:solidFill>
                  <a:schemeClr val="tx1"/>
                </a:solidFill>
                <a:latin typeface="Arial" panose="020B0604020202020204" pitchFamily="34" charset="0"/>
                <a:cs typeface="Arial" panose="020B0604020202020204" pitchFamily="34" charset="0"/>
              </a:rPr>
              <a:t> </a:t>
            </a:r>
            <a:endParaRPr lang="de-DE" sz="1800" dirty="0">
              <a:solidFill>
                <a:schemeClr val="tx1"/>
              </a:solidFill>
              <a:latin typeface="Arial" panose="020B0604020202020204" pitchFamily="34" charset="0"/>
              <a:cs typeface="Arial" panose="020B0604020202020204" pitchFamily="34" charset="0"/>
            </a:endParaRPr>
          </a:p>
        </p:txBody>
      </p:sp>
      <p:sp>
        <p:nvSpPr>
          <p:cNvPr id="45" name="Textfeld 44">
            <a:extLst>
              <a:ext uri="{FF2B5EF4-FFF2-40B4-BE49-F238E27FC236}">
                <a16:creationId xmlns:a16="http://schemas.microsoft.com/office/drawing/2014/main" id="{430A9E4D-EC5E-2F67-D202-EDAE734E666B}"/>
              </a:ext>
            </a:extLst>
          </p:cNvPr>
          <p:cNvSpPr txBox="1"/>
          <p:nvPr/>
        </p:nvSpPr>
        <p:spPr>
          <a:xfrm>
            <a:off x="556689" y="5873007"/>
            <a:ext cx="8043301" cy="338554"/>
          </a:xfrm>
          <a:prstGeom prst="rect">
            <a:avLst/>
          </a:prstGeom>
          <a:noFill/>
          <a:ln w="12700">
            <a:noFill/>
          </a:ln>
          <a:effectLst/>
        </p:spPr>
        <p:txBody>
          <a:bodyPr wrap="square" rtlCol="0">
            <a:spAutoFit/>
          </a:bodyPr>
          <a:lstStyle/>
          <a:p>
            <a:r>
              <a:rPr lang="de-DE" sz="1600" dirty="0">
                <a:latin typeface="Arial" panose="020B0604020202020204" pitchFamily="34" charset="0"/>
                <a:cs typeface="Arial" panose="020B0604020202020204" pitchFamily="34" charset="0"/>
              </a:rPr>
              <a:t>Legen der Aufgabe mit Kernaufgabenstreifen und Verwenden der Gruppensprechweise</a:t>
            </a:r>
          </a:p>
        </p:txBody>
      </p:sp>
    </p:spTree>
    <p:extLst>
      <p:ext uri="{BB962C8B-B14F-4D97-AF65-F5344CB8AC3E}">
        <p14:creationId xmlns:p14="http://schemas.microsoft.com/office/powerpoint/2010/main" val="2615292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Basisfakten abrufen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August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11</a:t>
            </a:fld>
            <a:endParaRPr lang="de-DE" dirty="0"/>
          </a:p>
        </p:txBody>
      </p:sp>
      <p:sp>
        <p:nvSpPr>
          <p:cNvPr id="10" name="Inhaltsplatzhalter 3"/>
          <p:cNvSpPr txBox="1">
            <a:spLocks/>
          </p:cNvSpPr>
          <p:nvPr/>
        </p:nvSpPr>
        <p:spPr>
          <a:xfrm>
            <a:off x="589885" y="1748860"/>
            <a:ext cx="793508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5"/>
              </a:spcBef>
              <a:buNone/>
              <a:tabLst>
                <a:tab pos="1769745" algn="l"/>
              </a:tabLst>
            </a:pPr>
            <a:r>
              <a:rPr lang="de-DE" dirty="0"/>
              <a:t>Ableitungen finden</a:t>
            </a:r>
          </a:p>
          <a:p>
            <a:pPr marL="0" indent="0">
              <a:lnSpc>
                <a:spcPct val="100000"/>
              </a:lnSpc>
              <a:spcBef>
                <a:spcPts val="245"/>
              </a:spcBef>
              <a:buNone/>
              <a:tabLst>
                <a:tab pos="1769745" algn="l"/>
              </a:tabLst>
            </a:pPr>
            <a:r>
              <a:rPr lang="de-DE" b="1" dirty="0"/>
              <a:t>Mal-Durch-Sonne</a:t>
            </a:r>
          </a:p>
          <a:p>
            <a:pPr marL="0" indent="0">
              <a:lnSpc>
                <a:spcPct val="100000"/>
              </a:lnSpc>
              <a:spcBef>
                <a:spcPts val="245"/>
              </a:spcBef>
              <a:buFont typeface="Arial" panose="020B0604020202020204" pitchFamily="34" charset="0"/>
              <a:buNone/>
              <a:tabLst>
                <a:tab pos="1769745" algn="l"/>
              </a:tabLst>
            </a:pPr>
            <a:r>
              <a:rPr lang="de-DE" dirty="0"/>
              <a:t> </a:t>
            </a:r>
          </a:p>
        </p:txBody>
      </p:sp>
      <p:sp>
        <p:nvSpPr>
          <p:cNvPr id="8" name="Rechteck 7"/>
          <p:cNvSpPr/>
          <p:nvPr/>
        </p:nvSpPr>
        <p:spPr>
          <a:xfrm>
            <a:off x="7228573" y="5975122"/>
            <a:ext cx="1641054" cy="276999"/>
          </a:xfrm>
          <a:prstGeom prst="rect">
            <a:avLst/>
          </a:prstGeom>
        </p:spPr>
        <p:txBody>
          <a:bodyPr wrap="square">
            <a:spAutoFit/>
          </a:bodyPr>
          <a:lstStyle/>
          <a:p>
            <a:pPr eaLnBrk="1" hangingPunct="1">
              <a:spcBef>
                <a:spcPct val="30000"/>
              </a:spcBef>
              <a:defRPr/>
            </a:pPr>
            <a:r>
              <a:rPr lang="de-DE" sz="1200" dirty="0">
                <a:latin typeface="Arial" panose="020B0604020202020204" pitchFamily="34" charset="0"/>
                <a:cs typeface="Arial" panose="020B0604020202020204" pitchFamily="34" charset="0"/>
              </a:rPr>
              <a:t>(PIKAS, 2020, S. 47)</a:t>
            </a:r>
          </a:p>
        </p:txBody>
      </p:sp>
      <p:sp>
        <p:nvSpPr>
          <p:cNvPr id="9" name="Abgerundete rechteckige Legende 8"/>
          <p:cNvSpPr/>
          <p:nvPr/>
        </p:nvSpPr>
        <p:spPr>
          <a:xfrm>
            <a:off x="4620427" y="1793125"/>
            <a:ext cx="3523792" cy="1209270"/>
          </a:xfrm>
          <a:prstGeom prst="wedgeRoundRectCallout">
            <a:avLst>
              <a:gd name="adj1" fmla="val 57011"/>
              <a:gd name="adj2" fmla="val 8615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600" dirty="0">
                <a:solidFill>
                  <a:schemeClr val="tx1"/>
                </a:solidFill>
                <a:latin typeface="Arial" panose="020B0604020202020204" pitchFamily="34" charset="0"/>
                <a:cs typeface="Arial" panose="020B0604020202020204" pitchFamily="34" charset="0"/>
              </a:rPr>
              <a:t>Bei welcher Sonnen-Aufgabe findest du schnell viele Möglichkeiten, bei welcher nicht? </a:t>
            </a:r>
          </a:p>
        </p:txBody>
      </p:sp>
      <p:sp>
        <p:nvSpPr>
          <p:cNvPr id="11" name="Abgerundete rechteckige Legende 10"/>
          <p:cNvSpPr/>
          <p:nvPr/>
        </p:nvSpPr>
        <p:spPr>
          <a:xfrm>
            <a:off x="6572050" y="3513222"/>
            <a:ext cx="2269001" cy="1283770"/>
          </a:xfrm>
          <a:prstGeom prst="wedgeRoundRectCallout">
            <a:avLst>
              <a:gd name="adj1" fmla="val 57521"/>
              <a:gd name="adj2" fmla="val 105288"/>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600" dirty="0">
                <a:solidFill>
                  <a:schemeClr val="tx1"/>
                </a:solidFill>
                <a:latin typeface="Arial" panose="020B0604020202020204" pitchFamily="34" charset="0"/>
                <a:cs typeface="Arial" panose="020B0604020202020204" pitchFamily="34" charset="0"/>
              </a:rPr>
              <a:t>Bei welcher Aufgabe findest du die meisten Aufgaben?</a:t>
            </a:r>
          </a:p>
        </p:txBody>
      </p:sp>
      <p:sp>
        <p:nvSpPr>
          <p:cNvPr id="13" name="Textplatzhalter 6">
            <a:extLst>
              <a:ext uri="{FF2B5EF4-FFF2-40B4-BE49-F238E27FC236}">
                <a16:creationId xmlns:a16="http://schemas.microsoft.com/office/drawing/2014/main" id="{6051F428-236C-DAC4-E125-9BF6210AFD06}"/>
              </a:ext>
            </a:extLst>
          </p:cNvPr>
          <p:cNvSpPr>
            <a:spLocks noGrp="1"/>
          </p:cNvSpPr>
          <p:nvPr>
            <p:ph type="body" sz="quarter" idx="13"/>
          </p:nvPr>
        </p:nvSpPr>
        <p:spPr>
          <a:xfrm>
            <a:off x="580260" y="1202558"/>
            <a:ext cx="8191098" cy="445628"/>
          </a:xfrm>
        </p:spPr>
        <p:txBody>
          <a:bodyPr/>
          <a:lstStyle/>
          <a:p>
            <a:r>
              <a:rPr lang="de-DE" dirty="0"/>
              <a:t>ABLEITUNGSSTRATEGIEN WIEDERHOLT ABRUFEN UND SICHERN</a:t>
            </a:r>
          </a:p>
        </p:txBody>
      </p:sp>
      <p:grpSp>
        <p:nvGrpSpPr>
          <p:cNvPr id="34" name="Gruppieren 33">
            <a:extLst>
              <a:ext uri="{FF2B5EF4-FFF2-40B4-BE49-F238E27FC236}">
                <a16:creationId xmlns:a16="http://schemas.microsoft.com/office/drawing/2014/main" id="{1A57169B-5A91-520E-82D6-AB5B1430920F}"/>
              </a:ext>
            </a:extLst>
          </p:cNvPr>
          <p:cNvGrpSpPr/>
          <p:nvPr/>
        </p:nvGrpSpPr>
        <p:grpSpPr>
          <a:xfrm>
            <a:off x="244353" y="3239648"/>
            <a:ext cx="3110306" cy="2754278"/>
            <a:chOff x="158629" y="3239648"/>
            <a:chExt cx="3110306" cy="2754278"/>
          </a:xfrm>
        </p:grpSpPr>
        <p:sp>
          <p:nvSpPr>
            <p:cNvPr id="23" name="Textfeld 22">
              <a:extLst>
                <a:ext uri="{FF2B5EF4-FFF2-40B4-BE49-F238E27FC236}">
                  <a16:creationId xmlns:a16="http://schemas.microsoft.com/office/drawing/2014/main" id="{7FFA660B-89F3-D1A6-7ABA-5109C461A9A1}"/>
                </a:ext>
              </a:extLst>
            </p:cNvPr>
            <p:cNvSpPr txBox="1"/>
            <p:nvPr/>
          </p:nvSpPr>
          <p:spPr>
            <a:xfrm>
              <a:off x="1318917" y="3239648"/>
              <a:ext cx="981740" cy="307613"/>
            </a:xfrm>
            <a:prstGeom prst="rect">
              <a:avLst/>
            </a:prstGeom>
            <a:noFill/>
          </p:spPr>
          <p:txBody>
            <a:bodyPr wrap="square" rtlCol="0">
              <a:spAutoFit/>
            </a:bodyPr>
            <a:lstStyle/>
            <a:p>
              <a:r>
                <a:rPr lang="de-DE" sz="1400" dirty="0">
                  <a:latin typeface="Comic Sans MS" panose="030F0902030302020204" pitchFamily="66" charset="0"/>
                </a:rPr>
                <a:t>5 · 5 = 25</a:t>
              </a:r>
            </a:p>
          </p:txBody>
        </p:sp>
        <p:sp>
          <p:nvSpPr>
            <p:cNvPr id="24" name="Textfeld 23">
              <a:extLst>
                <a:ext uri="{FF2B5EF4-FFF2-40B4-BE49-F238E27FC236}">
                  <a16:creationId xmlns:a16="http://schemas.microsoft.com/office/drawing/2014/main" id="{C79DF872-8829-BFBC-8785-49284E336468}"/>
                </a:ext>
              </a:extLst>
            </p:cNvPr>
            <p:cNvSpPr txBox="1"/>
            <p:nvPr/>
          </p:nvSpPr>
          <p:spPr>
            <a:xfrm>
              <a:off x="2287195" y="3823281"/>
              <a:ext cx="981740" cy="307613"/>
            </a:xfrm>
            <a:prstGeom prst="rect">
              <a:avLst/>
            </a:prstGeom>
            <a:noFill/>
          </p:spPr>
          <p:txBody>
            <a:bodyPr wrap="square" rtlCol="0">
              <a:spAutoFit/>
            </a:bodyPr>
            <a:lstStyle/>
            <a:p>
              <a:r>
                <a:rPr lang="de-DE" sz="1400" dirty="0">
                  <a:latin typeface="Comic Sans MS" panose="030F0902030302020204" pitchFamily="66" charset="0"/>
                </a:rPr>
                <a:t>8 · 5 = 40</a:t>
              </a:r>
            </a:p>
          </p:txBody>
        </p:sp>
        <p:sp>
          <p:nvSpPr>
            <p:cNvPr id="25" name="Textfeld 24">
              <a:extLst>
                <a:ext uri="{FF2B5EF4-FFF2-40B4-BE49-F238E27FC236}">
                  <a16:creationId xmlns:a16="http://schemas.microsoft.com/office/drawing/2014/main" id="{D0287C27-221B-41C3-A808-93B3A5D8CEAF}"/>
                </a:ext>
              </a:extLst>
            </p:cNvPr>
            <p:cNvSpPr txBox="1"/>
            <p:nvPr/>
          </p:nvSpPr>
          <p:spPr>
            <a:xfrm>
              <a:off x="2024478" y="5361173"/>
              <a:ext cx="981740" cy="307613"/>
            </a:xfrm>
            <a:prstGeom prst="rect">
              <a:avLst/>
            </a:prstGeom>
            <a:noFill/>
          </p:spPr>
          <p:txBody>
            <a:bodyPr wrap="square" rtlCol="0">
              <a:spAutoFit/>
            </a:bodyPr>
            <a:lstStyle/>
            <a:p>
              <a:r>
                <a:rPr lang="de-DE" sz="1400" dirty="0">
                  <a:latin typeface="Comic Sans MS" panose="030F0902030302020204" pitchFamily="66" charset="0"/>
                </a:rPr>
                <a:t>5 · 4 = 20</a:t>
              </a:r>
            </a:p>
          </p:txBody>
        </p:sp>
        <p:sp>
          <p:nvSpPr>
            <p:cNvPr id="26" name="Textfeld 25">
              <a:extLst>
                <a:ext uri="{FF2B5EF4-FFF2-40B4-BE49-F238E27FC236}">
                  <a16:creationId xmlns:a16="http://schemas.microsoft.com/office/drawing/2014/main" id="{1B9EAE80-E630-283B-BE15-4A4A75852060}"/>
                </a:ext>
              </a:extLst>
            </p:cNvPr>
            <p:cNvSpPr txBox="1"/>
            <p:nvPr/>
          </p:nvSpPr>
          <p:spPr>
            <a:xfrm>
              <a:off x="1140369" y="5686149"/>
              <a:ext cx="981740" cy="307777"/>
            </a:xfrm>
            <a:prstGeom prst="rect">
              <a:avLst/>
            </a:prstGeom>
            <a:noFill/>
          </p:spPr>
          <p:txBody>
            <a:bodyPr wrap="square" rtlCol="0">
              <a:spAutoFit/>
            </a:bodyPr>
            <a:lstStyle/>
            <a:p>
              <a:r>
                <a:rPr lang="de-DE" sz="1400" dirty="0">
                  <a:latin typeface="Comic Sans MS" panose="030F0902030302020204" pitchFamily="66" charset="0"/>
                </a:rPr>
                <a:t>20 : 5 = 4</a:t>
              </a:r>
            </a:p>
          </p:txBody>
        </p:sp>
        <p:sp>
          <p:nvSpPr>
            <p:cNvPr id="27" name="Textfeld 26">
              <a:extLst>
                <a:ext uri="{FF2B5EF4-FFF2-40B4-BE49-F238E27FC236}">
                  <a16:creationId xmlns:a16="http://schemas.microsoft.com/office/drawing/2014/main" id="{C884109D-A607-F4F2-1D12-AE479E750146}"/>
                </a:ext>
              </a:extLst>
            </p:cNvPr>
            <p:cNvSpPr txBox="1"/>
            <p:nvPr/>
          </p:nvSpPr>
          <p:spPr>
            <a:xfrm>
              <a:off x="158629" y="5142577"/>
              <a:ext cx="981740" cy="307777"/>
            </a:xfrm>
            <a:prstGeom prst="rect">
              <a:avLst/>
            </a:prstGeom>
            <a:noFill/>
          </p:spPr>
          <p:txBody>
            <a:bodyPr wrap="square" rtlCol="0">
              <a:spAutoFit/>
            </a:bodyPr>
            <a:lstStyle/>
            <a:p>
              <a:r>
                <a:rPr lang="de-DE" sz="1400" dirty="0">
                  <a:latin typeface="Comic Sans MS" panose="030F0902030302020204" pitchFamily="66" charset="0"/>
                </a:rPr>
                <a:t>20 : 4 = 5</a:t>
              </a:r>
            </a:p>
          </p:txBody>
        </p:sp>
        <p:sp>
          <p:nvSpPr>
            <p:cNvPr id="28" name="Textfeld 27">
              <a:extLst>
                <a:ext uri="{FF2B5EF4-FFF2-40B4-BE49-F238E27FC236}">
                  <a16:creationId xmlns:a16="http://schemas.microsoft.com/office/drawing/2014/main" id="{319A69EB-D8F3-CCEC-9259-FCDFF43A443B}"/>
                </a:ext>
              </a:extLst>
            </p:cNvPr>
            <p:cNvSpPr txBox="1"/>
            <p:nvPr/>
          </p:nvSpPr>
          <p:spPr>
            <a:xfrm>
              <a:off x="329078" y="3593215"/>
              <a:ext cx="981740" cy="307613"/>
            </a:xfrm>
            <a:prstGeom prst="rect">
              <a:avLst/>
            </a:prstGeom>
            <a:noFill/>
          </p:spPr>
          <p:txBody>
            <a:bodyPr wrap="square" rtlCol="0">
              <a:spAutoFit/>
            </a:bodyPr>
            <a:lstStyle/>
            <a:p>
              <a:r>
                <a:rPr lang="de-DE" sz="1400" dirty="0">
                  <a:latin typeface="Comic Sans MS" panose="030F0902030302020204" pitchFamily="66" charset="0"/>
                </a:rPr>
                <a:t>3 · 5 = 15</a:t>
              </a:r>
            </a:p>
          </p:txBody>
        </p:sp>
        <p:grpSp>
          <p:nvGrpSpPr>
            <p:cNvPr id="33" name="Gruppieren 32">
              <a:extLst>
                <a:ext uri="{FF2B5EF4-FFF2-40B4-BE49-F238E27FC236}">
                  <a16:creationId xmlns:a16="http://schemas.microsoft.com/office/drawing/2014/main" id="{CAE97641-B0AA-A86B-FA91-2118EF101F4D}"/>
                </a:ext>
              </a:extLst>
            </p:cNvPr>
            <p:cNvGrpSpPr/>
            <p:nvPr/>
          </p:nvGrpSpPr>
          <p:grpSpPr>
            <a:xfrm>
              <a:off x="608836" y="3507614"/>
              <a:ext cx="1975210" cy="2141513"/>
              <a:chOff x="608836" y="3507614"/>
              <a:chExt cx="1975210" cy="2141513"/>
            </a:xfrm>
          </p:grpSpPr>
          <p:sp>
            <p:nvSpPr>
              <p:cNvPr id="3" name="Oval 2">
                <a:extLst>
                  <a:ext uri="{FF2B5EF4-FFF2-40B4-BE49-F238E27FC236}">
                    <a16:creationId xmlns:a16="http://schemas.microsoft.com/office/drawing/2014/main" id="{416862F1-D04B-7C76-1319-5FE3B37E79B2}"/>
                  </a:ext>
                </a:extLst>
              </p:cNvPr>
              <p:cNvSpPr>
                <a:spLocks noChangeAspect="1"/>
              </p:cNvSpPr>
              <p:nvPr/>
            </p:nvSpPr>
            <p:spPr>
              <a:xfrm>
                <a:off x="1096423" y="4114800"/>
                <a:ext cx="972000" cy="972000"/>
              </a:xfrm>
              <a:prstGeom prst="ellipse">
                <a:avLst/>
              </a:prstGeom>
              <a:noFill/>
              <a:ln w="28575">
                <a:solidFill>
                  <a:schemeClr val="bg1">
                    <a:lumMod val="50000"/>
                  </a:schemeClr>
                </a:solid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 Verbindung 11">
                <a:extLst>
                  <a:ext uri="{FF2B5EF4-FFF2-40B4-BE49-F238E27FC236}">
                    <a16:creationId xmlns:a16="http://schemas.microsoft.com/office/drawing/2014/main" id="{10B1685D-D75F-F0DA-9AB5-F28BC7C867B9}"/>
                  </a:ext>
                </a:extLst>
              </p:cNvPr>
              <p:cNvCxnSpPr>
                <a:cxnSpLocks/>
              </p:cNvCxnSpPr>
              <p:nvPr/>
            </p:nvCxnSpPr>
            <p:spPr>
              <a:xfrm flipH="1">
                <a:off x="1657349" y="3507614"/>
                <a:ext cx="128589" cy="60241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D8C7A500-2283-E49F-9238-8E8F44663ECA}"/>
                  </a:ext>
                </a:extLst>
              </p:cNvPr>
              <p:cNvCxnSpPr>
                <a:cxnSpLocks/>
              </p:cNvCxnSpPr>
              <p:nvPr/>
            </p:nvCxnSpPr>
            <p:spPr>
              <a:xfrm flipH="1">
                <a:off x="2017269" y="4146988"/>
                <a:ext cx="566777" cy="25077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DDAA8DA5-EFCB-A5C7-4760-5D807FD5618F}"/>
                  </a:ext>
                </a:extLst>
              </p:cNvPr>
              <p:cNvCxnSpPr/>
              <p:nvPr/>
            </p:nvCxnSpPr>
            <p:spPr>
              <a:xfrm>
                <a:off x="1582423" y="5080893"/>
                <a:ext cx="0" cy="56823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41EE9B53-1FDF-9DC5-D16C-20E084B18206}"/>
                  </a:ext>
                </a:extLst>
              </p:cNvPr>
              <p:cNvCxnSpPr>
                <a:cxnSpLocks/>
              </p:cNvCxnSpPr>
              <p:nvPr/>
            </p:nvCxnSpPr>
            <p:spPr>
              <a:xfrm flipH="1" flipV="1">
                <a:off x="1988864" y="4876860"/>
                <a:ext cx="461237" cy="46686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BAFCF9D1-4F37-A1D1-7F7D-72C210879853}"/>
                  </a:ext>
                </a:extLst>
              </p:cNvPr>
              <p:cNvCxnSpPr>
                <a:cxnSpLocks/>
              </p:cNvCxnSpPr>
              <p:nvPr/>
            </p:nvCxnSpPr>
            <p:spPr>
              <a:xfrm flipH="1">
                <a:off x="608836" y="4768416"/>
                <a:ext cx="516163" cy="36446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F8C57A3C-88B6-FB1F-8139-C9A53C7E33AD}"/>
                  </a:ext>
                </a:extLst>
              </p:cNvPr>
              <p:cNvSpPr txBox="1"/>
              <p:nvPr/>
            </p:nvSpPr>
            <p:spPr>
              <a:xfrm>
                <a:off x="1128856" y="4472417"/>
                <a:ext cx="981740" cy="307613"/>
              </a:xfrm>
              <a:prstGeom prst="rect">
                <a:avLst/>
              </a:prstGeom>
              <a:noFill/>
            </p:spPr>
            <p:txBody>
              <a:bodyPr wrap="square" rtlCol="0">
                <a:spAutoFit/>
              </a:bodyPr>
              <a:lstStyle/>
              <a:p>
                <a:r>
                  <a:rPr lang="de-DE" sz="1400" dirty="0">
                    <a:latin typeface="Comic Sans MS" panose="030F0902030302020204" pitchFamily="66" charset="0"/>
                  </a:rPr>
                  <a:t>4 · 5 = 20</a:t>
                </a:r>
              </a:p>
            </p:txBody>
          </p:sp>
          <p:cxnSp>
            <p:nvCxnSpPr>
              <p:cNvPr id="29" name="Gerade Verbindung 28">
                <a:extLst>
                  <a:ext uri="{FF2B5EF4-FFF2-40B4-BE49-F238E27FC236}">
                    <a16:creationId xmlns:a16="http://schemas.microsoft.com/office/drawing/2014/main" id="{2847D722-6541-7CC0-5A1C-FDDB735BDD8F}"/>
                  </a:ext>
                </a:extLst>
              </p:cNvPr>
              <p:cNvCxnSpPr>
                <a:cxnSpLocks/>
              </p:cNvCxnSpPr>
              <p:nvPr/>
            </p:nvCxnSpPr>
            <p:spPr>
              <a:xfrm>
                <a:off x="757236" y="3858091"/>
                <a:ext cx="438669" cy="44191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5" name="Gruppieren 34">
            <a:extLst>
              <a:ext uri="{FF2B5EF4-FFF2-40B4-BE49-F238E27FC236}">
                <a16:creationId xmlns:a16="http://schemas.microsoft.com/office/drawing/2014/main" id="{DE2B8EEB-82BA-D71D-EF9F-5013EB867EAD}"/>
              </a:ext>
            </a:extLst>
          </p:cNvPr>
          <p:cNvGrpSpPr/>
          <p:nvPr/>
        </p:nvGrpSpPr>
        <p:grpSpPr>
          <a:xfrm>
            <a:off x="3454847" y="3254347"/>
            <a:ext cx="3110306" cy="2754278"/>
            <a:chOff x="158629" y="3239648"/>
            <a:chExt cx="3110306" cy="2754278"/>
          </a:xfrm>
        </p:grpSpPr>
        <p:sp>
          <p:nvSpPr>
            <p:cNvPr id="36" name="Textfeld 35">
              <a:extLst>
                <a:ext uri="{FF2B5EF4-FFF2-40B4-BE49-F238E27FC236}">
                  <a16:creationId xmlns:a16="http://schemas.microsoft.com/office/drawing/2014/main" id="{BA994FEA-B98B-CBDC-60C3-4CE205CC5C3E}"/>
                </a:ext>
              </a:extLst>
            </p:cNvPr>
            <p:cNvSpPr txBox="1"/>
            <p:nvPr/>
          </p:nvSpPr>
          <p:spPr>
            <a:xfrm>
              <a:off x="1318917" y="3239648"/>
              <a:ext cx="981740" cy="307613"/>
            </a:xfrm>
            <a:prstGeom prst="rect">
              <a:avLst/>
            </a:prstGeom>
            <a:noFill/>
          </p:spPr>
          <p:txBody>
            <a:bodyPr wrap="square" rtlCol="0">
              <a:spAutoFit/>
            </a:bodyPr>
            <a:lstStyle/>
            <a:p>
              <a:r>
                <a:rPr lang="de-DE" sz="1400" dirty="0">
                  <a:latin typeface="Comic Sans MS" panose="030F0902030302020204" pitchFamily="66" charset="0"/>
                </a:rPr>
                <a:t>5 · 6 = 30</a:t>
              </a:r>
            </a:p>
          </p:txBody>
        </p:sp>
        <p:sp>
          <p:nvSpPr>
            <p:cNvPr id="37" name="Textfeld 36">
              <a:extLst>
                <a:ext uri="{FF2B5EF4-FFF2-40B4-BE49-F238E27FC236}">
                  <a16:creationId xmlns:a16="http://schemas.microsoft.com/office/drawing/2014/main" id="{7BBC69A1-6AB9-D859-6F25-29C3C08712DA}"/>
                </a:ext>
              </a:extLst>
            </p:cNvPr>
            <p:cNvSpPr txBox="1"/>
            <p:nvPr/>
          </p:nvSpPr>
          <p:spPr>
            <a:xfrm>
              <a:off x="2287195" y="3823281"/>
              <a:ext cx="981740" cy="307613"/>
            </a:xfrm>
            <a:prstGeom prst="rect">
              <a:avLst/>
            </a:prstGeom>
            <a:noFill/>
          </p:spPr>
          <p:txBody>
            <a:bodyPr wrap="square" rtlCol="0">
              <a:spAutoFit/>
            </a:bodyPr>
            <a:lstStyle/>
            <a:p>
              <a:r>
                <a:rPr lang="de-DE" sz="1400" dirty="0">
                  <a:latin typeface="Comic Sans MS" panose="030F0902030302020204" pitchFamily="66" charset="0"/>
                </a:rPr>
                <a:t>8 · 6 = 48</a:t>
              </a:r>
            </a:p>
          </p:txBody>
        </p:sp>
        <p:sp>
          <p:nvSpPr>
            <p:cNvPr id="38" name="Textfeld 37">
              <a:extLst>
                <a:ext uri="{FF2B5EF4-FFF2-40B4-BE49-F238E27FC236}">
                  <a16:creationId xmlns:a16="http://schemas.microsoft.com/office/drawing/2014/main" id="{27E02DDF-BC7C-FF98-79F9-D665C43516A9}"/>
                </a:ext>
              </a:extLst>
            </p:cNvPr>
            <p:cNvSpPr txBox="1"/>
            <p:nvPr/>
          </p:nvSpPr>
          <p:spPr>
            <a:xfrm>
              <a:off x="2024478" y="5361173"/>
              <a:ext cx="981740" cy="307613"/>
            </a:xfrm>
            <a:prstGeom prst="rect">
              <a:avLst/>
            </a:prstGeom>
            <a:noFill/>
          </p:spPr>
          <p:txBody>
            <a:bodyPr wrap="square" rtlCol="0">
              <a:spAutoFit/>
            </a:bodyPr>
            <a:lstStyle/>
            <a:p>
              <a:r>
                <a:rPr lang="de-DE" sz="1400" dirty="0">
                  <a:latin typeface="Comic Sans MS" panose="030F0902030302020204" pitchFamily="66" charset="0"/>
                </a:rPr>
                <a:t>6 · 4 = 24</a:t>
              </a:r>
            </a:p>
          </p:txBody>
        </p:sp>
        <p:sp>
          <p:nvSpPr>
            <p:cNvPr id="39" name="Textfeld 38">
              <a:extLst>
                <a:ext uri="{FF2B5EF4-FFF2-40B4-BE49-F238E27FC236}">
                  <a16:creationId xmlns:a16="http://schemas.microsoft.com/office/drawing/2014/main" id="{A8C6C86A-1137-2A1A-2E52-3CCCF3D3E1CB}"/>
                </a:ext>
              </a:extLst>
            </p:cNvPr>
            <p:cNvSpPr txBox="1"/>
            <p:nvPr/>
          </p:nvSpPr>
          <p:spPr>
            <a:xfrm>
              <a:off x="1140369" y="5686149"/>
              <a:ext cx="981740" cy="307777"/>
            </a:xfrm>
            <a:prstGeom prst="rect">
              <a:avLst/>
            </a:prstGeom>
            <a:noFill/>
          </p:spPr>
          <p:txBody>
            <a:bodyPr wrap="square" rtlCol="0">
              <a:spAutoFit/>
            </a:bodyPr>
            <a:lstStyle/>
            <a:p>
              <a:r>
                <a:rPr lang="de-DE" sz="1400" dirty="0">
                  <a:latin typeface="Comic Sans MS" panose="030F0902030302020204" pitchFamily="66" charset="0"/>
                </a:rPr>
                <a:t>24 : 6 = 4</a:t>
              </a:r>
            </a:p>
          </p:txBody>
        </p:sp>
        <p:sp>
          <p:nvSpPr>
            <p:cNvPr id="40" name="Textfeld 39">
              <a:extLst>
                <a:ext uri="{FF2B5EF4-FFF2-40B4-BE49-F238E27FC236}">
                  <a16:creationId xmlns:a16="http://schemas.microsoft.com/office/drawing/2014/main" id="{77A1B572-AF4C-61BB-8AA5-C1C887DE743F}"/>
                </a:ext>
              </a:extLst>
            </p:cNvPr>
            <p:cNvSpPr txBox="1"/>
            <p:nvPr/>
          </p:nvSpPr>
          <p:spPr>
            <a:xfrm>
              <a:off x="158629" y="5142577"/>
              <a:ext cx="981740" cy="307777"/>
            </a:xfrm>
            <a:prstGeom prst="rect">
              <a:avLst/>
            </a:prstGeom>
            <a:noFill/>
          </p:spPr>
          <p:txBody>
            <a:bodyPr wrap="square" rtlCol="0">
              <a:spAutoFit/>
            </a:bodyPr>
            <a:lstStyle/>
            <a:p>
              <a:r>
                <a:rPr lang="de-DE" sz="1400" dirty="0">
                  <a:latin typeface="Comic Sans MS" panose="030F0902030302020204" pitchFamily="66" charset="0"/>
                </a:rPr>
                <a:t>24 : 4 = 6</a:t>
              </a:r>
            </a:p>
          </p:txBody>
        </p:sp>
        <p:sp>
          <p:nvSpPr>
            <p:cNvPr id="41" name="Textfeld 40">
              <a:extLst>
                <a:ext uri="{FF2B5EF4-FFF2-40B4-BE49-F238E27FC236}">
                  <a16:creationId xmlns:a16="http://schemas.microsoft.com/office/drawing/2014/main" id="{EE6E6493-08C5-7A33-5DB5-86D4ECF5CEE6}"/>
                </a:ext>
              </a:extLst>
            </p:cNvPr>
            <p:cNvSpPr txBox="1"/>
            <p:nvPr/>
          </p:nvSpPr>
          <p:spPr>
            <a:xfrm>
              <a:off x="329078" y="3593215"/>
              <a:ext cx="981740" cy="307613"/>
            </a:xfrm>
            <a:prstGeom prst="rect">
              <a:avLst/>
            </a:prstGeom>
            <a:noFill/>
          </p:spPr>
          <p:txBody>
            <a:bodyPr wrap="square" rtlCol="0">
              <a:spAutoFit/>
            </a:bodyPr>
            <a:lstStyle/>
            <a:p>
              <a:r>
                <a:rPr lang="de-DE" sz="1400" dirty="0">
                  <a:latin typeface="Comic Sans MS" panose="030F0902030302020204" pitchFamily="66" charset="0"/>
                </a:rPr>
                <a:t>3 · 6 = 18</a:t>
              </a:r>
            </a:p>
          </p:txBody>
        </p:sp>
        <p:grpSp>
          <p:nvGrpSpPr>
            <p:cNvPr id="42" name="Gruppieren 41">
              <a:extLst>
                <a:ext uri="{FF2B5EF4-FFF2-40B4-BE49-F238E27FC236}">
                  <a16:creationId xmlns:a16="http://schemas.microsoft.com/office/drawing/2014/main" id="{C291C0B1-786F-6559-3D81-7BD5B50531F5}"/>
                </a:ext>
              </a:extLst>
            </p:cNvPr>
            <p:cNvGrpSpPr/>
            <p:nvPr/>
          </p:nvGrpSpPr>
          <p:grpSpPr>
            <a:xfrm>
              <a:off x="608836" y="3507614"/>
              <a:ext cx="1975210" cy="2141513"/>
              <a:chOff x="608836" y="3507614"/>
              <a:chExt cx="1975210" cy="2141513"/>
            </a:xfrm>
          </p:grpSpPr>
          <p:sp>
            <p:nvSpPr>
              <p:cNvPr id="43" name="Oval 42">
                <a:extLst>
                  <a:ext uri="{FF2B5EF4-FFF2-40B4-BE49-F238E27FC236}">
                    <a16:creationId xmlns:a16="http://schemas.microsoft.com/office/drawing/2014/main" id="{426285AF-9731-6D92-7883-61FA171E5068}"/>
                  </a:ext>
                </a:extLst>
              </p:cNvPr>
              <p:cNvSpPr>
                <a:spLocks noChangeAspect="1"/>
              </p:cNvSpPr>
              <p:nvPr/>
            </p:nvSpPr>
            <p:spPr>
              <a:xfrm>
                <a:off x="1096423" y="4114800"/>
                <a:ext cx="972000" cy="972000"/>
              </a:xfrm>
              <a:prstGeom prst="ellipse">
                <a:avLst/>
              </a:prstGeom>
              <a:noFill/>
              <a:ln w="28575">
                <a:solidFill>
                  <a:schemeClr val="bg1">
                    <a:lumMod val="50000"/>
                  </a:schemeClr>
                </a:solid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Gerade Verbindung 43">
                <a:extLst>
                  <a:ext uri="{FF2B5EF4-FFF2-40B4-BE49-F238E27FC236}">
                    <a16:creationId xmlns:a16="http://schemas.microsoft.com/office/drawing/2014/main" id="{D8A07FDF-FB6F-4AE8-E7D9-014FD4A46F1E}"/>
                  </a:ext>
                </a:extLst>
              </p:cNvPr>
              <p:cNvCxnSpPr>
                <a:cxnSpLocks/>
              </p:cNvCxnSpPr>
              <p:nvPr/>
            </p:nvCxnSpPr>
            <p:spPr>
              <a:xfrm flipH="1">
                <a:off x="1657349" y="3507614"/>
                <a:ext cx="128589" cy="60241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03A3EF7C-0432-7AC5-96CA-EF30CE4717BC}"/>
                  </a:ext>
                </a:extLst>
              </p:cNvPr>
              <p:cNvCxnSpPr>
                <a:cxnSpLocks/>
              </p:cNvCxnSpPr>
              <p:nvPr/>
            </p:nvCxnSpPr>
            <p:spPr>
              <a:xfrm flipH="1">
                <a:off x="2017269" y="4146988"/>
                <a:ext cx="566777" cy="25077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Gerade Verbindung 45">
                <a:extLst>
                  <a:ext uri="{FF2B5EF4-FFF2-40B4-BE49-F238E27FC236}">
                    <a16:creationId xmlns:a16="http://schemas.microsoft.com/office/drawing/2014/main" id="{0E26D1EB-76AF-CE55-E433-4331077A3768}"/>
                  </a:ext>
                </a:extLst>
              </p:cNvPr>
              <p:cNvCxnSpPr/>
              <p:nvPr/>
            </p:nvCxnSpPr>
            <p:spPr>
              <a:xfrm>
                <a:off x="1582423" y="5080893"/>
                <a:ext cx="0" cy="56823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F6B9E002-7346-100C-DDB1-156AC995A293}"/>
                  </a:ext>
                </a:extLst>
              </p:cNvPr>
              <p:cNvCxnSpPr>
                <a:cxnSpLocks/>
              </p:cNvCxnSpPr>
              <p:nvPr/>
            </p:nvCxnSpPr>
            <p:spPr>
              <a:xfrm flipH="1" flipV="1">
                <a:off x="1988864" y="4876860"/>
                <a:ext cx="461237" cy="46686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D41237B1-9A3A-3038-21CC-D004C8D9A2B2}"/>
                  </a:ext>
                </a:extLst>
              </p:cNvPr>
              <p:cNvCxnSpPr>
                <a:cxnSpLocks/>
              </p:cNvCxnSpPr>
              <p:nvPr/>
            </p:nvCxnSpPr>
            <p:spPr>
              <a:xfrm flipH="1">
                <a:off x="608836" y="4768416"/>
                <a:ext cx="516163" cy="36446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Textfeld 48">
                <a:extLst>
                  <a:ext uri="{FF2B5EF4-FFF2-40B4-BE49-F238E27FC236}">
                    <a16:creationId xmlns:a16="http://schemas.microsoft.com/office/drawing/2014/main" id="{00AF15F4-678B-DADA-7D03-8066225C41A4}"/>
                  </a:ext>
                </a:extLst>
              </p:cNvPr>
              <p:cNvSpPr txBox="1"/>
              <p:nvPr/>
            </p:nvSpPr>
            <p:spPr>
              <a:xfrm>
                <a:off x="1128856" y="4472417"/>
                <a:ext cx="981740" cy="307613"/>
              </a:xfrm>
              <a:prstGeom prst="rect">
                <a:avLst/>
              </a:prstGeom>
              <a:noFill/>
            </p:spPr>
            <p:txBody>
              <a:bodyPr wrap="square" rtlCol="0">
                <a:spAutoFit/>
              </a:bodyPr>
              <a:lstStyle/>
              <a:p>
                <a:r>
                  <a:rPr lang="de-DE" sz="1400" dirty="0">
                    <a:latin typeface="Comic Sans MS" panose="030F0902030302020204" pitchFamily="66" charset="0"/>
                  </a:rPr>
                  <a:t>4 · 6 = 24</a:t>
                </a:r>
              </a:p>
            </p:txBody>
          </p:sp>
          <p:cxnSp>
            <p:nvCxnSpPr>
              <p:cNvPr id="50" name="Gerade Verbindung 49">
                <a:extLst>
                  <a:ext uri="{FF2B5EF4-FFF2-40B4-BE49-F238E27FC236}">
                    <a16:creationId xmlns:a16="http://schemas.microsoft.com/office/drawing/2014/main" id="{98C99732-4C8D-1395-DB44-16936A8664B0}"/>
                  </a:ext>
                </a:extLst>
              </p:cNvPr>
              <p:cNvCxnSpPr>
                <a:cxnSpLocks/>
              </p:cNvCxnSpPr>
              <p:nvPr/>
            </p:nvCxnSpPr>
            <p:spPr>
              <a:xfrm>
                <a:off x="757236" y="3858091"/>
                <a:ext cx="438669" cy="44191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45443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C9D7CC-3311-7926-BF3B-46266728540E}"/>
              </a:ext>
            </a:extLst>
          </p:cNvPr>
          <p:cNvSpPr>
            <a:spLocks noGrp="1"/>
          </p:cNvSpPr>
          <p:nvPr>
            <p:ph type="dt" sz="half" idx="10"/>
          </p:nvPr>
        </p:nvSpPr>
        <p:spPr/>
        <p:txBody>
          <a:bodyPr/>
          <a:lstStyle/>
          <a:p>
            <a:pPr>
              <a:lnSpc>
                <a:spcPct val="150000"/>
              </a:lnSpc>
            </a:pPr>
            <a:endParaRPr lang="de-DE" dirty="0"/>
          </a:p>
        </p:txBody>
      </p:sp>
      <p:sp>
        <p:nvSpPr>
          <p:cNvPr id="3" name="Foliennummernplatzhalter 2">
            <a:extLst>
              <a:ext uri="{FF2B5EF4-FFF2-40B4-BE49-F238E27FC236}">
                <a16:creationId xmlns:a16="http://schemas.microsoft.com/office/drawing/2014/main" id="{185633A0-03F9-68FF-19B2-5D5EB1D9A01D}"/>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
        <p:nvSpPr>
          <p:cNvPr id="5" name="Titel 1">
            <a:extLst>
              <a:ext uri="{FF2B5EF4-FFF2-40B4-BE49-F238E27FC236}">
                <a16:creationId xmlns:a16="http://schemas.microsoft.com/office/drawing/2014/main" id="{0EDE3E5F-73E1-04C7-B0FC-6AD016B6CF1F}"/>
              </a:ext>
            </a:extLst>
          </p:cNvPr>
          <p:cNvSpPr txBox="1">
            <a:spLocks/>
          </p:cNvSpPr>
          <p:nvPr/>
        </p:nvSpPr>
        <p:spPr>
          <a:xfrm>
            <a:off x="1096423" y="382774"/>
            <a:ext cx="7009509" cy="603704"/>
          </a:xfrm>
          <a:prstGeom prst="rect">
            <a:avLst/>
          </a:prstGeom>
        </p:spPr>
        <p:txBody>
          <a:bodyPr>
            <a:norm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dirty="0"/>
              <a:t>Aktivität zum Ausprobieren</a:t>
            </a:r>
          </a:p>
        </p:txBody>
      </p:sp>
      <p:sp>
        <p:nvSpPr>
          <p:cNvPr id="7" name="Datumsplatzhalter 4">
            <a:extLst>
              <a:ext uri="{FF2B5EF4-FFF2-40B4-BE49-F238E27FC236}">
                <a16:creationId xmlns:a16="http://schemas.microsoft.com/office/drawing/2014/main" id="{7DCE9E9F-EA4F-4173-746D-15D466A60B3D}"/>
              </a:ext>
            </a:extLst>
          </p:cNvPr>
          <p:cNvSpPr txBox="1">
            <a:spLocks/>
          </p:cNvSpPr>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000CEE34-2044-5642-B412-BC2C7C7150CF}" type="datetime6">
              <a:rPr lang="de-DE" smtClean="0"/>
              <a:pPr>
                <a:lnSpc>
                  <a:spcPct val="150000"/>
                </a:lnSpc>
              </a:pPr>
              <a:t>August 24</a:t>
            </a:fld>
            <a:endParaRPr lang="de-DE" dirty="0"/>
          </a:p>
        </p:txBody>
      </p:sp>
      <p:sp>
        <p:nvSpPr>
          <p:cNvPr id="8" name="Foliennummernplatzhalter 5">
            <a:extLst>
              <a:ext uri="{FF2B5EF4-FFF2-40B4-BE49-F238E27FC236}">
                <a16:creationId xmlns:a16="http://schemas.microsoft.com/office/drawing/2014/main" id="{26DF3D1E-76C1-7A32-D96A-2F78E0D30C2A}"/>
              </a:ext>
            </a:extLst>
          </p:cNvPr>
          <p:cNvSpPr txBox="1">
            <a:spLocks/>
          </p:cNvSpPr>
          <p:nvPr/>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12</a:t>
            </a:fld>
            <a:endParaRPr lang="de-DE" dirty="0"/>
          </a:p>
        </p:txBody>
      </p:sp>
      <p:sp>
        <p:nvSpPr>
          <p:cNvPr id="9" name="Abgerundete rechteckige Legende 8">
            <a:extLst>
              <a:ext uri="{FF2B5EF4-FFF2-40B4-BE49-F238E27FC236}">
                <a16:creationId xmlns:a16="http://schemas.microsoft.com/office/drawing/2014/main" id="{72AFCD64-6245-558D-2552-E7B04488F1CC}"/>
              </a:ext>
            </a:extLst>
          </p:cNvPr>
          <p:cNvSpPr/>
          <p:nvPr/>
        </p:nvSpPr>
        <p:spPr>
          <a:xfrm>
            <a:off x="3722253" y="2838636"/>
            <a:ext cx="3218628" cy="831911"/>
          </a:xfrm>
          <a:prstGeom prst="wedgeRoundRectCallout">
            <a:avLst>
              <a:gd name="adj1" fmla="val 65067"/>
              <a:gd name="adj2" fmla="val -307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a:p>
            <a:pPr algn="ctr"/>
            <a:r>
              <a:rPr lang="de-DE" dirty="0">
                <a:solidFill>
                  <a:schemeClr val="tx1"/>
                </a:solidFill>
              </a:rPr>
              <a:t>Könnt ihr noch genauer sagen, welche Streifen ihr gelegt habt? </a:t>
            </a:r>
          </a:p>
          <a:p>
            <a:pPr algn="ctr"/>
            <a:endParaRPr lang="de-DE" sz="1800" dirty="0">
              <a:solidFill>
                <a:schemeClr val="tx1"/>
              </a:solidFill>
              <a:latin typeface="Arial" panose="020B0604020202020204" pitchFamily="34" charset="0"/>
              <a:cs typeface="Arial" panose="020B0604020202020204" pitchFamily="34" charset="0"/>
            </a:endParaRPr>
          </a:p>
        </p:txBody>
      </p:sp>
      <p:grpSp>
        <p:nvGrpSpPr>
          <p:cNvPr id="10" name="Gruppieren 9">
            <a:extLst>
              <a:ext uri="{FF2B5EF4-FFF2-40B4-BE49-F238E27FC236}">
                <a16:creationId xmlns:a16="http://schemas.microsoft.com/office/drawing/2014/main" id="{E98734F8-DC57-F000-A0C0-12A16BA1DBD4}"/>
              </a:ext>
            </a:extLst>
          </p:cNvPr>
          <p:cNvGrpSpPr/>
          <p:nvPr/>
        </p:nvGrpSpPr>
        <p:grpSpPr>
          <a:xfrm>
            <a:off x="2433304" y="4207727"/>
            <a:ext cx="2273774" cy="1617393"/>
            <a:chOff x="2785406" y="3537432"/>
            <a:chExt cx="2273774" cy="1617393"/>
          </a:xfrm>
        </p:grpSpPr>
        <p:grpSp>
          <p:nvGrpSpPr>
            <p:cNvPr id="11" name="Gruppieren 10">
              <a:extLst>
                <a:ext uri="{FF2B5EF4-FFF2-40B4-BE49-F238E27FC236}">
                  <a16:creationId xmlns:a16="http://schemas.microsoft.com/office/drawing/2014/main" id="{C33CC464-A57C-0DD8-4B96-2AB4FF826672}"/>
                </a:ext>
              </a:extLst>
            </p:cNvPr>
            <p:cNvGrpSpPr/>
            <p:nvPr/>
          </p:nvGrpSpPr>
          <p:grpSpPr>
            <a:xfrm>
              <a:off x="2785406" y="3537432"/>
              <a:ext cx="2273774" cy="323586"/>
              <a:chOff x="2785406" y="3537432"/>
              <a:chExt cx="2273774" cy="323586"/>
            </a:xfrm>
          </p:grpSpPr>
          <p:pic>
            <p:nvPicPr>
              <p:cNvPr id="24" name="Grafik 23">
                <a:extLst>
                  <a:ext uri="{FF2B5EF4-FFF2-40B4-BE49-F238E27FC236}">
                    <a16:creationId xmlns:a16="http://schemas.microsoft.com/office/drawing/2014/main" id="{AE03D57C-4B67-1CFB-753F-D6AEFD05513D}"/>
                  </a:ext>
                </a:extLst>
              </p:cNvPr>
              <p:cNvPicPr>
                <a:picLocks noChangeAspect="1"/>
              </p:cNvPicPr>
              <p:nvPr/>
            </p:nvPicPr>
            <p:blipFill rotWithShape="1">
              <a:blip r:embed="rId3"/>
              <a:srcRect r="28849" b="5847"/>
              <a:stretch/>
            </p:blipFill>
            <p:spPr>
              <a:xfrm>
                <a:off x="2785406" y="3537432"/>
                <a:ext cx="2219992" cy="323586"/>
              </a:xfrm>
              <a:prstGeom prst="rect">
                <a:avLst/>
              </a:prstGeom>
            </p:spPr>
          </p:pic>
          <p:sp>
            <p:nvSpPr>
              <p:cNvPr id="25" name="Abgerundetes Rechteck 24">
                <a:extLst>
                  <a:ext uri="{FF2B5EF4-FFF2-40B4-BE49-F238E27FC236}">
                    <a16:creationId xmlns:a16="http://schemas.microsoft.com/office/drawing/2014/main" id="{90E25B25-019C-FEFF-093A-A02B26F1E2D7}"/>
                  </a:ext>
                </a:extLst>
              </p:cNvPr>
              <p:cNvSpPr/>
              <p:nvPr/>
            </p:nvSpPr>
            <p:spPr>
              <a:xfrm>
                <a:off x="2785406" y="3537432"/>
                <a:ext cx="2273774" cy="323586"/>
              </a:xfrm>
              <a:prstGeom prst="roundRect">
                <a:avLst/>
              </a:prstGeom>
              <a:no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 name="Gruppieren 11">
              <a:extLst>
                <a:ext uri="{FF2B5EF4-FFF2-40B4-BE49-F238E27FC236}">
                  <a16:creationId xmlns:a16="http://schemas.microsoft.com/office/drawing/2014/main" id="{0DB08BCC-6E2D-A777-931A-D65AE0E86BA8}"/>
                </a:ext>
              </a:extLst>
            </p:cNvPr>
            <p:cNvGrpSpPr/>
            <p:nvPr/>
          </p:nvGrpSpPr>
          <p:grpSpPr>
            <a:xfrm>
              <a:off x="2785406" y="3857835"/>
              <a:ext cx="2273774" cy="323586"/>
              <a:chOff x="2785406" y="3537432"/>
              <a:chExt cx="2273774" cy="323586"/>
            </a:xfrm>
          </p:grpSpPr>
          <p:pic>
            <p:nvPicPr>
              <p:cNvPr id="22" name="Grafik 21">
                <a:extLst>
                  <a:ext uri="{FF2B5EF4-FFF2-40B4-BE49-F238E27FC236}">
                    <a16:creationId xmlns:a16="http://schemas.microsoft.com/office/drawing/2014/main" id="{FD03DD98-A718-2EA5-7AB1-4C8DE9B26B21}"/>
                  </a:ext>
                </a:extLst>
              </p:cNvPr>
              <p:cNvPicPr>
                <a:picLocks noChangeAspect="1"/>
              </p:cNvPicPr>
              <p:nvPr/>
            </p:nvPicPr>
            <p:blipFill rotWithShape="1">
              <a:blip r:embed="rId3"/>
              <a:srcRect r="28849" b="5847"/>
              <a:stretch/>
            </p:blipFill>
            <p:spPr>
              <a:xfrm>
                <a:off x="2785406" y="3537432"/>
                <a:ext cx="2219992" cy="323586"/>
              </a:xfrm>
              <a:prstGeom prst="rect">
                <a:avLst/>
              </a:prstGeom>
            </p:spPr>
          </p:pic>
          <p:sp>
            <p:nvSpPr>
              <p:cNvPr id="23" name="Abgerundetes Rechteck 22">
                <a:extLst>
                  <a:ext uri="{FF2B5EF4-FFF2-40B4-BE49-F238E27FC236}">
                    <a16:creationId xmlns:a16="http://schemas.microsoft.com/office/drawing/2014/main" id="{71878DF5-9B44-F733-042A-380927744148}"/>
                  </a:ext>
                </a:extLst>
              </p:cNvPr>
              <p:cNvSpPr/>
              <p:nvPr/>
            </p:nvSpPr>
            <p:spPr>
              <a:xfrm>
                <a:off x="2785406" y="3537432"/>
                <a:ext cx="2273774" cy="323586"/>
              </a:xfrm>
              <a:prstGeom prst="roundRect">
                <a:avLst/>
              </a:prstGeom>
              <a:no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3" name="Gruppieren 12">
              <a:extLst>
                <a:ext uri="{FF2B5EF4-FFF2-40B4-BE49-F238E27FC236}">
                  <a16:creationId xmlns:a16="http://schemas.microsoft.com/office/drawing/2014/main" id="{70665F02-6370-E3B0-B8C9-058148BFEA49}"/>
                </a:ext>
              </a:extLst>
            </p:cNvPr>
            <p:cNvGrpSpPr/>
            <p:nvPr/>
          </p:nvGrpSpPr>
          <p:grpSpPr>
            <a:xfrm>
              <a:off x="2785406" y="4181421"/>
              <a:ext cx="2273774" cy="323586"/>
              <a:chOff x="2785406" y="3537432"/>
              <a:chExt cx="2273774" cy="323586"/>
            </a:xfrm>
          </p:grpSpPr>
          <p:pic>
            <p:nvPicPr>
              <p:cNvPr id="20" name="Grafik 19">
                <a:extLst>
                  <a:ext uri="{FF2B5EF4-FFF2-40B4-BE49-F238E27FC236}">
                    <a16:creationId xmlns:a16="http://schemas.microsoft.com/office/drawing/2014/main" id="{23795DA4-8D89-885E-C7CF-B14F4C647C44}"/>
                  </a:ext>
                </a:extLst>
              </p:cNvPr>
              <p:cNvPicPr>
                <a:picLocks noChangeAspect="1"/>
              </p:cNvPicPr>
              <p:nvPr/>
            </p:nvPicPr>
            <p:blipFill rotWithShape="1">
              <a:blip r:embed="rId3"/>
              <a:srcRect r="28849" b="5847"/>
              <a:stretch/>
            </p:blipFill>
            <p:spPr>
              <a:xfrm>
                <a:off x="2785406" y="3537432"/>
                <a:ext cx="2219992" cy="323586"/>
              </a:xfrm>
              <a:prstGeom prst="rect">
                <a:avLst/>
              </a:prstGeom>
            </p:spPr>
          </p:pic>
          <p:sp>
            <p:nvSpPr>
              <p:cNvPr id="21" name="Abgerundetes Rechteck 20">
                <a:extLst>
                  <a:ext uri="{FF2B5EF4-FFF2-40B4-BE49-F238E27FC236}">
                    <a16:creationId xmlns:a16="http://schemas.microsoft.com/office/drawing/2014/main" id="{B1D8B43A-1AA1-C707-F162-16B630F7934E}"/>
                  </a:ext>
                </a:extLst>
              </p:cNvPr>
              <p:cNvSpPr/>
              <p:nvPr/>
            </p:nvSpPr>
            <p:spPr>
              <a:xfrm>
                <a:off x="2785406" y="3537432"/>
                <a:ext cx="2273774" cy="323586"/>
              </a:xfrm>
              <a:prstGeom prst="roundRect">
                <a:avLst/>
              </a:prstGeom>
              <a:no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 name="Gruppieren 13">
              <a:extLst>
                <a:ext uri="{FF2B5EF4-FFF2-40B4-BE49-F238E27FC236}">
                  <a16:creationId xmlns:a16="http://schemas.microsoft.com/office/drawing/2014/main" id="{89FE52FE-4CD0-C8C9-76E3-ABD56822F799}"/>
                </a:ext>
              </a:extLst>
            </p:cNvPr>
            <p:cNvGrpSpPr/>
            <p:nvPr/>
          </p:nvGrpSpPr>
          <p:grpSpPr>
            <a:xfrm>
              <a:off x="2785406" y="4507652"/>
              <a:ext cx="2273774" cy="323586"/>
              <a:chOff x="2785406" y="3537432"/>
              <a:chExt cx="2273774" cy="323586"/>
            </a:xfrm>
          </p:grpSpPr>
          <p:pic>
            <p:nvPicPr>
              <p:cNvPr id="18" name="Grafik 17">
                <a:extLst>
                  <a:ext uri="{FF2B5EF4-FFF2-40B4-BE49-F238E27FC236}">
                    <a16:creationId xmlns:a16="http://schemas.microsoft.com/office/drawing/2014/main" id="{085F302B-3B7B-FF74-DDE1-EC041973952B}"/>
                  </a:ext>
                </a:extLst>
              </p:cNvPr>
              <p:cNvPicPr>
                <a:picLocks noChangeAspect="1"/>
              </p:cNvPicPr>
              <p:nvPr/>
            </p:nvPicPr>
            <p:blipFill rotWithShape="1">
              <a:blip r:embed="rId3"/>
              <a:srcRect r="28849" b="5847"/>
              <a:stretch/>
            </p:blipFill>
            <p:spPr>
              <a:xfrm>
                <a:off x="2785406" y="3537432"/>
                <a:ext cx="2219992" cy="323586"/>
              </a:xfrm>
              <a:prstGeom prst="rect">
                <a:avLst/>
              </a:prstGeom>
            </p:spPr>
          </p:pic>
          <p:sp>
            <p:nvSpPr>
              <p:cNvPr id="19" name="Abgerundetes Rechteck 18">
                <a:extLst>
                  <a:ext uri="{FF2B5EF4-FFF2-40B4-BE49-F238E27FC236}">
                    <a16:creationId xmlns:a16="http://schemas.microsoft.com/office/drawing/2014/main" id="{BFBC4164-1402-9FAD-1CAA-AB2F3E8984BE}"/>
                  </a:ext>
                </a:extLst>
              </p:cNvPr>
              <p:cNvSpPr/>
              <p:nvPr/>
            </p:nvSpPr>
            <p:spPr>
              <a:xfrm>
                <a:off x="2785406" y="3537432"/>
                <a:ext cx="2273774" cy="323586"/>
              </a:xfrm>
              <a:prstGeom prst="roundRect">
                <a:avLst/>
              </a:prstGeom>
              <a:no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5" name="Gruppieren 14">
              <a:extLst>
                <a:ext uri="{FF2B5EF4-FFF2-40B4-BE49-F238E27FC236}">
                  <a16:creationId xmlns:a16="http://schemas.microsoft.com/office/drawing/2014/main" id="{D749B507-9134-5FD2-7C6A-66AE0D5EB310}"/>
                </a:ext>
              </a:extLst>
            </p:cNvPr>
            <p:cNvGrpSpPr/>
            <p:nvPr/>
          </p:nvGrpSpPr>
          <p:grpSpPr>
            <a:xfrm>
              <a:off x="2785406" y="4831239"/>
              <a:ext cx="2273774" cy="323586"/>
              <a:chOff x="2785406" y="3537432"/>
              <a:chExt cx="2273774" cy="323586"/>
            </a:xfrm>
          </p:grpSpPr>
          <p:pic>
            <p:nvPicPr>
              <p:cNvPr id="16" name="Grafik 15">
                <a:extLst>
                  <a:ext uri="{FF2B5EF4-FFF2-40B4-BE49-F238E27FC236}">
                    <a16:creationId xmlns:a16="http://schemas.microsoft.com/office/drawing/2014/main" id="{D9828C7C-0295-234E-4655-4164AB1FD524}"/>
                  </a:ext>
                </a:extLst>
              </p:cNvPr>
              <p:cNvPicPr>
                <a:picLocks noChangeAspect="1"/>
              </p:cNvPicPr>
              <p:nvPr/>
            </p:nvPicPr>
            <p:blipFill rotWithShape="1">
              <a:blip r:embed="rId3"/>
              <a:srcRect r="28849" b="5847"/>
              <a:stretch/>
            </p:blipFill>
            <p:spPr>
              <a:xfrm>
                <a:off x="2785406" y="3537432"/>
                <a:ext cx="2219992" cy="323586"/>
              </a:xfrm>
              <a:prstGeom prst="rect">
                <a:avLst/>
              </a:prstGeom>
            </p:spPr>
          </p:pic>
          <p:sp>
            <p:nvSpPr>
              <p:cNvPr id="17" name="Abgerundetes Rechteck 16">
                <a:extLst>
                  <a:ext uri="{FF2B5EF4-FFF2-40B4-BE49-F238E27FC236}">
                    <a16:creationId xmlns:a16="http://schemas.microsoft.com/office/drawing/2014/main" id="{C70CA99F-7139-2C95-DFD6-CE1731C3C75D}"/>
                  </a:ext>
                </a:extLst>
              </p:cNvPr>
              <p:cNvSpPr/>
              <p:nvPr/>
            </p:nvSpPr>
            <p:spPr>
              <a:xfrm>
                <a:off x="2785406" y="3537432"/>
                <a:ext cx="2273774" cy="323586"/>
              </a:xfrm>
              <a:prstGeom prst="roundRect">
                <a:avLst/>
              </a:prstGeom>
              <a:no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pic>
        <p:nvPicPr>
          <p:cNvPr id="26" name="Grafik 25" descr="Ein Bild, das Clipart, Animierter Cartoon, Darstellung, Cartoon enthält.&#10;&#10;Automatisch generierte Beschreibung">
            <a:extLst>
              <a:ext uri="{FF2B5EF4-FFF2-40B4-BE49-F238E27FC236}">
                <a16:creationId xmlns:a16="http://schemas.microsoft.com/office/drawing/2014/main" id="{7F8A24CE-4AA2-D30C-BA75-31759C7312B5}"/>
              </a:ext>
            </a:extLst>
          </p:cNvPr>
          <p:cNvPicPr>
            <a:picLocks noChangeAspect="1"/>
          </p:cNvPicPr>
          <p:nvPr/>
        </p:nvPicPr>
        <p:blipFill>
          <a:blip r:embed="rId4"/>
          <a:stretch>
            <a:fillRect/>
          </a:stretch>
        </p:blipFill>
        <p:spPr>
          <a:xfrm>
            <a:off x="1096423" y="3809333"/>
            <a:ext cx="1044207" cy="2341898"/>
          </a:xfrm>
          <a:prstGeom prst="rect">
            <a:avLst/>
          </a:prstGeom>
        </p:spPr>
      </p:pic>
      <p:sp>
        <p:nvSpPr>
          <p:cNvPr id="27" name="Abgerundete rechteckige Legende 26">
            <a:extLst>
              <a:ext uri="{FF2B5EF4-FFF2-40B4-BE49-F238E27FC236}">
                <a16:creationId xmlns:a16="http://schemas.microsoft.com/office/drawing/2014/main" id="{F8E80589-E879-CCE2-FC7D-D5FFC3E888AB}"/>
              </a:ext>
            </a:extLst>
          </p:cNvPr>
          <p:cNvSpPr/>
          <p:nvPr/>
        </p:nvSpPr>
        <p:spPr>
          <a:xfrm>
            <a:off x="6225094" y="5135925"/>
            <a:ext cx="2656915" cy="831911"/>
          </a:xfrm>
          <a:prstGeom prst="wedgeRoundRectCallout">
            <a:avLst>
              <a:gd name="adj1" fmla="val -46512"/>
              <a:gd name="adj2" fmla="val -8318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latin typeface="Arial" panose="020B0604020202020204" pitchFamily="34" charset="0"/>
                <a:cs typeface="Arial" panose="020B0604020202020204" pitchFamily="34" charset="0"/>
              </a:rPr>
              <a:t>Ich glaube das sind Siebener, oder?</a:t>
            </a:r>
            <a:r>
              <a:rPr lang="de-DE" sz="1800" b="1" dirty="0">
                <a:solidFill>
                  <a:schemeClr val="tx1"/>
                </a:solidFill>
                <a:latin typeface="Arial" panose="020B0604020202020204" pitchFamily="34" charset="0"/>
                <a:cs typeface="Arial" panose="020B0604020202020204" pitchFamily="34" charset="0"/>
              </a:rPr>
              <a:t> </a:t>
            </a:r>
            <a:endParaRPr lang="de-DE" sz="1800" dirty="0">
              <a:solidFill>
                <a:schemeClr val="tx1"/>
              </a:solidFill>
              <a:latin typeface="Arial" panose="020B0604020202020204" pitchFamily="34" charset="0"/>
              <a:cs typeface="Arial" panose="020B0604020202020204" pitchFamily="34" charset="0"/>
            </a:endParaRPr>
          </a:p>
        </p:txBody>
      </p:sp>
      <p:pic>
        <p:nvPicPr>
          <p:cNvPr id="28" name="Grafik 27" descr="Ein Bild, das Clipart, Zeichnung, Darstellung, Cartoon enthält.&#10;&#10;Automatisch generierte Beschreibung">
            <a:extLst>
              <a:ext uri="{FF2B5EF4-FFF2-40B4-BE49-F238E27FC236}">
                <a16:creationId xmlns:a16="http://schemas.microsoft.com/office/drawing/2014/main" id="{86F0D15D-2B6B-B3CD-D660-B7036A03D63B}"/>
              </a:ext>
            </a:extLst>
          </p:cNvPr>
          <p:cNvPicPr>
            <a:picLocks noChangeAspect="1"/>
          </p:cNvPicPr>
          <p:nvPr/>
        </p:nvPicPr>
        <p:blipFill>
          <a:blip r:embed="rId5"/>
          <a:stretch>
            <a:fillRect/>
          </a:stretch>
        </p:blipFill>
        <p:spPr>
          <a:xfrm>
            <a:off x="4999753" y="3708045"/>
            <a:ext cx="1101617" cy="2341898"/>
          </a:xfrm>
          <a:prstGeom prst="rect">
            <a:avLst/>
          </a:prstGeom>
        </p:spPr>
      </p:pic>
      <p:sp>
        <p:nvSpPr>
          <p:cNvPr id="29" name="Rechteck 28">
            <a:extLst>
              <a:ext uri="{FF2B5EF4-FFF2-40B4-BE49-F238E27FC236}">
                <a16:creationId xmlns:a16="http://schemas.microsoft.com/office/drawing/2014/main" id="{CB2DAABB-6BBB-7B24-F7AD-7F1381DCA25D}"/>
              </a:ext>
            </a:extLst>
          </p:cNvPr>
          <p:cNvSpPr/>
          <p:nvPr/>
        </p:nvSpPr>
        <p:spPr>
          <a:xfrm>
            <a:off x="624779" y="1766222"/>
            <a:ext cx="4256937" cy="877422"/>
          </a:xfrm>
          <a:prstGeom prst="rect">
            <a:avLst/>
          </a:prstGeom>
          <a:solidFill>
            <a:srgbClr val="C0A7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EEEEEE67-4162-6262-54AC-FAD9EF79EB1D}"/>
              </a:ext>
            </a:extLst>
          </p:cNvPr>
          <p:cNvSpPr txBox="1"/>
          <p:nvPr/>
        </p:nvSpPr>
        <p:spPr>
          <a:xfrm>
            <a:off x="624779" y="1660769"/>
            <a:ext cx="4374974" cy="1200329"/>
          </a:xfrm>
          <a:prstGeom prst="rect">
            <a:avLst/>
          </a:prstGeom>
          <a:noFill/>
        </p:spPr>
        <p:txBody>
          <a:bodyPr wrap="square" rtlCol="0">
            <a:spAutoFit/>
          </a:bodyPr>
          <a:lstStyle/>
          <a:p>
            <a:pPr algn="ctr"/>
            <a:endParaRPr lang="de-DE" dirty="0">
              <a:solidFill>
                <a:schemeClr val="tx1"/>
              </a:solidFill>
            </a:endParaRPr>
          </a:p>
          <a:p>
            <a:r>
              <a:rPr lang="de-DE" dirty="0">
                <a:solidFill>
                  <a:schemeClr val="tx1"/>
                </a:solidFill>
              </a:rPr>
              <a:t>Löst die Aufgaben 6 · 7. Erklärt euch mit Hilfe der Kernaufgabenstreifen eure Lösung. </a:t>
            </a:r>
            <a:endParaRPr lang="de-DE" sz="1800" dirty="0">
              <a:solidFill>
                <a:schemeClr val="tx1"/>
              </a:solidFill>
              <a:latin typeface="Arial" panose="020B0604020202020204" pitchFamily="34" charset="0"/>
              <a:cs typeface="Arial" panose="020B0604020202020204" pitchFamily="34" charset="0"/>
            </a:endParaRPr>
          </a:p>
          <a:p>
            <a:endParaRPr lang="de-DE" dirty="0"/>
          </a:p>
        </p:txBody>
      </p:sp>
      <p:sp>
        <p:nvSpPr>
          <p:cNvPr id="31" name="Abgerundete rechteckige Legende 30">
            <a:extLst>
              <a:ext uri="{FF2B5EF4-FFF2-40B4-BE49-F238E27FC236}">
                <a16:creationId xmlns:a16="http://schemas.microsoft.com/office/drawing/2014/main" id="{B3BE424C-E563-7474-4AE6-94B31A123A6C}"/>
              </a:ext>
            </a:extLst>
          </p:cNvPr>
          <p:cNvSpPr/>
          <p:nvPr/>
        </p:nvSpPr>
        <p:spPr>
          <a:xfrm>
            <a:off x="135345" y="2967229"/>
            <a:ext cx="2530914" cy="676197"/>
          </a:xfrm>
          <a:prstGeom prst="wedgeRoundRectCallout">
            <a:avLst>
              <a:gd name="adj1" fmla="val -4771"/>
              <a:gd name="adj2" fmla="val 10125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tx1"/>
              </a:solidFill>
              <a:latin typeface="Arial" panose="020B0604020202020204" pitchFamily="34" charset="0"/>
              <a:cs typeface="Arial" panose="020B0604020202020204" pitchFamily="34" charset="0"/>
            </a:endParaRPr>
          </a:p>
          <a:p>
            <a:pPr algn="ctr"/>
            <a:r>
              <a:rPr lang="de-DE" sz="1800" dirty="0">
                <a:solidFill>
                  <a:schemeClr val="tx1"/>
                </a:solidFill>
                <a:latin typeface="Arial" panose="020B0604020202020204" pitchFamily="34" charset="0"/>
                <a:cs typeface="Arial" panose="020B0604020202020204" pitchFamily="34" charset="0"/>
              </a:rPr>
              <a:t>Ich lege zuerst 5 Streifen.</a:t>
            </a:r>
            <a:r>
              <a:rPr lang="de-DE" dirty="0">
                <a:solidFill>
                  <a:schemeClr val="tx1"/>
                </a:solidFill>
                <a:latin typeface="Arial" panose="020B0604020202020204" pitchFamily="34" charset="0"/>
                <a:cs typeface="Arial" panose="020B0604020202020204" pitchFamily="34" charset="0"/>
              </a:rPr>
              <a:t> </a:t>
            </a:r>
            <a:endParaRPr lang="de-DE" sz="1800" dirty="0">
              <a:solidFill>
                <a:schemeClr val="tx1"/>
              </a:solidFill>
              <a:latin typeface="Arial" panose="020B0604020202020204" pitchFamily="34" charset="0"/>
              <a:cs typeface="Arial" panose="020B0604020202020204" pitchFamily="34" charset="0"/>
            </a:endParaRPr>
          </a:p>
          <a:p>
            <a:pPr algn="ctr"/>
            <a:r>
              <a:rPr lang="de-DE" sz="1800" b="1" dirty="0">
                <a:solidFill>
                  <a:schemeClr val="tx1"/>
                </a:solidFill>
                <a:latin typeface="Arial" panose="020B0604020202020204" pitchFamily="34" charset="0"/>
                <a:cs typeface="Arial" panose="020B0604020202020204" pitchFamily="34" charset="0"/>
              </a:rPr>
              <a:t> </a:t>
            </a:r>
            <a:endParaRPr lang="de-DE" sz="1800" dirty="0">
              <a:solidFill>
                <a:schemeClr val="tx1"/>
              </a:solidFill>
              <a:latin typeface="Arial" panose="020B0604020202020204" pitchFamily="34" charset="0"/>
              <a:cs typeface="Arial" panose="020B0604020202020204" pitchFamily="34" charset="0"/>
            </a:endParaRPr>
          </a:p>
        </p:txBody>
      </p:sp>
      <p:pic>
        <p:nvPicPr>
          <p:cNvPr id="32" name="Grafik 31">
            <a:extLst>
              <a:ext uri="{FF2B5EF4-FFF2-40B4-BE49-F238E27FC236}">
                <a16:creationId xmlns:a16="http://schemas.microsoft.com/office/drawing/2014/main" id="{E5EC5E89-F127-615A-CFA0-26C6C475B764}"/>
              </a:ext>
            </a:extLst>
          </p:cNvPr>
          <p:cNvPicPr>
            <a:picLocks noChangeAspect="1"/>
          </p:cNvPicPr>
          <p:nvPr/>
        </p:nvPicPr>
        <p:blipFill>
          <a:blip r:embed="rId6"/>
          <a:stretch>
            <a:fillRect/>
          </a:stretch>
        </p:blipFill>
        <p:spPr bwMode="auto">
          <a:xfrm>
            <a:off x="7450624" y="2204933"/>
            <a:ext cx="1310615" cy="2736000"/>
          </a:xfrm>
          <a:prstGeom prst="rect">
            <a:avLst/>
          </a:prstGeom>
        </p:spPr>
      </p:pic>
      <p:sp>
        <p:nvSpPr>
          <p:cNvPr id="33" name="Textplatzhalter 2">
            <a:extLst>
              <a:ext uri="{FF2B5EF4-FFF2-40B4-BE49-F238E27FC236}">
                <a16:creationId xmlns:a16="http://schemas.microsoft.com/office/drawing/2014/main" id="{4EB6BBF3-D87A-0BA2-928C-44B507464F90}"/>
              </a:ext>
            </a:extLst>
          </p:cNvPr>
          <p:cNvSpPr txBox="1">
            <a:spLocks/>
          </p:cNvSpPr>
          <p:nvPr/>
        </p:nvSpPr>
        <p:spPr>
          <a:xfrm>
            <a:off x="556689" y="1227732"/>
            <a:ext cx="8325320" cy="509628"/>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327D87"/>
                </a:solidFill>
              </a:rPr>
              <a:t>ABLEITUNGSSTRATEGIEN MIT KERNAUFGABENSTREIFEN DARSTELLEN </a:t>
            </a:r>
          </a:p>
        </p:txBody>
      </p:sp>
    </p:spTree>
    <p:extLst>
      <p:ext uri="{BB962C8B-B14F-4D97-AF65-F5344CB8AC3E}">
        <p14:creationId xmlns:p14="http://schemas.microsoft.com/office/powerpoint/2010/main" val="538371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E5D991-2E7A-15A5-BA44-CB02C0DF5792}"/>
              </a:ext>
            </a:extLst>
          </p:cNvPr>
          <p:cNvSpPr>
            <a:spLocks noGrp="1"/>
          </p:cNvSpPr>
          <p:nvPr>
            <p:ph type="dt" sz="half" idx="10"/>
          </p:nvPr>
        </p:nvSpPr>
        <p:spPr/>
        <p:txBody>
          <a:bodyPr/>
          <a:lstStyle/>
          <a:p>
            <a:pPr>
              <a:lnSpc>
                <a:spcPct val="150000"/>
              </a:lnSpc>
            </a:pPr>
            <a:endParaRPr lang="de-DE" dirty="0"/>
          </a:p>
        </p:txBody>
      </p:sp>
      <p:sp>
        <p:nvSpPr>
          <p:cNvPr id="3" name="Foliennummernplatzhalter 2">
            <a:extLst>
              <a:ext uri="{FF2B5EF4-FFF2-40B4-BE49-F238E27FC236}">
                <a16:creationId xmlns:a16="http://schemas.microsoft.com/office/drawing/2014/main" id="{07B09C60-BEE7-81C3-2F46-AA7C0C1F9690}"/>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4" name="Textplatzhalter 3">
            <a:extLst>
              <a:ext uri="{FF2B5EF4-FFF2-40B4-BE49-F238E27FC236}">
                <a16:creationId xmlns:a16="http://schemas.microsoft.com/office/drawing/2014/main" id="{B6295AF4-20B8-5961-F287-2FDA8FD5699C}"/>
              </a:ext>
            </a:extLst>
          </p:cNvPr>
          <p:cNvSpPr>
            <a:spLocks noGrp="1"/>
          </p:cNvSpPr>
          <p:nvPr>
            <p:ph type="body" sz="quarter" idx="13"/>
          </p:nvPr>
        </p:nvSpPr>
        <p:spPr/>
        <p:txBody>
          <a:bodyPr/>
          <a:lstStyle/>
          <a:p>
            <a:pPr marL="342900" indent="-342900">
              <a:buFont typeface="Arial" panose="020B0604020202020204" pitchFamily="34" charset="0"/>
              <a:buChar char="•"/>
            </a:pPr>
            <a:r>
              <a:rPr lang="de-DE" sz="2000" dirty="0"/>
              <a:t>Welche Beobachtungen könnt ihr machen?</a:t>
            </a:r>
          </a:p>
          <a:p>
            <a:pPr marL="342900" indent="-342900">
              <a:buFont typeface="Arial" panose="020B0604020202020204" pitchFamily="34" charset="0"/>
              <a:buChar char="•"/>
            </a:pPr>
            <a:r>
              <a:rPr lang="de-DE" sz="2000" dirty="0"/>
              <a:t>Was bedeutet </a:t>
            </a:r>
            <a:r>
              <a:rPr lang="de-DE" sz="2000"/>
              <a:t>das für </a:t>
            </a:r>
            <a:r>
              <a:rPr lang="de-DE" sz="2000" dirty="0"/>
              <a:t>euren Unterricht / die Weiterarbeit?</a:t>
            </a:r>
          </a:p>
          <a:p>
            <a:endParaRPr lang="de-DE" dirty="0"/>
          </a:p>
        </p:txBody>
      </p:sp>
      <p:sp>
        <p:nvSpPr>
          <p:cNvPr id="5" name="Textplatzhalter 4">
            <a:extLst>
              <a:ext uri="{FF2B5EF4-FFF2-40B4-BE49-F238E27FC236}">
                <a16:creationId xmlns:a16="http://schemas.microsoft.com/office/drawing/2014/main" id="{B232B9DD-B50E-958F-D096-3E4A29D5BF74}"/>
              </a:ext>
            </a:extLst>
          </p:cNvPr>
          <p:cNvSpPr>
            <a:spLocks noGrp="1"/>
          </p:cNvSpPr>
          <p:nvPr>
            <p:ph type="body" sz="quarter" idx="14"/>
          </p:nvPr>
        </p:nvSpPr>
        <p:spPr>
          <a:xfrm>
            <a:off x="1763316" y="1660387"/>
            <a:ext cx="6085284" cy="1976074"/>
          </a:xfrm>
        </p:spPr>
        <p:txBody>
          <a:bodyPr>
            <a:normAutofit fontScale="77500" lnSpcReduction="20000"/>
          </a:bodyPr>
          <a:lstStyle/>
          <a:p>
            <a:r>
              <a:rPr lang="de-DE" dirty="0"/>
              <a:t>Plant den Einsatz der Kernaufgabenstreifen zur Erarbeitung der Ableitungsstrategien zur Multiplikation in eurem Unterricht. </a:t>
            </a:r>
          </a:p>
          <a:p>
            <a:r>
              <a:rPr lang="de-DE" dirty="0"/>
              <a:t>Nutzt zur Vorbereitung den Planungsbogen mit  Anregungen zur Adaption.</a:t>
            </a:r>
          </a:p>
          <a:p>
            <a:endParaRPr lang="de-DE" dirty="0"/>
          </a:p>
        </p:txBody>
      </p:sp>
      <p:sp>
        <p:nvSpPr>
          <p:cNvPr id="6" name="Titel 5">
            <a:extLst>
              <a:ext uri="{FF2B5EF4-FFF2-40B4-BE49-F238E27FC236}">
                <a16:creationId xmlns:a16="http://schemas.microsoft.com/office/drawing/2014/main" id="{76AA4EC7-4E0E-42FA-A9ED-32271A03CF69}"/>
              </a:ext>
            </a:extLst>
          </p:cNvPr>
          <p:cNvSpPr>
            <a:spLocks noGrp="1"/>
          </p:cNvSpPr>
          <p:nvPr>
            <p:ph type="title"/>
          </p:nvPr>
        </p:nvSpPr>
        <p:spPr/>
        <p:txBody>
          <a:bodyPr/>
          <a:lstStyle/>
          <a:p>
            <a:r>
              <a:rPr lang="de-DE" dirty="0"/>
              <a:t>Probiert es aus!</a:t>
            </a:r>
          </a:p>
        </p:txBody>
      </p:sp>
    </p:spTree>
    <p:extLst>
      <p:ext uri="{BB962C8B-B14F-4D97-AF65-F5344CB8AC3E}">
        <p14:creationId xmlns:p14="http://schemas.microsoft.com/office/powerpoint/2010/main" val="1806884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A244B1B-0352-FB81-D151-7234D5A263F5}"/>
              </a:ext>
            </a:extLst>
          </p:cNvPr>
          <p:cNvSpPr>
            <a:spLocks noGrp="1"/>
          </p:cNvSpPr>
          <p:nvPr>
            <p:ph type="title"/>
          </p:nvPr>
        </p:nvSpPr>
        <p:spPr/>
        <p:txBody>
          <a:bodyPr/>
          <a:lstStyle/>
          <a:p>
            <a:r>
              <a:rPr lang="de-DE" dirty="0"/>
              <a:t>Weitere Hinweise</a:t>
            </a:r>
          </a:p>
        </p:txBody>
      </p:sp>
      <p:sp>
        <p:nvSpPr>
          <p:cNvPr id="9" name="Textplatzhalter 8">
            <a:extLst>
              <a:ext uri="{FF2B5EF4-FFF2-40B4-BE49-F238E27FC236}">
                <a16:creationId xmlns:a16="http://schemas.microsoft.com/office/drawing/2014/main" id="{578D2E45-83EE-4AA3-F7F8-8173B89325BA}"/>
              </a:ext>
            </a:extLst>
          </p:cNvPr>
          <p:cNvSpPr>
            <a:spLocks noGrp="1"/>
          </p:cNvSpPr>
          <p:nvPr>
            <p:ph type="body" sz="quarter" idx="13"/>
          </p:nvPr>
        </p:nvSpPr>
        <p:spPr/>
        <p:txBody>
          <a:bodyPr/>
          <a:lstStyle/>
          <a:p>
            <a:r>
              <a:rPr lang="de-DE" dirty="0"/>
              <a:t>DIGITALE PINNWAND</a:t>
            </a:r>
          </a:p>
        </p:txBody>
      </p:sp>
      <p:sp>
        <p:nvSpPr>
          <p:cNvPr id="5" name="Datumsplatzhalter 4">
            <a:extLst>
              <a:ext uri="{FF2B5EF4-FFF2-40B4-BE49-F238E27FC236}">
                <a16:creationId xmlns:a16="http://schemas.microsoft.com/office/drawing/2014/main" id="{B8CDEC5F-B743-6D2C-4C2D-C06EE751FB3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597077C-F3E1-4827-4CE5-BE9C34CF830E}"/>
              </a:ext>
            </a:extLst>
          </p:cNvPr>
          <p:cNvSpPr>
            <a:spLocks noGrp="1"/>
          </p:cNvSpPr>
          <p:nvPr>
            <p:ph type="sldNum" sz="quarter" idx="12"/>
          </p:nvPr>
        </p:nvSpPr>
        <p:spPr/>
        <p:txBody>
          <a:bodyPr/>
          <a:lstStyle/>
          <a:p>
            <a:fld id="{C3752B7C-18A9-864D-BBCB-54A9F41B5594}" type="slidenum">
              <a:rPr lang="de-DE" smtClean="0"/>
              <a:pPr/>
              <a:t>14</a:t>
            </a:fld>
            <a:endParaRPr lang="de-DE" dirty="0"/>
          </a:p>
        </p:txBody>
      </p:sp>
      <p:pic>
        <p:nvPicPr>
          <p:cNvPr id="3" name="Grafik 2" descr="Ein Bild, das Muster enthält.&#10;&#10;Automatisch generierte Beschreibung">
            <a:hlinkClick r:id="rId3"/>
            <a:extLst>
              <a:ext uri="{FF2B5EF4-FFF2-40B4-BE49-F238E27FC236}">
                <a16:creationId xmlns:a16="http://schemas.microsoft.com/office/drawing/2014/main" id="{E68EFF23-BF80-A60D-66BA-51551850B95C}"/>
              </a:ext>
            </a:extLst>
          </p:cNvPr>
          <p:cNvPicPr>
            <a:picLocks noChangeAspect="1"/>
          </p:cNvPicPr>
          <p:nvPr/>
        </p:nvPicPr>
        <p:blipFill>
          <a:blip r:embed="rId4"/>
          <a:stretch>
            <a:fillRect/>
          </a:stretch>
        </p:blipFill>
        <p:spPr>
          <a:xfrm>
            <a:off x="7277775" y="3107615"/>
            <a:ext cx="1656000" cy="1656000"/>
          </a:xfrm>
          <a:prstGeom prst="rect">
            <a:avLst/>
          </a:prstGeom>
        </p:spPr>
      </p:pic>
      <p:pic>
        <p:nvPicPr>
          <p:cNvPr id="8" name="Grafik 7" descr="Ein Bild, das Text, Screenshot, Software, Website enthält.&#10;&#10;Automatisch generierte Beschreibung">
            <a:extLst>
              <a:ext uri="{FF2B5EF4-FFF2-40B4-BE49-F238E27FC236}">
                <a16:creationId xmlns:a16="http://schemas.microsoft.com/office/drawing/2014/main" id="{57EB75EA-AD90-5F17-1ECC-46FDF95ED439}"/>
              </a:ext>
            </a:extLst>
          </p:cNvPr>
          <p:cNvPicPr>
            <a:picLocks noChangeAspect="1"/>
          </p:cNvPicPr>
          <p:nvPr/>
        </p:nvPicPr>
        <p:blipFill rotWithShape="1">
          <a:blip r:embed="rId5"/>
          <a:srcRect b="6276"/>
          <a:stretch/>
        </p:blipFill>
        <p:spPr>
          <a:xfrm>
            <a:off x="402460" y="2030205"/>
            <a:ext cx="6732000" cy="345619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17153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629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677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08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07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lstStyle/>
          <a:p>
            <a:r>
              <a:rPr lang="de-DE" dirty="0"/>
              <a:t>Literatur</a:t>
            </a:r>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3" name="Inhaltsplatzhalter 2"/>
          <p:cNvSpPr>
            <a:spLocks noGrp="1"/>
          </p:cNvSpPr>
          <p:nvPr>
            <p:ph idx="1"/>
          </p:nvPr>
        </p:nvSpPr>
        <p:spPr>
          <a:xfrm>
            <a:off x="1096423" y="1198322"/>
            <a:ext cx="7009509" cy="4418617"/>
          </a:xfrm>
        </p:spPr>
        <p:txBody>
          <a:bodyPr/>
          <a:lstStyle/>
          <a:p>
            <a:pPr>
              <a:lnSpc>
                <a:spcPct val="100000"/>
              </a:lnSpc>
            </a:pPr>
            <a:r>
              <a:rPr lang="de-DE" sz="1500" dirty="0"/>
              <a:t>Götze, D., &amp; </a:t>
            </a:r>
            <a:r>
              <a:rPr lang="de-DE" sz="1500" dirty="0" err="1"/>
              <a:t>Baiker</a:t>
            </a:r>
            <a:r>
              <a:rPr lang="de-DE" sz="1500" dirty="0"/>
              <a:t>, A. (2021). Language-responsive support </a:t>
            </a:r>
            <a:r>
              <a:rPr lang="de-DE" sz="1500" dirty="0" err="1"/>
              <a:t>for</a:t>
            </a:r>
            <a:r>
              <a:rPr lang="de-DE" sz="1500" dirty="0"/>
              <a:t> </a:t>
            </a:r>
            <a:r>
              <a:rPr lang="de-DE" sz="1500" dirty="0" err="1"/>
              <a:t>multiplicative</a:t>
            </a:r>
            <a:r>
              <a:rPr lang="de-DE" sz="1500" dirty="0"/>
              <a:t> </a:t>
            </a:r>
            <a:r>
              <a:rPr lang="de-DE" sz="1500" dirty="0" err="1"/>
              <a:t>thinking</a:t>
            </a:r>
            <a:r>
              <a:rPr lang="de-DE" sz="1500" dirty="0"/>
              <a:t> </a:t>
            </a:r>
            <a:r>
              <a:rPr lang="de-DE" sz="1500" dirty="0" err="1"/>
              <a:t>as</a:t>
            </a:r>
            <a:r>
              <a:rPr lang="de-DE" sz="1500" dirty="0"/>
              <a:t> </a:t>
            </a:r>
            <a:r>
              <a:rPr lang="de-DE" sz="1500" dirty="0" err="1"/>
              <a:t>unitizing</a:t>
            </a:r>
            <a:r>
              <a:rPr lang="de-DE" sz="1500" dirty="0"/>
              <a:t>: </a:t>
            </a:r>
            <a:r>
              <a:rPr lang="de-DE" sz="1500" dirty="0" err="1"/>
              <a:t>results</a:t>
            </a:r>
            <a:r>
              <a:rPr lang="de-DE" sz="1500" dirty="0"/>
              <a:t> </a:t>
            </a:r>
            <a:r>
              <a:rPr lang="de-DE" sz="1500" dirty="0" err="1"/>
              <a:t>of</a:t>
            </a:r>
            <a:r>
              <a:rPr lang="de-DE" sz="1500" dirty="0"/>
              <a:t> an </a:t>
            </a:r>
            <a:r>
              <a:rPr lang="de-DE" sz="1500" dirty="0" err="1"/>
              <a:t>intervention</a:t>
            </a:r>
            <a:r>
              <a:rPr lang="de-DE" sz="1500" dirty="0"/>
              <a:t> </a:t>
            </a:r>
            <a:r>
              <a:rPr lang="de-DE" sz="1500" dirty="0" err="1"/>
              <a:t>study</a:t>
            </a:r>
            <a:r>
              <a:rPr lang="de-DE" sz="1500" dirty="0"/>
              <a:t> in </a:t>
            </a:r>
            <a:r>
              <a:rPr lang="de-DE" sz="1500" dirty="0" err="1"/>
              <a:t>the</a:t>
            </a:r>
            <a:r>
              <a:rPr lang="de-DE" sz="1500" dirty="0"/>
              <a:t> </a:t>
            </a:r>
            <a:r>
              <a:rPr lang="de-DE" sz="1500" dirty="0" err="1"/>
              <a:t>second</a:t>
            </a:r>
            <a:r>
              <a:rPr lang="de-DE" sz="1500" dirty="0"/>
              <a:t> grade. </a:t>
            </a:r>
            <a:r>
              <a:rPr lang="de-DE" sz="1500" i="1" dirty="0"/>
              <a:t>ZDM </a:t>
            </a:r>
            <a:r>
              <a:rPr lang="de-DE" sz="1500" i="1" dirty="0" err="1"/>
              <a:t>Mathematics</a:t>
            </a:r>
            <a:r>
              <a:rPr lang="de-DE" sz="1500" i="1" dirty="0"/>
              <a:t> Education</a:t>
            </a:r>
            <a:r>
              <a:rPr lang="de-DE" sz="1500" dirty="0"/>
              <a:t>, </a:t>
            </a:r>
            <a:r>
              <a:rPr lang="de-DE" sz="1500" i="1" dirty="0"/>
              <a:t>53</a:t>
            </a:r>
            <a:r>
              <a:rPr lang="de-DE" sz="1500" dirty="0"/>
              <a:t>, 263–275.</a:t>
            </a:r>
          </a:p>
          <a:p>
            <a:pPr>
              <a:lnSpc>
                <a:spcPct val="100000"/>
              </a:lnSpc>
            </a:pPr>
            <a:r>
              <a:rPr lang="de-DE" sz="1500" dirty="0"/>
              <a:t>Köhler, K. (2019) </a:t>
            </a:r>
            <a:r>
              <a:rPr lang="de-DE" sz="1500" i="1" dirty="0"/>
              <a:t>Mathematische Herangehensweisen beim Lösen von </a:t>
            </a:r>
            <a:r>
              <a:rPr lang="de-DE" sz="1500" i="1" dirty="0" err="1"/>
              <a:t>Einmaleinsaufgaben</a:t>
            </a:r>
            <a:r>
              <a:rPr lang="de-DE" sz="1500" dirty="0"/>
              <a:t>. Waxmann.</a:t>
            </a:r>
          </a:p>
          <a:p>
            <a:pPr>
              <a:lnSpc>
                <a:spcPct val="100000"/>
              </a:lnSpc>
            </a:pPr>
            <a:r>
              <a:rPr lang="de-DE" sz="1500" dirty="0"/>
              <a:t>Ministerium für Schule und Bildung des Landes NRW (2021). </a:t>
            </a:r>
            <a:r>
              <a:rPr lang="de-DE" sz="1500" i="1" dirty="0"/>
              <a:t>Lehrpläne für die Primarstufe in Nordrhein-Westfalen</a:t>
            </a:r>
            <a:r>
              <a:rPr lang="de-DE" sz="1500" dirty="0"/>
              <a:t>. https://</a:t>
            </a:r>
            <a:r>
              <a:rPr lang="de-DE" sz="1500" dirty="0" err="1"/>
              <a:t>www.schulentwicklung.nrw.de</a:t>
            </a:r>
            <a:r>
              <a:rPr lang="de-DE" sz="1500" dirty="0"/>
              <a:t>/</a:t>
            </a:r>
            <a:r>
              <a:rPr lang="de-DE" sz="1500" dirty="0" err="1"/>
              <a:t>lehrplaene</a:t>
            </a:r>
            <a:r>
              <a:rPr lang="de-DE" sz="1500" dirty="0"/>
              <a:t>/</a:t>
            </a:r>
            <a:r>
              <a:rPr lang="de-DE" sz="1500" dirty="0" err="1"/>
              <a:t>upload</a:t>
            </a:r>
            <a:r>
              <a:rPr lang="de-DE" sz="1500" dirty="0"/>
              <a:t>/</a:t>
            </a:r>
            <a:r>
              <a:rPr lang="de-DE" sz="1500" dirty="0" err="1"/>
              <a:t>klp_PS</a:t>
            </a:r>
            <a:r>
              <a:rPr lang="de-DE" sz="1500" dirty="0"/>
              <a:t>/ps_lp_sammelband_2021_08_02.pdf </a:t>
            </a:r>
          </a:p>
          <a:p>
            <a:pPr>
              <a:lnSpc>
                <a:spcPct val="100000"/>
              </a:lnSpc>
            </a:pPr>
            <a:r>
              <a:rPr lang="de-DE" sz="1500" b="0" i="0" u="none" strike="noStrike" dirty="0">
                <a:effectLst/>
              </a:rPr>
              <a:t>PIKAS (2020). </a:t>
            </a:r>
            <a:r>
              <a:rPr lang="de-DE" sz="1500" b="0" i="1" u="none" strike="noStrike" dirty="0">
                <a:effectLst/>
              </a:rPr>
              <a:t>Rechenschwierigkeiten vermeiden. Hintergrundwissen und Unterrichtsanregungen für die Schuleingangsphase</a:t>
            </a:r>
            <a:r>
              <a:rPr lang="de-DE" sz="1500" b="0" i="0" u="none" strike="noStrike" dirty="0">
                <a:effectLst/>
              </a:rPr>
              <a:t>. Ministerium für Schule und Bildung des Landes Nordrhein-Westfalen (Hrsg.). https://</a:t>
            </a:r>
            <a:r>
              <a:rPr lang="de-DE" sz="1500" b="0" i="0" u="none" strike="noStrike" dirty="0" err="1">
                <a:effectLst/>
              </a:rPr>
              <a:t>pikas.dzlm.de</a:t>
            </a:r>
            <a:r>
              <a:rPr lang="de-DE" sz="1500" b="0" i="0" u="none" strike="noStrike" dirty="0">
                <a:effectLst/>
              </a:rPr>
              <a:t>/</a:t>
            </a:r>
            <a:r>
              <a:rPr lang="de-DE" sz="1500" b="0" i="0" u="none" strike="noStrike" dirty="0" err="1">
                <a:effectLst/>
              </a:rPr>
              <a:t>node</a:t>
            </a:r>
            <a:r>
              <a:rPr lang="de-DE" sz="1500" b="0" i="0" u="none" strike="noStrike" dirty="0">
                <a:effectLst/>
              </a:rPr>
              <a:t>/1219</a:t>
            </a:r>
          </a:p>
          <a:p>
            <a:pPr>
              <a:lnSpc>
                <a:spcPct val="100000"/>
              </a:lnSpc>
              <a:spcBef>
                <a:spcPts val="600"/>
              </a:spcBef>
            </a:pPr>
            <a:r>
              <a:rPr lang="de-DE" sz="1500" dirty="0"/>
              <a:t>Selter, C., &amp; </a:t>
            </a:r>
            <a:r>
              <a:rPr lang="de-DE" sz="1500" dirty="0" err="1"/>
              <a:t>Zannetin</a:t>
            </a:r>
            <a:r>
              <a:rPr lang="de-DE" sz="1500" dirty="0"/>
              <a:t>, E. (2018). </a:t>
            </a:r>
            <a:r>
              <a:rPr lang="de-DE" sz="1500" i="1" dirty="0"/>
              <a:t>Mathematik unterrichten in der Grundschule. </a:t>
            </a:r>
            <a:r>
              <a:rPr lang="de-DE" sz="1500" dirty="0"/>
              <a:t>Inhalte – Leitideen – Beispiele. Kallmeyer.</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de-DE" sz="1500" dirty="0" err="1"/>
              <a:t>Wartha</a:t>
            </a:r>
            <a:r>
              <a:rPr lang="de-DE" sz="1500" dirty="0"/>
              <a:t>, S., &amp; Schulz, A. (2011). </a:t>
            </a:r>
            <a:r>
              <a:rPr lang="de-DE" sz="1500" i="1" dirty="0"/>
              <a:t>Aufbau von Grundvorstellungen (nicht nur) bei besonderen Schwierigkeiten im Rechnen</a:t>
            </a:r>
            <a:r>
              <a:rPr lang="de-DE" sz="1500" dirty="0"/>
              <a:t>. http://</a:t>
            </a:r>
            <a:r>
              <a:rPr lang="de-DE" sz="1500" dirty="0" err="1"/>
              <a:t>www.sinus</a:t>
            </a:r>
            <a:r>
              <a:rPr lang="de-DE" sz="1500" dirty="0"/>
              <a:t>-an-</a:t>
            </a:r>
            <a:r>
              <a:rPr lang="de-DE" sz="1500" dirty="0" err="1"/>
              <a:t>grundschulen.de</a:t>
            </a:r>
            <a:r>
              <a:rPr lang="de-DE" sz="1500" dirty="0"/>
              <a:t>/</a:t>
            </a:r>
            <a:r>
              <a:rPr lang="de-DE" sz="1500" dirty="0" err="1"/>
              <a:t>fileadmin</a:t>
            </a:r>
            <a:r>
              <a:rPr lang="de-DE" sz="1500" dirty="0"/>
              <a:t>/</a:t>
            </a:r>
            <a:r>
              <a:rPr lang="de-DE" sz="1500" dirty="0" err="1"/>
              <a:t>uploads</a:t>
            </a:r>
            <a:r>
              <a:rPr lang="de-DE" sz="1500" dirty="0"/>
              <a:t>/</a:t>
            </a:r>
            <a:r>
              <a:rPr lang="de-DE" sz="1500" dirty="0" err="1"/>
              <a:t>Material_aus_SGS</a:t>
            </a:r>
            <a:r>
              <a:rPr lang="de-DE" sz="1500" dirty="0"/>
              <a:t>/</a:t>
            </a:r>
            <a:r>
              <a:rPr lang="de-DE" sz="1500" dirty="0" err="1"/>
              <a:t>Handreichung_WarthaSchulz.pdf</a:t>
            </a:r>
            <a:endParaRPr lang="de-DE" sz="1500" dirty="0"/>
          </a:p>
          <a:p>
            <a:pPr>
              <a:lnSpc>
                <a:spcPct val="100000"/>
              </a:lnSpc>
            </a:pPr>
            <a:endParaRPr lang="de-DE" sz="1500" b="0" i="0" u="none" strike="noStrike" dirty="0">
              <a:effectLst/>
            </a:endParaRPr>
          </a:p>
          <a:p>
            <a:pPr marL="0" indent="0">
              <a:lnSpc>
                <a:spcPct val="100000"/>
              </a:lnSpc>
              <a:buNone/>
            </a:pPr>
            <a:endParaRPr lang="de-DE" sz="1500" dirty="0"/>
          </a:p>
        </p:txBody>
      </p:sp>
    </p:spTree>
    <p:extLst>
      <p:ext uri="{BB962C8B-B14F-4D97-AF65-F5344CB8AC3E}">
        <p14:creationId xmlns:p14="http://schemas.microsoft.com/office/powerpoint/2010/main" val="115907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580260" y="1652658"/>
            <a:ext cx="8038639" cy="4846485"/>
          </a:xfrm>
        </p:spPr>
        <p:txBody>
          <a:bodyPr/>
          <a:lstStyle/>
          <a:p>
            <a:pPr marL="0" indent="0">
              <a:lnSpc>
                <a:spcPct val="114000"/>
              </a:lnSpc>
              <a:spcBef>
                <a:spcPts val="200"/>
              </a:spcBef>
              <a:buNone/>
            </a:pPr>
            <a:r>
              <a:rPr lang="de-DE" dirty="0"/>
              <a:t>Viele Aufgabenbeispiele entstammen dem Projekt PIKAS und seinen Partnerprojekten:</a:t>
            </a:r>
          </a:p>
          <a:p>
            <a:pPr>
              <a:lnSpc>
                <a:spcPct val="114000"/>
              </a:lnSpc>
              <a:spcBef>
                <a:spcPts val="200"/>
              </a:spcBef>
            </a:pPr>
            <a:r>
              <a:rPr lang="de-DE" dirty="0">
                <a:hlinkClick r:id="rId3"/>
              </a:rPr>
              <a:t>https://maco.dzlm.de</a:t>
            </a:r>
            <a:endParaRPr lang="de-DE" dirty="0"/>
          </a:p>
          <a:p>
            <a:pPr>
              <a:lnSpc>
                <a:spcPct val="114000"/>
              </a:lnSpc>
              <a:spcBef>
                <a:spcPts val="200"/>
              </a:spcBef>
            </a:pPr>
            <a:r>
              <a:rPr lang="de-DE" dirty="0">
                <a:hlinkClick r:id="rId4"/>
              </a:rPr>
              <a:t>https://mahiko.dzlm.de/node/124</a:t>
            </a:r>
            <a:r>
              <a:rPr lang="de-DE" dirty="0"/>
              <a:t> (Übungsvideo „Sicher im 1∙1“)</a:t>
            </a:r>
          </a:p>
          <a:p>
            <a:pPr>
              <a:lnSpc>
                <a:spcPct val="114000"/>
              </a:lnSpc>
              <a:spcBef>
                <a:spcPts val="200"/>
              </a:spcBef>
            </a:pPr>
            <a:r>
              <a:rPr lang="de-DE" dirty="0">
                <a:hlinkClick r:id="rId5"/>
              </a:rPr>
              <a:t>https://mahiko.dzlm.de/node/282</a:t>
            </a:r>
            <a:r>
              <a:rPr lang="de-DE" dirty="0"/>
              <a:t> (Lernvideo „Multiplikation verstehen - Kernaufgaben“)</a:t>
            </a:r>
          </a:p>
          <a:p>
            <a:pPr>
              <a:lnSpc>
                <a:spcPct val="114000"/>
              </a:lnSpc>
              <a:spcBef>
                <a:spcPts val="200"/>
              </a:spcBef>
            </a:pPr>
            <a:r>
              <a:rPr lang="de-DE" dirty="0">
                <a:hlinkClick r:id="rId6"/>
              </a:rPr>
              <a:t>https://pikas.dzlm.de/node/1588</a:t>
            </a:r>
            <a:r>
              <a:rPr lang="de-DE" dirty="0"/>
              <a:t> (Aufgabenkarten)</a:t>
            </a:r>
          </a:p>
          <a:p>
            <a:pPr>
              <a:lnSpc>
                <a:spcPct val="114000"/>
              </a:lnSpc>
              <a:spcBef>
                <a:spcPts val="200"/>
              </a:spcBef>
            </a:pPr>
            <a:r>
              <a:rPr lang="de-DE" dirty="0">
                <a:hlinkClick r:id="rId7"/>
              </a:rPr>
              <a:t>https://mahiko.dzlm.de/node/431</a:t>
            </a:r>
            <a:r>
              <a:rPr lang="de-DE" dirty="0"/>
              <a:t> (Lernvideo „Sicher im 1:1“)</a:t>
            </a:r>
            <a:endParaRPr lang="de-DE" dirty="0">
              <a:solidFill>
                <a:srgbClr val="FF0000"/>
              </a:solidFill>
            </a:endParaRPr>
          </a:p>
          <a:p>
            <a:pPr>
              <a:lnSpc>
                <a:spcPct val="114000"/>
              </a:lnSpc>
              <a:spcBef>
                <a:spcPts val="400"/>
              </a:spcBef>
            </a:pPr>
            <a:endParaRPr lang="de-DE" dirty="0">
              <a:solidFill>
                <a:srgbClr val="FF0000"/>
              </a:solidFill>
            </a:endParaRPr>
          </a:p>
          <a:p>
            <a:pPr marL="0" indent="0">
              <a:lnSpc>
                <a:spcPct val="114000"/>
              </a:lnSpc>
              <a:spcBef>
                <a:spcPts val="400"/>
              </a:spcBef>
              <a:buNone/>
            </a:pPr>
            <a:endParaRPr lang="de-DE" dirty="0"/>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August 24</a:t>
            </a:fld>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8" name="Textplatzhalter 7">
            <a:extLst>
              <a:ext uri="{FF2B5EF4-FFF2-40B4-BE49-F238E27FC236}">
                <a16:creationId xmlns:a16="http://schemas.microsoft.com/office/drawing/2014/main" id="{62EFF2F1-C3AA-E659-9E83-09E68BF47B12}"/>
              </a:ext>
            </a:extLst>
          </p:cNvPr>
          <p:cNvSpPr>
            <a:spLocks noGrp="1"/>
          </p:cNvSpPr>
          <p:nvPr>
            <p:ph type="body" sz="quarter" idx="13"/>
          </p:nvPr>
        </p:nvSpPr>
        <p:spPr>
          <a:xfrm>
            <a:off x="580260" y="1194030"/>
            <a:ext cx="7935089" cy="458628"/>
          </a:xfrm>
        </p:spPr>
        <p:txBody>
          <a:bodyPr/>
          <a:lstStyle/>
          <a:p>
            <a:r>
              <a:rPr lang="de-DE" dirty="0"/>
              <a:t>BENUTZTES MATERIAL</a:t>
            </a:r>
          </a:p>
        </p:txBody>
      </p:sp>
    </p:spTree>
    <p:extLst>
      <p:ext uri="{BB962C8B-B14F-4D97-AF65-F5344CB8AC3E}">
        <p14:creationId xmlns:p14="http://schemas.microsoft.com/office/powerpoint/2010/main" val="3810923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81FDA-9618-BBB5-AA96-0E663B46B5C9}"/>
              </a:ext>
            </a:extLst>
          </p:cNvPr>
          <p:cNvSpPr>
            <a:spLocks noGrp="1"/>
          </p:cNvSpPr>
          <p:nvPr>
            <p:ph type="title"/>
          </p:nvPr>
        </p:nvSpPr>
        <p:spPr>
          <a:xfrm>
            <a:off x="1096423" y="382774"/>
            <a:ext cx="7097082" cy="603704"/>
          </a:xfrm>
        </p:spPr>
        <p:txBody>
          <a:bodyPr>
            <a:normAutofit fontScale="90000"/>
          </a:bodyPr>
          <a:lstStyle/>
          <a:p>
            <a:r>
              <a:rPr lang="de-DE" dirty="0"/>
              <a:t>Schwierigkeiten beim schnellen Kopfrechnen</a:t>
            </a:r>
          </a:p>
        </p:txBody>
      </p:sp>
      <p:sp>
        <p:nvSpPr>
          <p:cNvPr id="5" name="Datumsplatzhalter 4">
            <a:extLst>
              <a:ext uri="{FF2B5EF4-FFF2-40B4-BE49-F238E27FC236}">
                <a16:creationId xmlns:a16="http://schemas.microsoft.com/office/drawing/2014/main" id="{8D01201B-5FA2-EB93-5FE5-00FFACCCE19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A6BACD6F-5757-95AC-8210-E5AF029FFF9A}"/>
              </a:ext>
            </a:extLst>
          </p:cNvPr>
          <p:cNvSpPr>
            <a:spLocks noGrp="1"/>
          </p:cNvSpPr>
          <p:nvPr>
            <p:ph type="sldNum" sz="quarter" idx="12"/>
          </p:nvPr>
        </p:nvSpPr>
        <p:spPr/>
        <p:txBody>
          <a:bodyPr/>
          <a:lstStyle/>
          <a:p>
            <a:fld id="{C3752B7C-18A9-864D-BBCB-54A9F41B5594}" type="slidenum">
              <a:rPr lang="de-DE" smtClean="0"/>
              <a:pPr/>
              <a:t>4</a:t>
            </a:fld>
            <a:endParaRPr lang="de-DE" dirty="0"/>
          </a:p>
        </p:txBody>
      </p:sp>
      <p:pic>
        <p:nvPicPr>
          <p:cNvPr id="11" name="Grafik 10">
            <a:extLst>
              <a:ext uri="{FF2B5EF4-FFF2-40B4-BE49-F238E27FC236}">
                <a16:creationId xmlns:a16="http://schemas.microsoft.com/office/drawing/2014/main" id="{00EF98CE-B0FC-10E8-1435-D7D22A8D7281}"/>
              </a:ext>
            </a:extLst>
          </p:cNvPr>
          <p:cNvPicPr>
            <a:picLocks noChangeAspect="1"/>
          </p:cNvPicPr>
          <p:nvPr/>
        </p:nvPicPr>
        <p:blipFill>
          <a:blip r:embed="rId3"/>
          <a:stretch/>
        </p:blipFill>
        <p:spPr bwMode="auto">
          <a:xfrm>
            <a:off x="3920435" y="2928729"/>
            <a:ext cx="910260" cy="2040771"/>
          </a:xfrm>
          <a:prstGeom prst="rect">
            <a:avLst/>
          </a:prstGeom>
        </p:spPr>
      </p:pic>
      <p:sp>
        <p:nvSpPr>
          <p:cNvPr id="12" name="Abgerundete rechteckige Legende 15">
            <a:extLst>
              <a:ext uri="{FF2B5EF4-FFF2-40B4-BE49-F238E27FC236}">
                <a16:creationId xmlns:a16="http://schemas.microsoft.com/office/drawing/2014/main" id="{5B2EDAC7-E783-BB54-9149-CEB8C70AF1F9}"/>
              </a:ext>
            </a:extLst>
          </p:cNvPr>
          <p:cNvSpPr/>
          <p:nvPr/>
        </p:nvSpPr>
        <p:spPr bwMode="auto">
          <a:xfrm>
            <a:off x="406808" y="1253417"/>
            <a:ext cx="2727436" cy="1002548"/>
          </a:xfrm>
          <a:prstGeom prst="wedgeRoundRectCallout">
            <a:avLst>
              <a:gd name="adj1" fmla="val -5936"/>
              <a:gd name="adj2" fmla="val 99503"/>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solidFill>
                  <a:schemeClr val="tx1"/>
                </a:solidFill>
              </a:rPr>
              <a:t>Welche Malaufgabe hilft dir bei der Aufgabe 6 · 7?</a:t>
            </a:r>
          </a:p>
        </p:txBody>
      </p:sp>
      <p:sp>
        <p:nvSpPr>
          <p:cNvPr id="13" name="Abgerundete rechteckige Legende 15">
            <a:extLst>
              <a:ext uri="{FF2B5EF4-FFF2-40B4-BE49-F238E27FC236}">
                <a16:creationId xmlns:a16="http://schemas.microsoft.com/office/drawing/2014/main" id="{C8AFC0D8-52F9-3A0B-3370-E3DB9C7DBC6C}"/>
              </a:ext>
            </a:extLst>
          </p:cNvPr>
          <p:cNvSpPr/>
          <p:nvPr/>
        </p:nvSpPr>
        <p:spPr bwMode="auto">
          <a:xfrm>
            <a:off x="3674023" y="1221474"/>
            <a:ext cx="2601360" cy="923340"/>
          </a:xfrm>
          <a:prstGeom prst="wedgeRoundRectCallout">
            <a:avLst>
              <a:gd name="adj1" fmla="val 2731"/>
              <a:gd name="adj2" fmla="val 11290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800" dirty="0">
                <a:solidFill>
                  <a:schemeClr val="tx1"/>
                </a:solidFill>
              </a:rPr>
              <a:t>Ich </a:t>
            </a:r>
            <a:r>
              <a:rPr lang="de-DE" dirty="0">
                <a:solidFill>
                  <a:schemeClr val="tx1"/>
                </a:solidFill>
              </a:rPr>
              <a:t>rechne</a:t>
            </a:r>
          </a:p>
          <a:p>
            <a:pPr algn="ctr">
              <a:defRPr/>
            </a:pPr>
            <a:r>
              <a:rPr lang="de-DE" dirty="0">
                <a:solidFill>
                  <a:schemeClr val="tx1"/>
                </a:solidFill>
              </a:rPr>
              <a:t>5 · 7= 35 + 6 = 41.</a:t>
            </a:r>
          </a:p>
        </p:txBody>
      </p:sp>
      <p:pic>
        <p:nvPicPr>
          <p:cNvPr id="14" name="Grafik 13">
            <a:extLst>
              <a:ext uri="{FF2B5EF4-FFF2-40B4-BE49-F238E27FC236}">
                <a16:creationId xmlns:a16="http://schemas.microsoft.com/office/drawing/2014/main" id="{A35ED2F8-83FD-B28A-D04D-0CB96FB0694C}"/>
              </a:ext>
            </a:extLst>
          </p:cNvPr>
          <p:cNvPicPr>
            <a:picLocks noChangeAspect="1"/>
          </p:cNvPicPr>
          <p:nvPr/>
        </p:nvPicPr>
        <p:blipFill>
          <a:blip r:embed="rId4"/>
          <a:stretch>
            <a:fillRect/>
          </a:stretch>
        </p:blipFill>
        <p:spPr bwMode="auto">
          <a:xfrm>
            <a:off x="1608960" y="2514718"/>
            <a:ext cx="1707851" cy="3565258"/>
          </a:xfrm>
          <a:prstGeom prst="rect">
            <a:avLst/>
          </a:prstGeom>
        </p:spPr>
      </p:pic>
      <p:sp>
        <p:nvSpPr>
          <p:cNvPr id="4" name="Abgerundete rechteckige Legende 15">
            <a:extLst>
              <a:ext uri="{FF2B5EF4-FFF2-40B4-BE49-F238E27FC236}">
                <a16:creationId xmlns:a16="http://schemas.microsoft.com/office/drawing/2014/main" id="{C3910781-87B7-F98F-3A97-506CF1915348}"/>
              </a:ext>
            </a:extLst>
          </p:cNvPr>
          <p:cNvSpPr/>
          <p:nvPr/>
        </p:nvSpPr>
        <p:spPr bwMode="auto">
          <a:xfrm>
            <a:off x="6457950" y="1908321"/>
            <a:ext cx="2601360" cy="1658359"/>
          </a:xfrm>
          <a:prstGeom prst="wedgeRoundRectCallout">
            <a:avLst>
              <a:gd name="adj1" fmla="val -46401"/>
              <a:gd name="adj2" fmla="val 88147"/>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solidFill>
                  <a:schemeClr val="tx1"/>
                </a:solidFill>
              </a:rPr>
              <a:t>Ich gehe einfach die Siebenerreihe durch</a:t>
            </a:r>
          </a:p>
          <a:p>
            <a:pPr algn="ctr">
              <a:defRPr/>
            </a:pPr>
            <a:r>
              <a:rPr lang="de-DE" dirty="0">
                <a:solidFill>
                  <a:schemeClr val="tx1"/>
                </a:solidFill>
              </a:rPr>
              <a:t>7, 14, 21, 28, 35, 42. </a:t>
            </a:r>
          </a:p>
          <a:p>
            <a:pPr algn="ctr">
              <a:defRPr/>
            </a:pPr>
            <a:r>
              <a:rPr lang="de-DE" dirty="0">
                <a:solidFill>
                  <a:schemeClr val="tx1"/>
                </a:solidFill>
              </a:rPr>
              <a:t>6 · 7 ist 42!</a:t>
            </a:r>
          </a:p>
        </p:txBody>
      </p:sp>
      <p:pic>
        <p:nvPicPr>
          <p:cNvPr id="8" name="Grafik 7" descr="Ein Bild, das Clipart, Zeichnung, Darstellung, Cartoon enthält.&#10;&#10;Automatisch generierte Beschreibung">
            <a:extLst>
              <a:ext uri="{FF2B5EF4-FFF2-40B4-BE49-F238E27FC236}">
                <a16:creationId xmlns:a16="http://schemas.microsoft.com/office/drawing/2014/main" id="{599FC532-EBBF-92C1-E963-DDF0A579AC84}"/>
              </a:ext>
            </a:extLst>
          </p:cNvPr>
          <p:cNvPicPr>
            <a:picLocks noChangeAspect="1"/>
          </p:cNvPicPr>
          <p:nvPr/>
        </p:nvPicPr>
        <p:blipFill>
          <a:blip r:embed="rId5"/>
          <a:stretch>
            <a:fillRect/>
          </a:stretch>
        </p:blipFill>
        <p:spPr>
          <a:xfrm>
            <a:off x="5374330" y="3772593"/>
            <a:ext cx="1083620" cy="2303638"/>
          </a:xfrm>
          <a:prstGeom prst="rect">
            <a:avLst/>
          </a:prstGeom>
        </p:spPr>
      </p:pic>
    </p:spTree>
    <p:extLst>
      <p:ext uri="{BB962C8B-B14F-4D97-AF65-F5344CB8AC3E}">
        <p14:creationId xmlns:p14="http://schemas.microsoft.com/office/powerpoint/2010/main" val="3950820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 2">
            <a:extLst>
              <a:ext uri="{FF2B5EF4-FFF2-40B4-BE49-F238E27FC236}">
                <a16:creationId xmlns:a16="http://schemas.microsoft.com/office/drawing/2014/main" id="{98A4A55D-5F86-2BF3-C76D-66BC6EF1559B}"/>
              </a:ext>
            </a:extLst>
          </p:cNvPr>
          <p:cNvSpPr/>
          <p:nvPr/>
        </p:nvSpPr>
        <p:spPr>
          <a:xfrm>
            <a:off x="299620" y="2168306"/>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fld id="{6978E1F4-6E8D-3A48-86F8-3FA434102642}" type="datetime6">
              <a:rPr lang="de-DE" smtClean="0"/>
              <a:t>August 24</a:t>
            </a:fld>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32" name="Ellipse 33">
            <a:extLst>
              <a:ext uri="{FF2B5EF4-FFF2-40B4-BE49-F238E27FC236}">
                <a16:creationId xmlns:a16="http://schemas.microsoft.com/office/drawing/2014/main" id="{C037B3FD-80A5-C553-494B-63495A884F1E}"/>
              </a:ext>
            </a:extLst>
          </p:cNvPr>
          <p:cNvSpPr/>
          <p:nvPr/>
        </p:nvSpPr>
        <p:spPr>
          <a:xfrm>
            <a:off x="475275" y="5618999"/>
            <a:ext cx="108000" cy="108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grpSp>
        <p:nvGrpSpPr>
          <p:cNvPr id="33" name="Gruppieren 32">
            <a:extLst>
              <a:ext uri="{FF2B5EF4-FFF2-40B4-BE49-F238E27FC236}">
                <a16:creationId xmlns:a16="http://schemas.microsoft.com/office/drawing/2014/main" id="{FA367F7B-168E-53D1-09EB-05DED2D64F13}"/>
              </a:ext>
            </a:extLst>
          </p:cNvPr>
          <p:cNvGrpSpPr/>
          <p:nvPr/>
        </p:nvGrpSpPr>
        <p:grpSpPr>
          <a:xfrm>
            <a:off x="1181542" y="4864348"/>
            <a:ext cx="216000" cy="216000"/>
            <a:chOff x="2596650" y="4051507"/>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5" name="Ellipse 49">
              <a:extLst>
                <a:ext uri="{FF2B5EF4-FFF2-40B4-BE49-F238E27FC236}">
                  <a16:creationId xmlns:a16="http://schemas.microsoft.com/office/drawing/2014/main" id="{7EBB8319-6DE9-2E46-5A42-9482DFC66CD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2629057"/>
            <a:ext cx="540000" cy="540000"/>
          </a:xfrm>
          <a:prstGeom prst="rect">
            <a:avLst/>
          </a:prstGeom>
        </p:spPr>
      </p:pic>
      <p:sp>
        <p:nvSpPr>
          <p:cNvPr id="4" name="Abgerundetes Rechteck 5">
            <a:extLst>
              <a:ext uri="{FF2B5EF4-FFF2-40B4-BE49-F238E27FC236}">
                <a16:creationId xmlns:a16="http://schemas.microsoft.com/office/drawing/2014/main" id="{18760D0D-8D94-9FC5-9E45-551F7AFEB899}"/>
              </a:ext>
            </a:extLst>
          </p:cNvPr>
          <p:cNvSpPr/>
          <p:nvPr/>
        </p:nvSpPr>
        <p:spPr bwMode="auto">
          <a:xfrm>
            <a:off x="580260" y="1770065"/>
            <a:ext cx="2379476"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sz="1600" dirty="0">
                <a:solidFill>
                  <a:srgbClr val="327A86"/>
                </a:solidFill>
                <a:cs typeface="Calibri"/>
              </a:rPr>
              <a:t>Langfristigkeit</a:t>
            </a:r>
            <a:br>
              <a:rPr lang="de-DE" sz="1600" dirty="0">
                <a:solidFill>
                  <a:srgbClr val="327A86"/>
                </a:solidFill>
                <a:cs typeface="Calibri"/>
              </a:rPr>
            </a:br>
            <a:r>
              <a:rPr lang="de-DE" sz="1600" dirty="0">
                <a:solidFill>
                  <a:srgbClr val="327A86"/>
                </a:solidFill>
                <a:cs typeface="Calibri"/>
              </a:rPr>
              <a:t>statt Kurzfristigkeit</a:t>
            </a:r>
          </a:p>
        </p:txBody>
      </p:sp>
      <p:sp>
        <p:nvSpPr>
          <p:cNvPr id="40" name="Textfeld 39">
            <a:extLst>
              <a:ext uri="{FF2B5EF4-FFF2-40B4-BE49-F238E27FC236}">
                <a16:creationId xmlns:a16="http://schemas.microsoft.com/office/drawing/2014/main" id="{06DD5A32-8591-7FB1-3AC3-CBCA52B8B7F4}"/>
              </a:ext>
            </a:extLst>
          </p:cNvPr>
          <p:cNvSpPr txBox="1"/>
          <p:nvPr/>
        </p:nvSpPr>
        <p:spPr>
          <a:xfrm>
            <a:off x="3540579" y="5410812"/>
            <a:ext cx="5406381" cy="646331"/>
          </a:xfrm>
          <a:prstGeom prst="rect">
            <a:avLst/>
          </a:prstGeom>
          <a:noFill/>
        </p:spPr>
        <p:txBody>
          <a:bodyPr wrap="square" rtlCol="0">
            <a:spAutoFit/>
          </a:bodyPr>
          <a:lstStyle/>
          <a:p>
            <a:r>
              <a:rPr lang="de-DE" sz="1800" dirty="0">
                <a:solidFill>
                  <a:srgbClr val="327D87"/>
                </a:solidFill>
              </a:rPr>
              <a:t>Das Zählen und Denken in gleich großen Schritten ermöglicht langfristig ein Weiterlernen. </a:t>
            </a:r>
          </a:p>
        </p:txBody>
      </p:sp>
      <p:grpSp>
        <p:nvGrpSpPr>
          <p:cNvPr id="41" name="Gruppieren 40">
            <a:extLst>
              <a:ext uri="{FF2B5EF4-FFF2-40B4-BE49-F238E27FC236}">
                <a16:creationId xmlns:a16="http://schemas.microsoft.com/office/drawing/2014/main" id="{2CB084A4-570C-904D-1183-6DA563FA64AF}"/>
              </a:ext>
            </a:extLst>
          </p:cNvPr>
          <p:cNvGrpSpPr/>
          <p:nvPr/>
        </p:nvGrpSpPr>
        <p:grpSpPr>
          <a:xfrm>
            <a:off x="3036119" y="3799965"/>
            <a:ext cx="375150" cy="375150"/>
            <a:chOff x="2596650" y="4051507"/>
            <a:chExt cx="216000" cy="216000"/>
          </a:xfrm>
        </p:grpSpPr>
        <p:sp>
          <p:nvSpPr>
            <p:cNvPr id="46" name="Ellipse 48">
              <a:extLst>
                <a:ext uri="{FF2B5EF4-FFF2-40B4-BE49-F238E27FC236}">
                  <a16:creationId xmlns:a16="http://schemas.microsoft.com/office/drawing/2014/main" id="{CA36A0C5-8608-7040-123F-DABDBA25C5A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7" name="Ellipse 49">
              <a:extLst>
                <a:ext uri="{FF2B5EF4-FFF2-40B4-BE49-F238E27FC236}">
                  <a16:creationId xmlns:a16="http://schemas.microsoft.com/office/drawing/2014/main" id="{F40433BF-A5B0-F080-D070-A7AC263BBFDD}"/>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48" name="Gruppieren 47">
            <a:extLst>
              <a:ext uri="{FF2B5EF4-FFF2-40B4-BE49-F238E27FC236}">
                <a16:creationId xmlns:a16="http://schemas.microsoft.com/office/drawing/2014/main" id="{156EB6A1-1D50-E4FB-25BA-C047B1FE37EA}"/>
              </a:ext>
            </a:extLst>
          </p:cNvPr>
          <p:cNvGrpSpPr/>
          <p:nvPr/>
        </p:nvGrpSpPr>
        <p:grpSpPr>
          <a:xfrm>
            <a:off x="5218505" y="3164615"/>
            <a:ext cx="416149" cy="416149"/>
            <a:chOff x="2456444" y="4073886"/>
            <a:chExt cx="216000" cy="216000"/>
          </a:xfrm>
        </p:grpSpPr>
        <p:sp>
          <p:nvSpPr>
            <p:cNvPr id="49" name="Ellipse 48">
              <a:extLst>
                <a:ext uri="{FF2B5EF4-FFF2-40B4-BE49-F238E27FC236}">
                  <a16:creationId xmlns:a16="http://schemas.microsoft.com/office/drawing/2014/main" id="{FE99EF40-0B1D-B2C8-E55F-373FB73A9096}"/>
                </a:ext>
              </a:extLst>
            </p:cNvPr>
            <p:cNvSpPr/>
            <p:nvPr/>
          </p:nvSpPr>
          <p:spPr>
            <a:xfrm>
              <a:off x="2456444" y="4073886"/>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1" name="Ellipse 49">
              <a:extLst>
                <a:ext uri="{FF2B5EF4-FFF2-40B4-BE49-F238E27FC236}">
                  <a16:creationId xmlns:a16="http://schemas.microsoft.com/office/drawing/2014/main" id="{65DDC538-D1EF-CB34-443F-2673F24F9CF7}"/>
                </a:ext>
              </a:extLst>
            </p:cNvPr>
            <p:cNvSpPr/>
            <p:nvPr/>
          </p:nvSpPr>
          <p:spPr>
            <a:xfrm>
              <a:off x="2523402" y="4140844"/>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7" name="Ellipse 49">
            <a:extLst>
              <a:ext uri="{FF2B5EF4-FFF2-40B4-BE49-F238E27FC236}">
                <a16:creationId xmlns:a16="http://schemas.microsoft.com/office/drawing/2014/main" id="{DB58930B-F7F7-2564-1F85-32C52582419A}"/>
              </a:ext>
            </a:extLst>
          </p:cNvPr>
          <p:cNvSpPr/>
          <p:nvPr/>
        </p:nvSpPr>
        <p:spPr>
          <a:xfrm>
            <a:off x="7357894" y="2936615"/>
            <a:ext cx="202058" cy="200397"/>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nvGrpSpPr>
          <p:cNvPr id="8" name="Gruppieren 7">
            <a:extLst>
              <a:ext uri="{FF2B5EF4-FFF2-40B4-BE49-F238E27FC236}">
                <a16:creationId xmlns:a16="http://schemas.microsoft.com/office/drawing/2014/main" id="{A2773E80-6896-52B8-ED75-A926E4089637}"/>
              </a:ext>
            </a:extLst>
          </p:cNvPr>
          <p:cNvGrpSpPr/>
          <p:nvPr/>
        </p:nvGrpSpPr>
        <p:grpSpPr>
          <a:xfrm>
            <a:off x="7193070" y="2773146"/>
            <a:ext cx="531706" cy="527336"/>
            <a:chOff x="2809351" y="4043289"/>
            <a:chExt cx="216000" cy="216000"/>
          </a:xfrm>
        </p:grpSpPr>
        <p:sp>
          <p:nvSpPr>
            <p:cNvPr id="10" name="Ellipse 48">
              <a:extLst>
                <a:ext uri="{FF2B5EF4-FFF2-40B4-BE49-F238E27FC236}">
                  <a16:creationId xmlns:a16="http://schemas.microsoft.com/office/drawing/2014/main" id="{103FF1D1-F485-655A-2D4A-73E5ACAD7A49}"/>
                </a:ext>
              </a:extLst>
            </p:cNvPr>
            <p:cNvSpPr/>
            <p:nvPr/>
          </p:nvSpPr>
          <p:spPr>
            <a:xfrm>
              <a:off x="2809351" y="4043289"/>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1" name="Ellipse 49">
              <a:extLst>
                <a:ext uri="{FF2B5EF4-FFF2-40B4-BE49-F238E27FC236}">
                  <a16:creationId xmlns:a16="http://schemas.microsoft.com/office/drawing/2014/main" id="{79BAC21A-E8E5-8D5F-520F-12DE613CE568}"/>
                </a:ext>
              </a:extLst>
            </p:cNvPr>
            <p:cNvSpPr/>
            <p:nvPr/>
          </p:nvSpPr>
          <p:spPr>
            <a:xfrm>
              <a:off x="2876309" y="4110247"/>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36" name="Textplatzhalter 2"/>
          <p:cNvSpPr>
            <a:spLocks noGrp="1"/>
          </p:cNvSpPr>
          <p:nvPr>
            <p:ph type="body" sz="quarter" idx="13"/>
          </p:nvPr>
        </p:nvSpPr>
        <p:spPr>
          <a:xfrm>
            <a:off x="580260" y="1194030"/>
            <a:ext cx="7935089" cy="445628"/>
          </a:xfrm>
        </p:spPr>
        <p:txBody>
          <a:bodyPr/>
          <a:lstStyle/>
          <a:p>
            <a:r>
              <a:rPr lang="de-DE" dirty="0"/>
              <a:t>GRUNDLAGEN SCHAFFEN FÜR WEITERE LERNPROZESSE</a:t>
            </a:r>
          </a:p>
        </p:txBody>
      </p:sp>
      <p:sp>
        <p:nvSpPr>
          <p:cNvPr id="24" name="Textplatzhalter 4">
            <a:extLst>
              <a:ext uri="{FF2B5EF4-FFF2-40B4-BE49-F238E27FC236}">
                <a16:creationId xmlns:a16="http://schemas.microsoft.com/office/drawing/2014/main" id="{92D5B1B3-B631-8140-8B72-3B18E05DE466}"/>
              </a:ext>
            </a:extLst>
          </p:cNvPr>
          <p:cNvSpPr txBox="1">
            <a:spLocks/>
          </p:cNvSpPr>
          <p:nvPr/>
        </p:nvSpPr>
        <p:spPr>
          <a:xfrm>
            <a:off x="7178744" y="6017445"/>
            <a:ext cx="1711871" cy="216000"/>
          </a:xfrm>
          <a:prstGeom prst="rect">
            <a:avLst/>
          </a:prstGeom>
        </p:spPr>
        <p:txBody>
          <a:bodyPr lIns="0" tIns="0" rIns="0" bIns="0"/>
          <a:lstStyle>
            <a:lvl1pPr marL="0" indent="0" algn="r" rtl="0" eaLnBrk="1" fontAlgn="base" hangingPunct="1">
              <a:lnSpc>
                <a:spcPct val="100000"/>
              </a:lnSpc>
              <a:spcBef>
                <a:spcPts val="0"/>
              </a:spcBef>
              <a:spcAft>
                <a:spcPts val="0"/>
              </a:spcAft>
              <a:buClr>
                <a:srgbClr val="327A86"/>
              </a:buClr>
              <a:buFont typeface="Wingdings" charset="2"/>
              <a:buNone/>
              <a:defRPr sz="1000">
                <a:solidFill>
                  <a:schemeClr val="bg1">
                    <a:lumMod val="50000"/>
                  </a:schemeClr>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algn="l"/>
            <a:r>
              <a:rPr lang="de-DE" sz="1200" dirty="0">
                <a:solidFill>
                  <a:schemeClr val="tx1"/>
                </a:solidFill>
                <a:latin typeface="Arial" panose="020B0604020202020204" pitchFamily="34" charset="0"/>
                <a:cs typeface="Arial" panose="020B0604020202020204" pitchFamily="34" charset="0"/>
              </a:rPr>
              <a:t>(Götze &amp; Baiker, 2021)</a:t>
            </a:r>
            <a:endParaRPr lang="de-DE" sz="900" kern="0" dirty="0">
              <a:solidFill>
                <a:schemeClr val="tx1"/>
              </a:solidFill>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AE122863-94A1-47E2-9035-F41D8773C5F3}"/>
              </a:ext>
            </a:extLst>
          </p:cNvPr>
          <p:cNvSpPr txBox="1"/>
          <p:nvPr/>
        </p:nvSpPr>
        <p:spPr>
          <a:xfrm>
            <a:off x="4442752" y="3875767"/>
            <a:ext cx="1809510" cy="83099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600" dirty="0">
                <a:latin typeface="Arial" panose="020B0604020202020204" pitchFamily="34" charset="0"/>
                <a:cs typeface="Arial" panose="020B0604020202020204" pitchFamily="34" charset="0"/>
              </a:rPr>
              <a:t>3 · 4 </a:t>
            </a:r>
          </a:p>
          <a:p>
            <a:r>
              <a:rPr lang="de-DE" sz="1600" dirty="0">
                <a:latin typeface="Arial" panose="020B0604020202020204" pitchFamily="34" charset="0"/>
                <a:cs typeface="Arial" panose="020B0604020202020204" pitchFamily="34" charset="0"/>
              </a:rPr>
              <a:t>Das sind 3 Vierer, also 12.</a:t>
            </a:r>
          </a:p>
        </p:txBody>
      </p:sp>
      <p:sp>
        <p:nvSpPr>
          <p:cNvPr id="26" name="Textfeld 25">
            <a:extLst>
              <a:ext uri="{FF2B5EF4-FFF2-40B4-BE49-F238E27FC236}">
                <a16:creationId xmlns:a16="http://schemas.microsoft.com/office/drawing/2014/main" id="{E222D9BB-0ADC-4DFD-99EF-0A1BB10F283A}"/>
              </a:ext>
            </a:extLst>
          </p:cNvPr>
          <p:cNvSpPr txBox="1"/>
          <p:nvPr/>
        </p:nvSpPr>
        <p:spPr>
          <a:xfrm>
            <a:off x="2862221" y="4249351"/>
            <a:ext cx="1404979" cy="83099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600" dirty="0">
                <a:latin typeface="Arial" panose="020B0604020202020204" pitchFamily="34" charset="0"/>
                <a:cs typeface="Arial" panose="020B0604020202020204" pitchFamily="34" charset="0"/>
              </a:rPr>
              <a:t>4, 8, 12</a:t>
            </a:r>
          </a:p>
          <a:p>
            <a:r>
              <a:rPr lang="de-DE" sz="1600" dirty="0">
                <a:latin typeface="Arial" panose="020B0604020202020204" pitchFamily="34" charset="0"/>
                <a:cs typeface="Arial" panose="020B0604020202020204" pitchFamily="34" charset="0"/>
              </a:rPr>
              <a:t>Immer ein Vierer weiter.</a:t>
            </a:r>
          </a:p>
        </p:txBody>
      </p:sp>
      <mc:AlternateContent xmlns:mc="http://schemas.openxmlformats.org/markup-compatibility/2006" xmlns:a14="http://schemas.microsoft.com/office/drawing/2010/main">
        <mc:Choice Requires="a14">
          <p:sp>
            <p:nvSpPr>
              <p:cNvPr id="27" name="Textfeld 26">
                <a:extLst>
                  <a:ext uri="{FF2B5EF4-FFF2-40B4-BE49-F238E27FC236}">
                    <a16:creationId xmlns:a16="http://schemas.microsoft.com/office/drawing/2014/main" id="{E801152E-7121-4C77-A605-FCB513E42657}"/>
                  </a:ext>
                </a:extLst>
              </p:cNvPr>
              <p:cNvSpPr txBox="1"/>
              <p:nvPr/>
            </p:nvSpPr>
            <p:spPr>
              <a:xfrm>
                <a:off x="6432800" y="3588158"/>
                <a:ext cx="2254303" cy="154221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14:m>
                  <m:oMath xmlns:m="http://schemas.openxmlformats.org/officeDocument/2006/math">
                    <m:f>
                      <m:fPr>
                        <m:ctrlPr>
                          <a:rPr lang="de-DE" sz="1600" i="1" dirty="0">
                            <a:latin typeface="Cambria Math" panose="02040503050406030204" pitchFamily="18" charset="0"/>
                            <a:cs typeface="Arial" panose="020B0604020202020204" pitchFamily="34" charset="0"/>
                          </a:rPr>
                        </m:ctrlPr>
                      </m:fPr>
                      <m:num>
                        <m:r>
                          <a:rPr lang="de-DE" sz="1600" dirty="0">
                            <a:latin typeface="Cambria Math"/>
                            <a:cs typeface="Arial" panose="020B0604020202020204" pitchFamily="34" charset="0"/>
                          </a:rPr>
                          <m:t>1</m:t>
                        </m:r>
                      </m:num>
                      <m:den>
                        <m:r>
                          <a:rPr lang="de-DE" sz="1600" dirty="0">
                            <a:latin typeface="Cambria Math"/>
                            <a:cs typeface="Arial" panose="020B0604020202020204" pitchFamily="34" charset="0"/>
                          </a:rPr>
                          <m:t>3</m:t>
                        </m:r>
                      </m:den>
                    </m:f>
                  </m:oMath>
                </a14:m>
                <a:r>
                  <a:rPr lang="de-DE" sz="1600" dirty="0">
                    <a:latin typeface="Arial" panose="020B0604020202020204" pitchFamily="34" charset="0"/>
                    <a:cs typeface="Arial" panose="020B0604020202020204" pitchFamily="34" charset="0"/>
                  </a:rPr>
                  <a:t> · 4 das ist ein Drittel </a:t>
                </a:r>
              </a:p>
              <a:p>
                <a:r>
                  <a:rPr lang="de-DE" sz="1600" dirty="0">
                    <a:latin typeface="Arial" panose="020B0604020202020204" pitchFamily="34" charset="0"/>
                    <a:cs typeface="Arial" panose="020B0604020202020204" pitchFamily="34" charset="0"/>
                  </a:rPr>
                  <a:t>von einem Vierer.</a:t>
                </a:r>
              </a:p>
              <a:p>
                <a:endParaRPr lang="de-DE" sz="1600" dirty="0">
                  <a:latin typeface="Arial" panose="020B0604020202020204" pitchFamily="34" charset="0"/>
                  <a:cs typeface="Arial" panose="020B0604020202020204" pitchFamily="34" charset="0"/>
                </a:endParaRPr>
              </a:p>
              <a:p>
                <a14:m>
                  <m:oMath xmlns:m="http://schemas.openxmlformats.org/officeDocument/2006/math">
                    <m:f>
                      <m:fPr>
                        <m:ctrlPr>
                          <a:rPr lang="de-DE" sz="1600" i="1" dirty="0">
                            <a:latin typeface="Cambria Math" panose="02040503050406030204" pitchFamily="18" charset="0"/>
                            <a:cs typeface="Arial" panose="020B0604020202020204" pitchFamily="34" charset="0"/>
                          </a:rPr>
                        </m:ctrlPr>
                      </m:fPr>
                      <m:num>
                        <m:r>
                          <a:rPr lang="de-DE" sz="1600" dirty="0">
                            <a:latin typeface="Cambria Math"/>
                            <a:cs typeface="Arial" panose="020B0604020202020204" pitchFamily="34" charset="0"/>
                          </a:rPr>
                          <m:t>1</m:t>
                        </m:r>
                      </m:num>
                      <m:den>
                        <m:r>
                          <a:rPr lang="de-DE" sz="1600" dirty="0">
                            <a:latin typeface="Cambria Math"/>
                            <a:cs typeface="Arial" panose="020B0604020202020204" pitchFamily="34" charset="0"/>
                          </a:rPr>
                          <m:t>3</m:t>
                        </m:r>
                      </m:den>
                    </m:f>
                  </m:oMath>
                </a14:m>
                <a:r>
                  <a:rPr lang="de-DE" sz="1600" dirty="0">
                    <a:latin typeface="Arial" panose="020B0604020202020204" pitchFamily="34" charset="0"/>
                    <a:cs typeface="Arial" panose="020B0604020202020204" pitchFamily="34" charset="0"/>
                  </a:rPr>
                  <a:t> · </a:t>
                </a:r>
                <a14:m>
                  <m:oMath xmlns:m="http://schemas.openxmlformats.org/officeDocument/2006/math">
                    <m:f>
                      <m:fPr>
                        <m:ctrlPr>
                          <a:rPr lang="de-DE" sz="1600" i="1" dirty="0">
                            <a:latin typeface="Cambria Math" panose="02040503050406030204" pitchFamily="18" charset="0"/>
                            <a:cs typeface="Arial" panose="020B0604020202020204" pitchFamily="34" charset="0"/>
                          </a:rPr>
                        </m:ctrlPr>
                      </m:fPr>
                      <m:num>
                        <m:r>
                          <a:rPr lang="de-DE" sz="1600" dirty="0">
                            <a:latin typeface="Cambria Math"/>
                            <a:cs typeface="Arial" panose="020B0604020202020204" pitchFamily="34" charset="0"/>
                          </a:rPr>
                          <m:t>1</m:t>
                        </m:r>
                      </m:num>
                      <m:den>
                        <m:r>
                          <a:rPr lang="de-DE" sz="1600" dirty="0">
                            <a:latin typeface="Cambria Math"/>
                            <a:cs typeface="Arial" panose="020B0604020202020204" pitchFamily="34" charset="0"/>
                          </a:rPr>
                          <m:t>4</m:t>
                        </m:r>
                      </m:den>
                    </m:f>
                  </m:oMath>
                </a14:m>
                <a:r>
                  <a:rPr lang="de-DE" sz="1600" dirty="0">
                    <a:latin typeface="Arial" panose="020B0604020202020204" pitchFamily="34" charset="0"/>
                    <a:cs typeface="Arial" panose="020B0604020202020204" pitchFamily="34" charset="0"/>
                  </a:rPr>
                  <a:t> das ist ein Drittel </a:t>
                </a:r>
              </a:p>
              <a:p>
                <a:r>
                  <a:rPr lang="de-DE" sz="1600" dirty="0">
                    <a:latin typeface="Arial" panose="020B0604020202020204" pitchFamily="34" charset="0"/>
                    <a:cs typeface="Arial" panose="020B0604020202020204" pitchFamily="34" charset="0"/>
                  </a:rPr>
                  <a:t>von einem Viertel.</a:t>
                </a:r>
              </a:p>
            </p:txBody>
          </p:sp>
        </mc:Choice>
        <mc:Fallback xmlns="">
          <p:sp>
            <p:nvSpPr>
              <p:cNvPr id="27" name="Textfeld 26">
                <a:extLst>
                  <a:ext uri="{FF2B5EF4-FFF2-40B4-BE49-F238E27FC236}">
                    <a16:creationId xmlns:a16="http://schemas.microsoft.com/office/drawing/2014/main" xmlns="" xmlns:a14="http://schemas.microsoft.com/office/drawing/2010/main" id="{E801152E-7121-4C77-A605-FCB513E42657}"/>
                  </a:ext>
                </a:extLst>
              </p:cNvPr>
              <p:cNvSpPr txBox="1">
                <a:spLocks noRot="1" noChangeAspect="1" noMove="1" noResize="1" noEditPoints="1" noAdjustHandles="1" noChangeArrowheads="1" noChangeShapeType="1" noTextEdit="1"/>
              </p:cNvSpPr>
              <p:nvPr/>
            </p:nvSpPr>
            <p:spPr>
              <a:xfrm>
                <a:off x="6432800" y="3588158"/>
                <a:ext cx="2254303" cy="1542217"/>
              </a:xfrm>
              <a:prstGeom prst="rect">
                <a:avLst/>
              </a:prstGeom>
              <a:blipFill rotWithShape="1">
                <a:blip r:embed="rId7"/>
                <a:stretch>
                  <a:fillRect l="-1072" b="-2734"/>
                </a:stretch>
              </a:blipFill>
              <a:ln w="19050">
                <a:solidFill>
                  <a:schemeClr val="tx2"/>
                </a:solidFill>
              </a:ln>
            </p:spPr>
            <p:txBody>
              <a:bodyPr/>
              <a:lstStyle/>
              <a:p>
                <a:r>
                  <a:rPr lang="de-DE">
                    <a:noFill/>
                  </a:rPr>
                  <a:t> </a:t>
                </a:r>
              </a:p>
            </p:txBody>
          </p:sp>
        </mc:Fallback>
      </mc:AlternateContent>
      <p:sp>
        <p:nvSpPr>
          <p:cNvPr id="30" name="Freihandform: Form 35">
            <a:extLst>
              <a:ext uri="{FF2B5EF4-FFF2-40B4-BE49-F238E27FC236}">
                <a16:creationId xmlns:a16="http://schemas.microsoft.com/office/drawing/2014/main" id="{62F273C9-141B-4940-809C-6A5EFA2F6C25}"/>
              </a:ext>
            </a:extLst>
          </p:cNvPr>
          <p:cNvSpPr/>
          <p:nvPr/>
        </p:nvSpPr>
        <p:spPr>
          <a:xfrm>
            <a:off x="2596649" y="2547012"/>
            <a:ext cx="1282723" cy="1135224"/>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Denken in (ganzen) Sprüngen/ Schritten</a:t>
            </a:r>
          </a:p>
        </p:txBody>
      </p:sp>
      <p:sp>
        <p:nvSpPr>
          <p:cNvPr id="37" name="Freihandform: Form 36">
            <a:extLst>
              <a:ext uri="{FF2B5EF4-FFF2-40B4-BE49-F238E27FC236}">
                <a16:creationId xmlns:a16="http://schemas.microsoft.com/office/drawing/2014/main" id="{150CC3A0-45A2-4F1A-8344-3F6F5890E509}"/>
              </a:ext>
            </a:extLst>
          </p:cNvPr>
          <p:cNvSpPr/>
          <p:nvPr/>
        </p:nvSpPr>
        <p:spPr>
          <a:xfrm>
            <a:off x="4488418" y="1799771"/>
            <a:ext cx="1282723" cy="1274063"/>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endParaRPr lang="de-DE" sz="1600" b="1" kern="1200" dirty="0">
              <a:solidFill>
                <a:schemeClr val="tx2"/>
              </a:solidFill>
              <a:latin typeface="Calibri" panose="020F0502020204030204" pitchFamily="34" charset="0"/>
              <a:cs typeface="Calibri" panose="020F0502020204030204" pitchFamily="34" charset="0"/>
            </a:endParaRPr>
          </a:p>
          <a:p>
            <a:pPr defTabSz="711200">
              <a:lnSpc>
                <a:spcPct val="90000"/>
              </a:lnSpc>
              <a:spcAft>
                <a:spcPct val="35000"/>
              </a:spcAft>
            </a:pPr>
            <a:r>
              <a:rPr lang="de-DE" sz="1600" dirty="0">
                <a:solidFill>
                  <a:schemeClr val="tx1"/>
                </a:solidFill>
                <a:latin typeface="Arial" panose="020B0604020202020204" pitchFamily="34" charset="0"/>
                <a:cs typeface="Arial" panose="020B0604020202020204" pitchFamily="34" charset="0"/>
              </a:rPr>
              <a:t>Multiplikatives Denken als ein Denken in Bündeln</a:t>
            </a:r>
          </a:p>
        </p:txBody>
      </p:sp>
      <p:sp>
        <p:nvSpPr>
          <p:cNvPr id="38" name="Freihandform: Form 37">
            <a:extLst>
              <a:ext uri="{FF2B5EF4-FFF2-40B4-BE49-F238E27FC236}">
                <a16:creationId xmlns:a16="http://schemas.microsoft.com/office/drawing/2014/main" id="{A9CC4D1E-6918-44FC-8749-5020A6A48E09}"/>
              </a:ext>
            </a:extLst>
          </p:cNvPr>
          <p:cNvSpPr/>
          <p:nvPr/>
        </p:nvSpPr>
        <p:spPr>
          <a:xfrm>
            <a:off x="6507179" y="1830292"/>
            <a:ext cx="1572054" cy="873667"/>
          </a:xfrm>
          <a:custGeom>
            <a:avLst/>
            <a:gdLst>
              <a:gd name="connsiteX0" fmla="*/ 0 w 1685523"/>
              <a:gd name="connsiteY0" fmla="*/ 0 h 439851"/>
              <a:gd name="connsiteX1" fmla="*/ 1685523 w 1685523"/>
              <a:gd name="connsiteY1" fmla="*/ 0 h 439851"/>
              <a:gd name="connsiteX2" fmla="*/ 1685523 w 1685523"/>
              <a:gd name="connsiteY2" fmla="*/ 439851 h 439851"/>
              <a:gd name="connsiteX3" fmla="*/ 0 w 1685523"/>
              <a:gd name="connsiteY3" fmla="*/ 439851 h 439851"/>
              <a:gd name="connsiteX4" fmla="*/ 0 w 1685523"/>
              <a:gd name="connsiteY4" fmla="*/ 0 h 439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523" h="439851">
                <a:moveTo>
                  <a:pt x="0" y="0"/>
                </a:moveTo>
                <a:lnTo>
                  <a:pt x="1685523" y="0"/>
                </a:lnTo>
                <a:lnTo>
                  <a:pt x="1685523" y="439851"/>
                </a:lnTo>
                <a:lnTo>
                  <a:pt x="0" y="4398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11200">
              <a:lnSpc>
                <a:spcPct val="90000"/>
              </a:lnSpc>
              <a:spcAft>
                <a:spcPct val="35000"/>
              </a:spcAft>
              <a:buNone/>
            </a:pPr>
            <a:r>
              <a:rPr lang="de-DE" sz="1600" dirty="0">
                <a:solidFill>
                  <a:schemeClr val="tx1"/>
                </a:solidFill>
                <a:latin typeface="Arial" panose="020B0604020202020204" pitchFamily="34" charset="0"/>
                <a:cs typeface="Arial" panose="020B0604020202020204" pitchFamily="34" charset="0"/>
              </a:rPr>
              <a:t>Multiplikatives Denken</a:t>
            </a:r>
            <a:br>
              <a:rPr lang="de-DE" sz="1600" dirty="0">
                <a:solidFill>
                  <a:schemeClr val="tx1"/>
                </a:solidFill>
                <a:latin typeface="Arial" panose="020B0604020202020204" pitchFamily="34" charset="0"/>
                <a:cs typeface="Arial" panose="020B0604020202020204" pitchFamily="34" charset="0"/>
              </a:rPr>
            </a:br>
            <a:r>
              <a:rPr lang="de-DE" sz="1600" dirty="0">
                <a:solidFill>
                  <a:schemeClr val="tx1"/>
                </a:solidFill>
                <a:latin typeface="Arial" panose="020B0604020202020204" pitchFamily="34" charset="0"/>
                <a:cs typeface="Arial" panose="020B0604020202020204" pitchFamily="34" charset="0"/>
              </a:rPr>
              <a:t>in anderen Zahlbereichen</a:t>
            </a:r>
          </a:p>
        </p:txBody>
      </p:sp>
      <p:sp>
        <p:nvSpPr>
          <p:cNvPr id="39" name="Textfeld 38">
            <a:extLst>
              <a:ext uri="{FF2B5EF4-FFF2-40B4-BE49-F238E27FC236}">
                <a16:creationId xmlns:a16="http://schemas.microsoft.com/office/drawing/2014/main" id="{491BD04C-E000-4FED-AE34-5BC87022E1DC}"/>
              </a:ext>
            </a:extLst>
          </p:cNvPr>
          <p:cNvSpPr txBox="1"/>
          <p:nvPr/>
        </p:nvSpPr>
        <p:spPr>
          <a:xfrm>
            <a:off x="1289542" y="5121439"/>
            <a:ext cx="1527110" cy="1077218"/>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r>
              <a:rPr lang="de-DE" sz="1600" dirty="0">
                <a:latin typeface="Arial" panose="020B0604020202020204" pitchFamily="34" charset="0"/>
                <a:cs typeface="Arial" panose="020B0604020202020204" pitchFamily="34" charset="0"/>
              </a:rPr>
              <a:t>       3 · 4 =</a:t>
            </a:r>
          </a:p>
          <a:p>
            <a:r>
              <a:rPr lang="de-DE" sz="1600" dirty="0">
                <a:latin typeface="Arial" panose="020B0604020202020204" pitchFamily="34" charset="0"/>
                <a:cs typeface="Arial" panose="020B0604020202020204" pitchFamily="34" charset="0"/>
              </a:rPr>
              <a:t>4 + 4 + 4 = </a:t>
            </a:r>
          </a:p>
          <a:p>
            <a:r>
              <a:rPr lang="de-DE" sz="1600" dirty="0">
                <a:latin typeface="Arial" panose="020B0604020202020204" pitchFamily="34" charset="0"/>
                <a:cs typeface="Arial" panose="020B0604020202020204" pitchFamily="34" charset="0"/>
              </a:rPr>
              <a:t>      8 + 4 = </a:t>
            </a:r>
          </a:p>
          <a:p>
            <a:r>
              <a:rPr lang="de-DE" sz="1600" dirty="0">
                <a:latin typeface="Arial" panose="020B0604020202020204" pitchFamily="34" charset="0"/>
                <a:cs typeface="Arial" panose="020B0604020202020204" pitchFamily="34" charset="0"/>
              </a:rPr>
              <a:t>    10 + 2 = 12</a:t>
            </a:r>
          </a:p>
        </p:txBody>
      </p:sp>
      <p:sp>
        <p:nvSpPr>
          <p:cNvPr id="42" name="Textfeld 41"/>
          <p:cNvSpPr txBox="1"/>
          <p:nvPr/>
        </p:nvSpPr>
        <p:spPr>
          <a:xfrm>
            <a:off x="475275" y="3934251"/>
            <a:ext cx="2137725" cy="584775"/>
          </a:xfrm>
          <a:prstGeom prst="rect">
            <a:avLst/>
          </a:prstGeom>
          <a:noFill/>
        </p:spPr>
        <p:txBody>
          <a:bodyPr wrap="square" rtlCol="0">
            <a:spAutoFit/>
          </a:bodyPr>
          <a:lstStyle/>
          <a:p>
            <a:r>
              <a:rPr lang="de-DE" sz="1600" dirty="0"/>
              <a:t>Additives </a:t>
            </a:r>
          </a:p>
          <a:p>
            <a:r>
              <a:rPr lang="de-DE" sz="1600" dirty="0"/>
              <a:t>Denken</a:t>
            </a:r>
          </a:p>
        </p:txBody>
      </p:sp>
      <p:pic>
        <p:nvPicPr>
          <p:cNvPr id="44" name="Grafik 43">
            <a:extLst>
              <a:ext uri="{FF2B5EF4-FFF2-40B4-BE49-F238E27FC236}">
                <a16:creationId xmlns:a16="http://schemas.microsoft.com/office/drawing/2014/main" id="{E83FA146-B2E7-F6B7-B1B2-A1C358E48474}"/>
              </a:ext>
            </a:extLst>
          </p:cNvPr>
          <p:cNvPicPr>
            <a:picLocks noChangeAspect="1"/>
          </p:cNvPicPr>
          <p:nvPr/>
        </p:nvPicPr>
        <p:blipFill rotWithShape="1">
          <a:blip r:embed="rId8">
            <a:extLst>
              <a:ext uri="{28A0092B-C50C-407E-A947-70E740481C1C}">
                <a14:useLocalDpi xmlns:a14="http://schemas.microsoft.com/office/drawing/2010/main" val="0"/>
              </a:ext>
            </a:extLst>
          </a:blip>
          <a:srcRect r="50110"/>
          <a:stretch/>
        </p:blipFill>
        <p:spPr>
          <a:xfrm>
            <a:off x="5476839" y="6496266"/>
            <a:ext cx="501930" cy="194974"/>
          </a:xfrm>
          <a:prstGeom prst="rect">
            <a:avLst/>
          </a:prstGeom>
          <a:ln>
            <a:noFill/>
          </a:ln>
        </p:spPr>
      </p:pic>
      <p:sp>
        <p:nvSpPr>
          <p:cNvPr id="20" name="Titel 1">
            <a:extLst>
              <a:ext uri="{FF2B5EF4-FFF2-40B4-BE49-F238E27FC236}">
                <a16:creationId xmlns:a16="http://schemas.microsoft.com/office/drawing/2014/main" id="{2E6FEC41-9998-3610-CA25-9A26F739897D}"/>
              </a:ext>
            </a:extLst>
          </p:cNvPr>
          <p:cNvSpPr>
            <a:spLocks noGrp="1"/>
          </p:cNvSpPr>
          <p:nvPr>
            <p:ph type="title"/>
          </p:nvPr>
        </p:nvSpPr>
        <p:spPr>
          <a:xfrm>
            <a:off x="1096422" y="382774"/>
            <a:ext cx="7903909" cy="603704"/>
          </a:xfrm>
        </p:spPr>
        <p:txBody>
          <a:bodyPr>
            <a:noAutofit/>
          </a:bodyPr>
          <a:lstStyle/>
          <a:p>
            <a:r>
              <a:rPr lang="de-DE" dirty="0"/>
              <a:t>Bedeutung des schnellen Kopfrechnens</a:t>
            </a:r>
          </a:p>
        </p:txBody>
      </p:sp>
    </p:spTree>
    <p:extLst>
      <p:ext uri="{BB962C8B-B14F-4D97-AF65-F5344CB8AC3E}">
        <p14:creationId xmlns:p14="http://schemas.microsoft.com/office/powerpoint/2010/main" val="2699555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D024C9C0-E531-4E51-79FF-A4E723CE6FB2}"/>
              </a:ext>
            </a:extLst>
          </p:cNvPr>
          <p:cNvGrpSpPr/>
          <p:nvPr/>
        </p:nvGrpSpPr>
        <p:grpSpPr>
          <a:xfrm>
            <a:off x="6479914" y="2784247"/>
            <a:ext cx="2320034" cy="1635134"/>
            <a:chOff x="6479914" y="2784247"/>
            <a:chExt cx="2320034" cy="1635134"/>
          </a:xfrm>
        </p:grpSpPr>
        <p:pic>
          <p:nvPicPr>
            <p:cNvPr id="9" name="Grafik 8">
              <a:extLst>
                <a:ext uri="{FF2B5EF4-FFF2-40B4-BE49-F238E27FC236}">
                  <a16:creationId xmlns:a16="http://schemas.microsoft.com/office/drawing/2014/main" id="{749BC78E-C042-8222-9464-57024440AF2A}"/>
                </a:ext>
              </a:extLst>
            </p:cNvPr>
            <p:cNvPicPr>
              <a:picLocks noChangeAspect="1"/>
            </p:cNvPicPr>
            <p:nvPr/>
          </p:nvPicPr>
          <p:blipFill>
            <a:blip r:embed="rId3"/>
            <a:stretch>
              <a:fillRect/>
            </a:stretch>
          </p:blipFill>
          <p:spPr>
            <a:xfrm>
              <a:off x="6995179" y="2784247"/>
              <a:ext cx="1289505" cy="1289505"/>
            </a:xfrm>
            <a:prstGeom prst="rect">
              <a:avLst/>
            </a:prstGeom>
          </p:spPr>
        </p:pic>
        <p:sp>
          <p:nvSpPr>
            <p:cNvPr id="10" name="Textfeld 9">
              <a:extLst>
                <a:ext uri="{FF2B5EF4-FFF2-40B4-BE49-F238E27FC236}">
                  <a16:creationId xmlns:a16="http://schemas.microsoft.com/office/drawing/2014/main" id="{F161A3EE-C60D-46A1-5002-0931E1880505}"/>
                </a:ext>
              </a:extLst>
            </p:cNvPr>
            <p:cNvSpPr txBox="1"/>
            <p:nvPr/>
          </p:nvSpPr>
          <p:spPr>
            <a:xfrm>
              <a:off x="6479914" y="4173160"/>
              <a:ext cx="2320034" cy="246221"/>
            </a:xfrm>
            <a:prstGeom prst="rect">
              <a:avLst/>
            </a:prstGeom>
            <a:noFill/>
          </p:spPr>
          <p:txBody>
            <a:bodyPr wrap="square" rtlCol="0">
              <a:spAutoFit/>
            </a:bodyPr>
            <a:lstStyle/>
            <a:p>
              <a:pPr algn="ctr"/>
              <a:r>
                <a:rPr lang="de-DE" sz="1000" b="0" i="0" u="none" strike="noStrike" dirty="0">
                  <a:effectLst/>
                  <a:latin typeface="Arial" panose="020B0604020202020204" pitchFamily="34" charset="0"/>
                  <a:cs typeface="Arial" panose="020B0604020202020204" pitchFamily="34" charset="0"/>
                </a:rPr>
                <a:t>https://pikas.dzlm.de/node/2410</a:t>
              </a:r>
              <a:endParaRPr lang="de-DE" sz="1000" dirty="0">
                <a:latin typeface="Arial" panose="020B0604020202020204" pitchFamily="34" charset="0"/>
                <a:cs typeface="Arial" panose="020B0604020202020204" pitchFamily="34" charset="0"/>
              </a:endParaRPr>
            </a:p>
          </p:txBody>
        </p:sp>
      </p:grpSp>
      <p:pic>
        <p:nvPicPr>
          <p:cNvPr id="8" name="Inhaltsplatzhalter 7">
            <a:extLst>
              <a:ext uri="{FF2B5EF4-FFF2-40B4-BE49-F238E27FC236}">
                <a16:creationId xmlns:a16="http://schemas.microsoft.com/office/drawing/2014/main" id="{1A8311D3-CC42-26AD-9DF4-31B138532050}"/>
              </a:ext>
            </a:extLst>
          </p:cNvPr>
          <p:cNvPicPr>
            <a:picLocks noGrp="1" noChangeAspect="1"/>
          </p:cNvPicPr>
          <p:nvPr>
            <p:ph idx="1"/>
          </p:nvPr>
        </p:nvPicPr>
        <p:blipFill>
          <a:blip r:embed="rId4"/>
          <a:stretch>
            <a:fillRect/>
          </a:stretch>
        </p:blipFill>
        <p:spPr>
          <a:xfrm>
            <a:off x="2826431" y="1100369"/>
            <a:ext cx="3631519" cy="5138535"/>
          </a:xfrm>
          <a:effectLst>
            <a:outerShdw blurRad="63500" sx="102000" sy="102000" algn="ctr" rotWithShape="0">
              <a:prstClr val="black">
                <a:alpha val="40000"/>
              </a:prstClr>
            </a:outerShdw>
          </a:effectLst>
        </p:spPr>
      </p:pic>
      <p:sp>
        <p:nvSpPr>
          <p:cNvPr id="2" name="Titel 1">
            <a:extLst>
              <a:ext uri="{FF2B5EF4-FFF2-40B4-BE49-F238E27FC236}">
                <a16:creationId xmlns:a16="http://schemas.microsoft.com/office/drawing/2014/main" id="{A25764C1-1C73-529A-F267-01A80E6FD4A6}"/>
              </a:ext>
            </a:extLst>
          </p:cNvPr>
          <p:cNvSpPr>
            <a:spLocks noGrp="1"/>
          </p:cNvSpPr>
          <p:nvPr>
            <p:ph type="title"/>
          </p:nvPr>
        </p:nvSpPr>
        <p:spPr>
          <a:xfrm>
            <a:off x="1096424" y="382773"/>
            <a:ext cx="8047576" cy="717595"/>
          </a:xfrm>
        </p:spPr>
        <p:txBody>
          <a:bodyPr>
            <a:noAutofit/>
          </a:bodyPr>
          <a:lstStyle/>
          <a:p>
            <a:r>
              <a:rPr lang="de-DE" sz="2200" dirty="0"/>
              <a:t>Schnelles Kopfrechnen als arithmetische Basiskompetenz</a:t>
            </a:r>
          </a:p>
        </p:txBody>
      </p:sp>
      <p:sp>
        <p:nvSpPr>
          <p:cNvPr id="5" name="Datumsplatzhalter 4">
            <a:extLst>
              <a:ext uri="{FF2B5EF4-FFF2-40B4-BE49-F238E27FC236}">
                <a16:creationId xmlns:a16="http://schemas.microsoft.com/office/drawing/2014/main" id="{C6A703B2-9F00-4EF7-888B-440DCB7C459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49521D4-BE51-4CA3-8A29-7D83744DC97C}"/>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11" name="Abgerundetes Rechteck 10">
            <a:extLst>
              <a:ext uri="{FF2B5EF4-FFF2-40B4-BE49-F238E27FC236}">
                <a16:creationId xmlns:a16="http://schemas.microsoft.com/office/drawing/2014/main" id="{E8C63B49-C19C-0965-554D-13D0EC022212}"/>
              </a:ext>
            </a:extLst>
          </p:cNvPr>
          <p:cNvSpPr/>
          <p:nvPr/>
        </p:nvSpPr>
        <p:spPr>
          <a:xfrm flipH="1">
            <a:off x="4969238" y="1794933"/>
            <a:ext cx="1453304" cy="1227550"/>
          </a:xfrm>
          <a:prstGeom prst="roundRect">
            <a:avLst/>
          </a:prstGeom>
          <a:noFill/>
          <a:ln w="3810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54823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A0CCD951-6C64-FC44-4E5F-6A2B8D2921D6}"/>
              </a:ext>
            </a:extLst>
          </p:cNvPr>
          <p:cNvGrpSpPr/>
          <p:nvPr/>
        </p:nvGrpSpPr>
        <p:grpSpPr>
          <a:xfrm>
            <a:off x="3411983" y="2784247"/>
            <a:ext cx="2320034" cy="1635134"/>
            <a:chOff x="6479914" y="2784247"/>
            <a:chExt cx="2320034" cy="1635134"/>
          </a:xfrm>
        </p:grpSpPr>
        <p:pic>
          <p:nvPicPr>
            <p:cNvPr id="3" name="Grafik 2">
              <a:extLst>
                <a:ext uri="{FF2B5EF4-FFF2-40B4-BE49-F238E27FC236}">
                  <a16:creationId xmlns:a16="http://schemas.microsoft.com/office/drawing/2014/main" id="{9960E560-EE30-5BA1-2108-194F9C6F53AC}"/>
                </a:ext>
              </a:extLst>
            </p:cNvPr>
            <p:cNvPicPr>
              <a:picLocks noChangeAspect="1"/>
            </p:cNvPicPr>
            <p:nvPr/>
          </p:nvPicPr>
          <p:blipFill>
            <a:blip r:embed="rId3"/>
            <a:stretch>
              <a:fillRect/>
            </a:stretch>
          </p:blipFill>
          <p:spPr>
            <a:xfrm>
              <a:off x="6995179" y="2784247"/>
              <a:ext cx="1289505" cy="1289505"/>
            </a:xfrm>
            <a:prstGeom prst="rect">
              <a:avLst/>
            </a:prstGeom>
          </p:spPr>
        </p:pic>
        <p:sp>
          <p:nvSpPr>
            <p:cNvPr id="4" name="Textfeld 3">
              <a:extLst>
                <a:ext uri="{FF2B5EF4-FFF2-40B4-BE49-F238E27FC236}">
                  <a16:creationId xmlns:a16="http://schemas.microsoft.com/office/drawing/2014/main" id="{32004484-CAE4-26D0-3880-C7FA09194CFE}"/>
                </a:ext>
              </a:extLst>
            </p:cNvPr>
            <p:cNvSpPr txBox="1"/>
            <p:nvPr/>
          </p:nvSpPr>
          <p:spPr>
            <a:xfrm>
              <a:off x="6479914" y="4173160"/>
              <a:ext cx="2320034" cy="246221"/>
            </a:xfrm>
            <a:prstGeom prst="rect">
              <a:avLst/>
            </a:prstGeom>
            <a:noFill/>
          </p:spPr>
          <p:txBody>
            <a:bodyPr wrap="square" rtlCol="0">
              <a:spAutoFit/>
            </a:bodyPr>
            <a:lstStyle/>
            <a:p>
              <a:pPr algn="ctr"/>
              <a:r>
                <a:rPr lang="de-DE" sz="1000" b="0" i="0" u="none" strike="noStrike" dirty="0">
                  <a:effectLst/>
                  <a:latin typeface="Arial" panose="020B0604020202020204" pitchFamily="34" charset="0"/>
                  <a:cs typeface="Arial" panose="020B0604020202020204" pitchFamily="34" charset="0"/>
                </a:rPr>
                <a:t>https://pikas.dzlm.de/node/2410</a:t>
              </a:r>
              <a:endParaRPr lang="de-DE" sz="1000" dirty="0">
                <a:latin typeface="Arial" panose="020B0604020202020204" pitchFamily="34" charset="0"/>
                <a:cs typeface="Arial" panose="020B0604020202020204" pitchFamily="34" charset="0"/>
              </a:endParaRPr>
            </a:p>
          </p:txBody>
        </p:sp>
      </p:grpSp>
      <p:sp>
        <p:nvSpPr>
          <p:cNvPr id="5" name="Datumsplatzhalter 4">
            <a:extLst>
              <a:ext uri="{FF2B5EF4-FFF2-40B4-BE49-F238E27FC236}">
                <a16:creationId xmlns:a16="http://schemas.microsoft.com/office/drawing/2014/main" id="{C6A703B2-9F00-4EF7-888B-440DCB7C459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49521D4-BE51-4CA3-8A29-7D83744DC97C}"/>
              </a:ext>
            </a:extLst>
          </p:cNvPr>
          <p:cNvSpPr>
            <a:spLocks noGrp="1"/>
          </p:cNvSpPr>
          <p:nvPr>
            <p:ph type="sldNum" sz="quarter" idx="12"/>
          </p:nvPr>
        </p:nvSpPr>
        <p:spPr/>
        <p:txBody>
          <a:bodyPr/>
          <a:lstStyle/>
          <a:p>
            <a:fld id="{C3752B7C-18A9-864D-BBCB-54A9F41B5594}" type="slidenum">
              <a:rPr lang="de-DE" smtClean="0"/>
              <a:pPr/>
              <a:t>7</a:t>
            </a:fld>
            <a:endParaRPr lang="de-DE" dirty="0"/>
          </a:p>
        </p:txBody>
      </p:sp>
      <p:pic>
        <p:nvPicPr>
          <p:cNvPr id="8" name="Inhaltsplatzhalter 7">
            <a:extLst>
              <a:ext uri="{FF2B5EF4-FFF2-40B4-BE49-F238E27FC236}">
                <a16:creationId xmlns:a16="http://schemas.microsoft.com/office/drawing/2014/main" id="{1A8311D3-CC42-26AD-9DF4-31B138532050}"/>
              </a:ext>
            </a:extLst>
          </p:cNvPr>
          <p:cNvPicPr>
            <a:picLocks noGrp="1" noChangeAspect="1"/>
          </p:cNvPicPr>
          <p:nvPr>
            <p:ph idx="1"/>
          </p:nvPr>
        </p:nvPicPr>
        <p:blipFill rotWithShape="1">
          <a:blip r:embed="rId4"/>
          <a:srcRect l="59255" t="14392" r="1576" b="63323"/>
          <a:stretch/>
        </p:blipFill>
        <p:spPr>
          <a:xfrm>
            <a:off x="1672221" y="1311636"/>
            <a:ext cx="5857911" cy="4716000"/>
          </a:xfrm>
          <a:effectLst>
            <a:outerShdw blurRad="63500" sx="102000" sy="102000" algn="ctr" rotWithShape="0">
              <a:prstClr val="black">
                <a:alpha val="40000"/>
              </a:prstClr>
            </a:outerShdw>
          </a:effectLst>
        </p:spPr>
      </p:pic>
      <p:sp>
        <p:nvSpPr>
          <p:cNvPr id="7" name="Titel 1">
            <a:extLst>
              <a:ext uri="{FF2B5EF4-FFF2-40B4-BE49-F238E27FC236}">
                <a16:creationId xmlns:a16="http://schemas.microsoft.com/office/drawing/2014/main" id="{EE79FA2C-AF91-3EDC-6CD5-5CACCFF7DEF1}"/>
              </a:ext>
            </a:extLst>
          </p:cNvPr>
          <p:cNvSpPr>
            <a:spLocks noGrp="1"/>
          </p:cNvSpPr>
          <p:nvPr>
            <p:ph type="title"/>
          </p:nvPr>
        </p:nvSpPr>
        <p:spPr>
          <a:xfrm>
            <a:off x="1096424" y="382773"/>
            <a:ext cx="8047576" cy="717595"/>
          </a:xfrm>
        </p:spPr>
        <p:txBody>
          <a:bodyPr>
            <a:noAutofit/>
          </a:bodyPr>
          <a:lstStyle/>
          <a:p>
            <a:r>
              <a:rPr lang="de-DE" sz="2200" dirty="0"/>
              <a:t>Schnelles Kopfrechnen als arithmetische Basiskompetenz</a:t>
            </a:r>
          </a:p>
        </p:txBody>
      </p:sp>
    </p:spTree>
    <p:extLst>
      <p:ext uri="{BB962C8B-B14F-4D97-AF65-F5344CB8AC3E}">
        <p14:creationId xmlns:p14="http://schemas.microsoft.com/office/powerpoint/2010/main" val="2706013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a:xfrm>
            <a:off x="1096423" y="1761052"/>
            <a:ext cx="7508562" cy="4418617"/>
          </a:xfrm>
        </p:spPr>
        <p:txBody>
          <a:bodyPr/>
          <a:lstStyle/>
          <a:p>
            <a:pPr marL="285750" indent="-285750" fontAlgn="base">
              <a:buFont typeface="Arial" panose="020B0604020202020204" pitchFamily="34" charset="0"/>
              <a:buChar char="•"/>
            </a:pPr>
            <a:r>
              <a:rPr lang="de-DE" dirty="0"/>
              <a:t>Kinder sollten die Aufgaben des kleinen 1·1 und 1:1 im Verlauf der ersten Grundschuljahre auswendig abrufen können. </a:t>
            </a:r>
          </a:p>
          <a:p>
            <a:pPr marL="285750" indent="-285750" fontAlgn="base">
              <a:buFont typeface="Arial" panose="020B0604020202020204" pitchFamily="34" charset="0"/>
              <a:buChar char="•"/>
            </a:pPr>
            <a:r>
              <a:rPr lang="de-DE" dirty="0"/>
              <a:t>Die Aufgaben sollen jedoch nicht als „Einzelfakten“ gepaukt werden!</a:t>
            </a:r>
          </a:p>
          <a:p>
            <a:pPr marL="285750" indent="-285750" fontAlgn="base">
              <a:buFont typeface="Arial" panose="020B0604020202020204" pitchFamily="34" charset="0"/>
              <a:buChar char="•"/>
            </a:pPr>
            <a:r>
              <a:rPr lang="de-DE" dirty="0"/>
              <a:t>Die Kinder sollen sich die Aufgaben durch das Nutzen von Beziehungen zwischen den Aufgaben erschließen und so nachhaltig verfügbar haben.</a:t>
            </a:r>
          </a:p>
          <a:p>
            <a:pPr marL="285750" indent="-285750" fontAlgn="base">
              <a:buFont typeface="Arial" panose="020B0604020202020204" pitchFamily="34" charset="0"/>
              <a:buChar char="•"/>
            </a:pPr>
            <a:r>
              <a:rPr lang="de-DE" dirty="0"/>
              <a:t>Die Darstellung der Aufgabenbeziehungen mit geeignetem Material ist entscheidend für den Vorstellungsaufbau der Ableitungsstrategien.</a:t>
            </a:r>
          </a:p>
          <a:p>
            <a:pPr fontAlgn="base"/>
            <a:endParaRPr lang="de-DE" sz="1200" dirty="0"/>
          </a:p>
          <a:p>
            <a:pPr algn="r" fontAlgn="base"/>
            <a:endParaRPr lang="de-DE" sz="1200" dirty="0"/>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fld id="{15E16FE2-2B9A-6941-A864-5326D61667C2}" type="datetime6">
              <a:rPr lang="de-DE" smtClean="0"/>
              <a:t>August 24</a:t>
            </a:fld>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10"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Hinweise für den Unterricht</a:t>
            </a:r>
          </a:p>
        </p:txBody>
      </p:sp>
      <p:sp>
        <p:nvSpPr>
          <p:cNvPr id="2" name="Textplatzhalter 2">
            <a:extLst>
              <a:ext uri="{FF2B5EF4-FFF2-40B4-BE49-F238E27FC236}">
                <a16:creationId xmlns:a16="http://schemas.microsoft.com/office/drawing/2014/main" id="{1D7AB25D-A426-FC82-10CF-D8F74CD1D4AA}"/>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WAS IST BEI DER ERARBEITUNG DES 1·1/1:1 ZU BEACHTEN? </a:t>
            </a:r>
          </a:p>
        </p:txBody>
      </p:sp>
    </p:spTree>
    <p:extLst>
      <p:ext uri="{BB962C8B-B14F-4D97-AF65-F5344CB8AC3E}">
        <p14:creationId xmlns:p14="http://schemas.microsoft.com/office/powerpoint/2010/main" val="274801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Einfache Aufgaben thematisieren</a:t>
            </a:r>
          </a:p>
        </p:txBody>
      </p:sp>
      <p:sp>
        <p:nvSpPr>
          <p:cNvPr id="3" name="Textplatzhalter 2"/>
          <p:cNvSpPr>
            <a:spLocks noGrp="1"/>
          </p:cNvSpPr>
          <p:nvPr>
            <p:ph type="body" sz="quarter" idx="13"/>
          </p:nvPr>
        </p:nvSpPr>
        <p:spPr>
          <a:xfrm>
            <a:off x="580260" y="1190826"/>
            <a:ext cx="8323102" cy="445628"/>
          </a:xfrm>
        </p:spPr>
        <p:txBody>
          <a:bodyPr/>
          <a:lstStyle/>
          <a:p>
            <a:r>
              <a:rPr lang="de-DE" dirty="0"/>
              <a:t>„EINFACHE“ AUFGABEN IDENTIFIZIEREN, DARSTELLEN UND DARÜBER SPRECHEN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August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a:t>
            </a:fld>
            <a:endParaRPr lang="de-DE" dirty="0"/>
          </a:p>
        </p:txBody>
      </p:sp>
      <p:grpSp>
        <p:nvGrpSpPr>
          <p:cNvPr id="12" name="Gruppieren 11">
            <a:extLst>
              <a:ext uri="{FF2B5EF4-FFF2-40B4-BE49-F238E27FC236}">
                <a16:creationId xmlns:a16="http://schemas.microsoft.com/office/drawing/2014/main" id="{BE6F7E08-99D3-3A79-F893-C2C7EF470BAA}"/>
              </a:ext>
            </a:extLst>
          </p:cNvPr>
          <p:cNvGrpSpPr>
            <a:grpSpLocks noChangeAspect="1"/>
          </p:cNvGrpSpPr>
          <p:nvPr/>
        </p:nvGrpSpPr>
        <p:grpSpPr>
          <a:xfrm>
            <a:off x="811991" y="1673412"/>
            <a:ext cx="7204835" cy="3643200"/>
            <a:chOff x="814821" y="1498727"/>
            <a:chExt cx="7207950" cy="3644775"/>
          </a:xfrm>
        </p:grpSpPr>
        <p:grpSp>
          <p:nvGrpSpPr>
            <p:cNvPr id="36" name="Gruppieren 35">
              <a:extLst>
                <a:ext uri="{FF2B5EF4-FFF2-40B4-BE49-F238E27FC236}">
                  <a16:creationId xmlns:a16="http://schemas.microsoft.com/office/drawing/2014/main" id="{6CDD0B60-B54A-ED4B-3CCF-3948A27D2436}"/>
                </a:ext>
              </a:extLst>
            </p:cNvPr>
            <p:cNvGrpSpPr>
              <a:grpSpLocks noChangeAspect="1"/>
            </p:cNvGrpSpPr>
            <p:nvPr/>
          </p:nvGrpSpPr>
          <p:grpSpPr>
            <a:xfrm>
              <a:off x="814821" y="1498727"/>
              <a:ext cx="7207950" cy="3644775"/>
              <a:chOff x="1206500" y="1727200"/>
              <a:chExt cx="6731000" cy="3403600"/>
            </a:xfrm>
          </p:grpSpPr>
          <p:pic>
            <p:nvPicPr>
              <p:cNvPr id="37" name="Grafik 36">
                <a:extLst>
                  <a:ext uri="{FF2B5EF4-FFF2-40B4-BE49-F238E27FC236}">
                    <a16:creationId xmlns:a16="http://schemas.microsoft.com/office/drawing/2014/main" id="{4DC24D95-A64A-67DF-6A9F-8A200309C883}"/>
                  </a:ext>
                </a:extLst>
              </p:cNvPr>
              <p:cNvPicPr>
                <a:picLocks noChangeAspect="1"/>
              </p:cNvPicPr>
              <p:nvPr/>
            </p:nvPicPr>
            <p:blipFill>
              <a:blip r:embed="rId3"/>
              <a:stretch>
                <a:fillRect/>
              </a:stretch>
            </p:blipFill>
            <p:spPr>
              <a:xfrm>
                <a:off x="1206500" y="1727200"/>
                <a:ext cx="6731000" cy="3403600"/>
              </a:xfrm>
              <a:prstGeom prst="rect">
                <a:avLst/>
              </a:prstGeom>
            </p:spPr>
          </p:pic>
          <p:sp>
            <p:nvSpPr>
              <p:cNvPr id="38" name="Textfeld 37">
                <a:extLst>
                  <a:ext uri="{FF2B5EF4-FFF2-40B4-BE49-F238E27FC236}">
                    <a16:creationId xmlns:a16="http://schemas.microsoft.com/office/drawing/2014/main" id="{19DA746B-662E-D94A-D934-659CF217F267}"/>
                  </a:ext>
                </a:extLst>
              </p:cNvPr>
              <p:cNvSpPr txBox="1"/>
              <p:nvPr/>
            </p:nvSpPr>
            <p:spPr>
              <a:xfrm>
                <a:off x="4568372" y="2191421"/>
                <a:ext cx="2611935" cy="373635"/>
              </a:xfrm>
              <a:prstGeom prst="rect">
                <a:avLst/>
              </a:prstGeom>
              <a:noFill/>
            </p:spPr>
            <p:txBody>
              <a:bodyPr wrap="square" rtlCol="0">
                <a:spAutoFit/>
              </a:bodyPr>
              <a:lstStyle/>
              <a:p>
                <a:r>
                  <a:rPr lang="de-DE" sz="2000" dirty="0">
                    <a:solidFill>
                      <a:schemeClr val="bg1"/>
                    </a:solidFill>
                    <a:latin typeface="Comic Sans MS" panose="030F0902030302020204" pitchFamily="66" charset="0"/>
                  </a:rPr>
                  <a:t>schwierige Aufgaben</a:t>
                </a:r>
              </a:p>
            </p:txBody>
          </p:sp>
          <p:sp>
            <p:nvSpPr>
              <p:cNvPr id="39" name="Textfeld 38">
                <a:extLst>
                  <a:ext uri="{FF2B5EF4-FFF2-40B4-BE49-F238E27FC236}">
                    <a16:creationId xmlns:a16="http://schemas.microsoft.com/office/drawing/2014/main" id="{7D809CCC-8DC7-F003-EA68-B39D050B0F87}"/>
                  </a:ext>
                </a:extLst>
              </p:cNvPr>
              <p:cNvSpPr txBox="1"/>
              <p:nvPr/>
            </p:nvSpPr>
            <p:spPr>
              <a:xfrm>
                <a:off x="2110180" y="2169441"/>
                <a:ext cx="2611947" cy="373635"/>
              </a:xfrm>
              <a:prstGeom prst="rect">
                <a:avLst/>
              </a:prstGeom>
              <a:noFill/>
            </p:spPr>
            <p:txBody>
              <a:bodyPr wrap="square" rtlCol="0">
                <a:spAutoFit/>
              </a:bodyPr>
              <a:lstStyle/>
              <a:p>
                <a:r>
                  <a:rPr lang="de-DE" sz="2000" dirty="0">
                    <a:solidFill>
                      <a:schemeClr val="bg1"/>
                    </a:solidFill>
                    <a:latin typeface="Comic Sans MS" panose="030F0902030302020204" pitchFamily="66" charset="0"/>
                  </a:rPr>
                  <a:t>einfache Aufgaben</a:t>
                </a:r>
              </a:p>
            </p:txBody>
          </p:sp>
          <p:cxnSp>
            <p:nvCxnSpPr>
              <p:cNvPr id="40" name="Gerade Verbindung 39">
                <a:extLst>
                  <a:ext uri="{FF2B5EF4-FFF2-40B4-BE49-F238E27FC236}">
                    <a16:creationId xmlns:a16="http://schemas.microsoft.com/office/drawing/2014/main" id="{2A5FCB04-C245-66D8-970D-6920D1C9A192}"/>
                  </a:ext>
                </a:extLst>
              </p:cNvPr>
              <p:cNvCxnSpPr/>
              <p:nvPr/>
            </p:nvCxnSpPr>
            <p:spPr>
              <a:xfrm>
                <a:off x="4572000" y="2217374"/>
                <a:ext cx="0" cy="20887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A11E4946-DA41-5EB2-E3ED-2AEEC7D80B8D}"/>
                  </a:ext>
                </a:extLst>
              </p:cNvPr>
              <p:cNvCxnSpPr>
                <a:cxnSpLocks/>
              </p:cNvCxnSpPr>
              <p:nvPr/>
            </p:nvCxnSpPr>
            <p:spPr>
              <a:xfrm>
                <a:off x="2003898" y="2586706"/>
                <a:ext cx="510377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Textfeld 28"/>
            <p:cNvSpPr txBox="1"/>
            <p:nvPr/>
          </p:nvSpPr>
          <p:spPr>
            <a:xfrm>
              <a:off x="4092395" y="4047173"/>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3 ∙ 4</a:t>
              </a:r>
            </a:p>
          </p:txBody>
        </p:sp>
        <p:pic>
          <p:nvPicPr>
            <p:cNvPr id="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3369" y="4194306"/>
              <a:ext cx="656860" cy="94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pieren 7">
              <a:extLst>
                <a:ext uri="{FF2B5EF4-FFF2-40B4-BE49-F238E27FC236}">
                  <a16:creationId xmlns:a16="http://schemas.microsoft.com/office/drawing/2014/main" id="{10BE3655-4684-24B0-3226-D6DA86F6772F}"/>
                </a:ext>
              </a:extLst>
            </p:cNvPr>
            <p:cNvGrpSpPr/>
            <p:nvPr/>
          </p:nvGrpSpPr>
          <p:grpSpPr>
            <a:xfrm>
              <a:off x="2211383" y="2504295"/>
              <a:ext cx="1303428" cy="1818544"/>
              <a:chOff x="5631686" y="2575008"/>
              <a:chExt cx="1303428" cy="1818544"/>
            </a:xfrm>
          </p:grpSpPr>
          <p:sp>
            <p:nvSpPr>
              <p:cNvPr id="23" name="Textfeld 22"/>
              <p:cNvSpPr txBox="1"/>
              <p:nvPr/>
            </p:nvSpPr>
            <p:spPr>
              <a:xfrm>
                <a:off x="5663861" y="2575008"/>
                <a:ext cx="820454"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2 ∙ 3</a:t>
                </a:r>
              </a:p>
            </p:txBody>
          </p:sp>
          <p:sp>
            <p:nvSpPr>
              <p:cNvPr id="25" name="Textfeld 24"/>
              <p:cNvSpPr txBox="1"/>
              <p:nvPr/>
            </p:nvSpPr>
            <p:spPr>
              <a:xfrm>
                <a:off x="6101091" y="3087082"/>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10 ∙ 9</a:t>
                </a:r>
              </a:p>
            </p:txBody>
          </p:sp>
          <p:sp>
            <p:nvSpPr>
              <p:cNvPr id="24" name="Textfeld 23"/>
              <p:cNvSpPr txBox="1"/>
              <p:nvPr/>
            </p:nvSpPr>
            <p:spPr>
              <a:xfrm>
                <a:off x="5722342" y="3556268"/>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1 ∙ 7</a:t>
                </a:r>
              </a:p>
            </p:txBody>
          </p:sp>
          <p:sp>
            <p:nvSpPr>
              <p:cNvPr id="26" name="Textfeld 25"/>
              <p:cNvSpPr txBox="1"/>
              <p:nvPr/>
            </p:nvSpPr>
            <p:spPr>
              <a:xfrm>
                <a:off x="5631686" y="4054998"/>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5 ∙ 4</a:t>
                </a:r>
              </a:p>
            </p:txBody>
          </p:sp>
        </p:grpSp>
        <p:grpSp>
          <p:nvGrpSpPr>
            <p:cNvPr id="7" name="Gruppieren 6">
              <a:extLst>
                <a:ext uri="{FF2B5EF4-FFF2-40B4-BE49-F238E27FC236}">
                  <a16:creationId xmlns:a16="http://schemas.microsoft.com/office/drawing/2014/main" id="{874F606A-11C7-4ECB-FEFB-DA3CB4462049}"/>
                </a:ext>
              </a:extLst>
            </p:cNvPr>
            <p:cNvGrpSpPr/>
            <p:nvPr/>
          </p:nvGrpSpPr>
          <p:grpSpPr>
            <a:xfrm>
              <a:off x="5573965" y="2723835"/>
              <a:ext cx="876625" cy="1199450"/>
              <a:chOff x="2147506" y="2777983"/>
              <a:chExt cx="876625" cy="1199450"/>
            </a:xfrm>
          </p:grpSpPr>
          <p:sp>
            <p:nvSpPr>
              <p:cNvPr id="27" name="Textfeld 26"/>
              <p:cNvSpPr txBox="1"/>
              <p:nvPr/>
            </p:nvSpPr>
            <p:spPr>
              <a:xfrm>
                <a:off x="2178755" y="2777983"/>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6 ∙ 7</a:t>
                </a:r>
              </a:p>
            </p:txBody>
          </p:sp>
          <p:sp>
            <p:nvSpPr>
              <p:cNvPr id="28" name="Textfeld 27"/>
              <p:cNvSpPr txBox="1"/>
              <p:nvPr/>
            </p:nvSpPr>
            <p:spPr>
              <a:xfrm>
                <a:off x="2147506" y="3199629"/>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8 ∙ 9</a:t>
                </a:r>
              </a:p>
            </p:txBody>
          </p:sp>
          <p:sp>
            <p:nvSpPr>
              <p:cNvPr id="34" name="Textfeld 33"/>
              <p:cNvSpPr txBox="1"/>
              <p:nvPr/>
            </p:nvSpPr>
            <p:spPr>
              <a:xfrm>
                <a:off x="2190108" y="3638879"/>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4 ∙ 8</a:t>
                </a:r>
              </a:p>
            </p:txBody>
          </p:sp>
        </p:grpSp>
      </p:grpSp>
      <p:sp>
        <p:nvSpPr>
          <p:cNvPr id="10" name="Textfeld 9">
            <a:extLst>
              <a:ext uri="{FF2B5EF4-FFF2-40B4-BE49-F238E27FC236}">
                <a16:creationId xmlns:a16="http://schemas.microsoft.com/office/drawing/2014/main" id="{A26D7D49-1875-8FFE-AA5D-3D37C8B0F99A}"/>
              </a:ext>
            </a:extLst>
          </p:cNvPr>
          <p:cNvSpPr txBox="1"/>
          <p:nvPr/>
        </p:nvSpPr>
        <p:spPr>
          <a:xfrm>
            <a:off x="6307892" y="4931171"/>
            <a:ext cx="1652511" cy="230832"/>
          </a:xfrm>
          <a:prstGeom prst="rect">
            <a:avLst/>
          </a:prstGeom>
          <a:noFill/>
        </p:spPr>
        <p:txBody>
          <a:bodyPr wrap="square">
            <a:spAutoFit/>
          </a:bodyPr>
          <a:lstStyle/>
          <a:p>
            <a:pPr algn="r"/>
            <a:r>
              <a:rPr lang="de-DE" sz="900" dirty="0">
                <a:latin typeface="Arial" panose="020B0604020202020204" pitchFamily="34" charset="0"/>
                <a:cs typeface="Arial" panose="020B0604020202020204" pitchFamily="34" charset="0"/>
              </a:rPr>
              <a:t>(eigene Abbildung PIKAS)</a:t>
            </a:r>
          </a:p>
        </p:txBody>
      </p:sp>
      <p:sp>
        <p:nvSpPr>
          <p:cNvPr id="13" name="Abgerundete rechteckige Legende 12">
            <a:extLst>
              <a:ext uri="{FF2B5EF4-FFF2-40B4-BE49-F238E27FC236}">
                <a16:creationId xmlns:a16="http://schemas.microsoft.com/office/drawing/2014/main" id="{97114FAE-601E-C3C6-0A44-A83111939F85}"/>
              </a:ext>
            </a:extLst>
          </p:cNvPr>
          <p:cNvSpPr/>
          <p:nvPr/>
        </p:nvSpPr>
        <p:spPr>
          <a:xfrm>
            <a:off x="6152606" y="5298951"/>
            <a:ext cx="2853504" cy="632295"/>
          </a:xfrm>
          <a:prstGeom prst="wedgeRoundRectCallout">
            <a:avLst>
              <a:gd name="adj1" fmla="val -62563"/>
              <a:gd name="adj2" fmla="val 93202"/>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Warum findest du die Aufgabe einfach?</a:t>
            </a:r>
          </a:p>
        </p:txBody>
      </p:sp>
      <p:sp>
        <p:nvSpPr>
          <p:cNvPr id="16" name="Abgerundete rechteckige Legende 15">
            <a:extLst>
              <a:ext uri="{FF2B5EF4-FFF2-40B4-BE49-F238E27FC236}">
                <a16:creationId xmlns:a16="http://schemas.microsoft.com/office/drawing/2014/main" id="{BBB9C11D-0EE3-368B-C4FC-5B8D8750B8B1}"/>
              </a:ext>
            </a:extLst>
          </p:cNvPr>
          <p:cNvSpPr/>
          <p:nvPr/>
        </p:nvSpPr>
        <p:spPr>
          <a:xfrm>
            <a:off x="148537" y="5006634"/>
            <a:ext cx="2708963" cy="713360"/>
          </a:xfrm>
          <a:prstGeom prst="wedgeRoundRectCallout">
            <a:avLst>
              <a:gd name="adj1" fmla="val 57291"/>
              <a:gd name="adj2" fmla="val 151548"/>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Ist das für dich eine einfache oder schwierige Aufgabe?</a:t>
            </a:r>
          </a:p>
        </p:txBody>
      </p:sp>
      <p:sp>
        <p:nvSpPr>
          <p:cNvPr id="17" name="Abgerundete rechteckige Legende 16">
            <a:extLst>
              <a:ext uri="{FF2B5EF4-FFF2-40B4-BE49-F238E27FC236}">
                <a16:creationId xmlns:a16="http://schemas.microsoft.com/office/drawing/2014/main" id="{96E8833B-B4E1-886A-F76A-7A2D4B033873}"/>
              </a:ext>
            </a:extLst>
          </p:cNvPr>
          <p:cNvSpPr/>
          <p:nvPr/>
        </p:nvSpPr>
        <p:spPr>
          <a:xfrm>
            <a:off x="3479138" y="5427031"/>
            <a:ext cx="2244077" cy="713361"/>
          </a:xfrm>
          <a:prstGeom prst="wedgeRoundRectCallout">
            <a:avLst>
              <a:gd name="adj1" fmla="val -70543"/>
              <a:gd name="adj2" fmla="val 59800"/>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t>
            </a:r>
          </a:p>
        </p:txBody>
      </p:sp>
    </p:spTree>
    <p:extLst>
      <p:ext uri="{BB962C8B-B14F-4D97-AF65-F5344CB8AC3E}">
        <p14:creationId xmlns:p14="http://schemas.microsoft.com/office/powerpoint/2010/main" val="277055697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2534</Words>
  <Application>Microsoft Macintosh PowerPoint</Application>
  <PresentationFormat>Bildschirmpräsentation (4:3)</PresentationFormat>
  <Paragraphs>250</Paragraphs>
  <Slides>20</Slides>
  <Notes>17</Notes>
  <HiddenSlides>2</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20</vt:i4>
      </vt:variant>
    </vt:vector>
  </HeadingPairs>
  <TitlesOfParts>
    <vt:vector size="29" baseType="lpstr">
      <vt:lpstr>ＭＳ Ｐゴシック</vt:lpstr>
      <vt:lpstr>Arial</vt:lpstr>
      <vt:lpstr>Calibri</vt:lpstr>
      <vt:lpstr>Cambria Math</vt:lpstr>
      <vt:lpstr>Comic Sans MS</vt:lpstr>
      <vt:lpstr>Helvetica</vt:lpstr>
      <vt:lpstr>Open Sans</vt:lpstr>
      <vt:lpstr>OpenSans-Regular</vt:lpstr>
      <vt:lpstr>Office</vt:lpstr>
      <vt:lpstr>Nicht zählendes Rechnen: 1∙1 und 1:1</vt:lpstr>
      <vt:lpstr>PowerPoint-Präsentation</vt:lpstr>
      <vt:lpstr>PowerPoint-Präsentation</vt:lpstr>
      <vt:lpstr>Schwierigkeiten beim schnellen Kopfrechnen</vt:lpstr>
      <vt:lpstr>Bedeutung des schnellen Kopfrechnens</vt:lpstr>
      <vt:lpstr>Schnelles Kopfrechnen als arithmetische Basiskompetenz</vt:lpstr>
      <vt:lpstr>Schnelles Kopfrechnen als arithmetische Basiskompetenz</vt:lpstr>
      <vt:lpstr>Hinweise für den Unterricht</vt:lpstr>
      <vt:lpstr>Einfache Aufgaben thematisieren</vt:lpstr>
      <vt:lpstr>Ableitungsstrategien nutzen</vt:lpstr>
      <vt:lpstr>Basisfakten abrufen</vt:lpstr>
      <vt:lpstr>PowerPoint-Präsentation</vt:lpstr>
      <vt:lpstr>Probiert es aus!</vt:lpstr>
      <vt:lpstr>Weitere Hinweise</vt:lpstr>
      <vt:lpstr>PowerPoint-Präsentation</vt:lpstr>
      <vt:lpstr>PowerPoint-Präsentation</vt:lpstr>
      <vt:lpstr>PowerPoint-Präsentation</vt:lpstr>
      <vt:lpstr>PowerPoint-Präsentation</vt:lpstr>
      <vt:lpstr>Literatur</vt:lpstr>
      <vt:lpstr>Literatur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subject/>
  <dc:creator>Karoline Mosen</dc:creator>
  <cp:keywords/>
  <dc:description/>
  <cp:lastModifiedBy>Rene Schlüter</cp:lastModifiedBy>
  <cp:revision>480</cp:revision>
  <dcterms:created xsi:type="dcterms:W3CDTF">2021-10-04T08:50:15Z</dcterms:created>
  <dcterms:modified xsi:type="dcterms:W3CDTF">2024-08-22T10:21:40Z</dcterms:modified>
  <cp:category/>
</cp:coreProperties>
</file>