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1"/>
  </p:sldMasterIdLst>
  <p:notesMasterIdLst>
    <p:notesMasterId r:id="rId23"/>
  </p:notesMasterIdLst>
  <p:handoutMasterIdLst>
    <p:handoutMasterId r:id="rId24"/>
  </p:handoutMasterIdLst>
  <p:sldIdLst>
    <p:sldId id="307" r:id="rId2"/>
    <p:sldId id="257" r:id="rId3"/>
    <p:sldId id="258" r:id="rId4"/>
    <p:sldId id="3274" r:id="rId5"/>
    <p:sldId id="3283" r:id="rId6"/>
    <p:sldId id="3184" r:id="rId7"/>
    <p:sldId id="3258" r:id="rId8"/>
    <p:sldId id="3275" r:id="rId9"/>
    <p:sldId id="3256" r:id="rId10"/>
    <p:sldId id="3278" r:id="rId11"/>
    <p:sldId id="3255" r:id="rId12"/>
    <p:sldId id="3261" r:id="rId13"/>
    <p:sldId id="3277" r:id="rId14"/>
    <p:sldId id="3276" r:id="rId15"/>
    <p:sldId id="3279" r:id="rId16"/>
    <p:sldId id="3280" r:id="rId17"/>
    <p:sldId id="324" r:id="rId18"/>
    <p:sldId id="2741" r:id="rId19"/>
    <p:sldId id="1394" r:id="rId20"/>
    <p:sldId id="1395" r:id="rId21"/>
    <p:sldId id="139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D149AB-EFBE-516B-81B8-23B2300DA0D5}" name="sarah.jaworek90@outlook.de" initials="s" userId="2dedb5dd66350b84" providerId="Windows Live"/>
  <p188:author id="{22D257D8-A34A-09AE-A8B5-2E1D0356EE3E}" name="Elena Zannetin" initials="EZ" userId="Elena Zannetin" providerId="None"/>
  <p188:author id="{2C00CCF2-0248-07B6-1C37-13B3A9817903}" name="Eva Mehren" initials="EM" userId="Eva Mehre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ulia Westerhaus" initials="JW" lastIdx="83" clrIdx="6"/>
  <p:cmAuthor id="1" name="Maren Laferi" initials="ML" lastIdx="75" clrIdx="0"/>
  <p:cmAuthor id="8" name="Eva Mehren" initials="EM" lastIdx="88" clrIdx="7">
    <p:extLst>
      <p:ext uri="{19B8F6BF-5375-455C-9EA6-DF929625EA0E}">
        <p15:presenceInfo xmlns:p15="http://schemas.microsoft.com/office/powerpoint/2012/main" userId="Eva Mehren" providerId="None"/>
      </p:ext>
    </p:extLst>
  </p:cmAuthor>
  <p:cmAuthor id="2" name="Nina Glasmeyer" initials="NG" lastIdx="65" clrIdx="1"/>
  <p:cmAuthor id="9" name="Microsoft Office User" initials="Office" lastIdx="1" clrIdx="8">
    <p:extLst>
      <p:ext uri="{19B8F6BF-5375-455C-9EA6-DF929625EA0E}">
        <p15:presenceInfo xmlns:p15="http://schemas.microsoft.com/office/powerpoint/2012/main" userId="Microsoft Office User" providerId="None"/>
      </p:ext>
    </p:extLst>
  </p:cmAuthor>
  <p:cmAuthor id="3" name="Elena Zannetin" initials="MOU" lastIdx="74" clrIdx="2"/>
  <p:cmAuthor id="10" name="Elena Zannetin" initials="EZ" lastIdx="6" clrIdx="9">
    <p:extLst>
      <p:ext uri="{19B8F6BF-5375-455C-9EA6-DF929625EA0E}">
        <p15:presenceInfo xmlns:p15="http://schemas.microsoft.com/office/powerpoint/2012/main" userId="Elena Zannetin" providerId="None"/>
      </p:ext>
    </p:extLst>
  </p:cmAuthor>
  <p:cmAuthor id="4" name="Janina" initials="J" lastIdx="3" clrIdx="3"/>
  <p:cmAuthor id="5" name="Rene Schlüter" initials="RS" lastIdx="134" clrIdx="4"/>
  <p:cmAuthor id="6" name="Ben Weiß" initials="BW" lastIdx="9"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D87"/>
    <a:srgbClr val="FF2F92"/>
    <a:srgbClr val="E6F4F6"/>
    <a:srgbClr val="96B6BD"/>
    <a:srgbClr val="95B6BD"/>
    <a:srgbClr val="A6161A"/>
    <a:srgbClr val="3126B4"/>
    <a:srgbClr val="D9E7E8"/>
    <a:srgbClr val="F3F9FC"/>
    <a:srgbClr val="E6F3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37" autoAdjust="0"/>
    <p:restoredTop sz="65182" autoAdjust="0"/>
  </p:normalViewPr>
  <p:slideViewPr>
    <p:cSldViewPr snapToGrid="0" snapToObjects="1">
      <p:cViewPr varScale="1">
        <p:scale>
          <a:sx n="61" d="100"/>
          <a:sy n="61" d="100"/>
        </p:scale>
        <p:origin x="2784" y="192"/>
      </p:cViewPr>
      <p:guideLst>
        <p:guide orient="horz" pos="2160"/>
        <p:guide pos="2880"/>
      </p:guideLst>
    </p:cSldViewPr>
  </p:slideViewPr>
  <p:outlineViewPr>
    <p:cViewPr>
      <p:scale>
        <a:sx n="33" d="100"/>
        <a:sy n="33" d="100"/>
      </p:scale>
      <p:origin x="16" y="0"/>
    </p:cViewPr>
  </p:outlineViewPr>
  <p:notesTextViewPr>
    <p:cViewPr>
      <p:scale>
        <a:sx n="110" d="100"/>
        <a:sy n="110" d="100"/>
      </p:scale>
      <p:origin x="0" y="0"/>
    </p:cViewPr>
  </p:notesTextViewPr>
  <p:sorterViewPr>
    <p:cViewPr>
      <p:scale>
        <a:sx n="80" d="100"/>
        <a:sy n="80" d="100"/>
      </p:scale>
      <p:origin x="0" y="0"/>
    </p:cViewPr>
  </p:sorterViewPr>
  <p:notesViewPr>
    <p:cSldViewPr snapToGrid="0" snapToObjects="1">
      <p:cViewPr varScale="1">
        <p:scale>
          <a:sx n="52" d="100"/>
          <a:sy n="52" d="100"/>
        </p:scale>
        <p:origin x="-2716" y="-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22.08.24</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22.08.24</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Dieses Transfermaterial ist im Kontext der Veranstaltungsreihe „Arithmetische Basiskompetenzen sichern – Rechenschwierigkeiten vermeiden“ der Fachoffensive Mathematik NRW entstanden. Es dient als Möglichkeit, die in dem 4. Modul der Veranstaltungsreihe zum Thema „Nicht zählendes Rechnen: 1+1 und 1-1“ transportierten Hintergrundinformationen und dargestellten Materialien in einer kurzen Version im Kontext z. B. der fachbezogenen Arbeit an den Schulen zu nutzen, um diese dem Kollegium zugänglich zu machen und eine Möglichkeit aufzuzeigen, die Inhalte im Unterricht umzusetzen.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a:t>
            </a:fld>
            <a:endParaRPr lang="de-DE"/>
          </a:p>
        </p:txBody>
      </p:sp>
    </p:spTree>
    <p:extLst>
      <p:ext uri="{BB962C8B-B14F-4D97-AF65-F5344CB8AC3E}">
        <p14:creationId xmlns:p14="http://schemas.microsoft.com/office/powerpoint/2010/main" val="2661262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de-DE" dirty="0"/>
              <a:t>Aufbauend auf der Identifikation von einfachen und schwierigen Plusaufgaben können Aufgabenbeziehungen erarbeitet werden, wobei Kinder Ableitungsstrategien erkennen. Dafür eignet sich beispielsweise die Aktivität auf dieser Folie: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just" defTabSz="914400" rtl="0" eaLnBrk="1" fontAlgn="auto" latinLnBrk="0" hangingPunct="1">
              <a:lnSpc>
                <a:spcPct val="100000"/>
              </a:lnSpc>
              <a:spcBef>
                <a:spcPts val="0"/>
              </a:spcBef>
              <a:spcAft>
                <a:spcPts val="0"/>
              </a:spcAft>
              <a:buClrTx/>
              <a:buSzTx/>
              <a:buFontTx/>
              <a:buNone/>
              <a:tabLst/>
              <a:defRPr/>
            </a:pPr>
            <a:r>
              <a:rPr lang="de-DE" dirty="0"/>
              <a:t>Die Kinder bekommen Plättchen, mit denen sie flexibel verschiedene Aufgaben und Aufgabenbeziehungen darstellen können. Im ersten Schritt sollte die Lehrkraft gemeinsam mit den Kindern schwierige Aufgaben legen. Innerhalb der schwierigen Aufgabe können dann einfache Aufgaben identifiziert werden (beispielsweise in 6 + 5 die 5 + 5), um das Nutzen einfacher Aufgaben zum Lösen schwieriger Aufgaben anzubahnen. Wichtig ist hierbei immer wieder die ursprüngliche Aufgabe einzubeziehen. So werden schrittweise Aufgabenbeziehungen deutlich gemacht.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just" defTabSz="914400" rtl="0" eaLnBrk="1" fontAlgn="auto" latinLnBrk="0" hangingPunct="1">
              <a:lnSpc>
                <a:spcPct val="100000"/>
              </a:lnSpc>
              <a:spcBef>
                <a:spcPts val="0"/>
              </a:spcBef>
              <a:spcAft>
                <a:spcPts val="0"/>
              </a:spcAft>
              <a:buClrTx/>
              <a:buSzTx/>
              <a:buFontTx/>
              <a:buNone/>
              <a:tabLst/>
              <a:defRPr/>
            </a:pPr>
            <a:r>
              <a:rPr lang="de-DE" dirty="0"/>
              <a:t>Im nächsten Schritt kann die Lehrkraft bspw. Alex und seine Tischnachbarin bei der Bearbeitung der Nachbaraufgaben (nur das hier genutzte Beispiel) mit gezielten Impulsen anregen, </a:t>
            </a:r>
            <a:r>
              <a:rPr lang="de-DE" baseline="0" dirty="0"/>
              <a:t>mit der für sie einfach zu lösenden Aufgabe zu beginnen und die anderen Aufgaben davon ausgehend abzuleiten. Zusätzlich werden sie ermuntert, über die Zahlbeziehungen nachzudenken und ihre Vorgehensweise zu begründen. Weitere Aufgaben sollen natürlich ohne das erneute Hinweisen der Lehrkraft gelöst werden. Durch das Legen der Aufgabe und das Begründen der Vorgehensweise wird sich Alex die Aufgaben zunehmend mental vorstellen können. </a:t>
            </a:r>
            <a:endParaRPr lang="de-DE"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just" defTabSz="914400" rtl="0" eaLnBrk="1" fontAlgn="auto" latinLnBrk="0" hangingPunct="1">
              <a:lnSpc>
                <a:spcPct val="100000"/>
              </a:lnSpc>
              <a:spcBef>
                <a:spcPts val="0"/>
              </a:spcBef>
              <a:spcAft>
                <a:spcPts val="0"/>
              </a:spcAft>
              <a:buClrTx/>
              <a:buSzTx/>
              <a:buFontTx/>
              <a:buNone/>
              <a:tabLst/>
              <a:defRPr/>
            </a:pPr>
            <a:r>
              <a:rPr lang="de-DE" dirty="0"/>
              <a:t>Wichtig ist in diesem Zusammenhang, dass es drei Ableitungsstrategien (Zerlegen eines Summanden, Hilfsaufgabe nutzen, Zerlegen beider Summanden) im Kontext von Additionsaufgaben gibt. Wir zeigen die Aktivitäten an der Ableitungsstrategie Hilfsaufgabe. Sie sind allerdings auch auf die anderen beiden Ableitungsstrategien übertragbar bzw. anpassbar. </a:t>
            </a:r>
            <a:endParaRPr lang="de-DE" baseline="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just" defTabSz="914400" rtl="0" eaLnBrk="1" fontAlgn="auto" latinLnBrk="0" hangingPunct="1">
              <a:lnSpc>
                <a:spcPct val="100000"/>
              </a:lnSpc>
              <a:spcBef>
                <a:spcPts val="0"/>
              </a:spcBef>
              <a:spcAft>
                <a:spcPts val="0"/>
              </a:spcAft>
              <a:buClrTx/>
              <a:buSzTx/>
              <a:buFontTx/>
              <a:buNone/>
              <a:tabLst/>
              <a:defRPr/>
            </a:pPr>
            <a:r>
              <a:rPr lang="de-DE" i="1" dirty="0"/>
              <a:t>Diese Beispielaufgabe bezieht sich auf die Kernbotschaft „Lernende brauchen Gelegenheiten, Ableitungsstrategien zunächst mit Hilfe von Material zu entdecken und darzustellen sowie sich diese zunehmen mental vorzustellen.“ aus dem Modul “Nicht-zählendes Rechnen: 1+1 und 1-1“.</a:t>
            </a:r>
          </a:p>
          <a:p>
            <a:pPr algn="just"/>
            <a:endParaRPr lang="de-DE" baseline="0" dirty="0"/>
          </a:p>
          <a:p>
            <a:endParaRPr lang="de-DE" baseline="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4152746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de-DE" b="0" i="0" u="none" strike="noStrike" dirty="0">
                <a:solidFill>
                  <a:srgbClr val="222222"/>
                </a:solidFill>
                <a:effectLst/>
                <a:latin typeface="Open Sans" panose="020B0606030504020204" pitchFamily="34" charset="0"/>
              </a:rPr>
              <a:t>Nachdem Kinder Ableitungsstrategien zum Lösen schwieriger Aufgaben kennengelernt haben, benötigen sie Aktivitäten, in denen sie zum Verinnerlichen der Ableitungsstrategien und zum Automatisieren erster 1+1 – Aufgaben angeregt werden.</a:t>
            </a:r>
          </a:p>
          <a:p>
            <a:pPr algn="l" fontAlgn="base"/>
            <a:endParaRPr lang="de-DE" b="0" i="0" u="none" strike="noStrike" dirty="0">
              <a:solidFill>
                <a:srgbClr val="222222"/>
              </a:solidFill>
              <a:effectLst/>
              <a:latin typeface="Open Sans" panose="020B0606030504020204" pitchFamily="34" charset="0"/>
            </a:endParaRPr>
          </a:p>
          <a:p>
            <a:pPr algn="l" fontAlgn="base"/>
            <a:r>
              <a:rPr lang="de-DE" b="0" i="0" u="none" strike="noStrike" dirty="0">
                <a:solidFill>
                  <a:srgbClr val="222222"/>
                </a:solidFill>
                <a:effectLst/>
                <a:latin typeface="Open Sans" panose="020B0606030504020204" pitchFamily="34" charset="0"/>
              </a:rPr>
              <a:t>Bei dieser Übung werden Aufgabenbeziehungen genutzt, indem einfache Aufgaben zum Lösen von schwierigen Aufgaben herangezogen werden. Durch dieses beziehungsreiche Üben haben Kinder, wie Alex, außerdem Gelegenheit, die Ergebnisse der Kernaufgaben nach und nach zu verinnerlichen. Um den Kindern dabei zu helfen, die Beziehungen zwischen Kernaufgaben und Nicht-Kernaufgaben zu durchdringen, sollten bei Bedarf immer wieder passende Fragen gestellt bzw. Impulse gesetzt werden. </a:t>
            </a:r>
          </a:p>
          <a:p>
            <a:pPr algn="l" fontAlgn="base"/>
            <a:endParaRPr lang="de-DE" b="0" i="0" u="none" strike="noStrike" dirty="0">
              <a:solidFill>
                <a:srgbClr val="222222"/>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Diese Beispielaufgabe bezieht sich auf die Kernbotschaft „</a:t>
            </a:r>
            <a:r>
              <a:rPr lang="de-DE" sz="1200" b="0" i="1" dirty="0">
                <a:effectLst/>
                <a:latin typeface="Calibri" panose="020F0502020204030204" pitchFamily="34" charset="0"/>
              </a:rPr>
              <a:t>Lernende brauchen Gelegenheiten, Ableitungsstrategien wiederholt abzurufen und zu sichern.“ </a:t>
            </a:r>
            <a:r>
              <a:rPr lang="de-DE" i="1" dirty="0"/>
              <a:t>aus dem Modul “Nicht-zählendes Rechnen: 1+1 und 1-1“.</a:t>
            </a:r>
          </a:p>
          <a:p>
            <a:endParaRPr lang="de-DE" baseline="0"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172982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de-DE" dirty="0">
                <a:solidFill>
                  <a:srgbClr val="FFFFFF"/>
                </a:solidFill>
                <a:effectLst/>
                <a:latin typeface="Helvetica" pitchFamily="2" charset="0"/>
              </a:rPr>
              <a:t>Der Problemaufriss zu Beginn sowie die sich anknüpfenden Ausführungen für einen möglichen Lernweg sollte zeigen</a:t>
            </a:r>
            <a:r>
              <a:rPr lang="de-DE" b="0" i="0" u="none" strike="noStrike" dirty="0">
                <a:solidFill>
                  <a:srgbClr val="222222"/>
                </a:solidFill>
                <a:effectLst/>
                <a:latin typeface="Open Sans" panose="020B0606030504020204" pitchFamily="34" charset="0"/>
              </a:rPr>
              <a:t>: Die Verwendung von einfachen Aufgaben zum Ableiten der Lösung schwieriger Plusaufgaben spielt eine zentrale Rolle für die Förderung der Geläufigkeit beim schnellen Kopfrechnen.</a:t>
            </a:r>
          </a:p>
          <a:p>
            <a:pPr algn="l" fontAlgn="base"/>
            <a:r>
              <a:rPr lang="de-DE" b="0" i="0" u="none" strike="noStrike" dirty="0">
                <a:solidFill>
                  <a:srgbClr val="222222"/>
                </a:solidFill>
                <a:effectLst/>
                <a:latin typeface="Open Sans" panose="020B0606030504020204" pitchFamily="34" charset="0"/>
              </a:rPr>
              <a:t>Aus diesem Grund bietet es sich an das Herleiten von Aufgabenbeziehungen mit Hilfe von Material und damit die Nutzung einfacher Plusaufgaben beim lösen schwieriger Plusaufgaben im Unterricht zu erproben.</a:t>
            </a:r>
          </a:p>
          <a:p>
            <a:pPr algn="l" fontAlgn="base"/>
            <a:endParaRPr lang="de-DE" b="0" i="0" u="none" strike="noStrike" dirty="0">
              <a:solidFill>
                <a:srgbClr val="222222"/>
              </a:solidFill>
              <a:effectLst/>
              <a:latin typeface="Open Sans" panose="020B0606030504020204" pitchFamily="34" charset="0"/>
            </a:endParaRPr>
          </a:p>
          <a:p>
            <a:pPr algn="l" fontAlgn="base"/>
            <a:r>
              <a:rPr lang="de-DE" b="1" i="0" u="none" strike="noStrike" dirty="0">
                <a:solidFill>
                  <a:srgbClr val="222222"/>
                </a:solidFill>
                <a:effectLst/>
                <a:latin typeface="Open Sans" panose="020B0606030504020204" pitchFamily="34" charset="0"/>
              </a:rPr>
              <a:t>Darum geht es:</a:t>
            </a:r>
            <a:endParaRPr lang="de-DE" b="0" i="0" u="none" strike="noStrike" dirty="0">
              <a:solidFill>
                <a:srgbClr val="222222"/>
              </a:solidFill>
              <a:effectLst/>
              <a:latin typeface="Open Sans" panose="020B0606030504020204" pitchFamily="34" charset="0"/>
            </a:endParaRPr>
          </a:p>
          <a:p>
            <a:pPr algn="l" fontAlgn="base"/>
            <a:r>
              <a:rPr lang="de-DE" b="0" i="0" u="none" strike="noStrike" dirty="0">
                <a:solidFill>
                  <a:srgbClr val="222222"/>
                </a:solidFill>
                <a:effectLst/>
                <a:latin typeface="Open Sans" panose="020B0606030504020204" pitchFamily="34" charset="0"/>
              </a:rPr>
              <a:t>In dieser Übung sollen Kinder schwierige Aufgaben mit Hilfe von Plättchen darstellen und in ihnen einfache Aufgaben identifizieren. Dabei erklären sie ihr Vorgehen einem anderen Kind. Durch passende Impulse kann die Lehrkraft die Kinder hier zu Beginn immer wieder auf die Aufgabenbeziehungen aufmerksam machen und die Kinder dazu auffordern, über jene zu sprechen. </a:t>
            </a:r>
          </a:p>
          <a:p>
            <a:pPr algn="l" fontAlgn="base"/>
            <a:endParaRPr lang="de-DE" b="0" i="0" u="none" strike="noStrike" dirty="0">
              <a:solidFill>
                <a:srgbClr val="222222"/>
              </a:solidFill>
              <a:effectLst/>
              <a:latin typeface="Open Sans" panose="020B0606030504020204" pitchFamily="34" charset="0"/>
            </a:endParaRPr>
          </a:p>
          <a:p>
            <a:pPr algn="l" fontAlgn="base"/>
            <a:endParaRPr lang="de-DE" b="0" i="0" u="none" strike="noStrike" dirty="0">
              <a:solidFill>
                <a:srgbClr val="222222"/>
              </a:solidFill>
              <a:effectLst/>
              <a:latin typeface="Open Sans" panose="020B0606030504020204" pitchFamily="34" charset="0"/>
            </a:endParaRPr>
          </a:p>
          <a:p>
            <a:endParaRPr lang="de-DE" dirty="0"/>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1946459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Zur Vorbereitung auf die Durchführung der Aktivität soll den </a:t>
            </a:r>
            <a:r>
              <a:rPr lang="de-DE" dirty="0" err="1"/>
              <a:t>Kolleg:innen</a:t>
            </a:r>
            <a:r>
              <a:rPr lang="de-DE" dirty="0"/>
              <a:t> der entsprechende Planungsbogen ausgehändigt werden. In diesem werden konkrete Anregungen zur Durchführungen (z. B. auch sprachliche Impulse etc.) sowie Ideen zur Adaption der Aufgabe für unterschiedliche Bedarfe gegeben/aufgezeigt, sodass die Aktivität mit Hilfe des Bogens ohne „großen Aufwand“ durchführbar ist.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a:t>
            </a:fld>
            <a:endParaRPr lang="de-DE"/>
          </a:p>
        </p:txBody>
      </p:sp>
    </p:spTree>
    <p:extLst>
      <p:ext uri="{BB962C8B-B14F-4D97-AF65-F5344CB8AC3E}">
        <p14:creationId xmlns:p14="http://schemas.microsoft.com/office/powerpoint/2010/main" val="3823381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verlinkte digitale Pinnwand enthält weitere Unterstützungsangebote.</a:t>
            </a:r>
          </a:p>
          <a:p>
            <a:endParaRPr lang="de-DE" dirty="0"/>
          </a:p>
          <a:p>
            <a:pPr marL="171450" indent="-171450">
              <a:buFont typeface="Arial" panose="020B0604020202020204" pitchFamily="34" charset="0"/>
              <a:buChar char="•"/>
            </a:pPr>
            <a:r>
              <a:rPr lang="de-DE" dirty="0"/>
              <a:t>Unterrichtsmaterial</a:t>
            </a:r>
          </a:p>
          <a:p>
            <a:pPr marL="171450" indent="-171450">
              <a:buFont typeface="Arial" panose="020B0604020202020204" pitchFamily="34" charset="0"/>
              <a:buChar char="•"/>
            </a:pPr>
            <a:r>
              <a:rPr lang="de-DE" dirty="0"/>
              <a:t>Diagnosematerial</a:t>
            </a:r>
          </a:p>
          <a:p>
            <a:pPr marL="171450" indent="-171450">
              <a:buFont typeface="Arial" panose="020B0604020202020204" pitchFamily="34" charset="0"/>
              <a:buChar char="•"/>
            </a:pPr>
            <a:r>
              <a:rPr lang="de-DE" dirty="0"/>
              <a:t>praxisnahe fachdidaktische Hintergrundinformationen</a:t>
            </a:r>
          </a:p>
          <a:p>
            <a:pPr marL="0" indent="0">
              <a:buFont typeface="Arial" panose="020B0604020202020204" pitchFamily="34" charset="0"/>
              <a:buNone/>
            </a:pPr>
            <a:endParaRPr lang="de-DE" dirty="0"/>
          </a:p>
          <a:p>
            <a:pPr marL="0" indent="0">
              <a:buFont typeface="Arial" panose="020B0604020202020204" pitchFamily="34" charset="0"/>
              <a:buNone/>
            </a:pPr>
            <a:r>
              <a:rPr lang="de-DE" dirty="0"/>
              <a:t>Direktlink: https://</a:t>
            </a:r>
            <a:r>
              <a:rPr lang="de-DE" dirty="0" err="1"/>
              <a:t>www.taskcards.de</a:t>
            </a:r>
            <a:r>
              <a:rPr lang="de-DE" dirty="0"/>
              <a:t>/#/</a:t>
            </a:r>
            <a:r>
              <a:rPr lang="de-DE" dirty="0" err="1"/>
              <a:t>board</a:t>
            </a:r>
            <a:r>
              <a:rPr lang="de-DE" dirty="0"/>
              <a:t>/805dce4d-f18d-4797-8f7c-445321d0cf98/</a:t>
            </a:r>
            <a:r>
              <a:rPr lang="de-DE" dirty="0" err="1"/>
              <a:t>view?token</a:t>
            </a:r>
            <a:r>
              <a:rPr lang="de-DE" dirty="0"/>
              <a:t>=e10851f8-3131-4d94-8da2-f4e589000035</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276723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Doch was bedeutet das alles jetzt für mich/ euch und meine/ eure Unterrichtspraxis in Bezug auf den Aufbau eines tragfähigen Zahlverständnisses?</a:t>
            </a:r>
          </a:p>
          <a:p>
            <a:endParaRPr lang="de-DE" dirty="0"/>
          </a:p>
          <a:p>
            <a:pPr marL="0" indent="0">
              <a:buFontTx/>
              <a:buNone/>
            </a:pPr>
            <a:r>
              <a:rPr lang="de-DE" dirty="0"/>
              <a:t>Folgende Fragen könnte ich / wir uns stellen:</a:t>
            </a:r>
          </a:p>
          <a:p>
            <a:pPr marL="171450" indent="-171450">
              <a:buFont typeface="Arial" panose="020B0604020202020204" pitchFamily="34" charset="0"/>
              <a:buChar char="•"/>
            </a:pPr>
            <a:r>
              <a:rPr lang="de-DE" dirty="0"/>
              <a:t>War neu für mich? Was setze ich bereits schon um?</a:t>
            </a:r>
          </a:p>
          <a:p>
            <a:pPr marL="171450" indent="-171450">
              <a:buFont typeface="Arial" panose="020B0604020202020204" pitchFamily="34" charset="0"/>
              <a:buChar char="•"/>
            </a:pPr>
            <a:r>
              <a:rPr lang="de-DE" dirty="0"/>
              <a:t>Welche Ideen nehme ich mit? Was möchte ich zukünftig noch konkreter berücksichtigen?</a:t>
            </a:r>
          </a:p>
          <a:p>
            <a:pPr marL="171450" indent="-171450">
              <a:buFont typeface="Arial" panose="020B0604020202020204" pitchFamily="34" charset="0"/>
              <a:buChar char="•"/>
            </a:pPr>
            <a:r>
              <a:rPr lang="de-DE" dirty="0"/>
              <a:t>Welche Ideen kann ich auch auf andere Unterrichtsinhalte übertragen (z. B. auf eine andere Operation)</a:t>
            </a:r>
          </a:p>
          <a:p>
            <a:pPr marL="171450" indent="-171450">
              <a:buFont typeface="Arial" panose="020B0604020202020204" pitchFamily="34" charset="0"/>
              <a:buChar char="•"/>
            </a:pPr>
            <a:endParaRPr lang="de-DE" dirty="0"/>
          </a:p>
          <a:p>
            <a:pPr marL="0" indent="0">
              <a:buFontTx/>
              <a:buNone/>
            </a:pPr>
            <a:r>
              <a:rPr lang="de-DE" dirty="0"/>
              <a:t>Denn wichtig ist, dass ich/ wir langfristig die grundlegende Gedanken der Erarbeitung der halbschriftlichen Strategien bei der Unterrichtsplanung berücksichtigen.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2584242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1" u="none" strike="noStrike" dirty="0">
                <a:solidFill>
                  <a:srgbClr val="000000"/>
                </a:solidFill>
                <a:effectLst/>
                <a:latin typeface="OpenSans-Regular"/>
              </a:rPr>
              <a:t>Alle Ausführungen auf den Folien und in den Moderationstexten wurden in Anlehnung an die Ursprungspräsentation des Moduls 4 „Nicht zählendes Rechnen: 1+1 und 1-1“ der Veranstaltungsreihe „Arithmetische Basiskompetenzen sichern – Rechenschwierigkeiten vermeiden“ verfasst. Die genutzte Literaturverweise wurden dort kenntlich gemacht. Hier  werden sie ebenfalls aufgeführt und dienen sowohl als Quellenverweis als auch als Hinweise für weiterführende Literatur, die bei Bedarf zur Vertiefung der Inhalte zum Thema Zählendes Rechnen beim 1+1 herangezogen werden kann.</a:t>
            </a:r>
            <a:endParaRPr lang="de-DE" b="0" i="0" u="none" strike="noStrike" dirty="0">
              <a:solidFill>
                <a:srgbClr val="000000"/>
              </a:solidFill>
              <a:effectLst/>
              <a:latin typeface="Helvetica" pitchFamily="2" charset="0"/>
            </a:endParaRPr>
          </a:p>
          <a:p>
            <a:endParaRPr lang="de-DE" dirty="0"/>
          </a:p>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a:p>
        </p:txBody>
      </p:sp>
    </p:spTree>
    <p:extLst>
      <p:ext uri="{BB962C8B-B14F-4D97-AF65-F5344CB8AC3E}">
        <p14:creationId xmlns:p14="http://schemas.microsoft.com/office/powerpoint/2010/main" val="2381811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dirty="0"/>
              <a:t>© PIKAS (pikas.dzlm.de)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3115168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21</a:t>
            </a:fld>
            <a:endParaRPr lang="de-DE"/>
          </a:p>
        </p:txBody>
      </p:sp>
    </p:spTree>
    <p:extLst>
      <p:ext uri="{BB962C8B-B14F-4D97-AF65-F5344CB8AC3E}">
        <p14:creationId xmlns:p14="http://schemas.microsoft.com/office/powerpoint/2010/main" val="3914422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FA03350-AE17-CFBE-B138-5079FC13BBC4}" type="slidenum">
              <a:r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51CB491-B1FF-72AF-0F16-C021C3479B8C}" type="slidenum">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r>
              <a:rPr lang="de-DE" dirty="0"/>
              <a:t>Im Unterricht kommt es oft zu Situationen wie dieser: Alex löst die Additionsaufgabe 6 + 5 zählend. Er zählt vom ersten Summanden ausgehend um den zweiten Summanden aufwärts, um die Summe der beiden Zahlen zu erhalten. </a:t>
            </a:r>
          </a:p>
          <a:p>
            <a:pPr marL="0" marR="0" lvl="0" indent="0" algn="just" defTabSz="914400" rtl="0" eaLnBrk="1" fontAlgn="auto" latinLnBrk="0" hangingPunct="1">
              <a:lnSpc>
                <a:spcPct val="100000"/>
              </a:lnSpc>
              <a:spcBef>
                <a:spcPts val="0"/>
              </a:spcBef>
              <a:spcAft>
                <a:spcPts val="0"/>
              </a:spcAft>
              <a:buClrTx/>
              <a:buSzTx/>
              <a:buFontTx/>
              <a:buNone/>
              <a:tabLst/>
              <a:defRPr/>
            </a:pPr>
            <a:r>
              <a:rPr lang="de-DE" dirty="0"/>
              <a:t>Dabei nutzt er keine Beziehungen zwischen Additionsaufgaben und erkennt nicht, dass es sich bei 6 + 5 um eine schwierige Aufgabe handelt, für deren Lösung er eine einfache Aufgabe (beispielsweise 5 + 5) nutzen kann. Er scheint die Ableitungsstrategien nicht zu kennen. </a:t>
            </a:r>
          </a:p>
          <a:p>
            <a:pPr marL="0" marR="0" lvl="0" indent="0" algn="just" defTabSz="914400" rtl="0" eaLnBrk="1" fontAlgn="auto" latinLnBrk="0" hangingPunct="1">
              <a:lnSpc>
                <a:spcPct val="100000"/>
              </a:lnSpc>
              <a:spcBef>
                <a:spcPts val="0"/>
              </a:spcBef>
              <a:spcAft>
                <a:spcPts val="0"/>
              </a:spcAft>
              <a:buClrTx/>
              <a:buSzTx/>
              <a:buFontTx/>
              <a:buNone/>
              <a:tabLst/>
              <a:defRPr/>
            </a:pPr>
            <a:r>
              <a:rPr lang="de-DE" dirty="0"/>
              <a:t>Durch die Erarbeitung von Ableitungsstrategien (s. Erprobungsauftrag) und das Nutzen von Zahlbeziehungen kann Alex dabei unterstützt werden, Aufgaben des kleinen 1+1 nicht zählend zu lösen.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a:t>
            </a:fld>
            <a:endParaRPr lang="de-DE"/>
          </a:p>
        </p:txBody>
      </p:sp>
    </p:spTree>
    <p:extLst>
      <p:ext uri="{BB962C8B-B14F-4D97-AF65-F5344CB8AC3E}">
        <p14:creationId xmlns:p14="http://schemas.microsoft.com/office/powerpoint/2010/main" val="1264185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600"/>
              </a:spcBef>
            </a:pPr>
            <a:r>
              <a:rPr lang="de-DE" sz="1200" dirty="0"/>
              <a:t>Warum ist es für Kinder wichtig, dass sie lernen, Aufgaben des 1+1 nicht mehr zählend zu lösen?</a:t>
            </a:r>
          </a:p>
          <a:p>
            <a:pPr>
              <a:spcBef>
                <a:spcPts val="600"/>
              </a:spcBef>
            </a:pPr>
            <a:endParaRPr lang="de-DE" sz="1200" dirty="0"/>
          </a:p>
          <a:p>
            <a:pPr lvl="0" algn="just">
              <a:spcBef>
                <a:spcPts val="600"/>
              </a:spcBef>
              <a:defRPr/>
            </a:pPr>
            <a:r>
              <a:rPr lang="de-DE" sz="1200" dirty="0"/>
              <a:t>Das nicht zählende Rechnen von 1+1-Aufgaben und damit schnelles Kopfrechnen im </a:t>
            </a:r>
            <a:r>
              <a:rPr lang="de-DE" sz="1200" dirty="0" err="1"/>
              <a:t>Zahlraum</a:t>
            </a:r>
            <a:r>
              <a:rPr lang="de-DE" sz="1200" dirty="0"/>
              <a:t> bis 20 ist grundlegend für viele andere Lernprozesse im Mathematikunterricht der Grundschule. </a:t>
            </a:r>
          </a:p>
          <a:p>
            <a:pPr lvl="0" algn="just">
              <a:spcBef>
                <a:spcPts val="600"/>
              </a:spcBef>
              <a:defRPr/>
            </a:pPr>
            <a:endParaRPr lang="de-DE" sz="1200" dirty="0"/>
          </a:p>
          <a:p>
            <a:pPr lvl="0" algn="just">
              <a:spcBef>
                <a:spcPts val="600"/>
              </a:spcBef>
              <a:defRPr/>
            </a:pPr>
            <a:r>
              <a:rPr lang="de-DE" sz="1200" dirty="0"/>
              <a:t>So weiß ein Kind, das die Aufgaben des 1+1 nicht mehr zählend rechnet, zum Beispiel direkt, dass 60+50=110 ist, da es die Lösung von der Aufgabe 6 + 5 = 11 ableiten kann. </a:t>
            </a:r>
          </a:p>
          <a:p>
            <a:pPr lvl="0" algn="just">
              <a:spcBef>
                <a:spcPts val="600"/>
              </a:spcBef>
              <a:defRPr/>
            </a:pPr>
            <a:r>
              <a:rPr lang="de-DE" sz="1200" dirty="0"/>
              <a:t>Außerdem kann es bei den halbschriftlichen Rechenverfahren durch die Betrachtung der Zahlbeziehungen entscheiden, welches Verfahren es zum vorteilhaften Rechnen nutzt. Dies ist Voraussetzung für die Entwicklung eines flexiblen Rechnens, bei dem die Kinder beispielsweise je nach Aufgabe entscheiden, wie sie geschickt rechnen (im Kopf oder schriftlich). </a:t>
            </a:r>
          </a:p>
          <a:p>
            <a:pPr lvl="0" algn="just">
              <a:spcBef>
                <a:spcPts val="600"/>
              </a:spcBef>
              <a:defRPr/>
            </a:pPr>
            <a:r>
              <a:rPr lang="de-DE" sz="1200" dirty="0"/>
              <a:t>Langfristig gesehen können Kinder dies auch auf das Rechnen mit Variablen (Algebra) übertragen, bei dem sie ebenfalls Rechengesetze und Zahlzusammenhänge nutzen sollen.  </a:t>
            </a:r>
          </a:p>
          <a:p>
            <a:pPr lvl="0" algn="just">
              <a:spcBef>
                <a:spcPts val="600"/>
              </a:spcBef>
              <a:defRPr/>
            </a:pPr>
            <a:endParaRPr lang="de-DE" sz="1200"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a:t>
            </a:fld>
            <a:endParaRPr lang="de-DE"/>
          </a:p>
        </p:txBody>
      </p:sp>
    </p:spTree>
    <p:extLst>
      <p:ext uri="{BB962C8B-B14F-4D97-AF65-F5344CB8AC3E}">
        <p14:creationId xmlns:p14="http://schemas.microsoft.com/office/powerpoint/2010/main" val="3306736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de-DE" dirty="0"/>
              <a:t>Das Zahlverständnis zählt dabei zu den sogenannten arithmetischen Basiskompetenzen.</a:t>
            </a:r>
            <a:r>
              <a:rPr lang="de-DE" b="0" i="0" u="none" strike="noStrike" dirty="0">
                <a:solidFill>
                  <a:srgbClr val="222222"/>
                </a:solidFill>
                <a:effectLst/>
                <a:latin typeface="Open Sans" panose="020B0606030504020204" pitchFamily="34" charset="0"/>
              </a:rPr>
              <a:t> Der abgebildete </a:t>
            </a:r>
            <a:r>
              <a:rPr lang="de-DE" b="1" i="0" u="none" strike="noStrike" dirty="0">
                <a:solidFill>
                  <a:srgbClr val="222222"/>
                </a:solidFill>
                <a:effectLst/>
                <a:latin typeface="Open Sans" panose="020B0606030504020204" pitchFamily="34" charset="0"/>
              </a:rPr>
              <a:t>Orientierungsrahmen Arithmetische Basiskompetenzen </a:t>
            </a:r>
            <a:r>
              <a:rPr lang="de-DE" b="0" i="0" u="none" strike="noStrike" dirty="0">
                <a:solidFill>
                  <a:srgbClr val="222222"/>
                </a:solidFill>
                <a:effectLst/>
                <a:latin typeface="Open Sans" panose="020B0606030504020204" pitchFamily="34" charset="0"/>
              </a:rPr>
              <a:t>gibt einen Überblick über die zentralen Kompetenzen, die Lernende im Verlauf der Primarstufe in den Bereichen 'Zahlverständnis', 'Operationsverständnis', 'Stellenwertverständnis', 'Schnelles Kopfrechnen', 'Zahlenrechnen' und 'Ziffernrechnen' erwerben können sollen und veranschaulicht diese unter Bezugnahme auf konkrete Beispiele.</a:t>
            </a:r>
          </a:p>
          <a:p>
            <a:pPr marL="0" marR="0" lvl="0" indent="0" algn="l" defTabSz="914400" rtl="0" eaLnBrk="1" fontAlgn="base" latinLnBrk="0" hangingPunct="1">
              <a:lnSpc>
                <a:spcPct val="100000"/>
              </a:lnSpc>
              <a:spcBef>
                <a:spcPts val="0"/>
              </a:spcBef>
              <a:spcAft>
                <a:spcPts val="0"/>
              </a:spcAft>
              <a:buClrTx/>
              <a:buSzTx/>
              <a:buFontTx/>
              <a:buNone/>
              <a:tabLst/>
              <a:defRPr/>
            </a:pPr>
            <a:r>
              <a:rPr lang="de-DE" b="0" i="0" u="none" strike="noStrike" dirty="0">
                <a:solidFill>
                  <a:srgbClr val="222222"/>
                </a:solidFill>
                <a:effectLst/>
                <a:latin typeface="Open Sans" panose="020B0606030504020204" pitchFamily="34" charset="0"/>
              </a:rPr>
              <a:t>Als basale Kompetenzen sind sie für das erfolgreiche Weiterlernen in den Fächern ebenso entscheidend wie für die Bewältigung der in den Bildungsstandards definierten Anforderungen, einschließlich der Mindeststandards (SWK, 2022, S. 42).</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a:t>
            </a:fld>
            <a:endParaRPr lang="de-DE"/>
          </a:p>
        </p:txBody>
      </p:sp>
    </p:spTree>
    <p:extLst>
      <p:ext uri="{BB962C8B-B14F-4D97-AF65-F5344CB8AC3E}">
        <p14:creationId xmlns:p14="http://schemas.microsoft.com/office/powerpoint/2010/main" val="1396379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Unter der Überschrift “Schnelles Kopfrechnen“ werden zentrale Aspekte des Bereichs konkretisiert. Um langfristig Aufgaben schnell im Kopf lösen zu können, sollen Kinder die Verwendung von Ableitungsstrategien lernen und diese mit geeigneten Darstellungen und sprachlicher Begleitung verknüpfen, um sie sich als Basisfakten zunehmend sicher abrufen zu können.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a:p>
        </p:txBody>
      </p:sp>
    </p:spTree>
    <p:extLst>
      <p:ext uri="{BB962C8B-B14F-4D97-AF65-F5344CB8AC3E}">
        <p14:creationId xmlns:p14="http://schemas.microsoft.com/office/powerpoint/2010/main" val="281214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sollten wir als Lehrkräfte bei der Bearbeitung des 1+1 beachten?</a:t>
            </a:r>
          </a:p>
          <a:p>
            <a:endParaRPr lang="de-DE" dirty="0"/>
          </a:p>
          <a:p>
            <a:endParaRPr lang="de-DE" dirty="0"/>
          </a:p>
          <a:p>
            <a:endParaRPr lang="de-DE" dirty="0"/>
          </a:p>
          <a:p>
            <a:r>
              <a:rPr lang="de-DE" i="1" dirty="0"/>
              <a:t>(Überleitung zur nächsten Folie)</a:t>
            </a:r>
          </a:p>
          <a:p>
            <a:r>
              <a:rPr lang="de-DE" dirty="0"/>
              <a:t>Wie können wir diese wichtigen Aspekte nun konkret im Unterricht umsetzen? Dazu zeigen die folgenden Folien praxisnahe Aktivitäten und Impulse, mit denen das nicht-zählende Rechnen von 1+1-Aufgaben erarbeitet werden kann.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a:p>
        </p:txBody>
      </p:sp>
    </p:spTree>
    <p:extLst>
      <p:ext uri="{BB962C8B-B14F-4D97-AF65-F5344CB8AC3E}">
        <p14:creationId xmlns:p14="http://schemas.microsoft.com/office/powerpoint/2010/main" val="2898271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0000"/>
              </a:lnSpc>
            </a:pPr>
            <a:r>
              <a:rPr lang="de-DE" dirty="0"/>
              <a:t>Das Thematisieren einfacher Plusaufgaben kann durch das Sortieren der Plusaufgaben erfolgen. </a:t>
            </a:r>
            <a:r>
              <a:rPr lang="de-DE" dirty="0">
                <a:solidFill>
                  <a:srgbClr val="327D87"/>
                </a:solidFill>
                <a:ea typeface="ＭＳ Ｐゴシック" charset="-128"/>
              </a:rPr>
              <a:t>Wenn Kinder 1+1-Aufgaben selbstständig nach einfach und schwierig sortieren, werden sie sich bewusst, dass und welche Additionsaufgaben für sie einfach sind. </a:t>
            </a:r>
          </a:p>
          <a:p>
            <a:pPr algn="just">
              <a:lnSpc>
                <a:spcPct val="100000"/>
              </a:lnSpc>
            </a:pPr>
            <a:endParaRPr lang="de-DE" dirty="0">
              <a:solidFill>
                <a:srgbClr val="327D87"/>
              </a:solidFill>
              <a:ea typeface="ＭＳ Ｐゴシック"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de-DE" dirty="0"/>
              <a:t>Einfache Aufgabe (das sind für Kinder meist die Kernaufgaben) sind Aufgaben, welche die Kinder schnell lösen können. Sie bilden die Grundlage, um von ihnen weitere Aufgaben, die die Kinder nicht schnell abrufen können, abzuleiten. (Wichtig ist an dieser Stelle, dass zwei Kinder unterschiedliche Aufgaben als einfach empfinden können.) </a:t>
            </a:r>
          </a:p>
          <a:p>
            <a:pPr marL="0" marR="0" lvl="0" indent="0" algn="just" defTabSz="914400" rtl="0" eaLnBrk="1" fontAlgn="auto" latinLnBrk="0" hangingPunct="1">
              <a:lnSpc>
                <a:spcPct val="100000"/>
              </a:lnSpc>
              <a:spcBef>
                <a:spcPts val="0"/>
              </a:spcBef>
              <a:spcAft>
                <a:spcPts val="0"/>
              </a:spcAft>
              <a:buClrTx/>
              <a:buSzTx/>
              <a:buFontTx/>
              <a:buNone/>
              <a:tabLst/>
              <a:defRPr/>
            </a:pPr>
            <a:r>
              <a:rPr lang="de-DE" dirty="0"/>
              <a:t>Dazu sollte Kinder bewusst sein, welche Aufgaben für sie als einfache und welche Aufgaben für sie als schwierige Aufgaben gelten. </a:t>
            </a:r>
            <a:r>
              <a:rPr lang="de-DE" dirty="0">
                <a:solidFill>
                  <a:srgbClr val="327D87"/>
                </a:solidFill>
                <a:ea typeface="ＭＳ Ｐゴシック" charset="-128"/>
              </a:rPr>
              <a:t>Um dies anzuleiten, eignen sich Impulse auf der Folie. </a:t>
            </a:r>
            <a:r>
              <a:rPr lang="de-DE" dirty="0"/>
              <a:t>Selbstverständlich wird mit zunehmender Übung der Anteil an einfachen Aufgaben größer.</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de-DE" dirty="0"/>
          </a:p>
          <a:p>
            <a:pPr algn="just"/>
            <a:r>
              <a:rPr lang="de-DE" dirty="0"/>
              <a:t>Diese Beispielaufgabe würde Kindern wie Alex helfen, die bisher noch nicht über die einzelnen Plusaufgaben nachgedacht haben, eine bessere Einschätzung zu erhalten. Gleichzeitig dient diese Aufgabe auch als Basis, um später einfache Aufgaben für das Ableiten auswählen zu können.</a:t>
            </a:r>
          </a:p>
          <a:p>
            <a:pPr algn="just"/>
            <a:endParaRPr lang="de-DE" dirty="0"/>
          </a:p>
          <a:p>
            <a:pPr marL="0" marR="0" lvl="0" indent="0" algn="just" defTabSz="914400" rtl="0" eaLnBrk="1" fontAlgn="auto" latinLnBrk="0" hangingPunct="1">
              <a:lnSpc>
                <a:spcPct val="100000"/>
              </a:lnSpc>
              <a:spcBef>
                <a:spcPts val="0"/>
              </a:spcBef>
              <a:spcAft>
                <a:spcPts val="0"/>
              </a:spcAft>
              <a:buClrTx/>
              <a:buSzTx/>
              <a:buFontTx/>
              <a:buNone/>
              <a:tabLst/>
              <a:defRPr/>
            </a:pPr>
            <a:r>
              <a:rPr lang="de-DE" i="1" dirty="0"/>
              <a:t>Die Beispielaufgabe bezieht sich auf die Kernbotschaft „Lernende brauchen Gelegenheiten, „einfache“ Aufgaben zu identifizieren, darzustellen und darüber zu sprechen.“ aus dem Modul “Nicht-zählendes Rechnen: 1+1 und 1-1“..</a:t>
            </a:r>
          </a:p>
        </p:txBody>
      </p:sp>
      <p:sp>
        <p:nvSpPr>
          <p:cNvPr id="4" name="Foliennummernplatzhalter 3"/>
          <p:cNvSpPr>
            <a:spLocks noGrp="1"/>
          </p:cNvSpPr>
          <p:nvPr>
            <p:ph type="sldNum" sz="quarter" idx="10"/>
          </p:nvPr>
        </p:nvSpPr>
        <p:spPr/>
        <p:txBody>
          <a:bodyPr/>
          <a:lstStyle/>
          <a:p>
            <a:fld id="{FAF12454-57A3-5346-8AD1-8A7E704F94A5}" type="slidenum">
              <a:rPr lang="de-DE" smtClean="0"/>
              <a:pPr/>
              <a:t>9</a:t>
            </a:fld>
            <a:endParaRPr lang="de-DE" dirty="0"/>
          </a:p>
        </p:txBody>
      </p:sp>
    </p:spTree>
    <p:extLst>
      <p:ext uri="{BB962C8B-B14F-4D97-AF65-F5344CB8AC3E}">
        <p14:creationId xmlns:p14="http://schemas.microsoft.com/office/powerpoint/2010/main" val="1757658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s://pikas.dzlm.de/node/1253" TargetMode="External"/><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984813AC-E50B-224B-B5D6-7E95EE7740A3}"/>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4" name="Grafik 3">
            <a:extLst>
              <a:ext uri="{FF2B5EF4-FFF2-40B4-BE49-F238E27FC236}">
                <a16:creationId xmlns:a16="http://schemas.microsoft.com/office/drawing/2014/main" id="{2C0EE336-054B-404A-8D5B-0B62C788885B}"/>
              </a:ext>
            </a:extLst>
          </p:cNvPr>
          <p:cNvPicPr>
            <a:picLocks noChangeAspect="1"/>
          </p:cNvPicPr>
          <p:nvPr userDrawn="1"/>
        </p:nvPicPr>
        <p:blipFill>
          <a:blip r:embed="rId3"/>
          <a:stretch>
            <a:fillRect/>
          </a:stretch>
        </p:blipFill>
        <p:spPr>
          <a:xfrm flipH="1">
            <a:off x="868968" y="1259999"/>
            <a:ext cx="756000" cy="720000"/>
          </a:xfrm>
          <a:prstGeom prst="rect">
            <a:avLst/>
          </a:prstGeom>
        </p:spPr>
      </p:pic>
    </p:spTree>
    <p:extLst>
      <p:ext uri="{BB962C8B-B14F-4D97-AF65-F5344CB8AC3E}">
        <p14:creationId xmlns:p14="http://schemas.microsoft.com/office/powerpoint/2010/main" val="999951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E7737460-B91D-5C42-89F7-0945271E58D3}"/>
              </a:ext>
            </a:extLst>
          </p:cNvPr>
          <p:cNvPicPr>
            <a:picLocks noChangeAspect="1"/>
          </p:cNvPicPr>
          <p:nvPr userDrawn="1"/>
        </p:nvPicPr>
        <p:blipFill>
          <a:blip r:embed="rId3"/>
          <a:stretch>
            <a:fillRect/>
          </a:stretch>
        </p:blipFill>
        <p:spPr>
          <a:xfrm>
            <a:off x="579600" y="1260000"/>
            <a:ext cx="997412" cy="720000"/>
          </a:xfrm>
          <a:prstGeom prst="rect">
            <a:avLst/>
          </a:prstGeom>
        </p:spPr>
      </p:pic>
    </p:spTree>
    <p:extLst>
      <p:ext uri="{BB962C8B-B14F-4D97-AF65-F5344CB8AC3E}">
        <p14:creationId xmlns:p14="http://schemas.microsoft.com/office/powerpoint/2010/main" val="53561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3312933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785211"/>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845745"/>
            <a:ext cx="7105899" cy="1321693"/>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953534"/>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1737906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4" name="Grafik 3">
            <a:extLst>
              <a:ext uri="{FF2B5EF4-FFF2-40B4-BE49-F238E27FC236}">
                <a16:creationId xmlns:a16="http://schemas.microsoft.com/office/drawing/2014/main" id="{5AFCF2FE-13ED-F74C-985D-EAE48DAAA334}"/>
              </a:ext>
            </a:extLst>
          </p:cNvPr>
          <p:cNvPicPr>
            <a:picLocks noChangeAspect="1"/>
          </p:cNvPicPr>
          <p:nvPr userDrawn="1"/>
        </p:nvPicPr>
        <p:blipFill>
          <a:blip r:embed="rId2"/>
          <a:stretch>
            <a:fillRect/>
          </a:stretch>
        </p:blipFill>
        <p:spPr>
          <a:xfrm>
            <a:off x="170314" y="314693"/>
            <a:ext cx="860400" cy="651868"/>
          </a:xfrm>
          <a:prstGeom prst="rect">
            <a:avLst/>
          </a:prstGeom>
        </p:spPr>
      </p:pic>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3"/>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634917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3"/>
          <a:stretch>
            <a:fillRect/>
          </a:stretch>
        </p:blipFill>
        <p:spPr>
          <a:xfrm>
            <a:off x="197731" y="301804"/>
            <a:ext cx="860400" cy="728031"/>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270220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28" name="Grafik 27">
            <a:extLst>
              <a:ext uri="{FF2B5EF4-FFF2-40B4-BE49-F238E27FC236}">
                <a16:creationId xmlns:a16="http://schemas.microsoft.com/office/drawing/2014/main" id="{E5C6E036-6B73-3943-B25F-F217ECECF6E8}"/>
              </a:ext>
            </a:extLst>
          </p:cNvPr>
          <p:cNvPicPr>
            <a:picLocks/>
          </p:cNvPicPr>
          <p:nvPr userDrawn="1"/>
        </p:nvPicPr>
        <p:blipFill>
          <a:blip r:embed="rId2"/>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768381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6" name="Grafik 15">
            <a:extLst>
              <a:ext uri="{FF2B5EF4-FFF2-40B4-BE49-F238E27FC236}">
                <a16:creationId xmlns:a16="http://schemas.microsoft.com/office/drawing/2014/main" id="{9FA9D25A-0A50-604D-8CFC-1F33E6BB84C7}"/>
              </a:ext>
            </a:extLst>
          </p:cNvPr>
          <p:cNvPicPr>
            <a:picLocks noChangeAspect="1"/>
          </p:cNvPicPr>
          <p:nvPr userDrawn="1"/>
        </p:nvPicPr>
        <p:blipFill>
          <a:blip r:embed="rId2"/>
          <a:stretch>
            <a:fillRect/>
          </a:stretch>
        </p:blipFill>
        <p:spPr>
          <a:xfrm>
            <a:off x="170314" y="314693"/>
            <a:ext cx="860400" cy="651868"/>
          </a:xfrm>
          <a:prstGeom prst="rect">
            <a:avLst/>
          </a:prstGeom>
        </p:spPr>
      </p:pic>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820343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A060695-0CBC-0943-80DE-1C5349A3CA09}"/>
              </a:ext>
            </a:extLst>
          </p:cNvPr>
          <p:cNvPicPr>
            <a:picLocks/>
          </p:cNvPicPr>
          <p:nvPr userDrawn="1"/>
        </p:nvPicPr>
        <p:blipFill>
          <a:blip r:embed="rId2"/>
          <a:stretch>
            <a:fillRect/>
          </a:stretch>
        </p:blipFill>
        <p:spPr>
          <a:xfrm>
            <a:off x="4689083" y="1641402"/>
            <a:ext cx="3704400" cy="3873573"/>
          </a:xfrm>
          <a:prstGeom prst="rect">
            <a:avLst/>
          </a:prstGeom>
        </p:spPr>
      </p:pic>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pic>
        <p:nvPicPr>
          <p:cNvPr id="3" name="Picture 3">
            <a:extLst>
              <a:ext uri="{FF2B5EF4-FFF2-40B4-BE49-F238E27FC236}">
                <a16:creationId xmlns:a16="http://schemas.microsoft.com/office/drawing/2014/main" id="{54D5BFE8-4F3E-517C-408F-3A691AE0E6BD}"/>
              </a:ext>
            </a:extLst>
          </p:cNvPr>
          <p:cNvPicPr>
            <a:picLocks noChangeAspect="1" noChangeArrowheads="1"/>
          </p:cNvPicPr>
          <p:nvPr userDrawn="1"/>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706" y="2720122"/>
            <a:ext cx="3938566" cy="329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a:extLst>
              <a:ext uri="{FF2B5EF4-FFF2-40B4-BE49-F238E27FC236}">
                <a16:creationId xmlns:a16="http://schemas.microsoft.com/office/drawing/2014/main" id="{94B8FD91-CC20-A131-6D4C-2F281C3577F6}"/>
              </a:ext>
            </a:extLst>
          </p:cNvPr>
          <p:cNvSpPr txBox="1"/>
          <p:nvPr userDrawn="1"/>
        </p:nvSpPr>
        <p:spPr>
          <a:xfrm>
            <a:off x="750517" y="3764459"/>
            <a:ext cx="3155740" cy="1384995"/>
          </a:xfrm>
          <a:prstGeom prst="rect">
            <a:avLst/>
          </a:prstGeom>
          <a:noFill/>
          <a:ln>
            <a:noFill/>
          </a:ln>
        </p:spPr>
        <p:txBody>
          <a:bodyPr wrap="square" rtlCol="0">
            <a:spAutoFit/>
          </a:bodyPr>
          <a:lstStyle/>
          <a:p>
            <a:pPr algn="ctr">
              <a:lnSpc>
                <a:spcPct val="100000"/>
              </a:lnSpc>
            </a:pPr>
            <a:r>
              <a:rPr lang="de-DE" sz="2800" b="1" dirty="0">
                <a:ln>
                  <a:noFill/>
                </a:ln>
                <a:solidFill>
                  <a:schemeClr val="bg1"/>
                </a:solidFill>
                <a:latin typeface="Arial" panose="020B0604020202020204" pitchFamily="34" charset="0"/>
                <a:cs typeface="Arial" panose="020B0604020202020204" pitchFamily="34" charset="0"/>
              </a:rPr>
              <a:t>Das nehme ich für mich von heute mit! </a:t>
            </a:r>
          </a:p>
        </p:txBody>
      </p:sp>
      <p:sp>
        <p:nvSpPr>
          <p:cNvPr id="5" name="Abgerundete rechteckige Legende 4">
            <a:extLst>
              <a:ext uri="{FF2B5EF4-FFF2-40B4-BE49-F238E27FC236}">
                <a16:creationId xmlns:a16="http://schemas.microsoft.com/office/drawing/2014/main" id="{5E1620F5-8D70-7085-872E-49C5C5C16FA0}"/>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Textfeld 6">
            <a:extLst>
              <a:ext uri="{FF2B5EF4-FFF2-40B4-BE49-F238E27FC236}">
                <a16:creationId xmlns:a16="http://schemas.microsoft.com/office/drawing/2014/main" id="{21E8D234-6215-22CD-297A-DBFB09F05CE1}"/>
              </a:ext>
            </a:extLst>
          </p:cNvPr>
          <p:cNvSpPr txBox="1"/>
          <p:nvPr userDrawn="1"/>
        </p:nvSpPr>
        <p:spPr>
          <a:xfrm>
            <a:off x="1167004" y="1260423"/>
            <a:ext cx="4319176" cy="553998"/>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Zum Schluss…</a:t>
            </a:r>
          </a:p>
        </p:txBody>
      </p:sp>
    </p:spTree>
    <p:extLst>
      <p:ext uri="{BB962C8B-B14F-4D97-AF65-F5344CB8AC3E}">
        <p14:creationId xmlns:p14="http://schemas.microsoft.com/office/powerpoint/2010/main" val="4172986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A060695-0CBC-0943-80DE-1C5349A3CA09}"/>
              </a:ext>
            </a:extLst>
          </p:cNvPr>
          <p:cNvPicPr>
            <a:picLocks/>
          </p:cNvPicPr>
          <p:nvPr userDrawn="1"/>
        </p:nvPicPr>
        <p:blipFill>
          <a:blip r:embed="rId2"/>
          <a:stretch>
            <a:fillRect/>
          </a:stretch>
        </p:blipFill>
        <p:spPr>
          <a:xfrm>
            <a:off x="4689083" y="1641402"/>
            <a:ext cx="3704400" cy="3873573"/>
          </a:xfrm>
          <a:prstGeom prst="rect">
            <a:avLst/>
          </a:prstGeom>
        </p:spPr>
      </p:pic>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sp>
        <p:nvSpPr>
          <p:cNvPr id="5" name="Abgerundete rechteckige Legende 4">
            <a:extLst>
              <a:ext uri="{FF2B5EF4-FFF2-40B4-BE49-F238E27FC236}">
                <a16:creationId xmlns:a16="http://schemas.microsoft.com/office/drawing/2014/main" id="{5E1620F5-8D70-7085-872E-49C5C5C16FA0}"/>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Textfeld 6">
            <a:extLst>
              <a:ext uri="{FF2B5EF4-FFF2-40B4-BE49-F238E27FC236}">
                <a16:creationId xmlns:a16="http://schemas.microsoft.com/office/drawing/2014/main" id="{21E8D234-6215-22CD-297A-DBFB09F05CE1}"/>
              </a:ext>
            </a:extLst>
          </p:cNvPr>
          <p:cNvSpPr txBox="1"/>
          <p:nvPr userDrawn="1"/>
        </p:nvSpPr>
        <p:spPr>
          <a:xfrm>
            <a:off x="1167004" y="1035144"/>
            <a:ext cx="4319176"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 Ihre Aufmerksamkeit!</a:t>
            </a:r>
          </a:p>
        </p:txBody>
      </p:sp>
    </p:spTree>
    <p:extLst>
      <p:ext uri="{BB962C8B-B14F-4D97-AF65-F5344CB8AC3E}">
        <p14:creationId xmlns:p14="http://schemas.microsoft.com/office/powerpoint/2010/main" val="4165311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6F3E72A2-FB82-BA52-EA3D-5DABC5A955E3}"/>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(z. B. auch einzelne Folie oder Ausschnitte/Abbildungen)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latin typeface="Arial" panose="020B0604020202020204" pitchFamily="34" charset="0"/>
              <a:cs typeface="Arial" panose="020B0604020202020204" pitchFamily="34" charset="0"/>
            </a:endParaRPr>
          </a:p>
          <a:p>
            <a:endParaRPr lang="de-DE" sz="1800" dirty="0">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004185" y="368599"/>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1329811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2E4CA37D-4AFF-CD40-9D00-226DBADC01D8}"/>
              </a:ext>
            </a:extLst>
          </p:cNvPr>
          <p:cNvPicPr>
            <a:picLocks/>
          </p:cNvPicPr>
          <p:nvPr userDrawn="1"/>
        </p:nvPicPr>
        <p:blipFill rotWithShape="1">
          <a:blip r:embed="rId2"/>
          <a:srcRect l="8630" r="6956"/>
          <a:stretch/>
        </p:blipFill>
        <p:spPr>
          <a:xfrm>
            <a:off x="0" y="1347370"/>
            <a:ext cx="91440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2225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3"/>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4"/>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5"/>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8270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6"/>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7"/>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CE62C441-6814-8D4A-87B9-F4E498201908}"/>
              </a:ext>
            </a:extLst>
          </p:cNvPr>
          <p:cNvPicPr>
            <a:picLocks noChangeAspect="1"/>
          </p:cNvPicPr>
          <p:nvPr userDrawn="1"/>
        </p:nvPicPr>
        <p:blipFill>
          <a:blip r:embed="rId8"/>
          <a:stretch>
            <a:fillRect/>
          </a:stretch>
        </p:blipFill>
        <p:spPr>
          <a:xfrm>
            <a:off x="187470" y="237721"/>
            <a:ext cx="2610654" cy="994776"/>
          </a:xfrm>
          <a:prstGeom prst="rect">
            <a:avLst/>
          </a:prstGeom>
        </p:spPr>
      </p:pic>
    </p:spTree>
    <p:extLst>
      <p:ext uri="{BB962C8B-B14F-4D97-AF65-F5344CB8AC3E}">
        <p14:creationId xmlns:p14="http://schemas.microsoft.com/office/powerpoint/2010/main" val="2927922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223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auf unseren 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318288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a:t>
            </a:r>
            <a:endParaRPr lang="de-DE" dirty="0">
              <a:solidFill>
                <a:schemeClr val="bg2">
                  <a:lumMod val="50000"/>
                </a:schemeClr>
              </a:solidFill>
            </a:endParaRPr>
          </a:p>
        </p:txBody>
      </p:sp>
      <p:pic>
        <p:nvPicPr>
          <p:cNvPr id="17" name="Grafik 16">
            <a:extLst>
              <a:ext uri="{FF2B5EF4-FFF2-40B4-BE49-F238E27FC236}">
                <a16:creationId xmlns:a16="http://schemas.microsoft.com/office/drawing/2014/main" id="{FC5762E8-FDFE-AA33-94D7-064B64BFAAC6}"/>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3960972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154926"/>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3" name="Grafik 2">
            <a:extLst>
              <a:ext uri="{FF2B5EF4-FFF2-40B4-BE49-F238E27FC236}">
                <a16:creationId xmlns:a16="http://schemas.microsoft.com/office/drawing/2014/main" id="{0C688019-E633-A042-8333-4ABD2087D809}"/>
              </a:ext>
            </a:extLst>
          </p:cNvPr>
          <p:cNvPicPr>
            <a:picLocks noChangeAspect="1"/>
          </p:cNvPicPr>
          <p:nvPr userDrawn="1"/>
        </p:nvPicPr>
        <p:blipFill>
          <a:blip r:embed="rId2"/>
          <a:stretch>
            <a:fillRect/>
          </a:stretch>
        </p:blipFill>
        <p:spPr>
          <a:xfrm>
            <a:off x="124291" y="270000"/>
            <a:ext cx="884437" cy="650225"/>
          </a:xfrm>
          <a:prstGeom prst="rect">
            <a:avLst/>
          </a:prstGeom>
        </p:spPr>
      </p:pic>
    </p:spTree>
    <p:extLst>
      <p:ext uri="{BB962C8B-B14F-4D97-AF65-F5344CB8AC3E}">
        <p14:creationId xmlns:p14="http://schemas.microsoft.com/office/powerpoint/2010/main" val="384308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 mit einer Folie auf die entsprechende PIKAS Seite, von der der Foliensatz entnommen wurde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4002855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2888913832"/>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Folien 2-9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Folien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spTree>
    <p:extLst>
      <p:ext uri="{BB962C8B-B14F-4D97-AF65-F5344CB8AC3E}">
        <p14:creationId xmlns:p14="http://schemas.microsoft.com/office/powerpoint/2010/main" val="1191092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ntergrundinfos Fortbildne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2" name="Rechteck 1">
            <a:extLst>
              <a:ext uri="{FF2B5EF4-FFF2-40B4-BE49-F238E27FC236}">
                <a16:creationId xmlns:a16="http://schemas.microsoft.com/office/drawing/2014/main" id="{3A6C8FAA-1842-9145-C370-C82625AEE8F1}"/>
              </a:ext>
            </a:extLst>
          </p:cNvPr>
          <p:cNvSpPr/>
          <p:nvPr userDrawn="1"/>
        </p:nvSpPr>
        <p:spPr>
          <a:xfrm>
            <a:off x="5126178" y="57530"/>
            <a:ext cx="3871066"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3" name="Titel 1">
            <a:extLst>
              <a:ext uri="{FF2B5EF4-FFF2-40B4-BE49-F238E27FC236}">
                <a16:creationId xmlns:a16="http://schemas.microsoft.com/office/drawing/2014/main" id="{E04D36AF-F9F5-613E-E56B-CD214F962DAC}"/>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spTree>
    <p:extLst>
      <p:ext uri="{BB962C8B-B14F-4D97-AF65-F5344CB8AC3E}">
        <p14:creationId xmlns:p14="http://schemas.microsoft.com/office/powerpoint/2010/main" val="3018175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008819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3" name="Grafik 2">
            <a:extLst>
              <a:ext uri="{FF2B5EF4-FFF2-40B4-BE49-F238E27FC236}">
                <a16:creationId xmlns:a16="http://schemas.microsoft.com/office/drawing/2014/main" id="{BD0B6586-760D-7147-9806-A0AC54008231}"/>
              </a:ext>
            </a:extLst>
          </p:cNvPr>
          <p:cNvPicPr>
            <a:picLocks noChangeAspect="1"/>
          </p:cNvPicPr>
          <p:nvPr userDrawn="1"/>
        </p:nvPicPr>
        <p:blipFill>
          <a:blip r:embed="rId2"/>
          <a:stretch>
            <a:fillRect/>
          </a:stretch>
        </p:blipFill>
        <p:spPr>
          <a:xfrm>
            <a:off x="164789" y="270945"/>
            <a:ext cx="860400" cy="728031"/>
          </a:xfrm>
          <a:prstGeom prst="rect">
            <a:avLst/>
          </a:prstGeom>
        </p:spPr>
      </p:pic>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3"/>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868868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Zita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33" name="Rechteck 32">
            <a:extLst>
              <a:ext uri="{FF2B5EF4-FFF2-40B4-BE49-F238E27FC236}">
                <a16:creationId xmlns:a16="http://schemas.microsoft.com/office/drawing/2014/main" id="{F493171C-C1FA-3843-9EF8-58CEBCD0276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34" name="Datumsplatzhalter 18">
            <a:extLst>
              <a:ext uri="{FF2B5EF4-FFF2-40B4-BE49-F238E27FC236}">
                <a16:creationId xmlns:a16="http://schemas.microsoft.com/office/drawing/2014/main" id="{BBE99E6D-12A2-844D-9F54-5CE73042C7C9}"/>
              </a:ext>
            </a:extLst>
          </p:cNvPr>
          <p:cNvSpPr txBox="1">
            <a:spLocks/>
          </p:cNvSpPr>
          <p:nvPr userDrawn="1"/>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83E8B304-68C6-0A40-8C78-B0FD56C6F37F}" type="datetime6">
              <a:rPr lang="de-DE" smtClean="0"/>
              <a:pPr>
                <a:lnSpc>
                  <a:spcPct val="150000"/>
                </a:lnSpc>
              </a:pPr>
              <a:t>August 24</a:t>
            </a:fld>
            <a:endParaRPr lang="de-DE" dirty="0"/>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‹Nr.›</a:t>
            </a:fld>
            <a:endParaRPr lang="de-DE" dirty="0"/>
          </a:p>
        </p:txBody>
      </p:sp>
      <p:sp>
        <p:nvSpPr>
          <p:cNvPr id="36" name="Datumsplatzhalter 18">
            <a:extLst>
              <a:ext uri="{FF2B5EF4-FFF2-40B4-BE49-F238E27FC236}">
                <a16:creationId xmlns:a16="http://schemas.microsoft.com/office/drawing/2014/main" id="{A5949F2A-89BD-4043-96A7-74A523A7FACA}"/>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39" name="Grafik 38">
            <a:extLst>
              <a:ext uri="{FF2B5EF4-FFF2-40B4-BE49-F238E27FC236}">
                <a16:creationId xmlns:a16="http://schemas.microsoft.com/office/drawing/2014/main" id="{D607B3BE-7031-7F4F-9831-1AC5A840BA53}"/>
              </a:ext>
            </a:extLst>
          </p:cNvPr>
          <p:cNvPicPr>
            <a:picLocks/>
          </p:cNvPicPr>
          <p:nvPr userDrawn="1"/>
        </p:nvPicPr>
        <p:blipFill>
          <a:blip r:embed="rId3"/>
          <a:stretch>
            <a:fillRect/>
          </a:stretch>
        </p:blipFill>
        <p:spPr>
          <a:xfrm>
            <a:off x="121429" y="260617"/>
            <a:ext cx="855317" cy="732691"/>
          </a:xfrm>
          <a:prstGeom prst="rect">
            <a:avLst/>
          </a:prstGeom>
        </p:spPr>
      </p:pic>
    </p:spTree>
    <p:extLst>
      <p:ext uri="{BB962C8B-B14F-4D97-AF65-F5344CB8AC3E}">
        <p14:creationId xmlns:p14="http://schemas.microsoft.com/office/powerpoint/2010/main" val="3987019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154926"/>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DURCHFÜHRUNG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261934"/>
            <a:ext cx="7105899" cy="1905504"/>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3793553"/>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7"/>
            <a:ext cx="6438900" cy="1976074"/>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3" name="Grafik 2">
            <a:extLst>
              <a:ext uri="{FF2B5EF4-FFF2-40B4-BE49-F238E27FC236}">
                <a16:creationId xmlns:a16="http://schemas.microsoft.com/office/drawing/2014/main" id="{0C688019-E633-A042-8333-4ABD2087D809}"/>
              </a:ext>
            </a:extLst>
          </p:cNvPr>
          <p:cNvPicPr>
            <a:picLocks noChangeAspect="1"/>
          </p:cNvPicPr>
          <p:nvPr userDrawn="1"/>
        </p:nvPicPr>
        <p:blipFill>
          <a:blip r:embed="rId2"/>
          <a:stretch>
            <a:fillRect/>
          </a:stretch>
        </p:blipFill>
        <p:spPr>
          <a:xfrm>
            <a:off x="124291" y="270000"/>
            <a:ext cx="884437" cy="650225"/>
          </a:xfrm>
          <a:prstGeom prst="rect">
            <a:avLst/>
          </a:prstGeom>
        </p:spPr>
      </p:pic>
      <p:pic>
        <p:nvPicPr>
          <p:cNvPr id="6" name="Grafik 5">
            <a:extLst>
              <a:ext uri="{FF2B5EF4-FFF2-40B4-BE49-F238E27FC236}">
                <a16:creationId xmlns:a16="http://schemas.microsoft.com/office/drawing/2014/main" id="{FA154EBE-1580-AC49-9253-CA70C6E0B3F7}"/>
              </a:ext>
            </a:extLst>
          </p:cNvPr>
          <p:cNvPicPr>
            <a:picLocks noChangeAspect="1"/>
          </p:cNvPicPr>
          <p:nvPr userDrawn="1"/>
        </p:nvPicPr>
        <p:blipFill>
          <a:blip r:embed="rId3"/>
          <a:stretch>
            <a:fillRect/>
          </a:stretch>
        </p:blipFill>
        <p:spPr>
          <a:xfrm>
            <a:off x="566509" y="1260000"/>
            <a:ext cx="986824" cy="720000"/>
          </a:xfrm>
          <a:prstGeom prst="rect">
            <a:avLst/>
          </a:prstGeom>
        </p:spPr>
      </p:pic>
      <p:sp>
        <p:nvSpPr>
          <p:cNvPr id="2" name="Textfeld 1">
            <a:extLst>
              <a:ext uri="{FF2B5EF4-FFF2-40B4-BE49-F238E27FC236}">
                <a16:creationId xmlns:a16="http://schemas.microsoft.com/office/drawing/2014/main" id="{F5AD90DC-163F-7798-D523-195E461EB779}"/>
              </a:ext>
            </a:extLst>
          </p:cNvPr>
          <p:cNvSpPr txBox="1"/>
          <p:nvPr userDrawn="1"/>
        </p:nvSpPr>
        <p:spPr>
          <a:xfrm>
            <a:off x="1096423" y="3858656"/>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REFLEXION</a:t>
            </a:r>
          </a:p>
        </p:txBody>
      </p:sp>
    </p:spTree>
    <p:extLst>
      <p:ext uri="{BB962C8B-B14F-4D97-AF65-F5344CB8AC3E}">
        <p14:creationId xmlns:p14="http://schemas.microsoft.com/office/powerpoint/2010/main" val="11792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49" r:id="rId1"/>
    <p:sldLayoutId id="2147483708" r:id="rId2"/>
    <p:sldLayoutId id="2147483709" r:id="rId3"/>
    <p:sldLayoutId id="2147483691" r:id="rId4"/>
    <p:sldLayoutId id="2147483689" r:id="rId5"/>
    <p:sldLayoutId id="2147483688" r:id="rId6"/>
    <p:sldLayoutId id="2147483661" r:id="rId7"/>
    <p:sldLayoutId id="2147483696" r:id="rId8"/>
    <p:sldLayoutId id="2147483692" r:id="rId9"/>
    <p:sldLayoutId id="2147483693" r:id="rId10"/>
    <p:sldLayoutId id="2147483694" r:id="rId11"/>
    <p:sldLayoutId id="2147483695" r:id="rId12"/>
    <p:sldLayoutId id="2147483699" r:id="rId13"/>
    <p:sldLayoutId id="2147483666" r:id="rId14"/>
    <p:sldLayoutId id="2147483669" r:id="rId15"/>
    <p:sldLayoutId id="2147483652" r:id="rId16"/>
    <p:sldLayoutId id="2147483668" r:id="rId17"/>
    <p:sldLayoutId id="2147483662" r:id="rId18"/>
    <p:sldLayoutId id="2147483714" r:id="rId19"/>
    <p:sldLayoutId id="2147483702" r:id="rId20"/>
    <p:sldLayoutId id="2147483704" r:id="rId21"/>
    <p:sldLayoutId id="2147483706" r:id="rId22"/>
    <p:sldLayoutId id="2147483712" r:id="rId23"/>
    <p:sldLayoutId id="2147483713" r:id="rId24"/>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56.png"/><Relationship Id="rId11" Type="http://schemas.openxmlformats.org/officeDocument/2006/relationships/image" Target="../media/image54.png"/><Relationship Id="rId5" Type="http://schemas.microsoft.com/office/2007/relationships/hdphoto" Target="../media/hdphoto1.wdp"/><Relationship Id="rId10" Type="http://schemas.openxmlformats.org/officeDocument/2006/relationships/image" Target="../media/image53.png"/><Relationship Id="rId4" Type="http://schemas.openxmlformats.org/officeDocument/2006/relationships/image" Target="../media/image55.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hyperlink" Target="https://pikas.dzlm.de/node/554" TargetMode="External"/><Relationship Id="rId3" Type="http://schemas.openxmlformats.org/officeDocument/2006/relationships/hyperlink" Target="https://mahiko.dzlm.de/node/49" TargetMode="External"/><Relationship Id="rId7" Type="http://schemas.openxmlformats.org/officeDocument/2006/relationships/hyperlink" Target="https://pikas.dzlm.de/node/693"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hyperlink" Target="https://mahiko.dzlm.de/node/113" TargetMode="External"/><Relationship Id="rId5" Type="http://schemas.openxmlformats.org/officeDocument/2006/relationships/hyperlink" Target="https://mahiko.dzlm.de/node/213" TargetMode="External"/><Relationship Id="rId4" Type="http://schemas.openxmlformats.org/officeDocument/2006/relationships/hyperlink" Target="https://mahiko.dzlm.de/node/5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2186DF51-666A-A24C-A54C-47F78BBA3B38}"/>
              </a:ext>
            </a:extLst>
          </p:cNvPr>
          <p:cNvSpPr>
            <a:spLocks noGrp="1"/>
          </p:cNvSpPr>
          <p:nvPr>
            <p:ph type="subTitle" idx="1"/>
          </p:nvPr>
        </p:nvSpPr>
        <p:spPr>
          <a:xfrm>
            <a:off x="244032" y="4222524"/>
            <a:ext cx="8598632" cy="1558343"/>
          </a:xfrm>
        </p:spPr>
        <p:txBody>
          <a:bodyPr>
            <a:normAutofit/>
          </a:bodyPr>
          <a:lstStyle/>
          <a:p>
            <a:r>
              <a:rPr lang="de-DE" dirty="0"/>
              <a:t>Arithmetische Basiskompetenzen sichern – </a:t>
            </a:r>
          </a:p>
          <a:p>
            <a:r>
              <a:rPr lang="de-DE" dirty="0"/>
              <a:t>Rechenschwierigkeiten vermeiden</a:t>
            </a:r>
          </a:p>
          <a:p>
            <a:endParaRPr lang="de-DE" dirty="0"/>
          </a:p>
          <a:p>
            <a:endParaRPr lang="de-DE" dirty="0"/>
          </a:p>
        </p:txBody>
      </p:sp>
      <p:sp>
        <p:nvSpPr>
          <p:cNvPr id="6" name="Titel 2">
            <a:extLst>
              <a:ext uri="{FF2B5EF4-FFF2-40B4-BE49-F238E27FC236}">
                <a16:creationId xmlns:a16="http://schemas.microsoft.com/office/drawing/2014/main" id="{8FF0804D-32F9-47BF-226E-8223526CF8B0}"/>
              </a:ext>
            </a:extLst>
          </p:cNvPr>
          <p:cNvSpPr>
            <a:spLocks noGrp="1"/>
          </p:cNvSpPr>
          <p:nvPr>
            <p:ph type="ctrTitle"/>
          </p:nvPr>
        </p:nvSpPr>
        <p:spPr>
          <a:xfrm>
            <a:off x="244032" y="1773667"/>
            <a:ext cx="8598632" cy="1975784"/>
          </a:xfrm>
        </p:spPr>
        <p:txBody>
          <a:bodyPr/>
          <a:lstStyle/>
          <a:p>
            <a:r>
              <a:rPr lang="de-DE" dirty="0"/>
              <a:t>Nicht zählendes Rechnen: 1+1 und 1-1</a:t>
            </a:r>
          </a:p>
        </p:txBody>
      </p:sp>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93DD2811-24CB-F3F1-2CED-7C62BD2B1D0B}"/>
              </a:ext>
            </a:extLst>
          </p:cNvPr>
          <p:cNvPicPr>
            <a:picLocks noChangeAspect="1"/>
          </p:cNvPicPr>
          <p:nvPr/>
        </p:nvPicPr>
        <p:blipFill>
          <a:blip r:embed="rId3"/>
          <a:stretch>
            <a:fillRect/>
          </a:stretch>
        </p:blipFill>
        <p:spPr>
          <a:xfrm>
            <a:off x="5160422" y="2809077"/>
            <a:ext cx="3574238" cy="2846580"/>
          </a:xfrm>
          <a:prstGeom prst="rect">
            <a:avLst/>
          </a:prstGeom>
        </p:spPr>
      </p:pic>
      <p:sp>
        <p:nvSpPr>
          <p:cNvPr id="5" name="Datumsplatzhalter 4">
            <a:extLst>
              <a:ext uri="{FF2B5EF4-FFF2-40B4-BE49-F238E27FC236}">
                <a16:creationId xmlns:a16="http://schemas.microsoft.com/office/drawing/2014/main" id="{8B602118-41DB-6A95-63ED-27BDAE0FBF3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9EB7F46-2FDC-E077-3E60-069B4DBAE737}"/>
              </a:ext>
            </a:extLst>
          </p:cNvPr>
          <p:cNvSpPr>
            <a:spLocks noGrp="1"/>
          </p:cNvSpPr>
          <p:nvPr>
            <p:ph type="sldNum" sz="quarter" idx="12"/>
          </p:nvPr>
        </p:nvSpPr>
        <p:spPr/>
        <p:txBody>
          <a:bodyPr/>
          <a:lstStyle/>
          <a:p>
            <a:fld id="{C3752B7C-18A9-864D-BBCB-54A9F41B5594}" type="slidenum">
              <a:rPr lang="de-DE" smtClean="0"/>
              <a:pPr/>
              <a:t>10</a:t>
            </a:fld>
            <a:endParaRPr lang="de-DE" dirty="0"/>
          </a:p>
        </p:txBody>
      </p:sp>
      <p:sp>
        <p:nvSpPr>
          <p:cNvPr id="10" name="Abgerundete rechteckige Legende 9">
            <a:extLst>
              <a:ext uri="{FF2B5EF4-FFF2-40B4-BE49-F238E27FC236}">
                <a16:creationId xmlns:a16="http://schemas.microsoft.com/office/drawing/2014/main" id="{B2705251-EBFF-9344-1FA6-E965F905AA46}"/>
              </a:ext>
            </a:extLst>
          </p:cNvPr>
          <p:cNvSpPr/>
          <p:nvPr/>
        </p:nvSpPr>
        <p:spPr>
          <a:xfrm>
            <a:off x="6890956" y="1619494"/>
            <a:ext cx="2191966" cy="1059608"/>
          </a:xfrm>
          <a:prstGeom prst="wedgeRoundRectCallout">
            <a:avLst>
              <a:gd name="adj1" fmla="val 6738"/>
              <a:gd name="adj2" fmla="val 82993"/>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6 + 5 hat ein Plättchen mehr als 5 + 5. Deshalb ist das Ergebnis 11.</a:t>
            </a:r>
          </a:p>
        </p:txBody>
      </p:sp>
      <p:sp>
        <p:nvSpPr>
          <p:cNvPr id="4" name="Inhaltsplatzhalter 3">
            <a:extLst>
              <a:ext uri="{FF2B5EF4-FFF2-40B4-BE49-F238E27FC236}">
                <a16:creationId xmlns:a16="http://schemas.microsoft.com/office/drawing/2014/main" id="{807836FD-6EF5-F52A-29CD-EE5EC9533142}"/>
              </a:ext>
            </a:extLst>
          </p:cNvPr>
          <p:cNvSpPr>
            <a:spLocks noGrp="1"/>
          </p:cNvSpPr>
          <p:nvPr>
            <p:ph idx="1"/>
          </p:nvPr>
        </p:nvSpPr>
        <p:spPr>
          <a:xfrm rot="5400000">
            <a:off x="6283257" y="4582997"/>
            <a:ext cx="525202" cy="682880"/>
          </a:xfrm>
          <a:solidFill>
            <a:schemeClr val="bg1"/>
          </a:solidFill>
          <a:effectLst>
            <a:outerShdw blurRad="63500" sx="102000" sy="102000" algn="ctr" rotWithShape="0">
              <a:prstClr val="black">
                <a:alpha val="40000"/>
              </a:prstClr>
            </a:outerShdw>
          </a:effectLst>
        </p:spPr>
        <p:txBody>
          <a:bodyPr/>
          <a:lstStyle/>
          <a:p>
            <a:pPr>
              <a:lnSpc>
                <a:spcPct val="100000"/>
              </a:lnSpc>
              <a:spcBef>
                <a:spcPts val="0"/>
              </a:spcBef>
            </a:pPr>
            <a:r>
              <a:rPr lang="de-DE" sz="500" dirty="0">
                <a:latin typeface="Comic Sans MS" panose="030F0702030302020204" pitchFamily="66" charset="0"/>
              </a:rPr>
              <a:t>5 + 5 = </a:t>
            </a:r>
          </a:p>
          <a:p>
            <a:pPr>
              <a:lnSpc>
                <a:spcPct val="100000"/>
              </a:lnSpc>
              <a:spcBef>
                <a:spcPts val="0"/>
              </a:spcBef>
            </a:pPr>
            <a:r>
              <a:rPr lang="de-DE" sz="500" dirty="0">
                <a:latin typeface="Comic Sans MS" panose="030F0702030302020204" pitchFamily="66" charset="0"/>
              </a:rPr>
              <a:t>6 + 5 = </a:t>
            </a:r>
          </a:p>
          <a:p>
            <a:pPr>
              <a:lnSpc>
                <a:spcPct val="100000"/>
              </a:lnSpc>
              <a:spcBef>
                <a:spcPts val="0"/>
              </a:spcBef>
            </a:pPr>
            <a:r>
              <a:rPr lang="de-DE" sz="500" dirty="0">
                <a:latin typeface="Comic Sans MS" panose="030F0702030302020204" pitchFamily="66" charset="0"/>
              </a:rPr>
              <a:t>7 + 5 = </a:t>
            </a:r>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p:txBody>
      </p:sp>
      <p:sp>
        <p:nvSpPr>
          <p:cNvPr id="27" name="Inhaltsplatzhalter 3">
            <a:extLst>
              <a:ext uri="{FF2B5EF4-FFF2-40B4-BE49-F238E27FC236}">
                <a16:creationId xmlns:a16="http://schemas.microsoft.com/office/drawing/2014/main" id="{807836FD-6EF5-F52A-29CD-EE5EC9533142}"/>
              </a:ext>
            </a:extLst>
          </p:cNvPr>
          <p:cNvSpPr txBox="1">
            <a:spLocks/>
          </p:cNvSpPr>
          <p:nvPr/>
        </p:nvSpPr>
        <p:spPr>
          <a:xfrm rot="21091634">
            <a:off x="3557193" y="3378120"/>
            <a:ext cx="1628249" cy="2169422"/>
          </a:xfrm>
          <a:prstGeom prst="rect">
            <a:avLst/>
          </a:prstGeom>
          <a:solidFill>
            <a:schemeClr val="bg1"/>
          </a:solidFill>
          <a:ln>
            <a:solidFill>
              <a:schemeClr val="tx1"/>
            </a:solidFill>
          </a:ln>
          <a:effectLst>
            <a:outerShdw blurRad="63500" sx="102000" sy="102000" algn="ctr" rotWithShape="0">
              <a:prstClr val="black">
                <a:alpha val="40000"/>
              </a:prstClr>
            </a:outerShdw>
          </a:effectLst>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de-DE" sz="1400" dirty="0">
              <a:latin typeface="Grundschrift" panose="03010100010101010101" pitchFamily="66" charset="0"/>
            </a:endParaRPr>
          </a:p>
          <a:p>
            <a:pPr>
              <a:lnSpc>
                <a:spcPct val="100000"/>
              </a:lnSpc>
              <a:spcBef>
                <a:spcPts val="0"/>
              </a:spcBef>
            </a:pPr>
            <a:endParaRPr lang="de-DE" sz="1400" dirty="0">
              <a:latin typeface="Grundschrift" panose="03010100010101010101" pitchFamily="66" charset="0"/>
            </a:endParaRPr>
          </a:p>
          <a:p>
            <a:pPr>
              <a:lnSpc>
                <a:spcPct val="100000"/>
              </a:lnSpc>
              <a:spcBef>
                <a:spcPts val="0"/>
              </a:spcBef>
            </a:pPr>
            <a:r>
              <a:rPr lang="de-DE" sz="1400" dirty="0">
                <a:latin typeface="Comic Sans MS" panose="030F0702030302020204" pitchFamily="66" charset="0"/>
              </a:rPr>
              <a:t>5 + 5 = </a:t>
            </a:r>
          </a:p>
          <a:p>
            <a:pPr>
              <a:lnSpc>
                <a:spcPct val="100000"/>
              </a:lnSpc>
              <a:spcBef>
                <a:spcPts val="0"/>
              </a:spcBef>
            </a:pPr>
            <a:r>
              <a:rPr lang="de-DE" sz="1400" dirty="0">
                <a:latin typeface="Comic Sans MS" panose="030F0702030302020204" pitchFamily="66" charset="0"/>
              </a:rPr>
              <a:t>6 + 5 = </a:t>
            </a:r>
          </a:p>
          <a:p>
            <a:pPr>
              <a:lnSpc>
                <a:spcPct val="100000"/>
              </a:lnSpc>
              <a:spcBef>
                <a:spcPts val="0"/>
              </a:spcBef>
            </a:pPr>
            <a:r>
              <a:rPr lang="de-DE" sz="1400" dirty="0">
                <a:latin typeface="Comic Sans MS" panose="030F0702030302020204" pitchFamily="66" charset="0"/>
              </a:rPr>
              <a:t>7 + 5 = </a:t>
            </a:r>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a:p>
            <a:endParaRPr lang="de-DE" sz="1200" dirty="0"/>
          </a:p>
        </p:txBody>
      </p:sp>
      <p:cxnSp>
        <p:nvCxnSpPr>
          <p:cNvPr id="11" name="Gerade Verbindung mit Pfeil 10"/>
          <p:cNvCxnSpPr>
            <a:cxnSpLocks/>
            <a:endCxn id="4" idx="2"/>
          </p:cNvCxnSpPr>
          <p:nvPr/>
        </p:nvCxnSpPr>
        <p:spPr>
          <a:xfrm flipV="1">
            <a:off x="5310978" y="4924437"/>
            <a:ext cx="893440" cy="3925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Abgerundete rechteckige Legende 28">
            <a:extLst>
              <a:ext uri="{FF2B5EF4-FFF2-40B4-BE49-F238E27FC236}">
                <a16:creationId xmlns:a16="http://schemas.microsoft.com/office/drawing/2014/main" id="{CA0FAE67-0B6D-9DE1-0150-424B1D31605D}"/>
              </a:ext>
            </a:extLst>
          </p:cNvPr>
          <p:cNvSpPr/>
          <p:nvPr/>
        </p:nvSpPr>
        <p:spPr>
          <a:xfrm>
            <a:off x="4475697" y="1717220"/>
            <a:ext cx="1766364" cy="849950"/>
          </a:xfrm>
          <a:prstGeom prst="wedgeRoundRectCallout">
            <a:avLst>
              <a:gd name="adj1" fmla="val -114"/>
              <a:gd name="adj2" fmla="val 109980"/>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5 + 5 ist 10,</a:t>
            </a:r>
          </a:p>
          <a:p>
            <a:pPr algn="ctr"/>
            <a:r>
              <a:rPr lang="de-DE" sz="1600" dirty="0">
                <a:solidFill>
                  <a:schemeClr val="tx1"/>
                </a:solidFill>
              </a:rPr>
              <a:t>das weiß ich direkt.</a:t>
            </a:r>
          </a:p>
        </p:txBody>
      </p:sp>
      <p:sp>
        <p:nvSpPr>
          <p:cNvPr id="31" name="Abgerundete rechteckige Legende 30">
            <a:extLst>
              <a:ext uri="{FF2B5EF4-FFF2-40B4-BE49-F238E27FC236}">
                <a16:creationId xmlns:a16="http://schemas.microsoft.com/office/drawing/2014/main" id="{CA0FAE67-0B6D-9DE1-0150-424B1D31605D}"/>
              </a:ext>
            </a:extLst>
          </p:cNvPr>
          <p:cNvSpPr/>
          <p:nvPr/>
        </p:nvSpPr>
        <p:spPr>
          <a:xfrm>
            <a:off x="1838401" y="4661833"/>
            <a:ext cx="2057400" cy="1187358"/>
          </a:xfrm>
          <a:prstGeom prst="wedgeRoundRectCallout">
            <a:avLst>
              <a:gd name="adj1" fmla="val -70625"/>
              <a:gd name="adj2" fmla="val -65134"/>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Wie hilft euch diese Plusaufgabe, die anderen Aufgaben zu lösen?</a:t>
            </a:r>
          </a:p>
        </p:txBody>
      </p:sp>
      <p:sp>
        <p:nvSpPr>
          <p:cNvPr id="32" name="Abgerundete rechteckige Legende 31">
            <a:extLst>
              <a:ext uri="{FF2B5EF4-FFF2-40B4-BE49-F238E27FC236}">
                <a16:creationId xmlns:a16="http://schemas.microsoft.com/office/drawing/2014/main" id="{CA0FAE67-0B6D-9DE1-0150-424B1D31605D}"/>
              </a:ext>
            </a:extLst>
          </p:cNvPr>
          <p:cNvSpPr/>
          <p:nvPr/>
        </p:nvSpPr>
        <p:spPr>
          <a:xfrm>
            <a:off x="1096422" y="2149298"/>
            <a:ext cx="2496145" cy="927173"/>
          </a:xfrm>
          <a:prstGeom prst="wedgeRoundRectCallout">
            <a:avLst>
              <a:gd name="adj1" fmla="val -40614"/>
              <a:gd name="adj2" fmla="val 99696"/>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Welche Plusaufgabe ist einfach? Warum?</a:t>
            </a:r>
          </a:p>
        </p:txBody>
      </p:sp>
      <p:pic>
        <p:nvPicPr>
          <p:cNvPr id="33" name="Grafik 32">
            <a:extLst>
              <a:ext uri="{FF2B5EF4-FFF2-40B4-BE49-F238E27FC236}">
                <a16:creationId xmlns:a16="http://schemas.microsoft.com/office/drawing/2014/main" id="{C136EEE5-323C-7606-BAF3-74263D227F47}"/>
              </a:ext>
            </a:extLst>
          </p:cNvPr>
          <p:cNvPicPr>
            <a:picLocks noChangeAspect="1"/>
          </p:cNvPicPr>
          <p:nvPr/>
        </p:nvPicPr>
        <p:blipFill rotWithShape="1">
          <a:blip r:embed="rId4"/>
          <a:srcRect t="1" b="38990"/>
          <a:stretch/>
        </p:blipFill>
        <p:spPr>
          <a:xfrm flipH="1">
            <a:off x="119676" y="3557176"/>
            <a:ext cx="1332345" cy="2680650"/>
          </a:xfrm>
          <a:prstGeom prst="rect">
            <a:avLst/>
          </a:prstGeom>
        </p:spPr>
      </p:pic>
      <p:sp>
        <p:nvSpPr>
          <p:cNvPr id="3" name="Textfeld 2">
            <a:extLst>
              <a:ext uri="{FF2B5EF4-FFF2-40B4-BE49-F238E27FC236}">
                <a16:creationId xmlns:a16="http://schemas.microsoft.com/office/drawing/2014/main" id="{CE0772A7-E88A-16BD-E0A5-2918C695378D}"/>
              </a:ext>
            </a:extLst>
          </p:cNvPr>
          <p:cNvSpPr txBox="1"/>
          <p:nvPr/>
        </p:nvSpPr>
        <p:spPr>
          <a:xfrm>
            <a:off x="7018246" y="6019891"/>
            <a:ext cx="1974850" cy="215444"/>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(eigene Abbildung PIKAS)</a:t>
            </a:r>
          </a:p>
        </p:txBody>
      </p:sp>
      <p:sp>
        <p:nvSpPr>
          <p:cNvPr id="12" name="Titel 1">
            <a:extLst>
              <a:ext uri="{FF2B5EF4-FFF2-40B4-BE49-F238E27FC236}">
                <a16:creationId xmlns:a16="http://schemas.microsoft.com/office/drawing/2014/main" id="{ADAB4932-154E-0393-B778-471F6947F47C}"/>
              </a:ext>
            </a:extLst>
          </p:cNvPr>
          <p:cNvSpPr>
            <a:spLocks noGrp="1"/>
          </p:cNvSpPr>
          <p:nvPr>
            <p:ph type="title"/>
          </p:nvPr>
        </p:nvSpPr>
        <p:spPr>
          <a:xfrm>
            <a:off x="1096423" y="382774"/>
            <a:ext cx="7009509" cy="603704"/>
          </a:xfrm>
        </p:spPr>
        <p:txBody>
          <a:bodyPr/>
          <a:lstStyle/>
          <a:p>
            <a:r>
              <a:rPr lang="de-DE" dirty="0"/>
              <a:t>Ableitungsstrategien nutzen</a:t>
            </a:r>
          </a:p>
        </p:txBody>
      </p:sp>
      <p:sp>
        <p:nvSpPr>
          <p:cNvPr id="7" name="Textplatzhalter 2">
            <a:extLst>
              <a:ext uri="{FF2B5EF4-FFF2-40B4-BE49-F238E27FC236}">
                <a16:creationId xmlns:a16="http://schemas.microsoft.com/office/drawing/2014/main" id="{70BB3E88-A762-4429-7FF3-1DB4B6F32072}"/>
              </a:ext>
            </a:extLst>
          </p:cNvPr>
          <p:cNvSpPr>
            <a:spLocks noGrp="1"/>
          </p:cNvSpPr>
          <p:nvPr>
            <p:ph type="body" sz="quarter" idx="13"/>
          </p:nvPr>
        </p:nvSpPr>
        <p:spPr>
          <a:xfrm>
            <a:off x="409340" y="1124819"/>
            <a:ext cx="8325320" cy="509628"/>
          </a:xfrm>
        </p:spPr>
        <p:txBody>
          <a:bodyPr/>
          <a:lstStyle/>
          <a:p>
            <a:r>
              <a:rPr lang="de-DE" dirty="0"/>
              <a:t>ABLEITUNGSSTRATEGIEN ENTDECKEN, DARSTELLEN UND MENTAL VORSTELLEN </a:t>
            </a:r>
          </a:p>
        </p:txBody>
      </p:sp>
      <p:pic>
        <p:nvPicPr>
          <p:cNvPr id="19" name="Grafik 18">
            <a:extLst>
              <a:ext uri="{FF2B5EF4-FFF2-40B4-BE49-F238E27FC236}">
                <a16:creationId xmlns:a16="http://schemas.microsoft.com/office/drawing/2014/main" id="{61956DF7-FB06-CAF3-D5FF-4E786B231E1D}"/>
              </a:ext>
            </a:extLst>
          </p:cNvPr>
          <p:cNvPicPr>
            <a:picLocks noChangeAspect="1"/>
          </p:cNvPicPr>
          <p:nvPr/>
        </p:nvPicPr>
        <p:blipFill>
          <a:blip r:embed="rId5"/>
          <a:stretch>
            <a:fillRect/>
          </a:stretch>
        </p:blipFill>
        <p:spPr>
          <a:xfrm rot="10800000">
            <a:off x="7691071" y="5004451"/>
            <a:ext cx="115758" cy="115758"/>
          </a:xfrm>
          <a:prstGeom prst="rect">
            <a:avLst/>
          </a:prstGeom>
        </p:spPr>
      </p:pic>
      <p:pic>
        <p:nvPicPr>
          <p:cNvPr id="20" name="Grafik 19">
            <a:extLst>
              <a:ext uri="{FF2B5EF4-FFF2-40B4-BE49-F238E27FC236}">
                <a16:creationId xmlns:a16="http://schemas.microsoft.com/office/drawing/2014/main" id="{3BA0BF67-2894-FBDE-CCA8-0C1B356B1150}"/>
              </a:ext>
            </a:extLst>
          </p:cNvPr>
          <p:cNvPicPr>
            <a:picLocks noChangeAspect="1"/>
          </p:cNvPicPr>
          <p:nvPr/>
        </p:nvPicPr>
        <p:blipFill>
          <a:blip r:embed="rId6"/>
          <a:stretch>
            <a:fillRect/>
          </a:stretch>
        </p:blipFill>
        <p:spPr>
          <a:xfrm rot="10800000">
            <a:off x="7966422" y="4852780"/>
            <a:ext cx="114328" cy="114329"/>
          </a:xfrm>
          <a:prstGeom prst="rect">
            <a:avLst/>
          </a:prstGeom>
        </p:spPr>
      </p:pic>
      <p:pic>
        <p:nvPicPr>
          <p:cNvPr id="21" name="Grafik 20">
            <a:extLst>
              <a:ext uri="{FF2B5EF4-FFF2-40B4-BE49-F238E27FC236}">
                <a16:creationId xmlns:a16="http://schemas.microsoft.com/office/drawing/2014/main" id="{F58D5BF1-3D0C-E536-7A75-ACCEBCFD397D}"/>
              </a:ext>
            </a:extLst>
          </p:cNvPr>
          <p:cNvPicPr>
            <a:picLocks noChangeAspect="1"/>
          </p:cNvPicPr>
          <p:nvPr/>
        </p:nvPicPr>
        <p:blipFill>
          <a:blip r:embed="rId6"/>
          <a:stretch>
            <a:fillRect/>
          </a:stretch>
        </p:blipFill>
        <p:spPr>
          <a:xfrm rot="10800000">
            <a:off x="7833361" y="4852780"/>
            <a:ext cx="114328" cy="114329"/>
          </a:xfrm>
          <a:prstGeom prst="rect">
            <a:avLst/>
          </a:prstGeom>
        </p:spPr>
      </p:pic>
      <p:pic>
        <p:nvPicPr>
          <p:cNvPr id="22" name="Grafik 21">
            <a:extLst>
              <a:ext uri="{FF2B5EF4-FFF2-40B4-BE49-F238E27FC236}">
                <a16:creationId xmlns:a16="http://schemas.microsoft.com/office/drawing/2014/main" id="{40461728-940A-EC53-87C5-D6CB5BF36BB7}"/>
              </a:ext>
            </a:extLst>
          </p:cNvPr>
          <p:cNvPicPr>
            <a:picLocks noChangeAspect="1"/>
          </p:cNvPicPr>
          <p:nvPr/>
        </p:nvPicPr>
        <p:blipFill>
          <a:blip r:embed="rId6"/>
          <a:stretch>
            <a:fillRect/>
          </a:stretch>
        </p:blipFill>
        <p:spPr>
          <a:xfrm rot="10800000">
            <a:off x="7700300" y="4852780"/>
            <a:ext cx="114328" cy="114329"/>
          </a:xfrm>
          <a:prstGeom prst="rect">
            <a:avLst/>
          </a:prstGeom>
        </p:spPr>
      </p:pic>
      <p:pic>
        <p:nvPicPr>
          <p:cNvPr id="24" name="Grafik 23">
            <a:extLst>
              <a:ext uri="{FF2B5EF4-FFF2-40B4-BE49-F238E27FC236}">
                <a16:creationId xmlns:a16="http://schemas.microsoft.com/office/drawing/2014/main" id="{E2CACA6A-B86E-2FDE-3508-F480461C3AC7}"/>
              </a:ext>
            </a:extLst>
          </p:cNvPr>
          <p:cNvPicPr>
            <a:picLocks noChangeAspect="1"/>
          </p:cNvPicPr>
          <p:nvPr/>
        </p:nvPicPr>
        <p:blipFill>
          <a:blip r:embed="rId5"/>
          <a:stretch>
            <a:fillRect/>
          </a:stretch>
        </p:blipFill>
        <p:spPr>
          <a:xfrm rot="10800000">
            <a:off x="7985926" y="5005150"/>
            <a:ext cx="115758" cy="115758"/>
          </a:xfrm>
          <a:prstGeom prst="rect">
            <a:avLst/>
          </a:prstGeom>
        </p:spPr>
      </p:pic>
      <p:pic>
        <p:nvPicPr>
          <p:cNvPr id="25" name="Grafik 24">
            <a:extLst>
              <a:ext uri="{FF2B5EF4-FFF2-40B4-BE49-F238E27FC236}">
                <a16:creationId xmlns:a16="http://schemas.microsoft.com/office/drawing/2014/main" id="{D92BD05C-2AFA-B799-4903-C187D5C34E38}"/>
              </a:ext>
            </a:extLst>
          </p:cNvPr>
          <p:cNvPicPr>
            <a:picLocks noChangeAspect="1"/>
          </p:cNvPicPr>
          <p:nvPr/>
        </p:nvPicPr>
        <p:blipFill>
          <a:blip r:embed="rId6"/>
          <a:stretch>
            <a:fillRect/>
          </a:stretch>
        </p:blipFill>
        <p:spPr>
          <a:xfrm rot="10800000">
            <a:off x="7541839" y="4852780"/>
            <a:ext cx="114328" cy="114329"/>
          </a:xfrm>
          <a:prstGeom prst="rect">
            <a:avLst/>
          </a:prstGeom>
        </p:spPr>
      </p:pic>
      <p:pic>
        <p:nvPicPr>
          <p:cNvPr id="2" name="Grafik 1">
            <a:extLst>
              <a:ext uri="{FF2B5EF4-FFF2-40B4-BE49-F238E27FC236}">
                <a16:creationId xmlns:a16="http://schemas.microsoft.com/office/drawing/2014/main" id="{216FB75A-AED8-384F-2C50-196F4E813C88}"/>
              </a:ext>
            </a:extLst>
          </p:cNvPr>
          <p:cNvPicPr>
            <a:picLocks noChangeAspect="1"/>
          </p:cNvPicPr>
          <p:nvPr/>
        </p:nvPicPr>
        <p:blipFill>
          <a:blip r:embed="rId5"/>
          <a:stretch>
            <a:fillRect/>
          </a:stretch>
        </p:blipFill>
        <p:spPr>
          <a:xfrm rot="10800000">
            <a:off x="7548684" y="5003178"/>
            <a:ext cx="115758" cy="115758"/>
          </a:xfrm>
          <a:prstGeom prst="rect">
            <a:avLst/>
          </a:prstGeom>
        </p:spPr>
      </p:pic>
      <p:pic>
        <p:nvPicPr>
          <p:cNvPr id="9" name="Grafik 8">
            <a:extLst>
              <a:ext uri="{FF2B5EF4-FFF2-40B4-BE49-F238E27FC236}">
                <a16:creationId xmlns:a16="http://schemas.microsoft.com/office/drawing/2014/main" id="{7E062C8A-E5B7-6D21-C164-B1C57092828D}"/>
              </a:ext>
            </a:extLst>
          </p:cNvPr>
          <p:cNvPicPr>
            <a:picLocks noChangeAspect="1"/>
          </p:cNvPicPr>
          <p:nvPr/>
        </p:nvPicPr>
        <p:blipFill>
          <a:blip r:embed="rId6"/>
          <a:stretch>
            <a:fillRect/>
          </a:stretch>
        </p:blipFill>
        <p:spPr>
          <a:xfrm rot="10800000">
            <a:off x="7207718" y="4852780"/>
            <a:ext cx="114328" cy="114329"/>
          </a:xfrm>
          <a:prstGeom prst="rect">
            <a:avLst/>
          </a:prstGeom>
        </p:spPr>
      </p:pic>
      <p:pic>
        <p:nvPicPr>
          <p:cNvPr id="14" name="Grafik 13">
            <a:extLst>
              <a:ext uri="{FF2B5EF4-FFF2-40B4-BE49-F238E27FC236}">
                <a16:creationId xmlns:a16="http://schemas.microsoft.com/office/drawing/2014/main" id="{41588F79-4180-7BC5-151B-8D31DB2FAD1D}"/>
              </a:ext>
            </a:extLst>
          </p:cNvPr>
          <p:cNvPicPr>
            <a:picLocks noChangeAspect="1"/>
          </p:cNvPicPr>
          <p:nvPr/>
        </p:nvPicPr>
        <p:blipFill>
          <a:blip r:embed="rId6"/>
          <a:stretch>
            <a:fillRect/>
          </a:stretch>
        </p:blipFill>
        <p:spPr>
          <a:xfrm rot="10800000">
            <a:off x="7407315" y="4852780"/>
            <a:ext cx="114328" cy="114329"/>
          </a:xfrm>
          <a:prstGeom prst="rect">
            <a:avLst/>
          </a:prstGeom>
        </p:spPr>
      </p:pic>
      <p:pic>
        <p:nvPicPr>
          <p:cNvPr id="15" name="Grafik 14">
            <a:extLst>
              <a:ext uri="{FF2B5EF4-FFF2-40B4-BE49-F238E27FC236}">
                <a16:creationId xmlns:a16="http://schemas.microsoft.com/office/drawing/2014/main" id="{232E08DF-2BFE-37F1-86C1-B909630BA672}"/>
              </a:ext>
            </a:extLst>
          </p:cNvPr>
          <p:cNvPicPr>
            <a:picLocks noChangeAspect="1"/>
          </p:cNvPicPr>
          <p:nvPr/>
        </p:nvPicPr>
        <p:blipFill>
          <a:blip r:embed="rId5"/>
          <a:stretch>
            <a:fillRect/>
          </a:stretch>
        </p:blipFill>
        <p:spPr>
          <a:xfrm rot="10800000">
            <a:off x="7833449" y="5007125"/>
            <a:ext cx="115758" cy="115758"/>
          </a:xfrm>
          <a:prstGeom prst="rect">
            <a:avLst/>
          </a:prstGeom>
        </p:spPr>
      </p:pic>
      <p:pic>
        <p:nvPicPr>
          <p:cNvPr id="16" name="Grafik 15">
            <a:extLst>
              <a:ext uri="{FF2B5EF4-FFF2-40B4-BE49-F238E27FC236}">
                <a16:creationId xmlns:a16="http://schemas.microsoft.com/office/drawing/2014/main" id="{FE1A4B16-6086-1851-F729-AFE52BCDB039}"/>
              </a:ext>
            </a:extLst>
          </p:cNvPr>
          <p:cNvPicPr>
            <a:picLocks noChangeAspect="1"/>
          </p:cNvPicPr>
          <p:nvPr/>
        </p:nvPicPr>
        <p:blipFill>
          <a:blip r:embed="rId5"/>
          <a:stretch>
            <a:fillRect/>
          </a:stretch>
        </p:blipFill>
        <p:spPr>
          <a:xfrm rot="10800000">
            <a:off x="7401649" y="5007125"/>
            <a:ext cx="115758" cy="115758"/>
          </a:xfrm>
          <a:prstGeom prst="rect">
            <a:avLst/>
          </a:prstGeom>
        </p:spPr>
      </p:pic>
    </p:spTree>
    <p:extLst>
      <p:ext uri="{BB962C8B-B14F-4D97-AF65-F5344CB8AC3E}">
        <p14:creationId xmlns:p14="http://schemas.microsoft.com/office/powerpoint/2010/main" val="249023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9" grpId="0" animBg="1"/>
      <p:bldP spid="3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3214ACFE-94A6-BB98-50ED-D5C7B66354B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FF64595-4749-FFAD-2457-EFE5AD5379D5}"/>
              </a:ext>
            </a:extLst>
          </p:cNvPr>
          <p:cNvSpPr>
            <a:spLocks noGrp="1"/>
          </p:cNvSpPr>
          <p:nvPr>
            <p:ph type="sldNum" sz="quarter" idx="12"/>
          </p:nvPr>
        </p:nvSpPr>
        <p:spPr/>
        <p:txBody>
          <a:bodyPr/>
          <a:lstStyle/>
          <a:p>
            <a:fld id="{C3752B7C-18A9-864D-BBCB-54A9F41B5594}" type="slidenum">
              <a:rPr lang="de-DE" smtClean="0"/>
              <a:pPr/>
              <a:t>11</a:t>
            </a:fld>
            <a:endParaRPr lang="de-DE" dirty="0"/>
          </a:p>
        </p:txBody>
      </p:sp>
      <p:sp>
        <p:nvSpPr>
          <p:cNvPr id="11" name="Titel 1">
            <a:extLst>
              <a:ext uri="{FF2B5EF4-FFF2-40B4-BE49-F238E27FC236}">
                <a16:creationId xmlns:a16="http://schemas.microsoft.com/office/drawing/2014/main" id="{B7A85040-40CD-BD48-97CC-4A8D7A455F24}"/>
              </a:ext>
            </a:extLst>
          </p:cNvPr>
          <p:cNvSpPr>
            <a:spLocks noGrp="1"/>
          </p:cNvSpPr>
          <p:nvPr>
            <p:ph type="title"/>
          </p:nvPr>
        </p:nvSpPr>
        <p:spPr>
          <a:xfrm>
            <a:off x="1096423" y="382774"/>
            <a:ext cx="7009509" cy="603704"/>
          </a:xfrm>
        </p:spPr>
        <p:txBody>
          <a:bodyPr>
            <a:normAutofit/>
          </a:bodyPr>
          <a:lstStyle/>
          <a:p>
            <a:r>
              <a:rPr lang="de-DE" dirty="0"/>
              <a:t>Basisfakten abrufen</a:t>
            </a:r>
          </a:p>
        </p:txBody>
      </p:sp>
      <p:sp>
        <p:nvSpPr>
          <p:cNvPr id="2" name="Textfeld 1">
            <a:extLst>
              <a:ext uri="{FF2B5EF4-FFF2-40B4-BE49-F238E27FC236}">
                <a16:creationId xmlns:a16="http://schemas.microsoft.com/office/drawing/2014/main" id="{FBA9E80C-BDF9-1A1A-46F1-57F0FD32D5D2}"/>
              </a:ext>
            </a:extLst>
          </p:cNvPr>
          <p:cNvSpPr txBox="1"/>
          <p:nvPr/>
        </p:nvSpPr>
        <p:spPr>
          <a:xfrm>
            <a:off x="5990790" y="5994968"/>
            <a:ext cx="2735032" cy="276999"/>
          </a:xfrm>
          <a:prstGeom prst="rect">
            <a:avLst/>
          </a:prstGeom>
          <a:noFill/>
        </p:spPr>
        <p:txBody>
          <a:bodyPr wrap="square">
            <a:spAutoFit/>
          </a:bodyPr>
          <a:lstStyle/>
          <a:p>
            <a:pPr algn="r"/>
            <a:r>
              <a:rPr lang="de-DE" sz="1200" b="0" i="0" u="none" strike="noStrike" dirty="0">
                <a:effectLst/>
                <a:latin typeface="Arial" panose="020B0604020202020204" pitchFamily="34" charset="0"/>
                <a:cs typeface="Arial" panose="020B0604020202020204" pitchFamily="34" charset="0"/>
              </a:rPr>
              <a:t>(https://</a:t>
            </a:r>
            <a:r>
              <a:rPr lang="de-DE" sz="1200" b="0" i="0" u="none" strike="noStrike" dirty="0" err="1">
                <a:effectLst/>
                <a:latin typeface="Arial" panose="020B0604020202020204" pitchFamily="34" charset="0"/>
                <a:cs typeface="Arial" panose="020B0604020202020204" pitchFamily="34" charset="0"/>
              </a:rPr>
              <a:t>mahiko.dzlm.de</a:t>
            </a:r>
            <a:r>
              <a:rPr lang="de-DE" sz="1200" b="0" i="0" u="none" strike="noStrike" dirty="0">
                <a:effectLst/>
                <a:latin typeface="Arial" panose="020B0604020202020204" pitchFamily="34" charset="0"/>
                <a:cs typeface="Arial" panose="020B0604020202020204" pitchFamily="34" charset="0"/>
              </a:rPr>
              <a:t>/</a:t>
            </a:r>
            <a:r>
              <a:rPr lang="de-DE" sz="1200" b="0" i="0" u="none" strike="noStrike" dirty="0" err="1">
                <a:effectLst/>
                <a:latin typeface="Arial" panose="020B0604020202020204" pitchFamily="34" charset="0"/>
                <a:cs typeface="Arial" panose="020B0604020202020204" pitchFamily="34" charset="0"/>
              </a:rPr>
              <a:t>node</a:t>
            </a:r>
            <a:r>
              <a:rPr lang="de-DE" sz="1200" b="0" i="0" u="none" strike="noStrike" dirty="0">
                <a:effectLst/>
                <a:latin typeface="Arial" panose="020B0604020202020204" pitchFamily="34" charset="0"/>
                <a:cs typeface="Arial" panose="020B0604020202020204" pitchFamily="34" charset="0"/>
              </a:rPr>
              <a:t>/113)</a:t>
            </a:r>
          </a:p>
        </p:txBody>
      </p:sp>
      <p:grpSp>
        <p:nvGrpSpPr>
          <p:cNvPr id="20" name="Gruppieren 19">
            <a:extLst>
              <a:ext uri="{FF2B5EF4-FFF2-40B4-BE49-F238E27FC236}">
                <a16:creationId xmlns:a16="http://schemas.microsoft.com/office/drawing/2014/main" id="{E9ED89AC-BA04-4588-8EF5-E5773491707C}"/>
              </a:ext>
            </a:extLst>
          </p:cNvPr>
          <p:cNvGrpSpPr/>
          <p:nvPr/>
        </p:nvGrpSpPr>
        <p:grpSpPr>
          <a:xfrm>
            <a:off x="4102428" y="3429000"/>
            <a:ext cx="4711044" cy="1049736"/>
            <a:chOff x="4102427" y="3653921"/>
            <a:chExt cx="4711044" cy="1049736"/>
          </a:xfrm>
        </p:grpSpPr>
        <p:pic>
          <p:nvPicPr>
            <p:cNvPr id="9" name="Grafik 8">
              <a:extLst>
                <a:ext uri="{FF2B5EF4-FFF2-40B4-BE49-F238E27FC236}">
                  <a16:creationId xmlns:a16="http://schemas.microsoft.com/office/drawing/2014/main" id="{1FC922CB-F9BC-F859-BD7A-7CAB2965EAF4}"/>
                </a:ext>
              </a:extLst>
            </p:cNvPr>
            <p:cNvPicPr>
              <a:picLocks noChangeAspect="1"/>
            </p:cNvPicPr>
            <p:nvPr/>
          </p:nvPicPr>
          <p:blipFill>
            <a:blip r:embed="rId3"/>
            <a:stretch>
              <a:fillRect/>
            </a:stretch>
          </p:blipFill>
          <p:spPr>
            <a:xfrm>
              <a:off x="4102429" y="3723433"/>
              <a:ext cx="4711042" cy="936103"/>
            </a:xfrm>
            <a:prstGeom prst="rect">
              <a:avLst/>
            </a:prstGeom>
          </p:spPr>
        </p:pic>
        <p:pic>
          <p:nvPicPr>
            <p:cNvPr id="13" name="Grafik 12">
              <a:extLst>
                <a:ext uri="{FF2B5EF4-FFF2-40B4-BE49-F238E27FC236}">
                  <a16:creationId xmlns:a16="http://schemas.microsoft.com/office/drawing/2014/main" id="{ACC871DD-A698-5010-AA87-ADB1CB95B4F6}"/>
                </a:ext>
              </a:extLst>
            </p:cNvPr>
            <p:cNvPicPr>
              <a:picLocks noChangeAspect="1"/>
            </p:cNvPicPr>
            <p:nvPr/>
          </p:nvPicPr>
          <p:blipFill>
            <a:blip r:embed="rId4"/>
            <a:stretch>
              <a:fillRect/>
            </a:stretch>
          </p:blipFill>
          <p:spPr>
            <a:xfrm>
              <a:off x="4102428" y="3653921"/>
              <a:ext cx="2386489" cy="529178"/>
            </a:xfrm>
            <a:prstGeom prst="rect">
              <a:avLst/>
            </a:prstGeom>
          </p:spPr>
        </p:pic>
        <p:pic>
          <p:nvPicPr>
            <p:cNvPr id="14" name="Grafik 13">
              <a:extLst>
                <a:ext uri="{FF2B5EF4-FFF2-40B4-BE49-F238E27FC236}">
                  <a16:creationId xmlns:a16="http://schemas.microsoft.com/office/drawing/2014/main" id="{DD8D3CF1-A4DB-6404-AA57-3530780B8AA2}"/>
                </a:ext>
              </a:extLst>
            </p:cNvPr>
            <p:cNvPicPr>
              <a:picLocks noChangeAspect="1"/>
            </p:cNvPicPr>
            <p:nvPr/>
          </p:nvPicPr>
          <p:blipFill>
            <a:blip r:embed="rId5"/>
            <a:stretch>
              <a:fillRect/>
            </a:stretch>
          </p:blipFill>
          <p:spPr>
            <a:xfrm>
              <a:off x="4102427" y="4174479"/>
              <a:ext cx="2386489" cy="529178"/>
            </a:xfrm>
            <a:prstGeom prst="rect">
              <a:avLst/>
            </a:prstGeom>
          </p:spPr>
        </p:pic>
      </p:grpSp>
      <p:sp>
        <p:nvSpPr>
          <p:cNvPr id="19" name="Abgerundete rechteckige Legende 18">
            <a:extLst>
              <a:ext uri="{FF2B5EF4-FFF2-40B4-BE49-F238E27FC236}">
                <a16:creationId xmlns:a16="http://schemas.microsoft.com/office/drawing/2014/main" id="{F3C99A15-DA96-176A-FEFE-FA64BBEF12CC}"/>
              </a:ext>
            </a:extLst>
          </p:cNvPr>
          <p:cNvSpPr/>
          <p:nvPr/>
        </p:nvSpPr>
        <p:spPr>
          <a:xfrm>
            <a:off x="263047" y="1770135"/>
            <a:ext cx="3139703" cy="2148852"/>
          </a:xfrm>
          <a:prstGeom prst="wedgeRoundRectCallout">
            <a:avLst>
              <a:gd name="adj1" fmla="val -54596"/>
              <a:gd name="adj2" fmla="val 81581"/>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dirty="0">
                <a:solidFill>
                  <a:schemeClr val="tx1"/>
                </a:solidFill>
                <a:latin typeface="Arial" panose="020B0604020202020204" pitchFamily="34" charset="0"/>
                <a:cs typeface="Arial" panose="020B0604020202020204" pitchFamily="34" charset="0"/>
              </a:rPr>
              <a:t>Welche Aufgabe könnte dir helfen, das Ergebnis der Aufgabe 6 + 5 herauszufinden? Lege mit Plättchen.</a:t>
            </a:r>
          </a:p>
        </p:txBody>
      </p:sp>
      <p:sp>
        <p:nvSpPr>
          <p:cNvPr id="33" name="Abgerundete rechteckige Legende 32">
            <a:extLst>
              <a:ext uri="{FF2B5EF4-FFF2-40B4-BE49-F238E27FC236}">
                <a16:creationId xmlns:a16="http://schemas.microsoft.com/office/drawing/2014/main" id="{5403C22B-33C4-5CE6-D1B1-281C1D31B673}"/>
              </a:ext>
            </a:extLst>
          </p:cNvPr>
          <p:cNvSpPr/>
          <p:nvPr/>
        </p:nvSpPr>
        <p:spPr>
          <a:xfrm>
            <a:off x="483108" y="4700793"/>
            <a:ext cx="2537319" cy="1250054"/>
          </a:xfrm>
          <a:prstGeom prst="wedgeRoundRectCallout">
            <a:avLst>
              <a:gd name="adj1" fmla="val -66128"/>
              <a:gd name="adj2" fmla="val 37691"/>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dirty="0">
                <a:solidFill>
                  <a:schemeClr val="tx1"/>
                </a:solidFill>
                <a:latin typeface="Arial" panose="020B0604020202020204" pitchFamily="34" charset="0"/>
                <a:cs typeface="Arial" panose="020B0604020202020204" pitchFamily="34" charset="0"/>
              </a:rPr>
              <a:t>Was ist gleich bei den beiden Aufgaben? Was ist verschieden?</a:t>
            </a:r>
          </a:p>
        </p:txBody>
      </p:sp>
      <p:grpSp>
        <p:nvGrpSpPr>
          <p:cNvPr id="34" name="Gruppieren 33">
            <a:extLst>
              <a:ext uri="{FF2B5EF4-FFF2-40B4-BE49-F238E27FC236}">
                <a16:creationId xmlns:a16="http://schemas.microsoft.com/office/drawing/2014/main" id="{E5949201-F7F2-9141-4013-04E649098492}"/>
              </a:ext>
            </a:extLst>
          </p:cNvPr>
          <p:cNvGrpSpPr/>
          <p:nvPr/>
        </p:nvGrpSpPr>
        <p:grpSpPr>
          <a:xfrm>
            <a:off x="4102428" y="4600979"/>
            <a:ext cx="4711044" cy="1049736"/>
            <a:chOff x="4102427" y="3653921"/>
            <a:chExt cx="4711044" cy="1049736"/>
          </a:xfrm>
        </p:grpSpPr>
        <p:pic>
          <p:nvPicPr>
            <p:cNvPr id="35" name="Grafik 34">
              <a:extLst>
                <a:ext uri="{FF2B5EF4-FFF2-40B4-BE49-F238E27FC236}">
                  <a16:creationId xmlns:a16="http://schemas.microsoft.com/office/drawing/2014/main" id="{76A81EF8-75C2-EA12-4AE2-2F73D959EA52}"/>
                </a:ext>
              </a:extLst>
            </p:cNvPr>
            <p:cNvPicPr>
              <a:picLocks noChangeAspect="1"/>
            </p:cNvPicPr>
            <p:nvPr/>
          </p:nvPicPr>
          <p:blipFill>
            <a:blip r:embed="rId3"/>
            <a:stretch>
              <a:fillRect/>
            </a:stretch>
          </p:blipFill>
          <p:spPr>
            <a:xfrm>
              <a:off x="4102429" y="3723433"/>
              <a:ext cx="4711042" cy="936103"/>
            </a:xfrm>
            <a:prstGeom prst="rect">
              <a:avLst/>
            </a:prstGeom>
          </p:spPr>
        </p:pic>
        <p:pic>
          <p:nvPicPr>
            <p:cNvPr id="36" name="Grafik 35">
              <a:extLst>
                <a:ext uri="{FF2B5EF4-FFF2-40B4-BE49-F238E27FC236}">
                  <a16:creationId xmlns:a16="http://schemas.microsoft.com/office/drawing/2014/main" id="{5F2E0F28-CBB9-85A3-0DF3-EDBF5437F68E}"/>
                </a:ext>
              </a:extLst>
            </p:cNvPr>
            <p:cNvPicPr>
              <a:picLocks noChangeAspect="1"/>
            </p:cNvPicPr>
            <p:nvPr/>
          </p:nvPicPr>
          <p:blipFill>
            <a:blip r:embed="rId4"/>
            <a:stretch>
              <a:fillRect/>
            </a:stretch>
          </p:blipFill>
          <p:spPr>
            <a:xfrm>
              <a:off x="4102428" y="3653921"/>
              <a:ext cx="2386489" cy="529178"/>
            </a:xfrm>
            <a:prstGeom prst="rect">
              <a:avLst/>
            </a:prstGeom>
          </p:spPr>
        </p:pic>
        <p:pic>
          <p:nvPicPr>
            <p:cNvPr id="37" name="Grafik 36">
              <a:extLst>
                <a:ext uri="{FF2B5EF4-FFF2-40B4-BE49-F238E27FC236}">
                  <a16:creationId xmlns:a16="http://schemas.microsoft.com/office/drawing/2014/main" id="{47716033-C55F-FA0B-352E-D7FF3792858A}"/>
                </a:ext>
              </a:extLst>
            </p:cNvPr>
            <p:cNvPicPr>
              <a:picLocks noChangeAspect="1"/>
            </p:cNvPicPr>
            <p:nvPr/>
          </p:nvPicPr>
          <p:blipFill>
            <a:blip r:embed="rId5"/>
            <a:stretch>
              <a:fillRect/>
            </a:stretch>
          </p:blipFill>
          <p:spPr>
            <a:xfrm>
              <a:off x="4102427" y="4174479"/>
              <a:ext cx="2386489" cy="529178"/>
            </a:xfrm>
            <a:prstGeom prst="rect">
              <a:avLst/>
            </a:prstGeom>
          </p:spPr>
        </p:pic>
      </p:grpSp>
      <p:sp>
        <p:nvSpPr>
          <p:cNvPr id="4" name="Textplatzhalter 6">
            <a:extLst>
              <a:ext uri="{FF2B5EF4-FFF2-40B4-BE49-F238E27FC236}">
                <a16:creationId xmlns:a16="http://schemas.microsoft.com/office/drawing/2014/main" id="{5C1772A2-3D68-F771-27F3-56F42ACF48B3}"/>
              </a:ext>
            </a:extLst>
          </p:cNvPr>
          <p:cNvSpPr txBox="1">
            <a:spLocks/>
          </p:cNvSpPr>
          <p:nvPr/>
        </p:nvSpPr>
        <p:spPr>
          <a:xfrm>
            <a:off x="785127" y="1162399"/>
            <a:ext cx="8191098"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ABLEITUNGSSTRATEGIEN WIEDERHOLT ABRUFEN UND SICHERN</a:t>
            </a:r>
          </a:p>
        </p:txBody>
      </p:sp>
      <p:sp>
        <p:nvSpPr>
          <p:cNvPr id="3" name="Textfeld 2">
            <a:extLst>
              <a:ext uri="{FF2B5EF4-FFF2-40B4-BE49-F238E27FC236}">
                <a16:creationId xmlns:a16="http://schemas.microsoft.com/office/drawing/2014/main" id="{D2FBFAC5-ECE0-17A8-EBE7-16AF74243EEE}"/>
              </a:ext>
            </a:extLst>
          </p:cNvPr>
          <p:cNvSpPr txBox="1"/>
          <p:nvPr/>
        </p:nvSpPr>
        <p:spPr>
          <a:xfrm rot="21192440">
            <a:off x="3923837" y="2489520"/>
            <a:ext cx="929158" cy="523220"/>
          </a:xfrm>
          <a:prstGeom prst="rect">
            <a:avLst/>
          </a:prstGeom>
          <a:noFill/>
          <a:ln>
            <a:solidFill>
              <a:schemeClr val="tx1"/>
            </a:solidFill>
          </a:ln>
        </p:spPr>
        <p:txBody>
          <a:bodyPr wrap="square" rtlCol="0">
            <a:spAutoFit/>
          </a:bodyPr>
          <a:lstStyle/>
          <a:p>
            <a:r>
              <a:rPr lang="de-DE" sz="2800" dirty="0"/>
              <a:t>6 + 5</a:t>
            </a:r>
          </a:p>
        </p:txBody>
      </p:sp>
      <p:pic>
        <p:nvPicPr>
          <p:cNvPr id="31" name="Grafik 30">
            <a:extLst>
              <a:ext uri="{FF2B5EF4-FFF2-40B4-BE49-F238E27FC236}">
                <a16:creationId xmlns:a16="http://schemas.microsoft.com/office/drawing/2014/main" id="{7014599C-67AF-352D-2B73-DD3529E6816B}"/>
              </a:ext>
            </a:extLst>
          </p:cNvPr>
          <p:cNvPicPr>
            <a:picLocks noChangeAspect="1"/>
          </p:cNvPicPr>
          <p:nvPr/>
        </p:nvPicPr>
        <p:blipFill>
          <a:blip r:embed="rId6"/>
          <a:stretch>
            <a:fillRect/>
          </a:stretch>
        </p:blipFill>
        <p:spPr>
          <a:xfrm>
            <a:off x="6562634" y="4727363"/>
            <a:ext cx="380359" cy="380359"/>
          </a:xfrm>
          <a:prstGeom prst="rect">
            <a:avLst/>
          </a:prstGeom>
        </p:spPr>
      </p:pic>
    </p:spTree>
    <p:extLst>
      <p:ext uri="{BB962C8B-B14F-4D97-AF65-F5344CB8AC3E}">
        <p14:creationId xmlns:p14="http://schemas.microsoft.com/office/powerpoint/2010/main" val="425711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4C9D7CC-3311-7926-BF3B-46266728540E}"/>
              </a:ext>
            </a:extLst>
          </p:cNvPr>
          <p:cNvSpPr>
            <a:spLocks noGrp="1"/>
          </p:cNvSpPr>
          <p:nvPr>
            <p:ph type="dt" sz="half" idx="10"/>
          </p:nvPr>
        </p:nvSpPr>
        <p:spPr/>
        <p:txBody>
          <a:bodyPr/>
          <a:lstStyle/>
          <a:p>
            <a:pPr>
              <a:lnSpc>
                <a:spcPct val="150000"/>
              </a:lnSpc>
            </a:pPr>
            <a:endParaRPr lang="de-DE" dirty="0"/>
          </a:p>
        </p:txBody>
      </p:sp>
      <p:sp>
        <p:nvSpPr>
          <p:cNvPr id="3" name="Foliennummernplatzhalter 2">
            <a:extLst>
              <a:ext uri="{FF2B5EF4-FFF2-40B4-BE49-F238E27FC236}">
                <a16:creationId xmlns:a16="http://schemas.microsoft.com/office/drawing/2014/main" id="{185633A0-03F9-68FF-19B2-5D5EB1D9A01D}"/>
              </a:ext>
            </a:extLst>
          </p:cNvPr>
          <p:cNvSpPr>
            <a:spLocks noGrp="1"/>
          </p:cNvSpPr>
          <p:nvPr>
            <p:ph type="sldNum" sz="quarter" idx="12"/>
          </p:nvPr>
        </p:nvSpPr>
        <p:spPr/>
        <p:txBody>
          <a:bodyPr/>
          <a:lstStyle/>
          <a:p>
            <a:fld id="{C3752B7C-18A9-864D-BBCB-54A9F41B5594}" type="slidenum">
              <a:rPr lang="de-DE" smtClean="0"/>
              <a:pPr/>
              <a:t>12</a:t>
            </a:fld>
            <a:endParaRPr lang="de-DE" dirty="0"/>
          </a:p>
        </p:txBody>
      </p:sp>
      <p:sp>
        <p:nvSpPr>
          <p:cNvPr id="5" name="Titel 1">
            <a:extLst>
              <a:ext uri="{FF2B5EF4-FFF2-40B4-BE49-F238E27FC236}">
                <a16:creationId xmlns:a16="http://schemas.microsoft.com/office/drawing/2014/main" id="{0EDE3E5F-73E1-04C7-B0FC-6AD016B6CF1F}"/>
              </a:ext>
            </a:extLst>
          </p:cNvPr>
          <p:cNvSpPr txBox="1">
            <a:spLocks/>
          </p:cNvSpPr>
          <p:nvPr/>
        </p:nvSpPr>
        <p:spPr>
          <a:xfrm>
            <a:off x="1096423" y="382774"/>
            <a:ext cx="7009509" cy="603704"/>
          </a:xfrm>
          <a:prstGeom prst="rect">
            <a:avLst/>
          </a:prstGeom>
        </p:spPr>
        <p:txBody>
          <a:bodyPr>
            <a:norm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dirty="0"/>
              <a:t>Aktivität zum Ausprobieren</a:t>
            </a:r>
          </a:p>
        </p:txBody>
      </p:sp>
      <p:sp>
        <p:nvSpPr>
          <p:cNvPr id="7" name="Datumsplatzhalter 4">
            <a:extLst>
              <a:ext uri="{FF2B5EF4-FFF2-40B4-BE49-F238E27FC236}">
                <a16:creationId xmlns:a16="http://schemas.microsoft.com/office/drawing/2014/main" id="{7DCE9E9F-EA4F-4173-746D-15D466A60B3D}"/>
              </a:ext>
            </a:extLst>
          </p:cNvPr>
          <p:cNvSpPr txBox="1">
            <a:spLocks/>
          </p:cNvSpPr>
          <p:nvPr/>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000CEE34-2044-5642-B412-BC2C7C7150CF}" type="datetime6">
              <a:rPr lang="de-DE" smtClean="0"/>
              <a:pPr>
                <a:lnSpc>
                  <a:spcPct val="150000"/>
                </a:lnSpc>
              </a:pPr>
              <a:t>August 24</a:t>
            </a:fld>
            <a:endParaRPr lang="de-DE" dirty="0"/>
          </a:p>
        </p:txBody>
      </p:sp>
      <p:sp>
        <p:nvSpPr>
          <p:cNvPr id="8" name="Foliennummernplatzhalter 5">
            <a:extLst>
              <a:ext uri="{FF2B5EF4-FFF2-40B4-BE49-F238E27FC236}">
                <a16:creationId xmlns:a16="http://schemas.microsoft.com/office/drawing/2014/main" id="{26DF3D1E-76C1-7A32-D96A-2F78E0D30C2A}"/>
              </a:ext>
            </a:extLst>
          </p:cNvPr>
          <p:cNvSpPr txBox="1">
            <a:spLocks/>
          </p:cNvSpPr>
          <p:nvPr/>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12</a:t>
            </a:fld>
            <a:endParaRPr lang="de-DE" dirty="0"/>
          </a:p>
        </p:txBody>
      </p:sp>
      <p:sp>
        <p:nvSpPr>
          <p:cNvPr id="9" name="Abgerundete rechteckige Legende 8">
            <a:extLst>
              <a:ext uri="{FF2B5EF4-FFF2-40B4-BE49-F238E27FC236}">
                <a16:creationId xmlns:a16="http://schemas.microsoft.com/office/drawing/2014/main" id="{72AFCD64-6245-558D-2552-E7B04488F1CC}"/>
              </a:ext>
            </a:extLst>
          </p:cNvPr>
          <p:cNvSpPr/>
          <p:nvPr/>
        </p:nvSpPr>
        <p:spPr>
          <a:xfrm>
            <a:off x="3715333" y="2976260"/>
            <a:ext cx="3218628" cy="908206"/>
          </a:xfrm>
          <a:prstGeom prst="wedgeRoundRectCallout">
            <a:avLst>
              <a:gd name="adj1" fmla="val 63946"/>
              <a:gd name="adj2" fmla="val -4668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a:p>
            <a:pPr algn="ctr"/>
            <a:r>
              <a:rPr lang="de-DE" dirty="0">
                <a:solidFill>
                  <a:schemeClr val="tx1"/>
                </a:solidFill>
              </a:rPr>
              <a:t>Warum und wie hilft euch diese Aufgabe </a:t>
            </a:r>
            <a:r>
              <a:rPr lang="de-DE">
                <a:solidFill>
                  <a:schemeClr val="tx1"/>
                </a:solidFill>
              </a:rPr>
              <a:t>beim Lösen von </a:t>
            </a:r>
            <a:r>
              <a:rPr lang="de-DE" dirty="0">
                <a:solidFill>
                  <a:schemeClr val="tx1"/>
                </a:solidFill>
              </a:rPr>
              <a:t>6 + 5? </a:t>
            </a:r>
          </a:p>
          <a:p>
            <a:pPr algn="ctr"/>
            <a:endParaRPr lang="de-DE" sz="1800" dirty="0">
              <a:solidFill>
                <a:schemeClr val="tx1"/>
              </a:solidFill>
              <a:latin typeface="Arial" panose="020B0604020202020204" pitchFamily="34" charset="0"/>
              <a:cs typeface="Arial" panose="020B0604020202020204" pitchFamily="34" charset="0"/>
            </a:endParaRPr>
          </a:p>
        </p:txBody>
      </p:sp>
      <p:sp>
        <p:nvSpPr>
          <p:cNvPr id="27" name="Abgerundete rechteckige Legende 26">
            <a:extLst>
              <a:ext uri="{FF2B5EF4-FFF2-40B4-BE49-F238E27FC236}">
                <a16:creationId xmlns:a16="http://schemas.microsoft.com/office/drawing/2014/main" id="{F8E80589-E879-CCE2-FC7D-D5FFC3E888AB}"/>
              </a:ext>
            </a:extLst>
          </p:cNvPr>
          <p:cNvSpPr/>
          <p:nvPr/>
        </p:nvSpPr>
        <p:spPr>
          <a:xfrm>
            <a:off x="6092742" y="5075766"/>
            <a:ext cx="2656915" cy="771582"/>
          </a:xfrm>
          <a:prstGeom prst="wedgeRoundRectCallout">
            <a:avLst>
              <a:gd name="adj1" fmla="val -46512"/>
              <a:gd name="adj2" fmla="val -8318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cs typeface="Arial" panose="020B0604020202020204" pitchFamily="34" charset="0"/>
              </a:rPr>
              <a:t>Mir hilft hier 5 + 5, das Ergebnis weiß ich direkt!</a:t>
            </a:r>
          </a:p>
        </p:txBody>
      </p:sp>
      <p:sp>
        <p:nvSpPr>
          <p:cNvPr id="30" name="Textfeld 29">
            <a:extLst>
              <a:ext uri="{FF2B5EF4-FFF2-40B4-BE49-F238E27FC236}">
                <a16:creationId xmlns:a16="http://schemas.microsoft.com/office/drawing/2014/main" id="{EEEEEE67-4162-6262-54AC-FAD9EF79EB1D}"/>
              </a:ext>
            </a:extLst>
          </p:cNvPr>
          <p:cNvSpPr txBox="1"/>
          <p:nvPr/>
        </p:nvSpPr>
        <p:spPr>
          <a:xfrm>
            <a:off x="1096457" y="1928569"/>
            <a:ext cx="4878582" cy="707886"/>
          </a:xfrm>
          <a:prstGeom prst="rect">
            <a:avLst/>
          </a:prstGeom>
          <a:solidFill>
            <a:schemeClr val="bg2"/>
          </a:solidFill>
          <a:ln>
            <a:solidFill>
              <a:schemeClr val="tx1"/>
            </a:solidFill>
          </a:ln>
        </p:spPr>
        <p:txBody>
          <a:bodyPr wrap="square" rtlCol="0">
            <a:spAutoFit/>
          </a:bodyPr>
          <a:lstStyle/>
          <a:p>
            <a:r>
              <a:rPr lang="de-DE" sz="2000" dirty="0">
                <a:solidFill>
                  <a:schemeClr val="tx1"/>
                </a:solidFill>
                <a:cs typeface="Arial" panose="020B0604020202020204" pitchFamily="34" charset="0"/>
              </a:rPr>
              <a:t>Rechnet die Aufgabe 6 + 5. Nutzt dafür eine einfache Aufgabe und erklärt euer Vorgehen. </a:t>
            </a:r>
          </a:p>
        </p:txBody>
      </p:sp>
      <p:sp>
        <p:nvSpPr>
          <p:cNvPr id="31" name="Abgerundete rechteckige Legende 30">
            <a:extLst>
              <a:ext uri="{FF2B5EF4-FFF2-40B4-BE49-F238E27FC236}">
                <a16:creationId xmlns:a16="http://schemas.microsoft.com/office/drawing/2014/main" id="{B3BE424C-E563-7474-4AE6-94B31A123A6C}"/>
              </a:ext>
            </a:extLst>
          </p:cNvPr>
          <p:cNvSpPr/>
          <p:nvPr/>
        </p:nvSpPr>
        <p:spPr>
          <a:xfrm>
            <a:off x="135345" y="2967229"/>
            <a:ext cx="2530914" cy="676197"/>
          </a:xfrm>
          <a:prstGeom prst="wedgeRoundRectCallout">
            <a:avLst>
              <a:gd name="adj1" fmla="val -4771"/>
              <a:gd name="adj2" fmla="val 10125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solidFill>
                <a:schemeClr val="tx1"/>
              </a:solidFill>
              <a:latin typeface="Arial" panose="020B0604020202020204" pitchFamily="34" charset="0"/>
              <a:cs typeface="Arial" panose="020B0604020202020204" pitchFamily="34" charset="0"/>
            </a:endParaRPr>
          </a:p>
          <a:p>
            <a:pPr algn="ctr"/>
            <a:r>
              <a:rPr lang="de-DE" sz="1800" dirty="0">
                <a:solidFill>
                  <a:schemeClr val="tx1"/>
                </a:solidFill>
                <a:cs typeface="Arial" panose="020B0604020202020204" pitchFamily="34" charset="0"/>
              </a:rPr>
              <a:t>Welche Aufgabe kann ich schnell lösen?</a:t>
            </a:r>
          </a:p>
          <a:p>
            <a:pPr algn="ctr"/>
            <a:r>
              <a:rPr lang="de-DE" sz="1800" b="1" dirty="0">
                <a:solidFill>
                  <a:schemeClr val="tx1"/>
                </a:solidFill>
                <a:cs typeface="Arial" panose="020B0604020202020204" pitchFamily="34" charset="0"/>
              </a:rPr>
              <a:t> </a:t>
            </a:r>
            <a:endParaRPr lang="de-DE" sz="1800" dirty="0">
              <a:solidFill>
                <a:schemeClr val="tx1"/>
              </a:solidFill>
              <a:cs typeface="Arial" panose="020B0604020202020204" pitchFamily="34" charset="0"/>
            </a:endParaRPr>
          </a:p>
        </p:txBody>
      </p:sp>
      <p:sp>
        <p:nvSpPr>
          <p:cNvPr id="33" name="Textplatzhalter 2">
            <a:extLst>
              <a:ext uri="{FF2B5EF4-FFF2-40B4-BE49-F238E27FC236}">
                <a16:creationId xmlns:a16="http://schemas.microsoft.com/office/drawing/2014/main" id="{4EB6BBF3-D87A-0BA2-928C-44B507464F90}"/>
              </a:ext>
            </a:extLst>
          </p:cNvPr>
          <p:cNvSpPr txBox="1">
            <a:spLocks/>
          </p:cNvSpPr>
          <p:nvPr/>
        </p:nvSpPr>
        <p:spPr>
          <a:xfrm>
            <a:off x="1096423" y="1227732"/>
            <a:ext cx="7785586" cy="509628"/>
          </a:xfrm>
          <a:prstGeom prst="rect">
            <a:avLst/>
          </a:prstGeom>
        </p:spPr>
        <p:txBody>
          <a:bodyPr/>
          <a:lst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327D87"/>
                </a:solidFill>
              </a:rPr>
              <a:t>AUFGABENBEZIEHUNGEN NUTZEN</a:t>
            </a:r>
          </a:p>
        </p:txBody>
      </p:sp>
      <p:pic>
        <p:nvPicPr>
          <p:cNvPr id="4" name="Grafik 3">
            <a:extLst>
              <a:ext uri="{FF2B5EF4-FFF2-40B4-BE49-F238E27FC236}">
                <a16:creationId xmlns:a16="http://schemas.microsoft.com/office/drawing/2014/main" id="{81F6AA53-8281-F3BD-831B-7888CA8D4DFC}"/>
              </a:ext>
            </a:extLst>
          </p:cNvPr>
          <p:cNvPicPr>
            <a:picLocks noChangeAspect="1"/>
          </p:cNvPicPr>
          <p:nvPr/>
        </p:nvPicPr>
        <p:blipFill rotWithShape="1">
          <a:blip r:embed="rId3"/>
          <a:srcRect t="1" b="38990"/>
          <a:stretch/>
        </p:blipFill>
        <p:spPr>
          <a:xfrm>
            <a:off x="7316862" y="2152828"/>
            <a:ext cx="1332345" cy="2680650"/>
          </a:xfrm>
          <a:prstGeom prst="rect">
            <a:avLst/>
          </a:prstGeom>
        </p:spPr>
      </p:pic>
      <p:pic>
        <p:nvPicPr>
          <p:cNvPr id="6" name="Grafik 5">
            <a:extLst>
              <a:ext uri="{FF2B5EF4-FFF2-40B4-BE49-F238E27FC236}">
                <a16:creationId xmlns:a16="http://schemas.microsoft.com/office/drawing/2014/main" id="{426B2632-6DEE-9C9B-0A3B-3B2B98A6C52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672" b="91387" l="3826" r="35092">
                        <a14:foregroundMark x1="27573" y1="14161" x2="10422" y2="1606"/>
                        <a14:foregroundMark x1="10422" y1="1606" x2="396" y2="21752"/>
                        <a14:foregroundMark x1="396" y1="21752" x2="16887" y2="34161"/>
                        <a14:foregroundMark x1="16887" y1="34161" x2="28628" y2="14599"/>
                        <a14:foregroundMark x1="28628" y1="14599" x2="24142" y2="7007"/>
                        <a14:foregroundMark x1="19921" y1="5839" x2="20449" y2="4672"/>
                        <a14:foregroundMark x1="2243" y1="64380" x2="396" y2="88905"/>
                        <a14:foregroundMark x1="396" y1="88905" x2="20712" y2="91387"/>
                        <a14:foregroundMark x1="20712" y1="91387" x2="26121" y2="87153"/>
                        <a14:foregroundMark x1="32850" y1="39562" x2="32850" y2="38978"/>
                        <a14:foregroundMark x1="32850" y1="41752" x2="30739" y2="43942"/>
                        <a14:foregroundMark x1="33377" y1="40730" x2="33773" y2="41752"/>
                        <a14:foregroundMark x1="34697" y1="41752" x2="34169" y2="38978"/>
                        <a14:backgroundMark x1="923" y1="64964" x2="1847" y2="63796"/>
                      </a14:backgroundRemoval>
                    </a14:imgEffect>
                  </a14:imgLayer>
                </a14:imgProps>
              </a:ext>
            </a:extLst>
          </a:blip>
          <a:srcRect r="60690"/>
          <a:stretch/>
        </p:blipFill>
        <p:spPr>
          <a:xfrm>
            <a:off x="904575" y="4069693"/>
            <a:ext cx="1076409" cy="2180800"/>
          </a:xfrm>
          <a:prstGeom prst="rect">
            <a:avLst/>
          </a:prstGeom>
        </p:spPr>
      </p:pic>
      <p:pic>
        <p:nvPicPr>
          <p:cNvPr id="34" name="Grafik 33">
            <a:extLst>
              <a:ext uri="{FF2B5EF4-FFF2-40B4-BE49-F238E27FC236}">
                <a16:creationId xmlns:a16="http://schemas.microsoft.com/office/drawing/2014/main" id="{F3CC48DF-2E30-5538-65EF-74EBE465139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774" b="62774" l="45778" r="84697">
                        <a14:foregroundMark x1="76517" y1="9781" x2="61873" y2="2774"/>
                        <a14:foregroundMark x1="61873" y1="2774" x2="66755" y2="5839"/>
                        <a14:foregroundMark x1="46306" y1="50657" x2="56332" y2="65547"/>
                        <a14:foregroundMark x1="62228" y1="65099" x2="73244" y2="64262"/>
                        <a14:foregroundMark x1="56332" y1="65547" x2="60632" y2="65220"/>
                        <a14:foregroundMark x1="73779" y1="64082" x2="86675" y2="52117"/>
                        <a14:foregroundMark x1="86675" y1="52117" x2="71636" y2="58248"/>
                        <a14:foregroundMark x1="71636" y1="58248" x2="45910" y2="52555"/>
                        <a14:foregroundMark x1="70185" y1="4234" x2="71372" y2="4234"/>
                        <a14:foregroundMark x1="70580" y1="3650" x2="72955" y2="5109"/>
                        <a14:foregroundMark x1="66755" y1="62774" x2="74800" y2="63951"/>
                        <a14:foregroundMark x1="76431" y1="63742" x2="67282" y2="61752"/>
                        <a14:foregroundMark x1="63326" y1="62388" x2="51847" y2="64234"/>
                        <a14:foregroundMark x1="67282" y1="61752" x2="63343" y2="62385"/>
                        <a14:foregroundMark x1="63002" y1="63188" x2="67414" y2="62774"/>
                        <a14:foregroundMark x1="51847" y1="64234" x2="62338" y2="63250"/>
                        <a14:foregroundMark x1="67414" y1="62774" x2="68997" y2="62774"/>
                        <a14:foregroundMark x1="76121" y1="7445" x2="77573" y2="7445"/>
                        <a14:foregroundMark x1="76781" y1="7883" x2="78232" y2="9197"/>
                        <a14:backgroundMark x1="60026" y1="66715" x2="62401" y2="64672"/>
                        <a14:backgroundMark x1="43536" y1="62774" x2="47098" y2="65693"/>
                        <a14:backgroundMark x1="72164" y1="66277" x2="84697" y2="64672"/>
                      </a14:backgroundRemoval>
                    </a14:imgEffect>
                  </a14:imgLayer>
                </a14:imgProps>
              </a:ext>
            </a:extLst>
          </a:blip>
          <a:srcRect l="42102" r="10400" b="32638"/>
          <a:stretch/>
        </p:blipFill>
        <p:spPr>
          <a:xfrm>
            <a:off x="4533318" y="3918650"/>
            <a:ext cx="1582659" cy="1787589"/>
          </a:xfrm>
          <a:prstGeom prst="rect">
            <a:avLst/>
          </a:prstGeom>
        </p:spPr>
      </p:pic>
      <p:grpSp>
        <p:nvGrpSpPr>
          <p:cNvPr id="35" name="Gruppieren 34">
            <a:extLst>
              <a:ext uri="{FF2B5EF4-FFF2-40B4-BE49-F238E27FC236}">
                <a16:creationId xmlns:a16="http://schemas.microsoft.com/office/drawing/2014/main" id="{5728F407-8C4C-C9AB-9E26-5FFE4DDC9077}"/>
              </a:ext>
            </a:extLst>
          </p:cNvPr>
          <p:cNvGrpSpPr>
            <a:grpSpLocks noChangeAspect="1"/>
          </p:cNvGrpSpPr>
          <p:nvPr/>
        </p:nvGrpSpPr>
        <p:grpSpPr>
          <a:xfrm>
            <a:off x="2017082" y="4852505"/>
            <a:ext cx="2542148" cy="544133"/>
            <a:chOff x="4102427" y="3653921"/>
            <a:chExt cx="4711044" cy="1049736"/>
          </a:xfrm>
        </p:grpSpPr>
        <p:pic>
          <p:nvPicPr>
            <p:cNvPr id="36" name="Grafik 35">
              <a:extLst>
                <a:ext uri="{FF2B5EF4-FFF2-40B4-BE49-F238E27FC236}">
                  <a16:creationId xmlns:a16="http://schemas.microsoft.com/office/drawing/2014/main" id="{A69885E3-DCFF-3544-86B2-6DB954B90759}"/>
                </a:ext>
              </a:extLst>
            </p:cNvPr>
            <p:cNvPicPr>
              <a:picLocks noChangeAspect="1"/>
            </p:cNvPicPr>
            <p:nvPr/>
          </p:nvPicPr>
          <p:blipFill>
            <a:blip r:embed="rId8"/>
            <a:stretch>
              <a:fillRect/>
            </a:stretch>
          </p:blipFill>
          <p:spPr>
            <a:xfrm>
              <a:off x="4102429" y="3723433"/>
              <a:ext cx="4711042" cy="936103"/>
            </a:xfrm>
            <a:prstGeom prst="rect">
              <a:avLst/>
            </a:prstGeom>
          </p:spPr>
        </p:pic>
        <p:pic>
          <p:nvPicPr>
            <p:cNvPr id="37" name="Grafik 36">
              <a:extLst>
                <a:ext uri="{FF2B5EF4-FFF2-40B4-BE49-F238E27FC236}">
                  <a16:creationId xmlns:a16="http://schemas.microsoft.com/office/drawing/2014/main" id="{81CF7DFC-72D8-0607-DCD8-C1B946DCCA4F}"/>
                </a:ext>
              </a:extLst>
            </p:cNvPr>
            <p:cNvPicPr>
              <a:picLocks noChangeAspect="1"/>
            </p:cNvPicPr>
            <p:nvPr/>
          </p:nvPicPr>
          <p:blipFill>
            <a:blip r:embed="rId9"/>
            <a:stretch>
              <a:fillRect/>
            </a:stretch>
          </p:blipFill>
          <p:spPr>
            <a:xfrm>
              <a:off x="4102428" y="3653921"/>
              <a:ext cx="2386489" cy="529178"/>
            </a:xfrm>
            <a:prstGeom prst="rect">
              <a:avLst/>
            </a:prstGeom>
          </p:spPr>
        </p:pic>
        <p:pic>
          <p:nvPicPr>
            <p:cNvPr id="38" name="Grafik 37">
              <a:extLst>
                <a:ext uri="{FF2B5EF4-FFF2-40B4-BE49-F238E27FC236}">
                  <a16:creationId xmlns:a16="http://schemas.microsoft.com/office/drawing/2014/main" id="{843A573F-8AEE-0E3D-0A5A-7BFD0F4BE15B}"/>
                </a:ext>
              </a:extLst>
            </p:cNvPr>
            <p:cNvPicPr>
              <a:picLocks noChangeAspect="1"/>
            </p:cNvPicPr>
            <p:nvPr/>
          </p:nvPicPr>
          <p:blipFill>
            <a:blip r:embed="rId10"/>
            <a:stretch>
              <a:fillRect/>
            </a:stretch>
          </p:blipFill>
          <p:spPr>
            <a:xfrm>
              <a:off x="4102427" y="4174479"/>
              <a:ext cx="2386489" cy="529178"/>
            </a:xfrm>
            <a:prstGeom prst="rect">
              <a:avLst/>
            </a:prstGeom>
          </p:spPr>
        </p:pic>
      </p:grpSp>
      <p:pic>
        <p:nvPicPr>
          <p:cNvPr id="39" name="Grafik 38">
            <a:extLst>
              <a:ext uri="{FF2B5EF4-FFF2-40B4-BE49-F238E27FC236}">
                <a16:creationId xmlns:a16="http://schemas.microsoft.com/office/drawing/2014/main" id="{8AE54871-21E6-3226-5DAE-2738882FE2BA}"/>
              </a:ext>
            </a:extLst>
          </p:cNvPr>
          <p:cNvPicPr>
            <a:picLocks noChangeAspect="1"/>
          </p:cNvPicPr>
          <p:nvPr/>
        </p:nvPicPr>
        <p:blipFill>
          <a:blip r:embed="rId11"/>
          <a:stretch>
            <a:fillRect/>
          </a:stretch>
        </p:blipFill>
        <p:spPr>
          <a:xfrm>
            <a:off x="3355748" y="4924633"/>
            <a:ext cx="180000" cy="180000"/>
          </a:xfrm>
          <a:prstGeom prst="rect">
            <a:avLst/>
          </a:prstGeom>
        </p:spPr>
      </p:pic>
    </p:spTree>
    <p:extLst>
      <p:ext uri="{BB962C8B-B14F-4D97-AF65-F5344CB8AC3E}">
        <p14:creationId xmlns:p14="http://schemas.microsoft.com/office/powerpoint/2010/main" val="538371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3E5D991-2E7A-15A5-BA44-CB02C0DF5792}"/>
              </a:ext>
            </a:extLst>
          </p:cNvPr>
          <p:cNvSpPr>
            <a:spLocks noGrp="1"/>
          </p:cNvSpPr>
          <p:nvPr>
            <p:ph type="dt" sz="half" idx="10"/>
          </p:nvPr>
        </p:nvSpPr>
        <p:spPr/>
        <p:txBody>
          <a:bodyPr/>
          <a:lstStyle/>
          <a:p>
            <a:pPr>
              <a:lnSpc>
                <a:spcPct val="150000"/>
              </a:lnSpc>
            </a:pPr>
            <a:endParaRPr lang="de-DE" dirty="0"/>
          </a:p>
        </p:txBody>
      </p:sp>
      <p:sp>
        <p:nvSpPr>
          <p:cNvPr id="3" name="Foliennummernplatzhalter 2">
            <a:extLst>
              <a:ext uri="{FF2B5EF4-FFF2-40B4-BE49-F238E27FC236}">
                <a16:creationId xmlns:a16="http://schemas.microsoft.com/office/drawing/2014/main" id="{07B09C60-BEE7-81C3-2F46-AA7C0C1F9690}"/>
              </a:ext>
            </a:extLst>
          </p:cNvPr>
          <p:cNvSpPr>
            <a:spLocks noGrp="1"/>
          </p:cNvSpPr>
          <p:nvPr>
            <p:ph type="sldNum" sz="quarter" idx="12"/>
          </p:nvPr>
        </p:nvSpPr>
        <p:spPr/>
        <p:txBody>
          <a:bodyPr/>
          <a:lstStyle/>
          <a:p>
            <a:fld id="{C3752B7C-18A9-864D-BBCB-54A9F41B5594}" type="slidenum">
              <a:rPr lang="de-DE" smtClean="0"/>
              <a:pPr/>
              <a:t>13</a:t>
            </a:fld>
            <a:endParaRPr lang="de-DE" dirty="0"/>
          </a:p>
        </p:txBody>
      </p:sp>
      <p:sp>
        <p:nvSpPr>
          <p:cNvPr id="4" name="Textplatzhalter 3">
            <a:extLst>
              <a:ext uri="{FF2B5EF4-FFF2-40B4-BE49-F238E27FC236}">
                <a16:creationId xmlns:a16="http://schemas.microsoft.com/office/drawing/2014/main" id="{B6295AF4-20B8-5961-F287-2FDA8FD5699C}"/>
              </a:ext>
            </a:extLst>
          </p:cNvPr>
          <p:cNvSpPr>
            <a:spLocks noGrp="1"/>
          </p:cNvSpPr>
          <p:nvPr>
            <p:ph type="body" sz="quarter" idx="13"/>
          </p:nvPr>
        </p:nvSpPr>
        <p:spPr/>
        <p:txBody>
          <a:bodyPr/>
          <a:lstStyle/>
          <a:p>
            <a:pPr marL="342900" indent="-342900">
              <a:buFont typeface="Arial" panose="020B0604020202020204" pitchFamily="34" charset="0"/>
              <a:buChar char="•"/>
            </a:pPr>
            <a:r>
              <a:rPr lang="de-DE" sz="2000" dirty="0"/>
              <a:t>Welche Beobachtungen könnt ihr machen?</a:t>
            </a:r>
          </a:p>
          <a:p>
            <a:pPr marL="342900" indent="-342900">
              <a:buFont typeface="Arial" panose="020B0604020202020204" pitchFamily="34" charset="0"/>
              <a:buChar char="•"/>
            </a:pPr>
            <a:r>
              <a:rPr lang="de-DE" sz="2000" dirty="0"/>
              <a:t>Was bedeutet das für euren Unterricht / die Weiterarbeit?</a:t>
            </a:r>
          </a:p>
        </p:txBody>
      </p:sp>
      <p:sp>
        <p:nvSpPr>
          <p:cNvPr id="5" name="Textplatzhalter 4">
            <a:extLst>
              <a:ext uri="{FF2B5EF4-FFF2-40B4-BE49-F238E27FC236}">
                <a16:creationId xmlns:a16="http://schemas.microsoft.com/office/drawing/2014/main" id="{B232B9DD-B50E-958F-D096-3E4A29D5BF74}"/>
              </a:ext>
            </a:extLst>
          </p:cNvPr>
          <p:cNvSpPr>
            <a:spLocks noGrp="1"/>
          </p:cNvSpPr>
          <p:nvPr>
            <p:ph type="body" sz="quarter" idx="14"/>
          </p:nvPr>
        </p:nvSpPr>
        <p:spPr>
          <a:xfrm>
            <a:off x="1763314" y="1730957"/>
            <a:ext cx="6752036" cy="1905504"/>
          </a:xfrm>
        </p:spPr>
        <p:txBody>
          <a:bodyPr>
            <a:normAutofit fontScale="92500" lnSpcReduction="10000"/>
          </a:bodyPr>
          <a:lstStyle/>
          <a:p>
            <a:r>
              <a:rPr lang="de-DE" sz="2000" dirty="0"/>
              <a:t>Führt die Erarbeitung der Nutzung von einfachen Aufgaben am Beispiel der Aufgabe 6 + </a:t>
            </a:r>
            <a:r>
              <a:rPr lang="de-DE" sz="2000"/>
              <a:t>5 mit eurer Lerngruppe durch. </a:t>
            </a:r>
            <a:endParaRPr lang="de-DE" sz="2000" dirty="0"/>
          </a:p>
          <a:p>
            <a:r>
              <a:rPr lang="de-DE" sz="2000" dirty="0"/>
              <a:t>Nutzt zur Vorbereitung den Planungsbogen mit  Anregungen zur Adaption.</a:t>
            </a:r>
          </a:p>
          <a:p>
            <a:endParaRPr lang="de-DE" sz="2000" dirty="0"/>
          </a:p>
        </p:txBody>
      </p:sp>
      <p:sp>
        <p:nvSpPr>
          <p:cNvPr id="6" name="Titel 5">
            <a:extLst>
              <a:ext uri="{FF2B5EF4-FFF2-40B4-BE49-F238E27FC236}">
                <a16:creationId xmlns:a16="http://schemas.microsoft.com/office/drawing/2014/main" id="{76AA4EC7-4E0E-42FA-A9ED-32271A03CF69}"/>
              </a:ext>
            </a:extLst>
          </p:cNvPr>
          <p:cNvSpPr>
            <a:spLocks noGrp="1"/>
          </p:cNvSpPr>
          <p:nvPr>
            <p:ph type="title"/>
          </p:nvPr>
        </p:nvSpPr>
        <p:spPr/>
        <p:txBody>
          <a:bodyPr/>
          <a:lstStyle/>
          <a:p>
            <a:r>
              <a:rPr lang="de-DE" dirty="0"/>
              <a:t>Probiert es aus!</a:t>
            </a:r>
          </a:p>
        </p:txBody>
      </p:sp>
    </p:spTree>
    <p:extLst>
      <p:ext uri="{BB962C8B-B14F-4D97-AF65-F5344CB8AC3E}">
        <p14:creationId xmlns:p14="http://schemas.microsoft.com/office/powerpoint/2010/main" val="3675909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A244B1B-0352-FB81-D151-7234D5A263F5}"/>
              </a:ext>
            </a:extLst>
          </p:cNvPr>
          <p:cNvSpPr>
            <a:spLocks noGrp="1"/>
          </p:cNvSpPr>
          <p:nvPr>
            <p:ph type="title"/>
          </p:nvPr>
        </p:nvSpPr>
        <p:spPr/>
        <p:txBody>
          <a:bodyPr/>
          <a:lstStyle/>
          <a:p>
            <a:r>
              <a:rPr lang="de-DE" dirty="0"/>
              <a:t>Weitere Hinweise</a:t>
            </a:r>
          </a:p>
        </p:txBody>
      </p:sp>
      <p:sp>
        <p:nvSpPr>
          <p:cNvPr id="9" name="Textplatzhalter 8">
            <a:extLst>
              <a:ext uri="{FF2B5EF4-FFF2-40B4-BE49-F238E27FC236}">
                <a16:creationId xmlns:a16="http://schemas.microsoft.com/office/drawing/2014/main" id="{578D2E45-83EE-4AA3-F7F8-8173B89325BA}"/>
              </a:ext>
            </a:extLst>
          </p:cNvPr>
          <p:cNvSpPr>
            <a:spLocks noGrp="1"/>
          </p:cNvSpPr>
          <p:nvPr>
            <p:ph type="body" sz="quarter" idx="13"/>
          </p:nvPr>
        </p:nvSpPr>
        <p:spPr/>
        <p:txBody>
          <a:bodyPr/>
          <a:lstStyle/>
          <a:p>
            <a:r>
              <a:rPr lang="de-DE" dirty="0"/>
              <a:t>DIGITALE PINNWAND</a:t>
            </a:r>
          </a:p>
        </p:txBody>
      </p:sp>
      <p:sp>
        <p:nvSpPr>
          <p:cNvPr id="5" name="Datumsplatzhalter 4">
            <a:extLst>
              <a:ext uri="{FF2B5EF4-FFF2-40B4-BE49-F238E27FC236}">
                <a16:creationId xmlns:a16="http://schemas.microsoft.com/office/drawing/2014/main" id="{B8CDEC5F-B743-6D2C-4C2D-C06EE751FB3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597077C-F3E1-4827-4CE5-BE9C34CF830E}"/>
              </a:ext>
            </a:extLst>
          </p:cNvPr>
          <p:cNvSpPr>
            <a:spLocks noGrp="1"/>
          </p:cNvSpPr>
          <p:nvPr>
            <p:ph type="sldNum" sz="quarter" idx="12"/>
          </p:nvPr>
        </p:nvSpPr>
        <p:spPr/>
        <p:txBody>
          <a:bodyPr/>
          <a:lstStyle/>
          <a:p>
            <a:fld id="{C3752B7C-18A9-864D-BBCB-54A9F41B5594}" type="slidenum">
              <a:rPr lang="de-DE" smtClean="0"/>
              <a:pPr/>
              <a:t>14</a:t>
            </a:fld>
            <a:endParaRPr lang="de-DE" dirty="0"/>
          </a:p>
        </p:txBody>
      </p:sp>
      <p:pic>
        <p:nvPicPr>
          <p:cNvPr id="10" name="Grafik 9">
            <a:extLst>
              <a:ext uri="{FF2B5EF4-FFF2-40B4-BE49-F238E27FC236}">
                <a16:creationId xmlns:a16="http://schemas.microsoft.com/office/drawing/2014/main" id="{D4F34011-71A7-DFD9-B468-50D895BBBC63}"/>
              </a:ext>
            </a:extLst>
          </p:cNvPr>
          <p:cNvPicPr>
            <a:picLocks noChangeAspect="1"/>
          </p:cNvPicPr>
          <p:nvPr/>
        </p:nvPicPr>
        <p:blipFill>
          <a:blip r:embed="rId3"/>
          <a:stretch>
            <a:fillRect/>
          </a:stretch>
        </p:blipFill>
        <p:spPr>
          <a:xfrm>
            <a:off x="198820" y="1986880"/>
            <a:ext cx="7031884" cy="3677089"/>
          </a:xfrm>
          <a:prstGeom prst="rect">
            <a:avLst/>
          </a:prstGeom>
          <a:effectLst>
            <a:outerShdw blurRad="63500" sx="102000" sy="102000" algn="ctr" rotWithShape="0">
              <a:schemeClr val="tx1">
                <a:alpha val="40000"/>
              </a:schemeClr>
            </a:outerShdw>
          </a:effectLst>
        </p:spPr>
      </p:pic>
      <p:pic>
        <p:nvPicPr>
          <p:cNvPr id="4" name="Grafik 3">
            <a:extLst>
              <a:ext uri="{FF2B5EF4-FFF2-40B4-BE49-F238E27FC236}">
                <a16:creationId xmlns:a16="http://schemas.microsoft.com/office/drawing/2014/main" id="{A46A4696-C2F8-D2CA-8B53-1685DD98ABA4}"/>
              </a:ext>
            </a:extLst>
          </p:cNvPr>
          <p:cNvPicPr>
            <a:picLocks noChangeAspect="1"/>
          </p:cNvPicPr>
          <p:nvPr/>
        </p:nvPicPr>
        <p:blipFill>
          <a:blip r:embed="rId4"/>
          <a:stretch>
            <a:fillRect/>
          </a:stretch>
        </p:blipFill>
        <p:spPr>
          <a:xfrm>
            <a:off x="7327505" y="2886815"/>
            <a:ext cx="1556539" cy="1556539"/>
          </a:xfrm>
          <a:prstGeom prst="rect">
            <a:avLst/>
          </a:prstGeom>
        </p:spPr>
      </p:pic>
    </p:spTree>
    <p:extLst>
      <p:ext uri="{BB962C8B-B14F-4D97-AF65-F5344CB8AC3E}">
        <p14:creationId xmlns:p14="http://schemas.microsoft.com/office/powerpoint/2010/main" val="2127079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282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954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708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072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EF754-95C9-15BD-ABD5-E6261433F77B}"/>
              </a:ext>
            </a:extLst>
          </p:cNvPr>
          <p:cNvSpPr>
            <a:spLocks noGrp="1"/>
          </p:cNvSpPr>
          <p:nvPr>
            <p:ph type="title"/>
          </p:nvPr>
        </p:nvSpPr>
        <p:spPr/>
        <p:txBody>
          <a:bodyPr/>
          <a:lstStyle/>
          <a:p>
            <a:r>
              <a:rPr lang="de-DE" dirty="0"/>
              <a:t>Literatur</a:t>
            </a:r>
          </a:p>
        </p:txBody>
      </p:sp>
      <p:sp>
        <p:nvSpPr>
          <p:cNvPr id="5" name="Datumsplatzhalter 4">
            <a:extLst>
              <a:ext uri="{FF2B5EF4-FFF2-40B4-BE49-F238E27FC236}">
                <a16:creationId xmlns:a16="http://schemas.microsoft.com/office/drawing/2014/main" id="{A1CCEF76-AAFE-C71D-9C05-87E2D28E576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87704E3-4B6D-7B8B-C5DF-CF38F45B5857}"/>
              </a:ext>
            </a:extLst>
          </p:cNvPr>
          <p:cNvSpPr>
            <a:spLocks noGrp="1"/>
          </p:cNvSpPr>
          <p:nvPr>
            <p:ph type="sldNum" sz="quarter" idx="12"/>
          </p:nvPr>
        </p:nvSpPr>
        <p:spPr/>
        <p:txBody>
          <a:bodyPr/>
          <a:lstStyle/>
          <a:p>
            <a:fld id="{C3752B7C-18A9-864D-BBCB-54A9F41B5594}" type="slidenum">
              <a:rPr lang="de-DE" smtClean="0"/>
              <a:pPr/>
              <a:t>19</a:t>
            </a:fld>
            <a:endParaRPr lang="de-DE" dirty="0"/>
          </a:p>
        </p:txBody>
      </p:sp>
      <p:sp>
        <p:nvSpPr>
          <p:cNvPr id="3" name="Inhaltsplatzhalter 2"/>
          <p:cNvSpPr>
            <a:spLocks noGrp="1"/>
          </p:cNvSpPr>
          <p:nvPr>
            <p:ph idx="1"/>
          </p:nvPr>
        </p:nvSpPr>
        <p:spPr>
          <a:xfrm>
            <a:off x="1096423" y="1267597"/>
            <a:ext cx="7009509" cy="4665117"/>
          </a:xfrm>
        </p:spPr>
        <p:txBody>
          <a:bodyPr/>
          <a:lstStyle/>
          <a:p>
            <a:pPr>
              <a:lnSpc>
                <a:spcPct val="100000"/>
              </a:lnSpc>
              <a:spcBef>
                <a:spcPts val="600"/>
              </a:spcBef>
            </a:pPr>
            <a:r>
              <a:rPr lang="de-DE" sz="1600" dirty="0"/>
              <a:t>Gaidoschik, M. (2007). </a:t>
            </a:r>
            <a:r>
              <a:rPr lang="de-DE" sz="1600" i="1" dirty="0"/>
              <a:t>Rechenschwäche vorbeugen. Erstes Schuljahr: Vom Zählen zum Rechnen</a:t>
            </a:r>
            <a:r>
              <a:rPr lang="de-DE" sz="1600" dirty="0"/>
              <a:t>. ÖBV HPT. </a:t>
            </a:r>
          </a:p>
          <a:p>
            <a:pPr>
              <a:lnSpc>
                <a:spcPct val="100000"/>
              </a:lnSpc>
              <a:spcBef>
                <a:spcPts val="600"/>
              </a:spcBef>
            </a:pPr>
            <a:r>
              <a:rPr lang="de-DE" sz="1600" dirty="0"/>
              <a:t>Götze, D., Selter, C., &amp; Zannetin, E. (2019). </a:t>
            </a:r>
            <a:r>
              <a:rPr lang="de-DE" sz="1600" i="1" dirty="0"/>
              <a:t>Das KIRA-Buch: Kinder rechnen anders.</a:t>
            </a:r>
            <a:r>
              <a:rPr lang="de-DE" sz="1600" dirty="0"/>
              <a:t> Verstehen und Fördern im Mathematikunterricht. Kallmeyer.</a:t>
            </a:r>
          </a:p>
          <a:p>
            <a:pPr>
              <a:lnSpc>
                <a:spcPct val="100000"/>
              </a:lnSpc>
              <a:spcBef>
                <a:spcPts val="600"/>
              </a:spcBef>
            </a:pPr>
            <a:r>
              <a:rPr lang="de-DE" sz="1600" dirty="0" err="1"/>
              <a:t>Häsel</a:t>
            </a:r>
            <a:r>
              <a:rPr lang="de-DE" sz="1600" dirty="0"/>
              <a:t>-Weide, U., Nührenbörger, M, Moser Opitz, E. &amp; Wittich, C. (2013). </a:t>
            </a:r>
            <a:r>
              <a:rPr lang="de-DE" sz="1600" i="1" dirty="0"/>
              <a:t>Ablösung vom zählenden Rechnen</a:t>
            </a:r>
            <a:r>
              <a:rPr lang="de-DE" sz="1600" dirty="0"/>
              <a:t>. Kallmeyer.</a:t>
            </a:r>
          </a:p>
          <a:p>
            <a:pPr>
              <a:lnSpc>
                <a:spcPct val="100000"/>
              </a:lnSpc>
            </a:pPr>
            <a:r>
              <a:rPr lang="de-DE" sz="1600" dirty="0"/>
              <a:t>Ministerium für Schule und Bildung des Landes NRW (2021). </a:t>
            </a:r>
            <a:r>
              <a:rPr lang="de-DE" sz="1600" i="1" dirty="0"/>
              <a:t>Lehrpläne für die Primarstufe in Nordrhein-Westfalen</a:t>
            </a:r>
            <a:r>
              <a:rPr lang="de-DE" sz="1600" dirty="0"/>
              <a:t>. https://</a:t>
            </a:r>
            <a:r>
              <a:rPr lang="de-DE" sz="1600" dirty="0" err="1"/>
              <a:t>www.schulentwicklung.nrw.de</a:t>
            </a:r>
            <a:r>
              <a:rPr lang="de-DE" sz="1600" dirty="0"/>
              <a:t>/</a:t>
            </a:r>
            <a:r>
              <a:rPr lang="de-DE" sz="1600" dirty="0" err="1"/>
              <a:t>lehrplaene</a:t>
            </a:r>
            <a:r>
              <a:rPr lang="de-DE" sz="1600" dirty="0"/>
              <a:t>/</a:t>
            </a:r>
            <a:r>
              <a:rPr lang="de-DE" sz="1600" dirty="0" err="1"/>
              <a:t>upload</a:t>
            </a:r>
            <a:r>
              <a:rPr lang="de-DE" sz="1600" dirty="0"/>
              <a:t>/</a:t>
            </a:r>
            <a:r>
              <a:rPr lang="de-DE" sz="1600" dirty="0" err="1"/>
              <a:t>klp_PS</a:t>
            </a:r>
            <a:r>
              <a:rPr lang="de-DE" sz="1600" dirty="0"/>
              <a:t>/ps_lp_sammelband_2021_08_02.pdf </a:t>
            </a:r>
          </a:p>
          <a:p>
            <a:pPr>
              <a:lnSpc>
                <a:spcPct val="100000"/>
              </a:lnSpc>
            </a:pPr>
            <a:r>
              <a:rPr lang="de-DE" sz="1600" b="0" i="0" u="none" strike="noStrike" dirty="0">
                <a:effectLst/>
              </a:rPr>
              <a:t>PIKAS-Team (2020). </a:t>
            </a:r>
            <a:r>
              <a:rPr lang="de-DE" sz="1600" b="0" i="1" u="none" strike="noStrike" dirty="0">
                <a:effectLst/>
              </a:rPr>
              <a:t>Rechenschwierigkeiten vermeiden. Hintergrundwissen und Unterrichtsanregungen für die Schuleingangsphase</a:t>
            </a:r>
            <a:r>
              <a:rPr lang="de-DE" sz="1600" b="0" i="0" u="none" strike="noStrike" dirty="0">
                <a:effectLst/>
              </a:rPr>
              <a:t>. Ministerium für Schule und Bildung des Landes Nordrhein-Westfalen (Hrsg.). https://pikas.dzlm.de/</a:t>
            </a:r>
            <a:r>
              <a:rPr lang="de-DE" sz="1600" b="0" i="0" u="none" strike="noStrike" dirty="0" err="1">
                <a:effectLst/>
              </a:rPr>
              <a:t>node</a:t>
            </a:r>
            <a:r>
              <a:rPr lang="de-DE" sz="1600" b="0" i="0" u="none" strike="noStrike" dirty="0">
                <a:effectLst/>
              </a:rPr>
              <a:t>/1219</a:t>
            </a:r>
          </a:p>
          <a:p>
            <a:pPr>
              <a:lnSpc>
                <a:spcPct val="100000"/>
              </a:lnSpc>
            </a:pPr>
            <a:endParaRPr lang="de-DE" sz="1600" dirty="0"/>
          </a:p>
          <a:p>
            <a:endParaRPr lang="de-DE" dirty="0"/>
          </a:p>
        </p:txBody>
      </p:sp>
    </p:spTree>
    <p:extLst>
      <p:ext uri="{BB962C8B-B14F-4D97-AF65-F5344CB8AC3E}">
        <p14:creationId xmlns:p14="http://schemas.microsoft.com/office/powerpoint/2010/main" val="115907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EF754-95C9-15BD-ABD5-E6261433F77B}"/>
              </a:ext>
            </a:extLst>
          </p:cNvPr>
          <p:cNvSpPr>
            <a:spLocks noGrp="1"/>
          </p:cNvSpPr>
          <p:nvPr>
            <p:ph type="title"/>
          </p:nvPr>
        </p:nvSpPr>
        <p:spPr/>
        <p:txBody>
          <a:bodyPr/>
          <a:lstStyle/>
          <a:p>
            <a:r>
              <a:rPr lang="de-DE" dirty="0"/>
              <a:t>Literatur</a:t>
            </a:r>
          </a:p>
        </p:txBody>
      </p:sp>
      <p:sp>
        <p:nvSpPr>
          <p:cNvPr id="5" name="Datumsplatzhalter 4">
            <a:extLst>
              <a:ext uri="{FF2B5EF4-FFF2-40B4-BE49-F238E27FC236}">
                <a16:creationId xmlns:a16="http://schemas.microsoft.com/office/drawing/2014/main" id="{A1CCEF76-AAFE-C71D-9C05-87E2D28E576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87704E3-4B6D-7B8B-C5DF-CF38F45B5857}"/>
              </a:ext>
            </a:extLst>
          </p:cNvPr>
          <p:cNvSpPr>
            <a:spLocks noGrp="1"/>
          </p:cNvSpPr>
          <p:nvPr>
            <p:ph type="sldNum" sz="quarter" idx="12"/>
          </p:nvPr>
        </p:nvSpPr>
        <p:spPr/>
        <p:txBody>
          <a:bodyPr/>
          <a:lstStyle/>
          <a:p>
            <a:fld id="{C3752B7C-18A9-864D-BBCB-54A9F41B5594}" type="slidenum">
              <a:rPr lang="de-DE" smtClean="0"/>
              <a:pPr/>
              <a:t>20</a:t>
            </a:fld>
            <a:endParaRPr lang="de-DE" dirty="0"/>
          </a:p>
        </p:txBody>
      </p:sp>
      <p:sp>
        <p:nvSpPr>
          <p:cNvPr id="3" name="Inhaltsplatzhalter 2"/>
          <p:cNvSpPr>
            <a:spLocks noGrp="1"/>
          </p:cNvSpPr>
          <p:nvPr>
            <p:ph idx="1"/>
          </p:nvPr>
        </p:nvSpPr>
        <p:spPr>
          <a:xfrm>
            <a:off x="1096423" y="1267597"/>
            <a:ext cx="7009509" cy="4418617"/>
          </a:xfrm>
        </p:spPr>
        <p:txBody>
          <a:bodyPr/>
          <a:lstStyle/>
          <a:p>
            <a:pPr>
              <a:lnSpc>
                <a:spcPct val="100000"/>
              </a:lnSpc>
              <a:spcBef>
                <a:spcPts val="600"/>
              </a:spcBef>
            </a:pPr>
            <a:r>
              <a:rPr lang="de-DE" sz="1600" dirty="0"/>
              <a:t>Schulz, A. (2014). </a:t>
            </a:r>
            <a:r>
              <a:rPr lang="de-DE" sz="1600" i="1" dirty="0"/>
              <a:t>Fachdidaktisches Wissen von Grundschullehrkräften</a:t>
            </a:r>
            <a:r>
              <a:rPr lang="de-DE" sz="1600" dirty="0"/>
              <a:t>. </a:t>
            </a:r>
            <a:r>
              <a:rPr lang="de-DE" sz="1600" i="1" dirty="0"/>
              <a:t>Diagnose und Förderung bei besonderen Problemen beim Rechnenlernen</a:t>
            </a:r>
            <a:r>
              <a:rPr lang="de-DE" sz="1600" dirty="0"/>
              <a:t>. Springer Spektrum.</a:t>
            </a:r>
          </a:p>
          <a:p>
            <a:pPr>
              <a:lnSpc>
                <a:spcPct val="100000"/>
              </a:lnSpc>
              <a:spcBef>
                <a:spcPts val="600"/>
              </a:spcBef>
            </a:pPr>
            <a:r>
              <a:rPr lang="de-DE" sz="1600" dirty="0"/>
              <a:t>Selter, C., &amp; Zannetin, E. (2018). </a:t>
            </a:r>
            <a:r>
              <a:rPr lang="de-DE" sz="1600" i="1" dirty="0"/>
              <a:t>Mathematik unterrichten in der Grundschule. </a:t>
            </a:r>
            <a:r>
              <a:rPr lang="de-DE" sz="1600" dirty="0"/>
              <a:t>Inhalte – Leitideen – Beispiele. Kallmeyer.</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de-DE" sz="1600" dirty="0"/>
              <a:t>Wartha, S., &amp; Schulz, A. (2011). </a:t>
            </a:r>
            <a:r>
              <a:rPr lang="de-DE" sz="1600" i="1" dirty="0"/>
              <a:t>Aufbau von Grundvorstellungen (nicht nur) bei besonderen Schwierigkeiten im Rechnen</a:t>
            </a:r>
            <a:r>
              <a:rPr lang="de-DE" sz="1600" dirty="0"/>
              <a:t>. http://www.sinus-an-grundschulen.de/fileadmin/uploads/Material_aus_SGS/</a:t>
            </a:r>
            <a:r>
              <a:rPr lang="de-DE" sz="1600" dirty="0" err="1"/>
              <a:t>Handreichung_WarthaSchulz.pdf</a:t>
            </a:r>
            <a:endParaRPr lang="de-DE" sz="1600" dirty="0"/>
          </a:p>
          <a:p>
            <a:pPr marL="0" marR="0" lvl="0" indent="0" algn="l" defTabSz="914400" rtl="0" eaLnBrk="1" fontAlgn="auto" latinLnBrk="0" hangingPunct="1">
              <a:lnSpc>
                <a:spcPct val="100000"/>
              </a:lnSpc>
              <a:spcBef>
                <a:spcPts val="1000"/>
              </a:spcBef>
              <a:spcAft>
                <a:spcPts val="0"/>
              </a:spcAft>
              <a:buClrTx/>
              <a:buSzTx/>
              <a:buNone/>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ct val="100000"/>
              </a:lnSpc>
              <a:spcBef>
                <a:spcPts val="600"/>
              </a:spcBef>
            </a:pPr>
            <a:endParaRPr lang="de-DE" sz="1600" dirty="0"/>
          </a:p>
          <a:p>
            <a:endParaRPr lang="de-DE" dirty="0"/>
          </a:p>
        </p:txBody>
      </p:sp>
    </p:spTree>
    <p:extLst>
      <p:ext uri="{BB962C8B-B14F-4D97-AF65-F5344CB8AC3E}">
        <p14:creationId xmlns:p14="http://schemas.microsoft.com/office/powerpoint/2010/main" val="1669851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Literatur</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1208910" y="1688872"/>
            <a:ext cx="7184319" cy="4355793"/>
          </a:xfrm>
        </p:spPr>
        <p:txBody>
          <a:bodyPr/>
          <a:lstStyle/>
          <a:p>
            <a:pPr marL="0" indent="0">
              <a:lnSpc>
                <a:spcPct val="114000"/>
              </a:lnSpc>
              <a:spcBef>
                <a:spcPts val="400"/>
              </a:spcBef>
              <a:buNone/>
            </a:pPr>
            <a:r>
              <a:rPr lang="de-DE" sz="1600" dirty="0"/>
              <a:t>Exemplarische Aufgabenbeispiele zum Thema aus dem Projekt PIKAS und seinen Partnerprojekten:</a:t>
            </a:r>
          </a:p>
          <a:p>
            <a:pPr>
              <a:lnSpc>
                <a:spcPct val="114000"/>
              </a:lnSpc>
              <a:spcBef>
                <a:spcPts val="400"/>
              </a:spcBef>
            </a:pPr>
            <a:r>
              <a:rPr lang="de-DE" sz="1600" dirty="0">
                <a:hlinkClick r:id="rId3"/>
              </a:rPr>
              <a:t>https://mahiko.dzlm.de/node/49</a:t>
            </a:r>
            <a:r>
              <a:rPr lang="de-DE" sz="1600" dirty="0"/>
              <a:t> (Grundlagen-Video „Sicher im 1+1“)</a:t>
            </a:r>
          </a:p>
          <a:p>
            <a:pPr>
              <a:lnSpc>
                <a:spcPct val="114000"/>
              </a:lnSpc>
              <a:spcBef>
                <a:spcPts val="400"/>
              </a:spcBef>
            </a:pPr>
            <a:r>
              <a:rPr lang="de-DE" sz="1600" dirty="0">
                <a:hlinkClick r:id="rId4"/>
              </a:rPr>
              <a:t>https://mahiko.dzlm.de/node/50</a:t>
            </a:r>
            <a:r>
              <a:rPr lang="de-DE" sz="1600" dirty="0"/>
              <a:t> (Grundlagen-Video „Sicher im 1-1“)</a:t>
            </a:r>
          </a:p>
          <a:p>
            <a:pPr>
              <a:lnSpc>
                <a:spcPct val="114000"/>
              </a:lnSpc>
              <a:spcBef>
                <a:spcPts val="400"/>
              </a:spcBef>
            </a:pPr>
            <a:r>
              <a:rPr lang="de-DE" sz="1600" dirty="0">
                <a:hlinkClick r:id="rId5"/>
              </a:rPr>
              <a:t>https://mahiko.dzlm.de/node/213</a:t>
            </a:r>
            <a:r>
              <a:rPr lang="de-DE" sz="1600" dirty="0"/>
              <a:t> (214) (Lernvideo 2a/b: „Sicher im 1+1“)</a:t>
            </a:r>
          </a:p>
          <a:p>
            <a:pPr marL="285750" marR="0" lvl="0" indent="-285750" algn="l" defTabSz="914400" rtl="0" eaLnBrk="1" fontAlgn="auto" latinLnBrk="0" hangingPunct="1">
              <a:lnSpc>
                <a:spcPct val="114000"/>
              </a:lnSpc>
              <a:spcBef>
                <a:spcPts val="40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https://mahiko.dzlm.de/node/113</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(Übungen - „</a:t>
            </a:r>
            <a:r>
              <a:rPr lang="de-DE" sz="1600" dirty="0"/>
              <a:t>Sicher im 1+1“</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lnSpc>
                <a:spcPct val="100000"/>
              </a:lnSpc>
            </a:pPr>
            <a:r>
              <a:rPr lang="de-DE" sz="1600" dirty="0">
                <a:hlinkClick r:id="rId7"/>
              </a:rPr>
              <a:t>https://pikas.dzlm.de/node/693</a:t>
            </a:r>
            <a:r>
              <a:rPr lang="de-DE" sz="1600" dirty="0"/>
              <a:t> (Zahlenmauern)</a:t>
            </a:r>
          </a:p>
          <a:p>
            <a:pPr>
              <a:lnSpc>
                <a:spcPct val="100000"/>
              </a:lnSpc>
            </a:pPr>
            <a:r>
              <a:rPr lang="de-DE" sz="1600" dirty="0">
                <a:hlinkClick r:id="rId8"/>
              </a:rPr>
              <a:t>https://pikas.dzlm.de/node/554</a:t>
            </a:r>
            <a:r>
              <a:rPr lang="de-DE" sz="1600" dirty="0"/>
              <a:t> (Entdeckerpäckchen)</a:t>
            </a:r>
          </a:p>
          <a:p>
            <a:pPr marL="285750" marR="0" lvl="0" indent="-285750" algn="l" defTabSz="914400" rtl="0" eaLnBrk="1" fontAlgn="auto" latinLnBrk="0" hangingPunct="1">
              <a:lnSpc>
                <a:spcPct val="114000"/>
              </a:lnSpc>
              <a:spcBef>
                <a:spcPts val="400"/>
              </a:spcBef>
              <a:spcAft>
                <a:spcPts val="0"/>
              </a:spcAft>
              <a:buClrTx/>
              <a:buSzTx/>
              <a:buFont typeface="Arial" panose="020B0604020202020204" pitchFamily="34" charset="0"/>
              <a:buChar char="•"/>
              <a:tabLst/>
              <a:defRPr/>
            </a:pP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ct val="114000"/>
              </a:lnSpc>
              <a:spcBef>
                <a:spcPts val="400"/>
              </a:spcBef>
            </a:pPr>
            <a:endParaRPr lang="de-DE" dirty="0"/>
          </a:p>
          <a:p>
            <a:pPr>
              <a:lnSpc>
                <a:spcPct val="114000"/>
              </a:lnSpc>
              <a:spcBef>
                <a:spcPts val="400"/>
              </a:spcBef>
            </a:pPr>
            <a:endParaRPr lang="de-DE" dirty="0"/>
          </a:p>
        </p:txBody>
      </p:sp>
      <p:sp>
        <p:nvSpPr>
          <p:cNvPr id="5" name="Datumsplatzhalter 4">
            <a:extLst>
              <a:ext uri="{FF2B5EF4-FFF2-40B4-BE49-F238E27FC236}">
                <a16:creationId xmlns:a16="http://schemas.microsoft.com/office/drawing/2014/main" id="{3C446BFD-003E-4F6F-A310-C8F53E88AFC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21</a:t>
            </a:fld>
            <a:endParaRPr lang="de-DE" dirty="0"/>
          </a:p>
        </p:txBody>
      </p:sp>
      <p:sp>
        <p:nvSpPr>
          <p:cNvPr id="8" name="Textplatzhalter 7">
            <a:extLst>
              <a:ext uri="{FF2B5EF4-FFF2-40B4-BE49-F238E27FC236}">
                <a16:creationId xmlns:a16="http://schemas.microsoft.com/office/drawing/2014/main" id="{62EFF2F1-C3AA-E659-9E83-09E68BF47B12}"/>
              </a:ext>
            </a:extLst>
          </p:cNvPr>
          <p:cNvSpPr>
            <a:spLocks noGrp="1"/>
          </p:cNvSpPr>
          <p:nvPr>
            <p:ph type="body" sz="quarter" idx="13"/>
          </p:nvPr>
        </p:nvSpPr>
        <p:spPr/>
        <p:txBody>
          <a:bodyPr/>
          <a:lstStyle/>
          <a:p>
            <a:r>
              <a:rPr lang="de-DE" dirty="0"/>
              <a:t>BENUTZTES MATERIAL</a:t>
            </a:r>
          </a:p>
        </p:txBody>
      </p:sp>
    </p:spTree>
    <p:extLst>
      <p:ext uri="{BB962C8B-B14F-4D97-AF65-F5344CB8AC3E}">
        <p14:creationId xmlns:p14="http://schemas.microsoft.com/office/powerpoint/2010/main" val="1457347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81FDA-9618-BBB5-AA96-0E663B46B5C9}"/>
              </a:ext>
            </a:extLst>
          </p:cNvPr>
          <p:cNvSpPr>
            <a:spLocks noGrp="1"/>
          </p:cNvSpPr>
          <p:nvPr>
            <p:ph type="title"/>
          </p:nvPr>
        </p:nvSpPr>
        <p:spPr>
          <a:xfrm>
            <a:off x="1096423" y="382774"/>
            <a:ext cx="7658110" cy="603704"/>
          </a:xfrm>
        </p:spPr>
        <p:txBody>
          <a:bodyPr>
            <a:normAutofit fontScale="90000"/>
          </a:bodyPr>
          <a:lstStyle/>
          <a:p>
            <a:r>
              <a:rPr lang="de-DE" dirty="0"/>
              <a:t>Schwierigkeiten beim schnellen Kopfrechnen</a:t>
            </a:r>
          </a:p>
        </p:txBody>
      </p:sp>
      <p:sp>
        <p:nvSpPr>
          <p:cNvPr id="5" name="Datumsplatzhalter 4">
            <a:extLst>
              <a:ext uri="{FF2B5EF4-FFF2-40B4-BE49-F238E27FC236}">
                <a16:creationId xmlns:a16="http://schemas.microsoft.com/office/drawing/2014/main" id="{8D01201B-5FA2-EB93-5FE5-00FFACCCE19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A6BACD6F-5757-95AC-8210-E5AF029FFF9A}"/>
              </a:ext>
            </a:extLst>
          </p:cNvPr>
          <p:cNvSpPr>
            <a:spLocks noGrp="1"/>
          </p:cNvSpPr>
          <p:nvPr>
            <p:ph type="sldNum" sz="quarter" idx="12"/>
          </p:nvPr>
        </p:nvSpPr>
        <p:spPr/>
        <p:txBody>
          <a:bodyPr/>
          <a:lstStyle/>
          <a:p>
            <a:fld id="{C3752B7C-18A9-864D-BBCB-54A9F41B5594}" type="slidenum">
              <a:rPr lang="de-DE" smtClean="0"/>
              <a:pPr/>
              <a:t>4</a:t>
            </a:fld>
            <a:endParaRPr lang="de-DE" dirty="0"/>
          </a:p>
        </p:txBody>
      </p:sp>
      <p:sp>
        <p:nvSpPr>
          <p:cNvPr id="12" name="Abgerundete rechteckige Legende 15">
            <a:extLst>
              <a:ext uri="{FF2B5EF4-FFF2-40B4-BE49-F238E27FC236}">
                <a16:creationId xmlns:a16="http://schemas.microsoft.com/office/drawing/2014/main" id="{5B2EDAC7-E783-BB54-9149-CEB8C70AF1F9}"/>
              </a:ext>
            </a:extLst>
          </p:cNvPr>
          <p:cNvSpPr/>
          <p:nvPr/>
        </p:nvSpPr>
        <p:spPr bwMode="auto">
          <a:xfrm>
            <a:off x="1131340" y="3266467"/>
            <a:ext cx="2361613" cy="748028"/>
          </a:xfrm>
          <a:prstGeom prst="wedgeRoundRectCallout">
            <a:avLst>
              <a:gd name="adj1" fmla="val 1279"/>
              <a:gd name="adj2" fmla="val 111151"/>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dirty="0">
                <a:solidFill>
                  <a:schemeClr val="tx1"/>
                </a:solidFill>
              </a:rPr>
              <a:t>Wir rechnest du 6 + 5?</a:t>
            </a:r>
          </a:p>
        </p:txBody>
      </p:sp>
      <p:pic>
        <p:nvPicPr>
          <p:cNvPr id="4" name="Grafik 3">
            <a:extLst>
              <a:ext uri="{FF2B5EF4-FFF2-40B4-BE49-F238E27FC236}">
                <a16:creationId xmlns:a16="http://schemas.microsoft.com/office/drawing/2014/main" id="{E0E81BED-C4BA-F6C7-5441-2A81B7C69F78}"/>
              </a:ext>
            </a:extLst>
          </p:cNvPr>
          <p:cNvPicPr>
            <a:picLocks noChangeAspect="1"/>
          </p:cNvPicPr>
          <p:nvPr/>
        </p:nvPicPr>
        <p:blipFill>
          <a:blip r:embed="rId3"/>
          <a:stretch>
            <a:fillRect/>
          </a:stretch>
        </p:blipFill>
        <p:spPr>
          <a:xfrm>
            <a:off x="693170" y="4244991"/>
            <a:ext cx="1300680" cy="1850968"/>
          </a:xfrm>
          <a:prstGeom prst="rect">
            <a:avLst/>
          </a:prstGeom>
        </p:spPr>
      </p:pic>
      <p:pic>
        <p:nvPicPr>
          <p:cNvPr id="18" name="Grafik 17">
            <a:extLst>
              <a:ext uri="{FF2B5EF4-FFF2-40B4-BE49-F238E27FC236}">
                <a16:creationId xmlns:a16="http://schemas.microsoft.com/office/drawing/2014/main" id="{8592E77E-3AA8-BBC1-2E69-4991DDCB066D}"/>
              </a:ext>
            </a:extLst>
          </p:cNvPr>
          <p:cNvPicPr>
            <a:picLocks noChangeAspect="1"/>
          </p:cNvPicPr>
          <p:nvPr/>
        </p:nvPicPr>
        <p:blipFill rotWithShape="1">
          <a:blip r:embed="rId4"/>
          <a:srcRect r="62303"/>
          <a:stretch/>
        </p:blipFill>
        <p:spPr>
          <a:xfrm flipH="1">
            <a:off x="5575662" y="3266467"/>
            <a:ext cx="1190090" cy="2848791"/>
          </a:xfrm>
          <a:prstGeom prst="rect">
            <a:avLst/>
          </a:prstGeom>
          <a:effectLst/>
        </p:spPr>
      </p:pic>
      <p:sp>
        <p:nvSpPr>
          <p:cNvPr id="13" name="Abgerundete rechteckige Legende 15">
            <a:extLst>
              <a:ext uri="{FF2B5EF4-FFF2-40B4-BE49-F238E27FC236}">
                <a16:creationId xmlns:a16="http://schemas.microsoft.com/office/drawing/2014/main" id="{C8AFC0D8-52F9-3A0B-3370-E3DB9C7DBC6C}"/>
              </a:ext>
            </a:extLst>
          </p:cNvPr>
          <p:cNvSpPr/>
          <p:nvPr/>
        </p:nvSpPr>
        <p:spPr bwMode="auto">
          <a:xfrm>
            <a:off x="3048171" y="1283839"/>
            <a:ext cx="2601360" cy="1685267"/>
          </a:xfrm>
          <a:prstGeom prst="wedgeRoundRectCallout">
            <a:avLst>
              <a:gd name="adj1" fmla="val 52021"/>
              <a:gd name="adj2" fmla="val 87801"/>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dirty="0">
                <a:solidFill>
                  <a:schemeClr val="tx1"/>
                </a:solidFill>
              </a:rPr>
              <a:t>Ich zähle von 6 aus 5 Zahlen nach oben:</a:t>
            </a:r>
          </a:p>
          <a:p>
            <a:pPr algn="ctr">
              <a:defRPr/>
            </a:pPr>
            <a:r>
              <a:rPr lang="de-DE" dirty="0">
                <a:solidFill>
                  <a:schemeClr val="tx1"/>
                </a:solidFill>
              </a:rPr>
              <a:t>7, 8, 9, 10, 11.</a:t>
            </a:r>
          </a:p>
          <a:p>
            <a:pPr algn="ctr">
              <a:defRPr/>
            </a:pPr>
            <a:r>
              <a:rPr lang="de-DE" dirty="0">
                <a:solidFill>
                  <a:schemeClr val="tx1"/>
                </a:solidFill>
              </a:rPr>
              <a:t>6 + 5 ist doch 11 oder? </a:t>
            </a:r>
          </a:p>
        </p:txBody>
      </p:sp>
      <p:sp>
        <p:nvSpPr>
          <p:cNvPr id="15" name="Wolkenförmige Legende 14">
            <a:extLst>
              <a:ext uri="{FF2B5EF4-FFF2-40B4-BE49-F238E27FC236}">
                <a16:creationId xmlns:a16="http://schemas.microsoft.com/office/drawing/2014/main" id="{EAC522EF-4A4B-E5B0-FCF2-D91151C31B44}"/>
              </a:ext>
            </a:extLst>
          </p:cNvPr>
          <p:cNvSpPr/>
          <p:nvPr/>
        </p:nvSpPr>
        <p:spPr>
          <a:xfrm rot="694512">
            <a:off x="6733338" y="1949452"/>
            <a:ext cx="2230005" cy="1471545"/>
          </a:xfrm>
          <a:prstGeom prst="cloudCallout">
            <a:avLst>
              <a:gd name="adj1" fmla="val -32902"/>
              <a:gd name="adj2" fmla="val 73143"/>
            </a:avLst>
          </a:prstGeom>
          <a:noFill/>
          <a:ln w="28575">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6BABD01C-07EB-35E5-7573-CA756023BD57}"/>
              </a:ext>
            </a:extLst>
          </p:cNvPr>
          <p:cNvPicPr>
            <a:picLocks noChangeAspect="1"/>
          </p:cNvPicPr>
          <p:nvPr/>
        </p:nvPicPr>
        <p:blipFill>
          <a:blip r:embed="rId5"/>
          <a:stretch>
            <a:fillRect/>
          </a:stretch>
        </p:blipFill>
        <p:spPr>
          <a:xfrm>
            <a:off x="7194331" y="2143848"/>
            <a:ext cx="1234964" cy="1003113"/>
          </a:xfrm>
          <a:prstGeom prst="rect">
            <a:avLst/>
          </a:prstGeom>
        </p:spPr>
      </p:pic>
    </p:spTree>
    <p:extLst>
      <p:ext uri="{BB962C8B-B14F-4D97-AF65-F5344CB8AC3E}">
        <p14:creationId xmlns:p14="http://schemas.microsoft.com/office/powerpoint/2010/main" val="2639146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 1">
            <a:extLst>
              <a:ext uri="{FF2B5EF4-FFF2-40B4-BE49-F238E27FC236}">
                <a16:creationId xmlns:a16="http://schemas.microsoft.com/office/drawing/2014/main" id="{865C2F1B-20EF-DC03-60DE-F375BD7EF96A}"/>
              </a:ext>
            </a:extLst>
          </p:cNvPr>
          <p:cNvSpPr/>
          <p:nvPr/>
        </p:nvSpPr>
        <p:spPr>
          <a:xfrm>
            <a:off x="299620" y="1737692"/>
            <a:ext cx="8647340"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3" name="Textplatzhalter 2">
            <a:extLst>
              <a:ext uri="{FF2B5EF4-FFF2-40B4-BE49-F238E27FC236}">
                <a16:creationId xmlns:a16="http://schemas.microsoft.com/office/drawing/2014/main" id="{52D9F249-53D0-E348-A7B2-7F72EE43E3F5}"/>
              </a:ext>
            </a:extLst>
          </p:cNvPr>
          <p:cNvSpPr>
            <a:spLocks noGrp="1"/>
          </p:cNvSpPr>
          <p:nvPr>
            <p:ph type="body" sz="quarter" idx="13"/>
          </p:nvPr>
        </p:nvSpPr>
        <p:spPr>
          <a:xfrm>
            <a:off x="1143891" y="1194030"/>
            <a:ext cx="7009509" cy="445628"/>
          </a:xfrm>
        </p:spPr>
        <p:txBody>
          <a:bodyPr/>
          <a:lstStyle/>
          <a:p>
            <a:r>
              <a:rPr lang="de-DE" dirty="0"/>
              <a:t>GRUNDLAGEN SCHAFFEN FÜR WEITERE LERNPROZESSE</a:t>
            </a:r>
          </a:p>
        </p:txBody>
      </p:sp>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5</a:t>
            </a:fld>
            <a:endParaRPr lang="de-DE" dirty="0"/>
          </a:p>
        </p:txBody>
      </p:sp>
      <p:sp>
        <p:nvSpPr>
          <p:cNvPr id="17" name="Textfeld 16"/>
          <p:cNvSpPr txBox="1"/>
          <p:nvPr/>
        </p:nvSpPr>
        <p:spPr>
          <a:xfrm>
            <a:off x="4623290" y="3329002"/>
            <a:ext cx="2014313" cy="584775"/>
          </a:xfrm>
          <a:prstGeom prst="rect">
            <a:avLst/>
          </a:prstGeom>
          <a:noFill/>
        </p:spPr>
        <p:txBody>
          <a:bodyPr wrap="square" rtlCol="0">
            <a:spAutoFit/>
          </a:bodyPr>
          <a:lstStyle/>
          <a:p>
            <a:pPr algn="ctr"/>
            <a:r>
              <a:rPr lang="de-DE" sz="1600" dirty="0"/>
              <a:t>Flexibles Rechnen Addition/Subtraktion</a:t>
            </a:r>
          </a:p>
        </p:txBody>
      </p:sp>
      <p:sp>
        <p:nvSpPr>
          <p:cNvPr id="18" name="Textfeld 17"/>
          <p:cNvSpPr txBox="1"/>
          <p:nvPr/>
        </p:nvSpPr>
        <p:spPr>
          <a:xfrm>
            <a:off x="2397868" y="3945444"/>
            <a:ext cx="2151323" cy="584775"/>
          </a:xfrm>
          <a:prstGeom prst="rect">
            <a:avLst/>
          </a:prstGeom>
          <a:noFill/>
        </p:spPr>
        <p:txBody>
          <a:bodyPr wrap="square" rtlCol="0">
            <a:spAutoFit/>
          </a:bodyPr>
          <a:lstStyle/>
          <a:p>
            <a:pPr algn="ctr"/>
            <a:r>
              <a:rPr lang="de-DE" sz="1600" dirty="0"/>
              <a:t>Halbschriftliches Rechnen</a:t>
            </a:r>
          </a:p>
        </p:txBody>
      </p:sp>
      <p:grpSp>
        <p:nvGrpSpPr>
          <p:cNvPr id="42" name="Gruppieren 41">
            <a:extLst>
              <a:ext uri="{FF2B5EF4-FFF2-40B4-BE49-F238E27FC236}">
                <a16:creationId xmlns:a16="http://schemas.microsoft.com/office/drawing/2014/main" id="{2AAF8294-5CBC-B69D-C41E-5075C99376E7}"/>
              </a:ext>
            </a:extLst>
          </p:cNvPr>
          <p:cNvGrpSpPr/>
          <p:nvPr/>
        </p:nvGrpSpPr>
        <p:grpSpPr>
          <a:xfrm>
            <a:off x="7193070" y="2342532"/>
            <a:ext cx="531706" cy="527336"/>
            <a:chOff x="2809351" y="4043289"/>
            <a:chExt cx="216000" cy="216000"/>
          </a:xfrm>
        </p:grpSpPr>
        <p:sp>
          <p:nvSpPr>
            <p:cNvPr id="43" name="Ellipse 48">
              <a:extLst>
                <a:ext uri="{FF2B5EF4-FFF2-40B4-BE49-F238E27FC236}">
                  <a16:creationId xmlns:a16="http://schemas.microsoft.com/office/drawing/2014/main" id="{5E5CC5AD-327B-7DB6-A994-0FE137BACC8F}"/>
                </a:ext>
              </a:extLst>
            </p:cNvPr>
            <p:cNvSpPr/>
            <p:nvPr/>
          </p:nvSpPr>
          <p:spPr>
            <a:xfrm>
              <a:off x="2809351" y="4043289"/>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44" name="Ellipse 49">
              <a:extLst>
                <a:ext uri="{FF2B5EF4-FFF2-40B4-BE49-F238E27FC236}">
                  <a16:creationId xmlns:a16="http://schemas.microsoft.com/office/drawing/2014/main" id="{0611AA99-1331-61E1-73C2-C78426D9F0F3}"/>
                </a:ext>
              </a:extLst>
            </p:cNvPr>
            <p:cNvSpPr/>
            <p:nvPr/>
          </p:nvSpPr>
          <p:spPr>
            <a:xfrm>
              <a:off x="2876309" y="4110247"/>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pic>
        <p:nvPicPr>
          <p:cNvPr id="45" name="Grafik 44">
            <a:extLst>
              <a:ext uri="{FF2B5EF4-FFF2-40B4-BE49-F238E27FC236}">
                <a16:creationId xmlns:a16="http://schemas.microsoft.com/office/drawing/2014/main" id="{A074B5D7-C7AF-C69D-BE67-A089E0DBA5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34680" y="2198443"/>
            <a:ext cx="540000" cy="540000"/>
          </a:xfrm>
          <a:prstGeom prst="rect">
            <a:avLst/>
          </a:prstGeom>
        </p:spPr>
      </p:pic>
      <p:sp>
        <p:nvSpPr>
          <p:cNvPr id="9" name="Textfeld 8">
            <a:extLst>
              <a:ext uri="{FF2B5EF4-FFF2-40B4-BE49-F238E27FC236}">
                <a16:creationId xmlns:a16="http://schemas.microsoft.com/office/drawing/2014/main" id="{9DA6AF35-BA07-859C-B531-61FC924B8994}"/>
              </a:ext>
            </a:extLst>
          </p:cNvPr>
          <p:cNvSpPr txBox="1"/>
          <p:nvPr/>
        </p:nvSpPr>
        <p:spPr>
          <a:xfrm rot="20440676">
            <a:off x="2433819" y="2687567"/>
            <a:ext cx="2747086" cy="369332"/>
          </a:xfrm>
          <a:prstGeom prst="rect">
            <a:avLst/>
          </a:prstGeom>
          <a:noFill/>
        </p:spPr>
        <p:txBody>
          <a:bodyPr wrap="square" rtlCol="0">
            <a:spAutoFit/>
          </a:bodyPr>
          <a:lstStyle/>
          <a:p>
            <a:r>
              <a:rPr lang="de-DE" dirty="0"/>
              <a:t>Zahlraumerweiterung </a:t>
            </a:r>
          </a:p>
        </p:txBody>
      </p:sp>
      <p:sp>
        <p:nvSpPr>
          <p:cNvPr id="50" name="Textfeld 49"/>
          <p:cNvSpPr txBox="1"/>
          <p:nvPr/>
        </p:nvSpPr>
        <p:spPr>
          <a:xfrm>
            <a:off x="673006" y="4710474"/>
            <a:ext cx="1665015" cy="830997"/>
          </a:xfrm>
          <a:prstGeom prst="rect">
            <a:avLst/>
          </a:prstGeom>
          <a:noFill/>
        </p:spPr>
        <p:txBody>
          <a:bodyPr wrap="square" rtlCol="0">
            <a:spAutoFit/>
          </a:bodyPr>
          <a:lstStyle/>
          <a:p>
            <a:pPr algn="ctr"/>
            <a:r>
              <a:rPr lang="de-DE" sz="1600" dirty="0"/>
              <a:t>Schnelles Kopfrechnen im </a:t>
            </a:r>
            <a:r>
              <a:rPr lang="de-DE" sz="1600" dirty="0" err="1"/>
              <a:t>Zahlraum</a:t>
            </a:r>
            <a:r>
              <a:rPr lang="de-DE" sz="1600" dirty="0"/>
              <a:t> bis 20</a:t>
            </a:r>
          </a:p>
        </p:txBody>
      </p:sp>
      <p:grpSp>
        <p:nvGrpSpPr>
          <p:cNvPr id="56" name="Gruppieren 55">
            <a:extLst>
              <a:ext uri="{FF2B5EF4-FFF2-40B4-BE49-F238E27FC236}">
                <a16:creationId xmlns:a16="http://schemas.microsoft.com/office/drawing/2014/main" id="{156EB6A1-1D50-E4FB-25BA-C047B1FE37EA}"/>
              </a:ext>
            </a:extLst>
          </p:cNvPr>
          <p:cNvGrpSpPr/>
          <p:nvPr/>
        </p:nvGrpSpPr>
        <p:grpSpPr>
          <a:xfrm>
            <a:off x="5218505" y="2734001"/>
            <a:ext cx="416149" cy="416149"/>
            <a:chOff x="2456444" y="4073886"/>
            <a:chExt cx="216000" cy="216000"/>
          </a:xfrm>
        </p:grpSpPr>
        <p:sp>
          <p:nvSpPr>
            <p:cNvPr id="57" name="Ellipse 48">
              <a:extLst>
                <a:ext uri="{FF2B5EF4-FFF2-40B4-BE49-F238E27FC236}">
                  <a16:creationId xmlns:a16="http://schemas.microsoft.com/office/drawing/2014/main" id="{FE99EF40-0B1D-B2C8-E55F-373FB73A9096}"/>
                </a:ext>
              </a:extLst>
            </p:cNvPr>
            <p:cNvSpPr/>
            <p:nvPr/>
          </p:nvSpPr>
          <p:spPr>
            <a:xfrm>
              <a:off x="2456444" y="4073886"/>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58" name="Ellipse 49">
              <a:extLst>
                <a:ext uri="{FF2B5EF4-FFF2-40B4-BE49-F238E27FC236}">
                  <a16:creationId xmlns:a16="http://schemas.microsoft.com/office/drawing/2014/main" id="{65DDC538-D1EF-CB34-443F-2673F24F9CF7}"/>
                </a:ext>
              </a:extLst>
            </p:cNvPr>
            <p:cNvSpPr/>
            <p:nvPr/>
          </p:nvSpPr>
          <p:spPr>
            <a:xfrm>
              <a:off x="2523402" y="4140844"/>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64" name="Textfeld 63"/>
          <p:cNvSpPr txBox="1"/>
          <p:nvPr/>
        </p:nvSpPr>
        <p:spPr>
          <a:xfrm>
            <a:off x="7003837" y="3110582"/>
            <a:ext cx="965916" cy="338554"/>
          </a:xfrm>
          <a:prstGeom prst="rect">
            <a:avLst/>
          </a:prstGeom>
          <a:noFill/>
        </p:spPr>
        <p:txBody>
          <a:bodyPr wrap="square" rtlCol="0">
            <a:spAutoFit/>
          </a:bodyPr>
          <a:lstStyle/>
          <a:p>
            <a:r>
              <a:rPr lang="de-DE" sz="1600" dirty="0"/>
              <a:t>Algebra</a:t>
            </a:r>
          </a:p>
        </p:txBody>
      </p:sp>
      <p:grpSp>
        <p:nvGrpSpPr>
          <p:cNvPr id="74" name="Gruppieren 73">
            <a:extLst>
              <a:ext uri="{FF2B5EF4-FFF2-40B4-BE49-F238E27FC236}">
                <a16:creationId xmlns:a16="http://schemas.microsoft.com/office/drawing/2014/main" id="{2CB084A4-570C-904D-1183-6DA563FA64AF}"/>
              </a:ext>
            </a:extLst>
          </p:cNvPr>
          <p:cNvGrpSpPr/>
          <p:nvPr/>
        </p:nvGrpSpPr>
        <p:grpSpPr>
          <a:xfrm>
            <a:off x="3206597" y="3307359"/>
            <a:ext cx="375150" cy="375150"/>
            <a:chOff x="2596650" y="4051507"/>
            <a:chExt cx="216000" cy="216000"/>
          </a:xfrm>
        </p:grpSpPr>
        <p:sp>
          <p:nvSpPr>
            <p:cNvPr id="75" name="Ellipse 48">
              <a:extLst>
                <a:ext uri="{FF2B5EF4-FFF2-40B4-BE49-F238E27FC236}">
                  <a16:creationId xmlns:a16="http://schemas.microsoft.com/office/drawing/2014/main" id="{CA36A0C5-8608-7040-123F-DABDBA25C5AF}"/>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76" name="Ellipse 49">
              <a:extLst>
                <a:ext uri="{FF2B5EF4-FFF2-40B4-BE49-F238E27FC236}">
                  <a16:creationId xmlns:a16="http://schemas.microsoft.com/office/drawing/2014/main" id="{F40433BF-A5B0-F080-D070-A7AC263BBFDD}"/>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77" name="Titel 1">
            <a:extLst>
              <a:ext uri="{FF2B5EF4-FFF2-40B4-BE49-F238E27FC236}">
                <a16:creationId xmlns:a16="http://schemas.microsoft.com/office/drawing/2014/main" id="{36746FAD-367B-6CB2-93E0-10FB1DB6FD48}"/>
              </a:ext>
            </a:extLst>
          </p:cNvPr>
          <p:cNvSpPr>
            <a:spLocks noGrp="1"/>
          </p:cNvSpPr>
          <p:nvPr>
            <p:ph type="title"/>
          </p:nvPr>
        </p:nvSpPr>
        <p:spPr>
          <a:xfrm>
            <a:off x="1096423" y="382774"/>
            <a:ext cx="7009509" cy="603704"/>
          </a:xfrm>
        </p:spPr>
        <p:txBody>
          <a:bodyPr>
            <a:normAutofit/>
          </a:bodyPr>
          <a:lstStyle/>
          <a:p>
            <a:r>
              <a:rPr lang="de-DE" dirty="0"/>
              <a:t>Bedeutung des schnellen Kopfrechnens</a:t>
            </a:r>
          </a:p>
        </p:txBody>
      </p:sp>
      <p:sp>
        <p:nvSpPr>
          <p:cNvPr id="10" name="Textfeld 9">
            <a:extLst>
              <a:ext uri="{FF2B5EF4-FFF2-40B4-BE49-F238E27FC236}">
                <a16:creationId xmlns:a16="http://schemas.microsoft.com/office/drawing/2014/main" id="{F6FED8E0-12E3-6BD8-C154-5B22DFDD9330}"/>
              </a:ext>
            </a:extLst>
          </p:cNvPr>
          <p:cNvSpPr txBox="1"/>
          <p:nvPr/>
        </p:nvSpPr>
        <p:spPr>
          <a:xfrm>
            <a:off x="4249230" y="5143468"/>
            <a:ext cx="4612821" cy="923330"/>
          </a:xfrm>
          <a:prstGeom prst="rect">
            <a:avLst/>
          </a:prstGeom>
          <a:noFill/>
        </p:spPr>
        <p:txBody>
          <a:bodyPr wrap="square" rtlCol="0">
            <a:spAutoFit/>
          </a:bodyPr>
          <a:lstStyle/>
          <a:p>
            <a:r>
              <a:rPr lang="de-DE" sz="1800" dirty="0">
                <a:solidFill>
                  <a:srgbClr val="327D87"/>
                </a:solidFill>
                <a:latin typeface="Arial" panose="020B0604020202020204" pitchFamily="34" charset="0"/>
                <a:cs typeface="Arial" panose="020B0604020202020204" pitchFamily="34" charset="0"/>
              </a:rPr>
              <a:t>Das nicht zählende Rechnen </a:t>
            </a:r>
            <a:r>
              <a:rPr lang="de-DE" dirty="0">
                <a:solidFill>
                  <a:srgbClr val="327D87"/>
                </a:solidFill>
                <a:latin typeface="Arial" panose="020B0604020202020204" pitchFamily="34" charset="0"/>
                <a:cs typeface="Arial" panose="020B0604020202020204" pitchFamily="34" charset="0"/>
              </a:rPr>
              <a:t>des 1+1 als Basis für sicheres und flexibles Rechnen in der Primarstufe und darüber hinaus.</a:t>
            </a:r>
          </a:p>
        </p:txBody>
      </p:sp>
      <p:grpSp>
        <p:nvGrpSpPr>
          <p:cNvPr id="7" name="Gruppieren 6">
            <a:extLst>
              <a:ext uri="{FF2B5EF4-FFF2-40B4-BE49-F238E27FC236}">
                <a16:creationId xmlns:a16="http://schemas.microsoft.com/office/drawing/2014/main" id="{2C685D19-7E4F-3106-64DB-E2305FEE44A4}"/>
              </a:ext>
            </a:extLst>
          </p:cNvPr>
          <p:cNvGrpSpPr>
            <a:grpSpLocks noChangeAspect="1"/>
          </p:cNvGrpSpPr>
          <p:nvPr/>
        </p:nvGrpSpPr>
        <p:grpSpPr>
          <a:xfrm>
            <a:off x="1331630" y="4299930"/>
            <a:ext cx="252000" cy="252000"/>
            <a:chOff x="2416245" y="4222415"/>
            <a:chExt cx="216000" cy="216000"/>
          </a:xfrm>
        </p:grpSpPr>
        <p:sp>
          <p:nvSpPr>
            <p:cNvPr id="8" name="Ellipse 48">
              <a:extLst>
                <a:ext uri="{FF2B5EF4-FFF2-40B4-BE49-F238E27FC236}">
                  <a16:creationId xmlns:a16="http://schemas.microsoft.com/office/drawing/2014/main" id="{BC1DF6B9-03CE-F0F9-830B-53E9044AACBB}"/>
                </a:ext>
              </a:extLst>
            </p:cNvPr>
            <p:cNvSpPr/>
            <p:nvPr/>
          </p:nvSpPr>
          <p:spPr>
            <a:xfrm>
              <a:off x="2416245" y="4222415"/>
              <a:ext cx="216000" cy="216000"/>
            </a:xfrm>
            <a:prstGeom prst="ellipse">
              <a:avLst/>
            </a:prstGeom>
            <a:solidFill>
              <a:srgbClr val="A6161A"/>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1" name="Ellipse 49">
              <a:extLst>
                <a:ext uri="{FF2B5EF4-FFF2-40B4-BE49-F238E27FC236}">
                  <a16:creationId xmlns:a16="http://schemas.microsoft.com/office/drawing/2014/main" id="{518DBB71-41B1-EE9A-B866-02D3A9107432}"/>
                </a:ext>
              </a:extLst>
            </p:cNvPr>
            <p:cNvSpPr>
              <a:spLocks noChangeAspect="1"/>
            </p:cNvSpPr>
            <p:nvPr/>
          </p:nvSpPr>
          <p:spPr>
            <a:xfrm>
              <a:off x="2483204" y="4288739"/>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12" name="Abgerundetes Rechteck 5">
            <a:extLst>
              <a:ext uri="{FF2B5EF4-FFF2-40B4-BE49-F238E27FC236}">
                <a16:creationId xmlns:a16="http://schemas.microsoft.com/office/drawing/2014/main" id="{9477654E-92B1-6134-88CA-3F568B77DCA6}"/>
              </a:ext>
            </a:extLst>
          </p:cNvPr>
          <p:cNvSpPr/>
          <p:nvPr/>
        </p:nvSpPr>
        <p:spPr bwMode="auto">
          <a:xfrm>
            <a:off x="362341" y="1917366"/>
            <a:ext cx="2379476" cy="542017"/>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8000" lvl="0" indent="-11113">
              <a:lnSpc>
                <a:spcPts val="1700"/>
              </a:lnSpc>
              <a:spcBef>
                <a:spcPts val="400"/>
              </a:spcBef>
            </a:pPr>
            <a:r>
              <a:rPr lang="de-DE" sz="1600" dirty="0">
                <a:solidFill>
                  <a:srgbClr val="327A86"/>
                </a:solidFill>
                <a:cs typeface="Calibri"/>
              </a:rPr>
              <a:t>Langfristigkeit</a:t>
            </a:r>
            <a:br>
              <a:rPr lang="de-DE" sz="1600" dirty="0">
                <a:solidFill>
                  <a:srgbClr val="327A86"/>
                </a:solidFill>
                <a:cs typeface="Calibri"/>
              </a:rPr>
            </a:br>
            <a:r>
              <a:rPr lang="de-DE" sz="1600" dirty="0">
                <a:solidFill>
                  <a:srgbClr val="327A86"/>
                </a:solidFill>
                <a:cs typeface="Calibri"/>
              </a:rPr>
              <a:t>statt Kurzfristigkeit</a:t>
            </a:r>
          </a:p>
        </p:txBody>
      </p:sp>
    </p:spTree>
    <p:extLst>
      <p:ext uri="{BB962C8B-B14F-4D97-AF65-F5344CB8AC3E}">
        <p14:creationId xmlns:p14="http://schemas.microsoft.com/office/powerpoint/2010/main" val="2530478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D024C9C0-E531-4E51-79FF-A4E723CE6FB2}"/>
              </a:ext>
            </a:extLst>
          </p:cNvPr>
          <p:cNvGrpSpPr/>
          <p:nvPr/>
        </p:nvGrpSpPr>
        <p:grpSpPr>
          <a:xfrm>
            <a:off x="6479914" y="2784247"/>
            <a:ext cx="2320034" cy="1635134"/>
            <a:chOff x="6479914" y="2784247"/>
            <a:chExt cx="2320034" cy="1635134"/>
          </a:xfrm>
        </p:grpSpPr>
        <p:pic>
          <p:nvPicPr>
            <p:cNvPr id="9" name="Grafik 8">
              <a:extLst>
                <a:ext uri="{FF2B5EF4-FFF2-40B4-BE49-F238E27FC236}">
                  <a16:creationId xmlns:a16="http://schemas.microsoft.com/office/drawing/2014/main" id="{749BC78E-C042-8222-9464-57024440AF2A}"/>
                </a:ext>
              </a:extLst>
            </p:cNvPr>
            <p:cNvPicPr>
              <a:picLocks noChangeAspect="1"/>
            </p:cNvPicPr>
            <p:nvPr/>
          </p:nvPicPr>
          <p:blipFill>
            <a:blip r:embed="rId3"/>
            <a:stretch>
              <a:fillRect/>
            </a:stretch>
          </p:blipFill>
          <p:spPr>
            <a:xfrm>
              <a:off x="6995179" y="2784247"/>
              <a:ext cx="1289505" cy="1289505"/>
            </a:xfrm>
            <a:prstGeom prst="rect">
              <a:avLst/>
            </a:prstGeom>
          </p:spPr>
        </p:pic>
        <p:sp>
          <p:nvSpPr>
            <p:cNvPr id="10" name="Textfeld 9">
              <a:extLst>
                <a:ext uri="{FF2B5EF4-FFF2-40B4-BE49-F238E27FC236}">
                  <a16:creationId xmlns:a16="http://schemas.microsoft.com/office/drawing/2014/main" id="{F161A3EE-C60D-46A1-5002-0931E1880505}"/>
                </a:ext>
              </a:extLst>
            </p:cNvPr>
            <p:cNvSpPr txBox="1"/>
            <p:nvPr/>
          </p:nvSpPr>
          <p:spPr>
            <a:xfrm>
              <a:off x="6479914" y="4173160"/>
              <a:ext cx="2320034" cy="246221"/>
            </a:xfrm>
            <a:prstGeom prst="rect">
              <a:avLst/>
            </a:prstGeom>
            <a:noFill/>
          </p:spPr>
          <p:txBody>
            <a:bodyPr wrap="square" rtlCol="0">
              <a:spAutoFit/>
            </a:bodyPr>
            <a:lstStyle/>
            <a:p>
              <a:pPr algn="ctr"/>
              <a:r>
                <a:rPr lang="de-DE" sz="1000" b="0" i="0" u="none" strike="noStrike" dirty="0">
                  <a:effectLst/>
                  <a:latin typeface="Arial" panose="020B0604020202020204" pitchFamily="34" charset="0"/>
                  <a:cs typeface="Arial" panose="020B0604020202020204" pitchFamily="34" charset="0"/>
                </a:rPr>
                <a:t>https://pikas.dzlm.de/node/2410</a:t>
              </a:r>
              <a:endParaRPr lang="de-DE" sz="1000" dirty="0">
                <a:latin typeface="Arial" panose="020B0604020202020204" pitchFamily="34" charset="0"/>
                <a:cs typeface="Arial" panose="020B0604020202020204" pitchFamily="34" charset="0"/>
              </a:endParaRPr>
            </a:p>
          </p:txBody>
        </p:sp>
      </p:grpSp>
      <p:sp>
        <p:nvSpPr>
          <p:cNvPr id="2" name="Titel 1">
            <a:extLst>
              <a:ext uri="{FF2B5EF4-FFF2-40B4-BE49-F238E27FC236}">
                <a16:creationId xmlns:a16="http://schemas.microsoft.com/office/drawing/2014/main" id="{A25764C1-1C73-529A-F267-01A80E6FD4A6}"/>
              </a:ext>
            </a:extLst>
          </p:cNvPr>
          <p:cNvSpPr>
            <a:spLocks noGrp="1"/>
          </p:cNvSpPr>
          <p:nvPr>
            <p:ph type="title"/>
          </p:nvPr>
        </p:nvSpPr>
        <p:spPr>
          <a:xfrm>
            <a:off x="1096424" y="382773"/>
            <a:ext cx="8047576" cy="717595"/>
          </a:xfrm>
        </p:spPr>
        <p:txBody>
          <a:bodyPr>
            <a:noAutofit/>
          </a:bodyPr>
          <a:lstStyle/>
          <a:p>
            <a:r>
              <a:rPr lang="de-DE" sz="2200" dirty="0"/>
              <a:t>Schnelles Kopfrechnen als arithmetische Basiskompetenz</a:t>
            </a:r>
          </a:p>
        </p:txBody>
      </p:sp>
      <p:sp>
        <p:nvSpPr>
          <p:cNvPr id="5" name="Datumsplatzhalter 4">
            <a:extLst>
              <a:ext uri="{FF2B5EF4-FFF2-40B4-BE49-F238E27FC236}">
                <a16:creationId xmlns:a16="http://schemas.microsoft.com/office/drawing/2014/main" id="{C6A703B2-9F00-4EF7-888B-440DCB7C459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49521D4-BE51-4CA3-8A29-7D83744DC97C}"/>
              </a:ext>
            </a:extLst>
          </p:cNvPr>
          <p:cNvSpPr>
            <a:spLocks noGrp="1"/>
          </p:cNvSpPr>
          <p:nvPr>
            <p:ph type="sldNum" sz="quarter" idx="12"/>
          </p:nvPr>
        </p:nvSpPr>
        <p:spPr/>
        <p:txBody>
          <a:bodyPr/>
          <a:lstStyle/>
          <a:p>
            <a:fld id="{C3752B7C-18A9-864D-BBCB-54A9F41B5594}" type="slidenum">
              <a:rPr lang="de-DE" smtClean="0"/>
              <a:pPr/>
              <a:t>6</a:t>
            </a:fld>
            <a:endParaRPr lang="de-DE" dirty="0"/>
          </a:p>
        </p:txBody>
      </p:sp>
      <p:pic>
        <p:nvPicPr>
          <p:cNvPr id="8" name="Inhaltsplatzhalter 7">
            <a:extLst>
              <a:ext uri="{FF2B5EF4-FFF2-40B4-BE49-F238E27FC236}">
                <a16:creationId xmlns:a16="http://schemas.microsoft.com/office/drawing/2014/main" id="{1A8311D3-CC42-26AD-9DF4-31B138532050}"/>
              </a:ext>
            </a:extLst>
          </p:cNvPr>
          <p:cNvPicPr>
            <a:picLocks noGrp="1" noChangeAspect="1"/>
          </p:cNvPicPr>
          <p:nvPr>
            <p:ph idx="1"/>
          </p:nvPr>
        </p:nvPicPr>
        <p:blipFill>
          <a:blip r:embed="rId4"/>
          <a:stretch>
            <a:fillRect/>
          </a:stretch>
        </p:blipFill>
        <p:spPr>
          <a:xfrm>
            <a:off x="2826431" y="1100369"/>
            <a:ext cx="3631519" cy="5138535"/>
          </a:xfrm>
          <a:effectLst>
            <a:outerShdw blurRad="63500" sx="102000" sy="102000" algn="ctr" rotWithShape="0">
              <a:prstClr val="black">
                <a:alpha val="40000"/>
              </a:prstClr>
            </a:outerShdw>
          </a:effectLst>
        </p:spPr>
      </p:pic>
      <p:sp>
        <p:nvSpPr>
          <p:cNvPr id="11" name="Abgerundetes Rechteck 10">
            <a:extLst>
              <a:ext uri="{FF2B5EF4-FFF2-40B4-BE49-F238E27FC236}">
                <a16:creationId xmlns:a16="http://schemas.microsoft.com/office/drawing/2014/main" id="{E8C63B49-C19C-0965-554D-13D0EC022212}"/>
              </a:ext>
            </a:extLst>
          </p:cNvPr>
          <p:cNvSpPr/>
          <p:nvPr/>
        </p:nvSpPr>
        <p:spPr>
          <a:xfrm flipH="1">
            <a:off x="4969238" y="1794933"/>
            <a:ext cx="1453304" cy="1227550"/>
          </a:xfrm>
          <a:prstGeom prst="roundRect">
            <a:avLst/>
          </a:prstGeom>
          <a:noFill/>
          <a:ln w="38100">
            <a:solidFill>
              <a:srgbClr val="327D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54823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A0CCD951-6C64-FC44-4E5F-6A2B8D2921D6}"/>
              </a:ext>
            </a:extLst>
          </p:cNvPr>
          <p:cNvGrpSpPr/>
          <p:nvPr/>
        </p:nvGrpSpPr>
        <p:grpSpPr>
          <a:xfrm>
            <a:off x="3411983" y="2784247"/>
            <a:ext cx="2320034" cy="1635134"/>
            <a:chOff x="6479914" y="2784247"/>
            <a:chExt cx="2320034" cy="1635134"/>
          </a:xfrm>
        </p:grpSpPr>
        <p:pic>
          <p:nvPicPr>
            <p:cNvPr id="3" name="Grafik 2">
              <a:extLst>
                <a:ext uri="{FF2B5EF4-FFF2-40B4-BE49-F238E27FC236}">
                  <a16:creationId xmlns:a16="http://schemas.microsoft.com/office/drawing/2014/main" id="{9960E560-EE30-5BA1-2108-194F9C6F53AC}"/>
                </a:ext>
              </a:extLst>
            </p:cNvPr>
            <p:cNvPicPr>
              <a:picLocks noChangeAspect="1"/>
            </p:cNvPicPr>
            <p:nvPr/>
          </p:nvPicPr>
          <p:blipFill>
            <a:blip r:embed="rId3"/>
            <a:stretch>
              <a:fillRect/>
            </a:stretch>
          </p:blipFill>
          <p:spPr>
            <a:xfrm>
              <a:off x="6995179" y="2784247"/>
              <a:ext cx="1289505" cy="1289505"/>
            </a:xfrm>
            <a:prstGeom prst="rect">
              <a:avLst/>
            </a:prstGeom>
          </p:spPr>
        </p:pic>
        <p:sp>
          <p:nvSpPr>
            <p:cNvPr id="4" name="Textfeld 3">
              <a:extLst>
                <a:ext uri="{FF2B5EF4-FFF2-40B4-BE49-F238E27FC236}">
                  <a16:creationId xmlns:a16="http://schemas.microsoft.com/office/drawing/2014/main" id="{32004484-CAE4-26D0-3880-C7FA09194CFE}"/>
                </a:ext>
              </a:extLst>
            </p:cNvPr>
            <p:cNvSpPr txBox="1"/>
            <p:nvPr/>
          </p:nvSpPr>
          <p:spPr>
            <a:xfrm>
              <a:off x="6479914" y="4173160"/>
              <a:ext cx="2320034" cy="246221"/>
            </a:xfrm>
            <a:prstGeom prst="rect">
              <a:avLst/>
            </a:prstGeom>
            <a:noFill/>
          </p:spPr>
          <p:txBody>
            <a:bodyPr wrap="square" rtlCol="0">
              <a:spAutoFit/>
            </a:bodyPr>
            <a:lstStyle/>
            <a:p>
              <a:pPr algn="ctr"/>
              <a:r>
                <a:rPr lang="de-DE" sz="1000" b="0" i="0" u="none" strike="noStrike" dirty="0">
                  <a:effectLst/>
                  <a:latin typeface="Arial" panose="020B0604020202020204" pitchFamily="34" charset="0"/>
                  <a:cs typeface="Arial" panose="020B0604020202020204" pitchFamily="34" charset="0"/>
                </a:rPr>
                <a:t>https://pikas.dzlm.de/node/2410</a:t>
              </a:r>
              <a:endParaRPr lang="de-DE" sz="1000" dirty="0">
                <a:latin typeface="Arial" panose="020B0604020202020204" pitchFamily="34" charset="0"/>
                <a:cs typeface="Arial" panose="020B0604020202020204" pitchFamily="34" charset="0"/>
              </a:endParaRPr>
            </a:p>
          </p:txBody>
        </p:sp>
      </p:grpSp>
      <p:sp>
        <p:nvSpPr>
          <p:cNvPr id="5" name="Datumsplatzhalter 4">
            <a:extLst>
              <a:ext uri="{FF2B5EF4-FFF2-40B4-BE49-F238E27FC236}">
                <a16:creationId xmlns:a16="http://schemas.microsoft.com/office/drawing/2014/main" id="{C6A703B2-9F00-4EF7-888B-440DCB7C459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49521D4-BE51-4CA3-8A29-7D83744DC97C}"/>
              </a:ext>
            </a:extLst>
          </p:cNvPr>
          <p:cNvSpPr>
            <a:spLocks noGrp="1"/>
          </p:cNvSpPr>
          <p:nvPr>
            <p:ph type="sldNum" sz="quarter" idx="12"/>
          </p:nvPr>
        </p:nvSpPr>
        <p:spPr/>
        <p:txBody>
          <a:bodyPr/>
          <a:lstStyle/>
          <a:p>
            <a:fld id="{C3752B7C-18A9-864D-BBCB-54A9F41B5594}" type="slidenum">
              <a:rPr lang="de-DE" smtClean="0"/>
              <a:pPr/>
              <a:t>7</a:t>
            </a:fld>
            <a:endParaRPr lang="de-DE" dirty="0"/>
          </a:p>
        </p:txBody>
      </p:sp>
      <p:pic>
        <p:nvPicPr>
          <p:cNvPr id="8" name="Inhaltsplatzhalter 7">
            <a:extLst>
              <a:ext uri="{FF2B5EF4-FFF2-40B4-BE49-F238E27FC236}">
                <a16:creationId xmlns:a16="http://schemas.microsoft.com/office/drawing/2014/main" id="{1A8311D3-CC42-26AD-9DF4-31B138532050}"/>
              </a:ext>
            </a:extLst>
          </p:cNvPr>
          <p:cNvPicPr>
            <a:picLocks noGrp="1" noChangeAspect="1"/>
          </p:cNvPicPr>
          <p:nvPr>
            <p:ph idx="1"/>
          </p:nvPr>
        </p:nvPicPr>
        <p:blipFill rotWithShape="1">
          <a:blip r:embed="rId4"/>
          <a:srcRect l="59255" t="14392" r="1576" b="63323"/>
          <a:stretch/>
        </p:blipFill>
        <p:spPr>
          <a:xfrm>
            <a:off x="1672221" y="1311636"/>
            <a:ext cx="5857911" cy="4716000"/>
          </a:xfrm>
          <a:effectLst>
            <a:outerShdw blurRad="63500" sx="102000" sy="102000" algn="ctr" rotWithShape="0">
              <a:prstClr val="black">
                <a:alpha val="40000"/>
              </a:prstClr>
            </a:outerShdw>
          </a:effectLst>
        </p:spPr>
      </p:pic>
      <p:sp>
        <p:nvSpPr>
          <p:cNvPr id="7" name="Titel 1">
            <a:extLst>
              <a:ext uri="{FF2B5EF4-FFF2-40B4-BE49-F238E27FC236}">
                <a16:creationId xmlns:a16="http://schemas.microsoft.com/office/drawing/2014/main" id="{EE79FA2C-AF91-3EDC-6CD5-5CACCFF7DEF1}"/>
              </a:ext>
            </a:extLst>
          </p:cNvPr>
          <p:cNvSpPr>
            <a:spLocks noGrp="1"/>
          </p:cNvSpPr>
          <p:nvPr>
            <p:ph type="title"/>
          </p:nvPr>
        </p:nvSpPr>
        <p:spPr>
          <a:xfrm>
            <a:off x="1096424" y="382773"/>
            <a:ext cx="8047576" cy="717595"/>
          </a:xfrm>
        </p:spPr>
        <p:txBody>
          <a:bodyPr>
            <a:noAutofit/>
          </a:bodyPr>
          <a:lstStyle/>
          <a:p>
            <a:r>
              <a:rPr lang="de-DE" sz="2200" dirty="0"/>
              <a:t>Schnelles Kopfrechnen als arithmetische Basiskompetenz</a:t>
            </a:r>
          </a:p>
        </p:txBody>
      </p:sp>
    </p:spTree>
    <p:extLst>
      <p:ext uri="{BB962C8B-B14F-4D97-AF65-F5344CB8AC3E}">
        <p14:creationId xmlns:p14="http://schemas.microsoft.com/office/powerpoint/2010/main" val="2706013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6B863FD-902C-D382-80F0-A1E43651AAAE}"/>
              </a:ext>
            </a:extLst>
          </p:cNvPr>
          <p:cNvSpPr>
            <a:spLocks noGrp="1"/>
          </p:cNvSpPr>
          <p:nvPr>
            <p:ph type="body" sz="quarter" idx="13"/>
          </p:nvPr>
        </p:nvSpPr>
        <p:spPr/>
        <p:txBody>
          <a:bodyPr/>
          <a:lstStyle/>
          <a:p>
            <a:r>
              <a:rPr lang="de-DE" dirty="0"/>
              <a:t>WAS IST BEI DER ERARBEITUNG DES 1+1 ZU BEACHTEN? </a:t>
            </a:r>
          </a:p>
        </p:txBody>
      </p:sp>
      <p:sp>
        <p:nvSpPr>
          <p:cNvPr id="4" name="Inhaltsplatzhalter 3">
            <a:extLst>
              <a:ext uri="{FF2B5EF4-FFF2-40B4-BE49-F238E27FC236}">
                <a16:creationId xmlns:a16="http://schemas.microsoft.com/office/drawing/2014/main" id="{A8A4519C-DBD6-8124-0B6C-A9761E8ED2C1}"/>
              </a:ext>
            </a:extLst>
          </p:cNvPr>
          <p:cNvSpPr>
            <a:spLocks noGrp="1"/>
          </p:cNvSpPr>
          <p:nvPr>
            <p:ph idx="1"/>
          </p:nvPr>
        </p:nvSpPr>
        <p:spPr>
          <a:xfrm>
            <a:off x="1096423" y="1761052"/>
            <a:ext cx="6514868" cy="4418617"/>
          </a:xfrm>
        </p:spPr>
        <p:txBody>
          <a:bodyPr/>
          <a:lstStyle/>
          <a:p>
            <a:pPr marL="285750" indent="-285750" fontAlgn="base">
              <a:buFont typeface="Arial" panose="020B0604020202020204" pitchFamily="34" charset="0"/>
              <a:buChar char="•"/>
            </a:pPr>
            <a:r>
              <a:rPr lang="de-DE" dirty="0"/>
              <a:t>Kinder sollten die Aufgaben des kleinen 1+1 im Verlauf der ersten Grundschuljahre automatisiert abrufen können. </a:t>
            </a:r>
          </a:p>
          <a:p>
            <a:pPr marL="285750" indent="-285750" fontAlgn="base">
              <a:buFont typeface="Arial" panose="020B0604020202020204" pitchFamily="34" charset="0"/>
              <a:buChar char="•"/>
            </a:pPr>
            <a:r>
              <a:rPr lang="de-DE" dirty="0"/>
              <a:t>Die Aufgaben sollen jedoch nicht als „Einzelfakten“ gepaukt werden!</a:t>
            </a:r>
          </a:p>
          <a:p>
            <a:pPr marL="285750" indent="-285750" fontAlgn="base">
              <a:buFont typeface="Arial" panose="020B0604020202020204" pitchFamily="34" charset="0"/>
              <a:buChar char="•"/>
            </a:pPr>
            <a:r>
              <a:rPr lang="de-DE" dirty="0"/>
              <a:t>Die Kinder sollen sich die Aufgaben durch das Nutzen von Beziehungen zwischen den Aufgaben erschließen und so nachhaltig verfügbar haben.</a:t>
            </a:r>
            <a:endParaRPr lang="de-DE" sz="1200" dirty="0"/>
          </a:p>
          <a:p>
            <a:pPr algn="r" fontAlgn="base"/>
            <a:endParaRPr lang="de-DE" sz="1200" dirty="0"/>
          </a:p>
          <a:p>
            <a:pPr algn="r" fontAlgn="base"/>
            <a:endParaRPr lang="de-DE" sz="1200" dirty="0"/>
          </a:p>
          <a:p>
            <a:pPr algn="r" fontAlgn="base"/>
            <a:endParaRPr lang="de-DE" sz="1200" dirty="0"/>
          </a:p>
        </p:txBody>
      </p:sp>
      <p:sp>
        <p:nvSpPr>
          <p:cNvPr id="5" name="Datumsplatzhalter 4">
            <a:extLst>
              <a:ext uri="{FF2B5EF4-FFF2-40B4-BE49-F238E27FC236}">
                <a16:creationId xmlns:a16="http://schemas.microsoft.com/office/drawing/2014/main" id="{6A7BC894-626A-BFFA-FF4A-07EF6DFD0B8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9E17DE9-9A2C-FC6A-329B-866D83B7A7CA}"/>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
        <p:nvSpPr>
          <p:cNvPr id="10" name="Titel 1">
            <a:extLst>
              <a:ext uri="{FF2B5EF4-FFF2-40B4-BE49-F238E27FC236}">
                <a16:creationId xmlns:a16="http://schemas.microsoft.com/office/drawing/2014/main" id="{C551949A-F037-05DB-6C5F-E9806A5A8061}"/>
              </a:ext>
            </a:extLst>
          </p:cNvPr>
          <p:cNvSpPr>
            <a:spLocks noGrp="1"/>
          </p:cNvSpPr>
          <p:nvPr>
            <p:ph type="title"/>
          </p:nvPr>
        </p:nvSpPr>
        <p:spPr>
          <a:xfrm>
            <a:off x="1096423" y="382774"/>
            <a:ext cx="8131339" cy="603704"/>
          </a:xfrm>
        </p:spPr>
        <p:txBody>
          <a:bodyPr>
            <a:normAutofit/>
          </a:bodyPr>
          <a:lstStyle/>
          <a:p>
            <a:r>
              <a:rPr lang="de-DE" dirty="0"/>
              <a:t>Hinweise für den Unterricht</a:t>
            </a:r>
          </a:p>
        </p:txBody>
      </p:sp>
    </p:spTree>
    <p:extLst>
      <p:ext uri="{BB962C8B-B14F-4D97-AF65-F5344CB8AC3E}">
        <p14:creationId xmlns:p14="http://schemas.microsoft.com/office/powerpoint/2010/main" val="1032246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Einfache Aufgaben thematisieren</a:t>
            </a:r>
          </a:p>
        </p:txBody>
      </p:sp>
      <p:sp>
        <p:nvSpPr>
          <p:cNvPr id="3" name="Textplatzhalter 2"/>
          <p:cNvSpPr>
            <a:spLocks noGrp="1"/>
          </p:cNvSpPr>
          <p:nvPr>
            <p:ph type="body" sz="quarter" idx="13"/>
          </p:nvPr>
        </p:nvSpPr>
        <p:spPr>
          <a:xfrm>
            <a:off x="580260" y="1190826"/>
            <a:ext cx="8323102" cy="445628"/>
          </a:xfrm>
        </p:spPr>
        <p:txBody>
          <a:bodyPr/>
          <a:lstStyle/>
          <a:p>
            <a:r>
              <a:rPr lang="de-DE" dirty="0"/>
              <a:t>„EINFACHE“ AUFGABEN IDENTIFIZIEREN, DARSTELLEN UND DARÜBER SPRECHEN</a:t>
            </a:r>
          </a:p>
        </p:txBody>
      </p:sp>
      <p:sp>
        <p:nvSpPr>
          <p:cNvPr id="5" name="Datumsplatzhalter 4"/>
          <p:cNvSpPr>
            <a:spLocks noGrp="1"/>
          </p:cNvSpPr>
          <p:nvPr>
            <p:ph type="dt" sz="half" idx="10"/>
          </p:nvPr>
        </p:nvSpPr>
        <p:spPr/>
        <p:txBody>
          <a:bodyPr/>
          <a:lstStyle/>
          <a:p>
            <a:pPr>
              <a:lnSpc>
                <a:spcPct val="150000"/>
              </a:lnSpc>
            </a:pPr>
            <a:fld id="{000CEE34-2044-5642-B412-BC2C7C7150CF}" type="datetime6">
              <a:rPr lang="de-DE" smtClean="0"/>
              <a:t>August 24</a:t>
            </a:fld>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9</a:t>
            </a:fld>
            <a:endParaRPr lang="de-DE" dirty="0"/>
          </a:p>
        </p:txBody>
      </p:sp>
      <p:grpSp>
        <p:nvGrpSpPr>
          <p:cNvPr id="12" name="Gruppieren 11">
            <a:extLst>
              <a:ext uri="{FF2B5EF4-FFF2-40B4-BE49-F238E27FC236}">
                <a16:creationId xmlns:a16="http://schemas.microsoft.com/office/drawing/2014/main" id="{BE6F7E08-99D3-3A79-F893-C2C7EF470BAA}"/>
              </a:ext>
            </a:extLst>
          </p:cNvPr>
          <p:cNvGrpSpPr>
            <a:grpSpLocks noChangeAspect="1"/>
          </p:cNvGrpSpPr>
          <p:nvPr/>
        </p:nvGrpSpPr>
        <p:grpSpPr>
          <a:xfrm>
            <a:off x="755568" y="1762947"/>
            <a:ext cx="7204835" cy="3643200"/>
            <a:chOff x="814821" y="1498727"/>
            <a:chExt cx="7207950" cy="3644775"/>
          </a:xfrm>
        </p:grpSpPr>
        <p:grpSp>
          <p:nvGrpSpPr>
            <p:cNvPr id="36" name="Gruppieren 35">
              <a:extLst>
                <a:ext uri="{FF2B5EF4-FFF2-40B4-BE49-F238E27FC236}">
                  <a16:creationId xmlns:a16="http://schemas.microsoft.com/office/drawing/2014/main" id="{6CDD0B60-B54A-ED4B-3CCF-3948A27D2436}"/>
                </a:ext>
              </a:extLst>
            </p:cNvPr>
            <p:cNvGrpSpPr>
              <a:grpSpLocks noChangeAspect="1"/>
            </p:cNvGrpSpPr>
            <p:nvPr/>
          </p:nvGrpSpPr>
          <p:grpSpPr>
            <a:xfrm>
              <a:off x="814821" y="1498727"/>
              <a:ext cx="7207950" cy="3644775"/>
              <a:chOff x="1206500" y="1727200"/>
              <a:chExt cx="6731000" cy="3403600"/>
            </a:xfrm>
          </p:grpSpPr>
          <p:pic>
            <p:nvPicPr>
              <p:cNvPr id="37" name="Grafik 36">
                <a:extLst>
                  <a:ext uri="{FF2B5EF4-FFF2-40B4-BE49-F238E27FC236}">
                    <a16:creationId xmlns:a16="http://schemas.microsoft.com/office/drawing/2014/main" id="{4DC24D95-A64A-67DF-6A9F-8A200309C883}"/>
                  </a:ext>
                </a:extLst>
              </p:cNvPr>
              <p:cNvPicPr>
                <a:picLocks noChangeAspect="1"/>
              </p:cNvPicPr>
              <p:nvPr/>
            </p:nvPicPr>
            <p:blipFill>
              <a:blip r:embed="rId3"/>
              <a:stretch>
                <a:fillRect/>
              </a:stretch>
            </p:blipFill>
            <p:spPr>
              <a:xfrm>
                <a:off x="1206500" y="1727200"/>
                <a:ext cx="6731000" cy="3403600"/>
              </a:xfrm>
              <a:prstGeom prst="rect">
                <a:avLst/>
              </a:prstGeom>
            </p:spPr>
          </p:pic>
          <p:sp>
            <p:nvSpPr>
              <p:cNvPr id="38" name="Textfeld 37">
                <a:extLst>
                  <a:ext uri="{FF2B5EF4-FFF2-40B4-BE49-F238E27FC236}">
                    <a16:creationId xmlns:a16="http://schemas.microsoft.com/office/drawing/2014/main" id="{19DA746B-662E-D94A-D934-659CF217F267}"/>
                  </a:ext>
                </a:extLst>
              </p:cNvPr>
              <p:cNvSpPr txBox="1"/>
              <p:nvPr/>
            </p:nvSpPr>
            <p:spPr>
              <a:xfrm>
                <a:off x="4568372" y="2191421"/>
                <a:ext cx="2611935" cy="373635"/>
              </a:xfrm>
              <a:prstGeom prst="rect">
                <a:avLst/>
              </a:prstGeom>
              <a:noFill/>
            </p:spPr>
            <p:txBody>
              <a:bodyPr wrap="square" rtlCol="0">
                <a:spAutoFit/>
              </a:bodyPr>
              <a:lstStyle/>
              <a:p>
                <a:r>
                  <a:rPr lang="de-DE" sz="2000" dirty="0">
                    <a:solidFill>
                      <a:schemeClr val="bg1"/>
                    </a:solidFill>
                    <a:latin typeface="Comic Sans MS" panose="030F0902030302020204" pitchFamily="66" charset="0"/>
                  </a:rPr>
                  <a:t>schwierige Aufgaben</a:t>
                </a:r>
              </a:p>
            </p:txBody>
          </p:sp>
          <p:sp>
            <p:nvSpPr>
              <p:cNvPr id="39" name="Textfeld 38">
                <a:extLst>
                  <a:ext uri="{FF2B5EF4-FFF2-40B4-BE49-F238E27FC236}">
                    <a16:creationId xmlns:a16="http://schemas.microsoft.com/office/drawing/2014/main" id="{7D809CCC-8DC7-F003-EA68-B39D050B0F87}"/>
                  </a:ext>
                </a:extLst>
              </p:cNvPr>
              <p:cNvSpPr txBox="1"/>
              <p:nvPr/>
            </p:nvSpPr>
            <p:spPr>
              <a:xfrm>
                <a:off x="2110180" y="2169441"/>
                <a:ext cx="2611947" cy="373635"/>
              </a:xfrm>
              <a:prstGeom prst="rect">
                <a:avLst/>
              </a:prstGeom>
              <a:noFill/>
            </p:spPr>
            <p:txBody>
              <a:bodyPr wrap="square" rtlCol="0">
                <a:spAutoFit/>
              </a:bodyPr>
              <a:lstStyle/>
              <a:p>
                <a:r>
                  <a:rPr lang="de-DE" sz="2000" dirty="0">
                    <a:solidFill>
                      <a:schemeClr val="bg1"/>
                    </a:solidFill>
                    <a:latin typeface="Comic Sans MS" panose="030F0902030302020204" pitchFamily="66" charset="0"/>
                  </a:rPr>
                  <a:t>einfache Aufgaben</a:t>
                </a:r>
              </a:p>
            </p:txBody>
          </p:sp>
          <p:cxnSp>
            <p:nvCxnSpPr>
              <p:cNvPr id="40" name="Gerade Verbindung 39">
                <a:extLst>
                  <a:ext uri="{FF2B5EF4-FFF2-40B4-BE49-F238E27FC236}">
                    <a16:creationId xmlns:a16="http://schemas.microsoft.com/office/drawing/2014/main" id="{2A5FCB04-C245-66D8-970D-6920D1C9A192}"/>
                  </a:ext>
                </a:extLst>
              </p:cNvPr>
              <p:cNvCxnSpPr/>
              <p:nvPr/>
            </p:nvCxnSpPr>
            <p:spPr>
              <a:xfrm>
                <a:off x="4572000" y="2217374"/>
                <a:ext cx="0" cy="20887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A11E4946-DA41-5EB2-E3ED-2AEEC7D80B8D}"/>
                  </a:ext>
                </a:extLst>
              </p:cNvPr>
              <p:cNvCxnSpPr>
                <a:cxnSpLocks/>
              </p:cNvCxnSpPr>
              <p:nvPr/>
            </p:nvCxnSpPr>
            <p:spPr>
              <a:xfrm>
                <a:off x="2003898" y="2586706"/>
                <a:ext cx="510377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9" name="Textfeld 28"/>
            <p:cNvSpPr txBox="1"/>
            <p:nvPr/>
          </p:nvSpPr>
          <p:spPr>
            <a:xfrm>
              <a:off x="4092395" y="4047173"/>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6 + 5</a:t>
              </a:r>
            </a:p>
          </p:txBody>
        </p:sp>
        <p:pic>
          <p:nvPicPr>
            <p:cNvPr id="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3369" y="4194306"/>
              <a:ext cx="656860" cy="941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uppieren 7">
              <a:extLst>
                <a:ext uri="{FF2B5EF4-FFF2-40B4-BE49-F238E27FC236}">
                  <a16:creationId xmlns:a16="http://schemas.microsoft.com/office/drawing/2014/main" id="{10BE3655-4684-24B0-3226-D6DA86F6772F}"/>
                </a:ext>
              </a:extLst>
            </p:cNvPr>
            <p:cNvGrpSpPr/>
            <p:nvPr/>
          </p:nvGrpSpPr>
          <p:grpSpPr>
            <a:xfrm>
              <a:off x="1825488" y="2561381"/>
              <a:ext cx="970921" cy="1547164"/>
              <a:chOff x="5245791" y="2632094"/>
              <a:chExt cx="970921" cy="1547164"/>
            </a:xfrm>
          </p:grpSpPr>
          <p:sp>
            <p:nvSpPr>
              <p:cNvPr id="23" name="Textfeld 22"/>
              <p:cNvSpPr txBox="1"/>
              <p:nvPr/>
            </p:nvSpPr>
            <p:spPr>
              <a:xfrm>
                <a:off x="5396258" y="2632094"/>
                <a:ext cx="820454" cy="33870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0 + 6</a:t>
                </a:r>
              </a:p>
            </p:txBody>
          </p:sp>
          <p:sp>
            <p:nvSpPr>
              <p:cNvPr id="25" name="Textfeld 24"/>
              <p:cNvSpPr txBox="1"/>
              <p:nvPr/>
            </p:nvSpPr>
            <p:spPr>
              <a:xfrm>
                <a:off x="5259050" y="3840704"/>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10 + 9</a:t>
                </a:r>
              </a:p>
            </p:txBody>
          </p:sp>
          <p:sp>
            <p:nvSpPr>
              <p:cNvPr id="24" name="Textfeld 23"/>
              <p:cNvSpPr txBox="1"/>
              <p:nvPr/>
            </p:nvSpPr>
            <p:spPr>
              <a:xfrm>
                <a:off x="5245791" y="3038483"/>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1 + 7</a:t>
                </a:r>
              </a:p>
            </p:txBody>
          </p:sp>
          <p:sp>
            <p:nvSpPr>
              <p:cNvPr id="26" name="Textfeld 25"/>
              <p:cNvSpPr txBox="1"/>
              <p:nvPr/>
            </p:nvSpPr>
            <p:spPr>
              <a:xfrm>
                <a:off x="5362181" y="3436788"/>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6 + 6</a:t>
                </a:r>
              </a:p>
            </p:txBody>
          </p:sp>
        </p:grpSp>
        <p:grpSp>
          <p:nvGrpSpPr>
            <p:cNvPr id="7" name="Gruppieren 6">
              <a:extLst>
                <a:ext uri="{FF2B5EF4-FFF2-40B4-BE49-F238E27FC236}">
                  <a16:creationId xmlns:a16="http://schemas.microsoft.com/office/drawing/2014/main" id="{874F606A-11C7-4ECB-FEFB-DA3CB4462049}"/>
                </a:ext>
              </a:extLst>
            </p:cNvPr>
            <p:cNvGrpSpPr/>
            <p:nvPr/>
          </p:nvGrpSpPr>
          <p:grpSpPr>
            <a:xfrm>
              <a:off x="5038115" y="2616733"/>
              <a:ext cx="1034454" cy="1231611"/>
              <a:chOff x="1611656" y="2670881"/>
              <a:chExt cx="1034454" cy="1231611"/>
            </a:xfrm>
          </p:grpSpPr>
          <p:sp>
            <p:nvSpPr>
              <p:cNvPr id="27" name="Textfeld 26"/>
              <p:cNvSpPr txBox="1"/>
              <p:nvPr/>
            </p:nvSpPr>
            <p:spPr>
              <a:xfrm>
                <a:off x="1611656" y="2670881"/>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4 + 3</a:t>
                </a:r>
              </a:p>
            </p:txBody>
          </p:sp>
          <p:sp>
            <p:nvSpPr>
              <p:cNvPr id="28" name="Textfeld 27"/>
              <p:cNvSpPr txBox="1"/>
              <p:nvPr/>
            </p:nvSpPr>
            <p:spPr>
              <a:xfrm>
                <a:off x="1812087" y="3096473"/>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9 + 8</a:t>
                </a:r>
              </a:p>
            </p:txBody>
          </p:sp>
          <p:sp>
            <p:nvSpPr>
              <p:cNvPr id="34" name="Textfeld 33"/>
              <p:cNvSpPr txBox="1"/>
              <p:nvPr/>
            </p:nvSpPr>
            <p:spPr>
              <a:xfrm>
                <a:off x="1706356" y="3563938"/>
                <a:ext cx="834023" cy="338554"/>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8 + 4</a:t>
                </a:r>
              </a:p>
            </p:txBody>
          </p:sp>
        </p:grpSp>
      </p:grpSp>
      <p:pic>
        <p:nvPicPr>
          <p:cNvPr id="30" name="Grafik 29">
            <a:extLst>
              <a:ext uri="{FF2B5EF4-FFF2-40B4-BE49-F238E27FC236}">
                <a16:creationId xmlns:a16="http://schemas.microsoft.com/office/drawing/2014/main" id="{E83FA146-B2E7-F6B7-B1B2-A1C358E48474}"/>
              </a:ext>
            </a:extLst>
          </p:cNvPr>
          <p:cNvPicPr>
            <a:picLocks noChangeAspect="1"/>
          </p:cNvPicPr>
          <p:nvPr/>
        </p:nvPicPr>
        <p:blipFill rotWithShape="1">
          <a:blip r:embed="rId5">
            <a:extLst>
              <a:ext uri="{28A0092B-C50C-407E-A947-70E740481C1C}">
                <a14:useLocalDpi xmlns:a14="http://schemas.microsoft.com/office/drawing/2010/main" val="0"/>
              </a:ext>
            </a:extLst>
          </a:blip>
          <a:srcRect r="50110"/>
          <a:stretch/>
        </p:blipFill>
        <p:spPr>
          <a:xfrm>
            <a:off x="5476839" y="6496266"/>
            <a:ext cx="501930" cy="194974"/>
          </a:xfrm>
          <a:prstGeom prst="rect">
            <a:avLst/>
          </a:prstGeom>
          <a:ln>
            <a:noFill/>
          </a:ln>
        </p:spPr>
      </p:pic>
      <p:sp>
        <p:nvSpPr>
          <p:cNvPr id="10" name="Textfeld 9">
            <a:extLst>
              <a:ext uri="{FF2B5EF4-FFF2-40B4-BE49-F238E27FC236}">
                <a16:creationId xmlns:a16="http://schemas.microsoft.com/office/drawing/2014/main" id="{A26D7D49-1875-8FFE-AA5D-3D37C8B0F99A}"/>
              </a:ext>
            </a:extLst>
          </p:cNvPr>
          <p:cNvSpPr txBox="1"/>
          <p:nvPr/>
        </p:nvSpPr>
        <p:spPr>
          <a:xfrm>
            <a:off x="6323651" y="4971037"/>
            <a:ext cx="1652511" cy="230832"/>
          </a:xfrm>
          <a:prstGeom prst="rect">
            <a:avLst/>
          </a:prstGeom>
          <a:noFill/>
        </p:spPr>
        <p:txBody>
          <a:bodyPr wrap="square">
            <a:spAutoFit/>
          </a:bodyPr>
          <a:lstStyle/>
          <a:p>
            <a:pPr algn="r"/>
            <a:r>
              <a:rPr lang="de-DE" sz="900" dirty="0">
                <a:latin typeface="Arial" panose="020B0604020202020204" pitchFamily="34" charset="0"/>
                <a:cs typeface="Arial" panose="020B0604020202020204" pitchFamily="34" charset="0"/>
              </a:rPr>
              <a:t>(eigene Abbildung PIKAS)</a:t>
            </a:r>
          </a:p>
        </p:txBody>
      </p:sp>
      <p:sp>
        <p:nvSpPr>
          <p:cNvPr id="13" name="Abgerundete rechteckige Legende 12">
            <a:extLst>
              <a:ext uri="{FF2B5EF4-FFF2-40B4-BE49-F238E27FC236}">
                <a16:creationId xmlns:a16="http://schemas.microsoft.com/office/drawing/2014/main" id="{97114FAE-601E-C3C6-0A44-A83111939F85}"/>
              </a:ext>
            </a:extLst>
          </p:cNvPr>
          <p:cNvSpPr/>
          <p:nvPr/>
        </p:nvSpPr>
        <p:spPr>
          <a:xfrm>
            <a:off x="6323651" y="5219737"/>
            <a:ext cx="2489123" cy="1000075"/>
          </a:xfrm>
          <a:prstGeom prst="wedgeRoundRectCallout">
            <a:avLst>
              <a:gd name="adj1" fmla="val -62563"/>
              <a:gd name="adj2" fmla="val 93202"/>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Bei welchen Aufgaben brauchst du länger, um das Ergebnis zu finden?</a:t>
            </a:r>
          </a:p>
        </p:txBody>
      </p:sp>
      <p:sp>
        <p:nvSpPr>
          <p:cNvPr id="16" name="Abgerundete rechteckige Legende 15">
            <a:extLst>
              <a:ext uri="{FF2B5EF4-FFF2-40B4-BE49-F238E27FC236}">
                <a16:creationId xmlns:a16="http://schemas.microsoft.com/office/drawing/2014/main" id="{BBB9C11D-0EE3-368B-C4FC-5B8D8750B8B1}"/>
              </a:ext>
            </a:extLst>
          </p:cNvPr>
          <p:cNvSpPr/>
          <p:nvPr/>
        </p:nvSpPr>
        <p:spPr>
          <a:xfrm>
            <a:off x="197488" y="4965960"/>
            <a:ext cx="2489123" cy="913560"/>
          </a:xfrm>
          <a:prstGeom prst="wedgeRoundRectCallout">
            <a:avLst>
              <a:gd name="adj1" fmla="val 52646"/>
              <a:gd name="adj2" fmla="val 90572"/>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Bei welchen Aufgaben findest du das Ergebnis ganz schnell?</a:t>
            </a:r>
          </a:p>
        </p:txBody>
      </p:sp>
      <p:sp>
        <p:nvSpPr>
          <p:cNvPr id="17" name="Abgerundete rechteckige Legende 16">
            <a:extLst>
              <a:ext uri="{FF2B5EF4-FFF2-40B4-BE49-F238E27FC236}">
                <a16:creationId xmlns:a16="http://schemas.microsoft.com/office/drawing/2014/main" id="{96E8833B-B4E1-886A-F76A-7A2D4B033873}"/>
              </a:ext>
            </a:extLst>
          </p:cNvPr>
          <p:cNvSpPr/>
          <p:nvPr/>
        </p:nvSpPr>
        <p:spPr>
          <a:xfrm>
            <a:off x="3479138" y="5427031"/>
            <a:ext cx="2244077" cy="713361"/>
          </a:xfrm>
          <a:prstGeom prst="wedgeRoundRectCallout">
            <a:avLst>
              <a:gd name="adj1" fmla="val -70543"/>
              <a:gd name="adj2" fmla="val 59800"/>
              <a:gd name="adj3" fmla="val 16667"/>
            </a:avLst>
          </a:prstGeom>
          <a:no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a:t>
            </a:r>
          </a:p>
        </p:txBody>
      </p:sp>
      <p:sp>
        <p:nvSpPr>
          <p:cNvPr id="9" name="Textfeld 8">
            <a:extLst>
              <a:ext uri="{FF2B5EF4-FFF2-40B4-BE49-F238E27FC236}">
                <a16:creationId xmlns:a16="http://schemas.microsoft.com/office/drawing/2014/main" id="{3B8E56EE-4578-B22A-758A-636AF21E8279}"/>
              </a:ext>
            </a:extLst>
          </p:cNvPr>
          <p:cNvSpPr txBox="1"/>
          <p:nvPr/>
        </p:nvSpPr>
        <p:spPr>
          <a:xfrm>
            <a:off x="3016921" y="2825142"/>
            <a:ext cx="833663" cy="338408"/>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 5 + 5</a:t>
            </a:r>
          </a:p>
        </p:txBody>
      </p:sp>
      <p:sp>
        <p:nvSpPr>
          <p:cNvPr id="11" name="Textfeld 10">
            <a:extLst>
              <a:ext uri="{FF2B5EF4-FFF2-40B4-BE49-F238E27FC236}">
                <a16:creationId xmlns:a16="http://schemas.microsoft.com/office/drawing/2014/main" id="{A111B8E3-4114-A826-BC9F-E9665FF65409}"/>
              </a:ext>
            </a:extLst>
          </p:cNvPr>
          <p:cNvSpPr txBox="1"/>
          <p:nvPr/>
        </p:nvSpPr>
        <p:spPr>
          <a:xfrm>
            <a:off x="3114626" y="3255663"/>
            <a:ext cx="833663" cy="338408"/>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de-DE" sz="1600" dirty="0">
                <a:latin typeface="Comic Sans MS" panose="030F0902030302020204" pitchFamily="66" charset="0"/>
              </a:rPr>
              <a:t> 7 + 3</a:t>
            </a:r>
          </a:p>
        </p:txBody>
      </p:sp>
    </p:spTree>
    <p:extLst>
      <p:ext uri="{BB962C8B-B14F-4D97-AF65-F5344CB8AC3E}">
        <p14:creationId xmlns:p14="http://schemas.microsoft.com/office/powerpoint/2010/main" val="277055697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2711</Words>
  <Application>Microsoft Macintosh PowerPoint</Application>
  <PresentationFormat>Bildschirmpräsentation (4:3)</PresentationFormat>
  <Paragraphs>264</Paragraphs>
  <Slides>21</Slides>
  <Notes>18</Notes>
  <HiddenSlides>2</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21</vt:i4>
      </vt:variant>
    </vt:vector>
  </HeadingPairs>
  <TitlesOfParts>
    <vt:vector size="30" baseType="lpstr">
      <vt:lpstr>ＭＳ Ｐゴシック</vt:lpstr>
      <vt:lpstr>Arial</vt:lpstr>
      <vt:lpstr>Calibri</vt:lpstr>
      <vt:lpstr>Comic Sans MS</vt:lpstr>
      <vt:lpstr>Grundschrift</vt:lpstr>
      <vt:lpstr>Helvetica</vt:lpstr>
      <vt:lpstr>Open Sans</vt:lpstr>
      <vt:lpstr>OpenSans-Regular</vt:lpstr>
      <vt:lpstr>Office</vt:lpstr>
      <vt:lpstr>Nicht zählendes Rechnen: 1+1 und 1-1</vt:lpstr>
      <vt:lpstr>PowerPoint-Präsentation</vt:lpstr>
      <vt:lpstr>PowerPoint-Präsentation</vt:lpstr>
      <vt:lpstr>Schwierigkeiten beim schnellen Kopfrechnen</vt:lpstr>
      <vt:lpstr>Bedeutung des schnellen Kopfrechnens</vt:lpstr>
      <vt:lpstr>Schnelles Kopfrechnen als arithmetische Basiskompetenz</vt:lpstr>
      <vt:lpstr>Schnelles Kopfrechnen als arithmetische Basiskompetenz</vt:lpstr>
      <vt:lpstr>Hinweise für den Unterricht</vt:lpstr>
      <vt:lpstr>Einfache Aufgaben thematisieren</vt:lpstr>
      <vt:lpstr>Ableitungsstrategien nutzen</vt:lpstr>
      <vt:lpstr>Basisfakten abrufen</vt:lpstr>
      <vt:lpstr>PowerPoint-Präsentation</vt:lpstr>
      <vt:lpstr>Probiert es aus!</vt:lpstr>
      <vt:lpstr>Weitere Hinweise</vt:lpstr>
      <vt:lpstr>PowerPoint-Präsentation</vt:lpstr>
      <vt:lpstr>PowerPoint-Präsentation</vt:lpstr>
      <vt:lpstr>PowerPoint-Präsentation</vt:lpstr>
      <vt:lpstr>PowerPoint-Präsentation</vt:lpstr>
      <vt:lpstr>Literatur</vt:lpstr>
      <vt:lpstr>Literatur</vt:lpstr>
      <vt:lpstr>Literatur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subject/>
  <dc:creator>Karoline Mosen</dc:creator>
  <cp:keywords/>
  <dc:description/>
  <cp:lastModifiedBy>Rene Schlüter</cp:lastModifiedBy>
  <cp:revision>485</cp:revision>
  <dcterms:created xsi:type="dcterms:W3CDTF">2021-10-04T08:50:15Z</dcterms:created>
  <dcterms:modified xsi:type="dcterms:W3CDTF">2024-08-22T10:20:04Z</dcterms:modified>
  <cp:category/>
</cp:coreProperties>
</file>