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1.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48.xml" ContentType="application/vnd.openxmlformats-officedocument.presentationml.notesSlide+xml"/>
  <Override PartName="/ppt/ink/ink7.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79"/>
  </p:notesMasterIdLst>
  <p:handoutMasterIdLst>
    <p:handoutMasterId r:id="rId80"/>
  </p:handoutMasterIdLst>
  <p:sldIdLst>
    <p:sldId id="307" r:id="rId2"/>
    <p:sldId id="3133" r:id="rId3"/>
    <p:sldId id="3134" r:id="rId4"/>
    <p:sldId id="458" r:id="rId5"/>
    <p:sldId id="648" r:id="rId6"/>
    <p:sldId id="1086" r:id="rId7"/>
    <p:sldId id="1166" r:id="rId8"/>
    <p:sldId id="3181" r:id="rId9"/>
    <p:sldId id="2736" r:id="rId10"/>
    <p:sldId id="2737" r:id="rId11"/>
    <p:sldId id="2738" r:id="rId12"/>
    <p:sldId id="2735" r:id="rId13"/>
    <p:sldId id="1514" r:id="rId14"/>
    <p:sldId id="2728" r:id="rId15"/>
    <p:sldId id="2729" r:id="rId16"/>
    <p:sldId id="840" r:id="rId17"/>
    <p:sldId id="841" r:id="rId18"/>
    <p:sldId id="1172" r:id="rId19"/>
    <p:sldId id="3128" r:id="rId20"/>
    <p:sldId id="3137" r:id="rId21"/>
    <p:sldId id="2730" r:id="rId22"/>
    <p:sldId id="1154" r:id="rId23"/>
    <p:sldId id="1088" r:id="rId24"/>
    <p:sldId id="1182" r:id="rId25"/>
    <p:sldId id="627" r:id="rId26"/>
    <p:sldId id="3149" r:id="rId27"/>
    <p:sldId id="983" r:id="rId28"/>
    <p:sldId id="3198" r:id="rId29"/>
    <p:sldId id="3200" r:id="rId30"/>
    <p:sldId id="3164" r:id="rId31"/>
    <p:sldId id="3180" r:id="rId32"/>
    <p:sldId id="3165" r:id="rId33"/>
    <p:sldId id="1101" r:id="rId34"/>
    <p:sldId id="3161" r:id="rId35"/>
    <p:sldId id="3148" r:id="rId36"/>
    <p:sldId id="3199" r:id="rId37"/>
    <p:sldId id="3173" r:id="rId38"/>
    <p:sldId id="3176" r:id="rId39"/>
    <p:sldId id="2731" r:id="rId40"/>
    <p:sldId id="1158" r:id="rId41"/>
    <p:sldId id="1091" r:id="rId42"/>
    <p:sldId id="3160" r:id="rId43"/>
    <p:sldId id="3162" r:id="rId44"/>
    <p:sldId id="3157" r:id="rId45"/>
    <p:sldId id="3171" r:id="rId46"/>
    <p:sldId id="3170" r:id="rId47"/>
    <p:sldId id="1109" r:id="rId48"/>
    <p:sldId id="3163" r:id="rId49"/>
    <p:sldId id="1053" r:id="rId50"/>
    <p:sldId id="3174" r:id="rId51"/>
    <p:sldId id="3208" r:id="rId52"/>
    <p:sldId id="3210" r:id="rId53"/>
    <p:sldId id="1164" r:id="rId54"/>
    <p:sldId id="2732" r:id="rId55"/>
    <p:sldId id="3190" r:id="rId56"/>
    <p:sldId id="1092" r:id="rId57"/>
    <p:sldId id="1240" r:id="rId58"/>
    <p:sldId id="1003" r:id="rId59"/>
    <p:sldId id="3189" r:id="rId60"/>
    <p:sldId id="3129" r:id="rId61"/>
    <p:sldId id="1168" r:id="rId62"/>
    <p:sldId id="3192" r:id="rId63"/>
    <p:sldId id="3196" r:id="rId64"/>
    <p:sldId id="3197" r:id="rId65"/>
    <p:sldId id="1165" r:id="rId66"/>
    <p:sldId id="2733" r:id="rId67"/>
    <p:sldId id="3131" r:id="rId68"/>
    <p:sldId id="3132" r:id="rId69"/>
    <p:sldId id="2740" r:id="rId70"/>
    <p:sldId id="3168" r:id="rId71"/>
    <p:sldId id="3152" r:id="rId72"/>
    <p:sldId id="3167" r:id="rId73"/>
    <p:sldId id="316" r:id="rId74"/>
    <p:sldId id="324" r:id="rId75"/>
    <p:sldId id="2741" r:id="rId76"/>
    <p:sldId id="609" r:id="rId77"/>
    <p:sldId id="3206"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Laferi" initials="ML" lastIdx="75" clrIdx="0"/>
  <p:cmAuthor id="2" name="Nina Glasmeyer" initials="NG" lastIdx="180" clrIdx="1"/>
  <p:cmAuthor id="3" name="Elena Zannetin" initials="MOU" lastIdx="101" clrIdx="2"/>
  <p:cmAuthor id="4" name="Janina" initials="J" lastIdx="3" clrIdx="3"/>
  <p:cmAuthor id="5" name="Rene Schlüter" initials="RS" lastIdx="212" clrIdx="4"/>
  <p:cmAuthor id="6" name="Ben Weiß" initials="BW" lastIdx="9" clrIdx="5"/>
  <p:cmAuthor id="7" name="Julia Westerhaus" initials="JW" lastIdx="48" clrIdx="6"/>
  <p:cmAuthor id="8" name="Doris Kluge-Schöpp" initials="DK" lastIdx="25" clrIdx="7">
    <p:extLst>
      <p:ext uri="{19B8F6BF-5375-455C-9EA6-DF929625EA0E}">
        <p15:presenceInfo xmlns:p15="http://schemas.microsoft.com/office/powerpoint/2012/main" userId="S-1-5-21-878569164-4089174298-1621361609-1003" providerId="AD"/>
      </p:ext>
    </p:extLst>
  </p:cmAuthor>
  <p:cmAuthor id="9" name="Marina Janeck" initials="MJ" lastIdx="75" clrIdx="8">
    <p:extLst>
      <p:ext uri="{19B8F6BF-5375-455C-9EA6-DF929625EA0E}">
        <p15:presenceInfo xmlns:p15="http://schemas.microsoft.com/office/powerpoint/2012/main" userId="Marina Janeck" providerId="None"/>
      </p:ext>
    </p:extLst>
  </p:cmAuthor>
  <p:cmAuthor id="10" name="Doris Kluge-Schöpp" initials="DKS" lastIdx="182" clrIdx="9">
    <p:extLst>
      <p:ext uri="{19B8F6BF-5375-455C-9EA6-DF929625EA0E}">
        <p15:presenceInfo xmlns:p15="http://schemas.microsoft.com/office/powerpoint/2012/main" userId="Doris Kluge-Schöpp" providerId="None"/>
      </p:ext>
    </p:extLst>
  </p:cmAuthor>
  <p:cmAuthor id="11" name="Lara Wißing" initials="LW" lastIdx="10" clrIdx="10">
    <p:extLst>
      <p:ext uri="{19B8F6BF-5375-455C-9EA6-DF929625EA0E}">
        <p15:presenceInfo xmlns:p15="http://schemas.microsoft.com/office/powerpoint/2012/main" userId="Lara Wißing" providerId="None"/>
      </p:ext>
    </p:extLst>
  </p:cmAuthor>
  <p:cmAuthor id="12" name="Dorina Walczak" initials="DW" lastIdx="22" clrIdx="11">
    <p:extLst>
      <p:ext uri="{19B8F6BF-5375-455C-9EA6-DF929625EA0E}">
        <p15:presenceInfo xmlns:p15="http://schemas.microsoft.com/office/powerpoint/2012/main" userId="S::Dorina.Walczak@study.tu-dortmund.de::3ee94a19-1615-4c4d-b9e8-d656c1e6d115" providerId="AD"/>
      </p:ext>
    </p:extLst>
  </p:cmAuthor>
  <p:cmAuthor id="13" name="Eva Rabiega" initials="ER" lastIdx="38" clrIdx="12">
    <p:extLst>
      <p:ext uri="{19B8F6BF-5375-455C-9EA6-DF929625EA0E}">
        <p15:presenceInfo xmlns:p15="http://schemas.microsoft.com/office/powerpoint/2012/main" userId="cb432128481c5a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6B4"/>
    <a:srgbClr val="95B6BD"/>
    <a:srgbClr val="E3080A"/>
    <a:srgbClr val="767171"/>
    <a:srgbClr val="327D87"/>
    <a:srgbClr val="FF2F92"/>
    <a:srgbClr val="E6F4F6"/>
    <a:srgbClr val="96B6BD"/>
    <a:srgbClr val="A6161A"/>
    <a:srgbClr val="D9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autoAdjust="0"/>
    <p:restoredTop sz="83168" autoAdjust="0"/>
  </p:normalViewPr>
  <p:slideViewPr>
    <p:cSldViewPr snapToGrid="0" snapToObjects="1">
      <p:cViewPr>
        <p:scale>
          <a:sx n="172" d="100"/>
          <a:sy n="172" d="100"/>
        </p:scale>
        <p:origin x="-216" y="-3496"/>
      </p:cViewPr>
      <p:guideLst>
        <p:guide orient="horz" pos="2160"/>
        <p:guide pos="2880"/>
      </p:guideLst>
    </p:cSldViewPr>
  </p:slideViewPr>
  <p:outlineViewPr>
    <p:cViewPr>
      <p:scale>
        <a:sx n="33" d="100"/>
        <a:sy n="33" d="100"/>
      </p:scale>
      <p:origin x="16" y="0"/>
    </p:cViewPr>
  </p:outlineViewPr>
  <p:notesTextViewPr>
    <p:cViewPr>
      <p:scale>
        <a:sx n="125" d="100"/>
        <a:sy n="125" d="100"/>
      </p:scale>
      <p:origin x="0" y="0"/>
    </p:cViewPr>
  </p:notesTextViewPr>
  <p:sorterViewPr>
    <p:cViewPr>
      <p:scale>
        <a:sx n="80" d="100"/>
        <a:sy n="80" d="100"/>
      </p:scale>
      <p:origin x="0" y="0"/>
    </p:cViewPr>
  </p:sorterViewPr>
  <p:notesViewPr>
    <p:cSldViewPr snapToGrid="0" snapToObjects="1">
      <p:cViewPr varScale="1">
        <p:scale>
          <a:sx n="52" d="100"/>
          <a:sy n="52" d="100"/>
        </p:scale>
        <p:origin x="-27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19.06.24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4:42:07.873"/>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4:49:50.714"/>
    </inkml:context>
    <inkml:brush xml:id="br0">
      <inkml:brushProperty name="width" value="0.035" units="cm"/>
      <inkml:brushProperty name="height" value="0.035" units="cm"/>
      <inkml:brushProperty name="color" value="#004F8B"/>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4:49:51.972"/>
    </inkml:context>
    <inkml:brush xml:id="br0">
      <inkml:brushProperty name="width" value="0.035" units="cm"/>
      <inkml:brushProperty name="height" value="0.035" units="cm"/>
      <inkml:brushProperty name="color" value="#004F8B"/>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4:56:25.767"/>
    </inkml:context>
    <inkml:brush xml:id="br0">
      <inkml:brushProperty name="width" value="0.035" units="cm"/>
      <inkml:brushProperty name="height" value="0.035" units="cm"/>
      <inkml:brushProperty name="color" value="#004F8B"/>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4:56:26.395"/>
    </inkml:context>
    <inkml:brush xml:id="br0">
      <inkml:brushProperty name="width" value="0.035" units="cm"/>
      <inkml:brushProperty name="height" value="0.035" units="cm"/>
      <inkml:brushProperty name="color" value="#004F8B"/>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2T14:56:26.601"/>
    </inkml:context>
    <inkml:brush xml:id="br0">
      <inkml:brushProperty name="width" value="0.035" units="cm"/>
      <inkml:brushProperty name="height" value="0.035" units="cm"/>
      <inkml:brushProperty name="color" value="#004F8B"/>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9T20:53:51.778"/>
    </inkml:context>
    <inkml:brush xml:id="br0">
      <inkml:brushProperty name="width" value="0.035" units="cm"/>
      <inkml:brushProperty name="height" value="0.035" units="cm"/>
      <inkml:brushProperty name="color" value="#1E29DD"/>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19.06.24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pikas.dzlm.de/node/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266126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607832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erläutert, wie der Aufbau eines tragfähigen Operationsverständnisses am Ende der Schuleingangsphase im Lehrplan verankert ist. Insgesamt wird deutlich, dass alle drei Aspekte des Aufbaus eines tragfähigen Operationsverständnisses auch in den Kompetenzerwartungen des Lehrplans zu finden sind.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Durch die Kompetenzerwartungen auf dieser Folie „ordnen Situationen des … und Additions-/Subtraktions-/Multiplikations- und Divisionsaufgaben einander zu“ wird der Aspekt „Grundvorstellungen besitzen“ abgedeckt.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39094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14000"/>
              </a:lnSpc>
              <a:spcBef>
                <a:spcPts val="600"/>
              </a:spcBef>
              <a:spcAft>
                <a:spcPts val="0"/>
              </a:spcAft>
              <a:buClrTx/>
              <a:buSzTx/>
              <a:buFont typeface="Arial" panose="020B0604020202020204" pitchFamily="34" charset="0"/>
              <a:buNone/>
              <a:tabLst/>
              <a:defRPr/>
            </a:pPr>
            <a:r>
              <a:rPr lang="de-DE" dirty="0"/>
              <a:t>Durch die Kompetenzerwartungen auf dieser Folie „</a:t>
            </a:r>
            <a:r>
              <a:rPr kumimoji="0" lang="de-DE"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wechseln zwischen verschiedenen Darstellungsformen von Operationen (mit Material, bildlich, symbolisch und sprachlich)“ </a:t>
            </a:r>
            <a:r>
              <a:rPr lang="de-DE" dirty="0"/>
              <a:t>wird der Aspekt „Darstellungen vernetzen“ abgedeckt und durch die Kompetenzerwartungen „</a:t>
            </a:r>
            <a:r>
              <a:rPr kumimoji="0" lang="de-DE"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nutzen und beschreiben Rechengesetze an Beispielen </a:t>
            </a:r>
            <a:r>
              <a:rPr kumimoji="0" lang="de-DE"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(Kommutativgesetz, Assoziativgesetz, Distributivgesetz, </a:t>
            </a:r>
            <a:r>
              <a:rPr kumimoji="0" lang="de-DE" sz="11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Konstanzgesetz</a:t>
            </a:r>
            <a:r>
              <a:rPr kumimoji="0" lang="de-DE"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de-DE"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nutzen und erklären die Zusammenhänge der Operationen untereinander“ wird der Aspekt „Aufgabenbeziehungen nutzen“ abgedeckt.</a:t>
            </a: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289050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Die Trennung von Darstellen und Kommunizieren als eigenständige Kompetenzen im Lehrplan 2021 betont die Bedeutung beider Kompetenzen.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Bereich „Darstellen“ kann der Wechsel, der Vergleich und die Bewertung von Darstellungen, sowie das Nutzen von Darstellungen zur Erklärung und Verdeutlichung von mathematischen Beziehungen besonders gut mit dem Aufbau eines tragfähigen Operationsverständnisses verknüpft werden. Auch der Einsatz von digitalen Darstellungen wird angesprochen.  </a:t>
            </a:r>
          </a:p>
          <a:p>
            <a:endParaRPr lang="de-DE" sz="1200" kern="1200" dirty="0">
              <a:solidFill>
                <a:schemeClr val="tx1"/>
              </a:solidFill>
              <a:effectLst/>
              <a:latin typeface="+mn-lt"/>
              <a:ea typeface="+mn-ea"/>
              <a:cs typeface="+mn-cs"/>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096661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Bereich „Kommunizieren“ wird deutlich, dass die Darstellungsform „Sprache“ von Beginn an mit in den Unterricht einzubeziehen ist.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Sprache kann beispielsweise dazu genutzt werden, um zu beschreiben, warum eine Aufgabe besonders gut zu einer anderen Darstellung passt.</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045618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a:t>
            </a:r>
            <a:r>
              <a:rPr lang="de-DE" baseline="0" dirty="0"/>
              <a:t> drei Aspekte, die in den </a:t>
            </a:r>
            <a:r>
              <a:rPr lang="de-DE" dirty="0"/>
              <a:t>Ausführungen</a:t>
            </a:r>
            <a:r>
              <a:rPr lang="de-DE" baseline="0" dirty="0"/>
              <a:t> zum Lehrplan (Folien 14-17) schon erwähnt wurden, weil sie für den Aufbau eines tragfähigen Operationsverständnisses eine bedeutende Rolle spielen, werden hier aufgeführt. Aus ihnen ergeben sich die folgenden drei Gliederungspunkte der Präsentation: Kinder müssen Vorstellungen zu Rechenoperationen besitzen, sie müssen </a:t>
            </a:r>
            <a:r>
              <a:rPr lang="de-DE" dirty="0"/>
              <a:t>lernen, Rechenoperationen unterschiedlich darzustellen und Darstellungen miteinander zu vernetzen</a:t>
            </a:r>
            <a:r>
              <a:rPr lang="de-DE" baseline="0" dirty="0"/>
              <a:t> sowie </a:t>
            </a:r>
            <a:r>
              <a:rPr lang="de-DE" dirty="0"/>
              <a:t>Aufgabenbeziehungen zu erkennen und diese zu nutzen.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Erst dann kann es eine tragfähige Grundlage für weitere, langfristige Lernprozesse im Bereich der Basiskompetenzen sein (s. Folie 20).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Alle drei Aspekte hängen eng miteinander zusammen und können nicht immer trennscharf voneinander betrachtet werden, da sie sich gegenseitig bedingen.</a:t>
            </a:r>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391440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256791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0000"/>
              </a:lnSpc>
              <a:defRPr/>
            </a:pPr>
            <a:r>
              <a:rPr lang="de-DE" sz="1200" dirty="0">
                <a:latin typeface="Calibri"/>
                <a:cs typeface="Calibri"/>
              </a:rPr>
              <a:t>Für den Aufbau eines tragfähigen Operationsverständnisses der Subtraktion müssen die Kinder die verschiedenen Grundvorstellungen Ergänzen, Vergleichen und Abziehen (s. Folie 24) und Fähigkeiten zum Darstellungswechsel erwerben sowie Aufgabenbeziehungen erkennen und nutzen können. Sie müssen in der Lage sein, komplexe Aufgaben von einfacheren Aufgaben abzuleiten bzw. in einfachere Teilaufgaben zu zerlegen, um halbschriftliche und schriftliche Rechenverfahren </a:t>
            </a:r>
            <a:r>
              <a:rPr lang="de-DE" sz="1200" dirty="0" err="1">
                <a:latin typeface="Calibri"/>
                <a:cs typeface="Calibri"/>
              </a:rPr>
              <a:t>verstehensorientiert</a:t>
            </a:r>
            <a:r>
              <a:rPr lang="de-DE" sz="1200" dirty="0">
                <a:latin typeface="Calibri"/>
                <a:cs typeface="Calibri"/>
              </a:rPr>
              <a:t> durchführen zu können und um unterschiedliche Lösungsstrategien in Abhängigkeit der Aufgabe anzuwenden.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3126787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3771670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223954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Veranstaltungsreihe liegt das Selbstlernmodul 0 zu Grunde, das sich mit dem Kontext „Was sind Rechenschwierigkeiten?“ auseinandersetzt. Aus den dort diskutierten Erkenntnissen leiten sich die Themen der Veranstaltungsreihe ab. </a:t>
            </a:r>
          </a:p>
          <a:p>
            <a:endParaRPr lang="de-DE" dirty="0"/>
          </a:p>
          <a:p>
            <a:r>
              <a:rPr lang="de-DE" dirty="0"/>
              <a:t>Wir</a:t>
            </a:r>
            <a:r>
              <a:rPr lang="de-DE" baseline="0" dirty="0"/>
              <a:t> setzen uns in dieser Veranstaltung mit </a:t>
            </a:r>
            <a:r>
              <a:rPr lang="de-DE" b="1" baseline="0" dirty="0"/>
              <a:t>Modul 2 </a:t>
            </a:r>
            <a:r>
              <a:rPr lang="de-DE" baseline="0" dirty="0"/>
              <a:t>auseinander und in diesem mit einem der wesentlichen Aspekte der Stärkung von Basiskompetenzen, um Rechenschwierigkeiten zu vermeiden: dem Aufbau eines tragfähigen Operationsverständnisses. In dem vorliegenden Modul wird der Aufbau eines tragfähigen Operationsverständnisses am Beispiel der Operation Subtraktion dargestellt. Das Modul 2 kann alternativ am Beispiel der Operation Multiplikation durchgeführt werden, diese gesonderte Präsentation befindet sich ebenfalls in den Materialien. Je nach Interesse der Zielgruppe können die </a:t>
            </a:r>
            <a:r>
              <a:rPr lang="de-DE" baseline="0" dirty="0" err="1"/>
              <a:t>Moderator:innen</a:t>
            </a:r>
            <a:r>
              <a:rPr lang="de-DE" baseline="0" dirty="0"/>
              <a:t> eine der beiden Versionen auswählen.</a:t>
            </a:r>
          </a:p>
          <a:p>
            <a:endParaRPr lang="de-DE" baseline="0" dirty="0"/>
          </a:p>
          <a:p>
            <a:r>
              <a:rPr lang="de-DE" baseline="0" dirty="0"/>
              <a:t>In weiteren Modulen werden die Themen ... (s. Folie) … in den Blick genommen.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1770864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14000"/>
              </a:lnSpc>
              <a:spcBef>
                <a:spcPts val="600"/>
              </a:spcBef>
            </a:pPr>
            <a:r>
              <a:rPr lang="de-DE" sz="1200" b="1" dirty="0"/>
              <a:t>Tragfähige Grundvorstellungen </a:t>
            </a:r>
            <a:r>
              <a:rPr lang="de-DE" sz="1200" dirty="0"/>
              <a:t>aufzubauen bedeutet:</a:t>
            </a:r>
          </a:p>
          <a:p>
            <a:pPr marL="342900" indent="-342900">
              <a:lnSpc>
                <a:spcPct val="114000"/>
              </a:lnSpc>
              <a:spcBef>
                <a:spcPts val="600"/>
              </a:spcBef>
              <a:buClr>
                <a:srgbClr val="327A86"/>
              </a:buClr>
              <a:buFont typeface="Wingdings" pitchFamily="2" charset="2"/>
              <a:buChar char="§"/>
            </a:pPr>
            <a:r>
              <a:rPr lang="de-DE" sz="1200" dirty="0"/>
              <a:t>umfassende Vorstellungen zu den vier Grundrechenarten zu entwickeln.</a:t>
            </a:r>
          </a:p>
          <a:p>
            <a:pPr marL="342900" indent="-342900">
              <a:lnSpc>
                <a:spcPct val="114000"/>
              </a:lnSpc>
              <a:spcBef>
                <a:spcPts val="600"/>
              </a:spcBef>
              <a:buClr>
                <a:srgbClr val="327A86"/>
              </a:buClr>
              <a:buFont typeface="Wingdings" pitchFamily="2" charset="2"/>
              <a:buChar char="§"/>
            </a:pPr>
            <a:r>
              <a:rPr lang="de-DE" sz="1200" dirty="0"/>
              <a:t>den mathematischen Symbolen +, -, ∙ und : Bedeutungen zuzuschreiben.</a:t>
            </a:r>
          </a:p>
          <a:p>
            <a:pPr marL="342900" indent="-342900">
              <a:lnSpc>
                <a:spcPct val="114000"/>
              </a:lnSpc>
              <a:spcBef>
                <a:spcPts val="600"/>
              </a:spcBef>
              <a:buClr>
                <a:srgbClr val="327A86"/>
              </a:buClr>
              <a:buFont typeface="Wingdings" pitchFamily="2" charset="2"/>
              <a:buChar char="§"/>
            </a:pPr>
            <a:r>
              <a:rPr lang="de-DE" sz="1200" dirty="0"/>
              <a:t>Kenntnis darüber zu entwickeln, welche Handlungen mit der jeweiligen Operation verknüpft sind.</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185002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Folienbildplatzhalter 1"/>
          <p:cNvSpPr>
            <a:spLocks noGrp="1" noRot="1" noChangeAspect="1" noTextEdit="1"/>
          </p:cNvSpPr>
          <p:nvPr>
            <p:ph type="sldImg"/>
          </p:nvPr>
        </p:nvSpPr>
        <p:spPr bwMode="auto">
          <a:noFill/>
          <a:ln>
            <a:solidFill>
              <a:srgbClr val="000000"/>
            </a:solidFill>
            <a:miter lim="800000"/>
            <a:headEnd/>
            <a:tailEnd/>
          </a:ln>
        </p:spPr>
      </p:sp>
      <p:sp>
        <p:nvSpPr>
          <p:cNvPr id="169987"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e-DE" dirty="0"/>
              <a:t>Für die Subtraktion werden drei zentrale Grundvorstellungen unterschieden. Das </a:t>
            </a:r>
            <a:r>
              <a:rPr lang="de-DE" b="1" dirty="0"/>
              <a:t>„Abziehen“</a:t>
            </a:r>
            <a:r>
              <a:rPr lang="de-DE" dirty="0"/>
              <a:t>, das </a:t>
            </a:r>
            <a:r>
              <a:rPr lang="de-DE" b="1" dirty="0"/>
              <a:t>„Ergänzen“ </a:t>
            </a:r>
            <a:r>
              <a:rPr lang="de-DE" dirty="0"/>
              <a:t>und das </a:t>
            </a:r>
            <a:r>
              <a:rPr lang="de-DE" b="1" dirty="0"/>
              <a:t>„Vergleichen“. </a:t>
            </a:r>
          </a:p>
          <a:p>
            <a:pPr>
              <a:spcBef>
                <a:spcPct val="0"/>
              </a:spcBef>
            </a:pPr>
            <a:r>
              <a:rPr lang="de-DE" b="0" dirty="0"/>
              <a:t>Das </a:t>
            </a:r>
            <a:r>
              <a:rPr lang="de-DE" b="1" dirty="0"/>
              <a:t>„Abziehen“ </a:t>
            </a:r>
            <a:r>
              <a:rPr lang="de-DE" b="0" dirty="0"/>
              <a:t>ist die zentrale Vorstellung, sie ist sehr alltagsnah und wird von Kindern daher am häufigsten aktiviert. Viele Kinder verfügen über diese oder ähnliche Handlungsvorstellung von Subtraktion, da sie </a:t>
            </a:r>
            <a:r>
              <a:rPr lang="de-DE" b="0" i="0" u="none" strike="noStrike" dirty="0">
                <a:solidFill>
                  <a:srgbClr val="222222"/>
                </a:solidFill>
                <a:effectLst/>
                <a:highlight>
                  <a:srgbClr val="FFFFFF"/>
                </a:highlight>
                <a:latin typeface="Open Sans" panose="020B0606030504020204" pitchFamily="34" charset="0"/>
              </a:rPr>
              <a:t>häufig in Spiel- und Alltagssituationen vorkommt und die "natürliche" Umkehrung zur Vorstellung von Addition als „Hinzufügen/Dazutun“ verkörpert.</a:t>
            </a:r>
          </a:p>
          <a:p>
            <a:pPr>
              <a:spcBef>
                <a:spcPct val="0"/>
              </a:spcBef>
            </a:pPr>
            <a:r>
              <a:rPr lang="de-DE" b="0" i="0" u="none" strike="noStrike" dirty="0">
                <a:solidFill>
                  <a:srgbClr val="222222"/>
                </a:solidFill>
                <a:effectLst/>
                <a:highlight>
                  <a:srgbClr val="FFFFFF"/>
                </a:highlight>
                <a:latin typeface="Open Sans" panose="020B0606030504020204" pitchFamily="34" charset="0"/>
              </a:rPr>
              <a:t>Viele Schulbücher  knüpfen an diese Vorerfahrungen der Kinder mit der Subtraktion an, indem sie die Subtraktion über die Grundvorstellung des „Abziehens“ einführen. Doch ebenso ist es wichtig, den Kindern im Laufe des ersten Schuljahres zu vermitteln, dass die Subtraktion noch mehr ist als nur “Abziehen“ (vgl. </a:t>
            </a:r>
            <a:r>
              <a:rPr lang="de-DE" b="0" i="0" u="none" strike="noStrike" dirty="0" err="1">
                <a:solidFill>
                  <a:srgbClr val="222222"/>
                </a:solidFill>
                <a:effectLst/>
                <a:highlight>
                  <a:srgbClr val="FFFFFF"/>
                </a:highlight>
                <a:latin typeface="Open Sans" panose="020B0606030504020204" pitchFamily="34" charset="0"/>
              </a:rPr>
              <a:t>Wartha</a:t>
            </a:r>
            <a:r>
              <a:rPr lang="de-DE" b="0" i="0" u="none" strike="noStrike" dirty="0">
                <a:solidFill>
                  <a:srgbClr val="222222"/>
                </a:solidFill>
                <a:effectLst/>
                <a:highlight>
                  <a:srgbClr val="FFFFFF"/>
                </a:highlight>
                <a:latin typeface="Open Sans" panose="020B0606030504020204" pitchFamily="34" charset="0"/>
              </a:rPr>
              <a:t> &amp; Schulz 2013, S. 32). </a:t>
            </a:r>
            <a:r>
              <a:rPr lang="de-DE" b="0" i="0" u="none" strike="noStrike" dirty="0">
                <a:solidFill>
                  <a:srgbClr val="222222"/>
                </a:solidFill>
                <a:effectLst/>
                <a:highlight>
                  <a:srgbClr val="FFFFFF"/>
                </a:highlight>
                <a:latin typeface="Open Sans" panose="020F0502020204030204" pitchFamily="34" charset="0"/>
              </a:rPr>
              <a:t>Das Lösen von Subtraktionsaufgaben durch </a:t>
            </a:r>
            <a:r>
              <a:rPr lang="de-DE" b="1" i="0" u="none" strike="noStrike" dirty="0">
                <a:solidFill>
                  <a:srgbClr val="222222"/>
                </a:solidFill>
                <a:effectLst/>
                <a:highlight>
                  <a:srgbClr val="FFFFFF"/>
                </a:highlight>
                <a:latin typeface="Open Sans" panose="020F0502020204030204" pitchFamily="34" charset="0"/>
              </a:rPr>
              <a:t>„Ergänzen“ </a:t>
            </a:r>
            <a:r>
              <a:rPr lang="de-DE" b="0" i="0" u="none" strike="noStrike" dirty="0">
                <a:solidFill>
                  <a:srgbClr val="222222"/>
                </a:solidFill>
                <a:effectLst/>
                <a:highlight>
                  <a:srgbClr val="FFFFFF"/>
                </a:highlight>
                <a:latin typeface="Open Sans" panose="020F0502020204030204" pitchFamily="34" charset="0"/>
              </a:rPr>
              <a:t>ist essentiell für das Erlernen und Verstehen halbschriftlicher Rechenstrategien sowie das schriftliche Subtraktionsverfahren des Ergänzens.</a:t>
            </a:r>
          </a:p>
          <a:p>
            <a:pPr>
              <a:spcBef>
                <a:spcPct val="0"/>
              </a:spcBef>
            </a:pPr>
            <a:r>
              <a:rPr lang="de-DE" b="0" i="0" u="none" strike="noStrike" dirty="0">
                <a:solidFill>
                  <a:srgbClr val="222222"/>
                </a:solidFill>
                <a:effectLst/>
                <a:highlight>
                  <a:srgbClr val="FFFFFF"/>
                </a:highlight>
                <a:latin typeface="Open Sans" panose="020B0606030504020204" pitchFamily="34" charset="0"/>
              </a:rPr>
              <a:t>Das </a:t>
            </a:r>
            <a:r>
              <a:rPr lang="de-DE" b="1" i="0" u="none" strike="noStrike" dirty="0">
                <a:solidFill>
                  <a:srgbClr val="222222"/>
                </a:solidFill>
                <a:effectLst/>
                <a:highlight>
                  <a:srgbClr val="FFFFFF"/>
                </a:highlight>
                <a:latin typeface="Open Sans" panose="020B0606030504020204" pitchFamily="34" charset="0"/>
              </a:rPr>
              <a:t>„Vergleichen“ </a:t>
            </a:r>
            <a:r>
              <a:rPr lang="de-DE" b="0" i="0" u="none" strike="noStrike" dirty="0">
                <a:solidFill>
                  <a:srgbClr val="222222"/>
                </a:solidFill>
                <a:effectLst/>
                <a:highlight>
                  <a:srgbClr val="FFFFFF"/>
                </a:highlight>
                <a:latin typeface="Open Sans" panose="020B0606030504020204" pitchFamily="34" charset="0"/>
              </a:rPr>
              <a:t>setzt voraus, dass die Kinder die Begrifflichkeiten „mehr“ und „weniger“ inhaltlich verstehen. </a:t>
            </a:r>
            <a:endParaRPr lang="de-DE" b="1" dirty="0"/>
          </a:p>
          <a:p>
            <a:r>
              <a:rPr lang="de-DE" b="1" dirty="0"/>
              <a:t>Abziehen</a:t>
            </a:r>
          </a:p>
          <a:p>
            <a:r>
              <a:rPr lang="de-DE" i="1" dirty="0"/>
              <a:t>Anna hat 8 € gespart. Sie gibt 3 € für ein Spielzeug aus. Wie viel Euro hat sie noch übrig?</a:t>
            </a:r>
            <a:endParaRPr lang="de-DE" dirty="0"/>
          </a:p>
          <a:p>
            <a:r>
              <a:rPr lang="de-DE" dirty="0"/>
              <a:t>Von einer Gesamtmenge werden Objekte weggenommen, sodass ein Rest entsteht (dynamisch).</a:t>
            </a:r>
          </a:p>
          <a:p>
            <a:r>
              <a:rPr lang="de-DE" b="1" dirty="0"/>
              <a:t>Ergänzen</a:t>
            </a:r>
          </a:p>
          <a:p>
            <a:r>
              <a:rPr lang="de-DE" i="1" dirty="0"/>
              <a:t>Milena hat 3 € gespart. Sie will sich einen Fußball kaufen, der 8 € kostet. Wie viel Euro fehlen ihr noch?</a:t>
            </a:r>
            <a:endParaRPr lang="de-DE" dirty="0"/>
          </a:p>
          <a:p>
            <a:r>
              <a:rPr lang="de-DE" dirty="0"/>
              <a:t>Es wird ein Unterschied zwischen Ausgangsmenge und </a:t>
            </a:r>
            <a:r>
              <a:rPr lang="de-DE" dirty="0" err="1"/>
              <a:t>Endmenge</a:t>
            </a:r>
            <a:r>
              <a:rPr lang="de-DE" dirty="0"/>
              <a:t> dynamisch bestimmt.</a:t>
            </a:r>
          </a:p>
          <a:p>
            <a:r>
              <a:rPr lang="de-DE" b="1" dirty="0"/>
              <a:t>Vergleichen</a:t>
            </a:r>
          </a:p>
          <a:p>
            <a:r>
              <a:rPr lang="de-DE" i="1" dirty="0"/>
              <a:t>Jan hat 3 € und Maren hat 8 €. Wie viel Euro hat Jan weniger als Maren?</a:t>
            </a:r>
            <a:endParaRPr lang="de-DE" dirty="0"/>
          </a:p>
          <a:p>
            <a:r>
              <a:rPr lang="de-DE" dirty="0"/>
              <a:t>Beim Vergleichen wird der Unterschied zweier Teilmengen statisch bestimmt.</a:t>
            </a:r>
          </a:p>
          <a:p>
            <a:pPr>
              <a:spcBef>
                <a:spcPct val="0"/>
              </a:spcBef>
            </a:pPr>
            <a:endParaRPr lang="de-DE" dirty="0"/>
          </a:p>
        </p:txBody>
      </p:sp>
      <p:sp>
        <p:nvSpPr>
          <p:cNvPr id="169988" name="Fußzeilenplatzhalter 3"/>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de-DE"/>
              <a:t>© PIKAS (pikas.dzlm.de) </a:t>
            </a:r>
          </a:p>
          <a:p>
            <a:pPr fontAlgn="base">
              <a:spcBef>
                <a:spcPct val="0"/>
              </a:spcBef>
              <a:spcAft>
                <a:spcPct val="0"/>
              </a:spcAft>
            </a:pPr>
            <a:r>
              <a:rPr lang="de-DE"/>
              <a:t>
</a:t>
            </a:r>
          </a:p>
        </p:txBody>
      </p:sp>
      <p:sp>
        <p:nvSpPr>
          <p:cNvPr id="169989" name="Foliennummernplatzhalter 4"/>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828526-76FA-401B-80B3-66DA586F87D5}" type="slidenum">
              <a:rPr lang="de-DE"/>
              <a:pPr fontAlgn="base">
                <a:spcBef>
                  <a:spcPct val="0"/>
                </a:spcBef>
                <a:spcAft>
                  <a:spcPct val="0"/>
                </a:spcAft>
              </a:pPr>
              <a:t>24</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die Addition werden drei zentrale Grundvorstellungen unterschieden. Das </a:t>
            </a:r>
            <a:r>
              <a:rPr lang="de-DE" b="1" dirty="0"/>
              <a:t>„Hinzufügen“</a:t>
            </a:r>
            <a:r>
              <a:rPr lang="de-DE" dirty="0"/>
              <a:t> als sehr alltagsnahe Vorstellung, das </a:t>
            </a:r>
            <a:r>
              <a:rPr lang="de-DE" b="1" dirty="0"/>
              <a:t>„Zusammenfassen“</a:t>
            </a:r>
            <a:r>
              <a:rPr lang="de-DE" dirty="0"/>
              <a:t> und das</a:t>
            </a:r>
            <a:r>
              <a:rPr lang="de-DE" b="1" dirty="0"/>
              <a:t> „Vergleichen“</a:t>
            </a:r>
            <a:r>
              <a:rPr lang="de-D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r>
              <a:rPr lang="de-DE" b="1" dirty="0"/>
              <a:t>Hinzufügen</a:t>
            </a:r>
          </a:p>
          <a:p>
            <a:r>
              <a:rPr lang="de-DE" b="0" i="1" dirty="0"/>
              <a:t>Jule hat 3 € gespart. Zwei weitere Euro bekommt sie geschenkt. Wie viel Euro hat sie jetzt?</a:t>
            </a:r>
          </a:p>
          <a:p>
            <a:r>
              <a:rPr lang="de-DE" dirty="0"/>
              <a:t>Einer Menge von Objekten wird eine weitere hinzugefügt (dynamisch).</a:t>
            </a:r>
          </a:p>
          <a:p>
            <a:r>
              <a:rPr lang="de-DE" b="1" dirty="0"/>
              <a:t>Zusammenfassen</a:t>
            </a:r>
          </a:p>
          <a:p>
            <a:r>
              <a:rPr lang="de-DE" b="0" i="1" dirty="0"/>
              <a:t>Melli hat 3 €. Paul hat 2 €. Wie viel Euro haben sie zusammen?</a:t>
            </a:r>
          </a:p>
          <a:p>
            <a:r>
              <a:rPr lang="de-DE" dirty="0"/>
              <a:t>Zwei Mengen werden zusammengelegt (statisch).</a:t>
            </a:r>
          </a:p>
          <a:p>
            <a:r>
              <a:rPr lang="de-DE" b="1" dirty="0"/>
              <a:t>Vergleichen</a:t>
            </a:r>
          </a:p>
          <a:p>
            <a:r>
              <a:rPr lang="de-DE" b="0" i="1" dirty="0" err="1"/>
              <a:t>Efrim</a:t>
            </a:r>
            <a:r>
              <a:rPr lang="de-DE" b="0" i="1" dirty="0"/>
              <a:t> hat 3€. Joe hat 2 € mehr als </a:t>
            </a:r>
            <a:r>
              <a:rPr lang="de-DE" b="0" i="1" dirty="0" err="1"/>
              <a:t>Efrim</a:t>
            </a:r>
            <a:r>
              <a:rPr lang="de-DE" b="0" i="1" dirty="0"/>
              <a:t>. Wie viel Euro hat Joe?</a:t>
            </a:r>
          </a:p>
          <a:p>
            <a:r>
              <a:rPr lang="de-DE" dirty="0"/>
              <a:t>Zwei Mengen werden durch Addition verglichen (statisch).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3815683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4066359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l" fontAlgn="base">
              <a:buFont typeface="Arial" panose="020B0604020202020204" pitchFamily="34" charset="0"/>
              <a:buChar char="•"/>
            </a:pPr>
            <a:r>
              <a:rPr lang="de-DE" b="0" i="0" u="none" strike="noStrike" dirty="0">
                <a:solidFill>
                  <a:srgbClr val="222222"/>
                </a:solidFill>
                <a:effectLst/>
                <a:latin typeface="Open Sans" panose="020B0606030504020204" pitchFamily="34" charset="0"/>
              </a:rPr>
              <a:t>Tim und </a:t>
            </a:r>
            <a:r>
              <a:rPr lang="de-DE" b="0" i="0" u="none" strike="noStrike" dirty="0" err="1">
                <a:solidFill>
                  <a:srgbClr val="222222"/>
                </a:solidFill>
                <a:effectLst/>
                <a:latin typeface="Open Sans" panose="020B0606030504020204" pitchFamily="34" charset="0"/>
              </a:rPr>
              <a:t>Beyza</a:t>
            </a:r>
            <a:r>
              <a:rPr lang="de-DE" b="0" i="0" u="none" strike="noStrike" dirty="0">
                <a:solidFill>
                  <a:srgbClr val="222222"/>
                </a:solidFill>
                <a:effectLst/>
                <a:latin typeface="Open Sans" panose="020B0606030504020204" pitchFamily="34" charset="0"/>
              </a:rPr>
              <a:t> (auch wenn sie andere Rechenaufgaben, als die in der Aufgabenstellung geforderte, gewählt hat) verbinden mit Minus, dass etwas „zerplatzt, wegfliegt, durchgestrichen wird“. Sie verfügen vermutlich über die Grundvorstellung „Abziehen“.</a:t>
            </a:r>
          </a:p>
          <a:p>
            <a:pPr marL="171450" indent="-171450" algn="l" fontAlgn="base">
              <a:buFont typeface="Arial" panose="020B0604020202020204" pitchFamily="34" charset="0"/>
              <a:buChar char="•"/>
            </a:pPr>
            <a:r>
              <a:rPr lang="de-DE" b="0" i="0" u="none" strike="noStrike" dirty="0">
                <a:solidFill>
                  <a:srgbClr val="222222"/>
                </a:solidFill>
                <a:effectLst/>
                <a:latin typeface="Open Sans" panose="020B0606030504020204" pitchFamily="34" charset="0"/>
              </a:rPr>
              <a:t>Hatice vergleicht möglicherweise zwei Reihen von Dreiecken. Sie nutzt wahrscheinlich die Grundvorstellung „Vergleichen“.</a:t>
            </a:r>
          </a:p>
          <a:p>
            <a:pPr marL="171450" indent="-171450" algn="l" fontAlgn="base">
              <a:buFont typeface="Arial" panose="020B0604020202020204" pitchFamily="34" charset="0"/>
              <a:buChar char="•"/>
            </a:pPr>
            <a:r>
              <a:rPr lang="de-DE" b="0" i="0" u="none" strike="noStrike" dirty="0">
                <a:solidFill>
                  <a:srgbClr val="222222"/>
                </a:solidFill>
                <a:effectLst/>
                <a:latin typeface="Open Sans" panose="020B0606030504020204" pitchFamily="34" charset="0"/>
              </a:rPr>
              <a:t>Ben formuliert die Aussage, dass das "Minuszeichen" die Minusaufgabe sei. Welche Operation (also welche Handlung) Ben genau mit dem "Minus" verbindet, bleibt jedoch unklar, da man nicht weiß, ob er ein Bild dazu hätte malen können. Dies sollte in einem Einzelgespräch mit Ben erfragt werden.</a:t>
            </a:r>
          </a:p>
          <a:p>
            <a:pPr algn="l" fontAlgn="base"/>
            <a:r>
              <a:rPr lang="de-DE" b="0" i="0" u="none" strike="noStrike" dirty="0">
                <a:solidFill>
                  <a:srgbClr val="222222"/>
                </a:solidFill>
                <a:effectLst/>
                <a:latin typeface="Open Sans" panose="020B0606030504020204" pitchFamily="34" charset="0"/>
              </a:rPr>
              <a:t>Anhand dieser vier Schülerdokumente wird deutlich, dass Kinder unterschiedliche Vorstellungen zu Subtraktionsaufgaben und damit zu der Bedeutung des Minuszeichens besitzen.</a:t>
            </a:r>
          </a:p>
          <a:p>
            <a:pPr>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181564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2000" dirty="0"/>
              <a:t>Grundvorstellungen sind wichtig, um die Welt mit der Mathematik zu verbinden. Verfügen Kinder über keine Grundvorstellungen zur Subtraktion, können sie dem Minuszeichen also auch keine inhaltliche Bedeutung zuschreiben. Nur wenn Kinder wissen, welche Handlungen hinter der Subtraktion stecken, können sie zu einer Aufgabe auch passende Bilder im Kopf dazu erzeugen:</a:t>
            </a:r>
          </a:p>
          <a:p>
            <a:r>
              <a:rPr lang="de-DE" sz="2000" dirty="0"/>
              <a:t>„Bei der Aufgabe </a:t>
            </a:r>
            <a:r>
              <a:rPr lang="de-DE" sz="2000" b="1" dirty="0"/>
              <a:t>10 – 3</a:t>
            </a:r>
            <a:r>
              <a:rPr lang="de-DE" sz="2000" dirty="0"/>
              <a:t> denke ich direkt an …“</a:t>
            </a:r>
            <a:endParaRPr lang="de-DE" sz="1200" dirty="0"/>
          </a:p>
          <a:p>
            <a:endParaRPr lang="de-DE" sz="1200" dirty="0"/>
          </a:p>
          <a:p>
            <a:pPr>
              <a:lnSpc>
                <a:spcPct val="114000"/>
              </a:lnSpc>
              <a:spcBef>
                <a:spcPts val="600"/>
              </a:spcBef>
            </a:pPr>
            <a:r>
              <a:rPr lang="de-DE" sz="2000" dirty="0"/>
              <a:t>Die Kinder können …</a:t>
            </a:r>
          </a:p>
          <a:p>
            <a:pPr marL="581025" lvl="1" indent="-352425">
              <a:lnSpc>
                <a:spcPct val="114000"/>
              </a:lnSpc>
              <a:spcBef>
                <a:spcPts val="600"/>
              </a:spcBef>
              <a:buClr>
                <a:srgbClr val="327A86"/>
              </a:buClr>
              <a:buFont typeface="Wingdings" pitchFamily="2" charset="2"/>
              <a:buChar char="§"/>
            </a:pPr>
            <a:r>
              <a:rPr lang="de-DE" dirty="0"/>
              <a:t>zu gegebenen (</a:t>
            </a:r>
            <a:r>
              <a:rPr lang="de-DE" dirty="0" err="1"/>
              <a:t>Sach</a:t>
            </a:r>
            <a:r>
              <a:rPr lang="de-DE" dirty="0"/>
              <a:t>)Situationen, die unterschiedliche Grundvorstellungen repräsentieren, jeweils passende Rechenaufgaben angeben.</a:t>
            </a:r>
          </a:p>
          <a:p>
            <a:pPr marL="581025" lvl="1" indent="-352425">
              <a:lnSpc>
                <a:spcPct val="114000"/>
              </a:lnSpc>
              <a:spcBef>
                <a:spcPts val="600"/>
              </a:spcBef>
              <a:buClr>
                <a:srgbClr val="327A86"/>
              </a:buClr>
              <a:buFont typeface="Wingdings" pitchFamily="2" charset="2"/>
              <a:buChar char="§"/>
            </a:pPr>
            <a:r>
              <a:rPr lang="de-DE" dirty="0"/>
              <a:t>zu gegebenen Rechenaufgaben jeweils passende (</a:t>
            </a:r>
            <a:r>
              <a:rPr lang="de-DE" dirty="0" err="1"/>
              <a:t>Sach</a:t>
            </a:r>
            <a:r>
              <a:rPr lang="de-DE" dirty="0"/>
              <a:t>)Situation angeben, die unterschiedliche Grundvorstellungen repräsentieren.</a:t>
            </a:r>
          </a:p>
          <a:p>
            <a:pPr marL="581025" marR="0" lvl="1" indent="-352425" algn="l" defTabSz="914400" rtl="0" eaLnBrk="1" fontAlgn="auto" latinLnBrk="0" hangingPunct="1">
              <a:lnSpc>
                <a:spcPct val="114000"/>
              </a:lnSpc>
              <a:spcBef>
                <a:spcPts val="600"/>
              </a:spcBef>
              <a:spcAft>
                <a:spcPts val="0"/>
              </a:spcAft>
              <a:buClr>
                <a:srgbClr val="327A86"/>
              </a:buClr>
              <a:buSzTx/>
              <a:buFont typeface="Wingdings" pitchFamily="2" charset="2"/>
              <a:buChar char="§"/>
              <a:tabLst/>
              <a:defRPr/>
            </a:pPr>
            <a:r>
              <a:rPr lang="de-DE" dirty="0"/>
              <a:t>zu gegebenen Rechenaufgaben jeweils passende ikonische Darstellungen entwerfen, die unterschiedliche Grundvorstellungen repräsentieren.</a:t>
            </a:r>
          </a:p>
          <a:p>
            <a:pPr marL="581025" lvl="1" indent="-352425">
              <a:lnSpc>
                <a:spcPct val="114000"/>
              </a:lnSpc>
              <a:spcBef>
                <a:spcPts val="600"/>
              </a:spcBef>
              <a:buClr>
                <a:srgbClr val="327A86"/>
              </a:buClr>
              <a:buFont typeface="Wingdings" pitchFamily="2" charset="2"/>
              <a:buChar char="§"/>
            </a:pPr>
            <a:r>
              <a:rPr lang="de-DE" dirty="0"/>
              <a:t>Ikonische Darstellungen, die unterschiedliche Grundvorstellungen repräsentieren, und gegebene Rechenoperationen (begründet) einander zuordnen.</a:t>
            </a:r>
          </a:p>
          <a:p>
            <a:endParaRPr lang="de-DE" sz="1200"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1717079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Bild: </a:t>
            </a:r>
            <a:r>
              <a:rPr lang="de-DE" b="0" i="0" u="sng" strike="noStrike" dirty="0">
                <a:solidFill>
                  <a:srgbClr val="0563C1"/>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https://pikas.dzlm.de/node/</a:t>
            </a:r>
            <a:r>
              <a:rPr lang="de-DE" b="0" i="0" u="sng" strike="noStrike" dirty="0">
                <a:solidFill>
                  <a:schemeClr val="accent1">
                    <a:lumMod val="75000"/>
                  </a:schemeClr>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1</a:t>
            </a:r>
            <a:r>
              <a:rPr lang="de-DE" b="0" i="0" u="sng" strike="noStrike" dirty="0">
                <a:solidFill>
                  <a:schemeClr val="accent1">
                    <a:lumMod val="75000"/>
                  </a:schemeClr>
                </a:solidFill>
                <a:effectLst/>
                <a:latin typeface="Open Sans" panose="020B0606030504020204" pitchFamily="34" charset="0"/>
              </a:rPr>
              <a:t>632 </a:t>
            </a:r>
            <a:r>
              <a:rPr lang="de-DE" sz="1200" dirty="0">
                <a:latin typeface="Arial" panose="020B0604020202020204" pitchFamily="34" charset="0"/>
                <a:cs typeface="Arial" panose="020B0604020202020204" pitchFamily="34" charset="0"/>
                <a:sym typeface="Wingdings" pitchFamily="2" charset="2"/>
              </a:rPr>
              <a:t> Wimmelbild Nr. 38</a:t>
            </a: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Durch Betrachten des Alltagsbildes oder Ausschnitten daraus soll das Operationsverständnis gefördert und erweitert werden. Die Situationen im Bild zeigen statische und dynamische Handlungen und sind mehrdeutig, so dass verschiedene Aufgaben gedeutet werden können (</a:t>
            </a:r>
            <a:r>
              <a:rPr lang="de-DE" dirty="0" err="1">
                <a:highlight>
                  <a:srgbClr val="FFFF00"/>
                </a:highlight>
              </a:rPr>
              <a:t>Wienhues</a:t>
            </a:r>
            <a:r>
              <a:rPr lang="de-DE" dirty="0">
                <a:highlight>
                  <a:srgbClr val="FFFF00"/>
                </a:highlight>
              </a:rPr>
              <a:t> et al., 2022</a:t>
            </a:r>
            <a:r>
              <a:rPr lang="de-DE" dirty="0"/>
              <a:t>). Die Lernenden sollen in den bildlich dargestellten Situationen Additions- bzw. Subtraktionsaufgaben erkennen und beschreiben, um die Subtraktion auch als </a:t>
            </a:r>
            <a:r>
              <a:rPr lang="de-DE" b="0" i="0" u="none" strike="noStrike" dirty="0">
                <a:solidFill>
                  <a:srgbClr val="222222"/>
                </a:solidFill>
                <a:effectLst/>
                <a:highlight>
                  <a:srgbClr val="FFFFFF"/>
                </a:highlight>
                <a:latin typeface="Open Sans" panose="020B0606030504020204" pitchFamily="34" charset="0"/>
              </a:rPr>
              <a:t>die "natürliche" Umkehrung zur Vorstellung von Addition als "Hinzufügen/Dazutun" zu verstehen.</a:t>
            </a:r>
            <a:endParaRPr lang="de-DE"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Die Lehrkraft kann ihre </a:t>
            </a:r>
            <a:r>
              <a:rPr lang="de-DE" dirty="0" err="1"/>
              <a:t>Schüler:innen</a:t>
            </a:r>
            <a:r>
              <a:rPr lang="de-DE" dirty="0"/>
              <a:t> unter folgenden Aspekten beobachten: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Erkennen die </a:t>
            </a:r>
            <a:r>
              <a:rPr lang="de-DE" dirty="0" err="1"/>
              <a:t>Schüler:innen</a:t>
            </a:r>
            <a:r>
              <a:rPr lang="de-DE" dirty="0"/>
              <a:t> in Alltagssituationen Plus- und </a:t>
            </a:r>
            <a:r>
              <a:rPr lang="de-DE" dirty="0" err="1"/>
              <a:t>Minusaufgaben</a:t>
            </a:r>
            <a:r>
              <a:rPr lang="de-DE" dirty="0"/>
              <a:t> und können diese in eigenen Worten beschrieben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Können die </a:t>
            </a:r>
            <a:r>
              <a:rPr lang="de-DE" dirty="0" err="1"/>
              <a:t>Schüler:innen</a:t>
            </a:r>
            <a:r>
              <a:rPr lang="de-DE" dirty="0"/>
              <a:t> zu einer Sachsituation die passende Rechenaufgabe nennen oder notieren?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Kann bei </a:t>
            </a:r>
            <a:r>
              <a:rPr lang="de-DE" dirty="0" err="1"/>
              <a:t>Minusaufgaben</a:t>
            </a:r>
            <a:r>
              <a:rPr lang="de-DE" dirty="0"/>
              <a:t> auf vorangegangene Zustände der abgebildeten Situation geschlossen werden? (z. B. Luftballons auf der Leine)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Können die </a:t>
            </a:r>
            <a:r>
              <a:rPr lang="de-DE" dirty="0" err="1"/>
              <a:t>Schüler:innen</a:t>
            </a:r>
            <a:r>
              <a:rPr lang="de-DE" dirty="0"/>
              <a:t> Rechenoperationen einer Sachsituation (begründet) zuordnen?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3283080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Um herauszufinden, </a:t>
            </a:r>
            <a:r>
              <a:rPr lang="de-DE" dirty="0">
                <a:solidFill>
                  <a:schemeClr val="bg1"/>
                </a:solidFill>
                <a:latin typeface="Arial" panose="020B0604020202020204" pitchFamily="34" charset="0"/>
                <a:cs typeface="Arial" panose="020B0604020202020204" pitchFamily="34" charset="0"/>
              </a:rPr>
              <a:t>ob Kinder zu einer Rechenaufgabe eine passende Sachsituationen (begründet) zuordnen oder zu einer Sachsituation die passende Rechenaufgabe notieren können, eigenen sich Aufgaben wie diese:</a:t>
            </a:r>
            <a:endParaRPr lang="de-DE" sz="1200" kern="1200" dirty="0">
              <a:solidFill>
                <a:schemeClr val="tx1"/>
              </a:solidFill>
              <a:effectLst/>
              <a:latin typeface="+mn-lt"/>
              <a:ea typeface="+mn-ea"/>
              <a:cs typeface="+mn-cs"/>
            </a:endParaRPr>
          </a:p>
          <a:p>
            <a:r>
              <a:rPr lang="de-DE" dirty="0"/>
              <a:t>Die Kinder schauen sich ein </a:t>
            </a:r>
            <a:r>
              <a:rPr lang="de-DE" dirty="0" err="1"/>
              <a:t>Stop</a:t>
            </a:r>
            <a:r>
              <a:rPr lang="de-DE" dirty="0"/>
              <a:t>-Motion-Video an und ordnen dieses begründet einer Rechenaufgabe zu. Oder die Kinder drehen ein zu einer Rechenaufgabe passendes </a:t>
            </a:r>
            <a:r>
              <a:rPr lang="de-DE" dirty="0" err="1"/>
              <a:t>Stop</a:t>
            </a:r>
            <a:r>
              <a:rPr lang="de-DE" dirty="0"/>
              <a:t>-Motion-Video. Der Vorteil eines Videos besteht darin, dass die Ausgangssituation / die Ausgangsmenge, das dynamische Wegnehmen / Weggehen einer Teilmenge und der Rest zu sehen sind.</a:t>
            </a:r>
          </a:p>
          <a:p>
            <a:r>
              <a:rPr lang="de-DE" dirty="0"/>
              <a:t>Die Videos können z. B. mit der App </a:t>
            </a:r>
            <a:r>
              <a:rPr lang="de-DE" dirty="0" err="1"/>
              <a:t>Stop</a:t>
            </a:r>
            <a:r>
              <a:rPr lang="de-DE" dirty="0"/>
              <a:t> Motion mit dem iPad erstellt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1140021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i="0" u="none" strike="noStrike" kern="0" cap="none" spc="0" normalizeH="0" baseline="0" noProof="0" dirty="0">
              <a:ln>
                <a:noFill/>
              </a:ln>
              <a:effectLst/>
              <a:uLnTx/>
              <a:uFillTx/>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1963376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Beim Finden einer Rechenaufgabe zu einem Alltagsbild fällt es manchen Kindern schwer, wahrgenommene Anzahlen passend zu verknüpfen. </a:t>
            </a:r>
            <a:r>
              <a:rPr kumimoji="0" lang="de-DE" sz="1200" b="0" i="0" u="none" strike="noStrike" kern="0" cap="none" spc="0" normalizeH="0" baseline="0" noProof="0" dirty="0">
                <a:ln>
                  <a:noFill/>
                </a:ln>
                <a:solidFill>
                  <a:srgbClr val="737373"/>
                </a:solidFill>
                <a:effectLst/>
                <a:uLnTx/>
                <a:uFillTx/>
                <a:latin typeface="Calibri"/>
                <a:ea typeface="+mn-ea"/>
                <a:cs typeface="Calibri"/>
              </a:rPr>
              <a:t>Bei der Subtraktion besteht die besondere Schwierigkeit, dass der Minuend in der Regel nicht mehr als Ganzes zu sehen ist und daher „rekonstruiert“ werden muss, aus der Interpretation des Teils und des Rests. Diese Schwierigkeit bezieht sich nicht nur auf Alltagsbilder, sondern ebenso auf didaktische Abbildungen, zu denen Kinder eine Subtraktionsaufgabe finden sollen.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737373"/>
                </a:solidFill>
                <a:effectLst/>
                <a:uLnTx/>
                <a:uFillTx/>
                <a:latin typeface="Calibri"/>
                <a:ea typeface="+mn-ea"/>
                <a:cs typeface="Calibri"/>
              </a:rPr>
              <a:t>Das Kind nimmt in diesem Beispiel die Anzahlen 5 und 1 wahr und notiert die Rechenaufgabe 5 – 1 =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737373"/>
                </a:solidFill>
                <a:effectLst/>
                <a:uLnTx/>
                <a:uFillTx/>
                <a:latin typeface="Calibri"/>
                <a:ea typeface="+mn-ea"/>
                <a:cs typeface="Calibri"/>
              </a:rPr>
              <a:t>Es nimmt als Minuend nicht die gesamte Menge von 6 Bonbons, sondern von nur 5 Bonbons an. Das vollständige Erfassen der Situation bereitet dem Kind noch Schwierigkeiten.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0" cap="none" spc="0" normalizeH="0" baseline="0" noProof="0" dirty="0">
                <a:ln>
                  <a:noFill/>
                </a:ln>
                <a:solidFill>
                  <a:srgbClr val="737373"/>
                </a:solidFill>
                <a:effectLst/>
                <a:uLnTx/>
                <a:uFillTx/>
                <a:latin typeface="Calibri"/>
                <a:ea typeface="+mn-ea"/>
                <a:cs typeface="Calibri"/>
              </a:rPr>
              <a:t>Durch den Impuls der Lehrkraft: „Kannst du mir die 5, die 1 und die 4 in dem Bild zeigen?“ könnte dem Kind bewusst werden, dass seine Rechenaufgabe nicht zum Bild passt. </a:t>
            </a:r>
            <a:br>
              <a:rPr kumimoji="0" lang="de-DE" sz="1200" b="0" i="0" u="none" strike="noStrike" kern="0" cap="none" spc="0" normalizeH="0" baseline="0" noProof="0" dirty="0">
                <a:ln>
                  <a:noFill/>
                </a:ln>
                <a:solidFill>
                  <a:srgbClr val="737373"/>
                </a:solidFill>
                <a:effectLst/>
                <a:uLnTx/>
                <a:uFillTx/>
                <a:latin typeface="Calibri"/>
                <a:ea typeface="+mn-ea"/>
                <a:cs typeface="Calibri"/>
              </a:rPr>
            </a:br>
            <a:endParaRPr lang="de-DE" sz="700" b="1" kern="0" dirty="0">
              <a:solidFill>
                <a:srgbClr val="737373"/>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cap="all"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402004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1332167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Neben lebensweltlichen Bildern sollten </a:t>
            </a:r>
            <a:r>
              <a:rPr lang="de-DE" sz="1200" b="0" i="0" u="none" strike="noStrike" kern="1200" dirty="0">
                <a:solidFill>
                  <a:schemeClr val="tx1"/>
                </a:solidFill>
                <a:effectLst/>
                <a:latin typeface="+mn-lt"/>
                <a:ea typeface="+mn-ea"/>
                <a:cs typeface="+mn-cs"/>
              </a:rPr>
              <a:t>Additions- und Subtraktionsaufgaben auch in didaktischen Bildern wie dem Zwanzigerfeld gefunden werden.</a:t>
            </a:r>
            <a:endParaRPr lang="de-DE"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Eine Beobachtungsfrage hierzu lautet: </a:t>
            </a:r>
            <a:r>
              <a:rPr lang="de-DE" dirty="0">
                <a:solidFill>
                  <a:schemeClr val="bg1"/>
                </a:solidFill>
                <a:latin typeface="Arial" panose="020B0604020202020204" pitchFamily="34" charset="0"/>
                <a:cs typeface="Arial" panose="020B0604020202020204" pitchFamily="34" charset="0"/>
              </a:rPr>
              <a:t>Inwiefern ist das Kind in der Lage Rechenoperationen in Handlungen am (didaktischen) Material zu erkennen?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2554868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Um herauszufinden, </a:t>
            </a:r>
            <a:r>
              <a:rPr lang="de-DE" dirty="0">
                <a:solidFill>
                  <a:schemeClr val="bg1"/>
                </a:solidFill>
                <a:latin typeface="Arial" panose="020B0604020202020204" pitchFamily="34" charset="0"/>
                <a:cs typeface="Arial" panose="020B0604020202020204" pitchFamily="34" charset="0"/>
              </a:rPr>
              <a:t>ob die Kinder Sachsituationen einer Rechenoperation (begründet) zuordnen </a:t>
            </a:r>
            <a:r>
              <a:rPr lang="de-DE" sz="1200" kern="1200" dirty="0">
                <a:solidFill>
                  <a:schemeClr val="tx1"/>
                </a:solidFill>
                <a:effectLst/>
                <a:latin typeface="+mn-lt"/>
                <a:ea typeface="+mn-ea"/>
                <a:cs typeface="+mn-cs"/>
              </a:rPr>
              <a:t>können, geht es zunächst darum, dass sie entscheiden, ob die Rechengeschichten zu der Aufgabe 7 –  4 passen. Dabei ist es wichtig, die Kinder begründen zu lassen, warum die Aufgabe passt bzw. nicht passt. Außerdem sollten Aufgaben gewählt werden, die unterschiedliche Grundvorstellungen ansprechen. </a:t>
            </a:r>
            <a:endParaRPr lang="de-DE" sz="1200" dirty="0">
              <a:latin typeface="Calibri" panose="020F0502020204030204" pitchFamily="34" charset="0"/>
              <a:cs typeface="Calibri" panose="020F050202020403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1521982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Um herauszufinden, </a:t>
            </a:r>
            <a:r>
              <a:rPr lang="de-DE" dirty="0">
                <a:solidFill>
                  <a:schemeClr val="bg1"/>
                </a:solidFill>
                <a:latin typeface="Arial" panose="020B0604020202020204" pitchFamily="34" charset="0"/>
                <a:cs typeface="Arial" panose="020B0604020202020204" pitchFamily="34" charset="0"/>
              </a:rPr>
              <a:t>ob die Kinder Sachsituationen einer Rechenoperation (begründet) zuordnen oder zu einer Sachsituation die passende Rechenaufgabe notieren können, eigenen sich Aufgaben in denen e</a:t>
            </a:r>
            <a:r>
              <a:rPr lang="de-DE" sz="1200" kern="1200" dirty="0">
                <a:solidFill>
                  <a:schemeClr val="tx1"/>
                </a:solidFill>
                <a:effectLst/>
                <a:latin typeface="+mn-lt"/>
                <a:ea typeface="+mn-ea"/>
                <a:cs typeface="+mn-cs"/>
              </a:rPr>
              <a:t>s darum geht, eigene Geschichten zu entwickeln, die entweder zur Aufgabe 6 – 3 passen oder </a:t>
            </a:r>
            <a:r>
              <a:rPr lang="de-DE" sz="1200" b="1" kern="1200" dirty="0">
                <a:solidFill>
                  <a:schemeClr val="tx1"/>
                </a:solidFill>
                <a:effectLst/>
                <a:latin typeface="+mn-lt"/>
                <a:ea typeface="+mn-ea"/>
                <a:cs typeface="+mn-cs"/>
              </a:rPr>
              <a:t>nicht </a:t>
            </a:r>
            <a:r>
              <a:rPr lang="de-DE" sz="1200" kern="1200" dirty="0">
                <a:solidFill>
                  <a:schemeClr val="tx1"/>
                </a:solidFill>
                <a:effectLst/>
                <a:latin typeface="+mn-lt"/>
                <a:ea typeface="+mn-ea"/>
                <a:cs typeface="+mn-cs"/>
              </a:rPr>
              <a:t>passen. Dieses Format zielt bewusst darauf ab, Passungen zwischen Mathematik und Umwelt herzustellen bzw. nicht zur symbolischen Rechenaufgabe passende Rechengeschichten zu identifizieren.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3790727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Die Rechengeschichten sollten so ausgewählt werden, dass die Operationen Addition und Subtraktion thematisiert werden. Außerdem sollten sowohl in den Rechengeschichten als auch in den Rechenaufgaben immer dieselben Zahlenwerte vorkommen. Dadurch müssen sich die Kinder die Situationen genau vorstellen, um ihnen die passenden Rechenaufgaben und die entsprechende Operationen zuordnen zu können. Die Lehrerin könnte den Kindern alle Rechengeschichten sowie die beiden Aufgabenkarten gleichzeitig visualisiert auf Karten oder an der (interaktiven) Tafel präsentieren. Gemeinsam werden alle Geschichten gelesen bzw. vorgelesen. Anschließend werden den Rechengeschichten begründet die Rechenaufgaben zugeordnet und von den Kindern erklärt, warum es sich um eine Subtraktions- oder um eine Additionsaufgabe handelt. Die Kinder können zudem weitere Rechengeschichten, die zu den Aufgaben passen erfinden.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079506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latin typeface="Arial" panose="020B0604020202020204" pitchFamily="34" charset="0"/>
                <a:cs typeface="Arial" panose="020B0604020202020204" pitchFamily="34" charset="0"/>
              </a:rPr>
              <a:t>https://</a:t>
            </a:r>
            <a:r>
              <a:rPr lang="de-DE" sz="1800" dirty="0" err="1">
                <a:latin typeface="Arial" panose="020B0604020202020204" pitchFamily="34" charset="0"/>
                <a:cs typeface="Arial" panose="020B0604020202020204" pitchFamily="34" charset="0"/>
              </a:rPr>
              <a:t>pikas.dzlm.de</a:t>
            </a:r>
            <a:r>
              <a:rPr lang="de-DE" sz="1800" dirty="0">
                <a:latin typeface="Arial" panose="020B0604020202020204" pitchFamily="34" charset="0"/>
                <a:cs typeface="Arial" panose="020B0604020202020204" pitchFamily="34" charset="0"/>
              </a:rPr>
              <a:t>/</a:t>
            </a:r>
            <a:r>
              <a:rPr lang="de-DE" sz="1800" dirty="0" err="1">
                <a:latin typeface="Arial" panose="020B0604020202020204" pitchFamily="34" charset="0"/>
                <a:cs typeface="Arial" panose="020B0604020202020204" pitchFamily="34" charset="0"/>
              </a:rPr>
              <a:t>node</a:t>
            </a:r>
            <a:r>
              <a:rPr lang="de-DE" sz="1800" dirty="0">
                <a:latin typeface="Arial" panose="020B0604020202020204" pitchFamily="34" charset="0"/>
                <a:cs typeface="Arial" panose="020B0604020202020204" pitchFamily="34" charset="0"/>
              </a:rPr>
              <a:t>/1632 </a:t>
            </a:r>
            <a:r>
              <a:rPr lang="de-DE" sz="1800" dirty="0">
                <a:latin typeface="Arial" panose="020B0604020202020204" pitchFamily="34" charset="0"/>
                <a:cs typeface="Arial" panose="020B0604020202020204" pitchFamily="34" charset="0"/>
                <a:sym typeface="Wingdings" pitchFamily="2" charset="2"/>
              </a:rPr>
              <a:t> Mathekartei Karte Nr. 42</a:t>
            </a:r>
            <a:endParaRPr lang="de-DE" sz="1800" dirty="0">
              <a:effectLst/>
              <a:latin typeface="Calibri" panose="020F0502020204030204" pitchFamily="34" charset="0"/>
            </a:endParaRPr>
          </a:p>
          <a:p>
            <a:r>
              <a:rPr lang="de-DE" sz="1800" dirty="0">
                <a:effectLst/>
                <a:latin typeface="Calibri" panose="020F0502020204030204" pitchFamily="34" charset="0"/>
              </a:rPr>
              <a:t>Bei der Aktivität Quatschgeschichten werden Rechengeschichten erzählt oder Aussagen getätigt, die von den Kindern auf mathematische Relevanz überprüft werden. </a:t>
            </a:r>
            <a:endParaRPr lang="de-DE" dirty="0"/>
          </a:p>
          <a:p>
            <a:r>
              <a:rPr lang="de-DE" sz="1800" dirty="0">
                <a:effectLst/>
                <a:latin typeface="Calibri" panose="020F0502020204030204" pitchFamily="34" charset="0"/>
              </a:rPr>
              <a:t>Wichtig ist, dass gemeinsam geklärt wird, warum das Gesagte passend oder nicht passend ist. </a:t>
            </a: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1074802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39637862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09198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Wie beim Zahlverständnis gilt auch bei der Entwicklung des Operationsverständnisses die Fähigkeit zum Darstellungswechsel als wesentliche Komponente. </a:t>
            </a:r>
          </a:p>
          <a:p>
            <a:r>
              <a:rPr lang="de-DE" dirty="0"/>
              <a:t>Betrachten wir diese nun genauer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1119903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Rechnen soll nicht bloß auf der symbolischen Ebene erfolgen, sondern immer auch mit Vorstellungen von Handlungen und Sachsituationen verbunden sein. </a:t>
            </a:r>
            <a:r>
              <a:rPr lang="de-DE" sz="1200" kern="1200" dirty="0">
                <a:solidFill>
                  <a:schemeClr val="tx1"/>
                </a:solidFill>
                <a:effectLst/>
                <a:latin typeface="+mn-lt"/>
                <a:ea typeface="+mn-ea"/>
                <a:cs typeface="+mn-cs"/>
              </a:rPr>
              <a:t>Auch nach der Automatisierung des 1 + 1 sollten die Lernenden beispielsweise also in der Lage sein, zu einem Zahlensatz eine </a:t>
            </a:r>
            <a:r>
              <a:rPr lang="de-DE" sz="1200" b="1" kern="1200" dirty="0">
                <a:solidFill>
                  <a:schemeClr val="tx1"/>
                </a:solidFill>
                <a:effectLst/>
                <a:latin typeface="+mn-lt"/>
                <a:ea typeface="+mn-ea"/>
                <a:cs typeface="+mn-cs"/>
              </a:rPr>
              <a:t>Handlung </a:t>
            </a:r>
            <a:r>
              <a:rPr lang="de-DE" sz="1200" kern="1200" dirty="0">
                <a:solidFill>
                  <a:schemeClr val="tx1"/>
                </a:solidFill>
                <a:effectLst/>
                <a:latin typeface="+mn-lt"/>
                <a:ea typeface="+mn-ea"/>
                <a:cs typeface="+mn-cs"/>
              </a:rPr>
              <a:t>(nach)</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zu vollziehen (</a:t>
            </a:r>
            <a:r>
              <a:rPr lang="de-DE" sz="1200" i="1" kern="1200" dirty="0">
                <a:solidFill>
                  <a:schemeClr val="tx1"/>
                </a:solidFill>
                <a:effectLst/>
                <a:latin typeface="+mn-lt"/>
                <a:ea typeface="+mn-ea"/>
                <a:cs typeface="+mn-cs"/>
              </a:rPr>
              <a:t>Legen von 3 Plättchen, dann 2 Plättchen in einer anderen Farbe dazulegen</a:t>
            </a:r>
            <a:r>
              <a:rPr lang="de-DE" sz="1200" kern="1200" dirty="0">
                <a:solidFill>
                  <a:schemeClr val="tx1"/>
                </a:solidFill>
                <a:effectLst/>
                <a:latin typeface="+mn-lt"/>
                <a:ea typeface="+mn-ea"/>
                <a:cs typeface="+mn-cs"/>
              </a:rPr>
              <a:t>), eine </a:t>
            </a:r>
            <a:r>
              <a:rPr lang="de-DE" sz="1200" b="1" kern="1200" dirty="0">
                <a:solidFill>
                  <a:schemeClr val="tx1"/>
                </a:solidFill>
                <a:effectLst/>
                <a:latin typeface="+mn-lt"/>
                <a:ea typeface="+mn-ea"/>
                <a:cs typeface="+mn-cs"/>
              </a:rPr>
              <a:t>verbale Darstellung </a:t>
            </a:r>
            <a:r>
              <a:rPr lang="de-DE" sz="1200" kern="1200" dirty="0">
                <a:solidFill>
                  <a:schemeClr val="tx1"/>
                </a:solidFill>
                <a:effectLst/>
                <a:latin typeface="+mn-lt"/>
                <a:ea typeface="+mn-ea"/>
                <a:cs typeface="+mn-cs"/>
              </a:rPr>
              <a:t>zu interpretieren oder zu erfinden (</a:t>
            </a:r>
            <a:r>
              <a:rPr lang="de-DE" sz="1200" i="1" kern="1200" dirty="0">
                <a:solidFill>
                  <a:schemeClr val="tx1"/>
                </a:solidFill>
                <a:effectLst/>
                <a:latin typeface="+mn-lt"/>
                <a:ea typeface="+mn-ea"/>
                <a:cs typeface="+mn-cs"/>
              </a:rPr>
              <a:t>Auf dem Teller liegen drei Apfelsinen. Zwei weitere kommen dazu.)</a:t>
            </a:r>
            <a:r>
              <a:rPr lang="de-DE" sz="1200" kern="1200" dirty="0">
                <a:solidFill>
                  <a:schemeClr val="tx1"/>
                </a:solidFill>
                <a:effectLst/>
                <a:latin typeface="+mn-lt"/>
                <a:ea typeface="+mn-ea"/>
                <a:cs typeface="+mn-cs"/>
              </a:rPr>
              <a:t> oder ein </a:t>
            </a:r>
            <a:r>
              <a:rPr lang="de-DE" sz="1200" b="1" kern="1200" dirty="0">
                <a:solidFill>
                  <a:schemeClr val="tx1"/>
                </a:solidFill>
                <a:effectLst/>
                <a:latin typeface="+mn-lt"/>
                <a:ea typeface="+mn-ea"/>
                <a:cs typeface="+mn-cs"/>
              </a:rPr>
              <a:t>Bild </a:t>
            </a:r>
            <a:r>
              <a:rPr lang="de-DE" sz="1200" kern="1200" dirty="0">
                <a:solidFill>
                  <a:schemeClr val="tx1"/>
                </a:solidFill>
                <a:effectLst/>
                <a:latin typeface="+mn-lt"/>
                <a:ea typeface="+mn-ea"/>
                <a:cs typeface="+mn-cs"/>
              </a:rPr>
              <a:t>zu deuten oder zu erstellen (</a:t>
            </a:r>
            <a:r>
              <a:rPr lang="de-DE" sz="1200" i="1" kern="1200" dirty="0">
                <a:solidFill>
                  <a:schemeClr val="tx1"/>
                </a:solidFill>
                <a:effectLst/>
                <a:latin typeface="+mn-lt"/>
                <a:ea typeface="+mn-ea"/>
                <a:cs typeface="+mn-cs"/>
              </a:rPr>
              <a:t>Auf dem Teller liegen drei Apfelsinen. Zwei Apfelsinen kommen dazu</a:t>
            </a:r>
            <a:r>
              <a:rPr lang="de-DE" sz="1200" kern="1200" dirty="0">
                <a:solidFill>
                  <a:schemeClr val="tx1"/>
                </a:solidFill>
                <a:effectLst/>
                <a:latin typeface="+mn-lt"/>
                <a:ea typeface="+mn-ea"/>
                <a:cs typeface="+mn-cs"/>
              </a:rPr>
              <a:t>.).</a:t>
            </a:r>
          </a:p>
          <a:p>
            <a:r>
              <a:rPr lang="de-DE" dirty="0">
                <a:latin typeface="Arial" panose="020B0604020202020204" pitchFamily="34" charset="0"/>
                <a:cs typeface="Arial" panose="020B0604020202020204" pitchFamily="34" charset="0"/>
              </a:rPr>
              <a:t>Diese </a:t>
            </a:r>
            <a:r>
              <a:rPr lang="de-DE" dirty="0">
                <a:solidFill>
                  <a:srgbClr val="327D87"/>
                </a:solidFill>
                <a:latin typeface="Arial" panose="020B0604020202020204" pitchFamily="34" charset="0"/>
                <a:cs typeface="Arial" panose="020B0604020202020204" pitchFamily="34" charset="0"/>
              </a:rPr>
              <a:t>Fähigkeit des Darstellungswechsels entwickelt sich nicht von alleine, sondern muss gezielt angesprochen und </a:t>
            </a:r>
            <a:r>
              <a:rPr lang="de-DE" dirty="0">
                <a:latin typeface="Arial" panose="020B0604020202020204" pitchFamily="34" charset="0"/>
                <a:cs typeface="Arial" panose="020B0604020202020204" pitchFamily="34" charset="0"/>
              </a:rPr>
              <a:t>gefördert werden. Auch Darstellungswechsel innerhalb einer Darstellungsform (z. B. das Übertragen von Alltagsbildern in didaktische Bilder) sind hierbei wichtig.</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Wichtig bei allen Aktivitäten zum Darstellungswechsel ist, immer auch über diese zu reflektieren und zu reden: „Warum passt das (nicht)? Was ändert sich, wenn …?" Erst so werden </a:t>
            </a:r>
            <a:r>
              <a:rPr lang="de-DE" sz="1200" b="1" kern="1200" dirty="0">
                <a:solidFill>
                  <a:schemeClr val="tx1"/>
                </a:solidFill>
                <a:effectLst/>
                <a:latin typeface="+mn-lt"/>
                <a:ea typeface="+mn-ea"/>
                <a:cs typeface="+mn-cs"/>
              </a:rPr>
              <a:t>alle</a:t>
            </a:r>
            <a:r>
              <a:rPr lang="de-DE" sz="1200" kern="1200" dirty="0">
                <a:solidFill>
                  <a:schemeClr val="tx1"/>
                </a:solidFill>
                <a:effectLst/>
                <a:latin typeface="+mn-lt"/>
                <a:ea typeface="+mn-ea"/>
                <a:cs typeface="+mn-cs"/>
              </a:rPr>
              <a:t> Darstellungen miteinander vernetzt, indem in diesen Gemeinsamkeiten (der dargestellten Aufgabe/Operation) entdeckt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t>Darstellungsvernetzung</a:t>
            </a:r>
          </a:p>
          <a:p>
            <a:pPr marL="581025" lvl="1" indent="-352425">
              <a:lnSpc>
                <a:spcPct val="114000"/>
              </a:lnSpc>
              <a:spcBef>
                <a:spcPts val="600"/>
              </a:spcBef>
              <a:buClr>
                <a:srgbClr val="327A86"/>
              </a:buClr>
              <a:buFont typeface="Wingdings" pitchFamily="2" charset="2"/>
              <a:buChar char="§"/>
              <a:defRPr/>
            </a:pPr>
            <a:r>
              <a:rPr lang="de-DE" sz="2000" dirty="0"/>
              <a:t>ist wichtig, um Operationen nicht nur symbolisch durchführen zu können, sondern auch zu verstehen </a:t>
            </a:r>
            <a:r>
              <a:rPr lang="de-DE" sz="2000" dirty="0">
                <a:solidFill>
                  <a:srgbClr val="FF0000"/>
                </a:solidFill>
              </a:rPr>
              <a:t>(und mental ausführen zu können)</a:t>
            </a:r>
            <a:r>
              <a:rPr lang="de-DE" sz="2000" dirty="0"/>
              <a:t>.</a:t>
            </a:r>
          </a:p>
          <a:p>
            <a:pPr marL="581025" lvl="1" indent="-352425">
              <a:lnSpc>
                <a:spcPct val="114000"/>
              </a:lnSpc>
              <a:spcBef>
                <a:spcPts val="600"/>
              </a:spcBef>
              <a:buClr>
                <a:srgbClr val="327A86"/>
              </a:buClr>
              <a:buFont typeface="Wingdings" pitchFamily="2" charset="2"/>
              <a:buChar char="§"/>
              <a:defRPr/>
            </a:pPr>
            <a:r>
              <a:rPr lang="de-DE" sz="2000" dirty="0"/>
              <a:t>fördert das sichere Rechnen.</a:t>
            </a:r>
          </a:p>
          <a:p>
            <a:pPr marL="581025" lvl="1" indent="-352425">
              <a:lnSpc>
                <a:spcPct val="114000"/>
              </a:lnSpc>
              <a:spcBef>
                <a:spcPts val="600"/>
              </a:spcBef>
              <a:buClr>
                <a:srgbClr val="327A86"/>
              </a:buClr>
              <a:buFont typeface="Wingdings" pitchFamily="2" charset="2"/>
              <a:buChar char="§"/>
              <a:defRPr/>
            </a:pPr>
            <a:r>
              <a:rPr lang="de-DE" sz="2000" dirty="0"/>
              <a:t>bildet die Grundlage für weiterführendes Lernen, z. B. für das Verständnis komplexer Rechengesetze (bspw. Distributivgesetz und binomische Formeln).</a:t>
            </a:r>
          </a:p>
          <a:p>
            <a:pPr marL="581025" lvl="1" indent="-352425">
              <a:lnSpc>
                <a:spcPct val="114000"/>
              </a:lnSpc>
              <a:spcBef>
                <a:spcPts val="600"/>
              </a:spcBef>
              <a:buClr>
                <a:srgbClr val="327A86"/>
              </a:buClr>
              <a:buFont typeface="Wingdings" pitchFamily="2" charset="2"/>
              <a:buChar char="§"/>
              <a:defRPr/>
            </a:pPr>
            <a:endParaRPr lang="de-DE" sz="2000" dirty="0"/>
          </a:p>
          <a:p>
            <a:pPr marL="228600" marR="0" lvl="1" indent="0" algn="l" defTabSz="914400" rtl="0" eaLnBrk="1" fontAlgn="auto" latinLnBrk="0" hangingPunct="1">
              <a:lnSpc>
                <a:spcPct val="114000"/>
              </a:lnSpc>
              <a:spcBef>
                <a:spcPts val="600"/>
              </a:spcBef>
              <a:spcAft>
                <a:spcPts val="0"/>
              </a:spcAft>
              <a:buClr>
                <a:srgbClr val="327A86"/>
              </a:buClr>
              <a:buSzTx/>
              <a:buFont typeface="Wingdings" pitchFamily="2" charset="2"/>
              <a:buNone/>
              <a:tabLst/>
              <a:defRPr/>
            </a:pPr>
            <a:r>
              <a:rPr lang="de-DE" sz="2000" dirty="0"/>
              <a:t>Nähern wir uns weiter der Frage „Wofür bzw. warum ist ein tragfähiges Operationsverständnis so wichtig?“, indem wir nun der Frage nachgehen, </a:t>
            </a:r>
            <a:r>
              <a:rPr lang="de-DE" sz="2000" dirty="0">
                <a:latin typeface="Arial" panose="020B0604020202020204" pitchFamily="34" charset="0"/>
                <a:cs typeface="Arial" panose="020B0604020202020204" pitchFamily="34" charset="0"/>
              </a:rPr>
              <a:t>warum es wichtig ist, Darstellungen übersetzen zu können.</a:t>
            </a:r>
            <a:endParaRPr lang="de-DE" sz="2000" dirty="0">
              <a:effectLst/>
              <a:latin typeface="Arial" panose="020B0604020202020204" pitchFamily="34" charset="0"/>
              <a:cs typeface="Arial" panose="020B0604020202020204" pitchFamily="34" charset="0"/>
            </a:endParaRPr>
          </a:p>
          <a:p>
            <a:pPr marL="581025" lvl="1" indent="-352425">
              <a:lnSpc>
                <a:spcPct val="114000"/>
              </a:lnSpc>
              <a:spcBef>
                <a:spcPts val="600"/>
              </a:spcBef>
              <a:buClr>
                <a:srgbClr val="327A86"/>
              </a:buClr>
              <a:buFont typeface="Wingdings" pitchFamily="2" charset="2"/>
              <a:buChar char="§"/>
              <a:defRPr/>
            </a:pPr>
            <a:endParaRPr lang="de-D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5445768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dem Lernvideo wird den Kindern beispielhaft gezeigt, welche unterschiedlichen Darstellungsmöglichkeiten es zu </a:t>
            </a:r>
            <a:r>
              <a:rPr lang="de-DE" dirty="0" err="1"/>
              <a:t>Minusaufgaben</a:t>
            </a:r>
            <a:r>
              <a:rPr lang="de-DE" dirty="0"/>
              <a:t> gibt. Neben der alltagsbezogenen Handlung wird auf Rechengeschichten, das Legen am 20er-Feld und die symbolische Darstellung einer Minusaufgabe eingegangen. </a:t>
            </a:r>
          </a:p>
          <a:p>
            <a:endParaRPr lang="de-DE" sz="1200"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43</a:t>
            </a:fld>
            <a:endParaRPr lang="de-DE"/>
          </a:p>
        </p:txBody>
      </p:sp>
    </p:spTree>
    <p:extLst>
      <p:ext uri="{BB962C8B-B14F-4D97-AF65-F5344CB8AC3E}">
        <p14:creationId xmlns:p14="http://schemas.microsoft.com/office/powerpoint/2010/main" val="334130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 Teil 4: Alternativ kann auch die Plusaufgabe des Tages durchgeführt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669897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3224608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1477784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Zur Erklärung der Übung 1 der Minus-Duos kann entweder die Folie 46 oder der Film ‚</a:t>
            </a:r>
            <a:r>
              <a:rPr lang="de-DE" sz="1200" u="none" dirty="0">
                <a:solidFill>
                  <a:schemeClr val="accent1">
                    <a:lumMod val="75000"/>
                  </a:schemeClr>
                </a:solidFill>
                <a:latin typeface="Arial" panose="020B0604020202020204" pitchFamily="34" charset="0"/>
                <a:cs typeface="Arial" panose="020B0604020202020204" pitchFamily="34" charset="0"/>
              </a:rPr>
              <a:t>Subtraktion verstehen‘ (https://mahiko.dzlm.de/node/544) </a:t>
            </a:r>
            <a:r>
              <a:rPr lang="de-DE" dirty="0"/>
              <a:t>genutzt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4232920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latin typeface="Open Sans" panose="020B0606030504020204" pitchFamily="34" charset="0"/>
              </a:rPr>
              <a:t>In Übung 1 sollen zu vorgegebenen </a:t>
            </a:r>
            <a:r>
              <a:rPr lang="de-DE" b="0" i="1" u="none" strike="noStrike" dirty="0">
                <a:solidFill>
                  <a:srgbClr val="222222"/>
                </a:solidFill>
                <a:effectLst/>
                <a:latin typeface="Open Sans" panose="020B0606030504020204" pitchFamily="34" charset="0"/>
              </a:rPr>
              <a:t>Alltagsbildern</a:t>
            </a:r>
            <a:r>
              <a:rPr lang="de-DE" b="0" i="0" u="none" strike="noStrike" dirty="0">
                <a:solidFill>
                  <a:srgbClr val="222222"/>
                </a:solidFill>
                <a:effectLst/>
                <a:latin typeface="Open Sans" panose="020B0606030504020204" pitchFamily="34" charset="0"/>
              </a:rPr>
              <a:t> passende Rechenaufgaben, Rechengeschichten und Handlungen gefunden werden.</a:t>
            </a:r>
          </a:p>
          <a:p>
            <a:endParaRPr lang="de-DE" dirty="0">
              <a:solidFill>
                <a:srgbClr val="3126B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Mögliche Beobachtungsaufgabe: </a:t>
            </a:r>
            <a:r>
              <a:rPr lang="de-DE" dirty="0">
                <a:solidFill>
                  <a:schemeClr val="bg1"/>
                </a:solidFill>
                <a:latin typeface="Arial" panose="020B0604020202020204" pitchFamily="34" charset="0"/>
                <a:cs typeface="Arial" panose="020B0604020202020204" pitchFamily="34" charset="0"/>
              </a:rPr>
              <a:t>Inwiefern ist das Kind in der Lage, die Darstellung einer Operation in eine andere zu übertragen?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Alternativ kann zur </a:t>
            </a:r>
            <a:r>
              <a:rPr lang="de-DE" dirty="0"/>
              <a:t>Erklärung der Übungsreihe ‚Minus-Duos‘ der Film </a:t>
            </a:r>
            <a:r>
              <a:rPr lang="de-DE" sz="1200" u="none" dirty="0">
                <a:solidFill>
                  <a:schemeClr val="accent1">
                    <a:lumMod val="75000"/>
                  </a:schemeClr>
                </a:solidFill>
                <a:latin typeface="Arial" panose="020B0604020202020204" pitchFamily="34" charset="0"/>
                <a:cs typeface="Arial" panose="020B0604020202020204" pitchFamily="34" charset="0"/>
              </a:rPr>
              <a:t>‚Subtraktion verstehen‘ (https://mahiko.dzlm.de/node/544, siehe vorherige Folie) </a:t>
            </a:r>
            <a:r>
              <a:rPr lang="de-DE" u="none" dirty="0"/>
              <a:t>genutzt werden</a:t>
            </a:r>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4288858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highlight>
                  <a:srgbClr val="FFFFFF"/>
                </a:highlight>
                <a:latin typeface="Open Sans" panose="020B0606030504020204" pitchFamily="34" charset="0"/>
              </a:rPr>
              <a:t>In der Übungsreihe „Minus-Duos“ wird in jeder der vier Übungen jeweils eine Darstellungsform in den Fokus gerückt. In den Übungen 1 bis 4 sollen die Kinder den Wechsel in andere Darstellungsformen vollziehen. In Übung 1 sollen zu vorgegebenen Alltagsbildern passende Rechengeschichten, Handlungen und Rechenaufgaben gefunden werden. In Übung 2 sollen Rechenaufgaben in die anderen Darstellungsformen übersetzt werden. In Übung 3 Rechengeschichten und in Übung 4 Handlungen. Handlungen am Material sollen von den Kindern ausgeführt und von einer mündlichen Beschreibung begleitet werden. Rechengeschichten sollen ebenfalls mündlich formuliert werden. Alltagsbilder und Rechenaufgaben hingegen sollen von den Kindern auf vorbereiteten Blankospielkarten schriftlich festgehalten werden. Um die drei Grundvorstellungen Abziehen, Ergänzen, Vergleichen anzusprechen, sind in jeder Übung drei Aufgaben vorgegeben. Werden alle vier Übungen bearbeitet, entstehen insgesamt also 12 Spielkartenpaare mit denen anschließend verschiedene Spiele gespielt werden sollen. Übung 5 stellt vier gehaltvolle Spielideen vor.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222222"/>
                </a:solidFill>
                <a:effectLst/>
                <a:highlight>
                  <a:srgbClr val="FFFFFF"/>
                </a:highlight>
                <a:latin typeface="Open Sans" panose="020B0606030504020204" pitchFamily="34" charset="0"/>
              </a:rPr>
              <a:t>Um das Verstehen zu fördern ist es wichtig, dass bei allen Übungen über die Passung verschiedener Darstellungen reflektiert wird. Die Kinder sollten also immer wieder aufgefordert werden zu erklären, warum zwei Darstellungen zueinander passen oder nicht.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rgbClr val="222222"/>
                </a:solidFill>
                <a:effectLst/>
                <a:highlight>
                  <a:srgbClr val="FFFFFF"/>
                </a:highlight>
                <a:latin typeface="Open Sans" panose="020B0606030504020204" pitchFamily="34" charset="0"/>
                <a:ea typeface="+mn-ea"/>
                <a:cs typeface="+mn-cs"/>
              </a:rPr>
              <a:t>Damit Kinder tragfähige Vorstellungen zur Subtraktion entwickeln können, ist es wichtig, dass sie angeregt werden, über ihr Vorgehen zu sprechen, denn die Versprachlichung fördert das bewusste Reflektieren und Nachdenken. Folgende Impulsfragen können die Kinder unterstützen: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dirty="0">
                <a:solidFill>
                  <a:srgbClr val="222222"/>
                </a:solidFill>
                <a:effectLst/>
                <a:highlight>
                  <a:srgbClr val="FFFFFF"/>
                </a:highlight>
                <a:latin typeface="Open Sans" panose="020B0606030504020204" pitchFamily="34" charset="0"/>
                <a:ea typeface="+mn-ea"/>
                <a:cs typeface="+mn-cs"/>
              </a:rPr>
              <a:t>Kannst du mir erklären, was du dir gedacht hast?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dirty="0">
                <a:solidFill>
                  <a:srgbClr val="222222"/>
                </a:solidFill>
                <a:effectLst/>
                <a:highlight>
                  <a:srgbClr val="FFFFFF"/>
                </a:highlight>
                <a:latin typeface="Open Sans" panose="020B0606030504020204" pitchFamily="34" charset="0"/>
                <a:ea typeface="+mn-ea"/>
                <a:cs typeface="+mn-cs"/>
              </a:rPr>
              <a:t>Warum passen diese beiden Karten/Darstellungen zusammen?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i="0" u="none" strike="noStrike" kern="1200" dirty="0">
                <a:solidFill>
                  <a:srgbClr val="222222"/>
                </a:solidFill>
                <a:effectLst/>
                <a:highlight>
                  <a:srgbClr val="FFFFFF"/>
                </a:highlight>
                <a:latin typeface="Open Sans" panose="020B0606030504020204" pitchFamily="34" charset="0"/>
                <a:ea typeface="+mn-ea"/>
                <a:cs typeface="+mn-cs"/>
              </a:rPr>
              <a:t>Wofür stehen diese Plättchen/Holzwürfel/Bonbons/Punkte/Zahlen?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rgbClr val="222222"/>
              </a:solidFill>
              <a:effectLst/>
              <a:highlight>
                <a:srgbClr val="FFFFFF"/>
              </a:highligh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dirty="0">
                <a:solidFill>
                  <a:srgbClr val="222222"/>
                </a:solidFill>
                <a:effectLst/>
                <a:highlight>
                  <a:srgbClr val="FFFFFF"/>
                </a:highlight>
                <a:latin typeface="Open Sans" panose="020B0606030504020204" pitchFamily="34" charset="0"/>
                <a:ea typeface="+mn-ea"/>
                <a:cs typeface="+mn-cs"/>
              </a:rPr>
              <a:t>Mögliche Schwierigkeiten am Beispiel der Bonbonaufgabe: </a:t>
            </a:r>
            <a:r>
              <a:rPr lang="de-DE" sz="1800" kern="100" dirty="0">
                <a:solidFill>
                  <a:srgbClr val="222222"/>
                </a:solidFill>
                <a:effectLst/>
                <a:highlight>
                  <a:srgbClr val="FFFFFF"/>
                </a:highlight>
                <a:latin typeface="Open Sans" panose="020B0606030504020204" pitchFamily="34" charset="0"/>
                <a:ea typeface="Calibri" panose="020F0502020204030204" pitchFamily="34" charset="0"/>
                <a:cs typeface="Times New Roman" panose="02020603050405020304" pitchFamily="18" charset="0"/>
              </a:rPr>
              <a:t>Bildliche Darstellungen zur Subtraktion stellen Kinder vor eine besondere Herausforderung, da in ihnen Anfangszustand (6 Bonbons), Veränderung (1 wird gegessen) und Endzustand (5 bleiben übrig) in einem Bild festgehalten sind und interpretiert werden müssen. </a:t>
            </a:r>
            <a:r>
              <a:rPr lang="de-DE" sz="2800" b="0" i="0" u="none" strike="noStrike" dirty="0">
                <a:solidFill>
                  <a:srgbClr val="222222"/>
                </a:solidFill>
                <a:effectLst/>
                <a:highlight>
                  <a:srgbClr val="FFFFFF"/>
                </a:highlight>
                <a:latin typeface="Open Sans" panose="020B0606030504020204" pitchFamily="34" charset="0"/>
              </a:rPr>
              <a:t>So bestimmen Kinder nicht selten die einzelnen Teilmengen (5 links; 1 rechts, das gegessen wird) und bilden daraus eine Subtraktionsaufgabe (5–1=4). Diese wird dann im Kopf gelöst, ohne sie auf das Bild </a:t>
            </a:r>
            <a:r>
              <a:rPr lang="de-DE" sz="2800" b="0" i="0" u="none" strike="noStrike" dirty="0" err="1">
                <a:solidFill>
                  <a:srgbClr val="222222"/>
                </a:solidFill>
                <a:effectLst/>
                <a:highlight>
                  <a:srgbClr val="FFFFFF"/>
                </a:highlight>
                <a:latin typeface="Open Sans" panose="020B0606030504020204" pitchFamily="34" charset="0"/>
              </a:rPr>
              <a:t>zurückzubeziehen</a:t>
            </a:r>
            <a:r>
              <a:rPr lang="de-DE" sz="2800" b="0" i="0" u="none" strike="noStrike" dirty="0">
                <a:solidFill>
                  <a:srgbClr val="222222"/>
                </a:solidFill>
                <a:effectLst/>
                <a:highlight>
                  <a:srgbClr val="FFFFFF"/>
                </a:highlight>
                <a:latin typeface="Open Sans" panose="020B0606030504020204" pitchFamily="34" charset="0"/>
              </a:rPr>
              <a:t>, denn die 4 als Ergebnis kann man im Bild nicht sehen. Die Gesamtmenge 6 bleibt unberücksichtigt.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800" b="0" i="0" u="none" strike="noStrike" dirty="0">
                <a:solidFill>
                  <a:srgbClr val="222222"/>
                </a:solidFill>
                <a:effectLst/>
                <a:highlight>
                  <a:srgbClr val="FFFFFF"/>
                </a:highlight>
                <a:latin typeface="Open Sans" panose="020B0606030504020204" pitchFamily="34" charset="0"/>
              </a:rPr>
              <a:t>Mit einer entsprechenden Begründung können dennoch oft verschiedene Lösungen der Kinder ihre Berechtigung finden (</a:t>
            </a:r>
            <a:r>
              <a:rPr lang="de-DE" sz="2800" b="0" i="0" u="none" strike="noStrike" dirty="0" err="1">
                <a:solidFill>
                  <a:srgbClr val="222222"/>
                </a:solidFill>
                <a:effectLst/>
                <a:highlight>
                  <a:srgbClr val="FFFFFF"/>
                </a:highlight>
                <a:latin typeface="Open Sans" panose="020B0606030504020204" pitchFamily="34" charset="0"/>
              </a:rPr>
              <a:t>Gaidoschik</a:t>
            </a:r>
            <a:r>
              <a:rPr lang="de-DE" sz="2800" b="0" i="0" u="none" strike="noStrike" dirty="0">
                <a:solidFill>
                  <a:srgbClr val="222222"/>
                </a:solidFill>
                <a:effectLst/>
                <a:highlight>
                  <a:srgbClr val="FFFFFF"/>
                </a:highlight>
                <a:latin typeface="Open Sans" panose="020B0606030504020204" pitchFamily="34" charset="0"/>
              </a:rPr>
              <a:t>, 2007, S. 79 f.). Wichtig ist das Aushandeln der Passung von Rechenaufgaben zu anderen Darstellungen im Dialog zwischen Lernbegleiter und Kind. (vgl. </a:t>
            </a:r>
            <a:r>
              <a:rPr lang="de-DE" sz="1800" dirty="0">
                <a:solidFill>
                  <a:schemeClr val="tx1"/>
                </a:solidFill>
                <a:latin typeface="Arial" panose="020B0604020202020204" pitchFamily="34" charset="0"/>
                <a:cs typeface="Arial" panose="020B0604020202020204" pitchFamily="34" charset="0"/>
              </a:rPr>
              <a:t>https://</a:t>
            </a:r>
            <a:r>
              <a:rPr lang="de-DE" sz="1800" dirty="0" err="1">
                <a:solidFill>
                  <a:schemeClr val="tx1"/>
                </a:solidFill>
                <a:latin typeface="Arial" panose="020B0604020202020204" pitchFamily="34" charset="0"/>
                <a:cs typeface="Arial" panose="020B0604020202020204" pitchFamily="34" charset="0"/>
              </a:rPr>
              <a:t>mahiko.dzlm.de</a:t>
            </a:r>
            <a:r>
              <a:rPr lang="de-DE" sz="1800" dirty="0">
                <a:solidFill>
                  <a:schemeClr val="tx1"/>
                </a:solidFill>
                <a:latin typeface="Arial" panose="020B0604020202020204" pitchFamily="34" charset="0"/>
                <a:cs typeface="Arial" panose="020B0604020202020204" pitchFamily="34" charset="0"/>
              </a:rPr>
              <a:t>/</a:t>
            </a:r>
            <a:r>
              <a:rPr lang="de-DE" sz="1800" dirty="0" err="1">
                <a:solidFill>
                  <a:schemeClr val="tx1"/>
                </a:solidFill>
                <a:latin typeface="Arial" panose="020B0604020202020204" pitchFamily="34" charset="0"/>
                <a:cs typeface="Arial" panose="020B0604020202020204" pitchFamily="34" charset="0"/>
              </a:rPr>
              <a:t>node</a:t>
            </a:r>
            <a:r>
              <a:rPr lang="de-DE" sz="1800" dirty="0">
                <a:solidFill>
                  <a:schemeClr val="tx1"/>
                </a:solidFill>
                <a:latin typeface="Arial" panose="020B0604020202020204" pitchFamily="34" charset="0"/>
                <a:cs typeface="Arial" panose="020B0604020202020204" pitchFamily="34" charset="0"/>
              </a:rPr>
              <a:t>/104)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Wie können </a:t>
            </a:r>
            <a:r>
              <a:rPr lang="de-DE" sz="1800" b="1" kern="1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LuL</a:t>
            </a:r>
            <a:r>
              <a:rPr lang="de-DE" sz="18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dieser Schwierigkeit begegnen? </a:t>
            </a:r>
            <a:r>
              <a:rPr lang="de-DE" sz="1800" b="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Indem die Kinder die Situation mit Alltagsmaterial/ didaktischem Material nachspielen bzw. nachlegen und diese Handlung sprachlich begleiten, können sie die Subtraktion besser nachvollziehen. </a:t>
            </a:r>
            <a:endParaRPr lang="de-DE"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379107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Als weitere Übung zur Förderung der Darstellungsvernetzung eignet sich die Spielerweiterung ‚Minus-Trio‘</a:t>
                </a:r>
                <a:r>
                  <a:rPr lang="de-DE" sz="1200" b="1" kern="1200" dirty="0">
                    <a:solidFill>
                      <a:schemeClr val="tx1"/>
                    </a:solidFill>
                    <a:effectLst/>
                    <a:latin typeface="+mn-lt"/>
                    <a:ea typeface="+mn-ea"/>
                    <a:cs typeface="+mn-cs"/>
                  </a:rPr>
                  <a:t>.</a:t>
                </a:r>
                <a:r>
                  <a:rPr lang="de-DE" sz="1200" kern="1200" dirty="0">
                    <a:solidFill>
                      <a:schemeClr val="tx1"/>
                    </a:solidFill>
                    <a:effectLst/>
                    <a:latin typeface="+mn-lt"/>
                    <a:ea typeface="+mn-ea"/>
                    <a:cs typeface="+mn-cs"/>
                  </a:rPr>
                  <a:t> Es sollte gemeinsam mit den Kindern reflektiert werden, woran „zusammengehörende Karten" schnell erkannt werden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1. Als erstes sucht jedes Kind in seinen Karten nach vollständigen Minustrios. Hat es eins gefunden, legt es dieses mit Einverständnis der Mitspieler zur Seite. Die Kinder müssen sich bei Nachfragen gegenseitig erklären, warum sie der Meinung sind, ein "passendes" Minustrio gefunden zu haben.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2. Danach mischt jedes Kind seine übrig gebliebenen Karten und legt den Kartenstapel verdeckt vor sich hin.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3. Nun dreht jedes Kind reihum eine Karte von seinem Stapel um und legt sie neben den Stapel.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4. Die Kinder müssen nun genau auf die Bilder und Aufgaben achten. Entdeckt ein Kind ein „passendes“ Kartenpaar, muss es schnell „Schnapp“ rufen und darf sich nun die aufgedeckten Kartenstapel aller Mitspieler nehmen, also „wegschnappen“. Dadurch kann es nun wieder in seinen eigenen Karten nach möglichen „Minustrios“ gucken, die es dann zur Seite legen darf.*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5. Die Schritte 2. - 4. werden solange durchgeführt, bis keine Karten mehr übrig sind,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also alle Minustrios beisammen sind.</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6. Das Kind, dass die meisten "Minustrios" gesammelt hat, hat gewonnen.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*Zusatzregel: Zur Förderung der Übersetzung in eine Rechengeschichte oder eine Handlung wäre eine zusätzliche Aufgabe, dass die Kinder nach Schnappen der „passenden“ Karten zur Aufgabe anschließend entweder eine Handlung am geeigneten Material zeigen oder selbst eine passende Rechengeschichte erzählen sollen, damit sie das „Minustrio“ behalten können.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solidFill>
                    <a:srgbClr val="0563C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mn-lt"/>
                    <a:ea typeface="+mn-ea"/>
                    <a:cs typeface="+mn-cs"/>
                  </a:rPr>
                  <a:t>https://</a:t>
                </a:r>
                <a:r>
                  <a:rPr lang="de-DE" sz="1200" b="0" i="0" u="none" strike="noStrike" kern="1200" dirty="0" err="1">
                    <a:solidFill>
                      <a:schemeClr val="tx1"/>
                    </a:solidFill>
                    <a:effectLst/>
                    <a:latin typeface="+mn-lt"/>
                    <a:ea typeface="+mn-ea"/>
                    <a:cs typeface="+mn-cs"/>
                  </a:rPr>
                  <a:t>primakom.dzlm.de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node</a:t>
                </a:r>
                <a:r>
                  <a:rPr lang="de-DE" sz="1200" b="0" i="0" u="none" strike="noStrike" kern="1200" dirty="0">
                    <a:solidFill>
                      <a:schemeClr val="tx1"/>
                    </a:solidFill>
                    <a:effectLst/>
                    <a:latin typeface="+mn-lt"/>
                    <a:ea typeface="+mn-ea"/>
                    <a:cs typeface="+mn-cs"/>
                  </a:rPr>
                  <a:t>/189 Material Subtraktion </a:t>
                </a:r>
                <a:r>
                  <a:rPr lang="de-DE" sz="1200" b="0" i="0" u="none" strike="noStrike" kern="1200" dirty="0">
                    <a:solidFill>
                      <a:schemeClr val="tx1"/>
                    </a:solidFill>
                    <a:effectLst/>
                    <a:latin typeface="+mn-lt"/>
                    <a:ea typeface="+mn-ea"/>
                    <a:cs typeface="+mn-cs"/>
                    <a:sym typeface="Wingdings" pitchFamily="2" charset="2"/>
                  </a:rPr>
                  <a:t> Minustrio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mc:Choice>
        <mc:Fallback xmlns="">
          <p:sp>
            <p:nvSpPr>
              <p:cNvPr id="3" name="Notizenplatzhalter 2"/>
              <p:cNvSpPr>
                <a:spLocks noGrp="1"/>
              </p:cNvSpPr>
              <p:nvPr>
                <p:ph type="body" idx="1"/>
              </p:nvPr>
            </p:nvSpPr>
            <p:spPr/>
            <p:txBody>
              <a:bodyPr/>
              <a:lstStyle/>
              <a:p>
                <a:r>
                  <a:rPr lang="de-DE" dirty="0"/>
                  <a:t>Wo sehe ich das in der Darstellung? Warum passt das? </a:t>
                </a:r>
                <a:r>
                  <a:rPr lang="de-DE" dirty="0">
                    <a:sym typeface="Wingdings" pitchFamily="2" charset="2"/>
                  </a:rPr>
                  <a:t> Kommunikation</a:t>
                </a:r>
              </a:p>
              <a:p>
                <a:endParaRPr lang="de-DE" dirty="0">
                  <a:sym typeface="Wingdings" pitchFamily="2" charset="2"/>
                </a:endParaRPr>
              </a:p>
              <a:p>
                <a:pPr marL="342900" indent="-342900">
                  <a:spcBef>
                    <a:spcPts val="400"/>
                  </a:spcBef>
                </a:pPr>
                <a:r>
                  <a:rPr lang="de-DE" sz="1200" b="1" dirty="0">
                    <a:latin typeface="+mn-lt"/>
                    <a:cs typeface="Calibri"/>
                  </a:rPr>
                  <a:t>Konkrete Unterrichtsanregungen:</a:t>
                </a:r>
              </a:p>
              <a:p>
                <a:pPr marL="342900" indent="-342900">
                  <a:spcBef>
                    <a:spcPts val="400"/>
                  </a:spcBef>
                  <a:buFont typeface="Arial" panose="020B0604020202020204" pitchFamily="34" charset="0"/>
                  <a:buChar char="•"/>
                </a:pPr>
                <a:r>
                  <a:rPr lang="de-DE" sz="1200" dirty="0">
                    <a:latin typeface="+mn-lt"/>
                    <a:cs typeface="Calibri"/>
                  </a:rPr>
                  <a:t>Darstellungen erfinden</a:t>
                </a:r>
              </a:p>
              <a:p>
                <a:pPr marL="342900" indent="-342900">
                  <a:spcBef>
                    <a:spcPts val="400"/>
                  </a:spcBef>
                  <a:buFont typeface="Arial" panose="020B0604020202020204" pitchFamily="34" charset="0"/>
                  <a:buChar char="•"/>
                </a:pPr>
                <a:r>
                  <a:rPr lang="de-DE" sz="1200" dirty="0">
                    <a:latin typeface="+mn-lt"/>
                    <a:cs typeface="Calibri"/>
                  </a:rPr>
                  <a:t>Darstellungen zuordnen</a:t>
                </a:r>
              </a:p>
              <a:p>
                <a:pPr marL="342900" indent="-342900">
                  <a:spcBef>
                    <a:spcPts val="400"/>
                  </a:spcBef>
                  <a:buFont typeface="Arial" panose="020B0604020202020204" pitchFamily="34" charset="0"/>
                  <a:buChar char="•"/>
                </a:pPr>
                <a:r>
                  <a:rPr lang="de-DE" sz="1200" dirty="0">
                    <a:latin typeface="+mn-lt"/>
                    <a:cs typeface="Calibri"/>
                  </a:rPr>
                  <a:t>Darstellungen verändern</a:t>
                </a:r>
              </a:p>
              <a:p>
                <a:pPr marL="342900" indent="-342900">
                  <a:spcBef>
                    <a:spcPts val="400"/>
                  </a:spcBef>
                  <a:buFont typeface="Arial" panose="020B0604020202020204" pitchFamily="34" charset="0"/>
                  <a:buChar char="•"/>
                </a:pPr>
                <a:r>
                  <a:rPr lang="de-DE" sz="1200" dirty="0">
                    <a:latin typeface="+mn-lt"/>
                    <a:cs typeface="Calibri"/>
                  </a:rPr>
                  <a:t>….</a:t>
                </a:r>
              </a:p>
              <a:p>
                <a:endParaRPr lang="de-DE" dirty="0"/>
              </a:p>
              <a:p>
                <a:pPr marL="342900" indent="-342900">
                  <a:spcBef>
                    <a:spcPts val="400"/>
                  </a:spcBef>
                </a:pPr>
                <a:r>
                  <a:rPr lang="de-DE" sz="1200" dirty="0">
                    <a:latin typeface="+mn-lt"/>
                    <a:cs typeface="Calibri"/>
                  </a:rPr>
                  <a:t>Das 1</a:t>
                </a:r>
                <a:r>
                  <a:rPr lang="de-DE" sz="1200" i="0">
                    <a:latin typeface="Cambria Math" panose="02040503050406030204" pitchFamily="18" charset="0"/>
                    <a:ea typeface="Cambria Math" panose="02040503050406030204" pitchFamily="18" charset="0"/>
                    <a:cs typeface="Calibri"/>
                  </a:rPr>
                  <a:t>∙</a:t>
                </a:r>
                <a:r>
                  <a:rPr lang="de-DE" sz="1200" dirty="0">
                    <a:latin typeface="+mn-lt"/>
                    <a:cs typeface="Calibri"/>
                  </a:rPr>
                  <a:t>1-Quartett</a:t>
                </a:r>
              </a:p>
              <a:p>
                <a:pPr marL="342900" indent="-342900">
                  <a:spcBef>
                    <a:spcPts val="400"/>
                  </a:spcBef>
                </a:pPr>
                <a:endParaRPr lang="de-DE" sz="1200" dirty="0">
                  <a:latin typeface="+mn-lt"/>
                  <a:cs typeface="Calibri"/>
                </a:endParaRPr>
              </a:p>
              <a:p>
                <a:pPr marL="15875" indent="-15875">
                  <a:spcBef>
                    <a:spcPts val="400"/>
                  </a:spcBef>
                </a:pPr>
                <a:r>
                  <a:rPr lang="de-DE" sz="1200" dirty="0">
                    <a:latin typeface="+mn-lt"/>
                    <a:cs typeface="Calibri"/>
                  </a:rPr>
                  <a:t>Das Malquartett besteht aus insgesamt 120 Karten – also 30 mal 4 Karten mit unterschiedlichen Darstellungen für 30 verschiedene Multiplikationsaufgaben des kleinen Einmaleins. </a:t>
                </a:r>
              </a:p>
              <a:p>
                <a:pPr marL="342900" indent="-342900">
                  <a:spcBef>
                    <a:spcPts val="400"/>
                  </a:spcBef>
                </a:pPr>
                <a:endParaRPr lang="de-DE" sz="1200" dirty="0">
                  <a:latin typeface="+mn-lt"/>
                  <a:cs typeface="Calibri"/>
                </a:endParaRPr>
              </a:p>
              <a:p>
                <a:pPr marL="15875" indent="-15875">
                  <a:spcBef>
                    <a:spcPts val="400"/>
                  </a:spcBef>
                </a:pPr>
                <a:r>
                  <a:rPr lang="de-DE" sz="1200" dirty="0">
                    <a:latin typeface="+mn-lt"/>
                    <a:cs typeface="Calibri"/>
                  </a:rPr>
                  <a:t>Die Karten sind in drei Differenzierungsstufen bezogen auf den Zahlenraum der Multiplikationsaufgaben unterteilt:</a:t>
                </a:r>
              </a:p>
              <a:p>
                <a:pPr marL="15875" indent="-15875">
                  <a:spcBef>
                    <a:spcPts val="400"/>
                  </a:spcBef>
                </a:pPr>
                <a:endParaRPr lang="de-DE" sz="1200" dirty="0">
                  <a:latin typeface="+mn-lt"/>
                  <a:cs typeface="Calibri"/>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20 sind</a:t>
                </a:r>
                <a:endPar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20 und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50 sind</a:t>
                </a:r>
                <a:endPar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endParaRPr>
              </a:p>
              <a:p>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Karten mit Multiplikationsaufgaben, deren Ergebnisse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50 und </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sym typeface="Symbol" pitchFamily="2" charset="2"/>
                  </a:rPr>
                  <a:t></a:t>
                </a:r>
                <a:r>
                  <a:rPr lang="de-DE" altLang="de-DE" sz="1200" dirty="0">
                    <a:latin typeface="Calibri" panose="020F0502020204030204" pitchFamily="34" charset="0"/>
                    <a:ea typeface="ＭＳ Ｐゴシック" panose="020B0600070205080204" pitchFamily="34" charset="-128"/>
                    <a:cs typeface="Calibri" panose="020F0502020204030204" pitchFamily="34" charset="0"/>
                  </a:rPr>
                  <a:t> 100 sind</a:t>
                </a:r>
              </a:p>
              <a:p>
                <a:endParaRPr lang="de-DE" dirty="0"/>
              </a:p>
            </p:txBody>
          </p:sp>
        </mc:Fallback>
      </mc:AlternateContent>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49</a:t>
            </a:fld>
            <a:endParaRPr lang="de-DE"/>
          </a:p>
        </p:txBody>
      </p:sp>
    </p:spTree>
    <p:extLst>
      <p:ext uri="{BB962C8B-B14F-4D97-AF65-F5344CB8AC3E}">
        <p14:creationId xmlns:p14="http://schemas.microsoft.com/office/powerpoint/2010/main" val="2107482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Als weitere Übung zur Förderung der Darstellungsvernetzung eignet sich die Aktivität „Zahl unter dem Tuch“ (https://</a:t>
            </a:r>
            <a:r>
              <a:rPr lang="de-DE" sz="1200" b="0" kern="1200" dirty="0" err="1">
                <a:solidFill>
                  <a:schemeClr val="tx1"/>
                </a:solidFill>
                <a:effectLst/>
                <a:latin typeface="+mn-lt"/>
                <a:ea typeface="+mn-ea"/>
                <a:cs typeface="+mn-cs"/>
              </a:rPr>
              <a:t>pikas.dzlm.de</a:t>
            </a:r>
            <a:r>
              <a:rPr lang="de-DE" sz="1200" b="0" kern="1200" dirty="0">
                <a:solidFill>
                  <a:schemeClr val="tx1"/>
                </a:solidFill>
                <a:effectLst/>
                <a:latin typeface="+mn-lt"/>
                <a:ea typeface="+mn-ea"/>
                <a:cs typeface="+mn-cs"/>
              </a:rPr>
              <a:t>/</a:t>
            </a:r>
            <a:r>
              <a:rPr lang="de-DE" sz="1200" b="0" kern="1200" dirty="0" err="1">
                <a:solidFill>
                  <a:schemeClr val="tx1"/>
                </a:solidFill>
                <a:effectLst/>
                <a:latin typeface="+mn-lt"/>
                <a:ea typeface="+mn-ea"/>
                <a:cs typeface="+mn-cs"/>
              </a:rPr>
              <a:t>node</a:t>
            </a:r>
            <a:r>
              <a:rPr lang="de-DE" sz="1200" b="0" kern="1200" dirty="0">
                <a:solidFill>
                  <a:schemeClr val="tx1"/>
                </a:solidFill>
                <a:effectLst/>
                <a:latin typeface="+mn-lt"/>
                <a:ea typeface="+mn-ea"/>
                <a:cs typeface="+mn-cs"/>
              </a:rPr>
              <a:t>/1632 PIKAS Mathekartei </a:t>
            </a:r>
            <a:r>
              <a:rPr lang="de-DE" sz="1200" b="0" kern="1200" dirty="0">
                <a:solidFill>
                  <a:schemeClr val="tx1"/>
                </a:solidFill>
                <a:effectLst/>
                <a:latin typeface="+mn-lt"/>
                <a:ea typeface="+mn-ea"/>
                <a:cs typeface="+mn-cs"/>
                <a:sym typeface="Wingdings" pitchFamily="2" charset="2"/>
              </a:rPr>
              <a:t> Karte Nr. 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Calibri" panose="020F0502020204030204" pitchFamily="34" charset="0"/>
              </a:rPr>
              <a:t>Bei dieser Aktivität legt die Lehrkraft oder ein Kind für andere Kinder sichtbar eine Zahl mit </a:t>
            </a:r>
            <a:r>
              <a:rPr lang="de-DE" sz="1800" dirty="0" err="1">
                <a:effectLst/>
                <a:latin typeface="Calibri" panose="020F0502020204030204" pitchFamily="34" charset="0"/>
              </a:rPr>
              <a:t>Dienes</a:t>
            </a:r>
            <a:r>
              <a:rPr lang="de-DE" sz="1800" dirty="0">
                <a:effectLst/>
                <a:latin typeface="Calibri" panose="020F0502020204030204" pitchFamily="34" charset="0"/>
              </a:rPr>
              <a:t>-Material oder mit Plättchen in ein Zwanzigerfeld unter ein Tuch. Die Kinder benennen die Zahl. Nun nimmt die Lehrkraft bzw. das Kind Plättchen unter dem Tuch weg oder legt etwas dazu, ohne den Kindern das gesamte Material unter dem Tuch zu zeigen. Die Kinder benennen die Zahl, die nun unter dem Tuch liegt, und nennen die passende Plus- oder Minusaufgabe.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latin typeface="Calibri" panose="020F0502020204030204" pitchFamily="34" charset="0"/>
                <a:cs typeface="Calibri" panose="020F0502020204030204" pitchFamily="34" charset="0"/>
              </a:rPr>
              <a:t>Eine Beobachtungsfrage hierzu können lauten: „</a:t>
            </a:r>
            <a:r>
              <a:rPr lang="de-DE" dirty="0">
                <a:solidFill>
                  <a:schemeClr val="bg1"/>
                </a:solidFill>
                <a:latin typeface="Arial" panose="020B0604020202020204" pitchFamily="34" charset="0"/>
                <a:cs typeface="Arial" panose="020B0604020202020204" pitchFamily="34" charset="0"/>
              </a:rPr>
              <a:t>Inwiefern ist das Kind in der Lage, das</a:t>
            </a:r>
            <a:r>
              <a:rPr lang="de-DE" sz="1800" dirty="0">
                <a:solidFill>
                  <a:schemeClr val="bg1"/>
                </a:solidFill>
                <a:effectLst/>
                <a:latin typeface="Calibri" panose="020F0502020204030204" pitchFamily="34" charset="0"/>
                <a:cs typeface="Arial" panose="020B0604020202020204" pitchFamily="34" charset="0"/>
              </a:rPr>
              <a:t> </a:t>
            </a:r>
            <a:r>
              <a:rPr lang="de-DE" sz="1800" dirty="0">
                <a:solidFill>
                  <a:srgbClr val="1C1C19"/>
                </a:solidFill>
                <a:effectLst/>
                <a:latin typeface="Roboto" panose="02000000000000000000" pitchFamily="2" charset="0"/>
              </a:rPr>
              <a:t>gelegte Bild einer Menge mental vor Augen zu haben und die Veränderung der Menge mental zu vollziehen?“ Mentale Vorstellungsbilder von Mengen und von Rechenoperationen werden geschult.</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50</a:t>
            </a:fld>
            <a:endParaRPr lang="de-DE"/>
          </a:p>
        </p:txBody>
      </p:sp>
    </p:spTree>
    <p:extLst>
      <p:ext uri="{BB962C8B-B14F-4D97-AF65-F5344CB8AC3E}">
        <p14:creationId xmlns:p14="http://schemas.microsoft.com/office/powerpoint/2010/main" val="33432761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Eine weitere kurze Übung zur Förderung der Darstellungsvernetzung stellt „Die Minusaufgabe des Tages“ dar, die ähnlich wie „Die Zahl des Tages / der Woche“ regelmäßig in den Mathematikunterricht als ritualisierte Übung integriert werden kann (vgl. https://</a:t>
            </a:r>
            <a:r>
              <a:rPr lang="de-DE" sz="1200" b="0" i="0" u="none" strike="noStrike" kern="1200" dirty="0" err="1">
                <a:solidFill>
                  <a:schemeClr val="tx1"/>
                </a:solidFill>
                <a:effectLst/>
                <a:latin typeface="+mn-lt"/>
                <a:ea typeface="+mn-ea"/>
                <a:cs typeface="+mn-cs"/>
              </a:rPr>
              <a:t>pikas.dzlm.de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node</a:t>
            </a:r>
            <a:r>
              <a:rPr lang="de-DE" sz="1200" b="0" i="0" u="none" strike="noStrike" kern="1200" dirty="0">
                <a:solidFill>
                  <a:schemeClr val="tx1"/>
                </a:solidFill>
                <a:effectLst/>
                <a:latin typeface="+mn-lt"/>
                <a:ea typeface="+mn-ea"/>
                <a:cs typeface="+mn-cs"/>
              </a:rPr>
              <a:t>/589 Malaufgabe des Tages). Die Einsatzmöglichkeiten sind dabei variabel. Beispielsweise könnte die Lehrperson oder ein Kind eine Plus- bzw. Minusaufgabe des Tages nennen oder an der Tafel notieren. Zu dieser sollen die Kinder dann allein oder in Partnerarbeit entsprechende Darstellungen finden. Ebenso ist es möglich, nicht eine komplette Plus- oder Minusaufgabe vorzugeben, sondern nur das Ergebnis: „Heute suchen wir Plusaufgaben bzw. Minusaufgaben mit dem Ergebnis 10 … / Die Plus- bzw. Minusaufgabe des Tages hat das Ergebnis 10 …“. Diese Aufgabenvariante ermöglicht es, verschiedene Plus- bzw. </a:t>
            </a:r>
            <a:r>
              <a:rPr lang="de-DE" sz="1200" b="0" i="0" u="none" strike="noStrike" kern="1200" dirty="0" err="1">
                <a:solidFill>
                  <a:schemeClr val="tx1"/>
                </a:solidFill>
                <a:effectLst/>
                <a:latin typeface="+mn-lt"/>
                <a:ea typeface="+mn-ea"/>
                <a:cs typeface="+mn-cs"/>
              </a:rPr>
              <a:t>Minusaufgaben</a:t>
            </a:r>
            <a:r>
              <a:rPr lang="de-DE" sz="1200" b="0" i="0" u="none" strike="noStrike" kern="1200" dirty="0">
                <a:solidFill>
                  <a:schemeClr val="tx1"/>
                </a:solidFill>
                <a:effectLst/>
                <a:latin typeface="+mn-lt"/>
                <a:ea typeface="+mn-ea"/>
                <a:cs typeface="+mn-cs"/>
              </a:rPr>
              <a:t> zu finden und zudem Darstellungen zu vergleichen.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sym typeface="Wingdings" pitchFamily="2" charset="2"/>
              </a:rPr>
              <a:t>Der Impuls „Vergleiche dein fertiges Blatt mit einem anderen Kind“ regt zum einen den Austausch unter den Kindern an. Die Kinder erhalten so weitere Ideen für passende Darstellungen. Zum anderen müssen sie bei der Betrachtung des fremden Aufgabenblattes erneut Darstellungswechsel durchführen und diese auf ihre Richtigkeit überprüfen.</a:t>
            </a:r>
            <a:endParaRPr lang="de-DE" dirty="0">
              <a:sym typeface="Wingdings" pitchFamily="2" charset="2"/>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Material für die Lernenden </a:t>
            </a:r>
            <a:r>
              <a:rPr lang="de-DE" sz="1200" b="0" i="0" u="none" strike="noStrike" kern="1200" dirty="0">
                <a:solidFill>
                  <a:schemeClr val="tx1"/>
                </a:solidFill>
                <a:effectLst/>
                <a:latin typeface="+mn-lt"/>
                <a:ea typeface="+mn-ea"/>
                <a:cs typeface="+mn-cs"/>
                <a:sym typeface="Wingdings" pitchFamily="2" charset="2"/>
              </a:rPr>
              <a:t> Plusaufgabe bzw. Minusaufgabe des Tages</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51</a:t>
            </a:fld>
            <a:endParaRPr lang="de-DE"/>
          </a:p>
        </p:txBody>
      </p:sp>
    </p:spTree>
    <p:extLst>
      <p:ext uri="{BB962C8B-B14F-4D97-AF65-F5344CB8AC3E}">
        <p14:creationId xmlns:p14="http://schemas.microsoft.com/office/powerpoint/2010/main" val="365526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Alternativ kann die Plusaufgabe des Tages durchgeführt werden.</a:t>
            </a:r>
          </a:p>
          <a:p>
            <a:r>
              <a:rPr lang="de-DE" sz="1200" b="0" i="0" u="none" strike="noStrike" kern="1200" dirty="0">
                <a:solidFill>
                  <a:schemeClr val="tx1"/>
                </a:solidFill>
                <a:effectLst/>
                <a:latin typeface="+mn-lt"/>
                <a:ea typeface="+mn-ea"/>
                <a:cs typeface="+mn-cs"/>
              </a:rPr>
              <a:t>Eine weitere kurze Übung zur Förderung des Darstellungswechsels stellt „Die Plusaufgabe des Tages“ dar, die ähnlich wie „Die Zahl des Tages / der Woche“ regelmäßig in den Mathematikunterricht als ritualisierte Übung integriert werden kann (vgl. Malaufgabe des Tages https://</a:t>
            </a:r>
            <a:r>
              <a:rPr lang="de-DE" sz="1200" b="0" i="0" u="none" strike="noStrike" kern="1200" dirty="0" err="1">
                <a:solidFill>
                  <a:schemeClr val="tx1"/>
                </a:solidFill>
                <a:effectLst/>
                <a:latin typeface="+mn-lt"/>
                <a:ea typeface="+mn-ea"/>
                <a:cs typeface="+mn-cs"/>
              </a:rPr>
              <a:t>pikas.dzlm.de</a:t>
            </a:r>
            <a:r>
              <a:rPr lang="de-DE" sz="1200" b="0" i="0" u="none" strike="noStrike" kern="1200" dirty="0">
                <a:solidFill>
                  <a:schemeClr val="tx1"/>
                </a:solidFill>
                <a:effectLst/>
                <a:latin typeface="+mn-lt"/>
                <a:ea typeface="+mn-ea"/>
                <a:cs typeface="+mn-cs"/>
              </a:rPr>
              <a:t>/</a:t>
            </a:r>
            <a:r>
              <a:rPr lang="de-DE" sz="1200" b="0" i="0" u="none" strike="noStrike" kern="1200" dirty="0" err="1">
                <a:solidFill>
                  <a:schemeClr val="tx1"/>
                </a:solidFill>
                <a:effectLst/>
                <a:latin typeface="+mn-lt"/>
                <a:ea typeface="+mn-ea"/>
                <a:cs typeface="+mn-cs"/>
              </a:rPr>
              <a:t>node</a:t>
            </a:r>
            <a:r>
              <a:rPr lang="de-DE" sz="1200" b="0" i="0" u="none" strike="noStrike" kern="1200" dirty="0">
                <a:solidFill>
                  <a:schemeClr val="tx1"/>
                </a:solidFill>
                <a:effectLst/>
                <a:latin typeface="+mn-lt"/>
                <a:ea typeface="+mn-ea"/>
                <a:cs typeface="+mn-cs"/>
              </a:rPr>
              <a:t>/589). Die Einsatzmöglichkeiten sind dabei variabel. Beispielsweise könnte die Lehrperson oder ein Kind eine Plus- bzw. Minusaufgabe des Tages nennen oder an der Tafel notieren. Zu dieser sollen die Kinder dann allein oder in Partnerarbeit entsprechende Darstellungen finden. Ebenso ist es möglich, nicht eine komplette Plus- oder Minusaufgabe vorzugeben, sondern nur das Ergebnis: „Heute suchen wir Plusaufgaben bzw. Minusaufgaben mit dem Ergebnis 10 … / Die Plus- bzw. Minusaufgabe des Tages hat das Ergebnis 10 …“. Diese Aufgabenvariante ermöglicht es, verschiedene Plus- bzw. </a:t>
            </a:r>
            <a:r>
              <a:rPr lang="de-DE" sz="1200" b="0" i="0" u="none" strike="noStrike" kern="1200" dirty="0" err="1">
                <a:solidFill>
                  <a:schemeClr val="tx1"/>
                </a:solidFill>
                <a:effectLst/>
                <a:latin typeface="+mn-lt"/>
                <a:ea typeface="+mn-ea"/>
                <a:cs typeface="+mn-cs"/>
              </a:rPr>
              <a:t>Minusaufgaben</a:t>
            </a:r>
            <a:r>
              <a:rPr lang="de-DE" sz="1200" b="0" i="0" u="none" strike="noStrike" kern="1200" dirty="0">
                <a:solidFill>
                  <a:schemeClr val="tx1"/>
                </a:solidFill>
                <a:effectLst/>
                <a:latin typeface="+mn-lt"/>
                <a:ea typeface="+mn-ea"/>
                <a:cs typeface="+mn-cs"/>
              </a:rPr>
              <a:t> zu finden und zudem Darstellungen zu vergleichen.</a:t>
            </a: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sym typeface="Wingdings" pitchFamily="2" charset="2"/>
              </a:rPr>
              <a:t>Der Impuls „Vergleiche dein fertiges Blatt mit einem anderen Kind“ regt zum einen den Austausch unter den Kindern an. Die Kinder erhalten so weitere Ideen für passende Darstellungen. Zum anderen müssen sie bei der Betrachtung des fremden Aufgabenblattes erneut Darstellungswechsel durchführen und diese auf ihre Richtigkeit überprüfen.</a:t>
            </a:r>
            <a:endParaRPr lang="de-DE" dirty="0">
              <a:sym typeface="Wingdings" pitchFamily="2" charset="2"/>
            </a:endParaRPr>
          </a:p>
          <a:p>
            <a:endParaRPr lang="de-DE" sz="1200" b="0" i="0" u="none" strike="noStrike" kern="1200" dirty="0">
              <a:solidFill>
                <a:schemeClr val="tx1"/>
              </a:solidFill>
              <a:effectLst/>
              <a:latin typeface="+mn-lt"/>
              <a:ea typeface="+mn-ea"/>
              <a:cs typeface="+mn-cs"/>
            </a:endParaRPr>
          </a:p>
          <a:p>
            <a:r>
              <a:rPr lang="de-DE" sz="1200" b="0" i="0" u="none" strike="noStrike" kern="1200" dirty="0">
                <a:solidFill>
                  <a:schemeClr val="tx1"/>
                </a:solidFill>
                <a:effectLst/>
                <a:latin typeface="+mn-lt"/>
                <a:ea typeface="+mn-ea"/>
                <a:cs typeface="+mn-cs"/>
              </a:rPr>
              <a:t>Material für die Lernenden </a:t>
            </a:r>
            <a:r>
              <a:rPr lang="de-DE" sz="1200" b="0" i="0" u="none" strike="noStrike" kern="1200" dirty="0">
                <a:solidFill>
                  <a:schemeClr val="tx1"/>
                </a:solidFill>
                <a:effectLst/>
                <a:latin typeface="+mn-lt"/>
                <a:ea typeface="+mn-ea"/>
                <a:cs typeface="+mn-cs"/>
                <a:sym typeface="Wingdings" pitchFamily="2" charset="2"/>
              </a:rPr>
              <a:t> Plusaufgabe bzw. Minusaufgabe des Tages</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52</a:t>
            </a:fld>
            <a:endParaRPr lang="de-DE"/>
          </a:p>
        </p:txBody>
      </p:sp>
    </p:spTree>
    <p:extLst>
      <p:ext uri="{BB962C8B-B14F-4D97-AF65-F5344CB8AC3E}">
        <p14:creationId xmlns:p14="http://schemas.microsoft.com/office/powerpoint/2010/main" val="1485806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chemeClr val="bg1">
                    <a:lumMod val="65000"/>
                  </a:schemeClr>
                </a:solidFill>
                <a:latin typeface="Arial" panose="020B0604020202020204" pitchFamily="34" charset="0"/>
                <a:cs typeface="Arial" panose="020B0604020202020204" pitchFamily="34" charset="0"/>
              </a:rPr>
              <a:t>Das ist nicht als Einbahnstraße vom Konkreten zum Abstrakten gemeint!</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53</a:t>
            </a:fld>
            <a:endParaRPr lang="de-DE"/>
          </a:p>
        </p:txBody>
      </p:sp>
    </p:spTree>
    <p:extLst>
      <p:ext uri="{BB962C8B-B14F-4D97-AF65-F5344CB8AC3E}">
        <p14:creationId xmlns:p14="http://schemas.microsoft.com/office/powerpoint/2010/main" val="88918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1856345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54</a:t>
            </a:fld>
            <a:endParaRPr lang="de-DE"/>
          </a:p>
        </p:txBody>
      </p:sp>
    </p:spTree>
    <p:extLst>
      <p:ext uri="{BB962C8B-B14F-4D97-AF65-F5344CB8AC3E}">
        <p14:creationId xmlns:p14="http://schemas.microsoft.com/office/powerpoint/2010/main" val="733554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55</a:t>
            </a:fld>
            <a:endParaRPr lang="de-DE"/>
          </a:p>
        </p:txBody>
      </p:sp>
    </p:spTree>
    <p:extLst>
      <p:ext uri="{BB962C8B-B14F-4D97-AF65-F5344CB8AC3E}">
        <p14:creationId xmlns:p14="http://schemas.microsoft.com/office/powerpoint/2010/main" val="13830778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Als dritte Komponente des Operationsverständnisses ist die Nutzung von Aufgabenbeziehungen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 </a:t>
            </a:r>
          </a:p>
          <a:p>
            <a:pPr>
              <a:spcBef>
                <a:spcPts val="400"/>
              </a:spcBef>
              <a:spcAft>
                <a:spcPct val="0"/>
              </a:spcAft>
            </a:pPr>
            <a:r>
              <a:rPr lang="de-DE" sz="2000" dirty="0"/>
              <a:t>Die Nutzung von Beziehungen </a:t>
            </a:r>
            <a:r>
              <a:rPr lang="de-DE" sz="2000" b="1" dirty="0"/>
              <a:t>zwischen Aufgaben</a:t>
            </a:r>
            <a:r>
              <a:rPr lang="de-DE" sz="2000" dirty="0"/>
              <a:t> sowie </a:t>
            </a:r>
            <a:r>
              <a:rPr lang="de-DE" sz="2000" b="1" dirty="0"/>
              <a:t>zwischen den Rechenoperationen </a:t>
            </a:r>
            <a:r>
              <a:rPr lang="de-DE" sz="2000" dirty="0"/>
              <a:t>ist</a:t>
            </a:r>
          </a:p>
          <a:p>
            <a:pPr marL="342900" lvl="0" indent="-342900">
              <a:lnSpc>
                <a:spcPct val="114000"/>
              </a:lnSpc>
              <a:spcBef>
                <a:spcPts val="600"/>
              </a:spcBef>
              <a:buClr>
                <a:srgbClr val="327A86"/>
              </a:buClr>
              <a:buFont typeface="Wingdings" pitchFamily="2" charset="2"/>
              <a:buChar char="§"/>
            </a:pPr>
            <a:r>
              <a:rPr lang="de-DE" dirty="0"/>
              <a:t>von besonderer Bedeutung für die Entwicklung eines tragfähigen Operationsverständnisses </a:t>
            </a:r>
          </a:p>
          <a:p>
            <a:pPr marL="342900" lvl="0" indent="-342900">
              <a:lnSpc>
                <a:spcPct val="114000"/>
              </a:lnSpc>
              <a:spcBef>
                <a:spcPts val="600"/>
              </a:spcBef>
              <a:buClr>
                <a:srgbClr val="327A86"/>
              </a:buClr>
              <a:buFont typeface="Wingdings" pitchFamily="2" charset="2"/>
              <a:buChar char="§"/>
            </a:pPr>
            <a:r>
              <a:rPr lang="de-DE" dirty="0"/>
              <a:t>und eine zentrale Voraussetzung für die Entwicklung und Nutzung flexibler Rechenstrategien.</a:t>
            </a:r>
          </a:p>
          <a:p>
            <a:pPr>
              <a:spcBef>
                <a:spcPts val="400"/>
              </a:spcBef>
              <a:spcAft>
                <a:spcPct val="0"/>
              </a:spcAft>
            </a:pPr>
            <a:endParaRPr lang="de-DE" altLang="de-DE" sz="2000" dirty="0">
              <a:ea typeface="Calibri"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56</a:t>
            </a:fld>
            <a:endParaRPr lang="de-DE"/>
          </a:p>
        </p:txBody>
      </p:sp>
    </p:spTree>
    <p:extLst>
      <p:ext uri="{BB962C8B-B14F-4D97-AF65-F5344CB8AC3E}">
        <p14:creationId xmlns:p14="http://schemas.microsoft.com/office/powerpoint/2010/main" val="27086236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57</a:t>
            </a:fld>
            <a:endParaRPr lang="de-DE"/>
          </a:p>
        </p:txBody>
      </p:sp>
    </p:spTree>
    <p:extLst>
      <p:ext uri="{BB962C8B-B14F-4D97-AF65-F5344CB8AC3E}">
        <p14:creationId xmlns:p14="http://schemas.microsoft.com/office/powerpoint/2010/main" val="28073067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58</a:t>
            </a:fld>
            <a:endParaRPr lang="de-DE"/>
          </a:p>
        </p:txBody>
      </p:sp>
    </p:spTree>
    <p:extLst>
      <p:ext uri="{BB962C8B-B14F-4D97-AF65-F5344CB8AC3E}">
        <p14:creationId xmlns:p14="http://schemas.microsoft.com/office/powerpoint/2010/main" val="1805404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Zum Rechnen allgemein und insbesondere zum Erlernen des schnellen Kopfrechnens ist es wichtig, Beziehungen zwischen Aufgaben herzustellen bzw. zu sehen, um die Ergebnisse bereits beherrschter Aufgaben zur Berechnung anderer Aufgaben zu nutzen. Dabei spielen Rechengesetze der elementaren Arithmetik eine besondere Rolle (vgl. hier am Beispiel der Subtraktion). Die Lernenden können diese verwenden, ohne die Gesetze in der allgemeinen Formulierung kennen zu müssen. Zum anderen geht es aber auch darum, Addition und Subtraktion als inverse Operation herzustellen.</a:t>
            </a:r>
            <a:endParaRPr lang="de-DE" dirty="0">
              <a:effectLst/>
            </a:endParaRPr>
          </a:p>
          <a:p>
            <a:endParaRPr lang="de-DE" dirty="0"/>
          </a:p>
          <a:p>
            <a:r>
              <a:rPr lang="de-DE" dirty="0"/>
              <a:t>Insbesondere für das verständige Erlernen des kleinen 1 – 1 sind diese Beziehungen von besonderer Bedeutung. Das wird in dem entsprechenden Modul 4 „Nicht-zählendes Rechnen: 1 + 1 und 1 – 1“ daher genauer thematisiert und in diesem Modul nur kurz angerissen.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Dazu sei noch einmal kurz an die für die Subtraktion geltenden Rechengesetze und ihre Beziehung zur Addition erinnert.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59</a:t>
            </a:fld>
            <a:endParaRPr lang="de-DE"/>
          </a:p>
        </p:txBody>
      </p:sp>
    </p:spTree>
    <p:extLst>
      <p:ext uri="{BB962C8B-B14F-4D97-AF65-F5344CB8AC3E}">
        <p14:creationId xmlns:p14="http://schemas.microsoft.com/office/powerpoint/2010/main" val="1066582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60</a:t>
            </a:fld>
            <a:endParaRPr lang="de-DE"/>
          </a:p>
        </p:txBody>
      </p:sp>
    </p:spTree>
    <p:extLst>
      <p:ext uri="{BB962C8B-B14F-4D97-AF65-F5344CB8AC3E}">
        <p14:creationId xmlns:p14="http://schemas.microsoft.com/office/powerpoint/2010/main" val="25952583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61</a:t>
            </a:fld>
            <a:endParaRPr lang="de-DE"/>
          </a:p>
        </p:txBody>
      </p:sp>
    </p:spTree>
    <p:extLst>
      <p:ext uri="{BB962C8B-B14F-4D97-AF65-F5344CB8AC3E}">
        <p14:creationId xmlns:p14="http://schemas.microsoft.com/office/powerpoint/2010/main" val="1877516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66</a:t>
            </a:fld>
            <a:endParaRPr lang="de-DE"/>
          </a:p>
        </p:txBody>
      </p:sp>
    </p:spTree>
    <p:extLst>
      <p:ext uri="{BB962C8B-B14F-4D97-AF65-F5344CB8AC3E}">
        <p14:creationId xmlns:p14="http://schemas.microsoft.com/office/powerpoint/2010/main" val="3915964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67</a:t>
            </a:fld>
            <a:endParaRPr lang="de-DE"/>
          </a:p>
        </p:txBody>
      </p:sp>
    </p:spTree>
    <p:extLst>
      <p:ext uri="{BB962C8B-B14F-4D97-AF65-F5344CB8AC3E}">
        <p14:creationId xmlns:p14="http://schemas.microsoft.com/office/powerpoint/2010/main" val="3163278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1093092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68</a:t>
            </a:fld>
            <a:endParaRPr lang="de-DE"/>
          </a:p>
        </p:txBody>
      </p:sp>
    </p:spTree>
    <p:extLst>
      <p:ext uri="{BB962C8B-B14F-4D97-AF65-F5344CB8AC3E}">
        <p14:creationId xmlns:p14="http://schemas.microsoft.com/office/powerpoint/2010/main" val="366853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Alternativ kann die Plusaufgabe des Tages eingesetzt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70</a:t>
            </a:fld>
            <a:endParaRPr lang="de-DE"/>
          </a:p>
        </p:txBody>
      </p:sp>
    </p:spTree>
    <p:extLst>
      <p:ext uri="{BB962C8B-B14F-4D97-AF65-F5344CB8AC3E}">
        <p14:creationId xmlns:p14="http://schemas.microsoft.com/office/powerpoint/2010/main" val="42588861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Erproben Sie bitte bis zur nächsten Veranstaltung das Format</a:t>
            </a:r>
            <a:r>
              <a:rPr lang="de-DE" baseline="0" dirty="0"/>
              <a:t> „Minus-Duos“ in</a:t>
            </a:r>
            <a:r>
              <a:rPr lang="de-DE" dirty="0"/>
              <a:t> Ihrer Lerngruppe / mit einzelnen Kindern. Beobachten Sie (typische) Fehler/Schwierigkeiten</a:t>
            </a:r>
            <a:r>
              <a:rPr lang="de-DE" baseline="0" dirty="0"/>
              <a:t> </a:t>
            </a:r>
            <a:r>
              <a:rPr lang="de-DE" dirty="0"/>
              <a:t>und leiten Sie wichtige Erkenntnisse für die Weiterarbeit im Unterricht</a:t>
            </a:r>
            <a:r>
              <a:rPr lang="de-DE" baseline="0" dirty="0"/>
              <a:t> </a:t>
            </a:r>
            <a:r>
              <a:rPr lang="de-DE" dirty="0"/>
              <a:t>daraus ab. Es wäre schön, wenn Sie beim nächsten Treffen einige Materialien, wie Kinderdokumente, konkrete Ideen zur Umsetzung etc. mitbringen. </a:t>
            </a:r>
          </a:p>
          <a:p>
            <a:r>
              <a:rPr lang="de-DE" dirty="0"/>
              <a:t>Notieren Sie einzelne Stichpunkte</a:t>
            </a:r>
            <a:r>
              <a:rPr lang="de-DE" baseline="0" dirty="0"/>
              <a:t> zu Durchführung, Beobachtung, Diagnose und Fördermöglichkeiten* auf dem Arbeitsblatt „ERPROBUNGSAUFGABE Minus-Duos“ (zu finden im Teilnehmenden-Material oder auf der digitalen Pinnwand).</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mn-lt"/>
              <a:ea typeface="+mn-ea"/>
              <a:cs typeface="+mn-cs"/>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*Erkenntnisse für die Weiterarbeit im Unterricht</a:t>
            </a:r>
            <a:r>
              <a:rPr lang="de-DE" sz="1200" b="0" kern="1200" baseline="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Wie begegnen Sie diesen Schwierigkeiten? Wie unterstützen Sie einzelne Kinder/ die Lerngruppe weiter beim Aufbau eines tragfähigeren Operationsverständnisses?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71</a:t>
            </a:fld>
            <a:endParaRPr lang="de-DE"/>
          </a:p>
        </p:txBody>
      </p:sp>
    </p:spTree>
    <p:extLst>
      <p:ext uri="{BB962C8B-B14F-4D97-AF65-F5344CB8AC3E}">
        <p14:creationId xmlns:p14="http://schemas.microsoft.com/office/powerpoint/2010/main" val="3537543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Erproben Sie bitte bis zur nächsten Veranstaltung das Format</a:t>
            </a:r>
            <a:r>
              <a:rPr lang="de-DE" baseline="0" dirty="0"/>
              <a:t> „Die Minusaufgabe bzw. Plusaufgabe des Tages“ in</a:t>
            </a:r>
            <a:r>
              <a:rPr lang="de-DE" dirty="0"/>
              <a:t> Ihrer Lerngruppe / mit einzelnen Kindern. Beobachten Sie (typische) Fehler/Schwierigkeiten</a:t>
            </a:r>
            <a:r>
              <a:rPr lang="de-DE" baseline="0" dirty="0"/>
              <a:t> </a:t>
            </a:r>
            <a:r>
              <a:rPr lang="de-DE" dirty="0"/>
              <a:t>und leiten Sie wichtige Erkenntnisse für die Weiterarbeit im Unterricht</a:t>
            </a:r>
            <a:r>
              <a:rPr lang="de-DE" baseline="0" dirty="0"/>
              <a:t> </a:t>
            </a:r>
            <a:r>
              <a:rPr lang="de-DE" dirty="0"/>
              <a:t>daraus ab. Es wäre schön, wenn Sie beim nächsten Treffen einige Materialien, wie Kinderdokumente, konkrete Ideen zur Umsetzung etc. mitbringen. </a:t>
            </a:r>
          </a:p>
          <a:p>
            <a:r>
              <a:rPr lang="de-DE" dirty="0"/>
              <a:t>Notieren Sie einzelne Stichpunkte</a:t>
            </a:r>
            <a:r>
              <a:rPr lang="de-DE" baseline="0" dirty="0"/>
              <a:t> zu Durchführung, Beobachtung, Diagnose und Fördermöglichkeiten* auf dem Arbeitsblatt „ERPROBUNGSAUFGABE Minusaufgabe bzw. Plusaufgabe des Tages“ (zu finden im Teilnehmenden-Material oder auf der digitalen Pinnwand).</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kern="1200" baseline="0" dirty="0">
              <a:solidFill>
                <a:schemeClr val="tx1"/>
              </a:solidFill>
              <a:effectLst/>
              <a:latin typeface="+mn-lt"/>
              <a:ea typeface="+mn-ea"/>
              <a:cs typeface="+mn-cs"/>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*Erkenntnisse für die Weiterarbeit im Unterricht</a:t>
            </a:r>
            <a:r>
              <a:rPr lang="de-DE" sz="1200" b="0" kern="1200" baseline="0" dirty="0">
                <a:solidFill>
                  <a:schemeClr val="tx1"/>
                </a:solidFill>
                <a:effectLst/>
                <a:latin typeface="+mn-lt"/>
                <a:ea typeface="+mn-ea"/>
                <a:cs typeface="+mn-cs"/>
              </a:rPr>
              <a:t>: </a:t>
            </a:r>
            <a:r>
              <a:rPr lang="de-DE" sz="1200" i="1" kern="1200" dirty="0">
                <a:solidFill>
                  <a:schemeClr val="tx1"/>
                </a:solidFill>
                <a:effectLst/>
                <a:latin typeface="+mn-lt"/>
                <a:ea typeface="+mn-ea"/>
                <a:cs typeface="+mn-cs"/>
              </a:rPr>
              <a:t>Wie begegnen Sie diesen Schwierigkeiten? Wie unterstützen Sie einzelne Kinder/ die Lerngruppe weiter beim Aufbau eines tragfähigeren Operationsverständnisses?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i="1" kern="1200" dirty="0">
              <a:solidFill>
                <a:schemeClr val="tx1"/>
              </a:solidFill>
              <a:effectLst/>
              <a:latin typeface="+mn-lt"/>
              <a:ea typeface="+mn-ea"/>
              <a:cs typeface="+mn-cs"/>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72</a:t>
            </a:fld>
            <a:endParaRPr lang="de-DE"/>
          </a:p>
        </p:txBody>
      </p:sp>
    </p:spTree>
    <p:extLst>
      <p:ext uri="{BB962C8B-B14F-4D97-AF65-F5344CB8AC3E}">
        <p14:creationId xmlns:p14="http://schemas.microsoft.com/office/powerpoint/2010/main" val="2782120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76</a:t>
            </a:fld>
            <a:endParaRPr lang="de-DE"/>
          </a:p>
        </p:txBody>
      </p:sp>
    </p:spTree>
    <p:extLst>
      <p:ext uri="{BB962C8B-B14F-4D97-AF65-F5344CB8AC3E}">
        <p14:creationId xmlns:p14="http://schemas.microsoft.com/office/powerpoint/2010/main" val="4137965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77</a:t>
            </a:fld>
            <a:endParaRPr lang="de-DE"/>
          </a:p>
        </p:txBody>
      </p:sp>
    </p:spTree>
    <p:extLst>
      <p:ext uri="{BB962C8B-B14F-4D97-AF65-F5344CB8AC3E}">
        <p14:creationId xmlns:p14="http://schemas.microsoft.com/office/powerpoint/2010/main" val="3914422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360317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Die </a:t>
            </a:r>
            <a:r>
              <a:rPr lang="de-DE" baseline="0"/>
              <a:t>Arbeitsaufträge zur Planung und Durchführung sowie das Arbeitsblatt zur Ergebnissicherung werden als Erinnerung und Anknüpfung an die letzte Veranstaltung gezeigt.</a:t>
            </a:r>
            <a:endParaRPr lang="de-DE"/>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93892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862595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984813AC-E50B-224B-B5D6-7E95EE7740A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1179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9999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364793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 name="Grafik 2">
            <a:extLst>
              <a:ext uri="{FF2B5EF4-FFF2-40B4-BE49-F238E27FC236}">
                <a16:creationId xmlns:a16="http://schemas.microsoft.com/office/drawing/2014/main" id="{E7737460-B91D-5C42-89F7-0945271E58D3}"/>
              </a:ext>
            </a:extLst>
          </p:cNvPr>
          <p:cNvPicPr>
            <a:picLocks noChangeAspect="1"/>
          </p:cNvPicPr>
          <p:nvPr userDrawn="1"/>
        </p:nvPicPr>
        <p:blipFill>
          <a:blip r:embed="rId3"/>
          <a:stretch>
            <a:fillRect/>
          </a:stretch>
        </p:blipFill>
        <p:spPr>
          <a:xfrm>
            <a:off x="579600" y="1260000"/>
            <a:ext cx="997412" cy="720000"/>
          </a:xfrm>
          <a:prstGeom prst="rect">
            <a:avLst/>
          </a:prstGeom>
        </p:spPr>
      </p:pic>
    </p:spTree>
    <p:extLst>
      <p:ext uri="{BB962C8B-B14F-4D97-AF65-F5344CB8AC3E}">
        <p14:creationId xmlns:p14="http://schemas.microsoft.com/office/powerpoint/2010/main" val="5356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31293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785211"/>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845745"/>
            <a:ext cx="7105899" cy="1321693"/>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953534"/>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1737906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3298118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Juni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50194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Aktivität Gruppenarbeit_ohne Linie">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2522601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81739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rotWithShape="1">
          <a:blip r:embed="rId2"/>
          <a:srcRect l="8630" r="6956"/>
          <a:stretch/>
        </p:blipFill>
        <p:spPr>
          <a:xfrm>
            <a:off x="0" y="1347370"/>
            <a:ext cx="91440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3"/>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4"/>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5"/>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6"/>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7"/>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CE62C441-6814-8D4A-87B9-F4E498201908}"/>
              </a:ext>
            </a:extLst>
          </p:cNvPr>
          <p:cNvPicPr>
            <a:picLocks noChangeAspect="1"/>
          </p:cNvPicPr>
          <p:nvPr userDrawn="1"/>
        </p:nvPicPr>
        <p:blipFill>
          <a:blip r:embed="rId8"/>
          <a:stretch>
            <a:fillRect/>
          </a:stretch>
        </p:blipFill>
        <p:spPr>
          <a:xfrm>
            <a:off x="187470" y="237721"/>
            <a:ext cx="2610654" cy="994776"/>
          </a:xfrm>
          <a:prstGeom prst="rect">
            <a:avLst/>
          </a:prstGeom>
        </p:spPr>
      </p:pic>
    </p:spTree>
    <p:extLst>
      <p:ext uri="{BB962C8B-B14F-4D97-AF65-F5344CB8AC3E}">
        <p14:creationId xmlns:p14="http://schemas.microsoft.com/office/powerpoint/2010/main" val="2927922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7223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6741"/>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BEOBACHTUNGSAUFTRAG</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8" y="3429000"/>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7"/>
            <a:ext cx="6438900" cy="165468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4168689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3182880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284653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4002855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2888913832"/>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2-9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Folien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2" name="Rechteck 1">
            <a:extLst>
              <a:ext uri="{FF2B5EF4-FFF2-40B4-BE49-F238E27FC236}">
                <a16:creationId xmlns:a16="http://schemas.microsoft.com/office/drawing/2014/main" id="{3A6C8FAA-1842-9145-C370-C82625AEE8F1}"/>
              </a:ext>
            </a:extLst>
          </p:cNvPr>
          <p:cNvSpPr/>
          <p:nvPr userDrawn="1"/>
        </p:nvSpPr>
        <p:spPr>
          <a:xfrm>
            <a:off x="5126178" y="57530"/>
            <a:ext cx="3871066"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3" name="Titel 1">
            <a:extLst>
              <a:ext uri="{FF2B5EF4-FFF2-40B4-BE49-F238E27FC236}">
                <a16:creationId xmlns:a16="http://schemas.microsoft.com/office/drawing/2014/main" id="{E04D36AF-F9F5-613E-E56B-CD214F962DAC}"/>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33" name="Rechteck 32">
            <a:extLst>
              <a:ext uri="{FF2B5EF4-FFF2-40B4-BE49-F238E27FC236}">
                <a16:creationId xmlns:a16="http://schemas.microsoft.com/office/drawing/2014/main" id="{F493171C-C1FA-3843-9EF8-58CEBCD0276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34" name="Datumsplatzhalter 18">
            <a:extLst>
              <a:ext uri="{FF2B5EF4-FFF2-40B4-BE49-F238E27FC236}">
                <a16:creationId xmlns:a16="http://schemas.microsoft.com/office/drawing/2014/main" id="{BBE99E6D-12A2-844D-9F54-5CE73042C7C9}"/>
              </a:ext>
            </a:extLst>
          </p:cNvPr>
          <p:cNvSpPr txBox="1">
            <a:spLocks/>
          </p:cNvSpPr>
          <p:nvPr userDrawn="1"/>
        </p:nvSpPr>
        <p:spPr>
          <a:xfrm>
            <a:off x="580260" y="6338729"/>
            <a:ext cx="2057400" cy="393256"/>
          </a:xfrm>
          <a:prstGeom prst="rect">
            <a:avLst/>
          </a:prstGeom>
        </p:spPr>
        <p:txBody>
          <a:bodyPr/>
          <a:lstStyle>
            <a:defPPr>
              <a:defRPr lang="en-US"/>
            </a:defPPr>
            <a:lvl1pPr marL="0" algn="l" defTabSz="457200" rtl="0" eaLnBrk="1" latinLnBrk="0" hangingPunct="1">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fld id="{83E8B304-68C6-0A40-8C78-B0FD56C6F37F}" type="datetime6">
              <a:rPr lang="de-DE" smtClean="0"/>
              <a:pPr>
                <a:lnSpc>
                  <a:spcPct val="150000"/>
                </a:lnSpc>
              </a:pPr>
              <a:t>Juni 24</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3752B7C-18A9-864D-BBCB-54A9F41B5594}" type="slidenum">
              <a:rPr lang="de-DE" smtClean="0"/>
              <a:pPr/>
              <a:t>‹Nr.›</a:t>
            </a:fld>
            <a:endParaRPr lang="de-DE" dirty="0"/>
          </a:p>
        </p:txBody>
      </p:sp>
      <p:sp>
        <p:nvSpPr>
          <p:cNvPr id="36" name="Datumsplatzhalter 18">
            <a:extLst>
              <a:ext uri="{FF2B5EF4-FFF2-40B4-BE49-F238E27FC236}">
                <a16:creationId xmlns:a16="http://schemas.microsoft.com/office/drawing/2014/main" id="{A5949F2A-89BD-4043-96A7-74A523A7FACA}"/>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39" name="Grafik 38">
            <a:extLst>
              <a:ext uri="{FF2B5EF4-FFF2-40B4-BE49-F238E27FC236}">
                <a16:creationId xmlns:a16="http://schemas.microsoft.com/office/drawing/2014/main" id="{D607B3BE-7031-7F4F-9831-1AC5A840BA53}"/>
              </a:ext>
            </a:extLst>
          </p:cNvPr>
          <p:cNvPicPr>
            <a:picLocks/>
          </p:cNvPicPr>
          <p:nvPr userDrawn="1"/>
        </p:nvPicPr>
        <p:blipFill>
          <a:blip r:embed="rId3"/>
          <a:stretch>
            <a:fillRect/>
          </a:stretch>
        </p:blipFill>
        <p:spPr>
          <a:xfrm>
            <a:off x="121429" y="260617"/>
            <a:ext cx="855317" cy="732691"/>
          </a:xfrm>
          <a:prstGeom prst="rect">
            <a:avLst/>
          </a:prstGeom>
        </p:spPr>
      </p:pic>
    </p:spTree>
    <p:extLst>
      <p:ext uri="{BB962C8B-B14F-4D97-AF65-F5344CB8AC3E}">
        <p14:creationId xmlns:p14="http://schemas.microsoft.com/office/powerpoint/2010/main" val="398701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49" r:id="rId1"/>
    <p:sldLayoutId id="2147483708" r:id="rId2"/>
    <p:sldLayoutId id="2147483709" r:id="rId3"/>
    <p:sldLayoutId id="2147483691" r:id="rId4"/>
    <p:sldLayoutId id="2147483689" r:id="rId5"/>
    <p:sldLayoutId id="2147483686" r:id="rId6"/>
    <p:sldLayoutId id="2147483688" r:id="rId7"/>
    <p:sldLayoutId id="2147483661" r:id="rId8"/>
    <p:sldLayoutId id="2147483696" r:id="rId9"/>
    <p:sldLayoutId id="2147483692" r:id="rId10"/>
    <p:sldLayoutId id="2147483693" r:id="rId11"/>
    <p:sldLayoutId id="2147483710" r:id="rId12"/>
    <p:sldLayoutId id="2147483694" r:id="rId13"/>
    <p:sldLayoutId id="2147483695" r:id="rId14"/>
    <p:sldLayoutId id="2147483699" r:id="rId15"/>
    <p:sldLayoutId id="2147483666" r:id="rId16"/>
    <p:sldLayoutId id="2147483669" r:id="rId17"/>
    <p:sldLayoutId id="2147483652" r:id="rId18"/>
    <p:sldLayoutId id="2147483668" r:id="rId19"/>
    <p:sldLayoutId id="2147483662" r:id="rId20"/>
    <p:sldLayoutId id="2147483697" r:id="rId21"/>
    <p:sldLayoutId id="2147483698" r:id="rId22"/>
    <p:sldLayoutId id="2147483701" r:id="rId23"/>
    <p:sldLayoutId id="2147483702" r:id="rId24"/>
    <p:sldLayoutId id="2147483704" r:id="rId25"/>
    <p:sldLayoutId id="2147483705" r:id="rId26"/>
    <p:sldLayoutId id="2147483706" r:id="rId27"/>
    <p:sldLayoutId id="2147483707" r:id="rId28"/>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1.jp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5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6.jpg"/></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67.jpe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3.xm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6.jpg"/><Relationship Id="rId5" Type="http://schemas.openxmlformats.org/officeDocument/2006/relationships/image" Target="../media/image57.jp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51.xml.rels><?xml version="1.0" encoding="UTF-8" standalone="yes"?>
<Relationships xmlns="http://schemas.openxmlformats.org/package/2006/relationships"><Relationship Id="rId13" Type="http://schemas.openxmlformats.org/officeDocument/2006/relationships/customXml" Target="../ink/ink2.xml"/><Relationship Id="rId26" Type="http://schemas.openxmlformats.org/officeDocument/2006/relationships/customXml" Target="../ink/ink4.xml"/><Relationship Id="rId3" Type="http://schemas.openxmlformats.org/officeDocument/2006/relationships/image" Target="../media/image81.jpg"/><Relationship Id="rId12" Type="http://schemas.openxmlformats.org/officeDocument/2006/relationships/image" Target="../media/image96.png"/><Relationship Id="rId25" Type="http://schemas.openxmlformats.org/officeDocument/2006/relationships/customXml" Target="../ink/ink3.xml"/><Relationship Id="rId2" Type="http://schemas.openxmlformats.org/officeDocument/2006/relationships/notesSlide" Target="../notesSlides/notesSlide47.xml"/><Relationship Id="rId1" Type="http://schemas.openxmlformats.org/officeDocument/2006/relationships/slideLayout" Target="../slideLayouts/slideLayout6.xml"/><Relationship Id="rId24" Type="http://schemas.openxmlformats.org/officeDocument/2006/relationships/image" Target="../media/image102.png"/><Relationship Id="rId28" Type="http://schemas.openxmlformats.org/officeDocument/2006/relationships/customXml" Target="../ink/ink6.xml"/><Relationship Id="rId4" Type="http://schemas.openxmlformats.org/officeDocument/2006/relationships/customXml" Target="../ink/ink1.xml"/><Relationship Id="rId27" Type="http://schemas.openxmlformats.org/officeDocument/2006/relationships/customXml" Target="../ink/ink5.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customXml" Target="../ink/ink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6.jp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56.jp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6.jpg"/></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s://pikas.dzlm.de/node/1587" TargetMode="External"/><Relationship Id="rId7" Type="http://schemas.openxmlformats.org/officeDocument/2006/relationships/hyperlink" Target="https://pikas.dzlm.de/node/1632"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hyperlink" Target="https://mahiko.dzlm.de/node/270" TargetMode="External"/><Relationship Id="rId5" Type="http://schemas.openxmlformats.org/officeDocument/2006/relationships/hyperlink" Target="https://mahiko.dzlm.de/node/544" TargetMode="External"/><Relationship Id="rId4" Type="http://schemas.openxmlformats.org/officeDocument/2006/relationships/hyperlink" Target="https://mahiko.dzlm.de/node/103"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lstStyle/>
          <a:p>
            <a:r>
              <a:rPr lang="de-DE" dirty="0"/>
              <a:t>Modul 2</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Aufbau eines tragfähigen Operationsverständnisses</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Arithmetische Basiskompetenzen sichern – Rechenschwierigkeiten vermeiden </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7843C-A926-A086-511E-5F3CF311AEEF}"/>
              </a:ext>
            </a:extLst>
          </p:cNvPr>
          <p:cNvSpPr>
            <a:spLocks noGrp="1"/>
          </p:cNvSpPr>
          <p:nvPr>
            <p:ph type="title"/>
          </p:nvPr>
        </p:nvSpPr>
        <p:spPr/>
        <p:txBody>
          <a:bodyPr/>
          <a:lstStyle/>
          <a:p>
            <a:r>
              <a:rPr lang="de-DE" dirty="0"/>
              <a:t>Reflexion des Erprobungsauftrags</a:t>
            </a:r>
          </a:p>
        </p:txBody>
      </p:sp>
      <p:sp>
        <p:nvSpPr>
          <p:cNvPr id="5" name="Datumsplatzhalter 4">
            <a:extLst>
              <a:ext uri="{FF2B5EF4-FFF2-40B4-BE49-F238E27FC236}">
                <a16:creationId xmlns:a16="http://schemas.microsoft.com/office/drawing/2014/main" id="{C8BFB350-3DE6-A2A3-44DA-B193F5827D7B}"/>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47F8041-3E4C-BD19-85F1-C27C44ADCDF5}"/>
              </a:ext>
            </a:extLst>
          </p:cNvPr>
          <p:cNvSpPr>
            <a:spLocks noGrp="1"/>
          </p:cNvSpPr>
          <p:nvPr>
            <p:ph type="sldNum" sz="quarter" idx="12"/>
          </p:nvPr>
        </p:nvSpPr>
        <p:spPr/>
        <p:txBody>
          <a:bodyPr/>
          <a:lstStyle/>
          <a:p>
            <a:fld id="{C3752B7C-18A9-864D-BBCB-54A9F41B5594}" type="slidenum">
              <a:rPr lang="de-DE" smtClean="0"/>
              <a:pPr/>
              <a:t>10</a:t>
            </a:fld>
            <a:endParaRPr lang="de-DE" dirty="0"/>
          </a:p>
        </p:txBody>
      </p:sp>
      <p:pic>
        <p:nvPicPr>
          <p:cNvPr id="16" name="Grafik 15">
            <a:extLst>
              <a:ext uri="{FF2B5EF4-FFF2-40B4-BE49-F238E27FC236}">
                <a16:creationId xmlns:a16="http://schemas.microsoft.com/office/drawing/2014/main" id="{E9238F87-E61A-A5A5-5549-CBFEAE5CAE37}"/>
              </a:ext>
            </a:extLst>
          </p:cNvPr>
          <p:cNvPicPr>
            <a:picLocks noChangeAspect="1"/>
          </p:cNvPicPr>
          <p:nvPr/>
        </p:nvPicPr>
        <p:blipFill rotWithShape="1">
          <a:blip r:embed="rId3"/>
          <a:srcRect l="4235" t="3970" r="5409" b="4528"/>
          <a:stretch/>
        </p:blipFill>
        <p:spPr>
          <a:xfrm>
            <a:off x="749300" y="1397001"/>
            <a:ext cx="3606800" cy="4292600"/>
          </a:xfrm>
          <a:prstGeom prst="rect">
            <a:avLst/>
          </a:prstGeom>
          <a:effectLst>
            <a:outerShdw blurRad="63500" sx="102000" sy="102000" algn="ctr" rotWithShape="0">
              <a:prstClr val="black">
                <a:alpha val="40000"/>
              </a:prstClr>
            </a:outerShdw>
          </a:effectLst>
        </p:spPr>
      </p:pic>
      <p:pic>
        <p:nvPicPr>
          <p:cNvPr id="1026" name="Picture 2"/>
          <p:cNvPicPr>
            <a:picLocks noChangeAspect="1" noChangeArrowheads="1"/>
          </p:cNvPicPr>
          <p:nvPr/>
        </p:nvPicPr>
        <p:blipFill>
          <a:blip r:embed="rId4"/>
          <a:srcRect/>
          <a:stretch/>
        </p:blipFill>
        <p:spPr bwMode="auto">
          <a:xfrm>
            <a:off x="3910415" y="2465387"/>
            <a:ext cx="4800000" cy="3600000"/>
          </a:xfrm>
          <a:prstGeom prst="rect">
            <a:avLst/>
          </a:prstGeom>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3635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B10105-8153-F9FC-87A3-EA11136196D2}"/>
              </a:ext>
            </a:extLst>
          </p:cNvPr>
          <p:cNvSpPr>
            <a:spLocks noGrp="1"/>
          </p:cNvSpPr>
          <p:nvPr>
            <p:ph type="title"/>
          </p:nvPr>
        </p:nvSpPr>
        <p:spPr/>
        <p:txBody>
          <a:bodyPr/>
          <a:lstStyle/>
          <a:p>
            <a:r>
              <a:rPr lang="de-DE" dirty="0"/>
              <a:t>Reflexion des Erprobungsauftrags</a:t>
            </a:r>
          </a:p>
        </p:txBody>
      </p:sp>
      <p:sp>
        <p:nvSpPr>
          <p:cNvPr id="4" name="Textplatzhalter 3">
            <a:extLst>
              <a:ext uri="{FF2B5EF4-FFF2-40B4-BE49-F238E27FC236}">
                <a16:creationId xmlns:a16="http://schemas.microsoft.com/office/drawing/2014/main" id="{8A76EE8B-B3FF-C727-51BC-0C8163E60074}"/>
              </a:ext>
            </a:extLst>
          </p:cNvPr>
          <p:cNvSpPr>
            <a:spLocks noGrp="1"/>
          </p:cNvSpPr>
          <p:nvPr>
            <p:ph type="body" sz="quarter" idx="14"/>
          </p:nvPr>
        </p:nvSpPr>
        <p:spPr>
          <a:xfrm>
            <a:off x="1763316" y="1660386"/>
            <a:ext cx="6438900" cy="4456209"/>
          </a:xfrm>
        </p:spPr>
        <p:txBody>
          <a:bodyPr>
            <a:normAutofit fontScale="92500" lnSpcReduction="20000"/>
          </a:bodyPr>
          <a:lstStyle/>
          <a:p>
            <a:pPr>
              <a:lnSpc>
                <a:spcPct val="114000"/>
              </a:lnSpc>
              <a:spcBef>
                <a:spcPts val="600"/>
              </a:spcBef>
            </a:pPr>
            <a:r>
              <a:rPr lang="de-DE" sz="1800" b="1" dirty="0"/>
              <a:t>Berichten Sie über die Durchführung der Aufgabe und Ihre Beobachtungen:</a:t>
            </a:r>
            <a:r>
              <a:rPr lang="de-DE" sz="1800" dirty="0"/>
              <a:t> </a:t>
            </a:r>
          </a:p>
          <a:p>
            <a:pPr marL="285750" indent="-285750">
              <a:lnSpc>
                <a:spcPct val="114000"/>
              </a:lnSpc>
              <a:spcBef>
                <a:spcPts val="600"/>
              </a:spcBef>
              <a:buFont typeface="Arial" panose="020B0604020202020204" pitchFamily="34" charset="0"/>
              <a:buChar char="•"/>
            </a:pPr>
            <a:r>
              <a:rPr lang="de-DE" sz="1800" dirty="0"/>
              <a:t>Welche grundsätzlichen Rückmeldungen haben Sie zur Durchführung der Erprobung?</a:t>
            </a:r>
          </a:p>
          <a:p>
            <a:pPr marL="285750" indent="-285750">
              <a:lnSpc>
                <a:spcPct val="114000"/>
              </a:lnSpc>
              <a:spcBef>
                <a:spcPts val="600"/>
              </a:spcBef>
              <a:buFont typeface="Arial" panose="020B0604020202020204" pitchFamily="34" charset="0"/>
              <a:buChar char="•"/>
            </a:pPr>
            <a:r>
              <a:rPr lang="de-DE" sz="1800" dirty="0"/>
              <a:t>Welche Beobachtungsaspekte haben Sie für Ihren Unterricht formuliert?</a:t>
            </a:r>
          </a:p>
          <a:p>
            <a:pPr marL="285750" indent="-285750">
              <a:lnSpc>
                <a:spcPct val="114000"/>
              </a:lnSpc>
              <a:spcBef>
                <a:spcPts val="600"/>
              </a:spcBef>
              <a:buFont typeface="Arial" panose="020B0604020202020204" pitchFamily="34" charset="0"/>
              <a:buChar char="•"/>
            </a:pPr>
            <a:r>
              <a:rPr lang="de-DE" sz="1800" dirty="0"/>
              <a:t>Welche Schwierigkeiten bei der Aufgabe „Zahlen unter der Lupe“ haben Sie bei einzelnen Kindern beobachtet?</a:t>
            </a:r>
          </a:p>
          <a:p>
            <a:pPr marL="285750" indent="-285750">
              <a:lnSpc>
                <a:spcPct val="114000"/>
              </a:lnSpc>
              <a:spcBef>
                <a:spcPts val="600"/>
              </a:spcBef>
              <a:buFont typeface="Arial" panose="020B0604020202020204" pitchFamily="34" charset="0"/>
              <a:buChar char="•"/>
            </a:pPr>
            <a:endParaRPr lang="de-DE" sz="700" dirty="0"/>
          </a:p>
          <a:p>
            <a:pPr>
              <a:lnSpc>
                <a:spcPct val="114000"/>
              </a:lnSpc>
              <a:spcBef>
                <a:spcPts val="600"/>
              </a:spcBef>
            </a:pPr>
            <a:r>
              <a:rPr lang="de-DE" sz="1800" b="1" dirty="0"/>
              <a:t>Tipps für die Praxis zu der durchgeführten Aufgabe und mögliche Diagnose- und Förderhinweise:</a:t>
            </a:r>
            <a:r>
              <a:rPr lang="de-DE" sz="1800" dirty="0"/>
              <a:t> </a:t>
            </a:r>
          </a:p>
          <a:p>
            <a:pPr marL="285750" indent="-285750">
              <a:lnSpc>
                <a:spcPct val="114000"/>
              </a:lnSpc>
              <a:spcBef>
                <a:spcPts val="600"/>
              </a:spcBef>
              <a:buFont typeface="Arial" panose="020B0604020202020204" pitchFamily="34" charset="0"/>
              <a:buChar char="•"/>
            </a:pPr>
            <a:r>
              <a:rPr lang="de-DE" sz="1800" dirty="0"/>
              <a:t>Welche Erkenntnisse ergeben sich für die Weiterarbeit mit diesen Kindern?</a:t>
            </a:r>
          </a:p>
          <a:p>
            <a:pPr marL="285750" indent="-285750">
              <a:lnSpc>
                <a:spcPct val="114000"/>
              </a:lnSpc>
              <a:spcBef>
                <a:spcPts val="600"/>
              </a:spcBef>
              <a:buFont typeface="Arial" panose="020B0604020202020204" pitchFamily="34" charset="0"/>
              <a:buChar char="•"/>
            </a:pPr>
            <a:r>
              <a:rPr lang="de-DE" sz="1800" dirty="0"/>
              <a:t>Welche Konsequenzen ziehen Sie daraus, um die Kinder beim Aufbau eines tragfähigen Zahlverständnisses weiter zu unterstützen? </a:t>
            </a:r>
          </a:p>
        </p:txBody>
      </p:sp>
      <p:sp>
        <p:nvSpPr>
          <p:cNvPr id="5" name="Datumsplatzhalter 4">
            <a:extLst>
              <a:ext uri="{FF2B5EF4-FFF2-40B4-BE49-F238E27FC236}">
                <a16:creationId xmlns:a16="http://schemas.microsoft.com/office/drawing/2014/main" id="{1D208A0F-DD84-F13F-49B8-EB9A57796056}"/>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4E08C7A-650F-2CBB-4138-18BA723273E6}"/>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Tree>
    <p:extLst>
      <p:ext uri="{BB962C8B-B14F-4D97-AF65-F5344CB8AC3E}">
        <p14:creationId xmlns:p14="http://schemas.microsoft.com/office/powerpoint/2010/main" val="2070332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b="1"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Tree>
    <p:extLst>
      <p:ext uri="{BB962C8B-B14F-4D97-AF65-F5344CB8AC3E}">
        <p14:creationId xmlns:p14="http://schemas.microsoft.com/office/powerpoint/2010/main" val="757448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3DFDC170-3F37-BD79-468B-391B08239AA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720A7690-2279-3F0B-4411-0A907FDF0684}"/>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5" name="Textplatzhalter 4">
            <a:extLst>
              <a:ext uri="{FF2B5EF4-FFF2-40B4-BE49-F238E27FC236}">
                <a16:creationId xmlns:a16="http://schemas.microsoft.com/office/drawing/2014/main" id="{F308F2D7-536E-187A-87E0-39DF00843101}"/>
              </a:ext>
            </a:extLst>
          </p:cNvPr>
          <p:cNvSpPr>
            <a:spLocks noGrp="1"/>
          </p:cNvSpPr>
          <p:nvPr>
            <p:ph type="body" sz="quarter" idx="13"/>
          </p:nvPr>
        </p:nvSpPr>
        <p:spPr/>
        <p:txBody>
          <a:bodyPr/>
          <a:lstStyle/>
          <a:p>
            <a:r>
              <a:rPr lang="de-DE" dirty="0"/>
              <a:t>HINWEISE ZU DEN FOLIEN 14-20</a:t>
            </a:r>
          </a:p>
        </p:txBody>
      </p:sp>
      <p:sp>
        <p:nvSpPr>
          <p:cNvPr id="6" name="Inhaltsplatzhalter 5">
            <a:extLst>
              <a:ext uri="{FF2B5EF4-FFF2-40B4-BE49-F238E27FC236}">
                <a16:creationId xmlns:a16="http://schemas.microsoft.com/office/drawing/2014/main" id="{55DA6395-68B6-DFEE-8031-BC5253979A57}"/>
              </a:ext>
            </a:extLst>
          </p:cNvPr>
          <p:cNvSpPr>
            <a:spLocks noGrp="1"/>
          </p:cNvSpPr>
          <p:nvPr>
            <p:ph idx="1"/>
          </p:nvPr>
        </p:nvSpPr>
        <p:spPr/>
        <p:txBody>
          <a:bodyPr>
            <a:normAutofit/>
          </a:bodyPr>
          <a:lstStyle/>
          <a:p>
            <a:r>
              <a:rPr lang="de-DE" sz="1500" dirty="0"/>
              <a:t>Folien 14-17: Die konkreten Kompetenzerwartungen des Lehrplans bzgl. des Aufbaus eines tragfähigen Operationsverständnisses werden aufgezeigt.</a:t>
            </a:r>
          </a:p>
          <a:p>
            <a:r>
              <a:rPr lang="de-DE" sz="1500" dirty="0"/>
              <a:t>Folien 18-20: In Anlehnung an diese Kompetenzerwartungen werden die zentralen Aspekte eines tragfähigen Operationsverständnisses abgeleitet und dessen Bedeutung für den langfristigen Lernprozess der Kinder beleuchtet.</a:t>
            </a:r>
          </a:p>
          <a:p>
            <a:r>
              <a:rPr lang="de-DE" sz="1500" dirty="0"/>
              <a:t>** Der Lehrplanbezug soll hierbei nicht ausführlich thematisiert werden, jedoch der Bezug als Ableitung der zentralen Aspekte hinzugezogen werden.</a:t>
            </a:r>
          </a:p>
          <a:p>
            <a:r>
              <a:rPr lang="de-DE" sz="1500" dirty="0"/>
              <a:t>Diese Ausführungen stellen den theoretischen Rahmen der praxisnahen Auseinandersetzung in den Punkten 3-5 dieser Präsentation dar.  </a:t>
            </a:r>
          </a:p>
        </p:txBody>
      </p:sp>
      <p:sp>
        <p:nvSpPr>
          <p:cNvPr id="7" name="Titel 8">
            <a:extLst>
              <a:ext uri="{FF2B5EF4-FFF2-40B4-BE49-F238E27FC236}">
                <a16:creationId xmlns:a16="http://schemas.microsoft.com/office/drawing/2014/main" id="{F9BEB5B0-64C9-9A5D-CE8C-C309A6CEF462}"/>
              </a:ext>
            </a:extLst>
          </p:cNvPr>
          <p:cNvSpPr>
            <a:spLocks noGrp="1"/>
          </p:cNvSpPr>
          <p:nvPr>
            <p:ph type="title"/>
          </p:nvPr>
        </p:nvSpPr>
        <p:spPr>
          <a:xfrm>
            <a:off x="1096424" y="382774"/>
            <a:ext cx="3143068" cy="603704"/>
          </a:xfrm>
        </p:spPr>
        <p:txBody>
          <a:bodyPr/>
          <a:lstStyle/>
          <a:p>
            <a:r>
              <a:rPr lang="de-DE" dirty="0"/>
              <a:t>Hintergrundinfos</a:t>
            </a:r>
          </a:p>
        </p:txBody>
      </p:sp>
    </p:spTree>
    <p:extLst>
      <p:ext uri="{BB962C8B-B14F-4D97-AF65-F5344CB8AC3E}">
        <p14:creationId xmlns:p14="http://schemas.microsoft.com/office/powerpoint/2010/main" val="3626016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a:xfrm>
            <a:off x="1096423" y="382774"/>
            <a:ext cx="7418927" cy="603704"/>
          </a:xfrm>
        </p:spPr>
        <p:txBody>
          <a:bodyPr>
            <a:noAutofit/>
          </a:bodyPr>
          <a:lstStyle/>
          <a:p>
            <a:r>
              <a:rPr lang="de-DE" dirty="0"/>
              <a:t>Bedeutung und Kompetenzerwartungen</a:t>
            </a:r>
          </a:p>
        </p:txBody>
      </p:sp>
      <p:sp>
        <p:nvSpPr>
          <p:cNvPr id="3" name="Textplatzhalter 2">
            <a:extLst>
              <a:ext uri="{FF2B5EF4-FFF2-40B4-BE49-F238E27FC236}">
                <a16:creationId xmlns:a16="http://schemas.microsoft.com/office/drawing/2014/main" id="{B5038C7D-970A-39FD-9821-21B77096EB78}"/>
              </a:ext>
            </a:extLst>
          </p:cNvPr>
          <p:cNvSpPr>
            <a:spLocks noGrp="1"/>
          </p:cNvSpPr>
          <p:nvPr>
            <p:ph type="body" sz="quarter" idx="13"/>
          </p:nvPr>
        </p:nvSpPr>
        <p:spPr>
          <a:xfrm>
            <a:off x="1096266" y="1194030"/>
            <a:ext cx="7419084" cy="445628"/>
          </a:xfrm>
        </p:spPr>
        <p:txBody>
          <a:bodyPr/>
          <a:lstStyle/>
          <a:p>
            <a:r>
              <a:rPr lang="de-DE" dirty="0"/>
              <a:t>ZAHLEN UND OPERATIONEN</a:t>
            </a:r>
          </a:p>
          <a:p>
            <a:r>
              <a:rPr lang="de-DE" dirty="0"/>
              <a:t> </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14</a:t>
            </a:fld>
            <a:endParaRPr lang="de-DE" dirty="0"/>
          </a:p>
        </p:txBody>
      </p:sp>
      <p:graphicFrame>
        <p:nvGraphicFramePr>
          <p:cNvPr id="9" name="Tabelle 8">
            <a:extLst>
              <a:ext uri="{FF2B5EF4-FFF2-40B4-BE49-F238E27FC236}">
                <a16:creationId xmlns:a16="http://schemas.microsoft.com/office/drawing/2014/main" id="{AECBBD16-7DAE-EB09-347F-D46BC9658133}"/>
              </a:ext>
            </a:extLst>
          </p:cNvPr>
          <p:cNvGraphicFramePr>
            <a:graphicFrameLocks noGrp="1"/>
          </p:cNvGraphicFramePr>
          <p:nvPr>
            <p:extLst>
              <p:ext uri="{D42A27DB-BD31-4B8C-83A1-F6EECF244321}">
                <p14:modId xmlns:p14="http://schemas.microsoft.com/office/powerpoint/2010/main" val="2769173871"/>
              </p:ext>
            </p:extLst>
          </p:nvPr>
        </p:nvGraphicFramePr>
        <p:xfrm>
          <a:off x="1130289" y="1823653"/>
          <a:ext cx="7144467" cy="3893125"/>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Operationsverständnis</a:t>
                      </a:r>
                    </a:p>
                  </a:txBody>
                  <a:tcPr>
                    <a:solidFill>
                      <a:schemeClr val="bg1">
                        <a:lumMod val="85000"/>
                      </a:schemeClr>
                    </a:solidFill>
                  </a:tcPr>
                </a:tc>
                <a:extLst>
                  <a:ext uri="{0D108BD9-81ED-4DB2-BD59-A6C34878D82A}">
                    <a16:rowId xmlns:a16="http://schemas.microsoft.com/office/drawing/2014/main" val="10000"/>
                  </a:ext>
                </a:extLst>
              </a:tr>
              <a:tr h="69478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Schuleingangsphase</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Hinzufügens, Vereinigens, Vergleichens und Additionsaufgaben einander zu,</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Abziehens, Ergänzens, Vergleichens und Subtraktionsaufgaben einander zu,</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Wiederholens, Zusammenfassens, Vergleichens und Multiplikationsaufgaben einander zu,</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ordnen Situationen des Aufteilens und Verteilens und Divisionsaufgaben einander zu.</a:t>
                      </a:r>
                    </a:p>
                  </a:txBody>
                  <a:tcPr/>
                </a:tc>
                <a:extLst>
                  <a:ext uri="{0D108BD9-81ED-4DB2-BD59-A6C34878D82A}">
                    <a16:rowId xmlns:a16="http://schemas.microsoft.com/office/drawing/2014/main" val="10002"/>
                  </a:ext>
                </a:extLst>
              </a:tr>
            </a:tbl>
          </a:graphicData>
        </a:graphic>
      </p:graphicFrame>
      <p:sp>
        <p:nvSpPr>
          <p:cNvPr id="8" name="Textfeld 7">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86)</a:t>
            </a:r>
          </a:p>
        </p:txBody>
      </p:sp>
    </p:spTree>
    <p:extLst>
      <p:ext uri="{BB962C8B-B14F-4D97-AF65-F5344CB8AC3E}">
        <p14:creationId xmlns:p14="http://schemas.microsoft.com/office/powerpoint/2010/main" val="319515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a:xfrm>
            <a:off x="1096423" y="382774"/>
            <a:ext cx="7418927" cy="603704"/>
          </a:xfrm>
        </p:spPr>
        <p:txBody>
          <a:bodyPr>
            <a:noAutofit/>
          </a:bodyPr>
          <a:lstStyle/>
          <a:p>
            <a:r>
              <a:rPr lang="de-DE" dirty="0"/>
              <a:t>Bedeutung und Kompetenzerwartungen</a:t>
            </a:r>
          </a:p>
        </p:txBody>
      </p:sp>
      <p:sp>
        <p:nvSpPr>
          <p:cNvPr id="3" name="Textplatzhalter 2">
            <a:extLst>
              <a:ext uri="{FF2B5EF4-FFF2-40B4-BE49-F238E27FC236}">
                <a16:creationId xmlns:a16="http://schemas.microsoft.com/office/drawing/2014/main" id="{B5038C7D-970A-39FD-9821-21B77096EB78}"/>
              </a:ext>
            </a:extLst>
          </p:cNvPr>
          <p:cNvSpPr>
            <a:spLocks noGrp="1"/>
          </p:cNvSpPr>
          <p:nvPr>
            <p:ph type="body" sz="quarter" idx="13"/>
          </p:nvPr>
        </p:nvSpPr>
        <p:spPr>
          <a:xfrm>
            <a:off x="1096266" y="1194030"/>
            <a:ext cx="7341564" cy="445628"/>
          </a:xfrm>
        </p:spPr>
        <p:txBody>
          <a:bodyPr/>
          <a:lstStyle/>
          <a:p>
            <a:r>
              <a:rPr lang="de-DE" dirty="0"/>
              <a:t>ZAHLEN UND OPERATIONEN</a:t>
            </a:r>
          </a:p>
          <a:p>
            <a:r>
              <a:rPr lang="de-DE" dirty="0"/>
              <a:t> </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15</a:t>
            </a:fld>
            <a:endParaRPr lang="de-DE" dirty="0"/>
          </a:p>
        </p:txBody>
      </p:sp>
      <p:graphicFrame>
        <p:nvGraphicFramePr>
          <p:cNvPr id="9" name="Tabelle 8">
            <a:extLst>
              <a:ext uri="{FF2B5EF4-FFF2-40B4-BE49-F238E27FC236}">
                <a16:creationId xmlns:a16="http://schemas.microsoft.com/office/drawing/2014/main" id="{AECBBD16-7DAE-EB09-347F-D46BC9658133}"/>
              </a:ext>
            </a:extLst>
          </p:cNvPr>
          <p:cNvGraphicFramePr>
            <a:graphicFrameLocks noGrp="1"/>
          </p:cNvGraphicFramePr>
          <p:nvPr>
            <p:extLst>
              <p:ext uri="{D42A27DB-BD31-4B8C-83A1-F6EECF244321}">
                <p14:modId xmlns:p14="http://schemas.microsoft.com/office/powerpoint/2010/main" val="4106137572"/>
              </p:ext>
            </p:extLst>
          </p:nvPr>
        </p:nvGraphicFramePr>
        <p:xfrm>
          <a:off x="1130289" y="1825200"/>
          <a:ext cx="7144467" cy="3920489"/>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Operationsverständnis</a:t>
                      </a:r>
                    </a:p>
                  </a:txBody>
                  <a:tcPr>
                    <a:solidFill>
                      <a:schemeClr val="bg1">
                        <a:lumMod val="85000"/>
                      </a:schemeClr>
                    </a:solidFill>
                  </a:tcPr>
                </a:tc>
                <a:extLst>
                  <a:ext uri="{0D108BD9-81ED-4DB2-BD59-A6C34878D82A}">
                    <a16:rowId xmlns:a16="http://schemas.microsoft.com/office/drawing/2014/main" val="10000"/>
                  </a:ext>
                </a:extLst>
              </a:tr>
              <a:tr h="712501">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Schuleingangsphase</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wechseln zwischen verschiedenen Darstellungsformen von Operationen (mit Material, bildlich, symbolisch und sprachlich),</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nutzen und beschreiben Rechengesetze an Beispielen </a:t>
                      </a:r>
                      <a:r>
                        <a:rPr kumimoji="0" lang="de-DE"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(Kommutativgesetz, Assoziativgesetz, Distributivgesetz, </a:t>
                      </a:r>
                      <a:r>
                        <a:rPr kumimoji="0" lang="de-DE" sz="16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Konstanzgesetz</a:t>
                      </a:r>
                      <a:r>
                        <a:rPr kumimoji="0" lang="de-DE"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endPar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nutzen und erklären die Zusammenhänge der Operationen untereinander,</a:t>
                      </a: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verwenden Fachbegriffe</a:t>
                      </a:r>
                    </a:p>
                    <a:p>
                      <a:pPr marL="457200" marR="0" lvl="1"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plus, minus, mal, geteilt (am Ende der Schuleingangsphase).</a:t>
                      </a:r>
                    </a:p>
                  </a:txBody>
                  <a:tcPr/>
                </a:tc>
                <a:extLst>
                  <a:ext uri="{0D108BD9-81ED-4DB2-BD59-A6C34878D82A}">
                    <a16:rowId xmlns:a16="http://schemas.microsoft.com/office/drawing/2014/main" val="10002"/>
                  </a:ext>
                </a:extLst>
              </a:tr>
            </a:tbl>
          </a:graphicData>
        </a:graphic>
      </p:graphicFrame>
      <p:sp>
        <p:nvSpPr>
          <p:cNvPr id="8" name="Textfeld 7">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86-87)</a:t>
            </a:r>
          </a:p>
        </p:txBody>
      </p:sp>
    </p:spTree>
    <p:extLst>
      <p:ext uri="{BB962C8B-B14F-4D97-AF65-F5344CB8AC3E}">
        <p14:creationId xmlns:p14="http://schemas.microsoft.com/office/powerpoint/2010/main" val="181054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sz="2800"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16</a:t>
            </a:fld>
            <a:endParaRPr lang="de-DE" dirty="0"/>
          </a:p>
        </p:txBody>
      </p:sp>
      <p:graphicFrame>
        <p:nvGraphicFramePr>
          <p:cNvPr id="9" name="Tabelle 8"/>
          <p:cNvGraphicFramePr>
            <a:graphicFrameLocks noGrp="1"/>
          </p:cNvGraphicFramePr>
          <p:nvPr>
            <p:extLst>
              <p:ext uri="{D42A27DB-BD31-4B8C-83A1-F6EECF244321}">
                <p14:modId xmlns:p14="http://schemas.microsoft.com/office/powerpoint/2010/main" val="966996819"/>
              </p:ext>
            </p:extLst>
          </p:nvPr>
        </p:nvGraphicFramePr>
        <p:xfrm>
          <a:off x="1130289" y="1825200"/>
          <a:ext cx="7144467" cy="3488274"/>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Darstellen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689383">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erklären Bedeutungen von Darstellungen.</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übertragen eine Darstellung in eine andere Darstellung, vergleichen und bewerten Darstellungen.</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setzen (eigene) analoge und digitale Darstellungen ein zur übersichtlichen Präsentation von Informationen und zur Verdeutlichung von mathematischen Beziehungen </a:t>
                      </a:r>
                    </a:p>
                  </a:txBody>
                  <a:tcPr/>
                </a:tc>
                <a:extLst>
                  <a:ext uri="{0D108BD9-81ED-4DB2-BD59-A6C34878D82A}">
                    <a16:rowId xmlns:a16="http://schemas.microsoft.com/office/drawing/2014/main" val="10002"/>
                  </a:ext>
                </a:extLst>
              </a:tr>
            </a:tbl>
          </a:graphicData>
        </a:graphic>
      </p:graphicFrame>
      <p:sp>
        <p:nvSpPr>
          <p:cNvPr id="10" name="Textfeld 9">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84-85)</a:t>
            </a:r>
          </a:p>
        </p:txBody>
      </p:sp>
      <p:sp>
        <p:nvSpPr>
          <p:cNvPr id="12"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DARSTELLEN</a:t>
            </a:r>
          </a:p>
        </p:txBody>
      </p:sp>
    </p:spTree>
    <p:extLst>
      <p:ext uri="{BB962C8B-B14F-4D97-AF65-F5344CB8AC3E}">
        <p14:creationId xmlns:p14="http://schemas.microsoft.com/office/powerpoint/2010/main" val="1209746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052D1-001C-494B-A435-707D8DB1C1DD}"/>
              </a:ext>
            </a:extLst>
          </p:cNvPr>
          <p:cNvSpPr>
            <a:spLocks noGrp="1"/>
          </p:cNvSpPr>
          <p:nvPr>
            <p:ph type="title"/>
          </p:nvPr>
        </p:nvSpPr>
        <p:spPr>
          <a:xfrm>
            <a:off x="1096423" y="382774"/>
            <a:ext cx="7539577" cy="603704"/>
          </a:xfrm>
        </p:spPr>
        <p:txBody>
          <a:bodyPr/>
          <a:lstStyle/>
          <a:p>
            <a:r>
              <a:rPr lang="de-DE" sz="2800" dirty="0"/>
              <a:t>Bedeutung und Kompetenzerwartungen</a:t>
            </a:r>
          </a:p>
        </p:txBody>
      </p:sp>
      <p:sp>
        <p:nvSpPr>
          <p:cNvPr id="5" name="Datumsplatzhalter 4">
            <a:extLst>
              <a:ext uri="{FF2B5EF4-FFF2-40B4-BE49-F238E27FC236}">
                <a16:creationId xmlns:a16="http://schemas.microsoft.com/office/drawing/2014/main" id="{2984F24D-47EC-47E8-9C0B-9322AB64987C}"/>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8EEEDC8A-FDF9-495F-92B6-8A9C1678BE15}"/>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9" name="Textplatzhalter 2">
            <a:extLst>
              <a:ext uri="{FF2B5EF4-FFF2-40B4-BE49-F238E27FC236}">
                <a16:creationId xmlns:a16="http://schemas.microsoft.com/office/drawing/2014/main" id="{52D9F249-53D0-E348-A7B2-7F72EE43E3F5}"/>
              </a:ext>
            </a:extLst>
          </p:cNvPr>
          <p:cNvSpPr>
            <a:spLocks noGrp="1"/>
          </p:cNvSpPr>
          <p:nvPr>
            <p:ph type="body" sz="quarter" idx="13"/>
          </p:nvPr>
        </p:nvSpPr>
        <p:spPr>
          <a:xfrm>
            <a:off x="1096266" y="1194030"/>
            <a:ext cx="7323834" cy="445628"/>
          </a:xfrm>
        </p:spPr>
        <p:txBody>
          <a:bodyPr/>
          <a:lstStyle/>
          <a:p>
            <a:r>
              <a:rPr lang="de-DE" dirty="0"/>
              <a:t>KOMMUNIZIEREN</a:t>
            </a:r>
          </a:p>
        </p:txBody>
      </p:sp>
      <p:graphicFrame>
        <p:nvGraphicFramePr>
          <p:cNvPr id="10" name="Tabelle 9"/>
          <p:cNvGraphicFramePr>
            <a:graphicFrameLocks noGrp="1"/>
          </p:cNvGraphicFramePr>
          <p:nvPr>
            <p:extLst>
              <p:ext uri="{D42A27DB-BD31-4B8C-83A1-F6EECF244321}">
                <p14:modId xmlns:p14="http://schemas.microsoft.com/office/powerpoint/2010/main" val="3232267349"/>
              </p:ext>
            </p:extLst>
          </p:nvPr>
        </p:nvGraphicFramePr>
        <p:xfrm>
          <a:off x="1130289" y="1823653"/>
          <a:ext cx="7144467" cy="3557180"/>
        </p:xfrm>
        <a:graphic>
          <a:graphicData uri="http://schemas.openxmlformats.org/drawingml/2006/table">
            <a:tbl>
              <a:tblPr firstRow="1" bandRow="1">
                <a:tableStyleId>{5940675A-B579-460E-94D1-54222C63F5DA}</a:tableStyleId>
              </a:tblPr>
              <a:tblGrid>
                <a:gridCol w="7144467">
                  <a:extLst>
                    <a:ext uri="{9D8B030D-6E8A-4147-A177-3AD203B41FA5}">
                      <a16:colId xmlns:a16="http://schemas.microsoft.com/office/drawing/2014/main" val="20000"/>
                    </a:ext>
                  </a:extLst>
                </a:gridCol>
              </a:tblGrid>
              <a:tr h="402558">
                <a:tc>
                  <a:txBody>
                    <a:bodyPr/>
                    <a:lstStyle/>
                    <a:p>
                      <a:r>
                        <a:rPr lang="de-DE" b="1" dirty="0">
                          <a:latin typeface="Arial" panose="020B0604020202020204" pitchFamily="34" charset="0"/>
                          <a:cs typeface="Arial" panose="020B0604020202020204" pitchFamily="34" charset="0"/>
                        </a:rPr>
                        <a:t>Kommunizieren</a:t>
                      </a:r>
                      <a:r>
                        <a:rPr lang="de-DE" b="1" baseline="0" dirty="0">
                          <a:latin typeface="Arial" panose="020B0604020202020204" pitchFamily="34" charset="0"/>
                          <a:cs typeface="Arial" panose="020B0604020202020204" pitchFamily="34" charset="0"/>
                        </a:rPr>
                        <a:t> </a:t>
                      </a:r>
                      <a:r>
                        <a:rPr lang="de-DE" b="0" baseline="0" dirty="0">
                          <a:latin typeface="Arial" panose="020B0604020202020204" pitchFamily="34" charset="0"/>
                          <a:cs typeface="Arial" panose="020B0604020202020204" pitchFamily="34" charset="0"/>
                        </a:rPr>
                        <a:t>(Kompetenzauswahl)</a:t>
                      </a:r>
                      <a:endParaRPr lang="de-DE" b="0" dirty="0">
                        <a:latin typeface="Arial" panose="020B0604020202020204" pitchFamily="34" charset="0"/>
                        <a:cs typeface="Arial" panose="020B0604020202020204" pitchFamily="34" charset="0"/>
                      </a:endParaRPr>
                    </a:p>
                  </a:txBody>
                  <a:tcPr>
                    <a:solidFill>
                      <a:schemeClr val="bg1">
                        <a:lumMod val="85000"/>
                      </a:schemeClr>
                    </a:solidFill>
                  </a:tcPr>
                </a:tc>
                <a:extLst>
                  <a:ext uri="{0D108BD9-81ED-4DB2-BD59-A6C34878D82A}">
                    <a16:rowId xmlns:a16="http://schemas.microsoft.com/office/drawing/2014/main" val="10000"/>
                  </a:ext>
                </a:extLst>
              </a:tr>
              <a:tr h="758289">
                <a:tc>
                  <a:txBody>
                    <a:bodyPr/>
                    <a:lstStyle/>
                    <a:p>
                      <a:pPr algn="l"/>
                      <a:r>
                        <a:rPr lang="de-DE" dirty="0">
                          <a:latin typeface="Arial" panose="020B0604020202020204" pitchFamily="34" charset="0"/>
                          <a:cs typeface="Arial" panose="020B0604020202020204" pitchFamily="34" charset="0"/>
                        </a:rPr>
                        <a:t>Kompetenzerwartungen</a:t>
                      </a:r>
                      <a:r>
                        <a:rPr lang="de-DE" baseline="0" dirty="0">
                          <a:latin typeface="Arial" panose="020B0604020202020204" pitchFamily="34" charset="0"/>
                          <a:cs typeface="Arial" panose="020B0604020202020204" pitchFamily="34" charset="0"/>
                        </a:rPr>
                        <a:t> am </a:t>
                      </a:r>
                      <a:r>
                        <a:rPr lang="de-DE" baseline="0" dirty="0">
                          <a:solidFill>
                            <a:schemeClr val="tx1"/>
                          </a:solidFill>
                          <a:latin typeface="Arial" panose="020B0604020202020204" pitchFamily="34" charset="0"/>
                          <a:cs typeface="Arial" panose="020B0604020202020204" pitchFamily="34" charset="0"/>
                        </a:rPr>
                        <a:t>Ende der Klasse 4</a:t>
                      </a:r>
                    </a:p>
                    <a:p>
                      <a:r>
                        <a:rPr lang="de-DE" b="0" baseline="0" dirty="0">
                          <a:latin typeface="Arial" panose="020B0604020202020204" pitchFamily="34" charset="0"/>
                          <a:cs typeface="Arial" panose="020B0604020202020204" pitchFamily="34" charset="0"/>
                        </a:rPr>
                        <a:t>Die </a:t>
                      </a:r>
                      <a:r>
                        <a:rPr lang="de-DE" baseline="0" dirty="0">
                          <a:latin typeface="Arial" panose="020B0604020202020204" pitchFamily="34" charset="0"/>
                          <a:cs typeface="Arial" panose="020B0604020202020204" pitchFamily="34" charset="0"/>
                        </a:rPr>
                        <a:t>Schülerinnen und Schüler</a:t>
                      </a:r>
                      <a:endParaRPr lang="de-DE"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396333">
                <a:tc>
                  <a:txBody>
                    <a:bodyPr/>
                    <a:lstStyle/>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beschreiben Beziehungen und Gesetzmäßigkeiten anhand von Beispielen.</a:t>
                      </a:r>
                    </a:p>
                    <a:p>
                      <a:pPr marL="285750" marR="0" lvl="0" indent="-2857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erläutern eigene Vorgehensweisen und Ideen verständlich. </a:t>
                      </a:r>
                    </a:p>
                  </a:txBody>
                  <a:tcPr/>
                </a:tc>
                <a:extLst>
                  <a:ext uri="{0D108BD9-81ED-4DB2-BD59-A6C34878D82A}">
                    <a16:rowId xmlns:a16="http://schemas.microsoft.com/office/drawing/2014/main" val="10002"/>
                  </a:ext>
                </a:extLst>
              </a:tr>
            </a:tbl>
          </a:graphicData>
        </a:graphic>
      </p:graphicFrame>
      <p:sp>
        <p:nvSpPr>
          <p:cNvPr id="11" name="Textfeld 10">
            <a:extLst>
              <a:ext uri="{FF2B5EF4-FFF2-40B4-BE49-F238E27FC236}">
                <a16:creationId xmlns:a16="http://schemas.microsoft.com/office/drawing/2014/main" id="{8A14D70C-B396-4230-BA38-FB74A99EEE5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 S. 83-84)</a:t>
            </a:r>
          </a:p>
        </p:txBody>
      </p:sp>
    </p:spTree>
    <p:extLst>
      <p:ext uri="{BB962C8B-B14F-4D97-AF65-F5344CB8AC3E}">
        <p14:creationId xmlns:p14="http://schemas.microsoft.com/office/powerpoint/2010/main" val="390421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5AA1AE36-4DF3-4019-8568-2B079EC8CA2E}"/>
              </a:ext>
            </a:extLst>
          </p:cNvPr>
          <p:cNvSpPr>
            <a:spLocks noGrp="1"/>
          </p:cNvSpPr>
          <p:nvPr>
            <p:ph idx="1"/>
          </p:nvPr>
        </p:nvSpPr>
        <p:spPr>
          <a:xfrm>
            <a:off x="1181667" y="1919619"/>
            <a:ext cx="7818664" cy="3774296"/>
          </a:xfrm>
        </p:spPr>
        <p:txBody>
          <a:bodyPr/>
          <a:lstStyle/>
          <a:p>
            <a:pPr marL="0" indent="0">
              <a:buNone/>
            </a:pPr>
            <a:r>
              <a:rPr lang="de-DE" dirty="0"/>
              <a:t> Die drei Aspekte </a:t>
            </a:r>
          </a:p>
          <a:p>
            <a:r>
              <a:rPr lang="de-DE" dirty="0"/>
              <a:t>Grundvorstellungen besitzen</a:t>
            </a:r>
          </a:p>
          <a:p>
            <a:r>
              <a:rPr lang="de-DE" dirty="0"/>
              <a:t>Darstellungen vernetzen</a:t>
            </a:r>
          </a:p>
          <a:p>
            <a:r>
              <a:rPr lang="de-DE" dirty="0"/>
              <a:t>Aufgabenbeziehungen nutzen </a:t>
            </a:r>
          </a:p>
          <a:p>
            <a:pPr marL="0" indent="0" algn="ctr">
              <a:buNone/>
            </a:pPr>
            <a:endParaRPr lang="de-DE" dirty="0"/>
          </a:p>
          <a:p>
            <a:pPr marL="0" indent="0">
              <a:buNone/>
            </a:pPr>
            <a:endParaRPr lang="de-DE" dirty="0"/>
          </a:p>
          <a:p>
            <a:pPr marL="0" indent="0">
              <a:buNone/>
            </a:pPr>
            <a:r>
              <a:rPr lang="de-DE" dirty="0"/>
              <a:t>bilden die Grundlagen für das Verständnis von Rechenoperationen und sind eine wichtige Voraussetzung für sicheres und flexibles Rechnen.</a:t>
            </a:r>
          </a:p>
        </p:txBody>
      </p:sp>
      <p:sp>
        <p:nvSpPr>
          <p:cNvPr id="5" name="Datumsplatzhalter 4">
            <a:extLst>
              <a:ext uri="{FF2B5EF4-FFF2-40B4-BE49-F238E27FC236}">
                <a16:creationId xmlns:a16="http://schemas.microsoft.com/office/drawing/2014/main" id="{F08204B1-EF0E-440E-8498-99402E09713B}"/>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18FF93-E054-4681-ACF1-410E18D988BE}"/>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8" name="Textplatzhalter 2">
            <a:extLst>
              <a:ext uri="{FF2B5EF4-FFF2-40B4-BE49-F238E27FC236}">
                <a16:creationId xmlns:a16="http://schemas.microsoft.com/office/drawing/2014/main" id="{9440A8BB-6CF4-475A-A7CA-9077CBF88A41}"/>
              </a:ext>
            </a:extLst>
          </p:cNvPr>
          <p:cNvSpPr>
            <a:spLocks noGrp="1"/>
          </p:cNvSpPr>
          <p:nvPr>
            <p:ph type="body" sz="quarter" idx="13"/>
          </p:nvPr>
        </p:nvSpPr>
        <p:spPr>
          <a:xfrm>
            <a:off x="1101263" y="1185664"/>
            <a:ext cx="7803746" cy="445628"/>
          </a:xfrm>
        </p:spPr>
        <p:txBody>
          <a:bodyPr/>
          <a:lstStyle/>
          <a:p>
            <a:r>
              <a:rPr lang="de-DE" dirty="0"/>
              <a:t>WAS IST EIN TRAGFÄHIGES OPERATIONSVERSTÄNDNIS? </a:t>
            </a:r>
          </a:p>
        </p:txBody>
      </p:sp>
      <p:sp>
        <p:nvSpPr>
          <p:cNvPr id="9" name="Titel 1">
            <a:extLst>
              <a:ext uri="{FF2B5EF4-FFF2-40B4-BE49-F238E27FC236}">
                <a16:creationId xmlns:a16="http://schemas.microsoft.com/office/drawing/2014/main" id="{4158F61A-BF71-647B-7CB8-72B804120426}"/>
              </a:ext>
            </a:extLst>
          </p:cNvPr>
          <p:cNvSpPr>
            <a:spLocks noGrp="1"/>
          </p:cNvSpPr>
          <p:nvPr>
            <p:ph type="title"/>
          </p:nvPr>
        </p:nvSpPr>
        <p:spPr>
          <a:xfrm>
            <a:off x="1096422" y="382774"/>
            <a:ext cx="7903909" cy="603704"/>
          </a:xfrm>
        </p:spPr>
        <p:txBody>
          <a:bodyPr>
            <a:noAutofit/>
          </a:bodyPr>
          <a:lstStyle/>
          <a:p>
            <a:r>
              <a:rPr lang="de-DE" dirty="0"/>
              <a:t>Bedeutung und Kompetenzerwartungen</a:t>
            </a:r>
          </a:p>
        </p:txBody>
      </p:sp>
      <p:grpSp>
        <p:nvGrpSpPr>
          <p:cNvPr id="22" name="Gruppieren 21">
            <a:extLst>
              <a:ext uri="{FF2B5EF4-FFF2-40B4-BE49-F238E27FC236}">
                <a16:creationId xmlns:a16="http://schemas.microsoft.com/office/drawing/2014/main" id="{73D89D54-E9E1-4BB9-D26F-77E7A92F47DB}"/>
              </a:ext>
            </a:extLst>
          </p:cNvPr>
          <p:cNvGrpSpPr>
            <a:grpSpLocks noChangeAspect="1"/>
          </p:cNvGrpSpPr>
          <p:nvPr/>
        </p:nvGrpSpPr>
        <p:grpSpPr>
          <a:xfrm>
            <a:off x="4979639" y="2032998"/>
            <a:ext cx="3851480" cy="2947451"/>
            <a:chOff x="5705456" y="3971726"/>
            <a:chExt cx="2373973" cy="1816748"/>
          </a:xfrm>
        </p:grpSpPr>
        <p:sp>
          <p:nvSpPr>
            <p:cNvPr id="23"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31" name="Oval 10">
              <a:extLst>
                <a:ext uri="{FF2B5EF4-FFF2-40B4-BE49-F238E27FC236}">
                  <a16:creationId xmlns:a16="http://schemas.microsoft.com/office/drawing/2014/main" id="{2509911E-7400-6019-C566-B3D18B5B4788}"/>
                </a:ext>
              </a:extLst>
            </p:cNvPr>
            <p:cNvSpPr/>
            <p:nvPr/>
          </p:nvSpPr>
          <p:spPr>
            <a:xfrm>
              <a:off x="6407869" y="4816474"/>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9" name="Oval 8">
              <a:extLst>
                <a:ext uri="{FF2B5EF4-FFF2-40B4-BE49-F238E27FC236}">
                  <a16:creationId xmlns:a16="http://schemas.microsoft.com/office/drawing/2014/main" id="{51AEE25F-83E6-C497-94CA-1C13CA8A8F76}"/>
                </a:ext>
              </a:extLst>
            </p:cNvPr>
            <p:cNvSpPr/>
            <p:nvPr/>
          </p:nvSpPr>
          <p:spPr>
            <a:xfrm>
              <a:off x="7107429" y="397172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27" name="Oval 9">
              <a:extLst>
                <a:ext uri="{FF2B5EF4-FFF2-40B4-BE49-F238E27FC236}">
                  <a16:creationId xmlns:a16="http://schemas.microsoft.com/office/drawing/2014/main" id="{D7D04692-6E60-40D0-201C-0378F0FB358C}"/>
                </a:ext>
              </a:extLst>
            </p:cNvPr>
            <p:cNvSpPr/>
            <p:nvPr/>
          </p:nvSpPr>
          <p:spPr>
            <a:xfrm>
              <a:off x="5705456" y="398758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1000" b="1" dirty="0">
                <a:solidFill>
                  <a:schemeClr val="tx1"/>
                </a:solidFill>
                <a:latin typeface="Arial" panose="020B0604020202020204" pitchFamily="34" charset="0"/>
                <a:cs typeface="Arial" panose="020B0604020202020204" pitchFamily="34" charset="0"/>
              </a:endParaRPr>
            </a:p>
          </p:txBody>
        </p:sp>
      </p:grpSp>
      <p:sp>
        <p:nvSpPr>
          <p:cNvPr id="10" name="Textfeld 14">
            <a:extLst>
              <a:ext uri="{FF2B5EF4-FFF2-40B4-BE49-F238E27FC236}">
                <a16:creationId xmlns:a16="http://schemas.microsoft.com/office/drawing/2014/main" id="{3B0AB99B-8394-DB65-F383-A75396544A66}"/>
              </a:ext>
            </a:extLst>
          </p:cNvPr>
          <p:cNvSpPr txBox="1"/>
          <p:nvPr/>
        </p:nvSpPr>
        <p:spPr>
          <a:xfrm>
            <a:off x="7215798" y="2585594"/>
            <a:ext cx="165368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Darstellungen vernetzen</a:t>
            </a:r>
          </a:p>
        </p:txBody>
      </p:sp>
      <p:sp>
        <p:nvSpPr>
          <p:cNvPr id="12" name="Textfeld 14">
            <a:extLst>
              <a:ext uri="{FF2B5EF4-FFF2-40B4-BE49-F238E27FC236}">
                <a16:creationId xmlns:a16="http://schemas.microsoft.com/office/drawing/2014/main" id="{432FED76-2268-5E38-6089-DFA9753F79CC}"/>
              </a:ext>
            </a:extLst>
          </p:cNvPr>
          <p:cNvSpPr txBox="1"/>
          <p:nvPr/>
        </p:nvSpPr>
        <p:spPr>
          <a:xfrm>
            <a:off x="6080848" y="3844250"/>
            <a:ext cx="1653689"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Aufgaben-beziehungen nutzen</a:t>
            </a:r>
          </a:p>
        </p:txBody>
      </p:sp>
      <p:sp>
        <p:nvSpPr>
          <p:cNvPr id="13" name="Textfeld 14">
            <a:extLst>
              <a:ext uri="{FF2B5EF4-FFF2-40B4-BE49-F238E27FC236}">
                <a16:creationId xmlns:a16="http://schemas.microsoft.com/office/drawing/2014/main" id="{07476947-B315-FC7E-0862-DE8E6B85A8F8}"/>
              </a:ext>
            </a:extLst>
          </p:cNvPr>
          <p:cNvSpPr txBox="1"/>
          <p:nvPr/>
        </p:nvSpPr>
        <p:spPr>
          <a:xfrm>
            <a:off x="4941269" y="2495288"/>
            <a:ext cx="1653689"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00" b="1" dirty="0">
                <a:latin typeface="Arial" panose="020B0604020202020204" pitchFamily="34" charset="0"/>
                <a:cs typeface="Arial" panose="020B0604020202020204" pitchFamily="34" charset="0"/>
              </a:rPr>
              <a:t>Grund-vorstellungen besitzen</a:t>
            </a:r>
          </a:p>
        </p:txBody>
      </p:sp>
    </p:spTree>
    <p:extLst>
      <p:ext uri="{BB962C8B-B14F-4D97-AF65-F5344CB8AC3E}">
        <p14:creationId xmlns:p14="http://schemas.microsoft.com/office/powerpoint/2010/main" val="40355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C7D323C-7585-3B29-9983-6D570BD31757}"/>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57098E15-0E37-2D15-D3A9-F93D4C82DED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A21F6DC-4F08-F041-EB5B-55BD4528934B}"/>
              </a:ext>
            </a:extLst>
          </p:cNvPr>
          <p:cNvSpPr>
            <a:spLocks noGrp="1"/>
          </p:cNvSpPr>
          <p:nvPr>
            <p:ph type="sldNum" sz="quarter" idx="12"/>
          </p:nvPr>
        </p:nvSpPr>
        <p:spPr/>
        <p:txBody>
          <a:bodyPr/>
          <a:lstStyle/>
          <a:p>
            <a:fld id="{C3752B7C-18A9-864D-BBCB-54A9F41B5594}" type="slidenum">
              <a:rPr lang="de-DE" smtClean="0"/>
              <a:pPr/>
              <a:t>19</a:t>
            </a:fld>
            <a:endParaRPr lang="de-DE" dirty="0"/>
          </a:p>
        </p:txBody>
      </p:sp>
      <p:sp>
        <p:nvSpPr>
          <p:cNvPr id="9" name="Textplatzhalter 8">
            <a:extLst>
              <a:ext uri="{FF2B5EF4-FFF2-40B4-BE49-F238E27FC236}">
                <a16:creationId xmlns:a16="http://schemas.microsoft.com/office/drawing/2014/main" id="{239BD50D-E091-D8A2-B90A-199CFB1B88C4}"/>
              </a:ext>
            </a:extLst>
          </p:cNvPr>
          <p:cNvSpPr>
            <a:spLocks noGrp="1"/>
          </p:cNvSpPr>
          <p:nvPr>
            <p:ph type="body" sz="quarter" idx="13"/>
          </p:nvPr>
        </p:nvSpPr>
        <p:spPr/>
        <p:txBody>
          <a:bodyPr/>
          <a:lstStyle/>
          <a:p>
            <a:r>
              <a:rPr lang="de-DE" dirty="0"/>
              <a:t>HINWEISE ZUR FOLIE 20</a:t>
            </a:r>
          </a:p>
        </p:txBody>
      </p:sp>
      <p:sp>
        <p:nvSpPr>
          <p:cNvPr id="8" name="Inhaltsplatzhalter 7">
            <a:extLst>
              <a:ext uri="{FF2B5EF4-FFF2-40B4-BE49-F238E27FC236}">
                <a16:creationId xmlns:a16="http://schemas.microsoft.com/office/drawing/2014/main" id="{DA87B990-62EF-AA8F-4983-B2649FBAA829}"/>
              </a:ext>
            </a:extLst>
          </p:cNvPr>
          <p:cNvSpPr>
            <a:spLocks noGrp="1"/>
          </p:cNvSpPr>
          <p:nvPr>
            <p:ph idx="1"/>
          </p:nvPr>
        </p:nvSpPr>
        <p:spPr>
          <a:xfrm>
            <a:off x="1096423" y="1582506"/>
            <a:ext cx="7253098" cy="4756223"/>
          </a:xfrm>
        </p:spPr>
        <p:txBody>
          <a:bodyPr/>
          <a:lstStyle/>
          <a:p>
            <a:r>
              <a:rPr lang="de-DE" sz="1250" b="1" dirty="0"/>
              <a:t>Ziel: </a:t>
            </a:r>
            <a:r>
              <a:rPr lang="de-DE" sz="1250" dirty="0"/>
              <a:t>Bewusstmachen der Bedeutung und Auswirkungen eines fehlenden tragfähigen Operationsverständnisses am Beispiel der Subtraktion auf die langfristige Entwicklung der Basiskompetenzen. </a:t>
            </a:r>
          </a:p>
          <a:p>
            <a:r>
              <a:rPr lang="de-DE" sz="1250" dirty="0"/>
              <a:t>Mit Folie 20 soll erläutert werden, dass ein tragfähiges Operationsverständnis (der Subtraktion im Primarbereich) die Grundlage für den Aufbau weiterer tragfähiger Operationsvorstellungen ist.</a:t>
            </a:r>
          </a:p>
          <a:p>
            <a:r>
              <a:rPr lang="de-DE" sz="1250" dirty="0"/>
              <a:t>Hier sollte darauf eingegangen werden, dass alle drei Aspekte – die Grundvorstellungen, die Darstellungsvernetzung und das Nutzen von Aufgabenbeziehungen – auch im Verlauf der langfristigen arithmetischen Lernprozesse von zentraler Bedeutung auf dem Weg zu einem verständnisbasierten „Flexiblen Rechnen“ (nicht nur in Bezug auf die Primarstufenmathematik) sind.</a:t>
            </a:r>
          </a:p>
          <a:p>
            <a:pPr>
              <a:spcBef>
                <a:spcPts val="400"/>
              </a:spcBef>
            </a:pPr>
            <a:r>
              <a:rPr lang="de-DE" sz="1250" dirty="0"/>
              <a:t>Dazu können die konkreten Beispiele genutzt werden, um dies zu verdeutlichen. </a:t>
            </a:r>
          </a:p>
          <a:p>
            <a:pPr>
              <a:spcBef>
                <a:spcPts val="400"/>
              </a:spcBef>
            </a:pPr>
            <a:r>
              <a:rPr lang="de-DE" sz="1250" dirty="0"/>
              <a:t>Bei Bedarf kann die Präsentation den Aufbau eines tragfähigen Operationsverständnisses auch am Beispiel der Addition verdeutlichen. Dafür müssen die Beispiele der Subtraktion durch geeignete Beispiele der Addition ersetzt werden. </a:t>
            </a:r>
          </a:p>
        </p:txBody>
      </p:sp>
    </p:spTree>
    <p:extLst>
      <p:ext uri="{BB962C8B-B14F-4D97-AF65-F5344CB8AC3E}">
        <p14:creationId xmlns:p14="http://schemas.microsoft.com/office/powerpoint/2010/main" val="256127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01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 2">
            <a:extLst>
              <a:ext uri="{FF2B5EF4-FFF2-40B4-BE49-F238E27FC236}">
                <a16:creationId xmlns:a16="http://schemas.microsoft.com/office/drawing/2014/main" id="{98A4A55D-5F86-2BF3-C76D-66BC6EF1559B}"/>
              </a:ext>
            </a:extLst>
          </p:cNvPr>
          <p:cNvSpPr/>
          <p:nvPr/>
        </p:nvSpPr>
        <p:spPr>
          <a:xfrm>
            <a:off x="299620" y="1466576"/>
            <a:ext cx="8647340" cy="3814927"/>
          </a:xfrm>
          <a:prstGeom prst="swooshArrow">
            <a:avLst>
              <a:gd name="adj1" fmla="val 17503"/>
              <a:gd name="adj2" fmla="val 22159"/>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endParaRPr lang="de-DE"/>
          </a:p>
        </p:txBody>
      </p:sp>
      <p:sp>
        <p:nvSpPr>
          <p:cNvPr id="5" name="Datumsplatzhalter 4">
            <a:extLst>
              <a:ext uri="{FF2B5EF4-FFF2-40B4-BE49-F238E27FC236}">
                <a16:creationId xmlns:a16="http://schemas.microsoft.com/office/drawing/2014/main" id="{ED44A25E-2E46-0341-92B6-E73DE30D80C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0F7659F-D41D-CA40-9915-2273D77C0D53}"/>
              </a:ext>
            </a:extLst>
          </p:cNvPr>
          <p:cNvSpPr>
            <a:spLocks noGrp="1"/>
          </p:cNvSpPr>
          <p:nvPr>
            <p:ph type="sldNum" sz="quarter" idx="12"/>
          </p:nvPr>
        </p:nvSpPr>
        <p:spPr/>
        <p:txBody>
          <a:bodyPr/>
          <a:lstStyle/>
          <a:p>
            <a:fld id="{C3752B7C-18A9-864D-BBCB-54A9F41B5594}" type="slidenum">
              <a:rPr lang="de-DE" smtClean="0"/>
              <a:pPr/>
              <a:t>20</a:t>
            </a:fld>
            <a:endParaRPr lang="de-DE" dirty="0"/>
          </a:p>
        </p:txBody>
      </p:sp>
      <p:grpSp>
        <p:nvGrpSpPr>
          <p:cNvPr id="33" name="Gruppieren 32">
            <a:extLst>
              <a:ext uri="{FF2B5EF4-FFF2-40B4-BE49-F238E27FC236}">
                <a16:creationId xmlns:a16="http://schemas.microsoft.com/office/drawing/2014/main" id="{FA367F7B-168E-53D1-09EB-05DED2D64F13}"/>
              </a:ext>
            </a:extLst>
          </p:cNvPr>
          <p:cNvGrpSpPr/>
          <p:nvPr/>
        </p:nvGrpSpPr>
        <p:grpSpPr>
          <a:xfrm>
            <a:off x="2387641" y="3466712"/>
            <a:ext cx="216000" cy="216000"/>
            <a:chOff x="2596650" y="4051507"/>
            <a:chExt cx="216000" cy="216000"/>
          </a:xfrm>
        </p:grpSpPr>
        <p:sp>
          <p:nvSpPr>
            <p:cNvPr id="34" name="Ellipse 48">
              <a:extLst>
                <a:ext uri="{FF2B5EF4-FFF2-40B4-BE49-F238E27FC236}">
                  <a16:creationId xmlns:a16="http://schemas.microsoft.com/office/drawing/2014/main" id="{C77BF7BF-D13A-FCFA-A90D-AE32111B28FD}"/>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35" name="Ellipse 49">
              <a:extLst>
                <a:ext uri="{FF2B5EF4-FFF2-40B4-BE49-F238E27FC236}">
                  <a16:creationId xmlns:a16="http://schemas.microsoft.com/office/drawing/2014/main" id="{7EBB8319-6DE9-2E46-5A42-9482DFC66CD7}"/>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pic>
        <p:nvPicPr>
          <p:cNvPr id="45" name="Grafik 44">
            <a:extLst>
              <a:ext uri="{FF2B5EF4-FFF2-40B4-BE49-F238E27FC236}">
                <a16:creationId xmlns:a16="http://schemas.microsoft.com/office/drawing/2014/main" id="{A074B5D7-C7AF-C69D-BE67-A089E0DBA5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98478" y="1942890"/>
            <a:ext cx="540000" cy="540000"/>
          </a:xfrm>
          <a:prstGeom prst="rect">
            <a:avLst/>
          </a:prstGeom>
        </p:spPr>
      </p:pic>
      <p:sp>
        <p:nvSpPr>
          <p:cNvPr id="4" name="Abgerundetes Rechteck 5">
            <a:extLst>
              <a:ext uri="{FF2B5EF4-FFF2-40B4-BE49-F238E27FC236}">
                <a16:creationId xmlns:a16="http://schemas.microsoft.com/office/drawing/2014/main" id="{18760D0D-8D94-9FC5-9E45-551F7AFEB899}"/>
              </a:ext>
            </a:extLst>
          </p:cNvPr>
          <p:cNvSpPr/>
          <p:nvPr/>
        </p:nvSpPr>
        <p:spPr bwMode="auto">
          <a:xfrm>
            <a:off x="340720" y="1756976"/>
            <a:ext cx="2068340" cy="468515"/>
          </a:xfrm>
          <a:prstGeom prst="roundRect">
            <a:avLst/>
          </a:prstGeom>
          <a:solidFill>
            <a:srgbClr val="D0E9ED"/>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288000" lvl="0" indent="-11113">
              <a:lnSpc>
                <a:spcPts val="1700"/>
              </a:lnSpc>
              <a:spcBef>
                <a:spcPts val="400"/>
              </a:spcBef>
            </a:pPr>
            <a:r>
              <a:rPr lang="de-DE" sz="1400" dirty="0">
                <a:solidFill>
                  <a:srgbClr val="327A86"/>
                </a:solidFill>
                <a:latin typeface="Arial" panose="020B0604020202020204" pitchFamily="34" charset="0"/>
                <a:cs typeface="Arial" panose="020B0604020202020204" pitchFamily="34" charset="0"/>
              </a:rPr>
              <a:t>Langfristigkeit</a:t>
            </a:r>
            <a:br>
              <a:rPr lang="de-DE" sz="1400" dirty="0">
                <a:solidFill>
                  <a:srgbClr val="327A86"/>
                </a:solidFill>
                <a:latin typeface="Arial" panose="020B0604020202020204" pitchFamily="34" charset="0"/>
                <a:cs typeface="Arial" panose="020B0604020202020204" pitchFamily="34" charset="0"/>
              </a:rPr>
            </a:br>
            <a:r>
              <a:rPr lang="de-DE" sz="1400" dirty="0">
                <a:solidFill>
                  <a:srgbClr val="327A86"/>
                </a:solidFill>
                <a:latin typeface="Arial" panose="020B0604020202020204" pitchFamily="34" charset="0"/>
                <a:cs typeface="Arial" panose="020B0604020202020204" pitchFamily="34" charset="0"/>
              </a:rPr>
              <a:t>statt Kurzfristigkeit</a:t>
            </a:r>
          </a:p>
        </p:txBody>
      </p:sp>
      <p:grpSp>
        <p:nvGrpSpPr>
          <p:cNvPr id="41" name="Gruppieren 40">
            <a:extLst>
              <a:ext uri="{FF2B5EF4-FFF2-40B4-BE49-F238E27FC236}">
                <a16:creationId xmlns:a16="http://schemas.microsoft.com/office/drawing/2014/main" id="{2CB084A4-570C-904D-1183-6DA563FA64AF}"/>
              </a:ext>
            </a:extLst>
          </p:cNvPr>
          <p:cNvGrpSpPr/>
          <p:nvPr/>
        </p:nvGrpSpPr>
        <p:grpSpPr>
          <a:xfrm>
            <a:off x="4522781" y="2640465"/>
            <a:ext cx="375150" cy="375150"/>
            <a:chOff x="2596650" y="4051507"/>
            <a:chExt cx="216000" cy="216000"/>
          </a:xfrm>
        </p:grpSpPr>
        <p:sp>
          <p:nvSpPr>
            <p:cNvPr id="46" name="Ellipse 48">
              <a:extLst>
                <a:ext uri="{FF2B5EF4-FFF2-40B4-BE49-F238E27FC236}">
                  <a16:creationId xmlns:a16="http://schemas.microsoft.com/office/drawing/2014/main" id="{CA36A0C5-8608-7040-123F-DABDBA25C5AF}"/>
                </a:ext>
              </a:extLst>
            </p:cNvPr>
            <p:cNvSpPr/>
            <p:nvPr/>
          </p:nvSpPr>
          <p:spPr>
            <a:xfrm>
              <a:off x="2596650" y="4051507"/>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47" name="Ellipse 49">
              <a:extLst>
                <a:ext uri="{FF2B5EF4-FFF2-40B4-BE49-F238E27FC236}">
                  <a16:creationId xmlns:a16="http://schemas.microsoft.com/office/drawing/2014/main" id="{F40433BF-A5B0-F080-D070-A7AC263BBFDD}"/>
                </a:ext>
              </a:extLst>
            </p:cNvPr>
            <p:cNvSpPr/>
            <p:nvPr/>
          </p:nvSpPr>
          <p:spPr>
            <a:xfrm>
              <a:off x="2663608" y="4117700"/>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grpSp>
        <p:nvGrpSpPr>
          <p:cNvPr id="8" name="Gruppieren 7">
            <a:extLst>
              <a:ext uri="{FF2B5EF4-FFF2-40B4-BE49-F238E27FC236}">
                <a16:creationId xmlns:a16="http://schemas.microsoft.com/office/drawing/2014/main" id="{A2773E80-6896-52B8-ED75-A926E4089637}"/>
              </a:ext>
            </a:extLst>
          </p:cNvPr>
          <p:cNvGrpSpPr/>
          <p:nvPr/>
        </p:nvGrpSpPr>
        <p:grpSpPr>
          <a:xfrm>
            <a:off x="6826350" y="2147573"/>
            <a:ext cx="531706" cy="527336"/>
            <a:chOff x="2809351" y="4043289"/>
            <a:chExt cx="216000" cy="216000"/>
          </a:xfrm>
        </p:grpSpPr>
        <p:sp>
          <p:nvSpPr>
            <p:cNvPr id="10" name="Ellipse 48">
              <a:extLst>
                <a:ext uri="{FF2B5EF4-FFF2-40B4-BE49-F238E27FC236}">
                  <a16:creationId xmlns:a16="http://schemas.microsoft.com/office/drawing/2014/main" id="{103FF1D1-F485-655A-2D4A-73E5ACAD7A49}"/>
                </a:ext>
              </a:extLst>
            </p:cNvPr>
            <p:cNvSpPr/>
            <p:nvPr/>
          </p:nvSpPr>
          <p:spPr>
            <a:xfrm>
              <a:off x="2809351" y="4043289"/>
              <a:ext cx="216000" cy="216000"/>
            </a:xfrm>
            <a:prstGeom prst="ellipse">
              <a:avLst/>
            </a:prstGeom>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sp>
          <p:nvSpPr>
            <p:cNvPr id="11" name="Ellipse 49">
              <a:extLst>
                <a:ext uri="{FF2B5EF4-FFF2-40B4-BE49-F238E27FC236}">
                  <a16:creationId xmlns:a16="http://schemas.microsoft.com/office/drawing/2014/main" id="{79BAC21A-E8E5-8D5F-520F-12DE613CE568}"/>
                </a:ext>
              </a:extLst>
            </p:cNvPr>
            <p:cNvSpPr/>
            <p:nvPr/>
          </p:nvSpPr>
          <p:spPr>
            <a:xfrm>
              <a:off x="2876309" y="4110247"/>
              <a:ext cx="82084" cy="82084"/>
            </a:xfrm>
            <a:prstGeom prst="ellipse">
              <a:avLst/>
            </a:prstGeom>
            <a:solidFill>
              <a:schemeClr val="tx2"/>
            </a:solidFill>
            <a:ln w="19050">
              <a:solidFill>
                <a:schemeClr val="tx2"/>
              </a:solidFill>
            </a:ln>
            <a:effectLst/>
          </p:spPr>
          <p:style>
            <a:lnRef idx="3">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a:lstStyle/>
            <a:p>
              <a:endParaRPr lang="de-DE" dirty="0"/>
            </a:p>
          </p:txBody>
        </p:sp>
      </p:grpSp>
      <p:sp>
        <p:nvSpPr>
          <p:cNvPr id="31" name="Titel 1"/>
          <p:cNvSpPr>
            <a:spLocks noGrp="1"/>
          </p:cNvSpPr>
          <p:nvPr>
            <p:ph type="title"/>
          </p:nvPr>
        </p:nvSpPr>
        <p:spPr>
          <a:xfrm>
            <a:off x="1096423" y="382774"/>
            <a:ext cx="7715068" cy="603704"/>
          </a:xfrm>
        </p:spPr>
        <p:txBody>
          <a:bodyPr>
            <a:normAutofit/>
          </a:bodyPr>
          <a:lstStyle/>
          <a:p>
            <a:r>
              <a:rPr lang="de-DE" sz="2800" dirty="0"/>
              <a:t>Bedeutung und Kompetenzerwartungen</a:t>
            </a:r>
          </a:p>
        </p:txBody>
      </p:sp>
      <p:sp>
        <p:nvSpPr>
          <p:cNvPr id="2" name="Textplatzhalter 1"/>
          <p:cNvSpPr>
            <a:spLocks noGrp="1"/>
          </p:cNvSpPr>
          <p:nvPr>
            <p:ph type="body" sz="quarter" idx="13"/>
          </p:nvPr>
        </p:nvSpPr>
        <p:spPr/>
        <p:txBody>
          <a:bodyPr/>
          <a:lstStyle/>
          <a:p>
            <a:r>
              <a:rPr lang="de-DE" dirty="0"/>
              <a:t>GRUNDLAGEN SCHAFFEN FÜR WEITERE LERNPROZESSE</a:t>
            </a:r>
          </a:p>
          <a:p>
            <a:endParaRPr lang="de-DE" dirty="0"/>
          </a:p>
        </p:txBody>
      </p:sp>
      <p:sp>
        <p:nvSpPr>
          <p:cNvPr id="9" name="Freihandform: Form 86">
            <a:extLst>
              <a:ext uri="{FF2B5EF4-FFF2-40B4-BE49-F238E27FC236}">
                <a16:creationId xmlns:a16="http://schemas.microsoft.com/office/drawing/2014/main" id="{F9EE5C2D-E0B4-7323-E5BC-5BDCB2366503}"/>
              </a:ext>
            </a:extLst>
          </p:cNvPr>
          <p:cNvSpPr/>
          <p:nvPr/>
        </p:nvSpPr>
        <p:spPr bwMode="auto">
          <a:xfrm>
            <a:off x="1508713" y="2941458"/>
            <a:ext cx="1194514" cy="560277"/>
          </a:xfrm>
          <a:custGeom>
            <a:avLst/>
            <a:gdLst>
              <a:gd name="connsiteX0" fmla="*/ 0 w 1193873"/>
              <a:gd name="connsiteY0" fmla="*/ 0 h 1135224"/>
              <a:gd name="connsiteX1" fmla="*/ 1193873 w 1193873"/>
              <a:gd name="connsiteY1" fmla="*/ 0 h 1135224"/>
              <a:gd name="connsiteX2" fmla="*/ 1193873 w 1193873"/>
              <a:gd name="connsiteY2" fmla="*/ 1135224 h 1135224"/>
              <a:gd name="connsiteX3" fmla="*/ 0 w 1193873"/>
              <a:gd name="connsiteY3" fmla="*/ 1135224 h 1135224"/>
              <a:gd name="connsiteX4" fmla="*/ 0 w 1193873"/>
              <a:gd name="connsiteY4" fmla="*/ 0 h 11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873" h="1135224">
                <a:moveTo>
                  <a:pt x="0" y="0"/>
                </a:moveTo>
                <a:lnTo>
                  <a:pt x="1193873" y="0"/>
                </a:lnTo>
                <a:lnTo>
                  <a:pt x="1193873" y="1135224"/>
                </a:lnTo>
                <a:lnTo>
                  <a:pt x="0" y="11352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711200">
              <a:lnSpc>
                <a:spcPct val="90000"/>
              </a:lnSpc>
              <a:spcBef>
                <a:spcPct val="0"/>
              </a:spcBef>
              <a:spcAft>
                <a:spcPct val="35000"/>
              </a:spcAft>
            </a:pPr>
            <a:r>
              <a:rPr lang="de-DE" sz="1200" dirty="0">
                <a:solidFill>
                  <a:schemeClr val="tx1"/>
                </a:solidFill>
                <a:latin typeface="Arial" panose="020B0604020202020204" pitchFamily="34" charset="0"/>
                <a:cs typeface="Arial" panose="020B0604020202020204" pitchFamily="34" charset="0"/>
              </a:rPr>
              <a:t>Operations-</a:t>
            </a:r>
            <a:br>
              <a:rPr lang="de-DE" sz="1200" dirty="0">
                <a:solidFill>
                  <a:schemeClr val="tx1"/>
                </a:solidFill>
                <a:latin typeface="Arial" panose="020B0604020202020204" pitchFamily="34" charset="0"/>
                <a:cs typeface="Arial" panose="020B0604020202020204" pitchFamily="34" charset="0"/>
              </a:rPr>
            </a:br>
            <a:r>
              <a:rPr lang="de-DE" sz="1200" dirty="0" err="1">
                <a:solidFill>
                  <a:schemeClr val="tx1"/>
                </a:solidFill>
                <a:latin typeface="Arial" panose="020B0604020202020204" pitchFamily="34" charset="0"/>
                <a:cs typeface="Arial" panose="020B0604020202020204" pitchFamily="34" charset="0"/>
              </a:rPr>
              <a:t>verständnis</a:t>
            </a:r>
            <a:r>
              <a:rPr lang="de-DE" sz="1200" kern="1200" dirty="0">
                <a:solidFill>
                  <a:schemeClr val="tx1"/>
                </a:solidFill>
                <a:latin typeface="Arial" panose="020B0604020202020204" pitchFamily="34" charset="0"/>
                <a:cs typeface="Arial" panose="020B0604020202020204" pitchFamily="34" charset="0"/>
              </a:rPr>
              <a:t> zur Subtraktion</a:t>
            </a:r>
          </a:p>
        </p:txBody>
      </p:sp>
      <p:sp>
        <p:nvSpPr>
          <p:cNvPr id="15" name="Freihandform: Form 88">
            <a:extLst>
              <a:ext uri="{FF2B5EF4-FFF2-40B4-BE49-F238E27FC236}">
                <a16:creationId xmlns:a16="http://schemas.microsoft.com/office/drawing/2014/main" id="{D5B93B82-CAC3-2F1D-12B7-12972C3D20C4}"/>
              </a:ext>
            </a:extLst>
          </p:cNvPr>
          <p:cNvSpPr/>
          <p:nvPr/>
        </p:nvSpPr>
        <p:spPr bwMode="auto">
          <a:xfrm>
            <a:off x="6302530" y="1785991"/>
            <a:ext cx="1572054" cy="302545"/>
          </a:xfrm>
          <a:custGeom>
            <a:avLst/>
            <a:gdLst>
              <a:gd name="connsiteX0" fmla="*/ 0 w 1685523"/>
              <a:gd name="connsiteY0" fmla="*/ 0 h 439851"/>
              <a:gd name="connsiteX1" fmla="*/ 1685523 w 1685523"/>
              <a:gd name="connsiteY1" fmla="*/ 0 h 439851"/>
              <a:gd name="connsiteX2" fmla="*/ 1685523 w 1685523"/>
              <a:gd name="connsiteY2" fmla="*/ 439851 h 439851"/>
              <a:gd name="connsiteX3" fmla="*/ 0 w 1685523"/>
              <a:gd name="connsiteY3" fmla="*/ 439851 h 439851"/>
              <a:gd name="connsiteX4" fmla="*/ 0 w 1685523"/>
              <a:gd name="connsiteY4" fmla="*/ 0 h 439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523" h="439851">
                <a:moveTo>
                  <a:pt x="0" y="0"/>
                </a:moveTo>
                <a:lnTo>
                  <a:pt x="1685523" y="0"/>
                </a:lnTo>
                <a:lnTo>
                  <a:pt x="1685523" y="439851"/>
                </a:lnTo>
                <a:lnTo>
                  <a:pt x="0" y="4398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711200">
              <a:lnSpc>
                <a:spcPct val="90000"/>
              </a:lnSpc>
              <a:spcBef>
                <a:spcPct val="0"/>
              </a:spcBef>
            </a:pPr>
            <a:r>
              <a:rPr lang="de-DE" sz="1200" dirty="0">
                <a:solidFill>
                  <a:schemeClr val="tx1"/>
                </a:solidFill>
                <a:latin typeface="Arial" panose="020B0604020202020204" pitchFamily="34" charset="0"/>
                <a:cs typeface="Arial" panose="020B0604020202020204" pitchFamily="34" charset="0"/>
              </a:rPr>
              <a:t>Flexibles</a:t>
            </a:r>
            <a:r>
              <a:rPr lang="de-DE" sz="1200" kern="1200" dirty="0">
                <a:solidFill>
                  <a:schemeClr val="tx1"/>
                </a:solidFill>
                <a:latin typeface="Arial" panose="020B0604020202020204" pitchFamily="34" charset="0"/>
                <a:cs typeface="Arial" panose="020B0604020202020204" pitchFamily="34" charset="0"/>
              </a:rPr>
              <a:t> Rechnen</a:t>
            </a:r>
          </a:p>
        </p:txBody>
      </p:sp>
      <p:sp>
        <p:nvSpPr>
          <p:cNvPr id="7" name="Textfeld 6">
            <a:extLst>
              <a:ext uri="{FF2B5EF4-FFF2-40B4-BE49-F238E27FC236}">
                <a16:creationId xmlns:a16="http://schemas.microsoft.com/office/drawing/2014/main" id="{CA86A747-71F1-D9F6-8A69-7D26519847CA}"/>
              </a:ext>
            </a:extLst>
          </p:cNvPr>
          <p:cNvSpPr txBox="1"/>
          <p:nvPr/>
        </p:nvSpPr>
        <p:spPr bwMode="auto">
          <a:xfrm>
            <a:off x="1511576" y="4431372"/>
            <a:ext cx="2102673" cy="699404"/>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a:lnSpc>
                <a:spcPct val="100000"/>
              </a:lnSpc>
              <a:spcBef>
                <a:spcPts val="0"/>
              </a:spcBef>
            </a:pPr>
            <a:r>
              <a:rPr lang="de-DE" sz="1200" dirty="0">
                <a:latin typeface="Arial" panose="020B0604020202020204" pitchFamily="34" charset="0"/>
                <a:ea typeface="+mn-ea"/>
                <a:cs typeface="Arial" panose="020B0604020202020204" pitchFamily="34" charset="0"/>
              </a:rPr>
              <a:t>Das Buch kostet 10 €. Ich habe schon 3 € gespart. Wie viel Euro fehlen mir noch?</a:t>
            </a:r>
          </a:p>
        </p:txBody>
      </p:sp>
      <p:sp>
        <p:nvSpPr>
          <p:cNvPr id="22" name="Textfeld 21">
            <a:extLst>
              <a:ext uri="{FF2B5EF4-FFF2-40B4-BE49-F238E27FC236}">
                <a16:creationId xmlns:a16="http://schemas.microsoft.com/office/drawing/2014/main" id="{E4289868-3938-A780-33E3-89998A4A2CA1}"/>
              </a:ext>
            </a:extLst>
          </p:cNvPr>
          <p:cNvSpPr txBox="1"/>
          <p:nvPr/>
        </p:nvSpPr>
        <p:spPr bwMode="auto">
          <a:xfrm>
            <a:off x="6110998" y="3505507"/>
            <a:ext cx="2001684" cy="535898"/>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none" lIns="72000" tIns="72000" rIns="72000" bIns="72000" rtlCol="0">
            <a:spAutoFit/>
          </a:bodyPr>
          <a:lstStyle/>
          <a:p>
            <a:pPr>
              <a:lnSpc>
                <a:spcPct val="110000"/>
              </a:lnSpc>
              <a:defRPr/>
            </a:pPr>
            <a:r>
              <a:rPr lang="de-DE" sz="1200" dirty="0">
                <a:latin typeface="Arial" panose="020B0604020202020204" pitchFamily="34" charset="0"/>
                <a:cs typeface="Arial" panose="020B0604020202020204" pitchFamily="34" charset="0"/>
              </a:rPr>
              <a:t>401 – 397 ergänzend lösen</a:t>
            </a:r>
            <a:endParaRPr sz="1200" dirty="0">
              <a:latin typeface="Arial" panose="020B0604020202020204" pitchFamily="34" charset="0"/>
              <a:cs typeface="Arial" panose="020B0604020202020204" pitchFamily="34" charset="0"/>
            </a:endParaRPr>
          </a:p>
          <a:p>
            <a:pPr>
              <a:lnSpc>
                <a:spcPct val="110000"/>
              </a:lnSpc>
              <a:defRPr/>
            </a:pPr>
            <a:r>
              <a:rPr lang="de-DE" sz="1200" dirty="0">
                <a:latin typeface="Arial" panose="020B0604020202020204" pitchFamily="34" charset="0"/>
                <a:cs typeface="Arial" panose="020B0604020202020204" pitchFamily="34" charset="0"/>
              </a:rPr>
              <a:t>451 – 317 schriftlich lösen</a:t>
            </a:r>
            <a:endParaRPr sz="12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D0F2E49A-49E0-2A05-8573-A842A33E3C85}"/>
              </a:ext>
            </a:extLst>
          </p:cNvPr>
          <p:cNvSpPr txBox="1"/>
          <p:nvPr/>
        </p:nvSpPr>
        <p:spPr bwMode="auto">
          <a:xfrm>
            <a:off x="2839487" y="2051803"/>
            <a:ext cx="2802177" cy="644004"/>
          </a:xfrm>
          <a:prstGeom prst="rect">
            <a:avLst/>
          </a:prstGeom>
          <a:noFill/>
          <a:ln w="19050">
            <a:no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defTabSz="711200">
              <a:lnSpc>
                <a:spcPct val="90000"/>
              </a:lnSpc>
              <a:spcBef>
                <a:spcPct val="0"/>
              </a:spcBef>
              <a:spcAft>
                <a:spcPct val="35000"/>
              </a:spcAft>
              <a:defRPr/>
            </a:pPr>
            <a:r>
              <a:rPr lang="de-DE" sz="1200" dirty="0">
                <a:latin typeface="Arial" panose="020B0604020202020204" pitchFamily="34" charset="0"/>
                <a:ea typeface="+mn-ea"/>
                <a:cs typeface="Arial" panose="020B0604020202020204" pitchFamily="34" charset="0"/>
              </a:rPr>
              <a:t>Mentales Operieren, Entdecken und Nutzen von Ableitungsstrategien und Rechengesetzen</a:t>
            </a:r>
            <a:endParaRPr sz="1200" dirty="0">
              <a:latin typeface="Arial" panose="020B0604020202020204" pitchFamily="34" charset="0"/>
              <a:ea typeface="+mn-ea"/>
              <a:cs typeface="Arial" panose="020B0604020202020204" pitchFamily="34" charset="0"/>
            </a:endParaRPr>
          </a:p>
        </p:txBody>
      </p:sp>
      <p:sp>
        <p:nvSpPr>
          <p:cNvPr id="13" name="Textfeld 12">
            <a:extLst>
              <a:ext uri="{FF2B5EF4-FFF2-40B4-BE49-F238E27FC236}">
                <a16:creationId xmlns:a16="http://schemas.microsoft.com/office/drawing/2014/main" id="{D171D31B-7257-7091-DEDA-37BFEAFEF13F}"/>
              </a:ext>
            </a:extLst>
          </p:cNvPr>
          <p:cNvSpPr txBox="1"/>
          <p:nvPr/>
        </p:nvSpPr>
        <p:spPr bwMode="auto">
          <a:xfrm>
            <a:off x="3865766" y="5155717"/>
            <a:ext cx="1784656" cy="739030"/>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a:lnSpc>
                <a:spcPct val="110000"/>
              </a:lnSpc>
              <a:defRPr/>
            </a:pPr>
            <a:r>
              <a:rPr lang="de-DE" sz="1200" u="sng" dirty="0">
                <a:latin typeface="Arial" panose="020B0604020202020204" pitchFamily="34" charset="0"/>
                <a:cs typeface="Arial" panose="020B0604020202020204" pitchFamily="34" charset="0"/>
              </a:rPr>
              <a:t>43 – 19 = 24</a:t>
            </a:r>
          </a:p>
          <a:p>
            <a:pPr>
              <a:lnSpc>
                <a:spcPct val="110000"/>
              </a:lnSpc>
              <a:defRPr/>
            </a:pPr>
            <a:r>
              <a:rPr lang="de-DE" sz="1200" dirty="0">
                <a:latin typeface="Arial" panose="020B0604020202020204" pitchFamily="34" charset="0"/>
                <a:cs typeface="Arial" panose="020B0604020202020204" pitchFamily="34" charset="0"/>
              </a:rPr>
              <a:t>43 – 20 = 23</a:t>
            </a:r>
          </a:p>
          <a:p>
            <a:pPr>
              <a:lnSpc>
                <a:spcPct val="110000"/>
              </a:lnSpc>
              <a:defRPr/>
            </a:pPr>
            <a:r>
              <a:rPr lang="de-DE" sz="1200" dirty="0">
                <a:latin typeface="Arial" panose="020B0604020202020204" pitchFamily="34" charset="0"/>
                <a:cs typeface="Arial" panose="020B0604020202020204" pitchFamily="34" charset="0"/>
              </a:rPr>
              <a:t>23 +   1 = 24</a:t>
            </a:r>
          </a:p>
        </p:txBody>
      </p:sp>
      <p:sp>
        <p:nvSpPr>
          <p:cNvPr id="16" name="Textfeld 15">
            <a:extLst>
              <a:ext uri="{FF2B5EF4-FFF2-40B4-BE49-F238E27FC236}">
                <a16:creationId xmlns:a16="http://schemas.microsoft.com/office/drawing/2014/main" id="{B1476719-B7FD-FA58-AAF6-6F04DB4DB7DB}"/>
              </a:ext>
            </a:extLst>
          </p:cNvPr>
          <p:cNvSpPr txBox="1"/>
          <p:nvPr/>
        </p:nvSpPr>
        <p:spPr bwMode="auto">
          <a:xfrm>
            <a:off x="1527780" y="5284287"/>
            <a:ext cx="2102673" cy="607456"/>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a:lnSpc>
                <a:spcPct val="110000"/>
              </a:lnSpc>
              <a:defRPr/>
            </a:pPr>
            <a:endParaRPr lang="de-DE" sz="1400" dirty="0">
              <a:latin typeface="Calibri"/>
              <a:cs typeface="Calibri"/>
            </a:endParaRPr>
          </a:p>
          <a:p>
            <a:pPr>
              <a:lnSpc>
                <a:spcPct val="110000"/>
              </a:lnSpc>
              <a:defRPr/>
            </a:pPr>
            <a:endParaRPr lang="de-DE" sz="1400" dirty="0">
              <a:latin typeface="Calibri"/>
              <a:cs typeface="Calibri"/>
            </a:endParaRPr>
          </a:p>
        </p:txBody>
      </p:sp>
      <p:sp>
        <p:nvSpPr>
          <p:cNvPr id="39" name="Textfeld 38">
            <a:extLst>
              <a:ext uri="{FF2B5EF4-FFF2-40B4-BE49-F238E27FC236}">
                <a16:creationId xmlns:a16="http://schemas.microsoft.com/office/drawing/2014/main" id="{30FC6EF6-5F2C-83CC-D20E-A65126DBDFF6}"/>
              </a:ext>
            </a:extLst>
          </p:cNvPr>
          <p:cNvSpPr txBox="1"/>
          <p:nvPr/>
        </p:nvSpPr>
        <p:spPr bwMode="auto">
          <a:xfrm>
            <a:off x="3846548" y="4068602"/>
            <a:ext cx="1784655" cy="947742"/>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a:lnSpc>
                <a:spcPct val="110000"/>
              </a:lnSpc>
              <a:defRPr/>
            </a:pPr>
            <a:r>
              <a:rPr lang="de-DE" sz="1200" dirty="0">
                <a:latin typeface="Arial" panose="020B0604020202020204" pitchFamily="34" charset="0"/>
                <a:cs typeface="Arial" panose="020B0604020202020204" pitchFamily="34" charset="0"/>
              </a:rPr>
              <a:t>10 – 5 sind 1 weniger als 11 – 5.</a:t>
            </a:r>
          </a:p>
          <a:p>
            <a:pPr>
              <a:lnSpc>
                <a:spcPct val="110000"/>
              </a:lnSpc>
              <a:defRPr/>
            </a:pPr>
            <a:r>
              <a:rPr lang="de-DE" sz="1200" dirty="0">
                <a:latin typeface="Arial" panose="020B0604020202020204" pitchFamily="34" charset="0"/>
                <a:cs typeface="Arial" panose="020B0604020202020204" pitchFamily="34" charset="0"/>
              </a:rPr>
              <a:t>10 – 5 sind das Gleiche wie 11 – 6.</a:t>
            </a:r>
          </a:p>
        </p:txBody>
      </p:sp>
      <p:sp>
        <p:nvSpPr>
          <p:cNvPr id="19" name="Textfeld 18">
            <a:extLst>
              <a:ext uri="{FF2B5EF4-FFF2-40B4-BE49-F238E27FC236}">
                <a16:creationId xmlns:a16="http://schemas.microsoft.com/office/drawing/2014/main" id="{D5CC33F8-294C-E946-3386-DC7577C1D04A}"/>
              </a:ext>
            </a:extLst>
          </p:cNvPr>
          <p:cNvSpPr txBox="1"/>
          <p:nvPr/>
        </p:nvSpPr>
        <p:spPr bwMode="auto">
          <a:xfrm>
            <a:off x="6108285" y="4172968"/>
            <a:ext cx="2001684" cy="739030"/>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a:lnSpc>
                <a:spcPct val="110000"/>
              </a:lnSpc>
              <a:defRPr/>
            </a:pPr>
            <a:r>
              <a:rPr lang="de-DE" sz="1200" u="sng" dirty="0">
                <a:latin typeface="Arial" panose="020B0604020202020204" pitchFamily="34" charset="0"/>
                <a:cs typeface="Arial" panose="020B0604020202020204" pitchFamily="34" charset="0"/>
              </a:rPr>
              <a:t>401 – 397 = 401</a:t>
            </a:r>
          </a:p>
          <a:p>
            <a:pPr>
              <a:lnSpc>
                <a:spcPct val="110000"/>
              </a:lnSpc>
              <a:defRPr/>
            </a:pPr>
            <a:r>
              <a:rPr lang="de-DE" sz="1200" dirty="0">
                <a:latin typeface="Arial" panose="020B0604020202020204" pitchFamily="34" charset="0"/>
                <a:cs typeface="Arial" panose="020B0604020202020204" pitchFamily="34" charset="0"/>
              </a:rPr>
              <a:t>397 +   3 = 400</a:t>
            </a:r>
          </a:p>
          <a:p>
            <a:pPr>
              <a:lnSpc>
                <a:spcPct val="110000"/>
              </a:lnSpc>
              <a:defRPr/>
            </a:pPr>
            <a:r>
              <a:rPr lang="de-DE" sz="1200" dirty="0">
                <a:latin typeface="Arial" panose="020B0604020202020204" pitchFamily="34" charset="0"/>
                <a:cs typeface="Arial" panose="020B0604020202020204" pitchFamily="34" charset="0"/>
              </a:rPr>
              <a:t>400 +   1 = 401</a:t>
            </a:r>
          </a:p>
        </p:txBody>
      </p:sp>
      <p:sp>
        <p:nvSpPr>
          <p:cNvPr id="20" name="Textfeld 19">
            <a:extLst>
              <a:ext uri="{FF2B5EF4-FFF2-40B4-BE49-F238E27FC236}">
                <a16:creationId xmlns:a16="http://schemas.microsoft.com/office/drawing/2014/main" id="{E5304B51-16BD-1B4C-EB8C-59E8897212AA}"/>
              </a:ext>
            </a:extLst>
          </p:cNvPr>
          <p:cNvSpPr txBox="1"/>
          <p:nvPr/>
        </p:nvSpPr>
        <p:spPr bwMode="auto">
          <a:xfrm>
            <a:off x="6121047" y="5016200"/>
            <a:ext cx="2001684" cy="875543"/>
          </a:xfrm>
          <a:prstGeom prst="rect">
            <a:avLst/>
          </a:prstGeom>
          <a:noFill/>
          <a:ln w="19050">
            <a:solidFill>
              <a:schemeClr val="tx2"/>
            </a:solidFill>
          </a:ln>
        </p:spPr>
        <p:style>
          <a:lnRef idx="0">
            <a:srgbClr val="000000"/>
          </a:lnRef>
          <a:fillRef idx="1001">
            <a:schemeClr val="lt2"/>
          </a:fillRef>
          <a:effectRef idx="0">
            <a:srgbClr val="000000"/>
          </a:effectRef>
          <a:fontRef idx="major"/>
        </p:style>
        <p:txBody>
          <a:bodyPr wrap="square" lIns="72000" tIns="72000" rIns="72000" bIns="72000" rtlCol="0">
            <a:spAutoFit/>
          </a:bodyPr>
          <a:lstStyle/>
          <a:p>
            <a:pPr>
              <a:lnSpc>
                <a:spcPct val="110000"/>
              </a:lnSpc>
              <a:defRPr/>
            </a:pPr>
            <a:r>
              <a:rPr lang="de-DE" sz="1200" dirty="0">
                <a:latin typeface="Arial" panose="020B0604020202020204" pitchFamily="34" charset="0"/>
                <a:cs typeface="Arial" panose="020B0604020202020204" pitchFamily="34" charset="0"/>
              </a:rPr>
              <a:t>  451</a:t>
            </a:r>
          </a:p>
          <a:p>
            <a:pPr>
              <a:lnSpc>
                <a:spcPct val="110000"/>
              </a:lnSpc>
              <a:spcAft>
                <a:spcPts val="200"/>
              </a:spcAft>
              <a:defRPr/>
            </a:pPr>
            <a:r>
              <a:rPr lang="de-DE" sz="1200" dirty="0">
                <a:latin typeface="Arial" panose="020B0604020202020204" pitchFamily="34" charset="0"/>
                <a:cs typeface="Arial" panose="020B0604020202020204" pitchFamily="34" charset="0"/>
              </a:rPr>
              <a:t>- 317</a:t>
            </a:r>
          </a:p>
          <a:p>
            <a:pPr defTabSz="179388">
              <a:lnSpc>
                <a:spcPct val="30000"/>
              </a:lnSpc>
              <a:tabLst>
                <a:tab pos="88900" algn="l"/>
              </a:tabLst>
              <a:defRPr/>
            </a:pPr>
            <a:r>
              <a:rPr lang="de-DE" sz="1200" dirty="0">
                <a:latin typeface="Arial" panose="020B0604020202020204" pitchFamily="34" charset="0"/>
                <a:cs typeface="Arial" panose="020B0604020202020204" pitchFamily="34" charset="0"/>
              </a:rPr>
              <a:t>	</a:t>
            </a:r>
            <a:r>
              <a:rPr lang="de-DE" sz="700" dirty="0">
                <a:latin typeface="Arial" panose="020B0604020202020204" pitchFamily="34" charset="0"/>
                <a:cs typeface="Arial" panose="020B0604020202020204" pitchFamily="34" charset="0"/>
              </a:rPr>
              <a:t>1	1</a:t>
            </a:r>
            <a:br>
              <a:rPr lang="de-DE" sz="8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_____</a:t>
            </a:r>
          </a:p>
          <a:p>
            <a:pPr>
              <a:lnSpc>
                <a:spcPct val="110000"/>
              </a:lnSpc>
              <a:defRPr/>
            </a:pPr>
            <a:r>
              <a:rPr lang="de-DE" sz="1200" dirty="0">
                <a:latin typeface="Arial" panose="020B0604020202020204" pitchFamily="34" charset="0"/>
                <a:cs typeface="Arial" panose="020B0604020202020204" pitchFamily="34" charset="0"/>
              </a:rPr>
              <a:t>  034</a:t>
            </a:r>
          </a:p>
        </p:txBody>
      </p:sp>
      <p:grpSp>
        <p:nvGrpSpPr>
          <p:cNvPr id="48" name="Gruppieren 47">
            <a:extLst>
              <a:ext uri="{FF2B5EF4-FFF2-40B4-BE49-F238E27FC236}">
                <a16:creationId xmlns:a16="http://schemas.microsoft.com/office/drawing/2014/main" id="{A0839850-8242-96D0-F753-B515DC6D7137}"/>
              </a:ext>
            </a:extLst>
          </p:cNvPr>
          <p:cNvGrpSpPr/>
          <p:nvPr/>
        </p:nvGrpSpPr>
        <p:grpSpPr>
          <a:xfrm>
            <a:off x="3846548" y="3528880"/>
            <a:ext cx="1849859" cy="367574"/>
            <a:chOff x="-1330035" y="5199346"/>
            <a:chExt cx="10276994" cy="2042081"/>
          </a:xfrm>
        </p:grpSpPr>
        <p:pic>
          <p:nvPicPr>
            <p:cNvPr id="18" name="Grafik 17">
              <a:extLst>
                <a:ext uri="{FF2B5EF4-FFF2-40B4-BE49-F238E27FC236}">
                  <a16:creationId xmlns:a16="http://schemas.microsoft.com/office/drawing/2014/main" id="{B707D9E4-D189-4DE1-C2AA-FB69CDAED87E}"/>
                </a:ext>
              </a:extLst>
            </p:cNvPr>
            <p:cNvPicPr>
              <a:picLocks noChangeAspect="1"/>
            </p:cNvPicPr>
            <p:nvPr/>
          </p:nvPicPr>
          <p:blipFill>
            <a:blip r:embed="rId4"/>
            <a:stretch>
              <a:fillRect/>
            </a:stretch>
          </p:blipFill>
          <p:spPr>
            <a:xfrm>
              <a:off x="-1330035" y="5199346"/>
              <a:ext cx="10276994" cy="2042081"/>
            </a:xfrm>
            <a:prstGeom prst="rect">
              <a:avLst/>
            </a:prstGeom>
          </p:spPr>
        </p:pic>
        <p:grpSp>
          <p:nvGrpSpPr>
            <p:cNvPr id="43" name="Gruppieren 42">
              <a:extLst>
                <a:ext uri="{FF2B5EF4-FFF2-40B4-BE49-F238E27FC236}">
                  <a16:creationId xmlns:a16="http://schemas.microsoft.com/office/drawing/2014/main" id="{BC02BF21-D538-3C1D-897A-E3563C7B97C2}"/>
                </a:ext>
              </a:extLst>
            </p:cNvPr>
            <p:cNvGrpSpPr/>
            <p:nvPr/>
          </p:nvGrpSpPr>
          <p:grpSpPr>
            <a:xfrm>
              <a:off x="-1142711" y="5308976"/>
              <a:ext cx="9912805" cy="1799276"/>
              <a:chOff x="-1142711" y="5308976"/>
              <a:chExt cx="9912805" cy="1799276"/>
            </a:xfrm>
          </p:grpSpPr>
          <p:pic>
            <p:nvPicPr>
              <p:cNvPr id="23" name="Grafik 22">
                <a:extLst>
                  <a:ext uri="{FF2B5EF4-FFF2-40B4-BE49-F238E27FC236}">
                    <a16:creationId xmlns:a16="http://schemas.microsoft.com/office/drawing/2014/main" id="{B6E649D8-228C-39FE-10A7-CFEDD8E56EFF}"/>
                  </a:ext>
                </a:extLst>
              </p:cNvPr>
              <p:cNvPicPr>
                <a:picLocks noChangeAspect="1"/>
              </p:cNvPicPr>
              <p:nvPr/>
            </p:nvPicPr>
            <p:blipFill>
              <a:blip r:embed="rId5"/>
              <a:stretch>
                <a:fillRect/>
              </a:stretch>
            </p:blipFill>
            <p:spPr>
              <a:xfrm>
                <a:off x="822391" y="5308976"/>
                <a:ext cx="821425" cy="821425"/>
              </a:xfrm>
              <a:prstGeom prst="rect">
                <a:avLst/>
              </a:prstGeom>
            </p:spPr>
          </p:pic>
          <p:pic>
            <p:nvPicPr>
              <p:cNvPr id="24" name="Grafik 23">
                <a:extLst>
                  <a:ext uri="{FF2B5EF4-FFF2-40B4-BE49-F238E27FC236}">
                    <a16:creationId xmlns:a16="http://schemas.microsoft.com/office/drawing/2014/main" id="{C5D08386-560F-2CC9-5122-10CF7573B8C6}"/>
                  </a:ext>
                </a:extLst>
              </p:cNvPr>
              <p:cNvPicPr>
                <a:picLocks noChangeAspect="1"/>
              </p:cNvPicPr>
              <p:nvPr/>
            </p:nvPicPr>
            <p:blipFill>
              <a:blip r:embed="rId5"/>
              <a:stretch>
                <a:fillRect/>
              </a:stretch>
            </p:blipFill>
            <p:spPr>
              <a:xfrm>
                <a:off x="-1142711" y="5308976"/>
                <a:ext cx="821425" cy="821425"/>
              </a:xfrm>
              <a:prstGeom prst="rect">
                <a:avLst/>
              </a:prstGeom>
            </p:spPr>
          </p:pic>
          <p:pic>
            <p:nvPicPr>
              <p:cNvPr id="25" name="Grafik 24">
                <a:extLst>
                  <a:ext uri="{FF2B5EF4-FFF2-40B4-BE49-F238E27FC236}">
                    <a16:creationId xmlns:a16="http://schemas.microsoft.com/office/drawing/2014/main" id="{F9EBA71E-A33B-8391-7321-BB9B270C0F0C}"/>
                  </a:ext>
                </a:extLst>
              </p:cNvPr>
              <p:cNvPicPr>
                <a:picLocks noChangeAspect="1"/>
              </p:cNvPicPr>
              <p:nvPr/>
            </p:nvPicPr>
            <p:blipFill>
              <a:blip r:embed="rId5"/>
              <a:stretch>
                <a:fillRect/>
              </a:stretch>
            </p:blipFill>
            <p:spPr>
              <a:xfrm>
                <a:off x="-153400" y="5329443"/>
                <a:ext cx="821425" cy="821425"/>
              </a:xfrm>
              <a:prstGeom prst="rect">
                <a:avLst/>
              </a:prstGeom>
            </p:spPr>
          </p:pic>
          <p:pic>
            <p:nvPicPr>
              <p:cNvPr id="26" name="Grafik 25">
                <a:extLst>
                  <a:ext uri="{FF2B5EF4-FFF2-40B4-BE49-F238E27FC236}">
                    <a16:creationId xmlns:a16="http://schemas.microsoft.com/office/drawing/2014/main" id="{263E1EBD-0A2A-0AC2-A7AB-18B73A9AACB3}"/>
                  </a:ext>
                </a:extLst>
              </p:cNvPr>
              <p:cNvPicPr>
                <a:picLocks noChangeAspect="1"/>
              </p:cNvPicPr>
              <p:nvPr/>
            </p:nvPicPr>
            <p:blipFill>
              <a:blip r:embed="rId5"/>
              <a:stretch>
                <a:fillRect/>
              </a:stretch>
            </p:blipFill>
            <p:spPr>
              <a:xfrm>
                <a:off x="1822853" y="5312704"/>
                <a:ext cx="821425" cy="821425"/>
              </a:xfrm>
              <a:prstGeom prst="rect">
                <a:avLst/>
              </a:prstGeom>
            </p:spPr>
          </p:pic>
          <p:pic>
            <p:nvPicPr>
              <p:cNvPr id="27" name="Grafik 26">
                <a:extLst>
                  <a:ext uri="{FF2B5EF4-FFF2-40B4-BE49-F238E27FC236}">
                    <a16:creationId xmlns:a16="http://schemas.microsoft.com/office/drawing/2014/main" id="{BA9BD103-2ED2-1E77-6E15-F9BD9C9A7158}"/>
                  </a:ext>
                </a:extLst>
              </p:cNvPr>
              <p:cNvPicPr>
                <a:picLocks noChangeAspect="1"/>
              </p:cNvPicPr>
              <p:nvPr/>
            </p:nvPicPr>
            <p:blipFill>
              <a:blip r:embed="rId5"/>
              <a:stretch>
                <a:fillRect/>
              </a:stretch>
            </p:blipFill>
            <p:spPr>
              <a:xfrm>
                <a:off x="2818449" y="5329442"/>
                <a:ext cx="821425" cy="821425"/>
              </a:xfrm>
              <a:prstGeom prst="rect">
                <a:avLst/>
              </a:prstGeom>
            </p:spPr>
          </p:pic>
          <p:pic>
            <p:nvPicPr>
              <p:cNvPr id="28" name="Grafik 27">
                <a:extLst>
                  <a:ext uri="{FF2B5EF4-FFF2-40B4-BE49-F238E27FC236}">
                    <a16:creationId xmlns:a16="http://schemas.microsoft.com/office/drawing/2014/main" id="{ACCE0EC5-1C2C-02A3-1944-3906FB8758F5}"/>
                  </a:ext>
                </a:extLst>
              </p:cNvPr>
              <p:cNvPicPr>
                <a:picLocks noChangeAspect="1"/>
              </p:cNvPicPr>
              <p:nvPr/>
            </p:nvPicPr>
            <p:blipFill>
              <a:blip r:embed="rId5"/>
              <a:stretch>
                <a:fillRect/>
              </a:stretch>
            </p:blipFill>
            <p:spPr>
              <a:xfrm>
                <a:off x="4050393" y="5341125"/>
                <a:ext cx="821425" cy="821425"/>
              </a:xfrm>
              <a:prstGeom prst="rect">
                <a:avLst/>
              </a:prstGeom>
            </p:spPr>
          </p:pic>
          <p:pic>
            <p:nvPicPr>
              <p:cNvPr id="29" name="Grafik 28">
                <a:extLst>
                  <a:ext uri="{FF2B5EF4-FFF2-40B4-BE49-F238E27FC236}">
                    <a16:creationId xmlns:a16="http://schemas.microsoft.com/office/drawing/2014/main" id="{247E7C9F-9D3A-01CD-8FEC-71CB58C4C693}"/>
                  </a:ext>
                </a:extLst>
              </p:cNvPr>
              <p:cNvPicPr>
                <a:picLocks noChangeAspect="1"/>
              </p:cNvPicPr>
              <p:nvPr/>
            </p:nvPicPr>
            <p:blipFill>
              <a:blip r:embed="rId5"/>
              <a:stretch>
                <a:fillRect/>
              </a:stretch>
            </p:blipFill>
            <p:spPr>
              <a:xfrm>
                <a:off x="5015587" y="5341125"/>
                <a:ext cx="821425" cy="821425"/>
              </a:xfrm>
              <a:prstGeom prst="rect">
                <a:avLst/>
              </a:prstGeom>
            </p:spPr>
          </p:pic>
          <p:pic>
            <p:nvPicPr>
              <p:cNvPr id="30" name="Grafik 29">
                <a:extLst>
                  <a:ext uri="{FF2B5EF4-FFF2-40B4-BE49-F238E27FC236}">
                    <a16:creationId xmlns:a16="http://schemas.microsoft.com/office/drawing/2014/main" id="{32B7FFF1-D731-648A-AA04-1A16475EA58E}"/>
                  </a:ext>
                </a:extLst>
              </p:cNvPr>
              <p:cNvPicPr>
                <a:picLocks noChangeAspect="1"/>
              </p:cNvPicPr>
              <p:nvPr/>
            </p:nvPicPr>
            <p:blipFill>
              <a:blip r:embed="rId5"/>
              <a:stretch>
                <a:fillRect/>
              </a:stretch>
            </p:blipFill>
            <p:spPr>
              <a:xfrm>
                <a:off x="5999455" y="5324500"/>
                <a:ext cx="821425" cy="821425"/>
              </a:xfrm>
              <a:prstGeom prst="rect">
                <a:avLst/>
              </a:prstGeom>
            </p:spPr>
          </p:pic>
          <p:pic>
            <p:nvPicPr>
              <p:cNvPr id="32" name="Grafik 31">
                <a:extLst>
                  <a:ext uri="{FF2B5EF4-FFF2-40B4-BE49-F238E27FC236}">
                    <a16:creationId xmlns:a16="http://schemas.microsoft.com/office/drawing/2014/main" id="{D8000F86-54F6-8793-C672-FED1A99096EB}"/>
                  </a:ext>
                </a:extLst>
              </p:cNvPr>
              <p:cNvPicPr>
                <a:picLocks noChangeAspect="1"/>
              </p:cNvPicPr>
              <p:nvPr/>
            </p:nvPicPr>
            <p:blipFill>
              <a:blip r:embed="rId5"/>
              <a:stretch>
                <a:fillRect/>
              </a:stretch>
            </p:blipFill>
            <p:spPr>
              <a:xfrm>
                <a:off x="6940839" y="5311248"/>
                <a:ext cx="821425" cy="821425"/>
              </a:xfrm>
              <a:prstGeom prst="rect">
                <a:avLst/>
              </a:prstGeom>
            </p:spPr>
          </p:pic>
          <p:pic>
            <p:nvPicPr>
              <p:cNvPr id="36" name="Grafik 35">
                <a:extLst>
                  <a:ext uri="{FF2B5EF4-FFF2-40B4-BE49-F238E27FC236}">
                    <a16:creationId xmlns:a16="http://schemas.microsoft.com/office/drawing/2014/main" id="{BE7312FD-EE12-0793-5CEC-324EFE3D1E1C}"/>
                  </a:ext>
                </a:extLst>
              </p:cNvPr>
              <p:cNvPicPr>
                <a:picLocks noChangeAspect="1"/>
              </p:cNvPicPr>
              <p:nvPr/>
            </p:nvPicPr>
            <p:blipFill>
              <a:blip r:embed="rId5"/>
              <a:stretch>
                <a:fillRect/>
              </a:stretch>
            </p:blipFill>
            <p:spPr>
              <a:xfrm>
                <a:off x="-1124951" y="6286827"/>
                <a:ext cx="821425" cy="821425"/>
              </a:xfrm>
              <a:prstGeom prst="rect">
                <a:avLst/>
              </a:prstGeom>
            </p:spPr>
          </p:pic>
          <p:pic>
            <p:nvPicPr>
              <p:cNvPr id="40" name="Grafik 39">
                <a:extLst>
                  <a:ext uri="{FF2B5EF4-FFF2-40B4-BE49-F238E27FC236}">
                    <a16:creationId xmlns:a16="http://schemas.microsoft.com/office/drawing/2014/main" id="{2ECF4C38-B838-DA8B-9ED7-43CA45B30C7C}"/>
                  </a:ext>
                </a:extLst>
              </p:cNvPr>
              <p:cNvPicPr>
                <a:picLocks noChangeAspect="1"/>
              </p:cNvPicPr>
              <p:nvPr/>
            </p:nvPicPr>
            <p:blipFill>
              <a:blip r:embed="rId5"/>
              <a:stretch>
                <a:fillRect/>
              </a:stretch>
            </p:blipFill>
            <p:spPr>
              <a:xfrm>
                <a:off x="7948669" y="5329018"/>
                <a:ext cx="821425" cy="821425"/>
              </a:xfrm>
              <a:prstGeom prst="rect">
                <a:avLst/>
              </a:prstGeom>
            </p:spPr>
          </p:pic>
        </p:grpSp>
      </p:grpSp>
      <p:sp>
        <p:nvSpPr>
          <p:cNvPr id="42" name="Rechteck 41">
            <a:extLst>
              <a:ext uri="{FF2B5EF4-FFF2-40B4-BE49-F238E27FC236}">
                <a16:creationId xmlns:a16="http://schemas.microsoft.com/office/drawing/2014/main" id="{4628A9BC-6464-A31D-52F7-DBB12ADB6F65}"/>
              </a:ext>
            </a:extLst>
          </p:cNvPr>
          <p:cNvSpPr/>
          <p:nvPr/>
        </p:nvSpPr>
        <p:spPr>
          <a:xfrm flipV="1">
            <a:off x="4771478" y="3526792"/>
            <a:ext cx="924929" cy="187024"/>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49" name="Gruppieren 48">
            <a:extLst>
              <a:ext uri="{FF2B5EF4-FFF2-40B4-BE49-F238E27FC236}">
                <a16:creationId xmlns:a16="http://schemas.microsoft.com/office/drawing/2014/main" id="{8F6FF5F2-9D13-FDC3-C56C-1BAB8F868190}"/>
              </a:ext>
            </a:extLst>
          </p:cNvPr>
          <p:cNvGrpSpPr/>
          <p:nvPr/>
        </p:nvGrpSpPr>
        <p:grpSpPr>
          <a:xfrm>
            <a:off x="1735209" y="5335032"/>
            <a:ext cx="1438779" cy="285891"/>
            <a:chOff x="-1330035" y="5199346"/>
            <a:chExt cx="10276994" cy="2042081"/>
          </a:xfrm>
        </p:grpSpPr>
        <p:pic>
          <p:nvPicPr>
            <p:cNvPr id="50" name="Grafik 49">
              <a:extLst>
                <a:ext uri="{FF2B5EF4-FFF2-40B4-BE49-F238E27FC236}">
                  <a16:creationId xmlns:a16="http://schemas.microsoft.com/office/drawing/2014/main" id="{A3BE230A-C02C-674E-997E-A0BEFE83C78A}"/>
                </a:ext>
              </a:extLst>
            </p:cNvPr>
            <p:cNvPicPr>
              <a:picLocks noChangeAspect="1"/>
            </p:cNvPicPr>
            <p:nvPr/>
          </p:nvPicPr>
          <p:blipFill>
            <a:blip r:embed="rId4"/>
            <a:stretch>
              <a:fillRect/>
            </a:stretch>
          </p:blipFill>
          <p:spPr>
            <a:xfrm>
              <a:off x="-1330035" y="5199346"/>
              <a:ext cx="10276994" cy="2042081"/>
            </a:xfrm>
            <a:prstGeom prst="rect">
              <a:avLst/>
            </a:prstGeom>
          </p:spPr>
        </p:pic>
        <p:grpSp>
          <p:nvGrpSpPr>
            <p:cNvPr id="51" name="Gruppieren 50">
              <a:extLst>
                <a:ext uri="{FF2B5EF4-FFF2-40B4-BE49-F238E27FC236}">
                  <a16:creationId xmlns:a16="http://schemas.microsoft.com/office/drawing/2014/main" id="{01808DB0-6D13-B6BE-3EE5-198B94546E1D}"/>
                </a:ext>
              </a:extLst>
            </p:cNvPr>
            <p:cNvGrpSpPr/>
            <p:nvPr/>
          </p:nvGrpSpPr>
          <p:grpSpPr>
            <a:xfrm>
              <a:off x="-1142711" y="5308976"/>
              <a:ext cx="9912805" cy="853574"/>
              <a:chOff x="-1142711" y="5308976"/>
              <a:chExt cx="9912805" cy="853574"/>
            </a:xfrm>
          </p:grpSpPr>
          <p:pic>
            <p:nvPicPr>
              <p:cNvPr id="52" name="Grafik 51">
                <a:extLst>
                  <a:ext uri="{FF2B5EF4-FFF2-40B4-BE49-F238E27FC236}">
                    <a16:creationId xmlns:a16="http://schemas.microsoft.com/office/drawing/2014/main" id="{294C285D-7D1F-BB38-5A61-2AD53248DA47}"/>
                  </a:ext>
                </a:extLst>
              </p:cNvPr>
              <p:cNvPicPr>
                <a:picLocks noChangeAspect="1"/>
              </p:cNvPicPr>
              <p:nvPr/>
            </p:nvPicPr>
            <p:blipFill>
              <a:blip r:embed="rId5"/>
              <a:stretch>
                <a:fillRect/>
              </a:stretch>
            </p:blipFill>
            <p:spPr>
              <a:xfrm>
                <a:off x="822391" y="5308976"/>
                <a:ext cx="821425" cy="821425"/>
              </a:xfrm>
              <a:prstGeom prst="rect">
                <a:avLst/>
              </a:prstGeom>
            </p:spPr>
          </p:pic>
          <p:pic>
            <p:nvPicPr>
              <p:cNvPr id="53" name="Grafik 52">
                <a:extLst>
                  <a:ext uri="{FF2B5EF4-FFF2-40B4-BE49-F238E27FC236}">
                    <a16:creationId xmlns:a16="http://schemas.microsoft.com/office/drawing/2014/main" id="{22A240AB-F57B-4316-A7B2-5B0A55CEA614}"/>
                  </a:ext>
                </a:extLst>
              </p:cNvPr>
              <p:cNvPicPr>
                <a:picLocks noChangeAspect="1"/>
              </p:cNvPicPr>
              <p:nvPr/>
            </p:nvPicPr>
            <p:blipFill>
              <a:blip r:embed="rId5"/>
              <a:stretch>
                <a:fillRect/>
              </a:stretch>
            </p:blipFill>
            <p:spPr>
              <a:xfrm>
                <a:off x="-1142711" y="5308976"/>
                <a:ext cx="821425" cy="821425"/>
              </a:xfrm>
              <a:prstGeom prst="rect">
                <a:avLst/>
              </a:prstGeom>
            </p:spPr>
          </p:pic>
          <p:pic>
            <p:nvPicPr>
              <p:cNvPr id="54" name="Grafik 53">
                <a:extLst>
                  <a:ext uri="{FF2B5EF4-FFF2-40B4-BE49-F238E27FC236}">
                    <a16:creationId xmlns:a16="http://schemas.microsoft.com/office/drawing/2014/main" id="{A6D0D14B-8912-A174-8A68-FD741F146DA3}"/>
                  </a:ext>
                </a:extLst>
              </p:cNvPr>
              <p:cNvPicPr>
                <a:picLocks noChangeAspect="1"/>
              </p:cNvPicPr>
              <p:nvPr/>
            </p:nvPicPr>
            <p:blipFill>
              <a:blip r:embed="rId5"/>
              <a:stretch>
                <a:fillRect/>
              </a:stretch>
            </p:blipFill>
            <p:spPr>
              <a:xfrm>
                <a:off x="-153400" y="5329443"/>
                <a:ext cx="821425" cy="821425"/>
              </a:xfrm>
              <a:prstGeom prst="rect">
                <a:avLst/>
              </a:prstGeom>
            </p:spPr>
          </p:pic>
          <p:pic>
            <p:nvPicPr>
              <p:cNvPr id="55" name="Grafik 54">
                <a:extLst>
                  <a:ext uri="{FF2B5EF4-FFF2-40B4-BE49-F238E27FC236}">
                    <a16:creationId xmlns:a16="http://schemas.microsoft.com/office/drawing/2014/main" id="{0CB42E17-B061-33F4-72FA-97B6CB58991A}"/>
                  </a:ext>
                </a:extLst>
              </p:cNvPr>
              <p:cNvPicPr>
                <a:picLocks noChangeAspect="1"/>
              </p:cNvPicPr>
              <p:nvPr/>
            </p:nvPicPr>
            <p:blipFill>
              <a:blip r:embed="rId5"/>
              <a:stretch>
                <a:fillRect/>
              </a:stretch>
            </p:blipFill>
            <p:spPr>
              <a:xfrm>
                <a:off x="1822853" y="5312704"/>
                <a:ext cx="821425" cy="821425"/>
              </a:xfrm>
              <a:prstGeom prst="rect">
                <a:avLst/>
              </a:prstGeom>
            </p:spPr>
          </p:pic>
          <p:pic>
            <p:nvPicPr>
              <p:cNvPr id="56" name="Grafik 55">
                <a:extLst>
                  <a:ext uri="{FF2B5EF4-FFF2-40B4-BE49-F238E27FC236}">
                    <a16:creationId xmlns:a16="http://schemas.microsoft.com/office/drawing/2014/main" id="{C825EBD8-7F76-04FD-F110-0CB6C4E5EBE5}"/>
                  </a:ext>
                </a:extLst>
              </p:cNvPr>
              <p:cNvPicPr>
                <a:picLocks noChangeAspect="1"/>
              </p:cNvPicPr>
              <p:nvPr/>
            </p:nvPicPr>
            <p:blipFill>
              <a:blip r:embed="rId5"/>
              <a:stretch>
                <a:fillRect/>
              </a:stretch>
            </p:blipFill>
            <p:spPr>
              <a:xfrm>
                <a:off x="2818449" y="5329442"/>
                <a:ext cx="821425" cy="821425"/>
              </a:xfrm>
              <a:prstGeom prst="rect">
                <a:avLst/>
              </a:prstGeom>
            </p:spPr>
          </p:pic>
          <p:pic>
            <p:nvPicPr>
              <p:cNvPr id="57" name="Grafik 56">
                <a:extLst>
                  <a:ext uri="{FF2B5EF4-FFF2-40B4-BE49-F238E27FC236}">
                    <a16:creationId xmlns:a16="http://schemas.microsoft.com/office/drawing/2014/main" id="{D8A6317E-A337-5C8F-092B-C0DC59CA521D}"/>
                  </a:ext>
                </a:extLst>
              </p:cNvPr>
              <p:cNvPicPr>
                <a:picLocks noChangeAspect="1"/>
              </p:cNvPicPr>
              <p:nvPr/>
            </p:nvPicPr>
            <p:blipFill>
              <a:blip r:embed="rId5"/>
              <a:stretch>
                <a:fillRect/>
              </a:stretch>
            </p:blipFill>
            <p:spPr>
              <a:xfrm>
                <a:off x="4050393" y="5341125"/>
                <a:ext cx="821425" cy="821425"/>
              </a:xfrm>
              <a:prstGeom prst="rect">
                <a:avLst/>
              </a:prstGeom>
            </p:spPr>
          </p:pic>
          <p:pic>
            <p:nvPicPr>
              <p:cNvPr id="58" name="Grafik 57">
                <a:extLst>
                  <a:ext uri="{FF2B5EF4-FFF2-40B4-BE49-F238E27FC236}">
                    <a16:creationId xmlns:a16="http://schemas.microsoft.com/office/drawing/2014/main" id="{5D8B7DBD-FD54-E758-65FD-2AE1384CF409}"/>
                  </a:ext>
                </a:extLst>
              </p:cNvPr>
              <p:cNvPicPr>
                <a:picLocks noChangeAspect="1"/>
              </p:cNvPicPr>
              <p:nvPr/>
            </p:nvPicPr>
            <p:blipFill>
              <a:blip r:embed="rId5"/>
              <a:stretch>
                <a:fillRect/>
              </a:stretch>
            </p:blipFill>
            <p:spPr>
              <a:xfrm>
                <a:off x="5015587" y="5341125"/>
                <a:ext cx="821425" cy="821425"/>
              </a:xfrm>
              <a:prstGeom prst="rect">
                <a:avLst/>
              </a:prstGeom>
            </p:spPr>
          </p:pic>
          <p:pic>
            <p:nvPicPr>
              <p:cNvPr id="59" name="Grafik 58">
                <a:extLst>
                  <a:ext uri="{FF2B5EF4-FFF2-40B4-BE49-F238E27FC236}">
                    <a16:creationId xmlns:a16="http://schemas.microsoft.com/office/drawing/2014/main" id="{9F5E7D8E-7AC8-3D05-8BAF-A4E127B79F66}"/>
                  </a:ext>
                </a:extLst>
              </p:cNvPr>
              <p:cNvPicPr>
                <a:picLocks noChangeAspect="1"/>
              </p:cNvPicPr>
              <p:nvPr/>
            </p:nvPicPr>
            <p:blipFill>
              <a:blip r:embed="rId5"/>
              <a:stretch>
                <a:fillRect/>
              </a:stretch>
            </p:blipFill>
            <p:spPr>
              <a:xfrm>
                <a:off x="5999455" y="5324500"/>
                <a:ext cx="821425" cy="821425"/>
              </a:xfrm>
              <a:prstGeom prst="rect">
                <a:avLst/>
              </a:prstGeom>
            </p:spPr>
          </p:pic>
          <p:pic>
            <p:nvPicPr>
              <p:cNvPr id="60" name="Grafik 59">
                <a:extLst>
                  <a:ext uri="{FF2B5EF4-FFF2-40B4-BE49-F238E27FC236}">
                    <a16:creationId xmlns:a16="http://schemas.microsoft.com/office/drawing/2014/main" id="{B93056B1-F889-8E91-5AB1-829E370656EA}"/>
                  </a:ext>
                </a:extLst>
              </p:cNvPr>
              <p:cNvPicPr>
                <a:picLocks noChangeAspect="1"/>
              </p:cNvPicPr>
              <p:nvPr/>
            </p:nvPicPr>
            <p:blipFill>
              <a:blip r:embed="rId5"/>
              <a:stretch>
                <a:fillRect/>
              </a:stretch>
            </p:blipFill>
            <p:spPr>
              <a:xfrm>
                <a:off x="6940839" y="5311248"/>
                <a:ext cx="821425" cy="821425"/>
              </a:xfrm>
              <a:prstGeom prst="rect">
                <a:avLst/>
              </a:prstGeom>
            </p:spPr>
          </p:pic>
          <p:pic>
            <p:nvPicPr>
              <p:cNvPr id="62" name="Grafik 61">
                <a:extLst>
                  <a:ext uri="{FF2B5EF4-FFF2-40B4-BE49-F238E27FC236}">
                    <a16:creationId xmlns:a16="http://schemas.microsoft.com/office/drawing/2014/main" id="{9429B05C-ABF9-0A1C-869B-ACC8CBC794B4}"/>
                  </a:ext>
                </a:extLst>
              </p:cNvPr>
              <p:cNvPicPr>
                <a:picLocks noChangeAspect="1"/>
              </p:cNvPicPr>
              <p:nvPr/>
            </p:nvPicPr>
            <p:blipFill>
              <a:blip r:embed="rId5"/>
              <a:stretch>
                <a:fillRect/>
              </a:stretch>
            </p:blipFill>
            <p:spPr>
              <a:xfrm>
                <a:off x="7948669" y="5329018"/>
                <a:ext cx="821425" cy="821425"/>
              </a:xfrm>
              <a:prstGeom prst="rect">
                <a:avLst/>
              </a:prstGeom>
            </p:spPr>
          </p:pic>
        </p:grpSp>
      </p:grpSp>
      <p:sp>
        <p:nvSpPr>
          <p:cNvPr id="63" name="Rechteck 62">
            <a:extLst>
              <a:ext uri="{FF2B5EF4-FFF2-40B4-BE49-F238E27FC236}">
                <a16:creationId xmlns:a16="http://schemas.microsoft.com/office/drawing/2014/main" id="{873C8F79-05A2-E5CE-70E3-DF17837196D4}"/>
              </a:ext>
            </a:extLst>
          </p:cNvPr>
          <p:cNvSpPr/>
          <p:nvPr/>
        </p:nvSpPr>
        <p:spPr>
          <a:xfrm flipV="1">
            <a:off x="2740978" y="5327716"/>
            <a:ext cx="428534" cy="152692"/>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8" name="Grafik 37">
            <a:extLst>
              <a:ext uri="{FF2B5EF4-FFF2-40B4-BE49-F238E27FC236}">
                <a16:creationId xmlns:a16="http://schemas.microsoft.com/office/drawing/2014/main" id="{D575C748-69B1-C335-9185-DE5CDD1221D2}"/>
              </a:ext>
            </a:extLst>
          </p:cNvPr>
          <p:cNvPicPr>
            <a:picLocks noChangeAspect="1"/>
          </p:cNvPicPr>
          <p:nvPr/>
        </p:nvPicPr>
        <p:blipFill>
          <a:blip r:embed="rId6"/>
          <a:stretch>
            <a:fillRect/>
          </a:stretch>
        </p:blipFill>
        <p:spPr>
          <a:xfrm rot="20589094">
            <a:off x="2892192" y="5494391"/>
            <a:ext cx="312678" cy="446026"/>
          </a:xfrm>
          <a:prstGeom prst="rect">
            <a:avLst/>
          </a:prstGeom>
        </p:spPr>
      </p:pic>
    </p:spTree>
    <p:extLst>
      <p:ext uri="{BB962C8B-B14F-4D97-AF65-F5344CB8AC3E}">
        <p14:creationId xmlns:p14="http://schemas.microsoft.com/office/powerpoint/2010/main" val="380802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7" grpId="0" animBg="1"/>
      <p:bldP spid="22" grpId="0" animBg="1"/>
      <p:bldP spid="12" grpId="0"/>
      <p:bldP spid="13" grpId="0" animBg="1"/>
      <p:bldP spid="16" grpId="0" animBg="1"/>
      <p:bldP spid="39" grpId="0" animBg="1"/>
      <p:bldP spid="19" grpId="0" animBg="1"/>
      <p:bldP spid="20" grpId="0" animBg="1"/>
      <p:bldP spid="42" grpId="0" animBg="1"/>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b="1"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Tree>
    <p:extLst>
      <p:ext uri="{BB962C8B-B14F-4D97-AF65-F5344CB8AC3E}">
        <p14:creationId xmlns:p14="http://schemas.microsoft.com/office/powerpoint/2010/main" val="3949118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 DEN FOLIEN 23-38</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641177" cy="4713137"/>
          </a:xfrm>
        </p:spPr>
        <p:txBody>
          <a:bodyPr/>
          <a:lstStyle/>
          <a:p>
            <a:pPr>
              <a:spcBef>
                <a:spcPts val="0"/>
              </a:spcBef>
            </a:pPr>
            <a:r>
              <a:rPr lang="de-DE" sz="1500" b="1" dirty="0"/>
              <a:t>Kernbotschaft (Folie 38):</a:t>
            </a:r>
          </a:p>
          <a:p>
            <a:pPr marL="171450" indent="-171450">
              <a:spcBef>
                <a:spcPts val="0"/>
              </a:spcBef>
              <a:buFont typeface="Arial" panose="020B0604020202020204" pitchFamily="34" charset="0"/>
              <a:buChar char="•"/>
            </a:pPr>
            <a:r>
              <a:rPr lang="de-DE" sz="1500" b="1" dirty="0"/>
              <a:t>Lernende aktivieren Vorstellungen zu Rechenoperationen in Alltagssituationen und in Aufgaben.</a:t>
            </a:r>
          </a:p>
          <a:p>
            <a:pPr>
              <a:spcBef>
                <a:spcPts val="0"/>
              </a:spcBef>
            </a:pPr>
            <a:endParaRPr lang="de-DE" sz="1500" b="1" dirty="0"/>
          </a:p>
          <a:p>
            <a:pPr>
              <a:spcBef>
                <a:spcPts val="0"/>
              </a:spcBef>
              <a:spcAft>
                <a:spcPts val="600"/>
              </a:spcAft>
            </a:pPr>
            <a:r>
              <a:rPr lang="de-DE" sz="1500" dirty="0"/>
              <a:t>Folie 24: In diesem Abschnitt der Präsentation werden zunächst die Grundvorstellungen der Subtraktion dargestellt. </a:t>
            </a:r>
          </a:p>
          <a:p>
            <a:pPr>
              <a:spcBef>
                <a:spcPts val="0"/>
              </a:spcBef>
              <a:spcAft>
                <a:spcPts val="600"/>
              </a:spcAft>
            </a:pPr>
            <a:r>
              <a:rPr lang="de-DE" sz="1500" dirty="0"/>
              <a:t>Folie 25: Alternativ werden die Grundvorstellungen der Addition dargestellt. </a:t>
            </a:r>
          </a:p>
          <a:p>
            <a:pPr>
              <a:spcBef>
                <a:spcPts val="0"/>
              </a:spcBef>
              <a:spcAft>
                <a:spcPts val="600"/>
              </a:spcAft>
            </a:pPr>
            <a:r>
              <a:rPr lang="de-DE" sz="1500" dirty="0"/>
              <a:t>Folie 27: Aktivität (Hinweis s. Folie 26)</a:t>
            </a:r>
          </a:p>
          <a:p>
            <a:pPr>
              <a:spcBef>
                <a:spcPts val="0"/>
              </a:spcBef>
              <a:spcAft>
                <a:spcPts val="600"/>
              </a:spcAft>
            </a:pPr>
            <a:r>
              <a:rPr lang="de-DE" sz="1500" dirty="0"/>
              <a:t>Folien 28-30: Es wird auf die Bedeutung der Grundvorstellungen eingegangen und es werden verschiedene Aktivitäten gezeigt, die Lernenden Gelegenheiten bieten, Grundvorstellungen aufzubauen.</a:t>
            </a:r>
          </a:p>
          <a:p>
            <a:pPr>
              <a:spcBef>
                <a:spcPts val="0"/>
              </a:spcBef>
              <a:spcAft>
                <a:spcPts val="600"/>
              </a:spcAft>
            </a:pPr>
            <a:r>
              <a:rPr lang="de-DE" sz="1500" dirty="0"/>
              <a:t>Folie 32: Aktivität (Hinweis s. Folie 31)</a:t>
            </a:r>
          </a:p>
        </p:txBody>
      </p:sp>
    </p:spTree>
    <p:extLst>
      <p:ext uri="{BB962C8B-B14F-4D97-AF65-F5344CB8AC3E}">
        <p14:creationId xmlns:p14="http://schemas.microsoft.com/office/powerpoint/2010/main" val="3579549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Grundvorstellungen besitzen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23</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90" cy="3276000"/>
            <a:chOff x="5681807" y="3971726"/>
            <a:chExt cx="2421273"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8" y="4816474"/>
              <a:ext cx="1019300" cy="972000"/>
              <a:chOff x="6394618"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8"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Aufgaben-beziehungen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02189"/>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306835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platzhalter 2"/>
          <p:cNvSpPr>
            <a:spLocks noGrp="1"/>
          </p:cNvSpPr>
          <p:nvPr>
            <p:ph type="body" sz="quarter" idx="13"/>
          </p:nvPr>
        </p:nvSpPr>
        <p:spPr bwMode="auto">
          <a:xfrm>
            <a:off x="1087745" y="1143307"/>
            <a:ext cx="7008812" cy="446088"/>
          </a:xfrm>
          <a:noFill/>
          <a:ln>
            <a:miter lim="800000"/>
            <a:headEnd/>
            <a:tailEnd/>
          </a:ln>
        </p:spPr>
        <p:txBody>
          <a:bodyPr vert="horz" wrap="square" lIns="91440" tIns="45720" rIns="91440" bIns="45720" numCol="1" anchor="t" anchorCtr="0" compatLnSpc="1">
            <a:prstTxWarp prst="textNoShape">
              <a:avLst/>
            </a:prstTxWarp>
          </a:bodyPr>
          <a:lstStyle/>
          <a:p>
            <a:pPr fontAlgn="base">
              <a:spcAft>
                <a:spcPct val="0"/>
              </a:spcAft>
            </a:pPr>
            <a:r>
              <a:rPr lang="de-DE" dirty="0"/>
              <a:t>GRUNDVORSTELLUNGEN DER SUBTRAKTION</a:t>
            </a:r>
            <a:endParaRPr lang="de-DE" b="1" dirty="0"/>
          </a:p>
        </p:txBody>
      </p:sp>
      <p:sp>
        <p:nvSpPr>
          <p:cNvPr id="5" name="Datumsplatzhalter 4"/>
          <p:cNvSpPr>
            <a:spLocks noGrp="1"/>
          </p:cNvSpPr>
          <p:nvPr>
            <p:ph type="dt" sz="quarter" idx="14"/>
          </p:nvPr>
        </p:nvSpPr>
        <p:spPr>
          <a:xfrm>
            <a:off x="581025" y="6338888"/>
            <a:ext cx="2057400" cy="393700"/>
          </a:xfrm>
          <a:prstGeom prst="rect">
            <a:avLst/>
          </a:prstGeom>
        </p:spPr>
        <p:txBody>
          <a:bodyPr/>
          <a:lstStyle>
            <a:defPPr>
              <a:defRPr lang="en-US"/>
            </a:defPPr>
            <a:lvl1pPr algn="l" defTabSz="457200" rtl="0" fontAlgn="auto">
              <a:lnSpc>
                <a:spcPct val="150000"/>
              </a:lnSpc>
              <a:spcBef>
                <a:spcPts val="0"/>
              </a:spcBef>
              <a:spcAft>
                <a:spcPts val="0"/>
              </a:spcAft>
              <a:defRPr sz="1200" kern="1200" smtClean="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endParaRPr lang="de-DE" dirty="0"/>
          </a:p>
        </p:txBody>
      </p:sp>
      <p:sp>
        <p:nvSpPr>
          <p:cNvPr id="6" name="Foliennummernplatzhalter 5"/>
          <p:cNvSpPr>
            <a:spLocks noGrp="1"/>
          </p:cNvSpPr>
          <p:nvPr>
            <p:ph type="sldNum" sz="quarter" idx="15"/>
          </p:nvPr>
        </p:nvSpPr>
        <p:spPr>
          <a:xfrm>
            <a:off x="6457950" y="6353175"/>
            <a:ext cx="2057400" cy="365125"/>
          </a:xfrm>
          <a:prstGeom prst="rect">
            <a:avLst/>
          </a:prstGeom>
        </p:spPr>
        <p:txBody>
          <a:bodyPr/>
          <a:lstStyle>
            <a:defPPr>
              <a:defRPr lang="en-US"/>
            </a:defPPr>
            <a:lvl1pPr algn="r" defTabSz="457200" rtl="0" fontAlgn="auto">
              <a:lnSpc>
                <a:spcPct val="150000"/>
              </a:lnSpc>
              <a:spcBef>
                <a:spcPts val="0"/>
              </a:spcBef>
              <a:spcAft>
                <a:spcPts val="0"/>
              </a:spcAft>
              <a:defRPr sz="1200" kern="1200" smtClean="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defRPr/>
            </a:pPr>
            <a:fld id="{DA74495D-A414-413E-9C91-F5CE78D0F005}" type="slidenum">
              <a:rPr lang="de-DE" smtClean="0"/>
              <a:pPr>
                <a:defRPr/>
              </a:pPr>
              <a:t>24</a:t>
            </a:fld>
            <a:endParaRPr lang="de-DE" dirty="0"/>
          </a:p>
        </p:txBody>
      </p:sp>
      <p:sp>
        <p:nvSpPr>
          <p:cNvPr id="4" name="Textfeld 3"/>
          <p:cNvSpPr txBox="1">
            <a:spLocks noChangeArrowheads="1"/>
          </p:cNvSpPr>
          <p:nvPr/>
        </p:nvSpPr>
        <p:spPr bwMode="auto">
          <a:xfrm>
            <a:off x="125413" y="3606800"/>
            <a:ext cx="2938462" cy="2216150"/>
          </a:xfrm>
          <a:prstGeom prst="rect">
            <a:avLst/>
          </a:prstGeom>
          <a:noFill/>
          <a:ln w="9525">
            <a:noFill/>
            <a:miter lim="800000"/>
            <a:headEnd/>
            <a:tailEnd/>
          </a:ln>
        </p:spPr>
        <p:txBody>
          <a:bodyPr>
            <a:spAutoFit/>
          </a:bodyPr>
          <a:lstStyle/>
          <a:p>
            <a:r>
              <a:rPr lang="de-DE" dirty="0">
                <a:latin typeface="Arial" panose="020B0604020202020204" pitchFamily="34" charset="0"/>
                <a:cs typeface="Arial" panose="020B0604020202020204" pitchFamily="34" charset="0"/>
              </a:rPr>
              <a:t>Von einer Gesamtmenge werden Objekte weg-genommen, sodass ein Rest entsteht (dynamisch).</a:t>
            </a:r>
          </a:p>
          <a:p>
            <a:endParaRPr lang="de-DE" dirty="0">
              <a:latin typeface="Arial" panose="020B0604020202020204" pitchFamily="34" charset="0"/>
              <a:cs typeface="Arial" panose="020B0604020202020204" pitchFamily="34" charset="0"/>
            </a:endParaRPr>
          </a:p>
          <a:p>
            <a:r>
              <a:rPr lang="de-DE" sz="1600" i="1" dirty="0">
                <a:latin typeface="Arial" panose="020B0604020202020204" pitchFamily="34" charset="0"/>
                <a:cs typeface="Arial" panose="020B0604020202020204" pitchFamily="34" charset="0"/>
              </a:rPr>
              <a:t>Anna hat 8 € gespart. Sie gibt 3 € für ein Spielzeug aus. Wie viel Euro hat sie noch übrig?</a:t>
            </a:r>
            <a:endParaRPr lang="de-DE" sz="1600" dirty="0">
              <a:latin typeface="Arial" panose="020B0604020202020204" pitchFamily="34" charset="0"/>
              <a:cs typeface="Arial" panose="020B0604020202020204" pitchFamily="34" charset="0"/>
            </a:endParaRPr>
          </a:p>
        </p:txBody>
      </p:sp>
      <p:pic>
        <p:nvPicPr>
          <p:cNvPr id="11" name="Grafik 10"/>
          <p:cNvPicPr>
            <a:picLocks noChangeAspect="1"/>
          </p:cNvPicPr>
          <p:nvPr/>
        </p:nvPicPr>
        <p:blipFill>
          <a:blip r:embed="rId3"/>
          <a:srcRect/>
          <a:stretch>
            <a:fillRect/>
          </a:stretch>
        </p:blipFill>
        <p:spPr bwMode="auto">
          <a:xfrm>
            <a:off x="639763" y="2239963"/>
            <a:ext cx="1938337" cy="1281112"/>
          </a:xfrm>
          <a:prstGeom prst="rect">
            <a:avLst/>
          </a:prstGeom>
          <a:noFill/>
          <a:ln w="9525">
            <a:noFill/>
            <a:miter lim="800000"/>
            <a:headEnd/>
            <a:tailEnd/>
          </a:ln>
        </p:spPr>
      </p:pic>
      <p:pic>
        <p:nvPicPr>
          <p:cNvPr id="12" name="Grafik 11"/>
          <p:cNvPicPr>
            <a:picLocks noChangeAspect="1"/>
          </p:cNvPicPr>
          <p:nvPr/>
        </p:nvPicPr>
        <p:blipFill>
          <a:blip r:embed="rId4"/>
          <a:srcRect/>
          <a:stretch>
            <a:fillRect/>
          </a:stretch>
        </p:blipFill>
        <p:spPr bwMode="auto">
          <a:xfrm>
            <a:off x="3822700" y="2247900"/>
            <a:ext cx="1433513" cy="1293813"/>
          </a:xfrm>
          <a:prstGeom prst="rect">
            <a:avLst/>
          </a:prstGeom>
          <a:noFill/>
          <a:ln w="9525">
            <a:noFill/>
            <a:miter lim="800000"/>
            <a:headEnd/>
            <a:tailEnd/>
          </a:ln>
        </p:spPr>
      </p:pic>
      <p:pic>
        <p:nvPicPr>
          <p:cNvPr id="13" name="Grafik 12"/>
          <p:cNvPicPr>
            <a:picLocks noChangeAspect="1"/>
          </p:cNvPicPr>
          <p:nvPr/>
        </p:nvPicPr>
        <p:blipFill>
          <a:blip r:embed="rId5"/>
          <a:srcRect/>
          <a:stretch>
            <a:fillRect/>
          </a:stretch>
        </p:blipFill>
        <p:spPr bwMode="auto">
          <a:xfrm>
            <a:off x="6604000" y="2179638"/>
            <a:ext cx="1765300" cy="1401762"/>
          </a:xfrm>
          <a:prstGeom prst="rect">
            <a:avLst/>
          </a:prstGeom>
          <a:noFill/>
          <a:ln w="9525">
            <a:noFill/>
            <a:miter lim="800000"/>
            <a:headEnd/>
            <a:tailEnd/>
          </a:ln>
        </p:spPr>
      </p:pic>
      <p:sp>
        <p:nvSpPr>
          <p:cNvPr id="15" name="Textfeld 14"/>
          <p:cNvSpPr txBox="1">
            <a:spLocks noChangeArrowheads="1"/>
          </p:cNvSpPr>
          <p:nvPr/>
        </p:nvSpPr>
        <p:spPr bwMode="auto">
          <a:xfrm>
            <a:off x="6088063" y="3606800"/>
            <a:ext cx="2938462" cy="2216150"/>
          </a:xfrm>
          <a:prstGeom prst="rect">
            <a:avLst/>
          </a:prstGeom>
          <a:noFill/>
          <a:ln w="9525">
            <a:noFill/>
            <a:miter lim="800000"/>
            <a:headEnd/>
            <a:tailEnd/>
          </a:ln>
        </p:spPr>
        <p:txBody>
          <a:bodyPr>
            <a:spAutoFit/>
          </a:bodyPr>
          <a:lstStyle/>
          <a:p>
            <a:r>
              <a:rPr lang="de-DE" dirty="0">
                <a:latin typeface="Arial" panose="020B0604020202020204" pitchFamily="34" charset="0"/>
                <a:cs typeface="Arial" panose="020B0604020202020204" pitchFamily="34" charset="0"/>
              </a:rPr>
              <a:t>Beim Vergleichen wird der Unterschied zweier Teil-mengen statisch bestimmt.</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a:p>
            <a:r>
              <a:rPr lang="de-DE" sz="1600" i="1" dirty="0">
                <a:latin typeface="Arial" panose="020B0604020202020204" pitchFamily="34" charset="0"/>
                <a:cs typeface="Arial" panose="020B0604020202020204" pitchFamily="34" charset="0"/>
              </a:rPr>
              <a:t>Jan hat 3 € und Maren hat </a:t>
            </a:r>
            <a:br>
              <a:rPr lang="de-DE" sz="1600" i="1" dirty="0">
                <a:latin typeface="Arial" panose="020B0604020202020204" pitchFamily="34" charset="0"/>
                <a:cs typeface="Arial" panose="020B0604020202020204" pitchFamily="34" charset="0"/>
              </a:rPr>
            </a:br>
            <a:r>
              <a:rPr lang="de-DE" sz="1600" i="1" dirty="0">
                <a:latin typeface="Arial" panose="020B0604020202020204" pitchFamily="34" charset="0"/>
                <a:cs typeface="Arial" panose="020B0604020202020204" pitchFamily="34" charset="0"/>
              </a:rPr>
              <a:t>8 €. Wie viel Euro hat Jan weniger als Maren?</a:t>
            </a:r>
            <a:endParaRPr lang="de-DE" sz="1600" dirty="0">
              <a:latin typeface="Arial" panose="020B0604020202020204" pitchFamily="34" charset="0"/>
              <a:cs typeface="Arial" panose="020B0604020202020204" pitchFamily="34" charset="0"/>
            </a:endParaRPr>
          </a:p>
        </p:txBody>
      </p:sp>
      <p:sp>
        <p:nvSpPr>
          <p:cNvPr id="16" name="Textfeld 15"/>
          <p:cNvSpPr txBox="1">
            <a:spLocks noChangeArrowheads="1"/>
          </p:cNvSpPr>
          <p:nvPr/>
        </p:nvSpPr>
        <p:spPr bwMode="auto">
          <a:xfrm>
            <a:off x="3103563" y="3606800"/>
            <a:ext cx="2936875" cy="2462213"/>
          </a:xfrm>
          <a:prstGeom prst="rect">
            <a:avLst/>
          </a:prstGeom>
          <a:noFill/>
          <a:ln w="9525">
            <a:noFill/>
            <a:miter lim="800000"/>
            <a:headEnd/>
            <a:tailEnd/>
          </a:ln>
        </p:spPr>
        <p:txBody>
          <a:bodyPr>
            <a:spAutoFit/>
          </a:bodyPr>
          <a:lstStyle/>
          <a:p>
            <a:r>
              <a:rPr lang="de-DE" dirty="0">
                <a:latin typeface="Arial" panose="020B0604020202020204" pitchFamily="34" charset="0"/>
                <a:cs typeface="Arial" panose="020B0604020202020204" pitchFamily="34" charset="0"/>
              </a:rPr>
              <a:t>Es wird ein Unterschied zwischen Ausgangsmenge und </a:t>
            </a:r>
            <a:r>
              <a:rPr lang="de-DE" dirty="0" err="1">
                <a:latin typeface="Arial" panose="020B0604020202020204" pitchFamily="34" charset="0"/>
                <a:cs typeface="Arial" panose="020B0604020202020204" pitchFamily="34" charset="0"/>
              </a:rPr>
              <a:t>Endmenge</a:t>
            </a:r>
            <a:r>
              <a:rPr lang="de-DE" dirty="0">
                <a:latin typeface="Arial" panose="020B0604020202020204" pitchFamily="34" charset="0"/>
                <a:cs typeface="Arial" panose="020B0604020202020204" pitchFamily="34" charset="0"/>
              </a:rPr>
              <a:t> dynamisch bestimmt.</a:t>
            </a:r>
          </a:p>
          <a:p>
            <a:endParaRPr lang="de-DE" dirty="0">
              <a:latin typeface="Arial" panose="020B0604020202020204" pitchFamily="34" charset="0"/>
              <a:cs typeface="Arial" panose="020B0604020202020204" pitchFamily="34" charset="0"/>
            </a:endParaRPr>
          </a:p>
          <a:p>
            <a:r>
              <a:rPr lang="de-DE" sz="1600" i="1" dirty="0">
                <a:latin typeface="Arial" panose="020B0604020202020204" pitchFamily="34" charset="0"/>
                <a:cs typeface="Arial" panose="020B0604020202020204" pitchFamily="34" charset="0"/>
              </a:rPr>
              <a:t>Milena hat 3 € gespart. Sie will sich einen Fußball kaufen, der 8 € kostet. Wie viel Euro fehlen ihr noch?</a:t>
            </a:r>
            <a:endParaRPr lang="de-DE" sz="1600" dirty="0">
              <a:latin typeface="Arial" panose="020B0604020202020204" pitchFamily="34" charset="0"/>
              <a:cs typeface="Arial" panose="020B0604020202020204" pitchFamily="34" charset="0"/>
            </a:endParaRPr>
          </a:p>
        </p:txBody>
      </p:sp>
      <p:cxnSp>
        <p:nvCxnSpPr>
          <p:cNvPr id="9" name="Gerade Verbindung 8"/>
          <p:cNvCxnSpPr/>
          <p:nvPr/>
        </p:nvCxnSpPr>
        <p:spPr>
          <a:xfrm>
            <a:off x="3040063" y="1746250"/>
            <a:ext cx="0" cy="4445000"/>
          </a:xfrm>
          <a:prstGeom prst="line">
            <a:avLst/>
          </a:prstGeom>
          <a:ln w="12700">
            <a:solidFill>
              <a:srgbClr val="327D87"/>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6038850" y="1746250"/>
            <a:ext cx="0" cy="4445000"/>
          </a:xfrm>
          <a:prstGeom prst="line">
            <a:avLst/>
          </a:prstGeom>
          <a:ln w="12700">
            <a:solidFill>
              <a:srgbClr val="327D87"/>
            </a:solidFill>
          </a:ln>
        </p:spPr>
        <p:style>
          <a:lnRef idx="1">
            <a:schemeClr val="accent1"/>
          </a:lnRef>
          <a:fillRef idx="0">
            <a:schemeClr val="accent1"/>
          </a:fillRef>
          <a:effectRef idx="0">
            <a:schemeClr val="accent1"/>
          </a:effectRef>
          <a:fontRef idx="minor">
            <a:schemeClr val="tx1"/>
          </a:fontRef>
        </p:style>
      </p:cxnSp>
      <p:sp>
        <p:nvSpPr>
          <p:cNvPr id="14" name="Abgerundetes Rechteck 13"/>
          <p:cNvSpPr/>
          <p:nvPr/>
        </p:nvSpPr>
        <p:spPr>
          <a:xfrm>
            <a:off x="927100" y="1725613"/>
            <a:ext cx="1363663" cy="442912"/>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fontAlgn="auto">
              <a:spcBef>
                <a:spcPts val="0"/>
              </a:spcBef>
              <a:spcAft>
                <a:spcPts val="0"/>
              </a:spcAft>
              <a:defRPr/>
            </a:pPr>
            <a:r>
              <a:rPr lang="de-DE" sz="2000" b="1" dirty="0">
                <a:solidFill>
                  <a:schemeClr val="tx1"/>
                </a:solidFill>
                <a:latin typeface="Arial" panose="020B0604020202020204" pitchFamily="34" charset="0"/>
                <a:cs typeface="Arial" panose="020B0604020202020204" pitchFamily="34" charset="0"/>
              </a:rPr>
              <a:t>Abziehen</a:t>
            </a:r>
          </a:p>
        </p:txBody>
      </p:sp>
      <p:sp>
        <p:nvSpPr>
          <p:cNvPr id="18" name="Abgerundetes Rechteck 17"/>
          <p:cNvSpPr/>
          <p:nvPr/>
        </p:nvSpPr>
        <p:spPr>
          <a:xfrm>
            <a:off x="3892550" y="1731963"/>
            <a:ext cx="1379538" cy="442912"/>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fontAlgn="auto">
              <a:spcBef>
                <a:spcPts val="0"/>
              </a:spcBef>
              <a:spcAft>
                <a:spcPts val="0"/>
              </a:spcAft>
              <a:defRPr/>
            </a:pPr>
            <a:r>
              <a:rPr lang="de-DE" sz="2000" b="1" dirty="0">
                <a:solidFill>
                  <a:schemeClr val="tx1"/>
                </a:solidFill>
                <a:latin typeface="Arial" panose="020B0604020202020204" pitchFamily="34" charset="0"/>
                <a:cs typeface="Arial" panose="020B0604020202020204" pitchFamily="34" charset="0"/>
              </a:rPr>
              <a:t>Ergänzen</a:t>
            </a:r>
          </a:p>
        </p:txBody>
      </p:sp>
      <p:sp>
        <p:nvSpPr>
          <p:cNvPr id="19" name="Abgerundetes Rechteck 18"/>
          <p:cNvSpPr/>
          <p:nvPr/>
        </p:nvSpPr>
        <p:spPr>
          <a:xfrm>
            <a:off x="6613525" y="1725613"/>
            <a:ext cx="1655763" cy="442912"/>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fontAlgn="auto">
              <a:spcBef>
                <a:spcPts val="0"/>
              </a:spcBef>
              <a:spcAft>
                <a:spcPts val="0"/>
              </a:spcAft>
              <a:defRPr/>
            </a:pPr>
            <a:r>
              <a:rPr lang="de-DE" sz="2000" b="1" dirty="0">
                <a:solidFill>
                  <a:schemeClr val="tx1"/>
                </a:solidFill>
                <a:latin typeface="Arial" panose="020B0604020202020204" pitchFamily="34" charset="0"/>
                <a:cs typeface="Arial" panose="020B0604020202020204" pitchFamily="34" charset="0"/>
              </a:rPr>
              <a:t>Vergleichen</a:t>
            </a:r>
          </a:p>
        </p:txBody>
      </p:sp>
      <p:sp>
        <p:nvSpPr>
          <p:cNvPr id="7" name="Titel 1">
            <a:extLst>
              <a:ext uri="{FF2B5EF4-FFF2-40B4-BE49-F238E27FC236}">
                <a16:creationId xmlns:a16="http://schemas.microsoft.com/office/drawing/2014/main" id="{9F3DF23A-C420-A672-1A64-D1F9AD71A1A6}"/>
              </a:ext>
            </a:extLst>
          </p:cNvPr>
          <p:cNvSpPr>
            <a:spLocks noGrp="1"/>
          </p:cNvSpPr>
          <p:nvPr>
            <p:ph type="title"/>
          </p:nvPr>
        </p:nvSpPr>
        <p:spPr>
          <a:xfrm>
            <a:off x="1096423" y="382774"/>
            <a:ext cx="7418927" cy="603704"/>
          </a:xfrm>
        </p:spPr>
        <p:txBody>
          <a:bodyPr>
            <a:normAutofit/>
          </a:bodyPr>
          <a:lstStyle/>
          <a:p>
            <a:r>
              <a:rPr lang="de-DE" dirty="0"/>
              <a:t>Grundvorstellungen besitzen</a:t>
            </a:r>
          </a:p>
        </p:txBody>
      </p:sp>
      <p:sp>
        <p:nvSpPr>
          <p:cNvPr id="3" name="Textfeld 2">
            <a:extLst>
              <a:ext uri="{FF2B5EF4-FFF2-40B4-BE49-F238E27FC236}">
                <a16:creationId xmlns:a16="http://schemas.microsoft.com/office/drawing/2014/main" id="{B390BE40-D42C-3410-F075-40C5E8DAB5EE}"/>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/104</a:t>
            </a:r>
            <a:r>
              <a:rPr lang="de-DE" sz="12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xEl>
                                              <p:pRg st="3" end="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25</a:t>
            </a:fld>
            <a:endParaRPr lang="de-DE" dirty="0"/>
          </a:p>
        </p:txBody>
      </p:sp>
      <p:cxnSp>
        <p:nvCxnSpPr>
          <p:cNvPr id="9" name="Gerade Verbindung 8">
            <a:extLst>
              <a:ext uri="{FF2B5EF4-FFF2-40B4-BE49-F238E27FC236}">
                <a16:creationId xmlns:a16="http://schemas.microsoft.com/office/drawing/2014/main" id="{2204EEA2-87B9-954A-8F8D-6587815BE5D6}"/>
              </a:ext>
            </a:extLst>
          </p:cNvPr>
          <p:cNvCxnSpPr/>
          <p:nvPr/>
        </p:nvCxnSpPr>
        <p:spPr>
          <a:xfrm>
            <a:off x="3039777" y="1745967"/>
            <a:ext cx="0" cy="4445777"/>
          </a:xfrm>
          <a:prstGeom prst="line">
            <a:avLst/>
          </a:prstGeom>
          <a:ln w="12700">
            <a:solidFill>
              <a:srgbClr val="327D87"/>
            </a:solidFill>
          </a:ln>
        </p:spPr>
        <p:style>
          <a:lnRef idx="1">
            <a:schemeClr val="accent1"/>
          </a:lnRef>
          <a:fillRef idx="0">
            <a:schemeClr val="accent1"/>
          </a:fillRef>
          <a:effectRef idx="0">
            <a:schemeClr val="accent1"/>
          </a:effectRef>
          <a:fontRef idx="minor">
            <a:schemeClr val="tx1"/>
          </a:fontRef>
        </p:style>
      </p:cxnSp>
      <p:cxnSp>
        <p:nvCxnSpPr>
          <p:cNvPr id="17" name="Gerade Verbindung 16">
            <a:extLst>
              <a:ext uri="{FF2B5EF4-FFF2-40B4-BE49-F238E27FC236}">
                <a16:creationId xmlns:a16="http://schemas.microsoft.com/office/drawing/2014/main" id="{993EFCE1-9D47-864F-A14E-9D416020EBB6}"/>
              </a:ext>
            </a:extLst>
          </p:cNvPr>
          <p:cNvCxnSpPr/>
          <p:nvPr/>
        </p:nvCxnSpPr>
        <p:spPr>
          <a:xfrm>
            <a:off x="6038981" y="1745967"/>
            <a:ext cx="0" cy="4445777"/>
          </a:xfrm>
          <a:prstGeom prst="line">
            <a:avLst/>
          </a:prstGeom>
          <a:ln w="12700">
            <a:solidFill>
              <a:srgbClr val="327D87"/>
            </a:solidFill>
          </a:ln>
        </p:spPr>
        <p:style>
          <a:lnRef idx="1">
            <a:schemeClr val="accent1"/>
          </a:lnRef>
          <a:fillRef idx="0">
            <a:schemeClr val="accent1"/>
          </a:fillRef>
          <a:effectRef idx="0">
            <a:schemeClr val="accent1"/>
          </a:effectRef>
          <a:fontRef idx="minor">
            <a:schemeClr val="tx1"/>
          </a:fontRef>
        </p:style>
      </p:cxnSp>
      <p:sp>
        <p:nvSpPr>
          <p:cNvPr id="14" name="Abgerundetes Rechteck 13">
            <a:extLst>
              <a:ext uri="{FF2B5EF4-FFF2-40B4-BE49-F238E27FC236}">
                <a16:creationId xmlns:a16="http://schemas.microsoft.com/office/drawing/2014/main" id="{653B8C69-AFEF-2045-A443-69A2FFE5B524}"/>
              </a:ext>
            </a:extLst>
          </p:cNvPr>
          <p:cNvSpPr/>
          <p:nvPr/>
        </p:nvSpPr>
        <p:spPr>
          <a:xfrm>
            <a:off x="802416" y="1725348"/>
            <a:ext cx="1613093" cy="442674"/>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de-DE" sz="2000" b="1" dirty="0">
                <a:solidFill>
                  <a:schemeClr val="tx1"/>
                </a:solidFill>
                <a:latin typeface="Arial" panose="020B0604020202020204" pitchFamily="34" charset="0"/>
                <a:cs typeface="Arial" panose="020B0604020202020204" pitchFamily="34" charset="0"/>
              </a:rPr>
              <a:t>Hinzufügen</a:t>
            </a:r>
          </a:p>
        </p:txBody>
      </p:sp>
      <p:sp>
        <p:nvSpPr>
          <p:cNvPr id="18" name="Abgerundetes Rechteck 17">
            <a:extLst>
              <a:ext uri="{FF2B5EF4-FFF2-40B4-BE49-F238E27FC236}">
                <a16:creationId xmlns:a16="http://schemas.microsoft.com/office/drawing/2014/main" id="{16BE2C16-BCB8-9F4D-B11B-F8C618B12A5C}"/>
              </a:ext>
            </a:extLst>
          </p:cNvPr>
          <p:cNvSpPr/>
          <p:nvPr/>
        </p:nvSpPr>
        <p:spPr>
          <a:xfrm>
            <a:off x="3395390" y="1732659"/>
            <a:ext cx="2374673" cy="442674"/>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de-DE" sz="2000" b="1" dirty="0">
                <a:solidFill>
                  <a:schemeClr val="tx1"/>
                </a:solidFill>
                <a:latin typeface="Arial" panose="020B0604020202020204" pitchFamily="34" charset="0"/>
                <a:cs typeface="Arial" panose="020B0604020202020204" pitchFamily="34" charset="0"/>
              </a:rPr>
              <a:t>Zusammenfassen</a:t>
            </a:r>
          </a:p>
        </p:txBody>
      </p:sp>
      <p:sp>
        <p:nvSpPr>
          <p:cNvPr id="19" name="Abgerundetes Rechteck 18">
            <a:extLst>
              <a:ext uri="{FF2B5EF4-FFF2-40B4-BE49-F238E27FC236}">
                <a16:creationId xmlns:a16="http://schemas.microsoft.com/office/drawing/2014/main" id="{A69ADD7F-2B6D-5A4C-8C5D-7F11F7274C6B}"/>
              </a:ext>
            </a:extLst>
          </p:cNvPr>
          <p:cNvSpPr/>
          <p:nvPr/>
        </p:nvSpPr>
        <p:spPr>
          <a:xfrm>
            <a:off x="6614015" y="1725349"/>
            <a:ext cx="1655840" cy="442674"/>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lang="de-DE" sz="2000" b="1" dirty="0">
                <a:solidFill>
                  <a:schemeClr val="tx1"/>
                </a:solidFill>
                <a:latin typeface="Arial" panose="020B0604020202020204" pitchFamily="34" charset="0"/>
                <a:cs typeface="Arial" panose="020B0604020202020204" pitchFamily="34" charset="0"/>
              </a:rPr>
              <a:t>Vergleichen</a:t>
            </a:r>
          </a:p>
        </p:txBody>
      </p:sp>
      <p:sp>
        <p:nvSpPr>
          <p:cNvPr id="20" name="Titel 1">
            <a:extLst>
              <a:ext uri="{FF2B5EF4-FFF2-40B4-BE49-F238E27FC236}">
                <a16:creationId xmlns:a16="http://schemas.microsoft.com/office/drawing/2014/main" id="{30AF067F-C86E-2D4D-AC1D-5A0AB3BAA06E}"/>
              </a:ext>
            </a:extLst>
          </p:cNvPr>
          <p:cNvSpPr>
            <a:spLocks noGrp="1"/>
          </p:cNvSpPr>
          <p:nvPr>
            <p:ph type="title"/>
          </p:nvPr>
        </p:nvSpPr>
        <p:spPr>
          <a:xfrm>
            <a:off x="1096423" y="382774"/>
            <a:ext cx="7418927" cy="603704"/>
          </a:xfrm>
        </p:spPr>
        <p:txBody>
          <a:bodyPr>
            <a:normAutofit/>
          </a:bodyPr>
          <a:lstStyle/>
          <a:p>
            <a:r>
              <a:rPr lang="de-DE" dirty="0"/>
              <a:t>Grundvorstellungen besitzen</a:t>
            </a:r>
          </a:p>
        </p:txBody>
      </p:sp>
      <p:sp>
        <p:nvSpPr>
          <p:cNvPr id="2" name="Textplatzhalter 1"/>
          <p:cNvSpPr>
            <a:spLocks noGrp="1"/>
          </p:cNvSpPr>
          <p:nvPr>
            <p:ph type="body" sz="quarter" idx="13"/>
          </p:nvPr>
        </p:nvSpPr>
        <p:spPr>
          <a:xfrm>
            <a:off x="1096266" y="1143230"/>
            <a:ext cx="7009509" cy="445628"/>
          </a:xfrm>
        </p:spPr>
        <p:txBody>
          <a:bodyPr/>
          <a:lstStyle/>
          <a:p>
            <a:r>
              <a:rPr lang="de-DE" dirty="0"/>
              <a:t>GRUNDVORSTELLUNGEN DER ADDITON</a:t>
            </a:r>
          </a:p>
        </p:txBody>
      </p:sp>
      <p:pic>
        <p:nvPicPr>
          <p:cNvPr id="3" name="Grafik 2">
            <a:extLst>
              <a:ext uri="{FF2B5EF4-FFF2-40B4-BE49-F238E27FC236}">
                <a16:creationId xmlns:a16="http://schemas.microsoft.com/office/drawing/2014/main" id="{9BE0A22C-7917-FFD5-7DFF-835AC538F606}"/>
              </a:ext>
            </a:extLst>
          </p:cNvPr>
          <p:cNvPicPr>
            <a:picLocks noChangeAspect="1"/>
          </p:cNvPicPr>
          <p:nvPr/>
        </p:nvPicPr>
        <p:blipFill>
          <a:blip r:embed="rId3"/>
          <a:srcRect/>
          <a:stretch>
            <a:fillRect/>
          </a:stretch>
        </p:blipFill>
        <p:spPr bwMode="auto">
          <a:xfrm>
            <a:off x="815975" y="2233613"/>
            <a:ext cx="1447800" cy="1346200"/>
          </a:xfrm>
          <a:prstGeom prst="rect">
            <a:avLst/>
          </a:prstGeom>
          <a:noFill/>
          <a:ln w="9525">
            <a:noFill/>
            <a:miter lim="800000"/>
            <a:headEnd/>
            <a:tailEnd/>
          </a:ln>
        </p:spPr>
      </p:pic>
      <p:pic>
        <p:nvPicPr>
          <p:cNvPr id="7" name="Grafik 6">
            <a:extLst>
              <a:ext uri="{FF2B5EF4-FFF2-40B4-BE49-F238E27FC236}">
                <a16:creationId xmlns:a16="http://schemas.microsoft.com/office/drawing/2014/main" id="{633F7EAC-CAED-6206-25A3-457E105F35D0}"/>
              </a:ext>
            </a:extLst>
          </p:cNvPr>
          <p:cNvPicPr>
            <a:picLocks noChangeAspect="1"/>
          </p:cNvPicPr>
          <p:nvPr/>
        </p:nvPicPr>
        <p:blipFill>
          <a:blip r:embed="rId4"/>
          <a:srcRect/>
          <a:stretch>
            <a:fillRect/>
          </a:stretch>
        </p:blipFill>
        <p:spPr bwMode="auto">
          <a:xfrm>
            <a:off x="3730625" y="2233613"/>
            <a:ext cx="1409700" cy="1346200"/>
          </a:xfrm>
          <a:prstGeom prst="rect">
            <a:avLst/>
          </a:prstGeom>
          <a:noFill/>
          <a:ln w="9525">
            <a:noFill/>
            <a:miter lim="800000"/>
            <a:headEnd/>
            <a:tailEnd/>
          </a:ln>
        </p:spPr>
      </p:pic>
      <p:pic>
        <p:nvPicPr>
          <p:cNvPr id="8" name="Grafik 7">
            <a:extLst>
              <a:ext uri="{FF2B5EF4-FFF2-40B4-BE49-F238E27FC236}">
                <a16:creationId xmlns:a16="http://schemas.microsoft.com/office/drawing/2014/main" id="{06F7F895-72EE-D948-BDEB-07ECA7457875}"/>
              </a:ext>
            </a:extLst>
          </p:cNvPr>
          <p:cNvPicPr>
            <a:picLocks noChangeAspect="1"/>
          </p:cNvPicPr>
          <p:nvPr/>
        </p:nvPicPr>
        <p:blipFill>
          <a:blip r:embed="rId5"/>
          <a:srcRect/>
          <a:stretch>
            <a:fillRect/>
          </a:stretch>
        </p:blipFill>
        <p:spPr bwMode="auto">
          <a:xfrm>
            <a:off x="6745288" y="2236788"/>
            <a:ext cx="1393825" cy="1343025"/>
          </a:xfrm>
          <a:prstGeom prst="rect">
            <a:avLst/>
          </a:prstGeom>
          <a:noFill/>
          <a:ln w="9525">
            <a:noFill/>
            <a:miter lim="800000"/>
            <a:headEnd/>
            <a:tailEnd/>
          </a:ln>
        </p:spPr>
      </p:pic>
      <p:sp>
        <p:nvSpPr>
          <p:cNvPr id="25" name="Textfeld 24">
            <a:extLst>
              <a:ext uri="{FF2B5EF4-FFF2-40B4-BE49-F238E27FC236}">
                <a16:creationId xmlns:a16="http://schemas.microsoft.com/office/drawing/2014/main" id="{7542EDCB-DA61-EE7F-01AD-B43A3ED04C6B}"/>
              </a:ext>
            </a:extLst>
          </p:cNvPr>
          <p:cNvSpPr txBox="1">
            <a:spLocks noChangeArrowheads="1"/>
          </p:cNvSpPr>
          <p:nvPr/>
        </p:nvSpPr>
        <p:spPr bwMode="auto">
          <a:xfrm>
            <a:off x="125413" y="3606800"/>
            <a:ext cx="2938462" cy="2185214"/>
          </a:xfrm>
          <a:prstGeom prst="rect">
            <a:avLst/>
          </a:prstGeom>
          <a:noFill/>
          <a:ln w="9525">
            <a:noFill/>
            <a:miter lim="800000"/>
            <a:headEnd/>
            <a:tailEnd/>
          </a:ln>
        </p:spPr>
        <p:txBody>
          <a:bodyPr>
            <a:spAutoFit/>
          </a:bodyPr>
          <a:lstStyle/>
          <a:p>
            <a:r>
              <a:rPr lang="de-DE" dirty="0">
                <a:latin typeface="Arial" panose="020B0604020202020204" pitchFamily="34" charset="0"/>
                <a:cs typeface="Arial" panose="020B0604020202020204" pitchFamily="34" charset="0"/>
              </a:rPr>
              <a:t>Einer Menge von Objekten wird eine weitere hinzugefügt (dynamisch).</a:t>
            </a:r>
          </a:p>
          <a:p>
            <a:endParaRPr lang="de-DE" dirty="0">
              <a:latin typeface="Arial" panose="020B0604020202020204" pitchFamily="34" charset="0"/>
              <a:cs typeface="Arial" panose="020B0604020202020204" pitchFamily="34" charset="0"/>
            </a:endParaRPr>
          </a:p>
          <a:p>
            <a:r>
              <a:rPr lang="de-DE" sz="1600" i="1" dirty="0">
                <a:latin typeface="Arial" panose="020B0604020202020204" pitchFamily="34" charset="0"/>
                <a:cs typeface="Arial" panose="020B0604020202020204" pitchFamily="34" charset="0"/>
              </a:rPr>
              <a:t>Jule hat 3 € gespart. Zwei weitere Euro bekommt sie geschenkt. Wie viel Euro hat sie jetzt?</a:t>
            </a:r>
          </a:p>
        </p:txBody>
      </p:sp>
      <p:sp>
        <p:nvSpPr>
          <p:cNvPr id="26" name="Textfeld 25">
            <a:extLst>
              <a:ext uri="{FF2B5EF4-FFF2-40B4-BE49-F238E27FC236}">
                <a16:creationId xmlns:a16="http://schemas.microsoft.com/office/drawing/2014/main" id="{C72A6200-3A43-AF75-DE64-4ED3070B8B9A}"/>
              </a:ext>
            </a:extLst>
          </p:cNvPr>
          <p:cNvSpPr txBox="1">
            <a:spLocks noChangeArrowheads="1"/>
          </p:cNvSpPr>
          <p:nvPr/>
        </p:nvSpPr>
        <p:spPr bwMode="auto">
          <a:xfrm>
            <a:off x="3103563" y="3691465"/>
            <a:ext cx="2936875" cy="1938992"/>
          </a:xfrm>
          <a:prstGeom prst="rect">
            <a:avLst/>
          </a:prstGeom>
          <a:noFill/>
          <a:ln w="9525">
            <a:noFill/>
            <a:miter lim="800000"/>
            <a:headEnd/>
            <a:tailEnd/>
          </a:ln>
        </p:spPr>
        <p:txBody>
          <a:bodyPr>
            <a:spAutoFit/>
          </a:bodyPr>
          <a:lstStyle/>
          <a:p>
            <a:r>
              <a:rPr lang="de-DE" dirty="0">
                <a:latin typeface="Arial" panose="020B0604020202020204" pitchFamily="34" charset="0"/>
                <a:cs typeface="Arial" panose="020B0604020202020204" pitchFamily="34" charset="0"/>
              </a:rPr>
              <a:t>Zwei Mengen werden zusammengelegt (statisch).</a:t>
            </a:r>
          </a:p>
          <a:p>
            <a:endParaRPr lang="de-DE" dirty="0">
              <a:latin typeface="Arial" panose="020B0604020202020204" pitchFamily="34" charset="0"/>
              <a:cs typeface="Arial" panose="020B0604020202020204" pitchFamily="34" charset="0"/>
            </a:endParaRPr>
          </a:p>
          <a:p>
            <a:r>
              <a:rPr lang="de-DE" sz="1600" i="1" dirty="0">
                <a:latin typeface="Arial" panose="020B0604020202020204" pitchFamily="34" charset="0"/>
                <a:cs typeface="Arial" panose="020B0604020202020204" pitchFamily="34" charset="0"/>
              </a:rPr>
              <a:t>Melli hat 3 €. Paul hat 2 €. Wie viel Euro haben sie zusammen?</a:t>
            </a:r>
          </a:p>
        </p:txBody>
      </p:sp>
      <p:sp>
        <p:nvSpPr>
          <p:cNvPr id="27" name="Textfeld 26">
            <a:extLst>
              <a:ext uri="{FF2B5EF4-FFF2-40B4-BE49-F238E27FC236}">
                <a16:creationId xmlns:a16="http://schemas.microsoft.com/office/drawing/2014/main" id="{48FEB994-F34E-AB35-8715-EC5D4058FFF4}"/>
              </a:ext>
            </a:extLst>
          </p:cNvPr>
          <p:cNvSpPr txBox="1">
            <a:spLocks noChangeArrowheads="1"/>
          </p:cNvSpPr>
          <p:nvPr/>
        </p:nvSpPr>
        <p:spPr bwMode="auto">
          <a:xfrm>
            <a:off x="6088063" y="3606800"/>
            <a:ext cx="2938462" cy="1938992"/>
          </a:xfrm>
          <a:prstGeom prst="rect">
            <a:avLst/>
          </a:prstGeom>
          <a:noFill/>
          <a:ln w="9525">
            <a:noFill/>
            <a:miter lim="800000"/>
            <a:headEnd/>
            <a:tailEnd/>
          </a:ln>
        </p:spPr>
        <p:txBody>
          <a:bodyPr>
            <a:spAutoFit/>
          </a:bodyPr>
          <a:lstStyle/>
          <a:p>
            <a:r>
              <a:rPr lang="de-DE" dirty="0">
                <a:latin typeface="Arial" panose="020B0604020202020204" pitchFamily="34" charset="0"/>
                <a:cs typeface="Arial" panose="020B0604020202020204" pitchFamily="34" charset="0"/>
              </a:rPr>
              <a:t>Zwei Mengen werden durch Addition verglichen (statisch).</a:t>
            </a:r>
          </a:p>
          <a:p>
            <a:endParaRPr lang="de-DE" dirty="0">
              <a:latin typeface="Arial" panose="020B0604020202020204" pitchFamily="34" charset="0"/>
              <a:cs typeface="Arial" panose="020B0604020202020204" pitchFamily="34" charset="0"/>
            </a:endParaRPr>
          </a:p>
          <a:p>
            <a:r>
              <a:rPr lang="de-DE" sz="1600" i="1" dirty="0" err="1">
                <a:latin typeface="Arial" panose="020B0604020202020204" pitchFamily="34" charset="0"/>
                <a:cs typeface="Arial" panose="020B0604020202020204" pitchFamily="34" charset="0"/>
              </a:rPr>
              <a:t>Efrim</a:t>
            </a:r>
            <a:r>
              <a:rPr lang="de-DE" sz="1600" i="1" dirty="0">
                <a:latin typeface="Arial" panose="020B0604020202020204" pitchFamily="34" charset="0"/>
                <a:cs typeface="Arial" panose="020B0604020202020204" pitchFamily="34" charset="0"/>
              </a:rPr>
              <a:t> hat 3 €. Joe hat 2 € mehr als </a:t>
            </a:r>
            <a:r>
              <a:rPr lang="de-DE" sz="1600" i="1" dirty="0" err="1">
                <a:latin typeface="Arial" panose="020B0604020202020204" pitchFamily="34" charset="0"/>
                <a:cs typeface="Arial" panose="020B0604020202020204" pitchFamily="34" charset="0"/>
              </a:rPr>
              <a:t>Efrim</a:t>
            </a:r>
            <a:r>
              <a:rPr lang="de-DE" sz="1600" i="1" dirty="0">
                <a:latin typeface="Arial" panose="020B0604020202020204" pitchFamily="34" charset="0"/>
                <a:cs typeface="Arial" panose="020B0604020202020204" pitchFamily="34" charset="0"/>
              </a:rPr>
              <a:t>. Wie viel Euro hat Joe?</a:t>
            </a:r>
          </a:p>
        </p:txBody>
      </p:sp>
      <p:sp>
        <p:nvSpPr>
          <p:cNvPr id="11" name="Textfeld 10">
            <a:extLst>
              <a:ext uri="{FF2B5EF4-FFF2-40B4-BE49-F238E27FC236}">
                <a16:creationId xmlns:a16="http://schemas.microsoft.com/office/drawing/2014/main" id="{C9E313AC-6AD0-393E-E161-1AFDA39F71CD}"/>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solidFill>
                  <a:srgbClr val="222222"/>
                </a:solidFill>
                <a:latin typeface="Arial" panose="020B0604020202020204" pitchFamily="34" charset="0"/>
                <a:cs typeface="Arial" panose="020B0604020202020204" pitchFamily="34" charset="0"/>
              </a:rPr>
              <a:t>mahiko.dzlm.de</a:t>
            </a:r>
            <a:r>
              <a:rPr lang="de-DE" sz="1200" dirty="0">
                <a:solidFill>
                  <a:srgbClr val="222222"/>
                </a:solidFill>
                <a:latin typeface="Arial" panose="020B0604020202020204" pitchFamily="34" charset="0"/>
                <a:cs typeface="Arial" panose="020B0604020202020204" pitchFamily="34" charset="0"/>
              </a:rPr>
              <a:t>/</a:t>
            </a:r>
            <a:r>
              <a:rPr lang="de-DE" sz="1200" dirty="0" err="1">
                <a:solidFill>
                  <a:srgbClr val="222222"/>
                </a:solidFill>
                <a:latin typeface="Arial" panose="020B0604020202020204" pitchFamily="34" charset="0"/>
                <a:cs typeface="Arial" panose="020B0604020202020204" pitchFamily="34" charset="0"/>
              </a:rPr>
              <a:t>node</a:t>
            </a:r>
            <a:r>
              <a:rPr lang="de-DE" sz="1200" dirty="0">
                <a:solidFill>
                  <a:srgbClr val="222222"/>
                </a:solidFill>
                <a:latin typeface="Arial" panose="020B0604020202020204" pitchFamily="34" charset="0"/>
                <a:cs typeface="Arial" panose="020B0604020202020204" pitchFamily="34" charset="0"/>
              </a:rPr>
              <a:t>/47</a:t>
            </a:r>
            <a:r>
              <a:rPr lang="de-DE"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904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26</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27</a:t>
            </a:r>
          </a:p>
          <a:p>
            <a:endParaRPr lang="de-DE" dirty="0"/>
          </a:p>
        </p:txBody>
      </p:sp>
      <p:sp>
        <p:nvSpPr>
          <p:cNvPr id="6" name="Inhaltsplatzhalter 5"/>
          <p:cNvSpPr>
            <a:spLocks noGrp="1"/>
          </p:cNvSpPr>
          <p:nvPr>
            <p:ph idx="1"/>
          </p:nvPr>
        </p:nvSpPr>
        <p:spPr/>
        <p:txBody>
          <a:bodyPr/>
          <a:lstStyle/>
          <a:p>
            <a:r>
              <a:rPr lang="de-DE" sz="1200" b="1" dirty="0"/>
              <a:t>Ziel</a:t>
            </a:r>
            <a:r>
              <a:rPr lang="de-DE" sz="1200" dirty="0"/>
              <a:t>: Analyse von Kinderdokumenten hinsichtlich der Fragestellung, welche Kindern noch keine tragfähigen Grundvorstellungen oder bisher nur eine bestimmte Grundvorstellung zu der Operation Subtraktion zeigen.</a:t>
            </a:r>
          </a:p>
          <a:p>
            <a:r>
              <a:rPr lang="de-DE" sz="1200" b="1" dirty="0"/>
              <a:t>Hinweis zu den Kinderdokumenten: </a:t>
            </a:r>
            <a:r>
              <a:rPr lang="de-DE" sz="1200" dirty="0"/>
              <a:t>Die Kinderdokumente stammen aus einer Studie von Radatz (1989, S. 306-309). Er hat auf „einfache Weise“ das Verständnis von Kindern u. a. zu der Rechenoperation Subtraktion erhoben. Die Kinder wurden aufgefordert, ein Bild zur Aufgabe </a:t>
            </a:r>
            <a:br>
              <a:rPr lang="de-DE" sz="1200" dirty="0"/>
            </a:br>
            <a:r>
              <a:rPr lang="de-DE" sz="1200" dirty="0"/>
              <a:t>7 – 2 = 5 zu malen. </a:t>
            </a:r>
          </a:p>
          <a:p>
            <a:r>
              <a:rPr lang="de-DE" sz="1200" dirty="0"/>
              <a:t>In den abgebildeten Kinderdokumenten wird deutlich, dass manche Kinder noch keine tragfähigen Vorstellungen zu passenden Situationen zeigen oder diese noch nicht mit der symbolisch vorgegebenen Aufgabe in Verbindung bringen. Grundsätzlich sollten Kinder immer zu ihrem Vorgehen und ihrer Denkweise befragt werden, um ihre (Fehl-)Vorstellungen besser verstehen zu können.</a:t>
            </a:r>
          </a:p>
          <a:p>
            <a:r>
              <a:rPr lang="de-DE" sz="1200" b="1" dirty="0"/>
              <a:t>Vorschlag zur Durchführung: </a:t>
            </a:r>
            <a:r>
              <a:rPr lang="de-DE" sz="1200" dirty="0"/>
              <a:t>Je nach Gruppengröße können die Vermutungen und Erklärungen der Lehrkräfte zunächst in einer kurzen Murmelphase ausgetauscht oder direkt im Plenum geäußert werden.</a:t>
            </a:r>
          </a:p>
          <a:p>
            <a:pPr algn="just"/>
            <a:endParaRPr lang="de-DE" sz="1200" dirty="0"/>
          </a:p>
        </p:txBody>
      </p:sp>
    </p:spTree>
    <p:extLst>
      <p:ext uri="{BB962C8B-B14F-4D97-AF65-F5344CB8AC3E}">
        <p14:creationId xmlns:p14="http://schemas.microsoft.com/office/powerpoint/2010/main" val="3423031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7813C7A-86B0-F84E-9B34-3914CDF42EC3}"/>
              </a:ext>
            </a:extLst>
          </p:cNvPr>
          <p:cNvSpPr>
            <a:spLocks noGrp="1"/>
          </p:cNvSpPr>
          <p:nvPr>
            <p:ph type="title"/>
          </p:nvPr>
        </p:nvSpPr>
        <p:spPr/>
        <p:txBody>
          <a:bodyPr>
            <a:normAutofit/>
          </a:bodyPr>
          <a:lstStyle/>
          <a:p>
            <a:r>
              <a:rPr lang="de-DE" dirty="0"/>
              <a:t>Grundvorstellungen besitzen</a:t>
            </a:r>
          </a:p>
        </p:txBody>
      </p:sp>
      <p:sp>
        <p:nvSpPr>
          <p:cNvPr id="5" name="Datumsplatzhalter 4">
            <a:extLst>
              <a:ext uri="{FF2B5EF4-FFF2-40B4-BE49-F238E27FC236}">
                <a16:creationId xmlns:a16="http://schemas.microsoft.com/office/drawing/2014/main" id="{E46E9C1C-7810-7A48-966C-52A5847B3B2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2FCCF37-0155-DA4F-B13F-2D57F08D8883}"/>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9" name="Textplatzhalter 8">
            <a:extLst>
              <a:ext uri="{FF2B5EF4-FFF2-40B4-BE49-F238E27FC236}">
                <a16:creationId xmlns:a16="http://schemas.microsoft.com/office/drawing/2014/main" id="{6F2DBB1C-7EB4-2652-3ACE-84742523E6AD}"/>
              </a:ext>
            </a:extLst>
          </p:cNvPr>
          <p:cNvSpPr>
            <a:spLocks noGrp="1"/>
          </p:cNvSpPr>
          <p:nvPr>
            <p:ph type="body" sz="quarter" idx="14"/>
          </p:nvPr>
        </p:nvSpPr>
        <p:spPr>
          <a:xfrm>
            <a:off x="1666945" y="1638475"/>
            <a:ext cx="6863449" cy="1790525"/>
          </a:xfrm>
        </p:spPr>
        <p:txBody>
          <a:bodyPr>
            <a:normAutofit/>
          </a:bodyPr>
          <a:lstStyle/>
          <a:p>
            <a:pPr>
              <a:lnSpc>
                <a:spcPct val="124000"/>
              </a:lnSpc>
              <a:spcBef>
                <a:spcPts val="400"/>
              </a:spcBef>
            </a:pPr>
            <a:r>
              <a:rPr lang="de-DE" altLang="de-DE" sz="1900" dirty="0">
                <a:solidFill>
                  <a:srgbClr val="000000"/>
                </a:solidFill>
              </a:rPr>
              <a:t>Analysieren Sie die folgenden Kinderdokumente, die zur Aufgabe 6 – 4 = 2 erstellt wurden.</a:t>
            </a:r>
          </a:p>
          <a:p>
            <a:pPr marL="342900" indent="-342900">
              <a:lnSpc>
                <a:spcPct val="124000"/>
              </a:lnSpc>
              <a:spcBef>
                <a:spcPts val="400"/>
              </a:spcBef>
              <a:buFont typeface="Arial" panose="020B0604020202020204" pitchFamily="34" charset="0"/>
              <a:buChar char="•"/>
            </a:pPr>
            <a:r>
              <a:rPr lang="de-DE" altLang="de-DE" sz="1900" dirty="0">
                <a:solidFill>
                  <a:srgbClr val="000000"/>
                </a:solidFill>
              </a:rPr>
              <a:t>Welche Grundvorstellungen zeigen die Kinder?</a:t>
            </a:r>
          </a:p>
          <a:p>
            <a:pPr marL="342900" indent="-342900">
              <a:lnSpc>
                <a:spcPct val="124000"/>
              </a:lnSpc>
              <a:spcBef>
                <a:spcPts val="400"/>
              </a:spcBef>
              <a:buFont typeface="Arial" panose="020B0604020202020204" pitchFamily="34" charset="0"/>
              <a:buChar char="•"/>
            </a:pPr>
            <a:r>
              <a:rPr lang="de-DE" altLang="de-DE" sz="1900" dirty="0">
                <a:solidFill>
                  <a:srgbClr val="000000"/>
                </a:solidFill>
              </a:rPr>
              <a:t>Welche Schwierigkeiten lassen sich erkennen?</a:t>
            </a:r>
          </a:p>
          <a:p>
            <a:pPr>
              <a:lnSpc>
                <a:spcPct val="124000"/>
              </a:lnSpc>
              <a:spcBef>
                <a:spcPts val="400"/>
              </a:spcBef>
            </a:pPr>
            <a:endParaRPr lang="de-DE" altLang="de-DE" sz="1900" dirty="0">
              <a:solidFill>
                <a:srgbClr val="000000"/>
              </a:solidFill>
            </a:endParaRPr>
          </a:p>
        </p:txBody>
      </p:sp>
      <p:pic>
        <p:nvPicPr>
          <p:cNvPr id="2" name="Grafik 1">
            <a:extLst>
              <a:ext uri="{FF2B5EF4-FFF2-40B4-BE49-F238E27FC236}">
                <a16:creationId xmlns:a16="http://schemas.microsoft.com/office/drawing/2014/main" id="{753444B0-23B0-21DB-73B5-12A7BA947A33}"/>
              </a:ext>
            </a:extLst>
          </p:cNvPr>
          <p:cNvPicPr>
            <a:picLocks noChangeAspect="1"/>
          </p:cNvPicPr>
          <p:nvPr/>
        </p:nvPicPr>
        <p:blipFill>
          <a:blip r:embed="rId3"/>
          <a:stretch>
            <a:fillRect/>
          </a:stretch>
        </p:blipFill>
        <p:spPr>
          <a:xfrm>
            <a:off x="2104341" y="3268321"/>
            <a:ext cx="4935317" cy="2741843"/>
          </a:xfrm>
          <a:prstGeom prst="rect">
            <a:avLst/>
          </a:prstGeom>
        </p:spPr>
      </p:pic>
      <p:sp>
        <p:nvSpPr>
          <p:cNvPr id="4" name="Textfeld 3">
            <a:extLst>
              <a:ext uri="{FF2B5EF4-FFF2-40B4-BE49-F238E27FC236}">
                <a16:creationId xmlns:a16="http://schemas.microsoft.com/office/drawing/2014/main" id="{480C3A20-DAEE-1115-E112-5652829AF0C7}"/>
              </a:ext>
            </a:extLst>
          </p:cNvPr>
          <p:cNvSpPr txBox="1"/>
          <p:nvPr/>
        </p:nvSpPr>
        <p:spPr>
          <a:xfrm>
            <a:off x="5095822" y="6044164"/>
            <a:ext cx="3600000"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primakom.dzlm.de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/208)</a:t>
            </a:r>
          </a:p>
        </p:txBody>
      </p:sp>
    </p:spTree>
    <p:extLst>
      <p:ext uri="{BB962C8B-B14F-4D97-AF65-F5344CB8AC3E}">
        <p14:creationId xmlns:p14="http://schemas.microsoft.com/office/powerpoint/2010/main" val="38165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Grafik 68">
            <a:extLst>
              <a:ext uri="{FF2B5EF4-FFF2-40B4-BE49-F238E27FC236}">
                <a16:creationId xmlns:a16="http://schemas.microsoft.com/office/drawing/2014/main" id="{C201F2EE-4B9A-BCAD-0C00-240EF24732AE}"/>
              </a:ext>
            </a:extLst>
          </p:cNvPr>
          <p:cNvPicPr>
            <a:picLocks noChangeAspect="1"/>
          </p:cNvPicPr>
          <p:nvPr/>
        </p:nvPicPr>
        <p:blipFill>
          <a:blip r:embed="rId3"/>
          <a:stretch>
            <a:fillRect/>
          </a:stretch>
        </p:blipFill>
        <p:spPr>
          <a:xfrm>
            <a:off x="3599672" y="2016151"/>
            <a:ext cx="2704142" cy="1913199"/>
          </a:xfrm>
          <a:prstGeom prst="rect">
            <a:avLst/>
          </a:prstGeom>
        </p:spPr>
      </p:pic>
      <p:pic>
        <p:nvPicPr>
          <p:cNvPr id="71" name="Grafik 70">
            <a:extLst>
              <a:ext uri="{FF2B5EF4-FFF2-40B4-BE49-F238E27FC236}">
                <a16:creationId xmlns:a16="http://schemas.microsoft.com/office/drawing/2014/main" id="{B7E66C0A-DF8C-63F7-F2B1-0333D5CECCE5}"/>
              </a:ext>
            </a:extLst>
          </p:cNvPr>
          <p:cNvPicPr>
            <a:picLocks noChangeAspect="1"/>
          </p:cNvPicPr>
          <p:nvPr/>
        </p:nvPicPr>
        <p:blipFill>
          <a:blip r:embed="rId3"/>
          <a:stretch>
            <a:fillRect/>
          </a:stretch>
        </p:blipFill>
        <p:spPr>
          <a:xfrm>
            <a:off x="416827" y="2296389"/>
            <a:ext cx="2835326" cy="1725851"/>
          </a:xfrm>
          <a:prstGeom prst="rect">
            <a:avLst/>
          </a:prstGeom>
        </p:spPr>
      </p:pic>
      <p:pic>
        <p:nvPicPr>
          <p:cNvPr id="70" name="Grafik 69">
            <a:extLst>
              <a:ext uri="{FF2B5EF4-FFF2-40B4-BE49-F238E27FC236}">
                <a16:creationId xmlns:a16="http://schemas.microsoft.com/office/drawing/2014/main" id="{5EC19D75-A735-F6FF-7391-A5565B913A2B}"/>
              </a:ext>
            </a:extLst>
          </p:cNvPr>
          <p:cNvPicPr>
            <a:picLocks noChangeAspect="1"/>
          </p:cNvPicPr>
          <p:nvPr/>
        </p:nvPicPr>
        <p:blipFill>
          <a:blip r:embed="rId3"/>
          <a:stretch>
            <a:fillRect/>
          </a:stretch>
        </p:blipFill>
        <p:spPr>
          <a:xfrm>
            <a:off x="1208498" y="4369305"/>
            <a:ext cx="2585822" cy="1446379"/>
          </a:xfrm>
          <a:prstGeom prst="rect">
            <a:avLst/>
          </a:prstGeom>
        </p:spPr>
      </p:pic>
      <p:pic>
        <p:nvPicPr>
          <p:cNvPr id="46" name="Grafik 45">
            <a:extLst>
              <a:ext uri="{FF2B5EF4-FFF2-40B4-BE49-F238E27FC236}">
                <a16:creationId xmlns:a16="http://schemas.microsoft.com/office/drawing/2014/main" id="{ABDEA7FC-5C8D-3D0F-43FD-D2DE490D750F}"/>
              </a:ext>
            </a:extLst>
          </p:cNvPr>
          <p:cNvPicPr>
            <a:picLocks noChangeAspect="1"/>
          </p:cNvPicPr>
          <p:nvPr/>
        </p:nvPicPr>
        <p:blipFill>
          <a:blip r:embed="rId3"/>
          <a:stretch>
            <a:fillRect/>
          </a:stretch>
        </p:blipFill>
        <p:spPr>
          <a:xfrm>
            <a:off x="5647169" y="3628986"/>
            <a:ext cx="3211325" cy="2038187"/>
          </a:xfrm>
          <a:prstGeom prst="rect">
            <a:avLst/>
          </a:prstGeom>
        </p:spPr>
      </p:pic>
      <p:sp>
        <p:nvSpPr>
          <p:cNvPr id="9" name="Textplatzhalter 8">
            <a:extLst>
              <a:ext uri="{FF2B5EF4-FFF2-40B4-BE49-F238E27FC236}">
                <a16:creationId xmlns:a16="http://schemas.microsoft.com/office/drawing/2014/main" id="{B2B57535-D7E5-EE44-8514-542220C86CB9}"/>
              </a:ext>
            </a:extLst>
          </p:cNvPr>
          <p:cNvSpPr>
            <a:spLocks noGrp="1"/>
          </p:cNvSpPr>
          <p:nvPr>
            <p:ph type="body" sz="quarter" idx="14"/>
          </p:nvPr>
        </p:nvSpPr>
        <p:spPr>
          <a:xfrm>
            <a:off x="1667032" y="1317578"/>
            <a:ext cx="6438900" cy="4622785"/>
          </a:xfrm>
          <a:prstGeom prst="rect">
            <a:avLst/>
          </a:prstGeom>
        </p:spPr>
        <p:txBody>
          <a:bodyPr>
            <a:normAutofit/>
          </a:bodyPr>
          <a:lstStyle/>
          <a:p>
            <a:pPr>
              <a:lnSpc>
                <a:spcPct val="114000"/>
              </a:lnSpc>
            </a:pPr>
            <a:r>
              <a:rPr lang="de-DE" sz="1800" dirty="0"/>
              <a:t>Grundvorstellungen sind wichtig, </a:t>
            </a:r>
            <a:br>
              <a:rPr lang="de-DE" sz="1800" dirty="0"/>
            </a:br>
            <a:r>
              <a:rPr lang="de-DE" sz="1800" dirty="0"/>
              <a:t>um die </a:t>
            </a:r>
            <a:r>
              <a:rPr lang="de-DE" sz="1800" dirty="0">
                <a:solidFill>
                  <a:srgbClr val="327D87"/>
                </a:solidFill>
              </a:rPr>
              <a:t>Welt</a:t>
            </a:r>
            <a:r>
              <a:rPr lang="de-DE" sz="1800" dirty="0"/>
              <a:t> mit der </a:t>
            </a:r>
            <a:r>
              <a:rPr lang="de-DE" sz="1800" dirty="0">
                <a:solidFill>
                  <a:srgbClr val="327D87"/>
                </a:solidFill>
              </a:rPr>
              <a:t>Mathematik</a:t>
            </a:r>
            <a:r>
              <a:rPr lang="de-DE" sz="1800" dirty="0"/>
              <a:t> zu verbinden.</a:t>
            </a:r>
          </a:p>
          <a:p>
            <a:pPr>
              <a:lnSpc>
                <a:spcPct val="100000"/>
              </a:lnSpc>
              <a:spcBef>
                <a:spcPts val="0"/>
              </a:spcBef>
            </a:pPr>
            <a:br>
              <a:rPr lang="de-DE" altLang="de-DE" dirty="0">
                <a:solidFill>
                  <a:srgbClr val="000000"/>
                </a:solidFill>
              </a:rPr>
            </a:br>
            <a:endParaRPr lang="de-DE" sz="1400" dirty="0">
              <a:latin typeface="Comic Sans MS" panose="030F0902030302020204" pitchFamily="66" charset="0"/>
            </a:endParaRPr>
          </a:p>
        </p:txBody>
      </p:sp>
      <p:sp>
        <p:nvSpPr>
          <p:cNvPr id="5" name="Datumsplatzhalter 4">
            <a:extLst>
              <a:ext uri="{FF2B5EF4-FFF2-40B4-BE49-F238E27FC236}">
                <a16:creationId xmlns:a16="http://schemas.microsoft.com/office/drawing/2014/main" id="{E46E9C1C-7810-7A48-966C-52A5847B3B21}"/>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2FCCF37-0155-DA4F-B13F-2D57F08D8883}"/>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7" name="Titel 6">
            <a:extLst>
              <a:ext uri="{FF2B5EF4-FFF2-40B4-BE49-F238E27FC236}">
                <a16:creationId xmlns:a16="http://schemas.microsoft.com/office/drawing/2014/main" id="{57813C7A-86B0-F84E-9B34-3914CDF42EC3}"/>
              </a:ext>
            </a:extLst>
          </p:cNvPr>
          <p:cNvSpPr>
            <a:spLocks noGrp="1"/>
          </p:cNvSpPr>
          <p:nvPr>
            <p:ph type="title"/>
          </p:nvPr>
        </p:nvSpPr>
        <p:spPr/>
        <p:txBody>
          <a:bodyPr>
            <a:normAutofit/>
          </a:bodyPr>
          <a:lstStyle/>
          <a:p>
            <a:r>
              <a:rPr lang="de-DE" dirty="0"/>
              <a:t>Grundvorstellungen besitzen</a:t>
            </a:r>
          </a:p>
        </p:txBody>
      </p:sp>
      <p:pic>
        <p:nvPicPr>
          <p:cNvPr id="11" name="Grafik 10">
            <a:extLst>
              <a:ext uri="{FF2B5EF4-FFF2-40B4-BE49-F238E27FC236}">
                <a16:creationId xmlns:a16="http://schemas.microsoft.com/office/drawing/2014/main" id="{50683013-C9C1-FBED-CA49-F2044CA6F00C}"/>
              </a:ext>
            </a:extLst>
          </p:cNvPr>
          <p:cNvPicPr>
            <a:picLocks noChangeAspect="1"/>
          </p:cNvPicPr>
          <p:nvPr/>
        </p:nvPicPr>
        <p:blipFill>
          <a:blip r:embed="rId4"/>
          <a:stretch>
            <a:fillRect/>
          </a:stretch>
        </p:blipFill>
        <p:spPr>
          <a:xfrm>
            <a:off x="4062048" y="4152162"/>
            <a:ext cx="1092956" cy="1286868"/>
          </a:xfrm>
          <a:prstGeom prst="rect">
            <a:avLst/>
          </a:prstGeom>
        </p:spPr>
      </p:pic>
      <p:sp>
        <p:nvSpPr>
          <p:cNvPr id="15" name="Textfeld 14">
            <a:extLst>
              <a:ext uri="{FF2B5EF4-FFF2-40B4-BE49-F238E27FC236}">
                <a16:creationId xmlns:a16="http://schemas.microsoft.com/office/drawing/2014/main" id="{54DAC4D3-30AC-19FC-6F79-8C1EA08B9858}"/>
              </a:ext>
            </a:extLst>
          </p:cNvPr>
          <p:cNvSpPr txBox="1"/>
          <p:nvPr/>
        </p:nvSpPr>
        <p:spPr>
          <a:xfrm>
            <a:off x="4294728" y="5400997"/>
            <a:ext cx="801895" cy="369332"/>
          </a:xfrm>
          <a:prstGeom prst="rect">
            <a:avLst/>
          </a:prstGeom>
          <a:noFill/>
        </p:spPr>
        <p:txBody>
          <a:bodyPr wrap="square" rtlCol="0">
            <a:spAutoFit/>
          </a:bodyPr>
          <a:lstStyle/>
          <a:p>
            <a:r>
              <a:rPr lang="de-DE" dirty="0"/>
              <a:t>10 – 3</a:t>
            </a:r>
          </a:p>
        </p:txBody>
      </p:sp>
      <p:sp>
        <p:nvSpPr>
          <p:cNvPr id="4" name="Textfeld 3">
            <a:extLst>
              <a:ext uri="{FF2B5EF4-FFF2-40B4-BE49-F238E27FC236}">
                <a16:creationId xmlns:a16="http://schemas.microsoft.com/office/drawing/2014/main" id="{9D8FA215-2062-7310-0DF0-AB674AB03123}"/>
              </a:ext>
            </a:extLst>
          </p:cNvPr>
          <p:cNvSpPr txBox="1"/>
          <p:nvPr/>
        </p:nvSpPr>
        <p:spPr>
          <a:xfrm>
            <a:off x="2009525" y="4907828"/>
            <a:ext cx="1094653" cy="369332"/>
          </a:xfrm>
          <a:prstGeom prst="rect">
            <a:avLst/>
          </a:prstGeom>
          <a:noFill/>
        </p:spPr>
        <p:txBody>
          <a:bodyPr wrap="square" rtlCol="0">
            <a:spAutoFit/>
          </a:bodyPr>
          <a:lstStyle/>
          <a:p>
            <a:r>
              <a:rPr lang="de-DE" dirty="0"/>
              <a:t>10 – 3 = 7</a:t>
            </a:r>
          </a:p>
        </p:txBody>
      </p:sp>
      <p:sp>
        <p:nvSpPr>
          <p:cNvPr id="10" name="Textfeld 9">
            <a:extLst>
              <a:ext uri="{FF2B5EF4-FFF2-40B4-BE49-F238E27FC236}">
                <a16:creationId xmlns:a16="http://schemas.microsoft.com/office/drawing/2014/main" id="{90997404-675C-0B4C-0751-FA6F1FF3FDFB}"/>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Abbildungen PIKAS)</a:t>
            </a:r>
          </a:p>
        </p:txBody>
      </p:sp>
      <p:grpSp>
        <p:nvGrpSpPr>
          <p:cNvPr id="14" name="Gruppieren 13">
            <a:extLst>
              <a:ext uri="{FF2B5EF4-FFF2-40B4-BE49-F238E27FC236}">
                <a16:creationId xmlns:a16="http://schemas.microsoft.com/office/drawing/2014/main" id="{9B2A3573-5792-71E7-926C-4DAB2A4BEBCD}"/>
              </a:ext>
            </a:extLst>
          </p:cNvPr>
          <p:cNvGrpSpPr/>
          <p:nvPr/>
        </p:nvGrpSpPr>
        <p:grpSpPr>
          <a:xfrm>
            <a:off x="6383220" y="4097773"/>
            <a:ext cx="1743106" cy="987575"/>
            <a:chOff x="5497830" y="4516275"/>
            <a:chExt cx="1979138" cy="1092408"/>
          </a:xfrm>
        </p:grpSpPr>
        <p:pic>
          <p:nvPicPr>
            <p:cNvPr id="13" name="Grafik 12">
              <a:extLst>
                <a:ext uri="{FF2B5EF4-FFF2-40B4-BE49-F238E27FC236}">
                  <a16:creationId xmlns:a16="http://schemas.microsoft.com/office/drawing/2014/main" id="{545527C4-27AB-43AD-EC2C-D99593D7292F}"/>
                </a:ext>
              </a:extLst>
            </p:cNvPr>
            <p:cNvPicPr>
              <a:picLocks noChangeAspect="1"/>
            </p:cNvPicPr>
            <p:nvPr/>
          </p:nvPicPr>
          <p:blipFill>
            <a:blip r:embed="rId5"/>
            <a:stretch>
              <a:fillRect/>
            </a:stretch>
          </p:blipFill>
          <p:spPr>
            <a:xfrm rot="5400000">
              <a:off x="5941195" y="4072910"/>
              <a:ext cx="1092408" cy="1979138"/>
            </a:xfrm>
            <a:prstGeom prst="rect">
              <a:avLst/>
            </a:prstGeom>
            <a:effectLst>
              <a:outerShdw blurRad="76200" dist="50800" dir="5400000" algn="t" rotWithShape="0">
                <a:prstClr val="black">
                  <a:alpha val="35000"/>
                </a:prstClr>
              </a:outerShdw>
            </a:effectLst>
          </p:spPr>
        </p:pic>
        <p:grpSp>
          <p:nvGrpSpPr>
            <p:cNvPr id="39" name="Gruppieren 38">
              <a:extLst>
                <a:ext uri="{FF2B5EF4-FFF2-40B4-BE49-F238E27FC236}">
                  <a16:creationId xmlns:a16="http://schemas.microsoft.com/office/drawing/2014/main" id="{4D72B2DC-F630-7958-DB7C-7CE4680794EA}"/>
                </a:ext>
              </a:extLst>
            </p:cNvPr>
            <p:cNvGrpSpPr>
              <a:grpSpLocks noChangeAspect="1"/>
            </p:cNvGrpSpPr>
            <p:nvPr/>
          </p:nvGrpSpPr>
          <p:grpSpPr>
            <a:xfrm>
              <a:off x="5497830" y="4871485"/>
              <a:ext cx="1944000" cy="242974"/>
              <a:chOff x="7417258" y="1669933"/>
              <a:chExt cx="2682587" cy="302237"/>
            </a:xfrm>
            <a:effectLst>
              <a:outerShdw blurRad="50800" dist="50800" dir="5400000" algn="ctr" rotWithShape="0">
                <a:schemeClr val="bg2">
                  <a:lumMod val="90000"/>
                </a:schemeClr>
              </a:outerShdw>
            </a:effectLst>
          </p:grpSpPr>
          <p:pic>
            <p:nvPicPr>
              <p:cNvPr id="8" name="Grafik 7">
                <a:extLst>
                  <a:ext uri="{FF2B5EF4-FFF2-40B4-BE49-F238E27FC236}">
                    <a16:creationId xmlns:a16="http://schemas.microsoft.com/office/drawing/2014/main" id="{E70BF506-1669-E052-765B-18F1846D86F0}"/>
                  </a:ext>
                </a:extLst>
              </p:cNvPr>
              <p:cNvPicPr>
                <a:picLocks noChangeAspect="1"/>
              </p:cNvPicPr>
              <p:nvPr/>
            </p:nvPicPr>
            <p:blipFill rotWithShape="1">
              <a:blip r:embed="rId6"/>
              <a:srcRect r="79928"/>
              <a:stretch/>
            </p:blipFill>
            <p:spPr>
              <a:xfrm>
                <a:off x="9413717" y="1705569"/>
                <a:ext cx="168786" cy="259776"/>
              </a:xfrm>
              <a:prstGeom prst="rect">
                <a:avLst/>
              </a:prstGeom>
            </p:spPr>
          </p:pic>
          <p:pic>
            <p:nvPicPr>
              <p:cNvPr id="12" name="Grafik 11">
                <a:extLst>
                  <a:ext uri="{FF2B5EF4-FFF2-40B4-BE49-F238E27FC236}">
                    <a16:creationId xmlns:a16="http://schemas.microsoft.com/office/drawing/2014/main" id="{2BD66831-DEE4-63FC-F640-8960D2FDC2BB}"/>
                  </a:ext>
                </a:extLst>
              </p:cNvPr>
              <p:cNvPicPr>
                <a:picLocks noChangeAspect="1"/>
              </p:cNvPicPr>
              <p:nvPr/>
            </p:nvPicPr>
            <p:blipFill rotWithShape="1">
              <a:blip r:embed="rId6"/>
              <a:srcRect r="79928"/>
              <a:stretch/>
            </p:blipFill>
            <p:spPr>
              <a:xfrm>
                <a:off x="9682036" y="1703551"/>
                <a:ext cx="168786" cy="259776"/>
              </a:xfrm>
              <a:prstGeom prst="rect">
                <a:avLst/>
              </a:prstGeom>
            </p:spPr>
          </p:pic>
          <p:pic>
            <p:nvPicPr>
              <p:cNvPr id="20" name="Grafik 19">
                <a:extLst>
                  <a:ext uri="{FF2B5EF4-FFF2-40B4-BE49-F238E27FC236}">
                    <a16:creationId xmlns:a16="http://schemas.microsoft.com/office/drawing/2014/main" id="{E99BA4CE-8A71-2E8A-78C5-BF18640A75F6}"/>
                  </a:ext>
                </a:extLst>
              </p:cNvPr>
              <p:cNvPicPr>
                <a:picLocks noChangeAspect="1"/>
              </p:cNvPicPr>
              <p:nvPr/>
            </p:nvPicPr>
            <p:blipFill rotWithShape="1">
              <a:blip r:embed="rId6"/>
              <a:srcRect r="79928"/>
              <a:stretch/>
            </p:blipFill>
            <p:spPr>
              <a:xfrm>
                <a:off x="9931059" y="1712394"/>
                <a:ext cx="168786" cy="259776"/>
              </a:xfrm>
              <a:prstGeom prst="rect">
                <a:avLst/>
              </a:prstGeom>
            </p:spPr>
          </p:pic>
          <p:pic>
            <p:nvPicPr>
              <p:cNvPr id="25" name="Grafik 24">
                <a:extLst>
                  <a:ext uri="{FF2B5EF4-FFF2-40B4-BE49-F238E27FC236}">
                    <a16:creationId xmlns:a16="http://schemas.microsoft.com/office/drawing/2014/main" id="{E7EDF51F-C04D-5C41-89BB-AD5F8FCB0679}"/>
                  </a:ext>
                </a:extLst>
              </p:cNvPr>
              <p:cNvPicPr>
                <a:picLocks noChangeAspect="1"/>
              </p:cNvPicPr>
              <p:nvPr/>
            </p:nvPicPr>
            <p:blipFill rotWithShape="1">
              <a:blip r:embed="rId6"/>
              <a:srcRect l="19312" r="46145"/>
              <a:stretch/>
            </p:blipFill>
            <p:spPr>
              <a:xfrm>
                <a:off x="7417258" y="1669933"/>
                <a:ext cx="235246" cy="210382"/>
              </a:xfrm>
              <a:prstGeom prst="rect">
                <a:avLst/>
              </a:prstGeom>
            </p:spPr>
          </p:pic>
          <p:pic>
            <p:nvPicPr>
              <p:cNvPr id="26" name="Grafik 25">
                <a:extLst>
                  <a:ext uri="{FF2B5EF4-FFF2-40B4-BE49-F238E27FC236}">
                    <a16:creationId xmlns:a16="http://schemas.microsoft.com/office/drawing/2014/main" id="{D832088B-9B94-532C-A99E-B9BD3215D762}"/>
                  </a:ext>
                </a:extLst>
              </p:cNvPr>
              <p:cNvPicPr>
                <a:picLocks noChangeAspect="1"/>
              </p:cNvPicPr>
              <p:nvPr/>
            </p:nvPicPr>
            <p:blipFill rotWithShape="1">
              <a:blip r:embed="rId6"/>
              <a:srcRect l="19312" r="46145"/>
              <a:stretch/>
            </p:blipFill>
            <p:spPr>
              <a:xfrm>
                <a:off x="7684931" y="1678934"/>
                <a:ext cx="235246" cy="210382"/>
              </a:xfrm>
              <a:prstGeom prst="rect">
                <a:avLst/>
              </a:prstGeom>
            </p:spPr>
          </p:pic>
          <p:pic>
            <p:nvPicPr>
              <p:cNvPr id="27" name="Grafik 26">
                <a:extLst>
                  <a:ext uri="{FF2B5EF4-FFF2-40B4-BE49-F238E27FC236}">
                    <a16:creationId xmlns:a16="http://schemas.microsoft.com/office/drawing/2014/main" id="{753FCF4D-9C36-BBC8-35DE-6C911D6D9809}"/>
                  </a:ext>
                </a:extLst>
              </p:cNvPr>
              <p:cNvPicPr>
                <a:picLocks noChangeAspect="1"/>
              </p:cNvPicPr>
              <p:nvPr/>
            </p:nvPicPr>
            <p:blipFill rotWithShape="1">
              <a:blip r:embed="rId6"/>
              <a:srcRect l="19312" r="46145"/>
              <a:stretch/>
            </p:blipFill>
            <p:spPr>
              <a:xfrm>
                <a:off x="8219518" y="1689433"/>
                <a:ext cx="235246" cy="210382"/>
              </a:xfrm>
              <a:prstGeom prst="rect">
                <a:avLst/>
              </a:prstGeom>
            </p:spPr>
          </p:pic>
          <p:pic>
            <p:nvPicPr>
              <p:cNvPr id="28" name="Grafik 27">
                <a:extLst>
                  <a:ext uri="{FF2B5EF4-FFF2-40B4-BE49-F238E27FC236}">
                    <a16:creationId xmlns:a16="http://schemas.microsoft.com/office/drawing/2014/main" id="{0D20BAF0-7CAE-53B6-5109-203F95292EAA}"/>
                  </a:ext>
                </a:extLst>
              </p:cNvPr>
              <p:cNvPicPr>
                <a:picLocks noChangeAspect="1"/>
              </p:cNvPicPr>
              <p:nvPr/>
            </p:nvPicPr>
            <p:blipFill rotWithShape="1">
              <a:blip r:embed="rId6"/>
              <a:srcRect l="19312" r="46145"/>
              <a:stretch/>
            </p:blipFill>
            <p:spPr>
              <a:xfrm>
                <a:off x="7937050" y="1693865"/>
                <a:ext cx="235246" cy="210382"/>
              </a:xfrm>
              <a:prstGeom prst="rect">
                <a:avLst/>
              </a:prstGeom>
            </p:spPr>
          </p:pic>
          <p:pic>
            <p:nvPicPr>
              <p:cNvPr id="30" name="Grafik 29">
                <a:extLst>
                  <a:ext uri="{FF2B5EF4-FFF2-40B4-BE49-F238E27FC236}">
                    <a16:creationId xmlns:a16="http://schemas.microsoft.com/office/drawing/2014/main" id="{0D43799B-7A0B-7004-B59F-634A72025312}"/>
                  </a:ext>
                </a:extLst>
              </p:cNvPr>
              <p:cNvPicPr>
                <a:picLocks noChangeAspect="1"/>
              </p:cNvPicPr>
              <p:nvPr/>
            </p:nvPicPr>
            <p:blipFill rotWithShape="1">
              <a:blip r:embed="rId6"/>
              <a:srcRect l="19312" r="46145"/>
              <a:stretch/>
            </p:blipFill>
            <p:spPr>
              <a:xfrm>
                <a:off x="8473015" y="1698883"/>
                <a:ext cx="235246" cy="210382"/>
              </a:xfrm>
              <a:prstGeom prst="rect">
                <a:avLst/>
              </a:prstGeom>
            </p:spPr>
          </p:pic>
          <p:pic>
            <p:nvPicPr>
              <p:cNvPr id="31" name="Grafik 30">
                <a:extLst>
                  <a:ext uri="{FF2B5EF4-FFF2-40B4-BE49-F238E27FC236}">
                    <a16:creationId xmlns:a16="http://schemas.microsoft.com/office/drawing/2014/main" id="{985DB3B7-D76D-5222-BA02-126E84ABC791}"/>
                  </a:ext>
                </a:extLst>
              </p:cNvPr>
              <p:cNvPicPr>
                <a:picLocks noChangeAspect="1"/>
              </p:cNvPicPr>
              <p:nvPr/>
            </p:nvPicPr>
            <p:blipFill rotWithShape="1">
              <a:blip r:embed="rId6"/>
              <a:srcRect l="19312" r="46145"/>
              <a:stretch/>
            </p:blipFill>
            <p:spPr>
              <a:xfrm>
                <a:off x="9070493" y="1705569"/>
                <a:ext cx="235246" cy="210382"/>
              </a:xfrm>
              <a:prstGeom prst="rect">
                <a:avLst/>
              </a:prstGeom>
            </p:spPr>
          </p:pic>
          <p:pic>
            <p:nvPicPr>
              <p:cNvPr id="32" name="Grafik 31">
                <a:extLst>
                  <a:ext uri="{FF2B5EF4-FFF2-40B4-BE49-F238E27FC236}">
                    <a16:creationId xmlns:a16="http://schemas.microsoft.com/office/drawing/2014/main" id="{FFD139F6-D3A4-1FAB-3866-087D22F8C9B1}"/>
                  </a:ext>
                </a:extLst>
              </p:cNvPr>
              <p:cNvPicPr>
                <a:picLocks noChangeAspect="1"/>
              </p:cNvPicPr>
              <p:nvPr/>
            </p:nvPicPr>
            <p:blipFill rotWithShape="1">
              <a:blip r:embed="rId6"/>
              <a:srcRect l="19312" r="46145"/>
              <a:stretch/>
            </p:blipFill>
            <p:spPr>
              <a:xfrm>
                <a:off x="8816239" y="1700682"/>
                <a:ext cx="235246" cy="210382"/>
              </a:xfrm>
              <a:prstGeom prst="rect">
                <a:avLst/>
              </a:prstGeom>
            </p:spPr>
          </p:pic>
        </p:grpSp>
      </p:grpSp>
      <p:grpSp>
        <p:nvGrpSpPr>
          <p:cNvPr id="2" name="Gruppieren 1">
            <a:extLst>
              <a:ext uri="{FF2B5EF4-FFF2-40B4-BE49-F238E27FC236}">
                <a16:creationId xmlns:a16="http://schemas.microsoft.com/office/drawing/2014/main" id="{B9441CC4-9296-4CE1-234B-64B135F18414}"/>
              </a:ext>
            </a:extLst>
          </p:cNvPr>
          <p:cNvGrpSpPr/>
          <p:nvPr/>
        </p:nvGrpSpPr>
        <p:grpSpPr>
          <a:xfrm>
            <a:off x="944155" y="2953612"/>
            <a:ext cx="1541549" cy="306425"/>
            <a:chOff x="-1330035" y="5199346"/>
            <a:chExt cx="10276994" cy="2042081"/>
          </a:xfrm>
        </p:grpSpPr>
        <p:pic>
          <p:nvPicPr>
            <p:cNvPr id="3" name="Grafik 2">
              <a:extLst>
                <a:ext uri="{FF2B5EF4-FFF2-40B4-BE49-F238E27FC236}">
                  <a16:creationId xmlns:a16="http://schemas.microsoft.com/office/drawing/2014/main" id="{BBD74AC3-6773-8565-C026-0D69D2E63344}"/>
                </a:ext>
              </a:extLst>
            </p:cNvPr>
            <p:cNvPicPr>
              <a:picLocks noChangeAspect="1"/>
            </p:cNvPicPr>
            <p:nvPr/>
          </p:nvPicPr>
          <p:blipFill>
            <a:blip r:embed="rId7"/>
            <a:stretch>
              <a:fillRect/>
            </a:stretch>
          </p:blipFill>
          <p:spPr>
            <a:xfrm>
              <a:off x="-1330035" y="5199346"/>
              <a:ext cx="10276994" cy="2042081"/>
            </a:xfrm>
            <a:prstGeom prst="rect">
              <a:avLst/>
            </a:prstGeom>
          </p:spPr>
        </p:pic>
        <p:grpSp>
          <p:nvGrpSpPr>
            <p:cNvPr id="19" name="Gruppieren 18">
              <a:extLst>
                <a:ext uri="{FF2B5EF4-FFF2-40B4-BE49-F238E27FC236}">
                  <a16:creationId xmlns:a16="http://schemas.microsoft.com/office/drawing/2014/main" id="{AD710B88-A8EE-04F8-79E7-AE3ED36E50E1}"/>
                </a:ext>
              </a:extLst>
            </p:cNvPr>
            <p:cNvGrpSpPr/>
            <p:nvPr/>
          </p:nvGrpSpPr>
          <p:grpSpPr>
            <a:xfrm>
              <a:off x="-1142711" y="5308976"/>
              <a:ext cx="9912805" cy="853574"/>
              <a:chOff x="-1142711" y="5308976"/>
              <a:chExt cx="9912805" cy="853574"/>
            </a:xfrm>
          </p:grpSpPr>
          <p:pic>
            <p:nvPicPr>
              <p:cNvPr id="22" name="Grafik 21">
                <a:extLst>
                  <a:ext uri="{FF2B5EF4-FFF2-40B4-BE49-F238E27FC236}">
                    <a16:creationId xmlns:a16="http://schemas.microsoft.com/office/drawing/2014/main" id="{A7263540-4CA2-A663-DEFC-385858082478}"/>
                  </a:ext>
                </a:extLst>
              </p:cNvPr>
              <p:cNvPicPr>
                <a:picLocks noChangeAspect="1"/>
              </p:cNvPicPr>
              <p:nvPr/>
            </p:nvPicPr>
            <p:blipFill>
              <a:blip r:embed="rId8"/>
              <a:stretch>
                <a:fillRect/>
              </a:stretch>
            </p:blipFill>
            <p:spPr>
              <a:xfrm>
                <a:off x="822391" y="5308976"/>
                <a:ext cx="821425" cy="821425"/>
              </a:xfrm>
              <a:prstGeom prst="rect">
                <a:avLst/>
              </a:prstGeom>
            </p:spPr>
          </p:pic>
          <p:pic>
            <p:nvPicPr>
              <p:cNvPr id="23" name="Grafik 22">
                <a:extLst>
                  <a:ext uri="{FF2B5EF4-FFF2-40B4-BE49-F238E27FC236}">
                    <a16:creationId xmlns:a16="http://schemas.microsoft.com/office/drawing/2014/main" id="{ECA28709-2210-FEFB-2D6E-C4089A0E616A}"/>
                  </a:ext>
                </a:extLst>
              </p:cNvPr>
              <p:cNvPicPr>
                <a:picLocks noChangeAspect="1"/>
              </p:cNvPicPr>
              <p:nvPr/>
            </p:nvPicPr>
            <p:blipFill>
              <a:blip r:embed="rId8"/>
              <a:stretch>
                <a:fillRect/>
              </a:stretch>
            </p:blipFill>
            <p:spPr>
              <a:xfrm>
                <a:off x="-1142711" y="5308976"/>
                <a:ext cx="821425" cy="821425"/>
              </a:xfrm>
              <a:prstGeom prst="rect">
                <a:avLst/>
              </a:prstGeom>
            </p:spPr>
          </p:pic>
          <p:pic>
            <p:nvPicPr>
              <p:cNvPr id="34" name="Grafik 33">
                <a:extLst>
                  <a:ext uri="{FF2B5EF4-FFF2-40B4-BE49-F238E27FC236}">
                    <a16:creationId xmlns:a16="http://schemas.microsoft.com/office/drawing/2014/main" id="{60600187-268D-5793-57D8-D6686B5C7E80}"/>
                  </a:ext>
                </a:extLst>
              </p:cNvPr>
              <p:cNvPicPr>
                <a:picLocks noChangeAspect="1"/>
              </p:cNvPicPr>
              <p:nvPr/>
            </p:nvPicPr>
            <p:blipFill>
              <a:blip r:embed="rId8"/>
              <a:stretch>
                <a:fillRect/>
              </a:stretch>
            </p:blipFill>
            <p:spPr>
              <a:xfrm>
                <a:off x="-153400" y="5329443"/>
                <a:ext cx="821425" cy="821425"/>
              </a:xfrm>
              <a:prstGeom prst="rect">
                <a:avLst/>
              </a:prstGeom>
            </p:spPr>
          </p:pic>
          <p:pic>
            <p:nvPicPr>
              <p:cNvPr id="35" name="Grafik 34">
                <a:extLst>
                  <a:ext uri="{FF2B5EF4-FFF2-40B4-BE49-F238E27FC236}">
                    <a16:creationId xmlns:a16="http://schemas.microsoft.com/office/drawing/2014/main" id="{D6EE3028-0CC2-C694-5830-A3DBD9A018EA}"/>
                  </a:ext>
                </a:extLst>
              </p:cNvPr>
              <p:cNvPicPr>
                <a:picLocks noChangeAspect="1"/>
              </p:cNvPicPr>
              <p:nvPr/>
            </p:nvPicPr>
            <p:blipFill>
              <a:blip r:embed="rId8"/>
              <a:stretch>
                <a:fillRect/>
              </a:stretch>
            </p:blipFill>
            <p:spPr>
              <a:xfrm>
                <a:off x="1822853" y="5312704"/>
                <a:ext cx="821425" cy="821425"/>
              </a:xfrm>
              <a:prstGeom prst="rect">
                <a:avLst/>
              </a:prstGeom>
            </p:spPr>
          </p:pic>
          <p:pic>
            <p:nvPicPr>
              <p:cNvPr id="37" name="Grafik 36">
                <a:extLst>
                  <a:ext uri="{FF2B5EF4-FFF2-40B4-BE49-F238E27FC236}">
                    <a16:creationId xmlns:a16="http://schemas.microsoft.com/office/drawing/2014/main" id="{7ACE19F0-BCD4-8DE7-2ABA-B9572A2F147B}"/>
                  </a:ext>
                </a:extLst>
              </p:cNvPr>
              <p:cNvPicPr>
                <a:picLocks noChangeAspect="1"/>
              </p:cNvPicPr>
              <p:nvPr/>
            </p:nvPicPr>
            <p:blipFill>
              <a:blip r:embed="rId8"/>
              <a:stretch>
                <a:fillRect/>
              </a:stretch>
            </p:blipFill>
            <p:spPr>
              <a:xfrm>
                <a:off x="2818449" y="5329442"/>
                <a:ext cx="821425" cy="821425"/>
              </a:xfrm>
              <a:prstGeom prst="rect">
                <a:avLst/>
              </a:prstGeom>
            </p:spPr>
          </p:pic>
          <p:pic>
            <p:nvPicPr>
              <p:cNvPr id="38" name="Grafik 37">
                <a:extLst>
                  <a:ext uri="{FF2B5EF4-FFF2-40B4-BE49-F238E27FC236}">
                    <a16:creationId xmlns:a16="http://schemas.microsoft.com/office/drawing/2014/main" id="{6B0A16C9-3D05-88BC-CCEE-169024851FC4}"/>
                  </a:ext>
                </a:extLst>
              </p:cNvPr>
              <p:cNvPicPr>
                <a:picLocks noChangeAspect="1"/>
              </p:cNvPicPr>
              <p:nvPr/>
            </p:nvPicPr>
            <p:blipFill>
              <a:blip r:embed="rId8"/>
              <a:stretch>
                <a:fillRect/>
              </a:stretch>
            </p:blipFill>
            <p:spPr>
              <a:xfrm>
                <a:off x="4050393" y="5341125"/>
                <a:ext cx="821425" cy="821425"/>
              </a:xfrm>
              <a:prstGeom prst="rect">
                <a:avLst/>
              </a:prstGeom>
            </p:spPr>
          </p:pic>
          <p:pic>
            <p:nvPicPr>
              <p:cNvPr id="40" name="Grafik 39">
                <a:extLst>
                  <a:ext uri="{FF2B5EF4-FFF2-40B4-BE49-F238E27FC236}">
                    <a16:creationId xmlns:a16="http://schemas.microsoft.com/office/drawing/2014/main" id="{F88C6781-79E7-D856-E9BD-F5AC06C07BAD}"/>
                  </a:ext>
                </a:extLst>
              </p:cNvPr>
              <p:cNvPicPr>
                <a:picLocks noChangeAspect="1"/>
              </p:cNvPicPr>
              <p:nvPr/>
            </p:nvPicPr>
            <p:blipFill>
              <a:blip r:embed="rId8"/>
              <a:stretch>
                <a:fillRect/>
              </a:stretch>
            </p:blipFill>
            <p:spPr>
              <a:xfrm>
                <a:off x="5015587" y="5341125"/>
                <a:ext cx="821425" cy="821425"/>
              </a:xfrm>
              <a:prstGeom prst="rect">
                <a:avLst/>
              </a:prstGeom>
            </p:spPr>
          </p:pic>
          <p:pic>
            <p:nvPicPr>
              <p:cNvPr id="41" name="Grafik 40">
                <a:extLst>
                  <a:ext uri="{FF2B5EF4-FFF2-40B4-BE49-F238E27FC236}">
                    <a16:creationId xmlns:a16="http://schemas.microsoft.com/office/drawing/2014/main" id="{BB5F87B4-5700-6864-E141-FB36E3E33F5A}"/>
                  </a:ext>
                </a:extLst>
              </p:cNvPr>
              <p:cNvPicPr>
                <a:picLocks noChangeAspect="1"/>
              </p:cNvPicPr>
              <p:nvPr/>
            </p:nvPicPr>
            <p:blipFill>
              <a:blip r:embed="rId8"/>
              <a:stretch>
                <a:fillRect/>
              </a:stretch>
            </p:blipFill>
            <p:spPr>
              <a:xfrm>
                <a:off x="5999455" y="5324500"/>
                <a:ext cx="821425" cy="821425"/>
              </a:xfrm>
              <a:prstGeom prst="rect">
                <a:avLst/>
              </a:prstGeom>
            </p:spPr>
          </p:pic>
          <p:pic>
            <p:nvPicPr>
              <p:cNvPr id="42" name="Grafik 41">
                <a:extLst>
                  <a:ext uri="{FF2B5EF4-FFF2-40B4-BE49-F238E27FC236}">
                    <a16:creationId xmlns:a16="http://schemas.microsoft.com/office/drawing/2014/main" id="{C400B69A-AAF2-0384-BC49-E415A074817A}"/>
                  </a:ext>
                </a:extLst>
              </p:cNvPr>
              <p:cNvPicPr>
                <a:picLocks noChangeAspect="1"/>
              </p:cNvPicPr>
              <p:nvPr/>
            </p:nvPicPr>
            <p:blipFill>
              <a:blip r:embed="rId8"/>
              <a:stretch>
                <a:fillRect/>
              </a:stretch>
            </p:blipFill>
            <p:spPr>
              <a:xfrm>
                <a:off x="6940839" y="5311248"/>
                <a:ext cx="821425" cy="821425"/>
              </a:xfrm>
              <a:prstGeom prst="rect">
                <a:avLst/>
              </a:prstGeom>
            </p:spPr>
          </p:pic>
          <p:pic>
            <p:nvPicPr>
              <p:cNvPr id="43" name="Grafik 42">
                <a:extLst>
                  <a:ext uri="{FF2B5EF4-FFF2-40B4-BE49-F238E27FC236}">
                    <a16:creationId xmlns:a16="http://schemas.microsoft.com/office/drawing/2014/main" id="{0B1191B4-ADFE-DE45-CB2C-CFDDDA002193}"/>
                  </a:ext>
                </a:extLst>
              </p:cNvPr>
              <p:cNvPicPr>
                <a:picLocks noChangeAspect="1"/>
              </p:cNvPicPr>
              <p:nvPr/>
            </p:nvPicPr>
            <p:blipFill>
              <a:blip r:embed="rId8"/>
              <a:stretch>
                <a:fillRect/>
              </a:stretch>
            </p:blipFill>
            <p:spPr>
              <a:xfrm>
                <a:off x="7948669" y="5329018"/>
                <a:ext cx="821425" cy="821425"/>
              </a:xfrm>
              <a:prstGeom prst="rect">
                <a:avLst/>
              </a:prstGeom>
            </p:spPr>
          </p:pic>
        </p:grpSp>
      </p:grpSp>
      <p:sp>
        <p:nvSpPr>
          <p:cNvPr id="44" name="Rechteck 43">
            <a:extLst>
              <a:ext uri="{FF2B5EF4-FFF2-40B4-BE49-F238E27FC236}">
                <a16:creationId xmlns:a16="http://schemas.microsoft.com/office/drawing/2014/main" id="{E91DC23F-F839-85C5-04E0-18FE77C9EA3B}"/>
              </a:ext>
            </a:extLst>
          </p:cNvPr>
          <p:cNvSpPr/>
          <p:nvPr/>
        </p:nvSpPr>
        <p:spPr>
          <a:xfrm flipV="1">
            <a:off x="2032458" y="2965138"/>
            <a:ext cx="438959" cy="123259"/>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1" name="Grafik 20">
            <a:extLst>
              <a:ext uri="{FF2B5EF4-FFF2-40B4-BE49-F238E27FC236}">
                <a16:creationId xmlns:a16="http://schemas.microsoft.com/office/drawing/2014/main" id="{0656AD45-8292-DB1A-C2F3-91FD5CFE2082}"/>
              </a:ext>
            </a:extLst>
          </p:cNvPr>
          <p:cNvPicPr>
            <a:picLocks noChangeAspect="1"/>
          </p:cNvPicPr>
          <p:nvPr/>
        </p:nvPicPr>
        <p:blipFill>
          <a:blip r:embed="rId9"/>
          <a:stretch>
            <a:fillRect/>
          </a:stretch>
        </p:blipFill>
        <p:spPr>
          <a:xfrm rot="20589094">
            <a:off x="2281705" y="3041781"/>
            <a:ext cx="431616" cy="615687"/>
          </a:xfrm>
          <a:prstGeom prst="rect">
            <a:avLst/>
          </a:prstGeom>
        </p:spPr>
      </p:pic>
      <p:sp>
        <p:nvSpPr>
          <p:cNvPr id="36" name="Textfeld 35">
            <a:extLst>
              <a:ext uri="{FF2B5EF4-FFF2-40B4-BE49-F238E27FC236}">
                <a16:creationId xmlns:a16="http://schemas.microsoft.com/office/drawing/2014/main" id="{414FD5DD-EE0B-8F9B-6259-3550323A0D21}"/>
              </a:ext>
            </a:extLst>
          </p:cNvPr>
          <p:cNvSpPr txBox="1"/>
          <p:nvPr/>
        </p:nvSpPr>
        <p:spPr>
          <a:xfrm>
            <a:off x="4267324" y="2245276"/>
            <a:ext cx="1524775" cy="1384995"/>
          </a:xfrm>
          <a:prstGeom prst="rect">
            <a:avLst/>
          </a:prstGeom>
          <a:noFill/>
        </p:spPr>
        <p:txBody>
          <a:bodyPr wrap="square" rtlCol="0">
            <a:spAutoFit/>
          </a:bodyPr>
          <a:lstStyle/>
          <a:p>
            <a:pPr>
              <a:lnSpc>
                <a:spcPct val="100000"/>
              </a:lnSpc>
              <a:spcBef>
                <a:spcPts val="0"/>
              </a:spcBef>
            </a:pPr>
            <a:r>
              <a:rPr lang="de-DE" sz="1400" dirty="0">
                <a:solidFill>
                  <a:srgbClr val="000000"/>
                </a:solidFill>
                <a:latin typeface="Arial" panose="020B0604020202020204" pitchFamily="34" charset="0"/>
                <a:cs typeface="Arial" panose="020B0604020202020204" pitchFamily="34" charset="0"/>
              </a:rPr>
              <a:t>Das Buch kostet 10 €. Ich habe schon 3 € gespart. Wieviel Euro fehlen</a:t>
            </a:r>
          </a:p>
          <a:p>
            <a:pPr>
              <a:lnSpc>
                <a:spcPct val="100000"/>
              </a:lnSpc>
              <a:spcBef>
                <a:spcPts val="0"/>
              </a:spcBef>
            </a:pPr>
            <a:r>
              <a:rPr lang="de-DE" sz="1400" dirty="0">
                <a:solidFill>
                  <a:srgbClr val="000000"/>
                </a:solidFill>
                <a:latin typeface="Arial" panose="020B0604020202020204" pitchFamily="34" charset="0"/>
                <a:cs typeface="Arial" panose="020B0604020202020204" pitchFamily="34" charset="0"/>
              </a:rPr>
              <a:t>mir noch?</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87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44" grpId="0" animBg="1"/>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7971B0F-A852-400C-0484-1980F7BDC969}"/>
              </a:ext>
            </a:extLst>
          </p:cNvPr>
          <p:cNvPicPr>
            <a:picLocks noChangeAspect="1"/>
          </p:cNvPicPr>
          <p:nvPr/>
        </p:nvPicPr>
        <p:blipFill>
          <a:blip r:embed="rId3"/>
          <a:stretch>
            <a:fillRect/>
          </a:stretch>
        </p:blipFill>
        <p:spPr>
          <a:xfrm>
            <a:off x="1551457" y="2255480"/>
            <a:ext cx="5541961" cy="2911067"/>
          </a:xfrm>
          <a:prstGeom prst="rect">
            <a:avLst/>
          </a:prstGeom>
        </p:spPr>
      </p:pic>
      <p:sp>
        <p:nvSpPr>
          <p:cNvPr id="2" name="Titel 1">
            <a:extLst>
              <a:ext uri="{FF2B5EF4-FFF2-40B4-BE49-F238E27FC236}">
                <a16:creationId xmlns:a16="http://schemas.microsoft.com/office/drawing/2014/main" id="{EF32F646-C433-71A5-5267-B6290CAC18F6}"/>
              </a:ext>
            </a:extLst>
          </p:cNvPr>
          <p:cNvSpPr>
            <a:spLocks noGrp="1"/>
          </p:cNvSpPr>
          <p:nvPr>
            <p:ph type="title"/>
          </p:nvPr>
        </p:nvSpPr>
        <p:spPr>
          <a:xfrm>
            <a:off x="1096423" y="382774"/>
            <a:ext cx="7879135" cy="603704"/>
          </a:xfrm>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Plus- und MinusAUFGABEN </a:t>
            </a:r>
            <a:r>
              <a:rPr lang="de-DE" dirty="0"/>
              <a:t>IN ALLTAGSBILDERN</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14" name="Abgerundete rechteckige Legende 13"/>
          <p:cNvSpPr/>
          <p:nvPr/>
        </p:nvSpPr>
        <p:spPr>
          <a:xfrm>
            <a:off x="7213812" y="3842154"/>
            <a:ext cx="1814677" cy="1290485"/>
          </a:xfrm>
          <a:prstGeom prst="wedgeRoundRectCallout">
            <a:avLst>
              <a:gd name="adj1" fmla="val 2150"/>
              <a:gd name="adj2" fmla="val 8453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dirty="0">
                <a:solidFill>
                  <a:schemeClr val="tx1"/>
                </a:solidFill>
                <a:latin typeface="Arial" panose="020B0604020202020204" pitchFamily="34" charset="0"/>
                <a:cs typeface="Arial" panose="020B0604020202020204" pitchFamily="34" charset="0"/>
              </a:rPr>
              <a:t>Ich sehe 3 grüne und 4 rote Luftballons. </a:t>
            </a:r>
            <a:br>
              <a:rPr lang="de-DE" altLang="de-DE" sz="1600" dirty="0">
                <a:solidFill>
                  <a:schemeClr val="tx1"/>
                </a:solidFill>
                <a:latin typeface="Arial" panose="020B0604020202020204" pitchFamily="34" charset="0"/>
                <a:cs typeface="Arial" panose="020B0604020202020204" pitchFamily="34" charset="0"/>
              </a:rPr>
            </a:br>
            <a:r>
              <a:rPr lang="de-DE" altLang="de-DE" sz="1600" dirty="0">
                <a:solidFill>
                  <a:schemeClr val="tx1"/>
                </a:solidFill>
                <a:latin typeface="Arial" panose="020B0604020202020204" pitchFamily="34" charset="0"/>
                <a:cs typeface="Arial" panose="020B0604020202020204" pitchFamily="34" charset="0"/>
              </a:rPr>
              <a:t>3 + 4 = 7</a:t>
            </a:r>
            <a:endParaRPr lang="de-DE" sz="1600" dirty="0">
              <a:solidFill>
                <a:schemeClr val="tx1"/>
              </a:solidFill>
            </a:endParaRPr>
          </a:p>
        </p:txBody>
      </p:sp>
      <p:sp>
        <p:nvSpPr>
          <p:cNvPr id="15" name="Abgerundete rechteckige Legende 14"/>
          <p:cNvSpPr/>
          <p:nvPr/>
        </p:nvSpPr>
        <p:spPr>
          <a:xfrm>
            <a:off x="7218033" y="1196496"/>
            <a:ext cx="1814677" cy="1519068"/>
          </a:xfrm>
          <a:prstGeom prst="wedgeRoundRectCallout">
            <a:avLst>
              <a:gd name="adj1" fmla="val -90"/>
              <a:gd name="adj2" fmla="val 7712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dirty="0">
                <a:solidFill>
                  <a:schemeClr val="tx1"/>
                </a:solidFill>
                <a:latin typeface="Arial" panose="020B0604020202020204" pitchFamily="34" charset="0"/>
                <a:cs typeface="Arial" panose="020B0604020202020204" pitchFamily="34" charset="0"/>
              </a:rPr>
              <a:t>Ich sehe 6 Kerzen auf dem Kuchen. 3 Kerzen wurden ausgepustet.</a:t>
            </a:r>
          </a:p>
          <a:p>
            <a:pPr algn="ctr"/>
            <a:r>
              <a:rPr lang="de-DE" altLang="de-DE" sz="1600" dirty="0">
                <a:solidFill>
                  <a:schemeClr val="tx1"/>
                </a:solidFill>
                <a:latin typeface="Arial" panose="020B0604020202020204" pitchFamily="34" charset="0"/>
                <a:cs typeface="Arial" panose="020B0604020202020204" pitchFamily="34" charset="0"/>
              </a:rPr>
              <a:t> 6 – 3 = 3  </a:t>
            </a:r>
            <a:endParaRPr lang="de-DE" sz="1600" dirty="0">
              <a:solidFill>
                <a:schemeClr val="tx1"/>
              </a:solidFill>
            </a:endParaRPr>
          </a:p>
        </p:txBody>
      </p:sp>
      <p:pic>
        <p:nvPicPr>
          <p:cNvPr id="19" name="Grafik 18">
            <a:extLst>
              <a:ext uri="{FF2B5EF4-FFF2-40B4-BE49-F238E27FC236}">
                <a16:creationId xmlns:a16="http://schemas.microsoft.com/office/drawing/2014/main" id="{2B36DE22-0281-3914-AABC-DC5A888E3A3B}"/>
              </a:ext>
            </a:extLst>
          </p:cNvPr>
          <p:cNvPicPr>
            <a:picLocks noChangeAspect="1"/>
          </p:cNvPicPr>
          <p:nvPr/>
        </p:nvPicPr>
        <p:blipFill>
          <a:blip r:embed="rId4"/>
          <a:stretch>
            <a:fillRect/>
          </a:stretch>
        </p:blipFill>
        <p:spPr>
          <a:xfrm>
            <a:off x="7213812" y="5436083"/>
            <a:ext cx="730792" cy="860449"/>
          </a:xfrm>
          <a:prstGeom prst="rect">
            <a:avLst/>
          </a:prstGeom>
        </p:spPr>
      </p:pic>
      <p:pic>
        <p:nvPicPr>
          <p:cNvPr id="21" name="Grafik 20">
            <a:extLst>
              <a:ext uri="{FF2B5EF4-FFF2-40B4-BE49-F238E27FC236}">
                <a16:creationId xmlns:a16="http://schemas.microsoft.com/office/drawing/2014/main" id="{4E5BA716-C64A-11EE-3A6F-3AD04F3AACDF}"/>
              </a:ext>
            </a:extLst>
          </p:cNvPr>
          <p:cNvPicPr>
            <a:picLocks noChangeAspect="1"/>
          </p:cNvPicPr>
          <p:nvPr/>
        </p:nvPicPr>
        <p:blipFill>
          <a:blip r:embed="rId5"/>
          <a:stretch>
            <a:fillRect/>
          </a:stretch>
        </p:blipFill>
        <p:spPr>
          <a:xfrm>
            <a:off x="8223091" y="2873890"/>
            <a:ext cx="584517" cy="810530"/>
          </a:xfrm>
          <a:prstGeom prst="rect">
            <a:avLst/>
          </a:prstGeom>
        </p:spPr>
      </p:pic>
      <p:pic>
        <p:nvPicPr>
          <p:cNvPr id="25" name="Grafik 24">
            <a:extLst>
              <a:ext uri="{FF2B5EF4-FFF2-40B4-BE49-F238E27FC236}">
                <a16:creationId xmlns:a16="http://schemas.microsoft.com/office/drawing/2014/main" id="{B58AC1F9-F187-9E96-FA67-1FF7CCE6AC08}"/>
              </a:ext>
            </a:extLst>
          </p:cNvPr>
          <p:cNvPicPr>
            <a:picLocks noChangeAspect="1"/>
          </p:cNvPicPr>
          <p:nvPr/>
        </p:nvPicPr>
        <p:blipFill>
          <a:blip r:embed="rId6"/>
          <a:stretch>
            <a:fillRect/>
          </a:stretch>
        </p:blipFill>
        <p:spPr>
          <a:xfrm>
            <a:off x="580260" y="3738066"/>
            <a:ext cx="824499" cy="925617"/>
          </a:xfrm>
          <a:prstGeom prst="rect">
            <a:avLst/>
          </a:prstGeom>
        </p:spPr>
      </p:pic>
      <p:sp>
        <p:nvSpPr>
          <p:cNvPr id="17" name="Abgerundete rechteckige Legende 16">
            <a:extLst>
              <a:ext uri="{FF2B5EF4-FFF2-40B4-BE49-F238E27FC236}">
                <a16:creationId xmlns:a16="http://schemas.microsoft.com/office/drawing/2014/main" id="{AAF6821E-0C42-9E25-8B81-9494D15C40A2}"/>
              </a:ext>
            </a:extLst>
          </p:cNvPr>
          <p:cNvSpPr/>
          <p:nvPr/>
        </p:nvSpPr>
        <p:spPr>
          <a:xfrm>
            <a:off x="167241" y="1797184"/>
            <a:ext cx="2203998" cy="1317975"/>
          </a:xfrm>
          <a:prstGeom prst="wedgeRoundRectCallout">
            <a:avLst>
              <a:gd name="adj1" fmla="val -16640"/>
              <a:gd name="adj2" fmla="val 83744"/>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Zeigt und erklärt euch gegenseitig, wo ihr Plus- und Minusaufgaben seht.</a:t>
            </a:r>
            <a:endParaRPr lang="de-DE" sz="1600" dirty="0">
              <a:solidFill>
                <a:schemeClr val="tx1"/>
              </a:solidFill>
            </a:endParaRPr>
          </a:p>
        </p:txBody>
      </p:sp>
      <p:sp>
        <p:nvSpPr>
          <p:cNvPr id="23" name="Abgerundetes Rechteck 22">
            <a:extLst>
              <a:ext uri="{FF2B5EF4-FFF2-40B4-BE49-F238E27FC236}">
                <a16:creationId xmlns:a16="http://schemas.microsoft.com/office/drawing/2014/main" id="{FDBEB9B6-C5D6-2A21-FC5E-33EF5705FD34}"/>
              </a:ext>
            </a:extLst>
          </p:cNvPr>
          <p:cNvSpPr/>
          <p:nvPr/>
        </p:nvSpPr>
        <p:spPr>
          <a:xfrm>
            <a:off x="4919980" y="4152899"/>
            <a:ext cx="536708" cy="52692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Abgerundetes Rechteck 21">
            <a:extLst>
              <a:ext uri="{FF2B5EF4-FFF2-40B4-BE49-F238E27FC236}">
                <a16:creationId xmlns:a16="http://schemas.microsoft.com/office/drawing/2014/main" id="{8F8E73F2-F9C9-C5C7-BFBB-776B91408B1D}"/>
              </a:ext>
            </a:extLst>
          </p:cNvPr>
          <p:cNvSpPr/>
          <p:nvPr/>
        </p:nvSpPr>
        <p:spPr>
          <a:xfrm rot="5400000">
            <a:off x="6099380" y="1780841"/>
            <a:ext cx="530156" cy="1437097"/>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07DEC65D-67BD-33A8-5F9B-BD2E8F693C37}"/>
              </a:ext>
            </a:extLst>
          </p:cNvPr>
          <p:cNvSpPr txBox="1"/>
          <p:nvPr/>
        </p:nvSpPr>
        <p:spPr>
          <a:xfrm>
            <a:off x="3123155" y="5220268"/>
            <a:ext cx="4041497"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pikas.dzlm.de</a:t>
            </a:r>
            <a:r>
              <a:rPr lang="de-DE" sz="1200" dirty="0">
                <a:latin typeface="Arial" panose="020B0604020202020204" pitchFamily="34" charset="0"/>
                <a:cs typeface="Arial" panose="020B0604020202020204" pitchFamily="34" charset="0"/>
              </a:rPr>
              <a:t>/node/1632)</a:t>
            </a:r>
          </a:p>
        </p:txBody>
      </p:sp>
    </p:spTree>
    <p:extLst>
      <p:ext uri="{BB962C8B-B14F-4D97-AF65-F5344CB8AC3E}">
        <p14:creationId xmlns:p14="http://schemas.microsoft.com/office/powerpoint/2010/main" val="42183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3"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76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B4AA1D32-F4D1-93A6-480A-FF5A1F277D11}"/>
              </a:ext>
            </a:extLst>
          </p:cNvPr>
          <p:cNvSpPr>
            <a:spLocks noGrp="1"/>
          </p:cNvSpPr>
          <p:nvPr>
            <p:ph type="title"/>
          </p:nvPr>
        </p:nvSpPr>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Plus- und MinusAUFGABEN</a:t>
            </a:r>
            <a:r>
              <a:rPr lang="de-DE" dirty="0"/>
              <a:t> MIT DIGITALEN MEDIEN DARSTELLEN </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30</a:t>
            </a:fld>
            <a:endParaRPr lang="de-DE" dirty="0"/>
          </a:p>
        </p:txBody>
      </p:sp>
      <p:pic>
        <p:nvPicPr>
          <p:cNvPr id="2" name="My_Stop_Motion_Movie(6).mov">
            <a:hlinkClick r:id="" action="ppaction://media"/>
            <a:extLst>
              <a:ext uri="{FF2B5EF4-FFF2-40B4-BE49-F238E27FC236}">
                <a16:creationId xmlns:a16="http://schemas.microsoft.com/office/drawing/2014/main" id="{F8D94706-A466-373E-6155-11EEF8251E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56295" y="1825945"/>
            <a:ext cx="7009509" cy="3942849"/>
          </a:xfrm>
          <a:prstGeom prst="rect">
            <a:avLst/>
          </a:prstGeom>
        </p:spPr>
      </p:pic>
      <p:sp>
        <p:nvSpPr>
          <p:cNvPr id="7" name="Textfeld 6">
            <a:extLst>
              <a:ext uri="{FF2B5EF4-FFF2-40B4-BE49-F238E27FC236}">
                <a16:creationId xmlns:a16="http://schemas.microsoft.com/office/drawing/2014/main" id="{196DFBD4-822F-7F8E-7BF4-6432A8AF1D61}"/>
              </a:ext>
            </a:extLst>
          </p:cNvPr>
          <p:cNvSpPr txBox="1"/>
          <p:nvPr/>
        </p:nvSpPr>
        <p:spPr>
          <a:xfrm>
            <a:off x="4220435" y="5816581"/>
            <a:ext cx="4041497" cy="276999"/>
          </a:xfrm>
          <a:prstGeom prst="rect">
            <a:avLst/>
          </a:prstGeom>
          <a:noFill/>
        </p:spPr>
        <p:txBody>
          <a:bodyPr wrap="square">
            <a:spAutoFit/>
          </a:bodyPr>
          <a:lstStyle/>
          <a:p>
            <a:pPr algn="r"/>
            <a:r>
              <a:rPr lang="de-DE" sz="1200" dirty="0">
                <a:latin typeface="Arial" panose="020B0604020202020204" pitchFamily="34" charset="0"/>
                <a:cs typeface="Arial" panose="020B0604020202020204" pitchFamily="34" charset="0"/>
              </a:rPr>
              <a:t>(eigene Abbildung)</a:t>
            </a:r>
          </a:p>
        </p:txBody>
      </p:sp>
    </p:spTree>
    <p:extLst>
      <p:ext uri="{BB962C8B-B14F-4D97-AF65-F5344CB8AC3E}">
        <p14:creationId xmlns:p14="http://schemas.microsoft.com/office/powerpoint/2010/main" val="394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966E33A-34EF-FBEE-5947-41C525B2EB94}"/>
              </a:ext>
            </a:extLst>
          </p:cNvPr>
          <p:cNvSpPr>
            <a:spLocks noGrp="1"/>
          </p:cNvSpPr>
          <p:nvPr>
            <p:ph type="title"/>
          </p:nvPr>
        </p:nvSpPr>
        <p:spPr/>
        <p:txBody>
          <a:bodyPr/>
          <a:lstStyle/>
          <a:p>
            <a:r>
              <a:rPr lang="de-DE" dirty="0"/>
              <a:t>Hintergrundinfos</a:t>
            </a:r>
          </a:p>
        </p:txBody>
      </p:sp>
      <p:sp>
        <p:nvSpPr>
          <p:cNvPr id="5" name="Datumsplatzhalter 4">
            <a:extLst>
              <a:ext uri="{FF2B5EF4-FFF2-40B4-BE49-F238E27FC236}">
                <a16:creationId xmlns:a16="http://schemas.microsoft.com/office/drawing/2014/main" id="{9F2B792B-D56A-4D9D-4950-600084CEB2F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ED804055-2F1E-0B41-FF53-B8327270374A}"/>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8" name="Inhaltsplatzhalter 7">
            <a:extLst>
              <a:ext uri="{FF2B5EF4-FFF2-40B4-BE49-F238E27FC236}">
                <a16:creationId xmlns:a16="http://schemas.microsoft.com/office/drawing/2014/main" id="{C9B48E8D-8529-0094-C720-DCA38A9111B8}"/>
              </a:ext>
            </a:extLst>
          </p:cNvPr>
          <p:cNvSpPr>
            <a:spLocks noGrp="1"/>
          </p:cNvSpPr>
          <p:nvPr>
            <p:ph idx="1"/>
          </p:nvPr>
        </p:nvSpPr>
        <p:spPr>
          <a:xfrm>
            <a:off x="1096266" y="1718251"/>
            <a:ext cx="7009509" cy="452781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Ziel: </a:t>
            </a:r>
            <a:r>
              <a:rPr lang="de-DE" sz="1400" dirty="0"/>
              <a:t>Die Lehrkräfte sollten dafür sensibilisiert werden, dass es manchen Kindern beim Finden einer Rechenaufgabe zu ikonischen Abbildungen schwer fällt, wahrgenommene Anzahlen passend zu verknüpfen.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i="0" u="none" strike="noStrike" kern="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0" dirty="0"/>
              <a:t>Hinweise zur Durchführung: </a:t>
            </a:r>
            <a:r>
              <a:rPr kumimoji="0" lang="de-DE" sz="1400" i="0" u="none" strike="noStrike" kern="0" cap="none" spc="0" normalizeH="0" baseline="0" noProof="0" dirty="0">
                <a:ln>
                  <a:noFill/>
                </a:ln>
                <a:effectLst/>
                <a:uLnTx/>
                <a:uFillTx/>
              </a:rPr>
              <a:t>Das Kind nimmt in dem folgenden Beispiel die Anzahlen 5 und 1 wahr und notiert die Rechenaufgabe 5 – 1 =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i="0" u="none" strike="noStrike" kern="0" cap="none" spc="0" normalizeH="0" baseline="0" noProof="0" dirty="0">
              <a:ln>
                <a:noFill/>
              </a:ln>
              <a:effectLst/>
              <a:uLnTx/>
              <a:uFillTx/>
            </a:endParaRPr>
          </a:p>
          <a:p>
            <a:pPr>
              <a:lnSpc>
                <a:spcPct val="100000"/>
              </a:lnSpc>
              <a:spcBef>
                <a:spcPts val="0"/>
              </a:spcBef>
              <a:defRPr/>
            </a:pPr>
            <a:r>
              <a:rPr kumimoji="0" lang="de-DE" sz="1400" i="0" u="none" strike="noStrike" kern="0" cap="none" spc="0" normalizeH="0" baseline="0" noProof="0" dirty="0">
                <a:ln>
                  <a:noFill/>
                </a:ln>
                <a:effectLst/>
                <a:uLnTx/>
                <a:uFillTx/>
              </a:rPr>
              <a:t>Bei der Subtraktion besteht die besondere Schwierigkeit, dass der Minuend in der Regel nicht mehr als Ganzes zu sehen ist und daher „rekonstruiert“ werden muss, aus der Interpretation des Teils und des Rests. Dies wird in dem Beispiel deutlich.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400" i="0" u="none" strike="noStrike" kern="0" cap="none" spc="0" normalizeH="0" baseline="0" noProof="0" dirty="0">
              <a:ln>
                <a:noFill/>
              </a:ln>
              <a:effectLst/>
              <a:uLnTx/>
              <a:uFillTx/>
            </a:endParaRPr>
          </a:p>
          <a:p>
            <a:pPr marR="0" lvl="0" algn="l" defTabSz="914400" rtl="0" eaLnBrk="1" fontAlgn="base" latinLnBrk="0" hangingPunct="1">
              <a:lnSpc>
                <a:spcPct val="100000"/>
              </a:lnSpc>
              <a:spcBef>
                <a:spcPts val="576"/>
              </a:spcBef>
              <a:spcAft>
                <a:spcPts val="600"/>
              </a:spcAft>
              <a:buClr>
                <a:srgbClr val="737373"/>
              </a:buClr>
              <a:buSzPct val="85000"/>
              <a:tabLst/>
              <a:defRPr/>
            </a:pPr>
            <a:r>
              <a:rPr kumimoji="0" lang="de-DE" sz="1400" b="0" i="0" u="none" strike="noStrike" kern="0" cap="none" spc="0" normalizeH="0" baseline="0" noProof="0" dirty="0">
                <a:ln>
                  <a:noFill/>
                </a:ln>
                <a:effectLst/>
                <a:uLnTx/>
                <a:uFillTx/>
              </a:rPr>
              <a:t>Sollten die </a:t>
            </a:r>
            <a:r>
              <a:rPr lang="de-DE" sz="1400" kern="0" dirty="0"/>
              <a:t>Lehrkräfte die Darstellung von Subtraktionsaufgaben in sogenannten Drei- oder Mehrbildgeschichten ansprechen, könnten die </a:t>
            </a:r>
            <a:r>
              <a:rPr lang="de-DE" sz="1400" kern="0" dirty="0" err="1"/>
              <a:t>Moderator:innen</a:t>
            </a:r>
            <a:r>
              <a:rPr lang="de-DE" sz="1400" kern="0" dirty="0"/>
              <a:t> den ergänzenden Hinweis geben, dass </a:t>
            </a:r>
            <a:r>
              <a:rPr kumimoji="0" lang="de-DE" sz="1400" b="0" i="0" u="none" strike="noStrike" kern="0" cap="none" spc="0" normalizeH="0" baseline="0" noProof="0" dirty="0">
                <a:ln>
                  <a:noFill/>
                </a:ln>
                <a:effectLst/>
                <a:uLnTx/>
                <a:uFillTx/>
              </a:rPr>
              <a:t>Drei- oder </a:t>
            </a:r>
            <a:r>
              <a:rPr kumimoji="0" lang="de-DE" sz="1400" b="0" i="0" u="none" strike="noStrike" kern="0" cap="none" spc="0" normalizeH="0" baseline="0" noProof="0" dirty="0" err="1">
                <a:ln>
                  <a:noFill/>
                </a:ln>
                <a:effectLst/>
                <a:uLnTx/>
                <a:uFillTx/>
              </a:rPr>
              <a:t>Mehrbildgeschic</a:t>
            </a:r>
            <a:r>
              <a:rPr lang="de-DE" sz="1400" kern="0" dirty="0" err="1"/>
              <a:t>hten</a:t>
            </a:r>
            <a:r>
              <a:rPr kumimoji="0" lang="de-DE" sz="1400" b="0" i="0" u="none" strike="noStrike" kern="0" cap="none" spc="0" normalizeH="0" baseline="0" noProof="0" dirty="0">
                <a:ln>
                  <a:noFill/>
                </a:ln>
                <a:effectLst/>
                <a:uLnTx/>
                <a:uFillTx/>
              </a:rPr>
              <a:t> gegenüber der Darstellung in nur einem Bild eine Hilfe sein können, um eine Geschichte zu strukturieren und die zeitliche Dynamik zu verdeutlichen. </a:t>
            </a:r>
          </a:p>
          <a:p>
            <a:pPr marR="0" lvl="0" algn="l" defTabSz="914400" rtl="0" eaLnBrk="1" fontAlgn="base" latinLnBrk="0" hangingPunct="1">
              <a:lnSpc>
                <a:spcPct val="100000"/>
              </a:lnSpc>
              <a:spcBef>
                <a:spcPts val="576"/>
              </a:spcBef>
              <a:spcAft>
                <a:spcPts val="600"/>
              </a:spcAft>
              <a:buClr>
                <a:srgbClr val="737373"/>
              </a:buClr>
              <a:buSzPct val="85000"/>
              <a:tabLst/>
              <a:defRPr/>
            </a:pPr>
            <a:br>
              <a:rPr kumimoji="0" lang="de-DE" sz="1400" b="0" i="0" u="none" strike="noStrike" kern="0" cap="none" spc="0" normalizeH="0" baseline="0" noProof="0" dirty="0">
                <a:ln>
                  <a:noFill/>
                </a:ln>
                <a:effectLst/>
                <a:uLnTx/>
                <a:uFillTx/>
              </a:rPr>
            </a:br>
            <a:endParaRPr kumimoji="0" lang="de-DE" sz="1400" b="0" i="0" u="none" strike="noStrike" kern="0" cap="none" spc="0" normalizeH="0" baseline="0" noProof="0" dirty="0">
              <a:ln>
                <a:noFill/>
              </a:ln>
              <a:effectLst/>
              <a:uLnTx/>
              <a:uFillTx/>
            </a:endParaRPr>
          </a:p>
          <a:p>
            <a:endParaRPr lang="de-DE" dirty="0"/>
          </a:p>
        </p:txBody>
      </p:sp>
      <p:sp>
        <p:nvSpPr>
          <p:cNvPr id="10" name="Textplatzhalter 9">
            <a:extLst>
              <a:ext uri="{FF2B5EF4-FFF2-40B4-BE49-F238E27FC236}">
                <a16:creationId xmlns:a16="http://schemas.microsoft.com/office/drawing/2014/main" id="{490A0BDD-C1AB-7D0F-F374-594424A73F8D}"/>
              </a:ext>
            </a:extLst>
          </p:cNvPr>
          <p:cNvSpPr>
            <a:spLocks noGrp="1"/>
          </p:cNvSpPr>
          <p:nvPr>
            <p:ph type="body" sz="quarter" idx="13"/>
          </p:nvPr>
        </p:nvSpPr>
        <p:spPr/>
        <p:txBody>
          <a:bodyPr/>
          <a:lstStyle/>
          <a:p>
            <a:r>
              <a:rPr lang="de-DE" dirty="0"/>
              <a:t>ANMERKUNGEN ZUR AKTIVITÄT AUF FOLIE 32</a:t>
            </a:r>
          </a:p>
        </p:txBody>
      </p:sp>
    </p:spTree>
    <p:extLst>
      <p:ext uri="{BB962C8B-B14F-4D97-AF65-F5344CB8AC3E}">
        <p14:creationId xmlns:p14="http://schemas.microsoft.com/office/powerpoint/2010/main" val="3342559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F2C5D11E-4A3F-D7BC-B98F-2B83EC0DEC66}"/>
              </a:ext>
            </a:extLst>
          </p:cNvPr>
          <p:cNvSpPr>
            <a:spLocks noGrp="1"/>
          </p:cNvSpPr>
          <p:nvPr>
            <p:ph type="title"/>
          </p:nvPr>
        </p:nvSpPr>
        <p:spPr/>
        <p:txBody>
          <a:bodyPr>
            <a:normAutofit/>
          </a:bodyPr>
          <a:lstStyle/>
          <a:p>
            <a:r>
              <a:rPr lang="de-DE" dirty="0"/>
              <a:t>Grundvorstellungen besitzen</a:t>
            </a:r>
          </a:p>
        </p:txBody>
      </p:sp>
      <p:sp>
        <p:nvSpPr>
          <p:cNvPr id="5" name="Textplatzhalter 4">
            <a:extLst>
              <a:ext uri="{FF2B5EF4-FFF2-40B4-BE49-F238E27FC236}">
                <a16:creationId xmlns:a16="http://schemas.microsoft.com/office/drawing/2014/main" id="{A25CF9A4-394D-1060-5E3C-A723B8A34541}"/>
              </a:ext>
            </a:extLst>
          </p:cNvPr>
          <p:cNvSpPr>
            <a:spLocks noGrp="1"/>
          </p:cNvSpPr>
          <p:nvPr>
            <p:ph type="body" sz="quarter" idx="13"/>
          </p:nvPr>
        </p:nvSpPr>
        <p:spPr/>
        <p:txBody>
          <a:bodyPr/>
          <a:lstStyle/>
          <a:p>
            <a:br>
              <a:rPr lang="de-DE" dirty="0"/>
            </a:br>
            <a:endParaRPr lang="de-DE" dirty="0"/>
          </a:p>
        </p:txBody>
      </p:sp>
      <p:sp>
        <p:nvSpPr>
          <p:cNvPr id="29" name="Textplatzhalter 28">
            <a:extLst>
              <a:ext uri="{FF2B5EF4-FFF2-40B4-BE49-F238E27FC236}">
                <a16:creationId xmlns:a16="http://schemas.microsoft.com/office/drawing/2014/main" id="{ECE24D96-5639-4A92-8DD2-18412092D447}"/>
              </a:ext>
            </a:extLst>
          </p:cNvPr>
          <p:cNvSpPr>
            <a:spLocks noGrp="1"/>
          </p:cNvSpPr>
          <p:nvPr>
            <p:ph type="body" sz="quarter" idx="14"/>
          </p:nvPr>
        </p:nvSpPr>
        <p:spPr>
          <a:xfrm>
            <a:off x="1763316" y="1660387"/>
            <a:ext cx="6438900" cy="1091065"/>
          </a:xfrm>
        </p:spPr>
        <p:txBody>
          <a:bodyPr>
            <a:normAutofit/>
          </a:bodyPr>
          <a:lstStyle/>
          <a:p>
            <a:r>
              <a:rPr lang="de-DE" sz="1800" dirty="0"/>
              <a:t>Welche Schwierigkeiten zeigt das Kind bei der Verknüpfung von Abbildung und Rechenaufgabe? </a:t>
            </a:r>
          </a:p>
        </p:txBody>
      </p:sp>
      <p:sp>
        <p:nvSpPr>
          <p:cNvPr id="3" name="Datumsplatzhalter 2">
            <a:extLst>
              <a:ext uri="{FF2B5EF4-FFF2-40B4-BE49-F238E27FC236}">
                <a16:creationId xmlns:a16="http://schemas.microsoft.com/office/drawing/2014/main" id="{DBCDAB94-B93A-C0E0-4206-0A7EFB0541DC}"/>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14E4D8F-348F-A7FA-6C46-EF3463EDD72D}"/>
              </a:ext>
            </a:extLst>
          </p:cNvPr>
          <p:cNvSpPr>
            <a:spLocks noGrp="1"/>
          </p:cNvSpPr>
          <p:nvPr>
            <p:ph type="sldNum" sz="quarter" idx="12"/>
          </p:nvPr>
        </p:nvSpPr>
        <p:spPr/>
        <p:txBody>
          <a:bodyPr/>
          <a:lstStyle/>
          <a:p>
            <a:fld id="{C3752B7C-18A9-864D-BBCB-54A9F41B5594}" type="slidenum">
              <a:rPr lang="de-DE" smtClean="0"/>
              <a:pPr/>
              <a:t>32</a:t>
            </a:fld>
            <a:endParaRPr lang="de-DE" dirty="0"/>
          </a:p>
        </p:txBody>
      </p:sp>
      <p:pic>
        <p:nvPicPr>
          <p:cNvPr id="26" name="Grafik 25">
            <a:extLst>
              <a:ext uri="{FF2B5EF4-FFF2-40B4-BE49-F238E27FC236}">
                <a16:creationId xmlns:a16="http://schemas.microsoft.com/office/drawing/2014/main" id="{A836B8FA-04AE-48DB-08F3-DF776087DA99}"/>
              </a:ext>
            </a:extLst>
          </p:cNvPr>
          <p:cNvPicPr>
            <a:picLocks noChangeAspect="1"/>
          </p:cNvPicPr>
          <p:nvPr/>
        </p:nvPicPr>
        <p:blipFill>
          <a:blip r:embed="rId3"/>
          <a:stretch>
            <a:fillRect/>
          </a:stretch>
        </p:blipFill>
        <p:spPr>
          <a:xfrm>
            <a:off x="1823279" y="2623563"/>
            <a:ext cx="5488604" cy="3352100"/>
          </a:xfrm>
          <a:prstGeom prst="rect">
            <a:avLst/>
          </a:prstGeom>
        </p:spPr>
      </p:pic>
      <p:sp>
        <p:nvSpPr>
          <p:cNvPr id="2" name="Textfeld 1">
            <a:extLst>
              <a:ext uri="{FF2B5EF4-FFF2-40B4-BE49-F238E27FC236}">
                <a16:creationId xmlns:a16="http://schemas.microsoft.com/office/drawing/2014/main" id="{9CB93E33-C613-3A22-4537-094AC5EC2A95}"/>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mahiko.dzlm.de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/544)</a:t>
            </a:r>
          </a:p>
        </p:txBody>
      </p:sp>
    </p:spTree>
    <p:extLst>
      <p:ext uri="{BB962C8B-B14F-4D97-AF65-F5344CB8AC3E}">
        <p14:creationId xmlns:p14="http://schemas.microsoft.com/office/powerpoint/2010/main" val="2398102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2F646-C433-71A5-5267-B6290CAC18F6}"/>
              </a:ext>
            </a:extLst>
          </p:cNvPr>
          <p:cNvSpPr>
            <a:spLocks noGrp="1"/>
          </p:cNvSpPr>
          <p:nvPr>
            <p:ph type="title"/>
          </p:nvPr>
        </p:nvSpPr>
        <p:spPr>
          <a:xfrm>
            <a:off x="1096423" y="382774"/>
            <a:ext cx="7879135" cy="603704"/>
          </a:xfrm>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PLUS- UND MINUSAUFGABEN AM ZWANZIGERFELD</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36" name="Inhaltsplatzhalter 3">
            <a:extLst>
              <a:ext uri="{FF2B5EF4-FFF2-40B4-BE49-F238E27FC236}">
                <a16:creationId xmlns:a16="http://schemas.microsoft.com/office/drawing/2014/main" id="{AC09F7FE-8D7D-4F68-98E6-F94EBDA1F126}"/>
              </a:ext>
            </a:extLst>
          </p:cNvPr>
          <p:cNvSpPr txBox="1">
            <a:spLocks/>
          </p:cNvSpPr>
          <p:nvPr/>
        </p:nvSpPr>
        <p:spPr>
          <a:xfrm>
            <a:off x="1067245" y="1728186"/>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e-DE" dirty="0"/>
          </a:p>
        </p:txBody>
      </p:sp>
      <p:sp>
        <p:nvSpPr>
          <p:cNvPr id="14" name="Abgerundete rechteckige Legende 13">
            <a:extLst>
              <a:ext uri="{FF2B5EF4-FFF2-40B4-BE49-F238E27FC236}">
                <a16:creationId xmlns:a16="http://schemas.microsoft.com/office/drawing/2014/main" id="{949AE960-E0A7-0830-56CE-2ADB55AC16E5}"/>
              </a:ext>
            </a:extLst>
          </p:cNvPr>
          <p:cNvSpPr/>
          <p:nvPr/>
        </p:nvSpPr>
        <p:spPr>
          <a:xfrm>
            <a:off x="4174366" y="1948785"/>
            <a:ext cx="2343149" cy="628441"/>
          </a:xfrm>
          <a:prstGeom prst="wedgeRoundRectCallout">
            <a:avLst>
              <a:gd name="adj1" fmla="val 2764"/>
              <a:gd name="adj2" fmla="val 8715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dirty="0">
                <a:solidFill>
                  <a:schemeClr val="tx1"/>
                </a:solidFill>
                <a:latin typeface="Arial" panose="020B0604020202020204" pitchFamily="34" charset="0"/>
                <a:cs typeface="Arial" panose="020B0604020202020204" pitchFamily="34" charset="0"/>
              </a:rPr>
              <a:t>Welche Plusaufgabe siehst du?</a:t>
            </a:r>
            <a:endParaRPr lang="de-DE" sz="1600" dirty="0">
              <a:solidFill>
                <a:schemeClr val="tx1"/>
              </a:solidFill>
            </a:endParaRPr>
          </a:p>
        </p:txBody>
      </p:sp>
      <p:sp>
        <p:nvSpPr>
          <p:cNvPr id="16" name="Abgerundete rechteckige Legende 15">
            <a:extLst>
              <a:ext uri="{FF2B5EF4-FFF2-40B4-BE49-F238E27FC236}">
                <a16:creationId xmlns:a16="http://schemas.microsoft.com/office/drawing/2014/main" id="{F13208EE-7CD0-4948-2554-C42112711BB6}"/>
              </a:ext>
            </a:extLst>
          </p:cNvPr>
          <p:cNvSpPr/>
          <p:nvPr/>
        </p:nvSpPr>
        <p:spPr>
          <a:xfrm>
            <a:off x="4174367" y="3044764"/>
            <a:ext cx="2343148" cy="628441"/>
          </a:xfrm>
          <a:prstGeom prst="wedgeRoundRectCallout">
            <a:avLst>
              <a:gd name="adj1" fmla="val 294"/>
              <a:gd name="adj2" fmla="val 9719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dirty="0">
                <a:solidFill>
                  <a:schemeClr val="tx1"/>
                </a:solidFill>
                <a:latin typeface="Arial" panose="020B0604020202020204" pitchFamily="34" charset="0"/>
                <a:cs typeface="Arial" panose="020B0604020202020204" pitchFamily="34" charset="0"/>
              </a:rPr>
              <a:t>Welche Minusaufgabe siehst du?</a:t>
            </a:r>
            <a:endParaRPr lang="de-DE" sz="1600" dirty="0">
              <a:solidFill>
                <a:schemeClr val="tx1"/>
              </a:solidFill>
            </a:endParaRPr>
          </a:p>
        </p:txBody>
      </p:sp>
      <p:sp>
        <p:nvSpPr>
          <p:cNvPr id="13" name="Abgerundete rechteckige Legende 12">
            <a:extLst>
              <a:ext uri="{FF2B5EF4-FFF2-40B4-BE49-F238E27FC236}">
                <a16:creationId xmlns:a16="http://schemas.microsoft.com/office/drawing/2014/main" id="{B522ABB5-121B-3C97-25D3-F2B3C2EECC7A}"/>
              </a:ext>
            </a:extLst>
          </p:cNvPr>
          <p:cNvSpPr/>
          <p:nvPr/>
        </p:nvSpPr>
        <p:spPr>
          <a:xfrm>
            <a:off x="898059" y="4044412"/>
            <a:ext cx="1940682" cy="1085635"/>
          </a:xfrm>
          <a:prstGeom prst="wedgeRoundRectCallout">
            <a:avLst>
              <a:gd name="adj1" fmla="val 116813"/>
              <a:gd name="adj2" fmla="val 4596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Lege du nun die Aufgabe </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6 + 4 in das Zwanzigerfeld.</a:t>
            </a:r>
            <a:endParaRPr lang="de-DE" sz="1600" dirty="0">
              <a:solidFill>
                <a:schemeClr val="tx1"/>
              </a:solidFill>
            </a:endParaRPr>
          </a:p>
        </p:txBody>
      </p:sp>
      <p:pic>
        <p:nvPicPr>
          <p:cNvPr id="20" name="Grafik 19">
            <a:extLst>
              <a:ext uri="{FF2B5EF4-FFF2-40B4-BE49-F238E27FC236}">
                <a16:creationId xmlns:a16="http://schemas.microsoft.com/office/drawing/2014/main" id="{4F4D85F6-C317-4441-0C97-2053C8B08456}"/>
              </a:ext>
            </a:extLst>
          </p:cNvPr>
          <p:cNvPicPr>
            <a:picLocks noChangeAspect="1"/>
          </p:cNvPicPr>
          <p:nvPr/>
        </p:nvPicPr>
        <p:blipFill>
          <a:blip r:embed="rId3"/>
          <a:stretch>
            <a:fillRect/>
          </a:stretch>
        </p:blipFill>
        <p:spPr>
          <a:xfrm>
            <a:off x="4795917" y="4399400"/>
            <a:ext cx="915259" cy="1027508"/>
          </a:xfrm>
          <a:prstGeom prst="rect">
            <a:avLst/>
          </a:prstGeom>
        </p:spPr>
      </p:pic>
      <p:sp>
        <p:nvSpPr>
          <p:cNvPr id="4" name="Textfeld 3">
            <a:extLst>
              <a:ext uri="{FF2B5EF4-FFF2-40B4-BE49-F238E27FC236}">
                <a16:creationId xmlns:a16="http://schemas.microsoft.com/office/drawing/2014/main" id="{FD26715F-7705-C2EA-8712-DAEF2CA48C8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Abbildungen PIKAS)</a:t>
            </a:r>
          </a:p>
        </p:txBody>
      </p:sp>
      <p:sp>
        <p:nvSpPr>
          <p:cNvPr id="7" name="Abgerundete rechteckige Legende 6">
            <a:extLst>
              <a:ext uri="{FF2B5EF4-FFF2-40B4-BE49-F238E27FC236}">
                <a16:creationId xmlns:a16="http://schemas.microsoft.com/office/drawing/2014/main" id="{B90CF346-B48F-724C-F7BB-E62DFE926BA4}"/>
              </a:ext>
            </a:extLst>
          </p:cNvPr>
          <p:cNvSpPr/>
          <p:nvPr/>
        </p:nvSpPr>
        <p:spPr>
          <a:xfrm>
            <a:off x="6706857" y="1948785"/>
            <a:ext cx="2146301" cy="628441"/>
          </a:xfrm>
          <a:prstGeom prst="wedgeRoundRectCallout">
            <a:avLst>
              <a:gd name="adj1" fmla="val 43899"/>
              <a:gd name="adj2" fmla="val 9217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Ich sehe die Aufgabe  </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3 + 7</a:t>
            </a:r>
            <a:endParaRPr lang="de-DE" sz="1600" dirty="0">
              <a:solidFill>
                <a:schemeClr val="tx1"/>
              </a:solidFill>
            </a:endParaRPr>
          </a:p>
        </p:txBody>
      </p:sp>
      <p:sp>
        <p:nvSpPr>
          <p:cNvPr id="8" name="Abgerundete rechteckige Legende 7">
            <a:extLst>
              <a:ext uri="{FF2B5EF4-FFF2-40B4-BE49-F238E27FC236}">
                <a16:creationId xmlns:a16="http://schemas.microsoft.com/office/drawing/2014/main" id="{7A6EA3BE-E50E-04DD-75C5-4B9712FE9A6A}"/>
              </a:ext>
            </a:extLst>
          </p:cNvPr>
          <p:cNvSpPr/>
          <p:nvPr/>
        </p:nvSpPr>
        <p:spPr>
          <a:xfrm>
            <a:off x="6755691" y="3029251"/>
            <a:ext cx="2146301" cy="628441"/>
          </a:xfrm>
          <a:prstGeom prst="wedgeRoundRectCallout">
            <a:avLst>
              <a:gd name="adj1" fmla="val 43899"/>
              <a:gd name="adj2" fmla="val 9970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Ich sehe die Aufgabe  </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10 – 7</a:t>
            </a:r>
            <a:endParaRPr lang="de-DE" sz="1600" dirty="0">
              <a:solidFill>
                <a:schemeClr val="tx1"/>
              </a:solidFill>
            </a:endParaRPr>
          </a:p>
        </p:txBody>
      </p:sp>
      <p:pic>
        <p:nvPicPr>
          <p:cNvPr id="9" name="Grafik 8">
            <a:extLst>
              <a:ext uri="{FF2B5EF4-FFF2-40B4-BE49-F238E27FC236}">
                <a16:creationId xmlns:a16="http://schemas.microsoft.com/office/drawing/2014/main" id="{0337CA92-CEB9-EF99-C691-1195500967B0}"/>
              </a:ext>
            </a:extLst>
          </p:cNvPr>
          <p:cNvPicPr>
            <a:picLocks noChangeAspect="1"/>
          </p:cNvPicPr>
          <p:nvPr/>
        </p:nvPicPr>
        <p:blipFill>
          <a:blip r:embed="rId4"/>
          <a:srcRect/>
          <a:stretch/>
        </p:blipFill>
        <p:spPr>
          <a:xfrm>
            <a:off x="7949527" y="4362632"/>
            <a:ext cx="739598" cy="1025577"/>
          </a:xfrm>
          <a:prstGeom prst="rect">
            <a:avLst/>
          </a:prstGeom>
        </p:spPr>
      </p:pic>
      <p:grpSp>
        <p:nvGrpSpPr>
          <p:cNvPr id="76" name="Gruppieren 75">
            <a:extLst>
              <a:ext uri="{FF2B5EF4-FFF2-40B4-BE49-F238E27FC236}">
                <a16:creationId xmlns:a16="http://schemas.microsoft.com/office/drawing/2014/main" id="{A05077CF-BE7E-D138-F92D-F3C99A1EB01B}"/>
              </a:ext>
            </a:extLst>
          </p:cNvPr>
          <p:cNvGrpSpPr/>
          <p:nvPr/>
        </p:nvGrpSpPr>
        <p:grpSpPr>
          <a:xfrm>
            <a:off x="716405" y="3080240"/>
            <a:ext cx="2805619" cy="557487"/>
            <a:chOff x="3186131" y="4065085"/>
            <a:chExt cx="1849859" cy="367574"/>
          </a:xfrm>
        </p:grpSpPr>
        <p:grpSp>
          <p:nvGrpSpPr>
            <p:cNvPr id="74" name="Gruppieren 73">
              <a:extLst>
                <a:ext uri="{FF2B5EF4-FFF2-40B4-BE49-F238E27FC236}">
                  <a16:creationId xmlns:a16="http://schemas.microsoft.com/office/drawing/2014/main" id="{99B1AC73-D2DB-B439-3BCF-C1E5ADD19B5D}"/>
                </a:ext>
              </a:extLst>
            </p:cNvPr>
            <p:cNvGrpSpPr/>
            <p:nvPr/>
          </p:nvGrpSpPr>
          <p:grpSpPr>
            <a:xfrm>
              <a:off x="3186131" y="4065085"/>
              <a:ext cx="1849859" cy="367574"/>
              <a:chOff x="3846548" y="3406045"/>
              <a:chExt cx="1849859" cy="367574"/>
            </a:xfrm>
          </p:grpSpPr>
          <p:pic>
            <p:nvPicPr>
              <p:cNvPr id="35" name="Grafik 34">
                <a:extLst>
                  <a:ext uri="{FF2B5EF4-FFF2-40B4-BE49-F238E27FC236}">
                    <a16:creationId xmlns:a16="http://schemas.microsoft.com/office/drawing/2014/main" id="{8CA7BEDB-68E2-B6B3-C37D-498CAF666150}"/>
                  </a:ext>
                </a:extLst>
              </p:cNvPr>
              <p:cNvPicPr>
                <a:picLocks noChangeAspect="1"/>
              </p:cNvPicPr>
              <p:nvPr/>
            </p:nvPicPr>
            <p:blipFill>
              <a:blip r:embed="rId5"/>
              <a:stretch>
                <a:fillRect/>
              </a:stretch>
            </p:blipFill>
            <p:spPr>
              <a:xfrm>
                <a:off x="3846548" y="3406045"/>
                <a:ext cx="1849859" cy="367574"/>
              </a:xfrm>
              <a:prstGeom prst="rect">
                <a:avLst/>
              </a:prstGeom>
            </p:spPr>
          </p:pic>
          <p:pic>
            <p:nvPicPr>
              <p:cNvPr id="64" name="Grafik 63">
                <a:extLst>
                  <a:ext uri="{FF2B5EF4-FFF2-40B4-BE49-F238E27FC236}">
                    <a16:creationId xmlns:a16="http://schemas.microsoft.com/office/drawing/2014/main" id="{39604F62-B5E2-6F7E-4D18-D6A4AA5AE4B0}"/>
                  </a:ext>
                </a:extLst>
              </p:cNvPr>
              <p:cNvPicPr>
                <a:picLocks noChangeAspect="1"/>
              </p:cNvPicPr>
              <p:nvPr/>
            </p:nvPicPr>
            <p:blipFill>
              <a:blip r:embed="rId6"/>
              <a:stretch>
                <a:fillRect/>
              </a:stretch>
            </p:blipFill>
            <p:spPr>
              <a:xfrm>
                <a:off x="4233984" y="3425778"/>
                <a:ext cx="147857" cy="147856"/>
              </a:xfrm>
              <a:prstGeom prst="rect">
                <a:avLst/>
              </a:prstGeom>
            </p:spPr>
          </p:pic>
          <p:pic>
            <p:nvPicPr>
              <p:cNvPr id="65" name="Grafik 64">
                <a:extLst>
                  <a:ext uri="{FF2B5EF4-FFF2-40B4-BE49-F238E27FC236}">
                    <a16:creationId xmlns:a16="http://schemas.microsoft.com/office/drawing/2014/main" id="{99BB955D-D5EF-2B15-EF00-8C3DE3F4F1FA}"/>
                  </a:ext>
                </a:extLst>
              </p:cNvPr>
              <p:cNvPicPr>
                <a:picLocks noChangeAspect="1"/>
              </p:cNvPicPr>
              <p:nvPr/>
            </p:nvPicPr>
            <p:blipFill>
              <a:blip r:embed="rId6"/>
              <a:stretch>
                <a:fillRect/>
              </a:stretch>
            </p:blipFill>
            <p:spPr>
              <a:xfrm>
                <a:off x="3880266" y="3425778"/>
                <a:ext cx="147857" cy="147856"/>
              </a:xfrm>
              <a:prstGeom prst="rect">
                <a:avLst/>
              </a:prstGeom>
            </p:spPr>
          </p:pic>
          <p:pic>
            <p:nvPicPr>
              <p:cNvPr id="66" name="Grafik 65">
                <a:extLst>
                  <a:ext uri="{FF2B5EF4-FFF2-40B4-BE49-F238E27FC236}">
                    <a16:creationId xmlns:a16="http://schemas.microsoft.com/office/drawing/2014/main" id="{5C54022F-4245-B417-A50D-17FC4B95423F}"/>
                  </a:ext>
                </a:extLst>
              </p:cNvPr>
              <p:cNvPicPr>
                <a:picLocks noChangeAspect="1"/>
              </p:cNvPicPr>
              <p:nvPr/>
            </p:nvPicPr>
            <p:blipFill>
              <a:blip r:embed="rId6"/>
              <a:stretch>
                <a:fillRect/>
              </a:stretch>
            </p:blipFill>
            <p:spPr>
              <a:xfrm>
                <a:off x="4058342" y="3429462"/>
                <a:ext cx="147857" cy="147856"/>
              </a:xfrm>
              <a:prstGeom prst="rect">
                <a:avLst/>
              </a:prstGeom>
            </p:spPr>
          </p:pic>
          <p:pic>
            <p:nvPicPr>
              <p:cNvPr id="67" name="Grafik 66">
                <a:extLst>
                  <a:ext uri="{FF2B5EF4-FFF2-40B4-BE49-F238E27FC236}">
                    <a16:creationId xmlns:a16="http://schemas.microsoft.com/office/drawing/2014/main" id="{3FBD858A-08E5-DDD6-CAFB-7DE35043187E}"/>
                  </a:ext>
                </a:extLst>
              </p:cNvPr>
              <p:cNvPicPr>
                <a:picLocks noChangeAspect="1"/>
              </p:cNvPicPr>
              <p:nvPr/>
            </p:nvPicPr>
            <p:blipFill>
              <a:blip r:embed="rId6"/>
              <a:stretch>
                <a:fillRect/>
              </a:stretch>
            </p:blipFill>
            <p:spPr>
              <a:xfrm>
                <a:off x="4414068" y="3426449"/>
                <a:ext cx="147857" cy="147856"/>
              </a:xfrm>
              <a:prstGeom prst="rect">
                <a:avLst/>
              </a:prstGeom>
            </p:spPr>
          </p:pic>
          <p:pic>
            <p:nvPicPr>
              <p:cNvPr id="68" name="Grafik 67">
                <a:extLst>
                  <a:ext uri="{FF2B5EF4-FFF2-40B4-BE49-F238E27FC236}">
                    <a16:creationId xmlns:a16="http://schemas.microsoft.com/office/drawing/2014/main" id="{43DDA4DD-CF74-8D78-2761-FE62531501B6}"/>
                  </a:ext>
                </a:extLst>
              </p:cNvPr>
              <p:cNvPicPr>
                <a:picLocks noChangeAspect="1"/>
              </p:cNvPicPr>
              <p:nvPr/>
            </p:nvPicPr>
            <p:blipFill>
              <a:blip r:embed="rId6"/>
              <a:stretch>
                <a:fillRect/>
              </a:stretch>
            </p:blipFill>
            <p:spPr>
              <a:xfrm>
                <a:off x="4593275" y="3429462"/>
                <a:ext cx="147857" cy="147856"/>
              </a:xfrm>
              <a:prstGeom prst="rect">
                <a:avLst/>
              </a:prstGeom>
            </p:spPr>
          </p:pic>
          <p:pic>
            <p:nvPicPr>
              <p:cNvPr id="69" name="Grafik 68">
                <a:extLst>
                  <a:ext uri="{FF2B5EF4-FFF2-40B4-BE49-F238E27FC236}">
                    <a16:creationId xmlns:a16="http://schemas.microsoft.com/office/drawing/2014/main" id="{77BF62D4-014A-9733-D2A2-93E2AA78809B}"/>
                  </a:ext>
                </a:extLst>
              </p:cNvPr>
              <p:cNvPicPr>
                <a:picLocks noChangeAspect="1"/>
              </p:cNvPicPr>
              <p:nvPr/>
            </p:nvPicPr>
            <p:blipFill>
              <a:blip r:embed="rId6"/>
              <a:stretch>
                <a:fillRect/>
              </a:stretch>
            </p:blipFill>
            <p:spPr>
              <a:xfrm>
                <a:off x="4815025" y="3431565"/>
                <a:ext cx="147857" cy="147856"/>
              </a:xfrm>
              <a:prstGeom prst="rect">
                <a:avLst/>
              </a:prstGeom>
            </p:spPr>
          </p:pic>
          <p:pic>
            <p:nvPicPr>
              <p:cNvPr id="70" name="Grafik 69">
                <a:extLst>
                  <a:ext uri="{FF2B5EF4-FFF2-40B4-BE49-F238E27FC236}">
                    <a16:creationId xmlns:a16="http://schemas.microsoft.com/office/drawing/2014/main" id="{AE81D0D1-5BA9-0053-101E-15F154C9E29A}"/>
                  </a:ext>
                </a:extLst>
              </p:cNvPr>
              <p:cNvPicPr>
                <a:picLocks noChangeAspect="1"/>
              </p:cNvPicPr>
              <p:nvPr/>
            </p:nvPicPr>
            <p:blipFill>
              <a:blip r:embed="rId6"/>
              <a:stretch>
                <a:fillRect/>
              </a:stretch>
            </p:blipFill>
            <p:spPr>
              <a:xfrm>
                <a:off x="4988760" y="3431565"/>
                <a:ext cx="147857" cy="147856"/>
              </a:xfrm>
              <a:prstGeom prst="rect">
                <a:avLst/>
              </a:prstGeom>
            </p:spPr>
          </p:pic>
          <p:pic>
            <p:nvPicPr>
              <p:cNvPr id="71" name="Grafik 70">
                <a:extLst>
                  <a:ext uri="{FF2B5EF4-FFF2-40B4-BE49-F238E27FC236}">
                    <a16:creationId xmlns:a16="http://schemas.microsoft.com/office/drawing/2014/main" id="{E81F6750-B879-93B9-C802-B6963AF7F7F0}"/>
                  </a:ext>
                </a:extLst>
              </p:cNvPr>
              <p:cNvPicPr>
                <a:picLocks noChangeAspect="1"/>
              </p:cNvPicPr>
              <p:nvPr/>
            </p:nvPicPr>
            <p:blipFill>
              <a:blip r:embed="rId6"/>
              <a:stretch>
                <a:fillRect/>
              </a:stretch>
            </p:blipFill>
            <p:spPr>
              <a:xfrm>
                <a:off x="5335305" y="3426187"/>
                <a:ext cx="147857" cy="147856"/>
              </a:xfrm>
              <a:prstGeom prst="rect">
                <a:avLst/>
              </a:prstGeom>
            </p:spPr>
          </p:pic>
          <p:pic>
            <p:nvPicPr>
              <p:cNvPr id="73" name="Grafik 72">
                <a:extLst>
                  <a:ext uri="{FF2B5EF4-FFF2-40B4-BE49-F238E27FC236}">
                    <a16:creationId xmlns:a16="http://schemas.microsoft.com/office/drawing/2014/main" id="{976C67F0-30CC-692E-B18C-1C9DB9B1CC2C}"/>
                  </a:ext>
                </a:extLst>
              </p:cNvPr>
              <p:cNvPicPr>
                <a:picLocks noChangeAspect="1"/>
              </p:cNvPicPr>
              <p:nvPr/>
            </p:nvPicPr>
            <p:blipFill>
              <a:blip r:embed="rId6"/>
              <a:stretch>
                <a:fillRect/>
              </a:stretch>
            </p:blipFill>
            <p:spPr>
              <a:xfrm>
                <a:off x="5516714" y="3429386"/>
                <a:ext cx="147857" cy="147856"/>
              </a:xfrm>
              <a:prstGeom prst="rect">
                <a:avLst/>
              </a:prstGeom>
            </p:spPr>
          </p:pic>
        </p:grpSp>
        <p:pic>
          <p:nvPicPr>
            <p:cNvPr id="75" name="Grafik 74">
              <a:extLst>
                <a:ext uri="{FF2B5EF4-FFF2-40B4-BE49-F238E27FC236}">
                  <a16:creationId xmlns:a16="http://schemas.microsoft.com/office/drawing/2014/main" id="{CBAA9CDF-E6F9-8A49-7989-D457C7CEB8E3}"/>
                </a:ext>
              </a:extLst>
            </p:cNvPr>
            <p:cNvPicPr>
              <a:picLocks noChangeAspect="1"/>
            </p:cNvPicPr>
            <p:nvPr/>
          </p:nvPicPr>
          <p:blipFill>
            <a:blip r:embed="rId6"/>
            <a:stretch>
              <a:fillRect/>
            </a:stretch>
          </p:blipFill>
          <p:spPr>
            <a:xfrm>
              <a:off x="4498594" y="4082400"/>
              <a:ext cx="147857" cy="147856"/>
            </a:xfrm>
            <a:prstGeom prst="rect">
              <a:avLst/>
            </a:prstGeom>
          </p:spPr>
        </p:pic>
      </p:grpSp>
      <p:sp>
        <p:nvSpPr>
          <p:cNvPr id="77" name="Rechteck 76">
            <a:extLst>
              <a:ext uri="{FF2B5EF4-FFF2-40B4-BE49-F238E27FC236}">
                <a16:creationId xmlns:a16="http://schemas.microsoft.com/office/drawing/2014/main" id="{FD5A2C41-2918-80B5-BC7C-5F4AC8954538}"/>
              </a:ext>
            </a:extLst>
          </p:cNvPr>
          <p:cNvSpPr/>
          <p:nvPr/>
        </p:nvSpPr>
        <p:spPr>
          <a:xfrm flipV="1">
            <a:off x="1568384" y="3083668"/>
            <a:ext cx="1944880" cy="274910"/>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8" name="Grafik 77">
            <a:extLst>
              <a:ext uri="{FF2B5EF4-FFF2-40B4-BE49-F238E27FC236}">
                <a16:creationId xmlns:a16="http://schemas.microsoft.com/office/drawing/2014/main" id="{CD500223-318F-DA2B-69EF-6DB53A6E8F03}"/>
              </a:ext>
            </a:extLst>
          </p:cNvPr>
          <p:cNvPicPr>
            <a:picLocks noChangeAspect="1"/>
          </p:cNvPicPr>
          <p:nvPr/>
        </p:nvPicPr>
        <p:blipFill>
          <a:blip r:embed="rId5"/>
          <a:stretch>
            <a:fillRect/>
          </a:stretch>
        </p:blipFill>
        <p:spPr>
          <a:xfrm>
            <a:off x="736220" y="1984261"/>
            <a:ext cx="2805619" cy="557487"/>
          </a:xfrm>
          <a:prstGeom prst="rect">
            <a:avLst/>
          </a:prstGeom>
        </p:spPr>
      </p:pic>
      <p:grpSp>
        <p:nvGrpSpPr>
          <p:cNvPr id="10" name="Gruppieren 9">
            <a:extLst>
              <a:ext uri="{FF2B5EF4-FFF2-40B4-BE49-F238E27FC236}">
                <a16:creationId xmlns:a16="http://schemas.microsoft.com/office/drawing/2014/main" id="{96EEA9F4-C586-002E-17BB-B6CE0C129CD0}"/>
              </a:ext>
            </a:extLst>
          </p:cNvPr>
          <p:cNvGrpSpPr/>
          <p:nvPr/>
        </p:nvGrpSpPr>
        <p:grpSpPr>
          <a:xfrm>
            <a:off x="776480" y="2010422"/>
            <a:ext cx="2727196" cy="238294"/>
            <a:chOff x="776480" y="2010422"/>
            <a:chExt cx="2727196" cy="238294"/>
          </a:xfrm>
        </p:grpSpPr>
        <p:pic>
          <p:nvPicPr>
            <p:cNvPr id="79" name="Grafik 78">
              <a:extLst>
                <a:ext uri="{FF2B5EF4-FFF2-40B4-BE49-F238E27FC236}">
                  <a16:creationId xmlns:a16="http://schemas.microsoft.com/office/drawing/2014/main" id="{9B964DFC-BF6E-C1D1-988F-28DE530F4072}"/>
                </a:ext>
              </a:extLst>
            </p:cNvPr>
            <p:cNvPicPr>
              <a:picLocks noChangeAspect="1"/>
            </p:cNvPicPr>
            <p:nvPr/>
          </p:nvPicPr>
          <p:blipFill>
            <a:blip r:embed="rId6"/>
            <a:stretch>
              <a:fillRect/>
            </a:stretch>
          </p:blipFill>
          <p:spPr>
            <a:xfrm>
              <a:off x="776480" y="2012837"/>
              <a:ext cx="224250" cy="224248"/>
            </a:xfrm>
            <a:prstGeom prst="rect">
              <a:avLst/>
            </a:prstGeom>
          </p:spPr>
        </p:pic>
        <p:pic>
          <p:nvPicPr>
            <p:cNvPr id="80" name="Grafik 79">
              <a:extLst>
                <a:ext uri="{FF2B5EF4-FFF2-40B4-BE49-F238E27FC236}">
                  <a16:creationId xmlns:a16="http://schemas.microsoft.com/office/drawing/2014/main" id="{B9BF456D-FD96-3936-B84B-C282B5F4C69C}"/>
                </a:ext>
              </a:extLst>
            </p:cNvPr>
            <p:cNvPicPr>
              <a:picLocks noChangeAspect="1"/>
            </p:cNvPicPr>
            <p:nvPr/>
          </p:nvPicPr>
          <p:blipFill>
            <a:blip r:embed="rId6"/>
            <a:stretch>
              <a:fillRect/>
            </a:stretch>
          </p:blipFill>
          <p:spPr>
            <a:xfrm>
              <a:off x="1049730" y="2019751"/>
              <a:ext cx="224250" cy="224248"/>
            </a:xfrm>
            <a:prstGeom prst="rect">
              <a:avLst/>
            </a:prstGeom>
          </p:spPr>
        </p:pic>
        <p:pic>
          <p:nvPicPr>
            <p:cNvPr id="81" name="Grafik 80">
              <a:extLst>
                <a:ext uri="{FF2B5EF4-FFF2-40B4-BE49-F238E27FC236}">
                  <a16:creationId xmlns:a16="http://schemas.microsoft.com/office/drawing/2014/main" id="{5002D47B-D35F-FE8C-E3F5-F28D07949960}"/>
                </a:ext>
              </a:extLst>
            </p:cNvPr>
            <p:cNvPicPr>
              <a:picLocks noChangeAspect="1"/>
            </p:cNvPicPr>
            <p:nvPr/>
          </p:nvPicPr>
          <p:blipFill>
            <a:blip r:embed="rId6"/>
            <a:stretch>
              <a:fillRect/>
            </a:stretch>
          </p:blipFill>
          <p:spPr>
            <a:xfrm>
              <a:off x="1333813" y="2019751"/>
              <a:ext cx="224250" cy="224248"/>
            </a:xfrm>
            <a:prstGeom prst="rect">
              <a:avLst/>
            </a:prstGeom>
          </p:spPr>
        </p:pic>
        <p:pic>
          <p:nvPicPr>
            <p:cNvPr id="83" name="Grafik 82">
              <a:extLst>
                <a:ext uri="{FF2B5EF4-FFF2-40B4-BE49-F238E27FC236}">
                  <a16:creationId xmlns:a16="http://schemas.microsoft.com/office/drawing/2014/main" id="{06BE7F91-B7AB-B135-CDBE-CEE77F65FAEA}"/>
                </a:ext>
              </a:extLst>
            </p:cNvPr>
            <p:cNvPicPr>
              <a:picLocks noChangeAspect="1"/>
            </p:cNvPicPr>
            <p:nvPr/>
          </p:nvPicPr>
          <p:blipFill>
            <a:blip r:embed="rId7"/>
            <a:stretch>
              <a:fillRect/>
            </a:stretch>
          </p:blipFill>
          <p:spPr>
            <a:xfrm>
              <a:off x="1597269" y="2015272"/>
              <a:ext cx="228727" cy="228727"/>
            </a:xfrm>
            <a:prstGeom prst="rect">
              <a:avLst/>
            </a:prstGeom>
          </p:spPr>
        </p:pic>
        <p:pic>
          <p:nvPicPr>
            <p:cNvPr id="84" name="Grafik 83">
              <a:extLst>
                <a:ext uri="{FF2B5EF4-FFF2-40B4-BE49-F238E27FC236}">
                  <a16:creationId xmlns:a16="http://schemas.microsoft.com/office/drawing/2014/main" id="{946E2B59-6289-344D-B472-22262D953338}"/>
                </a:ext>
              </a:extLst>
            </p:cNvPr>
            <p:cNvPicPr>
              <a:picLocks noChangeAspect="1"/>
            </p:cNvPicPr>
            <p:nvPr/>
          </p:nvPicPr>
          <p:blipFill>
            <a:blip r:embed="rId7"/>
            <a:stretch>
              <a:fillRect/>
            </a:stretch>
          </p:blipFill>
          <p:spPr>
            <a:xfrm>
              <a:off x="1865202" y="2010422"/>
              <a:ext cx="228727" cy="228727"/>
            </a:xfrm>
            <a:prstGeom prst="rect">
              <a:avLst/>
            </a:prstGeom>
          </p:spPr>
        </p:pic>
        <p:pic>
          <p:nvPicPr>
            <p:cNvPr id="85" name="Grafik 84">
              <a:extLst>
                <a:ext uri="{FF2B5EF4-FFF2-40B4-BE49-F238E27FC236}">
                  <a16:creationId xmlns:a16="http://schemas.microsoft.com/office/drawing/2014/main" id="{BA54F149-25D1-05E7-4891-0B3BEA77850A}"/>
                </a:ext>
              </a:extLst>
            </p:cNvPr>
            <p:cNvPicPr>
              <a:picLocks noChangeAspect="1"/>
            </p:cNvPicPr>
            <p:nvPr/>
          </p:nvPicPr>
          <p:blipFill>
            <a:blip r:embed="rId7"/>
            <a:stretch>
              <a:fillRect/>
            </a:stretch>
          </p:blipFill>
          <p:spPr>
            <a:xfrm>
              <a:off x="2215000" y="2018163"/>
              <a:ext cx="228727" cy="228727"/>
            </a:xfrm>
            <a:prstGeom prst="rect">
              <a:avLst/>
            </a:prstGeom>
          </p:spPr>
        </p:pic>
        <p:pic>
          <p:nvPicPr>
            <p:cNvPr id="86" name="Grafik 85">
              <a:extLst>
                <a:ext uri="{FF2B5EF4-FFF2-40B4-BE49-F238E27FC236}">
                  <a16:creationId xmlns:a16="http://schemas.microsoft.com/office/drawing/2014/main" id="{15AAAD20-A0D2-908E-21B0-1FD9A59BBD80}"/>
                </a:ext>
              </a:extLst>
            </p:cNvPr>
            <p:cNvPicPr>
              <a:picLocks noChangeAspect="1"/>
            </p:cNvPicPr>
            <p:nvPr/>
          </p:nvPicPr>
          <p:blipFill>
            <a:blip r:embed="rId7"/>
            <a:stretch>
              <a:fillRect/>
            </a:stretch>
          </p:blipFill>
          <p:spPr>
            <a:xfrm>
              <a:off x="2468747" y="2015272"/>
              <a:ext cx="228727" cy="228727"/>
            </a:xfrm>
            <a:prstGeom prst="rect">
              <a:avLst/>
            </a:prstGeom>
          </p:spPr>
        </p:pic>
        <p:pic>
          <p:nvPicPr>
            <p:cNvPr id="87" name="Grafik 86">
              <a:extLst>
                <a:ext uri="{FF2B5EF4-FFF2-40B4-BE49-F238E27FC236}">
                  <a16:creationId xmlns:a16="http://schemas.microsoft.com/office/drawing/2014/main" id="{D852F0C4-C006-32CC-5800-52576A92E247}"/>
                </a:ext>
              </a:extLst>
            </p:cNvPr>
            <p:cNvPicPr>
              <a:picLocks noChangeAspect="1"/>
            </p:cNvPicPr>
            <p:nvPr/>
          </p:nvPicPr>
          <p:blipFill>
            <a:blip r:embed="rId7"/>
            <a:stretch>
              <a:fillRect/>
            </a:stretch>
          </p:blipFill>
          <p:spPr>
            <a:xfrm>
              <a:off x="2736782" y="2010463"/>
              <a:ext cx="228727" cy="228727"/>
            </a:xfrm>
            <a:prstGeom prst="rect">
              <a:avLst/>
            </a:prstGeom>
          </p:spPr>
        </p:pic>
        <p:pic>
          <p:nvPicPr>
            <p:cNvPr id="88" name="Grafik 87">
              <a:extLst>
                <a:ext uri="{FF2B5EF4-FFF2-40B4-BE49-F238E27FC236}">
                  <a16:creationId xmlns:a16="http://schemas.microsoft.com/office/drawing/2014/main" id="{A163D0B4-E799-5E7C-0CC4-B25527F8AA92}"/>
                </a:ext>
              </a:extLst>
            </p:cNvPr>
            <p:cNvPicPr>
              <a:picLocks noChangeAspect="1"/>
            </p:cNvPicPr>
            <p:nvPr/>
          </p:nvPicPr>
          <p:blipFill>
            <a:blip r:embed="rId7"/>
            <a:stretch>
              <a:fillRect/>
            </a:stretch>
          </p:blipFill>
          <p:spPr>
            <a:xfrm>
              <a:off x="3006475" y="2017998"/>
              <a:ext cx="228727" cy="228727"/>
            </a:xfrm>
            <a:prstGeom prst="rect">
              <a:avLst/>
            </a:prstGeom>
          </p:spPr>
        </p:pic>
        <p:pic>
          <p:nvPicPr>
            <p:cNvPr id="89" name="Grafik 88">
              <a:extLst>
                <a:ext uri="{FF2B5EF4-FFF2-40B4-BE49-F238E27FC236}">
                  <a16:creationId xmlns:a16="http://schemas.microsoft.com/office/drawing/2014/main" id="{DBB3E8F7-E7AD-34D9-6BE9-D52E2E0809E8}"/>
                </a:ext>
              </a:extLst>
            </p:cNvPr>
            <p:cNvPicPr>
              <a:picLocks noChangeAspect="1"/>
            </p:cNvPicPr>
            <p:nvPr/>
          </p:nvPicPr>
          <p:blipFill>
            <a:blip r:embed="rId7"/>
            <a:stretch>
              <a:fillRect/>
            </a:stretch>
          </p:blipFill>
          <p:spPr>
            <a:xfrm>
              <a:off x="3274949" y="2019989"/>
              <a:ext cx="228727" cy="228727"/>
            </a:xfrm>
            <a:prstGeom prst="rect">
              <a:avLst/>
            </a:prstGeom>
          </p:spPr>
        </p:pic>
      </p:grpSp>
    </p:spTree>
    <p:extLst>
      <p:ext uri="{BB962C8B-B14F-4D97-AF65-F5344CB8AC3E}">
        <p14:creationId xmlns:p14="http://schemas.microsoft.com/office/powerpoint/2010/main" val="45701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3" grpId="0" animBg="1"/>
      <p:bldP spid="4" grpId="0"/>
      <p:bldP spid="7" grpId="0" animBg="1"/>
      <p:bldP spid="8" grpId="0" animBg="1"/>
      <p:bldP spid="7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2F646-C433-71A5-5267-B6290CAC18F6}"/>
              </a:ext>
            </a:extLst>
          </p:cNvPr>
          <p:cNvSpPr>
            <a:spLocks noGrp="1"/>
          </p:cNvSpPr>
          <p:nvPr>
            <p:ph type="title"/>
          </p:nvPr>
        </p:nvSpPr>
        <p:spPr>
          <a:xfrm>
            <a:off x="1096423" y="382774"/>
            <a:ext cx="7879135" cy="603704"/>
          </a:xfrm>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PLUS- UND MINUSAUFGABEN IN RECHENGESCHICHTEN</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36" name="Inhaltsplatzhalter 3">
            <a:extLst>
              <a:ext uri="{FF2B5EF4-FFF2-40B4-BE49-F238E27FC236}">
                <a16:creationId xmlns:a16="http://schemas.microsoft.com/office/drawing/2014/main" id="{AC09F7FE-8D7D-4F68-98E6-F94EBDA1F126}"/>
              </a:ext>
            </a:extLst>
          </p:cNvPr>
          <p:cNvSpPr txBox="1">
            <a:spLocks/>
          </p:cNvSpPr>
          <p:nvPr/>
        </p:nvSpPr>
        <p:spPr>
          <a:xfrm>
            <a:off x="1067245" y="1728186"/>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de-DE" dirty="0"/>
          </a:p>
        </p:txBody>
      </p:sp>
      <p:sp>
        <p:nvSpPr>
          <p:cNvPr id="16" name="Abgerundete rechteckige Legende 15">
            <a:extLst>
              <a:ext uri="{FF2B5EF4-FFF2-40B4-BE49-F238E27FC236}">
                <a16:creationId xmlns:a16="http://schemas.microsoft.com/office/drawing/2014/main" id="{F13208EE-7CD0-4948-2554-C42112711BB6}"/>
              </a:ext>
            </a:extLst>
          </p:cNvPr>
          <p:cNvSpPr/>
          <p:nvPr/>
        </p:nvSpPr>
        <p:spPr>
          <a:xfrm>
            <a:off x="2481490" y="4866683"/>
            <a:ext cx="3299960" cy="867723"/>
          </a:xfrm>
          <a:prstGeom prst="rect">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7 Kinder klettern an der Sprossenwand. 4 Kinder kommen dazu.</a:t>
            </a:r>
          </a:p>
        </p:txBody>
      </p:sp>
      <p:pic>
        <p:nvPicPr>
          <p:cNvPr id="12" name="Grafik 11">
            <a:extLst>
              <a:ext uri="{FF2B5EF4-FFF2-40B4-BE49-F238E27FC236}">
                <a16:creationId xmlns:a16="http://schemas.microsoft.com/office/drawing/2014/main" id="{138CA8D1-4D77-46EA-B97F-7C210798F66E}"/>
              </a:ext>
            </a:extLst>
          </p:cNvPr>
          <p:cNvPicPr>
            <a:picLocks noChangeAspect="1"/>
          </p:cNvPicPr>
          <p:nvPr/>
        </p:nvPicPr>
        <p:blipFill>
          <a:blip r:embed="rId3"/>
          <a:srcRect/>
          <a:stretch/>
        </p:blipFill>
        <p:spPr>
          <a:xfrm>
            <a:off x="7741389" y="3482098"/>
            <a:ext cx="644899" cy="894260"/>
          </a:xfrm>
          <a:prstGeom prst="rect">
            <a:avLst/>
          </a:prstGeom>
        </p:spPr>
      </p:pic>
      <p:sp>
        <p:nvSpPr>
          <p:cNvPr id="15" name="Abgerundete rechteckige Legende 14">
            <a:extLst>
              <a:ext uri="{FF2B5EF4-FFF2-40B4-BE49-F238E27FC236}">
                <a16:creationId xmlns:a16="http://schemas.microsoft.com/office/drawing/2014/main" id="{1AE3C237-2DB3-C4DF-665E-61573416D655}"/>
              </a:ext>
            </a:extLst>
          </p:cNvPr>
          <p:cNvSpPr/>
          <p:nvPr/>
        </p:nvSpPr>
        <p:spPr>
          <a:xfrm>
            <a:off x="2481491" y="2014199"/>
            <a:ext cx="3299959" cy="1165644"/>
          </a:xfrm>
          <a:prstGeom prst="rect">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Auf meinem Geburtstagskuchen brennen 7 Kerzen. Beim ersten Pusten sind schon 4 Kerzen ausgegangen.</a:t>
            </a:r>
            <a:endParaRPr lang="de-DE" sz="1600" strike="sngStrike" dirty="0">
              <a:solidFill>
                <a:schemeClr val="tx1"/>
              </a:solidFill>
              <a:latin typeface="Arial" panose="020B0604020202020204" pitchFamily="34" charset="0"/>
              <a:cs typeface="Arial" panose="020B0604020202020204" pitchFamily="34" charset="0"/>
            </a:endParaRPr>
          </a:p>
        </p:txBody>
      </p:sp>
      <p:sp>
        <p:nvSpPr>
          <p:cNvPr id="8" name="Abgerundete rechteckige Legende 7">
            <a:extLst>
              <a:ext uri="{FF2B5EF4-FFF2-40B4-BE49-F238E27FC236}">
                <a16:creationId xmlns:a16="http://schemas.microsoft.com/office/drawing/2014/main" id="{E4EAAAC5-85D2-C15F-8693-A1606FE0BFB8}"/>
              </a:ext>
            </a:extLst>
          </p:cNvPr>
          <p:cNvSpPr/>
          <p:nvPr/>
        </p:nvSpPr>
        <p:spPr>
          <a:xfrm>
            <a:off x="210503" y="3007959"/>
            <a:ext cx="1910334" cy="1354275"/>
          </a:xfrm>
          <a:prstGeom prst="wedgeRoundRectCallout">
            <a:avLst>
              <a:gd name="adj1" fmla="val 1674"/>
              <a:gd name="adj2" fmla="val 9183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Welche Rechengeschichten passen zu der Aufgabe 7 – 4 ? Begründe. </a:t>
            </a:r>
          </a:p>
        </p:txBody>
      </p:sp>
      <p:pic>
        <p:nvPicPr>
          <p:cNvPr id="9" name="Grafik 8">
            <a:extLst>
              <a:ext uri="{FF2B5EF4-FFF2-40B4-BE49-F238E27FC236}">
                <a16:creationId xmlns:a16="http://schemas.microsoft.com/office/drawing/2014/main" id="{B24E8787-BE1C-EF9D-C535-F9D5AB1A9E81}"/>
              </a:ext>
            </a:extLst>
          </p:cNvPr>
          <p:cNvPicPr>
            <a:picLocks noChangeAspect="1"/>
          </p:cNvPicPr>
          <p:nvPr/>
        </p:nvPicPr>
        <p:blipFill>
          <a:blip r:embed="rId4"/>
          <a:stretch>
            <a:fillRect/>
          </a:stretch>
        </p:blipFill>
        <p:spPr>
          <a:xfrm>
            <a:off x="658519" y="5081250"/>
            <a:ext cx="875493" cy="982864"/>
          </a:xfrm>
          <a:prstGeom prst="rect">
            <a:avLst/>
          </a:prstGeom>
        </p:spPr>
      </p:pic>
      <p:sp>
        <p:nvSpPr>
          <p:cNvPr id="18" name="Abgerundete rechteckige Legende 7">
            <a:extLst>
              <a:ext uri="{FF2B5EF4-FFF2-40B4-BE49-F238E27FC236}">
                <a16:creationId xmlns:a16="http://schemas.microsoft.com/office/drawing/2014/main" id="{753DE4DD-F780-B555-455C-937CC6512C5B}"/>
              </a:ext>
            </a:extLst>
          </p:cNvPr>
          <p:cNvSpPr/>
          <p:nvPr/>
        </p:nvSpPr>
        <p:spPr>
          <a:xfrm>
            <a:off x="6142104" y="1728186"/>
            <a:ext cx="2553718" cy="1677654"/>
          </a:xfrm>
          <a:prstGeom prst="wedgeRoundRectCallout">
            <a:avLst>
              <a:gd name="adj1" fmla="val -2471"/>
              <a:gd name="adj2" fmla="val 7483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Ja, das passt. Am Anfang brennen 7 Kerzen, da 4 Kerzen ausgepustet werden, brennen dann weniger Kerzen, nur noch 3.</a:t>
            </a:r>
          </a:p>
        </p:txBody>
      </p:sp>
      <p:sp>
        <p:nvSpPr>
          <p:cNvPr id="20" name="Abgerundete rechteckige Legende 7">
            <a:extLst>
              <a:ext uri="{FF2B5EF4-FFF2-40B4-BE49-F238E27FC236}">
                <a16:creationId xmlns:a16="http://schemas.microsoft.com/office/drawing/2014/main" id="{1417E16A-285B-0FAD-8582-C78831C476B0}"/>
              </a:ext>
            </a:extLst>
          </p:cNvPr>
          <p:cNvSpPr/>
          <p:nvPr/>
        </p:nvSpPr>
        <p:spPr>
          <a:xfrm>
            <a:off x="6142104" y="4461718"/>
            <a:ext cx="2553718" cy="1677654"/>
          </a:xfrm>
          <a:prstGeom prst="wedgeRoundRectCallout">
            <a:avLst>
              <a:gd name="adj1" fmla="val -4658"/>
              <a:gd name="adj2" fmla="val -6751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Nein, das passt nicht. Wenn Kinder dazukommen, sind es mehr Kinder als vorher. Das ist eine Plusaufgabe.</a:t>
            </a:r>
          </a:p>
        </p:txBody>
      </p:sp>
    </p:spTree>
    <p:extLst>
      <p:ext uri="{BB962C8B-B14F-4D97-AF65-F5344CB8AC3E}">
        <p14:creationId xmlns:p14="http://schemas.microsoft.com/office/powerpoint/2010/main" val="317062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8"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B4AA1D32-F4D1-93A6-480A-FF5A1F277D11}"/>
              </a:ext>
            </a:extLst>
          </p:cNvPr>
          <p:cNvSpPr>
            <a:spLocks noGrp="1"/>
          </p:cNvSpPr>
          <p:nvPr>
            <p:ph type="title"/>
          </p:nvPr>
        </p:nvSpPr>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Plus- und MinusAUFGABEN</a:t>
            </a:r>
            <a:r>
              <a:rPr lang="de-DE" dirty="0"/>
              <a:t> IN RECHENGESCHICHTEN</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21" name="Abgerundete rechteckige Legende 20">
            <a:extLst>
              <a:ext uri="{FF2B5EF4-FFF2-40B4-BE49-F238E27FC236}">
                <a16:creationId xmlns:a16="http://schemas.microsoft.com/office/drawing/2014/main" id="{ABC7E29A-FC4B-5EEF-1236-750B31F7F92C}"/>
              </a:ext>
            </a:extLst>
          </p:cNvPr>
          <p:cNvSpPr/>
          <p:nvPr/>
        </p:nvSpPr>
        <p:spPr>
          <a:xfrm>
            <a:off x="1334091" y="1928458"/>
            <a:ext cx="2607137" cy="1500542"/>
          </a:xfrm>
          <a:prstGeom prst="wedgeRoundRectCallout">
            <a:avLst>
              <a:gd name="adj1" fmla="val 47442"/>
              <a:gd name="adj2" fmla="val 88921"/>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Erfinde Rechengeschichten, die zu der Aufgabe 6 – 3 passen. Begründe, warum sie passen.</a:t>
            </a:r>
          </a:p>
        </p:txBody>
      </p:sp>
      <p:sp>
        <p:nvSpPr>
          <p:cNvPr id="27" name="Abgerundete rechteckige Legende 26">
            <a:extLst>
              <a:ext uri="{FF2B5EF4-FFF2-40B4-BE49-F238E27FC236}">
                <a16:creationId xmlns:a16="http://schemas.microsoft.com/office/drawing/2014/main" id="{76C73DD0-5FA6-EEA1-69B5-F04C9122392C}"/>
              </a:ext>
            </a:extLst>
          </p:cNvPr>
          <p:cNvSpPr/>
          <p:nvPr/>
        </p:nvSpPr>
        <p:spPr>
          <a:xfrm>
            <a:off x="5196747" y="1928458"/>
            <a:ext cx="2607138" cy="1500542"/>
          </a:xfrm>
          <a:prstGeom prst="wedgeRoundRectCallout">
            <a:avLst>
              <a:gd name="adj1" fmla="val -55482"/>
              <a:gd name="adj2" fmla="val 9793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Erfinde Rechengeschichten, die </a:t>
            </a:r>
            <a:r>
              <a:rPr lang="de-DE" sz="1600" b="1" dirty="0">
                <a:solidFill>
                  <a:schemeClr val="tx1"/>
                </a:solidFill>
                <a:latin typeface="Arial" panose="020B0604020202020204" pitchFamily="34" charset="0"/>
                <a:cs typeface="Arial" panose="020B0604020202020204" pitchFamily="34" charset="0"/>
              </a:rPr>
              <a:t>nicht </a:t>
            </a:r>
            <a:r>
              <a:rPr lang="de-DE" sz="1600" dirty="0">
                <a:solidFill>
                  <a:schemeClr val="tx1"/>
                </a:solidFill>
                <a:latin typeface="Arial" panose="020B0604020202020204" pitchFamily="34" charset="0"/>
                <a:cs typeface="Arial" panose="020B0604020202020204" pitchFamily="34" charset="0"/>
              </a:rPr>
              <a:t>zu der Aufgabe </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6 – 3 passen. Begründe, warum sie </a:t>
            </a:r>
            <a:r>
              <a:rPr lang="de-DE" sz="1600" b="1" dirty="0">
                <a:solidFill>
                  <a:schemeClr val="tx1"/>
                </a:solidFill>
                <a:latin typeface="Arial" panose="020B0604020202020204" pitchFamily="34" charset="0"/>
                <a:cs typeface="Arial" panose="020B0604020202020204" pitchFamily="34" charset="0"/>
              </a:rPr>
              <a:t>nicht</a:t>
            </a:r>
            <a:r>
              <a:rPr lang="de-DE" sz="1600" dirty="0">
                <a:solidFill>
                  <a:schemeClr val="tx1"/>
                </a:solidFill>
                <a:latin typeface="Arial" panose="020B0604020202020204" pitchFamily="34" charset="0"/>
                <a:cs typeface="Arial" panose="020B0604020202020204" pitchFamily="34" charset="0"/>
              </a:rPr>
              <a:t> passen.</a:t>
            </a:r>
          </a:p>
        </p:txBody>
      </p:sp>
      <p:pic>
        <p:nvPicPr>
          <p:cNvPr id="17" name="Grafik 16">
            <a:extLst>
              <a:ext uri="{FF2B5EF4-FFF2-40B4-BE49-F238E27FC236}">
                <a16:creationId xmlns:a16="http://schemas.microsoft.com/office/drawing/2014/main" id="{F2FCD30D-3D40-91B0-EAEE-FC72514843D3}"/>
              </a:ext>
            </a:extLst>
          </p:cNvPr>
          <p:cNvPicPr>
            <a:picLocks noChangeAspect="1"/>
          </p:cNvPicPr>
          <p:nvPr/>
        </p:nvPicPr>
        <p:blipFill>
          <a:blip r:embed="rId3"/>
          <a:stretch>
            <a:fillRect/>
          </a:stretch>
        </p:blipFill>
        <p:spPr>
          <a:xfrm>
            <a:off x="3704654" y="4152670"/>
            <a:ext cx="1346200" cy="1511300"/>
          </a:xfrm>
          <a:prstGeom prst="rect">
            <a:avLst/>
          </a:prstGeom>
        </p:spPr>
      </p:pic>
    </p:spTree>
    <p:extLst>
      <p:ext uri="{BB962C8B-B14F-4D97-AF65-F5344CB8AC3E}">
        <p14:creationId xmlns:p14="http://schemas.microsoft.com/office/powerpoint/2010/main" val="121700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4CF63-152E-C33D-D2B2-B8681B1335F0}"/>
              </a:ext>
            </a:extLst>
          </p:cNvPr>
          <p:cNvSpPr>
            <a:spLocks noGrp="1"/>
          </p:cNvSpPr>
          <p:nvPr>
            <p:ph type="title"/>
          </p:nvPr>
        </p:nvSpPr>
        <p:spPr/>
        <p:txBody>
          <a:bodyPr/>
          <a:lstStyle/>
          <a:p>
            <a:r>
              <a:rPr lang="de-DE" dirty="0"/>
              <a:t>Grundvorstellungen besitzen</a:t>
            </a:r>
          </a:p>
        </p:txBody>
      </p:sp>
      <p:sp>
        <p:nvSpPr>
          <p:cNvPr id="3" name="Textplatzhalter 2">
            <a:extLst>
              <a:ext uri="{FF2B5EF4-FFF2-40B4-BE49-F238E27FC236}">
                <a16:creationId xmlns:a16="http://schemas.microsoft.com/office/drawing/2014/main" id="{338EB374-6406-01EF-2106-03FF60B7168C}"/>
              </a:ext>
            </a:extLst>
          </p:cNvPr>
          <p:cNvSpPr>
            <a:spLocks noGrp="1"/>
          </p:cNvSpPr>
          <p:nvPr>
            <p:ph type="body" sz="quarter" idx="13"/>
          </p:nvPr>
        </p:nvSpPr>
        <p:spPr/>
        <p:txBody>
          <a:bodyPr/>
          <a:lstStyle/>
          <a:p>
            <a:r>
              <a:rPr lang="de-DE" cap="all" dirty="0"/>
              <a:t>Plus- und </a:t>
            </a:r>
            <a:r>
              <a:rPr lang="de-DE" cap="all" dirty="0" err="1"/>
              <a:t>MinusAUFGABEN</a:t>
            </a:r>
            <a:r>
              <a:rPr lang="de-DE" dirty="0"/>
              <a:t> IN RECHENGESCHICHTEN</a:t>
            </a:r>
          </a:p>
          <a:p>
            <a:endParaRPr lang="de-DE" dirty="0"/>
          </a:p>
        </p:txBody>
      </p:sp>
      <p:sp>
        <p:nvSpPr>
          <p:cNvPr id="5" name="Datumsplatzhalter 4">
            <a:extLst>
              <a:ext uri="{FF2B5EF4-FFF2-40B4-BE49-F238E27FC236}">
                <a16:creationId xmlns:a16="http://schemas.microsoft.com/office/drawing/2014/main" id="{2F364C3E-8C6A-D878-5C94-7219FEBFE20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025431D-E6A2-D763-2671-FCEB6DE7F89E}"/>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9" name="Rechteck 8">
            <a:extLst>
              <a:ext uri="{FF2B5EF4-FFF2-40B4-BE49-F238E27FC236}">
                <a16:creationId xmlns:a16="http://schemas.microsoft.com/office/drawing/2014/main" id="{31D13B33-E400-250C-D70B-347EE8593327}"/>
              </a:ext>
            </a:extLst>
          </p:cNvPr>
          <p:cNvSpPr/>
          <p:nvPr/>
        </p:nvSpPr>
        <p:spPr>
          <a:xfrm>
            <a:off x="6014711" y="3232833"/>
            <a:ext cx="2915655" cy="1188000"/>
          </a:xfrm>
          <a:prstGeom prst="rect">
            <a:avLst/>
          </a:prstGeom>
          <a:noFill/>
          <a:ln w="38100">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Auf dem Geburtstagstisch liegen 6 Geschenke. 3 weitere Kinder bringen jeweils noch ein Geschenk mit.</a:t>
            </a:r>
          </a:p>
        </p:txBody>
      </p:sp>
      <p:sp>
        <p:nvSpPr>
          <p:cNvPr id="13" name="Rechteck 12">
            <a:extLst>
              <a:ext uri="{FF2B5EF4-FFF2-40B4-BE49-F238E27FC236}">
                <a16:creationId xmlns:a16="http://schemas.microsoft.com/office/drawing/2014/main" id="{795BFB18-93B9-0EAF-2847-3E1DD90043E2}"/>
              </a:ext>
            </a:extLst>
          </p:cNvPr>
          <p:cNvSpPr/>
          <p:nvPr/>
        </p:nvSpPr>
        <p:spPr>
          <a:xfrm>
            <a:off x="4490463" y="3145594"/>
            <a:ext cx="1101460" cy="599877"/>
          </a:xfrm>
          <a:prstGeom prst="rect">
            <a:avLst/>
          </a:prstGeom>
          <a:noFill/>
          <a:ln w="38100">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6 – 3</a:t>
            </a:r>
          </a:p>
        </p:txBody>
      </p:sp>
      <p:sp>
        <p:nvSpPr>
          <p:cNvPr id="15" name="Rechteck 14">
            <a:extLst>
              <a:ext uri="{FF2B5EF4-FFF2-40B4-BE49-F238E27FC236}">
                <a16:creationId xmlns:a16="http://schemas.microsoft.com/office/drawing/2014/main" id="{40464521-E191-5C2A-6785-9207B4399557}"/>
              </a:ext>
            </a:extLst>
          </p:cNvPr>
          <p:cNvSpPr/>
          <p:nvPr/>
        </p:nvSpPr>
        <p:spPr>
          <a:xfrm>
            <a:off x="4490463" y="2338894"/>
            <a:ext cx="1101460" cy="599877"/>
          </a:xfrm>
          <a:prstGeom prst="rect">
            <a:avLst/>
          </a:prstGeom>
          <a:noFill/>
          <a:ln w="38100">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6 + 3</a:t>
            </a:r>
          </a:p>
        </p:txBody>
      </p:sp>
      <p:sp>
        <p:nvSpPr>
          <p:cNvPr id="17" name="Rechteck 16">
            <a:extLst>
              <a:ext uri="{FF2B5EF4-FFF2-40B4-BE49-F238E27FC236}">
                <a16:creationId xmlns:a16="http://schemas.microsoft.com/office/drawing/2014/main" id="{8A119BD0-D36F-1140-9EF6-D83EF95BC32F}"/>
              </a:ext>
            </a:extLst>
          </p:cNvPr>
          <p:cNvSpPr/>
          <p:nvPr/>
        </p:nvSpPr>
        <p:spPr>
          <a:xfrm>
            <a:off x="1149790" y="3221781"/>
            <a:ext cx="2916000" cy="1188000"/>
          </a:xfrm>
          <a:prstGeom prst="rect">
            <a:avLst/>
          </a:prstGeom>
          <a:noFill/>
          <a:ln w="38100">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Der Mann trägt 6 rote und 3 grüne </a:t>
            </a:r>
          </a:p>
          <a:p>
            <a:pPr algn="ctr"/>
            <a:r>
              <a:rPr lang="de-DE" sz="1600" dirty="0">
                <a:solidFill>
                  <a:schemeClr val="tx1"/>
                </a:solidFill>
                <a:latin typeface="Arial" panose="020B0604020202020204" pitchFamily="34" charset="0"/>
                <a:cs typeface="Arial" panose="020B0604020202020204" pitchFamily="34" charset="0"/>
              </a:rPr>
              <a:t>Luftballons. </a:t>
            </a:r>
          </a:p>
        </p:txBody>
      </p:sp>
      <p:sp>
        <p:nvSpPr>
          <p:cNvPr id="19" name="Rechteck 18">
            <a:extLst>
              <a:ext uri="{FF2B5EF4-FFF2-40B4-BE49-F238E27FC236}">
                <a16:creationId xmlns:a16="http://schemas.microsoft.com/office/drawing/2014/main" id="{AB4B8976-758A-9C33-CFB9-9C18F4B63535}"/>
              </a:ext>
            </a:extLst>
          </p:cNvPr>
          <p:cNvSpPr/>
          <p:nvPr/>
        </p:nvSpPr>
        <p:spPr>
          <a:xfrm>
            <a:off x="1149790" y="1833314"/>
            <a:ext cx="2916000" cy="1188000"/>
          </a:xfrm>
          <a:prstGeom prst="rect">
            <a:avLst/>
          </a:prstGeom>
          <a:noFill/>
          <a:ln w="38100">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Tim hat 6 Kastanien gesammelt. Er hat 3 Kastanien mehr als sein Freund Ole. </a:t>
            </a:r>
          </a:p>
        </p:txBody>
      </p:sp>
      <p:sp>
        <p:nvSpPr>
          <p:cNvPr id="21" name="Rechteck 20">
            <a:extLst>
              <a:ext uri="{FF2B5EF4-FFF2-40B4-BE49-F238E27FC236}">
                <a16:creationId xmlns:a16="http://schemas.microsoft.com/office/drawing/2014/main" id="{52885CEE-988B-54B8-6F61-0971EA5F8AAD}"/>
              </a:ext>
            </a:extLst>
          </p:cNvPr>
          <p:cNvSpPr/>
          <p:nvPr/>
        </p:nvSpPr>
        <p:spPr>
          <a:xfrm>
            <a:off x="6029198" y="1814814"/>
            <a:ext cx="2915655" cy="1188000"/>
          </a:xfrm>
          <a:prstGeom prst="rect">
            <a:avLst/>
          </a:prstGeom>
          <a:noFill/>
          <a:ln w="38100">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Der Ball kostet 6 €. Ich habe schon 3 € gespart.</a:t>
            </a:r>
          </a:p>
        </p:txBody>
      </p:sp>
      <p:pic>
        <p:nvPicPr>
          <p:cNvPr id="4" name="Grafik 3">
            <a:extLst>
              <a:ext uri="{FF2B5EF4-FFF2-40B4-BE49-F238E27FC236}">
                <a16:creationId xmlns:a16="http://schemas.microsoft.com/office/drawing/2014/main" id="{624EE051-1284-103B-39B3-7F4743469389}"/>
              </a:ext>
            </a:extLst>
          </p:cNvPr>
          <p:cNvPicPr>
            <a:picLocks noChangeAspect="1"/>
          </p:cNvPicPr>
          <p:nvPr/>
        </p:nvPicPr>
        <p:blipFill>
          <a:blip r:embed="rId3"/>
          <a:stretch>
            <a:fillRect/>
          </a:stretch>
        </p:blipFill>
        <p:spPr>
          <a:xfrm>
            <a:off x="2071396" y="4770031"/>
            <a:ext cx="921507" cy="1034522"/>
          </a:xfrm>
          <a:prstGeom prst="rect">
            <a:avLst/>
          </a:prstGeom>
        </p:spPr>
      </p:pic>
      <p:sp>
        <p:nvSpPr>
          <p:cNvPr id="7" name="Textfeld 6">
            <a:extLst>
              <a:ext uri="{FF2B5EF4-FFF2-40B4-BE49-F238E27FC236}">
                <a16:creationId xmlns:a16="http://schemas.microsoft.com/office/drawing/2014/main" id="{F4D08ADC-10D6-1C7F-0CB8-718F6D171E49}"/>
              </a:ext>
            </a:extLst>
          </p:cNvPr>
          <p:cNvSpPr txBox="1"/>
          <p:nvPr/>
        </p:nvSpPr>
        <p:spPr>
          <a:xfrm>
            <a:off x="1042696" y="5833716"/>
            <a:ext cx="2057400"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 PIKAS)</a:t>
            </a:r>
          </a:p>
        </p:txBody>
      </p:sp>
      <p:sp>
        <p:nvSpPr>
          <p:cNvPr id="11" name="Abgerundete rechteckige Legende 26">
            <a:extLst>
              <a:ext uri="{FF2B5EF4-FFF2-40B4-BE49-F238E27FC236}">
                <a16:creationId xmlns:a16="http://schemas.microsoft.com/office/drawing/2014/main" id="{A4ADA45B-FD2E-1482-DDF9-33C652436AF0}"/>
              </a:ext>
            </a:extLst>
          </p:cNvPr>
          <p:cNvSpPr/>
          <p:nvPr/>
        </p:nvSpPr>
        <p:spPr>
          <a:xfrm>
            <a:off x="3975705" y="4808689"/>
            <a:ext cx="2325000" cy="1077556"/>
          </a:xfrm>
          <a:prstGeom prst="wedgeRoundRectCallout">
            <a:avLst>
              <a:gd name="adj1" fmla="val -84062"/>
              <a:gd name="adj2" fmla="val 173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Ordne den Rechengeschichten die passende Rechenaufgabe zu.</a:t>
            </a:r>
          </a:p>
        </p:txBody>
      </p:sp>
      <p:cxnSp>
        <p:nvCxnSpPr>
          <p:cNvPr id="18" name="Gerade Verbindung 17">
            <a:extLst>
              <a:ext uri="{FF2B5EF4-FFF2-40B4-BE49-F238E27FC236}">
                <a16:creationId xmlns:a16="http://schemas.microsoft.com/office/drawing/2014/main" id="{358BE99B-CB28-2979-7A3F-7A94DE86DF2F}"/>
              </a:ext>
            </a:extLst>
          </p:cNvPr>
          <p:cNvCxnSpPr>
            <a:stCxn id="19" idx="3"/>
            <a:endCxn id="13" idx="1"/>
          </p:cNvCxnSpPr>
          <p:nvPr/>
        </p:nvCxnSpPr>
        <p:spPr>
          <a:xfrm>
            <a:off x="4065790" y="2427314"/>
            <a:ext cx="424673" cy="1018219"/>
          </a:xfrm>
          <a:prstGeom prst="line">
            <a:avLst/>
          </a:prstGeom>
          <a:ln w="28575">
            <a:solidFill>
              <a:srgbClr val="95B6BD"/>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CA2C156E-D5FA-9A9C-1AC4-EF5C6302BDC4}"/>
              </a:ext>
            </a:extLst>
          </p:cNvPr>
          <p:cNvCxnSpPr>
            <a:cxnSpLocks/>
            <a:endCxn id="15" idx="1"/>
          </p:cNvCxnSpPr>
          <p:nvPr/>
        </p:nvCxnSpPr>
        <p:spPr>
          <a:xfrm flipV="1">
            <a:off x="4065790" y="2638833"/>
            <a:ext cx="424673" cy="806700"/>
          </a:xfrm>
          <a:prstGeom prst="line">
            <a:avLst/>
          </a:prstGeom>
          <a:ln w="28575">
            <a:solidFill>
              <a:srgbClr val="95B6BD"/>
            </a:solidFill>
          </a:ln>
        </p:spPr>
        <p:style>
          <a:lnRef idx="1">
            <a:schemeClr val="accent1"/>
          </a:lnRef>
          <a:fillRef idx="0">
            <a:schemeClr val="accent1"/>
          </a:fillRef>
          <a:effectRef idx="0">
            <a:schemeClr val="accent1"/>
          </a:effectRef>
          <a:fontRef idx="minor">
            <a:schemeClr val="tx1"/>
          </a:fontRef>
        </p:style>
      </p:cxnSp>
      <p:cxnSp>
        <p:nvCxnSpPr>
          <p:cNvPr id="23" name="Gerade Verbindung 22">
            <a:extLst>
              <a:ext uri="{FF2B5EF4-FFF2-40B4-BE49-F238E27FC236}">
                <a16:creationId xmlns:a16="http://schemas.microsoft.com/office/drawing/2014/main" id="{BF28B0A2-2421-F4D4-A11C-CDA7F01FDDB4}"/>
              </a:ext>
            </a:extLst>
          </p:cNvPr>
          <p:cNvCxnSpPr>
            <a:cxnSpLocks/>
            <a:stCxn id="15" idx="3"/>
          </p:cNvCxnSpPr>
          <p:nvPr/>
        </p:nvCxnSpPr>
        <p:spPr>
          <a:xfrm>
            <a:off x="5591923" y="2638833"/>
            <a:ext cx="437275" cy="686989"/>
          </a:xfrm>
          <a:prstGeom prst="line">
            <a:avLst/>
          </a:prstGeom>
          <a:ln w="28575">
            <a:solidFill>
              <a:srgbClr val="95B6BD"/>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02145524-D563-F115-F4C8-4EFF1D0F4090}"/>
              </a:ext>
            </a:extLst>
          </p:cNvPr>
          <p:cNvCxnSpPr>
            <a:cxnSpLocks/>
            <a:stCxn id="21" idx="1"/>
            <a:endCxn id="13" idx="3"/>
          </p:cNvCxnSpPr>
          <p:nvPr/>
        </p:nvCxnSpPr>
        <p:spPr>
          <a:xfrm flipH="1">
            <a:off x="5591923" y="2408814"/>
            <a:ext cx="437275" cy="1036719"/>
          </a:xfrm>
          <a:prstGeom prst="line">
            <a:avLst/>
          </a:prstGeom>
          <a:ln w="28575">
            <a:solidFill>
              <a:srgbClr val="95B6B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07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B4AA1D32-F4D1-93A6-480A-FF5A1F277D11}"/>
              </a:ext>
            </a:extLst>
          </p:cNvPr>
          <p:cNvSpPr>
            <a:spLocks noGrp="1"/>
          </p:cNvSpPr>
          <p:nvPr>
            <p:ph type="title"/>
          </p:nvPr>
        </p:nvSpPr>
        <p:spPr/>
        <p:txBody>
          <a:bodyPr>
            <a:normAutofit/>
          </a:bodyPr>
          <a:lstStyle/>
          <a:p>
            <a:r>
              <a:rPr lang="de-DE" dirty="0"/>
              <a:t>Grundvorstellungen besitzen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Quatschgeschichten erkennen</a:t>
            </a:r>
            <a:endParaRPr lang="de-DE" dirty="0"/>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37</a:t>
            </a:fld>
            <a:endParaRPr lang="de-DE" dirty="0"/>
          </a:p>
        </p:txBody>
      </p:sp>
      <p:pic>
        <p:nvPicPr>
          <p:cNvPr id="11" name="Grafik 10">
            <a:extLst>
              <a:ext uri="{FF2B5EF4-FFF2-40B4-BE49-F238E27FC236}">
                <a16:creationId xmlns:a16="http://schemas.microsoft.com/office/drawing/2014/main" id="{C90BD5D3-7496-335A-6044-94AB25437963}"/>
              </a:ext>
            </a:extLst>
          </p:cNvPr>
          <p:cNvPicPr>
            <a:picLocks noChangeAspect="1"/>
          </p:cNvPicPr>
          <p:nvPr/>
        </p:nvPicPr>
        <p:blipFill rotWithShape="1">
          <a:blip r:embed="rId3"/>
          <a:srcRect l="17862" t="15767" r="17903" b="12790"/>
          <a:stretch/>
        </p:blipFill>
        <p:spPr>
          <a:xfrm>
            <a:off x="1096266" y="1758310"/>
            <a:ext cx="5215634" cy="3625548"/>
          </a:xfrm>
          <a:prstGeom prst="rect">
            <a:avLst/>
          </a:prstGeom>
          <a:effectLst>
            <a:outerShdw blurRad="63500" sx="102000" sy="102000" algn="ctr" rotWithShape="0">
              <a:prstClr val="black">
                <a:alpha val="40000"/>
              </a:prstClr>
            </a:outerShdw>
          </a:effectLst>
        </p:spPr>
      </p:pic>
      <p:pic>
        <p:nvPicPr>
          <p:cNvPr id="13" name="Grafik 12">
            <a:extLst>
              <a:ext uri="{FF2B5EF4-FFF2-40B4-BE49-F238E27FC236}">
                <a16:creationId xmlns:a16="http://schemas.microsoft.com/office/drawing/2014/main" id="{4442F2CE-0350-6FBC-8C31-C932779E8F98}"/>
              </a:ext>
            </a:extLst>
          </p:cNvPr>
          <p:cNvPicPr>
            <a:picLocks noChangeAspect="1"/>
          </p:cNvPicPr>
          <p:nvPr/>
        </p:nvPicPr>
        <p:blipFill rotWithShape="1">
          <a:blip r:embed="rId4"/>
          <a:srcRect l="16481" t="44148" r="19093" b="43666"/>
          <a:stretch/>
        </p:blipFill>
        <p:spPr>
          <a:xfrm>
            <a:off x="1029591" y="5504310"/>
            <a:ext cx="5348984" cy="632335"/>
          </a:xfrm>
          <a:prstGeom prst="rect">
            <a:avLst/>
          </a:prstGeom>
        </p:spPr>
      </p:pic>
      <p:sp>
        <p:nvSpPr>
          <p:cNvPr id="2" name="Textfeld 1">
            <a:extLst>
              <a:ext uri="{FF2B5EF4-FFF2-40B4-BE49-F238E27FC236}">
                <a16:creationId xmlns:a16="http://schemas.microsoft.com/office/drawing/2014/main" id="{1C20EB76-4B8B-4F0C-9FAC-32D60BFA34FE}"/>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pikas.dzlm.de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/1632)</a:t>
            </a:r>
          </a:p>
        </p:txBody>
      </p:sp>
    </p:spTree>
    <p:extLst>
      <p:ext uri="{BB962C8B-B14F-4D97-AF65-F5344CB8AC3E}">
        <p14:creationId xmlns:p14="http://schemas.microsoft.com/office/powerpoint/2010/main" val="32541628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Grundvorstellungen besitzen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38</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300" dirty="0">
                <a:solidFill>
                  <a:schemeClr val="tx1"/>
                </a:solidFill>
                <a:latin typeface="Arial" panose="020B0604020202020204" pitchFamily="34" charset="0"/>
                <a:cs typeface="Arial" panose="020B0604020202020204" pitchFamily="34" charset="0"/>
              </a:rPr>
              <a:t>Lernende aktivieren Vorstellungen zu Rechenoperationen in Alltagssituationen und in Aufgaben.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7034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b="1"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Tree>
    <p:extLst>
      <p:ext uri="{BB962C8B-B14F-4D97-AF65-F5344CB8AC3E}">
        <p14:creationId xmlns:p14="http://schemas.microsoft.com/office/powerpoint/2010/main" val="377028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7948EF-14A1-4D63-B800-D6A0793194CC}"/>
              </a:ext>
            </a:extLst>
          </p:cNvPr>
          <p:cNvSpPr>
            <a:spLocks noGrp="1"/>
          </p:cNvSpPr>
          <p:nvPr>
            <p:ph type="title"/>
          </p:nvPr>
        </p:nvSpPr>
        <p:spPr>
          <a:xfrm>
            <a:off x="1096423" y="260851"/>
            <a:ext cx="7009509" cy="846398"/>
          </a:xfrm>
        </p:spPr>
        <p:txBody>
          <a:bodyPr>
            <a:normAutofit fontScale="90000"/>
          </a:bodyPr>
          <a:lstStyle/>
          <a:p>
            <a:r>
              <a:rPr lang="de-DE" dirty="0"/>
              <a:t>Arithmetische Basiskompetenzen sichern –</a:t>
            </a:r>
            <a:br>
              <a:rPr lang="de-DE" dirty="0"/>
            </a:br>
            <a:r>
              <a:rPr lang="de-DE" dirty="0"/>
              <a:t>Rechenschwierigkeiten vermeiden </a:t>
            </a:r>
            <a:br>
              <a:rPr lang="de-DE" dirty="0"/>
            </a:br>
            <a:endParaRPr lang="de-DE" dirty="0"/>
          </a:p>
        </p:txBody>
      </p:sp>
      <p:sp>
        <p:nvSpPr>
          <p:cNvPr id="3" name="Textplatzhalter 2">
            <a:extLst>
              <a:ext uri="{FF2B5EF4-FFF2-40B4-BE49-F238E27FC236}">
                <a16:creationId xmlns:a16="http://schemas.microsoft.com/office/drawing/2014/main" id="{36DA2A54-2A84-4671-A8DF-F77CA906D1C6}"/>
              </a:ext>
            </a:extLst>
          </p:cNvPr>
          <p:cNvSpPr>
            <a:spLocks noGrp="1"/>
          </p:cNvSpPr>
          <p:nvPr>
            <p:ph type="body" sz="quarter" idx="13"/>
          </p:nvPr>
        </p:nvSpPr>
        <p:spPr/>
        <p:txBody>
          <a:bodyPr/>
          <a:lstStyle/>
          <a:p>
            <a:r>
              <a:rPr lang="de-DE" dirty="0"/>
              <a:t>MODULE DER VERANSTALTUNGSREIHE </a:t>
            </a:r>
          </a:p>
        </p:txBody>
      </p:sp>
      <p:sp>
        <p:nvSpPr>
          <p:cNvPr id="4" name="Inhaltsplatzhalter 3">
            <a:extLst>
              <a:ext uri="{FF2B5EF4-FFF2-40B4-BE49-F238E27FC236}">
                <a16:creationId xmlns:a16="http://schemas.microsoft.com/office/drawing/2014/main" id="{532A3915-C63C-406E-8514-D3018ED67F0D}"/>
              </a:ext>
            </a:extLst>
          </p:cNvPr>
          <p:cNvSpPr>
            <a:spLocks noGrp="1"/>
          </p:cNvSpPr>
          <p:nvPr>
            <p:ph idx="1"/>
          </p:nvPr>
        </p:nvSpPr>
        <p:spPr/>
        <p:txBody>
          <a:bodyPr/>
          <a:lstStyle/>
          <a:p>
            <a:r>
              <a:rPr lang="de-DE" dirty="0"/>
              <a:t>Selbstlernmodul 0: Rechenschwierigkeiten vermeiden </a:t>
            </a:r>
          </a:p>
          <a:p>
            <a:r>
              <a:rPr lang="de-DE" dirty="0"/>
              <a:t>Modul 1: Aufbau eines tragfähigen Zahlverständnisses</a:t>
            </a:r>
          </a:p>
          <a:p>
            <a:r>
              <a:rPr lang="de-DE" dirty="0">
                <a:solidFill>
                  <a:srgbClr val="327D87"/>
                </a:solidFill>
              </a:rPr>
              <a:t>Modul 2: Aufbau eines tragfähigen Operationsverständnisses</a:t>
            </a:r>
          </a:p>
          <a:p>
            <a:r>
              <a:rPr lang="de-DE" dirty="0"/>
              <a:t>Modul 3: Aufbau eines tragfähigen Stellenwertverständnisses</a:t>
            </a:r>
          </a:p>
          <a:p>
            <a:r>
              <a:rPr lang="de-DE" dirty="0"/>
              <a:t>Modul 4: Nicht zählendes Rechnen: 1+1 und 1-1</a:t>
            </a:r>
          </a:p>
          <a:p>
            <a:r>
              <a:rPr lang="de-DE" dirty="0"/>
              <a:t>Modul 5: Nicht zählendes Rechnen: 1∙1 und 1:1</a:t>
            </a:r>
          </a:p>
          <a:p>
            <a:r>
              <a:rPr lang="de-DE" dirty="0"/>
              <a:t>Modul 6: Halbschriftliches Rechnen </a:t>
            </a:r>
          </a:p>
        </p:txBody>
      </p:sp>
      <p:sp>
        <p:nvSpPr>
          <p:cNvPr id="5" name="Datumsplatzhalter 4">
            <a:extLst>
              <a:ext uri="{FF2B5EF4-FFF2-40B4-BE49-F238E27FC236}">
                <a16:creationId xmlns:a16="http://schemas.microsoft.com/office/drawing/2014/main" id="{C6A703B2-9F00-4EF7-888B-440DCB7C459F}"/>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C49521D4-BE51-4CA3-8A29-7D83744DC97C}"/>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Tree>
    <p:extLst>
      <p:ext uri="{BB962C8B-B14F-4D97-AF65-F5344CB8AC3E}">
        <p14:creationId xmlns:p14="http://schemas.microsoft.com/office/powerpoint/2010/main" val="36584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 DEN FOLIEN 41-53</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02334"/>
            <a:ext cx="7641177" cy="4699071"/>
          </a:xfrm>
        </p:spPr>
        <p:txBody>
          <a:bodyPr/>
          <a:lstStyle/>
          <a:p>
            <a:pPr algn="just">
              <a:lnSpc>
                <a:spcPct val="110000"/>
              </a:lnSpc>
              <a:spcBef>
                <a:spcPts val="600"/>
              </a:spcBef>
            </a:pPr>
            <a:r>
              <a:rPr lang="de-DE" sz="1350" b="1" dirty="0"/>
              <a:t>Kernbotschaft (Folie 53):</a:t>
            </a:r>
          </a:p>
          <a:p>
            <a:pPr marL="285750" indent="-285750" algn="just">
              <a:lnSpc>
                <a:spcPct val="110000"/>
              </a:lnSpc>
              <a:spcBef>
                <a:spcPts val="600"/>
              </a:spcBef>
              <a:buFont typeface="Arial" panose="020B0604020202020204" pitchFamily="34" charset="0"/>
              <a:buChar char="•"/>
            </a:pPr>
            <a:r>
              <a:rPr lang="de-DE" sz="1350" b="1" dirty="0">
                <a:effectLst/>
                <a:ea typeface="Times New Roman" panose="02020603050405020304" pitchFamily="18" charset="0"/>
              </a:rPr>
              <a:t>Lernende vernetzen Darstellungen von Operationen (Handlung, Bild, Sprache, Mathesprache) kontinuierlich miteinander, indem sie diese einander zuordnen und darüber sprechen.</a:t>
            </a:r>
          </a:p>
          <a:p>
            <a:pPr algn="just">
              <a:spcBef>
                <a:spcPts val="600"/>
              </a:spcBef>
            </a:pPr>
            <a:r>
              <a:rPr lang="de-DE" sz="1350" dirty="0"/>
              <a:t>Folie 42: Veranschaulichung der vier verschiedenen Darstellungsformen</a:t>
            </a:r>
          </a:p>
          <a:p>
            <a:pPr algn="just">
              <a:spcBef>
                <a:spcPts val="600"/>
              </a:spcBef>
            </a:pPr>
            <a:r>
              <a:rPr lang="de-DE" sz="1350" dirty="0"/>
              <a:t>Folie 43: Ergänzend kann das </a:t>
            </a:r>
            <a:r>
              <a:rPr lang="de-DE" sz="1350" dirty="0" err="1"/>
              <a:t>Mahiko</a:t>
            </a:r>
            <a:r>
              <a:rPr lang="de-DE" sz="1350" dirty="0"/>
              <a:t>-Lernvideo eingesetzt werden, um mögliche Darstellungen von Minusaufgaben zu verdeutlichen.</a:t>
            </a:r>
          </a:p>
          <a:p>
            <a:pPr algn="just">
              <a:spcBef>
                <a:spcPts val="600"/>
              </a:spcBef>
            </a:pPr>
            <a:r>
              <a:rPr lang="de-DE" sz="1350" dirty="0"/>
              <a:t>Folie 46 oder 47: Können zur Erklärung der Übungsreihe Minus-Duos genutzt werden.</a:t>
            </a:r>
          </a:p>
          <a:p>
            <a:pPr algn="just">
              <a:spcBef>
                <a:spcPts val="600"/>
              </a:spcBef>
            </a:pPr>
            <a:r>
              <a:rPr lang="de-DE" sz="1350" dirty="0"/>
              <a:t>Folien 48: Aktivität (Hinweise s. Folie 44-45)</a:t>
            </a:r>
          </a:p>
          <a:p>
            <a:pPr>
              <a:spcBef>
                <a:spcPts val="600"/>
              </a:spcBef>
            </a:pPr>
            <a:r>
              <a:rPr lang="de-DE" sz="1350" dirty="0"/>
              <a:t>Folie 48-52: In diesem Abschnitt werden verschiedene Beispiele für Unterrichtsaktivitäten gezeigt. In den Moderatorennotizen werden Beobachtungsaspekte benannt, die mit den Aufgaben besonders unter die Lupe genommen werden können. Auch auf mögliche Kommunikationsanlässe mit den Kindern wird hingewiesen.</a:t>
            </a:r>
          </a:p>
        </p:txBody>
      </p:sp>
    </p:spTree>
    <p:extLst>
      <p:ext uri="{BB962C8B-B14F-4D97-AF65-F5344CB8AC3E}">
        <p14:creationId xmlns:p14="http://schemas.microsoft.com/office/powerpoint/2010/main" val="1658833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Darstellungen vernetzen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41</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0" y="2017571"/>
            <a:ext cx="4366094" cy="3276000"/>
            <a:chOff x="5681805" y="3971726"/>
            <a:chExt cx="2421275"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94617" y="4816474"/>
              <a:ext cx="1019300" cy="972000"/>
              <a:chOff x="6394617"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94617" y="5088976"/>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Aufgaben-beziehungen</a:t>
                </a:r>
              </a:p>
              <a:p>
                <a:pPr algn="ctr"/>
                <a:r>
                  <a:rPr lang="de-DE" b="1" dirty="0">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80" y="3971726"/>
              <a:ext cx="1019300" cy="972000"/>
              <a:chOff x="7134758"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8" y="4410620"/>
                <a:ext cx="1019300" cy="358431"/>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5" y="3987586"/>
              <a:ext cx="1019300" cy="972000"/>
              <a:chOff x="5633680"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0" y="4337418"/>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3954754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Darstellungen vernetzen</a:t>
            </a:r>
          </a:p>
        </p:txBody>
      </p:sp>
      <p:sp>
        <p:nvSpPr>
          <p:cNvPr id="3" name="Textplatzhalter 2">
            <a:extLst>
              <a:ext uri="{FF2B5EF4-FFF2-40B4-BE49-F238E27FC236}">
                <a16:creationId xmlns:a16="http://schemas.microsoft.com/office/drawing/2014/main" id="{B5038C7D-970A-39FD-9821-21B77096EB78}"/>
              </a:ext>
            </a:extLst>
          </p:cNvPr>
          <p:cNvSpPr>
            <a:spLocks noGrp="1"/>
          </p:cNvSpPr>
          <p:nvPr>
            <p:ph type="body" sz="quarter" idx="13"/>
          </p:nvPr>
        </p:nvSpPr>
        <p:spPr/>
        <p:txBody>
          <a:bodyPr/>
          <a:lstStyle/>
          <a:p>
            <a:r>
              <a:rPr lang="de-DE" dirty="0"/>
              <a:t>VERSCHIEDENE DARSTELLUNGSFORMEN</a:t>
            </a:r>
          </a:p>
        </p:txBody>
      </p:sp>
      <p:sp>
        <p:nvSpPr>
          <p:cNvPr id="4" name="Inhaltsplatzhalter 3">
            <a:extLst>
              <a:ext uri="{FF2B5EF4-FFF2-40B4-BE49-F238E27FC236}">
                <a16:creationId xmlns:a16="http://schemas.microsoft.com/office/drawing/2014/main" id="{036D86B0-51D8-398D-6CCA-98885B55605E}"/>
              </a:ext>
            </a:extLst>
          </p:cNvPr>
          <p:cNvSpPr>
            <a:spLocks noGrp="1"/>
          </p:cNvSpPr>
          <p:nvPr>
            <p:ph idx="1"/>
          </p:nvPr>
        </p:nvSpPr>
        <p:spPr>
          <a:xfrm>
            <a:off x="1096423" y="1639658"/>
            <a:ext cx="6908351" cy="4527819"/>
          </a:xfrm>
        </p:spPr>
        <p:txBody>
          <a:bodyPr/>
          <a:lstStyle/>
          <a:p>
            <a:pPr>
              <a:lnSpc>
                <a:spcPct val="114000"/>
              </a:lnSpc>
            </a:pPr>
            <a:r>
              <a:rPr lang="de-DE" altLang="de-DE" sz="1600" dirty="0">
                <a:ea typeface="Calibri" charset="0"/>
              </a:rPr>
              <a:t>Tragfähige Operationsvorstellungen sind erst dann aufgebaut, wenn es den Lernenden gelingt, zwischen </a:t>
            </a:r>
            <a:r>
              <a:rPr lang="de-DE" altLang="de-DE" sz="1600" b="1" dirty="0">
                <a:ea typeface="Calibri" charset="0"/>
              </a:rPr>
              <a:t>verschiedenen Darstellungsformen </a:t>
            </a:r>
            <a:r>
              <a:rPr lang="de-DE" altLang="de-DE" sz="1600" b="1" dirty="0">
                <a:solidFill>
                  <a:srgbClr val="327D87"/>
                </a:solidFill>
                <a:ea typeface="Calibri" charset="0"/>
              </a:rPr>
              <a:t>(und innerhalb einer Darstellungsform) </a:t>
            </a:r>
            <a:r>
              <a:rPr lang="de-DE" altLang="de-DE" sz="1600" dirty="0">
                <a:ea typeface="Calibri" charset="0"/>
              </a:rPr>
              <a:t>der Operation zu wechseln.</a:t>
            </a:r>
            <a:endParaRPr lang="de-DE" sz="1600" dirty="0"/>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10" name="Textfeld 9">
            <a:extLst>
              <a:ext uri="{FF2B5EF4-FFF2-40B4-BE49-F238E27FC236}">
                <a16:creationId xmlns:a16="http://schemas.microsoft.com/office/drawing/2014/main" id="{5D1BA679-A1BE-0C72-FCA7-CCF4F425395D}"/>
              </a:ext>
            </a:extLst>
          </p:cNvPr>
          <p:cNvSpPr txBox="1"/>
          <p:nvPr/>
        </p:nvSpPr>
        <p:spPr>
          <a:xfrm>
            <a:off x="1139226" y="5241399"/>
            <a:ext cx="7009509" cy="882293"/>
          </a:xfrm>
          <a:prstGeom prst="rect">
            <a:avLst/>
          </a:prstGeom>
          <a:noFill/>
          <a:ln>
            <a:solidFill>
              <a:srgbClr val="327D87"/>
            </a:solidFill>
          </a:ln>
        </p:spPr>
        <p:txBody>
          <a:bodyPr wrap="square" rtlCol="0">
            <a:spAutoFit/>
          </a:bodyPr>
          <a:lstStyle/>
          <a:p>
            <a:pPr marL="342900" indent="-342900">
              <a:spcBef>
                <a:spcPts val="400"/>
              </a:spcBef>
            </a:pPr>
            <a:r>
              <a:rPr lang="de-DE" sz="1600" dirty="0">
                <a:solidFill>
                  <a:srgbClr val="327D87"/>
                </a:solidFill>
                <a:latin typeface="Arial" panose="020B0604020202020204" pitchFamily="34" charset="0"/>
                <a:cs typeface="Arial" panose="020B0604020202020204" pitchFamily="34" charset="0"/>
                <a:sym typeface="Wingdings" pitchFamily="2" charset="2"/>
              </a:rPr>
              <a:t> </a:t>
            </a:r>
            <a:r>
              <a:rPr lang="de-DE" sz="1600" dirty="0">
                <a:solidFill>
                  <a:srgbClr val="327D87"/>
                </a:solidFill>
                <a:latin typeface="Arial" panose="020B0604020202020204" pitchFamily="34" charset="0"/>
                <a:cs typeface="Arial" panose="020B0604020202020204" pitchFamily="34" charset="0"/>
              </a:rPr>
              <a:t>Keine Einbahnstraße vom Konkreten zum Abstrakten!</a:t>
            </a:r>
          </a:p>
          <a:p>
            <a:pPr marL="12700" indent="-12700">
              <a:spcBef>
                <a:spcPts val="400"/>
              </a:spcBef>
            </a:pPr>
            <a:r>
              <a:rPr lang="de-DE" sz="1600" dirty="0">
                <a:latin typeface="Arial" panose="020B0604020202020204" pitchFamily="34" charset="0"/>
                <a:cs typeface="Arial" panose="020B0604020202020204" pitchFamily="34" charset="0"/>
              </a:rPr>
              <a:t>Der Übersetzungsprozess zwischen </a:t>
            </a:r>
            <a:r>
              <a:rPr lang="de-DE" sz="1600" dirty="0">
                <a:solidFill>
                  <a:srgbClr val="327D87"/>
                </a:solidFill>
                <a:latin typeface="Arial" panose="020B0604020202020204" pitchFamily="34" charset="0"/>
                <a:cs typeface="Arial" panose="020B0604020202020204" pitchFamily="34" charset="0"/>
              </a:rPr>
              <a:t>und innerhalb </a:t>
            </a:r>
            <a:r>
              <a:rPr lang="de-DE" sz="1600" dirty="0">
                <a:latin typeface="Arial" panose="020B0604020202020204" pitchFamily="34" charset="0"/>
                <a:cs typeface="Arial" panose="020B0604020202020204" pitchFamily="34" charset="0"/>
              </a:rPr>
              <a:t>verschiedener Darstellungen soll kontinuierlich angesprochen werden.  </a:t>
            </a:r>
          </a:p>
        </p:txBody>
      </p:sp>
      <p:pic>
        <p:nvPicPr>
          <p:cNvPr id="12" name="Grafik 11">
            <a:extLst>
              <a:ext uri="{FF2B5EF4-FFF2-40B4-BE49-F238E27FC236}">
                <a16:creationId xmlns:a16="http://schemas.microsoft.com/office/drawing/2014/main" id="{76638F07-6BA0-CA92-B37E-02DCC50A50CC}"/>
              </a:ext>
            </a:extLst>
          </p:cNvPr>
          <p:cNvPicPr>
            <a:picLocks noChangeAspect="1"/>
          </p:cNvPicPr>
          <p:nvPr/>
        </p:nvPicPr>
        <p:blipFill>
          <a:blip r:embed="rId3"/>
          <a:stretch>
            <a:fillRect/>
          </a:stretch>
        </p:blipFill>
        <p:spPr>
          <a:xfrm>
            <a:off x="1785763" y="2822713"/>
            <a:ext cx="4910312" cy="2358059"/>
          </a:xfrm>
          <a:prstGeom prst="rect">
            <a:avLst/>
          </a:prstGeom>
        </p:spPr>
      </p:pic>
      <p:sp>
        <p:nvSpPr>
          <p:cNvPr id="13" name="Textfeld 12">
            <a:extLst>
              <a:ext uri="{FF2B5EF4-FFF2-40B4-BE49-F238E27FC236}">
                <a16:creationId xmlns:a16="http://schemas.microsoft.com/office/drawing/2014/main" id="{0FB50495-7230-3B40-6E23-56DFE179919F}"/>
              </a:ext>
            </a:extLst>
          </p:cNvPr>
          <p:cNvSpPr txBox="1"/>
          <p:nvPr/>
        </p:nvSpPr>
        <p:spPr>
          <a:xfrm>
            <a:off x="6451464" y="4947427"/>
            <a:ext cx="2057400"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 PIKAS)</a:t>
            </a:r>
          </a:p>
        </p:txBody>
      </p:sp>
      <p:sp>
        <p:nvSpPr>
          <p:cNvPr id="9" name="Rechteck 8">
            <a:extLst>
              <a:ext uri="{FF2B5EF4-FFF2-40B4-BE49-F238E27FC236}">
                <a16:creationId xmlns:a16="http://schemas.microsoft.com/office/drawing/2014/main" id="{A834E257-8492-921F-E880-243910AB1DEC}"/>
              </a:ext>
            </a:extLst>
          </p:cNvPr>
          <p:cNvSpPr/>
          <p:nvPr/>
        </p:nvSpPr>
        <p:spPr>
          <a:xfrm>
            <a:off x="5593316" y="2822713"/>
            <a:ext cx="1102759" cy="711062"/>
          </a:xfrm>
          <a:prstGeom prst="rect">
            <a:avLst/>
          </a:prstGeom>
          <a:noFill/>
          <a:ln>
            <a:noFill/>
          </a:ln>
          <a:effectLst>
            <a:outerShdw blurRad="50800" dist="38100" dir="18900000" algn="b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CC23D388-901C-B15D-CBC2-1E2CF50C6D3A}"/>
              </a:ext>
            </a:extLst>
          </p:cNvPr>
          <p:cNvSpPr/>
          <p:nvPr/>
        </p:nvSpPr>
        <p:spPr>
          <a:xfrm>
            <a:off x="5502111" y="2812237"/>
            <a:ext cx="1035186" cy="711062"/>
          </a:xfrm>
          <a:prstGeom prst="rect">
            <a:avLst/>
          </a:prstGeom>
          <a:noFill/>
          <a:ln>
            <a:solidFill>
              <a:schemeClr val="bg1"/>
            </a:solidFill>
          </a:ln>
          <a:effectLst>
            <a:outerShdw blurRad="50800" dist="38100" dir="18900000" algn="bl" rotWithShape="0">
              <a:schemeClr val="bg2">
                <a:lumMod val="50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877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Abgerundetes Rechteck 7">
            <a:extLst>
              <a:ext uri="{FF2B5EF4-FFF2-40B4-BE49-F238E27FC236}">
                <a16:creationId xmlns:a16="http://schemas.microsoft.com/office/drawing/2014/main" id="{A3703567-ABA4-7B21-5982-04A43E910D9B}"/>
              </a:ext>
            </a:extLst>
          </p:cNvPr>
          <p:cNvSpPr/>
          <p:nvPr/>
        </p:nvSpPr>
        <p:spPr>
          <a:xfrm>
            <a:off x="1291460" y="179938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2358EB6F-FF66-4E49-9C7D-69155DB14EFE}"/>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5" name="Datumsplatzhalter 4">
            <a:extLst>
              <a:ext uri="{FF2B5EF4-FFF2-40B4-BE49-F238E27FC236}">
                <a16:creationId xmlns:a16="http://schemas.microsoft.com/office/drawing/2014/main" id="{B74B887D-9387-4EE3-9593-DA302B9005A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C8DDD42-B498-42FC-A7BE-6CAD27735C4D}"/>
              </a:ext>
            </a:extLst>
          </p:cNvPr>
          <p:cNvSpPr>
            <a:spLocks noGrp="1"/>
          </p:cNvSpPr>
          <p:nvPr>
            <p:ph type="sldNum" sz="quarter" idx="12"/>
          </p:nvPr>
        </p:nvSpPr>
        <p:spPr/>
        <p:txBody>
          <a:bodyPr/>
          <a:lstStyle/>
          <a:p>
            <a:fld id="{C3752B7C-18A9-864D-BBCB-54A9F41B5594}" type="slidenum">
              <a:rPr lang="de-DE" smtClean="0"/>
              <a:pPr/>
              <a:t>43</a:t>
            </a:fld>
            <a:endParaRPr lang="de-DE" dirty="0"/>
          </a:p>
        </p:txBody>
      </p:sp>
      <p:sp>
        <p:nvSpPr>
          <p:cNvPr id="20" name="Textplatzhalter 11">
            <a:extLst>
              <a:ext uri="{FF2B5EF4-FFF2-40B4-BE49-F238E27FC236}">
                <a16:creationId xmlns:a16="http://schemas.microsoft.com/office/drawing/2014/main" id="{6C294C62-E0B7-534A-2B61-C8BF5DC24713}"/>
              </a:ext>
            </a:extLst>
          </p:cNvPr>
          <p:cNvSpPr>
            <a:spLocks noGrp="1"/>
          </p:cNvSpPr>
          <p:nvPr>
            <p:ph type="body" sz="quarter" idx="13"/>
          </p:nvPr>
        </p:nvSpPr>
        <p:spPr>
          <a:xfrm>
            <a:off x="1096266" y="1194030"/>
            <a:ext cx="7570214" cy="445628"/>
          </a:xfrm>
        </p:spPr>
        <p:txBody>
          <a:bodyPr/>
          <a:lstStyle/>
          <a:p>
            <a:r>
              <a:rPr lang="de-DE" sz="1800" dirty="0">
                <a:latin typeface="OpenSans"/>
              </a:rPr>
              <a:t>UNTERSCHIEDLICHE </a:t>
            </a:r>
            <a:r>
              <a:rPr lang="de-DE" sz="1800" dirty="0">
                <a:effectLst/>
                <a:latin typeface="OpenSans"/>
              </a:rPr>
              <a:t>DARSTELLUNGSFORMEN ZU MINUSAUFGABEN</a:t>
            </a:r>
            <a:endParaRPr lang="de-DE" dirty="0"/>
          </a:p>
          <a:p>
            <a:endParaRPr lang="de-DE" sz="2000" dirty="0"/>
          </a:p>
        </p:txBody>
      </p:sp>
      <p:pic>
        <p:nvPicPr>
          <p:cNvPr id="4" name="Grafik 3">
            <a:extLst>
              <a:ext uri="{FF2B5EF4-FFF2-40B4-BE49-F238E27FC236}">
                <a16:creationId xmlns:a16="http://schemas.microsoft.com/office/drawing/2014/main" id="{81E1DD66-4E33-EC29-F943-417A7A2CD20B}"/>
              </a:ext>
            </a:extLst>
          </p:cNvPr>
          <p:cNvPicPr>
            <a:picLocks/>
          </p:cNvPicPr>
          <p:nvPr/>
        </p:nvPicPr>
        <p:blipFill>
          <a:blip r:embed="rId3"/>
          <a:stretch>
            <a:fillRect/>
          </a:stretch>
        </p:blipFill>
        <p:spPr>
          <a:xfrm>
            <a:off x="7560000" y="2880000"/>
            <a:ext cx="1335600" cy="1324800"/>
          </a:xfrm>
          <a:prstGeom prst="rect">
            <a:avLst/>
          </a:prstGeom>
        </p:spPr>
      </p:pic>
      <p:pic>
        <p:nvPicPr>
          <p:cNvPr id="13" name="Grafik 12">
            <a:extLst>
              <a:ext uri="{FF2B5EF4-FFF2-40B4-BE49-F238E27FC236}">
                <a16:creationId xmlns:a16="http://schemas.microsoft.com/office/drawing/2014/main" id="{9256CD1D-DE37-F809-A5D1-3FD0A85B6047}"/>
              </a:ext>
            </a:extLst>
          </p:cNvPr>
          <p:cNvPicPr>
            <a:picLocks noChangeAspect="1"/>
          </p:cNvPicPr>
          <p:nvPr/>
        </p:nvPicPr>
        <p:blipFill>
          <a:blip r:embed="rId4"/>
          <a:stretch>
            <a:fillRect/>
          </a:stretch>
        </p:blipFill>
        <p:spPr>
          <a:xfrm>
            <a:off x="1475399" y="2585619"/>
            <a:ext cx="5416456" cy="3087270"/>
          </a:xfrm>
          <a:prstGeom prst="rect">
            <a:avLst/>
          </a:prstGeom>
        </p:spPr>
      </p:pic>
      <p:pic>
        <p:nvPicPr>
          <p:cNvPr id="7" name="Grafik 6">
            <a:extLst>
              <a:ext uri="{FF2B5EF4-FFF2-40B4-BE49-F238E27FC236}">
                <a16:creationId xmlns:a16="http://schemas.microsoft.com/office/drawing/2014/main" id="{F0843011-1301-308D-F73A-678590B6234E}"/>
              </a:ext>
            </a:extLst>
          </p:cNvPr>
          <p:cNvPicPr>
            <a:picLocks noChangeAspect="1"/>
          </p:cNvPicPr>
          <p:nvPr/>
        </p:nvPicPr>
        <p:blipFill rotWithShape="1">
          <a:blip r:embed="rId5">
            <a:extLst>
              <a:ext uri="{28A0092B-C50C-407E-A947-70E740481C1C}">
                <a14:useLocalDpi xmlns:a14="http://schemas.microsoft.com/office/drawing/2010/main" val="0"/>
              </a:ext>
            </a:extLst>
          </a:blip>
          <a:srcRect t="5507" b="72610"/>
          <a:stretch/>
        </p:blipFill>
        <p:spPr>
          <a:xfrm>
            <a:off x="1475399" y="1953383"/>
            <a:ext cx="5416456" cy="882399"/>
          </a:xfrm>
          <a:prstGeom prst="rect">
            <a:avLst/>
          </a:prstGeom>
        </p:spPr>
      </p:pic>
      <p:sp>
        <p:nvSpPr>
          <p:cNvPr id="9" name="Textfeld 8">
            <a:extLst>
              <a:ext uri="{FF2B5EF4-FFF2-40B4-BE49-F238E27FC236}">
                <a16:creationId xmlns:a16="http://schemas.microsoft.com/office/drawing/2014/main" id="{2A4EEFA0-BF1C-DF0F-1D43-D4DF9A640BA6}"/>
              </a:ext>
            </a:extLst>
          </p:cNvPr>
          <p:cNvSpPr txBox="1"/>
          <p:nvPr/>
        </p:nvSpPr>
        <p:spPr>
          <a:xfrm>
            <a:off x="6994995" y="4320000"/>
            <a:ext cx="2148882"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(https://</a:t>
            </a:r>
            <a:r>
              <a:rPr lang="de-DE" sz="1000" dirty="0" err="1">
                <a:latin typeface="Arial" panose="020B0604020202020204" pitchFamily="34" charset="0"/>
                <a:cs typeface="Arial" panose="020B0604020202020204" pitchFamily="34" charset="0"/>
              </a:rPr>
              <a:t>mahiko.dzlm.de</a:t>
            </a:r>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node</a:t>
            </a:r>
            <a:r>
              <a:rPr lang="de-DE" sz="1000" dirty="0">
                <a:latin typeface="Arial" panose="020B0604020202020204" pitchFamily="34" charset="0"/>
                <a:cs typeface="Arial" panose="020B0604020202020204" pitchFamily="34" charset="0"/>
              </a:rPr>
              <a:t>/270)</a:t>
            </a:r>
          </a:p>
        </p:txBody>
      </p:sp>
    </p:spTree>
    <p:extLst>
      <p:ext uri="{BB962C8B-B14F-4D97-AF65-F5344CB8AC3E}">
        <p14:creationId xmlns:p14="http://schemas.microsoft.com/office/powerpoint/2010/main" val="39101320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4CB0A-726A-9D12-D4FB-64BCE0EA6C0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8E9A7FA3-F764-9B13-F3AA-7D56B8B59947}"/>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9734296-3E8E-60C3-D157-8A8D8BF28E67}"/>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
        <p:nvSpPr>
          <p:cNvPr id="5" name="Textplatzhalter 4">
            <a:extLst>
              <a:ext uri="{FF2B5EF4-FFF2-40B4-BE49-F238E27FC236}">
                <a16:creationId xmlns:a16="http://schemas.microsoft.com/office/drawing/2014/main" id="{84451178-9EC1-A92E-8231-F5847DD699F2}"/>
              </a:ext>
            </a:extLst>
          </p:cNvPr>
          <p:cNvSpPr>
            <a:spLocks noGrp="1"/>
          </p:cNvSpPr>
          <p:nvPr>
            <p:ph type="body" sz="quarter" idx="13"/>
          </p:nvPr>
        </p:nvSpPr>
        <p:spPr>
          <a:xfrm>
            <a:off x="1038224" y="1194030"/>
            <a:ext cx="7067551" cy="445628"/>
          </a:xfrm>
        </p:spPr>
        <p:txBody>
          <a:bodyPr/>
          <a:lstStyle/>
          <a:p>
            <a:r>
              <a:rPr lang="de-DE" dirty="0"/>
              <a:t>ANMERKUNGEN ZUR AKTIVITÄT AUF DER FOLIE 48</a:t>
            </a:r>
          </a:p>
        </p:txBody>
      </p:sp>
      <p:sp>
        <p:nvSpPr>
          <p:cNvPr id="8" name="Inhaltsplatzhalter 7">
            <a:extLst>
              <a:ext uri="{FF2B5EF4-FFF2-40B4-BE49-F238E27FC236}">
                <a16:creationId xmlns:a16="http://schemas.microsoft.com/office/drawing/2014/main" id="{F819D6F1-96F0-B404-CD4B-17C3C1D86B6A}"/>
              </a:ext>
            </a:extLst>
          </p:cNvPr>
          <p:cNvSpPr>
            <a:spLocks noGrp="1"/>
          </p:cNvSpPr>
          <p:nvPr>
            <p:ph idx="1"/>
          </p:nvPr>
        </p:nvSpPr>
        <p:spPr>
          <a:xfrm>
            <a:off x="1038224" y="1639658"/>
            <a:ext cx="7776591" cy="4599096"/>
          </a:xfrm>
        </p:spPr>
        <p:txBody>
          <a:bodyPr/>
          <a:lstStyle/>
          <a:p>
            <a:pPr>
              <a:spcBef>
                <a:spcPts val="400"/>
              </a:spcBef>
            </a:pPr>
            <a:r>
              <a:rPr lang="de-DE" sz="1200" b="1" dirty="0"/>
              <a:t>Ziel: </a:t>
            </a:r>
            <a:r>
              <a:rPr lang="de-DE" sz="1200" dirty="0"/>
              <a:t>Teilnehmende erkunden eine Übung aus der Übungsreihe Minus-Duos, um deren Potenzial zur Förderung der Darstellungsvernetzung zu erfahren.</a:t>
            </a:r>
          </a:p>
          <a:p>
            <a:r>
              <a:rPr lang="de-DE" sz="1200" dirty="0"/>
              <a:t>Die Übungsreihe 'Minus-Duos' umfasst fünf Übungen. In Übung 1 bis 4 wird jeweils eine Darstellungsform in den Fokus gerückt. Werden alle vier Übungen bearbeitet, entstehen insgesamt zwölf Spielkarten-Paare, mit denen anschließend verschiedene Spiele gespielt werden können. Übung 5 stellt gehaltvolle Spielideen vor. Demnach sollten die Übungen auch nacheinander bearbeitet werden.</a:t>
            </a:r>
          </a:p>
          <a:p>
            <a:r>
              <a:rPr lang="de-DE" sz="1200" b="1" dirty="0"/>
              <a:t>Hinweise zur Durchführung: </a:t>
            </a:r>
            <a:r>
              <a:rPr lang="de-DE" sz="1200" dirty="0"/>
              <a:t>Die Erläuterungen zur Durchführung der Übungen sowie die Karten müssen für die Veranstaltung ausgedruckt werden. Die Teilnehmenden können den Umgang mit dem Material exemplarisch an einer Übung ausprobieren.</a:t>
            </a:r>
          </a:p>
          <a:p>
            <a:r>
              <a:rPr lang="de-DE" sz="1200" b="1" dirty="0"/>
              <a:t>Folie 46 oder 47: </a:t>
            </a:r>
            <a:r>
              <a:rPr lang="de-DE" sz="1200" dirty="0"/>
              <a:t>Zur Erklärung der Übungsreihe Minus-Duos kann das </a:t>
            </a:r>
            <a:r>
              <a:rPr lang="de-DE" sz="1200" dirty="0" err="1"/>
              <a:t>Mahiko</a:t>
            </a:r>
            <a:r>
              <a:rPr lang="de-DE" sz="1200" dirty="0"/>
              <a:t>-Video (Folie 46) oder die Folie 47 genutzt werden.</a:t>
            </a:r>
          </a:p>
          <a:p>
            <a:pPr>
              <a:spcBef>
                <a:spcPts val="400"/>
              </a:spcBef>
            </a:pPr>
            <a:r>
              <a:rPr lang="de-DE" sz="1400" dirty="0">
                <a:solidFill>
                  <a:srgbClr val="3126B4"/>
                </a:solidFill>
              </a:rPr>
              <a:t>		</a:t>
            </a:r>
          </a:p>
          <a:p>
            <a:pPr>
              <a:spcBef>
                <a:spcPts val="400"/>
              </a:spcBef>
            </a:pPr>
            <a:endParaRPr lang="de-DE" sz="1350" dirty="0"/>
          </a:p>
          <a:p>
            <a:pPr>
              <a:spcBef>
                <a:spcPts val="400"/>
              </a:spcBef>
            </a:pPr>
            <a:r>
              <a:rPr lang="de-DE" sz="1350" dirty="0"/>
              <a:t>			</a:t>
            </a:r>
            <a:r>
              <a:rPr lang="de-DE" sz="1200" dirty="0"/>
              <a:t>(https://</a:t>
            </a:r>
            <a:r>
              <a:rPr lang="de-DE" sz="1200" dirty="0" err="1"/>
              <a:t>mahiko.dzlm.de</a:t>
            </a:r>
            <a:r>
              <a:rPr lang="de-DE" sz="1200" dirty="0"/>
              <a:t>/</a:t>
            </a:r>
            <a:r>
              <a:rPr lang="de-DE" sz="1200" dirty="0" err="1"/>
              <a:t>node</a:t>
            </a:r>
            <a:r>
              <a:rPr lang="de-DE" sz="1200" dirty="0"/>
              <a:t>/103)</a:t>
            </a:r>
          </a:p>
          <a:p>
            <a:pPr>
              <a:spcBef>
                <a:spcPts val="400"/>
              </a:spcBef>
            </a:pPr>
            <a:endParaRPr lang="de-DE" sz="1400" dirty="0"/>
          </a:p>
        </p:txBody>
      </p:sp>
      <p:pic>
        <p:nvPicPr>
          <p:cNvPr id="7" name="Grafik 6">
            <a:extLst>
              <a:ext uri="{FF2B5EF4-FFF2-40B4-BE49-F238E27FC236}">
                <a16:creationId xmlns:a16="http://schemas.microsoft.com/office/drawing/2014/main" id="{DA062C75-4252-C56B-F51A-4CAACEE69993}"/>
              </a:ext>
            </a:extLst>
          </p:cNvPr>
          <p:cNvPicPr>
            <a:picLocks noChangeAspect="1"/>
          </p:cNvPicPr>
          <p:nvPr/>
        </p:nvPicPr>
        <p:blipFill>
          <a:blip r:embed="rId3"/>
          <a:stretch>
            <a:fillRect/>
          </a:stretch>
        </p:blipFill>
        <p:spPr>
          <a:xfrm>
            <a:off x="4391223" y="4851857"/>
            <a:ext cx="1070591" cy="1058045"/>
          </a:xfrm>
          <a:prstGeom prst="rect">
            <a:avLst/>
          </a:prstGeom>
        </p:spPr>
      </p:pic>
    </p:spTree>
    <p:extLst>
      <p:ext uri="{BB962C8B-B14F-4D97-AF65-F5344CB8AC3E}">
        <p14:creationId xmlns:p14="http://schemas.microsoft.com/office/powerpoint/2010/main" val="3766977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4CB0A-726A-9D12-D4FB-64BCE0EA6C07}"/>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8E9A7FA3-F764-9B13-F3AA-7D56B8B59947}"/>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E9734296-3E8E-60C3-D157-8A8D8BF28E67}"/>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
        <p:nvSpPr>
          <p:cNvPr id="5" name="Textplatzhalter 4">
            <a:extLst>
              <a:ext uri="{FF2B5EF4-FFF2-40B4-BE49-F238E27FC236}">
                <a16:creationId xmlns:a16="http://schemas.microsoft.com/office/drawing/2014/main" id="{84451178-9EC1-A92E-8231-F5847DD699F2}"/>
              </a:ext>
            </a:extLst>
          </p:cNvPr>
          <p:cNvSpPr>
            <a:spLocks noGrp="1"/>
          </p:cNvSpPr>
          <p:nvPr>
            <p:ph type="body" sz="quarter" idx="13"/>
          </p:nvPr>
        </p:nvSpPr>
        <p:spPr>
          <a:xfrm>
            <a:off x="1038224" y="1194030"/>
            <a:ext cx="7067551" cy="445628"/>
          </a:xfrm>
        </p:spPr>
        <p:txBody>
          <a:bodyPr/>
          <a:lstStyle/>
          <a:p>
            <a:r>
              <a:rPr lang="de-DE" dirty="0"/>
              <a:t>ANMERKUNGEN ZUR AKTIVITÄT AUF DER FOLIE 48</a:t>
            </a:r>
          </a:p>
        </p:txBody>
      </p:sp>
      <p:sp>
        <p:nvSpPr>
          <p:cNvPr id="8" name="Inhaltsplatzhalter 7">
            <a:extLst>
              <a:ext uri="{FF2B5EF4-FFF2-40B4-BE49-F238E27FC236}">
                <a16:creationId xmlns:a16="http://schemas.microsoft.com/office/drawing/2014/main" id="{F819D6F1-96F0-B404-CD4B-17C3C1D86B6A}"/>
              </a:ext>
            </a:extLst>
          </p:cNvPr>
          <p:cNvSpPr>
            <a:spLocks noGrp="1"/>
          </p:cNvSpPr>
          <p:nvPr>
            <p:ph idx="1"/>
          </p:nvPr>
        </p:nvSpPr>
        <p:spPr>
          <a:xfrm>
            <a:off x="1038224" y="1639658"/>
            <a:ext cx="4694919" cy="4176590"/>
          </a:xfrm>
        </p:spPr>
        <p:txBody>
          <a:bodyPr/>
          <a:lstStyle/>
          <a:p>
            <a:r>
              <a:rPr lang="de-DE" sz="1350" b="1" dirty="0"/>
              <a:t>Hinweis auf Kriterien für gute Darstellungen: </a:t>
            </a:r>
            <a:endParaRPr lang="de-DE" sz="1400" dirty="0">
              <a:solidFill>
                <a:srgbClr val="3126B4"/>
              </a:solidFill>
            </a:endParaRPr>
          </a:p>
          <a:p>
            <a:pPr>
              <a:spcBef>
                <a:spcPts val="400"/>
              </a:spcBef>
            </a:pPr>
            <a:r>
              <a:rPr lang="de-DE" sz="1400" dirty="0"/>
              <a:t>Die Teilnehmenden können zusätzlich auf die Leitfragen zu Kriterien für gute Darstellungen hingewiesen werden, die in einem Dokument zusammengefasst sind. Das Dokument kann den Teilnehmenden zur Verfügung gestellt werden. </a:t>
            </a:r>
            <a:endParaRPr lang="de-DE" sz="1400" dirty="0">
              <a:solidFill>
                <a:srgbClr val="3126B4"/>
              </a:solidFill>
            </a:endParaRPr>
          </a:p>
          <a:p>
            <a:pPr>
              <a:spcBef>
                <a:spcPts val="400"/>
              </a:spcBef>
            </a:pPr>
            <a:endParaRPr lang="de-DE" sz="1350" dirty="0">
              <a:solidFill>
                <a:srgbClr val="3126B4"/>
              </a:solidFill>
            </a:endParaRPr>
          </a:p>
          <a:p>
            <a:pPr>
              <a:spcBef>
                <a:spcPts val="400"/>
              </a:spcBef>
            </a:pPr>
            <a:endParaRPr lang="de-DE" sz="1350" dirty="0">
              <a:solidFill>
                <a:srgbClr val="3126B4"/>
              </a:solidFill>
            </a:endParaRPr>
          </a:p>
          <a:p>
            <a:pPr>
              <a:spcBef>
                <a:spcPts val="400"/>
              </a:spcBef>
            </a:pPr>
            <a:endParaRPr lang="de-DE" sz="1350" dirty="0">
              <a:solidFill>
                <a:srgbClr val="3126B4"/>
              </a:solidFill>
            </a:endParaRPr>
          </a:p>
          <a:p>
            <a:pPr>
              <a:spcBef>
                <a:spcPts val="400"/>
              </a:spcBef>
            </a:pPr>
            <a:endParaRPr lang="de-DE" sz="1350" dirty="0">
              <a:solidFill>
                <a:srgbClr val="3126B4"/>
              </a:solidFill>
            </a:endParaRPr>
          </a:p>
          <a:p>
            <a:pPr>
              <a:spcBef>
                <a:spcPts val="400"/>
              </a:spcBef>
            </a:pPr>
            <a:endParaRPr lang="de-DE" sz="1350" dirty="0"/>
          </a:p>
          <a:p>
            <a:pPr>
              <a:spcBef>
                <a:spcPts val="400"/>
              </a:spcBef>
            </a:pPr>
            <a:r>
              <a:rPr lang="de-DE" sz="1350" dirty="0"/>
              <a:t>(https://</a:t>
            </a:r>
            <a:r>
              <a:rPr lang="de-DE" sz="1350" dirty="0" err="1"/>
              <a:t>mahiko.dzlm.de</a:t>
            </a:r>
            <a:r>
              <a:rPr lang="de-DE" sz="1350" dirty="0"/>
              <a:t>/</a:t>
            </a:r>
            <a:r>
              <a:rPr lang="de-DE" sz="1350" dirty="0" err="1"/>
              <a:t>node</a:t>
            </a:r>
            <a:r>
              <a:rPr lang="de-DE" sz="1350" dirty="0"/>
              <a:t>/103)</a:t>
            </a:r>
          </a:p>
          <a:p>
            <a:pPr>
              <a:spcBef>
                <a:spcPts val="400"/>
              </a:spcBef>
            </a:pPr>
            <a:endParaRPr lang="de-DE" sz="1400" dirty="0"/>
          </a:p>
        </p:txBody>
      </p:sp>
      <p:pic>
        <p:nvPicPr>
          <p:cNvPr id="7" name="Grafik 6">
            <a:extLst>
              <a:ext uri="{FF2B5EF4-FFF2-40B4-BE49-F238E27FC236}">
                <a16:creationId xmlns:a16="http://schemas.microsoft.com/office/drawing/2014/main" id="{DA062C75-4252-C56B-F51A-4CAACEE69993}"/>
              </a:ext>
            </a:extLst>
          </p:cNvPr>
          <p:cNvPicPr>
            <a:picLocks noChangeAspect="1"/>
          </p:cNvPicPr>
          <p:nvPr/>
        </p:nvPicPr>
        <p:blipFill>
          <a:blip r:embed="rId3"/>
          <a:stretch>
            <a:fillRect/>
          </a:stretch>
        </p:blipFill>
        <p:spPr>
          <a:xfrm>
            <a:off x="1096424" y="3802095"/>
            <a:ext cx="1541236" cy="1523174"/>
          </a:xfrm>
          <a:prstGeom prst="rect">
            <a:avLst/>
          </a:prstGeom>
        </p:spPr>
      </p:pic>
      <p:pic>
        <p:nvPicPr>
          <p:cNvPr id="11" name="Grafik 10">
            <a:extLst>
              <a:ext uri="{FF2B5EF4-FFF2-40B4-BE49-F238E27FC236}">
                <a16:creationId xmlns:a16="http://schemas.microsoft.com/office/drawing/2014/main" id="{7B3560C6-D48E-B86A-29DA-D44C9C4985CB}"/>
              </a:ext>
            </a:extLst>
          </p:cNvPr>
          <p:cNvPicPr>
            <a:picLocks noChangeAspect="1"/>
          </p:cNvPicPr>
          <p:nvPr/>
        </p:nvPicPr>
        <p:blipFill>
          <a:blip r:embed="rId4"/>
          <a:stretch>
            <a:fillRect/>
          </a:stretch>
        </p:blipFill>
        <p:spPr>
          <a:xfrm>
            <a:off x="5902897" y="1791936"/>
            <a:ext cx="2809553" cy="40243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57178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Abgerundetes Rechteck 1">
            <a:extLst>
              <a:ext uri="{FF2B5EF4-FFF2-40B4-BE49-F238E27FC236}">
                <a16:creationId xmlns:a16="http://schemas.microsoft.com/office/drawing/2014/main" id="{5E2FC6E3-3167-AFD8-02BB-54F54E46C42F}"/>
              </a:ext>
            </a:extLst>
          </p:cNvPr>
          <p:cNvSpPr/>
          <p:nvPr/>
        </p:nvSpPr>
        <p:spPr>
          <a:xfrm>
            <a:off x="1354960" y="1799388"/>
            <a:ext cx="5730754" cy="4035576"/>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sp>
        <p:nvSpPr>
          <p:cNvPr id="15" name="Titel 1">
            <a:extLst>
              <a:ext uri="{FF2B5EF4-FFF2-40B4-BE49-F238E27FC236}">
                <a16:creationId xmlns:a16="http://schemas.microsoft.com/office/drawing/2014/main" id="{B4AA1D32-F4D1-93A6-480A-FF5A1F277D11}"/>
              </a:ext>
            </a:extLst>
          </p:cNvPr>
          <p:cNvSpPr>
            <a:spLocks noGrp="1"/>
          </p:cNvSpPr>
          <p:nvPr>
            <p:ph type="title"/>
          </p:nvPr>
        </p:nvSpPr>
        <p:spPr/>
        <p:txBody>
          <a:bodyPr>
            <a:normAutofit/>
          </a:bodyPr>
          <a:lstStyle/>
          <a:p>
            <a:r>
              <a:rPr lang="de-DE" dirty="0"/>
              <a:t>Darstellungen vernetzen</a:t>
            </a:r>
          </a:p>
        </p:txBody>
      </p:sp>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ÜBUNGSREIHE MINUS-DUOS</a:t>
            </a:r>
            <a:r>
              <a:rPr lang="de-DE" dirty="0"/>
              <a:t> </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46</a:t>
            </a:fld>
            <a:endParaRPr lang="de-DE" dirty="0"/>
          </a:p>
        </p:txBody>
      </p:sp>
      <p:pic>
        <p:nvPicPr>
          <p:cNvPr id="9" name="Grafik 8">
            <a:extLst>
              <a:ext uri="{FF2B5EF4-FFF2-40B4-BE49-F238E27FC236}">
                <a16:creationId xmlns:a16="http://schemas.microsoft.com/office/drawing/2014/main" id="{86C0DC06-57ED-5852-C676-F0E362F65145}"/>
              </a:ext>
            </a:extLst>
          </p:cNvPr>
          <p:cNvPicPr>
            <a:picLocks noChangeAspect="1"/>
          </p:cNvPicPr>
          <p:nvPr/>
        </p:nvPicPr>
        <p:blipFill>
          <a:blip r:embed="rId3"/>
          <a:stretch>
            <a:fillRect/>
          </a:stretch>
        </p:blipFill>
        <p:spPr>
          <a:xfrm>
            <a:off x="7560000" y="2880000"/>
            <a:ext cx="1346158" cy="1335600"/>
          </a:xfrm>
          <a:prstGeom prst="rect">
            <a:avLst/>
          </a:prstGeom>
        </p:spPr>
      </p:pic>
      <p:pic>
        <p:nvPicPr>
          <p:cNvPr id="13" name="Grafik 12">
            <a:extLst>
              <a:ext uri="{FF2B5EF4-FFF2-40B4-BE49-F238E27FC236}">
                <a16:creationId xmlns:a16="http://schemas.microsoft.com/office/drawing/2014/main" id="{3B894FA4-9270-CBC1-A810-3D046EC2DB19}"/>
              </a:ext>
            </a:extLst>
          </p:cNvPr>
          <p:cNvPicPr>
            <a:picLocks noChangeAspect="1"/>
          </p:cNvPicPr>
          <p:nvPr/>
        </p:nvPicPr>
        <p:blipFill>
          <a:blip r:embed="rId4"/>
          <a:stretch>
            <a:fillRect/>
          </a:stretch>
        </p:blipFill>
        <p:spPr>
          <a:xfrm>
            <a:off x="1516168" y="2544496"/>
            <a:ext cx="5413787" cy="3101477"/>
          </a:xfrm>
          <a:prstGeom prst="rect">
            <a:avLst/>
          </a:prstGeom>
        </p:spPr>
      </p:pic>
      <p:pic>
        <p:nvPicPr>
          <p:cNvPr id="4" name="Grafik 3">
            <a:extLst>
              <a:ext uri="{FF2B5EF4-FFF2-40B4-BE49-F238E27FC236}">
                <a16:creationId xmlns:a16="http://schemas.microsoft.com/office/drawing/2014/main" id="{BB96B98F-1BE3-2B3D-6947-0596A849513F}"/>
              </a:ext>
            </a:extLst>
          </p:cNvPr>
          <p:cNvPicPr>
            <a:picLocks noChangeAspect="1"/>
          </p:cNvPicPr>
          <p:nvPr/>
        </p:nvPicPr>
        <p:blipFill rotWithShape="1">
          <a:blip r:embed="rId5">
            <a:extLst>
              <a:ext uri="{28A0092B-C50C-407E-A947-70E740481C1C}">
                <a14:useLocalDpi xmlns:a14="http://schemas.microsoft.com/office/drawing/2010/main" val="0"/>
              </a:ext>
            </a:extLst>
          </a:blip>
          <a:srcRect t="5507" b="72610"/>
          <a:stretch/>
        </p:blipFill>
        <p:spPr>
          <a:xfrm>
            <a:off x="1513499" y="1953383"/>
            <a:ext cx="5416456" cy="882399"/>
          </a:xfrm>
          <a:prstGeom prst="rect">
            <a:avLst/>
          </a:prstGeom>
        </p:spPr>
      </p:pic>
      <p:sp>
        <p:nvSpPr>
          <p:cNvPr id="7" name="Textfeld 6">
            <a:extLst>
              <a:ext uri="{FF2B5EF4-FFF2-40B4-BE49-F238E27FC236}">
                <a16:creationId xmlns:a16="http://schemas.microsoft.com/office/drawing/2014/main" id="{F2479BA2-3FC5-BB50-519F-862CCF4FE4EE}"/>
              </a:ext>
            </a:extLst>
          </p:cNvPr>
          <p:cNvSpPr txBox="1"/>
          <p:nvPr/>
        </p:nvSpPr>
        <p:spPr>
          <a:xfrm>
            <a:off x="7009514" y="4320000"/>
            <a:ext cx="2133825"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(https://</a:t>
            </a:r>
            <a:r>
              <a:rPr lang="de-DE" sz="1000" dirty="0" err="1">
                <a:latin typeface="Arial" panose="020B0604020202020204" pitchFamily="34" charset="0"/>
                <a:cs typeface="Arial" panose="020B0604020202020204" pitchFamily="34" charset="0"/>
              </a:rPr>
              <a:t>mahiko.dzlm.de</a:t>
            </a:r>
            <a:r>
              <a:rPr lang="de-DE" sz="1000" dirty="0">
                <a:latin typeface="Arial" panose="020B0604020202020204" pitchFamily="34" charset="0"/>
                <a:cs typeface="Arial" panose="020B0604020202020204" pitchFamily="34" charset="0"/>
              </a:rPr>
              <a:t>/</a:t>
            </a:r>
            <a:r>
              <a:rPr lang="de-DE" sz="1000" dirty="0" err="1">
                <a:latin typeface="Arial" panose="020B0604020202020204" pitchFamily="34" charset="0"/>
                <a:cs typeface="Arial" panose="020B0604020202020204" pitchFamily="34" charset="0"/>
              </a:rPr>
              <a:t>node</a:t>
            </a:r>
            <a:r>
              <a:rPr lang="de-DE" sz="1000" dirty="0">
                <a:latin typeface="Arial" panose="020B0604020202020204" pitchFamily="34" charset="0"/>
                <a:cs typeface="Arial" panose="020B0604020202020204" pitchFamily="34" charset="0"/>
              </a:rPr>
              <a:t>/544)</a:t>
            </a:r>
          </a:p>
        </p:txBody>
      </p:sp>
    </p:spTree>
    <p:extLst>
      <p:ext uri="{BB962C8B-B14F-4D97-AF65-F5344CB8AC3E}">
        <p14:creationId xmlns:p14="http://schemas.microsoft.com/office/powerpoint/2010/main" val="2258290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EB6F-FF66-4E49-9C7D-69155DB14EFE}"/>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20" name="Textplatzhalter 11">
            <a:extLst>
              <a:ext uri="{FF2B5EF4-FFF2-40B4-BE49-F238E27FC236}">
                <a16:creationId xmlns:a16="http://schemas.microsoft.com/office/drawing/2014/main" id="{6C294C62-E0B7-534A-2B61-C8BF5DC24713}"/>
              </a:ext>
            </a:extLst>
          </p:cNvPr>
          <p:cNvSpPr>
            <a:spLocks noGrp="1"/>
          </p:cNvSpPr>
          <p:nvPr>
            <p:ph type="body" sz="quarter" idx="13"/>
          </p:nvPr>
        </p:nvSpPr>
        <p:spPr>
          <a:xfrm>
            <a:off x="1096265" y="1194029"/>
            <a:ext cx="7930806" cy="803805"/>
          </a:xfrm>
        </p:spPr>
        <p:txBody>
          <a:bodyPr/>
          <a:lstStyle/>
          <a:p>
            <a:r>
              <a:rPr lang="de-DE" dirty="0">
                <a:effectLst/>
              </a:rPr>
              <a:t>MINUS-DUO ÜBUNG 1: </a:t>
            </a:r>
            <a:br>
              <a:rPr lang="de-DE" dirty="0">
                <a:effectLst/>
              </a:rPr>
            </a:br>
            <a:r>
              <a:rPr lang="de-DE" dirty="0">
                <a:effectLst/>
              </a:rPr>
              <a:t>ALLTAGSBILDER IN ANDERE DARSTELLUNGSFORMEN ÜBERSETZEN</a:t>
            </a:r>
            <a:endParaRPr lang="de-DE" dirty="0"/>
          </a:p>
          <a:p>
            <a:endParaRPr lang="de-DE" sz="2000" dirty="0"/>
          </a:p>
        </p:txBody>
      </p:sp>
      <p:sp>
        <p:nvSpPr>
          <p:cNvPr id="5" name="Datumsplatzhalter 4">
            <a:extLst>
              <a:ext uri="{FF2B5EF4-FFF2-40B4-BE49-F238E27FC236}">
                <a16:creationId xmlns:a16="http://schemas.microsoft.com/office/drawing/2014/main" id="{B74B887D-9387-4EE3-9593-DA302B9005A5}"/>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C8DDD42-B498-42FC-A7BE-6CAD27735C4D}"/>
              </a:ext>
            </a:extLst>
          </p:cNvPr>
          <p:cNvSpPr>
            <a:spLocks noGrp="1"/>
          </p:cNvSpPr>
          <p:nvPr>
            <p:ph type="sldNum" sz="quarter" idx="12"/>
          </p:nvPr>
        </p:nvSpPr>
        <p:spPr/>
        <p:txBody>
          <a:bodyPr/>
          <a:lstStyle/>
          <a:p>
            <a:fld id="{C3752B7C-18A9-864D-BBCB-54A9F41B5594}" type="slidenum">
              <a:rPr lang="de-DE" smtClean="0"/>
              <a:pPr/>
              <a:t>47</a:t>
            </a:fld>
            <a:endParaRPr lang="de-DE" dirty="0"/>
          </a:p>
        </p:txBody>
      </p:sp>
      <p:pic>
        <p:nvPicPr>
          <p:cNvPr id="15" name="Grafik 14">
            <a:extLst>
              <a:ext uri="{FF2B5EF4-FFF2-40B4-BE49-F238E27FC236}">
                <a16:creationId xmlns:a16="http://schemas.microsoft.com/office/drawing/2014/main" id="{4CA469AF-B67E-06EA-C2D3-AFC8507E13B8}"/>
              </a:ext>
            </a:extLst>
          </p:cNvPr>
          <p:cNvPicPr>
            <a:picLocks noChangeAspect="1"/>
          </p:cNvPicPr>
          <p:nvPr/>
        </p:nvPicPr>
        <p:blipFill rotWithShape="1">
          <a:blip r:embed="rId4"/>
          <a:srcRect l="14365" t="64612" r="19119" b="3350"/>
          <a:stretch/>
        </p:blipFill>
        <p:spPr>
          <a:xfrm rot="5400000">
            <a:off x="2025493" y="3940115"/>
            <a:ext cx="1868721" cy="1764614"/>
          </a:xfrm>
          <a:prstGeom prst="rect">
            <a:avLst/>
          </a:prstGeom>
          <a:ln w="28575">
            <a:solidFill>
              <a:schemeClr val="tx1"/>
            </a:solidFill>
          </a:ln>
        </p:spPr>
      </p:pic>
      <p:pic>
        <p:nvPicPr>
          <p:cNvPr id="21" name="Grafik 20">
            <a:extLst>
              <a:ext uri="{FF2B5EF4-FFF2-40B4-BE49-F238E27FC236}">
                <a16:creationId xmlns:a16="http://schemas.microsoft.com/office/drawing/2014/main" id="{33128305-A668-95DB-A204-8EBB516403E9}"/>
              </a:ext>
            </a:extLst>
          </p:cNvPr>
          <p:cNvPicPr>
            <a:picLocks noChangeAspect="1"/>
          </p:cNvPicPr>
          <p:nvPr/>
        </p:nvPicPr>
        <p:blipFill>
          <a:blip r:embed="rId5"/>
          <a:stretch>
            <a:fillRect/>
          </a:stretch>
        </p:blipFill>
        <p:spPr>
          <a:xfrm>
            <a:off x="413539" y="4142525"/>
            <a:ext cx="1346200" cy="1511300"/>
          </a:xfrm>
          <a:prstGeom prst="rect">
            <a:avLst/>
          </a:prstGeom>
        </p:spPr>
      </p:pic>
      <p:pic>
        <p:nvPicPr>
          <p:cNvPr id="23" name="Grafik 22">
            <a:extLst>
              <a:ext uri="{FF2B5EF4-FFF2-40B4-BE49-F238E27FC236}">
                <a16:creationId xmlns:a16="http://schemas.microsoft.com/office/drawing/2014/main" id="{69BA000D-564E-7676-4F69-2226A6896194}"/>
              </a:ext>
            </a:extLst>
          </p:cNvPr>
          <p:cNvPicPr>
            <a:picLocks noChangeAspect="1"/>
          </p:cNvPicPr>
          <p:nvPr/>
        </p:nvPicPr>
        <p:blipFill>
          <a:blip r:embed="rId6"/>
          <a:stretch>
            <a:fillRect/>
          </a:stretch>
        </p:blipFill>
        <p:spPr>
          <a:xfrm>
            <a:off x="7567758" y="4302491"/>
            <a:ext cx="952500" cy="1320800"/>
          </a:xfrm>
          <a:prstGeom prst="rect">
            <a:avLst/>
          </a:prstGeom>
        </p:spPr>
      </p:pic>
      <p:sp>
        <p:nvSpPr>
          <p:cNvPr id="28" name="Abgerundete rechteckige Legende 27">
            <a:extLst>
              <a:ext uri="{FF2B5EF4-FFF2-40B4-BE49-F238E27FC236}">
                <a16:creationId xmlns:a16="http://schemas.microsoft.com/office/drawing/2014/main" id="{4BCD6295-7AF1-E7B4-4D1C-E3E6B6922CEA}"/>
              </a:ext>
            </a:extLst>
          </p:cNvPr>
          <p:cNvSpPr/>
          <p:nvPr/>
        </p:nvSpPr>
        <p:spPr>
          <a:xfrm>
            <a:off x="423166" y="2136386"/>
            <a:ext cx="1959945" cy="1046296"/>
          </a:xfrm>
          <a:prstGeom prst="wedgeRoundRectCallout">
            <a:avLst>
              <a:gd name="adj1" fmla="val -7124"/>
              <a:gd name="adj2" fmla="val 103746"/>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Finde eine passende Rechengeschichte zu dem Bild.</a:t>
            </a:r>
          </a:p>
        </p:txBody>
      </p:sp>
      <p:sp>
        <p:nvSpPr>
          <p:cNvPr id="29" name="Abgerundete rechteckige Legende 28">
            <a:extLst>
              <a:ext uri="{FF2B5EF4-FFF2-40B4-BE49-F238E27FC236}">
                <a16:creationId xmlns:a16="http://schemas.microsoft.com/office/drawing/2014/main" id="{E59D584C-4DCA-1B79-9472-6BF919234A50}"/>
              </a:ext>
            </a:extLst>
          </p:cNvPr>
          <p:cNvSpPr/>
          <p:nvPr/>
        </p:nvSpPr>
        <p:spPr>
          <a:xfrm>
            <a:off x="5937373" y="2140889"/>
            <a:ext cx="2258162" cy="1020742"/>
          </a:xfrm>
          <a:prstGeom prst="wedgeRoundRectCallout">
            <a:avLst>
              <a:gd name="adj1" fmla="val 30848"/>
              <a:gd name="adj2" fmla="val 92631"/>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Von meinen sechs Bonbons esse ich eins. Mir bleiben noch fünf Bonbons. </a:t>
            </a:r>
          </a:p>
        </p:txBody>
      </p:sp>
      <p:sp>
        <p:nvSpPr>
          <p:cNvPr id="33" name="Abgerundete rechteckige Legende 32">
            <a:extLst>
              <a:ext uri="{FF2B5EF4-FFF2-40B4-BE49-F238E27FC236}">
                <a16:creationId xmlns:a16="http://schemas.microsoft.com/office/drawing/2014/main" id="{69C03803-73EA-EFDC-2EFB-0FD2CA46BA01}"/>
              </a:ext>
            </a:extLst>
          </p:cNvPr>
          <p:cNvSpPr/>
          <p:nvPr/>
        </p:nvSpPr>
        <p:spPr>
          <a:xfrm>
            <a:off x="2617622" y="2136386"/>
            <a:ext cx="1764615" cy="1046296"/>
          </a:xfrm>
          <a:prstGeom prst="wedgeRoundRectCallout">
            <a:avLst>
              <a:gd name="adj1" fmla="val -54322"/>
              <a:gd name="adj2" fmla="val 96983"/>
              <a:gd name="adj3" fmla="val 16667"/>
            </a:avLst>
          </a:prstGeom>
          <a:solidFill>
            <a:schemeClr val="bg1"/>
          </a:solidFill>
          <a:ln w="28575">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Schreibe eine passende Rechenaufgabe auf.</a:t>
            </a:r>
          </a:p>
        </p:txBody>
      </p:sp>
      <p:pic>
        <p:nvPicPr>
          <p:cNvPr id="36" name="Grafik 35">
            <a:extLst>
              <a:ext uri="{FF2B5EF4-FFF2-40B4-BE49-F238E27FC236}">
                <a16:creationId xmlns:a16="http://schemas.microsoft.com/office/drawing/2014/main" id="{62D61422-80E8-B948-F05C-C6A61C74E77D}"/>
              </a:ext>
            </a:extLst>
          </p:cNvPr>
          <p:cNvPicPr>
            <a:picLocks noChangeAspect="1"/>
          </p:cNvPicPr>
          <p:nvPr/>
        </p:nvPicPr>
        <p:blipFill>
          <a:blip r:embed="rId7"/>
          <a:stretch>
            <a:fillRect/>
          </a:stretch>
        </p:blipFill>
        <p:spPr>
          <a:xfrm>
            <a:off x="5633244" y="3892224"/>
            <a:ext cx="1433210" cy="1910046"/>
          </a:xfrm>
          <a:prstGeom prst="rect">
            <a:avLst/>
          </a:prstGeom>
          <a:ln w="28575">
            <a:solidFill>
              <a:schemeClr val="tx1"/>
            </a:solidFill>
          </a:ln>
        </p:spPr>
      </p:pic>
      <p:pic>
        <p:nvPicPr>
          <p:cNvPr id="38" name="Grafik 37">
            <a:extLst>
              <a:ext uri="{FF2B5EF4-FFF2-40B4-BE49-F238E27FC236}">
                <a16:creationId xmlns:a16="http://schemas.microsoft.com/office/drawing/2014/main" id="{F096817A-3F7A-D385-71A9-1E277E1C0709}"/>
              </a:ext>
            </a:extLst>
          </p:cNvPr>
          <p:cNvPicPr>
            <a:picLocks noChangeAspect="1"/>
          </p:cNvPicPr>
          <p:nvPr/>
        </p:nvPicPr>
        <p:blipFill>
          <a:blip r:embed="rId8"/>
          <a:stretch>
            <a:fillRect/>
          </a:stretch>
        </p:blipFill>
        <p:spPr>
          <a:xfrm rot="19985972">
            <a:off x="6541681" y="4205483"/>
            <a:ext cx="1553201" cy="146576"/>
          </a:xfrm>
          <a:prstGeom prst="rect">
            <a:avLst/>
          </a:prstGeom>
        </p:spPr>
      </p:pic>
      <p:sp>
        <p:nvSpPr>
          <p:cNvPr id="3" name="Textfeld 2">
            <a:extLst>
              <a:ext uri="{FF2B5EF4-FFF2-40B4-BE49-F238E27FC236}">
                <a16:creationId xmlns:a16="http://schemas.microsoft.com/office/drawing/2014/main" id="{A5CE652C-5734-6376-E7D1-B676A9F22AB3}"/>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https://</a:t>
            </a:r>
            <a:r>
              <a:rPr lang="de-DE" sz="1200" dirty="0" err="1">
                <a:solidFill>
                  <a:schemeClr val="tx1"/>
                </a:solidFill>
                <a:latin typeface="Arial" panose="020B0604020202020204" pitchFamily="34" charset="0"/>
                <a:cs typeface="Arial" panose="020B0604020202020204" pitchFamily="34" charset="0"/>
              </a:rPr>
              <a:t>mahiko.dzlm.de</a:t>
            </a:r>
            <a:r>
              <a:rPr lang="de-DE" sz="1200" dirty="0">
                <a:solidFill>
                  <a:schemeClr val="tx1"/>
                </a:solidFill>
                <a:latin typeface="Arial" panose="020B0604020202020204" pitchFamily="34" charset="0"/>
                <a:cs typeface="Arial" panose="020B0604020202020204" pitchFamily="34" charset="0"/>
              </a:rPr>
              <a:t>/</a:t>
            </a:r>
            <a:r>
              <a:rPr lang="de-DE" sz="1200" dirty="0" err="1">
                <a:solidFill>
                  <a:schemeClr val="tx1"/>
                </a:solidFill>
                <a:latin typeface="Arial" panose="020B0604020202020204" pitchFamily="34" charset="0"/>
                <a:cs typeface="Arial" panose="020B0604020202020204" pitchFamily="34" charset="0"/>
              </a:rPr>
              <a:t>node</a:t>
            </a:r>
            <a:r>
              <a:rPr lang="de-DE" sz="1200" dirty="0">
                <a:solidFill>
                  <a:schemeClr val="tx1"/>
                </a:solidFill>
                <a:latin typeface="Arial" panose="020B0604020202020204" pitchFamily="34" charset="0"/>
                <a:cs typeface="Arial" panose="020B0604020202020204" pitchFamily="34" charset="0"/>
              </a:rPr>
              <a:t>/103</a:t>
            </a:r>
            <a:r>
              <a:rPr lang="de-DE" sz="1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872943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BE0AB2E7-A46A-97F9-F832-6816E0A49D5B}"/>
              </a:ext>
            </a:extLst>
          </p:cNvPr>
          <p:cNvPicPr>
            <a:picLocks noChangeAspect="1"/>
          </p:cNvPicPr>
          <p:nvPr/>
        </p:nvPicPr>
        <p:blipFill>
          <a:blip r:embed="rId3"/>
          <a:stretch>
            <a:fillRect/>
          </a:stretch>
        </p:blipFill>
        <p:spPr>
          <a:xfrm>
            <a:off x="2673973" y="3440696"/>
            <a:ext cx="5841377" cy="2067566"/>
          </a:xfrm>
          <a:prstGeom prst="rect">
            <a:avLst/>
          </a:prstGeom>
        </p:spPr>
      </p:pic>
      <p:sp>
        <p:nvSpPr>
          <p:cNvPr id="6" name="Titel 5">
            <a:extLst>
              <a:ext uri="{FF2B5EF4-FFF2-40B4-BE49-F238E27FC236}">
                <a16:creationId xmlns:a16="http://schemas.microsoft.com/office/drawing/2014/main" id="{A617A6E8-7E48-5C47-BA02-A5D4FBA16545}"/>
              </a:ext>
            </a:extLst>
          </p:cNvPr>
          <p:cNvSpPr>
            <a:spLocks noGrp="1"/>
          </p:cNvSpPr>
          <p:nvPr>
            <p:ph type="title"/>
          </p:nvPr>
        </p:nvSpPr>
        <p:spPr/>
        <p:txBody>
          <a:bodyPr>
            <a:normAutofit/>
          </a:bodyPr>
          <a:lstStyle/>
          <a:p>
            <a:r>
              <a:rPr lang="de-DE" dirty="0"/>
              <a:t>Darstellungen vernetzen</a:t>
            </a:r>
          </a:p>
        </p:txBody>
      </p:sp>
      <p:sp>
        <p:nvSpPr>
          <p:cNvPr id="11" name="Textplatzhalter 10">
            <a:extLst>
              <a:ext uri="{FF2B5EF4-FFF2-40B4-BE49-F238E27FC236}">
                <a16:creationId xmlns:a16="http://schemas.microsoft.com/office/drawing/2014/main" id="{1634A7B1-1484-2D46-942C-23CD52C1065B}"/>
              </a:ext>
            </a:extLst>
          </p:cNvPr>
          <p:cNvSpPr>
            <a:spLocks noGrp="1"/>
          </p:cNvSpPr>
          <p:nvPr>
            <p:ph type="body" sz="quarter" idx="14"/>
          </p:nvPr>
        </p:nvSpPr>
        <p:spPr>
          <a:xfrm>
            <a:off x="1763315" y="1585624"/>
            <a:ext cx="6883380" cy="1664204"/>
          </a:xfrm>
        </p:spPr>
        <p:txBody>
          <a:bodyPr>
            <a:normAutofit/>
          </a:bodyPr>
          <a:lstStyle/>
          <a:p>
            <a:pPr>
              <a:lnSpc>
                <a:spcPct val="114000"/>
              </a:lnSpc>
            </a:pPr>
            <a:r>
              <a:rPr lang="de-DE" sz="1600" dirty="0"/>
              <a:t>Sichten Sie die Übung 1 und das zugehörige Material der Übungsreihe „Minus-Duos“. Führen Sie die Übung exemplarisch durch.</a:t>
            </a:r>
            <a:endParaRPr lang="de-DE" sz="1500" dirty="0"/>
          </a:p>
          <a:p>
            <a:pPr marL="285750" indent="-285750">
              <a:lnSpc>
                <a:spcPct val="114000"/>
              </a:lnSpc>
              <a:buFont typeface="Arial" panose="020B0604020202020204" pitchFamily="34" charset="0"/>
              <a:buChar char="•"/>
            </a:pPr>
            <a:r>
              <a:rPr lang="de-DE" sz="1500" dirty="0"/>
              <a:t>Inwieweit wird die Darstellungsvernetzung gefördert?</a:t>
            </a:r>
          </a:p>
          <a:p>
            <a:pPr marL="285750" indent="-285750">
              <a:lnSpc>
                <a:spcPct val="120000"/>
              </a:lnSpc>
              <a:spcBef>
                <a:spcPts val="0"/>
              </a:spcBef>
              <a:buFont typeface="Arial" panose="020B0604020202020204" pitchFamily="34" charset="0"/>
              <a:buChar char="•"/>
            </a:pPr>
            <a:r>
              <a:rPr lang="de-DE" sz="1500" dirty="0"/>
              <a:t>Welche Schwierigkeiten („typische“ Fehler) könnten bei Ihren Kindern auftreten und wie könnten Sie diesen begegnen?</a:t>
            </a:r>
            <a:endParaRPr lang="de-DE" sz="1600" dirty="0"/>
          </a:p>
          <a:p>
            <a:pPr marL="171450" indent="-171450">
              <a:lnSpc>
                <a:spcPct val="120000"/>
              </a:lnSpc>
              <a:spcBef>
                <a:spcPts val="0"/>
              </a:spcBef>
              <a:buFont typeface="Arial" panose="020B0604020202020204" pitchFamily="34" charset="0"/>
              <a:buChar char="•"/>
            </a:pPr>
            <a:endParaRPr lang="de-DE" sz="1500" dirty="0"/>
          </a:p>
          <a:p>
            <a:pPr marL="342900" indent="-342900">
              <a:lnSpc>
                <a:spcPct val="114000"/>
              </a:lnSpc>
              <a:buFont typeface="+mj-lt"/>
              <a:buAutoNum type="arabicPeriod"/>
            </a:pPr>
            <a:endParaRPr lang="de-DE" sz="1500" dirty="0"/>
          </a:p>
          <a:p>
            <a:pPr marL="342900" indent="-342900">
              <a:lnSpc>
                <a:spcPct val="114000"/>
              </a:lnSpc>
              <a:buFont typeface="+mj-lt"/>
              <a:buAutoNum type="arabicPeriod"/>
            </a:pPr>
            <a:endParaRPr lang="de-DE" sz="1100" dirty="0"/>
          </a:p>
          <a:p>
            <a:pPr marL="342900" indent="-342900">
              <a:lnSpc>
                <a:spcPct val="114000"/>
              </a:lnSpc>
              <a:buFont typeface="+mj-lt"/>
              <a:buAutoNum type="arabicPeriod"/>
            </a:pPr>
            <a:endParaRPr lang="de-DE" sz="1400" dirty="0"/>
          </a:p>
          <a:p>
            <a:pPr marL="342900" indent="-342900">
              <a:lnSpc>
                <a:spcPct val="114000"/>
              </a:lnSpc>
              <a:buFont typeface="+mj-lt"/>
              <a:buAutoNum type="arabicPeriod"/>
            </a:pPr>
            <a:endParaRPr lang="de-DE" sz="1300" dirty="0">
              <a:sym typeface="Wingdings" pitchFamily="2" charset="2"/>
            </a:endParaRPr>
          </a:p>
          <a:p>
            <a:pPr marL="342900" indent="-342900">
              <a:lnSpc>
                <a:spcPct val="114000"/>
              </a:lnSpc>
              <a:buFont typeface="+mj-lt"/>
              <a:buAutoNum type="arabicPeriod"/>
            </a:pPr>
            <a:endParaRPr lang="de-DE" sz="1600" dirty="0"/>
          </a:p>
          <a:p>
            <a:pPr marL="342900" indent="-342900">
              <a:lnSpc>
                <a:spcPct val="114000"/>
              </a:lnSpc>
              <a:buFont typeface="+mj-lt"/>
              <a:buAutoNum type="arabicPeriod"/>
            </a:pPr>
            <a:endParaRPr lang="de-DE" sz="1600" dirty="0"/>
          </a:p>
          <a:p>
            <a:pPr marL="457200" indent="-457200">
              <a:lnSpc>
                <a:spcPct val="114000"/>
              </a:lnSpc>
              <a:buFont typeface="Arial" panose="020B0604020202020204" pitchFamily="34" charset="0"/>
              <a:buAutoNum type="arabicPeriod"/>
            </a:pPr>
            <a:endParaRPr lang="de-DE" sz="1600" dirty="0"/>
          </a:p>
          <a:p>
            <a:pPr>
              <a:lnSpc>
                <a:spcPct val="114000"/>
              </a:lnSpc>
            </a:pPr>
            <a:endParaRPr lang="de-DE" sz="2000" dirty="0"/>
          </a:p>
          <a:p>
            <a:pPr marL="457200" indent="-457200">
              <a:lnSpc>
                <a:spcPct val="114000"/>
              </a:lnSpc>
              <a:buAutoNum type="arabicPeriod"/>
            </a:pPr>
            <a:endParaRPr lang="de-DE" sz="2000" dirty="0"/>
          </a:p>
          <a:p>
            <a:pPr>
              <a:lnSpc>
                <a:spcPct val="114000"/>
              </a:lnSpc>
            </a:pPr>
            <a:endParaRPr lang="de-DE" sz="2000" dirty="0"/>
          </a:p>
          <a:p>
            <a:pPr>
              <a:lnSpc>
                <a:spcPct val="114000"/>
              </a:lnSpc>
            </a:pPr>
            <a:endParaRPr lang="de-DE" sz="2000" b="1" dirty="0">
              <a:latin typeface="Grundschrift" panose="03010100010101010101" pitchFamily="66" charset="0"/>
            </a:endParaRPr>
          </a:p>
          <a:p>
            <a:pPr>
              <a:lnSpc>
                <a:spcPct val="114000"/>
              </a:lnSpc>
            </a:pPr>
            <a:endParaRPr lang="de-DE" sz="2000" dirty="0"/>
          </a:p>
          <a:p>
            <a:endParaRPr lang="de-DE" dirty="0"/>
          </a:p>
        </p:txBody>
      </p:sp>
      <p:sp>
        <p:nvSpPr>
          <p:cNvPr id="4" name="Datumsplatzhalter 3">
            <a:extLst>
              <a:ext uri="{FF2B5EF4-FFF2-40B4-BE49-F238E27FC236}">
                <a16:creationId xmlns:a16="http://schemas.microsoft.com/office/drawing/2014/main" id="{5FF53A87-A11D-8C44-AE19-50A5D92F7FF5}"/>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B068448B-1F9F-AF4E-A0E4-B698672595C9}"/>
              </a:ext>
            </a:extLst>
          </p:cNvPr>
          <p:cNvSpPr>
            <a:spLocks noGrp="1"/>
          </p:cNvSpPr>
          <p:nvPr>
            <p:ph type="sldNum" sz="quarter" idx="12"/>
          </p:nvPr>
        </p:nvSpPr>
        <p:spPr/>
        <p:txBody>
          <a:bodyPr/>
          <a:lstStyle/>
          <a:p>
            <a:fld id="{C3752B7C-18A9-864D-BBCB-54A9F41B5594}" type="slidenum">
              <a:rPr lang="de-DE" smtClean="0"/>
              <a:pPr/>
              <a:t>48</a:t>
            </a:fld>
            <a:endParaRPr lang="de-DE" dirty="0"/>
          </a:p>
        </p:txBody>
      </p:sp>
      <p:pic>
        <p:nvPicPr>
          <p:cNvPr id="12" name="Grafik 11">
            <a:extLst>
              <a:ext uri="{FF2B5EF4-FFF2-40B4-BE49-F238E27FC236}">
                <a16:creationId xmlns:a16="http://schemas.microsoft.com/office/drawing/2014/main" id="{C5A7F445-39B6-A3FE-5D30-FE4E7CC3D401}"/>
              </a:ext>
            </a:extLst>
          </p:cNvPr>
          <p:cNvPicPr>
            <a:picLocks noChangeAspect="1"/>
          </p:cNvPicPr>
          <p:nvPr/>
        </p:nvPicPr>
        <p:blipFill>
          <a:blip r:embed="rId4"/>
          <a:stretch>
            <a:fillRect/>
          </a:stretch>
        </p:blipFill>
        <p:spPr>
          <a:xfrm>
            <a:off x="378908" y="3249828"/>
            <a:ext cx="2045347" cy="2856582"/>
          </a:xfrm>
          <a:prstGeom prst="rect">
            <a:avLst/>
          </a:prstGeom>
        </p:spPr>
      </p:pic>
      <p:sp>
        <p:nvSpPr>
          <p:cNvPr id="2" name="Textfeld 1">
            <a:extLst>
              <a:ext uri="{FF2B5EF4-FFF2-40B4-BE49-F238E27FC236}">
                <a16:creationId xmlns:a16="http://schemas.microsoft.com/office/drawing/2014/main" id="{A06969AC-CFA0-4676-E0F4-6D25280B2CD1}"/>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a:t>
            </a:r>
            <a:r>
              <a:rPr lang="de-DE" sz="1200" dirty="0">
                <a:solidFill>
                  <a:schemeClr val="tx1"/>
                </a:solidFill>
                <a:latin typeface="Arial" panose="020B0604020202020204" pitchFamily="34" charset="0"/>
                <a:cs typeface="Arial" panose="020B0604020202020204" pitchFamily="34" charset="0"/>
              </a:rPr>
              <a:t>https://</a:t>
            </a:r>
            <a:r>
              <a:rPr lang="de-DE" sz="1200" dirty="0" err="1">
                <a:solidFill>
                  <a:schemeClr val="tx1"/>
                </a:solidFill>
                <a:latin typeface="Arial" panose="020B0604020202020204" pitchFamily="34" charset="0"/>
                <a:cs typeface="Arial" panose="020B0604020202020204" pitchFamily="34" charset="0"/>
              </a:rPr>
              <a:t>mahiko.dzlm.de</a:t>
            </a:r>
            <a:r>
              <a:rPr lang="de-DE" sz="1200" dirty="0">
                <a:solidFill>
                  <a:schemeClr val="tx1"/>
                </a:solidFill>
                <a:latin typeface="Arial" panose="020B0604020202020204" pitchFamily="34" charset="0"/>
                <a:cs typeface="Arial" panose="020B0604020202020204" pitchFamily="34" charset="0"/>
              </a:rPr>
              <a:t>/</a:t>
            </a:r>
            <a:r>
              <a:rPr lang="de-DE" sz="1200" dirty="0" err="1">
                <a:solidFill>
                  <a:schemeClr val="tx1"/>
                </a:solidFill>
                <a:latin typeface="Arial" panose="020B0604020202020204" pitchFamily="34" charset="0"/>
                <a:cs typeface="Arial" panose="020B0604020202020204" pitchFamily="34" charset="0"/>
              </a:rPr>
              <a:t>node</a:t>
            </a:r>
            <a:r>
              <a:rPr lang="de-DE" sz="1200" dirty="0">
                <a:solidFill>
                  <a:schemeClr val="tx1"/>
                </a:solidFill>
                <a:latin typeface="Arial" panose="020B0604020202020204" pitchFamily="34" charset="0"/>
                <a:cs typeface="Arial" panose="020B0604020202020204" pitchFamily="34" charset="0"/>
              </a:rPr>
              <a:t>/103</a:t>
            </a:r>
            <a:r>
              <a:rPr lang="de-DE" sz="1200" dirty="0">
                <a:latin typeface="Arial" panose="020B0604020202020204" pitchFamily="34" charset="0"/>
                <a:cs typeface="Arial" panose="020B0604020202020204" pitchFamily="34" charset="0"/>
              </a:rPr>
              <a:t>)</a:t>
            </a:r>
          </a:p>
        </p:txBody>
      </p:sp>
      <p:pic>
        <p:nvPicPr>
          <p:cNvPr id="7" name="Grafik 6">
            <a:extLst>
              <a:ext uri="{FF2B5EF4-FFF2-40B4-BE49-F238E27FC236}">
                <a16:creationId xmlns:a16="http://schemas.microsoft.com/office/drawing/2014/main" id="{6F328349-8378-5FD6-3332-49BE95F658D4}"/>
              </a:ext>
            </a:extLst>
          </p:cNvPr>
          <p:cNvPicPr>
            <a:picLocks noChangeAspect="1"/>
          </p:cNvPicPr>
          <p:nvPr/>
        </p:nvPicPr>
        <p:blipFill>
          <a:blip r:embed="rId5"/>
          <a:stretch>
            <a:fillRect/>
          </a:stretch>
        </p:blipFill>
        <p:spPr>
          <a:xfrm>
            <a:off x="2791973" y="5508262"/>
            <a:ext cx="1780027" cy="353698"/>
          </a:xfrm>
          <a:prstGeom prst="rect">
            <a:avLst/>
          </a:prstGeom>
        </p:spPr>
      </p:pic>
      <p:pic>
        <p:nvPicPr>
          <p:cNvPr id="8" name="Grafik 7">
            <a:extLst>
              <a:ext uri="{FF2B5EF4-FFF2-40B4-BE49-F238E27FC236}">
                <a16:creationId xmlns:a16="http://schemas.microsoft.com/office/drawing/2014/main" id="{6993F753-112A-015C-31E1-DDF33A4C628D}"/>
              </a:ext>
            </a:extLst>
          </p:cNvPr>
          <p:cNvPicPr>
            <a:picLocks noChangeAspect="1"/>
          </p:cNvPicPr>
          <p:nvPr/>
        </p:nvPicPr>
        <p:blipFill>
          <a:blip r:embed="rId5"/>
          <a:stretch>
            <a:fillRect/>
          </a:stretch>
        </p:blipFill>
        <p:spPr>
          <a:xfrm>
            <a:off x="4763648" y="5502851"/>
            <a:ext cx="1780027" cy="353698"/>
          </a:xfrm>
          <a:prstGeom prst="rect">
            <a:avLst/>
          </a:prstGeom>
        </p:spPr>
      </p:pic>
      <p:pic>
        <p:nvPicPr>
          <p:cNvPr id="9" name="Grafik 8">
            <a:extLst>
              <a:ext uri="{FF2B5EF4-FFF2-40B4-BE49-F238E27FC236}">
                <a16:creationId xmlns:a16="http://schemas.microsoft.com/office/drawing/2014/main" id="{5B14C19E-3759-24EA-ECCD-7D3091A3661D}"/>
              </a:ext>
            </a:extLst>
          </p:cNvPr>
          <p:cNvPicPr>
            <a:picLocks noChangeAspect="1"/>
          </p:cNvPicPr>
          <p:nvPr/>
        </p:nvPicPr>
        <p:blipFill>
          <a:blip r:embed="rId5"/>
          <a:stretch>
            <a:fillRect/>
          </a:stretch>
        </p:blipFill>
        <p:spPr>
          <a:xfrm>
            <a:off x="6735323" y="5502851"/>
            <a:ext cx="1780027" cy="353698"/>
          </a:xfrm>
          <a:prstGeom prst="rect">
            <a:avLst/>
          </a:prstGeom>
        </p:spPr>
      </p:pic>
      <p:pic>
        <p:nvPicPr>
          <p:cNvPr id="13" name="Grafik 12">
            <a:extLst>
              <a:ext uri="{FF2B5EF4-FFF2-40B4-BE49-F238E27FC236}">
                <a16:creationId xmlns:a16="http://schemas.microsoft.com/office/drawing/2014/main" id="{D5FA09CD-CBC2-EC56-D217-17DCD4234000}"/>
              </a:ext>
            </a:extLst>
          </p:cNvPr>
          <p:cNvPicPr>
            <a:picLocks noChangeAspect="1"/>
          </p:cNvPicPr>
          <p:nvPr/>
        </p:nvPicPr>
        <p:blipFill>
          <a:blip r:embed="rId6"/>
          <a:stretch>
            <a:fillRect/>
          </a:stretch>
        </p:blipFill>
        <p:spPr>
          <a:xfrm flipH="1">
            <a:off x="2819881" y="5531631"/>
            <a:ext cx="145308" cy="138600"/>
          </a:xfrm>
          <a:prstGeom prst="rect">
            <a:avLst/>
          </a:prstGeom>
        </p:spPr>
      </p:pic>
      <p:pic>
        <p:nvPicPr>
          <p:cNvPr id="14" name="Grafik 13">
            <a:extLst>
              <a:ext uri="{FF2B5EF4-FFF2-40B4-BE49-F238E27FC236}">
                <a16:creationId xmlns:a16="http://schemas.microsoft.com/office/drawing/2014/main" id="{8ED7D9BC-104C-417A-0228-9D57E5A8CA7E}"/>
              </a:ext>
            </a:extLst>
          </p:cNvPr>
          <p:cNvPicPr>
            <a:picLocks noChangeAspect="1"/>
          </p:cNvPicPr>
          <p:nvPr/>
        </p:nvPicPr>
        <p:blipFill>
          <a:blip r:embed="rId6"/>
          <a:stretch>
            <a:fillRect/>
          </a:stretch>
        </p:blipFill>
        <p:spPr>
          <a:xfrm flipH="1">
            <a:off x="2995830" y="5531631"/>
            <a:ext cx="145308" cy="138600"/>
          </a:xfrm>
          <a:prstGeom prst="rect">
            <a:avLst/>
          </a:prstGeom>
        </p:spPr>
      </p:pic>
      <p:pic>
        <p:nvPicPr>
          <p:cNvPr id="16" name="Grafik 15">
            <a:extLst>
              <a:ext uri="{FF2B5EF4-FFF2-40B4-BE49-F238E27FC236}">
                <a16:creationId xmlns:a16="http://schemas.microsoft.com/office/drawing/2014/main" id="{542B9314-FD52-A2DF-CE53-CF6E093E95E1}"/>
              </a:ext>
            </a:extLst>
          </p:cNvPr>
          <p:cNvPicPr>
            <a:picLocks noChangeAspect="1"/>
          </p:cNvPicPr>
          <p:nvPr/>
        </p:nvPicPr>
        <p:blipFill>
          <a:blip r:embed="rId6"/>
          <a:stretch>
            <a:fillRect/>
          </a:stretch>
        </p:blipFill>
        <p:spPr>
          <a:xfrm flipH="1">
            <a:off x="3168350" y="5533195"/>
            <a:ext cx="145308" cy="138600"/>
          </a:xfrm>
          <a:prstGeom prst="rect">
            <a:avLst/>
          </a:prstGeom>
        </p:spPr>
      </p:pic>
      <p:pic>
        <p:nvPicPr>
          <p:cNvPr id="18" name="Grafik 17">
            <a:extLst>
              <a:ext uri="{FF2B5EF4-FFF2-40B4-BE49-F238E27FC236}">
                <a16:creationId xmlns:a16="http://schemas.microsoft.com/office/drawing/2014/main" id="{0068F852-939E-1B9F-AAE9-3160B37852ED}"/>
              </a:ext>
            </a:extLst>
          </p:cNvPr>
          <p:cNvPicPr>
            <a:picLocks noChangeAspect="1"/>
          </p:cNvPicPr>
          <p:nvPr/>
        </p:nvPicPr>
        <p:blipFill>
          <a:blip r:embed="rId6"/>
          <a:stretch>
            <a:fillRect/>
          </a:stretch>
        </p:blipFill>
        <p:spPr>
          <a:xfrm flipH="1">
            <a:off x="3339620" y="5534823"/>
            <a:ext cx="145308" cy="138600"/>
          </a:xfrm>
          <a:prstGeom prst="rect">
            <a:avLst/>
          </a:prstGeom>
        </p:spPr>
      </p:pic>
      <p:pic>
        <p:nvPicPr>
          <p:cNvPr id="19" name="Grafik 18">
            <a:extLst>
              <a:ext uri="{FF2B5EF4-FFF2-40B4-BE49-F238E27FC236}">
                <a16:creationId xmlns:a16="http://schemas.microsoft.com/office/drawing/2014/main" id="{B794ED7A-44D6-27DE-E4FF-8CF5324E640C}"/>
              </a:ext>
            </a:extLst>
          </p:cNvPr>
          <p:cNvPicPr>
            <a:picLocks noChangeAspect="1"/>
          </p:cNvPicPr>
          <p:nvPr/>
        </p:nvPicPr>
        <p:blipFill>
          <a:blip r:embed="rId6"/>
          <a:stretch>
            <a:fillRect/>
          </a:stretch>
        </p:blipFill>
        <p:spPr>
          <a:xfrm flipH="1">
            <a:off x="3505306" y="5535606"/>
            <a:ext cx="145308" cy="138600"/>
          </a:xfrm>
          <a:prstGeom prst="rect">
            <a:avLst/>
          </a:prstGeom>
        </p:spPr>
      </p:pic>
      <p:pic>
        <p:nvPicPr>
          <p:cNvPr id="20" name="Grafik 19">
            <a:extLst>
              <a:ext uri="{FF2B5EF4-FFF2-40B4-BE49-F238E27FC236}">
                <a16:creationId xmlns:a16="http://schemas.microsoft.com/office/drawing/2014/main" id="{21F896AB-AD08-54F1-E946-161BCFE2A461}"/>
              </a:ext>
            </a:extLst>
          </p:cNvPr>
          <p:cNvPicPr>
            <a:picLocks noChangeAspect="1"/>
          </p:cNvPicPr>
          <p:nvPr/>
        </p:nvPicPr>
        <p:blipFill>
          <a:blip r:embed="rId6"/>
          <a:stretch>
            <a:fillRect/>
          </a:stretch>
        </p:blipFill>
        <p:spPr>
          <a:xfrm flipH="1">
            <a:off x="3721802" y="5535606"/>
            <a:ext cx="145308" cy="138600"/>
          </a:xfrm>
          <a:prstGeom prst="rect">
            <a:avLst/>
          </a:prstGeom>
        </p:spPr>
      </p:pic>
      <p:sp>
        <p:nvSpPr>
          <p:cNvPr id="21" name="Rechteck 20">
            <a:extLst>
              <a:ext uri="{FF2B5EF4-FFF2-40B4-BE49-F238E27FC236}">
                <a16:creationId xmlns:a16="http://schemas.microsoft.com/office/drawing/2014/main" id="{DA538C4F-F247-25D9-795D-D95EBB7726B3}"/>
              </a:ext>
            </a:extLst>
          </p:cNvPr>
          <p:cNvSpPr/>
          <p:nvPr/>
        </p:nvSpPr>
        <p:spPr>
          <a:xfrm flipV="1">
            <a:off x="3690439" y="5516156"/>
            <a:ext cx="189284" cy="164170"/>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3" name="Grafik 22">
            <a:extLst>
              <a:ext uri="{FF2B5EF4-FFF2-40B4-BE49-F238E27FC236}">
                <a16:creationId xmlns:a16="http://schemas.microsoft.com/office/drawing/2014/main" id="{1F9BA64C-B4CB-93E8-561B-9895B3CA1B3E}"/>
              </a:ext>
            </a:extLst>
          </p:cNvPr>
          <p:cNvPicPr>
            <a:picLocks noChangeAspect="1"/>
          </p:cNvPicPr>
          <p:nvPr/>
        </p:nvPicPr>
        <p:blipFill>
          <a:blip r:embed="rId6"/>
          <a:stretch>
            <a:fillRect/>
          </a:stretch>
        </p:blipFill>
        <p:spPr>
          <a:xfrm flipH="1">
            <a:off x="4792806" y="5528275"/>
            <a:ext cx="145308" cy="138600"/>
          </a:xfrm>
          <a:prstGeom prst="rect">
            <a:avLst/>
          </a:prstGeom>
        </p:spPr>
      </p:pic>
      <p:pic>
        <p:nvPicPr>
          <p:cNvPr id="24" name="Grafik 23">
            <a:extLst>
              <a:ext uri="{FF2B5EF4-FFF2-40B4-BE49-F238E27FC236}">
                <a16:creationId xmlns:a16="http://schemas.microsoft.com/office/drawing/2014/main" id="{5860AA90-2440-3879-7F15-AA2D5D8E025C}"/>
              </a:ext>
            </a:extLst>
          </p:cNvPr>
          <p:cNvPicPr>
            <a:picLocks noChangeAspect="1"/>
          </p:cNvPicPr>
          <p:nvPr/>
        </p:nvPicPr>
        <p:blipFill>
          <a:blip r:embed="rId6"/>
          <a:stretch>
            <a:fillRect/>
          </a:stretch>
        </p:blipFill>
        <p:spPr>
          <a:xfrm flipH="1">
            <a:off x="4968755" y="5528275"/>
            <a:ext cx="145308" cy="138600"/>
          </a:xfrm>
          <a:prstGeom prst="rect">
            <a:avLst/>
          </a:prstGeom>
        </p:spPr>
      </p:pic>
      <p:pic>
        <p:nvPicPr>
          <p:cNvPr id="25" name="Grafik 24">
            <a:extLst>
              <a:ext uri="{FF2B5EF4-FFF2-40B4-BE49-F238E27FC236}">
                <a16:creationId xmlns:a16="http://schemas.microsoft.com/office/drawing/2014/main" id="{ACB87171-C402-85EF-4149-A4E7D7A70169}"/>
              </a:ext>
            </a:extLst>
          </p:cNvPr>
          <p:cNvPicPr>
            <a:picLocks noChangeAspect="1"/>
          </p:cNvPicPr>
          <p:nvPr/>
        </p:nvPicPr>
        <p:blipFill>
          <a:blip r:embed="rId6"/>
          <a:stretch>
            <a:fillRect/>
          </a:stretch>
        </p:blipFill>
        <p:spPr>
          <a:xfrm flipH="1">
            <a:off x="5141275" y="5529839"/>
            <a:ext cx="145308" cy="138600"/>
          </a:xfrm>
          <a:prstGeom prst="rect">
            <a:avLst/>
          </a:prstGeom>
        </p:spPr>
      </p:pic>
      <p:pic>
        <p:nvPicPr>
          <p:cNvPr id="26" name="Grafik 25">
            <a:extLst>
              <a:ext uri="{FF2B5EF4-FFF2-40B4-BE49-F238E27FC236}">
                <a16:creationId xmlns:a16="http://schemas.microsoft.com/office/drawing/2014/main" id="{AD323065-95AB-B14A-B219-AA64F870593C}"/>
              </a:ext>
            </a:extLst>
          </p:cNvPr>
          <p:cNvPicPr>
            <a:picLocks noChangeAspect="1"/>
          </p:cNvPicPr>
          <p:nvPr/>
        </p:nvPicPr>
        <p:blipFill>
          <a:blip r:embed="rId6"/>
          <a:stretch>
            <a:fillRect/>
          </a:stretch>
        </p:blipFill>
        <p:spPr>
          <a:xfrm flipH="1">
            <a:off x="5312545" y="5526729"/>
            <a:ext cx="145308" cy="138600"/>
          </a:xfrm>
          <a:prstGeom prst="rect">
            <a:avLst/>
          </a:prstGeom>
        </p:spPr>
      </p:pic>
      <p:pic>
        <p:nvPicPr>
          <p:cNvPr id="27" name="Grafik 26">
            <a:extLst>
              <a:ext uri="{FF2B5EF4-FFF2-40B4-BE49-F238E27FC236}">
                <a16:creationId xmlns:a16="http://schemas.microsoft.com/office/drawing/2014/main" id="{CC44AD36-5FD9-AB58-0FE8-B860D786490F}"/>
              </a:ext>
            </a:extLst>
          </p:cNvPr>
          <p:cNvPicPr>
            <a:picLocks noChangeAspect="1"/>
          </p:cNvPicPr>
          <p:nvPr/>
        </p:nvPicPr>
        <p:blipFill>
          <a:blip r:embed="rId6"/>
          <a:stretch>
            <a:fillRect/>
          </a:stretch>
        </p:blipFill>
        <p:spPr>
          <a:xfrm flipH="1">
            <a:off x="5478231" y="5532250"/>
            <a:ext cx="145308" cy="138600"/>
          </a:xfrm>
          <a:prstGeom prst="rect">
            <a:avLst/>
          </a:prstGeom>
        </p:spPr>
      </p:pic>
      <p:pic>
        <p:nvPicPr>
          <p:cNvPr id="29" name="Grafik 28">
            <a:extLst>
              <a:ext uri="{FF2B5EF4-FFF2-40B4-BE49-F238E27FC236}">
                <a16:creationId xmlns:a16="http://schemas.microsoft.com/office/drawing/2014/main" id="{F067CBFB-E542-F1AE-4324-E48E322C7BC3}"/>
              </a:ext>
            </a:extLst>
          </p:cNvPr>
          <p:cNvPicPr>
            <a:picLocks noChangeAspect="1"/>
          </p:cNvPicPr>
          <p:nvPr/>
        </p:nvPicPr>
        <p:blipFill>
          <a:blip r:embed="rId6"/>
          <a:stretch>
            <a:fillRect/>
          </a:stretch>
        </p:blipFill>
        <p:spPr>
          <a:xfrm flipH="1">
            <a:off x="5686982" y="5523537"/>
            <a:ext cx="145308" cy="138600"/>
          </a:xfrm>
          <a:prstGeom prst="rect">
            <a:avLst/>
          </a:prstGeom>
        </p:spPr>
      </p:pic>
      <p:pic>
        <p:nvPicPr>
          <p:cNvPr id="30" name="Grafik 29">
            <a:extLst>
              <a:ext uri="{FF2B5EF4-FFF2-40B4-BE49-F238E27FC236}">
                <a16:creationId xmlns:a16="http://schemas.microsoft.com/office/drawing/2014/main" id="{922C7BFC-4293-3B22-56FB-E2D93B597DE8}"/>
              </a:ext>
            </a:extLst>
          </p:cNvPr>
          <p:cNvPicPr>
            <a:picLocks noChangeAspect="1"/>
          </p:cNvPicPr>
          <p:nvPr/>
        </p:nvPicPr>
        <p:blipFill>
          <a:blip r:embed="rId6"/>
          <a:stretch>
            <a:fillRect/>
          </a:stretch>
        </p:blipFill>
        <p:spPr>
          <a:xfrm flipH="1">
            <a:off x="5862931" y="5523537"/>
            <a:ext cx="145308" cy="138600"/>
          </a:xfrm>
          <a:prstGeom prst="rect">
            <a:avLst/>
          </a:prstGeom>
        </p:spPr>
      </p:pic>
      <p:pic>
        <p:nvPicPr>
          <p:cNvPr id="31" name="Grafik 30">
            <a:extLst>
              <a:ext uri="{FF2B5EF4-FFF2-40B4-BE49-F238E27FC236}">
                <a16:creationId xmlns:a16="http://schemas.microsoft.com/office/drawing/2014/main" id="{69CF377E-798B-7EE3-E723-CA30B3381DF3}"/>
              </a:ext>
            </a:extLst>
          </p:cNvPr>
          <p:cNvPicPr>
            <a:picLocks noChangeAspect="1"/>
          </p:cNvPicPr>
          <p:nvPr/>
        </p:nvPicPr>
        <p:blipFill>
          <a:blip r:embed="rId6"/>
          <a:stretch>
            <a:fillRect/>
          </a:stretch>
        </p:blipFill>
        <p:spPr>
          <a:xfrm flipH="1">
            <a:off x="6035451" y="5525101"/>
            <a:ext cx="145308" cy="138600"/>
          </a:xfrm>
          <a:prstGeom prst="rect">
            <a:avLst/>
          </a:prstGeom>
        </p:spPr>
      </p:pic>
      <p:pic>
        <p:nvPicPr>
          <p:cNvPr id="32" name="Grafik 31">
            <a:extLst>
              <a:ext uri="{FF2B5EF4-FFF2-40B4-BE49-F238E27FC236}">
                <a16:creationId xmlns:a16="http://schemas.microsoft.com/office/drawing/2014/main" id="{3C489D64-7011-6124-C3C1-053A9FCBEE26}"/>
              </a:ext>
            </a:extLst>
          </p:cNvPr>
          <p:cNvPicPr>
            <a:picLocks noChangeAspect="1"/>
          </p:cNvPicPr>
          <p:nvPr/>
        </p:nvPicPr>
        <p:blipFill>
          <a:blip r:embed="rId6"/>
          <a:stretch>
            <a:fillRect/>
          </a:stretch>
        </p:blipFill>
        <p:spPr>
          <a:xfrm flipH="1">
            <a:off x="6201983" y="5521991"/>
            <a:ext cx="145308" cy="138600"/>
          </a:xfrm>
          <a:prstGeom prst="rect">
            <a:avLst/>
          </a:prstGeom>
        </p:spPr>
      </p:pic>
      <p:pic>
        <p:nvPicPr>
          <p:cNvPr id="33" name="Grafik 32">
            <a:extLst>
              <a:ext uri="{FF2B5EF4-FFF2-40B4-BE49-F238E27FC236}">
                <a16:creationId xmlns:a16="http://schemas.microsoft.com/office/drawing/2014/main" id="{06C822F3-F1C3-F653-8D06-DDFC945F7041}"/>
              </a:ext>
            </a:extLst>
          </p:cNvPr>
          <p:cNvPicPr>
            <a:picLocks noChangeAspect="1"/>
          </p:cNvPicPr>
          <p:nvPr/>
        </p:nvPicPr>
        <p:blipFill>
          <a:blip r:embed="rId6"/>
          <a:stretch>
            <a:fillRect/>
          </a:stretch>
        </p:blipFill>
        <p:spPr>
          <a:xfrm flipH="1">
            <a:off x="6372407" y="5527512"/>
            <a:ext cx="145308" cy="138600"/>
          </a:xfrm>
          <a:prstGeom prst="rect">
            <a:avLst/>
          </a:prstGeom>
        </p:spPr>
      </p:pic>
      <p:pic>
        <p:nvPicPr>
          <p:cNvPr id="34" name="Grafik 33">
            <a:extLst>
              <a:ext uri="{FF2B5EF4-FFF2-40B4-BE49-F238E27FC236}">
                <a16:creationId xmlns:a16="http://schemas.microsoft.com/office/drawing/2014/main" id="{BC3DE467-AA16-C7F2-C66E-84E78A75E312}"/>
              </a:ext>
            </a:extLst>
          </p:cNvPr>
          <p:cNvPicPr>
            <a:picLocks noChangeAspect="1"/>
          </p:cNvPicPr>
          <p:nvPr/>
        </p:nvPicPr>
        <p:blipFill>
          <a:blip r:embed="rId6"/>
          <a:stretch>
            <a:fillRect/>
          </a:stretch>
        </p:blipFill>
        <p:spPr>
          <a:xfrm flipH="1">
            <a:off x="4797544" y="5686643"/>
            <a:ext cx="145308" cy="138600"/>
          </a:xfrm>
          <a:prstGeom prst="rect">
            <a:avLst/>
          </a:prstGeom>
        </p:spPr>
      </p:pic>
      <p:pic>
        <p:nvPicPr>
          <p:cNvPr id="35" name="Grafik 34">
            <a:extLst>
              <a:ext uri="{FF2B5EF4-FFF2-40B4-BE49-F238E27FC236}">
                <a16:creationId xmlns:a16="http://schemas.microsoft.com/office/drawing/2014/main" id="{A3C91B7C-2542-C63B-5CAD-5CC75D4FCF1B}"/>
              </a:ext>
            </a:extLst>
          </p:cNvPr>
          <p:cNvPicPr>
            <a:picLocks noChangeAspect="1"/>
          </p:cNvPicPr>
          <p:nvPr/>
        </p:nvPicPr>
        <p:blipFill>
          <a:blip r:embed="rId6"/>
          <a:stretch>
            <a:fillRect/>
          </a:stretch>
        </p:blipFill>
        <p:spPr>
          <a:xfrm flipH="1">
            <a:off x="4963230" y="5687426"/>
            <a:ext cx="145308" cy="138600"/>
          </a:xfrm>
          <a:prstGeom prst="rect">
            <a:avLst/>
          </a:prstGeom>
        </p:spPr>
      </p:pic>
      <p:sp>
        <p:nvSpPr>
          <p:cNvPr id="36" name="Rechteck 35">
            <a:extLst>
              <a:ext uri="{FF2B5EF4-FFF2-40B4-BE49-F238E27FC236}">
                <a16:creationId xmlns:a16="http://schemas.microsoft.com/office/drawing/2014/main" id="{8DFED18B-42CA-9BD2-2AB7-D2DF38B366B9}"/>
              </a:ext>
            </a:extLst>
          </p:cNvPr>
          <p:cNvSpPr/>
          <p:nvPr/>
        </p:nvSpPr>
        <p:spPr>
          <a:xfrm flipV="1">
            <a:off x="5305711" y="5502849"/>
            <a:ext cx="1237964" cy="177475"/>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7" name="Rechteck 36">
            <a:extLst>
              <a:ext uri="{FF2B5EF4-FFF2-40B4-BE49-F238E27FC236}">
                <a16:creationId xmlns:a16="http://schemas.microsoft.com/office/drawing/2014/main" id="{0F04C455-8F03-D0BF-2BF8-8F2891D8C353}"/>
              </a:ext>
            </a:extLst>
          </p:cNvPr>
          <p:cNvSpPr/>
          <p:nvPr/>
        </p:nvSpPr>
        <p:spPr>
          <a:xfrm flipV="1">
            <a:off x="4763312" y="5675696"/>
            <a:ext cx="367329" cy="177846"/>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8" name="Grafik 37">
            <a:extLst>
              <a:ext uri="{FF2B5EF4-FFF2-40B4-BE49-F238E27FC236}">
                <a16:creationId xmlns:a16="http://schemas.microsoft.com/office/drawing/2014/main" id="{A6C5470E-8239-1F30-3D00-6AB317C2D161}"/>
              </a:ext>
            </a:extLst>
          </p:cNvPr>
          <p:cNvPicPr>
            <a:picLocks noChangeAspect="1"/>
          </p:cNvPicPr>
          <p:nvPr/>
        </p:nvPicPr>
        <p:blipFill>
          <a:blip r:embed="rId6"/>
          <a:stretch>
            <a:fillRect/>
          </a:stretch>
        </p:blipFill>
        <p:spPr>
          <a:xfrm flipH="1">
            <a:off x="6757647" y="5525083"/>
            <a:ext cx="145308" cy="138600"/>
          </a:xfrm>
          <a:prstGeom prst="rect">
            <a:avLst/>
          </a:prstGeom>
        </p:spPr>
      </p:pic>
      <p:pic>
        <p:nvPicPr>
          <p:cNvPr id="39" name="Grafik 38">
            <a:extLst>
              <a:ext uri="{FF2B5EF4-FFF2-40B4-BE49-F238E27FC236}">
                <a16:creationId xmlns:a16="http://schemas.microsoft.com/office/drawing/2014/main" id="{4B416B14-EED6-227A-79DE-8A575117A032}"/>
              </a:ext>
            </a:extLst>
          </p:cNvPr>
          <p:cNvPicPr>
            <a:picLocks noChangeAspect="1"/>
          </p:cNvPicPr>
          <p:nvPr/>
        </p:nvPicPr>
        <p:blipFill>
          <a:blip r:embed="rId6"/>
          <a:stretch>
            <a:fillRect/>
          </a:stretch>
        </p:blipFill>
        <p:spPr>
          <a:xfrm flipH="1">
            <a:off x="6933596" y="5525083"/>
            <a:ext cx="145308" cy="138600"/>
          </a:xfrm>
          <a:prstGeom prst="rect">
            <a:avLst/>
          </a:prstGeom>
        </p:spPr>
      </p:pic>
      <p:pic>
        <p:nvPicPr>
          <p:cNvPr id="40" name="Grafik 39">
            <a:extLst>
              <a:ext uri="{FF2B5EF4-FFF2-40B4-BE49-F238E27FC236}">
                <a16:creationId xmlns:a16="http://schemas.microsoft.com/office/drawing/2014/main" id="{548CFFF7-D9F6-EF23-BAFF-624029057D12}"/>
              </a:ext>
            </a:extLst>
          </p:cNvPr>
          <p:cNvPicPr>
            <a:picLocks noChangeAspect="1"/>
          </p:cNvPicPr>
          <p:nvPr/>
        </p:nvPicPr>
        <p:blipFill>
          <a:blip r:embed="rId6"/>
          <a:stretch>
            <a:fillRect/>
          </a:stretch>
        </p:blipFill>
        <p:spPr>
          <a:xfrm flipH="1">
            <a:off x="7106116" y="5526647"/>
            <a:ext cx="145308" cy="138600"/>
          </a:xfrm>
          <a:prstGeom prst="rect">
            <a:avLst/>
          </a:prstGeom>
        </p:spPr>
      </p:pic>
      <p:pic>
        <p:nvPicPr>
          <p:cNvPr id="41" name="Grafik 40">
            <a:extLst>
              <a:ext uri="{FF2B5EF4-FFF2-40B4-BE49-F238E27FC236}">
                <a16:creationId xmlns:a16="http://schemas.microsoft.com/office/drawing/2014/main" id="{B6DAAEA9-9AC3-7C86-71E0-8DF19F476A5B}"/>
              </a:ext>
            </a:extLst>
          </p:cNvPr>
          <p:cNvPicPr>
            <a:picLocks noChangeAspect="1"/>
          </p:cNvPicPr>
          <p:nvPr/>
        </p:nvPicPr>
        <p:blipFill>
          <a:blip r:embed="rId6"/>
          <a:stretch>
            <a:fillRect/>
          </a:stretch>
        </p:blipFill>
        <p:spPr>
          <a:xfrm flipH="1">
            <a:off x="7277386" y="5528275"/>
            <a:ext cx="145308" cy="138600"/>
          </a:xfrm>
          <a:prstGeom prst="rect">
            <a:avLst/>
          </a:prstGeom>
        </p:spPr>
      </p:pic>
      <p:pic>
        <p:nvPicPr>
          <p:cNvPr id="42" name="Grafik 41">
            <a:extLst>
              <a:ext uri="{FF2B5EF4-FFF2-40B4-BE49-F238E27FC236}">
                <a16:creationId xmlns:a16="http://schemas.microsoft.com/office/drawing/2014/main" id="{B5726DDB-E135-0583-CD79-42BC51746941}"/>
              </a:ext>
            </a:extLst>
          </p:cNvPr>
          <p:cNvPicPr>
            <a:picLocks noChangeAspect="1"/>
          </p:cNvPicPr>
          <p:nvPr/>
        </p:nvPicPr>
        <p:blipFill>
          <a:blip r:embed="rId6"/>
          <a:stretch>
            <a:fillRect/>
          </a:stretch>
        </p:blipFill>
        <p:spPr>
          <a:xfrm flipH="1">
            <a:off x="7443072" y="5529058"/>
            <a:ext cx="145308" cy="138600"/>
          </a:xfrm>
          <a:prstGeom prst="rect">
            <a:avLst/>
          </a:prstGeom>
        </p:spPr>
      </p:pic>
      <p:pic>
        <p:nvPicPr>
          <p:cNvPr id="43" name="Grafik 42">
            <a:extLst>
              <a:ext uri="{FF2B5EF4-FFF2-40B4-BE49-F238E27FC236}">
                <a16:creationId xmlns:a16="http://schemas.microsoft.com/office/drawing/2014/main" id="{124302A3-F14B-51E4-93A4-A78B0705C818}"/>
              </a:ext>
            </a:extLst>
          </p:cNvPr>
          <p:cNvPicPr>
            <a:picLocks noChangeAspect="1"/>
          </p:cNvPicPr>
          <p:nvPr/>
        </p:nvPicPr>
        <p:blipFill>
          <a:blip r:embed="rId6"/>
          <a:stretch>
            <a:fillRect/>
          </a:stretch>
        </p:blipFill>
        <p:spPr>
          <a:xfrm flipH="1">
            <a:off x="7655012" y="5533259"/>
            <a:ext cx="145308" cy="138600"/>
          </a:xfrm>
          <a:prstGeom prst="rect">
            <a:avLst/>
          </a:prstGeom>
        </p:spPr>
      </p:pic>
      <p:pic>
        <p:nvPicPr>
          <p:cNvPr id="44" name="Grafik 43">
            <a:extLst>
              <a:ext uri="{FF2B5EF4-FFF2-40B4-BE49-F238E27FC236}">
                <a16:creationId xmlns:a16="http://schemas.microsoft.com/office/drawing/2014/main" id="{D223EE00-6EBC-8961-C15A-F417C58E4B27}"/>
              </a:ext>
            </a:extLst>
          </p:cNvPr>
          <p:cNvPicPr>
            <a:picLocks noChangeAspect="1"/>
          </p:cNvPicPr>
          <p:nvPr/>
        </p:nvPicPr>
        <p:blipFill>
          <a:blip r:embed="rId6"/>
          <a:stretch>
            <a:fillRect/>
          </a:stretch>
        </p:blipFill>
        <p:spPr>
          <a:xfrm flipH="1">
            <a:off x="7830961" y="5533259"/>
            <a:ext cx="145308" cy="138600"/>
          </a:xfrm>
          <a:prstGeom prst="rect">
            <a:avLst/>
          </a:prstGeom>
        </p:spPr>
      </p:pic>
      <p:pic>
        <p:nvPicPr>
          <p:cNvPr id="45" name="Grafik 44">
            <a:extLst>
              <a:ext uri="{FF2B5EF4-FFF2-40B4-BE49-F238E27FC236}">
                <a16:creationId xmlns:a16="http://schemas.microsoft.com/office/drawing/2014/main" id="{8FBA7C76-683E-82E4-CC64-0C47F3305492}"/>
              </a:ext>
            </a:extLst>
          </p:cNvPr>
          <p:cNvPicPr>
            <a:picLocks noChangeAspect="1"/>
          </p:cNvPicPr>
          <p:nvPr/>
        </p:nvPicPr>
        <p:blipFill>
          <a:blip r:embed="rId6"/>
          <a:stretch>
            <a:fillRect/>
          </a:stretch>
        </p:blipFill>
        <p:spPr>
          <a:xfrm flipH="1">
            <a:off x="8003481" y="5534823"/>
            <a:ext cx="145308" cy="138600"/>
          </a:xfrm>
          <a:prstGeom prst="rect">
            <a:avLst/>
          </a:prstGeom>
        </p:spPr>
      </p:pic>
      <p:pic>
        <p:nvPicPr>
          <p:cNvPr id="46" name="Grafik 45">
            <a:extLst>
              <a:ext uri="{FF2B5EF4-FFF2-40B4-BE49-F238E27FC236}">
                <a16:creationId xmlns:a16="http://schemas.microsoft.com/office/drawing/2014/main" id="{92A3FC20-EEA0-42FF-0225-48EC1CB0D9D2}"/>
              </a:ext>
            </a:extLst>
          </p:cNvPr>
          <p:cNvPicPr>
            <a:picLocks noChangeAspect="1"/>
          </p:cNvPicPr>
          <p:nvPr/>
        </p:nvPicPr>
        <p:blipFill>
          <a:blip r:embed="rId6"/>
          <a:stretch>
            <a:fillRect/>
          </a:stretch>
        </p:blipFill>
        <p:spPr>
          <a:xfrm flipH="1">
            <a:off x="8174751" y="5529194"/>
            <a:ext cx="145308" cy="138600"/>
          </a:xfrm>
          <a:prstGeom prst="rect">
            <a:avLst/>
          </a:prstGeom>
        </p:spPr>
      </p:pic>
      <p:sp>
        <p:nvSpPr>
          <p:cNvPr id="48" name="Rechteck 47">
            <a:extLst>
              <a:ext uri="{FF2B5EF4-FFF2-40B4-BE49-F238E27FC236}">
                <a16:creationId xmlns:a16="http://schemas.microsoft.com/office/drawing/2014/main" id="{EE1470D3-8E48-141C-7E1C-A41A6FFC8BA8}"/>
              </a:ext>
            </a:extLst>
          </p:cNvPr>
          <p:cNvSpPr/>
          <p:nvPr/>
        </p:nvSpPr>
        <p:spPr>
          <a:xfrm flipV="1">
            <a:off x="7266491" y="5508910"/>
            <a:ext cx="1065984" cy="177475"/>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4298492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dirty="0"/>
              <a:t>MINUS-TRIO</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49</a:t>
            </a:fld>
            <a:endParaRPr lang="de-DE" dirty="0"/>
          </a:p>
        </p:txBody>
      </p:sp>
      <p:sp>
        <p:nvSpPr>
          <p:cNvPr id="12" name="Titel 1">
            <a:extLst>
              <a:ext uri="{FF2B5EF4-FFF2-40B4-BE49-F238E27FC236}">
                <a16:creationId xmlns:a16="http://schemas.microsoft.com/office/drawing/2014/main" id="{96CC64A5-82C0-48AB-5C36-8F8F169C2E88}"/>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14" name="Abgerundete rechteckige Legende 13"/>
          <p:cNvSpPr/>
          <p:nvPr/>
        </p:nvSpPr>
        <p:spPr>
          <a:xfrm>
            <a:off x="6560456" y="4067382"/>
            <a:ext cx="2376357" cy="1169684"/>
          </a:xfrm>
          <a:prstGeom prst="wedgeRoundRectCallout">
            <a:avLst>
              <a:gd name="adj1" fmla="val 40035"/>
              <a:gd name="adj2" fmla="val 97626"/>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dirty="0">
                <a:solidFill>
                  <a:schemeClr val="tx1"/>
                </a:solidFill>
                <a:latin typeface="Arial" panose="020B0604020202020204" pitchFamily="34" charset="0"/>
                <a:cs typeface="Arial" panose="020B0604020202020204" pitchFamily="34" charset="0"/>
              </a:rPr>
              <a:t>Suche dir drei andere Kinder und spielt Schnipp-Schnapp.</a:t>
            </a:r>
          </a:p>
        </p:txBody>
      </p:sp>
      <p:sp>
        <p:nvSpPr>
          <p:cNvPr id="17" name="Abgerundete rechteckige Legende 16"/>
          <p:cNvSpPr/>
          <p:nvPr/>
        </p:nvSpPr>
        <p:spPr>
          <a:xfrm>
            <a:off x="6560455" y="1799799"/>
            <a:ext cx="2376358" cy="1441168"/>
          </a:xfrm>
          <a:prstGeom prst="wedgeRoundRectCallout">
            <a:avLst>
              <a:gd name="adj1" fmla="val 46536"/>
              <a:gd name="adj2" fmla="val 101602"/>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Hast du die passenden Karten gefunden?</a:t>
            </a:r>
          </a:p>
          <a:p>
            <a:pPr algn="ctr"/>
            <a:r>
              <a:rPr lang="de-DE" dirty="0">
                <a:solidFill>
                  <a:schemeClr val="tx1"/>
                </a:solidFill>
                <a:latin typeface="Arial" panose="020B0604020202020204" pitchFamily="34" charset="0"/>
                <a:cs typeface="Arial" panose="020B0604020202020204" pitchFamily="34" charset="0"/>
              </a:rPr>
              <a:t>Warum passen die Karten zusammen?</a:t>
            </a:r>
            <a:endParaRPr lang="de-DE" dirty="0">
              <a:solidFill>
                <a:schemeClr val="tx1"/>
              </a:solidFill>
            </a:endParaRPr>
          </a:p>
        </p:txBody>
      </p:sp>
      <p:pic>
        <p:nvPicPr>
          <p:cNvPr id="4" name="Grafik 3">
            <a:extLst>
              <a:ext uri="{FF2B5EF4-FFF2-40B4-BE49-F238E27FC236}">
                <a16:creationId xmlns:a16="http://schemas.microsoft.com/office/drawing/2014/main" id="{CC5C904E-6603-422B-9AB2-208C0F89A6A7}"/>
              </a:ext>
            </a:extLst>
          </p:cNvPr>
          <p:cNvPicPr>
            <a:picLocks noChangeAspect="1"/>
          </p:cNvPicPr>
          <p:nvPr/>
        </p:nvPicPr>
        <p:blipFill>
          <a:blip r:embed="rId3"/>
          <a:stretch>
            <a:fillRect/>
          </a:stretch>
        </p:blipFill>
        <p:spPr>
          <a:xfrm>
            <a:off x="1096266" y="1799799"/>
            <a:ext cx="4691023" cy="2124000"/>
          </a:xfrm>
          <a:prstGeom prst="rect">
            <a:avLst/>
          </a:prstGeom>
        </p:spPr>
      </p:pic>
      <p:sp>
        <p:nvSpPr>
          <p:cNvPr id="11" name="Textfeld 10">
            <a:extLst>
              <a:ext uri="{FF2B5EF4-FFF2-40B4-BE49-F238E27FC236}">
                <a16:creationId xmlns:a16="http://schemas.microsoft.com/office/drawing/2014/main" id="{1E1F1517-47DB-CA2F-068D-1F087B50B95A}"/>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a:t>
            </a:r>
            <a:r>
              <a:rPr lang="de-DE" sz="1200" b="0" i="0" u="none" strike="noStrike" dirty="0">
                <a:effectLst/>
                <a:latin typeface="Arial" panose="020B0604020202020204" pitchFamily="34" charset="0"/>
                <a:cs typeface="Arial" panose="020B0604020202020204" pitchFamily="34" charset="0"/>
              </a:rPr>
              <a:t>https://</a:t>
            </a:r>
            <a:r>
              <a:rPr lang="de-DE" sz="1200" b="0" i="0" u="none" strike="noStrike" dirty="0" err="1">
                <a:effectLst/>
                <a:latin typeface="Arial" panose="020B0604020202020204" pitchFamily="34" charset="0"/>
                <a:cs typeface="Arial" panose="020B0604020202020204" pitchFamily="34" charset="0"/>
              </a:rPr>
              <a:t>primakom.dzlm.de</a:t>
            </a:r>
            <a:r>
              <a:rPr lang="de-DE" sz="1200" b="0" i="0" u="none" strike="noStrike" dirty="0">
                <a:effectLst/>
                <a:latin typeface="Arial" panose="020B0604020202020204" pitchFamily="34" charset="0"/>
                <a:cs typeface="Arial" panose="020B0604020202020204" pitchFamily="34" charset="0"/>
              </a:rPr>
              <a:t>/</a:t>
            </a:r>
            <a:r>
              <a:rPr lang="de-DE" sz="1200" b="0" i="0" u="none" strike="noStrike" dirty="0" err="1">
                <a:effectLst/>
                <a:latin typeface="Arial" panose="020B0604020202020204" pitchFamily="34" charset="0"/>
                <a:cs typeface="Arial" panose="020B0604020202020204" pitchFamily="34" charset="0"/>
              </a:rPr>
              <a:t>node</a:t>
            </a:r>
            <a:r>
              <a:rPr lang="de-DE" sz="1200" b="0" i="0" u="none" strike="noStrike" dirty="0">
                <a:effectLst/>
                <a:latin typeface="Arial" panose="020B0604020202020204" pitchFamily="34" charset="0"/>
                <a:cs typeface="Arial" panose="020B0604020202020204" pitchFamily="34" charset="0"/>
              </a:rPr>
              <a:t>/188</a:t>
            </a:r>
            <a:r>
              <a:rPr lang="de-DE" sz="1200" dirty="0">
                <a:latin typeface="Arial" panose="020B0604020202020204" pitchFamily="34" charset="0"/>
                <a:cs typeface="Arial" panose="020B0604020202020204" pitchFamily="34" charset="0"/>
              </a:rPr>
              <a:t>)</a:t>
            </a:r>
          </a:p>
        </p:txBody>
      </p:sp>
      <p:pic>
        <p:nvPicPr>
          <p:cNvPr id="15" name="Grafik 14">
            <a:extLst>
              <a:ext uri="{FF2B5EF4-FFF2-40B4-BE49-F238E27FC236}">
                <a16:creationId xmlns:a16="http://schemas.microsoft.com/office/drawing/2014/main" id="{7489A5F7-0D17-D926-EB9F-C99A3114A442}"/>
              </a:ext>
            </a:extLst>
          </p:cNvPr>
          <p:cNvPicPr>
            <a:picLocks noChangeAspect="1"/>
          </p:cNvPicPr>
          <p:nvPr/>
        </p:nvPicPr>
        <p:blipFill>
          <a:blip r:embed="rId4"/>
          <a:stretch>
            <a:fillRect/>
          </a:stretch>
        </p:blipFill>
        <p:spPr>
          <a:xfrm>
            <a:off x="1101759" y="3923799"/>
            <a:ext cx="4606214" cy="2124000"/>
          </a:xfrm>
          <a:prstGeom prst="rect">
            <a:avLst/>
          </a:prstGeom>
        </p:spPr>
      </p:pic>
    </p:spTree>
    <p:extLst>
      <p:ext uri="{BB962C8B-B14F-4D97-AF65-F5344CB8AC3E}">
        <p14:creationId xmlns:p14="http://schemas.microsoft.com/office/powerpoint/2010/main" val="1343382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GRUNDIDEE DES MODULS 2</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p:txBody>
          <a:bodyPr/>
          <a:lstStyle/>
          <a:p>
            <a:r>
              <a:rPr lang="de-DE" sz="1500" dirty="0"/>
              <a:t>Ein tragfähiges Verständnis von Rechenoperationen ist eine wichtige Voraussetzung, um Schwierigkeiten in Mathematik vorzubeugen. Doch was macht ein tragfähiges Operationsverständnis genau aus? Welche Schwierigkeiten und typischen Fehlvorstellungen lassen sich bei Lernenden ohne tragfähige Vorstellungen häufig beobachten? Welche Aufgabenstellungen und Darstellungen eignen sich grundsätzlich im Unterricht, um ein tragfähiges Operationsverständnis aufzubauen? </a:t>
            </a:r>
          </a:p>
          <a:p>
            <a:r>
              <a:rPr lang="de-DE" sz="1500" dirty="0"/>
              <a:t>Am Beispiel der Addition bzw. der Subtraktion werden in diesem Modul die wichtigsten Verstehensgrundlagen vorgestellt, Fallbeispiele analysiert sowie konkrete Praxisbeispiele aufgezeigt und diskutiert.</a:t>
            </a:r>
          </a:p>
          <a:p>
            <a:endParaRPr lang="de-DE" sz="1600" dirty="0"/>
          </a:p>
          <a:p>
            <a:endParaRPr lang="de-DE" sz="1600" dirty="0"/>
          </a:p>
        </p:txBody>
      </p:sp>
    </p:spTree>
    <p:extLst>
      <p:ext uri="{BB962C8B-B14F-4D97-AF65-F5344CB8AC3E}">
        <p14:creationId xmlns:p14="http://schemas.microsoft.com/office/powerpoint/2010/main" val="6393699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Zahl unter dem Tuch </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50</a:t>
            </a:fld>
            <a:endParaRPr lang="de-DE" dirty="0"/>
          </a:p>
        </p:txBody>
      </p:sp>
      <p:sp>
        <p:nvSpPr>
          <p:cNvPr id="12" name="Titel 1">
            <a:extLst>
              <a:ext uri="{FF2B5EF4-FFF2-40B4-BE49-F238E27FC236}">
                <a16:creationId xmlns:a16="http://schemas.microsoft.com/office/drawing/2014/main" id="{96CC64A5-82C0-48AB-5C36-8F8F169C2E88}"/>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13" name="Abgerundete rechteckige Legende 12">
            <a:extLst>
              <a:ext uri="{FF2B5EF4-FFF2-40B4-BE49-F238E27FC236}">
                <a16:creationId xmlns:a16="http://schemas.microsoft.com/office/drawing/2014/main" id="{3A8D91DA-5935-1899-7339-2A90BD3BE9EF}"/>
              </a:ext>
            </a:extLst>
          </p:cNvPr>
          <p:cNvSpPr/>
          <p:nvPr/>
        </p:nvSpPr>
        <p:spPr>
          <a:xfrm>
            <a:off x="6093927" y="1228146"/>
            <a:ext cx="2785445" cy="1816155"/>
          </a:xfrm>
          <a:prstGeom prst="wedgeRoundRectCallout">
            <a:avLst>
              <a:gd name="adj1" fmla="val 40778"/>
              <a:gd name="adj2" fmla="val 64833"/>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Zuerst lag die Zahl 12 unter dem Tuch. Dann kamen zwei Zehnerstangen dazu. Das ist die Plusaufgabe 12 + 20 = 32. Jetzt liegt dort die Zahl 32.</a:t>
            </a:r>
          </a:p>
        </p:txBody>
      </p:sp>
      <p:sp>
        <p:nvSpPr>
          <p:cNvPr id="15" name="Abgerundete rechteckige Legende 14">
            <a:extLst>
              <a:ext uri="{FF2B5EF4-FFF2-40B4-BE49-F238E27FC236}">
                <a16:creationId xmlns:a16="http://schemas.microsoft.com/office/drawing/2014/main" id="{7E0B16CE-F7CD-CA0A-D946-CCFE61CE6A6F}"/>
              </a:ext>
            </a:extLst>
          </p:cNvPr>
          <p:cNvSpPr/>
          <p:nvPr/>
        </p:nvSpPr>
        <p:spPr>
          <a:xfrm>
            <a:off x="6120993" y="3477069"/>
            <a:ext cx="2785445" cy="2247888"/>
          </a:xfrm>
          <a:prstGeom prst="wedgeRoundRectCallout">
            <a:avLst>
              <a:gd name="adj1" fmla="val 45170"/>
              <a:gd name="adj2" fmla="val 59250"/>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Zuerst lag die Zahl 52 unter dem Tuch. Dann wurden zwei Zehnerstangen weggenommen. Dazu passt die Minusaufgabe </a:t>
            </a:r>
            <a:br>
              <a:rPr lang="de-DE" sz="1600" dirty="0">
                <a:solidFill>
                  <a:schemeClr val="tx1"/>
                </a:solidFill>
                <a:latin typeface="Arial" panose="020B0604020202020204" pitchFamily="34" charset="0"/>
                <a:cs typeface="Arial" panose="020B0604020202020204" pitchFamily="34" charset="0"/>
              </a:rPr>
            </a:br>
            <a:r>
              <a:rPr lang="de-DE" sz="1600" dirty="0">
                <a:solidFill>
                  <a:schemeClr val="tx1"/>
                </a:solidFill>
                <a:latin typeface="Arial" panose="020B0604020202020204" pitchFamily="34" charset="0"/>
                <a:cs typeface="Arial" panose="020B0604020202020204" pitchFamily="34" charset="0"/>
              </a:rPr>
              <a:t>52 – 20 = 32.</a:t>
            </a:r>
          </a:p>
          <a:p>
            <a:pPr algn="ctr"/>
            <a:r>
              <a:rPr lang="de-DE" sz="1600" dirty="0">
                <a:solidFill>
                  <a:schemeClr val="tx1"/>
                </a:solidFill>
                <a:latin typeface="Arial" panose="020B0604020202020204" pitchFamily="34" charset="0"/>
                <a:cs typeface="Arial" panose="020B0604020202020204" pitchFamily="34" charset="0"/>
              </a:rPr>
              <a:t>Jetzt liegt dort die Zahl 32.</a:t>
            </a:r>
          </a:p>
        </p:txBody>
      </p:sp>
      <p:pic>
        <p:nvPicPr>
          <p:cNvPr id="2" name="Grafik 1">
            <a:extLst>
              <a:ext uri="{FF2B5EF4-FFF2-40B4-BE49-F238E27FC236}">
                <a16:creationId xmlns:a16="http://schemas.microsoft.com/office/drawing/2014/main" id="{A45C4705-AFF4-E141-AC95-EBD3B007D7A3}"/>
              </a:ext>
            </a:extLst>
          </p:cNvPr>
          <p:cNvPicPr>
            <a:picLocks noChangeAspect="1"/>
          </p:cNvPicPr>
          <p:nvPr/>
        </p:nvPicPr>
        <p:blipFill rotWithShape="1">
          <a:blip r:embed="rId3"/>
          <a:srcRect l="16175" t="14830" r="19119" b="12257"/>
          <a:stretch/>
        </p:blipFill>
        <p:spPr>
          <a:xfrm>
            <a:off x="1096266" y="1871293"/>
            <a:ext cx="4727608" cy="3329537"/>
          </a:xfrm>
          <a:prstGeom prst="rect">
            <a:avLst/>
          </a:prstGeom>
          <a:effectLst>
            <a:outerShdw blurRad="63500" sx="102000" sy="102000" algn="ctr" rotWithShape="0">
              <a:prstClr val="black">
                <a:alpha val="40000"/>
              </a:prstClr>
            </a:outerShdw>
          </a:effectLst>
        </p:spPr>
      </p:pic>
      <p:pic>
        <p:nvPicPr>
          <p:cNvPr id="7" name="Grafik 6">
            <a:extLst>
              <a:ext uri="{FF2B5EF4-FFF2-40B4-BE49-F238E27FC236}">
                <a16:creationId xmlns:a16="http://schemas.microsoft.com/office/drawing/2014/main" id="{06ADD1AE-A291-3FED-1111-3A1196DB94EA}"/>
              </a:ext>
            </a:extLst>
          </p:cNvPr>
          <p:cNvPicPr>
            <a:picLocks noChangeAspect="1"/>
          </p:cNvPicPr>
          <p:nvPr/>
        </p:nvPicPr>
        <p:blipFill>
          <a:blip r:embed="rId4"/>
          <a:stretch>
            <a:fillRect/>
          </a:stretch>
        </p:blipFill>
        <p:spPr>
          <a:xfrm>
            <a:off x="995364" y="5335905"/>
            <a:ext cx="4929412" cy="582130"/>
          </a:xfrm>
          <a:prstGeom prst="rect">
            <a:avLst/>
          </a:prstGeom>
        </p:spPr>
      </p:pic>
      <p:sp>
        <p:nvSpPr>
          <p:cNvPr id="8" name="Textfeld 7">
            <a:extLst>
              <a:ext uri="{FF2B5EF4-FFF2-40B4-BE49-F238E27FC236}">
                <a16:creationId xmlns:a16="http://schemas.microsoft.com/office/drawing/2014/main" id="{84EE3BEB-1AD3-BE7D-3081-2BC899195C37}"/>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(https://</a:t>
            </a:r>
            <a:r>
              <a:rPr lang="de-DE" sz="1200" dirty="0" err="1">
                <a:latin typeface="Arial" panose="020B0604020202020204" pitchFamily="34" charset="0"/>
                <a:cs typeface="Arial" panose="020B0604020202020204" pitchFamily="34" charset="0"/>
              </a:rPr>
              <a:t>pikas.dzlm.de</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node</a:t>
            </a:r>
            <a:r>
              <a:rPr lang="de-DE" sz="1200" dirty="0">
                <a:latin typeface="Arial" panose="020B0604020202020204" pitchFamily="34" charset="0"/>
                <a:cs typeface="Arial" panose="020B0604020202020204" pitchFamily="34" charset="0"/>
              </a:rPr>
              <a:t>/1632)</a:t>
            </a:r>
          </a:p>
        </p:txBody>
      </p:sp>
    </p:spTree>
    <p:extLst>
      <p:ext uri="{BB962C8B-B14F-4D97-AF65-F5344CB8AC3E}">
        <p14:creationId xmlns:p14="http://schemas.microsoft.com/office/powerpoint/2010/main" val="2462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1E8215E-4657-7AAD-22F6-E00E5EF5AB51}"/>
              </a:ext>
            </a:extLst>
          </p:cNvPr>
          <p:cNvPicPr>
            <a:picLocks noChangeAspect="1"/>
          </p:cNvPicPr>
          <p:nvPr/>
        </p:nvPicPr>
        <p:blipFill>
          <a:blip r:embed="rId3"/>
          <a:srcRect/>
          <a:stretch/>
        </p:blipFill>
        <p:spPr>
          <a:xfrm>
            <a:off x="444102" y="1876009"/>
            <a:ext cx="5384576" cy="3809540"/>
          </a:xfrm>
          <a:prstGeom prst="rect">
            <a:avLst/>
          </a:prstGeom>
          <a:ln>
            <a:solidFill>
              <a:schemeClr val="tx1"/>
            </a:solidFill>
          </a:ln>
          <a:effectLst>
            <a:outerShdw blurRad="63500" sx="102000" sy="102000" algn="ctr" rotWithShape="0">
              <a:prstClr val="black">
                <a:alpha val="40000"/>
              </a:prstClr>
            </a:outerShdw>
          </a:effectLst>
        </p:spPr>
      </p:pic>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Minusaufgabe</a:t>
            </a:r>
            <a:r>
              <a:rPr lang="de-DE" dirty="0"/>
              <a:t> DES TAGES</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51</a:t>
            </a:fld>
            <a:endParaRPr lang="de-DE" dirty="0"/>
          </a:p>
        </p:txBody>
      </p:sp>
      <p:sp>
        <p:nvSpPr>
          <p:cNvPr id="13" name="Titel 1">
            <a:extLst>
              <a:ext uri="{FF2B5EF4-FFF2-40B4-BE49-F238E27FC236}">
                <a16:creationId xmlns:a16="http://schemas.microsoft.com/office/drawing/2014/main" id="{E02702A0-566A-EC5E-9171-77C2CC8763E9}"/>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sp>
        <p:nvSpPr>
          <p:cNvPr id="10" name="Abgerundete rechteckige Legende 9"/>
          <p:cNvSpPr/>
          <p:nvPr/>
        </p:nvSpPr>
        <p:spPr>
          <a:xfrm>
            <a:off x="6457950" y="4514600"/>
            <a:ext cx="2089862" cy="1066404"/>
          </a:xfrm>
          <a:prstGeom prst="wedgeRoundRectCallout">
            <a:avLst>
              <a:gd name="adj1" fmla="val 53537"/>
              <a:gd name="adj2" fmla="val 7592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dirty="0">
                <a:solidFill>
                  <a:schemeClr val="tx1"/>
                </a:solidFill>
                <a:latin typeface="Arial" panose="020B0604020202020204" pitchFamily="34" charset="0"/>
                <a:cs typeface="Arial" panose="020B0604020202020204" pitchFamily="34" charset="0"/>
              </a:rPr>
              <a:t>Vergleiche dein fertiges Blatt mit einem anderen Kind.</a:t>
            </a:r>
          </a:p>
        </p:txBody>
      </p:sp>
      <p:sp>
        <p:nvSpPr>
          <p:cNvPr id="11" name="Abgerundete rechteckige Legende 10"/>
          <p:cNvSpPr/>
          <p:nvPr/>
        </p:nvSpPr>
        <p:spPr>
          <a:xfrm>
            <a:off x="6441719" y="1639658"/>
            <a:ext cx="2089862" cy="870560"/>
          </a:xfrm>
          <a:prstGeom prst="wedgeRoundRectCallout">
            <a:avLst>
              <a:gd name="adj1" fmla="val 51126"/>
              <a:gd name="adj2" fmla="val 9930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Unsere Minusaufgabe des Tages lautet 10 – 3.</a:t>
            </a:r>
            <a:endParaRPr lang="de-DE" altLang="de-DE" sz="1600" dirty="0">
              <a:solidFill>
                <a:schemeClr val="tx1"/>
              </a:solidFill>
              <a:latin typeface="Arial" panose="020B0604020202020204" pitchFamily="34" charset="0"/>
              <a:cs typeface="Arial" panose="020B0604020202020204" pitchFamily="34" charset="0"/>
            </a:endParaRPr>
          </a:p>
        </p:txBody>
      </p:sp>
      <p:sp>
        <p:nvSpPr>
          <p:cNvPr id="12" name="Abgerundete rechteckige Legende 11"/>
          <p:cNvSpPr/>
          <p:nvPr/>
        </p:nvSpPr>
        <p:spPr>
          <a:xfrm>
            <a:off x="6457950" y="3044746"/>
            <a:ext cx="2057400" cy="935325"/>
          </a:xfrm>
          <a:prstGeom prst="wedgeRoundRectCallout">
            <a:avLst>
              <a:gd name="adj1" fmla="val 47770"/>
              <a:gd name="adj2" fmla="val 9064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400"/>
              </a:spcBef>
            </a:pPr>
            <a:r>
              <a:rPr lang="de-DE" sz="1600" dirty="0">
                <a:solidFill>
                  <a:schemeClr val="tx1"/>
                </a:solidFill>
                <a:latin typeface="Arial" panose="020B0604020202020204" pitchFamily="34" charset="0"/>
                <a:cs typeface="Arial" panose="020B0604020202020204" pitchFamily="34" charset="0"/>
              </a:rPr>
              <a:t>Die Minusaufgabe des Tages hat das Ergebnis 7. </a:t>
            </a:r>
          </a:p>
        </p:txBody>
      </p:sp>
      <p:sp>
        <p:nvSpPr>
          <p:cNvPr id="14" name="Textfeld 13">
            <a:extLst>
              <a:ext uri="{FF2B5EF4-FFF2-40B4-BE49-F238E27FC236}">
                <a16:creationId xmlns:a16="http://schemas.microsoft.com/office/drawing/2014/main" id="{8F520984-1352-1F63-5ACC-7039D13D9E41}"/>
              </a:ext>
            </a:extLst>
          </p:cNvPr>
          <p:cNvSpPr txBox="1"/>
          <p:nvPr/>
        </p:nvSpPr>
        <p:spPr>
          <a:xfrm>
            <a:off x="209862" y="5925600"/>
            <a:ext cx="2340006"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Abbildungen PIKAS)</a:t>
            </a:r>
          </a:p>
        </p:txBody>
      </p:sp>
      <mc:AlternateContent xmlns:mc="http://schemas.openxmlformats.org/markup-compatibility/2006" xmlns:p14="http://schemas.microsoft.com/office/powerpoint/2010/main">
        <mc:Choice Requires="p14">
          <p:contentPart p14:bwMode="auto" r:id="rId4">
            <p14:nvContentPartPr>
              <p14:cNvPr id="25" name="Freihand 24">
                <a:extLst>
                  <a:ext uri="{FF2B5EF4-FFF2-40B4-BE49-F238E27FC236}">
                    <a16:creationId xmlns:a16="http://schemas.microsoft.com/office/drawing/2014/main" id="{07B42534-313D-E3BA-F95D-F2168B3A9E50}"/>
                  </a:ext>
                </a:extLst>
              </p14:cNvPr>
              <p14:cNvContentPartPr/>
              <p14:nvPr/>
            </p14:nvContentPartPr>
            <p14:xfrm>
              <a:off x="-802440" y="3941616"/>
              <a:ext cx="360" cy="360"/>
            </p14:xfrm>
          </p:contentPart>
        </mc:Choice>
        <mc:Fallback xmlns="">
          <p:pic>
            <p:nvPicPr>
              <p:cNvPr id="25" name="Freihand 24">
                <a:extLst>
                  <a:ext uri="{FF2B5EF4-FFF2-40B4-BE49-F238E27FC236}">
                    <a16:creationId xmlns:a16="http://schemas.microsoft.com/office/drawing/2014/main" id="{07B42534-313D-E3BA-F95D-F2168B3A9E50}"/>
                  </a:ext>
                </a:extLst>
              </p:cNvPr>
              <p:cNvPicPr/>
              <p:nvPr/>
            </p:nvPicPr>
            <p:blipFill>
              <a:blip r:embed="rId12"/>
              <a:stretch>
                <a:fillRect/>
              </a:stretch>
            </p:blipFill>
            <p:spPr>
              <a:xfrm>
                <a:off x="-811440" y="393261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Freihand 43">
                <a:extLst>
                  <a:ext uri="{FF2B5EF4-FFF2-40B4-BE49-F238E27FC236}">
                    <a16:creationId xmlns:a16="http://schemas.microsoft.com/office/drawing/2014/main" id="{38EB35BB-F0AA-C90C-C30F-49F5ADA45ED2}"/>
                  </a:ext>
                </a:extLst>
              </p14:cNvPr>
              <p14:cNvContentPartPr/>
              <p14:nvPr/>
            </p14:nvContentPartPr>
            <p14:xfrm>
              <a:off x="249085" y="5166596"/>
              <a:ext cx="360" cy="360"/>
            </p14:xfrm>
          </p:contentPart>
        </mc:Choice>
        <mc:Fallback xmlns="">
          <p:pic>
            <p:nvPicPr>
              <p:cNvPr id="44" name="Freihand 43">
                <a:extLst>
                  <a:ext uri="{FF2B5EF4-FFF2-40B4-BE49-F238E27FC236}">
                    <a16:creationId xmlns:a16="http://schemas.microsoft.com/office/drawing/2014/main" id="{38EB35BB-F0AA-C90C-C30F-49F5ADA45ED2}"/>
                  </a:ext>
                </a:extLst>
              </p:cNvPr>
              <p:cNvPicPr/>
              <p:nvPr/>
            </p:nvPicPr>
            <p:blipFill>
              <a:blip r:embed="rId24"/>
              <a:stretch>
                <a:fillRect/>
              </a:stretch>
            </p:blipFill>
            <p:spPr>
              <a:xfrm>
                <a:off x="242965" y="5160476"/>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5" name="Freihand 44">
                <a:extLst>
                  <a:ext uri="{FF2B5EF4-FFF2-40B4-BE49-F238E27FC236}">
                    <a16:creationId xmlns:a16="http://schemas.microsoft.com/office/drawing/2014/main" id="{7388DDB6-EC71-106E-9109-D96E66495BB8}"/>
                  </a:ext>
                </a:extLst>
              </p14:cNvPr>
              <p14:cNvContentPartPr/>
              <p14:nvPr/>
            </p14:nvContentPartPr>
            <p14:xfrm>
              <a:off x="-675395" y="4367036"/>
              <a:ext cx="360" cy="360"/>
            </p14:xfrm>
          </p:contentPart>
        </mc:Choice>
        <mc:Fallback xmlns="">
          <p:pic>
            <p:nvPicPr>
              <p:cNvPr id="45" name="Freihand 44">
                <a:extLst>
                  <a:ext uri="{FF2B5EF4-FFF2-40B4-BE49-F238E27FC236}">
                    <a16:creationId xmlns:a16="http://schemas.microsoft.com/office/drawing/2014/main" id="{7388DDB6-EC71-106E-9109-D96E66495BB8}"/>
                  </a:ext>
                </a:extLst>
              </p:cNvPr>
              <p:cNvPicPr/>
              <p:nvPr/>
            </p:nvPicPr>
            <p:blipFill>
              <a:blip r:embed="rId24"/>
              <a:stretch>
                <a:fillRect/>
              </a:stretch>
            </p:blipFill>
            <p:spPr>
              <a:xfrm>
                <a:off x="-681515" y="4360916"/>
                <a:ext cx="12600" cy="12600"/>
              </a:xfrm>
              <a:prstGeom prst="rect">
                <a:avLst/>
              </a:prstGeom>
            </p:spPr>
          </p:pic>
        </mc:Fallback>
      </mc:AlternateContent>
      <p:grpSp>
        <p:nvGrpSpPr>
          <p:cNvPr id="50" name="Gruppieren 49">
            <a:extLst>
              <a:ext uri="{FF2B5EF4-FFF2-40B4-BE49-F238E27FC236}">
                <a16:creationId xmlns:a16="http://schemas.microsoft.com/office/drawing/2014/main" id="{EB6C76CA-9055-57F7-A182-E8CE0AB53D86}"/>
              </a:ext>
            </a:extLst>
          </p:cNvPr>
          <p:cNvGrpSpPr/>
          <p:nvPr/>
        </p:nvGrpSpPr>
        <p:grpSpPr>
          <a:xfrm>
            <a:off x="138828" y="2918342"/>
            <a:ext cx="360" cy="360"/>
            <a:chOff x="138828" y="2918342"/>
            <a:chExt cx="360" cy="360"/>
          </a:xfrm>
        </p:grpSpPr>
        <mc:AlternateContent xmlns:mc="http://schemas.openxmlformats.org/markup-compatibility/2006" xmlns:p14="http://schemas.microsoft.com/office/powerpoint/2010/main">
          <mc:Choice Requires="p14">
            <p:contentPart p14:bwMode="auto" r:id="rId26">
              <p14:nvContentPartPr>
                <p14:cNvPr id="47" name="Freihand 46">
                  <a:extLst>
                    <a:ext uri="{FF2B5EF4-FFF2-40B4-BE49-F238E27FC236}">
                      <a16:creationId xmlns:a16="http://schemas.microsoft.com/office/drawing/2014/main" id="{3C9E23EB-88A2-BDDD-9AB3-DB03220D1F45}"/>
                    </a:ext>
                  </a:extLst>
                </p14:cNvPr>
                <p14:cNvContentPartPr/>
                <p14:nvPr/>
              </p14:nvContentPartPr>
              <p14:xfrm>
                <a:off x="138828" y="2918342"/>
                <a:ext cx="360" cy="360"/>
              </p14:xfrm>
            </p:contentPart>
          </mc:Choice>
          <mc:Fallback xmlns="">
            <p:pic>
              <p:nvPicPr>
                <p:cNvPr id="47" name="Freihand 46">
                  <a:extLst>
                    <a:ext uri="{FF2B5EF4-FFF2-40B4-BE49-F238E27FC236}">
                      <a16:creationId xmlns:a16="http://schemas.microsoft.com/office/drawing/2014/main" id="{3C9E23EB-88A2-BDDD-9AB3-DB03220D1F45}"/>
                    </a:ext>
                  </a:extLst>
                </p:cNvPr>
                <p:cNvPicPr/>
                <p:nvPr/>
              </p:nvPicPr>
              <p:blipFill>
                <a:blip r:embed="rId24"/>
                <a:stretch>
                  <a:fillRect/>
                </a:stretch>
              </p:blipFill>
              <p:spPr>
                <a:xfrm>
                  <a:off x="132708" y="291222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8" name="Freihand 47">
                  <a:extLst>
                    <a:ext uri="{FF2B5EF4-FFF2-40B4-BE49-F238E27FC236}">
                      <a16:creationId xmlns:a16="http://schemas.microsoft.com/office/drawing/2014/main" id="{7B4FD4D2-6397-5751-879F-B9697F6DEB84}"/>
                    </a:ext>
                  </a:extLst>
                </p14:cNvPr>
                <p14:cNvContentPartPr/>
                <p14:nvPr/>
              </p14:nvContentPartPr>
              <p14:xfrm>
                <a:off x="138828" y="2918342"/>
                <a:ext cx="360" cy="360"/>
              </p14:xfrm>
            </p:contentPart>
          </mc:Choice>
          <mc:Fallback xmlns="">
            <p:pic>
              <p:nvPicPr>
                <p:cNvPr id="48" name="Freihand 47">
                  <a:extLst>
                    <a:ext uri="{FF2B5EF4-FFF2-40B4-BE49-F238E27FC236}">
                      <a16:creationId xmlns:a16="http://schemas.microsoft.com/office/drawing/2014/main" id="{7B4FD4D2-6397-5751-879F-B9697F6DEB84}"/>
                    </a:ext>
                  </a:extLst>
                </p:cNvPr>
                <p:cNvPicPr/>
                <p:nvPr/>
              </p:nvPicPr>
              <p:blipFill>
                <a:blip r:embed="rId24"/>
                <a:stretch>
                  <a:fillRect/>
                </a:stretch>
              </p:blipFill>
              <p:spPr>
                <a:xfrm>
                  <a:off x="132708" y="2912222"/>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49" name="Freihand 48">
                  <a:extLst>
                    <a:ext uri="{FF2B5EF4-FFF2-40B4-BE49-F238E27FC236}">
                      <a16:creationId xmlns:a16="http://schemas.microsoft.com/office/drawing/2014/main" id="{F132979D-ED1E-393A-E2E0-E46A484F7D89}"/>
                    </a:ext>
                  </a:extLst>
                </p14:cNvPr>
                <p14:cNvContentPartPr/>
                <p14:nvPr/>
              </p14:nvContentPartPr>
              <p14:xfrm>
                <a:off x="138828" y="2918342"/>
                <a:ext cx="360" cy="360"/>
              </p14:xfrm>
            </p:contentPart>
          </mc:Choice>
          <mc:Fallback xmlns="">
            <p:pic>
              <p:nvPicPr>
                <p:cNvPr id="49" name="Freihand 48">
                  <a:extLst>
                    <a:ext uri="{FF2B5EF4-FFF2-40B4-BE49-F238E27FC236}">
                      <a16:creationId xmlns:a16="http://schemas.microsoft.com/office/drawing/2014/main" id="{F132979D-ED1E-393A-E2E0-E46A484F7D89}"/>
                    </a:ext>
                  </a:extLst>
                </p:cNvPr>
                <p:cNvPicPr/>
                <p:nvPr/>
              </p:nvPicPr>
              <p:blipFill>
                <a:blip r:embed="rId24"/>
                <a:stretch>
                  <a:fillRect/>
                </a:stretch>
              </p:blipFill>
              <p:spPr>
                <a:xfrm>
                  <a:off x="132708" y="2912222"/>
                  <a:ext cx="12600" cy="12600"/>
                </a:xfrm>
                <a:prstGeom prst="rect">
                  <a:avLst/>
                </a:prstGeom>
              </p:spPr>
            </p:pic>
          </mc:Fallback>
        </mc:AlternateContent>
      </p:grpSp>
    </p:spTree>
    <p:extLst>
      <p:ext uri="{BB962C8B-B14F-4D97-AF65-F5344CB8AC3E}">
        <p14:creationId xmlns:p14="http://schemas.microsoft.com/office/powerpoint/2010/main" val="364420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34296306-3CA3-E090-2A54-0186B82D227A}"/>
              </a:ext>
            </a:extLst>
          </p:cNvPr>
          <p:cNvSpPr>
            <a:spLocks noGrp="1"/>
          </p:cNvSpPr>
          <p:nvPr>
            <p:ph type="body" sz="quarter" idx="13"/>
          </p:nvPr>
        </p:nvSpPr>
        <p:spPr/>
        <p:txBody>
          <a:bodyPr/>
          <a:lstStyle/>
          <a:p>
            <a:r>
              <a:rPr lang="de-DE" cap="all" dirty="0"/>
              <a:t>Plusaufgabe</a:t>
            </a:r>
            <a:r>
              <a:rPr lang="de-DE" dirty="0"/>
              <a:t> DES TAGES</a:t>
            </a:r>
          </a:p>
        </p:txBody>
      </p:sp>
      <p:sp>
        <p:nvSpPr>
          <p:cNvPr id="5" name="Datumsplatzhalter 4">
            <a:extLst>
              <a:ext uri="{FF2B5EF4-FFF2-40B4-BE49-F238E27FC236}">
                <a16:creationId xmlns:a16="http://schemas.microsoft.com/office/drawing/2014/main" id="{C20CB409-1D03-DDCD-681A-955229A9B0B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4897C073-C958-87A6-C02F-57DBF17F9F7F}"/>
              </a:ext>
            </a:extLst>
          </p:cNvPr>
          <p:cNvSpPr>
            <a:spLocks noGrp="1"/>
          </p:cNvSpPr>
          <p:nvPr>
            <p:ph type="sldNum" sz="quarter" idx="12"/>
          </p:nvPr>
        </p:nvSpPr>
        <p:spPr/>
        <p:txBody>
          <a:bodyPr/>
          <a:lstStyle/>
          <a:p>
            <a:fld id="{C3752B7C-18A9-864D-BBCB-54A9F41B5594}" type="slidenum">
              <a:rPr lang="de-DE" smtClean="0"/>
              <a:pPr/>
              <a:t>52</a:t>
            </a:fld>
            <a:endParaRPr lang="de-DE" dirty="0"/>
          </a:p>
        </p:txBody>
      </p:sp>
      <p:sp>
        <p:nvSpPr>
          <p:cNvPr id="13" name="Titel 1">
            <a:extLst>
              <a:ext uri="{FF2B5EF4-FFF2-40B4-BE49-F238E27FC236}">
                <a16:creationId xmlns:a16="http://schemas.microsoft.com/office/drawing/2014/main" id="{E02702A0-566A-EC5E-9171-77C2CC8763E9}"/>
              </a:ext>
            </a:extLst>
          </p:cNvPr>
          <p:cNvSpPr>
            <a:spLocks noGrp="1"/>
          </p:cNvSpPr>
          <p:nvPr>
            <p:ph type="title"/>
          </p:nvPr>
        </p:nvSpPr>
        <p:spPr>
          <a:xfrm>
            <a:off x="1096423" y="382774"/>
            <a:ext cx="7930806" cy="603704"/>
          </a:xfrm>
        </p:spPr>
        <p:txBody>
          <a:bodyPr>
            <a:normAutofit/>
          </a:bodyPr>
          <a:lstStyle/>
          <a:p>
            <a:r>
              <a:rPr lang="de-DE" dirty="0"/>
              <a:t>Darstellungen vernetzen</a:t>
            </a:r>
          </a:p>
        </p:txBody>
      </p:sp>
      <p:pic>
        <p:nvPicPr>
          <p:cNvPr id="7" name="Grafik 6">
            <a:extLst>
              <a:ext uri="{FF2B5EF4-FFF2-40B4-BE49-F238E27FC236}">
                <a16:creationId xmlns:a16="http://schemas.microsoft.com/office/drawing/2014/main" id="{9C689434-7C9F-5B16-C6F7-5161198982F6}"/>
              </a:ext>
            </a:extLst>
          </p:cNvPr>
          <p:cNvPicPr>
            <a:picLocks/>
          </p:cNvPicPr>
          <p:nvPr/>
        </p:nvPicPr>
        <p:blipFill>
          <a:blip r:embed="rId3"/>
          <a:srcRect/>
          <a:stretch/>
        </p:blipFill>
        <p:spPr>
          <a:xfrm>
            <a:off x="440512" y="1875600"/>
            <a:ext cx="5390176" cy="3813502"/>
          </a:xfrm>
          <a:prstGeom prst="rect">
            <a:avLst/>
          </a:prstGeom>
          <a:ln>
            <a:solidFill>
              <a:schemeClr val="tx1"/>
            </a:solidFill>
          </a:ln>
          <a:effectLst>
            <a:outerShdw blurRad="63500" sx="102000" sy="102000" algn="ctr" rotWithShape="0">
              <a:prstClr val="black">
                <a:alpha val="40000"/>
              </a:prstClr>
            </a:outerShdw>
          </a:effectLst>
        </p:spPr>
      </p:pic>
      <mc:AlternateContent xmlns:mc="http://schemas.openxmlformats.org/markup-compatibility/2006" xmlns:p14="http://schemas.microsoft.com/office/powerpoint/2010/main">
        <mc:Choice Requires="p14">
          <p:contentPart p14:bwMode="auto" r:id="rId4">
            <p14:nvContentPartPr>
              <p14:cNvPr id="11288" name="Freihand 11287">
                <a:extLst>
                  <a:ext uri="{FF2B5EF4-FFF2-40B4-BE49-F238E27FC236}">
                    <a16:creationId xmlns:a16="http://schemas.microsoft.com/office/drawing/2014/main" id="{BF9A762C-E4F6-7449-BC02-F9B5D0C53127}"/>
                  </a:ext>
                </a:extLst>
              </p14:cNvPr>
              <p14:cNvContentPartPr/>
              <p14:nvPr/>
            </p14:nvContentPartPr>
            <p14:xfrm>
              <a:off x="2996842" y="5933025"/>
              <a:ext cx="360" cy="360"/>
            </p14:xfrm>
          </p:contentPart>
        </mc:Choice>
        <mc:Fallback xmlns="">
          <p:pic>
            <p:nvPicPr>
              <p:cNvPr id="11288" name="Freihand 11287">
                <a:extLst>
                  <a:ext uri="{FF2B5EF4-FFF2-40B4-BE49-F238E27FC236}">
                    <a16:creationId xmlns:a16="http://schemas.microsoft.com/office/drawing/2014/main" id="{BF9A762C-E4F6-7449-BC02-F9B5D0C53127}"/>
                  </a:ext>
                </a:extLst>
              </p:cNvPr>
              <p:cNvPicPr/>
              <p:nvPr/>
            </p:nvPicPr>
            <p:blipFill>
              <a:blip r:embed="rId5"/>
              <a:stretch>
                <a:fillRect/>
              </a:stretch>
            </p:blipFill>
            <p:spPr>
              <a:xfrm>
                <a:off x="2990722" y="5926905"/>
                <a:ext cx="12600" cy="12600"/>
              </a:xfrm>
              <a:prstGeom prst="rect">
                <a:avLst/>
              </a:prstGeom>
            </p:spPr>
          </p:pic>
        </mc:Fallback>
      </mc:AlternateContent>
      <p:sp>
        <p:nvSpPr>
          <p:cNvPr id="2" name="Abgerundete rechteckige Legende 1">
            <a:extLst>
              <a:ext uri="{FF2B5EF4-FFF2-40B4-BE49-F238E27FC236}">
                <a16:creationId xmlns:a16="http://schemas.microsoft.com/office/drawing/2014/main" id="{5A969304-0A29-8520-41CE-E5F5CFDD6610}"/>
              </a:ext>
            </a:extLst>
          </p:cNvPr>
          <p:cNvSpPr/>
          <p:nvPr/>
        </p:nvSpPr>
        <p:spPr>
          <a:xfrm>
            <a:off x="6441719" y="1639658"/>
            <a:ext cx="2089862" cy="870560"/>
          </a:xfrm>
          <a:prstGeom prst="wedgeRoundRectCallout">
            <a:avLst>
              <a:gd name="adj1" fmla="val 51126"/>
              <a:gd name="adj2" fmla="val 9930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Arial" panose="020B0604020202020204" pitchFamily="34" charset="0"/>
                <a:cs typeface="Arial" panose="020B0604020202020204" pitchFamily="34" charset="0"/>
              </a:rPr>
              <a:t>Unsere Plusaufgabe des Tages lautet 7 + 3</a:t>
            </a:r>
            <a:endParaRPr lang="de-DE" altLang="de-DE" sz="1600" dirty="0">
              <a:solidFill>
                <a:schemeClr val="tx1"/>
              </a:solidFill>
              <a:latin typeface="Arial" panose="020B0604020202020204" pitchFamily="34" charset="0"/>
              <a:cs typeface="Arial" panose="020B0604020202020204" pitchFamily="34" charset="0"/>
            </a:endParaRPr>
          </a:p>
        </p:txBody>
      </p:sp>
      <p:sp>
        <p:nvSpPr>
          <p:cNvPr id="14" name="Abgerundete rechteckige Legende 13">
            <a:extLst>
              <a:ext uri="{FF2B5EF4-FFF2-40B4-BE49-F238E27FC236}">
                <a16:creationId xmlns:a16="http://schemas.microsoft.com/office/drawing/2014/main" id="{B1C64D9C-ACB6-A593-6C9B-D0053D09B579}"/>
              </a:ext>
            </a:extLst>
          </p:cNvPr>
          <p:cNvSpPr/>
          <p:nvPr/>
        </p:nvSpPr>
        <p:spPr>
          <a:xfrm>
            <a:off x="6457950" y="3044746"/>
            <a:ext cx="2057400" cy="935325"/>
          </a:xfrm>
          <a:prstGeom prst="wedgeRoundRectCallout">
            <a:avLst>
              <a:gd name="adj1" fmla="val 47770"/>
              <a:gd name="adj2" fmla="val 90645"/>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Bef>
                <a:spcPts val="400"/>
              </a:spcBef>
            </a:pPr>
            <a:r>
              <a:rPr lang="de-DE" sz="1600" dirty="0">
                <a:solidFill>
                  <a:schemeClr val="tx1"/>
                </a:solidFill>
                <a:latin typeface="Arial" panose="020B0604020202020204" pitchFamily="34" charset="0"/>
                <a:cs typeface="Arial" panose="020B0604020202020204" pitchFamily="34" charset="0"/>
              </a:rPr>
              <a:t>Die Plusaufgabe des Tages hat das Ergebnis 10. </a:t>
            </a:r>
          </a:p>
        </p:txBody>
      </p:sp>
      <p:sp>
        <p:nvSpPr>
          <p:cNvPr id="22" name="Abgerundete rechteckige Legende 21">
            <a:extLst>
              <a:ext uri="{FF2B5EF4-FFF2-40B4-BE49-F238E27FC236}">
                <a16:creationId xmlns:a16="http://schemas.microsoft.com/office/drawing/2014/main" id="{E5676E13-9285-EF66-0DF1-2F8B33421752}"/>
              </a:ext>
            </a:extLst>
          </p:cNvPr>
          <p:cNvSpPr/>
          <p:nvPr/>
        </p:nvSpPr>
        <p:spPr>
          <a:xfrm>
            <a:off x="6457950" y="4514600"/>
            <a:ext cx="2089862" cy="1066404"/>
          </a:xfrm>
          <a:prstGeom prst="wedgeRoundRectCallout">
            <a:avLst>
              <a:gd name="adj1" fmla="val 53537"/>
              <a:gd name="adj2" fmla="val 75929"/>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1600" dirty="0">
                <a:solidFill>
                  <a:schemeClr val="tx1"/>
                </a:solidFill>
                <a:latin typeface="Arial" panose="020B0604020202020204" pitchFamily="34" charset="0"/>
                <a:cs typeface="Arial" panose="020B0604020202020204" pitchFamily="34" charset="0"/>
              </a:rPr>
              <a:t>Vergleiche dein fertiges Blatt mit einem anderen Kind.</a:t>
            </a:r>
          </a:p>
        </p:txBody>
      </p:sp>
      <p:sp>
        <p:nvSpPr>
          <p:cNvPr id="11" name="Textfeld 10">
            <a:extLst>
              <a:ext uri="{FF2B5EF4-FFF2-40B4-BE49-F238E27FC236}">
                <a16:creationId xmlns:a16="http://schemas.microsoft.com/office/drawing/2014/main" id="{3F67C8B6-A0B0-DE75-67B5-26B77D167946}"/>
              </a:ext>
            </a:extLst>
          </p:cNvPr>
          <p:cNvSpPr txBox="1"/>
          <p:nvPr/>
        </p:nvSpPr>
        <p:spPr>
          <a:xfrm>
            <a:off x="209862" y="5925600"/>
            <a:ext cx="2340006"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(eigene Abbildungen PIKAS)</a:t>
            </a:r>
          </a:p>
        </p:txBody>
      </p:sp>
    </p:spTree>
    <p:extLst>
      <p:ext uri="{BB962C8B-B14F-4D97-AF65-F5344CB8AC3E}">
        <p14:creationId xmlns:p14="http://schemas.microsoft.com/office/powerpoint/2010/main" val="35875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2"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Darstellungen vernetzen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53</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Lernende vernetzen Darstellungen von Operationen (Handlung, Bild, Sprache, Mathesprache) </a:t>
            </a:r>
          </a:p>
          <a:p>
            <a:pPr algn="ctr">
              <a:lnSpc>
                <a:spcPct val="200000"/>
              </a:lnSpc>
            </a:pPr>
            <a:r>
              <a:rPr lang="de-DE"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kontinuierlich miteinander, indem sie diese einander zuordnen und darüber sprechen.</a:t>
            </a:r>
          </a:p>
        </p:txBody>
      </p:sp>
      <p:pic>
        <p:nvPicPr>
          <p:cNvPr id="11"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55177" y="4843549"/>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14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b="1"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54</a:t>
            </a:fld>
            <a:endParaRPr lang="de-DE" dirty="0"/>
          </a:p>
        </p:txBody>
      </p:sp>
    </p:spTree>
    <p:extLst>
      <p:ext uri="{BB962C8B-B14F-4D97-AF65-F5344CB8AC3E}">
        <p14:creationId xmlns:p14="http://schemas.microsoft.com/office/powerpoint/2010/main" val="30819008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55</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HINWEISE ZU DEN FOLIEN 56-65</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641177" cy="4527819"/>
          </a:xfrm>
        </p:spPr>
        <p:txBody>
          <a:bodyPr/>
          <a:lstStyle/>
          <a:p>
            <a:pPr algn="just">
              <a:lnSpc>
                <a:spcPct val="110000"/>
              </a:lnSpc>
              <a:spcBef>
                <a:spcPts val="600"/>
              </a:spcBef>
            </a:pPr>
            <a:r>
              <a:rPr lang="de-DE" sz="1350" b="1" dirty="0"/>
              <a:t>Kernbotschaft (Folie 65):</a:t>
            </a:r>
          </a:p>
          <a:p>
            <a:pPr marL="285750" indent="-285750" algn="just">
              <a:lnSpc>
                <a:spcPct val="110000"/>
              </a:lnSpc>
              <a:spcBef>
                <a:spcPts val="600"/>
              </a:spcBef>
              <a:buFont typeface="Arial" panose="020B0604020202020204" pitchFamily="34" charset="0"/>
              <a:buChar char="•"/>
            </a:pPr>
            <a:r>
              <a:rPr lang="de-DE" sz="1350" b="1" dirty="0">
                <a:effectLst/>
                <a:ea typeface="Times New Roman" panose="02020603050405020304" pitchFamily="18" charset="0"/>
              </a:rPr>
              <a:t>Ler</a:t>
            </a:r>
            <a:r>
              <a:rPr lang="de-DE" sz="1350" b="1" dirty="0">
                <a:latin typeface="Arial" panose="020B0604020202020204" pitchFamily="34" charset="0"/>
                <a:cs typeface="Arial" panose="020B0604020202020204" pitchFamily="34" charset="0"/>
              </a:rPr>
              <a:t>nende brauchen Gelegenheiten, Beziehungen zwischen Rechenoperationen und Aufgaben zu erkennen und zu nutzen.</a:t>
            </a:r>
            <a:r>
              <a:rPr lang="de-DE" sz="1350" b="1" dirty="0"/>
              <a:t> </a:t>
            </a:r>
            <a:endParaRPr lang="de-DE" sz="1350" dirty="0"/>
          </a:p>
          <a:p>
            <a:pPr>
              <a:lnSpc>
                <a:spcPct val="120000"/>
              </a:lnSpc>
              <a:spcBef>
                <a:spcPts val="600"/>
              </a:spcBef>
            </a:pPr>
            <a:r>
              <a:rPr lang="de-DE" sz="1350" dirty="0"/>
              <a:t>Folie 58: Aktivität (Hinweise s. Folie 57)</a:t>
            </a:r>
          </a:p>
          <a:p>
            <a:pPr>
              <a:lnSpc>
                <a:spcPct val="120000"/>
              </a:lnSpc>
              <a:spcBef>
                <a:spcPts val="600"/>
              </a:spcBef>
            </a:pPr>
            <a:r>
              <a:rPr lang="de-DE" sz="1350" dirty="0"/>
              <a:t>Folie 59: Beziehungen zwischen Rechenoperationen werden unter Bezug zu exemplarischen Darstellungen und den Rechengesetzen in den Blick genommen. </a:t>
            </a:r>
          </a:p>
          <a:p>
            <a:pPr>
              <a:lnSpc>
                <a:spcPct val="120000"/>
              </a:lnSpc>
              <a:spcBef>
                <a:spcPts val="600"/>
              </a:spcBef>
            </a:pPr>
            <a:r>
              <a:rPr lang="de-DE" sz="1350" dirty="0"/>
              <a:t>Folie 61: Aktivität (Hinweise s. Folie 60)</a:t>
            </a:r>
          </a:p>
          <a:p>
            <a:pPr>
              <a:lnSpc>
                <a:spcPct val="120000"/>
              </a:lnSpc>
              <a:spcBef>
                <a:spcPts val="600"/>
              </a:spcBef>
            </a:pPr>
            <a:r>
              <a:rPr lang="de-DE" sz="1350" dirty="0"/>
              <a:t>Folien 62-64: Lösungsmöglichkeiten der Aktivität</a:t>
            </a:r>
          </a:p>
          <a:p>
            <a:pPr>
              <a:lnSpc>
                <a:spcPct val="120000"/>
              </a:lnSpc>
              <a:spcBef>
                <a:spcPts val="600"/>
              </a:spcBef>
            </a:pPr>
            <a:endParaRPr lang="de-DE" sz="1350" dirty="0"/>
          </a:p>
        </p:txBody>
      </p:sp>
    </p:spTree>
    <p:extLst>
      <p:ext uri="{BB962C8B-B14F-4D97-AF65-F5344CB8AC3E}">
        <p14:creationId xmlns:p14="http://schemas.microsoft.com/office/powerpoint/2010/main" val="24576286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CA5000-2FAC-C815-0550-75D4374C1E86}"/>
              </a:ext>
            </a:extLst>
          </p:cNvPr>
          <p:cNvSpPr>
            <a:spLocks noGrp="1"/>
          </p:cNvSpPr>
          <p:nvPr>
            <p:ph type="title"/>
          </p:nvPr>
        </p:nvSpPr>
        <p:spPr/>
        <p:txBody>
          <a:bodyPr/>
          <a:lstStyle/>
          <a:p>
            <a:r>
              <a:rPr lang="de-DE" dirty="0"/>
              <a:t>Aufgabenbeziehungen nutzen</a:t>
            </a:r>
          </a:p>
        </p:txBody>
      </p:sp>
      <p:sp>
        <p:nvSpPr>
          <p:cNvPr id="5" name="Datumsplatzhalter 4">
            <a:extLst>
              <a:ext uri="{FF2B5EF4-FFF2-40B4-BE49-F238E27FC236}">
                <a16:creationId xmlns:a16="http://schemas.microsoft.com/office/drawing/2014/main" id="{80369A70-C6B8-CB81-ECCC-1D67D8DE196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93ADFBE4-A7A4-02F1-EE48-674EFD66C976}"/>
              </a:ext>
            </a:extLst>
          </p:cNvPr>
          <p:cNvSpPr>
            <a:spLocks noGrp="1"/>
          </p:cNvSpPr>
          <p:nvPr>
            <p:ph type="sldNum" sz="quarter" idx="12"/>
          </p:nvPr>
        </p:nvSpPr>
        <p:spPr/>
        <p:txBody>
          <a:bodyPr/>
          <a:lstStyle/>
          <a:p>
            <a:fld id="{C3752B7C-18A9-864D-BBCB-54A9F41B5594}" type="slidenum">
              <a:rPr lang="de-DE" smtClean="0"/>
              <a:pPr/>
              <a:t>56</a:t>
            </a:fld>
            <a:endParaRPr lang="de-DE" dirty="0"/>
          </a:p>
        </p:txBody>
      </p:sp>
      <p:grpSp>
        <p:nvGrpSpPr>
          <p:cNvPr id="20" name="Gruppieren 19">
            <a:extLst>
              <a:ext uri="{FF2B5EF4-FFF2-40B4-BE49-F238E27FC236}">
                <a16:creationId xmlns:a16="http://schemas.microsoft.com/office/drawing/2014/main" id="{73D89D54-E9E1-4BB9-D26F-77E7A92F47DB}"/>
              </a:ext>
            </a:extLst>
          </p:cNvPr>
          <p:cNvGrpSpPr>
            <a:grpSpLocks noChangeAspect="1"/>
          </p:cNvGrpSpPr>
          <p:nvPr/>
        </p:nvGrpSpPr>
        <p:grpSpPr>
          <a:xfrm>
            <a:off x="2367632" y="2017571"/>
            <a:ext cx="4366088" cy="3276000"/>
            <a:chOff x="5681807" y="3971726"/>
            <a:chExt cx="2421272" cy="1816748"/>
          </a:xfrm>
        </p:grpSpPr>
        <p:sp>
          <p:nvSpPr>
            <p:cNvPr id="8" name="Dreieck 7">
              <a:extLst>
                <a:ext uri="{FF2B5EF4-FFF2-40B4-BE49-F238E27FC236}">
                  <a16:creationId xmlns:a16="http://schemas.microsoft.com/office/drawing/2014/main" id="{8DD7DDC8-588D-8F7E-2E2B-F65678BC385F}"/>
                </a:ext>
              </a:extLst>
            </p:cNvPr>
            <p:cNvSpPr/>
            <p:nvPr/>
          </p:nvSpPr>
          <p:spPr>
            <a:xfrm rot="10800000">
              <a:off x="6301090" y="4482017"/>
              <a:ext cx="1185560" cy="969901"/>
            </a:xfrm>
            <a:prstGeom prst="triangle">
              <a:avLst/>
            </a:prstGeom>
            <a:noFill/>
            <a:ln w="69850">
              <a:solidFill>
                <a:srgbClr val="327D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9" name="Gruppieren 18">
              <a:extLst>
                <a:ext uri="{FF2B5EF4-FFF2-40B4-BE49-F238E27FC236}">
                  <a16:creationId xmlns:a16="http://schemas.microsoft.com/office/drawing/2014/main" id="{E558C7FB-2C77-806F-79AD-1FB777FB2D24}"/>
                </a:ext>
              </a:extLst>
            </p:cNvPr>
            <p:cNvGrpSpPr/>
            <p:nvPr/>
          </p:nvGrpSpPr>
          <p:grpSpPr>
            <a:xfrm>
              <a:off x="6384219" y="4816474"/>
              <a:ext cx="1019300" cy="972000"/>
              <a:chOff x="6384219" y="4858998"/>
              <a:chExt cx="1019300" cy="972000"/>
            </a:xfrm>
          </p:grpSpPr>
          <p:sp>
            <p:nvSpPr>
              <p:cNvPr id="11" name="Oval 10">
                <a:extLst>
                  <a:ext uri="{FF2B5EF4-FFF2-40B4-BE49-F238E27FC236}">
                    <a16:creationId xmlns:a16="http://schemas.microsoft.com/office/drawing/2014/main" id="{2509911E-7400-6019-C566-B3D18B5B4788}"/>
                  </a:ext>
                </a:extLst>
              </p:cNvPr>
              <p:cNvSpPr/>
              <p:nvPr/>
            </p:nvSpPr>
            <p:spPr>
              <a:xfrm>
                <a:off x="6407869" y="4858998"/>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6382CA6C-6751-3F49-B5C8-1F4D8EEBFA3E}"/>
                  </a:ext>
                </a:extLst>
              </p:cNvPr>
              <p:cNvSpPr txBox="1"/>
              <p:nvPr/>
            </p:nvSpPr>
            <p:spPr>
              <a:xfrm>
                <a:off x="6384219" y="5088976"/>
                <a:ext cx="1019300" cy="512044"/>
              </a:xfrm>
              <a:prstGeom prst="rect">
                <a:avLst/>
              </a:prstGeom>
              <a:noFill/>
            </p:spPr>
            <p:txBody>
              <a:bodyPr wrap="square" rtlCol="0">
                <a:spAutoFit/>
              </a:bodyPr>
              <a:lstStyle/>
              <a:p>
                <a:pPr algn="ctr"/>
                <a:r>
                  <a:rPr lang="de-DE" b="1" dirty="0">
                    <a:solidFill>
                      <a:schemeClr val="bg1"/>
                    </a:solidFill>
                    <a:latin typeface="Arial" panose="020B0604020202020204" pitchFamily="34" charset="0"/>
                    <a:cs typeface="Arial" panose="020B0604020202020204" pitchFamily="34" charset="0"/>
                  </a:rPr>
                  <a:t>Aufgaben-beziehungen</a:t>
                </a:r>
              </a:p>
              <a:p>
                <a:pPr algn="ctr"/>
                <a:r>
                  <a:rPr lang="de-DE" b="1" dirty="0">
                    <a:solidFill>
                      <a:schemeClr val="bg1"/>
                    </a:solidFill>
                    <a:latin typeface="Arial" panose="020B0604020202020204" pitchFamily="34" charset="0"/>
                    <a:cs typeface="Arial" panose="020B0604020202020204" pitchFamily="34" charset="0"/>
                  </a:rPr>
                  <a:t>nutzen</a:t>
                </a:r>
              </a:p>
            </p:txBody>
          </p:sp>
        </p:grpSp>
        <p:grpSp>
          <p:nvGrpSpPr>
            <p:cNvPr id="18" name="Gruppieren 17">
              <a:extLst>
                <a:ext uri="{FF2B5EF4-FFF2-40B4-BE49-F238E27FC236}">
                  <a16:creationId xmlns:a16="http://schemas.microsoft.com/office/drawing/2014/main" id="{2A23B908-8062-B129-5421-9083C51D7ADD}"/>
                </a:ext>
              </a:extLst>
            </p:cNvPr>
            <p:cNvGrpSpPr/>
            <p:nvPr/>
          </p:nvGrpSpPr>
          <p:grpSpPr>
            <a:xfrm>
              <a:off x="7083779" y="3971726"/>
              <a:ext cx="1019300" cy="972000"/>
              <a:chOff x="7134757" y="4079545"/>
              <a:chExt cx="1019300" cy="972000"/>
            </a:xfrm>
          </p:grpSpPr>
          <p:sp>
            <p:nvSpPr>
              <p:cNvPr id="9" name="Oval 8">
                <a:extLst>
                  <a:ext uri="{FF2B5EF4-FFF2-40B4-BE49-F238E27FC236}">
                    <a16:creationId xmlns:a16="http://schemas.microsoft.com/office/drawing/2014/main" id="{51AEE25F-83E6-C497-94CA-1C13CA8A8F76}"/>
                  </a:ext>
                </a:extLst>
              </p:cNvPr>
              <p:cNvSpPr/>
              <p:nvPr/>
            </p:nvSpPr>
            <p:spPr>
              <a:xfrm>
                <a:off x="7158408" y="4079545"/>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5BA837F6-AB23-89D6-DDB0-5E62F920284B}"/>
                  </a:ext>
                </a:extLst>
              </p:cNvPr>
              <p:cNvSpPr txBox="1"/>
              <p:nvPr/>
            </p:nvSpPr>
            <p:spPr>
              <a:xfrm>
                <a:off x="7134757" y="4386329"/>
                <a:ext cx="1019300" cy="358431"/>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Darstellungen vernetzen</a:t>
                </a:r>
              </a:p>
            </p:txBody>
          </p:sp>
        </p:grpSp>
        <p:grpSp>
          <p:nvGrpSpPr>
            <p:cNvPr id="17" name="Gruppieren 16">
              <a:extLst>
                <a:ext uri="{FF2B5EF4-FFF2-40B4-BE49-F238E27FC236}">
                  <a16:creationId xmlns:a16="http://schemas.microsoft.com/office/drawing/2014/main" id="{5F1524A7-2D47-3123-5700-C6915BBCDEAA}"/>
                </a:ext>
              </a:extLst>
            </p:cNvPr>
            <p:cNvGrpSpPr/>
            <p:nvPr/>
          </p:nvGrpSpPr>
          <p:grpSpPr>
            <a:xfrm>
              <a:off x="5681807" y="3987586"/>
              <a:ext cx="1019300" cy="972000"/>
              <a:chOff x="5633682" y="4096616"/>
              <a:chExt cx="1019300" cy="972000"/>
            </a:xfrm>
          </p:grpSpPr>
          <p:sp>
            <p:nvSpPr>
              <p:cNvPr id="10" name="Oval 9">
                <a:extLst>
                  <a:ext uri="{FF2B5EF4-FFF2-40B4-BE49-F238E27FC236}">
                    <a16:creationId xmlns:a16="http://schemas.microsoft.com/office/drawing/2014/main" id="{D7D04692-6E60-40D0-201C-0378F0FB358C}"/>
                  </a:ext>
                </a:extLst>
              </p:cNvPr>
              <p:cNvSpPr/>
              <p:nvPr/>
            </p:nvSpPr>
            <p:spPr>
              <a:xfrm>
                <a:off x="5657331" y="4096616"/>
                <a:ext cx="972000" cy="972000"/>
              </a:xfrm>
              <a:prstGeom prst="ellipse">
                <a:avLst/>
              </a:prstGeom>
              <a:solidFill>
                <a:srgbClr val="95B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b="1" dirty="0">
                  <a:solidFill>
                    <a:schemeClr val="tx1"/>
                  </a:solidFill>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DEE3C5F9-A02C-6378-5B42-EB691EF6A139}"/>
                  </a:ext>
                </a:extLst>
              </p:cNvPr>
              <p:cNvSpPr txBox="1"/>
              <p:nvPr/>
            </p:nvSpPr>
            <p:spPr>
              <a:xfrm>
                <a:off x="5633682" y="4331610"/>
                <a:ext cx="1019300" cy="512044"/>
              </a:xfrm>
              <a:prstGeom prst="rect">
                <a:avLst/>
              </a:prstGeom>
              <a:noFill/>
            </p:spPr>
            <p:txBody>
              <a:bodyPr wrap="square" rtlCol="0">
                <a:spAutoFit/>
              </a:bodyPr>
              <a:lstStyle/>
              <a:p>
                <a:pPr algn="ctr"/>
                <a:r>
                  <a:rPr lang="de-DE" b="1" dirty="0">
                    <a:latin typeface="Arial" panose="020B0604020202020204" pitchFamily="34" charset="0"/>
                    <a:cs typeface="Arial" panose="020B0604020202020204" pitchFamily="34" charset="0"/>
                  </a:rPr>
                  <a:t>Grund-vorstellungen besitzen</a:t>
                </a:r>
              </a:p>
            </p:txBody>
          </p:sp>
        </p:grpSp>
      </p:grpSp>
    </p:spTree>
    <p:extLst>
      <p:ext uri="{BB962C8B-B14F-4D97-AF65-F5344CB8AC3E}">
        <p14:creationId xmlns:p14="http://schemas.microsoft.com/office/powerpoint/2010/main" val="1674083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57</a:t>
            </a:fld>
            <a:endParaRPr lang="de-DE" dirty="0"/>
          </a:p>
        </p:txBody>
      </p:sp>
      <p:sp>
        <p:nvSpPr>
          <p:cNvPr id="7" name="Textplatzhalter 9">
            <a:extLst>
              <a:ext uri="{FF2B5EF4-FFF2-40B4-BE49-F238E27FC236}">
                <a16:creationId xmlns:a16="http://schemas.microsoft.com/office/drawing/2014/main" id="{7FB7004F-52D7-CA04-F790-0C08EAA43358}"/>
              </a:ext>
            </a:extLst>
          </p:cNvPr>
          <p:cNvSpPr>
            <a:spLocks noGrp="1"/>
          </p:cNvSpPr>
          <p:nvPr>
            <p:ph type="body" sz="quarter" idx="13"/>
          </p:nvPr>
        </p:nvSpPr>
        <p:spPr>
          <a:xfrm>
            <a:off x="1019908" y="1194030"/>
            <a:ext cx="7085868" cy="445628"/>
          </a:xfrm>
        </p:spPr>
        <p:txBody>
          <a:bodyPr/>
          <a:lstStyle/>
          <a:p>
            <a:r>
              <a:rPr lang="de-DE" dirty="0"/>
              <a:t>ANMERKUNGEN ZUR AKTIVITÄT AUF FOLIE 58</a:t>
            </a:r>
          </a:p>
        </p:txBody>
      </p:sp>
      <p:sp>
        <p:nvSpPr>
          <p:cNvPr id="6" name="Inhaltsplatzhalter 5"/>
          <p:cNvSpPr>
            <a:spLocks noGrp="1"/>
          </p:cNvSpPr>
          <p:nvPr>
            <p:ph idx="1"/>
          </p:nvPr>
        </p:nvSpPr>
        <p:spPr>
          <a:xfrm>
            <a:off x="1019908" y="1569318"/>
            <a:ext cx="7255991" cy="4644669"/>
          </a:xfrm>
        </p:spPr>
        <p:txBody>
          <a:bodyPr/>
          <a:lstStyle/>
          <a:p>
            <a:pPr>
              <a:spcBef>
                <a:spcPts val="0"/>
              </a:spcBef>
            </a:pPr>
            <a:r>
              <a:rPr lang="de-DE" sz="1350" b="1" dirty="0"/>
              <a:t>Ziel: </a:t>
            </a:r>
            <a:r>
              <a:rPr lang="de-DE" sz="1350" kern="1200" dirty="0">
                <a:solidFill>
                  <a:schemeClr val="tx1"/>
                </a:solidFill>
                <a:effectLst/>
              </a:rPr>
              <a:t>Diese Aktivität soll verdeutlichen, warum das Erkennen und Nutzen von Aufgabenbeziehungen zentral ist. Das sollen die Teilnehmenden an der folgenden Aufgabe, selbst erfahren.</a:t>
            </a:r>
            <a:endParaRPr lang="de-DE" sz="1350" dirty="0"/>
          </a:p>
          <a:p>
            <a:pPr>
              <a:spcBef>
                <a:spcPts val="0"/>
              </a:spcBef>
            </a:pPr>
            <a:endParaRPr lang="de-DE" sz="1350" b="1" dirty="0"/>
          </a:p>
          <a:p>
            <a:pPr>
              <a:lnSpc>
                <a:spcPct val="114000"/>
              </a:lnSpc>
              <a:spcBef>
                <a:spcPts val="600"/>
              </a:spcBef>
              <a:defRPr/>
            </a:pPr>
            <a:r>
              <a:rPr lang="de-DE" sz="1350" b="1" dirty="0"/>
              <a:t>Hintergrund: </a:t>
            </a:r>
          </a:p>
          <a:p>
            <a:pPr>
              <a:spcBef>
                <a:spcPts val="0"/>
              </a:spcBef>
            </a:pPr>
            <a:r>
              <a:rPr lang="de-DE" sz="1350" dirty="0"/>
              <a:t>V</a:t>
            </a:r>
            <a:r>
              <a:rPr lang="de-DE" sz="1350" kern="1200" dirty="0">
                <a:solidFill>
                  <a:schemeClr val="tx1"/>
                </a:solidFill>
                <a:effectLst/>
              </a:rPr>
              <a:t>ermutlich werden die Teilnehmenden diese Aufgabe nicht automatisiert lösen, sondern verschiedene Strategien </a:t>
            </a:r>
            <a:r>
              <a:rPr lang="de-DE" sz="1350" dirty="0"/>
              <a:t>wie</a:t>
            </a:r>
            <a:r>
              <a:rPr lang="de-DE" sz="1350" kern="1200" dirty="0">
                <a:solidFill>
                  <a:schemeClr val="tx1"/>
                </a:solidFill>
                <a:effectLst/>
              </a:rPr>
              <a:t> zum Beispiel die</a:t>
            </a:r>
            <a:r>
              <a:rPr lang="de-DE" sz="1350" dirty="0"/>
              <a:t> Hilfsaufgabe </a:t>
            </a:r>
            <a:r>
              <a:rPr lang="de-DE" sz="1350" dirty="0">
                <a:solidFill>
                  <a:schemeClr val="tx1"/>
                </a:solidFill>
                <a:latin typeface="Arial" panose="020B0604020202020204" pitchFamily="34" charset="0"/>
                <a:cs typeface="Arial" panose="020B0604020202020204" pitchFamily="34" charset="0"/>
              </a:rPr>
              <a:t>58 – 30 + 1 oder </a:t>
            </a:r>
            <a:r>
              <a:rPr lang="de-DE" sz="1350" kern="1200" dirty="0">
                <a:solidFill>
                  <a:schemeClr val="tx1"/>
                </a:solidFill>
                <a:effectLst/>
              </a:rPr>
              <a:t>die Strategie „Vereinfachen“ </a:t>
            </a:r>
            <a:r>
              <a:rPr lang="de-DE" sz="1350" dirty="0">
                <a:solidFill>
                  <a:schemeClr val="tx1"/>
                </a:solidFill>
                <a:latin typeface="Arial" panose="020B0604020202020204" pitchFamily="34" charset="0"/>
                <a:cs typeface="Arial" panose="020B0604020202020204" pitchFamily="34" charset="0"/>
              </a:rPr>
              <a:t>59 – 30 nutzen</a:t>
            </a:r>
            <a:r>
              <a:rPr lang="de-DE" sz="1350" dirty="0"/>
              <a:t>.</a:t>
            </a:r>
            <a:r>
              <a:rPr lang="de-DE" sz="1350" kern="1200" dirty="0">
                <a:solidFill>
                  <a:schemeClr val="tx1"/>
                </a:solidFill>
                <a:effectLst/>
              </a:rPr>
              <a:t> Analog sollten auch Kinder bei der Subtraktion vorgehen und schwierig erscheinende Aufgaben von leichteren ableiten (</a:t>
            </a:r>
            <a:r>
              <a:rPr lang="de-DE" sz="1350" kern="1200" dirty="0">
                <a:solidFill>
                  <a:schemeClr val="tx1"/>
                </a:solidFill>
                <a:effectLst/>
                <a:sym typeface="Wingdings" pitchFamily="2" charset="2"/>
              </a:rPr>
              <a:t>s. nächste Aktivität).</a:t>
            </a:r>
          </a:p>
          <a:p>
            <a:pPr>
              <a:lnSpc>
                <a:spcPct val="114000"/>
              </a:lnSpc>
              <a:spcBef>
                <a:spcPts val="600"/>
              </a:spcBef>
              <a:defRPr/>
            </a:pPr>
            <a:r>
              <a:rPr lang="de-DE" sz="1350" dirty="0">
                <a:sym typeface="Wingdings" pitchFamily="2" charset="2"/>
              </a:rPr>
              <a:t>Aufgabenbeziehungen zu nutzen ist wichtig, …</a:t>
            </a:r>
          </a:p>
          <a:p>
            <a:pPr marL="400050" lvl="1" indent="-171450">
              <a:lnSpc>
                <a:spcPct val="114000"/>
              </a:lnSpc>
              <a:spcBef>
                <a:spcPts val="600"/>
              </a:spcBef>
              <a:buClr>
                <a:srgbClr val="327A86"/>
              </a:buClr>
              <a:buFont typeface="Arial" panose="020B0604020202020204" pitchFamily="34" charset="0"/>
              <a:buChar char="•"/>
              <a:defRPr/>
            </a:pPr>
            <a:r>
              <a:rPr lang="de-DE" sz="1350" dirty="0"/>
              <a:t>denn </a:t>
            </a:r>
            <a:r>
              <a:rPr lang="de-DE" sz="1350" dirty="0" err="1"/>
              <a:t>verstehensbasierte</a:t>
            </a:r>
            <a:r>
              <a:rPr lang="de-DE" sz="1350" dirty="0"/>
              <a:t> Automatisierung gelingt (besser), wenn Beziehungen hergestellt werden (</a:t>
            </a:r>
            <a:r>
              <a:rPr lang="de-DE" sz="1350" dirty="0" err="1"/>
              <a:t>Gaidoschik</a:t>
            </a:r>
            <a:r>
              <a:rPr lang="de-DE" sz="1350" dirty="0"/>
              <a:t>, 2014).</a:t>
            </a:r>
          </a:p>
          <a:p>
            <a:pPr marL="400050" lvl="1" indent="-171450">
              <a:lnSpc>
                <a:spcPct val="114000"/>
              </a:lnSpc>
              <a:spcBef>
                <a:spcPts val="600"/>
              </a:spcBef>
              <a:buClr>
                <a:srgbClr val="327A86"/>
              </a:buClr>
              <a:buFont typeface="Arial" panose="020B0604020202020204" pitchFamily="34" charset="0"/>
              <a:buChar char="•"/>
              <a:defRPr/>
            </a:pPr>
            <a:r>
              <a:rPr lang="de-DE" sz="1350" dirty="0"/>
              <a:t>um ‚schwierige‘ Aufgaben aus ‚leichten‘ Aufgaben ableiten zu können.</a:t>
            </a:r>
          </a:p>
          <a:p>
            <a:pPr marL="400050" lvl="1" indent="-171450">
              <a:lnSpc>
                <a:spcPct val="114000"/>
              </a:lnSpc>
              <a:spcBef>
                <a:spcPts val="600"/>
              </a:spcBef>
              <a:buClr>
                <a:srgbClr val="327A86"/>
              </a:buClr>
              <a:buFont typeface="Arial" panose="020B0604020202020204" pitchFamily="34" charset="0"/>
              <a:buChar char="•"/>
              <a:defRPr/>
            </a:pPr>
            <a:r>
              <a:rPr lang="de-DE" sz="1350" dirty="0"/>
              <a:t>für die Entwicklung flexibler Rechenkompetenzen.</a:t>
            </a:r>
          </a:p>
          <a:p>
            <a:pPr>
              <a:spcBef>
                <a:spcPts val="0"/>
              </a:spcBef>
            </a:pPr>
            <a:endParaRPr lang="de-DE" sz="1350" dirty="0"/>
          </a:p>
        </p:txBody>
      </p:sp>
    </p:spTree>
    <p:extLst>
      <p:ext uri="{BB962C8B-B14F-4D97-AF65-F5344CB8AC3E}">
        <p14:creationId xmlns:p14="http://schemas.microsoft.com/office/powerpoint/2010/main" val="425241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3DDE178-96CB-C14F-A48B-0AC2DB328982}"/>
              </a:ext>
            </a:extLst>
          </p:cNvPr>
          <p:cNvSpPr>
            <a:spLocks noGrp="1"/>
          </p:cNvSpPr>
          <p:nvPr>
            <p:ph type="body" sz="quarter" idx="14"/>
          </p:nvPr>
        </p:nvSpPr>
        <p:spPr/>
        <p:txBody>
          <a:bodyPr>
            <a:normAutofit/>
          </a:bodyPr>
          <a:lstStyle/>
          <a:p>
            <a:pPr>
              <a:lnSpc>
                <a:spcPct val="114000"/>
              </a:lnSpc>
              <a:defRPr/>
            </a:pPr>
            <a:r>
              <a:rPr lang="de-DE" altLang="de-DE" sz="2000" dirty="0">
                <a:solidFill>
                  <a:srgbClr val="000000"/>
                </a:solidFill>
              </a:rPr>
              <a:t>Rechnen Sie 58 – 29</a:t>
            </a:r>
          </a:p>
          <a:p>
            <a:pPr>
              <a:lnSpc>
                <a:spcPct val="114000"/>
              </a:lnSpc>
              <a:defRPr/>
            </a:pPr>
            <a:r>
              <a:rPr lang="de-DE" altLang="de-DE" sz="2000" dirty="0">
                <a:solidFill>
                  <a:srgbClr val="000000"/>
                </a:solidFill>
              </a:rPr>
              <a:t>Welche Aufgabe haben Sie genutzt, </a:t>
            </a:r>
            <a:br>
              <a:rPr lang="de-DE" altLang="de-DE" sz="2000" dirty="0">
                <a:solidFill>
                  <a:srgbClr val="000000"/>
                </a:solidFill>
              </a:rPr>
            </a:br>
            <a:r>
              <a:rPr lang="de-DE" altLang="de-DE" sz="2000" dirty="0">
                <a:solidFill>
                  <a:srgbClr val="000000"/>
                </a:solidFill>
              </a:rPr>
              <a:t>um das Ergebnis zu bestimmen?</a:t>
            </a:r>
          </a:p>
          <a:p>
            <a:pPr>
              <a:lnSpc>
                <a:spcPct val="114000"/>
              </a:lnSpc>
              <a:defRPr/>
            </a:pPr>
            <a:r>
              <a:rPr lang="de-DE" altLang="de-DE" sz="2000" dirty="0">
                <a:solidFill>
                  <a:srgbClr val="000000"/>
                </a:solidFill>
              </a:rPr>
              <a:t>Gibt es noch weitere Aufgaben, die für die Ermittlung des Ergebnisses hilfreich sind?</a:t>
            </a:r>
            <a:endParaRPr lang="de-DE" sz="1800" dirty="0"/>
          </a:p>
        </p:txBody>
      </p:sp>
      <p:sp>
        <p:nvSpPr>
          <p:cNvPr id="5" name="Datumsplatzhalter 4">
            <a:extLst>
              <a:ext uri="{FF2B5EF4-FFF2-40B4-BE49-F238E27FC236}">
                <a16:creationId xmlns:a16="http://schemas.microsoft.com/office/drawing/2014/main" id="{B328DBFA-DF28-404E-A16F-4BFE5425A44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F0DFD6B-DA24-0845-B8C9-88237C47B125}"/>
              </a:ext>
            </a:extLst>
          </p:cNvPr>
          <p:cNvSpPr>
            <a:spLocks noGrp="1"/>
          </p:cNvSpPr>
          <p:nvPr>
            <p:ph type="sldNum" sz="quarter" idx="12"/>
          </p:nvPr>
        </p:nvSpPr>
        <p:spPr/>
        <p:txBody>
          <a:bodyPr/>
          <a:lstStyle/>
          <a:p>
            <a:fld id="{C3752B7C-18A9-864D-BBCB-54A9F41B5594}" type="slidenum">
              <a:rPr lang="de-DE" smtClean="0"/>
              <a:pPr/>
              <a:t>58</a:t>
            </a:fld>
            <a:endParaRPr lang="de-DE" dirty="0"/>
          </a:p>
        </p:txBody>
      </p:sp>
      <p:sp>
        <p:nvSpPr>
          <p:cNvPr id="7" name="Wolkenförmige Legende 6">
            <a:extLst>
              <a:ext uri="{FF2B5EF4-FFF2-40B4-BE49-F238E27FC236}">
                <a16:creationId xmlns:a16="http://schemas.microsoft.com/office/drawing/2014/main" id="{13917A71-69F8-1D4E-83C4-B727DE8980C1}"/>
              </a:ext>
            </a:extLst>
          </p:cNvPr>
          <p:cNvSpPr/>
          <p:nvPr/>
        </p:nvSpPr>
        <p:spPr>
          <a:xfrm>
            <a:off x="1280896" y="4449443"/>
            <a:ext cx="2057400" cy="1223770"/>
          </a:xfrm>
          <a:prstGeom prst="cloudCallout">
            <a:avLst>
              <a:gd name="adj1" fmla="val -55648"/>
              <a:gd name="adj2" fmla="val 72809"/>
            </a:avLst>
          </a:prstGeom>
          <a:solidFill>
            <a:schemeClr val="bg1"/>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58 – 30 + 1  </a:t>
            </a:r>
          </a:p>
          <a:p>
            <a:pPr algn="ctr"/>
            <a:endParaRPr lang="de-DE" dirty="0">
              <a:solidFill>
                <a:schemeClr val="tx1"/>
              </a:solidFill>
              <a:latin typeface="Arial" panose="020B0604020202020204" pitchFamily="34" charset="0"/>
              <a:cs typeface="Arial" panose="020B0604020202020204" pitchFamily="34" charset="0"/>
            </a:endParaRPr>
          </a:p>
        </p:txBody>
      </p:sp>
      <p:sp>
        <p:nvSpPr>
          <p:cNvPr id="8" name="Wolkenförmige Legende 7">
            <a:extLst>
              <a:ext uri="{FF2B5EF4-FFF2-40B4-BE49-F238E27FC236}">
                <a16:creationId xmlns:a16="http://schemas.microsoft.com/office/drawing/2014/main" id="{0DEDF5F7-ED2F-F445-9836-29DE154223E0}"/>
              </a:ext>
            </a:extLst>
          </p:cNvPr>
          <p:cNvSpPr/>
          <p:nvPr/>
        </p:nvSpPr>
        <p:spPr>
          <a:xfrm>
            <a:off x="3796361" y="4897438"/>
            <a:ext cx="1778000" cy="1117600"/>
          </a:xfrm>
          <a:prstGeom prst="cloudCallout">
            <a:avLst>
              <a:gd name="adj1" fmla="val 62638"/>
              <a:gd name="adj2" fmla="val 42809"/>
            </a:avLst>
          </a:prstGeom>
          <a:solidFill>
            <a:schemeClr val="bg1"/>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59 – 30</a:t>
            </a:r>
          </a:p>
        </p:txBody>
      </p:sp>
      <p:sp>
        <p:nvSpPr>
          <p:cNvPr id="9" name="Wolkenförmige Legende 8">
            <a:extLst>
              <a:ext uri="{FF2B5EF4-FFF2-40B4-BE49-F238E27FC236}">
                <a16:creationId xmlns:a16="http://schemas.microsoft.com/office/drawing/2014/main" id="{E782F5B1-7CEE-D847-947A-9C0EE7BEA401}"/>
              </a:ext>
            </a:extLst>
          </p:cNvPr>
          <p:cNvSpPr/>
          <p:nvPr/>
        </p:nvSpPr>
        <p:spPr>
          <a:xfrm>
            <a:off x="6085104" y="4338638"/>
            <a:ext cx="2057400" cy="1117600"/>
          </a:xfrm>
          <a:prstGeom prst="cloudCallout">
            <a:avLst>
              <a:gd name="adj1" fmla="val 62638"/>
              <a:gd name="adj2" fmla="val 42809"/>
            </a:avLst>
          </a:prstGeom>
          <a:solidFill>
            <a:schemeClr val="bg1"/>
          </a:solidFill>
          <a:ln>
            <a:solidFill>
              <a:srgbClr val="A4A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29 + 1 + 28 </a:t>
            </a:r>
          </a:p>
        </p:txBody>
      </p:sp>
      <p:sp>
        <p:nvSpPr>
          <p:cNvPr id="10" name="Titel 9">
            <a:extLst>
              <a:ext uri="{FF2B5EF4-FFF2-40B4-BE49-F238E27FC236}">
                <a16:creationId xmlns:a16="http://schemas.microsoft.com/office/drawing/2014/main" id="{EE7C0D1A-801D-A608-6DE8-DE60BA60416A}"/>
              </a:ext>
            </a:extLst>
          </p:cNvPr>
          <p:cNvSpPr>
            <a:spLocks noGrp="1"/>
          </p:cNvSpPr>
          <p:nvPr>
            <p:ph type="title"/>
          </p:nvPr>
        </p:nvSpPr>
        <p:spPr/>
        <p:txBody>
          <a:bodyPr/>
          <a:lstStyle/>
          <a:p>
            <a:r>
              <a:rPr lang="de-DE" dirty="0"/>
              <a:t>Aufgabenbeziehungen nutzen </a:t>
            </a:r>
          </a:p>
        </p:txBody>
      </p:sp>
    </p:spTree>
    <p:extLst>
      <p:ext uri="{BB962C8B-B14F-4D97-AF65-F5344CB8AC3E}">
        <p14:creationId xmlns:p14="http://schemas.microsoft.com/office/powerpoint/2010/main" val="309841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D3C10B1-852E-4996-8D88-7FD5087F0B40}"/>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309B88C7-D7B3-4775-8A2A-700E4C719010}"/>
              </a:ext>
            </a:extLst>
          </p:cNvPr>
          <p:cNvSpPr>
            <a:spLocks noGrp="1"/>
          </p:cNvSpPr>
          <p:nvPr>
            <p:ph type="sldNum" sz="quarter" idx="12"/>
          </p:nvPr>
        </p:nvSpPr>
        <p:spPr/>
        <p:txBody>
          <a:bodyPr/>
          <a:lstStyle/>
          <a:p>
            <a:fld id="{C3752B7C-18A9-864D-BBCB-54A9F41B5594}" type="slidenum">
              <a:rPr lang="de-DE" smtClean="0"/>
              <a:pPr/>
              <a:t>59</a:t>
            </a:fld>
            <a:endParaRPr lang="de-DE" dirty="0"/>
          </a:p>
        </p:txBody>
      </p:sp>
      <p:sp>
        <p:nvSpPr>
          <p:cNvPr id="11" name="Titel 1">
            <a:extLst>
              <a:ext uri="{FF2B5EF4-FFF2-40B4-BE49-F238E27FC236}">
                <a16:creationId xmlns:a16="http://schemas.microsoft.com/office/drawing/2014/main" id="{E4317E4B-7D80-9D43-B06D-F9504C29B092}"/>
              </a:ext>
            </a:extLst>
          </p:cNvPr>
          <p:cNvSpPr>
            <a:spLocks noGrp="1"/>
          </p:cNvSpPr>
          <p:nvPr>
            <p:ph type="title"/>
          </p:nvPr>
        </p:nvSpPr>
        <p:spPr>
          <a:xfrm>
            <a:off x="1096423" y="382774"/>
            <a:ext cx="7418927" cy="603704"/>
          </a:xfrm>
        </p:spPr>
        <p:txBody>
          <a:bodyPr>
            <a:normAutofit/>
          </a:bodyPr>
          <a:lstStyle/>
          <a:p>
            <a:r>
              <a:rPr lang="de-DE" dirty="0"/>
              <a:t>Aufgabenbeziehungen nutzen </a:t>
            </a:r>
          </a:p>
        </p:txBody>
      </p:sp>
      <p:sp>
        <p:nvSpPr>
          <p:cNvPr id="4" name="Abgerundetes Rechteck 3">
            <a:extLst>
              <a:ext uri="{FF2B5EF4-FFF2-40B4-BE49-F238E27FC236}">
                <a16:creationId xmlns:a16="http://schemas.microsoft.com/office/drawing/2014/main" id="{0649777E-A302-7218-E8AE-2193357A6887}"/>
              </a:ext>
            </a:extLst>
          </p:cNvPr>
          <p:cNvSpPr/>
          <p:nvPr/>
        </p:nvSpPr>
        <p:spPr>
          <a:xfrm>
            <a:off x="580260" y="2610871"/>
            <a:ext cx="8019509" cy="2578172"/>
          </a:xfrm>
          <a:prstGeom prst="roundRect">
            <a:avLst/>
          </a:prstGeom>
          <a:solidFill>
            <a:srgbClr val="E6F4F6"/>
          </a:solidFill>
          <a:ln>
            <a:solidFill>
              <a:srgbClr val="95B6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F2AF71A2-3A6A-B2AB-C262-21840DF6FFBB}"/>
              </a:ext>
            </a:extLst>
          </p:cNvPr>
          <p:cNvSpPr txBox="1"/>
          <p:nvPr/>
        </p:nvSpPr>
        <p:spPr>
          <a:xfrm>
            <a:off x="1240660" y="1828712"/>
            <a:ext cx="521729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 zwischen Rechenoperationen und Aufgaben</a:t>
            </a:r>
          </a:p>
        </p:txBody>
      </p:sp>
      <p:sp>
        <p:nvSpPr>
          <p:cNvPr id="13" name="Textfeld 12">
            <a:extLst>
              <a:ext uri="{FF2B5EF4-FFF2-40B4-BE49-F238E27FC236}">
                <a16:creationId xmlns:a16="http://schemas.microsoft.com/office/drawing/2014/main" id="{65581092-5505-9CEF-7D97-A266619CD5D4}"/>
              </a:ext>
            </a:extLst>
          </p:cNvPr>
          <p:cNvSpPr txBox="1"/>
          <p:nvPr/>
        </p:nvSpPr>
        <p:spPr>
          <a:xfrm>
            <a:off x="645504" y="2790751"/>
            <a:ext cx="3725869" cy="1200329"/>
          </a:xfrm>
          <a:prstGeom prst="rect">
            <a:avLst/>
          </a:prstGeom>
          <a:noFill/>
        </p:spPr>
        <p:txBody>
          <a:bodyPr wrap="square" rtlCol="0">
            <a:spAutoFit/>
          </a:bodyPr>
          <a:lstStyle/>
          <a:p>
            <a:pPr algn="ctr"/>
            <a:r>
              <a:rPr lang="de-DE" altLang="de-DE" dirty="0">
                <a:latin typeface="Arial" panose="020B0604020202020204" pitchFamily="34" charset="0"/>
                <a:cs typeface="Arial" panose="020B0604020202020204" pitchFamily="34" charset="0"/>
              </a:rPr>
              <a:t>Addition und Subtraktion als Umkehroperationen:</a:t>
            </a:r>
            <a:br>
              <a:rPr lang="de-DE" altLang="de-DE" dirty="0">
                <a:latin typeface="Arial" panose="020B0604020202020204" pitchFamily="34" charset="0"/>
                <a:cs typeface="Arial" panose="020B0604020202020204" pitchFamily="34" charset="0"/>
              </a:rPr>
            </a:br>
            <a:r>
              <a:rPr lang="de-DE" altLang="de-DE" dirty="0">
                <a:latin typeface="Arial" panose="020B0604020202020204" pitchFamily="34" charset="0"/>
                <a:cs typeface="Arial" panose="020B0604020202020204" pitchFamily="34" charset="0"/>
              </a:rPr>
              <a:t>7 – 3 = 4, denn 4 + 3 = 7</a:t>
            </a:r>
          </a:p>
          <a:p>
            <a:pPr algn="ctr"/>
            <a:endParaRPr lang="de-DE" dirty="0"/>
          </a:p>
        </p:txBody>
      </p:sp>
      <p:sp>
        <p:nvSpPr>
          <p:cNvPr id="2" name="Textplatzhalter 6">
            <a:extLst>
              <a:ext uri="{FF2B5EF4-FFF2-40B4-BE49-F238E27FC236}">
                <a16:creationId xmlns:a16="http://schemas.microsoft.com/office/drawing/2014/main" id="{2EC4084B-FB00-26FB-D974-7EF13A0D8FD0}"/>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ERKENNEN UND NUTZEN VON BEZIEHUNGEN (SUBTRAKTION)</a:t>
            </a:r>
          </a:p>
        </p:txBody>
      </p:sp>
      <p:pic>
        <p:nvPicPr>
          <p:cNvPr id="3" name="Grafik 2">
            <a:extLst>
              <a:ext uri="{FF2B5EF4-FFF2-40B4-BE49-F238E27FC236}">
                <a16:creationId xmlns:a16="http://schemas.microsoft.com/office/drawing/2014/main" id="{F9B5B45E-E144-6C4D-3773-CB99AF1F7FE9}"/>
              </a:ext>
            </a:extLst>
          </p:cNvPr>
          <p:cNvPicPr>
            <a:picLocks noChangeAspect="1"/>
          </p:cNvPicPr>
          <p:nvPr/>
        </p:nvPicPr>
        <p:blipFill>
          <a:blip r:embed="rId3"/>
          <a:stretch>
            <a:fillRect/>
          </a:stretch>
        </p:blipFill>
        <p:spPr>
          <a:xfrm>
            <a:off x="773527" y="3977555"/>
            <a:ext cx="3819550" cy="648412"/>
          </a:xfrm>
          <a:prstGeom prst="rect">
            <a:avLst/>
          </a:prstGeom>
        </p:spPr>
      </p:pic>
      <p:pic>
        <p:nvPicPr>
          <p:cNvPr id="7" name="Grafik 6">
            <a:extLst>
              <a:ext uri="{FF2B5EF4-FFF2-40B4-BE49-F238E27FC236}">
                <a16:creationId xmlns:a16="http://schemas.microsoft.com/office/drawing/2014/main" id="{2FA7F2BB-89D7-B5AB-DD53-FADE222E5535}"/>
              </a:ext>
            </a:extLst>
          </p:cNvPr>
          <p:cNvPicPr>
            <a:picLocks noChangeAspect="1"/>
          </p:cNvPicPr>
          <p:nvPr/>
        </p:nvPicPr>
        <p:blipFill>
          <a:blip r:embed="rId4"/>
          <a:stretch>
            <a:fillRect/>
          </a:stretch>
        </p:blipFill>
        <p:spPr>
          <a:xfrm>
            <a:off x="4742649" y="3983124"/>
            <a:ext cx="3701371" cy="628350"/>
          </a:xfrm>
          <a:prstGeom prst="rect">
            <a:avLst/>
          </a:prstGeom>
        </p:spPr>
      </p:pic>
      <p:sp>
        <p:nvSpPr>
          <p:cNvPr id="8" name="Textfeld 7">
            <a:extLst>
              <a:ext uri="{FF2B5EF4-FFF2-40B4-BE49-F238E27FC236}">
                <a16:creationId xmlns:a16="http://schemas.microsoft.com/office/drawing/2014/main" id="{87242723-6A02-DF6D-03E8-13364A8F704A}"/>
              </a:ext>
            </a:extLst>
          </p:cNvPr>
          <p:cNvSpPr txBox="1"/>
          <p:nvPr/>
        </p:nvSpPr>
        <p:spPr>
          <a:xfrm>
            <a:off x="5110731" y="2803410"/>
            <a:ext cx="2694437" cy="646332"/>
          </a:xfrm>
          <a:prstGeom prst="rect">
            <a:avLst/>
          </a:prstGeom>
          <a:noFill/>
        </p:spPr>
        <p:txBody>
          <a:bodyPr wrap="square" rtlCol="0">
            <a:spAutoFit/>
          </a:bodyPr>
          <a:lstStyle/>
          <a:p>
            <a:r>
              <a:rPr lang="de-DE" altLang="de-DE" dirty="0">
                <a:latin typeface="Arial" panose="020B0604020202020204" pitchFamily="34" charset="0"/>
                <a:cs typeface="Arial" panose="020B0604020202020204" pitchFamily="34" charset="0"/>
              </a:rPr>
              <a:t>Konstanz der Differenz: </a:t>
            </a:r>
          </a:p>
          <a:p>
            <a:r>
              <a:rPr lang="de-DE" altLang="de-DE" dirty="0">
                <a:latin typeface="Arial" panose="020B0604020202020204" pitchFamily="34" charset="0"/>
                <a:cs typeface="Arial" panose="020B0604020202020204" pitchFamily="34" charset="0"/>
              </a:rPr>
              <a:t>9 – 2 = 10 – 3</a:t>
            </a:r>
            <a:endParaRPr lang="de-DE" dirty="0"/>
          </a:p>
        </p:txBody>
      </p:sp>
      <p:sp>
        <p:nvSpPr>
          <p:cNvPr id="12" name="Textfeld 11">
            <a:extLst>
              <a:ext uri="{FF2B5EF4-FFF2-40B4-BE49-F238E27FC236}">
                <a16:creationId xmlns:a16="http://schemas.microsoft.com/office/drawing/2014/main" id="{0826B047-918B-1961-9927-E9787EFB985E}"/>
              </a:ext>
            </a:extLst>
          </p:cNvPr>
          <p:cNvSpPr txBox="1"/>
          <p:nvPr/>
        </p:nvSpPr>
        <p:spPr>
          <a:xfrm>
            <a:off x="5095822" y="5923844"/>
            <a:ext cx="3600000" cy="277200"/>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(PIKAS, 2020, S. 28)</a:t>
            </a:r>
          </a:p>
        </p:txBody>
      </p:sp>
      <p:grpSp>
        <p:nvGrpSpPr>
          <p:cNvPr id="14" name="Gruppieren 13">
            <a:extLst>
              <a:ext uri="{FF2B5EF4-FFF2-40B4-BE49-F238E27FC236}">
                <a16:creationId xmlns:a16="http://schemas.microsoft.com/office/drawing/2014/main" id="{F1FA1467-9F60-67FC-C117-E136E983E927}"/>
              </a:ext>
            </a:extLst>
          </p:cNvPr>
          <p:cNvGrpSpPr/>
          <p:nvPr/>
        </p:nvGrpSpPr>
        <p:grpSpPr>
          <a:xfrm>
            <a:off x="848364" y="4070682"/>
            <a:ext cx="1542420" cy="306618"/>
            <a:chOff x="3846548" y="3406045"/>
            <a:chExt cx="1849859" cy="367574"/>
          </a:xfrm>
        </p:grpSpPr>
        <p:pic>
          <p:nvPicPr>
            <p:cNvPr id="16" name="Grafik 15">
              <a:extLst>
                <a:ext uri="{FF2B5EF4-FFF2-40B4-BE49-F238E27FC236}">
                  <a16:creationId xmlns:a16="http://schemas.microsoft.com/office/drawing/2014/main" id="{3E80AA10-D22F-5F53-761A-6499BD34F6F6}"/>
                </a:ext>
              </a:extLst>
            </p:cNvPr>
            <p:cNvPicPr>
              <a:picLocks noChangeAspect="1"/>
            </p:cNvPicPr>
            <p:nvPr/>
          </p:nvPicPr>
          <p:blipFill>
            <a:blip r:embed="rId5"/>
            <a:stretch>
              <a:fillRect/>
            </a:stretch>
          </p:blipFill>
          <p:spPr>
            <a:xfrm>
              <a:off x="3846548" y="3406045"/>
              <a:ext cx="1849859" cy="367574"/>
            </a:xfrm>
            <a:prstGeom prst="rect">
              <a:avLst/>
            </a:prstGeom>
          </p:spPr>
        </p:pic>
        <p:pic>
          <p:nvPicPr>
            <p:cNvPr id="17" name="Grafik 16">
              <a:extLst>
                <a:ext uri="{FF2B5EF4-FFF2-40B4-BE49-F238E27FC236}">
                  <a16:creationId xmlns:a16="http://schemas.microsoft.com/office/drawing/2014/main" id="{5F4DEDA1-BD1A-0D4C-8630-B365B1BE36E8}"/>
                </a:ext>
              </a:extLst>
            </p:cNvPr>
            <p:cNvPicPr>
              <a:picLocks noChangeAspect="1"/>
            </p:cNvPicPr>
            <p:nvPr/>
          </p:nvPicPr>
          <p:blipFill>
            <a:blip r:embed="rId6"/>
            <a:stretch>
              <a:fillRect/>
            </a:stretch>
          </p:blipFill>
          <p:spPr>
            <a:xfrm>
              <a:off x="4233984" y="3425778"/>
              <a:ext cx="147857" cy="147856"/>
            </a:xfrm>
            <a:prstGeom prst="rect">
              <a:avLst/>
            </a:prstGeom>
          </p:spPr>
        </p:pic>
        <p:pic>
          <p:nvPicPr>
            <p:cNvPr id="18" name="Grafik 17">
              <a:extLst>
                <a:ext uri="{FF2B5EF4-FFF2-40B4-BE49-F238E27FC236}">
                  <a16:creationId xmlns:a16="http://schemas.microsoft.com/office/drawing/2014/main" id="{FAB1B617-605A-FFB4-A9EF-2994F19DDFA3}"/>
                </a:ext>
              </a:extLst>
            </p:cNvPr>
            <p:cNvPicPr>
              <a:picLocks noChangeAspect="1"/>
            </p:cNvPicPr>
            <p:nvPr/>
          </p:nvPicPr>
          <p:blipFill>
            <a:blip r:embed="rId6"/>
            <a:stretch>
              <a:fillRect/>
            </a:stretch>
          </p:blipFill>
          <p:spPr>
            <a:xfrm>
              <a:off x="3880266" y="3425778"/>
              <a:ext cx="147857" cy="147856"/>
            </a:xfrm>
            <a:prstGeom prst="rect">
              <a:avLst/>
            </a:prstGeom>
          </p:spPr>
        </p:pic>
        <p:pic>
          <p:nvPicPr>
            <p:cNvPr id="19" name="Grafik 18">
              <a:extLst>
                <a:ext uri="{FF2B5EF4-FFF2-40B4-BE49-F238E27FC236}">
                  <a16:creationId xmlns:a16="http://schemas.microsoft.com/office/drawing/2014/main" id="{CB88FE39-8BFA-8DD1-11F8-45567B99BA11}"/>
                </a:ext>
              </a:extLst>
            </p:cNvPr>
            <p:cNvPicPr>
              <a:picLocks noChangeAspect="1"/>
            </p:cNvPicPr>
            <p:nvPr/>
          </p:nvPicPr>
          <p:blipFill>
            <a:blip r:embed="rId6"/>
            <a:stretch>
              <a:fillRect/>
            </a:stretch>
          </p:blipFill>
          <p:spPr>
            <a:xfrm>
              <a:off x="4058342" y="3429462"/>
              <a:ext cx="147857" cy="147856"/>
            </a:xfrm>
            <a:prstGeom prst="rect">
              <a:avLst/>
            </a:prstGeom>
          </p:spPr>
        </p:pic>
        <p:pic>
          <p:nvPicPr>
            <p:cNvPr id="20" name="Grafik 19">
              <a:extLst>
                <a:ext uri="{FF2B5EF4-FFF2-40B4-BE49-F238E27FC236}">
                  <a16:creationId xmlns:a16="http://schemas.microsoft.com/office/drawing/2014/main" id="{E845A675-B9C2-C7BD-7B54-15F85C2F540F}"/>
                </a:ext>
              </a:extLst>
            </p:cNvPr>
            <p:cNvPicPr>
              <a:picLocks noChangeAspect="1"/>
            </p:cNvPicPr>
            <p:nvPr/>
          </p:nvPicPr>
          <p:blipFill>
            <a:blip r:embed="rId6"/>
            <a:stretch>
              <a:fillRect/>
            </a:stretch>
          </p:blipFill>
          <p:spPr>
            <a:xfrm>
              <a:off x="4414068" y="3426449"/>
              <a:ext cx="147857" cy="147856"/>
            </a:xfrm>
            <a:prstGeom prst="rect">
              <a:avLst/>
            </a:prstGeom>
          </p:spPr>
        </p:pic>
        <p:pic>
          <p:nvPicPr>
            <p:cNvPr id="21" name="Grafik 20">
              <a:extLst>
                <a:ext uri="{FF2B5EF4-FFF2-40B4-BE49-F238E27FC236}">
                  <a16:creationId xmlns:a16="http://schemas.microsoft.com/office/drawing/2014/main" id="{D88B3B4E-4B2D-FF7C-9671-33F07EAF0DBC}"/>
                </a:ext>
              </a:extLst>
            </p:cNvPr>
            <p:cNvPicPr>
              <a:picLocks noChangeAspect="1"/>
            </p:cNvPicPr>
            <p:nvPr/>
          </p:nvPicPr>
          <p:blipFill>
            <a:blip r:embed="rId6"/>
            <a:stretch>
              <a:fillRect/>
            </a:stretch>
          </p:blipFill>
          <p:spPr>
            <a:xfrm>
              <a:off x="4593275" y="3429462"/>
              <a:ext cx="147857" cy="147856"/>
            </a:xfrm>
            <a:prstGeom prst="rect">
              <a:avLst/>
            </a:prstGeom>
          </p:spPr>
        </p:pic>
        <p:pic>
          <p:nvPicPr>
            <p:cNvPr id="22" name="Grafik 21">
              <a:extLst>
                <a:ext uri="{FF2B5EF4-FFF2-40B4-BE49-F238E27FC236}">
                  <a16:creationId xmlns:a16="http://schemas.microsoft.com/office/drawing/2014/main" id="{58D49FCF-5246-CFEE-7D4E-84402E6E5B41}"/>
                </a:ext>
              </a:extLst>
            </p:cNvPr>
            <p:cNvPicPr>
              <a:picLocks noChangeAspect="1"/>
            </p:cNvPicPr>
            <p:nvPr/>
          </p:nvPicPr>
          <p:blipFill>
            <a:blip r:embed="rId6"/>
            <a:stretch>
              <a:fillRect/>
            </a:stretch>
          </p:blipFill>
          <p:spPr>
            <a:xfrm>
              <a:off x="4815025" y="3431565"/>
              <a:ext cx="147857" cy="147856"/>
            </a:xfrm>
            <a:prstGeom prst="rect">
              <a:avLst/>
            </a:prstGeom>
          </p:spPr>
        </p:pic>
        <p:pic>
          <p:nvPicPr>
            <p:cNvPr id="23" name="Grafik 22">
              <a:extLst>
                <a:ext uri="{FF2B5EF4-FFF2-40B4-BE49-F238E27FC236}">
                  <a16:creationId xmlns:a16="http://schemas.microsoft.com/office/drawing/2014/main" id="{2F6B28A8-2E5F-2BC1-F947-A8E98B51135D}"/>
                </a:ext>
              </a:extLst>
            </p:cNvPr>
            <p:cNvPicPr>
              <a:picLocks noChangeAspect="1"/>
            </p:cNvPicPr>
            <p:nvPr/>
          </p:nvPicPr>
          <p:blipFill>
            <a:blip r:embed="rId6"/>
            <a:stretch>
              <a:fillRect/>
            </a:stretch>
          </p:blipFill>
          <p:spPr>
            <a:xfrm>
              <a:off x="4988760" y="3431565"/>
              <a:ext cx="147857" cy="147856"/>
            </a:xfrm>
            <a:prstGeom prst="rect">
              <a:avLst/>
            </a:prstGeom>
          </p:spPr>
        </p:pic>
      </p:grpSp>
      <p:grpSp>
        <p:nvGrpSpPr>
          <p:cNvPr id="27" name="Gruppieren 26">
            <a:extLst>
              <a:ext uri="{FF2B5EF4-FFF2-40B4-BE49-F238E27FC236}">
                <a16:creationId xmlns:a16="http://schemas.microsoft.com/office/drawing/2014/main" id="{F08E977B-5A55-0842-F12F-E88916660599}"/>
              </a:ext>
            </a:extLst>
          </p:cNvPr>
          <p:cNvGrpSpPr/>
          <p:nvPr/>
        </p:nvGrpSpPr>
        <p:grpSpPr>
          <a:xfrm>
            <a:off x="2962387" y="4072711"/>
            <a:ext cx="1542420" cy="306618"/>
            <a:chOff x="3846548" y="3406045"/>
            <a:chExt cx="1849859" cy="367574"/>
          </a:xfrm>
        </p:grpSpPr>
        <p:pic>
          <p:nvPicPr>
            <p:cNvPr id="28" name="Grafik 27">
              <a:extLst>
                <a:ext uri="{FF2B5EF4-FFF2-40B4-BE49-F238E27FC236}">
                  <a16:creationId xmlns:a16="http://schemas.microsoft.com/office/drawing/2014/main" id="{D4514AAE-693D-804E-085B-3C9475D746A5}"/>
                </a:ext>
              </a:extLst>
            </p:cNvPr>
            <p:cNvPicPr>
              <a:picLocks noChangeAspect="1"/>
            </p:cNvPicPr>
            <p:nvPr/>
          </p:nvPicPr>
          <p:blipFill>
            <a:blip r:embed="rId5"/>
            <a:stretch>
              <a:fillRect/>
            </a:stretch>
          </p:blipFill>
          <p:spPr>
            <a:xfrm>
              <a:off x="3846548" y="3406045"/>
              <a:ext cx="1849859" cy="367574"/>
            </a:xfrm>
            <a:prstGeom prst="rect">
              <a:avLst/>
            </a:prstGeom>
          </p:spPr>
        </p:pic>
        <p:pic>
          <p:nvPicPr>
            <p:cNvPr id="29" name="Grafik 28">
              <a:extLst>
                <a:ext uri="{FF2B5EF4-FFF2-40B4-BE49-F238E27FC236}">
                  <a16:creationId xmlns:a16="http://schemas.microsoft.com/office/drawing/2014/main" id="{798F848B-E6A8-92B6-D7D4-71C06CC73F8D}"/>
                </a:ext>
              </a:extLst>
            </p:cNvPr>
            <p:cNvPicPr>
              <a:picLocks noChangeAspect="1"/>
            </p:cNvPicPr>
            <p:nvPr/>
          </p:nvPicPr>
          <p:blipFill>
            <a:blip r:embed="rId6"/>
            <a:stretch>
              <a:fillRect/>
            </a:stretch>
          </p:blipFill>
          <p:spPr>
            <a:xfrm>
              <a:off x="4233984" y="3425778"/>
              <a:ext cx="147857" cy="147856"/>
            </a:xfrm>
            <a:prstGeom prst="rect">
              <a:avLst/>
            </a:prstGeom>
          </p:spPr>
        </p:pic>
        <p:pic>
          <p:nvPicPr>
            <p:cNvPr id="30" name="Grafik 29">
              <a:extLst>
                <a:ext uri="{FF2B5EF4-FFF2-40B4-BE49-F238E27FC236}">
                  <a16:creationId xmlns:a16="http://schemas.microsoft.com/office/drawing/2014/main" id="{84F070CB-D4A1-9072-AD39-377A499A181E}"/>
                </a:ext>
              </a:extLst>
            </p:cNvPr>
            <p:cNvPicPr>
              <a:picLocks noChangeAspect="1"/>
            </p:cNvPicPr>
            <p:nvPr/>
          </p:nvPicPr>
          <p:blipFill>
            <a:blip r:embed="rId6"/>
            <a:stretch>
              <a:fillRect/>
            </a:stretch>
          </p:blipFill>
          <p:spPr>
            <a:xfrm>
              <a:off x="3880266" y="3425778"/>
              <a:ext cx="147857" cy="147856"/>
            </a:xfrm>
            <a:prstGeom prst="rect">
              <a:avLst/>
            </a:prstGeom>
          </p:spPr>
        </p:pic>
        <p:pic>
          <p:nvPicPr>
            <p:cNvPr id="31" name="Grafik 30">
              <a:extLst>
                <a:ext uri="{FF2B5EF4-FFF2-40B4-BE49-F238E27FC236}">
                  <a16:creationId xmlns:a16="http://schemas.microsoft.com/office/drawing/2014/main" id="{E0291ECB-C7FD-BCF4-B78C-7260BCEF8F3E}"/>
                </a:ext>
              </a:extLst>
            </p:cNvPr>
            <p:cNvPicPr>
              <a:picLocks noChangeAspect="1"/>
            </p:cNvPicPr>
            <p:nvPr/>
          </p:nvPicPr>
          <p:blipFill>
            <a:blip r:embed="rId6"/>
            <a:stretch>
              <a:fillRect/>
            </a:stretch>
          </p:blipFill>
          <p:spPr>
            <a:xfrm>
              <a:off x="4058342" y="3429462"/>
              <a:ext cx="147857" cy="147856"/>
            </a:xfrm>
            <a:prstGeom prst="rect">
              <a:avLst/>
            </a:prstGeom>
          </p:spPr>
        </p:pic>
        <p:pic>
          <p:nvPicPr>
            <p:cNvPr id="32" name="Grafik 31">
              <a:extLst>
                <a:ext uri="{FF2B5EF4-FFF2-40B4-BE49-F238E27FC236}">
                  <a16:creationId xmlns:a16="http://schemas.microsoft.com/office/drawing/2014/main" id="{3837FE9F-9DD9-77B5-BF87-9DC4379495CF}"/>
                </a:ext>
              </a:extLst>
            </p:cNvPr>
            <p:cNvPicPr>
              <a:picLocks noChangeAspect="1"/>
            </p:cNvPicPr>
            <p:nvPr/>
          </p:nvPicPr>
          <p:blipFill>
            <a:blip r:embed="rId6"/>
            <a:stretch>
              <a:fillRect/>
            </a:stretch>
          </p:blipFill>
          <p:spPr>
            <a:xfrm>
              <a:off x="4414068" y="3426449"/>
              <a:ext cx="147857" cy="147856"/>
            </a:xfrm>
            <a:prstGeom prst="rect">
              <a:avLst/>
            </a:prstGeom>
          </p:spPr>
        </p:pic>
      </p:grpSp>
      <p:grpSp>
        <p:nvGrpSpPr>
          <p:cNvPr id="36" name="Gruppieren 35">
            <a:extLst>
              <a:ext uri="{FF2B5EF4-FFF2-40B4-BE49-F238E27FC236}">
                <a16:creationId xmlns:a16="http://schemas.microsoft.com/office/drawing/2014/main" id="{5ED3FA78-7655-3ECE-9487-4F9F8DB95C9C}"/>
              </a:ext>
            </a:extLst>
          </p:cNvPr>
          <p:cNvGrpSpPr/>
          <p:nvPr/>
        </p:nvGrpSpPr>
        <p:grpSpPr>
          <a:xfrm>
            <a:off x="4799089" y="4064500"/>
            <a:ext cx="1542420" cy="306618"/>
            <a:chOff x="3846548" y="3406045"/>
            <a:chExt cx="1849859" cy="367574"/>
          </a:xfrm>
        </p:grpSpPr>
        <p:pic>
          <p:nvPicPr>
            <p:cNvPr id="37" name="Grafik 36">
              <a:extLst>
                <a:ext uri="{FF2B5EF4-FFF2-40B4-BE49-F238E27FC236}">
                  <a16:creationId xmlns:a16="http://schemas.microsoft.com/office/drawing/2014/main" id="{EF5CAE5C-3F57-50F7-9E07-5200DB90A7F5}"/>
                </a:ext>
              </a:extLst>
            </p:cNvPr>
            <p:cNvPicPr>
              <a:picLocks noChangeAspect="1"/>
            </p:cNvPicPr>
            <p:nvPr/>
          </p:nvPicPr>
          <p:blipFill>
            <a:blip r:embed="rId5"/>
            <a:stretch>
              <a:fillRect/>
            </a:stretch>
          </p:blipFill>
          <p:spPr>
            <a:xfrm>
              <a:off x="3846548" y="3406045"/>
              <a:ext cx="1849859" cy="367574"/>
            </a:xfrm>
            <a:prstGeom prst="rect">
              <a:avLst/>
            </a:prstGeom>
          </p:spPr>
        </p:pic>
        <p:pic>
          <p:nvPicPr>
            <p:cNvPr id="38" name="Grafik 37">
              <a:extLst>
                <a:ext uri="{FF2B5EF4-FFF2-40B4-BE49-F238E27FC236}">
                  <a16:creationId xmlns:a16="http://schemas.microsoft.com/office/drawing/2014/main" id="{82449216-851E-E6A0-6906-846D59A45D86}"/>
                </a:ext>
              </a:extLst>
            </p:cNvPr>
            <p:cNvPicPr>
              <a:picLocks noChangeAspect="1"/>
            </p:cNvPicPr>
            <p:nvPr/>
          </p:nvPicPr>
          <p:blipFill>
            <a:blip r:embed="rId6"/>
            <a:stretch>
              <a:fillRect/>
            </a:stretch>
          </p:blipFill>
          <p:spPr>
            <a:xfrm>
              <a:off x="4233984" y="3425778"/>
              <a:ext cx="147857" cy="147856"/>
            </a:xfrm>
            <a:prstGeom prst="rect">
              <a:avLst/>
            </a:prstGeom>
          </p:spPr>
        </p:pic>
        <p:pic>
          <p:nvPicPr>
            <p:cNvPr id="39" name="Grafik 38">
              <a:extLst>
                <a:ext uri="{FF2B5EF4-FFF2-40B4-BE49-F238E27FC236}">
                  <a16:creationId xmlns:a16="http://schemas.microsoft.com/office/drawing/2014/main" id="{1AC8BCD4-9464-A8F1-4C92-E56A0DEC5107}"/>
                </a:ext>
              </a:extLst>
            </p:cNvPr>
            <p:cNvPicPr>
              <a:picLocks noChangeAspect="1"/>
            </p:cNvPicPr>
            <p:nvPr/>
          </p:nvPicPr>
          <p:blipFill>
            <a:blip r:embed="rId6"/>
            <a:stretch>
              <a:fillRect/>
            </a:stretch>
          </p:blipFill>
          <p:spPr>
            <a:xfrm>
              <a:off x="3880266" y="3425778"/>
              <a:ext cx="147857" cy="147856"/>
            </a:xfrm>
            <a:prstGeom prst="rect">
              <a:avLst/>
            </a:prstGeom>
          </p:spPr>
        </p:pic>
        <p:pic>
          <p:nvPicPr>
            <p:cNvPr id="40" name="Grafik 39">
              <a:extLst>
                <a:ext uri="{FF2B5EF4-FFF2-40B4-BE49-F238E27FC236}">
                  <a16:creationId xmlns:a16="http://schemas.microsoft.com/office/drawing/2014/main" id="{5A4F18F6-2ACB-A20D-7BB0-7D748C456935}"/>
                </a:ext>
              </a:extLst>
            </p:cNvPr>
            <p:cNvPicPr>
              <a:picLocks noChangeAspect="1"/>
            </p:cNvPicPr>
            <p:nvPr/>
          </p:nvPicPr>
          <p:blipFill>
            <a:blip r:embed="rId6"/>
            <a:stretch>
              <a:fillRect/>
            </a:stretch>
          </p:blipFill>
          <p:spPr>
            <a:xfrm>
              <a:off x="4058342" y="3429462"/>
              <a:ext cx="147857" cy="147856"/>
            </a:xfrm>
            <a:prstGeom prst="rect">
              <a:avLst/>
            </a:prstGeom>
          </p:spPr>
        </p:pic>
        <p:pic>
          <p:nvPicPr>
            <p:cNvPr id="41" name="Grafik 40">
              <a:extLst>
                <a:ext uri="{FF2B5EF4-FFF2-40B4-BE49-F238E27FC236}">
                  <a16:creationId xmlns:a16="http://schemas.microsoft.com/office/drawing/2014/main" id="{E6E033C4-94FA-1A8C-1C50-C57CB1CD4602}"/>
                </a:ext>
              </a:extLst>
            </p:cNvPr>
            <p:cNvPicPr>
              <a:picLocks noChangeAspect="1"/>
            </p:cNvPicPr>
            <p:nvPr/>
          </p:nvPicPr>
          <p:blipFill>
            <a:blip r:embed="rId6"/>
            <a:stretch>
              <a:fillRect/>
            </a:stretch>
          </p:blipFill>
          <p:spPr>
            <a:xfrm>
              <a:off x="4414068" y="3426449"/>
              <a:ext cx="147857" cy="147856"/>
            </a:xfrm>
            <a:prstGeom prst="rect">
              <a:avLst/>
            </a:prstGeom>
          </p:spPr>
        </p:pic>
        <p:pic>
          <p:nvPicPr>
            <p:cNvPr id="42" name="Grafik 41">
              <a:extLst>
                <a:ext uri="{FF2B5EF4-FFF2-40B4-BE49-F238E27FC236}">
                  <a16:creationId xmlns:a16="http://schemas.microsoft.com/office/drawing/2014/main" id="{652883A7-64B9-5AF0-B563-84B422ED2940}"/>
                </a:ext>
              </a:extLst>
            </p:cNvPr>
            <p:cNvPicPr>
              <a:picLocks noChangeAspect="1"/>
            </p:cNvPicPr>
            <p:nvPr/>
          </p:nvPicPr>
          <p:blipFill>
            <a:blip r:embed="rId6"/>
            <a:stretch>
              <a:fillRect/>
            </a:stretch>
          </p:blipFill>
          <p:spPr>
            <a:xfrm>
              <a:off x="4593275" y="3429462"/>
              <a:ext cx="147857" cy="147856"/>
            </a:xfrm>
            <a:prstGeom prst="rect">
              <a:avLst/>
            </a:prstGeom>
          </p:spPr>
        </p:pic>
        <p:pic>
          <p:nvPicPr>
            <p:cNvPr id="43" name="Grafik 42">
              <a:extLst>
                <a:ext uri="{FF2B5EF4-FFF2-40B4-BE49-F238E27FC236}">
                  <a16:creationId xmlns:a16="http://schemas.microsoft.com/office/drawing/2014/main" id="{B2BB1250-C55E-8FB1-8FD5-7A0AAD6D215F}"/>
                </a:ext>
              </a:extLst>
            </p:cNvPr>
            <p:cNvPicPr>
              <a:picLocks noChangeAspect="1"/>
            </p:cNvPicPr>
            <p:nvPr/>
          </p:nvPicPr>
          <p:blipFill>
            <a:blip r:embed="rId6"/>
            <a:stretch>
              <a:fillRect/>
            </a:stretch>
          </p:blipFill>
          <p:spPr>
            <a:xfrm>
              <a:off x="4815025" y="3431565"/>
              <a:ext cx="147857" cy="147856"/>
            </a:xfrm>
            <a:prstGeom prst="rect">
              <a:avLst/>
            </a:prstGeom>
          </p:spPr>
        </p:pic>
        <p:pic>
          <p:nvPicPr>
            <p:cNvPr id="44" name="Grafik 43">
              <a:extLst>
                <a:ext uri="{FF2B5EF4-FFF2-40B4-BE49-F238E27FC236}">
                  <a16:creationId xmlns:a16="http://schemas.microsoft.com/office/drawing/2014/main" id="{4B208868-93B6-68CC-EA4F-10CEC4FD4308}"/>
                </a:ext>
              </a:extLst>
            </p:cNvPr>
            <p:cNvPicPr>
              <a:picLocks noChangeAspect="1"/>
            </p:cNvPicPr>
            <p:nvPr/>
          </p:nvPicPr>
          <p:blipFill>
            <a:blip r:embed="rId6"/>
            <a:stretch>
              <a:fillRect/>
            </a:stretch>
          </p:blipFill>
          <p:spPr>
            <a:xfrm>
              <a:off x="4988760" y="3431565"/>
              <a:ext cx="147857" cy="147856"/>
            </a:xfrm>
            <a:prstGeom prst="rect">
              <a:avLst/>
            </a:prstGeom>
          </p:spPr>
        </p:pic>
      </p:grpSp>
      <p:pic>
        <p:nvPicPr>
          <p:cNvPr id="45" name="Grafik 44">
            <a:extLst>
              <a:ext uri="{FF2B5EF4-FFF2-40B4-BE49-F238E27FC236}">
                <a16:creationId xmlns:a16="http://schemas.microsoft.com/office/drawing/2014/main" id="{32FF9D60-2760-5668-DD3D-3E1FC76855F2}"/>
              </a:ext>
            </a:extLst>
          </p:cNvPr>
          <p:cNvPicPr>
            <a:picLocks noChangeAspect="1"/>
          </p:cNvPicPr>
          <p:nvPr/>
        </p:nvPicPr>
        <p:blipFill>
          <a:blip r:embed="rId6"/>
          <a:stretch>
            <a:fillRect/>
          </a:stretch>
        </p:blipFill>
        <p:spPr>
          <a:xfrm>
            <a:off x="5900695" y="4087464"/>
            <a:ext cx="123284" cy="123337"/>
          </a:xfrm>
          <a:prstGeom prst="rect">
            <a:avLst/>
          </a:prstGeom>
        </p:spPr>
      </p:pic>
      <p:pic>
        <p:nvPicPr>
          <p:cNvPr id="46" name="Grafik 45">
            <a:extLst>
              <a:ext uri="{FF2B5EF4-FFF2-40B4-BE49-F238E27FC236}">
                <a16:creationId xmlns:a16="http://schemas.microsoft.com/office/drawing/2014/main" id="{2E59E80E-81A7-5D3F-5448-6ABBAD61016F}"/>
              </a:ext>
            </a:extLst>
          </p:cNvPr>
          <p:cNvPicPr>
            <a:picLocks noChangeAspect="1"/>
          </p:cNvPicPr>
          <p:nvPr/>
        </p:nvPicPr>
        <p:blipFill>
          <a:blip r:embed="rId6"/>
          <a:stretch>
            <a:fillRect/>
          </a:stretch>
        </p:blipFill>
        <p:spPr>
          <a:xfrm>
            <a:off x="6044547" y="4087465"/>
            <a:ext cx="123284" cy="123337"/>
          </a:xfrm>
          <a:prstGeom prst="rect">
            <a:avLst/>
          </a:prstGeom>
        </p:spPr>
      </p:pic>
      <p:grpSp>
        <p:nvGrpSpPr>
          <p:cNvPr id="47" name="Gruppieren 46">
            <a:extLst>
              <a:ext uri="{FF2B5EF4-FFF2-40B4-BE49-F238E27FC236}">
                <a16:creationId xmlns:a16="http://schemas.microsoft.com/office/drawing/2014/main" id="{40159330-1641-D6D4-ACEA-6AC4111078A5}"/>
              </a:ext>
            </a:extLst>
          </p:cNvPr>
          <p:cNvGrpSpPr/>
          <p:nvPr/>
        </p:nvGrpSpPr>
        <p:grpSpPr>
          <a:xfrm>
            <a:off x="6832845" y="4066361"/>
            <a:ext cx="1542420" cy="306618"/>
            <a:chOff x="3846548" y="3406045"/>
            <a:chExt cx="1849859" cy="367574"/>
          </a:xfrm>
        </p:grpSpPr>
        <p:pic>
          <p:nvPicPr>
            <p:cNvPr id="48" name="Grafik 47">
              <a:extLst>
                <a:ext uri="{FF2B5EF4-FFF2-40B4-BE49-F238E27FC236}">
                  <a16:creationId xmlns:a16="http://schemas.microsoft.com/office/drawing/2014/main" id="{68B4DEAE-EAEF-282B-C452-9ECCE93FACC6}"/>
                </a:ext>
              </a:extLst>
            </p:cNvPr>
            <p:cNvPicPr>
              <a:picLocks noChangeAspect="1"/>
            </p:cNvPicPr>
            <p:nvPr/>
          </p:nvPicPr>
          <p:blipFill>
            <a:blip r:embed="rId5"/>
            <a:stretch>
              <a:fillRect/>
            </a:stretch>
          </p:blipFill>
          <p:spPr>
            <a:xfrm>
              <a:off x="3846548" y="3406045"/>
              <a:ext cx="1849859" cy="367574"/>
            </a:xfrm>
            <a:prstGeom prst="rect">
              <a:avLst/>
            </a:prstGeom>
          </p:spPr>
        </p:pic>
        <p:pic>
          <p:nvPicPr>
            <p:cNvPr id="49" name="Grafik 48">
              <a:extLst>
                <a:ext uri="{FF2B5EF4-FFF2-40B4-BE49-F238E27FC236}">
                  <a16:creationId xmlns:a16="http://schemas.microsoft.com/office/drawing/2014/main" id="{83822FAA-D560-9FCF-6E1D-EE3F1D699574}"/>
                </a:ext>
              </a:extLst>
            </p:cNvPr>
            <p:cNvPicPr>
              <a:picLocks noChangeAspect="1"/>
            </p:cNvPicPr>
            <p:nvPr/>
          </p:nvPicPr>
          <p:blipFill>
            <a:blip r:embed="rId6"/>
            <a:stretch>
              <a:fillRect/>
            </a:stretch>
          </p:blipFill>
          <p:spPr>
            <a:xfrm>
              <a:off x="4233984" y="3425778"/>
              <a:ext cx="147857" cy="147856"/>
            </a:xfrm>
            <a:prstGeom prst="rect">
              <a:avLst/>
            </a:prstGeom>
          </p:spPr>
        </p:pic>
        <p:pic>
          <p:nvPicPr>
            <p:cNvPr id="50" name="Grafik 49">
              <a:extLst>
                <a:ext uri="{FF2B5EF4-FFF2-40B4-BE49-F238E27FC236}">
                  <a16:creationId xmlns:a16="http://schemas.microsoft.com/office/drawing/2014/main" id="{9B35982B-1111-1277-B4A6-807AC50CC9FA}"/>
                </a:ext>
              </a:extLst>
            </p:cNvPr>
            <p:cNvPicPr>
              <a:picLocks noChangeAspect="1"/>
            </p:cNvPicPr>
            <p:nvPr/>
          </p:nvPicPr>
          <p:blipFill>
            <a:blip r:embed="rId6"/>
            <a:stretch>
              <a:fillRect/>
            </a:stretch>
          </p:blipFill>
          <p:spPr>
            <a:xfrm>
              <a:off x="3880266" y="3425778"/>
              <a:ext cx="147857" cy="147856"/>
            </a:xfrm>
            <a:prstGeom prst="rect">
              <a:avLst/>
            </a:prstGeom>
          </p:spPr>
        </p:pic>
        <p:pic>
          <p:nvPicPr>
            <p:cNvPr id="51" name="Grafik 50">
              <a:extLst>
                <a:ext uri="{FF2B5EF4-FFF2-40B4-BE49-F238E27FC236}">
                  <a16:creationId xmlns:a16="http://schemas.microsoft.com/office/drawing/2014/main" id="{2FA904FA-4321-A5FD-8ED0-6F9A2CE1D398}"/>
                </a:ext>
              </a:extLst>
            </p:cNvPr>
            <p:cNvPicPr>
              <a:picLocks noChangeAspect="1"/>
            </p:cNvPicPr>
            <p:nvPr/>
          </p:nvPicPr>
          <p:blipFill>
            <a:blip r:embed="rId6"/>
            <a:stretch>
              <a:fillRect/>
            </a:stretch>
          </p:blipFill>
          <p:spPr>
            <a:xfrm>
              <a:off x="4058342" y="3429462"/>
              <a:ext cx="147857" cy="147856"/>
            </a:xfrm>
            <a:prstGeom prst="rect">
              <a:avLst/>
            </a:prstGeom>
          </p:spPr>
        </p:pic>
        <p:pic>
          <p:nvPicPr>
            <p:cNvPr id="52" name="Grafik 51">
              <a:extLst>
                <a:ext uri="{FF2B5EF4-FFF2-40B4-BE49-F238E27FC236}">
                  <a16:creationId xmlns:a16="http://schemas.microsoft.com/office/drawing/2014/main" id="{F0D77B82-6682-D765-D3A5-301F95810B12}"/>
                </a:ext>
              </a:extLst>
            </p:cNvPr>
            <p:cNvPicPr>
              <a:picLocks noChangeAspect="1"/>
            </p:cNvPicPr>
            <p:nvPr/>
          </p:nvPicPr>
          <p:blipFill>
            <a:blip r:embed="rId6"/>
            <a:stretch>
              <a:fillRect/>
            </a:stretch>
          </p:blipFill>
          <p:spPr>
            <a:xfrm>
              <a:off x="4414068" y="3426449"/>
              <a:ext cx="147857" cy="147856"/>
            </a:xfrm>
            <a:prstGeom prst="rect">
              <a:avLst/>
            </a:prstGeom>
          </p:spPr>
        </p:pic>
        <p:pic>
          <p:nvPicPr>
            <p:cNvPr id="53" name="Grafik 52">
              <a:extLst>
                <a:ext uri="{FF2B5EF4-FFF2-40B4-BE49-F238E27FC236}">
                  <a16:creationId xmlns:a16="http://schemas.microsoft.com/office/drawing/2014/main" id="{DB5806BF-2362-7BD4-E9C2-7D7A72C6CD43}"/>
                </a:ext>
              </a:extLst>
            </p:cNvPr>
            <p:cNvPicPr>
              <a:picLocks noChangeAspect="1"/>
            </p:cNvPicPr>
            <p:nvPr/>
          </p:nvPicPr>
          <p:blipFill>
            <a:blip r:embed="rId6"/>
            <a:stretch>
              <a:fillRect/>
            </a:stretch>
          </p:blipFill>
          <p:spPr>
            <a:xfrm>
              <a:off x="4593275" y="3429462"/>
              <a:ext cx="147857" cy="147856"/>
            </a:xfrm>
            <a:prstGeom prst="rect">
              <a:avLst/>
            </a:prstGeom>
          </p:spPr>
        </p:pic>
        <p:pic>
          <p:nvPicPr>
            <p:cNvPr id="54" name="Grafik 53">
              <a:extLst>
                <a:ext uri="{FF2B5EF4-FFF2-40B4-BE49-F238E27FC236}">
                  <a16:creationId xmlns:a16="http://schemas.microsoft.com/office/drawing/2014/main" id="{DA22DC98-406F-F974-49EB-F7B01E8EEB79}"/>
                </a:ext>
              </a:extLst>
            </p:cNvPr>
            <p:cNvPicPr>
              <a:picLocks noChangeAspect="1"/>
            </p:cNvPicPr>
            <p:nvPr/>
          </p:nvPicPr>
          <p:blipFill>
            <a:blip r:embed="rId6"/>
            <a:stretch>
              <a:fillRect/>
            </a:stretch>
          </p:blipFill>
          <p:spPr>
            <a:xfrm>
              <a:off x="4815025" y="3431565"/>
              <a:ext cx="147857" cy="147856"/>
            </a:xfrm>
            <a:prstGeom prst="rect">
              <a:avLst/>
            </a:prstGeom>
          </p:spPr>
        </p:pic>
        <p:pic>
          <p:nvPicPr>
            <p:cNvPr id="55" name="Grafik 54">
              <a:extLst>
                <a:ext uri="{FF2B5EF4-FFF2-40B4-BE49-F238E27FC236}">
                  <a16:creationId xmlns:a16="http://schemas.microsoft.com/office/drawing/2014/main" id="{179900B6-600F-F277-E7E6-CB17D35D317E}"/>
                </a:ext>
              </a:extLst>
            </p:cNvPr>
            <p:cNvPicPr>
              <a:picLocks noChangeAspect="1"/>
            </p:cNvPicPr>
            <p:nvPr/>
          </p:nvPicPr>
          <p:blipFill>
            <a:blip r:embed="rId6"/>
            <a:stretch>
              <a:fillRect/>
            </a:stretch>
          </p:blipFill>
          <p:spPr>
            <a:xfrm>
              <a:off x="4988760" y="3431565"/>
              <a:ext cx="147857" cy="147856"/>
            </a:xfrm>
            <a:prstGeom prst="rect">
              <a:avLst/>
            </a:prstGeom>
          </p:spPr>
        </p:pic>
      </p:grpSp>
      <p:pic>
        <p:nvPicPr>
          <p:cNvPr id="56" name="Grafik 55">
            <a:extLst>
              <a:ext uri="{FF2B5EF4-FFF2-40B4-BE49-F238E27FC236}">
                <a16:creationId xmlns:a16="http://schemas.microsoft.com/office/drawing/2014/main" id="{85FF8FD4-9334-2E68-C3F7-FF0F7621CC64}"/>
              </a:ext>
            </a:extLst>
          </p:cNvPr>
          <p:cNvPicPr>
            <a:picLocks noChangeAspect="1"/>
          </p:cNvPicPr>
          <p:nvPr/>
        </p:nvPicPr>
        <p:blipFill>
          <a:blip r:embed="rId6"/>
          <a:stretch>
            <a:fillRect/>
          </a:stretch>
        </p:blipFill>
        <p:spPr>
          <a:xfrm>
            <a:off x="7934798" y="4087463"/>
            <a:ext cx="123284" cy="123337"/>
          </a:xfrm>
          <a:prstGeom prst="rect">
            <a:avLst/>
          </a:prstGeom>
        </p:spPr>
      </p:pic>
      <p:pic>
        <p:nvPicPr>
          <p:cNvPr id="57" name="Grafik 56">
            <a:extLst>
              <a:ext uri="{FF2B5EF4-FFF2-40B4-BE49-F238E27FC236}">
                <a16:creationId xmlns:a16="http://schemas.microsoft.com/office/drawing/2014/main" id="{924ACBE0-2CA0-0CEC-5736-AA18F6C85761}"/>
              </a:ext>
            </a:extLst>
          </p:cNvPr>
          <p:cNvPicPr>
            <a:picLocks noChangeAspect="1"/>
          </p:cNvPicPr>
          <p:nvPr/>
        </p:nvPicPr>
        <p:blipFill>
          <a:blip r:embed="rId6"/>
          <a:stretch>
            <a:fillRect/>
          </a:stretch>
        </p:blipFill>
        <p:spPr>
          <a:xfrm>
            <a:off x="8081195" y="4087463"/>
            <a:ext cx="123284" cy="123337"/>
          </a:xfrm>
          <a:prstGeom prst="rect">
            <a:avLst/>
          </a:prstGeom>
        </p:spPr>
      </p:pic>
      <p:pic>
        <p:nvPicPr>
          <p:cNvPr id="58" name="Grafik 57">
            <a:extLst>
              <a:ext uri="{FF2B5EF4-FFF2-40B4-BE49-F238E27FC236}">
                <a16:creationId xmlns:a16="http://schemas.microsoft.com/office/drawing/2014/main" id="{690013A4-93F3-DA61-4D18-079350FB9AA0}"/>
              </a:ext>
            </a:extLst>
          </p:cNvPr>
          <p:cNvPicPr>
            <a:picLocks noChangeAspect="1"/>
          </p:cNvPicPr>
          <p:nvPr/>
        </p:nvPicPr>
        <p:blipFill>
          <a:blip r:embed="rId6"/>
          <a:stretch>
            <a:fillRect/>
          </a:stretch>
        </p:blipFill>
        <p:spPr>
          <a:xfrm>
            <a:off x="8230767" y="4087462"/>
            <a:ext cx="123284" cy="123337"/>
          </a:xfrm>
          <a:prstGeom prst="rect">
            <a:avLst/>
          </a:prstGeom>
        </p:spPr>
      </p:pic>
      <p:pic>
        <p:nvPicPr>
          <p:cNvPr id="59" name="Grafik 58">
            <a:extLst>
              <a:ext uri="{FF2B5EF4-FFF2-40B4-BE49-F238E27FC236}">
                <a16:creationId xmlns:a16="http://schemas.microsoft.com/office/drawing/2014/main" id="{DE427A91-9C63-C854-9497-4F6C6876497E}"/>
              </a:ext>
            </a:extLst>
          </p:cNvPr>
          <p:cNvPicPr>
            <a:picLocks noChangeAspect="1"/>
          </p:cNvPicPr>
          <p:nvPr/>
        </p:nvPicPr>
        <p:blipFill>
          <a:blip r:embed="rId7"/>
          <a:stretch>
            <a:fillRect/>
          </a:stretch>
        </p:blipFill>
        <p:spPr>
          <a:xfrm>
            <a:off x="3578874" y="4092018"/>
            <a:ext cx="122400" cy="122400"/>
          </a:xfrm>
          <a:prstGeom prst="rect">
            <a:avLst/>
          </a:prstGeom>
        </p:spPr>
      </p:pic>
      <p:pic>
        <p:nvPicPr>
          <p:cNvPr id="60" name="Grafik 59">
            <a:extLst>
              <a:ext uri="{FF2B5EF4-FFF2-40B4-BE49-F238E27FC236}">
                <a16:creationId xmlns:a16="http://schemas.microsoft.com/office/drawing/2014/main" id="{DD1B70B8-1228-8BAA-9958-170CAA35EA2A}"/>
              </a:ext>
            </a:extLst>
          </p:cNvPr>
          <p:cNvPicPr>
            <a:picLocks noChangeAspect="1"/>
          </p:cNvPicPr>
          <p:nvPr/>
        </p:nvPicPr>
        <p:blipFill>
          <a:blip r:embed="rId7"/>
          <a:stretch>
            <a:fillRect/>
          </a:stretch>
        </p:blipFill>
        <p:spPr>
          <a:xfrm>
            <a:off x="3771806" y="4091852"/>
            <a:ext cx="122400" cy="122400"/>
          </a:xfrm>
          <a:prstGeom prst="rect">
            <a:avLst/>
          </a:prstGeom>
        </p:spPr>
      </p:pic>
      <p:pic>
        <p:nvPicPr>
          <p:cNvPr id="61" name="Grafik 60">
            <a:extLst>
              <a:ext uri="{FF2B5EF4-FFF2-40B4-BE49-F238E27FC236}">
                <a16:creationId xmlns:a16="http://schemas.microsoft.com/office/drawing/2014/main" id="{67E318C8-7D8F-67EA-6D5C-6D941895A84E}"/>
              </a:ext>
            </a:extLst>
          </p:cNvPr>
          <p:cNvPicPr>
            <a:picLocks noChangeAspect="1"/>
          </p:cNvPicPr>
          <p:nvPr/>
        </p:nvPicPr>
        <p:blipFill>
          <a:blip r:embed="rId7"/>
          <a:stretch>
            <a:fillRect/>
          </a:stretch>
        </p:blipFill>
        <p:spPr>
          <a:xfrm>
            <a:off x="3917151" y="4092234"/>
            <a:ext cx="122400" cy="122400"/>
          </a:xfrm>
          <a:prstGeom prst="rect">
            <a:avLst/>
          </a:prstGeom>
        </p:spPr>
      </p:pic>
      <p:sp>
        <p:nvSpPr>
          <p:cNvPr id="62" name="Rechteck 61">
            <a:extLst>
              <a:ext uri="{FF2B5EF4-FFF2-40B4-BE49-F238E27FC236}">
                <a16:creationId xmlns:a16="http://schemas.microsoft.com/office/drawing/2014/main" id="{4F57C1D3-9D55-1700-3C88-764A9BCBA3B2}"/>
              </a:ext>
            </a:extLst>
          </p:cNvPr>
          <p:cNvSpPr/>
          <p:nvPr/>
        </p:nvSpPr>
        <p:spPr>
          <a:xfrm flipV="1">
            <a:off x="1458893" y="4064499"/>
            <a:ext cx="475240" cy="161519"/>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3" name="Rechteck 62">
            <a:extLst>
              <a:ext uri="{FF2B5EF4-FFF2-40B4-BE49-F238E27FC236}">
                <a16:creationId xmlns:a16="http://schemas.microsoft.com/office/drawing/2014/main" id="{F947ED25-3559-40C3-DDE2-E7C9B05E5F78}"/>
              </a:ext>
            </a:extLst>
          </p:cNvPr>
          <p:cNvSpPr/>
          <p:nvPr/>
        </p:nvSpPr>
        <p:spPr>
          <a:xfrm flipV="1">
            <a:off x="5893031" y="4069389"/>
            <a:ext cx="289081" cy="146300"/>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Rechteck 63">
            <a:extLst>
              <a:ext uri="{FF2B5EF4-FFF2-40B4-BE49-F238E27FC236}">
                <a16:creationId xmlns:a16="http://schemas.microsoft.com/office/drawing/2014/main" id="{B9998CFE-155F-B55B-1858-EB18A310526A}"/>
              </a:ext>
            </a:extLst>
          </p:cNvPr>
          <p:cNvSpPr/>
          <p:nvPr/>
        </p:nvSpPr>
        <p:spPr>
          <a:xfrm flipV="1">
            <a:off x="7920664" y="4071340"/>
            <a:ext cx="449809" cy="146300"/>
          </a:xfrm>
          <a:prstGeom prst="rect">
            <a:avLst/>
          </a:prstGeom>
          <a:solidFill>
            <a:srgbClr val="767171">
              <a:alpha val="50196"/>
            </a:srgbClr>
          </a:solidFill>
          <a:ln>
            <a:solidFill>
              <a:srgbClr val="7671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78657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0946FC-F587-3349-A7F3-698D2F960BE6}"/>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AUFBAU DES MODULS 2</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418927" cy="4527819"/>
          </a:xfrm>
        </p:spPr>
        <p:txBody>
          <a:bodyPr/>
          <a:lstStyle/>
          <a:p>
            <a:r>
              <a:rPr lang="de-DE" sz="1400" b="1" dirty="0"/>
              <a:t>Teil 1:</a:t>
            </a:r>
            <a:r>
              <a:rPr lang="de-DE" sz="1400" dirty="0"/>
              <a:t> Zu Beginn des Moduls wird der Erprobungsauftrag aus Modul 1 aufgegriffen und reflektiert.</a:t>
            </a:r>
          </a:p>
          <a:p>
            <a:r>
              <a:rPr lang="de-DE" sz="1400" b="1" dirty="0"/>
              <a:t>Teil 2:</a:t>
            </a:r>
            <a:r>
              <a:rPr lang="de-DE" sz="1400" dirty="0"/>
              <a:t> Anschließend werden die Kompetenzerwartungen aus dem Lehrplan genannt sowie die Bedeutung eines tragfähigen Operationsverständnisses für das weitere Lernen verdeutlicht.</a:t>
            </a:r>
          </a:p>
          <a:p>
            <a:r>
              <a:rPr lang="de-DE" sz="1400" b="1" dirty="0"/>
              <a:t>Teil 3:</a:t>
            </a:r>
            <a:r>
              <a:rPr lang="de-DE" sz="1400" dirty="0"/>
              <a:t> Die drei Aspekte eines tragfähigen Operationsverständnisses werden nacheinander durch einen kleinen Theorieteil veranschaulicht und jeweils direkt mit Aufgaben für die praktische Umsetzung im Unterricht verknüpft. Dabei wird die sprachliche Begleitung in den Blick genommen. Jeder der drei Bereiche endet mit einer Kernbotschaft. Weiterführende Informationen wie Beobachtungsaspekte werden in den Notizen genannt.</a:t>
            </a:r>
          </a:p>
          <a:p>
            <a:r>
              <a:rPr lang="de-DE" sz="1400" b="1" dirty="0"/>
              <a:t>Teil 4:</a:t>
            </a:r>
            <a:r>
              <a:rPr lang="de-DE" sz="1400" dirty="0"/>
              <a:t> Abschließend sollen die Teilnehmenden durch die Vorbereitung des Erprobungsauftrags die diskutierten Aspekte für die Etablierung und Durchführung der „Minusaufgabe des Tages“ in der eigenen Lerngruppe reflektieren.</a:t>
            </a:r>
            <a:endParaRPr lang="de-DE" sz="1100" dirty="0"/>
          </a:p>
        </p:txBody>
      </p:sp>
    </p:spTree>
    <p:extLst>
      <p:ext uri="{BB962C8B-B14F-4D97-AF65-F5344CB8AC3E}">
        <p14:creationId xmlns:p14="http://schemas.microsoft.com/office/powerpoint/2010/main" val="8420636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3" name="Datumsplatzhalter 2"/>
          <p:cNvSpPr>
            <a:spLocks noGrp="1"/>
          </p:cNvSpPr>
          <p:nvPr>
            <p:ph type="dt" sz="half" idx="10"/>
          </p:nvPr>
        </p:nvSpPr>
        <p:spPr/>
        <p:txBody>
          <a:bodyPr/>
          <a:lstStyle/>
          <a:p>
            <a:pPr>
              <a:lnSpc>
                <a:spcPct val="150000"/>
              </a:lnSpc>
            </a:pPr>
            <a:endParaRPr lang="de-DE" dirty="0"/>
          </a:p>
        </p:txBody>
      </p:sp>
      <p:sp>
        <p:nvSpPr>
          <p:cNvPr id="4" name="Foliennummernplatzhalter 3"/>
          <p:cNvSpPr>
            <a:spLocks noGrp="1"/>
          </p:cNvSpPr>
          <p:nvPr>
            <p:ph type="sldNum" sz="quarter" idx="12"/>
          </p:nvPr>
        </p:nvSpPr>
        <p:spPr/>
        <p:txBody>
          <a:bodyPr/>
          <a:lstStyle/>
          <a:p>
            <a:fld id="{C3752B7C-18A9-864D-BBCB-54A9F41B5594}" type="slidenum">
              <a:rPr lang="de-DE" smtClean="0"/>
              <a:pPr/>
              <a:t>60</a:t>
            </a:fld>
            <a:endParaRPr lang="de-DE" dirty="0"/>
          </a:p>
        </p:txBody>
      </p:sp>
      <p:sp>
        <p:nvSpPr>
          <p:cNvPr id="7" name="Textplatzhalter 9">
            <a:extLst>
              <a:ext uri="{FF2B5EF4-FFF2-40B4-BE49-F238E27FC236}">
                <a16:creationId xmlns:a16="http://schemas.microsoft.com/office/drawing/2014/main" id="{7FB7004F-52D7-CA04-F790-0C08EAA43358}"/>
              </a:ext>
            </a:extLst>
          </p:cNvPr>
          <p:cNvSpPr>
            <a:spLocks noGrp="1"/>
          </p:cNvSpPr>
          <p:nvPr>
            <p:ph type="body" sz="quarter" idx="13"/>
          </p:nvPr>
        </p:nvSpPr>
        <p:spPr>
          <a:xfrm>
            <a:off x="1019908" y="1194030"/>
            <a:ext cx="7085868" cy="445628"/>
          </a:xfrm>
        </p:spPr>
        <p:txBody>
          <a:bodyPr/>
          <a:lstStyle/>
          <a:p>
            <a:r>
              <a:rPr lang="de-DE" dirty="0"/>
              <a:t>HINWEISE ZUR AKTIVITÄT AUF FOLIE 61</a:t>
            </a:r>
          </a:p>
        </p:txBody>
      </p:sp>
      <p:sp>
        <p:nvSpPr>
          <p:cNvPr id="6" name="Inhaltsplatzhalter 5"/>
          <p:cNvSpPr>
            <a:spLocks noGrp="1"/>
          </p:cNvSpPr>
          <p:nvPr>
            <p:ph idx="1"/>
          </p:nvPr>
        </p:nvSpPr>
        <p:spPr>
          <a:xfrm>
            <a:off x="1019908" y="1639658"/>
            <a:ext cx="7603231" cy="4291242"/>
          </a:xfrm>
        </p:spPr>
        <p:txBody>
          <a:bodyPr/>
          <a:lstStyle/>
          <a:p>
            <a:pPr>
              <a:spcBef>
                <a:spcPts val="0"/>
              </a:spcBef>
            </a:pPr>
            <a:r>
              <a:rPr lang="de-DE" sz="1350" b="1" dirty="0"/>
              <a:t>Ziel: </a:t>
            </a:r>
            <a:r>
              <a:rPr lang="de-DE" sz="1350" kern="1200" dirty="0">
                <a:solidFill>
                  <a:schemeClr val="tx1"/>
                </a:solidFill>
                <a:effectLst/>
              </a:rPr>
              <a:t>Diese Aktivität dient dazu, die </a:t>
            </a:r>
            <a:r>
              <a:rPr lang="de-DE" sz="1350" dirty="0"/>
              <a:t>vorher gemachte Selbsterfahrung auf Kinderniveau zu übertragen und konkret zu überlegen, wie eine Umsetzung im Unterricht erfolgen kann und welche Hürden zu nehmen sind.</a:t>
            </a:r>
            <a:endParaRPr lang="de-DE" sz="1350" b="1" dirty="0"/>
          </a:p>
          <a:p>
            <a:pPr>
              <a:lnSpc>
                <a:spcPct val="114000"/>
              </a:lnSpc>
              <a:spcBef>
                <a:spcPts val="600"/>
              </a:spcBef>
              <a:defRPr/>
            </a:pPr>
            <a:r>
              <a:rPr lang="de-DE" sz="1350" b="1" dirty="0"/>
              <a:t>Hintergrund: </a:t>
            </a:r>
          </a:p>
          <a:p>
            <a:pPr>
              <a:spcBef>
                <a:spcPts val="600"/>
              </a:spcBef>
              <a:defRPr/>
            </a:pPr>
            <a:r>
              <a:rPr lang="de-DE" sz="1350" dirty="0">
                <a:sym typeface="Wingdings" pitchFamily="2" charset="2"/>
              </a:rPr>
              <a:t>Es wird deutlich, wie wichtig entsprechende mentale Vorstellungen sind. Was muss verändert werden, wenn ich zum Lösen der Aufgabe 17 – 9 die Aufgabe 17 – 10 nutze? Ich nehme statt 9 Plättchen 10 Plättchen (also 1 Plättchen mehr) weg. Deswegen muss ich zum Ergebnis wieder ein Plättchen dazutun.</a:t>
            </a:r>
          </a:p>
          <a:p>
            <a:pPr>
              <a:spcBef>
                <a:spcPts val="600"/>
              </a:spcBef>
              <a:defRPr/>
            </a:pPr>
            <a:r>
              <a:rPr lang="de-DE" sz="1350" dirty="0">
                <a:sym typeface="Wingdings" pitchFamily="2" charset="2"/>
              </a:rPr>
              <a:t>Wenn mentale Vorstellungsbilder noch nicht aufgebaut sind, werden Anschauungsmittel benötigt, um entsprechende Bilder aufzubauen (Vierphasenmodell). </a:t>
            </a:r>
          </a:p>
          <a:p>
            <a:pPr>
              <a:spcBef>
                <a:spcPts val="600"/>
              </a:spcBef>
              <a:defRPr/>
            </a:pPr>
            <a:r>
              <a:rPr lang="de-DE" sz="1350" dirty="0">
                <a:sym typeface="Wingdings" pitchFamily="2" charset="2"/>
              </a:rPr>
              <a:t>Mithilfe von Material können Rechengesetzte und Strategien zudem veranschaulicht und thematisiert werden.</a:t>
            </a:r>
          </a:p>
          <a:p>
            <a:pPr>
              <a:spcBef>
                <a:spcPts val="0"/>
              </a:spcBef>
            </a:pPr>
            <a:endParaRPr lang="de-DE" sz="1200" dirty="0"/>
          </a:p>
        </p:txBody>
      </p:sp>
    </p:spTree>
    <p:extLst>
      <p:ext uri="{BB962C8B-B14F-4D97-AF65-F5344CB8AC3E}">
        <p14:creationId xmlns:p14="http://schemas.microsoft.com/office/powerpoint/2010/main" val="4229102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3DDE178-96CB-C14F-A48B-0AC2DB328982}"/>
              </a:ext>
            </a:extLst>
          </p:cNvPr>
          <p:cNvSpPr>
            <a:spLocks noGrp="1"/>
          </p:cNvSpPr>
          <p:nvPr>
            <p:ph type="body" sz="quarter" idx="14"/>
          </p:nvPr>
        </p:nvSpPr>
        <p:spPr>
          <a:xfrm>
            <a:off x="1763316" y="1910687"/>
            <a:ext cx="6752034" cy="1518313"/>
          </a:xfrm>
        </p:spPr>
        <p:txBody>
          <a:bodyPr>
            <a:normAutofit/>
          </a:bodyPr>
          <a:lstStyle/>
          <a:p>
            <a:pPr>
              <a:lnSpc>
                <a:spcPct val="114000"/>
              </a:lnSpc>
              <a:defRPr/>
            </a:pPr>
            <a:r>
              <a:rPr lang="de-DE" altLang="de-DE" sz="1800" dirty="0">
                <a:solidFill>
                  <a:srgbClr val="000000"/>
                </a:solidFill>
              </a:rPr>
              <a:t>Stellen Sie sich vor, Sie würden Ihren Kindern folgende Aufgabe stellen:</a:t>
            </a:r>
          </a:p>
          <a:p>
            <a:pPr>
              <a:lnSpc>
                <a:spcPct val="114000"/>
              </a:lnSpc>
              <a:defRPr/>
            </a:pPr>
            <a:r>
              <a:rPr lang="de-DE" altLang="de-DE" sz="1800" dirty="0">
                <a:solidFill>
                  <a:srgbClr val="000000"/>
                </a:solidFill>
              </a:rPr>
              <a:t>Rechne die Minusaufgabe 17 – 9. Überlege zuerst, welche einfache Minusaufgabe dir helfen kann. </a:t>
            </a:r>
          </a:p>
        </p:txBody>
      </p:sp>
      <p:sp>
        <p:nvSpPr>
          <p:cNvPr id="5" name="Datumsplatzhalter 4">
            <a:extLst>
              <a:ext uri="{FF2B5EF4-FFF2-40B4-BE49-F238E27FC236}">
                <a16:creationId xmlns:a16="http://schemas.microsoft.com/office/drawing/2014/main" id="{B328DBFA-DF28-404E-A16F-4BFE5425A444}"/>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DF0DFD6B-DA24-0845-B8C9-88237C47B125}"/>
              </a:ext>
            </a:extLst>
          </p:cNvPr>
          <p:cNvSpPr>
            <a:spLocks noGrp="1"/>
          </p:cNvSpPr>
          <p:nvPr>
            <p:ph type="sldNum" sz="quarter" idx="12"/>
          </p:nvPr>
        </p:nvSpPr>
        <p:spPr/>
        <p:txBody>
          <a:bodyPr/>
          <a:lstStyle/>
          <a:p>
            <a:fld id="{C3752B7C-18A9-864D-BBCB-54A9F41B5594}" type="slidenum">
              <a:rPr lang="de-DE" smtClean="0"/>
              <a:pPr/>
              <a:t>61</a:t>
            </a:fld>
            <a:endParaRPr lang="de-DE" dirty="0"/>
          </a:p>
        </p:txBody>
      </p:sp>
      <p:sp>
        <p:nvSpPr>
          <p:cNvPr id="10" name="Titel 9">
            <a:extLst>
              <a:ext uri="{FF2B5EF4-FFF2-40B4-BE49-F238E27FC236}">
                <a16:creationId xmlns:a16="http://schemas.microsoft.com/office/drawing/2014/main" id="{EE7C0D1A-801D-A608-6DE8-DE60BA60416A}"/>
              </a:ext>
            </a:extLst>
          </p:cNvPr>
          <p:cNvSpPr>
            <a:spLocks noGrp="1"/>
          </p:cNvSpPr>
          <p:nvPr>
            <p:ph type="title"/>
          </p:nvPr>
        </p:nvSpPr>
        <p:spPr/>
        <p:txBody>
          <a:bodyPr/>
          <a:lstStyle/>
          <a:p>
            <a:r>
              <a:rPr lang="de-DE" dirty="0"/>
              <a:t>Aufgabenbeziehungen nutzen </a:t>
            </a:r>
          </a:p>
        </p:txBody>
      </p:sp>
      <p:sp>
        <p:nvSpPr>
          <p:cNvPr id="7" name="Rechteck 6"/>
          <p:cNvSpPr/>
          <p:nvPr/>
        </p:nvSpPr>
        <p:spPr>
          <a:xfrm>
            <a:off x="965200" y="4155912"/>
            <a:ext cx="6946900" cy="2217145"/>
          </a:xfrm>
          <a:prstGeom prst="rect">
            <a:avLst/>
          </a:prstGeom>
        </p:spPr>
        <p:txBody>
          <a:bodyPr wrap="square">
            <a:spAutoFit/>
          </a:bodyPr>
          <a:lstStyle/>
          <a:p>
            <a:pPr marL="342900" lvl="0" indent="-342900" defTabSz="914400">
              <a:lnSpc>
                <a:spcPct val="114000"/>
              </a:lnSpc>
              <a:spcBef>
                <a:spcPts val="1000"/>
              </a:spcBef>
              <a:buFont typeface="Arial" panose="020B0604020202020204" pitchFamily="34" charset="0"/>
              <a:buChar char="•"/>
              <a:defRPr/>
            </a:pPr>
            <a:r>
              <a:rPr lang="de-DE" altLang="de-DE" dirty="0">
                <a:solidFill>
                  <a:srgbClr val="000000"/>
                </a:solidFill>
                <a:latin typeface="Arial" panose="020B0604020202020204" pitchFamily="34" charset="0"/>
                <a:cs typeface="Arial" panose="020B0604020202020204" pitchFamily="34" charset="0"/>
              </a:rPr>
              <a:t>Welche einfachen </a:t>
            </a:r>
            <a:r>
              <a:rPr lang="de-DE" altLang="de-DE" dirty="0" err="1">
                <a:solidFill>
                  <a:srgbClr val="000000"/>
                </a:solidFill>
                <a:latin typeface="Arial" panose="020B0604020202020204" pitchFamily="34" charset="0"/>
                <a:cs typeface="Arial" panose="020B0604020202020204" pitchFamily="34" charset="0"/>
              </a:rPr>
              <a:t>Minusaufgaben</a:t>
            </a:r>
            <a:r>
              <a:rPr lang="de-DE" altLang="de-DE" dirty="0">
                <a:solidFill>
                  <a:srgbClr val="000000"/>
                </a:solidFill>
                <a:latin typeface="Arial" panose="020B0604020202020204" pitchFamily="34" charset="0"/>
                <a:cs typeface="Arial" panose="020B0604020202020204" pitchFamily="34" charset="0"/>
              </a:rPr>
              <a:t> könnten den Kindern helfen, die Aufgabe zu lösen? </a:t>
            </a:r>
          </a:p>
          <a:p>
            <a:pPr marL="342900" lvl="0" indent="-342900" defTabSz="914400">
              <a:lnSpc>
                <a:spcPct val="114000"/>
              </a:lnSpc>
              <a:spcBef>
                <a:spcPts val="1000"/>
              </a:spcBef>
              <a:buFont typeface="Arial" panose="020B0604020202020204" pitchFamily="34" charset="0"/>
              <a:buChar char="•"/>
              <a:defRPr/>
            </a:pPr>
            <a:r>
              <a:rPr lang="de-DE" altLang="de-DE" dirty="0">
                <a:solidFill>
                  <a:srgbClr val="000000"/>
                </a:solidFill>
                <a:latin typeface="Arial" panose="020B0604020202020204" pitchFamily="34" charset="0"/>
                <a:cs typeface="Arial" panose="020B0604020202020204" pitchFamily="34" charset="0"/>
              </a:rPr>
              <a:t>Wie könnten die Kinder ihre Vorgehensweise am didaktischen  Material visualisieren?</a:t>
            </a:r>
          </a:p>
          <a:p>
            <a:pPr marL="342900" lvl="0" indent="-342900" defTabSz="914400">
              <a:lnSpc>
                <a:spcPct val="114000"/>
              </a:lnSpc>
              <a:spcBef>
                <a:spcPts val="1000"/>
              </a:spcBef>
              <a:buFont typeface="Arial" panose="020B0604020202020204" pitchFamily="34" charset="0"/>
              <a:buChar char="•"/>
              <a:defRPr/>
            </a:pPr>
            <a:r>
              <a:rPr lang="de-DE" dirty="0">
                <a:solidFill>
                  <a:srgbClr val="000000"/>
                </a:solidFill>
                <a:latin typeface="Arial" panose="020B0604020202020204" pitchFamily="34" charset="0"/>
                <a:cs typeface="Arial" panose="020B0604020202020204" pitchFamily="34" charset="0"/>
              </a:rPr>
              <a:t>Wie könnten die Kinder bei der Versprachlichung ihrer Ideen unterstützt werden?</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3804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37DB-B375-EE70-48F0-FACE6679545C}"/>
              </a:ext>
            </a:extLst>
          </p:cNvPr>
          <p:cNvSpPr>
            <a:spLocks noGrp="1"/>
          </p:cNvSpPr>
          <p:nvPr>
            <p:ph type="title"/>
          </p:nvPr>
        </p:nvSpPr>
        <p:spPr/>
        <p:txBody>
          <a:bodyPr/>
          <a:lstStyle/>
          <a:p>
            <a:r>
              <a:rPr lang="de-DE" dirty="0"/>
              <a:t>Aufgabenbeziehungen nutzen </a:t>
            </a:r>
          </a:p>
        </p:txBody>
      </p:sp>
      <p:sp>
        <p:nvSpPr>
          <p:cNvPr id="3" name="Textplatzhalter 2">
            <a:extLst>
              <a:ext uri="{FF2B5EF4-FFF2-40B4-BE49-F238E27FC236}">
                <a16:creationId xmlns:a16="http://schemas.microsoft.com/office/drawing/2014/main" id="{02439B1F-0DD9-6631-A70F-685A82726329}"/>
              </a:ext>
            </a:extLst>
          </p:cNvPr>
          <p:cNvSpPr>
            <a:spLocks noGrp="1"/>
          </p:cNvSpPr>
          <p:nvPr>
            <p:ph type="body" sz="quarter" idx="13"/>
          </p:nvPr>
        </p:nvSpPr>
        <p:spPr/>
        <p:txBody>
          <a:bodyPr/>
          <a:lstStyle/>
          <a:p>
            <a:r>
              <a:rPr lang="de-DE" dirty="0"/>
              <a:t>MÖGLICHE VORGEHENSWEISEN ZUR LÖSUNG DER AUFGABE 17 – 9 </a:t>
            </a:r>
          </a:p>
        </p:txBody>
      </p:sp>
      <p:sp>
        <p:nvSpPr>
          <p:cNvPr id="5" name="Datumsplatzhalter 4">
            <a:extLst>
              <a:ext uri="{FF2B5EF4-FFF2-40B4-BE49-F238E27FC236}">
                <a16:creationId xmlns:a16="http://schemas.microsoft.com/office/drawing/2014/main" id="{76636E5D-B75F-8247-F713-0A166D227CB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0C1375E-9C5C-1DE2-EECA-9EDDD1981BAC}"/>
              </a:ext>
            </a:extLst>
          </p:cNvPr>
          <p:cNvSpPr>
            <a:spLocks noGrp="1"/>
          </p:cNvSpPr>
          <p:nvPr>
            <p:ph type="sldNum" sz="quarter" idx="12"/>
          </p:nvPr>
        </p:nvSpPr>
        <p:spPr/>
        <p:txBody>
          <a:bodyPr/>
          <a:lstStyle/>
          <a:p>
            <a:fld id="{C3752B7C-18A9-864D-BBCB-54A9F41B5594}" type="slidenum">
              <a:rPr lang="de-DE" smtClean="0"/>
              <a:pPr/>
              <a:t>62</a:t>
            </a:fld>
            <a:endParaRPr lang="de-DE" dirty="0"/>
          </a:p>
        </p:txBody>
      </p:sp>
      <p:grpSp>
        <p:nvGrpSpPr>
          <p:cNvPr id="8" name="Gruppieren 7">
            <a:extLst>
              <a:ext uri="{FF2B5EF4-FFF2-40B4-BE49-F238E27FC236}">
                <a16:creationId xmlns:a16="http://schemas.microsoft.com/office/drawing/2014/main" id="{47436E09-A318-A7F1-48A6-EC2112AB386B}"/>
              </a:ext>
            </a:extLst>
          </p:cNvPr>
          <p:cNvGrpSpPr/>
          <p:nvPr/>
        </p:nvGrpSpPr>
        <p:grpSpPr>
          <a:xfrm>
            <a:off x="5040000" y="2520000"/>
            <a:ext cx="2853559" cy="570712"/>
            <a:chOff x="3967202" y="4276072"/>
            <a:chExt cx="2853559" cy="570712"/>
          </a:xfrm>
        </p:grpSpPr>
        <p:grpSp>
          <p:nvGrpSpPr>
            <p:cNvPr id="9" name="Gruppieren 8">
              <a:extLst>
                <a:ext uri="{FF2B5EF4-FFF2-40B4-BE49-F238E27FC236}">
                  <a16:creationId xmlns:a16="http://schemas.microsoft.com/office/drawing/2014/main" id="{C59642B2-BF77-9426-E4A9-9E8F88053DB6}"/>
                </a:ext>
              </a:extLst>
            </p:cNvPr>
            <p:cNvGrpSpPr/>
            <p:nvPr/>
          </p:nvGrpSpPr>
          <p:grpSpPr>
            <a:xfrm>
              <a:off x="3967202" y="4276072"/>
              <a:ext cx="2853559" cy="570712"/>
              <a:chOff x="2916067" y="4358421"/>
              <a:chExt cx="2853559" cy="570712"/>
            </a:xfrm>
          </p:grpSpPr>
          <p:pic>
            <p:nvPicPr>
              <p:cNvPr id="26" name="Grafik 25" descr="Ein Bild, das Muster enthält.&#10;&#10;Automatisch generierte Beschreibung mit geringer Zuverlässigkeit">
                <a:extLst>
                  <a:ext uri="{FF2B5EF4-FFF2-40B4-BE49-F238E27FC236}">
                    <a16:creationId xmlns:a16="http://schemas.microsoft.com/office/drawing/2014/main" id="{6740EC8D-B18F-2193-894F-2EA2A3CA99AB}"/>
                  </a:ext>
                </a:extLst>
              </p:cNvPr>
              <p:cNvPicPr>
                <a:picLocks noChangeAspect="1"/>
              </p:cNvPicPr>
              <p:nvPr/>
            </p:nvPicPr>
            <p:blipFill>
              <a:blip r:embed="rId2"/>
              <a:stretch>
                <a:fillRect/>
              </a:stretch>
            </p:blipFill>
            <p:spPr>
              <a:xfrm>
                <a:off x="2916067" y="4358421"/>
                <a:ext cx="2853559" cy="570712"/>
              </a:xfrm>
              <a:prstGeom prst="rect">
                <a:avLst/>
              </a:prstGeom>
            </p:spPr>
          </p:pic>
          <p:pic>
            <p:nvPicPr>
              <p:cNvPr id="27" name="Grafik 26" descr="Ein Bild, das Kreis, Farbigkeit enthält.&#10;&#10;Automatisch generierte Beschreibung">
                <a:extLst>
                  <a:ext uri="{FF2B5EF4-FFF2-40B4-BE49-F238E27FC236}">
                    <a16:creationId xmlns:a16="http://schemas.microsoft.com/office/drawing/2014/main" id="{8E24D326-0BD6-46AE-E4E1-EE57A1C3BAAD}"/>
                  </a:ext>
                </a:extLst>
              </p:cNvPr>
              <p:cNvPicPr>
                <a:picLocks noChangeAspect="1"/>
              </p:cNvPicPr>
              <p:nvPr/>
            </p:nvPicPr>
            <p:blipFill>
              <a:blip r:embed="rId3"/>
              <a:stretch>
                <a:fillRect/>
              </a:stretch>
            </p:blipFill>
            <p:spPr>
              <a:xfrm>
                <a:off x="4411628" y="4665336"/>
                <a:ext cx="223200" cy="223200"/>
              </a:xfrm>
              <a:prstGeom prst="rect">
                <a:avLst/>
              </a:prstGeom>
            </p:spPr>
          </p:pic>
          <p:pic>
            <p:nvPicPr>
              <p:cNvPr id="28" name="Grafik 27" descr="Ein Bild, das Kreis, Farbigkeit enthält.&#10;&#10;Automatisch generierte Beschreibung">
                <a:extLst>
                  <a:ext uri="{FF2B5EF4-FFF2-40B4-BE49-F238E27FC236}">
                    <a16:creationId xmlns:a16="http://schemas.microsoft.com/office/drawing/2014/main" id="{58EC0D42-7663-4418-92DA-0E75B47F0437}"/>
                  </a:ext>
                </a:extLst>
              </p:cNvPr>
              <p:cNvPicPr>
                <a:picLocks noChangeAspect="1"/>
              </p:cNvPicPr>
              <p:nvPr/>
            </p:nvPicPr>
            <p:blipFill>
              <a:blip r:embed="rId3"/>
              <a:stretch>
                <a:fillRect/>
              </a:stretch>
            </p:blipFill>
            <p:spPr>
              <a:xfrm>
                <a:off x="4684063" y="4665336"/>
                <a:ext cx="223200" cy="223200"/>
              </a:xfrm>
              <a:prstGeom prst="rect">
                <a:avLst/>
              </a:prstGeom>
            </p:spPr>
          </p:pic>
        </p:grpSp>
        <p:pic>
          <p:nvPicPr>
            <p:cNvPr id="10" name="Grafik 9" descr="Ein Bild, das Kreis, Farbigkeit enthält.&#10;&#10;Automatisch generierte Beschreibung">
              <a:extLst>
                <a:ext uri="{FF2B5EF4-FFF2-40B4-BE49-F238E27FC236}">
                  <a16:creationId xmlns:a16="http://schemas.microsoft.com/office/drawing/2014/main" id="{1BF0FABD-C995-C240-4446-147906CF9F4B}"/>
                </a:ext>
              </a:extLst>
            </p:cNvPr>
            <p:cNvPicPr>
              <a:picLocks noChangeAspect="1"/>
            </p:cNvPicPr>
            <p:nvPr/>
          </p:nvPicPr>
          <p:blipFill>
            <a:blip r:embed="rId3"/>
            <a:stretch>
              <a:fillRect/>
            </a:stretch>
          </p:blipFill>
          <p:spPr>
            <a:xfrm>
              <a:off x="4008404" y="4590395"/>
              <a:ext cx="223200" cy="223200"/>
            </a:xfrm>
            <a:prstGeom prst="rect">
              <a:avLst/>
            </a:prstGeom>
          </p:spPr>
        </p:pic>
        <p:pic>
          <p:nvPicPr>
            <p:cNvPr id="11" name="Grafik 10" descr="Ein Bild, das Kreis, Farbigkeit enthält.&#10;&#10;Automatisch generierte Beschreibung">
              <a:extLst>
                <a:ext uri="{FF2B5EF4-FFF2-40B4-BE49-F238E27FC236}">
                  <a16:creationId xmlns:a16="http://schemas.microsoft.com/office/drawing/2014/main" id="{A7E68A3D-2503-9099-0E58-6D2E72C2EBED}"/>
                </a:ext>
              </a:extLst>
            </p:cNvPr>
            <p:cNvPicPr>
              <a:picLocks noChangeAspect="1"/>
            </p:cNvPicPr>
            <p:nvPr/>
          </p:nvPicPr>
          <p:blipFill>
            <a:blip r:embed="rId3"/>
            <a:stretch>
              <a:fillRect/>
            </a:stretch>
          </p:blipFill>
          <p:spPr>
            <a:xfrm>
              <a:off x="5113591" y="4584653"/>
              <a:ext cx="223200" cy="223200"/>
            </a:xfrm>
            <a:prstGeom prst="rect">
              <a:avLst/>
            </a:prstGeom>
          </p:spPr>
        </p:pic>
        <p:pic>
          <p:nvPicPr>
            <p:cNvPr id="12" name="Grafik 11" descr="Ein Bild, das Kreis, Farbigkeit enthält.&#10;&#10;Automatisch generierte Beschreibung">
              <a:extLst>
                <a:ext uri="{FF2B5EF4-FFF2-40B4-BE49-F238E27FC236}">
                  <a16:creationId xmlns:a16="http://schemas.microsoft.com/office/drawing/2014/main" id="{E8EC3744-C8BF-5D43-D826-F37A19283326}"/>
                </a:ext>
              </a:extLst>
            </p:cNvPr>
            <p:cNvPicPr>
              <a:picLocks noChangeAspect="1"/>
            </p:cNvPicPr>
            <p:nvPr/>
          </p:nvPicPr>
          <p:blipFill>
            <a:blip r:embed="rId3"/>
            <a:stretch>
              <a:fillRect/>
            </a:stretch>
          </p:blipFill>
          <p:spPr>
            <a:xfrm>
              <a:off x="4836577" y="4588320"/>
              <a:ext cx="223200" cy="223200"/>
            </a:xfrm>
            <a:prstGeom prst="rect">
              <a:avLst/>
            </a:prstGeom>
          </p:spPr>
        </p:pic>
        <p:pic>
          <p:nvPicPr>
            <p:cNvPr id="13" name="Grafik 12" descr="Ein Bild, das Kreis, Farbigkeit enthält.&#10;&#10;Automatisch generierte Beschreibung">
              <a:extLst>
                <a:ext uri="{FF2B5EF4-FFF2-40B4-BE49-F238E27FC236}">
                  <a16:creationId xmlns:a16="http://schemas.microsoft.com/office/drawing/2014/main" id="{9C3DFEAE-776F-A469-B439-D2A924F13C40}"/>
                </a:ext>
              </a:extLst>
            </p:cNvPr>
            <p:cNvPicPr>
              <a:picLocks noChangeAspect="1"/>
            </p:cNvPicPr>
            <p:nvPr/>
          </p:nvPicPr>
          <p:blipFill>
            <a:blip r:embed="rId3"/>
            <a:stretch>
              <a:fillRect/>
            </a:stretch>
          </p:blipFill>
          <p:spPr>
            <a:xfrm>
              <a:off x="4559563" y="4588528"/>
              <a:ext cx="223200" cy="223200"/>
            </a:xfrm>
            <a:prstGeom prst="rect">
              <a:avLst/>
            </a:prstGeom>
          </p:spPr>
        </p:pic>
        <p:pic>
          <p:nvPicPr>
            <p:cNvPr id="14" name="Grafik 13" descr="Ein Bild, das Kreis, Farbigkeit enthält.&#10;&#10;Automatisch generierte Beschreibung">
              <a:extLst>
                <a:ext uri="{FF2B5EF4-FFF2-40B4-BE49-F238E27FC236}">
                  <a16:creationId xmlns:a16="http://schemas.microsoft.com/office/drawing/2014/main" id="{1FAB4874-32BF-B166-7EC7-6A991F68E004}"/>
                </a:ext>
              </a:extLst>
            </p:cNvPr>
            <p:cNvPicPr>
              <a:picLocks noChangeAspect="1"/>
            </p:cNvPicPr>
            <p:nvPr/>
          </p:nvPicPr>
          <p:blipFill>
            <a:blip r:embed="rId3"/>
            <a:stretch>
              <a:fillRect/>
            </a:stretch>
          </p:blipFill>
          <p:spPr>
            <a:xfrm>
              <a:off x="4286940" y="4586115"/>
              <a:ext cx="223200" cy="223200"/>
            </a:xfrm>
            <a:prstGeom prst="rect">
              <a:avLst/>
            </a:prstGeom>
          </p:spPr>
        </p:pic>
        <p:grpSp>
          <p:nvGrpSpPr>
            <p:cNvPr id="15" name="Gruppieren 14">
              <a:extLst>
                <a:ext uri="{FF2B5EF4-FFF2-40B4-BE49-F238E27FC236}">
                  <a16:creationId xmlns:a16="http://schemas.microsoft.com/office/drawing/2014/main" id="{2BDF5735-A075-BD6F-56FB-EFCD50CC4715}"/>
                </a:ext>
              </a:extLst>
            </p:cNvPr>
            <p:cNvGrpSpPr/>
            <p:nvPr/>
          </p:nvGrpSpPr>
          <p:grpSpPr>
            <a:xfrm>
              <a:off x="4010225" y="4306034"/>
              <a:ext cx="2767827" cy="230571"/>
              <a:chOff x="4008404" y="5269238"/>
              <a:chExt cx="2767827" cy="230571"/>
            </a:xfrm>
          </p:grpSpPr>
          <p:pic>
            <p:nvPicPr>
              <p:cNvPr id="16" name="Grafik 15" descr="Ein Bild, das Kreis, Farbigkeit enthält.&#10;&#10;Automatisch generierte Beschreibung">
                <a:extLst>
                  <a:ext uri="{FF2B5EF4-FFF2-40B4-BE49-F238E27FC236}">
                    <a16:creationId xmlns:a16="http://schemas.microsoft.com/office/drawing/2014/main" id="{8C522D4F-A416-9CA7-BD2C-91220A4CE24D}"/>
                  </a:ext>
                </a:extLst>
              </p:cNvPr>
              <p:cNvPicPr>
                <a:picLocks noChangeAspect="1"/>
              </p:cNvPicPr>
              <p:nvPr/>
            </p:nvPicPr>
            <p:blipFill>
              <a:blip r:embed="rId3"/>
              <a:stretch>
                <a:fillRect/>
              </a:stretch>
            </p:blipFill>
            <p:spPr>
              <a:xfrm>
                <a:off x="4008404" y="5275028"/>
                <a:ext cx="223200" cy="223200"/>
              </a:xfrm>
              <a:prstGeom prst="rect">
                <a:avLst/>
              </a:prstGeom>
            </p:spPr>
          </p:pic>
          <p:pic>
            <p:nvPicPr>
              <p:cNvPr id="17" name="Grafik 16" descr="Ein Bild, das Kreis, Farbigkeit enthält.&#10;&#10;Automatisch generierte Beschreibung">
                <a:extLst>
                  <a:ext uri="{FF2B5EF4-FFF2-40B4-BE49-F238E27FC236}">
                    <a16:creationId xmlns:a16="http://schemas.microsoft.com/office/drawing/2014/main" id="{BB1EF01C-4A85-4280-EE93-A76DF80A70D2}"/>
                  </a:ext>
                </a:extLst>
              </p:cNvPr>
              <p:cNvPicPr>
                <a:picLocks noChangeAspect="1"/>
              </p:cNvPicPr>
              <p:nvPr/>
            </p:nvPicPr>
            <p:blipFill>
              <a:blip r:embed="rId3"/>
              <a:stretch>
                <a:fillRect/>
              </a:stretch>
            </p:blipFill>
            <p:spPr>
              <a:xfrm>
                <a:off x="4283756" y="5275028"/>
                <a:ext cx="223200" cy="223200"/>
              </a:xfrm>
              <a:prstGeom prst="rect">
                <a:avLst/>
              </a:prstGeom>
            </p:spPr>
          </p:pic>
          <p:pic>
            <p:nvPicPr>
              <p:cNvPr id="18" name="Grafik 17" descr="Ein Bild, das Kreis, Farbigkeit enthält.&#10;&#10;Automatisch generierte Beschreibung">
                <a:extLst>
                  <a:ext uri="{FF2B5EF4-FFF2-40B4-BE49-F238E27FC236}">
                    <a16:creationId xmlns:a16="http://schemas.microsoft.com/office/drawing/2014/main" id="{25925A16-7588-9047-2FD9-E651C6E0AE8D}"/>
                  </a:ext>
                </a:extLst>
              </p:cNvPr>
              <p:cNvPicPr>
                <a:picLocks noChangeAspect="1"/>
              </p:cNvPicPr>
              <p:nvPr/>
            </p:nvPicPr>
            <p:blipFill>
              <a:blip r:embed="rId3"/>
              <a:stretch>
                <a:fillRect/>
              </a:stretch>
            </p:blipFill>
            <p:spPr>
              <a:xfrm>
                <a:off x="4555688" y="5271873"/>
                <a:ext cx="223200" cy="223200"/>
              </a:xfrm>
              <a:prstGeom prst="rect">
                <a:avLst/>
              </a:prstGeom>
            </p:spPr>
          </p:pic>
          <p:pic>
            <p:nvPicPr>
              <p:cNvPr id="19" name="Grafik 18" descr="Ein Bild, das Kreis, Farbigkeit enthält.&#10;&#10;Automatisch generierte Beschreibung">
                <a:extLst>
                  <a:ext uri="{FF2B5EF4-FFF2-40B4-BE49-F238E27FC236}">
                    <a16:creationId xmlns:a16="http://schemas.microsoft.com/office/drawing/2014/main" id="{675D9DAE-1210-8A2A-3BCE-FE862C9AE0F2}"/>
                  </a:ext>
                </a:extLst>
              </p:cNvPr>
              <p:cNvPicPr>
                <a:picLocks noChangeAspect="1"/>
              </p:cNvPicPr>
              <p:nvPr/>
            </p:nvPicPr>
            <p:blipFill>
              <a:blip r:embed="rId3"/>
              <a:stretch>
                <a:fillRect/>
              </a:stretch>
            </p:blipFill>
            <p:spPr>
              <a:xfrm>
                <a:off x="4832702" y="5271873"/>
                <a:ext cx="223200" cy="223200"/>
              </a:xfrm>
              <a:prstGeom prst="rect">
                <a:avLst/>
              </a:prstGeom>
            </p:spPr>
          </p:pic>
          <p:pic>
            <p:nvPicPr>
              <p:cNvPr id="20" name="Grafik 19" descr="Ein Bild, das Kreis, Farbigkeit enthält.&#10;&#10;Automatisch generierte Beschreibung">
                <a:extLst>
                  <a:ext uri="{FF2B5EF4-FFF2-40B4-BE49-F238E27FC236}">
                    <a16:creationId xmlns:a16="http://schemas.microsoft.com/office/drawing/2014/main" id="{A196967F-2A8C-5683-60C6-64C9422C0AEA}"/>
                  </a:ext>
                </a:extLst>
              </p:cNvPr>
              <p:cNvPicPr>
                <a:picLocks noChangeAspect="1"/>
              </p:cNvPicPr>
              <p:nvPr/>
            </p:nvPicPr>
            <p:blipFill>
              <a:blip r:embed="rId3"/>
              <a:stretch>
                <a:fillRect/>
              </a:stretch>
            </p:blipFill>
            <p:spPr>
              <a:xfrm>
                <a:off x="5109783" y="5270901"/>
                <a:ext cx="223200" cy="223200"/>
              </a:xfrm>
              <a:prstGeom prst="rect">
                <a:avLst/>
              </a:prstGeom>
            </p:spPr>
          </p:pic>
          <p:pic>
            <p:nvPicPr>
              <p:cNvPr id="21" name="Grafik 20" descr="Ein Bild, das Kreis, Farbigkeit enthält.&#10;&#10;Automatisch generierte Beschreibung">
                <a:extLst>
                  <a:ext uri="{FF2B5EF4-FFF2-40B4-BE49-F238E27FC236}">
                    <a16:creationId xmlns:a16="http://schemas.microsoft.com/office/drawing/2014/main" id="{038C879E-6350-A98E-9BC6-AE1B6AC69BA6}"/>
                  </a:ext>
                </a:extLst>
              </p:cNvPr>
              <p:cNvPicPr>
                <a:picLocks noChangeAspect="1"/>
              </p:cNvPicPr>
              <p:nvPr/>
            </p:nvPicPr>
            <p:blipFill>
              <a:blip r:embed="rId3"/>
              <a:stretch>
                <a:fillRect/>
              </a:stretch>
            </p:blipFill>
            <p:spPr>
              <a:xfrm>
                <a:off x="5457557" y="5272955"/>
                <a:ext cx="223200" cy="223200"/>
              </a:xfrm>
              <a:prstGeom prst="rect">
                <a:avLst/>
              </a:prstGeom>
            </p:spPr>
          </p:pic>
          <p:pic>
            <p:nvPicPr>
              <p:cNvPr id="22" name="Grafik 21" descr="Ein Bild, das Kreis, Farbigkeit enthält.&#10;&#10;Automatisch generierte Beschreibung">
                <a:extLst>
                  <a:ext uri="{FF2B5EF4-FFF2-40B4-BE49-F238E27FC236}">
                    <a16:creationId xmlns:a16="http://schemas.microsoft.com/office/drawing/2014/main" id="{B7B524D2-86A6-E0E7-EB36-0811EA26A55E}"/>
                  </a:ext>
                </a:extLst>
              </p:cNvPr>
              <p:cNvPicPr>
                <a:picLocks noChangeAspect="1"/>
              </p:cNvPicPr>
              <p:nvPr/>
            </p:nvPicPr>
            <p:blipFill>
              <a:blip r:embed="rId3"/>
              <a:stretch>
                <a:fillRect/>
              </a:stretch>
            </p:blipFill>
            <p:spPr>
              <a:xfrm>
                <a:off x="5735198" y="5269238"/>
                <a:ext cx="223200" cy="223200"/>
              </a:xfrm>
              <a:prstGeom prst="rect">
                <a:avLst/>
              </a:prstGeom>
            </p:spPr>
          </p:pic>
          <p:pic>
            <p:nvPicPr>
              <p:cNvPr id="23" name="Grafik 22" descr="Ein Bild, das Kreis, Farbigkeit enthält.&#10;&#10;Automatisch generierte Beschreibung">
                <a:extLst>
                  <a:ext uri="{FF2B5EF4-FFF2-40B4-BE49-F238E27FC236}">
                    <a16:creationId xmlns:a16="http://schemas.microsoft.com/office/drawing/2014/main" id="{673E6AA2-167B-921C-981E-0A9073F029B7}"/>
                  </a:ext>
                </a:extLst>
              </p:cNvPr>
              <p:cNvPicPr>
                <a:picLocks noChangeAspect="1"/>
              </p:cNvPicPr>
              <p:nvPr/>
            </p:nvPicPr>
            <p:blipFill>
              <a:blip r:embed="rId3"/>
              <a:stretch>
                <a:fillRect/>
              </a:stretch>
            </p:blipFill>
            <p:spPr>
              <a:xfrm>
                <a:off x="6006177" y="5272955"/>
                <a:ext cx="223200" cy="223200"/>
              </a:xfrm>
              <a:prstGeom prst="rect">
                <a:avLst/>
              </a:prstGeom>
            </p:spPr>
          </p:pic>
          <p:pic>
            <p:nvPicPr>
              <p:cNvPr id="24" name="Grafik 23" descr="Ein Bild, das Kreis, Farbigkeit enthält.&#10;&#10;Automatisch generierte Beschreibung">
                <a:extLst>
                  <a:ext uri="{FF2B5EF4-FFF2-40B4-BE49-F238E27FC236}">
                    <a16:creationId xmlns:a16="http://schemas.microsoft.com/office/drawing/2014/main" id="{E5E70253-34B3-EF28-A591-4BC8BE989E22}"/>
                  </a:ext>
                </a:extLst>
              </p:cNvPr>
              <p:cNvPicPr>
                <a:picLocks noChangeAspect="1"/>
              </p:cNvPicPr>
              <p:nvPr/>
            </p:nvPicPr>
            <p:blipFill>
              <a:blip r:embed="rId3"/>
              <a:stretch>
                <a:fillRect/>
              </a:stretch>
            </p:blipFill>
            <p:spPr>
              <a:xfrm>
                <a:off x="6277775" y="5274182"/>
                <a:ext cx="223200" cy="223200"/>
              </a:xfrm>
              <a:prstGeom prst="rect">
                <a:avLst/>
              </a:prstGeom>
            </p:spPr>
          </p:pic>
          <p:pic>
            <p:nvPicPr>
              <p:cNvPr id="25" name="Grafik 24" descr="Ein Bild, das Kreis, Farbigkeit enthält.&#10;&#10;Automatisch generierte Beschreibung">
                <a:extLst>
                  <a:ext uri="{FF2B5EF4-FFF2-40B4-BE49-F238E27FC236}">
                    <a16:creationId xmlns:a16="http://schemas.microsoft.com/office/drawing/2014/main" id="{F81B8512-8E93-7503-0C9E-7E7912ABF5CA}"/>
                  </a:ext>
                </a:extLst>
              </p:cNvPr>
              <p:cNvPicPr>
                <a:picLocks noChangeAspect="1"/>
              </p:cNvPicPr>
              <p:nvPr/>
            </p:nvPicPr>
            <p:blipFill>
              <a:blip r:embed="rId3"/>
              <a:stretch>
                <a:fillRect/>
              </a:stretch>
            </p:blipFill>
            <p:spPr>
              <a:xfrm>
                <a:off x="6553031" y="5276609"/>
                <a:ext cx="223200" cy="223200"/>
              </a:xfrm>
              <a:prstGeom prst="rect">
                <a:avLst/>
              </a:prstGeom>
            </p:spPr>
          </p:pic>
        </p:grpSp>
      </p:grpSp>
      <p:sp>
        <p:nvSpPr>
          <p:cNvPr id="29" name="Rechteck 28">
            <a:extLst>
              <a:ext uri="{FF2B5EF4-FFF2-40B4-BE49-F238E27FC236}">
                <a16:creationId xmlns:a16="http://schemas.microsoft.com/office/drawing/2014/main" id="{6D91F474-A409-D571-B5DE-F2AF9ABC6922}"/>
              </a:ext>
            </a:extLst>
          </p:cNvPr>
          <p:cNvSpPr/>
          <p:nvPr/>
        </p:nvSpPr>
        <p:spPr>
          <a:xfrm>
            <a:off x="5055903" y="2521448"/>
            <a:ext cx="2821751" cy="271785"/>
          </a:xfrm>
          <a:prstGeom prst="rect">
            <a:avLst/>
          </a:prstGeom>
          <a:solidFill>
            <a:schemeClr val="accent3">
              <a:alpha val="50000"/>
            </a:schemeClr>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1" name="Inhaltsplatzhalter 30">
            <a:extLst>
              <a:ext uri="{FF2B5EF4-FFF2-40B4-BE49-F238E27FC236}">
                <a16:creationId xmlns:a16="http://schemas.microsoft.com/office/drawing/2014/main" id="{6793F75E-206D-5666-B2E3-9D3A01339447}"/>
              </a:ext>
            </a:extLst>
          </p:cNvPr>
          <p:cNvSpPr>
            <a:spLocks noGrp="1"/>
          </p:cNvSpPr>
          <p:nvPr>
            <p:ph idx="1"/>
          </p:nvPr>
        </p:nvSpPr>
        <p:spPr>
          <a:xfrm>
            <a:off x="506274" y="1847210"/>
            <a:ext cx="3747360" cy="2287488"/>
          </a:xfrm>
          <a:prstGeom prst="wedgeRoundRectCallout">
            <a:avLst>
              <a:gd name="adj1" fmla="val 47546"/>
              <a:gd name="adj2" fmla="val 9035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de-DE" altLang="de-DE" sz="1600" dirty="0"/>
              <a:t>Ich lege ein Plättchen dazu. Dann liegen dort 18 Plättchen. Nun muss ich auch ein Plättchen mehr wegnehmen, also zehn Plättchen wegnehmen. Ich rechne die einfache Aufgabe: </a:t>
            </a:r>
            <a:br>
              <a:rPr lang="de-DE" altLang="de-DE" sz="1600" dirty="0"/>
            </a:br>
            <a:r>
              <a:rPr lang="de-DE" altLang="de-DE" sz="1600" dirty="0"/>
              <a:t>18 – 10 = 8</a:t>
            </a:r>
            <a:endParaRPr lang="de-DE" altLang="de-DE" sz="1600" dirty="0">
              <a:solidFill>
                <a:schemeClr val="tx1"/>
              </a:solidFill>
              <a:latin typeface="Arial" panose="020B0604020202020204" pitchFamily="34" charset="0"/>
              <a:cs typeface="Arial" panose="020B0604020202020204" pitchFamily="34" charset="0"/>
            </a:endParaRPr>
          </a:p>
        </p:txBody>
      </p:sp>
      <p:pic>
        <p:nvPicPr>
          <p:cNvPr id="33" name="Grafik 32">
            <a:extLst>
              <a:ext uri="{FF2B5EF4-FFF2-40B4-BE49-F238E27FC236}">
                <a16:creationId xmlns:a16="http://schemas.microsoft.com/office/drawing/2014/main" id="{43EFD4E2-CDF6-9DA8-5588-763F507F0076}"/>
              </a:ext>
            </a:extLst>
          </p:cNvPr>
          <p:cNvPicPr>
            <a:picLocks noChangeAspect="1"/>
          </p:cNvPicPr>
          <p:nvPr/>
        </p:nvPicPr>
        <p:blipFill>
          <a:blip r:embed="rId4"/>
          <a:srcRect/>
          <a:stretch/>
        </p:blipFill>
        <p:spPr>
          <a:xfrm>
            <a:off x="4488808" y="4548182"/>
            <a:ext cx="960106" cy="1331348"/>
          </a:xfrm>
          <a:prstGeom prst="rect">
            <a:avLst/>
          </a:prstGeom>
        </p:spPr>
      </p:pic>
      <p:pic>
        <p:nvPicPr>
          <p:cNvPr id="4" name="Grafik 3">
            <a:extLst>
              <a:ext uri="{FF2B5EF4-FFF2-40B4-BE49-F238E27FC236}">
                <a16:creationId xmlns:a16="http://schemas.microsoft.com/office/drawing/2014/main" id="{10C5C7FB-44F5-6B1C-6654-A89BA7AB194A}"/>
              </a:ext>
            </a:extLst>
          </p:cNvPr>
          <p:cNvPicPr>
            <a:picLocks noChangeAspect="1"/>
          </p:cNvPicPr>
          <p:nvPr/>
        </p:nvPicPr>
        <p:blipFill>
          <a:blip r:embed="rId5"/>
          <a:stretch>
            <a:fillRect/>
          </a:stretch>
        </p:blipFill>
        <p:spPr>
          <a:xfrm>
            <a:off x="7085198" y="2831559"/>
            <a:ext cx="228727" cy="228727"/>
          </a:xfrm>
          <a:prstGeom prst="rect">
            <a:avLst/>
          </a:prstGeom>
        </p:spPr>
      </p:pic>
    </p:spTree>
    <p:extLst>
      <p:ext uri="{BB962C8B-B14F-4D97-AF65-F5344CB8AC3E}">
        <p14:creationId xmlns:p14="http://schemas.microsoft.com/office/powerpoint/2010/main" val="341657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37DB-B375-EE70-48F0-FACE6679545C}"/>
              </a:ext>
            </a:extLst>
          </p:cNvPr>
          <p:cNvSpPr>
            <a:spLocks noGrp="1"/>
          </p:cNvSpPr>
          <p:nvPr>
            <p:ph type="title"/>
          </p:nvPr>
        </p:nvSpPr>
        <p:spPr/>
        <p:txBody>
          <a:bodyPr/>
          <a:lstStyle/>
          <a:p>
            <a:r>
              <a:rPr lang="de-DE" dirty="0"/>
              <a:t>Aufgabenbeziehungen nutzen </a:t>
            </a:r>
          </a:p>
        </p:txBody>
      </p:sp>
      <p:sp>
        <p:nvSpPr>
          <p:cNvPr id="3" name="Textplatzhalter 2">
            <a:extLst>
              <a:ext uri="{FF2B5EF4-FFF2-40B4-BE49-F238E27FC236}">
                <a16:creationId xmlns:a16="http://schemas.microsoft.com/office/drawing/2014/main" id="{02439B1F-0DD9-6631-A70F-685A82726329}"/>
              </a:ext>
            </a:extLst>
          </p:cNvPr>
          <p:cNvSpPr>
            <a:spLocks noGrp="1"/>
          </p:cNvSpPr>
          <p:nvPr>
            <p:ph type="body" sz="quarter" idx="13"/>
          </p:nvPr>
        </p:nvSpPr>
        <p:spPr/>
        <p:txBody>
          <a:bodyPr/>
          <a:lstStyle/>
          <a:p>
            <a:r>
              <a:rPr lang="de-DE" dirty="0"/>
              <a:t>MÖGLICHE VORGEHENSWEISEN ZUR LÖSUNG DER AUFGABE 17 – 9 </a:t>
            </a:r>
          </a:p>
        </p:txBody>
      </p:sp>
      <p:sp>
        <p:nvSpPr>
          <p:cNvPr id="5" name="Datumsplatzhalter 4">
            <a:extLst>
              <a:ext uri="{FF2B5EF4-FFF2-40B4-BE49-F238E27FC236}">
                <a16:creationId xmlns:a16="http://schemas.microsoft.com/office/drawing/2014/main" id="{76636E5D-B75F-8247-F713-0A166D227CB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0C1375E-9C5C-1DE2-EECA-9EDDD1981BAC}"/>
              </a:ext>
            </a:extLst>
          </p:cNvPr>
          <p:cNvSpPr>
            <a:spLocks noGrp="1"/>
          </p:cNvSpPr>
          <p:nvPr>
            <p:ph type="sldNum" sz="quarter" idx="12"/>
          </p:nvPr>
        </p:nvSpPr>
        <p:spPr/>
        <p:txBody>
          <a:bodyPr/>
          <a:lstStyle/>
          <a:p>
            <a:fld id="{C3752B7C-18A9-864D-BBCB-54A9F41B5594}" type="slidenum">
              <a:rPr lang="de-DE" smtClean="0"/>
              <a:pPr/>
              <a:t>63</a:t>
            </a:fld>
            <a:endParaRPr lang="de-DE" dirty="0"/>
          </a:p>
        </p:txBody>
      </p:sp>
      <p:grpSp>
        <p:nvGrpSpPr>
          <p:cNvPr id="8" name="Gruppieren 7">
            <a:extLst>
              <a:ext uri="{FF2B5EF4-FFF2-40B4-BE49-F238E27FC236}">
                <a16:creationId xmlns:a16="http://schemas.microsoft.com/office/drawing/2014/main" id="{47436E09-A318-A7F1-48A6-EC2112AB386B}"/>
              </a:ext>
            </a:extLst>
          </p:cNvPr>
          <p:cNvGrpSpPr/>
          <p:nvPr/>
        </p:nvGrpSpPr>
        <p:grpSpPr>
          <a:xfrm>
            <a:off x="5040000" y="2520000"/>
            <a:ext cx="2853559" cy="570712"/>
            <a:chOff x="3967202" y="4276072"/>
            <a:chExt cx="2853559" cy="570712"/>
          </a:xfrm>
        </p:grpSpPr>
        <p:grpSp>
          <p:nvGrpSpPr>
            <p:cNvPr id="9" name="Gruppieren 8">
              <a:extLst>
                <a:ext uri="{FF2B5EF4-FFF2-40B4-BE49-F238E27FC236}">
                  <a16:creationId xmlns:a16="http://schemas.microsoft.com/office/drawing/2014/main" id="{C59642B2-BF77-9426-E4A9-9E8F88053DB6}"/>
                </a:ext>
              </a:extLst>
            </p:cNvPr>
            <p:cNvGrpSpPr/>
            <p:nvPr/>
          </p:nvGrpSpPr>
          <p:grpSpPr>
            <a:xfrm>
              <a:off x="3967202" y="4276072"/>
              <a:ext cx="2853559" cy="570712"/>
              <a:chOff x="2916067" y="4358421"/>
              <a:chExt cx="2853559" cy="570712"/>
            </a:xfrm>
          </p:grpSpPr>
          <p:pic>
            <p:nvPicPr>
              <p:cNvPr id="26" name="Grafik 25" descr="Ein Bild, das Muster enthält.&#10;&#10;Automatisch generierte Beschreibung mit geringer Zuverlässigkeit">
                <a:extLst>
                  <a:ext uri="{FF2B5EF4-FFF2-40B4-BE49-F238E27FC236}">
                    <a16:creationId xmlns:a16="http://schemas.microsoft.com/office/drawing/2014/main" id="{6740EC8D-B18F-2193-894F-2EA2A3CA99AB}"/>
                  </a:ext>
                </a:extLst>
              </p:cNvPr>
              <p:cNvPicPr>
                <a:picLocks noChangeAspect="1"/>
              </p:cNvPicPr>
              <p:nvPr/>
            </p:nvPicPr>
            <p:blipFill>
              <a:blip r:embed="rId2"/>
              <a:stretch>
                <a:fillRect/>
              </a:stretch>
            </p:blipFill>
            <p:spPr>
              <a:xfrm>
                <a:off x="2916067" y="4358421"/>
                <a:ext cx="2853559" cy="570712"/>
              </a:xfrm>
              <a:prstGeom prst="rect">
                <a:avLst/>
              </a:prstGeom>
            </p:spPr>
          </p:pic>
          <p:pic>
            <p:nvPicPr>
              <p:cNvPr id="27" name="Grafik 26" descr="Ein Bild, das Kreis, Farbigkeit enthält.&#10;&#10;Automatisch generierte Beschreibung">
                <a:extLst>
                  <a:ext uri="{FF2B5EF4-FFF2-40B4-BE49-F238E27FC236}">
                    <a16:creationId xmlns:a16="http://schemas.microsoft.com/office/drawing/2014/main" id="{8E24D326-0BD6-46AE-E4E1-EE57A1C3BAAD}"/>
                  </a:ext>
                </a:extLst>
              </p:cNvPr>
              <p:cNvPicPr>
                <a:picLocks noChangeAspect="1"/>
              </p:cNvPicPr>
              <p:nvPr/>
            </p:nvPicPr>
            <p:blipFill>
              <a:blip r:embed="rId3"/>
              <a:stretch>
                <a:fillRect/>
              </a:stretch>
            </p:blipFill>
            <p:spPr>
              <a:xfrm>
                <a:off x="4411628" y="4665336"/>
                <a:ext cx="223200" cy="223200"/>
              </a:xfrm>
              <a:prstGeom prst="rect">
                <a:avLst/>
              </a:prstGeom>
            </p:spPr>
          </p:pic>
          <p:pic>
            <p:nvPicPr>
              <p:cNvPr id="28" name="Grafik 27" descr="Ein Bild, das Kreis, Farbigkeit enthält.&#10;&#10;Automatisch generierte Beschreibung">
                <a:extLst>
                  <a:ext uri="{FF2B5EF4-FFF2-40B4-BE49-F238E27FC236}">
                    <a16:creationId xmlns:a16="http://schemas.microsoft.com/office/drawing/2014/main" id="{58EC0D42-7663-4418-92DA-0E75B47F0437}"/>
                  </a:ext>
                </a:extLst>
              </p:cNvPr>
              <p:cNvPicPr>
                <a:picLocks noChangeAspect="1"/>
              </p:cNvPicPr>
              <p:nvPr/>
            </p:nvPicPr>
            <p:blipFill>
              <a:blip r:embed="rId3"/>
              <a:stretch>
                <a:fillRect/>
              </a:stretch>
            </p:blipFill>
            <p:spPr>
              <a:xfrm>
                <a:off x="4684063" y="4665336"/>
                <a:ext cx="223200" cy="223200"/>
              </a:xfrm>
              <a:prstGeom prst="rect">
                <a:avLst/>
              </a:prstGeom>
            </p:spPr>
          </p:pic>
        </p:grpSp>
        <p:pic>
          <p:nvPicPr>
            <p:cNvPr id="10" name="Grafik 9" descr="Ein Bild, das Kreis, Farbigkeit enthält.&#10;&#10;Automatisch generierte Beschreibung">
              <a:extLst>
                <a:ext uri="{FF2B5EF4-FFF2-40B4-BE49-F238E27FC236}">
                  <a16:creationId xmlns:a16="http://schemas.microsoft.com/office/drawing/2014/main" id="{1BF0FABD-C995-C240-4446-147906CF9F4B}"/>
                </a:ext>
              </a:extLst>
            </p:cNvPr>
            <p:cNvPicPr>
              <a:picLocks noChangeAspect="1"/>
            </p:cNvPicPr>
            <p:nvPr/>
          </p:nvPicPr>
          <p:blipFill>
            <a:blip r:embed="rId3"/>
            <a:stretch>
              <a:fillRect/>
            </a:stretch>
          </p:blipFill>
          <p:spPr>
            <a:xfrm>
              <a:off x="4008404" y="4590395"/>
              <a:ext cx="223200" cy="223200"/>
            </a:xfrm>
            <a:prstGeom prst="rect">
              <a:avLst/>
            </a:prstGeom>
          </p:spPr>
        </p:pic>
        <p:pic>
          <p:nvPicPr>
            <p:cNvPr id="11" name="Grafik 10" descr="Ein Bild, das Kreis, Farbigkeit enthält.&#10;&#10;Automatisch generierte Beschreibung">
              <a:extLst>
                <a:ext uri="{FF2B5EF4-FFF2-40B4-BE49-F238E27FC236}">
                  <a16:creationId xmlns:a16="http://schemas.microsoft.com/office/drawing/2014/main" id="{A7E68A3D-2503-9099-0E58-6D2E72C2EBED}"/>
                </a:ext>
              </a:extLst>
            </p:cNvPr>
            <p:cNvPicPr>
              <a:picLocks noChangeAspect="1"/>
            </p:cNvPicPr>
            <p:nvPr/>
          </p:nvPicPr>
          <p:blipFill>
            <a:blip r:embed="rId3"/>
            <a:stretch>
              <a:fillRect/>
            </a:stretch>
          </p:blipFill>
          <p:spPr>
            <a:xfrm>
              <a:off x="5113591" y="4584653"/>
              <a:ext cx="223200" cy="223200"/>
            </a:xfrm>
            <a:prstGeom prst="rect">
              <a:avLst/>
            </a:prstGeom>
          </p:spPr>
        </p:pic>
        <p:pic>
          <p:nvPicPr>
            <p:cNvPr id="12" name="Grafik 11" descr="Ein Bild, das Kreis, Farbigkeit enthält.&#10;&#10;Automatisch generierte Beschreibung">
              <a:extLst>
                <a:ext uri="{FF2B5EF4-FFF2-40B4-BE49-F238E27FC236}">
                  <a16:creationId xmlns:a16="http://schemas.microsoft.com/office/drawing/2014/main" id="{E8EC3744-C8BF-5D43-D826-F37A19283326}"/>
                </a:ext>
              </a:extLst>
            </p:cNvPr>
            <p:cNvPicPr>
              <a:picLocks noChangeAspect="1"/>
            </p:cNvPicPr>
            <p:nvPr/>
          </p:nvPicPr>
          <p:blipFill>
            <a:blip r:embed="rId3"/>
            <a:stretch>
              <a:fillRect/>
            </a:stretch>
          </p:blipFill>
          <p:spPr>
            <a:xfrm>
              <a:off x="4836577" y="4588320"/>
              <a:ext cx="223200" cy="223200"/>
            </a:xfrm>
            <a:prstGeom prst="rect">
              <a:avLst/>
            </a:prstGeom>
          </p:spPr>
        </p:pic>
        <p:pic>
          <p:nvPicPr>
            <p:cNvPr id="13" name="Grafik 12" descr="Ein Bild, das Kreis, Farbigkeit enthält.&#10;&#10;Automatisch generierte Beschreibung">
              <a:extLst>
                <a:ext uri="{FF2B5EF4-FFF2-40B4-BE49-F238E27FC236}">
                  <a16:creationId xmlns:a16="http://schemas.microsoft.com/office/drawing/2014/main" id="{9C3DFEAE-776F-A469-B439-D2A924F13C40}"/>
                </a:ext>
              </a:extLst>
            </p:cNvPr>
            <p:cNvPicPr>
              <a:picLocks noChangeAspect="1"/>
            </p:cNvPicPr>
            <p:nvPr/>
          </p:nvPicPr>
          <p:blipFill>
            <a:blip r:embed="rId3"/>
            <a:stretch>
              <a:fillRect/>
            </a:stretch>
          </p:blipFill>
          <p:spPr>
            <a:xfrm>
              <a:off x="4559563" y="4588528"/>
              <a:ext cx="223200" cy="223200"/>
            </a:xfrm>
            <a:prstGeom prst="rect">
              <a:avLst/>
            </a:prstGeom>
          </p:spPr>
        </p:pic>
        <p:pic>
          <p:nvPicPr>
            <p:cNvPr id="14" name="Grafik 13" descr="Ein Bild, das Kreis, Farbigkeit enthält.&#10;&#10;Automatisch generierte Beschreibung">
              <a:extLst>
                <a:ext uri="{FF2B5EF4-FFF2-40B4-BE49-F238E27FC236}">
                  <a16:creationId xmlns:a16="http://schemas.microsoft.com/office/drawing/2014/main" id="{1FAB4874-32BF-B166-7EC7-6A991F68E004}"/>
                </a:ext>
              </a:extLst>
            </p:cNvPr>
            <p:cNvPicPr>
              <a:picLocks noChangeAspect="1"/>
            </p:cNvPicPr>
            <p:nvPr/>
          </p:nvPicPr>
          <p:blipFill>
            <a:blip r:embed="rId3"/>
            <a:stretch>
              <a:fillRect/>
            </a:stretch>
          </p:blipFill>
          <p:spPr>
            <a:xfrm>
              <a:off x="4286940" y="4586115"/>
              <a:ext cx="223200" cy="223200"/>
            </a:xfrm>
            <a:prstGeom prst="rect">
              <a:avLst/>
            </a:prstGeom>
          </p:spPr>
        </p:pic>
        <p:grpSp>
          <p:nvGrpSpPr>
            <p:cNvPr id="15" name="Gruppieren 14">
              <a:extLst>
                <a:ext uri="{FF2B5EF4-FFF2-40B4-BE49-F238E27FC236}">
                  <a16:creationId xmlns:a16="http://schemas.microsoft.com/office/drawing/2014/main" id="{2BDF5735-A075-BD6F-56FB-EFCD50CC4715}"/>
                </a:ext>
              </a:extLst>
            </p:cNvPr>
            <p:cNvGrpSpPr/>
            <p:nvPr/>
          </p:nvGrpSpPr>
          <p:grpSpPr>
            <a:xfrm>
              <a:off x="4010225" y="4306034"/>
              <a:ext cx="2767827" cy="230571"/>
              <a:chOff x="4008404" y="5269238"/>
              <a:chExt cx="2767827" cy="230571"/>
            </a:xfrm>
          </p:grpSpPr>
          <p:pic>
            <p:nvPicPr>
              <p:cNvPr id="16" name="Grafik 15" descr="Ein Bild, das Kreis, Farbigkeit enthält.&#10;&#10;Automatisch generierte Beschreibung">
                <a:extLst>
                  <a:ext uri="{FF2B5EF4-FFF2-40B4-BE49-F238E27FC236}">
                    <a16:creationId xmlns:a16="http://schemas.microsoft.com/office/drawing/2014/main" id="{8C522D4F-A416-9CA7-BD2C-91220A4CE24D}"/>
                  </a:ext>
                </a:extLst>
              </p:cNvPr>
              <p:cNvPicPr>
                <a:picLocks noChangeAspect="1"/>
              </p:cNvPicPr>
              <p:nvPr/>
            </p:nvPicPr>
            <p:blipFill>
              <a:blip r:embed="rId3"/>
              <a:stretch>
                <a:fillRect/>
              </a:stretch>
            </p:blipFill>
            <p:spPr>
              <a:xfrm>
                <a:off x="4008404" y="5275028"/>
                <a:ext cx="223200" cy="223200"/>
              </a:xfrm>
              <a:prstGeom prst="rect">
                <a:avLst/>
              </a:prstGeom>
            </p:spPr>
          </p:pic>
          <p:pic>
            <p:nvPicPr>
              <p:cNvPr id="17" name="Grafik 16" descr="Ein Bild, das Kreis, Farbigkeit enthält.&#10;&#10;Automatisch generierte Beschreibung">
                <a:extLst>
                  <a:ext uri="{FF2B5EF4-FFF2-40B4-BE49-F238E27FC236}">
                    <a16:creationId xmlns:a16="http://schemas.microsoft.com/office/drawing/2014/main" id="{BB1EF01C-4A85-4280-EE93-A76DF80A70D2}"/>
                  </a:ext>
                </a:extLst>
              </p:cNvPr>
              <p:cNvPicPr>
                <a:picLocks noChangeAspect="1"/>
              </p:cNvPicPr>
              <p:nvPr/>
            </p:nvPicPr>
            <p:blipFill>
              <a:blip r:embed="rId3"/>
              <a:stretch>
                <a:fillRect/>
              </a:stretch>
            </p:blipFill>
            <p:spPr>
              <a:xfrm>
                <a:off x="4283756" y="5275028"/>
                <a:ext cx="223200" cy="223200"/>
              </a:xfrm>
              <a:prstGeom prst="rect">
                <a:avLst/>
              </a:prstGeom>
            </p:spPr>
          </p:pic>
          <p:pic>
            <p:nvPicPr>
              <p:cNvPr id="18" name="Grafik 17" descr="Ein Bild, das Kreis, Farbigkeit enthält.&#10;&#10;Automatisch generierte Beschreibung">
                <a:extLst>
                  <a:ext uri="{FF2B5EF4-FFF2-40B4-BE49-F238E27FC236}">
                    <a16:creationId xmlns:a16="http://schemas.microsoft.com/office/drawing/2014/main" id="{25925A16-7588-9047-2FD9-E651C6E0AE8D}"/>
                  </a:ext>
                </a:extLst>
              </p:cNvPr>
              <p:cNvPicPr>
                <a:picLocks noChangeAspect="1"/>
              </p:cNvPicPr>
              <p:nvPr/>
            </p:nvPicPr>
            <p:blipFill>
              <a:blip r:embed="rId3"/>
              <a:stretch>
                <a:fillRect/>
              </a:stretch>
            </p:blipFill>
            <p:spPr>
              <a:xfrm>
                <a:off x="4555688" y="5271873"/>
                <a:ext cx="223200" cy="223200"/>
              </a:xfrm>
              <a:prstGeom prst="rect">
                <a:avLst/>
              </a:prstGeom>
            </p:spPr>
          </p:pic>
          <p:pic>
            <p:nvPicPr>
              <p:cNvPr id="19" name="Grafik 18" descr="Ein Bild, das Kreis, Farbigkeit enthält.&#10;&#10;Automatisch generierte Beschreibung">
                <a:extLst>
                  <a:ext uri="{FF2B5EF4-FFF2-40B4-BE49-F238E27FC236}">
                    <a16:creationId xmlns:a16="http://schemas.microsoft.com/office/drawing/2014/main" id="{675D9DAE-1210-8A2A-3BCE-FE862C9AE0F2}"/>
                  </a:ext>
                </a:extLst>
              </p:cNvPr>
              <p:cNvPicPr>
                <a:picLocks noChangeAspect="1"/>
              </p:cNvPicPr>
              <p:nvPr/>
            </p:nvPicPr>
            <p:blipFill>
              <a:blip r:embed="rId3"/>
              <a:stretch>
                <a:fillRect/>
              </a:stretch>
            </p:blipFill>
            <p:spPr>
              <a:xfrm>
                <a:off x="4832702" y="5271873"/>
                <a:ext cx="223200" cy="223200"/>
              </a:xfrm>
              <a:prstGeom prst="rect">
                <a:avLst/>
              </a:prstGeom>
            </p:spPr>
          </p:pic>
          <p:pic>
            <p:nvPicPr>
              <p:cNvPr id="20" name="Grafik 19" descr="Ein Bild, das Kreis, Farbigkeit enthält.&#10;&#10;Automatisch generierte Beschreibung">
                <a:extLst>
                  <a:ext uri="{FF2B5EF4-FFF2-40B4-BE49-F238E27FC236}">
                    <a16:creationId xmlns:a16="http://schemas.microsoft.com/office/drawing/2014/main" id="{A196967F-2A8C-5683-60C6-64C9422C0AEA}"/>
                  </a:ext>
                </a:extLst>
              </p:cNvPr>
              <p:cNvPicPr>
                <a:picLocks noChangeAspect="1"/>
              </p:cNvPicPr>
              <p:nvPr/>
            </p:nvPicPr>
            <p:blipFill>
              <a:blip r:embed="rId3"/>
              <a:stretch>
                <a:fillRect/>
              </a:stretch>
            </p:blipFill>
            <p:spPr>
              <a:xfrm>
                <a:off x="5109783" y="5270901"/>
                <a:ext cx="223200" cy="223200"/>
              </a:xfrm>
              <a:prstGeom prst="rect">
                <a:avLst/>
              </a:prstGeom>
            </p:spPr>
          </p:pic>
          <p:pic>
            <p:nvPicPr>
              <p:cNvPr id="21" name="Grafik 20" descr="Ein Bild, das Kreis, Farbigkeit enthält.&#10;&#10;Automatisch generierte Beschreibung">
                <a:extLst>
                  <a:ext uri="{FF2B5EF4-FFF2-40B4-BE49-F238E27FC236}">
                    <a16:creationId xmlns:a16="http://schemas.microsoft.com/office/drawing/2014/main" id="{038C879E-6350-A98E-9BC6-AE1B6AC69BA6}"/>
                  </a:ext>
                </a:extLst>
              </p:cNvPr>
              <p:cNvPicPr>
                <a:picLocks noChangeAspect="1"/>
              </p:cNvPicPr>
              <p:nvPr/>
            </p:nvPicPr>
            <p:blipFill>
              <a:blip r:embed="rId3"/>
              <a:stretch>
                <a:fillRect/>
              </a:stretch>
            </p:blipFill>
            <p:spPr>
              <a:xfrm>
                <a:off x="5457557" y="5272955"/>
                <a:ext cx="223200" cy="223200"/>
              </a:xfrm>
              <a:prstGeom prst="rect">
                <a:avLst/>
              </a:prstGeom>
            </p:spPr>
          </p:pic>
          <p:pic>
            <p:nvPicPr>
              <p:cNvPr id="22" name="Grafik 21" descr="Ein Bild, das Kreis, Farbigkeit enthält.&#10;&#10;Automatisch generierte Beschreibung">
                <a:extLst>
                  <a:ext uri="{FF2B5EF4-FFF2-40B4-BE49-F238E27FC236}">
                    <a16:creationId xmlns:a16="http://schemas.microsoft.com/office/drawing/2014/main" id="{B7B524D2-86A6-E0E7-EB36-0811EA26A55E}"/>
                  </a:ext>
                </a:extLst>
              </p:cNvPr>
              <p:cNvPicPr>
                <a:picLocks noChangeAspect="1"/>
              </p:cNvPicPr>
              <p:nvPr/>
            </p:nvPicPr>
            <p:blipFill>
              <a:blip r:embed="rId3"/>
              <a:stretch>
                <a:fillRect/>
              </a:stretch>
            </p:blipFill>
            <p:spPr>
              <a:xfrm>
                <a:off x="5735198" y="5269238"/>
                <a:ext cx="223200" cy="223200"/>
              </a:xfrm>
              <a:prstGeom prst="rect">
                <a:avLst/>
              </a:prstGeom>
            </p:spPr>
          </p:pic>
          <p:pic>
            <p:nvPicPr>
              <p:cNvPr id="23" name="Grafik 22" descr="Ein Bild, das Kreis, Farbigkeit enthält.&#10;&#10;Automatisch generierte Beschreibung">
                <a:extLst>
                  <a:ext uri="{FF2B5EF4-FFF2-40B4-BE49-F238E27FC236}">
                    <a16:creationId xmlns:a16="http://schemas.microsoft.com/office/drawing/2014/main" id="{673E6AA2-167B-921C-981E-0A9073F029B7}"/>
                  </a:ext>
                </a:extLst>
              </p:cNvPr>
              <p:cNvPicPr>
                <a:picLocks noChangeAspect="1"/>
              </p:cNvPicPr>
              <p:nvPr/>
            </p:nvPicPr>
            <p:blipFill>
              <a:blip r:embed="rId3"/>
              <a:stretch>
                <a:fillRect/>
              </a:stretch>
            </p:blipFill>
            <p:spPr>
              <a:xfrm>
                <a:off x="6006177" y="5272955"/>
                <a:ext cx="223200" cy="223200"/>
              </a:xfrm>
              <a:prstGeom prst="rect">
                <a:avLst/>
              </a:prstGeom>
            </p:spPr>
          </p:pic>
          <p:pic>
            <p:nvPicPr>
              <p:cNvPr id="24" name="Grafik 23" descr="Ein Bild, das Kreis, Farbigkeit enthält.&#10;&#10;Automatisch generierte Beschreibung">
                <a:extLst>
                  <a:ext uri="{FF2B5EF4-FFF2-40B4-BE49-F238E27FC236}">
                    <a16:creationId xmlns:a16="http://schemas.microsoft.com/office/drawing/2014/main" id="{E5E70253-34B3-EF28-A591-4BC8BE989E22}"/>
                  </a:ext>
                </a:extLst>
              </p:cNvPr>
              <p:cNvPicPr>
                <a:picLocks noChangeAspect="1"/>
              </p:cNvPicPr>
              <p:nvPr/>
            </p:nvPicPr>
            <p:blipFill>
              <a:blip r:embed="rId3"/>
              <a:stretch>
                <a:fillRect/>
              </a:stretch>
            </p:blipFill>
            <p:spPr>
              <a:xfrm>
                <a:off x="6277775" y="5274182"/>
                <a:ext cx="223200" cy="223200"/>
              </a:xfrm>
              <a:prstGeom prst="rect">
                <a:avLst/>
              </a:prstGeom>
            </p:spPr>
          </p:pic>
          <p:pic>
            <p:nvPicPr>
              <p:cNvPr id="25" name="Grafik 24" descr="Ein Bild, das Kreis, Farbigkeit enthält.&#10;&#10;Automatisch generierte Beschreibung">
                <a:extLst>
                  <a:ext uri="{FF2B5EF4-FFF2-40B4-BE49-F238E27FC236}">
                    <a16:creationId xmlns:a16="http://schemas.microsoft.com/office/drawing/2014/main" id="{F81B8512-8E93-7503-0C9E-7E7912ABF5CA}"/>
                  </a:ext>
                </a:extLst>
              </p:cNvPr>
              <p:cNvPicPr>
                <a:picLocks noChangeAspect="1"/>
              </p:cNvPicPr>
              <p:nvPr/>
            </p:nvPicPr>
            <p:blipFill>
              <a:blip r:embed="rId3"/>
              <a:stretch>
                <a:fillRect/>
              </a:stretch>
            </p:blipFill>
            <p:spPr>
              <a:xfrm>
                <a:off x="6553031" y="5276609"/>
                <a:ext cx="223200" cy="223200"/>
              </a:xfrm>
              <a:prstGeom prst="rect">
                <a:avLst/>
              </a:prstGeom>
            </p:spPr>
          </p:pic>
        </p:grpSp>
      </p:grpSp>
      <p:sp>
        <p:nvSpPr>
          <p:cNvPr id="29" name="Rechteck 28">
            <a:extLst>
              <a:ext uri="{FF2B5EF4-FFF2-40B4-BE49-F238E27FC236}">
                <a16:creationId xmlns:a16="http://schemas.microsoft.com/office/drawing/2014/main" id="{6D91F474-A409-D571-B5DE-F2AF9ABC6922}"/>
              </a:ext>
            </a:extLst>
          </p:cNvPr>
          <p:cNvSpPr/>
          <p:nvPr/>
        </p:nvSpPr>
        <p:spPr>
          <a:xfrm>
            <a:off x="7351392" y="2532700"/>
            <a:ext cx="526262" cy="260533"/>
          </a:xfrm>
          <a:prstGeom prst="rect">
            <a:avLst/>
          </a:prstGeom>
          <a:solidFill>
            <a:schemeClr val="accent3">
              <a:alpha val="50000"/>
            </a:schemeClr>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1" name="Inhaltsplatzhalter 30">
            <a:extLst>
              <a:ext uri="{FF2B5EF4-FFF2-40B4-BE49-F238E27FC236}">
                <a16:creationId xmlns:a16="http://schemas.microsoft.com/office/drawing/2014/main" id="{6793F75E-206D-5666-B2E3-9D3A01339447}"/>
              </a:ext>
            </a:extLst>
          </p:cNvPr>
          <p:cNvSpPr>
            <a:spLocks noGrp="1"/>
          </p:cNvSpPr>
          <p:nvPr>
            <p:ph idx="1"/>
          </p:nvPr>
        </p:nvSpPr>
        <p:spPr>
          <a:xfrm>
            <a:off x="506274" y="1847210"/>
            <a:ext cx="3747360" cy="2287488"/>
          </a:xfrm>
          <a:prstGeom prst="wedgeRoundRectCallout">
            <a:avLst>
              <a:gd name="adj1" fmla="val 47546"/>
              <a:gd name="adj2" fmla="val 9035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de-DE" altLang="de-DE" sz="1600" dirty="0"/>
              <a:t>Ich nehme zuerst 7 Plättchen weg. Ich rechne 17 – 7 = 10. Dann liegen dort noch 10 Plättchen. Von den 10 Plättchen muss ich noch 2 Plättchen wegnehmen. Ich rechne</a:t>
            </a:r>
            <a:br>
              <a:rPr lang="de-DE" altLang="de-DE" sz="1600" dirty="0"/>
            </a:br>
            <a:r>
              <a:rPr lang="de-DE" altLang="de-DE" sz="1600" dirty="0"/>
              <a:t>10 – 2 = 8</a:t>
            </a:r>
            <a:endParaRPr lang="de-DE" altLang="de-DE" sz="1600" dirty="0">
              <a:solidFill>
                <a:schemeClr val="tx1"/>
              </a:solidFill>
              <a:latin typeface="Arial" panose="020B0604020202020204" pitchFamily="34" charset="0"/>
              <a:cs typeface="Arial" panose="020B0604020202020204" pitchFamily="34" charset="0"/>
            </a:endParaRPr>
          </a:p>
        </p:txBody>
      </p:sp>
      <p:pic>
        <p:nvPicPr>
          <p:cNvPr id="33" name="Grafik 32">
            <a:extLst>
              <a:ext uri="{FF2B5EF4-FFF2-40B4-BE49-F238E27FC236}">
                <a16:creationId xmlns:a16="http://schemas.microsoft.com/office/drawing/2014/main" id="{43EFD4E2-CDF6-9DA8-5588-763F507F0076}"/>
              </a:ext>
            </a:extLst>
          </p:cNvPr>
          <p:cNvPicPr>
            <a:picLocks noChangeAspect="1"/>
          </p:cNvPicPr>
          <p:nvPr/>
        </p:nvPicPr>
        <p:blipFill>
          <a:blip r:embed="rId4"/>
          <a:srcRect/>
          <a:stretch/>
        </p:blipFill>
        <p:spPr>
          <a:xfrm>
            <a:off x="4488808" y="4548182"/>
            <a:ext cx="960106" cy="1331348"/>
          </a:xfrm>
          <a:prstGeom prst="rect">
            <a:avLst/>
          </a:prstGeom>
        </p:spPr>
      </p:pic>
      <p:sp>
        <p:nvSpPr>
          <p:cNvPr id="7" name="Rechteck 6">
            <a:extLst>
              <a:ext uri="{FF2B5EF4-FFF2-40B4-BE49-F238E27FC236}">
                <a16:creationId xmlns:a16="http://schemas.microsoft.com/office/drawing/2014/main" id="{935A2A8A-7A18-3F28-D953-2178E0B7E967}"/>
              </a:ext>
            </a:extLst>
          </p:cNvPr>
          <p:cNvSpPr/>
          <p:nvPr/>
        </p:nvSpPr>
        <p:spPr>
          <a:xfrm>
            <a:off x="5055903" y="2808108"/>
            <a:ext cx="2022283" cy="282604"/>
          </a:xfrm>
          <a:prstGeom prst="rect">
            <a:avLst/>
          </a:prstGeom>
          <a:solidFill>
            <a:schemeClr val="accent3">
              <a:alpha val="50000"/>
            </a:schemeClr>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4635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37DB-B375-EE70-48F0-FACE6679545C}"/>
              </a:ext>
            </a:extLst>
          </p:cNvPr>
          <p:cNvSpPr>
            <a:spLocks noGrp="1"/>
          </p:cNvSpPr>
          <p:nvPr>
            <p:ph type="title"/>
          </p:nvPr>
        </p:nvSpPr>
        <p:spPr/>
        <p:txBody>
          <a:bodyPr/>
          <a:lstStyle/>
          <a:p>
            <a:r>
              <a:rPr lang="de-DE" dirty="0"/>
              <a:t>Aufgabenbeziehungen nutzen </a:t>
            </a:r>
          </a:p>
        </p:txBody>
      </p:sp>
      <p:sp>
        <p:nvSpPr>
          <p:cNvPr id="3" name="Textplatzhalter 2">
            <a:extLst>
              <a:ext uri="{FF2B5EF4-FFF2-40B4-BE49-F238E27FC236}">
                <a16:creationId xmlns:a16="http://schemas.microsoft.com/office/drawing/2014/main" id="{02439B1F-0DD9-6631-A70F-685A82726329}"/>
              </a:ext>
            </a:extLst>
          </p:cNvPr>
          <p:cNvSpPr>
            <a:spLocks noGrp="1"/>
          </p:cNvSpPr>
          <p:nvPr>
            <p:ph type="body" sz="quarter" idx="13"/>
          </p:nvPr>
        </p:nvSpPr>
        <p:spPr/>
        <p:txBody>
          <a:bodyPr/>
          <a:lstStyle/>
          <a:p>
            <a:r>
              <a:rPr lang="de-DE" dirty="0"/>
              <a:t>MÖGLICHE VORGEHENSWEISEN ZUR LÖSUNG DER AUFGABE 17 – 9 </a:t>
            </a:r>
          </a:p>
        </p:txBody>
      </p:sp>
      <p:sp>
        <p:nvSpPr>
          <p:cNvPr id="5" name="Datumsplatzhalter 4">
            <a:extLst>
              <a:ext uri="{FF2B5EF4-FFF2-40B4-BE49-F238E27FC236}">
                <a16:creationId xmlns:a16="http://schemas.microsoft.com/office/drawing/2014/main" id="{76636E5D-B75F-8247-F713-0A166D227CBD}"/>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70C1375E-9C5C-1DE2-EECA-9EDDD1981BAC}"/>
              </a:ext>
            </a:extLst>
          </p:cNvPr>
          <p:cNvSpPr>
            <a:spLocks noGrp="1"/>
          </p:cNvSpPr>
          <p:nvPr>
            <p:ph type="sldNum" sz="quarter" idx="12"/>
          </p:nvPr>
        </p:nvSpPr>
        <p:spPr/>
        <p:txBody>
          <a:bodyPr/>
          <a:lstStyle/>
          <a:p>
            <a:fld id="{C3752B7C-18A9-864D-BBCB-54A9F41B5594}" type="slidenum">
              <a:rPr lang="de-DE" smtClean="0"/>
              <a:pPr/>
              <a:t>64</a:t>
            </a:fld>
            <a:endParaRPr lang="de-DE" dirty="0"/>
          </a:p>
        </p:txBody>
      </p:sp>
      <p:grpSp>
        <p:nvGrpSpPr>
          <p:cNvPr id="8" name="Gruppieren 7">
            <a:extLst>
              <a:ext uri="{FF2B5EF4-FFF2-40B4-BE49-F238E27FC236}">
                <a16:creationId xmlns:a16="http://schemas.microsoft.com/office/drawing/2014/main" id="{47436E09-A318-A7F1-48A6-EC2112AB386B}"/>
              </a:ext>
            </a:extLst>
          </p:cNvPr>
          <p:cNvGrpSpPr/>
          <p:nvPr/>
        </p:nvGrpSpPr>
        <p:grpSpPr>
          <a:xfrm>
            <a:off x="5040000" y="2520000"/>
            <a:ext cx="2853559" cy="570712"/>
            <a:chOff x="3967202" y="4276072"/>
            <a:chExt cx="2853559" cy="570712"/>
          </a:xfrm>
        </p:grpSpPr>
        <p:grpSp>
          <p:nvGrpSpPr>
            <p:cNvPr id="9" name="Gruppieren 8">
              <a:extLst>
                <a:ext uri="{FF2B5EF4-FFF2-40B4-BE49-F238E27FC236}">
                  <a16:creationId xmlns:a16="http://schemas.microsoft.com/office/drawing/2014/main" id="{C59642B2-BF77-9426-E4A9-9E8F88053DB6}"/>
                </a:ext>
              </a:extLst>
            </p:cNvPr>
            <p:cNvGrpSpPr/>
            <p:nvPr/>
          </p:nvGrpSpPr>
          <p:grpSpPr>
            <a:xfrm>
              <a:off x="3967202" y="4276072"/>
              <a:ext cx="2853559" cy="570712"/>
              <a:chOff x="2916067" y="4358421"/>
              <a:chExt cx="2853559" cy="570712"/>
            </a:xfrm>
          </p:grpSpPr>
          <p:pic>
            <p:nvPicPr>
              <p:cNvPr id="26" name="Grafik 25" descr="Ein Bild, das Muster enthält.&#10;&#10;Automatisch generierte Beschreibung mit geringer Zuverlässigkeit">
                <a:extLst>
                  <a:ext uri="{FF2B5EF4-FFF2-40B4-BE49-F238E27FC236}">
                    <a16:creationId xmlns:a16="http://schemas.microsoft.com/office/drawing/2014/main" id="{6740EC8D-B18F-2193-894F-2EA2A3CA99AB}"/>
                  </a:ext>
                </a:extLst>
              </p:cNvPr>
              <p:cNvPicPr>
                <a:picLocks noChangeAspect="1"/>
              </p:cNvPicPr>
              <p:nvPr/>
            </p:nvPicPr>
            <p:blipFill>
              <a:blip r:embed="rId2"/>
              <a:stretch>
                <a:fillRect/>
              </a:stretch>
            </p:blipFill>
            <p:spPr>
              <a:xfrm>
                <a:off x="2916067" y="4358421"/>
                <a:ext cx="2853559" cy="570712"/>
              </a:xfrm>
              <a:prstGeom prst="rect">
                <a:avLst/>
              </a:prstGeom>
            </p:spPr>
          </p:pic>
          <p:pic>
            <p:nvPicPr>
              <p:cNvPr id="27" name="Grafik 26" descr="Ein Bild, das Kreis, Farbigkeit enthält.&#10;&#10;Automatisch generierte Beschreibung">
                <a:extLst>
                  <a:ext uri="{FF2B5EF4-FFF2-40B4-BE49-F238E27FC236}">
                    <a16:creationId xmlns:a16="http://schemas.microsoft.com/office/drawing/2014/main" id="{8E24D326-0BD6-46AE-E4E1-EE57A1C3BAAD}"/>
                  </a:ext>
                </a:extLst>
              </p:cNvPr>
              <p:cNvPicPr>
                <a:picLocks noChangeAspect="1"/>
              </p:cNvPicPr>
              <p:nvPr/>
            </p:nvPicPr>
            <p:blipFill>
              <a:blip r:embed="rId3"/>
              <a:stretch>
                <a:fillRect/>
              </a:stretch>
            </p:blipFill>
            <p:spPr>
              <a:xfrm>
                <a:off x="4411628" y="4665336"/>
                <a:ext cx="223200" cy="223200"/>
              </a:xfrm>
              <a:prstGeom prst="rect">
                <a:avLst/>
              </a:prstGeom>
            </p:spPr>
          </p:pic>
          <p:pic>
            <p:nvPicPr>
              <p:cNvPr id="28" name="Grafik 27" descr="Ein Bild, das Kreis, Farbigkeit enthält.&#10;&#10;Automatisch generierte Beschreibung">
                <a:extLst>
                  <a:ext uri="{FF2B5EF4-FFF2-40B4-BE49-F238E27FC236}">
                    <a16:creationId xmlns:a16="http://schemas.microsoft.com/office/drawing/2014/main" id="{58EC0D42-7663-4418-92DA-0E75B47F0437}"/>
                  </a:ext>
                </a:extLst>
              </p:cNvPr>
              <p:cNvPicPr>
                <a:picLocks noChangeAspect="1"/>
              </p:cNvPicPr>
              <p:nvPr/>
            </p:nvPicPr>
            <p:blipFill>
              <a:blip r:embed="rId3"/>
              <a:stretch>
                <a:fillRect/>
              </a:stretch>
            </p:blipFill>
            <p:spPr>
              <a:xfrm>
                <a:off x="4684063" y="4665336"/>
                <a:ext cx="223200" cy="223200"/>
              </a:xfrm>
              <a:prstGeom prst="rect">
                <a:avLst/>
              </a:prstGeom>
            </p:spPr>
          </p:pic>
        </p:grpSp>
        <p:pic>
          <p:nvPicPr>
            <p:cNvPr id="10" name="Grafik 9" descr="Ein Bild, das Kreis, Farbigkeit enthält.&#10;&#10;Automatisch generierte Beschreibung">
              <a:extLst>
                <a:ext uri="{FF2B5EF4-FFF2-40B4-BE49-F238E27FC236}">
                  <a16:creationId xmlns:a16="http://schemas.microsoft.com/office/drawing/2014/main" id="{1BF0FABD-C995-C240-4446-147906CF9F4B}"/>
                </a:ext>
              </a:extLst>
            </p:cNvPr>
            <p:cNvPicPr>
              <a:picLocks noChangeAspect="1"/>
            </p:cNvPicPr>
            <p:nvPr/>
          </p:nvPicPr>
          <p:blipFill>
            <a:blip r:embed="rId3"/>
            <a:stretch>
              <a:fillRect/>
            </a:stretch>
          </p:blipFill>
          <p:spPr>
            <a:xfrm>
              <a:off x="4008404" y="4590395"/>
              <a:ext cx="223200" cy="223200"/>
            </a:xfrm>
            <a:prstGeom prst="rect">
              <a:avLst/>
            </a:prstGeom>
          </p:spPr>
        </p:pic>
        <p:pic>
          <p:nvPicPr>
            <p:cNvPr id="11" name="Grafik 10" descr="Ein Bild, das Kreis, Farbigkeit enthält.&#10;&#10;Automatisch generierte Beschreibung">
              <a:extLst>
                <a:ext uri="{FF2B5EF4-FFF2-40B4-BE49-F238E27FC236}">
                  <a16:creationId xmlns:a16="http://schemas.microsoft.com/office/drawing/2014/main" id="{A7E68A3D-2503-9099-0E58-6D2E72C2EBED}"/>
                </a:ext>
              </a:extLst>
            </p:cNvPr>
            <p:cNvPicPr>
              <a:picLocks noChangeAspect="1"/>
            </p:cNvPicPr>
            <p:nvPr/>
          </p:nvPicPr>
          <p:blipFill>
            <a:blip r:embed="rId3"/>
            <a:stretch>
              <a:fillRect/>
            </a:stretch>
          </p:blipFill>
          <p:spPr>
            <a:xfrm>
              <a:off x="5113591" y="4584653"/>
              <a:ext cx="223200" cy="223200"/>
            </a:xfrm>
            <a:prstGeom prst="rect">
              <a:avLst/>
            </a:prstGeom>
          </p:spPr>
        </p:pic>
        <p:pic>
          <p:nvPicPr>
            <p:cNvPr id="12" name="Grafik 11" descr="Ein Bild, das Kreis, Farbigkeit enthält.&#10;&#10;Automatisch generierte Beschreibung">
              <a:extLst>
                <a:ext uri="{FF2B5EF4-FFF2-40B4-BE49-F238E27FC236}">
                  <a16:creationId xmlns:a16="http://schemas.microsoft.com/office/drawing/2014/main" id="{E8EC3744-C8BF-5D43-D826-F37A19283326}"/>
                </a:ext>
              </a:extLst>
            </p:cNvPr>
            <p:cNvPicPr>
              <a:picLocks noChangeAspect="1"/>
            </p:cNvPicPr>
            <p:nvPr/>
          </p:nvPicPr>
          <p:blipFill>
            <a:blip r:embed="rId3"/>
            <a:stretch>
              <a:fillRect/>
            </a:stretch>
          </p:blipFill>
          <p:spPr>
            <a:xfrm>
              <a:off x="4836577" y="4588320"/>
              <a:ext cx="223200" cy="223200"/>
            </a:xfrm>
            <a:prstGeom prst="rect">
              <a:avLst/>
            </a:prstGeom>
          </p:spPr>
        </p:pic>
        <p:pic>
          <p:nvPicPr>
            <p:cNvPr id="13" name="Grafik 12" descr="Ein Bild, das Kreis, Farbigkeit enthält.&#10;&#10;Automatisch generierte Beschreibung">
              <a:extLst>
                <a:ext uri="{FF2B5EF4-FFF2-40B4-BE49-F238E27FC236}">
                  <a16:creationId xmlns:a16="http://schemas.microsoft.com/office/drawing/2014/main" id="{9C3DFEAE-776F-A469-B439-D2A924F13C40}"/>
                </a:ext>
              </a:extLst>
            </p:cNvPr>
            <p:cNvPicPr>
              <a:picLocks noChangeAspect="1"/>
            </p:cNvPicPr>
            <p:nvPr/>
          </p:nvPicPr>
          <p:blipFill>
            <a:blip r:embed="rId3"/>
            <a:stretch>
              <a:fillRect/>
            </a:stretch>
          </p:blipFill>
          <p:spPr>
            <a:xfrm>
              <a:off x="4559563" y="4588528"/>
              <a:ext cx="223200" cy="223200"/>
            </a:xfrm>
            <a:prstGeom prst="rect">
              <a:avLst/>
            </a:prstGeom>
          </p:spPr>
        </p:pic>
        <p:pic>
          <p:nvPicPr>
            <p:cNvPr id="14" name="Grafik 13" descr="Ein Bild, das Kreis, Farbigkeit enthält.&#10;&#10;Automatisch generierte Beschreibung">
              <a:extLst>
                <a:ext uri="{FF2B5EF4-FFF2-40B4-BE49-F238E27FC236}">
                  <a16:creationId xmlns:a16="http://schemas.microsoft.com/office/drawing/2014/main" id="{1FAB4874-32BF-B166-7EC7-6A991F68E004}"/>
                </a:ext>
              </a:extLst>
            </p:cNvPr>
            <p:cNvPicPr>
              <a:picLocks noChangeAspect="1"/>
            </p:cNvPicPr>
            <p:nvPr/>
          </p:nvPicPr>
          <p:blipFill>
            <a:blip r:embed="rId3"/>
            <a:stretch>
              <a:fillRect/>
            </a:stretch>
          </p:blipFill>
          <p:spPr>
            <a:xfrm>
              <a:off x="4286940" y="4586115"/>
              <a:ext cx="223200" cy="223200"/>
            </a:xfrm>
            <a:prstGeom prst="rect">
              <a:avLst/>
            </a:prstGeom>
          </p:spPr>
        </p:pic>
        <p:grpSp>
          <p:nvGrpSpPr>
            <p:cNvPr id="15" name="Gruppieren 14">
              <a:extLst>
                <a:ext uri="{FF2B5EF4-FFF2-40B4-BE49-F238E27FC236}">
                  <a16:creationId xmlns:a16="http://schemas.microsoft.com/office/drawing/2014/main" id="{2BDF5735-A075-BD6F-56FB-EFCD50CC4715}"/>
                </a:ext>
              </a:extLst>
            </p:cNvPr>
            <p:cNvGrpSpPr/>
            <p:nvPr/>
          </p:nvGrpSpPr>
          <p:grpSpPr>
            <a:xfrm>
              <a:off x="4010225" y="4306034"/>
              <a:ext cx="2767827" cy="230571"/>
              <a:chOff x="4008404" y="5269238"/>
              <a:chExt cx="2767827" cy="230571"/>
            </a:xfrm>
          </p:grpSpPr>
          <p:pic>
            <p:nvPicPr>
              <p:cNvPr id="16" name="Grafik 15" descr="Ein Bild, das Kreis, Farbigkeit enthält.&#10;&#10;Automatisch generierte Beschreibung">
                <a:extLst>
                  <a:ext uri="{FF2B5EF4-FFF2-40B4-BE49-F238E27FC236}">
                    <a16:creationId xmlns:a16="http://schemas.microsoft.com/office/drawing/2014/main" id="{8C522D4F-A416-9CA7-BD2C-91220A4CE24D}"/>
                  </a:ext>
                </a:extLst>
              </p:cNvPr>
              <p:cNvPicPr>
                <a:picLocks noChangeAspect="1"/>
              </p:cNvPicPr>
              <p:nvPr/>
            </p:nvPicPr>
            <p:blipFill>
              <a:blip r:embed="rId3"/>
              <a:stretch>
                <a:fillRect/>
              </a:stretch>
            </p:blipFill>
            <p:spPr>
              <a:xfrm>
                <a:off x="4008404" y="5275028"/>
                <a:ext cx="223200" cy="223200"/>
              </a:xfrm>
              <a:prstGeom prst="rect">
                <a:avLst/>
              </a:prstGeom>
            </p:spPr>
          </p:pic>
          <p:pic>
            <p:nvPicPr>
              <p:cNvPr id="17" name="Grafik 16" descr="Ein Bild, das Kreis, Farbigkeit enthält.&#10;&#10;Automatisch generierte Beschreibung">
                <a:extLst>
                  <a:ext uri="{FF2B5EF4-FFF2-40B4-BE49-F238E27FC236}">
                    <a16:creationId xmlns:a16="http://schemas.microsoft.com/office/drawing/2014/main" id="{BB1EF01C-4A85-4280-EE93-A76DF80A70D2}"/>
                  </a:ext>
                </a:extLst>
              </p:cNvPr>
              <p:cNvPicPr>
                <a:picLocks noChangeAspect="1"/>
              </p:cNvPicPr>
              <p:nvPr/>
            </p:nvPicPr>
            <p:blipFill>
              <a:blip r:embed="rId3"/>
              <a:stretch>
                <a:fillRect/>
              </a:stretch>
            </p:blipFill>
            <p:spPr>
              <a:xfrm>
                <a:off x="4283756" y="5275028"/>
                <a:ext cx="223200" cy="223200"/>
              </a:xfrm>
              <a:prstGeom prst="rect">
                <a:avLst/>
              </a:prstGeom>
            </p:spPr>
          </p:pic>
          <p:pic>
            <p:nvPicPr>
              <p:cNvPr id="18" name="Grafik 17" descr="Ein Bild, das Kreis, Farbigkeit enthält.&#10;&#10;Automatisch generierte Beschreibung">
                <a:extLst>
                  <a:ext uri="{FF2B5EF4-FFF2-40B4-BE49-F238E27FC236}">
                    <a16:creationId xmlns:a16="http://schemas.microsoft.com/office/drawing/2014/main" id="{25925A16-7588-9047-2FD9-E651C6E0AE8D}"/>
                  </a:ext>
                </a:extLst>
              </p:cNvPr>
              <p:cNvPicPr>
                <a:picLocks noChangeAspect="1"/>
              </p:cNvPicPr>
              <p:nvPr/>
            </p:nvPicPr>
            <p:blipFill>
              <a:blip r:embed="rId3"/>
              <a:stretch>
                <a:fillRect/>
              </a:stretch>
            </p:blipFill>
            <p:spPr>
              <a:xfrm>
                <a:off x="4555688" y="5271873"/>
                <a:ext cx="223200" cy="223200"/>
              </a:xfrm>
              <a:prstGeom prst="rect">
                <a:avLst/>
              </a:prstGeom>
            </p:spPr>
          </p:pic>
          <p:pic>
            <p:nvPicPr>
              <p:cNvPr id="19" name="Grafik 18" descr="Ein Bild, das Kreis, Farbigkeit enthält.&#10;&#10;Automatisch generierte Beschreibung">
                <a:extLst>
                  <a:ext uri="{FF2B5EF4-FFF2-40B4-BE49-F238E27FC236}">
                    <a16:creationId xmlns:a16="http://schemas.microsoft.com/office/drawing/2014/main" id="{675D9DAE-1210-8A2A-3BCE-FE862C9AE0F2}"/>
                  </a:ext>
                </a:extLst>
              </p:cNvPr>
              <p:cNvPicPr>
                <a:picLocks noChangeAspect="1"/>
              </p:cNvPicPr>
              <p:nvPr/>
            </p:nvPicPr>
            <p:blipFill>
              <a:blip r:embed="rId3"/>
              <a:stretch>
                <a:fillRect/>
              </a:stretch>
            </p:blipFill>
            <p:spPr>
              <a:xfrm>
                <a:off x="4832702" y="5271873"/>
                <a:ext cx="223200" cy="223200"/>
              </a:xfrm>
              <a:prstGeom prst="rect">
                <a:avLst/>
              </a:prstGeom>
            </p:spPr>
          </p:pic>
          <p:pic>
            <p:nvPicPr>
              <p:cNvPr id="20" name="Grafik 19" descr="Ein Bild, das Kreis, Farbigkeit enthält.&#10;&#10;Automatisch generierte Beschreibung">
                <a:extLst>
                  <a:ext uri="{FF2B5EF4-FFF2-40B4-BE49-F238E27FC236}">
                    <a16:creationId xmlns:a16="http://schemas.microsoft.com/office/drawing/2014/main" id="{A196967F-2A8C-5683-60C6-64C9422C0AEA}"/>
                  </a:ext>
                </a:extLst>
              </p:cNvPr>
              <p:cNvPicPr>
                <a:picLocks noChangeAspect="1"/>
              </p:cNvPicPr>
              <p:nvPr/>
            </p:nvPicPr>
            <p:blipFill>
              <a:blip r:embed="rId3"/>
              <a:stretch>
                <a:fillRect/>
              </a:stretch>
            </p:blipFill>
            <p:spPr>
              <a:xfrm>
                <a:off x="5109783" y="5270901"/>
                <a:ext cx="223200" cy="223200"/>
              </a:xfrm>
              <a:prstGeom prst="rect">
                <a:avLst/>
              </a:prstGeom>
            </p:spPr>
          </p:pic>
          <p:pic>
            <p:nvPicPr>
              <p:cNvPr id="21" name="Grafik 20" descr="Ein Bild, das Kreis, Farbigkeit enthält.&#10;&#10;Automatisch generierte Beschreibung">
                <a:extLst>
                  <a:ext uri="{FF2B5EF4-FFF2-40B4-BE49-F238E27FC236}">
                    <a16:creationId xmlns:a16="http://schemas.microsoft.com/office/drawing/2014/main" id="{038C879E-6350-A98E-9BC6-AE1B6AC69BA6}"/>
                  </a:ext>
                </a:extLst>
              </p:cNvPr>
              <p:cNvPicPr>
                <a:picLocks noChangeAspect="1"/>
              </p:cNvPicPr>
              <p:nvPr/>
            </p:nvPicPr>
            <p:blipFill>
              <a:blip r:embed="rId3"/>
              <a:stretch>
                <a:fillRect/>
              </a:stretch>
            </p:blipFill>
            <p:spPr>
              <a:xfrm>
                <a:off x="5457557" y="5272955"/>
                <a:ext cx="223200" cy="223200"/>
              </a:xfrm>
              <a:prstGeom prst="rect">
                <a:avLst/>
              </a:prstGeom>
            </p:spPr>
          </p:pic>
          <p:pic>
            <p:nvPicPr>
              <p:cNvPr id="22" name="Grafik 21" descr="Ein Bild, das Kreis, Farbigkeit enthält.&#10;&#10;Automatisch generierte Beschreibung">
                <a:extLst>
                  <a:ext uri="{FF2B5EF4-FFF2-40B4-BE49-F238E27FC236}">
                    <a16:creationId xmlns:a16="http://schemas.microsoft.com/office/drawing/2014/main" id="{B7B524D2-86A6-E0E7-EB36-0811EA26A55E}"/>
                  </a:ext>
                </a:extLst>
              </p:cNvPr>
              <p:cNvPicPr>
                <a:picLocks noChangeAspect="1"/>
              </p:cNvPicPr>
              <p:nvPr/>
            </p:nvPicPr>
            <p:blipFill>
              <a:blip r:embed="rId3"/>
              <a:stretch>
                <a:fillRect/>
              </a:stretch>
            </p:blipFill>
            <p:spPr>
              <a:xfrm>
                <a:off x="5735198" y="5269238"/>
                <a:ext cx="223200" cy="223200"/>
              </a:xfrm>
              <a:prstGeom prst="rect">
                <a:avLst/>
              </a:prstGeom>
            </p:spPr>
          </p:pic>
          <p:pic>
            <p:nvPicPr>
              <p:cNvPr id="23" name="Grafik 22" descr="Ein Bild, das Kreis, Farbigkeit enthält.&#10;&#10;Automatisch generierte Beschreibung">
                <a:extLst>
                  <a:ext uri="{FF2B5EF4-FFF2-40B4-BE49-F238E27FC236}">
                    <a16:creationId xmlns:a16="http://schemas.microsoft.com/office/drawing/2014/main" id="{673E6AA2-167B-921C-981E-0A9073F029B7}"/>
                  </a:ext>
                </a:extLst>
              </p:cNvPr>
              <p:cNvPicPr>
                <a:picLocks noChangeAspect="1"/>
              </p:cNvPicPr>
              <p:nvPr/>
            </p:nvPicPr>
            <p:blipFill>
              <a:blip r:embed="rId3"/>
              <a:stretch>
                <a:fillRect/>
              </a:stretch>
            </p:blipFill>
            <p:spPr>
              <a:xfrm>
                <a:off x="6006177" y="5272955"/>
                <a:ext cx="223200" cy="223200"/>
              </a:xfrm>
              <a:prstGeom prst="rect">
                <a:avLst/>
              </a:prstGeom>
            </p:spPr>
          </p:pic>
          <p:pic>
            <p:nvPicPr>
              <p:cNvPr id="24" name="Grafik 23" descr="Ein Bild, das Kreis, Farbigkeit enthält.&#10;&#10;Automatisch generierte Beschreibung">
                <a:extLst>
                  <a:ext uri="{FF2B5EF4-FFF2-40B4-BE49-F238E27FC236}">
                    <a16:creationId xmlns:a16="http://schemas.microsoft.com/office/drawing/2014/main" id="{E5E70253-34B3-EF28-A591-4BC8BE989E22}"/>
                  </a:ext>
                </a:extLst>
              </p:cNvPr>
              <p:cNvPicPr>
                <a:picLocks noChangeAspect="1"/>
              </p:cNvPicPr>
              <p:nvPr/>
            </p:nvPicPr>
            <p:blipFill>
              <a:blip r:embed="rId3"/>
              <a:stretch>
                <a:fillRect/>
              </a:stretch>
            </p:blipFill>
            <p:spPr>
              <a:xfrm>
                <a:off x="6277775" y="5274182"/>
                <a:ext cx="223200" cy="223200"/>
              </a:xfrm>
              <a:prstGeom prst="rect">
                <a:avLst/>
              </a:prstGeom>
            </p:spPr>
          </p:pic>
          <p:pic>
            <p:nvPicPr>
              <p:cNvPr id="25" name="Grafik 24" descr="Ein Bild, das Kreis, Farbigkeit enthält.&#10;&#10;Automatisch generierte Beschreibung">
                <a:extLst>
                  <a:ext uri="{FF2B5EF4-FFF2-40B4-BE49-F238E27FC236}">
                    <a16:creationId xmlns:a16="http://schemas.microsoft.com/office/drawing/2014/main" id="{F81B8512-8E93-7503-0C9E-7E7912ABF5CA}"/>
                  </a:ext>
                </a:extLst>
              </p:cNvPr>
              <p:cNvPicPr>
                <a:picLocks noChangeAspect="1"/>
              </p:cNvPicPr>
              <p:nvPr/>
            </p:nvPicPr>
            <p:blipFill>
              <a:blip r:embed="rId3"/>
              <a:stretch>
                <a:fillRect/>
              </a:stretch>
            </p:blipFill>
            <p:spPr>
              <a:xfrm>
                <a:off x="6553031" y="5276609"/>
                <a:ext cx="223200" cy="223200"/>
              </a:xfrm>
              <a:prstGeom prst="rect">
                <a:avLst/>
              </a:prstGeom>
            </p:spPr>
          </p:pic>
        </p:grpSp>
      </p:grpSp>
      <p:sp>
        <p:nvSpPr>
          <p:cNvPr id="29" name="Rechteck 28">
            <a:extLst>
              <a:ext uri="{FF2B5EF4-FFF2-40B4-BE49-F238E27FC236}">
                <a16:creationId xmlns:a16="http://schemas.microsoft.com/office/drawing/2014/main" id="{6D91F474-A409-D571-B5DE-F2AF9ABC6922}"/>
              </a:ext>
            </a:extLst>
          </p:cNvPr>
          <p:cNvSpPr/>
          <p:nvPr/>
        </p:nvSpPr>
        <p:spPr>
          <a:xfrm>
            <a:off x="5055903" y="2532700"/>
            <a:ext cx="2821751" cy="260617"/>
          </a:xfrm>
          <a:prstGeom prst="rect">
            <a:avLst/>
          </a:prstGeom>
          <a:solidFill>
            <a:schemeClr val="accent3">
              <a:alpha val="50000"/>
            </a:schemeClr>
          </a:solidFill>
          <a:ln>
            <a:solidFill>
              <a:schemeClr val="tx1">
                <a:lumMod val="50000"/>
                <a:lumOff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de-DE"/>
          </a:p>
        </p:txBody>
      </p:sp>
      <p:sp>
        <p:nvSpPr>
          <p:cNvPr id="31" name="Inhaltsplatzhalter 30">
            <a:extLst>
              <a:ext uri="{FF2B5EF4-FFF2-40B4-BE49-F238E27FC236}">
                <a16:creationId xmlns:a16="http://schemas.microsoft.com/office/drawing/2014/main" id="{6793F75E-206D-5666-B2E3-9D3A01339447}"/>
              </a:ext>
            </a:extLst>
          </p:cNvPr>
          <p:cNvSpPr>
            <a:spLocks noGrp="1"/>
          </p:cNvSpPr>
          <p:nvPr>
            <p:ph idx="1"/>
          </p:nvPr>
        </p:nvSpPr>
        <p:spPr>
          <a:xfrm>
            <a:off x="506274" y="1847210"/>
            <a:ext cx="3747360" cy="2287488"/>
          </a:xfrm>
          <a:prstGeom prst="wedgeRoundRectCallout">
            <a:avLst>
              <a:gd name="adj1" fmla="val 47546"/>
              <a:gd name="adj2" fmla="val 90358"/>
              <a:gd name="adj3" fmla="val 16667"/>
            </a:avLst>
          </a:prstGeom>
          <a:solidFill>
            <a:schemeClr val="bg1"/>
          </a:solid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de-DE" altLang="de-DE" sz="1600" dirty="0"/>
              <a:t>Ich nehme zuerst 10 Plättchen weg. Ich rechne die einfache Aufgabe </a:t>
            </a:r>
            <a:br>
              <a:rPr lang="de-DE" altLang="de-DE" sz="1600" dirty="0"/>
            </a:br>
            <a:r>
              <a:rPr lang="de-DE" altLang="de-DE" sz="1600" dirty="0"/>
              <a:t>17 – 10 = 7. Da ich aber ein Plättchen zu viel weggenommen habe, muss ich das Plättchen wieder zu dem Ergebnis dazulegen. Ich rechne 7 + 1 = 8</a:t>
            </a:r>
            <a:endParaRPr lang="de-DE" altLang="de-DE" sz="1600" dirty="0">
              <a:solidFill>
                <a:schemeClr val="tx1"/>
              </a:solidFill>
              <a:latin typeface="Arial" panose="020B0604020202020204" pitchFamily="34" charset="0"/>
              <a:cs typeface="Arial" panose="020B0604020202020204" pitchFamily="34" charset="0"/>
            </a:endParaRPr>
          </a:p>
        </p:txBody>
      </p:sp>
      <p:pic>
        <p:nvPicPr>
          <p:cNvPr id="33" name="Grafik 32">
            <a:extLst>
              <a:ext uri="{FF2B5EF4-FFF2-40B4-BE49-F238E27FC236}">
                <a16:creationId xmlns:a16="http://schemas.microsoft.com/office/drawing/2014/main" id="{43EFD4E2-CDF6-9DA8-5588-763F507F0076}"/>
              </a:ext>
            </a:extLst>
          </p:cNvPr>
          <p:cNvPicPr>
            <a:picLocks noChangeAspect="1"/>
          </p:cNvPicPr>
          <p:nvPr/>
        </p:nvPicPr>
        <p:blipFill>
          <a:blip r:embed="rId4"/>
          <a:srcRect/>
          <a:stretch/>
        </p:blipFill>
        <p:spPr>
          <a:xfrm>
            <a:off x="4488808" y="4548182"/>
            <a:ext cx="960106" cy="1331348"/>
          </a:xfrm>
          <a:prstGeom prst="rect">
            <a:avLst/>
          </a:prstGeom>
        </p:spPr>
      </p:pic>
      <p:pic>
        <p:nvPicPr>
          <p:cNvPr id="4" name="Grafik 3">
            <a:extLst>
              <a:ext uri="{FF2B5EF4-FFF2-40B4-BE49-F238E27FC236}">
                <a16:creationId xmlns:a16="http://schemas.microsoft.com/office/drawing/2014/main" id="{512C98D8-0995-B335-33BF-BD200F0C8FEA}"/>
              </a:ext>
            </a:extLst>
          </p:cNvPr>
          <p:cNvPicPr>
            <a:picLocks noChangeAspect="1"/>
          </p:cNvPicPr>
          <p:nvPr/>
        </p:nvPicPr>
        <p:blipFill>
          <a:blip r:embed="rId5"/>
          <a:stretch>
            <a:fillRect/>
          </a:stretch>
        </p:blipFill>
        <p:spPr>
          <a:xfrm>
            <a:off x="7075549" y="2825732"/>
            <a:ext cx="228727" cy="228727"/>
          </a:xfrm>
          <a:prstGeom prst="rect">
            <a:avLst/>
          </a:prstGeom>
        </p:spPr>
      </p:pic>
    </p:spTree>
    <p:extLst>
      <p:ext uri="{BB962C8B-B14F-4D97-AF65-F5344CB8AC3E}">
        <p14:creationId xmlns:p14="http://schemas.microsoft.com/office/powerpoint/2010/main" val="316756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Aufgabenbeziehungen nutzen</a:t>
            </a:r>
          </a:p>
        </p:txBody>
      </p:sp>
      <p:sp>
        <p:nvSpPr>
          <p:cNvPr id="3" name="Textplatzhalter 2"/>
          <p:cNvSpPr>
            <a:spLocks noGrp="1"/>
          </p:cNvSpPr>
          <p:nvPr>
            <p:ph type="body" sz="quarter" idx="13"/>
          </p:nvPr>
        </p:nvSpPr>
        <p:spPr/>
        <p:txBody>
          <a:bodyPr/>
          <a:lstStyle/>
          <a:p>
            <a:r>
              <a:rPr lang="de-DE" dirty="0"/>
              <a:t>KERNBOTSCHAFT</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65</a:t>
            </a:fld>
            <a:endParaRPr lang="de-DE" dirty="0"/>
          </a:p>
        </p:txBody>
      </p:sp>
      <p:sp>
        <p:nvSpPr>
          <p:cNvPr id="8" name="Gefaltete Ecke 7"/>
          <p:cNvSpPr/>
          <p:nvPr/>
        </p:nvSpPr>
        <p:spPr>
          <a:xfrm>
            <a:off x="1244600" y="1983776"/>
            <a:ext cx="6578600" cy="3782024"/>
          </a:xfrm>
          <a:prstGeom prst="foldedCorner">
            <a:avLst>
              <a:gd name="adj" fmla="val 637"/>
            </a:avLst>
          </a:prstGeom>
          <a:solidFill>
            <a:schemeClr val="bg1"/>
          </a:solidFill>
          <a:ln w="63500" cmpd="dbl">
            <a:solidFill>
              <a:srgbClr val="327D8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de-DE" sz="2200" dirty="0">
                <a:solidFill>
                  <a:schemeClr val="tx1"/>
                </a:solidFill>
                <a:latin typeface="Arial" panose="020B0604020202020204" pitchFamily="34" charset="0"/>
                <a:cs typeface="Arial" panose="020B0604020202020204" pitchFamily="34" charset="0"/>
              </a:rPr>
              <a:t>Lernende brauchen Gelegenheiten, </a:t>
            </a:r>
          </a:p>
          <a:p>
            <a:pPr algn="ctr">
              <a:lnSpc>
                <a:spcPct val="200000"/>
              </a:lnSpc>
            </a:pPr>
            <a:r>
              <a:rPr lang="de-DE" sz="2200" dirty="0">
                <a:solidFill>
                  <a:schemeClr val="tx1"/>
                </a:solidFill>
                <a:latin typeface="Arial" panose="020B0604020202020204" pitchFamily="34" charset="0"/>
                <a:cs typeface="Arial" panose="020B0604020202020204" pitchFamily="34" charset="0"/>
              </a:rPr>
              <a:t>Beziehungen zwischen Rechenoperationen und Aufgaben zu erkennen und zu nutzen.</a:t>
            </a:r>
          </a:p>
        </p:txBody>
      </p:sp>
      <p:pic>
        <p:nvPicPr>
          <p:cNvPr id="1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035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b="1"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66</a:t>
            </a:fld>
            <a:endParaRPr lang="de-DE" dirty="0"/>
          </a:p>
        </p:txBody>
      </p:sp>
    </p:spTree>
    <p:extLst>
      <p:ext uri="{BB962C8B-B14F-4D97-AF65-F5344CB8AC3E}">
        <p14:creationId xmlns:p14="http://schemas.microsoft.com/office/powerpoint/2010/main" val="29447262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67</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a:t>
            </a:r>
            <a:r>
              <a:rPr lang="de-DE"/>
              <a:t>FOLIE 71</a:t>
            </a:r>
            <a:endParaRPr lang="de-DE" dirty="0"/>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222836" cy="4527819"/>
          </a:xfrm>
        </p:spPr>
        <p:txBody>
          <a:bodyPr/>
          <a:lstStyle/>
          <a:p>
            <a:pPr>
              <a:spcBef>
                <a:spcPts val="0"/>
              </a:spcBef>
            </a:pPr>
            <a:r>
              <a:rPr lang="de-DE" sz="1500" b="1" dirty="0"/>
              <a:t>Ziel: </a:t>
            </a:r>
            <a:r>
              <a:rPr lang="de-DE" sz="1500" dirty="0"/>
              <a:t>Kritische Reflexion des eigenen Unterrichts, Nachdenken über mögliche Modifikationen.</a:t>
            </a:r>
          </a:p>
          <a:p>
            <a:pPr>
              <a:spcBef>
                <a:spcPts val="0"/>
              </a:spcBef>
            </a:pPr>
            <a:endParaRPr lang="de-DE" sz="1400" b="1" dirty="0"/>
          </a:p>
          <a:p>
            <a:pPr>
              <a:spcBef>
                <a:spcPts val="0"/>
              </a:spcBef>
            </a:pPr>
            <a:r>
              <a:rPr lang="de-DE" sz="1500" b="1" dirty="0"/>
              <a:t>Hinweise zur Durchführung:</a:t>
            </a:r>
          </a:p>
          <a:p>
            <a:pPr marL="285750" indent="-285750">
              <a:spcBef>
                <a:spcPts val="0"/>
              </a:spcBef>
              <a:buFont typeface="Arial" panose="020B0604020202020204" pitchFamily="34" charset="0"/>
              <a:buChar char="•"/>
            </a:pPr>
            <a:r>
              <a:rPr lang="de-DE" sz="1500" dirty="0"/>
              <a:t>Austausch guter Ideen untereinander</a:t>
            </a:r>
          </a:p>
          <a:p>
            <a:pPr marL="285750" indent="-285750">
              <a:spcBef>
                <a:spcPts val="0"/>
              </a:spcBef>
              <a:buFont typeface="Arial" panose="020B0604020202020204" pitchFamily="34" charset="0"/>
              <a:buChar char="•"/>
            </a:pPr>
            <a:r>
              <a:rPr lang="de-DE" sz="1500" dirty="0"/>
              <a:t>Abgleich des eigenen Vorgehens mit den Kernbotschaften des Moduls: Wie ausführlich und mit welchen Aufgabenstellungen werden im eigenen Unterricht (in Schulbüchern und eingesetzten Materialien) folgende Punkte einbezogen?</a:t>
            </a:r>
          </a:p>
          <a:p>
            <a:pPr marL="742950" lvl="1" indent="-285750">
              <a:spcBef>
                <a:spcPts val="0"/>
              </a:spcBef>
              <a:buFont typeface="Arial" panose="020B0604020202020204" pitchFamily="34" charset="0"/>
              <a:buChar char="•"/>
            </a:pPr>
            <a:r>
              <a:rPr lang="de-DE" sz="1500" dirty="0"/>
              <a:t>Grundvorstellungen aufbauen</a:t>
            </a:r>
          </a:p>
          <a:p>
            <a:pPr marL="742950" lvl="1" indent="-285750">
              <a:spcBef>
                <a:spcPts val="0"/>
              </a:spcBef>
              <a:buFont typeface="Arial" panose="020B0604020202020204" pitchFamily="34" charset="0"/>
              <a:buChar char="•"/>
            </a:pPr>
            <a:r>
              <a:rPr lang="de-DE" sz="1500" dirty="0"/>
              <a:t>Darstellungen vernetzen</a:t>
            </a:r>
          </a:p>
          <a:p>
            <a:pPr marL="742950" lvl="1" indent="-285750">
              <a:spcBef>
                <a:spcPts val="0"/>
              </a:spcBef>
              <a:buFont typeface="Arial" panose="020B0604020202020204" pitchFamily="34" charset="0"/>
              <a:buChar char="•"/>
            </a:pPr>
            <a:r>
              <a:rPr lang="de-DE" sz="1500" dirty="0"/>
              <a:t>Aufgabenbeziehungen nutzen </a:t>
            </a:r>
          </a:p>
          <a:p>
            <a:pPr marL="285750" indent="-285750">
              <a:spcBef>
                <a:spcPts val="0"/>
              </a:spcBef>
              <a:buFont typeface="Arial" panose="020B0604020202020204" pitchFamily="34" charset="0"/>
              <a:buChar char="•"/>
            </a:pPr>
            <a:r>
              <a:rPr lang="de-DE" sz="1500" dirty="0"/>
              <a:t>Überprüfen, inwieweit im Sinne des Spiralprinzips von Anfang an auf die Entwicklung eines tragfähigen Operationsverständnisses geachtet wird.</a:t>
            </a:r>
          </a:p>
          <a:p>
            <a:endParaRPr lang="de-DE" sz="1400" dirty="0"/>
          </a:p>
        </p:txBody>
      </p:sp>
    </p:spTree>
    <p:extLst>
      <p:ext uri="{BB962C8B-B14F-4D97-AF65-F5344CB8AC3E}">
        <p14:creationId xmlns:p14="http://schemas.microsoft.com/office/powerpoint/2010/main" val="2976220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B9FC44-10D6-7B40-6E5D-2267AD953F4D}"/>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9EAA8CE7-266A-71C7-79B4-D4B572BA957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B5BF8701-6CBE-4A17-7151-60D3968AD9F3}"/>
              </a:ext>
            </a:extLst>
          </p:cNvPr>
          <p:cNvSpPr>
            <a:spLocks noGrp="1"/>
          </p:cNvSpPr>
          <p:nvPr>
            <p:ph type="sldNum" sz="quarter" idx="12"/>
          </p:nvPr>
        </p:nvSpPr>
        <p:spPr/>
        <p:txBody>
          <a:bodyPr/>
          <a:lstStyle/>
          <a:p>
            <a:fld id="{C3752B7C-18A9-864D-BBCB-54A9F41B5594}" type="slidenum">
              <a:rPr lang="de-DE" smtClean="0"/>
              <a:pPr/>
              <a:t>68</a:t>
            </a:fld>
            <a:endParaRPr lang="de-DE" dirty="0"/>
          </a:p>
        </p:txBody>
      </p:sp>
      <p:sp>
        <p:nvSpPr>
          <p:cNvPr id="5" name="Textplatzhalter 4">
            <a:extLst>
              <a:ext uri="{FF2B5EF4-FFF2-40B4-BE49-F238E27FC236}">
                <a16:creationId xmlns:a16="http://schemas.microsoft.com/office/drawing/2014/main" id="{87576AA8-6DAC-0516-40F2-BA1BA03510A0}"/>
              </a:ext>
            </a:extLst>
          </p:cNvPr>
          <p:cNvSpPr>
            <a:spLocks noGrp="1"/>
          </p:cNvSpPr>
          <p:nvPr>
            <p:ph type="body" sz="quarter" idx="13"/>
          </p:nvPr>
        </p:nvSpPr>
        <p:spPr>
          <a:xfrm>
            <a:off x="979056" y="1194030"/>
            <a:ext cx="7126719" cy="445628"/>
          </a:xfrm>
        </p:spPr>
        <p:txBody>
          <a:bodyPr/>
          <a:lstStyle/>
          <a:p>
            <a:r>
              <a:rPr lang="de-DE" dirty="0"/>
              <a:t>ANMERKUNGEN ZUR AKTIVITÄT AUF FOLIE 71</a:t>
            </a:r>
          </a:p>
        </p:txBody>
      </p:sp>
      <p:sp>
        <p:nvSpPr>
          <p:cNvPr id="6" name="Inhaltsplatzhalter 5">
            <a:extLst>
              <a:ext uri="{FF2B5EF4-FFF2-40B4-BE49-F238E27FC236}">
                <a16:creationId xmlns:a16="http://schemas.microsoft.com/office/drawing/2014/main" id="{CBEEC178-1451-6E74-9A5F-8759C6BE6EED}"/>
              </a:ext>
            </a:extLst>
          </p:cNvPr>
          <p:cNvSpPr>
            <a:spLocks noGrp="1"/>
          </p:cNvSpPr>
          <p:nvPr>
            <p:ph idx="1"/>
          </p:nvPr>
        </p:nvSpPr>
        <p:spPr>
          <a:xfrm>
            <a:off x="979056" y="1639658"/>
            <a:ext cx="7222836" cy="4527819"/>
          </a:xfrm>
        </p:spPr>
        <p:txBody>
          <a:bodyPr/>
          <a:lstStyle/>
          <a:p>
            <a:pPr>
              <a:spcBef>
                <a:spcPts val="400"/>
              </a:spcBef>
            </a:pPr>
            <a:r>
              <a:rPr lang="de-DE" sz="1400" b="1" dirty="0"/>
              <a:t>Methodisches Vorgehen</a:t>
            </a:r>
          </a:p>
          <a:p>
            <a:pPr>
              <a:spcBef>
                <a:spcPts val="400"/>
              </a:spcBef>
            </a:pPr>
            <a:r>
              <a:rPr lang="de-DE" sz="1400" dirty="0"/>
              <a:t>Unabhängig von einer Online- oder Präsenzveranstaltung sollten den Lehrkräften das Mathematikbuch der Schule, die Handreichung dazu sowie/oder eingesetzte Materialien und Aufgabenstellungen vorliegen, um konkret daran den eigenen Unterricht kritisch in den Blick nehmen zu können.</a:t>
            </a:r>
          </a:p>
          <a:p>
            <a:pPr>
              <a:spcBef>
                <a:spcPts val="400"/>
              </a:spcBef>
            </a:pPr>
            <a:endParaRPr lang="de-DE" sz="1400" dirty="0"/>
          </a:p>
        </p:txBody>
      </p:sp>
    </p:spTree>
    <p:extLst>
      <p:ext uri="{BB962C8B-B14F-4D97-AF65-F5344CB8AC3E}">
        <p14:creationId xmlns:p14="http://schemas.microsoft.com/office/powerpoint/2010/main" val="12590285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Reflexion und Erprobungsauftrag</a:t>
            </a:r>
          </a:p>
        </p:txBody>
      </p:sp>
      <p:sp>
        <p:nvSpPr>
          <p:cNvPr id="3" name="Textplatzhalter 2"/>
          <p:cNvSpPr>
            <a:spLocks noGrp="1"/>
          </p:cNvSpPr>
          <p:nvPr>
            <p:ph type="body" sz="quarter" idx="13"/>
          </p:nvPr>
        </p:nvSpPr>
        <p:spPr>
          <a:xfrm>
            <a:off x="1096423" y="3518788"/>
            <a:ext cx="7105899" cy="2834007"/>
          </a:xfrm>
        </p:spPr>
        <p:txBody>
          <a:bodyPr>
            <a:noAutofit/>
          </a:bodyPr>
          <a:lstStyle/>
          <a:p>
            <a:pPr marL="285750" indent="-285750">
              <a:spcBef>
                <a:spcPts val="0"/>
              </a:spcBef>
              <a:buFont typeface="Arial" panose="020B0604020202020204" pitchFamily="34" charset="0"/>
              <a:buChar char="•"/>
            </a:pPr>
            <a:r>
              <a:rPr lang="de-DE" sz="1600" dirty="0"/>
              <a:t>Inwiefern erhalten die Lernenden Gelegenheiten, …</a:t>
            </a:r>
          </a:p>
          <a:p>
            <a:pPr marL="742950" lvl="1" indent="-285750">
              <a:lnSpc>
                <a:spcPct val="130000"/>
              </a:lnSpc>
              <a:spcBef>
                <a:spcPts val="0"/>
              </a:spcBef>
              <a:buFont typeface="Arial" panose="020B0604020202020204" pitchFamily="34" charset="0"/>
              <a:buChar char="•"/>
            </a:pPr>
            <a:r>
              <a:rPr lang="de-DE" sz="1400" dirty="0"/>
              <a:t>Vorstellungen zu Rechenoperationen in Alltagssituationen und in Aufgaben zu aktivieren?</a:t>
            </a:r>
          </a:p>
          <a:p>
            <a:pPr marL="742950" lvl="1" indent="-285750">
              <a:lnSpc>
                <a:spcPct val="130000"/>
              </a:lnSpc>
              <a:spcBef>
                <a:spcPts val="0"/>
              </a:spcBef>
              <a:buFont typeface="Arial" panose="020B0604020202020204" pitchFamily="34" charset="0"/>
              <a:buChar char="•"/>
            </a:pPr>
            <a:r>
              <a:rPr lang="de-DE" sz="1400" dirty="0">
                <a:ea typeface="Calibri" panose="020F0502020204030204" pitchFamily="34" charset="0"/>
              </a:rPr>
              <a:t>Darstellungen von Operationen kontinuierlich miteinander zu vernetzen, indem sie diese einander zuordnen und darüber sprechen?</a:t>
            </a:r>
          </a:p>
          <a:p>
            <a:pPr marL="742950" lvl="1" indent="-285750">
              <a:lnSpc>
                <a:spcPct val="130000"/>
              </a:lnSpc>
              <a:spcBef>
                <a:spcPts val="0"/>
              </a:spcBef>
              <a:buFont typeface="Arial" panose="020B0604020202020204" pitchFamily="34" charset="0"/>
              <a:buChar char="•"/>
            </a:pPr>
            <a:r>
              <a:rPr lang="de-DE" sz="1400" dirty="0"/>
              <a:t>Beziehungen zwischen Rechenoperationen und Aufgaben zu erkennen und zu nutzen?</a:t>
            </a:r>
          </a:p>
          <a:p>
            <a:pPr marL="285750" indent="-285750">
              <a:spcBef>
                <a:spcPts val="0"/>
              </a:spcBef>
              <a:buFont typeface="Arial" panose="020B0604020202020204" pitchFamily="34" charset="0"/>
              <a:buChar char="•"/>
            </a:pPr>
            <a:r>
              <a:rPr lang="de-DE" sz="1600" dirty="0"/>
              <a:t>Welche Aufgaben, die Sie aktuell einsetzen, müssen Sie ggf. modifizieren und welche würden Sie (jetzt) zusätzlich hinzuziehen? </a:t>
            </a:r>
          </a:p>
        </p:txBody>
      </p:sp>
      <p:sp>
        <p:nvSpPr>
          <p:cNvPr id="4" name="Textplatzhalter 3"/>
          <p:cNvSpPr>
            <a:spLocks noGrp="1"/>
          </p:cNvSpPr>
          <p:nvPr>
            <p:ph type="body" sz="quarter" idx="14"/>
          </p:nvPr>
        </p:nvSpPr>
        <p:spPr/>
        <p:txBody>
          <a:bodyPr>
            <a:normAutofit lnSpcReduction="10000"/>
          </a:bodyPr>
          <a:lstStyle/>
          <a:p>
            <a:r>
              <a:rPr lang="de-DE" sz="1800" dirty="0"/>
              <a:t>Nehmen Sie Ihren eigenen Unterricht kritisch in den Blick. Tauschen Sie sich darüber aus, inwieweit Sie den langfristigen Aufbau eines Operationsverständnisses bereits berücksichtigen. </a:t>
            </a:r>
          </a:p>
        </p:txBody>
      </p:sp>
      <p:sp>
        <p:nvSpPr>
          <p:cNvPr id="5" name="Datumsplatzhalter 4"/>
          <p:cNvSpPr>
            <a:spLocks noGrp="1"/>
          </p:cNvSpPr>
          <p:nvPr>
            <p:ph type="dt" sz="half" idx="10"/>
          </p:nvPr>
        </p:nvSpPr>
        <p:spPr/>
        <p:txBody>
          <a:bodyPr/>
          <a:lstStyle/>
          <a:p>
            <a:pPr>
              <a:lnSpc>
                <a:spcPct val="150000"/>
              </a:lnSpc>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69</a:t>
            </a:fld>
            <a:endParaRPr lang="de-DE" dirty="0"/>
          </a:p>
        </p:txBody>
      </p:sp>
    </p:spTree>
    <p:extLst>
      <p:ext uri="{BB962C8B-B14F-4D97-AF65-F5344CB8AC3E}">
        <p14:creationId xmlns:p14="http://schemas.microsoft.com/office/powerpoint/2010/main" val="2067420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Tree>
    <p:extLst>
      <p:ext uri="{BB962C8B-B14F-4D97-AF65-F5344CB8AC3E}">
        <p14:creationId xmlns:p14="http://schemas.microsoft.com/office/powerpoint/2010/main" val="24735340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14"/>
          </p:nvPr>
        </p:nvSpPr>
        <p:spPr>
          <a:xfrm>
            <a:off x="1763316" y="1660386"/>
            <a:ext cx="6752034" cy="2225815"/>
          </a:xfrm>
          <a:prstGeom prst="rect">
            <a:avLst/>
          </a:prstGeom>
        </p:spPr>
        <p:txBody>
          <a:bodyPr>
            <a:normAutofit fontScale="92500" lnSpcReduction="20000"/>
          </a:bodyPr>
          <a:lstStyle/>
          <a:p>
            <a:r>
              <a:rPr lang="de-DE" sz="2000" dirty="0"/>
              <a:t>Planen Sie konkret den Einsatz der Aktivität „Minusaufgabe des Tages“ in Ihrem Unterricht. </a:t>
            </a:r>
          </a:p>
          <a:p>
            <a:r>
              <a:rPr lang="de-DE" sz="2000" dirty="0"/>
              <a:t>Überlegen Sie, wann und wie Sie diese einsetzen wollen. Adaptieren Sie das Aufgabenformat passend für Ihre Lerngruppe.</a:t>
            </a:r>
          </a:p>
          <a:p>
            <a:pPr marL="0" indent="0">
              <a:buNone/>
            </a:pPr>
            <a:endParaRPr lang="de-DE" sz="2000" dirty="0"/>
          </a:p>
          <a:p>
            <a:pPr marL="0" indent="0">
              <a:buNone/>
            </a:pPr>
            <a:endParaRPr lang="de-DE" dirty="0"/>
          </a:p>
        </p:txBody>
      </p:sp>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prstGeom prst="rect">
            <a:avLst/>
          </a:prstGeom>
        </p:spPr>
        <p:txBody>
          <a:bodyPr/>
          <a:lstStyle/>
          <a:p>
            <a:fld id="{C3752B7C-18A9-864D-BBCB-54A9F41B5594}" type="slidenum">
              <a:rPr lang="de-DE" smtClean="0"/>
              <a:pPr/>
              <a:t>70</a:t>
            </a:fld>
            <a:endParaRPr lang="de-DE" dirty="0"/>
          </a:p>
        </p:txBody>
      </p:sp>
      <p:sp>
        <p:nvSpPr>
          <p:cNvPr id="9" name="Titel 1">
            <a:extLst>
              <a:ext uri="{FF2B5EF4-FFF2-40B4-BE49-F238E27FC236}">
                <a16:creationId xmlns:a16="http://schemas.microsoft.com/office/drawing/2014/main" id="{11E060FC-D5C9-3662-66BF-85C5ABCB6384}"/>
              </a:ext>
            </a:extLst>
          </p:cNvPr>
          <p:cNvSpPr>
            <a:spLocks noGrp="1"/>
          </p:cNvSpPr>
          <p:nvPr>
            <p:ph type="title"/>
          </p:nvPr>
        </p:nvSpPr>
        <p:spPr>
          <a:xfrm>
            <a:off x="1096423" y="382774"/>
            <a:ext cx="7009509" cy="603704"/>
          </a:xfrm>
        </p:spPr>
        <p:txBody>
          <a:bodyPr/>
          <a:lstStyle/>
          <a:p>
            <a:r>
              <a:rPr lang="de-DE" dirty="0"/>
              <a:t>Reflexion und Erprobungsauftrag</a:t>
            </a:r>
          </a:p>
        </p:txBody>
      </p:sp>
      <p:sp>
        <p:nvSpPr>
          <p:cNvPr id="4" name="Textplatzhalter 2">
            <a:extLst>
              <a:ext uri="{FF2B5EF4-FFF2-40B4-BE49-F238E27FC236}">
                <a16:creationId xmlns:a16="http://schemas.microsoft.com/office/drawing/2014/main" id="{AFF4F7AE-9C6D-7B3C-B55A-9CAE0911E07E}"/>
              </a:ext>
            </a:extLst>
          </p:cNvPr>
          <p:cNvSpPr txBox="1">
            <a:spLocks/>
          </p:cNvSpPr>
          <p:nvPr/>
        </p:nvSpPr>
        <p:spPr>
          <a:xfrm>
            <a:off x="1096423" y="4128098"/>
            <a:ext cx="5361527" cy="2412402"/>
          </a:xfrm>
          <a:prstGeom prst="rect">
            <a:avLst/>
          </a:prstGeom>
        </p:spPr>
        <p:txBody>
          <a:bodyPr>
            <a:normAutofit fontScale="62500" lnSpcReduction="20000"/>
          </a:bodyPr>
          <a:lstStyle>
            <a:lvl1pPr marL="0" indent="0" algn="l" defTabSz="914400" rtl="0" eaLnBrk="1" latinLnBrk="0" hangingPunct="1">
              <a:lnSpc>
                <a:spcPct val="15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e-DE" sz="2500" dirty="0"/>
              <a:t>Welche Kompetenzen bzgl. eines tragfähigen Operationsverständnisses wollen Sie mit dieser Übung fördern?</a:t>
            </a:r>
          </a:p>
          <a:p>
            <a:pPr marL="285750" indent="-285750">
              <a:buFont typeface="Arial" panose="020B0604020202020204" pitchFamily="34" charset="0"/>
              <a:buChar char="•"/>
            </a:pPr>
            <a:r>
              <a:rPr lang="de-DE" sz="2500" dirty="0"/>
              <a:t>Welche weiteren Einsichten wollen Sie erheben? </a:t>
            </a:r>
          </a:p>
          <a:p>
            <a:pPr marL="285750" indent="-285750">
              <a:buFont typeface="Arial" panose="020B0604020202020204" pitchFamily="34" charset="0"/>
              <a:buChar char="•"/>
            </a:pPr>
            <a:r>
              <a:rPr lang="de-DE" sz="2500" dirty="0"/>
              <a:t>Welche Schwierigkeiten („typische“ Fehler) könnten auftreten? </a:t>
            </a:r>
          </a:p>
        </p:txBody>
      </p:sp>
      <p:pic>
        <p:nvPicPr>
          <p:cNvPr id="21" name="Grafik 20">
            <a:extLst>
              <a:ext uri="{FF2B5EF4-FFF2-40B4-BE49-F238E27FC236}">
                <a16:creationId xmlns:a16="http://schemas.microsoft.com/office/drawing/2014/main" id="{1AC2A9F9-46F0-C212-2283-4C9E3DC788A9}"/>
              </a:ext>
            </a:extLst>
          </p:cNvPr>
          <p:cNvPicPr>
            <a:picLocks noChangeAspect="1"/>
          </p:cNvPicPr>
          <p:nvPr/>
        </p:nvPicPr>
        <p:blipFill>
          <a:blip r:embed="rId3"/>
          <a:srcRect/>
          <a:stretch/>
        </p:blipFill>
        <p:spPr>
          <a:xfrm>
            <a:off x="6067281" y="3429000"/>
            <a:ext cx="2624375" cy="1856722"/>
          </a:xfrm>
          <a:prstGeom prst="rect">
            <a:avLst/>
          </a:prstGeom>
        </p:spPr>
      </p:pic>
    </p:spTree>
    <p:extLst>
      <p:ext uri="{BB962C8B-B14F-4D97-AF65-F5344CB8AC3E}">
        <p14:creationId xmlns:p14="http://schemas.microsoft.com/office/powerpoint/2010/main" val="1426539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71</a:t>
            </a:fld>
            <a:endParaRPr lang="de-DE" dirty="0"/>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41401" y="4147123"/>
            <a:ext cx="7478422" cy="2191606"/>
          </a:xfrm>
          <a:prstGeom prst="rect">
            <a:avLst/>
          </a:prstGeom>
        </p:spPr>
        <p:txBody>
          <a:bodyPr/>
          <a:lstStyle/>
          <a:p>
            <a:pPr>
              <a:lnSpc>
                <a:spcPct val="114000"/>
              </a:lnSpc>
              <a:spcBef>
                <a:spcPts val="0"/>
              </a:spcBef>
            </a:pPr>
            <a:r>
              <a:rPr lang="de-DE" sz="1800" dirty="0"/>
              <a:t>Inwieweit werden die verschiedenen Grundvorstellungen der Subtraktion in den verschiedenen Darstellungen der Kinder deutlich?</a:t>
            </a:r>
          </a:p>
          <a:p>
            <a:pPr>
              <a:lnSpc>
                <a:spcPct val="114000"/>
              </a:lnSpc>
              <a:spcBef>
                <a:spcPts val="0"/>
              </a:spcBef>
            </a:pPr>
            <a:r>
              <a:rPr lang="de-DE" sz="1800" dirty="0"/>
              <a:t>Wie kann die Darstellungsvernetzung sprachlich begleitet werden?</a:t>
            </a:r>
          </a:p>
          <a:p>
            <a:pPr>
              <a:lnSpc>
                <a:spcPct val="114000"/>
              </a:lnSpc>
              <a:spcBef>
                <a:spcPts val="0"/>
              </a:spcBef>
            </a:pPr>
            <a:r>
              <a:rPr lang="de-DE" sz="1800" dirty="0"/>
              <a:t>Welche (typischen) Fehler/Schwierigkeiten treten auf?</a:t>
            </a:r>
          </a:p>
          <a:p>
            <a:pPr>
              <a:lnSpc>
                <a:spcPct val="114000"/>
              </a:lnSpc>
              <a:spcBef>
                <a:spcPts val="0"/>
              </a:spcBef>
            </a:pPr>
            <a:r>
              <a:rPr lang="de-DE" sz="1800" dirty="0"/>
              <a:t>Welche Erkenntnisse ergeben sich für die Weiterarbeit mit diesen Kindern?</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763315" y="1660387"/>
            <a:ext cx="6752035" cy="2302014"/>
          </a:xfrm>
          <a:prstGeom prst="rect">
            <a:avLst/>
          </a:prstGeom>
        </p:spPr>
        <p:txBody>
          <a:bodyPr/>
          <a:lstStyle/>
          <a:p>
            <a:pPr marL="0" indent="0">
              <a:spcBef>
                <a:spcPts val="0"/>
              </a:spcBef>
              <a:buNone/>
            </a:pPr>
            <a:r>
              <a:rPr lang="de-DE" sz="1800" dirty="0"/>
              <a:t>Führen Sie das (adaptierte) Format mit Ihrer Lerngruppe durch. </a:t>
            </a:r>
          </a:p>
          <a:p>
            <a:pPr marL="0" indent="0">
              <a:spcBef>
                <a:spcPts val="0"/>
              </a:spcBef>
              <a:buNone/>
            </a:pPr>
            <a:r>
              <a:rPr lang="de-DE" sz="1800" dirty="0"/>
              <a:t>Bringen Sie Ihre Ideen (z. B. adaptierte Arbeitsblätter), Kinderdokumente, Fragen und Anregungen zum nächsten Treffen mit. </a:t>
            </a:r>
          </a:p>
        </p:txBody>
      </p:sp>
      <p:sp>
        <p:nvSpPr>
          <p:cNvPr id="7" name="Titel 1">
            <a:extLst>
              <a:ext uri="{FF2B5EF4-FFF2-40B4-BE49-F238E27FC236}">
                <a16:creationId xmlns:a16="http://schemas.microsoft.com/office/drawing/2014/main" id="{7F955E81-8A4A-5AC5-E875-F98147B808FC}"/>
              </a:ext>
            </a:extLst>
          </p:cNvPr>
          <p:cNvSpPr>
            <a:spLocks noGrp="1"/>
          </p:cNvSpPr>
          <p:nvPr>
            <p:ph type="title"/>
          </p:nvPr>
        </p:nvSpPr>
        <p:spPr>
          <a:xfrm>
            <a:off x="1096423" y="382774"/>
            <a:ext cx="7009509" cy="603704"/>
          </a:xfrm>
        </p:spPr>
        <p:txBody>
          <a:bodyPr/>
          <a:lstStyle/>
          <a:p>
            <a:r>
              <a:rPr lang="de-DE" dirty="0"/>
              <a:t>Reflexion und Erprobungsauftrag</a:t>
            </a:r>
          </a:p>
        </p:txBody>
      </p:sp>
    </p:spTree>
    <p:extLst>
      <p:ext uri="{BB962C8B-B14F-4D97-AF65-F5344CB8AC3E}">
        <p14:creationId xmlns:p14="http://schemas.microsoft.com/office/powerpoint/2010/main" val="3030556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894D9D95-A1C9-B146-BA5A-54983A93F115}"/>
              </a:ext>
            </a:extLst>
          </p:cNvPr>
          <p:cNvSpPr>
            <a:spLocks noGrp="1"/>
          </p:cNvSpPr>
          <p:nvPr>
            <p:ph type="dt" sz="half" idx="10"/>
          </p:nvPr>
        </p:nvSpPr>
        <p:spPr>
          <a:xfrm>
            <a:off x="580260" y="6338729"/>
            <a:ext cx="2057400" cy="393256"/>
          </a:xfrm>
          <a:prstGeom prst="rect">
            <a:avLst/>
          </a:prstGeom>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510D12B-1E38-4B47-9154-0F128D837AB7}"/>
              </a:ext>
            </a:extLst>
          </p:cNvPr>
          <p:cNvSpPr>
            <a:spLocks noGrp="1"/>
          </p:cNvSpPr>
          <p:nvPr>
            <p:ph type="sldNum" sz="quarter" idx="12"/>
          </p:nvPr>
        </p:nvSpPr>
        <p:spPr>
          <a:xfrm>
            <a:off x="6457950" y="6352795"/>
            <a:ext cx="2057400" cy="365125"/>
          </a:xfrm>
          <a:prstGeom prst="rect">
            <a:avLst/>
          </a:prstGeom>
        </p:spPr>
        <p:txBody>
          <a:bodyPr/>
          <a:lstStyle/>
          <a:p>
            <a:fld id="{C3752B7C-18A9-864D-BBCB-54A9F41B5594}" type="slidenum">
              <a:rPr lang="de-DE" smtClean="0"/>
              <a:pPr/>
              <a:t>72</a:t>
            </a:fld>
            <a:endParaRPr lang="de-DE" dirty="0"/>
          </a:p>
        </p:txBody>
      </p:sp>
      <p:sp>
        <p:nvSpPr>
          <p:cNvPr id="11" name="Textplatzhalter 2">
            <a:extLst>
              <a:ext uri="{FF2B5EF4-FFF2-40B4-BE49-F238E27FC236}">
                <a16:creationId xmlns:a16="http://schemas.microsoft.com/office/drawing/2014/main" id="{8B508B47-B762-2D4B-8071-C04F87C67935}"/>
              </a:ext>
            </a:extLst>
          </p:cNvPr>
          <p:cNvSpPr>
            <a:spLocks noGrp="1"/>
          </p:cNvSpPr>
          <p:nvPr>
            <p:ph type="body" sz="quarter" idx="4294967295"/>
          </p:nvPr>
        </p:nvSpPr>
        <p:spPr>
          <a:xfrm>
            <a:off x="1041401" y="4147123"/>
            <a:ext cx="7478422" cy="2191606"/>
          </a:xfrm>
          <a:prstGeom prst="rect">
            <a:avLst/>
          </a:prstGeom>
        </p:spPr>
        <p:txBody>
          <a:bodyPr/>
          <a:lstStyle/>
          <a:p>
            <a:pPr>
              <a:lnSpc>
                <a:spcPct val="114000"/>
              </a:lnSpc>
              <a:spcBef>
                <a:spcPts val="0"/>
              </a:spcBef>
            </a:pPr>
            <a:r>
              <a:rPr lang="de-DE" sz="1800" dirty="0"/>
              <a:t>Inwieweit werden die verschiedenen Grundvorstellungen der Addition in den verschiedenen Darstellungen der Kinder deutlich?</a:t>
            </a:r>
          </a:p>
          <a:p>
            <a:pPr>
              <a:lnSpc>
                <a:spcPct val="114000"/>
              </a:lnSpc>
              <a:spcBef>
                <a:spcPts val="0"/>
              </a:spcBef>
            </a:pPr>
            <a:r>
              <a:rPr lang="de-DE" sz="1800" dirty="0"/>
              <a:t>Wie kann die Darstellungsvernetzung sprachlich begleitet werden?</a:t>
            </a:r>
          </a:p>
          <a:p>
            <a:pPr>
              <a:lnSpc>
                <a:spcPct val="114000"/>
              </a:lnSpc>
              <a:spcBef>
                <a:spcPts val="0"/>
              </a:spcBef>
            </a:pPr>
            <a:r>
              <a:rPr lang="de-DE" sz="1800" dirty="0"/>
              <a:t>Welche (typischen) Fehler/Schwierigkeiten treten auf?</a:t>
            </a:r>
          </a:p>
          <a:p>
            <a:pPr>
              <a:lnSpc>
                <a:spcPct val="114000"/>
              </a:lnSpc>
              <a:spcBef>
                <a:spcPts val="0"/>
              </a:spcBef>
            </a:pPr>
            <a:r>
              <a:rPr lang="de-DE" sz="1800" dirty="0"/>
              <a:t>Welche Erkenntnisse ergeben sich für die Weiterarbeit mit diesen Kindern?</a:t>
            </a:r>
          </a:p>
        </p:txBody>
      </p:sp>
      <p:sp>
        <p:nvSpPr>
          <p:cNvPr id="12" name="Textplatzhalter 3">
            <a:extLst>
              <a:ext uri="{FF2B5EF4-FFF2-40B4-BE49-F238E27FC236}">
                <a16:creationId xmlns:a16="http://schemas.microsoft.com/office/drawing/2014/main" id="{311F54C8-4048-0A4C-8CE0-952B32379ABB}"/>
              </a:ext>
            </a:extLst>
          </p:cNvPr>
          <p:cNvSpPr>
            <a:spLocks noGrp="1"/>
          </p:cNvSpPr>
          <p:nvPr>
            <p:ph type="body" sz="quarter" idx="4294967295"/>
          </p:nvPr>
        </p:nvSpPr>
        <p:spPr>
          <a:xfrm>
            <a:off x="1763315" y="1660387"/>
            <a:ext cx="6752035" cy="2302014"/>
          </a:xfrm>
          <a:prstGeom prst="rect">
            <a:avLst/>
          </a:prstGeom>
        </p:spPr>
        <p:txBody>
          <a:bodyPr/>
          <a:lstStyle/>
          <a:p>
            <a:pPr marL="0" indent="0">
              <a:spcBef>
                <a:spcPts val="0"/>
              </a:spcBef>
              <a:buNone/>
            </a:pPr>
            <a:r>
              <a:rPr lang="de-DE" sz="1800" dirty="0"/>
              <a:t>Führen Sie das (adaptierte) Format mit Ihrer Lerngruppe durch. </a:t>
            </a:r>
          </a:p>
          <a:p>
            <a:pPr marL="0" indent="0">
              <a:spcBef>
                <a:spcPts val="0"/>
              </a:spcBef>
              <a:buNone/>
            </a:pPr>
            <a:r>
              <a:rPr lang="de-DE" sz="1800" dirty="0"/>
              <a:t>Bringen Sie Ihre Ideen (z. B. adaptierte Arbeitsblätter), Kinderdokumente, Fragen und Anregungen zum nächsten Treffen mit. </a:t>
            </a:r>
          </a:p>
        </p:txBody>
      </p:sp>
      <p:sp>
        <p:nvSpPr>
          <p:cNvPr id="7" name="Titel 1">
            <a:extLst>
              <a:ext uri="{FF2B5EF4-FFF2-40B4-BE49-F238E27FC236}">
                <a16:creationId xmlns:a16="http://schemas.microsoft.com/office/drawing/2014/main" id="{7F955E81-8A4A-5AC5-E875-F98147B808FC}"/>
              </a:ext>
            </a:extLst>
          </p:cNvPr>
          <p:cNvSpPr>
            <a:spLocks noGrp="1"/>
          </p:cNvSpPr>
          <p:nvPr>
            <p:ph type="title"/>
          </p:nvPr>
        </p:nvSpPr>
        <p:spPr>
          <a:xfrm>
            <a:off x="1096423" y="382774"/>
            <a:ext cx="7009509" cy="603704"/>
          </a:xfrm>
        </p:spPr>
        <p:txBody>
          <a:bodyPr/>
          <a:lstStyle/>
          <a:p>
            <a:r>
              <a:rPr lang="de-DE" dirty="0"/>
              <a:t>Reflexion und Erprobungsauftrag</a:t>
            </a:r>
          </a:p>
        </p:txBody>
      </p:sp>
    </p:spTree>
    <p:extLst>
      <p:ext uri="{BB962C8B-B14F-4D97-AF65-F5344CB8AC3E}">
        <p14:creationId xmlns:p14="http://schemas.microsoft.com/office/powerpoint/2010/main" val="1004073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72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198750" y="1157161"/>
            <a:ext cx="7485639" cy="5015039"/>
          </a:xfrm>
        </p:spPr>
        <p:txBody>
          <a:bodyPr/>
          <a:lstStyle/>
          <a:p>
            <a:pPr>
              <a:lnSpc>
                <a:spcPct val="100000"/>
              </a:lnSpc>
              <a:spcBef>
                <a:spcPts val="600"/>
              </a:spcBef>
            </a:pPr>
            <a:r>
              <a:rPr lang="de-DE" sz="1600" b="0" i="0" u="none" strike="noStrike" dirty="0" err="1">
                <a:solidFill>
                  <a:srgbClr val="222222"/>
                </a:solidFill>
                <a:effectLst/>
              </a:rPr>
              <a:t>Gaidoschik</a:t>
            </a:r>
            <a:r>
              <a:rPr lang="de-DE" sz="1600" b="0" i="0" u="none" strike="noStrike" dirty="0">
                <a:solidFill>
                  <a:srgbClr val="222222"/>
                </a:solidFill>
                <a:effectLst/>
              </a:rPr>
              <a:t>, M. (2007). </a:t>
            </a:r>
            <a:r>
              <a:rPr lang="de-DE" sz="1600" b="0" i="1" u="none" strike="noStrike" dirty="0">
                <a:solidFill>
                  <a:srgbClr val="222222"/>
                </a:solidFill>
                <a:effectLst/>
              </a:rPr>
              <a:t>Rechenschwäche vorbeugen - Erstes Schuljahr: Vom Zählen zum Rechnen.</a:t>
            </a:r>
            <a:r>
              <a:rPr lang="de-DE" sz="1600" b="0" i="0" u="none" strike="noStrike" dirty="0">
                <a:solidFill>
                  <a:srgbClr val="222222"/>
                </a:solidFill>
                <a:effectLst/>
              </a:rPr>
              <a:t> </a:t>
            </a:r>
            <a:r>
              <a:rPr lang="de-DE" sz="1600" b="0" i="0" u="none" strike="noStrike" dirty="0" err="1">
                <a:solidFill>
                  <a:srgbClr val="222222"/>
                </a:solidFill>
                <a:effectLst/>
              </a:rPr>
              <a:t>öbv</a:t>
            </a:r>
            <a:r>
              <a:rPr lang="de-DE" sz="1600" b="0" i="0" u="none" strike="noStrike" dirty="0">
                <a:solidFill>
                  <a:srgbClr val="222222"/>
                </a:solidFill>
                <a:effectLst/>
              </a:rPr>
              <a:t> &amp; </a:t>
            </a:r>
            <a:r>
              <a:rPr lang="de-DE" sz="1600" b="0" i="0" u="none" strike="noStrike" dirty="0" err="1">
                <a:solidFill>
                  <a:srgbClr val="222222"/>
                </a:solidFill>
                <a:effectLst/>
              </a:rPr>
              <a:t>hpt</a:t>
            </a:r>
            <a:r>
              <a:rPr lang="de-DE" sz="1600" b="0" i="0" u="none" strike="noStrike" dirty="0">
                <a:solidFill>
                  <a:srgbClr val="222222"/>
                </a:solidFill>
                <a:effectLst/>
              </a:rPr>
              <a:t>.</a:t>
            </a:r>
          </a:p>
          <a:p>
            <a:pPr>
              <a:lnSpc>
                <a:spcPct val="100000"/>
              </a:lnSpc>
              <a:spcBef>
                <a:spcPts val="600"/>
              </a:spcBef>
            </a:pPr>
            <a:r>
              <a:rPr lang="de-DE" altLang="de-DE" sz="1600" dirty="0" err="1">
                <a:ea typeface="ＭＳ Ｐゴシック" panose="020B0600070205080204" pitchFamily="34" charset="-128"/>
              </a:rPr>
              <a:t>Gaidoschik</a:t>
            </a:r>
            <a:r>
              <a:rPr lang="de-DE" altLang="de-DE" sz="1600" dirty="0">
                <a:ea typeface="ＭＳ Ｐゴシック" panose="020B0600070205080204" pitchFamily="34" charset="-128"/>
              </a:rPr>
              <a:t>, M. (2014). </a:t>
            </a:r>
            <a:r>
              <a:rPr lang="de-DE" altLang="de-DE" sz="1600" i="1" dirty="0">
                <a:ea typeface="ＭＳ Ｐゴシック" panose="020B0600070205080204" pitchFamily="34" charset="-128"/>
              </a:rPr>
              <a:t>Einmaleins verstehen, vernetzen, merken</a:t>
            </a:r>
            <a:r>
              <a:rPr lang="de-DE" altLang="de-DE" sz="1600" dirty="0">
                <a:ea typeface="ＭＳ Ｐゴシック" panose="020B0600070205080204" pitchFamily="34" charset="-128"/>
              </a:rPr>
              <a:t>. Kallmeyer.</a:t>
            </a:r>
            <a:endParaRPr lang="de-DE" sz="1600" dirty="0">
              <a:ea typeface="ＭＳ Ｐゴシック" panose="020B0600070205080204" pitchFamily="34" charset="-128"/>
            </a:endParaRPr>
          </a:p>
          <a:p>
            <a:pPr>
              <a:lnSpc>
                <a:spcPct val="100000"/>
              </a:lnSpc>
              <a:spcBef>
                <a:spcPts val="600"/>
              </a:spcBef>
            </a:pPr>
            <a:r>
              <a:rPr lang="de-DE" sz="1600" dirty="0"/>
              <a:t>Ministerium für Schule und Bildung des Landes NRW (2021). </a:t>
            </a:r>
            <a:r>
              <a:rPr lang="de-DE" sz="1600" i="1" dirty="0"/>
              <a:t>Lehrpläne für die Primarstufe in Nordrhein-Westfalen</a:t>
            </a:r>
            <a:r>
              <a:rPr lang="de-DE" sz="1600" dirty="0"/>
              <a:t>. https://</a:t>
            </a:r>
            <a:r>
              <a:rPr lang="de-DE" sz="1600" dirty="0" err="1"/>
              <a:t>www.schulentwicklung.nrw.de</a:t>
            </a:r>
            <a:r>
              <a:rPr lang="de-DE" sz="1600" dirty="0"/>
              <a:t>/</a:t>
            </a:r>
            <a:r>
              <a:rPr lang="de-DE" sz="1600" dirty="0" err="1"/>
              <a:t>lehrplaene</a:t>
            </a:r>
            <a:r>
              <a:rPr lang="de-DE" sz="1600" dirty="0"/>
              <a:t>/</a:t>
            </a:r>
            <a:r>
              <a:rPr lang="de-DE" sz="1600" dirty="0" err="1"/>
              <a:t>upload</a:t>
            </a:r>
            <a:r>
              <a:rPr lang="de-DE" sz="1600" dirty="0"/>
              <a:t>/</a:t>
            </a:r>
            <a:r>
              <a:rPr lang="de-DE" sz="1600" dirty="0" err="1"/>
              <a:t>klp_PS</a:t>
            </a:r>
            <a:r>
              <a:rPr lang="de-DE" sz="1600" dirty="0"/>
              <a:t>/ps_lp_sammelband_2021_08_02.pdf</a:t>
            </a:r>
          </a:p>
          <a:p>
            <a:pPr>
              <a:lnSpc>
                <a:spcPct val="100000"/>
              </a:lnSpc>
              <a:spcBef>
                <a:spcPts val="600"/>
              </a:spcBef>
            </a:pPr>
            <a:r>
              <a:rPr lang="de-DE" sz="1600" b="0" i="0" u="none" strike="noStrike" dirty="0">
                <a:effectLst/>
              </a:rPr>
              <a:t>PIKAS-Team (2020). </a:t>
            </a:r>
            <a:r>
              <a:rPr lang="de-DE" sz="1600" b="0" i="1" u="none" strike="noStrike" dirty="0">
                <a:effectLst/>
              </a:rPr>
              <a:t>Rechenschwierigkeiten vermeiden. Hintergrundwissen und Unterrichtsanregungen für die Schuleingangsphase</a:t>
            </a:r>
            <a:r>
              <a:rPr lang="de-DE" sz="1600" b="0" i="0" u="none" strike="noStrike" dirty="0">
                <a:effectLst/>
              </a:rPr>
              <a:t>. Ministerium für Schule und Bildung des Landes Nordrhein-Westfalen (Hrsg.). </a:t>
            </a:r>
          </a:p>
          <a:p>
            <a:pPr>
              <a:lnSpc>
                <a:spcPct val="100000"/>
              </a:lnSpc>
              <a:spcBef>
                <a:spcPts val="600"/>
              </a:spcBef>
            </a:pPr>
            <a:r>
              <a:rPr lang="de-DE" sz="1600" b="0" i="0" u="none" strike="noStrike" dirty="0">
                <a:solidFill>
                  <a:srgbClr val="222222"/>
                </a:solidFill>
                <a:effectLst/>
              </a:rPr>
              <a:t>Radatz, H. (1989). </a:t>
            </a:r>
            <a:r>
              <a:rPr lang="de-DE" sz="1600" b="0" i="1" u="none" strike="noStrike" dirty="0">
                <a:solidFill>
                  <a:srgbClr val="222222"/>
                </a:solidFill>
                <a:effectLst/>
              </a:rPr>
              <a:t>Schülervorstellungen von Zahlen und elementaren Rechenoperationen</a:t>
            </a:r>
            <a:r>
              <a:rPr lang="de-DE" sz="1600" b="0" i="0" u="none" strike="noStrike" dirty="0">
                <a:solidFill>
                  <a:srgbClr val="222222"/>
                </a:solidFill>
                <a:effectLst/>
              </a:rPr>
              <a:t>. In </a:t>
            </a:r>
            <a:r>
              <a:rPr lang="de-DE" sz="1600" b="0" i="1" u="none" strike="noStrike" dirty="0">
                <a:solidFill>
                  <a:srgbClr val="222222"/>
                </a:solidFill>
                <a:effectLst/>
              </a:rPr>
              <a:t>Beiträge zum Mathematikunterricht 1989 </a:t>
            </a:r>
            <a:r>
              <a:rPr lang="de-DE" sz="1600" b="0" u="none" strike="noStrike" dirty="0">
                <a:solidFill>
                  <a:srgbClr val="222222"/>
                </a:solidFill>
                <a:effectLst/>
              </a:rPr>
              <a:t>(S. 306–309)</a:t>
            </a:r>
            <a:r>
              <a:rPr lang="de-DE" sz="1600" b="0" i="0" u="none" strike="noStrike" dirty="0">
                <a:solidFill>
                  <a:srgbClr val="222222"/>
                </a:solidFill>
                <a:effectLst/>
              </a:rPr>
              <a:t>. Franzbecker.</a:t>
            </a:r>
          </a:p>
          <a:p>
            <a:pPr>
              <a:lnSpc>
                <a:spcPct val="100000"/>
              </a:lnSpc>
              <a:spcBef>
                <a:spcPts val="600"/>
              </a:spcBef>
            </a:pPr>
            <a:r>
              <a:rPr lang="de-DE" sz="1600" b="0" i="0" u="none" strike="noStrike" dirty="0" err="1">
                <a:solidFill>
                  <a:srgbClr val="000000"/>
                </a:solidFill>
                <a:effectLst/>
                <a:latin typeface="Helvetica" pitchFamily="2" charset="0"/>
              </a:rPr>
              <a:t>Wartha</a:t>
            </a:r>
            <a:r>
              <a:rPr lang="de-DE" sz="1600" b="0" i="0" u="none" strike="noStrike" dirty="0">
                <a:solidFill>
                  <a:srgbClr val="000000"/>
                </a:solidFill>
                <a:effectLst/>
                <a:latin typeface="Helvetica" pitchFamily="2" charset="0"/>
              </a:rPr>
              <a:t>, S. &amp; Schulz, A. (2021). </a:t>
            </a:r>
            <a:r>
              <a:rPr lang="de-DE" sz="1600" b="0" i="1" u="none" strike="noStrike" dirty="0">
                <a:solidFill>
                  <a:srgbClr val="000000"/>
                </a:solidFill>
                <a:effectLst/>
                <a:latin typeface="Helvetica" pitchFamily="2" charset="0"/>
              </a:rPr>
              <a:t>Rechenproblemen vorbeugen </a:t>
            </a:r>
            <a:r>
              <a:rPr lang="de-DE" sz="1600" b="0" i="0" u="none" strike="noStrike" dirty="0">
                <a:solidFill>
                  <a:srgbClr val="000000"/>
                </a:solidFill>
                <a:effectLst/>
                <a:latin typeface="Helvetica" pitchFamily="2" charset="0"/>
              </a:rPr>
              <a:t>(6. </a:t>
            </a:r>
            <a:r>
              <a:rPr lang="de-DE" sz="1600" b="0" i="0" u="none" strike="noStrike">
                <a:solidFill>
                  <a:srgbClr val="000000"/>
                </a:solidFill>
                <a:effectLst/>
                <a:latin typeface="Helvetica" pitchFamily="2" charset="0"/>
              </a:rPr>
              <a:t>Aufl.). </a:t>
            </a:r>
            <a:r>
              <a:rPr lang="de-DE" sz="1600" b="0" i="0" u="none" strike="noStrike" dirty="0">
                <a:solidFill>
                  <a:srgbClr val="000000"/>
                </a:solidFill>
                <a:effectLst/>
                <a:latin typeface="Helvetica" pitchFamily="2" charset="0"/>
              </a:rPr>
              <a:t>Cornelsen.</a:t>
            </a:r>
            <a:endParaRPr lang="de-DE" sz="1600" dirty="0"/>
          </a:p>
          <a:p>
            <a:pPr>
              <a:lnSpc>
                <a:spcPct val="100000"/>
              </a:lnSpc>
              <a:spcBef>
                <a:spcPts val="600"/>
              </a:spcBef>
            </a:pPr>
            <a:r>
              <a:rPr lang="de-DE" sz="1600" dirty="0" err="1"/>
              <a:t>Wienhues</a:t>
            </a:r>
            <a:r>
              <a:rPr lang="de-DE" sz="1600" dirty="0"/>
              <a:t>, I, Graf, L.M. &amp; </a:t>
            </a:r>
            <a:r>
              <a:rPr lang="de-DE" sz="1600" dirty="0" err="1"/>
              <a:t>Häsel</a:t>
            </a:r>
            <a:r>
              <a:rPr lang="de-DE" sz="1600" dirty="0"/>
              <a:t>-Weise, U. (2022). </a:t>
            </a:r>
            <a:r>
              <a:rPr lang="de-DE" sz="1600" i="1" dirty="0"/>
              <a:t>Unterrichtsmaterial. Förderbaustein Grundvorstellungen an Kontexten entwickeln. Addition und Subtraktion.</a:t>
            </a:r>
            <a:r>
              <a:rPr lang="de-DE" sz="1600" dirty="0"/>
              <a:t> Open Educational Resources.</a:t>
            </a:r>
          </a:p>
          <a:p>
            <a:pPr>
              <a:lnSpc>
                <a:spcPct val="100000"/>
              </a:lnSpc>
              <a:spcBef>
                <a:spcPts val="600"/>
              </a:spcBef>
            </a:pPr>
            <a:endParaRPr lang="de-DE" sz="1600" dirty="0"/>
          </a:p>
          <a:p>
            <a:pPr>
              <a:lnSpc>
                <a:spcPct val="100000"/>
              </a:lnSpc>
              <a:spcBef>
                <a:spcPts val="600"/>
              </a:spcBef>
            </a:pPr>
            <a:endParaRPr lang="de-DE" sz="1600" dirty="0"/>
          </a:p>
          <a:p>
            <a:pPr marL="0" indent="0">
              <a:spcBef>
                <a:spcPts val="600"/>
              </a:spcBef>
              <a:buNone/>
              <a:defRPr/>
            </a:pPr>
            <a:endParaRPr lang="de-DE" altLang="ja-JP" sz="1600" dirty="0"/>
          </a:p>
          <a:p>
            <a:pPr>
              <a:lnSpc>
                <a:spcPct val="100000"/>
              </a:lnSpc>
              <a:spcBef>
                <a:spcPts val="600"/>
              </a:spcBef>
            </a:pPr>
            <a:endParaRPr lang="de-DE" sz="1600" dirty="0"/>
          </a:p>
          <a:p>
            <a:pPr>
              <a:lnSpc>
                <a:spcPct val="100000"/>
              </a:lnSpc>
              <a:spcBef>
                <a:spcPts val="600"/>
              </a:spcBef>
            </a:pPr>
            <a:endParaRPr lang="de-DE" sz="1600"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76</a:t>
            </a:fld>
            <a:endParaRPr lang="de-DE" dirty="0"/>
          </a:p>
        </p:txBody>
      </p:sp>
    </p:spTree>
    <p:extLst>
      <p:ext uri="{BB962C8B-B14F-4D97-AF65-F5344CB8AC3E}">
        <p14:creationId xmlns:p14="http://schemas.microsoft.com/office/powerpoint/2010/main" val="3150777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Literatur</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096266" y="1639658"/>
            <a:ext cx="8038639" cy="4846485"/>
          </a:xfrm>
        </p:spPr>
        <p:txBody>
          <a:bodyPr/>
          <a:lstStyle/>
          <a:p>
            <a:pPr marL="0" indent="0">
              <a:lnSpc>
                <a:spcPct val="114000"/>
              </a:lnSpc>
              <a:spcBef>
                <a:spcPts val="400"/>
              </a:spcBef>
              <a:buNone/>
            </a:pPr>
            <a:r>
              <a:rPr lang="de-DE" dirty="0"/>
              <a:t>Viele Aufgabenbeispiele entstammen dem Projekt PIKAS und seinen Partnerprojekten:</a:t>
            </a:r>
            <a:endParaRPr lang="de-DE" dirty="0">
              <a:highlight>
                <a:srgbClr val="FFFF00"/>
              </a:highlight>
              <a:hlinkClick r:id="rId3"/>
            </a:endParaRPr>
          </a:p>
          <a:p>
            <a:pPr>
              <a:lnSpc>
                <a:spcPct val="114000"/>
              </a:lnSpc>
              <a:spcBef>
                <a:spcPts val="200"/>
              </a:spcBef>
            </a:pPr>
            <a:r>
              <a:rPr lang="de-DE" dirty="0">
                <a:solidFill>
                  <a:srgbClr val="000000"/>
                </a:solidFill>
                <a:effectLst/>
                <a:latin typeface="Helvetica" pitchFamily="2" charset="0"/>
                <a:hlinkClick r:id="rId4"/>
              </a:rPr>
              <a:t>https://mahiko.dzlm.de/node/103</a:t>
            </a:r>
            <a:r>
              <a:rPr lang="de-DE" dirty="0">
                <a:solidFill>
                  <a:srgbClr val="000000"/>
                </a:solidFill>
                <a:effectLst/>
                <a:latin typeface="Helvetica" pitchFamily="2" charset="0"/>
              </a:rPr>
              <a:t> (Minus-Duos, Kriterien guter Darstellungen)</a:t>
            </a:r>
            <a:endParaRPr lang="de-DE" dirty="0">
              <a:solidFill>
                <a:srgbClr val="000000"/>
              </a:solidFill>
              <a:effectLst/>
              <a:latin typeface="Helvetica" pitchFamily="2" charset="0"/>
              <a:hlinkClick r:id="rId5"/>
            </a:endParaRPr>
          </a:p>
          <a:p>
            <a:pPr>
              <a:lnSpc>
                <a:spcPct val="114000"/>
              </a:lnSpc>
              <a:spcBef>
                <a:spcPts val="200"/>
              </a:spcBef>
            </a:pPr>
            <a:r>
              <a:rPr lang="de-DE" dirty="0">
                <a:solidFill>
                  <a:srgbClr val="000000"/>
                </a:solidFill>
                <a:effectLst/>
                <a:latin typeface="Helvetica" pitchFamily="2" charset="0"/>
                <a:hlinkClick r:id="rId6"/>
              </a:rPr>
              <a:t>https://mahiko.dzlm.de/node/270</a:t>
            </a:r>
            <a:r>
              <a:rPr lang="de-DE" dirty="0">
                <a:solidFill>
                  <a:srgbClr val="000000"/>
                </a:solidFill>
                <a:effectLst/>
                <a:latin typeface="Helvetica" pitchFamily="2" charset="0"/>
              </a:rPr>
              <a:t> </a:t>
            </a:r>
            <a:r>
              <a:rPr lang="de-DE" dirty="0"/>
              <a:t>(</a:t>
            </a:r>
            <a:r>
              <a:rPr lang="de-DE" dirty="0" err="1"/>
              <a:t>Mahiko</a:t>
            </a:r>
            <a:r>
              <a:rPr lang="de-DE" dirty="0"/>
              <a:t>-Lernvideo 2 „Subtraktion verstehen – Minusaufgaben darstellen“)</a:t>
            </a:r>
          </a:p>
          <a:p>
            <a:pPr>
              <a:lnSpc>
                <a:spcPct val="114000"/>
              </a:lnSpc>
              <a:spcBef>
                <a:spcPts val="400"/>
              </a:spcBef>
            </a:pPr>
            <a:r>
              <a:rPr lang="de-DE" dirty="0">
                <a:solidFill>
                  <a:srgbClr val="000000"/>
                </a:solidFill>
                <a:effectLst/>
                <a:latin typeface="Helvetica" pitchFamily="2" charset="0"/>
                <a:hlinkClick r:id="rId5"/>
              </a:rPr>
              <a:t>https://mahiko.dzlm.de/node/544 </a:t>
            </a:r>
            <a:r>
              <a:rPr lang="de-DE" dirty="0">
                <a:solidFill>
                  <a:srgbClr val="000000"/>
                </a:solidFill>
                <a:effectLst/>
                <a:latin typeface="Helvetica" pitchFamily="2" charset="0"/>
              </a:rPr>
              <a:t>(</a:t>
            </a:r>
            <a:r>
              <a:rPr lang="de-DE" dirty="0" err="1"/>
              <a:t>Mahiko</a:t>
            </a:r>
            <a:r>
              <a:rPr lang="de-DE" dirty="0"/>
              <a:t>-Übungsvideo „Subtraktion verstehen“)</a:t>
            </a:r>
          </a:p>
          <a:p>
            <a:pPr>
              <a:lnSpc>
                <a:spcPct val="114000"/>
              </a:lnSpc>
              <a:spcBef>
                <a:spcPts val="400"/>
              </a:spcBef>
            </a:pPr>
            <a:r>
              <a:rPr lang="de-DE" dirty="0">
                <a:solidFill>
                  <a:srgbClr val="000000"/>
                </a:solidFill>
                <a:effectLst/>
                <a:latin typeface="Helvetica" pitchFamily="2" charset="0"/>
                <a:hlinkClick r:id="rId7"/>
              </a:rPr>
              <a:t>https://pikas.dzlm.de/node/1632</a:t>
            </a:r>
            <a:r>
              <a:rPr lang="de-DE" dirty="0">
                <a:solidFill>
                  <a:srgbClr val="000000"/>
                </a:solidFill>
                <a:effectLst/>
                <a:latin typeface="Helvetica" pitchFamily="2" charset="0"/>
              </a:rPr>
              <a:t> </a:t>
            </a:r>
            <a:r>
              <a:rPr lang="de-DE" dirty="0"/>
              <a:t>(Wimmelbild (Nr. 38), Mathekartei: z. B. Quatschgeschichten, Zahl unter dem Tuch)</a:t>
            </a:r>
          </a:p>
          <a:p>
            <a:pPr>
              <a:lnSpc>
                <a:spcPct val="114000"/>
              </a:lnSpc>
              <a:spcBef>
                <a:spcPts val="400"/>
              </a:spcBef>
            </a:pPr>
            <a:endParaRPr lang="de-DE" dirty="0"/>
          </a:p>
          <a:p>
            <a:pPr>
              <a:lnSpc>
                <a:spcPct val="114000"/>
              </a:lnSpc>
              <a:spcBef>
                <a:spcPts val="400"/>
              </a:spcBef>
            </a:pPr>
            <a:endParaRPr lang="de-DE" dirty="0"/>
          </a:p>
          <a:p>
            <a:pPr marL="0" indent="0">
              <a:lnSpc>
                <a:spcPct val="114000"/>
              </a:lnSpc>
              <a:spcBef>
                <a:spcPts val="400"/>
              </a:spcBef>
              <a:buNone/>
            </a:pPr>
            <a:endParaRPr lang="de-DE" dirty="0"/>
          </a:p>
          <a:p>
            <a:pPr marL="0" indent="0">
              <a:lnSpc>
                <a:spcPct val="114000"/>
              </a:lnSpc>
              <a:spcBef>
                <a:spcPts val="400"/>
              </a:spcBef>
              <a:buNone/>
            </a:pPr>
            <a:endParaRPr lang="de-DE" dirty="0"/>
          </a:p>
        </p:txBody>
      </p:sp>
      <p:sp>
        <p:nvSpPr>
          <p:cNvPr id="5" name="Datumsplatzhalter 4">
            <a:extLst>
              <a:ext uri="{FF2B5EF4-FFF2-40B4-BE49-F238E27FC236}">
                <a16:creationId xmlns:a16="http://schemas.microsoft.com/office/drawing/2014/main" id="{3C446BFD-003E-4F6F-A310-C8F53E88AFCE}"/>
              </a:ext>
            </a:extLst>
          </p:cNvPr>
          <p:cNvSpPr>
            <a:spLocks noGrp="1"/>
          </p:cNvSpPr>
          <p:nvPr>
            <p:ph type="dt" sz="half" idx="10"/>
          </p:nvPr>
        </p:nvSpPr>
        <p:spPr/>
        <p:txBody>
          <a:bodyPr/>
          <a:lstStyle/>
          <a:p>
            <a:pPr>
              <a:lnSpc>
                <a:spcPct val="150000"/>
              </a:lnSpc>
            </a:pPr>
            <a:fld id="{000CEE34-2044-5642-B412-BC2C7C7150CF}" type="datetime6">
              <a:rPr lang="de-DE" smtClean="0"/>
              <a:t>Juni 24</a:t>
            </a:fld>
            <a:endParaRPr lang="de-DE"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77</a:t>
            </a:fld>
            <a:endParaRPr lang="de-DE" dirty="0"/>
          </a:p>
        </p:txBody>
      </p:sp>
      <p:sp>
        <p:nvSpPr>
          <p:cNvPr id="9" name="Textplatzhalter 7">
            <a:extLst>
              <a:ext uri="{FF2B5EF4-FFF2-40B4-BE49-F238E27FC236}">
                <a16:creationId xmlns:a16="http://schemas.microsoft.com/office/drawing/2014/main" id="{CAA7EF4A-6F61-95C7-BD15-05A9878E91F5}"/>
              </a:ext>
            </a:extLst>
          </p:cNvPr>
          <p:cNvSpPr txBox="1">
            <a:spLocks/>
          </p:cNvSpPr>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BENUTZTES MATERIAL</a:t>
            </a:r>
            <a:endParaRPr lang="de-DE" dirty="0"/>
          </a:p>
        </p:txBody>
      </p:sp>
    </p:spTree>
    <p:extLst>
      <p:ext uri="{BB962C8B-B14F-4D97-AF65-F5344CB8AC3E}">
        <p14:creationId xmlns:p14="http://schemas.microsoft.com/office/powerpoint/2010/main" val="539107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4" y="1139846"/>
            <a:ext cx="7630888" cy="4912611"/>
          </a:xfrm>
        </p:spPr>
        <p:txBody>
          <a:bodyPr/>
          <a:lstStyle/>
          <a:p>
            <a:r>
              <a:rPr lang="de-DE" sz="2000" b="1" dirty="0"/>
              <a:t>Reflexion des Erprobungsauftrags</a:t>
            </a:r>
          </a:p>
          <a:p>
            <a:r>
              <a:rPr lang="de-DE" sz="2000" dirty="0"/>
              <a:t>Bedeutung und Kompetenzerwartungen</a:t>
            </a:r>
          </a:p>
          <a:p>
            <a:r>
              <a:rPr lang="de-DE" sz="2000" dirty="0"/>
              <a:t>Grundvorstellungen besitzen</a:t>
            </a:r>
          </a:p>
          <a:p>
            <a:r>
              <a:rPr lang="de-DE" sz="2000" dirty="0"/>
              <a:t>Darstellungen vernetzen</a:t>
            </a:r>
          </a:p>
          <a:p>
            <a:r>
              <a:rPr lang="de-DE" sz="2000" dirty="0"/>
              <a:t>Aufgabenbeziehungen nutzen </a:t>
            </a:r>
          </a:p>
          <a:p>
            <a:r>
              <a:rPr lang="de-DE" sz="2000" dirty="0"/>
              <a:t>Reflexion und Erprobungsauftrag</a:t>
            </a:r>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t"/>
          <a:lstStyle/>
          <a:p>
            <a:r>
              <a:rPr lang="de-DE" dirty="0"/>
              <a:t>Gliederung</a:t>
            </a:r>
          </a:p>
        </p:txBody>
      </p:sp>
      <p:sp>
        <p:nvSpPr>
          <p:cNvPr id="4" name="Datumsplatzhalter 3">
            <a:extLst>
              <a:ext uri="{FF2B5EF4-FFF2-40B4-BE49-F238E27FC236}">
                <a16:creationId xmlns:a16="http://schemas.microsoft.com/office/drawing/2014/main" id="{C15D623F-97F8-4442-BE83-C20CB12B9608}"/>
              </a:ext>
            </a:extLst>
          </p:cNvPr>
          <p:cNvSpPr>
            <a:spLocks noGrp="1"/>
          </p:cNvSpPr>
          <p:nvPr>
            <p:ph type="dt" sz="half" idx="10"/>
          </p:nvPr>
        </p:nvSpPr>
        <p:spPr/>
        <p:txBody>
          <a:bodyPr/>
          <a:lstStyle/>
          <a:p>
            <a:pPr>
              <a:lnSpc>
                <a:spcPct val="150000"/>
              </a:lnSpc>
            </a:pPr>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Tree>
    <p:extLst>
      <p:ext uri="{BB962C8B-B14F-4D97-AF65-F5344CB8AC3E}">
        <p14:creationId xmlns:p14="http://schemas.microsoft.com/office/powerpoint/2010/main" val="1398075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76146-BD4C-CAEE-9D67-F4B8F4EE76E6}"/>
              </a:ext>
            </a:extLst>
          </p:cNvPr>
          <p:cNvSpPr>
            <a:spLocks noGrp="1"/>
          </p:cNvSpPr>
          <p:nvPr>
            <p:ph type="title"/>
          </p:nvPr>
        </p:nvSpPr>
        <p:spPr/>
        <p:txBody>
          <a:bodyPr/>
          <a:lstStyle/>
          <a:p>
            <a:r>
              <a:rPr lang="de-DE" dirty="0"/>
              <a:t>Hintergrundinfos</a:t>
            </a:r>
          </a:p>
        </p:txBody>
      </p:sp>
      <p:sp>
        <p:nvSpPr>
          <p:cNvPr id="3" name="Datumsplatzhalter 2">
            <a:extLst>
              <a:ext uri="{FF2B5EF4-FFF2-40B4-BE49-F238E27FC236}">
                <a16:creationId xmlns:a16="http://schemas.microsoft.com/office/drawing/2014/main" id="{35F136DF-E9F0-DE0B-EFBC-94A92A5EBD62}"/>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A6254458-379F-17D5-7B3E-E39360DDBF2E}"/>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a:extLst>
              <a:ext uri="{FF2B5EF4-FFF2-40B4-BE49-F238E27FC236}">
                <a16:creationId xmlns:a16="http://schemas.microsoft.com/office/drawing/2014/main" id="{2CCC251A-0595-AF90-0BE0-EDBF6702DD97}"/>
              </a:ext>
            </a:extLst>
          </p:cNvPr>
          <p:cNvSpPr>
            <a:spLocks noGrp="1"/>
          </p:cNvSpPr>
          <p:nvPr>
            <p:ph type="body" sz="quarter" idx="13"/>
          </p:nvPr>
        </p:nvSpPr>
        <p:spPr/>
        <p:txBody>
          <a:bodyPr/>
          <a:lstStyle/>
          <a:p>
            <a:r>
              <a:rPr lang="de-DE" dirty="0"/>
              <a:t>HINWEISE ZUR REFLEXION DES ERPROBUNGSAUFTRAGS</a:t>
            </a:r>
          </a:p>
        </p:txBody>
      </p:sp>
      <p:sp>
        <p:nvSpPr>
          <p:cNvPr id="6" name="Inhaltsplatzhalter 5">
            <a:extLst>
              <a:ext uri="{FF2B5EF4-FFF2-40B4-BE49-F238E27FC236}">
                <a16:creationId xmlns:a16="http://schemas.microsoft.com/office/drawing/2014/main" id="{310F3C34-BFFC-5CA4-B8B2-F25090727D0E}"/>
              </a:ext>
            </a:extLst>
          </p:cNvPr>
          <p:cNvSpPr>
            <a:spLocks noGrp="1"/>
          </p:cNvSpPr>
          <p:nvPr>
            <p:ph idx="1"/>
          </p:nvPr>
        </p:nvSpPr>
        <p:spPr/>
        <p:txBody>
          <a:bodyPr/>
          <a:lstStyle/>
          <a:p>
            <a:r>
              <a:rPr lang="de-DE" sz="1200" b="1" dirty="0"/>
              <a:t>Ziel: </a:t>
            </a:r>
            <a:r>
              <a:rPr lang="de-DE" sz="1200" dirty="0"/>
              <a:t>Reflexion der Erprobungsaufgabe</a:t>
            </a:r>
          </a:p>
          <a:p>
            <a:pPr algn="just"/>
            <a:r>
              <a:rPr lang="de-DE" sz="1200" b="1" dirty="0"/>
              <a:t>Hinweise zur Durchführung:</a:t>
            </a:r>
            <a:r>
              <a:rPr lang="de-DE" sz="1200" dirty="0"/>
              <a:t> Mit den Folien 10 und 11 wird auf den in Modul 1 gestellten Erprobungsauftrag zum Spiel „Zahlen unter der Lupe“ zurückgeblickt.  Die Teilnehmenden bringen ihre Beobachtungen, Notizen und Ergebnisse dazu mit. In Kleingruppen tauschen sich die Teilnehmenden über ihre Erfahrungen aus.</a:t>
            </a:r>
            <a:endParaRPr lang="de-DE" sz="1200" dirty="0">
              <a:highlight>
                <a:srgbClr val="FFFF00"/>
              </a:highlight>
            </a:endParaRPr>
          </a:p>
          <a:p>
            <a:pPr>
              <a:spcAft>
                <a:spcPts val="600"/>
              </a:spcAft>
            </a:pPr>
            <a:r>
              <a:rPr lang="de-DE" sz="1200" dirty="0"/>
              <a:t>Dabei ist es wichtig, die Kernbotschaften aus dem vorangegangenen Modul erneut zu fokussieren: </a:t>
            </a:r>
          </a:p>
          <a:p>
            <a:pPr marL="685800" lvl="1" indent="-228600">
              <a:spcBef>
                <a:spcPts val="0"/>
              </a:spcBef>
              <a:buFont typeface="Wingdings" panose="05000000000000000000" pitchFamily="2" charset="2"/>
              <a:buChar char="§"/>
            </a:pPr>
            <a:r>
              <a:rPr lang="de-DE" sz="1200" dirty="0"/>
              <a:t>Lernende erfassen Zahlen sowohl kardinal als auch ordinal.</a:t>
            </a:r>
          </a:p>
          <a:p>
            <a:pPr marL="685800" lvl="1" indent="-228600">
              <a:spcBef>
                <a:spcPts val="0"/>
              </a:spcBef>
              <a:buFont typeface="Wingdings" panose="05000000000000000000" pitchFamily="2" charset="2"/>
              <a:buChar char="§"/>
            </a:pPr>
            <a:r>
              <a:rPr lang="de-DE" sz="1200" dirty="0"/>
              <a:t>Lernende brauchen Gelegenheiten, Strukturen (z. B. 5er- und 10er-Struktur) in Zahldarstellungen und Materialien zu entdecken, zu beschreiben und zu nutzen.</a:t>
            </a:r>
          </a:p>
          <a:p>
            <a:pPr marL="685800" lvl="1" indent="-228600">
              <a:spcBef>
                <a:spcPts val="0"/>
              </a:spcBef>
              <a:buFont typeface="Wingdings" panose="05000000000000000000" pitchFamily="2" charset="2"/>
              <a:buChar char="§"/>
            </a:pPr>
            <a:r>
              <a:rPr lang="de-DE" sz="1200" dirty="0">
                <a:solidFill>
                  <a:schemeClr val="tx1"/>
                </a:solidFill>
                <a:latin typeface="Arial" panose="020B0604020202020204" pitchFamily="34" charset="0"/>
                <a:cs typeface="Arial" panose="020B0604020202020204" pitchFamily="34" charset="0"/>
              </a:rPr>
              <a:t>Lernende brauchen Gelegenheiten, Zahlen mit geeigneten Materialien selbst unterschiedlich darzustellen und über diese zu sprechen.</a:t>
            </a:r>
          </a:p>
          <a:p>
            <a:pPr marL="685800" lvl="1" indent="-228600">
              <a:spcBef>
                <a:spcPts val="0"/>
              </a:spcBef>
              <a:buFont typeface="Wingdings" panose="05000000000000000000" pitchFamily="2" charset="2"/>
              <a:buChar char="§"/>
            </a:pPr>
            <a:r>
              <a:rPr lang="de-DE" sz="1200" dirty="0"/>
              <a:t>Lernende brauchen Gelegenheiten, Beziehungen zwischen Zahlen zu entdecken, zu beschreiben und zu nutzen.</a:t>
            </a:r>
          </a:p>
          <a:p>
            <a:r>
              <a:rPr lang="de-DE" sz="1200" dirty="0"/>
              <a:t>Wenn der Erprobungsauftrag im vergangenen Modul modifiziert wurde, müssen auch die Folien 10 und 11 entsprechend angepasst werden.</a:t>
            </a:r>
          </a:p>
          <a:p>
            <a:endParaRPr lang="de-DE" sz="1200" dirty="0"/>
          </a:p>
        </p:txBody>
      </p:sp>
    </p:spTree>
    <p:extLst>
      <p:ext uri="{BB962C8B-B14F-4D97-AF65-F5344CB8AC3E}">
        <p14:creationId xmlns:p14="http://schemas.microsoft.com/office/powerpoint/2010/main" val="60859002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0</TotalTime>
  <Words>10052</Words>
  <Application>Microsoft Macintosh PowerPoint</Application>
  <PresentationFormat>Bildschirmpräsentation (4:3)</PresentationFormat>
  <Paragraphs>952</Paragraphs>
  <Slides>77</Slides>
  <Notes>65</Notes>
  <HiddenSlides>24</HiddenSlides>
  <MMClips>1</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77</vt:i4>
      </vt:variant>
    </vt:vector>
  </HeadingPairs>
  <TitlesOfParts>
    <vt:vector size="89" baseType="lpstr">
      <vt:lpstr>ＭＳ Ｐゴシック</vt:lpstr>
      <vt:lpstr>Arial</vt:lpstr>
      <vt:lpstr>Calibri</vt:lpstr>
      <vt:lpstr>Comic Sans MS</vt:lpstr>
      <vt:lpstr>Grundschrift</vt:lpstr>
      <vt:lpstr>Helvetica</vt:lpstr>
      <vt:lpstr>Open Sans</vt:lpstr>
      <vt:lpstr>OpenSans</vt:lpstr>
      <vt:lpstr>Roboto</vt:lpstr>
      <vt:lpstr>Times New Roman</vt:lpstr>
      <vt:lpstr>Wingdings</vt:lpstr>
      <vt:lpstr>Office</vt:lpstr>
      <vt:lpstr>Aufbau eines tragfähigen Operationsverständnisses</vt:lpstr>
      <vt:lpstr>PowerPoint-Präsentation</vt:lpstr>
      <vt:lpstr>PowerPoint-Präsentation</vt:lpstr>
      <vt:lpstr>Arithmetische Basiskompetenzen sichern – Rechenschwierigkeiten vermeiden  </vt:lpstr>
      <vt:lpstr>Hintergrundinfos</vt:lpstr>
      <vt:lpstr>Hintergrundinfos</vt:lpstr>
      <vt:lpstr>Gliederung</vt:lpstr>
      <vt:lpstr>Gliederung</vt:lpstr>
      <vt:lpstr>Hintergrundinfos</vt:lpstr>
      <vt:lpstr>Reflexion des Erprobungsauftrags</vt:lpstr>
      <vt:lpstr>Reflexion des Erprobungsauftrags</vt:lpstr>
      <vt:lpstr>Gliederung</vt:lpstr>
      <vt:lpstr>Hintergrundinfos</vt:lpstr>
      <vt:lpstr>Bedeutung und Kompetenzerwartungen</vt:lpstr>
      <vt:lpstr>Bedeutung und Kompetenzerwartungen</vt:lpstr>
      <vt:lpstr>Bedeutung und Kompetenzerwartungen</vt:lpstr>
      <vt:lpstr>Bedeutung und Kompetenzerwartungen</vt:lpstr>
      <vt:lpstr>Bedeutung und Kompetenzerwartungen</vt:lpstr>
      <vt:lpstr>Hintergrundinfos</vt:lpstr>
      <vt:lpstr>Bedeutung und Kompetenzerwartungen</vt:lpstr>
      <vt:lpstr>Gliederung</vt:lpstr>
      <vt:lpstr>Hintergrundinfos</vt:lpstr>
      <vt:lpstr>Grundvorstellungen besitzen</vt:lpstr>
      <vt:lpstr>Grundvorstellungen besitzen</vt:lpstr>
      <vt:lpstr>Grundvorstellungen besitzen</vt:lpstr>
      <vt:lpstr>Hintergrundinfos</vt:lpstr>
      <vt:lpstr>Grundvorstellungen besitzen</vt:lpstr>
      <vt:lpstr>Grundvorstellungen besitzen</vt:lpstr>
      <vt:lpstr>Grundvorstellungen besitzen</vt:lpstr>
      <vt:lpstr>Grundvorstellungen besitzen</vt:lpstr>
      <vt:lpstr>Hintergrundinfos</vt:lpstr>
      <vt:lpstr>Grundvorstellungen besitzen</vt:lpstr>
      <vt:lpstr>Grundvorstellungen besitzen</vt:lpstr>
      <vt:lpstr>Grundvorstellungen besitzen</vt:lpstr>
      <vt:lpstr>Grundvorstellungen besitzen</vt:lpstr>
      <vt:lpstr>Grundvorstellungen besitzen</vt:lpstr>
      <vt:lpstr>Grundvorstellungen besitzen</vt:lpstr>
      <vt:lpstr>Grundvorstellungen besitzen</vt:lpstr>
      <vt:lpstr>Gliederung</vt:lpstr>
      <vt:lpstr>Hintergrundinfos</vt:lpstr>
      <vt:lpstr>Darstellungen vernetzen</vt:lpstr>
      <vt:lpstr>Darstellungen vernetzen</vt:lpstr>
      <vt:lpstr>Darstellungen vernetzen</vt:lpstr>
      <vt:lpstr>Hintergrundinfos</vt:lpstr>
      <vt:lpstr>Hintergrundinfos</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Darstellungen vernetzen</vt:lpstr>
      <vt:lpstr>Gliederung</vt:lpstr>
      <vt:lpstr>Hintergrundinfos</vt:lpstr>
      <vt:lpstr>Aufgabenbeziehungen nutzen</vt:lpstr>
      <vt:lpstr>Hintergrundinfos</vt:lpstr>
      <vt:lpstr>Aufgabenbeziehungen nutzen </vt:lpstr>
      <vt:lpstr>Aufgabenbeziehungen nutzen </vt:lpstr>
      <vt:lpstr>Hintergrundinfos</vt:lpstr>
      <vt:lpstr>Aufgabenbeziehungen nutzen </vt:lpstr>
      <vt:lpstr>Aufgabenbeziehungen nutzen </vt:lpstr>
      <vt:lpstr>Aufgabenbeziehungen nutzen </vt:lpstr>
      <vt:lpstr>Aufgabenbeziehungen nutzen </vt:lpstr>
      <vt:lpstr>Aufgabenbeziehungen nutzen</vt:lpstr>
      <vt:lpstr>Gliederung</vt:lpstr>
      <vt:lpstr>Hintergrundinfos</vt:lpstr>
      <vt:lpstr>Hintergrundinfos</vt:lpstr>
      <vt:lpstr>Reflexion und Erprobungsauftrag</vt:lpstr>
      <vt:lpstr>Reflexion und Erprobungsauftrag</vt:lpstr>
      <vt:lpstr>Reflexion und Erprobungsauftrag</vt:lpstr>
      <vt:lpstr>Reflexion und Erprobungsauftrag</vt:lpstr>
      <vt:lpstr>PowerPoint-Präsentation</vt:lpstr>
      <vt:lpstr>PowerPoint-Präsentation</vt:lpstr>
      <vt:lpstr>PowerPoint-Präsentation</vt:lpstr>
      <vt:lpstr>Literatur</vt:lpstr>
      <vt:lpstr>Literatur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subject/>
  <dc:creator>Karoline Mosen</dc:creator>
  <cp:keywords/>
  <dc:description/>
  <cp:lastModifiedBy>Rene Schlüter</cp:lastModifiedBy>
  <cp:revision>676</cp:revision>
  <dcterms:created xsi:type="dcterms:W3CDTF">2021-10-04T08:50:15Z</dcterms:created>
  <dcterms:modified xsi:type="dcterms:W3CDTF">2024-06-19T11:27:58Z</dcterms:modified>
  <cp:category/>
</cp:coreProperties>
</file>