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92"/>
  </p:notesMasterIdLst>
  <p:handoutMasterIdLst>
    <p:handoutMasterId r:id="rId93"/>
  </p:handoutMasterIdLst>
  <p:sldIdLst>
    <p:sldId id="307" r:id="rId2"/>
    <p:sldId id="3222" r:id="rId3"/>
    <p:sldId id="3223" r:id="rId4"/>
    <p:sldId id="458" r:id="rId5"/>
    <p:sldId id="658" r:id="rId6"/>
    <p:sldId id="659" r:id="rId7"/>
    <p:sldId id="646" r:id="rId8"/>
    <p:sldId id="1510" r:id="rId9"/>
    <p:sldId id="1514" r:id="rId10"/>
    <p:sldId id="754" r:id="rId11"/>
    <p:sldId id="699" r:id="rId12"/>
    <p:sldId id="815" r:id="rId13"/>
    <p:sldId id="803" r:id="rId14"/>
    <p:sldId id="834" r:id="rId15"/>
    <p:sldId id="835" r:id="rId16"/>
    <p:sldId id="840" r:id="rId17"/>
    <p:sldId id="841" r:id="rId18"/>
    <p:sldId id="838" r:id="rId19"/>
    <p:sldId id="3128" r:id="rId20"/>
    <p:sldId id="3209" r:id="rId21"/>
    <p:sldId id="3210" r:id="rId22"/>
    <p:sldId id="1503" r:id="rId23"/>
    <p:sldId id="723" r:id="rId24"/>
    <p:sldId id="3219" r:id="rId25"/>
    <p:sldId id="1504" r:id="rId26"/>
    <p:sldId id="818" r:id="rId27"/>
    <p:sldId id="817" r:id="rId28"/>
    <p:sldId id="3217" r:id="rId29"/>
    <p:sldId id="804" r:id="rId30"/>
    <p:sldId id="1482" r:id="rId31"/>
    <p:sldId id="819" r:id="rId32"/>
    <p:sldId id="1484" r:id="rId33"/>
    <p:sldId id="1483" r:id="rId34"/>
    <p:sldId id="3221" r:id="rId35"/>
    <p:sldId id="1505" r:id="rId36"/>
    <p:sldId id="1515" r:id="rId37"/>
    <p:sldId id="3214" r:id="rId38"/>
    <p:sldId id="1516" r:id="rId39"/>
    <p:sldId id="1512" r:id="rId40"/>
    <p:sldId id="1296" r:id="rId41"/>
    <p:sldId id="1486" r:id="rId42"/>
    <p:sldId id="1487" r:id="rId43"/>
    <p:sldId id="1488" r:id="rId44"/>
    <p:sldId id="1494" r:id="rId45"/>
    <p:sldId id="3204" r:id="rId46"/>
    <p:sldId id="3205" r:id="rId47"/>
    <p:sldId id="1500" r:id="rId48"/>
    <p:sldId id="1501" r:id="rId49"/>
    <p:sldId id="1497" r:id="rId50"/>
    <p:sldId id="748" r:id="rId51"/>
    <p:sldId id="1050" r:id="rId52"/>
    <p:sldId id="3211" r:id="rId53"/>
    <p:sldId id="749" r:id="rId54"/>
    <p:sldId id="3213" r:id="rId55"/>
    <p:sldId id="1492" r:id="rId56"/>
    <p:sldId id="3202" r:id="rId57"/>
    <p:sldId id="1493" r:id="rId58"/>
    <p:sldId id="3203" r:id="rId59"/>
    <p:sldId id="3212" r:id="rId60"/>
    <p:sldId id="774" r:id="rId61"/>
    <p:sldId id="831" r:id="rId62"/>
    <p:sldId id="747" r:id="rId63"/>
    <p:sldId id="730" r:id="rId64"/>
    <p:sldId id="741" r:id="rId65"/>
    <p:sldId id="769" r:id="rId66"/>
    <p:sldId id="1509" r:id="rId67"/>
    <p:sldId id="805" r:id="rId68"/>
    <p:sldId id="3220" r:id="rId69"/>
    <p:sldId id="332" r:id="rId70"/>
    <p:sldId id="728" r:id="rId71"/>
    <p:sldId id="691" r:id="rId72"/>
    <p:sldId id="1507" r:id="rId73"/>
    <p:sldId id="729" r:id="rId74"/>
    <p:sldId id="809" r:id="rId75"/>
    <p:sldId id="1508" r:id="rId76"/>
    <p:sldId id="676" r:id="rId77"/>
    <p:sldId id="810" r:id="rId78"/>
    <p:sldId id="798" r:id="rId79"/>
    <p:sldId id="3216" r:id="rId80"/>
    <p:sldId id="1513" r:id="rId81"/>
    <p:sldId id="1181" r:id="rId82"/>
    <p:sldId id="1070" r:id="rId83"/>
    <p:sldId id="3129" r:id="rId84"/>
    <p:sldId id="743" r:id="rId85"/>
    <p:sldId id="320" r:id="rId86"/>
    <p:sldId id="316" r:id="rId87"/>
    <p:sldId id="324" r:id="rId88"/>
    <p:sldId id="325" r:id="rId89"/>
    <p:sldId id="609" r:id="rId90"/>
    <p:sldId id="610"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ina" initials="J" lastIdx="128" clrIdx="0"/>
  <p:cmAuthor id="1" name="Celine Linker" initials="MOU" lastIdx="53" clrIdx="1"/>
  <p:cmAuthor id="2" name="Microsoft Office User" initials="Office" lastIdx="18" clrIdx="2"/>
  <p:cmAuthor id="3" name="Nina Glasmeyer" initials="NG" lastIdx="72" clrIdx="3"/>
  <p:cmAuthor id="4" name="Elena Zannetin" initials="MOU" lastIdx="27" clrIdx="4"/>
  <p:cmAuthor id="5" name="Rene Schlüter" initials="RS" lastIdx="44" clrIdx="5">
    <p:extLst>
      <p:ext uri="{19B8F6BF-5375-455C-9EA6-DF929625EA0E}">
        <p15:presenceInfo xmlns:p15="http://schemas.microsoft.com/office/powerpoint/2012/main" userId="162d892549bb2eab" providerId="Windows Live"/>
      </p:ext>
    </p:extLst>
  </p:cmAuthor>
  <p:cmAuthor id="6" name="René" initials="R" lastIdx="1" clrIdx="6">
    <p:extLst>
      <p:ext uri="{19B8F6BF-5375-455C-9EA6-DF929625EA0E}">
        <p15:presenceInfo xmlns:p15="http://schemas.microsoft.com/office/powerpoint/2012/main" userId="René"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C88"/>
    <a:srgbClr val="327D87"/>
    <a:srgbClr val="DD4951"/>
    <a:srgbClr val="AC8C78"/>
    <a:srgbClr val="D9D9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7" autoAdjust="0"/>
    <p:restoredTop sz="72619" autoAdjust="0"/>
  </p:normalViewPr>
  <p:slideViewPr>
    <p:cSldViewPr snapToGrid="0" snapToObjects="1">
      <p:cViewPr varScale="1">
        <p:scale>
          <a:sx n="77" d="100"/>
          <a:sy n="77" d="100"/>
        </p:scale>
        <p:origin x="2600" y="176"/>
      </p:cViewPr>
      <p:guideLst>
        <p:guide orient="horz" pos="2160"/>
        <p:guide pos="2880"/>
      </p:guideLst>
    </p:cSldViewPr>
  </p:slideViewPr>
  <p:outlineViewPr>
    <p:cViewPr>
      <p:scale>
        <a:sx n="33" d="100"/>
        <a:sy n="33" d="100"/>
      </p:scale>
      <p:origin x="0" y="-18336"/>
    </p:cViewPr>
  </p:outlineViewPr>
  <p:notesTextViewPr>
    <p:cViewPr>
      <p:scale>
        <a:sx n="120" d="100"/>
        <a:sy n="120" d="100"/>
      </p:scale>
      <p:origin x="0" y="0"/>
    </p:cViewPr>
  </p:notesTextViewPr>
  <p:sorterViewPr>
    <p:cViewPr>
      <p:scale>
        <a:sx n="80" d="100"/>
        <a:sy n="80" d="100"/>
      </p:scale>
      <p:origin x="0" y="0"/>
    </p:cViewPr>
  </p:sorterViewPr>
  <p:notesViewPr>
    <p:cSldViewPr snapToGrid="0" snapToObjects="1">
      <p:cViewPr varScale="1">
        <p:scale>
          <a:sx n="122" d="100"/>
          <a:sy n="122" d="100"/>
        </p:scale>
        <p:origin x="5072"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18.04.24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0:47.005"/>
    </inkml:context>
    <inkml:brush xml:id="br0">
      <inkml:brushProperty name="width" value="0.07938" units="cm"/>
      <inkml:brushProperty name="height" value="0.07938" units="cm"/>
      <inkml:brushProperty name="color" value="#1F4E79"/>
    </inkml:brush>
  </inkml:definitions>
  <inkml:trace contextRef="#ctx0" brushRef="#br0">880 279 12287,'-5'-2'0,"-1"-2"0,2 2 0,-3-3 0,1 2 0,1 0 0,0 1 0,-1 0 0,0-1 0,-1 0 0,0 0 0,-1 0 0,0-1 0,0 1 0,1 1 0,1-1 0,0 1 0,0 1 0,0 0 0,-1 0 0,-1 0 0,-2 1 0,1 0 0,0 0 0,2 0 0,0 1 0,0 0 0,-2 0 0,3 0 0,-1 0 0,1-1 0,-1 2 0,0 0 0,1-1 0,1 1 0,-2 0 0,-1 2 0,1-1 0,-1 0 0,0 1 0,3-1 0,-2 0 0,0 1 0,1-2 0,-1 2 0,0-1 0,2 0 0,-1-1 0,0 1 0,0-1 0,0 1 0,0 1 0,1-1 0,-1 0 0,0 1 0,-1 1 0,0-1 0,0 0 0,0 1 0,0 0 0,1 0 0,2 0 0,0-1 0,-1 2 0,1-1 0,-2 1 0,1-1 0,0 2 0,0 0 0,2-1 0,-2 0 0,1 0 0,1 0 0,-1-1 0,1 1 0,-3 1 0,3-1 0,-1 0 0,-1 0 0,2 1 0,1-2 0,0 1 0,1 0 0,0 1 0,-1 0 0,1 0 0,-1 1 0,0 0 0,1-1 0,0 3 0,0-3 0,0 2 0,0-2 0,1 0 0,0 0 0,0-2 0,0-1 0,0 1 0,0 2 0,1 0 0,1 0 0,0 2 0,0-1 0,0-1 0,0-1 0,-1 0 0,1 0 0,1 1 0,-1 0 0,0-1 0,2 0 0,0 0 0,1 1 0,1 0 0,0 0 0,0 0 0,-1 0 0,0-1 0,-1-1 0,-1 0 0,2-1 0,2 1 0,-2 0 0,1-1 0,-1-1 0,1 0 0,0 0 0,1 0 0,-2-1 0,1 1 0,0-1 0,0-1 0,0 2 0,2-2 0,1 1 0,1-1 0,-1 0 0,-1 0 0,-1 0 0,0 0 0,0 0 0,1-1 0,0 0 0,0 0 0,-1 0 0,2 0 0,1 0 0,-1 0 0,0-1 0,1 0 0,-1-2 0,0 1 0,-1-1 0,0 1 0,-2-1 0,0 2 0,2-2 0,-2 2 0,1-2 0,-1 0 0,2 1 0,0-1 0,2-1 0,-3 1 0,1-1 0,0 1 0,-2-1 0,1-1 0,-1-1 0,2 0 0,0 0 0,-3 1 0,1 1 0,0-1 0,0-1 0,0 1 0,0-1 0,1 2 0,1-2 0,0 2 0,-1-2 0,-1 2 0,0 0 0,0-1 0,0-1 0,0 2 0,-3-2 0,2 0 0,-1-1 0,-1 0 0,0 1 0,0-1 0,1 0 0,0-4 0,1 0 0,-2 1 0,1 0 0,-2 0 0,-1 2 0,0 2 0,0 0 0,0 1 0,2-2 0,-3 0 0,1 0 0,0-1 0,0 1 0,0 1 0,0-1 0,0-1 0,0 0 0,-1 1 0,1-1 0,0 0 0,-1 1 0,-1 0 0,0 0 0,0 1 0,-1 0 0,0 1 0,-1-2 0,0 0 0,0 0 0,0 1 0,-1 0 0,-2 1 0,2-1 0,-2 0 0,-1 1 0,1 0 0,-2 2 0,0-1 0,2 2 0,-1 0 0,0 0 0,2 1 0,1 1 0,0-2 0,-1 2 0,1 2 0,2 2 0</inkml:trace>
  <inkml:trace contextRef="#ctx0" brushRef="#br0" timeOffset="1">1001 314 12287,'4'0'0,"1"-1"0,-2-2 0,-1 2 0,0-3 0,-1-1 0,1 0 0,1-1 0,2-1 0,0-1 0,2-1 0,2 1 0,-2-1 0,2 0 0,-2 0 0,0 0 0,0-1 0,0 1 0,1 0 0,0 2 0,0-3 0,-1 0 0,0 1 0,0 2 0,0-1 0,1 0 0,-1 0 0,0 0 0,0 0 0,-1-1 0,-2 1 0,1 0 0,1-1 0,-1-1 0,-1 2 0,0 0 0,1 0 0,0 0 0,-1 1 0,1 1 0,-2 1 0,2 0 0,-2 1 0,1-1 0,-2 3 0,-6 7 0,3-2 0,-1 5 0,0-1 0,1 2 0,-1-2 0,1 2 0,0-1 0,0 0 0,1 1 0,0-1 0,0 1 0,0-1 0,0 0 0,1 0 0,1 0 0,1 0 0,0 1 0,0-2 0,0 0 0,0 2 0,0 0 0,-1 0 0,-1-1 0,0-1 0,-1 1 0,0 2 0,0-1 0,-1 2 0,0-1 0,0 0 0,-1 0 0,1-2 0,0 2 0,1 0 0,0-2 0,0 1 0,0-1 0,0-1 0,0 1 0,0-1 0,0 0 0,0 0 0,1 0 0,0 2 0,1 0 0,1 1 0,-1-1 0,0-1 0,1-1 0,1 2 0,0-1 0,0 0 0,3-1 0,-3-1 0,0 0 0,-1-1 0,-1 3 0,-1-1 0,1-1 0,-3-1 0,0 2 0,-1-1 0,0 1 0,-1 0 0,1 0 0,-2 0 0,3 0 0,-2 0 0,0 0 0,0 0 0,1 0 0,-1 1 0,1 0 0,0-2 0,0 1 0,0-1 0,1 1 0,1 0 0,0 0 0,0-1 0,0 1 0,-1 0 0,-1 1 0,0 1 0,1-3 0,1 3 0,-2-3 0,-1 2 0,2 0 0,-2-3 0,0-2 0,0-3 0,-2-3 0,1-2 0,0-2 0,-1 0 0,0 0 0,0 0 0,1 1 0,0 0 0,-1-1 0,-1 1 0,2-2 0,-2-1 0,0 1 0,-1 0 0,0 1 0,0-2 0,0 1 0,0 0 0,0 1 0,1 1 0,2 0 0,-1 1 0,0-2 0,-1 1 0,1-2 0,-2-1 0,0 0 0,1 1 0,0 0 0,1 2 0,-2 0 0,1-1 0,-3 2 0,2 0 0,0 0 0,0 1 0,0 0 0,1 1 0,1 0 0,0 1 0,0-1 0,3 3 0,-1 1 0,1 1 0,-2 3 0</inkml:trace>
  <inkml:trace contextRef="#ctx0" brushRef="#br0" timeOffset="2">347 541 12287,'0'-6'0,"-1"0"0,-1 2 0,-2-2 0,0 1 0,-3 1 0,-1-1 0,2 1 0,-2-2 0,0 2 0,1-1 0,-3 1 0,1 0 0,-2-1 0,0 1 0,-2-1 0,2 0 0,-1 1 0,1-1 0,1 2 0,0-1 0,0 1 0,2-1 0,0 1 0,0-1 0,0 1 0,-2-1 0,3 1 0,-2 0 0,1 0 0,0 0 0,0 1 0,-1-1 0,1-1 0,0 1 0,2 0 0,-1-1 0,1 1 0,-2-1 0,2 2 0,0 0 0,2 2 0,0 0 0,1 1 0,0 1 0,2 0 0,0 3 0,0-2 0,1 3 0,0 0 0,0 0 0,0 2 0,0-1 0,0 0 0,0 0 0,0 0 0,0-2 0,0 2 0,0 0 0,0-1 0,0 1 0,-1 0 0,0-1 0,-1 1 0,0 0 0,1 1 0,0 0 0,0-1 0,0 1 0,1 1 0,0-1 0,1 1 0,2-2 0,0 2 0,1-1 0,0 1 0,0-1 0,0-1 0,-1-1 0,1-1 0,0 2 0,-2-1 0,4 0 0,-3-1 0,1 2 0,-2 0 0,0-3 0,-1 2 0,0-2 0,1 3 0,0 0 0,2 0 0,0 1 0,0-1 0,0 3 0,-2-1 0,0 1 0,-1-3 0,-1-1 0,0 0 0,0 1 0,0 0 0,0 2 0,2-2 0,0 1 0,3-2 0,2-1 0,1 0 0,2-1 0,-2 3 0,-1-2 0,-3 3 0,0-3 0,-4 1 0,2 0 0,-2 0 0,0 2 0,0 0 0,-2 0 0,1-1 0,-2 2 0,0-2 0,2 2 0,-1-2 0,1 0 0,1-2 0,0 2 0,0-2 0,1 0 0,2-2 0,1 0 0,2-3 0,1 0 0,0-1 0,-1-1 0,-1-1 0,0 0 0,2-2 0,0-2 0,0-1 0,-2 1 0,1-3 0,-1 1 0,-1 0 0,0 1 0,1-1 0,-1 0 0,0 0 0,0 0 0,2-3 0,-1 1 0,0-1 0,0 2 0,0 0 0,0 1 0,0 1 0,0 0 0,-1 1 0,0 0 0,1-2 0,2 1 0,-1 0 0,-2 1 0,1 0 0,0-2 0,-2 2 0,2-1 0,-3 1 0,1 0 0,3 1 0,-3 0 0,1 0 0,1-1 0,0 0 0,-1 0 0,0 2 0,-3 1 0,1 1 0,0 1 0,0 0 0,-1 1 0,1 1 0,-2 3 0,0-3 0,-2 5 0,1-3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0:47.011"/>
    </inkml:context>
    <inkml:brush xml:id="br0">
      <inkml:brushProperty name="width" value="0.07938" units="cm"/>
      <inkml:brushProperty name="height" value="0.07938" units="cm"/>
      <inkml:brushProperty name="color" value="#1F4E79"/>
    </inkml:brush>
  </inkml:definitions>
  <inkml:trace contextRef="#ctx0" brushRef="#br0">949 349 12287,'-4'-2'0,"-2"-2"0,2 2 0,-4-3 0,3 2 0,-1 0 0,1 1 0,0 0 0,-1-1 0,-1 0 0,-1 0 0,0 0 0,1-1 0,-1 1 0,0 1 0,3-1 0,-2 1 0,1 1 0,0 0 0,-1 0 0,0 0 0,-3 1 0,0 0 0,2 0 0,1 0 0,0 1 0,-1 0 0,0 0 0,2 0 0,-1 0 0,1-1 0,-1 2 0,0 0 0,1-1 0,0 1 0,-1 0 0,0 2 0,0-1 0,-2 0 0,2 1 0,1-1 0,-1 0 0,0 1 0,1-2 0,-1 2 0,1-1 0,0 0 0,0 0 0,0 0 0,1-2 0,-1 2 0,0 1 0,0-1 0,0 0 0,1 1 0,-2 1 0,-1-1 0,1 1 0,0-1 0,0 1 0,2 0 0,1 0 0,-1-1 0,0 2 0,2-1 0,-4 1 0,2-1 0,0 2 0,0 0 0,2-1 0,-1 0 0,0 1 0,0-2 0,0 0 0,1 1 0,-2 1 0,1 0 0,0-2 0,-1 1 0,2 1 0,1-2 0,1 1 0,-1 0 0,1 1 0,0 0 0,-1 0 0,1 1 0,-2 0 0,2 0 0,0 1 0,0-1 0,0 0 0,0 0 0,1-1 0,0 0 0,0-3 0,0 1 0,0-1 0,0 4 0,2-1 0,-1 0 0,1 1 0,1 0 0,-2-1 0,2 0 0,-3-1 0,2 0 0,1 1 0,-1-1 0,0 0 0,2 0 0,0 0 0,1 1 0,1 0 0,1 0 0,-2 0 0,0 0 0,0 0 0,-1-2 0,0 0 0,0-2 0,3 3 0,-1-2 0,0 1 0,-2-2 0,2 0 0,0 0 0,1-1 0,-1 1 0,0-1 0,0 1 0,-1-2 0,1 1 0,2-1 0,1 2 0,1-3 0,-1 2 0,0-1 0,-2 0 0,0-1 0,0 1 0,0-1 0,1 0 0,0 0 0,0 0 0,1 0 0,0 0 0,0 0 0,1-1 0,0 0 0,-2-1 0,1 0 0,-1-1 0,0 0 0,-1 0 0,-1 2 0,1-1 0,-1 0 0,1 0 0,0-1 0,0 0 0,2 0 0,0-1 0,-1 1 0,0-1 0,-1 1 0,0-1 0,0-1 0,-1 0 0,2-2 0,0 2 0,-3-1 0,1 2 0,0-1 0,0 0 0,0-1 0,-1 1 0,3 0 0,-1 0 0,2 0 0,-2 0 0,-1 0 0,-1 1 0,2-1 0,-2 0 0,1 1 0,-3-2 0,2 0 0,0-1 0,-3 0 0,2 1 0,-2-1 0,3-1 0,-1-3 0,1 1 0,-2 0 0,1-1 0,-3 2 0,1 1 0,-1 1 0,0 2 0,-1-1 0,3-1 0,-2 0 0,0 0 0,0 0 0,0 0 0,0 0 0,0 0 0,-1-1 0,1 0 0,0 1 0,0-1 0,-1 0 0,0 1 0,0 1 0,-1-2 0,0 2 0,-1 1 0,-1-1 0,0-1 0,0 0 0,1 0 0,-1 1 0,-2 0 0,0 1 0,0-1 0,0 0 0,-2 1 0,0 1 0,0 0 0,-2 0 0,3 2 0,-1 0 0,1 1 0,1-1 0,0 2 0,1-1 0,0 0 0,-1 3 0,4 2 0</inkml:trace>
  <inkml:trace contextRef="#ctx0" brushRef="#br0" timeOffset="1">1071 384 12287,'4'0'0,"1"-1"0,-3-1 0,1 0 0,-2-2 0,1 0 0,0-2 0,0 0 0,4-1 0,-1-1 0,2-1 0,1 1 0,0 0 0,0-2 0,-1 1 0,0 0 0,1-1 0,-1 1 0,0 1 0,2 0 0,-1-2 0,-1 0 0,0 2 0,0 0 0,0 0 0,0 0 0,1 0 0,-1 0 0,0 0 0,-2-1 0,0 1 0,0 0 0,1-1 0,-1 0 0,-1 0 0,0 1 0,1 0 0,-1 0 0,1 1 0,0 1 0,-2 1 0,2 0 0,-2 1 0,1-1 0,-3 3 0,-4 7 0,2-2 0,-2 5 0,2-1 0,0 2 0,-1-2 0,1 2 0,0-1 0,0 0 0,1 1 0,0-1 0,0 1 0,0-1 0,0 0 0,0 0 0,3 0 0,0 0 0,0 1 0,-1-2 0,1 0 0,0 2 0,1 0 0,-2 0 0,-1-1 0,0-1 0,-1 1 0,0 2 0,0 0 0,-1 0 0,0 0 0,0 0 0,-1 0 0,1-1 0,0 1 0,0 0 0,1-3 0,0 2 0,0-1 0,0 0 0,0-1 0,0 0 0,0 1 0,1-2 0,0 1 0,0 2 0,1 0 0,1 2 0,-1-3 0,0 1 0,1-2 0,1 1 0,0 0 0,0 0 0,2-1 0,-1 0 0,-1-2 0,-1 1 0,-1 1 0,-1 0 0,0-1 0,-1-1 0,-1 2 0,-1 0 0,0 0 0,-1-1 0,1 1 0,-2 1 0,2-1 0,0 0 0,-1 0 0,0-1 0,1 1 0,-1 1 0,1 0 0,0-2 0,-1 1 0,2 0 0,0-1 0,1 2 0,0-1 0,0-1 0,0 1 0,-1-1 0,-1 2 0,0 1 0,1-2 0,0 1 0,0-1 0,-2 1 0,2-1 0,-2-1 0,0-3 0,0-3 0,-2-3 0,1-3 0,-1-1 0,0 0 0,1 0 0,-1 0 0,1 1 0,0 0 0,-2 0 0,1-1 0,1-1 0,-2 0 0,0 0 0,-1 0 0,0 0 0,0 0 0,0 0 0,0-1 0,0 2 0,1 1 0,1 0 0,0 1 0,1-2 0,-2 2 0,1-4 0,-2 0 0,0 1 0,0-1 0,2 2 0,-1 0 0,0 2 0,-1-2 0,-1 1 0,1 1 0,0 0 0,0 1 0,0 1 0,1-1 0,0 1 0,2 1 0,-1-1 0,3 3 0,-1 1 0,1 1 0,-2 3 0</inkml:trace>
  <inkml:trace contextRef="#ctx0" brushRef="#br0" timeOffset="2">417 612 12287,'-1'-6'0,"0"-1"0,-1 3 0,-1-2 0,-2 2 0,-2-1 0,0 0 0,0 1 0,-1-1 0,0 1 0,1-2 0,-2 2 0,-1 0 0,0 0 0,-2-1 0,-1 0 0,2 1 0,-1-1 0,1 1 0,1 0 0,1 0 0,-1 1 0,1-1 0,1 1 0,0-1 0,0 1 0,-1-1 0,1 1 0,-1 0 0,1 0 0,0 1 0,0-1 0,-1 0 0,1-1 0,1 1 0,0 0 0,0 0 0,1 0 0,-2-1 0,2 1 0,0 1 0,2 2 0,0 0 0,1 1 0,0 1 0,2 0 0,0 3 0,0-2 0,1 3 0,0 0 0,0 1 0,0 0 0,0 0 0,0 0 0,0 0 0,0 0 0,0-1 0,0 0 0,0 1 0,0-1 0,0 1 0,-1 0 0,0 0 0,-1 0 0,0 0 0,1 0 0,0 1 0,0-1 0,0 2 0,1-1 0,0 0 0,1 1 0,2-1 0,0 0 0,1 1 0,0-1 0,0 0 0,0 0 0,-1-3 0,1 1 0,0 0 0,-2 0 0,4 0 0,-3-1 0,1 2 0,-2 1 0,0-4 0,-1 1 0,0 0 0,1 1 0,0 1 0,2 0 0,0 1 0,0 0 0,0 1 0,-2 1 0,0 0 0,-1-3 0,-1-1 0,0 0 0,0 0 0,0 2 0,0 0 0,2-1 0,0 2 0,4-4 0,0 0 0,2 0 0,2 0 0,-2 1 0,-1 0 0,-3 1 0,0-2 0,-4 1 0,2 0 0,-2 1 0,0 0 0,0 1 0,-2 0 0,1 0 0,-2 0 0,0 0 0,2 0 0,-1-1 0,1 0 0,1-1 0,0 0 0,0 0 0,1-1 0,2-2 0,1-1 0,2-1 0,1-2 0,0 1 0,-1-2 0,-1-1 0,1-1 0,1 0 0,-1-3 0,1-1 0,-1 0 0,-1-1 0,0 0 0,-1 0 0,0 1 0,1-1 0,-1 0 0,0 0 0,1-1 0,0-1 0,0-1 0,0 1 0,0 1 0,0 0 0,0 1 0,0 1 0,0-1 0,-1 2 0,1 0 0,-1-1 0,3 0 0,-1 0 0,-2 0 0,1 1 0,0-1 0,-1 0 0,0 0 0,-1 1 0,0 0 0,2 1 0,-2 1 0,1-2 0,1 0 0,0 0 0,-1 0 0,0 2 0,-2 1 0,-1 1 0,1 2 0,0-2 0,0 2 0,-1 2 0,-1 1 0,0-1 0,-1 3 0,-1-1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23.631"/>
    </inkml:context>
    <inkml:brush xml:id="br0">
      <inkml:brushProperty name="width" value="0.07938" units="cm"/>
      <inkml:brushProperty name="height" value="0.07938" units="cm"/>
      <inkml:brushProperty name="color" value="#1F4E79"/>
    </inkml:brush>
  </inkml:definitions>
  <inkml:trace contextRef="#ctx0" brushRef="#br0">623 246 12287,'-2'-2'0,"-2"0"0,2 1 0,-3-2 0,1 1 0,1 0 0,-1 1 0,1 0 0,-1-2 0,0 2 0,-1-1 0,0 0 0,1-1 0,-2 1 0,2 1 0,0-1 0,0 1 0,0 0 0,1 1 0,-2-1 0,0 1 0,-1 0 0,0 0 0,1 0 0,0 0 0,1 0 0,-1 1 0,0-1 0,1 1 0,0 0 0,0-1 0,-1 1 0,1 0 0,1 0 0,0 0 0,-2 0 0,0 2 0,1-1 0,-1 0 0,0 0 0,1 0 0,0 0 0,0 1 0,0-2 0,0 1 0,-1 0 0,2 0 0,-1 0 0,0 0 0,1-1 0,-1 1 0,0 0 0,1-1 0,-1 2 0,1 0 0,-2-1 0,1 1 0,-1 0 0,1 0 0,-1 0 0,2 0 0,0 0 0,0 0 0,0 0 0,1 0 0,-2 1 0,1 0 0,0 0 0,-1 0 0,2 0 0,0 0 0,-1 0 0,1-1 0,0 1 0,-1 0 0,0 0 0,1 0 0,-1-1 0,0 1 0,1 1 0,1-2 0,0 1 0,0 0 0,0 0 0,1 0 0,-1 0 0,0 1 0,-1 0 0,1 0 0,1 0 0,-1 0 0,1 0 0,-1 0 0,1 0 0,0-1 0,0-1 0,0 0 0,0 0 0,0 1 0,1 1 0,0-1 0,0 1 0,1 0 0,-1 0 0,0-1 0,0 0 0,0 0 0,1 0 0,-1 0 0,0 0 0,2 0 0,-1-1 0,2 2 0,-1-1 0,1 1 0,-1-1 0,1 0 0,-1 1 0,0-2 0,-1 0 0,1-1 0,1 2 0,0-2 0,-1 1 0,0-1 0,1 0 0,0 0 0,0 0 0,0-1 0,0 1 0,-1-1 0,1 0 0,-1 0 0,2 0 0,1 1 0,0-2 0,0 1 0,-1 0 0,0-1 0,-1 0 0,1 1 0,-1-1 0,1 0 0,1 0 0,-2 0 0,2 0 0,0 0 0,0 0 0,-1-1 0,1 1 0,-1-2 0,1 1 0,-1-1 0,0 1 0,-1-1 0,0 1 0,1 0 0,-2 0 0,2-1 0,-1 0 0,1 1 0,0-1 0,1-1 0,-1 1 0,0 0 0,0 0 0,-1-1 0,0 0 0,0 0 0,1-2 0,0 2 0,-2 0 0,1 0 0,0 0 0,-1 0 0,1-1 0,0 0 0,0 2 0,1-2 0,0 1 0,0 0 0,-1 0 0,-1 1 0,1-2 0,0 1 0,-1 0 0,0 0 0,-1-1 0,1 0 0,-1-1 0,1 1 0,-2 0 0,2-1 0,-1-2 0,2 1 0,-2-1 0,0 1 0,-1 0 0,0 0 0,-1 3 0,1-1 0,-1 1 0,2-2 0,-2 1 0,1 0 0,0 0 0,-1-1 0,1 1 0,0 0 0,-1-1 0,0 0 0,1 0 0,0 0 0,-1 0 0,0 1 0,0 0 0,-1-1 0,0 1 0,0 1 0,-1-1 0,0 0 0,1-1 0,-1 0 0,0 2 0,-1-1 0,0 1 0,0-1 0,-1 0 0,0 1 0,0 1 0,-1-1 0,0 1 0,1 1 0,0-1 0,-1 1 0,3 0 0,-1 1 0,0 0 0,1-1 0,-2 2 0,3 1 0</inkml:trace>
  <inkml:trace contextRef="#ctx0" brushRef="#br0" timeOffset="1">701 268 12287,'2'0'0,"1"-1"0,-2 0 0,1 0 0,-1-2 0,0 1 0,0-2 0,1 0 0,1 0 0,0-1 0,2-1 0,0 1 0,0 0 0,0-1 0,-1 0 0,1 0 0,0 0 0,-1 1 0,1-1 0,0 1 0,0-1 0,0 0 0,-1 1 0,1-1 0,-1 2 0,1-1 0,-1 0 0,1-1 0,0 1 0,-2 0 0,0 0 0,0-1 0,1 1 0,-1-1 0,-1 1 0,1-1 0,0 2 0,0-2 0,0 2 0,0 1 0,-1-1 0,1 1 0,-1 0 0,0 0 0,-1 2 0,-3 4 0,2-1 0,-2 3 0,1 0 0,0 0 0,0 0 0,1 0 0,-1 0 0,0 0 0,1 1 0,0-1 0,0 1 0,0-1 0,0 0 0,0 0 0,2 0 0,0 0 0,0 1 0,-1-2 0,1 0 0,0 2 0,0 0 0,0 0 0,-2-2 0,1 1 0,-1 0 0,0 1 0,0 1 0,-1-1 0,1 1 0,-1-1 0,-1 0 0,2 0 0,-1 0 0,1 0 0,0-1 0,0 0 0,0 0 0,0 0 0,0 0 0,0-1 0,0 1 0,0-1 0,1 1 0,-1 0 0,2 1 0,0 1 0,-1-2 0,0 0 0,1 0 0,1 0 0,-1 0 0,1 0 0,1 0 0,-1-1 0,-1-1 0,0 1 0,-1 0 0,0 0 0,0-1 0,-1 1 0,-1 0 0,0 0 0,-1 0 0,1 1 0,-1-1 0,0 1 0,1-1 0,-1 1 0,1-1 0,-1 0 0,0 1 0,0 0 0,1 0 0,0-2 0,-1 2 0,1-1 0,1 0 0,0 1 0,0-1 0,0 0 0,0 0 0,-1 1 0,0 0 0,0 0 0,0-1 0,0 2 0,0-2 0,0 1 0,0-1 0,-1 0 0,1-2 0,-1-2 0,-1-2 0,0-2 0,0 0 0,0 0 0,0-1 0,0 1 0,0 0 0,1 0 0,-2 0 0,1 0 0,0-1 0,-1 0 0,1 0 0,-1 0 0,-1 0 0,0 0 0,1 0 0,0-1 0,0 2 0,0 0 0,0 0 0,1 1 0,1-2 0,-2 2 0,0-2 0,0-1 0,0 1 0,0-1 0,0 2 0,1 0 0,-1 0 0,-1 1 0,0-1 0,1 1 0,-1 0 0,1 1 0,-1-1 0,2 1 0,-1 0 0,1 1 0,1-1 0,0 2 0,0 0 0,1 2 0,-2 1 0</inkml:trace>
  <inkml:trace contextRef="#ctx0" brushRef="#br0" timeOffset="2">289 411 12287,'-1'-4'0,"1"0"0,-2 1 0,0-1 0,-1 2 0,-1-1 0,-1 0 0,1 0 0,-1 0 0,0 0 0,1 0 0,-2 0 0,0 1 0,-1 0 0,-1-1 0,1 0 0,0 0 0,-1 0 0,1 0 0,1 1 0,0 0 0,0 0 0,0-1 0,1 1 0,0 0 0,0-1 0,-1 1 0,1 0 0,0 0 0,-1 1 0,1-1 0,0 1 0,0-1 0,0-1 0,0 1 0,1 0 0,-1 0 0,1 0 0,-1 0 0,2 0 0,-1 1 0,1 1 0,1 0 0,0 0 0,0 2 0,2-1 0,-1 2 0,0-1 0,1 2 0,0 0 0,0 0 0,0 0 0,0 0 0,0 1 0,0 0 0,0-1 0,0 0 0,0 0 0,0 0 0,0 0 0,0 0 0,0 0 0,-1 0 0,0 0 0,0 0 0,0 1 0,0 0 0,1 0 0,-1 0 0,1 0 0,0 1 0,1-1 0,0 0 0,1 0 0,1 1 0,-1-1 0,1 0 0,-1 0 0,0-2 0,1 1 0,-1 0 0,0 0 0,1-1 0,0 1 0,-1 0 0,-1 1 0,0-3 0,0 2 0,-1-1 0,2 1 0,-1 0 0,1 1 0,1 0 0,0-1 0,-1 2 0,0 0 0,-1 1 0,0-3 0,-1 0 0,0 0 0,0 0 0,0 0 0,0 2 0,1-2 0,0 1 0,3-1 0,0-1 0,1 0 0,1 0 0,-1 1 0,-1 0 0,-1 0 0,-1-1 0,-1 1 0,0 0 0,-1 0 0,0 1 0,0 0 0,-2 0 0,1 0 0,0 0 0,-1 0 0,1 0 0,0 0 0,1-1 0,0-1 0,0 2 0,0-2 0,0 1 0,2-3 0,1 1 0,0-2 0,2 0 0,-1-1 0,0 0 0,-1 0 0,1-2 0,0 0 0,0-1 0,1-1 0,-2 0 0,0-1 0,1 0 0,-2 1 0,1-1 0,0 1 0,-1 0 0,1-1 0,0 0 0,0-2 0,1 1 0,-2 0 0,2 1 0,-1-1 0,0 1 0,0 1 0,0 0 0,-1 1 0,2-1 0,-1 0 0,0 0 0,1 0 0,-1 0 0,0 1 0,0-2 0,0 2 0,-1-2 0,0 2 0,0 0 0,1 0 0,-1 1 0,1-2 0,0 1 0,0 0 0,0-1 0,-1 2 0,-1 1 0,0 0 0,0 1 0,1-1 0,-1 1 0,0 2 0,-1 0 0,0 0 0,-1 2 0,0-2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36.339"/>
    </inkml:context>
    <inkml:brush xml:id="br0">
      <inkml:brushProperty name="width" value="0.07938" units="cm"/>
      <inkml:brushProperty name="height" value="0.07938" units="cm"/>
      <inkml:brushProperty name="color" value="#1F4E79"/>
    </inkml:brush>
  </inkml:definitions>
  <inkml:trace contextRef="#ctx0" brushRef="#br0">652 255 12287,'-3'-2'0,"-1"0"0,1 0 0,-2-1 0,1 1 0,1 0 0,0 1 0,-2 0 0,2-1 0,-2 0 0,0 0 0,0 0 0,0-1 0,0 1 0,0 0 0,1 1 0,0 0 0,0 0 0,0 0 0,-1 0 0,0 1 0,-2 0 0,1 0 0,1 0 0,0 0 0,0 0 0,0 1 0,0 0 0,1 0 0,-1-1 0,1 0 0,0 2 0,-1-2 0,1 1 0,0 1 0,0-1 0,-2 2 0,2-1 0,-2 0 0,1 1 0,2-1 0,-2 0 0,1 0 0,0-1 0,-1 2 0,1-1 0,0 0 0,0-1 0,0 2 0,0-2 0,0 1 0,0 0 0,1 0 0,-1 1 0,0-1 0,0 1 0,-1 0 0,0 0 0,0 0 0,1 0 0,0 1 0,1-1 0,0 0 0,0 0 0,1 0 0,-2 1 0,0 0 0,1 1 0,-1-1 0,2 0 0,-1 0 0,1 0 0,-1 0 0,1 0 0,0 0 0,-2 0 0,2 0 0,-1 0 0,0 0 0,1 1 0,0-2 0,1 1 0,1 0 0,-1 1 0,0-1 0,0 1 0,0-1 0,-1 1 0,1 0 0,1 2 0,-1-2 0,1 0 0,-1 0 0,1 0 0,0 0 0,0-3 0,0 2 0,0-1 0,0 1 0,1 1 0,0 0 0,0 0 0,1 1 0,-1-1 0,0-1 0,0 0 0,0 0 0,1 0 0,-1 1 0,1-1 0,0 0 0,1-1 0,1 2 0,0 0 0,-1-1 0,1 1 0,0 0 0,-1-1 0,0-1 0,-1 1 0,1-2 0,1 2 0,0-2 0,0 2 0,-1-2 0,1 0 0,0-1 0,1 1 0,-2 0 0,1 0 0,1-1 0,-2 0 0,1 0 0,1 0 0,1 1 0,1-2 0,-1 1 0,-1 0 0,0-1 0,0 1 0,-1 0 0,1-1 0,1 0 0,-1 0 0,0 0 0,1 0 0,0 0 0,0 0 0,1-1 0,-1 0 0,0 0 0,0-1 0,-1 0 0,0 1 0,0-1 0,-1 1 0,1-1 0,-2 1 0,2-1 0,-1 1 0,2-1 0,-1 0 0,1-1 0,0 1 0,-1 0 0,0-1 0,-1 1 0,0-1 0,1-1 0,0 0 0,0 0 0,-1 0 0,0 2 0,0-2 0,-1 1 0,1-1 0,0 1 0,1 0 0,0-1 0,0 1 0,0-1 0,-1 1 0,0 1 0,0-2 0,0 1 0,0 0 0,-2-1 0,1 0 0,0 0 0,-1-1 0,0 1 0,0-1 0,1 0 0,0-2 0,0 0 0,-1 0 0,0 0 0,0 1 0,-2 1 0,1 1 0,0 0 0,-1 0 0,2 0 0,-2 0 0,1-1 0,0 0 0,-1 1 0,1-1 0,0 1 0,-1-1 0,1-1 0,-1 1 0,0 0 0,0 0 0,0 0 0,0 1 0,0-1 0,-1 1 0,0 0 0,-1 1 0,0-2 0,1 0 0,-1 0 0,0 1 0,-1 1 0,-1-1 0,1 0 0,-1 0 0,0 1 0,-1 0 0,0 1 0,0 0 0,1 0 0,-1 1 0,1 0 0,1 0 0,0 1 0,0-1 0,0 0 0,0 2 0,2 2 0</inkml:trace>
  <inkml:trace contextRef="#ctx0" brushRef="#br0" timeOffset="1">732 278 12287,'2'0'0,"1"-1"0,-1 0 0,-1 0 0,1-2 0,-2 0 0,2 0 0,0-1 0,1-1 0,1 0 0,0-1 0,2 0 0,-1 1 0,0-2 0,0 1 0,-1 1 0,1-2 0,0 1 0,0 0 0,1 1 0,-1-2 0,0 1 0,-1 1 0,1-1 0,0 1 0,0 0 0,-1 0 0,1-1 0,0 1 0,-2-1 0,1 1 0,-1-1 0,1 0 0,-1 0 0,0 1 0,0-1 0,-1 1 0,2-1 0,-1 2 0,0 0 0,-1 1 0,1-1 0,-1 2 0,1-2 0,-2 3 0,-3 4 0,1-1 0,0 4 0,-1-1 0,2 0 0,-1 0 0,0 1 0,0-1 0,0 0 0,1 2 0,0-2 0,0 1 0,0-1 0,0 0 0,1 1 0,0-1 0,1 0 0,0 1 0,0-1 0,0-1 0,0 2 0,0 1 0,0-2 0,-2 0 0,1 0 0,-1 0 0,0 2 0,0 0 0,-1 0 0,1 0 0,-1-1 0,-1 0 0,2 0 0,-1 1 0,1-1 0,0-1 0,0 1 0,0-1 0,0 1 0,0-1 0,0-1 0,0 1 0,0-1 0,1 1 0,-1 1 0,2 0 0,0 1 0,-1-1 0,1-1 0,-1 0 0,2 0 0,0 1 0,0-1 0,1 0 0,-1-1 0,-1 0 0,0-1 0,0 2 0,-1 0 0,0-2 0,-2 0 0,1 2 0,-2-1 0,1 1 0,-1-1 0,0 1 0,0-1 0,1 1 0,-1 0 0,0 0 0,0-1 0,1 1 0,-1 0 0,0 0 0,1-1 0,0 1 0,0-1 0,0 1 0,1-1 0,0 1 0,0-1 0,0 1 0,-1-1 0,0 1 0,0 1 0,0-1 0,0 0 0,0-1 0,0 2 0,0-1 0,-1-2 0,0 0 0,0-3 0,-1-3 0,0 0 0,0-2 0,0 0 0,-1 1 0,2-1 0,-1 1 0,0 0 0,0 0 0,-1 0 0,1-2 0,-1 1 0,0-1 0,0 1 0,-1 0 0,0-1 0,1 1 0,-1-1 0,1 2 0,0 0 0,0 0 0,1 0 0,0 0 0,-1 0 0,1-1 0,-2-1 0,1 0 0,-1 1 0,2-1 0,-1 2 0,0 0 0,-1 1 0,0-1 0,0 1 0,1 0 0,-1 0 0,0 1 0,1 0 0,1-1 0,0 2 0,-1-1 0,3 2 0,-1 0 0,1 2 0,-2 2 0</inkml:trace>
  <inkml:trace contextRef="#ctx0" brushRef="#br0" timeOffset="2">299 428 12287,'-1'-4'0,"1"0"0,-2 1 0,0-1 0,-1 1 0,-1 0 0,-1 0 0,1 0 0,-1-1 0,-1 2 0,2-2 0,-2 2 0,-1 0 0,0-1 0,-1 0 0,0-1 0,1 2 0,-1-1 0,0 0 0,2 0 0,0 1 0,-1 0 0,1-1 0,1 1 0,0 0 0,-1-1 0,0 1 0,1 0 0,-1 0 0,1 0 0,0 0 0,-1 1 0,1-2 0,-1 1 0,1 0 0,1 0 0,-1-1 0,1 1 0,-1 0 0,1 0 0,0 1 0,1 1 0,0 0 0,2 1 0,-1 0 0,1 0 0,0 2 0,1-1 0,0 2 0,0 0 0,0 1 0,0 0 0,0-1 0,0 1 0,0 0 0,0-1 0,0 0 0,0 0 0,0 1 0,0-1 0,0 1 0,-1-2 0,0 1 0,0 1 0,0 0 0,0 0 0,0 0 0,1 0 0,-1 0 0,1 1 0,0-1 0,1 1 0,1-1 0,-1 1 0,2 0 0,0-1 0,-1 1 0,1-2 0,-1 0 0,1 0 0,-1 0 0,0 0 0,2 0 0,-2-1 0,0 2 0,0 0 0,-1-2 0,0 0 0,-1 0 0,2 1 0,-1 1 0,2 0 0,0 0 0,-1 0 0,0 1 0,0 1 0,-1-1 0,0-1 0,-1-1 0,0 0 0,0 0 0,0 1 0,0 1 0,1-2 0,1 2 0,1-2 0,2-1 0,0 0 0,1 0 0,0 2 0,-2-2 0,-1 2 0,0-1 0,-3 0 0,1 0 0,-1 0 0,0 1 0,0 0 0,-1 0 0,0 1 0,-1-1 0,0 0 0,1 0 0,0 1 0,1-2 0,0-1 0,0 2 0,0-2 0,0 1 0,2-2 0,1 0 0,1-2 0,0 0 0,1-1 0,-1 0 0,-1-1 0,1-1 0,1 1 0,-1-3 0,1 0 0,-2-1 0,1 0 0,-1 0 0,0 0 0,0 1 0,0-1 0,-1 0 0,1 0 0,0 0 0,1-2 0,0 0 0,-2 1 0,2 0 0,-1 1 0,0 0 0,1 0 0,-1 1 0,-1 0 0,2 0 0,-1 0 0,1-1 0,0 2 0,-1-2 0,0 2 0,0-2 0,0 1 0,0 0 0,-2 0 0,0 0 0,3 1 0,-2 1 0,1-2 0,0 1 0,0-1 0,0 1 0,0 0 0,-2 2 0,0 0 0,0 1 0,0-1 0,1 1 0,-2 2 0,0 0 0,0 0 0,0 2 0,-2-2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40.413"/>
    </inkml:context>
    <inkml:brush xml:id="br0">
      <inkml:brushProperty name="width" value="0.07938" units="cm"/>
      <inkml:brushProperty name="height" value="0.07938" units="cm"/>
      <inkml:brushProperty name="color" value="#1F4E79"/>
    </inkml:brush>
  </inkml:definitions>
  <inkml:trace contextRef="#ctx0" brushRef="#br0">848 317 12287,'-4'-2'0,"-1"0"0,1-1 0,-2-1 0,1 1 0,0 0 0,1 2 0,-2-1 0,2-1 0,-3 1 0,1-1 0,-2 0 0,2 0 0,-1 0 0,0 1 0,2 0 0,0 0 0,0 1 0,-1 0 0,0 0 0,-1 0 0,-2 1 0,0 0 0,2 0 0,1 0 0,0 1 0,-1 0 0,0 0 0,1 0 0,0 0 0,1-1 0,-1 2 0,-1-1 0,2 0 0,1 1 0,-2 0 0,-1 1 0,1 0 0,-2 0 0,2 1 0,1-2 0,-1 1 0,0 0 0,0-1 0,0 1 0,0 0 0,1 0 0,0-1 0,0 1 0,0-2 0,0 2 0,-1 0 0,2-1 0,-2 2 0,1-1 0,-1 1 0,0 0 0,-1 0 0,1 0 0,0 0 0,1 1 0,1-1 0,0 0 0,0 1 0,1-1 0,-3 2 0,2-2 0,-1 3 0,1-1 0,1-1 0,-1 0 0,1 1 0,-1-1 0,1 0 0,0 0 0,-2 1 0,2 0 0,-1-1 0,0 0 0,1 1 0,2-1 0,-1 0 0,1 0 0,0 2 0,0-2 0,0 2 0,-1-2 0,0 3 0,1-1 0,0 1 0,0-1 0,0 0 0,1 0 0,0-1 0,0 0 0,0-2 0,0 1 0,0-1 0,0 2 0,1 0 0,0 0 0,1 2 0,0-1 0,0-1 0,0 0 0,-2-1 0,2 1 0,0 0 0,0 0 0,0-1 0,2 0 0,-1 0 0,2 1 0,0 1 0,0-1 0,0 0 0,0 0 0,0 0 0,-2-1 0,1-1 0,-1-1 0,3 2 0,0-1 0,-1 0 0,-2-1 0,3 0 0,-1-1 0,2 0 0,-3 0 0,2 1 0,-1-1 0,0-1 0,0 1 0,2-1 0,1 1 0,1-1 0,-1 0 0,-1 0 0,0 0 0,-1-1 0,0 1 0,1-1 0,0 0 0,0 0 0,0 0 0,0 0 0,2 0 0,-1 0 0,0-1 0,0 0 0,0-1 0,0 0 0,-1-1 0,0 1 0,-1 0 0,-1 1 0,2-1 0,-2 0 0,1 0 0,0 0 0,1 0 0,0-1 0,2-1 0,-3 1 0,2 0 0,-2 0 0,0-1 0,0 0 0,-1-1 0,3-1 0,-2 2 0,-1-1 0,0 1 0,1 0 0,-1-1 0,0 0 0,0 0 0,2 1 0,-1-1 0,2 1 0,-2-1 0,-1 1 0,0 1 0,1-2 0,-1 1 0,0 0 0,-2-1 0,1 0 0,0-1 0,-1-1 0,0 2 0,-1-2 0,2 1 0,0-4 0,0 1 0,-1 0 0,0 0 0,-1 0 0,-1 2 0,0 2 0,0 0 0,-1 0 0,2-2 0,-1 2 0,0-1 0,0 0 0,0-1 0,-1 1 0,1 0 0,0-1 0,0 0 0,-1 1 0,1-2 0,0 2 0,-1-1 0,-1 2 0,0-2 0,0 2 0,-1 0 0,0 0 0,0-1 0,-1-1 0,1 1 0,-1 0 0,-1 2 0,0-1 0,-1-1 0,0 1 0,-1 1 0,0 0 0,-1 1 0,0 0 0,2 1 0,-1 0 0,0 1 0,2-1 0,0 2 0,0-1 0,0 0 0,0 3 0,3 1 0</inkml:trace>
  <inkml:trace contextRef="#ctx0" brushRef="#br0" timeOffset="1">956 348 12287,'4'0'0,"0"-1"0,-2-1 0,0 1 0,0-3 0,-1 1 0,1-2 0,0-1 0,3 0 0,0-1 0,1-1 0,1 1 0,0-1 0,0 0 0,-1 0 0,1 0 0,-1-1 0,1 1 0,-1 1 0,2 0 0,-1-2 0,-1 1 0,0 0 0,1 1 0,-1 0 0,1 0 0,-1 0 0,0 0 0,1-1 0,-3 1 0,1 0 0,-1-1 0,1 0 0,0 0 0,-2 1 0,1-1 0,0 1 0,0 0 0,0 1 0,0 1 0,-1 0 0,2 1 0,-3 0 0,1 0 0,-1 2 0,-5 6 0,2-1 0,-1 5 0,1-2 0,-1 1 0,1 0 0,0 0 0,0 1 0,0-2 0,1 3 0,0-2 0,0 1 0,0-2 0,0 2 0,1-1 0,1 0 0,1 1 0,-1-1 0,0-1 0,1 1 0,0 1 0,0 0 0,-1 0 0,-2-2 0,1 1 0,-1 0 0,0 2 0,0 0 0,-1 0 0,1 0 0,-2-1 0,1 1 0,0-1 0,0 1 0,1-1 0,0-1 0,0 1 0,0-1 0,0 0 0,0 0 0,0-1 0,0 0 0,0 0 0,1 0 0,0 2 0,1 0 0,1 2 0,-2-3 0,1 1 0,0-2 0,2 1 0,0 0 0,-1 1 0,3-2 0,-2-1 0,0 1 0,-2-1 0,0 1 0,-1 0 0,0-2 0,-1 1 0,-1 1 0,-1 0 0,0 0 0,0 0 0,-1 0 0,1 0 0,0 1 0,0-1 0,-1 0 0,1 0 0,0 1 0,-1-1 0,1 1 0,0-1 0,0 0 0,1 0 0,0 0 0,1 0 0,0 0 0,0-1 0,0 2 0,-1-1 0,0 1 0,-1 1 0,1-2 0,0 1 0,0-1 0,-2 1 0,2-1 0,-2-1 0,1-2 0,-1-3 0,-1-3 0,0-2 0,0-1 0,0 0 0,0 0 0,0-1 0,0 2 0,1 0 0,-2-1 0,0 1 0,1-3 0,-1 1 0,-1 0 0,1 0 0,-2 0 0,1-1 0,0 1 0,0 0 0,0 1 0,0 0 0,2 1 0,0 0 0,0 0 0,-2 0 0,2-3 0,-3 0 0,1 1 0,1-1 0,0 1 0,0 2 0,-1 0 0,1-1 0,-3 1 0,2 1 0,0 0 0,-1 0 0,1 1 0,0 0 0,2 0 0,0 1 0,-1 0 0,3 2 0,0 0 0,0 3 0,-1 1 0</inkml:trace>
  <inkml:trace contextRef="#ctx0" brushRef="#br0" timeOffset="2">377 549 12287,'0'-5'0,"-1"-1"0,-1 2 0,-1-1 0,-1 1 0,-2 0 0,-1 0 0,1 0 0,-1-1 0,0 1 0,1 0 0,-2 0 0,-1 2 0,0-2 0,-2-1 0,1 1 0,-1 0 0,1 1 0,0-1 0,1 0 0,1 1 0,-1 0 0,1 0 0,2 0 0,-2 0 0,1-1 0,-2 1 0,3 0 0,-2 1 0,1-1 0,0 1 0,-1 0 0,1-1 0,0 0 0,0 0 0,1 0 0,0 0 0,1 0 0,-3 0 0,3 1 0,0 0 0,1 2 0,1 0 0,1 1 0,-1 1 0,2-1 0,0 4 0,0-3 0,1 4 0,0-1 0,0 1 0,0 0 0,0 0 0,0 1 0,0-1 0,0 0 0,0-1 0,0 1 0,0 0 0,0 0 0,0-1 0,-1 0 0,0 2 0,-1-1 0,1 0 0,0 0 0,0 2 0,0-2 0,0 2 0,1-1 0,0 0 0,1 1 0,1-1 0,1 0 0,1 1 0,-1-1 0,1 1 0,-1-2 0,0-1 0,1 0 0,-1 1 0,-1-1 0,3 0 0,-2 0 0,0 1 0,-1 0 0,0-2 0,-1 1 0,-1-1 0,2 2 0,1 0 0,0 1 0,1-1 0,-2 1 0,2 1 0,-2 1 0,0 0 0,-1-3 0,-1-1 0,0 1 0,0-1 0,0 2 0,0 1 0,2-2 0,0 1 0,2-2 0,2 0 0,1-1 0,2 0 0,-2 2 0,-1-2 0,-2 3 0,-1-2 0,-2 0 0,0 0 0,-1 1 0,0 1 0,0 0 0,-2 0 0,1 0 0,-1 0 0,0 0 0,0 0 0,1 0 0,0-1 0,1-2 0,0 2 0,0-1 0,1 0 0,1-3 0,2 1 0,1-3 0,1 0 0,0-1 0,0-1 0,-2 0 0,1-1 0,1-1 0,0-3 0,0 0 0,-1 0 0,0-1 0,-1 0 0,0 0 0,0 1 0,0-1 0,-1 0 0,1 0 0,0 0 0,1-2 0,0-1 0,-1 2 0,0-1 0,1 2 0,-1-1 0,1 2 0,-1 0 0,-1 1 0,2-1 0,-1 0 0,1 0 0,1 0 0,-2 0 0,0 1 0,0-1 0,0 0 0,-1-1 0,0 2 0,-1 0 0,3 1 0,-2 0 0,1-1 0,0 0 0,0 0 0,0 0 0,-1 1 0,-1 2 0,-1 0 0,1 2 0,0-1 0,-1 0 0,1 3 0,-2 1 0,0-1 0,-2 3 0,1-2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40.722"/>
    </inkml:context>
    <inkml:brush xml:id="br0">
      <inkml:brushProperty name="width" value="0.07938" units="cm"/>
      <inkml:brushProperty name="height" value="0.07938" units="cm"/>
      <inkml:brushProperty name="color" value="#1F4E79"/>
    </inkml:brush>
  </inkml:definitions>
  <inkml:trace contextRef="#ctx0" brushRef="#br0">759 289 12287,'-4'-2'0,"0"0"0,1-1 0,-3 0 0,1 0 0,1 1 0,0 0 0,-1 1 0,1-2 0,-1 2 0,-1-2 0,-1 1 0,2-1 0,-2 0 0,1 1 0,2 0 0,-1 1 0,1 0 0,-1 0 0,-1 0 0,0 0 0,-2 1 0,1 0 0,1 0 0,0 0 0,0 1 0,0 0 0,0 0 0,1 0 0,0 0 0,0-1 0,-1 1 0,1 0 0,0 0 0,1 1 0,-1 0 0,-2 1 0,2-1 0,-2 1 0,1 0 0,2-1 0,-1 1 0,-1-1 0,1 0 0,0 1 0,0-1 0,0 1 0,1-2 0,-1 2 0,1-2 0,-1 2 0,0 0 0,1-1 0,-1 1 0,1-1 0,-2 2 0,1 0 0,-1-1 0,1 1 0,-1 0 0,2 0 0,1-1 0,-1 1 0,0 0 0,1 0 0,-1 1 0,-1-1 0,1 2 0,0-1 0,2 0 0,-1-1 0,-1 1 0,1-1 0,1 1 0,-1 0 0,-1 0 0,1 0 0,0-1 0,-1 1 0,2 0 0,0-1 0,1 1 0,0 0 0,0 0 0,0 1 0,0-1 0,-1 0 0,1 2 0,-1-1 0,2 1 0,-1-1 0,0 0 0,1 1 0,0-2 0,0 0 0,0-1 0,0 0 0,0-1 0,0 3 0,1-1 0,0 1 0,1 1 0,-1-1 0,1 0 0,0-1 0,-2-1 0,2 1 0,0 1 0,-1-1 0,1-1 0,1 1 0,0 0 0,2 0 0,-1 0 0,1 1 0,-1 0 0,1-1 0,-2 0 0,0-1 0,0 0 0,1-1 0,1 2 0,0-3 0,-1 2 0,0-1 0,0-1 0,1 0 0,1 0 0,-2 0 0,1 1 0,-1-2 0,1 0 0,-1 1 0,2-1 0,2 1 0,-1-2 0,1 1 0,-2 0 0,0 0 0,-1-1 0,1 1 0,0-1 0,0 0 0,0 0 0,0 0 0,1 0 0,1 0 0,-1 0 0,0-1 0,1 0 0,-2 0 0,2-1 0,-2-1 0,0 2 0,-1-1 0,0 0 0,1 1 0,-2-1 0,2 0 0,-1 0 0,2 0 0,-1 0 0,1-1 0,-1 0 0,1 0 0,-2 0 0,0 0 0,1 0 0,-1-2 0,1 0 0,0 1 0,-2 0 0,1 0 0,0 0 0,-1 0 0,1 0 0,-1 0 0,2 0 0,0 0 0,0 0 0,0 0 0,-1 0 0,-1 1 0,2-1 0,-2 0 0,0 1 0,-1-2 0,0 1 0,1-2 0,-2 0 0,1 2 0,-1-2 0,1 0 0,1-2 0,0-1 0,-2 2 0,1-2 0,-2 2 0,0 0 0,0 3 0,0-1 0,-1 1 0,2-2 0,-1 2 0,0-2 0,0 1 0,0-1 0,-1 1 0,1-1 0,-1 0 0,1 0 0,0 0 0,-1 0 0,0 0 0,0 0 0,0 1 0,0 0 0,-1 0 0,-1 0 0,0 1 0,0-2 0,0 1 0,0-1 0,-1 1 0,0 1 0,-1 0 0,0-1 0,-1 0 0,0 2 0,0-1 0,-1 1 0,-1 1 0,3 0 0,-2 0 0,1 1 0,1 0 0,1 1 0,-1-1 0,1 0 0,-1 3 0,3 1 0</inkml:trace>
  <inkml:trace contextRef="#ctx0" brushRef="#br0" timeOffset="1">854 316 12287,'3'0'0,"1"-1"0,-3 0 0,1 0 0,0-3 0,-1 1 0,0-1 0,1-1 0,2 0 0,1-2 0,0 0 0,2 0 0,-1 1 0,0-1 0,0-1 0,-1 2 0,1-2 0,0 1 0,0 0 0,0 1 0,1-2 0,-2 1 0,0 0 0,1 0 0,-1 1 0,2 0 0,-2 0 0,0 0 0,2-1 0,-4 1 0,1-1 0,0 0 0,1 1 0,-1-2 0,-1 2 0,0-1 0,0 1 0,2 0 0,-2 0 0,1 2 0,-2 0 0,2 0 0,-2 0 0,1 1 0,-1 1 0,-5 6 0,3-2 0,-2 5 0,0-2 0,1 2 0,0-1 0,0 0 0,0 1 0,0-1 0,1 2 0,0-2 0,0 1 0,0-1 0,0 0 0,1 1 0,0-1 0,2 0 0,0 1 0,-2-2 0,2 1 0,-1 1 0,1 0 0,-2 0 0,0-1 0,0 0 0,-1 0 0,0 2 0,0 0 0,-1 0 0,1 0 0,-2 0 0,1-1 0,0 0 0,1 1 0,-1 0 0,1-2 0,0 1 0,0-1 0,0 0 0,0 0 0,0 0 0,0-1 0,1 0 0,-1 1 0,1 1 0,1 0 0,0 1 0,0-1 0,-1 0 0,1-2 0,1 1 0,1 1 0,-1-1 0,2 0 0,-2-1 0,1-1 0,-2 1 0,-1 0 0,1 1 0,-1-3 0,-2 2 0,0 0 0,0 0 0,-1 0 0,0 1 0,0-1 0,0 1 0,0 0 0,0-1 0,0 0 0,-1 1 0,2-1 0,-1 1 0,-1 1 0,2-3 0,-1 2 0,1-1 0,0 0 0,1 1 0,0-1 0,0 0 0,0 1 0,0-1 0,-2 1 0,1 1 0,0-2 0,0 2 0,0-2 0,-1 1 0,1 0 0,-2-1 0,2-3 0,-2-2 0,-1-2 0,1-3 0,-1 0 0,1-1 0,-2 0 0,2 1 0,0 1 0,0-1 0,-1 0 0,-1 0 0,2-2 0,-2 1 0,0 0 0,0-1 0,0 1 0,-1-1 0,0 1 0,1 0 0,0 0 0,0 1 0,1 1 0,0 0 0,1-2 0,-2 2 0,1-2 0,-2-2 0,1 2 0,0-1 0,1 1 0,0 1 0,-2 0 0,1 1 0,-1 0 0,0 0 0,1 0 0,-1 1 0,0 0 0,2 1 0,0-1 0,0 1 0,0 0 0,2 2 0,0 0 0,1 2 0,-2 3 0</inkml:trace>
  <inkml:trace contextRef="#ctx0" brushRef="#br0" timeOffset="2">341 494 12287,'0'-5'0,"-1"1"0,-1 0 0,-1-1 0,0 2 0,-2-1 0,-1 0 0,1 1 0,-1-1 0,0 1 0,0-1 0,-1 0 0,0 2 0,-2-1 0,0-1 0,-1 0 0,1 1 0,0-1 0,0 1 0,2 0 0,-1 0 0,0 0 0,2 0 0,0 1 0,-1-1 0,1 0 0,-2 0 0,2 1 0,0-1 0,-1 1 0,1 0 0,-1 1 0,1-2 0,-1 0 0,1 0 0,1 1 0,0-1 0,0 1 0,-2-1 0,3 1 0,-1 1 0,2 1 0,0 0 0,1 0 0,-1 2 0,3-1 0,-1 3 0,0-2 0,1 3 0,0 0 0,0 0 0,0 1 0,0-1 0,0 1 0,0-1 0,0 1 0,0-2 0,0 1 0,0 1 0,0-1 0,0 0 0,-1-1 0,0 2 0,-1-1 0,1 0 0,1 1 0,-2 1 0,2-1 0,-1 0 0,1 0 0,0 1 0,1 0 0,1-1 0,0 0 0,2 1 0,-1 0 0,0-1 0,0 0 0,-1-1 0,1-1 0,1 1 0,-2-1 0,2 1 0,-2-1 0,1 2 0,-1-1 0,0-1 0,-1 0 0,-1 0 0,2 1 0,0 0 0,0 1 0,2 0 0,-2 0 0,2 1 0,-2 1 0,-1 0 0,0-3 0,-1 0 0,0 0 0,0 0 0,0 1 0,0 0 0,1 0 0,1 0 0,2-1 0,2-1 0,0-1 0,1 1 0,0 1 0,-2-1 0,-2 2 0,1-2 0,-4 1 0,1 0 0,-1 0 0,0 1 0,0 0 0,-1 0 0,-1 0 0,0 1 0,0-1 0,1 0 0,0 0 0,0-1 0,1-1 0,0 1 0,0 0 0,1-1 0,1-2 0,1 0 0,2-1 0,0-2 0,1 1 0,-1-2 0,-1 0 0,0-1 0,1 0 0,0-3 0,1 0 0,-2 0 0,1-2 0,-2 2 0,1-2 0,-1 2 0,1-1 0,-1 0 0,0 0 0,0-1 0,2 0 0,-1-2 0,0 2 0,0 0 0,-1 0 0,2 1 0,-2 0 0,1 1 0,-1 0 0,1 0 0,0 0 0,1 0 0,-1 0 0,0 0 0,0 0 0,-1 0 0,0 0 0,1-1 0,-2 2 0,-1-1 0,3 1 0,-1 1 0,0-1 0,1 0 0,0-1 0,-1 1 0,0 1 0,-2 1 0,1 0 0,-1 2 0,1-1 0,-1 1 0,0 2 0,-1 1 0,0-2 0,-1 4 0,0-2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0:47.008"/>
    </inkml:context>
    <inkml:brush xml:id="br0">
      <inkml:brushProperty name="width" value="0.07938" units="cm"/>
      <inkml:brushProperty name="height" value="0.07938" units="cm"/>
      <inkml:brushProperty name="color" value="#1F4E79"/>
    </inkml:brush>
  </inkml:definitions>
  <inkml:trace contextRef="#ctx0" brushRef="#br0">652 255 12287,'-3'-2'0,"-1"0"0,1 0 0,-2-1 0,1 1 0,1 0 0,0 1 0,-2 0 0,2-1 0,-2 0 0,0 0 0,0 0 0,0-1 0,0 1 0,0 0 0,1 1 0,0 0 0,0 0 0,0 0 0,-1 0 0,0 1 0,-2 0 0,1 0 0,1 0 0,0 0 0,0 0 0,0 1 0,0 0 0,1 0 0,-1-1 0,1 0 0,0 2 0,-1-2 0,1 1 0,0 1 0,0-1 0,-2 2 0,2-1 0,-2 0 0,1 1 0,2-1 0,-2 0 0,1 0 0,0-1 0,-1 2 0,1-1 0,0 0 0,0-1 0,0 2 0,0-2 0,0 1 0,0 0 0,1 0 0,-1 1 0,0-1 0,0 1 0,-1 0 0,0 0 0,0 0 0,1 0 0,0 1 0,1-1 0,0 0 0,0 0 0,1 0 0,-2 1 0,0 0 0,1 1 0,-1-1 0,2 0 0,-1 0 0,1 0 0,-1 0 0,1 0 0,0 0 0,-2 0 0,2 0 0,-1 0 0,0 0 0,1 1 0,0-2 0,1 1 0,1 0 0,-1 1 0,0-1 0,0 1 0,0-1 0,-1 1 0,1 0 0,1 2 0,-1-2 0,1 0 0,-1 0 0,1 0 0,0 0 0,0-3 0,0 2 0,0-1 0,0 1 0,1 1 0,0 0 0,0 0 0,1 1 0,-1-1 0,0-1 0,0 0 0,0 0 0,1 0 0,-1 1 0,1-1 0,0 0 0,1-1 0,1 2 0,0 0 0,-1-1 0,1 1 0,0 0 0,-1-1 0,0-1 0,-1 1 0,1-2 0,1 2 0,0-2 0,0 2 0,-1-2 0,1 0 0,0-1 0,1 1 0,-2 0 0,1 0 0,1-1 0,-2 0 0,1 0 0,1 0 0,1 1 0,1-2 0,-1 1 0,-1 0 0,0-1 0,0 1 0,-1 0 0,1-1 0,1 0 0,-1 0 0,0 0 0,1 0 0,0 0 0,0 0 0,1-1 0,-1 0 0,0 0 0,0-1 0,-1 0 0,0 1 0,0-1 0,-1 1 0,1-1 0,-2 1 0,2-1 0,-1 1 0,2-1 0,-1 0 0,1-1 0,0 1 0,-1 0 0,0-1 0,-1 1 0,0-1 0,1-1 0,0 0 0,0 0 0,-1 0 0,0 2 0,0-2 0,-1 1 0,1-1 0,0 1 0,1 0 0,0-1 0,0 1 0,0-1 0,-1 1 0,0 1 0,0-2 0,0 1 0,0 0 0,-2-1 0,1 0 0,0 0 0,-1-1 0,0 1 0,0-1 0,1 0 0,0-2 0,0 0 0,-1 0 0,0 0 0,0 1 0,-2 1 0,1 1 0,0 0 0,-1 0 0,2 0 0,-2 0 0,1-1 0,0 0 0,-1 1 0,1-1 0,0 1 0,-1-1 0,1-1 0,-1 1 0,0 0 0,0 0 0,0 0 0,0 1 0,0-1 0,-1 1 0,0 0 0,-1 1 0,0-2 0,1 0 0,-1 0 0,0 1 0,-1 1 0,-1-1 0,1 0 0,-1 0 0,0 1 0,-1 0 0,0 1 0,0 0 0,1 0 0,-1 1 0,1 0 0,1 0 0,0 1 0,0-1 0,0 0 0,0 2 0,2 2 0</inkml:trace>
  <inkml:trace contextRef="#ctx0" brushRef="#br0" timeOffset="1">732 278 12287,'2'0'0,"1"-1"0,-1 0 0,-1 0 0,1-2 0,-2 0 0,2 0 0,0-1 0,1-1 0,1 0 0,0-1 0,2 0 0,-1 1 0,0-2 0,0 1 0,-1 1 0,1-2 0,0 1 0,0 0 0,1 1 0,-1-2 0,0 1 0,-1 1 0,1-1 0,0 1 0,0 0 0,-1 0 0,1-1 0,0 1 0,-2-1 0,1 1 0,-1-1 0,1 0 0,-1 0 0,0 1 0,0-1 0,-1 1 0,2-1 0,-1 2 0,0 0 0,-1 1 0,1-1 0,-1 2 0,1-2 0,-2 3 0,-3 4 0,1-1 0,0 4 0,-1-1 0,2 0 0,-1 0 0,0 1 0,0-1 0,0 0 0,1 2 0,0-2 0,0 1 0,0-1 0,0 0 0,1 1 0,0-1 0,1 0 0,0 1 0,0-1 0,0-1 0,0 2 0,0 1 0,0-2 0,-2 0 0,1 0 0,-1 0 0,0 2 0,0 0 0,-1 0 0,1 0 0,-1-1 0,-1 0 0,2 0 0,-1 1 0,1-1 0,0-1 0,0 1 0,0-1 0,0 1 0,0-1 0,0-1 0,0 1 0,0-1 0,1 1 0,-1 1 0,2 0 0,0 1 0,-1-1 0,1-1 0,-1 0 0,2 0 0,0 1 0,0-1 0,1 0 0,-1-1 0,-1 0 0,0-1 0,0 2 0,-1 0 0,0-2 0,-2 0 0,1 2 0,-2-1 0,1 1 0,-1-1 0,0 1 0,0-1 0,1 1 0,-1 0 0,0 0 0,0-1 0,1 1 0,-1 0 0,0 0 0,1-1 0,0 1 0,0-1 0,0 1 0,1-1 0,0 1 0,0-1 0,0 1 0,-1-1 0,0 1 0,0 1 0,0-1 0,0 0 0,0-1 0,0 2 0,0-1 0,-1-2 0,0 0 0,0-3 0,-1-3 0,0 0 0,0-2 0,0 0 0,-1 1 0,2-1 0,-1 1 0,0 0 0,0 0 0,-1 0 0,1-2 0,-1 1 0,0-1 0,0 1 0,-1 0 0,0-1 0,1 1 0,-1-1 0,1 2 0,0 0 0,0 0 0,1 0 0,0 0 0,-1 0 0,1-1 0,-2-1 0,1 0 0,-1 1 0,2-1 0,-1 2 0,0 0 0,-1 1 0,0-1 0,0 1 0,1 0 0,-1 0 0,0 1 0,1 0 0,1-1 0,0 2 0,-1-1 0,3 2 0,-1 0 0,1 2 0,-2 2 0</inkml:trace>
  <inkml:trace contextRef="#ctx0" brushRef="#br0" timeOffset="2">299 428 12287,'-1'-4'0,"1"0"0,-2 1 0,0-1 0,-1 1 0,-1 0 0,-1 0 0,1 0 0,-1-1 0,-1 2 0,2-2 0,-2 2 0,-1 0 0,0-1 0,-1 0 0,0-1 0,1 2 0,-1-1 0,0 0 0,2 0 0,0 1 0,-1 0 0,1-1 0,1 1 0,0 0 0,-1-1 0,0 1 0,1 0 0,-1 0 0,1 0 0,0 0 0,-1 1 0,1-2 0,-1 1 0,1 0 0,1 0 0,-1-1 0,1 1 0,-1 0 0,1 0 0,0 1 0,1 1 0,0 0 0,2 1 0,-1 0 0,1 0 0,0 2 0,1-1 0,0 2 0,0 0 0,0 1 0,0 0 0,0-1 0,0 1 0,0 0 0,0-1 0,0 0 0,0 0 0,0 1 0,0-1 0,0 1 0,-1-2 0,0 1 0,0 1 0,0 0 0,0 0 0,0 0 0,1 0 0,-1 0 0,1 1 0,0-1 0,1 1 0,1-1 0,-1 1 0,2 0 0,0-1 0,-1 1 0,1-2 0,-1 0 0,1 0 0,-1 0 0,0 0 0,2 0 0,-2-1 0,0 2 0,0 0 0,-1-2 0,0 0 0,-1 0 0,2 1 0,-1 1 0,2 0 0,0 0 0,-1 0 0,0 1 0,0 1 0,-1-1 0,0-1 0,-1-1 0,0 0 0,0 0 0,0 1 0,0 1 0,1-2 0,1 2 0,1-2 0,2-1 0,0 0 0,1 0 0,0 2 0,-2-2 0,-1 2 0,0-1 0,-3 0 0,1 0 0,-1 0 0,0 1 0,0 0 0,-1 0 0,0 1 0,-1-1 0,0 0 0,1 0 0,0 1 0,1-2 0,0-1 0,0 2 0,0-2 0,0 1 0,2-2 0,1 0 0,1-2 0,0 0 0,1-1 0,-1 0 0,-1-1 0,1-1 0,1 1 0,-1-3 0,1 0 0,-2-1 0,1 0 0,-1 0 0,0 0 0,0 1 0,0-1 0,-1 0 0,1 0 0,0 0 0,1-2 0,0 0 0,-2 1 0,2 0 0,-1 1 0,0 0 0,1 0 0,-1 1 0,-1 0 0,2 0 0,-1 0 0,1-1 0,0 2 0,-1-2 0,0 2 0,0-2 0,0 1 0,0 0 0,-2 0 0,0 0 0,3 1 0,-2 1 0,1-2 0,0 1 0,0-1 0,0 1 0,0 0 0,-2 2 0,0 0 0,0 1 0,0-1 0,1 1 0,-2 2 0,0 0 0,0 0 0,0 2 0,-2-2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0:47.011"/>
    </inkml:context>
    <inkml:brush xml:id="br0">
      <inkml:brushProperty name="width" value="0.07938" units="cm"/>
      <inkml:brushProperty name="height" value="0.07938" units="cm"/>
      <inkml:brushProperty name="color" value="#1F4E79"/>
    </inkml:brush>
  </inkml:definitions>
  <inkml:trace contextRef="#ctx0" brushRef="#br0">949 349 12287,'-4'-2'0,"-2"-2"0,2 2 0,-4-3 0,3 2 0,-1 0 0,1 1 0,0 0 0,-1-1 0,-1 0 0,-1 0 0,0 0 0,1-1 0,-1 1 0,0 1 0,3-1 0,-2 1 0,1 1 0,0 0 0,-1 0 0,0 0 0,-3 1 0,0 0 0,2 0 0,1 0 0,0 1 0,-1 0 0,0 0 0,2 0 0,-1 0 0,1-1 0,-1 2 0,0 0 0,1-1 0,0 1 0,-1 0 0,0 2 0,0-1 0,-2 0 0,2 1 0,1-1 0,-1 0 0,0 1 0,1-2 0,-1 2 0,1-1 0,0 0 0,0 0 0,0 0 0,1-2 0,-1 2 0,0 1 0,0-1 0,0 0 0,1 1 0,-2 1 0,-1-1 0,1 1 0,0-1 0,0 1 0,2 0 0,1 0 0,-1-1 0,0 2 0,2-1 0,-4 1 0,2-1 0,0 2 0,0 0 0,2-1 0,-1 0 0,0 1 0,0-2 0,0 0 0,1 1 0,-2 1 0,1 0 0,0-2 0,-1 1 0,2 1 0,1-2 0,1 1 0,-1 0 0,1 1 0,0 0 0,-1 0 0,1 1 0,-2 0 0,2 0 0,0 1 0,0-1 0,0 0 0,0 0 0,1-1 0,0 0 0,0-3 0,0 1 0,0-1 0,0 4 0,2-1 0,-1 0 0,1 1 0,1 0 0,-2-1 0,2 0 0,-3-1 0,2 0 0,1 1 0,-1-1 0,0 0 0,2 0 0,0 0 0,1 1 0,1 0 0,1 0 0,-2 0 0,0 0 0,0 0 0,-1-2 0,0 0 0,0-2 0,3 3 0,-1-2 0,0 1 0,-2-2 0,2 0 0,0 0 0,1-1 0,-1 1 0,0-1 0,0 1 0,-1-2 0,1 1 0,2-1 0,1 2 0,1-3 0,-1 2 0,0-1 0,-2 0 0,0-1 0,0 1 0,0-1 0,1 0 0,0 0 0,0 0 0,1 0 0,0 0 0,0 0 0,1-1 0,0 0 0,-2-1 0,1 0 0,-1-1 0,0 0 0,-1 0 0,-1 2 0,1-1 0,-1 0 0,1 0 0,0-1 0,0 0 0,2 0 0,0-1 0,-1 1 0,0-1 0,-1 1 0,0-1 0,0-1 0,-1 0 0,2-2 0,0 2 0,-3-1 0,1 2 0,0-1 0,0 0 0,0-1 0,-1 1 0,3 0 0,-1 0 0,2 0 0,-2 0 0,-1 0 0,-1 1 0,2-1 0,-2 0 0,1 1 0,-3-2 0,2 0 0,0-1 0,-3 0 0,2 1 0,-2-1 0,3-1 0,-1-3 0,1 1 0,-2 0 0,1-1 0,-3 2 0,1 1 0,-1 1 0,0 2 0,-1-1 0,3-1 0,-2 0 0,0 0 0,0 0 0,0 0 0,0 0 0,0 0 0,-1-1 0,1 0 0,0 1 0,0-1 0,-1 0 0,0 1 0,0 1 0,-1-2 0,0 2 0,-1 1 0,-1-1 0,0-1 0,0 0 0,1 0 0,-1 1 0,-2 0 0,0 1 0,0-1 0,0 0 0,-2 1 0,0 1 0,0 0 0,-2 0 0,3 2 0,-1 0 0,1 1 0,1-1 0,0 2 0,1-1 0,0 0 0,-1 3 0,4 2 0</inkml:trace>
  <inkml:trace contextRef="#ctx0" brushRef="#br0" timeOffset="1">1071 384 12287,'4'0'0,"1"-1"0,-3-1 0,1 0 0,-2-2 0,1 0 0,0-2 0,0 0 0,4-1 0,-1-1 0,2-1 0,1 1 0,0 0 0,0-2 0,-1 1 0,0 0 0,1-1 0,-1 1 0,0 1 0,2 0 0,-1-2 0,-1 0 0,0 2 0,0 0 0,0 0 0,0 0 0,1 0 0,-1 0 0,0 0 0,-2-1 0,0 1 0,0 0 0,1-1 0,-1 0 0,-1 0 0,0 1 0,1 0 0,-1 0 0,1 1 0,0 1 0,-2 1 0,2 0 0,-2 1 0,1-1 0,-3 3 0,-4 7 0,2-2 0,-2 5 0,2-1 0,0 2 0,-1-2 0,1 2 0,0-1 0,0 0 0,1 1 0,0-1 0,0 1 0,0-1 0,0 0 0,0 0 0,3 0 0,0 0 0,0 1 0,-1-2 0,1 0 0,0 2 0,1 0 0,-2 0 0,-1-1 0,0-1 0,-1 1 0,0 2 0,0 0 0,-1 0 0,0 0 0,0 0 0,-1 0 0,1-1 0,0 1 0,0 0 0,1-3 0,0 2 0,0-1 0,0 0 0,0-1 0,0 0 0,0 1 0,1-2 0,0 1 0,0 2 0,1 0 0,1 2 0,-1-3 0,0 1 0,1-2 0,1 1 0,0 0 0,0 0 0,2-1 0,-1 0 0,-1-2 0,-1 1 0,-1 1 0,-1 0 0,0-1 0,-1-1 0,-1 2 0,-1 0 0,0 0 0,-1-1 0,1 1 0,-2 1 0,2-1 0,0 0 0,-1 0 0,0-1 0,1 1 0,-1 1 0,1 0 0,0-2 0,-1 1 0,2 0 0,0-1 0,1 2 0,0-1 0,0-1 0,0 1 0,-1-1 0,-1 2 0,0 1 0,1-2 0,0 1 0,0-1 0,-2 1 0,2-1 0,-2-1 0,0-3 0,0-3 0,-2-3 0,1-3 0,-1-1 0,0 0 0,1 0 0,-1 0 0,1 1 0,0 0 0,-2 0 0,1-1 0,1-1 0,-2 0 0,0 0 0,-1 0 0,0 0 0,0 0 0,0 0 0,0-1 0,0 2 0,1 1 0,1 0 0,0 1 0,1-2 0,-2 2 0,1-4 0,-2 0 0,0 1 0,0-1 0,2 2 0,-1 0 0,0 2 0,-1-2 0,-1 1 0,1 1 0,0 0 0,0 1 0,0 1 0,1-1 0,0 1 0,2 1 0,-1-1 0,3 3 0,-1 1 0,1 1 0,-2 3 0</inkml:trace>
  <inkml:trace contextRef="#ctx0" brushRef="#br0" timeOffset="2">417 612 12287,'-1'-6'0,"0"-1"0,-1 3 0,-1-2 0,-2 2 0,-2-1 0,0 0 0,0 1 0,-1-1 0,0 1 0,1-2 0,-2 2 0,-1 0 0,0 0 0,-2-1 0,-1 0 0,2 1 0,-1-1 0,1 1 0,1 0 0,1 0 0,-1 1 0,1-1 0,1 1 0,0-1 0,0 1 0,-1-1 0,1 1 0,-1 0 0,1 0 0,0 1 0,0-1 0,-1 0 0,1-1 0,1 1 0,0 0 0,0 0 0,1 0 0,-2-1 0,2 1 0,0 1 0,2 2 0,0 0 0,1 1 0,0 1 0,2 0 0,0 3 0,0-2 0,1 3 0,0 0 0,0 1 0,0 0 0,0 0 0,0 0 0,0 0 0,0 0 0,0-1 0,0 0 0,0 1 0,0-1 0,0 1 0,-1 0 0,0 0 0,-1 0 0,0 0 0,1 0 0,0 1 0,0-1 0,0 2 0,1-1 0,0 0 0,1 1 0,2-1 0,0 0 0,1 1 0,0-1 0,0 0 0,0 0 0,-1-3 0,1 1 0,0 0 0,-2 0 0,4 0 0,-3-1 0,1 2 0,-2 1 0,0-4 0,-1 1 0,0 0 0,1 1 0,0 1 0,2 0 0,0 1 0,0 0 0,0 1 0,-2 1 0,0 0 0,-1-3 0,-1-1 0,0 0 0,0 0 0,0 2 0,0 0 0,2-1 0,0 2 0,4-4 0,0 0 0,2 0 0,2 0 0,-2 1 0,-1 0 0,-3 1 0,0-2 0,-4 1 0,2 0 0,-2 1 0,0 0 0,0 1 0,-2 0 0,1 0 0,-2 0 0,0 0 0,2 0 0,-1-1 0,1 0 0,1-1 0,0 0 0,0 0 0,1-1 0,2-2 0,1-1 0,2-1 0,1-2 0,0 1 0,-1-2 0,-1-1 0,1-1 0,1 0 0,-1-3 0,1-1 0,-1 0 0,-1-1 0,0 0 0,-1 0 0,0 1 0,1-1 0,-1 0 0,0 0 0,1-1 0,0-1 0,0-1 0,0 1 0,0 1 0,0 0 0,0 1 0,0 1 0,0-1 0,-1 2 0,1 0 0,-1-1 0,3 0 0,-1 0 0,-2 0 0,1 1 0,0-1 0,-1 0 0,0 0 0,-1 1 0,0 0 0,2 1 0,-2 1 0,1-2 0,1 0 0,0 0 0,-1 0 0,0 2 0,-2 1 0,-1 1 0,1 2 0,0-2 0,0 2 0,-1 2 0,-1 1 0,0-1 0,-1 3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23.631"/>
    </inkml:context>
    <inkml:brush xml:id="br0">
      <inkml:brushProperty name="width" value="0.07938" units="cm"/>
      <inkml:brushProperty name="height" value="0.07938" units="cm"/>
      <inkml:brushProperty name="color" value="#1F4E79"/>
    </inkml:brush>
  </inkml:definitions>
  <inkml:trace contextRef="#ctx0" brushRef="#br0">623 246 12287,'-2'-2'0,"-2"0"0,2 1 0,-3-2 0,1 1 0,1 0 0,-1 1 0,1 0 0,-1-2 0,0 2 0,-1-1 0,0 0 0,1-1 0,-2 1 0,2 1 0,0-1 0,0 1 0,0 0 0,1 1 0,-2-1 0,0 1 0,-1 0 0,0 0 0,1 0 0,0 0 0,1 0 0,-1 1 0,0-1 0,1 1 0,0 0 0,0-1 0,-1 1 0,1 0 0,1 0 0,0 0 0,-2 0 0,0 2 0,1-1 0,-1 0 0,0 0 0,1 0 0,0 0 0,0 1 0,0-2 0,0 1 0,-1 0 0,2 0 0,-1 0 0,0 0 0,1-1 0,-1 1 0,0 0 0,1-1 0,-1 2 0,1 0 0,-2-1 0,1 1 0,-1 0 0,1 0 0,-1 0 0,2 0 0,0 0 0,0 0 0,0 0 0,1 0 0,-2 1 0,1 0 0,0 0 0,-1 0 0,2 0 0,0 0 0,-1 0 0,1-1 0,0 1 0,-1 0 0,0 0 0,1 0 0,-1-1 0,0 1 0,1 1 0,1-2 0,0 1 0,0 0 0,0 0 0,1 0 0,-1 0 0,0 1 0,-1 0 0,1 0 0,1 0 0,-1 0 0,1 0 0,-1 0 0,1 0 0,0-1 0,0-1 0,0 0 0,0 0 0,0 1 0,1 1 0,0-1 0,0 1 0,1 0 0,-1 0 0,0-1 0,0 0 0,0 0 0,1 0 0,-1 0 0,0 0 0,2 0 0,-1-1 0,2 2 0,-1-1 0,1 1 0,-1-1 0,1 0 0,-1 1 0,0-2 0,-1 0 0,1-1 0,1 2 0,0-2 0,-1 1 0,0-1 0,1 0 0,0 0 0,0 0 0,0-1 0,0 1 0,-1-1 0,1 0 0,-1 0 0,2 0 0,1 1 0,0-2 0,0 1 0,-1 0 0,0-1 0,-1 0 0,1 1 0,-1-1 0,1 0 0,1 0 0,-2 0 0,2 0 0,0 0 0,0 0 0,-1-1 0,1 1 0,-1-2 0,1 1 0,-1-1 0,0 1 0,-1-1 0,0 1 0,1 0 0,-2 0 0,2-1 0,-1 0 0,1 1 0,0-1 0,1-1 0,-1 1 0,0 0 0,0 0 0,-1-1 0,0 0 0,0 0 0,1-2 0,0 2 0,-2 0 0,1 0 0,0 0 0,-1 0 0,1-1 0,0 0 0,0 2 0,1-2 0,0 1 0,0 0 0,-1 0 0,-1 1 0,1-2 0,0 1 0,-1 0 0,0 0 0,-1-1 0,1 0 0,-1-1 0,1 1 0,-2 0 0,2-1 0,-1-2 0,2 1 0,-2-1 0,0 1 0,-1 0 0,0 0 0,-1 3 0,1-1 0,-1 1 0,2-2 0,-2 1 0,1 0 0,0 0 0,-1-1 0,1 1 0,0 0 0,-1-1 0,0 0 0,1 0 0,0 0 0,-1 0 0,0 1 0,0 0 0,-1-1 0,0 1 0,0 1 0,-1-1 0,0 0 0,1-1 0,-1 0 0,0 2 0,-1-1 0,0 1 0,0-1 0,-1 0 0,0 1 0,0 1 0,-1-1 0,0 1 0,1 1 0,0-1 0,-1 1 0,3 0 0,-1 1 0,0 0 0,1-1 0,-2 2 0,3 1 0</inkml:trace>
  <inkml:trace contextRef="#ctx0" brushRef="#br0" timeOffset="1">701 268 12287,'2'0'0,"1"-1"0,-2 0 0,1 0 0,-1-2 0,0 1 0,0-2 0,1 0 0,1 0 0,0-1 0,2-1 0,0 1 0,0 0 0,0-1 0,-1 0 0,1 0 0,0 0 0,-1 1 0,1-1 0,0 1 0,0-1 0,0 0 0,-1 1 0,1-1 0,-1 2 0,1-1 0,-1 0 0,1-1 0,0 1 0,-2 0 0,0 0 0,0-1 0,1 1 0,-1-1 0,-1 1 0,1-1 0,0 2 0,0-2 0,0 2 0,0 1 0,-1-1 0,1 1 0,-1 0 0,0 0 0,-1 2 0,-3 4 0,2-1 0,-2 3 0,1 0 0,0 0 0,0 0 0,1 0 0,-1 0 0,0 0 0,1 1 0,0-1 0,0 1 0,0-1 0,0 0 0,0 0 0,2 0 0,0 0 0,0 1 0,-1-2 0,1 0 0,0 2 0,0 0 0,0 0 0,-2-2 0,1 1 0,-1 0 0,0 1 0,0 1 0,-1-1 0,1 1 0,-1-1 0,-1 0 0,2 0 0,-1 0 0,1 0 0,0-1 0,0 0 0,0 0 0,0 0 0,0 0 0,0-1 0,0 1 0,0-1 0,1 1 0,-1 0 0,2 1 0,0 1 0,-1-2 0,0 0 0,1 0 0,1 0 0,-1 0 0,1 0 0,1 0 0,-1-1 0,-1-1 0,0 1 0,-1 0 0,0 0 0,0-1 0,-1 1 0,-1 0 0,0 0 0,-1 0 0,1 1 0,-1-1 0,0 1 0,1-1 0,-1 1 0,1-1 0,-1 0 0,0 1 0,0 0 0,1 0 0,0-2 0,-1 2 0,1-1 0,1 0 0,0 1 0,0-1 0,0 0 0,0 0 0,-1 1 0,0 0 0,0 0 0,0-1 0,0 2 0,0-2 0,0 1 0,0-1 0,-1 0 0,1-2 0,-1-2 0,-1-2 0,0-2 0,0 0 0,0 0 0,0-1 0,0 1 0,0 0 0,1 0 0,-2 0 0,1 0 0,0-1 0,-1 0 0,1 0 0,-1 0 0,-1 0 0,0 0 0,1 0 0,0-1 0,0 2 0,0 0 0,0 0 0,1 1 0,1-2 0,-2 2 0,0-2 0,0-1 0,0 1 0,0-1 0,0 2 0,1 0 0,-1 0 0,-1 1 0,0-1 0,1 1 0,-1 0 0,1 1 0,-1-1 0,2 1 0,-1 0 0,1 1 0,1-1 0,0 2 0,0 0 0,1 2 0,-2 1 0</inkml:trace>
  <inkml:trace contextRef="#ctx0" brushRef="#br0" timeOffset="2">289 411 12287,'-1'-4'0,"1"0"0,-2 1 0,0-1 0,-1 2 0,-1-1 0,-1 0 0,1 0 0,-1 0 0,0 0 0,1 0 0,-2 0 0,0 1 0,-1 0 0,-1-1 0,1 0 0,0 0 0,-1 0 0,1 0 0,1 1 0,0 0 0,0 0 0,0-1 0,1 1 0,0 0 0,0-1 0,-1 1 0,1 0 0,0 0 0,-1 1 0,1-1 0,0 1 0,0-1 0,0-1 0,0 1 0,1 0 0,-1 0 0,1 0 0,-1 0 0,2 0 0,-1 1 0,1 1 0,1 0 0,0 0 0,0 2 0,2-1 0,-1 2 0,0-1 0,1 2 0,0 0 0,0 0 0,0 0 0,0 0 0,0 1 0,0 0 0,0-1 0,0 0 0,0 0 0,0 0 0,0 0 0,0 0 0,0 0 0,-1 0 0,0 0 0,0 0 0,0 1 0,0 0 0,1 0 0,-1 0 0,1 0 0,0 1 0,1-1 0,0 0 0,1 0 0,1 1 0,-1-1 0,1 0 0,-1 0 0,0-2 0,1 1 0,-1 0 0,0 0 0,1-1 0,0 1 0,-1 0 0,-1 1 0,0-3 0,0 2 0,-1-1 0,2 1 0,-1 0 0,1 1 0,1 0 0,0-1 0,-1 2 0,0 0 0,-1 1 0,0-3 0,-1 0 0,0 0 0,0 0 0,0 0 0,0 2 0,1-2 0,0 1 0,3-1 0,0-1 0,1 0 0,1 0 0,-1 1 0,-1 0 0,-1 0 0,-1-1 0,-1 1 0,0 0 0,-1 0 0,0 1 0,0 0 0,-2 0 0,1 0 0,0 0 0,-1 0 0,1 0 0,0 0 0,1-1 0,0-1 0,0 2 0,0-2 0,0 1 0,2-3 0,1 1 0,0-2 0,2 0 0,-1-1 0,0 0 0,-1 0 0,1-2 0,0 0 0,0-1 0,1-1 0,-2 0 0,0-1 0,1 0 0,-2 1 0,1-1 0,0 1 0,-1 0 0,1-1 0,0 0 0,0-2 0,1 1 0,-2 0 0,2 1 0,-1-1 0,0 1 0,0 1 0,0 0 0,-1 1 0,2-1 0,-1 0 0,0 0 0,1 0 0,-1 0 0,0 1 0,0-2 0,0 2 0,-1-2 0,0 2 0,0 0 0,1 0 0,-1 1 0,1-2 0,0 1 0,0 0 0,0-1 0,-1 2 0,-1 1 0,0 0 0,0 1 0,1-1 0,-1 1 0,0 2 0,-1 0 0,0 0 0,-1 2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36.339"/>
    </inkml:context>
    <inkml:brush xml:id="br0">
      <inkml:brushProperty name="width" value="0.07938" units="cm"/>
      <inkml:brushProperty name="height" value="0.07938" units="cm"/>
      <inkml:brushProperty name="color" value="#1F4E79"/>
    </inkml:brush>
  </inkml:definitions>
  <inkml:trace contextRef="#ctx0" brushRef="#br0">652 255 12287,'-3'-2'0,"-1"0"0,1 0 0,-2-1 0,1 1 0,1 0 0,0 1 0,-2 0 0,2-1 0,-2 0 0,0 0 0,0 0 0,0-1 0,0 1 0,0 0 0,1 1 0,0 0 0,0 0 0,0 0 0,-1 0 0,0 1 0,-2 0 0,1 0 0,1 0 0,0 0 0,0 0 0,0 1 0,0 0 0,1 0 0,-1-1 0,1 0 0,0 2 0,-1-2 0,1 1 0,0 1 0,0-1 0,-2 2 0,2-1 0,-2 0 0,1 1 0,2-1 0,-2 0 0,1 0 0,0-1 0,-1 2 0,1-1 0,0 0 0,0-1 0,0 2 0,0-2 0,0 1 0,0 0 0,1 0 0,-1 1 0,0-1 0,0 1 0,-1 0 0,0 0 0,0 0 0,1 0 0,0 1 0,1-1 0,0 0 0,0 0 0,1 0 0,-2 1 0,0 0 0,1 1 0,-1-1 0,2 0 0,-1 0 0,1 0 0,-1 0 0,1 0 0,0 0 0,-2 0 0,2 0 0,-1 0 0,0 0 0,1 1 0,0-2 0,1 1 0,1 0 0,-1 1 0,0-1 0,0 1 0,0-1 0,-1 1 0,1 0 0,1 2 0,-1-2 0,1 0 0,-1 0 0,1 0 0,0 0 0,0-3 0,0 2 0,0-1 0,0 1 0,1 1 0,0 0 0,0 0 0,1 1 0,-1-1 0,0-1 0,0 0 0,0 0 0,1 0 0,-1 1 0,1-1 0,0 0 0,1-1 0,1 2 0,0 0 0,-1-1 0,1 1 0,0 0 0,-1-1 0,0-1 0,-1 1 0,1-2 0,1 2 0,0-2 0,0 2 0,-1-2 0,1 0 0,0-1 0,1 1 0,-2 0 0,1 0 0,1-1 0,-2 0 0,1 0 0,1 0 0,1 1 0,1-2 0,-1 1 0,-1 0 0,0-1 0,0 1 0,-1 0 0,1-1 0,1 0 0,-1 0 0,0 0 0,1 0 0,0 0 0,0 0 0,1-1 0,-1 0 0,0 0 0,0-1 0,-1 0 0,0 1 0,0-1 0,-1 1 0,1-1 0,-2 1 0,2-1 0,-1 1 0,2-1 0,-1 0 0,1-1 0,0 1 0,-1 0 0,0-1 0,-1 1 0,0-1 0,1-1 0,0 0 0,0 0 0,-1 0 0,0 2 0,0-2 0,-1 1 0,1-1 0,0 1 0,1 0 0,0-1 0,0 1 0,0-1 0,-1 1 0,0 1 0,0-2 0,0 1 0,0 0 0,-2-1 0,1 0 0,0 0 0,-1-1 0,0 1 0,0-1 0,1 0 0,0-2 0,0 0 0,-1 0 0,0 0 0,0 1 0,-2 1 0,1 1 0,0 0 0,-1 0 0,2 0 0,-2 0 0,1-1 0,0 0 0,-1 1 0,1-1 0,0 1 0,-1-1 0,1-1 0,-1 1 0,0 0 0,0 0 0,0 0 0,0 1 0,0-1 0,-1 1 0,0 0 0,-1 1 0,0-2 0,1 0 0,-1 0 0,0 1 0,-1 1 0,-1-1 0,1 0 0,-1 0 0,0 1 0,-1 0 0,0 1 0,0 0 0,1 0 0,-1 1 0,1 0 0,1 0 0,0 1 0,0-1 0,0 0 0,0 2 0,2 2 0</inkml:trace>
  <inkml:trace contextRef="#ctx0" brushRef="#br0" timeOffset="1">732 278 12287,'2'0'0,"1"-1"0,-1 0 0,-1 0 0,1-2 0,-2 0 0,2 0 0,0-1 0,1-1 0,1 0 0,0-1 0,2 0 0,-1 1 0,0-2 0,0 1 0,-1 1 0,1-2 0,0 1 0,0 0 0,1 1 0,-1-2 0,0 1 0,-1 1 0,1-1 0,0 1 0,0 0 0,-1 0 0,1-1 0,0 1 0,-2-1 0,1 1 0,-1-1 0,1 0 0,-1 0 0,0 1 0,0-1 0,-1 1 0,2-1 0,-1 2 0,0 0 0,-1 1 0,1-1 0,-1 2 0,1-2 0,-2 3 0,-3 4 0,1-1 0,0 4 0,-1-1 0,2 0 0,-1 0 0,0 1 0,0-1 0,0 0 0,1 2 0,0-2 0,0 1 0,0-1 0,0 0 0,1 1 0,0-1 0,1 0 0,0 1 0,0-1 0,0-1 0,0 2 0,0 1 0,0-2 0,-2 0 0,1 0 0,-1 0 0,0 2 0,0 0 0,-1 0 0,1 0 0,-1-1 0,-1 0 0,2 0 0,-1 1 0,1-1 0,0-1 0,0 1 0,0-1 0,0 1 0,0-1 0,0-1 0,0 1 0,0-1 0,1 1 0,-1 1 0,2 0 0,0 1 0,-1-1 0,1-1 0,-1 0 0,2 0 0,0 1 0,0-1 0,1 0 0,-1-1 0,-1 0 0,0-1 0,0 2 0,-1 0 0,0-2 0,-2 0 0,1 2 0,-2-1 0,1 1 0,-1-1 0,0 1 0,0-1 0,1 1 0,-1 0 0,0 0 0,0-1 0,1 1 0,-1 0 0,0 0 0,1-1 0,0 1 0,0-1 0,0 1 0,1-1 0,0 1 0,0-1 0,0 1 0,-1-1 0,0 1 0,0 1 0,0-1 0,0 0 0,0-1 0,0 2 0,0-1 0,-1-2 0,0 0 0,0-3 0,-1-3 0,0 0 0,0-2 0,0 0 0,-1 1 0,2-1 0,-1 1 0,0 0 0,0 0 0,-1 0 0,1-2 0,-1 1 0,0-1 0,0 1 0,-1 0 0,0-1 0,1 1 0,-1-1 0,1 2 0,0 0 0,0 0 0,1 0 0,0 0 0,-1 0 0,1-1 0,-2-1 0,1 0 0,-1 1 0,2-1 0,-1 2 0,0 0 0,-1 1 0,0-1 0,0 1 0,1 0 0,-1 0 0,0 1 0,1 0 0,1-1 0,0 2 0,-1-1 0,3 2 0,-1 0 0,1 2 0,-2 2 0</inkml:trace>
  <inkml:trace contextRef="#ctx0" brushRef="#br0" timeOffset="2">299 428 12287,'-1'-4'0,"1"0"0,-2 1 0,0-1 0,-1 1 0,-1 0 0,-1 0 0,1 0 0,-1-1 0,-1 2 0,2-2 0,-2 2 0,-1 0 0,0-1 0,-1 0 0,0-1 0,1 2 0,-1-1 0,0 0 0,2 0 0,0 1 0,-1 0 0,1-1 0,1 1 0,0 0 0,-1-1 0,0 1 0,1 0 0,-1 0 0,1 0 0,0 0 0,-1 1 0,1-2 0,-1 1 0,1 0 0,1 0 0,-1-1 0,1 1 0,-1 0 0,1 0 0,0 1 0,1 1 0,0 0 0,2 1 0,-1 0 0,1 0 0,0 2 0,1-1 0,0 2 0,0 0 0,0 1 0,0 0 0,0-1 0,0 1 0,0 0 0,0-1 0,0 0 0,0 0 0,0 1 0,0-1 0,0 1 0,-1-2 0,0 1 0,0 1 0,0 0 0,0 0 0,0 0 0,1 0 0,-1 0 0,1 1 0,0-1 0,1 1 0,1-1 0,-1 1 0,2 0 0,0-1 0,-1 1 0,1-2 0,-1 0 0,1 0 0,-1 0 0,0 0 0,2 0 0,-2-1 0,0 2 0,0 0 0,-1-2 0,0 0 0,-1 0 0,2 1 0,-1 1 0,2 0 0,0 0 0,-1 0 0,0 1 0,0 1 0,-1-1 0,0-1 0,-1-1 0,0 0 0,0 0 0,0 1 0,0 1 0,1-2 0,1 2 0,1-2 0,2-1 0,0 0 0,1 0 0,0 2 0,-2-2 0,-1 2 0,0-1 0,-3 0 0,1 0 0,-1 0 0,0 1 0,0 0 0,-1 0 0,0 1 0,-1-1 0,0 0 0,1 0 0,0 1 0,1-2 0,0-1 0,0 2 0,0-2 0,0 1 0,2-2 0,1 0 0,1-2 0,0 0 0,1-1 0,-1 0 0,-1-1 0,1-1 0,1 1 0,-1-3 0,1 0 0,-2-1 0,1 0 0,-1 0 0,0 0 0,0 1 0,0-1 0,-1 0 0,1 0 0,0 0 0,1-2 0,0 0 0,-2 1 0,2 0 0,-1 1 0,0 0 0,1 0 0,-1 1 0,-1 0 0,2 0 0,-1 0 0,1-1 0,0 2 0,-1-2 0,0 2 0,0-2 0,0 1 0,0 0 0,-2 0 0,0 0 0,3 1 0,-2 1 0,1-2 0,0 1 0,0-1 0,0 1 0,0 0 0,-2 2 0,0 0 0,0 1 0,0-1 0,1 1 0,-2 2 0,0 0 0,0 0 0,0 2 0,-2-2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40.413"/>
    </inkml:context>
    <inkml:brush xml:id="br0">
      <inkml:brushProperty name="width" value="0.07938" units="cm"/>
      <inkml:brushProperty name="height" value="0.07938" units="cm"/>
      <inkml:brushProperty name="color" value="#1F4E79"/>
    </inkml:brush>
  </inkml:definitions>
  <inkml:trace contextRef="#ctx0" brushRef="#br0">848 317 12287,'-4'-2'0,"-1"0"0,1-1 0,-2-1 0,1 1 0,0 0 0,1 2 0,-2-1 0,2-1 0,-3 1 0,1-1 0,-2 0 0,2 0 0,-1 0 0,0 1 0,2 0 0,0 0 0,0 1 0,-1 0 0,0 0 0,-1 0 0,-2 1 0,0 0 0,2 0 0,1 0 0,0 1 0,-1 0 0,0 0 0,1 0 0,0 0 0,1-1 0,-1 2 0,-1-1 0,2 0 0,1 1 0,-2 0 0,-1 1 0,1 0 0,-2 0 0,2 1 0,1-2 0,-1 1 0,0 0 0,0-1 0,0 1 0,0 0 0,1 0 0,0-1 0,0 1 0,0-2 0,0 2 0,-1 0 0,2-1 0,-2 2 0,1-1 0,-1 1 0,0 0 0,-1 0 0,1 0 0,0 0 0,1 1 0,1-1 0,0 0 0,0 1 0,1-1 0,-3 2 0,2-2 0,-1 3 0,1-1 0,1-1 0,-1 0 0,1 1 0,-1-1 0,1 0 0,0 0 0,-2 1 0,2 0 0,-1-1 0,0 0 0,1 1 0,2-1 0,-1 0 0,1 0 0,0 2 0,0-2 0,0 2 0,-1-2 0,0 3 0,1-1 0,0 1 0,0-1 0,0 0 0,1 0 0,0-1 0,0 0 0,0-2 0,0 1 0,0-1 0,0 2 0,1 0 0,0 0 0,1 2 0,0-1 0,0-1 0,0 0 0,-2-1 0,2 1 0,0 0 0,0 0 0,0-1 0,2 0 0,-1 0 0,2 1 0,0 1 0,0-1 0,0 0 0,0 0 0,0 0 0,-2-1 0,1-1 0,-1-1 0,3 2 0,0-1 0,-1 0 0,-2-1 0,3 0 0,-1-1 0,2 0 0,-3 0 0,2 1 0,-1-1 0,0-1 0,0 1 0,2-1 0,1 1 0,1-1 0,-1 0 0,-1 0 0,0 0 0,-1-1 0,0 1 0,1-1 0,0 0 0,0 0 0,0 0 0,0 0 0,2 0 0,-1 0 0,0-1 0,0 0 0,0-1 0,0 0 0,-1-1 0,0 1 0,-1 0 0,-1 1 0,2-1 0,-2 0 0,1 0 0,0 0 0,1 0 0,0-1 0,2-1 0,-3 1 0,2 0 0,-2 0 0,0-1 0,0 0 0,-1-1 0,3-1 0,-2 2 0,-1-1 0,0 1 0,1 0 0,-1-1 0,0 0 0,0 0 0,2 1 0,-1-1 0,2 1 0,-2-1 0,-1 1 0,0 1 0,1-2 0,-1 1 0,0 0 0,-2-1 0,1 0 0,0-1 0,-1-1 0,0 2 0,-1-2 0,2 1 0,0-4 0,0 1 0,-1 0 0,0 0 0,-1 0 0,-1 2 0,0 2 0,0 0 0,-1 0 0,2-2 0,-1 2 0,0-1 0,0 0 0,0-1 0,-1 1 0,1 0 0,0-1 0,0 0 0,-1 1 0,1-2 0,0 2 0,-1-1 0,-1 2 0,0-2 0,0 2 0,-1 0 0,0 0 0,0-1 0,-1-1 0,1 1 0,-1 0 0,-1 2 0,0-1 0,-1-1 0,0 1 0,-1 1 0,0 0 0,-1 1 0,0 0 0,2 1 0,-1 0 0,0 1 0,2-1 0,0 2 0,0-1 0,0 0 0,0 3 0,3 1 0</inkml:trace>
  <inkml:trace contextRef="#ctx0" brushRef="#br0" timeOffset="1">956 348 12287,'4'0'0,"0"-1"0,-2-1 0,0 1 0,0-3 0,-1 1 0,1-2 0,0-1 0,3 0 0,0-1 0,1-1 0,1 1 0,0-1 0,0 0 0,-1 0 0,1 0 0,-1-1 0,1 1 0,-1 1 0,2 0 0,-1-2 0,-1 1 0,0 0 0,1 1 0,-1 0 0,1 0 0,-1 0 0,0 0 0,1-1 0,-3 1 0,1 0 0,-1-1 0,1 0 0,0 0 0,-2 1 0,1-1 0,0 1 0,0 0 0,0 1 0,0 1 0,-1 0 0,2 1 0,-3 0 0,1 0 0,-1 2 0,-5 6 0,2-1 0,-1 5 0,1-2 0,-1 1 0,1 0 0,0 0 0,0 1 0,0-2 0,1 3 0,0-2 0,0 1 0,0-2 0,0 2 0,1-1 0,1 0 0,1 1 0,-1-1 0,0-1 0,1 1 0,0 1 0,0 0 0,-1 0 0,-2-2 0,1 1 0,-1 0 0,0 2 0,0 0 0,-1 0 0,1 0 0,-2-1 0,1 1 0,0-1 0,0 1 0,1-1 0,0-1 0,0 1 0,0-1 0,0 0 0,0 0 0,0-1 0,0 0 0,0 0 0,1 0 0,0 2 0,1 0 0,1 2 0,-2-3 0,1 1 0,0-2 0,2 1 0,0 0 0,-1 1 0,3-2 0,-2-1 0,0 1 0,-2-1 0,0 1 0,-1 0 0,0-2 0,-1 1 0,-1 1 0,-1 0 0,0 0 0,0 0 0,-1 0 0,1 0 0,0 1 0,0-1 0,-1 0 0,1 0 0,0 1 0,-1-1 0,1 1 0,0-1 0,0 0 0,1 0 0,0 0 0,1 0 0,0 0 0,0-1 0,0 2 0,-1-1 0,0 1 0,-1 1 0,1-2 0,0 1 0,0-1 0,-2 1 0,2-1 0,-2-1 0,1-2 0,-1-3 0,-1-3 0,0-2 0,0-1 0,0 0 0,0 0 0,0-1 0,0 2 0,1 0 0,-2-1 0,0 1 0,1-3 0,-1 1 0,-1 0 0,1 0 0,-2 0 0,1-1 0,0 1 0,0 0 0,0 1 0,0 0 0,2 1 0,0 0 0,0 0 0,-2 0 0,2-3 0,-3 0 0,1 1 0,1-1 0,0 1 0,0 2 0,-1 0 0,1-1 0,-3 1 0,2 1 0,0 0 0,-1 0 0,1 1 0,0 0 0,2 0 0,0 1 0,-1 0 0,3 2 0,0 0 0,0 3 0,-1 1 0</inkml:trace>
  <inkml:trace contextRef="#ctx0" brushRef="#br0" timeOffset="2">377 549 12287,'0'-5'0,"-1"-1"0,-1 2 0,-1-1 0,-1 1 0,-2 0 0,-1 0 0,1 0 0,-1-1 0,0 1 0,1 0 0,-2 0 0,-1 2 0,0-2 0,-2-1 0,1 1 0,-1 0 0,1 1 0,0-1 0,1 0 0,1 1 0,-1 0 0,1 0 0,2 0 0,-2 0 0,1-1 0,-2 1 0,3 0 0,-2 1 0,1-1 0,0 1 0,-1 0 0,1-1 0,0 0 0,0 0 0,1 0 0,0 0 0,1 0 0,-3 0 0,3 1 0,0 0 0,1 2 0,1 0 0,1 1 0,-1 1 0,2-1 0,0 4 0,0-3 0,1 4 0,0-1 0,0 1 0,0 0 0,0 0 0,0 1 0,0-1 0,0 0 0,0-1 0,0 1 0,0 0 0,0 0 0,0-1 0,-1 0 0,0 2 0,-1-1 0,1 0 0,0 0 0,0 2 0,0-2 0,0 2 0,1-1 0,0 0 0,1 1 0,1-1 0,1 0 0,1 1 0,-1-1 0,1 1 0,-1-2 0,0-1 0,1 0 0,-1 1 0,-1-1 0,3 0 0,-2 0 0,0 1 0,-1 0 0,0-2 0,-1 1 0,-1-1 0,2 2 0,1 0 0,0 1 0,1-1 0,-2 1 0,2 1 0,-2 1 0,0 0 0,-1-3 0,-1-1 0,0 1 0,0-1 0,0 2 0,0 1 0,2-2 0,0 1 0,2-2 0,2 0 0,1-1 0,2 0 0,-2 2 0,-1-2 0,-2 3 0,-1-2 0,-2 0 0,0 0 0,-1 1 0,0 1 0,0 0 0,-2 0 0,1 0 0,-1 0 0,0 0 0,0 0 0,1 0 0,0-1 0,1-2 0,0 2 0,0-1 0,1 0 0,1-3 0,2 1 0,1-3 0,1 0 0,0-1 0,0-1 0,-2 0 0,1-1 0,1-1 0,0-3 0,0 0 0,-1 0 0,0-1 0,-1 0 0,0 0 0,0 1 0,0-1 0,-1 0 0,1 0 0,0 0 0,1-2 0,0-1 0,-1 2 0,0-1 0,1 2 0,-1-1 0,1 2 0,-1 0 0,-1 1 0,2-1 0,-1 0 0,1 0 0,1 0 0,-2 0 0,0 1 0,0-1 0,0 0 0,-1-1 0,0 2 0,-1 0 0,3 1 0,-2 0 0,1-1 0,0 0 0,0 0 0,0 0 0,-1 1 0,-1 2 0,-1 0 0,1 2 0,0-1 0,-1 0 0,1 3 0,-2 1 0,0-1 0,-2 3 0,1-2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1:40.722"/>
    </inkml:context>
    <inkml:brush xml:id="br0">
      <inkml:brushProperty name="width" value="0.07938" units="cm"/>
      <inkml:brushProperty name="height" value="0.07938" units="cm"/>
      <inkml:brushProperty name="color" value="#1F4E79"/>
    </inkml:brush>
  </inkml:definitions>
  <inkml:trace contextRef="#ctx0" brushRef="#br0">759 289 12287,'-4'-2'0,"0"0"0,1-1 0,-3 0 0,1 0 0,1 1 0,0 0 0,-1 1 0,1-2 0,-1 2 0,-1-2 0,-1 1 0,2-1 0,-2 0 0,1 1 0,2 0 0,-1 1 0,1 0 0,-1 0 0,-1 0 0,0 0 0,-2 1 0,1 0 0,1 0 0,0 0 0,0 1 0,0 0 0,0 0 0,1 0 0,0 0 0,0-1 0,-1 1 0,1 0 0,0 0 0,1 1 0,-1 0 0,-2 1 0,2-1 0,-2 1 0,1 0 0,2-1 0,-1 1 0,-1-1 0,1 0 0,0 1 0,0-1 0,0 1 0,1-2 0,-1 2 0,1-2 0,-1 2 0,0 0 0,1-1 0,-1 1 0,1-1 0,-2 2 0,1 0 0,-1-1 0,1 1 0,-1 0 0,2 0 0,1-1 0,-1 1 0,0 0 0,1 0 0,-1 1 0,-1-1 0,1 2 0,0-1 0,2 0 0,-1-1 0,-1 1 0,1-1 0,1 1 0,-1 0 0,-1 0 0,1 0 0,0-1 0,-1 1 0,2 0 0,0-1 0,1 1 0,0 0 0,0 0 0,0 1 0,0-1 0,-1 0 0,1 2 0,-1-1 0,2 1 0,-1-1 0,0 0 0,1 1 0,0-2 0,0 0 0,0-1 0,0 0 0,0-1 0,0 3 0,1-1 0,0 1 0,1 1 0,-1-1 0,1 0 0,0-1 0,-2-1 0,2 1 0,0 1 0,-1-1 0,1-1 0,1 1 0,0 0 0,2 0 0,-1 0 0,1 1 0,-1 0 0,1-1 0,-2 0 0,0-1 0,0 0 0,1-1 0,1 2 0,0-3 0,-1 2 0,0-1 0,0-1 0,1 0 0,1 0 0,-2 0 0,1 1 0,-1-2 0,1 0 0,-1 1 0,2-1 0,2 1 0,-1-2 0,1 1 0,-2 0 0,0 0 0,-1-1 0,1 1 0,0-1 0,0 0 0,0 0 0,0 0 0,1 0 0,1 0 0,-1 0 0,0-1 0,1 0 0,-2 0 0,2-1 0,-2-1 0,0 2 0,-1-1 0,0 0 0,1 1 0,-2-1 0,2 0 0,-1 0 0,2 0 0,-1 0 0,1-1 0,-1 0 0,1 0 0,-2 0 0,0 0 0,1 0 0,-1-2 0,1 0 0,0 1 0,-2 0 0,1 0 0,0 0 0,-1 0 0,1 0 0,-1 0 0,2 0 0,0 0 0,0 0 0,0 0 0,-1 0 0,-1 1 0,2-1 0,-2 0 0,0 1 0,-1-2 0,0 1 0,1-2 0,-2 0 0,1 2 0,-1-2 0,1 0 0,1-2 0,0-1 0,-2 2 0,1-2 0,-2 2 0,0 0 0,0 3 0,0-1 0,-1 1 0,2-2 0,-1 2 0,0-2 0,0 1 0,0-1 0,-1 1 0,1-1 0,-1 0 0,1 0 0,0 0 0,-1 0 0,0 0 0,0 0 0,0 1 0,0 0 0,-1 0 0,-1 0 0,0 1 0,0-2 0,0 1 0,0-1 0,-1 1 0,0 1 0,-1 0 0,0-1 0,-1 0 0,0 2 0,0-1 0,-1 1 0,-1 1 0,3 0 0,-2 0 0,1 1 0,1 0 0,1 1 0,-1-1 0,1 0 0,-1 3 0,3 1 0</inkml:trace>
  <inkml:trace contextRef="#ctx0" brushRef="#br0" timeOffset="1">854 316 12287,'3'0'0,"1"-1"0,-3 0 0,1 0 0,0-3 0,-1 1 0,0-1 0,1-1 0,2 0 0,1-2 0,0 0 0,2 0 0,-1 1 0,0-1 0,0-1 0,-1 2 0,1-2 0,0 1 0,0 0 0,0 1 0,1-2 0,-2 1 0,0 0 0,1 0 0,-1 1 0,2 0 0,-2 0 0,0 0 0,2-1 0,-4 1 0,1-1 0,0 0 0,1 1 0,-1-2 0,-1 2 0,0-1 0,0 1 0,2 0 0,-2 0 0,1 2 0,-2 0 0,2 0 0,-2 0 0,1 1 0,-1 1 0,-5 6 0,3-2 0,-2 5 0,0-2 0,1 2 0,0-1 0,0 0 0,0 1 0,0-1 0,1 2 0,0-2 0,0 1 0,0-1 0,0 0 0,1 1 0,0-1 0,2 0 0,0 1 0,-2-2 0,2 1 0,-1 1 0,1 0 0,-2 0 0,0-1 0,0 0 0,-1 0 0,0 2 0,0 0 0,-1 0 0,1 0 0,-2 0 0,1-1 0,0 0 0,1 1 0,-1 0 0,1-2 0,0 1 0,0-1 0,0 0 0,0 0 0,0 0 0,0-1 0,1 0 0,-1 1 0,1 1 0,1 0 0,0 1 0,0-1 0,-1 0 0,1-2 0,1 1 0,1 1 0,-1-1 0,2 0 0,-2-1 0,1-1 0,-2 1 0,-1 0 0,1 1 0,-1-3 0,-2 2 0,0 0 0,0 0 0,-1 0 0,0 1 0,0-1 0,0 1 0,0 0 0,0-1 0,0 0 0,-1 1 0,2-1 0,-1 1 0,-1 1 0,2-3 0,-1 2 0,1-1 0,0 0 0,1 1 0,0-1 0,0 0 0,0 1 0,0-1 0,-2 1 0,1 1 0,0-2 0,0 2 0,0-2 0,-1 1 0,1 0 0,-2-1 0,2-3 0,-2-2 0,-1-2 0,1-3 0,-1 0 0,1-1 0,-2 0 0,2 1 0,0 1 0,0-1 0,-1 0 0,-1 0 0,2-2 0,-2 1 0,0 0 0,0-1 0,0 1 0,-1-1 0,0 1 0,1 0 0,0 0 0,0 1 0,1 1 0,0 0 0,1-2 0,-2 2 0,1-2 0,-2-2 0,1 2 0,0-1 0,1 1 0,0 1 0,-2 0 0,1 1 0,-1 0 0,0 0 0,1 0 0,-1 1 0,0 0 0,2 1 0,0-1 0,0 1 0,0 0 0,2 2 0,0 0 0,1 2 0,-2 3 0</inkml:trace>
  <inkml:trace contextRef="#ctx0" brushRef="#br0" timeOffset="2">341 494 12287,'0'-5'0,"-1"1"0,-1 0 0,-1-1 0,0 2 0,-2-1 0,-1 0 0,1 1 0,-1-1 0,0 1 0,0-1 0,-1 0 0,0 2 0,-2-1 0,0-1 0,-1 0 0,1 1 0,0-1 0,0 1 0,2 0 0,-1 0 0,0 0 0,2 0 0,0 1 0,-1-1 0,1 0 0,-2 0 0,2 1 0,0-1 0,-1 1 0,1 0 0,-1 1 0,1-2 0,-1 0 0,1 0 0,1 1 0,0-1 0,0 1 0,-2-1 0,3 1 0,-1 1 0,2 1 0,0 0 0,1 0 0,-1 2 0,3-1 0,-1 3 0,0-2 0,1 3 0,0 0 0,0 0 0,0 1 0,0-1 0,0 1 0,0-1 0,0 1 0,0-2 0,0 1 0,0 1 0,0-1 0,0 0 0,-1-1 0,0 2 0,-1-1 0,1 0 0,1 1 0,-2 1 0,2-1 0,-1 0 0,1 0 0,0 1 0,1 0 0,1-1 0,0 0 0,2 1 0,-1 0 0,0-1 0,0 0 0,-1-1 0,1-1 0,1 1 0,-2-1 0,2 1 0,-2-1 0,1 2 0,-1-1 0,0-1 0,-1 0 0,-1 0 0,2 1 0,0 0 0,0 1 0,2 0 0,-2 0 0,2 1 0,-2 1 0,-1 0 0,0-3 0,-1 0 0,0 0 0,0 0 0,0 1 0,0 0 0,1 0 0,1 0 0,2-1 0,2-1 0,0-1 0,1 1 0,0 1 0,-2-1 0,-2 2 0,1-2 0,-4 1 0,1 0 0,-1 0 0,0 1 0,0 0 0,-1 0 0,-1 0 0,0 1 0,0-1 0,1 0 0,0 0 0,0-1 0,1-1 0,0 1 0,0 0 0,1-1 0,1-2 0,1 0 0,2-1 0,0-2 0,1 1 0,-1-2 0,-1 0 0,0-1 0,1 0 0,0-3 0,1 0 0,-2 0 0,1-2 0,-2 2 0,1-2 0,-1 2 0,1-1 0,-1 0 0,0 0 0,0-1 0,2 0 0,-1-2 0,0 2 0,0 0 0,-1 0 0,2 1 0,-2 0 0,1 1 0,-1 0 0,1 0 0,0 0 0,1 0 0,-1 0 0,0 0 0,0 0 0,-1 0 0,0 0 0,1-1 0,-2 2 0,-1-1 0,3 1 0,-1 1 0,0-1 0,1 0 0,0-1 0,-1 1 0,0 1 0,-2 1 0,1 0 0,-1 2 0,1-1 0,-1 1 0,0 2 0,-1 1 0,0-2 0,-1 4 0,0-2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0:47.005"/>
    </inkml:context>
    <inkml:brush xml:id="br0">
      <inkml:brushProperty name="width" value="0.07938" units="cm"/>
      <inkml:brushProperty name="height" value="0.07938" units="cm"/>
      <inkml:brushProperty name="color" value="#1F4E79"/>
    </inkml:brush>
  </inkml:definitions>
  <inkml:trace contextRef="#ctx0" brushRef="#br0">880 279 12287,'-5'-2'0,"-1"-2"0,2 2 0,-3-3 0,1 2 0,1 0 0,0 1 0,-1 0 0,0-1 0,-1 0 0,0 0 0,-1 0 0,0-1 0,0 1 0,1 1 0,1-1 0,0 1 0,0 1 0,0 0 0,-1 0 0,-1 0 0,-2 1 0,1 0 0,0 0 0,2 0 0,0 1 0,0 0 0,-2 0 0,3 0 0,-1 0 0,1-1 0,-1 2 0,0 0 0,1-1 0,1 1 0,-2 0 0,-1 2 0,1-1 0,-1 0 0,0 1 0,3-1 0,-2 0 0,0 1 0,1-2 0,-1 2 0,0-1 0,2 0 0,-1-1 0,0 1 0,0-1 0,0 1 0,0 1 0,1-1 0,-1 0 0,0 1 0,-1 1 0,0-1 0,0 0 0,0 1 0,0 0 0,1 0 0,2 0 0,0-1 0,-1 2 0,1-1 0,-2 1 0,1-1 0,0 2 0,0 0 0,2-1 0,-2 0 0,1 0 0,1 0 0,-1-1 0,1 1 0,-3 1 0,3-1 0,-1 0 0,-1 0 0,2 1 0,1-2 0,0 1 0,1 0 0,0 1 0,-1 0 0,1 0 0,-1 1 0,0 0 0,1-1 0,0 3 0,0-3 0,0 2 0,0-2 0,1 0 0,0 0 0,0-2 0,0-1 0,0 1 0,0 2 0,1 0 0,1 0 0,0 2 0,0-1 0,0-1 0,0-1 0,-1 0 0,1 0 0,1 1 0,-1 0 0,0-1 0,2 0 0,0 0 0,1 1 0,1 0 0,0 0 0,0 0 0,-1 0 0,0-1 0,-1-1 0,-1 0 0,2-1 0,2 1 0,-2 0 0,1-1 0,-1-1 0,1 0 0,0 0 0,1 0 0,-2-1 0,1 1 0,0-1 0,0-1 0,0 2 0,2-2 0,1 1 0,1-1 0,-1 0 0,-1 0 0,-1 0 0,0 0 0,0 0 0,1-1 0,0 0 0,0 0 0,-1 0 0,2 0 0,1 0 0,-1 0 0,0-1 0,1 0 0,-1-2 0,0 1 0,-1-1 0,0 1 0,-2-1 0,0 2 0,2-2 0,-2 2 0,1-2 0,-1 0 0,2 1 0,0-1 0,2-1 0,-3 1 0,1-1 0,0 1 0,-2-1 0,1-1 0,-1-1 0,2 0 0,0 0 0,-3 1 0,1 1 0,0-1 0,0-1 0,0 1 0,0-1 0,1 2 0,1-2 0,0 2 0,-1-2 0,-1 2 0,0 0 0,0-1 0,0-1 0,0 2 0,-3-2 0,2 0 0,-1-1 0,-1 0 0,0 1 0,0-1 0,1 0 0,0-4 0,1 0 0,-2 1 0,1 0 0,-2 0 0,-1 2 0,0 2 0,0 0 0,0 1 0,2-2 0,-3 0 0,1 0 0,0-1 0,0 1 0,0 1 0,0-1 0,0-1 0,0 0 0,-1 1 0,1-1 0,0 0 0,-1 1 0,-1 0 0,0 0 0,0 1 0,-1 0 0,0 1 0,-1-2 0,0 0 0,0 0 0,0 1 0,-1 0 0,-2 1 0,2-1 0,-2 0 0,-1 1 0,1 0 0,-2 2 0,0-1 0,2 2 0,-1 0 0,0 0 0,2 1 0,1 1 0,0-2 0,-1 2 0,1 2 0,2 2 0</inkml:trace>
  <inkml:trace contextRef="#ctx0" brushRef="#br0" timeOffset="1">1001 314 12287,'4'0'0,"1"-1"0,-2-2 0,-1 2 0,0-3 0,-1-1 0,1 0 0,1-1 0,2-1 0,0-1 0,2-1 0,2 1 0,-2-1 0,2 0 0,-2 0 0,0 0 0,0-1 0,0 1 0,1 0 0,0 2 0,0-3 0,-1 0 0,0 1 0,0 2 0,0-1 0,1 0 0,-1 0 0,0 0 0,0 0 0,-1-1 0,-2 1 0,1 0 0,1-1 0,-1-1 0,-1 2 0,0 0 0,1 0 0,0 0 0,-1 1 0,1 1 0,-2 1 0,2 0 0,-2 1 0,1-1 0,-2 3 0,-6 7 0,3-2 0,-1 5 0,0-1 0,1 2 0,-1-2 0,1 2 0,0-1 0,0 0 0,1 1 0,0-1 0,0 1 0,0-1 0,0 0 0,1 0 0,1 0 0,1 0 0,0 1 0,0-2 0,0 0 0,0 2 0,0 0 0,-1 0 0,-1-1 0,0-1 0,-1 1 0,0 2 0,0-1 0,-1 2 0,0-1 0,0 0 0,-1 0 0,1-2 0,0 2 0,1 0 0,0-2 0,0 1 0,0-1 0,0-1 0,0 1 0,0-1 0,0 0 0,0 0 0,1 0 0,0 2 0,1 0 0,1 1 0,-1-1 0,0-1 0,1-1 0,1 2 0,0-1 0,0 0 0,3-1 0,-3-1 0,0 0 0,-1-1 0,-1 3 0,-1-1 0,1-1 0,-3-1 0,0 2 0,-1-1 0,0 1 0,-1 0 0,1 0 0,-2 0 0,3 0 0,-2 0 0,0 0 0,0 0 0,1 0 0,-1 1 0,1 0 0,0-2 0,0 1 0,0-1 0,1 1 0,1 0 0,0 0 0,0-1 0,0 1 0,-1 0 0,-1 1 0,0 1 0,1-3 0,1 3 0,-2-3 0,-1 2 0,2 0 0,-2-3 0,0-2 0,0-3 0,-2-3 0,1-2 0,0-2 0,-1 0 0,0 0 0,0 0 0,1 1 0,0 0 0,-1-1 0,-1 1 0,2-2 0,-2-1 0,0 1 0,-1 0 0,0 1 0,0-2 0,0 1 0,0 0 0,0 1 0,1 1 0,2 0 0,-1 1 0,0-2 0,-1 1 0,1-2 0,-2-1 0,0 0 0,1 1 0,0 0 0,1 2 0,-2 0 0,1-1 0,-3 2 0,2 0 0,0 0 0,0 1 0,0 0 0,1 1 0,1 0 0,0 1 0,0-1 0,3 3 0,-1 1 0,1 1 0,-2 3 0</inkml:trace>
  <inkml:trace contextRef="#ctx0" brushRef="#br0" timeOffset="2">347 541 12287,'0'-6'0,"-1"0"0,-1 2 0,-2-2 0,0 1 0,-3 1 0,-1-1 0,2 1 0,-2-2 0,0 2 0,1-1 0,-3 1 0,1 0 0,-2-1 0,0 1 0,-2-1 0,2 0 0,-1 1 0,1-1 0,1 2 0,0-1 0,0 1 0,2-1 0,0 1 0,0-1 0,0 1 0,-2-1 0,3 1 0,-2 0 0,1 0 0,0 0 0,0 1 0,-1-1 0,1-1 0,0 1 0,2 0 0,-1-1 0,1 1 0,-2-1 0,2 2 0,0 0 0,2 2 0,0 0 0,1 1 0,0 1 0,2 0 0,0 3 0,0-2 0,1 3 0,0 0 0,0 0 0,0 2 0,0-1 0,0 0 0,0 0 0,0 0 0,0-2 0,0 2 0,0 0 0,0-1 0,0 1 0,-1 0 0,0-1 0,-1 1 0,0 0 0,1 1 0,0 0 0,0-1 0,0 1 0,1 1 0,0-1 0,1 1 0,2-2 0,0 2 0,1-1 0,0 1 0,0-1 0,0-1 0,-1-1 0,1-1 0,0 2 0,-2-1 0,4 0 0,-3-1 0,1 2 0,-2 0 0,0-3 0,-1 2 0,0-2 0,1 3 0,0 0 0,2 0 0,0 1 0,0-1 0,0 3 0,-2-1 0,0 1 0,-1-3 0,-1-1 0,0 0 0,0 1 0,0 0 0,0 2 0,2-2 0,0 1 0,3-2 0,2-1 0,1 0 0,2-1 0,-2 3 0,-1-2 0,-3 3 0,0-3 0,-4 1 0,2 0 0,-2 0 0,0 2 0,0 0 0,-2 0 0,1-1 0,-2 2 0,0-2 0,2 2 0,-1-2 0,1 0 0,1-2 0,0 2 0,0-2 0,1 0 0,2-2 0,1 0 0,2-3 0,1 0 0,0-1 0,-1-1 0,-1-1 0,0 0 0,2-2 0,0-2 0,0-1 0,-2 1 0,1-3 0,-1 1 0,-1 0 0,0 1 0,1-1 0,-1 0 0,0 0 0,0 0 0,2-3 0,-1 1 0,0-1 0,0 2 0,0 0 0,0 1 0,0 1 0,0 0 0,-1 1 0,0 0 0,1-2 0,2 1 0,-1 0 0,-2 1 0,1 0 0,0-2 0,-2 2 0,2-1 0,-3 1 0,1 0 0,3 1 0,-3 0 0,1 0 0,1-1 0,0 0 0,-1 0 0,0 2 0,-3 1 0,1 1 0,0 1 0,0 0 0,-1 1 0,1 1 0,-2 3 0,0-3 0,-2 5 0,1-3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9:30:47.008"/>
    </inkml:context>
    <inkml:brush xml:id="br0">
      <inkml:brushProperty name="width" value="0.07938" units="cm"/>
      <inkml:brushProperty name="height" value="0.07938" units="cm"/>
      <inkml:brushProperty name="color" value="#1F4E79"/>
    </inkml:brush>
  </inkml:definitions>
  <inkml:trace contextRef="#ctx0" brushRef="#br0">652 255 12287,'-3'-2'0,"-1"0"0,1 0 0,-2-1 0,1 1 0,1 0 0,0 1 0,-2 0 0,2-1 0,-2 0 0,0 0 0,0 0 0,0-1 0,0 1 0,0 0 0,1 1 0,0 0 0,0 0 0,0 0 0,-1 0 0,0 1 0,-2 0 0,1 0 0,1 0 0,0 0 0,0 0 0,0 1 0,0 0 0,1 0 0,-1-1 0,1 0 0,0 2 0,-1-2 0,1 1 0,0 1 0,0-1 0,-2 2 0,2-1 0,-2 0 0,1 1 0,2-1 0,-2 0 0,1 0 0,0-1 0,-1 2 0,1-1 0,0 0 0,0-1 0,0 2 0,0-2 0,0 1 0,0 0 0,1 0 0,-1 1 0,0-1 0,0 1 0,-1 0 0,0 0 0,0 0 0,1 0 0,0 1 0,1-1 0,0 0 0,0 0 0,1 0 0,-2 1 0,0 0 0,1 1 0,-1-1 0,2 0 0,-1 0 0,1 0 0,-1 0 0,1 0 0,0 0 0,-2 0 0,2 0 0,-1 0 0,0 0 0,1 1 0,0-2 0,1 1 0,1 0 0,-1 1 0,0-1 0,0 1 0,0-1 0,-1 1 0,1 0 0,1 2 0,-1-2 0,1 0 0,-1 0 0,1 0 0,0 0 0,0-3 0,0 2 0,0-1 0,0 1 0,1 1 0,0 0 0,0 0 0,1 1 0,-1-1 0,0-1 0,0 0 0,0 0 0,1 0 0,-1 1 0,1-1 0,0 0 0,1-1 0,1 2 0,0 0 0,-1-1 0,1 1 0,0 0 0,-1-1 0,0-1 0,-1 1 0,1-2 0,1 2 0,0-2 0,0 2 0,-1-2 0,1 0 0,0-1 0,1 1 0,-2 0 0,1 0 0,1-1 0,-2 0 0,1 0 0,1 0 0,1 1 0,1-2 0,-1 1 0,-1 0 0,0-1 0,0 1 0,-1 0 0,1-1 0,1 0 0,-1 0 0,0 0 0,1 0 0,0 0 0,0 0 0,1-1 0,-1 0 0,0 0 0,0-1 0,-1 0 0,0 1 0,0-1 0,-1 1 0,1-1 0,-2 1 0,2-1 0,-1 1 0,2-1 0,-1 0 0,1-1 0,0 1 0,-1 0 0,0-1 0,-1 1 0,0-1 0,1-1 0,0 0 0,0 0 0,-1 0 0,0 2 0,0-2 0,-1 1 0,1-1 0,0 1 0,1 0 0,0-1 0,0 1 0,0-1 0,-1 1 0,0 1 0,0-2 0,0 1 0,0 0 0,-2-1 0,1 0 0,0 0 0,-1-1 0,0 1 0,0-1 0,1 0 0,0-2 0,0 0 0,-1 0 0,0 0 0,0 1 0,-2 1 0,1 1 0,0 0 0,-1 0 0,2 0 0,-2 0 0,1-1 0,0 0 0,-1 1 0,1-1 0,0 1 0,-1-1 0,1-1 0,-1 1 0,0 0 0,0 0 0,0 0 0,0 1 0,0-1 0,-1 1 0,0 0 0,-1 1 0,0-2 0,1 0 0,-1 0 0,0 1 0,-1 1 0,-1-1 0,1 0 0,-1 0 0,0 1 0,-1 0 0,0 1 0,0 0 0,1 0 0,-1 1 0,1 0 0,1 0 0,0 1 0,0-1 0,0 0 0,0 2 0,2 2 0</inkml:trace>
  <inkml:trace contextRef="#ctx0" brushRef="#br0" timeOffset="1">732 278 12287,'2'0'0,"1"-1"0,-1 0 0,-1 0 0,1-2 0,-2 0 0,2 0 0,0-1 0,1-1 0,1 0 0,0-1 0,2 0 0,-1 1 0,0-2 0,0 1 0,-1 1 0,1-2 0,0 1 0,0 0 0,1 1 0,-1-2 0,0 1 0,-1 1 0,1-1 0,0 1 0,0 0 0,-1 0 0,1-1 0,0 1 0,-2-1 0,1 1 0,-1-1 0,1 0 0,-1 0 0,0 1 0,0-1 0,-1 1 0,2-1 0,-1 2 0,0 0 0,-1 1 0,1-1 0,-1 2 0,1-2 0,-2 3 0,-3 4 0,1-1 0,0 4 0,-1-1 0,2 0 0,-1 0 0,0 1 0,0-1 0,0 0 0,1 2 0,0-2 0,0 1 0,0-1 0,0 0 0,1 1 0,0-1 0,1 0 0,0 1 0,0-1 0,0-1 0,0 2 0,0 1 0,0-2 0,-2 0 0,1 0 0,-1 0 0,0 2 0,0 0 0,-1 0 0,1 0 0,-1-1 0,-1 0 0,2 0 0,-1 1 0,1-1 0,0-1 0,0 1 0,0-1 0,0 1 0,0-1 0,0-1 0,0 1 0,0-1 0,1 1 0,-1 1 0,2 0 0,0 1 0,-1-1 0,1-1 0,-1 0 0,2 0 0,0 1 0,0-1 0,1 0 0,-1-1 0,-1 0 0,0-1 0,0 2 0,-1 0 0,0-2 0,-2 0 0,1 2 0,-2-1 0,1 1 0,-1-1 0,0 1 0,0-1 0,1 1 0,-1 0 0,0 0 0,0-1 0,1 1 0,-1 0 0,0 0 0,1-1 0,0 1 0,0-1 0,0 1 0,1-1 0,0 1 0,0-1 0,0 1 0,-1-1 0,0 1 0,0 1 0,0-1 0,0 0 0,0-1 0,0 2 0,0-1 0,-1-2 0,0 0 0,0-3 0,-1-3 0,0 0 0,0-2 0,0 0 0,-1 1 0,2-1 0,-1 1 0,0 0 0,0 0 0,-1 0 0,1-2 0,-1 1 0,0-1 0,0 1 0,-1 0 0,0-1 0,1 1 0,-1-1 0,1 2 0,0 0 0,0 0 0,1 0 0,0 0 0,-1 0 0,1-1 0,-2-1 0,1 0 0,-1 1 0,2-1 0,-1 2 0,0 0 0,-1 1 0,0-1 0,0 1 0,1 0 0,-1 0 0,0 1 0,1 0 0,1-1 0,0 2 0,-1-1 0,3 2 0,-1 0 0,1 2 0,-2 2 0</inkml:trace>
  <inkml:trace contextRef="#ctx0" brushRef="#br0" timeOffset="2">299 428 12287,'-1'-4'0,"1"0"0,-2 1 0,0-1 0,-1 1 0,-1 0 0,-1 0 0,1 0 0,-1-1 0,-1 2 0,2-2 0,-2 2 0,-1 0 0,0-1 0,-1 0 0,0-1 0,1 2 0,-1-1 0,0 0 0,2 0 0,0 1 0,-1 0 0,1-1 0,1 1 0,0 0 0,-1-1 0,0 1 0,1 0 0,-1 0 0,1 0 0,0 0 0,-1 1 0,1-2 0,-1 1 0,1 0 0,1 0 0,-1-1 0,1 1 0,-1 0 0,1 0 0,0 1 0,1 1 0,0 0 0,2 1 0,-1 0 0,1 0 0,0 2 0,1-1 0,0 2 0,0 0 0,0 1 0,0 0 0,0-1 0,0 1 0,0 0 0,0-1 0,0 0 0,0 0 0,0 1 0,0-1 0,0 1 0,-1-2 0,0 1 0,0 1 0,0 0 0,0 0 0,0 0 0,1 0 0,-1 0 0,1 1 0,0-1 0,1 1 0,1-1 0,-1 1 0,2 0 0,0-1 0,-1 1 0,1-2 0,-1 0 0,1 0 0,-1 0 0,0 0 0,2 0 0,-2-1 0,0 2 0,0 0 0,-1-2 0,0 0 0,-1 0 0,2 1 0,-1 1 0,2 0 0,0 0 0,-1 0 0,0 1 0,0 1 0,-1-1 0,0-1 0,-1-1 0,0 0 0,0 0 0,0 1 0,0 1 0,1-2 0,1 2 0,1-2 0,2-1 0,0 0 0,1 0 0,0 2 0,-2-2 0,-1 2 0,0-1 0,-3 0 0,1 0 0,-1 0 0,0 1 0,0 0 0,-1 0 0,0 1 0,-1-1 0,0 0 0,1 0 0,0 1 0,1-2 0,0-1 0,0 2 0,0-2 0,0 1 0,2-2 0,1 0 0,1-2 0,0 0 0,1-1 0,-1 0 0,-1-1 0,1-1 0,1 1 0,-1-3 0,1 0 0,-2-1 0,1 0 0,-1 0 0,0 0 0,0 1 0,0-1 0,-1 0 0,1 0 0,0 0 0,1-2 0,0 0 0,-2 1 0,2 0 0,-1 1 0,0 0 0,1 0 0,-1 1 0,-1 0 0,2 0 0,-1 0 0,1-1 0,0 2 0,-1-2 0,0 2 0,0-2 0,0 1 0,0 0 0,-2 0 0,0 0 0,3 1 0,-2 1 0,1-2 0,0 1 0,0-1 0,0 1 0,0 0 0,-2 2 0,0 0 0,0 1 0,0-1 0,1 1 0,-2 2 0,0 0 0,0 0 0,0 2 0,-2-2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18.04.24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kas-mi.dzlm.de/node/34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ahiko.dzlm.de/node/347"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mahiko.dzlm.de/node/349"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223042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„Kommunizieren“ wird deutlich, dass die Darstellungsform „Sprache“ von Beginn an mit in den Unterricht einzubeziehen ist. </a:t>
            </a:r>
          </a:p>
          <a:p>
            <a:r>
              <a:rPr lang="de-DE" dirty="0"/>
              <a:t>Sprache kann beispielsweise dazu genutzt werden, um immer wieder die Beziehung einer Menge zu der Kraft der 5 oder der Kraft der 10 zu beschreiben. „Ich sehe 3 Plättchen. 2 Plättchen fehlen noch bis zur 5.“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204561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Zusammenfassend lässt sich also festhalten: Um über ein tragfähiges Zahlverständnis zu verfügen, </a:t>
            </a:r>
          </a:p>
          <a:p>
            <a:pPr marL="171450" indent="-171450">
              <a:buFont typeface="Arial" panose="020B0604020202020204" pitchFamily="34" charset="0"/>
              <a:buChar char="•"/>
            </a:pPr>
            <a:r>
              <a:rPr lang="de-DE" dirty="0"/>
              <a:t>müssen die Kinder Grundvorstellungen zu Zahlen aufbauen, </a:t>
            </a:r>
          </a:p>
          <a:p>
            <a:pPr marL="171450" indent="-171450">
              <a:buFont typeface="Arial" panose="020B0604020202020204" pitchFamily="34" charset="0"/>
              <a:buChar char="•"/>
            </a:pPr>
            <a:r>
              <a:rPr lang="de-DE" dirty="0"/>
              <a:t>müssen sie lernen, Zahlen verschieden darzustellen und Darstellungen miteinander zu vernetzen </a:t>
            </a:r>
          </a:p>
          <a:p>
            <a:pPr marL="171450" indent="-171450">
              <a:buFont typeface="Arial" panose="020B0604020202020204" pitchFamily="34" charset="0"/>
              <a:buChar char="•"/>
            </a:pPr>
            <a:r>
              <a:rPr lang="de-DE" dirty="0"/>
              <a:t>und sie sollen dazu angeregt werden, Zahlbeziehungen zu erkennen und diese zu nutzen. </a:t>
            </a:r>
          </a:p>
          <a:p>
            <a:pPr marL="171450" indent="-171450">
              <a:buFont typeface="Arial" panose="020B0604020202020204" pitchFamily="34" charset="0"/>
              <a:buChar char="•"/>
            </a:pPr>
            <a:endParaRPr lang="de-DE" dirty="0"/>
          </a:p>
          <a:p>
            <a:pPr marL="0" indent="0">
              <a:buFontTx/>
              <a:buNone/>
            </a:pPr>
            <a:r>
              <a:rPr lang="de-DE" dirty="0"/>
              <a:t>Erst dann kann dies eine tragfähige Grundlage für weitere, langfristige Lernprozesse im Bereich der Basiskompetenzen sein (s. Folien 20-21). </a:t>
            </a:r>
          </a:p>
          <a:p>
            <a:pPr marL="171450" indent="-171450">
              <a:buFont typeface="Arial" panose="020B0604020202020204" pitchFamily="34" charset="0"/>
              <a:buChar char="•"/>
            </a:pPr>
            <a:endParaRPr lang="de-DE" dirty="0"/>
          </a:p>
          <a:p>
            <a:pPr marL="0" indent="0">
              <a:buFontTx/>
              <a:buNone/>
            </a:pPr>
            <a:r>
              <a:rPr lang="de-DE" dirty="0"/>
              <a:t>Für diese Aspekte werden Verlauf der Veranstaltung zentrale unterrichtspraktische Hinweise gegeben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1391440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dirty="0"/>
              <a:t>„…“ steht hier für das halbschriftliche und schriftliche Rechnen. Auch für diese beiden Rechenmethoden ist natürlich ein tragfähiges Zahlverständnis die Grundlage bzw. notwendig.</a:t>
            </a:r>
          </a:p>
          <a:p>
            <a:pPr fontAlgn="base"/>
            <a:r>
              <a:rPr lang="de-DE" dirty="0"/>
              <a:t>Als Ausblick kann hier deshalb z. B. in Bezug auf das halbschriftliche Rechnen durchaus bereits die Ausbildung eines Zahlen- und Aufgabenblicks angesprochen werden.</a:t>
            </a:r>
          </a:p>
          <a:p>
            <a:pPr fontAlgn="base"/>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810069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dirty="0"/>
              <a:t>Die Beispiele sollen verdeutlichen, welche Bedeutung gesicherte Zahlvorstellung für die weiteren Lernprozesse haben bzw. dass diese die Grundlage allen Rechnens sind. Sowohl Operationsvorstellungen, als auch Einsichten in das dezimale Stellenwertsystem sowie Entwicklung von Kopfrechenstrategien gelingen nur, wenn ein tragfähiges Zahlverständnis aufgebaut wurde.</a:t>
            </a:r>
          </a:p>
          <a:p>
            <a:pPr fontAlgn="base"/>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810069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In den folgenden Teilen des Moduls werden die drei zentralen Aspekte eines tragfähigen Zahlverständnisses mit konkreten Praxisanregungen theoriegeleitet unterrichtsnah beleuchtet und diskutiert.</a:t>
            </a:r>
          </a:p>
          <a:p>
            <a:endParaRPr lang="de-DE" sz="1200" dirty="0"/>
          </a:p>
          <a:p>
            <a:r>
              <a:rPr lang="de-DE" dirty="0"/>
              <a:t>Teil 2 stellt dabei zunächst die Bedeutung und Entwicklung verschiedener Grundvorstellungen von Zahlen in den Fokus.</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524031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576098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FontTx/>
              <a:buNone/>
            </a:pPr>
            <a:r>
              <a:rPr lang="de-DE" sz="1200" dirty="0">
                <a:latin typeface="Arial" panose="020B0604020202020204" pitchFamily="34" charset="0"/>
                <a:cs typeface="Arial" panose="020B0604020202020204" pitchFamily="34" charset="0"/>
              </a:rPr>
              <a:t>Unter dem Aspekt „Grundvorstellungen besitzen“ fassen wir die folgenden Teilaspekte, die im folgenden praxisnah erläutert werden: </a:t>
            </a:r>
          </a:p>
          <a:p>
            <a:pPr marL="285750"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Zählen (Zählprinzipien)</a:t>
            </a:r>
          </a:p>
          <a:p>
            <a:pPr marL="285750"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Zahlen in der Umwelt (Zahlaspekte)</a:t>
            </a:r>
          </a:p>
          <a:p>
            <a:pPr marL="285750"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Zahlen erfassen ((strukturierte) Anzahlerfassung)</a:t>
            </a:r>
            <a:r>
              <a:rPr lang="de-DE" dirty="0"/>
              <a:t>.</a:t>
            </a:r>
          </a:p>
          <a:p>
            <a:pPr>
              <a:spcBef>
                <a:spcPts val="400"/>
              </a:spcBef>
              <a:spcAft>
                <a:spcPct val="0"/>
              </a:spcAft>
            </a:pPr>
            <a:endParaRPr lang="de-DE" altLang="de-DE" sz="2000" dirty="0">
              <a:ea typeface="Calibri" charset="0"/>
            </a:endParaRPr>
          </a:p>
          <a:p>
            <a:pPr>
              <a:spcBef>
                <a:spcPts val="400"/>
              </a:spcBef>
              <a:spcAft>
                <a:spcPct val="0"/>
              </a:spcAft>
            </a:pPr>
            <a:endParaRPr lang="de-DE" altLang="de-DE" sz="2000" dirty="0">
              <a:ea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1971760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0000"/>
              </a:lnSpc>
              <a:buNone/>
            </a:pPr>
            <a:r>
              <a:rPr lang="de-DE" sz="1100" b="1" dirty="0"/>
              <a:t>Dabei gilt, dass Kinder verinnerlichen, dass</a:t>
            </a:r>
          </a:p>
          <a:p>
            <a:pPr marL="171450" indent="-171450">
              <a:lnSpc>
                <a:spcPct val="110000"/>
              </a:lnSpc>
              <a:buFont typeface="Arial" panose="020B0604020202020204" pitchFamily="34" charset="0"/>
              <a:buChar char="•"/>
            </a:pPr>
            <a:r>
              <a:rPr lang="de-DE" sz="1100" dirty="0"/>
              <a:t>einem Gegenstand genau ein Zahlwort zugeordnet wird (Eindeutigkeitsprinzip) </a:t>
            </a:r>
          </a:p>
          <a:p>
            <a:pPr marL="171450" indent="-171450">
              <a:lnSpc>
                <a:spcPct val="110000"/>
              </a:lnSpc>
              <a:spcBef>
                <a:spcPts val="600"/>
              </a:spcBef>
              <a:buFont typeface="Arial" panose="020B0604020202020204" pitchFamily="34" charset="0"/>
              <a:buChar char="•"/>
            </a:pPr>
            <a:r>
              <a:rPr lang="de-DE" sz="1100" dirty="0"/>
              <a:t>die Abfolge der Zählzahlen immer die gleiche ist (Prinzip der stabilen Ordnung)</a:t>
            </a:r>
          </a:p>
          <a:p>
            <a:pPr marL="171450" indent="-171450">
              <a:lnSpc>
                <a:spcPct val="110000"/>
              </a:lnSpc>
              <a:spcBef>
                <a:spcPts val="600"/>
              </a:spcBef>
              <a:buFont typeface="Arial" panose="020B0604020202020204" pitchFamily="34" charset="0"/>
              <a:buChar char="•"/>
            </a:pPr>
            <a:r>
              <a:rPr lang="de-DE" sz="1100" dirty="0"/>
              <a:t>das zuletzt genannte Wort des Zählprozesses die Anzahl angibt (Kardinalprinzip) (Anzahlbewusstsein)</a:t>
            </a:r>
          </a:p>
          <a:p>
            <a:pPr marL="171450" indent="-171450">
              <a:lnSpc>
                <a:spcPct val="110000"/>
              </a:lnSpc>
              <a:spcBef>
                <a:spcPts val="600"/>
              </a:spcBef>
              <a:buFont typeface="Arial" panose="020B0604020202020204" pitchFamily="34" charset="0"/>
              <a:buChar char="•"/>
            </a:pPr>
            <a:r>
              <a:rPr lang="de-DE" sz="1100" dirty="0">
                <a:sym typeface="Wingdings" pitchFamily="2" charset="2"/>
              </a:rPr>
              <a:t>es für die</a:t>
            </a:r>
            <a:r>
              <a:rPr lang="de-DE" sz="1100" dirty="0"/>
              <a:t> Bestimmung der Menge irrelevant ist, um welche Gegenstände es sich handelt (Abstraktionsprinzip</a:t>
            </a:r>
            <a:r>
              <a:rPr lang="de-DE" sz="1100" dirty="0">
                <a:sym typeface="Wingdings" pitchFamily="2" charset="2"/>
              </a:rPr>
              <a:t>)</a:t>
            </a:r>
            <a:endParaRPr lang="de-DE" sz="1100" dirty="0"/>
          </a:p>
          <a:p>
            <a:pPr marL="171450" indent="-171450">
              <a:lnSpc>
                <a:spcPct val="110000"/>
              </a:lnSpc>
              <a:spcBef>
                <a:spcPts val="600"/>
              </a:spcBef>
              <a:buFont typeface="Arial" panose="020B0604020202020204" pitchFamily="34" charset="0"/>
              <a:buChar char="•"/>
            </a:pPr>
            <a:r>
              <a:rPr lang="de-DE" sz="1100" dirty="0"/>
              <a:t>der Startpunkt und Reihenfolge des Zählens frei wählbar ist (Prinzip der Irrelevanz der Anordnung</a:t>
            </a:r>
            <a:r>
              <a:rPr lang="de-DE" sz="1100" dirty="0">
                <a:sym typeface="Wingdings" pitchFamily="2" charset="2"/>
              </a:rPr>
              <a:t>)</a:t>
            </a:r>
            <a:endParaRPr lang="de-DE" sz="1100" dirty="0"/>
          </a:p>
          <a:p>
            <a:endParaRPr lang="de-DE" dirty="0"/>
          </a:p>
          <a:p>
            <a:r>
              <a:rPr lang="de-DE" dirty="0"/>
              <a:t>Diese Prinzipien müssen in der Veranstaltung nicht konkret erarbeitet/benannt werden, stellen aber die Grundlage dar, die Kompetenzen der Kinder im Bereich „Zählen“ zu diagnostizieren. Denn das „Aufsagen“ der Zahlenreihe (wie das Alphabet) kann auch ohne dieses Verständnis “fehlerfrei“ gelingen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180324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Wichtig ist es, Zählaktivitäten anzubieten, die beide Bereiche (das sichere Beherrschen der Zahlwortreihe UND die Anzahlerfassung) abdecken, um neben der ordinalen vor allem die kardinale Bedeutung von Zahlen mit den Kindern zu erarbeiten.</a:t>
            </a:r>
          </a:p>
          <a:p>
            <a:r>
              <a:rPr lang="de-DE" dirty="0"/>
              <a:t>Ziel ist es dann, dass die Kinder diese Zählaktivitäten flexibel ausführen, und dabei auch durch die Variation des Zahlraums alle Kinder innerhalb ihrer Kompetenzen gefördert werden können.</a:t>
            </a:r>
          </a:p>
          <a:p>
            <a:endParaRPr lang="de-DE" dirty="0"/>
          </a:p>
          <a:p>
            <a:r>
              <a:rPr lang="de-DE" dirty="0"/>
              <a:t>Unter </a:t>
            </a:r>
            <a:r>
              <a:rPr lang="de-DE" sz="1200" dirty="0">
                <a:hlinkClick r:id="rId3">
                  <a:extLst>
                    <a:ext uri="{A12FA001-AC4F-418D-AE19-62706E023703}">
                      <ahyp:hlinkClr xmlns:ahyp="http://schemas.microsoft.com/office/drawing/2018/hyperlinkcolor" val="tx"/>
                    </a:ext>
                  </a:extLst>
                </a:hlinkClick>
              </a:rPr>
              <a:t>https://pikas-mi.dzlm.de/node/340</a:t>
            </a:r>
            <a:r>
              <a:rPr lang="de-DE" sz="1200" dirty="0"/>
              <a:t> finden Sie weitere Anregungen zu Aktivitäten zur Zahlwortreihe und zum Zählen von Objekten.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1252613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Darüber hinaus sollten – z. B. durch den Einsatz von Wimmelbildern – auch die weiterer Zahlaspekte, die die Kinder bereits aus ihrem Alltag kennen, thematisiert werden.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Dazu sollte das </a:t>
            </a:r>
            <a:r>
              <a:rPr lang="de-DE" sz="1200" baseline="0" dirty="0">
                <a:latin typeface="Arial" panose="020B0604020202020204" pitchFamily="34" charset="0"/>
                <a:cs typeface="Arial" panose="020B0604020202020204" pitchFamily="34" charset="0"/>
              </a:rPr>
              <a:t>Bewusstsein für Zahlen der Kinder in ihrer Umwelt aktiviert werden und der Blick der Kinder bei der </a:t>
            </a:r>
            <a:r>
              <a:rPr lang="de-DE" sz="1200" dirty="0">
                <a:latin typeface="Arial" panose="020B0604020202020204" pitchFamily="34" charset="0"/>
                <a:cs typeface="Arial" panose="020B0604020202020204" pitchFamily="34" charset="0"/>
              </a:rPr>
              <a:t>Suche nach Zahlen direkt auf diese gelenkt werden. Die in diesen Bilder</a:t>
            </a:r>
            <a:r>
              <a:rPr lang="de-DE" sz="1200" baseline="0" dirty="0">
                <a:latin typeface="Arial" panose="020B0604020202020204" pitchFamily="34" charset="0"/>
                <a:cs typeface="Arial" panose="020B0604020202020204" pitchFamily="34" charset="0"/>
              </a:rPr>
              <a:t> entdeckten Zahlen bieten Gesprächsanlässe (Anzahlen von Toren oder Kindern, Trikotnummern, Spielstände und Platzierungen, …) und sollen den Kindern verdeutlichen, dass Zahlen, je nachdem, wo und wie sie „eingesetzt“ werden, unterschiedliche Bedeutungen haben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aseline="0" dirty="0">
              <a:latin typeface="Arial" panose="020B0604020202020204" pitchFamily="34" charset="0"/>
              <a:cs typeface="Arial" panose="020B0604020202020204" pitchFamily="34" charset="0"/>
            </a:endParaRPr>
          </a:p>
          <a:p>
            <a:pPr>
              <a:lnSpc>
                <a:spcPct val="150000"/>
              </a:lnSpc>
            </a:pPr>
            <a:r>
              <a:rPr lang="de-DE" sz="1200" dirty="0">
                <a:latin typeface="Arial" panose="020B0604020202020204" pitchFamily="34" charset="0"/>
                <a:cs typeface="Arial" panose="020B0604020202020204" pitchFamily="34" charset="0"/>
              </a:rPr>
              <a:t>Neben </a:t>
            </a:r>
            <a:r>
              <a:rPr lang="de-DE" sz="1200" baseline="0" dirty="0">
                <a:latin typeface="Arial" panose="020B0604020202020204" pitchFamily="34" charset="0"/>
                <a:cs typeface="Arial" panose="020B0604020202020204" pitchFamily="34" charset="0"/>
              </a:rPr>
              <a:t>dem kardinalen und ordinalen Zahlaspekt werden hier also auch die weiteren </a:t>
            </a:r>
            <a:r>
              <a:rPr lang="de-DE" sz="1200" dirty="0">
                <a:latin typeface="Arial" panose="020B0604020202020204" pitchFamily="34" charset="0"/>
                <a:cs typeface="Arial" panose="020B0604020202020204" pitchFamily="34" charset="0"/>
              </a:rPr>
              <a:t>Zahlaspekte deutlich, die den Kindern in ihrer Umwelt begegnen und mit denen sie durchaus bereits Erfahrungen gesammelt haben. Dabei ist es hilfreich, diese Aspekte zu thematisieren, wie durch Fragestellungen: „Welche Trikotnummer trägt der Junge mit der Brille?“ oder „Wie viele Tore mehr als Team 5 hat Team 4 geschossen?“</a:t>
            </a:r>
          </a:p>
          <a:p>
            <a:pPr>
              <a:lnSpc>
                <a:spcPct val="150000"/>
              </a:lnSpc>
            </a:pPr>
            <a:endParaRPr lang="de-DE" sz="1200" dirty="0">
              <a:latin typeface="Arial" panose="020B0604020202020204" pitchFamily="34" charset="0"/>
              <a:cs typeface="Arial" panose="020B0604020202020204" pitchFamily="34" charset="0"/>
            </a:endParaRPr>
          </a:p>
          <a:p>
            <a:pPr>
              <a:lnSpc>
                <a:spcPct val="150000"/>
              </a:lnSpc>
            </a:pPr>
            <a:endParaRPr lang="de-DE" sz="1200" dirty="0">
              <a:latin typeface="Arial" panose="020B0604020202020204" pitchFamily="34" charset="0"/>
              <a:cs typeface="Arial" panose="020B0604020202020204" pitchFamily="34" charset="0"/>
            </a:endParaRPr>
          </a:p>
          <a:p>
            <a:pPr>
              <a:lnSpc>
                <a:spcPct val="150000"/>
              </a:lnSpc>
            </a:pPr>
            <a:r>
              <a:rPr lang="de-DE" sz="1200" dirty="0">
                <a:latin typeface="Arial" panose="020B0604020202020204" pitchFamily="34" charset="0"/>
                <a:cs typeface="Arial" panose="020B0604020202020204" pitchFamily="34" charset="0"/>
              </a:rPr>
              <a:t>Wimmelbilder (hier entnommen aus diesem Mahiko-Video </a:t>
            </a:r>
            <a:r>
              <a:rPr lang="de-DE" b="0" i="0" u="none" strike="noStrike" dirty="0">
                <a:solidFill>
                  <a:srgbClr val="327D87"/>
                </a:solidFill>
                <a:effectLst/>
                <a:latin typeface="Open Sans" panose="020B0606030504020204" pitchFamily="34" charset="0"/>
                <a:hlinkClick r:id="rId3"/>
              </a:rPr>
              <a:t>https://mahiko.dzlm.de/node/347</a:t>
            </a:r>
            <a:r>
              <a:rPr lang="de-DE" b="0" i="0" u="none" strike="noStrike" dirty="0">
                <a:solidFill>
                  <a:srgbClr val="327D87"/>
                </a:solidFill>
                <a:effectLst/>
                <a:latin typeface="Open Sans" panose="020B0606030504020204" pitchFamily="34" charset="0"/>
              </a:rPr>
              <a:t>) finden sich </a:t>
            </a:r>
            <a:r>
              <a:rPr lang="de-DE" sz="1200" dirty="0">
                <a:latin typeface="Arial" panose="020B0604020202020204" pitchFamily="34" charset="0"/>
                <a:cs typeface="Arial" panose="020B0604020202020204" pitchFamily="34" charset="0"/>
              </a:rPr>
              <a:t>auch in vielen Lehrwerken und sollen dazu beitragen, auch diese weiteren Zahlaspekte aufzugreifen. </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392747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Veranstaltungsreihe liegt das Basismodul zu Grunde, das sich mit dem Kontext „Was sind Rechenschwierigkeiten?“ auseinandersetzt. Aus den dort diskutierten Erkenntnissen leiten sich die Themen der Veranstaltungsreihe ab. </a:t>
            </a:r>
          </a:p>
          <a:p>
            <a:endParaRPr lang="de-DE" dirty="0"/>
          </a:p>
          <a:p>
            <a:r>
              <a:rPr lang="de-DE" dirty="0"/>
              <a:t>Wir</a:t>
            </a:r>
            <a:r>
              <a:rPr lang="de-DE" baseline="0" dirty="0"/>
              <a:t> setzen uns in dieser Veranstaltung mit </a:t>
            </a:r>
            <a:r>
              <a:rPr lang="de-DE" b="1" baseline="0" dirty="0"/>
              <a:t>Modul 1 </a:t>
            </a:r>
            <a:r>
              <a:rPr lang="de-DE" baseline="0" dirty="0"/>
              <a:t>auseinander und in diesem mit einem der wesentlichen Aspekte der Stärkung von Basiskompetenzen, um Rechenschwierigkeiten zu vermeiden: dem Aufbau eines tragfähigen Zahlverständnisses. </a:t>
            </a:r>
          </a:p>
          <a:p>
            <a:endParaRPr lang="de-DE" baseline="0" dirty="0"/>
          </a:p>
          <a:p>
            <a:r>
              <a:rPr lang="de-DE" baseline="0" dirty="0"/>
              <a:t>In weiteren Modulen werden die Themen ... (s. Folie) … in den Blick genommen.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177086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de-DE" sz="1200" dirty="0">
                <a:latin typeface="Arial" panose="020B0604020202020204" pitchFamily="34" charset="0"/>
                <a:cs typeface="Arial" panose="020B0604020202020204" pitchFamily="34" charset="0"/>
              </a:rPr>
              <a:t>(Diese Folie kann kurz gezeigt werden, muss aber nicht im einzelnen zum Gesprächsgenstand gemacht werden. Es bietet sich aber an, die Aspekte noch einmal zusammenfassend zu erläutern bzw. an diese zu erinnern. Wichtig: Die Kinder selbst müssen zwischen diesen Aspekte natürlich nicht konkret unterscheiden!)</a:t>
            </a:r>
            <a:br>
              <a:rPr lang="de-DE" sz="1200" dirty="0">
                <a:latin typeface="Arial" panose="020B0604020202020204" pitchFamily="34" charset="0"/>
                <a:cs typeface="Arial" panose="020B0604020202020204" pitchFamily="34" charset="0"/>
              </a:rPr>
            </a:br>
            <a:endParaRPr lang="de-DE" dirty="0"/>
          </a:p>
          <a:p>
            <a:r>
              <a:rPr lang="de-DE" sz="1200" dirty="0">
                <a:latin typeface="Arial" panose="020B0604020202020204" pitchFamily="34" charset="0"/>
                <a:cs typeface="Arial" panose="020B0604020202020204" pitchFamily="34" charset="0"/>
              </a:rPr>
              <a:t>Tipp: In einem Ratgeber</a:t>
            </a:r>
            <a:r>
              <a:rPr lang="de-DE" sz="1200" baseline="0" dirty="0">
                <a:latin typeface="Arial" panose="020B0604020202020204" pitchFamily="34" charset="0"/>
                <a:cs typeface="Arial" panose="020B0604020202020204" pitchFamily="34" charset="0"/>
              </a:rPr>
              <a:t> für </a:t>
            </a:r>
            <a:r>
              <a:rPr lang="de-DE" sz="1200" baseline="0" dirty="0" err="1">
                <a:latin typeface="Arial" panose="020B0604020202020204" pitchFamily="34" charset="0"/>
                <a:cs typeface="Arial" panose="020B0604020202020204" pitchFamily="34" charset="0"/>
              </a:rPr>
              <a:t>Schulanfänger:innen</a:t>
            </a:r>
            <a:r>
              <a:rPr lang="de-DE" sz="1200" baseline="0" dirty="0">
                <a:latin typeface="Arial" panose="020B0604020202020204" pitchFamily="34" charset="0"/>
                <a:cs typeface="Arial" panose="020B0604020202020204" pitchFamily="34" charset="0"/>
              </a:rPr>
              <a:t> oder auch Vorschulkinder werden für Eltern Anregungen und Tipps formuliert, wie Eltern bereits vor Schuleintritt den Blick für Zahlen in der Umwelt der Kinder schärfen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4092166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Lernende erfassen Zahlen sowohl</a:t>
            </a:r>
            <a:r>
              <a:rPr lang="de-DE" baseline="0" dirty="0"/>
              <a:t> </a:t>
            </a:r>
            <a:r>
              <a:rPr lang="de-DE" dirty="0"/>
              <a:t>kardinal (Zahlen als Anzahl</a:t>
            </a:r>
            <a:r>
              <a:rPr lang="de-DE" baseline="0" dirty="0"/>
              <a:t> von Dingen oder Ereignissen</a:t>
            </a:r>
            <a:r>
              <a:rPr lang="de-DE" dirty="0"/>
              <a:t>: „Wie</a:t>
            </a:r>
            <a:r>
              <a:rPr lang="de-DE" baseline="0" dirty="0"/>
              <a:t> </a:t>
            </a:r>
            <a:r>
              <a:rPr lang="de-DE" dirty="0"/>
              <a:t>viele Plättchen sind es insgesamt?“)</a:t>
            </a:r>
            <a:r>
              <a:rPr lang="de-DE" baseline="0" dirty="0"/>
              <a:t> </a:t>
            </a:r>
            <a:r>
              <a:rPr lang="de-DE" dirty="0"/>
              <a:t>als auch ordinal (als Zählzahl: „1, 2, 3…“ und als Ordnungszahl: „Wo ist das 6. Plättchen?“). </a:t>
            </a:r>
          </a:p>
          <a:p>
            <a:r>
              <a:rPr lang="de-DE" dirty="0"/>
              <a:t>Um diese Aspekte zu visualisieren werden insbesondere flächige (z. B. Punktefeld) und lineare</a:t>
            </a:r>
            <a:r>
              <a:rPr lang="de-DE" baseline="0" dirty="0"/>
              <a:t> </a:t>
            </a:r>
            <a:r>
              <a:rPr lang="de-DE" dirty="0"/>
              <a:t>Darstellungen (z. B. Zahlenstrahl oder</a:t>
            </a:r>
            <a:r>
              <a:rPr lang="de-DE" baseline="0" dirty="0"/>
              <a:t> </a:t>
            </a:r>
            <a:r>
              <a:rPr lang="de-DE" dirty="0"/>
              <a:t>Rechenstrich) genutzt und</a:t>
            </a:r>
            <a:r>
              <a:rPr lang="de-DE" baseline="0" dirty="0"/>
              <a:t> </a:t>
            </a:r>
            <a:r>
              <a:rPr lang="de-DE" dirty="0"/>
              <a:t>miteinander vernetzt, die die</a:t>
            </a:r>
            <a:r>
              <a:rPr lang="de-DE" baseline="0" dirty="0"/>
              <a:t> </a:t>
            </a:r>
            <a:r>
              <a:rPr lang="de-DE" dirty="0"/>
              <a:t>Strukturen des Zehnersystems</a:t>
            </a:r>
            <a:r>
              <a:rPr lang="de-DE" baseline="0" dirty="0"/>
              <a:t> </a:t>
            </a:r>
            <a:r>
              <a:rPr lang="de-DE" dirty="0"/>
              <a:t>verkörpern </a:t>
            </a:r>
            <a:r>
              <a:rPr lang="de-DE" baseline="0" dirty="0"/>
              <a:t>(</a:t>
            </a:r>
            <a:r>
              <a:rPr lang="de-DE" sz="1200" dirty="0"/>
              <a:t>Orientierungsrahmen „Arithmetische Basiskompetenzen“, </a:t>
            </a:r>
            <a:r>
              <a:rPr lang="de-DE" sz="1200" b="0" i="0" u="none" strike="noStrike" dirty="0">
                <a:effectLst/>
              </a:rPr>
              <a:t>https://pikas.dzlm.de/node/2410</a:t>
            </a:r>
            <a:r>
              <a:rPr lang="de-DE" baseline="0" dirty="0"/>
              <a:t>). </a:t>
            </a:r>
          </a:p>
          <a:p>
            <a:endParaRPr lang="de-DE" dirty="0"/>
          </a:p>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24405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Sollen Zahlen als Anzahlen gedeutet werden, ist es Ziel, diese (schnell) erfassen zu lernen (und auch selbst darzustellen).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Bei kleineren Mengen (bis vier) können Anzahlen in der Regel noch „auf einen Blick“ (ohne zu zählen) erfasst werden, also </a:t>
            </a:r>
            <a:r>
              <a:rPr lang="de-DE" b="1" i="1" dirty="0">
                <a:latin typeface="Arial" panose="020B0604020202020204" pitchFamily="34" charset="0"/>
                <a:cs typeface="Arial" panose="020B0604020202020204" pitchFamily="34" charset="0"/>
              </a:rPr>
              <a:t>simultan</a:t>
            </a:r>
            <a:r>
              <a:rPr lang="de-DE"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Bei größeren Mengen gelingt dies nur dann, wenn die Menge als Zusammensetzung unterschiedlicher Teilmengen gesehen werden kann (</a:t>
            </a:r>
            <a:r>
              <a:rPr lang="de-DE" dirty="0" err="1">
                <a:latin typeface="Arial" panose="020B0604020202020204" pitchFamily="34" charset="0"/>
                <a:cs typeface="Arial" panose="020B0604020202020204" pitchFamily="34" charset="0"/>
              </a:rPr>
              <a:t>Ruwisch</a:t>
            </a:r>
            <a:r>
              <a:rPr lang="de-DE" dirty="0">
                <a:latin typeface="Arial" panose="020B0604020202020204" pitchFamily="34" charset="0"/>
                <a:cs typeface="Arial" panose="020B0604020202020204" pitchFamily="34" charset="0"/>
              </a:rPr>
              <a:t>, 2015; Wittmann &amp; Müller, 2009), also </a:t>
            </a:r>
            <a:r>
              <a:rPr lang="de-DE" b="1" i="1" dirty="0">
                <a:latin typeface="Arial" panose="020B0604020202020204" pitchFamily="34" charset="0"/>
                <a:cs typeface="Arial" panose="020B0604020202020204" pitchFamily="34" charset="0"/>
              </a:rPr>
              <a:t>quasi-simultan</a:t>
            </a:r>
            <a:r>
              <a:rPr lang="de-DE" dirty="0">
                <a:latin typeface="Arial" panose="020B0604020202020204" pitchFamily="34" charset="0"/>
                <a:cs typeface="Arial" panose="020B0604020202020204" pitchFamily="34" charset="0"/>
              </a:rPr>
              <a:t>.  Kinder müssen somit Strukturen wahrnehmen und zur Anzahlbestimmung nutzen.</a:t>
            </a:r>
          </a:p>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2772881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erster Zugang bietet die Erfassung von Anzahlen anhand von Fingerbildern. Als kurze Aktivität kann das zu Beginn jeder Stunde Anlass bieten, sich darin zu üben.</a:t>
            </a:r>
          </a:p>
          <a:p>
            <a:r>
              <a:rPr lang="de-DE" dirty="0"/>
              <a:t>Wichtig dabei ist, mit den Kindern darüber zu sprechen, „wie“ sie die Zahl erfasst – also gesehen – haben, also wie sie die Anzahl simultan erfasst oder quasi-simultan strukturiert haben.</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1533483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Jedes Kind nutzt bzw. „sieht“ dabei evtl. unterschiedliche Strukturierungen zur quasi-simultanen Anzahlerfassung. Diese sollten zunächst alle ihre Berechtigung finden, zum Gesprächsgegenstand und nicht als „gut“ oder „weniger gut“ bewertet werden.</a:t>
            </a:r>
          </a:p>
          <a:p>
            <a:pPr algn="l"/>
            <a:endParaRPr lang="de-DE" dirty="0"/>
          </a:p>
          <a:p>
            <a:pPr algn="l"/>
            <a:r>
              <a:rPr lang="de-DE" dirty="0"/>
              <a:t>Ziel ist es dennoch, frühzeitig über sinnvolle Strukturierungen zu sprechen, die langfristig dazu führen, auch größere Anzahlen schnell zu erfassen (und darzustellen).</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3903363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608878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Bedeutung der Darstellung von Zahlen zeigte sich bereits in der Thematisierung des Aufbaus von Grundvorstellungen, da Grundvorstellungen und Darstellungen unablässig miteinander verknüpft sind (z. B. Ausbildung von Grundvorstellungen (Zahlaspekten) oder zur Anzahlerfassung gelingen nur mit entsprechenden Materialien oder Darstellungen)</a:t>
            </a:r>
          </a:p>
          <a:p>
            <a:endParaRPr lang="de-DE" dirty="0"/>
          </a:p>
          <a:p>
            <a:r>
              <a:rPr lang="de-DE" dirty="0"/>
              <a:t>Im folgenden Punkt der Veranstaltungen sollen die Darstellungen und ihrer Vernetzung als zentraler Aspekt eines tragfähigen Zahlverständnisses in den Fokus rücken und aufgezeigt werden, wie dies </a:t>
            </a:r>
            <a:r>
              <a:rPr lang="de-DE" sz="1200" dirty="0"/>
              <a:t>mit entsprechenden Aktivitäten angeregt werden kann.</a:t>
            </a:r>
          </a:p>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2576911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11"/>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448437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2000" marR="0" lvl="1" indent="0" algn="l" defTabSz="914400" rtl="0" eaLnBrk="1" fontAlgn="auto" latinLnBrk="0" hangingPunct="1">
              <a:lnSpc>
                <a:spcPct val="15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Unter den Aspekt „Darstellungen vernetzen“ werden die folgenden Unteraspekte gefasst und unterrichtspraktisch erläutert:</a:t>
            </a:r>
          </a:p>
          <a:p>
            <a:pPr marL="357750" lvl="1"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Darstellungsformen </a:t>
            </a:r>
          </a:p>
          <a:p>
            <a:pPr marL="357750" lvl="1"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Einsatz von Darstellungsmitteln</a:t>
            </a:r>
          </a:p>
          <a:p>
            <a:pPr marL="357750" lvl="1"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(An)Zahlen strukturiert erfassen und darstellen</a:t>
            </a:r>
          </a:p>
          <a:p>
            <a:pPr marL="357750" lvl="1"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(Exkurs: Üben nach dem </a:t>
            </a:r>
            <a:r>
              <a:rPr lang="de-DE" sz="1200" dirty="0"/>
              <a:t>Vierphasenmodell</a:t>
            </a:r>
            <a:r>
              <a:rPr lang="de-DE" sz="1200" dirty="0">
                <a:latin typeface="Arial" panose="020B0604020202020204" pitchFamily="34" charset="0"/>
                <a:cs typeface="Arial" panose="020B0604020202020204" pitchFamily="34" charset="0"/>
              </a:rPr>
              <a:t>)</a:t>
            </a:r>
          </a:p>
          <a:p>
            <a:pPr marL="357750" lvl="1"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Verschiedene Darstellungen zu Zahlen finden und diese Darstellungen vernetzen</a:t>
            </a:r>
          </a:p>
          <a:p>
            <a:pPr>
              <a:spcBef>
                <a:spcPts val="400"/>
              </a:spcBef>
              <a:spcAft>
                <a:spcPct val="0"/>
              </a:spcAft>
            </a:pPr>
            <a:endParaRPr lang="de-DE" altLang="de-DE" sz="2000" dirty="0">
              <a:ea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2019526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unterscheiden zwischen vier grundlegenden Darstellungsformen, durch die Zahlen dargestellt werden können: durch eine Handlung, in Form eines Bildes, durch Sprache oder durch die symbolische</a:t>
            </a:r>
            <a:r>
              <a:rPr lang="de-DE" baseline="0" dirty="0"/>
              <a:t> „</a:t>
            </a:r>
            <a:r>
              <a:rPr lang="de-DE" dirty="0"/>
              <a:t>Mathesprache“. (Wichtig: dabei Handlungen und Bilder sowohl durch Alltagsmaterial oder didaktisches Material darstellen)</a:t>
            </a:r>
          </a:p>
          <a:p>
            <a:endParaRPr lang="de-DE" dirty="0"/>
          </a:p>
          <a:p>
            <a:r>
              <a:rPr lang="de-DE" dirty="0"/>
              <a:t>Lernende sollen Im Unterricht diese Darstellungen</a:t>
            </a:r>
            <a:r>
              <a:rPr lang="de-DE" baseline="0" dirty="0"/>
              <a:t> </a:t>
            </a:r>
            <a:r>
              <a:rPr lang="de-DE" dirty="0"/>
              <a:t>von Zahlen kontinuierlich</a:t>
            </a:r>
            <a:r>
              <a:rPr lang="de-DE" baseline="0" dirty="0"/>
              <a:t> </a:t>
            </a:r>
            <a:r>
              <a:rPr lang="de-DE" dirty="0"/>
              <a:t>miteinander vernetzen, indem sie diese</a:t>
            </a:r>
            <a:r>
              <a:rPr lang="de-DE" baseline="0" dirty="0"/>
              <a:t> </a:t>
            </a:r>
            <a:r>
              <a:rPr lang="de-DE" dirty="0"/>
              <a:t>einander zuordnen und dieses</a:t>
            </a:r>
            <a:r>
              <a:rPr lang="de-DE" baseline="0" dirty="0"/>
              <a:t> </a:t>
            </a:r>
            <a:r>
              <a:rPr lang="de-DE" dirty="0"/>
              <a:t>sprachlich begleiten.</a:t>
            </a:r>
          </a:p>
          <a:p>
            <a:r>
              <a:rPr lang="de-DE" dirty="0"/>
              <a:t>Die verschiedenen „Zahlbilder“</a:t>
            </a:r>
            <a:r>
              <a:rPr lang="de-DE" baseline="0" dirty="0"/>
              <a:t> </a:t>
            </a:r>
            <a:r>
              <a:rPr lang="de-DE" dirty="0"/>
              <a:t>sollten daher jederzeit aktiviert werden können, denn für das</a:t>
            </a:r>
            <a:r>
              <a:rPr lang="de-DE" baseline="0" dirty="0"/>
              <a:t> </a:t>
            </a:r>
            <a:r>
              <a:rPr lang="de-DE" dirty="0"/>
              <a:t>Verständnis ist es wenig hilfreich, sich nur das</a:t>
            </a:r>
            <a:r>
              <a:rPr lang="de-DE" baseline="0" dirty="0"/>
              <a:t> </a:t>
            </a:r>
            <a:r>
              <a:rPr lang="de-DE" dirty="0"/>
              <a:t>geschriebene Zahlsymbol</a:t>
            </a:r>
            <a:r>
              <a:rPr lang="de-DE" baseline="0" dirty="0"/>
              <a:t> </a:t>
            </a:r>
            <a:r>
              <a:rPr lang="de-DE" dirty="0"/>
              <a:t>(Mathesprache) zu merken</a:t>
            </a:r>
            <a:r>
              <a:rPr lang="de-DE" baseline="0" dirty="0"/>
              <a:t> (</a:t>
            </a:r>
            <a:r>
              <a:rPr lang="de-DE" sz="1200" dirty="0"/>
              <a:t>Orientierungsrahmen „Arithmetische Basiskompetenzen“, </a:t>
            </a:r>
            <a:r>
              <a:rPr lang="de-DE" sz="1200" b="0" i="0" u="none" strike="noStrike" dirty="0">
                <a:effectLst/>
              </a:rPr>
              <a:t>https://pikas.dzlm.de/node/2410</a:t>
            </a:r>
            <a:r>
              <a:rPr lang="de-DE" baseline="0" dirty="0"/>
              <a:t>)</a:t>
            </a:r>
            <a:endParaRPr lang="de-DE" dirty="0"/>
          </a:p>
          <a:p>
            <a:r>
              <a:rPr lang="de-DE" dirty="0"/>
              <a:t>(vgl. auch HR „Rechenschwierigkeiten vermeiden“, S. 20-21; S. 48-49).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269010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1856345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11"/>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1283560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90625" y="1243013"/>
            <a:ext cx="4476750" cy="3357562"/>
          </a:xfrm>
        </p:spPr>
      </p:sp>
      <p:sp>
        <p:nvSpPr>
          <p:cNvPr id="3" name="Notizenplatzhalter 2"/>
          <p:cNvSpPr>
            <a:spLocks noGrp="1"/>
          </p:cNvSpPr>
          <p:nvPr>
            <p:ph type="body" idx="1"/>
          </p:nvPr>
        </p:nvSpPr>
        <p:spPr/>
        <p:txBody>
          <a:bodyPr/>
          <a:lstStyle/>
          <a:p>
            <a:r>
              <a:rPr lang="de-DE" dirty="0"/>
              <a:t>Was haben</a:t>
            </a:r>
            <a:r>
              <a:rPr lang="de-DE" baseline="0" dirty="0"/>
              <a:t> Sie gesehen? (Teilnehmende nennen vermutlich Produkte)</a:t>
            </a:r>
          </a:p>
          <a:p>
            <a:r>
              <a:rPr lang="de-DE" baseline="0" dirty="0">
                <a:sym typeface="Wingdings" panose="05000000000000000000" pitchFamily="2" charset="2"/>
              </a:rPr>
              <a:t> Nachfragen: Wie haben Sie es gesehen? (verschiedene Möglichkeiten)</a:t>
            </a:r>
            <a:endParaRPr lang="de-DE" dirty="0"/>
          </a:p>
        </p:txBody>
      </p:sp>
      <p:sp>
        <p:nvSpPr>
          <p:cNvPr id="4" name="Foliennummernplatzhalter 3"/>
          <p:cNvSpPr>
            <a:spLocks noGrp="1"/>
          </p:cNvSpPr>
          <p:nvPr>
            <p:ph type="sldNum" sz="quarter" idx="10"/>
          </p:nvPr>
        </p:nvSpPr>
        <p:spPr/>
        <p:txBody>
          <a:bodyPr/>
          <a:lstStyle/>
          <a:p>
            <a:pPr>
              <a:defRPr/>
            </a:pPr>
            <a:fld id="{92A93ADB-DE04-4AC8-A2E8-0B4CB5823D69}" type="slidenum">
              <a:rPr lang="de-DE" smtClean="0"/>
              <a:pPr>
                <a:defRPr/>
              </a:pPr>
              <a:t>40</a:t>
            </a:fld>
            <a:endParaRPr lang="de-DE"/>
          </a:p>
        </p:txBody>
      </p:sp>
    </p:spTree>
    <p:extLst>
      <p:ext uri="{BB962C8B-B14F-4D97-AF65-F5344CB8AC3E}">
        <p14:creationId xmlns:p14="http://schemas.microsoft.com/office/powerpoint/2010/main" val="300974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90625" y="1243013"/>
            <a:ext cx="4476750" cy="3357562"/>
          </a:xfrm>
        </p:spPr>
      </p:sp>
      <p:sp>
        <p:nvSpPr>
          <p:cNvPr id="3" name="Notizenplatzhalter 2"/>
          <p:cNvSpPr>
            <a:spLocks noGrp="1"/>
          </p:cNvSpPr>
          <p:nvPr>
            <p:ph type="body" idx="1"/>
          </p:nvPr>
        </p:nvSpPr>
        <p:spPr/>
        <p:txBody>
          <a:bodyPr/>
          <a:lstStyle/>
          <a:p>
            <a:r>
              <a:rPr lang="de-DE" dirty="0"/>
              <a:t>Was haben</a:t>
            </a:r>
            <a:r>
              <a:rPr lang="de-DE" baseline="0" dirty="0"/>
              <a:t> Sie gesehen? (Teilnehmende nennen vermutlich Produkte)</a:t>
            </a:r>
          </a:p>
          <a:p>
            <a:r>
              <a:rPr lang="de-DE" baseline="0" dirty="0">
                <a:sym typeface="Wingdings" panose="05000000000000000000" pitchFamily="2" charset="2"/>
              </a:rPr>
              <a:t> Nachfragen: Wie haben Sie es gesehen? (verschiedene Möglichkeiten)</a:t>
            </a:r>
            <a:endParaRPr lang="de-DE" dirty="0"/>
          </a:p>
        </p:txBody>
      </p:sp>
      <p:sp>
        <p:nvSpPr>
          <p:cNvPr id="4" name="Foliennummernplatzhalter 3"/>
          <p:cNvSpPr>
            <a:spLocks noGrp="1"/>
          </p:cNvSpPr>
          <p:nvPr>
            <p:ph type="sldNum" sz="quarter" idx="10"/>
          </p:nvPr>
        </p:nvSpPr>
        <p:spPr/>
        <p:txBody>
          <a:bodyPr/>
          <a:lstStyle/>
          <a:p>
            <a:pPr>
              <a:defRPr/>
            </a:pPr>
            <a:fld id="{92A93ADB-DE04-4AC8-A2E8-0B4CB5823D69}" type="slidenum">
              <a:rPr lang="de-DE" smtClean="0"/>
              <a:pPr>
                <a:defRPr/>
              </a:pPr>
              <a:t>41</a:t>
            </a:fld>
            <a:endParaRPr lang="de-DE"/>
          </a:p>
        </p:txBody>
      </p:sp>
    </p:spTree>
    <p:extLst>
      <p:ext uri="{BB962C8B-B14F-4D97-AF65-F5344CB8AC3E}">
        <p14:creationId xmlns:p14="http://schemas.microsoft.com/office/powerpoint/2010/main" val="134031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90625" y="1243013"/>
            <a:ext cx="4476750" cy="33575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92A93ADB-DE04-4AC8-A2E8-0B4CB5823D69}" type="slidenum">
              <a:rPr lang="de-DE" smtClean="0"/>
              <a:pPr>
                <a:defRPr/>
              </a:pPr>
              <a:t>42</a:t>
            </a:fld>
            <a:endParaRPr lang="de-DE"/>
          </a:p>
        </p:txBody>
      </p:sp>
    </p:spTree>
    <p:extLst>
      <p:ext uri="{BB962C8B-B14F-4D97-AF65-F5344CB8AC3E}">
        <p14:creationId xmlns:p14="http://schemas.microsoft.com/office/powerpoint/2010/main" val="1029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90625" y="1243013"/>
            <a:ext cx="4476750" cy="33575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92A93ADB-DE04-4AC8-A2E8-0B4CB5823D69}" type="slidenum">
              <a:rPr lang="de-DE" smtClean="0"/>
              <a:pPr>
                <a:defRPr/>
              </a:pPr>
              <a:t>43</a:t>
            </a:fld>
            <a:endParaRPr lang="de-DE"/>
          </a:p>
        </p:txBody>
      </p:sp>
    </p:spTree>
    <p:extLst>
      <p:ext uri="{BB962C8B-B14F-4D97-AF65-F5344CB8AC3E}">
        <p14:creationId xmlns:p14="http://schemas.microsoft.com/office/powerpoint/2010/main" val="3585097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diese Abbildung soll noch einmal verdeutlich werden: Anzahlen (sowohl von Alltagsmaterialien als auch didaktischen Materialien) können unstrukturiert und strukturiert dargestellt werden.</a:t>
            </a:r>
          </a:p>
          <a:p>
            <a:r>
              <a:rPr lang="de-DE" dirty="0"/>
              <a:t>Die strukturierten Darstellungen ermöglichen es uns, durch die quasi-simultane Erfassung unter Nutzung von Strukturen, die Anzahlen (schnell) zu bestimmen.</a:t>
            </a:r>
          </a:p>
          <a:p>
            <a:r>
              <a:rPr lang="de-DE" dirty="0"/>
              <a:t>Durch geeignete Aktivitäten soll den Kinder bewusst werden, warum diese Strukturierungen vorteilhaft sind und wie sie genutzt werden können.</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218942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Besonders am Schulanfang bieten unstrukturierte</a:t>
            </a:r>
            <a:r>
              <a:rPr lang="de-DE" baseline="0" dirty="0"/>
              <a:t> Materialen aus der Lebenswelt der Kinder ausreichend Zählanlässe, die auf natürliche Weise zum Sortieren und Legen anregen. Dabei bündeln und strukturierten die Kinder bereits teilweise von alleine. Andernfalls sollten sie aber durch Impulse angeregt werden und ihre Strukturierungsideen auch sprachlich ausdrücken.</a:t>
            </a:r>
          </a:p>
          <a:p>
            <a:r>
              <a:rPr lang="de-DE" baseline="0" dirty="0"/>
              <a:t>Erste (eigene) Strukturierungen können so erarbeitet werden. </a:t>
            </a:r>
          </a:p>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2750446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Wie bereits erwähnt: Das Bündeln und strukturierte Legen kann von den Kindern durchaus intuitiv geschehen (z. B. immer 2er- oder 5er-Bündel), muss aber auch durch Impulse angeregt werden, um die gemeinsamen Strukturen (5er- und 10er Strukturierungen) zu erarbeiten und zu festigen. </a:t>
            </a: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3589447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345425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Haben die Kinder die</a:t>
            </a:r>
            <a:r>
              <a:rPr lang="de-DE" baseline="0" dirty="0"/>
              <a:t> Bedeutung und den Vorteil von Strukturierungen (z. B. auch zunächst an Alltagsmaterialien) erkannt, wird im Unterricht bereits (vor)strukturiertes mathematikdidaktisches Material eingeführt (wichtig: dies ist immer auch LERNSTOFF für die Kinder).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An diesen sollen die Kinder die 5er- und 10er-Strukturierung (wieder)erkennen. Dabei weisen sowohl die 10er- und 5er-Streifen als auch das Zwanzigerfeld an sich die 10er- und 5er-Strukturierung auf. Indem sie zum Gesprächsgegenstand beim Darstellen und Erkennen von Zahlen werden und dabei als sinnvolle Strukturierungen herausgearbeitet werden, können die Kinder diese selbst nutzen.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Denn erst wenn den</a:t>
            </a:r>
            <a:r>
              <a:rPr lang="de-DE" baseline="0" dirty="0"/>
              <a:t> Kindern die Strukturen der Darstellungsmittel bekannt und zugänglich sind, können damit auch langfristig Vorstellungsbilder zu Zahlen gefestigt und ausgebaut werden.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312183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Zu Beginn des Moduls sollen die Teilnehmenden durch eine Aktivität für die vielfältigen Aspekte eines tragfähigen Zahlverständnisses sensibilisiert werden. In Anlehnung an die Kompetenzerwartungen des Lehrplans wird dann die Bedeutung für den langfristigen Lernprozess der Kinder beleuchtet.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2304809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Da langfristige Lernprozesse angestrebt werden und Kinder Strukturen in Materialien über die Schuljahre hinweg nutzen und in fortführbaren Darstellungsmitteln wiedererkennen und Einsichten erweitern sollen, ist es wichtig, eine sinnvolle Auswahl an Darstellungsmitteln zu treffen.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Für den effektiven Einsatz mathematikdidaktischer Materialen kann auf das Mahiko-Video (</a:t>
            </a:r>
            <a:r>
              <a:rPr lang="de-DE" dirty="0"/>
              <a:t>https://mahiko.dzlm.de/node/59) verwiesen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Weitere Hinweise zur Auswahl geeigneter mathematikdidaktischer Materialien sind auch unter https://</a:t>
            </a:r>
            <a:r>
              <a:rPr lang="de-DE" dirty="0" err="1"/>
              <a:t>pikas.dzlm.de</a:t>
            </a:r>
            <a:r>
              <a:rPr lang="de-DE" dirty="0"/>
              <a:t>/</a:t>
            </a:r>
            <a:r>
              <a:rPr lang="de-DE" dirty="0" err="1"/>
              <a:t>node</a:t>
            </a:r>
            <a:r>
              <a:rPr lang="de-DE" dirty="0"/>
              <a:t>/1640 verfügbar. –&gt; ggf. vorher auf Hinweisfolie packen</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935779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(Diese Hintergrundfolie zum Einsatz von Darstellungsmitteln kann optional auch als „sichtbare“ Folie verwendet werden)</a:t>
            </a:r>
          </a:p>
          <a:p>
            <a:endParaRPr lang="de-DE" sz="1200" dirty="0"/>
          </a:p>
          <a:p>
            <a:r>
              <a:rPr lang="de-DE" dirty="0"/>
              <a:t>Der Einsatz von Darstellungsmitteln ist zentral. Dabei gilt sich vorab zu den auf der Folie formulierten Kriterien und Hinweise Gedanken zu machen bzw. diese zu berücksichtigen.</a:t>
            </a:r>
          </a:p>
          <a:p>
            <a:endParaRPr lang="de-DE" dirty="0"/>
          </a:p>
          <a:p>
            <a:r>
              <a:rPr lang="de-DE" dirty="0"/>
              <a:t>Diese Hinweise sollten im Verlauf für die Lehrkräfte immer wieder verdeutlicht werden. Evtl. bietet es sich auch an, diese Folie als sichtbare Folie für die Teilnehmenden zu gestalten bzw. aufzuzeigen.</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319696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Kinder sollen dargestellte Zahlen jedoch nicht nur auf einen</a:t>
            </a:r>
            <a:r>
              <a:rPr lang="de-DE" baseline="0" dirty="0"/>
              <a:t> Blick </a:t>
            </a:r>
            <a:r>
              <a:rPr lang="de-DE" dirty="0"/>
              <a:t>erkennen und bestimmen, sondern auch selbst Zahlen darstellen.</a:t>
            </a:r>
          </a:p>
          <a:p>
            <a:r>
              <a:rPr lang="de-DE" dirty="0"/>
              <a:t>Anknüpfend</a:t>
            </a:r>
            <a:r>
              <a:rPr lang="de-DE" baseline="0" dirty="0"/>
              <a:t> an die von den </a:t>
            </a:r>
            <a:r>
              <a:rPr lang="de-DE" dirty="0"/>
              <a:t>Kindern gewählten Strukturierungen, die die Gesprächsgrundlage bilden,</a:t>
            </a:r>
            <a:r>
              <a:rPr lang="de-DE" baseline="0" dirty="0"/>
              <a:t> werden </a:t>
            </a:r>
            <a:r>
              <a:rPr lang="de-DE" dirty="0"/>
              <a:t>gemeinsame Strukturen erarbeitet (z. B. damit jemand anderes die Zahl auf</a:t>
            </a:r>
            <a:r>
              <a:rPr lang="de-DE" baseline="0" dirty="0"/>
              <a:t> einen Blick </a:t>
            </a:r>
            <a:r>
              <a:rPr lang="de-DE" dirty="0"/>
              <a:t>erkennen kann). </a:t>
            </a:r>
          </a:p>
          <a:p>
            <a:endParaRPr lang="de-DE" dirty="0"/>
          </a:p>
          <a:p>
            <a:r>
              <a:rPr lang="de-DE" dirty="0"/>
              <a:t>Das Zwanzigerfeld bietet dabei viele Gesprächsanlässe,</a:t>
            </a:r>
            <a:r>
              <a:rPr lang="de-DE" baseline="0" dirty="0"/>
              <a:t> die auch in dem </a:t>
            </a:r>
            <a:r>
              <a:rPr lang="de-DE" dirty="0"/>
              <a:t> Lernvideo „Zahlen schnell legen“ (https://</a:t>
            </a:r>
            <a:r>
              <a:rPr lang="de-DE" dirty="0" err="1"/>
              <a:t>mahiko.dzlm.de</a:t>
            </a:r>
            <a:r>
              <a:rPr lang="de-DE" dirty="0"/>
              <a:t>/</a:t>
            </a:r>
            <a:r>
              <a:rPr lang="de-DE" dirty="0" err="1"/>
              <a:t>node</a:t>
            </a:r>
            <a:r>
              <a:rPr lang="de-DE" dirty="0"/>
              <a:t>/327) deutlich</a:t>
            </a:r>
            <a:r>
              <a:rPr lang="de-DE" baseline="0" dirty="0"/>
              <a:t> werden</a:t>
            </a:r>
            <a:r>
              <a:rPr lang="de-DE"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3836172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Mahiko-Video kann auch als Aktivität in der Veranstaltung zum gemeinsamen Gesprächs- und Diskussionsgegenstand werden. So können die vorab erarbeiteten Aspekte noch einmal vertieft werden.</a:t>
            </a:r>
          </a:p>
          <a:p>
            <a:endParaRPr lang="de-DE" dirty="0"/>
          </a:p>
          <a:p>
            <a:r>
              <a:rPr lang="de-DE" dirty="0"/>
              <a:t>Weitere mögliche Impulse zur Aufgabenstellung wären:</a:t>
            </a:r>
          </a:p>
          <a:p>
            <a:pPr marL="171450" indent="-171450">
              <a:buFont typeface="Arial" panose="020B0604020202020204" pitchFamily="34" charset="0"/>
              <a:buChar char="•"/>
            </a:pPr>
            <a:r>
              <a:rPr lang="de-DE" dirty="0"/>
              <a:t>In welcher Unterrichtsphase? Alle zusammen oder nur einzelne Kinder?</a:t>
            </a:r>
          </a:p>
          <a:p>
            <a:pPr marL="171450" indent="-171450">
              <a:buFont typeface="Arial" panose="020B0604020202020204" pitchFamily="34" charset="0"/>
              <a:buChar char="•"/>
            </a:pPr>
            <a:r>
              <a:rPr lang="de-DE" dirty="0"/>
              <a:t>Als Vorbereitung auf eine Mathekonferenz?</a:t>
            </a:r>
          </a:p>
          <a:p>
            <a:pPr marL="171450" indent="-171450">
              <a:buFont typeface="Arial" panose="020B0604020202020204" pitchFamily="34" charset="0"/>
              <a:buChar char="•"/>
            </a:pPr>
            <a:r>
              <a:rPr lang="de-DE" dirty="0"/>
              <a:t>Als Beispiel für eine gute Beschreibung?</a:t>
            </a:r>
          </a:p>
          <a:p>
            <a:pPr marL="171450" indent="-171450">
              <a:buFont typeface="Arial" panose="020B0604020202020204" pitchFamily="34" charset="0"/>
              <a:buChar char="•"/>
            </a:pPr>
            <a:r>
              <a:rPr lang="de-DE" dirty="0"/>
              <a:t>Als Einführung für eine analoge Aufgabe, bei der die Kinder zunächst selbst eine Zahl legen und dann beschreiben müssen, wie sie diese gelegt haben, damit andere Kinder schnell sehen,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2681759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Beim Üben nach dem </a:t>
            </a:r>
            <a:r>
              <a:rPr lang="de-DE" sz="1200" dirty="0"/>
              <a:t>Vierphasenmodell</a:t>
            </a:r>
            <a:r>
              <a:rPr lang="de-DE" dirty="0"/>
              <a:t> sollen anfängliche Handlungen am Material – wie im Video das Legen und Darstellen von Zahlen am Zwanzigerfeld – nach und nach zugunsten mentaler Vorstellungen abgelöst werden. </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Es ist nicht nur ein geeignete</a:t>
            </a:r>
            <a:r>
              <a:rPr lang="de-DE" baseline="0" dirty="0"/>
              <a:t>s </a:t>
            </a:r>
            <a:r>
              <a:rPr lang="de-DE" dirty="0"/>
              <a:t>Werkzeug</a:t>
            </a:r>
            <a:r>
              <a:rPr lang="de-DE" baseline="0" dirty="0"/>
              <a:t> zur Übung, sondern eignet sich gleichzeitig auch zur Diagnose. </a:t>
            </a:r>
            <a:r>
              <a:rPr lang="de-DE" dirty="0"/>
              <a:t>Lässt sich die Lehrkraft Handlungen von einem Kind zu einer Zahl beschreiben (materialgestützt</a:t>
            </a:r>
            <a:r>
              <a:rPr lang="de-DE" baseline="0" dirty="0"/>
              <a:t> oder auch mental), kann sie </a:t>
            </a:r>
            <a:r>
              <a:rPr lang="de-DE" dirty="0"/>
              <a:t>auf diese Weise überprüfen,</a:t>
            </a:r>
            <a:r>
              <a:rPr lang="de-DE" baseline="0" dirty="0"/>
              <a:t> </a:t>
            </a:r>
            <a:r>
              <a:rPr lang="de-DE" dirty="0"/>
              <a:t>inwiefern das Kind Zahldarstellungen bereits im Kopf gespeichert hat und auch entsprechend sprachlich begleiten kann.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Mehr zum </a:t>
            </a:r>
            <a:r>
              <a:rPr lang="de-DE" sz="1200" dirty="0"/>
              <a:t>Vierphasenmodell</a:t>
            </a:r>
            <a:r>
              <a:rPr lang="de-DE" dirty="0"/>
              <a:t> finden Sie auch bei </a:t>
            </a:r>
            <a:r>
              <a:rPr lang="de-DE" dirty="0" err="1"/>
              <a:t>Wartha</a:t>
            </a:r>
            <a:r>
              <a:rPr lang="de-DE" dirty="0"/>
              <a:t>, S. &amp; Schulz, A. (2014). </a:t>
            </a:r>
            <a:r>
              <a:rPr lang="de-DE" i="1" dirty="0"/>
              <a:t>Rechenproblemen vorbeugen</a:t>
            </a:r>
            <a:r>
              <a:rPr lang="de-DE" dirty="0"/>
              <a:t>. Cornelsen. </a:t>
            </a:r>
          </a:p>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53</a:t>
            </a:fld>
            <a:endParaRPr lang="de-DE"/>
          </a:p>
        </p:txBody>
      </p:sp>
    </p:spTree>
    <p:extLst>
      <p:ext uri="{BB962C8B-B14F-4D97-AF65-F5344CB8AC3E}">
        <p14:creationId xmlns:p14="http://schemas.microsoft.com/office/powerpoint/2010/main" val="662327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Phase 1</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3899905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Phase 1 operiert das Kind mit Material, das für die aufzubauende Vorstellung geeignet erscheint. Für die nicht zählende Zahldarstellung bietet sich hier das Zwanzigerfeld mit einzelnen Plättchen und/oder zusätzlich mit Fünfer- und Zehnerstreifen an. Das Kind handelt an konkretem Material und beschreibt die Handlung. </a:t>
            </a:r>
          </a:p>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55</a:t>
            </a:fld>
            <a:endParaRPr lang="de-DE" altLang="de-DE"/>
          </a:p>
        </p:txBody>
      </p:sp>
    </p:spTree>
    <p:extLst>
      <p:ext uri="{BB962C8B-B14F-4D97-AF65-F5344CB8AC3E}">
        <p14:creationId xmlns:p14="http://schemas.microsoft.com/office/powerpoint/2010/main" val="2570462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Phase 2</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4119723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In Phase 2 beschreibt das Kind einem anderen Kind die Handlung mit Sicht auf das Material (PIKAS, 2020, S. 50). </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57</a:t>
            </a:fld>
            <a:endParaRPr lang="de-DE" altLang="de-DE"/>
          </a:p>
        </p:txBody>
      </p:sp>
    </p:spTree>
    <p:extLst>
      <p:ext uri="{BB962C8B-B14F-4D97-AF65-F5344CB8AC3E}">
        <p14:creationId xmlns:p14="http://schemas.microsoft.com/office/powerpoint/2010/main" val="49832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Phase 3 beschreibt das Kind die Handlung ohne Sicht auf das Material. Das bedeutet, es ist darauf angewiesen, sich den Prozess am Material vorstellen zu können.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226924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380491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Phase 4 arbeitet das Kind dann auf der symbolischen Ebene und ruft die Handlung ggf. in der Vorstellung wieder ab (PIKAS, 2020, S. 51). </a:t>
            </a:r>
          </a:p>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59</a:t>
            </a:fld>
            <a:endParaRPr lang="de-DE"/>
          </a:p>
        </p:txBody>
      </p:sp>
    </p:spTree>
    <p:extLst>
      <p:ext uri="{BB962C8B-B14F-4D97-AF65-F5344CB8AC3E}">
        <p14:creationId xmlns:p14="http://schemas.microsoft.com/office/powerpoint/2010/main" val="4218560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60</a:t>
            </a:fld>
            <a:endParaRPr lang="de-DE"/>
          </a:p>
        </p:txBody>
      </p:sp>
    </p:spTree>
    <p:extLst>
      <p:ext uri="{BB962C8B-B14F-4D97-AF65-F5344CB8AC3E}">
        <p14:creationId xmlns:p14="http://schemas.microsoft.com/office/powerpoint/2010/main" val="15962859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Ziel ist es, dass die Lernenden durch ausreichend Gelegenheiten die verschiedenen Darstellungen</a:t>
            </a:r>
            <a:r>
              <a:rPr lang="de-DE" baseline="0" dirty="0"/>
              <a:t> </a:t>
            </a:r>
            <a:r>
              <a:rPr lang="de-DE" dirty="0"/>
              <a:t>von Zahlen (Handlung, Bild, Sprache,</a:t>
            </a:r>
            <a:r>
              <a:rPr lang="de-DE" baseline="0" dirty="0"/>
              <a:t> </a:t>
            </a:r>
            <a:r>
              <a:rPr lang="de-DE" dirty="0"/>
              <a:t>Mathesprache) kennenlernen und kontinuierlich</a:t>
            </a:r>
            <a:r>
              <a:rPr lang="de-DE" baseline="0" dirty="0"/>
              <a:t> </a:t>
            </a:r>
            <a:r>
              <a:rPr lang="de-DE" dirty="0"/>
              <a:t>miteinander vernetzen, indem sie diese</a:t>
            </a:r>
            <a:r>
              <a:rPr lang="de-DE" baseline="0" dirty="0"/>
              <a:t> </a:t>
            </a:r>
            <a:r>
              <a:rPr lang="de-DE" dirty="0"/>
              <a:t>einander zuordnen, in Beziehung setzen und ihr Vorgehen</a:t>
            </a:r>
            <a:r>
              <a:rPr lang="de-DE" baseline="0" dirty="0"/>
              <a:t> </a:t>
            </a:r>
            <a:r>
              <a:rPr lang="de-DE" dirty="0"/>
              <a:t>sprachlich begleiten. </a:t>
            </a:r>
          </a:p>
          <a:p>
            <a:endParaRPr lang="de-DE" dirty="0"/>
          </a:p>
          <a:p>
            <a:r>
              <a:rPr lang="de-DE" dirty="0"/>
              <a:t>Denn für ein tragfähiges</a:t>
            </a:r>
            <a:r>
              <a:rPr lang="de-DE" baseline="0" dirty="0"/>
              <a:t> </a:t>
            </a:r>
            <a:r>
              <a:rPr lang="de-DE" dirty="0"/>
              <a:t>Verständnis ist es wenig hilfreich, sich nur das</a:t>
            </a:r>
            <a:r>
              <a:rPr lang="de-DE" baseline="0" dirty="0"/>
              <a:t> </a:t>
            </a:r>
            <a:r>
              <a:rPr lang="de-DE" dirty="0"/>
              <a:t>geschriebene Zahlsymbol</a:t>
            </a:r>
            <a:r>
              <a:rPr lang="de-DE" baseline="0" dirty="0"/>
              <a:t> </a:t>
            </a:r>
            <a:r>
              <a:rPr lang="de-DE" dirty="0"/>
              <a:t>(Mathesprache) zu merken</a:t>
            </a:r>
            <a:r>
              <a:rPr lang="de-DE" baseline="0" dirty="0"/>
              <a:t> (</a:t>
            </a:r>
            <a:r>
              <a:rPr lang="de-DE" sz="1200" dirty="0"/>
              <a:t>Orientierungsrahmen „Arithmetische Basiskompetenzen“, </a:t>
            </a:r>
            <a:r>
              <a:rPr lang="de-DE" sz="1200" b="0" i="0" u="none" strike="noStrike" dirty="0">
                <a:effectLst/>
              </a:rPr>
              <a:t>https://pikas.dzlm.de/node/2410</a:t>
            </a:r>
            <a:r>
              <a:rPr lang="de-DE" baseline="0" dirty="0"/>
              <a:t>)</a:t>
            </a:r>
            <a:endParaRPr lang="de-DE" dirty="0"/>
          </a:p>
          <a:p>
            <a:r>
              <a:rPr lang="de-DE" dirty="0"/>
              <a:t>(vgl. auch PIKAS, 2020, S. 20-21; S. 48-49).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allen Bereichen des Mathematikunterrichts, in allen Themenfeldern ist die Beachtung der verschiedenen Darstellungsebenen grundlegend.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Typische Trugschlüsse einfliegen lassen und erläutern. WICHTIG: Abgrenzung VERNETZUNG der Darstellungsebenen zum EIS-Prinzip von </a:t>
            </a:r>
            <a:r>
              <a:rPr lang="de-DE" dirty="0" err="1"/>
              <a:t>Bruner</a:t>
            </a:r>
            <a:r>
              <a:rPr lang="de-DE" dirty="0"/>
              <a:t>, bei dem die </a:t>
            </a:r>
            <a:r>
              <a:rPr lang="de-DE" dirty="0" err="1"/>
              <a:t>enaktive</a:t>
            </a:r>
            <a:r>
              <a:rPr lang="de-DE" dirty="0"/>
              <a:t> und ikonische Ebene einmal durchschritten wurden, hier ist aber gemeint, dass immer wieder auch </a:t>
            </a:r>
            <a:r>
              <a:rPr lang="de-DE" dirty="0" err="1"/>
              <a:t>enaktive</a:t>
            </a:r>
            <a:r>
              <a:rPr lang="de-DE" dirty="0"/>
              <a:t> und ikonische Darstellungen sowie Versprachlichungen vorgenommen werden.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61</a:t>
            </a:fld>
            <a:endParaRPr lang="de-DE"/>
          </a:p>
        </p:txBody>
      </p:sp>
    </p:spTree>
    <p:extLst>
      <p:ext uri="{BB962C8B-B14F-4D97-AF65-F5344CB8AC3E}">
        <p14:creationId xmlns:p14="http://schemas.microsoft.com/office/powerpoint/2010/main" val="2185479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muss nicht „gezeigt“ werden. Jedoch ist es wichtig, die Unterscheidung den Teilnehmenden zu verdeutlichen und dass nach unserem Verständnis die Darstellungsvernetzung MEHR ist, als nach dem EIS-Prinzip Unterricht zu gestalten. </a:t>
            </a:r>
          </a:p>
          <a:p>
            <a:r>
              <a:rPr lang="de-DE" dirty="0"/>
              <a:t>Denn es geht es eben nicht um eine Abfolge und die symbolische Ebene ist auch nicht das „Ziel“ , sondern alle Ebenen müssen immer und kontinuierlich Berücksichtigung finden und vernetzt werden, um tragfähige Vorstellungen aufzubauen, zu festigen und zu erweitern.</a:t>
            </a:r>
          </a:p>
        </p:txBody>
      </p:sp>
      <p:sp>
        <p:nvSpPr>
          <p:cNvPr id="4" name="Foliennummernplatzhalter 3"/>
          <p:cNvSpPr>
            <a:spLocks noGrp="1"/>
          </p:cNvSpPr>
          <p:nvPr>
            <p:ph type="sldNum" sz="quarter" idx="5"/>
          </p:nvPr>
        </p:nvSpPr>
        <p:spPr/>
        <p:txBody>
          <a:bodyPr/>
          <a:lstStyle/>
          <a:p>
            <a:fld id="{FAF12454-57A3-5346-8AD1-8A7E704F94A5}" type="slidenum">
              <a:rPr lang="de-DE" smtClean="0"/>
              <a:pPr/>
              <a:t>62</a:t>
            </a:fld>
            <a:endParaRPr lang="de-DE" dirty="0"/>
          </a:p>
        </p:txBody>
      </p:sp>
    </p:spTree>
    <p:extLst>
      <p:ext uri="{BB962C8B-B14F-4D97-AF65-F5344CB8AC3E}">
        <p14:creationId xmlns:p14="http://schemas.microsoft.com/office/powerpoint/2010/main" val="3006826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Aufgabe „Zahlensonne“ fordert die Kinder heraus, möglichst viele verschiedene Darstellungen (Plättchen, Würfelzahlen, Strichliste, Fingerbilder, Gegenstände, etc.) zu einem Zahlsymbol zu finden und aufzuzeichnen. D. h. es wird überprüft, inwiefern das Kind Zahlen verschieden darstellen und diese Darstellungen miteinander vernetzen kann. Dabei ist darauf zu achten, dass das Kind sich in einem passenden Zahlraum bewegen kann. </a:t>
            </a:r>
          </a:p>
          <a:p>
            <a:endParaRPr lang="de-DE" dirty="0"/>
          </a:p>
          <a:p>
            <a:r>
              <a:rPr lang="de-DE" dirty="0"/>
              <a:t>Durch die eigene Zahlensuche und den Austausch mit anderen Kindern,</a:t>
            </a:r>
            <a:r>
              <a:rPr lang="de-DE" baseline="0" dirty="0"/>
              <a:t> </a:t>
            </a:r>
            <a:r>
              <a:rPr lang="de-DE" dirty="0"/>
              <a:t>wird ihnen dabei die Gelegenheit gegeben, Erfahrungen mit Zahlen im Alltag zu sammeln, verschiedene Zahlaspekte und Darstellungsweisen kennenzulernen und zu festigen. Die Kinder sollten immer wieder dazu angeregt werden, zum einen die Darstellungen</a:t>
            </a:r>
            <a:r>
              <a:rPr lang="de-DE" baseline="0" dirty="0"/>
              <a:t> zu beschreiben, aber auch zu</a:t>
            </a:r>
            <a:r>
              <a:rPr lang="de-DE" dirty="0"/>
              <a:t> erklären, warum die Darstellungen</a:t>
            </a:r>
            <a:r>
              <a:rPr lang="de-DE" baseline="0" dirty="0"/>
              <a:t> genau zu ihrer Zahl passen und dabei auch die Darstellungen der anderen Kinder zu betrachten (und so evtl. weitere Darstellungen in ihr Repertoire aufzunehmen).</a:t>
            </a: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9377482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in dieser Aktivität aus der Mathekartei sollen die Kinder erklären und beschreiben, warum</a:t>
            </a:r>
            <a:r>
              <a:rPr lang="de-DE" baseline="0" dirty="0"/>
              <a:t> eine Darstellung zu einer anderen Zahldarstellung passt. Die Karten können (anschließend) für Zuordnungs- und Gedächtnisspiele eingesetzt werden. (z. B. </a:t>
            </a:r>
            <a:r>
              <a:rPr lang="de-DE" dirty="0"/>
              <a:t>„Finde alle Bilder, die zur Zahl x passen.“)</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Im Unterricht könnte auch schon der Prozess des eigenen Herstellens der Karten eine gute Aktivität sein, um sich im Darstellen von Zahlen zu üben.</a:t>
            </a:r>
            <a:r>
              <a:rPr lang="de-DE" dirty="0"/>
              <a:t> </a:t>
            </a:r>
            <a:r>
              <a:rPr lang="de-DE" baseline="0" dirty="0"/>
              <a:t>So können eigene Darstellungsquartetts erstellt werden, um anschließend über die Darstellung der eigenen Zahlen oder von anderen Kindern ins Gespräch zu kommen. (</a:t>
            </a:r>
            <a:r>
              <a:rPr lang="de-DE" dirty="0"/>
              <a:t>„Anna hat zur Zahl 5 diese Ideen gesammelt. Was fällt dir zur Zahl x ein?“)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Zahlen</a:t>
            </a:r>
            <a:r>
              <a:rPr lang="de-DE" baseline="0" dirty="0"/>
              <a:t> darstellen bis 20 (Karten mit Zahldarstellungen): </a:t>
            </a:r>
            <a:r>
              <a:rPr lang="de-DE" sz="1200" dirty="0">
                <a:latin typeface="Arial" panose="020B0604020202020204" pitchFamily="34" charset="0"/>
                <a:cs typeface="Arial" panose="020B0604020202020204" pitchFamily="34" charset="0"/>
              </a:rPr>
              <a:t>https://</a:t>
            </a:r>
            <a:r>
              <a:rPr lang="de-DE" sz="1200" dirty="0" err="1">
                <a:latin typeface="Arial" panose="020B0604020202020204" pitchFamily="34" charset="0"/>
                <a:cs typeface="Arial" panose="020B0604020202020204" pitchFamily="34" charset="0"/>
              </a:rPr>
              <a:t>pikas.dzlm.de</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node</a:t>
            </a:r>
            <a:r>
              <a:rPr lang="de-DE" sz="1200" dirty="0">
                <a:latin typeface="Arial" panose="020B0604020202020204" pitchFamily="34" charset="0"/>
                <a:cs typeface="Arial" panose="020B0604020202020204" pitchFamily="34" charset="0"/>
              </a:rPr>
              <a:t>/1539</a:t>
            </a:r>
          </a:p>
          <a:p>
            <a:r>
              <a:rPr lang="de-DE" sz="1200" dirty="0">
                <a:latin typeface="Arial" panose="020B0604020202020204" pitchFamily="34" charset="0"/>
                <a:cs typeface="Arial" panose="020B0604020202020204" pitchFamily="34" charset="0"/>
              </a:rPr>
              <a:t>Ein vorbereitendes Lernvideo finden Sie auch hier: </a:t>
            </a:r>
            <a:r>
              <a:rPr lang="de-DE" b="0" i="0" u="none" strike="noStrike" dirty="0">
                <a:solidFill>
                  <a:srgbClr val="327D87"/>
                </a:solidFill>
                <a:effectLst/>
                <a:latin typeface="Open Sans" panose="020B0606030504020204" pitchFamily="34" charset="0"/>
                <a:hlinkClick r:id="rId3"/>
              </a:rPr>
              <a:t>https://mahiko.dzlm.de/node/349</a:t>
            </a:r>
            <a:r>
              <a:rPr lang="de-DE" b="0" i="0" u="none" strike="noStrike" dirty="0">
                <a:solidFill>
                  <a:srgbClr val="327D87"/>
                </a:solidFill>
                <a:effectLst/>
                <a:latin typeface="Open Sans" panose="020B0606030504020204" pitchFamily="34" charset="0"/>
              </a:rPr>
              <a:t>.</a:t>
            </a:r>
            <a:endParaRPr lang="de-DE" sz="1200"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0"/>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11"/>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30053694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a:p>
        </p:txBody>
      </p:sp>
    </p:spTree>
    <p:extLst>
      <p:ext uri="{BB962C8B-B14F-4D97-AF65-F5344CB8AC3E}">
        <p14:creationId xmlns:p14="http://schemas.microsoft.com/office/powerpoint/2010/main" val="39541455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in den Darstellungen erkannten und genutzten Strukturen sind auch grundlegenden um Zahlbeziehungen zu erkennen und zu verdeutlichen. Das Erkennen und Nutzen dieser Zahlbeziehungen ist ein weiterer zentraler Aspekt eines tragfähigen Zahlverständnisses.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folgenden Punkt der Veranstaltungen soll aufgezeigt werden, wie die damit verbundenen Kompetenzen </a:t>
            </a:r>
            <a:r>
              <a:rPr lang="de-DE" sz="1200" dirty="0"/>
              <a:t>mit entsprechenden Aktivitäten angeregt und gefördert werden können.</a:t>
            </a:r>
          </a:p>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35998819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2999579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2000" marR="0" lvl="1" indent="0" algn="l" defTabSz="914400" rtl="0" eaLnBrk="1" fontAlgn="auto" latinLnBrk="0" hangingPunct="1">
              <a:lnSpc>
                <a:spcPct val="15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Unter dem Aspekt „Zahlbeziehungen nutzen“ werden zu den folgenden Teilaspekten unterrichtspraktische Hinweise gegeben:</a:t>
            </a:r>
          </a:p>
          <a:p>
            <a:pPr marL="2434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e-DE" sz="1200" dirty="0">
                <a:latin typeface="Arial" panose="020B0604020202020204" pitchFamily="34" charset="0"/>
                <a:cs typeface="Arial" panose="020B0604020202020204" pitchFamily="34" charset="0"/>
              </a:rPr>
              <a:t>Zahlen zerlegen (Teile-Ganzes Beziehung)</a:t>
            </a:r>
          </a:p>
          <a:p>
            <a:pPr marL="2434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e-DE" sz="1200" dirty="0">
                <a:latin typeface="Arial" panose="020B0604020202020204" pitchFamily="34" charset="0"/>
                <a:cs typeface="Arial" panose="020B0604020202020204" pitchFamily="34" charset="0"/>
              </a:rPr>
              <a:t>Zahlen vergleichen und ordnen (Relationale Beziehungen)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68</a:t>
            </a:fld>
            <a:endParaRPr lang="de-DE"/>
          </a:p>
        </p:txBody>
      </p:sp>
    </p:spTree>
    <p:extLst>
      <p:ext uri="{BB962C8B-B14F-4D97-AF65-F5344CB8AC3E}">
        <p14:creationId xmlns:p14="http://schemas.microsoft.com/office/powerpoint/2010/main" val="271284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3219820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Gerade die Teile-Ganzes-Beziehungen, also die flexiblen, mentalen Vorstellungen dass Zahlen aus zwei oder mehreren Zahlen zusammengesetzt werden können, sind für den Unterricht von besonderer Bedeutung (</a:t>
            </a:r>
            <a:r>
              <a:rPr lang="de-DE" dirty="0" err="1"/>
              <a:t>Gaidoschik</a:t>
            </a:r>
            <a:r>
              <a:rPr lang="de-DE" dirty="0"/>
              <a:t>, 2010). </a:t>
            </a:r>
          </a:p>
          <a:p>
            <a:r>
              <a:rPr lang="de-DE" dirty="0"/>
              <a:t>Denn das Verständnis und die Nutzung der Teile-Ganzes-Beziehungen sind eine wichtige Grundlage dafür, dass die Beziehung zwischen einer Zahl (dem Ganzen) und ihren Teilen numerisch erfasst werden kann (PIKAS, 2020, S. 22) und diese Einsicht auch für die Addition und Subtraktion grundlegend ist.</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69</a:t>
            </a:fld>
            <a:endParaRPr lang="de-DE"/>
          </a:p>
        </p:txBody>
      </p:sp>
    </p:spTree>
    <p:extLst>
      <p:ext uri="{BB962C8B-B14F-4D97-AF65-F5344CB8AC3E}">
        <p14:creationId xmlns:p14="http://schemas.microsoft.com/office/powerpoint/2010/main" val="2416708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Zerlegung von Zahlen kann im Unterricht mit unterschiedlichen Materialien dargestellt werden. So entstehen durch das Werfen von Wendeplättchen rote und blaue Teilmengen, die zu einer Gesamtmenge zusammengefasst werden können. Oder mit der App „Rechentablett“ kann eine linke und eine rechte Teilmenge entstehen, die ebenfalls zu einer Gesamtmenge zusammengelegt werden kann (ähnlich wie bei einer Schüttelbox). </a:t>
            </a:r>
          </a:p>
          <a:p>
            <a:r>
              <a:rPr lang="de-DE" dirty="0"/>
              <a:t>Auch Fingerbilder können dabei helfen, zwei Teilmengen zu verdeutlichen (Finger rechts vom Bleistift und Finger links vom Bleistift).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70</a:t>
            </a:fld>
            <a:endParaRPr lang="de-DE"/>
          </a:p>
        </p:txBody>
      </p:sp>
    </p:spTree>
    <p:extLst>
      <p:ext uri="{BB962C8B-B14F-4D97-AF65-F5344CB8AC3E}">
        <p14:creationId xmlns:p14="http://schemas.microsoft.com/office/powerpoint/2010/main" val="2360281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11"/>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21722430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Beim Vergleichen von Zahlen werden Zahlen zueinander in Beziehung gesetzt. Zahlen können dabei als Anzahlen („6 ist kleiner, weil 6 ist 1 weniger als 7.“) , aber auch als Positionen („Die 6 ist kleiner, weil die 6 vor der 7 auf dem Zahlenstrahl liegt.“) miteinander verglichen werden.</a:t>
            </a:r>
            <a:endParaRPr lang="de-DE" dirty="0"/>
          </a:p>
          <a:p>
            <a:endParaRPr lang="de-DE" dirty="0"/>
          </a:p>
          <a:p>
            <a:endParaRPr lang="de-DE" dirty="0"/>
          </a:p>
        </p:txBody>
      </p:sp>
      <p:sp>
        <p:nvSpPr>
          <p:cNvPr id="4" name="Fußzeilenplatzhalter 3"/>
          <p:cNvSpPr>
            <a:spLocks noGrp="1"/>
          </p:cNvSpPr>
          <p:nvPr>
            <p:ph type="ftr" sz="quarter" idx="10"/>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11"/>
          </p:nvPr>
        </p:nvSpPr>
        <p:spPr/>
        <p:txBody>
          <a:bodyPr/>
          <a:lstStyle/>
          <a:p>
            <a:fld id="{C2F1FC34-C851-E548-AB94-15AC694A075D}" type="slidenum">
              <a:rPr lang="de-DE" smtClean="0"/>
              <a:t>72</a:t>
            </a:fld>
            <a:endParaRPr lang="de-DE"/>
          </a:p>
        </p:txBody>
      </p:sp>
    </p:spTree>
    <p:extLst>
      <p:ext uri="{BB962C8B-B14F-4D97-AF65-F5344CB8AC3E}">
        <p14:creationId xmlns:p14="http://schemas.microsoft.com/office/powerpoint/2010/main" val="548122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Relationale Beziehungen, wie „mehr“, „weniger“, „wieviel mehr“ können z. B. durch das Spiel „Hamstern“ gefordert und gefördert werden. Bei diesem Spiel würfeln zwei Kinder abwechselnd mit einem Würfel. Je nach Augenzahl legt das erste Kind die passende Plättchenanzahl in seine vertikale Reihe von unten nach oben. Das zweite Kind würfelt ebenfalls und legt die entsprechende Anzahl an Plättchen genauso. Danach schauen die Kinder, wer von ihnen mehr Plättchen hat. „Du hast zwei Plättchen mehr als ich.“ „Ich habe zwei Plättchen weniger als du.“ Die Plättchen, die auf der einen Seite mehr sind, dürfen von dem Kind „gehamstert“ werden. </a:t>
            </a:r>
          </a:p>
          <a:p>
            <a:r>
              <a:rPr lang="de-DE" dirty="0"/>
              <a:t>Wichtig dabei ist, dass die Kinder immer wieder dazu angeregt werden, zu versprachlichen, wer von ihnen mehr oder weniger Plättchen hat oder ob sie gleich viele haben. Zur Unterstützung können die Plättchen auch in ein Zwanzigerfeld gelegt und über diese Darstellung verglichen werden (vgl. Mahiko Übung „Wer hat mehr“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mahiko.dzlm.de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/112)</a:t>
            </a: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73</a:t>
            </a:fld>
            <a:endParaRPr lang="de-DE"/>
          </a:p>
        </p:txBody>
      </p:sp>
    </p:spTree>
    <p:extLst>
      <p:ext uri="{BB962C8B-B14F-4D97-AF65-F5344CB8AC3E}">
        <p14:creationId xmlns:p14="http://schemas.microsoft.com/office/powerpoint/2010/main" val="17574178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Wird</a:t>
            </a:r>
            <a:r>
              <a:rPr lang="de-DE" baseline="0" dirty="0"/>
              <a:t> die relationale Beziehung von </a:t>
            </a:r>
            <a:r>
              <a:rPr lang="de-DE" dirty="0"/>
              <a:t>Zahlen am Zahlenstrahl in den Blick genommen, wird</a:t>
            </a:r>
            <a:r>
              <a:rPr lang="de-DE" baseline="0" dirty="0"/>
              <a:t> nicht die Anzahl sondern ihre Position verglichen. Dafür müssen Zahlen auf dem Zahlenstrahl als Positionen gedeutet werden und ihre Positionen in Beziehung gesetzt werden. („Die Zahl 8 ist um 4 kleiner als 12, weil sie „4“ vor der 12 liegt.“)</a:t>
            </a: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74</a:t>
            </a:fld>
            <a:endParaRPr lang="de-DE"/>
          </a:p>
        </p:txBody>
      </p:sp>
    </p:spTree>
    <p:extLst>
      <p:ext uri="{BB962C8B-B14F-4D97-AF65-F5344CB8AC3E}">
        <p14:creationId xmlns:p14="http://schemas.microsoft.com/office/powerpoint/2010/main" val="32885460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a:t>Auch das Spiel Zahlentreffen ermöglicht es, relationale Beziehung zu entdecken und zu festigen.</a:t>
            </a:r>
          </a:p>
          <a:p>
            <a:pPr>
              <a:buFont typeface="+mj-lt"/>
              <a:buAutoNum type="arabicPeriod"/>
            </a:pPr>
            <a:r>
              <a:rPr lang="de-DE" sz="1800" dirty="0">
                <a:effectLst/>
                <a:latin typeface="OpenSans"/>
              </a:rPr>
              <a:t> Mischen Sie zunächst die Zahlenkarten und decken Sie anschließend zwei Zahlenkarten auf. Legen Sie die beiden Plättchen auf die Felder 0 und 10 auf der Zahlenreihe. </a:t>
            </a:r>
            <a:endParaRPr lang="de-DE" dirty="0">
              <a:effectLst/>
            </a:endParaRPr>
          </a:p>
          <a:p>
            <a:pPr>
              <a:buFont typeface="+mj-lt"/>
              <a:buAutoNum type="arabicPeriod"/>
            </a:pPr>
            <a:r>
              <a:rPr lang="de-DE" sz="1800" dirty="0">
                <a:effectLst/>
                <a:latin typeface="OpenSans"/>
              </a:rPr>
              <a:t> Das Kind beginnt und würfelt. Es kann nun mit einem der Plättchen der gewürfelten Augenzahl entsprechend nach links oder rechts ziehen, um möglichst eine der aufdeckten Zahlenkarten auf dem Spielfeld zu treffen. Dabei muss es die Augenzahl vollständig in eine Richtung gehen und das Plättchen darf nicht das Spielfeld verlassen. Hat es eine Zahl getroffen, gewinnt es die entsprechende Zahlenkarte. Nun wird eine neue Zahlenkarte aufgedeckt und Sie würfeln. Kann in einem Spielzug keine Zahl getroffen werden, wird lediglich ein Plättchen entsprechend der gewürfelten Augenzahl gesetzt. Es können auch zwei Plättchen auf einer Zahl liegen. Liegt ein Plättchen bereits auf einer neu aufgedeckten Zahl, wird diese Zahlenkarte wieder unter den Kartenstapel geschoben und eine neue Zahl wird aufgedeckt. Ziel des Spiels ist es, möglichst viele Zahlenkarten zu gewinnen (in Anlehnung an eine Spielidee von </a:t>
            </a:r>
            <a:r>
              <a:rPr lang="de-DE" sz="1800" dirty="0" err="1">
                <a:effectLst/>
                <a:latin typeface="OpenSans"/>
              </a:rPr>
              <a:t>Nührenbörger</a:t>
            </a:r>
            <a:r>
              <a:rPr lang="de-DE" sz="1800" dirty="0">
                <a:effectLst/>
                <a:latin typeface="OpenSans"/>
              </a:rPr>
              <a:t> &amp; </a:t>
            </a:r>
            <a:r>
              <a:rPr lang="de-DE" sz="1800" dirty="0" err="1">
                <a:effectLst/>
                <a:latin typeface="OpenSans"/>
              </a:rPr>
              <a:t>Tubach</a:t>
            </a:r>
            <a:r>
              <a:rPr lang="de-DE" sz="1800" dirty="0">
                <a:effectLst/>
                <a:latin typeface="OpenSans"/>
              </a:rPr>
              <a:t>, 2012). </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75</a:t>
            </a:fld>
            <a:endParaRPr lang="de-DE"/>
          </a:p>
        </p:txBody>
      </p:sp>
    </p:spTree>
    <p:extLst>
      <p:ext uri="{BB962C8B-B14F-4D97-AF65-F5344CB8AC3E}">
        <p14:creationId xmlns:p14="http://schemas.microsoft.com/office/powerpoint/2010/main" val="29840538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Kurze Selbsterfahrung</a:t>
            </a:r>
          </a:p>
          <a:p>
            <a:r>
              <a:rPr lang="de-DE" dirty="0"/>
              <a:t>Spielanleitung</a:t>
            </a:r>
            <a:r>
              <a:rPr lang="de-DE" baseline="0" dirty="0"/>
              <a:t> und Material auf der digitalen Pinnwand</a:t>
            </a: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76</a:t>
            </a:fld>
            <a:endParaRPr lang="de-DE"/>
          </a:p>
        </p:txBody>
      </p:sp>
    </p:spTree>
    <p:extLst>
      <p:ext uri="{BB962C8B-B14F-4D97-AF65-F5344CB8AC3E}">
        <p14:creationId xmlns:p14="http://schemas.microsoft.com/office/powerpoint/2010/main" val="14224464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Bei</a:t>
            </a:r>
            <a:r>
              <a:rPr lang="de-DE" sz="1200" b="0" i="0" kern="1200" baseline="0" dirty="0">
                <a:solidFill>
                  <a:schemeClr val="tx1"/>
                </a:solidFill>
                <a:effectLst/>
                <a:latin typeface="+mn-lt"/>
                <a:ea typeface="+mn-ea"/>
                <a:cs typeface="+mn-cs"/>
              </a:rPr>
              <a:t> dieser Übung sollen Zahlen auf Zahlenkarten </a:t>
            </a:r>
            <a:r>
              <a:rPr lang="de-DE" sz="1200" b="0" i="0" kern="1200" dirty="0">
                <a:solidFill>
                  <a:schemeClr val="tx1"/>
                </a:solidFill>
                <a:effectLst/>
                <a:latin typeface="+mn-lt"/>
                <a:ea typeface="+mn-ea"/>
                <a:cs typeface="+mn-cs"/>
              </a:rPr>
              <a:t>innerhalb der Zahlenreihe bis 20</a:t>
            </a:r>
            <a:r>
              <a:rPr lang="de-DE" sz="1200" b="0" i="0" kern="1200" baseline="0" dirty="0">
                <a:solidFill>
                  <a:schemeClr val="tx1"/>
                </a:solidFill>
                <a:effectLst/>
                <a:latin typeface="+mn-lt"/>
                <a:ea typeface="+mn-ea"/>
                <a:cs typeface="+mn-cs"/>
              </a:rPr>
              <a:t> eingeordnet/positioniert werden</a:t>
            </a:r>
            <a:r>
              <a:rPr lang="de-DE" sz="1200" b="0" i="0" kern="1200" dirty="0">
                <a:solidFill>
                  <a:schemeClr val="tx1"/>
                </a:solidFill>
                <a:effectLst/>
                <a:latin typeface="+mn-lt"/>
                <a:ea typeface="+mn-ea"/>
                <a:cs typeface="+mn-cs"/>
              </a:rPr>
              <a:t>. Auch die umgekehrte Vorgehensweise ist dabei möglich, sodass das Kind einer gewählten Position eine Zahlenkarte zuordnet. Strukturen der Zwanzigerreihe, beispielsweise die 5er-Strukturierung, sollen dabei genutzt werden. Je nach Kompetenzen der Kinder kann auch mit einer leeren Zahlenreihe gearbeitet werden.</a:t>
            </a: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77</a:t>
            </a:fld>
            <a:endParaRPr lang="de-DE"/>
          </a:p>
        </p:txBody>
      </p:sp>
    </p:spTree>
    <p:extLst>
      <p:ext uri="{BB962C8B-B14F-4D97-AF65-F5344CB8AC3E}">
        <p14:creationId xmlns:p14="http://schemas.microsoft.com/office/powerpoint/2010/main" val="3288546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78</a:t>
            </a:fld>
            <a:endParaRPr lang="de-DE"/>
          </a:p>
        </p:txBody>
      </p:sp>
    </p:spTree>
    <p:extLst>
      <p:ext uri="{BB962C8B-B14F-4D97-AF65-F5344CB8AC3E}">
        <p14:creationId xmlns:p14="http://schemas.microsoft.com/office/powerpoint/2010/main" val="319568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wird, aufbauend auf der Reflexion der Aktivität, kurz erläutert, welche Kompetenzen in Bezug auf den Aufbau eines tragfähigen Zahlverständnisses am Ende der Schuleingangsphase im Lehrplan verankert sind. </a:t>
            </a:r>
          </a:p>
          <a:p>
            <a:endParaRPr lang="de-DE" dirty="0"/>
          </a:p>
          <a:p>
            <a:r>
              <a:rPr lang="de-DE" dirty="0"/>
              <a:t>Dabei soll deutlich werden, dass drei Aspekte des Aufbaus eines tragfähigen Zahlverständnisses in den Kompetenzerwartungen des Lehrplans zu finden sind. </a:t>
            </a:r>
          </a:p>
          <a:p>
            <a:endParaRPr lang="de-DE" dirty="0"/>
          </a:p>
          <a:p>
            <a:r>
              <a:rPr lang="de-DE" dirty="0"/>
              <a:t>Durch Kompetenzerwartungen, wie „zählen, ordnen, vergleichen, Zahlen benennen und schreiben, Zahlen strukturiert darstellen und Anzahlen erfassen“ wird der Aspekt „</a:t>
            </a:r>
            <a:r>
              <a:rPr lang="de-DE" b="1" dirty="0"/>
              <a:t>Grundvorstellungen besitzen</a:t>
            </a:r>
            <a:r>
              <a:rPr lang="de-DE" dirty="0"/>
              <a:t>“ abgedeckt.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18422323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79</a:t>
            </a:fld>
            <a:endParaRPr lang="de-DE"/>
          </a:p>
        </p:txBody>
      </p:sp>
    </p:spTree>
    <p:extLst>
      <p:ext uri="{BB962C8B-B14F-4D97-AF65-F5344CB8AC3E}">
        <p14:creationId xmlns:p14="http://schemas.microsoft.com/office/powerpoint/2010/main" val="25346337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80</a:t>
            </a:fld>
            <a:endParaRPr lang="de-DE"/>
          </a:p>
        </p:txBody>
      </p:sp>
    </p:spTree>
    <p:extLst>
      <p:ext uri="{BB962C8B-B14F-4D97-AF65-F5344CB8AC3E}">
        <p14:creationId xmlns:p14="http://schemas.microsoft.com/office/powerpoint/2010/main" val="31466854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81</a:t>
            </a:fld>
            <a:endParaRPr lang="de-DE"/>
          </a:p>
        </p:txBody>
      </p:sp>
    </p:spTree>
    <p:extLst>
      <p:ext uri="{BB962C8B-B14F-4D97-AF65-F5344CB8AC3E}">
        <p14:creationId xmlns:p14="http://schemas.microsoft.com/office/powerpoint/2010/main" val="21904381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82</a:t>
            </a:fld>
            <a:endParaRPr lang="de-DE"/>
          </a:p>
        </p:txBody>
      </p:sp>
    </p:spTree>
    <p:extLst>
      <p:ext uri="{BB962C8B-B14F-4D97-AF65-F5344CB8AC3E}">
        <p14:creationId xmlns:p14="http://schemas.microsoft.com/office/powerpoint/2010/main" val="471805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83</a:t>
            </a:fld>
            <a:endParaRPr lang="de-DE"/>
          </a:p>
        </p:txBody>
      </p:sp>
    </p:spTree>
    <p:extLst>
      <p:ext uri="{BB962C8B-B14F-4D97-AF65-F5344CB8AC3E}">
        <p14:creationId xmlns:p14="http://schemas.microsoft.com/office/powerpoint/2010/main" val="31632786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Format „Zahlen unter der Lupe“ (https://</a:t>
            </a:r>
            <a:r>
              <a:rPr lang="de-DE" dirty="0" err="1"/>
              <a:t>pikas.dzlm.de</a:t>
            </a:r>
            <a:r>
              <a:rPr lang="de-DE" dirty="0"/>
              <a:t>/</a:t>
            </a:r>
            <a:r>
              <a:rPr lang="de-DE" dirty="0" err="1"/>
              <a:t>node</a:t>
            </a:r>
            <a:r>
              <a:rPr lang="de-DE" dirty="0"/>
              <a:t>/1539) lässt sich dabei sehr gut an die entsprechende Zahlräume anpassen. Sowohl weitere Teilaufgaben als auch die Anpassung von Darstellungsmöglichkeiten sind möglich. Diese Adaptionen können in einer anschließenden Kurz-Reflexion zum Gegenstand des Austausches werden.</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84</a:t>
            </a:fld>
            <a:endParaRPr lang="de-DE"/>
          </a:p>
        </p:txBody>
      </p:sp>
    </p:spTree>
    <p:extLst>
      <p:ext uri="{BB962C8B-B14F-4D97-AF65-F5344CB8AC3E}">
        <p14:creationId xmlns:p14="http://schemas.microsoft.com/office/powerpoint/2010/main" val="30909008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Bis zur nächsten Veranstaltung setzen die Teilnehmenden die geplanten Aufgaben zum Format „Zahlen unter der Lupe“ um.</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85</a:t>
            </a:fld>
            <a:endParaRPr lang="de-DE"/>
          </a:p>
        </p:txBody>
      </p:sp>
    </p:spTree>
    <p:extLst>
      <p:ext uri="{BB962C8B-B14F-4D97-AF65-F5344CB8AC3E}">
        <p14:creationId xmlns:p14="http://schemas.microsoft.com/office/powerpoint/2010/main" val="3622151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88</a:t>
            </a:fld>
            <a:endParaRPr lang="de-DE"/>
          </a:p>
        </p:txBody>
      </p:sp>
    </p:spTree>
    <p:extLst>
      <p:ext uri="{BB962C8B-B14F-4D97-AF65-F5344CB8AC3E}">
        <p14:creationId xmlns:p14="http://schemas.microsoft.com/office/powerpoint/2010/main" val="16534956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89</a:t>
            </a:fld>
            <a:endParaRPr lang="de-DE"/>
          </a:p>
        </p:txBody>
      </p:sp>
    </p:spTree>
    <p:extLst>
      <p:ext uri="{BB962C8B-B14F-4D97-AF65-F5344CB8AC3E}">
        <p14:creationId xmlns:p14="http://schemas.microsoft.com/office/powerpoint/2010/main" val="30007737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90</a:t>
            </a:fld>
            <a:endParaRPr lang="de-DE"/>
          </a:p>
        </p:txBody>
      </p:sp>
    </p:spTree>
    <p:extLst>
      <p:ext uri="{BB962C8B-B14F-4D97-AF65-F5344CB8AC3E}">
        <p14:creationId xmlns:p14="http://schemas.microsoft.com/office/powerpoint/2010/main" val="1828107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die Kompetenzerwartungen „zwischen verschiedenen Darstellungsformen bei der Zahldarstellung und der Anzahlerfassung wechseln“ wird die besondere Bedeutung der </a:t>
            </a:r>
            <a:r>
              <a:rPr lang="de-DE" b="1" dirty="0"/>
              <a:t>Darstellungsvernetzung</a:t>
            </a:r>
            <a:r>
              <a:rPr lang="de-DE" dirty="0"/>
              <a:t> zwischen den verschiedenen Darstellungsformen (Material, Bild, Symbolsprache, Sprache) berücksichtigt.</a:t>
            </a:r>
          </a:p>
          <a:p>
            <a:r>
              <a:rPr lang="de-DE" dirty="0"/>
              <a:t>Das „Beschreiben von Beziehungen zwischen Zahlen und in Zahlenfolgen“ enthält den Aspekt „</a:t>
            </a:r>
            <a:r>
              <a:rPr lang="de-DE" b="1" dirty="0"/>
              <a:t>Zahlbeziehungen nutzen</a:t>
            </a:r>
            <a:r>
              <a:rPr lang="de-DE" dirty="0"/>
              <a:t>“.</a:t>
            </a:r>
          </a:p>
          <a:p>
            <a:endParaRPr lang="de-DE" dirty="0"/>
          </a:p>
          <a:p>
            <a:r>
              <a:rPr lang="de-DE" dirty="0"/>
              <a:t>Diese beiden Aspekte werden darüber hinaus auch bei den prozessbezogenen Kompetenzen „Darstellen“ und „Kommunizieren“, die im 2021er Lehrplan (MSB NRW 2021) voneinander getrennt wurden, noch einmal besonders angesprochen.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83901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„Darstellen“ kann der Einsatz von strukturiertem Material (Kraft der 5, Kraft der 10), der Wechsel, der Vergleich und die Bewertung von Darstellungen sowie das Nutzen von Darstellungen zur Erklärung und Verdeutlichung von mathematischen Beziehungen besonders gut mit dem Aufbau eines tragfähigen Zahlverständnisses verknüpft werden. Auch der Einsatz von digitalen Darstellungen wird angesprochen.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30966617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rotWithShape="1">
          <a:blip r:embed="rId2"/>
          <a:srcRect l="8630" r="6956"/>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8" name="Grafik 7">
            <a:extLst>
              <a:ext uri="{FF2B5EF4-FFF2-40B4-BE49-F238E27FC236}">
                <a16:creationId xmlns:a16="http://schemas.microsoft.com/office/drawing/2014/main" id="{36ED114E-39A2-B441-A495-D46442195B5F}"/>
              </a:ext>
            </a:extLst>
          </p:cNvPr>
          <p:cNvPicPr>
            <a:picLocks/>
          </p:cNvPicPr>
          <p:nvPr userDrawn="1"/>
        </p:nvPicPr>
        <p:blipFill>
          <a:blip r:embed="rId3"/>
          <a:stretch>
            <a:fillRect/>
          </a:stretch>
        </p:blipFill>
        <p:spPr>
          <a:xfrm>
            <a:off x="244032" y="159143"/>
            <a:ext cx="2725200" cy="1028778"/>
          </a:xfrm>
          <a:prstGeom prst="rect">
            <a:avLst/>
          </a:prstGeom>
        </p:spPr>
      </p:pic>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4"/>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5"/>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6"/>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7"/>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8"/>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4172986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3543323"/>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456955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ERFAHRUNGSAUSTAUSCH</a:t>
            </a:r>
            <a:r>
              <a:rPr lang="de-DE" sz="1600" spc="0" baseline="0" dirty="0">
                <a:solidFill>
                  <a:srgbClr val="327D87"/>
                </a:solidFill>
                <a:latin typeface="Arial" panose="020B0604020202020204" pitchFamily="34" charset="0"/>
                <a:cs typeface="Arial" panose="020B0604020202020204" pitchFamily="34" charset="0"/>
              </a:rPr>
              <a:t> </a:t>
            </a:r>
            <a:endParaRPr lang="de-DE" sz="1600" spc="0" dirty="0">
              <a:solidFill>
                <a:srgbClr val="327D87"/>
              </a:solidFill>
              <a:latin typeface="Arial" panose="020B0604020202020204" pitchFamily="34" charset="0"/>
              <a:cs typeface="Arial" panose="020B0604020202020204" pitchFamily="34" charset="0"/>
            </a:endParaRP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2592717"/>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051018"/>
            <a:ext cx="7105899" cy="3116420"/>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13713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1952499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4023132"/>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734775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3725392"/>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817087"/>
            <a:ext cx="7105899" cy="2350351"/>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178506"/>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282080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6741"/>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BEOBACHTUNGSAUFTRAG</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3429000"/>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65468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419845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3" name="Grafik 12">
            <a:extLst>
              <a:ext uri="{FF2B5EF4-FFF2-40B4-BE49-F238E27FC236}">
                <a16:creationId xmlns:a16="http://schemas.microsoft.com/office/drawing/2014/main" id="{F36B75A0-10E2-E143-9B1E-B9FD57082D72}"/>
              </a:ext>
            </a:extLst>
          </p:cNvPr>
          <p:cNvPicPr>
            <a:picLocks/>
          </p:cNvPicPr>
          <p:nvPr userDrawn="1"/>
        </p:nvPicPr>
        <p:blipFill>
          <a:blip r:embed="rId2"/>
          <a:stretch>
            <a:fillRect/>
          </a:stretch>
        </p:blipFill>
        <p:spPr>
          <a:xfrm>
            <a:off x="244032" y="159143"/>
            <a:ext cx="2725200" cy="1028778"/>
          </a:xfrm>
          <a:prstGeom prst="rect">
            <a:avLst/>
          </a:prstGeom>
        </p:spPr>
      </p:pic>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7"/>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1171962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DENKMOMENT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3676259"/>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2852767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643822"/>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577523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Tree>
    <p:extLst>
      <p:ext uri="{BB962C8B-B14F-4D97-AF65-F5344CB8AC3E}">
        <p14:creationId xmlns:p14="http://schemas.microsoft.com/office/powerpoint/2010/main" val="599818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1634902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680652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D1DB0-1480-A3C7-B55D-A68231B9140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EB50B46-92F3-CB35-5F3E-5E6F9A5AF97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576D30C-8E5F-F526-D8A1-900ACB8EA028}"/>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B3AD2AA7-7590-B14B-C090-D7409E961EC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BF7FB6-DB9B-1693-487A-40674924D7CE}"/>
              </a:ext>
            </a:extLst>
          </p:cNvPr>
          <p:cNvSpPr>
            <a:spLocks noGrp="1"/>
          </p:cNvSpPr>
          <p:nvPr>
            <p:ph type="sldNum" sz="quarter" idx="12"/>
          </p:nvPr>
        </p:nvSpPr>
        <p:spPr/>
        <p:txBody>
          <a:bodyPr/>
          <a:lstStyle/>
          <a:p>
            <a:fld id="{8D71A5AA-0311-B04B-A066-8DB79B1D6567}" type="slidenum">
              <a:rPr lang="de-DE" smtClean="0"/>
              <a:t>‹Nr.›</a:t>
            </a:fld>
            <a:endParaRPr lang="de-DE"/>
          </a:p>
        </p:txBody>
      </p:sp>
    </p:spTree>
    <p:extLst>
      <p:ext uri="{BB962C8B-B14F-4D97-AF65-F5344CB8AC3E}">
        <p14:creationId xmlns:p14="http://schemas.microsoft.com/office/powerpoint/2010/main" val="3742400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9756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22593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52838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344858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427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340261462"/>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2-9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119109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83327"/>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0" name="Rechteck 9">
            <a:extLst>
              <a:ext uri="{FF2B5EF4-FFF2-40B4-BE49-F238E27FC236}">
                <a16:creationId xmlns:a16="http://schemas.microsoft.com/office/drawing/2014/main" id="{B9D77E92-4377-134C-81A1-8ABE87FBCBF4}"/>
              </a:ext>
            </a:extLst>
          </p:cNvPr>
          <p:cNvSpPr/>
          <p:nvPr userDrawn="1"/>
        </p:nvSpPr>
        <p:spPr>
          <a:xfrm>
            <a:off x="5126178" y="57530"/>
            <a:ext cx="3871066"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5" y="499651"/>
            <a:ext cx="4040087"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301817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706" r:id="rId3"/>
    <p:sldLayoutId id="2147483707" r:id="rId4"/>
    <p:sldLayoutId id="2147483684" r:id="rId5"/>
    <p:sldLayoutId id="2147483691" r:id="rId6"/>
    <p:sldLayoutId id="2147483689" r:id="rId7"/>
    <p:sldLayoutId id="2147483688" r:id="rId8"/>
    <p:sldLayoutId id="2147483661" r:id="rId9"/>
    <p:sldLayoutId id="2147483666" r:id="rId10"/>
    <p:sldLayoutId id="2147483669" r:id="rId11"/>
    <p:sldLayoutId id="2147483652" r:id="rId12"/>
    <p:sldLayoutId id="2147483668" r:id="rId13"/>
    <p:sldLayoutId id="2147483662" r:id="rId14"/>
    <p:sldLayoutId id="2147483692" r:id="rId15"/>
    <p:sldLayoutId id="2147483700" r:id="rId16"/>
    <p:sldLayoutId id="2147483697" r:id="rId17"/>
    <p:sldLayoutId id="2147483703" r:id="rId18"/>
    <p:sldLayoutId id="2147483699" r:id="rId19"/>
    <p:sldLayoutId id="2147483693" r:id="rId20"/>
    <p:sldLayoutId id="2147483695" r:id="rId21"/>
    <p:sldLayoutId id="2147483701" r:id="rId22"/>
    <p:sldLayoutId id="2147483694" r:id="rId23"/>
    <p:sldLayoutId id="2147483696" r:id="rId24"/>
    <p:sldLayoutId id="2147483698" r:id="rId25"/>
    <p:sldLayoutId id="2147483702" r:id="rId26"/>
    <p:sldLayoutId id="2147483704" r:id="rId27"/>
    <p:sldLayoutId id="2147483705" r:id="rId28"/>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460.png"/><Relationship Id="rId3" Type="http://schemas.openxmlformats.org/officeDocument/2006/relationships/image" Target="../media/image51.png"/><Relationship Id="rId21" Type="http://schemas.openxmlformats.org/officeDocument/2006/relationships/image" Target="../media/image53.png"/><Relationship Id="rId12" Type="http://schemas.openxmlformats.org/officeDocument/2006/relationships/customXml" Target="../ink/ink3.xml"/><Relationship Id="rId17" Type="http://schemas.openxmlformats.org/officeDocument/2006/relationships/customXml" Target="../ink/ink6.xml"/><Relationship Id="rId25" Type="http://schemas.openxmlformats.org/officeDocument/2006/relationships/image" Target="../media/image57.png"/><Relationship Id="rId2" Type="http://schemas.openxmlformats.org/officeDocument/2006/relationships/notesSlide" Target="../notesSlides/notesSlide29.xml"/><Relationship Id="rId16" Type="http://schemas.openxmlformats.org/officeDocument/2006/relationships/customXml" Target="../ink/ink5.xml"/><Relationship Id="rId20" Type="http://schemas.openxmlformats.org/officeDocument/2006/relationships/image" Target="../media/image470.png"/><Relationship Id="rId1" Type="http://schemas.openxmlformats.org/officeDocument/2006/relationships/slideLayout" Target="../slideLayouts/slideLayout8.xml"/><Relationship Id="rId11" Type="http://schemas.openxmlformats.org/officeDocument/2006/relationships/image" Target="../media/image62.png"/><Relationship Id="rId24" Type="http://schemas.openxmlformats.org/officeDocument/2006/relationships/image" Target="../media/image56.png"/><Relationship Id="rId5" Type="http://schemas.openxmlformats.org/officeDocument/2006/relationships/customXml" Target="../ink/ink1.xml"/><Relationship Id="rId15" Type="http://schemas.openxmlformats.org/officeDocument/2006/relationships/image" Target="../media/image450.png"/><Relationship Id="rId23" Type="http://schemas.openxmlformats.org/officeDocument/2006/relationships/image" Target="../media/image55.png"/><Relationship Id="rId10" Type="http://schemas.openxmlformats.org/officeDocument/2006/relationships/customXml" Target="../ink/ink2.xml"/><Relationship Id="rId19" Type="http://schemas.openxmlformats.org/officeDocument/2006/relationships/customXml" Target="../ink/ink7.xml"/><Relationship Id="rId4" Type="http://schemas.openxmlformats.org/officeDocument/2006/relationships/image" Target="../media/image52.png"/><Relationship Id="rId9" Type="http://schemas.openxmlformats.org/officeDocument/2006/relationships/image" Target="../media/image61.png"/><Relationship Id="rId14" Type="http://schemas.openxmlformats.org/officeDocument/2006/relationships/customXml" Target="../ink/ink4.xml"/><Relationship Id="rId22"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47.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81.png"/><Relationship Id="rId5" Type="http://schemas.openxmlformats.org/officeDocument/2006/relationships/image" Target="../media/image47.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25.xml"/><Relationship Id="rId6" Type="http://schemas.openxmlformats.org/officeDocument/2006/relationships/image" Target="../media/image80.png"/><Relationship Id="rId5" Type="http://schemas.openxmlformats.org/officeDocument/2006/relationships/image" Target="../media/image81.pn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50.png"/><Relationship Id="rId3" Type="http://schemas.openxmlformats.org/officeDocument/2006/relationships/image" Target="../media/image51.png"/><Relationship Id="rId21" Type="http://schemas.openxmlformats.org/officeDocument/2006/relationships/image" Target="../media/image53.png"/><Relationship Id="rId12" Type="http://schemas.openxmlformats.org/officeDocument/2006/relationships/customXml" Target="../ink/ink10.xml"/><Relationship Id="rId17" Type="http://schemas.openxmlformats.org/officeDocument/2006/relationships/customXml" Target="../ink/ink13.xml"/><Relationship Id="rId25" Type="http://schemas.openxmlformats.org/officeDocument/2006/relationships/image" Target="../media/image57.png"/><Relationship Id="rId2" Type="http://schemas.openxmlformats.org/officeDocument/2006/relationships/notesSlide" Target="../notesSlides/notesSlide52.xml"/><Relationship Id="rId16" Type="http://schemas.openxmlformats.org/officeDocument/2006/relationships/customXml" Target="../ink/ink12.xml"/><Relationship Id="rId20" Type="http://schemas.openxmlformats.org/officeDocument/2006/relationships/image" Target="../media/image660.png"/><Relationship Id="rId1" Type="http://schemas.openxmlformats.org/officeDocument/2006/relationships/slideLayout" Target="../slideLayouts/slideLayout8.xml"/><Relationship Id="rId11" Type="http://schemas.openxmlformats.org/officeDocument/2006/relationships/image" Target="../media/image62.png"/><Relationship Id="rId24" Type="http://schemas.openxmlformats.org/officeDocument/2006/relationships/image" Target="../media/image56.png"/><Relationship Id="rId5" Type="http://schemas.openxmlformats.org/officeDocument/2006/relationships/customXml" Target="../ink/ink8.xml"/><Relationship Id="rId15" Type="http://schemas.openxmlformats.org/officeDocument/2006/relationships/image" Target="../media/image640.png"/><Relationship Id="rId23" Type="http://schemas.openxmlformats.org/officeDocument/2006/relationships/image" Target="../media/image55.png"/><Relationship Id="rId10" Type="http://schemas.openxmlformats.org/officeDocument/2006/relationships/customXml" Target="../ink/ink9.xml"/><Relationship Id="rId19" Type="http://schemas.openxmlformats.org/officeDocument/2006/relationships/customXml" Target="../ink/ink14.xml"/><Relationship Id="rId4" Type="http://schemas.openxmlformats.org/officeDocument/2006/relationships/image" Target="../media/image52.png"/><Relationship Id="rId9" Type="http://schemas.openxmlformats.org/officeDocument/2006/relationships/image" Target="../media/image61.png"/><Relationship Id="rId14" Type="http://schemas.openxmlformats.org/officeDocument/2006/relationships/customXml" Target="../ink/ink11.xml"/><Relationship Id="rId22"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hyperlink" Target="https://mahiko.dzlm.de/node/108" TargetMode="External"/><Relationship Id="rId3" Type="http://schemas.openxmlformats.org/officeDocument/2006/relationships/hyperlink" Target="https://pikas-mi.dzlm.de/node/340" TargetMode="External"/><Relationship Id="rId7" Type="http://schemas.openxmlformats.org/officeDocument/2006/relationships/hyperlink" Target="https://mahiko.dzlm.de/node/106" TargetMode="External"/><Relationship Id="rId2" Type="http://schemas.openxmlformats.org/officeDocument/2006/relationships/notesSlide" Target="../notesSlides/notesSlide79.xml"/><Relationship Id="rId1" Type="http://schemas.openxmlformats.org/officeDocument/2006/relationships/slideLayout" Target="../slideLayouts/slideLayout8.xml"/><Relationship Id="rId6" Type="http://schemas.openxmlformats.org/officeDocument/2006/relationships/hyperlink" Target="https://pikas-kompakt.dzlm.de/node/41" TargetMode="External"/><Relationship Id="rId11" Type="http://schemas.openxmlformats.org/officeDocument/2006/relationships/hyperlink" Target="https://pikas.dzlm.de/node/1539" TargetMode="External"/><Relationship Id="rId5" Type="http://schemas.openxmlformats.org/officeDocument/2006/relationships/hyperlink" Target="https://pikas.dzlm.de/node/1632" TargetMode="External"/><Relationship Id="rId10" Type="http://schemas.openxmlformats.org/officeDocument/2006/relationships/hyperlink" Target="https://mahiko.dzlm.de/node/327" TargetMode="External"/><Relationship Id="rId4" Type="http://schemas.openxmlformats.org/officeDocument/2006/relationships/hyperlink" Target="https://mahiko.dzlm.de/node/347" TargetMode="External"/><Relationship Id="rId9" Type="http://schemas.openxmlformats.org/officeDocument/2006/relationships/hyperlink" Target="https://pikas-mi.dzlm.de/node/1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lstStyle/>
          <a:p>
            <a:r>
              <a:rPr lang="de-DE" dirty="0"/>
              <a:t>Modul 1 </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a:xfrm>
            <a:off x="244032" y="2679032"/>
            <a:ext cx="8598632" cy="1070419"/>
          </a:xfrm>
        </p:spPr>
        <p:txBody>
          <a:bodyPr>
            <a:normAutofit/>
          </a:bodyPr>
          <a:lstStyle/>
          <a:p>
            <a:r>
              <a:rPr lang="de-DE" sz="2200" dirty="0"/>
              <a:t>AUFBAU EINES TRAGFÄHIGEN ZAHLVERSTÄNDNISSES</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normAutofit/>
          </a:bodyPr>
          <a:lstStyle/>
          <a:p>
            <a:r>
              <a:rPr lang="de-DE" dirty="0"/>
              <a:t>Arithmetische Basiskompetenzen sichern – Rechenschwierigkeiten vermeiden </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10</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DEN FOLIEN 11-13</a:t>
            </a:r>
          </a:p>
        </p:txBody>
      </p:sp>
      <p:sp>
        <p:nvSpPr>
          <p:cNvPr id="6" name="Inhaltsplatzhalter 5"/>
          <p:cNvSpPr>
            <a:spLocks noGrp="1"/>
          </p:cNvSpPr>
          <p:nvPr>
            <p:ph idx="1"/>
          </p:nvPr>
        </p:nvSpPr>
        <p:spPr>
          <a:xfrm>
            <a:off x="1111014" y="1722208"/>
            <a:ext cx="7793746" cy="4630587"/>
          </a:xfrm>
        </p:spPr>
        <p:txBody>
          <a:bodyPr/>
          <a:lstStyle/>
          <a:p>
            <a:pPr>
              <a:lnSpc>
                <a:spcPct val="100000"/>
              </a:lnSpc>
              <a:spcBef>
                <a:spcPts val="600"/>
              </a:spcBef>
            </a:pPr>
            <a:r>
              <a:rPr lang="de-DE" sz="1250" b="1" dirty="0"/>
              <a:t>Ziel: </a:t>
            </a:r>
            <a:r>
              <a:rPr lang="de-DE" sz="1250" dirty="0"/>
              <a:t>Selbsterfahrung </a:t>
            </a:r>
            <a:r>
              <a:rPr lang="de-DE" sz="1250" dirty="0">
                <a:sym typeface="Wingdings" panose="05000000000000000000" pitchFamily="2" charset="2"/>
              </a:rPr>
              <a:t></a:t>
            </a:r>
            <a:r>
              <a:rPr lang="de-DE" sz="1250" b="1" dirty="0">
                <a:sym typeface="Wingdings" panose="05000000000000000000" pitchFamily="2" charset="2"/>
              </a:rPr>
              <a:t> </a:t>
            </a:r>
            <a:r>
              <a:rPr lang="de-DE" sz="1250" dirty="0"/>
              <a:t>Sensibilisieren für Schwierigkeiten, wenn Kinder eine rein ordinale Vorstellung von Zahlen besitzen </a:t>
            </a:r>
          </a:p>
          <a:p>
            <a:pPr>
              <a:lnSpc>
                <a:spcPct val="100000"/>
              </a:lnSpc>
              <a:spcBef>
                <a:spcPts val="600"/>
              </a:spcBef>
            </a:pPr>
            <a:r>
              <a:rPr lang="de-DE" sz="1250" b="1" dirty="0"/>
              <a:t>Hinweise zur Durchführung: </a:t>
            </a:r>
            <a:r>
              <a:rPr lang="de-DE" sz="1250" dirty="0"/>
              <a:t>Die</a:t>
            </a:r>
            <a:r>
              <a:rPr lang="de-DE" sz="1250" b="1" dirty="0"/>
              <a:t> </a:t>
            </a:r>
            <a:r>
              <a:rPr lang="de-DE" sz="1250" dirty="0"/>
              <a:t>Teilnehmende werden gebeten, in Buchstaben zu denken und nicht die Zahlen – real oder im Kopf – neben die Buchstaben zu schreiben (dieses „Hilfsmittel“ steht Kindern, die die Zahlreihe erst lernen, auch nicht zur Verfügung). Wichtig ist es, die Teilnehmenden erklären und begründen zu lassen, was ihnen leicht gefallen ist und wobei sie Schwierigkeiten hatten. </a:t>
            </a:r>
          </a:p>
          <a:p>
            <a:pPr>
              <a:lnSpc>
                <a:spcPct val="100000"/>
              </a:lnSpc>
              <a:spcBef>
                <a:spcPts val="600"/>
              </a:spcBef>
            </a:pPr>
            <a:r>
              <a:rPr lang="de-DE" sz="1250" dirty="0"/>
              <a:t>Folie 12: Das Bestimmen der d roten Plättchen könnte einigen Teilnehmenden sogar über die simultane Erfassung gelingen, während das Bestimmen der h blauen Plättchen eher durch ein „Abzählen“ durch das Aufsagen des Alphabets erfolgen wird.</a:t>
            </a:r>
          </a:p>
          <a:p>
            <a:pPr>
              <a:lnSpc>
                <a:spcPct val="100000"/>
              </a:lnSpc>
              <a:spcBef>
                <a:spcPts val="600"/>
              </a:spcBef>
            </a:pPr>
            <a:r>
              <a:rPr lang="de-DE" sz="1250" dirty="0"/>
              <a:t>Folie 13: Vorwärts ab n zählen sollte allen Teilnehmende noch leicht fallen, da sie vermutlich mit dem Vorwärtsaufsagen des Alphabets vertraut sind. Auch das Zählen in Zweierschritten ab a entspricht dem Vorwärtsaufsagen des Alphabets, allerdings muss hierbei jeder zweite Buchstabe schon „übersprungen“ werden. </a:t>
            </a:r>
            <a:r>
              <a:rPr lang="de-DE" sz="1250" dirty="0">
                <a:sym typeface="Wingdings" panose="05000000000000000000" pitchFamily="2" charset="2"/>
              </a:rPr>
              <a:t> </a:t>
            </a:r>
            <a:r>
              <a:rPr lang="de-DE" sz="1250" dirty="0"/>
              <a:t>Sobald die Zahlwortreihe bekannt ist, gelingt auch das Zählen in Schritten.</a:t>
            </a:r>
          </a:p>
          <a:p>
            <a:pPr>
              <a:lnSpc>
                <a:spcPct val="100000"/>
              </a:lnSpc>
              <a:spcBef>
                <a:spcPts val="600"/>
              </a:spcBef>
            </a:pPr>
            <a:r>
              <a:rPr lang="de-DE" sz="1250" dirty="0"/>
              <a:t>Beim Rückwärtszählen ab k oder dem Benennen eines Vorgängers wird es deutlich schwieriger für die (meisten) Teilnehmenden, die nur das Vorwärtsaufsagen gewohnt sind. </a:t>
            </a:r>
            <a:r>
              <a:rPr lang="de-DE" sz="1250" dirty="0">
                <a:sym typeface="Wingdings" panose="05000000000000000000" pitchFamily="2" charset="2"/>
              </a:rPr>
              <a:t> Ungewohntes Rückwärtszählen ist viel schwieriger. </a:t>
            </a:r>
            <a:r>
              <a:rPr lang="de-DE" sz="1250" dirty="0"/>
              <a:t>Noch schwieriger wird es, wenn es dann im letzten Schritt auf einmal darum geht, die Buchstaben kardinal zu denken und eine Anzahl g zu zeigen oder mit 10 zu vergleichen. </a:t>
            </a:r>
          </a:p>
          <a:p>
            <a:pPr>
              <a:lnSpc>
                <a:spcPct val="100000"/>
              </a:lnSpc>
              <a:spcBef>
                <a:spcPts val="600"/>
              </a:spcBef>
            </a:pPr>
            <a:r>
              <a:rPr lang="de-DE" sz="1250" b="1" dirty="0">
                <a:sym typeface="Wingdings" panose="05000000000000000000" pitchFamily="2" charset="2"/>
              </a:rPr>
              <a:t> </a:t>
            </a:r>
            <a:r>
              <a:rPr lang="de-DE" sz="1250" b="1" dirty="0"/>
              <a:t>Eine alleinige ordinale Zahlvorstellung hilft hier nicht weiter! </a:t>
            </a:r>
          </a:p>
          <a:p>
            <a:pPr>
              <a:lnSpc>
                <a:spcPct val="100000"/>
              </a:lnSpc>
              <a:spcBef>
                <a:spcPts val="600"/>
              </a:spcBef>
            </a:pPr>
            <a:r>
              <a:rPr lang="de-DE" sz="1250" dirty="0"/>
              <a:t>ACHTUNG: Es gibt auch Personen, die das Alphabet vorwärts, rückwärts und die Buchstaben in Relation zueinander verinnerlicht haben. Das ist aber eher die Ausnahme und wäre vergleichbar mit Kindern, die bereits eine ordinale und kardinale Vorstellung zu Zahlen besitzen. </a:t>
            </a:r>
          </a:p>
        </p:txBody>
      </p:sp>
    </p:spTree>
    <p:extLst>
      <p:ext uri="{BB962C8B-B14F-4D97-AF65-F5344CB8AC3E}">
        <p14:creationId xmlns:p14="http://schemas.microsoft.com/office/powerpoint/2010/main" val="315930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219238" cy="603704"/>
          </a:xfrm>
        </p:spPr>
        <p:txBody>
          <a:bodyPr>
            <a:normAutofit/>
          </a:bodyPr>
          <a:lstStyle/>
          <a:p>
            <a:r>
              <a:rPr lang="de-DE" dirty="0"/>
              <a:t>Bedeutung und Kompetenzerwartungen</a:t>
            </a:r>
          </a:p>
        </p:txBody>
      </p:sp>
      <p:sp>
        <p:nvSpPr>
          <p:cNvPr id="4" name="Textplatzhalter 3"/>
          <p:cNvSpPr>
            <a:spLocks noGrp="1"/>
          </p:cNvSpPr>
          <p:nvPr>
            <p:ph type="body" sz="quarter" idx="14"/>
          </p:nvPr>
        </p:nvSpPr>
        <p:spPr/>
        <p:txBody>
          <a:bodyPr/>
          <a:lstStyle/>
          <a:p>
            <a:r>
              <a:rPr lang="de-DE" sz="2000" dirty="0"/>
              <a:t>Stellen Sie sich vor, es gäbe keine Zahlen. </a:t>
            </a:r>
          </a:p>
          <a:p>
            <a:r>
              <a:rPr lang="de-DE" sz="2000" dirty="0"/>
              <a:t>Ersetzen Sie die Zahlwortreihe durch Buchstaben. </a:t>
            </a:r>
          </a:p>
          <a:p>
            <a:endParaRPr lang="de-DE" dirty="0"/>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11</a:t>
            </a:fld>
            <a:endParaRPr lang="de-DE" dirty="0"/>
          </a:p>
        </p:txBody>
      </p:sp>
      <p:sp>
        <p:nvSpPr>
          <p:cNvPr id="9" name="Oval 3">
            <a:extLst>
              <a:ext uri="{FF2B5EF4-FFF2-40B4-BE49-F238E27FC236}">
                <a16:creationId xmlns:a16="http://schemas.microsoft.com/office/drawing/2014/main" id="{97F6A93D-BB74-EA73-5B18-18C0D21619A8}"/>
              </a:ext>
            </a:extLst>
          </p:cNvPr>
          <p:cNvSpPr>
            <a:spLocks noChangeArrowheads="1"/>
          </p:cNvSpPr>
          <p:nvPr/>
        </p:nvSpPr>
        <p:spPr bwMode="auto">
          <a:xfrm>
            <a:off x="1780908" y="357948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0" name="Oval 4">
            <a:extLst>
              <a:ext uri="{FF2B5EF4-FFF2-40B4-BE49-F238E27FC236}">
                <a16:creationId xmlns:a16="http://schemas.microsoft.com/office/drawing/2014/main" id="{6AE2FC21-0397-4698-E7FB-CC01678E262A}"/>
              </a:ext>
            </a:extLst>
          </p:cNvPr>
          <p:cNvSpPr>
            <a:spLocks noChangeArrowheads="1"/>
          </p:cNvSpPr>
          <p:nvPr/>
        </p:nvSpPr>
        <p:spPr bwMode="auto">
          <a:xfrm>
            <a:off x="2430195" y="3579489"/>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1" name="Oval 5">
            <a:extLst>
              <a:ext uri="{FF2B5EF4-FFF2-40B4-BE49-F238E27FC236}">
                <a16:creationId xmlns:a16="http://schemas.microsoft.com/office/drawing/2014/main" id="{AF6D15FC-90F3-ECC5-3E6D-05FC4CC43FD2}"/>
              </a:ext>
            </a:extLst>
          </p:cNvPr>
          <p:cNvSpPr>
            <a:spLocks noChangeArrowheads="1"/>
          </p:cNvSpPr>
          <p:nvPr/>
        </p:nvSpPr>
        <p:spPr bwMode="auto">
          <a:xfrm>
            <a:off x="3077895" y="3579489"/>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2" name="Oval 6">
            <a:extLst>
              <a:ext uri="{FF2B5EF4-FFF2-40B4-BE49-F238E27FC236}">
                <a16:creationId xmlns:a16="http://schemas.microsoft.com/office/drawing/2014/main" id="{B8DB584A-0AB6-DE4B-1775-07922E1BFADA}"/>
              </a:ext>
            </a:extLst>
          </p:cNvPr>
          <p:cNvSpPr>
            <a:spLocks noChangeArrowheads="1"/>
          </p:cNvSpPr>
          <p:nvPr/>
        </p:nvSpPr>
        <p:spPr bwMode="auto">
          <a:xfrm>
            <a:off x="3727183" y="357948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3" name="Oval 7">
            <a:extLst>
              <a:ext uri="{FF2B5EF4-FFF2-40B4-BE49-F238E27FC236}">
                <a16:creationId xmlns:a16="http://schemas.microsoft.com/office/drawing/2014/main" id="{22DDC2E7-0229-82B1-2B6D-39A10958A0BB}"/>
              </a:ext>
            </a:extLst>
          </p:cNvPr>
          <p:cNvSpPr>
            <a:spLocks noChangeArrowheads="1"/>
          </p:cNvSpPr>
          <p:nvPr/>
        </p:nvSpPr>
        <p:spPr bwMode="auto">
          <a:xfrm>
            <a:off x="4374883" y="357948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4" name="Oval 8">
            <a:extLst>
              <a:ext uri="{FF2B5EF4-FFF2-40B4-BE49-F238E27FC236}">
                <a16:creationId xmlns:a16="http://schemas.microsoft.com/office/drawing/2014/main" id="{C99DDC43-E0DD-19B8-FABF-EB6D105143C0}"/>
              </a:ext>
            </a:extLst>
          </p:cNvPr>
          <p:cNvSpPr>
            <a:spLocks noChangeArrowheads="1"/>
          </p:cNvSpPr>
          <p:nvPr/>
        </p:nvSpPr>
        <p:spPr bwMode="auto">
          <a:xfrm>
            <a:off x="5022583" y="357948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5" name="Oval 9">
            <a:extLst>
              <a:ext uri="{FF2B5EF4-FFF2-40B4-BE49-F238E27FC236}">
                <a16:creationId xmlns:a16="http://schemas.microsoft.com/office/drawing/2014/main" id="{4C231660-CE42-0A87-B7BD-6D6C0A5F9F87}"/>
              </a:ext>
            </a:extLst>
          </p:cNvPr>
          <p:cNvSpPr>
            <a:spLocks noChangeArrowheads="1"/>
          </p:cNvSpPr>
          <p:nvPr/>
        </p:nvSpPr>
        <p:spPr bwMode="auto">
          <a:xfrm>
            <a:off x="5670283" y="357948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6" name="Oval 10">
            <a:extLst>
              <a:ext uri="{FF2B5EF4-FFF2-40B4-BE49-F238E27FC236}">
                <a16:creationId xmlns:a16="http://schemas.microsoft.com/office/drawing/2014/main" id="{B0CC8911-699D-8C8A-00E7-81941E305F66}"/>
              </a:ext>
            </a:extLst>
          </p:cNvPr>
          <p:cNvSpPr>
            <a:spLocks noChangeArrowheads="1"/>
          </p:cNvSpPr>
          <p:nvPr/>
        </p:nvSpPr>
        <p:spPr bwMode="auto">
          <a:xfrm>
            <a:off x="6319570" y="3579489"/>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7" name="Oval 11">
            <a:extLst>
              <a:ext uri="{FF2B5EF4-FFF2-40B4-BE49-F238E27FC236}">
                <a16:creationId xmlns:a16="http://schemas.microsoft.com/office/drawing/2014/main" id="{E96F4797-B3BA-FE95-5943-9851C98CFEF6}"/>
              </a:ext>
            </a:extLst>
          </p:cNvPr>
          <p:cNvSpPr>
            <a:spLocks noChangeArrowheads="1"/>
          </p:cNvSpPr>
          <p:nvPr/>
        </p:nvSpPr>
        <p:spPr bwMode="auto">
          <a:xfrm>
            <a:off x="6967270" y="3579489"/>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8" name="Oval 12">
            <a:extLst>
              <a:ext uri="{FF2B5EF4-FFF2-40B4-BE49-F238E27FC236}">
                <a16:creationId xmlns:a16="http://schemas.microsoft.com/office/drawing/2014/main" id="{437AE7E6-A370-0FC5-2BBB-9BDFACC0E934}"/>
              </a:ext>
            </a:extLst>
          </p:cNvPr>
          <p:cNvSpPr>
            <a:spLocks noChangeArrowheads="1"/>
          </p:cNvSpPr>
          <p:nvPr/>
        </p:nvSpPr>
        <p:spPr bwMode="auto">
          <a:xfrm>
            <a:off x="7614970" y="3579489"/>
            <a:ext cx="503238" cy="504825"/>
          </a:xfrm>
          <a:prstGeom prst="ellipse">
            <a:avLst/>
          </a:prstGeom>
          <a:solidFill>
            <a:srgbClr val="FF0000"/>
          </a:solidFill>
          <a:ln w="9525">
            <a:noFill/>
            <a:round/>
            <a:headEnd/>
            <a:tailEnd/>
          </a:ln>
          <a:effectLst/>
        </p:spPr>
        <p:txBody>
          <a:bodyPr wrap="none" anchor="ctr"/>
          <a:lstStyle/>
          <a:p>
            <a:endParaRPr lang="de-DE"/>
          </a:p>
        </p:txBody>
      </p:sp>
      <p:graphicFrame>
        <p:nvGraphicFramePr>
          <p:cNvPr id="3" name="Tabelle 2"/>
          <p:cNvGraphicFramePr>
            <a:graphicFrameLocks noGrp="1"/>
          </p:cNvGraphicFramePr>
          <p:nvPr>
            <p:extLst>
              <p:ext uri="{D42A27DB-BD31-4B8C-83A1-F6EECF244321}">
                <p14:modId xmlns:p14="http://schemas.microsoft.com/office/powerpoint/2010/main" val="1957061901"/>
              </p:ext>
            </p:extLst>
          </p:nvPr>
        </p:nvGraphicFramePr>
        <p:xfrm>
          <a:off x="1686526" y="4281283"/>
          <a:ext cx="6515690" cy="370840"/>
        </p:xfrm>
        <a:graphic>
          <a:graphicData uri="http://schemas.openxmlformats.org/drawingml/2006/table">
            <a:tbl>
              <a:tblPr firstRow="1" bandRow="1">
                <a:tableStyleId>{2D5ABB26-0587-4C30-8999-92F81FD0307C}</a:tableStyleId>
              </a:tblPr>
              <a:tblGrid>
                <a:gridCol w="651569">
                  <a:extLst>
                    <a:ext uri="{9D8B030D-6E8A-4147-A177-3AD203B41FA5}">
                      <a16:colId xmlns:a16="http://schemas.microsoft.com/office/drawing/2014/main" val="20000"/>
                    </a:ext>
                  </a:extLst>
                </a:gridCol>
                <a:gridCol w="651569">
                  <a:extLst>
                    <a:ext uri="{9D8B030D-6E8A-4147-A177-3AD203B41FA5}">
                      <a16:colId xmlns:a16="http://schemas.microsoft.com/office/drawing/2014/main" val="20001"/>
                    </a:ext>
                  </a:extLst>
                </a:gridCol>
                <a:gridCol w="651569">
                  <a:extLst>
                    <a:ext uri="{9D8B030D-6E8A-4147-A177-3AD203B41FA5}">
                      <a16:colId xmlns:a16="http://schemas.microsoft.com/office/drawing/2014/main" val="20002"/>
                    </a:ext>
                  </a:extLst>
                </a:gridCol>
                <a:gridCol w="651569">
                  <a:extLst>
                    <a:ext uri="{9D8B030D-6E8A-4147-A177-3AD203B41FA5}">
                      <a16:colId xmlns:a16="http://schemas.microsoft.com/office/drawing/2014/main" val="20003"/>
                    </a:ext>
                  </a:extLst>
                </a:gridCol>
                <a:gridCol w="651569">
                  <a:extLst>
                    <a:ext uri="{9D8B030D-6E8A-4147-A177-3AD203B41FA5}">
                      <a16:colId xmlns:a16="http://schemas.microsoft.com/office/drawing/2014/main" val="20004"/>
                    </a:ext>
                  </a:extLst>
                </a:gridCol>
                <a:gridCol w="651569">
                  <a:extLst>
                    <a:ext uri="{9D8B030D-6E8A-4147-A177-3AD203B41FA5}">
                      <a16:colId xmlns:a16="http://schemas.microsoft.com/office/drawing/2014/main" val="20005"/>
                    </a:ext>
                  </a:extLst>
                </a:gridCol>
                <a:gridCol w="651569">
                  <a:extLst>
                    <a:ext uri="{9D8B030D-6E8A-4147-A177-3AD203B41FA5}">
                      <a16:colId xmlns:a16="http://schemas.microsoft.com/office/drawing/2014/main" val="20006"/>
                    </a:ext>
                  </a:extLst>
                </a:gridCol>
                <a:gridCol w="651569">
                  <a:extLst>
                    <a:ext uri="{9D8B030D-6E8A-4147-A177-3AD203B41FA5}">
                      <a16:colId xmlns:a16="http://schemas.microsoft.com/office/drawing/2014/main" val="20007"/>
                    </a:ext>
                  </a:extLst>
                </a:gridCol>
                <a:gridCol w="651569">
                  <a:extLst>
                    <a:ext uri="{9D8B030D-6E8A-4147-A177-3AD203B41FA5}">
                      <a16:colId xmlns:a16="http://schemas.microsoft.com/office/drawing/2014/main" val="20008"/>
                    </a:ext>
                  </a:extLst>
                </a:gridCol>
                <a:gridCol w="651569">
                  <a:extLst>
                    <a:ext uri="{9D8B030D-6E8A-4147-A177-3AD203B41FA5}">
                      <a16:colId xmlns:a16="http://schemas.microsoft.com/office/drawing/2014/main" val="20009"/>
                    </a:ext>
                  </a:extLst>
                </a:gridCol>
              </a:tblGrid>
              <a:tr h="370840">
                <a:tc>
                  <a:txBody>
                    <a:bodyPr/>
                    <a:lstStyle/>
                    <a:p>
                      <a:pPr algn="ctr"/>
                      <a:r>
                        <a:rPr lang="de-DE" dirty="0">
                          <a:latin typeface="Arial" panose="020B0604020202020204" pitchFamily="34" charset="0"/>
                          <a:cs typeface="Arial" panose="020B0604020202020204" pitchFamily="34" charset="0"/>
                        </a:rPr>
                        <a:t>a</a:t>
                      </a:r>
                    </a:p>
                  </a:txBody>
                  <a:tcPr/>
                </a:tc>
                <a:tc>
                  <a:txBody>
                    <a:bodyPr/>
                    <a:lstStyle/>
                    <a:p>
                      <a:pPr algn="ctr"/>
                      <a:r>
                        <a:rPr lang="de-DE" dirty="0">
                          <a:latin typeface="Arial" panose="020B0604020202020204" pitchFamily="34" charset="0"/>
                          <a:cs typeface="Arial" panose="020B0604020202020204" pitchFamily="34" charset="0"/>
                        </a:rPr>
                        <a:t>b</a:t>
                      </a:r>
                    </a:p>
                  </a:txBody>
                  <a:tcPr/>
                </a:tc>
                <a:tc>
                  <a:txBody>
                    <a:bodyPr/>
                    <a:lstStyle/>
                    <a:p>
                      <a:pPr algn="ctr"/>
                      <a:r>
                        <a:rPr lang="de-DE" dirty="0">
                          <a:latin typeface="Arial" panose="020B0604020202020204" pitchFamily="34" charset="0"/>
                          <a:cs typeface="Arial" panose="020B0604020202020204" pitchFamily="34" charset="0"/>
                        </a:rPr>
                        <a:t>c</a:t>
                      </a:r>
                    </a:p>
                  </a:txBody>
                  <a:tcPr/>
                </a:tc>
                <a:tc>
                  <a:txBody>
                    <a:bodyPr/>
                    <a:lstStyle/>
                    <a:p>
                      <a:pPr algn="ctr"/>
                      <a:r>
                        <a:rPr lang="de-DE" dirty="0">
                          <a:latin typeface="Arial" panose="020B0604020202020204" pitchFamily="34" charset="0"/>
                          <a:cs typeface="Arial" panose="020B0604020202020204" pitchFamily="34" charset="0"/>
                        </a:rPr>
                        <a:t>d</a:t>
                      </a:r>
                    </a:p>
                  </a:txBody>
                  <a:tcPr/>
                </a:tc>
                <a:tc>
                  <a:txBody>
                    <a:bodyPr/>
                    <a:lstStyle/>
                    <a:p>
                      <a:pPr algn="ctr"/>
                      <a:r>
                        <a:rPr lang="de-DE" dirty="0">
                          <a:latin typeface="Arial" panose="020B0604020202020204" pitchFamily="34" charset="0"/>
                          <a:cs typeface="Arial" panose="020B0604020202020204" pitchFamily="34" charset="0"/>
                        </a:rPr>
                        <a:t>e</a:t>
                      </a:r>
                    </a:p>
                  </a:txBody>
                  <a:tcPr/>
                </a:tc>
                <a:tc>
                  <a:txBody>
                    <a:bodyPr/>
                    <a:lstStyle/>
                    <a:p>
                      <a:pPr algn="ctr"/>
                      <a:r>
                        <a:rPr lang="de-DE" dirty="0">
                          <a:latin typeface="Arial" panose="020B0604020202020204" pitchFamily="34" charset="0"/>
                          <a:cs typeface="Arial" panose="020B0604020202020204" pitchFamily="34" charset="0"/>
                        </a:rPr>
                        <a:t>f</a:t>
                      </a:r>
                    </a:p>
                  </a:txBody>
                  <a:tcPr/>
                </a:tc>
                <a:tc>
                  <a:txBody>
                    <a:bodyPr/>
                    <a:lstStyle/>
                    <a:p>
                      <a:pPr algn="ctr"/>
                      <a:r>
                        <a:rPr lang="de-DE" dirty="0">
                          <a:latin typeface="Arial" panose="020B0604020202020204" pitchFamily="34" charset="0"/>
                          <a:cs typeface="Arial" panose="020B0604020202020204" pitchFamily="34" charset="0"/>
                        </a:rPr>
                        <a:t>g</a:t>
                      </a:r>
                    </a:p>
                  </a:txBody>
                  <a:tcPr/>
                </a:tc>
                <a:tc>
                  <a:txBody>
                    <a:bodyPr/>
                    <a:lstStyle/>
                    <a:p>
                      <a:pPr algn="ctr"/>
                      <a:r>
                        <a:rPr lang="de-DE" dirty="0">
                          <a:latin typeface="Arial" panose="020B0604020202020204" pitchFamily="34" charset="0"/>
                          <a:cs typeface="Arial" panose="020B0604020202020204" pitchFamily="34" charset="0"/>
                        </a:rPr>
                        <a:t>h</a:t>
                      </a:r>
                    </a:p>
                  </a:txBody>
                  <a:tcPr/>
                </a:tc>
                <a:tc>
                  <a:txBody>
                    <a:bodyPr/>
                    <a:lstStyle/>
                    <a:p>
                      <a:pPr algn="ctr"/>
                      <a:r>
                        <a:rPr lang="de-DE" dirty="0">
                          <a:latin typeface="Arial" panose="020B0604020202020204" pitchFamily="34" charset="0"/>
                          <a:cs typeface="Arial" panose="020B0604020202020204" pitchFamily="34" charset="0"/>
                        </a:rPr>
                        <a:t>i</a:t>
                      </a:r>
                    </a:p>
                  </a:txBody>
                  <a:tcPr/>
                </a:tc>
                <a:tc>
                  <a:txBody>
                    <a:bodyPr/>
                    <a:lstStyle/>
                    <a:p>
                      <a:pPr algn="ctr"/>
                      <a:r>
                        <a:rPr lang="de-DE" dirty="0">
                          <a:latin typeface="Arial" panose="020B0604020202020204" pitchFamily="34" charset="0"/>
                          <a:cs typeface="Arial" panose="020B0604020202020204" pitchFamily="34" charset="0"/>
                        </a:rPr>
                        <a:t>j</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8131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219238" cy="603704"/>
          </a:xfrm>
        </p:spPr>
        <p:txBody>
          <a:bodyPr>
            <a:normAutofit/>
          </a:bodyPr>
          <a:lstStyle/>
          <a:p>
            <a:r>
              <a:rPr lang="de-DE" dirty="0"/>
              <a:t>Bedeutung und Kompetenzerwartungen</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12</a:t>
            </a:fld>
            <a:endParaRPr lang="de-DE" dirty="0"/>
          </a:p>
        </p:txBody>
      </p:sp>
      <p:sp>
        <p:nvSpPr>
          <p:cNvPr id="9" name="Oval 3">
            <a:extLst>
              <a:ext uri="{FF2B5EF4-FFF2-40B4-BE49-F238E27FC236}">
                <a16:creationId xmlns:a16="http://schemas.microsoft.com/office/drawing/2014/main" id="{97F6A93D-BB74-EA73-5B18-18C0D21619A8}"/>
              </a:ext>
            </a:extLst>
          </p:cNvPr>
          <p:cNvSpPr>
            <a:spLocks noChangeArrowheads="1"/>
          </p:cNvSpPr>
          <p:nvPr/>
        </p:nvSpPr>
        <p:spPr bwMode="auto">
          <a:xfrm>
            <a:off x="1365134" y="401306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0" name="Oval 4">
            <a:extLst>
              <a:ext uri="{FF2B5EF4-FFF2-40B4-BE49-F238E27FC236}">
                <a16:creationId xmlns:a16="http://schemas.microsoft.com/office/drawing/2014/main" id="{6AE2FC21-0397-4698-E7FB-CC01678E262A}"/>
              </a:ext>
            </a:extLst>
          </p:cNvPr>
          <p:cNvSpPr>
            <a:spLocks noChangeArrowheads="1"/>
          </p:cNvSpPr>
          <p:nvPr/>
        </p:nvSpPr>
        <p:spPr bwMode="auto">
          <a:xfrm>
            <a:off x="1935047" y="3396340"/>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1" name="Oval 5">
            <a:extLst>
              <a:ext uri="{FF2B5EF4-FFF2-40B4-BE49-F238E27FC236}">
                <a16:creationId xmlns:a16="http://schemas.microsoft.com/office/drawing/2014/main" id="{AF6D15FC-90F3-ECC5-3E6D-05FC4CC43FD2}"/>
              </a:ext>
            </a:extLst>
          </p:cNvPr>
          <p:cNvSpPr>
            <a:spLocks noChangeArrowheads="1"/>
          </p:cNvSpPr>
          <p:nvPr/>
        </p:nvSpPr>
        <p:spPr bwMode="auto">
          <a:xfrm>
            <a:off x="2039244" y="4053664"/>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2" name="Oval 6">
            <a:extLst>
              <a:ext uri="{FF2B5EF4-FFF2-40B4-BE49-F238E27FC236}">
                <a16:creationId xmlns:a16="http://schemas.microsoft.com/office/drawing/2014/main" id="{B8DB584A-0AB6-DE4B-1775-07922E1BFADA}"/>
              </a:ext>
            </a:extLst>
          </p:cNvPr>
          <p:cNvSpPr>
            <a:spLocks noChangeArrowheads="1"/>
          </p:cNvSpPr>
          <p:nvPr/>
        </p:nvSpPr>
        <p:spPr bwMode="auto">
          <a:xfrm>
            <a:off x="2659343" y="354883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3" name="Oval 7">
            <a:extLst>
              <a:ext uri="{FF2B5EF4-FFF2-40B4-BE49-F238E27FC236}">
                <a16:creationId xmlns:a16="http://schemas.microsoft.com/office/drawing/2014/main" id="{22DDC2E7-0229-82B1-2B6D-39A10958A0BB}"/>
              </a:ext>
            </a:extLst>
          </p:cNvPr>
          <p:cNvSpPr>
            <a:spLocks noChangeArrowheads="1"/>
          </p:cNvSpPr>
          <p:nvPr/>
        </p:nvSpPr>
        <p:spPr bwMode="auto">
          <a:xfrm>
            <a:off x="5085239" y="3579541"/>
            <a:ext cx="503237" cy="504825"/>
          </a:xfrm>
          <a:prstGeom prst="ellipse">
            <a:avLst/>
          </a:prstGeom>
          <a:solidFill>
            <a:schemeClr val="accent1"/>
          </a:solidFill>
          <a:ln w="9525">
            <a:noFill/>
            <a:round/>
            <a:headEnd/>
            <a:tailEnd/>
          </a:ln>
          <a:effectLst/>
        </p:spPr>
        <p:txBody>
          <a:bodyPr wrap="none" anchor="ctr"/>
          <a:lstStyle/>
          <a:p>
            <a:endParaRPr lang="de-DE"/>
          </a:p>
        </p:txBody>
      </p:sp>
      <p:sp>
        <p:nvSpPr>
          <p:cNvPr id="14" name="Oval 8">
            <a:extLst>
              <a:ext uri="{FF2B5EF4-FFF2-40B4-BE49-F238E27FC236}">
                <a16:creationId xmlns:a16="http://schemas.microsoft.com/office/drawing/2014/main" id="{C99DDC43-E0DD-19B8-FABF-EB6D105143C0}"/>
              </a:ext>
            </a:extLst>
          </p:cNvPr>
          <p:cNvSpPr>
            <a:spLocks noChangeArrowheads="1"/>
          </p:cNvSpPr>
          <p:nvPr/>
        </p:nvSpPr>
        <p:spPr bwMode="auto">
          <a:xfrm>
            <a:off x="5073800" y="4232092"/>
            <a:ext cx="503237" cy="504825"/>
          </a:xfrm>
          <a:prstGeom prst="ellipse">
            <a:avLst/>
          </a:prstGeom>
          <a:solidFill>
            <a:schemeClr val="accent1"/>
          </a:solidFill>
          <a:ln w="9525">
            <a:noFill/>
            <a:round/>
            <a:headEnd/>
            <a:tailEnd/>
          </a:ln>
          <a:effectLst/>
        </p:spPr>
        <p:txBody>
          <a:bodyPr wrap="none" anchor="ctr"/>
          <a:lstStyle/>
          <a:p>
            <a:endParaRPr lang="de-DE"/>
          </a:p>
        </p:txBody>
      </p:sp>
      <p:sp>
        <p:nvSpPr>
          <p:cNvPr id="15" name="Oval 9">
            <a:extLst>
              <a:ext uri="{FF2B5EF4-FFF2-40B4-BE49-F238E27FC236}">
                <a16:creationId xmlns:a16="http://schemas.microsoft.com/office/drawing/2014/main" id="{4C231660-CE42-0A87-B7BD-6D6C0A5F9F87}"/>
              </a:ext>
            </a:extLst>
          </p:cNvPr>
          <p:cNvSpPr>
            <a:spLocks noChangeArrowheads="1"/>
          </p:cNvSpPr>
          <p:nvPr/>
        </p:nvSpPr>
        <p:spPr bwMode="auto">
          <a:xfrm>
            <a:off x="5732938" y="3474089"/>
            <a:ext cx="503237" cy="504825"/>
          </a:xfrm>
          <a:prstGeom prst="ellipse">
            <a:avLst/>
          </a:prstGeom>
          <a:solidFill>
            <a:schemeClr val="accent1"/>
          </a:solidFill>
          <a:ln w="9525">
            <a:noFill/>
            <a:round/>
            <a:headEnd/>
            <a:tailEnd/>
          </a:ln>
          <a:effectLst/>
        </p:spPr>
        <p:txBody>
          <a:bodyPr wrap="none" anchor="ctr"/>
          <a:lstStyle/>
          <a:p>
            <a:endParaRPr lang="de-DE"/>
          </a:p>
        </p:txBody>
      </p:sp>
      <p:sp>
        <p:nvSpPr>
          <p:cNvPr id="16" name="Oval 10">
            <a:extLst>
              <a:ext uri="{FF2B5EF4-FFF2-40B4-BE49-F238E27FC236}">
                <a16:creationId xmlns:a16="http://schemas.microsoft.com/office/drawing/2014/main" id="{B0CC8911-699D-8C8A-00E7-81941E305F66}"/>
              </a:ext>
            </a:extLst>
          </p:cNvPr>
          <p:cNvSpPr>
            <a:spLocks noChangeArrowheads="1"/>
          </p:cNvSpPr>
          <p:nvPr/>
        </p:nvSpPr>
        <p:spPr bwMode="auto">
          <a:xfrm>
            <a:off x="5986844" y="4158655"/>
            <a:ext cx="503238" cy="504825"/>
          </a:xfrm>
          <a:prstGeom prst="ellipse">
            <a:avLst/>
          </a:prstGeom>
          <a:solidFill>
            <a:schemeClr val="accent1"/>
          </a:solidFill>
          <a:ln w="9525">
            <a:noFill/>
            <a:round/>
            <a:headEnd/>
            <a:tailEnd/>
          </a:ln>
          <a:effectLst/>
        </p:spPr>
        <p:txBody>
          <a:bodyPr wrap="none" anchor="ctr"/>
          <a:lstStyle/>
          <a:p>
            <a:endParaRPr lang="de-DE"/>
          </a:p>
        </p:txBody>
      </p:sp>
      <p:sp>
        <p:nvSpPr>
          <p:cNvPr id="17" name="Oval 11">
            <a:extLst>
              <a:ext uri="{FF2B5EF4-FFF2-40B4-BE49-F238E27FC236}">
                <a16:creationId xmlns:a16="http://schemas.microsoft.com/office/drawing/2014/main" id="{E96F4797-B3BA-FE95-5943-9851C98CFEF6}"/>
              </a:ext>
            </a:extLst>
          </p:cNvPr>
          <p:cNvSpPr>
            <a:spLocks noChangeArrowheads="1"/>
          </p:cNvSpPr>
          <p:nvPr/>
        </p:nvSpPr>
        <p:spPr bwMode="auto">
          <a:xfrm>
            <a:off x="7070735" y="3261016"/>
            <a:ext cx="503238" cy="504825"/>
          </a:xfrm>
          <a:prstGeom prst="ellipse">
            <a:avLst/>
          </a:prstGeom>
          <a:solidFill>
            <a:schemeClr val="accent1"/>
          </a:solidFill>
          <a:ln w="9525">
            <a:noFill/>
            <a:round/>
            <a:headEnd/>
            <a:tailEnd/>
          </a:ln>
          <a:effectLst/>
        </p:spPr>
        <p:txBody>
          <a:bodyPr wrap="none" anchor="ctr"/>
          <a:lstStyle/>
          <a:p>
            <a:endParaRPr lang="de-DE"/>
          </a:p>
        </p:txBody>
      </p:sp>
      <p:sp>
        <p:nvSpPr>
          <p:cNvPr id="18" name="Oval 12">
            <a:extLst>
              <a:ext uri="{FF2B5EF4-FFF2-40B4-BE49-F238E27FC236}">
                <a16:creationId xmlns:a16="http://schemas.microsoft.com/office/drawing/2014/main" id="{437AE7E6-A370-0FC5-2BBB-9BDFACC0E934}"/>
              </a:ext>
            </a:extLst>
          </p:cNvPr>
          <p:cNvSpPr>
            <a:spLocks noChangeArrowheads="1"/>
          </p:cNvSpPr>
          <p:nvPr/>
        </p:nvSpPr>
        <p:spPr bwMode="auto">
          <a:xfrm>
            <a:off x="6688217" y="3827181"/>
            <a:ext cx="503238" cy="504825"/>
          </a:xfrm>
          <a:prstGeom prst="ellipse">
            <a:avLst/>
          </a:prstGeom>
          <a:solidFill>
            <a:schemeClr val="accent1"/>
          </a:solidFill>
          <a:ln w="9525">
            <a:noFill/>
            <a:round/>
            <a:headEnd/>
            <a:tailEnd/>
          </a:ln>
          <a:effectLst/>
        </p:spPr>
        <p:txBody>
          <a:bodyPr wrap="none" anchor="ctr"/>
          <a:lstStyle/>
          <a:p>
            <a:endParaRPr lang="de-DE"/>
          </a:p>
        </p:txBody>
      </p:sp>
      <p:sp>
        <p:nvSpPr>
          <p:cNvPr id="3" name="Oval 12">
            <a:extLst>
              <a:ext uri="{FF2B5EF4-FFF2-40B4-BE49-F238E27FC236}">
                <a16:creationId xmlns:a16="http://schemas.microsoft.com/office/drawing/2014/main" id="{847AADB5-BBC4-01B6-4E3C-57B3A15B5A60}"/>
              </a:ext>
            </a:extLst>
          </p:cNvPr>
          <p:cNvSpPr>
            <a:spLocks noChangeArrowheads="1"/>
          </p:cNvSpPr>
          <p:nvPr/>
        </p:nvSpPr>
        <p:spPr bwMode="auto">
          <a:xfrm>
            <a:off x="7589823" y="3713109"/>
            <a:ext cx="503238" cy="504825"/>
          </a:xfrm>
          <a:prstGeom prst="ellipse">
            <a:avLst/>
          </a:prstGeom>
          <a:solidFill>
            <a:schemeClr val="accent1"/>
          </a:solidFill>
          <a:ln w="9525">
            <a:noFill/>
            <a:round/>
            <a:headEnd/>
            <a:tailEnd/>
          </a:ln>
          <a:effectLst/>
        </p:spPr>
        <p:txBody>
          <a:bodyPr wrap="none" anchor="ctr"/>
          <a:lstStyle/>
          <a:p>
            <a:endParaRPr lang="de-DE"/>
          </a:p>
        </p:txBody>
      </p:sp>
      <p:sp>
        <p:nvSpPr>
          <p:cNvPr id="7" name="Oval 12">
            <a:extLst>
              <a:ext uri="{FF2B5EF4-FFF2-40B4-BE49-F238E27FC236}">
                <a16:creationId xmlns:a16="http://schemas.microsoft.com/office/drawing/2014/main" id="{58B0919E-9DF3-A23F-F27D-8D3F46D08E5D}"/>
              </a:ext>
            </a:extLst>
          </p:cNvPr>
          <p:cNvSpPr>
            <a:spLocks noChangeArrowheads="1"/>
          </p:cNvSpPr>
          <p:nvPr/>
        </p:nvSpPr>
        <p:spPr bwMode="auto">
          <a:xfrm>
            <a:off x="6673695" y="4456388"/>
            <a:ext cx="503238" cy="504825"/>
          </a:xfrm>
          <a:prstGeom prst="ellipse">
            <a:avLst/>
          </a:prstGeom>
          <a:solidFill>
            <a:schemeClr val="accent1"/>
          </a:solidFill>
          <a:ln w="9525">
            <a:noFill/>
            <a:round/>
            <a:headEnd/>
            <a:tailEnd/>
          </a:ln>
          <a:effectLst/>
        </p:spPr>
        <p:txBody>
          <a:bodyPr wrap="none" anchor="ctr"/>
          <a:lstStyle/>
          <a:p>
            <a:endParaRPr lang="de-DE"/>
          </a:p>
        </p:txBody>
      </p:sp>
      <p:sp>
        <p:nvSpPr>
          <p:cNvPr id="22" name="Textfeld 21">
            <a:extLst>
              <a:ext uri="{FF2B5EF4-FFF2-40B4-BE49-F238E27FC236}">
                <a16:creationId xmlns:a16="http://schemas.microsoft.com/office/drawing/2014/main" id="{CDD02E19-5006-AE82-93CD-5F269F3B3F9D}"/>
              </a:ext>
            </a:extLst>
          </p:cNvPr>
          <p:cNvSpPr txBox="1"/>
          <p:nvPr/>
        </p:nvSpPr>
        <p:spPr>
          <a:xfrm>
            <a:off x="1535860" y="5230241"/>
            <a:ext cx="2545977"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d Plättchen</a:t>
            </a:r>
          </a:p>
        </p:txBody>
      </p:sp>
      <p:sp>
        <p:nvSpPr>
          <p:cNvPr id="23" name="Textfeld 22">
            <a:extLst>
              <a:ext uri="{FF2B5EF4-FFF2-40B4-BE49-F238E27FC236}">
                <a16:creationId xmlns:a16="http://schemas.microsoft.com/office/drawing/2014/main" id="{0B28155D-6E2E-E512-8F15-BFD3AD6EF65D}"/>
              </a:ext>
            </a:extLst>
          </p:cNvPr>
          <p:cNvSpPr txBox="1"/>
          <p:nvPr/>
        </p:nvSpPr>
        <p:spPr>
          <a:xfrm>
            <a:off x="761999" y="2379092"/>
            <a:ext cx="3682679"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Wie viele rote Plättchen sind es? </a:t>
            </a:r>
          </a:p>
        </p:txBody>
      </p:sp>
      <p:sp>
        <p:nvSpPr>
          <p:cNvPr id="24" name="Textfeld 23">
            <a:extLst>
              <a:ext uri="{FF2B5EF4-FFF2-40B4-BE49-F238E27FC236}">
                <a16:creationId xmlns:a16="http://schemas.microsoft.com/office/drawing/2014/main" id="{E1BBB1E4-7920-B236-F5D0-9EA6658D32C2}"/>
              </a:ext>
            </a:extLst>
          </p:cNvPr>
          <p:cNvSpPr txBox="1"/>
          <p:nvPr/>
        </p:nvSpPr>
        <p:spPr>
          <a:xfrm>
            <a:off x="4759769" y="2379092"/>
            <a:ext cx="3932818"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Wie viele blaue Plättchen sind es? </a:t>
            </a:r>
          </a:p>
        </p:txBody>
      </p:sp>
      <p:sp>
        <p:nvSpPr>
          <p:cNvPr id="25" name="Textfeld 24">
            <a:extLst>
              <a:ext uri="{FF2B5EF4-FFF2-40B4-BE49-F238E27FC236}">
                <a16:creationId xmlns:a16="http://schemas.microsoft.com/office/drawing/2014/main" id="{20BD3B19-AE99-C6E5-8A09-FE9CD6DDF9DA}"/>
              </a:ext>
            </a:extLst>
          </p:cNvPr>
          <p:cNvSpPr txBox="1"/>
          <p:nvPr/>
        </p:nvSpPr>
        <p:spPr>
          <a:xfrm>
            <a:off x="5730919" y="5238330"/>
            <a:ext cx="2545977"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h Plättchen</a:t>
            </a:r>
          </a:p>
        </p:txBody>
      </p:sp>
    </p:spTree>
    <p:extLst>
      <p:ext uri="{BB962C8B-B14F-4D97-AF65-F5344CB8AC3E}">
        <p14:creationId xmlns:p14="http://schemas.microsoft.com/office/powerpoint/2010/main" val="116669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3" grpId="0" animBg="1"/>
      <p:bldP spid="7" grpId="0" animBg="1"/>
      <p:bldP spid="22"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9284706" cy="603704"/>
          </a:xfrm>
        </p:spPr>
        <p:txBody>
          <a:bodyPr>
            <a:normAutofit/>
          </a:bodyPr>
          <a:lstStyle/>
          <a:p>
            <a:r>
              <a:rPr lang="de-DE" dirty="0"/>
              <a:t>Bedeutung und Kompetenzerwartungen</a:t>
            </a:r>
          </a:p>
        </p:txBody>
      </p:sp>
      <p:sp>
        <p:nvSpPr>
          <p:cNvPr id="3" name="Textplatzhalter 2"/>
          <p:cNvSpPr>
            <a:spLocks noGrp="1"/>
          </p:cNvSpPr>
          <p:nvPr>
            <p:ph type="body" sz="quarter" idx="13"/>
          </p:nvPr>
        </p:nvSpPr>
        <p:spPr>
          <a:xfrm>
            <a:off x="1096423" y="4806950"/>
            <a:ext cx="7105899" cy="1315944"/>
          </a:xfrm>
        </p:spPr>
        <p:txBody>
          <a:bodyPr>
            <a:normAutofit fontScale="92500" lnSpcReduction="10000"/>
          </a:bodyPr>
          <a:lstStyle/>
          <a:p>
            <a:r>
              <a:rPr lang="de-DE" dirty="0"/>
              <a:t>Was ist Ihnen einfach/schwer gefallen?</a:t>
            </a:r>
          </a:p>
          <a:p>
            <a:r>
              <a:rPr lang="de-DE" dirty="0"/>
              <a:t>Welchen Zusammenhang haben die von Ihnen bearbeiteten Aufgaben mit dem Aufbau eines tragfähigen Zahlverständnisses? </a:t>
            </a:r>
          </a:p>
          <a:p>
            <a:endParaRPr lang="de-DE" dirty="0"/>
          </a:p>
        </p:txBody>
      </p:sp>
      <p:sp>
        <p:nvSpPr>
          <p:cNvPr id="4" name="Textplatzhalter 3"/>
          <p:cNvSpPr>
            <a:spLocks noGrp="1"/>
          </p:cNvSpPr>
          <p:nvPr>
            <p:ph type="body" sz="quarter" idx="14"/>
          </p:nvPr>
        </p:nvSpPr>
        <p:spPr>
          <a:xfrm>
            <a:off x="1763316" y="1660386"/>
            <a:ext cx="6438900" cy="2879864"/>
          </a:xfrm>
        </p:spPr>
        <p:txBody>
          <a:bodyPr>
            <a:normAutofit fontScale="77500" lnSpcReduction="20000"/>
          </a:bodyPr>
          <a:lstStyle/>
          <a:p>
            <a:pPr marL="342900" indent="-342900">
              <a:buFont typeface="Arial" panose="020B0604020202020204" pitchFamily="34" charset="0"/>
              <a:buChar char="•"/>
            </a:pPr>
            <a:r>
              <a:rPr lang="de-DE" dirty="0"/>
              <a:t>Zählen Sie vorwärts ab n.</a:t>
            </a:r>
          </a:p>
          <a:p>
            <a:pPr marL="342900" indent="-342900">
              <a:buFont typeface="Arial" panose="020B0604020202020204" pitchFamily="34" charset="0"/>
              <a:buChar char="•"/>
            </a:pPr>
            <a:r>
              <a:rPr lang="de-DE" dirty="0"/>
              <a:t>Zählen Sie in Zweierschritten ab a.</a:t>
            </a:r>
          </a:p>
          <a:p>
            <a:pPr marL="342900" indent="-342900">
              <a:buFont typeface="Arial" panose="020B0604020202020204" pitchFamily="34" charset="0"/>
              <a:buChar char="•"/>
            </a:pPr>
            <a:r>
              <a:rPr lang="de-DE" dirty="0"/>
              <a:t>Zählen Sie rückwärts ab k.</a:t>
            </a:r>
          </a:p>
          <a:p>
            <a:pPr marL="342900" indent="-342900">
              <a:buFont typeface="Arial" panose="020B0604020202020204" pitchFamily="34" charset="0"/>
              <a:buChar char="•"/>
            </a:pPr>
            <a:r>
              <a:rPr lang="de-DE" dirty="0"/>
              <a:t>Nennen Sie den Vorgänger von q.</a:t>
            </a:r>
          </a:p>
          <a:p>
            <a:pPr marL="342900" indent="-342900">
              <a:buFont typeface="Arial" panose="020B0604020202020204" pitchFamily="34" charset="0"/>
              <a:buChar char="•"/>
            </a:pPr>
            <a:r>
              <a:rPr lang="de-DE" dirty="0"/>
              <a:t>Zeigen Sie auf einmal g Finger.</a:t>
            </a:r>
          </a:p>
          <a:p>
            <a:pPr marL="342900" indent="-342900">
              <a:buFont typeface="Arial" panose="020B0604020202020204" pitchFamily="34" charset="0"/>
              <a:buChar char="•"/>
            </a:pPr>
            <a:r>
              <a:rPr lang="de-DE" dirty="0"/>
              <a:t>Reichen beide Hände, um i Finger zu zeigen?</a:t>
            </a:r>
          </a:p>
          <a:p>
            <a:endParaRPr lang="de-DE" dirty="0"/>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13</a:t>
            </a:fld>
            <a:endParaRPr lang="de-DE" dirty="0"/>
          </a:p>
        </p:txBody>
      </p:sp>
    </p:spTree>
    <p:extLst>
      <p:ext uri="{BB962C8B-B14F-4D97-AF65-F5344CB8AC3E}">
        <p14:creationId xmlns:p14="http://schemas.microsoft.com/office/powerpoint/2010/main" val="17844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052D1-001C-494B-A435-707D8DB1C1DD}"/>
              </a:ext>
            </a:extLst>
          </p:cNvPr>
          <p:cNvSpPr>
            <a:spLocks noGrp="1"/>
          </p:cNvSpPr>
          <p:nvPr>
            <p:ph type="title"/>
          </p:nvPr>
        </p:nvSpPr>
        <p:spPr>
          <a:xfrm>
            <a:off x="1096423" y="382774"/>
            <a:ext cx="7778636" cy="603704"/>
          </a:xfrm>
        </p:spPr>
        <p:txBody>
          <a:bodyPr>
            <a:normAutofit/>
          </a:bodyPr>
          <a:lstStyle/>
          <a:p>
            <a:r>
              <a:rPr lang="de-DE" dirty="0"/>
              <a:t>Bedeutung und Kompetenzerwartungen</a:t>
            </a:r>
          </a:p>
        </p:txBody>
      </p:sp>
      <p:sp>
        <p:nvSpPr>
          <p:cNvPr id="5" name="Datumsplatzhalter 4">
            <a:extLst>
              <a:ext uri="{FF2B5EF4-FFF2-40B4-BE49-F238E27FC236}">
                <a16:creationId xmlns:a16="http://schemas.microsoft.com/office/drawing/2014/main" id="{2984F24D-47EC-47E8-9C0B-9322AB64987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EEEDC8A-FDF9-495F-92B6-8A9C1678BE15}"/>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9"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323834" cy="445628"/>
          </a:xfrm>
        </p:spPr>
        <p:txBody>
          <a:bodyPr/>
          <a:lstStyle/>
          <a:p>
            <a:r>
              <a:rPr lang="de-DE" dirty="0"/>
              <a:t>ZAHLEN UND OPERATIONEN</a:t>
            </a:r>
          </a:p>
        </p:txBody>
      </p:sp>
      <p:graphicFrame>
        <p:nvGraphicFramePr>
          <p:cNvPr id="10" name="Tabelle 9"/>
          <p:cNvGraphicFramePr>
            <a:graphicFrameLocks noGrp="1"/>
          </p:cNvGraphicFramePr>
          <p:nvPr>
            <p:extLst>
              <p:ext uri="{D42A27DB-BD31-4B8C-83A1-F6EECF244321}">
                <p14:modId xmlns:p14="http://schemas.microsoft.com/office/powerpoint/2010/main" val="516760944"/>
              </p:ext>
            </p:extLst>
          </p:nvPr>
        </p:nvGraphicFramePr>
        <p:xfrm>
          <a:off x="1130289" y="1968500"/>
          <a:ext cx="7144467" cy="3502321"/>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30106">
                <a:tc>
                  <a:txBody>
                    <a:bodyPr/>
                    <a:lstStyle/>
                    <a:p>
                      <a:r>
                        <a:rPr lang="de-DE" b="1" dirty="0">
                          <a:latin typeface="Arial" panose="020B0604020202020204" pitchFamily="34" charset="0"/>
                          <a:cs typeface="Arial" panose="020B0604020202020204" pitchFamily="34" charset="0"/>
                        </a:rPr>
                        <a:t>Zahlverständnis</a:t>
                      </a:r>
                    </a:p>
                  </a:txBody>
                  <a:tcPr>
                    <a:solidFill>
                      <a:schemeClr val="bg1">
                        <a:lumMod val="85000"/>
                      </a:schemeClr>
                    </a:solidFill>
                  </a:tcPr>
                </a:tc>
                <a:extLst>
                  <a:ext uri="{0D108BD9-81ED-4DB2-BD59-A6C34878D82A}">
                    <a16:rowId xmlns:a16="http://schemas.microsoft.com/office/drawing/2014/main" val="10000"/>
                  </a:ext>
                </a:extLst>
              </a:tr>
              <a:tr h="1060535">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Schuleingangsphase</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696856">
                <a:tc>
                  <a:txBody>
                    <a:bodyPr/>
                    <a:lstStyle/>
                    <a:p>
                      <a:pPr marL="285750" indent="-285750">
                        <a:buFont typeface="Arial" panose="020B0604020202020204" pitchFamily="34" charset="0"/>
                        <a:buChar char="•"/>
                      </a:pPr>
                      <a:r>
                        <a:rPr lang="de-DE" sz="1800" kern="1200" dirty="0">
                          <a:solidFill>
                            <a:schemeClr val="tx1"/>
                          </a:solidFill>
                          <a:latin typeface="Arial" panose="020B0604020202020204" pitchFamily="34" charset="0"/>
                          <a:ea typeface="+mn-ea"/>
                          <a:cs typeface="Arial" panose="020B0604020202020204" pitchFamily="34" charset="0"/>
                        </a:rPr>
                        <a:t>zählen im ZR bis 100 (vorwärts, rückwärts, in Schritten, beliebige Startzahl)</a:t>
                      </a:r>
                    </a:p>
                    <a:p>
                      <a:pPr marL="285750" indent="-285750">
                        <a:buFont typeface="Arial" panose="020B0604020202020204" pitchFamily="34" charset="0"/>
                        <a:buChar char="•"/>
                      </a:pPr>
                      <a:r>
                        <a:rPr lang="de-DE" sz="1800" kern="1200" dirty="0">
                          <a:solidFill>
                            <a:schemeClr val="tx1"/>
                          </a:solidFill>
                          <a:latin typeface="Arial" panose="020B0604020202020204" pitchFamily="34" charset="0"/>
                          <a:ea typeface="+mn-ea"/>
                          <a:cs typeface="Arial" panose="020B0604020202020204" pitchFamily="34" charset="0"/>
                        </a:rPr>
                        <a:t>ordnen und vergleichen Zahlen im ZR bis 100</a:t>
                      </a:r>
                    </a:p>
                    <a:p>
                      <a:pPr marL="285750" indent="-285750">
                        <a:buFont typeface="Arial" panose="020B0604020202020204" pitchFamily="34" charset="0"/>
                        <a:buChar char="•"/>
                      </a:pPr>
                      <a:r>
                        <a:rPr lang="de-DE" sz="1800" kern="1200" dirty="0">
                          <a:solidFill>
                            <a:schemeClr val="tx1"/>
                          </a:solidFill>
                          <a:latin typeface="Arial" panose="020B0604020202020204" pitchFamily="34" charset="0"/>
                          <a:ea typeface="+mn-ea"/>
                          <a:cs typeface="Arial" panose="020B0604020202020204" pitchFamily="34" charset="0"/>
                        </a:rPr>
                        <a:t>benennen und schreiben Zahlen im ZR bis 100</a:t>
                      </a:r>
                    </a:p>
                    <a:p>
                      <a:pPr marL="285750" indent="-285750">
                        <a:buFont typeface="Arial" panose="020B0604020202020204" pitchFamily="34" charset="0"/>
                        <a:buChar char="•"/>
                      </a:pPr>
                      <a:r>
                        <a:rPr lang="de-DE" sz="1800" kern="1200" dirty="0">
                          <a:solidFill>
                            <a:schemeClr val="tx1"/>
                          </a:solidFill>
                          <a:latin typeface="Arial" panose="020B0604020202020204" pitchFamily="34" charset="0"/>
                          <a:ea typeface="+mn-ea"/>
                          <a:cs typeface="Arial" panose="020B0604020202020204" pitchFamily="34" charset="0"/>
                        </a:rPr>
                        <a:t>nutzen Strukturen in Zahldarstellungen zur Anzahlerfassung im ZR bis 100 </a:t>
                      </a:r>
                    </a:p>
                    <a:p>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12" name="Textfeld 11">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85-86)</a:t>
            </a:r>
          </a:p>
        </p:txBody>
      </p:sp>
    </p:spTree>
    <p:extLst>
      <p:ext uri="{BB962C8B-B14F-4D97-AF65-F5344CB8AC3E}">
        <p14:creationId xmlns:p14="http://schemas.microsoft.com/office/powerpoint/2010/main" val="10537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052D1-001C-494B-A435-707D8DB1C1DD}"/>
              </a:ext>
            </a:extLst>
          </p:cNvPr>
          <p:cNvSpPr>
            <a:spLocks noGrp="1"/>
          </p:cNvSpPr>
          <p:nvPr>
            <p:ph type="title"/>
          </p:nvPr>
        </p:nvSpPr>
        <p:spPr>
          <a:xfrm>
            <a:off x="1096423" y="382774"/>
            <a:ext cx="7418927" cy="603704"/>
          </a:xfrm>
        </p:spPr>
        <p:txBody>
          <a:bodyPr>
            <a:normAutofit/>
          </a:bodyPr>
          <a:lstStyle/>
          <a:p>
            <a:r>
              <a:rPr lang="de-DE" dirty="0"/>
              <a:t>Bedeutung und Kompetenzerwartungen</a:t>
            </a:r>
          </a:p>
        </p:txBody>
      </p:sp>
      <p:sp>
        <p:nvSpPr>
          <p:cNvPr id="5" name="Datumsplatzhalter 4">
            <a:extLst>
              <a:ext uri="{FF2B5EF4-FFF2-40B4-BE49-F238E27FC236}">
                <a16:creationId xmlns:a16="http://schemas.microsoft.com/office/drawing/2014/main" id="{2984F24D-47EC-47E8-9C0B-9322AB64987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EEEDC8A-FDF9-495F-92B6-8A9C1678BE15}"/>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
        <p:nvSpPr>
          <p:cNvPr id="8" name="Textfeld 7">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86)</a:t>
            </a:r>
          </a:p>
        </p:txBody>
      </p:sp>
      <p:graphicFrame>
        <p:nvGraphicFramePr>
          <p:cNvPr id="9" name="Tabelle 8"/>
          <p:cNvGraphicFramePr>
            <a:graphicFrameLocks noGrp="1"/>
          </p:cNvGraphicFramePr>
          <p:nvPr>
            <p:extLst>
              <p:ext uri="{D42A27DB-BD31-4B8C-83A1-F6EECF244321}">
                <p14:modId xmlns:p14="http://schemas.microsoft.com/office/powerpoint/2010/main" val="97655102"/>
              </p:ext>
            </p:extLst>
          </p:nvPr>
        </p:nvGraphicFramePr>
        <p:xfrm>
          <a:off x="1130289" y="1968501"/>
          <a:ext cx="7144467" cy="3791500"/>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Zahlverständnis</a:t>
                      </a:r>
                    </a:p>
                  </a:txBody>
                  <a:tcPr>
                    <a:solidFill>
                      <a:schemeClr val="bg1">
                        <a:lumMod val="85000"/>
                      </a:schemeClr>
                    </a:solidFill>
                  </a:tcPr>
                </a:tc>
                <a:extLst>
                  <a:ext uri="{0D108BD9-81ED-4DB2-BD59-A6C34878D82A}">
                    <a16:rowId xmlns:a16="http://schemas.microsoft.com/office/drawing/2014/main" val="10000"/>
                  </a:ext>
                </a:extLst>
              </a:tr>
              <a:tr h="992609">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Schuleingangsphase</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stellen Zahlen im ZR bis 100 unter Anwendung der Struktur des Zehnersystems dar (Prinzip der Bündelung, Stellenwertschreibweise) </a:t>
                      </a:r>
                    </a:p>
                    <a:p>
                      <a:pPr marL="285750" indent="-285750">
                        <a:buFont typeface="Arial" panose="020B0604020202020204" pitchFamily="34" charset="0"/>
                        <a:buChar char="•"/>
                      </a:pPr>
                      <a:r>
                        <a:rPr lang="de-DE" altLang="de-DE" sz="1800" dirty="0">
                          <a:solidFill>
                            <a:srgbClr val="000000"/>
                          </a:solidFill>
                          <a:latin typeface="Arial" panose="020B0604020202020204" pitchFamily="34" charset="0"/>
                          <a:cs typeface="Arial" panose="020B0604020202020204" pitchFamily="34" charset="0"/>
                        </a:rPr>
                        <a:t>wechseln bei der Zahldarstellung und </a:t>
                      </a:r>
                      <a:r>
                        <a:rPr lang="de-DE" altLang="de-DE" sz="1800" dirty="0">
                          <a:solidFill>
                            <a:schemeClr val="tx1"/>
                          </a:solidFill>
                          <a:latin typeface="Arial" panose="020B0604020202020204" pitchFamily="34" charset="0"/>
                          <a:cs typeface="Arial" panose="020B0604020202020204" pitchFamily="34" charset="0"/>
                        </a:rPr>
                        <a:t>der Anzahlerfassung im </a:t>
                      </a:r>
                      <a:r>
                        <a:rPr lang="de-DE" altLang="de-DE" dirty="0">
                          <a:solidFill>
                            <a:schemeClr val="tx1"/>
                          </a:solidFill>
                          <a:latin typeface="Arial" panose="020B0604020202020204" pitchFamily="34" charset="0"/>
                          <a:cs typeface="Arial" panose="020B0604020202020204" pitchFamily="34" charset="0"/>
                        </a:rPr>
                        <a:t>ZR</a:t>
                      </a:r>
                      <a:r>
                        <a:rPr lang="de-DE" altLang="de-DE" sz="1800" dirty="0">
                          <a:solidFill>
                            <a:schemeClr val="tx1"/>
                          </a:solidFill>
                          <a:latin typeface="Arial" panose="020B0604020202020204" pitchFamily="34" charset="0"/>
                          <a:cs typeface="Arial" panose="020B0604020202020204" pitchFamily="34" charset="0"/>
                        </a:rPr>
                        <a:t> bis 100 zwischen den verschiedenen Darstellungsformen (mit Material, bildlich, symbolisch und sprachlich) </a:t>
                      </a:r>
                    </a:p>
                    <a:p>
                      <a:pPr marL="285750" indent="-285750">
                        <a:buFont typeface="Arial" panose="020B0604020202020204" pitchFamily="34" charset="0"/>
                        <a:buChar char="•"/>
                      </a:pPr>
                      <a:r>
                        <a:rPr lang="de-DE" altLang="de-DE" sz="1800" dirty="0">
                          <a:solidFill>
                            <a:srgbClr val="000000"/>
                          </a:solidFill>
                          <a:latin typeface="Arial" panose="020B0604020202020204" pitchFamily="34" charset="0"/>
                          <a:cs typeface="Arial" panose="020B0604020202020204" pitchFamily="34" charset="0"/>
                        </a:rPr>
                        <a:t>beschreiben Beziehungen zwischen Zahlen und in Zahlenfolgen (u.a. ist der Vorgänger / Nachfolger, die Hälfte von … </a:t>
                      </a:r>
                    </a:p>
                  </a:txBody>
                  <a:tcPr/>
                </a:tc>
                <a:extLst>
                  <a:ext uri="{0D108BD9-81ED-4DB2-BD59-A6C34878D82A}">
                    <a16:rowId xmlns:a16="http://schemas.microsoft.com/office/drawing/2014/main" val="10002"/>
                  </a:ext>
                </a:extLst>
              </a:tr>
            </a:tbl>
          </a:graphicData>
        </a:graphic>
      </p:graphicFrame>
      <p:sp>
        <p:nvSpPr>
          <p:cNvPr id="11"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323834" cy="445628"/>
          </a:xfrm>
        </p:spPr>
        <p:txBody>
          <a:bodyPr/>
          <a:lstStyle/>
          <a:p>
            <a:r>
              <a:rPr lang="de-DE" dirty="0"/>
              <a:t>ZAHLEN UND OPERATIONEN</a:t>
            </a:r>
          </a:p>
        </p:txBody>
      </p:sp>
    </p:spTree>
    <p:extLst>
      <p:ext uri="{BB962C8B-B14F-4D97-AF65-F5344CB8AC3E}">
        <p14:creationId xmlns:p14="http://schemas.microsoft.com/office/powerpoint/2010/main" val="334527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052D1-001C-494B-A435-707D8DB1C1DD}"/>
              </a:ext>
            </a:extLst>
          </p:cNvPr>
          <p:cNvSpPr>
            <a:spLocks noGrp="1"/>
          </p:cNvSpPr>
          <p:nvPr>
            <p:ph type="title"/>
          </p:nvPr>
        </p:nvSpPr>
        <p:spPr>
          <a:xfrm>
            <a:off x="1096423" y="382774"/>
            <a:ext cx="7539577" cy="603704"/>
          </a:xfrm>
        </p:spPr>
        <p:txBody>
          <a:bodyPr/>
          <a:lstStyle/>
          <a:p>
            <a:r>
              <a:rPr lang="de-DE" dirty="0"/>
              <a:t>Bedeutung und Kompetenzerwartungen</a:t>
            </a:r>
          </a:p>
        </p:txBody>
      </p:sp>
      <p:sp>
        <p:nvSpPr>
          <p:cNvPr id="5" name="Datumsplatzhalter 4">
            <a:extLst>
              <a:ext uri="{FF2B5EF4-FFF2-40B4-BE49-F238E27FC236}">
                <a16:creationId xmlns:a16="http://schemas.microsoft.com/office/drawing/2014/main" id="{2984F24D-47EC-47E8-9C0B-9322AB64987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EEEDC8A-FDF9-495F-92B6-8A9C1678BE15}"/>
              </a:ext>
            </a:extLst>
          </p:cNvPr>
          <p:cNvSpPr>
            <a:spLocks noGrp="1"/>
          </p:cNvSpPr>
          <p:nvPr>
            <p:ph type="sldNum" sz="quarter" idx="12"/>
          </p:nvPr>
        </p:nvSpPr>
        <p:spPr/>
        <p:txBody>
          <a:bodyPr/>
          <a:lstStyle/>
          <a:p>
            <a:fld id="{C3752B7C-18A9-864D-BBCB-54A9F41B5594}" type="slidenum">
              <a:rPr lang="de-DE" smtClean="0"/>
              <a:pPr/>
              <a:t>16</a:t>
            </a:fld>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2139771823"/>
              </p:ext>
            </p:extLst>
          </p:nvPr>
        </p:nvGraphicFramePr>
        <p:xfrm>
          <a:off x="1130289" y="1968501"/>
          <a:ext cx="7144467" cy="3791500"/>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Darstellen</a:t>
                      </a:r>
                      <a:r>
                        <a:rPr lang="de-DE" b="1" baseline="0" dirty="0">
                          <a:latin typeface="Arial" panose="020B0604020202020204" pitchFamily="34" charset="0"/>
                          <a:cs typeface="Arial" panose="020B0604020202020204" pitchFamily="34" charset="0"/>
                        </a:rPr>
                        <a:t> </a:t>
                      </a:r>
                      <a:r>
                        <a:rPr lang="de-DE" b="0" baseline="0" dirty="0">
                          <a:latin typeface="Arial" panose="020B0604020202020204" pitchFamily="34" charset="0"/>
                          <a:cs typeface="Arial" panose="020B0604020202020204" pitchFamily="34" charset="0"/>
                        </a:rPr>
                        <a:t>(Kompetenzauswahl)</a:t>
                      </a:r>
                      <a:endParaRPr lang="de-DE" b="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992609">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Klasse 4</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setzen die Strukturen von Darstellungen ein (u. a. Kraft der 5, Kraft der 10) </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erklären Bedeutungen von Darstellungen </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übertragen eine Darstellung in eine andere Darstellung, vergleichen und bewerten Darstellungen </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setzen (eigene) analoge und digitale Darstellungen ein zur übersichtlichen Präsentation von Informationen und zur Verdeutlichung von mathematischen Beziehungen </a:t>
                      </a:r>
                    </a:p>
                  </a:txBody>
                  <a:tcPr/>
                </a:tc>
                <a:extLst>
                  <a:ext uri="{0D108BD9-81ED-4DB2-BD59-A6C34878D82A}">
                    <a16:rowId xmlns:a16="http://schemas.microsoft.com/office/drawing/2014/main" val="10002"/>
                  </a:ext>
                </a:extLst>
              </a:tr>
            </a:tbl>
          </a:graphicData>
        </a:graphic>
      </p:graphicFrame>
      <p:sp>
        <p:nvSpPr>
          <p:cNvPr id="10" name="Textfeld 9">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84-85)</a:t>
            </a:r>
          </a:p>
        </p:txBody>
      </p:sp>
      <p:sp>
        <p:nvSpPr>
          <p:cNvPr id="12"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323834" cy="445628"/>
          </a:xfrm>
        </p:spPr>
        <p:txBody>
          <a:bodyPr/>
          <a:lstStyle/>
          <a:p>
            <a:r>
              <a:rPr lang="de-DE" dirty="0"/>
              <a:t>DARSTELLEN</a:t>
            </a:r>
          </a:p>
        </p:txBody>
      </p:sp>
    </p:spTree>
    <p:extLst>
      <p:ext uri="{BB962C8B-B14F-4D97-AF65-F5344CB8AC3E}">
        <p14:creationId xmlns:p14="http://schemas.microsoft.com/office/powerpoint/2010/main" val="120974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052D1-001C-494B-A435-707D8DB1C1DD}"/>
              </a:ext>
            </a:extLst>
          </p:cNvPr>
          <p:cNvSpPr>
            <a:spLocks noGrp="1"/>
          </p:cNvSpPr>
          <p:nvPr>
            <p:ph type="title"/>
          </p:nvPr>
        </p:nvSpPr>
        <p:spPr>
          <a:xfrm>
            <a:off x="1096423" y="382774"/>
            <a:ext cx="7539577" cy="603704"/>
          </a:xfrm>
        </p:spPr>
        <p:txBody>
          <a:bodyPr/>
          <a:lstStyle/>
          <a:p>
            <a:r>
              <a:rPr lang="de-DE" dirty="0"/>
              <a:t>Bedeutung und Kompetenzerwartungen</a:t>
            </a:r>
          </a:p>
        </p:txBody>
      </p:sp>
      <p:sp>
        <p:nvSpPr>
          <p:cNvPr id="5" name="Datumsplatzhalter 4">
            <a:extLst>
              <a:ext uri="{FF2B5EF4-FFF2-40B4-BE49-F238E27FC236}">
                <a16:creationId xmlns:a16="http://schemas.microsoft.com/office/drawing/2014/main" id="{2984F24D-47EC-47E8-9C0B-9322AB64987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EEEDC8A-FDF9-495F-92B6-8A9C1678BE15}"/>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9"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323834" cy="445628"/>
          </a:xfrm>
        </p:spPr>
        <p:txBody>
          <a:bodyPr/>
          <a:lstStyle/>
          <a:p>
            <a:r>
              <a:rPr lang="de-DE" dirty="0"/>
              <a:t>KOMMUNIZIEREN</a:t>
            </a:r>
          </a:p>
        </p:txBody>
      </p:sp>
      <p:graphicFrame>
        <p:nvGraphicFramePr>
          <p:cNvPr id="10" name="Tabelle 9"/>
          <p:cNvGraphicFramePr>
            <a:graphicFrameLocks noGrp="1"/>
          </p:cNvGraphicFramePr>
          <p:nvPr>
            <p:extLst>
              <p:ext uri="{D42A27DB-BD31-4B8C-83A1-F6EECF244321}">
                <p14:modId xmlns:p14="http://schemas.microsoft.com/office/powerpoint/2010/main" val="1817926881"/>
              </p:ext>
            </p:extLst>
          </p:nvPr>
        </p:nvGraphicFramePr>
        <p:xfrm>
          <a:off x="1130289" y="1968501"/>
          <a:ext cx="7144467" cy="3955487"/>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Kommunizieren</a:t>
                      </a:r>
                      <a:r>
                        <a:rPr lang="de-DE" b="1" baseline="0" dirty="0">
                          <a:latin typeface="Arial" panose="020B0604020202020204" pitchFamily="34" charset="0"/>
                          <a:cs typeface="Arial" panose="020B0604020202020204" pitchFamily="34" charset="0"/>
                        </a:rPr>
                        <a:t> </a:t>
                      </a:r>
                      <a:r>
                        <a:rPr lang="de-DE" b="0" baseline="0" dirty="0">
                          <a:latin typeface="Arial" panose="020B0604020202020204" pitchFamily="34" charset="0"/>
                          <a:cs typeface="Arial" panose="020B0604020202020204" pitchFamily="34" charset="0"/>
                        </a:rPr>
                        <a:t>(Kompetenzauswahl)</a:t>
                      </a:r>
                      <a:endParaRPr lang="de-DE" b="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992609">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Klasse 4</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beschreiben Beziehungen und Gesetzmäßigkeiten anhand von Beispielen </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erläutern eigene Vorgehensweisen und Ideen verständlich </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halten ihre Arbeitsergebnisse, Vorgehensweisen und Lernerfahrungen fest</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präsentieren Lösungswege, Ideen und Ergebnisse mithilfe geeigneter Darstellungsformen und (digitaler) Medien </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verwenden bei der Darstellung mathematischer Sachverhalte geeignete Begriffe der Unterrichtssprache und der Fachsprache  </a:t>
                      </a:r>
                    </a:p>
                  </a:txBody>
                  <a:tcPr/>
                </a:tc>
                <a:extLst>
                  <a:ext uri="{0D108BD9-81ED-4DB2-BD59-A6C34878D82A}">
                    <a16:rowId xmlns:a16="http://schemas.microsoft.com/office/drawing/2014/main" val="10002"/>
                  </a:ext>
                </a:extLst>
              </a:tr>
            </a:tbl>
          </a:graphicData>
        </a:graphic>
      </p:graphicFrame>
      <p:sp>
        <p:nvSpPr>
          <p:cNvPr id="11" name="Textfeld 10">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83-84)</a:t>
            </a:r>
          </a:p>
        </p:txBody>
      </p:sp>
    </p:spTree>
    <p:extLst>
      <p:ext uri="{BB962C8B-B14F-4D97-AF65-F5344CB8AC3E}">
        <p14:creationId xmlns:p14="http://schemas.microsoft.com/office/powerpoint/2010/main" val="390421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AA1AE36-4DF3-4019-8568-2B079EC8CA2E}"/>
              </a:ext>
            </a:extLst>
          </p:cNvPr>
          <p:cNvSpPr>
            <a:spLocks noGrp="1"/>
          </p:cNvSpPr>
          <p:nvPr>
            <p:ph idx="1"/>
          </p:nvPr>
        </p:nvSpPr>
        <p:spPr>
          <a:xfrm>
            <a:off x="1181667" y="1919619"/>
            <a:ext cx="7818664" cy="3774296"/>
          </a:xfrm>
        </p:spPr>
        <p:txBody>
          <a:bodyPr/>
          <a:lstStyle/>
          <a:p>
            <a:pPr marL="0" indent="0">
              <a:buNone/>
            </a:pPr>
            <a:r>
              <a:rPr lang="de-DE" dirty="0"/>
              <a:t> Die drei Aspekte </a:t>
            </a:r>
          </a:p>
          <a:p>
            <a:r>
              <a:rPr lang="de-DE" dirty="0"/>
              <a:t>Grundvorstellungen besitzen</a:t>
            </a:r>
          </a:p>
          <a:p>
            <a:r>
              <a:rPr lang="de-DE" dirty="0"/>
              <a:t>Darstellungen vernetzen  </a:t>
            </a:r>
          </a:p>
          <a:p>
            <a:r>
              <a:rPr lang="de-DE" dirty="0"/>
              <a:t>Zahlbeziehungen nutzen </a:t>
            </a:r>
          </a:p>
          <a:p>
            <a:pPr marL="0" indent="0" algn="ctr">
              <a:buNone/>
            </a:pPr>
            <a:endParaRPr lang="de-DE" dirty="0"/>
          </a:p>
          <a:p>
            <a:pPr marL="0" indent="0">
              <a:buNone/>
            </a:pPr>
            <a:r>
              <a:rPr lang="de-DE" dirty="0"/>
              <a:t>bilden die Grundlagen für die Deutung von Zahlen und das Ausnutzen von Zahlbeziehungen beim geschickten Rechnen.</a:t>
            </a:r>
          </a:p>
        </p:txBody>
      </p:sp>
      <p:sp>
        <p:nvSpPr>
          <p:cNvPr id="5" name="Datumsplatzhalter 4">
            <a:extLst>
              <a:ext uri="{FF2B5EF4-FFF2-40B4-BE49-F238E27FC236}">
                <a16:creationId xmlns:a16="http://schemas.microsoft.com/office/drawing/2014/main" id="{F08204B1-EF0E-440E-8498-99402E09713B}"/>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18FF93-E054-4681-ACF1-410E18D988BE}"/>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8" name="Textplatzhalter 2">
            <a:extLst>
              <a:ext uri="{FF2B5EF4-FFF2-40B4-BE49-F238E27FC236}">
                <a16:creationId xmlns:a16="http://schemas.microsoft.com/office/drawing/2014/main" id="{9440A8BB-6CF4-475A-A7CA-9077CBF88A41}"/>
              </a:ext>
            </a:extLst>
          </p:cNvPr>
          <p:cNvSpPr>
            <a:spLocks noGrp="1"/>
          </p:cNvSpPr>
          <p:nvPr>
            <p:ph type="body" sz="quarter" idx="13"/>
          </p:nvPr>
        </p:nvSpPr>
        <p:spPr>
          <a:xfrm>
            <a:off x="1101263" y="1185664"/>
            <a:ext cx="7009509" cy="445628"/>
          </a:xfrm>
        </p:spPr>
        <p:txBody>
          <a:bodyPr/>
          <a:lstStyle/>
          <a:p>
            <a:r>
              <a:rPr lang="de-DE" dirty="0"/>
              <a:t>WAS IST EIN TRAGFÄHIGES ZAHLVERSTÄNDNIS? </a:t>
            </a:r>
          </a:p>
        </p:txBody>
      </p:sp>
      <p:sp>
        <p:nvSpPr>
          <p:cNvPr id="9" name="Titel 1">
            <a:extLst>
              <a:ext uri="{FF2B5EF4-FFF2-40B4-BE49-F238E27FC236}">
                <a16:creationId xmlns:a16="http://schemas.microsoft.com/office/drawing/2014/main" id="{4158F61A-BF71-647B-7CB8-72B804120426}"/>
              </a:ext>
            </a:extLst>
          </p:cNvPr>
          <p:cNvSpPr>
            <a:spLocks noGrp="1"/>
          </p:cNvSpPr>
          <p:nvPr>
            <p:ph type="title"/>
          </p:nvPr>
        </p:nvSpPr>
        <p:spPr>
          <a:xfrm>
            <a:off x="1096422" y="382774"/>
            <a:ext cx="7628029" cy="603704"/>
          </a:xfrm>
        </p:spPr>
        <p:txBody>
          <a:bodyPr>
            <a:normAutofit/>
          </a:bodyPr>
          <a:lstStyle/>
          <a:p>
            <a:r>
              <a:rPr lang="de-DE" dirty="0"/>
              <a:t>Bedeutung und Kompetenzerwartungen</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229" y="1989667"/>
            <a:ext cx="3469811" cy="250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8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C7D323C-7585-3B29-9983-6D570BD31757}"/>
              </a:ext>
            </a:extLst>
          </p:cNvPr>
          <p:cNvSpPr>
            <a:spLocks noGrp="1"/>
          </p:cNvSpPr>
          <p:nvPr>
            <p:ph type="title"/>
          </p:nvPr>
        </p:nvSpPr>
        <p:spPr/>
        <p:txBody>
          <a:bodyPr/>
          <a:lstStyle/>
          <a:p>
            <a:r>
              <a:rPr lang="de-DE" dirty="0"/>
              <a:t>Hintergrundinfos</a:t>
            </a:r>
          </a:p>
        </p:txBody>
      </p:sp>
      <p:sp>
        <p:nvSpPr>
          <p:cNvPr id="5" name="Datumsplatzhalter 4">
            <a:extLst>
              <a:ext uri="{FF2B5EF4-FFF2-40B4-BE49-F238E27FC236}">
                <a16:creationId xmlns:a16="http://schemas.microsoft.com/office/drawing/2014/main" id="{57098E15-0E37-2D15-D3A9-F93D4C82DED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A21F6DC-4F08-F041-EB5B-55BD4528934B}"/>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9" name="Textplatzhalter 8">
            <a:extLst>
              <a:ext uri="{FF2B5EF4-FFF2-40B4-BE49-F238E27FC236}">
                <a16:creationId xmlns:a16="http://schemas.microsoft.com/office/drawing/2014/main" id="{239BD50D-E091-D8A2-B90A-199CFB1B88C4}"/>
              </a:ext>
            </a:extLst>
          </p:cNvPr>
          <p:cNvSpPr>
            <a:spLocks noGrp="1"/>
          </p:cNvSpPr>
          <p:nvPr>
            <p:ph type="body" sz="quarter" idx="13"/>
          </p:nvPr>
        </p:nvSpPr>
        <p:spPr/>
        <p:txBody>
          <a:bodyPr/>
          <a:lstStyle/>
          <a:p>
            <a:r>
              <a:rPr lang="de-DE" dirty="0"/>
              <a:t>HINWEISE ZUR FOLIE 20</a:t>
            </a:r>
          </a:p>
        </p:txBody>
      </p:sp>
      <p:sp>
        <p:nvSpPr>
          <p:cNvPr id="8" name="Inhaltsplatzhalter 7">
            <a:extLst>
              <a:ext uri="{FF2B5EF4-FFF2-40B4-BE49-F238E27FC236}">
                <a16:creationId xmlns:a16="http://schemas.microsoft.com/office/drawing/2014/main" id="{DA87B990-62EF-AA8F-4983-B2649FBAA829}"/>
              </a:ext>
            </a:extLst>
          </p:cNvPr>
          <p:cNvSpPr>
            <a:spLocks noGrp="1"/>
          </p:cNvSpPr>
          <p:nvPr>
            <p:ph idx="1"/>
          </p:nvPr>
        </p:nvSpPr>
        <p:spPr/>
        <p:txBody>
          <a:bodyPr/>
          <a:lstStyle/>
          <a:p>
            <a:r>
              <a:rPr lang="de-DE" sz="1400" b="1" dirty="0"/>
              <a:t>Ziel: </a:t>
            </a:r>
            <a:r>
              <a:rPr lang="de-DE" sz="1400" dirty="0"/>
              <a:t>Bewusstmachen der Bedeutung und Auswirkungen eines fehlenden tragfähigen Zahlverständnisses auf langfristige Entwicklung der Basiskompetenzen</a:t>
            </a:r>
          </a:p>
          <a:p>
            <a:r>
              <a:rPr lang="de-DE" sz="1400" dirty="0"/>
              <a:t>Mit Folie 20 soll erläutert werden, dass ein tragfähiges Zahlverständnis die Grundlage für den Aufbau tragfähiger Operations- und Stellenwertvorstellungen ist und weitergehend auch für alle folgenden Rechenmethoden: vor allem für die verständnisorientierte Erarbeitung der 1+1/1-1/1∙1/1:1 Aufgaben daher langfristig auch der halbschriftlichen Vorgehensweisen und schriftlichen Verfahren.</a:t>
            </a:r>
          </a:p>
          <a:p>
            <a:r>
              <a:rPr lang="de-DE" sz="1400" dirty="0"/>
              <a:t>Hier sollte darauf eingegangen werden, dass alle drei Aspekte – die Grundvorstellungen, die Darstellungsvernetzung und das Nutzen von Zahlbeziehungen – auch im Verlauf der langfristigen arithmetischen Lernprozesse von zentraler Bedeutung auf dem Weg zu einem verständnisbasierten „Flexiblen Rechnen“ (nicht nur in Bezug auf die Primarstufenmathematik) sind.</a:t>
            </a:r>
          </a:p>
          <a:p>
            <a:r>
              <a:rPr lang="de-DE" sz="1400" dirty="0"/>
              <a:t>Dazu können die konkrete Beispiele genutzt werden, um dies zu verdeutlichen. </a:t>
            </a:r>
            <a:endParaRPr lang="de-DE" sz="2000" dirty="0"/>
          </a:p>
        </p:txBody>
      </p:sp>
    </p:spTree>
    <p:extLst>
      <p:ext uri="{BB962C8B-B14F-4D97-AF65-F5344CB8AC3E}">
        <p14:creationId xmlns:p14="http://schemas.microsoft.com/office/powerpoint/2010/main" val="2561270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017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31" name="Titel 1"/>
          <p:cNvSpPr>
            <a:spLocks noGrp="1"/>
          </p:cNvSpPr>
          <p:nvPr>
            <p:ph type="title"/>
          </p:nvPr>
        </p:nvSpPr>
        <p:spPr>
          <a:xfrm>
            <a:off x="1096423" y="382774"/>
            <a:ext cx="7715068" cy="603704"/>
          </a:xfrm>
        </p:spPr>
        <p:txBody>
          <a:bodyPr>
            <a:normAutofit/>
          </a:bodyPr>
          <a:lstStyle/>
          <a:p>
            <a:r>
              <a:rPr lang="de-DE" dirty="0"/>
              <a:t>Bedeutung und Kompetenzerwartungen</a:t>
            </a:r>
          </a:p>
        </p:txBody>
      </p:sp>
      <p:sp>
        <p:nvSpPr>
          <p:cNvPr id="38" name="Abgerundetes Rechteck 5">
            <a:extLst>
              <a:ext uri="{FF2B5EF4-FFF2-40B4-BE49-F238E27FC236}">
                <a16:creationId xmlns:a16="http://schemas.microsoft.com/office/drawing/2014/main" id="{A1A16CCA-12F9-9509-ED88-42EAC2182CFB}"/>
              </a:ext>
            </a:extLst>
          </p:cNvPr>
          <p:cNvSpPr/>
          <p:nvPr/>
        </p:nvSpPr>
        <p:spPr bwMode="auto">
          <a:xfrm>
            <a:off x="132932" y="1939671"/>
            <a:ext cx="2624790"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dirty="0">
                <a:solidFill>
                  <a:srgbClr val="327A86"/>
                </a:solidFill>
                <a:latin typeface="Arial" panose="020B0604020202020204" pitchFamily="34" charset="0"/>
                <a:cs typeface="Arial" panose="020B0604020202020204" pitchFamily="34" charset="0"/>
              </a:rPr>
              <a:t>Langfristigkeit</a:t>
            </a:r>
            <a:br>
              <a:rPr lang="de-DE" dirty="0">
                <a:solidFill>
                  <a:srgbClr val="327A86"/>
                </a:solidFill>
                <a:latin typeface="Arial" panose="020B0604020202020204" pitchFamily="34" charset="0"/>
                <a:cs typeface="Arial" panose="020B0604020202020204" pitchFamily="34" charset="0"/>
              </a:rPr>
            </a:br>
            <a:r>
              <a:rPr lang="de-DE" dirty="0">
                <a:solidFill>
                  <a:srgbClr val="327A86"/>
                </a:solidFill>
                <a:latin typeface="Arial" panose="020B0604020202020204" pitchFamily="34" charset="0"/>
                <a:cs typeface="Arial" panose="020B0604020202020204" pitchFamily="34" charset="0"/>
              </a:rPr>
              <a:t>statt Kurzfristigkeit</a:t>
            </a:r>
          </a:p>
        </p:txBody>
      </p:sp>
      <p:sp>
        <p:nvSpPr>
          <p:cNvPr id="62" name="Form 61">
            <a:extLst>
              <a:ext uri="{FF2B5EF4-FFF2-40B4-BE49-F238E27FC236}">
                <a16:creationId xmlns:a16="http://schemas.microsoft.com/office/drawing/2014/main" id="{865C2F1B-20EF-DC03-60DE-F375BD7EF96A}"/>
              </a:ext>
            </a:extLst>
          </p:cNvPr>
          <p:cNvSpPr/>
          <p:nvPr/>
        </p:nvSpPr>
        <p:spPr>
          <a:xfrm>
            <a:off x="299620" y="1435090"/>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pic>
        <p:nvPicPr>
          <p:cNvPr id="63" name="Grafik 62">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1923273"/>
            <a:ext cx="540000" cy="540000"/>
          </a:xfrm>
          <a:prstGeom prst="rect">
            <a:avLst/>
          </a:prstGeom>
        </p:spPr>
      </p:pic>
      <p:grpSp>
        <p:nvGrpSpPr>
          <p:cNvPr id="8" name="Gruppieren 7">
            <a:extLst>
              <a:ext uri="{FF2B5EF4-FFF2-40B4-BE49-F238E27FC236}">
                <a16:creationId xmlns:a16="http://schemas.microsoft.com/office/drawing/2014/main" id="{A2773E80-6896-52B8-ED75-A926E4089637}"/>
              </a:ext>
            </a:extLst>
          </p:cNvPr>
          <p:cNvGrpSpPr/>
          <p:nvPr/>
        </p:nvGrpSpPr>
        <p:grpSpPr>
          <a:xfrm>
            <a:off x="7035056" y="2037642"/>
            <a:ext cx="531706" cy="527336"/>
            <a:chOff x="2755126" y="4089452"/>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755126" y="4089452"/>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822084" y="4151951"/>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33" name="Gruppieren 32">
            <a:extLst>
              <a:ext uri="{FF2B5EF4-FFF2-40B4-BE49-F238E27FC236}">
                <a16:creationId xmlns:a16="http://schemas.microsoft.com/office/drawing/2014/main" id="{FA367F7B-168E-53D1-09EB-05DED2D64F13}"/>
              </a:ext>
            </a:extLst>
          </p:cNvPr>
          <p:cNvGrpSpPr/>
          <p:nvPr/>
        </p:nvGrpSpPr>
        <p:grpSpPr>
          <a:xfrm>
            <a:off x="998663" y="4270249"/>
            <a:ext cx="218961" cy="218961"/>
            <a:chOff x="2416245" y="4222415"/>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416245" y="4222415"/>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49" name="Ellipse 48">
            <a:extLst>
              <a:ext uri="{FF2B5EF4-FFF2-40B4-BE49-F238E27FC236}">
                <a16:creationId xmlns:a16="http://schemas.microsoft.com/office/drawing/2014/main" id="{5FCC1A1C-0BCA-AB0C-D915-8CF24383BF3B}"/>
              </a:ext>
            </a:extLst>
          </p:cNvPr>
          <p:cNvSpPr>
            <a:spLocks noChangeAspect="1"/>
          </p:cNvSpPr>
          <p:nvPr/>
        </p:nvSpPr>
        <p:spPr>
          <a:xfrm>
            <a:off x="4925681" y="2463274"/>
            <a:ext cx="463298" cy="463298"/>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0" name="Ellipse 49">
            <a:extLst>
              <a:ext uri="{FF2B5EF4-FFF2-40B4-BE49-F238E27FC236}">
                <a16:creationId xmlns:a16="http://schemas.microsoft.com/office/drawing/2014/main" id="{EDD5A429-138D-A3E9-24DB-D6EC4EB5749C}"/>
              </a:ext>
            </a:extLst>
          </p:cNvPr>
          <p:cNvSpPr>
            <a:spLocks noChangeAspect="1"/>
          </p:cNvSpPr>
          <p:nvPr/>
        </p:nvSpPr>
        <p:spPr>
          <a:xfrm rot="19800000">
            <a:off x="5070445" y="2608039"/>
            <a:ext cx="173768" cy="173768"/>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1" name="Ellipse 48">
            <a:extLst>
              <a:ext uri="{FF2B5EF4-FFF2-40B4-BE49-F238E27FC236}">
                <a16:creationId xmlns:a16="http://schemas.microsoft.com/office/drawing/2014/main" id="{F505CA45-DF8D-161E-783C-216CFE281932}"/>
              </a:ext>
            </a:extLst>
          </p:cNvPr>
          <p:cNvSpPr>
            <a:spLocks noChangeAspect="1"/>
          </p:cNvSpPr>
          <p:nvPr/>
        </p:nvSpPr>
        <p:spPr>
          <a:xfrm>
            <a:off x="3050863" y="3059404"/>
            <a:ext cx="384487" cy="384487"/>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3" name="Ellipse 48">
            <a:extLst>
              <a:ext uri="{FF2B5EF4-FFF2-40B4-BE49-F238E27FC236}">
                <a16:creationId xmlns:a16="http://schemas.microsoft.com/office/drawing/2014/main" id="{E85252AD-1DAB-9798-380A-F51F44977AF6}"/>
              </a:ext>
            </a:extLst>
          </p:cNvPr>
          <p:cNvSpPr>
            <a:spLocks noChangeAspect="1"/>
          </p:cNvSpPr>
          <p:nvPr/>
        </p:nvSpPr>
        <p:spPr>
          <a:xfrm rot="19800000">
            <a:off x="1625649" y="3798674"/>
            <a:ext cx="287619" cy="287619"/>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4" name="Ellipse 49">
            <a:extLst>
              <a:ext uri="{FF2B5EF4-FFF2-40B4-BE49-F238E27FC236}">
                <a16:creationId xmlns:a16="http://schemas.microsoft.com/office/drawing/2014/main" id="{39345312-D223-05D8-0F97-B72CADB1B67C}"/>
              </a:ext>
            </a:extLst>
          </p:cNvPr>
          <p:cNvSpPr>
            <a:spLocks noChangeAspect="1"/>
          </p:cNvSpPr>
          <p:nvPr/>
        </p:nvSpPr>
        <p:spPr>
          <a:xfrm rot="19800000">
            <a:off x="1715410" y="3889295"/>
            <a:ext cx="108000" cy="108000"/>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9" name="Ellipse 49">
            <a:extLst>
              <a:ext uri="{FF2B5EF4-FFF2-40B4-BE49-F238E27FC236}">
                <a16:creationId xmlns:a16="http://schemas.microsoft.com/office/drawing/2014/main" id="{39345312-D223-05D8-0F97-B72CADB1B67C}"/>
              </a:ext>
            </a:extLst>
          </p:cNvPr>
          <p:cNvSpPr>
            <a:spLocks noChangeAspect="1"/>
          </p:cNvSpPr>
          <p:nvPr/>
        </p:nvSpPr>
        <p:spPr>
          <a:xfrm rot="19800000">
            <a:off x="3172542" y="3181082"/>
            <a:ext cx="141129" cy="141129"/>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60" name="Textfeld 59"/>
          <p:cNvSpPr txBox="1"/>
          <p:nvPr/>
        </p:nvSpPr>
        <p:spPr>
          <a:xfrm>
            <a:off x="5885060" y="2332918"/>
            <a:ext cx="343364" cy="369332"/>
          </a:xfrm>
          <a:prstGeom prst="rect">
            <a:avLst/>
          </a:prstGeom>
          <a:noFill/>
        </p:spPr>
        <p:txBody>
          <a:bodyPr wrap="none" rtlCol="0">
            <a:spAutoFit/>
          </a:bodyPr>
          <a:lstStyle/>
          <a:p>
            <a:r>
              <a:rPr lang="de-DE" dirty="0"/>
              <a:t>…</a:t>
            </a:r>
          </a:p>
        </p:txBody>
      </p:sp>
      <p:sp>
        <p:nvSpPr>
          <p:cNvPr id="29" name="Freihandform: Form 36">
            <a:extLst>
              <a:ext uri="{FF2B5EF4-FFF2-40B4-BE49-F238E27FC236}">
                <a16:creationId xmlns:a16="http://schemas.microsoft.com/office/drawing/2014/main" id="{150CC3A0-45A2-4F1A-8344-3F6F5890E509}"/>
              </a:ext>
            </a:extLst>
          </p:cNvPr>
          <p:cNvSpPr/>
          <p:nvPr/>
        </p:nvSpPr>
        <p:spPr>
          <a:xfrm>
            <a:off x="6450711" y="2826252"/>
            <a:ext cx="1561726" cy="567487"/>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de-DE" kern="1200" dirty="0">
                <a:solidFill>
                  <a:schemeClr val="tx1"/>
                </a:solidFill>
                <a:latin typeface="Arial" panose="020B0604020202020204" pitchFamily="34" charset="0"/>
                <a:cs typeface="Arial" panose="020B0604020202020204" pitchFamily="34" charset="0"/>
              </a:rPr>
              <a:t>Flexibles Rechnen</a:t>
            </a:r>
            <a:endParaRPr lang="de-DE" dirty="0">
              <a:solidFill>
                <a:schemeClr val="tx1"/>
              </a:solidFill>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BA6C1CB0-FF87-229E-FCC8-FFD4744597E0}"/>
              </a:ext>
            </a:extLst>
          </p:cNvPr>
          <p:cNvSpPr txBox="1"/>
          <p:nvPr/>
        </p:nvSpPr>
        <p:spPr>
          <a:xfrm>
            <a:off x="4085133" y="4872961"/>
            <a:ext cx="4726358" cy="1200329"/>
          </a:xfrm>
          <a:prstGeom prst="rect">
            <a:avLst/>
          </a:prstGeom>
          <a:noFill/>
        </p:spPr>
        <p:txBody>
          <a:bodyPr wrap="square" rtlCol="0">
            <a:spAutoFit/>
          </a:bodyPr>
          <a:lstStyle/>
          <a:p>
            <a:r>
              <a:rPr lang="de-DE" dirty="0">
                <a:solidFill>
                  <a:srgbClr val="327D87"/>
                </a:solidFill>
                <a:latin typeface="Arial" panose="020B0604020202020204" pitchFamily="34" charset="0"/>
                <a:cs typeface="Arial" panose="020B0604020202020204" pitchFamily="34" charset="0"/>
              </a:rPr>
              <a:t>Tragfähiges Zahlverständnis als Ausgangspunkt und Basis auf dem Weg zum sicheren und flexiblen Rechnen in der Primarstufe und darüber hinaus</a:t>
            </a:r>
          </a:p>
        </p:txBody>
      </p:sp>
      <p:sp>
        <p:nvSpPr>
          <p:cNvPr id="32" name="Freihandform: Form 36">
            <a:extLst>
              <a:ext uri="{FF2B5EF4-FFF2-40B4-BE49-F238E27FC236}">
                <a16:creationId xmlns:a16="http://schemas.microsoft.com/office/drawing/2014/main" id="{934C48F0-91F9-4F72-9362-23A40BCFB58D}"/>
              </a:ext>
            </a:extLst>
          </p:cNvPr>
          <p:cNvSpPr/>
          <p:nvPr/>
        </p:nvSpPr>
        <p:spPr>
          <a:xfrm>
            <a:off x="4925681" y="3174119"/>
            <a:ext cx="1704974" cy="464426"/>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90000"/>
              </a:lnSpc>
              <a:spcBef>
                <a:spcPct val="0"/>
              </a:spcBef>
              <a:spcAft>
                <a:spcPct val="35000"/>
              </a:spcAft>
              <a:buNone/>
            </a:pPr>
            <a:r>
              <a:rPr lang="de-DE" kern="1200" dirty="0">
                <a:solidFill>
                  <a:schemeClr val="tx1"/>
                </a:solidFill>
                <a:latin typeface="Arial" panose="020B0604020202020204" pitchFamily="34" charset="0"/>
                <a:cs typeface="Arial" panose="020B0604020202020204" pitchFamily="34" charset="0"/>
              </a:rPr>
              <a:t>Schnelles Kopfrechnen</a:t>
            </a:r>
            <a:endParaRPr lang="de-DE" dirty="0">
              <a:solidFill>
                <a:schemeClr val="tx1"/>
              </a:solidFill>
              <a:latin typeface="Arial" panose="020B0604020202020204" pitchFamily="34" charset="0"/>
              <a:cs typeface="Arial" panose="020B0604020202020204" pitchFamily="34" charset="0"/>
            </a:endParaRPr>
          </a:p>
        </p:txBody>
      </p:sp>
      <p:sp>
        <p:nvSpPr>
          <p:cNvPr id="37" name="Freihandform: Form 36">
            <a:extLst>
              <a:ext uri="{FF2B5EF4-FFF2-40B4-BE49-F238E27FC236}">
                <a16:creationId xmlns:a16="http://schemas.microsoft.com/office/drawing/2014/main" id="{1DBF43ED-BD70-7E45-5020-1FF36B8BAB72}"/>
              </a:ext>
            </a:extLst>
          </p:cNvPr>
          <p:cNvSpPr/>
          <p:nvPr/>
        </p:nvSpPr>
        <p:spPr>
          <a:xfrm>
            <a:off x="3050863" y="3638545"/>
            <a:ext cx="1341221" cy="431999"/>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90000"/>
              </a:lnSpc>
              <a:spcBef>
                <a:spcPct val="0"/>
              </a:spcBef>
              <a:spcAft>
                <a:spcPct val="35000"/>
              </a:spcAft>
              <a:buNone/>
            </a:pPr>
            <a:r>
              <a:rPr lang="de-DE" kern="1200" dirty="0">
                <a:solidFill>
                  <a:schemeClr val="tx1"/>
                </a:solidFill>
                <a:latin typeface="Arial" panose="020B0604020202020204" pitchFamily="34" charset="0"/>
                <a:cs typeface="Arial" panose="020B0604020202020204" pitchFamily="34" charset="0"/>
              </a:rPr>
              <a:t>Stellenwert-verständni</a:t>
            </a:r>
            <a:r>
              <a:rPr lang="de-DE" sz="1600" kern="1200" dirty="0">
                <a:solidFill>
                  <a:schemeClr val="tx1"/>
                </a:solidFill>
                <a:latin typeface="Arial" panose="020B0604020202020204" pitchFamily="34" charset="0"/>
                <a:cs typeface="Arial" panose="020B0604020202020204" pitchFamily="34" charset="0"/>
              </a:rPr>
              <a:t>s</a:t>
            </a:r>
            <a:endParaRPr lang="de-DE" sz="1600" dirty="0">
              <a:solidFill>
                <a:schemeClr val="tx1"/>
              </a:solidFill>
              <a:latin typeface="Arial" panose="020B0604020202020204" pitchFamily="34" charset="0"/>
              <a:cs typeface="Arial" panose="020B0604020202020204" pitchFamily="34" charset="0"/>
            </a:endParaRPr>
          </a:p>
        </p:txBody>
      </p:sp>
      <p:sp>
        <p:nvSpPr>
          <p:cNvPr id="39" name="Freihandform: Form 36">
            <a:extLst>
              <a:ext uri="{FF2B5EF4-FFF2-40B4-BE49-F238E27FC236}">
                <a16:creationId xmlns:a16="http://schemas.microsoft.com/office/drawing/2014/main" id="{AEDD1528-9AF2-7B6B-192B-21483E864547}"/>
              </a:ext>
            </a:extLst>
          </p:cNvPr>
          <p:cNvSpPr/>
          <p:nvPr/>
        </p:nvSpPr>
        <p:spPr>
          <a:xfrm>
            <a:off x="282221" y="4926630"/>
            <a:ext cx="1513754" cy="540023"/>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de-DE" kern="1200" dirty="0">
                <a:solidFill>
                  <a:schemeClr val="tx1"/>
                </a:solidFill>
                <a:latin typeface="Arial" panose="020B0604020202020204" pitchFamily="34" charset="0"/>
                <a:cs typeface="Arial" panose="020B0604020202020204" pitchFamily="34" charset="0"/>
              </a:rPr>
              <a:t>Zahl-verständnis</a:t>
            </a:r>
            <a:endParaRPr lang="de-DE" dirty="0">
              <a:solidFill>
                <a:schemeClr val="tx1"/>
              </a:solidFill>
              <a:latin typeface="Arial" panose="020B0604020202020204" pitchFamily="34" charset="0"/>
              <a:cs typeface="Arial" panose="020B0604020202020204" pitchFamily="34" charset="0"/>
            </a:endParaRPr>
          </a:p>
        </p:txBody>
      </p:sp>
      <p:sp>
        <p:nvSpPr>
          <p:cNvPr id="40" name="Freihandform: Form 36">
            <a:extLst>
              <a:ext uri="{FF2B5EF4-FFF2-40B4-BE49-F238E27FC236}">
                <a16:creationId xmlns:a16="http://schemas.microsoft.com/office/drawing/2014/main" id="{531ED9C3-1D3E-0D48-F8DA-4BDD695E993F}"/>
              </a:ext>
            </a:extLst>
          </p:cNvPr>
          <p:cNvSpPr/>
          <p:nvPr/>
        </p:nvSpPr>
        <p:spPr>
          <a:xfrm>
            <a:off x="1690103" y="4264416"/>
            <a:ext cx="1360760" cy="540023"/>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90000"/>
              </a:lnSpc>
              <a:spcBef>
                <a:spcPct val="0"/>
              </a:spcBef>
              <a:spcAft>
                <a:spcPct val="35000"/>
              </a:spcAft>
              <a:buNone/>
            </a:pPr>
            <a:r>
              <a:rPr lang="de-DE" kern="1200" dirty="0">
                <a:solidFill>
                  <a:schemeClr val="tx1"/>
                </a:solidFill>
                <a:latin typeface="Arial" panose="020B0604020202020204" pitchFamily="34" charset="0"/>
                <a:cs typeface="Arial" panose="020B0604020202020204" pitchFamily="34" charset="0"/>
              </a:rPr>
              <a:t>Operations-verständnis</a:t>
            </a:r>
            <a:endParaRPr lang="de-DE" dirty="0">
              <a:solidFill>
                <a:schemeClr val="tx1"/>
              </a:solidFill>
              <a:latin typeface="Arial" panose="020B0604020202020204" pitchFamily="34" charset="0"/>
              <a:cs typeface="Arial" panose="020B0604020202020204" pitchFamily="34" charset="0"/>
            </a:endParaRPr>
          </a:p>
        </p:txBody>
      </p:sp>
      <p:sp>
        <p:nvSpPr>
          <p:cNvPr id="41" name="Textfeld 40"/>
          <p:cNvSpPr txBox="1"/>
          <p:nvPr/>
        </p:nvSpPr>
        <p:spPr>
          <a:xfrm rot="20444970">
            <a:off x="2377747" y="2434607"/>
            <a:ext cx="2687452"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Zahlraumerweiterung</a:t>
            </a:r>
          </a:p>
        </p:txBody>
      </p:sp>
      <p:sp>
        <p:nvSpPr>
          <p:cNvPr id="2" name="Textplatzhalter 2">
            <a:extLst>
              <a:ext uri="{FF2B5EF4-FFF2-40B4-BE49-F238E27FC236}">
                <a16:creationId xmlns:a16="http://schemas.microsoft.com/office/drawing/2014/main" id="{F20D8DEC-B203-A0B8-18F0-CB4677DA9EF7}"/>
              </a:ext>
            </a:extLst>
          </p:cNvPr>
          <p:cNvSpPr txBox="1">
            <a:spLocks/>
          </p:cNvSpPr>
          <p:nvPr/>
        </p:nvSpPr>
        <p:spPr>
          <a:xfrm>
            <a:off x="1098000" y="119520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GRUNDLAGEN SCHAFFEN FÜR WEITERE LERNPROZESSE</a:t>
            </a:r>
          </a:p>
        </p:txBody>
      </p:sp>
    </p:spTree>
    <p:extLst>
      <p:ext uri="{BB962C8B-B14F-4D97-AF65-F5344CB8AC3E}">
        <p14:creationId xmlns:p14="http://schemas.microsoft.com/office/powerpoint/2010/main" val="2382823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31" name="Titel 1"/>
          <p:cNvSpPr>
            <a:spLocks noGrp="1"/>
          </p:cNvSpPr>
          <p:nvPr>
            <p:ph type="title"/>
          </p:nvPr>
        </p:nvSpPr>
        <p:spPr>
          <a:xfrm>
            <a:off x="1096423" y="382774"/>
            <a:ext cx="7715068" cy="603704"/>
          </a:xfrm>
        </p:spPr>
        <p:txBody>
          <a:bodyPr>
            <a:normAutofit/>
          </a:bodyPr>
          <a:lstStyle/>
          <a:p>
            <a:r>
              <a:rPr lang="de-DE" dirty="0"/>
              <a:t>Bedeutung und Kompetenzerwartungen</a:t>
            </a:r>
          </a:p>
        </p:txBody>
      </p:sp>
      <p:sp>
        <p:nvSpPr>
          <p:cNvPr id="20" name="Textfeld 19">
            <a:extLst>
              <a:ext uri="{FF2B5EF4-FFF2-40B4-BE49-F238E27FC236}">
                <a16:creationId xmlns:a16="http://schemas.microsoft.com/office/drawing/2014/main" id="{BA6C1CB0-FF87-229E-FCC8-FFD4744597E0}"/>
              </a:ext>
            </a:extLst>
          </p:cNvPr>
          <p:cNvSpPr txBox="1"/>
          <p:nvPr/>
        </p:nvSpPr>
        <p:spPr>
          <a:xfrm>
            <a:off x="4368801" y="5267890"/>
            <a:ext cx="4330700" cy="646331"/>
          </a:xfrm>
          <a:prstGeom prst="rect">
            <a:avLst/>
          </a:prstGeom>
          <a:noFill/>
        </p:spPr>
        <p:txBody>
          <a:bodyPr wrap="square" rtlCol="0">
            <a:spAutoFit/>
          </a:bodyPr>
          <a:lstStyle/>
          <a:p>
            <a:r>
              <a:rPr lang="de-DE" dirty="0">
                <a:solidFill>
                  <a:srgbClr val="327D87"/>
                </a:solidFill>
                <a:latin typeface="Arial" panose="020B0604020202020204" pitchFamily="34" charset="0"/>
                <a:cs typeface="Arial" panose="020B0604020202020204" pitchFamily="34" charset="0"/>
              </a:rPr>
              <a:t>Zahlen kardinal und ordinal denken, Zahlbeziehungen erkennen und nutzen  </a:t>
            </a:r>
          </a:p>
        </p:txBody>
      </p:sp>
      <p:sp>
        <p:nvSpPr>
          <p:cNvPr id="38" name="Abgerundetes Rechteck 5">
            <a:extLst>
              <a:ext uri="{FF2B5EF4-FFF2-40B4-BE49-F238E27FC236}">
                <a16:creationId xmlns:a16="http://schemas.microsoft.com/office/drawing/2014/main" id="{A1A16CCA-12F9-9509-ED88-42EAC2182CFB}"/>
              </a:ext>
            </a:extLst>
          </p:cNvPr>
          <p:cNvSpPr/>
          <p:nvPr/>
        </p:nvSpPr>
        <p:spPr bwMode="auto">
          <a:xfrm>
            <a:off x="132932" y="1939671"/>
            <a:ext cx="2624790"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dirty="0">
                <a:solidFill>
                  <a:srgbClr val="327A86"/>
                </a:solidFill>
                <a:latin typeface="Arial" panose="020B0604020202020204" pitchFamily="34" charset="0"/>
                <a:cs typeface="Arial" panose="020B0604020202020204" pitchFamily="34" charset="0"/>
              </a:rPr>
              <a:t>Langfristigkeit</a:t>
            </a:r>
            <a:br>
              <a:rPr lang="de-DE" dirty="0">
                <a:solidFill>
                  <a:srgbClr val="327A86"/>
                </a:solidFill>
                <a:latin typeface="Arial" panose="020B0604020202020204" pitchFamily="34" charset="0"/>
                <a:cs typeface="Arial" panose="020B0604020202020204" pitchFamily="34" charset="0"/>
              </a:rPr>
            </a:br>
            <a:r>
              <a:rPr lang="de-DE" dirty="0">
                <a:solidFill>
                  <a:srgbClr val="327A86"/>
                </a:solidFill>
                <a:latin typeface="Arial" panose="020B0604020202020204" pitchFamily="34" charset="0"/>
                <a:cs typeface="Arial" panose="020B0604020202020204" pitchFamily="34" charset="0"/>
              </a:rPr>
              <a:t>statt Kurzfristigkeit</a:t>
            </a:r>
          </a:p>
        </p:txBody>
      </p:sp>
      <p:sp>
        <p:nvSpPr>
          <p:cNvPr id="56" name="Textfeld 55"/>
          <p:cNvSpPr txBox="1"/>
          <p:nvPr/>
        </p:nvSpPr>
        <p:spPr>
          <a:xfrm>
            <a:off x="4944578" y="3009408"/>
            <a:ext cx="1752600" cy="1077218"/>
          </a:xfrm>
          <a:prstGeom prst="rect">
            <a:avLst/>
          </a:prstGeom>
          <a:noFill/>
          <a:ln w="19050">
            <a:solidFill>
              <a:srgbClr val="327D87"/>
            </a:solidFill>
          </a:ln>
        </p:spPr>
        <p:txBody>
          <a:bodyPr wrap="square" rtlCol="0">
            <a:spAutoFit/>
          </a:bodyPr>
          <a:lstStyle/>
          <a:p>
            <a:r>
              <a:rPr lang="de-DE" sz="1600" dirty="0">
                <a:latin typeface="Arial" panose="020B0604020202020204" pitchFamily="34" charset="0"/>
                <a:cs typeface="Arial" panose="020B0604020202020204" pitchFamily="34" charset="0"/>
              </a:rPr>
              <a:t>Ich kann schnell rechen, weil ich Zahlbeziehungen nutze.</a:t>
            </a:r>
          </a:p>
        </p:txBody>
      </p:sp>
      <p:sp>
        <p:nvSpPr>
          <p:cNvPr id="57" name="Textfeld 56"/>
          <p:cNvSpPr txBox="1"/>
          <p:nvPr/>
        </p:nvSpPr>
        <p:spPr>
          <a:xfrm>
            <a:off x="3066765" y="3606477"/>
            <a:ext cx="1749877" cy="1064907"/>
          </a:xfrm>
          <a:prstGeom prst="rect">
            <a:avLst/>
          </a:prstGeom>
          <a:noFill/>
          <a:ln w="19050">
            <a:solidFill>
              <a:srgbClr val="327D87"/>
            </a:solidFill>
          </a:ln>
        </p:spPr>
        <p:txBody>
          <a:bodyPr wrap="square" rtlCol="0">
            <a:spAutoFit/>
          </a:bodyPr>
          <a:lstStyle/>
          <a:p>
            <a:pPr lvl="0" algn="ctr" defTabSz="711200">
              <a:lnSpc>
                <a:spcPct val="90000"/>
              </a:lnSpc>
              <a:spcBef>
                <a:spcPct val="0"/>
              </a:spcBef>
              <a:spcAft>
                <a:spcPct val="35000"/>
              </a:spcAft>
            </a:pPr>
            <a:r>
              <a:rPr lang="de-DE" sz="1600" dirty="0">
                <a:latin typeface="Arial" panose="020B0604020202020204" pitchFamily="34" charset="0"/>
                <a:cs typeface="Arial" panose="020B0604020202020204" pitchFamily="34" charset="0"/>
              </a:rPr>
              <a:t>5463</a:t>
            </a:r>
          </a:p>
          <a:p>
            <a:pPr lvl="0" algn="ctr" defTabSz="711200">
              <a:lnSpc>
                <a:spcPct val="90000"/>
              </a:lnSpc>
              <a:spcBef>
                <a:spcPct val="0"/>
              </a:spcBef>
              <a:spcAft>
                <a:spcPct val="35000"/>
              </a:spcAft>
            </a:pPr>
            <a:r>
              <a:rPr lang="de-DE" sz="1600" dirty="0">
                <a:latin typeface="Arial" panose="020B0604020202020204" pitchFamily="34" charset="0"/>
                <a:cs typeface="Arial" panose="020B0604020202020204" pitchFamily="34" charset="0"/>
              </a:rPr>
              <a:t>Ich verstehe die Bedeutung der einzelnen Ziffern.</a:t>
            </a:r>
          </a:p>
        </p:txBody>
      </p:sp>
      <p:sp>
        <p:nvSpPr>
          <p:cNvPr id="58" name="Textfeld 57"/>
          <p:cNvSpPr txBox="1"/>
          <p:nvPr/>
        </p:nvSpPr>
        <p:spPr>
          <a:xfrm>
            <a:off x="1245149" y="4188717"/>
            <a:ext cx="1698945" cy="843308"/>
          </a:xfrm>
          <a:prstGeom prst="rect">
            <a:avLst/>
          </a:prstGeom>
          <a:noFill/>
          <a:ln w="19050">
            <a:solidFill>
              <a:srgbClr val="327D87"/>
            </a:solidFill>
          </a:ln>
        </p:spPr>
        <p:txBody>
          <a:bodyPr wrap="square" rtlCol="0">
            <a:spAutoFit/>
          </a:bodyPr>
          <a:lstStyle/>
          <a:p>
            <a:pPr lvl="0" algn="ctr" defTabSz="711200">
              <a:lnSpc>
                <a:spcPct val="90000"/>
              </a:lnSpc>
              <a:spcBef>
                <a:spcPct val="0"/>
              </a:spcBef>
              <a:spcAft>
                <a:spcPct val="35000"/>
              </a:spcAft>
            </a:pPr>
            <a:r>
              <a:rPr lang="de-DE" sz="1600" dirty="0">
                <a:latin typeface="Arial" panose="020B0604020202020204" pitchFamily="34" charset="0"/>
                <a:cs typeface="Arial" panose="020B0604020202020204" pitchFamily="34" charset="0"/>
              </a:rPr>
              <a:t>8 + 5</a:t>
            </a:r>
          </a:p>
          <a:p>
            <a:pPr lvl="0" algn="ctr" defTabSz="711200">
              <a:lnSpc>
                <a:spcPct val="90000"/>
              </a:lnSpc>
              <a:spcBef>
                <a:spcPct val="0"/>
              </a:spcBef>
              <a:spcAft>
                <a:spcPct val="35000"/>
              </a:spcAft>
            </a:pPr>
            <a:r>
              <a:rPr lang="de-DE" sz="1600" dirty="0">
                <a:latin typeface="Arial" panose="020B0604020202020204" pitchFamily="34" charset="0"/>
                <a:cs typeface="Arial" panose="020B0604020202020204" pitchFamily="34" charset="0"/>
              </a:rPr>
              <a:t>Ich kann 5 in 2 und 3 zerlegen.</a:t>
            </a:r>
          </a:p>
        </p:txBody>
      </p:sp>
      <p:sp>
        <p:nvSpPr>
          <p:cNvPr id="61" name="Textfeld 60">
            <a:extLst>
              <a:ext uri="{FF2B5EF4-FFF2-40B4-BE49-F238E27FC236}">
                <a16:creationId xmlns:a16="http://schemas.microsoft.com/office/drawing/2014/main" id="{A7E989AC-940D-0F8C-0A48-5113E21C968F}"/>
              </a:ext>
            </a:extLst>
          </p:cNvPr>
          <p:cNvSpPr txBox="1"/>
          <p:nvPr/>
        </p:nvSpPr>
        <p:spPr>
          <a:xfrm>
            <a:off x="117979" y="5154503"/>
            <a:ext cx="2254341" cy="1077218"/>
          </a:xfrm>
          <a:prstGeom prst="rect">
            <a:avLst/>
          </a:prstGeom>
          <a:noFill/>
          <a:ln w="19050">
            <a:solidFill>
              <a:srgbClr val="327D87"/>
            </a:solidFill>
          </a:ln>
        </p:spPr>
        <p:style>
          <a:lnRef idx="0">
            <a:scrgbClr r="0" g="0" b="0"/>
          </a:lnRef>
          <a:fillRef idx="1001">
            <a:schemeClr val="lt2"/>
          </a:fillRef>
          <a:effectRef idx="0">
            <a:scrgbClr r="0" g="0" b="0"/>
          </a:effectRef>
          <a:fontRef idx="major"/>
        </p:style>
        <p:txBody>
          <a:bodyPr wrap="square" rtlCol="0">
            <a:spAutoFit/>
          </a:bodyPr>
          <a:lstStyle/>
          <a:p>
            <a:r>
              <a:rPr lang="de-DE" sz="1600" dirty="0">
                <a:latin typeface="Arial" panose="020B0604020202020204" pitchFamily="34" charset="0"/>
                <a:cs typeface="Arial" panose="020B0604020202020204" pitchFamily="34" charset="0"/>
              </a:rPr>
              <a:t>Zwei Fünfer sind 10.</a:t>
            </a:r>
          </a:p>
          <a:p>
            <a:r>
              <a:rPr lang="de-DE" sz="1600" dirty="0">
                <a:latin typeface="Arial" panose="020B0604020202020204" pitchFamily="34" charset="0"/>
                <a:cs typeface="Arial" panose="020B0604020202020204" pitchFamily="34" charset="0"/>
              </a:rPr>
              <a:t>12 = 10 + 2</a:t>
            </a:r>
          </a:p>
          <a:p>
            <a:r>
              <a:rPr lang="de-DE" sz="1600" dirty="0">
                <a:latin typeface="Arial" panose="020B0604020202020204" pitchFamily="34" charset="0"/>
                <a:cs typeface="Arial" panose="020B0604020202020204" pitchFamily="34" charset="0"/>
              </a:rPr>
              <a:t>Ich lege einen Zehner und zwei Einer. </a:t>
            </a:r>
          </a:p>
        </p:txBody>
      </p:sp>
      <p:sp>
        <p:nvSpPr>
          <p:cNvPr id="62" name="Form 61">
            <a:extLst>
              <a:ext uri="{FF2B5EF4-FFF2-40B4-BE49-F238E27FC236}">
                <a16:creationId xmlns:a16="http://schemas.microsoft.com/office/drawing/2014/main" id="{865C2F1B-20EF-DC03-60DE-F375BD7EF96A}"/>
              </a:ext>
            </a:extLst>
          </p:cNvPr>
          <p:cNvSpPr/>
          <p:nvPr/>
        </p:nvSpPr>
        <p:spPr>
          <a:xfrm>
            <a:off x="299620" y="1435090"/>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pic>
        <p:nvPicPr>
          <p:cNvPr id="63" name="Grafik 62">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1923273"/>
            <a:ext cx="540000" cy="540000"/>
          </a:xfrm>
          <a:prstGeom prst="rect">
            <a:avLst/>
          </a:prstGeom>
        </p:spPr>
      </p:pic>
      <p:grpSp>
        <p:nvGrpSpPr>
          <p:cNvPr id="8" name="Gruppieren 7">
            <a:extLst>
              <a:ext uri="{FF2B5EF4-FFF2-40B4-BE49-F238E27FC236}">
                <a16:creationId xmlns:a16="http://schemas.microsoft.com/office/drawing/2014/main" id="{A2773E80-6896-52B8-ED75-A926E4089637}"/>
              </a:ext>
            </a:extLst>
          </p:cNvPr>
          <p:cNvGrpSpPr/>
          <p:nvPr/>
        </p:nvGrpSpPr>
        <p:grpSpPr>
          <a:xfrm>
            <a:off x="7035056" y="2037642"/>
            <a:ext cx="531706" cy="527336"/>
            <a:chOff x="2755126" y="4089452"/>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755126" y="4089452"/>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822084" y="4151951"/>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64" name="Textfeld 63"/>
          <p:cNvSpPr txBox="1"/>
          <p:nvPr/>
        </p:nvSpPr>
        <p:spPr>
          <a:xfrm>
            <a:off x="6841903" y="2664698"/>
            <a:ext cx="2001693" cy="1421928"/>
          </a:xfrm>
          <a:prstGeom prst="rect">
            <a:avLst/>
          </a:prstGeom>
          <a:noFill/>
          <a:ln w="19050">
            <a:solidFill>
              <a:srgbClr val="327D87"/>
            </a:solidFill>
          </a:ln>
        </p:spPr>
        <p:txBody>
          <a:bodyPr wrap="square" rtlCol="0">
            <a:spAutoFit/>
          </a:bodyPr>
          <a:lstStyle/>
          <a:p>
            <a:pPr lvl="0" algn="ctr" defTabSz="711200">
              <a:lnSpc>
                <a:spcPct val="90000"/>
              </a:lnSpc>
              <a:spcBef>
                <a:spcPct val="0"/>
              </a:spcBef>
              <a:spcAft>
                <a:spcPct val="35000"/>
              </a:spcAft>
            </a:pPr>
            <a:r>
              <a:rPr lang="de-DE" sz="1600" dirty="0">
                <a:latin typeface="Arial" panose="020B0604020202020204" pitchFamily="34" charset="0"/>
                <a:cs typeface="Arial" panose="020B0604020202020204" pitchFamily="34" charset="0"/>
              </a:rPr>
              <a:t>Ich schaue mir die Zahlen in den Aufgaben genau an und entscheide dann, wie ich rechne. </a:t>
            </a:r>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998663" y="4270249"/>
            <a:ext cx="218961" cy="218961"/>
            <a:chOff x="2416245" y="4222415"/>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416245" y="4222415"/>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49" name="Ellipse 48">
            <a:extLst>
              <a:ext uri="{FF2B5EF4-FFF2-40B4-BE49-F238E27FC236}">
                <a16:creationId xmlns:a16="http://schemas.microsoft.com/office/drawing/2014/main" id="{5FCC1A1C-0BCA-AB0C-D915-8CF24383BF3B}"/>
              </a:ext>
            </a:extLst>
          </p:cNvPr>
          <p:cNvSpPr>
            <a:spLocks noChangeAspect="1"/>
          </p:cNvSpPr>
          <p:nvPr/>
        </p:nvSpPr>
        <p:spPr>
          <a:xfrm>
            <a:off x="4925681" y="2463274"/>
            <a:ext cx="463298" cy="463298"/>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0" name="Ellipse 49">
            <a:extLst>
              <a:ext uri="{FF2B5EF4-FFF2-40B4-BE49-F238E27FC236}">
                <a16:creationId xmlns:a16="http://schemas.microsoft.com/office/drawing/2014/main" id="{EDD5A429-138D-A3E9-24DB-D6EC4EB5749C}"/>
              </a:ext>
            </a:extLst>
          </p:cNvPr>
          <p:cNvSpPr>
            <a:spLocks noChangeAspect="1"/>
          </p:cNvSpPr>
          <p:nvPr/>
        </p:nvSpPr>
        <p:spPr>
          <a:xfrm rot="19800000">
            <a:off x="5070445" y="2608039"/>
            <a:ext cx="173768" cy="173768"/>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1" name="Ellipse 48">
            <a:extLst>
              <a:ext uri="{FF2B5EF4-FFF2-40B4-BE49-F238E27FC236}">
                <a16:creationId xmlns:a16="http://schemas.microsoft.com/office/drawing/2014/main" id="{F505CA45-DF8D-161E-783C-216CFE281932}"/>
              </a:ext>
            </a:extLst>
          </p:cNvPr>
          <p:cNvSpPr>
            <a:spLocks noChangeAspect="1"/>
          </p:cNvSpPr>
          <p:nvPr/>
        </p:nvSpPr>
        <p:spPr>
          <a:xfrm>
            <a:off x="3050863" y="3059404"/>
            <a:ext cx="384487" cy="384487"/>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3" name="Ellipse 48">
            <a:extLst>
              <a:ext uri="{FF2B5EF4-FFF2-40B4-BE49-F238E27FC236}">
                <a16:creationId xmlns:a16="http://schemas.microsoft.com/office/drawing/2014/main" id="{E85252AD-1DAB-9798-380A-F51F44977AF6}"/>
              </a:ext>
            </a:extLst>
          </p:cNvPr>
          <p:cNvSpPr>
            <a:spLocks noChangeAspect="1"/>
          </p:cNvSpPr>
          <p:nvPr/>
        </p:nvSpPr>
        <p:spPr>
          <a:xfrm rot="19800000">
            <a:off x="1625649" y="3798674"/>
            <a:ext cx="287619" cy="287619"/>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4" name="Ellipse 49">
            <a:extLst>
              <a:ext uri="{FF2B5EF4-FFF2-40B4-BE49-F238E27FC236}">
                <a16:creationId xmlns:a16="http://schemas.microsoft.com/office/drawing/2014/main" id="{39345312-D223-05D8-0F97-B72CADB1B67C}"/>
              </a:ext>
            </a:extLst>
          </p:cNvPr>
          <p:cNvSpPr>
            <a:spLocks noChangeAspect="1"/>
          </p:cNvSpPr>
          <p:nvPr/>
        </p:nvSpPr>
        <p:spPr>
          <a:xfrm rot="19800000">
            <a:off x="1715410" y="3889295"/>
            <a:ext cx="108000" cy="108000"/>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9" name="Ellipse 49">
            <a:extLst>
              <a:ext uri="{FF2B5EF4-FFF2-40B4-BE49-F238E27FC236}">
                <a16:creationId xmlns:a16="http://schemas.microsoft.com/office/drawing/2014/main" id="{39345312-D223-05D8-0F97-B72CADB1B67C}"/>
              </a:ext>
            </a:extLst>
          </p:cNvPr>
          <p:cNvSpPr>
            <a:spLocks noChangeAspect="1"/>
          </p:cNvSpPr>
          <p:nvPr/>
        </p:nvSpPr>
        <p:spPr>
          <a:xfrm rot="19800000">
            <a:off x="3172542" y="3181082"/>
            <a:ext cx="141129" cy="141129"/>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60" name="Textfeld 59"/>
          <p:cNvSpPr txBox="1"/>
          <p:nvPr/>
        </p:nvSpPr>
        <p:spPr>
          <a:xfrm>
            <a:off x="5885060" y="2332918"/>
            <a:ext cx="343364" cy="369332"/>
          </a:xfrm>
          <a:prstGeom prst="rect">
            <a:avLst/>
          </a:prstGeom>
          <a:noFill/>
        </p:spPr>
        <p:txBody>
          <a:bodyPr wrap="none" rtlCol="0">
            <a:spAutoFit/>
          </a:bodyPr>
          <a:lstStyle/>
          <a:p>
            <a:r>
              <a:rPr lang="de-DE" dirty="0"/>
              <a:t>…</a:t>
            </a:r>
          </a:p>
        </p:txBody>
      </p:sp>
      <p:sp>
        <p:nvSpPr>
          <p:cNvPr id="7" name="Textplatzhalter 2">
            <a:extLst>
              <a:ext uri="{FF2B5EF4-FFF2-40B4-BE49-F238E27FC236}">
                <a16:creationId xmlns:a16="http://schemas.microsoft.com/office/drawing/2014/main" id="{E4E09216-BA06-2CE6-4D12-923E9F5107AE}"/>
              </a:ext>
            </a:extLst>
          </p:cNvPr>
          <p:cNvSpPr>
            <a:spLocks noGrp="1"/>
          </p:cNvSpPr>
          <p:nvPr>
            <p:ph type="body" sz="quarter" idx="13"/>
          </p:nvPr>
        </p:nvSpPr>
        <p:spPr/>
        <p:txBody>
          <a:bodyPr/>
          <a:lstStyle/>
          <a:p>
            <a:r>
              <a:rPr lang="de-DE" dirty="0"/>
              <a:t>LANGFRISTIGER KOMPETENZAUFBAU</a:t>
            </a:r>
          </a:p>
        </p:txBody>
      </p:sp>
    </p:spTree>
    <p:extLst>
      <p:ext uri="{BB962C8B-B14F-4D97-AF65-F5344CB8AC3E}">
        <p14:creationId xmlns:p14="http://schemas.microsoft.com/office/powerpoint/2010/main" val="1371305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Bedeutung und Kompetenzerwartungen</a:t>
            </a:r>
          </a:p>
          <a:p>
            <a:r>
              <a:rPr lang="de-DE" sz="2000" b="1" dirty="0"/>
              <a:t>Grundvorstellungen besitzen</a:t>
            </a:r>
          </a:p>
          <a:p>
            <a:r>
              <a:rPr lang="de-DE" sz="2000" dirty="0"/>
              <a:t>Darstellungen vernetzen</a:t>
            </a:r>
          </a:p>
          <a:p>
            <a:r>
              <a:rPr lang="de-DE" sz="2000" dirty="0"/>
              <a:t>Zahlbeziehungen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Tree>
    <p:extLst>
      <p:ext uri="{BB962C8B-B14F-4D97-AF65-F5344CB8AC3E}">
        <p14:creationId xmlns:p14="http://schemas.microsoft.com/office/powerpoint/2010/main" val="3939459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23</a:t>
            </a:fld>
            <a:endParaRPr lang="de-DE" dirty="0"/>
          </a:p>
        </p:txBody>
      </p:sp>
      <p:sp>
        <p:nvSpPr>
          <p:cNvPr id="5" name="Textplatzhalter 4"/>
          <p:cNvSpPr>
            <a:spLocks noGrp="1"/>
          </p:cNvSpPr>
          <p:nvPr>
            <p:ph type="body" sz="quarter" idx="13"/>
          </p:nvPr>
        </p:nvSpPr>
        <p:spPr>
          <a:xfrm>
            <a:off x="811161" y="1175880"/>
            <a:ext cx="7744420" cy="445628"/>
          </a:xfrm>
        </p:spPr>
        <p:txBody>
          <a:bodyPr/>
          <a:lstStyle/>
          <a:p>
            <a:r>
              <a:rPr lang="de-DE" dirty="0"/>
              <a:t>HINWEISE ZU DEN FOLIEN 24-34</a:t>
            </a:r>
          </a:p>
        </p:txBody>
      </p:sp>
      <p:sp>
        <p:nvSpPr>
          <p:cNvPr id="6" name="Inhaltsplatzhalter 5"/>
          <p:cNvSpPr>
            <a:spLocks noGrp="1"/>
          </p:cNvSpPr>
          <p:nvPr>
            <p:ph idx="1"/>
          </p:nvPr>
        </p:nvSpPr>
        <p:spPr>
          <a:xfrm>
            <a:off x="811161" y="1621508"/>
            <a:ext cx="8035127" cy="4527819"/>
          </a:xfrm>
        </p:spPr>
        <p:txBody>
          <a:bodyPr/>
          <a:lstStyle/>
          <a:p>
            <a:pPr>
              <a:lnSpc>
                <a:spcPts val="1740"/>
              </a:lnSpc>
              <a:spcBef>
                <a:spcPts val="0"/>
              </a:spcBef>
            </a:pPr>
            <a:r>
              <a:rPr lang="de-DE" sz="1200" b="1" dirty="0"/>
              <a:t>Kernbotschaft (Folie 34):</a:t>
            </a:r>
          </a:p>
          <a:p>
            <a:pPr marL="171450" indent="-171450">
              <a:lnSpc>
                <a:spcPts val="1740"/>
              </a:lnSpc>
              <a:spcBef>
                <a:spcPts val="0"/>
              </a:spcBef>
              <a:buFont typeface="Arial" panose="020B0604020202020204" pitchFamily="34" charset="0"/>
              <a:buChar char="•"/>
            </a:pPr>
            <a:r>
              <a:rPr lang="de-DE" sz="1200" b="1" dirty="0"/>
              <a:t>Lernende erfassen Zahlen sowohl kardinal als auch ordinal. </a:t>
            </a:r>
          </a:p>
          <a:p>
            <a:pPr>
              <a:lnSpc>
                <a:spcPts val="1740"/>
              </a:lnSpc>
              <a:spcBef>
                <a:spcPts val="0"/>
              </a:spcBef>
            </a:pPr>
            <a:endParaRPr lang="de-DE" sz="1100" dirty="0"/>
          </a:p>
          <a:p>
            <a:pPr>
              <a:lnSpc>
                <a:spcPts val="1740"/>
              </a:lnSpc>
              <a:spcBef>
                <a:spcPts val="0"/>
              </a:spcBef>
            </a:pPr>
            <a:r>
              <a:rPr lang="de-DE" sz="1200" dirty="0"/>
              <a:t>In diesem Teil der Präsentation liegt der Fokus zunächst auf den Kompetenzen im Bereich „Zählen“ und daran anknüpfend dem Aspekt des Vorhandenseins verschiedener Grundvorstellungen. Es soll herausgearbeitet werden, dass neben der ordinalen vor allem die kardinale Vorstellung von und zu Zahlen mit den Kindern erarbeitet werden muss.</a:t>
            </a:r>
          </a:p>
          <a:p>
            <a:pPr>
              <a:lnSpc>
                <a:spcPts val="1740"/>
              </a:lnSpc>
            </a:pPr>
            <a:r>
              <a:rPr lang="de-DE" sz="1200" dirty="0"/>
              <a:t>Folien 24-26: Durch vielfältige Zählaktivitäten lernen oder vertiefen die Kinder, vorwärts, rückwärts und in Schritten zu zählen. Die Zählaktivitäten können immer auch als Gesprächsanlass genutzt werden, da dadurch deutlich wird, wie die Kinder beim Zählen vorgegangen sind. </a:t>
            </a:r>
          </a:p>
          <a:p>
            <a:pPr>
              <a:lnSpc>
                <a:spcPts val="1740"/>
              </a:lnSpc>
            </a:pPr>
            <a:r>
              <a:rPr lang="de-DE" sz="1200" dirty="0"/>
              <a:t>Folien 27-28: Um ein Bewusstsein für Zahlen in der Umwelt zu bekommen, wird der Blick der Kinder bei der Suche nach Zahlen (auch anderer Zahlaspekte) direkt auf diese gelenkt. Die entdeckten Zahlen bieten Gesprächsanlässe über die unterschiedliche Bedeutung von Zahlen (Anzahlen, Hausnummern, Verkehrszeichen, Busfahrpläne, …)</a:t>
            </a:r>
          </a:p>
          <a:p>
            <a:pPr>
              <a:lnSpc>
                <a:spcPts val="1740"/>
              </a:lnSpc>
            </a:pPr>
            <a:r>
              <a:rPr lang="de-DE" sz="1200" dirty="0"/>
              <a:t>Folien 30-33: Mit der simultanen Anzahlerfassung ist gemeint, dass Anzahlen bis vier oder fünf auf einen Blick erkannt werden können Um größere Anzahlen erkennen zu können, sind Strukturen wichtig, die mit den Kindern erarbeitet werden müssen, damit sie dieser später selber  erkennen und zur Anzahlerfassung nutzen können </a:t>
            </a:r>
          </a:p>
          <a:p>
            <a:pPr>
              <a:lnSpc>
                <a:spcPts val="1740"/>
              </a:lnSpc>
            </a:pPr>
            <a:r>
              <a:rPr lang="de-DE" sz="1200" dirty="0"/>
              <a:t>Stellen Sie sicher, dass die Teilnehmenden diese theoretische Basis haben. Evtl. ist dafür eine nicht all zu ausführliche Thematisierung der einzelnen Teilaspekte notwendig. Der Fokus sollte auf den Praxisbeispielen liegen (z. B. Folie 27 zu den Zahlaspekten).</a:t>
            </a:r>
          </a:p>
          <a:p>
            <a:endParaRPr lang="de-DE" sz="1200" dirty="0"/>
          </a:p>
          <a:p>
            <a:endParaRPr lang="de-DE" sz="1200" dirty="0"/>
          </a:p>
        </p:txBody>
      </p:sp>
    </p:spTree>
    <p:extLst>
      <p:ext uri="{BB962C8B-B14F-4D97-AF65-F5344CB8AC3E}">
        <p14:creationId xmlns:p14="http://schemas.microsoft.com/office/powerpoint/2010/main" val="1313927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Grundvorstellungen besitzen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24</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2" y="2017571"/>
            <a:ext cx="4366090" cy="3276000"/>
            <a:chOff x="5681807" y="3971726"/>
            <a:chExt cx="2421273"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94618" y="4816474"/>
              <a:ext cx="1019300" cy="972000"/>
              <a:chOff x="6394618"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94618" y="508897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Zahl-beziehungen</a:t>
                </a:r>
              </a:p>
              <a:p>
                <a:pPr algn="ctr"/>
                <a:r>
                  <a:rPr lang="de-DE" b="1" dirty="0">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80" y="3971726"/>
              <a:ext cx="1019300" cy="972000"/>
              <a:chOff x="7134758"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8" y="4407205"/>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7" y="3987586"/>
              <a:ext cx="1019300" cy="972000"/>
              <a:chOff x="5633682"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2" y="4331610"/>
                <a:ext cx="1019300" cy="512044"/>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Grund-vorstellungen besitzen</a:t>
                </a:r>
              </a:p>
            </p:txBody>
          </p:sp>
        </p:grpSp>
      </p:grpSp>
    </p:spTree>
    <p:extLst>
      <p:ext uri="{BB962C8B-B14F-4D97-AF65-F5344CB8AC3E}">
        <p14:creationId xmlns:p14="http://schemas.microsoft.com/office/powerpoint/2010/main" val="407129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2563A-BCF0-EA95-DAAB-1BF327A1917D}"/>
              </a:ext>
            </a:extLst>
          </p:cNvPr>
          <p:cNvSpPr>
            <a:spLocks noGrp="1"/>
          </p:cNvSpPr>
          <p:nvPr>
            <p:ph type="title"/>
          </p:nvPr>
        </p:nvSpPr>
        <p:spPr/>
        <p:txBody>
          <a:bodyPr/>
          <a:lstStyle/>
          <a:p>
            <a:r>
              <a:rPr lang="de-DE" dirty="0"/>
              <a:t>Grundvorstellungen besitzen</a:t>
            </a:r>
          </a:p>
        </p:txBody>
      </p:sp>
      <p:sp>
        <p:nvSpPr>
          <p:cNvPr id="3" name="Textplatzhalter 2">
            <a:extLst>
              <a:ext uri="{FF2B5EF4-FFF2-40B4-BE49-F238E27FC236}">
                <a16:creationId xmlns:a16="http://schemas.microsoft.com/office/drawing/2014/main" id="{EF4AFBC0-EDA0-4196-42B5-48268D8314E7}"/>
              </a:ext>
            </a:extLst>
          </p:cNvPr>
          <p:cNvSpPr>
            <a:spLocks noGrp="1"/>
          </p:cNvSpPr>
          <p:nvPr>
            <p:ph type="body" sz="quarter" idx="13"/>
          </p:nvPr>
        </p:nvSpPr>
        <p:spPr/>
        <p:txBody>
          <a:bodyPr/>
          <a:lstStyle/>
          <a:p>
            <a:r>
              <a:rPr lang="de-DE" dirty="0"/>
              <a:t>ZÄHLEN</a:t>
            </a:r>
          </a:p>
        </p:txBody>
      </p:sp>
      <p:sp>
        <p:nvSpPr>
          <p:cNvPr id="4" name="Inhaltsplatzhalter 3">
            <a:extLst>
              <a:ext uri="{FF2B5EF4-FFF2-40B4-BE49-F238E27FC236}">
                <a16:creationId xmlns:a16="http://schemas.microsoft.com/office/drawing/2014/main" id="{CA2D5A8E-B00D-197E-389A-6C20511069B7}"/>
              </a:ext>
            </a:extLst>
          </p:cNvPr>
          <p:cNvSpPr>
            <a:spLocks noGrp="1"/>
          </p:cNvSpPr>
          <p:nvPr>
            <p:ph idx="1"/>
          </p:nvPr>
        </p:nvSpPr>
        <p:spPr/>
        <p:txBody>
          <a:bodyPr/>
          <a:lstStyle/>
          <a:p>
            <a:pPr>
              <a:spcBef>
                <a:spcPts val="400"/>
              </a:spcBef>
            </a:pPr>
            <a:r>
              <a:rPr lang="de-DE" dirty="0">
                <a:solidFill>
                  <a:srgbClr val="222222"/>
                </a:solidFill>
              </a:rPr>
              <a:t>Das Zählen als e</a:t>
            </a:r>
            <a:r>
              <a:rPr lang="de-DE" b="0" i="0" u="none" strike="noStrike" dirty="0">
                <a:solidFill>
                  <a:srgbClr val="222222"/>
                </a:solidFill>
                <a:effectLst/>
              </a:rPr>
              <a:t>in grundlegender Baustein in der Entwicklung mathematischer Kompetenzen </a:t>
            </a:r>
            <a:r>
              <a:rPr lang="de-DE" dirty="0">
                <a:solidFill>
                  <a:srgbClr val="222222"/>
                </a:solidFill>
              </a:rPr>
              <a:t>umfasst dabei im W</a:t>
            </a:r>
            <a:r>
              <a:rPr lang="de-DE" b="0" i="0" u="none" strike="noStrike" dirty="0">
                <a:solidFill>
                  <a:srgbClr val="222222"/>
                </a:solidFill>
                <a:effectLst/>
              </a:rPr>
              <a:t>esentlichen</a:t>
            </a:r>
          </a:p>
          <a:p>
            <a:pPr marL="285750" indent="-285750">
              <a:spcBef>
                <a:spcPts val="400"/>
              </a:spcBef>
              <a:buFont typeface="Arial" panose="020B0604020202020204" pitchFamily="34" charset="0"/>
              <a:buChar char="•"/>
            </a:pPr>
            <a:r>
              <a:rPr lang="de-DE" b="0" i="0" u="none" strike="noStrike" dirty="0">
                <a:solidFill>
                  <a:srgbClr val="222222"/>
                </a:solidFill>
                <a:effectLst/>
              </a:rPr>
              <a:t>das </a:t>
            </a:r>
            <a:r>
              <a:rPr lang="de-DE" b="0" i="1" u="none" strike="noStrike" dirty="0">
                <a:solidFill>
                  <a:srgbClr val="222222"/>
                </a:solidFill>
                <a:effectLst/>
              </a:rPr>
              <a:t>sichere Beherrschen der Zahlwortreihe </a:t>
            </a:r>
          </a:p>
          <a:p>
            <a:pPr marL="285750" indent="-285750">
              <a:spcBef>
                <a:spcPts val="400"/>
              </a:spcBef>
              <a:buFont typeface="Arial" panose="020B0604020202020204" pitchFamily="34" charset="0"/>
              <a:buChar char="•"/>
            </a:pPr>
            <a:r>
              <a:rPr lang="de-DE" b="0" i="0" u="none" strike="noStrike" dirty="0">
                <a:solidFill>
                  <a:srgbClr val="222222"/>
                </a:solidFill>
                <a:effectLst/>
              </a:rPr>
              <a:t>und das </a:t>
            </a:r>
            <a:r>
              <a:rPr lang="de-DE" b="0" i="1" u="none" strike="noStrike" dirty="0">
                <a:solidFill>
                  <a:srgbClr val="222222"/>
                </a:solidFill>
                <a:effectLst/>
              </a:rPr>
              <a:t>Zählen zur Anzahlerfassung</a:t>
            </a:r>
            <a:r>
              <a:rPr lang="de-DE" b="0" i="0" u="none" strike="noStrike" dirty="0">
                <a:solidFill>
                  <a:srgbClr val="222222"/>
                </a:solidFill>
                <a:effectLst/>
              </a:rPr>
              <a:t>.</a:t>
            </a:r>
            <a:endParaRPr lang="de-DE" dirty="0"/>
          </a:p>
        </p:txBody>
      </p:sp>
      <p:sp>
        <p:nvSpPr>
          <p:cNvPr id="5" name="Datumsplatzhalter 4">
            <a:extLst>
              <a:ext uri="{FF2B5EF4-FFF2-40B4-BE49-F238E27FC236}">
                <a16:creationId xmlns:a16="http://schemas.microsoft.com/office/drawing/2014/main" id="{84321E9A-DBCB-04EC-E32B-E39E62D2E97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0D7B1D4F-0E8F-B70A-4481-31CE88FBF57F}"/>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7" name="Text Box 6" descr="Textfeld 2">
            <a:extLst>
              <a:ext uri="{FF2B5EF4-FFF2-40B4-BE49-F238E27FC236}">
                <a16:creationId xmlns:a16="http://schemas.microsoft.com/office/drawing/2014/main" id="{28F9A6DF-2B43-E23B-2D35-D9DCA84C6DDC}"/>
              </a:ext>
            </a:extLst>
          </p:cNvPr>
          <p:cNvSpPr txBox="1">
            <a:spLocks/>
          </p:cNvSpPr>
          <p:nvPr/>
        </p:nvSpPr>
        <p:spPr bwMode="auto">
          <a:xfrm>
            <a:off x="3838559" y="5934092"/>
            <a:ext cx="4873642"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defTabSz="914400"/>
            <a:r>
              <a:rPr lang="de-DE" altLang="de-DE" sz="1200" dirty="0">
                <a:solidFill>
                  <a:srgbClr val="000000"/>
                </a:solidFill>
                <a:latin typeface="Arial" panose="020B0604020202020204" pitchFamily="34" charset="0"/>
                <a:cs typeface="Arial" panose="020B0604020202020204" pitchFamily="34" charset="0"/>
              </a:rPr>
              <a:t>(</a:t>
            </a:r>
            <a:r>
              <a:rPr lang="de-DE" sz="1200" dirty="0">
                <a:solidFill>
                  <a:schemeClr val="tx1"/>
                </a:solidFill>
                <a:latin typeface="Arial" panose="020B0604020202020204" pitchFamily="34" charset="0"/>
                <a:cs typeface="Arial" panose="020B0604020202020204" pitchFamily="34" charset="0"/>
              </a:rPr>
              <a:t>Hasemann &amp; Gasteiger, 2014, S. 17; https://</a:t>
            </a:r>
            <a:r>
              <a:rPr lang="de-DE" sz="1200" dirty="0" err="1">
                <a:solidFill>
                  <a:schemeClr val="tx1"/>
                </a:solidFill>
                <a:latin typeface="Arial" panose="020B0604020202020204" pitchFamily="34" charset="0"/>
                <a:cs typeface="Arial" panose="020B0604020202020204" pitchFamily="34" charset="0"/>
              </a:rPr>
              <a:t>mahiko.dzlm.de</a:t>
            </a:r>
            <a:r>
              <a:rPr lang="de-DE" sz="1200" dirty="0">
                <a:solidFill>
                  <a:schemeClr val="tx1"/>
                </a:solidFill>
                <a:latin typeface="Arial" panose="020B0604020202020204" pitchFamily="34" charset="0"/>
                <a:cs typeface="Arial" panose="020B0604020202020204" pitchFamily="34" charset="0"/>
              </a:rPr>
              <a:t>/</a:t>
            </a:r>
            <a:r>
              <a:rPr lang="de-DE" sz="1200" dirty="0" err="1">
                <a:solidFill>
                  <a:schemeClr val="tx1"/>
                </a:solidFill>
                <a:latin typeface="Arial" panose="020B0604020202020204" pitchFamily="34" charset="0"/>
                <a:cs typeface="Arial" panose="020B0604020202020204" pitchFamily="34" charset="0"/>
              </a:rPr>
              <a:t>node</a:t>
            </a:r>
            <a:r>
              <a:rPr lang="de-DE" sz="1200" dirty="0">
                <a:solidFill>
                  <a:schemeClr val="tx1"/>
                </a:solidFill>
                <a:latin typeface="Arial" panose="020B0604020202020204" pitchFamily="34" charset="0"/>
                <a:cs typeface="Arial" panose="020B0604020202020204" pitchFamily="34" charset="0"/>
              </a:rPr>
              <a:t>/45</a:t>
            </a:r>
            <a:r>
              <a:rPr lang="de-DE" altLang="de-DE" sz="1200" dirty="0">
                <a:solidFill>
                  <a:srgbClr val="000000"/>
                </a:solidFill>
                <a:latin typeface="Arial" panose="020B0604020202020204" pitchFamily="34" charset="0"/>
                <a:cs typeface="Arial" panose="020B0604020202020204" pitchFamily="34" charset="0"/>
              </a:rPr>
              <a:t>)</a:t>
            </a:r>
          </a:p>
        </p:txBody>
      </p:sp>
      <p:pic>
        <p:nvPicPr>
          <p:cNvPr id="9" name="Grafik 8">
            <a:extLst>
              <a:ext uri="{FF2B5EF4-FFF2-40B4-BE49-F238E27FC236}">
                <a16:creationId xmlns:a16="http://schemas.microsoft.com/office/drawing/2014/main" id="{CA73CC25-E271-96EB-746A-4EE931F7EC73}"/>
              </a:ext>
            </a:extLst>
          </p:cNvPr>
          <p:cNvPicPr>
            <a:picLocks noChangeAspect="1"/>
          </p:cNvPicPr>
          <p:nvPr/>
        </p:nvPicPr>
        <p:blipFill>
          <a:blip r:embed="rId3"/>
          <a:stretch>
            <a:fillRect/>
          </a:stretch>
        </p:blipFill>
        <p:spPr>
          <a:xfrm>
            <a:off x="5328059" y="3837668"/>
            <a:ext cx="2057400" cy="2129972"/>
          </a:xfrm>
          <a:prstGeom prst="rect">
            <a:avLst/>
          </a:prstGeom>
        </p:spPr>
      </p:pic>
      <p:pic>
        <p:nvPicPr>
          <p:cNvPr id="11" name="Grafik 10">
            <a:extLst>
              <a:ext uri="{FF2B5EF4-FFF2-40B4-BE49-F238E27FC236}">
                <a16:creationId xmlns:a16="http://schemas.microsoft.com/office/drawing/2014/main" id="{0FC58215-8017-E0E3-5387-16892B1DA402}"/>
              </a:ext>
            </a:extLst>
          </p:cNvPr>
          <p:cNvPicPr>
            <a:picLocks noChangeAspect="1"/>
          </p:cNvPicPr>
          <p:nvPr/>
        </p:nvPicPr>
        <p:blipFill>
          <a:blip r:embed="rId4"/>
          <a:stretch>
            <a:fillRect/>
          </a:stretch>
        </p:blipFill>
        <p:spPr>
          <a:xfrm>
            <a:off x="1272486" y="3796589"/>
            <a:ext cx="3459138" cy="2092220"/>
          </a:xfrm>
          <a:prstGeom prst="rect">
            <a:avLst/>
          </a:prstGeom>
        </p:spPr>
      </p:pic>
      <p:sp>
        <p:nvSpPr>
          <p:cNvPr id="12" name="Textfeld 11">
            <a:extLst>
              <a:ext uri="{FF2B5EF4-FFF2-40B4-BE49-F238E27FC236}">
                <a16:creationId xmlns:a16="http://schemas.microsoft.com/office/drawing/2014/main" id="{445C39EE-137E-14F6-DA2C-95319E6ACB12}"/>
              </a:ext>
            </a:extLst>
          </p:cNvPr>
          <p:cNvSpPr txBox="1"/>
          <p:nvPr/>
        </p:nvSpPr>
        <p:spPr>
          <a:xfrm>
            <a:off x="810030" y="5053144"/>
            <a:ext cx="2057400" cy="771357"/>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3159162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84B3E-2132-6C2A-EDAD-A011F5371687}"/>
              </a:ext>
            </a:extLst>
          </p:cNvPr>
          <p:cNvSpPr>
            <a:spLocks noGrp="1"/>
          </p:cNvSpPr>
          <p:nvPr>
            <p:ph type="title"/>
          </p:nvPr>
        </p:nvSpPr>
        <p:spPr/>
        <p:txBody>
          <a:bodyPr/>
          <a:lstStyle/>
          <a:p>
            <a:r>
              <a:rPr lang="de-DE" dirty="0"/>
              <a:t>Grundvorstellungen besitzen</a:t>
            </a:r>
          </a:p>
        </p:txBody>
      </p:sp>
      <p:sp>
        <p:nvSpPr>
          <p:cNvPr id="3" name="Textplatzhalter 2">
            <a:extLst>
              <a:ext uri="{FF2B5EF4-FFF2-40B4-BE49-F238E27FC236}">
                <a16:creationId xmlns:a16="http://schemas.microsoft.com/office/drawing/2014/main" id="{C639AF15-2223-E50E-63B3-37146287FFF7}"/>
              </a:ext>
            </a:extLst>
          </p:cNvPr>
          <p:cNvSpPr>
            <a:spLocks noGrp="1"/>
          </p:cNvSpPr>
          <p:nvPr>
            <p:ph type="body" sz="quarter" idx="13"/>
          </p:nvPr>
        </p:nvSpPr>
        <p:spPr/>
        <p:txBody>
          <a:bodyPr/>
          <a:lstStyle/>
          <a:p>
            <a:r>
              <a:rPr lang="de-DE" dirty="0"/>
              <a:t>ZÄHLAKTIVITÄTEN</a:t>
            </a:r>
          </a:p>
        </p:txBody>
      </p:sp>
      <p:sp>
        <p:nvSpPr>
          <p:cNvPr id="4" name="Inhaltsplatzhalter 3">
            <a:extLst>
              <a:ext uri="{FF2B5EF4-FFF2-40B4-BE49-F238E27FC236}">
                <a16:creationId xmlns:a16="http://schemas.microsoft.com/office/drawing/2014/main" id="{8A70477F-E40E-9236-502B-2EC3473BEB0E}"/>
              </a:ext>
            </a:extLst>
          </p:cNvPr>
          <p:cNvSpPr>
            <a:spLocks noGrp="1"/>
          </p:cNvSpPr>
          <p:nvPr>
            <p:ph idx="1"/>
          </p:nvPr>
        </p:nvSpPr>
        <p:spPr>
          <a:xfrm>
            <a:off x="1096423" y="1748860"/>
            <a:ext cx="3774831" cy="4418617"/>
          </a:xfrm>
        </p:spPr>
        <p:txBody>
          <a:bodyPr/>
          <a:lstStyle/>
          <a:p>
            <a:pPr marL="0" indent="0">
              <a:buNone/>
            </a:pPr>
            <a:r>
              <a:rPr lang="de-DE" b="1" dirty="0"/>
              <a:t>Zahlwortreihe</a:t>
            </a:r>
          </a:p>
          <a:p>
            <a:r>
              <a:rPr lang="de-DE" dirty="0"/>
              <a:t>vorwärts/rückwärts zählen</a:t>
            </a:r>
          </a:p>
          <a:p>
            <a:r>
              <a:rPr lang="de-DE" dirty="0"/>
              <a:t>ab einer eigenen/vorgegebenen Startzahl zählen</a:t>
            </a:r>
          </a:p>
          <a:p>
            <a:r>
              <a:rPr lang="de-DE" dirty="0"/>
              <a:t>in Schritten zählen</a:t>
            </a:r>
          </a:p>
          <a:p>
            <a:r>
              <a:rPr lang="de-DE" dirty="0"/>
              <a:t>...</a:t>
            </a:r>
          </a:p>
        </p:txBody>
      </p:sp>
      <p:sp>
        <p:nvSpPr>
          <p:cNvPr id="5" name="Datumsplatzhalter 4">
            <a:extLst>
              <a:ext uri="{FF2B5EF4-FFF2-40B4-BE49-F238E27FC236}">
                <a16:creationId xmlns:a16="http://schemas.microsoft.com/office/drawing/2014/main" id="{5D8481D2-2D1F-7BC6-252D-B665ED5CB78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10F9D997-B5B8-EFDC-DD8D-1F3E7800DA91}"/>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7" name="Inhaltsplatzhalter 3">
            <a:extLst>
              <a:ext uri="{FF2B5EF4-FFF2-40B4-BE49-F238E27FC236}">
                <a16:creationId xmlns:a16="http://schemas.microsoft.com/office/drawing/2014/main" id="{C7DAF012-D12A-8C7B-1D20-9A18AC23C62E}"/>
              </a:ext>
            </a:extLst>
          </p:cNvPr>
          <p:cNvSpPr txBox="1">
            <a:spLocks/>
          </p:cNvSpPr>
          <p:nvPr/>
        </p:nvSpPr>
        <p:spPr>
          <a:xfrm>
            <a:off x="4871255" y="1748860"/>
            <a:ext cx="3956222"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t>Zählen zur Anzahlerfassung</a:t>
            </a:r>
          </a:p>
          <a:p>
            <a:r>
              <a:rPr lang="de-DE" sz="1800" dirty="0"/>
              <a:t>Anzahl von </a:t>
            </a:r>
            <a:r>
              <a:rPr lang="de-DE" dirty="0"/>
              <a:t>Objekten (Murmeln, Stifte, ...) bestimmen</a:t>
            </a:r>
            <a:endParaRPr lang="de-DE" sz="1800" dirty="0"/>
          </a:p>
          <a:p>
            <a:r>
              <a:rPr lang="de-DE" sz="1800" dirty="0"/>
              <a:t>mehrmaliges Zählen einer Menge von Objekten</a:t>
            </a:r>
          </a:p>
          <a:p>
            <a:r>
              <a:rPr lang="de-DE" sz="1800" dirty="0"/>
              <a:t>(strukturiertes) Legen von Objekten zu einer vorgegebenen Anzahl</a:t>
            </a:r>
          </a:p>
          <a:p>
            <a:r>
              <a:rPr lang="de-DE" dirty="0"/>
              <a:t>...</a:t>
            </a:r>
            <a:endParaRPr lang="de-DE" sz="1800" dirty="0"/>
          </a:p>
          <a:p>
            <a:endParaRPr lang="de-DE" sz="1800" dirty="0"/>
          </a:p>
          <a:p>
            <a:endParaRPr lang="de-DE" sz="1800" dirty="0"/>
          </a:p>
        </p:txBody>
      </p:sp>
      <p:pic>
        <p:nvPicPr>
          <p:cNvPr id="10" name="Grafik 9">
            <a:extLst>
              <a:ext uri="{FF2B5EF4-FFF2-40B4-BE49-F238E27FC236}">
                <a16:creationId xmlns:a16="http://schemas.microsoft.com/office/drawing/2014/main" id="{C78FA1DC-CFCB-482E-8A20-BDA666A4AFCA}"/>
              </a:ext>
            </a:extLst>
          </p:cNvPr>
          <p:cNvPicPr>
            <a:picLocks noChangeAspect="1"/>
          </p:cNvPicPr>
          <p:nvPr/>
        </p:nvPicPr>
        <p:blipFill>
          <a:blip r:embed="rId3"/>
          <a:stretch>
            <a:fillRect/>
          </a:stretch>
        </p:blipFill>
        <p:spPr>
          <a:xfrm>
            <a:off x="7521402" y="5079905"/>
            <a:ext cx="1062236" cy="1052491"/>
          </a:xfrm>
          <a:prstGeom prst="rect">
            <a:avLst/>
          </a:prstGeom>
        </p:spPr>
      </p:pic>
      <p:pic>
        <p:nvPicPr>
          <p:cNvPr id="12" name="Grafik 11">
            <a:extLst>
              <a:ext uri="{FF2B5EF4-FFF2-40B4-BE49-F238E27FC236}">
                <a16:creationId xmlns:a16="http://schemas.microsoft.com/office/drawing/2014/main" id="{C4B28BD6-EA42-33B9-BD73-82355149D180}"/>
              </a:ext>
            </a:extLst>
          </p:cNvPr>
          <p:cNvPicPr>
            <a:picLocks noChangeAspect="1"/>
          </p:cNvPicPr>
          <p:nvPr/>
        </p:nvPicPr>
        <p:blipFill>
          <a:blip r:embed="rId4"/>
          <a:stretch>
            <a:fillRect/>
          </a:stretch>
        </p:blipFill>
        <p:spPr>
          <a:xfrm>
            <a:off x="1154768" y="5048581"/>
            <a:ext cx="1384300" cy="1038225"/>
          </a:xfrm>
          <a:prstGeom prst="rect">
            <a:avLst/>
          </a:prstGeom>
        </p:spPr>
      </p:pic>
    </p:spTree>
    <p:extLst>
      <p:ext uri="{BB962C8B-B14F-4D97-AF65-F5344CB8AC3E}">
        <p14:creationId xmlns:p14="http://schemas.microsoft.com/office/powerpoint/2010/main" val="406845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CF37A-183B-9BA6-973B-3E1F9E9F8F8C}"/>
              </a:ext>
            </a:extLst>
          </p:cNvPr>
          <p:cNvSpPr>
            <a:spLocks noGrp="1"/>
          </p:cNvSpPr>
          <p:nvPr>
            <p:ph type="title"/>
          </p:nvPr>
        </p:nvSpPr>
        <p:spPr/>
        <p:txBody>
          <a:bodyPr/>
          <a:lstStyle/>
          <a:p>
            <a:r>
              <a:rPr lang="de-DE" dirty="0"/>
              <a:t>Grundvorstellungen besitzen</a:t>
            </a:r>
          </a:p>
        </p:txBody>
      </p:sp>
      <p:sp>
        <p:nvSpPr>
          <p:cNvPr id="3" name="Textplatzhalter 2">
            <a:extLst>
              <a:ext uri="{FF2B5EF4-FFF2-40B4-BE49-F238E27FC236}">
                <a16:creationId xmlns:a16="http://schemas.microsoft.com/office/drawing/2014/main" id="{DFA826BA-40D8-EE9A-B6AD-3AFF2869FD3B}"/>
              </a:ext>
            </a:extLst>
          </p:cNvPr>
          <p:cNvSpPr>
            <a:spLocks noGrp="1"/>
          </p:cNvSpPr>
          <p:nvPr>
            <p:ph type="body" sz="quarter" idx="13"/>
          </p:nvPr>
        </p:nvSpPr>
        <p:spPr>
          <a:xfrm>
            <a:off x="1096266" y="1194030"/>
            <a:ext cx="7008812" cy="445628"/>
          </a:xfrm>
        </p:spPr>
        <p:txBody>
          <a:bodyPr/>
          <a:lstStyle/>
          <a:p>
            <a:r>
              <a:rPr lang="de-DE" dirty="0"/>
              <a:t>ZAHLASPEKTE</a:t>
            </a:r>
          </a:p>
        </p:txBody>
      </p:sp>
      <p:pic>
        <p:nvPicPr>
          <p:cNvPr id="7" name="Inhaltsplatzhalter 6">
            <a:extLst>
              <a:ext uri="{FF2B5EF4-FFF2-40B4-BE49-F238E27FC236}">
                <a16:creationId xmlns:a16="http://schemas.microsoft.com/office/drawing/2014/main" id="{44E875D2-6ADA-AD53-59F4-2262C345CE29}"/>
              </a:ext>
            </a:extLst>
          </p:cNvPr>
          <p:cNvPicPr>
            <a:picLocks noGrp="1" noChangeAspect="1"/>
          </p:cNvPicPr>
          <p:nvPr>
            <p:ph idx="1"/>
          </p:nvPr>
        </p:nvPicPr>
        <p:blipFill>
          <a:blip r:embed="rId3"/>
          <a:stretch>
            <a:fillRect/>
          </a:stretch>
        </p:blipFill>
        <p:spPr>
          <a:xfrm>
            <a:off x="383370" y="1639658"/>
            <a:ext cx="8377259" cy="4189642"/>
          </a:xfrm>
          <a:prstGeom prst="rect">
            <a:avLst/>
          </a:prstGeom>
        </p:spPr>
      </p:pic>
      <p:sp>
        <p:nvSpPr>
          <p:cNvPr id="5" name="Datumsplatzhalter 4">
            <a:extLst>
              <a:ext uri="{FF2B5EF4-FFF2-40B4-BE49-F238E27FC236}">
                <a16:creationId xmlns:a16="http://schemas.microsoft.com/office/drawing/2014/main" id="{6A1E2768-EE8C-DEB9-5F6D-E7FE92AF79B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56595F7-A840-A655-B89D-D124129E8F3E}"/>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4" name="Text Box 6" descr="Textfeld 2">
            <a:extLst>
              <a:ext uri="{FF2B5EF4-FFF2-40B4-BE49-F238E27FC236}">
                <a16:creationId xmlns:a16="http://schemas.microsoft.com/office/drawing/2014/main" id="{200FB19F-0445-CAD6-551C-8F496DA420BC}"/>
              </a:ext>
            </a:extLst>
          </p:cNvPr>
          <p:cNvSpPr txBox="1">
            <a:spLocks/>
          </p:cNvSpPr>
          <p:nvPr/>
        </p:nvSpPr>
        <p:spPr bwMode="auto">
          <a:xfrm>
            <a:off x="6401312" y="5934092"/>
            <a:ext cx="231088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defTabSz="914400"/>
            <a:r>
              <a:rPr lang="de-DE" altLang="de-DE" sz="1200" dirty="0">
                <a:solidFill>
                  <a:srgbClr val="000000"/>
                </a:solidFill>
                <a:latin typeface="Arial" panose="020B0604020202020204" pitchFamily="34" charset="0"/>
                <a:cs typeface="Arial" panose="020B0604020202020204" pitchFamily="34" charset="0"/>
              </a:rPr>
              <a:t>https://</a:t>
            </a:r>
            <a:r>
              <a:rPr lang="de-DE" altLang="de-DE" sz="1200" dirty="0" err="1">
                <a:solidFill>
                  <a:srgbClr val="000000"/>
                </a:solidFill>
                <a:latin typeface="Arial" panose="020B0604020202020204" pitchFamily="34" charset="0"/>
                <a:cs typeface="Arial" panose="020B0604020202020204" pitchFamily="34" charset="0"/>
              </a:rPr>
              <a:t>mahiko.dzlm.de</a:t>
            </a:r>
            <a:r>
              <a:rPr lang="de-DE" altLang="de-DE" sz="1200" dirty="0">
                <a:solidFill>
                  <a:srgbClr val="000000"/>
                </a:solidFill>
                <a:latin typeface="Arial" panose="020B0604020202020204" pitchFamily="34" charset="0"/>
                <a:cs typeface="Arial" panose="020B0604020202020204" pitchFamily="34" charset="0"/>
              </a:rPr>
              <a:t>/</a:t>
            </a:r>
            <a:r>
              <a:rPr lang="de-DE" altLang="de-DE" sz="1200" dirty="0" err="1">
                <a:solidFill>
                  <a:srgbClr val="000000"/>
                </a:solidFill>
                <a:latin typeface="Arial" panose="020B0604020202020204" pitchFamily="34" charset="0"/>
                <a:cs typeface="Arial" panose="020B0604020202020204" pitchFamily="34" charset="0"/>
              </a:rPr>
              <a:t>node</a:t>
            </a:r>
            <a:r>
              <a:rPr lang="de-DE" altLang="de-DE" sz="1200" dirty="0">
                <a:solidFill>
                  <a:srgbClr val="000000"/>
                </a:solidFill>
                <a:latin typeface="Arial" panose="020B0604020202020204" pitchFamily="34" charset="0"/>
                <a:cs typeface="Arial" panose="020B0604020202020204" pitchFamily="34" charset="0"/>
              </a:rPr>
              <a:t>/347</a:t>
            </a:r>
          </a:p>
        </p:txBody>
      </p:sp>
    </p:spTree>
    <p:extLst>
      <p:ext uri="{BB962C8B-B14F-4D97-AF65-F5344CB8AC3E}">
        <p14:creationId xmlns:p14="http://schemas.microsoft.com/office/powerpoint/2010/main" val="3865140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11AA2-17B7-4C8C-83BF-D1616D9EE0B8}"/>
              </a:ext>
            </a:extLst>
          </p:cNvPr>
          <p:cNvSpPr>
            <a:spLocks noGrp="1"/>
          </p:cNvSpPr>
          <p:nvPr>
            <p:ph type="title"/>
          </p:nvPr>
        </p:nvSpPr>
        <p:spPr>
          <a:xfrm>
            <a:off x="1096423" y="382774"/>
            <a:ext cx="7418927" cy="603704"/>
          </a:xfrm>
        </p:spPr>
        <p:txBody>
          <a:bodyPr>
            <a:normAutofit/>
          </a:bodyPr>
          <a:lstStyle/>
          <a:p>
            <a:r>
              <a:rPr lang="de-DE" dirty="0"/>
              <a:t>Grundvorstellungen besitzen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8" name="Textfeld 7">
            <a:extLst>
              <a:ext uri="{FF2B5EF4-FFF2-40B4-BE49-F238E27FC236}">
                <a16:creationId xmlns:a16="http://schemas.microsoft.com/office/drawing/2014/main" id="{4F44F353-C74E-4B18-828F-88C4680B7DBF}"/>
              </a:ext>
            </a:extLst>
          </p:cNvPr>
          <p:cNvSpPr txBox="1"/>
          <p:nvPr/>
        </p:nvSpPr>
        <p:spPr>
          <a:xfrm>
            <a:off x="667520" y="5663970"/>
            <a:ext cx="4510779" cy="276999"/>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(in Anlehnung an PIKAS, 2020, S.18)</a:t>
            </a:r>
          </a:p>
        </p:txBody>
      </p:sp>
      <p:pic>
        <p:nvPicPr>
          <p:cNvPr id="9" name="Picture 3">
            <a:extLst>
              <a:ext uri="{FF2B5EF4-FFF2-40B4-BE49-F238E27FC236}">
                <a16:creationId xmlns:a16="http://schemas.microsoft.com/office/drawing/2014/main" id="{E618F637-49B5-40A1-91F1-DD0B1BD87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3145" y="3084855"/>
            <a:ext cx="2065560" cy="1328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feld 9">
            <a:extLst>
              <a:ext uri="{FF2B5EF4-FFF2-40B4-BE49-F238E27FC236}">
                <a16:creationId xmlns:a16="http://schemas.microsoft.com/office/drawing/2014/main" id="{AEF52D20-C95E-4DA7-89A2-D1FD6A7378A6}"/>
              </a:ext>
            </a:extLst>
          </p:cNvPr>
          <p:cNvSpPr txBox="1"/>
          <p:nvPr/>
        </p:nvSpPr>
        <p:spPr>
          <a:xfrm>
            <a:off x="6457950" y="4439055"/>
            <a:ext cx="2249203" cy="276999"/>
          </a:xfrm>
          <a:prstGeom prst="rect">
            <a:avLst/>
          </a:prstGeom>
          <a:noFill/>
        </p:spPr>
        <p:txBody>
          <a:bodyPr wrap="square" rtlCol="0">
            <a:spAutoFit/>
          </a:bodyPr>
          <a:lstStyle/>
          <a:p>
            <a:pPr algn="ctr"/>
            <a:r>
              <a:rPr lang="de-DE" sz="1200" dirty="0">
                <a:latin typeface="Arial" panose="020B0604020202020204" pitchFamily="34" charset="0"/>
                <a:cs typeface="Arial" panose="020B0604020202020204" pitchFamily="34" charset="0"/>
              </a:rPr>
              <a:t>(pikas.dzlm.de/</a:t>
            </a:r>
            <a:r>
              <a:rPr lang="de-DE" sz="1200" dirty="0" err="1">
                <a:latin typeface="Arial" panose="020B0604020202020204" pitchFamily="34" charset="0"/>
                <a:cs typeface="Arial" panose="020B0604020202020204" pitchFamily="34" charset="0"/>
              </a:rPr>
              <a:t>node</a:t>
            </a:r>
            <a:r>
              <a:rPr lang="de-DE" sz="1200" dirty="0">
                <a:latin typeface="Arial" panose="020B0604020202020204" pitchFamily="34" charset="0"/>
                <a:cs typeface="Arial" panose="020B0604020202020204" pitchFamily="34" charset="0"/>
              </a:rPr>
              <a:t>/2060)</a:t>
            </a:r>
          </a:p>
        </p:txBody>
      </p:sp>
      <p:sp>
        <p:nvSpPr>
          <p:cNvPr id="7" name="Textplatzhalter 6"/>
          <p:cNvSpPr>
            <a:spLocks noGrp="1"/>
          </p:cNvSpPr>
          <p:nvPr>
            <p:ph type="body" sz="quarter" idx="13"/>
          </p:nvPr>
        </p:nvSpPr>
        <p:spPr/>
        <p:txBody>
          <a:bodyPr/>
          <a:lstStyle/>
          <a:p>
            <a:r>
              <a:rPr lang="de-DE" dirty="0"/>
              <a:t>ZAHLASPEKTE</a:t>
            </a:r>
          </a:p>
        </p:txBody>
      </p:sp>
      <p:sp>
        <p:nvSpPr>
          <p:cNvPr id="3" name="Rechteck 2"/>
          <p:cNvSpPr/>
          <p:nvPr/>
        </p:nvSpPr>
        <p:spPr>
          <a:xfrm>
            <a:off x="6327648" y="2474859"/>
            <a:ext cx="2944368" cy="584775"/>
          </a:xfrm>
          <a:prstGeom prst="rect">
            <a:avLst/>
          </a:prstGeom>
        </p:spPr>
        <p:txBody>
          <a:bodyPr wrap="square">
            <a:spAutoFit/>
          </a:bodyPr>
          <a:lstStyle/>
          <a:p>
            <a:pPr algn="ctr"/>
            <a:r>
              <a:rPr lang="de-DE" sz="1600" b="1" dirty="0">
                <a:latin typeface="Arial" panose="020B0604020202020204" pitchFamily="34" charset="0"/>
                <a:cs typeface="Arial" panose="020B0604020202020204" pitchFamily="34" charset="0"/>
              </a:rPr>
              <a:t>Mathe – ein Kinderspiel </a:t>
            </a:r>
          </a:p>
          <a:p>
            <a:r>
              <a:rPr lang="de-DE" sz="1600" b="1" dirty="0">
                <a:latin typeface="Arial" panose="020B0604020202020204" pitchFamily="34" charset="0"/>
                <a:cs typeface="Arial" panose="020B0604020202020204" pitchFamily="34" charset="0"/>
              </a:rPr>
              <a:t>(kleiner Ratgeber für Eltern)</a:t>
            </a:r>
            <a:endParaRPr lang="de-DE" sz="1600" b="1" dirty="0"/>
          </a:p>
        </p:txBody>
      </p:sp>
      <p:graphicFrame>
        <p:nvGraphicFramePr>
          <p:cNvPr id="11" name="Tabelle 10">
            <a:extLst>
              <a:ext uri="{FF2B5EF4-FFF2-40B4-BE49-F238E27FC236}">
                <a16:creationId xmlns:a16="http://schemas.microsoft.com/office/drawing/2014/main" id="{DB507A1E-F1A1-5FE6-87AA-33DFDA18A003}"/>
              </a:ext>
            </a:extLst>
          </p:cNvPr>
          <p:cNvGraphicFramePr>
            <a:graphicFrameLocks noGrp="1"/>
          </p:cNvGraphicFramePr>
          <p:nvPr>
            <p:extLst>
              <p:ext uri="{D42A27DB-BD31-4B8C-83A1-F6EECF244321}">
                <p14:modId xmlns:p14="http://schemas.microsoft.com/office/powerpoint/2010/main" val="1521271964"/>
              </p:ext>
            </p:extLst>
          </p:nvPr>
        </p:nvGraphicFramePr>
        <p:xfrm>
          <a:off x="788197" y="1812722"/>
          <a:ext cx="5539451" cy="3795599"/>
        </p:xfrm>
        <a:graphic>
          <a:graphicData uri="http://schemas.openxmlformats.org/drawingml/2006/table">
            <a:tbl>
              <a:tblPr firstRow="1" bandRow="1">
                <a:tableStyleId>{5940675A-B579-460E-94D1-54222C63F5DA}</a:tableStyleId>
              </a:tblPr>
              <a:tblGrid>
                <a:gridCol w="2058414">
                  <a:extLst>
                    <a:ext uri="{9D8B030D-6E8A-4147-A177-3AD203B41FA5}">
                      <a16:colId xmlns:a16="http://schemas.microsoft.com/office/drawing/2014/main" val="4183381368"/>
                    </a:ext>
                  </a:extLst>
                </a:gridCol>
                <a:gridCol w="3481037">
                  <a:extLst>
                    <a:ext uri="{9D8B030D-6E8A-4147-A177-3AD203B41FA5}">
                      <a16:colId xmlns:a16="http://schemas.microsoft.com/office/drawing/2014/main" val="3034870401"/>
                    </a:ext>
                  </a:extLst>
                </a:gridCol>
              </a:tblGrid>
              <a:tr h="626719">
                <a:tc>
                  <a:txBody>
                    <a:bodyPr/>
                    <a:lstStyle/>
                    <a:p>
                      <a:pPr algn="l"/>
                      <a:r>
                        <a:rPr lang="de-DE" sz="1200" b="1" dirty="0">
                          <a:solidFill>
                            <a:schemeClr val="tx1"/>
                          </a:solidFill>
                          <a:latin typeface="Arial" panose="020B0604020202020204" pitchFamily="34" charset="0"/>
                          <a:cs typeface="Arial" panose="020B0604020202020204" pitchFamily="34" charset="0"/>
                        </a:rPr>
                        <a:t>Kardinalzahlaspekt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350" b="1" dirty="0">
                          <a:latin typeface="Arial" panose="020B0604020202020204" pitchFamily="34" charset="0"/>
                          <a:cs typeface="Arial" panose="020B0604020202020204" pitchFamily="34" charset="0"/>
                        </a:rPr>
                        <a:t>Wie viele?</a:t>
                      </a:r>
                    </a:p>
                    <a:p>
                      <a:r>
                        <a:rPr lang="de-DE" sz="1350" dirty="0">
                          <a:latin typeface="Arial" panose="020B0604020202020204" pitchFamily="34" charset="0"/>
                          <a:cs typeface="Arial" panose="020B0604020202020204" pitchFamily="34" charset="0"/>
                        </a:rPr>
                        <a:t>Malin hat 4 Stifte. (Anzahl von Dingen)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2593181"/>
                  </a:ext>
                </a:extLst>
              </a:tr>
              <a:tr h="990620">
                <a:tc>
                  <a:txBody>
                    <a:bodyPr/>
                    <a:lstStyle/>
                    <a:p>
                      <a:pPr algn="l"/>
                      <a:r>
                        <a:rPr lang="de-DE" sz="1200" b="1" dirty="0" err="1">
                          <a:solidFill>
                            <a:schemeClr val="tx1"/>
                          </a:solidFill>
                          <a:latin typeface="Arial" panose="020B0604020202020204" pitchFamily="34" charset="0"/>
                          <a:cs typeface="Arial" panose="020B0604020202020204" pitchFamily="34" charset="0"/>
                        </a:rPr>
                        <a:t>Ordinalzahlaspekt</a:t>
                      </a:r>
                      <a:endParaRPr lang="de-DE" sz="12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350" b="1" dirty="0">
                          <a:latin typeface="Arial" panose="020B0604020202020204" pitchFamily="34" charset="0"/>
                          <a:cs typeface="Arial" panose="020B0604020202020204" pitchFamily="34" charset="0"/>
                        </a:rPr>
                        <a:t>Die nächste Zahl?</a:t>
                      </a:r>
                    </a:p>
                    <a:p>
                      <a:r>
                        <a:rPr lang="de-DE" sz="1350" dirty="0">
                          <a:latin typeface="Arial" panose="020B0604020202020204" pitchFamily="34" charset="0"/>
                          <a:cs typeface="Arial" panose="020B0604020202020204" pitchFamily="34" charset="0"/>
                        </a:rPr>
                        <a:t>1,2,3, ... (Zählzahl)</a:t>
                      </a:r>
                    </a:p>
                    <a:p>
                      <a:r>
                        <a:rPr lang="de-DE" sz="1350" b="1" dirty="0">
                          <a:latin typeface="Arial" panose="020B0604020202020204" pitchFamily="34" charset="0"/>
                          <a:cs typeface="Arial" panose="020B0604020202020204" pitchFamily="34" charset="0"/>
                        </a:rPr>
                        <a:t>Das wievielte?</a:t>
                      </a:r>
                    </a:p>
                    <a:p>
                      <a:r>
                        <a:rPr lang="de-DE" sz="1350" dirty="0">
                          <a:latin typeface="Arial" panose="020B0604020202020204" pitchFamily="34" charset="0"/>
                          <a:cs typeface="Arial" panose="020B0604020202020204" pitchFamily="34" charset="0"/>
                        </a:rPr>
                        <a:t>Das siebte Plättchen. (Ordnungszahl)</a:t>
                      </a:r>
                      <a:endParaRPr lang="de-DE" sz="135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6846000"/>
                  </a:ext>
                </a:extLst>
              </a:tr>
              <a:tr h="544565">
                <a:tc>
                  <a:txBody>
                    <a:bodyPr/>
                    <a:lstStyle/>
                    <a:p>
                      <a:pPr algn="l"/>
                      <a:r>
                        <a:rPr lang="de-DE" sz="1200" b="1" dirty="0">
                          <a:solidFill>
                            <a:schemeClr val="tx1"/>
                          </a:solidFill>
                          <a:latin typeface="Arial" panose="020B0604020202020204" pitchFamily="34" charset="0"/>
                          <a:cs typeface="Arial" panose="020B0604020202020204" pitchFamily="34" charset="0"/>
                        </a:rPr>
                        <a:t>Maßzahlaspekt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350" b="1" dirty="0">
                          <a:latin typeface="Arial" panose="020B0604020202020204" pitchFamily="34" charset="0"/>
                          <a:cs typeface="Arial" panose="020B0604020202020204" pitchFamily="34" charset="0"/>
                        </a:rPr>
                        <a:t>Wie groß/schwer/teuer?</a:t>
                      </a:r>
                    </a:p>
                    <a:p>
                      <a:r>
                        <a:rPr lang="de-DE" sz="1350" dirty="0">
                          <a:latin typeface="Arial" panose="020B0604020202020204" pitchFamily="34" charset="0"/>
                          <a:cs typeface="Arial" panose="020B0604020202020204" pitchFamily="34" charset="0"/>
                        </a:rPr>
                        <a:t>Das Ei kostet 20 Cent.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5881332"/>
                  </a:ext>
                </a:extLst>
              </a:tr>
              <a:tr h="544565">
                <a:tc>
                  <a:txBody>
                    <a:bodyPr/>
                    <a:lstStyle/>
                    <a:p>
                      <a:pPr algn="l"/>
                      <a:r>
                        <a:rPr lang="de-DE" sz="1200" b="1" dirty="0">
                          <a:solidFill>
                            <a:schemeClr val="tx1"/>
                          </a:solidFill>
                          <a:latin typeface="Arial" panose="020B0604020202020204" pitchFamily="34" charset="0"/>
                          <a:cs typeface="Arial" panose="020B0604020202020204" pitchFamily="34" charset="0"/>
                        </a:rPr>
                        <a:t>Codierungszahlaspekt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350" b="1" dirty="0">
                          <a:latin typeface="Arial" panose="020B0604020202020204" pitchFamily="34" charset="0"/>
                          <a:cs typeface="Arial" panose="020B0604020202020204" pitchFamily="34" charset="0"/>
                        </a:rPr>
                        <a:t>Welche Nummer?</a:t>
                      </a:r>
                    </a:p>
                    <a:p>
                      <a:r>
                        <a:rPr lang="de-DE" sz="1350" dirty="0">
                          <a:latin typeface="Arial" panose="020B0604020202020204" pitchFamily="34" charset="0"/>
                          <a:cs typeface="Arial" panose="020B0604020202020204" pitchFamily="34" charset="0"/>
                        </a:rPr>
                        <a:t>44227 Dortmund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7653099"/>
                  </a:ext>
                </a:extLst>
              </a:tr>
              <a:tr h="5445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Arial" panose="020B0604020202020204" pitchFamily="34" charset="0"/>
                          <a:cs typeface="Arial" panose="020B0604020202020204" pitchFamily="34" charset="0"/>
                        </a:rPr>
                        <a:t>Operatorzahlaspekt</a:t>
                      </a:r>
                    </a:p>
                    <a:p>
                      <a:pPr algn="l"/>
                      <a:endParaRPr lang="de-DE" sz="12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350" b="1" dirty="0">
                          <a:latin typeface="Arial" panose="020B0604020202020204" pitchFamily="34" charset="0"/>
                          <a:cs typeface="Arial" panose="020B0604020202020204" pitchFamily="34" charset="0"/>
                        </a:rPr>
                        <a:t>Das </a:t>
                      </a:r>
                      <a:r>
                        <a:rPr lang="de-DE" sz="1350" b="1" dirty="0" err="1">
                          <a:latin typeface="Arial" panose="020B0604020202020204" pitchFamily="34" charset="0"/>
                          <a:cs typeface="Arial" panose="020B0604020202020204" pitchFamily="34" charset="0"/>
                        </a:rPr>
                        <a:t>Wievielfache</a:t>
                      </a:r>
                      <a:r>
                        <a:rPr lang="de-DE" sz="1350" b="1" dirty="0">
                          <a:latin typeface="Arial" panose="020B0604020202020204" pitchFamily="34" charset="0"/>
                          <a:cs typeface="Arial" panose="020B0604020202020204" pitchFamily="34" charset="0"/>
                        </a:rPr>
                        <a:t>?</a:t>
                      </a:r>
                    </a:p>
                    <a:p>
                      <a:r>
                        <a:rPr lang="de-DE" sz="1350" dirty="0">
                          <a:latin typeface="Arial" panose="020B0604020202020204" pitchFamily="34" charset="0"/>
                          <a:cs typeface="Arial" panose="020B0604020202020204" pitchFamily="34" charset="0"/>
                        </a:rPr>
                        <a:t>Herr Knoll ist dreimal so alt wie Cem.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9955646"/>
                  </a:ext>
                </a:extLst>
              </a:tr>
              <a:tr h="5445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Arial" panose="020B0604020202020204" pitchFamily="34" charset="0"/>
                          <a:cs typeface="Arial" panose="020B0604020202020204" pitchFamily="34" charset="0"/>
                        </a:rPr>
                        <a:t>Rechenzahlaspekt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350" b="1" dirty="0">
                          <a:latin typeface="Arial" panose="020B0604020202020204" pitchFamily="34" charset="0"/>
                          <a:cs typeface="Arial" panose="020B0604020202020204" pitchFamily="34" charset="0"/>
                        </a:rPr>
                        <a:t>Welches Ergebnis?</a:t>
                      </a:r>
                    </a:p>
                    <a:p>
                      <a:r>
                        <a:rPr lang="de-DE" sz="1350" dirty="0">
                          <a:latin typeface="Arial" panose="020B0604020202020204" pitchFamily="34" charset="0"/>
                          <a:cs typeface="Arial" panose="020B0604020202020204" pitchFamily="34" charset="0"/>
                        </a:rPr>
                        <a:t>71 - 32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6305102"/>
                  </a:ext>
                </a:extLst>
              </a:tr>
            </a:tbl>
          </a:graphicData>
        </a:graphic>
      </p:graphicFrame>
    </p:spTree>
    <p:extLst>
      <p:ext uri="{BB962C8B-B14F-4D97-AF65-F5344CB8AC3E}">
        <p14:creationId xmlns:p14="http://schemas.microsoft.com/office/powerpoint/2010/main" val="252465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29</a:t>
            </a:fld>
            <a:endParaRPr lang="de-DE" dirty="0"/>
          </a:p>
        </p:txBody>
      </p:sp>
      <p:sp>
        <p:nvSpPr>
          <p:cNvPr id="5" name="Textplatzhalter 4"/>
          <p:cNvSpPr>
            <a:spLocks noGrp="1"/>
          </p:cNvSpPr>
          <p:nvPr>
            <p:ph type="body" sz="quarter" idx="13"/>
          </p:nvPr>
        </p:nvSpPr>
        <p:spPr/>
        <p:txBody>
          <a:bodyPr/>
          <a:lstStyle/>
          <a:p>
            <a:r>
              <a:rPr lang="de-DE" dirty="0"/>
              <a:t>HINWEISE ZU DEN FOLIEN 30-32</a:t>
            </a:r>
          </a:p>
        </p:txBody>
      </p:sp>
      <p:sp>
        <p:nvSpPr>
          <p:cNvPr id="6" name="Inhaltsplatzhalter 5"/>
          <p:cNvSpPr>
            <a:spLocks noGrp="1"/>
          </p:cNvSpPr>
          <p:nvPr>
            <p:ph idx="1"/>
          </p:nvPr>
        </p:nvSpPr>
        <p:spPr>
          <a:xfrm>
            <a:off x="1096423" y="1639658"/>
            <a:ext cx="7361777" cy="4527819"/>
          </a:xfrm>
        </p:spPr>
        <p:txBody>
          <a:bodyPr/>
          <a:lstStyle/>
          <a:p>
            <a:r>
              <a:rPr lang="de-DE" sz="1400" dirty="0"/>
              <a:t>Der kardinale und der ordinale Zahlaspekt zählen auf Grund ihrer Bedeutung für die weiteren arithmetischen Lernprozesse zu den beiden zentralen Grundvorstellungen.</a:t>
            </a:r>
          </a:p>
          <a:p>
            <a:r>
              <a:rPr lang="de-DE" sz="1400" dirty="0"/>
              <a:t>Lernende sollen Zahlen somit sowohl kardinal (Zahlen als Anzahlen: „Wie viele Plättchen sind es insgesamt?“) als auch ordinal (Zahlen bilden eine Reihe: „Wo ist das 6. Plättchen?“) erfassen. </a:t>
            </a:r>
          </a:p>
          <a:p>
            <a:r>
              <a:rPr lang="de-DE" sz="1400" dirty="0"/>
              <a:t>Um Zahlen als Anzahlen zu visualisieren, werden dafür insbesondere flächige Darstellungen (z. B. ein Punktefeld) genutzt. </a:t>
            </a:r>
          </a:p>
          <a:p>
            <a:r>
              <a:rPr lang="de-DE" sz="1400" dirty="0"/>
              <a:t>Um Zahlen als Positionen darzustellen, werden lineare Darstellungen (z. B. ein Zahlenstrahl oder ein Rechenstrich)  genutzt.</a:t>
            </a:r>
          </a:p>
          <a:p>
            <a:r>
              <a:rPr lang="de-DE" sz="1400" dirty="0"/>
              <a:t>Wichtig ist, beide Aspekte und ihre Darstellungen miteinander zu vernetzen, um im Verlauf zu thematisieren, dass sie die Strukturen des Zehnersystems verkörpern (s. Orientierungsrahmen „Arithmetische Basiskompetenzen“, </a:t>
            </a:r>
            <a:r>
              <a:rPr lang="de-DE" sz="1400" b="0" i="0" u="none" strike="noStrike" dirty="0">
                <a:effectLst/>
              </a:rPr>
              <a:t>https://pikas.dzlm.de/node/2410</a:t>
            </a:r>
            <a:r>
              <a:rPr lang="de-DE" sz="1400" dirty="0"/>
              <a:t>).</a:t>
            </a:r>
          </a:p>
        </p:txBody>
      </p:sp>
    </p:spTree>
    <p:extLst>
      <p:ext uri="{BB962C8B-B14F-4D97-AF65-F5344CB8AC3E}">
        <p14:creationId xmlns:p14="http://schemas.microsoft.com/office/powerpoint/2010/main" val="788596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143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bgerundetes Rechteck 39">
            <a:extLst>
              <a:ext uri="{FF2B5EF4-FFF2-40B4-BE49-F238E27FC236}">
                <a16:creationId xmlns:a16="http://schemas.microsoft.com/office/drawing/2014/main" id="{91AF3B08-5DBC-E68D-0972-5C8B403DCA25}"/>
              </a:ext>
            </a:extLst>
          </p:cNvPr>
          <p:cNvSpPr/>
          <p:nvPr/>
        </p:nvSpPr>
        <p:spPr>
          <a:xfrm>
            <a:off x="4930236" y="1877171"/>
            <a:ext cx="3583449" cy="3815125"/>
          </a:xfrm>
          <a:prstGeom prst="roundRect">
            <a:avLst/>
          </a:prstGeom>
          <a:solidFill>
            <a:srgbClr val="D9D9D9"/>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Abgerundetes Rechteck 37">
            <a:extLst>
              <a:ext uri="{FF2B5EF4-FFF2-40B4-BE49-F238E27FC236}">
                <a16:creationId xmlns:a16="http://schemas.microsoft.com/office/drawing/2014/main" id="{7451104B-4997-C756-E89C-21E68673B3F8}"/>
              </a:ext>
            </a:extLst>
          </p:cNvPr>
          <p:cNvSpPr/>
          <p:nvPr/>
        </p:nvSpPr>
        <p:spPr>
          <a:xfrm>
            <a:off x="826265" y="1877171"/>
            <a:ext cx="4111164" cy="3815125"/>
          </a:xfrm>
          <a:prstGeom prst="roundRect">
            <a:avLst/>
          </a:prstGeom>
          <a:solidFill>
            <a:srgbClr val="D9D9D9"/>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a:t>Grundvorstellungen besitzen</a:t>
            </a:r>
          </a:p>
        </p:txBody>
      </p:sp>
      <p:sp>
        <p:nvSpPr>
          <p:cNvPr id="3" name="Textplatzhalter 2"/>
          <p:cNvSpPr>
            <a:spLocks noGrp="1"/>
          </p:cNvSpPr>
          <p:nvPr>
            <p:ph type="body" sz="quarter" idx="13"/>
          </p:nvPr>
        </p:nvSpPr>
        <p:spPr/>
        <p:txBody>
          <a:bodyPr/>
          <a:lstStyle/>
          <a:p>
            <a:r>
              <a:rPr lang="de-DE" dirty="0"/>
              <a:t>ZENTRALE ZAHLASPEKTE</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30</a:t>
            </a:fld>
            <a:endParaRPr lang="de-DE" dirty="0"/>
          </a:p>
        </p:txBody>
      </p:sp>
      <p:grpSp>
        <p:nvGrpSpPr>
          <p:cNvPr id="60" name="Gruppieren 59">
            <a:extLst>
              <a:ext uri="{FF2B5EF4-FFF2-40B4-BE49-F238E27FC236}">
                <a16:creationId xmlns:a16="http://schemas.microsoft.com/office/drawing/2014/main" id="{1404265B-8190-937C-ECC5-97B3309E1D9A}"/>
              </a:ext>
            </a:extLst>
          </p:cNvPr>
          <p:cNvGrpSpPr/>
          <p:nvPr/>
        </p:nvGrpSpPr>
        <p:grpSpPr>
          <a:xfrm>
            <a:off x="1005721" y="2041765"/>
            <a:ext cx="3843971" cy="3187524"/>
            <a:chOff x="449023" y="2125707"/>
            <a:chExt cx="3843971" cy="3187524"/>
          </a:xfrm>
        </p:grpSpPr>
        <p:sp>
          <p:nvSpPr>
            <p:cNvPr id="10" name="Textfeld 9"/>
            <p:cNvSpPr txBox="1"/>
            <p:nvPr/>
          </p:nvSpPr>
          <p:spPr>
            <a:xfrm>
              <a:off x="449023" y="2125707"/>
              <a:ext cx="3570973" cy="646331"/>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Zahlen als Anzahlen</a:t>
              </a:r>
            </a:p>
            <a:p>
              <a:pPr algn="ctr"/>
              <a:r>
                <a:rPr lang="de-DE" dirty="0">
                  <a:latin typeface="Arial" panose="020B0604020202020204" pitchFamily="34" charset="0"/>
                  <a:cs typeface="Arial" panose="020B0604020202020204" pitchFamily="34" charset="0"/>
                </a:rPr>
                <a:t>(kardinal)</a:t>
              </a:r>
            </a:p>
          </p:txBody>
        </p:sp>
        <p:grpSp>
          <p:nvGrpSpPr>
            <p:cNvPr id="25" name="Gruppieren 24">
              <a:extLst>
                <a:ext uri="{FF2B5EF4-FFF2-40B4-BE49-F238E27FC236}">
                  <a16:creationId xmlns:a16="http://schemas.microsoft.com/office/drawing/2014/main" id="{EF2189F8-3F8F-EE20-2AAA-B63BEEFDBBE3}"/>
                </a:ext>
              </a:extLst>
            </p:cNvPr>
            <p:cNvGrpSpPr>
              <a:grpSpLocks noChangeAspect="1"/>
            </p:cNvGrpSpPr>
            <p:nvPr/>
          </p:nvGrpSpPr>
          <p:grpSpPr>
            <a:xfrm>
              <a:off x="488556" y="4894168"/>
              <a:ext cx="3804438" cy="419063"/>
              <a:chOff x="932625" y="4894121"/>
              <a:chExt cx="3360369" cy="370148"/>
            </a:xfrm>
          </p:grpSpPr>
          <p:pic>
            <p:nvPicPr>
              <p:cNvPr id="2050" name="Picture 2"/>
              <p:cNvPicPr>
                <a:picLocks noChangeAspect="1" noChangeArrowheads="1"/>
              </p:cNvPicPr>
              <p:nvPr/>
            </p:nvPicPr>
            <p:blipFill>
              <a:blip r:embed="rId3"/>
              <a:srcRect/>
              <a:stretch/>
            </p:blipFill>
            <p:spPr bwMode="auto">
              <a:xfrm flipV="1">
                <a:off x="932625" y="4894121"/>
                <a:ext cx="3360369" cy="370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Grafik 12">
                <a:extLst>
                  <a:ext uri="{FF2B5EF4-FFF2-40B4-BE49-F238E27FC236}">
                    <a16:creationId xmlns:a16="http://schemas.microsoft.com/office/drawing/2014/main" id="{46BD9A26-9989-2198-B4C8-531910C2D137}"/>
                  </a:ext>
                </a:extLst>
              </p:cNvPr>
              <p:cNvPicPr>
                <a:picLocks noChangeAspect="1"/>
              </p:cNvPicPr>
              <p:nvPr/>
            </p:nvPicPr>
            <p:blipFill>
              <a:blip r:embed="rId4"/>
              <a:stretch>
                <a:fillRect/>
              </a:stretch>
            </p:blipFill>
            <p:spPr>
              <a:xfrm>
                <a:off x="943600" y="4908708"/>
                <a:ext cx="1670730" cy="334146"/>
              </a:xfrm>
              <a:prstGeom prst="rect">
                <a:avLst/>
              </a:prstGeom>
            </p:spPr>
          </p:pic>
          <p:pic>
            <p:nvPicPr>
              <p:cNvPr id="23" name="Grafik 22">
                <a:extLst>
                  <a:ext uri="{FF2B5EF4-FFF2-40B4-BE49-F238E27FC236}">
                    <a16:creationId xmlns:a16="http://schemas.microsoft.com/office/drawing/2014/main" id="{56F72DE4-C0BD-1C4D-9D39-B809165F762E}"/>
                  </a:ext>
                </a:extLst>
              </p:cNvPr>
              <p:cNvPicPr>
                <a:picLocks noChangeAspect="1"/>
              </p:cNvPicPr>
              <p:nvPr/>
            </p:nvPicPr>
            <p:blipFill>
              <a:blip r:embed="rId5"/>
              <a:stretch>
                <a:fillRect/>
              </a:stretch>
            </p:blipFill>
            <p:spPr>
              <a:xfrm>
                <a:off x="2685473" y="4933687"/>
                <a:ext cx="270725" cy="270725"/>
              </a:xfrm>
              <a:prstGeom prst="rect">
                <a:avLst/>
              </a:prstGeom>
            </p:spPr>
          </p:pic>
        </p:grpSp>
        <p:pic>
          <p:nvPicPr>
            <p:cNvPr id="26" name="Grafik 25">
              <a:extLst>
                <a:ext uri="{FF2B5EF4-FFF2-40B4-BE49-F238E27FC236}">
                  <a16:creationId xmlns:a16="http://schemas.microsoft.com/office/drawing/2014/main" id="{D3509555-0EF7-5215-FF7F-CF3112581676}"/>
                </a:ext>
              </a:extLst>
            </p:cNvPr>
            <p:cNvPicPr>
              <a:picLocks noChangeAspect="1"/>
            </p:cNvPicPr>
            <p:nvPr/>
          </p:nvPicPr>
          <p:blipFill>
            <a:blip r:embed="rId5"/>
            <a:stretch>
              <a:fillRect/>
            </a:stretch>
          </p:blipFill>
          <p:spPr>
            <a:xfrm>
              <a:off x="1455709" y="3331994"/>
              <a:ext cx="306501" cy="306501"/>
            </a:xfrm>
            <a:prstGeom prst="rect">
              <a:avLst/>
            </a:prstGeom>
          </p:spPr>
        </p:pic>
        <p:pic>
          <p:nvPicPr>
            <p:cNvPr id="27" name="Grafik 26">
              <a:extLst>
                <a:ext uri="{FF2B5EF4-FFF2-40B4-BE49-F238E27FC236}">
                  <a16:creationId xmlns:a16="http://schemas.microsoft.com/office/drawing/2014/main" id="{4A9CC461-6F63-0B84-3B17-8098DA77DEDC}"/>
                </a:ext>
              </a:extLst>
            </p:cNvPr>
            <p:cNvPicPr>
              <a:picLocks noChangeAspect="1"/>
            </p:cNvPicPr>
            <p:nvPr/>
          </p:nvPicPr>
          <p:blipFill>
            <a:blip r:embed="rId5"/>
            <a:stretch>
              <a:fillRect/>
            </a:stretch>
          </p:blipFill>
          <p:spPr>
            <a:xfrm>
              <a:off x="1898045" y="3331994"/>
              <a:ext cx="306501" cy="306501"/>
            </a:xfrm>
            <a:prstGeom prst="rect">
              <a:avLst/>
            </a:prstGeom>
          </p:spPr>
        </p:pic>
        <p:pic>
          <p:nvPicPr>
            <p:cNvPr id="28" name="Grafik 27">
              <a:extLst>
                <a:ext uri="{FF2B5EF4-FFF2-40B4-BE49-F238E27FC236}">
                  <a16:creationId xmlns:a16="http://schemas.microsoft.com/office/drawing/2014/main" id="{5C2D1039-53C0-1885-1284-D8EE48F8A507}"/>
                </a:ext>
              </a:extLst>
            </p:cNvPr>
            <p:cNvPicPr>
              <a:picLocks noChangeAspect="1"/>
            </p:cNvPicPr>
            <p:nvPr/>
          </p:nvPicPr>
          <p:blipFill>
            <a:blip r:embed="rId5"/>
            <a:stretch>
              <a:fillRect/>
            </a:stretch>
          </p:blipFill>
          <p:spPr>
            <a:xfrm>
              <a:off x="2340381" y="3327278"/>
              <a:ext cx="306501" cy="306501"/>
            </a:xfrm>
            <a:prstGeom prst="rect">
              <a:avLst/>
            </a:prstGeom>
          </p:spPr>
        </p:pic>
        <p:pic>
          <p:nvPicPr>
            <p:cNvPr id="30" name="Grafik 29">
              <a:extLst>
                <a:ext uri="{FF2B5EF4-FFF2-40B4-BE49-F238E27FC236}">
                  <a16:creationId xmlns:a16="http://schemas.microsoft.com/office/drawing/2014/main" id="{BE52F18A-BB66-4D47-7F00-7D7C6B3ED211}"/>
                </a:ext>
              </a:extLst>
            </p:cNvPr>
            <p:cNvPicPr>
              <a:picLocks noChangeAspect="1"/>
            </p:cNvPicPr>
            <p:nvPr/>
          </p:nvPicPr>
          <p:blipFill>
            <a:blip r:embed="rId5"/>
            <a:stretch>
              <a:fillRect/>
            </a:stretch>
          </p:blipFill>
          <p:spPr>
            <a:xfrm>
              <a:off x="1466738" y="3720142"/>
              <a:ext cx="306501" cy="306501"/>
            </a:xfrm>
            <a:prstGeom prst="rect">
              <a:avLst/>
            </a:prstGeom>
          </p:spPr>
        </p:pic>
        <p:pic>
          <p:nvPicPr>
            <p:cNvPr id="31" name="Grafik 30">
              <a:extLst>
                <a:ext uri="{FF2B5EF4-FFF2-40B4-BE49-F238E27FC236}">
                  <a16:creationId xmlns:a16="http://schemas.microsoft.com/office/drawing/2014/main" id="{063F4988-3D43-982C-4FFB-9A49E923E73C}"/>
                </a:ext>
              </a:extLst>
            </p:cNvPr>
            <p:cNvPicPr>
              <a:picLocks noChangeAspect="1"/>
            </p:cNvPicPr>
            <p:nvPr/>
          </p:nvPicPr>
          <p:blipFill>
            <a:blip r:embed="rId5"/>
            <a:stretch>
              <a:fillRect/>
            </a:stretch>
          </p:blipFill>
          <p:spPr>
            <a:xfrm>
              <a:off x="1909074" y="3720142"/>
              <a:ext cx="306501" cy="306501"/>
            </a:xfrm>
            <a:prstGeom prst="rect">
              <a:avLst/>
            </a:prstGeom>
          </p:spPr>
        </p:pic>
        <p:pic>
          <p:nvPicPr>
            <p:cNvPr id="32" name="Grafik 31">
              <a:extLst>
                <a:ext uri="{FF2B5EF4-FFF2-40B4-BE49-F238E27FC236}">
                  <a16:creationId xmlns:a16="http://schemas.microsoft.com/office/drawing/2014/main" id="{F83F5D6D-AF90-91D9-D4B2-B00AD4B9F7CA}"/>
                </a:ext>
              </a:extLst>
            </p:cNvPr>
            <p:cNvPicPr>
              <a:picLocks noChangeAspect="1"/>
            </p:cNvPicPr>
            <p:nvPr/>
          </p:nvPicPr>
          <p:blipFill>
            <a:blip r:embed="rId5"/>
            <a:stretch>
              <a:fillRect/>
            </a:stretch>
          </p:blipFill>
          <p:spPr>
            <a:xfrm>
              <a:off x="2351410" y="3715426"/>
              <a:ext cx="306501" cy="306501"/>
            </a:xfrm>
            <a:prstGeom prst="rect">
              <a:avLst/>
            </a:prstGeom>
          </p:spPr>
        </p:pic>
        <p:sp>
          <p:nvSpPr>
            <p:cNvPr id="39" name="Freihandform 38">
              <a:extLst>
                <a:ext uri="{FF2B5EF4-FFF2-40B4-BE49-F238E27FC236}">
                  <a16:creationId xmlns:a16="http://schemas.microsoft.com/office/drawing/2014/main" id="{D482B60A-90D9-F8A2-1292-66F0003C782B}"/>
                </a:ext>
              </a:extLst>
            </p:cNvPr>
            <p:cNvSpPr/>
            <p:nvPr/>
          </p:nvSpPr>
          <p:spPr>
            <a:xfrm>
              <a:off x="1074941" y="3190233"/>
              <a:ext cx="1765176" cy="1050385"/>
            </a:xfrm>
            <a:custGeom>
              <a:avLst/>
              <a:gdLst>
                <a:gd name="connsiteX0" fmla="*/ 1765059 w 1765176"/>
                <a:gd name="connsiteY0" fmla="*/ 253516 h 1050385"/>
                <a:gd name="connsiteX1" fmla="*/ 1597419 w 1765176"/>
                <a:gd name="connsiteY1" fmla="*/ 55396 h 1050385"/>
                <a:gd name="connsiteX2" fmla="*/ 972579 w 1765176"/>
                <a:gd name="connsiteY2" fmla="*/ 2056 h 1050385"/>
                <a:gd name="connsiteX3" fmla="*/ 263919 w 1765176"/>
                <a:gd name="connsiteY3" fmla="*/ 108736 h 1050385"/>
                <a:gd name="connsiteX4" fmla="*/ 35319 w 1765176"/>
                <a:gd name="connsiteY4" fmla="*/ 390676 h 1050385"/>
                <a:gd name="connsiteX5" fmla="*/ 58179 w 1765176"/>
                <a:gd name="connsiteY5" fmla="*/ 642136 h 1050385"/>
                <a:gd name="connsiteX6" fmla="*/ 576339 w 1765176"/>
                <a:gd name="connsiteY6" fmla="*/ 977416 h 1050385"/>
                <a:gd name="connsiteX7" fmla="*/ 1582179 w 1765176"/>
                <a:gd name="connsiteY7" fmla="*/ 985036 h 1050385"/>
                <a:gd name="connsiteX8" fmla="*/ 1765059 w 1765176"/>
                <a:gd name="connsiteY8" fmla="*/ 253516 h 105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176" h="1050385">
                  <a:moveTo>
                    <a:pt x="1765059" y="253516"/>
                  </a:moveTo>
                  <a:cubicBezTo>
                    <a:pt x="1767599" y="98576"/>
                    <a:pt x="1729499" y="97306"/>
                    <a:pt x="1597419" y="55396"/>
                  </a:cubicBezTo>
                  <a:cubicBezTo>
                    <a:pt x="1465339" y="13486"/>
                    <a:pt x="1194829" y="-6834"/>
                    <a:pt x="972579" y="2056"/>
                  </a:cubicBezTo>
                  <a:cubicBezTo>
                    <a:pt x="750329" y="10946"/>
                    <a:pt x="420129" y="43966"/>
                    <a:pt x="263919" y="108736"/>
                  </a:cubicBezTo>
                  <a:cubicBezTo>
                    <a:pt x="107709" y="173506"/>
                    <a:pt x="69609" y="301776"/>
                    <a:pt x="35319" y="390676"/>
                  </a:cubicBezTo>
                  <a:cubicBezTo>
                    <a:pt x="1029" y="479576"/>
                    <a:pt x="-31991" y="544346"/>
                    <a:pt x="58179" y="642136"/>
                  </a:cubicBezTo>
                  <a:cubicBezTo>
                    <a:pt x="148349" y="739926"/>
                    <a:pt x="322339" y="920266"/>
                    <a:pt x="576339" y="977416"/>
                  </a:cubicBezTo>
                  <a:cubicBezTo>
                    <a:pt x="830339" y="1034566"/>
                    <a:pt x="1380249" y="1104416"/>
                    <a:pt x="1582179" y="985036"/>
                  </a:cubicBezTo>
                  <a:cubicBezTo>
                    <a:pt x="1784109" y="865656"/>
                    <a:pt x="1762519" y="408456"/>
                    <a:pt x="1765059" y="253516"/>
                  </a:cubicBezTo>
                  <a:close/>
                </a:path>
              </a:pathLst>
            </a:cu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EFFEF96B-1E3D-79BA-1F03-578171E87F99}"/>
                </a:ext>
              </a:extLst>
            </p:cNvPr>
            <p:cNvSpPr txBox="1"/>
            <p:nvPr/>
          </p:nvSpPr>
          <p:spPr>
            <a:xfrm>
              <a:off x="882404" y="3011341"/>
              <a:ext cx="598995" cy="523220"/>
            </a:xfrm>
            <a:prstGeom prst="rect">
              <a:avLst/>
            </a:prstGeom>
            <a:noFill/>
          </p:spPr>
          <p:txBody>
            <a:bodyPr wrap="square" rtlCol="0">
              <a:spAutoFit/>
            </a:bodyPr>
            <a:lstStyle/>
            <a:p>
              <a:r>
                <a:rPr lang="de-DE" sz="2800" dirty="0">
                  <a:solidFill>
                    <a:srgbClr val="327C88"/>
                  </a:solidFill>
                  <a:latin typeface="Arial" panose="020B0604020202020204" pitchFamily="34" charset="0"/>
                  <a:ea typeface="Roboto" panose="02000000000000000000" pitchFamily="2" charset="0"/>
                  <a:cs typeface="Arial" panose="020B0604020202020204" pitchFamily="34" charset="0"/>
                </a:rPr>
                <a:t>6</a:t>
              </a:r>
            </a:p>
          </p:txBody>
        </p:sp>
      </p:grpSp>
      <p:grpSp>
        <p:nvGrpSpPr>
          <p:cNvPr id="61" name="Gruppieren 60">
            <a:extLst>
              <a:ext uri="{FF2B5EF4-FFF2-40B4-BE49-F238E27FC236}">
                <a16:creationId xmlns:a16="http://schemas.microsoft.com/office/drawing/2014/main" id="{F24CAC32-88A1-089A-D85D-9956EC098707}"/>
              </a:ext>
            </a:extLst>
          </p:cNvPr>
          <p:cNvGrpSpPr/>
          <p:nvPr/>
        </p:nvGrpSpPr>
        <p:grpSpPr>
          <a:xfrm>
            <a:off x="4942712" y="2164482"/>
            <a:ext cx="3570973" cy="3219102"/>
            <a:chOff x="4994781" y="2085624"/>
            <a:chExt cx="3570973" cy="3219102"/>
          </a:xfrm>
        </p:grpSpPr>
        <p:sp>
          <p:nvSpPr>
            <p:cNvPr id="4" name="Textfeld 3"/>
            <p:cNvSpPr txBox="1"/>
            <p:nvPr/>
          </p:nvSpPr>
          <p:spPr>
            <a:xfrm>
              <a:off x="4994781" y="2085624"/>
              <a:ext cx="3570973" cy="646331"/>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Zahlen als Positionen</a:t>
              </a:r>
            </a:p>
            <a:p>
              <a:pPr algn="ctr"/>
              <a:r>
                <a:rPr lang="de-DE" dirty="0">
                  <a:latin typeface="Arial" panose="020B0604020202020204" pitchFamily="34" charset="0"/>
                  <a:cs typeface="Arial" panose="020B0604020202020204" pitchFamily="34" charset="0"/>
                </a:rPr>
                <a:t>(ordinal)</a:t>
              </a:r>
            </a:p>
          </p:txBody>
        </p:sp>
        <p:cxnSp>
          <p:nvCxnSpPr>
            <p:cNvPr id="12" name="Gerade Verbindung 11"/>
            <p:cNvCxnSpPr/>
            <p:nvPr/>
          </p:nvCxnSpPr>
          <p:spPr>
            <a:xfrm>
              <a:off x="5219824" y="4930482"/>
              <a:ext cx="305028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5505574" y="4844757"/>
              <a:ext cx="0" cy="184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5936104" y="4844757"/>
              <a:ext cx="0" cy="184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6366634" y="4844757"/>
              <a:ext cx="0" cy="184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6797164" y="4844757"/>
              <a:ext cx="0" cy="184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7227694" y="4844757"/>
              <a:ext cx="0" cy="184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7658224" y="4844757"/>
              <a:ext cx="0" cy="184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DC010248-BCCB-7AEA-BEF2-CEAC235C52A9}"/>
                </a:ext>
              </a:extLst>
            </p:cNvPr>
            <p:cNvSpPr txBox="1"/>
            <p:nvPr/>
          </p:nvSpPr>
          <p:spPr>
            <a:xfrm>
              <a:off x="7592302" y="3272951"/>
              <a:ext cx="598995" cy="400110"/>
            </a:xfrm>
            <a:prstGeom prst="rect">
              <a:avLst/>
            </a:prstGeom>
            <a:noFill/>
          </p:spPr>
          <p:txBody>
            <a:bodyPr wrap="square" rtlCol="0">
              <a:spAutoFit/>
            </a:bodyPr>
            <a:lstStyle/>
            <a:p>
              <a:r>
                <a:rPr lang="de-DE" sz="2000" b="1" dirty="0">
                  <a:solidFill>
                    <a:srgbClr val="327C88"/>
                  </a:solidFill>
                  <a:latin typeface="Arial" panose="020B0604020202020204" pitchFamily="34" charset="0"/>
                  <a:ea typeface="Roboto" panose="02000000000000000000" pitchFamily="2" charset="0"/>
                  <a:cs typeface="Arial" panose="020B0604020202020204" pitchFamily="34" charset="0"/>
                </a:rPr>
                <a:t>6</a:t>
              </a:r>
            </a:p>
          </p:txBody>
        </p:sp>
        <p:pic>
          <p:nvPicPr>
            <p:cNvPr id="42" name="Grafik 41">
              <a:extLst>
                <a:ext uri="{FF2B5EF4-FFF2-40B4-BE49-F238E27FC236}">
                  <a16:creationId xmlns:a16="http://schemas.microsoft.com/office/drawing/2014/main" id="{4C188351-A6D0-B04F-EA48-6808C615000A}"/>
                </a:ext>
              </a:extLst>
            </p:cNvPr>
            <p:cNvPicPr>
              <a:picLocks noChangeAspect="1"/>
            </p:cNvPicPr>
            <p:nvPr/>
          </p:nvPicPr>
          <p:blipFill>
            <a:blip r:embed="rId5"/>
            <a:stretch>
              <a:fillRect/>
            </a:stretch>
          </p:blipFill>
          <p:spPr>
            <a:xfrm>
              <a:off x="5420027" y="3652347"/>
              <a:ext cx="306501" cy="306501"/>
            </a:xfrm>
            <a:prstGeom prst="rect">
              <a:avLst/>
            </a:prstGeom>
          </p:spPr>
        </p:pic>
        <p:pic>
          <p:nvPicPr>
            <p:cNvPr id="43" name="Grafik 42">
              <a:extLst>
                <a:ext uri="{FF2B5EF4-FFF2-40B4-BE49-F238E27FC236}">
                  <a16:creationId xmlns:a16="http://schemas.microsoft.com/office/drawing/2014/main" id="{527FA935-DD30-129C-D4E2-F6472CB014B8}"/>
                </a:ext>
              </a:extLst>
            </p:cNvPr>
            <p:cNvPicPr>
              <a:picLocks noChangeAspect="1"/>
            </p:cNvPicPr>
            <p:nvPr/>
          </p:nvPicPr>
          <p:blipFill>
            <a:blip r:embed="rId5"/>
            <a:stretch>
              <a:fillRect/>
            </a:stretch>
          </p:blipFill>
          <p:spPr>
            <a:xfrm>
              <a:off x="5862363" y="3652347"/>
              <a:ext cx="306501" cy="306501"/>
            </a:xfrm>
            <a:prstGeom prst="rect">
              <a:avLst/>
            </a:prstGeom>
          </p:spPr>
        </p:pic>
        <p:pic>
          <p:nvPicPr>
            <p:cNvPr id="44" name="Grafik 43">
              <a:extLst>
                <a:ext uri="{FF2B5EF4-FFF2-40B4-BE49-F238E27FC236}">
                  <a16:creationId xmlns:a16="http://schemas.microsoft.com/office/drawing/2014/main" id="{8F5A4465-E6DE-A2D5-95DC-DC738BA6CA05}"/>
                </a:ext>
              </a:extLst>
            </p:cNvPr>
            <p:cNvPicPr>
              <a:picLocks noChangeAspect="1"/>
            </p:cNvPicPr>
            <p:nvPr/>
          </p:nvPicPr>
          <p:blipFill>
            <a:blip r:embed="rId5"/>
            <a:stretch>
              <a:fillRect/>
            </a:stretch>
          </p:blipFill>
          <p:spPr>
            <a:xfrm>
              <a:off x="6304699" y="3652347"/>
              <a:ext cx="306501" cy="306501"/>
            </a:xfrm>
            <a:prstGeom prst="rect">
              <a:avLst/>
            </a:prstGeom>
          </p:spPr>
        </p:pic>
        <p:pic>
          <p:nvPicPr>
            <p:cNvPr id="45" name="Grafik 44">
              <a:extLst>
                <a:ext uri="{FF2B5EF4-FFF2-40B4-BE49-F238E27FC236}">
                  <a16:creationId xmlns:a16="http://schemas.microsoft.com/office/drawing/2014/main" id="{6A22A7AA-0579-3FF5-CB63-1344846D9EB6}"/>
                </a:ext>
              </a:extLst>
            </p:cNvPr>
            <p:cNvPicPr>
              <a:picLocks noChangeAspect="1"/>
            </p:cNvPicPr>
            <p:nvPr/>
          </p:nvPicPr>
          <p:blipFill>
            <a:blip r:embed="rId5"/>
            <a:stretch>
              <a:fillRect/>
            </a:stretch>
          </p:blipFill>
          <p:spPr>
            <a:xfrm>
              <a:off x="6747035" y="3652347"/>
              <a:ext cx="306501" cy="306501"/>
            </a:xfrm>
            <a:prstGeom prst="rect">
              <a:avLst/>
            </a:prstGeom>
          </p:spPr>
        </p:pic>
        <p:pic>
          <p:nvPicPr>
            <p:cNvPr id="46" name="Grafik 45">
              <a:extLst>
                <a:ext uri="{FF2B5EF4-FFF2-40B4-BE49-F238E27FC236}">
                  <a16:creationId xmlns:a16="http://schemas.microsoft.com/office/drawing/2014/main" id="{DAA62812-945F-2CEF-9560-180075217421}"/>
                </a:ext>
              </a:extLst>
            </p:cNvPr>
            <p:cNvPicPr>
              <a:picLocks noChangeAspect="1"/>
            </p:cNvPicPr>
            <p:nvPr/>
          </p:nvPicPr>
          <p:blipFill>
            <a:blip r:embed="rId5"/>
            <a:stretch>
              <a:fillRect/>
            </a:stretch>
          </p:blipFill>
          <p:spPr>
            <a:xfrm>
              <a:off x="7189371" y="3652347"/>
              <a:ext cx="306501" cy="306501"/>
            </a:xfrm>
            <a:prstGeom prst="rect">
              <a:avLst/>
            </a:prstGeom>
          </p:spPr>
        </p:pic>
        <p:pic>
          <p:nvPicPr>
            <p:cNvPr id="47" name="Grafik 46">
              <a:extLst>
                <a:ext uri="{FF2B5EF4-FFF2-40B4-BE49-F238E27FC236}">
                  <a16:creationId xmlns:a16="http://schemas.microsoft.com/office/drawing/2014/main" id="{44898011-C5CB-4A32-C140-882DD165723F}"/>
                </a:ext>
              </a:extLst>
            </p:cNvPr>
            <p:cNvPicPr>
              <a:picLocks noChangeAspect="1"/>
            </p:cNvPicPr>
            <p:nvPr/>
          </p:nvPicPr>
          <p:blipFill>
            <a:blip r:embed="rId5"/>
            <a:stretch>
              <a:fillRect/>
            </a:stretch>
          </p:blipFill>
          <p:spPr>
            <a:xfrm>
              <a:off x="7631707" y="3652347"/>
              <a:ext cx="306501" cy="306501"/>
            </a:xfrm>
            <a:prstGeom prst="rect">
              <a:avLst/>
            </a:prstGeom>
          </p:spPr>
        </p:pic>
        <p:sp>
          <p:nvSpPr>
            <p:cNvPr id="49" name="Textfeld 48">
              <a:extLst>
                <a:ext uri="{FF2B5EF4-FFF2-40B4-BE49-F238E27FC236}">
                  <a16:creationId xmlns:a16="http://schemas.microsoft.com/office/drawing/2014/main" id="{1122D1A6-1761-CA19-3A34-07F222FBD0C1}"/>
                </a:ext>
              </a:extLst>
            </p:cNvPr>
            <p:cNvSpPr txBox="1"/>
            <p:nvPr/>
          </p:nvSpPr>
          <p:spPr>
            <a:xfrm>
              <a:off x="5386812" y="3272951"/>
              <a:ext cx="337605" cy="400110"/>
            </a:xfrm>
            <a:prstGeom prst="rect">
              <a:avLst/>
            </a:prstGeom>
            <a:noFill/>
          </p:spPr>
          <p:txBody>
            <a:bodyPr wrap="square" rtlCol="0">
              <a:spAutoFit/>
            </a:bodyPr>
            <a:lstStyle/>
            <a:p>
              <a:r>
                <a:rPr lang="de-DE" sz="2000" dirty="0">
                  <a:solidFill>
                    <a:srgbClr val="327C88"/>
                  </a:solidFill>
                  <a:latin typeface="Arial" panose="020B0604020202020204" pitchFamily="34" charset="0"/>
                  <a:ea typeface="Roboto" panose="02000000000000000000" pitchFamily="2" charset="0"/>
                  <a:cs typeface="Arial" panose="020B0604020202020204" pitchFamily="34" charset="0"/>
                </a:rPr>
                <a:t>1</a:t>
              </a:r>
            </a:p>
          </p:txBody>
        </p:sp>
        <p:sp>
          <p:nvSpPr>
            <p:cNvPr id="50" name="Textfeld 49">
              <a:extLst>
                <a:ext uri="{FF2B5EF4-FFF2-40B4-BE49-F238E27FC236}">
                  <a16:creationId xmlns:a16="http://schemas.microsoft.com/office/drawing/2014/main" id="{A3D385DA-515D-5EFB-379F-CF6F45415287}"/>
                </a:ext>
              </a:extLst>
            </p:cNvPr>
            <p:cNvSpPr txBox="1"/>
            <p:nvPr/>
          </p:nvSpPr>
          <p:spPr>
            <a:xfrm>
              <a:off x="6278130" y="3272951"/>
              <a:ext cx="337606" cy="400110"/>
            </a:xfrm>
            <a:prstGeom prst="rect">
              <a:avLst/>
            </a:prstGeom>
            <a:noFill/>
          </p:spPr>
          <p:txBody>
            <a:bodyPr wrap="square" rtlCol="0">
              <a:spAutoFit/>
            </a:bodyPr>
            <a:lstStyle/>
            <a:p>
              <a:r>
                <a:rPr lang="de-DE" sz="2000" dirty="0">
                  <a:solidFill>
                    <a:srgbClr val="327C88"/>
                  </a:solidFill>
                  <a:latin typeface="Arial" panose="020B0604020202020204" pitchFamily="34" charset="0"/>
                  <a:ea typeface="Roboto" panose="02000000000000000000" pitchFamily="2" charset="0"/>
                  <a:cs typeface="Arial" panose="020B0604020202020204" pitchFamily="34" charset="0"/>
                </a:rPr>
                <a:t>3</a:t>
              </a:r>
            </a:p>
          </p:txBody>
        </p:sp>
        <p:sp>
          <p:nvSpPr>
            <p:cNvPr id="51" name="Textfeld 50">
              <a:extLst>
                <a:ext uri="{FF2B5EF4-FFF2-40B4-BE49-F238E27FC236}">
                  <a16:creationId xmlns:a16="http://schemas.microsoft.com/office/drawing/2014/main" id="{92552558-6A28-FE3E-95FD-D72C7BD32B1B}"/>
                </a:ext>
              </a:extLst>
            </p:cNvPr>
            <p:cNvSpPr txBox="1"/>
            <p:nvPr/>
          </p:nvSpPr>
          <p:spPr>
            <a:xfrm>
              <a:off x="5838282" y="3272951"/>
              <a:ext cx="325983" cy="400110"/>
            </a:xfrm>
            <a:prstGeom prst="rect">
              <a:avLst/>
            </a:prstGeom>
            <a:noFill/>
          </p:spPr>
          <p:txBody>
            <a:bodyPr wrap="square" rtlCol="0">
              <a:spAutoFit/>
            </a:bodyPr>
            <a:lstStyle/>
            <a:p>
              <a:r>
                <a:rPr lang="de-DE" sz="2000" dirty="0">
                  <a:solidFill>
                    <a:srgbClr val="327C88"/>
                  </a:solidFill>
                  <a:latin typeface="Arial" panose="020B0604020202020204" pitchFamily="34" charset="0"/>
                  <a:ea typeface="Roboto" panose="02000000000000000000" pitchFamily="2" charset="0"/>
                  <a:cs typeface="Arial" panose="020B0604020202020204" pitchFamily="34" charset="0"/>
                </a:rPr>
                <a:t>2</a:t>
              </a:r>
            </a:p>
          </p:txBody>
        </p:sp>
        <p:sp>
          <p:nvSpPr>
            <p:cNvPr id="52" name="Textfeld 51">
              <a:extLst>
                <a:ext uri="{FF2B5EF4-FFF2-40B4-BE49-F238E27FC236}">
                  <a16:creationId xmlns:a16="http://schemas.microsoft.com/office/drawing/2014/main" id="{ECE9220B-CAD9-06FA-FBE0-0F75BBD885CE}"/>
                </a:ext>
              </a:extLst>
            </p:cNvPr>
            <p:cNvSpPr txBox="1"/>
            <p:nvPr/>
          </p:nvSpPr>
          <p:spPr>
            <a:xfrm>
              <a:off x="6729601" y="3272951"/>
              <a:ext cx="306501" cy="400110"/>
            </a:xfrm>
            <a:prstGeom prst="rect">
              <a:avLst/>
            </a:prstGeom>
            <a:noFill/>
          </p:spPr>
          <p:txBody>
            <a:bodyPr wrap="square" rtlCol="0">
              <a:spAutoFit/>
            </a:bodyPr>
            <a:lstStyle/>
            <a:p>
              <a:r>
                <a:rPr lang="de-DE" sz="2000" dirty="0">
                  <a:solidFill>
                    <a:srgbClr val="327C88"/>
                  </a:solidFill>
                  <a:latin typeface="Arial" panose="020B0604020202020204" pitchFamily="34" charset="0"/>
                  <a:ea typeface="Roboto" panose="02000000000000000000" pitchFamily="2" charset="0"/>
                  <a:cs typeface="Arial" panose="020B0604020202020204" pitchFamily="34" charset="0"/>
                </a:rPr>
                <a:t>4</a:t>
              </a:r>
            </a:p>
          </p:txBody>
        </p:sp>
        <p:sp>
          <p:nvSpPr>
            <p:cNvPr id="53" name="Textfeld 52">
              <a:extLst>
                <a:ext uri="{FF2B5EF4-FFF2-40B4-BE49-F238E27FC236}">
                  <a16:creationId xmlns:a16="http://schemas.microsoft.com/office/drawing/2014/main" id="{E6AE966C-318D-C811-1BED-5A389299720F}"/>
                </a:ext>
              </a:extLst>
            </p:cNvPr>
            <p:cNvSpPr txBox="1"/>
            <p:nvPr/>
          </p:nvSpPr>
          <p:spPr>
            <a:xfrm>
              <a:off x="7149966" y="3272951"/>
              <a:ext cx="306501" cy="400110"/>
            </a:xfrm>
            <a:prstGeom prst="rect">
              <a:avLst/>
            </a:prstGeom>
            <a:noFill/>
          </p:spPr>
          <p:txBody>
            <a:bodyPr wrap="square" rtlCol="0">
              <a:spAutoFit/>
            </a:bodyPr>
            <a:lstStyle/>
            <a:p>
              <a:r>
                <a:rPr lang="de-DE" sz="2000" dirty="0">
                  <a:solidFill>
                    <a:srgbClr val="327C88"/>
                  </a:solidFill>
                  <a:latin typeface="Arial" panose="020B0604020202020204" pitchFamily="34" charset="0"/>
                  <a:ea typeface="Roboto" panose="02000000000000000000" pitchFamily="2" charset="0"/>
                  <a:cs typeface="Arial" panose="020B0604020202020204" pitchFamily="34" charset="0"/>
                </a:rPr>
                <a:t>5</a:t>
              </a:r>
            </a:p>
          </p:txBody>
        </p:sp>
        <p:sp>
          <p:nvSpPr>
            <p:cNvPr id="54" name="Textfeld 53">
              <a:extLst>
                <a:ext uri="{FF2B5EF4-FFF2-40B4-BE49-F238E27FC236}">
                  <a16:creationId xmlns:a16="http://schemas.microsoft.com/office/drawing/2014/main" id="{00E22EA6-5A4F-ED8B-9021-5C17AEC47472}"/>
                </a:ext>
              </a:extLst>
            </p:cNvPr>
            <p:cNvSpPr txBox="1"/>
            <p:nvPr/>
          </p:nvSpPr>
          <p:spPr>
            <a:xfrm>
              <a:off x="7506780" y="4996949"/>
              <a:ext cx="598995" cy="307777"/>
            </a:xfrm>
            <a:prstGeom prst="rect">
              <a:avLst/>
            </a:prstGeom>
            <a:noFill/>
          </p:spPr>
          <p:txBody>
            <a:bodyPr wrap="square" rtlCol="0">
              <a:spAutoFit/>
            </a:bodyPr>
            <a:lstStyle/>
            <a:p>
              <a:r>
                <a:rPr lang="de-DE" sz="1400" b="1" dirty="0">
                  <a:latin typeface="Arial" panose="020B0604020202020204" pitchFamily="34" charset="0"/>
                  <a:ea typeface="Roboto" panose="02000000000000000000" pitchFamily="2" charset="0"/>
                  <a:cs typeface="Arial" panose="020B0604020202020204" pitchFamily="34" charset="0"/>
                </a:rPr>
                <a:t>6</a:t>
              </a:r>
            </a:p>
          </p:txBody>
        </p:sp>
        <p:sp>
          <p:nvSpPr>
            <p:cNvPr id="55" name="Textfeld 54">
              <a:extLst>
                <a:ext uri="{FF2B5EF4-FFF2-40B4-BE49-F238E27FC236}">
                  <a16:creationId xmlns:a16="http://schemas.microsoft.com/office/drawing/2014/main" id="{83F95FA4-4003-19CD-59B1-B7E381CD10EF}"/>
                </a:ext>
              </a:extLst>
            </p:cNvPr>
            <p:cNvSpPr txBox="1"/>
            <p:nvPr/>
          </p:nvSpPr>
          <p:spPr>
            <a:xfrm>
              <a:off x="5354630" y="4996949"/>
              <a:ext cx="337605" cy="307777"/>
            </a:xfrm>
            <a:prstGeom prst="rect">
              <a:avLst/>
            </a:prstGeom>
            <a:noFill/>
          </p:spPr>
          <p:txBody>
            <a:bodyPr wrap="square" rtlCol="0">
              <a:spAutoFit/>
            </a:bodyPr>
            <a:lstStyle/>
            <a:p>
              <a:r>
                <a:rPr lang="de-DE" sz="1400" dirty="0">
                  <a:latin typeface="Arial" panose="020B0604020202020204" pitchFamily="34" charset="0"/>
                  <a:ea typeface="Roboto" panose="02000000000000000000" pitchFamily="2" charset="0"/>
                  <a:cs typeface="Arial" panose="020B0604020202020204" pitchFamily="34" charset="0"/>
                </a:rPr>
                <a:t>1</a:t>
              </a:r>
            </a:p>
          </p:txBody>
        </p:sp>
        <p:sp>
          <p:nvSpPr>
            <p:cNvPr id="56" name="Textfeld 55">
              <a:extLst>
                <a:ext uri="{FF2B5EF4-FFF2-40B4-BE49-F238E27FC236}">
                  <a16:creationId xmlns:a16="http://schemas.microsoft.com/office/drawing/2014/main" id="{3647E8F1-7AA7-B339-876F-E7EB50C22762}"/>
                </a:ext>
              </a:extLst>
            </p:cNvPr>
            <p:cNvSpPr txBox="1"/>
            <p:nvPr/>
          </p:nvSpPr>
          <p:spPr>
            <a:xfrm>
              <a:off x="6230708" y="4996949"/>
              <a:ext cx="337606" cy="307777"/>
            </a:xfrm>
            <a:prstGeom prst="rect">
              <a:avLst/>
            </a:prstGeom>
            <a:noFill/>
          </p:spPr>
          <p:txBody>
            <a:bodyPr wrap="square" rtlCol="0">
              <a:spAutoFit/>
            </a:bodyPr>
            <a:lstStyle/>
            <a:p>
              <a:r>
                <a:rPr lang="de-DE" sz="1400" dirty="0">
                  <a:latin typeface="Arial" panose="020B0604020202020204" pitchFamily="34" charset="0"/>
                  <a:ea typeface="Roboto" panose="02000000000000000000" pitchFamily="2" charset="0"/>
                  <a:cs typeface="Arial" panose="020B0604020202020204" pitchFamily="34" charset="0"/>
                </a:rPr>
                <a:t>3</a:t>
              </a:r>
            </a:p>
          </p:txBody>
        </p:sp>
        <p:sp>
          <p:nvSpPr>
            <p:cNvPr id="57" name="Textfeld 56">
              <a:extLst>
                <a:ext uri="{FF2B5EF4-FFF2-40B4-BE49-F238E27FC236}">
                  <a16:creationId xmlns:a16="http://schemas.microsoft.com/office/drawing/2014/main" id="{B686CEB4-203B-CE06-146B-CB8679BCB39B}"/>
                </a:ext>
              </a:extLst>
            </p:cNvPr>
            <p:cNvSpPr txBox="1"/>
            <p:nvPr/>
          </p:nvSpPr>
          <p:spPr>
            <a:xfrm>
              <a:off x="5790860" y="4996949"/>
              <a:ext cx="325983" cy="307777"/>
            </a:xfrm>
            <a:prstGeom prst="rect">
              <a:avLst/>
            </a:prstGeom>
            <a:noFill/>
          </p:spPr>
          <p:txBody>
            <a:bodyPr wrap="square" rtlCol="0">
              <a:spAutoFit/>
            </a:bodyPr>
            <a:lstStyle/>
            <a:p>
              <a:r>
                <a:rPr lang="de-DE" sz="1400" dirty="0">
                  <a:latin typeface="Arial" panose="020B0604020202020204" pitchFamily="34" charset="0"/>
                  <a:ea typeface="Roboto" panose="02000000000000000000" pitchFamily="2" charset="0"/>
                  <a:cs typeface="Arial" panose="020B0604020202020204" pitchFamily="34" charset="0"/>
                </a:rPr>
                <a:t>2</a:t>
              </a:r>
            </a:p>
          </p:txBody>
        </p:sp>
        <p:sp>
          <p:nvSpPr>
            <p:cNvPr id="58" name="Textfeld 57">
              <a:extLst>
                <a:ext uri="{FF2B5EF4-FFF2-40B4-BE49-F238E27FC236}">
                  <a16:creationId xmlns:a16="http://schemas.microsoft.com/office/drawing/2014/main" id="{2770A3A4-5FF3-FF0B-5F59-C5ED25874C1B}"/>
                </a:ext>
              </a:extLst>
            </p:cNvPr>
            <p:cNvSpPr txBox="1"/>
            <p:nvPr/>
          </p:nvSpPr>
          <p:spPr>
            <a:xfrm>
              <a:off x="6682179" y="4996949"/>
              <a:ext cx="306501" cy="307777"/>
            </a:xfrm>
            <a:prstGeom prst="rect">
              <a:avLst/>
            </a:prstGeom>
            <a:noFill/>
          </p:spPr>
          <p:txBody>
            <a:bodyPr wrap="square" rtlCol="0">
              <a:spAutoFit/>
            </a:bodyPr>
            <a:lstStyle/>
            <a:p>
              <a:r>
                <a:rPr lang="de-DE" sz="1400" dirty="0">
                  <a:latin typeface="Arial" panose="020B0604020202020204" pitchFamily="34" charset="0"/>
                  <a:ea typeface="Roboto" panose="02000000000000000000" pitchFamily="2" charset="0"/>
                  <a:cs typeface="Arial" panose="020B0604020202020204" pitchFamily="34" charset="0"/>
                </a:rPr>
                <a:t>4</a:t>
              </a:r>
            </a:p>
          </p:txBody>
        </p:sp>
        <p:sp>
          <p:nvSpPr>
            <p:cNvPr id="59" name="Textfeld 58">
              <a:extLst>
                <a:ext uri="{FF2B5EF4-FFF2-40B4-BE49-F238E27FC236}">
                  <a16:creationId xmlns:a16="http://schemas.microsoft.com/office/drawing/2014/main" id="{56DCF7D1-D3BB-25F8-A3B9-E311B1AFC153}"/>
                </a:ext>
              </a:extLst>
            </p:cNvPr>
            <p:cNvSpPr txBox="1"/>
            <p:nvPr/>
          </p:nvSpPr>
          <p:spPr>
            <a:xfrm>
              <a:off x="7102544" y="4996949"/>
              <a:ext cx="306501" cy="307777"/>
            </a:xfrm>
            <a:prstGeom prst="rect">
              <a:avLst/>
            </a:prstGeom>
            <a:noFill/>
          </p:spPr>
          <p:txBody>
            <a:bodyPr wrap="square" rtlCol="0">
              <a:spAutoFit/>
            </a:bodyPr>
            <a:lstStyle/>
            <a:p>
              <a:r>
                <a:rPr lang="de-DE" sz="1400" dirty="0">
                  <a:latin typeface="Arial" panose="020B0604020202020204" pitchFamily="34" charset="0"/>
                  <a:ea typeface="Roboto" panose="02000000000000000000" pitchFamily="2" charset="0"/>
                  <a:cs typeface="Arial" panose="020B0604020202020204" pitchFamily="34" charset="0"/>
                </a:rPr>
                <a:t>5</a:t>
              </a:r>
            </a:p>
          </p:txBody>
        </p:sp>
      </p:grpSp>
    </p:spTree>
    <p:extLst>
      <p:ext uri="{BB962C8B-B14F-4D97-AF65-F5344CB8AC3E}">
        <p14:creationId xmlns:p14="http://schemas.microsoft.com/office/powerpoint/2010/main" val="263368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animBg="1"/>
      <p:bldP spid="38" grpId="0" animBg="1"/>
      <p:bldP spid="3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Abgerundetes Rechteck 70">
            <a:extLst>
              <a:ext uri="{FF2B5EF4-FFF2-40B4-BE49-F238E27FC236}">
                <a16:creationId xmlns:a16="http://schemas.microsoft.com/office/drawing/2014/main" id="{9B46C6A0-4ABD-1F70-C368-96608B04C30F}"/>
              </a:ext>
            </a:extLst>
          </p:cNvPr>
          <p:cNvSpPr>
            <a:spLocks/>
          </p:cNvSpPr>
          <p:nvPr/>
        </p:nvSpPr>
        <p:spPr>
          <a:xfrm>
            <a:off x="4697005" y="1967123"/>
            <a:ext cx="3971947" cy="3960000"/>
          </a:xfrm>
          <a:prstGeom prst="roundRect">
            <a:avLst/>
          </a:prstGeom>
          <a:solidFill>
            <a:srgbClr val="D9D9D9"/>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Abgerundetes Rechteck 69">
            <a:extLst>
              <a:ext uri="{FF2B5EF4-FFF2-40B4-BE49-F238E27FC236}">
                <a16:creationId xmlns:a16="http://schemas.microsoft.com/office/drawing/2014/main" id="{0AB1D2E5-7C7E-722C-AB55-61D92C432DEE}"/>
              </a:ext>
            </a:extLst>
          </p:cNvPr>
          <p:cNvSpPr>
            <a:spLocks noChangeAspect="1"/>
          </p:cNvSpPr>
          <p:nvPr/>
        </p:nvSpPr>
        <p:spPr>
          <a:xfrm>
            <a:off x="484855" y="1960624"/>
            <a:ext cx="3799252" cy="3960000"/>
          </a:xfrm>
          <a:prstGeom prst="roundRect">
            <a:avLst/>
          </a:prstGeom>
          <a:solidFill>
            <a:srgbClr val="D9D9D9"/>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C9548468-9EEA-1FDE-7677-6AC500E63EF1}"/>
              </a:ext>
            </a:extLst>
          </p:cNvPr>
          <p:cNvSpPr>
            <a:spLocks noGrp="1"/>
          </p:cNvSpPr>
          <p:nvPr>
            <p:ph type="title"/>
          </p:nvPr>
        </p:nvSpPr>
        <p:spPr/>
        <p:txBody>
          <a:bodyPr/>
          <a:lstStyle/>
          <a:p>
            <a:r>
              <a:rPr lang="de-DE" dirty="0"/>
              <a:t>Grundvorstellungen besitzen</a:t>
            </a:r>
          </a:p>
        </p:txBody>
      </p:sp>
      <p:sp>
        <p:nvSpPr>
          <p:cNvPr id="3" name="Textplatzhalter 2">
            <a:extLst>
              <a:ext uri="{FF2B5EF4-FFF2-40B4-BE49-F238E27FC236}">
                <a16:creationId xmlns:a16="http://schemas.microsoft.com/office/drawing/2014/main" id="{D71DDC49-FB64-F376-967E-5934694BBF4E}"/>
              </a:ext>
            </a:extLst>
          </p:cNvPr>
          <p:cNvSpPr>
            <a:spLocks noGrp="1"/>
          </p:cNvSpPr>
          <p:nvPr>
            <p:ph type="body" sz="quarter" idx="13"/>
          </p:nvPr>
        </p:nvSpPr>
        <p:spPr/>
        <p:txBody>
          <a:bodyPr/>
          <a:lstStyle/>
          <a:p>
            <a:r>
              <a:rPr lang="de-DE" sz="1600" dirty="0"/>
              <a:t>ANZAHLERFASSUNG</a:t>
            </a:r>
          </a:p>
          <a:p>
            <a:endParaRPr lang="de-DE" dirty="0"/>
          </a:p>
        </p:txBody>
      </p:sp>
      <p:sp>
        <p:nvSpPr>
          <p:cNvPr id="5" name="Datumsplatzhalter 4">
            <a:extLst>
              <a:ext uri="{FF2B5EF4-FFF2-40B4-BE49-F238E27FC236}">
                <a16:creationId xmlns:a16="http://schemas.microsoft.com/office/drawing/2014/main" id="{3016A558-A84B-38D1-DE8F-2D5D6C56D3AA}"/>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2217816-36C1-AF47-85FC-B7080EC0ACF1}"/>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8" name="Inhaltsplatzhalter 7">
            <a:extLst>
              <a:ext uri="{FF2B5EF4-FFF2-40B4-BE49-F238E27FC236}">
                <a16:creationId xmlns:a16="http://schemas.microsoft.com/office/drawing/2014/main" id="{B372F592-AFAE-1249-45FC-F085E51F5F7E}"/>
              </a:ext>
            </a:extLst>
          </p:cNvPr>
          <p:cNvSpPr>
            <a:spLocks noGrp="1"/>
          </p:cNvSpPr>
          <p:nvPr>
            <p:ph idx="1"/>
          </p:nvPr>
        </p:nvSpPr>
        <p:spPr>
          <a:xfrm>
            <a:off x="525752" y="4484936"/>
            <a:ext cx="3653886" cy="1054949"/>
          </a:xfrm>
        </p:spPr>
        <p:txBody>
          <a:bodyPr/>
          <a:lstStyle/>
          <a:p>
            <a:pPr marL="0" indent="0" algn="ctr">
              <a:buNone/>
            </a:pPr>
            <a:r>
              <a:rPr lang="de-DE" dirty="0"/>
              <a:t>K</a:t>
            </a:r>
            <a:r>
              <a:rPr lang="de-DE" dirty="0">
                <a:latin typeface="Arial" panose="020B0604020202020204" pitchFamily="34" charset="0"/>
                <a:cs typeface="Arial" panose="020B0604020202020204" pitchFamily="34" charset="0"/>
              </a:rPr>
              <a:t>leinere Mengen (bis vier) können „auf einen Blick“ (ohne zu zählen) erfasst werden</a:t>
            </a:r>
            <a:r>
              <a:rPr lang="de-DE" dirty="0"/>
              <a:t>.</a:t>
            </a:r>
            <a:r>
              <a:rPr lang="de-DE" dirty="0">
                <a:latin typeface="Arial" panose="020B0604020202020204" pitchFamily="34" charset="0"/>
                <a:cs typeface="Arial" panose="020B0604020202020204" pitchFamily="34" charset="0"/>
              </a:rPr>
              <a:t>  </a:t>
            </a:r>
            <a:endParaRPr lang="de-DE" dirty="0"/>
          </a:p>
          <a:p>
            <a:endParaRPr lang="de-DE" dirty="0">
              <a:latin typeface="Arial" panose="020B0604020202020204" pitchFamily="34" charset="0"/>
              <a:cs typeface="Arial" panose="020B0604020202020204" pitchFamily="34" charset="0"/>
            </a:endParaRPr>
          </a:p>
          <a:p>
            <a:pPr marL="0" indent="0">
              <a:buNone/>
            </a:pPr>
            <a:endParaRPr lang="de-DE" dirty="0"/>
          </a:p>
        </p:txBody>
      </p:sp>
      <p:sp>
        <p:nvSpPr>
          <p:cNvPr id="24" name="Text Box 6" descr="Textfeld 2">
            <a:extLst>
              <a:ext uri="{FF2B5EF4-FFF2-40B4-BE49-F238E27FC236}">
                <a16:creationId xmlns:a16="http://schemas.microsoft.com/office/drawing/2014/main" id="{7EB94B3B-B62B-25B9-018A-66B2A0514CA0}"/>
              </a:ext>
            </a:extLst>
          </p:cNvPr>
          <p:cNvSpPr txBox="1">
            <a:spLocks/>
          </p:cNvSpPr>
          <p:nvPr/>
        </p:nvSpPr>
        <p:spPr bwMode="auto">
          <a:xfrm>
            <a:off x="7191591" y="5934092"/>
            <a:ext cx="152060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defTabSz="914400"/>
            <a:r>
              <a:rPr lang="de-DE" altLang="de-DE" sz="1200" dirty="0">
                <a:solidFill>
                  <a:srgbClr val="000000"/>
                </a:solidFill>
                <a:latin typeface="Arial" panose="020B0604020202020204" pitchFamily="34" charset="0"/>
                <a:cs typeface="Arial" panose="020B0604020202020204" pitchFamily="34" charset="0"/>
              </a:rPr>
              <a:t>(</a:t>
            </a:r>
            <a:r>
              <a:rPr lang="de-DE" sz="1200" dirty="0">
                <a:solidFill>
                  <a:schemeClr val="tx1"/>
                </a:solidFill>
                <a:latin typeface="Arial" panose="020B0604020202020204" pitchFamily="34" charset="0"/>
                <a:cs typeface="Arial" panose="020B0604020202020204" pitchFamily="34" charset="0"/>
              </a:rPr>
              <a:t>PIKAS</a:t>
            </a:r>
            <a:r>
              <a:rPr lang="de-DE" altLang="de-DE" sz="1200" dirty="0">
                <a:solidFill>
                  <a:schemeClr val="tx1"/>
                </a:solidFill>
                <a:latin typeface="Arial" panose="020B0604020202020204" pitchFamily="34" charset="0"/>
                <a:cs typeface="Arial" panose="020B0604020202020204" pitchFamily="34" charset="0"/>
              </a:rPr>
              <a:t>, </a:t>
            </a:r>
            <a:r>
              <a:rPr lang="de-DE" altLang="de-DE" sz="1200" dirty="0">
                <a:solidFill>
                  <a:srgbClr val="000000"/>
                </a:solidFill>
                <a:latin typeface="Arial" panose="020B0604020202020204" pitchFamily="34" charset="0"/>
                <a:cs typeface="Arial" panose="020B0604020202020204" pitchFamily="34" charset="0"/>
              </a:rPr>
              <a:t>2020, S. 22)</a:t>
            </a:r>
          </a:p>
        </p:txBody>
      </p:sp>
      <p:sp>
        <p:nvSpPr>
          <p:cNvPr id="7" name="Rechteck 6"/>
          <p:cNvSpPr/>
          <p:nvPr/>
        </p:nvSpPr>
        <p:spPr>
          <a:xfrm>
            <a:off x="4603526" y="4486604"/>
            <a:ext cx="3999135" cy="1328056"/>
          </a:xfrm>
          <a:prstGeom prst="rect">
            <a:avLst/>
          </a:prstGeom>
        </p:spPr>
        <p:txBody>
          <a:bodyPr wrap="square">
            <a:spAutoFit/>
          </a:bodyPr>
          <a:lstStyle/>
          <a:p>
            <a:pPr lvl="0" algn="ctr" defTabSz="914400">
              <a:lnSpc>
                <a:spcPct val="150000"/>
              </a:lnSpc>
              <a:spcBef>
                <a:spcPts val="1000"/>
              </a:spcBef>
            </a:pPr>
            <a:r>
              <a:rPr lang="de-DE" dirty="0">
                <a:solidFill>
                  <a:prstClr val="black"/>
                </a:solidFill>
                <a:latin typeface="Arial" panose="020B0604020202020204" pitchFamily="34" charset="0"/>
                <a:cs typeface="Arial" panose="020B0604020202020204" pitchFamily="34" charset="0"/>
              </a:rPr>
              <a:t>Größere Mengen können durch die Zusammensetzung unterschiedlicher Teilmengen erfasst werden. </a:t>
            </a:r>
            <a:endParaRPr lang="de-DE" dirty="0">
              <a:latin typeface="Arial" panose="020B0604020202020204" pitchFamily="34" charset="0"/>
              <a:cs typeface="Arial" panose="020B0604020202020204" pitchFamily="34" charset="0"/>
            </a:endParaRPr>
          </a:p>
        </p:txBody>
      </p:sp>
      <p:grpSp>
        <p:nvGrpSpPr>
          <p:cNvPr id="45" name="Gruppieren 44">
            <a:extLst>
              <a:ext uri="{FF2B5EF4-FFF2-40B4-BE49-F238E27FC236}">
                <a16:creationId xmlns:a16="http://schemas.microsoft.com/office/drawing/2014/main" id="{51B337E9-BE0B-841D-3330-5200AFCBDE7B}"/>
              </a:ext>
            </a:extLst>
          </p:cNvPr>
          <p:cNvGrpSpPr/>
          <p:nvPr/>
        </p:nvGrpSpPr>
        <p:grpSpPr>
          <a:xfrm>
            <a:off x="5405284" y="2897389"/>
            <a:ext cx="2395619" cy="1175050"/>
            <a:chOff x="585398" y="3925163"/>
            <a:chExt cx="2395619" cy="1175050"/>
          </a:xfrm>
        </p:grpSpPr>
        <p:grpSp>
          <p:nvGrpSpPr>
            <p:cNvPr id="44" name="Gruppieren 43">
              <a:extLst>
                <a:ext uri="{FF2B5EF4-FFF2-40B4-BE49-F238E27FC236}">
                  <a16:creationId xmlns:a16="http://schemas.microsoft.com/office/drawing/2014/main" id="{2FC936E2-50EA-0E54-67C6-A1AD686B7A04}"/>
                </a:ext>
              </a:extLst>
            </p:cNvPr>
            <p:cNvGrpSpPr/>
            <p:nvPr/>
          </p:nvGrpSpPr>
          <p:grpSpPr>
            <a:xfrm>
              <a:off x="585398" y="4064462"/>
              <a:ext cx="2142993" cy="1035751"/>
              <a:chOff x="585398" y="4064462"/>
              <a:chExt cx="2142993" cy="1035751"/>
            </a:xfrm>
          </p:grpSpPr>
          <p:pic>
            <p:nvPicPr>
              <p:cNvPr id="4" name="Grafik 3">
                <a:extLst>
                  <a:ext uri="{FF2B5EF4-FFF2-40B4-BE49-F238E27FC236}">
                    <a16:creationId xmlns:a16="http://schemas.microsoft.com/office/drawing/2014/main" id="{8815C3EF-6A2C-0E63-CF4D-864E82F40ABC}"/>
                  </a:ext>
                </a:extLst>
              </p:cNvPr>
              <p:cNvPicPr>
                <a:picLocks noChangeAspect="1"/>
              </p:cNvPicPr>
              <p:nvPr/>
            </p:nvPicPr>
            <p:blipFill>
              <a:blip r:embed="rId3"/>
              <a:stretch>
                <a:fillRect/>
              </a:stretch>
            </p:blipFill>
            <p:spPr>
              <a:xfrm>
                <a:off x="736822" y="4310662"/>
                <a:ext cx="306501" cy="306501"/>
              </a:xfrm>
              <a:prstGeom prst="rect">
                <a:avLst/>
              </a:prstGeom>
            </p:spPr>
          </p:pic>
          <p:pic>
            <p:nvPicPr>
              <p:cNvPr id="9" name="Grafik 8">
                <a:extLst>
                  <a:ext uri="{FF2B5EF4-FFF2-40B4-BE49-F238E27FC236}">
                    <a16:creationId xmlns:a16="http://schemas.microsoft.com/office/drawing/2014/main" id="{00CCCC79-03D9-8D0D-2F7F-48F0ACEEC31E}"/>
                  </a:ext>
                </a:extLst>
              </p:cNvPr>
              <p:cNvPicPr>
                <a:picLocks noChangeAspect="1"/>
              </p:cNvPicPr>
              <p:nvPr/>
            </p:nvPicPr>
            <p:blipFill>
              <a:blip r:embed="rId3"/>
              <a:stretch>
                <a:fillRect/>
              </a:stretch>
            </p:blipFill>
            <p:spPr>
              <a:xfrm>
                <a:off x="1158421" y="4157412"/>
                <a:ext cx="306501" cy="306501"/>
              </a:xfrm>
              <a:prstGeom prst="rect">
                <a:avLst/>
              </a:prstGeom>
            </p:spPr>
          </p:pic>
          <p:pic>
            <p:nvPicPr>
              <p:cNvPr id="10" name="Grafik 9">
                <a:extLst>
                  <a:ext uri="{FF2B5EF4-FFF2-40B4-BE49-F238E27FC236}">
                    <a16:creationId xmlns:a16="http://schemas.microsoft.com/office/drawing/2014/main" id="{B6315EA4-8E93-911A-2E8B-25EB81883DE0}"/>
                  </a:ext>
                </a:extLst>
              </p:cNvPr>
              <p:cNvPicPr>
                <a:picLocks noChangeAspect="1"/>
              </p:cNvPicPr>
              <p:nvPr/>
            </p:nvPicPr>
            <p:blipFill>
              <a:blip r:embed="rId3"/>
              <a:stretch>
                <a:fillRect/>
              </a:stretch>
            </p:blipFill>
            <p:spPr>
              <a:xfrm>
                <a:off x="893173" y="4675130"/>
                <a:ext cx="306501" cy="306501"/>
              </a:xfrm>
              <a:prstGeom prst="rect">
                <a:avLst/>
              </a:prstGeom>
            </p:spPr>
          </p:pic>
          <p:pic>
            <p:nvPicPr>
              <p:cNvPr id="11" name="Grafik 10">
                <a:extLst>
                  <a:ext uri="{FF2B5EF4-FFF2-40B4-BE49-F238E27FC236}">
                    <a16:creationId xmlns:a16="http://schemas.microsoft.com/office/drawing/2014/main" id="{D09E3D62-840F-F459-41E2-F4022D28341E}"/>
                  </a:ext>
                </a:extLst>
              </p:cNvPr>
              <p:cNvPicPr>
                <a:picLocks noChangeAspect="1"/>
              </p:cNvPicPr>
              <p:nvPr/>
            </p:nvPicPr>
            <p:blipFill>
              <a:blip r:embed="rId3"/>
              <a:stretch>
                <a:fillRect/>
              </a:stretch>
            </p:blipFill>
            <p:spPr>
              <a:xfrm>
                <a:off x="1296969" y="4537635"/>
                <a:ext cx="306501" cy="306501"/>
              </a:xfrm>
              <a:prstGeom prst="rect">
                <a:avLst/>
              </a:prstGeom>
            </p:spPr>
          </p:pic>
          <p:pic>
            <p:nvPicPr>
              <p:cNvPr id="12" name="Grafik 11">
                <a:extLst>
                  <a:ext uri="{FF2B5EF4-FFF2-40B4-BE49-F238E27FC236}">
                    <a16:creationId xmlns:a16="http://schemas.microsoft.com/office/drawing/2014/main" id="{0C36A198-3D46-DA6E-059E-C5A54AAAB71D}"/>
                  </a:ext>
                </a:extLst>
              </p:cNvPr>
              <p:cNvPicPr>
                <a:picLocks noChangeAspect="1"/>
              </p:cNvPicPr>
              <p:nvPr/>
            </p:nvPicPr>
            <p:blipFill>
              <a:blip r:embed="rId3"/>
              <a:stretch>
                <a:fillRect/>
              </a:stretch>
            </p:blipFill>
            <p:spPr>
              <a:xfrm>
                <a:off x="1878423" y="4067935"/>
                <a:ext cx="306501" cy="306501"/>
              </a:xfrm>
              <a:prstGeom prst="rect">
                <a:avLst/>
              </a:prstGeom>
            </p:spPr>
          </p:pic>
          <p:pic>
            <p:nvPicPr>
              <p:cNvPr id="13" name="Grafik 12">
                <a:extLst>
                  <a:ext uri="{FF2B5EF4-FFF2-40B4-BE49-F238E27FC236}">
                    <a16:creationId xmlns:a16="http://schemas.microsoft.com/office/drawing/2014/main" id="{F62B1AB7-CDC2-1BD3-E351-52266A22EC97}"/>
                  </a:ext>
                </a:extLst>
              </p:cNvPr>
              <p:cNvPicPr>
                <a:picLocks noChangeAspect="1"/>
              </p:cNvPicPr>
              <p:nvPr/>
            </p:nvPicPr>
            <p:blipFill>
              <a:blip r:embed="rId3"/>
              <a:stretch>
                <a:fillRect/>
              </a:stretch>
            </p:blipFill>
            <p:spPr>
              <a:xfrm>
                <a:off x="2276022" y="4178517"/>
                <a:ext cx="306501" cy="306501"/>
              </a:xfrm>
              <a:prstGeom prst="rect">
                <a:avLst/>
              </a:prstGeom>
            </p:spPr>
          </p:pic>
          <p:pic>
            <p:nvPicPr>
              <p:cNvPr id="14" name="Grafik 13">
                <a:extLst>
                  <a:ext uri="{FF2B5EF4-FFF2-40B4-BE49-F238E27FC236}">
                    <a16:creationId xmlns:a16="http://schemas.microsoft.com/office/drawing/2014/main" id="{C4C8B422-843D-E763-6829-8DAB1FC7F13B}"/>
                  </a:ext>
                </a:extLst>
              </p:cNvPr>
              <p:cNvPicPr>
                <a:picLocks noChangeAspect="1"/>
              </p:cNvPicPr>
              <p:nvPr/>
            </p:nvPicPr>
            <p:blipFill>
              <a:blip r:embed="rId3"/>
              <a:stretch>
                <a:fillRect/>
              </a:stretch>
            </p:blipFill>
            <p:spPr>
              <a:xfrm>
                <a:off x="1969521" y="4474237"/>
                <a:ext cx="306501" cy="306501"/>
              </a:xfrm>
              <a:prstGeom prst="rect">
                <a:avLst/>
              </a:prstGeom>
            </p:spPr>
          </p:pic>
          <p:pic>
            <p:nvPicPr>
              <p:cNvPr id="20" name="Grafik 19">
                <a:extLst>
                  <a:ext uri="{FF2B5EF4-FFF2-40B4-BE49-F238E27FC236}">
                    <a16:creationId xmlns:a16="http://schemas.microsoft.com/office/drawing/2014/main" id="{A9D6EE69-810D-09ED-31B3-3EC6014DA428}"/>
                  </a:ext>
                </a:extLst>
              </p:cNvPr>
              <p:cNvPicPr>
                <a:picLocks noChangeAspect="1"/>
              </p:cNvPicPr>
              <p:nvPr/>
            </p:nvPicPr>
            <p:blipFill>
              <a:blip r:embed="rId3"/>
              <a:stretch>
                <a:fillRect/>
              </a:stretch>
            </p:blipFill>
            <p:spPr>
              <a:xfrm>
                <a:off x="2421890" y="4521879"/>
                <a:ext cx="306501" cy="306501"/>
              </a:xfrm>
              <a:prstGeom prst="rect">
                <a:avLst/>
              </a:prstGeom>
            </p:spPr>
          </p:pic>
          <p:sp>
            <p:nvSpPr>
              <p:cNvPr id="36" name="Oval 35">
                <a:extLst>
                  <a:ext uri="{FF2B5EF4-FFF2-40B4-BE49-F238E27FC236}">
                    <a16:creationId xmlns:a16="http://schemas.microsoft.com/office/drawing/2014/main" id="{AB25CCFD-F5FB-949E-4AD2-C2F14049BE81}"/>
                  </a:ext>
                </a:extLst>
              </p:cNvPr>
              <p:cNvSpPr/>
              <p:nvPr/>
            </p:nvSpPr>
            <p:spPr>
              <a:xfrm rot="20777060">
                <a:off x="585398" y="4064462"/>
                <a:ext cx="1123662" cy="1035751"/>
              </a:xfrm>
              <a:prstGeom prst="ellipse">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7" name="Oval 36">
              <a:extLst>
                <a:ext uri="{FF2B5EF4-FFF2-40B4-BE49-F238E27FC236}">
                  <a16:creationId xmlns:a16="http://schemas.microsoft.com/office/drawing/2014/main" id="{807E5504-8E2D-349A-C3CF-711B8749BBD0}"/>
                </a:ext>
              </a:extLst>
            </p:cNvPr>
            <p:cNvSpPr/>
            <p:nvPr/>
          </p:nvSpPr>
          <p:spPr>
            <a:xfrm rot="2678421">
              <a:off x="1696345" y="3925163"/>
              <a:ext cx="1284672" cy="1098147"/>
            </a:xfrm>
            <a:prstGeom prst="ellipse">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3" name="Gruppieren 42">
            <a:extLst>
              <a:ext uri="{FF2B5EF4-FFF2-40B4-BE49-F238E27FC236}">
                <a16:creationId xmlns:a16="http://schemas.microsoft.com/office/drawing/2014/main" id="{6ED79FAA-0556-9453-A047-003432D50D90}"/>
              </a:ext>
            </a:extLst>
          </p:cNvPr>
          <p:cNvGrpSpPr/>
          <p:nvPr/>
        </p:nvGrpSpPr>
        <p:grpSpPr>
          <a:xfrm>
            <a:off x="1731397" y="3002155"/>
            <a:ext cx="1242596" cy="1019035"/>
            <a:chOff x="852421" y="2041742"/>
            <a:chExt cx="1242596" cy="1019035"/>
          </a:xfrm>
        </p:grpSpPr>
        <p:pic>
          <p:nvPicPr>
            <p:cNvPr id="39" name="Grafik 38">
              <a:extLst>
                <a:ext uri="{FF2B5EF4-FFF2-40B4-BE49-F238E27FC236}">
                  <a16:creationId xmlns:a16="http://schemas.microsoft.com/office/drawing/2014/main" id="{B5CB864A-C926-353D-831A-7054E9DFF647}"/>
                </a:ext>
              </a:extLst>
            </p:cNvPr>
            <p:cNvPicPr>
              <a:picLocks noChangeAspect="1"/>
            </p:cNvPicPr>
            <p:nvPr/>
          </p:nvPicPr>
          <p:blipFill>
            <a:blip r:embed="rId4"/>
            <a:stretch>
              <a:fillRect/>
            </a:stretch>
          </p:blipFill>
          <p:spPr>
            <a:xfrm>
              <a:off x="852421" y="2347742"/>
              <a:ext cx="306000" cy="306000"/>
            </a:xfrm>
            <a:prstGeom prst="rect">
              <a:avLst/>
            </a:prstGeom>
          </p:spPr>
        </p:pic>
        <p:pic>
          <p:nvPicPr>
            <p:cNvPr id="40" name="Grafik 39">
              <a:extLst>
                <a:ext uri="{FF2B5EF4-FFF2-40B4-BE49-F238E27FC236}">
                  <a16:creationId xmlns:a16="http://schemas.microsoft.com/office/drawing/2014/main" id="{F1E09095-BCE6-1DBD-B3BD-E7128148AC0F}"/>
                </a:ext>
              </a:extLst>
            </p:cNvPr>
            <p:cNvPicPr>
              <a:picLocks noChangeAspect="1"/>
            </p:cNvPicPr>
            <p:nvPr/>
          </p:nvPicPr>
          <p:blipFill>
            <a:blip r:embed="rId4"/>
            <a:stretch>
              <a:fillRect/>
            </a:stretch>
          </p:blipFill>
          <p:spPr>
            <a:xfrm>
              <a:off x="1480722" y="2041742"/>
              <a:ext cx="306000" cy="306000"/>
            </a:xfrm>
            <a:prstGeom prst="rect">
              <a:avLst/>
            </a:prstGeom>
          </p:spPr>
        </p:pic>
        <p:pic>
          <p:nvPicPr>
            <p:cNvPr id="41" name="Grafik 40">
              <a:extLst>
                <a:ext uri="{FF2B5EF4-FFF2-40B4-BE49-F238E27FC236}">
                  <a16:creationId xmlns:a16="http://schemas.microsoft.com/office/drawing/2014/main" id="{7CD7E8DB-5F2E-5AEF-38D3-E08FD2F6165D}"/>
                </a:ext>
              </a:extLst>
            </p:cNvPr>
            <p:cNvPicPr>
              <a:picLocks noChangeAspect="1"/>
            </p:cNvPicPr>
            <p:nvPr/>
          </p:nvPicPr>
          <p:blipFill>
            <a:blip r:embed="rId4"/>
            <a:stretch>
              <a:fillRect/>
            </a:stretch>
          </p:blipFill>
          <p:spPr>
            <a:xfrm>
              <a:off x="1362173" y="2754777"/>
              <a:ext cx="306000" cy="306000"/>
            </a:xfrm>
            <a:prstGeom prst="rect">
              <a:avLst/>
            </a:prstGeom>
          </p:spPr>
        </p:pic>
        <p:pic>
          <p:nvPicPr>
            <p:cNvPr id="42" name="Grafik 41">
              <a:extLst>
                <a:ext uri="{FF2B5EF4-FFF2-40B4-BE49-F238E27FC236}">
                  <a16:creationId xmlns:a16="http://schemas.microsoft.com/office/drawing/2014/main" id="{0F769DEF-43E0-BF49-CC75-0BF95A119264}"/>
                </a:ext>
              </a:extLst>
            </p:cNvPr>
            <p:cNvPicPr>
              <a:picLocks noChangeAspect="1"/>
            </p:cNvPicPr>
            <p:nvPr/>
          </p:nvPicPr>
          <p:blipFill>
            <a:blip r:embed="rId4"/>
            <a:stretch>
              <a:fillRect/>
            </a:stretch>
          </p:blipFill>
          <p:spPr>
            <a:xfrm>
              <a:off x="1789017" y="2409660"/>
              <a:ext cx="306000" cy="306000"/>
            </a:xfrm>
            <a:prstGeom prst="rect">
              <a:avLst/>
            </a:prstGeom>
          </p:spPr>
        </p:pic>
      </p:grpSp>
      <p:sp>
        <p:nvSpPr>
          <p:cNvPr id="46" name="Inhaltsplatzhalter 7">
            <a:extLst>
              <a:ext uri="{FF2B5EF4-FFF2-40B4-BE49-F238E27FC236}">
                <a16:creationId xmlns:a16="http://schemas.microsoft.com/office/drawing/2014/main" id="{66C5F7EC-B758-995B-9E0D-A6BC58392F2D}"/>
              </a:ext>
            </a:extLst>
          </p:cNvPr>
          <p:cNvSpPr txBox="1">
            <a:spLocks/>
          </p:cNvSpPr>
          <p:nvPr/>
        </p:nvSpPr>
        <p:spPr>
          <a:xfrm>
            <a:off x="1767136" y="2042382"/>
            <a:ext cx="1171118" cy="496028"/>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b="1" dirty="0"/>
              <a:t>simultan</a:t>
            </a:r>
          </a:p>
          <a:p>
            <a:endParaRPr lang="de-DE" dirty="0"/>
          </a:p>
          <a:p>
            <a:pPr marL="0" indent="0">
              <a:buFont typeface="Arial" panose="020B0604020202020204" pitchFamily="34" charset="0"/>
              <a:buNone/>
            </a:pPr>
            <a:endParaRPr lang="de-DE" dirty="0"/>
          </a:p>
        </p:txBody>
      </p:sp>
      <p:sp>
        <p:nvSpPr>
          <p:cNvPr id="47" name="Inhaltsplatzhalter 7">
            <a:extLst>
              <a:ext uri="{FF2B5EF4-FFF2-40B4-BE49-F238E27FC236}">
                <a16:creationId xmlns:a16="http://schemas.microsoft.com/office/drawing/2014/main" id="{A07C3315-BFC7-6253-03DE-E7230A90E27A}"/>
              </a:ext>
            </a:extLst>
          </p:cNvPr>
          <p:cNvSpPr txBox="1">
            <a:spLocks/>
          </p:cNvSpPr>
          <p:nvPr/>
        </p:nvSpPr>
        <p:spPr>
          <a:xfrm>
            <a:off x="5635401" y="2042382"/>
            <a:ext cx="1935384" cy="496028"/>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b="1" dirty="0"/>
              <a:t>quasi-simultan</a:t>
            </a:r>
          </a:p>
          <a:p>
            <a:endParaRPr lang="de-DE" dirty="0"/>
          </a:p>
          <a:p>
            <a:pPr marL="0" indent="0">
              <a:buFont typeface="Arial" panose="020B0604020202020204" pitchFamily="34" charset="0"/>
              <a:buNone/>
            </a:pPr>
            <a:endParaRPr lang="de-DE" dirty="0"/>
          </a:p>
        </p:txBody>
      </p:sp>
    </p:spTree>
    <p:extLst>
      <p:ext uri="{BB962C8B-B14F-4D97-AF65-F5344CB8AC3E}">
        <p14:creationId xmlns:p14="http://schemas.microsoft.com/office/powerpoint/2010/main" val="146877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animBg="1"/>
      <p:bldP spid="70" grpId="0" animBg="1"/>
      <p:bldP spid="7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CECCFC05-B1AB-00D1-F3AA-FB30623487C0}"/>
              </a:ext>
            </a:extLst>
          </p:cNvPr>
          <p:cNvPicPr>
            <a:picLocks noChangeAspect="1"/>
          </p:cNvPicPr>
          <p:nvPr/>
        </p:nvPicPr>
        <p:blipFill>
          <a:blip r:embed="rId3"/>
          <a:stretch>
            <a:fillRect/>
          </a:stretch>
        </p:blipFill>
        <p:spPr>
          <a:xfrm>
            <a:off x="1146193" y="1847210"/>
            <a:ext cx="5100766" cy="3606014"/>
          </a:xfrm>
          <a:prstGeom prst="rect">
            <a:avLst/>
          </a:prstGeom>
          <a:effectLst>
            <a:outerShdw blurRad="63500" sx="102000" sy="102000" algn="ctr" rotWithShape="0">
              <a:prstClr val="black">
                <a:alpha val="40000"/>
              </a:prstClr>
            </a:outerShdw>
          </a:effectLst>
        </p:spPr>
      </p:pic>
      <p:sp>
        <p:nvSpPr>
          <p:cNvPr id="2" name="Titel 1">
            <a:extLst>
              <a:ext uri="{FF2B5EF4-FFF2-40B4-BE49-F238E27FC236}">
                <a16:creationId xmlns:a16="http://schemas.microsoft.com/office/drawing/2014/main" id="{C9548468-9EEA-1FDE-7677-6AC500E63EF1}"/>
              </a:ext>
            </a:extLst>
          </p:cNvPr>
          <p:cNvSpPr>
            <a:spLocks noGrp="1"/>
          </p:cNvSpPr>
          <p:nvPr>
            <p:ph type="title"/>
          </p:nvPr>
        </p:nvSpPr>
        <p:spPr/>
        <p:txBody>
          <a:bodyPr/>
          <a:lstStyle/>
          <a:p>
            <a:r>
              <a:rPr lang="de-DE" dirty="0"/>
              <a:t>Grundvorstellungen besitzen</a:t>
            </a:r>
          </a:p>
        </p:txBody>
      </p:sp>
      <p:sp>
        <p:nvSpPr>
          <p:cNvPr id="3" name="Textplatzhalter 2">
            <a:extLst>
              <a:ext uri="{FF2B5EF4-FFF2-40B4-BE49-F238E27FC236}">
                <a16:creationId xmlns:a16="http://schemas.microsoft.com/office/drawing/2014/main" id="{D71DDC49-FB64-F376-967E-5934694BBF4E}"/>
              </a:ext>
            </a:extLst>
          </p:cNvPr>
          <p:cNvSpPr>
            <a:spLocks noGrp="1"/>
          </p:cNvSpPr>
          <p:nvPr>
            <p:ph type="body" sz="quarter" idx="13"/>
          </p:nvPr>
        </p:nvSpPr>
        <p:spPr/>
        <p:txBody>
          <a:bodyPr/>
          <a:lstStyle/>
          <a:p>
            <a:r>
              <a:rPr lang="de-DE" sz="1600" dirty="0"/>
              <a:t>ANZAHLERFASSUNG</a:t>
            </a:r>
          </a:p>
          <a:p>
            <a:endParaRPr lang="de-DE" dirty="0"/>
          </a:p>
        </p:txBody>
      </p:sp>
      <p:sp>
        <p:nvSpPr>
          <p:cNvPr id="5" name="Datumsplatzhalter 4">
            <a:extLst>
              <a:ext uri="{FF2B5EF4-FFF2-40B4-BE49-F238E27FC236}">
                <a16:creationId xmlns:a16="http://schemas.microsoft.com/office/drawing/2014/main" id="{3016A558-A84B-38D1-DE8F-2D5D6C56D3AA}"/>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2217816-36C1-AF47-85FC-B7080EC0ACF1}"/>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13" name="Abgerundete rechteckige Legende 12">
            <a:extLst>
              <a:ext uri="{FF2B5EF4-FFF2-40B4-BE49-F238E27FC236}">
                <a16:creationId xmlns:a16="http://schemas.microsoft.com/office/drawing/2014/main" id="{CD1D3FB7-8DA6-26FB-FFED-9B2DCBC45174}"/>
              </a:ext>
            </a:extLst>
          </p:cNvPr>
          <p:cNvSpPr/>
          <p:nvPr/>
        </p:nvSpPr>
        <p:spPr>
          <a:xfrm>
            <a:off x="6764913" y="2653733"/>
            <a:ext cx="1816276" cy="787931"/>
          </a:xfrm>
          <a:prstGeom prst="wedgeRoundRectCallout">
            <a:avLst>
              <a:gd name="adj1" fmla="val -67728"/>
              <a:gd name="adj2" fmla="val 4101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Ich sehe 7.</a:t>
            </a:r>
          </a:p>
        </p:txBody>
      </p:sp>
      <p:sp>
        <p:nvSpPr>
          <p:cNvPr id="15" name="Abgerundete rechteckige Legende 14">
            <a:extLst>
              <a:ext uri="{FF2B5EF4-FFF2-40B4-BE49-F238E27FC236}">
                <a16:creationId xmlns:a16="http://schemas.microsoft.com/office/drawing/2014/main" id="{B4FBAE97-7152-2DA7-4020-9C8BD972570C}"/>
              </a:ext>
            </a:extLst>
          </p:cNvPr>
          <p:cNvSpPr/>
          <p:nvPr/>
        </p:nvSpPr>
        <p:spPr>
          <a:xfrm>
            <a:off x="6664516" y="4121153"/>
            <a:ext cx="1978805" cy="1126822"/>
          </a:xfrm>
          <a:prstGeom prst="wedgeRoundRectCallout">
            <a:avLst>
              <a:gd name="adj1" fmla="val -63192"/>
              <a:gd name="adj2" fmla="val -79510"/>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Ich sehe 5 und 2, also auch 7.</a:t>
            </a:r>
          </a:p>
        </p:txBody>
      </p:sp>
      <p:pic>
        <p:nvPicPr>
          <p:cNvPr id="22" name="Grafik 21">
            <a:extLst>
              <a:ext uri="{FF2B5EF4-FFF2-40B4-BE49-F238E27FC236}">
                <a16:creationId xmlns:a16="http://schemas.microsoft.com/office/drawing/2014/main" id="{2D1A001D-BC5B-05CE-BF41-ACD88DDD2BAA}"/>
              </a:ext>
            </a:extLst>
          </p:cNvPr>
          <p:cNvPicPr>
            <a:picLocks noChangeAspect="1"/>
          </p:cNvPicPr>
          <p:nvPr/>
        </p:nvPicPr>
        <p:blipFill>
          <a:blip r:embed="rId4"/>
          <a:stretch>
            <a:fillRect/>
          </a:stretch>
        </p:blipFill>
        <p:spPr>
          <a:xfrm>
            <a:off x="1096266" y="5542959"/>
            <a:ext cx="5226581" cy="550414"/>
          </a:xfrm>
          <a:prstGeom prst="rect">
            <a:avLst/>
          </a:prstGeom>
          <a:effectLst/>
        </p:spPr>
      </p:pic>
      <p:sp>
        <p:nvSpPr>
          <p:cNvPr id="8" name="Rechteck 7">
            <a:extLst>
              <a:ext uri="{FF2B5EF4-FFF2-40B4-BE49-F238E27FC236}">
                <a16:creationId xmlns:a16="http://schemas.microsoft.com/office/drawing/2014/main" id="{3FBA38B0-881C-5C5B-64B9-5740D8701F1E}"/>
              </a:ext>
            </a:extLst>
          </p:cNvPr>
          <p:cNvSpPr/>
          <p:nvPr/>
        </p:nvSpPr>
        <p:spPr>
          <a:xfrm>
            <a:off x="6356483" y="5731212"/>
            <a:ext cx="2454518" cy="461665"/>
          </a:xfrm>
          <a:prstGeom prst="rect">
            <a:avLst/>
          </a:prstGeom>
        </p:spPr>
        <p:txBody>
          <a:bodyPr wrap="none">
            <a:spAutoFit/>
          </a:bodyPr>
          <a:lstStyle/>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(https://pikas.dzlm.de/node/1632)</a:t>
            </a:r>
          </a:p>
        </p:txBody>
      </p:sp>
    </p:spTree>
    <p:extLst>
      <p:ext uri="{BB962C8B-B14F-4D97-AF65-F5344CB8AC3E}">
        <p14:creationId xmlns:p14="http://schemas.microsoft.com/office/powerpoint/2010/main" val="512298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48468-9EEA-1FDE-7677-6AC500E63EF1}"/>
              </a:ext>
            </a:extLst>
          </p:cNvPr>
          <p:cNvSpPr>
            <a:spLocks noGrp="1"/>
          </p:cNvSpPr>
          <p:nvPr>
            <p:ph type="title"/>
          </p:nvPr>
        </p:nvSpPr>
        <p:spPr/>
        <p:txBody>
          <a:bodyPr/>
          <a:lstStyle/>
          <a:p>
            <a:r>
              <a:rPr lang="de-DE" dirty="0"/>
              <a:t>Grundvorstellungen besitzen</a:t>
            </a:r>
          </a:p>
        </p:txBody>
      </p:sp>
      <p:sp>
        <p:nvSpPr>
          <p:cNvPr id="3" name="Textplatzhalter 2">
            <a:extLst>
              <a:ext uri="{FF2B5EF4-FFF2-40B4-BE49-F238E27FC236}">
                <a16:creationId xmlns:a16="http://schemas.microsoft.com/office/drawing/2014/main" id="{D71DDC49-FB64-F376-967E-5934694BBF4E}"/>
              </a:ext>
            </a:extLst>
          </p:cNvPr>
          <p:cNvSpPr>
            <a:spLocks noGrp="1"/>
          </p:cNvSpPr>
          <p:nvPr>
            <p:ph type="body" sz="quarter" idx="13"/>
          </p:nvPr>
        </p:nvSpPr>
        <p:spPr/>
        <p:txBody>
          <a:bodyPr/>
          <a:lstStyle/>
          <a:p>
            <a:r>
              <a:rPr lang="de-DE" sz="1600" dirty="0"/>
              <a:t>ANZAHLERFASSUNG</a:t>
            </a:r>
          </a:p>
          <a:p>
            <a:endParaRPr lang="de-DE" dirty="0"/>
          </a:p>
        </p:txBody>
      </p:sp>
      <p:sp>
        <p:nvSpPr>
          <p:cNvPr id="5" name="Datumsplatzhalter 4">
            <a:extLst>
              <a:ext uri="{FF2B5EF4-FFF2-40B4-BE49-F238E27FC236}">
                <a16:creationId xmlns:a16="http://schemas.microsoft.com/office/drawing/2014/main" id="{3016A558-A84B-38D1-DE8F-2D5D6C56D3AA}"/>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2217816-36C1-AF47-85FC-B7080EC0ACF1}"/>
              </a:ext>
            </a:extLst>
          </p:cNvPr>
          <p:cNvSpPr>
            <a:spLocks noGrp="1"/>
          </p:cNvSpPr>
          <p:nvPr>
            <p:ph type="sldNum" sz="quarter" idx="12"/>
          </p:nvPr>
        </p:nvSpPr>
        <p:spPr/>
        <p:txBody>
          <a:bodyPr/>
          <a:lstStyle/>
          <a:p>
            <a:fld id="{C3752B7C-18A9-864D-BBCB-54A9F41B5594}" type="slidenum">
              <a:rPr lang="de-DE" smtClean="0"/>
              <a:pPr/>
              <a:t>33</a:t>
            </a:fld>
            <a:endParaRPr lang="de-DE" dirty="0"/>
          </a:p>
        </p:txBody>
      </p:sp>
      <p:pic>
        <p:nvPicPr>
          <p:cNvPr id="7" name="Grafik 6">
            <a:extLst>
              <a:ext uri="{FF2B5EF4-FFF2-40B4-BE49-F238E27FC236}">
                <a16:creationId xmlns:a16="http://schemas.microsoft.com/office/drawing/2014/main" id="{A1F4400A-22EC-FAA5-E561-65666FB0BF6F}"/>
              </a:ext>
            </a:extLst>
          </p:cNvPr>
          <p:cNvPicPr>
            <a:picLocks noChangeAspect="1"/>
          </p:cNvPicPr>
          <p:nvPr/>
        </p:nvPicPr>
        <p:blipFill>
          <a:blip r:embed="rId3"/>
          <a:stretch>
            <a:fillRect/>
          </a:stretch>
        </p:blipFill>
        <p:spPr>
          <a:xfrm>
            <a:off x="3778501" y="3295529"/>
            <a:ext cx="306000" cy="306000"/>
          </a:xfrm>
          <a:prstGeom prst="rect">
            <a:avLst/>
          </a:prstGeom>
        </p:spPr>
      </p:pic>
      <p:pic>
        <p:nvPicPr>
          <p:cNvPr id="9" name="Grafik 8">
            <a:extLst>
              <a:ext uri="{FF2B5EF4-FFF2-40B4-BE49-F238E27FC236}">
                <a16:creationId xmlns:a16="http://schemas.microsoft.com/office/drawing/2014/main" id="{9CC04849-43DB-4733-DAA3-0D7C1C03B147}"/>
              </a:ext>
            </a:extLst>
          </p:cNvPr>
          <p:cNvPicPr>
            <a:picLocks noChangeAspect="1"/>
          </p:cNvPicPr>
          <p:nvPr/>
        </p:nvPicPr>
        <p:blipFill>
          <a:blip r:embed="rId3"/>
          <a:stretch>
            <a:fillRect/>
          </a:stretch>
        </p:blipFill>
        <p:spPr>
          <a:xfrm>
            <a:off x="4656579" y="2963047"/>
            <a:ext cx="306000" cy="306000"/>
          </a:xfrm>
          <a:prstGeom prst="rect">
            <a:avLst/>
          </a:prstGeom>
        </p:spPr>
      </p:pic>
      <p:pic>
        <p:nvPicPr>
          <p:cNvPr id="10" name="Grafik 9">
            <a:extLst>
              <a:ext uri="{FF2B5EF4-FFF2-40B4-BE49-F238E27FC236}">
                <a16:creationId xmlns:a16="http://schemas.microsoft.com/office/drawing/2014/main" id="{3A71D310-46FA-DA94-B73B-B842F3B5434E}"/>
              </a:ext>
            </a:extLst>
          </p:cNvPr>
          <p:cNvPicPr>
            <a:picLocks noChangeAspect="1"/>
          </p:cNvPicPr>
          <p:nvPr/>
        </p:nvPicPr>
        <p:blipFill>
          <a:blip r:embed="rId3"/>
          <a:stretch>
            <a:fillRect/>
          </a:stretch>
        </p:blipFill>
        <p:spPr>
          <a:xfrm>
            <a:off x="4288253" y="3702564"/>
            <a:ext cx="306000" cy="306000"/>
          </a:xfrm>
          <a:prstGeom prst="rect">
            <a:avLst/>
          </a:prstGeom>
        </p:spPr>
      </p:pic>
      <p:pic>
        <p:nvPicPr>
          <p:cNvPr id="11" name="Grafik 10">
            <a:extLst>
              <a:ext uri="{FF2B5EF4-FFF2-40B4-BE49-F238E27FC236}">
                <a16:creationId xmlns:a16="http://schemas.microsoft.com/office/drawing/2014/main" id="{DA51D981-5345-FC06-E43C-9FA542F60482}"/>
              </a:ext>
            </a:extLst>
          </p:cNvPr>
          <p:cNvPicPr>
            <a:picLocks noChangeAspect="1"/>
          </p:cNvPicPr>
          <p:nvPr/>
        </p:nvPicPr>
        <p:blipFill>
          <a:blip r:embed="rId3"/>
          <a:stretch>
            <a:fillRect/>
          </a:stretch>
        </p:blipFill>
        <p:spPr>
          <a:xfrm>
            <a:off x="4936077" y="3326009"/>
            <a:ext cx="306000" cy="306000"/>
          </a:xfrm>
          <a:prstGeom prst="rect">
            <a:avLst/>
          </a:prstGeom>
        </p:spPr>
      </p:pic>
      <p:sp>
        <p:nvSpPr>
          <p:cNvPr id="12" name="Abgerundete rechteckige Legende 11">
            <a:extLst>
              <a:ext uri="{FF2B5EF4-FFF2-40B4-BE49-F238E27FC236}">
                <a16:creationId xmlns:a16="http://schemas.microsoft.com/office/drawing/2014/main" id="{921FEF51-2B05-1A14-C824-04CD3965EE6C}"/>
              </a:ext>
            </a:extLst>
          </p:cNvPr>
          <p:cNvSpPr/>
          <p:nvPr/>
        </p:nvSpPr>
        <p:spPr>
          <a:xfrm>
            <a:off x="4712802" y="1483852"/>
            <a:ext cx="2532060" cy="1122791"/>
          </a:xfrm>
          <a:prstGeom prst="wedgeRoundRectCallout">
            <a:avLst>
              <a:gd name="adj1" fmla="val -38889"/>
              <a:gd name="adj2" fmla="val 74037"/>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EF68A8B3-4DD1-96F6-DEDC-5C37402526CA}"/>
              </a:ext>
            </a:extLst>
          </p:cNvPr>
          <p:cNvSpPr txBox="1"/>
          <p:nvPr/>
        </p:nvSpPr>
        <p:spPr>
          <a:xfrm>
            <a:off x="951900" y="2112915"/>
            <a:ext cx="2532060" cy="923330"/>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Das sind 1, 2, 3, 4, 5. </a:t>
            </a:r>
          </a:p>
          <a:p>
            <a:pPr algn="ctr"/>
            <a:r>
              <a:rPr lang="de-DE" dirty="0">
                <a:latin typeface="Arial" panose="020B0604020202020204" pitchFamily="34" charset="0"/>
                <a:cs typeface="Arial" panose="020B0604020202020204" pitchFamily="34" charset="0"/>
              </a:rPr>
              <a:t>(tippt jedes Plättchen an)</a:t>
            </a:r>
          </a:p>
        </p:txBody>
      </p:sp>
      <p:sp>
        <p:nvSpPr>
          <p:cNvPr id="14" name="Abgerundete rechteckige Legende 13">
            <a:extLst>
              <a:ext uri="{FF2B5EF4-FFF2-40B4-BE49-F238E27FC236}">
                <a16:creationId xmlns:a16="http://schemas.microsoft.com/office/drawing/2014/main" id="{DF26F28B-F7D2-76B5-B851-AA67312C2A9E}"/>
              </a:ext>
            </a:extLst>
          </p:cNvPr>
          <p:cNvSpPr/>
          <p:nvPr/>
        </p:nvSpPr>
        <p:spPr>
          <a:xfrm>
            <a:off x="1064580" y="1963310"/>
            <a:ext cx="2532060" cy="1122791"/>
          </a:xfrm>
          <a:prstGeom prst="wedgeRoundRectCallout">
            <a:avLst>
              <a:gd name="adj1" fmla="val 68847"/>
              <a:gd name="adj2" fmla="val 40783"/>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a:extLst>
              <a:ext uri="{FF2B5EF4-FFF2-40B4-BE49-F238E27FC236}">
                <a16:creationId xmlns:a16="http://schemas.microsoft.com/office/drawing/2014/main" id="{76A89790-5FDB-5E64-8942-ED061EB9DF52}"/>
              </a:ext>
            </a:extLst>
          </p:cNvPr>
          <p:cNvSpPr txBox="1"/>
          <p:nvPr/>
        </p:nvSpPr>
        <p:spPr>
          <a:xfrm>
            <a:off x="4601020" y="1738763"/>
            <a:ext cx="2757421" cy="646331"/>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Das sind 5, denn 3 plus 2 sind zusammen 5</a:t>
            </a:r>
          </a:p>
        </p:txBody>
      </p:sp>
      <p:pic>
        <p:nvPicPr>
          <p:cNvPr id="16" name="Grafik 15">
            <a:extLst>
              <a:ext uri="{FF2B5EF4-FFF2-40B4-BE49-F238E27FC236}">
                <a16:creationId xmlns:a16="http://schemas.microsoft.com/office/drawing/2014/main" id="{E8811819-BFC6-9895-5119-657FCE6600E0}"/>
              </a:ext>
            </a:extLst>
          </p:cNvPr>
          <p:cNvPicPr>
            <a:picLocks noChangeAspect="1"/>
          </p:cNvPicPr>
          <p:nvPr/>
        </p:nvPicPr>
        <p:blipFill>
          <a:blip r:embed="rId3"/>
          <a:stretch>
            <a:fillRect/>
          </a:stretch>
        </p:blipFill>
        <p:spPr>
          <a:xfrm>
            <a:off x="4295020" y="3295529"/>
            <a:ext cx="306000" cy="306000"/>
          </a:xfrm>
          <a:prstGeom prst="rect">
            <a:avLst/>
          </a:prstGeom>
        </p:spPr>
      </p:pic>
      <p:sp>
        <p:nvSpPr>
          <p:cNvPr id="17" name="Textfeld 16">
            <a:extLst>
              <a:ext uri="{FF2B5EF4-FFF2-40B4-BE49-F238E27FC236}">
                <a16:creationId xmlns:a16="http://schemas.microsoft.com/office/drawing/2014/main" id="{3F294B6C-BC88-9658-F3FC-9DA98F46F530}"/>
              </a:ext>
            </a:extLst>
          </p:cNvPr>
          <p:cNvSpPr txBox="1"/>
          <p:nvPr/>
        </p:nvSpPr>
        <p:spPr>
          <a:xfrm>
            <a:off x="987987" y="4410752"/>
            <a:ext cx="2757421" cy="1200329"/>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Also ich sehe außen 2 und 2. Das sind 4. Und den einen in der Mitte. Das sind 5.</a:t>
            </a:r>
          </a:p>
        </p:txBody>
      </p:sp>
      <p:sp>
        <p:nvSpPr>
          <p:cNvPr id="18" name="Abgerundete rechteckige Legende 17">
            <a:extLst>
              <a:ext uri="{FF2B5EF4-FFF2-40B4-BE49-F238E27FC236}">
                <a16:creationId xmlns:a16="http://schemas.microsoft.com/office/drawing/2014/main" id="{7B655990-B5A9-BC3D-257B-90FAFD917FA9}"/>
              </a:ext>
            </a:extLst>
          </p:cNvPr>
          <p:cNvSpPr/>
          <p:nvPr/>
        </p:nvSpPr>
        <p:spPr>
          <a:xfrm>
            <a:off x="1021213" y="4295718"/>
            <a:ext cx="2832474" cy="1431131"/>
          </a:xfrm>
          <a:prstGeom prst="wedgeRoundRectCallout">
            <a:avLst>
              <a:gd name="adj1" fmla="val 36415"/>
              <a:gd name="adj2" fmla="val -7973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4FB0A742-E3FC-C44E-BFEC-BABD66AE14F0}"/>
              </a:ext>
            </a:extLst>
          </p:cNvPr>
          <p:cNvSpPr txBox="1"/>
          <p:nvPr/>
        </p:nvSpPr>
        <p:spPr>
          <a:xfrm>
            <a:off x="5365366" y="4463641"/>
            <a:ext cx="2757421" cy="1200329"/>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Wenn man die Plättchen ein bisschen verschiebt, sehen sie so aus wie eine Würfelfünf.</a:t>
            </a:r>
          </a:p>
        </p:txBody>
      </p:sp>
      <p:sp>
        <p:nvSpPr>
          <p:cNvPr id="20" name="Abgerundete rechteckige Legende 19">
            <a:extLst>
              <a:ext uri="{FF2B5EF4-FFF2-40B4-BE49-F238E27FC236}">
                <a16:creationId xmlns:a16="http://schemas.microsoft.com/office/drawing/2014/main" id="{C5C63867-2773-3D67-4F89-F3EA38C18E79}"/>
              </a:ext>
            </a:extLst>
          </p:cNvPr>
          <p:cNvSpPr/>
          <p:nvPr/>
        </p:nvSpPr>
        <p:spPr>
          <a:xfrm>
            <a:off x="5204937" y="4268907"/>
            <a:ext cx="3101340" cy="1484020"/>
          </a:xfrm>
          <a:prstGeom prst="wedgeRoundRectCallout">
            <a:avLst>
              <a:gd name="adj1" fmla="val -45649"/>
              <a:gd name="adj2" fmla="val -85893"/>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74632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Grundvorstellungen besitzen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34</a:t>
            </a:fld>
            <a:endParaRPr lang="de-DE" dirty="0"/>
          </a:p>
        </p:txBody>
      </p:sp>
      <p:sp>
        <p:nvSpPr>
          <p:cNvPr id="8" name="Gefaltete Ecke 7"/>
          <p:cNvSpPr/>
          <p:nvPr/>
        </p:nvSpPr>
        <p:spPr>
          <a:xfrm>
            <a:off x="1244600" y="1983776"/>
            <a:ext cx="61214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800" dirty="0">
                <a:solidFill>
                  <a:schemeClr val="tx1"/>
                </a:solidFill>
                <a:latin typeface="Arial" panose="020B0604020202020204" pitchFamily="34" charset="0"/>
                <a:cs typeface="Arial" panose="020B0604020202020204" pitchFamily="34" charset="0"/>
              </a:rPr>
              <a:t>Lernende erfassen Zahlen </a:t>
            </a:r>
          </a:p>
          <a:p>
            <a:pPr algn="ctr" fontAlgn="ctr">
              <a:lnSpc>
                <a:spcPct val="150000"/>
              </a:lnSpc>
            </a:pPr>
            <a:r>
              <a:rPr lang="de-DE" sz="2800" dirty="0">
                <a:solidFill>
                  <a:schemeClr val="tx1"/>
                </a:solidFill>
                <a:latin typeface="Arial" panose="020B0604020202020204" pitchFamily="34" charset="0"/>
                <a:cs typeface="Arial" panose="020B0604020202020204" pitchFamily="34" charset="0"/>
              </a:rPr>
              <a:t>sowohl kardinal als auch ordinal.</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3227"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927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Bedeutung und Kompetenzerwartungen</a:t>
            </a:r>
          </a:p>
          <a:p>
            <a:r>
              <a:rPr lang="de-DE" sz="2000" dirty="0"/>
              <a:t>Grundvorstellungen besitzen</a:t>
            </a:r>
          </a:p>
          <a:p>
            <a:r>
              <a:rPr lang="de-DE" sz="2000" b="1" dirty="0"/>
              <a:t>Darstellungen vernetzen</a:t>
            </a:r>
          </a:p>
          <a:p>
            <a:r>
              <a:rPr lang="de-DE" sz="2000" dirty="0"/>
              <a:t>Zahlbeziehungen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Tree>
    <p:extLst>
      <p:ext uri="{BB962C8B-B14F-4D97-AF65-F5344CB8AC3E}">
        <p14:creationId xmlns:p14="http://schemas.microsoft.com/office/powerpoint/2010/main" val="2858996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36</a:t>
            </a:fld>
            <a:endParaRPr lang="de-DE" dirty="0"/>
          </a:p>
        </p:txBody>
      </p:sp>
      <p:sp>
        <p:nvSpPr>
          <p:cNvPr id="5" name="Textplatzhalter 4"/>
          <p:cNvSpPr>
            <a:spLocks noGrp="1"/>
          </p:cNvSpPr>
          <p:nvPr>
            <p:ph type="body" sz="quarter" idx="13"/>
          </p:nvPr>
        </p:nvSpPr>
        <p:spPr>
          <a:xfrm>
            <a:off x="580103" y="1175880"/>
            <a:ext cx="8202233" cy="445628"/>
          </a:xfrm>
        </p:spPr>
        <p:txBody>
          <a:bodyPr/>
          <a:lstStyle/>
          <a:p>
            <a:r>
              <a:rPr lang="de-DE" dirty="0"/>
              <a:t>HINWEISE ZU DEN FOLIEN 37-65</a:t>
            </a:r>
          </a:p>
        </p:txBody>
      </p:sp>
      <p:sp>
        <p:nvSpPr>
          <p:cNvPr id="6" name="Inhaltsplatzhalter 5"/>
          <p:cNvSpPr>
            <a:spLocks noGrp="1"/>
          </p:cNvSpPr>
          <p:nvPr>
            <p:ph idx="1"/>
          </p:nvPr>
        </p:nvSpPr>
        <p:spPr>
          <a:xfrm>
            <a:off x="580260" y="1621508"/>
            <a:ext cx="8393619" cy="4731287"/>
          </a:xfrm>
        </p:spPr>
        <p:txBody>
          <a:bodyPr/>
          <a:lstStyle/>
          <a:p>
            <a:pPr>
              <a:spcBef>
                <a:spcPts val="0"/>
              </a:spcBef>
            </a:pPr>
            <a:r>
              <a:rPr lang="de-DE" sz="1200" b="1" dirty="0"/>
              <a:t>Kernbotschaften (Folien 60; 65): </a:t>
            </a:r>
          </a:p>
          <a:p>
            <a:pPr marL="285750" indent="-285750">
              <a:spcBef>
                <a:spcPts val="0"/>
              </a:spcBef>
              <a:buFont typeface="Arial" panose="020B0604020202020204" pitchFamily="34" charset="0"/>
              <a:buChar char="•"/>
            </a:pPr>
            <a:r>
              <a:rPr lang="de-DE" sz="1200" b="1" dirty="0"/>
              <a:t>Lernende brauchen Gelegenheiten, Strukturen (z. B. 5er- und 10er-Struktur) in Zahldarstellungen und Materialien zu entdecken, zu beschreiben und zu nutzen.</a:t>
            </a:r>
          </a:p>
          <a:p>
            <a:pPr marL="285750" indent="-285750">
              <a:spcBef>
                <a:spcPts val="0"/>
              </a:spcBef>
              <a:buFont typeface="Arial" panose="020B0604020202020204" pitchFamily="34" charset="0"/>
              <a:buChar char="•"/>
            </a:pPr>
            <a:r>
              <a:rPr lang="de-DE" sz="1200" b="1" dirty="0">
                <a:solidFill>
                  <a:schemeClr val="tx1"/>
                </a:solidFill>
                <a:latin typeface="Arial" panose="020B0604020202020204" pitchFamily="34" charset="0"/>
                <a:cs typeface="Arial" panose="020B0604020202020204" pitchFamily="34" charset="0"/>
              </a:rPr>
              <a:t>Lernende brauchen Gelegenheiten, Zahlen mit geeigneten Materialien selbst unterschiedlich darzustellen und über diese zu sprechen</a:t>
            </a:r>
            <a:r>
              <a:rPr lang="de-DE" sz="1200" dirty="0">
                <a:solidFill>
                  <a:schemeClr val="tx1"/>
                </a:solidFill>
                <a:latin typeface="Arial" panose="020B0604020202020204" pitchFamily="34" charset="0"/>
                <a:cs typeface="Arial" panose="020B0604020202020204" pitchFamily="34" charset="0"/>
              </a:rPr>
              <a:t>.</a:t>
            </a:r>
          </a:p>
          <a:p>
            <a:pPr>
              <a:spcBef>
                <a:spcPts val="0"/>
              </a:spcBef>
            </a:pPr>
            <a:endParaRPr lang="de-DE" sz="300" dirty="0"/>
          </a:p>
          <a:p>
            <a:pPr>
              <a:spcBef>
                <a:spcPts val="0"/>
              </a:spcBef>
            </a:pPr>
            <a:r>
              <a:rPr lang="de-DE" sz="1200" dirty="0"/>
              <a:t>Folien 37-38: Zunächst werden die verschiedenen Darstellungsformen in Bezug auf Zahlen aufgezeigt/wiederholt. </a:t>
            </a:r>
          </a:p>
          <a:p>
            <a:pPr>
              <a:spcBef>
                <a:spcPts val="0"/>
              </a:spcBef>
            </a:pPr>
            <a:r>
              <a:rPr lang="de-DE" sz="1200" dirty="0"/>
              <a:t>Folien 40-43: Aktivität (Hinweise s. Folie 39)</a:t>
            </a:r>
          </a:p>
          <a:p>
            <a:pPr>
              <a:spcBef>
                <a:spcPts val="0"/>
              </a:spcBef>
            </a:pPr>
            <a:r>
              <a:rPr lang="de-DE" sz="1200" dirty="0"/>
              <a:t>Folien 44-49: Die Bedeutung der strukturierten Darstellung von Anzahlen (und die Strukturen selbst) müssen mit den Kindern zum zentralen Gegenstand des gemeinsamen Nachdenkens werden, damit die Kinder diese zum Darstellen und schnellen Sehen von Anzahlen nutzen können.</a:t>
            </a:r>
          </a:p>
          <a:p>
            <a:pPr>
              <a:spcBef>
                <a:spcPts val="0"/>
              </a:spcBef>
            </a:pPr>
            <a:r>
              <a:rPr lang="de-DE" sz="1200" dirty="0"/>
              <a:t>Folien 51-52: Aktivität</a:t>
            </a:r>
          </a:p>
          <a:p>
            <a:pPr>
              <a:spcBef>
                <a:spcPts val="0"/>
              </a:spcBef>
            </a:pPr>
            <a:r>
              <a:rPr lang="de-DE" sz="1200" dirty="0"/>
              <a:t>Folien 53-59: Der Exkurs: Üben nach dem Vierphasenmodell soll verdeutlichen, wie anfängliche Handlungen am Material nach und nach zugunsten mentaler Vorstellungen abgelöst werden. </a:t>
            </a:r>
          </a:p>
          <a:p>
            <a:pPr>
              <a:spcBef>
                <a:spcPts val="0"/>
              </a:spcBef>
            </a:pPr>
            <a:r>
              <a:rPr lang="de-DE" sz="1200" dirty="0"/>
              <a:t>Folien 61-65: Die Bedeutung der Vernetzung der Darstellung und ihre sprachliche Begleitung soll herausgearbeitet werden. Ziel ist es, dass Kinder flexibel zwischen den Darstellungen wechseln und durch die Vernetzung Beziehungen in und zwischen Darstellungen erkennen und sprachlich ausdrücken können.</a:t>
            </a:r>
          </a:p>
        </p:txBody>
      </p:sp>
    </p:spTree>
    <p:extLst>
      <p:ext uri="{BB962C8B-B14F-4D97-AF65-F5344CB8AC3E}">
        <p14:creationId xmlns:p14="http://schemas.microsoft.com/office/powerpoint/2010/main" val="2919185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Darstellungen vernetzen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37</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2" y="2017571"/>
            <a:ext cx="4366090" cy="3276000"/>
            <a:chOff x="5681807" y="3971726"/>
            <a:chExt cx="2421273"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94618" y="4816474"/>
              <a:ext cx="1019300" cy="972000"/>
              <a:chOff x="6394618"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94618" y="508897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Zahl-beziehungen</a:t>
                </a:r>
              </a:p>
              <a:p>
                <a:pPr algn="ctr"/>
                <a:r>
                  <a:rPr lang="de-DE" b="1" dirty="0">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80" y="3971726"/>
              <a:ext cx="1019300" cy="972000"/>
              <a:chOff x="7134758"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8" y="4407205"/>
                <a:ext cx="1019300" cy="358431"/>
              </a:xfrm>
              <a:prstGeom prst="rect">
                <a:avLst/>
              </a:prstGeom>
              <a:noFill/>
            </p:spPr>
            <p:txBody>
              <a:bodyPr wrap="square" rtlCol="0">
                <a:spAutoFit/>
              </a:bodyPr>
              <a:lstStyle/>
              <a:p>
                <a:pPr algn="ctr"/>
                <a:r>
                  <a:rPr lang="de-DE" b="1" dirty="0">
                    <a:solidFill>
                      <a:srgbClr val="FFFFFF"/>
                    </a:solidFill>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7" y="3987586"/>
              <a:ext cx="1019300" cy="972000"/>
              <a:chOff x="5633682"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2" y="4331610"/>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Grund-vorstellungen besitzen</a:t>
                </a:r>
              </a:p>
            </p:txBody>
          </p:sp>
        </p:grpSp>
      </p:grpSp>
    </p:spTree>
    <p:extLst>
      <p:ext uri="{BB962C8B-B14F-4D97-AF65-F5344CB8AC3E}">
        <p14:creationId xmlns:p14="http://schemas.microsoft.com/office/powerpoint/2010/main" val="2947533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bgerundetes Rechteck 20">
            <a:extLst>
              <a:ext uri="{FF2B5EF4-FFF2-40B4-BE49-F238E27FC236}">
                <a16:creationId xmlns:a16="http://schemas.microsoft.com/office/drawing/2014/main" id="{D82A1CE3-3675-D1CD-8291-467541190024}"/>
              </a:ext>
            </a:extLst>
          </p:cNvPr>
          <p:cNvSpPr/>
          <p:nvPr/>
        </p:nvSpPr>
        <p:spPr>
          <a:xfrm>
            <a:off x="3383999" y="2512461"/>
            <a:ext cx="2627377" cy="2123333"/>
          </a:xfrm>
          <a:prstGeom prst="roundRect">
            <a:avLst/>
          </a:prstGeom>
          <a:solidFill>
            <a:srgbClr val="D9D9D9"/>
          </a:solidFill>
          <a:ln>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Abgerundetes Rechteck 19">
            <a:extLst>
              <a:ext uri="{FF2B5EF4-FFF2-40B4-BE49-F238E27FC236}">
                <a16:creationId xmlns:a16="http://schemas.microsoft.com/office/drawing/2014/main" id="{CA66164C-8B07-D8FE-A00D-7712BA26FF4B}"/>
              </a:ext>
            </a:extLst>
          </p:cNvPr>
          <p:cNvSpPr/>
          <p:nvPr/>
        </p:nvSpPr>
        <p:spPr>
          <a:xfrm>
            <a:off x="151721" y="3551013"/>
            <a:ext cx="4401879" cy="1830294"/>
          </a:xfrm>
          <a:prstGeom prst="roundRect">
            <a:avLst/>
          </a:prstGeom>
          <a:solidFill>
            <a:srgbClr val="D9D9D9"/>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Abgerundetes Rechteck 16">
            <a:extLst>
              <a:ext uri="{FF2B5EF4-FFF2-40B4-BE49-F238E27FC236}">
                <a16:creationId xmlns:a16="http://schemas.microsoft.com/office/drawing/2014/main" id="{A5839610-6B06-1368-C3E0-D6320B6BB817}"/>
              </a:ext>
            </a:extLst>
          </p:cNvPr>
          <p:cNvSpPr/>
          <p:nvPr/>
        </p:nvSpPr>
        <p:spPr>
          <a:xfrm>
            <a:off x="4806284" y="3621096"/>
            <a:ext cx="4176000" cy="1830294"/>
          </a:xfrm>
          <a:prstGeom prst="roundRect">
            <a:avLst/>
          </a:prstGeom>
          <a:solidFill>
            <a:srgbClr val="D9D9D9"/>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Abgerundetes Rechteck 18">
            <a:extLst>
              <a:ext uri="{FF2B5EF4-FFF2-40B4-BE49-F238E27FC236}">
                <a16:creationId xmlns:a16="http://schemas.microsoft.com/office/drawing/2014/main" id="{EF062A6A-BF1C-75CA-F0F7-D5A6CEC2A6C6}"/>
              </a:ext>
            </a:extLst>
          </p:cNvPr>
          <p:cNvSpPr/>
          <p:nvPr/>
        </p:nvSpPr>
        <p:spPr>
          <a:xfrm>
            <a:off x="4806285" y="1667731"/>
            <a:ext cx="4176000" cy="1830294"/>
          </a:xfrm>
          <a:prstGeom prst="roundRect">
            <a:avLst/>
          </a:prstGeom>
          <a:solidFill>
            <a:srgbClr val="D9D9D9"/>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Abgerundetes Rechteck 6">
            <a:extLst>
              <a:ext uri="{FF2B5EF4-FFF2-40B4-BE49-F238E27FC236}">
                <a16:creationId xmlns:a16="http://schemas.microsoft.com/office/drawing/2014/main" id="{612A3EAF-4293-D322-E190-A8939E8D4269}"/>
              </a:ext>
            </a:extLst>
          </p:cNvPr>
          <p:cNvSpPr/>
          <p:nvPr/>
        </p:nvSpPr>
        <p:spPr>
          <a:xfrm>
            <a:off x="170121" y="1639658"/>
            <a:ext cx="4401879" cy="1830294"/>
          </a:xfrm>
          <a:prstGeom prst="roundRect">
            <a:avLst/>
          </a:prstGeom>
          <a:solidFill>
            <a:srgbClr val="D9D9D9"/>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37A84188-9DB2-5488-3A49-02E9F334E42C}"/>
              </a:ext>
            </a:extLst>
          </p:cNvPr>
          <p:cNvSpPr/>
          <p:nvPr/>
        </p:nvSpPr>
        <p:spPr>
          <a:xfrm>
            <a:off x="6456876" y="2047677"/>
            <a:ext cx="1740881" cy="101687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9D11AA2-17B7-4C8C-83BF-D1616D9EE0B8}"/>
              </a:ext>
            </a:extLst>
          </p:cNvPr>
          <p:cNvSpPr>
            <a:spLocks noGrp="1"/>
          </p:cNvSpPr>
          <p:nvPr>
            <p:ph type="title"/>
          </p:nvPr>
        </p:nvSpPr>
        <p:spPr>
          <a:xfrm>
            <a:off x="1096423" y="382774"/>
            <a:ext cx="7296950" cy="603704"/>
          </a:xfrm>
        </p:spPr>
        <p:txBody>
          <a:bodyPr>
            <a:normAutofit/>
          </a:bodyPr>
          <a:lstStyle/>
          <a:p>
            <a:r>
              <a:rPr lang="de-DE" dirty="0"/>
              <a:t>Darstellungen vernetzen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
        <p:nvSpPr>
          <p:cNvPr id="22" name="Abgerundete rechteckige Legende 21"/>
          <p:cNvSpPr/>
          <p:nvPr/>
        </p:nvSpPr>
        <p:spPr>
          <a:xfrm>
            <a:off x="1412706" y="4150629"/>
            <a:ext cx="1571920" cy="894391"/>
          </a:xfrm>
          <a:prstGeom prst="wedgeRoundRectCallout">
            <a:avLst>
              <a:gd name="adj1" fmla="val 66148"/>
              <a:gd name="adj2" fmla="val -2766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Ich lege </a:t>
            </a:r>
          </a:p>
          <a:p>
            <a:pPr algn="ctr"/>
            <a:r>
              <a:rPr lang="de-DE" b="1" dirty="0">
                <a:solidFill>
                  <a:schemeClr val="tx1"/>
                </a:solidFill>
                <a:latin typeface="Arial" panose="020B0604020202020204" pitchFamily="34" charset="0"/>
                <a:cs typeface="Arial" panose="020B0604020202020204" pitchFamily="34" charset="0"/>
              </a:rPr>
              <a:t>sieben</a:t>
            </a:r>
            <a:r>
              <a:rPr lang="de-DE" dirty="0">
                <a:solidFill>
                  <a:schemeClr val="tx1"/>
                </a:solidFill>
                <a:latin typeface="Arial" panose="020B0604020202020204" pitchFamily="34" charset="0"/>
                <a:cs typeface="Arial" panose="020B0604020202020204" pitchFamily="34" charset="0"/>
              </a:rPr>
              <a:t> </a:t>
            </a:r>
            <a:r>
              <a:rPr lang="de-DE" sz="1400" dirty="0">
                <a:solidFill>
                  <a:schemeClr val="tx1"/>
                </a:solidFill>
                <a:latin typeface="Arial" panose="020B0604020202020204" pitchFamily="34" charset="0"/>
                <a:cs typeface="Arial" panose="020B0604020202020204" pitchFamily="34" charset="0"/>
              </a:rPr>
              <a:t>Plättchen.</a:t>
            </a:r>
          </a:p>
        </p:txBody>
      </p:sp>
      <p:pic>
        <p:nvPicPr>
          <p:cNvPr id="2059"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2795" y="2234073"/>
            <a:ext cx="3015795" cy="277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664" y="4101185"/>
            <a:ext cx="10175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a:extLst>
              <a:ext uri="{FF2B5EF4-FFF2-40B4-BE49-F238E27FC236}">
                <a16:creationId xmlns:a16="http://schemas.microsoft.com/office/drawing/2014/main" id="{D087AD35-1645-8426-7945-A79172DE8371}"/>
              </a:ext>
            </a:extLst>
          </p:cNvPr>
          <p:cNvSpPr txBox="1"/>
          <p:nvPr/>
        </p:nvSpPr>
        <p:spPr>
          <a:xfrm>
            <a:off x="1110189" y="5462369"/>
            <a:ext cx="6671265" cy="646331"/>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Im Unterricht geht es darum, zwischen den Darstellungsformen zu wechseln und diese untereinander zu vernetzen.</a:t>
            </a:r>
          </a:p>
        </p:txBody>
      </p:sp>
      <mc:AlternateContent xmlns:mc="http://schemas.openxmlformats.org/markup-compatibility/2006" xmlns:p14="http://schemas.microsoft.com/office/powerpoint/2010/main">
        <mc:Choice Requires="p14">
          <p:contentPart p14:bwMode="auto" r:id="rId5">
            <p14:nvContentPartPr>
              <p14:cNvPr id="4" name="Freihand 34">
                <a:extLst>
                  <a:ext uri="{FF2B5EF4-FFF2-40B4-BE49-F238E27FC236}">
                    <a16:creationId xmlns:a16="http://schemas.microsoft.com/office/drawing/2014/main" id="{3CEEE5A2-9915-CF14-D6B2-050C6AFE4236}"/>
                  </a:ext>
                </a:extLst>
              </p14:cNvPr>
              <p14:cNvContentPartPr>
                <a14:cpLocks xmlns:a14="http://schemas.microsoft.com/office/drawing/2010/main" noChangeAspect="1"/>
              </p14:cNvContentPartPr>
              <p14:nvPr/>
            </p14:nvContentPartPr>
            <p14:xfrm>
              <a:off x="6559664" y="2127409"/>
              <a:ext cx="466292" cy="344710"/>
            </p14:xfrm>
          </p:contentPart>
        </mc:Choice>
        <mc:Fallback xmlns="">
          <p:pic>
            <p:nvPicPr>
              <p:cNvPr id="4" name="Freihand 34">
                <a:extLst>
                  <a:ext uri="{FF2B5EF4-FFF2-40B4-BE49-F238E27FC236}">
                    <a16:creationId xmlns:a16="http://schemas.microsoft.com/office/drawing/2014/main" id="{3CEEE5A2-9915-CF14-D6B2-050C6AFE4236}"/>
                  </a:ext>
                </a:extLst>
              </p:cNvPr>
              <p:cNvPicPr>
                <a:picLocks noChangeAspect="1"/>
              </p:cNvPicPr>
              <p:nvPr/>
            </p:nvPicPr>
            <p:blipFill>
              <a:blip r:embed="rId9"/>
              <a:stretch>
                <a:fillRect/>
              </a:stretch>
            </p:blipFill>
            <p:spPr>
              <a:xfrm>
                <a:off x="6545272" y="2113016"/>
                <a:ext cx="494356" cy="37313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Freihand 7">
                <a:extLst>
                  <a:ext uri="{FF2B5EF4-FFF2-40B4-BE49-F238E27FC236}">
                    <a16:creationId xmlns:a16="http://schemas.microsoft.com/office/drawing/2014/main" id="{744D4BCA-39C3-1BA5-CBA0-879A9E8F9809}"/>
                  </a:ext>
                </a:extLst>
              </p14:cNvPr>
              <p14:cNvContentPartPr>
                <a14:cpLocks xmlns:a14="http://schemas.microsoft.com/office/drawing/2010/main" noChangeAspect="1"/>
              </p14:cNvContentPartPr>
              <p14:nvPr/>
            </p14:nvContentPartPr>
            <p14:xfrm>
              <a:off x="7095106" y="2156356"/>
              <a:ext cx="309000" cy="228591"/>
            </p14:xfrm>
          </p:contentPart>
        </mc:Choice>
        <mc:Fallback xmlns="">
          <p:pic>
            <p:nvPicPr>
              <p:cNvPr id="8" name="Freihand 7">
                <a:extLst>
                  <a:ext uri="{FF2B5EF4-FFF2-40B4-BE49-F238E27FC236}">
                    <a16:creationId xmlns:a16="http://schemas.microsoft.com/office/drawing/2014/main" id="{744D4BCA-39C3-1BA5-CBA0-879A9E8F9809}"/>
                  </a:ext>
                </a:extLst>
              </p:cNvPr>
              <p:cNvPicPr>
                <a:picLocks noChangeAspect="1"/>
              </p:cNvPicPr>
              <p:nvPr/>
            </p:nvPicPr>
            <p:blipFill>
              <a:blip r:embed="rId11"/>
              <a:stretch>
                <a:fillRect/>
              </a:stretch>
            </p:blipFill>
            <p:spPr>
              <a:xfrm>
                <a:off x="7080734" y="2141979"/>
                <a:ext cx="337026" cy="25662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Freihand 9">
                <a:extLst>
                  <a:ext uri="{FF2B5EF4-FFF2-40B4-BE49-F238E27FC236}">
                    <a16:creationId xmlns:a16="http://schemas.microsoft.com/office/drawing/2014/main" id="{3B1A9C0D-4FCB-F1F5-135F-45DEA331EAC7}"/>
                  </a:ext>
                </a:extLst>
              </p14:cNvPr>
              <p14:cNvContentPartPr>
                <a14:cpLocks xmlns:a14="http://schemas.microsoft.com/office/drawing/2010/main" noChangeAspect="1"/>
              </p14:cNvContentPartPr>
              <p14:nvPr/>
            </p14:nvContentPartPr>
            <p14:xfrm>
              <a:off x="6602165" y="2557340"/>
              <a:ext cx="466292" cy="344952"/>
            </p14:xfrm>
          </p:contentPart>
        </mc:Choice>
        <mc:Fallback xmlns="">
          <p:pic>
            <p:nvPicPr>
              <p:cNvPr id="10" name="Freihand 9">
                <a:extLst>
                  <a:ext uri="{FF2B5EF4-FFF2-40B4-BE49-F238E27FC236}">
                    <a16:creationId xmlns:a16="http://schemas.microsoft.com/office/drawing/2014/main" id="{3B1A9C0D-4FCB-F1F5-135F-45DEA331EAC7}"/>
                  </a:ext>
                </a:extLst>
              </p:cNvPr>
              <p:cNvPicPr>
                <a:picLocks noChangeAspect="1"/>
              </p:cNvPicPr>
              <p:nvPr/>
            </p:nvPicPr>
            <p:blipFill>
              <a:blip r:embed="rId13"/>
              <a:stretch>
                <a:fillRect/>
              </a:stretch>
            </p:blipFill>
            <p:spPr>
              <a:xfrm>
                <a:off x="6587773" y="2542952"/>
                <a:ext cx="494716" cy="37300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Freihand 10">
                <a:extLst>
                  <a:ext uri="{FF2B5EF4-FFF2-40B4-BE49-F238E27FC236}">
                    <a16:creationId xmlns:a16="http://schemas.microsoft.com/office/drawing/2014/main" id="{5F00EFB1-7107-0E15-D1A7-004D4CCEA884}"/>
                  </a:ext>
                </a:extLst>
              </p14:cNvPr>
              <p14:cNvContentPartPr>
                <a14:cpLocks xmlns:a14="http://schemas.microsoft.com/office/drawing/2010/main" noChangeAspect="1"/>
              </p14:cNvContentPartPr>
              <p14:nvPr/>
            </p14:nvContentPartPr>
            <p14:xfrm rot="1844242">
              <a:off x="6688269" y="2420125"/>
              <a:ext cx="294085" cy="217557"/>
            </p14:xfrm>
          </p:contentPart>
        </mc:Choice>
        <mc:Fallback xmlns="">
          <p:pic>
            <p:nvPicPr>
              <p:cNvPr id="11" name="Freihand 10">
                <a:extLst>
                  <a:ext uri="{FF2B5EF4-FFF2-40B4-BE49-F238E27FC236}">
                    <a16:creationId xmlns:a16="http://schemas.microsoft.com/office/drawing/2014/main" id="{5F00EFB1-7107-0E15-D1A7-004D4CCEA884}"/>
                  </a:ext>
                </a:extLst>
              </p:cNvPr>
              <p:cNvPicPr>
                <a:picLocks noChangeAspect="1"/>
              </p:cNvPicPr>
              <p:nvPr/>
            </p:nvPicPr>
            <p:blipFill>
              <a:blip r:embed="rId15"/>
              <a:stretch>
                <a:fillRect/>
              </a:stretch>
            </p:blipFill>
            <p:spPr>
              <a:xfrm rot="1844242">
                <a:off x="6673871" y="2405717"/>
                <a:ext cx="322162" cy="24565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Freihand 11">
                <a:extLst>
                  <a:ext uri="{FF2B5EF4-FFF2-40B4-BE49-F238E27FC236}">
                    <a16:creationId xmlns:a16="http://schemas.microsoft.com/office/drawing/2014/main" id="{1A05D847-E06A-30BA-5563-0D0A72AB0981}"/>
                  </a:ext>
                </a:extLst>
              </p14:cNvPr>
              <p14:cNvContentPartPr>
                <a14:cpLocks xmlns:a14="http://schemas.microsoft.com/office/drawing/2010/main" noChangeAspect="1"/>
              </p14:cNvContentPartPr>
              <p14:nvPr/>
            </p14:nvContentPartPr>
            <p14:xfrm rot="1544766">
              <a:off x="7145156" y="2437457"/>
              <a:ext cx="309000" cy="228591"/>
            </p14:xfrm>
          </p:contentPart>
        </mc:Choice>
        <mc:Fallback xmlns="">
          <p:pic>
            <p:nvPicPr>
              <p:cNvPr id="12" name="Freihand 11">
                <a:extLst>
                  <a:ext uri="{FF2B5EF4-FFF2-40B4-BE49-F238E27FC236}">
                    <a16:creationId xmlns:a16="http://schemas.microsoft.com/office/drawing/2014/main" id="{1A05D847-E06A-30BA-5563-0D0A72AB0981}"/>
                  </a:ext>
                </a:extLst>
              </p:cNvPr>
              <p:cNvPicPr>
                <a:picLocks noChangeAspect="1"/>
              </p:cNvPicPr>
              <p:nvPr/>
            </p:nvPicPr>
            <p:blipFill>
              <a:blip r:embed="rId11"/>
              <a:stretch>
                <a:fillRect/>
              </a:stretch>
            </p:blipFill>
            <p:spPr>
              <a:xfrm rot="1544766">
                <a:off x="7130784" y="2423080"/>
                <a:ext cx="337026" cy="25662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Freihand 13">
                <a:extLst>
                  <a:ext uri="{FF2B5EF4-FFF2-40B4-BE49-F238E27FC236}">
                    <a16:creationId xmlns:a16="http://schemas.microsoft.com/office/drawing/2014/main" id="{2DCE3B67-8DB3-42D2-4413-2DC21B6EED6A}"/>
                  </a:ext>
                </a:extLst>
              </p14:cNvPr>
              <p14:cNvContentPartPr>
                <a14:cpLocks xmlns:a14="http://schemas.microsoft.com/office/drawing/2010/main" noChangeAspect="1"/>
              </p14:cNvContentPartPr>
              <p14:nvPr/>
            </p14:nvContentPartPr>
            <p14:xfrm rot="1544766">
              <a:off x="7158585" y="2661595"/>
              <a:ext cx="413279" cy="305734"/>
            </p14:xfrm>
          </p:contentPart>
        </mc:Choice>
        <mc:Fallback xmlns="">
          <p:pic>
            <p:nvPicPr>
              <p:cNvPr id="14" name="Freihand 13">
                <a:extLst>
                  <a:ext uri="{FF2B5EF4-FFF2-40B4-BE49-F238E27FC236}">
                    <a16:creationId xmlns:a16="http://schemas.microsoft.com/office/drawing/2014/main" id="{2DCE3B67-8DB3-42D2-4413-2DC21B6EED6A}"/>
                  </a:ext>
                </a:extLst>
              </p:cNvPr>
              <p:cNvPicPr>
                <a:picLocks noChangeAspect="1"/>
              </p:cNvPicPr>
              <p:nvPr/>
            </p:nvPicPr>
            <p:blipFill>
              <a:blip r:embed="rId18"/>
              <a:stretch>
                <a:fillRect/>
              </a:stretch>
            </p:blipFill>
            <p:spPr>
              <a:xfrm rot="1544766">
                <a:off x="7144185" y="2647191"/>
                <a:ext cx="441359" cy="33382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Freihand 14">
                <a:extLst>
                  <a:ext uri="{FF2B5EF4-FFF2-40B4-BE49-F238E27FC236}">
                    <a16:creationId xmlns:a16="http://schemas.microsoft.com/office/drawing/2014/main" id="{D74354FF-2038-2B14-E0EE-F8102DEBB4D1}"/>
                  </a:ext>
                </a:extLst>
              </p14:cNvPr>
              <p14:cNvContentPartPr>
                <a14:cpLocks xmlns:a14="http://schemas.microsoft.com/office/drawing/2010/main" noChangeAspect="1"/>
              </p14:cNvContentPartPr>
              <p14:nvPr/>
            </p14:nvContentPartPr>
            <p14:xfrm rot="1544766">
              <a:off x="7573096" y="2231548"/>
              <a:ext cx="365916" cy="270696"/>
            </p14:xfrm>
          </p:contentPart>
        </mc:Choice>
        <mc:Fallback xmlns="">
          <p:pic>
            <p:nvPicPr>
              <p:cNvPr id="15" name="Freihand 14">
                <a:extLst>
                  <a:ext uri="{FF2B5EF4-FFF2-40B4-BE49-F238E27FC236}">
                    <a16:creationId xmlns:a16="http://schemas.microsoft.com/office/drawing/2014/main" id="{D74354FF-2038-2B14-E0EE-F8102DEBB4D1}"/>
                  </a:ext>
                </a:extLst>
              </p:cNvPr>
              <p:cNvPicPr>
                <a:picLocks noChangeAspect="1"/>
              </p:cNvPicPr>
              <p:nvPr/>
            </p:nvPicPr>
            <p:blipFill>
              <a:blip r:embed="rId20"/>
              <a:stretch>
                <a:fillRect/>
              </a:stretch>
            </p:blipFill>
            <p:spPr>
              <a:xfrm rot="1544766">
                <a:off x="7558690" y="2217149"/>
                <a:ext cx="394008" cy="298774"/>
              </a:xfrm>
              <a:prstGeom prst="rect">
                <a:avLst/>
              </a:prstGeom>
            </p:spPr>
          </p:pic>
        </mc:Fallback>
      </mc:AlternateContent>
      <p:pic>
        <p:nvPicPr>
          <p:cNvPr id="16" name="Picture 2">
            <a:extLst>
              <a:ext uri="{FF2B5EF4-FFF2-40B4-BE49-F238E27FC236}">
                <a16:creationId xmlns:a16="http://schemas.microsoft.com/office/drawing/2014/main" id="{C612F35D-F805-3ABC-9B7B-DB4FF26FF7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5400000">
            <a:off x="7631756" y="2741060"/>
            <a:ext cx="567660" cy="890124"/>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787822F1-EB25-B20E-6372-520AB98FA42A}"/>
              </a:ext>
            </a:extLst>
          </p:cNvPr>
          <p:cNvPicPr>
            <a:picLocks noChangeAspect="1"/>
          </p:cNvPicPr>
          <p:nvPr/>
        </p:nvPicPr>
        <p:blipFill>
          <a:blip r:embed="rId22"/>
          <a:stretch>
            <a:fillRect/>
          </a:stretch>
        </p:blipFill>
        <p:spPr>
          <a:xfrm rot="21421961">
            <a:off x="383889" y="2937867"/>
            <a:ext cx="1571920" cy="470107"/>
          </a:xfrm>
          <a:prstGeom prst="rect">
            <a:avLst/>
          </a:prstGeom>
        </p:spPr>
      </p:pic>
      <p:sp>
        <p:nvSpPr>
          <p:cNvPr id="23" name="Textplatzhalter 2">
            <a:extLst>
              <a:ext uri="{FF2B5EF4-FFF2-40B4-BE49-F238E27FC236}">
                <a16:creationId xmlns:a16="http://schemas.microsoft.com/office/drawing/2014/main" id="{A9240159-4A91-BFE3-1D2D-22C8033CBAF3}"/>
              </a:ext>
            </a:extLst>
          </p:cNvPr>
          <p:cNvSpPr>
            <a:spLocks noGrp="1"/>
          </p:cNvSpPr>
          <p:nvPr>
            <p:ph type="body" sz="quarter" idx="13"/>
          </p:nvPr>
        </p:nvSpPr>
        <p:spPr>
          <a:xfrm>
            <a:off x="1096266" y="1194030"/>
            <a:ext cx="7009509" cy="445628"/>
          </a:xfrm>
        </p:spPr>
        <p:txBody>
          <a:bodyPr/>
          <a:lstStyle/>
          <a:p>
            <a:r>
              <a:rPr lang="de-DE" dirty="0"/>
              <a:t>VERSCHIEDENE DARSTELLUNGSFORMEN</a:t>
            </a:r>
          </a:p>
        </p:txBody>
      </p:sp>
      <p:grpSp>
        <p:nvGrpSpPr>
          <p:cNvPr id="50" name="Gruppieren 49">
            <a:extLst>
              <a:ext uri="{FF2B5EF4-FFF2-40B4-BE49-F238E27FC236}">
                <a16:creationId xmlns:a16="http://schemas.microsoft.com/office/drawing/2014/main" id="{4D6B91FC-7AFC-FDE8-242B-2892223E1A8E}"/>
              </a:ext>
            </a:extLst>
          </p:cNvPr>
          <p:cNvGrpSpPr/>
          <p:nvPr/>
        </p:nvGrpSpPr>
        <p:grpSpPr>
          <a:xfrm>
            <a:off x="688193" y="1715330"/>
            <a:ext cx="2235600" cy="1085827"/>
            <a:chOff x="688193" y="1715330"/>
            <a:chExt cx="2235600" cy="1085827"/>
          </a:xfrm>
        </p:grpSpPr>
        <p:pic>
          <p:nvPicPr>
            <p:cNvPr id="42" name="Grafik 41">
              <a:extLst>
                <a:ext uri="{FF2B5EF4-FFF2-40B4-BE49-F238E27FC236}">
                  <a16:creationId xmlns:a16="http://schemas.microsoft.com/office/drawing/2014/main" id="{B9D8F59E-56E4-5F7E-BE39-7479D68EAF11}"/>
                </a:ext>
              </a:extLst>
            </p:cNvPr>
            <p:cNvPicPr>
              <a:picLocks noChangeAspect="1"/>
            </p:cNvPicPr>
            <p:nvPr/>
          </p:nvPicPr>
          <p:blipFill>
            <a:blip r:embed="rId23"/>
            <a:stretch>
              <a:fillRect/>
            </a:stretch>
          </p:blipFill>
          <p:spPr>
            <a:xfrm flipV="1">
              <a:off x="688193" y="2356935"/>
              <a:ext cx="2235600" cy="444222"/>
            </a:xfrm>
            <a:prstGeom prst="rect">
              <a:avLst/>
            </a:prstGeom>
          </p:spPr>
        </p:pic>
        <p:pic>
          <p:nvPicPr>
            <p:cNvPr id="43" name="Grafik 42">
              <a:extLst>
                <a:ext uri="{FF2B5EF4-FFF2-40B4-BE49-F238E27FC236}">
                  <a16:creationId xmlns:a16="http://schemas.microsoft.com/office/drawing/2014/main" id="{4E97CC0F-9E10-D3A6-437A-78A42B87E31A}"/>
                </a:ext>
              </a:extLst>
            </p:cNvPr>
            <p:cNvPicPr>
              <a:picLocks noChangeAspect="1"/>
            </p:cNvPicPr>
            <p:nvPr/>
          </p:nvPicPr>
          <p:blipFill>
            <a:blip r:embed="rId24"/>
            <a:stretch>
              <a:fillRect/>
            </a:stretch>
          </p:blipFill>
          <p:spPr>
            <a:xfrm>
              <a:off x="727708" y="2383245"/>
              <a:ext cx="180000" cy="180000"/>
            </a:xfrm>
            <a:prstGeom prst="rect">
              <a:avLst/>
            </a:prstGeom>
          </p:spPr>
        </p:pic>
        <p:pic>
          <p:nvPicPr>
            <p:cNvPr id="44" name="Grafik 43">
              <a:extLst>
                <a:ext uri="{FF2B5EF4-FFF2-40B4-BE49-F238E27FC236}">
                  <a16:creationId xmlns:a16="http://schemas.microsoft.com/office/drawing/2014/main" id="{5B1EEB21-AF50-86D6-7AF9-79B328D1CB30}"/>
                </a:ext>
              </a:extLst>
            </p:cNvPr>
            <p:cNvPicPr>
              <a:picLocks noChangeAspect="1"/>
            </p:cNvPicPr>
            <p:nvPr/>
          </p:nvPicPr>
          <p:blipFill>
            <a:blip r:embed="rId24"/>
            <a:stretch>
              <a:fillRect/>
            </a:stretch>
          </p:blipFill>
          <p:spPr>
            <a:xfrm>
              <a:off x="936333" y="2383245"/>
              <a:ext cx="180000" cy="180000"/>
            </a:xfrm>
            <a:prstGeom prst="rect">
              <a:avLst/>
            </a:prstGeom>
          </p:spPr>
        </p:pic>
        <p:pic>
          <p:nvPicPr>
            <p:cNvPr id="45" name="Grafik 44">
              <a:extLst>
                <a:ext uri="{FF2B5EF4-FFF2-40B4-BE49-F238E27FC236}">
                  <a16:creationId xmlns:a16="http://schemas.microsoft.com/office/drawing/2014/main" id="{3964D968-E100-08EB-CD1D-FD1AF5C8B331}"/>
                </a:ext>
              </a:extLst>
            </p:cNvPr>
            <p:cNvPicPr>
              <a:picLocks noChangeAspect="1"/>
            </p:cNvPicPr>
            <p:nvPr/>
          </p:nvPicPr>
          <p:blipFill>
            <a:blip r:embed="rId24"/>
            <a:stretch>
              <a:fillRect/>
            </a:stretch>
          </p:blipFill>
          <p:spPr>
            <a:xfrm>
              <a:off x="1163169" y="2388490"/>
              <a:ext cx="180000" cy="180000"/>
            </a:xfrm>
            <a:prstGeom prst="rect">
              <a:avLst/>
            </a:prstGeom>
          </p:spPr>
        </p:pic>
        <p:pic>
          <p:nvPicPr>
            <p:cNvPr id="46" name="Grafik 45">
              <a:extLst>
                <a:ext uri="{FF2B5EF4-FFF2-40B4-BE49-F238E27FC236}">
                  <a16:creationId xmlns:a16="http://schemas.microsoft.com/office/drawing/2014/main" id="{DA2C2850-F76E-BC9A-B1A5-49EEB2554E41}"/>
                </a:ext>
              </a:extLst>
            </p:cNvPr>
            <p:cNvPicPr>
              <a:picLocks noChangeAspect="1"/>
            </p:cNvPicPr>
            <p:nvPr/>
          </p:nvPicPr>
          <p:blipFill>
            <a:blip r:embed="rId24"/>
            <a:stretch>
              <a:fillRect/>
            </a:stretch>
          </p:blipFill>
          <p:spPr>
            <a:xfrm>
              <a:off x="1374243" y="2385107"/>
              <a:ext cx="180000" cy="180000"/>
            </a:xfrm>
            <a:prstGeom prst="rect">
              <a:avLst/>
            </a:prstGeom>
          </p:spPr>
        </p:pic>
        <p:pic>
          <p:nvPicPr>
            <p:cNvPr id="47" name="Grafik 46">
              <a:extLst>
                <a:ext uri="{FF2B5EF4-FFF2-40B4-BE49-F238E27FC236}">
                  <a16:creationId xmlns:a16="http://schemas.microsoft.com/office/drawing/2014/main" id="{B27B5141-3840-9F15-5D55-FA8CBC92D197}"/>
                </a:ext>
              </a:extLst>
            </p:cNvPr>
            <p:cNvPicPr>
              <a:picLocks noChangeAspect="1"/>
            </p:cNvPicPr>
            <p:nvPr/>
          </p:nvPicPr>
          <p:blipFill>
            <a:blip r:embed="rId24"/>
            <a:stretch>
              <a:fillRect/>
            </a:stretch>
          </p:blipFill>
          <p:spPr>
            <a:xfrm>
              <a:off x="1586287" y="2388282"/>
              <a:ext cx="180000" cy="180000"/>
            </a:xfrm>
            <a:prstGeom prst="rect">
              <a:avLst/>
            </a:prstGeom>
          </p:spPr>
        </p:pic>
        <p:pic>
          <p:nvPicPr>
            <p:cNvPr id="48" name="Grafik 47">
              <a:extLst>
                <a:ext uri="{FF2B5EF4-FFF2-40B4-BE49-F238E27FC236}">
                  <a16:creationId xmlns:a16="http://schemas.microsoft.com/office/drawing/2014/main" id="{1B3F443B-6D07-BC2F-33CE-E9283E1C9866}"/>
                </a:ext>
              </a:extLst>
            </p:cNvPr>
            <p:cNvPicPr>
              <a:picLocks noChangeAspect="1"/>
            </p:cNvPicPr>
            <p:nvPr/>
          </p:nvPicPr>
          <p:blipFill>
            <a:blip r:embed="rId24"/>
            <a:stretch>
              <a:fillRect/>
            </a:stretch>
          </p:blipFill>
          <p:spPr>
            <a:xfrm>
              <a:off x="1847490" y="2261082"/>
              <a:ext cx="180000" cy="180000"/>
            </a:xfrm>
            <a:prstGeom prst="rect">
              <a:avLst/>
            </a:prstGeom>
          </p:spPr>
        </p:pic>
        <p:pic>
          <p:nvPicPr>
            <p:cNvPr id="49" name="Grafik 48">
              <a:extLst>
                <a:ext uri="{FF2B5EF4-FFF2-40B4-BE49-F238E27FC236}">
                  <a16:creationId xmlns:a16="http://schemas.microsoft.com/office/drawing/2014/main" id="{8F813975-A042-43AE-A4AC-B2831304748D}"/>
                </a:ext>
              </a:extLst>
            </p:cNvPr>
            <p:cNvPicPr>
              <a:picLocks noChangeAspect="1"/>
            </p:cNvPicPr>
            <p:nvPr/>
          </p:nvPicPr>
          <p:blipFill>
            <a:blip r:embed="rId24"/>
            <a:stretch>
              <a:fillRect/>
            </a:stretch>
          </p:blipFill>
          <p:spPr>
            <a:xfrm>
              <a:off x="2040278" y="2121283"/>
              <a:ext cx="180000" cy="180000"/>
            </a:xfrm>
            <a:prstGeom prst="rect">
              <a:avLst/>
            </a:prstGeom>
          </p:spPr>
        </p:pic>
        <p:pic>
          <p:nvPicPr>
            <p:cNvPr id="40" name="Grafik 39">
              <a:extLst>
                <a:ext uri="{FF2B5EF4-FFF2-40B4-BE49-F238E27FC236}">
                  <a16:creationId xmlns:a16="http://schemas.microsoft.com/office/drawing/2014/main" id="{3EC53292-6C97-692E-52AD-1A17A869CD10}"/>
                </a:ext>
              </a:extLst>
            </p:cNvPr>
            <p:cNvPicPr>
              <a:picLocks noChangeAspect="1"/>
            </p:cNvPicPr>
            <p:nvPr/>
          </p:nvPicPr>
          <p:blipFill>
            <a:blip r:embed="rId25"/>
            <a:stretch>
              <a:fillRect/>
            </a:stretch>
          </p:blipFill>
          <p:spPr>
            <a:xfrm rot="9903216">
              <a:off x="1593667" y="1715330"/>
              <a:ext cx="424652" cy="607073"/>
            </a:xfrm>
            <a:prstGeom prst="rect">
              <a:avLst/>
            </a:prstGeom>
          </p:spPr>
        </p:pic>
      </p:grpSp>
      <p:sp>
        <p:nvSpPr>
          <p:cNvPr id="24" name="Textfeld 23">
            <a:extLst>
              <a:ext uri="{FF2B5EF4-FFF2-40B4-BE49-F238E27FC236}">
                <a16:creationId xmlns:a16="http://schemas.microsoft.com/office/drawing/2014/main" id="{04A5C0B9-6985-F34C-4CE2-3FB56E9C6172}"/>
              </a:ext>
            </a:extLst>
          </p:cNvPr>
          <p:cNvSpPr txBox="1"/>
          <p:nvPr/>
        </p:nvSpPr>
        <p:spPr>
          <a:xfrm>
            <a:off x="4537420" y="6008431"/>
            <a:ext cx="4510779"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(in Anlehnung an PIKAS, 2020, S.48)</a:t>
            </a:r>
          </a:p>
        </p:txBody>
      </p:sp>
    </p:spTree>
    <p:extLst>
      <p:ext uri="{BB962C8B-B14F-4D97-AF65-F5344CB8AC3E}">
        <p14:creationId xmlns:p14="http://schemas.microsoft.com/office/powerpoint/2010/main" val="26469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20" grpId="1" animBg="1"/>
      <p:bldP spid="17" grpId="0" animBg="1"/>
      <p:bldP spid="17" grpId="1" animBg="1"/>
      <p:bldP spid="19" grpId="0" animBg="1"/>
      <p:bldP spid="19" grpId="1" animBg="1"/>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39</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DEN FOLIEN 40-43</a:t>
            </a:r>
          </a:p>
          <a:p>
            <a:endParaRPr lang="de-DE" dirty="0"/>
          </a:p>
        </p:txBody>
      </p:sp>
      <p:sp>
        <p:nvSpPr>
          <p:cNvPr id="6" name="Inhaltsplatzhalter 5"/>
          <p:cNvSpPr>
            <a:spLocks noGrp="1"/>
          </p:cNvSpPr>
          <p:nvPr>
            <p:ph idx="1"/>
          </p:nvPr>
        </p:nvSpPr>
        <p:spPr>
          <a:xfrm>
            <a:off x="385011" y="1722208"/>
            <a:ext cx="8337883" cy="4630587"/>
          </a:xfrm>
        </p:spPr>
        <p:txBody>
          <a:bodyPr/>
          <a:lstStyle/>
          <a:p>
            <a:pPr>
              <a:lnSpc>
                <a:spcPct val="100000"/>
              </a:lnSpc>
              <a:spcBef>
                <a:spcPts val="600"/>
              </a:spcBef>
            </a:pPr>
            <a:r>
              <a:rPr lang="de-DE" sz="1200" b="1" dirty="0"/>
              <a:t>Ziel: </a:t>
            </a:r>
            <a:r>
              <a:rPr lang="de-DE" sz="1200" dirty="0"/>
              <a:t>Selbsterfahrung </a:t>
            </a:r>
            <a:r>
              <a:rPr lang="de-DE" sz="1200" dirty="0">
                <a:sym typeface="Wingdings" panose="05000000000000000000" pitchFamily="2" charset="2"/>
              </a:rPr>
              <a:t> Sensibilisierung für die Bedeutung von Strukturierungen an/mit Materialien zur (schnellen) Anzahlerfassung</a:t>
            </a:r>
          </a:p>
          <a:p>
            <a:pPr>
              <a:lnSpc>
                <a:spcPct val="100000"/>
              </a:lnSpc>
              <a:spcBef>
                <a:spcPts val="600"/>
              </a:spcBef>
            </a:pPr>
            <a:r>
              <a:rPr lang="de-DE" sz="1200" b="1" dirty="0"/>
              <a:t>Hinweise zur Durchführung: </a:t>
            </a:r>
            <a:r>
              <a:rPr lang="de-DE" sz="1200" dirty="0"/>
              <a:t>Die Folien 40, 41, 42 und 43 werden nacheinander gezeigt und die Anzahl der Punkte/Plättchen soll von den Teilnehmenden erfasst und bestimmt werden. Dazu kann die Animation der Folien genutzt werden, um zunächst nur einen „kurzen Blick“ auf die Plättchen zu werfen und sie anschließend dauerhaft sichtbar zu machen.</a:t>
            </a:r>
          </a:p>
          <a:p>
            <a:pPr>
              <a:lnSpc>
                <a:spcPct val="100000"/>
              </a:lnSpc>
              <a:spcBef>
                <a:spcPts val="600"/>
              </a:spcBef>
            </a:pPr>
            <a:r>
              <a:rPr lang="de-DE" sz="1200" dirty="0"/>
              <a:t>Dabei sollen die Teilnehmenden erläutern, WIE sie die Anzahlen erfassen und welche Strukturen sie vielleicht genutzt haben, um sie zu bestimmen. Dabei kommt es vermutlich zu verschiedenen Strukturierungen.</a:t>
            </a:r>
          </a:p>
          <a:p>
            <a:pPr>
              <a:lnSpc>
                <a:spcPct val="100000"/>
              </a:lnSpc>
              <a:spcBef>
                <a:spcPts val="600"/>
              </a:spcBef>
            </a:pPr>
            <a:r>
              <a:rPr lang="de-DE" sz="1200" dirty="0"/>
              <a:t>Auf Folie 40 ist es wahrscheinlich, dass evtl. ein Zusammenhang zur „Würfelfünf“ hergestellt wird, oder die quasi-simultane Erfassung von 4 Plättchen und einem weiteren Plättchen benannt wird.</a:t>
            </a:r>
          </a:p>
          <a:p>
            <a:pPr>
              <a:lnSpc>
                <a:spcPct val="100000"/>
              </a:lnSpc>
              <a:spcBef>
                <a:spcPts val="600"/>
              </a:spcBef>
            </a:pPr>
            <a:r>
              <a:rPr lang="de-DE" sz="1200" dirty="0"/>
              <a:t>Auf Folie 41 könnte für 8 Plättchen die Strukturierung in zwei 4er genutzt werden. Andere wiederum sehen 2, 3 und 3. </a:t>
            </a:r>
          </a:p>
          <a:p>
            <a:pPr>
              <a:lnSpc>
                <a:spcPct val="100000"/>
              </a:lnSpc>
              <a:spcBef>
                <a:spcPts val="600"/>
              </a:spcBef>
            </a:pPr>
            <a:r>
              <a:rPr lang="de-DE" sz="1200" dirty="0"/>
              <a:t>Die Anzahl auf Folie 42 ist auch durch Strukturierungen nur bestimmbar, wenn die Plättchen langfristig sichtbar sind und evtl. sogar Einkreisungen vorgenommen werden, um Teilstrukturierungen hervorzuheben (und am Ende „zusammenzurechnen“).</a:t>
            </a:r>
          </a:p>
          <a:p>
            <a:pPr>
              <a:lnSpc>
                <a:spcPct val="100000"/>
              </a:lnSpc>
              <a:spcBef>
                <a:spcPts val="600"/>
              </a:spcBef>
            </a:pPr>
            <a:r>
              <a:rPr lang="de-DE" sz="1200" dirty="0"/>
              <a:t>Der Übergang zur Folie 43 soll dann verdeutlichen, dass, wenn man (die uns bereits bekannte) 5er- und 10er- Strukturierung des 20er-Feldes nutzt, die Anzahl strukturiert darstellbar und somit leicht und schnell erfassbar wird. </a:t>
            </a:r>
          </a:p>
          <a:p>
            <a:pPr>
              <a:lnSpc>
                <a:spcPct val="100000"/>
              </a:lnSpc>
              <a:spcBef>
                <a:spcPts val="600"/>
              </a:spcBef>
            </a:pPr>
            <a:r>
              <a:rPr lang="de-DE" sz="1200" dirty="0"/>
              <a:t>Für den </a:t>
            </a:r>
            <a:r>
              <a:rPr lang="de-DE" sz="1200" dirty="0" err="1"/>
              <a:t>Zahlraum</a:t>
            </a:r>
            <a:r>
              <a:rPr lang="de-DE" sz="1200" dirty="0"/>
              <a:t> bis 20 (und langfristig durch die Übertragung auf das 100er-Feld auch im </a:t>
            </a:r>
            <a:r>
              <a:rPr lang="de-DE" sz="1200" dirty="0" err="1"/>
              <a:t>Zahlraum</a:t>
            </a:r>
            <a:r>
              <a:rPr lang="de-DE" sz="1200" dirty="0"/>
              <a:t> bis 100) können alle (An)Zahlen so strukturiert dargestellt und bestimmt werden. Jedoch sind es genau diese Strukturierungen, die mit den Kinder erarbeitet und somit zum zentralen Gesprächsgegenstand werden müssen. </a:t>
            </a:r>
          </a:p>
        </p:txBody>
      </p:sp>
    </p:spTree>
    <p:extLst>
      <p:ext uri="{BB962C8B-B14F-4D97-AF65-F5344CB8AC3E}">
        <p14:creationId xmlns:p14="http://schemas.microsoft.com/office/powerpoint/2010/main" val="3146292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948EF-14A1-4D63-B800-D6A0793194CC}"/>
              </a:ext>
            </a:extLst>
          </p:cNvPr>
          <p:cNvSpPr>
            <a:spLocks noGrp="1"/>
          </p:cNvSpPr>
          <p:nvPr>
            <p:ph type="title"/>
          </p:nvPr>
        </p:nvSpPr>
        <p:spPr>
          <a:xfrm>
            <a:off x="1096423" y="260851"/>
            <a:ext cx="7009509" cy="846398"/>
          </a:xfrm>
        </p:spPr>
        <p:txBody>
          <a:bodyPr>
            <a:normAutofit fontScale="90000"/>
          </a:bodyPr>
          <a:lstStyle/>
          <a:p>
            <a:r>
              <a:rPr lang="de-DE" dirty="0"/>
              <a:t>Arithmetische Basiskompetenzen sichern –</a:t>
            </a:r>
            <a:br>
              <a:rPr lang="de-DE" dirty="0"/>
            </a:br>
            <a:r>
              <a:rPr lang="de-DE" dirty="0"/>
              <a:t>Rechenschwierigkeiten vermeiden </a:t>
            </a:r>
            <a:br>
              <a:rPr lang="de-DE" dirty="0"/>
            </a:br>
            <a:endParaRPr lang="de-DE" dirty="0"/>
          </a:p>
        </p:txBody>
      </p:sp>
      <p:sp>
        <p:nvSpPr>
          <p:cNvPr id="3" name="Textplatzhalter 2">
            <a:extLst>
              <a:ext uri="{FF2B5EF4-FFF2-40B4-BE49-F238E27FC236}">
                <a16:creationId xmlns:a16="http://schemas.microsoft.com/office/drawing/2014/main" id="{36DA2A54-2A84-4671-A8DF-F77CA906D1C6}"/>
              </a:ext>
            </a:extLst>
          </p:cNvPr>
          <p:cNvSpPr>
            <a:spLocks noGrp="1"/>
          </p:cNvSpPr>
          <p:nvPr>
            <p:ph type="body" sz="quarter" idx="13"/>
          </p:nvPr>
        </p:nvSpPr>
        <p:spPr/>
        <p:txBody>
          <a:bodyPr/>
          <a:lstStyle/>
          <a:p>
            <a:r>
              <a:rPr lang="de-DE" dirty="0"/>
              <a:t>MODULE DER VERANSTALTUNGSREIHE </a:t>
            </a:r>
          </a:p>
        </p:txBody>
      </p:sp>
      <p:sp>
        <p:nvSpPr>
          <p:cNvPr id="4" name="Inhaltsplatzhalter 3">
            <a:extLst>
              <a:ext uri="{FF2B5EF4-FFF2-40B4-BE49-F238E27FC236}">
                <a16:creationId xmlns:a16="http://schemas.microsoft.com/office/drawing/2014/main" id="{532A3915-C63C-406E-8514-D3018ED67F0D}"/>
              </a:ext>
            </a:extLst>
          </p:cNvPr>
          <p:cNvSpPr>
            <a:spLocks noGrp="1"/>
          </p:cNvSpPr>
          <p:nvPr>
            <p:ph idx="1"/>
          </p:nvPr>
        </p:nvSpPr>
        <p:spPr/>
        <p:txBody>
          <a:bodyPr/>
          <a:lstStyle/>
          <a:p>
            <a:r>
              <a:rPr lang="de-DE" dirty="0"/>
              <a:t>Basismodul: Rechenschwierigkeiten vermeiden </a:t>
            </a:r>
          </a:p>
          <a:p>
            <a:r>
              <a:rPr lang="de-DE" dirty="0">
                <a:solidFill>
                  <a:srgbClr val="327D87"/>
                </a:solidFill>
              </a:rPr>
              <a:t>Modul 1: Aufbau eines tragfähigen Zahlverständnisses</a:t>
            </a:r>
          </a:p>
          <a:p>
            <a:r>
              <a:rPr lang="de-DE" dirty="0"/>
              <a:t>Modul 2: Aufbau eines tragfähigen Operationsverständnisses</a:t>
            </a:r>
          </a:p>
          <a:p>
            <a:r>
              <a:rPr lang="de-DE" dirty="0"/>
              <a:t>Modul 3: Aufbau eines tragfähigen Stellenwertverständnisses</a:t>
            </a:r>
          </a:p>
          <a:p>
            <a:r>
              <a:rPr lang="de-DE" dirty="0"/>
              <a:t>Modul 4: Nicht zählendes Rechnen: 1+1 und 1-1</a:t>
            </a:r>
          </a:p>
          <a:p>
            <a:r>
              <a:rPr lang="de-DE" dirty="0"/>
              <a:t>Modul 5: Nicht zählendes Rechnen: 1∙1 und 1:1</a:t>
            </a:r>
          </a:p>
          <a:p>
            <a:r>
              <a:rPr lang="de-DE" dirty="0"/>
              <a:t>Modul 6: Halbschriftliches Rechnen </a:t>
            </a:r>
          </a:p>
        </p:txBody>
      </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Tree>
    <p:extLst>
      <p:ext uri="{BB962C8B-B14F-4D97-AF65-F5344CB8AC3E}">
        <p14:creationId xmlns:p14="http://schemas.microsoft.com/office/powerpoint/2010/main" val="3658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29A79-009B-4EE0-9191-9914340CE2D9}"/>
              </a:ext>
            </a:extLst>
          </p:cNvPr>
          <p:cNvSpPr>
            <a:spLocks noGrp="1"/>
          </p:cNvSpPr>
          <p:nvPr>
            <p:ph type="title"/>
          </p:nvPr>
        </p:nvSpPr>
        <p:spPr/>
        <p:txBody>
          <a:bodyPr/>
          <a:lstStyle/>
          <a:p>
            <a:r>
              <a:rPr lang="de-DE" dirty="0"/>
              <a:t>Darstellungen vernetzen</a:t>
            </a:r>
          </a:p>
        </p:txBody>
      </p:sp>
      <p:sp>
        <p:nvSpPr>
          <p:cNvPr id="4" name="Textplatzhalter 3">
            <a:extLst>
              <a:ext uri="{FF2B5EF4-FFF2-40B4-BE49-F238E27FC236}">
                <a16:creationId xmlns:a16="http://schemas.microsoft.com/office/drawing/2014/main" id="{BE79A183-E54E-2390-2745-5A02DB2E40FF}"/>
              </a:ext>
            </a:extLst>
          </p:cNvPr>
          <p:cNvSpPr>
            <a:spLocks noGrp="1"/>
          </p:cNvSpPr>
          <p:nvPr>
            <p:ph type="body" sz="quarter" idx="13"/>
          </p:nvPr>
        </p:nvSpPr>
        <p:spPr/>
        <p:txBody>
          <a:bodyPr/>
          <a:lstStyle/>
          <a:p>
            <a:r>
              <a:rPr lang="de-DE" dirty="0"/>
              <a:t>ANZAHLERFASSUNG</a:t>
            </a:r>
          </a:p>
        </p:txBody>
      </p:sp>
      <p:pic>
        <p:nvPicPr>
          <p:cNvPr id="5" name="Grafik 4">
            <a:extLst>
              <a:ext uri="{FF2B5EF4-FFF2-40B4-BE49-F238E27FC236}">
                <a16:creationId xmlns:a16="http://schemas.microsoft.com/office/drawing/2014/main" id="{7FF8BEF8-1C62-30AF-F02F-936FD1B9C128}"/>
              </a:ext>
            </a:extLst>
          </p:cNvPr>
          <p:cNvPicPr>
            <a:picLocks noChangeAspect="1"/>
          </p:cNvPicPr>
          <p:nvPr/>
        </p:nvPicPr>
        <p:blipFill>
          <a:blip r:embed="rId3"/>
          <a:stretch>
            <a:fillRect/>
          </a:stretch>
        </p:blipFill>
        <p:spPr>
          <a:xfrm>
            <a:off x="2826001" y="3269047"/>
            <a:ext cx="306000" cy="306000"/>
          </a:xfrm>
          <a:prstGeom prst="rect">
            <a:avLst/>
          </a:prstGeom>
        </p:spPr>
      </p:pic>
      <p:pic>
        <p:nvPicPr>
          <p:cNvPr id="6" name="Grafik 5">
            <a:extLst>
              <a:ext uri="{FF2B5EF4-FFF2-40B4-BE49-F238E27FC236}">
                <a16:creationId xmlns:a16="http://schemas.microsoft.com/office/drawing/2014/main" id="{8504BD05-DC57-6013-0F8B-3BAB3B21117C}"/>
              </a:ext>
            </a:extLst>
          </p:cNvPr>
          <p:cNvPicPr>
            <a:picLocks noChangeAspect="1"/>
          </p:cNvPicPr>
          <p:nvPr/>
        </p:nvPicPr>
        <p:blipFill>
          <a:blip r:embed="rId3"/>
          <a:stretch>
            <a:fillRect/>
          </a:stretch>
        </p:blipFill>
        <p:spPr>
          <a:xfrm>
            <a:off x="4091333" y="2352160"/>
            <a:ext cx="306000" cy="306000"/>
          </a:xfrm>
          <a:prstGeom prst="rect">
            <a:avLst/>
          </a:prstGeom>
        </p:spPr>
      </p:pic>
      <p:pic>
        <p:nvPicPr>
          <p:cNvPr id="11" name="Grafik 10">
            <a:extLst>
              <a:ext uri="{FF2B5EF4-FFF2-40B4-BE49-F238E27FC236}">
                <a16:creationId xmlns:a16="http://schemas.microsoft.com/office/drawing/2014/main" id="{6C00C667-7825-3613-E99C-7120E1908740}"/>
              </a:ext>
            </a:extLst>
          </p:cNvPr>
          <p:cNvPicPr>
            <a:picLocks noChangeAspect="1"/>
          </p:cNvPicPr>
          <p:nvPr/>
        </p:nvPicPr>
        <p:blipFill>
          <a:blip r:embed="rId3"/>
          <a:stretch>
            <a:fillRect/>
          </a:stretch>
        </p:blipFill>
        <p:spPr>
          <a:xfrm>
            <a:off x="3785333" y="4335024"/>
            <a:ext cx="306000" cy="306000"/>
          </a:xfrm>
          <a:prstGeom prst="rect">
            <a:avLst/>
          </a:prstGeom>
        </p:spPr>
      </p:pic>
      <p:pic>
        <p:nvPicPr>
          <p:cNvPr id="15" name="Grafik 14">
            <a:extLst>
              <a:ext uri="{FF2B5EF4-FFF2-40B4-BE49-F238E27FC236}">
                <a16:creationId xmlns:a16="http://schemas.microsoft.com/office/drawing/2014/main" id="{94DE07FA-3032-F5C7-2C12-88CC507D06D7}"/>
              </a:ext>
            </a:extLst>
          </p:cNvPr>
          <p:cNvPicPr>
            <a:picLocks noChangeAspect="1"/>
          </p:cNvPicPr>
          <p:nvPr/>
        </p:nvPicPr>
        <p:blipFill>
          <a:blip r:embed="rId3"/>
          <a:stretch>
            <a:fillRect/>
          </a:stretch>
        </p:blipFill>
        <p:spPr>
          <a:xfrm>
            <a:off x="5080857" y="3828929"/>
            <a:ext cx="306000" cy="306000"/>
          </a:xfrm>
          <a:prstGeom prst="rect">
            <a:avLst/>
          </a:prstGeom>
        </p:spPr>
      </p:pic>
      <p:pic>
        <p:nvPicPr>
          <p:cNvPr id="16" name="Grafik 15">
            <a:extLst>
              <a:ext uri="{FF2B5EF4-FFF2-40B4-BE49-F238E27FC236}">
                <a16:creationId xmlns:a16="http://schemas.microsoft.com/office/drawing/2014/main" id="{D3EACA49-1E13-1F81-BC52-DA74A98832D2}"/>
              </a:ext>
            </a:extLst>
          </p:cNvPr>
          <p:cNvPicPr>
            <a:picLocks noChangeAspect="1"/>
          </p:cNvPicPr>
          <p:nvPr/>
        </p:nvPicPr>
        <p:blipFill>
          <a:blip r:embed="rId3"/>
          <a:stretch>
            <a:fillRect/>
          </a:stretch>
        </p:blipFill>
        <p:spPr>
          <a:xfrm>
            <a:off x="3542693" y="3387937"/>
            <a:ext cx="306000" cy="306000"/>
          </a:xfrm>
          <a:prstGeom prst="rect">
            <a:avLst/>
          </a:prstGeom>
        </p:spPr>
      </p:pic>
      <p:sp>
        <p:nvSpPr>
          <p:cNvPr id="3" name="Datumsplatzhalter 2">
            <a:extLst>
              <a:ext uri="{FF2B5EF4-FFF2-40B4-BE49-F238E27FC236}">
                <a16:creationId xmlns:a16="http://schemas.microsoft.com/office/drawing/2014/main" id="{36851A31-828C-6812-9FA8-779AAEEA9B1A}"/>
              </a:ext>
            </a:extLst>
          </p:cNvPr>
          <p:cNvSpPr>
            <a:spLocks noGrp="1"/>
          </p:cNvSpPr>
          <p:nvPr>
            <p:ph type="dt" sz="half" idx="10"/>
          </p:nvPr>
        </p:nvSpPr>
        <p:spPr/>
        <p:txBody>
          <a:bodyPr/>
          <a:lstStyle/>
          <a:p>
            <a:pPr>
              <a:lnSpc>
                <a:spcPct val="150000"/>
              </a:lnSpc>
            </a:pPr>
            <a:endParaRPr lang="de-DE" dirty="0"/>
          </a:p>
        </p:txBody>
      </p:sp>
      <p:sp>
        <p:nvSpPr>
          <p:cNvPr id="7" name="Foliennummernplatzhalter 6">
            <a:extLst>
              <a:ext uri="{FF2B5EF4-FFF2-40B4-BE49-F238E27FC236}">
                <a16:creationId xmlns:a16="http://schemas.microsoft.com/office/drawing/2014/main" id="{69B25628-1DFB-C5B8-C6B8-087EB205D9A0}"/>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Tree>
    <p:extLst>
      <p:ext uri="{BB962C8B-B14F-4D97-AF65-F5344CB8AC3E}">
        <p14:creationId xmlns:p14="http://schemas.microsoft.com/office/powerpoint/2010/main" val="270708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29A79-009B-4EE0-9191-9914340CE2D9}"/>
              </a:ext>
            </a:extLst>
          </p:cNvPr>
          <p:cNvSpPr>
            <a:spLocks noGrp="1"/>
          </p:cNvSpPr>
          <p:nvPr>
            <p:ph type="title"/>
          </p:nvPr>
        </p:nvSpPr>
        <p:spPr/>
        <p:txBody>
          <a:bodyPr/>
          <a:lstStyle/>
          <a:p>
            <a:r>
              <a:rPr lang="de-DE" dirty="0"/>
              <a:t>Darstellungen vernetzen</a:t>
            </a:r>
          </a:p>
        </p:txBody>
      </p:sp>
      <p:sp>
        <p:nvSpPr>
          <p:cNvPr id="4" name="Textplatzhalter 3">
            <a:extLst>
              <a:ext uri="{FF2B5EF4-FFF2-40B4-BE49-F238E27FC236}">
                <a16:creationId xmlns:a16="http://schemas.microsoft.com/office/drawing/2014/main" id="{BE79A183-E54E-2390-2745-5A02DB2E40FF}"/>
              </a:ext>
            </a:extLst>
          </p:cNvPr>
          <p:cNvSpPr>
            <a:spLocks noGrp="1"/>
          </p:cNvSpPr>
          <p:nvPr>
            <p:ph type="body" sz="quarter" idx="13"/>
          </p:nvPr>
        </p:nvSpPr>
        <p:spPr/>
        <p:txBody>
          <a:bodyPr/>
          <a:lstStyle/>
          <a:p>
            <a:r>
              <a:rPr lang="de-DE" dirty="0"/>
              <a:t>ANZAHLERFASSUNG</a:t>
            </a:r>
          </a:p>
        </p:txBody>
      </p:sp>
      <p:pic>
        <p:nvPicPr>
          <p:cNvPr id="5" name="Grafik 4">
            <a:extLst>
              <a:ext uri="{FF2B5EF4-FFF2-40B4-BE49-F238E27FC236}">
                <a16:creationId xmlns:a16="http://schemas.microsoft.com/office/drawing/2014/main" id="{7FF8BEF8-1C62-30AF-F02F-936FD1B9C128}"/>
              </a:ext>
            </a:extLst>
          </p:cNvPr>
          <p:cNvPicPr>
            <a:picLocks noChangeAspect="1"/>
          </p:cNvPicPr>
          <p:nvPr/>
        </p:nvPicPr>
        <p:blipFill>
          <a:blip r:embed="rId3"/>
          <a:stretch>
            <a:fillRect/>
          </a:stretch>
        </p:blipFill>
        <p:spPr>
          <a:xfrm>
            <a:off x="2697654" y="3522929"/>
            <a:ext cx="306000" cy="306000"/>
          </a:xfrm>
          <a:prstGeom prst="rect">
            <a:avLst/>
          </a:prstGeom>
        </p:spPr>
      </p:pic>
      <p:pic>
        <p:nvPicPr>
          <p:cNvPr id="6" name="Grafik 5">
            <a:extLst>
              <a:ext uri="{FF2B5EF4-FFF2-40B4-BE49-F238E27FC236}">
                <a16:creationId xmlns:a16="http://schemas.microsoft.com/office/drawing/2014/main" id="{8504BD05-DC57-6013-0F8B-3BAB3B21117C}"/>
              </a:ext>
            </a:extLst>
          </p:cNvPr>
          <p:cNvPicPr>
            <a:picLocks noChangeAspect="1"/>
          </p:cNvPicPr>
          <p:nvPr/>
        </p:nvPicPr>
        <p:blipFill>
          <a:blip r:embed="rId3"/>
          <a:stretch>
            <a:fillRect/>
          </a:stretch>
        </p:blipFill>
        <p:spPr>
          <a:xfrm>
            <a:off x="3982846" y="2855080"/>
            <a:ext cx="306000" cy="306000"/>
          </a:xfrm>
          <a:prstGeom prst="rect">
            <a:avLst/>
          </a:prstGeom>
        </p:spPr>
      </p:pic>
      <p:pic>
        <p:nvPicPr>
          <p:cNvPr id="11" name="Grafik 10">
            <a:extLst>
              <a:ext uri="{FF2B5EF4-FFF2-40B4-BE49-F238E27FC236}">
                <a16:creationId xmlns:a16="http://schemas.microsoft.com/office/drawing/2014/main" id="{6C00C667-7825-3613-E99C-7120E1908740}"/>
              </a:ext>
            </a:extLst>
          </p:cNvPr>
          <p:cNvPicPr>
            <a:picLocks noChangeAspect="1"/>
          </p:cNvPicPr>
          <p:nvPr/>
        </p:nvPicPr>
        <p:blipFill>
          <a:blip r:embed="rId3"/>
          <a:stretch>
            <a:fillRect/>
          </a:stretch>
        </p:blipFill>
        <p:spPr>
          <a:xfrm>
            <a:off x="3829846" y="4090300"/>
            <a:ext cx="306000" cy="306000"/>
          </a:xfrm>
          <a:prstGeom prst="rect">
            <a:avLst/>
          </a:prstGeom>
        </p:spPr>
      </p:pic>
      <p:pic>
        <p:nvPicPr>
          <p:cNvPr id="15" name="Grafik 14">
            <a:extLst>
              <a:ext uri="{FF2B5EF4-FFF2-40B4-BE49-F238E27FC236}">
                <a16:creationId xmlns:a16="http://schemas.microsoft.com/office/drawing/2014/main" id="{94DE07FA-3032-F5C7-2C12-88CC507D06D7}"/>
              </a:ext>
            </a:extLst>
          </p:cNvPr>
          <p:cNvPicPr>
            <a:picLocks noChangeAspect="1"/>
          </p:cNvPicPr>
          <p:nvPr/>
        </p:nvPicPr>
        <p:blipFill>
          <a:blip r:embed="rId3"/>
          <a:stretch>
            <a:fillRect/>
          </a:stretch>
        </p:blipFill>
        <p:spPr>
          <a:xfrm>
            <a:off x="5310066" y="3437946"/>
            <a:ext cx="306000" cy="306000"/>
          </a:xfrm>
          <a:prstGeom prst="rect">
            <a:avLst/>
          </a:prstGeom>
        </p:spPr>
      </p:pic>
      <p:pic>
        <p:nvPicPr>
          <p:cNvPr id="16" name="Grafik 15">
            <a:extLst>
              <a:ext uri="{FF2B5EF4-FFF2-40B4-BE49-F238E27FC236}">
                <a16:creationId xmlns:a16="http://schemas.microsoft.com/office/drawing/2014/main" id="{D3EACA49-1E13-1F81-BC52-DA74A98832D2}"/>
              </a:ext>
            </a:extLst>
          </p:cNvPr>
          <p:cNvPicPr>
            <a:picLocks noChangeAspect="1"/>
          </p:cNvPicPr>
          <p:nvPr/>
        </p:nvPicPr>
        <p:blipFill>
          <a:blip r:embed="rId3"/>
          <a:stretch>
            <a:fillRect/>
          </a:stretch>
        </p:blipFill>
        <p:spPr>
          <a:xfrm>
            <a:off x="3661599" y="3465070"/>
            <a:ext cx="306000" cy="306000"/>
          </a:xfrm>
          <a:prstGeom prst="rect">
            <a:avLst/>
          </a:prstGeom>
        </p:spPr>
      </p:pic>
      <p:pic>
        <p:nvPicPr>
          <p:cNvPr id="3" name="Grafik 2">
            <a:extLst>
              <a:ext uri="{FF2B5EF4-FFF2-40B4-BE49-F238E27FC236}">
                <a16:creationId xmlns:a16="http://schemas.microsoft.com/office/drawing/2014/main" id="{03859A78-AC9E-3A52-7DC4-632D80BF3685}"/>
              </a:ext>
            </a:extLst>
          </p:cNvPr>
          <p:cNvPicPr>
            <a:picLocks noChangeAspect="1"/>
          </p:cNvPicPr>
          <p:nvPr/>
        </p:nvPicPr>
        <p:blipFill>
          <a:blip r:embed="rId3"/>
          <a:stretch>
            <a:fillRect/>
          </a:stretch>
        </p:blipFill>
        <p:spPr>
          <a:xfrm>
            <a:off x="3132001" y="4065361"/>
            <a:ext cx="306000" cy="306000"/>
          </a:xfrm>
          <a:prstGeom prst="rect">
            <a:avLst/>
          </a:prstGeom>
        </p:spPr>
      </p:pic>
      <p:pic>
        <p:nvPicPr>
          <p:cNvPr id="7" name="Grafik 6">
            <a:extLst>
              <a:ext uri="{FF2B5EF4-FFF2-40B4-BE49-F238E27FC236}">
                <a16:creationId xmlns:a16="http://schemas.microsoft.com/office/drawing/2014/main" id="{D7F191F5-EF30-1EC2-0716-60F921AC3273}"/>
              </a:ext>
            </a:extLst>
          </p:cNvPr>
          <p:cNvPicPr>
            <a:picLocks noChangeAspect="1"/>
          </p:cNvPicPr>
          <p:nvPr/>
        </p:nvPicPr>
        <p:blipFill>
          <a:blip r:embed="rId3"/>
          <a:stretch>
            <a:fillRect/>
          </a:stretch>
        </p:blipFill>
        <p:spPr>
          <a:xfrm>
            <a:off x="4685693" y="3081937"/>
            <a:ext cx="306000" cy="306000"/>
          </a:xfrm>
          <a:prstGeom prst="rect">
            <a:avLst/>
          </a:prstGeom>
        </p:spPr>
      </p:pic>
      <p:pic>
        <p:nvPicPr>
          <p:cNvPr id="8" name="Grafik 7">
            <a:extLst>
              <a:ext uri="{FF2B5EF4-FFF2-40B4-BE49-F238E27FC236}">
                <a16:creationId xmlns:a16="http://schemas.microsoft.com/office/drawing/2014/main" id="{C7EB2FE2-788D-C79B-315D-D37CF0D0D2C7}"/>
              </a:ext>
            </a:extLst>
          </p:cNvPr>
          <p:cNvPicPr>
            <a:picLocks noChangeAspect="1"/>
          </p:cNvPicPr>
          <p:nvPr/>
        </p:nvPicPr>
        <p:blipFill>
          <a:blip r:embed="rId3"/>
          <a:stretch>
            <a:fillRect/>
          </a:stretch>
        </p:blipFill>
        <p:spPr>
          <a:xfrm>
            <a:off x="4448020" y="3590946"/>
            <a:ext cx="306000" cy="306000"/>
          </a:xfrm>
          <a:prstGeom prst="rect">
            <a:avLst/>
          </a:prstGeom>
        </p:spPr>
      </p:pic>
      <p:sp>
        <p:nvSpPr>
          <p:cNvPr id="9" name="Datumsplatzhalter 8">
            <a:extLst>
              <a:ext uri="{FF2B5EF4-FFF2-40B4-BE49-F238E27FC236}">
                <a16:creationId xmlns:a16="http://schemas.microsoft.com/office/drawing/2014/main" id="{935B0728-47B9-E468-77A8-B2FCB4AC1F37}"/>
              </a:ext>
            </a:extLst>
          </p:cNvPr>
          <p:cNvSpPr>
            <a:spLocks noGrp="1"/>
          </p:cNvSpPr>
          <p:nvPr>
            <p:ph type="dt" sz="half" idx="10"/>
          </p:nvPr>
        </p:nvSpPr>
        <p:spPr/>
        <p:txBody>
          <a:bodyPr/>
          <a:lstStyle/>
          <a:p>
            <a:pPr>
              <a:lnSpc>
                <a:spcPct val="150000"/>
              </a:lnSpc>
            </a:pPr>
            <a:endParaRPr lang="de-DE" dirty="0"/>
          </a:p>
        </p:txBody>
      </p:sp>
      <p:sp>
        <p:nvSpPr>
          <p:cNvPr id="10" name="Foliennummernplatzhalter 9">
            <a:extLst>
              <a:ext uri="{FF2B5EF4-FFF2-40B4-BE49-F238E27FC236}">
                <a16:creationId xmlns:a16="http://schemas.microsoft.com/office/drawing/2014/main" id="{D442F1A7-0460-1646-5053-326F4281A7C0}"/>
              </a:ext>
            </a:extLst>
          </p:cNvPr>
          <p:cNvSpPr>
            <a:spLocks noGrp="1"/>
          </p:cNvSpPr>
          <p:nvPr>
            <p:ph type="sldNum" sz="quarter" idx="12"/>
          </p:nvPr>
        </p:nvSpPr>
        <p:spPr/>
        <p:txBody>
          <a:bodyPr/>
          <a:lstStyle/>
          <a:p>
            <a:fld id="{C3752B7C-18A9-864D-BBCB-54A9F41B5594}" type="slidenum">
              <a:rPr lang="de-DE" smtClean="0"/>
              <a:pPr/>
              <a:t>41</a:t>
            </a:fld>
            <a:endParaRPr lang="de-DE" dirty="0"/>
          </a:p>
        </p:txBody>
      </p:sp>
    </p:spTree>
    <p:extLst>
      <p:ext uri="{BB962C8B-B14F-4D97-AF65-F5344CB8AC3E}">
        <p14:creationId xmlns:p14="http://schemas.microsoft.com/office/powerpoint/2010/main" val="41310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29A79-009B-4EE0-9191-9914340CE2D9}"/>
              </a:ext>
            </a:extLst>
          </p:cNvPr>
          <p:cNvSpPr>
            <a:spLocks noGrp="1"/>
          </p:cNvSpPr>
          <p:nvPr>
            <p:ph type="title"/>
          </p:nvPr>
        </p:nvSpPr>
        <p:spPr/>
        <p:txBody>
          <a:bodyPr/>
          <a:lstStyle/>
          <a:p>
            <a:r>
              <a:rPr lang="de-DE" dirty="0"/>
              <a:t>Darstellungen vernetzen</a:t>
            </a:r>
          </a:p>
        </p:txBody>
      </p:sp>
      <p:sp>
        <p:nvSpPr>
          <p:cNvPr id="4" name="Textplatzhalter 3">
            <a:extLst>
              <a:ext uri="{FF2B5EF4-FFF2-40B4-BE49-F238E27FC236}">
                <a16:creationId xmlns:a16="http://schemas.microsoft.com/office/drawing/2014/main" id="{BE79A183-E54E-2390-2745-5A02DB2E40FF}"/>
              </a:ext>
            </a:extLst>
          </p:cNvPr>
          <p:cNvSpPr>
            <a:spLocks noGrp="1"/>
          </p:cNvSpPr>
          <p:nvPr>
            <p:ph type="body" sz="quarter" idx="13"/>
          </p:nvPr>
        </p:nvSpPr>
        <p:spPr/>
        <p:txBody>
          <a:bodyPr/>
          <a:lstStyle/>
          <a:p>
            <a:r>
              <a:rPr lang="de-DE" dirty="0"/>
              <a:t>ANZAHLERFASSUNG</a:t>
            </a:r>
          </a:p>
        </p:txBody>
      </p:sp>
      <p:pic>
        <p:nvPicPr>
          <p:cNvPr id="5" name="Grafik 4">
            <a:extLst>
              <a:ext uri="{FF2B5EF4-FFF2-40B4-BE49-F238E27FC236}">
                <a16:creationId xmlns:a16="http://schemas.microsoft.com/office/drawing/2014/main" id="{7FF8BEF8-1C62-30AF-F02F-936FD1B9C128}"/>
              </a:ext>
            </a:extLst>
          </p:cNvPr>
          <p:cNvPicPr>
            <a:picLocks noChangeAspect="1"/>
          </p:cNvPicPr>
          <p:nvPr/>
        </p:nvPicPr>
        <p:blipFill>
          <a:blip r:embed="rId3"/>
          <a:stretch>
            <a:fillRect/>
          </a:stretch>
        </p:blipFill>
        <p:spPr>
          <a:xfrm>
            <a:off x="2697654" y="3522929"/>
            <a:ext cx="306000" cy="306000"/>
          </a:xfrm>
          <a:prstGeom prst="rect">
            <a:avLst/>
          </a:prstGeom>
        </p:spPr>
      </p:pic>
      <p:pic>
        <p:nvPicPr>
          <p:cNvPr id="6" name="Grafik 5">
            <a:extLst>
              <a:ext uri="{FF2B5EF4-FFF2-40B4-BE49-F238E27FC236}">
                <a16:creationId xmlns:a16="http://schemas.microsoft.com/office/drawing/2014/main" id="{8504BD05-DC57-6013-0F8B-3BAB3B21117C}"/>
              </a:ext>
            </a:extLst>
          </p:cNvPr>
          <p:cNvPicPr>
            <a:picLocks noChangeAspect="1"/>
          </p:cNvPicPr>
          <p:nvPr/>
        </p:nvPicPr>
        <p:blipFill>
          <a:blip r:embed="rId3"/>
          <a:stretch>
            <a:fillRect/>
          </a:stretch>
        </p:blipFill>
        <p:spPr>
          <a:xfrm>
            <a:off x="3982846" y="2855080"/>
            <a:ext cx="306000" cy="306000"/>
          </a:xfrm>
          <a:prstGeom prst="rect">
            <a:avLst/>
          </a:prstGeom>
        </p:spPr>
      </p:pic>
      <p:pic>
        <p:nvPicPr>
          <p:cNvPr id="11" name="Grafik 10">
            <a:extLst>
              <a:ext uri="{FF2B5EF4-FFF2-40B4-BE49-F238E27FC236}">
                <a16:creationId xmlns:a16="http://schemas.microsoft.com/office/drawing/2014/main" id="{6C00C667-7825-3613-E99C-7120E1908740}"/>
              </a:ext>
            </a:extLst>
          </p:cNvPr>
          <p:cNvPicPr>
            <a:picLocks noChangeAspect="1"/>
          </p:cNvPicPr>
          <p:nvPr/>
        </p:nvPicPr>
        <p:blipFill>
          <a:blip r:embed="rId3"/>
          <a:stretch>
            <a:fillRect/>
          </a:stretch>
        </p:blipFill>
        <p:spPr>
          <a:xfrm>
            <a:off x="3829846" y="4090300"/>
            <a:ext cx="306000" cy="306000"/>
          </a:xfrm>
          <a:prstGeom prst="rect">
            <a:avLst/>
          </a:prstGeom>
        </p:spPr>
      </p:pic>
      <p:pic>
        <p:nvPicPr>
          <p:cNvPr id="15" name="Grafik 14">
            <a:extLst>
              <a:ext uri="{FF2B5EF4-FFF2-40B4-BE49-F238E27FC236}">
                <a16:creationId xmlns:a16="http://schemas.microsoft.com/office/drawing/2014/main" id="{94DE07FA-3032-F5C7-2C12-88CC507D06D7}"/>
              </a:ext>
            </a:extLst>
          </p:cNvPr>
          <p:cNvPicPr>
            <a:picLocks noChangeAspect="1"/>
          </p:cNvPicPr>
          <p:nvPr/>
        </p:nvPicPr>
        <p:blipFill>
          <a:blip r:embed="rId3"/>
          <a:stretch>
            <a:fillRect/>
          </a:stretch>
        </p:blipFill>
        <p:spPr>
          <a:xfrm>
            <a:off x="3937245" y="3287892"/>
            <a:ext cx="306000" cy="306000"/>
          </a:xfrm>
          <a:prstGeom prst="rect">
            <a:avLst/>
          </a:prstGeom>
        </p:spPr>
      </p:pic>
      <p:pic>
        <p:nvPicPr>
          <p:cNvPr id="3" name="Grafik 2">
            <a:extLst>
              <a:ext uri="{FF2B5EF4-FFF2-40B4-BE49-F238E27FC236}">
                <a16:creationId xmlns:a16="http://schemas.microsoft.com/office/drawing/2014/main" id="{03859A78-AC9E-3A52-7DC4-632D80BF3685}"/>
              </a:ext>
            </a:extLst>
          </p:cNvPr>
          <p:cNvPicPr>
            <a:picLocks noChangeAspect="1"/>
          </p:cNvPicPr>
          <p:nvPr/>
        </p:nvPicPr>
        <p:blipFill>
          <a:blip r:embed="rId3"/>
          <a:stretch>
            <a:fillRect/>
          </a:stretch>
        </p:blipFill>
        <p:spPr>
          <a:xfrm>
            <a:off x="3132001" y="4065361"/>
            <a:ext cx="306000" cy="306000"/>
          </a:xfrm>
          <a:prstGeom prst="rect">
            <a:avLst/>
          </a:prstGeom>
        </p:spPr>
      </p:pic>
      <p:pic>
        <p:nvPicPr>
          <p:cNvPr id="7" name="Grafik 6">
            <a:extLst>
              <a:ext uri="{FF2B5EF4-FFF2-40B4-BE49-F238E27FC236}">
                <a16:creationId xmlns:a16="http://schemas.microsoft.com/office/drawing/2014/main" id="{D7F191F5-EF30-1EC2-0716-60F921AC3273}"/>
              </a:ext>
            </a:extLst>
          </p:cNvPr>
          <p:cNvPicPr>
            <a:picLocks noChangeAspect="1"/>
          </p:cNvPicPr>
          <p:nvPr/>
        </p:nvPicPr>
        <p:blipFill>
          <a:blip r:embed="rId3"/>
          <a:stretch>
            <a:fillRect/>
          </a:stretch>
        </p:blipFill>
        <p:spPr>
          <a:xfrm>
            <a:off x="4685693" y="3081937"/>
            <a:ext cx="306000" cy="306000"/>
          </a:xfrm>
          <a:prstGeom prst="rect">
            <a:avLst/>
          </a:prstGeom>
        </p:spPr>
      </p:pic>
      <p:pic>
        <p:nvPicPr>
          <p:cNvPr id="8" name="Grafik 7">
            <a:extLst>
              <a:ext uri="{FF2B5EF4-FFF2-40B4-BE49-F238E27FC236}">
                <a16:creationId xmlns:a16="http://schemas.microsoft.com/office/drawing/2014/main" id="{973DB551-3021-8656-F5BE-952A2A691568}"/>
              </a:ext>
            </a:extLst>
          </p:cNvPr>
          <p:cNvPicPr>
            <a:picLocks noChangeAspect="1"/>
          </p:cNvPicPr>
          <p:nvPr/>
        </p:nvPicPr>
        <p:blipFill>
          <a:blip r:embed="rId3"/>
          <a:stretch>
            <a:fillRect/>
          </a:stretch>
        </p:blipFill>
        <p:spPr>
          <a:xfrm>
            <a:off x="4601020" y="2672486"/>
            <a:ext cx="306000" cy="306000"/>
          </a:xfrm>
          <a:prstGeom prst="rect">
            <a:avLst/>
          </a:prstGeom>
        </p:spPr>
      </p:pic>
      <p:pic>
        <p:nvPicPr>
          <p:cNvPr id="9" name="Grafik 8">
            <a:extLst>
              <a:ext uri="{FF2B5EF4-FFF2-40B4-BE49-F238E27FC236}">
                <a16:creationId xmlns:a16="http://schemas.microsoft.com/office/drawing/2014/main" id="{C8A40F1F-5FFE-0B4F-79BD-EBFC4785CCE5}"/>
              </a:ext>
            </a:extLst>
          </p:cNvPr>
          <p:cNvPicPr>
            <a:picLocks noChangeAspect="1"/>
          </p:cNvPicPr>
          <p:nvPr/>
        </p:nvPicPr>
        <p:blipFill>
          <a:blip r:embed="rId3"/>
          <a:stretch>
            <a:fillRect/>
          </a:stretch>
        </p:blipFill>
        <p:spPr>
          <a:xfrm>
            <a:off x="4120599" y="3759361"/>
            <a:ext cx="306000" cy="306000"/>
          </a:xfrm>
          <a:prstGeom prst="rect">
            <a:avLst/>
          </a:prstGeom>
        </p:spPr>
      </p:pic>
      <p:pic>
        <p:nvPicPr>
          <p:cNvPr id="10" name="Grafik 9">
            <a:extLst>
              <a:ext uri="{FF2B5EF4-FFF2-40B4-BE49-F238E27FC236}">
                <a16:creationId xmlns:a16="http://schemas.microsoft.com/office/drawing/2014/main" id="{17963E09-73EA-D583-506B-6CC2F1CDDF4E}"/>
              </a:ext>
            </a:extLst>
          </p:cNvPr>
          <p:cNvPicPr>
            <a:picLocks noChangeAspect="1"/>
          </p:cNvPicPr>
          <p:nvPr/>
        </p:nvPicPr>
        <p:blipFill>
          <a:blip r:embed="rId3"/>
          <a:stretch>
            <a:fillRect/>
          </a:stretch>
        </p:blipFill>
        <p:spPr>
          <a:xfrm>
            <a:off x="3455657" y="3796241"/>
            <a:ext cx="306000" cy="306000"/>
          </a:xfrm>
          <a:prstGeom prst="rect">
            <a:avLst/>
          </a:prstGeom>
        </p:spPr>
      </p:pic>
      <p:pic>
        <p:nvPicPr>
          <p:cNvPr id="12" name="Grafik 11">
            <a:extLst>
              <a:ext uri="{FF2B5EF4-FFF2-40B4-BE49-F238E27FC236}">
                <a16:creationId xmlns:a16="http://schemas.microsoft.com/office/drawing/2014/main" id="{06C684A2-79DD-F2B1-E2F4-D791EC647317}"/>
              </a:ext>
            </a:extLst>
          </p:cNvPr>
          <p:cNvPicPr>
            <a:picLocks noChangeAspect="1"/>
          </p:cNvPicPr>
          <p:nvPr/>
        </p:nvPicPr>
        <p:blipFill>
          <a:blip r:embed="rId3"/>
          <a:stretch>
            <a:fillRect/>
          </a:stretch>
        </p:blipFill>
        <p:spPr>
          <a:xfrm>
            <a:off x="5164539" y="3828929"/>
            <a:ext cx="306000" cy="306000"/>
          </a:xfrm>
          <a:prstGeom prst="rect">
            <a:avLst/>
          </a:prstGeom>
        </p:spPr>
      </p:pic>
      <p:pic>
        <p:nvPicPr>
          <p:cNvPr id="13" name="Grafik 12">
            <a:extLst>
              <a:ext uri="{FF2B5EF4-FFF2-40B4-BE49-F238E27FC236}">
                <a16:creationId xmlns:a16="http://schemas.microsoft.com/office/drawing/2014/main" id="{82380C01-2E52-3A6B-7E32-970E5D1C9454}"/>
              </a:ext>
            </a:extLst>
          </p:cNvPr>
          <p:cNvPicPr>
            <a:picLocks noChangeAspect="1"/>
          </p:cNvPicPr>
          <p:nvPr/>
        </p:nvPicPr>
        <p:blipFill>
          <a:blip r:embed="rId3"/>
          <a:stretch>
            <a:fillRect/>
          </a:stretch>
        </p:blipFill>
        <p:spPr>
          <a:xfrm>
            <a:off x="4273599" y="4339071"/>
            <a:ext cx="306000" cy="306000"/>
          </a:xfrm>
          <a:prstGeom prst="rect">
            <a:avLst/>
          </a:prstGeom>
        </p:spPr>
      </p:pic>
      <p:pic>
        <p:nvPicPr>
          <p:cNvPr id="14" name="Grafik 13">
            <a:extLst>
              <a:ext uri="{FF2B5EF4-FFF2-40B4-BE49-F238E27FC236}">
                <a16:creationId xmlns:a16="http://schemas.microsoft.com/office/drawing/2014/main" id="{5878A13F-A77F-6951-E3F5-A6965A3BB6DA}"/>
              </a:ext>
            </a:extLst>
          </p:cNvPr>
          <p:cNvPicPr>
            <a:picLocks noChangeAspect="1"/>
          </p:cNvPicPr>
          <p:nvPr/>
        </p:nvPicPr>
        <p:blipFill>
          <a:blip r:embed="rId3"/>
          <a:stretch>
            <a:fillRect/>
          </a:stretch>
        </p:blipFill>
        <p:spPr>
          <a:xfrm>
            <a:off x="5301678" y="4481120"/>
            <a:ext cx="306000" cy="306000"/>
          </a:xfrm>
          <a:prstGeom prst="rect">
            <a:avLst/>
          </a:prstGeom>
        </p:spPr>
      </p:pic>
      <p:pic>
        <p:nvPicPr>
          <p:cNvPr id="17" name="Grafik 16">
            <a:extLst>
              <a:ext uri="{FF2B5EF4-FFF2-40B4-BE49-F238E27FC236}">
                <a16:creationId xmlns:a16="http://schemas.microsoft.com/office/drawing/2014/main" id="{26E390FB-8EF6-4AD7-FE29-8E65BE9749BF}"/>
              </a:ext>
            </a:extLst>
          </p:cNvPr>
          <p:cNvPicPr>
            <a:picLocks noChangeAspect="1"/>
          </p:cNvPicPr>
          <p:nvPr/>
        </p:nvPicPr>
        <p:blipFill>
          <a:blip r:embed="rId3"/>
          <a:stretch>
            <a:fillRect/>
          </a:stretch>
        </p:blipFill>
        <p:spPr>
          <a:xfrm>
            <a:off x="5614677" y="3369929"/>
            <a:ext cx="306000" cy="306000"/>
          </a:xfrm>
          <a:prstGeom prst="rect">
            <a:avLst/>
          </a:prstGeom>
        </p:spPr>
      </p:pic>
      <p:pic>
        <p:nvPicPr>
          <p:cNvPr id="18" name="Grafik 17">
            <a:extLst>
              <a:ext uri="{FF2B5EF4-FFF2-40B4-BE49-F238E27FC236}">
                <a16:creationId xmlns:a16="http://schemas.microsoft.com/office/drawing/2014/main" id="{F8C5F1CE-57C3-B45E-459D-AE9DA266B982}"/>
              </a:ext>
            </a:extLst>
          </p:cNvPr>
          <p:cNvPicPr>
            <a:picLocks noChangeAspect="1"/>
          </p:cNvPicPr>
          <p:nvPr/>
        </p:nvPicPr>
        <p:blipFill>
          <a:blip r:embed="rId3"/>
          <a:stretch>
            <a:fillRect/>
          </a:stretch>
        </p:blipFill>
        <p:spPr>
          <a:xfrm>
            <a:off x="5264374" y="2954793"/>
            <a:ext cx="306000" cy="306000"/>
          </a:xfrm>
          <a:prstGeom prst="rect">
            <a:avLst/>
          </a:prstGeom>
        </p:spPr>
      </p:pic>
      <p:sp>
        <p:nvSpPr>
          <p:cNvPr id="16" name="Datumsplatzhalter 15">
            <a:extLst>
              <a:ext uri="{FF2B5EF4-FFF2-40B4-BE49-F238E27FC236}">
                <a16:creationId xmlns:a16="http://schemas.microsoft.com/office/drawing/2014/main" id="{AF5DAD6B-982C-04C3-8160-47F7390F8E3D}"/>
              </a:ext>
            </a:extLst>
          </p:cNvPr>
          <p:cNvSpPr>
            <a:spLocks noGrp="1"/>
          </p:cNvSpPr>
          <p:nvPr>
            <p:ph type="dt" sz="half" idx="10"/>
          </p:nvPr>
        </p:nvSpPr>
        <p:spPr/>
        <p:txBody>
          <a:bodyPr/>
          <a:lstStyle/>
          <a:p>
            <a:pPr>
              <a:lnSpc>
                <a:spcPct val="150000"/>
              </a:lnSpc>
            </a:pPr>
            <a:endParaRPr lang="de-DE" dirty="0"/>
          </a:p>
        </p:txBody>
      </p:sp>
      <p:sp>
        <p:nvSpPr>
          <p:cNvPr id="19" name="Foliennummernplatzhalter 18">
            <a:extLst>
              <a:ext uri="{FF2B5EF4-FFF2-40B4-BE49-F238E27FC236}">
                <a16:creationId xmlns:a16="http://schemas.microsoft.com/office/drawing/2014/main" id="{2CD3483E-E373-0A83-08D0-A1B39B339239}"/>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Tree>
    <p:extLst>
      <p:ext uri="{BB962C8B-B14F-4D97-AF65-F5344CB8AC3E}">
        <p14:creationId xmlns:p14="http://schemas.microsoft.com/office/powerpoint/2010/main" val="1567107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29A79-009B-4EE0-9191-9914340CE2D9}"/>
              </a:ext>
            </a:extLst>
          </p:cNvPr>
          <p:cNvSpPr>
            <a:spLocks noGrp="1"/>
          </p:cNvSpPr>
          <p:nvPr>
            <p:ph type="title"/>
          </p:nvPr>
        </p:nvSpPr>
        <p:spPr/>
        <p:txBody>
          <a:bodyPr/>
          <a:lstStyle/>
          <a:p>
            <a:r>
              <a:rPr lang="de-DE" dirty="0"/>
              <a:t>Darstellungen vernetzen</a:t>
            </a:r>
          </a:p>
        </p:txBody>
      </p:sp>
      <p:sp>
        <p:nvSpPr>
          <p:cNvPr id="4" name="Textplatzhalter 3">
            <a:extLst>
              <a:ext uri="{FF2B5EF4-FFF2-40B4-BE49-F238E27FC236}">
                <a16:creationId xmlns:a16="http://schemas.microsoft.com/office/drawing/2014/main" id="{BE79A183-E54E-2390-2745-5A02DB2E40FF}"/>
              </a:ext>
            </a:extLst>
          </p:cNvPr>
          <p:cNvSpPr>
            <a:spLocks noGrp="1"/>
          </p:cNvSpPr>
          <p:nvPr>
            <p:ph type="body" sz="quarter" idx="13"/>
          </p:nvPr>
        </p:nvSpPr>
        <p:spPr/>
        <p:txBody>
          <a:bodyPr/>
          <a:lstStyle/>
          <a:p>
            <a:r>
              <a:rPr lang="de-DE" dirty="0"/>
              <a:t>ANZAHLERFASSUNG</a:t>
            </a:r>
          </a:p>
        </p:txBody>
      </p:sp>
      <p:pic>
        <p:nvPicPr>
          <p:cNvPr id="5" name="Grafik 4">
            <a:extLst>
              <a:ext uri="{FF2B5EF4-FFF2-40B4-BE49-F238E27FC236}">
                <a16:creationId xmlns:a16="http://schemas.microsoft.com/office/drawing/2014/main" id="{7FF8BEF8-1C62-30AF-F02F-936FD1B9C128}"/>
              </a:ext>
            </a:extLst>
          </p:cNvPr>
          <p:cNvPicPr>
            <a:picLocks noChangeAspect="1"/>
          </p:cNvPicPr>
          <p:nvPr/>
        </p:nvPicPr>
        <p:blipFill>
          <a:blip r:embed="rId3"/>
          <a:stretch>
            <a:fillRect/>
          </a:stretch>
        </p:blipFill>
        <p:spPr>
          <a:xfrm>
            <a:off x="2457259" y="3276000"/>
            <a:ext cx="306000" cy="306000"/>
          </a:xfrm>
          <a:prstGeom prst="rect">
            <a:avLst/>
          </a:prstGeom>
        </p:spPr>
      </p:pic>
      <p:pic>
        <p:nvPicPr>
          <p:cNvPr id="6" name="Grafik 5">
            <a:extLst>
              <a:ext uri="{FF2B5EF4-FFF2-40B4-BE49-F238E27FC236}">
                <a16:creationId xmlns:a16="http://schemas.microsoft.com/office/drawing/2014/main" id="{8504BD05-DC57-6013-0F8B-3BAB3B21117C}"/>
              </a:ext>
            </a:extLst>
          </p:cNvPr>
          <p:cNvPicPr>
            <a:picLocks noChangeAspect="1"/>
          </p:cNvPicPr>
          <p:nvPr/>
        </p:nvPicPr>
        <p:blipFill>
          <a:blip r:embed="rId3"/>
          <a:stretch>
            <a:fillRect/>
          </a:stretch>
        </p:blipFill>
        <p:spPr>
          <a:xfrm>
            <a:off x="4810679" y="3276000"/>
            <a:ext cx="306000" cy="306000"/>
          </a:xfrm>
          <a:prstGeom prst="rect">
            <a:avLst/>
          </a:prstGeom>
        </p:spPr>
      </p:pic>
      <p:pic>
        <p:nvPicPr>
          <p:cNvPr id="11" name="Grafik 10">
            <a:extLst>
              <a:ext uri="{FF2B5EF4-FFF2-40B4-BE49-F238E27FC236}">
                <a16:creationId xmlns:a16="http://schemas.microsoft.com/office/drawing/2014/main" id="{6C00C667-7825-3613-E99C-7120E1908740}"/>
              </a:ext>
            </a:extLst>
          </p:cNvPr>
          <p:cNvPicPr>
            <a:picLocks noChangeAspect="1"/>
          </p:cNvPicPr>
          <p:nvPr/>
        </p:nvPicPr>
        <p:blipFill>
          <a:blip r:embed="rId3"/>
          <a:stretch>
            <a:fillRect/>
          </a:stretch>
        </p:blipFill>
        <p:spPr>
          <a:xfrm>
            <a:off x="3727579" y="3276000"/>
            <a:ext cx="306000" cy="306000"/>
          </a:xfrm>
          <a:prstGeom prst="rect">
            <a:avLst/>
          </a:prstGeom>
        </p:spPr>
      </p:pic>
      <p:pic>
        <p:nvPicPr>
          <p:cNvPr id="15" name="Grafik 14">
            <a:extLst>
              <a:ext uri="{FF2B5EF4-FFF2-40B4-BE49-F238E27FC236}">
                <a16:creationId xmlns:a16="http://schemas.microsoft.com/office/drawing/2014/main" id="{94DE07FA-3032-F5C7-2C12-88CC507D06D7}"/>
              </a:ext>
            </a:extLst>
          </p:cNvPr>
          <p:cNvPicPr>
            <a:picLocks noChangeAspect="1"/>
          </p:cNvPicPr>
          <p:nvPr/>
        </p:nvPicPr>
        <p:blipFill>
          <a:blip r:embed="rId3"/>
          <a:stretch>
            <a:fillRect/>
          </a:stretch>
        </p:blipFill>
        <p:spPr>
          <a:xfrm>
            <a:off x="4151019" y="3276000"/>
            <a:ext cx="306000" cy="306000"/>
          </a:xfrm>
          <a:prstGeom prst="rect">
            <a:avLst/>
          </a:prstGeom>
        </p:spPr>
      </p:pic>
      <p:pic>
        <p:nvPicPr>
          <p:cNvPr id="3" name="Grafik 2">
            <a:extLst>
              <a:ext uri="{FF2B5EF4-FFF2-40B4-BE49-F238E27FC236}">
                <a16:creationId xmlns:a16="http://schemas.microsoft.com/office/drawing/2014/main" id="{03859A78-AC9E-3A52-7DC4-632D80BF3685}"/>
              </a:ext>
            </a:extLst>
          </p:cNvPr>
          <p:cNvPicPr>
            <a:picLocks noChangeAspect="1"/>
          </p:cNvPicPr>
          <p:nvPr/>
        </p:nvPicPr>
        <p:blipFill>
          <a:blip r:embed="rId3"/>
          <a:stretch>
            <a:fillRect/>
          </a:stretch>
        </p:blipFill>
        <p:spPr>
          <a:xfrm>
            <a:off x="2880699" y="3276000"/>
            <a:ext cx="306000" cy="306000"/>
          </a:xfrm>
          <a:prstGeom prst="rect">
            <a:avLst/>
          </a:prstGeom>
        </p:spPr>
      </p:pic>
      <p:pic>
        <p:nvPicPr>
          <p:cNvPr id="7" name="Grafik 6">
            <a:extLst>
              <a:ext uri="{FF2B5EF4-FFF2-40B4-BE49-F238E27FC236}">
                <a16:creationId xmlns:a16="http://schemas.microsoft.com/office/drawing/2014/main" id="{D7F191F5-EF30-1EC2-0716-60F921AC3273}"/>
              </a:ext>
            </a:extLst>
          </p:cNvPr>
          <p:cNvPicPr>
            <a:picLocks noChangeAspect="1"/>
          </p:cNvPicPr>
          <p:nvPr/>
        </p:nvPicPr>
        <p:blipFill>
          <a:blip r:embed="rId3"/>
          <a:stretch>
            <a:fillRect/>
          </a:stretch>
        </p:blipFill>
        <p:spPr>
          <a:xfrm>
            <a:off x="6080999" y="3276000"/>
            <a:ext cx="306000" cy="306000"/>
          </a:xfrm>
          <a:prstGeom prst="rect">
            <a:avLst/>
          </a:prstGeom>
        </p:spPr>
      </p:pic>
      <p:pic>
        <p:nvPicPr>
          <p:cNvPr id="8" name="Grafik 7">
            <a:extLst>
              <a:ext uri="{FF2B5EF4-FFF2-40B4-BE49-F238E27FC236}">
                <a16:creationId xmlns:a16="http://schemas.microsoft.com/office/drawing/2014/main" id="{973DB551-3021-8656-F5BE-952A2A691568}"/>
              </a:ext>
            </a:extLst>
          </p:cNvPr>
          <p:cNvPicPr>
            <a:picLocks noChangeAspect="1"/>
          </p:cNvPicPr>
          <p:nvPr/>
        </p:nvPicPr>
        <p:blipFill>
          <a:blip r:embed="rId3"/>
          <a:stretch>
            <a:fillRect/>
          </a:stretch>
        </p:blipFill>
        <p:spPr>
          <a:xfrm>
            <a:off x="5657558" y="3276000"/>
            <a:ext cx="306000" cy="306000"/>
          </a:xfrm>
          <a:prstGeom prst="rect">
            <a:avLst/>
          </a:prstGeom>
        </p:spPr>
      </p:pic>
      <p:pic>
        <p:nvPicPr>
          <p:cNvPr id="9" name="Grafik 8">
            <a:extLst>
              <a:ext uri="{FF2B5EF4-FFF2-40B4-BE49-F238E27FC236}">
                <a16:creationId xmlns:a16="http://schemas.microsoft.com/office/drawing/2014/main" id="{C8A40F1F-5FFE-0B4F-79BD-EBFC4785CCE5}"/>
              </a:ext>
            </a:extLst>
          </p:cNvPr>
          <p:cNvPicPr>
            <a:picLocks noChangeAspect="1"/>
          </p:cNvPicPr>
          <p:nvPr/>
        </p:nvPicPr>
        <p:blipFill>
          <a:blip r:embed="rId3"/>
          <a:stretch>
            <a:fillRect/>
          </a:stretch>
        </p:blipFill>
        <p:spPr>
          <a:xfrm>
            <a:off x="5234119" y="3276000"/>
            <a:ext cx="306000" cy="306000"/>
          </a:xfrm>
          <a:prstGeom prst="rect">
            <a:avLst/>
          </a:prstGeom>
        </p:spPr>
      </p:pic>
      <p:pic>
        <p:nvPicPr>
          <p:cNvPr id="10" name="Grafik 9">
            <a:extLst>
              <a:ext uri="{FF2B5EF4-FFF2-40B4-BE49-F238E27FC236}">
                <a16:creationId xmlns:a16="http://schemas.microsoft.com/office/drawing/2014/main" id="{17963E09-73EA-D583-506B-6CC2F1CDDF4E}"/>
              </a:ext>
            </a:extLst>
          </p:cNvPr>
          <p:cNvPicPr>
            <a:picLocks noChangeAspect="1"/>
          </p:cNvPicPr>
          <p:nvPr/>
        </p:nvPicPr>
        <p:blipFill>
          <a:blip r:embed="rId3"/>
          <a:stretch>
            <a:fillRect/>
          </a:stretch>
        </p:blipFill>
        <p:spPr>
          <a:xfrm>
            <a:off x="3304139" y="3276000"/>
            <a:ext cx="306000" cy="306000"/>
          </a:xfrm>
          <a:prstGeom prst="rect">
            <a:avLst/>
          </a:prstGeom>
        </p:spPr>
      </p:pic>
      <p:pic>
        <p:nvPicPr>
          <p:cNvPr id="12" name="Grafik 11">
            <a:extLst>
              <a:ext uri="{FF2B5EF4-FFF2-40B4-BE49-F238E27FC236}">
                <a16:creationId xmlns:a16="http://schemas.microsoft.com/office/drawing/2014/main" id="{06C684A2-79DD-F2B1-E2F4-D791EC647317}"/>
              </a:ext>
            </a:extLst>
          </p:cNvPr>
          <p:cNvPicPr>
            <a:picLocks noChangeAspect="1"/>
          </p:cNvPicPr>
          <p:nvPr/>
        </p:nvPicPr>
        <p:blipFill>
          <a:blip r:embed="rId3"/>
          <a:stretch>
            <a:fillRect/>
          </a:stretch>
        </p:blipFill>
        <p:spPr>
          <a:xfrm>
            <a:off x="2880699" y="3692776"/>
            <a:ext cx="306000" cy="306000"/>
          </a:xfrm>
          <a:prstGeom prst="rect">
            <a:avLst/>
          </a:prstGeom>
        </p:spPr>
      </p:pic>
      <p:pic>
        <p:nvPicPr>
          <p:cNvPr id="13" name="Grafik 12">
            <a:extLst>
              <a:ext uri="{FF2B5EF4-FFF2-40B4-BE49-F238E27FC236}">
                <a16:creationId xmlns:a16="http://schemas.microsoft.com/office/drawing/2014/main" id="{82380C01-2E52-3A6B-7E32-970E5D1C9454}"/>
              </a:ext>
            </a:extLst>
          </p:cNvPr>
          <p:cNvPicPr>
            <a:picLocks noChangeAspect="1"/>
          </p:cNvPicPr>
          <p:nvPr/>
        </p:nvPicPr>
        <p:blipFill>
          <a:blip r:embed="rId3"/>
          <a:stretch>
            <a:fillRect/>
          </a:stretch>
        </p:blipFill>
        <p:spPr>
          <a:xfrm>
            <a:off x="2457259" y="3692776"/>
            <a:ext cx="306000" cy="306000"/>
          </a:xfrm>
          <a:prstGeom prst="rect">
            <a:avLst/>
          </a:prstGeom>
        </p:spPr>
      </p:pic>
      <p:pic>
        <p:nvPicPr>
          <p:cNvPr id="14" name="Grafik 13">
            <a:extLst>
              <a:ext uri="{FF2B5EF4-FFF2-40B4-BE49-F238E27FC236}">
                <a16:creationId xmlns:a16="http://schemas.microsoft.com/office/drawing/2014/main" id="{5878A13F-A77F-6951-E3F5-A6965A3BB6DA}"/>
              </a:ext>
            </a:extLst>
          </p:cNvPr>
          <p:cNvPicPr>
            <a:picLocks noChangeAspect="1"/>
          </p:cNvPicPr>
          <p:nvPr/>
        </p:nvPicPr>
        <p:blipFill>
          <a:blip r:embed="rId3"/>
          <a:stretch>
            <a:fillRect/>
          </a:stretch>
        </p:blipFill>
        <p:spPr>
          <a:xfrm>
            <a:off x="3304139" y="3692776"/>
            <a:ext cx="306000" cy="306000"/>
          </a:xfrm>
          <a:prstGeom prst="rect">
            <a:avLst/>
          </a:prstGeom>
        </p:spPr>
      </p:pic>
      <p:pic>
        <p:nvPicPr>
          <p:cNvPr id="17" name="Grafik 16">
            <a:extLst>
              <a:ext uri="{FF2B5EF4-FFF2-40B4-BE49-F238E27FC236}">
                <a16:creationId xmlns:a16="http://schemas.microsoft.com/office/drawing/2014/main" id="{26E390FB-8EF6-4AD7-FE29-8E65BE9749BF}"/>
              </a:ext>
            </a:extLst>
          </p:cNvPr>
          <p:cNvPicPr>
            <a:picLocks noChangeAspect="1"/>
          </p:cNvPicPr>
          <p:nvPr/>
        </p:nvPicPr>
        <p:blipFill>
          <a:blip r:embed="rId3"/>
          <a:stretch>
            <a:fillRect/>
          </a:stretch>
        </p:blipFill>
        <p:spPr>
          <a:xfrm>
            <a:off x="3727579" y="3692776"/>
            <a:ext cx="306000" cy="306000"/>
          </a:xfrm>
          <a:prstGeom prst="rect">
            <a:avLst/>
          </a:prstGeom>
        </p:spPr>
      </p:pic>
      <p:pic>
        <p:nvPicPr>
          <p:cNvPr id="18" name="Grafik 17">
            <a:extLst>
              <a:ext uri="{FF2B5EF4-FFF2-40B4-BE49-F238E27FC236}">
                <a16:creationId xmlns:a16="http://schemas.microsoft.com/office/drawing/2014/main" id="{F8C5F1CE-57C3-B45E-459D-AE9DA266B982}"/>
              </a:ext>
            </a:extLst>
          </p:cNvPr>
          <p:cNvPicPr>
            <a:picLocks noChangeAspect="1"/>
          </p:cNvPicPr>
          <p:nvPr/>
        </p:nvPicPr>
        <p:blipFill>
          <a:blip r:embed="rId3"/>
          <a:stretch>
            <a:fillRect/>
          </a:stretch>
        </p:blipFill>
        <p:spPr>
          <a:xfrm>
            <a:off x="6504438" y="3276000"/>
            <a:ext cx="306000" cy="306000"/>
          </a:xfrm>
          <a:prstGeom prst="rect">
            <a:avLst/>
          </a:prstGeom>
        </p:spPr>
      </p:pic>
      <p:sp>
        <p:nvSpPr>
          <p:cNvPr id="16" name="Datumsplatzhalter 15">
            <a:extLst>
              <a:ext uri="{FF2B5EF4-FFF2-40B4-BE49-F238E27FC236}">
                <a16:creationId xmlns:a16="http://schemas.microsoft.com/office/drawing/2014/main" id="{32871640-4AF1-50AD-057B-408E6B14741E}"/>
              </a:ext>
            </a:extLst>
          </p:cNvPr>
          <p:cNvSpPr>
            <a:spLocks noGrp="1"/>
          </p:cNvSpPr>
          <p:nvPr>
            <p:ph type="dt" sz="half" idx="10"/>
          </p:nvPr>
        </p:nvSpPr>
        <p:spPr/>
        <p:txBody>
          <a:bodyPr/>
          <a:lstStyle/>
          <a:p>
            <a:pPr>
              <a:lnSpc>
                <a:spcPct val="150000"/>
              </a:lnSpc>
            </a:pPr>
            <a:endParaRPr lang="de-DE" dirty="0"/>
          </a:p>
        </p:txBody>
      </p:sp>
      <p:sp>
        <p:nvSpPr>
          <p:cNvPr id="19" name="Foliennummernplatzhalter 18">
            <a:extLst>
              <a:ext uri="{FF2B5EF4-FFF2-40B4-BE49-F238E27FC236}">
                <a16:creationId xmlns:a16="http://schemas.microsoft.com/office/drawing/2014/main" id="{ED9B310A-7874-738B-8556-D792F64EAA62}"/>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Tree>
    <p:extLst>
      <p:ext uri="{BB962C8B-B14F-4D97-AF65-F5344CB8AC3E}">
        <p14:creationId xmlns:p14="http://schemas.microsoft.com/office/powerpoint/2010/main" val="1623748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4DDDA-8F07-237A-01DD-F9737EC18E56}"/>
              </a:ext>
            </a:extLst>
          </p:cNvPr>
          <p:cNvSpPr>
            <a:spLocks noGrp="1"/>
          </p:cNvSpPr>
          <p:nvPr>
            <p:ph type="title"/>
          </p:nvPr>
        </p:nvSpPr>
        <p:spPr/>
        <p:txBody>
          <a:bodyPr/>
          <a:lstStyle/>
          <a:p>
            <a:r>
              <a:rPr lang="de-DE" dirty="0"/>
              <a:t>Darstellungen vernetzen</a:t>
            </a:r>
          </a:p>
        </p:txBody>
      </p:sp>
      <p:sp>
        <p:nvSpPr>
          <p:cNvPr id="4" name="Inhaltsplatzhalter 3">
            <a:extLst>
              <a:ext uri="{FF2B5EF4-FFF2-40B4-BE49-F238E27FC236}">
                <a16:creationId xmlns:a16="http://schemas.microsoft.com/office/drawing/2014/main" id="{089C9D50-1A5C-5A76-0BE9-87FC5F640B18}"/>
              </a:ext>
            </a:extLst>
          </p:cNvPr>
          <p:cNvSpPr>
            <a:spLocks noGrp="1"/>
          </p:cNvSpPr>
          <p:nvPr>
            <p:ph idx="1"/>
          </p:nvPr>
        </p:nvSpPr>
        <p:spPr>
          <a:xfrm>
            <a:off x="1096423" y="1748860"/>
            <a:ext cx="7176720" cy="4418617"/>
          </a:xfrm>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sym typeface="Wingdings" pitchFamily="2" charset="2"/>
            </a:endParaRPr>
          </a:p>
          <a:p>
            <a:pPr marL="0" indent="0">
              <a:buNone/>
            </a:pPr>
            <a:endParaRPr lang="de-DE" dirty="0">
              <a:sym typeface="Wingdings" pitchFamily="2" charset="2"/>
            </a:endParaRPr>
          </a:p>
          <a:p>
            <a:pPr marL="0" indent="0">
              <a:buNone/>
            </a:pPr>
            <a:endParaRPr lang="de-DE" dirty="0">
              <a:sym typeface="Wingdings" pitchFamily="2" charset="2"/>
            </a:endParaRPr>
          </a:p>
        </p:txBody>
      </p:sp>
      <p:sp>
        <p:nvSpPr>
          <p:cNvPr id="5" name="Datumsplatzhalter 4">
            <a:extLst>
              <a:ext uri="{FF2B5EF4-FFF2-40B4-BE49-F238E27FC236}">
                <a16:creationId xmlns:a16="http://schemas.microsoft.com/office/drawing/2014/main" id="{6A831800-0650-581D-7D75-677187D29B0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FE8466A-DBD9-770B-4531-64C57E89013F}"/>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8" name="Textplatzhalter 7">
            <a:extLst>
              <a:ext uri="{FF2B5EF4-FFF2-40B4-BE49-F238E27FC236}">
                <a16:creationId xmlns:a16="http://schemas.microsoft.com/office/drawing/2014/main" id="{105DF836-1C7A-B504-2138-A2BCFA1D0CA7}"/>
              </a:ext>
            </a:extLst>
          </p:cNvPr>
          <p:cNvSpPr>
            <a:spLocks noGrp="1"/>
          </p:cNvSpPr>
          <p:nvPr>
            <p:ph type="body" sz="quarter" idx="13"/>
          </p:nvPr>
        </p:nvSpPr>
        <p:spPr/>
        <p:txBody>
          <a:bodyPr/>
          <a:lstStyle/>
          <a:p>
            <a:r>
              <a:rPr lang="de-DE" dirty="0"/>
              <a:t>ANZAHLEN UNSTRUKTURIERT UND STRUKTURIERT DARSTELLEN</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650" y="2255043"/>
            <a:ext cx="3072870" cy="12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866" y="4281475"/>
            <a:ext cx="2894542" cy="75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pieren 2">
            <a:extLst>
              <a:ext uri="{FF2B5EF4-FFF2-40B4-BE49-F238E27FC236}">
                <a16:creationId xmlns:a16="http://schemas.microsoft.com/office/drawing/2014/main" id="{03D8CC13-2AEE-C661-2DC6-4CD202C9CA1C}"/>
              </a:ext>
            </a:extLst>
          </p:cNvPr>
          <p:cNvGrpSpPr/>
          <p:nvPr/>
        </p:nvGrpSpPr>
        <p:grpSpPr>
          <a:xfrm>
            <a:off x="5557527" y="4340472"/>
            <a:ext cx="2471057" cy="1650494"/>
            <a:chOff x="688063" y="3228354"/>
            <a:chExt cx="3479032" cy="2140351"/>
          </a:xfrm>
        </p:grpSpPr>
        <p:pic>
          <p:nvPicPr>
            <p:cNvPr id="7" name="Picture 3">
              <a:extLst>
                <a:ext uri="{FF2B5EF4-FFF2-40B4-BE49-F238E27FC236}">
                  <a16:creationId xmlns:a16="http://schemas.microsoft.com/office/drawing/2014/main" id="{A4342FB6-2383-7F48-817D-2C5CCFF1E1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224" y="3228354"/>
              <a:ext cx="3058871"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a:extLst>
                <a:ext uri="{FF2B5EF4-FFF2-40B4-BE49-F238E27FC236}">
                  <a16:creationId xmlns:a16="http://schemas.microsoft.com/office/drawing/2014/main" id="{928F26B3-246D-C2BD-B831-E4EF94E2DADA}"/>
                </a:ext>
              </a:extLst>
            </p:cNvPr>
            <p:cNvSpPr/>
            <p:nvPr/>
          </p:nvSpPr>
          <p:spPr>
            <a:xfrm>
              <a:off x="688063" y="4354717"/>
              <a:ext cx="1167897" cy="1013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 name="Gruppieren 11">
            <a:extLst>
              <a:ext uri="{FF2B5EF4-FFF2-40B4-BE49-F238E27FC236}">
                <a16:creationId xmlns:a16="http://schemas.microsoft.com/office/drawing/2014/main" id="{76FDDE1F-BB7F-C2A7-DAA0-FC1BE1CC3393}"/>
              </a:ext>
            </a:extLst>
          </p:cNvPr>
          <p:cNvGrpSpPr/>
          <p:nvPr/>
        </p:nvGrpSpPr>
        <p:grpSpPr>
          <a:xfrm>
            <a:off x="5157546" y="2093313"/>
            <a:ext cx="3186337" cy="1587510"/>
            <a:chOff x="5224784" y="2131070"/>
            <a:chExt cx="3186337" cy="1587510"/>
          </a:xfrm>
        </p:grpSpPr>
        <p:pic>
          <p:nvPicPr>
            <p:cNvPr id="13" name="Grafik 12">
              <a:extLst>
                <a:ext uri="{FF2B5EF4-FFF2-40B4-BE49-F238E27FC236}">
                  <a16:creationId xmlns:a16="http://schemas.microsoft.com/office/drawing/2014/main" id="{BCDCE3DE-7732-03DB-EF31-46DEBA2A03F0}"/>
                </a:ext>
              </a:extLst>
            </p:cNvPr>
            <p:cNvPicPr>
              <a:picLocks noChangeAspect="1"/>
            </p:cNvPicPr>
            <p:nvPr/>
          </p:nvPicPr>
          <p:blipFill>
            <a:blip r:embed="rId6"/>
            <a:stretch>
              <a:fillRect/>
            </a:stretch>
          </p:blipFill>
          <p:spPr>
            <a:xfrm>
              <a:off x="6945668" y="2131070"/>
              <a:ext cx="502442" cy="459550"/>
            </a:xfrm>
            <a:prstGeom prst="rect">
              <a:avLst/>
            </a:prstGeom>
          </p:spPr>
        </p:pic>
        <p:pic>
          <p:nvPicPr>
            <p:cNvPr id="14" name="Grafik 13">
              <a:extLst>
                <a:ext uri="{FF2B5EF4-FFF2-40B4-BE49-F238E27FC236}">
                  <a16:creationId xmlns:a16="http://schemas.microsoft.com/office/drawing/2014/main" id="{CE17B065-4309-3F44-7819-F8E67A177C3E}"/>
                </a:ext>
              </a:extLst>
            </p:cNvPr>
            <p:cNvPicPr>
              <a:picLocks noChangeAspect="1"/>
            </p:cNvPicPr>
            <p:nvPr/>
          </p:nvPicPr>
          <p:blipFill>
            <a:blip r:embed="rId7"/>
            <a:stretch>
              <a:fillRect/>
            </a:stretch>
          </p:blipFill>
          <p:spPr>
            <a:xfrm>
              <a:off x="6322491" y="2589705"/>
              <a:ext cx="409102" cy="360399"/>
            </a:xfrm>
            <a:prstGeom prst="rect">
              <a:avLst/>
            </a:prstGeom>
          </p:spPr>
        </p:pic>
        <p:pic>
          <p:nvPicPr>
            <p:cNvPr id="15" name="Grafik 14">
              <a:extLst>
                <a:ext uri="{FF2B5EF4-FFF2-40B4-BE49-F238E27FC236}">
                  <a16:creationId xmlns:a16="http://schemas.microsoft.com/office/drawing/2014/main" id="{6991DD2B-0DDA-7E40-BD8B-84668645D625}"/>
                </a:ext>
              </a:extLst>
            </p:cNvPr>
            <p:cNvPicPr>
              <a:picLocks noChangeAspect="1"/>
            </p:cNvPicPr>
            <p:nvPr/>
          </p:nvPicPr>
          <p:blipFill>
            <a:blip r:embed="rId8"/>
            <a:stretch>
              <a:fillRect/>
            </a:stretch>
          </p:blipFill>
          <p:spPr>
            <a:xfrm>
              <a:off x="6094120" y="3315580"/>
              <a:ext cx="502441" cy="403000"/>
            </a:xfrm>
            <a:prstGeom prst="rect">
              <a:avLst/>
            </a:prstGeom>
          </p:spPr>
        </p:pic>
        <p:pic>
          <p:nvPicPr>
            <p:cNvPr id="16" name="Grafik 15">
              <a:extLst>
                <a:ext uri="{FF2B5EF4-FFF2-40B4-BE49-F238E27FC236}">
                  <a16:creationId xmlns:a16="http://schemas.microsoft.com/office/drawing/2014/main" id="{5D9EF01F-7211-C6FA-B0EC-540BCA5C0536}"/>
                </a:ext>
              </a:extLst>
            </p:cNvPr>
            <p:cNvPicPr>
              <a:picLocks noChangeAspect="1"/>
            </p:cNvPicPr>
            <p:nvPr/>
          </p:nvPicPr>
          <p:blipFill>
            <a:blip r:embed="rId6"/>
            <a:stretch>
              <a:fillRect/>
            </a:stretch>
          </p:blipFill>
          <p:spPr>
            <a:xfrm>
              <a:off x="5224784" y="2889844"/>
              <a:ext cx="502442" cy="459550"/>
            </a:xfrm>
            <a:prstGeom prst="rect">
              <a:avLst/>
            </a:prstGeom>
          </p:spPr>
        </p:pic>
        <p:pic>
          <p:nvPicPr>
            <p:cNvPr id="17" name="Grafik 16">
              <a:extLst>
                <a:ext uri="{FF2B5EF4-FFF2-40B4-BE49-F238E27FC236}">
                  <a16:creationId xmlns:a16="http://schemas.microsoft.com/office/drawing/2014/main" id="{9B7EB195-8304-EBB3-3AE3-9188551F434C}"/>
                </a:ext>
              </a:extLst>
            </p:cNvPr>
            <p:cNvPicPr>
              <a:picLocks noChangeAspect="1"/>
            </p:cNvPicPr>
            <p:nvPr/>
          </p:nvPicPr>
          <p:blipFill>
            <a:blip r:embed="rId8"/>
            <a:stretch>
              <a:fillRect/>
            </a:stretch>
          </p:blipFill>
          <p:spPr>
            <a:xfrm flipH="1">
              <a:off x="5673504" y="2455690"/>
              <a:ext cx="493777" cy="396051"/>
            </a:xfrm>
            <a:prstGeom prst="rect">
              <a:avLst/>
            </a:prstGeom>
          </p:spPr>
        </p:pic>
        <p:pic>
          <p:nvPicPr>
            <p:cNvPr id="18" name="Grafik 17">
              <a:extLst>
                <a:ext uri="{FF2B5EF4-FFF2-40B4-BE49-F238E27FC236}">
                  <a16:creationId xmlns:a16="http://schemas.microsoft.com/office/drawing/2014/main" id="{EDE2C899-15F0-E6AE-F421-60E678184028}"/>
                </a:ext>
              </a:extLst>
            </p:cNvPr>
            <p:cNvPicPr>
              <a:picLocks noChangeAspect="1"/>
            </p:cNvPicPr>
            <p:nvPr/>
          </p:nvPicPr>
          <p:blipFill>
            <a:blip r:embed="rId6"/>
            <a:stretch>
              <a:fillRect/>
            </a:stretch>
          </p:blipFill>
          <p:spPr>
            <a:xfrm>
              <a:off x="7908679" y="2969451"/>
              <a:ext cx="502442" cy="459550"/>
            </a:xfrm>
            <a:prstGeom prst="rect">
              <a:avLst/>
            </a:prstGeom>
          </p:spPr>
        </p:pic>
        <p:pic>
          <p:nvPicPr>
            <p:cNvPr id="19" name="Grafik 18">
              <a:extLst>
                <a:ext uri="{FF2B5EF4-FFF2-40B4-BE49-F238E27FC236}">
                  <a16:creationId xmlns:a16="http://schemas.microsoft.com/office/drawing/2014/main" id="{A11CDD87-8446-10E6-97C6-B5971C773025}"/>
                </a:ext>
              </a:extLst>
            </p:cNvPr>
            <p:cNvPicPr>
              <a:picLocks noChangeAspect="1"/>
            </p:cNvPicPr>
            <p:nvPr/>
          </p:nvPicPr>
          <p:blipFill>
            <a:blip r:embed="rId7"/>
            <a:stretch>
              <a:fillRect/>
            </a:stretch>
          </p:blipFill>
          <p:spPr>
            <a:xfrm flipH="1">
              <a:off x="6861658" y="2999214"/>
              <a:ext cx="521652" cy="459550"/>
            </a:xfrm>
            <a:prstGeom prst="rect">
              <a:avLst/>
            </a:prstGeom>
          </p:spPr>
        </p:pic>
      </p:grpSp>
    </p:spTree>
    <p:extLst>
      <p:ext uri="{BB962C8B-B14F-4D97-AF65-F5344CB8AC3E}">
        <p14:creationId xmlns:p14="http://schemas.microsoft.com/office/powerpoint/2010/main" val="575674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4DDDA-8F07-237A-01DD-F9737EC18E56}"/>
              </a:ext>
            </a:extLst>
          </p:cNvPr>
          <p:cNvSpPr>
            <a:spLocks noGrp="1"/>
          </p:cNvSpPr>
          <p:nvPr>
            <p:ph type="title"/>
          </p:nvPr>
        </p:nvSpPr>
        <p:spPr/>
        <p:txBody>
          <a:bodyPr/>
          <a:lstStyle/>
          <a:p>
            <a:r>
              <a:rPr lang="de-DE" dirty="0"/>
              <a:t>Darstellungen vernetzen</a:t>
            </a:r>
          </a:p>
        </p:txBody>
      </p:sp>
      <p:sp>
        <p:nvSpPr>
          <p:cNvPr id="4" name="Inhaltsplatzhalter 3">
            <a:extLst>
              <a:ext uri="{FF2B5EF4-FFF2-40B4-BE49-F238E27FC236}">
                <a16:creationId xmlns:a16="http://schemas.microsoft.com/office/drawing/2014/main" id="{089C9D50-1A5C-5A76-0BE9-87FC5F640B18}"/>
              </a:ext>
            </a:extLst>
          </p:cNvPr>
          <p:cNvSpPr>
            <a:spLocks noGrp="1"/>
          </p:cNvSpPr>
          <p:nvPr>
            <p:ph idx="1"/>
          </p:nvPr>
        </p:nvSpPr>
        <p:spPr>
          <a:xfrm>
            <a:off x="1096423" y="1748860"/>
            <a:ext cx="7176720" cy="4418617"/>
          </a:xfrm>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sym typeface="Wingdings" pitchFamily="2" charset="2"/>
            </a:endParaRPr>
          </a:p>
          <a:p>
            <a:pPr marL="0" indent="0">
              <a:buNone/>
            </a:pPr>
            <a:endParaRPr lang="de-DE" dirty="0">
              <a:sym typeface="Wingdings" pitchFamily="2" charset="2"/>
            </a:endParaRPr>
          </a:p>
          <a:p>
            <a:pPr marL="0" indent="0">
              <a:buNone/>
            </a:pPr>
            <a:endParaRPr lang="de-DE" dirty="0">
              <a:sym typeface="Wingdings" pitchFamily="2" charset="2"/>
            </a:endParaRPr>
          </a:p>
        </p:txBody>
      </p:sp>
      <p:sp>
        <p:nvSpPr>
          <p:cNvPr id="5" name="Datumsplatzhalter 4">
            <a:extLst>
              <a:ext uri="{FF2B5EF4-FFF2-40B4-BE49-F238E27FC236}">
                <a16:creationId xmlns:a16="http://schemas.microsoft.com/office/drawing/2014/main" id="{6A831800-0650-581D-7D75-677187D29B0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FE8466A-DBD9-770B-4531-64C57E89013F}"/>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
        <p:nvSpPr>
          <p:cNvPr id="8" name="Textplatzhalter 7">
            <a:extLst>
              <a:ext uri="{FF2B5EF4-FFF2-40B4-BE49-F238E27FC236}">
                <a16:creationId xmlns:a16="http://schemas.microsoft.com/office/drawing/2014/main" id="{105DF836-1C7A-B504-2138-A2BCFA1D0CA7}"/>
              </a:ext>
            </a:extLst>
          </p:cNvPr>
          <p:cNvSpPr>
            <a:spLocks noGrp="1"/>
          </p:cNvSpPr>
          <p:nvPr>
            <p:ph type="body" sz="quarter" idx="13"/>
          </p:nvPr>
        </p:nvSpPr>
        <p:spPr/>
        <p:txBody>
          <a:bodyPr/>
          <a:lstStyle/>
          <a:p>
            <a:r>
              <a:rPr lang="de-DE" dirty="0"/>
              <a:t>ANZAHLEN UNSTRUKTURIERT UND STRUKTURIERT DARSTELLEN</a:t>
            </a:r>
          </a:p>
        </p:txBody>
      </p:sp>
      <p:sp>
        <p:nvSpPr>
          <p:cNvPr id="20" name="Abgerundete rechteckige Legende 19">
            <a:extLst>
              <a:ext uri="{FF2B5EF4-FFF2-40B4-BE49-F238E27FC236}">
                <a16:creationId xmlns:a16="http://schemas.microsoft.com/office/drawing/2014/main" id="{2B3CFD5E-005C-9C6A-E53B-BA211A2E98C7}"/>
              </a:ext>
            </a:extLst>
          </p:cNvPr>
          <p:cNvSpPr/>
          <p:nvPr/>
        </p:nvSpPr>
        <p:spPr>
          <a:xfrm>
            <a:off x="1343271" y="2034827"/>
            <a:ext cx="2882738" cy="1754496"/>
          </a:xfrm>
          <a:prstGeom prst="wedgeRoundRectCallout">
            <a:avLst>
              <a:gd name="adj1" fmla="val -80233"/>
              <a:gd name="adj2" fmla="val 4484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Lege die Kastanien so, </a:t>
            </a:r>
          </a:p>
          <a:p>
            <a:pPr algn="ctr">
              <a:lnSpc>
                <a:spcPct val="150000"/>
              </a:lnSpc>
            </a:pPr>
            <a:r>
              <a:rPr lang="de-DE" dirty="0">
                <a:solidFill>
                  <a:schemeClr val="tx1"/>
                </a:solidFill>
                <a:latin typeface="Arial" panose="020B0604020202020204" pitchFamily="34" charset="0"/>
                <a:cs typeface="Arial" panose="020B0604020202020204" pitchFamily="34" charset="0"/>
              </a:rPr>
              <a:t>dass du </a:t>
            </a:r>
            <a:r>
              <a:rPr lang="de-DE" b="1" dirty="0">
                <a:solidFill>
                  <a:schemeClr val="tx1"/>
                </a:solidFill>
                <a:latin typeface="Arial" panose="020B0604020202020204" pitchFamily="34" charset="0"/>
                <a:cs typeface="Arial" panose="020B0604020202020204" pitchFamily="34" charset="0"/>
              </a:rPr>
              <a:t>auf einen Blick </a:t>
            </a:r>
            <a:r>
              <a:rPr lang="de-DE" dirty="0">
                <a:solidFill>
                  <a:schemeClr val="tx1"/>
                </a:solidFill>
                <a:latin typeface="Arial" panose="020B0604020202020204" pitchFamily="34" charset="0"/>
                <a:cs typeface="Arial" panose="020B0604020202020204" pitchFamily="34" charset="0"/>
              </a:rPr>
              <a:t>erkennen kannst, </a:t>
            </a:r>
          </a:p>
          <a:p>
            <a:pPr algn="ctr">
              <a:lnSpc>
                <a:spcPct val="150000"/>
              </a:lnSpc>
            </a:pPr>
            <a:r>
              <a:rPr lang="de-DE" dirty="0">
                <a:solidFill>
                  <a:schemeClr val="tx1"/>
                </a:solidFill>
                <a:latin typeface="Arial" panose="020B0604020202020204" pitchFamily="34" charset="0"/>
                <a:cs typeface="Arial" panose="020B0604020202020204" pitchFamily="34" charset="0"/>
              </a:rPr>
              <a:t>wie viele es sind.</a:t>
            </a:r>
            <a:endParaRPr lang="de-DE" sz="1400" dirty="0">
              <a:solidFill>
                <a:schemeClr val="tx1"/>
              </a:solidFill>
              <a:latin typeface="Arial" panose="020B0604020202020204" pitchFamily="34" charset="0"/>
              <a:cs typeface="Arial" panose="020B0604020202020204" pitchFamily="34" charset="0"/>
            </a:endParaRPr>
          </a:p>
        </p:txBody>
      </p:sp>
      <p:sp>
        <p:nvSpPr>
          <p:cNvPr id="21" name="Abgerundete rechteckige Legende 20">
            <a:extLst>
              <a:ext uri="{FF2B5EF4-FFF2-40B4-BE49-F238E27FC236}">
                <a16:creationId xmlns:a16="http://schemas.microsoft.com/office/drawing/2014/main" id="{8F071CC6-7FB0-3C26-221B-BD3C193FF7A1}"/>
              </a:ext>
            </a:extLst>
          </p:cNvPr>
          <p:cNvSpPr/>
          <p:nvPr/>
        </p:nvSpPr>
        <p:spPr>
          <a:xfrm>
            <a:off x="1343271" y="4203700"/>
            <a:ext cx="3464169" cy="1549400"/>
          </a:xfrm>
          <a:prstGeom prst="wedgeRoundRectCallout">
            <a:avLst>
              <a:gd name="adj1" fmla="val -73517"/>
              <a:gd name="adj2" fmla="val 7153"/>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b="1" dirty="0">
                <a:solidFill>
                  <a:schemeClr val="tx1"/>
                </a:solidFill>
                <a:latin typeface="Arial" panose="020B0604020202020204" pitchFamily="34" charset="0"/>
                <a:cs typeface="Arial" panose="020B0604020202020204" pitchFamily="34" charset="0"/>
              </a:rPr>
              <a:t>Warum</a:t>
            </a:r>
            <a:r>
              <a:rPr lang="de-DE" dirty="0">
                <a:solidFill>
                  <a:schemeClr val="tx1"/>
                </a:solidFill>
                <a:latin typeface="Arial" panose="020B0604020202020204" pitchFamily="34" charset="0"/>
                <a:cs typeface="Arial" panose="020B0604020202020204" pitchFamily="34" charset="0"/>
              </a:rPr>
              <a:t> kannst du auf </a:t>
            </a:r>
          </a:p>
          <a:p>
            <a:pPr algn="ctr">
              <a:lnSpc>
                <a:spcPct val="150000"/>
              </a:lnSpc>
            </a:pPr>
            <a:r>
              <a:rPr lang="de-DE" dirty="0">
                <a:solidFill>
                  <a:schemeClr val="tx1"/>
                </a:solidFill>
                <a:latin typeface="Arial" panose="020B0604020202020204" pitchFamily="34" charset="0"/>
                <a:cs typeface="Arial" panose="020B0604020202020204" pitchFamily="34" charset="0"/>
              </a:rPr>
              <a:t>einen Blick erkennen, dass es sieben Kastanien sind?</a:t>
            </a:r>
            <a:endParaRPr lang="de-DE" sz="1400" dirty="0">
              <a:solidFill>
                <a:schemeClr val="tx1"/>
              </a:solidFill>
              <a:latin typeface="Arial" panose="020B0604020202020204" pitchFamily="34" charset="0"/>
              <a:cs typeface="Arial" panose="020B0604020202020204" pitchFamily="34" charset="0"/>
            </a:endParaRPr>
          </a:p>
        </p:txBody>
      </p:sp>
      <p:grpSp>
        <p:nvGrpSpPr>
          <p:cNvPr id="22" name="Gruppieren 21">
            <a:extLst>
              <a:ext uri="{FF2B5EF4-FFF2-40B4-BE49-F238E27FC236}">
                <a16:creationId xmlns:a16="http://schemas.microsoft.com/office/drawing/2014/main" id="{03D8CC13-2AEE-C661-2DC6-4CD202C9CA1C}"/>
              </a:ext>
            </a:extLst>
          </p:cNvPr>
          <p:cNvGrpSpPr/>
          <p:nvPr/>
        </p:nvGrpSpPr>
        <p:grpSpPr>
          <a:xfrm>
            <a:off x="5557527" y="4340472"/>
            <a:ext cx="2471057" cy="1650494"/>
            <a:chOff x="688063" y="3228354"/>
            <a:chExt cx="3479032" cy="2140351"/>
          </a:xfrm>
        </p:grpSpPr>
        <p:pic>
          <p:nvPicPr>
            <p:cNvPr id="23" name="Picture 3">
              <a:extLst>
                <a:ext uri="{FF2B5EF4-FFF2-40B4-BE49-F238E27FC236}">
                  <a16:creationId xmlns:a16="http://schemas.microsoft.com/office/drawing/2014/main" id="{A4342FB6-2383-7F48-817D-2C5CCFF1E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224" y="3228354"/>
              <a:ext cx="3058871"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eck 23">
              <a:extLst>
                <a:ext uri="{FF2B5EF4-FFF2-40B4-BE49-F238E27FC236}">
                  <a16:creationId xmlns:a16="http://schemas.microsoft.com/office/drawing/2014/main" id="{928F26B3-246D-C2BD-B831-E4EF94E2DADA}"/>
                </a:ext>
              </a:extLst>
            </p:cNvPr>
            <p:cNvSpPr/>
            <p:nvPr/>
          </p:nvSpPr>
          <p:spPr>
            <a:xfrm>
              <a:off x="688063" y="4354717"/>
              <a:ext cx="1167897" cy="1013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5" name="Gruppieren 24">
            <a:extLst>
              <a:ext uri="{FF2B5EF4-FFF2-40B4-BE49-F238E27FC236}">
                <a16:creationId xmlns:a16="http://schemas.microsoft.com/office/drawing/2014/main" id="{76FDDE1F-BB7F-C2A7-DAA0-FC1BE1CC3393}"/>
              </a:ext>
            </a:extLst>
          </p:cNvPr>
          <p:cNvGrpSpPr/>
          <p:nvPr/>
        </p:nvGrpSpPr>
        <p:grpSpPr>
          <a:xfrm>
            <a:off x="5157546" y="2093313"/>
            <a:ext cx="3186337" cy="1587510"/>
            <a:chOff x="5224784" y="2131070"/>
            <a:chExt cx="3186337" cy="1587510"/>
          </a:xfrm>
        </p:grpSpPr>
        <p:pic>
          <p:nvPicPr>
            <p:cNvPr id="26" name="Grafik 25">
              <a:extLst>
                <a:ext uri="{FF2B5EF4-FFF2-40B4-BE49-F238E27FC236}">
                  <a16:creationId xmlns:a16="http://schemas.microsoft.com/office/drawing/2014/main" id="{BCDCE3DE-7732-03DB-EF31-46DEBA2A03F0}"/>
                </a:ext>
              </a:extLst>
            </p:cNvPr>
            <p:cNvPicPr>
              <a:picLocks noChangeAspect="1"/>
            </p:cNvPicPr>
            <p:nvPr/>
          </p:nvPicPr>
          <p:blipFill>
            <a:blip r:embed="rId4"/>
            <a:stretch>
              <a:fillRect/>
            </a:stretch>
          </p:blipFill>
          <p:spPr>
            <a:xfrm>
              <a:off x="6945668" y="2131070"/>
              <a:ext cx="502442" cy="459550"/>
            </a:xfrm>
            <a:prstGeom prst="rect">
              <a:avLst/>
            </a:prstGeom>
          </p:spPr>
        </p:pic>
        <p:pic>
          <p:nvPicPr>
            <p:cNvPr id="27" name="Grafik 26">
              <a:extLst>
                <a:ext uri="{FF2B5EF4-FFF2-40B4-BE49-F238E27FC236}">
                  <a16:creationId xmlns:a16="http://schemas.microsoft.com/office/drawing/2014/main" id="{CE17B065-4309-3F44-7819-F8E67A177C3E}"/>
                </a:ext>
              </a:extLst>
            </p:cNvPr>
            <p:cNvPicPr>
              <a:picLocks noChangeAspect="1"/>
            </p:cNvPicPr>
            <p:nvPr/>
          </p:nvPicPr>
          <p:blipFill>
            <a:blip r:embed="rId5"/>
            <a:stretch>
              <a:fillRect/>
            </a:stretch>
          </p:blipFill>
          <p:spPr>
            <a:xfrm>
              <a:off x="6322491" y="2589705"/>
              <a:ext cx="409102" cy="360399"/>
            </a:xfrm>
            <a:prstGeom prst="rect">
              <a:avLst/>
            </a:prstGeom>
          </p:spPr>
        </p:pic>
        <p:pic>
          <p:nvPicPr>
            <p:cNvPr id="28" name="Grafik 27">
              <a:extLst>
                <a:ext uri="{FF2B5EF4-FFF2-40B4-BE49-F238E27FC236}">
                  <a16:creationId xmlns:a16="http://schemas.microsoft.com/office/drawing/2014/main" id="{6991DD2B-0DDA-7E40-BD8B-84668645D625}"/>
                </a:ext>
              </a:extLst>
            </p:cNvPr>
            <p:cNvPicPr>
              <a:picLocks noChangeAspect="1"/>
            </p:cNvPicPr>
            <p:nvPr/>
          </p:nvPicPr>
          <p:blipFill>
            <a:blip r:embed="rId6"/>
            <a:stretch>
              <a:fillRect/>
            </a:stretch>
          </p:blipFill>
          <p:spPr>
            <a:xfrm>
              <a:off x="6094120" y="3315580"/>
              <a:ext cx="502441" cy="403000"/>
            </a:xfrm>
            <a:prstGeom prst="rect">
              <a:avLst/>
            </a:prstGeom>
          </p:spPr>
        </p:pic>
        <p:pic>
          <p:nvPicPr>
            <p:cNvPr id="29" name="Grafik 28">
              <a:extLst>
                <a:ext uri="{FF2B5EF4-FFF2-40B4-BE49-F238E27FC236}">
                  <a16:creationId xmlns:a16="http://schemas.microsoft.com/office/drawing/2014/main" id="{5D9EF01F-7211-C6FA-B0EC-540BCA5C0536}"/>
                </a:ext>
              </a:extLst>
            </p:cNvPr>
            <p:cNvPicPr>
              <a:picLocks noChangeAspect="1"/>
            </p:cNvPicPr>
            <p:nvPr/>
          </p:nvPicPr>
          <p:blipFill>
            <a:blip r:embed="rId4"/>
            <a:stretch>
              <a:fillRect/>
            </a:stretch>
          </p:blipFill>
          <p:spPr>
            <a:xfrm>
              <a:off x="5224784" y="2889844"/>
              <a:ext cx="502442" cy="459550"/>
            </a:xfrm>
            <a:prstGeom prst="rect">
              <a:avLst/>
            </a:prstGeom>
          </p:spPr>
        </p:pic>
        <p:pic>
          <p:nvPicPr>
            <p:cNvPr id="30" name="Grafik 29">
              <a:extLst>
                <a:ext uri="{FF2B5EF4-FFF2-40B4-BE49-F238E27FC236}">
                  <a16:creationId xmlns:a16="http://schemas.microsoft.com/office/drawing/2014/main" id="{9B7EB195-8304-EBB3-3AE3-9188551F434C}"/>
                </a:ext>
              </a:extLst>
            </p:cNvPr>
            <p:cNvPicPr>
              <a:picLocks noChangeAspect="1"/>
            </p:cNvPicPr>
            <p:nvPr/>
          </p:nvPicPr>
          <p:blipFill>
            <a:blip r:embed="rId6"/>
            <a:stretch>
              <a:fillRect/>
            </a:stretch>
          </p:blipFill>
          <p:spPr>
            <a:xfrm flipH="1">
              <a:off x="5673504" y="2455690"/>
              <a:ext cx="493777" cy="396051"/>
            </a:xfrm>
            <a:prstGeom prst="rect">
              <a:avLst/>
            </a:prstGeom>
          </p:spPr>
        </p:pic>
        <p:pic>
          <p:nvPicPr>
            <p:cNvPr id="31" name="Grafik 30">
              <a:extLst>
                <a:ext uri="{FF2B5EF4-FFF2-40B4-BE49-F238E27FC236}">
                  <a16:creationId xmlns:a16="http://schemas.microsoft.com/office/drawing/2014/main" id="{EDE2C899-15F0-E6AE-F421-60E678184028}"/>
                </a:ext>
              </a:extLst>
            </p:cNvPr>
            <p:cNvPicPr>
              <a:picLocks noChangeAspect="1"/>
            </p:cNvPicPr>
            <p:nvPr/>
          </p:nvPicPr>
          <p:blipFill>
            <a:blip r:embed="rId4"/>
            <a:stretch>
              <a:fillRect/>
            </a:stretch>
          </p:blipFill>
          <p:spPr>
            <a:xfrm>
              <a:off x="7908679" y="2969451"/>
              <a:ext cx="502442" cy="459550"/>
            </a:xfrm>
            <a:prstGeom prst="rect">
              <a:avLst/>
            </a:prstGeom>
          </p:spPr>
        </p:pic>
        <p:pic>
          <p:nvPicPr>
            <p:cNvPr id="32" name="Grafik 31">
              <a:extLst>
                <a:ext uri="{FF2B5EF4-FFF2-40B4-BE49-F238E27FC236}">
                  <a16:creationId xmlns:a16="http://schemas.microsoft.com/office/drawing/2014/main" id="{A11CDD87-8446-10E6-97C6-B5971C773025}"/>
                </a:ext>
              </a:extLst>
            </p:cNvPr>
            <p:cNvPicPr>
              <a:picLocks noChangeAspect="1"/>
            </p:cNvPicPr>
            <p:nvPr/>
          </p:nvPicPr>
          <p:blipFill>
            <a:blip r:embed="rId5"/>
            <a:stretch>
              <a:fillRect/>
            </a:stretch>
          </p:blipFill>
          <p:spPr>
            <a:xfrm flipH="1">
              <a:off x="6861658" y="2999214"/>
              <a:ext cx="521652" cy="459550"/>
            </a:xfrm>
            <a:prstGeom prst="rect">
              <a:avLst/>
            </a:prstGeom>
          </p:spPr>
        </p:pic>
      </p:grpSp>
    </p:spTree>
    <p:extLst>
      <p:ext uri="{BB962C8B-B14F-4D97-AF65-F5344CB8AC3E}">
        <p14:creationId xmlns:p14="http://schemas.microsoft.com/office/powerpoint/2010/main" val="843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4DDDA-8F07-237A-01DD-F9737EC18E56}"/>
              </a:ext>
            </a:extLst>
          </p:cNvPr>
          <p:cNvSpPr>
            <a:spLocks noGrp="1"/>
          </p:cNvSpPr>
          <p:nvPr>
            <p:ph type="title"/>
          </p:nvPr>
        </p:nvSpPr>
        <p:spPr/>
        <p:txBody>
          <a:bodyPr/>
          <a:lstStyle/>
          <a:p>
            <a:r>
              <a:rPr lang="de-DE" dirty="0"/>
              <a:t>Darstellungen vernetzen</a:t>
            </a:r>
          </a:p>
        </p:txBody>
      </p:sp>
      <p:sp>
        <p:nvSpPr>
          <p:cNvPr id="4" name="Inhaltsplatzhalter 3">
            <a:extLst>
              <a:ext uri="{FF2B5EF4-FFF2-40B4-BE49-F238E27FC236}">
                <a16:creationId xmlns:a16="http://schemas.microsoft.com/office/drawing/2014/main" id="{089C9D50-1A5C-5A76-0BE9-87FC5F640B18}"/>
              </a:ext>
            </a:extLst>
          </p:cNvPr>
          <p:cNvSpPr>
            <a:spLocks noGrp="1"/>
          </p:cNvSpPr>
          <p:nvPr>
            <p:ph idx="1"/>
          </p:nvPr>
        </p:nvSpPr>
        <p:spPr>
          <a:xfrm>
            <a:off x="1096423" y="1748860"/>
            <a:ext cx="7176720" cy="4418617"/>
          </a:xfrm>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sym typeface="Wingdings" pitchFamily="2" charset="2"/>
            </a:endParaRPr>
          </a:p>
          <a:p>
            <a:pPr marL="0" indent="0">
              <a:buNone/>
            </a:pPr>
            <a:endParaRPr lang="de-DE" dirty="0">
              <a:sym typeface="Wingdings" pitchFamily="2" charset="2"/>
            </a:endParaRPr>
          </a:p>
          <a:p>
            <a:pPr marL="0" indent="0">
              <a:buNone/>
            </a:pPr>
            <a:endParaRPr lang="de-DE" dirty="0">
              <a:sym typeface="Wingdings" pitchFamily="2" charset="2"/>
            </a:endParaRPr>
          </a:p>
        </p:txBody>
      </p:sp>
      <p:sp>
        <p:nvSpPr>
          <p:cNvPr id="5" name="Datumsplatzhalter 4">
            <a:extLst>
              <a:ext uri="{FF2B5EF4-FFF2-40B4-BE49-F238E27FC236}">
                <a16:creationId xmlns:a16="http://schemas.microsoft.com/office/drawing/2014/main" id="{6A831800-0650-581D-7D75-677187D29B0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FE8466A-DBD9-770B-4531-64C57E89013F}"/>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8" name="Textplatzhalter 7">
            <a:extLst>
              <a:ext uri="{FF2B5EF4-FFF2-40B4-BE49-F238E27FC236}">
                <a16:creationId xmlns:a16="http://schemas.microsoft.com/office/drawing/2014/main" id="{105DF836-1C7A-B504-2138-A2BCFA1D0CA7}"/>
              </a:ext>
            </a:extLst>
          </p:cNvPr>
          <p:cNvSpPr>
            <a:spLocks noGrp="1"/>
          </p:cNvSpPr>
          <p:nvPr>
            <p:ph type="body" sz="quarter" idx="13"/>
          </p:nvPr>
        </p:nvSpPr>
        <p:spPr/>
        <p:txBody>
          <a:bodyPr/>
          <a:lstStyle/>
          <a:p>
            <a:r>
              <a:rPr lang="de-DE" dirty="0"/>
              <a:t>STRUKTUREN ERKENNEN UND NUTZEN</a:t>
            </a:r>
          </a:p>
        </p:txBody>
      </p:sp>
      <p:sp>
        <p:nvSpPr>
          <p:cNvPr id="20" name="Abgerundete rechteckige Legende 19">
            <a:extLst>
              <a:ext uri="{FF2B5EF4-FFF2-40B4-BE49-F238E27FC236}">
                <a16:creationId xmlns:a16="http://schemas.microsoft.com/office/drawing/2014/main" id="{2B3CFD5E-005C-9C6A-E53B-BA211A2E98C7}"/>
              </a:ext>
            </a:extLst>
          </p:cNvPr>
          <p:cNvSpPr/>
          <p:nvPr/>
        </p:nvSpPr>
        <p:spPr>
          <a:xfrm>
            <a:off x="1205612" y="1874050"/>
            <a:ext cx="3848988" cy="1693017"/>
          </a:xfrm>
          <a:prstGeom prst="wedgeRoundRectCallout">
            <a:avLst>
              <a:gd name="adj1" fmla="val -66492"/>
              <a:gd name="adj2" fmla="val 103922"/>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Lege die Zahl 16 mit Plättchen so, </a:t>
            </a:r>
          </a:p>
          <a:p>
            <a:pPr algn="ctr">
              <a:lnSpc>
                <a:spcPct val="150000"/>
              </a:lnSpc>
            </a:pPr>
            <a:r>
              <a:rPr lang="de-DE" dirty="0">
                <a:solidFill>
                  <a:schemeClr val="tx1"/>
                </a:solidFill>
                <a:latin typeface="Arial" panose="020B0604020202020204" pitchFamily="34" charset="0"/>
                <a:cs typeface="Arial" panose="020B0604020202020204" pitchFamily="34" charset="0"/>
              </a:rPr>
              <a:t>dass du </a:t>
            </a:r>
            <a:r>
              <a:rPr lang="de-DE" b="1" dirty="0">
                <a:solidFill>
                  <a:schemeClr val="tx1"/>
                </a:solidFill>
                <a:latin typeface="Arial" panose="020B0604020202020204" pitchFamily="34" charset="0"/>
                <a:cs typeface="Arial" panose="020B0604020202020204" pitchFamily="34" charset="0"/>
              </a:rPr>
              <a:t>auf einen Blick </a:t>
            </a:r>
          </a:p>
          <a:p>
            <a:pPr algn="ctr">
              <a:lnSpc>
                <a:spcPct val="150000"/>
              </a:lnSpc>
            </a:pPr>
            <a:r>
              <a:rPr lang="de-DE" dirty="0">
                <a:solidFill>
                  <a:schemeClr val="tx1"/>
                </a:solidFill>
                <a:latin typeface="Arial" panose="020B0604020202020204" pitchFamily="34" charset="0"/>
                <a:cs typeface="Arial" panose="020B0604020202020204" pitchFamily="34" charset="0"/>
              </a:rPr>
              <a:t>erkennen kannst, </a:t>
            </a:r>
          </a:p>
          <a:p>
            <a:pPr algn="ctr">
              <a:lnSpc>
                <a:spcPct val="150000"/>
              </a:lnSpc>
            </a:pPr>
            <a:r>
              <a:rPr lang="de-DE" dirty="0">
                <a:solidFill>
                  <a:schemeClr val="tx1"/>
                </a:solidFill>
                <a:latin typeface="Arial" panose="020B0604020202020204" pitchFamily="34" charset="0"/>
                <a:cs typeface="Arial" panose="020B0604020202020204" pitchFamily="34" charset="0"/>
              </a:rPr>
              <a:t>wie viele es sind.</a:t>
            </a:r>
            <a:endParaRPr lang="de-DE" sz="1400" dirty="0">
              <a:solidFill>
                <a:schemeClr val="tx1"/>
              </a:solidFill>
              <a:latin typeface="Arial" panose="020B0604020202020204" pitchFamily="34" charset="0"/>
              <a:cs typeface="Arial" panose="020B0604020202020204" pitchFamily="34" charset="0"/>
            </a:endParaRPr>
          </a:p>
        </p:txBody>
      </p:sp>
      <p:sp>
        <p:nvSpPr>
          <p:cNvPr id="21" name="Abgerundete rechteckige Legende 20">
            <a:extLst>
              <a:ext uri="{FF2B5EF4-FFF2-40B4-BE49-F238E27FC236}">
                <a16:creationId xmlns:a16="http://schemas.microsoft.com/office/drawing/2014/main" id="{8F071CC6-7FB0-3C26-221B-BD3C193FF7A1}"/>
              </a:ext>
            </a:extLst>
          </p:cNvPr>
          <p:cNvSpPr/>
          <p:nvPr/>
        </p:nvSpPr>
        <p:spPr>
          <a:xfrm>
            <a:off x="1892300" y="4201108"/>
            <a:ext cx="3162300" cy="1551106"/>
          </a:xfrm>
          <a:prstGeom prst="wedgeRoundRectCallout">
            <a:avLst>
              <a:gd name="adj1" fmla="val -102704"/>
              <a:gd name="adj2" fmla="val 25914"/>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b="1" dirty="0">
                <a:solidFill>
                  <a:schemeClr val="tx1"/>
                </a:solidFill>
                <a:latin typeface="Arial" panose="020B0604020202020204" pitchFamily="34" charset="0"/>
                <a:cs typeface="Arial" panose="020B0604020202020204" pitchFamily="34" charset="0"/>
              </a:rPr>
              <a:t>Warum</a:t>
            </a:r>
            <a:r>
              <a:rPr lang="de-DE" dirty="0">
                <a:solidFill>
                  <a:schemeClr val="tx1"/>
                </a:solidFill>
                <a:latin typeface="Arial" panose="020B0604020202020204" pitchFamily="34" charset="0"/>
                <a:cs typeface="Arial" panose="020B0604020202020204" pitchFamily="34" charset="0"/>
              </a:rPr>
              <a:t> kannst du auf einen Blick erkennen, </a:t>
            </a:r>
          </a:p>
          <a:p>
            <a:pPr algn="ctr">
              <a:lnSpc>
                <a:spcPct val="150000"/>
              </a:lnSpc>
            </a:pPr>
            <a:r>
              <a:rPr lang="de-DE" dirty="0">
                <a:solidFill>
                  <a:schemeClr val="tx1"/>
                </a:solidFill>
                <a:latin typeface="Arial" panose="020B0604020202020204" pitchFamily="34" charset="0"/>
                <a:cs typeface="Arial" panose="020B0604020202020204" pitchFamily="34" charset="0"/>
              </a:rPr>
              <a:t>dass es 16 Plättchen sind?</a:t>
            </a:r>
            <a:endParaRPr lang="de-DE" sz="1400" dirty="0">
              <a:solidFill>
                <a:schemeClr val="tx1"/>
              </a:solidFill>
              <a:latin typeface="Arial" panose="020B0604020202020204" pitchFamily="34" charset="0"/>
              <a:cs typeface="Arial" panose="020B0604020202020204" pitchFamily="34" charset="0"/>
            </a:endParaRPr>
          </a:p>
        </p:txBody>
      </p:sp>
      <p:grpSp>
        <p:nvGrpSpPr>
          <p:cNvPr id="42" name="Gruppieren 41">
            <a:extLst>
              <a:ext uri="{FF2B5EF4-FFF2-40B4-BE49-F238E27FC236}">
                <a16:creationId xmlns:a16="http://schemas.microsoft.com/office/drawing/2014/main" id="{0BEE1EB4-3744-DAAF-FE45-2B02577D2FBB}"/>
              </a:ext>
            </a:extLst>
          </p:cNvPr>
          <p:cNvGrpSpPr/>
          <p:nvPr/>
        </p:nvGrpSpPr>
        <p:grpSpPr>
          <a:xfrm>
            <a:off x="5597685" y="3276709"/>
            <a:ext cx="2988610" cy="500438"/>
            <a:chOff x="5597685" y="3276709"/>
            <a:chExt cx="2988610" cy="500438"/>
          </a:xfrm>
        </p:grpSpPr>
        <p:grpSp>
          <p:nvGrpSpPr>
            <p:cNvPr id="35" name="Gruppieren 34">
              <a:extLst>
                <a:ext uri="{FF2B5EF4-FFF2-40B4-BE49-F238E27FC236}">
                  <a16:creationId xmlns:a16="http://schemas.microsoft.com/office/drawing/2014/main" id="{FCD37DB0-902F-7A9E-0E33-484D4DF4E598}"/>
                </a:ext>
              </a:extLst>
            </p:cNvPr>
            <p:cNvGrpSpPr>
              <a:grpSpLocks noChangeAspect="1"/>
            </p:cNvGrpSpPr>
            <p:nvPr/>
          </p:nvGrpSpPr>
          <p:grpSpPr>
            <a:xfrm>
              <a:off x="5597685" y="3276709"/>
              <a:ext cx="2988610" cy="500438"/>
              <a:chOff x="4790821" y="2656892"/>
              <a:chExt cx="4353179" cy="728933"/>
            </a:xfrm>
          </p:grpSpPr>
          <p:pic>
            <p:nvPicPr>
              <p:cNvPr id="10" name="Grafik 9">
                <a:extLst>
                  <a:ext uri="{FF2B5EF4-FFF2-40B4-BE49-F238E27FC236}">
                    <a16:creationId xmlns:a16="http://schemas.microsoft.com/office/drawing/2014/main" id="{4DBBA852-0558-0B88-0B7C-DCEA1A1EF9EE}"/>
                  </a:ext>
                </a:extLst>
              </p:cNvPr>
              <p:cNvPicPr>
                <a:picLocks noChangeAspect="1"/>
              </p:cNvPicPr>
              <p:nvPr/>
            </p:nvPicPr>
            <p:blipFill>
              <a:blip r:embed="rId3"/>
              <a:stretch>
                <a:fillRect/>
              </a:stretch>
            </p:blipFill>
            <p:spPr>
              <a:xfrm>
                <a:off x="4790821" y="2656892"/>
                <a:ext cx="306000" cy="306000"/>
              </a:xfrm>
              <a:prstGeom prst="rect">
                <a:avLst/>
              </a:prstGeom>
            </p:spPr>
          </p:pic>
          <p:pic>
            <p:nvPicPr>
              <p:cNvPr id="22" name="Grafik 21">
                <a:extLst>
                  <a:ext uri="{FF2B5EF4-FFF2-40B4-BE49-F238E27FC236}">
                    <a16:creationId xmlns:a16="http://schemas.microsoft.com/office/drawing/2014/main" id="{148010C8-F0D2-341A-135E-70C9E0E6A400}"/>
                  </a:ext>
                </a:extLst>
              </p:cNvPr>
              <p:cNvPicPr>
                <a:picLocks noChangeAspect="1"/>
              </p:cNvPicPr>
              <p:nvPr/>
            </p:nvPicPr>
            <p:blipFill>
              <a:blip r:embed="rId3"/>
              <a:stretch>
                <a:fillRect/>
              </a:stretch>
            </p:blipFill>
            <p:spPr>
              <a:xfrm>
                <a:off x="7144241" y="2656892"/>
                <a:ext cx="306000" cy="306000"/>
              </a:xfrm>
              <a:prstGeom prst="rect">
                <a:avLst/>
              </a:prstGeom>
            </p:spPr>
          </p:pic>
          <p:pic>
            <p:nvPicPr>
              <p:cNvPr id="23" name="Grafik 22">
                <a:extLst>
                  <a:ext uri="{FF2B5EF4-FFF2-40B4-BE49-F238E27FC236}">
                    <a16:creationId xmlns:a16="http://schemas.microsoft.com/office/drawing/2014/main" id="{C9DB6CC0-A3FE-76E3-AC25-156E185C784C}"/>
                  </a:ext>
                </a:extLst>
              </p:cNvPr>
              <p:cNvPicPr>
                <a:picLocks noChangeAspect="1"/>
              </p:cNvPicPr>
              <p:nvPr/>
            </p:nvPicPr>
            <p:blipFill>
              <a:blip r:embed="rId3"/>
              <a:stretch>
                <a:fillRect/>
              </a:stretch>
            </p:blipFill>
            <p:spPr>
              <a:xfrm>
                <a:off x="6061141" y="2656892"/>
                <a:ext cx="306000" cy="306000"/>
              </a:xfrm>
              <a:prstGeom prst="rect">
                <a:avLst/>
              </a:prstGeom>
            </p:spPr>
          </p:pic>
          <p:pic>
            <p:nvPicPr>
              <p:cNvPr id="24" name="Grafik 23">
                <a:extLst>
                  <a:ext uri="{FF2B5EF4-FFF2-40B4-BE49-F238E27FC236}">
                    <a16:creationId xmlns:a16="http://schemas.microsoft.com/office/drawing/2014/main" id="{7897E8FF-CBF7-587B-CBB0-5B1E5E34108C}"/>
                  </a:ext>
                </a:extLst>
              </p:cNvPr>
              <p:cNvPicPr>
                <a:picLocks noChangeAspect="1"/>
              </p:cNvPicPr>
              <p:nvPr/>
            </p:nvPicPr>
            <p:blipFill>
              <a:blip r:embed="rId3"/>
              <a:stretch>
                <a:fillRect/>
              </a:stretch>
            </p:blipFill>
            <p:spPr>
              <a:xfrm>
                <a:off x="6484581" y="2656892"/>
                <a:ext cx="306000" cy="306000"/>
              </a:xfrm>
              <a:prstGeom prst="rect">
                <a:avLst/>
              </a:prstGeom>
            </p:spPr>
          </p:pic>
          <p:pic>
            <p:nvPicPr>
              <p:cNvPr id="25" name="Grafik 24">
                <a:extLst>
                  <a:ext uri="{FF2B5EF4-FFF2-40B4-BE49-F238E27FC236}">
                    <a16:creationId xmlns:a16="http://schemas.microsoft.com/office/drawing/2014/main" id="{903EA095-052D-A0FB-F7CD-746D7B00FD89}"/>
                  </a:ext>
                </a:extLst>
              </p:cNvPr>
              <p:cNvPicPr>
                <a:picLocks noChangeAspect="1"/>
              </p:cNvPicPr>
              <p:nvPr/>
            </p:nvPicPr>
            <p:blipFill>
              <a:blip r:embed="rId3"/>
              <a:stretch>
                <a:fillRect/>
              </a:stretch>
            </p:blipFill>
            <p:spPr>
              <a:xfrm>
                <a:off x="5214261" y="2656892"/>
                <a:ext cx="306000" cy="306000"/>
              </a:xfrm>
              <a:prstGeom prst="rect">
                <a:avLst/>
              </a:prstGeom>
            </p:spPr>
          </p:pic>
          <p:pic>
            <p:nvPicPr>
              <p:cNvPr id="26" name="Grafik 25">
                <a:extLst>
                  <a:ext uri="{FF2B5EF4-FFF2-40B4-BE49-F238E27FC236}">
                    <a16:creationId xmlns:a16="http://schemas.microsoft.com/office/drawing/2014/main" id="{EDE33565-68CA-1293-EB2B-D27FFFB7E941}"/>
                  </a:ext>
                </a:extLst>
              </p:cNvPr>
              <p:cNvPicPr>
                <a:picLocks noChangeAspect="1"/>
              </p:cNvPicPr>
              <p:nvPr/>
            </p:nvPicPr>
            <p:blipFill>
              <a:blip r:embed="rId3"/>
              <a:stretch>
                <a:fillRect/>
              </a:stretch>
            </p:blipFill>
            <p:spPr>
              <a:xfrm>
                <a:off x="8414561" y="2656892"/>
                <a:ext cx="306000" cy="306000"/>
              </a:xfrm>
              <a:prstGeom prst="rect">
                <a:avLst/>
              </a:prstGeom>
            </p:spPr>
          </p:pic>
          <p:pic>
            <p:nvPicPr>
              <p:cNvPr id="27" name="Grafik 26">
                <a:extLst>
                  <a:ext uri="{FF2B5EF4-FFF2-40B4-BE49-F238E27FC236}">
                    <a16:creationId xmlns:a16="http://schemas.microsoft.com/office/drawing/2014/main" id="{22234674-FA77-9B92-FED3-CC5F9E086BFE}"/>
                  </a:ext>
                </a:extLst>
              </p:cNvPr>
              <p:cNvPicPr>
                <a:picLocks noChangeAspect="1"/>
              </p:cNvPicPr>
              <p:nvPr/>
            </p:nvPicPr>
            <p:blipFill>
              <a:blip r:embed="rId3"/>
              <a:stretch>
                <a:fillRect/>
              </a:stretch>
            </p:blipFill>
            <p:spPr>
              <a:xfrm>
                <a:off x="7991120" y="2656892"/>
                <a:ext cx="306000" cy="306000"/>
              </a:xfrm>
              <a:prstGeom prst="rect">
                <a:avLst/>
              </a:prstGeom>
            </p:spPr>
          </p:pic>
          <p:pic>
            <p:nvPicPr>
              <p:cNvPr id="28" name="Grafik 27">
                <a:extLst>
                  <a:ext uri="{FF2B5EF4-FFF2-40B4-BE49-F238E27FC236}">
                    <a16:creationId xmlns:a16="http://schemas.microsoft.com/office/drawing/2014/main" id="{E4F60E16-0524-6705-A9D6-AA4790816F66}"/>
                  </a:ext>
                </a:extLst>
              </p:cNvPr>
              <p:cNvPicPr>
                <a:picLocks noChangeAspect="1"/>
              </p:cNvPicPr>
              <p:nvPr/>
            </p:nvPicPr>
            <p:blipFill>
              <a:blip r:embed="rId3"/>
              <a:stretch>
                <a:fillRect/>
              </a:stretch>
            </p:blipFill>
            <p:spPr>
              <a:xfrm>
                <a:off x="7567681" y="2656892"/>
                <a:ext cx="306000" cy="306000"/>
              </a:xfrm>
              <a:prstGeom prst="rect">
                <a:avLst/>
              </a:prstGeom>
            </p:spPr>
          </p:pic>
          <p:pic>
            <p:nvPicPr>
              <p:cNvPr id="29" name="Grafik 28">
                <a:extLst>
                  <a:ext uri="{FF2B5EF4-FFF2-40B4-BE49-F238E27FC236}">
                    <a16:creationId xmlns:a16="http://schemas.microsoft.com/office/drawing/2014/main" id="{28233EBA-DE4C-47F1-A33D-4B82084AE8B6}"/>
                  </a:ext>
                </a:extLst>
              </p:cNvPr>
              <p:cNvPicPr>
                <a:picLocks noChangeAspect="1"/>
              </p:cNvPicPr>
              <p:nvPr/>
            </p:nvPicPr>
            <p:blipFill>
              <a:blip r:embed="rId3"/>
              <a:stretch>
                <a:fillRect/>
              </a:stretch>
            </p:blipFill>
            <p:spPr>
              <a:xfrm>
                <a:off x="5637701" y="2656892"/>
                <a:ext cx="306000" cy="306000"/>
              </a:xfrm>
              <a:prstGeom prst="rect">
                <a:avLst/>
              </a:prstGeom>
            </p:spPr>
          </p:pic>
          <p:pic>
            <p:nvPicPr>
              <p:cNvPr id="31" name="Grafik 30">
                <a:extLst>
                  <a:ext uri="{FF2B5EF4-FFF2-40B4-BE49-F238E27FC236}">
                    <a16:creationId xmlns:a16="http://schemas.microsoft.com/office/drawing/2014/main" id="{899D03F7-587F-76AE-DE40-8745FCB81EB2}"/>
                  </a:ext>
                </a:extLst>
              </p:cNvPr>
              <p:cNvPicPr>
                <a:picLocks noChangeAspect="1"/>
              </p:cNvPicPr>
              <p:nvPr/>
            </p:nvPicPr>
            <p:blipFill>
              <a:blip r:embed="rId3"/>
              <a:stretch>
                <a:fillRect/>
              </a:stretch>
            </p:blipFill>
            <p:spPr>
              <a:xfrm>
                <a:off x="7144241" y="3079825"/>
                <a:ext cx="306000" cy="306000"/>
              </a:xfrm>
              <a:prstGeom prst="rect">
                <a:avLst/>
              </a:prstGeom>
            </p:spPr>
          </p:pic>
          <p:pic>
            <p:nvPicPr>
              <p:cNvPr id="34" name="Grafik 33">
                <a:extLst>
                  <a:ext uri="{FF2B5EF4-FFF2-40B4-BE49-F238E27FC236}">
                    <a16:creationId xmlns:a16="http://schemas.microsoft.com/office/drawing/2014/main" id="{687EEA17-C711-2723-B468-2D4EB0DADCA1}"/>
                  </a:ext>
                </a:extLst>
              </p:cNvPr>
              <p:cNvPicPr>
                <a:picLocks noChangeAspect="1"/>
              </p:cNvPicPr>
              <p:nvPr/>
            </p:nvPicPr>
            <p:blipFill>
              <a:blip r:embed="rId3"/>
              <a:stretch>
                <a:fillRect/>
              </a:stretch>
            </p:blipFill>
            <p:spPr>
              <a:xfrm>
                <a:off x="8838000" y="2656892"/>
                <a:ext cx="306000" cy="306000"/>
              </a:xfrm>
              <a:prstGeom prst="rect">
                <a:avLst/>
              </a:prstGeom>
            </p:spPr>
          </p:pic>
        </p:grpSp>
        <p:pic>
          <p:nvPicPr>
            <p:cNvPr id="37" name="Grafik 36">
              <a:extLst>
                <a:ext uri="{FF2B5EF4-FFF2-40B4-BE49-F238E27FC236}">
                  <a16:creationId xmlns:a16="http://schemas.microsoft.com/office/drawing/2014/main" id="{283C9988-4035-E800-C0CF-E71693A47A4B}"/>
                </a:ext>
              </a:extLst>
            </p:cNvPr>
            <p:cNvPicPr>
              <a:picLocks noChangeAspect="1"/>
            </p:cNvPicPr>
            <p:nvPr/>
          </p:nvPicPr>
          <p:blipFill>
            <a:blip r:embed="rId3"/>
            <a:stretch>
              <a:fillRect/>
            </a:stretch>
          </p:blipFill>
          <p:spPr>
            <a:xfrm>
              <a:off x="5597685" y="3567067"/>
              <a:ext cx="210080" cy="210080"/>
            </a:xfrm>
            <a:prstGeom prst="rect">
              <a:avLst/>
            </a:prstGeom>
          </p:spPr>
        </p:pic>
        <p:pic>
          <p:nvPicPr>
            <p:cNvPr id="38" name="Grafik 37">
              <a:extLst>
                <a:ext uri="{FF2B5EF4-FFF2-40B4-BE49-F238E27FC236}">
                  <a16:creationId xmlns:a16="http://schemas.microsoft.com/office/drawing/2014/main" id="{85A6A0D7-C81E-0201-A08D-486D9C11E3DC}"/>
                </a:ext>
              </a:extLst>
            </p:cNvPr>
            <p:cNvPicPr>
              <a:picLocks noChangeAspect="1"/>
            </p:cNvPicPr>
            <p:nvPr/>
          </p:nvPicPr>
          <p:blipFill>
            <a:blip r:embed="rId3"/>
            <a:stretch>
              <a:fillRect/>
            </a:stretch>
          </p:blipFill>
          <p:spPr>
            <a:xfrm>
              <a:off x="6469804" y="3567067"/>
              <a:ext cx="210080" cy="210080"/>
            </a:xfrm>
            <a:prstGeom prst="rect">
              <a:avLst/>
            </a:prstGeom>
          </p:spPr>
        </p:pic>
        <p:pic>
          <p:nvPicPr>
            <p:cNvPr id="39" name="Grafik 38">
              <a:extLst>
                <a:ext uri="{FF2B5EF4-FFF2-40B4-BE49-F238E27FC236}">
                  <a16:creationId xmlns:a16="http://schemas.microsoft.com/office/drawing/2014/main" id="{EDE17595-B21B-4170-F0F5-612FF43E102C}"/>
                </a:ext>
              </a:extLst>
            </p:cNvPr>
            <p:cNvPicPr>
              <a:picLocks noChangeAspect="1"/>
            </p:cNvPicPr>
            <p:nvPr/>
          </p:nvPicPr>
          <p:blipFill>
            <a:blip r:embed="rId3"/>
            <a:stretch>
              <a:fillRect/>
            </a:stretch>
          </p:blipFill>
          <p:spPr>
            <a:xfrm>
              <a:off x="6760511" y="3567067"/>
              <a:ext cx="210080" cy="210080"/>
            </a:xfrm>
            <a:prstGeom prst="rect">
              <a:avLst/>
            </a:prstGeom>
          </p:spPr>
        </p:pic>
        <p:pic>
          <p:nvPicPr>
            <p:cNvPr id="40" name="Grafik 39">
              <a:extLst>
                <a:ext uri="{FF2B5EF4-FFF2-40B4-BE49-F238E27FC236}">
                  <a16:creationId xmlns:a16="http://schemas.microsoft.com/office/drawing/2014/main" id="{DBEE4A57-499B-AC1D-30B6-E469114CF5E0}"/>
                </a:ext>
              </a:extLst>
            </p:cNvPr>
            <p:cNvPicPr>
              <a:picLocks noChangeAspect="1"/>
            </p:cNvPicPr>
            <p:nvPr/>
          </p:nvPicPr>
          <p:blipFill>
            <a:blip r:embed="rId3"/>
            <a:stretch>
              <a:fillRect/>
            </a:stretch>
          </p:blipFill>
          <p:spPr>
            <a:xfrm>
              <a:off x="5888391" y="3567067"/>
              <a:ext cx="210080" cy="210080"/>
            </a:xfrm>
            <a:prstGeom prst="rect">
              <a:avLst/>
            </a:prstGeom>
          </p:spPr>
        </p:pic>
        <p:pic>
          <p:nvPicPr>
            <p:cNvPr id="41" name="Grafik 40">
              <a:extLst>
                <a:ext uri="{FF2B5EF4-FFF2-40B4-BE49-F238E27FC236}">
                  <a16:creationId xmlns:a16="http://schemas.microsoft.com/office/drawing/2014/main" id="{9EF064A9-580B-8224-754C-F3A66A242410}"/>
                </a:ext>
              </a:extLst>
            </p:cNvPr>
            <p:cNvPicPr>
              <a:picLocks noChangeAspect="1"/>
            </p:cNvPicPr>
            <p:nvPr/>
          </p:nvPicPr>
          <p:blipFill>
            <a:blip r:embed="rId3"/>
            <a:stretch>
              <a:fillRect/>
            </a:stretch>
          </p:blipFill>
          <p:spPr>
            <a:xfrm>
              <a:off x="6179098" y="3567067"/>
              <a:ext cx="210080" cy="210080"/>
            </a:xfrm>
            <a:prstGeom prst="rect">
              <a:avLst/>
            </a:prstGeom>
          </p:spPr>
        </p:pic>
      </p:grpSp>
    </p:spTree>
    <p:extLst>
      <p:ext uri="{BB962C8B-B14F-4D97-AF65-F5344CB8AC3E}">
        <p14:creationId xmlns:p14="http://schemas.microsoft.com/office/powerpoint/2010/main" val="95980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4DDDA-8F07-237A-01DD-F9737EC18E56}"/>
              </a:ext>
            </a:extLst>
          </p:cNvPr>
          <p:cNvSpPr>
            <a:spLocks noGrp="1"/>
          </p:cNvSpPr>
          <p:nvPr>
            <p:ph type="title"/>
          </p:nvPr>
        </p:nvSpPr>
        <p:spPr/>
        <p:txBody>
          <a:bodyPr/>
          <a:lstStyle/>
          <a:p>
            <a:r>
              <a:rPr lang="de-DE" dirty="0"/>
              <a:t>Darstellungen vernetzen</a:t>
            </a:r>
          </a:p>
        </p:txBody>
      </p:sp>
      <p:sp>
        <p:nvSpPr>
          <p:cNvPr id="4" name="Inhaltsplatzhalter 3">
            <a:extLst>
              <a:ext uri="{FF2B5EF4-FFF2-40B4-BE49-F238E27FC236}">
                <a16:creationId xmlns:a16="http://schemas.microsoft.com/office/drawing/2014/main" id="{089C9D50-1A5C-5A76-0BE9-87FC5F640B18}"/>
              </a:ext>
            </a:extLst>
          </p:cNvPr>
          <p:cNvSpPr>
            <a:spLocks noGrp="1"/>
          </p:cNvSpPr>
          <p:nvPr>
            <p:ph idx="1"/>
          </p:nvPr>
        </p:nvSpPr>
        <p:spPr>
          <a:xfrm>
            <a:off x="1096423" y="1748860"/>
            <a:ext cx="7176720" cy="4418617"/>
          </a:xfrm>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sym typeface="Wingdings" pitchFamily="2" charset="2"/>
            </a:endParaRPr>
          </a:p>
          <a:p>
            <a:pPr marL="0" indent="0">
              <a:buNone/>
            </a:pPr>
            <a:endParaRPr lang="de-DE" dirty="0">
              <a:sym typeface="Wingdings" pitchFamily="2" charset="2"/>
            </a:endParaRPr>
          </a:p>
          <a:p>
            <a:pPr marL="0" indent="0">
              <a:buNone/>
            </a:pPr>
            <a:endParaRPr lang="de-DE" dirty="0">
              <a:sym typeface="Wingdings" pitchFamily="2" charset="2"/>
            </a:endParaRPr>
          </a:p>
        </p:txBody>
      </p:sp>
      <p:sp>
        <p:nvSpPr>
          <p:cNvPr id="5" name="Datumsplatzhalter 4">
            <a:extLst>
              <a:ext uri="{FF2B5EF4-FFF2-40B4-BE49-F238E27FC236}">
                <a16:creationId xmlns:a16="http://schemas.microsoft.com/office/drawing/2014/main" id="{6A831800-0650-581D-7D75-677187D29B0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FE8466A-DBD9-770B-4531-64C57E89013F}"/>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8" name="Textplatzhalter 7">
            <a:extLst>
              <a:ext uri="{FF2B5EF4-FFF2-40B4-BE49-F238E27FC236}">
                <a16:creationId xmlns:a16="http://schemas.microsoft.com/office/drawing/2014/main" id="{105DF836-1C7A-B504-2138-A2BCFA1D0CA7}"/>
              </a:ext>
            </a:extLst>
          </p:cNvPr>
          <p:cNvSpPr>
            <a:spLocks noGrp="1"/>
          </p:cNvSpPr>
          <p:nvPr>
            <p:ph type="body" sz="quarter" idx="13"/>
          </p:nvPr>
        </p:nvSpPr>
        <p:spPr/>
        <p:txBody>
          <a:bodyPr/>
          <a:lstStyle/>
          <a:p>
            <a:r>
              <a:rPr lang="de-DE" dirty="0"/>
              <a:t>STRUKTUREN ERKENNEN UND NUTZEN</a:t>
            </a:r>
          </a:p>
        </p:txBody>
      </p:sp>
      <p:sp>
        <p:nvSpPr>
          <p:cNvPr id="21" name="Abgerundete rechteckige Legende 20">
            <a:extLst>
              <a:ext uri="{FF2B5EF4-FFF2-40B4-BE49-F238E27FC236}">
                <a16:creationId xmlns:a16="http://schemas.microsoft.com/office/drawing/2014/main" id="{8F071CC6-7FB0-3C26-221B-BD3C193FF7A1}"/>
              </a:ext>
            </a:extLst>
          </p:cNvPr>
          <p:cNvSpPr/>
          <p:nvPr/>
        </p:nvSpPr>
        <p:spPr>
          <a:xfrm>
            <a:off x="1616155" y="3276709"/>
            <a:ext cx="2565938" cy="1493105"/>
          </a:xfrm>
          <a:prstGeom prst="wedgeRoundRectCallout">
            <a:avLst>
              <a:gd name="adj1" fmla="val 83064"/>
              <a:gd name="adj2" fmla="val -4004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de-DE" sz="1400" dirty="0">
              <a:solidFill>
                <a:schemeClr val="tx1"/>
              </a:solidFill>
              <a:latin typeface="Arial" panose="020B0604020202020204" pitchFamily="34" charset="0"/>
              <a:cs typeface="Arial" panose="020B0604020202020204" pitchFamily="34" charset="0"/>
            </a:endParaRPr>
          </a:p>
        </p:txBody>
      </p:sp>
      <p:grpSp>
        <p:nvGrpSpPr>
          <p:cNvPr id="42" name="Gruppieren 41">
            <a:extLst>
              <a:ext uri="{FF2B5EF4-FFF2-40B4-BE49-F238E27FC236}">
                <a16:creationId xmlns:a16="http://schemas.microsoft.com/office/drawing/2014/main" id="{0BEE1EB4-3744-DAAF-FE45-2B02577D2FBB}"/>
              </a:ext>
            </a:extLst>
          </p:cNvPr>
          <p:cNvGrpSpPr/>
          <p:nvPr/>
        </p:nvGrpSpPr>
        <p:grpSpPr>
          <a:xfrm>
            <a:off x="5597685" y="3276709"/>
            <a:ext cx="2988610" cy="500438"/>
            <a:chOff x="5597685" y="3276709"/>
            <a:chExt cx="2988610" cy="500438"/>
          </a:xfrm>
        </p:grpSpPr>
        <p:grpSp>
          <p:nvGrpSpPr>
            <p:cNvPr id="35" name="Gruppieren 34">
              <a:extLst>
                <a:ext uri="{FF2B5EF4-FFF2-40B4-BE49-F238E27FC236}">
                  <a16:creationId xmlns:a16="http://schemas.microsoft.com/office/drawing/2014/main" id="{FCD37DB0-902F-7A9E-0E33-484D4DF4E598}"/>
                </a:ext>
              </a:extLst>
            </p:cNvPr>
            <p:cNvGrpSpPr>
              <a:grpSpLocks noChangeAspect="1"/>
            </p:cNvGrpSpPr>
            <p:nvPr/>
          </p:nvGrpSpPr>
          <p:grpSpPr>
            <a:xfrm>
              <a:off x="5597685" y="3276709"/>
              <a:ext cx="2988610" cy="500438"/>
              <a:chOff x="4790821" y="2656892"/>
              <a:chExt cx="4353179" cy="728933"/>
            </a:xfrm>
          </p:grpSpPr>
          <p:pic>
            <p:nvPicPr>
              <p:cNvPr id="10" name="Grafik 9">
                <a:extLst>
                  <a:ext uri="{FF2B5EF4-FFF2-40B4-BE49-F238E27FC236}">
                    <a16:creationId xmlns:a16="http://schemas.microsoft.com/office/drawing/2014/main" id="{4DBBA852-0558-0B88-0B7C-DCEA1A1EF9EE}"/>
                  </a:ext>
                </a:extLst>
              </p:cNvPr>
              <p:cNvPicPr>
                <a:picLocks noChangeAspect="1"/>
              </p:cNvPicPr>
              <p:nvPr/>
            </p:nvPicPr>
            <p:blipFill>
              <a:blip r:embed="rId3"/>
              <a:stretch>
                <a:fillRect/>
              </a:stretch>
            </p:blipFill>
            <p:spPr>
              <a:xfrm>
                <a:off x="4790821" y="2656892"/>
                <a:ext cx="306000" cy="306000"/>
              </a:xfrm>
              <a:prstGeom prst="rect">
                <a:avLst/>
              </a:prstGeom>
            </p:spPr>
          </p:pic>
          <p:pic>
            <p:nvPicPr>
              <p:cNvPr id="22" name="Grafik 21">
                <a:extLst>
                  <a:ext uri="{FF2B5EF4-FFF2-40B4-BE49-F238E27FC236}">
                    <a16:creationId xmlns:a16="http://schemas.microsoft.com/office/drawing/2014/main" id="{148010C8-F0D2-341A-135E-70C9E0E6A400}"/>
                  </a:ext>
                </a:extLst>
              </p:cNvPr>
              <p:cNvPicPr>
                <a:picLocks noChangeAspect="1"/>
              </p:cNvPicPr>
              <p:nvPr/>
            </p:nvPicPr>
            <p:blipFill>
              <a:blip r:embed="rId3"/>
              <a:stretch>
                <a:fillRect/>
              </a:stretch>
            </p:blipFill>
            <p:spPr>
              <a:xfrm>
                <a:off x="7144241" y="2656892"/>
                <a:ext cx="306000" cy="306000"/>
              </a:xfrm>
              <a:prstGeom prst="rect">
                <a:avLst/>
              </a:prstGeom>
            </p:spPr>
          </p:pic>
          <p:pic>
            <p:nvPicPr>
              <p:cNvPr id="23" name="Grafik 22">
                <a:extLst>
                  <a:ext uri="{FF2B5EF4-FFF2-40B4-BE49-F238E27FC236}">
                    <a16:creationId xmlns:a16="http://schemas.microsoft.com/office/drawing/2014/main" id="{C9DB6CC0-A3FE-76E3-AC25-156E185C784C}"/>
                  </a:ext>
                </a:extLst>
              </p:cNvPr>
              <p:cNvPicPr>
                <a:picLocks noChangeAspect="1"/>
              </p:cNvPicPr>
              <p:nvPr/>
            </p:nvPicPr>
            <p:blipFill>
              <a:blip r:embed="rId3"/>
              <a:stretch>
                <a:fillRect/>
              </a:stretch>
            </p:blipFill>
            <p:spPr>
              <a:xfrm>
                <a:off x="6061141" y="2656892"/>
                <a:ext cx="306000" cy="306000"/>
              </a:xfrm>
              <a:prstGeom prst="rect">
                <a:avLst/>
              </a:prstGeom>
            </p:spPr>
          </p:pic>
          <p:pic>
            <p:nvPicPr>
              <p:cNvPr id="24" name="Grafik 23">
                <a:extLst>
                  <a:ext uri="{FF2B5EF4-FFF2-40B4-BE49-F238E27FC236}">
                    <a16:creationId xmlns:a16="http://schemas.microsoft.com/office/drawing/2014/main" id="{7897E8FF-CBF7-587B-CBB0-5B1E5E34108C}"/>
                  </a:ext>
                </a:extLst>
              </p:cNvPr>
              <p:cNvPicPr>
                <a:picLocks noChangeAspect="1"/>
              </p:cNvPicPr>
              <p:nvPr/>
            </p:nvPicPr>
            <p:blipFill>
              <a:blip r:embed="rId3"/>
              <a:stretch>
                <a:fillRect/>
              </a:stretch>
            </p:blipFill>
            <p:spPr>
              <a:xfrm>
                <a:off x="6484581" y="2656892"/>
                <a:ext cx="306000" cy="306000"/>
              </a:xfrm>
              <a:prstGeom prst="rect">
                <a:avLst/>
              </a:prstGeom>
            </p:spPr>
          </p:pic>
          <p:pic>
            <p:nvPicPr>
              <p:cNvPr id="25" name="Grafik 24">
                <a:extLst>
                  <a:ext uri="{FF2B5EF4-FFF2-40B4-BE49-F238E27FC236}">
                    <a16:creationId xmlns:a16="http://schemas.microsoft.com/office/drawing/2014/main" id="{903EA095-052D-A0FB-F7CD-746D7B00FD89}"/>
                  </a:ext>
                </a:extLst>
              </p:cNvPr>
              <p:cNvPicPr>
                <a:picLocks noChangeAspect="1"/>
              </p:cNvPicPr>
              <p:nvPr/>
            </p:nvPicPr>
            <p:blipFill>
              <a:blip r:embed="rId3"/>
              <a:stretch>
                <a:fillRect/>
              </a:stretch>
            </p:blipFill>
            <p:spPr>
              <a:xfrm>
                <a:off x="5214261" y="2656892"/>
                <a:ext cx="306000" cy="306000"/>
              </a:xfrm>
              <a:prstGeom prst="rect">
                <a:avLst/>
              </a:prstGeom>
            </p:spPr>
          </p:pic>
          <p:pic>
            <p:nvPicPr>
              <p:cNvPr id="26" name="Grafik 25">
                <a:extLst>
                  <a:ext uri="{FF2B5EF4-FFF2-40B4-BE49-F238E27FC236}">
                    <a16:creationId xmlns:a16="http://schemas.microsoft.com/office/drawing/2014/main" id="{EDE33565-68CA-1293-EB2B-D27FFFB7E941}"/>
                  </a:ext>
                </a:extLst>
              </p:cNvPr>
              <p:cNvPicPr>
                <a:picLocks noChangeAspect="1"/>
              </p:cNvPicPr>
              <p:nvPr/>
            </p:nvPicPr>
            <p:blipFill>
              <a:blip r:embed="rId3"/>
              <a:stretch>
                <a:fillRect/>
              </a:stretch>
            </p:blipFill>
            <p:spPr>
              <a:xfrm>
                <a:off x="8414561" y="2656892"/>
                <a:ext cx="306000" cy="306000"/>
              </a:xfrm>
              <a:prstGeom prst="rect">
                <a:avLst/>
              </a:prstGeom>
            </p:spPr>
          </p:pic>
          <p:pic>
            <p:nvPicPr>
              <p:cNvPr id="27" name="Grafik 26">
                <a:extLst>
                  <a:ext uri="{FF2B5EF4-FFF2-40B4-BE49-F238E27FC236}">
                    <a16:creationId xmlns:a16="http://schemas.microsoft.com/office/drawing/2014/main" id="{22234674-FA77-9B92-FED3-CC5F9E086BFE}"/>
                  </a:ext>
                </a:extLst>
              </p:cNvPr>
              <p:cNvPicPr>
                <a:picLocks noChangeAspect="1"/>
              </p:cNvPicPr>
              <p:nvPr/>
            </p:nvPicPr>
            <p:blipFill>
              <a:blip r:embed="rId3"/>
              <a:stretch>
                <a:fillRect/>
              </a:stretch>
            </p:blipFill>
            <p:spPr>
              <a:xfrm>
                <a:off x="7991120" y="2656892"/>
                <a:ext cx="306000" cy="306000"/>
              </a:xfrm>
              <a:prstGeom prst="rect">
                <a:avLst/>
              </a:prstGeom>
            </p:spPr>
          </p:pic>
          <p:pic>
            <p:nvPicPr>
              <p:cNvPr id="28" name="Grafik 27">
                <a:extLst>
                  <a:ext uri="{FF2B5EF4-FFF2-40B4-BE49-F238E27FC236}">
                    <a16:creationId xmlns:a16="http://schemas.microsoft.com/office/drawing/2014/main" id="{E4F60E16-0524-6705-A9D6-AA4790816F66}"/>
                  </a:ext>
                </a:extLst>
              </p:cNvPr>
              <p:cNvPicPr>
                <a:picLocks noChangeAspect="1"/>
              </p:cNvPicPr>
              <p:nvPr/>
            </p:nvPicPr>
            <p:blipFill>
              <a:blip r:embed="rId3"/>
              <a:stretch>
                <a:fillRect/>
              </a:stretch>
            </p:blipFill>
            <p:spPr>
              <a:xfrm>
                <a:off x="7567681" y="2656892"/>
                <a:ext cx="306000" cy="306000"/>
              </a:xfrm>
              <a:prstGeom prst="rect">
                <a:avLst/>
              </a:prstGeom>
            </p:spPr>
          </p:pic>
          <p:pic>
            <p:nvPicPr>
              <p:cNvPr id="29" name="Grafik 28">
                <a:extLst>
                  <a:ext uri="{FF2B5EF4-FFF2-40B4-BE49-F238E27FC236}">
                    <a16:creationId xmlns:a16="http://schemas.microsoft.com/office/drawing/2014/main" id="{28233EBA-DE4C-47F1-A33D-4B82084AE8B6}"/>
                  </a:ext>
                </a:extLst>
              </p:cNvPr>
              <p:cNvPicPr>
                <a:picLocks noChangeAspect="1"/>
              </p:cNvPicPr>
              <p:nvPr/>
            </p:nvPicPr>
            <p:blipFill>
              <a:blip r:embed="rId3"/>
              <a:stretch>
                <a:fillRect/>
              </a:stretch>
            </p:blipFill>
            <p:spPr>
              <a:xfrm>
                <a:off x="5637701" y="2656892"/>
                <a:ext cx="306000" cy="306000"/>
              </a:xfrm>
              <a:prstGeom prst="rect">
                <a:avLst/>
              </a:prstGeom>
            </p:spPr>
          </p:pic>
          <p:pic>
            <p:nvPicPr>
              <p:cNvPr id="31" name="Grafik 30">
                <a:extLst>
                  <a:ext uri="{FF2B5EF4-FFF2-40B4-BE49-F238E27FC236}">
                    <a16:creationId xmlns:a16="http://schemas.microsoft.com/office/drawing/2014/main" id="{899D03F7-587F-76AE-DE40-8745FCB81EB2}"/>
                  </a:ext>
                </a:extLst>
              </p:cNvPr>
              <p:cNvPicPr>
                <a:picLocks noChangeAspect="1"/>
              </p:cNvPicPr>
              <p:nvPr/>
            </p:nvPicPr>
            <p:blipFill>
              <a:blip r:embed="rId3"/>
              <a:stretch>
                <a:fillRect/>
              </a:stretch>
            </p:blipFill>
            <p:spPr>
              <a:xfrm>
                <a:off x="7144241" y="3079825"/>
                <a:ext cx="306000" cy="306000"/>
              </a:xfrm>
              <a:prstGeom prst="rect">
                <a:avLst/>
              </a:prstGeom>
            </p:spPr>
          </p:pic>
          <p:pic>
            <p:nvPicPr>
              <p:cNvPr id="34" name="Grafik 33">
                <a:extLst>
                  <a:ext uri="{FF2B5EF4-FFF2-40B4-BE49-F238E27FC236}">
                    <a16:creationId xmlns:a16="http://schemas.microsoft.com/office/drawing/2014/main" id="{687EEA17-C711-2723-B468-2D4EB0DADCA1}"/>
                  </a:ext>
                </a:extLst>
              </p:cNvPr>
              <p:cNvPicPr>
                <a:picLocks noChangeAspect="1"/>
              </p:cNvPicPr>
              <p:nvPr/>
            </p:nvPicPr>
            <p:blipFill>
              <a:blip r:embed="rId3"/>
              <a:stretch>
                <a:fillRect/>
              </a:stretch>
            </p:blipFill>
            <p:spPr>
              <a:xfrm>
                <a:off x="8838000" y="2656892"/>
                <a:ext cx="306000" cy="306000"/>
              </a:xfrm>
              <a:prstGeom prst="rect">
                <a:avLst/>
              </a:prstGeom>
            </p:spPr>
          </p:pic>
        </p:grpSp>
        <p:pic>
          <p:nvPicPr>
            <p:cNvPr id="37" name="Grafik 36">
              <a:extLst>
                <a:ext uri="{FF2B5EF4-FFF2-40B4-BE49-F238E27FC236}">
                  <a16:creationId xmlns:a16="http://schemas.microsoft.com/office/drawing/2014/main" id="{283C9988-4035-E800-C0CF-E71693A47A4B}"/>
                </a:ext>
              </a:extLst>
            </p:cNvPr>
            <p:cNvPicPr>
              <a:picLocks noChangeAspect="1"/>
            </p:cNvPicPr>
            <p:nvPr/>
          </p:nvPicPr>
          <p:blipFill>
            <a:blip r:embed="rId3"/>
            <a:stretch>
              <a:fillRect/>
            </a:stretch>
          </p:blipFill>
          <p:spPr>
            <a:xfrm>
              <a:off x="5597685" y="3567067"/>
              <a:ext cx="210080" cy="210080"/>
            </a:xfrm>
            <a:prstGeom prst="rect">
              <a:avLst/>
            </a:prstGeom>
          </p:spPr>
        </p:pic>
        <p:pic>
          <p:nvPicPr>
            <p:cNvPr id="38" name="Grafik 37">
              <a:extLst>
                <a:ext uri="{FF2B5EF4-FFF2-40B4-BE49-F238E27FC236}">
                  <a16:creationId xmlns:a16="http://schemas.microsoft.com/office/drawing/2014/main" id="{85A6A0D7-C81E-0201-A08D-486D9C11E3DC}"/>
                </a:ext>
              </a:extLst>
            </p:cNvPr>
            <p:cNvPicPr>
              <a:picLocks noChangeAspect="1"/>
            </p:cNvPicPr>
            <p:nvPr/>
          </p:nvPicPr>
          <p:blipFill>
            <a:blip r:embed="rId3"/>
            <a:stretch>
              <a:fillRect/>
            </a:stretch>
          </p:blipFill>
          <p:spPr>
            <a:xfrm>
              <a:off x="6469804" y="3567067"/>
              <a:ext cx="210080" cy="210080"/>
            </a:xfrm>
            <a:prstGeom prst="rect">
              <a:avLst/>
            </a:prstGeom>
          </p:spPr>
        </p:pic>
        <p:pic>
          <p:nvPicPr>
            <p:cNvPr id="39" name="Grafik 38">
              <a:extLst>
                <a:ext uri="{FF2B5EF4-FFF2-40B4-BE49-F238E27FC236}">
                  <a16:creationId xmlns:a16="http://schemas.microsoft.com/office/drawing/2014/main" id="{EDE17595-B21B-4170-F0F5-612FF43E102C}"/>
                </a:ext>
              </a:extLst>
            </p:cNvPr>
            <p:cNvPicPr>
              <a:picLocks noChangeAspect="1"/>
            </p:cNvPicPr>
            <p:nvPr/>
          </p:nvPicPr>
          <p:blipFill>
            <a:blip r:embed="rId3"/>
            <a:stretch>
              <a:fillRect/>
            </a:stretch>
          </p:blipFill>
          <p:spPr>
            <a:xfrm>
              <a:off x="6760511" y="3567067"/>
              <a:ext cx="210080" cy="210080"/>
            </a:xfrm>
            <a:prstGeom prst="rect">
              <a:avLst/>
            </a:prstGeom>
          </p:spPr>
        </p:pic>
        <p:pic>
          <p:nvPicPr>
            <p:cNvPr id="40" name="Grafik 39">
              <a:extLst>
                <a:ext uri="{FF2B5EF4-FFF2-40B4-BE49-F238E27FC236}">
                  <a16:creationId xmlns:a16="http://schemas.microsoft.com/office/drawing/2014/main" id="{DBEE4A57-499B-AC1D-30B6-E469114CF5E0}"/>
                </a:ext>
              </a:extLst>
            </p:cNvPr>
            <p:cNvPicPr>
              <a:picLocks noChangeAspect="1"/>
            </p:cNvPicPr>
            <p:nvPr/>
          </p:nvPicPr>
          <p:blipFill>
            <a:blip r:embed="rId3"/>
            <a:stretch>
              <a:fillRect/>
            </a:stretch>
          </p:blipFill>
          <p:spPr>
            <a:xfrm>
              <a:off x="5888391" y="3567067"/>
              <a:ext cx="210080" cy="210080"/>
            </a:xfrm>
            <a:prstGeom prst="rect">
              <a:avLst/>
            </a:prstGeom>
          </p:spPr>
        </p:pic>
        <p:pic>
          <p:nvPicPr>
            <p:cNvPr id="41" name="Grafik 40">
              <a:extLst>
                <a:ext uri="{FF2B5EF4-FFF2-40B4-BE49-F238E27FC236}">
                  <a16:creationId xmlns:a16="http://schemas.microsoft.com/office/drawing/2014/main" id="{9EF064A9-580B-8224-754C-F3A66A242410}"/>
                </a:ext>
              </a:extLst>
            </p:cNvPr>
            <p:cNvPicPr>
              <a:picLocks noChangeAspect="1"/>
            </p:cNvPicPr>
            <p:nvPr/>
          </p:nvPicPr>
          <p:blipFill>
            <a:blip r:embed="rId3"/>
            <a:stretch>
              <a:fillRect/>
            </a:stretch>
          </p:blipFill>
          <p:spPr>
            <a:xfrm>
              <a:off x="6179098" y="3567067"/>
              <a:ext cx="210080" cy="210080"/>
            </a:xfrm>
            <a:prstGeom prst="rect">
              <a:avLst/>
            </a:prstGeom>
          </p:spPr>
        </p:pic>
      </p:grpSp>
      <p:sp>
        <p:nvSpPr>
          <p:cNvPr id="9" name="Textfeld 8">
            <a:extLst>
              <a:ext uri="{FF2B5EF4-FFF2-40B4-BE49-F238E27FC236}">
                <a16:creationId xmlns:a16="http://schemas.microsoft.com/office/drawing/2014/main" id="{1E37CD52-182A-D970-DBEA-42C8005ED249}"/>
              </a:ext>
            </a:extLst>
          </p:cNvPr>
          <p:cNvSpPr txBox="1"/>
          <p:nvPr/>
        </p:nvSpPr>
        <p:spPr>
          <a:xfrm>
            <a:off x="1593708" y="3569485"/>
            <a:ext cx="2531834" cy="1200329"/>
          </a:xfrm>
          <a:prstGeom prst="rect">
            <a:avLst/>
          </a:prstGeom>
          <a:noFill/>
        </p:spPr>
        <p:txBody>
          <a:bodyPr wrap="square" rtlCol="0">
            <a:spAutoFit/>
          </a:bodyPr>
          <a:lstStyle/>
          <a:p>
            <a:pPr algn="ctr"/>
            <a:r>
              <a:rPr lang="de-DE" dirty="0">
                <a:solidFill>
                  <a:schemeClr val="tx1"/>
                </a:solidFill>
                <a:latin typeface="Arial" panose="020B0604020202020204" pitchFamily="34" charset="0"/>
                <a:cs typeface="Arial" panose="020B0604020202020204" pitchFamily="34" charset="0"/>
              </a:rPr>
              <a:t>Oben sieht man 10 Plättchen. Und dann darunter noch 5 und 1.</a:t>
            </a:r>
            <a:endParaRPr lang="de-DE" sz="1400" dirty="0">
              <a:solidFill>
                <a:schemeClr val="tx1"/>
              </a:solidFill>
              <a:latin typeface="Arial" panose="020B0604020202020204" pitchFamily="34" charset="0"/>
              <a:cs typeface="Arial" panose="020B0604020202020204" pitchFamily="34" charset="0"/>
            </a:endParaRPr>
          </a:p>
          <a:p>
            <a:endParaRPr lang="de-DE" dirty="0"/>
          </a:p>
        </p:txBody>
      </p:sp>
      <p:sp>
        <p:nvSpPr>
          <p:cNvPr id="11" name="Textfeld 10">
            <a:extLst>
              <a:ext uri="{FF2B5EF4-FFF2-40B4-BE49-F238E27FC236}">
                <a16:creationId xmlns:a16="http://schemas.microsoft.com/office/drawing/2014/main" id="{08CCCE93-8E8C-4A08-1AD0-9F7D9FDD1263}"/>
              </a:ext>
            </a:extLst>
          </p:cNvPr>
          <p:cNvSpPr txBox="1"/>
          <p:nvPr/>
        </p:nvSpPr>
        <p:spPr>
          <a:xfrm>
            <a:off x="1096266" y="1811405"/>
            <a:ext cx="7201416"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Im Unterricht sollten die zentralen Strukturierungen (5er- und 10er-Struktur) gemeinsam erarbeitet und zum Darstellen von Zahlen genutzt werden:</a:t>
            </a:r>
          </a:p>
        </p:txBody>
      </p:sp>
      <p:sp>
        <p:nvSpPr>
          <p:cNvPr id="12" name="Abgerundetes Rechteck 11">
            <a:extLst>
              <a:ext uri="{FF2B5EF4-FFF2-40B4-BE49-F238E27FC236}">
                <a16:creationId xmlns:a16="http://schemas.microsoft.com/office/drawing/2014/main" id="{671DA0F5-56D8-82CF-7AEA-2198631967C8}"/>
              </a:ext>
            </a:extLst>
          </p:cNvPr>
          <p:cNvSpPr/>
          <p:nvPr/>
        </p:nvSpPr>
        <p:spPr>
          <a:xfrm>
            <a:off x="5517058" y="3245225"/>
            <a:ext cx="3138211" cy="257238"/>
          </a:xfrm>
          <a:prstGeom prst="roundRect">
            <a:avLst/>
          </a:prstGeom>
          <a:noFill/>
          <a:ln w="19050">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Abgerundetes Rechteck 12">
            <a:extLst>
              <a:ext uri="{FF2B5EF4-FFF2-40B4-BE49-F238E27FC236}">
                <a16:creationId xmlns:a16="http://schemas.microsoft.com/office/drawing/2014/main" id="{B1DEF273-D176-C1B5-1EFD-94A7B377D7A5}"/>
              </a:ext>
            </a:extLst>
          </p:cNvPr>
          <p:cNvSpPr/>
          <p:nvPr/>
        </p:nvSpPr>
        <p:spPr>
          <a:xfrm>
            <a:off x="5517058" y="3536750"/>
            <a:ext cx="1538011" cy="257238"/>
          </a:xfrm>
          <a:prstGeom prst="roundRect">
            <a:avLst/>
          </a:prstGeom>
          <a:noFill/>
          <a:ln w="19050">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5615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4DDDA-8F07-237A-01DD-F9737EC18E56}"/>
              </a:ext>
            </a:extLst>
          </p:cNvPr>
          <p:cNvSpPr>
            <a:spLocks noGrp="1"/>
          </p:cNvSpPr>
          <p:nvPr>
            <p:ph type="title"/>
          </p:nvPr>
        </p:nvSpPr>
        <p:spPr/>
        <p:txBody>
          <a:bodyPr/>
          <a:lstStyle/>
          <a:p>
            <a:r>
              <a:rPr lang="de-DE" dirty="0"/>
              <a:t>Darstellungen vernetzen</a:t>
            </a:r>
          </a:p>
        </p:txBody>
      </p:sp>
      <p:sp>
        <p:nvSpPr>
          <p:cNvPr id="4" name="Inhaltsplatzhalter 3">
            <a:extLst>
              <a:ext uri="{FF2B5EF4-FFF2-40B4-BE49-F238E27FC236}">
                <a16:creationId xmlns:a16="http://schemas.microsoft.com/office/drawing/2014/main" id="{089C9D50-1A5C-5A76-0BE9-87FC5F640B18}"/>
              </a:ext>
            </a:extLst>
          </p:cNvPr>
          <p:cNvSpPr>
            <a:spLocks noGrp="1"/>
          </p:cNvSpPr>
          <p:nvPr>
            <p:ph idx="1"/>
          </p:nvPr>
        </p:nvSpPr>
        <p:spPr>
          <a:xfrm>
            <a:off x="1096423" y="1748860"/>
            <a:ext cx="7176720" cy="4418617"/>
          </a:xfrm>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sym typeface="Wingdings" pitchFamily="2" charset="2"/>
            </a:endParaRPr>
          </a:p>
          <a:p>
            <a:pPr marL="0" indent="0">
              <a:buNone/>
            </a:pPr>
            <a:endParaRPr lang="de-DE" dirty="0">
              <a:sym typeface="Wingdings" pitchFamily="2" charset="2"/>
            </a:endParaRPr>
          </a:p>
          <a:p>
            <a:pPr marL="0" indent="0">
              <a:buNone/>
            </a:pPr>
            <a:endParaRPr lang="de-DE" dirty="0">
              <a:sym typeface="Wingdings" pitchFamily="2" charset="2"/>
            </a:endParaRPr>
          </a:p>
        </p:txBody>
      </p:sp>
      <p:sp>
        <p:nvSpPr>
          <p:cNvPr id="5" name="Datumsplatzhalter 4">
            <a:extLst>
              <a:ext uri="{FF2B5EF4-FFF2-40B4-BE49-F238E27FC236}">
                <a16:creationId xmlns:a16="http://schemas.microsoft.com/office/drawing/2014/main" id="{6A831800-0650-581D-7D75-677187D29B0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FE8466A-DBD9-770B-4531-64C57E89013F}"/>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
        <p:nvSpPr>
          <p:cNvPr id="8" name="Textplatzhalter 7">
            <a:extLst>
              <a:ext uri="{FF2B5EF4-FFF2-40B4-BE49-F238E27FC236}">
                <a16:creationId xmlns:a16="http://schemas.microsoft.com/office/drawing/2014/main" id="{105DF836-1C7A-B504-2138-A2BCFA1D0CA7}"/>
              </a:ext>
            </a:extLst>
          </p:cNvPr>
          <p:cNvSpPr>
            <a:spLocks noGrp="1"/>
          </p:cNvSpPr>
          <p:nvPr>
            <p:ph type="body" sz="quarter" idx="13"/>
          </p:nvPr>
        </p:nvSpPr>
        <p:spPr/>
        <p:txBody>
          <a:bodyPr/>
          <a:lstStyle/>
          <a:p>
            <a:r>
              <a:rPr lang="de-DE" dirty="0"/>
              <a:t>STRUKTUREN ERKENNEN UND NUTZEN</a:t>
            </a:r>
          </a:p>
        </p:txBody>
      </p:sp>
      <p:grpSp>
        <p:nvGrpSpPr>
          <p:cNvPr id="42" name="Gruppieren 41">
            <a:extLst>
              <a:ext uri="{FF2B5EF4-FFF2-40B4-BE49-F238E27FC236}">
                <a16:creationId xmlns:a16="http://schemas.microsoft.com/office/drawing/2014/main" id="{0BEE1EB4-3744-DAAF-FE45-2B02577D2FBB}"/>
              </a:ext>
            </a:extLst>
          </p:cNvPr>
          <p:cNvGrpSpPr/>
          <p:nvPr/>
        </p:nvGrpSpPr>
        <p:grpSpPr>
          <a:xfrm>
            <a:off x="5597685" y="3276709"/>
            <a:ext cx="2988610" cy="500438"/>
            <a:chOff x="5597685" y="3276709"/>
            <a:chExt cx="2988610" cy="500438"/>
          </a:xfrm>
        </p:grpSpPr>
        <p:grpSp>
          <p:nvGrpSpPr>
            <p:cNvPr id="35" name="Gruppieren 34">
              <a:extLst>
                <a:ext uri="{FF2B5EF4-FFF2-40B4-BE49-F238E27FC236}">
                  <a16:creationId xmlns:a16="http://schemas.microsoft.com/office/drawing/2014/main" id="{FCD37DB0-902F-7A9E-0E33-484D4DF4E598}"/>
                </a:ext>
              </a:extLst>
            </p:cNvPr>
            <p:cNvGrpSpPr>
              <a:grpSpLocks noChangeAspect="1"/>
            </p:cNvGrpSpPr>
            <p:nvPr/>
          </p:nvGrpSpPr>
          <p:grpSpPr>
            <a:xfrm>
              <a:off x="5597685" y="3276709"/>
              <a:ext cx="2988610" cy="500438"/>
              <a:chOff x="4790821" y="2656892"/>
              <a:chExt cx="4353179" cy="728933"/>
            </a:xfrm>
          </p:grpSpPr>
          <p:pic>
            <p:nvPicPr>
              <p:cNvPr id="10" name="Grafik 9">
                <a:extLst>
                  <a:ext uri="{FF2B5EF4-FFF2-40B4-BE49-F238E27FC236}">
                    <a16:creationId xmlns:a16="http://schemas.microsoft.com/office/drawing/2014/main" id="{4DBBA852-0558-0B88-0B7C-DCEA1A1EF9EE}"/>
                  </a:ext>
                </a:extLst>
              </p:cNvPr>
              <p:cNvPicPr>
                <a:picLocks noChangeAspect="1"/>
              </p:cNvPicPr>
              <p:nvPr/>
            </p:nvPicPr>
            <p:blipFill>
              <a:blip r:embed="rId3"/>
              <a:stretch>
                <a:fillRect/>
              </a:stretch>
            </p:blipFill>
            <p:spPr>
              <a:xfrm>
                <a:off x="4790821" y="2656892"/>
                <a:ext cx="306000" cy="306000"/>
              </a:xfrm>
              <a:prstGeom prst="rect">
                <a:avLst/>
              </a:prstGeom>
            </p:spPr>
          </p:pic>
          <p:pic>
            <p:nvPicPr>
              <p:cNvPr id="22" name="Grafik 21">
                <a:extLst>
                  <a:ext uri="{FF2B5EF4-FFF2-40B4-BE49-F238E27FC236}">
                    <a16:creationId xmlns:a16="http://schemas.microsoft.com/office/drawing/2014/main" id="{148010C8-F0D2-341A-135E-70C9E0E6A400}"/>
                  </a:ext>
                </a:extLst>
              </p:cNvPr>
              <p:cNvPicPr>
                <a:picLocks noChangeAspect="1"/>
              </p:cNvPicPr>
              <p:nvPr/>
            </p:nvPicPr>
            <p:blipFill>
              <a:blip r:embed="rId3"/>
              <a:stretch>
                <a:fillRect/>
              </a:stretch>
            </p:blipFill>
            <p:spPr>
              <a:xfrm>
                <a:off x="7144241" y="2656892"/>
                <a:ext cx="306000" cy="306000"/>
              </a:xfrm>
              <a:prstGeom prst="rect">
                <a:avLst/>
              </a:prstGeom>
            </p:spPr>
          </p:pic>
          <p:pic>
            <p:nvPicPr>
              <p:cNvPr id="23" name="Grafik 22">
                <a:extLst>
                  <a:ext uri="{FF2B5EF4-FFF2-40B4-BE49-F238E27FC236}">
                    <a16:creationId xmlns:a16="http://schemas.microsoft.com/office/drawing/2014/main" id="{C9DB6CC0-A3FE-76E3-AC25-156E185C784C}"/>
                  </a:ext>
                </a:extLst>
              </p:cNvPr>
              <p:cNvPicPr>
                <a:picLocks noChangeAspect="1"/>
              </p:cNvPicPr>
              <p:nvPr/>
            </p:nvPicPr>
            <p:blipFill>
              <a:blip r:embed="rId3"/>
              <a:stretch>
                <a:fillRect/>
              </a:stretch>
            </p:blipFill>
            <p:spPr>
              <a:xfrm>
                <a:off x="6061141" y="2656892"/>
                <a:ext cx="306000" cy="306000"/>
              </a:xfrm>
              <a:prstGeom prst="rect">
                <a:avLst/>
              </a:prstGeom>
            </p:spPr>
          </p:pic>
          <p:pic>
            <p:nvPicPr>
              <p:cNvPr id="24" name="Grafik 23">
                <a:extLst>
                  <a:ext uri="{FF2B5EF4-FFF2-40B4-BE49-F238E27FC236}">
                    <a16:creationId xmlns:a16="http://schemas.microsoft.com/office/drawing/2014/main" id="{7897E8FF-CBF7-587B-CBB0-5B1E5E34108C}"/>
                  </a:ext>
                </a:extLst>
              </p:cNvPr>
              <p:cNvPicPr>
                <a:picLocks noChangeAspect="1"/>
              </p:cNvPicPr>
              <p:nvPr/>
            </p:nvPicPr>
            <p:blipFill>
              <a:blip r:embed="rId3"/>
              <a:stretch>
                <a:fillRect/>
              </a:stretch>
            </p:blipFill>
            <p:spPr>
              <a:xfrm>
                <a:off x="6484581" y="2656892"/>
                <a:ext cx="306000" cy="306000"/>
              </a:xfrm>
              <a:prstGeom prst="rect">
                <a:avLst/>
              </a:prstGeom>
            </p:spPr>
          </p:pic>
          <p:pic>
            <p:nvPicPr>
              <p:cNvPr id="25" name="Grafik 24">
                <a:extLst>
                  <a:ext uri="{FF2B5EF4-FFF2-40B4-BE49-F238E27FC236}">
                    <a16:creationId xmlns:a16="http://schemas.microsoft.com/office/drawing/2014/main" id="{903EA095-052D-A0FB-F7CD-746D7B00FD89}"/>
                  </a:ext>
                </a:extLst>
              </p:cNvPr>
              <p:cNvPicPr>
                <a:picLocks noChangeAspect="1"/>
              </p:cNvPicPr>
              <p:nvPr/>
            </p:nvPicPr>
            <p:blipFill>
              <a:blip r:embed="rId3"/>
              <a:stretch>
                <a:fillRect/>
              </a:stretch>
            </p:blipFill>
            <p:spPr>
              <a:xfrm>
                <a:off x="5214261" y="2656892"/>
                <a:ext cx="306000" cy="306000"/>
              </a:xfrm>
              <a:prstGeom prst="rect">
                <a:avLst/>
              </a:prstGeom>
            </p:spPr>
          </p:pic>
          <p:pic>
            <p:nvPicPr>
              <p:cNvPr id="26" name="Grafik 25">
                <a:extLst>
                  <a:ext uri="{FF2B5EF4-FFF2-40B4-BE49-F238E27FC236}">
                    <a16:creationId xmlns:a16="http://schemas.microsoft.com/office/drawing/2014/main" id="{EDE33565-68CA-1293-EB2B-D27FFFB7E941}"/>
                  </a:ext>
                </a:extLst>
              </p:cNvPr>
              <p:cNvPicPr>
                <a:picLocks noChangeAspect="1"/>
              </p:cNvPicPr>
              <p:nvPr/>
            </p:nvPicPr>
            <p:blipFill>
              <a:blip r:embed="rId3"/>
              <a:stretch>
                <a:fillRect/>
              </a:stretch>
            </p:blipFill>
            <p:spPr>
              <a:xfrm>
                <a:off x="8414561" y="2656892"/>
                <a:ext cx="306000" cy="306000"/>
              </a:xfrm>
              <a:prstGeom prst="rect">
                <a:avLst/>
              </a:prstGeom>
            </p:spPr>
          </p:pic>
          <p:pic>
            <p:nvPicPr>
              <p:cNvPr id="27" name="Grafik 26">
                <a:extLst>
                  <a:ext uri="{FF2B5EF4-FFF2-40B4-BE49-F238E27FC236}">
                    <a16:creationId xmlns:a16="http://schemas.microsoft.com/office/drawing/2014/main" id="{22234674-FA77-9B92-FED3-CC5F9E086BFE}"/>
                  </a:ext>
                </a:extLst>
              </p:cNvPr>
              <p:cNvPicPr>
                <a:picLocks noChangeAspect="1"/>
              </p:cNvPicPr>
              <p:nvPr/>
            </p:nvPicPr>
            <p:blipFill>
              <a:blip r:embed="rId3"/>
              <a:stretch>
                <a:fillRect/>
              </a:stretch>
            </p:blipFill>
            <p:spPr>
              <a:xfrm>
                <a:off x="7991120" y="2656892"/>
                <a:ext cx="306000" cy="306000"/>
              </a:xfrm>
              <a:prstGeom prst="rect">
                <a:avLst/>
              </a:prstGeom>
            </p:spPr>
          </p:pic>
          <p:pic>
            <p:nvPicPr>
              <p:cNvPr id="28" name="Grafik 27">
                <a:extLst>
                  <a:ext uri="{FF2B5EF4-FFF2-40B4-BE49-F238E27FC236}">
                    <a16:creationId xmlns:a16="http://schemas.microsoft.com/office/drawing/2014/main" id="{E4F60E16-0524-6705-A9D6-AA4790816F66}"/>
                  </a:ext>
                </a:extLst>
              </p:cNvPr>
              <p:cNvPicPr>
                <a:picLocks noChangeAspect="1"/>
              </p:cNvPicPr>
              <p:nvPr/>
            </p:nvPicPr>
            <p:blipFill>
              <a:blip r:embed="rId3"/>
              <a:stretch>
                <a:fillRect/>
              </a:stretch>
            </p:blipFill>
            <p:spPr>
              <a:xfrm>
                <a:off x="7567681" y="2656892"/>
                <a:ext cx="306000" cy="306000"/>
              </a:xfrm>
              <a:prstGeom prst="rect">
                <a:avLst/>
              </a:prstGeom>
            </p:spPr>
          </p:pic>
          <p:pic>
            <p:nvPicPr>
              <p:cNvPr id="29" name="Grafik 28">
                <a:extLst>
                  <a:ext uri="{FF2B5EF4-FFF2-40B4-BE49-F238E27FC236}">
                    <a16:creationId xmlns:a16="http://schemas.microsoft.com/office/drawing/2014/main" id="{28233EBA-DE4C-47F1-A33D-4B82084AE8B6}"/>
                  </a:ext>
                </a:extLst>
              </p:cNvPr>
              <p:cNvPicPr>
                <a:picLocks noChangeAspect="1"/>
              </p:cNvPicPr>
              <p:nvPr/>
            </p:nvPicPr>
            <p:blipFill>
              <a:blip r:embed="rId3"/>
              <a:stretch>
                <a:fillRect/>
              </a:stretch>
            </p:blipFill>
            <p:spPr>
              <a:xfrm>
                <a:off x="5637701" y="2656892"/>
                <a:ext cx="306000" cy="306000"/>
              </a:xfrm>
              <a:prstGeom prst="rect">
                <a:avLst/>
              </a:prstGeom>
            </p:spPr>
          </p:pic>
          <p:pic>
            <p:nvPicPr>
              <p:cNvPr id="31" name="Grafik 30">
                <a:extLst>
                  <a:ext uri="{FF2B5EF4-FFF2-40B4-BE49-F238E27FC236}">
                    <a16:creationId xmlns:a16="http://schemas.microsoft.com/office/drawing/2014/main" id="{899D03F7-587F-76AE-DE40-8745FCB81EB2}"/>
                  </a:ext>
                </a:extLst>
              </p:cNvPr>
              <p:cNvPicPr>
                <a:picLocks noChangeAspect="1"/>
              </p:cNvPicPr>
              <p:nvPr/>
            </p:nvPicPr>
            <p:blipFill>
              <a:blip r:embed="rId3"/>
              <a:stretch>
                <a:fillRect/>
              </a:stretch>
            </p:blipFill>
            <p:spPr>
              <a:xfrm>
                <a:off x="7144241" y="3079825"/>
                <a:ext cx="306000" cy="306000"/>
              </a:xfrm>
              <a:prstGeom prst="rect">
                <a:avLst/>
              </a:prstGeom>
            </p:spPr>
          </p:pic>
          <p:pic>
            <p:nvPicPr>
              <p:cNvPr id="34" name="Grafik 33">
                <a:extLst>
                  <a:ext uri="{FF2B5EF4-FFF2-40B4-BE49-F238E27FC236}">
                    <a16:creationId xmlns:a16="http://schemas.microsoft.com/office/drawing/2014/main" id="{687EEA17-C711-2723-B468-2D4EB0DADCA1}"/>
                  </a:ext>
                </a:extLst>
              </p:cNvPr>
              <p:cNvPicPr>
                <a:picLocks noChangeAspect="1"/>
              </p:cNvPicPr>
              <p:nvPr/>
            </p:nvPicPr>
            <p:blipFill>
              <a:blip r:embed="rId3"/>
              <a:stretch>
                <a:fillRect/>
              </a:stretch>
            </p:blipFill>
            <p:spPr>
              <a:xfrm>
                <a:off x="8838000" y="2656892"/>
                <a:ext cx="306000" cy="306000"/>
              </a:xfrm>
              <a:prstGeom prst="rect">
                <a:avLst/>
              </a:prstGeom>
            </p:spPr>
          </p:pic>
        </p:grpSp>
        <p:pic>
          <p:nvPicPr>
            <p:cNvPr id="37" name="Grafik 36">
              <a:extLst>
                <a:ext uri="{FF2B5EF4-FFF2-40B4-BE49-F238E27FC236}">
                  <a16:creationId xmlns:a16="http://schemas.microsoft.com/office/drawing/2014/main" id="{283C9988-4035-E800-C0CF-E71693A47A4B}"/>
                </a:ext>
              </a:extLst>
            </p:cNvPr>
            <p:cNvPicPr>
              <a:picLocks noChangeAspect="1"/>
            </p:cNvPicPr>
            <p:nvPr/>
          </p:nvPicPr>
          <p:blipFill>
            <a:blip r:embed="rId3"/>
            <a:stretch>
              <a:fillRect/>
            </a:stretch>
          </p:blipFill>
          <p:spPr>
            <a:xfrm>
              <a:off x="5597685" y="3567067"/>
              <a:ext cx="210080" cy="210080"/>
            </a:xfrm>
            <a:prstGeom prst="rect">
              <a:avLst/>
            </a:prstGeom>
          </p:spPr>
        </p:pic>
        <p:pic>
          <p:nvPicPr>
            <p:cNvPr id="38" name="Grafik 37">
              <a:extLst>
                <a:ext uri="{FF2B5EF4-FFF2-40B4-BE49-F238E27FC236}">
                  <a16:creationId xmlns:a16="http://schemas.microsoft.com/office/drawing/2014/main" id="{85A6A0D7-C81E-0201-A08D-486D9C11E3DC}"/>
                </a:ext>
              </a:extLst>
            </p:cNvPr>
            <p:cNvPicPr>
              <a:picLocks noChangeAspect="1"/>
            </p:cNvPicPr>
            <p:nvPr/>
          </p:nvPicPr>
          <p:blipFill>
            <a:blip r:embed="rId3"/>
            <a:stretch>
              <a:fillRect/>
            </a:stretch>
          </p:blipFill>
          <p:spPr>
            <a:xfrm>
              <a:off x="6469804" y="3567067"/>
              <a:ext cx="210080" cy="210080"/>
            </a:xfrm>
            <a:prstGeom prst="rect">
              <a:avLst/>
            </a:prstGeom>
          </p:spPr>
        </p:pic>
        <p:pic>
          <p:nvPicPr>
            <p:cNvPr id="39" name="Grafik 38">
              <a:extLst>
                <a:ext uri="{FF2B5EF4-FFF2-40B4-BE49-F238E27FC236}">
                  <a16:creationId xmlns:a16="http://schemas.microsoft.com/office/drawing/2014/main" id="{EDE17595-B21B-4170-F0F5-612FF43E102C}"/>
                </a:ext>
              </a:extLst>
            </p:cNvPr>
            <p:cNvPicPr>
              <a:picLocks noChangeAspect="1"/>
            </p:cNvPicPr>
            <p:nvPr/>
          </p:nvPicPr>
          <p:blipFill>
            <a:blip r:embed="rId3"/>
            <a:stretch>
              <a:fillRect/>
            </a:stretch>
          </p:blipFill>
          <p:spPr>
            <a:xfrm>
              <a:off x="6760511" y="3567067"/>
              <a:ext cx="210080" cy="210080"/>
            </a:xfrm>
            <a:prstGeom prst="rect">
              <a:avLst/>
            </a:prstGeom>
          </p:spPr>
        </p:pic>
        <p:pic>
          <p:nvPicPr>
            <p:cNvPr id="40" name="Grafik 39">
              <a:extLst>
                <a:ext uri="{FF2B5EF4-FFF2-40B4-BE49-F238E27FC236}">
                  <a16:creationId xmlns:a16="http://schemas.microsoft.com/office/drawing/2014/main" id="{DBEE4A57-499B-AC1D-30B6-E469114CF5E0}"/>
                </a:ext>
              </a:extLst>
            </p:cNvPr>
            <p:cNvPicPr>
              <a:picLocks noChangeAspect="1"/>
            </p:cNvPicPr>
            <p:nvPr/>
          </p:nvPicPr>
          <p:blipFill>
            <a:blip r:embed="rId3"/>
            <a:stretch>
              <a:fillRect/>
            </a:stretch>
          </p:blipFill>
          <p:spPr>
            <a:xfrm>
              <a:off x="5888391" y="3567067"/>
              <a:ext cx="210080" cy="210080"/>
            </a:xfrm>
            <a:prstGeom prst="rect">
              <a:avLst/>
            </a:prstGeom>
          </p:spPr>
        </p:pic>
        <p:pic>
          <p:nvPicPr>
            <p:cNvPr id="41" name="Grafik 40">
              <a:extLst>
                <a:ext uri="{FF2B5EF4-FFF2-40B4-BE49-F238E27FC236}">
                  <a16:creationId xmlns:a16="http://schemas.microsoft.com/office/drawing/2014/main" id="{9EF064A9-580B-8224-754C-F3A66A242410}"/>
                </a:ext>
              </a:extLst>
            </p:cNvPr>
            <p:cNvPicPr>
              <a:picLocks noChangeAspect="1"/>
            </p:cNvPicPr>
            <p:nvPr/>
          </p:nvPicPr>
          <p:blipFill>
            <a:blip r:embed="rId3"/>
            <a:stretch>
              <a:fillRect/>
            </a:stretch>
          </p:blipFill>
          <p:spPr>
            <a:xfrm>
              <a:off x="6179098" y="3567067"/>
              <a:ext cx="210080" cy="210080"/>
            </a:xfrm>
            <a:prstGeom prst="rect">
              <a:avLst/>
            </a:prstGeom>
          </p:spPr>
        </p:pic>
      </p:grpSp>
      <p:sp>
        <p:nvSpPr>
          <p:cNvPr id="3" name="Abgerundetes Rechteck 2">
            <a:extLst>
              <a:ext uri="{FF2B5EF4-FFF2-40B4-BE49-F238E27FC236}">
                <a16:creationId xmlns:a16="http://schemas.microsoft.com/office/drawing/2014/main" id="{97AC441E-5F38-AAEA-ADE5-3D28FBD28406}"/>
              </a:ext>
            </a:extLst>
          </p:cNvPr>
          <p:cNvSpPr/>
          <p:nvPr/>
        </p:nvSpPr>
        <p:spPr>
          <a:xfrm>
            <a:off x="5517058" y="3245225"/>
            <a:ext cx="3138211" cy="257238"/>
          </a:xfrm>
          <a:prstGeom prst="roundRect">
            <a:avLst/>
          </a:prstGeom>
          <a:noFill/>
          <a:ln w="19050">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s Rechteck 6">
            <a:extLst>
              <a:ext uri="{FF2B5EF4-FFF2-40B4-BE49-F238E27FC236}">
                <a16:creationId xmlns:a16="http://schemas.microsoft.com/office/drawing/2014/main" id="{C8267962-28E0-81E0-EBE4-5DDC411B57CF}"/>
              </a:ext>
            </a:extLst>
          </p:cNvPr>
          <p:cNvSpPr/>
          <p:nvPr/>
        </p:nvSpPr>
        <p:spPr>
          <a:xfrm>
            <a:off x="5517058" y="3536750"/>
            <a:ext cx="1538011" cy="257238"/>
          </a:xfrm>
          <a:prstGeom prst="roundRect">
            <a:avLst/>
          </a:prstGeom>
          <a:noFill/>
          <a:ln w="19050">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C1920CAE-0443-BC5C-7F74-A75FE0FB17EE}"/>
              </a:ext>
            </a:extLst>
          </p:cNvPr>
          <p:cNvPicPr>
            <a:picLocks noChangeAspect="1"/>
          </p:cNvPicPr>
          <p:nvPr/>
        </p:nvPicPr>
        <p:blipFill>
          <a:blip r:embed="rId4"/>
          <a:stretch>
            <a:fillRect/>
          </a:stretch>
        </p:blipFill>
        <p:spPr>
          <a:xfrm>
            <a:off x="5501190" y="4204758"/>
            <a:ext cx="3014160" cy="602832"/>
          </a:xfrm>
          <a:prstGeom prst="rect">
            <a:avLst/>
          </a:prstGeom>
        </p:spPr>
      </p:pic>
      <p:pic>
        <p:nvPicPr>
          <p:cNvPr id="12" name="Picture 2">
            <a:extLst>
              <a:ext uri="{FF2B5EF4-FFF2-40B4-BE49-F238E27FC236}">
                <a16:creationId xmlns:a16="http://schemas.microsoft.com/office/drawing/2014/main" id="{0AC40632-7BDC-7D95-2760-14A013AA2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5501191" y="4187102"/>
            <a:ext cx="3014160" cy="33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7435404B-DDBE-B475-7545-10889BC604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5501189" y="4519839"/>
            <a:ext cx="1497313" cy="33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Grafik 13">
            <a:extLst>
              <a:ext uri="{FF2B5EF4-FFF2-40B4-BE49-F238E27FC236}">
                <a16:creationId xmlns:a16="http://schemas.microsoft.com/office/drawing/2014/main" id="{93E1511F-D99C-D299-34F4-D133EBD65F7B}"/>
              </a:ext>
            </a:extLst>
          </p:cNvPr>
          <p:cNvPicPr>
            <a:picLocks noChangeAspect="1"/>
          </p:cNvPicPr>
          <p:nvPr/>
        </p:nvPicPr>
        <p:blipFill>
          <a:blip r:embed="rId3"/>
          <a:stretch>
            <a:fillRect/>
          </a:stretch>
        </p:blipFill>
        <p:spPr>
          <a:xfrm>
            <a:off x="7084078" y="4533432"/>
            <a:ext cx="234000" cy="234000"/>
          </a:xfrm>
          <a:prstGeom prst="rect">
            <a:avLst/>
          </a:prstGeom>
        </p:spPr>
      </p:pic>
      <p:sp>
        <p:nvSpPr>
          <p:cNvPr id="15" name="Textfeld 14">
            <a:extLst>
              <a:ext uri="{FF2B5EF4-FFF2-40B4-BE49-F238E27FC236}">
                <a16:creationId xmlns:a16="http://schemas.microsoft.com/office/drawing/2014/main" id="{A2E84B2B-D386-2031-D462-DBC094D360D2}"/>
              </a:ext>
            </a:extLst>
          </p:cNvPr>
          <p:cNvSpPr txBox="1"/>
          <p:nvPr/>
        </p:nvSpPr>
        <p:spPr>
          <a:xfrm>
            <a:off x="1096266" y="1811405"/>
            <a:ext cx="7201416"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Haben die Kinder die Bedeutung und den Vorteil von Strukturen erkannt, wird im Unterricht strukturiertes mathematikdidaktisches Material eingeführt.</a:t>
            </a:r>
          </a:p>
        </p:txBody>
      </p:sp>
      <p:pic>
        <p:nvPicPr>
          <p:cNvPr id="16" name="Grafik 15">
            <a:extLst>
              <a:ext uri="{FF2B5EF4-FFF2-40B4-BE49-F238E27FC236}">
                <a16:creationId xmlns:a16="http://schemas.microsoft.com/office/drawing/2014/main" id="{D3610D62-38F4-4AF3-99E0-38440471A54A}"/>
              </a:ext>
            </a:extLst>
          </p:cNvPr>
          <p:cNvPicPr>
            <a:picLocks noChangeAspect="1"/>
          </p:cNvPicPr>
          <p:nvPr/>
        </p:nvPicPr>
        <p:blipFill>
          <a:blip r:embed="rId7"/>
          <a:stretch>
            <a:fillRect/>
          </a:stretch>
        </p:blipFill>
        <p:spPr>
          <a:xfrm>
            <a:off x="1161730" y="3728546"/>
            <a:ext cx="2579084" cy="807868"/>
          </a:xfrm>
          <a:prstGeom prst="rect">
            <a:avLst/>
          </a:prstGeom>
        </p:spPr>
      </p:pic>
    </p:spTree>
    <p:extLst>
      <p:ext uri="{BB962C8B-B14F-4D97-AF65-F5344CB8AC3E}">
        <p14:creationId xmlns:p14="http://schemas.microsoft.com/office/powerpoint/2010/main" val="3529409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11AA2-17B7-4C8C-83BF-D1616D9EE0B8}"/>
              </a:ext>
            </a:extLst>
          </p:cNvPr>
          <p:cNvSpPr>
            <a:spLocks noGrp="1"/>
          </p:cNvSpPr>
          <p:nvPr>
            <p:ph type="title"/>
          </p:nvPr>
        </p:nvSpPr>
        <p:spPr>
          <a:xfrm>
            <a:off x="1096423" y="382774"/>
            <a:ext cx="7201416" cy="603704"/>
          </a:xfrm>
        </p:spPr>
        <p:txBody>
          <a:bodyPr>
            <a:normAutofit/>
          </a:bodyPr>
          <a:lstStyle/>
          <a:p>
            <a:r>
              <a:rPr lang="de-DE" dirty="0"/>
              <a:t>Darstellungen vernetzen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10" name="Textplatzhalter 2"/>
          <p:cNvSpPr>
            <a:spLocks noGrp="1"/>
          </p:cNvSpPr>
          <p:nvPr>
            <p:ph type="body" sz="quarter" idx="13"/>
          </p:nvPr>
        </p:nvSpPr>
        <p:spPr>
          <a:xfrm>
            <a:off x="1096266" y="1194030"/>
            <a:ext cx="7009509" cy="445628"/>
          </a:xfrm>
        </p:spPr>
        <p:txBody>
          <a:bodyPr/>
          <a:lstStyle/>
          <a:p>
            <a:r>
              <a:rPr lang="de-DE" dirty="0"/>
              <a:t>STRUKTUREN ERKENNEN UND NUTZEN</a:t>
            </a:r>
          </a:p>
        </p:txBody>
      </p:sp>
      <p:sp>
        <p:nvSpPr>
          <p:cNvPr id="34" name="Textfeld 33"/>
          <p:cNvSpPr txBox="1"/>
          <p:nvPr/>
        </p:nvSpPr>
        <p:spPr>
          <a:xfrm>
            <a:off x="1096266" y="1811405"/>
            <a:ext cx="7201416"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Es eignen sich insbesondere Darstellungsmittel, die über die Schuljahre hinweg fortführbar sind.</a:t>
            </a:r>
          </a:p>
        </p:txBody>
      </p:sp>
      <p:sp>
        <p:nvSpPr>
          <p:cNvPr id="8" name="Rechteck 7">
            <a:extLst>
              <a:ext uri="{FF2B5EF4-FFF2-40B4-BE49-F238E27FC236}">
                <a16:creationId xmlns:a16="http://schemas.microsoft.com/office/drawing/2014/main" id="{96C84BC4-F6A7-59AB-1416-2D45B3151012}"/>
              </a:ext>
            </a:extLst>
          </p:cNvPr>
          <p:cNvSpPr/>
          <p:nvPr/>
        </p:nvSpPr>
        <p:spPr>
          <a:xfrm>
            <a:off x="6457950" y="5938840"/>
            <a:ext cx="2420856" cy="276999"/>
          </a:xfrm>
          <a:prstGeom prst="rect">
            <a:avLst/>
          </a:prstGeom>
        </p:spPr>
        <p:txBody>
          <a:bodyPr wrap="none">
            <a:spAutoFit/>
          </a:bodyPr>
          <a:lstStyle/>
          <a:p>
            <a:r>
              <a:rPr lang="de-DE" sz="1200" dirty="0">
                <a:latin typeface="Arial" panose="020B0604020202020204" pitchFamily="34" charset="0"/>
                <a:cs typeface="Arial" panose="020B0604020202020204" pitchFamily="34" charset="0"/>
              </a:rPr>
              <a:t>(https://mahiko.dzlm.de/node/59)</a:t>
            </a:r>
          </a:p>
        </p:txBody>
      </p:sp>
      <p:pic>
        <p:nvPicPr>
          <p:cNvPr id="25" name="Picture 2">
            <a:extLst>
              <a:ext uri="{FF2B5EF4-FFF2-40B4-BE49-F238E27FC236}">
                <a16:creationId xmlns:a16="http://schemas.microsoft.com/office/drawing/2014/main" id="{7F157B97-EE9A-9979-911F-E32C4B40FD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24" t="19760" r="2185" b="40489"/>
          <a:stretch/>
        </p:blipFill>
        <p:spPr bwMode="auto">
          <a:xfrm>
            <a:off x="4904160" y="3282663"/>
            <a:ext cx="3562800" cy="210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uppieren 38">
            <a:extLst>
              <a:ext uri="{FF2B5EF4-FFF2-40B4-BE49-F238E27FC236}">
                <a16:creationId xmlns:a16="http://schemas.microsoft.com/office/drawing/2014/main" id="{8FF463CF-3CB7-5A32-DA5A-7726AECDC7A1}"/>
              </a:ext>
            </a:extLst>
          </p:cNvPr>
          <p:cNvGrpSpPr>
            <a:grpSpLocks noChangeAspect="1"/>
          </p:cNvGrpSpPr>
          <p:nvPr/>
        </p:nvGrpSpPr>
        <p:grpSpPr>
          <a:xfrm>
            <a:off x="580260" y="3384357"/>
            <a:ext cx="3635518" cy="1984493"/>
            <a:chOff x="488781" y="3577307"/>
            <a:chExt cx="4029156" cy="2199366"/>
          </a:xfrm>
        </p:grpSpPr>
        <p:pic>
          <p:nvPicPr>
            <p:cNvPr id="28" name="Grafik 27">
              <a:extLst>
                <a:ext uri="{FF2B5EF4-FFF2-40B4-BE49-F238E27FC236}">
                  <a16:creationId xmlns:a16="http://schemas.microsoft.com/office/drawing/2014/main" id="{0A22BCE5-4BEF-E81F-DCB4-D03CB1BEB066}"/>
                </a:ext>
              </a:extLst>
            </p:cNvPr>
            <p:cNvPicPr>
              <a:picLocks noChangeAspect="1"/>
            </p:cNvPicPr>
            <p:nvPr/>
          </p:nvPicPr>
          <p:blipFill>
            <a:blip r:embed="rId4"/>
            <a:stretch>
              <a:fillRect/>
            </a:stretch>
          </p:blipFill>
          <p:spPr>
            <a:xfrm>
              <a:off x="2872022" y="3577307"/>
              <a:ext cx="1645915" cy="1645915"/>
            </a:xfrm>
            <a:prstGeom prst="rect">
              <a:avLst/>
            </a:prstGeom>
          </p:spPr>
        </p:pic>
        <p:grpSp>
          <p:nvGrpSpPr>
            <p:cNvPr id="35" name="Gruppieren 34">
              <a:extLst>
                <a:ext uri="{FF2B5EF4-FFF2-40B4-BE49-F238E27FC236}">
                  <a16:creationId xmlns:a16="http://schemas.microsoft.com/office/drawing/2014/main" id="{7D0EC50C-9221-CDAB-29D6-F367907629CA}"/>
                </a:ext>
              </a:extLst>
            </p:cNvPr>
            <p:cNvGrpSpPr/>
            <p:nvPr/>
          </p:nvGrpSpPr>
          <p:grpSpPr>
            <a:xfrm>
              <a:off x="2047434" y="4076534"/>
              <a:ext cx="777430" cy="405785"/>
              <a:chOff x="382563" y="2936987"/>
              <a:chExt cx="777430" cy="405785"/>
            </a:xfrm>
          </p:grpSpPr>
          <p:pic>
            <p:nvPicPr>
              <p:cNvPr id="4" name="Grafik 3">
                <a:extLst>
                  <a:ext uri="{FF2B5EF4-FFF2-40B4-BE49-F238E27FC236}">
                    <a16:creationId xmlns:a16="http://schemas.microsoft.com/office/drawing/2014/main" id="{C6A18BDA-E5C5-7842-78D7-82F9300CF0C0}"/>
                  </a:ext>
                </a:extLst>
              </p:cNvPr>
              <p:cNvPicPr>
                <a:picLocks noChangeAspect="1"/>
              </p:cNvPicPr>
              <p:nvPr/>
            </p:nvPicPr>
            <p:blipFill>
              <a:blip r:embed="rId5"/>
              <a:stretch>
                <a:fillRect/>
              </a:stretch>
            </p:blipFill>
            <p:spPr>
              <a:xfrm>
                <a:off x="382563" y="2936987"/>
                <a:ext cx="132899" cy="132899"/>
              </a:xfrm>
              <a:prstGeom prst="rect">
                <a:avLst/>
              </a:prstGeom>
            </p:spPr>
          </p:pic>
          <p:pic>
            <p:nvPicPr>
              <p:cNvPr id="7" name="Grafik 6">
                <a:extLst>
                  <a:ext uri="{FF2B5EF4-FFF2-40B4-BE49-F238E27FC236}">
                    <a16:creationId xmlns:a16="http://schemas.microsoft.com/office/drawing/2014/main" id="{2AA05027-EB45-210B-CD45-56D6231EE4B9}"/>
                  </a:ext>
                </a:extLst>
              </p:cNvPr>
              <p:cNvPicPr>
                <a:picLocks noChangeAspect="1"/>
              </p:cNvPicPr>
              <p:nvPr/>
            </p:nvPicPr>
            <p:blipFill>
              <a:blip r:embed="rId5"/>
              <a:stretch>
                <a:fillRect/>
              </a:stretch>
            </p:blipFill>
            <p:spPr>
              <a:xfrm>
                <a:off x="697758" y="2966782"/>
                <a:ext cx="132899" cy="132899"/>
              </a:xfrm>
              <a:prstGeom prst="rect">
                <a:avLst/>
              </a:prstGeom>
            </p:spPr>
          </p:pic>
          <p:pic>
            <p:nvPicPr>
              <p:cNvPr id="9" name="Grafik 8">
                <a:extLst>
                  <a:ext uri="{FF2B5EF4-FFF2-40B4-BE49-F238E27FC236}">
                    <a16:creationId xmlns:a16="http://schemas.microsoft.com/office/drawing/2014/main" id="{AE3ED110-3555-6D2A-A5C9-C61A63FCB3C7}"/>
                  </a:ext>
                </a:extLst>
              </p:cNvPr>
              <p:cNvPicPr>
                <a:picLocks noChangeAspect="1"/>
              </p:cNvPicPr>
              <p:nvPr/>
            </p:nvPicPr>
            <p:blipFill>
              <a:blip r:embed="rId5"/>
              <a:stretch>
                <a:fillRect/>
              </a:stretch>
            </p:blipFill>
            <p:spPr>
              <a:xfrm>
                <a:off x="515462" y="3087850"/>
                <a:ext cx="132899" cy="132899"/>
              </a:xfrm>
              <a:prstGeom prst="rect">
                <a:avLst/>
              </a:prstGeom>
            </p:spPr>
          </p:pic>
          <p:pic>
            <p:nvPicPr>
              <p:cNvPr id="11" name="Grafik 10">
                <a:extLst>
                  <a:ext uri="{FF2B5EF4-FFF2-40B4-BE49-F238E27FC236}">
                    <a16:creationId xmlns:a16="http://schemas.microsoft.com/office/drawing/2014/main" id="{DA9CDC38-89A5-9E7B-4A04-ED92DB49CFC9}"/>
                  </a:ext>
                </a:extLst>
              </p:cNvPr>
              <p:cNvPicPr>
                <a:picLocks noChangeAspect="1"/>
              </p:cNvPicPr>
              <p:nvPr/>
            </p:nvPicPr>
            <p:blipFill>
              <a:blip r:embed="rId5"/>
              <a:stretch>
                <a:fillRect/>
              </a:stretch>
            </p:blipFill>
            <p:spPr>
              <a:xfrm>
                <a:off x="1027094" y="3021400"/>
                <a:ext cx="132899" cy="132899"/>
              </a:xfrm>
              <a:prstGeom prst="rect">
                <a:avLst/>
              </a:prstGeom>
            </p:spPr>
          </p:pic>
          <p:pic>
            <p:nvPicPr>
              <p:cNvPr id="12" name="Grafik 11">
                <a:extLst>
                  <a:ext uri="{FF2B5EF4-FFF2-40B4-BE49-F238E27FC236}">
                    <a16:creationId xmlns:a16="http://schemas.microsoft.com/office/drawing/2014/main" id="{4C90471E-1FD2-E2E3-8E18-CEEBEF436ABB}"/>
                  </a:ext>
                </a:extLst>
              </p:cNvPr>
              <p:cNvPicPr>
                <a:picLocks noChangeAspect="1"/>
              </p:cNvPicPr>
              <p:nvPr/>
            </p:nvPicPr>
            <p:blipFill>
              <a:blip r:embed="rId5"/>
              <a:stretch>
                <a:fillRect/>
              </a:stretch>
            </p:blipFill>
            <p:spPr>
              <a:xfrm>
                <a:off x="885398" y="3209873"/>
                <a:ext cx="132899" cy="132899"/>
              </a:xfrm>
              <a:prstGeom prst="rect">
                <a:avLst/>
              </a:prstGeom>
            </p:spPr>
          </p:pic>
        </p:grpSp>
        <p:pic>
          <p:nvPicPr>
            <p:cNvPr id="13" name="Grafik 12">
              <a:extLst>
                <a:ext uri="{FF2B5EF4-FFF2-40B4-BE49-F238E27FC236}">
                  <a16:creationId xmlns:a16="http://schemas.microsoft.com/office/drawing/2014/main" id="{F4512ADB-0B92-372A-E445-ADAFA791FC4F}"/>
                </a:ext>
              </a:extLst>
            </p:cNvPr>
            <p:cNvPicPr>
              <a:picLocks noChangeAspect="1"/>
            </p:cNvPicPr>
            <p:nvPr/>
          </p:nvPicPr>
          <p:blipFill>
            <a:blip r:embed="rId6"/>
            <a:stretch>
              <a:fillRect/>
            </a:stretch>
          </p:blipFill>
          <p:spPr>
            <a:xfrm>
              <a:off x="846318" y="3642007"/>
              <a:ext cx="1753875" cy="350775"/>
            </a:xfrm>
            <a:prstGeom prst="rect">
              <a:avLst/>
            </a:prstGeom>
          </p:spPr>
        </p:pic>
        <p:pic>
          <p:nvPicPr>
            <p:cNvPr id="19" name="Picture 2">
              <a:extLst>
                <a:ext uri="{FF2B5EF4-FFF2-40B4-BE49-F238E27FC236}">
                  <a16:creationId xmlns:a16="http://schemas.microsoft.com/office/drawing/2014/main" id="{BA0E8A00-BD08-8EED-2B76-D7B32F5E3D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488781" y="4385601"/>
              <a:ext cx="1743108" cy="192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uppieren 23">
              <a:extLst>
                <a:ext uri="{FF2B5EF4-FFF2-40B4-BE49-F238E27FC236}">
                  <a16:creationId xmlns:a16="http://schemas.microsoft.com/office/drawing/2014/main" id="{E01164F8-4323-8F8F-BE94-C29B2A6B4229}"/>
                </a:ext>
              </a:extLst>
            </p:cNvPr>
            <p:cNvGrpSpPr/>
            <p:nvPr/>
          </p:nvGrpSpPr>
          <p:grpSpPr>
            <a:xfrm>
              <a:off x="2351795" y="4624691"/>
              <a:ext cx="1645915" cy="1151982"/>
              <a:chOff x="6728188" y="3258163"/>
              <a:chExt cx="1645915" cy="1151982"/>
            </a:xfrm>
          </p:grpSpPr>
          <p:sp>
            <p:nvSpPr>
              <p:cNvPr id="20" name="Rechteck 19">
                <a:extLst>
                  <a:ext uri="{FF2B5EF4-FFF2-40B4-BE49-F238E27FC236}">
                    <a16:creationId xmlns:a16="http://schemas.microsoft.com/office/drawing/2014/main" id="{EDC793E0-1366-182A-1765-189D5D60C9E4}"/>
                  </a:ext>
                </a:extLst>
              </p:cNvPr>
              <p:cNvSpPr/>
              <p:nvPr/>
            </p:nvSpPr>
            <p:spPr>
              <a:xfrm>
                <a:off x="6728188" y="3417410"/>
                <a:ext cx="1645915" cy="9927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54DA0986-96D9-9AF0-20DC-38DAB9863A49}"/>
                  </a:ext>
                </a:extLst>
              </p:cNvPr>
              <p:cNvSpPr/>
              <p:nvPr/>
            </p:nvSpPr>
            <p:spPr>
              <a:xfrm>
                <a:off x="7211664" y="3258163"/>
                <a:ext cx="1162439" cy="9927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36" name="Picture 2">
              <a:extLst>
                <a:ext uri="{FF2B5EF4-FFF2-40B4-BE49-F238E27FC236}">
                  <a16:creationId xmlns:a16="http://schemas.microsoft.com/office/drawing/2014/main" id="{92194EDD-5F6C-92A0-7715-73DE64A847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01206" flipV="1">
              <a:off x="658643" y="4552879"/>
              <a:ext cx="1743108" cy="192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7ED44871-A562-7B78-11FB-2218EE919B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77745" flipV="1">
              <a:off x="1360335" y="4899285"/>
              <a:ext cx="865909" cy="192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76899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GRUNIDEE DES MODULS 1 </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569595" cy="4527819"/>
          </a:xfrm>
        </p:spPr>
        <p:txBody>
          <a:bodyPr/>
          <a:lstStyle/>
          <a:p>
            <a:pPr>
              <a:spcBef>
                <a:spcPts val="600"/>
              </a:spcBef>
            </a:pPr>
            <a:r>
              <a:rPr lang="de-DE" sz="1400" dirty="0"/>
              <a:t>Schwierigkeiten beim Rechnen lassen sich häufig u. a. mit einer einseitigen Vorstellung von Zahlen begründen. Zahlen kennen die Lernenden durch ihre vorherigen Zählerfahrungen besonders zu Schulbeginn häufig nur als Reihenfolge von Zahlwörtern (oder z. B. im Zusammenhang mit Handy- oder Hausnummer.) Vor allem im Anfangsunterricht, aber auch in der Erarbeitung neuer Zahlräume, ist es wichtig, den Lernenden über den Ordinalzahlaspekt hinaus vielfältige Zahldarstellungen anzubieten. Diese sollten verknüpft sein mit guten Aufgabenstellungen und Kommunikationsanlässen, um den Aufbau weiterer Vorstellungen zu entwickeln und ein tragfähiges Zahlverständnisses diagnosegeleitet zu fördern. Die damit verbundenen Fähigkeiten zählen zu </a:t>
            </a:r>
            <a:r>
              <a:rPr lang="de-DE" sz="1400" i="1" dirty="0"/>
              <a:t>den Basiskompetenzen, die es langfristig zu stärken </a:t>
            </a:r>
            <a:r>
              <a:rPr lang="de-DE" sz="1400" dirty="0"/>
              <a:t>gilt. Denn nur so kann dem verfestigten zählenden Rechnen präventiv begegnet und ein Fundament für das Weiterlernen geschaffen werden (Aufbau eines tragfähigen Operationsverständnisses (Modul 2), Aufbau eines tragfähigen Stellenwertverständnisses (Modul 3)).</a:t>
            </a:r>
          </a:p>
        </p:txBody>
      </p:sp>
    </p:spTree>
    <p:extLst>
      <p:ext uri="{BB962C8B-B14F-4D97-AF65-F5344CB8AC3E}">
        <p14:creationId xmlns:p14="http://schemas.microsoft.com/office/powerpoint/2010/main" val="2764909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9F70F4B-9273-2A2D-127B-0DD979BF2F5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E919D052-18B4-04EC-22C1-C20B39A98C97}"/>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5" name="Textplatzhalter 4">
            <a:extLst>
              <a:ext uri="{FF2B5EF4-FFF2-40B4-BE49-F238E27FC236}">
                <a16:creationId xmlns:a16="http://schemas.microsoft.com/office/drawing/2014/main" id="{9AB9D63A-2F32-EE23-D6D7-1734566A8036}"/>
              </a:ext>
            </a:extLst>
          </p:cNvPr>
          <p:cNvSpPr>
            <a:spLocks noGrp="1"/>
          </p:cNvSpPr>
          <p:nvPr>
            <p:ph type="body" sz="quarter" idx="13"/>
          </p:nvPr>
        </p:nvSpPr>
        <p:spPr/>
        <p:txBody>
          <a:bodyPr/>
          <a:lstStyle/>
          <a:p>
            <a:r>
              <a:rPr lang="de-DE" dirty="0"/>
              <a:t>HINWEISE ZUM EINSATZ VON DARSTELLUNGSMITTELN</a:t>
            </a:r>
          </a:p>
        </p:txBody>
      </p:sp>
      <p:sp>
        <p:nvSpPr>
          <p:cNvPr id="6" name="Inhaltsplatzhalter 5">
            <a:extLst>
              <a:ext uri="{FF2B5EF4-FFF2-40B4-BE49-F238E27FC236}">
                <a16:creationId xmlns:a16="http://schemas.microsoft.com/office/drawing/2014/main" id="{A745C6C4-2437-1B8D-047B-BE160C24A1C1}"/>
              </a:ext>
            </a:extLst>
          </p:cNvPr>
          <p:cNvSpPr>
            <a:spLocks noGrp="1"/>
          </p:cNvSpPr>
          <p:nvPr>
            <p:ph idx="1"/>
          </p:nvPr>
        </p:nvSpPr>
        <p:spPr/>
        <p:txBody>
          <a:bodyPr/>
          <a:lstStyle/>
          <a:p>
            <a:pPr marL="285750" indent="-285750">
              <a:spcBef>
                <a:spcPts val="600"/>
              </a:spcBef>
              <a:buFont typeface="Arial" panose="020B0604020202020204" pitchFamily="34" charset="0"/>
              <a:buChar char="•"/>
            </a:pPr>
            <a:r>
              <a:rPr lang="de-DE" sz="1400" dirty="0"/>
              <a:t>Die Strukturen der Materialien, die zum Darstellen von Zahlen genutzt werden, müssen den zu erlernenden Strukturen entsprechen (z. B. 5er- und 10er-Strukturierung), damit langfristig eine Ablösung vom Material möglich ist.</a:t>
            </a:r>
          </a:p>
          <a:p>
            <a:pPr marL="285750" indent="-285750">
              <a:spcBef>
                <a:spcPts val="600"/>
              </a:spcBef>
              <a:buFont typeface="Arial" panose="020B0604020202020204" pitchFamily="34" charset="0"/>
              <a:buChar char="•"/>
            </a:pPr>
            <a:r>
              <a:rPr lang="de-DE" sz="1400" dirty="0"/>
              <a:t>Materialien sind dabei zentrale Arbeitsmittel zur Darstellung, zum Erkennen, zum Forschen und zur Unterstützung der Sprache (Darstellungsmittel, Forschermittel und Kommunikationsmittel). Es ist </a:t>
            </a:r>
            <a:r>
              <a:rPr lang="de-DE" sz="1400" b="1" i="1" dirty="0"/>
              <a:t>nicht nur Ausrechenhilfe </a:t>
            </a:r>
            <a:r>
              <a:rPr lang="de-DE" sz="1400" dirty="0"/>
              <a:t>für Schwächere, sondern Darstellungsmittel, Forschermittel und Kommunikationsmittel für alle Kinder! Das muss der Lehrkraft aber auch den Kinder klar sein, damit es nicht zu Stigmatisierungen führt.</a:t>
            </a:r>
          </a:p>
          <a:p>
            <a:pPr marL="285750" indent="-285750">
              <a:spcBef>
                <a:spcPts val="600"/>
              </a:spcBef>
              <a:buFont typeface="Arial" panose="020B0604020202020204" pitchFamily="34" charset="0"/>
              <a:buChar char="•"/>
            </a:pPr>
            <a:r>
              <a:rPr lang="de-DE" sz="1400" dirty="0"/>
              <a:t>Auch die Lehrkraft sollte das Material (die Darstellungsmittel), das den Kindern zur Verfügung steht, kontinuierlich und einheitlich nutzen, um ihre Aussagen und Erklärungen zu illustrieren und zu stützen. </a:t>
            </a:r>
          </a:p>
          <a:p>
            <a:pPr marL="285750" indent="-285750">
              <a:spcBef>
                <a:spcPts val="600"/>
              </a:spcBef>
              <a:buFont typeface="Wingdings" panose="05000000000000000000" pitchFamily="2" charset="2"/>
              <a:buChar char="Ø"/>
            </a:pPr>
            <a:r>
              <a:rPr lang="de-DE" sz="1400" dirty="0"/>
              <a:t>Die Vernetzung ist in ALLEN</a:t>
            </a:r>
            <a:r>
              <a:rPr lang="de-DE" sz="1400" dirty="0">
                <a:solidFill>
                  <a:srgbClr val="FF0000"/>
                </a:solidFill>
              </a:rPr>
              <a:t> </a:t>
            </a:r>
            <a:r>
              <a:rPr lang="de-DE" sz="1400" dirty="0"/>
              <a:t>Phasen des Unterrichts zentral.</a:t>
            </a:r>
          </a:p>
          <a:p>
            <a:endParaRPr lang="de-DE" dirty="0"/>
          </a:p>
        </p:txBody>
      </p:sp>
      <p:sp>
        <p:nvSpPr>
          <p:cNvPr id="8" name="Titel 7">
            <a:extLst>
              <a:ext uri="{FF2B5EF4-FFF2-40B4-BE49-F238E27FC236}">
                <a16:creationId xmlns:a16="http://schemas.microsoft.com/office/drawing/2014/main" id="{9BCFB4DF-C046-2282-57AE-4BAD44E236F0}"/>
              </a:ext>
            </a:extLst>
          </p:cNvPr>
          <p:cNvSpPr>
            <a:spLocks noGrp="1"/>
          </p:cNvSpPr>
          <p:nvPr>
            <p:ph type="title"/>
          </p:nvPr>
        </p:nvSpPr>
        <p:spPr/>
        <p:txBody>
          <a:bodyPr/>
          <a:lstStyle/>
          <a:p>
            <a:r>
              <a:rPr lang="de-DE" dirty="0"/>
              <a:t>Hintergrundinfos</a:t>
            </a:r>
          </a:p>
        </p:txBody>
      </p:sp>
    </p:spTree>
    <p:extLst>
      <p:ext uri="{BB962C8B-B14F-4D97-AF65-F5344CB8AC3E}">
        <p14:creationId xmlns:p14="http://schemas.microsoft.com/office/powerpoint/2010/main" val="3289528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280C7438-6089-AFC6-1C38-4C328FE786B5}"/>
              </a:ext>
            </a:extLst>
          </p:cNvPr>
          <p:cNvSpPr/>
          <p:nvPr/>
        </p:nvSpPr>
        <p:spPr>
          <a:xfrm>
            <a:off x="1608960" y="2071758"/>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a:xfrm>
            <a:off x="1096266" y="1194030"/>
            <a:ext cx="8047734" cy="393255"/>
          </a:xfrm>
        </p:spPr>
        <p:txBody>
          <a:bodyPr/>
          <a:lstStyle/>
          <a:p>
            <a:r>
              <a:rPr lang="de-DE" dirty="0"/>
              <a:t>STRUKTUREN ERKENNEN UND NUTZEN – ZAHLEN STRUKTURIERT DARSTELLEN</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51</a:t>
            </a:fld>
            <a:endParaRPr lang="de-DE" dirty="0"/>
          </a:p>
        </p:txBody>
      </p:sp>
      <p:sp>
        <p:nvSpPr>
          <p:cNvPr id="12" name="Titel 1">
            <a:extLst>
              <a:ext uri="{FF2B5EF4-FFF2-40B4-BE49-F238E27FC236}">
                <a16:creationId xmlns:a16="http://schemas.microsoft.com/office/drawing/2014/main" id="{B7A85040-40CD-BD48-97CC-4A8D7A455F24}"/>
              </a:ext>
            </a:extLst>
          </p:cNvPr>
          <p:cNvSpPr>
            <a:spLocks noGrp="1"/>
          </p:cNvSpPr>
          <p:nvPr>
            <p:ph type="title"/>
          </p:nvPr>
        </p:nvSpPr>
        <p:spPr>
          <a:xfrm>
            <a:off x="1096423" y="382774"/>
            <a:ext cx="7009509" cy="603704"/>
          </a:xfrm>
        </p:spPr>
        <p:txBody>
          <a:bodyPr>
            <a:normAutofit/>
          </a:bodyPr>
          <a:lstStyle/>
          <a:p>
            <a:r>
              <a:rPr lang="de-DE" dirty="0"/>
              <a:t>Darstellungen vernetzen</a:t>
            </a:r>
          </a:p>
        </p:txBody>
      </p:sp>
      <p:sp>
        <p:nvSpPr>
          <p:cNvPr id="10" name="Rechteck 9">
            <a:extLst>
              <a:ext uri="{FF2B5EF4-FFF2-40B4-BE49-F238E27FC236}">
                <a16:creationId xmlns:a16="http://schemas.microsoft.com/office/drawing/2014/main" id="{4204D213-670F-AD49-1E70-A2EC3E29DE00}"/>
              </a:ext>
            </a:extLst>
          </p:cNvPr>
          <p:cNvSpPr/>
          <p:nvPr/>
        </p:nvSpPr>
        <p:spPr>
          <a:xfrm>
            <a:off x="1767499" y="2205875"/>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56A9264D-0E83-2C51-316D-6028CF7840E9}"/>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225753"/>
            <a:ext cx="5416456" cy="882399"/>
          </a:xfrm>
          <a:prstGeom prst="rect">
            <a:avLst/>
          </a:prstGeom>
        </p:spPr>
      </p:pic>
      <p:sp>
        <p:nvSpPr>
          <p:cNvPr id="18" name="Textfeld 17">
            <a:extLst>
              <a:ext uri="{FF2B5EF4-FFF2-40B4-BE49-F238E27FC236}">
                <a16:creationId xmlns:a16="http://schemas.microsoft.com/office/drawing/2014/main" id="{0B236C81-416F-66F7-BBA6-1CF20173AC9A}"/>
              </a:ext>
            </a:extLst>
          </p:cNvPr>
          <p:cNvSpPr txBox="1"/>
          <p:nvPr/>
        </p:nvSpPr>
        <p:spPr>
          <a:xfrm>
            <a:off x="7332346" y="4354016"/>
            <a:ext cx="1804286" cy="215444"/>
          </a:xfrm>
          <a:prstGeom prst="rect">
            <a:avLst/>
          </a:prstGeom>
          <a:noFill/>
        </p:spPr>
        <p:txBody>
          <a:bodyPr wrap="square" rtlCol="0">
            <a:spAutoFit/>
          </a:bodyPr>
          <a:lstStyle/>
          <a:p>
            <a:r>
              <a:rPr lang="de-DE" sz="800" dirty="0"/>
              <a:t>https://</a:t>
            </a:r>
            <a:r>
              <a:rPr lang="de-DE" sz="800" dirty="0" err="1"/>
              <a:t>mahiko.dzlm.de</a:t>
            </a:r>
            <a:r>
              <a:rPr lang="de-DE" sz="800" dirty="0"/>
              <a:t>/</a:t>
            </a:r>
            <a:r>
              <a:rPr lang="de-DE" sz="800" dirty="0" err="1"/>
              <a:t>node</a:t>
            </a:r>
            <a:r>
              <a:rPr lang="de-DE" sz="800" dirty="0"/>
              <a:t>/327</a:t>
            </a:r>
          </a:p>
        </p:txBody>
      </p:sp>
      <p:pic>
        <p:nvPicPr>
          <p:cNvPr id="4" name="Grafik 3">
            <a:extLst>
              <a:ext uri="{FF2B5EF4-FFF2-40B4-BE49-F238E27FC236}">
                <a16:creationId xmlns:a16="http://schemas.microsoft.com/office/drawing/2014/main" id="{5D2B88ED-FE8D-9BA6-FBA5-121F49321F0A}"/>
              </a:ext>
            </a:extLst>
          </p:cNvPr>
          <p:cNvPicPr>
            <a:picLocks noChangeAspect="1"/>
          </p:cNvPicPr>
          <p:nvPr/>
        </p:nvPicPr>
        <p:blipFill>
          <a:blip r:embed="rId4"/>
          <a:stretch>
            <a:fillRect/>
          </a:stretch>
        </p:blipFill>
        <p:spPr>
          <a:xfrm>
            <a:off x="1960045" y="3020293"/>
            <a:ext cx="4989973" cy="2802701"/>
          </a:xfrm>
          <a:prstGeom prst="rect">
            <a:avLst/>
          </a:prstGeom>
        </p:spPr>
      </p:pic>
      <p:pic>
        <p:nvPicPr>
          <p:cNvPr id="13" name="Grafik 12">
            <a:extLst>
              <a:ext uri="{FF2B5EF4-FFF2-40B4-BE49-F238E27FC236}">
                <a16:creationId xmlns:a16="http://schemas.microsoft.com/office/drawing/2014/main" id="{CFFE9E47-1FD8-A03A-70FD-427D92031F39}"/>
              </a:ext>
            </a:extLst>
          </p:cNvPr>
          <p:cNvPicPr>
            <a:picLocks noChangeAspect="1"/>
          </p:cNvPicPr>
          <p:nvPr/>
        </p:nvPicPr>
        <p:blipFill>
          <a:blip r:embed="rId5"/>
          <a:stretch>
            <a:fillRect/>
          </a:stretch>
        </p:blipFill>
        <p:spPr>
          <a:xfrm>
            <a:off x="7486650" y="2898240"/>
            <a:ext cx="1279663" cy="1229870"/>
          </a:xfrm>
          <a:prstGeom prst="rect">
            <a:avLst/>
          </a:prstGeom>
        </p:spPr>
      </p:pic>
    </p:spTree>
    <p:extLst>
      <p:ext uri="{BB962C8B-B14F-4D97-AF65-F5344CB8AC3E}">
        <p14:creationId xmlns:p14="http://schemas.microsoft.com/office/powerpoint/2010/main" val="1801078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Darstellungen vernetzen</a:t>
            </a:r>
          </a:p>
        </p:txBody>
      </p:sp>
      <p:sp>
        <p:nvSpPr>
          <p:cNvPr id="3" name="Textplatzhalter 2"/>
          <p:cNvSpPr>
            <a:spLocks noGrp="1"/>
          </p:cNvSpPr>
          <p:nvPr>
            <p:ph type="body" sz="quarter" idx="13"/>
          </p:nvPr>
        </p:nvSpPr>
        <p:spPr>
          <a:xfrm>
            <a:off x="1096423" y="3955312"/>
            <a:ext cx="7105899" cy="2397482"/>
          </a:xfrm>
        </p:spPr>
        <p:txBody>
          <a:bodyPr>
            <a:normAutofit/>
          </a:bodyPr>
          <a:lstStyle/>
          <a:p>
            <a:pPr marL="285750" indent="-285750">
              <a:buFont typeface="Arial" panose="020B0604020202020204" pitchFamily="34" charset="0"/>
              <a:buChar char="•"/>
            </a:pPr>
            <a:r>
              <a:rPr lang="de-DE" dirty="0"/>
              <a:t>Was müssen die Kinder bereits können (inhaltliche und sprachliche Voraussetzungen, Umgang mit dem Material)? </a:t>
            </a:r>
          </a:p>
          <a:p>
            <a:pPr marL="285750" indent="-285750">
              <a:buFont typeface="Arial" panose="020B0604020202020204" pitchFamily="34" charset="0"/>
              <a:buChar char="•"/>
            </a:pPr>
            <a:r>
              <a:rPr lang="de-DE" dirty="0"/>
              <a:t>Welche Möglichkeiten der Differenzierung sehen Sie?</a:t>
            </a:r>
          </a:p>
          <a:p>
            <a:pPr marL="285750" indent="-285750">
              <a:buFont typeface="Arial" panose="020B0604020202020204" pitchFamily="34" charset="0"/>
              <a:buChar char="•"/>
            </a:pPr>
            <a:r>
              <a:rPr lang="de-DE" dirty="0"/>
              <a:t>Was könnte an den Einsatz des Videos anknüpfen? </a:t>
            </a:r>
          </a:p>
        </p:txBody>
      </p:sp>
      <p:sp>
        <p:nvSpPr>
          <p:cNvPr id="4" name="Textplatzhalter 3"/>
          <p:cNvSpPr>
            <a:spLocks noGrp="1"/>
          </p:cNvSpPr>
          <p:nvPr>
            <p:ph type="body" sz="quarter" idx="14"/>
          </p:nvPr>
        </p:nvSpPr>
        <p:spPr>
          <a:xfrm>
            <a:off x="1763316" y="1660386"/>
            <a:ext cx="6752034" cy="2029112"/>
          </a:xfrm>
        </p:spPr>
        <p:txBody>
          <a:bodyPr>
            <a:normAutofit/>
          </a:bodyPr>
          <a:lstStyle/>
          <a:p>
            <a:r>
              <a:rPr lang="de-DE" dirty="0"/>
              <a:t>Schauen Sie sich das </a:t>
            </a:r>
            <a:r>
              <a:rPr lang="de-DE" dirty="0" err="1"/>
              <a:t>MahikoKids</a:t>
            </a:r>
            <a:r>
              <a:rPr lang="de-DE" dirty="0"/>
              <a:t>-Lernvideo an. </a:t>
            </a:r>
          </a:p>
          <a:p>
            <a:pPr>
              <a:lnSpc>
                <a:spcPct val="100000"/>
              </a:lnSpc>
            </a:pPr>
            <a:r>
              <a:rPr lang="de-DE" dirty="0"/>
              <a:t>Tauschen Sie sich darüber aus, ob und wie Sie es in Ihrer Lerngruppe einsetzen würden. </a:t>
            </a:r>
          </a:p>
          <a:p>
            <a:pPr>
              <a:lnSpc>
                <a:spcPct val="100000"/>
              </a:lnSpc>
            </a:pPr>
            <a:r>
              <a:rPr lang="de-DE" dirty="0"/>
              <a:t>Berücksichtigen Sie dabei folgende Fragen: </a:t>
            </a:r>
          </a:p>
          <a:p>
            <a:endParaRPr lang="de-DE" dirty="0"/>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52</a:t>
            </a:fld>
            <a:endParaRPr lang="de-DE" dirty="0"/>
          </a:p>
        </p:txBody>
      </p:sp>
    </p:spTree>
    <p:extLst>
      <p:ext uri="{BB962C8B-B14F-4D97-AF65-F5344CB8AC3E}">
        <p14:creationId xmlns:p14="http://schemas.microsoft.com/office/powerpoint/2010/main" val="3082526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47957FD1-C360-1F16-C00D-5B2F3F1C548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48D1F0C-6B60-66D3-D2DF-DAA0746B6CE4}"/>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
        <p:nvSpPr>
          <p:cNvPr id="106" name="Textplatzhalter 2">
            <a:extLst>
              <a:ext uri="{FF2B5EF4-FFF2-40B4-BE49-F238E27FC236}">
                <a16:creationId xmlns:a16="http://schemas.microsoft.com/office/drawing/2014/main" id="{50B27F87-8F0C-D603-88D9-ECC8D58EAAD0}"/>
              </a:ext>
            </a:extLst>
          </p:cNvPr>
          <p:cNvSpPr>
            <a:spLocks noGrp="1"/>
          </p:cNvSpPr>
          <p:nvPr>
            <p:ph type="body" sz="quarter" idx="13"/>
          </p:nvPr>
        </p:nvSpPr>
        <p:spPr>
          <a:xfrm>
            <a:off x="1096266" y="1194030"/>
            <a:ext cx="7615934" cy="445628"/>
          </a:xfrm>
        </p:spPr>
        <p:txBody>
          <a:bodyPr/>
          <a:lstStyle/>
          <a:p>
            <a:r>
              <a:rPr lang="de-DE" dirty="0"/>
              <a:t>ÜBEN NACH DEM VIERPHASENMODELL</a:t>
            </a:r>
          </a:p>
        </p:txBody>
      </p:sp>
      <p:sp>
        <p:nvSpPr>
          <p:cNvPr id="44" name="Textfeld 2">
            <a:extLst>
              <a:ext uri="{FF2B5EF4-FFF2-40B4-BE49-F238E27FC236}">
                <a16:creationId xmlns:a16="http://schemas.microsoft.com/office/drawing/2014/main" id="{A95C5F98-2B5C-09EC-3A67-CCF1A503D280}"/>
              </a:ext>
            </a:extLst>
          </p:cNvPr>
          <p:cNvSpPr txBox="1">
            <a:spLocks noChangeArrowheads="1"/>
          </p:cNvSpPr>
          <p:nvPr/>
        </p:nvSpPr>
        <p:spPr bwMode="auto">
          <a:xfrm>
            <a:off x="4627926" y="1493218"/>
            <a:ext cx="2229325" cy="2322308"/>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mit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4" name="Titel 8"/>
          <p:cNvSpPr>
            <a:spLocks noGrp="1"/>
          </p:cNvSpPr>
          <p:nvPr>
            <p:ph type="title"/>
          </p:nvPr>
        </p:nvSpPr>
        <p:spPr>
          <a:xfrm>
            <a:off x="1096423" y="382774"/>
            <a:ext cx="7738937" cy="603704"/>
          </a:xfrm>
        </p:spPr>
        <p:txBody>
          <a:bodyPr>
            <a:normAutofit fontScale="90000"/>
          </a:bodyPr>
          <a:lstStyle/>
          <a:p>
            <a:r>
              <a:rPr lang="de-DE" sz="3100" dirty="0"/>
              <a:t>Darstellungen vernetzen</a:t>
            </a:r>
            <a:br>
              <a:rPr lang="de-DE" dirty="0"/>
            </a:br>
            <a:endParaRPr lang="de-DE" dirty="0"/>
          </a:p>
        </p:txBody>
      </p:sp>
      <p:grpSp>
        <p:nvGrpSpPr>
          <p:cNvPr id="71" name="Gruppieren 70"/>
          <p:cNvGrpSpPr/>
          <p:nvPr/>
        </p:nvGrpSpPr>
        <p:grpSpPr>
          <a:xfrm>
            <a:off x="178932" y="1616945"/>
            <a:ext cx="8765567" cy="4249597"/>
            <a:chOff x="178932" y="1616945"/>
            <a:chExt cx="8765567" cy="4249597"/>
          </a:xfrm>
        </p:grpSpPr>
        <p:sp>
          <p:nvSpPr>
            <p:cNvPr id="109" name="Rechteck 108">
              <a:extLst>
                <a:ext uri="{FF2B5EF4-FFF2-40B4-BE49-F238E27FC236}">
                  <a16:creationId xmlns:a16="http://schemas.microsoft.com/office/drawing/2014/main" id="{EC82CF7F-C877-2E18-043C-87B8B5F2F0A1}"/>
                </a:ext>
              </a:extLst>
            </p:cNvPr>
            <p:cNvSpPr/>
            <p:nvPr/>
          </p:nvSpPr>
          <p:spPr>
            <a:xfrm>
              <a:off x="4664383" y="3769799"/>
              <a:ext cx="4280116" cy="2095217"/>
            </a:xfrm>
            <a:prstGeom prst="rect">
              <a:avLst/>
            </a:prstGeom>
            <a:solidFill>
              <a:srgbClr val="009999">
                <a:alpha val="24833"/>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0203101D-2613-3888-72CE-FE0345F3298A}"/>
                </a:ext>
              </a:extLst>
            </p:cNvPr>
            <p:cNvSpPr/>
            <p:nvPr/>
          </p:nvSpPr>
          <p:spPr>
            <a:xfrm>
              <a:off x="214767" y="3771325"/>
              <a:ext cx="4280116" cy="2095217"/>
            </a:xfrm>
            <a:prstGeom prst="rect">
              <a:avLst/>
            </a:prstGeom>
            <a:solidFill>
              <a:srgbClr val="737373">
                <a:alpha val="2526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28E92621-5C7F-6B29-ED72-8FE9DC9DD2D3}"/>
                </a:ext>
              </a:extLst>
            </p:cNvPr>
            <p:cNvSpPr/>
            <p:nvPr/>
          </p:nvSpPr>
          <p:spPr>
            <a:xfrm>
              <a:off x="4649119" y="1616945"/>
              <a:ext cx="4280116" cy="2095217"/>
            </a:xfrm>
            <a:prstGeom prst="rect">
              <a:avLst/>
            </a:prstGeom>
            <a:solidFill>
              <a:srgbClr val="F8B44F">
                <a:alpha val="2463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81FCE6E4-7011-CCB8-8F8E-CDC974EA1781}"/>
                </a:ext>
              </a:extLst>
            </p:cNvPr>
            <p:cNvSpPr/>
            <p:nvPr/>
          </p:nvSpPr>
          <p:spPr>
            <a:xfrm>
              <a:off x="214767" y="1616945"/>
              <a:ext cx="4280116" cy="2095217"/>
            </a:xfrm>
            <a:prstGeom prst="rect">
              <a:avLst/>
            </a:prstGeom>
            <a:solidFill>
              <a:srgbClr val="CDB987">
                <a:alpha val="2477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B9F1CB0B-BC01-3028-E7B6-41D25BB87FA0}"/>
                </a:ext>
              </a:extLst>
            </p:cNvPr>
            <p:cNvSpPr>
              <a:spLocks noChangeAspect="1"/>
            </p:cNvSpPr>
            <p:nvPr/>
          </p:nvSpPr>
          <p:spPr>
            <a:xfrm>
              <a:off x="352389" y="1699113"/>
              <a:ext cx="462249" cy="481529"/>
            </a:xfrm>
            <a:prstGeom prst="ellipse">
              <a:avLst/>
            </a:prstGeom>
            <a:solidFill>
              <a:srgbClr val="CDB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FF3452FD-304B-093D-37AD-2470B93E9716}"/>
                </a:ext>
              </a:extLst>
            </p:cNvPr>
            <p:cNvSpPr txBox="1"/>
            <p:nvPr/>
          </p:nvSpPr>
          <p:spPr>
            <a:xfrm>
              <a:off x="413730" y="1756605"/>
              <a:ext cx="524475" cy="366543"/>
            </a:xfrm>
            <a:prstGeom prst="rect">
              <a:avLst/>
            </a:prstGeom>
            <a:noFill/>
          </p:spPr>
          <p:txBody>
            <a:bodyPr wrap="square" rtlCol="0">
              <a:spAutoFit/>
            </a:bodyPr>
            <a:lstStyle/>
            <a:p>
              <a:r>
                <a:rPr lang="de-DE" dirty="0">
                  <a:solidFill>
                    <a:schemeClr val="bg1"/>
                  </a:solidFill>
                </a:rPr>
                <a:t>1.</a:t>
              </a:r>
            </a:p>
          </p:txBody>
        </p:sp>
        <p:sp>
          <p:nvSpPr>
            <p:cNvPr id="45" name="Oval 44">
              <a:extLst>
                <a:ext uri="{FF2B5EF4-FFF2-40B4-BE49-F238E27FC236}">
                  <a16:creationId xmlns:a16="http://schemas.microsoft.com/office/drawing/2014/main" id="{4D52325E-4868-94BB-5888-DDB2A1C85198}"/>
                </a:ext>
              </a:extLst>
            </p:cNvPr>
            <p:cNvSpPr>
              <a:spLocks noChangeAspect="1"/>
            </p:cNvSpPr>
            <p:nvPr/>
          </p:nvSpPr>
          <p:spPr>
            <a:xfrm>
              <a:off x="4783353" y="1709702"/>
              <a:ext cx="462249" cy="481529"/>
            </a:xfrm>
            <a:prstGeom prst="ellipse">
              <a:avLst/>
            </a:prstGeom>
            <a:solidFill>
              <a:srgbClr val="F8B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45">
              <a:extLst>
                <a:ext uri="{FF2B5EF4-FFF2-40B4-BE49-F238E27FC236}">
                  <a16:creationId xmlns:a16="http://schemas.microsoft.com/office/drawing/2014/main" id="{92D823B1-3393-C984-5BA5-AF90FC56D1EA}"/>
                </a:ext>
              </a:extLst>
            </p:cNvPr>
            <p:cNvSpPr txBox="1"/>
            <p:nvPr/>
          </p:nvSpPr>
          <p:spPr>
            <a:xfrm>
              <a:off x="4844694" y="1767194"/>
              <a:ext cx="524475" cy="366543"/>
            </a:xfrm>
            <a:prstGeom prst="rect">
              <a:avLst/>
            </a:prstGeom>
            <a:noFill/>
          </p:spPr>
          <p:txBody>
            <a:bodyPr wrap="square" rtlCol="0">
              <a:spAutoFit/>
            </a:bodyPr>
            <a:lstStyle/>
            <a:p>
              <a:r>
                <a:rPr lang="de-DE" dirty="0">
                  <a:solidFill>
                    <a:schemeClr val="bg1"/>
                  </a:solidFill>
                </a:rPr>
                <a:t>2.</a:t>
              </a:r>
            </a:p>
          </p:txBody>
        </p:sp>
        <p:sp>
          <p:nvSpPr>
            <p:cNvPr id="3" name="Oval 2">
              <a:extLst>
                <a:ext uri="{FF2B5EF4-FFF2-40B4-BE49-F238E27FC236}">
                  <a16:creationId xmlns:a16="http://schemas.microsoft.com/office/drawing/2014/main" id="{846450F8-5D1B-165E-7577-9311053125D4}"/>
                </a:ext>
              </a:extLst>
            </p:cNvPr>
            <p:cNvSpPr>
              <a:spLocks noChangeAspect="1"/>
            </p:cNvSpPr>
            <p:nvPr/>
          </p:nvSpPr>
          <p:spPr>
            <a:xfrm>
              <a:off x="352389" y="3852379"/>
              <a:ext cx="462249" cy="481529"/>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63E5F997-62C1-204D-4706-C9274FCE9047}"/>
                </a:ext>
              </a:extLst>
            </p:cNvPr>
            <p:cNvSpPr txBox="1"/>
            <p:nvPr/>
          </p:nvSpPr>
          <p:spPr>
            <a:xfrm>
              <a:off x="413730" y="3909871"/>
              <a:ext cx="524475" cy="366543"/>
            </a:xfrm>
            <a:prstGeom prst="rect">
              <a:avLst/>
            </a:prstGeom>
            <a:noFill/>
          </p:spPr>
          <p:txBody>
            <a:bodyPr wrap="square" rtlCol="0">
              <a:spAutoFit/>
            </a:bodyPr>
            <a:lstStyle/>
            <a:p>
              <a:r>
                <a:rPr lang="de-DE" dirty="0">
                  <a:solidFill>
                    <a:schemeClr val="bg1"/>
                  </a:solidFill>
                </a:rPr>
                <a:t>3.</a:t>
              </a:r>
            </a:p>
          </p:txBody>
        </p:sp>
        <p:sp>
          <p:nvSpPr>
            <p:cNvPr id="51" name="Textfeld 2">
              <a:extLst>
                <a:ext uri="{FF2B5EF4-FFF2-40B4-BE49-F238E27FC236}">
                  <a16:creationId xmlns:a16="http://schemas.microsoft.com/office/drawing/2014/main" id="{FFCE1F9F-3D53-6E71-03A6-D2FA68CC5725}"/>
                </a:ext>
              </a:extLst>
            </p:cNvPr>
            <p:cNvSpPr txBox="1">
              <a:spLocks noChangeArrowheads="1"/>
            </p:cNvSpPr>
            <p:nvPr/>
          </p:nvSpPr>
          <p:spPr bwMode="auto">
            <a:xfrm>
              <a:off x="182530" y="3690918"/>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ohne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Oval 64">
              <a:extLst>
                <a:ext uri="{FF2B5EF4-FFF2-40B4-BE49-F238E27FC236}">
                  <a16:creationId xmlns:a16="http://schemas.microsoft.com/office/drawing/2014/main" id="{42BE5F6C-C76F-6EEC-8C95-582B4A723BEA}"/>
                </a:ext>
              </a:extLst>
            </p:cNvPr>
            <p:cNvSpPr>
              <a:spLocks noChangeAspect="1"/>
            </p:cNvSpPr>
            <p:nvPr/>
          </p:nvSpPr>
          <p:spPr>
            <a:xfrm>
              <a:off x="4783352" y="3849491"/>
              <a:ext cx="462249" cy="481529"/>
            </a:xfrm>
            <a:prstGeom prst="ellipse">
              <a:avLst/>
            </a:prstGeom>
            <a:solidFill>
              <a:srgbClr val="327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Textfeld 66">
              <a:extLst>
                <a:ext uri="{FF2B5EF4-FFF2-40B4-BE49-F238E27FC236}">
                  <a16:creationId xmlns:a16="http://schemas.microsoft.com/office/drawing/2014/main" id="{D6404C25-A49D-EF98-99A4-54FED77355DE}"/>
                </a:ext>
              </a:extLst>
            </p:cNvPr>
            <p:cNvSpPr txBox="1"/>
            <p:nvPr/>
          </p:nvSpPr>
          <p:spPr>
            <a:xfrm>
              <a:off x="4844693" y="3906983"/>
              <a:ext cx="524475" cy="366543"/>
            </a:xfrm>
            <a:prstGeom prst="rect">
              <a:avLst/>
            </a:prstGeom>
            <a:noFill/>
          </p:spPr>
          <p:txBody>
            <a:bodyPr wrap="square" rtlCol="0">
              <a:spAutoFit/>
            </a:bodyPr>
            <a:lstStyle/>
            <a:p>
              <a:r>
                <a:rPr lang="de-DE" dirty="0">
                  <a:solidFill>
                    <a:schemeClr val="bg1"/>
                  </a:solidFill>
                </a:rPr>
                <a:t>4.</a:t>
              </a:r>
            </a:p>
          </p:txBody>
        </p:sp>
        <p:sp>
          <p:nvSpPr>
            <p:cNvPr id="89" name="Textfeld 2">
              <a:extLst>
                <a:ext uri="{FF2B5EF4-FFF2-40B4-BE49-F238E27FC236}">
                  <a16:creationId xmlns:a16="http://schemas.microsoft.com/office/drawing/2014/main" id="{F5525617-F897-03E9-D8D3-A4B3AAA58A80}"/>
                </a:ext>
              </a:extLst>
            </p:cNvPr>
            <p:cNvSpPr txBox="1">
              <a:spLocks noChangeArrowheads="1"/>
            </p:cNvSpPr>
            <p:nvPr/>
          </p:nvSpPr>
          <p:spPr bwMode="auto">
            <a:xfrm>
              <a:off x="4678990" y="3480610"/>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übt auf symbolischer Ebene; ggf. wird die Handlung in der Vorstellung aktiviert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2">
              <a:extLst>
                <a:ext uri="{FF2B5EF4-FFF2-40B4-BE49-F238E27FC236}">
                  <a16:creationId xmlns:a16="http://schemas.microsoft.com/office/drawing/2014/main" id="{05BAF99C-7713-E992-0C5D-93CEEF355430}"/>
                </a:ext>
              </a:extLst>
            </p:cNvPr>
            <p:cNvSpPr txBox="1">
              <a:spLocks noChangeArrowheads="1"/>
            </p:cNvSpPr>
            <p:nvPr/>
          </p:nvSpPr>
          <p:spPr bwMode="auto">
            <a:xfrm>
              <a:off x="178932" y="1714119"/>
              <a:ext cx="2229325" cy="141622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handelt am Material un</a:t>
              </a:r>
              <a:r>
                <a:rPr lang="de-DE" dirty="0">
                  <a:solidFill>
                    <a:srgbClr val="327A86"/>
                  </a:solidFill>
                  <a:latin typeface="Calibri" panose="020F0502020204030204" pitchFamily="34" charset="0"/>
                  <a:ea typeface="Calibri" panose="020F0502020204030204" pitchFamily="34" charset="0"/>
                  <a:cs typeface="Times New Roman" panose="02020603050405020304" pitchFamily="18" charset="0"/>
                </a:rPr>
                <a:t>d spricht dazu</a:t>
              </a: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1" name="Gerade Verbindung 120">
              <a:extLst>
                <a:ext uri="{FF2B5EF4-FFF2-40B4-BE49-F238E27FC236}">
                  <a16:creationId xmlns:a16="http://schemas.microsoft.com/office/drawing/2014/main" id="{844E0AF4-1749-9A3B-CEEC-CCAD74CFFE5A}"/>
                </a:ext>
              </a:extLst>
            </p:cNvPr>
            <p:cNvCxnSpPr>
              <a:cxnSpLocks/>
            </p:cNvCxnSpPr>
            <p:nvPr/>
          </p:nvCxnSpPr>
          <p:spPr>
            <a:xfrm flipH="1">
              <a:off x="2362835" y="1616945"/>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E37E462E-6F03-512B-15ED-70E5FD2E6788}"/>
                </a:ext>
              </a:extLst>
            </p:cNvPr>
            <p:cNvCxnSpPr>
              <a:cxnSpLocks/>
            </p:cNvCxnSpPr>
            <p:nvPr/>
          </p:nvCxnSpPr>
          <p:spPr>
            <a:xfrm flipH="1">
              <a:off x="2363405" y="3774793"/>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777DB421-6A85-13E2-81B6-D531CCEF3845}"/>
                </a:ext>
              </a:extLst>
            </p:cNvPr>
            <p:cNvCxnSpPr>
              <a:cxnSpLocks/>
            </p:cNvCxnSpPr>
            <p:nvPr/>
          </p:nvCxnSpPr>
          <p:spPr>
            <a:xfrm flipH="1">
              <a:off x="6803322" y="1623882"/>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4" name="Picture 4">
              <a:extLst>
                <a:ext uri="{FF2B5EF4-FFF2-40B4-BE49-F238E27FC236}">
                  <a16:creationId xmlns:a16="http://schemas.microsoft.com/office/drawing/2014/main" id="{83A1893A-7178-4881-9A50-2ED811999E6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753" r="10881" b="32600"/>
            <a:stretch/>
          </p:blipFill>
          <p:spPr bwMode="auto">
            <a:xfrm>
              <a:off x="2421763" y="1912619"/>
              <a:ext cx="2045673" cy="1697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2" name="Gruppieren 41"/>
            <p:cNvGrpSpPr/>
            <p:nvPr/>
          </p:nvGrpSpPr>
          <p:grpSpPr>
            <a:xfrm>
              <a:off x="6896480" y="1732267"/>
              <a:ext cx="1968913" cy="1871509"/>
              <a:chOff x="6896480" y="1732267"/>
              <a:chExt cx="1968913" cy="1871509"/>
            </a:xfrm>
          </p:grpSpPr>
          <p:pic>
            <p:nvPicPr>
              <p:cNvPr id="115" name="Picture 5">
                <a:extLst>
                  <a:ext uri="{FF2B5EF4-FFF2-40B4-BE49-F238E27FC236}">
                    <a16:creationId xmlns:a16="http://schemas.microsoft.com/office/drawing/2014/main" id="{91A97A91-444B-4D1A-8EA4-34D32C5DE1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757" r="14846" b="35600"/>
              <a:stretch/>
            </p:blipFill>
            <p:spPr bwMode="auto">
              <a:xfrm>
                <a:off x="6990294" y="1732267"/>
                <a:ext cx="1875099" cy="187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Abgerundete rechteckige Legende 9"/>
              <p:cNvSpPr/>
              <p:nvPr/>
            </p:nvSpPr>
            <p:spPr>
              <a:xfrm>
                <a:off x="6896480" y="1767194"/>
                <a:ext cx="1326123" cy="520089"/>
              </a:xfrm>
              <a:prstGeom prst="wedgeRoundRectCallout">
                <a:avLst>
                  <a:gd name="adj1" fmla="val 5024"/>
                  <a:gd name="adj2" fmla="val 94245"/>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Lege einen Zehnerstreifen in die obere Reihe. </a:t>
                </a:r>
              </a:p>
            </p:txBody>
          </p:sp>
        </p:grpSp>
        <p:grpSp>
          <p:nvGrpSpPr>
            <p:cNvPr id="50" name="Gruppieren 49"/>
            <p:cNvGrpSpPr/>
            <p:nvPr/>
          </p:nvGrpSpPr>
          <p:grpSpPr>
            <a:xfrm>
              <a:off x="2400020" y="3947180"/>
              <a:ext cx="2067416" cy="1862358"/>
              <a:chOff x="2400020" y="3947180"/>
              <a:chExt cx="2067416" cy="1862358"/>
            </a:xfrm>
          </p:grpSpPr>
          <p:pic>
            <p:nvPicPr>
              <p:cNvPr id="116" name="Picture 3">
                <a:extLst>
                  <a:ext uri="{FF2B5EF4-FFF2-40B4-BE49-F238E27FC236}">
                    <a16:creationId xmlns:a16="http://schemas.microsoft.com/office/drawing/2014/main" id="{2492EA23-556B-4490-82D9-BEDBBB3B4D4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033" r="10197" b="29866"/>
              <a:stretch/>
            </p:blipFill>
            <p:spPr bwMode="auto">
              <a:xfrm>
                <a:off x="2400020" y="3972692"/>
                <a:ext cx="2067416" cy="1836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 name="Abgerundete rechteckige Legende 117"/>
              <p:cNvSpPr/>
              <p:nvPr/>
            </p:nvSpPr>
            <p:spPr>
              <a:xfrm>
                <a:off x="2421763" y="3947180"/>
                <a:ext cx="1326123" cy="520089"/>
              </a:xfrm>
              <a:prstGeom prst="wedgeRoundRectCallout">
                <a:avLst>
                  <a:gd name="adj1" fmla="val 5024"/>
                  <a:gd name="adj2" fmla="val 94245"/>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Lege einen Zehnerstreifen in die obere Reihe. </a:t>
                </a:r>
              </a:p>
            </p:txBody>
          </p:sp>
        </p:grpSp>
        <p:cxnSp>
          <p:nvCxnSpPr>
            <p:cNvPr id="126" name="Gerade Verbindung 125">
              <a:extLst>
                <a:ext uri="{FF2B5EF4-FFF2-40B4-BE49-F238E27FC236}">
                  <a16:creationId xmlns:a16="http://schemas.microsoft.com/office/drawing/2014/main" id="{777DB421-6A85-13E2-81B6-D531CCEF3845}"/>
                </a:ext>
              </a:extLst>
            </p:cNvPr>
            <p:cNvCxnSpPr>
              <a:cxnSpLocks/>
            </p:cNvCxnSpPr>
            <p:nvPr/>
          </p:nvCxnSpPr>
          <p:spPr>
            <a:xfrm flipH="1">
              <a:off x="6806133" y="3769799"/>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8" name="Gruppieren 67"/>
            <p:cNvGrpSpPr/>
            <p:nvPr/>
          </p:nvGrpSpPr>
          <p:grpSpPr>
            <a:xfrm>
              <a:off x="6962640" y="3852379"/>
              <a:ext cx="1649615" cy="1973914"/>
              <a:chOff x="6962640" y="3852379"/>
              <a:chExt cx="1649615" cy="1973914"/>
            </a:xfrm>
          </p:grpSpPr>
          <p:sp>
            <p:nvSpPr>
              <p:cNvPr id="52" name="Wolkenförmige Legende 51"/>
              <p:cNvSpPr/>
              <p:nvPr/>
            </p:nvSpPr>
            <p:spPr>
              <a:xfrm>
                <a:off x="7410450" y="3852379"/>
                <a:ext cx="1201805" cy="965028"/>
              </a:xfrm>
              <a:prstGeom prst="cloudCallout">
                <a:avLst>
                  <a:gd name="adj1" fmla="val -42044"/>
                  <a:gd name="adj2" fmla="val 552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2" name="Picture 4">
                <a:extLst>
                  <a:ext uri="{FF2B5EF4-FFF2-40B4-BE49-F238E27FC236}">
                    <a16:creationId xmlns:a16="http://schemas.microsoft.com/office/drawing/2014/main" id="{83A1893A-7178-4881-9A50-2ED811999E6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753" r="10881" b="32600"/>
              <a:stretch/>
            </p:blipFill>
            <p:spPr bwMode="auto">
              <a:xfrm>
                <a:off x="7616441" y="3960690"/>
                <a:ext cx="813041" cy="674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7" name="Picture 4">
                <a:extLst>
                  <a:ext uri="{FF2B5EF4-FFF2-40B4-BE49-F238E27FC236}">
                    <a16:creationId xmlns:a16="http://schemas.microsoft.com/office/drawing/2014/main" id="{05055EBF-0C77-44F1-98AE-529C7183039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813" t="37383" r="50876" b="27724"/>
              <a:stretch/>
            </p:blipFill>
            <p:spPr bwMode="auto">
              <a:xfrm>
                <a:off x="6962640" y="4794019"/>
                <a:ext cx="571635" cy="1032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128" name="Text Box 6" descr="Textfeld 2">
            <a:extLst>
              <a:ext uri="{FF2B5EF4-FFF2-40B4-BE49-F238E27FC236}">
                <a16:creationId xmlns:a16="http://schemas.microsoft.com/office/drawing/2014/main" id="{7EB94B3B-B62B-25B9-018A-66B2A0514CA0}"/>
              </a:ext>
            </a:extLst>
          </p:cNvPr>
          <p:cNvSpPr txBox="1">
            <a:spLocks/>
          </p:cNvSpPr>
          <p:nvPr/>
        </p:nvSpPr>
        <p:spPr bwMode="auto">
          <a:xfrm>
            <a:off x="7191591" y="5934092"/>
            <a:ext cx="152060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defTabSz="914400"/>
            <a:r>
              <a:rPr lang="de-DE" altLang="de-DE" sz="1200" dirty="0">
                <a:solidFill>
                  <a:srgbClr val="000000"/>
                </a:solidFill>
                <a:latin typeface="Arial" panose="020B0604020202020204" pitchFamily="34" charset="0"/>
                <a:cs typeface="Arial" panose="020B0604020202020204" pitchFamily="34" charset="0"/>
              </a:rPr>
              <a:t>(</a:t>
            </a:r>
            <a:r>
              <a:rPr lang="de-DE" sz="1200" dirty="0">
                <a:solidFill>
                  <a:schemeClr val="tx1"/>
                </a:solidFill>
                <a:latin typeface="Arial" panose="020B0604020202020204" pitchFamily="34" charset="0"/>
                <a:cs typeface="Arial" panose="020B0604020202020204" pitchFamily="34" charset="0"/>
              </a:rPr>
              <a:t>PIKAS</a:t>
            </a:r>
            <a:r>
              <a:rPr lang="de-DE" altLang="de-DE" sz="1200" dirty="0">
                <a:solidFill>
                  <a:schemeClr val="tx1"/>
                </a:solidFill>
                <a:latin typeface="Arial" panose="020B0604020202020204" pitchFamily="34" charset="0"/>
                <a:cs typeface="Arial" panose="020B0604020202020204" pitchFamily="34" charset="0"/>
              </a:rPr>
              <a:t>, </a:t>
            </a:r>
            <a:r>
              <a:rPr lang="de-DE" altLang="de-DE" sz="1200" dirty="0">
                <a:solidFill>
                  <a:srgbClr val="000000"/>
                </a:solidFill>
                <a:latin typeface="Arial" panose="020B0604020202020204" pitchFamily="34" charset="0"/>
                <a:cs typeface="Arial" panose="020B0604020202020204" pitchFamily="34" charset="0"/>
              </a:rPr>
              <a:t>2020, S. 51)</a:t>
            </a:r>
          </a:p>
        </p:txBody>
      </p:sp>
    </p:spTree>
    <p:extLst>
      <p:ext uri="{BB962C8B-B14F-4D97-AF65-F5344CB8AC3E}">
        <p14:creationId xmlns:p14="http://schemas.microsoft.com/office/powerpoint/2010/main" val="2067191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47957FD1-C360-1F16-C00D-5B2F3F1C548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48D1F0C-6B60-66D3-D2DF-DAA0746B6CE4}"/>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106" name="Textplatzhalter 2">
            <a:extLst>
              <a:ext uri="{FF2B5EF4-FFF2-40B4-BE49-F238E27FC236}">
                <a16:creationId xmlns:a16="http://schemas.microsoft.com/office/drawing/2014/main" id="{50B27F87-8F0C-D603-88D9-ECC8D58EAAD0}"/>
              </a:ext>
            </a:extLst>
          </p:cNvPr>
          <p:cNvSpPr>
            <a:spLocks noGrp="1"/>
          </p:cNvSpPr>
          <p:nvPr>
            <p:ph type="body" sz="quarter" idx="13"/>
          </p:nvPr>
        </p:nvSpPr>
        <p:spPr>
          <a:xfrm>
            <a:off x="1096266" y="1194030"/>
            <a:ext cx="7615934" cy="445628"/>
          </a:xfrm>
        </p:spPr>
        <p:txBody>
          <a:bodyPr/>
          <a:lstStyle/>
          <a:p>
            <a:r>
              <a:rPr lang="de-DE" dirty="0"/>
              <a:t>ÜBEN NACH DEM 4-PHASEN-MODELL</a:t>
            </a:r>
          </a:p>
        </p:txBody>
      </p:sp>
      <p:sp>
        <p:nvSpPr>
          <p:cNvPr id="44" name="Textfeld 2">
            <a:extLst>
              <a:ext uri="{FF2B5EF4-FFF2-40B4-BE49-F238E27FC236}">
                <a16:creationId xmlns:a16="http://schemas.microsoft.com/office/drawing/2014/main" id="{A95C5F98-2B5C-09EC-3A67-CCF1A503D280}"/>
              </a:ext>
            </a:extLst>
          </p:cNvPr>
          <p:cNvSpPr txBox="1">
            <a:spLocks noChangeArrowheads="1"/>
          </p:cNvSpPr>
          <p:nvPr/>
        </p:nvSpPr>
        <p:spPr bwMode="auto">
          <a:xfrm>
            <a:off x="4627926" y="1493218"/>
            <a:ext cx="2229325" cy="2322308"/>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mit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4" name="Titel 8"/>
          <p:cNvSpPr>
            <a:spLocks noGrp="1"/>
          </p:cNvSpPr>
          <p:nvPr>
            <p:ph type="title"/>
          </p:nvPr>
        </p:nvSpPr>
        <p:spPr>
          <a:xfrm>
            <a:off x="1096423" y="382774"/>
            <a:ext cx="7738937" cy="603704"/>
          </a:xfrm>
        </p:spPr>
        <p:txBody>
          <a:bodyPr>
            <a:normAutofit fontScale="90000"/>
          </a:bodyPr>
          <a:lstStyle/>
          <a:p>
            <a:r>
              <a:rPr lang="de-DE" sz="3100" dirty="0"/>
              <a:t>Darstellungen vernetzen</a:t>
            </a:r>
            <a:br>
              <a:rPr lang="de-DE" dirty="0"/>
            </a:br>
            <a:endParaRPr lang="de-DE" dirty="0"/>
          </a:p>
        </p:txBody>
      </p:sp>
      <p:grpSp>
        <p:nvGrpSpPr>
          <p:cNvPr id="71" name="Gruppieren 70"/>
          <p:cNvGrpSpPr/>
          <p:nvPr/>
        </p:nvGrpSpPr>
        <p:grpSpPr>
          <a:xfrm>
            <a:off x="178932" y="1616945"/>
            <a:ext cx="8765567" cy="4249597"/>
            <a:chOff x="178932" y="1616945"/>
            <a:chExt cx="8765567" cy="4249597"/>
          </a:xfrm>
        </p:grpSpPr>
        <p:sp>
          <p:nvSpPr>
            <p:cNvPr id="109" name="Rechteck 108">
              <a:extLst>
                <a:ext uri="{FF2B5EF4-FFF2-40B4-BE49-F238E27FC236}">
                  <a16:creationId xmlns:a16="http://schemas.microsoft.com/office/drawing/2014/main" id="{EC82CF7F-C877-2E18-043C-87B8B5F2F0A1}"/>
                </a:ext>
              </a:extLst>
            </p:cNvPr>
            <p:cNvSpPr/>
            <p:nvPr/>
          </p:nvSpPr>
          <p:spPr>
            <a:xfrm>
              <a:off x="4664383" y="3769799"/>
              <a:ext cx="4280116" cy="2095217"/>
            </a:xfrm>
            <a:prstGeom prst="rect">
              <a:avLst/>
            </a:prstGeom>
            <a:solidFill>
              <a:srgbClr val="009999">
                <a:alpha val="24833"/>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0203101D-2613-3888-72CE-FE0345F3298A}"/>
                </a:ext>
              </a:extLst>
            </p:cNvPr>
            <p:cNvSpPr/>
            <p:nvPr/>
          </p:nvSpPr>
          <p:spPr>
            <a:xfrm>
              <a:off x="214767" y="3771325"/>
              <a:ext cx="4280116" cy="2095217"/>
            </a:xfrm>
            <a:prstGeom prst="rect">
              <a:avLst/>
            </a:prstGeom>
            <a:solidFill>
              <a:srgbClr val="737373">
                <a:alpha val="2526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28E92621-5C7F-6B29-ED72-8FE9DC9DD2D3}"/>
                </a:ext>
              </a:extLst>
            </p:cNvPr>
            <p:cNvSpPr/>
            <p:nvPr/>
          </p:nvSpPr>
          <p:spPr>
            <a:xfrm>
              <a:off x="4649119" y="1616945"/>
              <a:ext cx="4280116" cy="2095217"/>
            </a:xfrm>
            <a:prstGeom prst="rect">
              <a:avLst/>
            </a:prstGeom>
            <a:solidFill>
              <a:srgbClr val="F8B44F">
                <a:alpha val="2463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81FCE6E4-7011-CCB8-8F8E-CDC974EA1781}"/>
                </a:ext>
              </a:extLst>
            </p:cNvPr>
            <p:cNvSpPr/>
            <p:nvPr/>
          </p:nvSpPr>
          <p:spPr>
            <a:xfrm>
              <a:off x="214767" y="1616945"/>
              <a:ext cx="4280116" cy="2095217"/>
            </a:xfrm>
            <a:prstGeom prst="rect">
              <a:avLst/>
            </a:prstGeom>
            <a:solidFill>
              <a:srgbClr val="CDB987">
                <a:alpha val="2477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B9F1CB0B-BC01-3028-E7B6-41D25BB87FA0}"/>
                </a:ext>
              </a:extLst>
            </p:cNvPr>
            <p:cNvSpPr>
              <a:spLocks noChangeAspect="1"/>
            </p:cNvSpPr>
            <p:nvPr/>
          </p:nvSpPr>
          <p:spPr>
            <a:xfrm>
              <a:off x="352389" y="1699113"/>
              <a:ext cx="462249" cy="481529"/>
            </a:xfrm>
            <a:prstGeom prst="ellipse">
              <a:avLst/>
            </a:prstGeom>
            <a:solidFill>
              <a:srgbClr val="CDB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FF3452FD-304B-093D-37AD-2470B93E9716}"/>
                </a:ext>
              </a:extLst>
            </p:cNvPr>
            <p:cNvSpPr txBox="1"/>
            <p:nvPr/>
          </p:nvSpPr>
          <p:spPr>
            <a:xfrm>
              <a:off x="413730" y="1756605"/>
              <a:ext cx="524475" cy="366543"/>
            </a:xfrm>
            <a:prstGeom prst="rect">
              <a:avLst/>
            </a:prstGeom>
            <a:noFill/>
          </p:spPr>
          <p:txBody>
            <a:bodyPr wrap="square" rtlCol="0">
              <a:spAutoFit/>
            </a:bodyPr>
            <a:lstStyle/>
            <a:p>
              <a:r>
                <a:rPr lang="de-DE" dirty="0">
                  <a:solidFill>
                    <a:schemeClr val="bg1"/>
                  </a:solidFill>
                </a:rPr>
                <a:t>1.</a:t>
              </a:r>
            </a:p>
          </p:txBody>
        </p:sp>
        <p:sp>
          <p:nvSpPr>
            <p:cNvPr id="45" name="Oval 44">
              <a:extLst>
                <a:ext uri="{FF2B5EF4-FFF2-40B4-BE49-F238E27FC236}">
                  <a16:creationId xmlns:a16="http://schemas.microsoft.com/office/drawing/2014/main" id="{4D52325E-4868-94BB-5888-DDB2A1C85198}"/>
                </a:ext>
              </a:extLst>
            </p:cNvPr>
            <p:cNvSpPr>
              <a:spLocks noChangeAspect="1"/>
            </p:cNvSpPr>
            <p:nvPr/>
          </p:nvSpPr>
          <p:spPr>
            <a:xfrm>
              <a:off x="4783353" y="1709702"/>
              <a:ext cx="462249" cy="481529"/>
            </a:xfrm>
            <a:prstGeom prst="ellipse">
              <a:avLst/>
            </a:prstGeom>
            <a:solidFill>
              <a:srgbClr val="F8B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45">
              <a:extLst>
                <a:ext uri="{FF2B5EF4-FFF2-40B4-BE49-F238E27FC236}">
                  <a16:creationId xmlns:a16="http://schemas.microsoft.com/office/drawing/2014/main" id="{92D823B1-3393-C984-5BA5-AF90FC56D1EA}"/>
                </a:ext>
              </a:extLst>
            </p:cNvPr>
            <p:cNvSpPr txBox="1"/>
            <p:nvPr/>
          </p:nvSpPr>
          <p:spPr>
            <a:xfrm>
              <a:off x="4844694" y="1767194"/>
              <a:ext cx="524475" cy="366543"/>
            </a:xfrm>
            <a:prstGeom prst="rect">
              <a:avLst/>
            </a:prstGeom>
            <a:noFill/>
          </p:spPr>
          <p:txBody>
            <a:bodyPr wrap="square" rtlCol="0">
              <a:spAutoFit/>
            </a:bodyPr>
            <a:lstStyle/>
            <a:p>
              <a:r>
                <a:rPr lang="de-DE" dirty="0">
                  <a:solidFill>
                    <a:schemeClr val="bg1"/>
                  </a:solidFill>
                </a:rPr>
                <a:t>2.</a:t>
              </a:r>
            </a:p>
          </p:txBody>
        </p:sp>
        <p:sp>
          <p:nvSpPr>
            <p:cNvPr id="3" name="Oval 2">
              <a:extLst>
                <a:ext uri="{FF2B5EF4-FFF2-40B4-BE49-F238E27FC236}">
                  <a16:creationId xmlns:a16="http://schemas.microsoft.com/office/drawing/2014/main" id="{846450F8-5D1B-165E-7577-9311053125D4}"/>
                </a:ext>
              </a:extLst>
            </p:cNvPr>
            <p:cNvSpPr>
              <a:spLocks noChangeAspect="1"/>
            </p:cNvSpPr>
            <p:nvPr/>
          </p:nvSpPr>
          <p:spPr>
            <a:xfrm>
              <a:off x="352389" y="3852379"/>
              <a:ext cx="462249" cy="481529"/>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63E5F997-62C1-204D-4706-C9274FCE9047}"/>
                </a:ext>
              </a:extLst>
            </p:cNvPr>
            <p:cNvSpPr txBox="1"/>
            <p:nvPr/>
          </p:nvSpPr>
          <p:spPr>
            <a:xfrm>
              <a:off x="413730" y="3909871"/>
              <a:ext cx="524475" cy="366543"/>
            </a:xfrm>
            <a:prstGeom prst="rect">
              <a:avLst/>
            </a:prstGeom>
            <a:noFill/>
          </p:spPr>
          <p:txBody>
            <a:bodyPr wrap="square" rtlCol="0">
              <a:spAutoFit/>
            </a:bodyPr>
            <a:lstStyle/>
            <a:p>
              <a:r>
                <a:rPr lang="de-DE" dirty="0">
                  <a:solidFill>
                    <a:schemeClr val="bg1"/>
                  </a:solidFill>
                </a:rPr>
                <a:t>3.</a:t>
              </a:r>
            </a:p>
          </p:txBody>
        </p:sp>
        <p:sp>
          <p:nvSpPr>
            <p:cNvPr id="51" name="Textfeld 2">
              <a:extLst>
                <a:ext uri="{FF2B5EF4-FFF2-40B4-BE49-F238E27FC236}">
                  <a16:creationId xmlns:a16="http://schemas.microsoft.com/office/drawing/2014/main" id="{FFCE1F9F-3D53-6E71-03A6-D2FA68CC5725}"/>
                </a:ext>
              </a:extLst>
            </p:cNvPr>
            <p:cNvSpPr txBox="1">
              <a:spLocks noChangeArrowheads="1"/>
            </p:cNvSpPr>
            <p:nvPr/>
          </p:nvSpPr>
          <p:spPr bwMode="auto">
            <a:xfrm>
              <a:off x="182530" y="3690918"/>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ohne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Oval 64">
              <a:extLst>
                <a:ext uri="{FF2B5EF4-FFF2-40B4-BE49-F238E27FC236}">
                  <a16:creationId xmlns:a16="http://schemas.microsoft.com/office/drawing/2014/main" id="{42BE5F6C-C76F-6EEC-8C95-582B4A723BEA}"/>
                </a:ext>
              </a:extLst>
            </p:cNvPr>
            <p:cNvSpPr>
              <a:spLocks noChangeAspect="1"/>
            </p:cNvSpPr>
            <p:nvPr/>
          </p:nvSpPr>
          <p:spPr>
            <a:xfrm>
              <a:off x="4783352" y="3849491"/>
              <a:ext cx="462249" cy="481529"/>
            </a:xfrm>
            <a:prstGeom prst="ellipse">
              <a:avLst/>
            </a:prstGeom>
            <a:solidFill>
              <a:srgbClr val="327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Textfeld 66">
              <a:extLst>
                <a:ext uri="{FF2B5EF4-FFF2-40B4-BE49-F238E27FC236}">
                  <a16:creationId xmlns:a16="http://schemas.microsoft.com/office/drawing/2014/main" id="{D6404C25-A49D-EF98-99A4-54FED77355DE}"/>
                </a:ext>
              </a:extLst>
            </p:cNvPr>
            <p:cNvSpPr txBox="1"/>
            <p:nvPr/>
          </p:nvSpPr>
          <p:spPr>
            <a:xfrm>
              <a:off x="4844693" y="3906983"/>
              <a:ext cx="524475" cy="366543"/>
            </a:xfrm>
            <a:prstGeom prst="rect">
              <a:avLst/>
            </a:prstGeom>
            <a:noFill/>
          </p:spPr>
          <p:txBody>
            <a:bodyPr wrap="square" rtlCol="0">
              <a:spAutoFit/>
            </a:bodyPr>
            <a:lstStyle/>
            <a:p>
              <a:r>
                <a:rPr lang="de-DE" dirty="0">
                  <a:solidFill>
                    <a:schemeClr val="bg1"/>
                  </a:solidFill>
                </a:rPr>
                <a:t>4.</a:t>
              </a:r>
            </a:p>
          </p:txBody>
        </p:sp>
        <p:sp>
          <p:nvSpPr>
            <p:cNvPr id="89" name="Textfeld 2">
              <a:extLst>
                <a:ext uri="{FF2B5EF4-FFF2-40B4-BE49-F238E27FC236}">
                  <a16:creationId xmlns:a16="http://schemas.microsoft.com/office/drawing/2014/main" id="{F5525617-F897-03E9-D8D3-A4B3AAA58A80}"/>
                </a:ext>
              </a:extLst>
            </p:cNvPr>
            <p:cNvSpPr txBox="1">
              <a:spLocks noChangeArrowheads="1"/>
            </p:cNvSpPr>
            <p:nvPr/>
          </p:nvSpPr>
          <p:spPr bwMode="auto">
            <a:xfrm>
              <a:off x="4678990" y="3480610"/>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übt auf symbolischer Ebene; ggf. wird die Handlung in der Vorstellung aktiviert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2">
              <a:extLst>
                <a:ext uri="{FF2B5EF4-FFF2-40B4-BE49-F238E27FC236}">
                  <a16:creationId xmlns:a16="http://schemas.microsoft.com/office/drawing/2014/main" id="{05BAF99C-7713-E992-0C5D-93CEEF355430}"/>
                </a:ext>
              </a:extLst>
            </p:cNvPr>
            <p:cNvSpPr txBox="1">
              <a:spLocks noChangeArrowheads="1"/>
            </p:cNvSpPr>
            <p:nvPr/>
          </p:nvSpPr>
          <p:spPr bwMode="auto">
            <a:xfrm>
              <a:off x="178932" y="1714119"/>
              <a:ext cx="2229325" cy="141622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handelt am Material un</a:t>
              </a:r>
              <a:r>
                <a:rPr lang="de-DE" dirty="0">
                  <a:solidFill>
                    <a:srgbClr val="327A86"/>
                  </a:solidFill>
                  <a:latin typeface="Calibri" panose="020F0502020204030204" pitchFamily="34" charset="0"/>
                  <a:ea typeface="Calibri" panose="020F0502020204030204" pitchFamily="34" charset="0"/>
                  <a:cs typeface="Times New Roman" panose="02020603050405020304" pitchFamily="18" charset="0"/>
                </a:rPr>
                <a:t>d spricht dazu</a:t>
              </a: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1" name="Gerade Verbindung 120">
              <a:extLst>
                <a:ext uri="{FF2B5EF4-FFF2-40B4-BE49-F238E27FC236}">
                  <a16:creationId xmlns:a16="http://schemas.microsoft.com/office/drawing/2014/main" id="{844E0AF4-1749-9A3B-CEEC-CCAD74CFFE5A}"/>
                </a:ext>
              </a:extLst>
            </p:cNvPr>
            <p:cNvCxnSpPr>
              <a:cxnSpLocks/>
            </p:cNvCxnSpPr>
            <p:nvPr/>
          </p:nvCxnSpPr>
          <p:spPr>
            <a:xfrm flipH="1">
              <a:off x="2362835" y="1616945"/>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E37E462E-6F03-512B-15ED-70E5FD2E6788}"/>
                </a:ext>
              </a:extLst>
            </p:cNvPr>
            <p:cNvCxnSpPr>
              <a:cxnSpLocks/>
            </p:cNvCxnSpPr>
            <p:nvPr/>
          </p:nvCxnSpPr>
          <p:spPr>
            <a:xfrm flipH="1">
              <a:off x="2363405" y="3774793"/>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777DB421-6A85-13E2-81B6-D531CCEF3845}"/>
                </a:ext>
              </a:extLst>
            </p:cNvPr>
            <p:cNvCxnSpPr>
              <a:cxnSpLocks/>
            </p:cNvCxnSpPr>
            <p:nvPr/>
          </p:nvCxnSpPr>
          <p:spPr>
            <a:xfrm flipH="1">
              <a:off x="6803322" y="1623882"/>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4" name="Picture 4">
              <a:extLst>
                <a:ext uri="{FF2B5EF4-FFF2-40B4-BE49-F238E27FC236}">
                  <a16:creationId xmlns:a16="http://schemas.microsoft.com/office/drawing/2014/main" id="{83A1893A-7178-4881-9A50-2ED811999E6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753" r="10881" b="32600"/>
            <a:stretch/>
          </p:blipFill>
          <p:spPr bwMode="auto">
            <a:xfrm>
              <a:off x="2421763" y="1912619"/>
              <a:ext cx="2045673" cy="1697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2" name="Gruppieren 41"/>
            <p:cNvGrpSpPr/>
            <p:nvPr/>
          </p:nvGrpSpPr>
          <p:grpSpPr>
            <a:xfrm>
              <a:off x="6896480" y="1732267"/>
              <a:ext cx="1968913" cy="1871509"/>
              <a:chOff x="6896480" y="1732267"/>
              <a:chExt cx="1968913" cy="1871509"/>
            </a:xfrm>
          </p:grpSpPr>
          <p:pic>
            <p:nvPicPr>
              <p:cNvPr id="115" name="Picture 5">
                <a:extLst>
                  <a:ext uri="{FF2B5EF4-FFF2-40B4-BE49-F238E27FC236}">
                    <a16:creationId xmlns:a16="http://schemas.microsoft.com/office/drawing/2014/main" id="{91A97A91-444B-4D1A-8EA4-34D32C5DE1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757" r="14846" b="35600"/>
              <a:stretch/>
            </p:blipFill>
            <p:spPr bwMode="auto">
              <a:xfrm>
                <a:off x="6990294" y="1732267"/>
                <a:ext cx="1875099" cy="187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Abgerundete rechteckige Legende 9"/>
              <p:cNvSpPr/>
              <p:nvPr/>
            </p:nvSpPr>
            <p:spPr>
              <a:xfrm>
                <a:off x="6896480" y="1767194"/>
                <a:ext cx="1326123" cy="520089"/>
              </a:xfrm>
              <a:prstGeom prst="wedgeRoundRectCallout">
                <a:avLst>
                  <a:gd name="adj1" fmla="val 5024"/>
                  <a:gd name="adj2" fmla="val 94245"/>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Lege einen Zehnerstreifen in die obere Reihe. </a:t>
                </a:r>
              </a:p>
            </p:txBody>
          </p:sp>
        </p:grpSp>
        <p:grpSp>
          <p:nvGrpSpPr>
            <p:cNvPr id="50" name="Gruppieren 49"/>
            <p:cNvGrpSpPr/>
            <p:nvPr/>
          </p:nvGrpSpPr>
          <p:grpSpPr>
            <a:xfrm>
              <a:off x="2400020" y="3947180"/>
              <a:ext cx="2067416" cy="1862358"/>
              <a:chOff x="2400020" y="3947180"/>
              <a:chExt cx="2067416" cy="1862358"/>
            </a:xfrm>
          </p:grpSpPr>
          <p:pic>
            <p:nvPicPr>
              <p:cNvPr id="116" name="Picture 3">
                <a:extLst>
                  <a:ext uri="{FF2B5EF4-FFF2-40B4-BE49-F238E27FC236}">
                    <a16:creationId xmlns:a16="http://schemas.microsoft.com/office/drawing/2014/main" id="{2492EA23-556B-4490-82D9-BEDBBB3B4D4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033" r="10197" b="29866"/>
              <a:stretch/>
            </p:blipFill>
            <p:spPr bwMode="auto">
              <a:xfrm>
                <a:off x="2400020" y="3972692"/>
                <a:ext cx="2067416" cy="1836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 name="Abgerundete rechteckige Legende 117"/>
              <p:cNvSpPr/>
              <p:nvPr/>
            </p:nvSpPr>
            <p:spPr>
              <a:xfrm>
                <a:off x="2421763" y="3947180"/>
                <a:ext cx="1326123" cy="520089"/>
              </a:xfrm>
              <a:prstGeom prst="wedgeRoundRectCallout">
                <a:avLst>
                  <a:gd name="adj1" fmla="val 5024"/>
                  <a:gd name="adj2" fmla="val 94245"/>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Lege einen Zehnerstreifen in die obere Reihe. </a:t>
                </a:r>
              </a:p>
            </p:txBody>
          </p:sp>
        </p:grpSp>
        <p:cxnSp>
          <p:nvCxnSpPr>
            <p:cNvPr id="126" name="Gerade Verbindung 125">
              <a:extLst>
                <a:ext uri="{FF2B5EF4-FFF2-40B4-BE49-F238E27FC236}">
                  <a16:creationId xmlns:a16="http://schemas.microsoft.com/office/drawing/2014/main" id="{777DB421-6A85-13E2-81B6-D531CCEF3845}"/>
                </a:ext>
              </a:extLst>
            </p:cNvPr>
            <p:cNvCxnSpPr>
              <a:cxnSpLocks/>
            </p:cNvCxnSpPr>
            <p:nvPr/>
          </p:nvCxnSpPr>
          <p:spPr>
            <a:xfrm flipH="1">
              <a:off x="6806133" y="3769799"/>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8" name="Gruppieren 67"/>
            <p:cNvGrpSpPr/>
            <p:nvPr/>
          </p:nvGrpSpPr>
          <p:grpSpPr>
            <a:xfrm>
              <a:off x="6962640" y="3852379"/>
              <a:ext cx="1649615" cy="1973914"/>
              <a:chOff x="6962640" y="3852379"/>
              <a:chExt cx="1649615" cy="1973914"/>
            </a:xfrm>
          </p:grpSpPr>
          <p:sp>
            <p:nvSpPr>
              <p:cNvPr id="52" name="Wolkenförmige Legende 51"/>
              <p:cNvSpPr/>
              <p:nvPr/>
            </p:nvSpPr>
            <p:spPr>
              <a:xfrm>
                <a:off x="7410450" y="3852379"/>
                <a:ext cx="1201805" cy="965028"/>
              </a:xfrm>
              <a:prstGeom prst="cloudCallout">
                <a:avLst>
                  <a:gd name="adj1" fmla="val -42044"/>
                  <a:gd name="adj2" fmla="val 552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2" name="Picture 4">
                <a:extLst>
                  <a:ext uri="{FF2B5EF4-FFF2-40B4-BE49-F238E27FC236}">
                    <a16:creationId xmlns:a16="http://schemas.microsoft.com/office/drawing/2014/main" id="{83A1893A-7178-4881-9A50-2ED811999E6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753" r="10881" b="32600"/>
              <a:stretch/>
            </p:blipFill>
            <p:spPr bwMode="auto">
              <a:xfrm>
                <a:off x="7616441" y="3960690"/>
                <a:ext cx="813041" cy="674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7" name="Picture 4">
                <a:extLst>
                  <a:ext uri="{FF2B5EF4-FFF2-40B4-BE49-F238E27FC236}">
                    <a16:creationId xmlns:a16="http://schemas.microsoft.com/office/drawing/2014/main" id="{05055EBF-0C77-44F1-98AE-529C7183039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813" t="37383" r="50876" b="27724"/>
              <a:stretch/>
            </p:blipFill>
            <p:spPr bwMode="auto">
              <a:xfrm>
                <a:off x="6962640" y="4794019"/>
                <a:ext cx="571635" cy="1032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128" name="Text Box 6" descr="Textfeld 2">
            <a:extLst>
              <a:ext uri="{FF2B5EF4-FFF2-40B4-BE49-F238E27FC236}">
                <a16:creationId xmlns:a16="http://schemas.microsoft.com/office/drawing/2014/main" id="{7EB94B3B-B62B-25B9-018A-66B2A0514CA0}"/>
              </a:ext>
            </a:extLst>
          </p:cNvPr>
          <p:cNvSpPr txBox="1">
            <a:spLocks/>
          </p:cNvSpPr>
          <p:nvPr/>
        </p:nvSpPr>
        <p:spPr bwMode="auto">
          <a:xfrm>
            <a:off x="7191591" y="5934092"/>
            <a:ext cx="152060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defTabSz="914400"/>
            <a:r>
              <a:rPr lang="de-DE" altLang="de-DE" sz="1200" dirty="0">
                <a:solidFill>
                  <a:srgbClr val="000000"/>
                </a:solidFill>
                <a:latin typeface="Arial" panose="020B0604020202020204" pitchFamily="34" charset="0"/>
                <a:cs typeface="Arial" panose="020B0604020202020204" pitchFamily="34" charset="0"/>
              </a:rPr>
              <a:t>(</a:t>
            </a:r>
            <a:r>
              <a:rPr lang="de-DE" sz="1200" dirty="0">
                <a:solidFill>
                  <a:schemeClr val="tx1"/>
                </a:solidFill>
                <a:latin typeface="Arial" panose="020B0604020202020204" pitchFamily="34" charset="0"/>
                <a:cs typeface="Arial" panose="020B0604020202020204" pitchFamily="34" charset="0"/>
              </a:rPr>
              <a:t>PIKAS</a:t>
            </a:r>
            <a:r>
              <a:rPr lang="de-DE" altLang="de-DE" sz="1200" dirty="0">
                <a:solidFill>
                  <a:schemeClr val="tx1"/>
                </a:solidFill>
                <a:latin typeface="Arial" panose="020B0604020202020204" pitchFamily="34" charset="0"/>
                <a:cs typeface="Arial" panose="020B0604020202020204" pitchFamily="34" charset="0"/>
              </a:rPr>
              <a:t>, </a:t>
            </a:r>
            <a:r>
              <a:rPr lang="de-DE" altLang="de-DE" sz="1200" dirty="0">
                <a:solidFill>
                  <a:srgbClr val="000000"/>
                </a:solidFill>
                <a:latin typeface="Arial" panose="020B0604020202020204" pitchFamily="34" charset="0"/>
                <a:cs typeface="Arial" panose="020B0604020202020204" pitchFamily="34" charset="0"/>
              </a:rPr>
              <a:t>2020, S. 51)</a:t>
            </a:r>
          </a:p>
        </p:txBody>
      </p:sp>
      <p:sp>
        <p:nvSpPr>
          <p:cNvPr id="2" name="Textfeld 1">
            <a:extLst>
              <a:ext uri="{FF2B5EF4-FFF2-40B4-BE49-F238E27FC236}">
                <a16:creationId xmlns:a16="http://schemas.microsoft.com/office/drawing/2014/main" id="{4E5B1B90-FA00-D7AB-4354-88FBBF5D8500}"/>
              </a:ext>
            </a:extLst>
          </p:cNvPr>
          <p:cNvSpPr txBox="1"/>
          <p:nvPr/>
        </p:nvSpPr>
        <p:spPr>
          <a:xfrm>
            <a:off x="101183" y="3727168"/>
            <a:ext cx="8941633" cy="2221930"/>
          </a:xfrm>
          <a:prstGeom prst="rect">
            <a:avLst/>
          </a:prstGeom>
          <a:solidFill>
            <a:srgbClr val="D9D9D9">
              <a:alpha val="60314"/>
            </a:srgbClr>
          </a:solidFill>
        </p:spPr>
        <p:txBody>
          <a:bodyPr wrap="square" rtlCol="0">
            <a:spAutoFit/>
          </a:bodyPr>
          <a:lstStyle/>
          <a:p>
            <a:endParaRPr lang="de-DE" dirty="0"/>
          </a:p>
        </p:txBody>
      </p:sp>
      <p:sp>
        <p:nvSpPr>
          <p:cNvPr id="11" name="Textfeld 10">
            <a:extLst>
              <a:ext uri="{FF2B5EF4-FFF2-40B4-BE49-F238E27FC236}">
                <a16:creationId xmlns:a16="http://schemas.microsoft.com/office/drawing/2014/main" id="{A3CD1580-CBCC-08E8-AB05-79E36501EDC3}"/>
              </a:ext>
            </a:extLst>
          </p:cNvPr>
          <p:cNvSpPr txBox="1"/>
          <p:nvPr/>
        </p:nvSpPr>
        <p:spPr>
          <a:xfrm>
            <a:off x="4572000" y="1642694"/>
            <a:ext cx="4393698" cy="2221930"/>
          </a:xfrm>
          <a:prstGeom prst="rect">
            <a:avLst/>
          </a:prstGeom>
          <a:solidFill>
            <a:srgbClr val="D9D9D9">
              <a:alpha val="60314"/>
            </a:srgbClr>
          </a:solidFill>
        </p:spPr>
        <p:txBody>
          <a:bodyPr wrap="square" rtlCol="0">
            <a:spAutoFit/>
          </a:bodyPr>
          <a:lstStyle/>
          <a:p>
            <a:endParaRPr lang="de-DE" dirty="0"/>
          </a:p>
        </p:txBody>
      </p:sp>
    </p:spTree>
    <p:extLst>
      <p:ext uri="{BB962C8B-B14F-4D97-AF65-F5344CB8AC3E}">
        <p14:creationId xmlns:p14="http://schemas.microsoft.com/office/powerpoint/2010/main" val="1752209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D2DB07-DE12-3645-AA24-F7683C66CFCF}"/>
              </a:ext>
            </a:extLst>
          </p:cNvPr>
          <p:cNvSpPr>
            <a:spLocks noGrp="1"/>
          </p:cNvSpPr>
          <p:nvPr>
            <p:ph type="title"/>
          </p:nvPr>
        </p:nvSpPr>
        <p:spPr/>
        <p:txBody>
          <a:bodyPr/>
          <a:lstStyle/>
          <a:p>
            <a:r>
              <a:rPr lang="de-DE" sz="2800" dirty="0"/>
              <a:t>Darstellungen vernetzen</a:t>
            </a:r>
            <a:endParaRPr lang="de-DE" dirty="0"/>
          </a:p>
        </p:txBody>
      </p:sp>
      <p:sp>
        <p:nvSpPr>
          <p:cNvPr id="12" name="Textplatzhalter 11">
            <a:extLst>
              <a:ext uri="{FF2B5EF4-FFF2-40B4-BE49-F238E27FC236}">
                <a16:creationId xmlns:a16="http://schemas.microsoft.com/office/drawing/2014/main" id="{37E7B593-6473-D9E9-65C1-A47B771F9A53}"/>
              </a:ext>
            </a:extLst>
          </p:cNvPr>
          <p:cNvSpPr>
            <a:spLocks noGrp="1"/>
          </p:cNvSpPr>
          <p:nvPr>
            <p:ph type="body" sz="quarter" idx="13"/>
          </p:nvPr>
        </p:nvSpPr>
        <p:spPr/>
        <p:txBody>
          <a:bodyPr/>
          <a:lstStyle/>
          <a:p>
            <a:r>
              <a:rPr lang="de-DE" dirty="0"/>
              <a:t>ÜBEN NACH DEM VIERPHASENMODELL</a:t>
            </a:r>
          </a:p>
        </p:txBody>
      </p:sp>
      <p:sp>
        <p:nvSpPr>
          <p:cNvPr id="6" name="Textfeld 5">
            <a:extLst>
              <a:ext uri="{FF2B5EF4-FFF2-40B4-BE49-F238E27FC236}">
                <a16:creationId xmlns:a16="http://schemas.microsoft.com/office/drawing/2014/main" id="{C75525AA-6141-634D-8137-B1005F07E8AB}"/>
              </a:ext>
            </a:extLst>
          </p:cNvPr>
          <p:cNvSpPr txBox="1"/>
          <p:nvPr/>
        </p:nvSpPr>
        <p:spPr>
          <a:xfrm>
            <a:off x="1096266" y="1750791"/>
            <a:ext cx="7576468"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Das Kind </a:t>
            </a:r>
            <a:r>
              <a:rPr lang="de-DE" b="1" dirty="0">
                <a:latin typeface="Arial" panose="020B0604020202020204" pitchFamily="34" charset="0"/>
                <a:cs typeface="Arial" panose="020B0604020202020204" pitchFamily="34" charset="0"/>
              </a:rPr>
              <a:t>handelt</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am Material </a:t>
            </a:r>
            <a:r>
              <a:rPr lang="de-DE" dirty="0">
                <a:latin typeface="Arial" panose="020B0604020202020204" pitchFamily="34" charset="0"/>
                <a:cs typeface="Arial" panose="020B0604020202020204" pitchFamily="34" charset="0"/>
              </a:rPr>
              <a:t>und spricht dazu.</a:t>
            </a:r>
          </a:p>
        </p:txBody>
      </p:sp>
      <p:sp>
        <p:nvSpPr>
          <p:cNvPr id="26" name="Abgerundete rechteckige Legende 25">
            <a:extLst>
              <a:ext uri="{FF2B5EF4-FFF2-40B4-BE49-F238E27FC236}">
                <a16:creationId xmlns:a16="http://schemas.microsoft.com/office/drawing/2014/main" id="{DB80C9C8-AB9F-98C0-DE22-3E19CAC6AA9E}"/>
              </a:ext>
            </a:extLst>
          </p:cNvPr>
          <p:cNvSpPr/>
          <p:nvPr/>
        </p:nvSpPr>
        <p:spPr>
          <a:xfrm>
            <a:off x="2388052" y="2884436"/>
            <a:ext cx="2742747" cy="1298487"/>
          </a:xfrm>
          <a:prstGeom prst="wedgeRoundRectCallout">
            <a:avLst>
              <a:gd name="adj1" fmla="val -40193"/>
              <a:gd name="adj2" fmla="val 7456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Dafür lege ich erst einen Zehnerstreifen und dann noch 4 Plättchen.</a:t>
            </a:r>
          </a:p>
        </p:txBody>
      </p:sp>
      <p:pic>
        <p:nvPicPr>
          <p:cNvPr id="4" name="Grafik 3">
            <a:extLst>
              <a:ext uri="{FF2B5EF4-FFF2-40B4-BE49-F238E27FC236}">
                <a16:creationId xmlns:a16="http://schemas.microsoft.com/office/drawing/2014/main" id="{F6DC6751-BA39-427D-84C5-1AEC516D1F01}"/>
              </a:ext>
            </a:extLst>
          </p:cNvPr>
          <p:cNvPicPr>
            <a:picLocks noChangeAspect="1"/>
          </p:cNvPicPr>
          <p:nvPr/>
        </p:nvPicPr>
        <p:blipFill>
          <a:blip r:embed="rId3"/>
          <a:stretch>
            <a:fillRect/>
          </a:stretch>
        </p:blipFill>
        <p:spPr>
          <a:xfrm>
            <a:off x="1633761" y="4073525"/>
            <a:ext cx="856147" cy="1624552"/>
          </a:xfrm>
          <a:prstGeom prst="rect">
            <a:avLst/>
          </a:prstGeom>
        </p:spPr>
      </p:pic>
      <p:sp>
        <p:nvSpPr>
          <p:cNvPr id="7" name="Abgerundete rechteckige Legende 6">
            <a:extLst>
              <a:ext uri="{FF2B5EF4-FFF2-40B4-BE49-F238E27FC236}">
                <a16:creationId xmlns:a16="http://schemas.microsoft.com/office/drawing/2014/main" id="{7D502752-506A-D4B7-1963-C76D8D35EE11}"/>
              </a:ext>
            </a:extLst>
          </p:cNvPr>
          <p:cNvSpPr/>
          <p:nvPr/>
        </p:nvSpPr>
        <p:spPr>
          <a:xfrm>
            <a:off x="341230" y="2560216"/>
            <a:ext cx="1729219" cy="671632"/>
          </a:xfrm>
          <a:prstGeom prst="wedgeRoundRectCallout">
            <a:avLst>
              <a:gd name="adj1" fmla="val 44448"/>
              <a:gd name="adj2" fmla="val 13462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Ich stelle die 14 dar.</a:t>
            </a:r>
          </a:p>
        </p:txBody>
      </p:sp>
      <p:pic>
        <p:nvPicPr>
          <p:cNvPr id="11" name="Grafik 10">
            <a:extLst>
              <a:ext uri="{FF2B5EF4-FFF2-40B4-BE49-F238E27FC236}">
                <a16:creationId xmlns:a16="http://schemas.microsoft.com/office/drawing/2014/main" id="{3912A8F7-56A1-9ACC-EE52-0B144FE192A3}"/>
              </a:ext>
            </a:extLst>
          </p:cNvPr>
          <p:cNvPicPr>
            <a:picLocks noChangeAspect="1"/>
          </p:cNvPicPr>
          <p:nvPr/>
        </p:nvPicPr>
        <p:blipFill>
          <a:blip r:embed="rId4"/>
          <a:stretch>
            <a:fillRect/>
          </a:stretch>
        </p:blipFill>
        <p:spPr>
          <a:xfrm>
            <a:off x="5344755" y="3529392"/>
            <a:ext cx="3276375" cy="655275"/>
          </a:xfrm>
          <a:prstGeom prst="rect">
            <a:avLst/>
          </a:prstGeom>
        </p:spPr>
      </p:pic>
      <p:pic>
        <p:nvPicPr>
          <p:cNvPr id="13" name="Grafik 12">
            <a:extLst>
              <a:ext uri="{FF2B5EF4-FFF2-40B4-BE49-F238E27FC236}">
                <a16:creationId xmlns:a16="http://schemas.microsoft.com/office/drawing/2014/main" id="{C3D0845B-A9C3-16D8-5A79-6A4FF2123299}"/>
              </a:ext>
            </a:extLst>
          </p:cNvPr>
          <p:cNvPicPr>
            <a:picLocks noChangeAspect="1"/>
          </p:cNvPicPr>
          <p:nvPr/>
        </p:nvPicPr>
        <p:blipFill>
          <a:blip r:embed="rId5"/>
          <a:stretch>
            <a:fillRect/>
          </a:stretch>
        </p:blipFill>
        <p:spPr>
          <a:xfrm>
            <a:off x="5384216" y="3881017"/>
            <a:ext cx="270000" cy="270000"/>
          </a:xfrm>
          <a:prstGeom prst="rect">
            <a:avLst/>
          </a:prstGeom>
        </p:spPr>
      </p:pic>
      <p:pic>
        <p:nvPicPr>
          <p:cNvPr id="14" name="Grafik 13">
            <a:extLst>
              <a:ext uri="{FF2B5EF4-FFF2-40B4-BE49-F238E27FC236}">
                <a16:creationId xmlns:a16="http://schemas.microsoft.com/office/drawing/2014/main" id="{A9040114-119C-18F6-01C1-011C3F0845D9}"/>
              </a:ext>
            </a:extLst>
          </p:cNvPr>
          <p:cNvPicPr>
            <a:picLocks noChangeAspect="1"/>
          </p:cNvPicPr>
          <p:nvPr/>
        </p:nvPicPr>
        <p:blipFill>
          <a:blip r:embed="rId6"/>
          <a:stretch>
            <a:fillRect/>
          </a:stretch>
        </p:blipFill>
        <p:spPr>
          <a:xfrm>
            <a:off x="5344755" y="3519261"/>
            <a:ext cx="3276375" cy="327638"/>
          </a:xfrm>
          <a:prstGeom prst="rect">
            <a:avLst/>
          </a:prstGeom>
        </p:spPr>
      </p:pic>
      <p:pic>
        <p:nvPicPr>
          <p:cNvPr id="15" name="Grafik 14">
            <a:extLst>
              <a:ext uri="{FF2B5EF4-FFF2-40B4-BE49-F238E27FC236}">
                <a16:creationId xmlns:a16="http://schemas.microsoft.com/office/drawing/2014/main" id="{7619EA31-89DB-2D11-CE60-BC79850A75E1}"/>
              </a:ext>
            </a:extLst>
          </p:cNvPr>
          <p:cNvPicPr>
            <a:picLocks noChangeAspect="1"/>
          </p:cNvPicPr>
          <p:nvPr/>
        </p:nvPicPr>
        <p:blipFill>
          <a:blip r:embed="rId5"/>
          <a:stretch>
            <a:fillRect/>
          </a:stretch>
        </p:blipFill>
        <p:spPr>
          <a:xfrm>
            <a:off x="5693677" y="3875718"/>
            <a:ext cx="270000" cy="270000"/>
          </a:xfrm>
          <a:prstGeom prst="rect">
            <a:avLst/>
          </a:prstGeom>
        </p:spPr>
      </p:pic>
      <p:pic>
        <p:nvPicPr>
          <p:cNvPr id="18" name="Grafik 17">
            <a:extLst>
              <a:ext uri="{FF2B5EF4-FFF2-40B4-BE49-F238E27FC236}">
                <a16:creationId xmlns:a16="http://schemas.microsoft.com/office/drawing/2014/main" id="{7861BD58-49E1-D230-1B9D-676F10871754}"/>
              </a:ext>
            </a:extLst>
          </p:cNvPr>
          <p:cNvPicPr>
            <a:picLocks noChangeAspect="1"/>
          </p:cNvPicPr>
          <p:nvPr/>
        </p:nvPicPr>
        <p:blipFill>
          <a:blip r:embed="rId5"/>
          <a:stretch>
            <a:fillRect/>
          </a:stretch>
        </p:blipFill>
        <p:spPr>
          <a:xfrm>
            <a:off x="6015838" y="3946665"/>
            <a:ext cx="270000" cy="270000"/>
          </a:xfrm>
          <a:prstGeom prst="rect">
            <a:avLst/>
          </a:prstGeom>
        </p:spPr>
      </p:pic>
      <p:pic>
        <p:nvPicPr>
          <p:cNvPr id="19" name="Grafik 18">
            <a:extLst>
              <a:ext uri="{FF2B5EF4-FFF2-40B4-BE49-F238E27FC236}">
                <a16:creationId xmlns:a16="http://schemas.microsoft.com/office/drawing/2014/main" id="{5275C595-601C-9A7E-4801-3F53824FB45C}"/>
              </a:ext>
            </a:extLst>
          </p:cNvPr>
          <p:cNvPicPr>
            <a:picLocks noChangeAspect="1"/>
          </p:cNvPicPr>
          <p:nvPr/>
        </p:nvPicPr>
        <p:blipFill>
          <a:blip r:embed="rId5"/>
          <a:stretch>
            <a:fillRect/>
          </a:stretch>
        </p:blipFill>
        <p:spPr>
          <a:xfrm>
            <a:off x="6306811" y="4095312"/>
            <a:ext cx="270000" cy="270000"/>
          </a:xfrm>
          <a:prstGeom prst="rect">
            <a:avLst/>
          </a:prstGeom>
        </p:spPr>
      </p:pic>
      <p:pic>
        <p:nvPicPr>
          <p:cNvPr id="25" name="Grafik 24">
            <a:extLst>
              <a:ext uri="{FF2B5EF4-FFF2-40B4-BE49-F238E27FC236}">
                <a16:creationId xmlns:a16="http://schemas.microsoft.com/office/drawing/2014/main" id="{C378100B-3D73-5A70-A191-5D51F07DB332}"/>
              </a:ext>
            </a:extLst>
          </p:cNvPr>
          <p:cNvPicPr>
            <a:picLocks noChangeAspect="1"/>
          </p:cNvPicPr>
          <p:nvPr/>
        </p:nvPicPr>
        <p:blipFill rotWithShape="1">
          <a:blip r:embed="rId7"/>
          <a:srcRect b="41085"/>
          <a:stretch/>
        </p:blipFill>
        <p:spPr>
          <a:xfrm>
            <a:off x="5697121" y="4095312"/>
            <a:ext cx="856147" cy="1230127"/>
          </a:xfrm>
          <a:prstGeom prst="rect">
            <a:avLst/>
          </a:prstGeom>
        </p:spPr>
      </p:pic>
      <p:sp>
        <p:nvSpPr>
          <p:cNvPr id="3" name="Datumsplatzhalter 2">
            <a:extLst>
              <a:ext uri="{FF2B5EF4-FFF2-40B4-BE49-F238E27FC236}">
                <a16:creationId xmlns:a16="http://schemas.microsoft.com/office/drawing/2014/main" id="{5DBADE56-ADC5-5E47-0CFC-C9FD440CAA7E}"/>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7BE727D6-CDD3-D513-26CD-0ED0BA602080}"/>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Tree>
    <p:extLst>
      <p:ext uri="{BB962C8B-B14F-4D97-AF65-F5344CB8AC3E}">
        <p14:creationId xmlns:p14="http://schemas.microsoft.com/office/powerpoint/2010/main" val="540069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47957FD1-C360-1F16-C00D-5B2F3F1C548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48D1F0C-6B60-66D3-D2DF-DAA0746B6CE4}"/>
              </a:ext>
            </a:extLst>
          </p:cNvPr>
          <p:cNvSpPr>
            <a:spLocks noGrp="1"/>
          </p:cNvSpPr>
          <p:nvPr>
            <p:ph type="sldNum" sz="quarter" idx="12"/>
          </p:nvPr>
        </p:nvSpPr>
        <p:spPr/>
        <p:txBody>
          <a:bodyPr/>
          <a:lstStyle/>
          <a:p>
            <a:fld id="{C3752B7C-18A9-864D-BBCB-54A9F41B5594}" type="slidenum">
              <a:rPr lang="de-DE" smtClean="0"/>
              <a:pPr/>
              <a:t>56</a:t>
            </a:fld>
            <a:endParaRPr lang="de-DE" dirty="0"/>
          </a:p>
        </p:txBody>
      </p:sp>
      <p:sp>
        <p:nvSpPr>
          <p:cNvPr id="106" name="Textplatzhalter 2">
            <a:extLst>
              <a:ext uri="{FF2B5EF4-FFF2-40B4-BE49-F238E27FC236}">
                <a16:creationId xmlns:a16="http://schemas.microsoft.com/office/drawing/2014/main" id="{50B27F87-8F0C-D603-88D9-ECC8D58EAAD0}"/>
              </a:ext>
            </a:extLst>
          </p:cNvPr>
          <p:cNvSpPr>
            <a:spLocks noGrp="1"/>
          </p:cNvSpPr>
          <p:nvPr>
            <p:ph type="body" sz="quarter" idx="13"/>
          </p:nvPr>
        </p:nvSpPr>
        <p:spPr>
          <a:xfrm>
            <a:off x="1096266" y="1194030"/>
            <a:ext cx="7615934" cy="445628"/>
          </a:xfrm>
        </p:spPr>
        <p:txBody>
          <a:bodyPr/>
          <a:lstStyle/>
          <a:p>
            <a:r>
              <a:rPr lang="de-DE" dirty="0"/>
              <a:t>ÜBEN NACH DEM 4-PHASEN-MODELL</a:t>
            </a:r>
          </a:p>
        </p:txBody>
      </p:sp>
      <p:sp>
        <p:nvSpPr>
          <p:cNvPr id="44" name="Textfeld 2">
            <a:extLst>
              <a:ext uri="{FF2B5EF4-FFF2-40B4-BE49-F238E27FC236}">
                <a16:creationId xmlns:a16="http://schemas.microsoft.com/office/drawing/2014/main" id="{A95C5F98-2B5C-09EC-3A67-CCF1A503D280}"/>
              </a:ext>
            </a:extLst>
          </p:cNvPr>
          <p:cNvSpPr txBox="1">
            <a:spLocks noChangeArrowheads="1"/>
          </p:cNvSpPr>
          <p:nvPr/>
        </p:nvSpPr>
        <p:spPr bwMode="auto">
          <a:xfrm>
            <a:off x="4627926" y="1493218"/>
            <a:ext cx="2229325" cy="2322308"/>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mit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4" name="Titel 8"/>
          <p:cNvSpPr>
            <a:spLocks noGrp="1"/>
          </p:cNvSpPr>
          <p:nvPr>
            <p:ph type="title"/>
          </p:nvPr>
        </p:nvSpPr>
        <p:spPr>
          <a:xfrm>
            <a:off x="1096423" y="382774"/>
            <a:ext cx="7738937" cy="603704"/>
          </a:xfrm>
        </p:spPr>
        <p:txBody>
          <a:bodyPr>
            <a:normAutofit fontScale="90000"/>
          </a:bodyPr>
          <a:lstStyle/>
          <a:p>
            <a:r>
              <a:rPr lang="de-DE" sz="3100" dirty="0"/>
              <a:t>Darstellungen vernetzen</a:t>
            </a:r>
            <a:br>
              <a:rPr lang="de-DE" dirty="0"/>
            </a:br>
            <a:endParaRPr lang="de-DE" dirty="0"/>
          </a:p>
        </p:txBody>
      </p:sp>
      <p:grpSp>
        <p:nvGrpSpPr>
          <p:cNvPr id="71" name="Gruppieren 70"/>
          <p:cNvGrpSpPr/>
          <p:nvPr/>
        </p:nvGrpSpPr>
        <p:grpSpPr>
          <a:xfrm>
            <a:off x="178932" y="1616945"/>
            <a:ext cx="8765567" cy="4249597"/>
            <a:chOff x="178932" y="1616945"/>
            <a:chExt cx="8765567" cy="4249597"/>
          </a:xfrm>
        </p:grpSpPr>
        <p:sp>
          <p:nvSpPr>
            <p:cNvPr id="109" name="Rechteck 108">
              <a:extLst>
                <a:ext uri="{FF2B5EF4-FFF2-40B4-BE49-F238E27FC236}">
                  <a16:creationId xmlns:a16="http://schemas.microsoft.com/office/drawing/2014/main" id="{EC82CF7F-C877-2E18-043C-87B8B5F2F0A1}"/>
                </a:ext>
              </a:extLst>
            </p:cNvPr>
            <p:cNvSpPr/>
            <p:nvPr/>
          </p:nvSpPr>
          <p:spPr>
            <a:xfrm>
              <a:off x="4664383" y="3769799"/>
              <a:ext cx="4280116" cy="2095217"/>
            </a:xfrm>
            <a:prstGeom prst="rect">
              <a:avLst/>
            </a:prstGeom>
            <a:solidFill>
              <a:srgbClr val="009999">
                <a:alpha val="24833"/>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0203101D-2613-3888-72CE-FE0345F3298A}"/>
                </a:ext>
              </a:extLst>
            </p:cNvPr>
            <p:cNvSpPr/>
            <p:nvPr/>
          </p:nvSpPr>
          <p:spPr>
            <a:xfrm>
              <a:off x="214767" y="3771325"/>
              <a:ext cx="4280116" cy="2095217"/>
            </a:xfrm>
            <a:prstGeom prst="rect">
              <a:avLst/>
            </a:prstGeom>
            <a:solidFill>
              <a:srgbClr val="737373">
                <a:alpha val="2526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28E92621-5C7F-6B29-ED72-8FE9DC9DD2D3}"/>
                </a:ext>
              </a:extLst>
            </p:cNvPr>
            <p:cNvSpPr/>
            <p:nvPr/>
          </p:nvSpPr>
          <p:spPr>
            <a:xfrm>
              <a:off x="4649119" y="1616945"/>
              <a:ext cx="4280116" cy="2095217"/>
            </a:xfrm>
            <a:prstGeom prst="rect">
              <a:avLst/>
            </a:prstGeom>
            <a:solidFill>
              <a:srgbClr val="F8B44F">
                <a:alpha val="2463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81FCE6E4-7011-CCB8-8F8E-CDC974EA1781}"/>
                </a:ext>
              </a:extLst>
            </p:cNvPr>
            <p:cNvSpPr/>
            <p:nvPr/>
          </p:nvSpPr>
          <p:spPr>
            <a:xfrm>
              <a:off x="214767" y="1616945"/>
              <a:ext cx="4280116" cy="2095217"/>
            </a:xfrm>
            <a:prstGeom prst="rect">
              <a:avLst/>
            </a:prstGeom>
            <a:solidFill>
              <a:srgbClr val="CDB987">
                <a:alpha val="2477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B9F1CB0B-BC01-3028-E7B6-41D25BB87FA0}"/>
                </a:ext>
              </a:extLst>
            </p:cNvPr>
            <p:cNvSpPr>
              <a:spLocks noChangeAspect="1"/>
            </p:cNvSpPr>
            <p:nvPr/>
          </p:nvSpPr>
          <p:spPr>
            <a:xfrm>
              <a:off x="352389" y="1699113"/>
              <a:ext cx="462249" cy="481529"/>
            </a:xfrm>
            <a:prstGeom prst="ellipse">
              <a:avLst/>
            </a:prstGeom>
            <a:solidFill>
              <a:srgbClr val="CDB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FF3452FD-304B-093D-37AD-2470B93E9716}"/>
                </a:ext>
              </a:extLst>
            </p:cNvPr>
            <p:cNvSpPr txBox="1"/>
            <p:nvPr/>
          </p:nvSpPr>
          <p:spPr>
            <a:xfrm>
              <a:off x="413730" y="1756605"/>
              <a:ext cx="524475" cy="366543"/>
            </a:xfrm>
            <a:prstGeom prst="rect">
              <a:avLst/>
            </a:prstGeom>
            <a:noFill/>
          </p:spPr>
          <p:txBody>
            <a:bodyPr wrap="square" rtlCol="0">
              <a:spAutoFit/>
            </a:bodyPr>
            <a:lstStyle/>
            <a:p>
              <a:r>
                <a:rPr lang="de-DE" dirty="0">
                  <a:solidFill>
                    <a:schemeClr val="bg1"/>
                  </a:solidFill>
                </a:rPr>
                <a:t>1.</a:t>
              </a:r>
            </a:p>
          </p:txBody>
        </p:sp>
        <p:sp>
          <p:nvSpPr>
            <p:cNvPr id="45" name="Oval 44">
              <a:extLst>
                <a:ext uri="{FF2B5EF4-FFF2-40B4-BE49-F238E27FC236}">
                  <a16:creationId xmlns:a16="http://schemas.microsoft.com/office/drawing/2014/main" id="{4D52325E-4868-94BB-5888-DDB2A1C85198}"/>
                </a:ext>
              </a:extLst>
            </p:cNvPr>
            <p:cNvSpPr>
              <a:spLocks noChangeAspect="1"/>
            </p:cNvSpPr>
            <p:nvPr/>
          </p:nvSpPr>
          <p:spPr>
            <a:xfrm>
              <a:off x="4783353" y="1709702"/>
              <a:ext cx="462249" cy="481529"/>
            </a:xfrm>
            <a:prstGeom prst="ellipse">
              <a:avLst/>
            </a:prstGeom>
            <a:solidFill>
              <a:srgbClr val="F8B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45">
              <a:extLst>
                <a:ext uri="{FF2B5EF4-FFF2-40B4-BE49-F238E27FC236}">
                  <a16:creationId xmlns:a16="http://schemas.microsoft.com/office/drawing/2014/main" id="{92D823B1-3393-C984-5BA5-AF90FC56D1EA}"/>
                </a:ext>
              </a:extLst>
            </p:cNvPr>
            <p:cNvSpPr txBox="1"/>
            <p:nvPr/>
          </p:nvSpPr>
          <p:spPr>
            <a:xfrm>
              <a:off x="4844694" y="1767194"/>
              <a:ext cx="524475" cy="366543"/>
            </a:xfrm>
            <a:prstGeom prst="rect">
              <a:avLst/>
            </a:prstGeom>
            <a:noFill/>
          </p:spPr>
          <p:txBody>
            <a:bodyPr wrap="square" rtlCol="0">
              <a:spAutoFit/>
            </a:bodyPr>
            <a:lstStyle/>
            <a:p>
              <a:r>
                <a:rPr lang="de-DE" dirty="0">
                  <a:solidFill>
                    <a:schemeClr val="bg1"/>
                  </a:solidFill>
                </a:rPr>
                <a:t>2.</a:t>
              </a:r>
            </a:p>
          </p:txBody>
        </p:sp>
        <p:sp>
          <p:nvSpPr>
            <p:cNvPr id="3" name="Oval 2">
              <a:extLst>
                <a:ext uri="{FF2B5EF4-FFF2-40B4-BE49-F238E27FC236}">
                  <a16:creationId xmlns:a16="http://schemas.microsoft.com/office/drawing/2014/main" id="{846450F8-5D1B-165E-7577-9311053125D4}"/>
                </a:ext>
              </a:extLst>
            </p:cNvPr>
            <p:cNvSpPr>
              <a:spLocks noChangeAspect="1"/>
            </p:cNvSpPr>
            <p:nvPr/>
          </p:nvSpPr>
          <p:spPr>
            <a:xfrm>
              <a:off x="352389" y="3852379"/>
              <a:ext cx="462249" cy="481529"/>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63E5F997-62C1-204D-4706-C9274FCE9047}"/>
                </a:ext>
              </a:extLst>
            </p:cNvPr>
            <p:cNvSpPr txBox="1"/>
            <p:nvPr/>
          </p:nvSpPr>
          <p:spPr>
            <a:xfrm>
              <a:off x="413730" y="3909871"/>
              <a:ext cx="524475" cy="366543"/>
            </a:xfrm>
            <a:prstGeom prst="rect">
              <a:avLst/>
            </a:prstGeom>
            <a:noFill/>
          </p:spPr>
          <p:txBody>
            <a:bodyPr wrap="square" rtlCol="0">
              <a:spAutoFit/>
            </a:bodyPr>
            <a:lstStyle/>
            <a:p>
              <a:r>
                <a:rPr lang="de-DE" dirty="0">
                  <a:solidFill>
                    <a:schemeClr val="bg1"/>
                  </a:solidFill>
                </a:rPr>
                <a:t>3.</a:t>
              </a:r>
            </a:p>
          </p:txBody>
        </p:sp>
        <p:sp>
          <p:nvSpPr>
            <p:cNvPr id="51" name="Textfeld 2">
              <a:extLst>
                <a:ext uri="{FF2B5EF4-FFF2-40B4-BE49-F238E27FC236}">
                  <a16:creationId xmlns:a16="http://schemas.microsoft.com/office/drawing/2014/main" id="{FFCE1F9F-3D53-6E71-03A6-D2FA68CC5725}"/>
                </a:ext>
              </a:extLst>
            </p:cNvPr>
            <p:cNvSpPr txBox="1">
              <a:spLocks noChangeArrowheads="1"/>
            </p:cNvSpPr>
            <p:nvPr/>
          </p:nvSpPr>
          <p:spPr bwMode="auto">
            <a:xfrm>
              <a:off x="182530" y="3690918"/>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ohne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Oval 64">
              <a:extLst>
                <a:ext uri="{FF2B5EF4-FFF2-40B4-BE49-F238E27FC236}">
                  <a16:creationId xmlns:a16="http://schemas.microsoft.com/office/drawing/2014/main" id="{42BE5F6C-C76F-6EEC-8C95-582B4A723BEA}"/>
                </a:ext>
              </a:extLst>
            </p:cNvPr>
            <p:cNvSpPr>
              <a:spLocks noChangeAspect="1"/>
            </p:cNvSpPr>
            <p:nvPr/>
          </p:nvSpPr>
          <p:spPr>
            <a:xfrm>
              <a:off x="4783352" y="3849491"/>
              <a:ext cx="462249" cy="481529"/>
            </a:xfrm>
            <a:prstGeom prst="ellipse">
              <a:avLst/>
            </a:prstGeom>
            <a:solidFill>
              <a:srgbClr val="327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Textfeld 66">
              <a:extLst>
                <a:ext uri="{FF2B5EF4-FFF2-40B4-BE49-F238E27FC236}">
                  <a16:creationId xmlns:a16="http://schemas.microsoft.com/office/drawing/2014/main" id="{D6404C25-A49D-EF98-99A4-54FED77355DE}"/>
                </a:ext>
              </a:extLst>
            </p:cNvPr>
            <p:cNvSpPr txBox="1"/>
            <p:nvPr/>
          </p:nvSpPr>
          <p:spPr>
            <a:xfrm>
              <a:off x="4844693" y="3906983"/>
              <a:ext cx="524475" cy="366543"/>
            </a:xfrm>
            <a:prstGeom prst="rect">
              <a:avLst/>
            </a:prstGeom>
            <a:noFill/>
          </p:spPr>
          <p:txBody>
            <a:bodyPr wrap="square" rtlCol="0">
              <a:spAutoFit/>
            </a:bodyPr>
            <a:lstStyle/>
            <a:p>
              <a:r>
                <a:rPr lang="de-DE" dirty="0">
                  <a:solidFill>
                    <a:schemeClr val="bg1"/>
                  </a:solidFill>
                </a:rPr>
                <a:t>4.</a:t>
              </a:r>
            </a:p>
          </p:txBody>
        </p:sp>
        <p:sp>
          <p:nvSpPr>
            <p:cNvPr id="89" name="Textfeld 2">
              <a:extLst>
                <a:ext uri="{FF2B5EF4-FFF2-40B4-BE49-F238E27FC236}">
                  <a16:creationId xmlns:a16="http://schemas.microsoft.com/office/drawing/2014/main" id="{F5525617-F897-03E9-D8D3-A4B3AAA58A80}"/>
                </a:ext>
              </a:extLst>
            </p:cNvPr>
            <p:cNvSpPr txBox="1">
              <a:spLocks noChangeArrowheads="1"/>
            </p:cNvSpPr>
            <p:nvPr/>
          </p:nvSpPr>
          <p:spPr bwMode="auto">
            <a:xfrm>
              <a:off x="4678990" y="3480610"/>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übt auf symbolischer Ebene; ggf. wird die Handlung in der Vorstellung aktiviert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2">
              <a:extLst>
                <a:ext uri="{FF2B5EF4-FFF2-40B4-BE49-F238E27FC236}">
                  <a16:creationId xmlns:a16="http://schemas.microsoft.com/office/drawing/2014/main" id="{05BAF99C-7713-E992-0C5D-93CEEF355430}"/>
                </a:ext>
              </a:extLst>
            </p:cNvPr>
            <p:cNvSpPr txBox="1">
              <a:spLocks noChangeArrowheads="1"/>
            </p:cNvSpPr>
            <p:nvPr/>
          </p:nvSpPr>
          <p:spPr bwMode="auto">
            <a:xfrm>
              <a:off x="178932" y="1714119"/>
              <a:ext cx="2229325" cy="141622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handelt am Material un</a:t>
              </a:r>
              <a:r>
                <a:rPr lang="de-DE" dirty="0">
                  <a:solidFill>
                    <a:srgbClr val="327A86"/>
                  </a:solidFill>
                  <a:latin typeface="Calibri" panose="020F0502020204030204" pitchFamily="34" charset="0"/>
                  <a:ea typeface="Calibri" panose="020F0502020204030204" pitchFamily="34" charset="0"/>
                  <a:cs typeface="Times New Roman" panose="02020603050405020304" pitchFamily="18" charset="0"/>
                </a:rPr>
                <a:t>d spricht dazu</a:t>
              </a: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1" name="Gerade Verbindung 120">
              <a:extLst>
                <a:ext uri="{FF2B5EF4-FFF2-40B4-BE49-F238E27FC236}">
                  <a16:creationId xmlns:a16="http://schemas.microsoft.com/office/drawing/2014/main" id="{844E0AF4-1749-9A3B-CEEC-CCAD74CFFE5A}"/>
                </a:ext>
              </a:extLst>
            </p:cNvPr>
            <p:cNvCxnSpPr>
              <a:cxnSpLocks/>
            </p:cNvCxnSpPr>
            <p:nvPr/>
          </p:nvCxnSpPr>
          <p:spPr>
            <a:xfrm flipH="1">
              <a:off x="2362835" y="1616945"/>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E37E462E-6F03-512B-15ED-70E5FD2E6788}"/>
                </a:ext>
              </a:extLst>
            </p:cNvPr>
            <p:cNvCxnSpPr>
              <a:cxnSpLocks/>
            </p:cNvCxnSpPr>
            <p:nvPr/>
          </p:nvCxnSpPr>
          <p:spPr>
            <a:xfrm flipH="1">
              <a:off x="2363405" y="3774793"/>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777DB421-6A85-13E2-81B6-D531CCEF3845}"/>
                </a:ext>
              </a:extLst>
            </p:cNvPr>
            <p:cNvCxnSpPr>
              <a:cxnSpLocks/>
            </p:cNvCxnSpPr>
            <p:nvPr/>
          </p:nvCxnSpPr>
          <p:spPr>
            <a:xfrm flipH="1">
              <a:off x="6803322" y="1623882"/>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4" name="Picture 4">
              <a:extLst>
                <a:ext uri="{FF2B5EF4-FFF2-40B4-BE49-F238E27FC236}">
                  <a16:creationId xmlns:a16="http://schemas.microsoft.com/office/drawing/2014/main" id="{83A1893A-7178-4881-9A50-2ED811999E6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753" r="10881" b="32600"/>
            <a:stretch/>
          </p:blipFill>
          <p:spPr bwMode="auto">
            <a:xfrm>
              <a:off x="2421763" y="1912619"/>
              <a:ext cx="2045673" cy="1697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2" name="Gruppieren 41"/>
            <p:cNvGrpSpPr/>
            <p:nvPr/>
          </p:nvGrpSpPr>
          <p:grpSpPr>
            <a:xfrm>
              <a:off x="6896480" y="1732267"/>
              <a:ext cx="1968913" cy="1871509"/>
              <a:chOff x="6896480" y="1732267"/>
              <a:chExt cx="1968913" cy="1871509"/>
            </a:xfrm>
          </p:grpSpPr>
          <p:pic>
            <p:nvPicPr>
              <p:cNvPr id="115" name="Picture 5">
                <a:extLst>
                  <a:ext uri="{FF2B5EF4-FFF2-40B4-BE49-F238E27FC236}">
                    <a16:creationId xmlns:a16="http://schemas.microsoft.com/office/drawing/2014/main" id="{91A97A91-444B-4D1A-8EA4-34D32C5DE1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757" r="14846" b="35600"/>
              <a:stretch/>
            </p:blipFill>
            <p:spPr bwMode="auto">
              <a:xfrm>
                <a:off x="6990294" y="1732267"/>
                <a:ext cx="1875099" cy="187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Abgerundete rechteckige Legende 9"/>
              <p:cNvSpPr/>
              <p:nvPr/>
            </p:nvSpPr>
            <p:spPr>
              <a:xfrm>
                <a:off x="6896480" y="1767194"/>
                <a:ext cx="1326123" cy="520089"/>
              </a:xfrm>
              <a:prstGeom prst="wedgeRoundRectCallout">
                <a:avLst>
                  <a:gd name="adj1" fmla="val 5024"/>
                  <a:gd name="adj2" fmla="val 94245"/>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Lege einen Zehnerstreifen in die obere Reihe. </a:t>
                </a:r>
              </a:p>
            </p:txBody>
          </p:sp>
        </p:grpSp>
        <p:grpSp>
          <p:nvGrpSpPr>
            <p:cNvPr id="50" name="Gruppieren 49"/>
            <p:cNvGrpSpPr/>
            <p:nvPr/>
          </p:nvGrpSpPr>
          <p:grpSpPr>
            <a:xfrm>
              <a:off x="2400020" y="3947180"/>
              <a:ext cx="2067416" cy="1862358"/>
              <a:chOff x="2400020" y="3947180"/>
              <a:chExt cx="2067416" cy="1862358"/>
            </a:xfrm>
          </p:grpSpPr>
          <p:pic>
            <p:nvPicPr>
              <p:cNvPr id="116" name="Picture 3">
                <a:extLst>
                  <a:ext uri="{FF2B5EF4-FFF2-40B4-BE49-F238E27FC236}">
                    <a16:creationId xmlns:a16="http://schemas.microsoft.com/office/drawing/2014/main" id="{2492EA23-556B-4490-82D9-BEDBBB3B4D4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033" r="10197" b="29866"/>
              <a:stretch/>
            </p:blipFill>
            <p:spPr bwMode="auto">
              <a:xfrm>
                <a:off x="2400020" y="3972692"/>
                <a:ext cx="2067416" cy="1836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 name="Abgerundete rechteckige Legende 117"/>
              <p:cNvSpPr/>
              <p:nvPr/>
            </p:nvSpPr>
            <p:spPr>
              <a:xfrm>
                <a:off x="2421763" y="3947180"/>
                <a:ext cx="1326123" cy="520089"/>
              </a:xfrm>
              <a:prstGeom prst="wedgeRoundRectCallout">
                <a:avLst>
                  <a:gd name="adj1" fmla="val 5024"/>
                  <a:gd name="adj2" fmla="val 94245"/>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Lege einen Zehnerstreifen in die obere Reihe. </a:t>
                </a:r>
              </a:p>
            </p:txBody>
          </p:sp>
        </p:grpSp>
        <p:cxnSp>
          <p:nvCxnSpPr>
            <p:cNvPr id="126" name="Gerade Verbindung 125">
              <a:extLst>
                <a:ext uri="{FF2B5EF4-FFF2-40B4-BE49-F238E27FC236}">
                  <a16:creationId xmlns:a16="http://schemas.microsoft.com/office/drawing/2014/main" id="{777DB421-6A85-13E2-81B6-D531CCEF3845}"/>
                </a:ext>
              </a:extLst>
            </p:cNvPr>
            <p:cNvCxnSpPr>
              <a:cxnSpLocks/>
            </p:cNvCxnSpPr>
            <p:nvPr/>
          </p:nvCxnSpPr>
          <p:spPr>
            <a:xfrm flipH="1">
              <a:off x="6806133" y="3769799"/>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8" name="Gruppieren 67"/>
            <p:cNvGrpSpPr/>
            <p:nvPr/>
          </p:nvGrpSpPr>
          <p:grpSpPr>
            <a:xfrm>
              <a:off x="6962640" y="3852379"/>
              <a:ext cx="1649615" cy="1973914"/>
              <a:chOff x="6962640" y="3852379"/>
              <a:chExt cx="1649615" cy="1973914"/>
            </a:xfrm>
          </p:grpSpPr>
          <p:sp>
            <p:nvSpPr>
              <p:cNvPr id="52" name="Wolkenförmige Legende 51"/>
              <p:cNvSpPr/>
              <p:nvPr/>
            </p:nvSpPr>
            <p:spPr>
              <a:xfrm>
                <a:off x="7410450" y="3852379"/>
                <a:ext cx="1201805" cy="965028"/>
              </a:xfrm>
              <a:prstGeom prst="cloudCallout">
                <a:avLst>
                  <a:gd name="adj1" fmla="val -42044"/>
                  <a:gd name="adj2" fmla="val 552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2" name="Picture 4">
                <a:extLst>
                  <a:ext uri="{FF2B5EF4-FFF2-40B4-BE49-F238E27FC236}">
                    <a16:creationId xmlns:a16="http://schemas.microsoft.com/office/drawing/2014/main" id="{83A1893A-7178-4881-9A50-2ED811999E6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753" r="10881" b="32600"/>
              <a:stretch/>
            </p:blipFill>
            <p:spPr bwMode="auto">
              <a:xfrm>
                <a:off x="7616441" y="3960690"/>
                <a:ext cx="813041" cy="674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7" name="Picture 4">
                <a:extLst>
                  <a:ext uri="{FF2B5EF4-FFF2-40B4-BE49-F238E27FC236}">
                    <a16:creationId xmlns:a16="http://schemas.microsoft.com/office/drawing/2014/main" id="{05055EBF-0C77-44F1-98AE-529C7183039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813" t="37383" r="50876" b="27724"/>
              <a:stretch/>
            </p:blipFill>
            <p:spPr bwMode="auto">
              <a:xfrm>
                <a:off x="6962640" y="4794019"/>
                <a:ext cx="571635" cy="1032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128" name="Text Box 6" descr="Textfeld 2">
            <a:extLst>
              <a:ext uri="{FF2B5EF4-FFF2-40B4-BE49-F238E27FC236}">
                <a16:creationId xmlns:a16="http://schemas.microsoft.com/office/drawing/2014/main" id="{7EB94B3B-B62B-25B9-018A-66B2A0514CA0}"/>
              </a:ext>
            </a:extLst>
          </p:cNvPr>
          <p:cNvSpPr txBox="1">
            <a:spLocks/>
          </p:cNvSpPr>
          <p:nvPr/>
        </p:nvSpPr>
        <p:spPr bwMode="auto">
          <a:xfrm>
            <a:off x="7191591" y="5934092"/>
            <a:ext cx="152060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defTabSz="914400"/>
            <a:r>
              <a:rPr lang="de-DE" altLang="de-DE" sz="1200" dirty="0">
                <a:solidFill>
                  <a:srgbClr val="000000"/>
                </a:solidFill>
                <a:latin typeface="Arial" panose="020B0604020202020204" pitchFamily="34" charset="0"/>
                <a:cs typeface="Arial" panose="020B0604020202020204" pitchFamily="34" charset="0"/>
              </a:rPr>
              <a:t>(</a:t>
            </a:r>
            <a:r>
              <a:rPr lang="de-DE" sz="1200" dirty="0">
                <a:solidFill>
                  <a:schemeClr val="tx1"/>
                </a:solidFill>
                <a:latin typeface="Arial" panose="020B0604020202020204" pitchFamily="34" charset="0"/>
                <a:cs typeface="Arial" panose="020B0604020202020204" pitchFamily="34" charset="0"/>
              </a:rPr>
              <a:t>PIKAS</a:t>
            </a:r>
            <a:r>
              <a:rPr lang="de-DE" altLang="de-DE" sz="1200" dirty="0">
                <a:solidFill>
                  <a:schemeClr val="tx1"/>
                </a:solidFill>
                <a:latin typeface="Arial" panose="020B0604020202020204" pitchFamily="34" charset="0"/>
                <a:cs typeface="Arial" panose="020B0604020202020204" pitchFamily="34" charset="0"/>
              </a:rPr>
              <a:t>, </a:t>
            </a:r>
            <a:r>
              <a:rPr lang="de-DE" altLang="de-DE" sz="1200" dirty="0">
                <a:solidFill>
                  <a:srgbClr val="000000"/>
                </a:solidFill>
                <a:latin typeface="Arial" panose="020B0604020202020204" pitchFamily="34" charset="0"/>
                <a:cs typeface="Arial" panose="020B0604020202020204" pitchFamily="34" charset="0"/>
              </a:rPr>
              <a:t>2020, S. 51)</a:t>
            </a:r>
          </a:p>
        </p:txBody>
      </p:sp>
      <p:sp>
        <p:nvSpPr>
          <p:cNvPr id="2" name="Textfeld 1">
            <a:extLst>
              <a:ext uri="{FF2B5EF4-FFF2-40B4-BE49-F238E27FC236}">
                <a16:creationId xmlns:a16="http://schemas.microsoft.com/office/drawing/2014/main" id="{4E5B1B90-FA00-D7AB-4354-88FBBF5D8500}"/>
              </a:ext>
            </a:extLst>
          </p:cNvPr>
          <p:cNvSpPr txBox="1"/>
          <p:nvPr/>
        </p:nvSpPr>
        <p:spPr>
          <a:xfrm>
            <a:off x="101183" y="3727168"/>
            <a:ext cx="8941633" cy="2221930"/>
          </a:xfrm>
          <a:prstGeom prst="rect">
            <a:avLst/>
          </a:prstGeom>
          <a:solidFill>
            <a:srgbClr val="D9D9D9">
              <a:alpha val="60314"/>
            </a:srgbClr>
          </a:solidFill>
        </p:spPr>
        <p:txBody>
          <a:bodyPr wrap="square" rtlCol="0">
            <a:spAutoFit/>
          </a:bodyPr>
          <a:lstStyle/>
          <a:p>
            <a:endParaRPr lang="de-DE" dirty="0"/>
          </a:p>
        </p:txBody>
      </p:sp>
    </p:spTree>
    <p:extLst>
      <p:ext uri="{BB962C8B-B14F-4D97-AF65-F5344CB8AC3E}">
        <p14:creationId xmlns:p14="http://schemas.microsoft.com/office/powerpoint/2010/main" val="641745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D2DB07-DE12-3645-AA24-F7683C66CFCF}"/>
              </a:ext>
            </a:extLst>
          </p:cNvPr>
          <p:cNvSpPr>
            <a:spLocks noGrp="1"/>
          </p:cNvSpPr>
          <p:nvPr>
            <p:ph type="title"/>
          </p:nvPr>
        </p:nvSpPr>
        <p:spPr/>
        <p:txBody>
          <a:bodyPr/>
          <a:lstStyle/>
          <a:p>
            <a:r>
              <a:rPr lang="de-DE" sz="2800" dirty="0"/>
              <a:t>Darstellungen vernetzen</a:t>
            </a:r>
            <a:endParaRPr lang="de-DE" dirty="0"/>
          </a:p>
        </p:txBody>
      </p:sp>
      <p:sp>
        <p:nvSpPr>
          <p:cNvPr id="12" name="Textplatzhalter 11">
            <a:extLst>
              <a:ext uri="{FF2B5EF4-FFF2-40B4-BE49-F238E27FC236}">
                <a16:creationId xmlns:a16="http://schemas.microsoft.com/office/drawing/2014/main" id="{37E7B593-6473-D9E9-65C1-A47B771F9A53}"/>
              </a:ext>
            </a:extLst>
          </p:cNvPr>
          <p:cNvSpPr>
            <a:spLocks noGrp="1"/>
          </p:cNvSpPr>
          <p:nvPr>
            <p:ph type="body" sz="quarter" idx="13"/>
          </p:nvPr>
        </p:nvSpPr>
        <p:spPr/>
        <p:txBody>
          <a:bodyPr/>
          <a:lstStyle/>
          <a:p>
            <a:r>
              <a:rPr lang="de-DE" dirty="0"/>
              <a:t>ÜBEN NACH DEM VIERPHASENMODELL</a:t>
            </a:r>
          </a:p>
          <a:p>
            <a:endParaRPr lang="de-DE" dirty="0"/>
          </a:p>
        </p:txBody>
      </p:sp>
      <p:sp>
        <p:nvSpPr>
          <p:cNvPr id="6" name="Textfeld 5">
            <a:extLst>
              <a:ext uri="{FF2B5EF4-FFF2-40B4-BE49-F238E27FC236}">
                <a16:creationId xmlns:a16="http://schemas.microsoft.com/office/drawing/2014/main" id="{C75525AA-6141-634D-8137-B1005F07E8AB}"/>
              </a:ext>
            </a:extLst>
          </p:cNvPr>
          <p:cNvSpPr txBox="1"/>
          <p:nvPr/>
        </p:nvSpPr>
        <p:spPr>
          <a:xfrm>
            <a:off x="1096266" y="1750791"/>
            <a:ext cx="7576468"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Das Kind </a:t>
            </a:r>
            <a:r>
              <a:rPr lang="de-DE" b="1" dirty="0">
                <a:latin typeface="Arial" panose="020B0604020202020204" pitchFamily="34" charset="0"/>
                <a:cs typeface="Arial" panose="020B0604020202020204" pitchFamily="34" charset="0"/>
              </a:rPr>
              <a:t>beschreibt</a:t>
            </a:r>
            <a:r>
              <a:rPr lang="de-DE" dirty="0">
                <a:latin typeface="Arial" panose="020B0604020202020204" pitchFamily="34" charset="0"/>
                <a:cs typeface="Arial" panose="020B0604020202020204" pitchFamily="34" charset="0"/>
              </a:rPr>
              <a:t> die Materialhandlung mit Sicht auf das Material.</a:t>
            </a:r>
          </a:p>
        </p:txBody>
      </p:sp>
      <p:pic>
        <p:nvPicPr>
          <p:cNvPr id="17" name="Grafik 16">
            <a:extLst>
              <a:ext uri="{FF2B5EF4-FFF2-40B4-BE49-F238E27FC236}">
                <a16:creationId xmlns:a16="http://schemas.microsoft.com/office/drawing/2014/main" id="{3BA36E06-16B7-C1FE-25A6-11BF34693B79}"/>
              </a:ext>
            </a:extLst>
          </p:cNvPr>
          <p:cNvPicPr>
            <a:picLocks noChangeAspect="1"/>
          </p:cNvPicPr>
          <p:nvPr/>
        </p:nvPicPr>
        <p:blipFill>
          <a:blip r:embed="rId3"/>
          <a:stretch>
            <a:fillRect/>
          </a:stretch>
        </p:blipFill>
        <p:spPr>
          <a:xfrm>
            <a:off x="5344755" y="3529392"/>
            <a:ext cx="3276375" cy="655275"/>
          </a:xfrm>
          <a:prstGeom prst="rect">
            <a:avLst/>
          </a:prstGeom>
        </p:spPr>
      </p:pic>
      <p:pic>
        <p:nvPicPr>
          <p:cNvPr id="16" name="Grafik 15">
            <a:extLst>
              <a:ext uri="{FF2B5EF4-FFF2-40B4-BE49-F238E27FC236}">
                <a16:creationId xmlns:a16="http://schemas.microsoft.com/office/drawing/2014/main" id="{F7A38D0D-0608-DEB3-F2EC-29683BEF1BBA}"/>
              </a:ext>
            </a:extLst>
          </p:cNvPr>
          <p:cNvPicPr>
            <a:picLocks noChangeAspect="1"/>
          </p:cNvPicPr>
          <p:nvPr/>
        </p:nvPicPr>
        <p:blipFill>
          <a:blip r:embed="rId4"/>
          <a:stretch>
            <a:fillRect/>
          </a:stretch>
        </p:blipFill>
        <p:spPr>
          <a:xfrm>
            <a:off x="5384216" y="3881017"/>
            <a:ext cx="270000" cy="270000"/>
          </a:xfrm>
          <a:prstGeom prst="rect">
            <a:avLst/>
          </a:prstGeom>
        </p:spPr>
      </p:pic>
      <p:pic>
        <p:nvPicPr>
          <p:cNvPr id="20" name="Grafik 19">
            <a:extLst>
              <a:ext uri="{FF2B5EF4-FFF2-40B4-BE49-F238E27FC236}">
                <a16:creationId xmlns:a16="http://schemas.microsoft.com/office/drawing/2014/main" id="{3365103B-118B-48E8-9E34-BF7CD3ACDF0C}"/>
              </a:ext>
            </a:extLst>
          </p:cNvPr>
          <p:cNvPicPr>
            <a:picLocks noChangeAspect="1"/>
          </p:cNvPicPr>
          <p:nvPr/>
        </p:nvPicPr>
        <p:blipFill>
          <a:blip r:embed="rId5"/>
          <a:stretch>
            <a:fillRect/>
          </a:stretch>
        </p:blipFill>
        <p:spPr>
          <a:xfrm>
            <a:off x="5344755" y="3519261"/>
            <a:ext cx="3276375" cy="327638"/>
          </a:xfrm>
          <a:prstGeom prst="rect">
            <a:avLst/>
          </a:prstGeom>
        </p:spPr>
      </p:pic>
      <p:pic>
        <p:nvPicPr>
          <p:cNvPr id="21" name="Grafik 20">
            <a:extLst>
              <a:ext uri="{FF2B5EF4-FFF2-40B4-BE49-F238E27FC236}">
                <a16:creationId xmlns:a16="http://schemas.microsoft.com/office/drawing/2014/main" id="{0DBC1F33-0C28-FC82-33E2-C5FFD1CAB12A}"/>
              </a:ext>
            </a:extLst>
          </p:cNvPr>
          <p:cNvPicPr>
            <a:picLocks noChangeAspect="1"/>
          </p:cNvPicPr>
          <p:nvPr/>
        </p:nvPicPr>
        <p:blipFill>
          <a:blip r:embed="rId4"/>
          <a:stretch>
            <a:fillRect/>
          </a:stretch>
        </p:blipFill>
        <p:spPr>
          <a:xfrm>
            <a:off x="5693677" y="3875718"/>
            <a:ext cx="270000" cy="270000"/>
          </a:xfrm>
          <a:prstGeom prst="rect">
            <a:avLst/>
          </a:prstGeom>
        </p:spPr>
      </p:pic>
      <p:pic>
        <p:nvPicPr>
          <p:cNvPr id="22" name="Grafik 21">
            <a:extLst>
              <a:ext uri="{FF2B5EF4-FFF2-40B4-BE49-F238E27FC236}">
                <a16:creationId xmlns:a16="http://schemas.microsoft.com/office/drawing/2014/main" id="{8A5C9E9D-8BCE-FD25-E33D-8F67A1AA3BC0}"/>
              </a:ext>
            </a:extLst>
          </p:cNvPr>
          <p:cNvPicPr>
            <a:picLocks noChangeAspect="1"/>
          </p:cNvPicPr>
          <p:nvPr/>
        </p:nvPicPr>
        <p:blipFill>
          <a:blip r:embed="rId4"/>
          <a:stretch>
            <a:fillRect/>
          </a:stretch>
        </p:blipFill>
        <p:spPr>
          <a:xfrm>
            <a:off x="6015838" y="3946665"/>
            <a:ext cx="270000" cy="270000"/>
          </a:xfrm>
          <a:prstGeom prst="rect">
            <a:avLst/>
          </a:prstGeom>
        </p:spPr>
      </p:pic>
      <p:pic>
        <p:nvPicPr>
          <p:cNvPr id="23" name="Grafik 22">
            <a:extLst>
              <a:ext uri="{FF2B5EF4-FFF2-40B4-BE49-F238E27FC236}">
                <a16:creationId xmlns:a16="http://schemas.microsoft.com/office/drawing/2014/main" id="{C558E267-9E3B-6C90-0994-4C50F3293B46}"/>
              </a:ext>
            </a:extLst>
          </p:cNvPr>
          <p:cNvPicPr>
            <a:picLocks noChangeAspect="1"/>
          </p:cNvPicPr>
          <p:nvPr/>
        </p:nvPicPr>
        <p:blipFill>
          <a:blip r:embed="rId4"/>
          <a:stretch>
            <a:fillRect/>
          </a:stretch>
        </p:blipFill>
        <p:spPr>
          <a:xfrm>
            <a:off x="6306811" y="4095312"/>
            <a:ext cx="270000" cy="270000"/>
          </a:xfrm>
          <a:prstGeom prst="rect">
            <a:avLst/>
          </a:prstGeom>
        </p:spPr>
      </p:pic>
      <p:sp>
        <p:nvSpPr>
          <p:cNvPr id="26" name="Abgerundete rechteckige Legende 25">
            <a:extLst>
              <a:ext uri="{FF2B5EF4-FFF2-40B4-BE49-F238E27FC236}">
                <a16:creationId xmlns:a16="http://schemas.microsoft.com/office/drawing/2014/main" id="{DB80C9C8-AB9F-98C0-DE22-3E19CAC6AA9E}"/>
              </a:ext>
            </a:extLst>
          </p:cNvPr>
          <p:cNvSpPr/>
          <p:nvPr/>
        </p:nvSpPr>
        <p:spPr>
          <a:xfrm>
            <a:off x="2416438" y="2247900"/>
            <a:ext cx="3102777" cy="1077950"/>
          </a:xfrm>
          <a:prstGeom prst="wedgeRoundRectCallout">
            <a:avLst>
              <a:gd name="adj1" fmla="val -44068"/>
              <a:gd name="adj2" fmla="val 97720"/>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Lege einen Zehnerstreifen in die obere Reihe. </a:t>
            </a:r>
          </a:p>
        </p:txBody>
      </p:sp>
      <p:pic>
        <p:nvPicPr>
          <p:cNvPr id="31" name="Grafik 30">
            <a:extLst>
              <a:ext uri="{FF2B5EF4-FFF2-40B4-BE49-F238E27FC236}">
                <a16:creationId xmlns:a16="http://schemas.microsoft.com/office/drawing/2014/main" id="{FE3DEB58-2BAD-4B14-DC4A-1699A17FA2B8}"/>
              </a:ext>
            </a:extLst>
          </p:cNvPr>
          <p:cNvPicPr>
            <a:picLocks noChangeAspect="1"/>
          </p:cNvPicPr>
          <p:nvPr/>
        </p:nvPicPr>
        <p:blipFill>
          <a:blip r:embed="rId6"/>
          <a:stretch>
            <a:fillRect/>
          </a:stretch>
        </p:blipFill>
        <p:spPr>
          <a:xfrm>
            <a:off x="1633761" y="4073525"/>
            <a:ext cx="856147" cy="1624552"/>
          </a:xfrm>
          <a:prstGeom prst="rect">
            <a:avLst/>
          </a:prstGeom>
        </p:spPr>
      </p:pic>
      <p:sp>
        <p:nvSpPr>
          <p:cNvPr id="3" name="Abgerundete rechteckige Legende 2">
            <a:extLst>
              <a:ext uri="{FF2B5EF4-FFF2-40B4-BE49-F238E27FC236}">
                <a16:creationId xmlns:a16="http://schemas.microsoft.com/office/drawing/2014/main" id="{C9C26C69-076C-7E64-139A-DA1F97F504FA}"/>
              </a:ext>
            </a:extLst>
          </p:cNvPr>
          <p:cNvSpPr/>
          <p:nvPr/>
        </p:nvSpPr>
        <p:spPr>
          <a:xfrm>
            <a:off x="2847118" y="3932235"/>
            <a:ext cx="2037382" cy="953566"/>
          </a:xfrm>
          <a:prstGeom prst="wedgeRoundRectCallout">
            <a:avLst>
              <a:gd name="adj1" fmla="val -67402"/>
              <a:gd name="adj2" fmla="val -9627"/>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Lege dann noch 4 Plättchen. </a:t>
            </a:r>
          </a:p>
        </p:txBody>
      </p:sp>
      <p:pic>
        <p:nvPicPr>
          <p:cNvPr id="15" name="Grafik 14">
            <a:extLst>
              <a:ext uri="{FF2B5EF4-FFF2-40B4-BE49-F238E27FC236}">
                <a16:creationId xmlns:a16="http://schemas.microsoft.com/office/drawing/2014/main" id="{08E25CB9-8881-40BA-7A84-B21B220310F9}"/>
              </a:ext>
            </a:extLst>
          </p:cNvPr>
          <p:cNvPicPr>
            <a:picLocks noChangeAspect="1"/>
          </p:cNvPicPr>
          <p:nvPr/>
        </p:nvPicPr>
        <p:blipFill>
          <a:blip r:embed="rId7"/>
          <a:stretch>
            <a:fillRect/>
          </a:stretch>
        </p:blipFill>
        <p:spPr>
          <a:xfrm>
            <a:off x="5890631" y="4095312"/>
            <a:ext cx="790413" cy="1878696"/>
          </a:xfrm>
          <a:prstGeom prst="rect">
            <a:avLst/>
          </a:prstGeom>
        </p:spPr>
      </p:pic>
      <p:sp>
        <p:nvSpPr>
          <p:cNvPr id="18" name="Abgerundete rechteckige Legende 17">
            <a:extLst>
              <a:ext uri="{FF2B5EF4-FFF2-40B4-BE49-F238E27FC236}">
                <a16:creationId xmlns:a16="http://schemas.microsoft.com/office/drawing/2014/main" id="{E6633ACC-E438-6C59-2181-290BBAB62EB1}"/>
              </a:ext>
            </a:extLst>
          </p:cNvPr>
          <p:cNvSpPr/>
          <p:nvPr/>
        </p:nvSpPr>
        <p:spPr>
          <a:xfrm>
            <a:off x="341230" y="2336800"/>
            <a:ext cx="1893970" cy="1079500"/>
          </a:xfrm>
          <a:prstGeom prst="wedgeRoundRectCallout">
            <a:avLst>
              <a:gd name="adj1" fmla="val 31037"/>
              <a:gd name="adj2" fmla="val 8756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Jetzt legst du die 14 für mich.</a:t>
            </a:r>
          </a:p>
        </p:txBody>
      </p:sp>
      <p:sp>
        <p:nvSpPr>
          <p:cNvPr id="4" name="Datumsplatzhalter 3">
            <a:extLst>
              <a:ext uri="{FF2B5EF4-FFF2-40B4-BE49-F238E27FC236}">
                <a16:creationId xmlns:a16="http://schemas.microsoft.com/office/drawing/2014/main" id="{EAF83370-6A75-58DB-7F04-08630F3C9886}"/>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88A57B2D-BD4F-AB17-5CA6-D9ED8A68E613}"/>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Tree>
    <p:extLst>
      <p:ext uri="{BB962C8B-B14F-4D97-AF65-F5344CB8AC3E}">
        <p14:creationId xmlns:p14="http://schemas.microsoft.com/office/powerpoint/2010/main" val="3591800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47957FD1-C360-1F16-C00D-5B2F3F1C548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48D1F0C-6B60-66D3-D2DF-DAA0746B6CE4}"/>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106" name="Textplatzhalter 2">
            <a:extLst>
              <a:ext uri="{FF2B5EF4-FFF2-40B4-BE49-F238E27FC236}">
                <a16:creationId xmlns:a16="http://schemas.microsoft.com/office/drawing/2014/main" id="{50B27F87-8F0C-D603-88D9-ECC8D58EAAD0}"/>
              </a:ext>
            </a:extLst>
          </p:cNvPr>
          <p:cNvSpPr>
            <a:spLocks noGrp="1"/>
          </p:cNvSpPr>
          <p:nvPr>
            <p:ph type="body" sz="quarter" idx="13"/>
          </p:nvPr>
        </p:nvSpPr>
        <p:spPr>
          <a:xfrm>
            <a:off x="1096266" y="1194030"/>
            <a:ext cx="7615934" cy="445628"/>
          </a:xfrm>
        </p:spPr>
        <p:txBody>
          <a:bodyPr/>
          <a:lstStyle/>
          <a:p>
            <a:r>
              <a:rPr lang="de-DE" dirty="0"/>
              <a:t>ÜBEN NACH DEM VIERPHASENMODELL</a:t>
            </a:r>
          </a:p>
        </p:txBody>
      </p:sp>
      <p:sp>
        <p:nvSpPr>
          <p:cNvPr id="44" name="Textfeld 2">
            <a:extLst>
              <a:ext uri="{FF2B5EF4-FFF2-40B4-BE49-F238E27FC236}">
                <a16:creationId xmlns:a16="http://schemas.microsoft.com/office/drawing/2014/main" id="{A95C5F98-2B5C-09EC-3A67-CCF1A503D280}"/>
              </a:ext>
            </a:extLst>
          </p:cNvPr>
          <p:cNvSpPr txBox="1">
            <a:spLocks noChangeArrowheads="1"/>
          </p:cNvSpPr>
          <p:nvPr/>
        </p:nvSpPr>
        <p:spPr bwMode="auto">
          <a:xfrm>
            <a:off x="4627926" y="1493218"/>
            <a:ext cx="2229325" cy="2322308"/>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mit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4" name="Titel 8"/>
          <p:cNvSpPr>
            <a:spLocks noGrp="1"/>
          </p:cNvSpPr>
          <p:nvPr>
            <p:ph type="title"/>
          </p:nvPr>
        </p:nvSpPr>
        <p:spPr>
          <a:xfrm>
            <a:off x="1096423" y="382774"/>
            <a:ext cx="7738937" cy="603704"/>
          </a:xfrm>
        </p:spPr>
        <p:txBody>
          <a:bodyPr>
            <a:normAutofit fontScale="90000"/>
          </a:bodyPr>
          <a:lstStyle/>
          <a:p>
            <a:r>
              <a:rPr lang="de-DE" sz="3100" dirty="0"/>
              <a:t>Darstellungen vernetzen</a:t>
            </a:r>
            <a:br>
              <a:rPr lang="de-DE" dirty="0"/>
            </a:br>
            <a:endParaRPr lang="de-DE" dirty="0"/>
          </a:p>
        </p:txBody>
      </p:sp>
      <p:grpSp>
        <p:nvGrpSpPr>
          <p:cNvPr id="71" name="Gruppieren 70"/>
          <p:cNvGrpSpPr/>
          <p:nvPr/>
        </p:nvGrpSpPr>
        <p:grpSpPr>
          <a:xfrm>
            <a:off x="178932" y="1616945"/>
            <a:ext cx="8765567" cy="4249597"/>
            <a:chOff x="178932" y="1616945"/>
            <a:chExt cx="8765567" cy="4249597"/>
          </a:xfrm>
        </p:grpSpPr>
        <p:sp>
          <p:nvSpPr>
            <p:cNvPr id="109" name="Rechteck 108">
              <a:extLst>
                <a:ext uri="{FF2B5EF4-FFF2-40B4-BE49-F238E27FC236}">
                  <a16:creationId xmlns:a16="http://schemas.microsoft.com/office/drawing/2014/main" id="{EC82CF7F-C877-2E18-043C-87B8B5F2F0A1}"/>
                </a:ext>
              </a:extLst>
            </p:cNvPr>
            <p:cNvSpPr/>
            <p:nvPr/>
          </p:nvSpPr>
          <p:spPr>
            <a:xfrm>
              <a:off x="4664383" y="3769799"/>
              <a:ext cx="4280116" cy="2095217"/>
            </a:xfrm>
            <a:prstGeom prst="rect">
              <a:avLst/>
            </a:prstGeom>
            <a:solidFill>
              <a:srgbClr val="009999">
                <a:alpha val="24833"/>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0203101D-2613-3888-72CE-FE0345F3298A}"/>
                </a:ext>
              </a:extLst>
            </p:cNvPr>
            <p:cNvSpPr/>
            <p:nvPr/>
          </p:nvSpPr>
          <p:spPr>
            <a:xfrm>
              <a:off x="214767" y="3771325"/>
              <a:ext cx="4280116" cy="2095217"/>
            </a:xfrm>
            <a:prstGeom prst="rect">
              <a:avLst/>
            </a:prstGeom>
            <a:solidFill>
              <a:srgbClr val="737373">
                <a:alpha val="2526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28E92621-5C7F-6B29-ED72-8FE9DC9DD2D3}"/>
                </a:ext>
              </a:extLst>
            </p:cNvPr>
            <p:cNvSpPr/>
            <p:nvPr/>
          </p:nvSpPr>
          <p:spPr>
            <a:xfrm>
              <a:off x="4649119" y="1616945"/>
              <a:ext cx="4280116" cy="2095217"/>
            </a:xfrm>
            <a:prstGeom prst="rect">
              <a:avLst/>
            </a:prstGeom>
            <a:solidFill>
              <a:srgbClr val="F8B44F">
                <a:alpha val="2463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81FCE6E4-7011-CCB8-8F8E-CDC974EA1781}"/>
                </a:ext>
              </a:extLst>
            </p:cNvPr>
            <p:cNvSpPr/>
            <p:nvPr/>
          </p:nvSpPr>
          <p:spPr>
            <a:xfrm>
              <a:off x="214767" y="1616945"/>
              <a:ext cx="4280116" cy="2095217"/>
            </a:xfrm>
            <a:prstGeom prst="rect">
              <a:avLst/>
            </a:prstGeom>
            <a:solidFill>
              <a:srgbClr val="CDB987">
                <a:alpha val="2477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B9F1CB0B-BC01-3028-E7B6-41D25BB87FA0}"/>
                </a:ext>
              </a:extLst>
            </p:cNvPr>
            <p:cNvSpPr>
              <a:spLocks noChangeAspect="1"/>
            </p:cNvSpPr>
            <p:nvPr/>
          </p:nvSpPr>
          <p:spPr>
            <a:xfrm>
              <a:off x="352389" y="1699113"/>
              <a:ext cx="462249" cy="481529"/>
            </a:xfrm>
            <a:prstGeom prst="ellipse">
              <a:avLst/>
            </a:prstGeom>
            <a:solidFill>
              <a:srgbClr val="CDB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FF3452FD-304B-093D-37AD-2470B93E9716}"/>
                </a:ext>
              </a:extLst>
            </p:cNvPr>
            <p:cNvSpPr txBox="1"/>
            <p:nvPr/>
          </p:nvSpPr>
          <p:spPr>
            <a:xfrm>
              <a:off x="413730" y="1756605"/>
              <a:ext cx="524475" cy="366543"/>
            </a:xfrm>
            <a:prstGeom prst="rect">
              <a:avLst/>
            </a:prstGeom>
            <a:noFill/>
          </p:spPr>
          <p:txBody>
            <a:bodyPr wrap="square" rtlCol="0">
              <a:spAutoFit/>
            </a:bodyPr>
            <a:lstStyle/>
            <a:p>
              <a:r>
                <a:rPr lang="de-DE" dirty="0">
                  <a:solidFill>
                    <a:schemeClr val="bg1"/>
                  </a:solidFill>
                </a:rPr>
                <a:t>1.</a:t>
              </a:r>
            </a:p>
          </p:txBody>
        </p:sp>
        <p:sp>
          <p:nvSpPr>
            <p:cNvPr id="45" name="Oval 44">
              <a:extLst>
                <a:ext uri="{FF2B5EF4-FFF2-40B4-BE49-F238E27FC236}">
                  <a16:creationId xmlns:a16="http://schemas.microsoft.com/office/drawing/2014/main" id="{4D52325E-4868-94BB-5888-DDB2A1C85198}"/>
                </a:ext>
              </a:extLst>
            </p:cNvPr>
            <p:cNvSpPr>
              <a:spLocks noChangeAspect="1"/>
            </p:cNvSpPr>
            <p:nvPr/>
          </p:nvSpPr>
          <p:spPr>
            <a:xfrm>
              <a:off x="4783353" y="1709702"/>
              <a:ext cx="462249" cy="481529"/>
            </a:xfrm>
            <a:prstGeom prst="ellipse">
              <a:avLst/>
            </a:prstGeom>
            <a:solidFill>
              <a:srgbClr val="F8B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45">
              <a:extLst>
                <a:ext uri="{FF2B5EF4-FFF2-40B4-BE49-F238E27FC236}">
                  <a16:creationId xmlns:a16="http://schemas.microsoft.com/office/drawing/2014/main" id="{92D823B1-3393-C984-5BA5-AF90FC56D1EA}"/>
                </a:ext>
              </a:extLst>
            </p:cNvPr>
            <p:cNvSpPr txBox="1"/>
            <p:nvPr/>
          </p:nvSpPr>
          <p:spPr>
            <a:xfrm>
              <a:off x="4844694" y="1767194"/>
              <a:ext cx="524475" cy="366543"/>
            </a:xfrm>
            <a:prstGeom prst="rect">
              <a:avLst/>
            </a:prstGeom>
            <a:noFill/>
          </p:spPr>
          <p:txBody>
            <a:bodyPr wrap="square" rtlCol="0">
              <a:spAutoFit/>
            </a:bodyPr>
            <a:lstStyle/>
            <a:p>
              <a:r>
                <a:rPr lang="de-DE" dirty="0">
                  <a:solidFill>
                    <a:schemeClr val="bg1"/>
                  </a:solidFill>
                </a:rPr>
                <a:t>2.</a:t>
              </a:r>
            </a:p>
          </p:txBody>
        </p:sp>
        <p:sp>
          <p:nvSpPr>
            <p:cNvPr id="3" name="Oval 2">
              <a:extLst>
                <a:ext uri="{FF2B5EF4-FFF2-40B4-BE49-F238E27FC236}">
                  <a16:creationId xmlns:a16="http://schemas.microsoft.com/office/drawing/2014/main" id="{846450F8-5D1B-165E-7577-9311053125D4}"/>
                </a:ext>
              </a:extLst>
            </p:cNvPr>
            <p:cNvSpPr>
              <a:spLocks noChangeAspect="1"/>
            </p:cNvSpPr>
            <p:nvPr/>
          </p:nvSpPr>
          <p:spPr>
            <a:xfrm>
              <a:off x="352389" y="3852379"/>
              <a:ext cx="462249" cy="481529"/>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63E5F997-62C1-204D-4706-C9274FCE9047}"/>
                </a:ext>
              </a:extLst>
            </p:cNvPr>
            <p:cNvSpPr txBox="1"/>
            <p:nvPr/>
          </p:nvSpPr>
          <p:spPr>
            <a:xfrm>
              <a:off x="413730" y="3909871"/>
              <a:ext cx="524475" cy="366543"/>
            </a:xfrm>
            <a:prstGeom prst="rect">
              <a:avLst/>
            </a:prstGeom>
            <a:noFill/>
          </p:spPr>
          <p:txBody>
            <a:bodyPr wrap="square" rtlCol="0">
              <a:spAutoFit/>
            </a:bodyPr>
            <a:lstStyle/>
            <a:p>
              <a:r>
                <a:rPr lang="de-DE" dirty="0">
                  <a:solidFill>
                    <a:schemeClr val="bg1"/>
                  </a:solidFill>
                </a:rPr>
                <a:t>3.</a:t>
              </a:r>
            </a:p>
          </p:txBody>
        </p:sp>
        <p:sp>
          <p:nvSpPr>
            <p:cNvPr id="51" name="Textfeld 2">
              <a:extLst>
                <a:ext uri="{FF2B5EF4-FFF2-40B4-BE49-F238E27FC236}">
                  <a16:creationId xmlns:a16="http://schemas.microsoft.com/office/drawing/2014/main" id="{FFCE1F9F-3D53-6E71-03A6-D2FA68CC5725}"/>
                </a:ext>
              </a:extLst>
            </p:cNvPr>
            <p:cNvSpPr txBox="1">
              <a:spLocks noChangeArrowheads="1"/>
            </p:cNvSpPr>
            <p:nvPr/>
          </p:nvSpPr>
          <p:spPr bwMode="auto">
            <a:xfrm>
              <a:off x="182530" y="3690918"/>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ohne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Oval 64">
              <a:extLst>
                <a:ext uri="{FF2B5EF4-FFF2-40B4-BE49-F238E27FC236}">
                  <a16:creationId xmlns:a16="http://schemas.microsoft.com/office/drawing/2014/main" id="{42BE5F6C-C76F-6EEC-8C95-582B4A723BEA}"/>
                </a:ext>
              </a:extLst>
            </p:cNvPr>
            <p:cNvSpPr>
              <a:spLocks noChangeAspect="1"/>
            </p:cNvSpPr>
            <p:nvPr/>
          </p:nvSpPr>
          <p:spPr>
            <a:xfrm>
              <a:off x="4783352" y="3849491"/>
              <a:ext cx="462249" cy="481529"/>
            </a:xfrm>
            <a:prstGeom prst="ellipse">
              <a:avLst/>
            </a:prstGeom>
            <a:solidFill>
              <a:srgbClr val="327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Textfeld 66">
              <a:extLst>
                <a:ext uri="{FF2B5EF4-FFF2-40B4-BE49-F238E27FC236}">
                  <a16:creationId xmlns:a16="http://schemas.microsoft.com/office/drawing/2014/main" id="{D6404C25-A49D-EF98-99A4-54FED77355DE}"/>
                </a:ext>
              </a:extLst>
            </p:cNvPr>
            <p:cNvSpPr txBox="1"/>
            <p:nvPr/>
          </p:nvSpPr>
          <p:spPr>
            <a:xfrm>
              <a:off x="4844693" y="3906983"/>
              <a:ext cx="524475" cy="366543"/>
            </a:xfrm>
            <a:prstGeom prst="rect">
              <a:avLst/>
            </a:prstGeom>
            <a:noFill/>
          </p:spPr>
          <p:txBody>
            <a:bodyPr wrap="square" rtlCol="0">
              <a:spAutoFit/>
            </a:bodyPr>
            <a:lstStyle/>
            <a:p>
              <a:r>
                <a:rPr lang="de-DE" dirty="0">
                  <a:solidFill>
                    <a:schemeClr val="bg1"/>
                  </a:solidFill>
                </a:rPr>
                <a:t>4.</a:t>
              </a:r>
            </a:p>
          </p:txBody>
        </p:sp>
        <p:sp>
          <p:nvSpPr>
            <p:cNvPr id="89" name="Textfeld 2">
              <a:extLst>
                <a:ext uri="{FF2B5EF4-FFF2-40B4-BE49-F238E27FC236}">
                  <a16:creationId xmlns:a16="http://schemas.microsoft.com/office/drawing/2014/main" id="{F5525617-F897-03E9-D8D3-A4B3AAA58A80}"/>
                </a:ext>
              </a:extLst>
            </p:cNvPr>
            <p:cNvSpPr txBox="1">
              <a:spLocks noChangeArrowheads="1"/>
            </p:cNvSpPr>
            <p:nvPr/>
          </p:nvSpPr>
          <p:spPr bwMode="auto">
            <a:xfrm>
              <a:off x="4678990" y="3480610"/>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übt auf symbolischer Ebene; ggf. wird die Handlung in der Vorstellung aktiviert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2">
              <a:extLst>
                <a:ext uri="{FF2B5EF4-FFF2-40B4-BE49-F238E27FC236}">
                  <a16:creationId xmlns:a16="http://schemas.microsoft.com/office/drawing/2014/main" id="{05BAF99C-7713-E992-0C5D-93CEEF355430}"/>
                </a:ext>
              </a:extLst>
            </p:cNvPr>
            <p:cNvSpPr txBox="1">
              <a:spLocks noChangeArrowheads="1"/>
            </p:cNvSpPr>
            <p:nvPr/>
          </p:nvSpPr>
          <p:spPr bwMode="auto">
            <a:xfrm>
              <a:off x="178932" y="1714119"/>
              <a:ext cx="2229325" cy="141622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handelt am Material un</a:t>
              </a:r>
              <a:r>
                <a:rPr lang="de-DE" dirty="0">
                  <a:solidFill>
                    <a:srgbClr val="327A86"/>
                  </a:solidFill>
                  <a:latin typeface="Calibri" panose="020F0502020204030204" pitchFamily="34" charset="0"/>
                  <a:ea typeface="Calibri" panose="020F0502020204030204" pitchFamily="34" charset="0"/>
                  <a:cs typeface="Times New Roman" panose="02020603050405020304" pitchFamily="18" charset="0"/>
                </a:rPr>
                <a:t>d spricht dazu</a:t>
              </a: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1" name="Gerade Verbindung 120">
              <a:extLst>
                <a:ext uri="{FF2B5EF4-FFF2-40B4-BE49-F238E27FC236}">
                  <a16:creationId xmlns:a16="http://schemas.microsoft.com/office/drawing/2014/main" id="{844E0AF4-1749-9A3B-CEEC-CCAD74CFFE5A}"/>
                </a:ext>
              </a:extLst>
            </p:cNvPr>
            <p:cNvCxnSpPr>
              <a:cxnSpLocks/>
            </p:cNvCxnSpPr>
            <p:nvPr/>
          </p:nvCxnSpPr>
          <p:spPr>
            <a:xfrm flipH="1">
              <a:off x="2362835" y="1616945"/>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E37E462E-6F03-512B-15ED-70E5FD2E6788}"/>
                </a:ext>
              </a:extLst>
            </p:cNvPr>
            <p:cNvCxnSpPr>
              <a:cxnSpLocks/>
            </p:cNvCxnSpPr>
            <p:nvPr/>
          </p:nvCxnSpPr>
          <p:spPr>
            <a:xfrm flipH="1">
              <a:off x="2363405" y="3774793"/>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777DB421-6A85-13E2-81B6-D531CCEF3845}"/>
                </a:ext>
              </a:extLst>
            </p:cNvPr>
            <p:cNvCxnSpPr>
              <a:cxnSpLocks/>
            </p:cNvCxnSpPr>
            <p:nvPr/>
          </p:nvCxnSpPr>
          <p:spPr>
            <a:xfrm flipH="1">
              <a:off x="6803322" y="1623882"/>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4" name="Picture 4">
              <a:extLst>
                <a:ext uri="{FF2B5EF4-FFF2-40B4-BE49-F238E27FC236}">
                  <a16:creationId xmlns:a16="http://schemas.microsoft.com/office/drawing/2014/main" id="{83A1893A-7178-4881-9A50-2ED811999E6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753" r="10881" b="32600"/>
            <a:stretch/>
          </p:blipFill>
          <p:spPr bwMode="auto">
            <a:xfrm>
              <a:off x="2421763" y="1912619"/>
              <a:ext cx="2045673" cy="1697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2" name="Gruppieren 41"/>
            <p:cNvGrpSpPr/>
            <p:nvPr/>
          </p:nvGrpSpPr>
          <p:grpSpPr>
            <a:xfrm>
              <a:off x="6896480" y="1732267"/>
              <a:ext cx="1968913" cy="1871509"/>
              <a:chOff x="6896480" y="1732267"/>
              <a:chExt cx="1968913" cy="1871509"/>
            </a:xfrm>
          </p:grpSpPr>
          <p:pic>
            <p:nvPicPr>
              <p:cNvPr id="115" name="Picture 5">
                <a:extLst>
                  <a:ext uri="{FF2B5EF4-FFF2-40B4-BE49-F238E27FC236}">
                    <a16:creationId xmlns:a16="http://schemas.microsoft.com/office/drawing/2014/main" id="{91A97A91-444B-4D1A-8EA4-34D32C5DE1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757" r="14846" b="35600"/>
              <a:stretch/>
            </p:blipFill>
            <p:spPr bwMode="auto">
              <a:xfrm>
                <a:off x="6990294" y="1732267"/>
                <a:ext cx="1875099" cy="187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Abgerundete rechteckige Legende 9"/>
              <p:cNvSpPr/>
              <p:nvPr/>
            </p:nvSpPr>
            <p:spPr>
              <a:xfrm>
                <a:off x="6896480" y="1767194"/>
                <a:ext cx="1326123" cy="520089"/>
              </a:xfrm>
              <a:prstGeom prst="wedgeRoundRectCallout">
                <a:avLst>
                  <a:gd name="adj1" fmla="val 5024"/>
                  <a:gd name="adj2" fmla="val 94245"/>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Lege einen Zehnerstreifen in die obere Reihe. </a:t>
                </a:r>
              </a:p>
            </p:txBody>
          </p:sp>
        </p:grpSp>
        <p:grpSp>
          <p:nvGrpSpPr>
            <p:cNvPr id="50" name="Gruppieren 49"/>
            <p:cNvGrpSpPr/>
            <p:nvPr/>
          </p:nvGrpSpPr>
          <p:grpSpPr>
            <a:xfrm>
              <a:off x="2400020" y="3947180"/>
              <a:ext cx="2067416" cy="1862358"/>
              <a:chOff x="2400020" y="3947180"/>
              <a:chExt cx="2067416" cy="1862358"/>
            </a:xfrm>
          </p:grpSpPr>
          <p:pic>
            <p:nvPicPr>
              <p:cNvPr id="116" name="Picture 3">
                <a:extLst>
                  <a:ext uri="{FF2B5EF4-FFF2-40B4-BE49-F238E27FC236}">
                    <a16:creationId xmlns:a16="http://schemas.microsoft.com/office/drawing/2014/main" id="{2492EA23-556B-4490-82D9-BEDBBB3B4D4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033" r="10197" b="29866"/>
              <a:stretch/>
            </p:blipFill>
            <p:spPr bwMode="auto">
              <a:xfrm>
                <a:off x="2400020" y="3972692"/>
                <a:ext cx="2067416" cy="1836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 name="Abgerundete rechteckige Legende 117"/>
              <p:cNvSpPr/>
              <p:nvPr/>
            </p:nvSpPr>
            <p:spPr>
              <a:xfrm>
                <a:off x="2421763" y="3947180"/>
                <a:ext cx="1326123" cy="520089"/>
              </a:xfrm>
              <a:prstGeom prst="wedgeRoundRectCallout">
                <a:avLst>
                  <a:gd name="adj1" fmla="val 5024"/>
                  <a:gd name="adj2" fmla="val 94245"/>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Lege einen Zehnerstreifen in die obere Reihe. </a:t>
                </a:r>
              </a:p>
            </p:txBody>
          </p:sp>
        </p:grpSp>
        <p:cxnSp>
          <p:nvCxnSpPr>
            <p:cNvPr id="126" name="Gerade Verbindung 125">
              <a:extLst>
                <a:ext uri="{FF2B5EF4-FFF2-40B4-BE49-F238E27FC236}">
                  <a16:creationId xmlns:a16="http://schemas.microsoft.com/office/drawing/2014/main" id="{777DB421-6A85-13E2-81B6-D531CCEF3845}"/>
                </a:ext>
              </a:extLst>
            </p:cNvPr>
            <p:cNvCxnSpPr>
              <a:cxnSpLocks/>
            </p:cNvCxnSpPr>
            <p:nvPr/>
          </p:nvCxnSpPr>
          <p:spPr>
            <a:xfrm flipH="1">
              <a:off x="6806133" y="3769799"/>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8" name="Gruppieren 67"/>
            <p:cNvGrpSpPr/>
            <p:nvPr/>
          </p:nvGrpSpPr>
          <p:grpSpPr>
            <a:xfrm>
              <a:off x="6962640" y="3852379"/>
              <a:ext cx="1649615" cy="1973914"/>
              <a:chOff x="6962640" y="3852379"/>
              <a:chExt cx="1649615" cy="1973914"/>
            </a:xfrm>
          </p:grpSpPr>
          <p:sp>
            <p:nvSpPr>
              <p:cNvPr id="52" name="Wolkenförmige Legende 51"/>
              <p:cNvSpPr/>
              <p:nvPr/>
            </p:nvSpPr>
            <p:spPr>
              <a:xfrm>
                <a:off x="7410450" y="3852379"/>
                <a:ext cx="1201805" cy="965028"/>
              </a:xfrm>
              <a:prstGeom prst="cloudCallout">
                <a:avLst>
                  <a:gd name="adj1" fmla="val -42044"/>
                  <a:gd name="adj2" fmla="val 552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2" name="Picture 4">
                <a:extLst>
                  <a:ext uri="{FF2B5EF4-FFF2-40B4-BE49-F238E27FC236}">
                    <a16:creationId xmlns:a16="http://schemas.microsoft.com/office/drawing/2014/main" id="{83A1893A-7178-4881-9A50-2ED811999E6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753" r="10881" b="32600"/>
              <a:stretch/>
            </p:blipFill>
            <p:spPr bwMode="auto">
              <a:xfrm>
                <a:off x="7616441" y="3960690"/>
                <a:ext cx="813041" cy="674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7" name="Picture 4">
                <a:extLst>
                  <a:ext uri="{FF2B5EF4-FFF2-40B4-BE49-F238E27FC236}">
                    <a16:creationId xmlns:a16="http://schemas.microsoft.com/office/drawing/2014/main" id="{05055EBF-0C77-44F1-98AE-529C7183039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813" t="37383" r="50876" b="27724"/>
              <a:stretch/>
            </p:blipFill>
            <p:spPr bwMode="auto">
              <a:xfrm>
                <a:off x="6962640" y="4794019"/>
                <a:ext cx="571635" cy="1032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128" name="Text Box 6" descr="Textfeld 2">
            <a:extLst>
              <a:ext uri="{FF2B5EF4-FFF2-40B4-BE49-F238E27FC236}">
                <a16:creationId xmlns:a16="http://schemas.microsoft.com/office/drawing/2014/main" id="{7EB94B3B-B62B-25B9-018A-66B2A0514CA0}"/>
              </a:ext>
            </a:extLst>
          </p:cNvPr>
          <p:cNvSpPr txBox="1">
            <a:spLocks/>
          </p:cNvSpPr>
          <p:nvPr/>
        </p:nvSpPr>
        <p:spPr bwMode="auto">
          <a:xfrm>
            <a:off x="7191591" y="5934092"/>
            <a:ext cx="152060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defTabSz="914400"/>
            <a:r>
              <a:rPr lang="de-DE" altLang="de-DE" sz="1200" dirty="0">
                <a:solidFill>
                  <a:srgbClr val="000000"/>
                </a:solidFill>
                <a:latin typeface="Arial" panose="020B0604020202020204" pitchFamily="34" charset="0"/>
                <a:cs typeface="Arial" panose="020B0604020202020204" pitchFamily="34" charset="0"/>
              </a:rPr>
              <a:t>(</a:t>
            </a:r>
            <a:r>
              <a:rPr lang="de-DE" sz="1200" dirty="0">
                <a:solidFill>
                  <a:schemeClr val="tx1"/>
                </a:solidFill>
                <a:latin typeface="Arial" panose="020B0604020202020204" pitchFamily="34" charset="0"/>
                <a:cs typeface="Arial" panose="020B0604020202020204" pitchFamily="34" charset="0"/>
              </a:rPr>
              <a:t>PIKAS</a:t>
            </a:r>
            <a:r>
              <a:rPr lang="de-DE" altLang="de-DE" sz="1200" dirty="0">
                <a:solidFill>
                  <a:schemeClr val="tx1"/>
                </a:solidFill>
                <a:latin typeface="Arial" panose="020B0604020202020204" pitchFamily="34" charset="0"/>
                <a:cs typeface="Arial" panose="020B0604020202020204" pitchFamily="34" charset="0"/>
              </a:rPr>
              <a:t>, </a:t>
            </a:r>
            <a:r>
              <a:rPr lang="de-DE" altLang="de-DE" sz="1200" dirty="0">
                <a:solidFill>
                  <a:srgbClr val="000000"/>
                </a:solidFill>
                <a:latin typeface="Arial" panose="020B0604020202020204" pitchFamily="34" charset="0"/>
                <a:cs typeface="Arial" panose="020B0604020202020204" pitchFamily="34" charset="0"/>
              </a:rPr>
              <a:t>2020, S. 51)</a:t>
            </a:r>
          </a:p>
        </p:txBody>
      </p:sp>
      <p:sp>
        <p:nvSpPr>
          <p:cNvPr id="2" name="Textfeld 1">
            <a:extLst>
              <a:ext uri="{FF2B5EF4-FFF2-40B4-BE49-F238E27FC236}">
                <a16:creationId xmlns:a16="http://schemas.microsoft.com/office/drawing/2014/main" id="{5334D0B1-F013-67CE-6F15-5A1A3CC0B46B}"/>
              </a:ext>
            </a:extLst>
          </p:cNvPr>
          <p:cNvSpPr txBox="1"/>
          <p:nvPr/>
        </p:nvSpPr>
        <p:spPr>
          <a:xfrm>
            <a:off x="4572000" y="3767010"/>
            <a:ext cx="4393698" cy="2221930"/>
          </a:xfrm>
          <a:prstGeom prst="rect">
            <a:avLst/>
          </a:prstGeom>
          <a:solidFill>
            <a:srgbClr val="D9D9D9">
              <a:alpha val="60314"/>
            </a:srgbClr>
          </a:solidFill>
        </p:spPr>
        <p:txBody>
          <a:bodyPr wrap="square" rtlCol="0">
            <a:spAutoFit/>
          </a:bodyPr>
          <a:lstStyle/>
          <a:p>
            <a:endParaRPr lang="de-DE" dirty="0"/>
          </a:p>
        </p:txBody>
      </p:sp>
    </p:spTree>
    <p:extLst>
      <p:ext uri="{BB962C8B-B14F-4D97-AF65-F5344CB8AC3E}">
        <p14:creationId xmlns:p14="http://schemas.microsoft.com/office/powerpoint/2010/main" val="1558688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47957FD1-C360-1F16-C00D-5B2F3F1C548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48D1F0C-6B60-66D3-D2DF-DAA0746B6CE4}"/>
              </a:ext>
            </a:extLst>
          </p:cNvPr>
          <p:cNvSpPr>
            <a:spLocks noGrp="1"/>
          </p:cNvSpPr>
          <p:nvPr>
            <p:ph type="sldNum" sz="quarter" idx="12"/>
          </p:nvPr>
        </p:nvSpPr>
        <p:spPr/>
        <p:txBody>
          <a:bodyPr/>
          <a:lstStyle/>
          <a:p>
            <a:fld id="{C3752B7C-18A9-864D-BBCB-54A9F41B5594}" type="slidenum">
              <a:rPr lang="de-DE" smtClean="0"/>
              <a:pPr/>
              <a:t>59</a:t>
            </a:fld>
            <a:endParaRPr lang="de-DE" dirty="0"/>
          </a:p>
        </p:txBody>
      </p:sp>
      <p:sp>
        <p:nvSpPr>
          <p:cNvPr id="106" name="Textplatzhalter 2">
            <a:extLst>
              <a:ext uri="{FF2B5EF4-FFF2-40B4-BE49-F238E27FC236}">
                <a16:creationId xmlns:a16="http://schemas.microsoft.com/office/drawing/2014/main" id="{50B27F87-8F0C-D603-88D9-ECC8D58EAAD0}"/>
              </a:ext>
            </a:extLst>
          </p:cNvPr>
          <p:cNvSpPr>
            <a:spLocks noGrp="1"/>
          </p:cNvSpPr>
          <p:nvPr>
            <p:ph type="body" sz="quarter" idx="13"/>
          </p:nvPr>
        </p:nvSpPr>
        <p:spPr>
          <a:xfrm>
            <a:off x="1096266" y="1194030"/>
            <a:ext cx="7615934" cy="445628"/>
          </a:xfrm>
        </p:spPr>
        <p:txBody>
          <a:bodyPr/>
          <a:lstStyle/>
          <a:p>
            <a:r>
              <a:rPr lang="de-DE" dirty="0"/>
              <a:t>ÜBEN NACH </a:t>
            </a:r>
            <a:r>
              <a:rPr lang="de-DE"/>
              <a:t>DEM VIERPHASENMODELL</a:t>
            </a:r>
            <a:endParaRPr lang="de-DE" dirty="0"/>
          </a:p>
        </p:txBody>
      </p:sp>
      <p:sp>
        <p:nvSpPr>
          <p:cNvPr id="44" name="Textfeld 2">
            <a:extLst>
              <a:ext uri="{FF2B5EF4-FFF2-40B4-BE49-F238E27FC236}">
                <a16:creationId xmlns:a16="http://schemas.microsoft.com/office/drawing/2014/main" id="{A95C5F98-2B5C-09EC-3A67-CCF1A503D280}"/>
              </a:ext>
            </a:extLst>
          </p:cNvPr>
          <p:cNvSpPr txBox="1">
            <a:spLocks noChangeArrowheads="1"/>
          </p:cNvSpPr>
          <p:nvPr/>
        </p:nvSpPr>
        <p:spPr bwMode="auto">
          <a:xfrm>
            <a:off x="4627926" y="1493218"/>
            <a:ext cx="2229325" cy="2322308"/>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mit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4" name="Titel 8"/>
          <p:cNvSpPr>
            <a:spLocks noGrp="1"/>
          </p:cNvSpPr>
          <p:nvPr>
            <p:ph type="title"/>
          </p:nvPr>
        </p:nvSpPr>
        <p:spPr>
          <a:xfrm>
            <a:off x="1096423" y="382774"/>
            <a:ext cx="7738937" cy="603704"/>
          </a:xfrm>
        </p:spPr>
        <p:txBody>
          <a:bodyPr>
            <a:normAutofit fontScale="90000"/>
          </a:bodyPr>
          <a:lstStyle/>
          <a:p>
            <a:r>
              <a:rPr lang="de-DE" sz="3100" dirty="0"/>
              <a:t>Darstellungen vernetzen</a:t>
            </a:r>
            <a:br>
              <a:rPr lang="de-DE" dirty="0"/>
            </a:br>
            <a:endParaRPr lang="de-DE" dirty="0"/>
          </a:p>
        </p:txBody>
      </p:sp>
      <p:grpSp>
        <p:nvGrpSpPr>
          <p:cNvPr id="71" name="Gruppieren 70"/>
          <p:cNvGrpSpPr/>
          <p:nvPr/>
        </p:nvGrpSpPr>
        <p:grpSpPr>
          <a:xfrm>
            <a:off x="178932" y="1616945"/>
            <a:ext cx="8765567" cy="4249597"/>
            <a:chOff x="178932" y="1616945"/>
            <a:chExt cx="8765567" cy="4249597"/>
          </a:xfrm>
        </p:grpSpPr>
        <p:sp>
          <p:nvSpPr>
            <p:cNvPr id="109" name="Rechteck 108">
              <a:extLst>
                <a:ext uri="{FF2B5EF4-FFF2-40B4-BE49-F238E27FC236}">
                  <a16:creationId xmlns:a16="http://schemas.microsoft.com/office/drawing/2014/main" id="{EC82CF7F-C877-2E18-043C-87B8B5F2F0A1}"/>
                </a:ext>
              </a:extLst>
            </p:cNvPr>
            <p:cNvSpPr/>
            <p:nvPr/>
          </p:nvSpPr>
          <p:spPr>
            <a:xfrm>
              <a:off x="4664383" y="3769799"/>
              <a:ext cx="4280116" cy="2095217"/>
            </a:xfrm>
            <a:prstGeom prst="rect">
              <a:avLst/>
            </a:prstGeom>
            <a:solidFill>
              <a:srgbClr val="009999">
                <a:alpha val="24833"/>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0203101D-2613-3888-72CE-FE0345F3298A}"/>
                </a:ext>
              </a:extLst>
            </p:cNvPr>
            <p:cNvSpPr/>
            <p:nvPr/>
          </p:nvSpPr>
          <p:spPr>
            <a:xfrm>
              <a:off x="214767" y="3771325"/>
              <a:ext cx="4280116" cy="2095217"/>
            </a:xfrm>
            <a:prstGeom prst="rect">
              <a:avLst/>
            </a:prstGeom>
            <a:solidFill>
              <a:srgbClr val="737373">
                <a:alpha val="2526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28E92621-5C7F-6B29-ED72-8FE9DC9DD2D3}"/>
                </a:ext>
              </a:extLst>
            </p:cNvPr>
            <p:cNvSpPr/>
            <p:nvPr/>
          </p:nvSpPr>
          <p:spPr>
            <a:xfrm>
              <a:off x="4649119" y="1616945"/>
              <a:ext cx="4280116" cy="2095217"/>
            </a:xfrm>
            <a:prstGeom prst="rect">
              <a:avLst/>
            </a:prstGeom>
            <a:solidFill>
              <a:srgbClr val="F8B44F">
                <a:alpha val="2463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81FCE6E4-7011-CCB8-8F8E-CDC974EA1781}"/>
                </a:ext>
              </a:extLst>
            </p:cNvPr>
            <p:cNvSpPr/>
            <p:nvPr/>
          </p:nvSpPr>
          <p:spPr>
            <a:xfrm>
              <a:off x="214767" y="1616945"/>
              <a:ext cx="4280116" cy="2095217"/>
            </a:xfrm>
            <a:prstGeom prst="rect">
              <a:avLst/>
            </a:prstGeom>
            <a:solidFill>
              <a:srgbClr val="CDB987">
                <a:alpha val="2477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B9F1CB0B-BC01-3028-E7B6-41D25BB87FA0}"/>
                </a:ext>
              </a:extLst>
            </p:cNvPr>
            <p:cNvSpPr>
              <a:spLocks noChangeAspect="1"/>
            </p:cNvSpPr>
            <p:nvPr/>
          </p:nvSpPr>
          <p:spPr>
            <a:xfrm>
              <a:off x="352389" y="1699113"/>
              <a:ext cx="462249" cy="481529"/>
            </a:xfrm>
            <a:prstGeom prst="ellipse">
              <a:avLst/>
            </a:prstGeom>
            <a:solidFill>
              <a:srgbClr val="CDB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FF3452FD-304B-093D-37AD-2470B93E9716}"/>
                </a:ext>
              </a:extLst>
            </p:cNvPr>
            <p:cNvSpPr txBox="1"/>
            <p:nvPr/>
          </p:nvSpPr>
          <p:spPr>
            <a:xfrm>
              <a:off x="413730" y="1756605"/>
              <a:ext cx="524475" cy="366543"/>
            </a:xfrm>
            <a:prstGeom prst="rect">
              <a:avLst/>
            </a:prstGeom>
            <a:noFill/>
          </p:spPr>
          <p:txBody>
            <a:bodyPr wrap="square" rtlCol="0">
              <a:spAutoFit/>
            </a:bodyPr>
            <a:lstStyle/>
            <a:p>
              <a:r>
                <a:rPr lang="de-DE" dirty="0">
                  <a:solidFill>
                    <a:schemeClr val="bg1"/>
                  </a:solidFill>
                </a:rPr>
                <a:t>1.</a:t>
              </a:r>
            </a:p>
          </p:txBody>
        </p:sp>
        <p:sp>
          <p:nvSpPr>
            <p:cNvPr id="45" name="Oval 44">
              <a:extLst>
                <a:ext uri="{FF2B5EF4-FFF2-40B4-BE49-F238E27FC236}">
                  <a16:creationId xmlns:a16="http://schemas.microsoft.com/office/drawing/2014/main" id="{4D52325E-4868-94BB-5888-DDB2A1C85198}"/>
                </a:ext>
              </a:extLst>
            </p:cNvPr>
            <p:cNvSpPr>
              <a:spLocks noChangeAspect="1"/>
            </p:cNvSpPr>
            <p:nvPr/>
          </p:nvSpPr>
          <p:spPr>
            <a:xfrm>
              <a:off x="4783353" y="1709702"/>
              <a:ext cx="462249" cy="481529"/>
            </a:xfrm>
            <a:prstGeom prst="ellipse">
              <a:avLst/>
            </a:prstGeom>
            <a:solidFill>
              <a:srgbClr val="F8B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45">
              <a:extLst>
                <a:ext uri="{FF2B5EF4-FFF2-40B4-BE49-F238E27FC236}">
                  <a16:creationId xmlns:a16="http://schemas.microsoft.com/office/drawing/2014/main" id="{92D823B1-3393-C984-5BA5-AF90FC56D1EA}"/>
                </a:ext>
              </a:extLst>
            </p:cNvPr>
            <p:cNvSpPr txBox="1"/>
            <p:nvPr/>
          </p:nvSpPr>
          <p:spPr>
            <a:xfrm>
              <a:off x="4844694" y="1767194"/>
              <a:ext cx="524475" cy="366543"/>
            </a:xfrm>
            <a:prstGeom prst="rect">
              <a:avLst/>
            </a:prstGeom>
            <a:noFill/>
          </p:spPr>
          <p:txBody>
            <a:bodyPr wrap="square" rtlCol="0">
              <a:spAutoFit/>
            </a:bodyPr>
            <a:lstStyle/>
            <a:p>
              <a:r>
                <a:rPr lang="de-DE" dirty="0">
                  <a:solidFill>
                    <a:schemeClr val="bg1"/>
                  </a:solidFill>
                </a:rPr>
                <a:t>2.</a:t>
              </a:r>
            </a:p>
          </p:txBody>
        </p:sp>
        <p:sp>
          <p:nvSpPr>
            <p:cNvPr id="3" name="Oval 2">
              <a:extLst>
                <a:ext uri="{FF2B5EF4-FFF2-40B4-BE49-F238E27FC236}">
                  <a16:creationId xmlns:a16="http://schemas.microsoft.com/office/drawing/2014/main" id="{846450F8-5D1B-165E-7577-9311053125D4}"/>
                </a:ext>
              </a:extLst>
            </p:cNvPr>
            <p:cNvSpPr>
              <a:spLocks noChangeAspect="1"/>
            </p:cNvSpPr>
            <p:nvPr/>
          </p:nvSpPr>
          <p:spPr>
            <a:xfrm>
              <a:off x="352389" y="3852379"/>
              <a:ext cx="462249" cy="481529"/>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63E5F997-62C1-204D-4706-C9274FCE9047}"/>
                </a:ext>
              </a:extLst>
            </p:cNvPr>
            <p:cNvSpPr txBox="1"/>
            <p:nvPr/>
          </p:nvSpPr>
          <p:spPr>
            <a:xfrm>
              <a:off x="413730" y="3909871"/>
              <a:ext cx="524475" cy="366543"/>
            </a:xfrm>
            <a:prstGeom prst="rect">
              <a:avLst/>
            </a:prstGeom>
            <a:noFill/>
          </p:spPr>
          <p:txBody>
            <a:bodyPr wrap="square" rtlCol="0">
              <a:spAutoFit/>
            </a:bodyPr>
            <a:lstStyle/>
            <a:p>
              <a:r>
                <a:rPr lang="de-DE" dirty="0">
                  <a:solidFill>
                    <a:schemeClr val="bg1"/>
                  </a:solidFill>
                </a:rPr>
                <a:t>3.</a:t>
              </a:r>
            </a:p>
          </p:txBody>
        </p:sp>
        <p:sp>
          <p:nvSpPr>
            <p:cNvPr id="51" name="Textfeld 2">
              <a:extLst>
                <a:ext uri="{FF2B5EF4-FFF2-40B4-BE49-F238E27FC236}">
                  <a16:creationId xmlns:a16="http://schemas.microsoft.com/office/drawing/2014/main" id="{FFCE1F9F-3D53-6E71-03A6-D2FA68CC5725}"/>
                </a:ext>
              </a:extLst>
            </p:cNvPr>
            <p:cNvSpPr txBox="1">
              <a:spLocks noChangeArrowheads="1"/>
            </p:cNvSpPr>
            <p:nvPr/>
          </p:nvSpPr>
          <p:spPr bwMode="auto">
            <a:xfrm>
              <a:off x="182530" y="3690918"/>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ohne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Oval 64">
              <a:extLst>
                <a:ext uri="{FF2B5EF4-FFF2-40B4-BE49-F238E27FC236}">
                  <a16:creationId xmlns:a16="http://schemas.microsoft.com/office/drawing/2014/main" id="{42BE5F6C-C76F-6EEC-8C95-582B4A723BEA}"/>
                </a:ext>
              </a:extLst>
            </p:cNvPr>
            <p:cNvSpPr>
              <a:spLocks noChangeAspect="1"/>
            </p:cNvSpPr>
            <p:nvPr/>
          </p:nvSpPr>
          <p:spPr>
            <a:xfrm>
              <a:off x="4783352" y="3849491"/>
              <a:ext cx="462249" cy="481529"/>
            </a:xfrm>
            <a:prstGeom prst="ellipse">
              <a:avLst/>
            </a:prstGeom>
            <a:solidFill>
              <a:srgbClr val="327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Textfeld 66">
              <a:extLst>
                <a:ext uri="{FF2B5EF4-FFF2-40B4-BE49-F238E27FC236}">
                  <a16:creationId xmlns:a16="http://schemas.microsoft.com/office/drawing/2014/main" id="{D6404C25-A49D-EF98-99A4-54FED77355DE}"/>
                </a:ext>
              </a:extLst>
            </p:cNvPr>
            <p:cNvSpPr txBox="1"/>
            <p:nvPr/>
          </p:nvSpPr>
          <p:spPr>
            <a:xfrm>
              <a:off x="4844693" y="3906983"/>
              <a:ext cx="524475" cy="366543"/>
            </a:xfrm>
            <a:prstGeom prst="rect">
              <a:avLst/>
            </a:prstGeom>
            <a:noFill/>
          </p:spPr>
          <p:txBody>
            <a:bodyPr wrap="square" rtlCol="0">
              <a:spAutoFit/>
            </a:bodyPr>
            <a:lstStyle/>
            <a:p>
              <a:r>
                <a:rPr lang="de-DE" dirty="0">
                  <a:solidFill>
                    <a:schemeClr val="bg1"/>
                  </a:solidFill>
                </a:rPr>
                <a:t>4.</a:t>
              </a:r>
            </a:p>
          </p:txBody>
        </p:sp>
        <p:sp>
          <p:nvSpPr>
            <p:cNvPr id="89" name="Textfeld 2">
              <a:extLst>
                <a:ext uri="{FF2B5EF4-FFF2-40B4-BE49-F238E27FC236}">
                  <a16:creationId xmlns:a16="http://schemas.microsoft.com/office/drawing/2014/main" id="{F5525617-F897-03E9-D8D3-A4B3AAA58A80}"/>
                </a:ext>
              </a:extLst>
            </p:cNvPr>
            <p:cNvSpPr txBox="1">
              <a:spLocks noChangeArrowheads="1"/>
            </p:cNvSpPr>
            <p:nvPr/>
          </p:nvSpPr>
          <p:spPr bwMode="auto">
            <a:xfrm>
              <a:off x="4678990" y="3480610"/>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übt auf symbolischer Ebene; ggf. wird die Handlung in der Vorstellung aktiviert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2">
              <a:extLst>
                <a:ext uri="{FF2B5EF4-FFF2-40B4-BE49-F238E27FC236}">
                  <a16:creationId xmlns:a16="http://schemas.microsoft.com/office/drawing/2014/main" id="{05BAF99C-7713-E992-0C5D-93CEEF355430}"/>
                </a:ext>
              </a:extLst>
            </p:cNvPr>
            <p:cNvSpPr txBox="1">
              <a:spLocks noChangeArrowheads="1"/>
            </p:cNvSpPr>
            <p:nvPr/>
          </p:nvSpPr>
          <p:spPr bwMode="auto">
            <a:xfrm>
              <a:off x="178932" y="1714119"/>
              <a:ext cx="2229325" cy="141622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handelt am Material un</a:t>
              </a:r>
              <a:r>
                <a:rPr lang="de-DE" dirty="0">
                  <a:solidFill>
                    <a:srgbClr val="327A86"/>
                  </a:solidFill>
                  <a:latin typeface="Calibri" panose="020F0502020204030204" pitchFamily="34" charset="0"/>
                  <a:ea typeface="Calibri" panose="020F0502020204030204" pitchFamily="34" charset="0"/>
                  <a:cs typeface="Times New Roman" panose="02020603050405020304" pitchFamily="18" charset="0"/>
                </a:rPr>
                <a:t>d spricht dazu</a:t>
              </a: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1" name="Gerade Verbindung 120">
              <a:extLst>
                <a:ext uri="{FF2B5EF4-FFF2-40B4-BE49-F238E27FC236}">
                  <a16:creationId xmlns:a16="http://schemas.microsoft.com/office/drawing/2014/main" id="{844E0AF4-1749-9A3B-CEEC-CCAD74CFFE5A}"/>
                </a:ext>
              </a:extLst>
            </p:cNvPr>
            <p:cNvCxnSpPr>
              <a:cxnSpLocks/>
            </p:cNvCxnSpPr>
            <p:nvPr/>
          </p:nvCxnSpPr>
          <p:spPr>
            <a:xfrm flipH="1">
              <a:off x="2362835" y="1616945"/>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E37E462E-6F03-512B-15ED-70E5FD2E6788}"/>
                </a:ext>
              </a:extLst>
            </p:cNvPr>
            <p:cNvCxnSpPr>
              <a:cxnSpLocks/>
            </p:cNvCxnSpPr>
            <p:nvPr/>
          </p:nvCxnSpPr>
          <p:spPr>
            <a:xfrm flipH="1">
              <a:off x="2363405" y="3774793"/>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777DB421-6A85-13E2-81B6-D531CCEF3845}"/>
                </a:ext>
              </a:extLst>
            </p:cNvPr>
            <p:cNvCxnSpPr>
              <a:cxnSpLocks/>
            </p:cNvCxnSpPr>
            <p:nvPr/>
          </p:nvCxnSpPr>
          <p:spPr>
            <a:xfrm flipH="1">
              <a:off x="6803322" y="1623882"/>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4" name="Picture 4">
              <a:extLst>
                <a:ext uri="{FF2B5EF4-FFF2-40B4-BE49-F238E27FC236}">
                  <a16:creationId xmlns:a16="http://schemas.microsoft.com/office/drawing/2014/main" id="{83A1893A-7178-4881-9A50-2ED811999E6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753" r="10881" b="32600"/>
            <a:stretch/>
          </p:blipFill>
          <p:spPr bwMode="auto">
            <a:xfrm>
              <a:off x="2421763" y="1912619"/>
              <a:ext cx="2045673" cy="1697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2" name="Gruppieren 41"/>
            <p:cNvGrpSpPr/>
            <p:nvPr/>
          </p:nvGrpSpPr>
          <p:grpSpPr>
            <a:xfrm>
              <a:off x="6896480" y="1732267"/>
              <a:ext cx="1968913" cy="1871509"/>
              <a:chOff x="6896480" y="1732267"/>
              <a:chExt cx="1968913" cy="1871509"/>
            </a:xfrm>
          </p:grpSpPr>
          <p:pic>
            <p:nvPicPr>
              <p:cNvPr id="115" name="Picture 5">
                <a:extLst>
                  <a:ext uri="{FF2B5EF4-FFF2-40B4-BE49-F238E27FC236}">
                    <a16:creationId xmlns:a16="http://schemas.microsoft.com/office/drawing/2014/main" id="{91A97A91-444B-4D1A-8EA4-34D32C5DE1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757" r="14846" b="35600"/>
              <a:stretch/>
            </p:blipFill>
            <p:spPr bwMode="auto">
              <a:xfrm>
                <a:off x="6990294" y="1732267"/>
                <a:ext cx="1875099" cy="187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Abgerundete rechteckige Legende 9"/>
              <p:cNvSpPr/>
              <p:nvPr/>
            </p:nvSpPr>
            <p:spPr>
              <a:xfrm>
                <a:off x="6896480" y="1767194"/>
                <a:ext cx="1326123" cy="520089"/>
              </a:xfrm>
              <a:prstGeom prst="wedgeRoundRectCallout">
                <a:avLst>
                  <a:gd name="adj1" fmla="val 5024"/>
                  <a:gd name="adj2" fmla="val 94245"/>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Lege einen Zehnerstreifen in die obere Reihe. </a:t>
                </a:r>
              </a:p>
            </p:txBody>
          </p:sp>
        </p:grpSp>
        <p:grpSp>
          <p:nvGrpSpPr>
            <p:cNvPr id="50" name="Gruppieren 49"/>
            <p:cNvGrpSpPr/>
            <p:nvPr/>
          </p:nvGrpSpPr>
          <p:grpSpPr>
            <a:xfrm>
              <a:off x="2400020" y="3947180"/>
              <a:ext cx="2067416" cy="1862358"/>
              <a:chOff x="2400020" y="3947180"/>
              <a:chExt cx="2067416" cy="1862358"/>
            </a:xfrm>
          </p:grpSpPr>
          <p:pic>
            <p:nvPicPr>
              <p:cNvPr id="116" name="Picture 3">
                <a:extLst>
                  <a:ext uri="{FF2B5EF4-FFF2-40B4-BE49-F238E27FC236}">
                    <a16:creationId xmlns:a16="http://schemas.microsoft.com/office/drawing/2014/main" id="{2492EA23-556B-4490-82D9-BEDBBB3B4D4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033" r="10197" b="29866"/>
              <a:stretch/>
            </p:blipFill>
            <p:spPr bwMode="auto">
              <a:xfrm>
                <a:off x="2400020" y="3972692"/>
                <a:ext cx="2067416" cy="1836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 name="Abgerundete rechteckige Legende 117"/>
              <p:cNvSpPr/>
              <p:nvPr/>
            </p:nvSpPr>
            <p:spPr>
              <a:xfrm>
                <a:off x="2421763" y="3947180"/>
                <a:ext cx="1326123" cy="520089"/>
              </a:xfrm>
              <a:prstGeom prst="wedgeRoundRectCallout">
                <a:avLst>
                  <a:gd name="adj1" fmla="val 5024"/>
                  <a:gd name="adj2" fmla="val 94245"/>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Lege einen Zehnerstreifen in die obere Reihe. </a:t>
                </a:r>
              </a:p>
            </p:txBody>
          </p:sp>
        </p:grpSp>
        <p:cxnSp>
          <p:nvCxnSpPr>
            <p:cNvPr id="126" name="Gerade Verbindung 125">
              <a:extLst>
                <a:ext uri="{FF2B5EF4-FFF2-40B4-BE49-F238E27FC236}">
                  <a16:creationId xmlns:a16="http://schemas.microsoft.com/office/drawing/2014/main" id="{777DB421-6A85-13E2-81B6-D531CCEF3845}"/>
                </a:ext>
              </a:extLst>
            </p:cNvPr>
            <p:cNvCxnSpPr>
              <a:cxnSpLocks/>
            </p:cNvCxnSpPr>
            <p:nvPr/>
          </p:nvCxnSpPr>
          <p:spPr>
            <a:xfrm flipH="1">
              <a:off x="6806133" y="3769799"/>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8" name="Gruppieren 67"/>
            <p:cNvGrpSpPr/>
            <p:nvPr/>
          </p:nvGrpSpPr>
          <p:grpSpPr>
            <a:xfrm>
              <a:off x="6962640" y="3852379"/>
              <a:ext cx="1649615" cy="1973914"/>
              <a:chOff x="6962640" y="3852379"/>
              <a:chExt cx="1649615" cy="1973914"/>
            </a:xfrm>
          </p:grpSpPr>
          <p:sp>
            <p:nvSpPr>
              <p:cNvPr id="52" name="Wolkenförmige Legende 51"/>
              <p:cNvSpPr/>
              <p:nvPr/>
            </p:nvSpPr>
            <p:spPr>
              <a:xfrm>
                <a:off x="7410450" y="3852379"/>
                <a:ext cx="1201805" cy="965028"/>
              </a:xfrm>
              <a:prstGeom prst="cloudCallout">
                <a:avLst>
                  <a:gd name="adj1" fmla="val -42044"/>
                  <a:gd name="adj2" fmla="val 552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2" name="Picture 4">
                <a:extLst>
                  <a:ext uri="{FF2B5EF4-FFF2-40B4-BE49-F238E27FC236}">
                    <a16:creationId xmlns:a16="http://schemas.microsoft.com/office/drawing/2014/main" id="{83A1893A-7178-4881-9A50-2ED811999E6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753" r="10881" b="32600"/>
              <a:stretch/>
            </p:blipFill>
            <p:spPr bwMode="auto">
              <a:xfrm>
                <a:off x="7616441" y="3960690"/>
                <a:ext cx="813041" cy="674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7" name="Picture 4">
                <a:extLst>
                  <a:ext uri="{FF2B5EF4-FFF2-40B4-BE49-F238E27FC236}">
                    <a16:creationId xmlns:a16="http://schemas.microsoft.com/office/drawing/2014/main" id="{05055EBF-0C77-44F1-98AE-529C7183039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813" t="37383" r="50876" b="27724"/>
              <a:stretch/>
            </p:blipFill>
            <p:spPr bwMode="auto">
              <a:xfrm>
                <a:off x="6962640" y="4794019"/>
                <a:ext cx="571635" cy="1032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128" name="Text Box 6" descr="Textfeld 2">
            <a:extLst>
              <a:ext uri="{FF2B5EF4-FFF2-40B4-BE49-F238E27FC236}">
                <a16:creationId xmlns:a16="http://schemas.microsoft.com/office/drawing/2014/main" id="{7EB94B3B-B62B-25B9-018A-66B2A0514CA0}"/>
              </a:ext>
            </a:extLst>
          </p:cNvPr>
          <p:cNvSpPr txBox="1">
            <a:spLocks/>
          </p:cNvSpPr>
          <p:nvPr/>
        </p:nvSpPr>
        <p:spPr bwMode="auto">
          <a:xfrm>
            <a:off x="7191591" y="5934092"/>
            <a:ext cx="152060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r" defTabSz="914400"/>
            <a:r>
              <a:rPr lang="de-DE" altLang="de-DE" sz="1200" dirty="0">
                <a:solidFill>
                  <a:srgbClr val="000000"/>
                </a:solidFill>
                <a:latin typeface="Arial" panose="020B0604020202020204" pitchFamily="34" charset="0"/>
                <a:cs typeface="Arial" panose="020B0604020202020204" pitchFamily="34" charset="0"/>
              </a:rPr>
              <a:t>(</a:t>
            </a:r>
            <a:r>
              <a:rPr lang="de-DE" sz="1200" dirty="0">
                <a:solidFill>
                  <a:schemeClr val="tx1"/>
                </a:solidFill>
                <a:latin typeface="Arial" panose="020B0604020202020204" pitchFamily="34" charset="0"/>
                <a:cs typeface="Arial" panose="020B0604020202020204" pitchFamily="34" charset="0"/>
              </a:rPr>
              <a:t>PIKAS</a:t>
            </a:r>
            <a:r>
              <a:rPr lang="de-DE" altLang="de-DE" sz="1200" dirty="0">
                <a:solidFill>
                  <a:schemeClr val="tx1"/>
                </a:solidFill>
                <a:latin typeface="Arial" panose="020B0604020202020204" pitchFamily="34" charset="0"/>
                <a:cs typeface="Arial" panose="020B0604020202020204" pitchFamily="34" charset="0"/>
              </a:rPr>
              <a:t>, </a:t>
            </a:r>
            <a:r>
              <a:rPr lang="de-DE" altLang="de-DE" sz="1200" dirty="0">
                <a:solidFill>
                  <a:srgbClr val="000000"/>
                </a:solidFill>
                <a:latin typeface="Arial" panose="020B0604020202020204" pitchFamily="34" charset="0"/>
                <a:cs typeface="Arial" panose="020B0604020202020204" pitchFamily="34" charset="0"/>
              </a:rPr>
              <a:t>2020, S. 51)</a:t>
            </a:r>
          </a:p>
        </p:txBody>
      </p:sp>
    </p:spTree>
    <p:extLst>
      <p:ext uri="{BB962C8B-B14F-4D97-AF65-F5344CB8AC3E}">
        <p14:creationId xmlns:p14="http://schemas.microsoft.com/office/powerpoint/2010/main" val="2451749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266" y="1776155"/>
            <a:ext cx="7715551" cy="4699071"/>
          </a:xfrm>
        </p:spPr>
        <p:txBody>
          <a:bodyPr/>
          <a:lstStyle/>
          <a:p>
            <a:r>
              <a:rPr lang="de-DE" sz="1400" b="1" dirty="0"/>
              <a:t>Teil 1: </a:t>
            </a:r>
            <a:r>
              <a:rPr lang="de-DE" sz="1400" dirty="0"/>
              <a:t>Zu Beginn des Moduls werden die Teilnehmenden durch eine Aktivität für die vielfältigen Aspekte eines tragfähigen Zahlverständnisses sensibilisiert. In Anlehnung an die Kompetenzerwartungen des Lehrplans wird dann dessen Bedeutung für den langfristigen Lernprozess der Kinder beleuchtet. </a:t>
            </a:r>
            <a:endParaRPr lang="de-DE" sz="1400" b="1" dirty="0"/>
          </a:p>
          <a:p>
            <a:r>
              <a:rPr lang="de-DE" sz="1400" b="1" dirty="0"/>
              <a:t>Teil 2:  </a:t>
            </a:r>
            <a:r>
              <a:rPr lang="de-DE" sz="1400" dirty="0"/>
              <a:t>Unter den Gliederungspunkten 2-4 werden die drei zentralen Aspekte eines tragfähigen Zahlverständnisses mit konkreten Praxisanregungen theoriegeleitet beleuchtet und deren Förderung unterrichtsnah an geeigneten Aufgaben diskutiert. Dabei liegt zunächst der Fokus auf dem Vorhandensein verschiedener Grundvorstellungen, die in untrennbarer Verbindung mit der Vernetzung von Darstellungen aufgebaut werden. Das Erkennen und Nutzen von Zahlbeziehungen bekommt in diesem Zusammenhang eine ebenso bedeutende Rolle.</a:t>
            </a:r>
            <a:endParaRPr lang="de-DE" sz="1400" b="1" dirty="0"/>
          </a:p>
          <a:p>
            <a:r>
              <a:rPr lang="de-DE" sz="1400" b="1" dirty="0"/>
              <a:t>Teil 3: </a:t>
            </a:r>
            <a:r>
              <a:rPr lang="de-DE" sz="1400" dirty="0"/>
              <a:t>Abschließend sollen die Teilnehmenden durch die Vorbereitung des Erprobungsauftrags die diskutierten Aspekte für die Durchführung des Aufgabenformats „Zahlen unter der Lupe“ in der eigenen Lerngruppe reflektieren.</a:t>
            </a:r>
            <a:endParaRPr lang="de-DE" sz="1400" b="1" dirty="0"/>
          </a:p>
          <a:p>
            <a:r>
              <a:rPr lang="de-DE" sz="1400" b="1" dirty="0"/>
              <a:t> </a:t>
            </a:r>
          </a:p>
          <a:p>
            <a:endParaRPr lang="de-DE" sz="1400" b="1" dirty="0"/>
          </a:p>
        </p:txBody>
      </p:sp>
      <p:sp>
        <p:nvSpPr>
          <p:cNvPr id="8" name="Textplatzhalter 7">
            <a:extLst>
              <a:ext uri="{FF2B5EF4-FFF2-40B4-BE49-F238E27FC236}">
                <a16:creationId xmlns:a16="http://schemas.microsoft.com/office/drawing/2014/main" id="{4C4E3436-401F-DFA7-98A4-856921433A5F}"/>
              </a:ext>
            </a:extLst>
          </p:cNvPr>
          <p:cNvSpPr>
            <a:spLocks noGrp="1"/>
          </p:cNvSpPr>
          <p:nvPr>
            <p:ph type="body" sz="quarter" idx="13"/>
          </p:nvPr>
        </p:nvSpPr>
        <p:spPr/>
        <p:txBody>
          <a:bodyPr/>
          <a:lstStyle/>
          <a:p>
            <a:r>
              <a:rPr lang="de-DE" dirty="0"/>
              <a:t>AUFBAU DES MODULS 1</a:t>
            </a:r>
          </a:p>
        </p:txBody>
      </p:sp>
    </p:spTree>
    <p:extLst>
      <p:ext uri="{BB962C8B-B14F-4D97-AF65-F5344CB8AC3E}">
        <p14:creationId xmlns:p14="http://schemas.microsoft.com/office/powerpoint/2010/main" val="767844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Darstellungen vernetzen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60</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ct val="200000"/>
              </a:lnSpc>
            </a:pPr>
            <a:r>
              <a:rPr lang="de-DE" sz="2200" dirty="0">
                <a:solidFill>
                  <a:schemeClr val="tx1"/>
                </a:solidFill>
                <a:latin typeface="Arial" panose="020B0604020202020204" pitchFamily="34" charset="0"/>
                <a:cs typeface="Arial" panose="020B0604020202020204" pitchFamily="34" charset="0"/>
              </a:rPr>
              <a:t>Lernende brauchen Gelegenheiten, Strukturen in Zahldarstellungen und Materialien zu entdecken, zu beschreiben und zu nutzen.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3405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7A84188-9DB2-5488-3A49-02E9F334E42C}"/>
              </a:ext>
            </a:extLst>
          </p:cNvPr>
          <p:cNvSpPr/>
          <p:nvPr/>
        </p:nvSpPr>
        <p:spPr>
          <a:xfrm>
            <a:off x="6456876" y="2047677"/>
            <a:ext cx="1740881" cy="101687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9D11AA2-17B7-4C8C-83BF-D1616D9EE0B8}"/>
              </a:ext>
            </a:extLst>
          </p:cNvPr>
          <p:cNvSpPr>
            <a:spLocks noGrp="1"/>
          </p:cNvSpPr>
          <p:nvPr>
            <p:ph type="title"/>
          </p:nvPr>
        </p:nvSpPr>
        <p:spPr>
          <a:xfrm>
            <a:off x="1096423" y="382774"/>
            <a:ext cx="7296950" cy="603704"/>
          </a:xfrm>
        </p:spPr>
        <p:txBody>
          <a:bodyPr>
            <a:normAutofit/>
          </a:bodyPr>
          <a:lstStyle/>
          <a:p>
            <a:r>
              <a:rPr lang="de-DE" dirty="0"/>
              <a:t>Darstellungen vernetzen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61</a:t>
            </a:fld>
            <a:endParaRPr lang="de-DE" dirty="0"/>
          </a:p>
        </p:txBody>
      </p:sp>
      <p:sp>
        <p:nvSpPr>
          <p:cNvPr id="22" name="Abgerundete rechteckige Legende 21"/>
          <p:cNvSpPr/>
          <p:nvPr/>
        </p:nvSpPr>
        <p:spPr>
          <a:xfrm>
            <a:off x="1540296" y="4150629"/>
            <a:ext cx="1571920" cy="894391"/>
          </a:xfrm>
          <a:prstGeom prst="wedgeRoundRectCallout">
            <a:avLst>
              <a:gd name="adj1" fmla="val 66148"/>
              <a:gd name="adj2" fmla="val -2766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Ich lege </a:t>
            </a:r>
          </a:p>
          <a:p>
            <a:pPr algn="ctr"/>
            <a:r>
              <a:rPr lang="de-DE" b="1" dirty="0">
                <a:solidFill>
                  <a:schemeClr val="tx1"/>
                </a:solidFill>
                <a:latin typeface="Arial" panose="020B0604020202020204" pitchFamily="34" charset="0"/>
                <a:cs typeface="Arial" panose="020B0604020202020204" pitchFamily="34" charset="0"/>
              </a:rPr>
              <a:t>sieben</a:t>
            </a:r>
            <a:r>
              <a:rPr lang="de-DE" dirty="0">
                <a:solidFill>
                  <a:schemeClr val="tx1"/>
                </a:solidFill>
                <a:latin typeface="Arial" panose="020B0604020202020204" pitchFamily="34" charset="0"/>
                <a:cs typeface="Arial" panose="020B0604020202020204" pitchFamily="34" charset="0"/>
              </a:rPr>
              <a:t> </a:t>
            </a:r>
            <a:r>
              <a:rPr lang="de-DE" sz="1400" dirty="0">
                <a:solidFill>
                  <a:schemeClr val="tx1"/>
                </a:solidFill>
                <a:latin typeface="Arial" panose="020B0604020202020204" pitchFamily="34" charset="0"/>
                <a:cs typeface="Arial" panose="020B0604020202020204" pitchFamily="34" charset="0"/>
              </a:rPr>
              <a:t>Plättchen.</a:t>
            </a:r>
          </a:p>
        </p:txBody>
      </p:sp>
      <p:pic>
        <p:nvPicPr>
          <p:cNvPr id="2059"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2731" y="2235097"/>
            <a:ext cx="2860070" cy="26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664" y="4101185"/>
            <a:ext cx="10175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a:extLst>
              <a:ext uri="{FF2B5EF4-FFF2-40B4-BE49-F238E27FC236}">
                <a16:creationId xmlns:a16="http://schemas.microsoft.com/office/drawing/2014/main" id="{D087AD35-1645-8426-7945-A79172DE8371}"/>
              </a:ext>
            </a:extLst>
          </p:cNvPr>
          <p:cNvSpPr txBox="1"/>
          <p:nvPr/>
        </p:nvSpPr>
        <p:spPr>
          <a:xfrm>
            <a:off x="1325386" y="5491428"/>
            <a:ext cx="6812288" cy="646331"/>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Im Unterricht geht es darum, zwischen den Darstellungsformen zu wechseln und diese untereinander zu vernetzen.</a:t>
            </a:r>
          </a:p>
        </p:txBody>
      </p:sp>
      <mc:AlternateContent xmlns:mc="http://schemas.openxmlformats.org/markup-compatibility/2006" xmlns:p14="http://schemas.microsoft.com/office/powerpoint/2010/main">
        <mc:Choice Requires="p14">
          <p:contentPart p14:bwMode="auto" r:id="rId5">
            <p14:nvContentPartPr>
              <p14:cNvPr id="4" name="Freihand 34">
                <a:extLst>
                  <a:ext uri="{FF2B5EF4-FFF2-40B4-BE49-F238E27FC236}">
                    <a16:creationId xmlns:a16="http://schemas.microsoft.com/office/drawing/2014/main" id="{3CEEE5A2-9915-CF14-D6B2-050C6AFE4236}"/>
                  </a:ext>
                </a:extLst>
              </p14:cNvPr>
              <p14:cNvContentPartPr>
                <a14:cpLocks xmlns:a14="http://schemas.microsoft.com/office/drawing/2010/main" noChangeAspect="1"/>
              </p14:cNvContentPartPr>
              <p14:nvPr/>
            </p14:nvContentPartPr>
            <p14:xfrm>
              <a:off x="6559664" y="2127409"/>
              <a:ext cx="466292" cy="344710"/>
            </p14:xfrm>
          </p:contentPart>
        </mc:Choice>
        <mc:Fallback xmlns="">
          <p:pic>
            <p:nvPicPr>
              <p:cNvPr id="4" name="Freihand 34">
                <a:extLst>
                  <a:ext uri="{FF2B5EF4-FFF2-40B4-BE49-F238E27FC236}">
                    <a16:creationId xmlns:a16="http://schemas.microsoft.com/office/drawing/2014/main" id="{3CEEE5A2-9915-CF14-D6B2-050C6AFE4236}"/>
                  </a:ext>
                </a:extLst>
              </p:cNvPr>
              <p:cNvPicPr>
                <a:picLocks noChangeAspect="1"/>
              </p:cNvPicPr>
              <p:nvPr/>
            </p:nvPicPr>
            <p:blipFill>
              <a:blip r:embed="rId9"/>
              <a:stretch>
                <a:fillRect/>
              </a:stretch>
            </p:blipFill>
            <p:spPr>
              <a:xfrm>
                <a:off x="6545272" y="2113016"/>
                <a:ext cx="494356" cy="37313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Freihand 7">
                <a:extLst>
                  <a:ext uri="{FF2B5EF4-FFF2-40B4-BE49-F238E27FC236}">
                    <a16:creationId xmlns:a16="http://schemas.microsoft.com/office/drawing/2014/main" id="{744D4BCA-39C3-1BA5-CBA0-879A9E8F9809}"/>
                  </a:ext>
                </a:extLst>
              </p14:cNvPr>
              <p14:cNvContentPartPr>
                <a14:cpLocks xmlns:a14="http://schemas.microsoft.com/office/drawing/2010/main" noChangeAspect="1"/>
              </p14:cNvContentPartPr>
              <p14:nvPr/>
            </p14:nvContentPartPr>
            <p14:xfrm>
              <a:off x="7095106" y="2156356"/>
              <a:ext cx="309000" cy="228591"/>
            </p14:xfrm>
          </p:contentPart>
        </mc:Choice>
        <mc:Fallback xmlns="">
          <p:pic>
            <p:nvPicPr>
              <p:cNvPr id="8" name="Freihand 7">
                <a:extLst>
                  <a:ext uri="{FF2B5EF4-FFF2-40B4-BE49-F238E27FC236}">
                    <a16:creationId xmlns:a16="http://schemas.microsoft.com/office/drawing/2014/main" id="{744D4BCA-39C3-1BA5-CBA0-879A9E8F9809}"/>
                  </a:ext>
                </a:extLst>
              </p:cNvPr>
              <p:cNvPicPr>
                <a:picLocks noChangeAspect="1"/>
              </p:cNvPicPr>
              <p:nvPr/>
            </p:nvPicPr>
            <p:blipFill>
              <a:blip r:embed="rId11"/>
              <a:stretch>
                <a:fillRect/>
              </a:stretch>
            </p:blipFill>
            <p:spPr>
              <a:xfrm>
                <a:off x="7080734" y="2141979"/>
                <a:ext cx="337026" cy="25662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Freihand 9">
                <a:extLst>
                  <a:ext uri="{FF2B5EF4-FFF2-40B4-BE49-F238E27FC236}">
                    <a16:creationId xmlns:a16="http://schemas.microsoft.com/office/drawing/2014/main" id="{3B1A9C0D-4FCB-F1F5-135F-45DEA331EAC7}"/>
                  </a:ext>
                </a:extLst>
              </p14:cNvPr>
              <p14:cNvContentPartPr>
                <a14:cpLocks xmlns:a14="http://schemas.microsoft.com/office/drawing/2010/main" noChangeAspect="1"/>
              </p14:cNvContentPartPr>
              <p14:nvPr/>
            </p14:nvContentPartPr>
            <p14:xfrm>
              <a:off x="6602165" y="2557340"/>
              <a:ext cx="466292" cy="344952"/>
            </p14:xfrm>
          </p:contentPart>
        </mc:Choice>
        <mc:Fallback xmlns="">
          <p:pic>
            <p:nvPicPr>
              <p:cNvPr id="10" name="Freihand 9">
                <a:extLst>
                  <a:ext uri="{FF2B5EF4-FFF2-40B4-BE49-F238E27FC236}">
                    <a16:creationId xmlns:a16="http://schemas.microsoft.com/office/drawing/2014/main" id="{3B1A9C0D-4FCB-F1F5-135F-45DEA331EAC7}"/>
                  </a:ext>
                </a:extLst>
              </p:cNvPr>
              <p:cNvPicPr>
                <a:picLocks noChangeAspect="1"/>
              </p:cNvPicPr>
              <p:nvPr/>
            </p:nvPicPr>
            <p:blipFill>
              <a:blip r:embed="rId13"/>
              <a:stretch>
                <a:fillRect/>
              </a:stretch>
            </p:blipFill>
            <p:spPr>
              <a:xfrm>
                <a:off x="6587773" y="2542952"/>
                <a:ext cx="494716" cy="37300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Freihand 10">
                <a:extLst>
                  <a:ext uri="{FF2B5EF4-FFF2-40B4-BE49-F238E27FC236}">
                    <a16:creationId xmlns:a16="http://schemas.microsoft.com/office/drawing/2014/main" id="{5F00EFB1-7107-0E15-D1A7-004D4CCEA884}"/>
                  </a:ext>
                </a:extLst>
              </p14:cNvPr>
              <p14:cNvContentPartPr>
                <a14:cpLocks xmlns:a14="http://schemas.microsoft.com/office/drawing/2010/main" noChangeAspect="1"/>
              </p14:cNvContentPartPr>
              <p14:nvPr/>
            </p14:nvContentPartPr>
            <p14:xfrm rot="1844242">
              <a:off x="6688269" y="2420125"/>
              <a:ext cx="294085" cy="217557"/>
            </p14:xfrm>
          </p:contentPart>
        </mc:Choice>
        <mc:Fallback xmlns="">
          <p:pic>
            <p:nvPicPr>
              <p:cNvPr id="11" name="Freihand 10">
                <a:extLst>
                  <a:ext uri="{FF2B5EF4-FFF2-40B4-BE49-F238E27FC236}">
                    <a16:creationId xmlns:a16="http://schemas.microsoft.com/office/drawing/2014/main" id="{5F00EFB1-7107-0E15-D1A7-004D4CCEA884}"/>
                  </a:ext>
                </a:extLst>
              </p:cNvPr>
              <p:cNvPicPr>
                <a:picLocks noChangeAspect="1"/>
              </p:cNvPicPr>
              <p:nvPr/>
            </p:nvPicPr>
            <p:blipFill>
              <a:blip r:embed="rId15"/>
              <a:stretch>
                <a:fillRect/>
              </a:stretch>
            </p:blipFill>
            <p:spPr>
              <a:xfrm rot="1844242">
                <a:off x="6673888" y="2405741"/>
                <a:ext cx="322127" cy="24596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Freihand 11">
                <a:extLst>
                  <a:ext uri="{FF2B5EF4-FFF2-40B4-BE49-F238E27FC236}">
                    <a16:creationId xmlns:a16="http://schemas.microsoft.com/office/drawing/2014/main" id="{1A05D847-E06A-30BA-5563-0D0A72AB0981}"/>
                  </a:ext>
                </a:extLst>
              </p14:cNvPr>
              <p14:cNvContentPartPr>
                <a14:cpLocks xmlns:a14="http://schemas.microsoft.com/office/drawing/2010/main" noChangeAspect="1"/>
              </p14:cNvContentPartPr>
              <p14:nvPr/>
            </p14:nvContentPartPr>
            <p14:xfrm rot="1544766">
              <a:off x="7145156" y="2437457"/>
              <a:ext cx="309000" cy="228591"/>
            </p14:xfrm>
          </p:contentPart>
        </mc:Choice>
        <mc:Fallback xmlns="">
          <p:pic>
            <p:nvPicPr>
              <p:cNvPr id="12" name="Freihand 11">
                <a:extLst>
                  <a:ext uri="{FF2B5EF4-FFF2-40B4-BE49-F238E27FC236}">
                    <a16:creationId xmlns:a16="http://schemas.microsoft.com/office/drawing/2014/main" id="{1A05D847-E06A-30BA-5563-0D0A72AB0981}"/>
                  </a:ext>
                </a:extLst>
              </p:cNvPr>
              <p:cNvPicPr>
                <a:picLocks noChangeAspect="1"/>
              </p:cNvPicPr>
              <p:nvPr/>
            </p:nvPicPr>
            <p:blipFill>
              <a:blip r:embed="rId11"/>
              <a:stretch>
                <a:fillRect/>
              </a:stretch>
            </p:blipFill>
            <p:spPr>
              <a:xfrm rot="1544766">
                <a:off x="7130784" y="2423080"/>
                <a:ext cx="337026" cy="25662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Freihand 13">
                <a:extLst>
                  <a:ext uri="{FF2B5EF4-FFF2-40B4-BE49-F238E27FC236}">
                    <a16:creationId xmlns:a16="http://schemas.microsoft.com/office/drawing/2014/main" id="{2DCE3B67-8DB3-42D2-4413-2DC21B6EED6A}"/>
                  </a:ext>
                </a:extLst>
              </p14:cNvPr>
              <p14:cNvContentPartPr>
                <a14:cpLocks xmlns:a14="http://schemas.microsoft.com/office/drawing/2010/main" noChangeAspect="1"/>
              </p14:cNvContentPartPr>
              <p14:nvPr/>
            </p14:nvContentPartPr>
            <p14:xfrm rot="1544766">
              <a:off x="7158585" y="2661595"/>
              <a:ext cx="413279" cy="305734"/>
            </p14:xfrm>
          </p:contentPart>
        </mc:Choice>
        <mc:Fallback xmlns="">
          <p:pic>
            <p:nvPicPr>
              <p:cNvPr id="14" name="Freihand 13">
                <a:extLst>
                  <a:ext uri="{FF2B5EF4-FFF2-40B4-BE49-F238E27FC236}">
                    <a16:creationId xmlns:a16="http://schemas.microsoft.com/office/drawing/2014/main" id="{2DCE3B67-8DB3-42D2-4413-2DC21B6EED6A}"/>
                  </a:ext>
                </a:extLst>
              </p:cNvPr>
              <p:cNvPicPr>
                <a:picLocks noChangeAspect="1"/>
              </p:cNvPicPr>
              <p:nvPr/>
            </p:nvPicPr>
            <p:blipFill>
              <a:blip r:embed="rId18"/>
              <a:stretch>
                <a:fillRect/>
              </a:stretch>
            </p:blipFill>
            <p:spPr>
              <a:xfrm rot="1544766">
                <a:off x="7144198" y="2647208"/>
                <a:ext cx="441694" cy="33414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Freihand 14">
                <a:extLst>
                  <a:ext uri="{FF2B5EF4-FFF2-40B4-BE49-F238E27FC236}">
                    <a16:creationId xmlns:a16="http://schemas.microsoft.com/office/drawing/2014/main" id="{D74354FF-2038-2B14-E0EE-F8102DEBB4D1}"/>
                  </a:ext>
                </a:extLst>
              </p14:cNvPr>
              <p14:cNvContentPartPr>
                <a14:cpLocks xmlns:a14="http://schemas.microsoft.com/office/drawing/2010/main" noChangeAspect="1"/>
              </p14:cNvContentPartPr>
              <p14:nvPr/>
            </p14:nvContentPartPr>
            <p14:xfrm rot="1544766">
              <a:off x="7573096" y="2231548"/>
              <a:ext cx="365916" cy="270696"/>
            </p14:xfrm>
          </p:contentPart>
        </mc:Choice>
        <mc:Fallback xmlns="">
          <p:pic>
            <p:nvPicPr>
              <p:cNvPr id="15" name="Freihand 14">
                <a:extLst>
                  <a:ext uri="{FF2B5EF4-FFF2-40B4-BE49-F238E27FC236}">
                    <a16:creationId xmlns:a16="http://schemas.microsoft.com/office/drawing/2014/main" id="{D74354FF-2038-2B14-E0EE-F8102DEBB4D1}"/>
                  </a:ext>
                </a:extLst>
              </p:cNvPr>
              <p:cNvPicPr>
                <a:picLocks noChangeAspect="1"/>
              </p:cNvPicPr>
              <p:nvPr/>
            </p:nvPicPr>
            <p:blipFill>
              <a:blip r:embed="rId20"/>
              <a:stretch>
                <a:fillRect/>
              </a:stretch>
            </p:blipFill>
            <p:spPr>
              <a:xfrm rot="1544766">
                <a:off x="7558718" y="2217168"/>
                <a:ext cx="393953" cy="298736"/>
              </a:xfrm>
              <a:prstGeom prst="rect">
                <a:avLst/>
              </a:prstGeom>
            </p:spPr>
          </p:pic>
        </mc:Fallback>
      </mc:AlternateContent>
      <p:pic>
        <p:nvPicPr>
          <p:cNvPr id="16" name="Picture 2">
            <a:extLst>
              <a:ext uri="{FF2B5EF4-FFF2-40B4-BE49-F238E27FC236}">
                <a16:creationId xmlns:a16="http://schemas.microsoft.com/office/drawing/2014/main" id="{C612F35D-F805-3ABC-9B7B-DB4FF26FF7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5400000">
            <a:off x="7631756" y="2741060"/>
            <a:ext cx="567660" cy="8901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platzhalter 2">
            <a:extLst>
              <a:ext uri="{FF2B5EF4-FFF2-40B4-BE49-F238E27FC236}">
                <a16:creationId xmlns:a16="http://schemas.microsoft.com/office/drawing/2014/main" id="{A9240159-4A91-BFE3-1D2D-22C8033CBAF3}"/>
              </a:ext>
            </a:extLst>
          </p:cNvPr>
          <p:cNvSpPr>
            <a:spLocks noGrp="1"/>
          </p:cNvSpPr>
          <p:nvPr>
            <p:ph type="body" sz="quarter" idx="13"/>
          </p:nvPr>
        </p:nvSpPr>
        <p:spPr>
          <a:xfrm>
            <a:off x="1096266" y="1194030"/>
            <a:ext cx="7009509" cy="445628"/>
          </a:xfrm>
        </p:spPr>
        <p:txBody>
          <a:bodyPr/>
          <a:lstStyle/>
          <a:p>
            <a:r>
              <a:rPr lang="de-DE" dirty="0"/>
              <a:t>ERINNERUNG: VERSCHIEDENE DARSTELLUNGSFORMEN</a:t>
            </a:r>
          </a:p>
        </p:txBody>
      </p:sp>
      <p:pic>
        <p:nvPicPr>
          <p:cNvPr id="40" name="Grafik 39">
            <a:extLst>
              <a:ext uri="{FF2B5EF4-FFF2-40B4-BE49-F238E27FC236}">
                <a16:creationId xmlns:a16="http://schemas.microsoft.com/office/drawing/2014/main" id="{2939AA33-C625-5D43-BA6D-400D1EEC0DE9}"/>
              </a:ext>
            </a:extLst>
          </p:cNvPr>
          <p:cNvPicPr>
            <a:picLocks noChangeAspect="1"/>
          </p:cNvPicPr>
          <p:nvPr/>
        </p:nvPicPr>
        <p:blipFill>
          <a:blip r:embed="rId22"/>
          <a:stretch>
            <a:fillRect/>
          </a:stretch>
        </p:blipFill>
        <p:spPr>
          <a:xfrm rot="21421961">
            <a:off x="383889" y="2937867"/>
            <a:ext cx="1571920" cy="470107"/>
          </a:xfrm>
          <a:prstGeom prst="rect">
            <a:avLst/>
          </a:prstGeom>
        </p:spPr>
      </p:pic>
      <p:grpSp>
        <p:nvGrpSpPr>
          <p:cNvPr id="41" name="Gruppieren 40">
            <a:extLst>
              <a:ext uri="{FF2B5EF4-FFF2-40B4-BE49-F238E27FC236}">
                <a16:creationId xmlns:a16="http://schemas.microsoft.com/office/drawing/2014/main" id="{708003E9-8E43-33F9-65D8-30D62DC7F7CF}"/>
              </a:ext>
            </a:extLst>
          </p:cNvPr>
          <p:cNvGrpSpPr/>
          <p:nvPr/>
        </p:nvGrpSpPr>
        <p:grpSpPr>
          <a:xfrm>
            <a:off x="688193" y="1715330"/>
            <a:ext cx="2235600" cy="1085827"/>
            <a:chOff x="688193" y="1715330"/>
            <a:chExt cx="2235600" cy="1085827"/>
          </a:xfrm>
        </p:grpSpPr>
        <p:pic>
          <p:nvPicPr>
            <p:cNvPr id="42" name="Grafik 41">
              <a:extLst>
                <a:ext uri="{FF2B5EF4-FFF2-40B4-BE49-F238E27FC236}">
                  <a16:creationId xmlns:a16="http://schemas.microsoft.com/office/drawing/2014/main" id="{1AFA707B-39A1-2261-42CA-71B68CF02B31}"/>
                </a:ext>
              </a:extLst>
            </p:cNvPr>
            <p:cNvPicPr>
              <a:picLocks noChangeAspect="1"/>
            </p:cNvPicPr>
            <p:nvPr/>
          </p:nvPicPr>
          <p:blipFill>
            <a:blip r:embed="rId23"/>
            <a:stretch>
              <a:fillRect/>
            </a:stretch>
          </p:blipFill>
          <p:spPr>
            <a:xfrm flipV="1">
              <a:off x="688193" y="2356935"/>
              <a:ext cx="2235600" cy="444222"/>
            </a:xfrm>
            <a:prstGeom prst="rect">
              <a:avLst/>
            </a:prstGeom>
          </p:spPr>
        </p:pic>
        <p:pic>
          <p:nvPicPr>
            <p:cNvPr id="43" name="Grafik 42">
              <a:extLst>
                <a:ext uri="{FF2B5EF4-FFF2-40B4-BE49-F238E27FC236}">
                  <a16:creationId xmlns:a16="http://schemas.microsoft.com/office/drawing/2014/main" id="{B343222A-1ED4-3B0C-BE18-3B3F00CF5767}"/>
                </a:ext>
              </a:extLst>
            </p:cNvPr>
            <p:cNvPicPr>
              <a:picLocks noChangeAspect="1"/>
            </p:cNvPicPr>
            <p:nvPr/>
          </p:nvPicPr>
          <p:blipFill>
            <a:blip r:embed="rId24"/>
            <a:stretch>
              <a:fillRect/>
            </a:stretch>
          </p:blipFill>
          <p:spPr>
            <a:xfrm>
              <a:off x="727708" y="2383245"/>
              <a:ext cx="180000" cy="180000"/>
            </a:xfrm>
            <a:prstGeom prst="rect">
              <a:avLst/>
            </a:prstGeom>
          </p:spPr>
        </p:pic>
        <p:pic>
          <p:nvPicPr>
            <p:cNvPr id="44" name="Grafik 43">
              <a:extLst>
                <a:ext uri="{FF2B5EF4-FFF2-40B4-BE49-F238E27FC236}">
                  <a16:creationId xmlns:a16="http://schemas.microsoft.com/office/drawing/2014/main" id="{82EC8C9D-6D7B-7F50-341B-77B714F460B7}"/>
                </a:ext>
              </a:extLst>
            </p:cNvPr>
            <p:cNvPicPr>
              <a:picLocks noChangeAspect="1"/>
            </p:cNvPicPr>
            <p:nvPr/>
          </p:nvPicPr>
          <p:blipFill>
            <a:blip r:embed="rId24"/>
            <a:stretch>
              <a:fillRect/>
            </a:stretch>
          </p:blipFill>
          <p:spPr>
            <a:xfrm>
              <a:off x="936333" y="2383245"/>
              <a:ext cx="180000" cy="180000"/>
            </a:xfrm>
            <a:prstGeom prst="rect">
              <a:avLst/>
            </a:prstGeom>
          </p:spPr>
        </p:pic>
        <p:pic>
          <p:nvPicPr>
            <p:cNvPr id="45" name="Grafik 44">
              <a:extLst>
                <a:ext uri="{FF2B5EF4-FFF2-40B4-BE49-F238E27FC236}">
                  <a16:creationId xmlns:a16="http://schemas.microsoft.com/office/drawing/2014/main" id="{3FF37B62-3997-8FEB-E9C3-75769FA03FF0}"/>
                </a:ext>
              </a:extLst>
            </p:cNvPr>
            <p:cNvPicPr>
              <a:picLocks noChangeAspect="1"/>
            </p:cNvPicPr>
            <p:nvPr/>
          </p:nvPicPr>
          <p:blipFill>
            <a:blip r:embed="rId24"/>
            <a:stretch>
              <a:fillRect/>
            </a:stretch>
          </p:blipFill>
          <p:spPr>
            <a:xfrm>
              <a:off x="1163169" y="2388490"/>
              <a:ext cx="180000" cy="180000"/>
            </a:xfrm>
            <a:prstGeom prst="rect">
              <a:avLst/>
            </a:prstGeom>
          </p:spPr>
        </p:pic>
        <p:pic>
          <p:nvPicPr>
            <p:cNvPr id="46" name="Grafik 45">
              <a:extLst>
                <a:ext uri="{FF2B5EF4-FFF2-40B4-BE49-F238E27FC236}">
                  <a16:creationId xmlns:a16="http://schemas.microsoft.com/office/drawing/2014/main" id="{EC357A50-A294-9F5C-6BF5-F6A743E2840E}"/>
                </a:ext>
              </a:extLst>
            </p:cNvPr>
            <p:cNvPicPr>
              <a:picLocks noChangeAspect="1"/>
            </p:cNvPicPr>
            <p:nvPr/>
          </p:nvPicPr>
          <p:blipFill>
            <a:blip r:embed="rId24"/>
            <a:stretch>
              <a:fillRect/>
            </a:stretch>
          </p:blipFill>
          <p:spPr>
            <a:xfrm>
              <a:off x="1374243" y="2385107"/>
              <a:ext cx="180000" cy="180000"/>
            </a:xfrm>
            <a:prstGeom prst="rect">
              <a:avLst/>
            </a:prstGeom>
          </p:spPr>
        </p:pic>
        <p:pic>
          <p:nvPicPr>
            <p:cNvPr id="47" name="Grafik 46">
              <a:extLst>
                <a:ext uri="{FF2B5EF4-FFF2-40B4-BE49-F238E27FC236}">
                  <a16:creationId xmlns:a16="http://schemas.microsoft.com/office/drawing/2014/main" id="{0BDACF2C-95AC-C2DF-DBAC-3A9BB597165F}"/>
                </a:ext>
              </a:extLst>
            </p:cNvPr>
            <p:cNvPicPr>
              <a:picLocks noChangeAspect="1"/>
            </p:cNvPicPr>
            <p:nvPr/>
          </p:nvPicPr>
          <p:blipFill>
            <a:blip r:embed="rId24"/>
            <a:stretch>
              <a:fillRect/>
            </a:stretch>
          </p:blipFill>
          <p:spPr>
            <a:xfrm>
              <a:off x="1586287" y="2388282"/>
              <a:ext cx="180000" cy="180000"/>
            </a:xfrm>
            <a:prstGeom prst="rect">
              <a:avLst/>
            </a:prstGeom>
          </p:spPr>
        </p:pic>
        <p:pic>
          <p:nvPicPr>
            <p:cNvPr id="48" name="Grafik 47">
              <a:extLst>
                <a:ext uri="{FF2B5EF4-FFF2-40B4-BE49-F238E27FC236}">
                  <a16:creationId xmlns:a16="http://schemas.microsoft.com/office/drawing/2014/main" id="{748C561F-BE5F-72F6-C0C0-977350490A0E}"/>
                </a:ext>
              </a:extLst>
            </p:cNvPr>
            <p:cNvPicPr>
              <a:picLocks noChangeAspect="1"/>
            </p:cNvPicPr>
            <p:nvPr/>
          </p:nvPicPr>
          <p:blipFill>
            <a:blip r:embed="rId24"/>
            <a:stretch>
              <a:fillRect/>
            </a:stretch>
          </p:blipFill>
          <p:spPr>
            <a:xfrm>
              <a:off x="1847490" y="2261082"/>
              <a:ext cx="180000" cy="180000"/>
            </a:xfrm>
            <a:prstGeom prst="rect">
              <a:avLst/>
            </a:prstGeom>
          </p:spPr>
        </p:pic>
        <p:pic>
          <p:nvPicPr>
            <p:cNvPr id="49" name="Grafik 48">
              <a:extLst>
                <a:ext uri="{FF2B5EF4-FFF2-40B4-BE49-F238E27FC236}">
                  <a16:creationId xmlns:a16="http://schemas.microsoft.com/office/drawing/2014/main" id="{BDC90E20-BB3B-49DD-E959-8F9208567D51}"/>
                </a:ext>
              </a:extLst>
            </p:cNvPr>
            <p:cNvPicPr>
              <a:picLocks noChangeAspect="1"/>
            </p:cNvPicPr>
            <p:nvPr/>
          </p:nvPicPr>
          <p:blipFill>
            <a:blip r:embed="rId24"/>
            <a:stretch>
              <a:fillRect/>
            </a:stretch>
          </p:blipFill>
          <p:spPr>
            <a:xfrm>
              <a:off x="2040278" y="2121283"/>
              <a:ext cx="180000" cy="180000"/>
            </a:xfrm>
            <a:prstGeom prst="rect">
              <a:avLst/>
            </a:prstGeom>
          </p:spPr>
        </p:pic>
        <p:pic>
          <p:nvPicPr>
            <p:cNvPr id="50" name="Grafik 49">
              <a:extLst>
                <a:ext uri="{FF2B5EF4-FFF2-40B4-BE49-F238E27FC236}">
                  <a16:creationId xmlns:a16="http://schemas.microsoft.com/office/drawing/2014/main" id="{AEDD5C60-379C-C474-6AF1-9FFEFB8BB223}"/>
                </a:ext>
              </a:extLst>
            </p:cNvPr>
            <p:cNvPicPr>
              <a:picLocks noChangeAspect="1"/>
            </p:cNvPicPr>
            <p:nvPr/>
          </p:nvPicPr>
          <p:blipFill>
            <a:blip r:embed="rId25"/>
            <a:stretch>
              <a:fillRect/>
            </a:stretch>
          </p:blipFill>
          <p:spPr>
            <a:xfrm rot="9903216">
              <a:off x="1593667" y="1715330"/>
              <a:ext cx="424652" cy="607073"/>
            </a:xfrm>
            <a:prstGeom prst="rect">
              <a:avLst/>
            </a:prstGeom>
          </p:spPr>
        </p:pic>
      </p:grpSp>
      <p:sp>
        <p:nvSpPr>
          <p:cNvPr id="7" name="Textfeld 6">
            <a:extLst>
              <a:ext uri="{FF2B5EF4-FFF2-40B4-BE49-F238E27FC236}">
                <a16:creationId xmlns:a16="http://schemas.microsoft.com/office/drawing/2014/main" id="{9C23C303-D87D-0104-62A9-8DDCCE3F9611}"/>
              </a:ext>
            </a:extLst>
          </p:cNvPr>
          <p:cNvSpPr txBox="1"/>
          <p:nvPr/>
        </p:nvSpPr>
        <p:spPr>
          <a:xfrm>
            <a:off x="4397938" y="5063391"/>
            <a:ext cx="4510779"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(In Anlehnung an PIKAS, 2020, S.20)</a:t>
            </a:r>
          </a:p>
        </p:txBody>
      </p:sp>
    </p:spTree>
    <p:extLst>
      <p:ext uri="{BB962C8B-B14F-4D97-AF65-F5344CB8AC3E}">
        <p14:creationId xmlns:p14="http://schemas.microsoft.com/office/powerpoint/2010/main" val="2366031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2E09D-F16E-E44E-726F-9344E902B895}"/>
              </a:ext>
            </a:extLst>
          </p:cNvPr>
          <p:cNvSpPr>
            <a:spLocks noGrp="1"/>
          </p:cNvSpPr>
          <p:nvPr>
            <p:ph type="title"/>
          </p:nvPr>
        </p:nvSpPr>
        <p:spPr>
          <a:xfrm>
            <a:off x="1096424" y="382774"/>
            <a:ext cx="3143068" cy="603704"/>
          </a:xfrm>
          <a:prstGeom prst="rect">
            <a:avLst/>
          </a:prstGeom>
        </p:spPr>
        <p:txBody>
          <a:bodyPr/>
          <a:lstStyle/>
          <a:p>
            <a:r>
              <a:rPr lang="de-DE" dirty="0"/>
              <a:t>Hintergrundinfos</a:t>
            </a:r>
          </a:p>
        </p:txBody>
      </p:sp>
      <p:sp>
        <p:nvSpPr>
          <p:cNvPr id="3" name="Datumsplatzhalter 2">
            <a:extLst>
              <a:ext uri="{FF2B5EF4-FFF2-40B4-BE49-F238E27FC236}">
                <a16:creationId xmlns:a16="http://schemas.microsoft.com/office/drawing/2014/main" id="{467EF222-78D0-4697-5DBE-2A4119450528}"/>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1440B53B-BF51-3F65-19CB-6B9A1180875A}"/>
              </a:ext>
            </a:extLst>
          </p:cNvPr>
          <p:cNvSpPr>
            <a:spLocks noGrp="1"/>
          </p:cNvSpPr>
          <p:nvPr>
            <p:ph type="sldNum" sz="quarter" idx="12"/>
          </p:nvPr>
        </p:nvSpPr>
        <p:spPr/>
        <p:txBody>
          <a:bodyPr/>
          <a:lstStyle/>
          <a:p>
            <a:fld id="{C3752B7C-18A9-864D-BBCB-54A9F41B5594}" type="slidenum">
              <a:rPr lang="de-DE" smtClean="0"/>
              <a:pPr/>
              <a:t>62</a:t>
            </a:fld>
            <a:endParaRPr lang="de-DE" dirty="0"/>
          </a:p>
        </p:txBody>
      </p:sp>
      <p:sp>
        <p:nvSpPr>
          <p:cNvPr id="8" name="Inhaltsplatzhalter 1">
            <a:extLst>
              <a:ext uri="{FF2B5EF4-FFF2-40B4-BE49-F238E27FC236}">
                <a16:creationId xmlns:a16="http://schemas.microsoft.com/office/drawing/2014/main" id="{DAFED8ED-CE39-45DA-A41E-40A0D8724EB4}"/>
              </a:ext>
            </a:extLst>
          </p:cNvPr>
          <p:cNvSpPr>
            <a:spLocks noGrp="1"/>
          </p:cNvSpPr>
          <p:nvPr>
            <p:ph idx="1"/>
          </p:nvPr>
        </p:nvSpPr>
        <p:spPr>
          <a:xfrm>
            <a:off x="1096423" y="1639658"/>
            <a:ext cx="7139527" cy="4527819"/>
          </a:xfrm>
        </p:spPr>
        <p:txBody>
          <a:bodyPr/>
          <a:lstStyle/>
          <a:p>
            <a:pPr marL="0" indent="0">
              <a:spcBef>
                <a:spcPts val="600"/>
              </a:spcBef>
              <a:buNone/>
            </a:pPr>
            <a:r>
              <a:rPr lang="de-DE" sz="1400" b="1" dirty="0"/>
              <a:t>Was unterscheidet die Darstellungsvernetzung vom EIS-Prinzip? </a:t>
            </a:r>
          </a:p>
          <a:p>
            <a:pPr marL="0" indent="0">
              <a:spcBef>
                <a:spcPts val="600"/>
              </a:spcBef>
              <a:buNone/>
            </a:pPr>
            <a:r>
              <a:rPr lang="de-DE" sz="1400" dirty="0"/>
              <a:t>Viele meinen, es sei das Gleiche, aber zwei Gedanken werden expliziter:</a:t>
            </a:r>
            <a:endParaRPr lang="de-DE" sz="1400" b="1" dirty="0"/>
          </a:p>
          <a:p>
            <a:pPr marL="0" indent="0">
              <a:spcBef>
                <a:spcPts val="600"/>
              </a:spcBef>
              <a:buNone/>
            </a:pPr>
            <a:r>
              <a:rPr lang="de-DE" sz="1400" b="1" dirty="0"/>
              <a:t>EIS-Prinzip </a:t>
            </a:r>
            <a:r>
              <a:rPr lang="de-DE" sz="1400" dirty="0"/>
              <a:t>(Enaktiv – ikonisch – symbolisch)</a:t>
            </a:r>
            <a:r>
              <a:rPr lang="de-DE" sz="1400" b="1" dirty="0"/>
              <a:t>:</a:t>
            </a:r>
            <a:br>
              <a:rPr lang="de-DE" sz="1400" b="1" dirty="0"/>
            </a:br>
            <a:r>
              <a:rPr lang="de-DE" sz="1400" dirty="0"/>
              <a:t>Enaktive – ikonische – symbolische Ebene werden nacheinander durchschritten und die symbolische Ebene ist das oberste Ziel. Die sprachliche Ebene wird kaum beachtet. </a:t>
            </a:r>
          </a:p>
          <a:p>
            <a:pPr marL="0" indent="0">
              <a:spcBef>
                <a:spcPts val="600"/>
              </a:spcBef>
              <a:buNone/>
            </a:pPr>
            <a:r>
              <a:rPr lang="de-DE" sz="1400" dirty="0"/>
              <a:t>Typisches Missverständnis: einmaliges Durchschreiten reicht, das Symbolische ist der „Endzustand“.</a:t>
            </a:r>
            <a:endParaRPr lang="de-DE" sz="1400" b="1" dirty="0"/>
          </a:p>
          <a:p>
            <a:pPr marL="0" indent="0">
              <a:spcBef>
                <a:spcPts val="600"/>
              </a:spcBef>
              <a:buNone/>
            </a:pPr>
            <a:r>
              <a:rPr lang="de-DE" sz="1400" b="1" dirty="0"/>
              <a:t>Darstellungsvernetzung: </a:t>
            </a:r>
            <a:br>
              <a:rPr lang="de-DE" sz="1400" b="1" dirty="0"/>
            </a:br>
            <a:r>
              <a:rPr lang="de-DE" sz="1400" dirty="0"/>
              <a:t>Darstellungen eines Lerngegenstandes müssen explizit vernetzt werden, d. h. Lernende sprechen darüber, wie man die mathematischen Strukturen in der je anderen Darstellung sieht, wie sie sich zuvor gelegte Aufgaben im Kopf vorstellen können. Die Sprache hilft, die Darstellungen zu vernetzen.</a:t>
            </a:r>
          </a:p>
          <a:p>
            <a:pPr marL="0" indent="0">
              <a:spcBef>
                <a:spcPts val="600"/>
              </a:spcBef>
              <a:buNone/>
            </a:pPr>
            <a:r>
              <a:rPr lang="de-DE" sz="1400" dirty="0"/>
              <a:t>Denn: Nebeneinanderstellen reicht nicht, </a:t>
            </a:r>
            <a:r>
              <a:rPr lang="de-DE" sz="1400" b="1" dirty="0"/>
              <a:t>Vernetzen tun die Kinder nicht von selbst. </a:t>
            </a:r>
          </a:p>
          <a:p>
            <a:pPr marL="216000" indent="-216000">
              <a:lnSpc>
                <a:spcPct val="110000"/>
              </a:lnSpc>
            </a:pPr>
            <a:endParaRPr lang="de-DE" sz="1400" dirty="0">
              <a:latin typeface="Calibri" panose="020F0502020204030204" pitchFamily="34" charset="0"/>
              <a:cs typeface="Calibri" panose="020F0502020204030204" pitchFamily="34" charset="0"/>
            </a:endParaRPr>
          </a:p>
          <a:p>
            <a:pPr marL="216000" indent="-216000">
              <a:lnSpc>
                <a:spcPct val="110000"/>
              </a:lnSpc>
            </a:pPr>
            <a:endParaRPr lang="de-DE" sz="1400" dirty="0">
              <a:latin typeface="Calibri" panose="020F0502020204030204" pitchFamily="34" charset="0"/>
              <a:cs typeface="Calibri" panose="020F0502020204030204" pitchFamily="34" charset="0"/>
            </a:endParaRPr>
          </a:p>
          <a:p>
            <a:pPr marL="216000" indent="-216000"/>
            <a:endParaRPr lang="de-DE" sz="1400" dirty="0"/>
          </a:p>
        </p:txBody>
      </p:sp>
      <p:sp>
        <p:nvSpPr>
          <p:cNvPr id="5" name="Textplatzhalter 4"/>
          <p:cNvSpPr>
            <a:spLocks noGrp="1"/>
          </p:cNvSpPr>
          <p:nvPr>
            <p:ph type="body" sz="quarter" idx="13"/>
          </p:nvPr>
        </p:nvSpPr>
        <p:spPr/>
        <p:txBody>
          <a:bodyPr/>
          <a:lstStyle/>
          <a:p>
            <a:r>
              <a:rPr lang="de-DE" dirty="0"/>
              <a:t>HINWEISE ZUR DARSTELLUNGSVERNETZUNG</a:t>
            </a:r>
          </a:p>
        </p:txBody>
      </p:sp>
    </p:spTree>
    <p:extLst>
      <p:ext uri="{BB962C8B-B14F-4D97-AF65-F5344CB8AC3E}">
        <p14:creationId xmlns:p14="http://schemas.microsoft.com/office/powerpoint/2010/main" val="17407427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t="5283" r="18730" b="17677"/>
          <a:stretch/>
        </p:blipFill>
        <p:spPr bwMode="auto">
          <a:xfrm>
            <a:off x="5553949" y="3483021"/>
            <a:ext cx="1745486" cy="24256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8127EF28-5859-49C5-A089-8682018E89EF}"/>
              </a:ext>
            </a:extLst>
          </p:cNvPr>
          <p:cNvSpPr>
            <a:spLocks noGrp="1"/>
          </p:cNvSpPr>
          <p:nvPr>
            <p:ph type="title"/>
          </p:nvPr>
        </p:nvSpPr>
        <p:spPr/>
        <p:txBody>
          <a:bodyPr/>
          <a:lstStyle/>
          <a:p>
            <a:r>
              <a:rPr lang="de-DE" dirty="0"/>
              <a:t>Darstellungen vernetzen</a:t>
            </a:r>
          </a:p>
        </p:txBody>
      </p:sp>
      <p:sp>
        <p:nvSpPr>
          <p:cNvPr id="5" name="Datumsplatzhalter 4">
            <a:extLst>
              <a:ext uri="{FF2B5EF4-FFF2-40B4-BE49-F238E27FC236}">
                <a16:creationId xmlns:a16="http://schemas.microsoft.com/office/drawing/2014/main" id="{9D7DB783-89AC-4E89-A6A7-31775695A01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F787EDEE-40D6-49D2-85B6-005BAB547C59}"/>
              </a:ext>
            </a:extLst>
          </p:cNvPr>
          <p:cNvSpPr>
            <a:spLocks noGrp="1"/>
          </p:cNvSpPr>
          <p:nvPr>
            <p:ph type="sldNum" sz="quarter" idx="12"/>
          </p:nvPr>
        </p:nvSpPr>
        <p:spPr/>
        <p:txBody>
          <a:bodyPr/>
          <a:lstStyle/>
          <a:p>
            <a:fld id="{C3752B7C-18A9-864D-BBCB-54A9F41B5594}" type="slidenum">
              <a:rPr lang="de-DE" smtClean="0"/>
              <a:pPr/>
              <a:t>63</a:t>
            </a:fld>
            <a:endParaRPr lang="de-DE" dirty="0"/>
          </a:p>
        </p:txBody>
      </p:sp>
      <p:pic>
        <p:nvPicPr>
          <p:cNvPr id="7" name="Picture 4">
            <a:extLst>
              <a:ext uri="{FF2B5EF4-FFF2-40B4-BE49-F238E27FC236}">
                <a16:creationId xmlns:a16="http://schemas.microsoft.com/office/drawing/2014/main" id="{63C3E727-034E-4873-AD0B-CF2A8F17E59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l="1849" t="1423" r="1818" b="2434"/>
          <a:stretch/>
        </p:blipFill>
        <p:spPr bwMode="auto">
          <a:xfrm>
            <a:off x="1723259" y="3491593"/>
            <a:ext cx="3473470" cy="24256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Text Box 8">
            <a:extLst>
              <a:ext uri="{FF2B5EF4-FFF2-40B4-BE49-F238E27FC236}">
                <a16:creationId xmlns:a16="http://schemas.microsoft.com/office/drawing/2014/main" id="{353E8E68-1100-4A3A-BDFE-72DAE68852BC}"/>
              </a:ext>
            </a:extLst>
          </p:cNvPr>
          <p:cNvSpPr txBox="1">
            <a:spLocks/>
          </p:cNvSpPr>
          <p:nvPr/>
        </p:nvSpPr>
        <p:spPr bwMode="auto">
          <a:xfrm>
            <a:off x="1633013" y="5960438"/>
            <a:ext cx="2475254" cy="471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r>
              <a:rPr lang="de-DE" altLang="de-DE" sz="1200" dirty="0">
                <a:solidFill>
                  <a:schemeClr val="tx1"/>
                </a:solidFill>
                <a:latin typeface="Arial" panose="020B0604020202020204" pitchFamily="34" charset="0"/>
                <a:cs typeface="Arial" panose="020B0604020202020204" pitchFamily="34" charset="0"/>
              </a:rPr>
              <a:t>(pikas-kompakt.dzlm.de/</a:t>
            </a:r>
            <a:r>
              <a:rPr lang="de-DE" altLang="de-DE" sz="1200" dirty="0" err="1">
                <a:solidFill>
                  <a:schemeClr val="tx1"/>
                </a:solidFill>
                <a:latin typeface="Arial" panose="020B0604020202020204" pitchFamily="34" charset="0"/>
                <a:cs typeface="Arial" panose="020B0604020202020204" pitchFamily="34" charset="0"/>
              </a:rPr>
              <a:t>node</a:t>
            </a:r>
            <a:r>
              <a:rPr lang="de-DE" altLang="de-DE" sz="1200" dirty="0">
                <a:solidFill>
                  <a:schemeClr val="tx1"/>
                </a:solidFill>
                <a:latin typeface="Arial" panose="020B0604020202020204" pitchFamily="34" charset="0"/>
                <a:cs typeface="Arial" panose="020B0604020202020204" pitchFamily="34" charset="0"/>
              </a:rPr>
              <a:t>/41)			</a:t>
            </a:r>
          </a:p>
        </p:txBody>
      </p:sp>
      <p:sp>
        <p:nvSpPr>
          <p:cNvPr id="12" name="Abgerundete rechteckige Legende 11"/>
          <p:cNvSpPr/>
          <p:nvPr/>
        </p:nvSpPr>
        <p:spPr>
          <a:xfrm>
            <a:off x="5786357" y="1981028"/>
            <a:ext cx="2728993" cy="1160623"/>
          </a:xfrm>
          <a:prstGeom prst="wedgeRoundRectCallout">
            <a:avLst>
              <a:gd name="adj1" fmla="val -68466"/>
              <a:gd name="adj2" fmla="val 4774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Erkläre, warum deine Darstellungen zur Zahl passen</a:t>
            </a:r>
            <a:r>
              <a:rPr lang="de-DE" sz="1400" dirty="0">
                <a:solidFill>
                  <a:schemeClr val="tx1"/>
                </a:solidFill>
                <a:latin typeface="Arial" panose="020B0604020202020204" pitchFamily="34" charset="0"/>
                <a:cs typeface="Arial" panose="020B0604020202020204" pitchFamily="34" charset="0"/>
              </a:rPr>
              <a:t>.</a:t>
            </a:r>
          </a:p>
        </p:txBody>
      </p:sp>
      <p:sp>
        <p:nvSpPr>
          <p:cNvPr id="9" name="Textplatzhalter 8"/>
          <p:cNvSpPr>
            <a:spLocks noGrp="1"/>
          </p:cNvSpPr>
          <p:nvPr>
            <p:ph type="body" sz="quarter" idx="13"/>
          </p:nvPr>
        </p:nvSpPr>
        <p:spPr/>
        <p:txBody>
          <a:bodyPr/>
          <a:lstStyle/>
          <a:p>
            <a:r>
              <a:rPr lang="de-DE" dirty="0"/>
              <a:t>VERSCHIEDENE DARSTELLUNGEN ZU ZAHLEN FINDEN</a:t>
            </a:r>
          </a:p>
        </p:txBody>
      </p:sp>
      <p:sp>
        <p:nvSpPr>
          <p:cNvPr id="3" name="Abgerundete rechteckige Legende 2">
            <a:extLst>
              <a:ext uri="{FF2B5EF4-FFF2-40B4-BE49-F238E27FC236}">
                <a16:creationId xmlns:a16="http://schemas.microsoft.com/office/drawing/2014/main" id="{B81446DC-11E9-32E0-F7C7-2C946101EFE8}"/>
              </a:ext>
            </a:extLst>
          </p:cNvPr>
          <p:cNvSpPr/>
          <p:nvPr/>
        </p:nvSpPr>
        <p:spPr>
          <a:xfrm>
            <a:off x="146708" y="1760453"/>
            <a:ext cx="3621251" cy="1487880"/>
          </a:xfrm>
          <a:prstGeom prst="wedgeRoundRectCallout">
            <a:avLst>
              <a:gd name="adj1" fmla="val 62299"/>
              <a:gd name="adj2" fmla="val 5294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Gestalte eine Zahlensonne. Lege/Schreibe und male alles auf, was dir zur Zahl ___ einfällt.</a:t>
            </a:r>
          </a:p>
        </p:txBody>
      </p:sp>
    </p:spTree>
    <p:extLst>
      <p:ext uri="{BB962C8B-B14F-4D97-AF65-F5344CB8AC3E}">
        <p14:creationId xmlns:p14="http://schemas.microsoft.com/office/powerpoint/2010/main" val="83149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Darstellungen vernetzen</a:t>
            </a:r>
          </a:p>
        </p:txBody>
      </p:sp>
      <p:sp>
        <p:nvSpPr>
          <p:cNvPr id="3" name="Textplatzhalter 2"/>
          <p:cNvSpPr>
            <a:spLocks noGrp="1"/>
          </p:cNvSpPr>
          <p:nvPr>
            <p:ph type="body" sz="quarter" idx="13"/>
          </p:nvPr>
        </p:nvSpPr>
        <p:spPr/>
        <p:txBody>
          <a:bodyPr/>
          <a:lstStyle/>
          <a:p>
            <a:r>
              <a:rPr lang="de-DE" dirty="0"/>
              <a:t>DARSTELLUNGEN VON ZAHLEN EINANDER ZUORDNEN</a:t>
            </a:r>
          </a:p>
        </p:txBody>
      </p:sp>
      <p:sp>
        <p:nvSpPr>
          <p:cNvPr id="4" name="Inhaltsplatzhalter 3"/>
          <p:cNvSpPr>
            <a:spLocks noGrp="1"/>
          </p:cNvSpPr>
          <p:nvPr>
            <p:ph idx="1"/>
          </p:nvPr>
        </p:nvSpPr>
        <p:spPr/>
        <p:txBody>
          <a:bodyPr/>
          <a:lstStyle/>
          <a:p>
            <a:r>
              <a:rPr lang="de-DE" dirty="0"/>
              <a: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64</a:t>
            </a:fld>
            <a:endParaRPr lang="de-DE"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800" y="1846800"/>
            <a:ext cx="5101200" cy="359047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6356483" y="5731212"/>
            <a:ext cx="2454518" cy="461665"/>
          </a:xfrm>
          <a:prstGeom prst="rect">
            <a:avLst/>
          </a:prstGeom>
        </p:spPr>
        <p:txBody>
          <a:bodyPr wrap="none">
            <a:spAutoFit/>
          </a:bodyPr>
          <a:lstStyle/>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(https://pikas.dzlm.de/node/1632)</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020" y="5535214"/>
            <a:ext cx="5077980" cy="49037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bgerundete rechteckige Legende 10">
            <a:extLst>
              <a:ext uri="{FF2B5EF4-FFF2-40B4-BE49-F238E27FC236}">
                <a16:creationId xmlns:a16="http://schemas.microsoft.com/office/drawing/2014/main" id="{F3BCE86A-26FE-2B92-682F-91C6B040BD3E}"/>
              </a:ext>
            </a:extLst>
          </p:cNvPr>
          <p:cNvSpPr/>
          <p:nvPr/>
        </p:nvSpPr>
        <p:spPr>
          <a:xfrm>
            <a:off x="6425746" y="1977540"/>
            <a:ext cx="2334604" cy="890751"/>
          </a:xfrm>
          <a:prstGeom prst="wedgeRoundRectCallout">
            <a:avLst>
              <a:gd name="adj1" fmla="val -65471"/>
              <a:gd name="adj2" fmla="val 5190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400" dirty="0">
                <a:solidFill>
                  <a:schemeClr val="tx1"/>
                </a:solidFill>
                <a:latin typeface="Arial" panose="020B0604020202020204" pitchFamily="34" charset="0"/>
                <a:cs typeface="Arial" panose="020B0604020202020204" pitchFamily="34" charset="0"/>
              </a:rPr>
              <a:t>Warum passen die Karten nicht zusammen?</a:t>
            </a:r>
          </a:p>
        </p:txBody>
      </p:sp>
      <p:sp>
        <p:nvSpPr>
          <p:cNvPr id="12" name="Abgerundete rechteckige Legende 11">
            <a:extLst>
              <a:ext uri="{FF2B5EF4-FFF2-40B4-BE49-F238E27FC236}">
                <a16:creationId xmlns:a16="http://schemas.microsoft.com/office/drawing/2014/main" id="{6F476A2E-3BF6-D3A6-4D89-571839701020}"/>
              </a:ext>
            </a:extLst>
          </p:cNvPr>
          <p:cNvSpPr/>
          <p:nvPr/>
        </p:nvSpPr>
        <p:spPr>
          <a:xfrm>
            <a:off x="6613634" y="3054267"/>
            <a:ext cx="2334604" cy="799449"/>
          </a:xfrm>
          <a:prstGeom prst="wedgeRoundRectCallout">
            <a:avLst>
              <a:gd name="adj1" fmla="val -73110"/>
              <a:gd name="adj2" fmla="val 829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400" dirty="0">
                <a:solidFill>
                  <a:schemeClr val="tx1"/>
                </a:solidFill>
                <a:latin typeface="Arial" panose="020B0604020202020204" pitchFamily="34" charset="0"/>
                <a:cs typeface="Arial" panose="020B0604020202020204" pitchFamily="34" charset="0"/>
              </a:rPr>
              <a:t>Warum passen die Karten zusammen?</a:t>
            </a:r>
          </a:p>
        </p:txBody>
      </p:sp>
      <p:sp>
        <p:nvSpPr>
          <p:cNvPr id="13" name="Abgerundete rechteckige Legende 12">
            <a:extLst>
              <a:ext uri="{FF2B5EF4-FFF2-40B4-BE49-F238E27FC236}">
                <a16:creationId xmlns:a16="http://schemas.microsoft.com/office/drawing/2014/main" id="{EB5877F3-2628-9CFA-4DC5-A392354FF4C2}"/>
              </a:ext>
            </a:extLst>
          </p:cNvPr>
          <p:cNvSpPr/>
          <p:nvPr/>
        </p:nvSpPr>
        <p:spPr>
          <a:xfrm>
            <a:off x="490382" y="4438201"/>
            <a:ext cx="2548782" cy="1042412"/>
          </a:xfrm>
          <a:prstGeom prst="wedgeRoundRectCallout">
            <a:avLst>
              <a:gd name="adj1" fmla="val 49247"/>
              <a:gd name="adj2" fmla="val -10053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400" dirty="0">
                <a:solidFill>
                  <a:schemeClr val="tx1"/>
                </a:solidFill>
                <a:latin typeface="Arial" panose="020B0604020202020204" pitchFamily="34" charset="0"/>
                <a:cs typeface="Arial" panose="020B0604020202020204" pitchFamily="34" charset="0"/>
              </a:rPr>
              <a:t>Welche Zahl ist auf der Karte dargestellt? Woran erkennst du das?</a:t>
            </a:r>
            <a:endParaRPr lang="de-DE" sz="1100" dirty="0">
              <a:solidFill>
                <a:schemeClr val="tx1"/>
              </a:solidFill>
              <a:latin typeface="Arial" panose="020B0604020202020204" pitchFamily="34" charset="0"/>
              <a:cs typeface="Arial" panose="020B0604020202020204" pitchFamily="34" charset="0"/>
            </a:endParaRPr>
          </a:p>
        </p:txBody>
      </p:sp>
      <p:sp>
        <p:nvSpPr>
          <p:cNvPr id="14" name="Abgerundete rechteckige Legende 13">
            <a:extLst>
              <a:ext uri="{FF2B5EF4-FFF2-40B4-BE49-F238E27FC236}">
                <a16:creationId xmlns:a16="http://schemas.microsoft.com/office/drawing/2014/main" id="{1477A5B7-4B83-45CB-AFDE-19050646D980}"/>
              </a:ext>
            </a:extLst>
          </p:cNvPr>
          <p:cNvSpPr/>
          <p:nvPr/>
        </p:nvSpPr>
        <p:spPr>
          <a:xfrm>
            <a:off x="6425746" y="4329794"/>
            <a:ext cx="2334604" cy="1119794"/>
          </a:xfrm>
          <a:prstGeom prst="wedgeRoundRectCallout">
            <a:avLst>
              <a:gd name="adj1" fmla="val -69374"/>
              <a:gd name="adj2" fmla="val -60180"/>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400" dirty="0">
                <a:solidFill>
                  <a:schemeClr val="tx1"/>
                </a:solidFill>
                <a:latin typeface="Arial" panose="020B0604020202020204" pitchFamily="34" charset="0"/>
                <a:cs typeface="Arial" panose="020B0604020202020204" pitchFamily="34" charset="0"/>
              </a:rPr>
              <a:t>Was müsste man verändern, damit die Karte zu der Zahl passt?</a:t>
            </a:r>
          </a:p>
        </p:txBody>
      </p:sp>
    </p:spTree>
    <p:extLst>
      <p:ext uri="{BB962C8B-B14F-4D97-AF65-F5344CB8AC3E}">
        <p14:creationId xmlns:p14="http://schemas.microsoft.com/office/powerpoint/2010/main" val="657024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Darstellungen vernetzen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65</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ct val="200000"/>
              </a:lnSpc>
            </a:pPr>
            <a:r>
              <a:rPr lang="de-DE" sz="2000" dirty="0">
                <a:solidFill>
                  <a:schemeClr val="tx1"/>
                </a:solidFill>
                <a:latin typeface="Arial" panose="020B0604020202020204" pitchFamily="34" charset="0"/>
                <a:cs typeface="Arial" panose="020B0604020202020204" pitchFamily="34" charset="0"/>
              </a:rPr>
              <a:t>Lernende brauchen Gelegenheiten, Zahlen mit geeigneten Materialien unterschiedlich darzustellen und darüber zu sprechen.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2008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Bedeutung und Kompetenzerwartungen</a:t>
            </a:r>
          </a:p>
          <a:p>
            <a:r>
              <a:rPr lang="de-DE" sz="2000" dirty="0"/>
              <a:t>Grundvorstellungen besitzen</a:t>
            </a:r>
          </a:p>
          <a:p>
            <a:r>
              <a:rPr lang="de-DE" sz="2000" dirty="0"/>
              <a:t>Darstellungen vernetzen</a:t>
            </a:r>
          </a:p>
          <a:p>
            <a:r>
              <a:rPr lang="de-DE" sz="2000" b="1" dirty="0"/>
              <a:t>Zahlbeziehungen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66</a:t>
            </a:fld>
            <a:endParaRPr lang="de-DE" dirty="0"/>
          </a:p>
        </p:txBody>
      </p:sp>
    </p:spTree>
    <p:extLst>
      <p:ext uri="{BB962C8B-B14F-4D97-AF65-F5344CB8AC3E}">
        <p14:creationId xmlns:p14="http://schemas.microsoft.com/office/powerpoint/2010/main" val="12319665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67</a:t>
            </a:fld>
            <a:endParaRPr lang="de-DE" dirty="0"/>
          </a:p>
        </p:txBody>
      </p:sp>
      <p:sp>
        <p:nvSpPr>
          <p:cNvPr id="5" name="Textplatzhalter 4"/>
          <p:cNvSpPr>
            <a:spLocks noGrp="1"/>
          </p:cNvSpPr>
          <p:nvPr>
            <p:ph type="body" sz="quarter" idx="13"/>
          </p:nvPr>
        </p:nvSpPr>
        <p:spPr/>
        <p:txBody>
          <a:bodyPr/>
          <a:lstStyle/>
          <a:p>
            <a:r>
              <a:rPr lang="de-DE" dirty="0"/>
              <a:t>HINWEISE ZU DEN FOLIEN 68-78</a:t>
            </a:r>
          </a:p>
        </p:txBody>
      </p:sp>
      <p:sp>
        <p:nvSpPr>
          <p:cNvPr id="6" name="Inhaltsplatzhalter 5"/>
          <p:cNvSpPr>
            <a:spLocks noGrp="1"/>
          </p:cNvSpPr>
          <p:nvPr>
            <p:ph idx="1"/>
          </p:nvPr>
        </p:nvSpPr>
        <p:spPr>
          <a:xfrm>
            <a:off x="1096423" y="1639657"/>
            <a:ext cx="7418927" cy="5519425"/>
          </a:xfrm>
        </p:spPr>
        <p:txBody>
          <a:bodyPr/>
          <a:lstStyle/>
          <a:p>
            <a:pPr>
              <a:spcBef>
                <a:spcPts val="0"/>
              </a:spcBef>
            </a:pPr>
            <a:r>
              <a:rPr lang="de-DE" sz="1350" b="1" dirty="0"/>
              <a:t>Kernbotschaften (Folie 78): </a:t>
            </a:r>
          </a:p>
          <a:p>
            <a:pPr marL="285750" indent="-285750">
              <a:spcBef>
                <a:spcPts val="0"/>
              </a:spcBef>
              <a:buFont typeface="Arial" panose="020B0604020202020204" pitchFamily="34" charset="0"/>
              <a:buChar char="•"/>
            </a:pPr>
            <a:r>
              <a:rPr lang="de-DE" sz="1350" b="1" dirty="0"/>
              <a:t>Lernende brauchen Gelegenheiten, Beziehungen zwischen Zahlen zu entdecken, zu beschreiben und zu nutzen.</a:t>
            </a:r>
          </a:p>
          <a:p>
            <a:pPr>
              <a:spcBef>
                <a:spcPts val="0"/>
              </a:spcBef>
            </a:pPr>
            <a:endParaRPr lang="de-DE" sz="800" b="1" dirty="0"/>
          </a:p>
          <a:p>
            <a:pPr>
              <a:spcBef>
                <a:spcPts val="0"/>
              </a:spcBef>
            </a:pPr>
            <a:r>
              <a:rPr lang="de-DE" sz="1350" dirty="0"/>
              <a:t>Folien 68-71: Zahlen zerlegen – Auf diesen Folien wird die Teile-Ganzes-Beziehung erläutert. Zahlen lassen sich in unterschiedliche Teilmengen zerlegen und wieder zusammensetzen. Über die Einsichten in die Zerlegbarkeit von Zahlen bekommen Kinder Einblick in Zahlbeziehungen, die sie auch später fürs (geschickte) nicht zählende Rechnen benötigen. </a:t>
            </a:r>
          </a:p>
          <a:p>
            <a:pPr lvl="0">
              <a:spcBef>
                <a:spcPts val="0"/>
              </a:spcBef>
            </a:pPr>
            <a:r>
              <a:rPr lang="de-DE" sz="1350" dirty="0"/>
              <a:t>Folien 72-75: Beim Vergleichen von Zahlen werden Zahlen zueinander in Beziehung gesetzt. Zahlen können als Anzahlen, aber auch als Positionen miteinander verglichen werden. Diese Kompetenzen sind auch zur Orientierung in den erweiterten Zahlräumen notwendig.</a:t>
            </a:r>
          </a:p>
          <a:p>
            <a:pPr lvl="0">
              <a:spcBef>
                <a:spcPts val="0"/>
              </a:spcBef>
            </a:pPr>
            <a:r>
              <a:rPr lang="de-DE" sz="1350" dirty="0"/>
              <a:t>Folie 76: Aktivität</a:t>
            </a:r>
          </a:p>
          <a:p>
            <a:pPr>
              <a:spcBef>
                <a:spcPts val="0"/>
              </a:spcBef>
            </a:pPr>
            <a:r>
              <a:rPr lang="de-DE" sz="1350" dirty="0"/>
              <a:t>Folie 77: Beim Ordnen von Zahlen an der Zahlenreihe bis 20 werden Strukturen wie z. B. die 5er-Struktur genutzt. Die gewonnenen Erkenntnisse lassen sich (auch im erweiterten Zahlraum) auf den Zahlenstrahl übertragen.</a:t>
            </a:r>
          </a:p>
        </p:txBody>
      </p:sp>
    </p:spTree>
    <p:extLst>
      <p:ext uri="{BB962C8B-B14F-4D97-AF65-F5344CB8AC3E}">
        <p14:creationId xmlns:p14="http://schemas.microsoft.com/office/powerpoint/2010/main" val="2593323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Zahlbeziehungen nutzen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68</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2" y="2017571"/>
            <a:ext cx="4366090" cy="3276000"/>
            <a:chOff x="5681807" y="3971726"/>
            <a:chExt cx="2421273"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94618" y="4816474"/>
              <a:ext cx="1019300" cy="972000"/>
              <a:chOff x="6394618"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94618" y="5088976"/>
                <a:ext cx="1019300" cy="512044"/>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Zahl-beziehungen</a:t>
                </a:r>
              </a:p>
              <a:p>
                <a:pPr algn="ctr"/>
                <a:r>
                  <a:rPr lang="de-DE" b="1" dirty="0">
                    <a:solidFill>
                      <a:schemeClr val="bg1"/>
                    </a:solidFill>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80" y="3971726"/>
              <a:ext cx="1019300" cy="972000"/>
              <a:chOff x="7134758"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8" y="4407205"/>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7" y="3987586"/>
              <a:ext cx="1019300" cy="972000"/>
              <a:chOff x="5633682"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2" y="4331610"/>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Grund-vorstellungen besitzen</a:t>
                </a:r>
              </a:p>
            </p:txBody>
          </p:sp>
        </p:grpSp>
      </p:grpSp>
    </p:spTree>
    <p:extLst>
      <p:ext uri="{BB962C8B-B14F-4D97-AF65-F5344CB8AC3E}">
        <p14:creationId xmlns:p14="http://schemas.microsoft.com/office/powerpoint/2010/main" val="40269985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11AA2-17B7-4C8C-83BF-D1616D9EE0B8}"/>
              </a:ext>
            </a:extLst>
          </p:cNvPr>
          <p:cNvSpPr>
            <a:spLocks noGrp="1"/>
          </p:cNvSpPr>
          <p:nvPr>
            <p:ph type="title"/>
          </p:nvPr>
        </p:nvSpPr>
        <p:spPr>
          <a:xfrm>
            <a:off x="1096423" y="382774"/>
            <a:ext cx="7201416" cy="603704"/>
          </a:xfrm>
        </p:spPr>
        <p:txBody>
          <a:bodyPr>
            <a:normAutofit/>
          </a:bodyPr>
          <a:lstStyle/>
          <a:p>
            <a:r>
              <a:rPr lang="de-DE" dirty="0"/>
              <a:t>Zahlbeziehungen nutzen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69</a:t>
            </a:fld>
            <a:endParaRPr lang="de-DE" dirty="0"/>
          </a:p>
        </p:txBody>
      </p:sp>
      <p:sp>
        <p:nvSpPr>
          <p:cNvPr id="4" name="Textfeld 3">
            <a:extLst>
              <a:ext uri="{FF2B5EF4-FFF2-40B4-BE49-F238E27FC236}">
                <a16:creationId xmlns:a16="http://schemas.microsoft.com/office/drawing/2014/main" id="{9C9FC964-AB61-4557-BA0D-44099EF32177}"/>
              </a:ext>
            </a:extLst>
          </p:cNvPr>
          <p:cNvSpPr txBox="1"/>
          <p:nvPr/>
        </p:nvSpPr>
        <p:spPr>
          <a:xfrm>
            <a:off x="1093660" y="1924181"/>
            <a:ext cx="7555040" cy="456472"/>
          </a:xfrm>
          <a:prstGeom prst="rect">
            <a:avLst/>
          </a:prstGeom>
          <a:noFill/>
        </p:spPr>
        <p:txBody>
          <a:bodyPr wrap="square" rtlCol="0">
            <a:spAutoFit/>
          </a:bodyPr>
          <a:lstStyle/>
          <a:p>
            <a:pPr>
              <a:lnSpc>
                <a:spcPct val="150000"/>
              </a:lnSpc>
            </a:pPr>
            <a:r>
              <a:rPr lang="de-DE" dirty="0">
                <a:latin typeface="Arial" panose="020B0604020202020204" pitchFamily="34" charset="0"/>
                <a:cs typeface="Arial" panose="020B0604020202020204" pitchFamily="34" charset="0"/>
              </a:rPr>
              <a:t>Zahlen können in Teile zerlegt und wieder zusammengesetzt werden.</a:t>
            </a:r>
          </a:p>
        </p:txBody>
      </p:sp>
      <p:sp>
        <p:nvSpPr>
          <p:cNvPr id="10" name="Textplatzhalter 2"/>
          <p:cNvSpPr>
            <a:spLocks noGrp="1"/>
          </p:cNvSpPr>
          <p:nvPr>
            <p:ph type="body" sz="quarter" idx="13"/>
          </p:nvPr>
        </p:nvSpPr>
        <p:spPr>
          <a:xfrm>
            <a:off x="1096266" y="1194030"/>
            <a:ext cx="7009509" cy="445628"/>
          </a:xfrm>
        </p:spPr>
        <p:txBody>
          <a:bodyPr/>
          <a:lstStyle/>
          <a:p>
            <a:r>
              <a:rPr lang="de-DE" dirty="0"/>
              <a:t>TEILE-GANZES-BEZIEHUNG – ZAHLEN ZERLEGEN</a:t>
            </a:r>
          </a:p>
        </p:txBody>
      </p:sp>
      <p:pic>
        <p:nvPicPr>
          <p:cNvPr id="11" name="Grafik 10">
            <a:extLst>
              <a:ext uri="{FF2B5EF4-FFF2-40B4-BE49-F238E27FC236}">
                <a16:creationId xmlns:a16="http://schemas.microsoft.com/office/drawing/2014/main" id="{D9CCBBC3-4009-3AA4-8FFB-8700116EADE2}"/>
              </a:ext>
            </a:extLst>
          </p:cNvPr>
          <p:cNvPicPr>
            <a:picLocks noChangeAspect="1"/>
          </p:cNvPicPr>
          <p:nvPr/>
        </p:nvPicPr>
        <p:blipFill>
          <a:blip r:embed="rId3"/>
          <a:stretch>
            <a:fillRect/>
          </a:stretch>
        </p:blipFill>
        <p:spPr>
          <a:xfrm rot="10800000">
            <a:off x="298492" y="3501263"/>
            <a:ext cx="2538248" cy="253825"/>
          </a:xfrm>
          <a:prstGeom prst="rect">
            <a:avLst/>
          </a:prstGeom>
        </p:spPr>
      </p:pic>
      <p:pic>
        <p:nvPicPr>
          <p:cNvPr id="12" name="Grafik 11">
            <a:extLst>
              <a:ext uri="{FF2B5EF4-FFF2-40B4-BE49-F238E27FC236}">
                <a16:creationId xmlns:a16="http://schemas.microsoft.com/office/drawing/2014/main" id="{A92AD52D-6681-5297-3C7D-FD648FAEBE85}"/>
              </a:ext>
            </a:extLst>
          </p:cNvPr>
          <p:cNvPicPr>
            <a:picLocks noChangeAspect="1"/>
          </p:cNvPicPr>
          <p:nvPr/>
        </p:nvPicPr>
        <p:blipFill rotWithShape="1">
          <a:blip r:embed="rId3"/>
          <a:srcRect l="39529" t="-4667" b="-1"/>
          <a:stretch/>
        </p:blipFill>
        <p:spPr>
          <a:xfrm rot="10398526">
            <a:off x="6538008" y="3303442"/>
            <a:ext cx="1534903" cy="265675"/>
          </a:xfrm>
          <a:prstGeom prst="rect">
            <a:avLst/>
          </a:prstGeom>
        </p:spPr>
      </p:pic>
      <p:pic>
        <p:nvPicPr>
          <p:cNvPr id="14" name="Grafik 13">
            <a:extLst>
              <a:ext uri="{FF2B5EF4-FFF2-40B4-BE49-F238E27FC236}">
                <a16:creationId xmlns:a16="http://schemas.microsoft.com/office/drawing/2014/main" id="{A77D04E1-FDB6-6BA3-ADB2-22B52E2AD45D}"/>
              </a:ext>
            </a:extLst>
          </p:cNvPr>
          <p:cNvPicPr>
            <a:picLocks noChangeAspect="1"/>
          </p:cNvPicPr>
          <p:nvPr/>
        </p:nvPicPr>
        <p:blipFill rotWithShape="1">
          <a:blip r:embed="rId3"/>
          <a:srcRect t="-9896" r="60135" b="-1"/>
          <a:stretch/>
        </p:blipFill>
        <p:spPr>
          <a:xfrm rot="11715213">
            <a:off x="7849808" y="3728633"/>
            <a:ext cx="1011880" cy="278943"/>
          </a:xfrm>
          <a:prstGeom prst="rect">
            <a:avLst/>
          </a:prstGeom>
        </p:spPr>
      </p:pic>
      <p:sp>
        <p:nvSpPr>
          <p:cNvPr id="15" name="Textfeld 14">
            <a:extLst>
              <a:ext uri="{FF2B5EF4-FFF2-40B4-BE49-F238E27FC236}">
                <a16:creationId xmlns:a16="http://schemas.microsoft.com/office/drawing/2014/main" id="{2942E0A6-D72C-895A-5682-244840382C00}"/>
              </a:ext>
            </a:extLst>
          </p:cNvPr>
          <p:cNvSpPr txBox="1"/>
          <p:nvPr/>
        </p:nvSpPr>
        <p:spPr>
          <a:xfrm>
            <a:off x="1083423" y="4613557"/>
            <a:ext cx="1303327" cy="456472"/>
          </a:xfrm>
          <a:prstGeom prst="rect">
            <a:avLst/>
          </a:prstGeom>
          <a:noFill/>
        </p:spPr>
        <p:txBody>
          <a:bodyPr wrap="square" rtlCol="0">
            <a:spAutoFit/>
          </a:bodyPr>
          <a:lstStyle/>
          <a:p>
            <a:pPr>
              <a:lnSpc>
                <a:spcPct val="150000"/>
              </a:lnSpc>
            </a:pPr>
            <a:r>
              <a:rPr lang="de-DE" dirty="0">
                <a:latin typeface="Arial" panose="020B0604020202020204" pitchFamily="34" charset="0"/>
                <a:cs typeface="Arial" panose="020B0604020202020204" pitchFamily="34" charset="0"/>
              </a:rPr>
              <a:t>das Ganze</a:t>
            </a:r>
          </a:p>
        </p:txBody>
      </p:sp>
      <p:sp>
        <p:nvSpPr>
          <p:cNvPr id="16" name="Textfeld 15">
            <a:extLst>
              <a:ext uri="{FF2B5EF4-FFF2-40B4-BE49-F238E27FC236}">
                <a16:creationId xmlns:a16="http://schemas.microsoft.com/office/drawing/2014/main" id="{83C99BA4-3B57-95AC-EE52-199D16CFAD6B}"/>
              </a:ext>
            </a:extLst>
          </p:cNvPr>
          <p:cNvSpPr txBox="1"/>
          <p:nvPr/>
        </p:nvSpPr>
        <p:spPr>
          <a:xfrm>
            <a:off x="4026126" y="4584702"/>
            <a:ext cx="1303327" cy="456472"/>
          </a:xfrm>
          <a:prstGeom prst="rect">
            <a:avLst/>
          </a:prstGeom>
          <a:noFill/>
        </p:spPr>
        <p:txBody>
          <a:bodyPr wrap="square" rtlCol="0">
            <a:spAutoFit/>
          </a:bodyPr>
          <a:lstStyle/>
          <a:p>
            <a:pPr>
              <a:lnSpc>
                <a:spcPct val="150000"/>
              </a:lnSpc>
            </a:pPr>
            <a:r>
              <a:rPr lang="de-DE" dirty="0">
                <a:latin typeface="Arial" panose="020B0604020202020204" pitchFamily="34" charset="0"/>
                <a:cs typeface="Arial" panose="020B0604020202020204" pitchFamily="34" charset="0"/>
              </a:rPr>
              <a:t>zerlegen</a:t>
            </a:r>
          </a:p>
        </p:txBody>
      </p:sp>
      <p:sp>
        <p:nvSpPr>
          <p:cNvPr id="17" name="Textfeld 16">
            <a:extLst>
              <a:ext uri="{FF2B5EF4-FFF2-40B4-BE49-F238E27FC236}">
                <a16:creationId xmlns:a16="http://schemas.microsoft.com/office/drawing/2014/main" id="{FF47379F-8501-3FDF-C582-88EC81FB7E9A}"/>
              </a:ext>
            </a:extLst>
          </p:cNvPr>
          <p:cNvSpPr txBox="1"/>
          <p:nvPr/>
        </p:nvSpPr>
        <p:spPr>
          <a:xfrm>
            <a:off x="6779836" y="4609099"/>
            <a:ext cx="1303327" cy="456472"/>
          </a:xfrm>
          <a:prstGeom prst="rect">
            <a:avLst/>
          </a:prstGeom>
          <a:noFill/>
        </p:spPr>
        <p:txBody>
          <a:bodyPr wrap="square" rtlCol="0">
            <a:spAutoFit/>
          </a:bodyPr>
          <a:lstStyle/>
          <a:p>
            <a:pPr>
              <a:lnSpc>
                <a:spcPct val="150000"/>
              </a:lnSpc>
            </a:pPr>
            <a:r>
              <a:rPr lang="de-DE" dirty="0">
                <a:latin typeface="Arial" panose="020B0604020202020204" pitchFamily="34" charset="0"/>
                <a:cs typeface="Arial" panose="020B0604020202020204" pitchFamily="34" charset="0"/>
              </a:rPr>
              <a:t>die Teile</a:t>
            </a:r>
          </a:p>
        </p:txBody>
      </p:sp>
      <p:pic>
        <p:nvPicPr>
          <p:cNvPr id="21" name="Grafik 20">
            <a:extLst>
              <a:ext uri="{FF2B5EF4-FFF2-40B4-BE49-F238E27FC236}">
                <a16:creationId xmlns:a16="http://schemas.microsoft.com/office/drawing/2014/main" id="{548D1C32-3E7A-3FD9-9FD1-00CDAE42417F}"/>
              </a:ext>
            </a:extLst>
          </p:cNvPr>
          <p:cNvPicPr>
            <a:picLocks noChangeAspect="1"/>
          </p:cNvPicPr>
          <p:nvPr/>
        </p:nvPicPr>
        <p:blipFill rotWithShape="1">
          <a:blip r:embed="rId3"/>
          <a:srcRect t="-9896" r="60135" b="-1"/>
          <a:stretch/>
        </p:blipFill>
        <p:spPr>
          <a:xfrm rot="10432629">
            <a:off x="4823513" y="3240346"/>
            <a:ext cx="1011880" cy="278943"/>
          </a:xfrm>
          <a:prstGeom prst="rect">
            <a:avLst/>
          </a:prstGeom>
        </p:spPr>
      </p:pic>
      <p:pic>
        <p:nvPicPr>
          <p:cNvPr id="19" name="Grafik 18">
            <a:extLst>
              <a:ext uri="{FF2B5EF4-FFF2-40B4-BE49-F238E27FC236}">
                <a16:creationId xmlns:a16="http://schemas.microsoft.com/office/drawing/2014/main" id="{B9CAA456-59F1-A4CF-2A0F-AE5388A0B8D2}"/>
              </a:ext>
            </a:extLst>
          </p:cNvPr>
          <p:cNvPicPr>
            <a:picLocks noChangeAspect="1"/>
          </p:cNvPicPr>
          <p:nvPr/>
        </p:nvPicPr>
        <p:blipFill>
          <a:blip r:embed="rId4"/>
          <a:stretch>
            <a:fillRect/>
          </a:stretch>
        </p:blipFill>
        <p:spPr>
          <a:xfrm rot="3799749">
            <a:off x="4210745" y="3331066"/>
            <a:ext cx="1263670" cy="916781"/>
          </a:xfrm>
          <a:prstGeom prst="rect">
            <a:avLst/>
          </a:prstGeom>
        </p:spPr>
      </p:pic>
      <p:pic>
        <p:nvPicPr>
          <p:cNvPr id="20" name="Grafik 19">
            <a:extLst>
              <a:ext uri="{FF2B5EF4-FFF2-40B4-BE49-F238E27FC236}">
                <a16:creationId xmlns:a16="http://schemas.microsoft.com/office/drawing/2014/main" id="{4517EC82-99A3-478D-06EC-3AF6E1A1EC9D}"/>
              </a:ext>
            </a:extLst>
          </p:cNvPr>
          <p:cNvPicPr>
            <a:picLocks noChangeAspect="1"/>
          </p:cNvPicPr>
          <p:nvPr/>
        </p:nvPicPr>
        <p:blipFill rotWithShape="1">
          <a:blip r:embed="rId3"/>
          <a:srcRect l="39529" t="-4667" b="-1"/>
          <a:stretch/>
        </p:blipFill>
        <p:spPr>
          <a:xfrm rot="10393271">
            <a:off x="3250791" y="3384280"/>
            <a:ext cx="1534903" cy="265675"/>
          </a:xfrm>
          <a:prstGeom prst="rect">
            <a:avLst/>
          </a:prstGeom>
        </p:spPr>
      </p:pic>
      <p:sp>
        <p:nvSpPr>
          <p:cNvPr id="3" name="Rechteck 2">
            <a:extLst>
              <a:ext uri="{FF2B5EF4-FFF2-40B4-BE49-F238E27FC236}">
                <a16:creationId xmlns:a16="http://schemas.microsoft.com/office/drawing/2014/main" id="{69D5CB5C-F1F3-507E-3AEC-166D67969E29}"/>
              </a:ext>
            </a:extLst>
          </p:cNvPr>
          <p:cNvSpPr/>
          <p:nvPr/>
        </p:nvSpPr>
        <p:spPr>
          <a:xfrm>
            <a:off x="6297769" y="5731212"/>
            <a:ext cx="2513232" cy="461665"/>
          </a:xfrm>
          <a:prstGeom prst="rect">
            <a:avLst/>
          </a:prstGeom>
        </p:spPr>
        <p:txBody>
          <a:bodyPr wrap="square">
            <a:spAutoFit/>
          </a:bodyPr>
          <a:lstStyle/>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(https://</a:t>
            </a:r>
            <a:r>
              <a:rPr lang="de-DE" sz="1200" dirty="0" err="1">
                <a:latin typeface="Arial" panose="020B0604020202020204" pitchFamily="34" charset="0"/>
                <a:cs typeface="Arial" panose="020B0604020202020204" pitchFamily="34" charset="0"/>
              </a:rPr>
              <a:t>mahiko.dzlm.de</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node</a:t>
            </a:r>
            <a:r>
              <a:rPr lang="de-DE" sz="1200" dirty="0">
                <a:latin typeface="Arial" panose="020B0604020202020204" pitchFamily="34" charset="0"/>
                <a:cs typeface="Arial" panose="020B0604020202020204" pitchFamily="34" charset="0"/>
              </a:rPr>
              <a:t>/108)</a:t>
            </a:r>
          </a:p>
        </p:txBody>
      </p:sp>
    </p:spTree>
    <p:extLst>
      <p:ext uri="{BB962C8B-B14F-4D97-AF65-F5344CB8AC3E}">
        <p14:creationId xmlns:p14="http://schemas.microsoft.com/office/powerpoint/2010/main" val="251996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Bedeutung und Kompetenzerwartungen</a:t>
            </a:r>
          </a:p>
          <a:p>
            <a:r>
              <a:rPr lang="de-DE" sz="2000" dirty="0"/>
              <a:t>Grundvorstellungen besitzen</a:t>
            </a:r>
          </a:p>
          <a:p>
            <a:r>
              <a:rPr lang="de-DE" sz="2000" dirty="0"/>
              <a:t>Darstellungen vernetzen</a:t>
            </a:r>
          </a:p>
          <a:p>
            <a:r>
              <a:rPr lang="de-DE" sz="2000" dirty="0"/>
              <a:t>Zahlbeziehungen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Tree>
    <p:extLst>
      <p:ext uri="{BB962C8B-B14F-4D97-AF65-F5344CB8AC3E}">
        <p14:creationId xmlns:p14="http://schemas.microsoft.com/office/powerpoint/2010/main" val="903685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25C44-0873-480E-AADD-2073EE92CE8D}"/>
              </a:ext>
            </a:extLst>
          </p:cNvPr>
          <p:cNvSpPr>
            <a:spLocks noGrp="1"/>
          </p:cNvSpPr>
          <p:nvPr>
            <p:ph type="title"/>
          </p:nvPr>
        </p:nvSpPr>
        <p:spPr/>
        <p:txBody>
          <a:bodyPr/>
          <a:lstStyle/>
          <a:p>
            <a:r>
              <a:rPr lang="de-DE" dirty="0"/>
              <a:t>Zahlbeziehungen nutzen</a:t>
            </a:r>
          </a:p>
        </p:txBody>
      </p:sp>
      <p:sp>
        <p:nvSpPr>
          <p:cNvPr id="5" name="Datumsplatzhalter 4">
            <a:extLst>
              <a:ext uri="{FF2B5EF4-FFF2-40B4-BE49-F238E27FC236}">
                <a16:creationId xmlns:a16="http://schemas.microsoft.com/office/drawing/2014/main" id="{D6B7147D-F826-4AB9-81B2-EB726C760D87}"/>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41E1D92-1FFE-4BA3-B2FF-25F8D64C321B}"/>
              </a:ext>
            </a:extLst>
          </p:cNvPr>
          <p:cNvSpPr>
            <a:spLocks noGrp="1"/>
          </p:cNvSpPr>
          <p:nvPr>
            <p:ph type="sldNum" sz="quarter" idx="12"/>
          </p:nvPr>
        </p:nvSpPr>
        <p:spPr/>
        <p:txBody>
          <a:bodyPr/>
          <a:lstStyle/>
          <a:p>
            <a:fld id="{C3752B7C-18A9-864D-BBCB-54A9F41B5594}" type="slidenum">
              <a:rPr lang="de-DE" smtClean="0"/>
              <a:pPr/>
              <a:t>70</a:t>
            </a:fld>
            <a:endParaRPr lang="de-DE" dirty="0"/>
          </a:p>
        </p:txBody>
      </p:sp>
      <p:sp>
        <p:nvSpPr>
          <p:cNvPr id="8" name="Textfeld 7">
            <a:extLst>
              <a:ext uri="{FF2B5EF4-FFF2-40B4-BE49-F238E27FC236}">
                <a16:creationId xmlns:a16="http://schemas.microsoft.com/office/drawing/2014/main" id="{A6B6ADD3-8EF7-4E63-A18D-AFBA91CA7754}"/>
              </a:ext>
            </a:extLst>
          </p:cNvPr>
          <p:cNvSpPr txBox="1"/>
          <p:nvPr/>
        </p:nvSpPr>
        <p:spPr>
          <a:xfrm>
            <a:off x="838609" y="1966048"/>
            <a:ext cx="274206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Plättchen werfen  </a:t>
            </a:r>
          </a:p>
        </p:txBody>
      </p:sp>
      <p:pic>
        <p:nvPicPr>
          <p:cNvPr id="9" name="Picture 8">
            <a:extLst>
              <a:ext uri="{FF2B5EF4-FFF2-40B4-BE49-F238E27FC236}">
                <a16:creationId xmlns:a16="http://schemas.microsoft.com/office/drawing/2014/main" id="{78449001-9523-4779-B74D-EC9889BF310B}"/>
              </a:ext>
            </a:extLst>
          </p:cNvPr>
          <p:cNvPicPr>
            <a:picLocks noChangeAspect="1"/>
          </p:cNvPicPr>
          <p:nvPr/>
        </p:nvPicPr>
        <p:blipFill rotWithShape="1">
          <a:blip r:embed="rId3">
            <a:extLst>
              <a:ext uri="{28A0092B-C50C-407E-A947-70E740481C1C}">
                <a14:useLocalDpi xmlns:a14="http://schemas.microsoft.com/office/drawing/2010/main" val="0"/>
              </a:ext>
            </a:extLst>
          </a:blip>
          <a:srcRect r="54493"/>
          <a:stretch/>
        </p:blipFill>
        <p:spPr bwMode="auto">
          <a:xfrm>
            <a:off x="838609" y="2536397"/>
            <a:ext cx="2225433" cy="1418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feld 11">
            <a:extLst>
              <a:ext uri="{FF2B5EF4-FFF2-40B4-BE49-F238E27FC236}">
                <a16:creationId xmlns:a16="http://schemas.microsoft.com/office/drawing/2014/main" id="{21367C00-9A0A-4009-B468-7E1779012E71}"/>
              </a:ext>
            </a:extLst>
          </p:cNvPr>
          <p:cNvSpPr txBox="1"/>
          <p:nvPr/>
        </p:nvSpPr>
        <p:spPr>
          <a:xfrm>
            <a:off x="3841599" y="1966048"/>
            <a:ext cx="2742060" cy="40011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Rechentablett</a:t>
            </a:r>
            <a:r>
              <a:rPr lang="de-DE" sz="2000" dirty="0">
                <a:latin typeface="Arial" panose="020B0604020202020204" pitchFamily="34" charset="0"/>
                <a:cs typeface="Arial" panose="020B0604020202020204" pitchFamily="34" charset="0"/>
              </a:rPr>
              <a:t> </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737" y="2854537"/>
            <a:ext cx="2010292" cy="1818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a:extLst>
              <a:ext uri="{FF2B5EF4-FFF2-40B4-BE49-F238E27FC236}">
                <a16:creationId xmlns:a16="http://schemas.microsoft.com/office/drawing/2014/main" id="{1616E1BE-E27C-4407-8BB5-7B9EF74BF4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62444" y="2957003"/>
            <a:ext cx="1734878" cy="1189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8">
            <a:extLst>
              <a:ext uri="{FF2B5EF4-FFF2-40B4-BE49-F238E27FC236}">
                <a16:creationId xmlns:a16="http://schemas.microsoft.com/office/drawing/2014/main" id="{78449001-9523-4779-B74D-EC9889BF310B}"/>
              </a:ext>
            </a:extLst>
          </p:cNvPr>
          <p:cNvPicPr>
            <a:picLocks noChangeAspect="1"/>
          </p:cNvPicPr>
          <p:nvPr/>
        </p:nvPicPr>
        <p:blipFill rotWithShape="1">
          <a:blip r:embed="rId3">
            <a:extLst>
              <a:ext uri="{28A0092B-C50C-407E-A947-70E740481C1C}">
                <a14:useLocalDpi xmlns:a14="http://schemas.microsoft.com/office/drawing/2010/main" val="0"/>
              </a:ext>
            </a:extLst>
          </a:blip>
          <a:srcRect l="48787"/>
          <a:stretch/>
        </p:blipFill>
        <p:spPr bwMode="auto">
          <a:xfrm>
            <a:off x="838609" y="3891164"/>
            <a:ext cx="2777836" cy="1573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0">
            <a:extLst>
              <a:ext uri="{FF2B5EF4-FFF2-40B4-BE49-F238E27FC236}">
                <a16:creationId xmlns:a16="http://schemas.microsoft.com/office/drawing/2014/main" id="{43CF5B40-74D8-4924-B3A0-A9C0D2BFF4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3338" y="2737527"/>
            <a:ext cx="2939062" cy="2287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feld 17">
            <a:extLst>
              <a:ext uri="{FF2B5EF4-FFF2-40B4-BE49-F238E27FC236}">
                <a16:creationId xmlns:a16="http://schemas.microsoft.com/office/drawing/2014/main" id="{A6B6ADD3-8EF7-4E63-A18D-AFBA91CA7754}"/>
              </a:ext>
            </a:extLst>
          </p:cNvPr>
          <p:cNvSpPr txBox="1"/>
          <p:nvPr/>
        </p:nvSpPr>
        <p:spPr>
          <a:xfrm>
            <a:off x="6201839" y="1988399"/>
            <a:ext cx="274206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Fingerbilder zerlegen </a:t>
            </a:r>
          </a:p>
        </p:txBody>
      </p:sp>
      <p:sp>
        <p:nvSpPr>
          <p:cNvPr id="4" name="Rechteck 3">
            <a:extLst>
              <a:ext uri="{FF2B5EF4-FFF2-40B4-BE49-F238E27FC236}">
                <a16:creationId xmlns:a16="http://schemas.microsoft.com/office/drawing/2014/main" id="{697A2049-72F7-5DCF-B0CE-5BA5CEB7BF36}"/>
              </a:ext>
            </a:extLst>
          </p:cNvPr>
          <p:cNvSpPr/>
          <p:nvPr/>
        </p:nvSpPr>
        <p:spPr>
          <a:xfrm>
            <a:off x="6297769" y="5731212"/>
            <a:ext cx="2513232" cy="461665"/>
          </a:xfrm>
          <a:prstGeom prst="rect">
            <a:avLst/>
          </a:prstGeom>
        </p:spPr>
        <p:txBody>
          <a:bodyPr wrap="square">
            <a:spAutoFit/>
          </a:bodyPr>
          <a:lstStyle/>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(https://</a:t>
            </a:r>
            <a:r>
              <a:rPr lang="de-DE" sz="1200" dirty="0" err="1">
                <a:latin typeface="Arial" panose="020B0604020202020204" pitchFamily="34" charset="0"/>
                <a:cs typeface="Arial" panose="020B0604020202020204" pitchFamily="34" charset="0"/>
              </a:rPr>
              <a:t>mahiko.dzlm.de</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node</a:t>
            </a:r>
            <a:r>
              <a:rPr lang="de-DE" sz="1200" dirty="0">
                <a:latin typeface="Arial" panose="020B0604020202020204" pitchFamily="34" charset="0"/>
                <a:cs typeface="Arial" panose="020B0604020202020204" pitchFamily="34" charset="0"/>
              </a:rPr>
              <a:t>/108)</a:t>
            </a:r>
          </a:p>
        </p:txBody>
      </p:sp>
      <p:sp>
        <p:nvSpPr>
          <p:cNvPr id="11" name="Textplatzhalter 2">
            <a:extLst>
              <a:ext uri="{FF2B5EF4-FFF2-40B4-BE49-F238E27FC236}">
                <a16:creationId xmlns:a16="http://schemas.microsoft.com/office/drawing/2014/main" id="{E58DDC24-B946-4992-0A6F-1CB2414EF3BA}"/>
              </a:ext>
            </a:extLst>
          </p:cNvPr>
          <p:cNvSpPr>
            <a:spLocks noGrp="1"/>
          </p:cNvSpPr>
          <p:nvPr>
            <p:ph type="body" sz="quarter" idx="13"/>
          </p:nvPr>
        </p:nvSpPr>
        <p:spPr>
          <a:xfrm>
            <a:off x="1096266" y="1194030"/>
            <a:ext cx="7009509" cy="445628"/>
          </a:xfrm>
        </p:spPr>
        <p:txBody>
          <a:bodyPr/>
          <a:lstStyle/>
          <a:p>
            <a:r>
              <a:rPr lang="de-DE" dirty="0"/>
              <a:t>TEILE-GANZES-BEZIEHUNG – ZAHLEN ZERLEGEN</a:t>
            </a:r>
          </a:p>
        </p:txBody>
      </p:sp>
    </p:spTree>
    <p:extLst>
      <p:ext uri="{BB962C8B-B14F-4D97-AF65-F5344CB8AC3E}">
        <p14:creationId xmlns:p14="http://schemas.microsoft.com/office/powerpoint/2010/main" val="5897353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Zahlbeziehungen nutzen</a:t>
            </a:r>
          </a:p>
        </p:txBody>
      </p:sp>
      <p:sp>
        <p:nvSpPr>
          <p:cNvPr id="3" name="Textplatzhalter 2"/>
          <p:cNvSpPr>
            <a:spLocks noGrp="1"/>
          </p:cNvSpPr>
          <p:nvPr>
            <p:ph type="body" sz="quarter" idx="13"/>
          </p:nvPr>
        </p:nvSpPr>
        <p:spPr/>
        <p:txBody>
          <a:bodyPr/>
          <a:lstStyle/>
          <a:p>
            <a:r>
              <a:rPr lang="de-DE" dirty="0"/>
              <a:t>TEILE-GANZES-BEZIEHUNG – ZAHLEN ZERLEGEN</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71</a:t>
            </a:fld>
            <a:endParaRPr lang="de-DE" dirty="0"/>
          </a:p>
        </p:txBody>
      </p:sp>
      <p:pic>
        <p:nvPicPr>
          <p:cNvPr id="7" name="Grafik 6"/>
          <p:cNvPicPr/>
          <p:nvPr/>
        </p:nvPicPr>
        <p:blipFill rotWithShape="1">
          <a:blip r:embed="rId3"/>
          <a:srcRect t="4679" b="3243"/>
          <a:stretch/>
        </p:blipFill>
        <p:spPr>
          <a:xfrm>
            <a:off x="1135781" y="4183675"/>
            <a:ext cx="6872438" cy="1501874"/>
          </a:xfrm>
          <a:prstGeom prst="rect">
            <a:avLst/>
          </a:prstGeom>
        </p:spPr>
      </p:pic>
      <p:sp>
        <p:nvSpPr>
          <p:cNvPr id="8" name="Abgerundete rechteckige Legende 7"/>
          <p:cNvSpPr/>
          <p:nvPr/>
        </p:nvSpPr>
        <p:spPr>
          <a:xfrm>
            <a:off x="1312479" y="2193999"/>
            <a:ext cx="2057400" cy="1042717"/>
          </a:xfrm>
          <a:prstGeom prst="wedgeRoundRectCallout">
            <a:avLst>
              <a:gd name="adj1" fmla="val 40480"/>
              <a:gd name="adj2" fmla="val 84689"/>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Wie viele Finger siehst du?</a:t>
            </a:r>
          </a:p>
        </p:txBody>
      </p:sp>
      <p:sp>
        <p:nvSpPr>
          <p:cNvPr id="4" name="Abgerundete rechteckige Legende 3">
            <a:extLst>
              <a:ext uri="{FF2B5EF4-FFF2-40B4-BE49-F238E27FC236}">
                <a16:creationId xmlns:a16="http://schemas.microsoft.com/office/drawing/2014/main" id="{86FDEB92-AE35-A15F-B0CD-D233D2CCE297}"/>
              </a:ext>
            </a:extLst>
          </p:cNvPr>
          <p:cNvSpPr/>
          <p:nvPr/>
        </p:nvSpPr>
        <p:spPr>
          <a:xfrm>
            <a:off x="5429250" y="2193998"/>
            <a:ext cx="2057400" cy="1042717"/>
          </a:xfrm>
          <a:prstGeom prst="wedgeRoundRectCallout">
            <a:avLst>
              <a:gd name="adj1" fmla="val -49558"/>
              <a:gd name="adj2" fmla="val 96785"/>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Sind es immer gleich viele? Warum?</a:t>
            </a:r>
          </a:p>
        </p:txBody>
      </p:sp>
      <p:sp>
        <p:nvSpPr>
          <p:cNvPr id="9" name="Textfeld 8">
            <a:extLst>
              <a:ext uri="{FF2B5EF4-FFF2-40B4-BE49-F238E27FC236}">
                <a16:creationId xmlns:a16="http://schemas.microsoft.com/office/drawing/2014/main" id="{843065B5-14C0-FFCE-E17B-FB2DD96D2050}"/>
              </a:ext>
            </a:extLst>
          </p:cNvPr>
          <p:cNvSpPr txBox="1"/>
          <p:nvPr/>
        </p:nvSpPr>
        <p:spPr>
          <a:xfrm>
            <a:off x="4572000" y="5830775"/>
            <a:ext cx="3436219" cy="276999"/>
          </a:xfrm>
          <a:prstGeom prst="rect">
            <a:avLst/>
          </a:prstGeom>
          <a:noFill/>
        </p:spPr>
        <p:txBody>
          <a:bodyPr wrap="square" rtlCol="0">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(https://</a:t>
            </a:r>
            <a:r>
              <a:rPr lang="de-DE" sz="1200" b="0" i="0" u="none" strike="noStrike" dirty="0" err="1">
                <a:solidFill>
                  <a:srgbClr val="222222"/>
                </a:solidFill>
                <a:effectLst/>
                <a:latin typeface="Arial" panose="020B0604020202020204" pitchFamily="34" charset="0"/>
                <a:cs typeface="Arial" panose="020B0604020202020204" pitchFamily="34" charset="0"/>
              </a:rPr>
              <a:t>pikas-mi.dzlm.de</a:t>
            </a:r>
            <a:r>
              <a:rPr lang="de-DE" sz="1200" b="0" i="0" u="none" strike="noStrike" dirty="0">
                <a:solidFill>
                  <a:srgbClr val="222222"/>
                </a:solidFill>
                <a:effectLst/>
                <a:latin typeface="Arial" panose="020B0604020202020204" pitchFamily="34" charset="0"/>
                <a:cs typeface="Arial" panose="020B0604020202020204" pitchFamily="34" charset="0"/>
              </a:rPr>
              <a:t>/</a:t>
            </a:r>
            <a:r>
              <a:rPr lang="de-DE" sz="1200" b="0" i="0" u="none" strike="noStrike" dirty="0" err="1">
                <a:solidFill>
                  <a:srgbClr val="222222"/>
                </a:solidFill>
                <a:effectLst/>
                <a:latin typeface="Arial" panose="020B0604020202020204" pitchFamily="34" charset="0"/>
                <a:cs typeface="Arial" panose="020B0604020202020204" pitchFamily="34" charset="0"/>
              </a:rPr>
              <a:t>node</a:t>
            </a:r>
            <a:r>
              <a:rPr lang="de-DE" sz="1200" b="0" i="0" u="none" strike="noStrike" dirty="0">
                <a:solidFill>
                  <a:srgbClr val="222222"/>
                </a:solidFill>
                <a:effectLst/>
                <a:latin typeface="Arial" panose="020B0604020202020204" pitchFamily="34" charset="0"/>
                <a:cs typeface="Arial" panose="020B0604020202020204" pitchFamily="34" charset="0"/>
              </a:rPr>
              <a:t>/122)</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0822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Zahlbeziehungen nutzen</a:t>
            </a:r>
          </a:p>
        </p:txBody>
      </p:sp>
      <p:sp>
        <p:nvSpPr>
          <p:cNvPr id="3" name="Textplatzhalter 2"/>
          <p:cNvSpPr>
            <a:spLocks noGrp="1"/>
          </p:cNvSpPr>
          <p:nvPr>
            <p:ph type="body" sz="quarter" idx="13"/>
          </p:nvPr>
        </p:nvSpPr>
        <p:spPr/>
        <p:txBody>
          <a:bodyPr/>
          <a:lstStyle/>
          <a:p>
            <a:r>
              <a:rPr lang="de-DE" dirty="0"/>
              <a:t>RELATIONALE BEZIEHUNGEN – ZAHLEN VERGLEICHEN</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72</a:t>
            </a:fld>
            <a:endParaRPr lang="de-DE" dirty="0"/>
          </a:p>
        </p:txBody>
      </p:sp>
      <p:sp>
        <p:nvSpPr>
          <p:cNvPr id="10" name="Textfeld 9"/>
          <p:cNvSpPr txBox="1"/>
          <p:nvPr/>
        </p:nvSpPr>
        <p:spPr>
          <a:xfrm>
            <a:off x="1252413" y="2175587"/>
            <a:ext cx="1310667"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Anzahlen</a:t>
            </a:r>
          </a:p>
        </p:txBody>
      </p:sp>
      <p:sp>
        <p:nvSpPr>
          <p:cNvPr id="4" name="Textfeld 3"/>
          <p:cNvSpPr txBox="1"/>
          <p:nvPr/>
        </p:nvSpPr>
        <p:spPr>
          <a:xfrm>
            <a:off x="6457950" y="2174258"/>
            <a:ext cx="1388532" cy="369332"/>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Positionen</a:t>
            </a:r>
          </a:p>
        </p:txBody>
      </p:sp>
      <p:sp>
        <p:nvSpPr>
          <p:cNvPr id="7" name="Textfeld 6">
            <a:extLst>
              <a:ext uri="{FF2B5EF4-FFF2-40B4-BE49-F238E27FC236}">
                <a16:creationId xmlns:a16="http://schemas.microsoft.com/office/drawing/2014/main" id="{588B3B52-8623-6932-C3CD-2936ED56EAC4}"/>
              </a:ext>
            </a:extLst>
          </p:cNvPr>
          <p:cNvSpPr txBox="1"/>
          <p:nvPr/>
        </p:nvSpPr>
        <p:spPr>
          <a:xfrm>
            <a:off x="2845867" y="2777102"/>
            <a:ext cx="3570973" cy="523220"/>
          </a:xfrm>
          <a:prstGeom prst="rect">
            <a:avLst/>
          </a:prstGeom>
          <a:noFill/>
        </p:spPr>
        <p:txBody>
          <a:bodyPr wrap="square" rtlCol="0">
            <a:spAutoFit/>
          </a:bodyPr>
          <a:lstStyle/>
          <a:p>
            <a:pPr algn="ctr"/>
            <a:r>
              <a:rPr lang="de-DE" sz="2800" dirty="0">
                <a:latin typeface="Arial" panose="020B0604020202020204" pitchFamily="34" charset="0"/>
                <a:cs typeface="Arial" panose="020B0604020202020204" pitchFamily="34" charset="0"/>
              </a:rPr>
              <a:t>6 &lt; 7</a:t>
            </a:r>
          </a:p>
        </p:txBody>
      </p:sp>
      <p:grpSp>
        <p:nvGrpSpPr>
          <p:cNvPr id="2058" name="Gruppieren 2057">
            <a:extLst>
              <a:ext uri="{FF2B5EF4-FFF2-40B4-BE49-F238E27FC236}">
                <a16:creationId xmlns:a16="http://schemas.microsoft.com/office/drawing/2014/main" id="{995CC08F-EB60-35A7-B4B0-E82170E70C98}"/>
              </a:ext>
            </a:extLst>
          </p:cNvPr>
          <p:cNvGrpSpPr/>
          <p:nvPr/>
        </p:nvGrpSpPr>
        <p:grpSpPr>
          <a:xfrm>
            <a:off x="478583" y="3730613"/>
            <a:ext cx="1207591" cy="955928"/>
            <a:chOff x="664414" y="4137090"/>
            <a:chExt cx="1207591" cy="955928"/>
          </a:xfrm>
        </p:grpSpPr>
        <p:pic>
          <p:nvPicPr>
            <p:cNvPr id="37" name="Grafik 36">
              <a:extLst>
                <a:ext uri="{FF2B5EF4-FFF2-40B4-BE49-F238E27FC236}">
                  <a16:creationId xmlns:a16="http://schemas.microsoft.com/office/drawing/2014/main" id="{318955C4-54D7-F72F-C60E-81305A70B43C}"/>
                </a:ext>
              </a:extLst>
            </p:cNvPr>
            <p:cNvPicPr>
              <a:picLocks noChangeAspect="1"/>
            </p:cNvPicPr>
            <p:nvPr/>
          </p:nvPicPr>
          <p:blipFill>
            <a:blip r:embed="rId3"/>
            <a:stretch>
              <a:fillRect/>
            </a:stretch>
          </p:blipFill>
          <p:spPr>
            <a:xfrm>
              <a:off x="664414" y="4137090"/>
              <a:ext cx="273050" cy="603250"/>
            </a:xfrm>
            <a:prstGeom prst="rect">
              <a:avLst/>
            </a:prstGeom>
          </p:spPr>
        </p:pic>
        <p:pic>
          <p:nvPicPr>
            <p:cNvPr id="38" name="Grafik 37">
              <a:extLst>
                <a:ext uri="{FF2B5EF4-FFF2-40B4-BE49-F238E27FC236}">
                  <a16:creationId xmlns:a16="http://schemas.microsoft.com/office/drawing/2014/main" id="{89932161-328F-5A0B-486D-C7BF5D5D3B67}"/>
                </a:ext>
              </a:extLst>
            </p:cNvPr>
            <p:cNvPicPr>
              <a:picLocks noChangeAspect="1"/>
            </p:cNvPicPr>
            <p:nvPr/>
          </p:nvPicPr>
          <p:blipFill>
            <a:blip r:embed="rId3"/>
            <a:stretch>
              <a:fillRect/>
            </a:stretch>
          </p:blipFill>
          <p:spPr>
            <a:xfrm>
              <a:off x="1051329" y="4137090"/>
              <a:ext cx="273050" cy="603250"/>
            </a:xfrm>
            <a:prstGeom prst="rect">
              <a:avLst/>
            </a:prstGeom>
          </p:spPr>
        </p:pic>
        <p:pic>
          <p:nvPicPr>
            <p:cNvPr id="40" name="Grafik 39">
              <a:extLst>
                <a:ext uri="{FF2B5EF4-FFF2-40B4-BE49-F238E27FC236}">
                  <a16:creationId xmlns:a16="http://schemas.microsoft.com/office/drawing/2014/main" id="{A60F4BFE-4FDB-7B1E-2CFE-79E4C1315C7A}"/>
                </a:ext>
              </a:extLst>
            </p:cNvPr>
            <p:cNvPicPr>
              <a:picLocks noChangeAspect="1"/>
            </p:cNvPicPr>
            <p:nvPr/>
          </p:nvPicPr>
          <p:blipFill>
            <a:blip r:embed="rId3"/>
            <a:stretch>
              <a:fillRect/>
            </a:stretch>
          </p:blipFill>
          <p:spPr>
            <a:xfrm>
              <a:off x="1438244" y="4137090"/>
              <a:ext cx="273050" cy="603250"/>
            </a:xfrm>
            <a:prstGeom prst="rect">
              <a:avLst/>
            </a:prstGeom>
          </p:spPr>
        </p:pic>
        <p:pic>
          <p:nvPicPr>
            <p:cNvPr id="63" name="Grafik 62">
              <a:extLst>
                <a:ext uri="{FF2B5EF4-FFF2-40B4-BE49-F238E27FC236}">
                  <a16:creationId xmlns:a16="http://schemas.microsoft.com/office/drawing/2014/main" id="{A2C09C3B-C5B0-3697-3E64-72DE8110F873}"/>
                </a:ext>
              </a:extLst>
            </p:cNvPr>
            <p:cNvPicPr>
              <a:picLocks noChangeAspect="1"/>
            </p:cNvPicPr>
            <p:nvPr/>
          </p:nvPicPr>
          <p:blipFill>
            <a:blip r:embed="rId3"/>
            <a:stretch>
              <a:fillRect/>
            </a:stretch>
          </p:blipFill>
          <p:spPr>
            <a:xfrm>
              <a:off x="825125" y="4489768"/>
              <a:ext cx="273050" cy="603250"/>
            </a:xfrm>
            <a:prstGeom prst="rect">
              <a:avLst/>
            </a:prstGeom>
          </p:spPr>
        </p:pic>
        <p:pic>
          <p:nvPicPr>
            <p:cNvPr id="2048" name="Grafik 2047">
              <a:extLst>
                <a:ext uri="{FF2B5EF4-FFF2-40B4-BE49-F238E27FC236}">
                  <a16:creationId xmlns:a16="http://schemas.microsoft.com/office/drawing/2014/main" id="{0A8E126E-CE43-CE90-FD0C-877F6DBC3ACE}"/>
                </a:ext>
              </a:extLst>
            </p:cNvPr>
            <p:cNvPicPr>
              <a:picLocks noChangeAspect="1"/>
            </p:cNvPicPr>
            <p:nvPr/>
          </p:nvPicPr>
          <p:blipFill>
            <a:blip r:embed="rId3"/>
            <a:stretch>
              <a:fillRect/>
            </a:stretch>
          </p:blipFill>
          <p:spPr>
            <a:xfrm>
              <a:off x="1229474" y="4489768"/>
              <a:ext cx="273050" cy="603250"/>
            </a:xfrm>
            <a:prstGeom prst="rect">
              <a:avLst/>
            </a:prstGeom>
          </p:spPr>
        </p:pic>
        <p:pic>
          <p:nvPicPr>
            <p:cNvPr id="2049" name="Grafik 2048">
              <a:extLst>
                <a:ext uri="{FF2B5EF4-FFF2-40B4-BE49-F238E27FC236}">
                  <a16:creationId xmlns:a16="http://schemas.microsoft.com/office/drawing/2014/main" id="{434671E8-0EEC-F319-7EDB-E3BA98087470}"/>
                </a:ext>
              </a:extLst>
            </p:cNvPr>
            <p:cNvPicPr>
              <a:picLocks noChangeAspect="1"/>
            </p:cNvPicPr>
            <p:nvPr/>
          </p:nvPicPr>
          <p:blipFill>
            <a:blip r:embed="rId3"/>
            <a:stretch>
              <a:fillRect/>
            </a:stretch>
          </p:blipFill>
          <p:spPr>
            <a:xfrm>
              <a:off x="1598955" y="4489768"/>
              <a:ext cx="273050" cy="603250"/>
            </a:xfrm>
            <a:prstGeom prst="rect">
              <a:avLst/>
            </a:prstGeom>
          </p:spPr>
        </p:pic>
      </p:grpSp>
      <p:grpSp>
        <p:nvGrpSpPr>
          <p:cNvPr id="2059" name="Gruppieren 2058">
            <a:extLst>
              <a:ext uri="{FF2B5EF4-FFF2-40B4-BE49-F238E27FC236}">
                <a16:creationId xmlns:a16="http://schemas.microsoft.com/office/drawing/2014/main" id="{D3C00503-3478-6D7F-9382-4BF76091D36F}"/>
              </a:ext>
            </a:extLst>
          </p:cNvPr>
          <p:cNvGrpSpPr/>
          <p:nvPr/>
        </p:nvGrpSpPr>
        <p:grpSpPr>
          <a:xfrm>
            <a:off x="2266049" y="3633425"/>
            <a:ext cx="1329729" cy="1140552"/>
            <a:chOff x="2815533" y="4085868"/>
            <a:chExt cx="1329729" cy="1140552"/>
          </a:xfrm>
        </p:grpSpPr>
        <p:pic>
          <p:nvPicPr>
            <p:cNvPr id="2051" name="Grafik 2050">
              <a:extLst>
                <a:ext uri="{FF2B5EF4-FFF2-40B4-BE49-F238E27FC236}">
                  <a16:creationId xmlns:a16="http://schemas.microsoft.com/office/drawing/2014/main" id="{30FA2CE2-607F-54FC-3072-66D43D852FB7}"/>
                </a:ext>
              </a:extLst>
            </p:cNvPr>
            <p:cNvPicPr>
              <a:picLocks noChangeAspect="1"/>
            </p:cNvPicPr>
            <p:nvPr/>
          </p:nvPicPr>
          <p:blipFill>
            <a:blip r:embed="rId3"/>
            <a:stretch>
              <a:fillRect/>
            </a:stretch>
          </p:blipFill>
          <p:spPr>
            <a:xfrm>
              <a:off x="3098382" y="4085868"/>
              <a:ext cx="273050" cy="603250"/>
            </a:xfrm>
            <a:prstGeom prst="rect">
              <a:avLst/>
            </a:prstGeom>
          </p:spPr>
        </p:pic>
        <p:pic>
          <p:nvPicPr>
            <p:cNvPr id="2052" name="Grafik 2051">
              <a:extLst>
                <a:ext uri="{FF2B5EF4-FFF2-40B4-BE49-F238E27FC236}">
                  <a16:creationId xmlns:a16="http://schemas.microsoft.com/office/drawing/2014/main" id="{457ADE5F-3AD5-CB7C-F75E-D7F2B6FE5346}"/>
                </a:ext>
              </a:extLst>
            </p:cNvPr>
            <p:cNvPicPr>
              <a:picLocks noChangeAspect="1"/>
            </p:cNvPicPr>
            <p:nvPr/>
          </p:nvPicPr>
          <p:blipFill>
            <a:blip r:embed="rId3"/>
            <a:stretch>
              <a:fillRect/>
            </a:stretch>
          </p:blipFill>
          <p:spPr>
            <a:xfrm>
              <a:off x="3485297" y="4085868"/>
              <a:ext cx="273050" cy="603250"/>
            </a:xfrm>
            <a:prstGeom prst="rect">
              <a:avLst/>
            </a:prstGeom>
          </p:spPr>
        </p:pic>
        <p:pic>
          <p:nvPicPr>
            <p:cNvPr id="2053" name="Grafik 2052">
              <a:extLst>
                <a:ext uri="{FF2B5EF4-FFF2-40B4-BE49-F238E27FC236}">
                  <a16:creationId xmlns:a16="http://schemas.microsoft.com/office/drawing/2014/main" id="{50B2F0CD-D972-378E-F21B-9DDB93A68149}"/>
                </a:ext>
              </a:extLst>
            </p:cNvPr>
            <p:cNvPicPr>
              <a:picLocks noChangeAspect="1"/>
            </p:cNvPicPr>
            <p:nvPr/>
          </p:nvPicPr>
          <p:blipFill>
            <a:blip r:embed="rId3"/>
            <a:stretch>
              <a:fillRect/>
            </a:stretch>
          </p:blipFill>
          <p:spPr>
            <a:xfrm>
              <a:off x="3872212" y="4085868"/>
              <a:ext cx="273050" cy="603250"/>
            </a:xfrm>
            <a:prstGeom prst="rect">
              <a:avLst/>
            </a:prstGeom>
          </p:spPr>
        </p:pic>
        <p:pic>
          <p:nvPicPr>
            <p:cNvPr id="2054" name="Grafik 2053">
              <a:extLst>
                <a:ext uri="{FF2B5EF4-FFF2-40B4-BE49-F238E27FC236}">
                  <a16:creationId xmlns:a16="http://schemas.microsoft.com/office/drawing/2014/main" id="{F1888DEF-BA14-FF85-468C-4CF85FF2AB77}"/>
                </a:ext>
              </a:extLst>
            </p:cNvPr>
            <p:cNvPicPr>
              <a:picLocks noChangeAspect="1"/>
            </p:cNvPicPr>
            <p:nvPr/>
          </p:nvPicPr>
          <p:blipFill>
            <a:blip r:embed="rId3"/>
            <a:stretch>
              <a:fillRect/>
            </a:stretch>
          </p:blipFill>
          <p:spPr>
            <a:xfrm>
              <a:off x="2815533" y="4406834"/>
              <a:ext cx="273050" cy="603250"/>
            </a:xfrm>
            <a:prstGeom prst="rect">
              <a:avLst/>
            </a:prstGeom>
          </p:spPr>
        </p:pic>
        <p:pic>
          <p:nvPicPr>
            <p:cNvPr id="2055" name="Grafik 2054">
              <a:extLst>
                <a:ext uri="{FF2B5EF4-FFF2-40B4-BE49-F238E27FC236}">
                  <a16:creationId xmlns:a16="http://schemas.microsoft.com/office/drawing/2014/main" id="{BC673255-DB25-3C48-1A8E-B10AF9D2BC54}"/>
                </a:ext>
              </a:extLst>
            </p:cNvPr>
            <p:cNvPicPr>
              <a:picLocks noChangeAspect="1"/>
            </p:cNvPicPr>
            <p:nvPr/>
          </p:nvPicPr>
          <p:blipFill>
            <a:blip r:embed="rId3"/>
            <a:stretch>
              <a:fillRect/>
            </a:stretch>
          </p:blipFill>
          <p:spPr>
            <a:xfrm>
              <a:off x="3122301" y="4590062"/>
              <a:ext cx="273050" cy="603250"/>
            </a:xfrm>
            <a:prstGeom prst="rect">
              <a:avLst/>
            </a:prstGeom>
          </p:spPr>
        </p:pic>
        <p:pic>
          <p:nvPicPr>
            <p:cNvPr id="2056" name="Grafik 2055">
              <a:extLst>
                <a:ext uri="{FF2B5EF4-FFF2-40B4-BE49-F238E27FC236}">
                  <a16:creationId xmlns:a16="http://schemas.microsoft.com/office/drawing/2014/main" id="{C403D08A-326E-833A-E010-BC3ADC1C819F}"/>
                </a:ext>
              </a:extLst>
            </p:cNvPr>
            <p:cNvPicPr>
              <a:picLocks noChangeAspect="1"/>
            </p:cNvPicPr>
            <p:nvPr/>
          </p:nvPicPr>
          <p:blipFill>
            <a:blip r:embed="rId3"/>
            <a:stretch>
              <a:fillRect/>
            </a:stretch>
          </p:blipFill>
          <p:spPr>
            <a:xfrm>
              <a:off x="3496073" y="4474209"/>
              <a:ext cx="273050" cy="603250"/>
            </a:xfrm>
            <a:prstGeom prst="rect">
              <a:avLst/>
            </a:prstGeom>
          </p:spPr>
        </p:pic>
        <p:pic>
          <p:nvPicPr>
            <p:cNvPr id="2057" name="Grafik 2056">
              <a:extLst>
                <a:ext uri="{FF2B5EF4-FFF2-40B4-BE49-F238E27FC236}">
                  <a16:creationId xmlns:a16="http://schemas.microsoft.com/office/drawing/2014/main" id="{75AA8B82-0CC6-F9D7-54C7-12B18B3B6CD9}"/>
                </a:ext>
              </a:extLst>
            </p:cNvPr>
            <p:cNvPicPr>
              <a:picLocks noChangeAspect="1"/>
            </p:cNvPicPr>
            <p:nvPr/>
          </p:nvPicPr>
          <p:blipFill>
            <a:blip r:embed="rId3"/>
            <a:stretch>
              <a:fillRect/>
            </a:stretch>
          </p:blipFill>
          <p:spPr>
            <a:xfrm>
              <a:off x="3814662" y="4623170"/>
              <a:ext cx="273050" cy="603250"/>
            </a:xfrm>
            <a:prstGeom prst="rect">
              <a:avLst/>
            </a:prstGeom>
          </p:spPr>
        </p:pic>
      </p:grpSp>
      <p:grpSp>
        <p:nvGrpSpPr>
          <p:cNvPr id="2086" name="Gruppieren 2085">
            <a:extLst>
              <a:ext uri="{FF2B5EF4-FFF2-40B4-BE49-F238E27FC236}">
                <a16:creationId xmlns:a16="http://schemas.microsoft.com/office/drawing/2014/main" id="{A8794FE9-3BC5-AAD2-406D-6A978197D6E3}"/>
              </a:ext>
            </a:extLst>
          </p:cNvPr>
          <p:cNvGrpSpPr>
            <a:grpSpLocks noChangeAspect="1"/>
          </p:cNvGrpSpPr>
          <p:nvPr/>
        </p:nvGrpSpPr>
        <p:grpSpPr>
          <a:xfrm>
            <a:off x="5546373" y="4146428"/>
            <a:ext cx="3119044" cy="441934"/>
            <a:chOff x="5546373" y="4146428"/>
            <a:chExt cx="3119044" cy="441934"/>
          </a:xfrm>
        </p:grpSpPr>
        <p:cxnSp>
          <p:nvCxnSpPr>
            <p:cNvPr id="12" name="Gerade Verbindung 11"/>
            <p:cNvCxnSpPr>
              <a:cxnSpLocks/>
            </p:cNvCxnSpPr>
            <p:nvPr/>
          </p:nvCxnSpPr>
          <p:spPr>
            <a:xfrm>
              <a:off x="5546373" y="4247931"/>
              <a:ext cx="311904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a:cxnSpLocks/>
            </p:cNvCxnSpPr>
            <p:nvPr/>
          </p:nvCxnSpPr>
          <p:spPr>
            <a:xfrm>
              <a:off x="7115076" y="4146428"/>
              <a:ext cx="0" cy="184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feld 58">
              <a:extLst>
                <a:ext uri="{FF2B5EF4-FFF2-40B4-BE49-F238E27FC236}">
                  <a16:creationId xmlns:a16="http://schemas.microsoft.com/office/drawing/2014/main" id="{56DCF7D1-D3BB-25F8-A3B9-E311B1AFC153}"/>
                </a:ext>
              </a:extLst>
            </p:cNvPr>
            <p:cNvSpPr txBox="1"/>
            <p:nvPr/>
          </p:nvSpPr>
          <p:spPr>
            <a:xfrm>
              <a:off x="6990380" y="4293982"/>
              <a:ext cx="306501" cy="261610"/>
            </a:xfrm>
            <a:prstGeom prst="rect">
              <a:avLst/>
            </a:prstGeom>
            <a:noFill/>
          </p:spPr>
          <p:txBody>
            <a:bodyPr wrap="square" rtlCol="0">
              <a:spAutoFit/>
            </a:bodyPr>
            <a:lstStyle/>
            <a:p>
              <a:r>
                <a:rPr lang="de-DE" sz="1100" dirty="0">
                  <a:latin typeface="Arial" panose="020B0604020202020204" pitchFamily="34" charset="0"/>
                  <a:ea typeface="Roboto" panose="02000000000000000000" pitchFamily="2" charset="0"/>
                  <a:cs typeface="Arial" panose="020B0604020202020204" pitchFamily="34" charset="0"/>
                </a:rPr>
                <a:t>5</a:t>
              </a:r>
            </a:p>
          </p:txBody>
        </p:sp>
        <p:cxnSp>
          <p:nvCxnSpPr>
            <p:cNvPr id="2060" name="Gerade Verbindung 2059">
              <a:extLst>
                <a:ext uri="{FF2B5EF4-FFF2-40B4-BE49-F238E27FC236}">
                  <a16:creationId xmlns:a16="http://schemas.microsoft.com/office/drawing/2014/main" id="{E788D9E1-CE67-5902-FD4B-B384CCB1FD0B}"/>
                </a:ext>
              </a:extLst>
            </p:cNvPr>
            <p:cNvCxnSpPr>
              <a:cxnSpLocks/>
            </p:cNvCxnSpPr>
            <p:nvPr/>
          </p:nvCxnSpPr>
          <p:spPr>
            <a:xfrm>
              <a:off x="5987574" y="4172799"/>
              <a:ext cx="0" cy="131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8" name="Gerade Verbindung 2067">
              <a:extLst>
                <a:ext uri="{FF2B5EF4-FFF2-40B4-BE49-F238E27FC236}">
                  <a16:creationId xmlns:a16="http://schemas.microsoft.com/office/drawing/2014/main" id="{AE3757A0-467F-3348-BC16-7AFF562811E1}"/>
                </a:ext>
              </a:extLst>
            </p:cNvPr>
            <p:cNvCxnSpPr>
              <a:cxnSpLocks/>
            </p:cNvCxnSpPr>
            <p:nvPr/>
          </p:nvCxnSpPr>
          <p:spPr>
            <a:xfrm>
              <a:off x="5705699" y="4146428"/>
              <a:ext cx="0" cy="184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70" name="Textfeld 2069">
              <a:extLst>
                <a:ext uri="{FF2B5EF4-FFF2-40B4-BE49-F238E27FC236}">
                  <a16:creationId xmlns:a16="http://schemas.microsoft.com/office/drawing/2014/main" id="{A8EC1AF7-58E4-8669-A18D-3BC1A65288CD}"/>
                </a:ext>
              </a:extLst>
            </p:cNvPr>
            <p:cNvSpPr txBox="1"/>
            <p:nvPr/>
          </p:nvSpPr>
          <p:spPr>
            <a:xfrm>
              <a:off x="5576481" y="4285304"/>
              <a:ext cx="306501" cy="261610"/>
            </a:xfrm>
            <a:prstGeom prst="rect">
              <a:avLst/>
            </a:prstGeom>
            <a:noFill/>
          </p:spPr>
          <p:txBody>
            <a:bodyPr wrap="square" rtlCol="0">
              <a:spAutoFit/>
            </a:bodyPr>
            <a:lstStyle/>
            <a:p>
              <a:r>
                <a:rPr lang="de-DE" sz="1100" dirty="0">
                  <a:latin typeface="Arial" panose="020B0604020202020204" pitchFamily="34" charset="0"/>
                  <a:ea typeface="Roboto" panose="02000000000000000000" pitchFamily="2" charset="0"/>
                  <a:cs typeface="Arial" panose="020B0604020202020204" pitchFamily="34" charset="0"/>
                </a:rPr>
                <a:t>0</a:t>
              </a:r>
            </a:p>
          </p:txBody>
        </p:sp>
        <p:cxnSp>
          <p:nvCxnSpPr>
            <p:cNvPr id="2072" name="Gerade Verbindung 2071">
              <a:extLst>
                <a:ext uri="{FF2B5EF4-FFF2-40B4-BE49-F238E27FC236}">
                  <a16:creationId xmlns:a16="http://schemas.microsoft.com/office/drawing/2014/main" id="{CCDDE0D7-4468-C10F-BA98-5AEAA0AD8DC0}"/>
                </a:ext>
              </a:extLst>
            </p:cNvPr>
            <p:cNvCxnSpPr>
              <a:cxnSpLocks/>
            </p:cNvCxnSpPr>
            <p:nvPr/>
          </p:nvCxnSpPr>
          <p:spPr>
            <a:xfrm>
              <a:off x="6269449" y="4172799"/>
              <a:ext cx="0" cy="131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3" name="Gerade Verbindung 2072">
              <a:extLst>
                <a:ext uri="{FF2B5EF4-FFF2-40B4-BE49-F238E27FC236}">
                  <a16:creationId xmlns:a16="http://schemas.microsoft.com/office/drawing/2014/main" id="{8C471A57-61F2-BB01-BDC9-850F1C56C3BE}"/>
                </a:ext>
              </a:extLst>
            </p:cNvPr>
            <p:cNvCxnSpPr>
              <a:cxnSpLocks/>
            </p:cNvCxnSpPr>
            <p:nvPr/>
          </p:nvCxnSpPr>
          <p:spPr>
            <a:xfrm>
              <a:off x="6551324" y="4172799"/>
              <a:ext cx="0" cy="131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4" name="Gerade Verbindung 2073">
              <a:extLst>
                <a:ext uri="{FF2B5EF4-FFF2-40B4-BE49-F238E27FC236}">
                  <a16:creationId xmlns:a16="http://schemas.microsoft.com/office/drawing/2014/main" id="{548F23B8-86D6-3751-9973-B58B4E557FA2}"/>
                </a:ext>
              </a:extLst>
            </p:cNvPr>
            <p:cNvCxnSpPr>
              <a:cxnSpLocks/>
            </p:cNvCxnSpPr>
            <p:nvPr/>
          </p:nvCxnSpPr>
          <p:spPr>
            <a:xfrm>
              <a:off x="6833199" y="4172799"/>
              <a:ext cx="0" cy="131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5" name="Gerade Verbindung 2074">
              <a:extLst>
                <a:ext uri="{FF2B5EF4-FFF2-40B4-BE49-F238E27FC236}">
                  <a16:creationId xmlns:a16="http://schemas.microsoft.com/office/drawing/2014/main" id="{F7A3C4CA-EBDF-D94E-A5B0-C9AFA43BC426}"/>
                </a:ext>
              </a:extLst>
            </p:cNvPr>
            <p:cNvCxnSpPr>
              <a:cxnSpLocks/>
            </p:cNvCxnSpPr>
            <p:nvPr/>
          </p:nvCxnSpPr>
          <p:spPr>
            <a:xfrm>
              <a:off x="7387334" y="4182226"/>
              <a:ext cx="0" cy="13140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76" name="Gerade Verbindung 2075">
              <a:extLst>
                <a:ext uri="{FF2B5EF4-FFF2-40B4-BE49-F238E27FC236}">
                  <a16:creationId xmlns:a16="http://schemas.microsoft.com/office/drawing/2014/main" id="{49C44289-4E6B-569A-B97A-24C05C4D378C}"/>
                </a:ext>
              </a:extLst>
            </p:cNvPr>
            <p:cNvCxnSpPr>
              <a:cxnSpLocks/>
            </p:cNvCxnSpPr>
            <p:nvPr/>
          </p:nvCxnSpPr>
          <p:spPr>
            <a:xfrm>
              <a:off x="7669209" y="4182226"/>
              <a:ext cx="0" cy="13140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77" name="Gerade Verbindung 2076">
              <a:extLst>
                <a:ext uri="{FF2B5EF4-FFF2-40B4-BE49-F238E27FC236}">
                  <a16:creationId xmlns:a16="http://schemas.microsoft.com/office/drawing/2014/main" id="{5A4C6D9D-E7B5-BA0C-5192-A9CC917E2408}"/>
                </a:ext>
              </a:extLst>
            </p:cNvPr>
            <p:cNvCxnSpPr>
              <a:cxnSpLocks/>
            </p:cNvCxnSpPr>
            <p:nvPr/>
          </p:nvCxnSpPr>
          <p:spPr>
            <a:xfrm>
              <a:off x="7951084" y="4182226"/>
              <a:ext cx="0" cy="131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8" name="Gerade Verbindung 2077">
              <a:extLst>
                <a:ext uri="{FF2B5EF4-FFF2-40B4-BE49-F238E27FC236}">
                  <a16:creationId xmlns:a16="http://schemas.microsoft.com/office/drawing/2014/main" id="{C2617D71-3921-763C-DF94-EE5F81CE8846}"/>
                </a:ext>
              </a:extLst>
            </p:cNvPr>
            <p:cNvCxnSpPr>
              <a:cxnSpLocks/>
            </p:cNvCxnSpPr>
            <p:nvPr/>
          </p:nvCxnSpPr>
          <p:spPr>
            <a:xfrm>
              <a:off x="8232959" y="4182226"/>
              <a:ext cx="0" cy="131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9" name="Gerade Verbindung 2078">
              <a:extLst>
                <a:ext uri="{FF2B5EF4-FFF2-40B4-BE49-F238E27FC236}">
                  <a16:creationId xmlns:a16="http://schemas.microsoft.com/office/drawing/2014/main" id="{D2B66249-692B-1903-8FB6-0FA5B7EC11E2}"/>
                </a:ext>
              </a:extLst>
            </p:cNvPr>
            <p:cNvCxnSpPr>
              <a:cxnSpLocks/>
            </p:cNvCxnSpPr>
            <p:nvPr/>
          </p:nvCxnSpPr>
          <p:spPr>
            <a:xfrm>
              <a:off x="8480050" y="4154173"/>
              <a:ext cx="0" cy="184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80" name="Textfeld 2079">
              <a:extLst>
                <a:ext uri="{FF2B5EF4-FFF2-40B4-BE49-F238E27FC236}">
                  <a16:creationId xmlns:a16="http://schemas.microsoft.com/office/drawing/2014/main" id="{D29358E8-1462-D137-E38B-0AE6C036387B}"/>
                </a:ext>
              </a:extLst>
            </p:cNvPr>
            <p:cNvSpPr txBox="1"/>
            <p:nvPr/>
          </p:nvSpPr>
          <p:spPr>
            <a:xfrm>
              <a:off x="8299686" y="4282650"/>
              <a:ext cx="365731" cy="261610"/>
            </a:xfrm>
            <a:prstGeom prst="rect">
              <a:avLst/>
            </a:prstGeom>
            <a:noFill/>
          </p:spPr>
          <p:txBody>
            <a:bodyPr wrap="square" rtlCol="0">
              <a:spAutoFit/>
            </a:bodyPr>
            <a:lstStyle/>
            <a:p>
              <a:r>
                <a:rPr lang="de-DE" sz="1100" dirty="0">
                  <a:latin typeface="Arial" panose="020B0604020202020204" pitchFamily="34" charset="0"/>
                  <a:ea typeface="Roboto" panose="02000000000000000000" pitchFamily="2" charset="0"/>
                  <a:cs typeface="Arial" panose="020B0604020202020204" pitchFamily="34" charset="0"/>
                </a:rPr>
                <a:t>10</a:t>
              </a:r>
            </a:p>
          </p:txBody>
        </p:sp>
        <p:sp>
          <p:nvSpPr>
            <p:cNvPr id="2082" name="Abgerundetes Rechteck 2081">
              <a:extLst>
                <a:ext uri="{FF2B5EF4-FFF2-40B4-BE49-F238E27FC236}">
                  <a16:creationId xmlns:a16="http://schemas.microsoft.com/office/drawing/2014/main" id="{A8770030-5437-D74E-51CE-F062063271D6}"/>
                </a:ext>
              </a:extLst>
            </p:cNvPr>
            <p:cNvSpPr/>
            <p:nvPr/>
          </p:nvSpPr>
          <p:spPr>
            <a:xfrm>
              <a:off x="7275392" y="4306638"/>
              <a:ext cx="225767" cy="281724"/>
            </a:xfrm>
            <a:prstGeom prst="roundRect">
              <a:avLst/>
            </a:prstGeom>
            <a:solidFill>
              <a:schemeClr val="bg1"/>
            </a:solidFill>
            <a:ln>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83" name="Textfeld 2082">
              <a:extLst>
                <a:ext uri="{FF2B5EF4-FFF2-40B4-BE49-F238E27FC236}">
                  <a16:creationId xmlns:a16="http://schemas.microsoft.com/office/drawing/2014/main" id="{700F097C-8686-97D5-4468-874BDD60D181}"/>
                </a:ext>
              </a:extLst>
            </p:cNvPr>
            <p:cNvSpPr txBox="1"/>
            <p:nvPr/>
          </p:nvSpPr>
          <p:spPr>
            <a:xfrm>
              <a:off x="7261857" y="4308572"/>
              <a:ext cx="306501" cy="261610"/>
            </a:xfrm>
            <a:prstGeom prst="rect">
              <a:avLst/>
            </a:prstGeom>
            <a:noFill/>
          </p:spPr>
          <p:txBody>
            <a:bodyPr wrap="square" rtlCol="0">
              <a:spAutoFit/>
            </a:bodyPr>
            <a:lstStyle/>
            <a:p>
              <a:r>
                <a:rPr lang="de-DE" sz="1100" dirty="0">
                  <a:latin typeface="Arial" panose="020B0604020202020204" pitchFamily="34" charset="0"/>
                  <a:ea typeface="Roboto" panose="02000000000000000000" pitchFamily="2" charset="0"/>
                  <a:cs typeface="Arial" panose="020B0604020202020204" pitchFamily="34" charset="0"/>
                </a:rPr>
                <a:t>6</a:t>
              </a:r>
            </a:p>
          </p:txBody>
        </p:sp>
        <p:sp>
          <p:nvSpPr>
            <p:cNvPr id="2084" name="Abgerundetes Rechteck 2083">
              <a:extLst>
                <a:ext uri="{FF2B5EF4-FFF2-40B4-BE49-F238E27FC236}">
                  <a16:creationId xmlns:a16="http://schemas.microsoft.com/office/drawing/2014/main" id="{B9F90C4C-0866-E4B2-6A34-EE63DC746DEA}"/>
                </a:ext>
              </a:extLst>
            </p:cNvPr>
            <p:cNvSpPr/>
            <p:nvPr/>
          </p:nvSpPr>
          <p:spPr>
            <a:xfrm>
              <a:off x="7565695" y="4306638"/>
              <a:ext cx="225767" cy="281724"/>
            </a:xfrm>
            <a:prstGeom prst="roundRect">
              <a:avLst/>
            </a:prstGeom>
            <a:solidFill>
              <a:schemeClr val="bg1"/>
            </a:solidFill>
            <a:ln>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85" name="Textfeld 2084">
              <a:extLst>
                <a:ext uri="{FF2B5EF4-FFF2-40B4-BE49-F238E27FC236}">
                  <a16:creationId xmlns:a16="http://schemas.microsoft.com/office/drawing/2014/main" id="{9DD5FB3B-52B2-D315-7383-2855950CA2CD}"/>
                </a:ext>
              </a:extLst>
            </p:cNvPr>
            <p:cNvSpPr txBox="1"/>
            <p:nvPr/>
          </p:nvSpPr>
          <p:spPr>
            <a:xfrm>
              <a:off x="7548681" y="4320791"/>
              <a:ext cx="229726" cy="261610"/>
            </a:xfrm>
            <a:prstGeom prst="rect">
              <a:avLst/>
            </a:prstGeom>
            <a:noFill/>
          </p:spPr>
          <p:txBody>
            <a:bodyPr wrap="square" rtlCol="0">
              <a:spAutoFit/>
            </a:bodyPr>
            <a:lstStyle/>
            <a:p>
              <a:r>
                <a:rPr lang="de-DE" sz="1100" dirty="0">
                  <a:latin typeface="Arial" panose="020B0604020202020204" pitchFamily="34" charset="0"/>
                  <a:ea typeface="Roboto" panose="02000000000000000000" pitchFamily="2" charset="0"/>
                  <a:cs typeface="Arial" panose="020B0604020202020204" pitchFamily="34" charset="0"/>
                </a:rPr>
                <a:t>7</a:t>
              </a:r>
            </a:p>
          </p:txBody>
        </p:sp>
      </p:grpSp>
    </p:spTree>
    <p:extLst>
      <p:ext uri="{BB962C8B-B14F-4D97-AF65-F5344CB8AC3E}">
        <p14:creationId xmlns:p14="http://schemas.microsoft.com/office/powerpoint/2010/main" val="3684560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54A7D-7B7E-4AE7-8D60-48EB1D661D84}"/>
              </a:ext>
            </a:extLst>
          </p:cNvPr>
          <p:cNvSpPr>
            <a:spLocks noGrp="1"/>
          </p:cNvSpPr>
          <p:nvPr>
            <p:ph type="title"/>
          </p:nvPr>
        </p:nvSpPr>
        <p:spPr/>
        <p:txBody>
          <a:bodyPr/>
          <a:lstStyle/>
          <a:p>
            <a:r>
              <a:rPr lang="de-DE" dirty="0"/>
              <a:t>Zahlbeziehungen nutzen</a:t>
            </a:r>
          </a:p>
        </p:txBody>
      </p:sp>
      <p:sp>
        <p:nvSpPr>
          <p:cNvPr id="5" name="Datumsplatzhalter 4">
            <a:extLst>
              <a:ext uri="{FF2B5EF4-FFF2-40B4-BE49-F238E27FC236}">
                <a16:creationId xmlns:a16="http://schemas.microsoft.com/office/drawing/2014/main" id="{B93D8E2C-7C74-4DE9-908B-746E2016B9E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51D138F-3979-4326-AA34-185B81B70376}"/>
              </a:ext>
            </a:extLst>
          </p:cNvPr>
          <p:cNvSpPr>
            <a:spLocks noGrp="1"/>
          </p:cNvSpPr>
          <p:nvPr>
            <p:ph type="sldNum" sz="quarter" idx="12"/>
          </p:nvPr>
        </p:nvSpPr>
        <p:spPr/>
        <p:txBody>
          <a:bodyPr/>
          <a:lstStyle/>
          <a:p>
            <a:fld id="{C3752B7C-18A9-864D-BBCB-54A9F41B5594}" type="slidenum">
              <a:rPr lang="de-DE" smtClean="0"/>
              <a:pPr/>
              <a:t>73</a:t>
            </a:fld>
            <a:endParaRPr lang="de-DE" dirty="0"/>
          </a:p>
        </p:txBody>
      </p:sp>
      <p:sp>
        <p:nvSpPr>
          <p:cNvPr id="10" name="Text Box 12">
            <a:extLst>
              <a:ext uri="{FF2B5EF4-FFF2-40B4-BE49-F238E27FC236}">
                <a16:creationId xmlns:a16="http://schemas.microsoft.com/office/drawing/2014/main" id="{1D2902AC-ACE7-4C0B-A5BF-7F544707FD60}"/>
              </a:ext>
            </a:extLst>
          </p:cNvPr>
          <p:cNvSpPr txBox="1">
            <a:spLocks/>
          </p:cNvSpPr>
          <p:nvPr/>
        </p:nvSpPr>
        <p:spPr bwMode="auto">
          <a:xfrm>
            <a:off x="6337300" y="5920889"/>
            <a:ext cx="2619977" cy="287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defTabSz="8255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a:r>
              <a:rPr lang="de-DE" altLang="de-DE" sz="1200" dirty="0">
                <a:solidFill>
                  <a:schemeClr val="tx1"/>
                </a:solidFill>
                <a:latin typeface="Arial" panose="020B0604020202020204" pitchFamily="34" charset="0"/>
                <a:cs typeface="Arial" panose="020B0604020202020204" pitchFamily="34" charset="0"/>
              </a:rPr>
              <a:t>(https://</a:t>
            </a:r>
            <a:r>
              <a:rPr lang="de-DE" altLang="de-DE" sz="1200" dirty="0" err="1">
                <a:solidFill>
                  <a:schemeClr val="tx1"/>
                </a:solidFill>
                <a:latin typeface="Arial" panose="020B0604020202020204" pitchFamily="34" charset="0"/>
                <a:cs typeface="Arial" panose="020B0604020202020204" pitchFamily="34" charset="0"/>
              </a:rPr>
              <a:t>pikas.dzlm.de</a:t>
            </a:r>
            <a:r>
              <a:rPr lang="de-DE" altLang="de-DE" sz="1200" dirty="0">
                <a:solidFill>
                  <a:schemeClr val="tx1"/>
                </a:solidFill>
                <a:latin typeface="Arial" panose="020B0604020202020204" pitchFamily="34" charset="0"/>
                <a:cs typeface="Arial" panose="020B0604020202020204" pitchFamily="34" charset="0"/>
              </a:rPr>
              <a:t>/</a:t>
            </a:r>
            <a:r>
              <a:rPr lang="de-DE" altLang="de-DE" sz="1200" dirty="0" err="1">
                <a:solidFill>
                  <a:schemeClr val="tx1"/>
                </a:solidFill>
                <a:latin typeface="Arial" panose="020B0604020202020204" pitchFamily="34" charset="0"/>
                <a:cs typeface="Arial" panose="020B0604020202020204" pitchFamily="34" charset="0"/>
              </a:rPr>
              <a:t>node</a:t>
            </a:r>
            <a:r>
              <a:rPr lang="de-DE" altLang="de-DE" sz="1200" dirty="0">
                <a:solidFill>
                  <a:schemeClr val="tx1"/>
                </a:solidFill>
                <a:latin typeface="Arial" panose="020B0604020202020204" pitchFamily="34" charset="0"/>
                <a:cs typeface="Arial" panose="020B0604020202020204" pitchFamily="34" charset="0"/>
              </a:rPr>
              <a:t>/1632)</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800" y="1846800"/>
            <a:ext cx="5101200" cy="358074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platzhalter 3"/>
          <p:cNvSpPr>
            <a:spLocks noGrp="1"/>
          </p:cNvSpPr>
          <p:nvPr>
            <p:ph type="body" sz="quarter" idx="13"/>
          </p:nvPr>
        </p:nvSpPr>
        <p:spPr/>
        <p:txBody>
          <a:bodyPr/>
          <a:lstStyle/>
          <a:p>
            <a:r>
              <a:rPr lang="de-DE" dirty="0"/>
              <a:t>RELATIONALE BEZIEHUNGEN – ZAHLEN VERGLEICHEN</a:t>
            </a:r>
          </a:p>
        </p:txBody>
      </p:sp>
      <p:pic>
        <p:nvPicPr>
          <p:cNvPr id="8" name="Grafik 7">
            <a:extLst>
              <a:ext uri="{FF2B5EF4-FFF2-40B4-BE49-F238E27FC236}">
                <a16:creationId xmlns:a16="http://schemas.microsoft.com/office/drawing/2014/main" id="{1E4BD0DC-B146-592C-732B-98B30C22DE6B}"/>
              </a:ext>
            </a:extLst>
          </p:cNvPr>
          <p:cNvPicPr>
            <a:picLocks noChangeAspect="1"/>
          </p:cNvPicPr>
          <p:nvPr/>
        </p:nvPicPr>
        <p:blipFill>
          <a:blip r:embed="rId4"/>
          <a:stretch>
            <a:fillRect/>
          </a:stretch>
        </p:blipFill>
        <p:spPr>
          <a:xfrm>
            <a:off x="1154282" y="5508446"/>
            <a:ext cx="5091718" cy="354206"/>
          </a:xfrm>
          <a:prstGeom prst="roundRect">
            <a:avLst/>
          </a:prstGeom>
        </p:spPr>
      </p:pic>
      <p:sp>
        <p:nvSpPr>
          <p:cNvPr id="9" name="Abgerundete rechteckige Legende 8">
            <a:extLst>
              <a:ext uri="{FF2B5EF4-FFF2-40B4-BE49-F238E27FC236}">
                <a16:creationId xmlns:a16="http://schemas.microsoft.com/office/drawing/2014/main" id="{5C98F974-1176-4044-87CA-FF216A7D1393}"/>
              </a:ext>
            </a:extLst>
          </p:cNvPr>
          <p:cNvSpPr/>
          <p:nvPr/>
        </p:nvSpPr>
        <p:spPr>
          <a:xfrm>
            <a:off x="6613634" y="3054267"/>
            <a:ext cx="2334604" cy="799449"/>
          </a:xfrm>
          <a:prstGeom prst="wedgeRoundRectCallout">
            <a:avLst>
              <a:gd name="adj1" fmla="val -77322"/>
              <a:gd name="adj2" fmla="val -769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400" dirty="0">
                <a:solidFill>
                  <a:schemeClr val="tx1"/>
                </a:solidFill>
                <a:latin typeface="Arial" panose="020B0604020202020204" pitchFamily="34" charset="0"/>
                <a:cs typeface="Arial" panose="020B0604020202020204" pitchFamily="34" charset="0"/>
              </a:rPr>
              <a:t>Wie viele Plättchen mehr hast du?</a:t>
            </a:r>
          </a:p>
        </p:txBody>
      </p:sp>
      <p:sp>
        <p:nvSpPr>
          <p:cNvPr id="13" name="Abgerundete rechteckige Legende 12">
            <a:extLst>
              <a:ext uri="{FF2B5EF4-FFF2-40B4-BE49-F238E27FC236}">
                <a16:creationId xmlns:a16="http://schemas.microsoft.com/office/drawing/2014/main" id="{E5A21727-0D86-8298-9E2A-2627D5BD739F}"/>
              </a:ext>
            </a:extLst>
          </p:cNvPr>
          <p:cNvSpPr/>
          <p:nvPr/>
        </p:nvSpPr>
        <p:spPr>
          <a:xfrm>
            <a:off x="6457950" y="4468260"/>
            <a:ext cx="2334604" cy="799449"/>
          </a:xfrm>
          <a:prstGeom prst="wedgeRoundRectCallout">
            <a:avLst>
              <a:gd name="adj1" fmla="val -64266"/>
              <a:gd name="adj2" fmla="val -12453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400" dirty="0">
                <a:solidFill>
                  <a:schemeClr val="tx1"/>
                </a:solidFill>
                <a:latin typeface="Arial" panose="020B0604020202020204" pitchFamily="34" charset="0"/>
                <a:cs typeface="Arial" panose="020B0604020202020204" pitchFamily="34" charset="0"/>
              </a:rPr>
              <a:t>Wo siehst du, dass du mehr hast?</a:t>
            </a:r>
          </a:p>
        </p:txBody>
      </p:sp>
    </p:spTree>
    <p:extLst>
      <p:ext uri="{BB962C8B-B14F-4D97-AF65-F5344CB8AC3E}">
        <p14:creationId xmlns:p14="http://schemas.microsoft.com/office/powerpoint/2010/main" val="33609022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11AA2-17B7-4C8C-83BF-D1616D9EE0B8}"/>
              </a:ext>
            </a:extLst>
          </p:cNvPr>
          <p:cNvSpPr>
            <a:spLocks noGrp="1"/>
          </p:cNvSpPr>
          <p:nvPr>
            <p:ph type="title"/>
          </p:nvPr>
        </p:nvSpPr>
        <p:spPr>
          <a:xfrm>
            <a:off x="1096423" y="382774"/>
            <a:ext cx="7246784" cy="603704"/>
          </a:xfrm>
        </p:spPr>
        <p:txBody>
          <a:bodyPr>
            <a:normAutofit/>
          </a:bodyPr>
          <a:lstStyle/>
          <a:p>
            <a:r>
              <a:rPr lang="de-DE" dirty="0"/>
              <a:t>Zahlbeziehungen nutzen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74</a:t>
            </a:fld>
            <a:endParaRPr lang="de-DE" dirty="0"/>
          </a:p>
        </p:txBody>
      </p:sp>
      <p:sp>
        <p:nvSpPr>
          <p:cNvPr id="8" name="Textplatzhalter 7"/>
          <p:cNvSpPr>
            <a:spLocks noGrp="1"/>
          </p:cNvSpPr>
          <p:nvPr>
            <p:ph type="body" sz="quarter" idx="13"/>
          </p:nvPr>
        </p:nvSpPr>
        <p:spPr/>
        <p:txBody>
          <a:bodyPr/>
          <a:lstStyle/>
          <a:p>
            <a:r>
              <a:rPr lang="de-DE" dirty="0"/>
              <a:t>RELATIONALE BEZIEHUNGEN – ZAHLEN VERGLEICHEN</a:t>
            </a:r>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266" y="3098988"/>
            <a:ext cx="7228228" cy="219736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bgerundete rechteckige Legende 15"/>
          <p:cNvSpPr/>
          <p:nvPr/>
        </p:nvSpPr>
        <p:spPr>
          <a:xfrm>
            <a:off x="6784256" y="2560752"/>
            <a:ext cx="2084439" cy="1191416"/>
          </a:xfrm>
          <a:prstGeom prst="wedgeRoundRectCallout">
            <a:avLst>
              <a:gd name="adj1" fmla="val -31686"/>
              <a:gd name="adj2" fmla="val 8219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Acht ist um vier kleiner als zwölf.</a:t>
            </a:r>
          </a:p>
        </p:txBody>
      </p:sp>
      <p:sp>
        <p:nvSpPr>
          <p:cNvPr id="17" name="Rechteck 16"/>
          <p:cNvSpPr/>
          <p:nvPr/>
        </p:nvSpPr>
        <p:spPr>
          <a:xfrm>
            <a:off x="6232482" y="5949434"/>
            <a:ext cx="2494401" cy="276999"/>
          </a:xfrm>
          <a:prstGeom prst="rect">
            <a:avLst/>
          </a:prstGeom>
        </p:spPr>
        <p:txBody>
          <a:bodyPr wrap="none">
            <a:spAutoFit/>
          </a:bodyPr>
          <a:lstStyle/>
          <a:p>
            <a:r>
              <a:rPr lang="de-DE" sz="1200" dirty="0">
                <a:latin typeface="Arial" panose="020B0604020202020204" pitchFamily="34" charset="0"/>
                <a:cs typeface="Arial" panose="020B0604020202020204" pitchFamily="34" charset="0"/>
              </a:rPr>
              <a:t>(https://mahiko.dzlm.de/node/112)</a:t>
            </a:r>
          </a:p>
        </p:txBody>
      </p:sp>
      <p:sp>
        <p:nvSpPr>
          <p:cNvPr id="3" name="Abgerundete rechteckige Legende 2">
            <a:extLst>
              <a:ext uri="{FF2B5EF4-FFF2-40B4-BE49-F238E27FC236}">
                <a16:creationId xmlns:a16="http://schemas.microsoft.com/office/drawing/2014/main" id="{8218BF11-C38B-11E8-1262-58C2882C759F}"/>
              </a:ext>
            </a:extLst>
          </p:cNvPr>
          <p:cNvSpPr/>
          <p:nvPr/>
        </p:nvSpPr>
        <p:spPr>
          <a:xfrm>
            <a:off x="191726" y="1965044"/>
            <a:ext cx="2716574" cy="1191416"/>
          </a:xfrm>
          <a:prstGeom prst="wedgeRoundRectCallout">
            <a:avLst>
              <a:gd name="adj1" fmla="val 74918"/>
              <a:gd name="adj2" fmla="val 55786"/>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Vergleiche die Zahlen. Was fällt dir auf?</a:t>
            </a:r>
          </a:p>
        </p:txBody>
      </p:sp>
    </p:spTree>
    <p:extLst>
      <p:ext uri="{BB962C8B-B14F-4D97-AF65-F5344CB8AC3E}">
        <p14:creationId xmlns:p14="http://schemas.microsoft.com/office/powerpoint/2010/main" val="3848826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11AA2-17B7-4C8C-83BF-D1616D9EE0B8}"/>
              </a:ext>
            </a:extLst>
          </p:cNvPr>
          <p:cNvSpPr>
            <a:spLocks noGrp="1"/>
          </p:cNvSpPr>
          <p:nvPr>
            <p:ph type="title"/>
          </p:nvPr>
        </p:nvSpPr>
        <p:spPr>
          <a:xfrm>
            <a:off x="1096423" y="382774"/>
            <a:ext cx="7246784" cy="603704"/>
          </a:xfrm>
        </p:spPr>
        <p:txBody>
          <a:bodyPr>
            <a:normAutofit/>
          </a:bodyPr>
          <a:lstStyle/>
          <a:p>
            <a:r>
              <a:rPr lang="de-DE" dirty="0"/>
              <a:t>Zahlbeziehungen nutzen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75</a:t>
            </a:fld>
            <a:endParaRPr lang="de-DE" dirty="0"/>
          </a:p>
        </p:txBody>
      </p:sp>
      <p:sp>
        <p:nvSpPr>
          <p:cNvPr id="8" name="Textplatzhalter 7"/>
          <p:cNvSpPr>
            <a:spLocks noGrp="1"/>
          </p:cNvSpPr>
          <p:nvPr>
            <p:ph type="body" sz="quarter" idx="13"/>
          </p:nvPr>
        </p:nvSpPr>
        <p:spPr/>
        <p:txBody>
          <a:bodyPr/>
          <a:lstStyle/>
          <a:p>
            <a:r>
              <a:rPr lang="de-DE" dirty="0"/>
              <a:t>RELATIONALE BEZIEHUNGEN – ZAHLEN VERGLEICHEN</a:t>
            </a:r>
          </a:p>
        </p:txBody>
      </p:sp>
      <p:sp>
        <p:nvSpPr>
          <p:cNvPr id="17" name="Rechteck 16"/>
          <p:cNvSpPr/>
          <p:nvPr/>
        </p:nvSpPr>
        <p:spPr>
          <a:xfrm>
            <a:off x="6232482" y="5949434"/>
            <a:ext cx="2494401" cy="276999"/>
          </a:xfrm>
          <a:prstGeom prst="rect">
            <a:avLst/>
          </a:prstGeom>
        </p:spPr>
        <p:txBody>
          <a:bodyPr wrap="none">
            <a:spAutoFit/>
          </a:bodyPr>
          <a:lstStyle/>
          <a:p>
            <a:r>
              <a:rPr lang="de-DE" sz="1200" dirty="0">
                <a:latin typeface="Arial" panose="020B0604020202020204" pitchFamily="34" charset="0"/>
                <a:cs typeface="Arial" panose="020B0604020202020204" pitchFamily="34" charset="0"/>
              </a:rPr>
              <a:t>(https://mahiko.dzlm.de/node/112)</a:t>
            </a:r>
          </a:p>
        </p:txBody>
      </p:sp>
      <p:pic>
        <p:nvPicPr>
          <p:cNvPr id="4" name="Grafik 3">
            <a:extLst>
              <a:ext uri="{FF2B5EF4-FFF2-40B4-BE49-F238E27FC236}">
                <a16:creationId xmlns:a16="http://schemas.microsoft.com/office/drawing/2014/main" id="{30FA31D1-6BB5-BB5C-8C2A-D84F5911C6F7}"/>
              </a:ext>
            </a:extLst>
          </p:cNvPr>
          <p:cNvPicPr>
            <a:picLocks noChangeAspect="1"/>
          </p:cNvPicPr>
          <p:nvPr/>
        </p:nvPicPr>
        <p:blipFill>
          <a:blip r:embed="rId3"/>
          <a:stretch>
            <a:fillRect/>
          </a:stretch>
        </p:blipFill>
        <p:spPr>
          <a:xfrm>
            <a:off x="1822820" y="3573554"/>
            <a:ext cx="5793989" cy="633717"/>
          </a:xfrm>
          <a:prstGeom prst="rect">
            <a:avLst/>
          </a:prstGeom>
        </p:spPr>
      </p:pic>
      <p:pic>
        <p:nvPicPr>
          <p:cNvPr id="9" name="Grafik 8">
            <a:extLst>
              <a:ext uri="{FF2B5EF4-FFF2-40B4-BE49-F238E27FC236}">
                <a16:creationId xmlns:a16="http://schemas.microsoft.com/office/drawing/2014/main" id="{16972116-E7E5-82DC-C373-F15F87997D3C}"/>
              </a:ext>
            </a:extLst>
          </p:cNvPr>
          <p:cNvPicPr>
            <a:picLocks noChangeAspect="1"/>
          </p:cNvPicPr>
          <p:nvPr/>
        </p:nvPicPr>
        <p:blipFill>
          <a:blip r:embed="rId4"/>
          <a:stretch>
            <a:fillRect/>
          </a:stretch>
        </p:blipFill>
        <p:spPr>
          <a:xfrm>
            <a:off x="2637660" y="2705387"/>
            <a:ext cx="681742" cy="692506"/>
          </a:xfrm>
          <a:prstGeom prst="rect">
            <a:avLst/>
          </a:prstGeom>
        </p:spPr>
      </p:pic>
      <p:sp>
        <p:nvSpPr>
          <p:cNvPr id="11" name="Textfeld 10">
            <a:extLst>
              <a:ext uri="{FF2B5EF4-FFF2-40B4-BE49-F238E27FC236}">
                <a16:creationId xmlns:a16="http://schemas.microsoft.com/office/drawing/2014/main" id="{9A012FB1-C9E2-B30C-1FA1-759071E57C6B}"/>
              </a:ext>
            </a:extLst>
          </p:cNvPr>
          <p:cNvSpPr txBox="1"/>
          <p:nvPr/>
        </p:nvSpPr>
        <p:spPr>
          <a:xfrm>
            <a:off x="4883851" y="2453449"/>
            <a:ext cx="786581" cy="830997"/>
          </a:xfrm>
          <a:prstGeom prst="rect">
            <a:avLst/>
          </a:prstGeom>
          <a:noFill/>
          <a:ln>
            <a:solidFill>
              <a:schemeClr val="tx1"/>
            </a:solidFill>
          </a:ln>
        </p:spPr>
        <p:txBody>
          <a:bodyPr wrap="square" rtlCol="0">
            <a:spAutoFit/>
          </a:bodyPr>
          <a:lstStyle/>
          <a:p>
            <a:pPr algn="ctr"/>
            <a:r>
              <a:rPr lang="de-DE" sz="4800" dirty="0">
                <a:latin typeface="Comic Sans MS" panose="030F0902030302020204" pitchFamily="66" charset="0"/>
              </a:rPr>
              <a:t>8</a:t>
            </a:r>
          </a:p>
        </p:txBody>
      </p:sp>
      <p:sp>
        <p:nvSpPr>
          <p:cNvPr id="12" name="Textfeld 11">
            <a:extLst>
              <a:ext uri="{FF2B5EF4-FFF2-40B4-BE49-F238E27FC236}">
                <a16:creationId xmlns:a16="http://schemas.microsoft.com/office/drawing/2014/main" id="{8DDCF31D-0D6D-4462-79F6-E4642C53F77D}"/>
              </a:ext>
            </a:extLst>
          </p:cNvPr>
          <p:cNvSpPr txBox="1"/>
          <p:nvPr/>
        </p:nvSpPr>
        <p:spPr>
          <a:xfrm>
            <a:off x="3756399" y="2453449"/>
            <a:ext cx="786581" cy="830997"/>
          </a:xfrm>
          <a:prstGeom prst="rect">
            <a:avLst/>
          </a:prstGeom>
          <a:noFill/>
          <a:ln>
            <a:solidFill>
              <a:schemeClr val="tx1"/>
            </a:solidFill>
          </a:ln>
        </p:spPr>
        <p:txBody>
          <a:bodyPr wrap="square" rtlCol="0">
            <a:spAutoFit/>
          </a:bodyPr>
          <a:lstStyle/>
          <a:p>
            <a:pPr algn="ctr"/>
            <a:r>
              <a:rPr lang="de-DE" sz="4800" dirty="0">
                <a:latin typeface="Comic Sans MS" panose="030F0902030302020204" pitchFamily="66" charset="0"/>
              </a:rPr>
              <a:t>5</a:t>
            </a:r>
          </a:p>
        </p:txBody>
      </p:sp>
      <p:sp>
        <p:nvSpPr>
          <p:cNvPr id="13" name="Textplatzhalter 7">
            <a:extLst>
              <a:ext uri="{FF2B5EF4-FFF2-40B4-BE49-F238E27FC236}">
                <a16:creationId xmlns:a16="http://schemas.microsoft.com/office/drawing/2014/main" id="{2581CCC8-3612-BE0F-E852-DCAC5B58121C}"/>
              </a:ext>
            </a:extLst>
          </p:cNvPr>
          <p:cNvSpPr txBox="1">
            <a:spLocks/>
          </p:cNvSpPr>
          <p:nvPr/>
        </p:nvSpPr>
        <p:spPr>
          <a:xfrm>
            <a:off x="1096266" y="1584496"/>
            <a:ext cx="2770594" cy="923329"/>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solidFill>
                  <a:schemeClr val="tx1"/>
                </a:solidFill>
              </a:rPr>
              <a:t>Spiel „Zahlen treffen“</a:t>
            </a:r>
          </a:p>
        </p:txBody>
      </p:sp>
      <p:sp>
        <p:nvSpPr>
          <p:cNvPr id="23" name="Abgerundete rechteckige Legende 22">
            <a:extLst>
              <a:ext uri="{FF2B5EF4-FFF2-40B4-BE49-F238E27FC236}">
                <a16:creationId xmlns:a16="http://schemas.microsoft.com/office/drawing/2014/main" id="{B86703AA-86E4-4127-DA86-7FAD6B594C51}"/>
              </a:ext>
            </a:extLst>
          </p:cNvPr>
          <p:cNvSpPr/>
          <p:nvPr/>
        </p:nvSpPr>
        <p:spPr>
          <a:xfrm>
            <a:off x="381001" y="4639283"/>
            <a:ext cx="3299046" cy="1191416"/>
          </a:xfrm>
          <a:prstGeom prst="wedgeRoundRectCallout">
            <a:avLst>
              <a:gd name="adj1" fmla="val 40012"/>
              <a:gd name="adj2" fmla="val -7873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Welche Zahlen kannst du auf keinen Fall erreichen? Warum?</a:t>
            </a:r>
          </a:p>
        </p:txBody>
      </p:sp>
      <p:sp>
        <p:nvSpPr>
          <p:cNvPr id="24" name="Abgerundete rechteckige Legende 23">
            <a:extLst>
              <a:ext uri="{FF2B5EF4-FFF2-40B4-BE49-F238E27FC236}">
                <a16:creationId xmlns:a16="http://schemas.microsoft.com/office/drawing/2014/main" id="{DB480D65-9A1C-F020-7632-8D9EBEB1C047}"/>
              </a:ext>
            </a:extLst>
          </p:cNvPr>
          <p:cNvSpPr/>
          <p:nvPr/>
        </p:nvSpPr>
        <p:spPr>
          <a:xfrm>
            <a:off x="5092700" y="4677292"/>
            <a:ext cx="3634183" cy="1191416"/>
          </a:xfrm>
          <a:prstGeom prst="wedgeRoundRectCallout">
            <a:avLst>
              <a:gd name="adj1" fmla="val -38899"/>
              <a:gd name="adj2" fmla="val -81207"/>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Welche Zahl musst du würfeln, um die Zahl 5 zu treffen?</a:t>
            </a:r>
          </a:p>
        </p:txBody>
      </p:sp>
    </p:spTree>
    <p:extLst>
      <p:ext uri="{BB962C8B-B14F-4D97-AF65-F5344CB8AC3E}">
        <p14:creationId xmlns:p14="http://schemas.microsoft.com/office/powerpoint/2010/main" val="13858977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F4ED47-2BD3-ED4D-BF21-D94FF9A79FBD}"/>
              </a:ext>
            </a:extLst>
          </p:cNvPr>
          <p:cNvSpPr>
            <a:spLocks noGrp="1"/>
          </p:cNvSpPr>
          <p:nvPr>
            <p:ph type="title"/>
          </p:nvPr>
        </p:nvSpPr>
        <p:spPr/>
        <p:txBody>
          <a:bodyPr/>
          <a:lstStyle/>
          <a:p>
            <a:r>
              <a:rPr lang="de-DE" dirty="0"/>
              <a:t>Zahlbeziehungen nutzen</a:t>
            </a:r>
          </a:p>
        </p:txBody>
      </p:sp>
      <p:sp>
        <p:nvSpPr>
          <p:cNvPr id="5" name="Datumsplatzhalter 4">
            <a:extLst>
              <a:ext uri="{FF2B5EF4-FFF2-40B4-BE49-F238E27FC236}">
                <a16:creationId xmlns:a16="http://schemas.microsoft.com/office/drawing/2014/main" id="{502AE584-4C92-3549-A025-9E0BAB5827C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33AE2E4-3AB7-8C42-BA51-BD04CD236247}"/>
              </a:ext>
            </a:extLst>
          </p:cNvPr>
          <p:cNvSpPr>
            <a:spLocks noGrp="1"/>
          </p:cNvSpPr>
          <p:nvPr>
            <p:ph type="sldNum" sz="quarter" idx="12"/>
          </p:nvPr>
        </p:nvSpPr>
        <p:spPr/>
        <p:txBody>
          <a:bodyPr/>
          <a:lstStyle/>
          <a:p>
            <a:fld id="{C3752B7C-18A9-864D-BBCB-54A9F41B5594}" type="slidenum">
              <a:rPr lang="de-DE" smtClean="0"/>
              <a:pPr/>
              <a:t>76</a:t>
            </a:fld>
            <a:endParaRPr lang="de-DE" dirty="0"/>
          </a:p>
        </p:txBody>
      </p:sp>
      <p:sp>
        <p:nvSpPr>
          <p:cNvPr id="7" name="Textplatzhalter 2">
            <a:extLst>
              <a:ext uri="{FF2B5EF4-FFF2-40B4-BE49-F238E27FC236}">
                <a16:creationId xmlns:a16="http://schemas.microsoft.com/office/drawing/2014/main" id="{B61DAF28-2A5F-1F4C-A50F-72ACD57C5EE8}"/>
              </a:ext>
            </a:extLst>
          </p:cNvPr>
          <p:cNvSpPr>
            <a:spLocks noGrp="1"/>
          </p:cNvSpPr>
          <p:nvPr>
            <p:ph type="body" sz="quarter" idx="13"/>
          </p:nvPr>
        </p:nvSpPr>
        <p:spPr>
          <a:xfrm>
            <a:off x="961247" y="3675232"/>
            <a:ext cx="7745431" cy="2583985"/>
          </a:xfrm>
        </p:spPr>
        <p:txBody>
          <a:bodyPr>
            <a:normAutofit fontScale="85000" lnSpcReduction="10000"/>
          </a:bodyPr>
          <a:lstStyle/>
          <a:p>
            <a:pPr marL="285750" indent="-285750">
              <a:buFont typeface="Arial" panose="020B0604020202020204" pitchFamily="34" charset="0"/>
              <a:buChar char="•"/>
            </a:pPr>
            <a:r>
              <a:rPr lang="de-DE" dirty="0"/>
              <a:t>Welche Vorkenntnisse benötigen die Kinder, um die Übung ausführen zu können?</a:t>
            </a:r>
          </a:p>
          <a:p>
            <a:pPr marL="285750" indent="-285750">
              <a:buFont typeface="Arial" panose="020B0604020202020204" pitchFamily="34" charset="0"/>
              <a:buChar char="•"/>
            </a:pPr>
            <a:r>
              <a:rPr lang="de-DE" dirty="0"/>
              <a:t>Welche Schwierigkeiten („typische“ Fehler) könnten auftreten?</a:t>
            </a:r>
          </a:p>
          <a:p>
            <a:pPr marL="285750" indent="-285750">
              <a:buFont typeface="Arial" panose="020B0604020202020204" pitchFamily="34" charset="0"/>
              <a:buChar char="•"/>
            </a:pPr>
            <a:r>
              <a:rPr lang="de-DE" dirty="0"/>
              <a:t>Welche Kompetenzen können bei den Kindern beobachtet und/oder gefördert werden?</a:t>
            </a:r>
          </a:p>
          <a:p>
            <a:pPr marL="285750" indent="-285750">
              <a:buFont typeface="Arial" panose="020B0604020202020204" pitchFamily="34" charset="0"/>
              <a:buChar char="•"/>
            </a:pPr>
            <a:r>
              <a:rPr lang="de-DE" dirty="0"/>
              <a:t>Wie würden Sie diese Übung sprachlich begleiten? [(Vorbild)Sprache der Lehrkraft, Fachbegriffe, Wortspeicher]</a:t>
            </a:r>
          </a:p>
          <a:p>
            <a:endParaRPr lang="de-DE" dirty="0"/>
          </a:p>
        </p:txBody>
      </p:sp>
      <p:sp>
        <p:nvSpPr>
          <p:cNvPr id="8" name="Textplatzhalter 3">
            <a:extLst>
              <a:ext uri="{FF2B5EF4-FFF2-40B4-BE49-F238E27FC236}">
                <a16:creationId xmlns:a16="http://schemas.microsoft.com/office/drawing/2014/main" id="{E9842EAB-EDF7-8D4B-9CF3-529F20F29436}"/>
              </a:ext>
            </a:extLst>
          </p:cNvPr>
          <p:cNvSpPr>
            <a:spLocks noGrp="1"/>
          </p:cNvSpPr>
          <p:nvPr>
            <p:ph type="body" sz="quarter" idx="14"/>
          </p:nvPr>
        </p:nvSpPr>
        <p:spPr>
          <a:xfrm>
            <a:off x="1666925" y="1642023"/>
            <a:ext cx="5569618" cy="1707464"/>
          </a:xfrm>
        </p:spPr>
        <p:txBody>
          <a:bodyPr>
            <a:normAutofit/>
          </a:bodyPr>
          <a:lstStyle/>
          <a:p>
            <a:pPr lvl="0"/>
            <a:r>
              <a:rPr lang="de-DE" sz="2000" dirty="0"/>
              <a:t>Schauen Sie sich das Spiel „Zahlen treffen“ noch einmal genau an und spielen Sie es im Tandem.</a:t>
            </a:r>
          </a:p>
        </p:txBody>
      </p:sp>
      <p:pic>
        <p:nvPicPr>
          <p:cNvPr id="3" name="Grafik 2">
            <a:extLst>
              <a:ext uri="{FF2B5EF4-FFF2-40B4-BE49-F238E27FC236}">
                <a16:creationId xmlns:a16="http://schemas.microsoft.com/office/drawing/2014/main" id="{4990DECA-9435-4E40-DA01-DF7288FB94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08722" y="1584068"/>
            <a:ext cx="1208139" cy="1208139"/>
          </a:xfrm>
          <a:prstGeom prst="rect">
            <a:avLst/>
          </a:prstGeom>
        </p:spPr>
      </p:pic>
      <p:sp>
        <p:nvSpPr>
          <p:cNvPr id="4" name="Textfeld 3">
            <a:extLst>
              <a:ext uri="{FF2B5EF4-FFF2-40B4-BE49-F238E27FC236}">
                <a16:creationId xmlns:a16="http://schemas.microsoft.com/office/drawing/2014/main" id="{D44914FB-9EA1-8B9B-B074-E03D16D32EE1}"/>
              </a:ext>
            </a:extLst>
          </p:cNvPr>
          <p:cNvSpPr txBox="1"/>
          <p:nvPr/>
        </p:nvSpPr>
        <p:spPr>
          <a:xfrm>
            <a:off x="6342849" y="2680025"/>
            <a:ext cx="2770310" cy="307777"/>
          </a:xfrm>
          <a:prstGeom prst="rect">
            <a:avLst/>
          </a:prstGeom>
          <a:noFill/>
        </p:spPr>
        <p:txBody>
          <a:bodyPr wrap="none" rtlCol="0">
            <a:spAutoFit/>
          </a:bodyPr>
          <a:lstStyle/>
          <a:p>
            <a:r>
              <a:rPr lang="de-DE" sz="1400" b="0" i="0" u="none" strike="noStrike" dirty="0">
                <a:solidFill>
                  <a:srgbClr val="222222"/>
                </a:solidFill>
                <a:effectLst/>
                <a:latin typeface="Arial" panose="020B0604020202020204" pitchFamily="34" charset="0"/>
                <a:cs typeface="Arial" panose="020B0604020202020204" pitchFamily="34" charset="0"/>
              </a:rPr>
              <a:t>https://</a:t>
            </a:r>
            <a:r>
              <a:rPr lang="de-DE" sz="1400" b="0" i="0" u="none" strike="noStrike" dirty="0" err="1">
                <a:solidFill>
                  <a:srgbClr val="222222"/>
                </a:solidFill>
                <a:effectLst/>
                <a:latin typeface="Arial" panose="020B0604020202020204" pitchFamily="34" charset="0"/>
                <a:cs typeface="Arial" panose="020B0604020202020204" pitchFamily="34" charset="0"/>
              </a:rPr>
              <a:t>mahiko.dzlm.de</a:t>
            </a:r>
            <a:r>
              <a:rPr lang="de-DE" sz="1400" b="0" i="0" u="none" strike="noStrike" dirty="0">
                <a:solidFill>
                  <a:srgbClr val="222222"/>
                </a:solidFill>
                <a:effectLst/>
                <a:latin typeface="Arial" panose="020B0604020202020204" pitchFamily="34" charset="0"/>
                <a:cs typeface="Arial" panose="020B0604020202020204" pitchFamily="34" charset="0"/>
              </a:rPr>
              <a:t>/</a:t>
            </a:r>
            <a:r>
              <a:rPr lang="de-DE" sz="1400" b="0" i="0" u="none" strike="noStrike" dirty="0" err="1">
                <a:solidFill>
                  <a:srgbClr val="222222"/>
                </a:solidFill>
                <a:effectLst/>
                <a:latin typeface="Arial" panose="020B0604020202020204" pitchFamily="34" charset="0"/>
                <a:cs typeface="Arial" panose="020B0604020202020204" pitchFamily="34" charset="0"/>
              </a:rPr>
              <a:t>node</a:t>
            </a:r>
            <a:r>
              <a:rPr lang="de-DE" sz="1400" b="0" i="0" u="none" strike="noStrike" dirty="0">
                <a:solidFill>
                  <a:srgbClr val="222222"/>
                </a:solidFill>
                <a:effectLst/>
                <a:latin typeface="Arial" panose="020B0604020202020204" pitchFamily="34" charset="0"/>
                <a:cs typeface="Arial" panose="020B0604020202020204" pitchFamily="34" charset="0"/>
              </a:rPr>
              <a:t>/106</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82989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11AA2-17B7-4C8C-83BF-D1616D9EE0B8}"/>
              </a:ext>
            </a:extLst>
          </p:cNvPr>
          <p:cNvSpPr>
            <a:spLocks noGrp="1"/>
          </p:cNvSpPr>
          <p:nvPr>
            <p:ph type="title"/>
          </p:nvPr>
        </p:nvSpPr>
        <p:spPr>
          <a:xfrm>
            <a:off x="1096423" y="382774"/>
            <a:ext cx="7246784" cy="603704"/>
          </a:xfrm>
        </p:spPr>
        <p:txBody>
          <a:bodyPr>
            <a:normAutofit/>
          </a:bodyPr>
          <a:lstStyle/>
          <a:p>
            <a:r>
              <a:rPr lang="de-DE" dirty="0"/>
              <a:t>Zahlbeziehungen nutzen</a:t>
            </a:r>
          </a:p>
        </p:txBody>
      </p:sp>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77</a:t>
            </a:fld>
            <a:endParaRPr lang="de-DE" dirty="0"/>
          </a:p>
        </p:txBody>
      </p:sp>
      <p:sp>
        <p:nvSpPr>
          <p:cNvPr id="8" name="Textplatzhalter 7"/>
          <p:cNvSpPr>
            <a:spLocks noGrp="1"/>
          </p:cNvSpPr>
          <p:nvPr>
            <p:ph type="body" sz="quarter" idx="13"/>
          </p:nvPr>
        </p:nvSpPr>
        <p:spPr/>
        <p:txBody>
          <a:bodyPr/>
          <a:lstStyle/>
          <a:p>
            <a:r>
              <a:rPr lang="de-DE" dirty="0"/>
              <a:t>RELATIONALE BEZIEHUNGEN – ZAHLEN ORDNEN</a:t>
            </a:r>
          </a:p>
        </p:txBody>
      </p:sp>
      <p:sp>
        <p:nvSpPr>
          <p:cNvPr id="3" name="Rechteck 2"/>
          <p:cNvSpPr/>
          <p:nvPr/>
        </p:nvSpPr>
        <p:spPr>
          <a:xfrm>
            <a:off x="6232482" y="5949434"/>
            <a:ext cx="2494401" cy="276999"/>
          </a:xfrm>
          <a:prstGeom prst="rect">
            <a:avLst/>
          </a:prstGeom>
        </p:spPr>
        <p:txBody>
          <a:bodyPr wrap="none">
            <a:spAutoFit/>
          </a:bodyPr>
          <a:lstStyle/>
          <a:p>
            <a:r>
              <a:rPr lang="de-DE" sz="1200" dirty="0">
                <a:latin typeface="Arial" panose="020B0604020202020204" pitchFamily="34" charset="0"/>
                <a:cs typeface="Arial" panose="020B0604020202020204" pitchFamily="34" charset="0"/>
              </a:rPr>
              <a:t>(https://mahiko.dzlm.de/node/112)</a:t>
            </a:r>
          </a:p>
        </p:txBody>
      </p:sp>
      <p:sp>
        <p:nvSpPr>
          <p:cNvPr id="12" name="Abgerundete rechteckige Legende 11"/>
          <p:cNvSpPr/>
          <p:nvPr/>
        </p:nvSpPr>
        <p:spPr>
          <a:xfrm>
            <a:off x="6865620" y="2361949"/>
            <a:ext cx="1775538" cy="845162"/>
          </a:xfrm>
          <a:prstGeom prst="wedgeRoundRectCallout">
            <a:avLst>
              <a:gd name="adj1" fmla="val 3645"/>
              <a:gd name="adj2" fmla="val 113612"/>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Woher weißt du das?</a:t>
            </a:r>
          </a:p>
        </p:txBody>
      </p:sp>
      <p:sp>
        <p:nvSpPr>
          <p:cNvPr id="4" name="Abgerundete rechteckige Legende 3">
            <a:extLst>
              <a:ext uri="{FF2B5EF4-FFF2-40B4-BE49-F238E27FC236}">
                <a16:creationId xmlns:a16="http://schemas.microsoft.com/office/drawing/2014/main" id="{FE0C728A-4C45-EFAE-CD28-91C738041CBD}"/>
              </a:ext>
            </a:extLst>
          </p:cNvPr>
          <p:cNvSpPr/>
          <p:nvPr/>
        </p:nvSpPr>
        <p:spPr>
          <a:xfrm>
            <a:off x="2108197" y="2089537"/>
            <a:ext cx="1926421" cy="1117574"/>
          </a:xfrm>
          <a:prstGeom prst="wedgeRoundRectCallout">
            <a:avLst>
              <a:gd name="adj1" fmla="val 23465"/>
              <a:gd name="adj2" fmla="val 7657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Welche Zahl kommt nach der 15?</a:t>
            </a:r>
          </a:p>
        </p:txBody>
      </p:sp>
      <p:pic>
        <p:nvPicPr>
          <p:cNvPr id="11" name="Grafik 10">
            <a:extLst>
              <a:ext uri="{FF2B5EF4-FFF2-40B4-BE49-F238E27FC236}">
                <a16:creationId xmlns:a16="http://schemas.microsoft.com/office/drawing/2014/main" id="{506DAC3A-0075-26C0-59A0-A9B693E8D658}"/>
              </a:ext>
            </a:extLst>
          </p:cNvPr>
          <p:cNvPicPr>
            <a:picLocks noChangeAspect="1"/>
          </p:cNvPicPr>
          <p:nvPr/>
        </p:nvPicPr>
        <p:blipFill>
          <a:blip r:embed="rId3"/>
          <a:stretch>
            <a:fillRect/>
          </a:stretch>
        </p:blipFill>
        <p:spPr>
          <a:xfrm>
            <a:off x="1866179" y="3833107"/>
            <a:ext cx="6164580" cy="2085800"/>
          </a:xfrm>
          <a:prstGeom prst="rect">
            <a:avLst/>
          </a:prstGeom>
        </p:spPr>
      </p:pic>
      <p:sp>
        <p:nvSpPr>
          <p:cNvPr id="10" name="Abgerundete rechteckige Legende 9">
            <a:extLst>
              <a:ext uri="{FF2B5EF4-FFF2-40B4-BE49-F238E27FC236}">
                <a16:creationId xmlns:a16="http://schemas.microsoft.com/office/drawing/2014/main" id="{7D2BE99F-35C0-BF95-0B1E-F6925435504C}"/>
              </a:ext>
            </a:extLst>
          </p:cNvPr>
          <p:cNvSpPr/>
          <p:nvPr/>
        </p:nvSpPr>
        <p:spPr>
          <a:xfrm>
            <a:off x="642031" y="3474772"/>
            <a:ext cx="1933858" cy="882430"/>
          </a:xfrm>
          <a:prstGeom prst="wedgeRoundRectCallout">
            <a:avLst>
              <a:gd name="adj1" fmla="val 67085"/>
              <a:gd name="adj2" fmla="val 2117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Welche Zahlen können dir helfen?</a:t>
            </a:r>
          </a:p>
        </p:txBody>
      </p:sp>
      <p:sp>
        <p:nvSpPr>
          <p:cNvPr id="7" name="Abgerundete rechteckige Legende 6">
            <a:extLst>
              <a:ext uri="{FF2B5EF4-FFF2-40B4-BE49-F238E27FC236}">
                <a16:creationId xmlns:a16="http://schemas.microsoft.com/office/drawing/2014/main" id="{5B2E1A1F-F908-ED9A-13FD-EE99F3F8B878}"/>
              </a:ext>
            </a:extLst>
          </p:cNvPr>
          <p:cNvSpPr/>
          <p:nvPr/>
        </p:nvSpPr>
        <p:spPr>
          <a:xfrm>
            <a:off x="4411979" y="2550101"/>
            <a:ext cx="1926421" cy="845162"/>
          </a:xfrm>
          <a:prstGeom prst="wedgeRoundRectCallout">
            <a:avLst>
              <a:gd name="adj1" fmla="val 15839"/>
              <a:gd name="adj2" fmla="val 115565"/>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Welche Zahl ist der Vorgänger von ...?</a:t>
            </a:r>
          </a:p>
        </p:txBody>
      </p:sp>
    </p:spTree>
    <p:extLst>
      <p:ext uri="{BB962C8B-B14F-4D97-AF65-F5344CB8AC3E}">
        <p14:creationId xmlns:p14="http://schemas.microsoft.com/office/powerpoint/2010/main" val="2069084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Zahlbeziehungen nutzen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78</a:t>
            </a:fld>
            <a:endParaRPr lang="de-DE" dirty="0"/>
          </a:p>
        </p:txBody>
      </p:sp>
      <p:sp>
        <p:nvSpPr>
          <p:cNvPr id="8" name="Gefaltete Ecke 7"/>
          <p:cNvSpPr/>
          <p:nvPr/>
        </p:nvSpPr>
        <p:spPr>
          <a:xfrm>
            <a:off x="1244600" y="1983776"/>
            <a:ext cx="61214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300" dirty="0">
                <a:solidFill>
                  <a:schemeClr val="tx1"/>
                </a:solidFill>
                <a:latin typeface="Arial" panose="020B0604020202020204" pitchFamily="34" charset="0"/>
                <a:cs typeface="Arial" panose="020B0604020202020204" pitchFamily="34" charset="0"/>
              </a:rPr>
              <a:t>Lernende brauchen Gelegenheiten, Beziehungen zwischen Zahlen zu entdecken, zu beschreiben und zu nutzen.</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3227"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3130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Bedeutung und Kompetenzerwartungen</a:t>
            </a:r>
          </a:p>
          <a:p>
            <a:r>
              <a:rPr lang="de-DE" sz="2000" dirty="0"/>
              <a:t>Grundvorstellungen besitzen</a:t>
            </a:r>
          </a:p>
          <a:p>
            <a:r>
              <a:rPr lang="de-DE" sz="2000" dirty="0"/>
              <a:t>Darstellungen vernetzen</a:t>
            </a:r>
          </a:p>
          <a:p>
            <a:r>
              <a:rPr lang="de-DE" sz="2000" dirty="0"/>
              <a:t>Zahlbeziehungen nutzen </a:t>
            </a:r>
          </a:p>
          <a:p>
            <a:r>
              <a:rPr lang="de-DE" sz="2000" b="1"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79</a:t>
            </a:fld>
            <a:endParaRPr lang="de-DE" dirty="0"/>
          </a:p>
        </p:txBody>
      </p:sp>
    </p:spTree>
    <p:extLst>
      <p:ext uri="{BB962C8B-B14F-4D97-AF65-F5344CB8AC3E}">
        <p14:creationId xmlns:p14="http://schemas.microsoft.com/office/powerpoint/2010/main" val="1060100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b="1" dirty="0"/>
              <a:t>Bedeutung und Kompetenzerwartungen</a:t>
            </a:r>
          </a:p>
          <a:p>
            <a:r>
              <a:rPr lang="de-DE" sz="2000" dirty="0"/>
              <a:t>Grundvorstellungen besitzen</a:t>
            </a:r>
          </a:p>
          <a:p>
            <a:r>
              <a:rPr lang="de-DE" sz="2000" dirty="0"/>
              <a:t>Darstellungen vernetzen</a:t>
            </a:r>
          </a:p>
          <a:p>
            <a:r>
              <a:rPr lang="de-DE" sz="2000" dirty="0"/>
              <a:t>Zahlbeziehungen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Tree>
    <p:extLst>
      <p:ext uri="{BB962C8B-B14F-4D97-AF65-F5344CB8AC3E}">
        <p14:creationId xmlns:p14="http://schemas.microsoft.com/office/powerpoint/2010/main" val="12769413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80</a:t>
            </a:fld>
            <a:endParaRPr lang="de-DE" dirty="0"/>
          </a:p>
        </p:txBody>
      </p:sp>
      <p:sp>
        <p:nvSpPr>
          <p:cNvPr id="5" name="Textplatzhalter 4"/>
          <p:cNvSpPr>
            <a:spLocks noGrp="1"/>
          </p:cNvSpPr>
          <p:nvPr>
            <p:ph type="body" sz="quarter" idx="13"/>
          </p:nvPr>
        </p:nvSpPr>
        <p:spPr/>
        <p:txBody>
          <a:bodyPr/>
          <a:lstStyle/>
          <a:p>
            <a:r>
              <a:rPr lang="de-DE" dirty="0"/>
              <a:t>ANMERKUNGEN ZUR AKTIVITÄT AUF FOLIE 81</a:t>
            </a:r>
          </a:p>
        </p:txBody>
      </p:sp>
      <p:sp>
        <p:nvSpPr>
          <p:cNvPr id="6" name="Inhaltsplatzhalter 5"/>
          <p:cNvSpPr>
            <a:spLocks noGrp="1"/>
          </p:cNvSpPr>
          <p:nvPr>
            <p:ph idx="1"/>
          </p:nvPr>
        </p:nvSpPr>
        <p:spPr>
          <a:xfrm>
            <a:off x="1096266" y="1639658"/>
            <a:ext cx="7062996" cy="4527819"/>
          </a:xfrm>
        </p:spPr>
        <p:txBody>
          <a:bodyPr/>
          <a:lstStyle/>
          <a:p>
            <a:pPr>
              <a:spcBef>
                <a:spcPts val="0"/>
              </a:spcBef>
            </a:pPr>
            <a:r>
              <a:rPr lang="de-DE" sz="1400" b="1" dirty="0"/>
              <a:t>Ziel: </a:t>
            </a:r>
            <a:r>
              <a:rPr lang="de-DE" sz="1400" dirty="0"/>
              <a:t>Kritische Reflexion des eigenen Unterrichts, Nachdenken über mögliche Modifikationen</a:t>
            </a:r>
          </a:p>
          <a:p>
            <a:pPr>
              <a:spcBef>
                <a:spcPts val="0"/>
              </a:spcBef>
            </a:pPr>
            <a:endParaRPr lang="de-DE" sz="1400" b="1" dirty="0"/>
          </a:p>
          <a:p>
            <a:pPr>
              <a:spcBef>
                <a:spcPts val="0"/>
              </a:spcBef>
            </a:pPr>
            <a:r>
              <a:rPr lang="de-DE" sz="1400" b="1" dirty="0"/>
              <a:t>Hinweise zur Durchführung: </a:t>
            </a:r>
          </a:p>
          <a:p>
            <a:pPr marL="285750" indent="-285750">
              <a:spcBef>
                <a:spcPts val="0"/>
              </a:spcBef>
              <a:buFont typeface="Arial" panose="020B0604020202020204" pitchFamily="34" charset="0"/>
              <a:buChar char="•"/>
            </a:pPr>
            <a:r>
              <a:rPr lang="de-DE" sz="1400" dirty="0"/>
              <a:t>Austausch guter Ideen untereinander</a:t>
            </a:r>
          </a:p>
          <a:p>
            <a:pPr marL="285750" indent="-285750">
              <a:spcBef>
                <a:spcPts val="0"/>
              </a:spcBef>
              <a:buFont typeface="Arial" panose="020B0604020202020204" pitchFamily="34" charset="0"/>
              <a:buChar char="•"/>
            </a:pPr>
            <a:r>
              <a:rPr lang="de-DE" sz="1400" dirty="0"/>
              <a:t>Abgleich des eigenen Vorgehens mit den Kernbotschaften des Moduls: Wie ausführlich und mit welchen Aufgabenstellungen werden im eigenen Unterricht (in Schulbüchern und eingesetzten Materialien) folgende Punkte einbezogen?</a:t>
            </a:r>
          </a:p>
          <a:p>
            <a:pPr marL="742950" lvl="1" indent="-285750">
              <a:spcBef>
                <a:spcPts val="0"/>
              </a:spcBef>
              <a:buFont typeface="Arial" panose="020B0604020202020204" pitchFamily="34" charset="0"/>
              <a:buChar char="•"/>
            </a:pPr>
            <a:r>
              <a:rPr lang="de-DE" sz="1400" dirty="0"/>
              <a:t>Grundvorstellungen aufbauen</a:t>
            </a:r>
          </a:p>
          <a:p>
            <a:pPr marL="742950" lvl="1" indent="-285750">
              <a:spcBef>
                <a:spcPts val="0"/>
              </a:spcBef>
              <a:buFont typeface="Arial" panose="020B0604020202020204" pitchFamily="34" charset="0"/>
              <a:buChar char="•"/>
            </a:pPr>
            <a:r>
              <a:rPr lang="de-DE" sz="1400" dirty="0"/>
              <a:t>Darstellungen vernetzen</a:t>
            </a:r>
          </a:p>
          <a:p>
            <a:pPr marL="742950" lvl="1" indent="-285750">
              <a:spcBef>
                <a:spcPts val="0"/>
              </a:spcBef>
              <a:buFont typeface="Arial" panose="020B0604020202020204" pitchFamily="34" charset="0"/>
              <a:buChar char="•"/>
            </a:pPr>
            <a:r>
              <a:rPr lang="de-DE" sz="1400" dirty="0"/>
              <a:t>Zahlbeziehungen nutzen </a:t>
            </a:r>
          </a:p>
          <a:p>
            <a:pPr marL="285750" indent="-285750">
              <a:spcBef>
                <a:spcPts val="0"/>
              </a:spcBef>
              <a:buFont typeface="Arial" panose="020B0604020202020204" pitchFamily="34" charset="0"/>
              <a:buChar char="•"/>
            </a:pPr>
            <a:r>
              <a:rPr lang="de-DE" sz="1400" dirty="0"/>
              <a:t>Überprüfen Sie, inwieweit im Sinne des Spiralprinzips von Anfang an auf die Entwicklung eines tragfähigen Zahlverständnisses geachtet wird.</a:t>
            </a:r>
          </a:p>
          <a:p>
            <a:endParaRPr lang="de-DE" sz="1100" dirty="0"/>
          </a:p>
        </p:txBody>
      </p:sp>
    </p:spTree>
    <p:extLst>
      <p:ext uri="{BB962C8B-B14F-4D97-AF65-F5344CB8AC3E}">
        <p14:creationId xmlns:p14="http://schemas.microsoft.com/office/powerpoint/2010/main" val="1381987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1096423" y="3542926"/>
            <a:ext cx="7467317" cy="2795803"/>
          </a:xfrm>
        </p:spPr>
        <p:txBody>
          <a:bodyPr>
            <a:noAutofit/>
          </a:bodyPr>
          <a:lstStyle/>
          <a:p>
            <a:pPr marL="285750" indent="-285750">
              <a:spcBef>
                <a:spcPts val="0"/>
              </a:spcBef>
              <a:buFont typeface="Arial" panose="020B0604020202020204" pitchFamily="34" charset="0"/>
              <a:buChar char="•"/>
            </a:pPr>
            <a:r>
              <a:rPr lang="de-DE" sz="1600" dirty="0"/>
              <a:t>Inwiefern erhalten die Lernenden Gelegenheiten, …</a:t>
            </a:r>
          </a:p>
          <a:p>
            <a:pPr marL="742950" lvl="1" indent="-285750">
              <a:spcBef>
                <a:spcPts val="0"/>
              </a:spcBef>
              <a:buFont typeface="Arial" panose="020B0604020202020204" pitchFamily="34" charset="0"/>
              <a:buChar char="•"/>
            </a:pPr>
            <a:r>
              <a:rPr lang="de-DE" sz="1400" dirty="0"/>
              <a:t>Vorstellungen zu Zahlen aufzubauen und dabei neben dem ordinalen vor allem der kardinale Aspekt gefördert wird?</a:t>
            </a:r>
          </a:p>
          <a:p>
            <a:pPr marL="742950" lvl="1" indent="-285750">
              <a:spcBef>
                <a:spcPts val="0"/>
              </a:spcBef>
              <a:buFont typeface="Arial" panose="020B0604020202020204" pitchFamily="34" charset="0"/>
              <a:buChar char="•"/>
            </a:pPr>
            <a:r>
              <a:rPr lang="de-DE" sz="1400" dirty="0"/>
              <a:t>an geeigneten Materialien Strukturen in Darstellungen wahrzunehmen?</a:t>
            </a:r>
          </a:p>
          <a:p>
            <a:pPr marL="742950" lvl="1" indent="-285750">
              <a:spcBef>
                <a:spcPts val="0"/>
              </a:spcBef>
              <a:buFont typeface="Arial" panose="020B0604020202020204" pitchFamily="34" charset="0"/>
              <a:buChar char="•"/>
            </a:pPr>
            <a:r>
              <a:rPr lang="de-DE" sz="1400" dirty="0"/>
              <a:t>verschiedene Darstellungen zu vernetzen und über ihre Passung zu sprechen?</a:t>
            </a:r>
          </a:p>
          <a:p>
            <a:pPr marL="742950" lvl="1" indent="-285750">
              <a:spcBef>
                <a:spcPts val="0"/>
              </a:spcBef>
              <a:buFont typeface="Arial" panose="020B0604020202020204" pitchFamily="34" charset="0"/>
              <a:buChar char="•"/>
            </a:pPr>
            <a:r>
              <a:rPr lang="de-DE" sz="1400" dirty="0"/>
              <a:t>Beziehungen zwischen Zahlen zu entdecken und zu nutzen?</a:t>
            </a:r>
          </a:p>
          <a:p>
            <a:pPr marL="285750" indent="-285750">
              <a:spcBef>
                <a:spcPts val="0"/>
              </a:spcBef>
              <a:buFont typeface="Arial" panose="020B0604020202020204" pitchFamily="34" charset="0"/>
              <a:buChar char="•"/>
            </a:pPr>
            <a:r>
              <a:rPr lang="de-DE" sz="1600" dirty="0"/>
              <a:t>Welche Aufgaben, die Sie aktuell einsetzen, müssen Sie ggf. modifizieren und welche würden Sie (jetzt) zusätzlich hinzuziehen? </a:t>
            </a:r>
          </a:p>
        </p:txBody>
      </p:sp>
      <p:sp>
        <p:nvSpPr>
          <p:cNvPr id="4" name="Textplatzhalter 3"/>
          <p:cNvSpPr>
            <a:spLocks noGrp="1"/>
          </p:cNvSpPr>
          <p:nvPr>
            <p:ph type="body" sz="quarter" idx="14"/>
          </p:nvPr>
        </p:nvSpPr>
        <p:spPr/>
        <p:txBody>
          <a:bodyPr>
            <a:normAutofit lnSpcReduction="10000"/>
          </a:bodyPr>
          <a:lstStyle/>
          <a:p>
            <a:r>
              <a:rPr lang="de-DE" sz="1800" dirty="0"/>
              <a:t>Nehmen Sie Ihren eigenen Unterricht kritisch in den Blick. Tauschen Sie sich darüber aus, inwieweit Sie den langfristigen Aufbau eines tragfähigen Zahlverständnisses bereits berücksichtigen. </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81</a:t>
            </a:fld>
            <a:endParaRPr lang="de-DE" dirty="0"/>
          </a:p>
        </p:txBody>
      </p:sp>
      <p:sp>
        <p:nvSpPr>
          <p:cNvPr id="9" name="Titel 1">
            <a:extLst>
              <a:ext uri="{FF2B5EF4-FFF2-40B4-BE49-F238E27FC236}">
                <a16:creationId xmlns:a16="http://schemas.microsoft.com/office/drawing/2014/main" id="{0493B4D4-5DC8-84B0-9C2F-07804D0AAE09}"/>
              </a:ext>
            </a:extLst>
          </p:cNvPr>
          <p:cNvSpPr txBox="1">
            <a:spLocks/>
          </p:cNvSpPr>
          <p:nvPr/>
        </p:nvSpPr>
        <p:spPr>
          <a:xfrm>
            <a:off x="1096423" y="382774"/>
            <a:ext cx="7418927" cy="603704"/>
          </a:xfrm>
          <a:prstGeom prst="rect">
            <a:avLst/>
          </a:prstGeom>
        </p:spPr>
        <p:txBody>
          <a:bodyP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a:t>Reflexion und Erprobungsauftrag</a:t>
            </a:r>
            <a:endParaRPr lang="de-DE" dirty="0"/>
          </a:p>
        </p:txBody>
      </p:sp>
    </p:spTree>
    <p:extLst>
      <p:ext uri="{BB962C8B-B14F-4D97-AF65-F5344CB8AC3E}">
        <p14:creationId xmlns:p14="http://schemas.microsoft.com/office/powerpoint/2010/main" val="672915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9FC44-10D6-7B40-6E5D-2267AD953F4D}"/>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9EAA8CE7-266A-71C7-79B4-D4B572BA957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B5BF8701-6CBE-4A17-7151-60D3968AD9F3}"/>
              </a:ext>
            </a:extLst>
          </p:cNvPr>
          <p:cNvSpPr>
            <a:spLocks noGrp="1"/>
          </p:cNvSpPr>
          <p:nvPr>
            <p:ph type="sldNum" sz="quarter" idx="12"/>
          </p:nvPr>
        </p:nvSpPr>
        <p:spPr/>
        <p:txBody>
          <a:bodyPr/>
          <a:lstStyle/>
          <a:p>
            <a:fld id="{C3752B7C-18A9-864D-BBCB-54A9F41B5594}" type="slidenum">
              <a:rPr lang="de-DE" smtClean="0"/>
              <a:pPr/>
              <a:t>82</a:t>
            </a:fld>
            <a:endParaRPr lang="de-DE" dirty="0"/>
          </a:p>
        </p:txBody>
      </p:sp>
      <p:sp>
        <p:nvSpPr>
          <p:cNvPr id="5" name="Textplatzhalter 4">
            <a:extLst>
              <a:ext uri="{FF2B5EF4-FFF2-40B4-BE49-F238E27FC236}">
                <a16:creationId xmlns:a16="http://schemas.microsoft.com/office/drawing/2014/main" id="{87576AA8-6DAC-0516-40F2-BA1BA03510A0}"/>
              </a:ext>
            </a:extLst>
          </p:cNvPr>
          <p:cNvSpPr>
            <a:spLocks noGrp="1"/>
          </p:cNvSpPr>
          <p:nvPr>
            <p:ph type="body" sz="quarter" idx="13"/>
          </p:nvPr>
        </p:nvSpPr>
        <p:spPr>
          <a:xfrm>
            <a:off x="979056" y="1194030"/>
            <a:ext cx="7126719" cy="445628"/>
          </a:xfrm>
        </p:spPr>
        <p:txBody>
          <a:bodyPr/>
          <a:lstStyle/>
          <a:p>
            <a:r>
              <a:rPr lang="de-DE" dirty="0"/>
              <a:t>ANMERKUNGEN ZUR AKTIVITÄT AUF FOLIE 84</a:t>
            </a:r>
          </a:p>
        </p:txBody>
      </p:sp>
      <p:sp>
        <p:nvSpPr>
          <p:cNvPr id="6" name="Inhaltsplatzhalter 5">
            <a:extLst>
              <a:ext uri="{FF2B5EF4-FFF2-40B4-BE49-F238E27FC236}">
                <a16:creationId xmlns:a16="http://schemas.microsoft.com/office/drawing/2014/main" id="{CBEEC178-1451-6E74-9A5F-8759C6BE6EED}"/>
              </a:ext>
            </a:extLst>
          </p:cNvPr>
          <p:cNvSpPr>
            <a:spLocks noGrp="1"/>
          </p:cNvSpPr>
          <p:nvPr>
            <p:ph idx="1"/>
          </p:nvPr>
        </p:nvSpPr>
        <p:spPr>
          <a:xfrm>
            <a:off x="979056" y="1639658"/>
            <a:ext cx="7222836" cy="4527819"/>
          </a:xfrm>
        </p:spPr>
        <p:txBody>
          <a:bodyPr/>
          <a:lstStyle/>
          <a:p>
            <a:pPr>
              <a:spcBef>
                <a:spcPts val="0"/>
              </a:spcBef>
            </a:pPr>
            <a:r>
              <a:rPr lang="de-DE" sz="1200" b="1" dirty="0"/>
              <a:t>Ziel: </a:t>
            </a:r>
            <a:r>
              <a:rPr lang="de-DE" sz="1200" dirty="0"/>
              <a:t>Kritische Reflexion des eigenen Unterrichts, Nachdenken über mögliche Modifikationen</a:t>
            </a:r>
          </a:p>
          <a:p>
            <a:pPr>
              <a:spcBef>
                <a:spcPts val="0"/>
              </a:spcBef>
            </a:pPr>
            <a:endParaRPr lang="de-DE" sz="1200" b="1" dirty="0"/>
          </a:p>
          <a:p>
            <a:pPr>
              <a:spcBef>
                <a:spcPts val="0"/>
              </a:spcBef>
            </a:pPr>
            <a:r>
              <a:rPr lang="de-DE" sz="1200" b="1" dirty="0"/>
              <a:t>Hinweise zur Durchführung: </a:t>
            </a:r>
          </a:p>
          <a:p>
            <a:pPr marL="285750" indent="-285750">
              <a:spcBef>
                <a:spcPts val="0"/>
              </a:spcBef>
              <a:buFont typeface="Arial" panose="020B0604020202020204" pitchFamily="34" charset="0"/>
              <a:buChar char="•"/>
            </a:pPr>
            <a:r>
              <a:rPr lang="de-DE" sz="1200" dirty="0"/>
              <a:t>Austausch guter Ideen untereinander</a:t>
            </a:r>
          </a:p>
          <a:p>
            <a:pPr marL="285750" indent="-285750">
              <a:spcBef>
                <a:spcPts val="0"/>
              </a:spcBef>
              <a:buFont typeface="Arial" panose="020B0604020202020204" pitchFamily="34" charset="0"/>
              <a:buChar char="•"/>
            </a:pPr>
            <a:r>
              <a:rPr lang="de-DE" sz="1200" dirty="0"/>
              <a:t>Abgleich des eigenen Vorgehens mit den Kernbotschaften des Moduls: Wie ausführlich und mit welchen Aufgabenstellungen werden im eigenen Unterricht (in Schulbüchern und eingesetzten Materialien) die Kernbotschaften berücksichtigt?</a:t>
            </a:r>
          </a:p>
          <a:p>
            <a:pPr marL="685800" lvl="1" indent="-228600">
              <a:spcBef>
                <a:spcPts val="0"/>
              </a:spcBef>
              <a:buFont typeface="Wingdings" panose="05000000000000000000" pitchFamily="2" charset="2"/>
              <a:buChar char="§"/>
            </a:pPr>
            <a:r>
              <a:rPr lang="de-DE" sz="1200" dirty="0"/>
              <a:t>Lernende brauchen Gelegenheiten, Aktivitäten zum Bündeln und Entbündeln durchzuführen.</a:t>
            </a:r>
          </a:p>
          <a:p>
            <a:pPr marL="685800" lvl="1" indent="-228600">
              <a:spcBef>
                <a:spcPts val="0"/>
              </a:spcBef>
              <a:buFont typeface="Wingdings" panose="05000000000000000000" pitchFamily="2" charset="2"/>
              <a:buChar char="§"/>
            </a:pPr>
            <a:r>
              <a:rPr lang="de-DE" sz="1200" dirty="0"/>
              <a:t>Die Lernenden brauchen Gelegenheiten, die Ziffern einer Zahl stellenwertgerecht zu deuten.</a:t>
            </a:r>
          </a:p>
          <a:p>
            <a:pPr marL="685800" lvl="1" indent="-228600">
              <a:spcBef>
                <a:spcPts val="0"/>
              </a:spcBef>
              <a:buFont typeface="Wingdings" panose="05000000000000000000" pitchFamily="2" charset="2"/>
              <a:buChar char="§"/>
            </a:pPr>
            <a:r>
              <a:rPr lang="de-DE" sz="1200" dirty="0"/>
              <a:t>Lernende brauchen Gelegenheiten, die Sprech- und Schreibweise sowie andere Darstellungen von Zahlen zu verknüpfen, die die Strukturen des Zehnersystems verkörpern.</a:t>
            </a:r>
          </a:p>
          <a:p>
            <a:pPr marL="685800" lvl="1" indent="-228600">
              <a:spcBef>
                <a:spcPts val="0"/>
              </a:spcBef>
              <a:buFont typeface="Wingdings" panose="05000000000000000000" pitchFamily="2" charset="2"/>
              <a:buChar char="§"/>
            </a:pPr>
            <a:r>
              <a:rPr lang="de-DE" sz="1200" dirty="0"/>
              <a:t>Lernende brauchen Gelegenheiten zur Thematisierung der unregelmäßigen Zahlwortbildung und zur materialgestützten Veranschaulichung der korrekten Sprechweise. </a:t>
            </a:r>
          </a:p>
          <a:p>
            <a:pPr marL="685800" lvl="1" indent="-228600">
              <a:spcBef>
                <a:spcPts val="0"/>
              </a:spcBef>
              <a:buFont typeface="Wingdings" panose="05000000000000000000" pitchFamily="2" charset="2"/>
              <a:buChar char="§"/>
            </a:pPr>
            <a:r>
              <a:rPr lang="de-DE" sz="1200" dirty="0"/>
              <a:t>Lernende brauchen Gelegenheiten, größere strukturierte Anzahlen schnell zu erfassen.</a:t>
            </a:r>
          </a:p>
          <a:p>
            <a:pPr marL="285750" indent="-285750">
              <a:spcBef>
                <a:spcPts val="0"/>
              </a:spcBef>
              <a:buFont typeface="Arial" panose="020B0604020202020204" pitchFamily="34" charset="0"/>
              <a:buChar char="•"/>
            </a:pPr>
            <a:r>
              <a:rPr lang="de-DE" sz="1200" dirty="0"/>
              <a:t>Überprüfen Sie, inwieweit im Sinne des Spiralprinzips von Anfang an auf die Entwicklung des Stellenwertverständnisses geachtet wird.</a:t>
            </a:r>
          </a:p>
          <a:p>
            <a:pPr marL="285750" indent="-285750">
              <a:buFontTx/>
              <a:buChar char="-"/>
            </a:pPr>
            <a:endParaRPr lang="de-DE" sz="1400" dirty="0"/>
          </a:p>
        </p:txBody>
      </p:sp>
    </p:spTree>
    <p:extLst>
      <p:ext uri="{BB962C8B-B14F-4D97-AF65-F5344CB8AC3E}">
        <p14:creationId xmlns:p14="http://schemas.microsoft.com/office/powerpoint/2010/main" val="15684990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9FC44-10D6-7B40-6E5D-2267AD953F4D}"/>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9EAA8CE7-266A-71C7-79B4-D4B572BA957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B5BF8701-6CBE-4A17-7151-60D3968AD9F3}"/>
              </a:ext>
            </a:extLst>
          </p:cNvPr>
          <p:cNvSpPr>
            <a:spLocks noGrp="1"/>
          </p:cNvSpPr>
          <p:nvPr>
            <p:ph type="sldNum" sz="quarter" idx="12"/>
          </p:nvPr>
        </p:nvSpPr>
        <p:spPr/>
        <p:txBody>
          <a:bodyPr/>
          <a:lstStyle/>
          <a:p>
            <a:fld id="{C3752B7C-18A9-864D-BBCB-54A9F41B5594}" type="slidenum">
              <a:rPr lang="de-DE" smtClean="0"/>
              <a:pPr/>
              <a:t>83</a:t>
            </a:fld>
            <a:endParaRPr lang="de-DE" dirty="0"/>
          </a:p>
        </p:txBody>
      </p:sp>
      <p:sp>
        <p:nvSpPr>
          <p:cNvPr id="5" name="Textplatzhalter 4">
            <a:extLst>
              <a:ext uri="{FF2B5EF4-FFF2-40B4-BE49-F238E27FC236}">
                <a16:creationId xmlns:a16="http://schemas.microsoft.com/office/drawing/2014/main" id="{87576AA8-6DAC-0516-40F2-BA1BA03510A0}"/>
              </a:ext>
            </a:extLst>
          </p:cNvPr>
          <p:cNvSpPr>
            <a:spLocks noGrp="1"/>
          </p:cNvSpPr>
          <p:nvPr>
            <p:ph type="body" sz="quarter" idx="13"/>
          </p:nvPr>
        </p:nvSpPr>
        <p:spPr>
          <a:xfrm>
            <a:off x="979056" y="1194030"/>
            <a:ext cx="7126719" cy="445628"/>
          </a:xfrm>
        </p:spPr>
        <p:txBody>
          <a:bodyPr/>
          <a:lstStyle/>
          <a:p>
            <a:r>
              <a:rPr lang="de-DE" dirty="0"/>
              <a:t>ANMERKUNGEN ZUR AKTIVITÄT AUF FOLIE 84</a:t>
            </a:r>
          </a:p>
        </p:txBody>
      </p:sp>
      <p:sp>
        <p:nvSpPr>
          <p:cNvPr id="6" name="Inhaltsplatzhalter 5">
            <a:extLst>
              <a:ext uri="{FF2B5EF4-FFF2-40B4-BE49-F238E27FC236}">
                <a16:creationId xmlns:a16="http://schemas.microsoft.com/office/drawing/2014/main" id="{CBEEC178-1451-6E74-9A5F-8759C6BE6EED}"/>
              </a:ext>
            </a:extLst>
          </p:cNvPr>
          <p:cNvSpPr>
            <a:spLocks noGrp="1"/>
          </p:cNvSpPr>
          <p:nvPr>
            <p:ph idx="1"/>
          </p:nvPr>
        </p:nvSpPr>
        <p:spPr>
          <a:xfrm>
            <a:off x="979056" y="1639658"/>
            <a:ext cx="7222836" cy="4527819"/>
          </a:xfrm>
        </p:spPr>
        <p:txBody>
          <a:bodyPr/>
          <a:lstStyle/>
          <a:p>
            <a:pPr>
              <a:spcBef>
                <a:spcPts val="400"/>
              </a:spcBef>
            </a:pPr>
            <a:r>
              <a:rPr lang="de-DE" sz="1400" b="1" dirty="0"/>
              <a:t>Methodisches Vorgehen</a:t>
            </a:r>
          </a:p>
          <a:p>
            <a:pPr>
              <a:spcBef>
                <a:spcPts val="400"/>
              </a:spcBef>
            </a:pPr>
            <a:r>
              <a:rPr lang="de-DE" sz="1400" dirty="0"/>
              <a:t>Unabhängig von einer Online- oder Präsenzveranstaltung sollten den Lehrkräften das Mathematikbuch der Schule, die Handreichung dazu sowie/oder eingesetzte Materialien und Aufgabenstellungen vorliegen, um konkret daran den eigenen Unterricht kritisch in den Blick nehmen zu können.</a:t>
            </a:r>
          </a:p>
          <a:p>
            <a:pPr>
              <a:spcBef>
                <a:spcPts val="400"/>
              </a:spcBef>
            </a:pPr>
            <a:endParaRPr lang="de-DE" sz="1400" dirty="0"/>
          </a:p>
        </p:txBody>
      </p:sp>
    </p:spTree>
    <p:extLst>
      <p:ext uri="{BB962C8B-B14F-4D97-AF65-F5344CB8AC3E}">
        <p14:creationId xmlns:p14="http://schemas.microsoft.com/office/powerpoint/2010/main" val="2976220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418927" cy="603704"/>
          </a:xfrm>
        </p:spPr>
        <p:txBody>
          <a:bodyPr>
            <a:normAutofit/>
          </a:bodyPr>
          <a:lstStyle/>
          <a:p>
            <a:r>
              <a:rPr lang="de-DE" dirty="0"/>
              <a:t>Reflexion und Erprobungsauftrag</a:t>
            </a:r>
          </a:p>
        </p:txBody>
      </p:sp>
      <p:sp>
        <p:nvSpPr>
          <p:cNvPr id="3" name="Textplatzhalter 2"/>
          <p:cNvSpPr>
            <a:spLocks noGrp="1"/>
          </p:cNvSpPr>
          <p:nvPr>
            <p:ph type="body" sz="quarter" idx="13"/>
          </p:nvPr>
        </p:nvSpPr>
        <p:spPr>
          <a:xfrm>
            <a:off x="1096423" y="3650566"/>
            <a:ext cx="5551715" cy="2688163"/>
          </a:xfrm>
        </p:spPr>
        <p:txBody>
          <a:bodyPr>
            <a:normAutofit fontScale="77500" lnSpcReduction="20000"/>
          </a:bodyPr>
          <a:lstStyle/>
          <a:p>
            <a:pPr marL="285750" indent="-285750">
              <a:buFont typeface="Arial" panose="020B0604020202020204" pitchFamily="34" charset="0"/>
              <a:buChar char="•"/>
            </a:pPr>
            <a:r>
              <a:rPr lang="de-DE" dirty="0"/>
              <a:t>Welche Kompetenzen bzgl. eines tragfähigen Zahlverständnisses wollen Sie mit dieser Übung fördern?</a:t>
            </a:r>
          </a:p>
          <a:p>
            <a:pPr marL="285750" lvl="0" indent="-285750">
              <a:buFont typeface="Arial" panose="020B0604020202020204" pitchFamily="34" charset="0"/>
              <a:buChar char="•"/>
            </a:pPr>
            <a:r>
              <a:rPr lang="de-DE" sz="1800" dirty="0"/>
              <a:t>Welche weiteren Einsichten wollen </a:t>
            </a:r>
            <a:r>
              <a:rPr lang="de-DE" dirty="0"/>
              <a:t>Sie erheben? </a:t>
            </a:r>
            <a:r>
              <a:rPr lang="de-DE" sz="1800" dirty="0"/>
              <a:t>Adaptieren Sie das Aufgabenformat passend für Ihre Lerngruppe.</a:t>
            </a:r>
          </a:p>
          <a:p>
            <a:pPr marL="285750" lvl="0" indent="-285750">
              <a:buFont typeface="Arial" panose="020B0604020202020204" pitchFamily="34" charset="0"/>
              <a:buChar char="•"/>
            </a:pPr>
            <a:r>
              <a:rPr lang="de-DE" dirty="0"/>
              <a:t>W</a:t>
            </a:r>
            <a:r>
              <a:rPr lang="de-DE" sz="1800" dirty="0"/>
              <a:t>elche Schwierigkeiten („typische“ Fehler) könnten auftreten? </a:t>
            </a:r>
          </a:p>
          <a:p>
            <a:pPr marL="285750" lvl="0" indent="-285750">
              <a:buFont typeface="Arial" panose="020B0604020202020204" pitchFamily="34" charset="0"/>
              <a:buChar char="•"/>
            </a:pPr>
            <a:r>
              <a:rPr lang="de-DE" sz="1800" dirty="0"/>
              <a:t>Formulieren Sie passende Beobachtungsaspekte für Ihren Unterricht.</a:t>
            </a:r>
          </a:p>
          <a:p>
            <a:endParaRPr lang="de-DE" sz="1800" dirty="0"/>
          </a:p>
          <a:p>
            <a:pPr marL="285750" indent="-285750">
              <a:buFontTx/>
              <a:buChar char="-"/>
            </a:pPr>
            <a:endParaRPr lang="de-DE" dirty="0"/>
          </a:p>
        </p:txBody>
      </p:sp>
      <p:sp>
        <p:nvSpPr>
          <p:cNvPr id="4" name="Textplatzhalter 3"/>
          <p:cNvSpPr>
            <a:spLocks noGrp="1"/>
          </p:cNvSpPr>
          <p:nvPr>
            <p:ph type="body" sz="quarter" idx="14"/>
          </p:nvPr>
        </p:nvSpPr>
        <p:spPr>
          <a:xfrm>
            <a:off x="1763316" y="1660387"/>
            <a:ext cx="6438900" cy="1835436"/>
          </a:xfrm>
        </p:spPr>
        <p:txBody>
          <a:bodyPr>
            <a:normAutofit fontScale="92500"/>
          </a:bodyPr>
          <a:lstStyle/>
          <a:p>
            <a:r>
              <a:rPr lang="de-DE" dirty="0"/>
              <a:t>Planen Sie konkret den Einsatz der Aktivität „Zahlen unter der Lupe“ in Ihrem Unterricht. Überlegen Sie, wann und wie Sie diese einsetzen wollen.</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84</a:t>
            </a:fld>
            <a:endParaRPr lang="de-DE" dirty="0"/>
          </a:p>
        </p:txBody>
      </p:sp>
      <p:pic>
        <p:nvPicPr>
          <p:cNvPr id="9" name="Grafik 8">
            <a:extLst>
              <a:ext uri="{FF2B5EF4-FFF2-40B4-BE49-F238E27FC236}">
                <a16:creationId xmlns:a16="http://schemas.microsoft.com/office/drawing/2014/main" id="{1E5C7346-4136-F9A0-0178-3983378D597C}"/>
              </a:ext>
            </a:extLst>
          </p:cNvPr>
          <p:cNvPicPr>
            <a:picLocks noChangeAspect="1"/>
          </p:cNvPicPr>
          <p:nvPr/>
        </p:nvPicPr>
        <p:blipFill>
          <a:blip r:embed="rId3"/>
          <a:stretch>
            <a:fillRect/>
          </a:stretch>
        </p:blipFill>
        <p:spPr>
          <a:xfrm>
            <a:off x="6994854" y="3708739"/>
            <a:ext cx="1520495" cy="2149136"/>
          </a:xfrm>
          <a:prstGeom prst="rect">
            <a:avLst/>
          </a:prstGeom>
          <a:ln>
            <a:noFill/>
          </a:ln>
          <a:effectLst>
            <a:outerShdw blurRad="190500" algn="tl" rotWithShape="0">
              <a:srgbClr val="000000">
                <a:alpha val="70000"/>
              </a:srgbClr>
            </a:outerShdw>
          </a:effectLst>
        </p:spPr>
      </p:pic>
      <p:sp>
        <p:nvSpPr>
          <p:cNvPr id="10" name="Textfeld 9">
            <a:extLst>
              <a:ext uri="{FF2B5EF4-FFF2-40B4-BE49-F238E27FC236}">
                <a16:creationId xmlns:a16="http://schemas.microsoft.com/office/drawing/2014/main" id="{D84E70FE-494C-F85F-514D-5778AD498CDA}"/>
              </a:ext>
            </a:extLst>
          </p:cNvPr>
          <p:cNvSpPr txBox="1"/>
          <p:nvPr/>
        </p:nvSpPr>
        <p:spPr>
          <a:xfrm>
            <a:off x="5458948" y="5966835"/>
            <a:ext cx="3071811"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(https://</a:t>
            </a:r>
            <a:r>
              <a:rPr lang="de-DE" sz="1200" dirty="0" err="1">
                <a:latin typeface="Arial" panose="020B0604020202020204" pitchFamily="34" charset="0"/>
                <a:cs typeface="Arial" panose="020B0604020202020204" pitchFamily="34" charset="0"/>
              </a:rPr>
              <a:t>pikas.dzlm.de</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node</a:t>
            </a:r>
            <a:r>
              <a:rPr lang="de-DE" sz="1200" dirty="0">
                <a:latin typeface="Arial" panose="020B0604020202020204" pitchFamily="34" charset="0"/>
                <a:cs typeface="Arial" panose="020B0604020202020204" pitchFamily="34" charset="0"/>
              </a:rPr>
              <a:t>/1539)</a:t>
            </a:r>
          </a:p>
        </p:txBody>
      </p:sp>
    </p:spTree>
    <p:extLst>
      <p:ext uri="{BB962C8B-B14F-4D97-AF65-F5344CB8AC3E}">
        <p14:creationId xmlns:p14="http://schemas.microsoft.com/office/powerpoint/2010/main" val="5581260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73CA9-ACD5-3544-8AB6-9ACAB6491CD5}"/>
              </a:ext>
            </a:extLst>
          </p:cNvPr>
          <p:cNvSpPr>
            <a:spLocks noGrp="1"/>
          </p:cNvSpPr>
          <p:nvPr>
            <p:ph type="title"/>
          </p:nvPr>
        </p:nvSpPr>
        <p:spPr>
          <a:xfrm>
            <a:off x="1096423" y="382774"/>
            <a:ext cx="7009509" cy="603704"/>
          </a:xfrm>
          <a:prstGeom prst="rect">
            <a:avLst/>
          </a:prstGeom>
        </p:spPr>
        <p:txBody>
          <a:bodyPr/>
          <a:lstStyle/>
          <a:p>
            <a:r>
              <a:rPr lang="de-DE" dirty="0"/>
              <a:t>Reflexion und Erprobungsauftrag</a:t>
            </a:r>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xfrm>
            <a:off x="580260" y="6338729"/>
            <a:ext cx="2057400" cy="393256"/>
          </a:xfrm>
          <a:prstGeom prst="rect">
            <a:avLst/>
          </a:prstGeom>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85</a:t>
            </a:fld>
            <a:endParaRPr lang="de-DE" dirty="0"/>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924606" y="4166566"/>
            <a:ext cx="7487212" cy="2033015"/>
          </a:xfrm>
          <a:prstGeom prst="rect">
            <a:avLst/>
          </a:prstGeom>
        </p:spPr>
        <p:txBody>
          <a:bodyPr/>
          <a:lstStyle/>
          <a:p>
            <a:r>
              <a:rPr lang="de-DE" sz="1800" dirty="0"/>
              <a:t>Welche Beobachtungen konnten Sie machen? </a:t>
            </a:r>
          </a:p>
          <a:p>
            <a:r>
              <a:rPr lang="de-DE" sz="1800" dirty="0"/>
              <a:t>Wie können Sie diese Beobachtungen für die Weiterarbeit mit diesen Kindern nutzen? </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749286" y="1660387"/>
            <a:ext cx="6766064" cy="2195996"/>
          </a:xfrm>
          <a:prstGeom prst="rect">
            <a:avLst/>
          </a:prstGeom>
        </p:spPr>
        <p:txBody>
          <a:bodyPr/>
          <a:lstStyle/>
          <a:p>
            <a:pPr marL="0" indent="0">
              <a:buNone/>
            </a:pPr>
            <a:r>
              <a:rPr lang="de-DE" dirty="0"/>
              <a:t>Führen Sie die Übung „Zahlen unter der Lupe“ mit Ihrer Lerngruppe / mit einzelnen Kindern durch. </a:t>
            </a:r>
          </a:p>
          <a:p>
            <a:pPr marL="0" indent="0">
              <a:buNone/>
            </a:pPr>
            <a:r>
              <a:rPr lang="de-DE" dirty="0"/>
              <a:t>Leiten Sie daraus wichtige Erkenntnisse für Ihre Weiterarbeit ab. </a:t>
            </a:r>
          </a:p>
          <a:p>
            <a:endParaRPr lang="de-DE" dirty="0"/>
          </a:p>
        </p:txBody>
      </p:sp>
    </p:spTree>
    <p:extLst>
      <p:ext uri="{BB962C8B-B14F-4D97-AF65-F5344CB8AC3E}">
        <p14:creationId xmlns:p14="http://schemas.microsoft.com/office/powerpoint/2010/main" val="4170193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085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065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289932" y="1220400"/>
            <a:ext cx="8743158" cy="5118329"/>
          </a:xfrm>
        </p:spPr>
        <p:txBody>
          <a:bodyPr/>
          <a:lstStyle/>
          <a:p>
            <a:pPr>
              <a:lnSpc>
                <a:spcPct val="100000"/>
              </a:lnSpc>
            </a:pPr>
            <a:r>
              <a:rPr lang="de-DE" sz="1600" dirty="0"/>
              <a:t>Gaidoschik, M. (2010). </a:t>
            </a:r>
            <a:r>
              <a:rPr lang="de-DE" sz="1600" i="1" dirty="0"/>
              <a:t>Die Entwicklung von Lösungsstrategien zu den additiven Grundaufgaben im Laufe des 1. Schuljahres </a:t>
            </a:r>
            <a:r>
              <a:rPr lang="de-DE" sz="1600" dirty="0"/>
              <a:t>[Dissertation]. Universität Wien.</a:t>
            </a:r>
          </a:p>
          <a:p>
            <a:pPr>
              <a:lnSpc>
                <a:spcPct val="100000"/>
              </a:lnSpc>
            </a:pPr>
            <a:r>
              <a:rPr lang="de-DE" sz="1600" dirty="0"/>
              <a:t>Hasemann, K. &amp; Gasteiger, H. (2014). </a:t>
            </a:r>
            <a:r>
              <a:rPr lang="de-DE" sz="1600" i="1" dirty="0"/>
              <a:t>Anfangsunterricht Mathematik</a:t>
            </a:r>
            <a:r>
              <a:rPr lang="de-DE" sz="1600" dirty="0"/>
              <a:t>. Springer-Spektrum.</a:t>
            </a:r>
          </a:p>
          <a:p>
            <a:pPr>
              <a:lnSpc>
                <a:spcPct val="100000"/>
              </a:lnSpc>
            </a:pPr>
            <a:r>
              <a:rPr lang="de-DE" sz="1600" dirty="0"/>
              <a:t>Ministerium für Schule und Bildung des Landes NRW (2021). </a:t>
            </a:r>
            <a:r>
              <a:rPr lang="de-DE" sz="1600" i="1" dirty="0"/>
              <a:t>Lehrpläne für die Primarstufe in Nordrhein-Westfalen</a:t>
            </a:r>
            <a:r>
              <a:rPr lang="de-DE" sz="1600" dirty="0"/>
              <a:t>. https://</a:t>
            </a:r>
            <a:r>
              <a:rPr lang="de-DE" sz="1600" dirty="0" err="1"/>
              <a:t>www.schulentwicklung.nrw.de</a:t>
            </a:r>
            <a:r>
              <a:rPr lang="de-DE" sz="1600" dirty="0"/>
              <a:t>/</a:t>
            </a:r>
            <a:r>
              <a:rPr lang="de-DE" sz="1600" dirty="0" err="1"/>
              <a:t>lehrplaene</a:t>
            </a:r>
            <a:r>
              <a:rPr lang="de-DE" sz="1600" dirty="0"/>
              <a:t>/</a:t>
            </a:r>
            <a:r>
              <a:rPr lang="de-DE" sz="1600" dirty="0" err="1"/>
              <a:t>upload</a:t>
            </a:r>
            <a:r>
              <a:rPr lang="de-DE" sz="1600" dirty="0"/>
              <a:t>/</a:t>
            </a:r>
            <a:r>
              <a:rPr lang="de-DE" sz="1600" dirty="0" err="1"/>
              <a:t>klp_PS</a:t>
            </a:r>
            <a:r>
              <a:rPr lang="de-DE" sz="1600" dirty="0"/>
              <a:t>/ps_lp_sammelband_2021_08_02.pdf </a:t>
            </a:r>
          </a:p>
          <a:p>
            <a:pPr>
              <a:lnSpc>
                <a:spcPct val="100000"/>
              </a:lnSpc>
            </a:pPr>
            <a:r>
              <a:rPr lang="de-DE" sz="1600" dirty="0"/>
              <a:t>PIKAS (2011). </a:t>
            </a:r>
            <a:r>
              <a:rPr lang="de-DE" sz="1600" i="1" dirty="0"/>
              <a:t>Prävention von Rechenschwierigkeiten</a:t>
            </a:r>
            <a:r>
              <a:rPr lang="de-DE" sz="1600" dirty="0"/>
              <a:t>. Abgerufen am 24.08.2022 von https://pikas.dzlm.de/node/1943</a:t>
            </a:r>
          </a:p>
          <a:p>
            <a:pPr>
              <a:lnSpc>
                <a:spcPct val="100000"/>
              </a:lnSpc>
            </a:pPr>
            <a:r>
              <a:rPr lang="de-DE" sz="1600" b="0" i="0" u="none" strike="noStrike" dirty="0">
                <a:effectLst/>
              </a:rPr>
              <a:t>PIKAS (2020). </a:t>
            </a:r>
            <a:r>
              <a:rPr lang="de-DE" sz="1600" b="0" i="1" u="none" strike="noStrike" dirty="0">
                <a:effectLst/>
              </a:rPr>
              <a:t>Rechenschwierigkeiten vermeiden. Hintergrundwissen und Unterrichtsanregungen für die Schuleingangsphase</a:t>
            </a:r>
            <a:r>
              <a:rPr lang="de-DE" sz="1600" b="0" i="0" u="none" strike="noStrike" dirty="0">
                <a:effectLst/>
              </a:rPr>
              <a:t>. Ministerium für Schule und Bildung des Landes Nordrhein-Westfalen (Hrsg.). https://</a:t>
            </a:r>
            <a:r>
              <a:rPr lang="de-DE" sz="1600" b="0" i="0" u="none" strike="noStrike" dirty="0" err="1">
                <a:effectLst/>
              </a:rPr>
              <a:t>pikas.dzlm.de</a:t>
            </a:r>
            <a:r>
              <a:rPr lang="de-DE" sz="1600" b="0" i="0" u="none" strike="noStrike" dirty="0">
                <a:effectLst/>
              </a:rPr>
              <a:t>/</a:t>
            </a:r>
            <a:r>
              <a:rPr lang="de-DE" sz="1600" b="0" i="0" u="none" strike="noStrike" dirty="0" err="1">
                <a:effectLst/>
              </a:rPr>
              <a:t>node</a:t>
            </a:r>
            <a:r>
              <a:rPr lang="de-DE" sz="1600" b="0" i="0" u="none" strike="noStrike">
                <a:effectLst/>
              </a:rPr>
              <a:t>/1219</a:t>
            </a:r>
            <a:endParaRPr lang="de-DE" sz="1600"/>
          </a:p>
          <a:p>
            <a:pPr>
              <a:lnSpc>
                <a:spcPct val="100000"/>
              </a:lnSpc>
            </a:pPr>
            <a:r>
              <a:rPr lang="de-DE" sz="1600"/>
              <a:t>Ruwisch</a:t>
            </a:r>
            <a:r>
              <a:rPr lang="de-DE" sz="1600" dirty="0"/>
              <a:t>, S. (2015). Wie die Zahlen im Kopf wirksam werden. Merkmale tragfähiger Zahlvorstellung. </a:t>
            </a:r>
            <a:r>
              <a:rPr lang="de-DE" sz="1600" i="1" dirty="0"/>
              <a:t>Grundschule Mathematik</a:t>
            </a:r>
            <a:r>
              <a:rPr lang="de-DE" sz="1600" dirty="0"/>
              <a:t>, </a:t>
            </a:r>
            <a:r>
              <a:rPr lang="de-DE" sz="1600" i="1" dirty="0"/>
              <a:t>44</a:t>
            </a:r>
            <a:r>
              <a:rPr lang="de-DE" sz="1600" dirty="0"/>
              <a:t>, 4–5.</a:t>
            </a:r>
          </a:p>
          <a:p>
            <a:pPr>
              <a:lnSpc>
                <a:spcPct val="100000"/>
              </a:lnSpc>
            </a:pPr>
            <a:r>
              <a:rPr lang="de-DE" sz="1600" dirty="0"/>
              <a:t>Wittmann, E.C. &amp; Müller, G. (2009). </a:t>
            </a:r>
            <a:r>
              <a:rPr lang="de-DE" sz="1600" i="1" dirty="0"/>
              <a:t>Das Zahlenbuch. Handbuch zum Frühförderprogramm</a:t>
            </a:r>
            <a:r>
              <a:rPr lang="de-DE" sz="1600" dirty="0"/>
              <a:t>. Ernst Klett Verlag.</a:t>
            </a:r>
          </a:p>
          <a:p>
            <a:pPr>
              <a:lnSpc>
                <a:spcPct val="100000"/>
              </a:lnSpc>
            </a:pPr>
            <a:endParaRPr lang="de-DE" sz="1600"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89</a:t>
            </a:fld>
            <a:endParaRPr lang="de-DE" dirty="0"/>
          </a:p>
        </p:txBody>
      </p:sp>
    </p:spTree>
    <p:extLst>
      <p:ext uri="{BB962C8B-B14F-4D97-AF65-F5344CB8AC3E}">
        <p14:creationId xmlns:p14="http://schemas.microsoft.com/office/powerpoint/2010/main" val="120799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HINWEISE ZU DEN FOLIEN 10-18</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p:txBody>
          <a:bodyPr>
            <a:normAutofit fontScale="85000" lnSpcReduction="10000"/>
          </a:bodyPr>
          <a:lstStyle/>
          <a:p>
            <a:r>
              <a:rPr lang="de-DE" sz="1800" dirty="0"/>
              <a:t>Folien 11-13: Aktivität (Hinweise s. Folie 10).</a:t>
            </a:r>
          </a:p>
          <a:p>
            <a:r>
              <a:rPr lang="de-DE" sz="1800" dirty="0"/>
              <a:t>Folien 13-17: Die konkreten Kompetenzerwartungen des Lehrplans bzgl. des Aufbaus eines tragfähigen Zahlverständnissen werden aufgezeigt.</a:t>
            </a:r>
          </a:p>
          <a:p>
            <a:r>
              <a:rPr lang="de-DE" sz="1800" dirty="0"/>
              <a:t>Folien 17</a:t>
            </a:r>
            <a:r>
              <a:rPr lang="de-DE" dirty="0"/>
              <a:t>-</a:t>
            </a:r>
            <a:r>
              <a:rPr lang="de-DE" sz="1800" dirty="0"/>
              <a:t>20: In Anlehnung an diese Kompetenzerwartungen werden die zentralen Aspekte eines tragfähigen Zahlverständnisses abgeleitet und dessen Bedeutung für den langfristigen Lernprozess der Kinder beleuchtet.</a:t>
            </a:r>
          </a:p>
          <a:p>
            <a:r>
              <a:rPr lang="de-DE" sz="1400" dirty="0"/>
              <a:t>** Der Lehrplanbezug soll hierbei nicht ausführlich thematisiert werden, jedoch der Bezug als Ableitung der zentralen Aspekte hinzugezogen werden.</a:t>
            </a:r>
          </a:p>
          <a:p>
            <a:r>
              <a:rPr lang="de-DE" sz="1800" dirty="0"/>
              <a:t>Diese Ausführungen stellen den theoretischen Rahmen der praxisnahen Auseinandersetzung in den Punkten 2-4 dieser Präsentation dar.  Stellen Sie sicher, dass die Teilnehmenden diese theoretische Basis haben. </a:t>
            </a:r>
            <a:endParaRPr lang="de-DE" dirty="0"/>
          </a:p>
        </p:txBody>
      </p:sp>
      <p:sp>
        <p:nvSpPr>
          <p:cNvPr id="7" name="Titel 6">
            <a:extLst>
              <a:ext uri="{FF2B5EF4-FFF2-40B4-BE49-F238E27FC236}">
                <a16:creationId xmlns:a16="http://schemas.microsoft.com/office/drawing/2014/main" id="{D9466CFA-9116-BE0E-E9E9-D38445038DA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36260167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3" name="Textplatzhalter 2">
            <a:extLst>
              <a:ext uri="{FF2B5EF4-FFF2-40B4-BE49-F238E27FC236}">
                <a16:creationId xmlns:a16="http://schemas.microsoft.com/office/drawing/2014/main" id="{82ECC814-8D86-452F-BD36-73AB53F46CCD}"/>
              </a:ext>
            </a:extLst>
          </p:cNvPr>
          <p:cNvSpPr>
            <a:spLocks noGrp="1"/>
          </p:cNvSpPr>
          <p:nvPr>
            <p:ph type="body" sz="quarter" idx="13"/>
          </p:nvPr>
        </p:nvSpPr>
        <p:spPr>
          <a:xfrm>
            <a:off x="1194699" y="1199275"/>
            <a:ext cx="7698136" cy="449416"/>
          </a:xfrm>
        </p:spPr>
        <p:txBody>
          <a:bodyPr/>
          <a:lstStyle/>
          <a:p>
            <a:pPr>
              <a:lnSpc>
                <a:spcPct val="100000"/>
              </a:lnSpc>
            </a:pPr>
            <a:r>
              <a:rPr lang="de-DE" sz="2000" dirty="0"/>
              <a:t>BENUTZTES MATERIAL  </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7935090" cy="4649857"/>
          </a:xfrm>
        </p:spPr>
        <p:txBody>
          <a:bodyPr/>
          <a:lstStyle/>
          <a:p>
            <a:pPr marL="0" indent="0">
              <a:lnSpc>
                <a:spcPct val="100000"/>
              </a:lnSpc>
              <a:buNone/>
            </a:pPr>
            <a:r>
              <a:rPr lang="de-DE" dirty="0"/>
              <a:t>Viele Aufgabenbeispiele entstammen dem Projekt PIKAS und seinen Partnerprojekten: </a:t>
            </a:r>
          </a:p>
          <a:p>
            <a:pPr marL="800100" lvl="1" indent="-342900">
              <a:lnSpc>
                <a:spcPct val="100000"/>
              </a:lnSpc>
              <a:buFont typeface="Arial" panose="020B0604020202020204" pitchFamily="34" charset="0"/>
              <a:buChar char="•"/>
            </a:pPr>
            <a:r>
              <a:rPr lang="de-DE" sz="1800" dirty="0">
                <a:hlinkClick r:id="rId3"/>
              </a:rPr>
              <a:t>https://pikas-mi.dzlm.de/node/340</a:t>
            </a:r>
            <a:r>
              <a:rPr lang="de-DE" sz="1800" dirty="0"/>
              <a:t> (Aktivitäten zur Zahlwortreihe und zum Zählen von Objekten)</a:t>
            </a:r>
          </a:p>
          <a:p>
            <a:pPr marL="800100" lvl="1" indent="-342900">
              <a:lnSpc>
                <a:spcPct val="100000"/>
              </a:lnSpc>
              <a:buFont typeface="Arial" panose="020B0604020202020204" pitchFamily="34" charset="0"/>
              <a:buChar char="•"/>
            </a:pPr>
            <a:r>
              <a:rPr lang="de-DE" sz="1800" dirty="0">
                <a:hlinkClick r:id="rId4"/>
              </a:rPr>
              <a:t>https://mahiko.dzlm.de/node/347</a:t>
            </a:r>
            <a:r>
              <a:rPr lang="de-DE" sz="1800" dirty="0"/>
              <a:t> (Zahlaspekte)</a:t>
            </a:r>
          </a:p>
          <a:p>
            <a:pPr marL="800100" lvl="1" indent="-342900">
              <a:lnSpc>
                <a:spcPct val="100000"/>
              </a:lnSpc>
              <a:buFont typeface="Arial" panose="020B0604020202020204" pitchFamily="34" charset="0"/>
              <a:buChar char="•"/>
            </a:pPr>
            <a:r>
              <a:rPr lang="de-DE" sz="1800" dirty="0">
                <a:latin typeface="Arial" panose="020B0604020202020204" pitchFamily="34" charset="0"/>
                <a:cs typeface="Arial" panose="020B0604020202020204" pitchFamily="34" charset="0"/>
                <a:hlinkClick r:id="rId5"/>
              </a:rPr>
              <a:t>https://pikas.dzlm.de/node/1632</a:t>
            </a:r>
            <a:r>
              <a:rPr lang="de-DE" sz="1800" dirty="0">
                <a:latin typeface="Arial" panose="020B0604020202020204" pitchFamily="34" charset="0"/>
                <a:cs typeface="Arial" panose="020B0604020202020204" pitchFamily="34" charset="0"/>
              </a:rPr>
              <a:t> (Mathekartei: z. B. Wie viele Finger?, Darstellungsquartett, Hamstern)</a:t>
            </a:r>
            <a:endParaRPr lang="de-DE" sz="1800" dirty="0"/>
          </a:p>
          <a:p>
            <a:pPr marL="800100" lvl="1" indent="-342900">
              <a:lnSpc>
                <a:spcPct val="100000"/>
              </a:lnSpc>
              <a:buFont typeface="Arial" panose="020B0604020202020204" pitchFamily="34" charset="0"/>
              <a:buChar char="•"/>
            </a:pPr>
            <a:r>
              <a:rPr lang="de-DE" sz="1800" dirty="0">
                <a:hlinkClick r:id="rId6"/>
              </a:rPr>
              <a:t>https://pikas-kompakt.dzlm.de/node/41</a:t>
            </a:r>
            <a:r>
              <a:rPr lang="de-DE" sz="1800" dirty="0"/>
              <a:t> (Zahlensonne)</a:t>
            </a:r>
          </a:p>
          <a:p>
            <a:pPr marL="800100" lvl="1" indent="-342900">
              <a:lnSpc>
                <a:spcPct val="100000"/>
              </a:lnSpc>
              <a:buFont typeface="Arial" panose="020B0604020202020204" pitchFamily="34" charset="0"/>
              <a:buChar char="•"/>
            </a:pPr>
            <a:r>
              <a:rPr lang="de-DE" sz="1800" dirty="0">
                <a:hlinkClick r:id="rId7"/>
              </a:rPr>
              <a:t>https://mahiko.dzlm.de/node/106</a:t>
            </a:r>
            <a:r>
              <a:rPr lang="de-DE" sz="1800" dirty="0"/>
              <a:t> (Zahlen treffen)</a:t>
            </a:r>
          </a:p>
          <a:p>
            <a:pPr marL="800100" lvl="1" indent="-342900">
              <a:lnSpc>
                <a:spcPct val="100000"/>
              </a:lnSpc>
              <a:buFont typeface="Arial" panose="020B0604020202020204" pitchFamily="34" charset="0"/>
              <a:buChar char="•"/>
            </a:pPr>
            <a:r>
              <a:rPr lang="de-DE" sz="1800" dirty="0">
                <a:hlinkClick r:id="rId8"/>
              </a:rPr>
              <a:t>https://mahiko.dzlm.de/node/108</a:t>
            </a:r>
            <a:r>
              <a:rPr lang="de-DE" sz="1800" dirty="0"/>
              <a:t> (Streifen zerschneiden, Plättchen werfen, Fingerbilder zerlegen)</a:t>
            </a:r>
          </a:p>
          <a:p>
            <a:pPr marL="800100" lvl="1" indent="-342900">
              <a:lnSpc>
                <a:spcPct val="100000"/>
              </a:lnSpc>
              <a:buFont typeface="Arial" panose="020B0604020202020204" pitchFamily="34" charset="0"/>
              <a:buChar char="•"/>
            </a:pPr>
            <a:r>
              <a:rPr lang="de-DE" sz="1800" b="0" i="0" u="none" strike="noStrike" dirty="0">
                <a:solidFill>
                  <a:srgbClr val="222222"/>
                </a:solidFill>
                <a:effectLst/>
                <a:latin typeface="Arial" panose="020B0604020202020204" pitchFamily="34" charset="0"/>
                <a:cs typeface="Arial" panose="020B0604020202020204" pitchFamily="34" charset="0"/>
                <a:hlinkClick r:id="rId9"/>
              </a:rPr>
              <a:t>https://pikas-mi.dzlm.de/node/122</a:t>
            </a:r>
            <a:r>
              <a:rPr lang="de-DE" sz="1800" b="0" i="0" u="none" strike="noStrike" dirty="0">
                <a:solidFill>
                  <a:srgbClr val="222222"/>
                </a:solidFill>
                <a:effectLst/>
                <a:latin typeface="Arial" panose="020B0604020202020204" pitchFamily="34" charset="0"/>
                <a:cs typeface="Arial" panose="020B0604020202020204" pitchFamily="34" charset="0"/>
              </a:rPr>
              <a:t> (Fingerbilder Zahlen)</a:t>
            </a:r>
            <a:endParaRPr lang="de-DE" sz="1800" dirty="0"/>
          </a:p>
          <a:p>
            <a:pPr marL="800100" lvl="1" indent="-342900">
              <a:lnSpc>
                <a:spcPct val="100000"/>
              </a:lnSpc>
              <a:buFont typeface="Arial" panose="020B0604020202020204" pitchFamily="34" charset="0"/>
              <a:buChar char="•"/>
            </a:pPr>
            <a:r>
              <a:rPr lang="de-DE" sz="1800" dirty="0">
                <a:hlinkClick r:id="rId10"/>
              </a:rPr>
              <a:t>https://mahiko.dzlm.de/node/327</a:t>
            </a:r>
            <a:r>
              <a:rPr lang="de-DE" sz="1800" dirty="0"/>
              <a:t> (Zahlen schnell legen)</a:t>
            </a:r>
          </a:p>
          <a:p>
            <a:pPr marL="800100" lvl="1" indent="-342900">
              <a:lnSpc>
                <a:spcPct val="100000"/>
              </a:lnSpc>
              <a:buFont typeface="Arial" panose="020B0604020202020204" pitchFamily="34" charset="0"/>
              <a:buChar char="•"/>
            </a:pPr>
            <a:r>
              <a:rPr lang="de-DE" sz="1800" dirty="0">
                <a:hlinkClick r:id="rId11"/>
              </a:rPr>
              <a:t>https://pikas.dzlm.de/node/1539</a:t>
            </a:r>
            <a:r>
              <a:rPr lang="de-DE" sz="1800" dirty="0"/>
              <a:t> (Zahlen unter der Lupe, ZR 20)</a:t>
            </a:r>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90</a:t>
            </a:fld>
            <a:endParaRPr lang="de-DE" dirty="0"/>
          </a:p>
        </p:txBody>
      </p:sp>
    </p:spTree>
    <p:extLst>
      <p:ext uri="{BB962C8B-B14F-4D97-AF65-F5344CB8AC3E}">
        <p14:creationId xmlns:p14="http://schemas.microsoft.com/office/powerpoint/2010/main" val="249190120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ul_3.1_zahlverstaendnis_230515" id="{51CDCF10-799B-2448-A75B-095DDCCD77EF}" vid="{4BF84842-CD90-9548-8AF2-06F6DB778F6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10939</Words>
  <Application>Microsoft Macintosh PowerPoint</Application>
  <PresentationFormat>Bildschirmpräsentation (4:3)</PresentationFormat>
  <Paragraphs>1171</Paragraphs>
  <Slides>90</Slides>
  <Notes>79</Notes>
  <HiddenSlides>19</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90</vt:i4>
      </vt:variant>
    </vt:vector>
  </HeadingPairs>
  <TitlesOfParts>
    <vt:vector size="97" baseType="lpstr">
      <vt:lpstr>Arial</vt:lpstr>
      <vt:lpstr>Calibri</vt:lpstr>
      <vt:lpstr>Comic Sans MS</vt:lpstr>
      <vt:lpstr>Open Sans</vt:lpstr>
      <vt:lpstr>OpenSans</vt:lpstr>
      <vt:lpstr>Wingdings</vt:lpstr>
      <vt:lpstr>Office</vt:lpstr>
      <vt:lpstr>AUFBAU EINES TRAGFÄHIGEN ZAHLVERSTÄNDNISSES</vt:lpstr>
      <vt:lpstr>PowerPoint-Präsentation</vt:lpstr>
      <vt:lpstr>PowerPoint-Präsentation</vt:lpstr>
      <vt:lpstr>Arithmetische Basiskompetenzen sichern – Rechenschwierigkeiten vermeiden  </vt:lpstr>
      <vt:lpstr>Hintergrundinfos</vt:lpstr>
      <vt:lpstr>Hintergrundinfos</vt:lpstr>
      <vt:lpstr>Gliederung</vt:lpstr>
      <vt:lpstr>Gliederung</vt:lpstr>
      <vt:lpstr>Hintergrundinfos</vt:lpstr>
      <vt:lpstr>Hintergrundinfos</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Hintergrundinfos</vt:lpstr>
      <vt:lpstr>Bedeutung und Kompetenzerwartungen</vt:lpstr>
      <vt:lpstr>Bedeutung und Kompetenzerwartungen</vt:lpstr>
      <vt:lpstr>Gliederung</vt:lpstr>
      <vt:lpstr>Hintergrundinfos</vt:lpstr>
      <vt:lpstr>Grundvorstellungen besitzen</vt:lpstr>
      <vt:lpstr>Grundvorstellungen besitzen</vt:lpstr>
      <vt:lpstr>Grundvorstellungen besitzen</vt:lpstr>
      <vt:lpstr>Grundvorstellungen besitzen</vt:lpstr>
      <vt:lpstr>Grundvorstellungen besitzen</vt:lpstr>
      <vt:lpstr>Hintergrundinfos</vt:lpstr>
      <vt:lpstr>Grundvorstellungen besitzen</vt:lpstr>
      <vt:lpstr>Grundvorstellungen besitzen</vt:lpstr>
      <vt:lpstr>Grundvorstellungen besitzen</vt:lpstr>
      <vt:lpstr>Grundvorstellungen besitzen</vt:lpstr>
      <vt:lpstr>Grundvorstellungen besitzen</vt:lpstr>
      <vt:lpstr>Gliederung</vt:lpstr>
      <vt:lpstr>Hintergrundinfos</vt:lpstr>
      <vt:lpstr>Darstellungen vernetzen</vt:lpstr>
      <vt:lpstr>Darstellungen vernetzen</vt:lpstr>
      <vt:lpstr>Hintergrundinfos</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Hintergrundinfos</vt:lpstr>
      <vt:lpstr>Darstellungen vernetzen</vt:lpstr>
      <vt:lpstr>Darstellungen vernetzen</vt:lpstr>
      <vt:lpstr>Darstellungen vernetzen </vt:lpstr>
      <vt:lpstr>Darstellungen vernetzen </vt:lpstr>
      <vt:lpstr>Darstellungen vernetzen</vt:lpstr>
      <vt:lpstr>Darstellungen vernetzen </vt:lpstr>
      <vt:lpstr>Darstellungen vernetzen</vt:lpstr>
      <vt:lpstr>Darstellungen vernetzen </vt:lpstr>
      <vt:lpstr>Darstellungen vernetzen </vt:lpstr>
      <vt:lpstr>Darstellungen vernetzen</vt:lpstr>
      <vt:lpstr>Darstellungen vernetzen</vt:lpstr>
      <vt:lpstr>Hintergrundinfos</vt:lpstr>
      <vt:lpstr>Darstellungen vernetzen</vt:lpstr>
      <vt:lpstr>Darstellungen vernetzen</vt:lpstr>
      <vt:lpstr>Darstellungen vernetzen</vt:lpstr>
      <vt:lpstr>Gliederung</vt:lpstr>
      <vt:lpstr>Hintergrundinfos</vt:lpstr>
      <vt:lpstr>Zahlbeziehungen nutzen</vt:lpstr>
      <vt:lpstr>Zahlbeziehungen nutzen</vt:lpstr>
      <vt:lpstr>Zahlbeziehungen nutzen</vt:lpstr>
      <vt:lpstr>Zahlbeziehungen nutzen</vt:lpstr>
      <vt:lpstr>Zahlbeziehungen nutzen</vt:lpstr>
      <vt:lpstr>Zahlbeziehungen nutzen</vt:lpstr>
      <vt:lpstr>Zahlbeziehungen nutzen</vt:lpstr>
      <vt:lpstr>Zahlbeziehungen nutzen</vt:lpstr>
      <vt:lpstr>Zahlbeziehungen nutzen</vt:lpstr>
      <vt:lpstr>Zahlbeziehungen nutzen</vt:lpstr>
      <vt:lpstr>Zahlbeziehungen nutzen</vt:lpstr>
      <vt:lpstr>Gliederung</vt:lpstr>
      <vt:lpstr>Hintergrundinfos</vt:lpstr>
      <vt:lpstr>PowerPoint-Präsentation</vt:lpstr>
      <vt:lpstr>Hintergrundinfos</vt:lpstr>
      <vt:lpstr>Hintergrundinfos</vt:lpstr>
      <vt:lpstr>Reflexion und Erprobungsauftrag</vt:lpstr>
      <vt:lpstr>Reflexion und Erprobungsauftrag</vt:lpstr>
      <vt:lpstr>PowerPoint-Präsentation</vt:lpstr>
      <vt:lpstr>PowerPoint-Präsentation</vt:lpstr>
      <vt:lpstr>PowerPoint-Präsentation</vt:lpstr>
      <vt:lpstr>Literatur</vt:lpstr>
      <vt:lpstr>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Rene Schlüter</cp:lastModifiedBy>
  <cp:revision>867</cp:revision>
  <dcterms:created xsi:type="dcterms:W3CDTF">2021-10-04T08:50:15Z</dcterms:created>
  <dcterms:modified xsi:type="dcterms:W3CDTF">2024-04-18T10:58:45Z</dcterms:modified>
</cp:coreProperties>
</file>