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50"/>
  </p:notesMasterIdLst>
  <p:handoutMasterIdLst>
    <p:handoutMasterId r:id="rId51"/>
  </p:handoutMasterIdLst>
  <p:sldIdLst>
    <p:sldId id="307" r:id="rId2"/>
    <p:sldId id="1521" r:id="rId3"/>
    <p:sldId id="1522" r:id="rId4"/>
    <p:sldId id="446" r:id="rId5"/>
    <p:sldId id="658" r:id="rId6"/>
    <p:sldId id="659" r:id="rId7"/>
    <p:sldId id="458" r:id="rId8"/>
    <p:sldId id="3149" r:id="rId9"/>
    <p:sldId id="1523" r:id="rId10"/>
    <p:sldId id="325" r:id="rId11"/>
    <p:sldId id="447" r:id="rId12"/>
    <p:sldId id="323" r:id="rId13"/>
    <p:sldId id="319" r:id="rId14"/>
    <p:sldId id="3131" r:id="rId15"/>
    <p:sldId id="3138" r:id="rId16"/>
    <p:sldId id="1515" r:id="rId17"/>
    <p:sldId id="352" r:id="rId18"/>
    <p:sldId id="3132" r:id="rId19"/>
    <p:sldId id="358" r:id="rId20"/>
    <p:sldId id="360" r:id="rId21"/>
    <p:sldId id="449" r:id="rId22"/>
    <p:sldId id="3143" r:id="rId23"/>
    <p:sldId id="3144" r:id="rId24"/>
    <p:sldId id="3145" r:id="rId25"/>
    <p:sldId id="3146" r:id="rId26"/>
    <p:sldId id="1517" r:id="rId27"/>
    <p:sldId id="376" r:id="rId28"/>
    <p:sldId id="3135" r:id="rId29"/>
    <p:sldId id="3140" r:id="rId30"/>
    <p:sldId id="3148" r:id="rId31"/>
    <p:sldId id="378" r:id="rId32"/>
    <p:sldId id="380" r:id="rId33"/>
    <p:sldId id="382" r:id="rId34"/>
    <p:sldId id="383" r:id="rId35"/>
    <p:sldId id="389" r:id="rId36"/>
    <p:sldId id="3147" r:id="rId37"/>
    <p:sldId id="3141" r:id="rId38"/>
    <p:sldId id="435" r:id="rId39"/>
    <p:sldId id="3137" r:id="rId40"/>
    <p:sldId id="451" r:id="rId41"/>
    <p:sldId id="316" r:id="rId42"/>
    <p:sldId id="3150" r:id="rId43"/>
    <p:sldId id="3151" r:id="rId44"/>
    <p:sldId id="443" r:id="rId45"/>
    <p:sldId id="3152" r:id="rId46"/>
    <p:sldId id="610" r:id="rId47"/>
    <p:sldId id="3153" r:id="rId48"/>
    <p:sldId id="315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C81805-7BE2-C139-BDF9-32E1D72147BA}" name="Hannah Vonstein" initials="HV" userId="4b8262599cc7cf63" providerId="Windows Live"/>
  <p188:author id="{698696F7-62CA-C157-2800-17463CF3506A}" name="Hannah Vonstein" initials="HV" userId="Hannah Vonstein" providerId="Non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annah Vonstein" initials="HV" lastIdx="1" clrIdx="0">
    <p:extLst>
      <p:ext uri="{19B8F6BF-5375-455C-9EA6-DF929625EA0E}">
        <p15:presenceInfo xmlns:p15="http://schemas.microsoft.com/office/powerpoint/2012/main" userId="Hannah Vonste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7D87"/>
    <a:srgbClr val="D9D9D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06" autoAdjust="0"/>
    <p:restoredTop sz="95794" autoAdjust="0"/>
  </p:normalViewPr>
  <p:slideViewPr>
    <p:cSldViewPr snapToGrid="0" snapToObjects="1">
      <p:cViewPr>
        <p:scale>
          <a:sx n="77" d="100"/>
          <a:sy n="77" d="100"/>
        </p:scale>
        <p:origin x="2944" y="712"/>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6994"/>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8/10/relationships/authors" Targe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23.08.23</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23.08.23</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Zu Beginn des Moduls sollen die Teilnehmenden über die Ausgangslage und die Bedeutung zum Lernen mit digitalen Medien informiert werden.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35445938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Kernbotschaft soll die vorherigen Ausführungen zusammenfassen. </a:t>
            </a:r>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4034941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Im ersten Teil wurde mit der Ausgangslage beschrieben, dass die Notwendigkeit besteht, sich mit dem Einsatz von digitalen Medien im Mathematikunterricht zu befassen und digitale Medien neben physischen Medien einzusetzen. Die unter Gliederungspunkt 1 vorgestellten Aspekte sind bislang nur Vorgaben von außen.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nächsten Teil soll es darum gehen, welche inhaltlichen Gründe und Potentiale für den Einsatz digitaler Medien im Mathematikunterricht sprechen könnten.</a:t>
            </a:r>
          </a:p>
          <a:p>
            <a:endParaRPr lang="de-DE" dirty="0"/>
          </a:p>
          <a:p>
            <a:endParaRPr lang="de-DE" dirty="0"/>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1012145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4122612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All diese Potentiale weisen aber noch keine konkreten Potentiale für den </a:t>
            </a:r>
            <a:r>
              <a:rPr lang="de-DE" altLang="de-DE" b="1"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Mathematik</a:t>
            </a: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unterricht auf. Sie sind auch auf andere Fächer 1:1 übertragbar, </a:t>
            </a:r>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rPr>
              <a:t>so dass eine Überleitung auf fachdidaktische Potentiale erfolgt.</a:t>
            </a:r>
            <a:endPar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654840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Auf den folgenden Folien werden die hier aufgelisteten Potentiale, die sich konkret auf die Mathematikdidaktik beziehen, genauer vorgestellt und veranschaulicht. </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Wichtig ist, dass die Potentiale keinen Anspruch auf Vollständigkeit erheben. Möglicherweise gibt es weitere Potentiale, die hier nicht dargestellt wurden. Die Potentiale werden auch nicht automatisch von den Lernenden ausgeschöpft, sondern es bedarf immer einer unterrichtlich passenden Rahmung. Eine App gilt auch nicht dann als besonders gut, wenn sie viele Potentiale erfüllt, sondern es kommt auf die Passung zu Unterrichtszielen an. </a:t>
            </a:r>
            <a:endParaRPr lang="de-DE" dirty="0">
              <a:solidFill>
                <a:srgbClr val="000000"/>
              </a:solidFill>
              <a:effectLst/>
              <a:latin typeface="Gill Sans" panose="020B0502020104020203" pitchFamily="34" charset="-79"/>
              <a:cs typeface="Gill Sans" panose="020B0502020104020203" pitchFamily="34" charset="-79"/>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16400323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einen wichtigen Beitrag dazu leisten, dass Kinder den Zusammenhang zwischen diesen verschiedenen Darstellungsebenen erkennen. Anders als bei physischen Materialien ist es mit ihnen häufig möglich, verschiedene Darstellungsformen (zu einem Objekt) gleichzeitig anzuzeigen. Auch kann repräsentiert werden, dass Veränderungen einer Darstellung (z.B. ein Plättchen hinzufügen) automatisch auch sichtbare Auswirkungen auf andere Darstellungen haben (z.B. Zahl wird um 1 größer) (Schmidt-Thieme &amp; Weigand, 2015).</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Beispiel wird das Hunderterfeld und eine symbolische Zahldarstellung gezeigt. Man kann die Darstellung auf der ikonischen oder der symbolischen Ebene verändern und die App ändert die jeweils andere Darstellung synchron mit. Ebenso zeigt ein weiteres Beispiel diesen Zusammenhang zwischen dem bewerteten Grundriss und der Anzahl der Klötzchen. Kinder können so dazu angeregt werden, Zusammenhänge zwischen den Darstellungsebenen zu erkennen.</a:t>
            </a:r>
            <a:endParaRPr lang="de-DE" dirty="0">
              <a:latin typeface="Arial" panose="020B0604020202020204" pitchFamily="34" charset="0"/>
              <a:cs typeface="Arial" panose="020B0604020202020204" pitchFamily="34" charset="0"/>
            </a:endParaRPr>
          </a:p>
          <a:p>
            <a:r>
              <a:rPr lang="de-DE" dirty="0">
                <a:latin typeface="Arial" panose="020B0604020202020204" pitchFamily="34" charset="0"/>
                <a:cs typeface="Arial" panose="020B0604020202020204" pitchFamily="34" charset="0"/>
              </a:rPr>
              <a:t>Apps, die über dieses Potential verfügen, sind z.B. </a:t>
            </a:r>
          </a:p>
          <a:p>
            <a:pPr marL="171450" indent="-171450">
              <a:buFont typeface="Arial" panose="020B0604020202020204" pitchFamily="34" charset="0"/>
              <a:buChar char="•"/>
            </a:pPr>
            <a:r>
              <a:rPr lang="de-DE" b="0" i="0" dirty="0">
                <a:latin typeface="Arial" panose="020B0604020202020204" pitchFamily="34" charset="0"/>
                <a:cs typeface="Arial" panose="020B0604020202020204" pitchFamily="34" charset="0"/>
              </a:rPr>
              <a:t>Rechentablett (eine Veränderung auf ikonischer Ebene bewirkt automatisch auch eine Veränderung auf symbolischer Ebene)</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Virtuelles Zwanzigerfeld/Virtuelles Hunderterfeld (bei diesen Apps können ähnlich wie bei Zahlen bis 100 oder Klötzchen sowohl auf ikonischer als auch auf symbolischer Ebene Veränderungen vorgenommen werden, die sich auf der jeweils anderen Ebene automatisch anpassen - Klötzchen bietet sogar noch vielfältigere Darstellungen als die </a:t>
            </a:r>
            <a:r>
              <a:rPr lang="de-DE" sz="1200" b="0" i="0" u="none" strike="noStrike" kern="1200" dirty="0" err="1">
                <a:solidFill>
                  <a:schemeClr val="tx1"/>
                </a:solidFill>
                <a:effectLst/>
                <a:latin typeface="+mn-lt"/>
                <a:ea typeface="+mn-ea"/>
                <a:cs typeface="+mn-cs"/>
              </a:rPr>
              <a:t>Arithmetikapps</a:t>
            </a:r>
            <a:r>
              <a:rPr lang="de-DE" sz="1200" b="0" i="0" u="none" strike="noStrike" kern="1200" dirty="0">
                <a:solidFill>
                  <a:schemeClr val="tx1"/>
                </a:solidFill>
                <a:effectLst/>
                <a:latin typeface="+mn-lt"/>
                <a:ea typeface="+mn-ea"/>
                <a:cs typeface="+mn-cs"/>
              </a:rPr>
              <a:t>)</a:t>
            </a:r>
            <a:endParaRPr lang="de-DE" sz="1200" dirty="0">
              <a:latin typeface="Open Sans" panose="020B0606030504020204" pitchFamily="34" charset="0"/>
              <a:ea typeface="Open Sans" panose="020B0606030504020204" pitchFamily="34" charset="0"/>
              <a:cs typeface="Open Sans" panose="020B0606030504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2428700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Um Anzahlen darzustellen und mit ihnen zu operieren, ist es sinnvoll, sie zu strukturieren. Diese Fähigkeit, Anzahlen strukturiert zu erfassen, ist von zentraler Bedeutung, um nicht-zählende Rechenstrategien zu erwerben (Moser Opitz, 2008). Digitale Medien können Lernende hierbei unterstützen, indem sie das Strukturieren von Anzahlen dadurch begünstigen, dass virtuelle Repräsentanten (wie Plättchen oder Würfelmaterial) entweder auf Anfrage durch den Nutzer oder automatisch durch eine Software strukturiert werden (Walter, 2018). </a:t>
            </a:r>
          </a:p>
          <a:p>
            <a:r>
              <a:rPr lang="de-DE" dirty="0">
                <a:latin typeface="Arial" panose="020B0604020202020204" pitchFamily="34" charset="0"/>
                <a:cs typeface="Arial" panose="020B0604020202020204" pitchFamily="34" charset="0"/>
              </a:rPr>
              <a:t>Apps, die </a:t>
            </a:r>
            <a:r>
              <a:rPr lang="de-DE" b="0" dirty="0">
                <a:latin typeface="Arial" panose="020B0604020202020204" pitchFamily="34" charset="0"/>
                <a:cs typeface="Arial" panose="020B0604020202020204" pitchFamily="34" charset="0"/>
              </a:rPr>
              <a:t>über dieses Potential verfügen, sind z.B. </a:t>
            </a:r>
          </a:p>
          <a:p>
            <a:pPr marL="171450" indent="-171450">
              <a:buFont typeface="Arial" panose="020B0604020202020204" pitchFamily="34" charset="0"/>
              <a:buChar char="•"/>
            </a:pPr>
            <a:r>
              <a:rPr lang="de-DE" b="0" dirty="0">
                <a:latin typeface="Arial" panose="020B0604020202020204" pitchFamily="34" charset="0"/>
                <a:cs typeface="Arial" panose="020B0604020202020204" pitchFamily="34" charset="0"/>
              </a:rPr>
              <a:t>Rechentablett</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Virtuelles Zwanzigerfeld/Virtuelles Hunderterfeld</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Zahlen bis 100</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Stellenwerte üben</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a:t>
            </a:r>
            <a:endParaRPr lang="de-DE" b="0" dirty="0">
              <a:latin typeface="Arial" panose="020B0604020202020204" pitchFamily="34" charset="0"/>
              <a:cs typeface="Arial" panose="020B0604020202020204" pitchFamily="34" charset="0"/>
            </a:endParaRP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1774074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Für den Aufbau von tragfähigen Vorstellungsbildern ist sowohl das konkrete als auch gedankliche Durchführen und Nachvollziehen (aktiver) Handlungen an geeignetem didaktischen Material sinnvoll. Allerdings passt die Handlung am Material nicht immer zur mentalen Operationen, weshalb digitale Medien hier unterstützen können </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(Walter, 2018).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Das Beispiel zeigt eine Darstellung angelehnt an die App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KlippKlapp</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bei der das Würfelnetz ähnlich der mentalen Vorstellung auf und zu geklappt werden kann und so der räumlichen Vorstellung entspricht.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 weiteres Beispiel: Wenn man sich den Lösungsweg zur Aufgabe 12-3 mit Multisystemblock-Material vorstellt, so hat man eine Zehnerstange und zwei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Gedanklich kann man die zwei separaten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sowie einen weiteren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von der Zehnerstange „wegnehmen“. Es bleiben 9 einzelne Würfel übrig. Führt man diese Operation handelnd am Material aus, so muss man die Zehnerstange erst gegen 10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Einerwürfel</a:t>
            </a:r>
            <a:r>
              <a:rPr lang="de-DE" altLang="de-DE" dirty="0">
                <a:latin typeface="Arial" panose="020B0604020202020204" pitchFamily="34" charset="0"/>
                <a:ea typeface="ＭＳ Ｐゴシック" panose="020B0600070205080204" pitchFamily="34" charset="-128"/>
                <a:cs typeface="Arial" panose="020B0604020202020204" pitchFamily="34" charset="0"/>
              </a:rPr>
              <a:t> eintauschen. Damit liegen nun andere Einer vor einem, als die, die zuvor in der Zehnerstange repräsentiert wurden. Dies entspricht nicht der mentalen Operation.</a:t>
            </a:r>
          </a:p>
          <a:p>
            <a:r>
              <a:rPr lang="de-DE" dirty="0">
                <a:latin typeface="Arial" panose="020B0604020202020204" pitchFamily="34" charset="0"/>
                <a:cs typeface="Arial" panose="020B0604020202020204" pitchFamily="34" charset="0"/>
              </a:rPr>
              <a:t>Apps, die über dieses Potential verfügen, sind z. B. </a:t>
            </a:r>
          </a:p>
          <a:p>
            <a:pPr marL="171450" indent="-171450">
              <a:buFont typeface="Arial" panose="020B0604020202020204" pitchFamily="34" charset="0"/>
              <a:buChar char="•"/>
            </a:pPr>
            <a:r>
              <a:rPr lang="de-DE" sz="1200" b="0" i="0" u="none" strike="noStrike" kern="1200" dirty="0" err="1">
                <a:solidFill>
                  <a:schemeClr val="tx1"/>
                </a:solidFill>
                <a:effectLst/>
                <a:latin typeface="+mn-lt"/>
                <a:ea typeface="+mn-ea"/>
                <a:cs typeface="+mn-cs"/>
              </a:rPr>
              <a:t>Number</a:t>
            </a:r>
            <a:r>
              <a:rPr lang="de-DE" sz="1200" b="0" i="0" u="none" strike="noStrike" kern="1200" dirty="0">
                <a:solidFill>
                  <a:schemeClr val="tx1"/>
                </a:solidFill>
                <a:effectLst/>
                <a:latin typeface="+mn-lt"/>
                <a:ea typeface="+mn-ea"/>
                <a:cs typeface="+mn-cs"/>
              </a:rPr>
              <a:t> </a:t>
            </a:r>
            <a:r>
              <a:rPr lang="de-DE" sz="1200" b="0" i="0" u="none" strike="noStrike" kern="1200" dirty="0" err="1">
                <a:solidFill>
                  <a:schemeClr val="tx1"/>
                </a:solidFill>
                <a:effectLst/>
                <a:latin typeface="+mn-lt"/>
                <a:ea typeface="+mn-ea"/>
                <a:cs typeface="+mn-cs"/>
              </a:rPr>
              <a:t>Pieces</a:t>
            </a:r>
            <a:endParaRPr lang="de-DE" sz="1200" b="0" i="0" u="none" strike="noStrike" kern="1200" dirty="0">
              <a:solidFill>
                <a:schemeClr val="tx1"/>
              </a:solidFill>
              <a:effectLst/>
              <a:latin typeface="+mn-lt"/>
              <a:ea typeface="+mn-ea"/>
              <a:cs typeface="+mn-cs"/>
            </a:endParaRP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Stellenwerte üben</a:t>
            </a:r>
          </a:p>
          <a:p>
            <a:pPr marL="171450" indent="-171450">
              <a:buFont typeface="Arial" panose="020B0604020202020204" pitchFamily="34" charset="0"/>
              <a:buChar char="•"/>
            </a:pPr>
            <a:r>
              <a:rPr lang="de-DE" sz="1200" b="0" i="0" u="none" strike="noStrike" kern="1200" dirty="0">
                <a:solidFill>
                  <a:schemeClr val="tx1"/>
                </a:solidFill>
                <a:effectLst/>
                <a:latin typeface="+mn-lt"/>
                <a:ea typeface="+mn-ea"/>
                <a:cs typeface="+mn-cs"/>
              </a:rPr>
              <a:t>Virtuelles Zwanzigerfeld (einen 5er legen, ein Einer weg; statt tauschen am physischen Zwanzigerfeld)</a:t>
            </a:r>
          </a:p>
          <a:p>
            <a:pPr marL="171450" indent="-171450">
              <a:buFont typeface="Arial" panose="020B0604020202020204" pitchFamily="34" charset="0"/>
              <a:buChar char="•"/>
            </a:pPr>
            <a:r>
              <a:rPr lang="de-DE" altLang="de-DE" sz="1200" b="0" i="0" u="none" strike="noStrike" kern="1200" dirty="0" err="1">
                <a:solidFill>
                  <a:schemeClr val="tx1"/>
                </a:solidFill>
                <a:effectLst/>
                <a:latin typeface="+mn-lt"/>
                <a:ea typeface="+mn-ea"/>
                <a:cs typeface="+mn-cs"/>
              </a:rPr>
              <a:t>KlippKlapp</a:t>
            </a: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2610620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Digitale Medien können dabei helfen, die Überlastung des Arbeitsgedächtnisses zu verhindern, indem zweitrangige Denk- und Arbeitsprozesse von ihnen übernommen werden, um so den Blick auf mathematisch reichhaltige Aktivitäten (wie bspw. dem Entdecken, Beschreiben und Begründen mathematischer Strukturen) für alle Lernenden – und nicht nur die leistungsstarken Kinder – zugänglich zu machen (Krauthausen &amp; Lorenz, 2011). </a:t>
            </a:r>
            <a:r>
              <a:rPr lang="de-DE" altLang="de-DE" dirty="0">
                <a:latin typeface="Arial" panose="020B0604020202020204" pitchFamily="34" charset="0"/>
                <a:ea typeface="ＭＳ Ｐゴシック" panose="020B0600070205080204" pitchFamily="34" charset="-128"/>
                <a:cs typeface="Arial" panose="020B0604020202020204" pitchFamily="34" charset="0"/>
              </a:rPr>
              <a:t>Ein Kind, das noch Schwierigkeiten beim Rechnen hat, kann dennoch in der Lage sein, mathematische Strukturen zu erkennen und Entdeckungen zu machen und zu beschreiben. </a:t>
            </a:r>
            <a:endParaRPr lang="de-DE" sz="1200" b="0" i="0" u="none" strike="noStrike" kern="1200" dirty="0">
              <a:solidFill>
                <a:schemeClr val="tx1"/>
              </a:solidFill>
              <a:effectLst/>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Dies bedeutet selbstverständlich nicht, dass Kinder nun nicht mehr selber rechnen oder auch gelegentlich ein Diagramm erstellen sollen. </a:t>
            </a:r>
            <a:r>
              <a:rPr lang="de-DE" altLang="de-DE" dirty="0">
                <a:latin typeface="Arial" panose="020B0604020202020204" pitchFamily="34" charset="0"/>
                <a:ea typeface="ＭＳ Ｐゴシック" panose="020B0600070205080204" pitchFamily="34" charset="-128"/>
                <a:cs typeface="Arial" panose="020B0604020202020204" pitchFamily="34" charset="0"/>
              </a:rPr>
              <a:t>Beim Umlagern von Denk- und Arbeitsprozessen geht es nicht darum, den Lernenden grundsätzlich Denkarbeit abzunehmen, sondern sie genau da kognitiv zu entlasten, wo es gerade nicht im Fokus steht denken zu müssen.</a:t>
            </a:r>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Im Beispiel wird das Aufgabenformat Rechendreieck gezeigt (Es gilt die Regel, dass die Summe der Zahlen (oder Plättchen) benachbarter Felder im Dreieck als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Randzahl</a:t>
            </a:r>
            <a:r>
              <a:rPr lang="de-DE" altLang="de-DE" dirty="0">
                <a:latin typeface="Arial" panose="020B0604020202020204" pitchFamily="34" charset="0"/>
                <a:ea typeface="ＭＳ Ｐゴシック" panose="020B0600070205080204" pitchFamily="34" charset="-128"/>
                <a:cs typeface="Arial" panose="020B0604020202020204" pitchFamily="34" charset="0"/>
              </a:rPr>
              <a:t> neben den beiden Feldern notiert wird). An diesem Format lassen sich spannende Entdeckungen machen. Beispielsweise können die Lernenden überlegen, was mit den Randzahlen passiert, wenn ein Plättchen aus dem rechten unteren Feld in das linke untere Feld verschoben wird. Am analogen Material müssen Lernende zunächst das Plättchen verschieben und daraufhin die neu entstandenen Randzahlen berechnen. Treten hierbei Fehler auf, sind Entdeckungen nur schwerlich möglich. Das digitale Medium kann in diesem Fall die Rechentätigkeit übernehmen. Sobald ein Plättchen verschoben wird, verändern sich die Randzahlen automatisch mit. Somit können Kinder kognitiv entlastet werden und sich auf das fokussieren, was in dieser Stunde thematisch wichtig ist.</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Ein weiteres Beispiel ist die Darstellung von Veränderungen in verschiedenen Diagrammtypen. Wenn ein Diagrammtyp falsch gezeichnet wurde, lässt sich dieser nur schwierig korrekt interpretieren. Das automatische Zeichnen der Diagramme hilft sich auf die Auswirkungen von Anzahlen im Diagramm zu fokussieren.</a:t>
            </a:r>
          </a:p>
          <a:p>
            <a:pPr fontAlgn="base"/>
            <a:endParaRPr lang="de-DE" sz="12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4222768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Werden digitale Medien eingesetzt, so können diese unmittelbar nach der Bearbeitung einer Aufgabe Rückmeldungen geben. Besonders zu bedenken ist hierbei jedoch, dass es noch sehr wenige Apps gibt, die fachlich informative und lernförderliche Hinweise geben können. Besonders günstig erscheinen Rückmeldungen, die die Lernenden dabei unterstützen, ihren eigenen Lernweg zu überdenken und umzustrukturieren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Urff</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2010; </a:t>
            </a:r>
            <a:r>
              <a:rPr lang="de-DE" sz="1200" b="0" i="0" u="none" strike="noStrike" kern="1200" dirty="0" err="1">
                <a:solidFill>
                  <a:schemeClr val="tx1"/>
                </a:solidFill>
                <a:effectLst/>
                <a:latin typeface="Arial" panose="020B0604020202020204" pitchFamily="34" charset="0"/>
                <a:ea typeface="+mn-ea"/>
                <a:cs typeface="Arial" panose="020B0604020202020204" pitchFamily="34" charset="0"/>
              </a:rPr>
              <a:t>Urff</a:t>
            </a:r>
            <a:r>
              <a:rPr lang="de-DE" sz="1200" b="0" i="0" u="none" strike="noStrike" kern="1200" dirty="0">
                <a:solidFill>
                  <a:schemeClr val="tx1"/>
                </a:solidFill>
                <a:effectLst/>
                <a:latin typeface="Arial" panose="020B0604020202020204" pitchFamily="34" charset="0"/>
                <a:ea typeface="+mn-ea"/>
                <a:cs typeface="Arial" panose="020B0604020202020204" pitchFamily="34" charset="0"/>
              </a:rPr>
              <a:t>, 2014). Auch wenn viele Programme bereits versuchen, hilfreiche und insbesondere direkte Rückmeldungen zu geben, gibt es derzeit noch kaum Programme, die Kriterien für eine fachbezogene lernförderliche Rückmeldung genügen.</a:t>
            </a:r>
            <a:endParaRPr lang="de-DE" dirty="0">
              <a:latin typeface="Arial" panose="020B0604020202020204" pitchFamily="34" charset="0"/>
              <a:cs typeface="Arial" panose="020B0604020202020204" pitchFamily="34" charset="0"/>
            </a:endParaRPr>
          </a:p>
          <a:p>
            <a:r>
              <a:rPr lang="de-DE" altLang="de-DE" dirty="0">
                <a:latin typeface="Arial" panose="020B0604020202020204" pitchFamily="34" charset="0"/>
                <a:ea typeface="ＭＳ Ｐゴシック" panose="020B0600070205080204" pitchFamily="34" charset="-128"/>
                <a:cs typeface="Arial" panose="020B0604020202020204" pitchFamily="34" charset="0"/>
              </a:rPr>
              <a:t>Es existiert der häufig geäußerte Wunsch, dass digitale Medien jedem Kind die zu seinem Lernstand passende Aufgabe zuweisen können. Ein PC kann aber erst einmal nur entscheiden, ob eine Aufgabe richtig oder falsch gelöst wurde, außerdem kann die Lösungsgeschwindigkeit gemessen werden. Allerdings ist es möglich, gewisse häufig auftretende Fehlertypen zu kategorisieren und in einer App so zu programmieren, dass eine informative Rückmeldung gegeben werden kann.</a:t>
            </a:r>
          </a:p>
          <a:p>
            <a:r>
              <a:rPr lang="de-DE" altLang="de-DE" dirty="0">
                <a:latin typeface="Arial" panose="020B0604020202020204" pitchFamily="34" charset="0"/>
                <a:ea typeface="ＭＳ Ｐゴシック" panose="020B0600070205080204" pitchFamily="34" charset="-128"/>
                <a:cs typeface="Arial" panose="020B0604020202020204" pitchFamily="34" charset="0"/>
              </a:rPr>
              <a:t>Das Beispiel ist angelehnt an die App Stellenwerte üben. Das übende Kind sollte hier die Zahl 24 (am unteren Bildschirmrand) mit virtuellem Material in der Sortiertafel darstellen. Statt 2 Zehner und 4 </a:t>
            </a:r>
            <a:r>
              <a:rPr lang="de-DE" altLang="de-DE" dirty="0" err="1">
                <a:latin typeface="Arial" panose="020B0604020202020204" pitchFamily="34" charset="0"/>
                <a:ea typeface="ＭＳ Ｐゴシック" panose="020B0600070205080204" pitchFamily="34" charset="-128"/>
                <a:cs typeface="Arial" panose="020B0604020202020204" pitchFamily="34" charset="0"/>
              </a:rPr>
              <a:t>Einern</a:t>
            </a:r>
            <a:r>
              <a:rPr lang="de-DE" altLang="de-DE" dirty="0">
                <a:latin typeface="Arial" panose="020B0604020202020204" pitchFamily="34" charset="0"/>
                <a:ea typeface="ＭＳ Ｐゴシック" panose="020B0600070205080204" pitchFamily="34" charset="-128"/>
                <a:cs typeface="Arial" panose="020B0604020202020204" pitchFamily="34" charset="0"/>
              </a:rPr>
              <a:t> wurden 1 Zehner und 14 Einer gelegt. Dies ist nicht falsch, entspricht aber auch nicht der Konvention unseres Stellenwertverständnisses. Die Rückmeldung an das Kind lautet daher auch: „Kannst du nicht noch bündeln?“ und wird zur Veranschaulichung auch ikonisch dargestellt. Bei einer vollständig richtigen Antwort lautet die Rückmeldung „gut“ mit einem Häkchen.</a:t>
            </a:r>
            <a:endParaRPr lang="de-DE" dirty="0">
              <a:latin typeface="Arial" panose="020B0604020202020204" pitchFamily="34" charset="0"/>
              <a:cs typeface="Arial" panose="020B0604020202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25</a:t>
            </a:fld>
            <a:endParaRPr lang="de-DE"/>
          </a:p>
        </p:txBody>
      </p:sp>
    </p:spTree>
    <p:extLst>
      <p:ext uri="{BB962C8B-B14F-4D97-AF65-F5344CB8AC3E}">
        <p14:creationId xmlns:p14="http://schemas.microsoft.com/office/powerpoint/2010/main" val="1695591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Zu Beginn des Moduls sollen die Teilnehmenden über die Ausgangslage und die Bedeutung zum Lernen mit digitalen Medien informiert werden. </a:t>
            </a: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4025476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 Kernbotschaft soll die vorherigen Ausführungen zusammenfassen. </a:t>
            </a:r>
          </a:p>
          <a:p>
            <a:endParaRPr lang="de-DE" dirty="0"/>
          </a:p>
        </p:txBody>
      </p:sp>
      <p:sp>
        <p:nvSpPr>
          <p:cNvPr id="4" name="Fußzeilenplatzhalter 3"/>
          <p:cNvSpPr>
            <a:spLocks noGrp="1"/>
          </p:cNvSpPr>
          <p:nvPr>
            <p:ph type="ftr" sz="quarter" idx="4"/>
          </p:nvPr>
        </p:nvSpPr>
        <p:spPr/>
        <p:txBody>
          <a:bodyPr/>
          <a:lstStyle/>
          <a:p>
            <a:r>
              <a:rPr lang="de-DE" dirty="0"/>
              <a:t>© PIKAS (</a:t>
            </a:r>
            <a:r>
              <a:rPr lang="de-DE" dirty="0" err="1"/>
              <a:t>pikas.dzlm.de</a:t>
            </a:r>
            <a:r>
              <a:rPr lang="de-DE" dirty="0"/>
              <a:t>) </a:t>
            </a:r>
          </a:p>
          <a:p>
            <a:r>
              <a:rPr lang="de-DE" dirty="0"/>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2842074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Arial" panose="020B0604020202020204" pitchFamily="34" charset="0"/>
                <a:ea typeface="ＭＳ Ｐゴシック" panose="020B0600070205080204" pitchFamily="34" charset="-128"/>
                <a:cs typeface="Arial" panose="020B0604020202020204" pitchFamily="34" charset="0"/>
              </a:rPr>
              <a:t>Für eine geeignete Auswahl von Software ist es wichtig zu wissen, wann welche Apps und Programme in welchen Unterrichtsphasen eingesetzt werden können und wie sie zu bewerten sind.  Dies soll unter diesem Gliederungspunkt genauer betrachtet werden.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25875962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30421191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solidFill>
                  <a:srgbClr val="000000"/>
                </a:solidFill>
                <a:effectLst/>
                <a:latin typeface="Gill Sans" panose="020B0502020104020203" pitchFamily="34" charset="-79"/>
                <a:cs typeface="Gill Sans" panose="020B0502020104020203" pitchFamily="34" charset="-79"/>
              </a:rPr>
              <a:t>Studienergebnisse von Walter &amp; Schwätzer (2023), bei der 227 Apps analysiert wurden, zeigen die oben genannten Ergebnisse. </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Leider hält der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Appstore</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für eine Suche nach „Mathematik Grundschule“ sehr viele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drill</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&amp;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practice</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Apps bereit (die rechts dargestellte App wird auf Folie 30 noch einmal genauer in den Blick genommen). Die </a:t>
            </a:r>
            <a:r>
              <a:rPr lang="de-DE" altLang="de-DE" dirty="0" err="1">
                <a:solidFill>
                  <a:srgbClr val="FF0000"/>
                </a:solidFill>
                <a:latin typeface="Arial" panose="020B0604020202020204" pitchFamily="34" charset="0"/>
                <a:ea typeface="ＭＳ Ｐゴシック" panose="020B0600070205080204" pitchFamily="34" charset="-128"/>
                <a:cs typeface="Arial" panose="020B0604020202020204" pitchFamily="34" charset="0"/>
              </a:rPr>
              <a:t>Beziehungshaltigkeit</a:t>
            </a:r>
            <a:r>
              <a:rPr lang="de-DE" alt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 und auch die prozessbezogenen Kompetenzen der Mathematik werden nicht ausgenutzt. Es sind keine Entdeckungen möglich und es können keine Analogien und Strategien genutzt oder gar entwickelt werden.</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1367645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i="0" dirty="0">
                <a:solidFill>
                  <a:srgbClr val="323948"/>
                </a:solidFill>
                <a:effectLst/>
                <a:latin typeface="Helvetica" pitchFamily="2" charset="0"/>
              </a:rPr>
              <a:t>Im Wesentlichen fordert die App dazu auf, Zerlegungen der Zahl 10 zu finden. Über den Fragezeichen-Button erhält man allgemeine Erklärungen zum Spiel/zur App. </a:t>
            </a:r>
          </a:p>
          <a:p>
            <a:r>
              <a:rPr lang="de-DE" i="0" dirty="0">
                <a:solidFill>
                  <a:srgbClr val="323948"/>
                </a:solidFill>
                <a:effectLst/>
                <a:latin typeface="Helvetica" pitchFamily="2" charset="0"/>
              </a:rPr>
              <a:t>Über den Lautsprecher-Button kann der Lernende sich die Aufgabe vorlesen lassen. Zur Eingabe der fehlenden Zahlen in den Fenstern der Häuser wird das entsprechende Fenster durch Tippen ausgewählt und durch Antippen einer der unten aufgelisteten Zahlen das Ergebnis eingetragen. Der „Zurück-Button“ löscht eingetragene Zahlen. Nach dem Eintragen aller Ergebnisse kann über den Häkchen-Button (unten rechts) eine Überprüfung der Ergebnisse erfolgen. Falsche Ergebnisse werden rot eingefärbt, richtige Ergebnisse grün. Mit dem grünen Pfeil kann man zur nächsten Aufgabe springen. </a:t>
            </a:r>
          </a:p>
          <a:p>
            <a:r>
              <a:rPr lang="de-DE" i="0" dirty="0"/>
              <a:t>Die App bietet die Möglichkeit schnell und leicht verfügbar eine Vielzahl an Übungsaufgaben zur Verfügung zu stellen. Zudem erhalten die Lernenden nach dem Lösen einer jeden Aufgabe eine Rückmeldung. Allerdings ist zu berücksichtigen, dass die Rückmeldungen nur in Form von „richtig“ und „falsch“ stattfinden. Wünschenswerte informative Rückmeldungen werden nicht geboten. Diese sind aber oft notwendig, damit Lernende Fehler erkennen und bestenfalls verständnisbasiert korrigieren können. Die App bietet Übungsaufgaben, die zusammenhanglos nebeneinanderstehen und die das vorhandene Wissen und Können nicht miteinander vernetzen lassen. Innerhalb der einzelnen Übungen bestehen keine erkennbaren Zusammenhänge, die aber von großer Bedeutung wären. Bereits Gelerntes kann nicht zur Lösung von Aufgaben herangezogen und somit nicht vernetzt und im mathematischen Kontext vertieft werden. Gesetzmäßigkeiten können weder entdeckt noch angewendet werden. Das Übungsangebot einer solchen App ist somit nicht didaktisch legitimierbar. Die App kann somit nicht als geeignete Übungsapp eines guten Mathematikunterrichts bezeichnet werden. </a:t>
            </a:r>
          </a:p>
          <a:p>
            <a:endParaRPr lang="de-DE" i="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solidFill>
                  <a:srgbClr val="FF0000"/>
                </a:solidFill>
                <a:latin typeface="Arial" panose="020B0604020202020204" pitchFamily="34" charset="0"/>
                <a:ea typeface="ＭＳ Ｐゴシック" panose="020B0600070205080204" pitchFamily="34" charset="-128"/>
                <a:cs typeface="Arial" panose="020B0604020202020204" pitchFamily="34" charset="0"/>
              </a:rPr>
              <a:t>Es gibt aber durchaus auch Apps mit Potential, bei denen eine passende Rahmung eine Einbettung in den Unterricht ermöglicht. Dafür sollen im folgenden verschiedene Einsatzmöglichkeiten von Apps vorgestellt werden, die im Unterricht eingesetzt werden können (Folien 32-35). </a:t>
            </a:r>
            <a:endParaRPr lang="de-DE" dirty="0"/>
          </a:p>
          <a:p>
            <a:endParaRPr lang="de-DE" i="0"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4093135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altLang="de-DE" dirty="0">
                <a:latin typeface="Arial" panose="020B0604020202020204" pitchFamily="34" charset="0"/>
                <a:ea typeface="ＭＳ Ｐゴシック" panose="020B0600070205080204" pitchFamily="34" charset="-128"/>
                <a:cs typeface="Arial" panose="020B0604020202020204" pitchFamily="34" charset="0"/>
              </a:rPr>
              <a:t>Für eine geeignete Auswahl von Software ist es wichtig zu wissen, dass es unterschiedliche Arten von Apps und Programmen gibt, die im Unterricht in unterschiedlichen Phasen eingesetzt werden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3193092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Sans-Serif"/>
              <a:buNone/>
            </a:pPr>
            <a:r>
              <a:rPr lang="de-DE" dirty="0">
                <a:latin typeface="Arial" panose="020B0604020202020204" pitchFamily="34" charset="0"/>
                <a:cs typeface="Arial" panose="020B0604020202020204" pitchFamily="34" charset="0"/>
              </a:rPr>
              <a:t>In diesen Apps werden bekannte didaktische Materialien, die im Unterricht als Arbeitsmittel eingesetzt werden, virtuell abgebildet. Sie bieten in der Regel eine Erweiterung der physischen Materialien durch die Ausnutzung spezifischer Potentiale des digitalen Mediums.  So werden in vielen Apps die unterschiedlichen Darstellungsebenen miteinander vernetzt.  Wie auch beim Einsatz analoger didaktischer Materialien gilt hier, dass das Material begleitend eingesetzt wird, um von der Lehrkraft gestellte Aufgaben zu bearbeiten.</a:t>
            </a:r>
          </a:p>
          <a:p>
            <a:pPr marL="0" indent="0">
              <a:buFont typeface="Arial,Sans-Serif"/>
              <a:buNone/>
            </a:pPr>
            <a:r>
              <a:rPr lang="de-DE" dirty="0">
                <a:latin typeface="Arial" panose="020B0604020202020204" pitchFamily="34" charset="0"/>
                <a:cs typeface="Arial" panose="020B0604020202020204" pitchFamily="34" charset="0"/>
              </a:rPr>
              <a:t>Weitere Apps und Informationen zu den abgebildeten Apps sind dem Dokument „Apps für den Mathematikunterricht“ (PIKAS </a:t>
            </a:r>
            <a:r>
              <a:rPr lang="de-DE" dirty="0" err="1">
                <a:latin typeface="Arial" panose="020B0604020202020204" pitchFamily="34" charset="0"/>
                <a:cs typeface="Arial" panose="020B0604020202020204" pitchFamily="34" charset="0"/>
              </a:rPr>
              <a:t>digi</a:t>
            </a:r>
            <a:r>
              <a:rPr lang="de-DE" dirty="0">
                <a:latin typeface="Arial" panose="020B0604020202020204" pitchFamily="34" charset="0"/>
                <a:cs typeface="Arial" panose="020B0604020202020204" pitchFamily="34" charset="0"/>
              </a:rPr>
              <a:t>, 2023a) zu entnehmen.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2489710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a:buNone/>
            </a:pPr>
            <a:r>
              <a:rPr lang="de-DE" dirty="0">
                <a:latin typeface="Arial" panose="020B0604020202020204" pitchFamily="34" charset="0"/>
                <a:cs typeface="Arial" panose="020B0604020202020204" pitchFamily="34" charset="0"/>
              </a:rPr>
              <a:t>Diese Apps sind virtuelle Umsetzungen bekannter Aufgabenformate, die – wie ihre analogen Entsprechungen – konkreter Aufgabenstellungen oder Forscheraufträgen durch die Lehrkraft bedürfen. Es bietet sich an, diese in entsprechende Unterrichtsreihen zum Aufgabenformat einzubinden. Hier erscheint insbesondere auch die Kombination mit dem analogen ,</a:t>
            </a:r>
            <a:r>
              <a:rPr lang="de-DE" dirty="0" err="1">
                <a:latin typeface="Arial" panose="020B0604020202020204" pitchFamily="34" charset="0"/>
                <a:cs typeface="Arial" panose="020B0604020202020204" pitchFamily="34" charset="0"/>
              </a:rPr>
              <a:t>pencil</a:t>
            </a:r>
            <a:r>
              <a:rPr lang="de-DE" dirty="0">
                <a:latin typeface="Arial" panose="020B0604020202020204" pitchFamily="34" charset="0"/>
                <a:cs typeface="Arial" panose="020B0604020202020204" pitchFamily="34" charset="0"/>
              </a:rPr>
              <a:t> &amp; </a:t>
            </a:r>
            <a:r>
              <a:rPr lang="de-DE" dirty="0" err="1">
                <a:latin typeface="Arial" panose="020B0604020202020204" pitchFamily="34" charset="0"/>
                <a:cs typeface="Arial" panose="020B0604020202020204" pitchFamily="34" charset="0"/>
              </a:rPr>
              <a:t>paper</a:t>
            </a:r>
            <a:r>
              <a:rPr lang="de-DE" dirty="0">
                <a:latin typeface="Arial" panose="020B0604020202020204" pitchFamily="34" charset="0"/>
                <a:cs typeface="Arial" panose="020B0604020202020204" pitchFamily="34" charset="0"/>
              </a:rPr>
              <a:t>‘ Format sinnvoll, um die Potentiale beider Darbietungsarten voll auszuschöpfen.</a:t>
            </a:r>
          </a:p>
          <a:p>
            <a:pPr marL="0" indent="0">
              <a:buFont typeface="Arial"/>
              <a:buNone/>
            </a:pPr>
            <a:r>
              <a:rPr lang="de-DE" dirty="0">
                <a:latin typeface="Arial" panose="020B0604020202020204" pitchFamily="34" charset="0"/>
                <a:cs typeface="Arial" panose="020B0604020202020204" pitchFamily="34" charset="0"/>
              </a:rPr>
              <a:t>In Abgrenzung zu analogen Aufgabenformaten bieten diese Apps häufig eine Erweiterung durch die Ausnutzung spezifischer Potentiale des digitalen Mediums. </a:t>
            </a:r>
          </a:p>
          <a:p>
            <a:pPr marL="0" indent="0">
              <a:buFont typeface="Arial"/>
              <a:buNone/>
            </a:pPr>
            <a:r>
              <a:rPr lang="de-DE" dirty="0">
                <a:latin typeface="Arial" panose="020B0604020202020204" pitchFamily="34" charset="0"/>
                <a:cs typeface="Arial" panose="020B0604020202020204" pitchFamily="34" charset="0"/>
              </a:rPr>
              <a:t>Darüber hinaus stellen diese Apps häufig unterschiedliche Darstellungsweisen synchron dar, was den Lernenden dabei unterstützen kann, ein adäquates Zahlverständnis aufzubauen.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latin typeface="Arial" panose="020B0604020202020204" pitchFamily="34" charset="0"/>
                <a:cs typeface="Arial" panose="020B0604020202020204" pitchFamily="34" charset="0"/>
              </a:rPr>
              <a:t>Informationen zu den abgebildeten Apps sind dem Dokument „Apps für den Mathematikunterricht“ (PIKAS </a:t>
            </a:r>
            <a:r>
              <a:rPr lang="de-DE" dirty="0" err="1">
                <a:latin typeface="Arial" panose="020B0604020202020204" pitchFamily="34" charset="0"/>
                <a:cs typeface="Arial" panose="020B0604020202020204" pitchFamily="34" charset="0"/>
              </a:rPr>
              <a:t>digi</a:t>
            </a:r>
            <a:r>
              <a:rPr lang="de-DE" dirty="0">
                <a:latin typeface="Arial" panose="020B0604020202020204" pitchFamily="34" charset="0"/>
                <a:cs typeface="Arial" panose="020B0604020202020204" pitchFamily="34" charset="0"/>
              </a:rPr>
              <a:t>, 2023a) zu entnehmen.</a:t>
            </a:r>
          </a:p>
          <a:p>
            <a:endParaRPr lang="de-DE" dirty="0">
              <a:latin typeface="Arial" panose="020B0604020202020204" pitchFamily="34" charset="0"/>
              <a:cs typeface="Arial" panose="020B0604020202020204" pitchFamily="34" charset="0"/>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2744612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dirty="0"/>
              <a:t>Derzeit bilden diese Apps den Großteil des Angebots des Appstores. Diese Apps haben ihre Berechtigung, denn sie dienen dem Üben und Automatisieren mathematischer Inhalte. Insbesondere Apps ohne Anschauungsmaterial, also auf rein symbolischer Ebene, dienen nicht dem Verständnisaufbau, sondern der Automatisierung von </a:t>
            </a:r>
            <a:r>
              <a:rPr lang="de-DE" altLang="de-DE" dirty="0">
                <a:latin typeface="Arial" panose="020B0604020202020204" pitchFamily="34" charset="0"/>
                <a:ea typeface="ＭＳ Ｐゴシック" panose="020B0600070205080204" pitchFamily="34" charset="-128"/>
                <a:cs typeface="Arial" panose="020B0604020202020204" pitchFamily="34" charset="0"/>
              </a:rPr>
              <a:t>Aufgabensätzen. Sie sollten daher nicht zu früh eingesetzt werden! </a:t>
            </a:r>
            <a:r>
              <a:rPr lang="de-DE" dirty="0"/>
              <a:t>Sie können natürlich keine Unterrichtsstunde füllen, sind aber in kurzen Phasen (offener Anfang, Lernzeit, Hausaufgaben) ähnlich wie Karteikarten zur Übung nützlich. Bei diesen Apps erfolgt die Ausgabe von Aufgaben in der Regel über einen Zufallsalgorithmus.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de-DE" dirty="0">
                <a:latin typeface="Arial" panose="020B0604020202020204" pitchFamily="34" charset="0"/>
                <a:cs typeface="Arial" panose="020B0604020202020204" pitchFamily="34" charset="0"/>
              </a:rPr>
              <a:t>Informationen zu den abgebildeten Apps sind dem Dokument „Apps für den Mathematikunterricht“ (PIKAS </a:t>
            </a:r>
            <a:r>
              <a:rPr lang="de-DE" dirty="0" err="1">
                <a:latin typeface="Arial" panose="020B0604020202020204" pitchFamily="34" charset="0"/>
                <a:cs typeface="Arial" panose="020B0604020202020204" pitchFamily="34" charset="0"/>
              </a:rPr>
              <a:t>digi</a:t>
            </a:r>
            <a:r>
              <a:rPr lang="de-DE" dirty="0">
                <a:latin typeface="Arial" panose="020B0604020202020204" pitchFamily="34" charset="0"/>
                <a:cs typeface="Arial" panose="020B0604020202020204" pitchFamily="34" charset="0"/>
              </a:rPr>
              <a:t>, 2023a) zu entnehmen.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317931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altLang="de-DE" dirty="0">
                <a:latin typeface="Arial" panose="020B0604020202020204" pitchFamily="34" charset="0"/>
                <a:ea typeface="ＭＳ Ｐゴシック" panose="020B0600070205080204" pitchFamily="34" charset="-128"/>
                <a:cs typeface="Arial" panose="020B0604020202020204" pitchFamily="34" charset="0"/>
              </a:rPr>
              <a:t>Lernende sollen im Mathematikunterricht lernen, eigene Weg zu finden, diese zu beschreiben und für andere nachvollziehbar darzustellen. Es gibt viele Apps, die es relativ einfach ermöglichen, eigene Wege darzustellen. Diese sind nicht speziell für den Mathematikunterricht gedacht. Solche Apps eignen sich z.B. für das Aufzeichnen von Rechenwegen und das Vertonen dieser mit einer Sprachspur.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latin typeface="Arial" panose="020B0604020202020204" pitchFamily="34" charset="0"/>
                <a:cs typeface="Arial" panose="020B0604020202020204" pitchFamily="34" charset="0"/>
              </a:rPr>
              <a:t>Informationen zu den abgebildeten Apps sind dem Dokument „Apps für den Mathematikunterricht“ (PIKAS </a:t>
            </a:r>
            <a:r>
              <a:rPr lang="de-DE" dirty="0" err="1">
                <a:latin typeface="Arial" panose="020B0604020202020204" pitchFamily="34" charset="0"/>
                <a:cs typeface="Arial" panose="020B0604020202020204" pitchFamily="34" charset="0"/>
              </a:rPr>
              <a:t>digi</a:t>
            </a:r>
            <a:r>
              <a:rPr lang="de-DE" dirty="0">
                <a:latin typeface="Arial" panose="020B0604020202020204" pitchFamily="34" charset="0"/>
                <a:cs typeface="Arial" panose="020B0604020202020204" pitchFamily="34" charset="0"/>
              </a:rPr>
              <a:t>, 2023a) zu entnehmen.</a:t>
            </a:r>
          </a:p>
          <a:p>
            <a:pPr marL="0" indent="0">
              <a:buFont typeface="Arial" panose="020B0604020202020204" pitchFamily="34" charset="0"/>
              <a:buNone/>
            </a:pP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144407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576098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27195243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1101101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38</a:t>
            </a:fld>
            <a:endParaRPr lang="de-DE"/>
          </a:p>
        </p:txBody>
      </p:sp>
    </p:spTree>
    <p:extLst>
      <p:ext uri="{BB962C8B-B14F-4D97-AF65-F5344CB8AC3E}">
        <p14:creationId xmlns:p14="http://schemas.microsoft.com/office/powerpoint/2010/main" val="36968640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39</a:t>
            </a:fld>
            <a:endParaRPr lang="de-DE"/>
          </a:p>
        </p:txBody>
      </p:sp>
    </p:spTree>
    <p:extLst>
      <p:ext uri="{BB962C8B-B14F-4D97-AF65-F5344CB8AC3E}">
        <p14:creationId xmlns:p14="http://schemas.microsoft.com/office/powerpoint/2010/main" val="1154131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14378320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44</a:t>
            </a:fld>
            <a:endParaRPr lang="de-DE"/>
          </a:p>
        </p:txBody>
      </p:sp>
    </p:spTree>
    <p:extLst>
      <p:ext uri="{BB962C8B-B14F-4D97-AF65-F5344CB8AC3E}">
        <p14:creationId xmlns:p14="http://schemas.microsoft.com/office/powerpoint/2010/main" val="18228771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45</a:t>
            </a:fld>
            <a:endParaRPr lang="de-DE"/>
          </a:p>
        </p:txBody>
      </p:sp>
    </p:spTree>
    <p:extLst>
      <p:ext uri="{BB962C8B-B14F-4D97-AF65-F5344CB8AC3E}">
        <p14:creationId xmlns:p14="http://schemas.microsoft.com/office/powerpoint/2010/main" val="21978557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46</a:t>
            </a:fld>
            <a:endParaRPr lang="de-DE"/>
          </a:p>
        </p:txBody>
      </p:sp>
    </p:spTree>
    <p:extLst>
      <p:ext uri="{BB962C8B-B14F-4D97-AF65-F5344CB8AC3E}">
        <p14:creationId xmlns:p14="http://schemas.microsoft.com/office/powerpoint/2010/main" val="18281075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47</a:t>
            </a:fld>
            <a:endParaRPr lang="de-DE"/>
          </a:p>
        </p:txBody>
      </p:sp>
    </p:spTree>
    <p:extLst>
      <p:ext uri="{BB962C8B-B14F-4D97-AF65-F5344CB8AC3E}">
        <p14:creationId xmlns:p14="http://schemas.microsoft.com/office/powerpoint/2010/main" val="35869410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48</a:t>
            </a:fld>
            <a:endParaRPr lang="de-DE"/>
          </a:p>
        </p:txBody>
      </p:sp>
    </p:spTree>
    <p:extLst>
      <p:ext uri="{BB962C8B-B14F-4D97-AF65-F5344CB8AC3E}">
        <p14:creationId xmlns:p14="http://schemas.microsoft.com/office/powerpoint/2010/main" val="272206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Mit individualisiertem Lernen meinen viele eher ein vereinzeltes Lernen, was nicht anzustreben ist und zudem ist ein an die Bedürfnisse des Lernenden angepasstes (Übungs-)Programm (bislang noch) eine Utopie. Die Unabhängigkeit von Raum und Zeit mag ein positives Kriterium sein, hier ist aber wieder zu hinterfragen, inwiefern dieses Kriterium dem Fach dienlich ist. Auch die Festhalten an der Motivation für Kinder sollte kein Argument sein, um sich für digitale Medien vom Fach heraus auszusprechen. </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In Bezug auf die verschiedenen positiven Überzeugungen können Teilnehmende auch dazu angeregt werden Stellung zu beziehen oder die Liste zu erweitern. Wichtig ist es deutlich zu machen, dass dies keine tragfähigen Argumente für den Einsatz digitaler Medien sind.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Aber: Lernen mit digitalen Medien kann durchaus Chancen für den Mathematikunterricht bieten und wird durch bildungspolitische Bestimmungen mittlerweile vorausgesetzt (siehe Folie 11).</a:t>
            </a: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9081612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Im neuen Lehrplan für das Fach Mathematik für NRW (2021) ist der Verwendung digitaler Medien und Werkzeuge in den Kompetenzerwartungen immer wieder konkret aufgeführt. </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Auf der Grundlage von verbindlichen Kompetenzformulierungen zu Lernen mit digitalen Medien der KMK knüpft der Medienkompetenzrahmen NRW (2023) als zentrales Instrument für eine systematische Medienkompetenzvermittlung an. Dafür wurde in diesem Zusammenhang der Medienpass NRW entwickelt, mit dem das Kompetenzniveau der Lernenden dokumentiert werden kann. </a:t>
            </a:r>
          </a:p>
          <a:p>
            <a:r>
              <a:rPr lang="de-DE" altLang="de-DE"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rPr>
              <a:t>Auch im Kerncurriculum für den Vorbereitungsdienst in NRW ist der Einsatz digitaler Medien bzw. die Gestaltung des Unterrichts mit digitalen Medien in Unterrichtsbesuchen verpflichtend vorgeschrieben. </a:t>
            </a:r>
          </a:p>
          <a:p>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Diese Vorgaben machen es notwendig, dass auch im Mathematikunterricht sinnvolle Einsatzszenarien für die Nutzung digitaler Medien geschaffen werden.</a:t>
            </a:r>
          </a:p>
          <a:p>
            <a:endPar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3726137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ltLang="de-DE" dirty="0">
                <a:latin typeface="Arial" panose="020B0604020202020204" pitchFamily="34" charset="0"/>
                <a:ea typeface="ＭＳ Ｐゴシック" panose="020B0600070205080204" pitchFamily="34" charset="-128"/>
                <a:cs typeface="Arial" panose="020B0604020202020204" pitchFamily="34" charset="0"/>
              </a:rPr>
              <a:t>Grundsätzlich ist zu erwähnen, dass es auch andere Auffassungen gibt, was digitale Medien sind (keine einheitliche Definition). </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 Definition von Rauh macht deutlich, dass die Software auf Geräten entscheidend für einen Einsatz im Mathematikunterricht ist. Wir folgen der Definition von Rauh, um im weiteren Verlauf zu verdeutlichen, dass nicht die Wahl der Hardware, sondern die darauf enthaltene Software entscheidend für erfolgreiches Mathematiklernen ist. Neue Technik macht noch keinen „neuen“ bzw. guten Unterricht. </a:t>
            </a:r>
            <a:r>
              <a:rPr lang="de-DE" altLang="de-DE" dirty="0">
                <a:latin typeface="Arial" panose="020B0604020202020204" pitchFamily="34" charset="0"/>
                <a:ea typeface="ＭＳ Ｐゴシック" panose="020B0600070205080204" pitchFamily="34" charset="-128"/>
                <a:cs typeface="Arial" panose="020B0604020202020204" pitchFamily="34" charset="0"/>
              </a:rPr>
              <a:t>Nach Vorstellung der Definition können </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die Teilnehmenden gegebenenfalls einbezogen werden und verschiedene Medien aufzählen, bevor die Bilder eingeblendet werden.</a:t>
            </a:r>
            <a:endParaRPr lang="de-DE" altLang="de-DE" dirty="0">
              <a:latin typeface="Arial" panose="020B0604020202020204" pitchFamily="34" charset="0"/>
              <a:ea typeface="ＭＳ Ｐゴシック" panose="020B0600070205080204" pitchFamily="34" charset="-128"/>
              <a:cs typeface="Arial" panose="020B0604020202020204" pitchFamily="34" charset="0"/>
            </a:endParaRPr>
          </a:p>
          <a:p>
            <a:endPar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endParaRPr lang="de-D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1441719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buFont typeface="Wingdings" pitchFamily="2" charset="2"/>
              <a:buNone/>
            </a:pP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Grundsätzlich ist jede Art von Medium als Mittler zwischen dem Individuum (Kind) und der Information/dem fachlichen Inhalt – in unserem Fall also der Mathematik zu sehen. </a:t>
            </a:r>
            <a:r>
              <a:rPr lang="de-DE" dirty="0"/>
              <a:t>Dabei wird zwischen physischem Material, also den konkreten Anschauungsmaterialien/bildlichen Darstellungen (hier z.B. das Zwanzigerfeld) und digitalem Material, das didaktische Darstellungsmittel in digitaler Form darstellt (hier z.B. das virtuelle Zwanzigerfeld), unterschieden.</a:t>
            </a:r>
            <a:r>
              <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 Wichtig ist, dass physische und digitale Medien nebeneinander existieren, dass ihr Einsatz sich ergänzt und die jeweiligen Potentiale für den Verständnisaufbau genutzt werden. Es soll in der Diskussion um den Einsatz digitaler Medien im Unterricht, nicht um ein „entweder - oder“ gehen. Ein Vergleich wird nur angeregt, um Unterschiede und Besonderheiten herauszustellen, nicht um zu konstatieren, dass mit diesem oder jenem Medium </a:t>
            </a:r>
            <a:r>
              <a:rPr lang="de-DE" altLang="de-DE" dirty="0">
                <a:latin typeface="Arial" panose="020B0604020202020204" pitchFamily="34" charset="0"/>
                <a:ea typeface="ＭＳ Ｐゴシック" panose="020B0600070205080204" pitchFamily="34" charset="-128"/>
                <a:cs typeface="Arial" panose="020B0604020202020204" pitchFamily="34" charset="0"/>
              </a:rPr>
              <a:t>mehr, besser oder schneller gelernt wird. Ein Ziel im Unterricht wird es sein, gute Kombinationen des physischen und digitalen für den Unterricht zu erarbeiten.</a:t>
            </a:r>
            <a:endParaRPr lang="de-DE" altLang="de-DE"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13</a:t>
            </a:fld>
            <a:endParaRPr lang="de-DE"/>
          </a:p>
        </p:txBody>
      </p:sp>
    </p:spTree>
    <p:extLst>
      <p:ext uri="{BB962C8B-B14F-4D97-AF65-F5344CB8AC3E}">
        <p14:creationId xmlns:p14="http://schemas.microsoft.com/office/powerpoint/2010/main" val="2291360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10"/>
          </p:nvPr>
        </p:nvSpPr>
        <p:spPr/>
        <p:txBody>
          <a:bodyPr/>
          <a:lstStyle/>
          <a:p>
            <a:r>
              <a:rPr lang="de-DE"/>
              <a:t>© PIKAS (pikas.dzlm.de) </a:t>
            </a:r>
          </a:p>
          <a:p>
            <a:r>
              <a:rPr lang="de-DE"/>
              <a:t>
</a:t>
            </a:r>
          </a:p>
        </p:txBody>
      </p:sp>
      <p:sp>
        <p:nvSpPr>
          <p:cNvPr id="5" name="Foliennummernplatzhalter 4"/>
          <p:cNvSpPr>
            <a:spLocks noGrp="1"/>
          </p:cNvSpPr>
          <p:nvPr>
            <p:ph type="sldNum" sz="quarter" idx="11"/>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46776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147364463"/>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hyperlink" Target="https://pikas.dzlm.de/node/1253" TargetMode="External"/><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2E4CA37D-4AFF-CD40-9D00-226DBADC01D8}"/>
              </a:ext>
            </a:extLst>
          </p:cNvPr>
          <p:cNvPicPr>
            <a:picLocks/>
          </p:cNvPicPr>
          <p:nvPr userDrawn="1"/>
        </p:nvPicPr>
        <p:blipFill>
          <a:blip r:embed="rId2"/>
          <a:stretch>
            <a:fillRect/>
          </a:stretch>
        </p:blipFill>
        <p:spPr>
          <a:xfrm>
            <a:off x="-934848" y="1347370"/>
            <a:ext cx="10832400" cy="2488673"/>
          </a:xfrm>
          <a:prstGeom prst="rect">
            <a:avLst/>
          </a:prstGeom>
        </p:spPr>
      </p:pic>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2225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8" name="Grafik 7">
            <a:extLst>
              <a:ext uri="{FF2B5EF4-FFF2-40B4-BE49-F238E27FC236}">
                <a16:creationId xmlns:a16="http://schemas.microsoft.com/office/drawing/2014/main" id="{36ED114E-39A2-B441-A495-D46442195B5F}"/>
              </a:ext>
            </a:extLst>
          </p:cNvPr>
          <p:cNvPicPr>
            <a:picLocks/>
          </p:cNvPicPr>
          <p:nvPr userDrawn="1"/>
        </p:nvPicPr>
        <p:blipFill>
          <a:blip r:embed="rId3"/>
          <a:stretch>
            <a:fillRect/>
          </a:stretch>
        </p:blipFill>
        <p:spPr>
          <a:xfrm>
            <a:off x="244032" y="159143"/>
            <a:ext cx="2725200" cy="1028778"/>
          </a:xfrm>
          <a:prstGeom prst="rect">
            <a:avLst/>
          </a:prstGeom>
        </p:spPr>
      </p:pic>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4"/>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5"/>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6"/>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8270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7"/>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8"/>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72986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413183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spTree>
    <p:extLst>
      <p:ext uri="{BB962C8B-B14F-4D97-AF65-F5344CB8AC3E}">
        <p14:creationId xmlns:p14="http://schemas.microsoft.com/office/powerpoint/2010/main" val="12792772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158656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260942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4" name="Grafik 3">
            <a:extLst>
              <a:ext uri="{FF2B5EF4-FFF2-40B4-BE49-F238E27FC236}">
                <a16:creationId xmlns:a16="http://schemas.microsoft.com/office/drawing/2014/main" id="{5AFCF2FE-13ED-F74C-985D-EAE48DAAA334}"/>
              </a:ext>
            </a:extLst>
          </p:cNvPr>
          <p:cNvPicPr>
            <a:picLocks noChangeAspect="1"/>
          </p:cNvPicPr>
          <p:nvPr userDrawn="1"/>
        </p:nvPicPr>
        <p:blipFill>
          <a:blip r:embed="rId2"/>
          <a:stretch>
            <a:fillRect/>
          </a:stretch>
        </p:blipFill>
        <p:spPr>
          <a:xfrm>
            <a:off x="170314" y="314693"/>
            <a:ext cx="860400" cy="651868"/>
          </a:xfrm>
          <a:prstGeom prst="rect">
            <a:avLst/>
          </a:prstGeom>
        </p:spPr>
      </p:pic>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3"/>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B4B4764-2465-A245-B502-954B24CA736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8919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5" name="Grafik 4">
            <a:extLst>
              <a:ext uri="{FF2B5EF4-FFF2-40B4-BE49-F238E27FC236}">
                <a16:creationId xmlns:a16="http://schemas.microsoft.com/office/drawing/2014/main" id="{9B7CDAB3-C822-3E47-8E61-492A3FFABA4C}"/>
              </a:ext>
            </a:extLst>
          </p:cNvPr>
          <p:cNvPicPr>
            <a:picLocks noChangeAspect="1"/>
          </p:cNvPicPr>
          <p:nvPr userDrawn="1"/>
        </p:nvPicPr>
        <p:blipFill>
          <a:blip r:embed="rId3"/>
          <a:stretch>
            <a:fillRect/>
          </a:stretch>
        </p:blipFill>
        <p:spPr>
          <a:xfrm>
            <a:off x="197731" y="301804"/>
            <a:ext cx="860400" cy="728031"/>
          </a:xfrm>
          <a:prstGeom prst="rect">
            <a:avLst/>
          </a:prstGeom>
        </p:spPr>
      </p:pic>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0C0ED5A7-F1B0-084E-A28A-C2D39792ABEE}"/>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290640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3" name="Grafik 12">
            <a:extLst>
              <a:ext uri="{FF2B5EF4-FFF2-40B4-BE49-F238E27FC236}">
                <a16:creationId xmlns:a16="http://schemas.microsoft.com/office/drawing/2014/main" id="{F36B75A0-10E2-E143-9B1E-B9FD57082D72}"/>
              </a:ext>
            </a:extLst>
          </p:cNvPr>
          <p:cNvPicPr>
            <a:picLocks/>
          </p:cNvPicPr>
          <p:nvPr userDrawn="1"/>
        </p:nvPicPr>
        <p:blipFill>
          <a:blip r:embed="rId2"/>
          <a:stretch>
            <a:fillRect/>
          </a:stretch>
        </p:blipFill>
        <p:spPr>
          <a:xfrm>
            <a:off x="244032" y="159143"/>
            <a:ext cx="2725200" cy="1028778"/>
          </a:xfrm>
          <a:prstGeom prst="rect">
            <a:avLst/>
          </a:prstGeom>
        </p:spPr>
      </p:pic>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5"/>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6"/>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7"/>
          <a:stretch>
            <a:fillRect/>
          </a:stretch>
        </p:blipFill>
        <p:spPr>
          <a:xfrm>
            <a:off x="5940771" y="6049009"/>
            <a:ext cx="1332960" cy="35389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28" name="Grafik 27">
            <a:extLst>
              <a:ext uri="{FF2B5EF4-FFF2-40B4-BE49-F238E27FC236}">
                <a16:creationId xmlns:a16="http://schemas.microsoft.com/office/drawing/2014/main" id="{E5C6E036-6B73-3943-B25F-F217ECECF6E8}"/>
              </a:ext>
            </a:extLst>
          </p:cNvPr>
          <p:cNvPicPr>
            <a:picLocks/>
          </p:cNvPicPr>
          <p:nvPr userDrawn="1"/>
        </p:nvPicPr>
        <p:blipFill>
          <a:blip r:embed="rId2"/>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A9F50EBA-3638-6E4E-AB7D-0A298664B7DF}"/>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526446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6" name="Grafik 15">
            <a:extLst>
              <a:ext uri="{FF2B5EF4-FFF2-40B4-BE49-F238E27FC236}">
                <a16:creationId xmlns:a16="http://schemas.microsoft.com/office/drawing/2014/main" id="{9FA9D25A-0A50-604D-8CFC-1F33E6BB84C7}"/>
              </a:ext>
            </a:extLst>
          </p:cNvPr>
          <p:cNvPicPr>
            <a:picLocks noChangeAspect="1"/>
          </p:cNvPicPr>
          <p:nvPr userDrawn="1"/>
        </p:nvPicPr>
        <p:blipFill>
          <a:blip r:embed="rId2"/>
          <a:stretch>
            <a:fillRect/>
          </a:stretch>
        </p:blipFill>
        <p:spPr>
          <a:xfrm>
            <a:off x="170314" y="314693"/>
            <a:ext cx="860400" cy="651868"/>
          </a:xfrm>
          <a:prstGeom prst="rect">
            <a:avLst/>
          </a:prstGeom>
        </p:spPr>
      </p:pic>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1" name="Datumsplatzhalter 18">
            <a:extLst>
              <a:ext uri="{FF2B5EF4-FFF2-40B4-BE49-F238E27FC236}">
                <a16:creationId xmlns:a16="http://schemas.microsoft.com/office/drawing/2014/main" id="{BC57D59C-F935-804B-A656-59BBA205A01D}"/>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5552326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chlussfolie">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A060695-0CBC-0943-80DE-1C5349A3CA09}"/>
              </a:ext>
            </a:extLst>
          </p:cNvPr>
          <p:cNvPicPr>
            <a:picLocks/>
          </p:cNvPicPr>
          <p:nvPr userDrawn="1"/>
        </p:nvPicPr>
        <p:blipFill>
          <a:blip r:embed="rId2"/>
          <a:stretch>
            <a:fillRect/>
          </a:stretch>
        </p:blipFill>
        <p:spPr>
          <a:xfrm>
            <a:off x="4689083" y="1641402"/>
            <a:ext cx="3704400" cy="3873573"/>
          </a:xfrm>
          <a:prstGeom prst="rect">
            <a:avLst/>
          </a:prstGeom>
        </p:spPr>
      </p:pic>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3"/>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4"/>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5"/>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6"/>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7"/>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spTree>
    <p:extLst>
      <p:ext uri="{BB962C8B-B14F-4D97-AF65-F5344CB8AC3E}">
        <p14:creationId xmlns:p14="http://schemas.microsoft.com/office/powerpoint/2010/main" val="41538586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048773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40672082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9" name="Grafik 8">
            <a:extLst>
              <a:ext uri="{FF2B5EF4-FFF2-40B4-BE49-F238E27FC236}">
                <a16:creationId xmlns:a16="http://schemas.microsoft.com/office/drawing/2014/main" id="{83A46DB3-5A43-CE4C-A0AC-0515EA7D51F4}"/>
              </a:ext>
            </a:extLst>
          </p:cNvPr>
          <p:cNvPicPr>
            <a:picLocks noChangeAspect="1"/>
          </p:cNvPicPr>
          <p:nvPr userDrawn="1"/>
        </p:nvPicPr>
        <p:blipFill>
          <a:blip r:embed="rId3"/>
          <a:stretch>
            <a:fillRect/>
          </a:stretch>
        </p:blipFill>
        <p:spPr>
          <a:xfrm>
            <a:off x="580260" y="1260000"/>
            <a:ext cx="967765" cy="720000"/>
          </a:xfrm>
          <a:prstGeom prst="rect">
            <a:avLst/>
          </a:prstGeom>
        </p:spPr>
      </p:pic>
    </p:spTree>
    <p:extLst>
      <p:ext uri="{BB962C8B-B14F-4D97-AF65-F5344CB8AC3E}">
        <p14:creationId xmlns:p14="http://schemas.microsoft.com/office/powerpoint/2010/main" val="3841788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a:t>
            </a:r>
            <a:r>
              <a:rPr lang="de-DE" dirty="0" err="1"/>
              <a:t>Rael</a:t>
            </a:r>
            <a:r>
              <a:rPr lang="de-DE" dirty="0"/>
              <a:t>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pic>
        <p:nvPicPr>
          <p:cNvPr id="17" name="Grafik 16">
            <a:extLst>
              <a:ext uri="{FF2B5EF4-FFF2-40B4-BE49-F238E27FC236}">
                <a16:creationId xmlns:a16="http://schemas.microsoft.com/office/drawing/2014/main" id="{8465BD0F-ADAF-6743-8E79-87DCE0CDE22F}"/>
              </a:ext>
            </a:extLst>
          </p:cNvPr>
          <p:cNvPicPr>
            <a:picLocks noChangeAspect="1"/>
          </p:cNvPicPr>
          <p:nvPr userDrawn="1"/>
        </p:nvPicPr>
        <p:blipFill>
          <a:blip r:embed="rId2"/>
          <a:stretch>
            <a:fillRect/>
          </a:stretch>
        </p:blipFill>
        <p:spPr>
          <a:xfrm>
            <a:off x="106005" y="340821"/>
            <a:ext cx="860400" cy="650226"/>
          </a:xfrm>
          <a:prstGeom prst="rect">
            <a:avLst/>
          </a:prstGeom>
        </p:spPr>
      </p:pic>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6" name="Datumsplatzhalter 18">
            <a:extLst>
              <a:ext uri="{FF2B5EF4-FFF2-40B4-BE49-F238E27FC236}">
                <a16:creationId xmlns:a16="http://schemas.microsoft.com/office/drawing/2014/main" id="{AA2EA3D9-55E7-EB40-9CE6-ACE364DB6ED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pic>
        <p:nvPicPr>
          <p:cNvPr id="4" name="Grafik 3">
            <a:extLst>
              <a:ext uri="{FF2B5EF4-FFF2-40B4-BE49-F238E27FC236}">
                <a16:creationId xmlns:a16="http://schemas.microsoft.com/office/drawing/2014/main" id="{2C0EE336-054B-404A-8D5B-0B62C788885B}"/>
              </a:ext>
            </a:extLst>
          </p:cNvPr>
          <p:cNvPicPr>
            <a:picLocks noChangeAspect="1"/>
          </p:cNvPicPr>
          <p:nvPr userDrawn="1"/>
        </p:nvPicPr>
        <p:blipFill>
          <a:blip r:embed="rId3"/>
          <a:stretch>
            <a:fillRect/>
          </a:stretch>
        </p:blipFill>
        <p:spPr>
          <a:xfrm flipH="1">
            <a:off x="868968" y="1259999"/>
            <a:ext cx="756000" cy="720000"/>
          </a:xfrm>
          <a:prstGeom prst="rect">
            <a:avLst/>
          </a:prstGeom>
        </p:spPr>
      </p:pic>
    </p:spTree>
    <p:extLst>
      <p:ext uri="{BB962C8B-B14F-4D97-AF65-F5344CB8AC3E}">
        <p14:creationId xmlns:p14="http://schemas.microsoft.com/office/powerpoint/2010/main" val="2976923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4" name="Datumsplatzhalter 18">
            <a:extLst>
              <a:ext uri="{FF2B5EF4-FFF2-40B4-BE49-F238E27FC236}">
                <a16:creationId xmlns:a16="http://schemas.microsoft.com/office/drawing/2014/main" id="{C46D8417-E64C-DB4C-B3CD-D9AF19D9E9FC}"/>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3" name="Grafik 2">
            <a:extLst>
              <a:ext uri="{FF2B5EF4-FFF2-40B4-BE49-F238E27FC236}">
                <a16:creationId xmlns:a16="http://schemas.microsoft.com/office/drawing/2014/main" id="{0C688019-E633-A042-8333-4ABD2087D809}"/>
              </a:ext>
            </a:extLst>
          </p:cNvPr>
          <p:cNvPicPr>
            <a:picLocks noChangeAspect="1"/>
          </p:cNvPicPr>
          <p:nvPr userDrawn="1"/>
        </p:nvPicPr>
        <p:blipFill>
          <a:blip r:embed="rId2"/>
          <a:stretch>
            <a:fillRect/>
          </a:stretch>
        </p:blipFill>
        <p:spPr>
          <a:xfrm>
            <a:off x="124291" y="270000"/>
            <a:ext cx="884437" cy="650225"/>
          </a:xfrm>
          <a:prstGeom prst="rect">
            <a:avLst/>
          </a:prstGeom>
        </p:spPr>
      </p:pic>
      <p:pic>
        <p:nvPicPr>
          <p:cNvPr id="6" name="Grafik 5">
            <a:extLst>
              <a:ext uri="{FF2B5EF4-FFF2-40B4-BE49-F238E27FC236}">
                <a16:creationId xmlns:a16="http://schemas.microsoft.com/office/drawing/2014/main" id="{FA154EBE-1580-AC49-9253-CA70C6E0B3F7}"/>
              </a:ext>
            </a:extLst>
          </p:cNvPr>
          <p:cNvPicPr>
            <a:picLocks noChangeAspect="1"/>
          </p:cNvPicPr>
          <p:nvPr userDrawn="1"/>
        </p:nvPicPr>
        <p:blipFill>
          <a:blip r:embed="rId3"/>
          <a:stretch>
            <a:fillRect/>
          </a:stretch>
        </p:blipFill>
        <p:spPr>
          <a:xfrm>
            <a:off x="566509" y="1260000"/>
            <a:ext cx="986824" cy="720000"/>
          </a:xfrm>
          <a:prstGeom prst="rect">
            <a:avLst/>
          </a:prstGeom>
        </p:spPr>
      </p:pic>
    </p:spTree>
    <p:extLst>
      <p:ext uri="{BB962C8B-B14F-4D97-AF65-F5344CB8AC3E}">
        <p14:creationId xmlns:p14="http://schemas.microsoft.com/office/powerpoint/2010/main" val="3637066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4761164" cy="364318"/>
          </a:xfrm>
          <a:prstGeom prst="rect">
            <a:avLst/>
          </a:prstGeom>
        </p:spPr>
        <p:txBody>
          <a:bodyPr>
            <a:normAutofit fontScale="850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2849107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6F3E72A2-FB82-BA52-EA3D-5DABC5A955E3}"/>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 Das bedeutet: </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Alle Folien und Materialien </a:t>
            </a:r>
            <a:r>
              <a:rPr lang="de-DE" sz="1400" dirty="0"/>
              <a:t>(z. B. auch einzelne Folie oder Ausschnitte/Abbildungen)</a:t>
            </a:r>
            <a:r>
              <a:rPr lang="de-DE" sz="1400" dirty="0">
                <a:latin typeface="Arial" panose="020B0604020202020204" pitchFamily="34" charset="0"/>
                <a:cs typeface="Arial" panose="020B0604020202020204" pitchFamily="34" charset="0"/>
              </a:rPr>
              <a:t> können zum Zweck der Aus- und Fortbildung unter der Bedingung heruntergeladen, verändert und genutzt werden, dass alle Quellenangaben erhalten bleiben, PIKAS als Urheber genannt (z. B. mit der Angabe der Kurz-URL) und das neu entstandene Material unter der oben genannten Lizenz weitergegeben wird.</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20000"/>
              </a:lnSpc>
              <a:spcBef>
                <a:spcPts val="600"/>
              </a:spcBef>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marR="0" indent="-285750" algn="l" defTabSz="457200" rtl="0" eaLnBrk="1" fontAlgn="auto" latinLnBrk="0" hangingPunct="1">
              <a:lnSpc>
                <a:spcPct val="120000"/>
              </a:lnSpc>
              <a:spcBef>
                <a:spcPts val="600"/>
              </a:spcBef>
              <a:spcAft>
                <a:spcPts val="0"/>
              </a:spcAft>
              <a:buClrTx/>
              <a:buSzTx/>
              <a:buFont typeface="Arial" panose="020B0604020202020204" pitchFamily="34" charset="0"/>
              <a:buChar char="•"/>
              <a:tabLst/>
              <a:defRPr/>
            </a:pPr>
            <a:r>
              <a:rPr lang="de-DE" sz="1400" dirty="0">
                <a:latin typeface="Arial" panose="020B0604020202020204" pitchFamily="34" charset="0"/>
                <a:cs typeface="Arial" panose="020B0604020202020204" pitchFamily="34" charset="0"/>
              </a:rPr>
              <a:t>Diese und weitere Hinweise und Informationen zu den Nutzungsbedingungen finden Sie unter </a:t>
            </a:r>
            <a:r>
              <a:rPr lang="de-DE" sz="1400" u="none" dirty="0">
                <a:solidFill>
                  <a:srgbClr val="327D87"/>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https://pikas.dzlm.de/node/1253</a:t>
            </a:r>
            <a:r>
              <a:rPr lang="de-DE" sz="1400" u="none" dirty="0">
                <a:solidFill>
                  <a:srgbClr val="327D87"/>
                </a:solidFill>
                <a:latin typeface="Arial" panose="020B0604020202020204" pitchFamily="34" charset="0"/>
                <a:cs typeface="Arial" panose="020B0604020202020204" pitchFamily="34" charset="0"/>
              </a:rPr>
              <a:t> </a:t>
            </a:r>
            <a:r>
              <a:rPr lang="de-DE" sz="1400" u="none" dirty="0">
                <a:solidFill>
                  <a:schemeClr val="tx1"/>
                </a:solidFill>
                <a:latin typeface="Arial" panose="020B0604020202020204" pitchFamily="34" charset="0"/>
                <a:cs typeface="Arial" panose="020B0604020202020204" pitchFamily="34" charset="0"/>
              </a:rPr>
              <a:t>sowie auf der nachfolgenden Folie.</a:t>
            </a:r>
            <a:endParaRPr lang="de-DE" sz="1800" u="none" dirty="0">
              <a:solidFill>
                <a:srgbClr val="327D87"/>
              </a:solidFill>
            </a:endParaRPr>
          </a:p>
          <a:p>
            <a:endParaRPr lang="de-DE" sz="1800" dirty="0"/>
          </a:p>
        </p:txBody>
      </p:sp>
      <p:sp>
        <p:nvSpPr>
          <p:cNvPr id="4" name="Textfeld 3">
            <a:extLst>
              <a:ext uri="{FF2B5EF4-FFF2-40B4-BE49-F238E27FC236}">
                <a16:creationId xmlns:a16="http://schemas.microsoft.com/office/drawing/2014/main" id="{96E1973D-FBBA-5903-6160-4DF1C1B4B4A5}"/>
              </a:ext>
            </a:extLst>
          </p:cNvPr>
          <p:cNvSpPr txBox="1"/>
          <p:nvPr userDrawn="1"/>
        </p:nvSpPr>
        <p:spPr>
          <a:xfrm>
            <a:off x="1004185" y="368599"/>
            <a:ext cx="7009509" cy="584775"/>
          </a:xfrm>
          <a:prstGeom prst="rect">
            <a:avLst/>
          </a:prstGeom>
          <a:noFill/>
        </p:spPr>
        <p:txBody>
          <a:bodyPr wrap="square" rtlCol="0">
            <a:spAutoFit/>
          </a:bodyPr>
          <a:lstStyle/>
          <a:p>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sp>
        <p:nvSpPr>
          <p:cNvPr id="5" name="Textfeld 4">
            <a:extLst>
              <a:ext uri="{FF2B5EF4-FFF2-40B4-BE49-F238E27FC236}">
                <a16:creationId xmlns:a16="http://schemas.microsoft.com/office/drawing/2014/main" id="{458558E4-8E6D-3E86-E891-5FBE78C4FE97}"/>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2838048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inweise Nutzungs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0" indent="0" algn="l">
              <a:lnSpc>
                <a:spcPct val="120000"/>
              </a:lnSpc>
              <a:spcBef>
                <a:spcPts val="600"/>
              </a:spcBef>
              <a:buFont typeface="Arial" panose="020B0604020202020204" pitchFamily="34" charset="0"/>
              <a:buNone/>
              <a:defRPr/>
            </a:pPr>
            <a:r>
              <a:rPr lang="de-DE" sz="1400" dirty="0">
                <a:latin typeface="Arial" panose="020B0604020202020204" pitchFamily="34" charset="0"/>
                <a:cs typeface="Arial" panose="020B0604020202020204" pitchFamily="34" charset="0"/>
              </a:rPr>
              <a:t>Verwenden Sie</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den </a:t>
            </a:r>
            <a:r>
              <a:rPr lang="de-DE" sz="1400" i="1" dirty="0">
                <a:latin typeface="Arial" panose="020B0604020202020204" pitchFamily="34" charset="0"/>
                <a:cs typeface="Arial" panose="020B0604020202020204" pitchFamily="34" charset="0"/>
              </a:rPr>
              <a:t>gesamten Foliensatz</a:t>
            </a:r>
            <a:r>
              <a:rPr lang="de-DE" sz="1400" dirty="0">
                <a:latin typeface="Arial" panose="020B0604020202020204" pitchFamily="34" charset="0"/>
                <a:cs typeface="Arial" panose="020B0604020202020204" pitchFamily="34" charset="0"/>
              </a:rPr>
              <a:t>, verweisen Sie entweder zu Beginn oder am Ende des Foliensatzes mit einer Folie auf die entsprechende PIKAS-Seite, von der der Foliensatz entnommen wurde („Quelle: https://pikas.dzlm.de/</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Einzelfolien aus dem Foliensatz</a:t>
            </a:r>
            <a:r>
              <a:rPr lang="de-DE" sz="1400" dirty="0">
                <a:latin typeface="Arial" panose="020B0604020202020204" pitchFamily="34" charset="0"/>
                <a:cs typeface="Arial" panose="020B0604020202020204" pitchFamily="34" charset="0"/>
              </a:rPr>
              <a:t>, setzen Sie den Verweis auf jede der entnommenen Folien (z. B. unten an den Folienrand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pPr marL="285750" indent="-285750">
              <a:lnSpc>
                <a:spcPct val="120000"/>
              </a:lnSpc>
              <a:spcBef>
                <a:spcPts val="600"/>
              </a:spcBef>
              <a:buFont typeface="Arial" panose="020B0604020202020204" pitchFamily="34" charset="0"/>
              <a:buChar char="•"/>
            </a:pPr>
            <a:r>
              <a:rPr lang="de-DE" sz="1400" dirty="0">
                <a:latin typeface="Arial" panose="020B0604020202020204" pitchFamily="34" charset="0"/>
                <a:cs typeface="Arial" panose="020B0604020202020204" pitchFamily="34" charset="0"/>
              </a:rPr>
              <a:t>… nur </a:t>
            </a:r>
            <a:r>
              <a:rPr lang="de-DE" sz="1400" i="1" dirty="0">
                <a:latin typeface="Arial" panose="020B0604020202020204" pitchFamily="34" charset="0"/>
                <a:cs typeface="Arial" panose="020B0604020202020204" pitchFamily="34" charset="0"/>
              </a:rPr>
              <a:t>Teile einer Folie</a:t>
            </a:r>
            <a:r>
              <a:rPr lang="de-DE" sz="1400" dirty="0">
                <a:latin typeface="Arial" panose="020B0604020202020204" pitchFamily="34" charset="0"/>
                <a:cs typeface="Arial" panose="020B0604020202020204" pitchFamily="34" charset="0"/>
              </a:rPr>
              <a:t>, setzen Sie den Verweis auf der neu erstellten Folie unter den entnommenen Teil der Originalfolie (z. B. unter ein Bild/ einen Absatz „Quelle: https://</a:t>
            </a:r>
            <a:r>
              <a:rPr lang="de-DE" sz="1400" dirty="0" err="1">
                <a:latin typeface="Arial" panose="020B0604020202020204" pitchFamily="34" charset="0"/>
                <a:cs typeface="Arial" panose="020B0604020202020204" pitchFamily="34" charset="0"/>
              </a:rPr>
              <a:t>pikas.dzlm.de</a:t>
            </a:r>
            <a:r>
              <a:rPr lang="de-DE" sz="1400" dirty="0">
                <a:latin typeface="Arial" panose="020B0604020202020204" pitchFamily="34" charset="0"/>
                <a:cs typeface="Arial" panose="020B0604020202020204" pitchFamily="34" charset="0"/>
              </a:rPr>
              <a:t>/</a:t>
            </a:r>
            <a:r>
              <a:rPr lang="de-DE" sz="1400" dirty="0" err="1">
                <a:latin typeface="Arial" panose="020B0604020202020204" pitchFamily="34" charset="0"/>
                <a:cs typeface="Arial" panose="020B0604020202020204" pitchFamily="34" charset="0"/>
              </a:rPr>
              <a:t>node</a:t>
            </a:r>
            <a:r>
              <a:rPr lang="de-DE" sz="1400" dirty="0">
                <a:latin typeface="Arial" panose="020B0604020202020204" pitchFamily="34" charset="0"/>
                <a:cs typeface="Arial" panose="020B0604020202020204" pitchFamily="34" charset="0"/>
              </a:rPr>
              <a:t>/588“).</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NUTZUNGSBEDINGUNGEN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4"/>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5"/>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6"/>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7"/>
          <a:stretch>
            <a:fillRect/>
          </a:stretch>
        </p:blipFill>
        <p:spPr>
          <a:xfrm>
            <a:off x="3591088" y="6100772"/>
            <a:ext cx="2207980" cy="242463"/>
          </a:xfrm>
          <a:prstGeom prst="rect">
            <a:avLst/>
          </a:prstGeom>
        </p:spPr>
      </p:pic>
      <p:sp>
        <p:nvSpPr>
          <p:cNvPr id="2" name="Textfeld 1">
            <a:extLst>
              <a:ext uri="{FF2B5EF4-FFF2-40B4-BE49-F238E27FC236}">
                <a16:creationId xmlns:a16="http://schemas.microsoft.com/office/drawing/2014/main" id="{37052136-00D4-9706-133D-01670904B126}"/>
              </a:ext>
            </a:extLst>
          </p:cNvPr>
          <p:cNvSpPr txBox="1"/>
          <p:nvPr userDrawn="1"/>
        </p:nvSpPr>
        <p:spPr>
          <a:xfrm>
            <a:off x="1090800"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Tree>
    <p:extLst>
      <p:ext uri="{BB962C8B-B14F-4D97-AF65-F5344CB8AC3E}">
        <p14:creationId xmlns:p14="http://schemas.microsoft.com/office/powerpoint/2010/main" val="1888887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24276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ntergrundinfos Fortbildne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4" y="382774"/>
            <a:ext cx="3143068"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pic>
        <p:nvPicPr>
          <p:cNvPr id="24" name="Grafik 23">
            <a:extLst>
              <a:ext uri="{FF2B5EF4-FFF2-40B4-BE49-F238E27FC236}">
                <a16:creationId xmlns:a16="http://schemas.microsoft.com/office/drawing/2014/main" id="{0CB86085-8795-2447-9524-949F65AC5762}"/>
              </a:ext>
            </a:extLst>
          </p:cNvPr>
          <p:cNvPicPr>
            <a:picLocks/>
          </p:cNvPicPr>
          <p:nvPr userDrawn="1"/>
        </p:nvPicPr>
        <p:blipFill>
          <a:blip r:embed="rId2"/>
          <a:stretch>
            <a:fillRect/>
          </a:stretch>
        </p:blipFill>
        <p:spPr>
          <a:xfrm>
            <a:off x="121429" y="260617"/>
            <a:ext cx="855317" cy="732691"/>
          </a:xfrm>
          <a:prstGeom prst="rect">
            <a:avLst/>
          </a:prstGeom>
        </p:spPr>
      </p:pic>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6" name="Titel 1">
            <a:extLst>
              <a:ext uri="{FF2B5EF4-FFF2-40B4-BE49-F238E27FC236}">
                <a16:creationId xmlns:a16="http://schemas.microsoft.com/office/drawing/2014/main" id="{FA00F6DA-0275-BC4D-85C8-FA2F93DB85C0}"/>
              </a:ext>
            </a:extLst>
          </p:cNvPr>
          <p:cNvSpPr txBox="1">
            <a:spLocks/>
          </p:cNvSpPr>
          <p:nvPr userDrawn="1"/>
        </p:nvSpPr>
        <p:spPr>
          <a:xfrm>
            <a:off x="4166936" y="499651"/>
            <a:ext cx="3143068" cy="364318"/>
          </a:xfrm>
          <a:prstGeom prst="rect">
            <a:avLst/>
          </a:prstGeom>
        </p:spPr>
        <p:txBody>
          <a:bodyPr>
            <a:normAutofit fontScale="62500" lnSpcReduction="20000"/>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b="0" dirty="0"/>
              <a:t>FÜR MODERATOR:INNEN</a:t>
            </a:r>
            <a:endParaRPr lang="de-DE" dirty="0"/>
          </a:p>
        </p:txBody>
      </p:sp>
      <p:sp>
        <p:nvSpPr>
          <p:cNvPr id="2" name="Rechteck 1">
            <a:extLst>
              <a:ext uri="{FF2B5EF4-FFF2-40B4-BE49-F238E27FC236}">
                <a16:creationId xmlns:a16="http://schemas.microsoft.com/office/drawing/2014/main" id="{8A17164D-6F26-D735-0E5B-E2C92EB9B42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spTree>
    <p:extLst>
      <p:ext uri="{BB962C8B-B14F-4D97-AF65-F5344CB8AC3E}">
        <p14:creationId xmlns:p14="http://schemas.microsoft.com/office/powerpoint/2010/main" val="301817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pic>
        <p:nvPicPr>
          <p:cNvPr id="26" name="Grafik 25">
            <a:extLst>
              <a:ext uri="{FF2B5EF4-FFF2-40B4-BE49-F238E27FC236}">
                <a16:creationId xmlns:a16="http://schemas.microsoft.com/office/drawing/2014/main" id="{728CD939-D6A7-344C-8FC9-AF751BFD23C8}"/>
              </a:ext>
            </a:extLst>
          </p:cNvPr>
          <p:cNvPicPr>
            <a:picLocks/>
          </p:cNvPicPr>
          <p:nvPr userDrawn="1"/>
        </p:nvPicPr>
        <p:blipFill>
          <a:blip r:embed="rId2"/>
          <a:stretch>
            <a:fillRect/>
          </a:stretch>
        </p:blipFill>
        <p:spPr>
          <a:xfrm>
            <a:off x="121429" y="260617"/>
            <a:ext cx="855317" cy="732691"/>
          </a:xfrm>
          <a:prstGeom prst="rect">
            <a:avLst/>
          </a:prstGeom>
        </p:spPr>
      </p:pic>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9" name="Datumsplatzhalter 18">
            <a:extLst>
              <a:ext uri="{FF2B5EF4-FFF2-40B4-BE49-F238E27FC236}">
                <a16:creationId xmlns:a16="http://schemas.microsoft.com/office/drawing/2014/main" id="{3313E98B-D0AF-BB4F-83E2-3D7E6DA5FEC2}"/>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3" name="Grafik 2">
            <a:extLst>
              <a:ext uri="{FF2B5EF4-FFF2-40B4-BE49-F238E27FC236}">
                <a16:creationId xmlns:a16="http://schemas.microsoft.com/office/drawing/2014/main" id="{BD0B6586-760D-7147-9806-A0AC54008231}"/>
              </a:ext>
            </a:extLst>
          </p:cNvPr>
          <p:cNvPicPr>
            <a:picLocks noChangeAspect="1"/>
          </p:cNvPicPr>
          <p:nvPr userDrawn="1"/>
        </p:nvPicPr>
        <p:blipFill>
          <a:blip r:embed="rId2"/>
          <a:stretch>
            <a:fillRect/>
          </a:stretch>
        </p:blipFill>
        <p:spPr>
          <a:xfrm>
            <a:off x="164789" y="270945"/>
            <a:ext cx="860400" cy="728031"/>
          </a:xfrm>
          <a:prstGeom prst="rect">
            <a:avLst/>
          </a:prstGeom>
        </p:spPr>
      </p:pic>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3"/>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7" name="Datumsplatzhalter 18">
            <a:extLst>
              <a:ext uri="{FF2B5EF4-FFF2-40B4-BE49-F238E27FC236}">
                <a16:creationId xmlns:a16="http://schemas.microsoft.com/office/drawing/2014/main" id="{B7D6D6ED-6B81-B448-98A1-03F46B538800}"/>
              </a:ext>
            </a:extLst>
          </p:cNvPr>
          <p:cNvSpPr txBox="1">
            <a:spLocks/>
          </p:cNvSpPr>
          <p:nvPr userDrawn="1"/>
        </p:nvSpPr>
        <p:spPr>
          <a:xfrm>
            <a:off x="3503518" y="6338729"/>
            <a:ext cx="2057400"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PIKAS (</a:t>
            </a:r>
            <a:r>
              <a:rPr lang="de-DE" dirty="0" err="1">
                <a:solidFill>
                  <a:schemeClr val="bg2">
                    <a:lumMod val="50000"/>
                  </a:schemeClr>
                </a:solidFill>
                <a:latin typeface="Arial" panose="020B0604020202020204" pitchFamily="34" charset="0"/>
                <a:cs typeface="Arial" panose="020B0604020202020204" pitchFamily="34" charset="0"/>
              </a:rPr>
              <a:t>pikas.dzlm.de</a:t>
            </a:r>
            <a:r>
              <a:rPr lang="de-DE" dirty="0">
                <a:solidFill>
                  <a:schemeClr val="bg2">
                    <a:lumMod val="50000"/>
                  </a:schemeClr>
                </a:solidFill>
                <a:latin typeface="Arial" panose="020B0604020202020204" pitchFamily="34" charset="0"/>
                <a:cs typeface="Arial" panose="020B0604020202020204" pitchFamily="34" charset="0"/>
              </a:rPr>
              <a:t>)  </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706" r:id="rId3"/>
    <p:sldLayoutId id="2147483707" r:id="rId4"/>
    <p:sldLayoutId id="2147483684" r:id="rId5"/>
    <p:sldLayoutId id="2147483689" r:id="rId6"/>
    <p:sldLayoutId id="2147483686" r:id="rId7"/>
    <p:sldLayoutId id="2147483688" r:id="rId8"/>
    <p:sldLayoutId id="2147483661" r:id="rId9"/>
    <p:sldLayoutId id="2147483669" r:id="rId10"/>
    <p:sldLayoutId id="2147483652" r:id="rId11"/>
    <p:sldLayoutId id="2147483668" r:id="rId12"/>
    <p:sldLayoutId id="2147483662" r:id="rId13"/>
    <p:sldLayoutId id="2147483693" r:id="rId14"/>
    <p:sldLayoutId id="2147483694" r:id="rId15"/>
    <p:sldLayoutId id="2147483696" r:id="rId16"/>
    <p:sldLayoutId id="2147483697" r:id="rId17"/>
    <p:sldLayoutId id="2147483698" r:id="rId18"/>
    <p:sldLayoutId id="2147483699" r:id="rId19"/>
    <p:sldLayoutId id="2147483700" r:id="rId20"/>
    <p:sldLayoutId id="2147483701" r:id="rId21"/>
    <p:sldLayoutId id="2147483702" r:id="rId22"/>
    <p:sldLayoutId id="2147483710" r:id="rId23"/>
    <p:sldLayoutId id="2147483711" r:id="rId24"/>
    <p:sldLayoutId id="2147483703" r:id="rId25"/>
    <p:sldLayoutId id="2147483704" r:id="rId26"/>
    <p:sldLayoutId id="2147483705" r:id="rId27"/>
    <p:sldLayoutId id="2147483708" r:id="rId28"/>
  </p:sldLayoutIdLst>
  <p:hf hdr="0" ftr="0" dt="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2.wdp"/><Relationship Id="rId5" Type="http://schemas.openxmlformats.org/officeDocument/2006/relationships/image" Target="../media/image4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hyperlink" Target="https://pikas-digi.dzlm.de/node/33"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57.tiff"/><Relationship Id="rId4" Type="http://schemas.openxmlformats.org/officeDocument/2006/relationships/image" Target="../media/image56.emf"/></Relationships>
</file>

<file path=ppt/slides/_rels/slide3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59.emf"/></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tiff"/><Relationship Id="rId2" Type="http://schemas.openxmlformats.org/officeDocument/2006/relationships/notesSlide" Target="../notesSlides/notesSlide28.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1.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pikas-digi.dzlm.de/node/33" TargetMode="External"/><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tertitel 1">
            <a:extLst>
              <a:ext uri="{FF2B5EF4-FFF2-40B4-BE49-F238E27FC236}">
                <a16:creationId xmlns:a16="http://schemas.microsoft.com/office/drawing/2014/main" id="{2186DF51-666A-A24C-A54C-47F78BBA3B38}"/>
              </a:ext>
            </a:extLst>
          </p:cNvPr>
          <p:cNvSpPr>
            <a:spLocks noGrp="1"/>
          </p:cNvSpPr>
          <p:nvPr>
            <p:ph type="subTitle" idx="1"/>
          </p:nvPr>
        </p:nvSpPr>
        <p:spPr/>
        <p:txBody>
          <a:bodyPr>
            <a:normAutofit/>
          </a:bodyPr>
          <a:lstStyle/>
          <a:p>
            <a:r>
              <a:rPr lang="de-DE" dirty="0"/>
              <a:t>Digitale Medien im Mathematikunterricht</a:t>
            </a:r>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LERNEN MIT DIGITALEN MEDIEN</a:t>
            </a:r>
          </a:p>
        </p:txBody>
      </p:sp>
      <p:sp>
        <p:nvSpPr>
          <p:cNvPr id="4" name="Textplatzhalter 3">
            <a:extLst>
              <a:ext uri="{FF2B5EF4-FFF2-40B4-BE49-F238E27FC236}">
                <a16:creationId xmlns:a16="http://schemas.microsoft.com/office/drawing/2014/main" id="{88A891FF-4D11-E048-BB3C-A4812753FC7A}"/>
              </a:ext>
            </a:extLst>
          </p:cNvPr>
          <p:cNvSpPr>
            <a:spLocks noGrp="1"/>
          </p:cNvSpPr>
          <p:nvPr>
            <p:ph type="body" idx="10"/>
          </p:nvPr>
        </p:nvSpPr>
        <p:spPr/>
        <p:txBody>
          <a:bodyPr/>
          <a:lstStyle/>
          <a:p>
            <a:r>
              <a:rPr lang="de-DE" dirty="0"/>
              <a:t>Ein Überblick</a:t>
            </a:r>
          </a:p>
        </p:txBody>
      </p:sp>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D38674-3D6E-43E4-BD6D-3E4642E5879D}"/>
              </a:ext>
            </a:extLst>
          </p:cNvPr>
          <p:cNvSpPr>
            <a:spLocks noGrp="1"/>
          </p:cNvSpPr>
          <p:nvPr>
            <p:ph type="title"/>
          </p:nvPr>
        </p:nvSpPr>
        <p:spPr>
          <a:xfrm>
            <a:off x="1096423" y="382774"/>
            <a:ext cx="8047577" cy="603704"/>
          </a:xfrm>
        </p:spPr>
        <p:txBody>
          <a:bodyPr>
            <a:noAutofit/>
          </a:bodyPr>
          <a:lstStyle/>
          <a:p>
            <a:r>
              <a:rPr lang="de-DE" sz="2400" dirty="0"/>
              <a:t>Bedeutung digitaler Medien (im Mathematikunterricht)</a:t>
            </a:r>
          </a:p>
        </p:txBody>
      </p:sp>
      <p:sp>
        <p:nvSpPr>
          <p:cNvPr id="3" name="Textplatzhalter 2">
            <a:extLst>
              <a:ext uri="{FF2B5EF4-FFF2-40B4-BE49-F238E27FC236}">
                <a16:creationId xmlns:a16="http://schemas.microsoft.com/office/drawing/2014/main" id="{17BCFF01-F456-4596-8755-0088A9CC3E8A}"/>
              </a:ext>
            </a:extLst>
          </p:cNvPr>
          <p:cNvSpPr>
            <a:spLocks noGrp="1"/>
          </p:cNvSpPr>
          <p:nvPr>
            <p:ph type="body" sz="quarter" idx="13"/>
          </p:nvPr>
        </p:nvSpPr>
        <p:spPr>
          <a:xfrm>
            <a:off x="383914" y="1194030"/>
            <a:ext cx="8376171" cy="603704"/>
          </a:xfrm>
        </p:spPr>
        <p:txBody>
          <a:bodyPr/>
          <a:lstStyle/>
          <a:p>
            <a:r>
              <a:rPr lang="de-DE" dirty="0"/>
              <a:t>EINIGE ÜBERZEUGUNGEN ZUM DIGITALEN LERNEN</a:t>
            </a:r>
          </a:p>
        </p:txBody>
      </p:sp>
      <p:sp>
        <p:nvSpPr>
          <p:cNvPr id="6" name="Foliennummernplatzhalter 5">
            <a:extLst>
              <a:ext uri="{FF2B5EF4-FFF2-40B4-BE49-F238E27FC236}">
                <a16:creationId xmlns:a16="http://schemas.microsoft.com/office/drawing/2014/main" id="{1AD1E266-C085-48A0-89D1-36ED63A79D1B}"/>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9" name="Wolkenförmige Legende 18">
            <a:extLst>
              <a:ext uri="{FF2B5EF4-FFF2-40B4-BE49-F238E27FC236}">
                <a16:creationId xmlns:a16="http://schemas.microsoft.com/office/drawing/2014/main" id="{943672AB-B2E4-456F-A8C6-5B2F6827803D}"/>
              </a:ext>
            </a:extLst>
          </p:cNvPr>
          <p:cNvSpPr>
            <a:spLocks/>
          </p:cNvSpPr>
          <p:nvPr/>
        </p:nvSpPr>
        <p:spPr>
          <a:xfrm>
            <a:off x="771827" y="1953973"/>
            <a:ext cx="3251963" cy="1504581"/>
          </a:xfrm>
          <a:prstGeom prst="cloudCallout">
            <a:avLst>
              <a:gd name="adj1" fmla="val -49630"/>
              <a:gd name="adj2" fmla="val 68934"/>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Digitale Medien </a:t>
            </a:r>
            <a:r>
              <a:rPr lang="de-DE" sz="1400" b="1" dirty="0">
                <a:solidFill>
                  <a:schemeClr val="tx1"/>
                </a:solidFill>
                <a:latin typeface="Arial" panose="020B0604020202020204" pitchFamily="34" charset="0"/>
                <a:cs typeface="Arial" panose="020B0604020202020204" pitchFamily="34" charset="0"/>
              </a:rPr>
              <a:t>motivieren</a:t>
            </a:r>
            <a:r>
              <a:rPr lang="de-DE" sz="1400" dirty="0">
                <a:solidFill>
                  <a:schemeClr val="tx1"/>
                </a:solidFill>
                <a:latin typeface="Arial" panose="020B0604020202020204" pitchFamily="34" charset="0"/>
                <a:cs typeface="Arial" panose="020B0604020202020204" pitchFamily="34" charset="0"/>
              </a:rPr>
              <a:t>, Fächer zu lernen, die Kinder sonst nicht gerne lernen.</a:t>
            </a:r>
          </a:p>
        </p:txBody>
      </p:sp>
      <p:sp>
        <p:nvSpPr>
          <p:cNvPr id="10" name="Wolkenförmige Legende 20">
            <a:extLst>
              <a:ext uri="{FF2B5EF4-FFF2-40B4-BE49-F238E27FC236}">
                <a16:creationId xmlns:a16="http://schemas.microsoft.com/office/drawing/2014/main" id="{89E3F020-B30F-493F-A7DA-A1CBF45A25A0}"/>
              </a:ext>
            </a:extLst>
          </p:cNvPr>
          <p:cNvSpPr/>
          <p:nvPr/>
        </p:nvSpPr>
        <p:spPr>
          <a:xfrm>
            <a:off x="5120211" y="1841723"/>
            <a:ext cx="3035157" cy="1658571"/>
          </a:xfrm>
          <a:prstGeom prst="cloudCallout">
            <a:avLst>
              <a:gd name="adj1" fmla="val 46943"/>
              <a:gd name="adj2" fmla="val 61165"/>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Digitale Medien eignen sich hervorragend für </a:t>
            </a:r>
            <a:r>
              <a:rPr lang="de-DE" sz="1400" b="1" dirty="0">
                <a:solidFill>
                  <a:schemeClr val="tx1"/>
                </a:solidFill>
                <a:latin typeface="Arial" panose="020B0604020202020204" pitchFamily="34" charset="0"/>
                <a:cs typeface="Arial" panose="020B0604020202020204" pitchFamily="34" charset="0"/>
              </a:rPr>
              <a:t>individualisiertes</a:t>
            </a:r>
            <a:r>
              <a:rPr lang="de-DE" sz="1400" dirty="0">
                <a:solidFill>
                  <a:schemeClr val="tx1"/>
                </a:solidFill>
                <a:latin typeface="Arial" panose="020B0604020202020204" pitchFamily="34" charset="0"/>
                <a:cs typeface="Arial" panose="020B0604020202020204" pitchFamily="34" charset="0"/>
              </a:rPr>
              <a:t> Lernen.</a:t>
            </a:r>
          </a:p>
        </p:txBody>
      </p:sp>
      <p:sp>
        <p:nvSpPr>
          <p:cNvPr id="11" name="Wolkenförmige Legende 14">
            <a:extLst>
              <a:ext uri="{FF2B5EF4-FFF2-40B4-BE49-F238E27FC236}">
                <a16:creationId xmlns:a16="http://schemas.microsoft.com/office/drawing/2014/main" id="{9882D490-8A8E-4F6C-9F5B-56F93706D8B3}"/>
              </a:ext>
            </a:extLst>
          </p:cNvPr>
          <p:cNvSpPr/>
          <p:nvPr/>
        </p:nvSpPr>
        <p:spPr>
          <a:xfrm>
            <a:off x="3602632" y="3699937"/>
            <a:ext cx="3035157" cy="1658571"/>
          </a:xfrm>
          <a:prstGeom prst="cloudCallout">
            <a:avLst>
              <a:gd name="adj1" fmla="val 58308"/>
              <a:gd name="adj2" fmla="val 4823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Digitale Medien ermöglichen es, </a:t>
            </a:r>
            <a:r>
              <a:rPr lang="de-DE" sz="1400" b="1" dirty="0">
                <a:solidFill>
                  <a:schemeClr val="tx1"/>
                </a:solidFill>
                <a:latin typeface="Arial" panose="020B0604020202020204" pitchFamily="34" charset="0"/>
                <a:cs typeface="Arial" panose="020B0604020202020204" pitchFamily="34" charset="0"/>
              </a:rPr>
              <a:t>unabhängig von Raum und Zeit </a:t>
            </a:r>
            <a:r>
              <a:rPr lang="de-DE" sz="1400" dirty="0">
                <a:solidFill>
                  <a:schemeClr val="tx1"/>
                </a:solidFill>
                <a:latin typeface="Arial" panose="020B0604020202020204" pitchFamily="34" charset="0"/>
                <a:cs typeface="Arial" panose="020B0604020202020204" pitchFamily="34" charset="0"/>
              </a:rPr>
              <a:t>zu lernen.</a:t>
            </a:r>
          </a:p>
        </p:txBody>
      </p:sp>
      <p:sp>
        <p:nvSpPr>
          <p:cNvPr id="12" name="Wolkenförmige Legende 16">
            <a:extLst>
              <a:ext uri="{FF2B5EF4-FFF2-40B4-BE49-F238E27FC236}">
                <a16:creationId xmlns:a16="http://schemas.microsoft.com/office/drawing/2014/main" id="{D0AEF11E-E5BD-43E3-B9F0-995F24E62870}"/>
              </a:ext>
            </a:extLst>
          </p:cNvPr>
          <p:cNvSpPr/>
          <p:nvPr/>
        </p:nvSpPr>
        <p:spPr>
          <a:xfrm>
            <a:off x="1830070" y="4237420"/>
            <a:ext cx="1141730" cy="661151"/>
          </a:xfrm>
          <a:prstGeom prst="cloudCallout">
            <a:avLst>
              <a:gd name="adj1" fmla="val -73724"/>
              <a:gd name="adj2" fmla="val 55037"/>
            </a:avLst>
          </a:prstGeom>
          <a:noFill/>
          <a:ln w="28575">
            <a:solidFill>
              <a:srgbClr val="327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400" dirty="0">
                <a:solidFill>
                  <a:schemeClr val="tx1"/>
                </a:solidFill>
                <a:latin typeface="Arial" panose="020B0604020202020204" pitchFamily="34" charset="0"/>
                <a:cs typeface="Arial" panose="020B0604020202020204" pitchFamily="34" charset="0"/>
              </a:rPr>
              <a:t>…</a:t>
            </a:r>
          </a:p>
        </p:txBody>
      </p:sp>
      <p:sp>
        <p:nvSpPr>
          <p:cNvPr id="4" name="Textfeld 3">
            <a:extLst>
              <a:ext uri="{FF2B5EF4-FFF2-40B4-BE49-F238E27FC236}">
                <a16:creationId xmlns:a16="http://schemas.microsoft.com/office/drawing/2014/main" id="{B0A457CE-DF20-CC83-2066-3C9B62119F47}"/>
              </a:ext>
            </a:extLst>
          </p:cNvPr>
          <p:cNvSpPr txBox="1"/>
          <p:nvPr/>
        </p:nvSpPr>
        <p:spPr>
          <a:xfrm>
            <a:off x="196827" y="5541539"/>
            <a:ext cx="8947173" cy="707886"/>
          </a:xfrm>
          <a:prstGeom prst="rect">
            <a:avLst/>
          </a:prstGeom>
          <a:noFill/>
        </p:spPr>
        <p:txBody>
          <a:bodyPr wrap="square" rtlCol="0">
            <a:spAutoFit/>
          </a:bodyPr>
          <a:lstStyle/>
          <a:p>
            <a:pPr algn="ctr"/>
            <a:r>
              <a:rPr lang="de-DE" sz="2000" b="1" dirty="0">
                <a:solidFill>
                  <a:srgbClr val="000000"/>
                </a:solidFill>
                <a:effectLst/>
                <a:latin typeface="Helvetica" pitchFamily="2" charset="0"/>
              </a:rPr>
              <a:t>Warum müssen wir uns mit Einsatzmöglichkeiten digitaler Medien (stärker) befassen?</a:t>
            </a:r>
          </a:p>
        </p:txBody>
      </p:sp>
    </p:spTree>
    <p:extLst>
      <p:ext uri="{BB962C8B-B14F-4D97-AF65-F5344CB8AC3E}">
        <p14:creationId xmlns:p14="http://schemas.microsoft.com/office/powerpoint/2010/main" val="563112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B3FC05-067C-4A5B-A881-F901C9EDBDCA}"/>
              </a:ext>
            </a:extLst>
          </p:cNvPr>
          <p:cNvSpPr>
            <a:spLocks noGrp="1"/>
          </p:cNvSpPr>
          <p:nvPr>
            <p:ph type="title"/>
          </p:nvPr>
        </p:nvSpPr>
        <p:spPr>
          <a:xfrm>
            <a:off x="1096422" y="382774"/>
            <a:ext cx="8250777" cy="603704"/>
          </a:xfrm>
        </p:spPr>
        <p:txBody>
          <a:bodyPr>
            <a:noAutofit/>
          </a:bodyPr>
          <a:lstStyle/>
          <a:p>
            <a:r>
              <a:rPr lang="de-DE" sz="2400" dirty="0"/>
              <a:t>Bedeutung digitaler Medien (im Mathematikunterricht)</a:t>
            </a:r>
          </a:p>
        </p:txBody>
      </p:sp>
      <p:sp>
        <p:nvSpPr>
          <p:cNvPr id="10" name="Textplatzhalter 9">
            <a:extLst>
              <a:ext uri="{FF2B5EF4-FFF2-40B4-BE49-F238E27FC236}">
                <a16:creationId xmlns:a16="http://schemas.microsoft.com/office/drawing/2014/main" id="{328A8BA1-4ED4-B03E-C6A7-D17DA7338FAA}"/>
              </a:ext>
            </a:extLst>
          </p:cNvPr>
          <p:cNvSpPr>
            <a:spLocks noGrp="1"/>
          </p:cNvSpPr>
          <p:nvPr>
            <p:ph type="body" sz="quarter" idx="13"/>
          </p:nvPr>
        </p:nvSpPr>
        <p:spPr/>
        <p:txBody>
          <a:bodyPr/>
          <a:lstStyle/>
          <a:p>
            <a:r>
              <a:rPr lang="de-DE" dirty="0"/>
              <a:t>WARUM MÜSSEN WIR UNS MIT EINSATZMÖGLICHKEITEN DIGITALER MEDIEN (STÄRKER) BEFASSEN?</a:t>
            </a:r>
          </a:p>
          <a:p>
            <a:endParaRPr lang="de-DE" dirty="0"/>
          </a:p>
        </p:txBody>
      </p:sp>
      <p:sp>
        <p:nvSpPr>
          <p:cNvPr id="9" name="Inhaltsplatzhalter 8">
            <a:extLst>
              <a:ext uri="{FF2B5EF4-FFF2-40B4-BE49-F238E27FC236}">
                <a16:creationId xmlns:a16="http://schemas.microsoft.com/office/drawing/2014/main" id="{B2D5CDC5-3BFC-F138-B468-45D45056ADB6}"/>
              </a:ext>
            </a:extLst>
          </p:cNvPr>
          <p:cNvSpPr>
            <a:spLocks noGrp="1"/>
          </p:cNvSpPr>
          <p:nvPr>
            <p:ph idx="1"/>
          </p:nvPr>
        </p:nvSpPr>
        <p:spPr/>
        <p:txBody>
          <a:bodyPr/>
          <a:lstStyle/>
          <a:p>
            <a:endParaRPr lang="de-DE" dirty="0"/>
          </a:p>
          <a:p>
            <a:r>
              <a:rPr lang="de-DE" dirty="0"/>
              <a:t>Verbindliche Kompetenzerwartungen zum Verwenden von digitalen Medien und Vermittlung von Medienkompetenz – auch im Fachunterricht </a:t>
            </a:r>
          </a:p>
          <a:p>
            <a:r>
              <a:rPr lang="de-DE" dirty="0"/>
              <a:t>Verpflichtende Verwendung digitaler Medien und Materialien im Vorbereitungsdienst in NRW </a:t>
            </a:r>
          </a:p>
          <a:p>
            <a:endParaRPr lang="de-DE" sz="600" dirty="0"/>
          </a:p>
          <a:p>
            <a:pPr>
              <a:lnSpc>
                <a:spcPct val="100000"/>
              </a:lnSpc>
              <a:buFont typeface="Systemschrift Normal"/>
              <a:buChar char="➔"/>
            </a:pPr>
            <a:r>
              <a:rPr lang="de-DE" dirty="0">
                <a:solidFill>
                  <a:srgbClr val="327D87"/>
                </a:solidFill>
                <a:effectLst/>
                <a:latin typeface="Arial" panose="020B0604020202020204" pitchFamily="34" charset="0"/>
                <a:cs typeface="Arial" panose="020B0604020202020204" pitchFamily="34" charset="0"/>
              </a:rPr>
              <a:t>Bildungspolitische Vorgaben schreiben den Einsatz vor</a:t>
            </a:r>
          </a:p>
          <a:p>
            <a:pPr>
              <a:lnSpc>
                <a:spcPct val="100000"/>
              </a:lnSpc>
              <a:buFont typeface="Systemschrift Normal"/>
              <a:buChar char="➔"/>
            </a:pPr>
            <a:r>
              <a:rPr lang="de-DE" dirty="0">
                <a:solidFill>
                  <a:srgbClr val="327D87"/>
                </a:solidFill>
                <a:latin typeface="Arial" panose="020B0604020202020204" pitchFamily="34" charset="0"/>
                <a:cs typeface="Arial" panose="020B0604020202020204" pitchFamily="34" charset="0"/>
              </a:rPr>
              <a:t>Sinnvolle </a:t>
            </a:r>
            <a:r>
              <a:rPr lang="de-DE" dirty="0">
                <a:solidFill>
                  <a:srgbClr val="327D87"/>
                </a:solidFill>
                <a:effectLst/>
                <a:latin typeface="Arial" panose="020B0604020202020204" pitchFamily="34" charset="0"/>
                <a:cs typeface="Arial" panose="020B0604020202020204" pitchFamily="34" charset="0"/>
              </a:rPr>
              <a:t>Einsatzszenarien für den MU sind nötig</a:t>
            </a:r>
          </a:p>
          <a:p>
            <a:pPr>
              <a:buFont typeface="Systemschrift Normal"/>
              <a:buChar char="➔"/>
            </a:pPr>
            <a:endParaRPr lang="de-DE" dirty="0">
              <a:solidFill>
                <a:srgbClr val="000000"/>
              </a:solidFill>
              <a:latin typeface="Arial" panose="020B0604020202020204" pitchFamily="34" charset="0"/>
              <a:cs typeface="Arial" panose="020B0604020202020204" pitchFamily="34" charset="0"/>
            </a:endParaRPr>
          </a:p>
          <a:p>
            <a:pPr>
              <a:buFont typeface="Systemschrift Normal"/>
              <a:buChar char="➔"/>
            </a:pPr>
            <a:endParaRPr lang="de-DE" dirty="0"/>
          </a:p>
        </p:txBody>
      </p:sp>
      <p:sp>
        <p:nvSpPr>
          <p:cNvPr id="13" name="Textfeld 12">
            <a:extLst>
              <a:ext uri="{FF2B5EF4-FFF2-40B4-BE49-F238E27FC236}">
                <a16:creationId xmlns:a16="http://schemas.microsoft.com/office/drawing/2014/main" id="{FE60CED0-2992-084E-FA5A-E096F3A7B41D}"/>
              </a:ext>
            </a:extLst>
          </p:cNvPr>
          <p:cNvSpPr txBox="1"/>
          <p:nvPr/>
        </p:nvSpPr>
        <p:spPr>
          <a:xfrm>
            <a:off x="4197096" y="5888760"/>
            <a:ext cx="4836271"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(MSB NRW 2021a; MSB NRW 2021b;  Medienberatung NRW, 2023)</a:t>
            </a:r>
          </a:p>
        </p:txBody>
      </p:sp>
      <p:pic>
        <p:nvPicPr>
          <p:cNvPr id="12" name="Grafik 11">
            <a:extLst>
              <a:ext uri="{FF2B5EF4-FFF2-40B4-BE49-F238E27FC236}">
                <a16:creationId xmlns:a16="http://schemas.microsoft.com/office/drawing/2014/main" id="{41A4F3CC-3AAB-6726-DABA-0C7C8AEA3A3B}"/>
              </a:ext>
            </a:extLst>
          </p:cNvPr>
          <p:cNvPicPr>
            <a:picLocks noChangeAspect="1"/>
          </p:cNvPicPr>
          <p:nvPr/>
        </p:nvPicPr>
        <p:blipFill>
          <a:blip r:embed="rId3"/>
          <a:stretch>
            <a:fillRect/>
          </a:stretch>
        </p:blipFill>
        <p:spPr>
          <a:xfrm rot="21025073">
            <a:off x="7634109" y="4112295"/>
            <a:ext cx="1018539" cy="1397060"/>
          </a:xfrm>
          <a:prstGeom prst="rect">
            <a:avLst/>
          </a:prstGeom>
          <a:ln>
            <a:solidFill>
              <a:srgbClr val="327D87"/>
            </a:solidFill>
          </a:ln>
        </p:spPr>
      </p:pic>
      <p:pic>
        <p:nvPicPr>
          <p:cNvPr id="15" name="Grafik 14">
            <a:extLst>
              <a:ext uri="{FF2B5EF4-FFF2-40B4-BE49-F238E27FC236}">
                <a16:creationId xmlns:a16="http://schemas.microsoft.com/office/drawing/2014/main" id="{1F8A4177-36E4-9CC0-2801-B50882265137}"/>
              </a:ext>
            </a:extLst>
          </p:cNvPr>
          <p:cNvPicPr>
            <a:picLocks noChangeAspect="1"/>
          </p:cNvPicPr>
          <p:nvPr/>
        </p:nvPicPr>
        <p:blipFill>
          <a:blip r:embed="rId4"/>
          <a:stretch>
            <a:fillRect/>
          </a:stretch>
        </p:blipFill>
        <p:spPr>
          <a:xfrm rot="259263">
            <a:off x="7624354" y="1625331"/>
            <a:ext cx="1249140" cy="847678"/>
          </a:xfrm>
          <a:prstGeom prst="rect">
            <a:avLst/>
          </a:prstGeom>
          <a:ln>
            <a:solidFill>
              <a:srgbClr val="327D87"/>
            </a:solidFill>
          </a:ln>
        </p:spPr>
      </p:pic>
      <p:pic>
        <p:nvPicPr>
          <p:cNvPr id="6" name="Grafik 5">
            <a:extLst>
              <a:ext uri="{FF2B5EF4-FFF2-40B4-BE49-F238E27FC236}">
                <a16:creationId xmlns:a16="http://schemas.microsoft.com/office/drawing/2014/main" id="{9F7E1C35-9BA8-24BC-FC55-30E046D4C16A}"/>
              </a:ext>
            </a:extLst>
          </p:cNvPr>
          <p:cNvPicPr>
            <a:picLocks noChangeAspect="1"/>
          </p:cNvPicPr>
          <p:nvPr/>
        </p:nvPicPr>
        <p:blipFill>
          <a:blip r:embed="rId5"/>
          <a:stretch>
            <a:fillRect/>
          </a:stretch>
        </p:blipFill>
        <p:spPr>
          <a:xfrm rot="744227">
            <a:off x="8181795" y="2509823"/>
            <a:ext cx="808748" cy="1149626"/>
          </a:xfrm>
          <a:prstGeom prst="rect">
            <a:avLst/>
          </a:prstGeom>
          <a:ln>
            <a:solidFill>
              <a:srgbClr val="327D87"/>
            </a:solidFill>
          </a:ln>
        </p:spPr>
      </p:pic>
      <p:sp>
        <p:nvSpPr>
          <p:cNvPr id="3" name="Foliennummernplatzhalter 2">
            <a:extLst>
              <a:ext uri="{FF2B5EF4-FFF2-40B4-BE49-F238E27FC236}">
                <a16:creationId xmlns:a16="http://schemas.microsoft.com/office/drawing/2014/main" id="{DF68FB59-21DD-54BB-20DC-5999705C6EB2}"/>
              </a:ext>
            </a:extLst>
          </p:cNvPr>
          <p:cNvSpPr>
            <a:spLocks noGrp="1"/>
          </p:cNvSpPr>
          <p:nvPr>
            <p:ph type="sldNum" sz="quarter" idx="12"/>
          </p:nvPr>
        </p:nvSpPr>
        <p:spPr/>
        <p:txBody>
          <a:bodyPr/>
          <a:lstStyle/>
          <a:p>
            <a:fld id="{C3752B7C-18A9-864D-BBCB-54A9F41B5594}" type="slidenum">
              <a:rPr lang="de-DE" smtClean="0"/>
              <a:pPr/>
              <a:t>11</a:t>
            </a:fld>
            <a:endParaRPr lang="de-DE" dirty="0"/>
          </a:p>
        </p:txBody>
      </p:sp>
    </p:spTree>
    <p:extLst>
      <p:ext uri="{BB962C8B-B14F-4D97-AF65-F5344CB8AC3E}">
        <p14:creationId xmlns:p14="http://schemas.microsoft.com/office/powerpoint/2010/main" val="303833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B3B8F2-204B-4B43-B1D0-098704F69CBB}"/>
              </a:ext>
            </a:extLst>
          </p:cNvPr>
          <p:cNvSpPr>
            <a:spLocks noGrp="1"/>
          </p:cNvSpPr>
          <p:nvPr>
            <p:ph type="title"/>
          </p:nvPr>
        </p:nvSpPr>
        <p:spPr>
          <a:xfrm>
            <a:off x="1096423" y="382774"/>
            <a:ext cx="8216910" cy="603704"/>
          </a:xfrm>
        </p:spPr>
        <p:txBody>
          <a:bodyPr>
            <a:noAutofit/>
          </a:bodyPr>
          <a:lstStyle/>
          <a:p>
            <a:r>
              <a:rPr lang="de-DE" sz="2400" dirty="0"/>
              <a:t>Bedeutung digitaler Medien (im Mathematikunterricht)</a:t>
            </a:r>
          </a:p>
        </p:txBody>
      </p:sp>
      <p:sp>
        <p:nvSpPr>
          <p:cNvPr id="3" name="Textplatzhalter 2">
            <a:extLst>
              <a:ext uri="{FF2B5EF4-FFF2-40B4-BE49-F238E27FC236}">
                <a16:creationId xmlns:a16="http://schemas.microsoft.com/office/drawing/2014/main" id="{E2BAFFCD-7F5A-9C61-FAE2-BE7658858F1E}"/>
              </a:ext>
            </a:extLst>
          </p:cNvPr>
          <p:cNvSpPr>
            <a:spLocks noGrp="1"/>
          </p:cNvSpPr>
          <p:nvPr>
            <p:ph type="body" sz="quarter" idx="13"/>
          </p:nvPr>
        </p:nvSpPr>
        <p:spPr/>
        <p:txBody>
          <a:bodyPr/>
          <a:lstStyle/>
          <a:p>
            <a:r>
              <a:rPr lang="de-DE" dirty="0"/>
              <a:t>WAS SIND EIGENTLICH DIGITALE MEDIEN?</a:t>
            </a:r>
          </a:p>
        </p:txBody>
      </p:sp>
      <p:sp>
        <p:nvSpPr>
          <p:cNvPr id="6" name="Foliennummernplatzhalter 5">
            <a:extLst>
              <a:ext uri="{FF2B5EF4-FFF2-40B4-BE49-F238E27FC236}">
                <a16:creationId xmlns:a16="http://schemas.microsoft.com/office/drawing/2014/main" id="{797CBDE4-AA1B-4912-B1E3-0BB424D79BC0}"/>
              </a:ext>
            </a:extLst>
          </p:cNvPr>
          <p:cNvSpPr>
            <a:spLocks noGrp="1"/>
          </p:cNvSpPr>
          <p:nvPr>
            <p:ph type="sldNum" sz="quarter" idx="12"/>
          </p:nvPr>
        </p:nvSpPr>
        <p:spPr/>
        <p:txBody>
          <a:bodyPr/>
          <a:lstStyle/>
          <a:p>
            <a:fld id="{C3752B7C-18A9-864D-BBCB-54A9F41B5594}" type="slidenum">
              <a:rPr lang="de-DE" smtClean="0"/>
              <a:pPr/>
              <a:t>12</a:t>
            </a:fld>
            <a:endParaRPr lang="de-DE" dirty="0"/>
          </a:p>
        </p:txBody>
      </p:sp>
      <p:pic>
        <p:nvPicPr>
          <p:cNvPr id="7" name="Grafik 6">
            <a:extLst>
              <a:ext uri="{FF2B5EF4-FFF2-40B4-BE49-F238E27FC236}">
                <a16:creationId xmlns:a16="http://schemas.microsoft.com/office/drawing/2014/main" id="{E9BE7B6E-91E2-451D-BBB1-32DCFD40F4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9975700">
            <a:off x="570187" y="2265662"/>
            <a:ext cx="2077547" cy="991182"/>
          </a:xfrm>
          <a:prstGeom prst="rect">
            <a:avLst/>
          </a:prstGeom>
        </p:spPr>
      </p:pic>
      <p:pic>
        <p:nvPicPr>
          <p:cNvPr id="8" name="Grafik 7">
            <a:extLst>
              <a:ext uri="{FF2B5EF4-FFF2-40B4-BE49-F238E27FC236}">
                <a16:creationId xmlns:a16="http://schemas.microsoft.com/office/drawing/2014/main" id="{0F6C1725-6C36-4A39-91CC-88F51C7F77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04121" y="1808528"/>
            <a:ext cx="2406274" cy="1828088"/>
          </a:xfrm>
          <a:prstGeom prst="rect">
            <a:avLst/>
          </a:prstGeom>
        </p:spPr>
      </p:pic>
      <p:pic>
        <p:nvPicPr>
          <p:cNvPr id="9" name="Grafik 8">
            <a:extLst>
              <a:ext uri="{FF2B5EF4-FFF2-40B4-BE49-F238E27FC236}">
                <a16:creationId xmlns:a16="http://schemas.microsoft.com/office/drawing/2014/main" id="{4B9AC6FA-680A-4B74-BDCE-90A27ECB2D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7897" y="2066698"/>
            <a:ext cx="2187695" cy="1608599"/>
          </a:xfrm>
          <a:prstGeom prst="rect">
            <a:avLst/>
          </a:prstGeom>
        </p:spPr>
      </p:pic>
      <p:pic>
        <p:nvPicPr>
          <p:cNvPr id="10" name="Grafik 9">
            <a:extLst>
              <a:ext uri="{FF2B5EF4-FFF2-40B4-BE49-F238E27FC236}">
                <a16:creationId xmlns:a16="http://schemas.microsoft.com/office/drawing/2014/main" id="{35045534-8F0B-4FA3-A2DF-A58BB4138EC5}"/>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63152" y="4020323"/>
            <a:ext cx="1465490" cy="1987446"/>
          </a:xfrm>
          <a:prstGeom prst="rect">
            <a:avLst/>
          </a:prstGeom>
        </p:spPr>
      </p:pic>
      <p:pic>
        <p:nvPicPr>
          <p:cNvPr id="11" name="Grafik 10">
            <a:extLst>
              <a:ext uri="{FF2B5EF4-FFF2-40B4-BE49-F238E27FC236}">
                <a16:creationId xmlns:a16="http://schemas.microsoft.com/office/drawing/2014/main" id="{81CAD0CC-9DD4-4E50-8960-CBE0934203D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flipH="1">
            <a:off x="958084" y="4096995"/>
            <a:ext cx="1301751" cy="1407964"/>
          </a:xfrm>
          <a:prstGeom prst="rect">
            <a:avLst/>
          </a:prstGeom>
        </p:spPr>
      </p:pic>
      <p:sp>
        <p:nvSpPr>
          <p:cNvPr id="15" name="Textfeld 14">
            <a:extLst>
              <a:ext uri="{FF2B5EF4-FFF2-40B4-BE49-F238E27FC236}">
                <a16:creationId xmlns:a16="http://schemas.microsoft.com/office/drawing/2014/main" id="{4779F9E2-5D54-2C91-472C-E54A88FAC5DB}"/>
              </a:ext>
            </a:extLst>
          </p:cNvPr>
          <p:cNvSpPr txBox="1"/>
          <p:nvPr/>
        </p:nvSpPr>
        <p:spPr>
          <a:xfrm>
            <a:off x="2759470" y="4477812"/>
            <a:ext cx="4295577" cy="646331"/>
          </a:xfrm>
          <a:prstGeom prst="rect">
            <a:avLst/>
          </a:prstGeom>
          <a:noFill/>
        </p:spPr>
        <p:txBody>
          <a:bodyPr wrap="square">
            <a:spAutoFit/>
          </a:bodyPr>
          <a:lstStyle/>
          <a:p>
            <a:r>
              <a:rPr lang="de-DE" sz="1800" dirty="0">
                <a:latin typeface="Arial" panose="020B0604020202020204" pitchFamily="34" charset="0"/>
                <a:cs typeface="Arial" panose="020B0604020202020204" pitchFamily="34" charset="0"/>
              </a:rPr>
              <a:t>„technische Geräte zur Darstellung von </a:t>
            </a:r>
          </a:p>
          <a:p>
            <a:r>
              <a:rPr lang="de-DE" sz="1800" dirty="0">
                <a:latin typeface="Arial" panose="020B0604020202020204" pitchFamily="34" charset="0"/>
                <a:cs typeface="Arial" panose="020B0604020202020204" pitchFamily="34" charset="0"/>
              </a:rPr>
              <a:t>digital gespeicherten Inhalten“</a:t>
            </a:r>
          </a:p>
        </p:txBody>
      </p:sp>
      <p:sp>
        <p:nvSpPr>
          <p:cNvPr id="16" name="Textplatzhalter 2">
            <a:extLst>
              <a:ext uri="{FF2B5EF4-FFF2-40B4-BE49-F238E27FC236}">
                <a16:creationId xmlns:a16="http://schemas.microsoft.com/office/drawing/2014/main" id="{2D9B71E3-94DD-C1C6-FADB-DE929A8B6570}"/>
              </a:ext>
            </a:extLst>
          </p:cNvPr>
          <p:cNvSpPr txBox="1">
            <a:spLocks/>
          </p:cNvSpPr>
          <p:nvPr/>
        </p:nvSpPr>
        <p:spPr>
          <a:xfrm>
            <a:off x="5449500" y="5053963"/>
            <a:ext cx="1605547" cy="283556"/>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kern="1200">
                <a:solidFill>
                  <a:srgbClr val="327D87"/>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15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1200" dirty="0">
                <a:solidFill>
                  <a:schemeClr val="tx1"/>
                </a:solidFill>
              </a:rPr>
              <a:t>(Rauh, 2012, S. 39)</a:t>
            </a:r>
          </a:p>
        </p:txBody>
      </p:sp>
    </p:spTree>
    <p:extLst>
      <p:ext uri="{BB962C8B-B14F-4D97-AF65-F5344CB8AC3E}">
        <p14:creationId xmlns:p14="http://schemas.microsoft.com/office/powerpoint/2010/main" val="370059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D2336-7C5D-4969-807B-D1AE2A4B454F}"/>
              </a:ext>
            </a:extLst>
          </p:cNvPr>
          <p:cNvSpPr>
            <a:spLocks noGrp="1"/>
          </p:cNvSpPr>
          <p:nvPr>
            <p:ph type="title"/>
          </p:nvPr>
        </p:nvSpPr>
        <p:spPr>
          <a:xfrm>
            <a:off x="1096422" y="382774"/>
            <a:ext cx="8047577" cy="434523"/>
          </a:xfrm>
        </p:spPr>
        <p:txBody>
          <a:bodyPr>
            <a:normAutofit/>
          </a:bodyPr>
          <a:lstStyle/>
          <a:p>
            <a:r>
              <a:rPr lang="de-DE" sz="2400" dirty="0"/>
              <a:t>Bedeutung digitaler Medien (im Mathematikunterricht)</a:t>
            </a:r>
          </a:p>
        </p:txBody>
      </p:sp>
      <p:sp>
        <p:nvSpPr>
          <p:cNvPr id="3" name="Textplatzhalter 2">
            <a:extLst>
              <a:ext uri="{FF2B5EF4-FFF2-40B4-BE49-F238E27FC236}">
                <a16:creationId xmlns:a16="http://schemas.microsoft.com/office/drawing/2014/main" id="{64BDF948-EC27-4530-B0FA-4BA81ABB8523}"/>
              </a:ext>
            </a:extLst>
          </p:cNvPr>
          <p:cNvSpPr>
            <a:spLocks noGrp="1"/>
          </p:cNvSpPr>
          <p:nvPr>
            <p:ph type="body" sz="quarter" idx="13"/>
          </p:nvPr>
        </p:nvSpPr>
        <p:spPr/>
        <p:txBody>
          <a:bodyPr/>
          <a:lstStyle/>
          <a:p>
            <a:r>
              <a:rPr lang="de-DE" dirty="0"/>
              <a:t>MATHEMATIKLERNEN MIT MEDIEN</a:t>
            </a:r>
          </a:p>
        </p:txBody>
      </p:sp>
      <p:sp>
        <p:nvSpPr>
          <p:cNvPr id="6" name="Foliennummernplatzhalter 5">
            <a:extLst>
              <a:ext uri="{FF2B5EF4-FFF2-40B4-BE49-F238E27FC236}">
                <a16:creationId xmlns:a16="http://schemas.microsoft.com/office/drawing/2014/main" id="{1876BA96-E5F8-475E-B9D5-42F981318F66}"/>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10" name="Textplatzhalter 3">
            <a:extLst>
              <a:ext uri="{FF2B5EF4-FFF2-40B4-BE49-F238E27FC236}">
                <a16:creationId xmlns:a16="http://schemas.microsoft.com/office/drawing/2014/main" id="{B3378E5C-D857-4333-B789-8CB965B22645}"/>
              </a:ext>
            </a:extLst>
          </p:cNvPr>
          <p:cNvSpPr txBox="1">
            <a:spLocks/>
          </p:cNvSpPr>
          <p:nvPr/>
        </p:nvSpPr>
        <p:spPr>
          <a:xfrm>
            <a:off x="5389" y="1642565"/>
            <a:ext cx="2120900" cy="325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800" dirty="0">
                <a:latin typeface="Arial" panose="020B0604020202020204" pitchFamily="34" charset="0"/>
                <a:ea typeface="Open Sans" panose="020B0606030504020204" pitchFamily="34" charset="0"/>
                <a:cs typeface="Arial" panose="020B0604020202020204" pitchFamily="34" charset="0"/>
              </a:rPr>
              <a:t>Kind</a:t>
            </a:r>
          </a:p>
        </p:txBody>
      </p:sp>
      <p:pic>
        <p:nvPicPr>
          <p:cNvPr id="11" name="Bildplatzhalter 23">
            <a:extLst>
              <a:ext uri="{FF2B5EF4-FFF2-40B4-BE49-F238E27FC236}">
                <a16:creationId xmlns:a16="http://schemas.microsoft.com/office/drawing/2014/main" id="{F783A2AA-6087-4B7C-BDD2-D079BA0CA90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6207" b="99770" l="8946" r="95208">
                        <a14:foregroundMark x1="42492" y1="34483" x2="61981" y2="63908"/>
                        <a14:foregroundMark x1="61981" y1="63908" x2="79233" y2="28276"/>
                        <a14:foregroundMark x1="79233" y1="28276" x2="59425" y2="6207"/>
                        <a14:foregroundMark x1="59425" y1="6207" x2="54633" y2="6207"/>
                        <a14:foregroundMark x1="8946" y1="15632" x2="23003" y2="41839"/>
                        <a14:foregroundMark x1="23003" y1="41839" x2="37380" y2="45517"/>
                        <a14:foregroundMark x1="82428" y1="29195" x2="87220" y2="46667"/>
                        <a14:foregroundMark x1="35144" y1="71494" x2="42173" y2="97241"/>
                        <a14:foregroundMark x1="42173" y1="97241" x2="78594" y2="97931"/>
                        <a14:foregroundMark x1="78594" y1="97931" x2="61981" y2="80920"/>
                        <a14:foregroundMark x1="85623" y1="32644" x2="88818" y2="46667"/>
                        <a14:foregroundMark x1="92332" y1="35632" x2="95527" y2="37471"/>
                        <a14:foregroundMark x1="70927" y1="84368" x2="90735" y2="99770"/>
                      </a14:backgroundRemoval>
                    </a14:imgEffect>
                  </a14:imgLayer>
                </a14:imgProps>
              </a:ext>
              <a:ext uri="{28A0092B-C50C-407E-A947-70E740481C1C}">
                <a14:useLocalDpi xmlns:a14="http://schemas.microsoft.com/office/drawing/2010/main"/>
              </a:ext>
            </a:extLst>
          </a:blip>
          <a:srcRect l="5579" t="1292" r="1276" b="372"/>
          <a:stretch/>
        </p:blipFill>
        <p:spPr>
          <a:xfrm>
            <a:off x="445288" y="2121717"/>
            <a:ext cx="1241102" cy="1820980"/>
          </a:xfrm>
          <a:prstGeom prst="rect">
            <a:avLst/>
          </a:prstGeom>
          <a:noFill/>
        </p:spPr>
      </p:pic>
      <p:sp>
        <p:nvSpPr>
          <p:cNvPr id="12" name="Textplatzhalter 5">
            <a:extLst>
              <a:ext uri="{FF2B5EF4-FFF2-40B4-BE49-F238E27FC236}">
                <a16:creationId xmlns:a16="http://schemas.microsoft.com/office/drawing/2014/main" id="{69BB3D02-F68E-4522-ADAC-2D9077570D24}"/>
              </a:ext>
            </a:extLst>
          </p:cNvPr>
          <p:cNvSpPr txBox="1">
            <a:spLocks/>
          </p:cNvSpPr>
          <p:nvPr/>
        </p:nvSpPr>
        <p:spPr>
          <a:xfrm>
            <a:off x="6459668" y="1647300"/>
            <a:ext cx="2381152" cy="31640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800" dirty="0">
                <a:latin typeface="Arial" panose="020B0604020202020204" pitchFamily="34" charset="0"/>
                <a:ea typeface="Open Sans" panose="020B0606030504020204" pitchFamily="34" charset="0"/>
                <a:cs typeface="Arial" panose="020B0604020202020204" pitchFamily="34" charset="0"/>
              </a:rPr>
              <a:t>Mathematik</a:t>
            </a:r>
          </a:p>
        </p:txBody>
      </p:sp>
      <p:pic>
        <p:nvPicPr>
          <p:cNvPr id="13" name="Bildplatzhalter 25">
            <a:extLst>
              <a:ext uri="{FF2B5EF4-FFF2-40B4-BE49-F238E27FC236}">
                <a16:creationId xmlns:a16="http://schemas.microsoft.com/office/drawing/2014/main" id="{37494644-EBC6-4DC6-8420-B418D7622610}"/>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4293" b="89964" l="123" r="98589">
                        <a14:foregroundMark x1="153" y1="87666" x2="26564" y2="87666"/>
                        <a14:foregroundMark x1="26564" y1="87666" x2="66994" y2="83253"/>
                        <a14:foregroundMark x1="66994" y1="83253" x2="83589" y2="89843"/>
                        <a14:foregroundMark x1="83589" y1="89843" x2="95276" y2="65840"/>
                        <a14:foregroundMark x1="95276" y1="65840" x2="95276" y2="30653"/>
                        <a14:foregroundMark x1="95276" y1="30653" x2="85276" y2="8706"/>
                        <a14:foregroundMark x1="521" y1="86155" x2="2362" y2="18622"/>
                        <a14:foregroundMark x1="2362" y1="18622" x2="18804" y2="5744"/>
                        <a14:foregroundMark x1="18804" y1="5744" x2="36933" y2="6530"/>
                        <a14:foregroundMark x1="36933" y1="6530" x2="73742" y2="5744"/>
                        <a14:foregroundMark x1="73742" y1="5744" x2="90031" y2="7255"/>
                        <a14:foregroundMark x1="90031" y1="7255" x2="97485" y2="38815"/>
                        <a14:foregroundMark x1="97485" y1="38815" x2="96380" y2="71403"/>
                        <a14:foregroundMark x1="96380" y1="71403" x2="80031" y2="84704"/>
                        <a14:foregroundMark x1="80031" y1="84704" x2="153" y2="85429"/>
                        <a14:foregroundMark x1="16442" y1="7981" x2="890" y2="17473"/>
                        <a14:foregroundMark x1="890" y1="17473" x2="153" y2="50484"/>
                        <a14:foregroundMark x1="153" y1="50484" x2="14141" y2="81620"/>
                        <a14:foregroundMark x1="14141" y1="81620" x2="48865" y2="70798"/>
                        <a14:foregroundMark x1="48865" y1="70798" x2="33742" y2="11004"/>
                        <a14:foregroundMark x1="33742" y1="11004" x2="17546" y2="10883"/>
                        <a14:foregroundMark x1="17546" y1="10883" x2="16442" y2="8706"/>
                        <a14:foregroundMark x1="16074" y1="7255" x2="890" y2="17473"/>
                        <a14:foregroundMark x1="87883" y1="8706" x2="97117" y2="37062"/>
                        <a14:foregroundMark x1="97117" y1="37062" x2="89141" y2="8706"/>
                        <a14:foregroundMark x1="89141" y1="8706" x2="1258" y2="4293"/>
                        <a14:foregroundMark x1="1258" y1="4293" x2="890" y2="34281"/>
                        <a14:foregroundMark x1="87117" y1="7981" x2="97853" y2="34160"/>
                        <a14:foregroundMark x1="97853" y1="34160" x2="95276" y2="65719"/>
                        <a14:foregroundMark x1="95276" y1="65719" x2="93804" y2="23337"/>
                        <a14:foregroundMark x1="95644" y1="40145" x2="98589" y2="7799"/>
                        <a14:foregroundMark x1="98589" y1="7799" x2="76012" y2="9432"/>
                      </a14:backgroundRemoval>
                    </a14:imgEffect>
                  </a14:imgLayer>
                </a14:imgProps>
              </a:ext>
              <a:ext uri="{28A0092B-C50C-407E-A947-70E740481C1C}">
                <a14:useLocalDpi xmlns:a14="http://schemas.microsoft.com/office/drawing/2010/main"/>
              </a:ext>
            </a:extLst>
          </a:blip>
          <a:srcRect/>
          <a:stretch/>
        </p:blipFill>
        <p:spPr>
          <a:xfrm>
            <a:off x="6474915" y="2323821"/>
            <a:ext cx="2383179" cy="1206827"/>
          </a:xfrm>
          <a:prstGeom prst="rect">
            <a:avLst/>
          </a:prstGeom>
        </p:spPr>
      </p:pic>
      <p:sp>
        <p:nvSpPr>
          <p:cNvPr id="14" name="Oval 1">
            <a:extLst>
              <a:ext uri="{FF2B5EF4-FFF2-40B4-BE49-F238E27FC236}">
                <a16:creationId xmlns:a16="http://schemas.microsoft.com/office/drawing/2014/main" id="{6D5A18D4-F6EE-4CFA-BD4D-0723BCE1D064}"/>
              </a:ext>
            </a:extLst>
          </p:cNvPr>
          <p:cNvSpPr/>
          <p:nvPr/>
        </p:nvSpPr>
        <p:spPr>
          <a:xfrm>
            <a:off x="4991410" y="3582453"/>
            <a:ext cx="2940886" cy="2120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5" name="Bild 4" descr="78.png">
            <a:extLst>
              <a:ext uri="{FF2B5EF4-FFF2-40B4-BE49-F238E27FC236}">
                <a16:creationId xmlns:a16="http://schemas.microsoft.com/office/drawing/2014/main" id="{359830BB-C917-4237-9475-E7DC969024FD}"/>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5550529" y="3986618"/>
            <a:ext cx="1914087" cy="136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rafik 15">
            <a:extLst>
              <a:ext uri="{FF2B5EF4-FFF2-40B4-BE49-F238E27FC236}">
                <a16:creationId xmlns:a16="http://schemas.microsoft.com/office/drawing/2014/main" id="{BD1E3FF7-D59D-4731-8F59-00850CB077CB}"/>
              </a:ext>
            </a:extLst>
          </p:cNvPr>
          <p:cNvPicPr>
            <a:picLocks noChangeAspect="1"/>
          </p:cNvPicPr>
          <p:nvPr/>
        </p:nvPicPr>
        <p:blipFill>
          <a:blip r:embed="rId8">
            <a:clrChange>
              <a:clrFrom>
                <a:srgbClr val="E5DDDA"/>
              </a:clrFrom>
              <a:clrTo>
                <a:srgbClr val="E5DDDA">
                  <a:alpha val="0"/>
                </a:srgbClr>
              </a:clrTo>
            </a:clrChange>
          </a:blip>
          <a:srcRect/>
          <a:stretch/>
        </p:blipFill>
        <p:spPr>
          <a:xfrm>
            <a:off x="1914669" y="4084966"/>
            <a:ext cx="1971604" cy="1413764"/>
          </a:xfrm>
          <a:prstGeom prst="rect">
            <a:avLst/>
          </a:prstGeom>
        </p:spPr>
      </p:pic>
      <p:sp>
        <p:nvSpPr>
          <p:cNvPr id="17" name="Textplatzhalter 10">
            <a:extLst>
              <a:ext uri="{FF2B5EF4-FFF2-40B4-BE49-F238E27FC236}">
                <a16:creationId xmlns:a16="http://schemas.microsoft.com/office/drawing/2014/main" id="{B2532367-9339-424B-99B6-D059E2B7C450}"/>
              </a:ext>
            </a:extLst>
          </p:cNvPr>
          <p:cNvSpPr txBox="1">
            <a:spLocks/>
          </p:cNvSpPr>
          <p:nvPr/>
        </p:nvSpPr>
        <p:spPr>
          <a:xfrm>
            <a:off x="2855490" y="2541659"/>
            <a:ext cx="3088723" cy="36512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000" b="1" dirty="0">
                <a:latin typeface="Arial" panose="020B0604020202020204" pitchFamily="34" charset="0"/>
                <a:ea typeface="Open Sans" panose="020B0606030504020204" pitchFamily="34" charset="0"/>
                <a:cs typeface="Arial" panose="020B0604020202020204" pitchFamily="34" charset="0"/>
              </a:rPr>
              <a:t>Medien als Mittler</a:t>
            </a:r>
          </a:p>
        </p:txBody>
      </p:sp>
      <p:sp>
        <p:nvSpPr>
          <p:cNvPr id="18" name="Textplatzhalter 9">
            <a:extLst>
              <a:ext uri="{FF2B5EF4-FFF2-40B4-BE49-F238E27FC236}">
                <a16:creationId xmlns:a16="http://schemas.microsoft.com/office/drawing/2014/main" id="{6EDB9F4E-915A-449B-9968-375FD0391BEF}"/>
              </a:ext>
            </a:extLst>
          </p:cNvPr>
          <p:cNvSpPr txBox="1">
            <a:spLocks/>
          </p:cNvSpPr>
          <p:nvPr/>
        </p:nvSpPr>
        <p:spPr>
          <a:xfrm>
            <a:off x="5399218" y="3660743"/>
            <a:ext cx="2120900" cy="325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800" dirty="0">
                <a:latin typeface="Arial" panose="020B0604020202020204" pitchFamily="34" charset="0"/>
                <a:ea typeface="Open Sans" panose="020B0606030504020204" pitchFamily="34" charset="0"/>
                <a:cs typeface="Arial" panose="020B0604020202020204" pitchFamily="34" charset="0"/>
              </a:rPr>
              <a:t>digital</a:t>
            </a:r>
          </a:p>
        </p:txBody>
      </p:sp>
      <p:sp>
        <p:nvSpPr>
          <p:cNvPr id="19" name="Textplatzhalter 7">
            <a:extLst>
              <a:ext uri="{FF2B5EF4-FFF2-40B4-BE49-F238E27FC236}">
                <a16:creationId xmlns:a16="http://schemas.microsoft.com/office/drawing/2014/main" id="{A010E27E-1785-4D8A-AA57-3A9E14892CF5}"/>
              </a:ext>
            </a:extLst>
          </p:cNvPr>
          <p:cNvSpPr txBox="1">
            <a:spLocks/>
          </p:cNvSpPr>
          <p:nvPr/>
        </p:nvSpPr>
        <p:spPr>
          <a:xfrm>
            <a:off x="1840021" y="3734708"/>
            <a:ext cx="2120900" cy="3258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800" dirty="0">
                <a:latin typeface="Arial" panose="020B0604020202020204" pitchFamily="34" charset="0"/>
                <a:ea typeface="Open Sans" panose="020B0606030504020204" pitchFamily="34" charset="0"/>
                <a:cs typeface="Arial" panose="020B0604020202020204" pitchFamily="34" charset="0"/>
              </a:rPr>
              <a:t>physisch</a:t>
            </a:r>
          </a:p>
        </p:txBody>
      </p:sp>
      <p:cxnSp>
        <p:nvCxnSpPr>
          <p:cNvPr id="21" name="Gerade Verbindung mit Pfeil 20">
            <a:extLst>
              <a:ext uri="{FF2B5EF4-FFF2-40B4-BE49-F238E27FC236}">
                <a16:creationId xmlns:a16="http://schemas.microsoft.com/office/drawing/2014/main" id="{F472902E-AD3D-4C32-84C6-E5F10DE725CF}"/>
              </a:ext>
            </a:extLst>
          </p:cNvPr>
          <p:cNvCxnSpPr>
            <a:cxnSpLocks/>
          </p:cNvCxnSpPr>
          <p:nvPr/>
        </p:nvCxnSpPr>
        <p:spPr>
          <a:xfrm>
            <a:off x="2357254" y="2995866"/>
            <a:ext cx="3899528" cy="0"/>
          </a:xfrm>
          <a:prstGeom prst="straightConnector1">
            <a:avLst/>
          </a:prstGeom>
          <a:ln w="158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26">
            <a:extLst>
              <a:ext uri="{FF2B5EF4-FFF2-40B4-BE49-F238E27FC236}">
                <a16:creationId xmlns:a16="http://schemas.microsoft.com/office/drawing/2014/main" id="{E5EB42F9-4A30-44B0-AE83-0E396E1A1571}"/>
              </a:ext>
            </a:extLst>
          </p:cNvPr>
          <p:cNvCxnSpPr>
            <a:cxnSpLocks/>
          </p:cNvCxnSpPr>
          <p:nvPr/>
        </p:nvCxnSpPr>
        <p:spPr>
          <a:xfrm flipH="1">
            <a:off x="3103745" y="3128492"/>
            <a:ext cx="720000" cy="5400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Gerade Verbindung mit Pfeil 27">
            <a:extLst>
              <a:ext uri="{FF2B5EF4-FFF2-40B4-BE49-F238E27FC236}">
                <a16:creationId xmlns:a16="http://schemas.microsoft.com/office/drawing/2014/main" id="{8CAEC9CD-F68C-4861-8C42-D150B346815E}"/>
              </a:ext>
            </a:extLst>
          </p:cNvPr>
          <p:cNvCxnSpPr>
            <a:cxnSpLocks/>
          </p:cNvCxnSpPr>
          <p:nvPr/>
        </p:nvCxnSpPr>
        <p:spPr>
          <a:xfrm>
            <a:off x="4990740" y="3128491"/>
            <a:ext cx="720000" cy="54000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306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animBg="1"/>
      <p:bldP spid="17" grpId="0"/>
      <p:bldP spid="18" grpId="0"/>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14</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DER FOLIE 15</a:t>
            </a:r>
          </a:p>
        </p:txBody>
      </p:sp>
      <p:sp>
        <p:nvSpPr>
          <p:cNvPr id="6" name="Inhaltsplatzhalter 5"/>
          <p:cNvSpPr>
            <a:spLocks noGrp="1"/>
          </p:cNvSpPr>
          <p:nvPr>
            <p:ph idx="1"/>
          </p:nvPr>
        </p:nvSpPr>
        <p:spPr>
          <a:xfrm>
            <a:off x="1111014" y="1722208"/>
            <a:ext cx="7793746" cy="4630587"/>
          </a:xfrm>
        </p:spPr>
        <p:txBody>
          <a:bodyPr/>
          <a:lstStyle/>
          <a:p>
            <a:pPr>
              <a:lnSpc>
                <a:spcPct val="100000"/>
              </a:lnSpc>
              <a:spcBef>
                <a:spcPts val="600"/>
              </a:spcBef>
            </a:pPr>
            <a:r>
              <a:rPr lang="de-DE" sz="1400" b="1" dirty="0"/>
              <a:t>Ziel: </a:t>
            </a:r>
            <a:r>
              <a:rPr lang="de-DE" sz="1400" dirty="0"/>
              <a:t>Reflexion des eigenen Unterrichts </a:t>
            </a:r>
            <a:r>
              <a:rPr lang="de-DE" sz="1400" dirty="0">
                <a:sym typeface="Wingdings" panose="05000000000000000000" pitchFamily="2" charset="2"/>
              </a:rPr>
              <a:t></a:t>
            </a:r>
            <a:r>
              <a:rPr lang="de-DE" sz="1400" b="1" dirty="0">
                <a:sym typeface="Wingdings" panose="05000000000000000000" pitchFamily="2" charset="2"/>
              </a:rPr>
              <a:t> </a:t>
            </a:r>
            <a:r>
              <a:rPr lang="de-DE" sz="1400" dirty="0">
                <a:sym typeface="Wingdings" panose="05000000000000000000" pitchFamily="2" charset="2"/>
              </a:rPr>
              <a:t>Über den eigenen Einsatz digitaler und physischer Medien im Unterricht nachdenken</a:t>
            </a:r>
            <a:endParaRPr lang="de-DE" sz="1400" dirty="0"/>
          </a:p>
          <a:p>
            <a:pPr>
              <a:lnSpc>
                <a:spcPct val="100000"/>
              </a:lnSpc>
              <a:spcBef>
                <a:spcPts val="600"/>
              </a:spcBef>
            </a:pPr>
            <a:r>
              <a:rPr lang="de-DE" sz="1400" b="1" dirty="0"/>
              <a:t>Hinweise zur Durchführung:  </a:t>
            </a:r>
          </a:p>
          <a:p>
            <a:pPr>
              <a:lnSpc>
                <a:spcPct val="100000"/>
              </a:lnSpc>
              <a:spcBef>
                <a:spcPts val="600"/>
              </a:spcBef>
            </a:pPr>
            <a:r>
              <a:rPr lang="de-DE" sz="1400" dirty="0"/>
              <a:t>Die Teilnehmenden sollen reflektieren, bei welchen Inhalten im eigenen Mathematikunterricht physische und bei welchen digitale Medien genutzt werden. Anschließend sollen sie sich mit einem/einer Partner/in darüber austauschen. Die Ergebnisse müssen nicht im Plenum präsentiert werden. Die Aktivität soll die Teilnehmenden dazu anregen über ihren eigenen Mathematikunterricht nachzudenken und wann sich der Einsatz welcher Medien im Unterricht anbietet. </a:t>
            </a:r>
          </a:p>
          <a:p>
            <a:pPr>
              <a:lnSpc>
                <a:spcPct val="100000"/>
              </a:lnSpc>
              <a:spcBef>
                <a:spcPts val="600"/>
              </a:spcBef>
            </a:pPr>
            <a:endParaRPr lang="de-DE" altLang="de-DE" sz="125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614311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966658-AA6B-4FCD-83CC-BF0BB7565AB7}"/>
              </a:ext>
            </a:extLst>
          </p:cNvPr>
          <p:cNvSpPr>
            <a:spLocks noGrp="1"/>
          </p:cNvSpPr>
          <p:nvPr>
            <p:ph type="title"/>
          </p:nvPr>
        </p:nvSpPr>
        <p:spPr>
          <a:xfrm>
            <a:off x="1096423" y="382774"/>
            <a:ext cx="7489793" cy="603704"/>
          </a:xfrm>
        </p:spPr>
        <p:txBody>
          <a:bodyPr>
            <a:noAutofit/>
          </a:bodyPr>
          <a:lstStyle/>
          <a:p>
            <a:r>
              <a:rPr lang="de-DE" sz="2200" dirty="0"/>
              <a:t>Bedeutung digitaler Medien (im Mathematikunterricht)</a:t>
            </a:r>
            <a:endParaRPr lang="de-DE" sz="2200" dirty="0">
              <a:highlight>
                <a:srgbClr val="FFFF00"/>
              </a:highlight>
            </a:endParaRPr>
          </a:p>
        </p:txBody>
      </p:sp>
      <p:sp>
        <p:nvSpPr>
          <p:cNvPr id="3" name="Textplatzhalter 2">
            <a:extLst>
              <a:ext uri="{FF2B5EF4-FFF2-40B4-BE49-F238E27FC236}">
                <a16:creationId xmlns:a16="http://schemas.microsoft.com/office/drawing/2014/main" id="{0DA0B46F-6503-4B89-82B9-35ECA26FB20F}"/>
              </a:ext>
            </a:extLst>
          </p:cNvPr>
          <p:cNvSpPr>
            <a:spLocks noGrp="1"/>
          </p:cNvSpPr>
          <p:nvPr>
            <p:ph type="body" sz="quarter" idx="13"/>
          </p:nvPr>
        </p:nvSpPr>
        <p:spPr/>
        <p:txBody>
          <a:bodyPr>
            <a:normAutofit/>
          </a:bodyPr>
          <a:lstStyle/>
          <a:p>
            <a:r>
              <a:rPr lang="de-DE" dirty="0"/>
              <a:t>Tauschen Sie sich mit Ihrem/Ihrer Sitznachbarn/Sitznachbarin aus. </a:t>
            </a:r>
          </a:p>
          <a:p>
            <a:endParaRPr lang="de-DE" dirty="0"/>
          </a:p>
        </p:txBody>
      </p:sp>
      <p:sp>
        <p:nvSpPr>
          <p:cNvPr id="4" name="Textplatzhalter 3">
            <a:extLst>
              <a:ext uri="{FF2B5EF4-FFF2-40B4-BE49-F238E27FC236}">
                <a16:creationId xmlns:a16="http://schemas.microsoft.com/office/drawing/2014/main" id="{66C40E96-0345-4215-AD5D-DC68212AF256}"/>
              </a:ext>
            </a:extLst>
          </p:cNvPr>
          <p:cNvSpPr>
            <a:spLocks noGrp="1"/>
          </p:cNvSpPr>
          <p:nvPr>
            <p:ph type="body" sz="quarter" idx="14"/>
          </p:nvPr>
        </p:nvSpPr>
        <p:spPr/>
        <p:txBody>
          <a:bodyPr>
            <a:noAutofit/>
          </a:bodyPr>
          <a:lstStyle/>
          <a:p>
            <a:pPr>
              <a:lnSpc>
                <a:spcPct val="100000"/>
              </a:lnSpc>
            </a:pPr>
            <a:r>
              <a:rPr lang="de-DE" sz="1800" dirty="0"/>
              <a:t>Bei welchen konkreten Inhalten im Mathematikunterricht nutzen Sie physische und bei welchen digitale Medien (geschickte Darstellung von Aufgaben sowie verschiedene Darstellungsvarianten)?</a:t>
            </a:r>
          </a:p>
        </p:txBody>
      </p:sp>
      <p:sp>
        <p:nvSpPr>
          <p:cNvPr id="6" name="Foliennummernplatzhalter 5">
            <a:extLst>
              <a:ext uri="{FF2B5EF4-FFF2-40B4-BE49-F238E27FC236}">
                <a16:creationId xmlns:a16="http://schemas.microsoft.com/office/drawing/2014/main" id="{4CA6C5EE-9151-437F-B343-94537F06CB23}"/>
              </a:ext>
            </a:extLst>
          </p:cNvPr>
          <p:cNvSpPr>
            <a:spLocks noGrp="1"/>
          </p:cNvSpPr>
          <p:nvPr>
            <p:ph type="sldNum" sz="quarter" idx="12"/>
          </p:nvPr>
        </p:nvSpPr>
        <p:spPr/>
        <p:txBody>
          <a:bodyPr/>
          <a:lstStyle/>
          <a:p>
            <a:fld id="{C3752B7C-18A9-864D-BBCB-54A9F41B5594}" type="slidenum">
              <a:rPr lang="de-DE" smtClean="0"/>
              <a:pPr/>
              <a:t>15</a:t>
            </a:fld>
            <a:endParaRPr lang="de-DE" dirty="0"/>
          </a:p>
        </p:txBody>
      </p:sp>
      <p:pic>
        <p:nvPicPr>
          <p:cNvPr id="7" name="Bild 4" descr="78.png">
            <a:extLst>
              <a:ext uri="{FF2B5EF4-FFF2-40B4-BE49-F238E27FC236}">
                <a16:creationId xmlns:a16="http://schemas.microsoft.com/office/drawing/2014/main" id="{153EED18-0B6F-D4A5-6C8A-6998F23318C0}"/>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74867" y="3156019"/>
            <a:ext cx="1164686" cy="831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a:extLst>
              <a:ext uri="{FF2B5EF4-FFF2-40B4-BE49-F238E27FC236}">
                <a16:creationId xmlns:a16="http://schemas.microsoft.com/office/drawing/2014/main" id="{F99D069A-91F6-4C87-1386-20CD312D5DCE}"/>
              </a:ext>
            </a:extLst>
          </p:cNvPr>
          <p:cNvPicPr>
            <a:picLocks noChangeAspect="1"/>
          </p:cNvPicPr>
          <p:nvPr/>
        </p:nvPicPr>
        <p:blipFill>
          <a:blip r:embed="rId4">
            <a:clrChange>
              <a:clrFrom>
                <a:srgbClr val="E5DDDA"/>
              </a:clrFrom>
              <a:clrTo>
                <a:srgbClr val="E5DDDA">
                  <a:alpha val="0"/>
                </a:srgbClr>
              </a:clrTo>
            </a:clrChange>
          </a:blip>
          <a:srcRect/>
          <a:stretch/>
        </p:blipFill>
        <p:spPr>
          <a:xfrm>
            <a:off x="2736236" y="3061933"/>
            <a:ext cx="1291039" cy="925756"/>
          </a:xfrm>
          <a:prstGeom prst="rect">
            <a:avLst/>
          </a:prstGeom>
        </p:spPr>
      </p:pic>
      <p:sp>
        <p:nvSpPr>
          <p:cNvPr id="9" name="Textplatzhalter 9">
            <a:extLst>
              <a:ext uri="{FF2B5EF4-FFF2-40B4-BE49-F238E27FC236}">
                <a16:creationId xmlns:a16="http://schemas.microsoft.com/office/drawing/2014/main" id="{855E198D-2426-C74A-E122-89CB857655D2}"/>
              </a:ext>
            </a:extLst>
          </p:cNvPr>
          <p:cNvSpPr txBox="1">
            <a:spLocks/>
          </p:cNvSpPr>
          <p:nvPr/>
        </p:nvSpPr>
        <p:spPr>
          <a:xfrm>
            <a:off x="4665113" y="2851907"/>
            <a:ext cx="1388800" cy="148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400" dirty="0">
                <a:latin typeface="Arial" panose="020B0604020202020204" pitchFamily="34" charset="0"/>
                <a:ea typeface="Open Sans" panose="020B0606030504020204" pitchFamily="34" charset="0"/>
                <a:cs typeface="Arial" panose="020B0604020202020204" pitchFamily="34" charset="0"/>
              </a:rPr>
              <a:t>digital</a:t>
            </a:r>
          </a:p>
        </p:txBody>
      </p:sp>
      <p:sp>
        <p:nvSpPr>
          <p:cNvPr id="10" name="Textplatzhalter 7">
            <a:extLst>
              <a:ext uri="{FF2B5EF4-FFF2-40B4-BE49-F238E27FC236}">
                <a16:creationId xmlns:a16="http://schemas.microsoft.com/office/drawing/2014/main" id="{BFC6E388-FFBD-7BB8-E94E-DD77729C9ECA}"/>
              </a:ext>
            </a:extLst>
          </p:cNvPr>
          <p:cNvSpPr txBox="1">
            <a:spLocks/>
          </p:cNvSpPr>
          <p:nvPr/>
        </p:nvSpPr>
        <p:spPr>
          <a:xfrm>
            <a:off x="2687355" y="2851907"/>
            <a:ext cx="1388800" cy="14804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1400" dirty="0">
                <a:latin typeface="Arial" panose="020B0604020202020204" pitchFamily="34" charset="0"/>
                <a:ea typeface="Open Sans" panose="020B0606030504020204" pitchFamily="34" charset="0"/>
                <a:cs typeface="Arial" panose="020B0604020202020204" pitchFamily="34" charset="0"/>
              </a:rPr>
              <a:t>physisch</a:t>
            </a:r>
          </a:p>
        </p:txBody>
      </p:sp>
    </p:spTree>
    <p:extLst>
      <p:ext uri="{BB962C8B-B14F-4D97-AF65-F5344CB8AC3E}">
        <p14:creationId xmlns:p14="http://schemas.microsoft.com/office/powerpoint/2010/main" val="143308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644062" cy="603704"/>
          </a:xfrm>
        </p:spPr>
        <p:txBody>
          <a:bodyPr>
            <a:noAutofit/>
          </a:bodyPr>
          <a:lstStyle/>
          <a:p>
            <a:r>
              <a:rPr lang="de-DE" sz="2200" dirty="0"/>
              <a:t>Bedeutung digitaler Medien (im Mathematikunterricht)</a:t>
            </a:r>
            <a:endParaRPr lang="de-DE" sz="2200" dirty="0">
              <a:highlight>
                <a:srgbClr val="FFFF00"/>
              </a:highlight>
            </a:endParaRP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16</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effectLst/>
                <a:latin typeface="Arial" panose="020B0604020202020204" pitchFamily="34" charset="0"/>
                <a:cs typeface="Arial" panose="020B0604020202020204" pitchFamily="34" charset="0"/>
              </a:rPr>
              <a:t>Lernende benötigen Gelegenheit, sowohl digitale als auch physische Medien zu nutzen, um beim Verständnisaufbau unterstützt zu werden.</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6953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a:xfrm>
            <a:off x="1096423" y="1629308"/>
            <a:ext cx="7418927" cy="4506449"/>
          </a:xfrm>
        </p:spPr>
        <p:txBody>
          <a:bodyPr/>
          <a:lstStyle/>
          <a:p>
            <a:r>
              <a:rPr lang="de-DE" sz="2000" dirty="0"/>
              <a:t>Bedeutung digitaler Medien (im Mathematikunterricht)</a:t>
            </a:r>
          </a:p>
          <a:p>
            <a:r>
              <a:rPr lang="de-DE" sz="2000" b="1" dirty="0"/>
              <a:t>Unterrichtsorganisatorische und fachdidaktische Potentiale digitaler Medien</a:t>
            </a:r>
          </a:p>
          <a:p>
            <a:r>
              <a:rPr lang="de-DE" sz="2000" dirty="0"/>
              <a:t>Einsatz digitaler Medien im Unterricht</a:t>
            </a:r>
          </a:p>
          <a:p>
            <a:r>
              <a:rPr lang="de-DE" sz="2000" dirty="0"/>
              <a:t>Erprobungsauftrag</a:t>
            </a:r>
          </a:p>
          <a:p>
            <a:endParaRPr lang="de-DE" sz="2000"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Tree>
    <p:extLst>
      <p:ext uri="{BB962C8B-B14F-4D97-AF65-F5344CB8AC3E}">
        <p14:creationId xmlns:p14="http://schemas.microsoft.com/office/powerpoint/2010/main" val="891616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18</a:t>
            </a:fld>
            <a:endParaRPr lang="de-DE" dirty="0"/>
          </a:p>
        </p:txBody>
      </p:sp>
      <p:sp>
        <p:nvSpPr>
          <p:cNvPr id="5" name="Textplatzhalter 4"/>
          <p:cNvSpPr>
            <a:spLocks noGrp="1"/>
          </p:cNvSpPr>
          <p:nvPr>
            <p:ph type="body" sz="quarter" idx="13"/>
          </p:nvPr>
        </p:nvSpPr>
        <p:spPr>
          <a:xfrm>
            <a:off x="811161" y="1175880"/>
            <a:ext cx="7744420" cy="445628"/>
          </a:xfrm>
        </p:spPr>
        <p:txBody>
          <a:bodyPr/>
          <a:lstStyle/>
          <a:p>
            <a:r>
              <a:rPr lang="de-DE" dirty="0"/>
              <a:t>HINWEISE ZU DEN FOLIEN 19-26</a:t>
            </a:r>
          </a:p>
        </p:txBody>
      </p:sp>
      <p:sp>
        <p:nvSpPr>
          <p:cNvPr id="6" name="Inhaltsplatzhalter 5"/>
          <p:cNvSpPr>
            <a:spLocks noGrp="1"/>
          </p:cNvSpPr>
          <p:nvPr>
            <p:ph idx="1"/>
          </p:nvPr>
        </p:nvSpPr>
        <p:spPr>
          <a:xfrm>
            <a:off x="811161" y="1621508"/>
            <a:ext cx="8035127" cy="4527819"/>
          </a:xfrm>
        </p:spPr>
        <p:txBody>
          <a:bodyPr/>
          <a:lstStyle/>
          <a:p>
            <a:pPr>
              <a:lnSpc>
                <a:spcPts val="1740"/>
              </a:lnSpc>
              <a:spcBef>
                <a:spcPts val="0"/>
              </a:spcBef>
            </a:pPr>
            <a:r>
              <a:rPr lang="de-DE" sz="1200" b="1" dirty="0"/>
              <a:t>Kernbotschaft (Folie 26):</a:t>
            </a:r>
          </a:p>
          <a:p>
            <a:pPr marL="171450" indent="-171450">
              <a:lnSpc>
                <a:spcPts val="1740"/>
              </a:lnSpc>
              <a:spcBef>
                <a:spcPts val="0"/>
              </a:spcBef>
              <a:buFont typeface="Arial" panose="020B0604020202020204" pitchFamily="34" charset="0"/>
              <a:buChar char="•"/>
            </a:pPr>
            <a:r>
              <a:rPr lang="de-DE" sz="1200" b="1" dirty="0">
                <a:latin typeface="Arial" panose="020B0604020202020204" pitchFamily="34" charset="0"/>
                <a:cs typeface="Arial" panose="020B0604020202020204" pitchFamily="34" charset="0"/>
              </a:rPr>
              <a:t>Software kann für Lernende insbesondere dann lernförderlich sein, wenn bei der Auswahl fachdidaktische Potentiale berücksichtigt werden.</a:t>
            </a:r>
          </a:p>
          <a:p>
            <a:pPr>
              <a:lnSpc>
                <a:spcPts val="1740"/>
              </a:lnSpc>
            </a:pPr>
            <a:r>
              <a:rPr lang="de-DE" sz="1200" dirty="0"/>
              <a:t>Folie 19: Verschiedene unterrichtsorganisatorische und insbesondere fachdidaktische Potentiale für den Einsatz digitaler Medien werden vorgestellt. </a:t>
            </a:r>
            <a:r>
              <a:rPr lang="de-DE" altLang="de-DE" sz="1200" dirty="0">
                <a:latin typeface="Arial" panose="020B0604020202020204" pitchFamily="34" charset="0"/>
                <a:ea typeface="ＭＳ Ｐゴシック" panose="020B0600070205080204" pitchFamily="34" charset="-128"/>
                <a:cs typeface="Arial" panose="020B0604020202020204" pitchFamily="34" charset="0"/>
              </a:rPr>
              <a:t>Von einem Potential wird dann gesprochen, wenn durch die Ausnutzung der besonderen Möglichkeiten des Digitalen die Grenzen des Analogen überwunden werden können. Zuerst werden unterrichtsorganisatorische Potentiale vorgestellt, die allerdings nicht konkret Potentiale für den Mathematikunterricht darstellen. </a:t>
            </a:r>
          </a:p>
          <a:p>
            <a:pPr>
              <a:lnSpc>
                <a:spcPts val="1740"/>
              </a:lnSpc>
            </a:pPr>
            <a:r>
              <a:rPr lang="de-DE" altLang="de-DE" sz="1200" dirty="0">
                <a:latin typeface="Arial" panose="020B0604020202020204" pitchFamily="34" charset="0"/>
                <a:ea typeface="ＭＳ Ｐゴシック" panose="020B0600070205080204" pitchFamily="34" charset="-128"/>
                <a:cs typeface="Arial" panose="020B0604020202020204" pitchFamily="34" charset="0"/>
              </a:rPr>
              <a:t>Folien 20-25: Es gibt verschiedene Potentiale, die aus dem Fach Mathematik heraus den Einsatz digitaler Medien bestärken können, immer unter der Prämisse einer passenden unterrichtlichen Rahmung. Diese </a:t>
            </a:r>
            <a:r>
              <a:rPr lang="de-DE" altLang="de-DE" sz="1200" dirty="0">
                <a:ea typeface="ＭＳ Ｐゴシック" panose="020B0600070205080204" pitchFamily="34" charset="-128"/>
              </a:rPr>
              <a:t>erheben allerdings keinen Anspruch auf Vollständigkeit. </a:t>
            </a:r>
            <a:r>
              <a:rPr lang="de-DE" altLang="de-DE" sz="1200" dirty="0">
                <a:latin typeface="Arial" panose="020B0604020202020204" pitchFamily="34" charset="0"/>
                <a:ea typeface="ＭＳ Ｐゴシック" panose="020B0600070205080204" pitchFamily="34" charset="-128"/>
                <a:cs typeface="Arial" panose="020B0604020202020204" pitchFamily="34" charset="0"/>
              </a:rPr>
              <a:t>Auf den Folien werden die einzelnen Potentiale dargestellt und veranschaulicht. Apps, die zur Veranschaulichung der Potentiale gezeigt werden können, sind auf den jeweiligen Folien in den Notizen gelistet. Diese sollten vorab installiert und ausprobiert werden von der Moderatorin/dem Moderator. Um einen möglichst breiten Einblick zu geben, kann es sinnvoll sein bei jedem Potential eine andere App vorzustellen. Detaillierte Informationen zu den einzelnen Potentialen sind in den Notizen </a:t>
            </a:r>
            <a:r>
              <a:rPr lang="de-DE" altLang="de-DE" sz="1200" dirty="0">
                <a:ea typeface="ＭＳ Ｐゴシック" panose="020B0600070205080204" pitchFamily="34" charset="-128"/>
              </a:rPr>
              <a:t>der jeweiligen Folie </a:t>
            </a:r>
            <a:r>
              <a:rPr lang="de-DE" altLang="de-DE" sz="1200" dirty="0">
                <a:latin typeface="Arial" panose="020B0604020202020204" pitchFamily="34" charset="0"/>
                <a:ea typeface="ＭＳ Ｐゴシック" panose="020B0600070205080204" pitchFamily="34" charset="-128"/>
                <a:cs typeface="Arial" panose="020B0604020202020204" pitchFamily="34" charset="0"/>
              </a:rPr>
              <a:t>und auf der folgenden Seite zu finden: </a:t>
            </a:r>
            <a:r>
              <a:rPr lang="de-DE" sz="1200" b="0" i="0" u="none" strike="noStrike" dirty="0">
                <a:effectLst/>
                <a:hlinkClick r:id="rId3">
                  <a:extLst>
                    <a:ext uri="{A12FA001-AC4F-418D-AE19-62706E023703}">
                      <ahyp:hlinkClr xmlns:ahyp="http://schemas.microsoft.com/office/drawing/2018/hyperlinkcolor" val="tx"/>
                    </a:ext>
                  </a:extLst>
                </a:hlinkClick>
              </a:rPr>
              <a:t>https://pikas-digi.dzlm.de/node/33</a:t>
            </a:r>
            <a:endParaRPr lang="de-DE" sz="1200" dirty="0">
              <a:solidFill>
                <a:srgbClr val="FF0000"/>
              </a:solidFill>
            </a:endParaRPr>
          </a:p>
          <a:p>
            <a:endParaRPr lang="de-DE" altLang="de-DE" sz="12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sz="800" dirty="0">
              <a:solidFill>
                <a:srgbClr val="FF0000"/>
              </a:solidFill>
            </a:endParaRPr>
          </a:p>
          <a:p>
            <a:endParaRPr lang="de-DE" sz="800" dirty="0">
              <a:solidFill>
                <a:srgbClr val="FF0000"/>
              </a:solidFill>
            </a:endParaRPr>
          </a:p>
          <a:p>
            <a:endParaRPr lang="de-DE" altLang="de-DE" sz="10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sz="1000" dirty="0">
              <a:solidFill>
                <a:srgbClr val="FF0000"/>
              </a:solidFill>
            </a:endParaRPr>
          </a:p>
          <a:p>
            <a:pPr>
              <a:lnSpc>
                <a:spcPts val="1740"/>
              </a:lnSpc>
            </a:pPr>
            <a:endParaRPr lang="de-DE" sz="1200" dirty="0">
              <a:solidFill>
                <a:srgbClr val="FF0000"/>
              </a:solidFill>
            </a:endParaRPr>
          </a:p>
          <a:p>
            <a:endParaRPr lang="de-DE" sz="1200" dirty="0">
              <a:solidFill>
                <a:srgbClr val="FF0000"/>
              </a:solidFill>
            </a:endParaRPr>
          </a:p>
        </p:txBody>
      </p:sp>
    </p:spTree>
    <p:extLst>
      <p:ext uri="{BB962C8B-B14F-4D97-AF65-F5344CB8AC3E}">
        <p14:creationId xmlns:p14="http://schemas.microsoft.com/office/powerpoint/2010/main" val="444688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3" y="382774"/>
            <a:ext cx="8047577" cy="603704"/>
          </a:xfrm>
        </p:spPr>
        <p:txBody>
          <a:bodyPr>
            <a:noAutofit/>
          </a:bodyPr>
          <a:lstStyle/>
          <a:p>
            <a:r>
              <a:rPr lang="de-DE" sz="2200" dirty="0"/>
              <a:t>Unterrichtsorganisatorische und fachdidaktische Potentiale digitaler Medien</a:t>
            </a:r>
          </a:p>
        </p:txBody>
      </p:sp>
      <p:sp>
        <p:nvSpPr>
          <p:cNvPr id="3" name="Textplatzhalter 2"/>
          <p:cNvSpPr>
            <a:spLocks noGrp="1"/>
          </p:cNvSpPr>
          <p:nvPr>
            <p:ph type="body" sz="quarter" idx="13"/>
          </p:nvPr>
        </p:nvSpPr>
        <p:spPr/>
        <p:txBody>
          <a:bodyPr/>
          <a:lstStyle/>
          <a:p>
            <a:r>
              <a:rPr lang="de-DE" dirty="0"/>
              <a:t>UNTERRICHTSORGANISATORISCHE POTENTIALE </a:t>
            </a:r>
          </a:p>
        </p:txBody>
      </p:sp>
      <p:sp>
        <p:nvSpPr>
          <p:cNvPr id="4" name="Inhaltsplatzhalter 3"/>
          <p:cNvSpPr>
            <a:spLocks noGrp="1"/>
          </p:cNvSpPr>
          <p:nvPr>
            <p:ph idx="1"/>
          </p:nvPr>
        </p:nvSpPr>
        <p:spPr/>
        <p:txBody>
          <a:bodyPr/>
          <a:lstStyle/>
          <a:p>
            <a:pPr>
              <a:lnSpc>
                <a:spcPct val="100000"/>
              </a:lnSpc>
            </a:pPr>
            <a:r>
              <a:rPr lang="de-DE" dirty="0"/>
              <a:t>Material wie z.B. Plättchen nahezu unbegrenzt verfügbar und leicht zu organisieren</a:t>
            </a:r>
          </a:p>
          <a:p>
            <a:pPr>
              <a:lnSpc>
                <a:spcPct val="100000"/>
              </a:lnSpc>
            </a:pPr>
            <a:r>
              <a:rPr lang="de-DE" dirty="0"/>
              <a:t>Inhalte und Ergebnisse veranschaulichen (wiederholtes Abspielen, Sprachanpassungen, Sicherung)</a:t>
            </a:r>
          </a:p>
          <a:p>
            <a:pPr>
              <a:lnSpc>
                <a:spcPct val="100000"/>
              </a:lnSpc>
            </a:pPr>
            <a:r>
              <a:rPr lang="de-DE" dirty="0"/>
              <a:t>Lernprozesse dokumentieren (selbstständiges Erstellen von Material über Bild, Ton oder Video)</a:t>
            </a:r>
          </a:p>
          <a:p>
            <a:pPr>
              <a:lnSpc>
                <a:spcPct val="100000"/>
              </a:lnSpc>
            </a:pPr>
            <a:r>
              <a:rPr lang="de-DE" dirty="0"/>
              <a:t>Keine klassischen PC- Kenntnisse notwendig / intuitives Handling (bei Tablet-Computer)</a:t>
            </a:r>
          </a:p>
          <a:p>
            <a:pPr marL="0" indent="0">
              <a:lnSpc>
                <a:spcPct val="100000"/>
              </a:lnSpc>
              <a:buNone/>
            </a:pPr>
            <a:endParaRPr lang="de-DE" dirty="0"/>
          </a:p>
          <a:p>
            <a:pPr marL="0" indent="0">
              <a:lnSpc>
                <a:spcPct val="100000"/>
              </a:lnSpc>
              <a:buNone/>
            </a:pPr>
            <a:r>
              <a:rPr lang="de-DE" dirty="0">
                <a:solidFill>
                  <a:srgbClr val="327D87"/>
                </a:solidFill>
              </a:rPr>
              <a:t>Vielversprechende Potentiale, aber:</a:t>
            </a:r>
          </a:p>
          <a:p>
            <a:pPr marL="0" indent="0">
              <a:lnSpc>
                <a:spcPct val="100000"/>
              </a:lnSpc>
              <a:buNone/>
            </a:pPr>
            <a:r>
              <a:rPr lang="de-DE" dirty="0">
                <a:solidFill>
                  <a:srgbClr val="327D87"/>
                </a:solidFill>
              </a:rPr>
              <a:t>Dies sind </a:t>
            </a:r>
            <a:r>
              <a:rPr lang="de-DE" b="1" dirty="0">
                <a:solidFill>
                  <a:srgbClr val="327D87"/>
                </a:solidFill>
              </a:rPr>
              <a:t>keine</a:t>
            </a:r>
            <a:r>
              <a:rPr lang="de-DE" dirty="0">
                <a:solidFill>
                  <a:srgbClr val="327D87"/>
                </a:solidFill>
              </a:rPr>
              <a:t> fachspezifischen Argumente für den Einsatz digitaler Medien im Mathematikunterricht!</a:t>
            </a: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19</a:t>
            </a:fld>
            <a:endParaRPr lang="de-DE" dirty="0"/>
          </a:p>
        </p:txBody>
      </p:sp>
      <p:sp>
        <p:nvSpPr>
          <p:cNvPr id="8" name="Textfeld 7">
            <a:extLst>
              <a:ext uri="{FF2B5EF4-FFF2-40B4-BE49-F238E27FC236}">
                <a16:creationId xmlns:a16="http://schemas.microsoft.com/office/drawing/2014/main" id="{5E0D4AC3-E711-DE2C-C573-4517E850D9D0}"/>
              </a:ext>
            </a:extLst>
          </p:cNvPr>
          <p:cNvSpPr txBox="1"/>
          <p:nvPr/>
        </p:nvSpPr>
        <p:spPr>
          <a:xfrm>
            <a:off x="4292996" y="5925226"/>
            <a:ext cx="4572000" cy="276999"/>
          </a:xfrm>
          <a:prstGeom prst="rect">
            <a:avLst/>
          </a:prstGeom>
          <a:noFill/>
        </p:spPr>
        <p:txBody>
          <a:bodyPr wrap="square">
            <a:spAutoFit/>
          </a:bodyPr>
          <a:lstStyle/>
          <a:p>
            <a:pPr marL="0" indent="0" algn="r">
              <a:buNone/>
            </a:pP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Irion</a:t>
            </a:r>
            <a:r>
              <a:rPr lang="de-DE" sz="1200" dirty="0">
                <a:latin typeface="Arial" panose="020B0604020202020204" pitchFamily="34" charset="0"/>
                <a:cs typeface="Arial" panose="020B0604020202020204" pitchFamily="34" charset="0"/>
              </a:rPr>
              <a:t> &amp; </a:t>
            </a:r>
            <a:r>
              <a:rPr lang="de-DE" sz="1200" dirty="0" err="1">
                <a:latin typeface="Arial" panose="020B0604020202020204" pitchFamily="34" charset="0"/>
                <a:cs typeface="Arial" panose="020B0604020202020204" pitchFamily="34" charset="0"/>
              </a:rPr>
              <a:t>Kammerl</a:t>
            </a:r>
            <a:r>
              <a:rPr lang="de-DE" sz="1200" dirty="0">
                <a:latin typeface="Arial" panose="020B0604020202020204" pitchFamily="34" charset="0"/>
                <a:cs typeface="Arial" panose="020B0604020202020204" pitchFamily="34" charset="0"/>
              </a:rPr>
              <a:t>, 2018; Krauthausen, 2012) </a:t>
            </a:r>
          </a:p>
        </p:txBody>
      </p:sp>
    </p:spTree>
    <p:extLst>
      <p:ext uri="{BB962C8B-B14F-4D97-AF65-F5344CB8AC3E}">
        <p14:creationId xmlns:p14="http://schemas.microsoft.com/office/powerpoint/2010/main" val="300597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6976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96424" y="382774"/>
            <a:ext cx="7892832" cy="603704"/>
          </a:xfrm>
        </p:spPr>
        <p:txBody>
          <a:bodyPr>
            <a:noAutofit/>
          </a:bodyPr>
          <a:lstStyle/>
          <a:p>
            <a:r>
              <a:rPr lang="de-DE" sz="2200" dirty="0"/>
              <a:t>Unterrichtsorganisatorische und fachdidaktische Potentiale digitaler Medien</a:t>
            </a:r>
          </a:p>
        </p:txBody>
      </p:sp>
      <p:sp>
        <p:nvSpPr>
          <p:cNvPr id="3" name="Textplatzhalter 2"/>
          <p:cNvSpPr>
            <a:spLocks noGrp="1"/>
          </p:cNvSpPr>
          <p:nvPr>
            <p:ph type="body" sz="quarter" idx="13"/>
          </p:nvPr>
        </p:nvSpPr>
        <p:spPr>
          <a:xfrm>
            <a:off x="1096266" y="1194030"/>
            <a:ext cx="7892989" cy="445628"/>
          </a:xfrm>
        </p:spPr>
        <p:txBody>
          <a:bodyPr/>
          <a:lstStyle/>
          <a:p>
            <a:r>
              <a:rPr lang="de-DE" dirty="0"/>
              <a:t>FACHDIDAKTISCHE POTENTIALE DIGITALER MEDIEN</a:t>
            </a:r>
          </a:p>
        </p:txBody>
      </p:sp>
      <p:sp>
        <p:nvSpPr>
          <p:cNvPr id="4" name="Inhaltsplatzhalter 3"/>
          <p:cNvSpPr>
            <a:spLocks noGrp="1"/>
          </p:cNvSpPr>
          <p:nvPr>
            <p:ph idx="1"/>
          </p:nvPr>
        </p:nvSpPr>
        <p:spPr>
          <a:xfrm>
            <a:off x="1096423" y="1748860"/>
            <a:ext cx="7727537" cy="4418617"/>
          </a:xfrm>
        </p:spPr>
        <p:txBody>
          <a:bodyPr/>
          <a:lstStyle/>
          <a:p>
            <a:r>
              <a:rPr lang="de-DE" sz="1700" dirty="0"/>
              <a:t>Darstellungen vernetzen</a:t>
            </a:r>
          </a:p>
          <a:p>
            <a:r>
              <a:rPr lang="de-DE" sz="1700" dirty="0"/>
              <a:t>Darstellungen strukturieren</a:t>
            </a:r>
          </a:p>
          <a:p>
            <a:r>
              <a:rPr lang="de-DE" sz="1700" dirty="0"/>
              <a:t>Mentale Operationen virtuell darstellen</a:t>
            </a:r>
          </a:p>
          <a:p>
            <a:r>
              <a:rPr lang="de-DE" sz="1700" dirty="0"/>
              <a:t>Denk- und Arbeitsprozesse umlagern</a:t>
            </a:r>
          </a:p>
          <a:p>
            <a:r>
              <a:rPr lang="de-DE" sz="1700" dirty="0"/>
              <a:t>Informativ fachspezifisch rückmelden</a:t>
            </a:r>
          </a:p>
          <a:p>
            <a:pPr>
              <a:buFont typeface="Systemschrift Normal"/>
              <a:buChar char="➔"/>
            </a:pPr>
            <a:r>
              <a:rPr lang="de-DE" sz="1700" dirty="0">
                <a:solidFill>
                  <a:srgbClr val="327D87"/>
                </a:solidFill>
                <a:sym typeface="Wingdings" pitchFamily="2" charset="2"/>
              </a:rPr>
              <a:t>…sind Potentiale digitaler Medien, die vielversprechend für Mathematiklernen erscheinen, jedoch erst bei geeignetem Einsatz ausgeschöpft werden können.</a:t>
            </a:r>
            <a:endParaRPr lang="de-DE" sz="1700" dirty="0">
              <a:solidFill>
                <a:srgbClr val="327D87"/>
              </a:solidFill>
            </a:endParaRPr>
          </a:p>
        </p:txBody>
      </p:sp>
      <p:sp>
        <p:nvSpPr>
          <p:cNvPr id="6" name="Foliennummernplatzhalter 5"/>
          <p:cNvSpPr>
            <a:spLocks noGrp="1"/>
          </p:cNvSpPr>
          <p:nvPr>
            <p:ph type="sldNum" sz="quarter" idx="12"/>
          </p:nvPr>
        </p:nvSpPr>
        <p:spPr/>
        <p:txBody>
          <a:bodyPr/>
          <a:lstStyle/>
          <a:p>
            <a:fld id="{C3752B7C-18A9-864D-BBCB-54A9F41B5594}" type="slidenum">
              <a:rPr lang="de-DE" smtClean="0"/>
              <a:pPr/>
              <a:t>20</a:t>
            </a:fld>
            <a:endParaRPr lang="de-DE" dirty="0"/>
          </a:p>
        </p:txBody>
      </p:sp>
      <p:sp>
        <p:nvSpPr>
          <p:cNvPr id="9" name="Textfeld 8">
            <a:extLst>
              <a:ext uri="{FF2B5EF4-FFF2-40B4-BE49-F238E27FC236}">
                <a16:creationId xmlns:a16="http://schemas.microsoft.com/office/drawing/2014/main" id="{887020C8-73C2-22ED-C491-6F72C41437CC}"/>
              </a:ext>
            </a:extLst>
          </p:cNvPr>
          <p:cNvSpPr txBox="1"/>
          <p:nvPr/>
        </p:nvSpPr>
        <p:spPr>
          <a:xfrm>
            <a:off x="4251960" y="5976104"/>
            <a:ext cx="4572000" cy="276999"/>
          </a:xfrm>
          <a:prstGeom prst="rect">
            <a:avLst/>
          </a:prstGeom>
          <a:noFill/>
        </p:spPr>
        <p:txBody>
          <a:bodyPr wrap="square">
            <a:spAutoFit/>
          </a:bodyPr>
          <a:lstStyle/>
          <a:p>
            <a:pPr marL="0" indent="0" algn="r">
              <a:buNone/>
            </a:pPr>
            <a:r>
              <a:rPr lang="de-DE" sz="1200" dirty="0">
                <a:latin typeface="Arial" panose="020B0604020202020204" pitchFamily="34" charset="0"/>
                <a:cs typeface="Arial" panose="020B0604020202020204" pitchFamily="34" charset="0"/>
              </a:rPr>
              <a:t>(Walter, 2018; Schulz &amp; Walter, 2018) </a:t>
            </a:r>
          </a:p>
        </p:txBody>
      </p:sp>
    </p:spTree>
    <p:extLst>
      <p:ext uri="{BB962C8B-B14F-4D97-AF65-F5344CB8AC3E}">
        <p14:creationId xmlns:p14="http://schemas.microsoft.com/office/powerpoint/2010/main" val="263252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200" dirty="0"/>
              <a:t>Unterrichtsorganisatorische und fachdidaktische Potentiale digitaler Medien</a:t>
            </a:r>
          </a:p>
        </p:txBody>
      </p:sp>
      <p:sp>
        <p:nvSpPr>
          <p:cNvPr id="3" name="Textplatzhalter 2"/>
          <p:cNvSpPr>
            <a:spLocks noGrp="1"/>
          </p:cNvSpPr>
          <p:nvPr>
            <p:ph type="body" sz="quarter" idx="13"/>
          </p:nvPr>
        </p:nvSpPr>
        <p:spPr/>
        <p:txBody>
          <a:bodyPr/>
          <a:lstStyle/>
          <a:p>
            <a:r>
              <a:rPr lang="de-DE" dirty="0"/>
              <a:t>DARSTELLUNGEN VERNETZEN </a:t>
            </a:r>
          </a:p>
        </p:txBody>
      </p:sp>
      <p:sp>
        <p:nvSpPr>
          <p:cNvPr id="4" name="Inhaltsplatzhalter 3"/>
          <p:cNvSpPr>
            <a:spLocks noGrp="1"/>
          </p:cNvSpPr>
          <p:nvPr>
            <p:ph idx="1"/>
          </p:nvPr>
        </p:nvSpPr>
        <p:spPr/>
        <p:txBody>
          <a:bodyPr/>
          <a:lstStyle/>
          <a:p>
            <a:pPr marL="0" indent="0">
              <a:lnSpc>
                <a:spcPct val="100000"/>
              </a:lnSpc>
              <a:buNone/>
            </a:pPr>
            <a:endParaRPr lang="de-DE" dirty="0"/>
          </a:p>
          <a:p>
            <a:pPr marL="0" indent="0">
              <a:lnSpc>
                <a:spcPct val="100000"/>
              </a:lnSpc>
              <a:buNone/>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21</a:t>
            </a:fld>
            <a:endParaRPr lang="de-DE" dirty="0"/>
          </a:p>
        </p:txBody>
      </p:sp>
      <p:sp>
        <p:nvSpPr>
          <p:cNvPr id="7" name="Textfeld 6">
            <a:extLst>
              <a:ext uri="{FF2B5EF4-FFF2-40B4-BE49-F238E27FC236}">
                <a16:creationId xmlns:a16="http://schemas.microsoft.com/office/drawing/2014/main" id="{2F89FF10-ED5C-3915-7A37-994DCFB7CA47}"/>
              </a:ext>
            </a:extLst>
          </p:cNvPr>
          <p:cNvSpPr txBox="1"/>
          <p:nvPr/>
        </p:nvSpPr>
        <p:spPr>
          <a:xfrm>
            <a:off x="1252195" y="3169014"/>
            <a:ext cx="3677422" cy="1200329"/>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Potential, dass Kinder beim Erkennen von Zusammenhängen zwischen Darstellungsebenen unterstützt werden</a:t>
            </a:r>
          </a:p>
        </p:txBody>
      </p:sp>
      <p:sp>
        <p:nvSpPr>
          <p:cNvPr id="9" name="Textfeld 8">
            <a:extLst>
              <a:ext uri="{FF2B5EF4-FFF2-40B4-BE49-F238E27FC236}">
                <a16:creationId xmlns:a16="http://schemas.microsoft.com/office/drawing/2014/main" id="{7BDE4883-B326-A60F-D7BD-8267B83D3C99}"/>
              </a:ext>
            </a:extLst>
          </p:cNvPr>
          <p:cNvSpPr txBox="1"/>
          <p:nvPr/>
        </p:nvSpPr>
        <p:spPr>
          <a:xfrm>
            <a:off x="1180059" y="1754341"/>
            <a:ext cx="7667548" cy="369332"/>
          </a:xfrm>
          <a:prstGeom prst="rect">
            <a:avLst/>
          </a:prstGeom>
          <a:noFill/>
        </p:spPr>
        <p:txBody>
          <a:bodyPr wrap="non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Veränderung einer Darstellungsebene ändert die andere synchron mit </a:t>
            </a:r>
          </a:p>
        </p:txBody>
      </p:sp>
      <p:pic>
        <p:nvPicPr>
          <p:cNvPr id="10" name="Grafik 9">
            <a:extLst>
              <a:ext uri="{FF2B5EF4-FFF2-40B4-BE49-F238E27FC236}">
                <a16:creationId xmlns:a16="http://schemas.microsoft.com/office/drawing/2014/main" id="{194758D3-D0CA-7E21-A8C5-CC7CBB1F31A7}"/>
              </a:ext>
            </a:extLst>
          </p:cNvPr>
          <p:cNvPicPr>
            <a:picLocks noChangeAspect="1"/>
          </p:cNvPicPr>
          <p:nvPr/>
        </p:nvPicPr>
        <p:blipFill>
          <a:blip r:embed="rId3"/>
          <a:stretch>
            <a:fillRect/>
          </a:stretch>
        </p:blipFill>
        <p:spPr>
          <a:xfrm>
            <a:off x="4812279" y="2499936"/>
            <a:ext cx="3677422" cy="2941938"/>
          </a:xfrm>
          <a:prstGeom prst="rect">
            <a:avLst/>
          </a:prstGeom>
        </p:spPr>
      </p:pic>
    </p:spTree>
    <p:extLst>
      <p:ext uri="{BB962C8B-B14F-4D97-AF65-F5344CB8AC3E}">
        <p14:creationId xmlns:p14="http://schemas.microsoft.com/office/powerpoint/2010/main" val="1578817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200" dirty="0"/>
              <a:t>Unterrichtsorganisatorische und fachdidaktische Potentiale digitaler Medien</a:t>
            </a:r>
          </a:p>
        </p:txBody>
      </p:sp>
      <p:sp>
        <p:nvSpPr>
          <p:cNvPr id="3" name="Textplatzhalter 2"/>
          <p:cNvSpPr>
            <a:spLocks noGrp="1"/>
          </p:cNvSpPr>
          <p:nvPr>
            <p:ph type="body" sz="quarter" idx="13"/>
          </p:nvPr>
        </p:nvSpPr>
        <p:spPr/>
        <p:txBody>
          <a:bodyPr/>
          <a:lstStyle/>
          <a:p>
            <a:r>
              <a:rPr lang="de-DE" dirty="0"/>
              <a:t>DARSTELLUNGEN STRUKTURIEREN </a:t>
            </a:r>
          </a:p>
        </p:txBody>
      </p:sp>
      <p:sp>
        <p:nvSpPr>
          <p:cNvPr id="4" name="Inhaltsplatzhalter 3"/>
          <p:cNvSpPr>
            <a:spLocks noGrp="1"/>
          </p:cNvSpPr>
          <p:nvPr>
            <p:ph idx="1"/>
          </p:nvPr>
        </p:nvSpPr>
        <p:spPr/>
        <p:txBody>
          <a:bodyPr/>
          <a:lstStyle/>
          <a:p>
            <a:pPr marL="0" indent="0">
              <a:lnSpc>
                <a:spcPct val="100000"/>
              </a:lnSpc>
              <a:buNone/>
            </a:pPr>
            <a:endParaRPr lang="de-DE" dirty="0"/>
          </a:p>
          <a:p>
            <a:pPr marL="0" indent="0">
              <a:lnSpc>
                <a:spcPct val="100000"/>
              </a:lnSpc>
              <a:buNone/>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22</a:t>
            </a:fld>
            <a:endParaRPr lang="de-DE" dirty="0"/>
          </a:p>
        </p:txBody>
      </p:sp>
      <p:sp>
        <p:nvSpPr>
          <p:cNvPr id="9" name="Textfeld 8">
            <a:extLst>
              <a:ext uri="{FF2B5EF4-FFF2-40B4-BE49-F238E27FC236}">
                <a16:creationId xmlns:a16="http://schemas.microsoft.com/office/drawing/2014/main" id="{7BDE4883-B326-A60F-D7BD-8267B83D3C99}"/>
              </a:ext>
            </a:extLst>
          </p:cNvPr>
          <p:cNvSpPr txBox="1"/>
          <p:nvPr/>
        </p:nvSpPr>
        <p:spPr>
          <a:xfrm>
            <a:off x="1180059" y="1754341"/>
            <a:ext cx="7842916" cy="369332"/>
          </a:xfrm>
          <a:prstGeom prst="rect">
            <a:avLst/>
          </a:prstGeom>
          <a:noFill/>
        </p:spPr>
        <p:txBody>
          <a:bodyPr wrap="non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virtuelle Darstellungen werden automatisch oder auf Anfrage strukturiert</a:t>
            </a:r>
          </a:p>
        </p:txBody>
      </p:sp>
      <p:pic>
        <p:nvPicPr>
          <p:cNvPr id="8" name="Grafik 7">
            <a:extLst>
              <a:ext uri="{FF2B5EF4-FFF2-40B4-BE49-F238E27FC236}">
                <a16:creationId xmlns:a16="http://schemas.microsoft.com/office/drawing/2014/main" id="{13C10BBE-50B6-865B-C2F7-76F2104B0CFE}"/>
              </a:ext>
            </a:extLst>
          </p:cNvPr>
          <p:cNvPicPr>
            <a:picLocks noChangeAspect="1"/>
          </p:cNvPicPr>
          <p:nvPr/>
        </p:nvPicPr>
        <p:blipFill>
          <a:blip r:embed="rId3"/>
          <a:stretch>
            <a:fillRect/>
          </a:stretch>
        </p:blipFill>
        <p:spPr>
          <a:xfrm>
            <a:off x="4601020" y="2356677"/>
            <a:ext cx="3810000" cy="3048000"/>
          </a:xfrm>
          <a:prstGeom prst="rect">
            <a:avLst/>
          </a:prstGeom>
        </p:spPr>
      </p:pic>
      <p:sp>
        <p:nvSpPr>
          <p:cNvPr id="7" name="Textfeld 6">
            <a:extLst>
              <a:ext uri="{FF2B5EF4-FFF2-40B4-BE49-F238E27FC236}">
                <a16:creationId xmlns:a16="http://schemas.microsoft.com/office/drawing/2014/main" id="{2F89FF10-ED5C-3915-7A37-994DCFB7CA47}"/>
              </a:ext>
            </a:extLst>
          </p:cNvPr>
          <p:cNvSpPr txBox="1"/>
          <p:nvPr/>
        </p:nvSpPr>
        <p:spPr>
          <a:xfrm>
            <a:off x="1262355" y="3169014"/>
            <a:ext cx="3927162" cy="1200329"/>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Potential, dass Kinder beim strukturierten Darstellen und Erfassen von Mengen unterstützt werden</a:t>
            </a:r>
          </a:p>
        </p:txBody>
      </p:sp>
    </p:spTree>
    <p:extLst>
      <p:ext uri="{BB962C8B-B14F-4D97-AF65-F5344CB8AC3E}">
        <p14:creationId xmlns:p14="http://schemas.microsoft.com/office/powerpoint/2010/main" val="1567812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200" dirty="0"/>
              <a:t>Unterrichtsorganisatorische und fachdidaktische Potentiale digitaler Medien</a:t>
            </a:r>
          </a:p>
        </p:txBody>
      </p:sp>
      <p:sp>
        <p:nvSpPr>
          <p:cNvPr id="3" name="Textplatzhalter 2"/>
          <p:cNvSpPr>
            <a:spLocks noGrp="1"/>
          </p:cNvSpPr>
          <p:nvPr>
            <p:ph type="body" sz="quarter" idx="13"/>
          </p:nvPr>
        </p:nvSpPr>
        <p:spPr/>
        <p:txBody>
          <a:bodyPr/>
          <a:lstStyle/>
          <a:p>
            <a:r>
              <a:rPr lang="de-DE" dirty="0"/>
              <a:t>MENTALE OPERATIONEN VIRTUELL DARSTELLEN</a:t>
            </a:r>
          </a:p>
        </p:txBody>
      </p:sp>
      <p:sp>
        <p:nvSpPr>
          <p:cNvPr id="4" name="Inhaltsplatzhalter 3"/>
          <p:cNvSpPr>
            <a:spLocks noGrp="1"/>
          </p:cNvSpPr>
          <p:nvPr>
            <p:ph idx="1"/>
          </p:nvPr>
        </p:nvSpPr>
        <p:spPr/>
        <p:txBody>
          <a:bodyPr/>
          <a:lstStyle/>
          <a:p>
            <a:pPr marL="0" indent="0">
              <a:lnSpc>
                <a:spcPct val="100000"/>
              </a:lnSpc>
              <a:buNone/>
            </a:pPr>
            <a:endParaRPr lang="de-DE" dirty="0"/>
          </a:p>
          <a:p>
            <a:pPr marL="0" indent="0">
              <a:lnSpc>
                <a:spcPct val="100000"/>
              </a:lnSpc>
              <a:buNone/>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23</a:t>
            </a:fld>
            <a:endParaRPr lang="de-DE" dirty="0"/>
          </a:p>
        </p:txBody>
      </p:sp>
      <p:sp>
        <p:nvSpPr>
          <p:cNvPr id="7" name="Textfeld 6">
            <a:extLst>
              <a:ext uri="{FF2B5EF4-FFF2-40B4-BE49-F238E27FC236}">
                <a16:creationId xmlns:a16="http://schemas.microsoft.com/office/drawing/2014/main" id="{2F89FF10-ED5C-3915-7A37-994DCFB7CA47}"/>
              </a:ext>
            </a:extLst>
          </p:cNvPr>
          <p:cNvSpPr txBox="1"/>
          <p:nvPr/>
        </p:nvSpPr>
        <p:spPr>
          <a:xfrm>
            <a:off x="1262355" y="3169014"/>
            <a:ext cx="3677422" cy="1200329"/>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Potential, um durch virtuelle Handlungen an gedankliche Handlungen der Kinder anzuknüpfen</a:t>
            </a:r>
          </a:p>
        </p:txBody>
      </p:sp>
      <p:sp>
        <p:nvSpPr>
          <p:cNvPr id="9" name="Textfeld 8">
            <a:extLst>
              <a:ext uri="{FF2B5EF4-FFF2-40B4-BE49-F238E27FC236}">
                <a16:creationId xmlns:a16="http://schemas.microsoft.com/office/drawing/2014/main" id="{7BDE4883-B326-A60F-D7BD-8267B83D3C99}"/>
              </a:ext>
            </a:extLst>
          </p:cNvPr>
          <p:cNvSpPr txBox="1"/>
          <p:nvPr/>
        </p:nvSpPr>
        <p:spPr>
          <a:xfrm>
            <a:off x="1180059" y="1754341"/>
            <a:ext cx="5897768" cy="369332"/>
          </a:xfrm>
          <a:prstGeom prst="rect">
            <a:avLst/>
          </a:prstGeom>
          <a:noFill/>
        </p:spPr>
        <p:txBody>
          <a:bodyPr wrap="non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digitale Handlungen passen zur mentalen Operation </a:t>
            </a:r>
          </a:p>
        </p:txBody>
      </p:sp>
      <p:pic>
        <p:nvPicPr>
          <p:cNvPr id="10" name="Grafik 9">
            <a:extLst>
              <a:ext uri="{FF2B5EF4-FFF2-40B4-BE49-F238E27FC236}">
                <a16:creationId xmlns:a16="http://schemas.microsoft.com/office/drawing/2014/main" id="{1BF91993-1121-7A15-DF3F-330592609EF5}"/>
              </a:ext>
            </a:extLst>
          </p:cNvPr>
          <p:cNvPicPr>
            <a:picLocks noChangeAspect="1"/>
          </p:cNvPicPr>
          <p:nvPr/>
        </p:nvPicPr>
        <p:blipFill>
          <a:blip r:embed="rId3"/>
          <a:stretch>
            <a:fillRect/>
          </a:stretch>
        </p:blipFill>
        <p:spPr>
          <a:xfrm>
            <a:off x="4572000" y="2447591"/>
            <a:ext cx="3810000" cy="3048000"/>
          </a:xfrm>
          <a:prstGeom prst="rect">
            <a:avLst/>
          </a:prstGeom>
        </p:spPr>
      </p:pic>
    </p:spTree>
    <p:extLst>
      <p:ext uri="{BB962C8B-B14F-4D97-AF65-F5344CB8AC3E}">
        <p14:creationId xmlns:p14="http://schemas.microsoft.com/office/powerpoint/2010/main" val="71649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200" dirty="0"/>
              <a:t>Unterrichtsorganisatorische und fachdidaktische Potentiale digitaler Medien</a:t>
            </a:r>
          </a:p>
        </p:txBody>
      </p:sp>
      <p:sp>
        <p:nvSpPr>
          <p:cNvPr id="3" name="Textplatzhalter 2"/>
          <p:cNvSpPr>
            <a:spLocks noGrp="1"/>
          </p:cNvSpPr>
          <p:nvPr>
            <p:ph type="body" sz="quarter" idx="13"/>
          </p:nvPr>
        </p:nvSpPr>
        <p:spPr/>
        <p:txBody>
          <a:bodyPr/>
          <a:lstStyle/>
          <a:p>
            <a:r>
              <a:rPr lang="de-DE" dirty="0"/>
              <a:t>DENK- UND ARBEITSPROZESSE UMLAGERN</a:t>
            </a:r>
          </a:p>
        </p:txBody>
      </p:sp>
      <p:sp>
        <p:nvSpPr>
          <p:cNvPr id="4" name="Inhaltsplatzhalter 3"/>
          <p:cNvSpPr>
            <a:spLocks noGrp="1"/>
          </p:cNvSpPr>
          <p:nvPr>
            <p:ph idx="1"/>
          </p:nvPr>
        </p:nvSpPr>
        <p:spPr/>
        <p:txBody>
          <a:bodyPr/>
          <a:lstStyle/>
          <a:p>
            <a:pPr marL="0" indent="0">
              <a:lnSpc>
                <a:spcPct val="100000"/>
              </a:lnSpc>
              <a:buNone/>
            </a:pPr>
            <a:endParaRPr lang="de-DE" dirty="0"/>
          </a:p>
          <a:p>
            <a:pPr marL="0" indent="0">
              <a:lnSpc>
                <a:spcPct val="100000"/>
              </a:lnSpc>
              <a:buNone/>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24</a:t>
            </a:fld>
            <a:endParaRPr lang="de-DE" dirty="0"/>
          </a:p>
        </p:txBody>
      </p:sp>
      <p:sp>
        <p:nvSpPr>
          <p:cNvPr id="7" name="Textfeld 6">
            <a:extLst>
              <a:ext uri="{FF2B5EF4-FFF2-40B4-BE49-F238E27FC236}">
                <a16:creationId xmlns:a16="http://schemas.microsoft.com/office/drawing/2014/main" id="{2F89FF10-ED5C-3915-7A37-994DCFB7CA47}"/>
              </a:ext>
            </a:extLst>
          </p:cNvPr>
          <p:cNvSpPr txBox="1"/>
          <p:nvPr/>
        </p:nvSpPr>
        <p:spPr>
          <a:xfrm>
            <a:off x="1262355" y="3169014"/>
            <a:ext cx="3309645" cy="2031325"/>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Potential, Sekundäraufgaben (z.B. reines Rechnen) auszulagern </a:t>
            </a:r>
            <a:r>
              <a:rPr lang="de-DE" dirty="0">
                <a:latin typeface="Arial" panose="020B0604020202020204" pitchFamily="34" charset="0"/>
                <a:cs typeface="Arial" panose="020B0604020202020204" pitchFamily="34" charset="0"/>
              </a:rPr>
              <a:t>um</a:t>
            </a:r>
            <a:r>
              <a:rPr lang="de-DE" sz="1800" dirty="0">
                <a:latin typeface="Arial" panose="020B0604020202020204" pitchFamily="34" charset="0"/>
                <a:cs typeface="Arial" panose="020B0604020202020204" pitchFamily="34" charset="0"/>
              </a:rPr>
              <a:t> kognitive Ressourcen von Kindern für das Erkunden von Zusammenhängen nutzbar zu machen</a:t>
            </a:r>
          </a:p>
        </p:txBody>
      </p:sp>
      <p:sp>
        <p:nvSpPr>
          <p:cNvPr id="9" name="Textfeld 8">
            <a:extLst>
              <a:ext uri="{FF2B5EF4-FFF2-40B4-BE49-F238E27FC236}">
                <a16:creationId xmlns:a16="http://schemas.microsoft.com/office/drawing/2014/main" id="{7BDE4883-B326-A60F-D7BD-8267B83D3C99}"/>
              </a:ext>
            </a:extLst>
          </p:cNvPr>
          <p:cNvSpPr txBox="1"/>
          <p:nvPr/>
        </p:nvSpPr>
        <p:spPr>
          <a:xfrm>
            <a:off x="1180059" y="1754341"/>
            <a:ext cx="7885492" cy="369332"/>
          </a:xfrm>
          <a:prstGeom prst="rect">
            <a:avLst/>
          </a:prstGeom>
          <a:noFill/>
        </p:spPr>
        <p:txBody>
          <a:bodyPr wrap="non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zweitrangige Denkprozesse werden vom digitalen Medium übernommen</a:t>
            </a:r>
          </a:p>
        </p:txBody>
      </p:sp>
      <p:pic>
        <p:nvPicPr>
          <p:cNvPr id="8" name="Grafik 7">
            <a:extLst>
              <a:ext uri="{FF2B5EF4-FFF2-40B4-BE49-F238E27FC236}">
                <a16:creationId xmlns:a16="http://schemas.microsoft.com/office/drawing/2014/main" id="{076CD438-DDCC-1B5D-F3CF-30541ED65270}"/>
              </a:ext>
            </a:extLst>
          </p:cNvPr>
          <p:cNvPicPr>
            <a:picLocks noChangeAspect="1"/>
          </p:cNvPicPr>
          <p:nvPr/>
        </p:nvPicPr>
        <p:blipFill>
          <a:blip r:embed="rId3"/>
          <a:stretch>
            <a:fillRect/>
          </a:stretch>
        </p:blipFill>
        <p:spPr>
          <a:xfrm>
            <a:off x="4461864" y="2515150"/>
            <a:ext cx="3810000" cy="3048000"/>
          </a:xfrm>
          <a:prstGeom prst="rect">
            <a:avLst/>
          </a:prstGeom>
        </p:spPr>
      </p:pic>
    </p:spTree>
    <p:extLst>
      <p:ext uri="{BB962C8B-B14F-4D97-AF65-F5344CB8AC3E}">
        <p14:creationId xmlns:p14="http://schemas.microsoft.com/office/powerpoint/2010/main" val="10287513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200" dirty="0"/>
              <a:t>Unterrichtsorganisatorische und fachdidaktische Potentiale digitaler Medien</a:t>
            </a:r>
          </a:p>
        </p:txBody>
      </p:sp>
      <p:sp>
        <p:nvSpPr>
          <p:cNvPr id="3" name="Textplatzhalter 2"/>
          <p:cNvSpPr>
            <a:spLocks noGrp="1"/>
          </p:cNvSpPr>
          <p:nvPr>
            <p:ph type="body" sz="quarter" idx="13"/>
          </p:nvPr>
        </p:nvSpPr>
        <p:spPr/>
        <p:txBody>
          <a:bodyPr/>
          <a:lstStyle/>
          <a:p>
            <a:r>
              <a:rPr lang="de-DE" dirty="0"/>
              <a:t>INFORMATIV FACHSPEZIFISCH RÜCKMELDEN</a:t>
            </a:r>
          </a:p>
        </p:txBody>
      </p:sp>
      <p:sp>
        <p:nvSpPr>
          <p:cNvPr id="4" name="Inhaltsplatzhalter 3"/>
          <p:cNvSpPr>
            <a:spLocks noGrp="1"/>
          </p:cNvSpPr>
          <p:nvPr>
            <p:ph idx="1"/>
          </p:nvPr>
        </p:nvSpPr>
        <p:spPr/>
        <p:txBody>
          <a:bodyPr/>
          <a:lstStyle/>
          <a:p>
            <a:pPr marL="0" indent="0">
              <a:lnSpc>
                <a:spcPct val="100000"/>
              </a:lnSpc>
              <a:buNone/>
            </a:pPr>
            <a:endParaRPr lang="de-DE" dirty="0"/>
          </a:p>
          <a:p>
            <a:pPr marL="0" indent="0">
              <a:lnSpc>
                <a:spcPct val="100000"/>
              </a:lnSpc>
              <a:buNone/>
            </a:pPr>
            <a:endParaRPr lang="de-DE" dirty="0"/>
          </a:p>
        </p:txBody>
      </p:sp>
      <p:sp>
        <p:nvSpPr>
          <p:cNvPr id="6" name="Foliennummernplatzhalter 5"/>
          <p:cNvSpPr>
            <a:spLocks noGrp="1"/>
          </p:cNvSpPr>
          <p:nvPr>
            <p:ph type="sldNum" sz="quarter" idx="12"/>
          </p:nvPr>
        </p:nvSpPr>
        <p:spPr/>
        <p:txBody>
          <a:bodyPr/>
          <a:lstStyle/>
          <a:p>
            <a:fld id="{C3752B7C-18A9-864D-BBCB-54A9F41B5594}" type="slidenum">
              <a:rPr lang="de-DE" smtClean="0"/>
              <a:pPr/>
              <a:t>25</a:t>
            </a:fld>
            <a:endParaRPr lang="de-DE" dirty="0"/>
          </a:p>
        </p:txBody>
      </p:sp>
      <p:sp>
        <p:nvSpPr>
          <p:cNvPr id="7" name="Textfeld 6">
            <a:extLst>
              <a:ext uri="{FF2B5EF4-FFF2-40B4-BE49-F238E27FC236}">
                <a16:creationId xmlns:a16="http://schemas.microsoft.com/office/drawing/2014/main" id="{2F89FF10-ED5C-3915-7A37-994DCFB7CA47}"/>
              </a:ext>
            </a:extLst>
          </p:cNvPr>
          <p:cNvSpPr txBox="1"/>
          <p:nvPr/>
        </p:nvSpPr>
        <p:spPr>
          <a:xfrm>
            <a:off x="1038068" y="3200939"/>
            <a:ext cx="3309645" cy="923330"/>
          </a:xfrm>
          <a:prstGeom prst="rect">
            <a:avLst/>
          </a:prstGeom>
          <a:noFill/>
        </p:spPr>
        <p:txBody>
          <a:bodyPr wrap="square" rtlCol="0">
            <a:spAutoFit/>
          </a:bodyPr>
          <a:lstStyle/>
          <a:p>
            <a:r>
              <a:rPr lang="de-DE" sz="1800" dirty="0">
                <a:latin typeface="Arial" panose="020B0604020202020204" pitchFamily="34" charset="0"/>
                <a:cs typeface="Arial" panose="020B0604020202020204" pitchFamily="34" charset="0"/>
              </a:rPr>
              <a:t>Potential, Kindern Hinweise für eine konstruktive Weiterarbeit zu geben</a:t>
            </a:r>
          </a:p>
        </p:txBody>
      </p:sp>
      <p:sp>
        <p:nvSpPr>
          <p:cNvPr id="9" name="Textfeld 8">
            <a:extLst>
              <a:ext uri="{FF2B5EF4-FFF2-40B4-BE49-F238E27FC236}">
                <a16:creationId xmlns:a16="http://schemas.microsoft.com/office/drawing/2014/main" id="{7BDE4883-B326-A60F-D7BD-8267B83D3C99}"/>
              </a:ext>
            </a:extLst>
          </p:cNvPr>
          <p:cNvSpPr txBox="1"/>
          <p:nvPr/>
        </p:nvSpPr>
        <p:spPr>
          <a:xfrm>
            <a:off x="1180059" y="1754341"/>
            <a:ext cx="7963941" cy="646331"/>
          </a:xfrm>
          <a:prstGeom prst="rect">
            <a:avLst/>
          </a:prstGeom>
          <a:noFill/>
        </p:spPr>
        <p:txBody>
          <a:bodyPr wrap="square" rtlCol="0">
            <a:spAutoFit/>
          </a:bodyPr>
          <a:lstStyle/>
          <a:p>
            <a:pPr marL="285750" indent="-285750">
              <a:buFont typeface="Arial" panose="020B0604020202020204" pitchFamily="34" charset="0"/>
              <a:buChar char="•"/>
            </a:pPr>
            <a:r>
              <a:rPr lang="de-DE" dirty="0">
                <a:latin typeface="Arial" panose="020B0604020202020204" pitchFamily="34" charset="0"/>
                <a:cs typeface="Arial" panose="020B0604020202020204" pitchFamily="34" charset="0"/>
              </a:rPr>
              <a:t>Lernende werden durch fachspezifische Rückmeldung vom System unterstützt</a:t>
            </a:r>
          </a:p>
        </p:txBody>
      </p:sp>
      <p:pic>
        <p:nvPicPr>
          <p:cNvPr id="10" name="Grafik 9">
            <a:extLst>
              <a:ext uri="{FF2B5EF4-FFF2-40B4-BE49-F238E27FC236}">
                <a16:creationId xmlns:a16="http://schemas.microsoft.com/office/drawing/2014/main" id="{B9FDE806-05B1-7009-44E5-FB978272BA5F}"/>
              </a:ext>
            </a:extLst>
          </p:cNvPr>
          <p:cNvPicPr>
            <a:picLocks noChangeAspect="1"/>
          </p:cNvPicPr>
          <p:nvPr/>
        </p:nvPicPr>
        <p:blipFill>
          <a:blip r:embed="rId3"/>
          <a:stretch>
            <a:fillRect/>
          </a:stretch>
        </p:blipFill>
        <p:spPr>
          <a:xfrm>
            <a:off x="4433966" y="2606064"/>
            <a:ext cx="3810000" cy="3048000"/>
          </a:xfrm>
          <a:prstGeom prst="rect">
            <a:avLst/>
          </a:prstGeom>
        </p:spPr>
      </p:pic>
    </p:spTree>
    <p:extLst>
      <p:ext uri="{BB962C8B-B14F-4D97-AF65-F5344CB8AC3E}">
        <p14:creationId xmlns:p14="http://schemas.microsoft.com/office/powerpoint/2010/main" val="4222725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p>
            <a:r>
              <a:rPr lang="de-DE" sz="2200" dirty="0"/>
              <a:t>Unterrichtsorganisatorische und fachdidaktische Potentiale digitaler Medien</a:t>
            </a:r>
            <a:endParaRPr lang="de-DE" sz="2200" dirty="0">
              <a:highlight>
                <a:srgbClr val="FFFF00"/>
              </a:highlight>
            </a:endParaRPr>
          </a:p>
        </p:txBody>
      </p:sp>
      <p:sp>
        <p:nvSpPr>
          <p:cNvPr id="3" name="Textplatzhalter 2"/>
          <p:cNvSpPr>
            <a:spLocks noGrp="1"/>
          </p:cNvSpPr>
          <p:nvPr>
            <p:ph type="body" sz="quarter" idx="13"/>
          </p:nvPr>
        </p:nvSpPr>
        <p:spPr/>
        <p:txBody>
          <a:bodyPr/>
          <a:lstStyle/>
          <a:p>
            <a:r>
              <a:rPr lang="de-DE" dirty="0"/>
              <a:t>KERNBOTSCHAFT</a:t>
            </a:r>
          </a:p>
        </p:txBody>
      </p:sp>
      <p:sp>
        <p:nvSpPr>
          <p:cNvPr id="6" name="Foliennummernplatzhalter 5"/>
          <p:cNvSpPr>
            <a:spLocks noGrp="1"/>
          </p:cNvSpPr>
          <p:nvPr>
            <p:ph type="sldNum" sz="quarter" idx="12"/>
          </p:nvPr>
        </p:nvSpPr>
        <p:spPr/>
        <p:txBody>
          <a:bodyPr/>
          <a:lstStyle/>
          <a:p>
            <a:fld id="{C3752B7C-18A9-864D-BBCB-54A9F41B5594}" type="slidenum">
              <a:rPr lang="de-DE" smtClean="0"/>
              <a:pPr/>
              <a:t>26</a:t>
            </a:fld>
            <a:endParaRPr lang="de-DE" dirty="0"/>
          </a:p>
        </p:txBody>
      </p:sp>
      <p:sp>
        <p:nvSpPr>
          <p:cNvPr id="8" name="Gefaltete Ecke 7"/>
          <p:cNvSpPr/>
          <p:nvPr/>
        </p:nvSpPr>
        <p:spPr>
          <a:xfrm>
            <a:off x="1244600" y="1983776"/>
            <a:ext cx="6337300" cy="3782024"/>
          </a:xfrm>
          <a:prstGeom prst="foldedCorner">
            <a:avLst>
              <a:gd name="adj" fmla="val 637"/>
            </a:avLst>
          </a:prstGeom>
          <a:solidFill>
            <a:schemeClr val="bg1"/>
          </a:solidFill>
          <a:ln w="63500" cmpd="dbl">
            <a:solidFill>
              <a:srgbClr val="327C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de-DE" sz="2400" dirty="0">
                <a:solidFill>
                  <a:schemeClr val="tx1"/>
                </a:solidFill>
                <a:latin typeface="Arial" panose="020B0604020202020204" pitchFamily="34" charset="0"/>
                <a:cs typeface="Arial" panose="020B0604020202020204" pitchFamily="34" charset="0"/>
              </a:rPr>
              <a:t>Software kann für Lernende insbesondere dann lernförderlich sein, wenn bei der Auswahl fachdidaktische Potentiale berücksichtigt werden.</a:t>
            </a:r>
          </a:p>
        </p:txBody>
      </p:sp>
      <p:pic>
        <p:nvPicPr>
          <p:cNvPr id="9"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51662" y="4588593"/>
            <a:ext cx="1788823" cy="1495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08732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sz="2000" dirty="0"/>
              <a:t>Bedeutung digitaler Medien (im Mathematikunterricht)</a:t>
            </a:r>
          </a:p>
          <a:p>
            <a:r>
              <a:rPr lang="de-DE" sz="2000" dirty="0"/>
              <a:t>Unterrichtsorganisatorische und fachdidaktische Potentiale digitaler Medien</a:t>
            </a:r>
          </a:p>
          <a:p>
            <a:r>
              <a:rPr lang="de-DE" sz="2000" b="1" dirty="0"/>
              <a:t>Einsatz digitaler Medien im Unterricht</a:t>
            </a:r>
          </a:p>
          <a:p>
            <a:r>
              <a:rPr lang="de-DE" sz="2000" dirty="0"/>
              <a:t>Erprobungsauftrag</a:t>
            </a:r>
          </a:p>
          <a:p>
            <a:endParaRPr lang="de-DE" sz="2000"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Tree>
    <p:extLst>
      <p:ext uri="{BB962C8B-B14F-4D97-AF65-F5344CB8AC3E}">
        <p14:creationId xmlns:p14="http://schemas.microsoft.com/office/powerpoint/2010/main" val="757321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28</a:t>
            </a:fld>
            <a:endParaRPr lang="de-DE" dirty="0"/>
          </a:p>
        </p:txBody>
      </p:sp>
      <p:sp>
        <p:nvSpPr>
          <p:cNvPr id="5" name="Textplatzhalter 4"/>
          <p:cNvSpPr>
            <a:spLocks noGrp="1"/>
          </p:cNvSpPr>
          <p:nvPr>
            <p:ph type="body" sz="quarter" idx="13"/>
          </p:nvPr>
        </p:nvSpPr>
        <p:spPr>
          <a:xfrm>
            <a:off x="811161" y="1175880"/>
            <a:ext cx="7744420" cy="445628"/>
          </a:xfrm>
        </p:spPr>
        <p:txBody>
          <a:bodyPr/>
          <a:lstStyle/>
          <a:p>
            <a:r>
              <a:rPr lang="de-DE" dirty="0"/>
              <a:t>HINWEISE ZU DEN FOLIEN 29-37</a:t>
            </a:r>
          </a:p>
        </p:txBody>
      </p:sp>
      <p:sp>
        <p:nvSpPr>
          <p:cNvPr id="6" name="Inhaltsplatzhalter 5"/>
          <p:cNvSpPr>
            <a:spLocks noGrp="1"/>
          </p:cNvSpPr>
          <p:nvPr>
            <p:ph idx="1"/>
          </p:nvPr>
        </p:nvSpPr>
        <p:spPr>
          <a:xfrm>
            <a:off x="811161" y="1621508"/>
            <a:ext cx="8035127" cy="4527819"/>
          </a:xfrm>
        </p:spPr>
        <p:txBody>
          <a:bodyPr/>
          <a:lstStyle/>
          <a:p>
            <a:r>
              <a:rPr lang="de-DE" sz="1600" dirty="0"/>
              <a:t>Folien 29-35: Es existiert eine große Bandbreite an digitalen Medien, insbesondere Apps. Leider wird bei einem Großteil der Apps Mathematik vermeintlich kindgerecht verpackt und Aufgaben werden isoliert voneinander betrachtet. Dies soll exemplarisch an einem Beispiel gezeigt werden. Um die Potentiale von Apps zu erkennen und verschiedene Einsatzmöglichkeiten im Unterricht zu zeigen, werden exemplarisch Kategorien bzw. Einsatzmöglichkeiten in Bezug auf Apps genauer betrachtet  (Apps als Arbeitsmittel, Apps als Aufgabenformate, Apps zum Üben und Automatisieren, Weitere Apps). </a:t>
            </a:r>
          </a:p>
          <a:p>
            <a:r>
              <a:rPr lang="de-DE" sz="1600" dirty="0">
                <a:ea typeface="ＭＳ Ｐゴシック" panose="020B0600070205080204" pitchFamily="34" charset="-128"/>
                <a:sym typeface="Wingdings" pitchFamily="2" charset="2"/>
              </a:rPr>
              <a:t>Folie 37: Aktivität (Hinweise s. Folie 36)</a:t>
            </a:r>
          </a:p>
          <a:p>
            <a:pPr>
              <a:lnSpc>
                <a:spcPts val="1740"/>
              </a:lnSpc>
              <a:spcBef>
                <a:spcPts val="0"/>
              </a:spcBef>
            </a:pPr>
            <a:endParaRPr lang="de-DE" sz="1600" dirty="0">
              <a:solidFill>
                <a:srgbClr val="FF0000"/>
              </a:solidFill>
            </a:endParaRPr>
          </a:p>
          <a:p>
            <a:endParaRPr lang="de-DE" altLang="de-DE" sz="1600" dirty="0">
              <a:solidFill>
                <a:srgbClr val="FF0000"/>
              </a:solidFill>
              <a:latin typeface="Arial" panose="020B0604020202020204" pitchFamily="34" charset="0"/>
              <a:ea typeface="ＭＳ Ｐゴシック" panose="020B0600070205080204" pitchFamily="34" charset="-128"/>
              <a:cs typeface="Arial" panose="020B0604020202020204" pitchFamily="34" charset="0"/>
            </a:endParaRPr>
          </a:p>
          <a:p>
            <a:endParaRPr lang="de-DE" sz="1600" dirty="0">
              <a:solidFill>
                <a:srgbClr val="FF0000"/>
              </a:solidFill>
            </a:endParaRPr>
          </a:p>
          <a:p>
            <a:pPr>
              <a:lnSpc>
                <a:spcPts val="1740"/>
              </a:lnSpc>
            </a:pPr>
            <a:endParaRPr lang="de-DE" sz="1600" dirty="0">
              <a:solidFill>
                <a:srgbClr val="FF0000"/>
              </a:solidFill>
            </a:endParaRPr>
          </a:p>
          <a:p>
            <a:endParaRPr lang="de-DE" sz="1600" dirty="0">
              <a:solidFill>
                <a:srgbClr val="FF0000"/>
              </a:solidFill>
            </a:endParaRPr>
          </a:p>
        </p:txBody>
      </p:sp>
    </p:spTree>
    <p:extLst>
      <p:ext uri="{BB962C8B-B14F-4D97-AF65-F5344CB8AC3E}">
        <p14:creationId xmlns:p14="http://schemas.microsoft.com/office/powerpoint/2010/main" val="1128582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A96988-1DFA-B36A-D007-F57BD896BB65}"/>
              </a:ext>
            </a:extLst>
          </p:cNvPr>
          <p:cNvSpPr>
            <a:spLocks noGrp="1"/>
          </p:cNvSpPr>
          <p:nvPr>
            <p:ph type="title"/>
          </p:nvPr>
        </p:nvSpPr>
        <p:spPr/>
        <p:txBody>
          <a:bodyPr>
            <a:normAutofit/>
          </a:bodyPr>
          <a:lstStyle/>
          <a:p>
            <a:r>
              <a:rPr lang="de-DE" dirty="0"/>
              <a:t>Einsatz digitaler Medien im Unterricht</a:t>
            </a:r>
          </a:p>
        </p:txBody>
      </p:sp>
      <p:sp>
        <p:nvSpPr>
          <p:cNvPr id="3" name="Textplatzhalter 2">
            <a:extLst>
              <a:ext uri="{FF2B5EF4-FFF2-40B4-BE49-F238E27FC236}">
                <a16:creationId xmlns:a16="http://schemas.microsoft.com/office/drawing/2014/main" id="{9B36ECB0-83DA-BD2C-2D12-74A81AC0AF41}"/>
              </a:ext>
            </a:extLst>
          </p:cNvPr>
          <p:cNvSpPr>
            <a:spLocks noGrp="1"/>
          </p:cNvSpPr>
          <p:nvPr>
            <p:ph type="body" sz="quarter" idx="13"/>
          </p:nvPr>
        </p:nvSpPr>
        <p:spPr/>
        <p:txBody>
          <a:bodyPr/>
          <a:lstStyle/>
          <a:p>
            <a:r>
              <a:rPr lang="de-DE" sz="1600" dirty="0">
                <a:solidFill>
                  <a:srgbClr val="327D87"/>
                </a:solidFill>
                <a:latin typeface="Arial" panose="020B0604020202020204" pitchFamily="34" charset="0"/>
                <a:cs typeface="Arial" panose="020B0604020202020204" pitchFamily="34" charset="0"/>
              </a:rPr>
              <a:t>EIN (LEIDER) SEHR WEIT VERBREITETER TYP VON SOFTWARE</a:t>
            </a:r>
          </a:p>
          <a:p>
            <a:endParaRPr lang="de-DE" dirty="0"/>
          </a:p>
        </p:txBody>
      </p:sp>
      <p:sp>
        <p:nvSpPr>
          <p:cNvPr id="4" name="Inhaltsplatzhalter 3">
            <a:extLst>
              <a:ext uri="{FF2B5EF4-FFF2-40B4-BE49-F238E27FC236}">
                <a16:creationId xmlns:a16="http://schemas.microsoft.com/office/drawing/2014/main" id="{96158AC1-FC13-83FF-B9F6-FD28E1930850}"/>
              </a:ext>
            </a:extLst>
          </p:cNvPr>
          <p:cNvSpPr>
            <a:spLocks noGrp="1"/>
          </p:cNvSpPr>
          <p:nvPr>
            <p:ph idx="1"/>
          </p:nvPr>
        </p:nvSpPr>
        <p:spPr>
          <a:xfrm>
            <a:off x="1096423" y="1748860"/>
            <a:ext cx="5837777" cy="4418617"/>
          </a:xfrm>
        </p:spPr>
        <p:txBody>
          <a:bodyPr/>
          <a:lstStyle/>
          <a:p>
            <a:r>
              <a:rPr lang="de-DE" sz="1400" dirty="0"/>
              <a:t>62% der Apps enthalten störende oder irrelevante Gestaltungsmerkmale </a:t>
            </a:r>
          </a:p>
          <a:p>
            <a:r>
              <a:rPr lang="de-DE" sz="1400" dirty="0"/>
              <a:t>Dominanz von Apps aus dem Inhaltsbereich Zahlen und Operationen (93%) und von unstrukturierten Übungsformaten</a:t>
            </a:r>
          </a:p>
          <a:p>
            <a:r>
              <a:rPr lang="de-DE" sz="1400" dirty="0"/>
              <a:t>Kaum Apps, die prozessbezogene Kompetenzen explizit einschließen (teilweise durch externe Anregungen möglich)</a:t>
            </a:r>
          </a:p>
          <a:p>
            <a:r>
              <a:rPr lang="de-DE" sz="1400" dirty="0"/>
              <a:t>Eher unterrichtsorganisatorische (insbesondere unbegrenzter Vorrat an Aufgaben) als fachdidaktische Potenziale sind in den Apps zu finden</a:t>
            </a:r>
          </a:p>
        </p:txBody>
      </p:sp>
      <p:sp>
        <p:nvSpPr>
          <p:cNvPr id="6" name="Foliennummernplatzhalter 5">
            <a:extLst>
              <a:ext uri="{FF2B5EF4-FFF2-40B4-BE49-F238E27FC236}">
                <a16:creationId xmlns:a16="http://schemas.microsoft.com/office/drawing/2014/main" id="{6630C30E-285F-644D-89E8-C26BF950423B}"/>
              </a:ext>
            </a:extLst>
          </p:cNvPr>
          <p:cNvSpPr>
            <a:spLocks noGrp="1"/>
          </p:cNvSpPr>
          <p:nvPr>
            <p:ph type="sldNum" sz="quarter" idx="12"/>
          </p:nvPr>
        </p:nvSpPr>
        <p:spPr/>
        <p:txBody>
          <a:bodyPr/>
          <a:lstStyle/>
          <a:p>
            <a:fld id="{C3752B7C-18A9-864D-BBCB-54A9F41B5594}" type="slidenum">
              <a:rPr lang="de-DE" smtClean="0"/>
              <a:pPr/>
              <a:t>29</a:t>
            </a:fld>
            <a:endParaRPr lang="de-DE" dirty="0"/>
          </a:p>
        </p:txBody>
      </p:sp>
      <p:pic>
        <p:nvPicPr>
          <p:cNvPr id="7" name="Inhaltsplatzhalter 9">
            <a:extLst>
              <a:ext uri="{FF2B5EF4-FFF2-40B4-BE49-F238E27FC236}">
                <a16:creationId xmlns:a16="http://schemas.microsoft.com/office/drawing/2014/main" id="{1707A456-72AD-3B1B-F7AA-3D93B7BF27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51595" y="2502404"/>
            <a:ext cx="2284158" cy="1632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feld 7">
            <a:extLst>
              <a:ext uri="{FF2B5EF4-FFF2-40B4-BE49-F238E27FC236}">
                <a16:creationId xmlns:a16="http://schemas.microsoft.com/office/drawing/2014/main" id="{950E4F4A-C1BD-5F52-B3A9-506876CF6DB9}"/>
              </a:ext>
            </a:extLst>
          </p:cNvPr>
          <p:cNvSpPr txBox="1"/>
          <p:nvPr/>
        </p:nvSpPr>
        <p:spPr>
          <a:xfrm>
            <a:off x="4572000" y="5890478"/>
            <a:ext cx="4216040"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(Walter &amp; Schwätzer, 2023)</a:t>
            </a:r>
          </a:p>
        </p:txBody>
      </p:sp>
    </p:spTree>
    <p:extLst>
      <p:ext uri="{BB962C8B-B14F-4D97-AF65-F5344CB8AC3E}">
        <p14:creationId xmlns:p14="http://schemas.microsoft.com/office/powerpoint/2010/main" val="1719851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49902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07898-E585-0CE2-5664-841D95E7651F}"/>
              </a:ext>
            </a:extLst>
          </p:cNvPr>
          <p:cNvSpPr>
            <a:spLocks noGrp="1"/>
          </p:cNvSpPr>
          <p:nvPr>
            <p:ph type="title"/>
          </p:nvPr>
        </p:nvSpPr>
        <p:spPr/>
        <p:txBody>
          <a:bodyPr>
            <a:normAutofit/>
          </a:bodyPr>
          <a:lstStyle/>
          <a:p>
            <a:r>
              <a:rPr lang="de-DE" dirty="0"/>
              <a:t>Einsatz digitaler Medien im Unterricht</a:t>
            </a:r>
          </a:p>
        </p:txBody>
      </p:sp>
      <p:sp>
        <p:nvSpPr>
          <p:cNvPr id="3" name="Textplatzhalter 2">
            <a:extLst>
              <a:ext uri="{FF2B5EF4-FFF2-40B4-BE49-F238E27FC236}">
                <a16:creationId xmlns:a16="http://schemas.microsoft.com/office/drawing/2014/main" id="{555BCA49-E26A-D334-E8E7-9A3023B5C5F0}"/>
              </a:ext>
            </a:extLst>
          </p:cNvPr>
          <p:cNvSpPr>
            <a:spLocks noGrp="1"/>
          </p:cNvSpPr>
          <p:nvPr>
            <p:ph type="body" sz="quarter" idx="13"/>
          </p:nvPr>
        </p:nvSpPr>
        <p:spPr/>
        <p:txBody>
          <a:bodyPr/>
          <a:lstStyle/>
          <a:p>
            <a:r>
              <a:rPr lang="de-DE" sz="1600" dirty="0">
                <a:solidFill>
                  <a:srgbClr val="327D87"/>
                </a:solidFill>
                <a:latin typeface="Arial" panose="020B0604020202020204" pitchFamily="34" charset="0"/>
                <a:cs typeface="Arial" panose="020B0604020202020204" pitchFamily="34" charset="0"/>
              </a:rPr>
              <a:t>EIN (LEIDER) SEHR WEIT VERBREITETER TYP VON SOFTWARE</a:t>
            </a:r>
          </a:p>
        </p:txBody>
      </p:sp>
      <p:sp>
        <p:nvSpPr>
          <p:cNvPr id="6" name="Foliennummernplatzhalter 5">
            <a:extLst>
              <a:ext uri="{FF2B5EF4-FFF2-40B4-BE49-F238E27FC236}">
                <a16:creationId xmlns:a16="http://schemas.microsoft.com/office/drawing/2014/main" id="{2A736B9A-8FE1-01D1-E43E-0D494B140D9A}"/>
              </a:ext>
            </a:extLst>
          </p:cNvPr>
          <p:cNvSpPr>
            <a:spLocks noGrp="1"/>
          </p:cNvSpPr>
          <p:nvPr>
            <p:ph type="sldNum" sz="quarter" idx="12"/>
          </p:nvPr>
        </p:nvSpPr>
        <p:spPr/>
        <p:txBody>
          <a:bodyPr/>
          <a:lstStyle/>
          <a:p>
            <a:fld id="{C3752B7C-18A9-864D-BBCB-54A9F41B5594}" type="slidenum">
              <a:rPr lang="de-DE" smtClean="0"/>
              <a:pPr/>
              <a:t>30</a:t>
            </a:fld>
            <a:endParaRPr lang="de-DE" dirty="0"/>
          </a:p>
        </p:txBody>
      </p:sp>
      <p:pic>
        <p:nvPicPr>
          <p:cNvPr id="7" name="Inhaltsplatzhalter 9">
            <a:extLst>
              <a:ext uri="{FF2B5EF4-FFF2-40B4-BE49-F238E27FC236}">
                <a16:creationId xmlns:a16="http://schemas.microsoft.com/office/drawing/2014/main" id="{433146C0-56C0-6C7E-5CF9-09A22908A39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64923" y="1639658"/>
            <a:ext cx="4093027" cy="2924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3">
            <a:extLst>
              <a:ext uri="{FF2B5EF4-FFF2-40B4-BE49-F238E27FC236}">
                <a16:creationId xmlns:a16="http://schemas.microsoft.com/office/drawing/2014/main" id="{78DD60D5-8404-AEBB-ECB3-631C25A6E359}"/>
              </a:ext>
            </a:extLst>
          </p:cNvPr>
          <p:cNvSpPr>
            <a:spLocks noGrp="1"/>
          </p:cNvSpPr>
          <p:nvPr>
            <p:ph idx="1"/>
          </p:nvPr>
        </p:nvSpPr>
        <p:spPr>
          <a:xfrm>
            <a:off x="1096423" y="1748860"/>
            <a:ext cx="6746315" cy="4418617"/>
          </a:xfrm>
        </p:spPr>
        <p:txBody>
          <a:bodyPr/>
          <a:lstStyle/>
          <a:p>
            <a:pPr>
              <a:buFont typeface="Systemschrift Normal"/>
              <a:buChar char="➔"/>
            </a:pPr>
            <a:endParaRPr lang="de-DE" sz="1400" dirty="0">
              <a:solidFill>
                <a:srgbClr val="327D87"/>
              </a:solidFill>
            </a:endParaRPr>
          </a:p>
          <a:p>
            <a:pPr>
              <a:buFont typeface="Systemschrift Normal"/>
              <a:buChar char="➔"/>
            </a:pPr>
            <a:endParaRPr lang="de-DE" sz="1400" dirty="0">
              <a:solidFill>
                <a:srgbClr val="327D87"/>
              </a:solidFill>
            </a:endParaRPr>
          </a:p>
          <a:p>
            <a:pPr>
              <a:buFont typeface="Systemschrift Normal"/>
              <a:buChar char="➔"/>
            </a:pPr>
            <a:endParaRPr lang="de-DE" sz="1400" dirty="0">
              <a:solidFill>
                <a:srgbClr val="327D87"/>
              </a:solidFill>
            </a:endParaRPr>
          </a:p>
          <a:p>
            <a:pPr>
              <a:buFont typeface="Systemschrift Normal"/>
              <a:buChar char="➔"/>
            </a:pPr>
            <a:endParaRPr lang="de-DE" sz="1400" dirty="0">
              <a:solidFill>
                <a:srgbClr val="327D87"/>
              </a:solidFill>
            </a:endParaRPr>
          </a:p>
          <a:p>
            <a:pPr>
              <a:buFont typeface="Systemschrift Normal"/>
              <a:buChar char="➔"/>
            </a:pPr>
            <a:endParaRPr lang="de-DE" sz="1400" dirty="0">
              <a:solidFill>
                <a:srgbClr val="327D87"/>
              </a:solidFill>
            </a:endParaRPr>
          </a:p>
          <a:p>
            <a:pPr>
              <a:buFont typeface="Systemschrift Normal"/>
              <a:buChar char="➔"/>
            </a:pPr>
            <a:endParaRPr lang="de-DE" sz="1400" dirty="0">
              <a:solidFill>
                <a:srgbClr val="327D87"/>
              </a:solidFill>
            </a:endParaRPr>
          </a:p>
          <a:p>
            <a:pPr marL="0" indent="0">
              <a:buNone/>
            </a:pPr>
            <a:endParaRPr lang="de-DE" sz="1400" dirty="0">
              <a:solidFill>
                <a:srgbClr val="327D87"/>
              </a:solidFill>
            </a:endParaRPr>
          </a:p>
          <a:p>
            <a:pPr>
              <a:buFont typeface="Systemschrift Normal"/>
              <a:buChar char="➔"/>
            </a:pPr>
            <a:r>
              <a:rPr lang="de-DE" sz="1600" dirty="0">
                <a:solidFill>
                  <a:srgbClr val="327D87"/>
                </a:solidFill>
              </a:rPr>
              <a:t>ABER: Es existieren auch vielversprechende Apps, die durch die passende Rahmung gewinnbringend in den Unterricht eingebettet werden können.</a:t>
            </a:r>
          </a:p>
        </p:txBody>
      </p:sp>
      <p:sp>
        <p:nvSpPr>
          <p:cNvPr id="10" name="Textfeld 9">
            <a:extLst>
              <a:ext uri="{FF2B5EF4-FFF2-40B4-BE49-F238E27FC236}">
                <a16:creationId xmlns:a16="http://schemas.microsoft.com/office/drawing/2014/main" id="{04C37616-980B-7DDD-562B-9F697710B763}"/>
              </a:ext>
            </a:extLst>
          </p:cNvPr>
          <p:cNvSpPr txBox="1"/>
          <p:nvPr/>
        </p:nvSpPr>
        <p:spPr>
          <a:xfrm>
            <a:off x="4572000" y="5890478"/>
            <a:ext cx="4216040" cy="276999"/>
          </a:xfrm>
          <a:prstGeom prst="rect">
            <a:avLst/>
          </a:prstGeom>
          <a:noFill/>
        </p:spPr>
        <p:txBody>
          <a:bodyPr wrap="square" rtlCol="0">
            <a:spAutoFit/>
          </a:bodyPr>
          <a:lstStyle/>
          <a:p>
            <a:pPr algn="r"/>
            <a:r>
              <a:rPr lang="de-DE" sz="1200" dirty="0">
                <a:latin typeface="Arial" panose="020B0604020202020204" pitchFamily="34" charset="0"/>
                <a:cs typeface="Arial" panose="020B0604020202020204" pitchFamily="34" charset="0"/>
              </a:rPr>
              <a:t>(Walter &amp; Schwätzer, 2023)</a:t>
            </a:r>
          </a:p>
        </p:txBody>
      </p:sp>
    </p:spTree>
    <p:extLst>
      <p:ext uri="{BB962C8B-B14F-4D97-AF65-F5344CB8AC3E}">
        <p14:creationId xmlns:p14="http://schemas.microsoft.com/office/powerpoint/2010/main" val="15018764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77A48C-1DE6-48E3-A3C3-C37C147E6F90}"/>
              </a:ext>
            </a:extLst>
          </p:cNvPr>
          <p:cNvSpPr>
            <a:spLocks noGrp="1"/>
          </p:cNvSpPr>
          <p:nvPr>
            <p:ph type="title"/>
          </p:nvPr>
        </p:nvSpPr>
        <p:spPr/>
        <p:txBody>
          <a:bodyPr>
            <a:normAutofit/>
          </a:bodyPr>
          <a:lstStyle/>
          <a:p>
            <a:r>
              <a:rPr lang="de-DE" dirty="0"/>
              <a:t>Einsatz digitaler Medien im Unterricht</a:t>
            </a:r>
          </a:p>
        </p:txBody>
      </p:sp>
      <p:sp>
        <p:nvSpPr>
          <p:cNvPr id="3" name="Textplatzhalter 2">
            <a:extLst>
              <a:ext uri="{FF2B5EF4-FFF2-40B4-BE49-F238E27FC236}">
                <a16:creationId xmlns:a16="http://schemas.microsoft.com/office/drawing/2014/main" id="{146B4D43-F43C-C624-3DE3-C6A0EFAD0130}"/>
              </a:ext>
            </a:extLst>
          </p:cNvPr>
          <p:cNvSpPr>
            <a:spLocks noGrp="1"/>
          </p:cNvSpPr>
          <p:nvPr>
            <p:ph type="body" sz="quarter" idx="13"/>
          </p:nvPr>
        </p:nvSpPr>
        <p:spPr/>
        <p:txBody>
          <a:bodyPr/>
          <a:lstStyle/>
          <a:p>
            <a:r>
              <a:rPr lang="de-DE" dirty="0"/>
              <a:t>APPS ZUM EINSATZ IM MATHEMATIKUNTERRICHT</a:t>
            </a:r>
          </a:p>
        </p:txBody>
      </p:sp>
      <p:sp>
        <p:nvSpPr>
          <p:cNvPr id="4" name="Inhaltsplatzhalter 3">
            <a:extLst>
              <a:ext uri="{FF2B5EF4-FFF2-40B4-BE49-F238E27FC236}">
                <a16:creationId xmlns:a16="http://schemas.microsoft.com/office/drawing/2014/main" id="{F235A3FD-A448-4B42-835E-AE65A9421B7D}"/>
              </a:ext>
            </a:extLst>
          </p:cNvPr>
          <p:cNvSpPr>
            <a:spLocks noGrp="1"/>
          </p:cNvSpPr>
          <p:nvPr>
            <p:ph idx="1"/>
          </p:nvPr>
        </p:nvSpPr>
        <p:spPr/>
        <p:txBody>
          <a:bodyPr/>
          <a:lstStyle/>
          <a:p>
            <a:pPr marL="285750" indent="-285750">
              <a:buFont typeface="Arial" panose="020B0604020202020204" pitchFamily="34" charset="0"/>
              <a:buChar char="•"/>
            </a:pPr>
            <a:r>
              <a:rPr lang="de-DE" dirty="0"/>
              <a:t>Apps als Arbeitsmittel</a:t>
            </a:r>
          </a:p>
          <a:p>
            <a:pPr marL="285750" indent="-285750">
              <a:buFont typeface="Arial" panose="020B0604020202020204" pitchFamily="34" charset="0"/>
              <a:buChar char="•"/>
            </a:pPr>
            <a:r>
              <a:rPr lang="de-DE" dirty="0"/>
              <a:t>Apps als Aufgabenformate</a:t>
            </a:r>
          </a:p>
          <a:p>
            <a:pPr marL="285750" indent="-285750">
              <a:buFont typeface="Arial" panose="020B0604020202020204" pitchFamily="34" charset="0"/>
              <a:buChar char="•"/>
            </a:pPr>
            <a:r>
              <a:rPr lang="de-DE" dirty="0"/>
              <a:t>Apps zum Üben und Automatisieren</a:t>
            </a:r>
          </a:p>
          <a:p>
            <a:pPr marL="285750" indent="-285750">
              <a:buFont typeface="Arial" panose="020B0604020202020204" pitchFamily="34" charset="0"/>
              <a:buChar char="•"/>
            </a:pPr>
            <a:r>
              <a:rPr lang="de-DE" dirty="0"/>
              <a:t>Weitere Apps</a:t>
            </a:r>
          </a:p>
        </p:txBody>
      </p:sp>
      <p:sp>
        <p:nvSpPr>
          <p:cNvPr id="6" name="Foliennummernplatzhalter 5">
            <a:extLst>
              <a:ext uri="{FF2B5EF4-FFF2-40B4-BE49-F238E27FC236}">
                <a16:creationId xmlns:a16="http://schemas.microsoft.com/office/drawing/2014/main" id="{98C5B278-8EC7-4C25-876F-80D8FE899597}"/>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Tree>
    <p:extLst>
      <p:ext uri="{BB962C8B-B14F-4D97-AF65-F5344CB8AC3E}">
        <p14:creationId xmlns:p14="http://schemas.microsoft.com/office/powerpoint/2010/main" val="213527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72B3B8-C290-4015-9154-4AD03815F4B8}"/>
              </a:ext>
            </a:extLst>
          </p:cNvPr>
          <p:cNvSpPr>
            <a:spLocks noGrp="1"/>
          </p:cNvSpPr>
          <p:nvPr>
            <p:ph type="title"/>
          </p:nvPr>
        </p:nvSpPr>
        <p:spPr/>
        <p:txBody>
          <a:bodyPr>
            <a:normAutofit/>
          </a:bodyPr>
          <a:lstStyle/>
          <a:p>
            <a:r>
              <a:rPr lang="de-DE" dirty="0"/>
              <a:t>Einsatz digitaler Medien im Unterricht</a:t>
            </a:r>
          </a:p>
        </p:txBody>
      </p:sp>
      <p:sp>
        <p:nvSpPr>
          <p:cNvPr id="3" name="Textplatzhalter 2">
            <a:extLst>
              <a:ext uri="{FF2B5EF4-FFF2-40B4-BE49-F238E27FC236}">
                <a16:creationId xmlns:a16="http://schemas.microsoft.com/office/drawing/2014/main" id="{E4538715-A123-4547-9D94-FE587073CFF5}"/>
              </a:ext>
            </a:extLst>
          </p:cNvPr>
          <p:cNvSpPr>
            <a:spLocks noGrp="1"/>
          </p:cNvSpPr>
          <p:nvPr>
            <p:ph type="body" sz="quarter" idx="13"/>
          </p:nvPr>
        </p:nvSpPr>
        <p:spPr/>
        <p:txBody>
          <a:bodyPr/>
          <a:lstStyle/>
          <a:p>
            <a:r>
              <a:rPr lang="de-DE" dirty="0"/>
              <a:t>APPS ALS ARBEITSMITTEL</a:t>
            </a:r>
          </a:p>
        </p:txBody>
      </p:sp>
      <p:sp>
        <p:nvSpPr>
          <p:cNvPr id="4" name="Inhaltsplatzhalter 3">
            <a:extLst>
              <a:ext uri="{FF2B5EF4-FFF2-40B4-BE49-F238E27FC236}">
                <a16:creationId xmlns:a16="http://schemas.microsoft.com/office/drawing/2014/main" id="{C289D36F-8728-4FD0-ADF7-890619767FA3}"/>
              </a:ext>
            </a:extLst>
          </p:cNvPr>
          <p:cNvSpPr>
            <a:spLocks noGrp="1"/>
          </p:cNvSpPr>
          <p:nvPr>
            <p:ph idx="1"/>
          </p:nvPr>
        </p:nvSpPr>
        <p:spPr>
          <a:xfrm>
            <a:off x="358969" y="1908414"/>
            <a:ext cx="3475577" cy="2716460"/>
          </a:xfrm>
        </p:spPr>
        <p:txBody>
          <a:bodyPr/>
          <a:lstStyle/>
          <a:p>
            <a:r>
              <a:rPr lang="de-DE" dirty="0"/>
              <a:t>Virtueller Rechenrahmen</a:t>
            </a:r>
          </a:p>
        </p:txBody>
      </p:sp>
      <p:sp>
        <p:nvSpPr>
          <p:cNvPr id="6" name="Foliennummernplatzhalter 5">
            <a:extLst>
              <a:ext uri="{FF2B5EF4-FFF2-40B4-BE49-F238E27FC236}">
                <a16:creationId xmlns:a16="http://schemas.microsoft.com/office/drawing/2014/main" id="{8D3C84DC-1226-472E-9500-76BC60811BD9}"/>
              </a:ext>
            </a:extLst>
          </p:cNvPr>
          <p:cNvSpPr>
            <a:spLocks noGrp="1"/>
          </p:cNvSpPr>
          <p:nvPr>
            <p:ph type="sldNum" sz="quarter" idx="12"/>
          </p:nvPr>
        </p:nvSpPr>
        <p:spPr/>
        <p:txBody>
          <a:bodyPr/>
          <a:lstStyle/>
          <a:p>
            <a:fld id="{C3752B7C-18A9-864D-BBCB-54A9F41B5594}" type="slidenum">
              <a:rPr lang="de-DE" smtClean="0"/>
              <a:pPr/>
              <a:t>32</a:t>
            </a:fld>
            <a:endParaRPr lang="de-DE" dirty="0"/>
          </a:p>
        </p:txBody>
      </p:sp>
      <p:pic>
        <p:nvPicPr>
          <p:cNvPr id="8" name="Bild 4">
            <a:extLst>
              <a:ext uri="{FF2B5EF4-FFF2-40B4-BE49-F238E27FC236}">
                <a16:creationId xmlns:a16="http://schemas.microsoft.com/office/drawing/2014/main" id="{73C4F005-BB3F-4C8A-A4E3-3ABCC9459C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6361" y="2527850"/>
            <a:ext cx="2009234" cy="1591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d 1">
            <a:extLst>
              <a:ext uri="{FF2B5EF4-FFF2-40B4-BE49-F238E27FC236}">
                <a16:creationId xmlns:a16="http://schemas.microsoft.com/office/drawing/2014/main" id="{AF4A108A-2535-485A-883A-72DAC703FC5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69192" y="2506011"/>
            <a:ext cx="2003126" cy="1582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rafik 9">
            <a:extLst>
              <a:ext uri="{FF2B5EF4-FFF2-40B4-BE49-F238E27FC236}">
                <a16:creationId xmlns:a16="http://schemas.microsoft.com/office/drawing/2014/main" id="{BE69268D-3E87-4AC0-A32A-FC09357D2BD0}"/>
              </a:ext>
            </a:extLst>
          </p:cNvPr>
          <p:cNvPicPr>
            <a:picLocks noChangeAspect="1"/>
          </p:cNvPicPr>
          <p:nvPr/>
        </p:nvPicPr>
        <p:blipFill>
          <a:blip r:embed="rId5"/>
          <a:stretch>
            <a:fillRect/>
          </a:stretch>
        </p:blipFill>
        <p:spPr>
          <a:xfrm>
            <a:off x="6661031" y="2453863"/>
            <a:ext cx="2171646" cy="1671064"/>
          </a:xfrm>
          <a:prstGeom prst="rect">
            <a:avLst/>
          </a:prstGeom>
        </p:spPr>
      </p:pic>
      <p:sp>
        <p:nvSpPr>
          <p:cNvPr id="7" name="Inhaltsplatzhalter 3">
            <a:extLst>
              <a:ext uri="{FF2B5EF4-FFF2-40B4-BE49-F238E27FC236}">
                <a16:creationId xmlns:a16="http://schemas.microsoft.com/office/drawing/2014/main" id="{77447ED1-C4E1-E34D-10B8-F2639D465C3A}"/>
              </a:ext>
            </a:extLst>
          </p:cNvPr>
          <p:cNvSpPr txBox="1">
            <a:spLocks/>
          </p:cNvSpPr>
          <p:nvPr/>
        </p:nvSpPr>
        <p:spPr>
          <a:xfrm>
            <a:off x="6908233" y="1908414"/>
            <a:ext cx="3475577" cy="2716460"/>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Klötzchen</a:t>
            </a:r>
          </a:p>
        </p:txBody>
      </p:sp>
      <p:sp>
        <p:nvSpPr>
          <p:cNvPr id="11" name="Inhaltsplatzhalter 3">
            <a:extLst>
              <a:ext uri="{FF2B5EF4-FFF2-40B4-BE49-F238E27FC236}">
                <a16:creationId xmlns:a16="http://schemas.microsoft.com/office/drawing/2014/main" id="{DFA8B1B0-A515-2E07-93F6-421744C5D6D6}"/>
              </a:ext>
            </a:extLst>
          </p:cNvPr>
          <p:cNvSpPr txBox="1">
            <a:spLocks/>
          </p:cNvSpPr>
          <p:nvPr/>
        </p:nvSpPr>
        <p:spPr>
          <a:xfrm>
            <a:off x="3432656" y="1939062"/>
            <a:ext cx="3475577" cy="2716460"/>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Virtuelles Zwanzigerfeld</a:t>
            </a:r>
          </a:p>
        </p:txBody>
      </p:sp>
      <p:sp>
        <p:nvSpPr>
          <p:cNvPr id="12" name="Textfeld 11">
            <a:extLst>
              <a:ext uri="{FF2B5EF4-FFF2-40B4-BE49-F238E27FC236}">
                <a16:creationId xmlns:a16="http://schemas.microsoft.com/office/drawing/2014/main" id="{60CF1438-9E43-FFDF-065B-F2DBF7892451}"/>
              </a:ext>
            </a:extLst>
          </p:cNvPr>
          <p:cNvSpPr txBox="1"/>
          <p:nvPr/>
        </p:nvSpPr>
        <p:spPr>
          <a:xfrm>
            <a:off x="580260" y="4750870"/>
            <a:ext cx="8052528" cy="707886"/>
          </a:xfrm>
          <a:prstGeom prst="rect">
            <a:avLst/>
          </a:prstGeom>
          <a:noFill/>
          <a:ln w="28575">
            <a:noFill/>
          </a:ln>
        </p:spPr>
        <p:txBody>
          <a:bodyPr wrap="square" rtlCol="0">
            <a:spAutoFit/>
          </a:bodyPr>
          <a:lstStyle/>
          <a:p>
            <a:pPr marL="342900" indent="-342900">
              <a:buFont typeface="Systemschrift Normal"/>
              <a:buChar char="➔"/>
            </a:pPr>
            <a:r>
              <a:rPr lang="de-DE" sz="2000" dirty="0">
                <a:solidFill>
                  <a:srgbClr val="327D87"/>
                </a:solidFill>
                <a:latin typeface="Arial" panose="020B0604020202020204" pitchFamily="34" charset="0"/>
                <a:cs typeface="Arial" panose="020B0604020202020204" pitchFamily="34" charset="0"/>
              </a:rPr>
              <a:t>Diese virtuellen Arbeitsmittel benötigen unterrichtliche Rahmung!</a:t>
            </a:r>
          </a:p>
          <a:p>
            <a:pPr marL="342900" indent="-342900">
              <a:buFont typeface="Systemschrift Normal"/>
              <a:buChar char="➔"/>
            </a:pPr>
            <a:r>
              <a:rPr lang="de-DE" sz="2000" dirty="0">
                <a:solidFill>
                  <a:srgbClr val="327D87"/>
                </a:solidFill>
                <a:latin typeface="Arial" panose="020B0604020202020204" pitchFamily="34" charset="0"/>
                <a:cs typeface="Arial" panose="020B0604020202020204" pitchFamily="34" charset="0"/>
              </a:rPr>
              <a:t>Die Lehrkraft muss zusätzlich „gute“ Aufgaben stellen!</a:t>
            </a:r>
            <a:endParaRPr lang="de-DE" dirty="0">
              <a:solidFill>
                <a:srgbClr val="327D87"/>
              </a:solidFill>
            </a:endParaRPr>
          </a:p>
        </p:txBody>
      </p:sp>
      <p:sp>
        <p:nvSpPr>
          <p:cNvPr id="5" name="Textfeld 4">
            <a:extLst>
              <a:ext uri="{FF2B5EF4-FFF2-40B4-BE49-F238E27FC236}">
                <a16:creationId xmlns:a16="http://schemas.microsoft.com/office/drawing/2014/main" id="{2F5A7256-F9BC-E771-247F-FEFE4C793F21}"/>
              </a:ext>
            </a:extLst>
          </p:cNvPr>
          <p:cNvSpPr txBox="1"/>
          <p:nvPr/>
        </p:nvSpPr>
        <p:spPr>
          <a:xfrm>
            <a:off x="4251960" y="5976104"/>
            <a:ext cx="4572000" cy="276999"/>
          </a:xfrm>
          <a:prstGeom prst="rect">
            <a:avLst/>
          </a:prstGeom>
          <a:noFill/>
        </p:spPr>
        <p:txBody>
          <a:bodyPr wrap="square">
            <a:spAutoFit/>
          </a:bodyPr>
          <a:lstStyle/>
          <a:p>
            <a:pPr marL="0" indent="0" algn="r">
              <a:buNone/>
            </a:pPr>
            <a:r>
              <a:rPr lang="de-DE" sz="1200" dirty="0">
                <a:latin typeface="Arial" panose="020B0604020202020204" pitchFamily="34" charset="0"/>
                <a:cs typeface="Arial" panose="020B0604020202020204" pitchFamily="34" charset="0"/>
              </a:rPr>
              <a:t>(Medienwerkstatt </a:t>
            </a:r>
            <a:r>
              <a:rPr lang="de-DE" sz="1200" dirty="0" err="1">
                <a:latin typeface="Arial" panose="020B0604020202020204" pitchFamily="34" charset="0"/>
                <a:cs typeface="Arial" panose="020B0604020202020204" pitchFamily="34" charset="0"/>
              </a:rPr>
              <a:t>Muehlacker</a:t>
            </a:r>
            <a:r>
              <a:rPr lang="de-DE" sz="1200" dirty="0">
                <a:latin typeface="Arial" panose="020B0604020202020204" pitchFamily="34" charset="0"/>
                <a:cs typeface="Arial" panose="020B0604020202020204" pitchFamily="34" charset="0"/>
              </a:rPr>
              <a:t>, 2020; </a:t>
            </a:r>
            <a:r>
              <a:rPr lang="de-DE" sz="1200" dirty="0" err="1">
                <a:latin typeface="Arial" panose="020B0604020202020204" pitchFamily="34" charset="0"/>
                <a:cs typeface="Arial" panose="020B0604020202020204" pitchFamily="34" charset="0"/>
              </a:rPr>
              <a:t>Urff</a:t>
            </a:r>
            <a:r>
              <a:rPr lang="de-DE" sz="1200" dirty="0">
                <a:latin typeface="Arial" panose="020B0604020202020204" pitchFamily="34" charset="0"/>
                <a:cs typeface="Arial" panose="020B0604020202020204" pitchFamily="34" charset="0"/>
              </a:rPr>
              <a:t>, 2019c; Etzold, 2022)</a:t>
            </a:r>
          </a:p>
        </p:txBody>
      </p:sp>
    </p:spTree>
    <p:extLst>
      <p:ext uri="{BB962C8B-B14F-4D97-AF65-F5344CB8AC3E}">
        <p14:creationId xmlns:p14="http://schemas.microsoft.com/office/powerpoint/2010/main" val="3243102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A80D-75EE-4F7B-9DF5-B312B4B75014}"/>
              </a:ext>
            </a:extLst>
          </p:cNvPr>
          <p:cNvSpPr>
            <a:spLocks noGrp="1"/>
          </p:cNvSpPr>
          <p:nvPr>
            <p:ph type="title"/>
          </p:nvPr>
        </p:nvSpPr>
        <p:spPr/>
        <p:txBody>
          <a:bodyPr>
            <a:normAutofit/>
          </a:bodyPr>
          <a:lstStyle/>
          <a:p>
            <a:r>
              <a:rPr lang="de-DE" dirty="0"/>
              <a:t>Einsatz digitaler Medien im Unterricht</a:t>
            </a:r>
          </a:p>
        </p:txBody>
      </p:sp>
      <p:sp>
        <p:nvSpPr>
          <p:cNvPr id="3" name="Textplatzhalter 2">
            <a:extLst>
              <a:ext uri="{FF2B5EF4-FFF2-40B4-BE49-F238E27FC236}">
                <a16:creationId xmlns:a16="http://schemas.microsoft.com/office/drawing/2014/main" id="{5636CF3D-852B-4691-BE2D-780BEFFADF9B}"/>
              </a:ext>
            </a:extLst>
          </p:cNvPr>
          <p:cNvSpPr>
            <a:spLocks noGrp="1"/>
          </p:cNvSpPr>
          <p:nvPr>
            <p:ph type="body" sz="quarter" idx="13"/>
          </p:nvPr>
        </p:nvSpPr>
        <p:spPr/>
        <p:txBody>
          <a:bodyPr/>
          <a:lstStyle/>
          <a:p>
            <a:r>
              <a:rPr lang="de-DE" dirty="0"/>
              <a:t>APPS ALS AUFGABENFORMATE</a:t>
            </a:r>
          </a:p>
        </p:txBody>
      </p:sp>
      <p:sp>
        <p:nvSpPr>
          <p:cNvPr id="4" name="Inhaltsplatzhalter 3">
            <a:extLst>
              <a:ext uri="{FF2B5EF4-FFF2-40B4-BE49-F238E27FC236}">
                <a16:creationId xmlns:a16="http://schemas.microsoft.com/office/drawing/2014/main" id="{52D57D5C-A064-4314-BF20-5EF3CA993BDE}"/>
              </a:ext>
            </a:extLst>
          </p:cNvPr>
          <p:cNvSpPr>
            <a:spLocks noGrp="1"/>
          </p:cNvSpPr>
          <p:nvPr>
            <p:ph idx="1"/>
          </p:nvPr>
        </p:nvSpPr>
        <p:spPr>
          <a:xfrm>
            <a:off x="1096424" y="1983416"/>
            <a:ext cx="2539662" cy="3625066"/>
          </a:xfrm>
        </p:spPr>
        <p:txBody>
          <a:bodyPr/>
          <a:lstStyle/>
          <a:p>
            <a:r>
              <a:rPr lang="de-DE" sz="2000" dirty="0"/>
              <a:t>Rechentablett</a:t>
            </a:r>
          </a:p>
        </p:txBody>
      </p:sp>
      <p:sp>
        <p:nvSpPr>
          <p:cNvPr id="6" name="Foliennummernplatzhalter 5">
            <a:extLst>
              <a:ext uri="{FF2B5EF4-FFF2-40B4-BE49-F238E27FC236}">
                <a16:creationId xmlns:a16="http://schemas.microsoft.com/office/drawing/2014/main" id="{A88E6AFE-4220-411E-96DB-0ACE94FBB90F}"/>
              </a:ext>
            </a:extLst>
          </p:cNvPr>
          <p:cNvSpPr>
            <a:spLocks noGrp="1"/>
          </p:cNvSpPr>
          <p:nvPr>
            <p:ph type="sldNum" sz="quarter" idx="12"/>
          </p:nvPr>
        </p:nvSpPr>
        <p:spPr/>
        <p:txBody>
          <a:bodyPr/>
          <a:lstStyle/>
          <a:p>
            <a:fld id="{C3752B7C-18A9-864D-BBCB-54A9F41B5594}" type="slidenum">
              <a:rPr lang="de-DE" smtClean="0"/>
              <a:pPr/>
              <a:t>33</a:t>
            </a:fld>
            <a:endParaRPr lang="de-DE" dirty="0"/>
          </a:p>
        </p:txBody>
      </p:sp>
      <p:pic>
        <p:nvPicPr>
          <p:cNvPr id="7" name="Bild 3">
            <a:extLst>
              <a:ext uri="{FF2B5EF4-FFF2-40B4-BE49-F238E27FC236}">
                <a16:creationId xmlns:a16="http://schemas.microsoft.com/office/drawing/2014/main" id="{409AFAE7-BF7A-4256-BCBE-99A6A88783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5217" y="2524032"/>
            <a:ext cx="2125662" cy="1686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 2">
            <a:extLst>
              <a:ext uri="{FF2B5EF4-FFF2-40B4-BE49-F238E27FC236}">
                <a16:creationId xmlns:a16="http://schemas.microsoft.com/office/drawing/2014/main" id="{99AB62FB-0F63-47DB-9710-D067B237BB5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0037" y="2539679"/>
            <a:ext cx="2088129" cy="167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Inhaltsplatzhalter 3">
            <a:extLst>
              <a:ext uri="{FF2B5EF4-FFF2-40B4-BE49-F238E27FC236}">
                <a16:creationId xmlns:a16="http://schemas.microsoft.com/office/drawing/2014/main" id="{81A2C065-9C65-3321-3109-9F0793087D5C}"/>
              </a:ext>
            </a:extLst>
          </p:cNvPr>
          <p:cNvSpPr txBox="1">
            <a:spLocks/>
          </p:cNvSpPr>
          <p:nvPr/>
        </p:nvSpPr>
        <p:spPr>
          <a:xfrm>
            <a:off x="5351353" y="2046285"/>
            <a:ext cx="7009509" cy="3625066"/>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kern="1200">
                <a:solidFill>
                  <a:schemeClr val="tx1"/>
                </a:solidFill>
                <a:latin typeface="Arial" panose="020B0604020202020204" pitchFamily="34" charset="0"/>
                <a:ea typeface="+mn-ea"/>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Rechendreieck</a:t>
            </a:r>
          </a:p>
        </p:txBody>
      </p:sp>
      <p:sp>
        <p:nvSpPr>
          <p:cNvPr id="11" name="Textfeld 10">
            <a:extLst>
              <a:ext uri="{FF2B5EF4-FFF2-40B4-BE49-F238E27FC236}">
                <a16:creationId xmlns:a16="http://schemas.microsoft.com/office/drawing/2014/main" id="{C5A05FFD-1FE0-513F-2C76-D96D142D0C6C}"/>
              </a:ext>
            </a:extLst>
          </p:cNvPr>
          <p:cNvSpPr txBox="1"/>
          <p:nvPr/>
        </p:nvSpPr>
        <p:spPr>
          <a:xfrm>
            <a:off x="580260" y="4750870"/>
            <a:ext cx="8052528" cy="707886"/>
          </a:xfrm>
          <a:prstGeom prst="rect">
            <a:avLst/>
          </a:prstGeom>
          <a:noFill/>
          <a:ln w="28575">
            <a:noFill/>
          </a:ln>
        </p:spPr>
        <p:txBody>
          <a:bodyPr wrap="square" rtlCol="0">
            <a:spAutoFit/>
          </a:bodyPr>
          <a:lstStyle/>
          <a:p>
            <a:pPr marL="342900" indent="-342900">
              <a:buFont typeface="Systemschrift Normal"/>
              <a:buChar char="➔"/>
            </a:pPr>
            <a:r>
              <a:rPr lang="de-DE" sz="2000" dirty="0">
                <a:solidFill>
                  <a:srgbClr val="327D87"/>
                </a:solidFill>
                <a:latin typeface="Arial" panose="020B0604020202020204" pitchFamily="34" charset="0"/>
                <a:cs typeface="Arial" panose="020B0604020202020204" pitchFamily="34" charset="0"/>
              </a:rPr>
              <a:t>Diese virtuellen Arbeitsmittel benötigen unterrichtliche Rahmung!</a:t>
            </a:r>
          </a:p>
          <a:p>
            <a:pPr marL="342900" indent="-342900">
              <a:buFont typeface="Systemschrift Normal"/>
              <a:buChar char="➔"/>
            </a:pPr>
            <a:r>
              <a:rPr lang="de-DE" sz="2000" dirty="0">
                <a:solidFill>
                  <a:srgbClr val="327D87"/>
                </a:solidFill>
                <a:latin typeface="Arial" panose="020B0604020202020204" pitchFamily="34" charset="0"/>
                <a:cs typeface="Arial" panose="020B0604020202020204" pitchFamily="34" charset="0"/>
              </a:rPr>
              <a:t>Die Lehrkraft muss zusätzlich „gute“ Aufgaben stellen!</a:t>
            </a:r>
            <a:endParaRPr lang="de-DE" dirty="0">
              <a:solidFill>
                <a:srgbClr val="327D87"/>
              </a:solidFill>
            </a:endParaRPr>
          </a:p>
        </p:txBody>
      </p:sp>
      <p:sp>
        <p:nvSpPr>
          <p:cNvPr id="5" name="Textfeld 4">
            <a:extLst>
              <a:ext uri="{FF2B5EF4-FFF2-40B4-BE49-F238E27FC236}">
                <a16:creationId xmlns:a16="http://schemas.microsoft.com/office/drawing/2014/main" id="{F5B4ACE0-6935-77E3-4F4D-0438F3DA8C85}"/>
              </a:ext>
            </a:extLst>
          </p:cNvPr>
          <p:cNvSpPr txBox="1"/>
          <p:nvPr/>
        </p:nvSpPr>
        <p:spPr>
          <a:xfrm>
            <a:off x="4251960" y="5976104"/>
            <a:ext cx="4572000" cy="276999"/>
          </a:xfrm>
          <a:prstGeom prst="rect">
            <a:avLst/>
          </a:prstGeom>
          <a:noFill/>
        </p:spPr>
        <p:txBody>
          <a:bodyPr wrap="square">
            <a:spAutoFit/>
          </a:bodyPr>
          <a:lstStyle/>
          <a:p>
            <a:pPr marL="0" indent="0" algn="r">
              <a:buNone/>
            </a:pP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Urff</a:t>
            </a:r>
            <a:r>
              <a:rPr lang="de-DE" sz="1200" dirty="0">
                <a:latin typeface="Arial" panose="020B0604020202020204" pitchFamily="34" charset="0"/>
                <a:cs typeface="Arial" panose="020B0604020202020204" pitchFamily="34" charset="0"/>
              </a:rPr>
              <a:t>, 2019b; </a:t>
            </a:r>
            <a:r>
              <a:rPr lang="de-DE" sz="1200" dirty="0" err="1">
                <a:latin typeface="Arial" panose="020B0604020202020204" pitchFamily="34" charset="0"/>
                <a:cs typeface="Arial" panose="020B0604020202020204" pitchFamily="34" charset="0"/>
              </a:rPr>
              <a:t>Urff</a:t>
            </a:r>
            <a:r>
              <a:rPr lang="de-DE" sz="1200" dirty="0">
                <a:latin typeface="Arial" panose="020B0604020202020204" pitchFamily="34" charset="0"/>
                <a:cs typeface="Arial" panose="020B0604020202020204" pitchFamily="34" charset="0"/>
              </a:rPr>
              <a:t>, 2019a)</a:t>
            </a:r>
          </a:p>
        </p:txBody>
      </p:sp>
    </p:spTree>
    <p:extLst>
      <p:ext uri="{BB962C8B-B14F-4D97-AF65-F5344CB8AC3E}">
        <p14:creationId xmlns:p14="http://schemas.microsoft.com/office/powerpoint/2010/main" val="82348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A80D-75EE-4F7B-9DF5-B312B4B75014}"/>
              </a:ext>
            </a:extLst>
          </p:cNvPr>
          <p:cNvSpPr>
            <a:spLocks noGrp="1"/>
          </p:cNvSpPr>
          <p:nvPr>
            <p:ph type="title"/>
          </p:nvPr>
        </p:nvSpPr>
        <p:spPr/>
        <p:txBody>
          <a:bodyPr>
            <a:normAutofit/>
          </a:bodyPr>
          <a:lstStyle/>
          <a:p>
            <a:r>
              <a:rPr lang="de-DE" dirty="0"/>
              <a:t>Einsatz digitaler Medien im Unterricht</a:t>
            </a:r>
          </a:p>
        </p:txBody>
      </p:sp>
      <p:sp>
        <p:nvSpPr>
          <p:cNvPr id="3" name="Textplatzhalter 2">
            <a:extLst>
              <a:ext uri="{FF2B5EF4-FFF2-40B4-BE49-F238E27FC236}">
                <a16:creationId xmlns:a16="http://schemas.microsoft.com/office/drawing/2014/main" id="{5636CF3D-852B-4691-BE2D-780BEFFADF9B}"/>
              </a:ext>
            </a:extLst>
          </p:cNvPr>
          <p:cNvSpPr>
            <a:spLocks noGrp="1"/>
          </p:cNvSpPr>
          <p:nvPr>
            <p:ph type="body" sz="quarter" idx="13"/>
          </p:nvPr>
        </p:nvSpPr>
        <p:spPr/>
        <p:txBody>
          <a:bodyPr/>
          <a:lstStyle/>
          <a:p>
            <a:r>
              <a:rPr lang="de-DE" dirty="0"/>
              <a:t>APPS ZUM ÜBEN UND AUTOMATISIEREN</a:t>
            </a:r>
          </a:p>
        </p:txBody>
      </p:sp>
      <p:sp>
        <p:nvSpPr>
          <p:cNvPr id="6" name="Foliennummernplatzhalter 5">
            <a:extLst>
              <a:ext uri="{FF2B5EF4-FFF2-40B4-BE49-F238E27FC236}">
                <a16:creationId xmlns:a16="http://schemas.microsoft.com/office/drawing/2014/main" id="{A88E6AFE-4220-411E-96DB-0ACE94FBB90F}"/>
              </a:ext>
            </a:extLst>
          </p:cNvPr>
          <p:cNvSpPr>
            <a:spLocks noGrp="1"/>
          </p:cNvSpPr>
          <p:nvPr>
            <p:ph type="sldNum" sz="quarter" idx="12"/>
          </p:nvPr>
        </p:nvSpPr>
        <p:spPr/>
        <p:txBody>
          <a:bodyPr/>
          <a:lstStyle/>
          <a:p>
            <a:fld id="{C3752B7C-18A9-864D-BBCB-54A9F41B5594}" type="slidenum">
              <a:rPr lang="de-DE" smtClean="0"/>
              <a:pPr/>
              <a:t>34</a:t>
            </a:fld>
            <a:endParaRPr lang="de-DE" dirty="0"/>
          </a:p>
        </p:txBody>
      </p:sp>
      <p:pic>
        <p:nvPicPr>
          <p:cNvPr id="11" name="Bild 20" descr="PNG-Bild (Portable Network Graphics)-7E1A19EF19C1-1.png">
            <a:extLst>
              <a:ext uri="{FF2B5EF4-FFF2-40B4-BE49-F238E27FC236}">
                <a16:creationId xmlns:a16="http://schemas.microsoft.com/office/drawing/2014/main" id="{008C843D-AC64-4818-8592-82C437CF04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765" y="2127705"/>
            <a:ext cx="1844458" cy="142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Bild 22" descr="PNG-Bild (Portable Network Graphics)-3B9C3218B42F-1.png">
            <a:extLst>
              <a:ext uri="{FF2B5EF4-FFF2-40B4-BE49-F238E27FC236}">
                <a16:creationId xmlns:a16="http://schemas.microsoft.com/office/drawing/2014/main" id="{569B2EFC-94CF-4BDF-A13B-D3A9A4849B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6597" y="2096876"/>
            <a:ext cx="1844458" cy="143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feld 8">
            <a:extLst>
              <a:ext uri="{FF2B5EF4-FFF2-40B4-BE49-F238E27FC236}">
                <a16:creationId xmlns:a16="http://schemas.microsoft.com/office/drawing/2014/main" id="{A49C0CAC-853A-4661-9BDF-96318768529B}"/>
              </a:ext>
            </a:extLst>
          </p:cNvPr>
          <p:cNvSpPr txBox="1"/>
          <p:nvPr/>
        </p:nvSpPr>
        <p:spPr>
          <a:xfrm>
            <a:off x="538374" y="1639658"/>
            <a:ext cx="4100417" cy="677108"/>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Blitzrechnen</a:t>
            </a:r>
          </a:p>
          <a:p>
            <a:endParaRPr lang="de-DE" dirty="0"/>
          </a:p>
        </p:txBody>
      </p:sp>
      <p:sp>
        <p:nvSpPr>
          <p:cNvPr id="4" name="Textfeld 3">
            <a:extLst>
              <a:ext uri="{FF2B5EF4-FFF2-40B4-BE49-F238E27FC236}">
                <a16:creationId xmlns:a16="http://schemas.microsoft.com/office/drawing/2014/main" id="{08BB917A-B121-0D73-1D8F-B40B09825602}"/>
              </a:ext>
            </a:extLst>
          </p:cNvPr>
          <p:cNvSpPr txBox="1"/>
          <p:nvPr/>
        </p:nvSpPr>
        <p:spPr>
          <a:xfrm>
            <a:off x="3424004" y="1644743"/>
            <a:ext cx="4100417" cy="677108"/>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Fingerzahlen</a:t>
            </a:r>
          </a:p>
          <a:p>
            <a:endParaRPr lang="de-DE" dirty="0"/>
          </a:p>
        </p:txBody>
      </p:sp>
      <p:sp>
        <p:nvSpPr>
          <p:cNvPr id="7" name="Textfeld 6">
            <a:extLst>
              <a:ext uri="{FF2B5EF4-FFF2-40B4-BE49-F238E27FC236}">
                <a16:creationId xmlns:a16="http://schemas.microsoft.com/office/drawing/2014/main" id="{D4CCA471-1EC5-E853-79CD-757304D54DBF}"/>
              </a:ext>
            </a:extLst>
          </p:cNvPr>
          <p:cNvSpPr txBox="1"/>
          <p:nvPr/>
        </p:nvSpPr>
        <p:spPr>
          <a:xfrm>
            <a:off x="281281" y="3867149"/>
            <a:ext cx="4100417" cy="677108"/>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Rechnen mit </a:t>
            </a:r>
            <a:r>
              <a:rPr lang="de-DE" sz="2000" dirty="0" err="1">
                <a:latin typeface="Arial" panose="020B0604020202020204" pitchFamily="34" charset="0"/>
                <a:cs typeface="Arial" panose="020B0604020202020204" pitchFamily="34" charset="0"/>
              </a:rPr>
              <a:t>Wendi</a:t>
            </a:r>
            <a:endParaRPr lang="de-DE" sz="2000" dirty="0">
              <a:latin typeface="Arial" panose="020B0604020202020204" pitchFamily="34" charset="0"/>
              <a:cs typeface="Arial" panose="020B0604020202020204" pitchFamily="34" charset="0"/>
            </a:endParaRPr>
          </a:p>
          <a:p>
            <a:endParaRPr lang="de-DE" dirty="0"/>
          </a:p>
        </p:txBody>
      </p:sp>
      <p:pic>
        <p:nvPicPr>
          <p:cNvPr id="8" name="Bild 27" descr="PNG-Bild (Portable Network Graphics)-832A7CAD0DE2-1.png">
            <a:extLst>
              <a:ext uri="{FF2B5EF4-FFF2-40B4-BE49-F238E27FC236}">
                <a16:creationId xmlns:a16="http://schemas.microsoft.com/office/drawing/2014/main" id="{9063F105-F4E9-9C88-4792-890EB6446C8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57950" y="2018662"/>
            <a:ext cx="1251145" cy="163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Bild 29" descr="PNG-Bild (Portable Network Graphics)-7AD0C7899CA1-1.png">
            <a:extLst>
              <a:ext uri="{FF2B5EF4-FFF2-40B4-BE49-F238E27FC236}">
                <a16:creationId xmlns:a16="http://schemas.microsoft.com/office/drawing/2014/main" id="{FB661446-3DB7-04FB-BC48-BE3117C406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0123" y="4236905"/>
            <a:ext cx="1777725" cy="1376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feld 12">
            <a:extLst>
              <a:ext uri="{FF2B5EF4-FFF2-40B4-BE49-F238E27FC236}">
                <a16:creationId xmlns:a16="http://schemas.microsoft.com/office/drawing/2014/main" id="{356AE908-8838-7474-A2CF-506ED73896E4}"/>
              </a:ext>
            </a:extLst>
          </p:cNvPr>
          <p:cNvSpPr txBox="1"/>
          <p:nvPr/>
        </p:nvSpPr>
        <p:spPr>
          <a:xfrm>
            <a:off x="6194145" y="1639658"/>
            <a:ext cx="4100417" cy="707886"/>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Zahlenjagd</a:t>
            </a:r>
          </a:p>
          <a:p>
            <a:endParaRPr lang="de-DE" sz="2000" dirty="0">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126E2C2-251D-F839-94C4-A276D9F56C26}"/>
              </a:ext>
            </a:extLst>
          </p:cNvPr>
          <p:cNvPicPr>
            <a:picLocks noChangeAspect="1"/>
          </p:cNvPicPr>
          <p:nvPr/>
        </p:nvPicPr>
        <p:blipFill>
          <a:blip r:embed="rId7"/>
          <a:stretch>
            <a:fillRect/>
          </a:stretch>
        </p:blipFill>
        <p:spPr>
          <a:xfrm>
            <a:off x="3478664" y="4255864"/>
            <a:ext cx="1831939" cy="1415056"/>
          </a:xfrm>
          <a:prstGeom prst="rect">
            <a:avLst/>
          </a:prstGeom>
        </p:spPr>
      </p:pic>
      <p:pic>
        <p:nvPicPr>
          <p:cNvPr id="17" name="Bild 24" descr="DFG_2017-07-20-08-54-34.png">
            <a:extLst>
              <a:ext uri="{FF2B5EF4-FFF2-40B4-BE49-F238E27FC236}">
                <a16:creationId xmlns:a16="http://schemas.microsoft.com/office/drawing/2014/main" id="{4A70F0E2-0D2F-156E-4E88-BBB45A6C736C}"/>
              </a:ext>
            </a:extLst>
          </p:cNvPr>
          <p:cNvPicPr>
            <a:picLocks noChangeAspect="1"/>
          </p:cNvPicPr>
          <p:nvPr/>
        </p:nvPicPr>
        <p:blipFill>
          <a:blip r:embed="rId8">
            <a:extLst>
              <a:ext uri="{28A0092B-C50C-407E-A947-70E740481C1C}">
                <a14:useLocalDpi xmlns:a14="http://schemas.microsoft.com/office/drawing/2010/main" val="0"/>
              </a:ext>
            </a:extLst>
          </a:blip>
          <a:srcRect l="5972" t="11475" r="5782" b="10269"/>
          <a:stretch>
            <a:fillRect/>
          </a:stretch>
        </p:blipFill>
        <p:spPr bwMode="auto">
          <a:xfrm>
            <a:off x="6127385" y="4372204"/>
            <a:ext cx="1933405" cy="1195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a:extLst>
              <a:ext uri="{FF2B5EF4-FFF2-40B4-BE49-F238E27FC236}">
                <a16:creationId xmlns:a16="http://schemas.microsoft.com/office/drawing/2014/main" id="{BEC61D09-220E-BB44-0DAD-D0CDAD6A4EA3}"/>
              </a:ext>
            </a:extLst>
          </p:cNvPr>
          <p:cNvSpPr txBox="1"/>
          <p:nvPr/>
        </p:nvSpPr>
        <p:spPr>
          <a:xfrm>
            <a:off x="3464597" y="3877359"/>
            <a:ext cx="4100417"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Klipp Klapp</a:t>
            </a:r>
            <a:endParaRPr lang="de-DE" dirty="0"/>
          </a:p>
        </p:txBody>
      </p:sp>
      <p:sp>
        <p:nvSpPr>
          <p:cNvPr id="19" name="Textfeld 18">
            <a:extLst>
              <a:ext uri="{FF2B5EF4-FFF2-40B4-BE49-F238E27FC236}">
                <a16:creationId xmlns:a16="http://schemas.microsoft.com/office/drawing/2014/main" id="{538B2DA4-8BD9-4A39-3052-87546F2D9F14}"/>
              </a:ext>
            </a:extLst>
          </p:cNvPr>
          <p:cNvSpPr txBox="1"/>
          <p:nvPr/>
        </p:nvSpPr>
        <p:spPr>
          <a:xfrm>
            <a:off x="5886015" y="3957966"/>
            <a:ext cx="4100417" cy="400110"/>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Stellenwerte üben</a:t>
            </a:r>
            <a:endParaRPr lang="de-DE" dirty="0"/>
          </a:p>
        </p:txBody>
      </p:sp>
      <p:sp>
        <p:nvSpPr>
          <p:cNvPr id="14" name="Textfeld 13">
            <a:extLst>
              <a:ext uri="{FF2B5EF4-FFF2-40B4-BE49-F238E27FC236}">
                <a16:creationId xmlns:a16="http://schemas.microsoft.com/office/drawing/2014/main" id="{071BBE05-F8F0-AAFB-DBD7-21E9A2605835}"/>
              </a:ext>
            </a:extLst>
          </p:cNvPr>
          <p:cNvSpPr txBox="1"/>
          <p:nvPr/>
        </p:nvSpPr>
        <p:spPr>
          <a:xfrm>
            <a:off x="580260" y="5667378"/>
            <a:ext cx="8052528" cy="400110"/>
          </a:xfrm>
          <a:prstGeom prst="rect">
            <a:avLst/>
          </a:prstGeom>
          <a:noFill/>
          <a:ln w="28575">
            <a:noFill/>
          </a:ln>
        </p:spPr>
        <p:txBody>
          <a:bodyPr wrap="square" rtlCol="0">
            <a:spAutoFit/>
          </a:bodyPr>
          <a:lstStyle/>
          <a:p>
            <a:pPr marL="342900" indent="-342900">
              <a:buFont typeface="Systemschrift Normal"/>
              <a:buChar char="➔"/>
            </a:pPr>
            <a:r>
              <a:rPr lang="de-DE" sz="2000" dirty="0">
                <a:solidFill>
                  <a:srgbClr val="327D87"/>
                </a:solidFill>
                <a:latin typeface="Arial" panose="020B0604020202020204" pitchFamily="34" charset="0"/>
                <a:cs typeface="Arial" panose="020B0604020202020204" pitchFamily="34" charset="0"/>
              </a:rPr>
              <a:t>nicht jede Übungssoftware ist zum Verständnisaufbau geeignet</a:t>
            </a:r>
            <a:endParaRPr lang="de-DE" dirty="0">
              <a:solidFill>
                <a:srgbClr val="327D87"/>
              </a:solidFill>
            </a:endParaRPr>
          </a:p>
        </p:txBody>
      </p:sp>
      <p:sp>
        <p:nvSpPr>
          <p:cNvPr id="5" name="Textfeld 4">
            <a:extLst>
              <a:ext uri="{FF2B5EF4-FFF2-40B4-BE49-F238E27FC236}">
                <a16:creationId xmlns:a16="http://schemas.microsoft.com/office/drawing/2014/main" id="{1614E55A-AFA1-0F75-A576-68E913D778DD}"/>
              </a:ext>
            </a:extLst>
          </p:cNvPr>
          <p:cNvSpPr txBox="1"/>
          <p:nvPr/>
        </p:nvSpPr>
        <p:spPr>
          <a:xfrm>
            <a:off x="2041451" y="5976104"/>
            <a:ext cx="6782509" cy="276999"/>
          </a:xfrm>
          <a:prstGeom prst="rect">
            <a:avLst/>
          </a:prstGeom>
          <a:noFill/>
        </p:spPr>
        <p:txBody>
          <a:bodyPr wrap="square">
            <a:spAutoFit/>
          </a:bodyPr>
          <a:lstStyle/>
          <a:p>
            <a:pPr marL="0" indent="0" algn="r">
              <a:buNone/>
            </a:pPr>
            <a:r>
              <a:rPr lang="de-DE" sz="1200" dirty="0">
                <a:latin typeface="Arial" panose="020B0604020202020204" pitchFamily="34" charset="0"/>
                <a:cs typeface="Arial" panose="020B0604020202020204" pitchFamily="34" charset="0"/>
              </a:rPr>
              <a:t>(Ernst Klett Verlag, o.J.; </a:t>
            </a:r>
            <a:r>
              <a:rPr lang="de-DE" sz="1200" dirty="0" err="1">
                <a:latin typeface="Arial" panose="020B0604020202020204" pitchFamily="34" charset="0"/>
                <a:cs typeface="Arial" panose="020B0604020202020204" pitchFamily="34" charset="0"/>
              </a:rPr>
              <a:t>Urff</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o.J.b</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Urff</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o.J.a</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Urff</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o.J.c</a:t>
            </a:r>
            <a:r>
              <a:rPr lang="de-DE" sz="1200" dirty="0">
                <a:latin typeface="Arial" panose="020B0604020202020204" pitchFamily="34" charset="0"/>
                <a:cs typeface="Arial" panose="020B0604020202020204" pitchFamily="34" charset="0"/>
              </a:rPr>
              <a:t>; Etzold, 2020; Schulz &amp; Walter, 2022)</a:t>
            </a:r>
          </a:p>
        </p:txBody>
      </p:sp>
    </p:spTree>
    <p:extLst>
      <p:ext uri="{BB962C8B-B14F-4D97-AF65-F5344CB8AC3E}">
        <p14:creationId xmlns:p14="http://schemas.microsoft.com/office/powerpoint/2010/main" val="391428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C0CA80D-75EE-4F7B-9DF5-B312B4B75014}"/>
              </a:ext>
            </a:extLst>
          </p:cNvPr>
          <p:cNvSpPr>
            <a:spLocks noGrp="1"/>
          </p:cNvSpPr>
          <p:nvPr>
            <p:ph type="title"/>
          </p:nvPr>
        </p:nvSpPr>
        <p:spPr/>
        <p:txBody>
          <a:bodyPr>
            <a:normAutofit/>
          </a:bodyPr>
          <a:lstStyle/>
          <a:p>
            <a:r>
              <a:rPr lang="de-DE" dirty="0"/>
              <a:t>Einsatz digitaler Medien im Unterricht</a:t>
            </a:r>
          </a:p>
        </p:txBody>
      </p:sp>
      <p:sp>
        <p:nvSpPr>
          <p:cNvPr id="3" name="Textplatzhalter 2">
            <a:extLst>
              <a:ext uri="{FF2B5EF4-FFF2-40B4-BE49-F238E27FC236}">
                <a16:creationId xmlns:a16="http://schemas.microsoft.com/office/drawing/2014/main" id="{5636CF3D-852B-4691-BE2D-780BEFFADF9B}"/>
              </a:ext>
            </a:extLst>
          </p:cNvPr>
          <p:cNvSpPr>
            <a:spLocks noGrp="1"/>
          </p:cNvSpPr>
          <p:nvPr>
            <p:ph type="body" sz="quarter" idx="13"/>
          </p:nvPr>
        </p:nvSpPr>
        <p:spPr/>
        <p:txBody>
          <a:bodyPr/>
          <a:lstStyle/>
          <a:p>
            <a:r>
              <a:rPr lang="de-DE" dirty="0"/>
              <a:t>WEITERE APPS</a:t>
            </a:r>
          </a:p>
        </p:txBody>
      </p:sp>
      <p:sp>
        <p:nvSpPr>
          <p:cNvPr id="6" name="Foliennummernplatzhalter 5">
            <a:extLst>
              <a:ext uri="{FF2B5EF4-FFF2-40B4-BE49-F238E27FC236}">
                <a16:creationId xmlns:a16="http://schemas.microsoft.com/office/drawing/2014/main" id="{A88E6AFE-4220-411E-96DB-0ACE94FBB90F}"/>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9" name="Textfeld 8">
            <a:extLst>
              <a:ext uri="{FF2B5EF4-FFF2-40B4-BE49-F238E27FC236}">
                <a16:creationId xmlns:a16="http://schemas.microsoft.com/office/drawing/2014/main" id="{A49C0CAC-853A-4661-9BDF-96318768529B}"/>
              </a:ext>
            </a:extLst>
          </p:cNvPr>
          <p:cNvSpPr txBox="1"/>
          <p:nvPr/>
        </p:nvSpPr>
        <p:spPr>
          <a:xfrm>
            <a:off x="1096423" y="1995260"/>
            <a:ext cx="4770977" cy="2215991"/>
          </a:xfrm>
          <a:prstGeom prst="rect">
            <a:avLst/>
          </a:prstGeom>
          <a:noFill/>
        </p:spPr>
        <p:txBody>
          <a:bodyPr wrap="square" rtlCol="0">
            <a:spAutoFit/>
          </a:bodyPr>
          <a:lstStyle/>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Vorgehensweisen beschreiben und begründen (</a:t>
            </a:r>
            <a:r>
              <a:rPr lang="de-DE" sz="2000" dirty="0" err="1">
                <a:latin typeface="Arial" panose="020B0604020202020204" pitchFamily="34" charset="0"/>
                <a:cs typeface="Arial" panose="020B0604020202020204" pitchFamily="34" charset="0"/>
              </a:rPr>
              <a:t>Explain</a:t>
            </a:r>
            <a:r>
              <a:rPr lang="de-DE" sz="2000" dirty="0">
                <a:latin typeface="Arial" panose="020B0604020202020204" pitchFamily="34" charset="0"/>
                <a:cs typeface="Arial" panose="020B0604020202020204" pitchFamily="34" charset="0"/>
              </a:rPr>
              <a:t> </a:t>
            </a:r>
            <a:r>
              <a:rPr lang="de-DE" sz="2000" dirty="0" err="1">
                <a:latin typeface="Arial" panose="020B0604020202020204" pitchFamily="34" charset="0"/>
                <a:cs typeface="Arial" panose="020B0604020202020204" pitchFamily="34" charset="0"/>
              </a:rPr>
              <a:t>Everything</a:t>
            </a:r>
            <a:r>
              <a:rPr lang="de-DE" sz="2000" dirty="0">
                <a:latin typeface="Arial" panose="020B0604020202020204" pitchFamily="34" charset="0"/>
                <a:cs typeface="Arial" panose="020B0604020202020204" pitchFamily="34" charset="0"/>
              </a:rPr>
              <a:t>)</a:t>
            </a:r>
          </a:p>
          <a:p>
            <a:endParaRPr lang="de-DE" sz="2000" dirty="0">
              <a:latin typeface="Arial" panose="020B0604020202020204" pitchFamily="34" charset="0"/>
              <a:cs typeface="Arial" panose="020B0604020202020204" pitchFamily="34" charset="0"/>
            </a:endParaRPr>
          </a:p>
          <a:p>
            <a:endParaRPr lang="de-DE" sz="2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de-DE" sz="2000" dirty="0">
                <a:latin typeface="Arial" panose="020B0604020202020204" pitchFamily="34" charset="0"/>
                <a:cs typeface="Arial" panose="020B0604020202020204" pitchFamily="34" charset="0"/>
              </a:rPr>
              <a:t>Vorgehensweisen digital dokumentieren (Book Creator)</a:t>
            </a:r>
          </a:p>
          <a:p>
            <a:endParaRPr lang="de-DE" dirty="0"/>
          </a:p>
        </p:txBody>
      </p:sp>
      <p:pic>
        <p:nvPicPr>
          <p:cNvPr id="10" name="Bild 5">
            <a:extLst>
              <a:ext uri="{FF2B5EF4-FFF2-40B4-BE49-F238E27FC236}">
                <a16:creationId xmlns:a16="http://schemas.microsoft.com/office/drawing/2014/main" id="{FC8A20CC-FBE7-4E0C-9E35-6380160582A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4293" y="1558358"/>
            <a:ext cx="2175271" cy="1685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 4">
            <a:extLst>
              <a:ext uri="{FF2B5EF4-FFF2-40B4-BE49-F238E27FC236}">
                <a16:creationId xmlns:a16="http://schemas.microsoft.com/office/drawing/2014/main" id="{88C05B26-9744-4C85-92BA-7EF5A863844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81911" y="4097215"/>
            <a:ext cx="2304596" cy="17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Bild 3">
            <a:extLst>
              <a:ext uri="{FF2B5EF4-FFF2-40B4-BE49-F238E27FC236}">
                <a16:creationId xmlns:a16="http://schemas.microsoft.com/office/drawing/2014/main" id="{2D04D920-6E04-464F-B81F-2C160B7A51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979630" y="4095557"/>
            <a:ext cx="2304596" cy="178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feld 3">
            <a:extLst>
              <a:ext uri="{FF2B5EF4-FFF2-40B4-BE49-F238E27FC236}">
                <a16:creationId xmlns:a16="http://schemas.microsoft.com/office/drawing/2014/main" id="{002E7070-01EE-C54E-55B4-2CBE5F548642}"/>
              </a:ext>
            </a:extLst>
          </p:cNvPr>
          <p:cNvSpPr txBox="1"/>
          <p:nvPr/>
        </p:nvSpPr>
        <p:spPr>
          <a:xfrm>
            <a:off x="4251960" y="5976104"/>
            <a:ext cx="4572000" cy="276999"/>
          </a:xfrm>
          <a:prstGeom prst="rect">
            <a:avLst/>
          </a:prstGeom>
          <a:noFill/>
        </p:spPr>
        <p:txBody>
          <a:bodyPr wrap="square">
            <a:spAutoFit/>
          </a:bodyPr>
          <a:lstStyle/>
          <a:p>
            <a:pPr marL="0" indent="0" algn="r">
              <a:buNone/>
            </a:pPr>
            <a:r>
              <a:rPr lang="de-DE" sz="1200" dirty="0">
                <a:latin typeface="Arial" panose="020B0604020202020204" pitchFamily="34" charset="0"/>
                <a:cs typeface="Arial" panose="020B0604020202020204" pitchFamily="34" charset="0"/>
              </a:rPr>
              <a:t>(</a:t>
            </a:r>
            <a:r>
              <a:rPr lang="de-DE" sz="1200" dirty="0" err="1">
                <a:latin typeface="Arial" panose="020B0604020202020204" pitchFamily="34" charset="0"/>
                <a:cs typeface="Arial" panose="020B0604020202020204" pitchFamily="34" charset="0"/>
              </a:rPr>
              <a:t>Explain</a:t>
            </a:r>
            <a:r>
              <a:rPr lang="de-DE" sz="1200" dirty="0">
                <a:latin typeface="Arial" panose="020B0604020202020204" pitchFamily="34" charset="0"/>
                <a:cs typeface="Arial" panose="020B0604020202020204" pitchFamily="34" charset="0"/>
              </a:rPr>
              <a:t> </a:t>
            </a:r>
            <a:r>
              <a:rPr lang="de-DE" sz="1200" dirty="0" err="1">
                <a:latin typeface="Arial" panose="020B0604020202020204" pitchFamily="34" charset="0"/>
                <a:cs typeface="Arial" panose="020B0604020202020204" pitchFamily="34" charset="0"/>
              </a:rPr>
              <a:t>Everything</a:t>
            </a:r>
            <a:r>
              <a:rPr lang="de-DE" sz="1200" dirty="0">
                <a:latin typeface="Arial" panose="020B0604020202020204" pitchFamily="34" charset="0"/>
                <a:cs typeface="Arial" panose="020B0604020202020204" pitchFamily="34" charset="0"/>
              </a:rPr>
              <a:t>, 2022; Tools </a:t>
            </a:r>
            <a:r>
              <a:rPr lang="de-DE" sz="1200" dirty="0" err="1">
                <a:latin typeface="Arial" panose="020B0604020202020204" pitchFamily="34" charset="0"/>
                <a:cs typeface="Arial" panose="020B0604020202020204" pitchFamily="34" charset="0"/>
              </a:rPr>
              <a:t>for</a:t>
            </a:r>
            <a:r>
              <a:rPr lang="de-DE" sz="1200" dirty="0">
                <a:latin typeface="Arial" panose="020B0604020202020204" pitchFamily="34" charset="0"/>
                <a:cs typeface="Arial" panose="020B0604020202020204" pitchFamily="34" charset="0"/>
              </a:rPr>
              <a:t> Schools Limited, 2023)</a:t>
            </a:r>
          </a:p>
        </p:txBody>
      </p:sp>
    </p:spTree>
    <p:extLst>
      <p:ext uri="{BB962C8B-B14F-4D97-AF65-F5344CB8AC3E}">
        <p14:creationId xmlns:p14="http://schemas.microsoft.com/office/powerpoint/2010/main" val="391455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36</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FOLIE 37</a:t>
            </a:r>
          </a:p>
        </p:txBody>
      </p:sp>
      <p:sp>
        <p:nvSpPr>
          <p:cNvPr id="6" name="Inhaltsplatzhalter 5"/>
          <p:cNvSpPr>
            <a:spLocks noGrp="1"/>
          </p:cNvSpPr>
          <p:nvPr>
            <p:ph idx="1"/>
          </p:nvPr>
        </p:nvSpPr>
        <p:spPr>
          <a:xfrm>
            <a:off x="1111014" y="1722208"/>
            <a:ext cx="7793746" cy="4630587"/>
          </a:xfrm>
        </p:spPr>
        <p:txBody>
          <a:bodyPr/>
          <a:lstStyle/>
          <a:p>
            <a:r>
              <a:rPr lang="de-DE" sz="1400" b="1" dirty="0"/>
              <a:t>Ziel: </a:t>
            </a:r>
            <a:r>
              <a:rPr lang="de-DE" sz="1400" dirty="0"/>
              <a:t>Bewertung </a:t>
            </a:r>
            <a:r>
              <a:rPr lang="de-DE" sz="1400" dirty="0">
                <a:sym typeface="Wingdings" panose="05000000000000000000" pitchFamily="2" charset="2"/>
              </a:rPr>
              <a:t></a:t>
            </a:r>
            <a:r>
              <a:rPr lang="de-DE" sz="1400" b="1" dirty="0">
                <a:sym typeface="Wingdings" panose="05000000000000000000" pitchFamily="2" charset="2"/>
              </a:rPr>
              <a:t> </a:t>
            </a:r>
            <a:r>
              <a:rPr lang="de-DE" sz="1400" dirty="0">
                <a:sym typeface="Wingdings" panose="05000000000000000000" pitchFamily="2" charset="2"/>
              </a:rPr>
              <a:t>Apps anhand von Leitfragen zur Appauswahl für den Unterricht einschätzen</a:t>
            </a:r>
            <a:endParaRPr lang="de-DE" sz="1400" dirty="0"/>
          </a:p>
          <a:p>
            <a:pPr>
              <a:lnSpc>
                <a:spcPct val="100000"/>
              </a:lnSpc>
              <a:spcBef>
                <a:spcPts val="600"/>
              </a:spcBef>
            </a:pPr>
            <a:r>
              <a:rPr lang="de-DE" sz="1400" b="1" dirty="0"/>
              <a:t>Hinweise zur Durchführung:  </a:t>
            </a:r>
          </a:p>
          <a:p>
            <a:pPr>
              <a:buClr>
                <a:schemeClr val="tx2"/>
              </a:buClr>
            </a:pPr>
            <a:r>
              <a:rPr lang="de-DE" sz="1400" dirty="0"/>
              <a:t>Die Teilnehmenden benötigen das Dokument „</a:t>
            </a:r>
            <a:r>
              <a:rPr lang="de-DE" altLang="de-DE" sz="1400" dirty="0"/>
              <a:t>Leitfragenkatalog zur Softwareauswahl für den Einsatz im Mathematikunterricht“. </a:t>
            </a:r>
            <a:r>
              <a:rPr lang="de-DE" sz="1400" dirty="0">
                <a:effectLst/>
                <a:latin typeface="Helvetica" pitchFamily="2" charset="0"/>
              </a:rPr>
              <a:t>Sie sollen sich in dieser Arbeitsphase zunächst nur mit den „Leitfragen zur Appauswahl“ befassen. Die „</a:t>
            </a:r>
            <a:r>
              <a:rPr lang="de-DE" altLang="de-DE" sz="1400" dirty="0"/>
              <a:t>Leitfragen zur unterrichtlichen Rahmung“ werden im nachfolgenden Erprobungsauftrag behandelt. Anhand der Leitfragen sollen sie zwei vorgestellte Apps für den Einsatz im Unterricht bewerten. </a:t>
            </a:r>
            <a:r>
              <a:rPr lang="de-DE" sz="1400" dirty="0">
                <a:effectLst/>
                <a:latin typeface="Helvetica" pitchFamily="2" charset="0"/>
              </a:rPr>
              <a:t>Es ist zu beachten, dass nicht alle Leitfragen positiv zu beantworten sind, um sich</a:t>
            </a:r>
            <a:r>
              <a:rPr lang="de-DE" sz="1400" dirty="0">
                <a:latin typeface="Helvetica" pitchFamily="2" charset="0"/>
              </a:rPr>
              <a:t> </a:t>
            </a:r>
            <a:r>
              <a:rPr lang="de-DE" sz="1400" dirty="0">
                <a:effectLst/>
                <a:latin typeface="Helvetica" pitchFamily="2" charset="0"/>
              </a:rPr>
              <a:t>letztendlich für den Appeinsatz zu entscheiden, da abhängig vom jeweiligen</a:t>
            </a:r>
            <a:r>
              <a:rPr lang="de-DE" sz="1400" dirty="0">
                <a:latin typeface="Helvetica" pitchFamily="2" charset="0"/>
              </a:rPr>
              <a:t> </a:t>
            </a:r>
            <a:r>
              <a:rPr lang="de-DE" sz="1400" dirty="0">
                <a:effectLst/>
                <a:latin typeface="Helvetica" pitchFamily="2" charset="0"/>
              </a:rPr>
              <a:t>Unterrichtsziel die Leitfragen auch unterschiedlich zu gewichten sind.</a:t>
            </a:r>
          </a:p>
          <a:p>
            <a:pPr>
              <a:buClr>
                <a:schemeClr val="tx2"/>
              </a:buClr>
            </a:pPr>
            <a:endParaRPr lang="de-DE" sz="1400" dirty="0">
              <a:effectLst/>
              <a:highlight>
                <a:srgbClr val="FFFF00"/>
              </a:highlight>
              <a:latin typeface="Helvetica" pitchFamily="2" charset="0"/>
            </a:endParaRPr>
          </a:p>
        </p:txBody>
      </p:sp>
    </p:spTree>
    <p:extLst>
      <p:ext uri="{BB962C8B-B14F-4D97-AF65-F5344CB8AC3E}">
        <p14:creationId xmlns:p14="http://schemas.microsoft.com/office/powerpoint/2010/main" val="2642017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58DC3F-1705-412B-9096-9104F024E36D}"/>
              </a:ext>
            </a:extLst>
          </p:cNvPr>
          <p:cNvSpPr>
            <a:spLocks noGrp="1"/>
          </p:cNvSpPr>
          <p:nvPr>
            <p:ph type="title"/>
          </p:nvPr>
        </p:nvSpPr>
        <p:spPr/>
        <p:txBody>
          <a:bodyPr>
            <a:normAutofit/>
          </a:bodyPr>
          <a:lstStyle/>
          <a:p>
            <a:r>
              <a:rPr lang="de-DE" dirty="0"/>
              <a:t>Einsatz digitaler Medien im Unterricht</a:t>
            </a:r>
          </a:p>
        </p:txBody>
      </p:sp>
      <p:sp>
        <p:nvSpPr>
          <p:cNvPr id="4" name="Inhaltsplatzhalter 3">
            <a:extLst>
              <a:ext uri="{FF2B5EF4-FFF2-40B4-BE49-F238E27FC236}">
                <a16:creationId xmlns:a16="http://schemas.microsoft.com/office/drawing/2014/main" id="{053C123A-DE84-4937-B885-D5A9365792F9}"/>
              </a:ext>
            </a:extLst>
          </p:cNvPr>
          <p:cNvSpPr>
            <a:spLocks noGrp="1"/>
          </p:cNvSpPr>
          <p:nvPr>
            <p:ph type="body" sz="quarter" idx="14"/>
          </p:nvPr>
        </p:nvSpPr>
        <p:spPr/>
        <p:txBody>
          <a:bodyPr>
            <a:normAutofit fontScale="92500" lnSpcReduction="20000"/>
          </a:bodyPr>
          <a:lstStyle/>
          <a:p>
            <a:r>
              <a:rPr lang="de-DE" altLang="de-DE" dirty="0"/>
              <a:t>Studieren Sie die Leitfragen zur Appauswahl im „Leitfragenkatalog zur Softwareauswahl für den Einsatz im Mathematikunterricht“.</a:t>
            </a:r>
          </a:p>
          <a:p>
            <a:r>
              <a:rPr lang="de-DE" altLang="de-DE" dirty="0"/>
              <a:t>Nutzen Sie die Leitfragen, um </a:t>
            </a:r>
            <a:r>
              <a:rPr lang="de-DE" altLang="de-DE" u="sng" dirty="0"/>
              <a:t>zwei</a:t>
            </a:r>
            <a:r>
              <a:rPr lang="de-DE" altLang="de-DE" dirty="0"/>
              <a:t> der vorgestellten Apps einzuschätzen.</a:t>
            </a:r>
            <a:endParaRPr lang="de-DE" altLang="de-DE" sz="1400" dirty="0">
              <a:solidFill>
                <a:srgbClr val="000000"/>
              </a:solidFill>
            </a:endParaRPr>
          </a:p>
        </p:txBody>
      </p:sp>
      <p:sp>
        <p:nvSpPr>
          <p:cNvPr id="6" name="Foliennummernplatzhalter 5">
            <a:extLst>
              <a:ext uri="{FF2B5EF4-FFF2-40B4-BE49-F238E27FC236}">
                <a16:creationId xmlns:a16="http://schemas.microsoft.com/office/drawing/2014/main" id="{A75AC857-CDC6-49F1-9168-7EEFC6F43631}"/>
              </a:ext>
            </a:extLst>
          </p:cNvPr>
          <p:cNvSpPr>
            <a:spLocks noGrp="1"/>
          </p:cNvSpPr>
          <p:nvPr>
            <p:ph type="sldNum" sz="quarter" idx="12"/>
          </p:nvPr>
        </p:nvSpPr>
        <p:spPr/>
        <p:txBody>
          <a:bodyPr/>
          <a:lstStyle/>
          <a:p>
            <a:fld id="{C3752B7C-18A9-864D-BBCB-54A9F41B5594}" type="slidenum">
              <a:rPr lang="de-DE" smtClean="0"/>
              <a:pPr/>
              <a:t>37</a:t>
            </a:fld>
            <a:endParaRPr lang="de-DE" dirty="0"/>
          </a:p>
        </p:txBody>
      </p:sp>
      <p:pic>
        <p:nvPicPr>
          <p:cNvPr id="8" name="Grafik 7">
            <a:extLst>
              <a:ext uri="{FF2B5EF4-FFF2-40B4-BE49-F238E27FC236}">
                <a16:creationId xmlns:a16="http://schemas.microsoft.com/office/drawing/2014/main" id="{1CA5E5D2-BA62-5E8A-14C5-FE8C82D7C983}"/>
              </a:ext>
            </a:extLst>
          </p:cNvPr>
          <p:cNvPicPr>
            <a:picLocks noChangeAspect="1"/>
          </p:cNvPicPr>
          <p:nvPr/>
        </p:nvPicPr>
        <p:blipFill rotWithShape="1">
          <a:blip r:embed="rId3"/>
          <a:srcRect l="5296" t="940" b="50347"/>
          <a:stretch/>
        </p:blipFill>
        <p:spPr>
          <a:xfrm>
            <a:off x="2315177" y="4243198"/>
            <a:ext cx="4572000" cy="1752600"/>
          </a:xfrm>
          <a:prstGeom prst="rect">
            <a:avLst/>
          </a:prstGeom>
        </p:spPr>
      </p:pic>
    </p:spTree>
    <p:extLst>
      <p:ext uri="{BB962C8B-B14F-4D97-AF65-F5344CB8AC3E}">
        <p14:creationId xmlns:p14="http://schemas.microsoft.com/office/powerpoint/2010/main" val="1474537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9553893-9BE2-6249-811F-AF9A94E644C7}"/>
              </a:ext>
            </a:extLst>
          </p:cNvPr>
          <p:cNvSpPr>
            <a:spLocks noGrp="1"/>
          </p:cNvSpPr>
          <p:nvPr>
            <p:ph idx="1"/>
          </p:nvPr>
        </p:nvSpPr>
        <p:spPr/>
        <p:txBody>
          <a:bodyPr/>
          <a:lstStyle/>
          <a:p>
            <a:r>
              <a:rPr lang="de-DE" sz="2000" dirty="0"/>
              <a:t>Bedeutung digitaler Medien (im Mathematikunterricht)</a:t>
            </a:r>
          </a:p>
          <a:p>
            <a:r>
              <a:rPr lang="de-DE" sz="2000" dirty="0"/>
              <a:t>Unterrichtsorganisatorische und fachdidaktische Potentiale digitaler Medien</a:t>
            </a:r>
          </a:p>
          <a:p>
            <a:r>
              <a:rPr lang="de-DE" sz="2000" dirty="0"/>
              <a:t>Einsatz digitaler Medien im Unterricht</a:t>
            </a:r>
          </a:p>
          <a:p>
            <a:r>
              <a:rPr lang="de-DE" sz="2000" b="1" dirty="0"/>
              <a:t>Erprobungsauftrag</a:t>
            </a:r>
          </a:p>
          <a:p>
            <a:endParaRPr lang="de-DE" sz="2000" dirty="0"/>
          </a:p>
        </p:txBody>
      </p:sp>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38</a:t>
            </a:fld>
            <a:endParaRPr lang="de-DE" dirty="0"/>
          </a:p>
        </p:txBody>
      </p:sp>
    </p:spTree>
    <p:extLst>
      <p:ext uri="{BB962C8B-B14F-4D97-AF65-F5344CB8AC3E}">
        <p14:creationId xmlns:p14="http://schemas.microsoft.com/office/powerpoint/2010/main" val="2319870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8707975-2486-C18F-32DE-5057FF420AD9}"/>
              </a:ext>
            </a:extLst>
          </p:cNvPr>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39</a:t>
            </a:fld>
            <a:endParaRPr lang="de-DE" dirty="0"/>
          </a:p>
        </p:txBody>
      </p:sp>
      <p:sp>
        <p:nvSpPr>
          <p:cNvPr id="10" name="Textplatzhalter 9">
            <a:extLst>
              <a:ext uri="{FF2B5EF4-FFF2-40B4-BE49-F238E27FC236}">
                <a16:creationId xmlns:a16="http://schemas.microsoft.com/office/drawing/2014/main" id="{77EEF315-8077-DAF4-ECDD-9F8FD8ED8FA2}"/>
              </a:ext>
            </a:extLst>
          </p:cNvPr>
          <p:cNvSpPr>
            <a:spLocks noGrp="1"/>
          </p:cNvSpPr>
          <p:nvPr>
            <p:ph type="body" sz="quarter" idx="13"/>
          </p:nvPr>
        </p:nvSpPr>
        <p:spPr/>
        <p:txBody>
          <a:bodyPr/>
          <a:lstStyle/>
          <a:p>
            <a:r>
              <a:rPr lang="de-DE" dirty="0"/>
              <a:t>ANMERKUNGEN ZUR AKTIVITÄT AUF FOLIE 40</a:t>
            </a:r>
          </a:p>
        </p:txBody>
      </p:sp>
      <p:sp>
        <p:nvSpPr>
          <p:cNvPr id="6" name="Inhaltsplatzhalter 5"/>
          <p:cNvSpPr>
            <a:spLocks noGrp="1"/>
          </p:cNvSpPr>
          <p:nvPr>
            <p:ph idx="1"/>
          </p:nvPr>
        </p:nvSpPr>
        <p:spPr>
          <a:xfrm>
            <a:off x="1111014" y="1722208"/>
            <a:ext cx="7793746" cy="4630587"/>
          </a:xfrm>
        </p:spPr>
        <p:txBody>
          <a:bodyPr/>
          <a:lstStyle/>
          <a:p>
            <a:r>
              <a:rPr lang="de-DE" sz="1400" b="1" dirty="0"/>
              <a:t>Ziel: </a:t>
            </a:r>
            <a:r>
              <a:rPr lang="de-DE" sz="1400" dirty="0"/>
              <a:t>Bewertung </a:t>
            </a:r>
            <a:r>
              <a:rPr lang="de-DE" sz="1400" dirty="0">
                <a:sym typeface="Wingdings" panose="05000000000000000000" pitchFamily="2" charset="2"/>
              </a:rPr>
              <a:t></a:t>
            </a:r>
            <a:r>
              <a:rPr lang="de-DE" sz="1400" b="1" dirty="0">
                <a:sym typeface="Wingdings" panose="05000000000000000000" pitchFamily="2" charset="2"/>
              </a:rPr>
              <a:t> </a:t>
            </a:r>
            <a:r>
              <a:rPr lang="de-DE" sz="1400" dirty="0">
                <a:sym typeface="Wingdings" panose="05000000000000000000" pitchFamily="2" charset="2"/>
              </a:rPr>
              <a:t>Apps anhand von Leitfragen zur unterrichtlichen Rahmung für den Unterricht einschätzen</a:t>
            </a:r>
            <a:endParaRPr lang="de-DE" sz="1400" dirty="0"/>
          </a:p>
          <a:p>
            <a:pPr>
              <a:lnSpc>
                <a:spcPct val="100000"/>
              </a:lnSpc>
              <a:spcBef>
                <a:spcPts val="600"/>
              </a:spcBef>
            </a:pPr>
            <a:r>
              <a:rPr lang="de-DE" sz="1400" b="1" dirty="0"/>
              <a:t>Hinweise zur Durchführung:  </a:t>
            </a:r>
          </a:p>
          <a:p>
            <a:pPr>
              <a:buClr>
                <a:schemeClr val="tx2"/>
              </a:buClr>
            </a:pPr>
            <a:r>
              <a:rPr lang="de-DE" sz="1400" dirty="0"/>
              <a:t>Die Teilnehmenden benötigen das Dokument „</a:t>
            </a:r>
            <a:r>
              <a:rPr lang="de-DE" altLang="de-DE" sz="1400" dirty="0"/>
              <a:t>Leitfragenkatalog zur Softwareauswahl für den Einsatz im Mathematikunterricht“. </a:t>
            </a:r>
            <a:r>
              <a:rPr lang="de-DE" sz="1400" dirty="0">
                <a:effectLst/>
                <a:latin typeface="Helvetica" pitchFamily="2" charset="0"/>
              </a:rPr>
              <a:t>Sie sollen sich im Erprobungsauftrag mit den „Leitfragen zur unterrichtlichen Rahmung“ befassen, um den Einsatz und geeignete Aufgaben zu den einzelnen Apps für den eigenen Unterricht zu entwickeln. Es ist zu beachten, dass nicht alle Leitfragen positiv zu beantworten sind, um sich</a:t>
            </a:r>
            <a:r>
              <a:rPr lang="de-DE" sz="1400" dirty="0">
                <a:latin typeface="Helvetica" pitchFamily="2" charset="0"/>
              </a:rPr>
              <a:t> </a:t>
            </a:r>
            <a:r>
              <a:rPr lang="de-DE" sz="1400" dirty="0">
                <a:effectLst/>
                <a:latin typeface="Helvetica" pitchFamily="2" charset="0"/>
              </a:rPr>
              <a:t>letztendlich für den Appeinsatz zu entscheiden, da abhängig vom jeweiligen</a:t>
            </a:r>
            <a:r>
              <a:rPr lang="de-DE" sz="1400" dirty="0">
                <a:latin typeface="Helvetica" pitchFamily="2" charset="0"/>
              </a:rPr>
              <a:t> </a:t>
            </a:r>
            <a:r>
              <a:rPr lang="de-DE" sz="1400" dirty="0">
                <a:effectLst/>
                <a:latin typeface="Helvetica" pitchFamily="2" charset="0"/>
              </a:rPr>
              <a:t>Unterrichtsziel die Leitfragen auch unterschiedlich zu gewichten sind.</a:t>
            </a:r>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pPr>
              <a:buClr>
                <a:schemeClr val="tx2"/>
              </a:buClr>
              <a:buFont typeface="Wingdings" pitchFamily="2" charset="2"/>
              <a:buNone/>
            </a:pPr>
            <a:endParaRPr lang="de-DE" altLang="de-DE" sz="1200" dirty="0">
              <a:latin typeface="Arial" panose="020B0604020202020204" pitchFamily="34" charset="0"/>
              <a:ea typeface="ＭＳ Ｐゴシック" panose="020B0600070205080204" pitchFamily="34" charset="-128"/>
              <a:cs typeface="Arial" panose="020B0604020202020204" pitchFamily="34" charset="0"/>
            </a:endParaRPr>
          </a:p>
          <a:p>
            <a:endParaRPr lang="de-DE" sz="1200" dirty="0"/>
          </a:p>
          <a:p>
            <a:endParaRPr lang="de-DE" sz="1200" dirty="0"/>
          </a:p>
        </p:txBody>
      </p:sp>
    </p:spTree>
    <p:extLst>
      <p:ext uri="{BB962C8B-B14F-4D97-AF65-F5344CB8AC3E}">
        <p14:creationId xmlns:p14="http://schemas.microsoft.com/office/powerpoint/2010/main" val="473959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0D2336-7C5D-4969-807B-D1AE2A4B454F}"/>
              </a:ext>
            </a:extLst>
          </p:cNvPr>
          <p:cNvSpPr>
            <a:spLocks noGrp="1"/>
          </p:cNvSpPr>
          <p:nvPr>
            <p:ph type="title"/>
          </p:nvPr>
        </p:nvSpPr>
        <p:spPr>
          <a:xfrm>
            <a:off x="1096422" y="382774"/>
            <a:ext cx="8047577" cy="434523"/>
          </a:xfrm>
        </p:spPr>
        <p:txBody>
          <a:bodyPr>
            <a:noAutofit/>
          </a:bodyPr>
          <a:lstStyle/>
          <a:p>
            <a:r>
              <a:rPr lang="de-DE" dirty="0"/>
              <a:t>Lernen mit digitalen Medien</a:t>
            </a:r>
          </a:p>
        </p:txBody>
      </p:sp>
      <p:sp>
        <p:nvSpPr>
          <p:cNvPr id="6" name="Foliennummernplatzhalter 5">
            <a:extLst>
              <a:ext uri="{FF2B5EF4-FFF2-40B4-BE49-F238E27FC236}">
                <a16:creationId xmlns:a16="http://schemas.microsoft.com/office/drawing/2014/main" id="{1876BA96-E5F8-475E-B9D5-42F981318F66}"/>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8" name="Textplatzhalter 7">
            <a:extLst>
              <a:ext uri="{FF2B5EF4-FFF2-40B4-BE49-F238E27FC236}">
                <a16:creationId xmlns:a16="http://schemas.microsoft.com/office/drawing/2014/main" id="{5123C983-DF99-390D-E059-816C4B0D5DE5}"/>
              </a:ext>
            </a:extLst>
          </p:cNvPr>
          <p:cNvSpPr>
            <a:spLocks noGrp="1"/>
          </p:cNvSpPr>
          <p:nvPr>
            <p:ph type="body" sz="quarter" idx="13"/>
          </p:nvPr>
        </p:nvSpPr>
        <p:spPr/>
        <p:txBody>
          <a:bodyPr/>
          <a:lstStyle/>
          <a:p>
            <a:r>
              <a:rPr lang="de-DE" dirty="0"/>
              <a:t>MODULE DER VERANSTALTUNGSREIHE </a:t>
            </a:r>
          </a:p>
          <a:p>
            <a:endParaRPr lang="de-DE" dirty="0"/>
          </a:p>
        </p:txBody>
      </p:sp>
      <p:sp>
        <p:nvSpPr>
          <p:cNvPr id="10" name="Inhaltsplatzhalter 3">
            <a:extLst>
              <a:ext uri="{FF2B5EF4-FFF2-40B4-BE49-F238E27FC236}">
                <a16:creationId xmlns:a16="http://schemas.microsoft.com/office/drawing/2014/main" id="{3FC210CF-29EA-417E-FE69-DB56B0ED7D40}"/>
              </a:ext>
            </a:extLst>
          </p:cNvPr>
          <p:cNvSpPr>
            <a:spLocks noGrp="1"/>
          </p:cNvSpPr>
          <p:nvPr>
            <p:ph idx="1"/>
          </p:nvPr>
        </p:nvSpPr>
        <p:spPr>
          <a:xfrm>
            <a:off x="1096423" y="1748860"/>
            <a:ext cx="7009509" cy="4418617"/>
          </a:xfrm>
        </p:spPr>
        <p:txBody>
          <a:bodyPr/>
          <a:lstStyle/>
          <a:p>
            <a:r>
              <a:rPr lang="de-DE" dirty="0">
                <a:solidFill>
                  <a:srgbClr val="327D87"/>
                </a:solidFill>
              </a:rPr>
              <a:t>Modul 1: Digitale Medien im Mathematikunterricht – Ein Überblick</a:t>
            </a:r>
          </a:p>
          <a:p>
            <a:r>
              <a:rPr lang="de-DE" dirty="0"/>
              <a:t>Modul 2: Mathematikunterricht mit dem Tablet</a:t>
            </a:r>
          </a:p>
          <a:p>
            <a:r>
              <a:rPr lang="de-DE" dirty="0"/>
              <a:t>Modul 3: Lernvideos und die digitale Lernumgebung </a:t>
            </a:r>
            <a:r>
              <a:rPr lang="de-DE" dirty="0" err="1"/>
              <a:t>divomath</a:t>
            </a:r>
            <a:endParaRPr lang="de-DE" dirty="0"/>
          </a:p>
          <a:p>
            <a:r>
              <a:rPr lang="de-DE" dirty="0"/>
              <a:t>Modul 4: Geometrie lernen digital unterstützen</a:t>
            </a:r>
          </a:p>
          <a:p>
            <a:r>
              <a:rPr lang="de-DE" dirty="0"/>
              <a:t>Modul 5: Umgang mit Daten, Häufigkeiten und Wahrscheinlichkeiten digital unterstützen</a:t>
            </a:r>
          </a:p>
          <a:p>
            <a:r>
              <a:rPr lang="de-DE" dirty="0"/>
              <a:t>Modul 6: Informatische Bildung</a:t>
            </a:r>
          </a:p>
          <a:p>
            <a:pPr marL="0" indent="0">
              <a:buNone/>
            </a:pPr>
            <a:endParaRPr lang="de-DE" dirty="0"/>
          </a:p>
        </p:txBody>
      </p:sp>
    </p:spTree>
    <p:extLst>
      <p:ext uri="{BB962C8B-B14F-4D97-AF65-F5344CB8AC3E}">
        <p14:creationId xmlns:p14="http://schemas.microsoft.com/office/powerpoint/2010/main" val="232519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A75AC857-CDC6-49F1-9168-7EEFC6F43631}"/>
              </a:ext>
            </a:extLst>
          </p:cNvPr>
          <p:cNvSpPr>
            <a:spLocks noGrp="1"/>
          </p:cNvSpPr>
          <p:nvPr>
            <p:ph type="sldNum" sz="quarter" idx="12"/>
          </p:nvPr>
        </p:nvSpPr>
        <p:spPr/>
        <p:txBody>
          <a:bodyPr/>
          <a:lstStyle/>
          <a:p>
            <a:fld id="{C3752B7C-18A9-864D-BBCB-54A9F41B5594}" type="slidenum">
              <a:rPr lang="de-DE" smtClean="0"/>
              <a:pPr/>
              <a:t>40</a:t>
            </a:fld>
            <a:endParaRPr lang="de-DE" dirty="0"/>
          </a:p>
        </p:txBody>
      </p:sp>
      <p:sp>
        <p:nvSpPr>
          <p:cNvPr id="4" name="Inhaltsplatzhalter 3">
            <a:extLst>
              <a:ext uri="{FF2B5EF4-FFF2-40B4-BE49-F238E27FC236}">
                <a16:creationId xmlns:a16="http://schemas.microsoft.com/office/drawing/2014/main" id="{053C123A-DE84-4937-B885-D5A9365792F9}"/>
              </a:ext>
            </a:extLst>
          </p:cNvPr>
          <p:cNvSpPr>
            <a:spLocks noGrp="1"/>
          </p:cNvSpPr>
          <p:nvPr>
            <p:ph type="body" sz="quarter" idx="14"/>
          </p:nvPr>
        </p:nvSpPr>
        <p:spPr/>
        <p:txBody>
          <a:bodyPr>
            <a:noAutofit/>
          </a:bodyPr>
          <a:lstStyle/>
          <a:p>
            <a:r>
              <a:rPr lang="de-DE" altLang="de-DE" sz="1900" dirty="0"/>
              <a:t>Studieren Sie die Leitfragen zur unterrichtlichen Rahmung im „Leitfragenkatalog zur Softwareauswahl für den Einsatz im Mathematikunterricht“.</a:t>
            </a:r>
          </a:p>
          <a:p>
            <a:r>
              <a:rPr lang="de-DE" altLang="de-DE" sz="1900" dirty="0"/>
              <a:t>Nutzen Sie die Leitfragen, um die zwei ausgewählten Apps aus dem vorherigen Arbeitsauftrag einzuschätzen.</a:t>
            </a:r>
            <a:endParaRPr lang="de-DE" altLang="de-DE" sz="1900" dirty="0">
              <a:solidFill>
                <a:srgbClr val="000000"/>
              </a:solidFill>
            </a:endParaRPr>
          </a:p>
        </p:txBody>
      </p:sp>
      <p:sp>
        <p:nvSpPr>
          <p:cNvPr id="2" name="Titel 1">
            <a:extLst>
              <a:ext uri="{FF2B5EF4-FFF2-40B4-BE49-F238E27FC236}">
                <a16:creationId xmlns:a16="http://schemas.microsoft.com/office/drawing/2014/main" id="{1458DC3F-1705-412B-9096-9104F024E36D}"/>
              </a:ext>
            </a:extLst>
          </p:cNvPr>
          <p:cNvSpPr>
            <a:spLocks noGrp="1"/>
          </p:cNvSpPr>
          <p:nvPr>
            <p:ph type="title"/>
          </p:nvPr>
        </p:nvSpPr>
        <p:spPr/>
        <p:txBody>
          <a:bodyPr>
            <a:normAutofit/>
          </a:bodyPr>
          <a:lstStyle/>
          <a:p>
            <a:r>
              <a:rPr lang="de-DE" dirty="0"/>
              <a:t>Erprobungsauftrag</a:t>
            </a:r>
          </a:p>
        </p:txBody>
      </p:sp>
      <p:pic>
        <p:nvPicPr>
          <p:cNvPr id="8" name="Grafik 7">
            <a:extLst>
              <a:ext uri="{FF2B5EF4-FFF2-40B4-BE49-F238E27FC236}">
                <a16:creationId xmlns:a16="http://schemas.microsoft.com/office/drawing/2014/main" id="{C77F5B47-8C55-809A-617F-E4B622E083A8}"/>
              </a:ext>
            </a:extLst>
          </p:cNvPr>
          <p:cNvPicPr>
            <a:picLocks noChangeAspect="1"/>
          </p:cNvPicPr>
          <p:nvPr/>
        </p:nvPicPr>
        <p:blipFill>
          <a:blip r:embed="rId3"/>
          <a:stretch>
            <a:fillRect/>
          </a:stretch>
        </p:blipFill>
        <p:spPr>
          <a:xfrm>
            <a:off x="3110507" y="4195389"/>
            <a:ext cx="2922985" cy="2004449"/>
          </a:xfrm>
          <a:prstGeom prst="rect">
            <a:avLst/>
          </a:prstGeom>
        </p:spPr>
      </p:pic>
    </p:spTree>
    <p:extLst>
      <p:ext uri="{BB962C8B-B14F-4D97-AF65-F5344CB8AC3E}">
        <p14:creationId xmlns:p14="http://schemas.microsoft.com/office/powerpoint/2010/main" val="148508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8749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6314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59CE2-2F1C-44FA-9B37-49C22B4F8920}"/>
              </a:ext>
            </a:extLst>
          </p:cNvPr>
          <p:cNvSpPr>
            <a:spLocks noGrp="1"/>
          </p:cNvSpPr>
          <p:nvPr>
            <p:ph type="title"/>
          </p:nvPr>
        </p:nvSpPr>
        <p:spPr/>
        <p:txBody>
          <a:bodyPr/>
          <a:lstStyle/>
          <a:p>
            <a:r>
              <a:rPr lang="de-DE" dirty="0"/>
              <a:t>Literaturverzeichnis</a:t>
            </a:r>
          </a:p>
        </p:txBody>
      </p:sp>
      <p:sp>
        <p:nvSpPr>
          <p:cNvPr id="4" name="Inhaltsplatzhalter 3">
            <a:extLst>
              <a:ext uri="{FF2B5EF4-FFF2-40B4-BE49-F238E27FC236}">
                <a16:creationId xmlns:a16="http://schemas.microsoft.com/office/drawing/2014/main" id="{CC706F9E-1D43-48AB-B627-FD2FDF93E3E8}"/>
              </a:ext>
            </a:extLst>
          </p:cNvPr>
          <p:cNvSpPr>
            <a:spLocks noGrp="1"/>
          </p:cNvSpPr>
          <p:nvPr>
            <p:ph idx="1"/>
          </p:nvPr>
        </p:nvSpPr>
        <p:spPr>
          <a:xfrm>
            <a:off x="357809" y="1219200"/>
            <a:ext cx="8666921" cy="4948277"/>
          </a:xfrm>
        </p:spPr>
        <p:txBody>
          <a:bodyPr/>
          <a:lstStyle/>
          <a:p>
            <a:pPr marL="171450" indent="-171450">
              <a:lnSpc>
                <a:spcPct val="100000"/>
              </a:lnSpc>
              <a:spcBef>
                <a:spcPts val="0"/>
              </a:spcBef>
              <a:buFont typeface="Arial" panose="020B0604020202020204" pitchFamily="34" charset="0"/>
              <a:buChar char="•"/>
            </a:pPr>
            <a:r>
              <a:rPr lang="de-DE" sz="1400" b="0" i="0" u="none" strike="noStrike" dirty="0">
                <a:effectLst/>
              </a:rPr>
              <a:t>Krauthausen, G. &amp; Lorenz, J. H. (2011). Computereinsatz im Mathematikunterricht. In G. Walther, M. van den Heuvel-</a:t>
            </a:r>
            <a:r>
              <a:rPr lang="de-DE" sz="1400" b="0" i="0" u="none" strike="noStrike" dirty="0" err="1">
                <a:effectLst/>
              </a:rPr>
              <a:t>Panhuizen</a:t>
            </a:r>
            <a:r>
              <a:rPr lang="de-DE" sz="1400" b="0" i="0" u="none" strike="noStrike" dirty="0">
                <a:effectLst/>
              </a:rPr>
              <a:t>, D. </a:t>
            </a:r>
            <a:r>
              <a:rPr lang="de-DE" sz="1400" b="0" i="0" u="none" strike="noStrike" dirty="0" err="1">
                <a:effectLst/>
              </a:rPr>
              <a:t>Granzer</a:t>
            </a:r>
            <a:r>
              <a:rPr lang="de-DE" sz="1400" b="0" i="0" u="none" strike="noStrike" dirty="0">
                <a:effectLst/>
              </a:rPr>
              <a:t> &amp; O. Köller (Hrsg.), </a:t>
            </a:r>
            <a:r>
              <a:rPr lang="de-DE" sz="1400" i="1" u="none" strike="noStrike" dirty="0">
                <a:effectLst/>
              </a:rPr>
              <a:t>Bildungsstandards für Grundschule: Mathematik konkret </a:t>
            </a:r>
            <a:r>
              <a:rPr lang="de-DE" altLang="de-DE" sz="1400" dirty="0"/>
              <a:t>(S. 162–183)</a:t>
            </a:r>
            <a:r>
              <a:rPr lang="de-DE" sz="1400" i="0" u="none" strike="noStrike" dirty="0">
                <a:effectLst/>
              </a:rPr>
              <a:t>. </a:t>
            </a:r>
            <a:r>
              <a:rPr lang="de-DE" sz="1400" b="0" i="0" u="none" strike="noStrike" dirty="0">
                <a:effectLst/>
              </a:rPr>
              <a:t>Cornelsen.</a:t>
            </a:r>
          </a:p>
          <a:p>
            <a:pPr marL="171450" indent="-171450">
              <a:lnSpc>
                <a:spcPct val="100000"/>
              </a:lnSpc>
              <a:spcBef>
                <a:spcPts val="0"/>
              </a:spcBef>
              <a:buFont typeface="Arial" panose="020B0604020202020204" pitchFamily="34" charset="0"/>
              <a:buChar char="•"/>
            </a:pPr>
            <a:r>
              <a:rPr lang="de-DE" sz="1400" b="0" i="0" u="none" strike="noStrike" dirty="0">
                <a:effectLst/>
              </a:rPr>
              <a:t>Krauthausen, G. (2012). </a:t>
            </a:r>
            <a:r>
              <a:rPr lang="de-DE" sz="1400" i="1" u="none" strike="noStrike" dirty="0">
                <a:effectLst/>
              </a:rPr>
              <a:t>Digitale Medien im Mathematikunterricht</a:t>
            </a:r>
            <a:r>
              <a:rPr lang="de-DE" sz="1400" i="0" u="none" strike="noStrike" dirty="0">
                <a:effectLst/>
              </a:rPr>
              <a:t>. </a:t>
            </a:r>
            <a:r>
              <a:rPr lang="de-DE" sz="1400" b="0" i="0" u="none" strike="noStrike" dirty="0">
                <a:effectLst/>
              </a:rPr>
              <a:t>Springer.</a:t>
            </a:r>
          </a:p>
          <a:p>
            <a:pPr marL="171450" indent="-171450">
              <a:lnSpc>
                <a:spcPct val="100000"/>
              </a:lnSpc>
              <a:spcBef>
                <a:spcPts val="300"/>
              </a:spcBef>
              <a:spcAft>
                <a:spcPts val="300"/>
              </a:spcAft>
              <a:buFont typeface="Arial" panose="020B0604020202020204" pitchFamily="34" charset="0"/>
              <a:buChar char="•"/>
            </a:pPr>
            <a:r>
              <a:rPr lang="de-DE" sz="1400" b="0" i="0" u="none" strike="noStrike" dirty="0" err="1">
                <a:effectLst/>
              </a:rPr>
              <a:t>Irion</a:t>
            </a:r>
            <a:r>
              <a:rPr lang="de-DE" sz="1400" b="0" i="0" u="none" strike="noStrike" dirty="0">
                <a:effectLst/>
              </a:rPr>
              <a:t>, T. &amp; </a:t>
            </a:r>
            <a:r>
              <a:rPr lang="de-DE" sz="1400" b="0" i="0" u="none" strike="noStrike" dirty="0" err="1">
                <a:effectLst/>
              </a:rPr>
              <a:t>Kammerl</a:t>
            </a:r>
            <a:r>
              <a:rPr lang="de-DE" sz="1400" b="0" i="0" u="none" strike="noStrike" dirty="0">
                <a:effectLst/>
              </a:rPr>
              <a:t>, R. (2018). Mit digitalen Medien lernen - Grundlagen, Potenziale und Herausforderungen. </a:t>
            </a:r>
            <a:r>
              <a:rPr lang="de-DE" sz="1400" i="1" u="none" strike="noStrike" dirty="0">
                <a:effectLst/>
              </a:rPr>
              <a:t>Die</a:t>
            </a:r>
            <a:r>
              <a:rPr lang="de-DE" sz="1400" b="1" i="1" u="none" strike="noStrike" dirty="0">
                <a:effectLst/>
              </a:rPr>
              <a:t> </a:t>
            </a:r>
            <a:r>
              <a:rPr lang="de-DE" sz="1400" i="1" u="none" strike="noStrike" dirty="0">
                <a:effectLst/>
              </a:rPr>
              <a:t>Grundschulzeitschrift</a:t>
            </a:r>
            <a:r>
              <a:rPr lang="de-DE" sz="1400" b="1" i="1" u="none" strike="noStrike" dirty="0">
                <a:effectLst/>
              </a:rPr>
              <a:t>,</a:t>
            </a:r>
            <a:r>
              <a:rPr lang="de-DE" sz="1400" b="0" i="1" u="none" strike="noStrike" dirty="0">
                <a:effectLst/>
              </a:rPr>
              <a:t> 307,</a:t>
            </a:r>
            <a:r>
              <a:rPr lang="de-DE" sz="1400" b="0" i="0" u="none" strike="noStrike" dirty="0">
                <a:effectLst/>
              </a:rPr>
              <a:t> 12–18.</a:t>
            </a:r>
          </a:p>
          <a:p>
            <a:pPr marL="171450" indent="-171450">
              <a:lnSpc>
                <a:spcPct val="100000"/>
              </a:lnSpc>
              <a:spcBef>
                <a:spcPts val="300"/>
              </a:spcBef>
              <a:spcAft>
                <a:spcPts val="300"/>
              </a:spcAft>
              <a:buFont typeface="Arial" panose="020B0604020202020204" pitchFamily="34" charset="0"/>
              <a:buChar char="•"/>
            </a:pPr>
            <a:r>
              <a:rPr lang="de-DE" sz="1400" kern="100" dirty="0">
                <a:effectLst/>
                <a:ea typeface="Calibri" panose="020F0502020204030204" pitchFamily="34" charset="0"/>
              </a:rPr>
              <a:t>Medienberatung NRW (2019). </a:t>
            </a:r>
            <a:r>
              <a:rPr lang="de-DE" sz="1400" i="1" kern="100" dirty="0">
                <a:effectLst/>
                <a:ea typeface="Calibri" panose="020F0502020204030204" pitchFamily="34" charset="0"/>
              </a:rPr>
              <a:t>Medienpass NRW</a:t>
            </a:r>
            <a:r>
              <a:rPr lang="de-DE" sz="1400" kern="100" dirty="0">
                <a:effectLst/>
                <a:ea typeface="Calibri" panose="020F0502020204030204" pitchFamily="34" charset="0"/>
              </a:rPr>
              <a:t>. https://</a:t>
            </a:r>
            <a:r>
              <a:rPr lang="de-DE" sz="1400" kern="100" dirty="0" err="1">
                <a:effectLst/>
                <a:ea typeface="Calibri" panose="020F0502020204030204" pitchFamily="34" charset="0"/>
              </a:rPr>
              <a:t>medienkompetenzrahmen.nrw</a:t>
            </a:r>
            <a:r>
              <a:rPr lang="de-DE" sz="1400" kern="100" dirty="0">
                <a:effectLst/>
                <a:ea typeface="Calibri" panose="020F0502020204030204" pitchFamily="34" charset="0"/>
              </a:rPr>
              <a:t>/</a:t>
            </a:r>
            <a:r>
              <a:rPr lang="de-DE" sz="1400" kern="100" dirty="0" err="1">
                <a:effectLst/>
                <a:ea typeface="Calibri" panose="020F0502020204030204" pitchFamily="34" charset="0"/>
              </a:rPr>
              <a:t>fileadmin</a:t>
            </a:r>
            <a:r>
              <a:rPr lang="de-DE" sz="1400" kern="100" dirty="0">
                <a:effectLst/>
                <a:ea typeface="Calibri" panose="020F0502020204030204" pitchFamily="34" charset="0"/>
              </a:rPr>
              <a:t>/</a:t>
            </a:r>
            <a:r>
              <a:rPr lang="de-DE" sz="1400" kern="100" dirty="0" err="1">
                <a:effectLst/>
                <a:ea typeface="Calibri" panose="020F0502020204030204" pitchFamily="34" charset="0"/>
              </a:rPr>
              <a:t>pdf</a:t>
            </a:r>
            <a:r>
              <a:rPr lang="de-DE" sz="1400" kern="100" dirty="0">
                <a:effectLst/>
                <a:ea typeface="Calibri" panose="020F0502020204030204" pitchFamily="34" charset="0"/>
              </a:rPr>
              <a:t>/Medienpass_NRW_2019_06_Final.pdf</a:t>
            </a:r>
          </a:p>
          <a:p>
            <a:pPr marL="171450" indent="-171450">
              <a:lnSpc>
                <a:spcPct val="100000"/>
              </a:lnSpc>
              <a:spcBef>
                <a:spcPts val="300"/>
              </a:spcBef>
              <a:spcAft>
                <a:spcPts val="300"/>
              </a:spcAft>
              <a:buFont typeface="Arial" panose="020B0604020202020204" pitchFamily="34" charset="0"/>
              <a:buChar char="•"/>
            </a:pPr>
            <a:r>
              <a:rPr lang="de-DE" sz="1400" kern="100" dirty="0">
                <a:effectLst/>
                <a:ea typeface="Calibri" panose="020F0502020204030204" pitchFamily="34" charset="0"/>
              </a:rPr>
              <a:t>Medienberatung NRW (2023). </a:t>
            </a:r>
            <a:r>
              <a:rPr lang="de-DE" sz="1400" i="1" kern="100" dirty="0">
                <a:effectLst/>
                <a:ea typeface="Calibri" panose="020F0502020204030204" pitchFamily="34" charset="0"/>
              </a:rPr>
              <a:t>Der</a:t>
            </a:r>
            <a:r>
              <a:rPr lang="de-DE" sz="1400" kern="100" dirty="0">
                <a:effectLst/>
                <a:ea typeface="Calibri" panose="020F0502020204030204" pitchFamily="34" charset="0"/>
              </a:rPr>
              <a:t> </a:t>
            </a:r>
            <a:r>
              <a:rPr lang="de-DE" sz="1400" i="1" kern="100" dirty="0">
                <a:ea typeface="Calibri" panose="020F0502020204030204" pitchFamily="34" charset="0"/>
              </a:rPr>
              <a:t>Medienkompetenzrahmen NRW. </a:t>
            </a:r>
            <a:r>
              <a:rPr lang="de-DE" sz="1400" kern="100" dirty="0">
                <a:ea typeface="Calibri" panose="020F0502020204030204" pitchFamily="34" charset="0"/>
              </a:rPr>
              <a:t>https://</a:t>
            </a:r>
            <a:r>
              <a:rPr lang="de-DE" sz="1400" kern="100" dirty="0" err="1">
                <a:ea typeface="Calibri" panose="020F0502020204030204" pitchFamily="34" charset="0"/>
              </a:rPr>
              <a:t>medienkompetenzrahmen.nrw</a:t>
            </a:r>
            <a:endParaRPr lang="de-DE" sz="1400" kern="100" dirty="0">
              <a:effectLst/>
              <a:ea typeface="Calibri" panose="020F0502020204030204" pitchFamily="34" charset="0"/>
            </a:endParaRPr>
          </a:p>
          <a:p>
            <a:pPr marL="171450" indent="-171450">
              <a:lnSpc>
                <a:spcPct val="100000"/>
              </a:lnSpc>
              <a:spcBef>
                <a:spcPts val="300"/>
              </a:spcBef>
              <a:spcAft>
                <a:spcPts val="300"/>
              </a:spcAft>
              <a:buFont typeface="Arial" panose="020B0604020202020204" pitchFamily="34" charset="0"/>
              <a:buChar char="•"/>
            </a:pPr>
            <a:r>
              <a:rPr lang="de-DE" sz="1400" kern="100" dirty="0">
                <a:effectLst/>
                <a:ea typeface="Calibri" panose="020F0502020204030204" pitchFamily="34" charset="0"/>
              </a:rPr>
              <a:t>Ministerium für Schule und Bildung des Landes NRW (2021a). </a:t>
            </a:r>
            <a:r>
              <a:rPr lang="de-DE" sz="1400" i="1" kern="100" dirty="0">
                <a:effectLst/>
                <a:ea typeface="Calibri" panose="020F0502020204030204" pitchFamily="34" charset="0"/>
              </a:rPr>
              <a:t>Lehrpläne für die Primarstufe in Nordrhein-Westfalen</a:t>
            </a:r>
            <a:r>
              <a:rPr lang="de-DE" sz="1400" kern="100" dirty="0">
                <a:effectLst/>
                <a:ea typeface="Calibri" panose="020F0502020204030204" pitchFamily="34" charset="0"/>
              </a:rPr>
              <a:t>. https://</a:t>
            </a:r>
            <a:r>
              <a:rPr lang="de-DE" sz="1400" kern="100" dirty="0" err="1">
                <a:effectLst/>
                <a:ea typeface="Calibri" panose="020F0502020204030204" pitchFamily="34" charset="0"/>
              </a:rPr>
              <a:t>www.schulentwicklung.nrw.de</a:t>
            </a:r>
            <a:r>
              <a:rPr lang="de-DE" sz="1400" kern="100" dirty="0">
                <a:effectLst/>
                <a:ea typeface="Calibri" panose="020F0502020204030204" pitchFamily="34" charset="0"/>
              </a:rPr>
              <a:t>/</a:t>
            </a:r>
            <a:r>
              <a:rPr lang="de-DE" sz="1400" kern="100" dirty="0" err="1">
                <a:effectLst/>
                <a:ea typeface="Calibri" panose="020F0502020204030204" pitchFamily="34" charset="0"/>
              </a:rPr>
              <a:t>lehrplaene</a:t>
            </a:r>
            <a:r>
              <a:rPr lang="de-DE" sz="1400" kern="100" dirty="0">
                <a:effectLst/>
                <a:ea typeface="Calibri" panose="020F0502020204030204" pitchFamily="34" charset="0"/>
              </a:rPr>
              <a:t>/</a:t>
            </a:r>
            <a:r>
              <a:rPr lang="de-DE" sz="1400" kern="100" dirty="0" err="1">
                <a:effectLst/>
                <a:ea typeface="Calibri" panose="020F0502020204030204" pitchFamily="34" charset="0"/>
              </a:rPr>
              <a:t>upload</a:t>
            </a:r>
            <a:r>
              <a:rPr lang="de-DE" sz="1400" kern="100" dirty="0">
                <a:effectLst/>
                <a:ea typeface="Calibri" panose="020F0502020204030204" pitchFamily="34" charset="0"/>
              </a:rPr>
              <a:t>/</a:t>
            </a:r>
            <a:r>
              <a:rPr lang="de-DE" sz="1400" kern="100" dirty="0" err="1">
                <a:effectLst/>
                <a:ea typeface="Calibri" panose="020F0502020204030204" pitchFamily="34" charset="0"/>
              </a:rPr>
              <a:t>klp_PS</a:t>
            </a:r>
            <a:r>
              <a:rPr lang="de-DE" sz="1400" kern="100" dirty="0">
                <a:effectLst/>
                <a:ea typeface="Calibri" panose="020F0502020204030204" pitchFamily="34" charset="0"/>
              </a:rPr>
              <a:t>/ps_lp_sammelband_2021_08_02.pdf </a:t>
            </a:r>
          </a:p>
          <a:p>
            <a:pPr marL="171450" indent="-171450">
              <a:lnSpc>
                <a:spcPct val="100000"/>
              </a:lnSpc>
              <a:spcBef>
                <a:spcPts val="300"/>
              </a:spcBef>
              <a:spcAft>
                <a:spcPts val="300"/>
              </a:spcAft>
              <a:buFont typeface="Arial" panose="020B0604020202020204" pitchFamily="34" charset="0"/>
              <a:buChar char="•"/>
            </a:pPr>
            <a:r>
              <a:rPr lang="de-DE" sz="1400" kern="100" dirty="0">
                <a:effectLst/>
                <a:ea typeface="Calibri" panose="020F0502020204030204" pitchFamily="34" charset="0"/>
              </a:rPr>
              <a:t>Ministerium für Schule und Bildung des Landes NRW (2021b). </a:t>
            </a:r>
            <a:r>
              <a:rPr lang="de-DE" sz="1400" i="1" kern="100" dirty="0">
                <a:ea typeface="Calibri" panose="020F0502020204030204" pitchFamily="34" charset="0"/>
              </a:rPr>
              <a:t>Kerncurriculum für die Lehrerausbildung im Vorbereitungsdienst. Verbindliche Zielvorgabe der schulpraktischen Lehrerausbildung in Nordrhein-Westfalen</a:t>
            </a:r>
            <a:r>
              <a:rPr lang="de-DE" sz="1400" kern="100" dirty="0">
                <a:effectLst/>
                <a:ea typeface="Calibri" panose="020F0502020204030204" pitchFamily="34" charset="0"/>
              </a:rPr>
              <a:t>. https://</a:t>
            </a:r>
            <a:r>
              <a:rPr lang="de-DE" sz="1400" kern="100" dirty="0" err="1">
                <a:effectLst/>
                <a:ea typeface="Calibri" panose="020F0502020204030204" pitchFamily="34" charset="0"/>
              </a:rPr>
              <a:t>www.schulministerium.nrw</a:t>
            </a:r>
            <a:r>
              <a:rPr lang="de-DE" sz="1400" kern="100" dirty="0">
                <a:effectLst/>
                <a:ea typeface="Calibri" panose="020F0502020204030204" pitchFamily="34" charset="0"/>
              </a:rPr>
              <a:t>/</a:t>
            </a:r>
            <a:r>
              <a:rPr lang="de-DE" sz="1400" kern="100" dirty="0" err="1">
                <a:effectLst/>
                <a:ea typeface="Calibri" panose="020F0502020204030204" pitchFamily="34" charset="0"/>
              </a:rPr>
              <a:t>system</a:t>
            </a:r>
            <a:r>
              <a:rPr lang="de-DE" sz="1400" kern="100" dirty="0">
                <a:effectLst/>
                <a:ea typeface="Calibri" panose="020F0502020204030204" pitchFamily="34" charset="0"/>
              </a:rPr>
              <a:t>/</a:t>
            </a:r>
            <a:r>
              <a:rPr lang="de-DE" sz="1400" kern="100" dirty="0" err="1">
                <a:effectLst/>
                <a:ea typeface="Calibri" panose="020F0502020204030204" pitchFamily="34" charset="0"/>
              </a:rPr>
              <a:t>files</a:t>
            </a:r>
            <a:r>
              <a:rPr lang="de-DE" sz="1400" kern="100" dirty="0">
                <a:effectLst/>
                <a:ea typeface="Calibri" panose="020F0502020204030204" pitchFamily="34" charset="0"/>
              </a:rPr>
              <a:t>/</a:t>
            </a:r>
            <a:r>
              <a:rPr lang="de-DE" sz="1400" kern="100" dirty="0" err="1">
                <a:effectLst/>
                <a:ea typeface="Calibri" panose="020F0502020204030204" pitchFamily="34" charset="0"/>
              </a:rPr>
              <a:t>media</a:t>
            </a:r>
            <a:r>
              <a:rPr lang="de-DE" sz="1400" kern="100" dirty="0">
                <a:effectLst/>
                <a:ea typeface="Calibri" panose="020F0502020204030204" pitchFamily="34" charset="0"/>
              </a:rPr>
              <a:t>/</a:t>
            </a:r>
            <a:r>
              <a:rPr lang="de-DE" sz="1400" kern="100" dirty="0" err="1">
                <a:effectLst/>
                <a:ea typeface="Calibri" panose="020F0502020204030204" pitchFamily="34" charset="0"/>
              </a:rPr>
              <a:t>document</a:t>
            </a:r>
            <a:r>
              <a:rPr lang="de-DE" sz="1400" kern="100" dirty="0">
                <a:effectLst/>
                <a:ea typeface="Calibri" panose="020F0502020204030204" pitchFamily="34" charset="0"/>
              </a:rPr>
              <a:t>/</a:t>
            </a:r>
            <a:r>
              <a:rPr lang="de-DE" sz="1400" kern="100" dirty="0" err="1">
                <a:effectLst/>
                <a:ea typeface="Calibri" panose="020F0502020204030204" pitchFamily="34" charset="0"/>
              </a:rPr>
              <a:t>file</a:t>
            </a:r>
            <a:r>
              <a:rPr lang="de-DE" sz="1400" kern="100" dirty="0">
                <a:effectLst/>
                <a:ea typeface="Calibri" panose="020F0502020204030204" pitchFamily="34" charset="0"/>
              </a:rPr>
              <a:t>/</a:t>
            </a:r>
            <a:r>
              <a:rPr lang="de-DE" sz="1400" kern="100" dirty="0" err="1">
                <a:effectLst/>
                <a:ea typeface="Calibri" panose="020F0502020204030204" pitchFamily="34" charset="0"/>
              </a:rPr>
              <a:t>Kerncurriculum_Vorbereitungsdienst.pdf</a:t>
            </a:r>
            <a:endParaRPr lang="de-DE" sz="1400" kern="100" dirty="0">
              <a:effectLst/>
              <a:ea typeface="Calibri" panose="020F0502020204030204" pitchFamily="34" charset="0"/>
            </a:endParaRPr>
          </a:p>
          <a:p>
            <a:pPr marL="171450" indent="-171450">
              <a:lnSpc>
                <a:spcPct val="100000"/>
              </a:lnSpc>
              <a:spcBef>
                <a:spcPts val="300"/>
              </a:spcBef>
              <a:spcAft>
                <a:spcPts val="300"/>
              </a:spcAft>
              <a:buFont typeface="Arial" panose="020B0604020202020204" pitchFamily="34" charset="0"/>
              <a:buChar char="•"/>
            </a:pPr>
            <a:r>
              <a:rPr lang="de-DE" altLang="de-DE" sz="1400" dirty="0"/>
              <a:t>Rauh, B. (2012). Höheres Lernen mit digitalen Medien - auch im Bereich der Arithmetik? In S. </a:t>
            </a:r>
            <a:r>
              <a:rPr lang="de-DE" altLang="de-DE" sz="1400" dirty="0" err="1"/>
              <a:t>Ladel</a:t>
            </a:r>
            <a:r>
              <a:rPr lang="de-DE" altLang="de-DE" sz="1400" dirty="0"/>
              <a:t> &amp; C. Schreiber (Hrsg.), </a:t>
            </a:r>
            <a:r>
              <a:rPr lang="de-DE" altLang="de-DE" sz="1400" i="1" dirty="0"/>
              <a:t>Lernen, Lehren und Forschen in der Primarstufe</a:t>
            </a:r>
            <a:r>
              <a:rPr lang="de-DE" altLang="de-DE" sz="1400" dirty="0"/>
              <a:t> (S. 37–58). Franzbecker.</a:t>
            </a:r>
          </a:p>
          <a:p>
            <a:pPr marL="171450" indent="-171450">
              <a:lnSpc>
                <a:spcPct val="87000"/>
              </a:lnSpc>
              <a:spcBef>
                <a:spcPts val="300"/>
              </a:spcBef>
              <a:spcAft>
                <a:spcPts val="300"/>
              </a:spcAft>
              <a:buFont typeface="Arial" panose="020B0604020202020204" pitchFamily="34" charset="0"/>
              <a:buChar char="•"/>
            </a:pPr>
            <a:endParaRPr lang="de-DE" altLang="de-DE" sz="1400" dirty="0"/>
          </a:p>
          <a:p>
            <a:pPr marL="171450" indent="-171450">
              <a:buFont typeface="Arial" panose="020B0604020202020204" pitchFamily="34" charset="0"/>
              <a:buChar char="•"/>
            </a:pPr>
            <a:endParaRPr lang="de-DE" sz="1400" dirty="0"/>
          </a:p>
        </p:txBody>
      </p:sp>
      <p:sp>
        <p:nvSpPr>
          <p:cNvPr id="6" name="Foliennummernplatzhalter 5">
            <a:extLst>
              <a:ext uri="{FF2B5EF4-FFF2-40B4-BE49-F238E27FC236}">
                <a16:creationId xmlns:a16="http://schemas.microsoft.com/office/drawing/2014/main" id="{96381161-BC80-4A54-B1C8-8978F9ED4EC0}"/>
              </a:ext>
            </a:extLst>
          </p:cNvPr>
          <p:cNvSpPr>
            <a:spLocks noGrp="1"/>
          </p:cNvSpPr>
          <p:nvPr>
            <p:ph type="sldNum" sz="quarter" idx="12"/>
          </p:nvPr>
        </p:nvSpPr>
        <p:spPr/>
        <p:txBody>
          <a:bodyPr/>
          <a:lstStyle/>
          <a:p>
            <a:fld id="{C3752B7C-18A9-864D-BBCB-54A9F41B5594}" type="slidenum">
              <a:rPr lang="de-DE" smtClean="0"/>
              <a:pPr/>
              <a:t>44</a:t>
            </a:fld>
            <a:endParaRPr lang="de-DE" dirty="0"/>
          </a:p>
        </p:txBody>
      </p:sp>
    </p:spTree>
    <p:extLst>
      <p:ext uri="{BB962C8B-B14F-4D97-AF65-F5344CB8AC3E}">
        <p14:creationId xmlns:p14="http://schemas.microsoft.com/office/powerpoint/2010/main" val="18296680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859CE2-2F1C-44FA-9B37-49C22B4F8920}"/>
              </a:ext>
            </a:extLst>
          </p:cNvPr>
          <p:cNvSpPr>
            <a:spLocks noGrp="1"/>
          </p:cNvSpPr>
          <p:nvPr>
            <p:ph type="title"/>
          </p:nvPr>
        </p:nvSpPr>
        <p:spPr/>
        <p:txBody>
          <a:bodyPr/>
          <a:lstStyle/>
          <a:p>
            <a:r>
              <a:rPr lang="de-DE" dirty="0"/>
              <a:t>Literaturverzeichnis</a:t>
            </a:r>
          </a:p>
        </p:txBody>
      </p:sp>
      <p:sp>
        <p:nvSpPr>
          <p:cNvPr id="4" name="Inhaltsplatzhalter 3">
            <a:extLst>
              <a:ext uri="{FF2B5EF4-FFF2-40B4-BE49-F238E27FC236}">
                <a16:creationId xmlns:a16="http://schemas.microsoft.com/office/drawing/2014/main" id="{CC706F9E-1D43-48AB-B627-FD2FDF93E3E8}"/>
              </a:ext>
            </a:extLst>
          </p:cNvPr>
          <p:cNvSpPr>
            <a:spLocks noGrp="1"/>
          </p:cNvSpPr>
          <p:nvPr>
            <p:ph idx="1"/>
          </p:nvPr>
        </p:nvSpPr>
        <p:spPr>
          <a:xfrm>
            <a:off x="357809" y="1219200"/>
            <a:ext cx="8666921" cy="4948277"/>
          </a:xfrm>
        </p:spPr>
        <p:txBody>
          <a:bodyPr/>
          <a:lstStyle/>
          <a:p>
            <a:pPr marL="171450" indent="-171450">
              <a:lnSpc>
                <a:spcPct val="100000"/>
              </a:lnSpc>
              <a:spcBef>
                <a:spcPts val="300"/>
              </a:spcBef>
              <a:spcAft>
                <a:spcPts val="300"/>
              </a:spcAft>
              <a:buFont typeface="Arial" panose="020B0604020202020204" pitchFamily="34" charset="0"/>
              <a:buChar char="•"/>
            </a:pPr>
            <a:r>
              <a:rPr lang="de-DE" sz="1400" b="0" i="0" u="none" strike="noStrike" dirty="0">
                <a:effectLst/>
              </a:rPr>
              <a:t>Schmidt-Thieme, B. &amp; Weigand, H.-G. (2015). Medien. In R. Bruder, L. </a:t>
            </a:r>
            <a:r>
              <a:rPr lang="de-DE" sz="1400" b="0" i="0" u="none" strike="noStrike" dirty="0" err="1">
                <a:effectLst/>
              </a:rPr>
              <a:t>Hefendehl-Hebeker</a:t>
            </a:r>
            <a:r>
              <a:rPr lang="de-DE" sz="1400" b="0" i="0" u="none" strike="noStrike" dirty="0">
                <a:effectLst/>
              </a:rPr>
              <a:t>, B. Schmidt-Thieme &amp; H.-G. Weigand (Hrsg.), </a:t>
            </a:r>
            <a:r>
              <a:rPr lang="de-DE" sz="1400" i="1" u="none" strike="noStrike" dirty="0">
                <a:effectLst/>
              </a:rPr>
              <a:t>Handbuch der Mathematikdidaktik </a:t>
            </a:r>
            <a:r>
              <a:rPr lang="de-DE" sz="1400" u="none" strike="noStrike" dirty="0">
                <a:effectLst/>
              </a:rPr>
              <a:t>(S. 461–490).</a:t>
            </a:r>
            <a:r>
              <a:rPr lang="de-DE" sz="1400" i="1" u="none" strike="noStrike" dirty="0">
                <a:effectLst/>
              </a:rPr>
              <a:t> </a:t>
            </a:r>
            <a:r>
              <a:rPr lang="de-DE" sz="1400" b="0" i="0" u="none" strike="noStrike" dirty="0">
                <a:effectLst/>
              </a:rPr>
              <a:t>Springer.</a:t>
            </a:r>
            <a:endParaRPr lang="de-DE" altLang="de-DE" sz="1400" dirty="0"/>
          </a:p>
          <a:p>
            <a:pPr marL="171450" indent="-171450">
              <a:lnSpc>
                <a:spcPct val="100000"/>
              </a:lnSpc>
              <a:spcBef>
                <a:spcPts val="300"/>
              </a:spcBef>
              <a:spcAft>
                <a:spcPts val="300"/>
              </a:spcAft>
              <a:buFont typeface="Arial" panose="020B0604020202020204" pitchFamily="34" charset="0"/>
              <a:buChar char="•"/>
            </a:pPr>
            <a:r>
              <a:rPr lang="de-DE" altLang="de-DE" sz="1400" dirty="0"/>
              <a:t>Schulz, A., &amp; Walter, D. (2018). Stellenwertverständnis festigen – Potentiale und Nutzungsweisen einer Software zum Darstellungswechsel. In Fachgruppe Didaktik der Mathematik der Universität Paderborn (Hrsg.), </a:t>
            </a:r>
            <a:r>
              <a:rPr lang="de-DE" altLang="de-DE" sz="1400" i="1" dirty="0"/>
              <a:t>Beiträge zum Mathematikunterricht 2018</a:t>
            </a:r>
            <a:r>
              <a:rPr lang="de-DE" altLang="de-DE" sz="1400" dirty="0"/>
              <a:t> (S. 1667–1670). WTM-Verlag.</a:t>
            </a:r>
          </a:p>
          <a:p>
            <a:pPr marL="171450" indent="-171450">
              <a:lnSpc>
                <a:spcPct val="100000"/>
              </a:lnSpc>
              <a:spcBef>
                <a:spcPts val="300"/>
              </a:spcBef>
              <a:spcAft>
                <a:spcPts val="300"/>
              </a:spcAft>
              <a:buFont typeface="Arial" panose="020B0604020202020204" pitchFamily="34" charset="0"/>
              <a:buChar char="•"/>
            </a:pPr>
            <a:r>
              <a:rPr lang="de-DE" altLang="de-DE" sz="1400" dirty="0"/>
              <a:t>Walter, D. &amp; </a:t>
            </a:r>
            <a:r>
              <a:rPr lang="de-DE" altLang="de-DE" sz="1400" dirty="0" err="1"/>
              <a:t>Schwätzer</a:t>
            </a:r>
            <a:r>
              <a:rPr lang="de-DE" altLang="de-DE" sz="1400" dirty="0"/>
              <a:t>, U. (2023). Mathematikapps für die Grundschule analysieren. </a:t>
            </a:r>
            <a:r>
              <a:rPr lang="de-DE" altLang="de-DE" sz="1400" i="1" dirty="0"/>
              <a:t>Zeitschrift für Mathematik in Forschung und Praxis</a:t>
            </a:r>
            <a:r>
              <a:rPr lang="de-DE" altLang="de-DE" sz="1400" dirty="0"/>
              <a:t>, </a:t>
            </a:r>
            <a:r>
              <a:rPr lang="de-DE" altLang="de-DE" sz="1400" i="1" dirty="0"/>
              <a:t>Nr. 4</a:t>
            </a:r>
            <a:r>
              <a:rPr lang="de-DE" altLang="de-DE" sz="1400" dirty="0"/>
              <a:t>. https://</a:t>
            </a:r>
            <a:r>
              <a:rPr lang="de-DE" altLang="de-DE" sz="1400" dirty="0" err="1"/>
              <a:t>doi.org</a:t>
            </a:r>
            <a:r>
              <a:rPr lang="de-DE" altLang="de-DE" sz="1400" dirty="0"/>
              <a:t>/10.48648/yhp7-0g75</a:t>
            </a:r>
          </a:p>
          <a:p>
            <a:pPr marL="171450" indent="-171450">
              <a:lnSpc>
                <a:spcPct val="100000"/>
              </a:lnSpc>
              <a:spcBef>
                <a:spcPts val="300"/>
              </a:spcBef>
              <a:spcAft>
                <a:spcPts val="300"/>
              </a:spcAft>
              <a:buFont typeface="Arial" panose="020B0604020202020204" pitchFamily="34" charset="0"/>
              <a:buChar char="•"/>
            </a:pPr>
            <a:r>
              <a:rPr lang="de-DE" sz="1400" b="0" i="0" u="none" strike="noStrike" dirty="0" err="1">
                <a:effectLst/>
              </a:rPr>
              <a:t>Urff</a:t>
            </a:r>
            <a:r>
              <a:rPr lang="de-DE" sz="1400" b="0" i="0" u="none" strike="noStrike" dirty="0">
                <a:effectLst/>
              </a:rPr>
              <a:t>, C. (2010). Potentiale und Perspektiven digitaler Lernmedien für die Förderung grundlegender mathematischer Kompetenzen. </a:t>
            </a:r>
            <a:r>
              <a:rPr lang="de-DE" sz="1400" i="1" u="none" strike="noStrike" dirty="0">
                <a:effectLst/>
              </a:rPr>
              <a:t>Zeitschrift für Heilpädagogik, </a:t>
            </a:r>
            <a:r>
              <a:rPr lang="de-DE" sz="1400" b="0" i="1" u="none" strike="noStrike" dirty="0">
                <a:effectLst/>
              </a:rPr>
              <a:t>61,</a:t>
            </a:r>
            <a:r>
              <a:rPr lang="de-DE" sz="1400" b="0" i="0" u="none" strike="noStrike" dirty="0">
                <a:effectLst/>
              </a:rPr>
              <a:t> 141–150.</a:t>
            </a:r>
          </a:p>
          <a:p>
            <a:pPr marL="171450" indent="-171450">
              <a:lnSpc>
                <a:spcPct val="100000"/>
              </a:lnSpc>
              <a:spcBef>
                <a:spcPts val="300"/>
              </a:spcBef>
              <a:spcAft>
                <a:spcPts val="300"/>
              </a:spcAft>
              <a:buFont typeface="Arial" panose="020B0604020202020204" pitchFamily="34" charset="0"/>
              <a:buChar char="•"/>
            </a:pPr>
            <a:r>
              <a:rPr lang="de-DE" sz="1400" b="0" i="0" u="none" strike="noStrike" dirty="0" err="1">
                <a:effectLst/>
              </a:rPr>
              <a:t>Urff</a:t>
            </a:r>
            <a:r>
              <a:rPr lang="de-DE" sz="1400" b="0" i="0" u="none" strike="noStrike" dirty="0">
                <a:effectLst/>
              </a:rPr>
              <a:t>, C. (2014). </a:t>
            </a:r>
            <a:r>
              <a:rPr lang="de-DE" sz="1400" i="1" u="none" strike="noStrike" dirty="0">
                <a:effectLst/>
              </a:rPr>
              <a:t>Digitale Lernmedien zur Förderung grundlegender mathematischer Kompetenzen - Theoretische Analysen, empirische Fallstudien und praktische Umsetzung anhand der Entwicklung virtueller Arbeitsmittel</a:t>
            </a:r>
            <a:r>
              <a:rPr lang="de-DE" sz="1400" b="0" i="0" u="none" strike="noStrike" dirty="0">
                <a:effectLst/>
              </a:rPr>
              <a:t>. Mensch und Buch.</a:t>
            </a:r>
            <a:endParaRPr lang="de-DE" altLang="de-DE" sz="1400" dirty="0"/>
          </a:p>
          <a:p>
            <a:pPr marL="171450" indent="-171450">
              <a:lnSpc>
                <a:spcPct val="100000"/>
              </a:lnSpc>
              <a:spcBef>
                <a:spcPts val="300"/>
              </a:spcBef>
              <a:spcAft>
                <a:spcPts val="300"/>
              </a:spcAft>
              <a:buFont typeface="Arial" panose="020B0604020202020204" pitchFamily="34" charset="0"/>
              <a:buChar char="•"/>
            </a:pPr>
            <a:r>
              <a:rPr lang="de-DE" altLang="de-DE" sz="1400" dirty="0"/>
              <a:t>Walter, D. (2018). </a:t>
            </a:r>
            <a:r>
              <a:rPr lang="de-DE" altLang="de-DE" sz="1400" i="1" dirty="0"/>
              <a:t>Nutzungsweisen bei der Verwendung von Tablet-Apps: Eine Untersuchung bei zählend rechnenden Lernenden zu Beginn des zweiten Schuljahres</a:t>
            </a:r>
            <a:r>
              <a:rPr lang="de-DE" altLang="de-DE" sz="1400" dirty="0"/>
              <a:t>. Springer Spektrum.</a:t>
            </a:r>
          </a:p>
        </p:txBody>
      </p:sp>
      <p:sp>
        <p:nvSpPr>
          <p:cNvPr id="6" name="Foliennummernplatzhalter 5">
            <a:extLst>
              <a:ext uri="{FF2B5EF4-FFF2-40B4-BE49-F238E27FC236}">
                <a16:creationId xmlns:a16="http://schemas.microsoft.com/office/drawing/2014/main" id="{96381161-BC80-4A54-B1C8-8978F9ED4EC0}"/>
              </a:ext>
            </a:extLst>
          </p:cNvPr>
          <p:cNvSpPr>
            <a:spLocks noGrp="1"/>
          </p:cNvSpPr>
          <p:nvPr>
            <p:ph type="sldNum" sz="quarter" idx="12"/>
          </p:nvPr>
        </p:nvSpPr>
        <p:spPr/>
        <p:txBody>
          <a:bodyPr/>
          <a:lstStyle/>
          <a:p>
            <a:fld id="{C3752B7C-18A9-864D-BBCB-54A9F41B5594}" type="slidenum">
              <a:rPr lang="de-DE" smtClean="0"/>
              <a:pPr/>
              <a:t>45</a:t>
            </a:fld>
            <a:endParaRPr lang="de-DE" dirty="0"/>
          </a:p>
        </p:txBody>
      </p:sp>
    </p:spTree>
    <p:extLst>
      <p:ext uri="{BB962C8B-B14F-4D97-AF65-F5344CB8AC3E}">
        <p14:creationId xmlns:p14="http://schemas.microsoft.com/office/powerpoint/2010/main" val="879792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Verwendetes Material</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935090" cy="4649857"/>
          </a:xfrm>
        </p:spPr>
        <p:txBody>
          <a:bodyPr/>
          <a:lstStyle/>
          <a:p>
            <a:pPr marL="0" indent="0">
              <a:lnSpc>
                <a:spcPct val="100000"/>
              </a:lnSpc>
              <a:buNone/>
            </a:pPr>
            <a:r>
              <a:rPr lang="de-DE" sz="1400" dirty="0"/>
              <a:t>Viele Aufgabenbeispiele entstammen dem Projekt PIKAS und seinen Partnerprojekten:</a:t>
            </a:r>
          </a:p>
          <a:p>
            <a:pPr>
              <a:lnSpc>
                <a:spcPct val="100000"/>
              </a:lnSpc>
            </a:pPr>
            <a:r>
              <a:rPr lang="de-DE" sz="1400" dirty="0"/>
              <a:t>PIKAS </a:t>
            </a:r>
            <a:r>
              <a:rPr lang="de-DE" sz="1400" dirty="0" err="1"/>
              <a:t>digi</a:t>
            </a:r>
            <a:r>
              <a:rPr lang="de-DE" sz="1400" dirty="0"/>
              <a:t> (2023a). </a:t>
            </a:r>
            <a:r>
              <a:rPr lang="de-DE" sz="1400" i="1" dirty="0"/>
              <a:t>Apps für den Mathematikunterricht.</a:t>
            </a:r>
            <a:r>
              <a:rPr lang="de-DE" sz="1400" b="0" i="0" u="none" strike="noStrike" dirty="0">
                <a:effectLst/>
                <a:hlinkClick r:id="rId3">
                  <a:extLst>
                    <a:ext uri="{A12FA001-AC4F-418D-AE19-62706E023703}">
                      <ahyp:hlinkClr xmlns:ahyp="http://schemas.microsoft.com/office/drawing/2018/hyperlinkcolor" val="tx"/>
                    </a:ext>
                  </a:extLst>
                </a:hlinkClick>
              </a:rPr>
              <a:t> </a:t>
            </a:r>
            <a:r>
              <a:rPr lang="de-DE" sz="1400" b="0" i="0" u="none" strike="noStrike" dirty="0">
                <a:effectLst/>
              </a:rPr>
              <a:t>https://pikas-digi.dzlm.de/node/33</a:t>
            </a:r>
            <a:endParaRPr lang="de-DE" sz="1400" i="1" dirty="0"/>
          </a:p>
          <a:p>
            <a:pPr>
              <a:lnSpc>
                <a:spcPct val="100000"/>
              </a:lnSpc>
            </a:pPr>
            <a:r>
              <a:rPr lang="de-DE" sz="1400" dirty="0"/>
              <a:t>PIKAS </a:t>
            </a:r>
            <a:r>
              <a:rPr lang="de-DE" sz="1400" dirty="0" err="1"/>
              <a:t>digi</a:t>
            </a:r>
            <a:r>
              <a:rPr lang="de-DE" sz="1400" dirty="0"/>
              <a:t> (2023b)</a:t>
            </a:r>
            <a:r>
              <a:rPr lang="de-DE" sz="1400" i="1" dirty="0"/>
              <a:t>. </a:t>
            </a:r>
            <a:r>
              <a:rPr lang="de-DE" sz="1400" i="1" dirty="0">
                <a:effectLst/>
              </a:rPr>
              <a:t>Leitfragenkatalog zur Softwareauswahl</a:t>
            </a:r>
            <a:r>
              <a:rPr lang="de-DE" sz="1400" dirty="0"/>
              <a:t> </a:t>
            </a:r>
            <a:r>
              <a:rPr lang="de-DE" sz="1400" i="1" dirty="0" err="1">
                <a:effectLst/>
              </a:rPr>
              <a:t>für</a:t>
            </a:r>
            <a:r>
              <a:rPr lang="de-DE" sz="1400" i="1" dirty="0">
                <a:effectLst/>
              </a:rPr>
              <a:t> den Einsatz im Mathematikunterricht. </a:t>
            </a:r>
            <a:r>
              <a:rPr lang="de-DE" sz="1400" b="0" i="0" u="none" strike="noStrike" dirty="0">
                <a:effectLst/>
              </a:rPr>
              <a:t>https://</a:t>
            </a:r>
            <a:r>
              <a:rPr lang="de-DE" sz="1400" b="0" i="0" u="none" strike="noStrike" dirty="0" err="1">
                <a:effectLst/>
              </a:rPr>
              <a:t>pikas-digi.dzlm.de</a:t>
            </a:r>
            <a:r>
              <a:rPr lang="de-DE" sz="1400" b="0" i="0" u="none" strike="noStrike" dirty="0">
                <a:effectLst/>
              </a:rPr>
              <a:t>/</a:t>
            </a:r>
            <a:r>
              <a:rPr lang="de-DE" sz="1400" b="0" i="0" u="none" strike="noStrike" dirty="0" err="1">
                <a:effectLst/>
              </a:rPr>
              <a:t>node</a:t>
            </a:r>
            <a:r>
              <a:rPr lang="de-DE" sz="1400" b="0" i="0" u="none" strike="noStrike" dirty="0">
                <a:effectLst/>
              </a:rPr>
              <a:t>/33</a:t>
            </a:r>
            <a:endParaRPr lang="de-DE" sz="1400" i="1" dirty="0"/>
          </a:p>
          <a:p>
            <a:pPr>
              <a:lnSpc>
                <a:spcPct val="100000"/>
              </a:lnSpc>
            </a:pPr>
            <a:r>
              <a:rPr lang="de-DE" sz="1400" dirty="0"/>
              <a:t>https://</a:t>
            </a:r>
            <a:r>
              <a:rPr lang="de-DE" sz="1400" dirty="0" err="1"/>
              <a:t>pikas-digi.dzlm.de</a:t>
            </a:r>
            <a:r>
              <a:rPr lang="de-DE" sz="1400" dirty="0"/>
              <a:t>/</a:t>
            </a:r>
            <a:r>
              <a:rPr lang="de-DE" sz="1400" dirty="0" err="1"/>
              <a:t>node</a:t>
            </a:r>
            <a:r>
              <a:rPr lang="de-DE" sz="1400" dirty="0"/>
              <a:t>/33 (Beispiele Apps fachdidaktische Potentiale)</a:t>
            </a:r>
            <a:endParaRPr lang="de-DE" sz="1400" i="1" dirty="0"/>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46</a:t>
            </a:fld>
            <a:endParaRPr lang="de-DE" dirty="0"/>
          </a:p>
        </p:txBody>
      </p:sp>
      <p:sp>
        <p:nvSpPr>
          <p:cNvPr id="8" name="Textplatzhalter 7">
            <a:extLst>
              <a:ext uri="{FF2B5EF4-FFF2-40B4-BE49-F238E27FC236}">
                <a16:creationId xmlns:a16="http://schemas.microsoft.com/office/drawing/2014/main" id="{6A303FEB-A44C-6964-4937-4EA7FC253B88}"/>
              </a:ext>
            </a:extLst>
          </p:cNvPr>
          <p:cNvSpPr>
            <a:spLocks noGrp="1"/>
          </p:cNvSpPr>
          <p:nvPr>
            <p:ph type="body" sz="quarter" idx="13"/>
          </p:nvPr>
        </p:nvSpPr>
        <p:spPr/>
        <p:txBody>
          <a:bodyPr/>
          <a:lstStyle/>
          <a:p>
            <a:r>
              <a:rPr lang="de-DE" dirty="0"/>
              <a:t>PIKAS und Partnerprojekte</a:t>
            </a:r>
          </a:p>
        </p:txBody>
      </p:sp>
    </p:spTree>
    <p:extLst>
      <p:ext uri="{BB962C8B-B14F-4D97-AF65-F5344CB8AC3E}">
        <p14:creationId xmlns:p14="http://schemas.microsoft.com/office/powerpoint/2010/main" val="24919012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Verwendetes Material</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935090" cy="4649857"/>
          </a:xfrm>
        </p:spPr>
        <p:txBody>
          <a:bodyPr/>
          <a:lstStyle/>
          <a:p>
            <a:pPr>
              <a:lnSpc>
                <a:spcPct val="100000"/>
              </a:lnSpc>
            </a:pPr>
            <a:r>
              <a:rPr lang="de-DE" sz="1400" dirty="0"/>
              <a:t>Ernst Klett Verlag (o.J.) </a:t>
            </a:r>
            <a:r>
              <a:rPr lang="de-DE" sz="1400" i="1" dirty="0"/>
              <a:t>Blitzrechnen</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/blitzrechnen-1-mathe-üben/id1027799669</a:t>
            </a:r>
          </a:p>
          <a:p>
            <a:pPr>
              <a:lnSpc>
                <a:spcPct val="100000"/>
              </a:lnSpc>
            </a:pPr>
            <a:r>
              <a:rPr lang="de-DE" sz="1400" dirty="0"/>
              <a:t>Etzold, H. (2020). </a:t>
            </a:r>
            <a:r>
              <a:rPr lang="de-DE" sz="1400" i="1" dirty="0" err="1"/>
              <a:t>KlippKlapp</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/klipp-klapp/id1157365733</a:t>
            </a:r>
          </a:p>
          <a:p>
            <a:pPr>
              <a:lnSpc>
                <a:spcPct val="100000"/>
              </a:lnSpc>
            </a:pPr>
            <a:r>
              <a:rPr lang="de-DE" sz="1400" dirty="0"/>
              <a:t>Etzold, H. (2022). </a:t>
            </a:r>
            <a:r>
              <a:rPr lang="de-DE" sz="1400" i="1" dirty="0"/>
              <a:t>Klötzchen</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a:t>
            </a:r>
            <a:r>
              <a:rPr lang="de-DE" sz="1400" dirty="0" err="1"/>
              <a:t>klötzchen</a:t>
            </a:r>
            <a:r>
              <a:rPr lang="de-DE" sz="1400" dirty="0"/>
              <a:t>/id1027746349</a:t>
            </a:r>
          </a:p>
          <a:p>
            <a:pPr>
              <a:lnSpc>
                <a:spcPct val="100000"/>
              </a:lnSpc>
            </a:pPr>
            <a:r>
              <a:rPr lang="de-DE" sz="1400" dirty="0" err="1"/>
              <a:t>Explain</a:t>
            </a:r>
            <a:r>
              <a:rPr lang="de-DE" sz="1400" dirty="0"/>
              <a:t> </a:t>
            </a:r>
            <a:r>
              <a:rPr lang="de-DE" sz="1400" dirty="0" err="1"/>
              <a:t>Everything</a:t>
            </a:r>
            <a:r>
              <a:rPr lang="de-DE" sz="1400" dirty="0"/>
              <a:t> (2022). Whiteboard </a:t>
            </a:r>
            <a:r>
              <a:rPr lang="de-DE" sz="1400" dirty="0" err="1"/>
              <a:t>Explain</a:t>
            </a:r>
            <a:r>
              <a:rPr lang="de-DE" sz="1400" dirty="0"/>
              <a:t> </a:t>
            </a:r>
            <a:r>
              <a:rPr lang="de-DE" sz="1400" dirty="0" err="1"/>
              <a:t>Everything</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a:t>
            </a:r>
            <a:r>
              <a:rPr lang="de-DE" sz="1400" dirty="0" err="1"/>
              <a:t>whiteboard-explain-everything</a:t>
            </a:r>
            <a:r>
              <a:rPr lang="de-DE" sz="1400" dirty="0"/>
              <a:t>/id1020339980</a:t>
            </a:r>
          </a:p>
          <a:p>
            <a:pPr>
              <a:lnSpc>
                <a:spcPct val="100000"/>
              </a:lnSpc>
            </a:pPr>
            <a:r>
              <a:rPr lang="de-DE" sz="1400" dirty="0"/>
              <a:t>Medienwerkstatt </a:t>
            </a:r>
            <a:r>
              <a:rPr lang="de-DE" sz="1400" dirty="0" err="1"/>
              <a:t>Muehlacker</a:t>
            </a:r>
            <a:r>
              <a:rPr lang="de-DE" sz="1400" dirty="0"/>
              <a:t> (2020). </a:t>
            </a:r>
            <a:r>
              <a:rPr lang="de-DE" sz="1400" i="1" dirty="0"/>
              <a:t>1st </a:t>
            </a:r>
            <a:r>
              <a:rPr lang="de-DE" sz="1400" i="1" dirty="0" err="1"/>
              <a:t>calc</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/1st-calc/id546843701</a:t>
            </a:r>
          </a:p>
          <a:p>
            <a:pPr>
              <a:lnSpc>
                <a:spcPct val="100000"/>
              </a:lnSpc>
            </a:pPr>
            <a:r>
              <a:rPr lang="de-DE" sz="1400" dirty="0"/>
              <a:t>Schulz, A. &amp; Walter, D. (2022). </a:t>
            </a:r>
            <a:r>
              <a:rPr lang="de-DE" sz="1400" i="1" dirty="0"/>
              <a:t>Stellenwerte üben</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/at/</a:t>
            </a:r>
            <a:r>
              <a:rPr lang="de-DE" sz="1400" dirty="0" err="1"/>
              <a:t>app</a:t>
            </a:r>
            <a:r>
              <a:rPr lang="de-DE" sz="1400" dirty="0"/>
              <a:t>/stellenwerte-üben/id1625837149</a:t>
            </a:r>
          </a:p>
          <a:p>
            <a:pPr>
              <a:lnSpc>
                <a:spcPct val="100000"/>
              </a:lnSpc>
            </a:pPr>
            <a:r>
              <a:rPr lang="de-DE" sz="1400" dirty="0"/>
              <a:t>The Math Learning Center (2022). </a:t>
            </a:r>
            <a:r>
              <a:rPr lang="de-DE" sz="1400" i="1" dirty="0" err="1"/>
              <a:t>Number</a:t>
            </a:r>
            <a:r>
              <a:rPr lang="de-DE" sz="1400" i="1" dirty="0"/>
              <a:t> </a:t>
            </a:r>
            <a:r>
              <a:rPr lang="de-DE" sz="1400" i="1" dirty="0" err="1"/>
              <a:t>Pieces</a:t>
            </a:r>
            <a:r>
              <a:rPr lang="de-DE" sz="1400" i="1" dirty="0"/>
              <a:t>. </a:t>
            </a:r>
            <a:r>
              <a:rPr lang="de-DE" sz="1400" dirty="0"/>
              <a:t>https://</a:t>
            </a:r>
            <a:r>
              <a:rPr lang="de-DE" sz="1400" dirty="0" err="1"/>
              <a:t>apps.mathlearningcenter.org</a:t>
            </a:r>
            <a:r>
              <a:rPr lang="de-DE" sz="1400" dirty="0"/>
              <a:t>/</a:t>
            </a:r>
            <a:r>
              <a:rPr lang="de-DE" sz="1400" dirty="0" err="1"/>
              <a:t>number-pieces</a:t>
            </a:r>
            <a:r>
              <a:rPr lang="de-DE" sz="1400" dirty="0"/>
              <a:t>/ </a:t>
            </a:r>
          </a:p>
          <a:p>
            <a:pPr>
              <a:lnSpc>
                <a:spcPct val="100000"/>
              </a:lnSpc>
            </a:pPr>
            <a:r>
              <a:rPr lang="de-DE" sz="1400" dirty="0"/>
              <a:t>Tools </a:t>
            </a:r>
            <a:r>
              <a:rPr lang="de-DE" sz="1400" dirty="0" err="1"/>
              <a:t>for</a:t>
            </a:r>
            <a:r>
              <a:rPr lang="de-DE" sz="1400" dirty="0"/>
              <a:t> Schools Limited (2023). </a:t>
            </a:r>
            <a:r>
              <a:rPr lang="de-DE" sz="1400" i="1" dirty="0"/>
              <a:t>Book Creator </a:t>
            </a:r>
            <a:r>
              <a:rPr lang="de-DE" sz="1400" dirty="0"/>
              <a:t>[Mobile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a:t>
            </a:r>
            <a:r>
              <a:rPr lang="de-DE" sz="1400" dirty="0" err="1"/>
              <a:t>book-creator-for-ipad</a:t>
            </a:r>
            <a:r>
              <a:rPr lang="de-DE" sz="1400" dirty="0"/>
              <a:t>/id442378070</a:t>
            </a:r>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47</a:t>
            </a:fld>
            <a:endParaRPr lang="de-DE" dirty="0"/>
          </a:p>
        </p:txBody>
      </p:sp>
      <p:sp>
        <p:nvSpPr>
          <p:cNvPr id="8" name="Textplatzhalter 7">
            <a:extLst>
              <a:ext uri="{FF2B5EF4-FFF2-40B4-BE49-F238E27FC236}">
                <a16:creationId xmlns:a16="http://schemas.microsoft.com/office/drawing/2014/main" id="{6A303FEB-A44C-6964-4937-4EA7FC253B88}"/>
              </a:ext>
            </a:extLst>
          </p:cNvPr>
          <p:cNvSpPr>
            <a:spLocks noGrp="1"/>
          </p:cNvSpPr>
          <p:nvPr>
            <p:ph type="body" sz="quarter" idx="13"/>
          </p:nvPr>
        </p:nvSpPr>
        <p:spPr/>
        <p:txBody>
          <a:bodyPr/>
          <a:lstStyle/>
          <a:p>
            <a:r>
              <a:rPr lang="de-DE" dirty="0"/>
              <a:t>Apps und Internetanwendungen</a:t>
            </a:r>
          </a:p>
        </p:txBody>
      </p:sp>
    </p:spTree>
    <p:extLst>
      <p:ext uri="{BB962C8B-B14F-4D97-AF65-F5344CB8AC3E}">
        <p14:creationId xmlns:p14="http://schemas.microsoft.com/office/powerpoint/2010/main" val="18090133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62F5D7A-4A34-4187-8E6B-2F385E931F49}"/>
              </a:ext>
            </a:extLst>
          </p:cNvPr>
          <p:cNvSpPr>
            <a:spLocks noGrp="1"/>
          </p:cNvSpPr>
          <p:nvPr>
            <p:ph type="title"/>
          </p:nvPr>
        </p:nvSpPr>
        <p:spPr/>
        <p:txBody>
          <a:bodyPr/>
          <a:lstStyle/>
          <a:p>
            <a:r>
              <a:rPr lang="de-DE" dirty="0"/>
              <a:t>Verwendetes Material</a:t>
            </a:r>
          </a:p>
        </p:txBody>
      </p:sp>
      <p:sp>
        <p:nvSpPr>
          <p:cNvPr id="4" name="Inhaltsplatzhalter 3">
            <a:extLst>
              <a:ext uri="{FF2B5EF4-FFF2-40B4-BE49-F238E27FC236}">
                <a16:creationId xmlns:a16="http://schemas.microsoft.com/office/drawing/2014/main" id="{B87C6A2E-9BEF-4271-9C38-DCFED90F3EA1}"/>
              </a:ext>
            </a:extLst>
          </p:cNvPr>
          <p:cNvSpPr>
            <a:spLocks noGrp="1"/>
          </p:cNvSpPr>
          <p:nvPr>
            <p:ph idx="1"/>
          </p:nvPr>
        </p:nvSpPr>
        <p:spPr>
          <a:xfrm>
            <a:off x="1208910" y="1688872"/>
            <a:ext cx="7935090" cy="4649857"/>
          </a:xfrm>
        </p:spPr>
        <p:txBody>
          <a:bodyPr/>
          <a:lstStyle/>
          <a:p>
            <a:pPr>
              <a:lnSpc>
                <a:spcPct val="100000"/>
              </a:lnSpc>
            </a:pPr>
            <a:r>
              <a:rPr lang="de-DE" sz="1400" dirty="0" err="1"/>
              <a:t>Urff</a:t>
            </a:r>
            <a:r>
              <a:rPr lang="de-DE" sz="1400" dirty="0"/>
              <a:t>, C. (2019a). </a:t>
            </a:r>
            <a:r>
              <a:rPr lang="de-DE" sz="1400" i="1" dirty="0"/>
              <a:t>Rechendreieck</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/rechendreieck/id575736731</a:t>
            </a:r>
          </a:p>
          <a:p>
            <a:pPr>
              <a:lnSpc>
                <a:spcPct val="100000"/>
              </a:lnSpc>
            </a:pPr>
            <a:r>
              <a:rPr lang="de-DE" sz="1400" dirty="0" err="1"/>
              <a:t>Urff</a:t>
            </a:r>
            <a:r>
              <a:rPr lang="de-DE" sz="1400" dirty="0"/>
              <a:t>, C. (2019b). </a:t>
            </a:r>
            <a:r>
              <a:rPr lang="de-DE" sz="1400" i="1" dirty="0"/>
              <a:t>Rechentablett</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a:t>
            </a:r>
            <a:r>
              <a:rPr lang="de-DE" sz="1400" dirty="0" err="1"/>
              <a:t>rechentablett</a:t>
            </a:r>
            <a:r>
              <a:rPr lang="de-DE" sz="1400" dirty="0"/>
              <a:t>/id574825573</a:t>
            </a:r>
          </a:p>
          <a:p>
            <a:pPr>
              <a:lnSpc>
                <a:spcPct val="100000"/>
              </a:lnSpc>
            </a:pPr>
            <a:r>
              <a:rPr lang="de-DE" sz="1400" dirty="0" err="1"/>
              <a:t>Urff</a:t>
            </a:r>
            <a:r>
              <a:rPr lang="de-DE" sz="1400" dirty="0"/>
              <a:t>, C. (2019c). </a:t>
            </a:r>
            <a:r>
              <a:rPr lang="de-DE" sz="1400" i="1" dirty="0"/>
              <a:t>Zwanzigerfeld für das iPad</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/zwanzigerfeld-für-</a:t>
            </a:r>
            <a:r>
              <a:rPr lang="de-DE" sz="1400" dirty="0" err="1"/>
              <a:t>ipad</a:t>
            </a:r>
            <a:r>
              <a:rPr lang="de-DE" sz="1400" dirty="0"/>
              <a:t>/id556083423</a:t>
            </a:r>
          </a:p>
          <a:p>
            <a:pPr>
              <a:lnSpc>
                <a:spcPct val="100000"/>
              </a:lnSpc>
            </a:pPr>
            <a:r>
              <a:rPr lang="de-DE" sz="1400" dirty="0" err="1"/>
              <a:t>Urff</a:t>
            </a:r>
            <a:r>
              <a:rPr lang="de-DE" sz="1400" dirty="0"/>
              <a:t>, C. (2019d). </a:t>
            </a:r>
            <a:r>
              <a:rPr lang="de-DE" sz="1400" i="1" dirty="0"/>
              <a:t>Zahlen bis 100 </a:t>
            </a:r>
            <a:r>
              <a:rPr lang="de-DE" sz="1400" dirty="0"/>
              <a:t>[Mobile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/zahlen-bis-100/id481817245</a:t>
            </a:r>
          </a:p>
          <a:p>
            <a:pPr>
              <a:lnSpc>
                <a:spcPct val="100000"/>
              </a:lnSpc>
            </a:pPr>
            <a:r>
              <a:rPr lang="de-DE" sz="1400" dirty="0" err="1"/>
              <a:t>Urff</a:t>
            </a:r>
            <a:r>
              <a:rPr lang="de-DE" sz="1400" dirty="0"/>
              <a:t>, C. (</a:t>
            </a:r>
            <a:r>
              <a:rPr lang="de-DE" sz="1400" dirty="0" err="1"/>
              <a:t>o.J.a</a:t>
            </a:r>
            <a:r>
              <a:rPr lang="de-DE" sz="1400" dirty="0"/>
              <a:t>) </a:t>
            </a:r>
            <a:r>
              <a:rPr lang="de-DE" sz="1400" i="1" dirty="0"/>
              <a:t>Die Zahlenjagd – Finde die Zahl! </a:t>
            </a:r>
            <a:r>
              <a:rPr lang="de-DE" sz="1400" dirty="0"/>
              <a:t>[Mobile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/die-zahlenjagd-finde-die-zahl/id590394554</a:t>
            </a:r>
          </a:p>
          <a:p>
            <a:pPr>
              <a:lnSpc>
                <a:spcPct val="100000"/>
              </a:lnSpc>
            </a:pPr>
            <a:r>
              <a:rPr lang="de-DE" sz="1400" dirty="0" err="1"/>
              <a:t>Urff</a:t>
            </a:r>
            <a:r>
              <a:rPr lang="de-DE" sz="1400" dirty="0"/>
              <a:t>, C. (</a:t>
            </a:r>
            <a:r>
              <a:rPr lang="de-DE" sz="1400" dirty="0" err="1"/>
              <a:t>o.J.b</a:t>
            </a:r>
            <a:r>
              <a:rPr lang="de-DE" sz="1400" dirty="0"/>
              <a:t>). </a:t>
            </a:r>
            <a:r>
              <a:rPr lang="de-DE" sz="1400" i="1" dirty="0"/>
              <a:t>Fingerzahlen</a:t>
            </a:r>
            <a:r>
              <a:rPr lang="de-DE" sz="1400" dirty="0"/>
              <a:t> [Mobile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/at/</a:t>
            </a:r>
            <a:r>
              <a:rPr lang="de-DE" sz="1400" dirty="0" err="1"/>
              <a:t>app</a:t>
            </a:r>
            <a:r>
              <a:rPr lang="de-DE" sz="1400" dirty="0"/>
              <a:t>/fingerzahlen-fingermengen/id455497654</a:t>
            </a:r>
          </a:p>
          <a:p>
            <a:pPr>
              <a:lnSpc>
                <a:spcPct val="100000"/>
              </a:lnSpc>
            </a:pPr>
            <a:r>
              <a:rPr lang="de-DE" sz="1400" dirty="0" err="1"/>
              <a:t>Urff</a:t>
            </a:r>
            <a:r>
              <a:rPr lang="de-DE" sz="1400" dirty="0"/>
              <a:t>, C. (</a:t>
            </a:r>
            <a:r>
              <a:rPr lang="de-DE" sz="1400" dirty="0" err="1"/>
              <a:t>o.J.c</a:t>
            </a:r>
            <a:r>
              <a:rPr lang="de-DE" sz="1400" dirty="0"/>
              <a:t>). </a:t>
            </a:r>
            <a:r>
              <a:rPr lang="de-DE" sz="1400" i="1" dirty="0"/>
              <a:t>Rechnen mit </a:t>
            </a:r>
            <a:r>
              <a:rPr lang="de-DE" sz="1400" i="1" dirty="0" err="1"/>
              <a:t>Wendi</a:t>
            </a:r>
            <a:r>
              <a:rPr lang="de-DE" sz="1400" i="1" dirty="0"/>
              <a:t> </a:t>
            </a:r>
            <a:r>
              <a:rPr lang="de-DE" sz="1400" dirty="0"/>
              <a:t>[Mobile </a:t>
            </a:r>
            <a:r>
              <a:rPr lang="de-DE" sz="1400" dirty="0" err="1"/>
              <a:t>app</a:t>
            </a:r>
            <a:r>
              <a:rPr lang="de-DE" sz="1400" dirty="0"/>
              <a:t>]. </a:t>
            </a:r>
            <a:r>
              <a:rPr lang="de-DE" sz="1400" dirty="0" err="1"/>
              <a:t>AppStore</a:t>
            </a:r>
            <a:r>
              <a:rPr lang="de-DE" sz="1400" dirty="0"/>
              <a:t>. https://</a:t>
            </a:r>
            <a:r>
              <a:rPr lang="de-DE" sz="1400" dirty="0" err="1"/>
              <a:t>apps.apple.com</a:t>
            </a:r>
            <a:r>
              <a:rPr lang="de-DE" sz="1400" dirty="0"/>
              <a:t>/de/</a:t>
            </a:r>
            <a:r>
              <a:rPr lang="de-DE" sz="1400" dirty="0" err="1"/>
              <a:t>app</a:t>
            </a:r>
            <a:r>
              <a:rPr lang="de-DE" sz="1400" dirty="0"/>
              <a:t>/rechnen-mit-</a:t>
            </a:r>
            <a:r>
              <a:rPr lang="de-DE" sz="1400" dirty="0" err="1"/>
              <a:t>wendi</a:t>
            </a:r>
            <a:r>
              <a:rPr lang="de-DE" sz="1400" dirty="0"/>
              <a:t>/id643015355</a:t>
            </a:r>
          </a:p>
        </p:txBody>
      </p:sp>
      <p:sp>
        <p:nvSpPr>
          <p:cNvPr id="6" name="Foliennummernplatzhalter 5">
            <a:extLst>
              <a:ext uri="{FF2B5EF4-FFF2-40B4-BE49-F238E27FC236}">
                <a16:creationId xmlns:a16="http://schemas.microsoft.com/office/drawing/2014/main" id="{62DB0033-F809-4869-AE2F-A16092D3B584}"/>
              </a:ext>
            </a:extLst>
          </p:cNvPr>
          <p:cNvSpPr>
            <a:spLocks noGrp="1"/>
          </p:cNvSpPr>
          <p:nvPr>
            <p:ph type="sldNum" sz="quarter" idx="12"/>
          </p:nvPr>
        </p:nvSpPr>
        <p:spPr/>
        <p:txBody>
          <a:bodyPr/>
          <a:lstStyle/>
          <a:p>
            <a:fld id="{C3752B7C-18A9-864D-BBCB-54A9F41B5594}" type="slidenum">
              <a:rPr lang="de-DE" smtClean="0"/>
              <a:pPr/>
              <a:t>48</a:t>
            </a:fld>
            <a:endParaRPr lang="de-DE" dirty="0"/>
          </a:p>
        </p:txBody>
      </p:sp>
      <p:sp>
        <p:nvSpPr>
          <p:cNvPr id="8" name="Textplatzhalter 7">
            <a:extLst>
              <a:ext uri="{FF2B5EF4-FFF2-40B4-BE49-F238E27FC236}">
                <a16:creationId xmlns:a16="http://schemas.microsoft.com/office/drawing/2014/main" id="{6A303FEB-A44C-6964-4937-4EA7FC253B88}"/>
              </a:ext>
            </a:extLst>
          </p:cNvPr>
          <p:cNvSpPr>
            <a:spLocks noGrp="1"/>
          </p:cNvSpPr>
          <p:nvPr>
            <p:ph type="body" sz="quarter" idx="13"/>
          </p:nvPr>
        </p:nvSpPr>
        <p:spPr/>
        <p:txBody>
          <a:bodyPr/>
          <a:lstStyle/>
          <a:p>
            <a:r>
              <a:rPr lang="de-DE" dirty="0"/>
              <a:t>Apps und Internetanwendungen</a:t>
            </a:r>
          </a:p>
        </p:txBody>
      </p:sp>
    </p:spTree>
    <p:extLst>
      <p:ext uri="{BB962C8B-B14F-4D97-AF65-F5344CB8AC3E}">
        <p14:creationId xmlns:p14="http://schemas.microsoft.com/office/powerpoint/2010/main" val="908950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5" name="Textplatzhalter 4">
            <a:extLst>
              <a:ext uri="{FF2B5EF4-FFF2-40B4-BE49-F238E27FC236}">
                <a16:creationId xmlns:a16="http://schemas.microsoft.com/office/drawing/2014/main" id="{A1222F87-F12F-BB4E-92E6-55D67B8086A5}"/>
              </a:ext>
            </a:extLst>
          </p:cNvPr>
          <p:cNvSpPr>
            <a:spLocks noGrp="1"/>
          </p:cNvSpPr>
          <p:nvPr>
            <p:ph type="body" sz="quarter" idx="13"/>
          </p:nvPr>
        </p:nvSpPr>
        <p:spPr/>
        <p:txBody>
          <a:bodyPr/>
          <a:lstStyle/>
          <a:p>
            <a:r>
              <a:rPr lang="de-DE" dirty="0"/>
              <a:t>GRUNIDEE DES MODULS</a:t>
            </a:r>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423" y="1639658"/>
            <a:ext cx="7569595" cy="4527819"/>
          </a:xfrm>
        </p:spPr>
        <p:txBody>
          <a:bodyPr/>
          <a:lstStyle/>
          <a:p>
            <a:pPr marL="0" indent="0">
              <a:buNone/>
            </a:pPr>
            <a:r>
              <a:rPr lang="de-DE" altLang="de-DE" sz="1400" dirty="0">
                <a:ea typeface="ＭＳ Ｐゴシック" panose="020B0600070205080204" pitchFamily="34" charset="-128"/>
              </a:rPr>
              <a:t>Auch wenn die Auseinandersetzung mit digitalen Medien in Grundschulen unausweichlich geworden ist, stellt der Einsatz dieser dennoch für viele Lehrkräfte nach wie vor ein Hindernis dar und es werden wenig tragfähige Argumente für den Einsatz digitaler Medien vorgebracht. In dieser Veranstaltung sollen digitale Medien als ein weiteres Medium neben physischen Medien zur Vermittlung zwischen Kind und Mathematik vorgestellt werden. Es sollte für den sinnvollen Einsatz in der Grundschule sensibilisiert werden auf der Basis von bildungspolitischen Vorgaben und insbesondere fachdidaktischen Potentiale digitaler Medien. Potentiale digitaler Medien sowie verschiedene Einsatzmöglichkeiten dieser im Schulunterricht werden aufgezeigt, um als Lehrkraft aus der Fachdidaktik heraus kritisch über den lernförderlichen Einsatz verschiedener Software im Unterricht entscheiden zu können. </a:t>
            </a:r>
          </a:p>
        </p:txBody>
      </p:sp>
    </p:spTree>
    <p:extLst>
      <p:ext uri="{BB962C8B-B14F-4D97-AF65-F5344CB8AC3E}">
        <p14:creationId xmlns:p14="http://schemas.microsoft.com/office/powerpoint/2010/main" val="2764909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223605-162F-E647-A459-2D846B44DF4C}"/>
              </a:ext>
            </a:extLst>
          </p:cNvPr>
          <p:cNvSpPr>
            <a:spLocks noGrp="1"/>
          </p:cNvSpPr>
          <p:nvPr>
            <p:ph type="title"/>
          </p:nvPr>
        </p:nvSpPr>
        <p:spPr/>
        <p:txBody>
          <a:bodyPr/>
          <a:lstStyle/>
          <a:p>
            <a:r>
              <a:rPr lang="de-DE" dirty="0"/>
              <a:t>Hintergrundinfos</a:t>
            </a:r>
          </a:p>
        </p:txBody>
      </p:sp>
      <p:sp>
        <p:nvSpPr>
          <p:cNvPr id="4" name="Foliennummernplatzhalter 3">
            <a:extLst>
              <a:ext uri="{FF2B5EF4-FFF2-40B4-BE49-F238E27FC236}">
                <a16:creationId xmlns:a16="http://schemas.microsoft.com/office/drawing/2014/main" id="{CF7ADAFC-54A5-2D45-A8FA-A59DCD31E7A1}"/>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6" name="Inhaltsplatzhalter 5">
            <a:extLst>
              <a:ext uri="{FF2B5EF4-FFF2-40B4-BE49-F238E27FC236}">
                <a16:creationId xmlns:a16="http://schemas.microsoft.com/office/drawing/2014/main" id="{BC3AA218-1171-9D4B-89E7-27A121ABEE26}"/>
              </a:ext>
            </a:extLst>
          </p:cNvPr>
          <p:cNvSpPr>
            <a:spLocks noGrp="1"/>
          </p:cNvSpPr>
          <p:nvPr>
            <p:ph idx="1"/>
          </p:nvPr>
        </p:nvSpPr>
        <p:spPr>
          <a:xfrm>
            <a:off x="1096266" y="1776155"/>
            <a:ext cx="7715551" cy="4699071"/>
          </a:xfrm>
        </p:spPr>
        <p:txBody>
          <a:bodyPr/>
          <a:lstStyle/>
          <a:p>
            <a:pPr algn="just"/>
            <a:r>
              <a:rPr lang="de-DE" sz="1200" b="1" dirty="0"/>
              <a:t>Teil 1 : </a:t>
            </a:r>
            <a:r>
              <a:rPr lang="de-DE" sz="1200" dirty="0"/>
              <a:t>Unter Gliederungspunkt 1 bekommen die Teilnehmenden zunächst einen Einblick, welche Bedeutung digitale Medien im Unterricht haben. Dabei werden insbesondere bildungspolitische Vorgaben vorgestellt und digitale Medien definiert. Die Teilnehmenden sollen digitale Medien als ein weitere Medium neben physischen kennenlernen.</a:t>
            </a:r>
          </a:p>
          <a:p>
            <a:pPr algn="just"/>
            <a:r>
              <a:rPr lang="de-DE" sz="1200" b="1" dirty="0"/>
              <a:t>Teil 2:  </a:t>
            </a:r>
            <a:r>
              <a:rPr lang="de-DE" sz="1200" dirty="0"/>
              <a:t>Unter Gliederungspunkt 2 werden verschiedene fachdidaktische Potentiale mit konkreten Softwarebeispielen aus der Praxis dargestellt, um den Einsatz digitaler Medien aus der Fachdidaktik tiefer zu beleuchten. Der konkrete Einsatz digitaler Medien im Unterricht wird unter Gliederungspunkt 3 mithilfe geeigneter Apps näher betrachtet. Der unterrichtlichen Rahmung und Bereitstellung guter Aufgaben durch die Lehrkraft kommt in diesem Zusammenhang eine bedeutende Rolle zu. </a:t>
            </a:r>
          </a:p>
          <a:p>
            <a:pPr algn="just"/>
            <a:r>
              <a:rPr lang="de-DE" sz="1200" b="1" dirty="0"/>
              <a:t>Teil 3: </a:t>
            </a:r>
            <a:r>
              <a:rPr lang="de-DE" sz="1200" dirty="0"/>
              <a:t>Abschließend sollen die Teilnehmenden sollen durch die Vorbereitung des Erprobungsauftrags die diskutierten Aspekte, insbesondere die unterrichtliche Rahmung für die Einbindung von Apps, reflektieren.</a:t>
            </a:r>
          </a:p>
          <a:p>
            <a:pPr algn="just"/>
            <a:endParaRPr lang="de-DE" sz="1200" b="1" dirty="0">
              <a:solidFill>
                <a:srgbClr val="FF0000"/>
              </a:solidFill>
            </a:endParaRPr>
          </a:p>
          <a:p>
            <a:pPr algn="just"/>
            <a:endParaRPr lang="de-DE" sz="1200" b="1" dirty="0">
              <a:solidFill>
                <a:srgbClr val="FF0000"/>
              </a:solidFill>
            </a:endParaRPr>
          </a:p>
          <a:p>
            <a:r>
              <a:rPr lang="de-DE" sz="1200" b="1" dirty="0"/>
              <a:t> </a:t>
            </a:r>
          </a:p>
          <a:p>
            <a:endParaRPr lang="de-DE" sz="1200" b="1" dirty="0"/>
          </a:p>
        </p:txBody>
      </p:sp>
      <p:sp>
        <p:nvSpPr>
          <p:cNvPr id="8" name="Textplatzhalter 7">
            <a:extLst>
              <a:ext uri="{FF2B5EF4-FFF2-40B4-BE49-F238E27FC236}">
                <a16:creationId xmlns:a16="http://schemas.microsoft.com/office/drawing/2014/main" id="{4C4E3436-401F-DFA7-98A4-856921433A5F}"/>
              </a:ext>
            </a:extLst>
          </p:cNvPr>
          <p:cNvSpPr>
            <a:spLocks noGrp="1"/>
          </p:cNvSpPr>
          <p:nvPr>
            <p:ph type="body" sz="quarter" idx="13"/>
          </p:nvPr>
        </p:nvSpPr>
        <p:spPr/>
        <p:txBody>
          <a:bodyPr/>
          <a:lstStyle/>
          <a:p>
            <a:r>
              <a:rPr lang="de-DE" dirty="0"/>
              <a:t>AUFBAU DES MODULS</a:t>
            </a:r>
          </a:p>
        </p:txBody>
      </p:sp>
    </p:spTree>
    <p:extLst>
      <p:ext uri="{BB962C8B-B14F-4D97-AF65-F5344CB8AC3E}">
        <p14:creationId xmlns:p14="http://schemas.microsoft.com/office/powerpoint/2010/main" val="767844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dirty="0"/>
              <a:t>Bedeutung digitaler Medien (im Mathematikunterricht)</a:t>
            </a:r>
          </a:p>
          <a:p>
            <a:r>
              <a:rPr lang="de-DE" sz="2000" dirty="0"/>
              <a:t>Unterrichtsorganisatorische und fachdidaktische Potentiale digitaler Medien</a:t>
            </a:r>
          </a:p>
          <a:p>
            <a:r>
              <a:rPr lang="de-DE" sz="2000" dirty="0"/>
              <a:t>Einsatz digitaler Medien im Unterricht</a:t>
            </a:r>
          </a:p>
          <a:p>
            <a:r>
              <a:rPr lang="de-DE" sz="2000" dirty="0"/>
              <a:t>Erprobungsauftrag</a:t>
            </a:r>
          </a:p>
        </p:txBody>
      </p:sp>
    </p:spTree>
    <p:extLst>
      <p:ext uri="{BB962C8B-B14F-4D97-AF65-F5344CB8AC3E}">
        <p14:creationId xmlns:p14="http://schemas.microsoft.com/office/powerpoint/2010/main" val="21155894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194D5D3-22C9-1545-8464-B65640C8EF15}"/>
              </a:ext>
            </a:extLst>
          </p:cNvPr>
          <p:cNvSpPr>
            <a:spLocks noGrp="1"/>
          </p:cNvSpPr>
          <p:nvPr>
            <p:ph type="title"/>
          </p:nvPr>
        </p:nvSpPr>
        <p:spPr/>
        <p:txBody>
          <a:bodyPr anchor="ctr"/>
          <a:lstStyle/>
          <a:p>
            <a:r>
              <a:rPr lang="de-DE" dirty="0"/>
              <a:t>Gliederung</a:t>
            </a:r>
          </a:p>
        </p:txBody>
      </p:sp>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8" name="Inhaltsplatzhalter 1">
            <a:extLst>
              <a:ext uri="{FF2B5EF4-FFF2-40B4-BE49-F238E27FC236}">
                <a16:creationId xmlns:a16="http://schemas.microsoft.com/office/drawing/2014/main" id="{31CC66B7-F6BA-5729-8337-3E22A66A8B00}"/>
              </a:ext>
            </a:extLst>
          </p:cNvPr>
          <p:cNvSpPr txBox="1">
            <a:spLocks/>
          </p:cNvSpPr>
          <p:nvPr/>
        </p:nvSpPr>
        <p:spPr>
          <a:xfrm>
            <a:off x="1248823" y="1299055"/>
            <a:ext cx="7173960" cy="5031449"/>
          </a:xfrm>
          <a:prstGeom prst="rect">
            <a:avLst/>
          </a:prstGeom>
        </p:spPr>
        <p:txBody>
          <a:bodyPr anchor="t">
            <a:noAutofit/>
          </a:bodyPr>
          <a:lstStyle>
            <a:lvl1pPr marL="457200" indent="-457200" algn="l" defTabSz="914400" rtl="0" eaLnBrk="1" latinLnBrk="0" hangingPunct="1">
              <a:lnSpc>
                <a:spcPct val="150000"/>
              </a:lnSpc>
              <a:spcBef>
                <a:spcPts val="1000"/>
              </a:spcBef>
              <a:buFont typeface="+mj-lt"/>
              <a:buAutoNum type="arabicPeriod"/>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50000"/>
              </a:lnSpc>
              <a:spcBef>
                <a:spcPts val="5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2000" b="1" dirty="0"/>
              <a:t>Bedeutung digitaler Medien (im Mathematikunterricht)</a:t>
            </a:r>
          </a:p>
          <a:p>
            <a:r>
              <a:rPr lang="de-DE" sz="2000" dirty="0"/>
              <a:t>Unterrichtsorganisatorische und fachdidaktische Potentiale digitaler Medien</a:t>
            </a:r>
          </a:p>
          <a:p>
            <a:r>
              <a:rPr lang="de-DE" sz="2000" dirty="0"/>
              <a:t>Einsatz digitaler Medien im Unterricht</a:t>
            </a:r>
          </a:p>
          <a:p>
            <a:r>
              <a:rPr lang="de-DE" sz="2000" dirty="0"/>
              <a:t>Erprobungsauftrag</a:t>
            </a:r>
          </a:p>
        </p:txBody>
      </p:sp>
    </p:spTree>
    <p:extLst>
      <p:ext uri="{BB962C8B-B14F-4D97-AF65-F5344CB8AC3E}">
        <p14:creationId xmlns:p14="http://schemas.microsoft.com/office/powerpoint/2010/main" val="3574910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Hintergrundinfos</a:t>
            </a:r>
          </a:p>
        </p:txBody>
      </p:sp>
      <p:sp>
        <p:nvSpPr>
          <p:cNvPr id="4" name="Foliennummernplatzhalter 3"/>
          <p:cNvSpPr>
            <a:spLocks noGrp="1"/>
          </p:cNvSpPr>
          <p:nvPr>
            <p:ph type="sldNum" sz="quarter" idx="12"/>
          </p:nvPr>
        </p:nvSpPr>
        <p:spPr/>
        <p:txBody>
          <a:bodyPr/>
          <a:lstStyle/>
          <a:p>
            <a:fld id="{C3752B7C-18A9-864D-BBCB-54A9F41B5594}" type="slidenum">
              <a:rPr lang="de-DE" smtClean="0"/>
              <a:pPr/>
              <a:t>9</a:t>
            </a:fld>
            <a:endParaRPr lang="de-DE" dirty="0"/>
          </a:p>
        </p:txBody>
      </p:sp>
      <p:sp>
        <p:nvSpPr>
          <p:cNvPr id="5" name="Textplatzhalter 4"/>
          <p:cNvSpPr>
            <a:spLocks noGrp="1"/>
          </p:cNvSpPr>
          <p:nvPr>
            <p:ph type="body" sz="quarter" idx="13"/>
          </p:nvPr>
        </p:nvSpPr>
        <p:spPr>
          <a:xfrm>
            <a:off x="811161" y="1175880"/>
            <a:ext cx="7744420" cy="445628"/>
          </a:xfrm>
        </p:spPr>
        <p:txBody>
          <a:bodyPr/>
          <a:lstStyle/>
          <a:p>
            <a:r>
              <a:rPr lang="de-DE" dirty="0"/>
              <a:t>HINWEISE ZU DEN FOLIEN 10-16</a:t>
            </a:r>
          </a:p>
        </p:txBody>
      </p:sp>
      <p:sp>
        <p:nvSpPr>
          <p:cNvPr id="6" name="Inhaltsplatzhalter 5"/>
          <p:cNvSpPr>
            <a:spLocks noGrp="1"/>
          </p:cNvSpPr>
          <p:nvPr>
            <p:ph idx="1"/>
          </p:nvPr>
        </p:nvSpPr>
        <p:spPr>
          <a:xfrm>
            <a:off x="811161" y="1621508"/>
            <a:ext cx="8035127" cy="4527819"/>
          </a:xfrm>
        </p:spPr>
        <p:txBody>
          <a:bodyPr/>
          <a:lstStyle/>
          <a:p>
            <a:pPr>
              <a:lnSpc>
                <a:spcPts val="1740"/>
              </a:lnSpc>
              <a:spcBef>
                <a:spcPts val="0"/>
              </a:spcBef>
            </a:pPr>
            <a:r>
              <a:rPr lang="de-DE" sz="1400" b="1" dirty="0"/>
              <a:t>Kernbotschaft (Folie 16):</a:t>
            </a:r>
          </a:p>
          <a:p>
            <a:pPr marL="171450" indent="-171450">
              <a:lnSpc>
                <a:spcPts val="1740"/>
              </a:lnSpc>
              <a:spcBef>
                <a:spcPts val="0"/>
              </a:spcBef>
              <a:buFont typeface="Arial" panose="020B0604020202020204" pitchFamily="34" charset="0"/>
              <a:buChar char="•"/>
            </a:pPr>
            <a:r>
              <a:rPr lang="de-DE" sz="1400" b="1" dirty="0">
                <a:solidFill>
                  <a:schemeClr val="tx1"/>
                </a:solidFill>
                <a:effectLst/>
                <a:latin typeface="Arial" panose="020B0604020202020204" pitchFamily="34" charset="0"/>
                <a:cs typeface="Arial" panose="020B0604020202020204" pitchFamily="34" charset="0"/>
              </a:rPr>
              <a:t>Lernende benötigen Gelegenheit sowohl digitale als auch physische Medien zu nutzen, um beim Verständnisaufbau unterstützt zu werden.</a:t>
            </a:r>
            <a:endParaRPr lang="de-DE" altLang="de-DE" sz="1400" dirty="0">
              <a:solidFill>
                <a:schemeClr val="tx1"/>
              </a:solidFill>
              <a:latin typeface="Arial" panose="020B0604020202020204" pitchFamily="34" charset="0"/>
              <a:ea typeface="ＭＳ Ｐゴシック" panose="020B0600070205080204" pitchFamily="34" charset="-128"/>
              <a:cs typeface="Arial" panose="020B0604020202020204" pitchFamily="34" charset="0"/>
              <a:sym typeface="Wingdings" pitchFamily="2" charset="2"/>
            </a:endParaRPr>
          </a:p>
          <a:p>
            <a:pPr>
              <a:lnSpc>
                <a:spcPts val="1740"/>
              </a:lnSpc>
            </a:pPr>
            <a:r>
              <a:rPr lang="de-DE" altLang="de-DE" sz="1400" dirty="0">
                <a:ea typeface="ＭＳ Ｐゴシック" panose="020B0600070205080204" pitchFamily="34" charset="-128"/>
                <a:sym typeface="Wingdings" pitchFamily="2" charset="2"/>
              </a:rPr>
              <a:t>Folien 10-11: </a:t>
            </a:r>
            <a:r>
              <a:rPr lang="de-DE" altLang="de-DE" sz="1400" dirty="0">
                <a:latin typeface="Arial" panose="020B0604020202020204" pitchFamily="34" charset="0"/>
                <a:ea typeface="ＭＳ Ｐゴシック" panose="020B0600070205080204" pitchFamily="34" charset="-128"/>
                <a:cs typeface="Arial" panose="020B0604020202020204" pitchFamily="34" charset="0"/>
                <a:sym typeface="Wingdings" pitchFamily="2" charset="2"/>
              </a:rPr>
              <a:t>Es werden verschiedene besonders positive typische Überzeugungen zum digitalen Lernen vorgestellt. Wichtig ist es deutlich zu machen, dass dies keine tragfähigen Argumente für den Einsatz digitaler Medien sind. </a:t>
            </a:r>
            <a:r>
              <a:rPr lang="de-DE" altLang="de-DE" sz="1400" dirty="0">
                <a:ea typeface="ＭＳ Ｐゴシック" panose="020B0600070205080204" pitchFamily="34" charset="-128"/>
                <a:sym typeface="Wingdings" pitchFamily="2" charset="2"/>
              </a:rPr>
              <a:t>Aus bildungspolitischer Perspektive wird begründet, warum sich mit digitalen Medien stärker befasst werden sollte (z.B. Vorgaben des Vorbereitungsdienstes, Lehrplan NRW…).</a:t>
            </a:r>
          </a:p>
          <a:p>
            <a:pPr>
              <a:lnSpc>
                <a:spcPts val="1740"/>
              </a:lnSpc>
            </a:pPr>
            <a:r>
              <a:rPr lang="de-DE" sz="1400" dirty="0"/>
              <a:t>Folien 12-13: </a:t>
            </a:r>
            <a:r>
              <a:rPr lang="de-DE" altLang="de-DE" sz="1400" dirty="0">
                <a:latin typeface="Arial" panose="020B0604020202020204" pitchFamily="34" charset="0"/>
                <a:ea typeface="ＭＳ Ｐゴシック" panose="020B0600070205080204" pitchFamily="34" charset="-128"/>
                <a:cs typeface="Arial" panose="020B0604020202020204" pitchFamily="34" charset="0"/>
              </a:rPr>
              <a:t>Um eine Grundlage für die gemeinsame Diskussion zu schaffen, wird eine Definition für “digitale Medien“ gegeben und anschließend gesammelt, welche konkreten Medien im Schulalltag </a:t>
            </a:r>
            <a:r>
              <a:rPr lang="de-DE" altLang="de-DE" sz="1400" dirty="0">
                <a:ea typeface="ＭＳ Ｐゴシック" panose="020B0600070205080204" pitchFamily="34" charset="-128"/>
              </a:rPr>
              <a:t>zu finden sind</a:t>
            </a:r>
            <a:r>
              <a:rPr lang="de-DE" altLang="de-DE" sz="1400" dirty="0">
                <a:latin typeface="Arial" panose="020B0604020202020204" pitchFamily="34" charset="0"/>
                <a:ea typeface="ＭＳ Ｐゴシック" panose="020B0600070205080204" pitchFamily="34" charset="-128"/>
                <a:cs typeface="Arial" panose="020B0604020202020204" pitchFamily="34" charset="0"/>
              </a:rPr>
              <a:t>. Wichtig ist es, herauszustellen, dass digitale Medien als ein weiteres zusätzliches Medium dienen, um zwischen Kind und Mathematik zu vermitteln und physische Medien durch diese nicht ersetzt werden sollen sondern ergänzt.</a:t>
            </a:r>
          </a:p>
          <a:p>
            <a:pPr>
              <a:lnSpc>
                <a:spcPts val="1740"/>
              </a:lnSpc>
            </a:pPr>
            <a:r>
              <a:rPr lang="de-DE" sz="1400" dirty="0">
                <a:ea typeface="ＭＳ Ｐゴシック" panose="020B0600070205080204" pitchFamily="34" charset="-128"/>
                <a:sym typeface="Wingdings" pitchFamily="2" charset="2"/>
              </a:rPr>
              <a:t>Folie 15: Aktivität (Hinweise s. Folie 14)</a:t>
            </a:r>
          </a:p>
          <a:p>
            <a:endParaRPr lang="de-DE" sz="1400" dirty="0"/>
          </a:p>
          <a:p>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1400" dirty="0"/>
          </a:p>
          <a:p>
            <a:endParaRPr lang="de-DE" sz="1400" dirty="0"/>
          </a:p>
          <a:p>
            <a:endParaRPr lang="de-DE" altLang="de-DE" sz="1400" dirty="0">
              <a:latin typeface="Arial" panose="020B0604020202020204" pitchFamily="34" charset="0"/>
              <a:ea typeface="ＭＳ Ｐゴシック" panose="020B0600070205080204" pitchFamily="34" charset="-128"/>
              <a:cs typeface="Arial" panose="020B0604020202020204" pitchFamily="34" charset="0"/>
            </a:endParaRPr>
          </a:p>
          <a:p>
            <a:endParaRPr lang="de-DE" sz="1400" dirty="0"/>
          </a:p>
          <a:p>
            <a:pPr>
              <a:lnSpc>
                <a:spcPts val="1740"/>
              </a:lnSpc>
            </a:pPr>
            <a:endParaRPr lang="de-DE" sz="1400" dirty="0"/>
          </a:p>
          <a:p>
            <a:endParaRPr lang="de-DE" sz="1400" dirty="0"/>
          </a:p>
        </p:txBody>
      </p:sp>
    </p:spTree>
    <p:extLst>
      <p:ext uri="{BB962C8B-B14F-4D97-AF65-F5344CB8AC3E}">
        <p14:creationId xmlns:p14="http://schemas.microsoft.com/office/powerpoint/2010/main" val="281307753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6649</Words>
  <Application>Microsoft Macintosh PowerPoint</Application>
  <PresentationFormat>Bildschirmpräsentation (4:3)</PresentationFormat>
  <Paragraphs>502</Paragraphs>
  <Slides>48</Slides>
  <Notes>39</Notes>
  <HiddenSlides>10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48</vt:i4>
      </vt:variant>
    </vt:vector>
  </HeadingPairs>
  <TitlesOfParts>
    <vt:vector size="57" baseType="lpstr">
      <vt:lpstr>Arial</vt:lpstr>
      <vt:lpstr>Arial,Sans-Serif</vt:lpstr>
      <vt:lpstr>Calibri</vt:lpstr>
      <vt:lpstr>Gill Sans</vt:lpstr>
      <vt:lpstr>Helvetica</vt:lpstr>
      <vt:lpstr>Open Sans</vt:lpstr>
      <vt:lpstr>Systemschrift Normal</vt:lpstr>
      <vt:lpstr>Wingdings</vt:lpstr>
      <vt:lpstr>Office</vt:lpstr>
      <vt:lpstr>LERNEN MIT DIGITALEN MEDIEN</vt:lpstr>
      <vt:lpstr>PowerPoint-Präsentation</vt:lpstr>
      <vt:lpstr>PowerPoint-Präsentation</vt:lpstr>
      <vt:lpstr>Lernen mit digitalen Medien</vt:lpstr>
      <vt:lpstr>Hintergrundinfos</vt:lpstr>
      <vt:lpstr>Hintergrundinfos</vt:lpstr>
      <vt:lpstr>Gliederung</vt:lpstr>
      <vt:lpstr>Gliederung</vt:lpstr>
      <vt:lpstr>Hintergrundinfos</vt:lpstr>
      <vt:lpstr>Bedeutung digitaler Medien (im Mathematikunterricht)</vt:lpstr>
      <vt:lpstr>Bedeutung digitaler Medien (im Mathematikunterricht)</vt:lpstr>
      <vt:lpstr>Bedeutung digitaler Medien (im Mathematikunterricht)</vt:lpstr>
      <vt:lpstr>Bedeutung digitaler Medien (im Mathematikunterricht)</vt:lpstr>
      <vt:lpstr>Hintergrundinfos</vt:lpstr>
      <vt:lpstr>Bedeutung digitaler Medien (im Mathematikunterricht)</vt:lpstr>
      <vt:lpstr>Bedeutung digitaler Medien (im Mathematikunterricht)</vt:lpstr>
      <vt:lpstr>Gliederung</vt:lpstr>
      <vt:lpstr>Hintergrundinfos</vt:lpstr>
      <vt:lpstr>Unterrichtsorganisatorische und fachdidaktische Potentiale digitaler Medien</vt:lpstr>
      <vt:lpstr>Unterrichtsorganisatorische und fachdidaktische Potentiale digitaler Medien</vt:lpstr>
      <vt:lpstr>Unterrichtsorganisatorische und fachdidaktische Potentiale digitaler Medien</vt:lpstr>
      <vt:lpstr>Unterrichtsorganisatorische und fachdidaktische Potentiale digitaler Medien</vt:lpstr>
      <vt:lpstr>Unterrichtsorganisatorische und fachdidaktische Potentiale digitaler Medien</vt:lpstr>
      <vt:lpstr>Unterrichtsorganisatorische und fachdidaktische Potentiale digitaler Medien</vt:lpstr>
      <vt:lpstr>Unterrichtsorganisatorische und fachdidaktische Potentiale digitaler Medien</vt:lpstr>
      <vt:lpstr>Unterrichtsorganisatorische und fachdidaktische Potentiale digitaler Medien</vt:lpstr>
      <vt:lpstr>Gliederung</vt:lpstr>
      <vt:lpstr>Hintergrundinfos</vt:lpstr>
      <vt:lpstr>Einsatz digitaler Medien im Unterricht</vt:lpstr>
      <vt:lpstr>Einsatz digitaler Medien im Unterricht</vt:lpstr>
      <vt:lpstr>Einsatz digitaler Medien im Unterricht</vt:lpstr>
      <vt:lpstr>Einsatz digitaler Medien im Unterricht</vt:lpstr>
      <vt:lpstr>Einsatz digitaler Medien im Unterricht</vt:lpstr>
      <vt:lpstr>Einsatz digitaler Medien im Unterricht</vt:lpstr>
      <vt:lpstr>Einsatz digitaler Medien im Unterricht</vt:lpstr>
      <vt:lpstr>Hintergrundinfos</vt:lpstr>
      <vt:lpstr>Einsatz digitaler Medien im Unterricht</vt:lpstr>
      <vt:lpstr>Gliederung</vt:lpstr>
      <vt:lpstr>Hintergrundinfos</vt:lpstr>
      <vt:lpstr>Erprobungsauftrag</vt:lpstr>
      <vt:lpstr>PowerPoint-Präsentation</vt:lpstr>
      <vt:lpstr>PowerPoint-Präsentation</vt:lpstr>
      <vt:lpstr>PowerPoint-Präsentation</vt:lpstr>
      <vt:lpstr>Literaturverzeichnis</vt:lpstr>
      <vt:lpstr>Literaturverzeichnis</vt:lpstr>
      <vt:lpstr>Verwendetes Material</vt:lpstr>
      <vt:lpstr>Verwendetes Material</vt:lpstr>
      <vt:lpstr>Verwendetes Material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Hannah Vonstein</cp:lastModifiedBy>
  <cp:revision>445</cp:revision>
  <dcterms:created xsi:type="dcterms:W3CDTF">2021-10-04T08:50:15Z</dcterms:created>
  <dcterms:modified xsi:type="dcterms:W3CDTF">2023-08-23T13:22:47Z</dcterms:modified>
</cp:coreProperties>
</file>