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5" r:id="rId1"/>
  </p:sldMasterIdLst>
  <p:notesMasterIdLst>
    <p:notesMasterId r:id="rId32"/>
  </p:notesMasterIdLst>
  <p:handoutMasterIdLst>
    <p:handoutMasterId r:id="rId33"/>
  </p:handoutMasterIdLst>
  <p:sldIdLst>
    <p:sldId id="418" r:id="rId2"/>
    <p:sldId id="372" r:id="rId3"/>
    <p:sldId id="415" r:id="rId4"/>
    <p:sldId id="366" r:id="rId5"/>
    <p:sldId id="369" r:id="rId6"/>
    <p:sldId id="386" r:id="rId7"/>
    <p:sldId id="309" r:id="rId8"/>
    <p:sldId id="368" r:id="rId9"/>
    <p:sldId id="262" r:id="rId10"/>
    <p:sldId id="416" r:id="rId11"/>
    <p:sldId id="359" r:id="rId12"/>
    <p:sldId id="360" r:id="rId13"/>
    <p:sldId id="381" r:id="rId14"/>
    <p:sldId id="387" r:id="rId15"/>
    <p:sldId id="388" r:id="rId16"/>
    <p:sldId id="399" r:id="rId17"/>
    <p:sldId id="417" r:id="rId18"/>
    <p:sldId id="356" r:id="rId19"/>
    <p:sldId id="363" r:id="rId20"/>
    <p:sldId id="374" r:id="rId21"/>
    <p:sldId id="375" r:id="rId22"/>
    <p:sldId id="392" r:id="rId23"/>
    <p:sldId id="396" r:id="rId24"/>
    <p:sldId id="364" r:id="rId25"/>
    <p:sldId id="384" r:id="rId26"/>
    <p:sldId id="379" r:id="rId27"/>
    <p:sldId id="380" r:id="rId28"/>
    <p:sldId id="414" r:id="rId29"/>
    <p:sldId id="299" r:id="rId30"/>
    <p:sldId id="31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09DA58-2FA4-47AE-04E7-B576E436F28A}" name="Pia Haeger" initials="PH" userId="Pia Haeg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a Giesen" initials="AG" lastIdx="8" clrIdx="0">
    <p:extLst>
      <p:ext uri="{19B8F6BF-5375-455C-9EA6-DF929625EA0E}">
        <p15:presenceInfo xmlns:p15="http://schemas.microsoft.com/office/powerpoint/2012/main" userId="Antonia Giesen" providerId="None"/>
      </p:ext>
    </p:extLst>
  </p:cmAuthor>
  <p:cmAuthor id="2" name="Microsoft Office User" initials="MOU" lastIdx="70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Pia Haeger" initials="PH" lastIdx="4" clrIdx="2">
    <p:extLst>
      <p:ext uri="{19B8F6BF-5375-455C-9EA6-DF929625EA0E}">
        <p15:presenceInfo xmlns:p15="http://schemas.microsoft.com/office/powerpoint/2012/main" userId="Pia Haeg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FE8"/>
    <a:srgbClr val="E1EFF7"/>
    <a:srgbClr val="E1ECF7"/>
    <a:srgbClr val="327D87"/>
    <a:srgbClr val="CEE0E2"/>
    <a:srgbClr val="D9D9D9"/>
    <a:srgbClr val="89C33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28"/>
    <p:restoredTop sz="73047"/>
  </p:normalViewPr>
  <p:slideViewPr>
    <p:cSldViewPr snapToGrid="0" snapToObjects="1">
      <p:cViewPr varScale="1">
        <p:scale>
          <a:sx n="74" d="100"/>
          <a:sy n="74" d="100"/>
        </p:scale>
        <p:origin x="82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64AC62C-F00D-5049-A57E-9EF992A56E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C58F65-C62B-F745-9B83-C3ABB0667F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4EFD3-5CC0-A54A-B9CB-1B758358D589}" type="datetime1">
              <a:rPr lang="de-DE" smtClean="0"/>
              <a:t>27.05.25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9604EA-96A0-444F-A4D2-180EA7F9E8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822DBA-D270-7648-9A63-626955BDD8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00139-923C-C440-9586-3971BB1CE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51437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43B2B-67B6-EC46-BC42-5AD83C3A4D80}" type="datetime1">
              <a:rPr lang="de-DE" smtClean="0"/>
              <a:t>27.05.25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1FC34-C851-E548-AB94-15AC694A07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8494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49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7162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12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214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311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423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7812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20D25-3BB1-35FE-818E-B21D3879B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CDD7B4E-3B22-6F86-8250-BFB429AD95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44BC1BA-A1FE-2370-D440-B24D651BC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80C69F-5195-DF46-4494-035676BACB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DAC8015-E071-1D9F-FE1A-3CAEC3537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64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741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327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724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9541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5760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914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004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226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7305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>
              <a:sym typeface="Wingdings" pitchFamily="2" charset="2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369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1633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291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8979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C5D93-5E80-8901-57E2-21697368A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55D3CDE-E4DB-FEF7-C298-77396FA16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4B90703-483F-A804-D372-7D3AD9C4FD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8987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293BC-6B4D-D9CF-8ED0-249AB97CA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F181323-FB6A-0384-31B3-3B3210DB8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B524E9C-47A5-4F4F-CAAA-F4A52D7B4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9052B8-58D3-2BAA-9FF5-0075F9B79B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5D65E8-5385-4273-E901-40D88A59C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332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="0" i="0" u="none" strike="noStrike" dirty="0">
              <a:solidFill>
                <a:srgbClr val="222222"/>
              </a:solidFill>
              <a:effectLst/>
              <a:latin typeface="Open Sans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b="0" i="0" u="none" strike="noStrike" dirty="0">
              <a:solidFill>
                <a:srgbClr val="222222"/>
              </a:solidFill>
              <a:effectLst/>
              <a:latin typeface="Open Sans" panose="020F050202020403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239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="0" i="0" u="none" strike="noStrike" dirty="0">
              <a:solidFill>
                <a:srgbClr val="222222"/>
              </a:solidFill>
              <a:effectLst/>
              <a:latin typeface="Open Sans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20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>
              <a:sym typeface="Wingdings" pitchFamily="2" charset="2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248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de-DE" sz="13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39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435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313D5-ECB4-9962-A293-6889EB050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0013B0E-9DA4-CDEF-4426-02C45AB0A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08844C1-D7AD-9E43-9B53-F5D6FDDD9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E5E34E-5F02-759B-BC51-640886138D1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F53ED0-D490-F72C-3049-E01E1094C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40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fik 17" descr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285" y="1167905"/>
            <a:ext cx="12562163" cy="2885118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Rechteck 18"/>
          <p:cNvSpPr/>
          <p:nvPr/>
        </p:nvSpPr>
        <p:spPr>
          <a:xfrm>
            <a:off x="325375" y="3294744"/>
            <a:ext cx="11464845" cy="58020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269431" indent="-269431" algn="ctr" defTabSz="457200">
              <a:defRPr sz="1800" b="0">
                <a:solidFill>
                  <a:srgbClr val="FFFFFF"/>
                </a:solidFill>
              </a:defRPr>
            </a:pPr>
            <a:endParaRPr sz="1800" dirty="0"/>
          </a:p>
        </p:txBody>
      </p:sp>
      <p:sp>
        <p:nvSpPr>
          <p:cNvPr id="252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5376" y="4362224"/>
            <a:ext cx="11464843" cy="49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200" b="1"/>
            </a:lvl1pPr>
            <a:lvl2pPr marL="457200" indent="0" algn="ctr">
              <a:defRPr sz="2200" b="1"/>
            </a:lvl2pPr>
            <a:lvl3pPr marL="914400" indent="0" algn="ctr">
              <a:defRPr sz="2200" b="1"/>
            </a:lvl3pPr>
            <a:lvl4pPr marL="1371600" indent="0" algn="ctr">
              <a:defRPr sz="2200" b="1"/>
            </a:lvl4pPr>
            <a:lvl5pPr marL="1828800" indent="0" algn="ctr">
              <a:defRPr sz="2200" b="1"/>
            </a:lvl5pPr>
          </a:lstStyle>
          <a:p>
            <a:r>
              <a:rPr dirty="0"/>
              <a:t>Master-</a:t>
            </a:r>
            <a:r>
              <a:rPr dirty="0" err="1"/>
              <a:t>Untertitel</a:t>
            </a:r>
            <a:r>
              <a:rPr dirty="0"/>
              <a:t> 1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253" name="MASTERTITELFORMAT BEARBEITEN"/>
          <p:cNvSpPr txBox="1">
            <a:spLocks noGrp="1"/>
          </p:cNvSpPr>
          <p:nvPr>
            <p:ph type="title" hasCustomPrompt="1"/>
          </p:nvPr>
        </p:nvSpPr>
        <p:spPr>
          <a:xfrm>
            <a:off x="325376" y="3294744"/>
            <a:ext cx="11464843" cy="581696"/>
          </a:xfrm>
          <a:prstGeom prst="rect">
            <a:avLst/>
          </a:prstGeom>
        </p:spPr>
        <p:txBody>
          <a:bodyPr anchor="ctr"/>
          <a:lstStyle>
            <a:lvl1pPr marL="419115" indent="-419115" algn="ctr">
              <a:defRPr sz="2600" b="0">
                <a:solidFill>
                  <a:srgbClr val="327D87"/>
                </a:solidFill>
              </a:defRPr>
            </a:lvl1pPr>
          </a:lstStyle>
          <a:p>
            <a:r>
              <a:rPr dirty="0"/>
              <a:t>MASTERTITELFORMAT BEARBEITEN</a:t>
            </a:r>
          </a:p>
        </p:txBody>
      </p:sp>
      <p:sp>
        <p:nvSpPr>
          <p:cNvPr id="255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25375" y="4966742"/>
            <a:ext cx="11464845" cy="727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dirty="0"/>
              <a:t>Master-</a:t>
            </a:r>
            <a:r>
              <a:rPr dirty="0" err="1"/>
              <a:t>Untertitel</a:t>
            </a:r>
            <a:r>
              <a:rPr dirty="0"/>
              <a:t> 2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A61FE5-2996-0C15-446A-C675A098535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1665" y="6187252"/>
            <a:ext cx="1654336" cy="3385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1C4840A-0BAD-70C0-54D8-B756D64FBCC9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954" y="6179597"/>
            <a:ext cx="1712736" cy="353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E110E72-0698-610E-9AE0-D0ECD822A5E2}"/>
              </a:ext>
            </a:extLst>
          </p:cNvPr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91347" y="6177594"/>
            <a:ext cx="1376887" cy="27817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AC36649-4BA8-A408-4390-5AB1C7809FAA}"/>
              </a:ext>
            </a:extLst>
          </p:cNvPr>
          <p:cNvPicPr>
            <a:picLocks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48809" y="6235024"/>
            <a:ext cx="2094381" cy="24304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2A2FA05-7B1E-B101-F56B-433CBB91F2C2}"/>
              </a:ext>
            </a:extLst>
          </p:cNvPr>
          <p:cNvPicPr>
            <a:picLocks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123765" y="6179597"/>
            <a:ext cx="1501074" cy="353896"/>
          </a:xfrm>
          <a:prstGeom prst="rect">
            <a:avLst/>
          </a:prstGeom>
        </p:spPr>
      </p:pic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851E6659-04C4-ADBB-F1C3-9E87A5670074}"/>
              </a:ext>
            </a:extLst>
          </p:cNvPr>
          <p:cNvCxnSpPr>
            <a:cxnSpLocks/>
          </p:cNvCxnSpPr>
          <p:nvPr userDrawn="1"/>
        </p:nvCxnSpPr>
        <p:spPr>
          <a:xfrm>
            <a:off x="193954" y="6643034"/>
            <a:ext cx="118720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fik 5" descr="Grafik 5">
            <a:extLst>
              <a:ext uri="{FF2B5EF4-FFF2-40B4-BE49-F238E27FC236}">
                <a16:creationId xmlns:a16="http://schemas.microsoft.com/office/drawing/2014/main" id="{021D21DB-8F48-E537-31A1-F1F891D6F05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93954" y="139847"/>
            <a:ext cx="2292655" cy="8736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446171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FC2BD3D1-41F4-35E7-2646-0142B9E2F013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8ED7D51-57CD-486D-06B1-9BBD255123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41144"/>
            <a:ext cx="856800" cy="735456"/>
          </a:xfrm>
          <a:prstGeom prst="rect">
            <a:avLst/>
          </a:prstGeom>
        </p:spPr>
      </p:pic>
      <p:sp>
        <p:nvSpPr>
          <p:cNvPr id="12" name="Datumsplatzhalter 18">
            <a:extLst>
              <a:ext uri="{FF2B5EF4-FFF2-40B4-BE49-F238E27FC236}">
                <a16:creationId xmlns:a16="http://schemas.microsoft.com/office/drawing/2014/main" id="{EA56C352-B064-2921-EA94-F61B6EF592AF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88EEAE8-E51F-F206-313F-49AE4D3B84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6289" y="1707437"/>
            <a:ext cx="475200" cy="475200"/>
          </a:xfrm>
          <a:prstGeom prst="rect">
            <a:avLst/>
          </a:prstGeom>
        </p:spPr>
      </p:pic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64A39BE-B711-3A5D-670C-B698355522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89101" y="1867168"/>
            <a:ext cx="8813800" cy="35788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13AE29D8-6BB9-5F47-B59D-4B828B4B188C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9297A675-C094-C26A-B7C9-B662FDB8B9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474" y="5999216"/>
            <a:ext cx="11139054" cy="267875"/>
          </a:xfrm>
        </p:spPr>
        <p:txBody>
          <a:bodyPr>
            <a:normAutofit/>
          </a:bodyPr>
          <a:lstStyle>
            <a:lvl1pPr marL="0" indent="0" algn="r">
              <a:buNone/>
              <a:defRPr sz="1000">
                <a:solidFill>
                  <a:srgbClr val="327D87"/>
                </a:solidFill>
              </a:defRPr>
            </a:lvl1pPr>
          </a:lstStyle>
          <a:p>
            <a:pPr lvl="0"/>
            <a:r>
              <a:rPr lang="de-DE" dirty="0"/>
              <a:t>(Quelle, Jahr, Seite)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F6666E7-70BD-4462-7E19-74846151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4914396A-B5D9-EA6B-696B-52952AD43241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7320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16F11237-43F0-ADD0-DA2B-5A81B2257974}"/>
              </a:ext>
            </a:extLst>
          </p:cNvPr>
          <p:cNvSpPr/>
          <p:nvPr userDrawn="1"/>
        </p:nvSpPr>
        <p:spPr>
          <a:xfrm>
            <a:off x="3175" y="6272062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97A7E57-1B21-3ADE-8697-04BBD9B95C2C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6CA3F9-C90C-5502-7AF0-BD06533F2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Font typeface="Arial"/>
              <a:buNone/>
            </a:pPr>
            <a:r>
              <a:rPr lang="en-US" dirty="0"/>
              <a:t>Datum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1F3096E-3476-B39D-B068-FA5663CF5D11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ED850255-4F8B-36A3-171E-EF6FF71E35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74724BE-D69E-8E89-D96C-0F2974F842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358912"/>
            <a:ext cx="10827328" cy="462278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B2FE405-C3B9-2401-BE00-9C38CB0088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626" y="1358912"/>
            <a:ext cx="486000" cy="480361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0A1A6D4A-3EBE-E3B4-9439-919B65CB4815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826664B-2F4B-5BFD-2181-756EAC0C4C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Fazit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0BCFF8-1ABF-F2A1-398D-931FB96B222B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9140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 rechteckige Legende 2">
            <a:extLst>
              <a:ext uri="{FF2B5EF4-FFF2-40B4-BE49-F238E27FC236}">
                <a16:creationId xmlns:a16="http://schemas.microsoft.com/office/drawing/2014/main" id="{F3F98F59-DAD1-62F9-C6FD-8EBA49190C8C}"/>
              </a:ext>
            </a:extLst>
          </p:cNvPr>
          <p:cNvSpPr/>
          <p:nvPr userDrawn="1"/>
        </p:nvSpPr>
        <p:spPr>
          <a:xfrm>
            <a:off x="1440874" y="696190"/>
            <a:ext cx="4144764" cy="1504750"/>
          </a:xfrm>
          <a:prstGeom prst="wedgeRoundRectCallout">
            <a:avLst>
              <a:gd name="adj1" fmla="val 38391"/>
              <a:gd name="adj2" fmla="val 74059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AC9575-5CF4-1E49-CE9A-7A07BA54ADC3}"/>
              </a:ext>
            </a:extLst>
          </p:cNvPr>
          <p:cNvSpPr txBox="1"/>
          <p:nvPr userDrawn="1"/>
        </p:nvSpPr>
        <p:spPr>
          <a:xfrm>
            <a:off x="1713492" y="966747"/>
            <a:ext cx="359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 für eine Pause!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459D2B5-9423-7036-95BB-4C05E02997BE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6413BD1-26D2-0D57-8B5E-C1A6258C6837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7" name="Datumsplatzhalter 18">
            <a:extLst>
              <a:ext uri="{FF2B5EF4-FFF2-40B4-BE49-F238E27FC236}">
                <a16:creationId xmlns:a16="http://schemas.microsoft.com/office/drawing/2014/main" id="{8D6C8911-38B6-8421-AB7D-454C7867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F9E9EBAB-A71B-C0B5-6B4B-44BF8CC86FEB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AF7154D-3A25-087B-9068-B498DDFD84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9847" y="1562721"/>
            <a:ext cx="4489200" cy="4328533"/>
          </a:xfrm>
          <a:prstGeom prst="rect">
            <a:avLst/>
          </a:prstGeom>
        </p:spPr>
      </p:pic>
      <p:sp>
        <p:nvSpPr>
          <p:cNvPr id="10" name="Datumsplatzhalter 18">
            <a:extLst>
              <a:ext uri="{FF2B5EF4-FFF2-40B4-BE49-F238E27FC236}">
                <a16:creationId xmlns:a16="http://schemas.microsoft.com/office/drawing/2014/main" id="{AA694EDF-D2C1-B54B-4A7D-7FE579365B45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DC1111BD-BB7B-5BD3-292C-CBB24D7D91CE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6720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infos Moderator:in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802D5E18-FCD9-8D44-89B8-E765E700D9E0}"/>
              </a:ext>
            </a:extLst>
          </p:cNvPr>
          <p:cNvSpPr/>
          <p:nvPr userDrawn="1"/>
        </p:nvSpPr>
        <p:spPr>
          <a:xfrm>
            <a:off x="1" y="1070265"/>
            <a:ext cx="12192000" cy="578773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A2DE4E8-0779-3840-9FA1-229CAB4C9154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7" name="Datumsplatzhalter 18">
            <a:extLst>
              <a:ext uri="{FF2B5EF4-FFF2-40B4-BE49-F238E27FC236}">
                <a16:creationId xmlns:a16="http://schemas.microsoft.com/office/drawing/2014/main" id="{82736F46-DE94-0B4E-B336-F31913CC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1" name="Textplatzhalter 23">
            <a:extLst>
              <a:ext uri="{FF2B5EF4-FFF2-40B4-BE49-F238E27FC236}">
                <a16:creationId xmlns:a16="http://schemas.microsoft.com/office/drawing/2014/main" id="{1C66619B-492C-DF40-8DAB-37EE96028D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264" y="1194030"/>
            <a:ext cx="11139053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ÜBERSCHRIFT</a:t>
            </a:r>
          </a:p>
          <a:p>
            <a:pPr lvl="0"/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4573CCD4-B461-4B43-A126-0731339F87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473" y="1639658"/>
            <a:ext cx="11139053" cy="4527819"/>
          </a:xfrm>
          <a:prstGeom prst="rect">
            <a:avLst/>
          </a:prstGeo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0"/>
            <a:endParaRPr lang="de-DE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6F75C2C-870D-D2CF-E580-B4F102E9E5A7}"/>
              </a:ext>
            </a:extLst>
          </p:cNvPr>
          <p:cNvSpPr/>
          <p:nvPr userDrawn="1"/>
        </p:nvSpPr>
        <p:spPr>
          <a:xfrm>
            <a:off x="9682681" y="51858"/>
            <a:ext cx="2677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1000" b="0" dirty="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HINTERGRUNDINFORMATIONEN</a:t>
            </a:r>
          </a:p>
        </p:txBody>
      </p:sp>
      <p:sp>
        <p:nvSpPr>
          <p:cNvPr id="3" name="Datumsplatzhalter 18">
            <a:extLst>
              <a:ext uri="{FF2B5EF4-FFF2-40B4-BE49-F238E27FC236}">
                <a16:creationId xmlns:a16="http://schemas.microsoft.com/office/drawing/2014/main" id="{24C9538D-54DE-5616-D021-86B6807F1B31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073083-8015-47F6-F62D-23BB632B23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CDE04F6E-B0FB-6072-4A4A-107B80ED893B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5F1EE4D-F257-3673-B3C9-88BED9C954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Hintergrundinformationen für Moderierende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A531A7-CDB3-CFA5-5746-D09ED7FBE2DA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2831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probungsauft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C73553ED-7366-B940-BBFC-7F58A92E820E}"/>
              </a:ext>
            </a:extLst>
          </p:cNvPr>
          <p:cNvSpPr/>
          <p:nvPr userDrawn="1"/>
        </p:nvSpPr>
        <p:spPr>
          <a:xfrm>
            <a:off x="0" y="1051580"/>
            <a:ext cx="12192000" cy="5806418"/>
          </a:xfrm>
          <a:prstGeom prst="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5" name="Datumsplatzhalter 18">
            <a:extLst>
              <a:ext uri="{FF2B5EF4-FFF2-40B4-BE49-F238E27FC236}">
                <a16:creationId xmlns:a16="http://schemas.microsoft.com/office/drawing/2014/main" id="{033683B1-A008-5F40-882E-CBFCAB5F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28" name="Textplatzhalter 7">
            <a:extLst>
              <a:ext uri="{FF2B5EF4-FFF2-40B4-BE49-F238E27FC236}">
                <a16:creationId xmlns:a16="http://schemas.microsoft.com/office/drawing/2014/main" id="{6754452A-790B-1D4D-9356-682FBD996F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0"/>
            <a:ext cx="10203629" cy="2033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Mastertextformat bearbeiten </a:t>
            </a: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C86A15EB-AEC1-084A-8719-9879711B2294}"/>
              </a:ext>
            </a:extLst>
          </p:cNvPr>
          <p:cNvCxnSpPr>
            <a:cxnSpLocks/>
          </p:cNvCxnSpPr>
          <p:nvPr userDrawn="1"/>
        </p:nvCxnSpPr>
        <p:spPr>
          <a:xfrm>
            <a:off x="1461687" y="4056794"/>
            <a:ext cx="10203629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3BEDA590-0F47-1C68-53F9-B76100826547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4840817-A807-365C-3E4A-34EA0F2BC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75CDBA0-24C5-2750-53D8-864610FDC2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244" y="1161712"/>
            <a:ext cx="907200" cy="660393"/>
          </a:xfrm>
          <a:prstGeom prst="rect">
            <a:avLst/>
          </a:prstGeom>
        </p:spPr>
      </p:pic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7902EA0D-8A81-779D-10AF-6515E4F900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61687" y="1660387"/>
            <a:ext cx="10203629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D1A21628-E936-05A2-9D1B-784278E15C0D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BDB601D-AD1D-07AE-A428-6094B2E1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5" name="Textplatzhalter 23">
            <a:extLst>
              <a:ext uri="{FF2B5EF4-FFF2-40B4-BE49-F238E27FC236}">
                <a16:creationId xmlns:a16="http://schemas.microsoft.com/office/drawing/2014/main" id="{DE0489E4-ECBC-0E7C-4EFE-7ACE410F8C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8" y="1194030"/>
            <a:ext cx="1020362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ERPROBUNGSAUFTRAG</a:t>
            </a:r>
          </a:p>
          <a:p>
            <a:pPr lvl="0"/>
            <a:endParaRPr lang="de-DE" dirty="0"/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A755C8D4-DE58-ACF3-6B16-3A987CE5B3B8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6556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tivität Einzelarb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67844477-D4E6-0247-A67B-BC1E591D663E}"/>
              </a:ext>
            </a:extLst>
          </p:cNvPr>
          <p:cNvSpPr/>
          <p:nvPr userDrawn="1"/>
        </p:nvSpPr>
        <p:spPr>
          <a:xfrm>
            <a:off x="0" y="1051581"/>
            <a:ext cx="12192000" cy="580641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 dirty="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461688" y="4056794"/>
            <a:ext cx="10203839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05C3984-9A82-2148-AC0F-0D1434FD79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22" name="Datumsplatzhalter 18">
            <a:extLst>
              <a:ext uri="{FF2B5EF4-FFF2-40B4-BE49-F238E27FC236}">
                <a16:creationId xmlns:a16="http://schemas.microsoft.com/office/drawing/2014/main" id="{875A0AA3-41A7-D747-AFBA-C5476284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47346B1D-EB8A-C1A0-0745-B3F166EB9738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4196EBC-4D2E-03D7-6AE9-88203BA30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629" y="134199"/>
            <a:ext cx="867600" cy="73107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503380-AE4A-2F75-1850-E857013C4A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244" y="1163808"/>
            <a:ext cx="694800" cy="657245"/>
          </a:xfrm>
          <a:prstGeom prst="rect">
            <a:avLst/>
          </a:prstGeom>
        </p:spPr>
      </p:pic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9D9C9692-F237-1CE6-D715-5C27FB0F27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8" y="1660387"/>
            <a:ext cx="10203838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225C51C8-1069-26AA-EE52-DE994BE2DA87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928F468-9FB0-83B9-5698-FBC8A3D8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6" name="Textplatzhalter 23">
            <a:extLst>
              <a:ext uri="{FF2B5EF4-FFF2-40B4-BE49-F238E27FC236}">
                <a16:creationId xmlns:a16="http://schemas.microsoft.com/office/drawing/2014/main" id="{0B56BCFB-C586-C49B-31EF-3DC10E9C78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83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AKTIVITÄT</a:t>
            </a:r>
          </a:p>
        </p:txBody>
      </p:sp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D38077A5-28BA-DD14-9815-B1430488E1E3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3678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tivität Partnerarb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073E78B1-724D-5A42-9E6C-57AB24B55798}"/>
              </a:ext>
            </a:extLst>
          </p:cNvPr>
          <p:cNvSpPr/>
          <p:nvPr userDrawn="1"/>
        </p:nvSpPr>
        <p:spPr>
          <a:xfrm>
            <a:off x="0" y="1051581"/>
            <a:ext cx="12192000" cy="580641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 dirty="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461688" y="4056794"/>
            <a:ext cx="10203628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22" name="Datumsplatzhalter 18">
            <a:extLst>
              <a:ext uri="{FF2B5EF4-FFF2-40B4-BE49-F238E27FC236}">
                <a16:creationId xmlns:a16="http://schemas.microsoft.com/office/drawing/2014/main" id="{875A0AA3-41A7-D747-AFBA-C5476284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8DD06A13-0B39-FD9D-F522-D0AF2D0BF3C4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5CF60D8-7E7D-39AB-3AC7-9D0A22B17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629" y="141144"/>
            <a:ext cx="849600" cy="7236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08A7116-EED8-A2EB-DC71-F480E428DA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280" y="1209442"/>
            <a:ext cx="936000" cy="675669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9CCF9CB8-F04D-217F-7CF6-AABC7D75C1B4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D368A82-B0C5-F037-4747-ACE15F1C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9851A79-5049-CD81-6F8B-CBA5AE2816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887F656-C67B-FA90-BC1D-0F097B69FA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7" y="1660387"/>
            <a:ext cx="10203629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14" name="Textplatzhalter 23">
            <a:extLst>
              <a:ext uri="{FF2B5EF4-FFF2-40B4-BE49-F238E27FC236}">
                <a16:creationId xmlns:a16="http://schemas.microsoft.com/office/drawing/2014/main" id="{97B1E3ED-BECC-3634-2DBD-2F5E831CA7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62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AKTIVITÄT</a:t>
            </a:r>
          </a:p>
        </p:txBody>
      </p:sp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9DEA4E80-89AC-32D0-04A1-AE0D2C154F02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9989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tivität Gruppenarb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C73553ED-7366-B940-BBFC-7F58A92E820E}"/>
              </a:ext>
            </a:extLst>
          </p:cNvPr>
          <p:cNvSpPr/>
          <p:nvPr userDrawn="1"/>
        </p:nvSpPr>
        <p:spPr>
          <a:xfrm>
            <a:off x="0" y="1051581"/>
            <a:ext cx="12192000" cy="580641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sz="180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461688" y="4056794"/>
            <a:ext cx="10203838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r>
              <a:rPr lang="de-DE" sz="1800" dirty="0"/>
              <a:t> </a:t>
            </a:r>
          </a:p>
        </p:txBody>
      </p:sp>
      <p:sp>
        <p:nvSpPr>
          <p:cNvPr id="22" name="Datumsplatzhalter 18">
            <a:extLst>
              <a:ext uri="{FF2B5EF4-FFF2-40B4-BE49-F238E27FC236}">
                <a16:creationId xmlns:a16="http://schemas.microsoft.com/office/drawing/2014/main" id="{875A0AA3-41A7-D747-AFBA-C5476284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D4CDB4EC-C482-233E-5B1E-D2D472D518E0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E60C44-D0D1-69BB-F5D8-D57E1E0B0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829" y="140079"/>
            <a:ext cx="961200" cy="72302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6FD5128-E2FC-3A38-9561-5A4F2642BB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844" y="1188744"/>
            <a:ext cx="936000" cy="696367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5BA10829-7855-349A-05D1-64387B0CAF28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7E51D2B-ACC8-CA89-3575-5A80998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2C87BEED-DCB3-3524-943E-94BCE6C552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4695057D-2FEB-DE2C-AAD2-CB8285726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8" y="1660387"/>
            <a:ext cx="10203838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13" name="Textplatzhalter 23">
            <a:extLst>
              <a:ext uri="{FF2B5EF4-FFF2-40B4-BE49-F238E27FC236}">
                <a16:creationId xmlns:a16="http://schemas.microsoft.com/office/drawing/2014/main" id="{FE85055D-FDBE-5465-2607-8D3BF30608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83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AKTIVITÄT</a:t>
            </a:r>
          </a:p>
          <a:p>
            <a:pPr lvl="0"/>
            <a:endParaRPr lang="de-DE" dirty="0"/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85234672-9093-0A04-98E6-B85C2B97DA33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9010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üleräuß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1C3F2A41-24A1-F946-83CB-E4E36D9F11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1B687C66-28AE-BD4F-9150-02510D841DA0}"/>
              </a:ext>
            </a:extLst>
          </p:cNvPr>
          <p:cNvCxnSpPr>
            <a:cxnSpLocks/>
          </p:cNvCxnSpPr>
          <p:nvPr userDrawn="1"/>
        </p:nvCxnSpPr>
        <p:spPr>
          <a:xfrm>
            <a:off x="1461687" y="4056794"/>
            <a:ext cx="10203840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ECBE86EA-B937-1E45-BB90-93CF447A23DD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7BF075A-27BB-EA4F-9B6A-70C76BE91A00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7" name="Datumsplatzhalter 18">
            <a:extLst>
              <a:ext uri="{FF2B5EF4-FFF2-40B4-BE49-F238E27FC236}">
                <a16:creationId xmlns:a16="http://schemas.microsoft.com/office/drawing/2014/main" id="{22295ECC-670A-E546-B3B6-3BC0EBB8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12C06FFD-635F-D1FA-A140-E5582B3F4DBE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FE8FFC-CDA2-7AB6-E402-5EC69453A6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829" y="64393"/>
            <a:ext cx="1051200" cy="79870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99DAD76-2B39-D0B5-7D2B-80E707C27F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429" y="1707437"/>
            <a:ext cx="475200" cy="475200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FD76B2D6-245A-53AB-17D7-4D6F06F2BA21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D7B84AE-7357-7727-250B-90829BF6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0ECEF66-7F00-5852-7237-16230EDE39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8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F3A67E2-1960-A51A-4683-D2D058746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7" y="1660387"/>
            <a:ext cx="10203839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9" name="Textplatzhalter 23">
            <a:extLst>
              <a:ext uri="{FF2B5EF4-FFF2-40B4-BE49-F238E27FC236}">
                <a16:creationId xmlns:a16="http://schemas.microsoft.com/office/drawing/2014/main" id="{BFD1A953-191B-9FFF-D0BB-CBFEA1D6C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83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LERNENDENÄUSSERUNG</a:t>
            </a:r>
          </a:p>
          <a:p>
            <a:pPr lvl="0"/>
            <a:endParaRPr lang="de-DE" dirty="0"/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9449A808-1D07-79BB-4CB2-6805CFF72E94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8694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xionsf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1C3F2A41-24A1-F946-83CB-E4E36D9F11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461688" y="4056794"/>
            <a:ext cx="10203838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2FA72385-6EF2-DA42-B779-03AE26213B5D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443D593-1EDB-894D-98B0-A39987FB600B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8" name="Datumsplatzhalter 18">
            <a:extLst>
              <a:ext uri="{FF2B5EF4-FFF2-40B4-BE49-F238E27FC236}">
                <a16:creationId xmlns:a16="http://schemas.microsoft.com/office/drawing/2014/main" id="{F6539B57-F5BD-7C47-BCAB-99833AEE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3" name="Datumsplatzhalter 18">
            <a:extLst>
              <a:ext uri="{FF2B5EF4-FFF2-40B4-BE49-F238E27FC236}">
                <a16:creationId xmlns:a16="http://schemas.microsoft.com/office/drawing/2014/main" id="{3C26F564-26CC-B382-4A2B-A1C8E64458CE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87C370-8FA8-073C-9FAA-083416674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629" y="134199"/>
            <a:ext cx="867600" cy="7310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CBA6D71-9049-BD92-9D05-675C73D0BDF4}"/>
              </a:ext>
            </a:extLst>
          </p:cNvPr>
          <p:cNvSpPr txBox="1"/>
          <p:nvPr userDrawn="1"/>
        </p:nvSpPr>
        <p:spPr>
          <a:xfrm>
            <a:off x="1270000" y="16510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</a:pPr>
            <a:endParaRPr kumimoji="0" lang="de-DE" sz="1900" b="1" i="0" u="none" strike="noStrike" cap="none" spc="0" normalizeH="0" baseline="0" dirty="0">
              <a:ln>
                <a:noFill/>
              </a:ln>
              <a:solidFill>
                <a:srgbClr val="FF26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B060E413-4745-8D6C-55C8-16BB6C0ECC8C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071E52D-7651-E4FB-8E63-BD1D136D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00AF8713-6471-E2FC-48A9-B42B1AC00D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515CF171-0BE6-2E96-732A-C2E1C4C73F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8" y="1660387"/>
            <a:ext cx="10203838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7E01423D-1F7F-2F6E-399A-6F4E1B23A6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83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REFLEXION</a:t>
            </a:r>
          </a:p>
          <a:p>
            <a:pPr lvl="0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19E9C44-6CE7-094D-F366-3FDC475F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429" y="1707437"/>
            <a:ext cx="475200" cy="475200"/>
          </a:xfrm>
          <a:prstGeom prst="rect">
            <a:avLst/>
          </a:prstGeom>
        </p:spPr>
      </p:pic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003F3505-2919-38EE-87F1-CD532D93BD6F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741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7D05C18-0A66-7404-68F9-26F484BDF461}"/>
              </a:ext>
            </a:extLst>
          </p:cNvPr>
          <p:cNvSpPr/>
          <p:nvPr userDrawn="1"/>
        </p:nvSpPr>
        <p:spPr>
          <a:xfrm>
            <a:off x="-91654" y="1077087"/>
            <a:ext cx="12453114" cy="578773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2C7B002F-2031-00B1-7851-6C992DB6A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5" y="1358900"/>
            <a:ext cx="11139054" cy="481920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>
              <a:lnSpc>
                <a:spcPct val="150000"/>
              </a:lnSpc>
              <a:buFont typeface="+mj-lt"/>
              <a:buAutoNum type="arabicPeriod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50000"/>
              </a:lnSpc>
              <a:buFont typeface="+mj-lt"/>
              <a:buAutoNum type="arabicPeriod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Mastertextformat bearbeiten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lang="de-DE" dirty="0"/>
              <a:t>Mastertextformat bearbeiten</a:t>
            </a:r>
          </a:p>
          <a:p>
            <a:pPr lvl="0"/>
            <a:endParaRPr lang="de-DE" dirty="0"/>
          </a:p>
          <a:p>
            <a:pPr lvl="2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9974E1A-90BF-CC72-5013-0162618283EB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0" name="Datumsplatzhalter 18">
            <a:extLst>
              <a:ext uri="{FF2B5EF4-FFF2-40B4-BE49-F238E27FC236}">
                <a16:creationId xmlns:a16="http://schemas.microsoft.com/office/drawing/2014/main" id="{2D637E34-1BEA-F110-8388-5C11C2D273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2" name="Datumsplatzhalter 18">
            <a:extLst>
              <a:ext uri="{FF2B5EF4-FFF2-40B4-BE49-F238E27FC236}">
                <a16:creationId xmlns:a16="http://schemas.microsoft.com/office/drawing/2014/main" id="{58B26E1E-1063-4289-B87E-B23DD4DD37C2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F0674E8-E1A3-A14F-CDD9-DB1784A743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64A38B73-B73E-CB5B-99F7-59F99E5A78D7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D5BAB01-F43E-64F4-8114-B0F393621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Gliederung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B9B517FD-D961-3FD9-5D42-01B9250ABB96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852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ADACF4-A42A-994A-910B-691FDD1EDE3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61898" y="1184109"/>
            <a:ext cx="4557903" cy="49928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5CF4B7-9E2E-CE4D-8FD1-27F8DAD3E8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84111"/>
            <a:ext cx="4635709" cy="46288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endParaRPr lang="de-DE" dirty="0"/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B2988F85-4B9C-6D45-B14B-C09E6D6F3BA1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60380B33-E283-7C4E-B3BF-7BC0120F19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2200" y="5895593"/>
            <a:ext cx="4635709" cy="328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(Bildquelle)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762FC48-FD7D-5449-A95D-43FDF106AE52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E96F660-DBD5-DE44-9A50-26C57122963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5" name="Datumsplatzhalter 18">
            <a:extLst>
              <a:ext uri="{FF2B5EF4-FFF2-40B4-BE49-F238E27FC236}">
                <a16:creationId xmlns:a16="http://schemas.microsoft.com/office/drawing/2014/main" id="{D0C00531-FEDD-E74B-A04D-C9F2A05400F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5" name="Datumsplatzhalter 18">
            <a:extLst>
              <a:ext uri="{FF2B5EF4-FFF2-40B4-BE49-F238E27FC236}">
                <a16:creationId xmlns:a16="http://schemas.microsoft.com/office/drawing/2014/main" id="{9DF0741E-C8E0-3BD1-D94E-16A6A29EDC81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6DF7B9B-024E-99BE-A85A-3829B9DD2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37FC26CD-126F-7344-E765-DD8B94E56A2E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80A22CC-3555-6325-1854-FE7A22A83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5313C123-6E7E-50FE-445C-7B35539F748A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1317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mediakanä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5B420EF-13F9-05EB-0293-69864B19DFD4}"/>
              </a:ext>
            </a:extLst>
          </p:cNvPr>
          <p:cNvSpPr/>
          <p:nvPr userDrawn="1"/>
        </p:nvSpPr>
        <p:spPr>
          <a:xfrm>
            <a:off x="-163550" y="-111512"/>
            <a:ext cx="12474497" cy="6385311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5022DA13-07BD-DCB4-26BD-B2C9A333C4EC}"/>
              </a:ext>
            </a:extLst>
          </p:cNvPr>
          <p:cNvSpPr/>
          <p:nvPr userDrawn="1"/>
        </p:nvSpPr>
        <p:spPr>
          <a:xfrm flipH="1">
            <a:off x="800135" y="448207"/>
            <a:ext cx="5057976" cy="1914264"/>
          </a:xfrm>
          <a:prstGeom prst="wedgeRoundRectCallout">
            <a:avLst>
              <a:gd name="adj1" fmla="val 9611"/>
              <a:gd name="adj2" fmla="val 66154"/>
              <a:gd name="adj3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C9E57CB-510A-ED7E-4C17-B7A780238CB0}"/>
              </a:ext>
            </a:extLst>
          </p:cNvPr>
          <p:cNvSpPr txBox="1"/>
          <p:nvPr userDrawn="1"/>
        </p:nvSpPr>
        <p:spPr>
          <a:xfrm>
            <a:off x="725316" y="754739"/>
            <a:ext cx="52386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</a:t>
            </a:r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gibt es auch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 YouTube, Instagram und Facebook!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26EFCFF-AC46-026A-EA97-8EB5F1042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957975" y="2168508"/>
            <a:ext cx="4802400" cy="409949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9EC28BC-924A-1396-A97B-81DA0F29EE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7781" y="4376825"/>
            <a:ext cx="748800" cy="7493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C494B9F-6271-C5BC-9CF1-AE716F7238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76539" y="2701061"/>
            <a:ext cx="763200" cy="7632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C43BA09-6B43-8DD1-29BE-D6439BEDE7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64779" y="1023344"/>
            <a:ext cx="954000" cy="6985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D632728-A46C-A476-587B-ABD98536CB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881583" y="4233494"/>
            <a:ext cx="1440000" cy="144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B340A43-DD70-7CF1-7D4F-7A9D5262005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81583" y="801451"/>
            <a:ext cx="1440000" cy="1440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7828BD4-96AB-5E53-782F-9F45A9EDEE6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81583" y="2512879"/>
            <a:ext cx="1440000" cy="1440000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5B380CEC-956B-5C58-A67F-E7E838F191D6}"/>
              </a:ext>
            </a:extLst>
          </p:cNvPr>
          <p:cNvSpPr txBox="1"/>
          <p:nvPr userDrawn="1"/>
        </p:nvSpPr>
        <p:spPr>
          <a:xfrm>
            <a:off x="7799675" y="5172098"/>
            <a:ext cx="19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PIKASdzlm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0057CED-482B-5F2C-9A45-699D0DA0FD33}"/>
              </a:ext>
            </a:extLst>
          </p:cNvPr>
          <p:cNvSpPr txBox="1"/>
          <p:nvPr userDrawn="1"/>
        </p:nvSpPr>
        <p:spPr>
          <a:xfrm>
            <a:off x="7653316" y="3466339"/>
            <a:ext cx="2140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PIKAS_und_co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5A3A64E-66E0-2C0B-CC8A-6D3927AFFC54}"/>
              </a:ext>
            </a:extLst>
          </p:cNvPr>
          <p:cNvSpPr txBox="1"/>
          <p:nvPr userDrawn="1"/>
        </p:nvSpPr>
        <p:spPr>
          <a:xfrm>
            <a:off x="7653316" y="1718053"/>
            <a:ext cx="2063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PIKAS_und_co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0457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se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E7E08154-A70B-D46A-A27D-102F53084B01}"/>
              </a:ext>
            </a:extLst>
          </p:cNvPr>
          <p:cNvSpPr/>
          <p:nvPr userDrawn="1"/>
        </p:nvSpPr>
        <p:spPr>
          <a:xfrm>
            <a:off x="-163550" y="-111512"/>
            <a:ext cx="12474497" cy="6385311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3" name="Abgerundete rechteckige Legende 2">
            <a:extLst>
              <a:ext uri="{FF2B5EF4-FFF2-40B4-BE49-F238E27FC236}">
                <a16:creationId xmlns:a16="http://schemas.microsoft.com/office/drawing/2014/main" id="{04AC5FA3-32F8-8617-E1FF-C6619C14D780}"/>
              </a:ext>
            </a:extLst>
          </p:cNvPr>
          <p:cNvSpPr/>
          <p:nvPr userDrawn="1"/>
        </p:nvSpPr>
        <p:spPr>
          <a:xfrm>
            <a:off x="6394798" y="975405"/>
            <a:ext cx="4938492" cy="1733309"/>
          </a:xfrm>
          <a:prstGeom prst="wedgeRoundRectCallout">
            <a:avLst>
              <a:gd name="adj1" fmla="val 7847"/>
              <a:gd name="adj2" fmla="val 69649"/>
              <a:gd name="adj3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5106E34-1DC3-13B1-E071-BFDCAF807397}"/>
              </a:ext>
            </a:extLst>
          </p:cNvPr>
          <p:cNvSpPr txBox="1"/>
          <p:nvPr userDrawn="1"/>
        </p:nvSpPr>
        <p:spPr>
          <a:xfrm>
            <a:off x="6574364" y="1241895"/>
            <a:ext cx="4701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Besuchen Sie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 doch auf unseren Webseiten! 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127B6D0-F825-DE9E-B4FD-1CFB2843276D}"/>
              </a:ext>
            </a:extLst>
          </p:cNvPr>
          <p:cNvSpPr txBox="1"/>
          <p:nvPr userDrawn="1"/>
        </p:nvSpPr>
        <p:spPr>
          <a:xfrm>
            <a:off x="7229211" y="553352"/>
            <a:ext cx="3296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proprima.dzlm.de</a:t>
            </a:r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websites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7DC5047-F590-FC78-0E9E-C016B9C32A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7246" y="2961488"/>
            <a:ext cx="4399200" cy="311131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2840765-D86F-C006-B509-9B5552025717}"/>
              </a:ext>
            </a:extLst>
          </p:cNvPr>
          <p:cNvSpPr>
            <a:spLocks noChangeAspect="1"/>
          </p:cNvSpPr>
          <p:nvPr userDrawn="1"/>
        </p:nvSpPr>
        <p:spPr>
          <a:xfrm>
            <a:off x="491905" y="1688886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2138F6-2857-6A15-FEA4-EAA9D63E43C1}"/>
              </a:ext>
            </a:extLst>
          </p:cNvPr>
          <p:cNvSpPr>
            <a:spLocks noChangeAspect="1"/>
          </p:cNvSpPr>
          <p:nvPr userDrawn="1"/>
        </p:nvSpPr>
        <p:spPr>
          <a:xfrm>
            <a:off x="2802792" y="178084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4EB51FF-F8F1-11DA-2DC8-E0EED23E2FD5}"/>
              </a:ext>
            </a:extLst>
          </p:cNvPr>
          <p:cNvSpPr>
            <a:spLocks noChangeAspect="1"/>
          </p:cNvSpPr>
          <p:nvPr userDrawn="1"/>
        </p:nvSpPr>
        <p:spPr>
          <a:xfrm>
            <a:off x="2802792" y="4686690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976C760-7E6F-D3DD-C40D-F9322AFC7F6A}"/>
              </a:ext>
            </a:extLst>
          </p:cNvPr>
          <p:cNvSpPr>
            <a:spLocks noChangeAspect="1"/>
          </p:cNvSpPr>
          <p:nvPr userDrawn="1"/>
        </p:nvSpPr>
        <p:spPr>
          <a:xfrm>
            <a:off x="498000" y="3180166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E37B07A-8E07-AA45-6F29-0F985533B914}"/>
              </a:ext>
            </a:extLst>
          </p:cNvPr>
          <p:cNvSpPr>
            <a:spLocks noChangeAspect="1"/>
          </p:cNvSpPr>
          <p:nvPr userDrawn="1"/>
        </p:nvSpPr>
        <p:spPr>
          <a:xfrm>
            <a:off x="2802792" y="3180166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FD5D7BA-9DA2-6AEA-0E79-08E5E6568F52}"/>
              </a:ext>
            </a:extLst>
          </p:cNvPr>
          <p:cNvSpPr>
            <a:spLocks noChangeAspect="1"/>
          </p:cNvSpPr>
          <p:nvPr userDrawn="1"/>
        </p:nvSpPr>
        <p:spPr>
          <a:xfrm>
            <a:off x="498000" y="4686690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B1AD743-8FA4-409F-9ED0-31E6CD5B6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710" y="1823816"/>
            <a:ext cx="1440000" cy="110769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6ACAD34-1829-DF1C-7888-471FE629C4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710" y="3320066"/>
            <a:ext cx="1440000" cy="110700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42436A9-70AE-EB60-45AC-913659D5A7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62792" y="317660"/>
            <a:ext cx="1440000" cy="110769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6F276EE-01BA-D073-0857-F88D621BDB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62792" y="3319375"/>
            <a:ext cx="1440000" cy="110769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7D099D2-93D1-6689-333E-37B3BD8C47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1905" y="4825898"/>
            <a:ext cx="1440000" cy="11076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788AFF1-4736-1D06-7627-5F1BC75864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62792" y="4825899"/>
            <a:ext cx="1440000" cy="1107692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E7604ED5-86DB-E461-7DD2-4C3D789370A7}"/>
              </a:ext>
            </a:extLst>
          </p:cNvPr>
          <p:cNvSpPr>
            <a:spLocks noChangeAspect="1"/>
          </p:cNvSpPr>
          <p:nvPr userDrawn="1"/>
        </p:nvSpPr>
        <p:spPr>
          <a:xfrm>
            <a:off x="2806012" y="1684608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0AE4CB8-EB90-1AC8-F1C6-8CD34AC71C7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62792" y="1823817"/>
            <a:ext cx="1440000" cy="1107692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382A2684-E13F-9E33-ED31-BB2E16954B2A}"/>
              </a:ext>
            </a:extLst>
          </p:cNvPr>
          <p:cNvSpPr>
            <a:spLocks noChangeAspect="1"/>
          </p:cNvSpPr>
          <p:nvPr userDrawn="1"/>
        </p:nvSpPr>
        <p:spPr>
          <a:xfrm>
            <a:off x="491905" y="186207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C2EB410D-4E21-AF89-F8C9-FEA982F121E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8710" y="327538"/>
            <a:ext cx="1440000" cy="11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5444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chlag Zeit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802D5E18-FCD9-8D44-89B8-E765E700D9E0}"/>
              </a:ext>
            </a:extLst>
          </p:cNvPr>
          <p:cNvSpPr/>
          <p:nvPr userDrawn="1"/>
        </p:nvSpPr>
        <p:spPr>
          <a:xfrm>
            <a:off x="1" y="1070265"/>
            <a:ext cx="12192000" cy="578773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A2DE4E8-0779-3840-9FA1-229CAB4C9154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7" name="Datumsplatzhalter 18">
            <a:extLst>
              <a:ext uri="{FF2B5EF4-FFF2-40B4-BE49-F238E27FC236}">
                <a16:creationId xmlns:a16="http://schemas.microsoft.com/office/drawing/2014/main" id="{82736F46-DE94-0B4E-B336-F31913CC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B4BE65E5-FA1C-3847-801F-BD8CFCB430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28110575"/>
              </p:ext>
            </p:extLst>
          </p:nvPr>
        </p:nvGraphicFramePr>
        <p:xfrm>
          <a:off x="526474" y="1278082"/>
          <a:ext cx="11139054" cy="4897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052">
                  <a:extLst>
                    <a:ext uri="{9D8B030D-6E8A-4147-A177-3AD203B41FA5}">
                      <a16:colId xmlns:a16="http://schemas.microsoft.com/office/drawing/2014/main" val="2451071188"/>
                    </a:ext>
                  </a:extLst>
                </a:gridCol>
                <a:gridCol w="6566562">
                  <a:extLst>
                    <a:ext uri="{9D8B030D-6E8A-4147-A177-3AD203B41FA5}">
                      <a16:colId xmlns:a16="http://schemas.microsoft.com/office/drawing/2014/main" val="4131643764"/>
                    </a:ext>
                  </a:extLst>
                </a:gridCol>
                <a:gridCol w="2838440">
                  <a:extLst>
                    <a:ext uri="{9D8B030D-6E8A-4147-A177-3AD203B41FA5}">
                      <a16:colId xmlns:a16="http://schemas.microsoft.com/office/drawing/2014/main" val="4078067269"/>
                    </a:ext>
                  </a:extLst>
                </a:gridCol>
              </a:tblGrid>
              <a:tr h="26135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de-DE" sz="1200" b="0" dirty="0">
                          <a:solidFill>
                            <a:srgbClr val="327D87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ZEIT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de-DE" sz="1200" b="0" dirty="0">
                          <a:solidFill>
                            <a:srgbClr val="327D87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INHALT / AKTIVITÄT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de-DE" sz="1200" b="0" dirty="0">
                          <a:solidFill>
                            <a:srgbClr val="327D87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MATERIAL / MEDIEN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78187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1. Phase: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buNone/>
                      </a:pPr>
                      <a:endParaRPr lang="de-DE" sz="1400" dirty="0"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Hintergründe zum gemeinsamen Gegenstand (ca. 10 min)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265248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ca. 2‘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Input: Vorstellung des Programms 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de-DE" sz="1200" dirty="0"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Folie 1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33151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ca. 8‘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Input: Einführung der Charakteristika des gemeinsamen Lernens am gemeinsamen Gegenstand 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Folie 2 - 9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endParaRPr lang="de-DE" sz="1200" dirty="0"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75274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2. Phase: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Diagnose von Lernenden-Voraussetzungen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(ca. 40 min)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de-DE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24428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ca. 20‘ 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b="0" i="0" dirty="0">
                          <a:solidFill>
                            <a:srgbClr val="327A86"/>
                          </a:solidFill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AKTIVITÄT A: Sortierung von Diagnoseaufgaben: </a:t>
                      </a: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Diagnose von Lernenden-Voraussetzungen und erste Strukturierung des Lerngegenstands (natürliche Zahlen)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„DZLM-Inklusiv und gemeinsam-BS2D-AM-Diagnose zu natürlichen Zahlen.docx“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94138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ca. 15‘ 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Gemeinsame Reflexion der Sortierung (ggf. fachliche Klärung)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Sammeln auf Flipchart bzw. Tafel (Scheren)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614307"/>
                  </a:ext>
                </a:extLst>
              </a:tr>
              <a:tr h="351082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ca. 5‘ 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Input zur Einordnung der Sortierung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Folie … - …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211789"/>
                  </a:ext>
                </a:extLst>
              </a:tr>
              <a:tr h="614744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329633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AA06C941-FF8F-174A-A50C-F89D138B84BF}"/>
              </a:ext>
            </a:extLst>
          </p:cNvPr>
          <p:cNvSpPr txBox="1"/>
          <p:nvPr userDrawn="1"/>
        </p:nvSpPr>
        <p:spPr>
          <a:xfrm rot="20907127">
            <a:off x="9100484" y="5394343"/>
            <a:ext cx="311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3600" b="1" dirty="0">
                <a:solidFill>
                  <a:srgbClr val="327D87">
                    <a:alpha val="82719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</a:t>
            </a:r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24BCA396-97A3-1E73-EFAF-4FBE696D2380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D949F9-0184-8522-9B2D-C2153564B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72576B1-F747-06E0-9456-B56ACD5C711D}"/>
              </a:ext>
            </a:extLst>
          </p:cNvPr>
          <p:cNvSpPr txBox="1"/>
          <p:nvPr userDrawn="1"/>
        </p:nvSpPr>
        <p:spPr>
          <a:xfrm>
            <a:off x="2540000" y="9562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3" name="Datumsplatzhalter 18">
            <a:extLst>
              <a:ext uri="{FF2B5EF4-FFF2-40B4-BE49-F238E27FC236}">
                <a16:creationId xmlns:a16="http://schemas.microsoft.com/office/drawing/2014/main" id="{8FDF11F6-3A44-5438-12C3-6A5DABF83028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502E60-0AAD-3741-875A-DB30A2319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Vorschlag für die Zeitstruktur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51AB6F24-7551-D434-50F6-8B8F625ED178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193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32AEAA4-C413-B920-8AC5-F6CCA61F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DC51C785-DCE8-6BF9-8102-7189EFFE8126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75AA49-791F-0E4D-D506-2D25ED7BD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D2A2660-65EB-A0A4-643B-587BD1CA20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A2331A3-71EE-06F7-1BE0-BF1FE42383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474" y="5999216"/>
            <a:ext cx="11139054" cy="267875"/>
          </a:xfrm>
        </p:spPr>
        <p:txBody>
          <a:bodyPr>
            <a:normAutofit/>
          </a:bodyPr>
          <a:lstStyle>
            <a:lvl1pPr marL="0" indent="0" algn="r">
              <a:buNone/>
              <a:defRPr sz="1000">
                <a:solidFill>
                  <a:srgbClr val="327D87"/>
                </a:solidFill>
              </a:defRPr>
            </a:lvl1pPr>
          </a:lstStyle>
          <a:p>
            <a:pPr lvl="0"/>
            <a:r>
              <a:rPr lang="de-DE" dirty="0"/>
              <a:t>Quelle, Jahr, Seite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5C0A1A61-24F2-421D-62FA-F31D74B126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74" y="1058058"/>
            <a:ext cx="11139054" cy="6592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59F7827E-2072-FCB4-E080-72EFF3A48C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6474" y="1800859"/>
            <a:ext cx="11139054" cy="196752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 Stichpunkt 1 </a:t>
            </a:r>
          </a:p>
          <a:p>
            <a:pPr lvl="0"/>
            <a:r>
              <a:rPr lang="de-DE" dirty="0"/>
              <a:t>Stichpunkt 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FF9B9-9B93-F0F4-E95D-D3309AA14637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7973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_Inhalt_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64A39BE-B711-3A5D-670C-B698355522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74" y="1058058"/>
            <a:ext cx="11139054" cy="6592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DC51C785-DCE8-6BF9-8102-7189EFFE8126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75AA49-791F-0E4D-D506-2D25ED7BD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D2A2660-65EB-A0A4-643B-587BD1CA20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A2331A3-71EE-06F7-1BE0-BF1FE42383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474" y="5999216"/>
            <a:ext cx="11139054" cy="267875"/>
          </a:xfrm>
        </p:spPr>
        <p:txBody>
          <a:bodyPr>
            <a:normAutofit/>
          </a:bodyPr>
          <a:lstStyle>
            <a:lvl1pPr marL="0" indent="0" algn="r">
              <a:buNone/>
              <a:defRPr sz="1000">
                <a:solidFill>
                  <a:srgbClr val="327D87"/>
                </a:solidFill>
              </a:defRPr>
            </a:lvl1pPr>
          </a:lstStyle>
          <a:p>
            <a:pPr lvl="0"/>
            <a:r>
              <a:rPr lang="de-DE" dirty="0"/>
              <a:t>Quelle, Jahr, Seite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E4B5DA70-29BB-8D75-11B1-8DF539CFC4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6474" y="1800859"/>
            <a:ext cx="11139054" cy="196752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 Stichpunkt 1 </a:t>
            </a:r>
          </a:p>
          <a:p>
            <a:pPr lvl="0"/>
            <a:r>
              <a:rPr lang="de-DE" dirty="0"/>
              <a:t>Stichpunkt 2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9098EA7-4C8E-0429-5CBF-6C1A8F148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61688" y="238236"/>
            <a:ext cx="10203838" cy="625475"/>
          </a:xfrm>
        </p:spPr>
        <p:txBody>
          <a:bodyPr anchor="ctr"/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</a:pPr>
            <a:r>
              <a:rPr kumimoji="0" lang="de-DE" sz="2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Mastertitel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</a:pPr>
            <a:r>
              <a:rPr kumimoji="0" lang="de-DE" sz="2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Master-Untertitel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B40A003-423F-A82E-C8AD-8EBAEDC3A73B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348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75AA49-791F-0E4D-D506-2D25ED7BD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44C474-79E8-6E2E-98D9-3F67E10C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</p:spTree>
    <p:extLst>
      <p:ext uri="{BB962C8B-B14F-4D97-AF65-F5344CB8AC3E}">
        <p14:creationId xmlns:p14="http://schemas.microsoft.com/office/powerpoint/2010/main" val="364642519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ko_und_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2" name="Datumsplatzhalter 18">
            <a:extLst>
              <a:ext uri="{FF2B5EF4-FFF2-40B4-BE49-F238E27FC236}">
                <a16:creationId xmlns:a16="http://schemas.microsoft.com/office/drawing/2014/main" id="{EA56C352-B064-2921-EA94-F61B6EF592AF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13AE29D8-6BB9-5F47-B59D-4B828B4B188C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FFABA7-0A03-B452-9736-B4F7860C7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1F2926DA-9DCA-DC4A-B6CB-3083B406C660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446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pfzeile-Fußzeile-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2" name="Datumsplatzhalter 18">
            <a:extLst>
              <a:ext uri="{FF2B5EF4-FFF2-40B4-BE49-F238E27FC236}">
                <a16:creationId xmlns:a16="http://schemas.microsoft.com/office/drawing/2014/main" id="{EA56C352-B064-2921-EA94-F61B6EF592AF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13AE29D8-6BB9-5F47-B59D-4B828B4B188C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FFABA7-0A03-B452-9736-B4F7860C7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731E5B63-01A7-0644-B6D9-D12AEE6B7CE1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D92BB3C4-B2FC-B3E0-D493-3EF7405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AD1BD160-A98C-3016-B3F1-648F1202B0C1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2296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37676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DE125C6-4F71-2443-6CB6-E5D16AD6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65616"/>
            <a:ext cx="9346012" cy="603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29B6CE1-1F96-DC5A-FC48-9AB4672BC743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B3283FD-64A1-31F2-718D-0E7E3F622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Font typeface="Arial"/>
              <a:buNone/>
            </a:pPr>
            <a:r>
              <a:rPr lang="en-US" dirty="0"/>
              <a:t>Datum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4A0B08F-023B-2CDB-493C-C96CA3C44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ctr"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86D9A6A-9557-38D1-E909-8DAACD2E3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Font typeface="Arial"/>
              <a:buNone/>
            </a:pPr>
            <a:fld id="{48F63A3B-78C7-47BE-AE5E-E10140E04643}" type="slidenum">
              <a:rPr lang="en-US" smtClean="0"/>
              <a:pPr marL="0" indent="0">
                <a:buFont typeface="Arial"/>
                <a:buNone/>
              </a:pPr>
              <a:t>‹Nr.›</a:t>
            </a:fld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3DD9A16-270A-0891-88AB-6CA1257B4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1688" y="1660385"/>
            <a:ext cx="9474600" cy="3578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7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</p:sldLayoutIdLst>
  <p:transition spd="med"/>
  <p:txStyles>
    <p:titleStyle>
      <a:lvl1pPr marL="9525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8001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573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97508" marR="0" indent="-97508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4572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9144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13716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18288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22860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27432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32004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36576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kas.dzlm.de/node/27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C5B63D2-1BAA-6AB8-22CD-C9761C5D03C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de-DE" dirty="0"/>
              <a:t>Diagnose und Förderung mathematischer Basiskompetenzen am Schulanfang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D5771A-0046-FB13-3B00-7B09C9C2E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 mit der Kartei: Mathematik am Schulanfang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FE81C6-4CC4-4D6E-3269-6C8EC960A8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27490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CEFC4-BB99-ACCE-1765-C8A01C5EF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8151C288-8BC7-D0C6-321C-FBF47ED1E94D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Mathematische Basiskompetenzen </a:t>
            </a:r>
          </a:p>
          <a:p>
            <a:r>
              <a:rPr lang="de-DE" dirty="0"/>
              <a:t>Kartei „Mathematik am Schulanfang“</a:t>
            </a:r>
          </a:p>
          <a:p>
            <a:r>
              <a:rPr lang="de-DE" dirty="0"/>
              <a:t>Einsatz der Kartei im Anfangsunterricht</a:t>
            </a:r>
          </a:p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DD0489F-587B-C09E-4587-A26900726A9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0E3A61A-3200-E55A-0C0A-313C54005CAC}"/>
              </a:ext>
            </a:extLst>
          </p:cNvPr>
          <p:cNvSpPr txBox="1"/>
          <p:nvPr/>
        </p:nvSpPr>
        <p:spPr>
          <a:xfrm>
            <a:off x="-166914" y="1907476"/>
            <a:ext cx="12519335" cy="473196"/>
          </a:xfrm>
          <a:prstGeom prst="rect">
            <a:avLst/>
          </a:prstGeom>
          <a:solidFill>
            <a:srgbClr val="327D87">
              <a:alpha val="24717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57D4228-23F5-FC71-077F-5D0084271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947" y="3359524"/>
            <a:ext cx="3849612" cy="2807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66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040DAAF-A157-89F4-5B7B-F4492659CD6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Kartei „Mathematik am Schulanfang“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59F4B23-5818-600B-224E-351B52ED2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1000" dirty="0" err="1"/>
              <a:t>pikas.dzlm.de</a:t>
            </a:r>
            <a:r>
              <a:rPr lang="de-DE" sz="1000" dirty="0"/>
              <a:t>/</a:t>
            </a:r>
            <a:r>
              <a:rPr lang="de-DE" sz="1000" dirty="0" err="1"/>
              <a:t>node</a:t>
            </a:r>
            <a:r>
              <a:rPr lang="de-DE" sz="1000" dirty="0"/>
              <a:t>/2315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BC3B76-456E-5138-E806-A8F5BBD8F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51" y="1639658"/>
            <a:ext cx="5099184" cy="36072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A2BEA6D-E132-6538-A801-0075C6483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664" y="1667715"/>
            <a:ext cx="5099184" cy="3607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0C7525C-1380-A0E3-559F-46BB2155F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777" y="1695772"/>
            <a:ext cx="5099184" cy="36072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94DDDDB-81A3-4756-80CD-AB5948404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61" y="1723829"/>
            <a:ext cx="5099184" cy="36072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3A30451-D2BD-F570-5D6B-9BF0D83D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274" y="1751886"/>
            <a:ext cx="5099184" cy="36072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25DA805-67CA-89DD-C8BD-482488347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387" y="1779943"/>
            <a:ext cx="5099184" cy="36072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CAC4DD4-FF7F-A122-34EC-471C2821E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500" y="1808000"/>
            <a:ext cx="5099184" cy="36072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F44D3C4-17B9-D020-2EC6-E0008C4B8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884" y="1836057"/>
            <a:ext cx="5099184" cy="36072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3F71255-6D57-87FC-F462-9EF31DDA1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81" y="1864114"/>
            <a:ext cx="5123362" cy="3607200"/>
          </a:xfrm>
          <a:prstGeom prst="rect">
            <a:avLst/>
          </a:prstGeom>
        </p:spPr>
      </p:pic>
      <p:pic>
        <p:nvPicPr>
          <p:cNvPr id="15" name="Inhaltsplatzhalter 11">
            <a:extLst>
              <a:ext uri="{FF2B5EF4-FFF2-40B4-BE49-F238E27FC236}">
                <a16:creationId xmlns:a16="http://schemas.microsoft.com/office/drawing/2014/main" id="{6C5EF66F-D422-36EE-1C47-D335721379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3" t="1615" r="1051" b="1343"/>
          <a:stretch/>
        </p:blipFill>
        <p:spPr>
          <a:xfrm>
            <a:off x="1067887" y="1864514"/>
            <a:ext cx="5130800" cy="3606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55513" dir="3540000" algn="tl" rotWithShape="0">
              <a:prstClr val="black">
                <a:alpha val="28066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85C86B8-C97B-EF19-0091-B78A60F59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044" y="2410269"/>
            <a:ext cx="2246670" cy="224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52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A76FB79B-6CE0-EB68-77CB-B57079DFE8C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Kartei „Mathematik am Schulanfang“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E177A80-A577-95A3-6D21-223BA4590E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511659B0-3B04-8189-AA41-F822D86E47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1418"/>
          <a:stretch/>
        </p:blipFill>
        <p:spPr>
          <a:xfrm>
            <a:off x="3656195" y="1893197"/>
            <a:ext cx="5321012" cy="3726418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C2DC8B7-B9A8-64BC-1724-0F5EA7051DB5}"/>
              </a:ext>
            </a:extLst>
          </p:cNvPr>
          <p:cNvGrpSpPr/>
          <p:nvPr/>
        </p:nvGrpSpPr>
        <p:grpSpPr>
          <a:xfrm>
            <a:off x="2040391" y="1163047"/>
            <a:ext cx="2505771" cy="784810"/>
            <a:chOff x="516390" y="1163047"/>
            <a:chExt cx="2505771" cy="78481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7C43828-41DD-CC0F-C5F3-6DA20E43D784}"/>
                </a:ext>
              </a:extLst>
            </p:cNvPr>
            <p:cNvSpPr txBox="1"/>
            <p:nvPr/>
          </p:nvSpPr>
          <p:spPr>
            <a:xfrm>
              <a:off x="516390" y="1163047"/>
              <a:ext cx="2505771" cy="553581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Inhaltsbereich laut Lehrplan/ </a:t>
              </a:r>
            </a:p>
            <a:p>
              <a:pPr algn="ctr"/>
              <a:r>
                <a:rPr lang="de-DE" sz="1400" dirty="0"/>
                <a:t>grundlegende Kompetenz</a:t>
              </a:r>
            </a:p>
          </p:txBody>
        </p: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B91E67FF-2247-1B4E-C9BE-B561C7EA12B3}"/>
                </a:ext>
              </a:extLst>
            </p:cNvPr>
            <p:cNvCxnSpPr>
              <a:cxnSpLocks/>
            </p:cNvCxnSpPr>
            <p:nvPr/>
          </p:nvCxnSpPr>
          <p:spPr>
            <a:xfrm>
              <a:off x="1690793" y="1712767"/>
              <a:ext cx="519512" cy="235090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CBE1839-9991-9AC5-F6EC-25985AC25689}"/>
              </a:ext>
            </a:extLst>
          </p:cNvPr>
          <p:cNvGrpSpPr/>
          <p:nvPr/>
        </p:nvGrpSpPr>
        <p:grpSpPr>
          <a:xfrm>
            <a:off x="1784279" y="2044331"/>
            <a:ext cx="1927448" cy="325636"/>
            <a:chOff x="260279" y="2044331"/>
            <a:chExt cx="1927448" cy="325636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AF8C9E2E-6F63-ACBB-6697-096578CCE752}"/>
                </a:ext>
              </a:extLst>
            </p:cNvPr>
            <p:cNvSpPr txBox="1"/>
            <p:nvPr/>
          </p:nvSpPr>
          <p:spPr>
            <a:xfrm>
              <a:off x="260279" y="2044331"/>
              <a:ext cx="1414639" cy="325636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Titel der Übung</a:t>
              </a:r>
            </a:p>
          </p:txBody>
        </p: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5C5EB26E-7C05-47BB-A646-1990CADEFA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9616" y="2163464"/>
              <a:ext cx="518111" cy="36041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B216C86-1BE4-76B4-EA34-5B9D05BBBB84}"/>
              </a:ext>
            </a:extLst>
          </p:cNvPr>
          <p:cNvGrpSpPr/>
          <p:nvPr/>
        </p:nvGrpSpPr>
        <p:grpSpPr>
          <a:xfrm>
            <a:off x="6244546" y="1182233"/>
            <a:ext cx="1583223" cy="710965"/>
            <a:chOff x="4720545" y="1182232"/>
            <a:chExt cx="1583223" cy="710965"/>
          </a:xfrm>
        </p:grpSpPr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77A0CE3-668D-C660-7520-53818339CE51}"/>
                </a:ext>
              </a:extLst>
            </p:cNvPr>
            <p:cNvSpPr txBox="1"/>
            <p:nvPr/>
          </p:nvSpPr>
          <p:spPr>
            <a:xfrm>
              <a:off x="4720545" y="1182232"/>
              <a:ext cx="1583223" cy="325636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Vorläuferfähigkeit</a:t>
              </a:r>
            </a:p>
          </p:txBody>
        </p:sp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C21D7E3F-30C4-4F49-458B-F16BA99A589A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>
              <a:off x="5512157" y="1507868"/>
              <a:ext cx="161892" cy="385329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A690131-762F-F2E4-32B6-8CF31F6AEF0B}"/>
              </a:ext>
            </a:extLst>
          </p:cNvPr>
          <p:cNvGrpSpPr/>
          <p:nvPr/>
        </p:nvGrpSpPr>
        <p:grpSpPr>
          <a:xfrm>
            <a:off x="7989662" y="1182233"/>
            <a:ext cx="2328102" cy="710965"/>
            <a:chOff x="6465662" y="1182232"/>
            <a:chExt cx="2328102" cy="710965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0AF18AF6-612F-0857-1BF9-78870B084D8D}"/>
                </a:ext>
              </a:extLst>
            </p:cNvPr>
            <p:cNvSpPr txBox="1"/>
            <p:nvPr/>
          </p:nvSpPr>
          <p:spPr>
            <a:xfrm>
              <a:off x="6465662" y="1182232"/>
              <a:ext cx="2328102" cy="325636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anknüpfende Kompetenz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9D405A1D-9A08-C8C8-4EE4-35E81CEC7D6B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 flipH="1">
              <a:off x="6742922" y="1507868"/>
              <a:ext cx="886791" cy="385329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8634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D260029-9DEB-B9D8-3B41-4C281D97773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Kartei „Mathematik am Schulanfang“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731E72-C929-3985-F085-00B0D0A6E3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0E8EA41-78CB-B1DD-8826-7741099683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FE2EC3B-37E9-8BC3-1327-788A9F7FF6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3879" y="1175573"/>
            <a:ext cx="7204243" cy="4894550"/>
          </a:xfrm>
          <a:prstGeom prst="rect">
            <a:avLst/>
          </a:prstGeom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E2CBDB2C-A3E2-F6B1-DA34-19834C67A8F4}"/>
              </a:ext>
            </a:extLst>
          </p:cNvPr>
          <p:cNvSpPr/>
          <p:nvPr/>
        </p:nvSpPr>
        <p:spPr>
          <a:xfrm>
            <a:off x="2493879" y="4274039"/>
            <a:ext cx="7204243" cy="786477"/>
          </a:xfrm>
          <a:prstGeom prst="roundRect">
            <a:avLst>
              <a:gd name="adj" fmla="val 9599"/>
            </a:avLst>
          </a:prstGeom>
          <a:noFill/>
          <a:ln w="38100">
            <a:solidFill>
              <a:srgbClr val="327D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01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9410C2BA-7C8C-35C0-FDD6-5303FECB034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Kartei „Mathematik am Schulanfang</a:t>
            </a:r>
            <a:r>
              <a:rPr lang="de-DE" sz="2800" dirty="0"/>
              <a:t>“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FE5355E-3031-547F-AD1D-AC17EA8F92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3A1CE2BE-3925-25F1-AE3D-2241E8E83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670" y="1870715"/>
            <a:ext cx="5274690" cy="3726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11659B0-3B04-8189-AA41-F822D86E47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" t="1418"/>
          <a:stretch/>
        </p:blipFill>
        <p:spPr>
          <a:xfrm>
            <a:off x="3656195" y="1893197"/>
            <a:ext cx="5321012" cy="3726418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EB2C5F8-0349-08CC-4AA6-2FCD41DEEB29}"/>
              </a:ext>
            </a:extLst>
          </p:cNvPr>
          <p:cNvGrpSpPr/>
          <p:nvPr/>
        </p:nvGrpSpPr>
        <p:grpSpPr>
          <a:xfrm>
            <a:off x="1735536" y="3106225"/>
            <a:ext cx="2308926" cy="553581"/>
            <a:chOff x="211536" y="3106224"/>
            <a:chExt cx="2308926" cy="553581"/>
          </a:xfrm>
          <a:solidFill>
            <a:schemeClr val="bg1"/>
          </a:solidFill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FCD52913-AA30-F0B5-5B7A-4031A2F08ED3}"/>
                </a:ext>
              </a:extLst>
            </p:cNvPr>
            <p:cNvSpPr txBox="1"/>
            <p:nvPr/>
          </p:nvSpPr>
          <p:spPr>
            <a:xfrm>
              <a:off x="211536" y="3106224"/>
              <a:ext cx="1598388" cy="553581"/>
            </a:xfrm>
            <a:prstGeom prst="roundRect">
              <a:avLst>
                <a:gd name="adj" fmla="val 10275"/>
              </a:avLst>
            </a:prstGeom>
            <a:grpFill/>
            <a:ln w="19050">
              <a:solidFill>
                <a:srgbClr val="327D8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Aufgabenstellung</a:t>
              </a:r>
            </a:p>
            <a:p>
              <a:r>
                <a:rPr lang="de-DE" sz="1400" dirty="0"/>
                <a:t>in Kindersprache</a:t>
              </a: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171F093A-9F37-9944-B087-AA2832515E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9924" y="3269298"/>
              <a:ext cx="710538" cy="131736"/>
            </a:xfrm>
            <a:prstGeom prst="straightConnector1">
              <a:avLst/>
            </a:prstGeom>
            <a:grpFill/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9642DFA-75FE-D105-37D3-B4D12BC930FD}"/>
              </a:ext>
            </a:extLst>
          </p:cNvPr>
          <p:cNvGrpSpPr/>
          <p:nvPr/>
        </p:nvGrpSpPr>
        <p:grpSpPr>
          <a:xfrm>
            <a:off x="1654408" y="5145233"/>
            <a:ext cx="2057261" cy="1003576"/>
            <a:chOff x="130407" y="5145233"/>
            <a:chExt cx="2057261" cy="1003576"/>
          </a:xfrm>
        </p:grpSpPr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B9FE4352-6BF3-7F1F-3A2A-BDB04EB0D971}"/>
                </a:ext>
              </a:extLst>
            </p:cNvPr>
            <p:cNvSpPr txBox="1"/>
            <p:nvPr/>
          </p:nvSpPr>
          <p:spPr>
            <a:xfrm>
              <a:off x="130407" y="5595228"/>
              <a:ext cx="2034786" cy="553581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Benötigte Materialien </a:t>
              </a:r>
            </a:p>
            <a:p>
              <a:r>
                <a:rPr lang="de-DE" sz="1400" dirty="0"/>
                <a:t>QR-Code zum Material</a:t>
              </a:r>
            </a:p>
          </p:txBody>
        </p: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7596056F-6D84-5F95-BDB1-D9592AB87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8700" y="5145233"/>
              <a:ext cx="608968" cy="449995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6D238A08-C4A2-89E2-7147-A9C941322B1C}"/>
              </a:ext>
            </a:extLst>
          </p:cNvPr>
          <p:cNvSpPr txBox="1"/>
          <p:nvPr/>
        </p:nvSpPr>
        <p:spPr>
          <a:xfrm>
            <a:off x="2040391" y="1163048"/>
            <a:ext cx="2505771" cy="553581"/>
          </a:xfrm>
          <a:prstGeom prst="roundRect">
            <a:avLst>
              <a:gd name="adj" fmla="val 10275"/>
            </a:avLst>
          </a:prstGeom>
          <a:solidFill>
            <a:schemeClr val="bg1"/>
          </a:solidFill>
          <a:ln w="19050">
            <a:solidFill>
              <a:srgbClr val="327D87">
                <a:alpha val="1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Inhaltsbereich laut Lehrplan/ 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grundlegende Kompetenz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6B13989-7F54-5D66-397C-958616810E87}"/>
              </a:ext>
            </a:extLst>
          </p:cNvPr>
          <p:cNvCxnSpPr>
            <a:cxnSpLocks/>
          </p:cNvCxnSpPr>
          <p:nvPr/>
        </p:nvCxnSpPr>
        <p:spPr>
          <a:xfrm>
            <a:off x="3214793" y="1712767"/>
            <a:ext cx="519512" cy="235090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5480755E-01BA-684E-4F28-83D1E03D5903}"/>
              </a:ext>
            </a:extLst>
          </p:cNvPr>
          <p:cNvSpPr txBox="1"/>
          <p:nvPr/>
        </p:nvSpPr>
        <p:spPr>
          <a:xfrm>
            <a:off x="1784280" y="2044331"/>
            <a:ext cx="1414639" cy="325636"/>
          </a:xfrm>
          <a:prstGeom prst="roundRect">
            <a:avLst>
              <a:gd name="adj" fmla="val 10275"/>
            </a:avLst>
          </a:prstGeom>
          <a:solidFill>
            <a:schemeClr val="bg1"/>
          </a:solidFill>
          <a:ln w="19050">
            <a:solidFill>
              <a:srgbClr val="327D87">
                <a:alpha val="1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Titel der Übung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D5F6B1F9-0C45-B61E-411C-51E7C2CD82B1}"/>
              </a:ext>
            </a:extLst>
          </p:cNvPr>
          <p:cNvCxnSpPr>
            <a:cxnSpLocks/>
          </p:cNvCxnSpPr>
          <p:nvPr/>
        </p:nvCxnSpPr>
        <p:spPr>
          <a:xfrm flipV="1">
            <a:off x="3193617" y="2163465"/>
            <a:ext cx="518111" cy="36041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09CBF16D-DFD0-5C9F-3F50-06AC2DB083D6}"/>
              </a:ext>
            </a:extLst>
          </p:cNvPr>
          <p:cNvSpPr txBox="1"/>
          <p:nvPr/>
        </p:nvSpPr>
        <p:spPr>
          <a:xfrm>
            <a:off x="6244546" y="1182232"/>
            <a:ext cx="1583223" cy="325636"/>
          </a:xfrm>
          <a:prstGeom prst="roundRect">
            <a:avLst>
              <a:gd name="adj" fmla="val 10275"/>
            </a:avLst>
          </a:prstGeom>
          <a:solidFill>
            <a:schemeClr val="bg1"/>
          </a:solidFill>
          <a:ln w="19050">
            <a:solidFill>
              <a:srgbClr val="327D87">
                <a:alpha val="1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Vorläuferfähigkeit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439CC76-27AE-78FC-EF4B-FA83438C7E54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7036157" y="1507869"/>
            <a:ext cx="161892" cy="385329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03817D9A-7988-A7AB-99F3-ACF5423E576A}"/>
              </a:ext>
            </a:extLst>
          </p:cNvPr>
          <p:cNvSpPr txBox="1"/>
          <p:nvPr/>
        </p:nvSpPr>
        <p:spPr>
          <a:xfrm>
            <a:off x="7989662" y="1182232"/>
            <a:ext cx="2328102" cy="325636"/>
          </a:xfrm>
          <a:prstGeom prst="roundRect">
            <a:avLst>
              <a:gd name="adj" fmla="val 10275"/>
            </a:avLst>
          </a:prstGeom>
          <a:solidFill>
            <a:schemeClr val="bg1"/>
          </a:solidFill>
          <a:ln w="19050">
            <a:solidFill>
              <a:srgbClr val="327D87">
                <a:alpha val="19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anknüpfende Kompetenz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8410B4FF-4237-E644-452F-4AEEC6D4BFCB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8266923" y="1507869"/>
            <a:ext cx="886791" cy="385329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0557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3A1CE2BE-3925-25F1-AE3D-2241E8E83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670" y="1870715"/>
            <a:ext cx="5274690" cy="372600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CA038EBA-1D6E-5225-BAA5-94182376E7E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Kartei „Mathematik am Schulanfang“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61BD40A-E286-642E-7BA5-76C707FA70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C43828-41DD-CC0F-C5F3-6DA20E43D784}"/>
              </a:ext>
            </a:extLst>
          </p:cNvPr>
          <p:cNvSpPr txBox="1"/>
          <p:nvPr/>
        </p:nvSpPr>
        <p:spPr>
          <a:xfrm>
            <a:off x="2040391" y="1163048"/>
            <a:ext cx="2505771" cy="553581"/>
          </a:xfrm>
          <a:prstGeom prst="roundRect">
            <a:avLst>
              <a:gd name="adj" fmla="val 10275"/>
            </a:avLst>
          </a:prstGeom>
          <a:noFill/>
          <a:ln w="19050">
            <a:solidFill>
              <a:srgbClr val="327D87">
                <a:alpha val="1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Inhaltsbereich laut Lehrplan/ 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grundlegende Kompetenz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F8C9E2E-6F63-ACBB-6697-096578CCE752}"/>
              </a:ext>
            </a:extLst>
          </p:cNvPr>
          <p:cNvSpPr txBox="1"/>
          <p:nvPr/>
        </p:nvSpPr>
        <p:spPr>
          <a:xfrm>
            <a:off x="1784280" y="2044331"/>
            <a:ext cx="1414639" cy="325636"/>
          </a:xfrm>
          <a:prstGeom prst="roundRect">
            <a:avLst>
              <a:gd name="adj" fmla="val 10275"/>
            </a:avLst>
          </a:prstGeom>
          <a:noFill/>
          <a:ln w="19050">
            <a:solidFill>
              <a:srgbClr val="327D87">
                <a:alpha val="1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Titel der Übung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77A0CE3-668D-C660-7520-53818339CE51}"/>
              </a:ext>
            </a:extLst>
          </p:cNvPr>
          <p:cNvSpPr txBox="1"/>
          <p:nvPr/>
        </p:nvSpPr>
        <p:spPr>
          <a:xfrm>
            <a:off x="6244546" y="1182232"/>
            <a:ext cx="1583223" cy="325636"/>
          </a:xfrm>
          <a:prstGeom prst="roundRect">
            <a:avLst>
              <a:gd name="adj" fmla="val 10275"/>
            </a:avLst>
          </a:prstGeom>
          <a:noFill/>
          <a:ln w="19050">
            <a:solidFill>
              <a:srgbClr val="327D87">
                <a:alpha val="1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Vorläuferfähigkeit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F18AF6-612F-0857-1BF9-78870B084D8D}"/>
              </a:ext>
            </a:extLst>
          </p:cNvPr>
          <p:cNvSpPr txBox="1"/>
          <p:nvPr/>
        </p:nvSpPr>
        <p:spPr>
          <a:xfrm>
            <a:off x="7989662" y="1182232"/>
            <a:ext cx="2328102" cy="325636"/>
          </a:xfrm>
          <a:prstGeom prst="roundRect">
            <a:avLst>
              <a:gd name="adj" fmla="val 10275"/>
            </a:avLst>
          </a:prstGeom>
          <a:noFill/>
          <a:ln w="19050">
            <a:solidFill>
              <a:srgbClr val="327D87">
                <a:alpha val="19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anknüpfende Kompetenz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D96BC8-0E16-6043-179C-4134F82B9A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" t="1418"/>
          <a:stretch/>
        </p:blipFill>
        <p:spPr>
          <a:xfrm>
            <a:off x="3656195" y="1893197"/>
            <a:ext cx="5321012" cy="3726418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AD7165E-6359-FBAB-EE5F-5A996ACE1A6E}"/>
              </a:ext>
            </a:extLst>
          </p:cNvPr>
          <p:cNvGrpSpPr/>
          <p:nvPr/>
        </p:nvGrpSpPr>
        <p:grpSpPr>
          <a:xfrm>
            <a:off x="7560404" y="5107053"/>
            <a:ext cx="3130658" cy="1144373"/>
            <a:chOff x="6036404" y="5107052"/>
            <a:chExt cx="3130658" cy="1144373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EB42EFF-D0A1-C308-EC56-8ED22DF256FA}"/>
                </a:ext>
              </a:extLst>
            </p:cNvPr>
            <p:cNvSpPr txBox="1"/>
            <p:nvPr/>
          </p:nvSpPr>
          <p:spPr>
            <a:xfrm>
              <a:off x="6036404" y="5469899"/>
              <a:ext cx="3130658" cy="781526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Beobachtungs- und Förderhinweise</a:t>
              </a:r>
            </a:p>
            <a:p>
              <a:pPr algn="ctr"/>
              <a:r>
                <a:rPr lang="de-DE" sz="1400" dirty="0"/>
                <a:t>bezogen auf grundlegende </a:t>
              </a:r>
            </a:p>
            <a:p>
              <a:pPr algn="ctr"/>
              <a:r>
                <a:rPr lang="de-DE" sz="1400" dirty="0"/>
                <a:t>Kompetenzen</a:t>
              </a:r>
            </a:p>
          </p:txBody>
        </p: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80D13022-7784-5C06-7672-40768B38D2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92954" y="5107052"/>
              <a:ext cx="912978" cy="362847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67A4792-60B2-E695-A652-318D5C6DF1C5}"/>
              </a:ext>
            </a:extLst>
          </p:cNvPr>
          <p:cNvGrpSpPr/>
          <p:nvPr/>
        </p:nvGrpSpPr>
        <p:grpSpPr>
          <a:xfrm>
            <a:off x="8710317" y="3342952"/>
            <a:ext cx="1921478" cy="781526"/>
            <a:chOff x="7186317" y="3342952"/>
            <a:chExt cx="1921478" cy="781526"/>
          </a:xfrm>
        </p:grpSpPr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669B76AF-BF38-F2A3-4C36-BAEF83EA26DB}"/>
                </a:ext>
              </a:extLst>
            </p:cNvPr>
            <p:cNvSpPr txBox="1"/>
            <p:nvPr/>
          </p:nvSpPr>
          <p:spPr>
            <a:xfrm>
              <a:off x="7486650" y="3342952"/>
              <a:ext cx="1621145" cy="781526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Anregungen zur </a:t>
              </a:r>
            </a:p>
            <a:p>
              <a:pPr algn="ctr"/>
              <a:r>
                <a:rPr lang="de-DE" sz="1400" dirty="0"/>
                <a:t>Erweiterung </a:t>
              </a:r>
            </a:p>
            <a:p>
              <a:pPr algn="ctr"/>
              <a:r>
                <a:rPr lang="de-DE" sz="1400" dirty="0"/>
                <a:t>und Reduktion</a:t>
              </a:r>
            </a:p>
          </p:txBody>
        </p: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A1261ECA-00C4-D239-8B8A-7C307FB636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86317" y="3669450"/>
              <a:ext cx="297166" cy="5822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B7E6D37-62C1-6C30-04C3-D886AC7F2F77}"/>
              </a:ext>
            </a:extLst>
          </p:cNvPr>
          <p:cNvGrpSpPr/>
          <p:nvPr/>
        </p:nvGrpSpPr>
        <p:grpSpPr>
          <a:xfrm>
            <a:off x="1725481" y="3900774"/>
            <a:ext cx="2008825" cy="789941"/>
            <a:chOff x="201480" y="3900773"/>
            <a:chExt cx="2008825" cy="789941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27E2B95-F094-ED59-F6FA-B579E49EF3EB}"/>
                </a:ext>
              </a:extLst>
            </p:cNvPr>
            <p:cNvSpPr txBox="1"/>
            <p:nvPr/>
          </p:nvSpPr>
          <p:spPr>
            <a:xfrm>
              <a:off x="201480" y="3900773"/>
              <a:ext cx="1599071" cy="789941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Anregungen zur </a:t>
              </a:r>
            </a:p>
            <a:p>
              <a:pPr algn="ctr"/>
              <a:r>
                <a:rPr lang="de-DE" sz="1400" dirty="0"/>
                <a:t>Variation der Basisaufgabe</a:t>
              </a:r>
            </a:p>
          </p:txBody>
        </p: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3BD9D9ED-A3F9-32E0-ABF1-5AD4A81B69B3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1800551" y="4123969"/>
              <a:ext cx="409754" cy="171775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4098824-49AE-BEF3-2FAC-06D4344C8A4F}"/>
              </a:ext>
            </a:extLst>
          </p:cNvPr>
          <p:cNvGrpSpPr/>
          <p:nvPr/>
        </p:nvGrpSpPr>
        <p:grpSpPr>
          <a:xfrm>
            <a:off x="1552641" y="2879510"/>
            <a:ext cx="2181664" cy="789941"/>
            <a:chOff x="28641" y="2879509"/>
            <a:chExt cx="2181664" cy="789941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FCD52913-AA30-F0B5-5B7A-4031A2F08ED3}"/>
                </a:ext>
              </a:extLst>
            </p:cNvPr>
            <p:cNvSpPr txBox="1"/>
            <p:nvPr/>
          </p:nvSpPr>
          <p:spPr>
            <a:xfrm>
              <a:off x="28641" y="2879509"/>
              <a:ext cx="1953656" cy="789941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Hinweise zum Ablauf </a:t>
              </a:r>
            </a:p>
            <a:p>
              <a:pPr algn="ctr"/>
              <a:r>
                <a:rPr lang="de-DE" sz="1400" dirty="0"/>
                <a:t>und zur Durchführung</a:t>
              </a:r>
            </a:p>
            <a:p>
              <a:pPr algn="ctr"/>
              <a:r>
                <a:rPr lang="de-DE" sz="1400" dirty="0"/>
                <a:t>der Basisaufgabe</a:t>
              </a: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171F093A-9F37-9944-B087-AA2832515E39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1982297" y="3041809"/>
              <a:ext cx="228008" cy="232671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5C5EB26E-7C05-47BB-A646-1990CADEFA79}"/>
              </a:ext>
            </a:extLst>
          </p:cNvPr>
          <p:cNvCxnSpPr>
            <a:cxnSpLocks/>
          </p:cNvCxnSpPr>
          <p:nvPr/>
        </p:nvCxnSpPr>
        <p:spPr>
          <a:xfrm flipV="1">
            <a:off x="3193617" y="2163465"/>
            <a:ext cx="518111" cy="36041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91E67FF-2247-1B4E-C9BE-B561C7EA12B3}"/>
              </a:ext>
            </a:extLst>
          </p:cNvPr>
          <p:cNvCxnSpPr>
            <a:cxnSpLocks/>
          </p:cNvCxnSpPr>
          <p:nvPr/>
        </p:nvCxnSpPr>
        <p:spPr>
          <a:xfrm>
            <a:off x="3214793" y="1712767"/>
            <a:ext cx="519512" cy="235090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C21D7E3F-30C4-4F49-458B-F16BA99A589A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7036157" y="1507869"/>
            <a:ext cx="161892" cy="385329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9D405A1D-9A08-C8C8-4EE4-35E81CEC7D6B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8266923" y="1507869"/>
            <a:ext cx="886791" cy="385329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3599652-79DF-8843-37DE-9329D7ED48A6}"/>
              </a:ext>
            </a:extLst>
          </p:cNvPr>
          <p:cNvGrpSpPr/>
          <p:nvPr/>
        </p:nvGrpSpPr>
        <p:grpSpPr>
          <a:xfrm>
            <a:off x="1664593" y="4685922"/>
            <a:ext cx="3257364" cy="1565504"/>
            <a:chOff x="1664593" y="4685922"/>
            <a:chExt cx="3257364" cy="1565504"/>
          </a:xfrm>
        </p:grpSpPr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B9FE4352-6BF3-7F1F-3A2A-BDB04EB0D971}"/>
                </a:ext>
              </a:extLst>
            </p:cNvPr>
            <p:cNvSpPr txBox="1"/>
            <p:nvPr/>
          </p:nvSpPr>
          <p:spPr>
            <a:xfrm>
              <a:off x="1664593" y="5469900"/>
              <a:ext cx="3257364" cy="781526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Beobachtungs- und Förderhinweise</a:t>
              </a:r>
            </a:p>
            <a:p>
              <a:pPr algn="ctr"/>
              <a:r>
                <a:rPr lang="de-DE" sz="1400" dirty="0"/>
                <a:t>bezogen auf mathematische Kompetenzen</a:t>
              </a:r>
            </a:p>
          </p:txBody>
        </p: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68E7266E-53FC-35B2-7A37-F073654A9A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0301" y="4685922"/>
              <a:ext cx="321435" cy="774070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5276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F1EAA18-B612-5591-F63D-243BF51D8F7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Kartei „Mathematik am Schulanfang“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25AD80F-B554-45F3-0C30-7B11036863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A41E13CB-84AD-AB2E-E9D8-BF3F666E37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000" dirty="0"/>
              <a:t>DIGITALE PINNWAND ZUR KARTEI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5F8ACE-FFD6-46E3-4312-73CDA9A2D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050" y="1731536"/>
            <a:ext cx="5803900" cy="44831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BBE3F12-39CE-AB6F-65C3-CD7086F9F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271" y="2992831"/>
            <a:ext cx="1960510" cy="19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1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7ED02-37AD-4EB5-C33C-857405032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4888684C-7C50-5D8C-6EED-26F3C3717CA8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Mathematische Basiskompetenzen </a:t>
            </a:r>
          </a:p>
          <a:p>
            <a:r>
              <a:rPr lang="de-DE" dirty="0"/>
              <a:t>Kartei „Mathematik am Schulanfang“</a:t>
            </a:r>
          </a:p>
          <a:p>
            <a:r>
              <a:rPr lang="de-DE" dirty="0"/>
              <a:t>Einsatz der Kartei im Anfangsunterricht</a:t>
            </a:r>
          </a:p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F9BAEF4-927F-EC09-589E-2F728920991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5578840-3DBC-2E10-5181-D0B2AD55476B}"/>
              </a:ext>
            </a:extLst>
          </p:cNvPr>
          <p:cNvSpPr txBox="1"/>
          <p:nvPr/>
        </p:nvSpPr>
        <p:spPr>
          <a:xfrm>
            <a:off x="-166914" y="2401038"/>
            <a:ext cx="12519335" cy="473196"/>
          </a:xfrm>
          <a:prstGeom prst="rect">
            <a:avLst/>
          </a:prstGeom>
          <a:solidFill>
            <a:srgbClr val="327D87">
              <a:alpha val="24717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D39D196-87E7-F34E-033F-56360B4F4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947" y="3359524"/>
            <a:ext cx="3849612" cy="2807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367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37761FE-107A-6264-EDF9-3FF446BA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91E4BFDA-6AE4-6155-C813-E5D65AB192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KARTEI ALS GEGENSTAND DES ANFANGSUNTERRICHTS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5F3124F-185D-48A1-86EF-E116DB3920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dirty="0"/>
              <a:t>Wie können Rituale und der Einsatz von Darstellungsmitteln im Anfangsunterricht etabliert werden? </a:t>
            </a:r>
            <a:br>
              <a:rPr lang="de-DE" dirty="0"/>
            </a:br>
            <a:r>
              <a:rPr lang="de-DE" dirty="0"/>
              <a:t>Welche Rolle kann die Kartei „Mathematik am Schulanfang“ hierbei spielen?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dirty="0"/>
              <a:t>Welches diagnostische Potential bieten die Aktivitäten?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dirty="0"/>
              <a:t>Welche Adaptionsmöglichkeiten bieten sich an?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97CF831-5375-6324-6BFB-9F4F1D9A8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680" y="3752325"/>
            <a:ext cx="3268593" cy="2384150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9AC6D21-602C-213D-FEB2-1D90A1E802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287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1107538-7122-18F2-8AE9-BF44D0D5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2B45EED2-6074-4759-E47B-058B1424FC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RITUALE IM ANFANGSUNTERRICHT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13CF9D-DCFF-3937-2F8B-D7718CAD24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474" y="1800859"/>
            <a:ext cx="11139054" cy="281415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dirty="0"/>
              <a:t>Verbindliche Strukturen im Schulalltag bieten den Kindern Orientierung</a:t>
            </a:r>
          </a:p>
          <a:p>
            <a:pPr marL="742950" lvl="2" indent="-285750">
              <a:lnSpc>
                <a:spcPct val="114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Gemeinsamer Start in den Schultag bzw. die Unterrichtsstunde</a:t>
            </a:r>
          </a:p>
          <a:p>
            <a:pPr marL="742950" lvl="2" indent="-285750">
              <a:lnSpc>
                <a:spcPct val="114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Festgelegte Zeichen und Abläufe </a:t>
            </a:r>
          </a:p>
          <a:p>
            <a:pPr marL="742950" lvl="2" indent="-285750">
              <a:lnSpc>
                <a:spcPct val="114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Wiederkehrende Übungen und Materialien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dirty="0"/>
              <a:t>Bewegungspausen zur spielerischen Förderung von Basiskompetenzen</a:t>
            </a:r>
          </a:p>
          <a:p>
            <a:endParaRPr lang="de-DE" dirty="0"/>
          </a:p>
        </p:txBody>
      </p:sp>
      <p:graphicFrame>
        <p:nvGraphicFramePr>
          <p:cNvPr id="9" name="Tabelle 9">
            <a:extLst>
              <a:ext uri="{FF2B5EF4-FFF2-40B4-BE49-F238E27FC236}">
                <a16:creationId xmlns:a16="http://schemas.microsoft.com/office/drawing/2014/main" id="{85924F07-7840-7070-522A-1BCBD9DCC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902222"/>
              </p:ext>
            </p:extLst>
          </p:nvPr>
        </p:nvGraphicFramePr>
        <p:xfrm>
          <a:off x="6096000" y="4140197"/>
          <a:ext cx="2282210" cy="18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210">
                  <a:extLst>
                    <a:ext uri="{9D8B030D-6E8A-4147-A177-3AD203B41FA5}">
                      <a16:colId xmlns:a16="http://schemas.microsoft.com/office/drawing/2014/main" val="1024467266"/>
                    </a:ext>
                  </a:extLst>
                </a:gridCol>
              </a:tblGrid>
              <a:tr h="187200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</a:rPr>
                        <a:t>Mathestarter heute:</a:t>
                      </a:r>
                    </a:p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615903"/>
                  </a:ext>
                </a:extLst>
              </a:tr>
            </a:tbl>
          </a:graphicData>
        </a:graphic>
      </p:graphicFrame>
      <p:pic>
        <p:nvPicPr>
          <p:cNvPr id="21" name="Grafik 20">
            <a:extLst>
              <a:ext uri="{FF2B5EF4-FFF2-40B4-BE49-F238E27FC236}">
                <a16:creationId xmlns:a16="http://schemas.microsoft.com/office/drawing/2014/main" id="{67B60232-67EF-8F8C-5207-1001DE799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40" y="4494669"/>
            <a:ext cx="1509452" cy="1445447"/>
          </a:xfrm>
          <a:prstGeom prst="rect">
            <a:avLst/>
          </a:prstGeom>
        </p:spPr>
      </p:pic>
      <p:graphicFrame>
        <p:nvGraphicFramePr>
          <p:cNvPr id="24" name="Tabelle 9">
            <a:extLst>
              <a:ext uri="{FF2B5EF4-FFF2-40B4-BE49-F238E27FC236}">
                <a16:creationId xmlns:a16="http://schemas.microsoft.com/office/drawing/2014/main" id="{13547485-CDAD-77FF-CEF7-2DF0D4596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527741"/>
              </p:ext>
            </p:extLst>
          </p:nvPr>
        </p:nvGraphicFramePr>
        <p:xfrm>
          <a:off x="3127628" y="4140197"/>
          <a:ext cx="2282210" cy="18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210">
                  <a:extLst>
                    <a:ext uri="{9D8B030D-6E8A-4147-A177-3AD203B41FA5}">
                      <a16:colId xmlns:a16="http://schemas.microsoft.com/office/drawing/2014/main" val="1024467266"/>
                    </a:ext>
                  </a:extLst>
                </a:gridCol>
              </a:tblGrid>
              <a:tr h="187200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</a:rPr>
                        <a:t>Morgenkreis:</a:t>
                      </a:r>
                    </a:p>
                    <a:p>
                      <a:pPr algn="ctr"/>
                      <a:endParaRPr lang="de-DE" dirty="0"/>
                    </a:p>
                    <a:p>
                      <a:pPr algn="ctr"/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615903"/>
                  </a:ext>
                </a:extLst>
              </a:tr>
            </a:tbl>
          </a:graphicData>
        </a:graphic>
      </p:graphicFrame>
      <p:pic>
        <p:nvPicPr>
          <p:cNvPr id="45" name="Grafik 44">
            <a:extLst>
              <a:ext uri="{FF2B5EF4-FFF2-40B4-BE49-F238E27FC236}">
                <a16:creationId xmlns:a16="http://schemas.microsoft.com/office/drawing/2014/main" id="{A1181CD4-BFE6-82B6-4BF0-1D6BF27F6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778" y="4615015"/>
            <a:ext cx="2051646" cy="1325100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B96875A-695A-2A23-44C5-0F05EE3A98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9827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B2E6191E-0A78-06FB-AC31-2B8B7815D0AE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Mathematische Basiskompetenzen </a:t>
            </a:r>
          </a:p>
          <a:p>
            <a:r>
              <a:rPr lang="de-DE" dirty="0"/>
              <a:t>Kartei „Mathematik am Schulanfang“</a:t>
            </a:r>
          </a:p>
          <a:p>
            <a:r>
              <a:rPr lang="de-DE" dirty="0"/>
              <a:t>Einsatz der Kartei im Anfangsunterricht</a:t>
            </a:r>
          </a:p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2760279-0D8D-3033-F7CE-BE50D05611D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A1C467E-6658-3E8A-523B-CA4B9BCDB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947" y="3359524"/>
            <a:ext cx="3849612" cy="280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2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E877981-1702-7659-22CD-B14F8F80D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E36F62-CBED-4133-98D7-39B312B412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20AADDDE-333B-B91E-B1BF-6FF05DC569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000" dirty="0"/>
              <a:t>RITUALE IM ANFANGSUNTERRICHT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792FC8-82ED-E04D-E447-5EBDEC0B5F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43348" y="2011722"/>
            <a:ext cx="5102075" cy="36072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AF71BC-7723-16AF-ED25-580DEB4B3B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41130" y="2014747"/>
            <a:ext cx="5109740" cy="3601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510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018DB92-7582-3C06-A6CC-35E0A7304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E36F62-CBED-4133-98D7-39B312B412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B997643-47CC-D412-2FCD-FCBE011840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WIEDERKEHRENDER EINSATZ VON DARSTELLUNGEN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2A1F956-0113-B80A-4FE9-F08EFAA99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EE48C5-2FBB-96B0-4236-746437171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090" y="2304913"/>
            <a:ext cx="3803373" cy="267686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5002F0C-82FB-915C-D59E-C404BCC2A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319" y="2304913"/>
            <a:ext cx="3803374" cy="26709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3D8830E-9B74-A30D-6505-8B943E70F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07" y="1661601"/>
            <a:ext cx="1873679" cy="12866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6538C12-857D-387F-9799-269A27605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94" y="4634733"/>
            <a:ext cx="1873680" cy="129639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BB2F037-E390-44E3-CDDA-4494E791D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359" y="3825039"/>
            <a:ext cx="1878178" cy="12866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BCABFE1-3089-7F38-24A2-7B3E40ABE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838" y="2117208"/>
            <a:ext cx="1878178" cy="129837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B5916A9-FA48-2ECA-C2F7-BBA2AA1588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870" y="3112616"/>
            <a:ext cx="1878376" cy="128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50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EAD1A6F-CDCA-2C49-249E-1528AF2AB68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99284CA-75F2-2122-AF25-4265627C60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27E8531-9DCD-8014-1862-2A3CAFBF9C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000" dirty="0"/>
              <a:t>ÜBUNGEN FÜR DEN MORGENKREIS/MATHESTARTER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5C9DA8-ADFC-FD19-CE57-0AE8281A6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000" y="1723158"/>
            <a:ext cx="6372000" cy="44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55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B80B665-D942-6CC9-7735-C896A768C7E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B11AF2D-D30A-38B6-3457-409789B63B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2C8E494-EE86-6638-5977-985133D5B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000" dirty="0"/>
              <a:t>ÜBUNGEN FÜR BEWEGUNGSPAUSEN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40406A6-4753-9114-9D97-3B000535DA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55DE1E-835A-B19B-FB83-D688DF8E8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000" y="1723158"/>
            <a:ext cx="6372000" cy="44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7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2C1FE39-CD8C-953F-9EDB-43170F4CE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B4F9902-75EA-A398-13D1-D38B90383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80094BB-8BC1-8B40-6F8D-B090F4F03F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DIAGNOSTISCHES POTENTIAL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CD46038-5208-7E0F-6CAF-03D47A91CD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32614" y="1821698"/>
            <a:ext cx="5922305" cy="41563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DD32D2F-6146-11A5-8B60-256DA23F6B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37979" y="1821698"/>
            <a:ext cx="5911573" cy="4175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83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07A1258-7A10-5130-D85E-706A144DDC1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B91D6C1-0481-9D7F-4D47-B89C6A82BF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201C179-CAD0-809C-B78E-31898A09D839}"/>
              </a:ext>
            </a:extLst>
          </p:cNvPr>
          <p:cNvSpPr txBox="1"/>
          <p:nvPr/>
        </p:nvSpPr>
        <p:spPr>
          <a:xfrm>
            <a:off x="657668" y="1384852"/>
            <a:ext cx="8140646" cy="198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defTabSz="914400">
              <a:lnSpc>
                <a:spcPct val="1140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Es können verschiedene Methoden eingesetzt werden, um diagnostische Informationen zu erheben:</a:t>
            </a:r>
          </a:p>
          <a:p>
            <a:pPr marL="914400" lvl="1" indent="-285750" defTabSz="9144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Daumenabfrage</a:t>
            </a:r>
          </a:p>
          <a:p>
            <a:pPr marL="914400" lvl="1" indent="-285750" defTabSz="9144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Mini-White-Board</a:t>
            </a:r>
          </a:p>
          <a:p>
            <a:pPr marL="914400" lvl="1" indent="-285750" defTabSz="9144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Mathebriefkasten</a:t>
            </a:r>
          </a:p>
          <a:p>
            <a:pPr marL="914400" lvl="1" indent="-285750" defTabSz="9144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Beobachtungsbogen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E4A691-BE62-2929-4B30-6FD7E89D97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076"/>
          <a:stretch/>
        </p:blipFill>
        <p:spPr>
          <a:xfrm>
            <a:off x="1749854" y="3974721"/>
            <a:ext cx="8692293" cy="21914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2D4545A-BD5E-E6B1-9689-ACFD06D82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8313" y="1497286"/>
            <a:ext cx="2736020" cy="1966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8286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B2FE917-17F5-2558-89E8-5E26963D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152FBE7-A212-B5A5-9E82-ABDF0C37C1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E66DF0C-17A6-BBF5-BF23-FF165D0003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ADAPTIONSMÖGLICHKEITEN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874019A-B79E-EECA-72B0-904F9FD239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32614" y="1820012"/>
            <a:ext cx="5922305" cy="4159714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DF928B0-E3C6-93D6-6578-0A8B763C31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32976" y="1819957"/>
            <a:ext cx="5926049" cy="4157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288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2B27C9E-2DEE-CF8D-FC68-2BD217BB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E9A66DE-9D88-61F8-5D67-2E3AF7A463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24F990-9235-8F77-0E30-BA8A5C3FA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000" dirty="0"/>
              <a:t>ADAPTIONSMÖGLICHKEITEN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874019A-B79E-EECA-72B0-904F9FD239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32614" y="1828825"/>
            <a:ext cx="5922305" cy="41420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DF928B0-E3C6-93D6-6578-0A8B763C31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45530" y="1819957"/>
            <a:ext cx="5900938" cy="4157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73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36FEA13-40CA-801C-67C8-53D08F34B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1B75B42-F033-594E-365E-E2AED82348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12BBFF-3F47-60B1-4B38-DD97769297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000" dirty="0"/>
              <a:t>INFORMATIONSVIDEOS ZUR KARTEI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A7B39CBA-012F-627C-2F12-D096E4BD83DE}"/>
              </a:ext>
            </a:extLst>
          </p:cNvPr>
          <p:cNvSpPr txBox="1">
            <a:spLocks/>
          </p:cNvSpPr>
          <p:nvPr/>
        </p:nvSpPr>
        <p:spPr>
          <a:xfrm>
            <a:off x="8422618" y="4955743"/>
            <a:ext cx="2207004" cy="25854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327D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100" dirty="0"/>
              <a:t>https://</a:t>
            </a:r>
            <a:r>
              <a:rPr lang="de-DE" sz="1100" dirty="0" err="1"/>
              <a:t>pikas.dzlm.de</a:t>
            </a:r>
            <a:r>
              <a:rPr lang="de-DE" sz="1100" dirty="0"/>
              <a:t>/</a:t>
            </a:r>
            <a:r>
              <a:rPr lang="de-DE" sz="1100" dirty="0" err="1"/>
              <a:t>node</a:t>
            </a:r>
            <a:r>
              <a:rPr lang="de-DE" sz="1100" dirty="0"/>
              <a:t>/2509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CDB20A-FE29-05A9-9E88-06ECE00DC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2600163"/>
            <a:ext cx="2250141" cy="225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64E1BF3-56AA-7B5F-0F8D-2E6B8D4A0C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45871" y="1810911"/>
            <a:ext cx="3079796" cy="1862503"/>
          </a:xfrm>
          <a:prstGeom prst="rect">
            <a:avLst/>
          </a:prstGeom>
          <a:effectLst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D31FA18-E2A6-6640-A9EE-5F0583C10E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25667" y="1810910"/>
            <a:ext cx="3079796" cy="1862503"/>
          </a:xfrm>
          <a:prstGeom prst="rect">
            <a:avLst/>
          </a:prstGeom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B5DCFC5-78F2-26EB-A397-77D4140CA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5871" y="3673413"/>
            <a:ext cx="3079796" cy="1834631"/>
          </a:xfrm>
          <a:prstGeom prst="rect">
            <a:avLst/>
          </a:prstGeom>
          <a:effectLst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44AAFFE-7000-2ED8-879C-FCC36FF3FB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68133" y="3781308"/>
            <a:ext cx="2794864" cy="1618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93126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B058B-55AA-80A8-7FDD-367AE55FC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30A83B18-46C9-5454-6DB6-90FD8E0657F1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Mathematische Basiskompetenzen </a:t>
            </a:r>
          </a:p>
          <a:p>
            <a:r>
              <a:rPr lang="de-DE" dirty="0"/>
              <a:t>Kartei „Mathematik am Schulanfang“</a:t>
            </a:r>
          </a:p>
          <a:p>
            <a:r>
              <a:rPr lang="de-DE" dirty="0"/>
              <a:t>Einsatz der Kartei im Anfangsunterricht</a:t>
            </a:r>
          </a:p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99A8941-3953-D365-472E-5FE0BD1362B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71FE12-FFEC-6BFC-C9CA-10F0966AA1A9}"/>
              </a:ext>
            </a:extLst>
          </p:cNvPr>
          <p:cNvSpPr txBox="1"/>
          <p:nvPr/>
        </p:nvSpPr>
        <p:spPr>
          <a:xfrm>
            <a:off x="-166914" y="1369499"/>
            <a:ext cx="12519335" cy="473196"/>
          </a:xfrm>
          <a:prstGeom prst="rect">
            <a:avLst/>
          </a:prstGeom>
          <a:solidFill>
            <a:srgbClr val="327D87">
              <a:alpha val="24717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30534C2-65E5-B3A0-2C4B-A70A3A01F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947" y="3359524"/>
            <a:ext cx="3849612" cy="2807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776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FD09F-FA80-272F-41AA-55014CAEB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1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51FF750-B8EC-E18E-C25D-EE33F2E7E67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200" dirty="0"/>
              <a:t>Mathematische Basiskompetenzen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5695C87F-D7FA-F8F5-B341-5DF50F3D54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474" y="1800859"/>
            <a:ext cx="6723906" cy="1967526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Basiskompetenzen sind für das erfolgreiche Weiterlernen in den Fächern ebenso entscheidend wie für die Bewältigung der in den Bildungsstandards definierten Anforderungen, einschließlich der Mindeststandards. 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2AFC1B1-5D36-67BD-54A0-3BA9220A3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390" y="265616"/>
            <a:ext cx="4227128" cy="5869668"/>
          </a:xfrm>
          <a:prstGeom prst="rect">
            <a:avLst/>
          </a:prstGeom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4AA28971-8970-7410-1934-52919741C48E}"/>
              </a:ext>
            </a:extLst>
          </p:cNvPr>
          <p:cNvSpPr/>
          <p:nvPr/>
        </p:nvSpPr>
        <p:spPr>
          <a:xfrm>
            <a:off x="7344390" y="869320"/>
            <a:ext cx="1445383" cy="1478464"/>
          </a:xfrm>
          <a:prstGeom prst="roundRect">
            <a:avLst>
              <a:gd name="adj" fmla="val 9599"/>
            </a:avLst>
          </a:prstGeom>
          <a:noFill/>
          <a:ln w="38100">
            <a:solidFill>
              <a:srgbClr val="327D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AF2E9A3-6471-AC1C-7A15-52D7D6C3D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25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410262B-7FA8-5F81-2FB4-5750CC39A2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(SWK, 2022, S. 62)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9F2E0C-2ACA-D80A-50E0-EB6A84E06C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/>
              <a:t>ERGEBNISSE GUTACHTEN STÄNDIGE WISSENSCHAFTLICHE KOMMISSION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AC7344D-BE6D-6FBE-1597-BBA59E5D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474" y="1800859"/>
            <a:ext cx="8905461" cy="1967526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de-DE" dirty="0"/>
              <a:t>Befunde nationaler Bildungstrends und Ergebnisse der internationalen Vergleichsstudien zeigen, dass 22% der </a:t>
            </a:r>
            <a:r>
              <a:rPr lang="de-DE" dirty="0" err="1"/>
              <a:t>Grundschüler:innen</a:t>
            </a:r>
            <a:r>
              <a:rPr lang="de-DE" dirty="0"/>
              <a:t> die Mindeststandards nicht erreichen,</a:t>
            </a:r>
          </a:p>
          <a:p>
            <a:pPr>
              <a:lnSpc>
                <a:spcPct val="114000"/>
              </a:lnSpc>
            </a:pPr>
            <a:r>
              <a:rPr lang="de-DE" dirty="0"/>
              <a:t>weitere 23% erreichen die Regelstandards nicht.</a:t>
            </a:r>
          </a:p>
          <a:p>
            <a:pPr>
              <a:lnSpc>
                <a:spcPct val="114000"/>
              </a:lnSpc>
            </a:pPr>
            <a:r>
              <a:rPr lang="de-DE" dirty="0"/>
              <a:t>IQB-Bildungstrend zeigt einen deutlichen Rückgang der durchschnittlich erreichten Kompetenzen seit 2011.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28F50C5-FFFE-1635-4FDF-FEE6F717A73D}"/>
              </a:ext>
            </a:extLst>
          </p:cNvPr>
          <p:cNvSpPr txBox="1"/>
          <p:nvPr/>
        </p:nvSpPr>
        <p:spPr>
          <a:xfrm>
            <a:off x="526474" y="4566826"/>
            <a:ext cx="8905461" cy="1608729"/>
          </a:xfrm>
          <a:prstGeom prst="roundRect">
            <a:avLst>
              <a:gd name="adj" fmla="val 5624"/>
            </a:avLst>
          </a:prstGeom>
          <a:solidFill>
            <a:srgbClr val="CEE0E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b="1" dirty="0"/>
              <a:t>Empfehlung der SWK umfasst:</a:t>
            </a:r>
          </a:p>
          <a:p>
            <a:pPr algn="ctr"/>
            <a:r>
              <a:rPr lang="de-DE" dirty="0"/>
              <a:t>„Den </a:t>
            </a:r>
            <a:r>
              <a:rPr lang="de-DE" dirty="0">
                <a:solidFill>
                  <a:srgbClr val="327D87"/>
                </a:solidFill>
              </a:rPr>
              <a:t>Einsatz erprobter, informeller und unterrichtsnaher Verfahren</a:t>
            </a:r>
            <a:r>
              <a:rPr lang="de-DE" dirty="0"/>
              <a:t>, die jede Lehrkraft zur </a:t>
            </a:r>
            <a:r>
              <a:rPr lang="de-DE" dirty="0">
                <a:solidFill>
                  <a:srgbClr val="327D87"/>
                </a:solidFill>
              </a:rPr>
              <a:t>tiefenscharfen Diagnose</a:t>
            </a:r>
            <a:r>
              <a:rPr lang="de-DE" dirty="0"/>
              <a:t> des Lernstands aller </a:t>
            </a:r>
            <a:r>
              <a:rPr lang="de-DE" dirty="0" err="1"/>
              <a:t>Schüler:innen</a:t>
            </a:r>
            <a:r>
              <a:rPr lang="de-DE" dirty="0"/>
              <a:t> in Bezug auf die basalen Kompetenzen </a:t>
            </a:r>
            <a:r>
              <a:rPr lang="de-DE" dirty="0" err="1">
                <a:solidFill>
                  <a:srgbClr val="327D87"/>
                </a:solidFill>
              </a:rPr>
              <a:t>regelmäßig</a:t>
            </a:r>
            <a:r>
              <a:rPr lang="de-DE" dirty="0">
                <a:solidFill>
                  <a:srgbClr val="327D87"/>
                </a:solidFill>
              </a:rPr>
              <a:t> </a:t>
            </a:r>
            <a:r>
              <a:rPr lang="de-DE" dirty="0" err="1"/>
              <a:t>durchführt</a:t>
            </a:r>
            <a:r>
              <a:rPr lang="de-DE" dirty="0"/>
              <a:t>, die </a:t>
            </a:r>
            <a:r>
              <a:rPr lang="de-DE" dirty="0" err="1"/>
              <a:t>für</a:t>
            </a:r>
            <a:r>
              <a:rPr lang="de-DE" dirty="0"/>
              <a:t> das Erreichen der Mindeststandards grundlegend sind.“</a:t>
            </a:r>
          </a:p>
          <a:p>
            <a:pPr algn="r"/>
            <a:endParaRPr lang="de-DE" sz="13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EC6B45-C068-4CA1-BC4F-E51F5F00D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728" y="1910663"/>
            <a:ext cx="2095798" cy="3005374"/>
          </a:xfrm>
          <a:prstGeom prst="rect">
            <a:avLst/>
          </a:prstGeom>
        </p:spPr>
      </p:pic>
      <p:sp>
        <p:nvSpPr>
          <p:cNvPr id="16" name="Titel 4">
            <a:extLst>
              <a:ext uri="{FF2B5EF4-FFF2-40B4-BE49-F238E27FC236}">
                <a16:creationId xmlns:a16="http://schemas.microsoft.com/office/drawing/2014/main" id="{4E07E8A8-0EC4-6804-69E9-A552A1972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200" dirty="0"/>
              <a:t>Mathematische Basiskompetenzen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53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C2D8E55-CFB9-FBD2-9539-B2AF0627D78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Mathematische Basiskompetenzen kontinuierlich fördern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5B3E47-867F-9416-0000-5435281DC7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052D881B-6D89-90BC-EA57-C45B34A84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22379" y="4162806"/>
            <a:ext cx="3386699" cy="6592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1100" dirty="0" err="1"/>
              <a:t>pikas.dzlm.de</a:t>
            </a:r>
            <a:r>
              <a:rPr lang="de-DE" sz="1100" dirty="0"/>
              <a:t>/</a:t>
            </a:r>
            <a:r>
              <a:rPr lang="de-DE" sz="1100" dirty="0" err="1"/>
              <a:t>node</a:t>
            </a:r>
            <a:r>
              <a:rPr lang="de-DE" sz="1100" dirty="0"/>
              <a:t>/1632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4A963A-5FF7-8F5F-2D03-12FAA8735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0880" r="10700" b="11300"/>
          <a:stretch/>
        </p:blipFill>
        <p:spPr bwMode="auto">
          <a:xfrm>
            <a:off x="8294755" y="2287709"/>
            <a:ext cx="2241948" cy="222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42918F-2D03-792B-FE96-2600F6858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89" y="1529005"/>
            <a:ext cx="5672260" cy="416410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191ED92-75FE-2746-F05A-B99DE070D73D}"/>
              </a:ext>
            </a:extLst>
          </p:cNvPr>
          <p:cNvSpPr txBox="1"/>
          <p:nvPr/>
        </p:nvSpPr>
        <p:spPr>
          <a:xfrm>
            <a:off x="7795034" y="1267485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normAutofit fontScale="25000" lnSpcReduction="20000"/>
          </a:bodyPr>
          <a:lstStyle/>
          <a:p>
            <a: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</a:pPr>
            <a:endParaRPr kumimoji="0" lang="de-DE" sz="1900" b="1" i="0" u="none" strike="noStrike" cap="none" spc="0" normalizeH="0" baseline="0" dirty="0">
              <a:ln>
                <a:noFill/>
              </a:ln>
              <a:solidFill>
                <a:srgbClr val="FF26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592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89BF3FCD-2E98-E59B-1F9D-7A567ED1D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350" y="2405827"/>
            <a:ext cx="3543300" cy="26543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41AC242-CB1D-65E3-0C6D-37A023D9F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Mathematische Basiskompetenzen – Blick in den Schulalltag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2FB0B6-A42C-D080-52D7-59E6E9E36B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Abgerundete rechteckige Legende 10">
            <a:extLst>
              <a:ext uri="{FF2B5EF4-FFF2-40B4-BE49-F238E27FC236}">
                <a16:creationId xmlns:a16="http://schemas.microsoft.com/office/drawing/2014/main" id="{8A1C498E-EBBA-F405-CEC1-9808EE2A6280}"/>
              </a:ext>
            </a:extLst>
          </p:cNvPr>
          <p:cNvSpPr/>
          <p:nvPr/>
        </p:nvSpPr>
        <p:spPr>
          <a:xfrm>
            <a:off x="1722431" y="1325935"/>
            <a:ext cx="3122543" cy="1648082"/>
          </a:xfrm>
          <a:prstGeom prst="wedgeRoundRectCallout">
            <a:avLst>
              <a:gd name="adj1" fmla="val 48302"/>
              <a:gd name="adj2" fmla="val 6716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Die Kinder wissen nicht, wie sie den Stift halten müssen und haben Schwierigkeiten sich zu konzentrieren.</a:t>
            </a:r>
          </a:p>
        </p:txBody>
      </p:sp>
      <p:sp>
        <p:nvSpPr>
          <p:cNvPr id="12" name="Abgerundete rechteckige Legende 11">
            <a:extLst>
              <a:ext uri="{FF2B5EF4-FFF2-40B4-BE49-F238E27FC236}">
                <a16:creationId xmlns:a16="http://schemas.microsoft.com/office/drawing/2014/main" id="{9D6033FB-1D9E-63DA-D337-3616DB8E0692}"/>
              </a:ext>
            </a:extLst>
          </p:cNvPr>
          <p:cNvSpPr/>
          <p:nvPr/>
        </p:nvSpPr>
        <p:spPr>
          <a:xfrm>
            <a:off x="7173089" y="1294933"/>
            <a:ext cx="3180119" cy="1648083"/>
          </a:xfrm>
          <a:prstGeom prst="wedgeRoundRectCallout">
            <a:avLst>
              <a:gd name="adj1" fmla="val -45619"/>
              <a:gd name="adj2" fmla="val 6530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Viele Kinder wissen bei Schuleintritt schon mehr über Mathematik, als man ihnen zutraut. Aber wie kann ich das herausfinden?</a:t>
            </a:r>
          </a:p>
        </p:txBody>
      </p:sp>
      <p:sp>
        <p:nvSpPr>
          <p:cNvPr id="15" name="Abgerundete rechteckige Legende 14">
            <a:extLst>
              <a:ext uri="{FF2B5EF4-FFF2-40B4-BE49-F238E27FC236}">
                <a16:creationId xmlns:a16="http://schemas.microsoft.com/office/drawing/2014/main" id="{24168ED0-7D7D-F78D-5F01-E631316DAF31}"/>
              </a:ext>
            </a:extLst>
          </p:cNvPr>
          <p:cNvSpPr/>
          <p:nvPr/>
        </p:nvSpPr>
        <p:spPr>
          <a:xfrm>
            <a:off x="7173089" y="4170363"/>
            <a:ext cx="3339195" cy="1969657"/>
          </a:xfrm>
          <a:prstGeom prst="wedgeRoundRectCallout">
            <a:avLst>
              <a:gd name="adj1" fmla="val -43345"/>
              <a:gd name="adj2" fmla="val -6248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Das Vorwissen der Kinder ist recht unterschiedlich. Manche Kinder haben, vielleicht auch durch die Schließungen kaum Vorwissen in vielen Bereichen.</a:t>
            </a:r>
          </a:p>
        </p:txBody>
      </p:sp>
      <p:sp>
        <p:nvSpPr>
          <p:cNvPr id="16" name="Abgerundete rechteckige Legende 15">
            <a:extLst>
              <a:ext uri="{FF2B5EF4-FFF2-40B4-BE49-F238E27FC236}">
                <a16:creationId xmlns:a16="http://schemas.microsoft.com/office/drawing/2014/main" id="{62A4038E-20FD-3CB5-FC30-EE123C9346AF}"/>
              </a:ext>
            </a:extLst>
          </p:cNvPr>
          <p:cNvSpPr/>
          <p:nvPr/>
        </p:nvSpPr>
        <p:spPr>
          <a:xfrm>
            <a:off x="1722431" y="4408714"/>
            <a:ext cx="3122543" cy="1621561"/>
          </a:xfrm>
          <a:prstGeom prst="wedgeRoundRectCallout">
            <a:avLst>
              <a:gd name="adj1" fmla="val 45393"/>
              <a:gd name="adj2" fmla="val -7110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Für manche Kinder sind die Materialien für den Schulanfang noch zu anspruchsvoll.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3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B74CA8E2-3AA0-4698-EF72-22785C2EDF9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Mathematische Basiskompetenzen – Blick in den Schulalltag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9F2E0C-2ACA-D80A-50E0-EB6A84E06C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LEHRPLAN NRW (MSB 2021, S. 81)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E1B7C69-F437-380C-2A75-5D84E45DE9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474" y="1800858"/>
            <a:ext cx="9384826" cy="44662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„Mathematik im Alltag entdecken und erforschen,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mathematische Situationen darstellen und darüber sprechen,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kreativ sein und Probleme mithilfe der Mathematik lösen sowie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Anzahlen bis 4 simultan erfassen,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unstrukturierte Anzahlen durch Abzählen ermitteln,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Mengen vergleichen (mehr, weniger, größer, kleiner, gleich), Mengeninvarianz, Eins-zu-Eins-Zuordnung,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die Zahlenwortreihe bis 10 vorwärts aufsagen, den Richtungsbegriff rückwärts erkennen,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räumliche Beziehungen benennen (u. a. oben, unten, vorne, hinten),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Unterschiede oder Ähnlichkeiten wahrnehmen, klassifizieren, sortieren, Muster erkennen,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einfache geometrische Formen (Kreis, Dreieck, Viereck) erkennen,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Teilfiguren in einem komplexen Hintergrund erkennen und isolieren (Figur-Grund-Wahrnehmung) sowie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Seheindrücke und Handbewegungen koordinieren (Auge-Hand-Koordination)“ 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DE142C-9860-A8C7-B6A2-A04E2B1E6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300" y="2313104"/>
            <a:ext cx="1754224" cy="2319255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6E21427-D35A-DC23-E71C-E59F4AB9A7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162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Arithmetische Kompetenzen am Schulanfa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Arithmetische Kompetenzen am Schulanfang</a:t>
            </a:r>
          </a:p>
        </p:txBody>
      </p:sp>
      <p:sp>
        <p:nvSpPr>
          <p:cNvPr id="403" name="Folien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20110" y="7327911"/>
            <a:ext cx="171891" cy="31922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9C0766D-0AE3-2D89-0376-F902F8EEF836}"/>
              </a:ext>
            </a:extLst>
          </p:cNvPr>
          <p:cNvGrpSpPr/>
          <p:nvPr/>
        </p:nvGrpSpPr>
        <p:grpSpPr>
          <a:xfrm>
            <a:off x="2" y="7214649"/>
            <a:ext cx="12192001" cy="786459"/>
            <a:chOff x="1" y="8914712"/>
            <a:chExt cx="13004801" cy="838890"/>
          </a:xfrm>
        </p:grpSpPr>
        <p:sp>
          <p:nvSpPr>
            <p:cNvPr id="4" name="Rechteck 11">
              <a:extLst>
                <a:ext uri="{FF2B5EF4-FFF2-40B4-BE49-F238E27FC236}">
                  <a16:creationId xmlns:a16="http://schemas.microsoft.com/office/drawing/2014/main" id="{1F0D247E-9727-076E-D2C3-2326B6110005}"/>
                </a:ext>
              </a:extLst>
            </p:cNvPr>
            <p:cNvSpPr/>
            <p:nvPr/>
          </p:nvSpPr>
          <p:spPr>
            <a:xfrm>
              <a:off x="1" y="8914712"/>
              <a:ext cx="13004801" cy="838890"/>
            </a:xfrm>
            <a:prstGeom prst="rect">
              <a:avLst/>
            </a:prstGeom>
            <a:solidFill>
              <a:srgbClr val="D9D9D9">
                <a:alpha val="50195"/>
              </a:srgbClr>
            </a:solidFill>
            <a:ln w="12700">
              <a:miter lim="400000"/>
            </a:ln>
          </p:spPr>
          <p:txBody>
            <a:bodyPr lIns="60959" tIns="60959" rIns="60959" bIns="60959" anchor="ctr"/>
            <a:lstStyle/>
            <a:p>
              <a:pPr defTabSz="609609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250"/>
            </a:p>
          </p:txBody>
        </p:sp>
        <p:grpSp>
          <p:nvGrpSpPr>
            <p:cNvPr id="5" name="Rechteck 13">
              <a:extLst>
                <a:ext uri="{FF2B5EF4-FFF2-40B4-BE49-F238E27FC236}">
                  <a16:creationId xmlns:a16="http://schemas.microsoft.com/office/drawing/2014/main" id="{7D1F1500-E606-11AC-436F-F6A7F1DFB291}"/>
                </a:ext>
              </a:extLst>
            </p:cNvPr>
            <p:cNvGrpSpPr/>
            <p:nvPr/>
          </p:nvGrpSpPr>
          <p:grpSpPr>
            <a:xfrm>
              <a:off x="561571" y="9033571"/>
              <a:ext cx="11881660" cy="519291"/>
              <a:chOff x="0" y="0"/>
              <a:chExt cx="11881659" cy="519289"/>
            </a:xfrm>
          </p:grpSpPr>
          <p:sp>
            <p:nvSpPr>
              <p:cNvPr id="8" name="Rechteck">
                <a:extLst>
                  <a:ext uri="{FF2B5EF4-FFF2-40B4-BE49-F238E27FC236}">
                    <a16:creationId xmlns:a16="http://schemas.microsoft.com/office/drawing/2014/main" id="{48480031-6DDC-C54C-1E93-F42E80BD6382}"/>
                  </a:ext>
                </a:extLst>
              </p:cNvPr>
              <p:cNvSpPr/>
              <p:nvPr/>
            </p:nvSpPr>
            <p:spPr>
              <a:xfrm>
                <a:off x="0" y="0"/>
                <a:ext cx="11881659" cy="519289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ctr">
                <a:noAutofit/>
              </a:bodyPr>
              <a:lstStyle/>
              <a:p>
                <a:pPr defTabSz="609609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2250"/>
              </a:p>
            </p:txBody>
          </p:sp>
          <p:sp>
            <p:nvSpPr>
              <p:cNvPr id="9" name="Text">
                <a:extLst>
                  <a:ext uri="{FF2B5EF4-FFF2-40B4-BE49-F238E27FC236}">
                    <a16:creationId xmlns:a16="http://schemas.microsoft.com/office/drawing/2014/main" id="{413CD151-3C10-7BCC-F564-AB13B94CB88D}"/>
                  </a:ext>
                </a:extLst>
              </p:cNvPr>
              <p:cNvSpPr txBox="1"/>
              <p:nvPr/>
            </p:nvSpPr>
            <p:spPr>
              <a:xfrm>
                <a:off x="65024" y="9322"/>
                <a:ext cx="11751610" cy="5006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0959" tIns="60959" rIns="60959" bIns="60959" numCol="1" anchor="ctr">
                <a:spAutoFit/>
              </a:bodyPr>
              <a:lstStyle>
                <a:lvl1pPr defTabSz="650240">
                  <a:lnSpc>
                    <a:spcPct val="100000"/>
                  </a:lnSpc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2250"/>
                  <a:t> </a:t>
                </a:r>
              </a:p>
            </p:txBody>
          </p:sp>
        </p:grpSp>
        <p:sp>
          <p:nvSpPr>
            <p:cNvPr id="6" name="Foliennummer">
              <a:extLst>
                <a:ext uri="{FF2B5EF4-FFF2-40B4-BE49-F238E27FC236}">
                  <a16:creationId xmlns:a16="http://schemas.microsoft.com/office/drawing/2014/main" id="{1DEE0FFC-4F17-6153-489E-D22132F07DED}"/>
                </a:ext>
              </a:extLst>
            </p:cNvPr>
            <p:cNvSpPr txBox="1">
              <a:spLocks/>
            </p:cNvSpPr>
            <p:nvPr/>
          </p:nvSpPr>
          <p:spPr>
            <a:xfrm>
              <a:off x="11864845" y="9035086"/>
              <a:ext cx="245877" cy="45496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60959" tIns="60959" rIns="60959" bIns="60959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r" defTabSz="650240" rtl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76717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ctr" defTabSz="173393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173393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173393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173393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173393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173393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173393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173393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fld id="{86CB4B4D-7CA3-9044-876B-883B54F8677D}" type="slidenum">
                <a:rPr lang="de-DE" sz="1500"/>
                <a:pPr/>
                <a:t>9</a:t>
              </a:fld>
              <a:endParaRPr lang="de-DE" sz="1500"/>
            </a:p>
          </p:txBody>
        </p:sp>
        <p:sp>
          <p:nvSpPr>
            <p:cNvPr id="7" name="Datumsplatzhalter 18">
              <a:extLst>
                <a:ext uri="{FF2B5EF4-FFF2-40B4-BE49-F238E27FC236}">
                  <a16:creationId xmlns:a16="http://schemas.microsoft.com/office/drawing/2014/main" id="{A754C02E-E259-986C-3C9B-ECB8F63B6BC0}"/>
                </a:ext>
              </a:extLst>
            </p:cNvPr>
            <p:cNvSpPr txBox="1"/>
            <p:nvPr/>
          </p:nvSpPr>
          <p:spPr>
            <a:xfrm>
              <a:off x="5047805" y="9067250"/>
              <a:ext cx="2796033" cy="4549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0959" tIns="60959" rIns="60959" bIns="60959" anchor="ctr">
              <a:spAutoFit/>
            </a:bodyPr>
            <a:lstStyle>
              <a:lvl1pPr defTabSz="650240">
                <a:lnSpc>
                  <a:spcPct val="150000"/>
                </a:lnSpc>
                <a:defRPr>
                  <a:solidFill>
                    <a:srgbClr val="76717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500"/>
                <a:t>© PIKAS (pikas.dzlm.de)  </a:t>
              </a: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F2C3A7FA-2EC2-3C93-8F81-C53921E59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5" y="1088735"/>
            <a:ext cx="7077861" cy="500208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74193BA-8332-6FB6-33BC-5730A0AEA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657" y="1348390"/>
            <a:ext cx="1737182" cy="173718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55E160E-D051-97E3-D813-CD4816C62C4E}"/>
              </a:ext>
            </a:extLst>
          </p:cNvPr>
          <p:cNvSpPr txBox="1"/>
          <p:nvPr/>
        </p:nvSpPr>
        <p:spPr>
          <a:xfrm>
            <a:off x="8472637" y="3197002"/>
            <a:ext cx="2796224" cy="267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normAutofit fontScale="77500" lnSpcReduction="20000"/>
          </a:bodyPr>
          <a:lstStyle/>
          <a:p>
            <a:pPr algn="ctr" defTabSz="914400" hangingPunct="0">
              <a:buSzPct val="100000"/>
            </a:pPr>
            <a:r>
              <a:rPr lang="de-DE" dirty="0">
                <a:hlinkClick r:id="rId4"/>
              </a:rPr>
              <a:t>https://pikas.dzlm.de/node/2703</a:t>
            </a:r>
            <a:endParaRPr kumimoji="0" lang="de-DE" sz="1900" b="1" i="0" u="none" strike="noStrike" cap="none" spc="0" normalizeH="0" baseline="0" dirty="0">
              <a:ln>
                <a:noFill/>
              </a:ln>
              <a:solidFill>
                <a:srgbClr val="FF26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19.4|7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3.9|21.6|17.9|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16.1|22.5|1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1|12.1|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3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8.9|29.6|45.1"/>
</p:tagLst>
</file>

<file path=ppt/theme/theme1.xml><?xml version="1.0" encoding="utf-8"?>
<a:theme xmlns:a="http://schemas.openxmlformats.org/drawingml/2006/main" name="1_Office">
  <a:themeElements>
    <a:clrScheme name="Benutzerdefinier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317C87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146262" marR="0" indent="-146262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00000"/>
          <a:buFont typeface="Arial"/>
          <a:buChar char="•"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normAutofit/>
      </a:bodyPr>
      <a:lstStyle>
        <a:defPPr marL="284400" marR="0" indent="-28440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00000"/>
          <a:buFont typeface="Arial"/>
          <a:buChar char="•"/>
          <a:tabLst/>
          <a:defRPr kumimoji="0" sz="1900" b="1" i="0" u="none" strike="noStrike" cap="none" spc="0" normalizeH="0" baseline="0">
            <a:ln>
              <a:noFill/>
            </a:ln>
            <a:solidFill>
              <a:srgbClr val="FF26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1086</Words>
  <Application>Microsoft Macintosh PowerPoint</Application>
  <PresentationFormat>Breitbild</PresentationFormat>
  <Paragraphs>213</Paragraphs>
  <Slides>30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Arial</vt:lpstr>
      <vt:lpstr>Calibri</vt:lpstr>
      <vt:lpstr>Courier New</vt:lpstr>
      <vt:lpstr>Grundschrift</vt:lpstr>
      <vt:lpstr>Open Sans</vt:lpstr>
      <vt:lpstr>Wingdings</vt:lpstr>
      <vt:lpstr>1_Office</vt:lpstr>
      <vt:lpstr>Arbeit mit der Kartei: Mathematik am Schulanfang</vt:lpstr>
      <vt:lpstr>Gliederung</vt:lpstr>
      <vt:lpstr>Gliederung</vt:lpstr>
      <vt:lpstr>Mathematische Basiskompetenzen</vt:lpstr>
      <vt:lpstr>Mathematische Basiskompetenzen</vt:lpstr>
      <vt:lpstr>Mathematische Basiskompetenzen kontinuierlich fördern</vt:lpstr>
      <vt:lpstr>Mathematische Basiskompetenzen – Blick in den Schulalltag</vt:lpstr>
      <vt:lpstr>Mathematische Basiskompetenzen – Blick in den Schulalltag</vt:lpstr>
      <vt:lpstr>Arithmetische Kompetenzen am Schulanfang</vt:lpstr>
      <vt:lpstr>Gliederung</vt:lpstr>
      <vt:lpstr>Kartei „Mathematik am Schulanfang“</vt:lpstr>
      <vt:lpstr>Kartei „Mathematik am Schulanfang“</vt:lpstr>
      <vt:lpstr>Kartei „Mathematik am Schulanfang“</vt:lpstr>
      <vt:lpstr>Kartei „Mathematik am Schulanfang“</vt:lpstr>
      <vt:lpstr>Kartei „Mathematik am Schulanfang“</vt:lpstr>
      <vt:lpstr>Kartei „Mathematik am Schulanfang“</vt:lpstr>
      <vt:lpstr>Gliederung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Entdecken, Beschreiben, Begründen</dc:title>
  <dc:creator>Karoline Mosen</dc:creator>
  <cp:lastModifiedBy>Antonia Giesen</cp:lastModifiedBy>
  <cp:revision>210</cp:revision>
  <dcterms:created xsi:type="dcterms:W3CDTF">2021-10-04T08:50:15Z</dcterms:created>
  <dcterms:modified xsi:type="dcterms:W3CDTF">2025-05-27T13:23:16Z</dcterms:modified>
</cp:coreProperties>
</file>