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notesSlides/notesSlide30.xml" ContentType="application/vnd.openxmlformats-officedocument.presentationml.notesSlide+xml"/>
  <Override PartName="/ppt/tags/tag26.xml" ContentType="application/vnd.openxmlformats-officedocument.presentationml.tags+xml"/>
  <Override PartName="/ppt/notesSlides/notesSlide31.xml" ContentType="application/vnd.openxmlformats-officedocument.presentationml.notesSlide+xml"/>
  <Override PartName="/ppt/tags/tag27.xml" ContentType="application/vnd.openxmlformats-officedocument.presentationml.tags+xml"/>
  <Override PartName="/ppt/notesSlides/notesSlide32.xml" ContentType="application/vnd.openxmlformats-officedocument.presentationml.notesSlide+xml"/>
  <Override PartName="/ppt/tags/tag28.xml" ContentType="application/vnd.openxmlformats-officedocument.presentationml.tags+xml"/>
  <Override PartName="/ppt/notesSlides/notesSlide33.xml" ContentType="application/vnd.openxmlformats-officedocument.presentationml.notesSlide+xml"/>
  <Override PartName="/ppt/tags/tag29.xml" ContentType="application/vnd.openxmlformats-officedocument.presentationml.tags+xml"/>
  <Override PartName="/ppt/notesSlides/notesSlide34.xml" ContentType="application/vnd.openxmlformats-officedocument.presentationml.notesSlide+xml"/>
  <Override PartName="/ppt/tags/tag30.xml" ContentType="application/vnd.openxmlformats-officedocument.presentationml.tags+xml"/>
  <Override PartName="/ppt/notesSlides/notesSlide35.xml" ContentType="application/vnd.openxmlformats-officedocument.presentationml.notesSlide+xml"/>
  <Override PartName="/ppt/tags/tag31.xml" ContentType="application/vnd.openxmlformats-officedocument.presentationml.tags+xml"/>
  <Override PartName="/ppt/notesSlides/notesSlide36.xml" ContentType="application/vnd.openxmlformats-officedocument.presentationml.notesSlide+xml"/>
  <Override PartName="/ppt/tags/tag3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howSpecialPlsOnTitleSld="0" saveSubsetFonts="1" autoCompressPictures="0">
  <p:sldMasterIdLst>
    <p:sldMasterId id="2147483688" r:id="rId1"/>
    <p:sldMasterId id="2147483739" r:id="rId2"/>
    <p:sldMasterId id="2147483707" r:id="rId3"/>
  </p:sldMasterIdLst>
  <p:notesMasterIdLst>
    <p:notesMasterId r:id="rId46"/>
  </p:notesMasterIdLst>
  <p:sldIdLst>
    <p:sldId id="2846" r:id="rId4"/>
    <p:sldId id="3787" r:id="rId5"/>
    <p:sldId id="265" r:id="rId6"/>
    <p:sldId id="3785" r:id="rId7"/>
    <p:sldId id="3285" r:id="rId8"/>
    <p:sldId id="3745" r:id="rId9"/>
    <p:sldId id="3795" r:id="rId10"/>
    <p:sldId id="273" r:id="rId11"/>
    <p:sldId id="3796" r:id="rId12"/>
    <p:sldId id="3788" r:id="rId13"/>
    <p:sldId id="3740" r:id="rId14"/>
    <p:sldId id="3751" r:id="rId15"/>
    <p:sldId id="3744" r:id="rId16"/>
    <p:sldId id="3775" r:id="rId17"/>
    <p:sldId id="3770" r:id="rId18"/>
    <p:sldId id="3771" r:id="rId19"/>
    <p:sldId id="3776" r:id="rId20"/>
    <p:sldId id="3772" r:id="rId21"/>
    <p:sldId id="3773" r:id="rId22"/>
    <p:sldId id="3774" r:id="rId23"/>
    <p:sldId id="3777" r:id="rId24"/>
    <p:sldId id="3743" r:id="rId25"/>
    <p:sldId id="3746" r:id="rId26"/>
    <p:sldId id="3789" r:id="rId27"/>
    <p:sldId id="260" r:id="rId28"/>
    <p:sldId id="3747" r:id="rId29"/>
    <p:sldId id="3750" r:id="rId30"/>
    <p:sldId id="3793" r:id="rId31"/>
    <p:sldId id="3762" r:id="rId32"/>
    <p:sldId id="3758" r:id="rId33"/>
    <p:sldId id="3794" r:id="rId34"/>
    <p:sldId id="3763" r:id="rId35"/>
    <p:sldId id="3759" r:id="rId36"/>
    <p:sldId id="3764" r:id="rId37"/>
    <p:sldId id="3790" r:id="rId38"/>
    <p:sldId id="2868" r:id="rId39"/>
    <p:sldId id="3791" r:id="rId40"/>
    <p:sldId id="3797" r:id="rId41"/>
    <p:sldId id="3726" r:id="rId42"/>
    <p:sldId id="3727" r:id="rId43"/>
    <p:sldId id="3728" r:id="rId44"/>
    <p:sldId id="3657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 Grundlagen Schriftliches Subtrahieren" id="{3F50BB31-6347-6E44-8AE8-CE3E17A42CA6}">
          <p14:sldIdLst>
            <p14:sldId id="2846"/>
            <p14:sldId id="3787"/>
            <p14:sldId id="265"/>
            <p14:sldId id="3785"/>
            <p14:sldId id="3285"/>
            <p14:sldId id="3745"/>
            <p14:sldId id="3795"/>
            <p14:sldId id="273"/>
            <p14:sldId id="3796"/>
            <p14:sldId id="3788"/>
            <p14:sldId id="3740"/>
            <p14:sldId id="3751"/>
            <p14:sldId id="3744"/>
          </p14:sldIdLst>
        </p14:section>
        <p14:section name="Stellenweise rechnen" id="{E804861A-5B0C-2D43-A5E8-968E45628CA4}">
          <p14:sldIdLst>
            <p14:sldId id="3775"/>
            <p14:sldId id="3770"/>
            <p14:sldId id="3771"/>
            <p14:sldId id="3776"/>
          </p14:sldIdLst>
        </p14:section>
        <p14:section name="Schriftlich Subtrahieren" id="{F5520F16-9A29-F948-8015-E8F841E054B8}">
          <p14:sldIdLst>
            <p14:sldId id="3772"/>
            <p14:sldId id="3773"/>
            <p14:sldId id="3774"/>
            <p14:sldId id="3777"/>
          </p14:sldIdLst>
        </p14:section>
        <p14:section name="Subtrahieren üben" id="{AF4EEC40-BFF4-CA4E-9482-2A39D42AFF60}">
          <p14:sldIdLst>
            <p14:sldId id="3743"/>
            <p14:sldId id="3746"/>
          </p14:sldIdLst>
        </p14:section>
        <p14:section name="2. Divomath Modul Subtraktion" id="{2007DC73-F4A5-CC4F-BC16-360C7B2F0F98}">
          <p14:sldIdLst>
            <p14:sldId id="3789"/>
            <p14:sldId id="260"/>
            <p14:sldId id="3747"/>
            <p14:sldId id="3750"/>
            <p14:sldId id="3793"/>
            <p14:sldId id="3762"/>
            <p14:sldId id="3758"/>
            <p14:sldId id="3794"/>
            <p14:sldId id="3763"/>
            <p14:sldId id="3759"/>
            <p14:sldId id="3764"/>
          </p14:sldIdLst>
        </p14:section>
        <p14:section name="3. Divomath erkunden" id="{1CEAFEBC-D77A-B34C-814D-41ED350BC66E}">
          <p14:sldIdLst>
            <p14:sldId id="3790"/>
            <p14:sldId id="2868"/>
          </p14:sldIdLst>
        </p14:section>
        <p14:section name="4. Abschluss" id="{B542AB16-0E89-F94A-825D-E92C661AF6CB}">
          <p14:sldIdLst>
            <p14:sldId id="3791"/>
            <p14:sldId id="3797"/>
            <p14:sldId id="3726"/>
            <p14:sldId id="3727"/>
            <p14:sldId id="3728"/>
            <p14:sldId id="36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5E1277-DE6B-6426-2A98-5D643325302A}" name="Anais Franke" initials="AF" userId="S::anais.franke@study.tu-dortmund.de::957c93e2-5d46-4067-9664-3a69d2c8f9cc" providerId="AD"/>
  <p188:author id="{391CDFFC-BB00-D47D-9144-64B45F7FF477}" name="Johanna Scharlau" initials="JS" userId="df91257a33d64b98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 Gruhn" initials="KG" lastIdx="30" clrIdx="0">
    <p:extLst>
      <p:ext uri="{19B8F6BF-5375-455C-9EA6-DF929625EA0E}">
        <p15:presenceInfo xmlns:p15="http://schemas.microsoft.com/office/powerpoint/2012/main" userId="S::katrin.gruhn@tu-dortmund.de::a002c86c-548b-4884-a57e-314ddfb0f8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A86"/>
    <a:srgbClr val="45B6CB"/>
    <a:srgbClr val="9FD4DC"/>
    <a:srgbClr val="9ED4DC"/>
    <a:srgbClr val="FFFFFF"/>
    <a:srgbClr val="963BD8"/>
    <a:srgbClr val="D0E9ED"/>
    <a:srgbClr val="CBE3E7"/>
    <a:srgbClr val="85969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/>
    <p:restoredTop sz="63129"/>
  </p:normalViewPr>
  <p:slideViewPr>
    <p:cSldViewPr snapToGrid="0">
      <p:cViewPr varScale="1">
        <p:scale>
          <a:sx n="74" d="100"/>
          <a:sy n="74" d="100"/>
        </p:scale>
        <p:origin x="2800" y="168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DC5FB-FBCD-9943-A4F9-072331452CC8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0EB12-2DE2-0842-96EF-87A9B6EC1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55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zlm.de/kalender/online-seminarreihe-f&#252;r-alle-schulen-nrw-0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339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1D4AB-2F46-19B9-1C7D-660A3A1F1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138BCB-6E8E-F80F-A5E6-81314BFB0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6B2315-148A-0332-B99E-33B6E43CB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C60B5-02E7-54E8-5E04-0D5F3B9EF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763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204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621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591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12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34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14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740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86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E7CF-5098-75BC-93E9-29BCD565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1C81A9-C31A-FCBF-85D4-9500E557E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FF00A4-75B8-EC20-FCE2-6008754B9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772101-3672-2761-EB40-07D09A467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08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579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354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220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27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E4487-BB4E-88DC-4DB8-BCDC69964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B1B103E-F667-4D2B-FA07-1A6B4A6CA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EC3F9B-DAF5-E524-30C2-EB657FB3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7597B-67BA-DB9D-4DBE-6E916668F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150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674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208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792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171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42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051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677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893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010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10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0386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431D-1F2A-420E-10AB-D9756E3DA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EA8E40-2849-5F45-DA05-8DA67A7ED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03A681-37CF-3D00-FF9B-470A6A01A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88C862-86E0-B166-CA4D-398452B25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975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00000A"/>
              </a:solidFill>
              <a:effectLst/>
              <a:latin typeface="Times New Roman" panose="02020603050405020304" pitchFamily="18" charset="0"/>
            </a:endParaRPr>
          </a:p>
          <a:p>
            <a:endParaRPr lang="de-DE" dirty="0">
              <a:solidFill>
                <a:srgbClr val="00000A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80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C6A13-9110-BD50-93E0-D8237CAA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A72473-1065-0689-A82E-F2EDF2BCC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D1383EC-DA2E-86F4-2727-0CAAB6827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ADC945-0B51-AC2D-D21E-F58C32DA6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458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u="none" dirty="0">
              <a:effectLst/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545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29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639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12454-57A3-5346-8AD1-8A7E704F94A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Norm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Norm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55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13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8388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008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0EB12-2DE2-0842-96EF-87A9B6EC1C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95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-Fortbildende_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B6518C6-78F8-8958-76D6-9B54E7F5D42C}"/>
              </a:ext>
            </a:extLst>
          </p:cNvPr>
          <p:cNvSpPr txBox="1"/>
          <p:nvPr userDrawn="1"/>
        </p:nvSpPr>
        <p:spPr>
          <a:xfrm>
            <a:off x="10280820" y="185351"/>
            <a:ext cx="1849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525" indent="-9525" algn="l">
              <a:spcBef>
                <a:spcPts val="400"/>
              </a:spcBef>
            </a:pP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2" name="Titelplatzhalter 3">
            <a:extLst>
              <a:ext uri="{FF2B5EF4-FFF2-40B4-BE49-F238E27FC236}">
                <a16:creationId xmlns:a16="http://schemas.microsoft.com/office/drawing/2014/main" id="{3F3A6A3C-9B92-52F6-1658-41D24638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24000"/>
            <a:ext cx="11688000" cy="3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615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fik 17" descr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85" y="1167905"/>
            <a:ext cx="12562163" cy="288511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hteck 18"/>
          <p:cNvSpPr/>
          <p:nvPr/>
        </p:nvSpPr>
        <p:spPr>
          <a:xfrm>
            <a:off x="325375" y="3294744"/>
            <a:ext cx="11464845" cy="58020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269431" indent="-269431" algn="ctr" defTabSz="457200">
              <a:defRPr sz="1800" b="0"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252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5376" y="4362224"/>
            <a:ext cx="11464843" cy="49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1"/>
            </a:lvl1pPr>
            <a:lvl2pPr marL="457200" indent="0" algn="ctr">
              <a:defRPr sz="2200" b="1"/>
            </a:lvl2pPr>
            <a:lvl3pPr marL="914400" indent="0" algn="ctr">
              <a:defRPr sz="2200" b="1"/>
            </a:lvl3pPr>
            <a:lvl4pPr marL="1371600" indent="0" algn="ctr">
              <a:defRPr sz="2200" b="1"/>
            </a:lvl4pPr>
            <a:lvl5pPr marL="1828800" indent="0" algn="ctr">
              <a:defRPr sz="2200" b="1"/>
            </a:lvl5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1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53" name="MASTERTITELFORMAT BEARBEITEN"/>
          <p:cNvSpPr txBox="1">
            <a:spLocks noGrp="1"/>
          </p:cNvSpPr>
          <p:nvPr>
            <p:ph type="title" hasCustomPrompt="1"/>
          </p:nvPr>
        </p:nvSpPr>
        <p:spPr>
          <a:xfrm>
            <a:off x="325376" y="3294744"/>
            <a:ext cx="11464843" cy="581696"/>
          </a:xfrm>
          <a:prstGeom prst="rect">
            <a:avLst/>
          </a:prstGeom>
        </p:spPr>
        <p:txBody>
          <a:bodyPr anchor="ctr"/>
          <a:lstStyle>
            <a:lvl1pPr marL="419115" indent="-419115" algn="ctr">
              <a:defRPr sz="2600" b="0">
                <a:solidFill>
                  <a:srgbClr val="327D87"/>
                </a:solidFill>
              </a:defRPr>
            </a:lvl1pPr>
          </a:lstStyle>
          <a:p>
            <a:r>
              <a:rPr dirty="0"/>
              <a:t>MASTERTITELFORMAT BEARBEITEN</a:t>
            </a:r>
          </a:p>
        </p:txBody>
      </p:sp>
      <p:sp>
        <p:nvSpPr>
          <p:cNvPr id="25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25375" y="4966742"/>
            <a:ext cx="11464845" cy="72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A61FE5-2996-0C15-446A-C675A098535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665" y="6187252"/>
            <a:ext cx="1654336" cy="3385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1C4840A-0BAD-70C0-54D8-B756D64FBCC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954" y="6179597"/>
            <a:ext cx="1712736" cy="353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110E72-0698-610E-9AE0-D0ECD822A5E2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1347" y="6177594"/>
            <a:ext cx="1376887" cy="2781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AC36649-4BA8-A408-4390-5AB1C7809FAA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48809" y="6235024"/>
            <a:ext cx="2094381" cy="24304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2A2FA05-7B1E-B101-F56B-433CBB91F2C2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23765" y="6179597"/>
            <a:ext cx="1501074" cy="353896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851E6659-04C4-ADBB-F1C3-9E87A5670074}"/>
              </a:ext>
            </a:extLst>
          </p:cNvPr>
          <p:cNvCxnSpPr>
            <a:cxnSpLocks/>
          </p:cNvCxnSpPr>
          <p:nvPr userDrawn="1"/>
        </p:nvCxnSpPr>
        <p:spPr>
          <a:xfrm>
            <a:off x="193954" y="6643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5" descr="Grafik 5">
            <a:extLst>
              <a:ext uri="{FF2B5EF4-FFF2-40B4-BE49-F238E27FC236}">
                <a16:creationId xmlns:a16="http://schemas.microsoft.com/office/drawing/2014/main" id="{021D21DB-8F48-E537-31A1-F1F891D6F05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3954" y="139847"/>
            <a:ext cx="2292655" cy="8736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6205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7D05C18-0A66-7404-68F9-26F484BDF461}"/>
              </a:ext>
            </a:extLst>
          </p:cNvPr>
          <p:cNvSpPr/>
          <p:nvPr userDrawn="1"/>
        </p:nvSpPr>
        <p:spPr>
          <a:xfrm>
            <a:off x="-91654" y="1077087"/>
            <a:ext cx="12453114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C7B002F-2031-00B1-7851-6C992DB6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5" y="1358900"/>
            <a:ext cx="11139054" cy="481920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9974E1A-90BF-CC72-5013-0162618283E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2D637E34-1BEA-F110-8388-5C11C2D2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58B26E1E-1063-4289-B87E-B23DD4DD37C2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F0674E8-E1A3-A14F-CDD9-DB1784A7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64A38B73-B73E-CB5B-99F7-59F99E5A78D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D5BAB01-F43E-64F4-8114-B0F393621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9B517FD-D961-3FD9-5D42-01B9250ABB96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9066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chlag Zeit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B4BE65E5-FA1C-3847-801F-BD8CFCB430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110575"/>
              </p:ext>
            </p:extLst>
          </p:nvPr>
        </p:nvGraphicFramePr>
        <p:xfrm>
          <a:off x="526474" y="1278082"/>
          <a:ext cx="11139054" cy="489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052">
                  <a:extLst>
                    <a:ext uri="{9D8B030D-6E8A-4147-A177-3AD203B41FA5}">
                      <a16:colId xmlns:a16="http://schemas.microsoft.com/office/drawing/2014/main" val="2451071188"/>
                    </a:ext>
                  </a:extLst>
                </a:gridCol>
                <a:gridCol w="6566562">
                  <a:extLst>
                    <a:ext uri="{9D8B030D-6E8A-4147-A177-3AD203B41FA5}">
                      <a16:colId xmlns:a16="http://schemas.microsoft.com/office/drawing/2014/main" val="4131643764"/>
                    </a:ext>
                  </a:extLst>
                </a:gridCol>
                <a:gridCol w="2838440">
                  <a:extLst>
                    <a:ext uri="{9D8B030D-6E8A-4147-A177-3AD203B41FA5}">
                      <a16:colId xmlns:a16="http://schemas.microsoft.com/office/drawing/2014/main" val="4078067269"/>
                    </a:ext>
                  </a:extLst>
                </a:gridCol>
              </a:tblGrid>
              <a:tr h="2613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ZEIT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INHALT / AKTIVITÄT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MATERIAL / MEDIEN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8187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1.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buNone/>
                      </a:pPr>
                      <a:endParaRPr lang="de-DE" sz="14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Hintergründe zum gemeinsamen Gegenstand (ca. 10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65248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2‘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Vorstellung des Programms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1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315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8‘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Einführung der Charakteristika des gemeinsamen Lernens am gemeinsamen Gegenstand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2 - 9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27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Diagnose von Lernenden-Voraussetzungen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(ca. 40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442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20‘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b="0" i="0" dirty="0">
                          <a:solidFill>
                            <a:srgbClr val="327A86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AKTIVITÄT A: Sortierung von Diagnoseaufgaben: 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Diagnose von Lernenden-Voraussetzungen und erste Strukturierung des Lerngegenstands (natürliche Zahlen)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„DZLM-Inklusiv und gemeinsam-BS2D-AM-Diagnose zu natürlichen Zahlen.docx“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9413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15‘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Gemeinsame Reflexion der Sortierung (ggf. fachliche Klärung)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Sammeln auf Flipchart bzw. Tafel (Scheren)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614307"/>
                  </a:ext>
                </a:extLst>
              </a:tr>
              <a:tr h="35108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Input zur Einordnung der Sortierung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… - …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211789"/>
                  </a:ext>
                </a:extLst>
              </a:tr>
              <a:tr h="614744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9633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A06C941-FF8F-174A-A50C-F89D138B84BF}"/>
              </a:ext>
            </a:extLst>
          </p:cNvPr>
          <p:cNvSpPr txBox="1"/>
          <p:nvPr userDrawn="1"/>
        </p:nvSpPr>
        <p:spPr>
          <a:xfrm rot="20907127">
            <a:off x="9100484" y="5394343"/>
            <a:ext cx="311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3600" b="1" dirty="0">
                <a:solidFill>
                  <a:srgbClr val="327D87">
                    <a:alpha val="82719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24BCA396-97A3-1E73-EFAF-4FBE696D238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D949F9-0184-8522-9B2D-C2153564B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2576B1-F747-06E0-9456-B56ACD5C711D}"/>
              </a:ext>
            </a:extLst>
          </p:cNvPr>
          <p:cNvSpPr txBox="1"/>
          <p:nvPr userDrawn="1"/>
        </p:nvSpPr>
        <p:spPr>
          <a:xfrm>
            <a:off x="2540000" y="956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8FDF11F6-3A44-5438-12C3-6A5DABF830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502E60-0AAD-3741-875A-DB30A2319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Vorschlag für die Zeitstruktur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51AB6F24-7551-D434-50F6-8B8F625ED17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957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32AEAA4-C413-B920-8AC5-F6CCA61F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5C0A1A61-24F2-421D-62FA-F31D74B126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59F7827E-2072-FCB4-E080-72EFF3A48C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FF9B9-9B93-F0F4-E95D-D3309AA14637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393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_Inhalt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E4B5DA70-29BB-8D75-11B1-8DF539CFC4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098EA7-4C8E-0429-5CBF-6C1A8F148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1688" y="238236"/>
            <a:ext cx="10203838" cy="625475"/>
          </a:xfrm>
        </p:spPr>
        <p:txBody>
          <a:bodyPr anchor="ctr"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Mastertitel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Master-Untertitel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40A003-423F-A82E-C8AD-8EBAEDC3A73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1837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44C474-79E8-6E2E-98D9-3F67E10C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399577546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ko_und_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F2926DA-9DCA-DC4A-B6CB-3083B406C660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3879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pfzeile-Fußzeile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731E5B63-01A7-0644-B6D9-D12AEE6B7CE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2BB3C4-B2FC-B3E0-D493-3EF7405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D1BD160-A98C-3016-B3F1-648F1202B0C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867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52425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FC2BD3D1-41F4-35E7-2646-0142B9E2F013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ED7D51-57CD-486D-06B1-9BBD25512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41144"/>
            <a:ext cx="856800" cy="735456"/>
          </a:xfrm>
          <a:prstGeom prst="rect">
            <a:avLst/>
          </a:prstGeom>
        </p:spPr>
      </p:pic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88EEAE8-E51F-F206-313F-49AE4D3B8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289" y="1707437"/>
            <a:ext cx="475200" cy="475200"/>
          </a:xfrm>
          <a:prstGeom prst="rect">
            <a:avLst/>
          </a:pr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9101" y="1867168"/>
            <a:ext cx="8813800" cy="35788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9297A675-C094-C26A-B7C9-B662FDB8B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(Quelle, Jahr, Seite)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6666E7-70BD-4462-7E19-74846151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4914396A-B5D9-EA6B-696B-52952AD4324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261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-Fortbildende_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id="{C36FA7A0-63D1-4BA9-A8BA-95FEDBD890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6622950"/>
            <a:ext cx="11796000" cy="216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(&lt;Quelle&gt;, &lt;Jahr&gt;), (Bildquelle: &lt;Quelle&gt;, &lt;Jahr&gt;)</a:t>
            </a:r>
          </a:p>
        </p:txBody>
      </p:sp>
      <p:sp>
        <p:nvSpPr>
          <p:cNvPr id="2" name="Titelplatzhalter 3">
            <a:extLst>
              <a:ext uri="{FF2B5EF4-FFF2-40B4-BE49-F238E27FC236}">
                <a16:creationId xmlns:a16="http://schemas.microsoft.com/office/drawing/2014/main" id="{3F3A6A3C-9B92-52F6-1658-41D24638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24000"/>
            <a:ext cx="11688000" cy="3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2153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6F11237-43F0-ADD0-DA2B-5A81B2257974}"/>
              </a:ext>
            </a:extLst>
          </p:cNvPr>
          <p:cNvSpPr/>
          <p:nvPr userDrawn="1"/>
        </p:nvSpPr>
        <p:spPr>
          <a:xfrm>
            <a:off x="3175" y="6272062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7A7E57-1B21-3ADE-8697-04BBD9B95C2C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6CA3F9-C90C-5502-7AF0-BD06533F2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1F3096E-3476-B39D-B068-FA5663CF5D1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ED850255-4F8B-36A3-171E-EF6FF71E3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4724BE-D69E-8E89-D96C-0F2974F84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58912"/>
            <a:ext cx="10827328" cy="46227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2FE405-C3B9-2401-BE00-9C38CB008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626" y="1358912"/>
            <a:ext cx="486000" cy="480361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0A1A6D4A-3EBE-E3B4-9439-919B65CB481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26664B-2F4B-5BFD-2181-756EAC0C4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Fazit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0BCFF8-1ABF-F2A1-398D-931FB96B222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5123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F3F98F59-DAD1-62F9-C6FD-8EBA49190C8C}"/>
              </a:ext>
            </a:extLst>
          </p:cNvPr>
          <p:cNvSpPr/>
          <p:nvPr userDrawn="1"/>
        </p:nvSpPr>
        <p:spPr>
          <a:xfrm>
            <a:off x="1440874" y="696190"/>
            <a:ext cx="4144764" cy="1504750"/>
          </a:xfrm>
          <a:prstGeom prst="wedgeRoundRectCallout">
            <a:avLst>
              <a:gd name="adj1" fmla="val 38391"/>
              <a:gd name="adj2" fmla="val 74059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AC9575-5CF4-1E49-CE9A-7A07BA54ADC3}"/>
              </a:ext>
            </a:extLst>
          </p:cNvPr>
          <p:cNvSpPr txBox="1"/>
          <p:nvPr userDrawn="1"/>
        </p:nvSpPr>
        <p:spPr>
          <a:xfrm>
            <a:off x="1713492" y="966747"/>
            <a:ext cx="359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eine Pause!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459D2B5-9423-7036-95BB-4C05E02997BE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413BD1-26D2-0D57-8B5E-C1A6258C6837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7" name="Datumsplatzhalter 18">
            <a:extLst>
              <a:ext uri="{FF2B5EF4-FFF2-40B4-BE49-F238E27FC236}">
                <a16:creationId xmlns:a16="http://schemas.microsoft.com/office/drawing/2014/main" id="{8D6C8911-38B6-8421-AB7D-454C7867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9E9EBAB-A71B-C0B5-6B4B-44BF8CC86FEB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F7154D-3A25-087B-9068-B498DDFD8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847" y="1562721"/>
            <a:ext cx="4489200" cy="4328533"/>
          </a:xfrm>
          <a:prstGeom prst="rect">
            <a:avLst/>
          </a:prstGeom>
        </p:spPr>
      </p:pic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AA694EDF-D2C1-B54B-4A7D-7FE579365B4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DC1111BD-BB7B-5BD3-292C-CBB24D7D91CE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398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infos Moderator:i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1" name="Textplatzhalter 23">
            <a:extLst>
              <a:ext uri="{FF2B5EF4-FFF2-40B4-BE49-F238E27FC236}">
                <a16:creationId xmlns:a16="http://schemas.microsoft.com/office/drawing/2014/main" id="{1C66619B-492C-DF40-8DAB-37EE96028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264" y="1194030"/>
            <a:ext cx="11139053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573CCD4-B461-4B43-A126-0731339F8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473" y="1639658"/>
            <a:ext cx="11139053" cy="4527819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6F75C2C-870D-D2CF-E580-B4F102E9E5A7}"/>
              </a:ext>
            </a:extLst>
          </p:cNvPr>
          <p:cNvSpPr/>
          <p:nvPr userDrawn="1"/>
        </p:nvSpPr>
        <p:spPr>
          <a:xfrm>
            <a:off x="9682681" y="51858"/>
            <a:ext cx="2677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000" b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HINTERGRUNDINFORMATIONEN</a:t>
            </a:r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24C9538D-54DE-5616-D021-86B6807F1B3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073083-8015-47F6-F62D-23BB632B2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CDE04F6E-B0FB-6072-4A4A-107B80ED893B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F1EE4D-F257-3673-B3C9-88BED9C95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Hintergrundinformationen für Moderierende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A531A7-CDB3-CFA5-5746-D09ED7FBE2D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667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probungsauf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0"/>
            <a:ext cx="12192000" cy="5806418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033683B1-A008-5F40-882E-CBFCAB5F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6754452A-790B-1D4D-9356-682FBD996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0"/>
            <a:ext cx="10203629" cy="2033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Mastertextformat bearbeiten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C86A15EB-AEC1-084A-8719-9879711B2294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6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3BEDA590-0F47-1C68-53F9-B76100826547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840817-A807-365C-3E4A-34EA0F2BC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5CDBA0-24C5-2750-53D8-864610FDC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1712"/>
            <a:ext cx="907200" cy="660393"/>
          </a:xfrm>
          <a:prstGeom prst="rect">
            <a:avLst/>
          </a:prstGeom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902EA0D-8A81-779D-10AF-6515E4F900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1A21628-E936-05A2-9D1B-784278E15C0D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DB601D-AD1D-07AE-A428-6094B2E1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5" name="Textplatzhalter 23">
            <a:extLst>
              <a:ext uri="{FF2B5EF4-FFF2-40B4-BE49-F238E27FC236}">
                <a16:creationId xmlns:a16="http://schemas.microsoft.com/office/drawing/2014/main" id="{DE0489E4-ECBC-0E7C-4EFE-7ACE410F8C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ERPROBUNGSAUFTRAG</a:t>
            </a:r>
          </a:p>
          <a:p>
            <a:pPr lvl="0"/>
            <a:endParaRPr lang="de-DE" dirty="0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A755C8D4-DE58-ACF3-6B16-3A987CE5B3B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8905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Einzel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67844477-D4E6-0247-A67B-BC1E591D663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47346B1D-EB8A-C1A0-0745-B3F166EB9738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196EBC-4D2E-03D7-6AE9-88203BA30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03380-AE4A-2F75-1850-E857013C4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3808"/>
            <a:ext cx="694800" cy="657245"/>
          </a:xfrm>
          <a:prstGeom prst="rect">
            <a:avLst/>
          </a:prstGeom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9D9C9692-F237-1CE6-D715-5C27FB0F27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225C51C8-1069-26AA-EE52-DE994BE2DA8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928F468-9FB0-83B9-5698-FBC8A3D8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23">
            <a:extLst>
              <a:ext uri="{FF2B5EF4-FFF2-40B4-BE49-F238E27FC236}">
                <a16:creationId xmlns:a16="http://schemas.microsoft.com/office/drawing/2014/main" id="{0B56BCFB-C586-C49B-31EF-3DC10E9C7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D38077A5-28BA-DD14-9815-B1430488E1E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96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Partner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073E78B1-724D-5A42-9E6C-57AB24B55798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62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8DD06A13-0B39-FD9D-F522-D0AF2D0BF3C4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CF60D8-7E7D-39AB-3AC7-9D0A22B17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29" y="141144"/>
            <a:ext cx="849600" cy="723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8A7116-EED8-A2EB-DC71-F480E428D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280" y="1209442"/>
            <a:ext cx="936000" cy="675669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9CCF9CB8-F04D-217F-7CF6-AABC7D75C1B4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368A82-B0C5-F037-4747-ACE15F1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9851A79-5049-CD81-6F8B-CBA5AE281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887F656-C67B-FA90-BC1D-0F097B69FA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4" name="Textplatzhalter 23">
            <a:extLst>
              <a:ext uri="{FF2B5EF4-FFF2-40B4-BE49-F238E27FC236}">
                <a16:creationId xmlns:a16="http://schemas.microsoft.com/office/drawing/2014/main" id="{97B1E3ED-BECC-3634-2DBD-2F5E831CA7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EA4E80-89AC-32D0-04A1-AE0D2C154F02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797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Gruppen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sz="180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D4CDB4EC-C482-233E-5B1E-D2D472D518E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E60C44-D0D1-69BB-F5D8-D57E1E0B0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829" y="140079"/>
            <a:ext cx="961200" cy="7230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FD5128-E2FC-3A38-9561-5A4F2642B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844" y="1188744"/>
            <a:ext cx="936000" cy="696367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5BA10829-7855-349A-05D1-64387B0CAF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E51D2B-ACC8-CA89-3575-5A80998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C87BEED-DCB3-3524-943E-94BCE6C55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695057D-2FEB-DE2C-AAD2-CB8285726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3" name="Textplatzhalter 23">
            <a:extLst>
              <a:ext uri="{FF2B5EF4-FFF2-40B4-BE49-F238E27FC236}">
                <a16:creationId xmlns:a16="http://schemas.microsoft.com/office/drawing/2014/main" id="{FE85055D-FDBE-5465-2607-8D3BF306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  <a:p>
            <a:pPr lvl="0"/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85234672-9093-0A04-98E6-B85C2B97DA3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934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üleräuß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B687C66-28AE-BD4F-9150-02510D841DA0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84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ECBE86EA-B937-1E45-BB90-93CF447A23D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7BF075A-27BB-EA4F-9B6A-70C76BE91A00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22295ECC-670A-E546-B3B6-3BC0EBB8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12C06FFD-635F-D1FA-A140-E5582B3F4DB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E8FFC-CDA2-7AB6-E402-5EC69453A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829" y="64393"/>
            <a:ext cx="1051200" cy="798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9DAD76-2B39-D0B5-7D2B-80E707C27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D76B2D6-245A-53AB-17D7-4D6F06F2BA21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7B84AE-7357-7727-250B-90829BF6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0ECEF66-7F00-5852-7237-16230EDE39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8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3A67E2-1960-A51A-4683-D2D058746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83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BFD1A953-191B-9FFF-D0BB-CBFEA1D6C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LERNENDENÄUSSERUNG</a:t>
            </a:r>
          </a:p>
          <a:p>
            <a:pPr lvl="0"/>
            <a:endParaRPr lang="de-DE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49A808-1D07-79BB-4CB2-6805CFF72E94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536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s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2FA72385-6EF2-DA42-B779-03AE26213B5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43D593-1EDB-894D-98B0-A39987FB600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8" name="Datumsplatzhalter 18">
            <a:extLst>
              <a:ext uri="{FF2B5EF4-FFF2-40B4-BE49-F238E27FC236}">
                <a16:creationId xmlns:a16="http://schemas.microsoft.com/office/drawing/2014/main" id="{F6539B57-F5BD-7C47-BCAB-99833AE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3C26F564-26CC-B382-4A2B-A1C8E64458C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87C370-8FA8-073C-9FAA-083416674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BA6D71-9049-BD92-9D05-675C73D0BDF4}"/>
              </a:ext>
            </a:extLst>
          </p:cNvPr>
          <p:cNvSpPr txBox="1"/>
          <p:nvPr userDrawn="1"/>
        </p:nvSpPr>
        <p:spPr>
          <a:xfrm>
            <a:off x="1270000" y="1651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B060E413-4745-8D6C-55C8-16BB6C0ECC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071E52D-7651-E4FB-8E63-BD1D136D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0AF8713-6471-E2FC-48A9-B42B1AC00D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15CF171-0BE6-2E96-732A-C2E1C4C73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7E01423D-1F7F-2F6E-399A-6F4E1B23A6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REFLEXION</a:t>
            </a:r>
          </a:p>
          <a:p>
            <a:pPr lvl="0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9E9C44-6CE7-094D-F366-3FDC475F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003F3505-2919-38EE-87F1-CD532D93BD6F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072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ADACF4-A42A-994A-910B-691FDD1EDE3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61898" y="1184109"/>
            <a:ext cx="4557903" cy="49928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5CF4B7-9E2E-CE4D-8FD1-27F8DAD3E8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84111"/>
            <a:ext cx="4635709" cy="46288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B2988F85-4B9C-6D45-B14B-C09E6D6F3BA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0380B33-E283-7C4E-B3BF-7BC0120F1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895593"/>
            <a:ext cx="4635709" cy="328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(Bildquelle)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62FC48-FD7D-5449-A95D-43FDF106AE52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96F660-DBD5-DE44-9A50-26C57122963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D0C00531-FEDD-E74B-A04D-C9F2A05400F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5" name="Datumsplatzhalter 18">
            <a:extLst>
              <a:ext uri="{FF2B5EF4-FFF2-40B4-BE49-F238E27FC236}">
                <a16:creationId xmlns:a16="http://schemas.microsoft.com/office/drawing/2014/main" id="{9DF0741E-C8E0-3BD1-D94E-16A6A29EDC8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DF7B9B-024E-99BE-A85A-3829B9DD2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37FC26CD-126F-7344-E765-DD8B94E56A2E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80A22CC-3555-6325-1854-FE7A22A8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5313C123-6E7E-50FE-445C-7B35539F748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049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382A8CDF-E0F1-4356-BDC8-74C86B2789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6000" y="899999"/>
            <a:ext cx="1152000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15900" indent="-2159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800"/>
            </a:lvl1pPr>
            <a:lvl2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3pPr>
            <a:lvl4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4pPr>
            <a:lvl5pPr marL="432000" indent="-216000"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5533BD-50D8-4441-8D56-AAF77F5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24000"/>
            <a:ext cx="11520000" cy="396000"/>
          </a:xfrm>
        </p:spPr>
        <p:txBody>
          <a:bodyPr anchor="t" anchorCtr="0"/>
          <a:lstStyle>
            <a:lvl1pPr>
              <a:defRPr sz="220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E50009-1B92-43EC-92E6-CB9C2D822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000" y="6622950"/>
            <a:ext cx="11904000" cy="216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(&lt;Quelle&gt;, &lt;Jahr&gt;), (Bildquelle: &lt;Quelle&gt;, &lt;Jahr&gt;)</a:t>
            </a:r>
          </a:p>
        </p:txBody>
      </p:sp>
    </p:spTree>
    <p:extLst>
      <p:ext uri="{BB962C8B-B14F-4D97-AF65-F5344CB8AC3E}">
        <p14:creationId xmlns:p14="http://schemas.microsoft.com/office/powerpoint/2010/main" val="2054546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mediakanä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5B420EF-13F9-05EB-0293-69864B19DFD4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5022DA13-07BD-DCB4-26BD-B2C9A333C4EC}"/>
              </a:ext>
            </a:extLst>
          </p:cNvPr>
          <p:cNvSpPr/>
          <p:nvPr userDrawn="1"/>
        </p:nvSpPr>
        <p:spPr>
          <a:xfrm flipH="1">
            <a:off x="800135" y="448207"/>
            <a:ext cx="5057976" cy="1914264"/>
          </a:xfrm>
          <a:prstGeom prst="wedgeRoundRectCallout">
            <a:avLst>
              <a:gd name="adj1" fmla="val 9611"/>
              <a:gd name="adj2" fmla="val 66154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9E57CB-510A-ED7E-4C17-B7A780238CB0}"/>
              </a:ext>
            </a:extLst>
          </p:cNvPr>
          <p:cNvSpPr txBox="1"/>
          <p:nvPr userDrawn="1"/>
        </p:nvSpPr>
        <p:spPr>
          <a:xfrm>
            <a:off x="725316" y="754739"/>
            <a:ext cx="52386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</a:t>
            </a: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gibt es auch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YouTube, Instagram und Facebook!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6EFCFF-AC46-026A-EA97-8EB5F1042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957975" y="2168508"/>
            <a:ext cx="4802400" cy="409949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9EC28BC-924A-1396-A97B-81DA0F29E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7781" y="4376825"/>
            <a:ext cx="748800" cy="7493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C494B9F-6271-C5BC-9CF1-AE716F7238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76539" y="2701061"/>
            <a:ext cx="763200" cy="76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C43BA09-6B43-8DD1-29BE-D6439BEDE7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64779" y="1023344"/>
            <a:ext cx="954000" cy="6985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D632728-A46C-A476-587B-ABD98536CB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81583" y="4233494"/>
            <a:ext cx="144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340A43-DD70-7CF1-7D4F-7A9D526200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81583" y="801451"/>
            <a:ext cx="1440000" cy="144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7828BD4-96AB-5E53-782F-9F45A9EDEE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1583" y="2512879"/>
            <a:ext cx="1440000" cy="14400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B380CEC-956B-5C58-A67F-E7E838F191D6}"/>
              </a:ext>
            </a:extLst>
          </p:cNvPr>
          <p:cNvSpPr txBox="1"/>
          <p:nvPr userDrawn="1"/>
        </p:nvSpPr>
        <p:spPr>
          <a:xfrm>
            <a:off x="7799675" y="5172098"/>
            <a:ext cx="19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PIKASdzlm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0057CED-482B-5F2C-9A45-699D0DA0FD33}"/>
              </a:ext>
            </a:extLst>
          </p:cNvPr>
          <p:cNvSpPr txBox="1"/>
          <p:nvPr userDrawn="1"/>
        </p:nvSpPr>
        <p:spPr>
          <a:xfrm>
            <a:off x="7653316" y="3466339"/>
            <a:ext cx="21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5A3A64E-66E0-2C0B-CC8A-6D3927AFFC54}"/>
              </a:ext>
            </a:extLst>
          </p:cNvPr>
          <p:cNvSpPr txBox="1"/>
          <p:nvPr userDrawn="1"/>
        </p:nvSpPr>
        <p:spPr>
          <a:xfrm>
            <a:off x="7653316" y="1718053"/>
            <a:ext cx="206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4357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7E08154-A70B-D46A-A27D-102F53084B01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04AC5FA3-32F8-8617-E1FF-C6619C14D780}"/>
              </a:ext>
            </a:extLst>
          </p:cNvPr>
          <p:cNvSpPr/>
          <p:nvPr userDrawn="1"/>
        </p:nvSpPr>
        <p:spPr>
          <a:xfrm>
            <a:off x="6394798" y="975405"/>
            <a:ext cx="4938492" cy="1733309"/>
          </a:xfrm>
          <a:prstGeom prst="wedgeRoundRectCallout">
            <a:avLst>
              <a:gd name="adj1" fmla="val 7847"/>
              <a:gd name="adj2" fmla="val 69649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106E34-1DC3-13B1-E071-BFDCAF807397}"/>
              </a:ext>
            </a:extLst>
          </p:cNvPr>
          <p:cNvSpPr txBox="1"/>
          <p:nvPr userDrawn="1"/>
        </p:nvSpPr>
        <p:spPr>
          <a:xfrm>
            <a:off x="6574364" y="1241895"/>
            <a:ext cx="470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Besuchen Sie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 doch auf unseren Webseiten!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127B6D0-F825-DE9E-B4FD-1CFB2843276D}"/>
              </a:ext>
            </a:extLst>
          </p:cNvPr>
          <p:cNvSpPr txBox="1"/>
          <p:nvPr userDrawn="1"/>
        </p:nvSpPr>
        <p:spPr>
          <a:xfrm>
            <a:off x="7229211" y="553352"/>
            <a:ext cx="329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proprima.dzlm.de</a:t>
            </a: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DC5047-F590-FC78-0E9E-C016B9C32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7246" y="2961488"/>
            <a:ext cx="4399200" cy="31113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840765-D86F-C006-B509-9B5552025717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68888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2138F6-2857-6A15-FEA4-EAA9D63E43C1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178084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4EB51FF-F8F1-11DA-2DC8-E0EED23E2FD5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76C760-7E6F-D3DD-C40D-F9322AFC7F6A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E37B07A-8E07-AA45-6F29-0F985533B914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FD5D7BA-9DA2-6AEA-0E79-08E5E6568F52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1AD743-8FA4-409F-9ED0-31E6CD5B6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710" y="1823816"/>
            <a:ext cx="1440000" cy="11076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ACAD34-1829-DF1C-7888-471FE629C4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710" y="3320066"/>
            <a:ext cx="1440000" cy="1107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2436A9-70AE-EB60-45AC-913659D5A7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62792" y="317660"/>
            <a:ext cx="1440000" cy="110769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6F276EE-01BA-D073-0857-F88D621BDB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62792" y="3319375"/>
            <a:ext cx="1440000" cy="11076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D099D2-93D1-6689-333E-37B3BD8C47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905" y="4825898"/>
            <a:ext cx="1440000" cy="11076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788AFF1-4736-1D06-7627-5F1BC7586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62792" y="4825899"/>
            <a:ext cx="1440000" cy="110769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7604ED5-86DB-E461-7DD2-4C3D789370A7}"/>
              </a:ext>
            </a:extLst>
          </p:cNvPr>
          <p:cNvSpPr>
            <a:spLocks noChangeAspect="1"/>
          </p:cNvSpPr>
          <p:nvPr userDrawn="1"/>
        </p:nvSpPr>
        <p:spPr>
          <a:xfrm>
            <a:off x="2806012" y="1684608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0AE4CB8-EB90-1AC8-F1C6-8CD34AC71C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62792" y="1823817"/>
            <a:ext cx="1440000" cy="1107692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82A2684-E13F-9E33-ED31-BB2E16954B2A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86207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2EB410D-4E21-AF89-F8C9-FEA982F121E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8710" y="327538"/>
            <a:ext cx="1440000" cy="1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48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902958C-7F4E-8C4E-AD14-DC497A227BFF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7C625BC-C586-AD41-BBFA-EBD9A064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65D3D9F-F8C7-8242-8FCC-BF2CDF677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689" y="1194030"/>
            <a:ext cx="9346012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5DF33B1-1A9A-C34E-AE50-1D81E5E8CC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1898" y="1748860"/>
            <a:ext cx="9346012" cy="4418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4C8AF-6701-6743-93D4-A3A8DC27A127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42B74-E911-0D43-80A1-ABB98D69FEF6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9B10DAAC-E653-4D42-A4A1-73716BF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8" name="Foliennummernplatzhalter 20">
            <a:extLst>
              <a:ext uri="{FF2B5EF4-FFF2-40B4-BE49-F238E27FC236}">
                <a16:creationId xmlns:a16="http://schemas.microsoft.com/office/drawing/2014/main" id="{7BE7A799-73F7-594A-B406-3534E8C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3313E98B-D0AF-BB4F-83E2-3D7E6DA5FEC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32EA3A-2249-E7C3-1B78-1AC62E6252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5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902958C-7F4E-8C4E-AD14-DC497A227BFF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7C625BC-C586-AD41-BBFA-EBD9A064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65D3D9F-F8C7-8242-8FCC-BF2CDF677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689" y="1194030"/>
            <a:ext cx="9346012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 AUFZÄHLUNG</a:t>
            </a:r>
          </a:p>
          <a:p>
            <a:pPr lvl="0"/>
            <a:endParaRPr lang="de-DE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5DF33B1-1A9A-C34E-AE50-1D81E5E8CC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1898" y="1748860"/>
            <a:ext cx="9346012" cy="4418617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4C8AF-6701-6743-93D4-A3A8DC27A127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42B74-E911-0D43-80A1-ABB98D69FEF6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9B10DAAC-E653-4D42-A4A1-73716BF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8" name="Foliennummernplatzhalter 20">
            <a:extLst>
              <a:ext uri="{FF2B5EF4-FFF2-40B4-BE49-F238E27FC236}">
                <a16:creationId xmlns:a16="http://schemas.microsoft.com/office/drawing/2014/main" id="{7BE7A799-73F7-594A-B406-3534E8C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3313E98B-D0AF-BB4F-83E2-3D7E6DA5FEC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F815EC-F209-99CB-5692-B0B127BA7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70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2E4CA37D-4AFF-CD40-9D00-226DBADC01D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7371"/>
            <a:ext cx="12192000" cy="248867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D36BC334-6FD1-1A40-8825-BAF30D28767D}"/>
              </a:ext>
            </a:extLst>
          </p:cNvPr>
          <p:cNvSpPr/>
          <p:nvPr userDrawn="1"/>
        </p:nvSpPr>
        <p:spPr>
          <a:xfrm>
            <a:off x="325376" y="3167743"/>
            <a:ext cx="11464843" cy="5802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D2BC6747-6E7B-4347-9DAE-C03322AB17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5376" y="4222526"/>
            <a:ext cx="11464843" cy="8766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 1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7FD74-E173-FE4F-93A9-11A0DF7943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5376" y="1773667"/>
            <a:ext cx="11464843" cy="19757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 i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ED114E-39A2-B441-A495-D46442195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376" y="103044"/>
            <a:ext cx="3070800" cy="11603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D352EF-A16F-BF4D-8B19-222D9975B4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7199" y="6058658"/>
            <a:ext cx="2041200" cy="451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CA4E71-1757-F14F-B344-CAC5281323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69" y="6049009"/>
            <a:ext cx="2304000" cy="4711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BA6BC30-95EA-E24B-AC8A-6CBAA45475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52827" y="6099025"/>
            <a:ext cx="1864800" cy="371095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CCDD94E-CC7B-0846-9D6B-3CCDCA316FFC}"/>
              </a:ext>
            </a:extLst>
          </p:cNvPr>
          <p:cNvCxnSpPr>
            <a:cxnSpLocks/>
          </p:cNvCxnSpPr>
          <p:nvPr userDrawn="1"/>
        </p:nvCxnSpPr>
        <p:spPr>
          <a:xfrm>
            <a:off x="193954" y="5881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929A247-8EAA-8D4D-A15C-210407BB711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5376" y="4827041"/>
            <a:ext cx="11464843" cy="7270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Master-Untertitel 2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51E040C-A167-534E-94A6-7F102A9A24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62985" y="6122423"/>
            <a:ext cx="2768400" cy="32429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B961665-1F46-1441-A5FF-E7D2784C221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76743" y="6094072"/>
            <a:ext cx="1435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86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0870D-8B72-B344-A348-AF94320F7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4179"/>
            <a:ext cx="9144000" cy="19757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E8FEC9-EC93-9C4C-9C18-27444ECE3F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62628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 1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F97576-CF87-FB43-AD75-9CD188C5704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4321846"/>
            <a:ext cx="9144000" cy="11796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Master-Untertitel 2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12FD106-4C81-5447-A14E-1A71B4162FDE}"/>
              </a:ext>
            </a:extLst>
          </p:cNvPr>
          <p:cNvCxnSpPr>
            <a:cxnSpLocks/>
          </p:cNvCxnSpPr>
          <p:nvPr userDrawn="1"/>
        </p:nvCxnSpPr>
        <p:spPr>
          <a:xfrm>
            <a:off x="193954" y="5881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E7B7BCE-3948-0141-9D81-CF74D90E81E0}"/>
              </a:ext>
            </a:extLst>
          </p:cNvPr>
          <p:cNvCxnSpPr>
            <a:cxnSpLocks/>
          </p:cNvCxnSpPr>
          <p:nvPr userDrawn="1"/>
        </p:nvCxnSpPr>
        <p:spPr>
          <a:xfrm>
            <a:off x="193954" y="3550359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EA85FCE-E765-8C36-087D-A16567061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376" y="103044"/>
            <a:ext cx="3070800" cy="11603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BB51E3C-4DC4-CCE6-7B25-32C6BDDD5D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7199" y="6058658"/>
            <a:ext cx="2041200" cy="4518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731008-DEF7-25CA-2339-87E7D15F35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469" y="6049009"/>
            <a:ext cx="2304000" cy="4711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7DFB26F-61C2-022F-A4B3-62FB9A4DF2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2827" y="6099025"/>
            <a:ext cx="1864800" cy="371095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9C13DB4-9CE4-2FF7-966C-E3D2B6ECF559}"/>
              </a:ext>
            </a:extLst>
          </p:cNvPr>
          <p:cNvCxnSpPr>
            <a:cxnSpLocks/>
          </p:cNvCxnSpPr>
          <p:nvPr userDrawn="1"/>
        </p:nvCxnSpPr>
        <p:spPr>
          <a:xfrm>
            <a:off x="193954" y="5881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4BAD0257-0A03-8940-D744-03FA58DF99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62985" y="6122423"/>
            <a:ext cx="2768400" cy="3242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802A97-6D00-797D-3A00-15E65B3586F3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76743" y="6094072"/>
            <a:ext cx="1435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9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chlag Zeit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A65EC35-2A7B-9941-96C0-A671F5831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Vorschlag für Zeitstruktur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9" name="Foliennummernplatzhalter 20">
            <a:extLst>
              <a:ext uri="{FF2B5EF4-FFF2-40B4-BE49-F238E27FC236}">
                <a16:creationId xmlns:a16="http://schemas.microsoft.com/office/drawing/2014/main" id="{CBDB55BB-A363-FF4D-8931-80FD84C6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Datumsplatzhalter 18">
            <a:extLst>
              <a:ext uri="{FF2B5EF4-FFF2-40B4-BE49-F238E27FC236}">
                <a16:creationId xmlns:a16="http://schemas.microsoft.com/office/drawing/2014/main" id="{1CE19599-D176-2646-99DE-B0BEF8975430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B4BE65E5-FA1C-3847-801F-BD8CFCB430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69058490"/>
              </p:ext>
            </p:extLst>
          </p:nvPr>
        </p:nvGraphicFramePr>
        <p:xfrm>
          <a:off x="1461897" y="1278082"/>
          <a:ext cx="9346012" cy="489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924">
                  <a:extLst>
                    <a:ext uri="{9D8B030D-6E8A-4147-A177-3AD203B41FA5}">
                      <a16:colId xmlns:a16="http://schemas.microsoft.com/office/drawing/2014/main" val="2451071188"/>
                    </a:ext>
                  </a:extLst>
                </a:gridCol>
                <a:gridCol w="5509549">
                  <a:extLst>
                    <a:ext uri="{9D8B030D-6E8A-4147-A177-3AD203B41FA5}">
                      <a16:colId xmlns:a16="http://schemas.microsoft.com/office/drawing/2014/main" val="4131643764"/>
                    </a:ext>
                  </a:extLst>
                </a:gridCol>
                <a:gridCol w="2381539">
                  <a:extLst>
                    <a:ext uri="{9D8B030D-6E8A-4147-A177-3AD203B41FA5}">
                      <a16:colId xmlns:a16="http://schemas.microsoft.com/office/drawing/2014/main" val="4078067269"/>
                    </a:ext>
                  </a:extLst>
                </a:gridCol>
              </a:tblGrid>
              <a:tr h="261351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ZEIT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INHALT / AKTIVITÄT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MATERIAL / MEDIEN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8187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1.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de-DE" sz="14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Hintergründe zum gemeinsamen Gegenstand (ca. 10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65248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2‘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Vorstellung des Programms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1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315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8‘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Einführung der Charakteristika des gemeinsamen Lernens am gemeinsamen Gegenstand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2 - 9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de-DE" sz="12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27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Diagnose von Lernenden-Voraussetzungen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(ca. 40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442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20‘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i="0" dirty="0">
                          <a:solidFill>
                            <a:srgbClr val="327A86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AKTIVITÄT A: Sortierung von Diagnoseaufgaben: 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Diagnose von Lernenden-Voraussetzungen und erste Strukturierung des Lerngegenstands (natürliche Zahlen)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„DZLM-Inklusiv und gemeinsam-BS2D-AM-Diagnose zu natürlichen Zahlen.docx“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9413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15‘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Gemeinsame Reflexion der Sortierung (ggf. fachliche Klärung)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Sammeln auf Flipchart bzw. Tafel (Scheren)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614307"/>
                  </a:ext>
                </a:extLst>
              </a:tr>
              <a:tr h="351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Input zur Einordnung der Sortierung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… - …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211789"/>
                  </a:ext>
                </a:extLst>
              </a:tr>
              <a:tr h="614744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9633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A06C941-FF8F-174A-A50C-F89D138B84BF}"/>
              </a:ext>
            </a:extLst>
          </p:cNvPr>
          <p:cNvSpPr txBox="1"/>
          <p:nvPr userDrawn="1"/>
        </p:nvSpPr>
        <p:spPr>
          <a:xfrm rot="20907127">
            <a:off x="9100484" y="5394343"/>
            <a:ext cx="311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327D87">
                    <a:alpha val="82719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0BA017-9334-2448-6D20-4AB202DAC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7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Nutzungsbeding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944EAE9-8EE3-C348-8D8B-F81700391880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F672074-9E4B-1C48-B570-C85AE643407F}"/>
              </a:ext>
            </a:extLst>
          </p:cNvPr>
          <p:cNvSpPr txBox="1"/>
          <p:nvPr userDrawn="1"/>
        </p:nvSpPr>
        <p:spPr>
          <a:xfrm>
            <a:off x="1452324" y="1627430"/>
            <a:ext cx="9631312" cy="4025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Verwenden Sie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… den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gesamten Foliensatz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verweisen Sie entweder zu Beginn oder am Ende des Foliensatzes mit einer Folie auf die entsprechende PIKAS-Seite, von der der Foliensatz entnommen wurde („Quelle: https://pikas.dzlm.de/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/588“)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… nur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Einzelfolien aus dem Foliensatz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setzen Sie den Verweis auf jede der entnommenen Folien (z. B. unten an den Folienrand „Quelle: https://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/588“).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… nur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Teile einer Folie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setzen Sie den Verweis auf der neu erstellten Folie unter den entnommenen Teil der Originalfolie (z. B. unter ein Bild/ einen Absatz „Quelle: https://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/588“).</a:t>
            </a:r>
          </a:p>
          <a:p>
            <a:endParaRPr lang="de-DE" sz="1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F3A6B6E-B399-8046-B86A-70D6F53A12D0}"/>
              </a:ext>
            </a:extLst>
          </p:cNvPr>
          <p:cNvSpPr txBox="1"/>
          <p:nvPr userDrawn="1"/>
        </p:nvSpPr>
        <p:spPr>
          <a:xfrm>
            <a:off x="1476074" y="368600"/>
            <a:ext cx="934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Hinweise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0" dirty="0">
                <a:latin typeface="Arial" panose="020B0604020202020204" pitchFamily="34" charset="0"/>
                <a:cs typeface="Arial" panose="020B0604020202020204" pitchFamily="34" charset="0"/>
              </a:rPr>
              <a:t>NUTZUNGSBEDINGUNGEN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6734E2C-44DA-7D4E-B72E-C3AADC748CEE}"/>
              </a:ext>
            </a:extLst>
          </p:cNvPr>
          <p:cNvCxnSpPr>
            <a:cxnSpLocks/>
          </p:cNvCxnSpPr>
          <p:nvPr userDrawn="1"/>
        </p:nvCxnSpPr>
        <p:spPr>
          <a:xfrm>
            <a:off x="66675" y="5910970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D72DC8A8-2466-6084-3516-7419FC0297B3}"/>
              </a:ext>
            </a:extLst>
          </p:cNvPr>
          <p:cNvSpPr/>
          <p:nvPr userDrawn="1"/>
        </p:nvSpPr>
        <p:spPr>
          <a:xfrm>
            <a:off x="7222603" y="39948"/>
            <a:ext cx="499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MODERATOR:INNEN SICHTBAR, GGF. PRÜFEN.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052136-00D4-9706-133D-01670904B126}"/>
              </a:ext>
            </a:extLst>
          </p:cNvPr>
          <p:cNvSpPr txBox="1"/>
          <p:nvPr userDrawn="1"/>
        </p:nvSpPr>
        <p:spPr>
          <a:xfrm>
            <a:off x="1454401" y="1282668"/>
            <a:ext cx="8816953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FOLIE GEHÖRT ZUM MATERIAL UND DARF NICHT ENTFERNT WERDEN.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A9C0D9-6910-BBEB-27D3-11731B1D0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847F40-6E76-97C7-A6DA-738654F6B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7199" y="6058658"/>
            <a:ext cx="2041200" cy="4518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42CF9B-E6DC-04BE-6907-5DD2CB4D93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469" y="6049009"/>
            <a:ext cx="2304000" cy="471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EA94BC-A4A5-16A5-BFF1-9656B30DE5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2827" y="6099025"/>
            <a:ext cx="1864800" cy="37109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94CAF147-0154-0726-5C69-A4B78BED1714}"/>
              </a:ext>
            </a:extLst>
          </p:cNvPr>
          <p:cNvCxnSpPr>
            <a:cxnSpLocks/>
          </p:cNvCxnSpPr>
          <p:nvPr userDrawn="1"/>
        </p:nvCxnSpPr>
        <p:spPr>
          <a:xfrm>
            <a:off x="193954" y="5881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EE979754-6E8E-D306-6076-9EAD613390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62985" y="6122423"/>
            <a:ext cx="2768400" cy="3242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550BCD-946D-EBC6-4B07-1067E371274F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76743" y="6094072"/>
            <a:ext cx="1435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5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62E419-32E6-0B4F-B0FB-5ED8276B2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898" y="1146656"/>
            <a:ext cx="9346012" cy="5031449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A65EC35-2A7B-9941-96C0-A671F5831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9" name="Foliennummernplatzhalter 20">
            <a:extLst>
              <a:ext uri="{FF2B5EF4-FFF2-40B4-BE49-F238E27FC236}">
                <a16:creationId xmlns:a16="http://schemas.microsoft.com/office/drawing/2014/main" id="{CBDB55BB-A363-FF4D-8931-80FD84C6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Datumsplatzhalter 18">
            <a:extLst>
              <a:ext uri="{FF2B5EF4-FFF2-40B4-BE49-F238E27FC236}">
                <a16:creationId xmlns:a16="http://schemas.microsoft.com/office/drawing/2014/main" id="{1CE19599-D176-2646-99DE-B0BEF8975430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5073FF-4F31-AB9C-984D-1446BC2AF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0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902958C-7F4E-8C4E-AD14-DC497A227BFF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7C625BC-C586-AD41-BBFA-EBD9A064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65D3D9F-F8C7-8242-8FCC-BF2CDF677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689" y="1194030"/>
            <a:ext cx="9346012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5DF33B1-1A9A-C34E-AE50-1D81E5E8CC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1898" y="1748860"/>
            <a:ext cx="9346012" cy="4418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4C8AF-6701-6743-93D4-A3A8DC27A127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42B74-E911-0D43-80A1-ABB98D69FEF6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9B10DAAC-E653-4D42-A4A1-73716BF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8" name="Foliennummernplatzhalter 20">
            <a:extLst>
              <a:ext uri="{FF2B5EF4-FFF2-40B4-BE49-F238E27FC236}">
                <a16:creationId xmlns:a16="http://schemas.microsoft.com/office/drawing/2014/main" id="{7BE7A799-73F7-594A-B406-3534E8C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3313E98B-D0AF-BB4F-83E2-3D7E6DA5FEC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32EA3A-2249-E7C3-1B78-1AC62E6252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3415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902958C-7F4E-8C4E-AD14-DC497A227BFF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7C625BC-C586-AD41-BBFA-EBD9A064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65D3D9F-F8C7-8242-8FCC-BF2CDF677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689" y="1194030"/>
            <a:ext cx="9346012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 AUFZÄHLUNG</a:t>
            </a:r>
          </a:p>
          <a:p>
            <a:pPr lvl="0"/>
            <a:endParaRPr lang="de-DE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5DF33B1-1A9A-C34E-AE50-1D81E5E8CC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1898" y="1748860"/>
            <a:ext cx="9346012" cy="4418617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4C8AF-6701-6743-93D4-A3A8DC27A127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42B74-E911-0D43-80A1-ABB98D69FEF6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9B10DAAC-E653-4D42-A4A1-73716BF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8" name="Foliennummernplatzhalter 20">
            <a:extLst>
              <a:ext uri="{FF2B5EF4-FFF2-40B4-BE49-F238E27FC236}">
                <a16:creationId xmlns:a16="http://schemas.microsoft.com/office/drawing/2014/main" id="{7BE7A799-73F7-594A-B406-3534E8C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3313E98B-D0AF-BB4F-83E2-3D7E6DA5FEC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F815EC-F209-99CB-5692-B0B127BA7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1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DF3FF3D-3C3E-6845-B596-2CE52DBF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7B20E5-BE4B-5C4F-98CD-9224BCAF01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5380414"/>
            <a:ext cx="8585200" cy="452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sz="1200" b="1" dirty="0"/>
              <a:t>(Quelle, Jahr)</a:t>
            </a:r>
            <a:endParaRPr lang="de-DE" dirty="0"/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DC2248B3-B904-124F-A177-D58551433D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1088" y="1660385"/>
            <a:ext cx="8585200" cy="35788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4A50C45-4542-EF40-BCE2-4D62472D65B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4429" y="1707437"/>
            <a:ext cx="633600" cy="4752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ED7C407-117E-934E-B32C-F1EF624CC1E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227AB4C-D0B3-EB42-8D21-1D29999B3E5C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75A6C415-8756-764F-A2D5-8D28589C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6" name="Foliennummernplatzhalter 20">
            <a:extLst>
              <a:ext uri="{FF2B5EF4-FFF2-40B4-BE49-F238E27FC236}">
                <a16:creationId xmlns:a16="http://schemas.microsoft.com/office/drawing/2014/main" id="{93D44D21-4325-684A-9931-169BFC85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B7D6D6ED-6B81-B448-98A1-03F46B538800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8F099F1-EC36-37CC-B6AE-50F445FDF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5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xions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DF3FF3D-3C3E-6845-B596-2CE52DBF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E0577BA-EC77-CD40-9582-CFB31801D47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4429" y="1707437"/>
            <a:ext cx="633600" cy="4752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BE05909-9D75-5D49-ABC8-AAD3560D0235}"/>
              </a:ext>
            </a:extLst>
          </p:cNvPr>
          <p:cNvSpPr txBox="1"/>
          <p:nvPr userDrawn="1"/>
        </p:nvSpPr>
        <p:spPr>
          <a:xfrm>
            <a:off x="2232104" y="1282668"/>
            <a:ext cx="780559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600" spc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REFLEXIONSFRAGE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255572" y="4056794"/>
            <a:ext cx="100982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1898" y="4134424"/>
            <a:ext cx="9474532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1BB96C-27EF-4844-A059-1C669CCC0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1088" y="1660387"/>
            <a:ext cx="8585200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7CDAB3-C822-3E47-8E61-492A3FFAB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3640" y="301806"/>
            <a:ext cx="865741" cy="73255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FA72385-6EF2-DA42-B779-03AE26213B5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43D593-1EDB-894D-98B0-A39987FB600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8" name="Datumsplatzhalter 18">
            <a:extLst>
              <a:ext uri="{FF2B5EF4-FFF2-40B4-BE49-F238E27FC236}">
                <a16:creationId xmlns:a16="http://schemas.microsoft.com/office/drawing/2014/main" id="{F6539B57-F5BD-7C47-BCAB-99833AE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22" name="Foliennummernplatzhalter 20">
            <a:extLst>
              <a:ext uri="{FF2B5EF4-FFF2-40B4-BE49-F238E27FC236}">
                <a16:creationId xmlns:a16="http://schemas.microsoft.com/office/drawing/2014/main" id="{67B9168A-CFC6-7A48-A23C-7B9E63E2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Datumsplatzhalter 18">
            <a:extLst>
              <a:ext uri="{FF2B5EF4-FFF2-40B4-BE49-F238E27FC236}">
                <a16:creationId xmlns:a16="http://schemas.microsoft.com/office/drawing/2014/main" id="{0C0ED5A7-F1B0-084E-A28A-C2D39792ABEE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00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9CCE579-6D50-F747-9F5F-C629FFB02955}"/>
              </a:ext>
            </a:extLst>
          </p:cNvPr>
          <p:cNvCxnSpPr>
            <a:cxnSpLocks/>
          </p:cNvCxnSpPr>
          <p:nvPr userDrawn="1"/>
        </p:nvCxnSpPr>
        <p:spPr>
          <a:xfrm>
            <a:off x="66675" y="5910970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FA060695-0CBC-0943-80DE-1C5349A3CA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0581" y="1641402"/>
            <a:ext cx="3702075" cy="3873600"/>
          </a:xfrm>
          <a:prstGeom prst="rect">
            <a:avLst/>
          </a:prstGeom>
        </p:spPr>
      </p:pic>
      <p:sp>
        <p:nvSpPr>
          <p:cNvPr id="14" name="Abgerundete rechteckige Legende 13">
            <a:extLst>
              <a:ext uri="{FF2B5EF4-FFF2-40B4-BE49-F238E27FC236}">
                <a16:creationId xmlns:a16="http://schemas.microsoft.com/office/drawing/2014/main" id="{79FA3857-A6E0-D74B-B732-AF02A66B8633}"/>
              </a:ext>
            </a:extLst>
          </p:cNvPr>
          <p:cNvSpPr/>
          <p:nvPr userDrawn="1"/>
        </p:nvSpPr>
        <p:spPr>
          <a:xfrm>
            <a:off x="1839344" y="696191"/>
            <a:ext cx="5989167" cy="1682465"/>
          </a:xfrm>
          <a:prstGeom prst="wedgeRoundRectCallout">
            <a:avLst>
              <a:gd name="adj1" fmla="val 38391"/>
              <a:gd name="adj2" fmla="val 74059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081271-CA52-A14D-AB75-C8D92DA489DE}"/>
              </a:ext>
            </a:extLst>
          </p:cNvPr>
          <p:cNvSpPr txBox="1"/>
          <p:nvPr userDrawn="1"/>
        </p:nvSpPr>
        <p:spPr>
          <a:xfrm>
            <a:off x="1842520" y="1008723"/>
            <a:ext cx="598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Vielen Dank für</a:t>
            </a:r>
            <a:b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Ihre Aufmerksamkeit!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F609BC-2DA4-99BB-07FA-418D3A92E9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7199" y="6058658"/>
            <a:ext cx="2041200" cy="4518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E0F4D2-72D1-0AFE-532B-09BF736A82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469" y="6049009"/>
            <a:ext cx="2304000" cy="4711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D3827E-8931-4092-0D6A-CBA2184DE7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2827" y="6099025"/>
            <a:ext cx="1864800" cy="371095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46096B9-3253-6F48-7C0C-83427E6CF44D}"/>
              </a:ext>
            </a:extLst>
          </p:cNvPr>
          <p:cNvCxnSpPr>
            <a:cxnSpLocks/>
          </p:cNvCxnSpPr>
          <p:nvPr userDrawn="1"/>
        </p:nvCxnSpPr>
        <p:spPr>
          <a:xfrm>
            <a:off x="193954" y="5881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CD22245-DC5C-5F74-CEEF-F33BF1514D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62985" y="6122423"/>
            <a:ext cx="2768400" cy="3242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52BFD6-16F9-B221-3CF4-576FE3677626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76743" y="6094072"/>
            <a:ext cx="1435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5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902958C-7F4E-8C4E-AD14-DC497A227BFF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97C625BC-C586-AD41-BBFA-EBD9A064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65D3D9F-F8C7-8242-8FCC-BF2CDF677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689" y="1194030"/>
            <a:ext cx="9346012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 AUFZÄHLUNG</a:t>
            </a:r>
          </a:p>
          <a:p>
            <a:pPr lvl="0"/>
            <a:endParaRPr lang="de-DE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5DF33B1-1A9A-C34E-AE50-1D81E5E8CC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1898" y="1748860"/>
            <a:ext cx="9346012" cy="4418617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64C8AF-6701-6743-93D4-A3A8DC27A127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42B74-E911-0D43-80A1-ABB98D69FEF6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9B10DAAC-E653-4D42-A4A1-73716BF3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18" name="Foliennummernplatzhalter 20">
            <a:extLst>
              <a:ext uri="{FF2B5EF4-FFF2-40B4-BE49-F238E27FC236}">
                <a16:creationId xmlns:a16="http://schemas.microsoft.com/office/drawing/2014/main" id="{7BE7A799-73F7-594A-B406-3534E8C1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3313E98B-D0AF-BB4F-83E2-3D7E6DA5FEC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03D71A-8126-A505-02E1-63D068758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809" y="260618"/>
            <a:ext cx="865741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08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5B420EF-13F9-05EB-0293-69864B19DFD4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5022DA13-07BD-DCB4-26BD-B2C9A333C4EC}"/>
              </a:ext>
            </a:extLst>
          </p:cNvPr>
          <p:cNvSpPr/>
          <p:nvPr userDrawn="1"/>
        </p:nvSpPr>
        <p:spPr>
          <a:xfrm flipH="1">
            <a:off x="800135" y="448207"/>
            <a:ext cx="5057976" cy="1914264"/>
          </a:xfrm>
          <a:prstGeom prst="wedgeRoundRectCallout">
            <a:avLst>
              <a:gd name="adj1" fmla="val 9611"/>
              <a:gd name="adj2" fmla="val 66154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9E57CB-510A-ED7E-4C17-B7A780238CB0}"/>
              </a:ext>
            </a:extLst>
          </p:cNvPr>
          <p:cNvSpPr txBox="1"/>
          <p:nvPr userDrawn="1"/>
        </p:nvSpPr>
        <p:spPr>
          <a:xfrm>
            <a:off x="725316" y="754739"/>
            <a:ext cx="52386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PIKAS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gibt es auch </a:t>
            </a:r>
          </a:p>
          <a:p>
            <a:pPr algn="ctr">
              <a:lnSpc>
                <a:spcPct val="100000"/>
              </a:lnSpc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auf YouTube, Instagram und Facebook!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91C6C2-4E82-6AFB-B595-9547DC9E5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00135" y="2180693"/>
            <a:ext cx="4762500" cy="4229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EEB950-2AAC-A4E5-D5B6-748528247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81" y="4376825"/>
            <a:ext cx="999067" cy="7493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02F33C2-8C3C-4052-0AEF-4D04D74021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5979" y="2701061"/>
            <a:ext cx="1016000" cy="76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C80648-8592-FED7-3CF3-9EE4297C47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78979" y="1023344"/>
            <a:ext cx="1270000" cy="6985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037381-BDCA-7DE6-7986-66ABA06AFF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59517" y="4233494"/>
            <a:ext cx="1920000" cy="144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8046A04-EF25-26EE-EF37-7AACEFFA93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02463" y="801451"/>
            <a:ext cx="1920000" cy="144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8CC1568-95CC-A1C0-009E-67A48F8A1A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02463" y="2512879"/>
            <a:ext cx="1920000" cy="14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D179E90-EB61-A997-D9F7-AE3B3BBEDC19}"/>
              </a:ext>
            </a:extLst>
          </p:cNvPr>
          <p:cNvSpPr txBox="1"/>
          <p:nvPr userDrawn="1"/>
        </p:nvSpPr>
        <p:spPr>
          <a:xfrm>
            <a:off x="7319615" y="5172098"/>
            <a:ext cx="19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PIKASdzlm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24E776-38A9-795E-5FDC-C1EF3019BF3B}"/>
              </a:ext>
            </a:extLst>
          </p:cNvPr>
          <p:cNvSpPr txBox="1"/>
          <p:nvPr userDrawn="1"/>
        </p:nvSpPr>
        <p:spPr>
          <a:xfrm>
            <a:off x="7074196" y="3466339"/>
            <a:ext cx="21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ACAA9D-4FAE-4C28-2780-FC717E7AF729}"/>
              </a:ext>
            </a:extLst>
          </p:cNvPr>
          <p:cNvSpPr txBox="1"/>
          <p:nvPr userDrawn="1"/>
        </p:nvSpPr>
        <p:spPr>
          <a:xfrm>
            <a:off x="7074196" y="1718053"/>
            <a:ext cx="206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83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7E08154-A70B-D46A-A27D-102F53084B01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04AC5FA3-32F8-8617-E1FF-C6619C14D780}"/>
              </a:ext>
            </a:extLst>
          </p:cNvPr>
          <p:cNvSpPr/>
          <p:nvPr userDrawn="1"/>
        </p:nvSpPr>
        <p:spPr>
          <a:xfrm>
            <a:off x="6394798" y="975405"/>
            <a:ext cx="4938492" cy="1733309"/>
          </a:xfrm>
          <a:prstGeom prst="wedgeRoundRectCallout">
            <a:avLst>
              <a:gd name="adj1" fmla="val 7847"/>
              <a:gd name="adj2" fmla="val 69649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106E34-1DC3-13B1-E071-BFDCAF807397}"/>
              </a:ext>
            </a:extLst>
          </p:cNvPr>
          <p:cNvSpPr txBox="1"/>
          <p:nvPr userDrawn="1"/>
        </p:nvSpPr>
        <p:spPr>
          <a:xfrm>
            <a:off x="6574364" y="1241895"/>
            <a:ext cx="470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Besuchen Sie </a:t>
            </a:r>
          </a:p>
          <a:p>
            <a:pPr algn="ctr">
              <a:lnSpc>
                <a:spcPct val="100000"/>
              </a:lnSpc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uns doch </a:t>
            </a:r>
            <a:r>
              <a:rPr lang="de-DE" sz="2400" b="1">
                <a:latin typeface="Arial" panose="020B0604020202020204" pitchFamily="34" charset="0"/>
                <a:cs typeface="Arial" panose="020B0604020202020204" pitchFamily="34" charset="0"/>
              </a:rPr>
              <a:t>auf unseren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Webseiten!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7D11A95-CEC6-5A16-954C-0957FC62A399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68888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729B01C-D451-5477-AAB4-4C0C9F57224F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178084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2C45ED-D82E-41CE-6D41-4AD1DE9C429F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46B0B18-921A-432E-9069-549050FEF714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6F05549-F4D8-5EBA-B03E-9BB4262C3680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31554F3-6F7E-7C4F-5799-DBE620F73815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10864B3-D50A-6DE1-D5CE-DF016519D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762" y="1835252"/>
            <a:ext cx="1436760" cy="11052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F587886-B1EA-F8FB-F7A7-8911FCEF4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762" y="3331198"/>
            <a:ext cx="1436760" cy="11052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163BDE7-ED96-781A-67EB-0334AFF1BC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2653" y="324022"/>
            <a:ext cx="1436760" cy="11052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CA39A62-723A-4A0D-F01B-32F1DBC369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72653" y="3326104"/>
            <a:ext cx="1436760" cy="11052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45C7596-0510-EE48-3975-E5D4E5142E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0762" y="4827145"/>
            <a:ext cx="1436760" cy="11052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3889C56C-DAE2-8A41-F9A8-6D220B5473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72653" y="4827145"/>
            <a:ext cx="1436760" cy="1105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534000-49CC-7F9A-D8B2-F4A283265D1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6567" y="2961488"/>
            <a:ext cx="4398850" cy="31104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127B6D0-F825-DE9E-B4FD-1CFB2843276D}"/>
              </a:ext>
            </a:extLst>
          </p:cNvPr>
          <p:cNvSpPr txBox="1"/>
          <p:nvPr userDrawn="1"/>
        </p:nvSpPr>
        <p:spPr>
          <a:xfrm>
            <a:off x="7229211" y="553352"/>
            <a:ext cx="329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proprima.dzlm.de</a:t>
            </a: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54FC2B6-A065-B599-AAF0-F16D87C830F3}"/>
              </a:ext>
            </a:extLst>
          </p:cNvPr>
          <p:cNvSpPr>
            <a:spLocks noChangeAspect="1"/>
          </p:cNvSpPr>
          <p:nvPr userDrawn="1"/>
        </p:nvSpPr>
        <p:spPr>
          <a:xfrm>
            <a:off x="2806012" y="1684608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5BBB6910-B1F2-4063-A626-7F83D037F1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44347" y="1825063"/>
            <a:ext cx="1436760" cy="1105200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755F7866-1D70-F1D9-90E0-1FD41F6ED780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86207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1EB5E9AE-DA19-67D2-A4F9-679637B8C4B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762" y="339306"/>
            <a:ext cx="1442286" cy="1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0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ktivität Gruppen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DF3FF3D-3C3E-6845-B596-2CE52DBF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BE05909-9D75-5D49-ABC8-AAD3560D0235}"/>
              </a:ext>
            </a:extLst>
          </p:cNvPr>
          <p:cNvSpPr txBox="1"/>
          <p:nvPr userDrawn="1"/>
        </p:nvSpPr>
        <p:spPr>
          <a:xfrm>
            <a:off x="2232104" y="1282668"/>
            <a:ext cx="780559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600" spc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AKTIVITÄT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255572" y="4056794"/>
            <a:ext cx="100982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8" y="4134424"/>
            <a:ext cx="9474532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</a:t>
            </a:r>
            <a:r>
              <a:rPr lang="de-DE" dirty="0" err="1"/>
              <a:t>Rael</a:t>
            </a:r>
            <a:r>
              <a:rPr lang="de-DE" dirty="0"/>
              <a:t>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D220200C-E886-6C4B-A2F4-7C2BE80C2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1088" y="1660387"/>
            <a:ext cx="8585200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mit Ihrem Sitznachbarn welche der Schüleräußerungen…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465BD0F-ADAF-6743-8E79-87DCE0CDE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484" y="340821"/>
            <a:ext cx="857455" cy="6480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25" name="Foliennummernplatzhalter 20">
            <a:extLst>
              <a:ext uri="{FF2B5EF4-FFF2-40B4-BE49-F238E27FC236}">
                <a16:creationId xmlns:a16="http://schemas.microsoft.com/office/drawing/2014/main" id="{457AAAD4-9124-0A4E-B1EC-BC57C03C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6" name="Datumsplatzhalter 18">
            <a:extLst>
              <a:ext uri="{FF2B5EF4-FFF2-40B4-BE49-F238E27FC236}">
                <a16:creationId xmlns:a16="http://schemas.microsoft.com/office/drawing/2014/main" id="{AA2EA3D9-55E7-EB40-9CE6-ACE364DB6ED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A46DB3-5A43-CE4C-A0AC-0515EA7D51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682" y="1260000"/>
            <a:ext cx="96776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2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ktivität Einzel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67844477-D4E6-0247-A67B-BC1E591D663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DF3FF3D-3C3E-6845-B596-2CE52DBF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98" y="382774"/>
            <a:ext cx="9346012" cy="603704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tabLst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BE05909-9D75-5D49-ABC8-AAD3560D0235}"/>
              </a:ext>
            </a:extLst>
          </p:cNvPr>
          <p:cNvSpPr txBox="1"/>
          <p:nvPr userDrawn="1"/>
        </p:nvSpPr>
        <p:spPr>
          <a:xfrm>
            <a:off x="2232104" y="1282668"/>
            <a:ext cx="780559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600" spc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AKTIVITÄT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255572" y="4056794"/>
            <a:ext cx="100982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8" y="4134424"/>
            <a:ext cx="9474532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</a:t>
            </a:r>
            <a:r>
              <a:rPr lang="de-DE" dirty="0" err="1"/>
              <a:t>Rael</a:t>
            </a:r>
            <a:r>
              <a:rPr lang="de-DE" dirty="0"/>
              <a:t>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D220200C-E886-6C4B-A2F4-7C2BE80C2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1088" y="1660387"/>
            <a:ext cx="8585200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mit Ihrem Sitznachbarn welche der Schüleräußerungen…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de-DE"/>
              <a:t>Januar 2024</a:t>
            </a:r>
            <a:endParaRPr lang="de-DE" dirty="0"/>
          </a:p>
        </p:txBody>
      </p:sp>
      <p:sp>
        <p:nvSpPr>
          <p:cNvPr id="25" name="Foliennummernplatzhalter 20">
            <a:extLst>
              <a:ext uri="{FF2B5EF4-FFF2-40B4-BE49-F238E27FC236}">
                <a16:creationId xmlns:a16="http://schemas.microsoft.com/office/drawing/2014/main" id="{457AAAD4-9124-0A4E-B1EC-BC57C03C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27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752B7C-18A9-864D-BBCB-54A9F41B55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6" name="Datumsplatzhalter 18">
            <a:extLst>
              <a:ext uri="{FF2B5EF4-FFF2-40B4-BE49-F238E27FC236}">
                <a16:creationId xmlns:a16="http://schemas.microsoft.com/office/drawing/2014/main" id="{AA2EA3D9-55E7-EB40-9CE6-ACE364DB6ED2}"/>
              </a:ext>
            </a:extLst>
          </p:cNvPr>
          <p:cNvSpPr txBox="1">
            <a:spLocks/>
          </p:cNvSpPr>
          <p:nvPr userDrawn="1"/>
        </p:nvSpPr>
        <p:spPr>
          <a:xfrm>
            <a:off x="4671357" y="6338729"/>
            <a:ext cx="27432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PIKAS (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0EE336-054B-404A-8D5B-0B62C7888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624" y="1259999"/>
            <a:ext cx="756000" cy="72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DA702BB-3E5D-AC32-9CEB-46B0CFF4F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484" y="340821"/>
            <a:ext cx="857455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9">
            <a:extLst>
              <a:ext uri="{FF2B5EF4-FFF2-40B4-BE49-F238E27FC236}">
                <a16:creationId xmlns:a16="http://schemas.microsoft.com/office/drawing/2014/main" id="{953A4035-BE79-42FF-9F7C-74BE0AB53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972000"/>
            <a:ext cx="1168920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15900" indent="-2159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200"/>
            </a:lvl1pPr>
            <a:lvl2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2pPr>
            <a:lvl3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3pPr>
            <a:lvl4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4pPr>
            <a:lvl5pPr marL="432000" indent="-216000"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224FDD5-0638-453F-B90F-6658E5EC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24000"/>
            <a:ext cx="11689200" cy="396000"/>
          </a:xfrm>
        </p:spPr>
        <p:txBody>
          <a:bodyPr anchor="t" anchorCtr="0"/>
          <a:lstStyle>
            <a:lvl1pPr>
              <a:defRPr sz="240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BF738C61-2087-4CBF-A1AA-19DB92032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6622950"/>
            <a:ext cx="11796000" cy="216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(&lt;Quelle&gt;, &lt;Jahr&gt;), (Bildquelle: &lt;Quelle&gt;, &lt;Jahr&gt;)</a:t>
            </a:r>
          </a:p>
        </p:txBody>
      </p:sp>
    </p:spTree>
    <p:extLst>
      <p:ext uri="{BB962C8B-B14F-4D97-AF65-F5344CB8AC3E}">
        <p14:creationId xmlns:p14="http://schemas.microsoft.com/office/powerpoint/2010/main" val="331496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431371" y="417588"/>
            <a:ext cx="11233248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24744"/>
            <a:ext cx="11233248" cy="5392104"/>
          </a:xfrm>
        </p:spPr>
        <p:txBody>
          <a:bodyPr lIns="90000"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Kapitel 1</a:t>
            </a:r>
            <a:endParaRPr lang="de-DE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Kapitel 2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de-DE" dirty="0">
                <a:solidFill>
                  <a:srgbClr val="A6A6A6"/>
                </a:solidFill>
              </a:rPr>
              <a:t>…</a:t>
            </a:r>
            <a:r>
              <a:rPr lang="de-DE" sz="2000" dirty="0">
                <a:solidFill>
                  <a:srgbClr val="A6A6A6"/>
                </a:solidFill>
              </a:rPr>
              <a:t>	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de-DE" sz="2000" dirty="0">
                <a:solidFill>
                  <a:srgbClr val="A6A6A6"/>
                </a:solidFill>
              </a:rPr>
              <a:t>…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de-DE" sz="2000" dirty="0">
                <a:solidFill>
                  <a:srgbClr val="A6A6A6"/>
                </a:solidFill>
              </a:rPr>
              <a:t>Ende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BFB9-F139-459D-A9AE-7A6D6FB8D53E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0F9E-63BC-4DCA-BE1C-B0D5FE54AEA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10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berschri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382A8CDF-E0F1-4356-BDC8-74C86B2789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6000" y="899999"/>
            <a:ext cx="1152000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15900" indent="-2159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800"/>
            </a:lvl1pPr>
            <a:lvl2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2pPr>
            <a:lvl3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3pPr>
            <a:lvl4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4pPr>
            <a:lvl5pPr marL="432000" indent="-216000"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5533BD-50D8-4441-8D56-AAF77F5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24000"/>
            <a:ext cx="11520000" cy="396000"/>
          </a:xfrm>
        </p:spPr>
        <p:txBody>
          <a:bodyPr anchor="t" anchorCtr="0"/>
          <a:lstStyle>
            <a:lvl1pPr>
              <a:defRPr sz="2200"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E50009-1B92-43EC-92E6-CB9C2D822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000" y="6622950"/>
            <a:ext cx="11904000" cy="216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(&lt;Quelle&gt;, &lt;Jahr&gt;), (Bildquelle: &lt;Quelle&gt;, &lt;Jahr&gt;)</a:t>
            </a:r>
          </a:p>
        </p:txBody>
      </p:sp>
    </p:spTree>
    <p:extLst>
      <p:ext uri="{BB962C8B-B14F-4D97-AF65-F5344CB8AC3E}">
        <p14:creationId xmlns:p14="http://schemas.microsoft.com/office/powerpoint/2010/main" val="1162864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Überschri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bene 1…"/>
          <p:cNvSpPr txBox="1">
            <a:spLocks noGrp="1"/>
          </p:cNvSpPr>
          <p:nvPr>
            <p:ph type="body" idx="1"/>
          </p:nvPr>
        </p:nvSpPr>
        <p:spPr>
          <a:xfrm>
            <a:off x="252000" y="971999"/>
            <a:ext cx="11689200" cy="558000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rgbClr val="000000"/>
                </a:solidFill>
              </a:defRPr>
            </a:lvl1pPr>
            <a:lvl2pPr marL="453599" indent="-237599">
              <a:buClr>
                <a:schemeClr val="accent1"/>
              </a:buClr>
              <a:defRPr sz="2200">
                <a:solidFill>
                  <a:srgbClr val="000000"/>
                </a:solidFill>
              </a:defRPr>
            </a:lvl2pPr>
            <a:lvl3pPr marL="453599" indent="-237599">
              <a:buClr>
                <a:schemeClr val="accent1"/>
              </a:buClr>
              <a:defRPr sz="2200">
                <a:solidFill>
                  <a:srgbClr val="000000"/>
                </a:solidFill>
              </a:defRPr>
            </a:lvl3pPr>
            <a:lvl4pPr marL="453599" indent="-237599">
              <a:buClr>
                <a:schemeClr val="accent1"/>
              </a:buClr>
              <a:defRPr sz="2200">
                <a:solidFill>
                  <a:srgbClr val="000000"/>
                </a:solidFill>
              </a:defRPr>
            </a:lvl4pPr>
            <a:lvl5pPr marL="453599" indent="-237599">
              <a:buClr>
                <a:schemeClr val="accent1"/>
              </a:buClr>
              <a:defRPr sz="2200"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252000" y="323999"/>
            <a:ext cx="11689200" cy="396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50" name="Textplatzhalt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999" y="6622950"/>
            <a:ext cx="11796002" cy="2160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ClrTx/>
              <a:buSzTx/>
              <a:buNone/>
              <a:defRPr sz="1100">
                <a:solidFill>
                  <a:srgbClr val="808080"/>
                </a:solidFill>
              </a:defRPr>
            </a:lvl1pPr>
          </a:lstStyle>
          <a:p>
            <a:r>
              <a:t>(&lt;Quelle&gt;, &lt;Jahr&gt;), (Bildquelle: &lt;Quelle&gt;, &lt;Jahr&gt;)</a:t>
            </a:r>
          </a:p>
        </p:txBody>
      </p:sp>
      <p:sp>
        <p:nvSpPr>
          <p:cNvPr id="5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4418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80152" y="188643"/>
            <a:ext cx="12048661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824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77478BD-87E8-425D-BDDB-E3D7846B07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53836" y="1510908"/>
            <a:ext cx="2904581" cy="17499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</a:lstStyle>
          <a:p>
            <a:r>
              <a:rPr lang="de-DE" dirty="0"/>
              <a:t>Bild mit Klick auf das Symbol einfügen</a:t>
            </a:r>
          </a:p>
          <a:p>
            <a:r>
              <a:rPr lang="de-DE" dirty="0"/>
              <a:t>Eine Vorauswahl an Bildern liegt dem Material bei</a:t>
            </a:r>
          </a:p>
          <a:p>
            <a:r>
              <a:rPr lang="de-DE" dirty="0"/>
              <a:t>Eigene Gestaltungen sind möglich (Copyright beachten)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4C5C42DB-8454-419D-972F-773AFCBAD2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592" y="4440427"/>
            <a:ext cx="8156165" cy="1302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Modul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3EE82037-46B6-478A-A68A-A57E919E0E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592" y="5834803"/>
            <a:ext cx="8156165" cy="581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Autorenschaft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3CFEF845-0E16-4378-89F0-FE6148ECA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593" y="1510908"/>
            <a:ext cx="6819001" cy="13008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600"/>
              </a:lnSpc>
              <a:buNone/>
              <a:defRPr sz="2800" b="1">
                <a:solidFill>
                  <a:srgbClr val="327A86"/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285798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tur 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9">
            <a:extLst>
              <a:ext uri="{FF2B5EF4-FFF2-40B4-BE49-F238E27FC236}">
                <a16:creationId xmlns:a16="http://schemas.microsoft.com/office/drawing/2014/main" id="{953A4035-BE79-42FF-9F7C-74BE0AB53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972000"/>
            <a:ext cx="563064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52000" indent="-252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200"/>
            </a:lvl1pPr>
            <a:lvl2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2pPr>
            <a:lvl3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3pPr>
            <a:lvl4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4pPr>
            <a:lvl5pPr marL="216000" indent="0"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224FDD5-0638-453F-B90F-6658E5EC5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324000"/>
            <a:ext cx="11689200" cy="396000"/>
          </a:xfrm>
        </p:spPr>
        <p:txBody>
          <a:bodyPr anchor="t" anchorCtr="0"/>
          <a:lstStyle>
            <a:lvl1pPr>
              <a:defRPr sz="2400">
                <a:latin typeface="+mj-lt"/>
              </a:defRPr>
            </a:lvl1pPr>
          </a:lstStyle>
          <a:p>
            <a:r>
              <a:rPr lang="de-DE" dirty="0"/>
              <a:t>Literatur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0500DE6-ED7E-44AE-B664-9C0AC700AC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9360" y="972000"/>
            <a:ext cx="563064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52000" indent="-252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200"/>
            </a:lvl1pPr>
            <a:lvl2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2pPr>
            <a:lvl3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3pPr>
            <a:lvl4pPr marL="216000" indent="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4pPr>
            <a:lvl5pPr marL="216000" indent="0">
              <a:buClr>
                <a:schemeClr val="tx2"/>
              </a:buClr>
              <a:buSzPct val="85000"/>
              <a:buFont typeface="Wingdings" panose="05000000000000000000" pitchFamily="2" charset="2"/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162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9">
            <a:extLst>
              <a:ext uri="{FF2B5EF4-FFF2-40B4-BE49-F238E27FC236}">
                <a16:creationId xmlns:a16="http://schemas.microsoft.com/office/drawing/2014/main" id="{953A4035-BE79-42FF-9F7C-74BE0AB53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972000"/>
            <a:ext cx="11689200" cy="558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15900" indent="-2159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200"/>
            </a:lvl1pPr>
            <a:lvl2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2pPr>
            <a:lvl3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3pPr>
            <a:lvl4pPr marL="432000" indent="-216000"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4pPr>
            <a:lvl5pPr marL="432000" indent="-216000"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224FDD5-0638-453F-B90F-6658E5EC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24000"/>
            <a:ext cx="11689200" cy="396000"/>
          </a:xfrm>
        </p:spPr>
        <p:txBody>
          <a:bodyPr anchor="t" anchorCtr="0"/>
          <a:lstStyle>
            <a:lvl1pPr>
              <a:defRPr sz="240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BF738C61-2087-4CBF-A1AA-19DB92032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6622950"/>
            <a:ext cx="11796000" cy="216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(&lt;Quelle&gt;, &lt;Jahr&gt;), (Bildquelle: &lt;Quelle&gt;, &lt;Jahr&gt;)</a:t>
            </a:r>
          </a:p>
        </p:txBody>
      </p:sp>
    </p:spTree>
    <p:extLst>
      <p:ext uri="{BB962C8B-B14F-4D97-AF65-F5344CB8AC3E}">
        <p14:creationId xmlns:p14="http://schemas.microsoft.com/office/powerpoint/2010/main" val="381011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726A5775-7862-4D43-9618-595B6B4F4D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4400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2400" b="0" i="0" dirty="0">
              <a:solidFill>
                <a:srgbClr val="737373"/>
              </a:solidFill>
              <a:latin typeface="Calibri Normal" charset="0"/>
            </a:endParaRPr>
          </a:p>
        </p:txBody>
      </p:sp>
      <p:sp>
        <p:nvSpPr>
          <p:cNvPr id="6" name="Titelplatzhalter 3">
            <a:extLst>
              <a:ext uri="{FF2B5EF4-FFF2-40B4-BE49-F238E27FC236}">
                <a16:creationId xmlns:a16="http://schemas.microsoft.com/office/drawing/2014/main" id="{1B072448-C8B3-4BAC-B15D-F6AB3D10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24000"/>
            <a:ext cx="11688000" cy="3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81181B-B4E2-4FCF-AA29-9DF0A640CA2A}"/>
              </a:ext>
            </a:extLst>
          </p:cNvPr>
          <p:cNvSpPr txBox="1"/>
          <p:nvPr userDrawn="1"/>
        </p:nvSpPr>
        <p:spPr>
          <a:xfrm>
            <a:off x="9793746" y="197641"/>
            <a:ext cx="23183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r">
              <a:spcBef>
                <a:spcPts val="400"/>
              </a:spcBef>
            </a:pPr>
            <a:r>
              <a:rPr lang="de-DE" sz="900" b="0" kern="1200" spc="0" baseline="0" dirty="0">
                <a:solidFill>
                  <a:srgbClr val="737373"/>
                </a:solidFill>
                <a:latin typeface="Calibri"/>
                <a:cs typeface="Calibri"/>
              </a:rPr>
              <a:t>ZWISCHENFOLIE FÜR FORTBILDENDE</a:t>
            </a:r>
          </a:p>
        </p:txBody>
      </p:sp>
    </p:spTree>
    <p:extLst>
      <p:ext uri="{BB962C8B-B14F-4D97-AF65-F5344CB8AC3E}">
        <p14:creationId xmlns:p14="http://schemas.microsoft.com/office/powerpoint/2010/main" val="26945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8" r:id="rId7"/>
    <p:sldLayoutId id="214748370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37373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000" indent="-342900" algn="l" rtl="0" eaLnBrk="1" fontAlgn="base" hangingPunct="1">
        <a:lnSpc>
          <a:spcPct val="100000"/>
        </a:lnSpc>
        <a:spcBef>
          <a:spcPts val="576"/>
        </a:spcBef>
        <a:spcAft>
          <a:spcPts val="600"/>
        </a:spcAft>
        <a:buClr>
          <a:srgbClr val="327A86"/>
        </a:buClr>
        <a:buFont typeface="Wingdings" charset="2"/>
        <a:buChar char="§"/>
        <a:defRPr sz="20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737373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DE125C6-4F71-2443-6CB6-E5D16AD6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65616"/>
            <a:ext cx="9346012" cy="603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29B6CE1-1F96-DC5A-FC48-9AB4672BC743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3283FD-64A1-31F2-718D-0E7E3F622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4A0B08F-023B-2CDB-493C-C96CA3C44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6D9A6A-9557-38D1-E909-8DAACD2E3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fld id="{48F63A3B-78C7-47BE-AE5E-E10140E04643}" type="slidenum">
              <a:rPr lang="en-US" smtClean="0"/>
              <a:pPr marL="0" indent="0">
                <a:buFont typeface="Arial"/>
                <a:buNone/>
              </a:pPr>
              <a:t>‹Nr.›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3DD9A16-270A-0891-88AB-6CA1257B4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1688" y="1660385"/>
            <a:ext cx="9474600" cy="357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</p:sldLayoutIdLst>
  <p:transition spd="med"/>
  <p:txStyles>
    <p:titleStyle>
      <a:lvl1pPr marL="9525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97508" marR="0" indent="-97508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22860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2743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3200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3657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D48B734-D6C0-8C7E-2E66-00C5132D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C4540A-7414-6CC4-319D-8B32A071F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D9207B-2CEA-3227-F612-5E56DFB0B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90EA5-2F02-F44C-AD9F-4D005C64D552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3169F6-D052-E2B7-C494-5778C946C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7620BF-EE33-8F7D-79C3-48D124432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04D8-9AB0-AD4D-A54D-BB5FB4F2A9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8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7" r:id="rId18"/>
    <p:sldLayoutId id="214748373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1.mp4"/><Relationship Id="rId7" Type="http://schemas.openxmlformats.org/officeDocument/2006/relationships/image" Target="../media/image86.png"/><Relationship Id="rId2" Type="http://schemas.openxmlformats.org/officeDocument/2006/relationships/vide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6" Type="http://schemas.openxmlformats.org/officeDocument/2006/relationships/image" Target="../media/image83.png"/><Relationship Id="rId5" Type="http://schemas.openxmlformats.org/officeDocument/2006/relationships/image" Target="../media/image84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1.xml"/><Relationship Id="rId4" Type="http://schemas.openxmlformats.org/officeDocument/2006/relationships/hyperlink" Target="https://www.divomath-nrw.d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jp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D9C9AA-DBBA-AB32-319B-1B3CD8D0389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sz="2400" b="0" kern="0" dirty="0" err="1"/>
              <a:t>Verstehensorientierte</a:t>
            </a:r>
            <a:r>
              <a:rPr lang="de-DE" sz="2400" b="0" kern="0" dirty="0"/>
              <a:t> Einführung des schriftlichen Subtraktionsalgorithmus</a:t>
            </a:r>
            <a:endParaRPr lang="de-DE" sz="2000" b="0" dirty="0"/>
          </a:p>
          <a:p>
            <a:endParaRPr lang="de-DE" b="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039F693-C5C1-F2BF-F65C-CD12710D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</a:t>
            </a:r>
            <a:r>
              <a:rPr lang="de-DE" dirty="0" err="1"/>
              <a:t>divomath</a:t>
            </a:r>
            <a:r>
              <a:rPr lang="de-DE" dirty="0"/>
              <a:t> digital gestützt unterrichten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1558628-2480-7EAA-9FC9-F2A9AACE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86" y="4781638"/>
            <a:ext cx="3363628" cy="9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99"/>
      </p:ext>
    </p:extLst>
  </p:cSld>
  <p:clrMapOvr>
    <a:masterClrMapping/>
  </p:clrMapOvr>
  <p:transition spd="med" advTm="2581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4625-1984-DDF3-9050-02B6F56F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8ECD2D-476B-7FC8-90D9-739B190F9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de-DE" sz="2000" dirty="0"/>
              <a:t>Einstieg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Grundlagen zur schriftlichen Subtraktion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Hintergründe zum schriftlichen Subtraktionsalgorithmus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Beispielhafte Erarbeitung des Entbündelns mit Abziehen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divomath – Das Modul „Schriftlich subtrahieren“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Erprobungsauftrag – </a:t>
            </a:r>
            <a:r>
              <a:rPr lang="de-DE" sz="2000" dirty="0" err="1"/>
              <a:t>divomath</a:t>
            </a:r>
            <a:r>
              <a:rPr lang="de-DE" sz="2000" dirty="0"/>
              <a:t> im Unterricht nutzen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Abschluss und Ausblick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1AF80B-F9BD-2C16-08E8-277688D0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335811-BBBC-C197-DC94-35B31C965209}"/>
              </a:ext>
            </a:extLst>
          </p:cNvPr>
          <p:cNvSpPr txBox="1"/>
          <p:nvPr/>
        </p:nvSpPr>
        <p:spPr>
          <a:xfrm>
            <a:off x="-166914" y="1973120"/>
            <a:ext cx="12525828" cy="369332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noProof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005949"/>
      </p:ext>
    </p:extLst>
  </p:cSld>
  <p:clrMapOvr>
    <a:masterClrMapping/>
  </p:clrMapOvr>
  <p:transition spd="slow" advTm="805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54A6E-B67A-E633-1BA0-ADA04283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(Halb-)Schriftliche Subtraktion verstehen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C767C5-E1DE-3AC4-D325-45174D4ED4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Lehrplan Mathematik NRW, 2021, S. 88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F2A873-02CD-6CBA-1431-CB7D271B98D3}"/>
              </a:ext>
            </a:extLst>
          </p:cNvPr>
          <p:cNvSpPr txBox="1"/>
          <p:nvPr/>
        </p:nvSpPr>
        <p:spPr>
          <a:xfrm>
            <a:off x="791833" y="4162853"/>
            <a:ext cx="10686141" cy="1815882"/>
          </a:xfrm>
          <a:prstGeom prst="rect">
            <a:avLst/>
          </a:prstGeom>
          <a:noFill/>
          <a:ln>
            <a:solidFill>
              <a:srgbClr val="327A8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Die Schülerinnen und Schüler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erläutern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die schriftlichen Rechenverfahren der Addition (auch mit mehreren Summanden), der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Subtraktion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(mit einem Subtrahenden), der Multiplikation (auch mit mehrstelligen Faktoren) und der Division (durch einstellige Divisoren) mit Verwendung der Restschreibweise, indem sie die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einzelnen Rechenschritte der Algorithmen an Beispielen in nachvollziehbarer Weise beschreiben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führen die schriftlichen Rechenverfahren der Addition, Subtraktion und Multiplikation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sicher aus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953B67-D6EF-EC3A-7D7D-BD794CC1EE86}"/>
              </a:ext>
            </a:extLst>
          </p:cNvPr>
          <p:cNvSpPr txBox="1"/>
          <p:nvPr/>
        </p:nvSpPr>
        <p:spPr>
          <a:xfrm>
            <a:off x="382401" y="1188760"/>
            <a:ext cx="565265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b="1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Zahlenrechnen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Rechnen mit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Zahlganzheiten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auf Basis von Zahlbeziehungen und Rechengesetzen auf unterschiedliche Weisen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7DAE99-F5D8-9BE4-DD2B-9CC3B100D045}"/>
              </a:ext>
            </a:extLst>
          </p:cNvPr>
          <p:cNvSpPr txBox="1"/>
          <p:nvPr/>
        </p:nvSpPr>
        <p:spPr>
          <a:xfrm>
            <a:off x="6332214" y="1188760"/>
            <a:ext cx="54773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b="1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Ziffernrechnen 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Ermittlung des Ergebnisses ziffernweise auf Basis des Stellenwertsystems nach festgelegten Regeln und Konventionen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52294B-4074-12E3-94E2-A046D15B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393" y="2743032"/>
            <a:ext cx="3012670" cy="12063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165B03-B606-6B03-AC84-5F7365001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61" t="35109" r="13489" b="19160"/>
          <a:stretch/>
        </p:blipFill>
        <p:spPr>
          <a:xfrm>
            <a:off x="8220393" y="2544637"/>
            <a:ext cx="1701025" cy="1618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023390"/>
      </p:ext>
    </p:extLst>
  </p:cSld>
  <p:clrMapOvr>
    <a:masterClrMapping/>
  </p:clrMapOvr>
  <p:transition spd="slow" advTm="1580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8C39D-C591-0A90-FEEA-B8ADBF0B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(Halb-)Schriftliche Subtraktion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3CD1D0-E174-E14D-CABE-219BCC1883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pikas.dzlm.de</a:t>
            </a:r>
            <a:r>
              <a:rPr lang="de-DE" dirty="0"/>
              <a:t>/</a:t>
            </a:r>
            <a:r>
              <a:rPr lang="de-DE" dirty="0" err="1"/>
              <a:t>node</a:t>
            </a:r>
            <a:r>
              <a:rPr lang="de-DE" dirty="0"/>
              <a:t>/1572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87E74F04-2BE7-7BBD-430A-3371A8586577}"/>
              </a:ext>
            </a:extLst>
          </p:cNvPr>
          <p:cNvSpPr txBox="1">
            <a:spLocks/>
          </p:cNvSpPr>
          <p:nvPr/>
        </p:nvSpPr>
        <p:spPr>
          <a:xfrm>
            <a:off x="6828731" y="1572779"/>
            <a:ext cx="5013929" cy="4150466"/>
          </a:xfrm>
          <a:prstGeom prst="rect">
            <a:avLst/>
          </a:prstGeom>
        </p:spPr>
        <p:txBody>
          <a:bodyPr anchor="t"/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2000" b="1" kern="0" dirty="0">
                <a:solidFill>
                  <a:srgbClr val="327A86"/>
                </a:solidFill>
              </a:rPr>
              <a:t>Abziehen mit Entbündeln: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de-DE" sz="1800" b="1" kern="0" dirty="0"/>
              <a:t>Vorstellungsaufbau</a:t>
            </a:r>
            <a:r>
              <a:rPr lang="de-DE" sz="1800" kern="0" dirty="0"/>
              <a:t> mithilfe von Würfelmaterial möglich (Padberg &amp; Benz 2021)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de-DE" sz="1800" b="1" kern="0" dirty="0"/>
              <a:t>begründetes Verständnis</a:t>
            </a:r>
            <a:r>
              <a:rPr lang="de-DE" sz="1800" kern="0" dirty="0"/>
              <a:t> besonders </a:t>
            </a:r>
            <a:r>
              <a:rPr lang="de-DE" sz="1800" b="1" kern="0" dirty="0"/>
              <a:t>hoch</a:t>
            </a:r>
            <a:r>
              <a:rPr lang="de-DE" sz="1800" kern="0" dirty="0"/>
              <a:t> im Gegensatz zur Erweiterungstechnik (Jensen &amp; Gasteiger, 2019)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de-DE" sz="1800" b="1" kern="0" dirty="0" err="1"/>
              <a:t>Verständnisbasierung</a:t>
            </a:r>
            <a:r>
              <a:rPr lang="de-DE" sz="1800" kern="0" dirty="0"/>
              <a:t> gelingt besonders bei Anknüpfung an Vorwissen: </a:t>
            </a:r>
            <a:r>
              <a:rPr lang="de-DE" sz="1800" b="1" kern="0" dirty="0"/>
              <a:t>Herleitung</a:t>
            </a:r>
            <a:r>
              <a:rPr lang="de-DE" sz="1800" kern="0" dirty="0"/>
              <a:t> aus oder in Beziehung setzen zu </a:t>
            </a:r>
            <a:r>
              <a:rPr lang="de-DE" sz="1800" b="1" kern="0" dirty="0"/>
              <a:t>halbschriftlichen Strategien</a:t>
            </a:r>
            <a:r>
              <a:rPr lang="de-DE" sz="1800" kern="0" dirty="0"/>
              <a:t>, z.B. Stellenweise mit Entbündeln möglich (Selter &amp; </a:t>
            </a:r>
            <a:r>
              <a:rPr lang="de-DE" sz="1800" kern="0" dirty="0" err="1"/>
              <a:t>Zannetin</a:t>
            </a:r>
            <a:r>
              <a:rPr lang="de-DE" sz="1800" kern="0" dirty="0"/>
              <a:t>, 2018)</a:t>
            </a:r>
          </a:p>
          <a:p>
            <a:endParaRPr lang="de-DE" kern="0" dirty="0"/>
          </a:p>
          <a:p>
            <a:endParaRPr lang="de-DE" kern="0" dirty="0"/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657BFE58-FEDB-9AC9-BEBB-C8491CD5E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2264"/>
              </p:ext>
            </p:extLst>
          </p:nvPr>
        </p:nvGraphicFramePr>
        <p:xfrm>
          <a:off x="944750" y="1558383"/>
          <a:ext cx="5151252" cy="1496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7813">
                  <a:extLst>
                    <a:ext uri="{9D8B030D-6E8A-4147-A177-3AD203B41FA5}">
                      <a16:colId xmlns:a16="http://schemas.microsoft.com/office/drawing/2014/main" val="2935433256"/>
                    </a:ext>
                  </a:extLst>
                </a:gridCol>
                <a:gridCol w="1287813">
                  <a:extLst>
                    <a:ext uri="{9D8B030D-6E8A-4147-A177-3AD203B41FA5}">
                      <a16:colId xmlns:a16="http://schemas.microsoft.com/office/drawing/2014/main" val="1014456023"/>
                    </a:ext>
                  </a:extLst>
                </a:gridCol>
                <a:gridCol w="1287813">
                  <a:extLst>
                    <a:ext uri="{9D8B030D-6E8A-4147-A177-3AD203B41FA5}">
                      <a16:colId xmlns:a16="http://schemas.microsoft.com/office/drawing/2014/main" val="1519553231"/>
                    </a:ext>
                  </a:extLst>
                </a:gridCol>
                <a:gridCol w="1287813">
                  <a:extLst>
                    <a:ext uri="{9D8B030D-6E8A-4147-A177-3AD203B41FA5}">
                      <a16:colId xmlns:a16="http://schemas.microsoft.com/office/drawing/2014/main" val="696717943"/>
                    </a:ext>
                  </a:extLst>
                </a:gridCol>
              </a:tblGrid>
              <a:tr h="49888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de-DE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Entbündeln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Erweitern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Auffüllen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524540"/>
                  </a:ext>
                </a:extLst>
              </a:tr>
              <a:tr h="49888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Abziehen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854799"/>
                  </a:ext>
                </a:extLst>
              </a:tr>
              <a:tr h="49888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Ergänzen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7758395"/>
                  </a:ext>
                </a:extLst>
              </a:tr>
            </a:tbl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67A6D3BE-1909-E5B5-6DB8-5E7499CF13D8}"/>
              </a:ext>
            </a:extLst>
          </p:cNvPr>
          <p:cNvSpPr txBox="1"/>
          <p:nvPr/>
        </p:nvSpPr>
        <p:spPr>
          <a:xfrm>
            <a:off x="4075030" y="5576779"/>
            <a:ext cx="282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(https://pikas.dzlm.de/node/1572)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EBDA37D-4FDA-E791-506B-BF2B675A4F5E}"/>
              </a:ext>
            </a:extLst>
          </p:cNvPr>
          <p:cNvSpPr/>
          <p:nvPr/>
        </p:nvSpPr>
        <p:spPr>
          <a:xfrm>
            <a:off x="2234305" y="2056360"/>
            <a:ext cx="1281600" cy="504000"/>
          </a:xfrm>
          <a:prstGeom prst="rect">
            <a:avLst/>
          </a:prstGeom>
          <a:solidFill>
            <a:srgbClr val="9ED4DC">
              <a:alpha val="5330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723BD2E-0955-A1E2-88F1-FDD641B7A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" r="14298"/>
          <a:stretch/>
        </p:blipFill>
        <p:spPr>
          <a:xfrm>
            <a:off x="349340" y="3256427"/>
            <a:ext cx="6409993" cy="2232839"/>
          </a:xfrm>
          <a:prstGeom prst="rect">
            <a:avLst/>
          </a:prstGeom>
          <a:ln>
            <a:solidFill>
              <a:srgbClr val="9ED4DC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898630"/>
      </p:ext>
    </p:extLst>
  </p:cSld>
  <p:clrMapOvr>
    <a:masterClrMapping/>
  </p:clrMapOvr>
  <p:transition spd="slow" advTm="1157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40E0F-A388-C2C5-D190-1CCF728D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>
              <a:buClr>
                <a:srgbClr val="327A86"/>
              </a:buClr>
              <a:buNone/>
            </a:pPr>
            <a:r>
              <a:rPr lang="de-DE" sz="2200" b="1" dirty="0"/>
              <a:t>Beispielhafte Erarbeitung des Abziehens mit Entbündeln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C450F1-FFE6-41FA-8CE2-1AA0252897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27513" y="2682875"/>
            <a:ext cx="7964487" cy="348456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7A2899A8-FEA7-880D-9A70-F0B8E8E151EC}"/>
              </a:ext>
            </a:extLst>
          </p:cNvPr>
          <p:cNvSpPr/>
          <p:nvPr/>
        </p:nvSpPr>
        <p:spPr>
          <a:xfrm>
            <a:off x="308100" y="1501857"/>
            <a:ext cx="7964815" cy="958194"/>
          </a:xfrm>
          <a:prstGeom prst="roundRect">
            <a:avLst/>
          </a:prstGeom>
          <a:solidFill>
            <a:srgbClr val="9ED4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Stellenweise subtrahieren mit Würfelmaterial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FECC780B-00B9-83D2-E34B-BD1AD39A642F}"/>
              </a:ext>
            </a:extLst>
          </p:cNvPr>
          <p:cNvSpPr/>
          <p:nvPr/>
        </p:nvSpPr>
        <p:spPr>
          <a:xfrm>
            <a:off x="308100" y="3108005"/>
            <a:ext cx="7964815" cy="958195"/>
          </a:xfrm>
          <a:prstGeom prst="roundRect">
            <a:avLst/>
          </a:prstGeom>
          <a:solidFill>
            <a:srgbClr val="9ED4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Schriftlich subtrahieren mit Entbündeln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B334859D-5B9A-7B69-62E1-9B277AAC0399}"/>
              </a:ext>
            </a:extLst>
          </p:cNvPr>
          <p:cNvSpPr/>
          <p:nvPr/>
        </p:nvSpPr>
        <p:spPr>
          <a:xfrm>
            <a:off x="308100" y="4698965"/>
            <a:ext cx="7964815" cy="958195"/>
          </a:xfrm>
          <a:prstGeom prst="roundRect">
            <a:avLst/>
          </a:prstGeom>
          <a:solidFill>
            <a:srgbClr val="9ED4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Schriftlich subtrahieren produktiv üben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0AF4FA-B25F-2AF3-DD55-902578E7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776" y="1457267"/>
            <a:ext cx="1586865" cy="11557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33F9562-965F-22A7-2433-00038DE5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076" y="1649256"/>
            <a:ext cx="1927196" cy="77172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C789AC-5C65-271B-2FC3-6DA759A4E1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61" t="35109" r="13489" b="19160"/>
          <a:stretch/>
        </p:blipFill>
        <p:spPr>
          <a:xfrm>
            <a:off x="10553352" y="3036945"/>
            <a:ext cx="1147063" cy="109110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E652FFC-AFF4-40D1-B2BE-B6D74397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986" y="2961110"/>
            <a:ext cx="1586865" cy="11557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B4207FB-8133-197A-135D-2C1D96925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705" y="4308799"/>
            <a:ext cx="3104710" cy="1852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503306"/>
      </p:ext>
    </p:extLst>
  </p:cSld>
  <p:clrMapOvr>
    <a:masterClrMapping/>
  </p:clrMapOvr>
  <p:transition spd="slow" advTm="460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22F5DF9D-11F6-29FC-6E3E-226345C814CF}"/>
              </a:ext>
            </a:extLst>
          </p:cNvPr>
          <p:cNvGrpSpPr/>
          <p:nvPr/>
        </p:nvGrpSpPr>
        <p:grpSpPr>
          <a:xfrm>
            <a:off x="2959016" y="1323178"/>
            <a:ext cx="6245198" cy="1159822"/>
            <a:chOff x="2959016" y="1258783"/>
            <a:chExt cx="6245198" cy="1159822"/>
          </a:xfrm>
        </p:grpSpPr>
        <p:sp>
          <p:nvSpPr>
            <p:cNvPr id="132" name="Rechteck 131">
              <a:extLst>
                <a:ext uri="{FF2B5EF4-FFF2-40B4-BE49-F238E27FC236}">
                  <a16:creationId xmlns:a16="http://schemas.microsoft.com/office/drawing/2014/main" id="{3C7E928B-6D78-254D-4CF0-689E395D9C33}"/>
                </a:ext>
              </a:extLst>
            </p:cNvPr>
            <p:cNvSpPr/>
            <p:nvPr/>
          </p:nvSpPr>
          <p:spPr>
            <a:xfrm>
              <a:off x="6046659" y="1754598"/>
              <a:ext cx="283464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Rechteck 132">
              <a:extLst>
                <a:ext uri="{FF2B5EF4-FFF2-40B4-BE49-F238E27FC236}">
                  <a16:creationId xmlns:a16="http://schemas.microsoft.com/office/drawing/2014/main" id="{2D461B22-EBDA-22E1-D8E5-D43802A9F000}"/>
                </a:ext>
              </a:extLst>
            </p:cNvPr>
            <p:cNvSpPr/>
            <p:nvPr/>
          </p:nvSpPr>
          <p:spPr>
            <a:xfrm>
              <a:off x="5458092" y="1385705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Rechteck 133">
              <a:extLst>
                <a:ext uri="{FF2B5EF4-FFF2-40B4-BE49-F238E27FC236}">
                  <a16:creationId xmlns:a16="http://schemas.microsoft.com/office/drawing/2014/main" id="{96864CF5-80B0-4E33-BC83-438619379AFD}"/>
                </a:ext>
              </a:extLst>
            </p:cNvPr>
            <p:cNvSpPr/>
            <p:nvPr/>
          </p:nvSpPr>
          <p:spPr>
            <a:xfrm>
              <a:off x="8225633" y="1681824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43975720-2A26-83B6-522F-8B12BF1B3F1B}"/>
                </a:ext>
              </a:extLst>
            </p:cNvPr>
            <p:cNvSpPr txBox="1"/>
            <p:nvPr/>
          </p:nvSpPr>
          <p:spPr>
            <a:xfrm>
              <a:off x="3309227" y="1524240"/>
              <a:ext cx="36580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E757ED77-88B0-AD85-F5E1-1B6B1FE2DAE5}"/>
                </a:ext>
              </a:extLst>
            </p:cNvPr>
            <p:cNvSpPr txBox="1"/>
            <p:nvPr/>
          </p:nvSpPr>
          <p:spPr>
            <a:xfrm>
              <a:off x="3821021" y="153748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>
                <a:defRPr sz="2400">
                  <a:latin typeface="Be Vietnam" pitchFamily="2" charset="77"/>
                </a:defRPr>
              </a:lvl1pPr>
            </a:lstStyle>
            <a:p>
              <a:pPr algn="ctr"/>
              <a:r>
                <a:rPr lang="de-DE" dirty="0"/>
                <a:t>2</a:t>
              </a: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5229FD7E-8627-2412-BFF4-07EC1D5FACCE}"/>
                </a:ext>
              </a:extLst>
            </p:cNvPr>
            <p:cNvSpPr txBox="1"/>
            <p:nvPr/>
          </p:nvSpPr>
          <p:spPr>
            <a:xfrm>
              <a:off x="4336861" y="154631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138" name="Textfeld 137">
              <a:extLst>
                <a:ext uri="{FF2B5EF4-FFF2-40B4-BE49-F238E27FC236}">
                  <a16:creationId xmlns:a16="http://schemas.microsoft.com/office/drawing/2014/main" id="{CF4039B3-AF33-E862-0ACF-085AFD70CBCA}"/>
                </a:ext>
              </a:extLst>
            </p:cNvPr>
            <p:cNvSpPr txBox="1"/>
            <p:nvPr/>
          </p:nvSpPr>
          <p:spPr>
            <a:xfrm>
              <a:off x="4853808" y="1548561"/>
              <a:ext cx="36901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-</a:t>
              </a:r>
            </a:p>
          </p:txBody>
        </p:sp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631A9305-0A1A-307A-3498-CFD70C27043D}"/>
                </a:ext>
              </a:extLst>
            </p:cNvPr>
            <p:cNvSpPr txBox="1"/>
            <p:nvPr/>
          </p:nvSpPr>
          <p:spPr>
            <a:xfrm>
              <a:off x="5375565" y="1535172"/>
              <a:ext cx="33695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black"/>
                  </a:solidFill>
                  <a:latin typeface="Be Vietnam" pitchFamily="2" charset="77"/>
                </a:rPr>
                <a:t>1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BCA6A2F6-7DF0-4A90-E709-B30071D88476}"/>
                </a:ext>
              </a:extLst>
            </p:cNvPr>
            <p:cNvSpPr txBox="1"/>
            <p:nvPr/>
          </p:nvSpPr>
          <p:spPr>
            <a:xfrm>
              <a:off x="5883968" y="1535809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 Vietnam" pitchFamily="2" charset="77"/>
                </a:rPr>
                <a:t>3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A5C408BE-54F9-791D-54EA-79C644E47528}"/>
                </a:ext>
              </a:extLst>
            </p:cNvPr>
            <p:cNvSpPr txBox="1"/>
            <p:nvPr/>
          </p:nvSpPr>
          <p:spPr>
            <a:xfrm>
              <a:off x="6406717" y="1535171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noProof="0" dirty="0">
                  <a:solidFill>
                    <a:prstClr val="black"/>
                  </a:solidFill>
                  <a:latin typeface="Be Vietnam" pitchFamily="2" charset="77"/>
                </a:rPr>
                <a:t>2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cxnSp>
          <p:nvCxnSpPr>
            <p:cNvPr id="142" name="Gerade Verbindung 141">
              <a:extLst>
                <a:ext uri="{FF2B5EF4-FFF2-40B4-BE49-F238E27FC236}">
                  <a16:creationId xmlns:a16="http://schemas.microsoft.com/office/drawing/2014/main" id="{6CBE1113-86B1-6B53-7FDA-6346321826BA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66093"/>
              <a:ext cx="0" cy="110858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Gerade Verbindung 142">
              <a:extLst>
                <a:ext uri="{FF2B5EF4-FFF2-40B4-BE49-F238E27FC236}">
                  <a16:creationId xmlns:a16="http://schemas.microsoft.com/office/drawing/2014/main" id="{2CF13364-B705-9927-4073-08D6C2B1094A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Gerade Verbindung 143">
              <a:extLst>
                <a:ext uri="{FF2B5EF4-FFF2-40B4-BE49-F238E27FC236}">
                  <a16:creationId xmlns:a16="http://schemas.microsoft.com/office/drawing/2014/main" id="{9DF8E79D-3171-EF7F-2704-D947E327C6B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Gerade Verbindung 144">
              <a:extLst>
                <a:ext uri="{FF2B5EF4-FFF2-40B4-BE49-F238E27FC236}">
                  <a16:creationId xmlns:a16="http://schemas.microsoft.com/office/drawing/2014/main" id="{94E6C996-CB2B-3913-EB84-5B320350115D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40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Gerade Verbindung 145">
              <a:extLst>
                <a:ext uri="{FF2B5EF4-FFF2-40B4-BE49-F238E27FC236}">
                  <a16:creationId xmlns:a16="http://schemas.microsoft.com/office/drawing/2014/main" id="{54EE46E3-2E48-30E1-C1B4-82EC95A4946B}"/>
                </a:ext>
              </a:extLst>
            </p:cNvPr>
            <p:cNvCxnSpPr>
              <a:cxnSpLocks/>
            </p:cNvCxnSpPr>
            <p:nvPr/>
          </p:nvCxnSpPr>
          <p:spPr>
            <a:xfrm>
              <a:off x="374482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Gerade Verbindung 146">
              <a:extLst>
                <a:ext uri="{FF2B5EF4-FFF2-40B4-BE49-F238E27FC236}">
                  <a16:creationId xmlns:a16="http://schemas.microsoft.com/office/drawing/2014/main" id="{675A4D52-6D1C-ADD7-BF4F-71FF10562308}"/>
                </a:ext>
              </a:extLst>
            </p:cNvPr>
            <p:cNvCxnSpPr>
              <a:cxnSpLocks/>
            </p:cNvCxnSpPr>
            <p:nvPr/>
          </p:nvCxnSpPr>
          <p:spPr>
            <a:xfrm>
              <a:off x="425317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Gerade Verbindung 147">
              <a:extLst>
                <a:ext uri="{FF2B5EF4-FFF2-40B4-BE49-F238E27FC236}">
                  <a16:creationId xmlns:a16="http://schemas.microsoft.com/office/drawing/2014/main" id="{CA3BD15A-FAA8-4A37-3286-35FD85AD35FE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06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Gerade Verbindung 148">
              <a:extLst>
                <a:ext uri="{FF2B5EF4-FFF2-40B4-BE49-F238E27FC236}">
                  <a16:creationId xmlns:a16="http://schemas.microsoft.com/office/drawing/2014/main" id="{C1A060E0-0855-553B-F2EB-81F98AC287F0}"/>
                </a:ext>
              </a:extLst>
            </p:cNvPr>
            <p:cNvCxnSpPr>
              <a:cxnSpLocks/>
            </p:cNvCxnSpPr>
            <p:nvPr/>
          </p:nvCxnSpPr>
          <p:spPr>
            <a:xfrm>
              <a:off x="5284861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Gerade Verbindung 149">
              <a:extLst>
                <a:ext uri="{FF2B5EF4-FFF2-40B4-BE49-F238E27FC236}">
                  <a16:creationId xmlns:a16="http://schemas.microsoft.com/office/drawing/2014/main" id="{AA3B2A7C-5463-CF5B-0149-FB83744E1303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Gerade Verbindung 150">
              <a:extLst>
                <a:ext uri="{FF2B5EF4-FFF2-40B4-BE49-F238E27FC236}">
                  <a16:creationId xmlns:a16="http://schemas.microsoft.com/office/drawing/2014/main" id="{BE687B98-325E-96A2-97A7-DA949A512DEB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A894999D-CE4D-ACB6-01CD-B9BFF856F1BE}"/>
                </a:ext>
              </a:extLst>
            </p:cNvPr>
            <p:cNvSpPr txBox="1"/>
            <p:nvPr/>
          </p:nvSpPr>
          <p:spPr>
            <a:xfrm>
              <a:off x="6915343" y="1542658"/>
              <a:ext cx="338555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=</a:t>
              </a:r>
            </a:p>
          </p:txBody>
        </p:sp>
        <p:cxnSp>
          <p:nvCxnSpPr>
            <p:cNvPr id="153" name="Gerade Verbindung 152">
              <a:extLst>
                <a:ext uri="{FF2B5EF4-FFF2-40B4-BE49-F238E27FC236}">
                  <a16:creationId xmlns:a16="http://schemas.microsoft.com/office/drawing/2014/main" id="{AC8F29DE-041B-A5F3-E7C3-C85B8BAAEE53}"/>
                </a:ext>
              </a:extLst>
            </p:cNvPr>
            <p:cNvCxnSpPr>
              <a:cxnSpLocks/>
            </p:cNvCxnSpPr>
            <p:nvPr/>
          </p:nvCxnSpPr>
          <p:spPr>
            <a:xfrm>
              <a:off x="579726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Gerade Verbindung 153">
              <a:extLst>
                <a:ext uri="{FF2B5EF4-FFF2-40B4-BE49-F238E27FC236}">
                  <a16:creationId xmlns:a16="http://schemas.microsoft.com/office/drawing/2014/main" id="{A45F4723-530F-5173-011A-4E22728E5A92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Gerade Verbindung 154">
              <a:extLst>
                <a:ext uri="{FF2B5EF4-FFF2-40B4-BE49-F238E27FC236}">
                  <a16:creationId xmlns:a16="http://schemas.microsoft.com/office/drawing/2014/main" id="{09CAFD1C-85AA-ED4C-C5E6-5B2B09A60BAB}"/>
                </a:ext>
              </a:extLst>
            </p:cNvPr>
            <p:cNvCxnSpPr>
              <a:cxnSpLocks/>
            </p:cNvCxnSpPr>
            <p:nvPr/>
          </p:nvCxnSpPr>
          <p:spPr>
            <a:xfrm>
              <a:off x="6826193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Gerade Verbindung 155">
              <a:extLst>
                <a:ext uri="{FF2B5EF4-FFF2-40B4-BE49-F238E27FC236}">
                  <a16:creationId xmlns:a16="http://schemas.microsoft.com/office/drawing/2014/main" id="{9FD387DE-7DF6-2970-B7DF-5B2F0094A5E3}"/>
                </a:ext>
              </a:extLst>
            </p:cNvPr>
            <p:cNvCxnSpPr>
              <a:cxnSpLocks/>
            </p:cNvCxnSpPr>
            <p:nvPr/>
          </p:nvCxnSpPr>
          <p:spPr>
            <a:xfrm>
              <a:off x="7340659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Gerade Verbindung 156">
              <a:extLst>
                <a:ext uri="{FF2B5EF4-FFF2-40B4-BE49-F238E27FC236}">
                  <a16:creationId xmlns:a16="http://schemas.microsoft.com/office/drawing/2014/main" id="{739FA842-39DC-1D20-7B0C-9AE7FC4CA7F9}"/>
                </a:ext>
              </a:extLst>
            </p:cNvPr>
            <p:cNvCxnSpPr>
              <a:cxnSpLocks/>
            </p:cNvCxnSpPr>
            <p:nvPr/>
          </p:nvCxnSpPr>
          <p:spPr>
            <a:xfrm>
              <a:off x="7855125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Gerade Verbindung 157">
              <a:extLst>
                <a:ext uri="{FF2B5EF4-FFF2-40B4-BE49-F238E27FC236}">
                  <a16:creationId xmlns:a16="http://schemas.microsoft.com/office/drawing/2014/main" id="{36F46950-682D-B048-1302-5D190F19108B}"/>
                </a:ext>
              </a:extLst>
            </p:cNvPr>
            <p:cNvCxnSpPr>
              <a:cxnSpLocks/>
            </p:cNvCxnSpPr>
            <p:nvPr/>
          </p:nvCxnSpPr>
          <p:spPr>
            <a:xfrm>
              <a:off x="836959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Gerade Verbindung 158">
              <a:extLst>
                <a:ext uri="{FF2B5EF4-FFF2-40B4-BE49-F238E27FC236}">
                  <a16:creationId xmlns:a16="http://schemas.microsoft.com/office/drawing/2014/main" id="{939A119D-8E65-A715-43AD-C80EA60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888405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0" name="Textfeld 159">
            <a:extLst>
              <a:ext uri="{FF2B5EF4-FFF2-40B4-BE49-F238E27FC236}">
                <a16:creationId xmlns:a16="http://schemas.microsoft.com/office/drawing/2014/main" id="{69C23EA7-965F-0FD9-02B0-07CDBA1F26A2}"/>
              </a:ext>
            </a:extLst>
          </p:cNvPr>
          <p:cNvSpPr txBox="1"/>
          <p:nvPr/>
        </p:nvSpPr>
        <p:spPr>
          <a:xfrm>
            <a:off x="2932524" y="1231642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CE8986-079A-3958-18FB-EC9C4D7108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56709" y="308426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7205BC-CA01-59F7-4B91-2246CDC4A3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09109" y="323666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71F3E8E-2D04-72A5-A8A4-851A86B213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5285" y="3099036"/>
            <a:ext cx="1722864" cy="2365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3E0F90-49C0-AF6B-6ECC-7CAAF13D64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21429" y="3100622"/>
            <a:ext cx="234936" cy="2349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3C7B92A-28A7-B8F1-2DD9-4FC5320B16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5285" y="3359519"/>
            <a:ext cx="1722864" cy="23652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28E2B1A-DAF2-68FA-8BF9-CD78DDFFF2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18054" y="3101743"/>
            <a:ext cx="234936" cy="23493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FB68F1D-CDC1-67A0-FE08-429D8DDA4D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34655" y="3101743"/>
            <a:ext cx="234936" cy="234936"/>
          </a:xfrm>
          <a:prstGeom prst="rect">
            <a:avLst/>
          </a:prstGeom>
        </p:spPr>
      </p:pic>
      <p:sp>
        <p:nvSpPr>
          <p:cNvPr id="17" name="Ovale Legende 16">
            <a:extLst>
              <a:ext uri="{FF2B5EF4-FFF2-40B4-BE49-F238E27FC236}">
                <a16:creationId xmlns:a16="http://schemas.microsoft.com/office/drawing/2014/main" id="{9AE40F2E-BC6F-F25C-6AF3-113D0633C558}"/>
              </a:ext>
            </a:extLst>
          </p:cNvPr>
          <p:cNvSpPr/>
          <p:nvPr/>
        </p:nvSpPr>
        <p:spPr>
          <a:xfrm>
            <a:off x="193327" y="5041574"/>
            <a:ext cx="3551502" cy="1100665"/>
          </a:xfrm>
          <a:prstGeom prst="wedgeEllipseCallout">
            <a:avLst>
              <a:gd name="adj1" fmla="val 21757"/>
              <a:gd name="adj2" fmla="val -66734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lege die erste Zahl: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3 Hunderterplatten,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2 Zehnerstangen 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und 3 Einerwürfel.</a:t>
            </a:r>
          </a:p>
        </p:txBody>
      </p:sp>
      <p:sp>
        <p:nvSpPr>
          <p:cNvPr id="22" name="Ovale Legende 21">
            <a:extLst>
              <a:ext uri="{FF2B5EF4-FFF2-40B4-BE49-F238E27FC236}">
                <a16:creationId xmlns:a16="http://schemas.microsoft.com/office/drawing/2014/main" id="{2198AC0E-171D-8FA4-D164-BBE32361B91B}"/>
              </a:ext>
            </a:extLst>
          </p:cNvPr>
          <p:cNvSpPr/>
          <p:nvPr/>
        </p:nvSpPr>
        <p:spPr>
          <a:xfrm>
            <a:off x="7534132" y="1319946"/>
            <a:ext cx="4541524" cy="1006419"/>
          </a:xfrm>
          <a:prstGeom prst="wedgeEllipseCallout">
            <a:avLst>
              <a:gd name="adj1" fmla="val -34049"/>
              <a:gd name="adj2" fmla="val 88307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fange mit den </a:t>
            </a:r>
            <a:r>
              <a:rPr lang="de-DE" sz="1500" dirty="0" err="1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Einern</a:t>
            </a:r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 an. Ich nehme 2 Einer von 3 </a:t>
            </a:r>
            <a:r>
              <a:rPr lang="de-DE" sz="1500" dirty="0" err="1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Einern</a:t>
            </a:r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 weg.</a:t>
            </a:r>
          </a:p>
        </p:txBody>
      </p:sp>
      <p:sp>
        <p:nvSpPr>
          <p:cNvPr id="18" name="Ovale Legende 17">
            <a:extLst>
              <a:ext uri="{FF2B5EF4-FFF2-40B4-BE49-F238E27FC236}">
                <a16:creationId xmlns:a16="http://schemas.microsoft.com/office/drawing/2014/main" id="{1C345F39-FD76-0203-7C05-BDCA3398B676}"/>
              </a:ext>
            </a:extLst>
          </p:cNvPr>
          <p:cNvSpPr/>
          <p:nvPr/>
        </p:nvSpPr>
        <p:spPr>
          <a:xfrm>
            <a:off x="2261142" y="1156695"/>
            <a:ext cx="4982781" cy="1368000"/>
          </a:xfrm>
          <a:prstGeom prst="wedgeEllipseCallout">
            <a:avLst>
              <a:gd name="adj1" fmla="val 17226"/>
              <a:gd name="adj2" fmla="val 76950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kann nicht 3 Zehnerstangen von 2 Zehnerstangen wegnehmen.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wechsele eine Hunderterplatte in 10 Zehnerstangen.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B515E4-D6B2-73C9-B032-58419C3E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9226" y="348197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F2518B7-1782-0F93-43BD-7152B5EF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829832"/>
      </p:ext>
    </p:extLst>
  </p:cSld>
  <p:clrMapOvr>
    <a:masterClrMapping/>
  </p:clrMapOvr>
  <p:transition spd="slow" advTm="422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37044 0.5935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2967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37044 0.5935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7" grpId="2" uiExpand="1" build="allAtOnce" animBg="1"/>
      <p:bldP spid="22" grpId="0" animBg="1"/>
      <p:bldP spid="22" grpId="1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04A50E7C-B01F-16AF-9D27-DD6FEFD90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5600" y="29052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89061E4-0E51-35F9-F4DC-ACD80ADB6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10400" y="30600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87741C7-87A7-F23E-1DA9-4561647CF0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2930400"/>
            <a:ext cx="1722864" cy="2223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1E0061C-9B29-EC32-A2BE-191E4CD27E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87600" y="2926800"/>
            <a:ext cx="234936" cy="23493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066AF35-3890-F58A-DEC7-4BA87B4B4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3193200"/>
            <a:ext cx="1722864" cy="222304"/>
          </a:xfrm>
          <a:prstGeom prst="rect">
            <a:avLst/>
          </a:prstGeom>
        </p:spPr>
      </p:pic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7B525D0D-7FD4-10B9-8E37-611786A61EF9}"/>
              </a:ext>
            </a:extLst>
          </p:cNvPr>
          <p:cNvGrpSpPr/>
          <p:nvPr/>
        </p:nvGrpSpPr>
        <p:grpSpPr>
          <a:xfrm>
            <a:off x="2959016" y="1258783"/>
            <a:ext cx="6245198" cy="1159822"/>
            <a:chOff x="2959016" y="1258783"/>
            <a:chExt cx="6245198" cy="115982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FBD7E7A-763E-309B-3AF2-D6D490C2EFCA}"/>
                </a:ext>
              </a:extLst>
            </p:cNvPr>
            <p:cNvSpPr/>
            <p:nvPr/>
          </p:nvSpPr>
          <p:spPr>
            <a:xfrm>
              <a:off x="6046659" y="1754598"/>
              <a:ext cx="283464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4D8362C-FAE0-1031-A7CB-7EC195A989CF}"/>
                </a:ext>
              </a:extLst>
            </p:cNvPr>
            <p:cNvSpPr/>
            <p:nvPr/>
          </p:nvSpPr>
          <p:spPr>
            <a:xfrm>
              <a:off x="5458092" y="1385705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425D92B-7610-FE03-2946-5E1F45D07D61}"/>
                </a:ext>
              </a:extLst>
            </p:cNvPr>
            <p:cNvSpPr/>
            <p:nvPr/>
          </p:nvSpPr>
          <p:spPr>
            <a:xfrm>
              <a:off x="8225633" y="1681824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DBD1339-AF94-6F88-7825-38782A9DD3C3}"/>
                </a:ext>
              </a:extLst>
            </p:cNvPr>
            <p:cNvSpPr txBox="1"/>
            <p:nvPr/>
          </p:nvSpPr>
          <p:spPr>
            <a:xfrm>
              <a:off x="3309227" y="1524240"/>
              <a:ext cx="36580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EDB62C-3966-9063-ABE6-4ED58DE46A91}"/>
                </a:ext>
              </a:extLst>
            </p:cNvPr>
            <p:cNvSpPr txBox="1"/>
            <p:nvPr/>
          </p:nvSpPr>
          <p:spPr>
            <a:xfrm>
              <a:off x="3821021" y="153748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>
                <a:defRPr sz="2400">
                  <a:latin typeface="Be Vietnam" pitchFamily="2" charset="77"/>
                </a:defRPr>
              </a:lvl1pPr>
            </a:lstStyle>
            <a:p>
              <a:pPr algn="ctr"/>
              <a:r>
                <a:rPr lang="de-DE" dirty="0"/>
                <a:t>2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6DF2644-F395-0466-13FB-8B971E562D7F}"/>
                </a:ext>
              </a:extLst>
            </p:cNvPr>
            <p:cNvSpPr txBox="1"/>
            <p:nvPr/>
          </p:nvSpPr>
          <p:spPr>
            <a:xfrm>
              <a:off x="4336861" y="154631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98653E2-90DB-D0F0-9838-6411A2D3ED4E}"/>
                </a:ext>
              </a:extLst>
            </p:cNvPr>
            <p:cNvSpPr txBox="1"/>
            <p:nvPr/>
          </p:nvSpPr>
          <p:spPr>
            <a:xfrm>
              <a:off x="4853808" y="1548561"/>
              <a:ext cx="36901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-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27B2EAB-506E-20CA-CA68-6D1F9B1B704B}"/>
                </a:ext>
              </a:extLst>
            </p:cNvPr>
            <p:cNvSpPr txBox="1"/>
            <p:nvPr/>
          </p:nvSpPr>
          <p:spPr>
            <a:xfrm>
              <a:off x="5375565" y="1535172"/>
              <a:ext cx="33695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black"/>
                  </a:solidFill>
                  <a:latin typeface="Be Vietnam" pitchFamily="2" charset="77"/>
                </a:rPr>
                <a:t>1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7FCC470-04A4-4B4C-1FC8-EF17A89A3AC7}"/>
                </a:ext>
              </a:extLst>
            </p:cNvPr>
            <p:cNvSpPr txBox="1"/>
            <p:nvPr/>
          </p:nvSpPr>
          <p:spPr>
            <a:xfrm>
              <a:off x="5883968" y="1535809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 Vietnam" pitchFamily="2" charset="77"/>
                </a:rPr>
                <a:t>3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2781350-97D7-5967-BE93-2413E7698C4D}"/>
                </a:ext>
              </a:extLst>
            </p:cNvPr>
            <p:cNvSpPr txBox="1"/>
            <p:nvPr/>
          </p:nvSpPr>
          <p:spPr>
            <a:xfrm>
              <a:off x="6406717" y="1535171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noProof="0" dirty="0">
                  <a:solidFill>
                    <a:prstClr val="black"/>
                  </a:solidFill>
                  <a:latin typeface="Be Vietnam" pitchFamily="2" charset="77"/>
                </a:rPr>
                <a:t>2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ADC915A9-5999-B297-4E0D-A1B1B35D8C6A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66093"/>
              <a:ext cx="0" cy="110858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ACF19170-4123-0D90-1D27-3D7773487162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2872C54E-DE46-E71F-44A7-0D669A84696B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4734A3AA-8DF6-813A-2618-CF2648E2E21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40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9097B422-A9DF-DEA4-BE4D-AE4D680C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4482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3C0A89A9-296A-5E39-BE6A-E312D187337F}"/>
                </a:ext>
              </a:extLst>
            </p:cNvPr>
            <p:cNvCxnSpPr>
              <a:cxnSpLocks/>
            </p:cNvCxnSpPr>
            <p:nvPr/>
          </p:nvCxnSpPr>
          <p:spPr>
            <a:xfrm>
              <a:off x="425317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5C0217E2-8DC2-2012-1255-1EEE5EA0830B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06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F53E3161-2B72-70D9-FBA0-C19D7B4A1E86}"/>
                </a:ext>
              </a:extLst>
            </p:cNvPr>
            <p:cNvCxnSpPr>
              <a:cxnSpLocks/>
            </p:cNvCxnSpPr>
            <p:nvPr/>
          </p:nvCxnSpPr>
          <p:spPr>
            <a:xfrm>
              <a:off x="5284861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49A1D3D0-27EE-576A-DB43-6100FB0ABDC4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Gerade Verbindung 65">
              <a:extLst>
                <a:ext uri="{FF2B5EF4-FFF2-40B4-BE49-F238E27FC236}">
                  <a16:creationId xmlns:a16="http://schemas.microsoft.com/office/drawing/2014/main" id="{F145C7C2-B89D-714E-B5AD-E6D3A042E11B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74DEF8DD-086B-B3B4-90B5-0D24730E4CC4}"/>
                </a:ext>
              </a:extLst>
            </p:cNvPr>
            <p:cNvSpPr txBox="1"/>
            <p:nvPr/>
          </p:nvSpPr>
          <p:spPr>
            <a:xfrm>
              <a:off x="6915343" y="1542658"/>
              <a:ext cx="338555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=</a:t>
              </a:r>
            </a:p>
          </p:txBody>
        </p: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30389CE5-CBF9-193B-79DC-0A6FCA286FC8}"/>
                </a:ext>
              </a:extLst>
            </p:cNvPr>
            <p:cNvCxnSpPr>
              <a:cxnSpLocks/>
            </p:cNvCxnSpPr>
            <p:nvPr/>
          </p:nvCxnSpPr>
          <p:spPr>
            <a:xfrm>
              <a:off x="579726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3F7742D-BF22-17E0-33CC-6DB50F4CB768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Gerade Verbindung 86">
              <a:extLst>
                <a:ext uri="{FF2B5EF4-FFF2-40B4-BE49-F238E27FC236}">
                  <a16:creationId xmlns:a16="http://schemas.microsoft.com/office/drawing/2014/main" id="{BD9B5D0A-45A3-7D98-20B4-5F6AA252F674}"/>
                </a:ext>
              </a:extLst>
            </p:cNvPr>
            <p:cNvCxnSpPr>
              <a:cxnSpLocks/>
            </p:cNvCxnSpPr>
            <p:nvPr/>
          </p:nvCxnSpPr>
          <p:spPr>
            <a:xfrm>
              <a:off x="6826193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Gerade Verbindung 87">
              <a:extLst>
                <a:ext uri="{FF2B5EF4-FFF2-40B4-BE49-F238E27FC236}">
                  <a16:creationId xmlns:a16="http://schemas.microsoft.com/office/drawing/2014/main" id="{58382400-6F80-068C-FE96-2BE64172ED6C}"/>
                </a:ext>
              </a:extLst>
            </p:cNvPr>
            <p:cNvCxnSpPr>
              <a:cxnSpLocks/>
            </p:cNvCxnSpPr>
            <p:nvPr/>
          </p:nvCxnSpPr>
          <p:spPr>
            <a:xfrm>
              <a:off x="7340659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4C69B3C9-5BE7-5853-A2EE-499AEFBE44CC}"/>
                </a:ext>
              </a:extLst>
            </p:cNvPr>
            <p:cNvCxnSpPr>
              <a:cxnSpLocks/>
            </p:cNvCxnSpPr>
            <p:nvPr/>
          </p:nvCxnSpPr>
          <p:spPr>
            <a:xfrm>
              <a:off x="7855125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A84B4CA8-2855-8CB9-261F-711826AAEABF}"/>
                </a:ext>
              </a:extLst>
            </p:cNvPr>
            <p:cNvCxnSpPr>
              <a:cxnSpLocks/>
            </p:cNvCxnSpPr>
            <p:nvPr/>
          </p:nvCxnSpPr>
          <p:spPr>
            <a:xfrm>
              <a:off x="836959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8D410AEB-C0F7-E32B-175E-EFE19E8234DB}"/>
                </a:ext>
              </a:extLst>
            </p:cNvPr>
            <p:cNvCxnSpPr>
              <a:cxnSpLocks/>
            </p:cNvCxnSpPr>
            <p:nvPr/>
          </p:nvCxnSpPr>
          <p:spPr>
            <a:xfrm>
              <a:off x="888405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4" name="Textfeld 93">
            <a:extLst>
              <a:ext uri="{FF2B5EF4-FFF2-40B4-BE49-F238E27FC236}">
                <a16:creationId xmlns:a16="http://schemas.microsoft.com/office/drawing/2014/main" id="{B6EE2893-FF84-02A7-F398-5BBEDC8A535F}"/>
              </a:ext>
            </a:extLst>
          </p:cNvPr>
          <p:cNvSpPr txBox="1"/>
          <p:nvPr/>
        </p:nvSpPr>
        <p:spPr>
          <a:xfrm>
            <a:off x="2932524" y="1167247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93" name="Ovale Legende 92">
            <a:extLst>
              <a:ext uri="{FF2B5EF4-FFF2-40B4-BE49-F238E27FC236}">
                <a16:creationId xmlns:a16="http://schemas.microsoft.com/office/drawing/2014/main" id="{810BC5EA-51B5-E24E-06C7-2A3C3801928D}"/>
              </a:ext>
            </a:extLst>
          </p:cNvPr>
          <p:cNvSpPr/>
          <p:nvPr/>
        </p:nvSpPr>
        <p:spPr>
          <a:xfrm>
            <a:off x="2303528" y="1066928"/>
            <a:ext cx="4982781" cy="1368000"/>
          </a:xfrm>
          <a:prstGeom prst="wedgeEllipseCallout">
            <a:avLst>
              <a:gd name="adj1" fmla="val 17226"/>
              <a:gd name="adj2" fmla="val 76950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kann nicht 3 Zehnerstangen von 2 Zehnerstangen wegnehmen.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wechsele eine Hunderterplatte in 10 Zehnerstangen.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55BCB3-8042-66C1-683D-18AC7AF2D9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44000" y="5842138"/>
            <a:ext cx="1722858" cy="2223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D1DD880-4306-77F4-7981-5C9817A7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5588053"/>
            <a:ext cx="1722864" cy="2223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552F0EC-62A7-B737-DB7B-7D17030EC2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5268915"/>
            <a:ext cx="1722864" cy="2223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44556E-D7F5-4439-AB70-0D07B40EAC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5019439"/>
            <a:ext cx="1722864" cy="2223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5610F2-0634-8CD9-502F-4F0E6263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4772702"/>
            <a:ext cx="1722864" cy="22230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F5C2965-6192-0089-6A94-6FC1B086D4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4522597"/>
            <a:ext cx="1722864" cy="2223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6935AFA-FDB0-6B4B-885B-D02A00029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4272098"/>
            <a:ext cx="1722864" cy="22230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E71E8E7-89AF-488E-1C7A-4185EC4C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3949147"/>
            <a:ext cx="1722864" cy="22230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3DD8B0-337E-478B-B6F6-BCA3D1FA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3697450"/>
            <a:ext cx="1722864" cy="2223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6B87222-34AA-B8C9-2B8C-44E50FC07B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4000" y="3448743"/>
            <a:ext cx="1722864" cy="222304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2D7FF54-9545-C04E-6841-0203F1BF5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90400" y="33048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28" name="Titel 27">
            <a:extLst>
              <a:ext uri="{FF2B5EF4-FFF2-40B4-BE49-F238E27FC236}">
                <a16:creationId xmlns:a16="http://schemas.microsoft.com/office/drawing/2014/main" id="{ECB16D9C-6E3D-4B6A-E3A6-A9D6E970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</p:spTree>
    <p:extLst>
      <p:ext uri="{BB962C8B-B14F-4D97-AF65-F5344CB8AC3E}">
        <p14:creationId xmlns:p14="http://schemas.microsoft.com/office/powerpoint/2010/main" val="287356849"/>
      </p:ext>
    </p:extLst>
  </p:cSld>
  <p:clrMapOvr>
    <a:masterClrMapping/>
  </p:clrMapOvr>
  <p:transition spd="med" advTm="4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50821E9-EE90-8A64-9A35-48302F3EAB87}"/>
              </a:ext>
            </a:extLst>
          </p:cNvPr>
          <p:cNvGrpSpPr/>
          <p:nvPr/>
        </p:nvGrpSpPr>
        <p:grpSpPr>
          <a:xfrm>
            <a:off x="2959016" y="1258783"/>
            <a:ext cx="6245198" cy="1159822"/>
            <a:chOff x="2959016" y="1258783"/>
            <a:chExt cx="6245198" cy="1159822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227D304-000C-0903-2D92-2921743534D7}"/>
                </a:ext>
              </a:extLst>
            </p:cNvPr>
            <p:cNvSpPr/>
            <p:nvPr/>
          </p:nvSpPr>
          <p:spPr>
            <a:xfrm>
              <a:off x="6046659" y="1754598"/>
              <a:ext cx="283464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3E94660-F003-A8CA-B64C-E3A2A0088425}"/>
                </a:ext>
              </a:extLst>
            </p:cNvPr>
            <p:cNvSpPr/>
            <p:nvPr/>
          </p:nvSpPr>
          <p:spPr>
            <a:xfrm>
              <a:off x="5458092" y="1385705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4859997-F077-F203-536A-C98436BF89E2}"/>
                </a:ext>
              </a:extLst>
            </p:cNvPr>
            <p:cNvSpPr/>
            <p:nvPr/>
          </p:nvSpPr>
          <p:spPr>
            <a:xfrm>
              <a:off x="8225633" y="1681824"/>
              <a:ext cx="876325" cy="28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6EBBD6D-17C5-40E8-847B-A84ACA89944A}"/>
                </a:ext>
              </a:extLst>
            </p:cNvPr>
            <p:cNvSpPr txBox="1"/>
            <p:nvPr/>
          </p:nvSpPr>
          <p:spPr>
            <a:xfrm>
              <a:off x="3309227" y="1524240"/>
              <a:ext cx="36580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39C10E1-594C-EC6F-661C-42070D89A14B}"/>
                </a:ext>
              </a:extLst>
            </p:cNvPr>
            <p:cNvSpPr txBox="1"/>
            <p:nvPr/>
          </p:nvSpPr>
          <p:spPr>
            <a:xfrm>
              <a:off x="3821021" y="153748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>
                <a:defRPr sz="2400">
                  <a:latin typeface="Be Vietnam" pitchFamily="2" charset="77"/>
                </a:defRPr>
              </a:lvl1pPr>
            </a:lstStyle>
            <a:p>
              <a:pPr algn="ctr"/>
              <a:r>
                <a:rPr lang="de-DE" dirty="0"/>
                <a:t>2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CDB242C-DBA0-7C9C-6224-5DC53BBB0522}"/>
                </a:ext>
              </a:extLst>
            </p:cNvPr>
            <p:cNvSpPr txBox="1"/>
            <p:nvPr/>
          </p:nvSpPr>
          <p:spPr>
            <a:xfrm>
              <a:off x="4336861" y="1546312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3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BF3F753-CBF9-6A03-7CF6-1CA4BDBF5507}"/>
                </a:ext>
              </a:extLst>
            </p:cNvPr>
            <p:cNvSpPr txBox="1"/>
            <p:nvPr/>
          </p:nvSpPr>
          <p:spPr>
            <a:xfrm>
              <a:off x="4853808" y="1548561"/>
              <a:ext cx="36901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-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49F0AD2-41B4-243D-0811-2E71B6F2CDCF}"/>
                </a:ext>
              </a:extLst>
            </p:cNvPr>
            <p:cNvSpPr txBox="1"/>
            <p:nvPr/>
          </p:nvSpPr>
          <p:spPr>
            <a:xfrm>
              <a:off x="5375565" y="1535172"/>
              <a:ext cx="33695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dirty="0">
                  <a:solidFill>
                    <a:prstClr val="black"/>
                  </a:solidFill>
                  <a:latin typeface="Be Vietnam" pitchFamily="2" charset="77"/>
                </a:rPr>
                <a:t>1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0EDBCCB-D183-07E6-D1A2-846CFD9B6C31}"/>
                </a:ext>
              </a:extLst>
            </p:cNvPr>
            <p:cNvSpPr txBox="1"/>
            <p:nvPr/>
          </p:nvSpPr>
          <p:spPr>
            <a:xfrm>
              <a:off x="5883968" y="1535809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 Vietnam" pitchFamily="2" charset="77"/>
                </a:rPr>
                <a:t>3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01E3B4FB-A4FD-E772-21C5-00E7B508C926}"/>
                </a:ext>
              </a:extLst>
            </p:cNvPr>
            <p:cNvSpPr txBox="1"/>
            <p:nvPr/>
          </p:nvSpPr>
          <p:spPr>
            <a:xfrm>
              <a:off x="6406717" y="1535171"/>
              <a:ext cx="34015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noProof="0" dirty="0">
                  <a:solidFill>
                    <a:prstClr val="black"/>
                  </a:solidFill>
                  <a:latin typeface="Be Vietnam" pitchFamily="2" charset="77"/>
                </a:rPr>
                <a:t>2</a:t>
              </a:r>
              <a:endPara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endParaRPr>
            </a:p>
          </p:txBody>
        </p: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2894A4D3-7198-1AF3-F3C1-98FC54A1BA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66093"/>
              <a:ext cx="0" cy="110858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0475D3DC-C910-B54C-D6EA-DAFE24863761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797FA4C5-605A-17A2-A4CA-EAFDDA431BC0}"/>
                </a:ext>
              </a:extLst>
            </p:cNvPr>
            <p:cNvCxnSpPr>
              <a:cxnSpLocks/>
            </p:cNvCxnSpPr>
            <p:nvPr/>
          </p:nvCxnSpPr>
          <p:spPr>
            <a:xfrm>
              <a:off x="6035503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F292378C-9D96-B31F-DC8E-227B2BFA0A10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40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FC6BB9FC-9A70-EE5D-6C1E-19191698B33F}"/>
                </a:ext>
              </a:extLst>
            </p:cNvPr>
            <p:cNvCxnSpPr>
              <a:cxnSpLocks/>
            </p:cNvCxnSpPr>
            <p:nvPr/>
          </p:nvCxnSpPr>
          <p:spPr>
            <a:xfrm>
              <a:off x="374482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77E2BA85-ACA2-A434-05F7-1DAA7E338016}"/>
                </a:ext>
              </a:extLst>
            </p:cNvPr>
            <p:cNvCxnSpPr>
              <a:cxnSpLocks/>
            </p:cNvCxnSpPr>
            <p:nvPr/>
          </p:nvCxnSpPr>
          <p:spPr>
            <a:xfrm>
              <a:off x="4253179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5CF85C9E-3AA7-3C48-7C82-1B808E43C4E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06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0052F0FF-7613-6B69-7505-7C602BFF1D25}"/>
                </a:ext>
              </a:extLst>
            </p:cNvPr>
            <p:cNvCxnSpPr>
              <a:cxnSpLocks/>
            </p:cNvCxnSpPr>
            <p:nvPr/>
          </p:nvCxnSpPr>
          <p:spPr>
            <a:xfrm>
              <a:off x="5284861" y="126609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C748167E-852C-4234-733E-CB8E179FF9EE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154082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3FE7A93E-4C78-B82A-C2AB-4B390DC3DA23}"/>
                </a:ext>
              </a:extLst>
            </p:cNvPr>
            <p:cNvCxnSpPr>
              <a:cxnSpLocks/>
            </p:cNvCxnSpPr>
            <p:nvPr/>
          </p:nvCxnSpPr>
          <p:spPr>
            <a:xfrm>
              <a:off x="2959016" y="2014690"/>
              <a:ext cx="316871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7091A1B8-75A0-29A8-36EB-9DD8796C2494}"/>
                </a:ext>
              </a:extLst>
            </p:cNvPr>
            <p:cNvSpPr txBox="1"/>
            <p:nvPr/>
          </p:nvSpPr>
          <p:spPr>
            <a:xfrm>
              <a:off x="6915343" y="1542658"/>
              <a:ext cx="338555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DE" sz="2400" dirty="0">
                  <a:latin typeface="Be Vietnam" pitchFamily="2" charset="77"/>
                </a:rPr>
                <a:t>=</a:t>
              </a: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AA556CEE-D83C-179C-24A0-1D87C1D56163}"/>
                </a:ext>
              </a:extLst>
            </p:cNvPr>
            <p:cNvCxnSpPr>
              <a:cxnSpLocks/>
            </p:cNvCxnSpPr>
            <p:nvPr/>
          </p:nvCxnSpPr>
          <p:spPr>
            <a:xfrm>
              <a:off x="579726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Gerade Verbindung 65">
              <a:extLst>
                <a:ext uri="{FF2B5EF4-FFF2-40B4-BE49-F238E27FC236}">
                  <a16:creationId xmlns:a16="http://schemas.microsoft.com/office/drawing/2014/main" id="{DD790F10-4739-766F-08B4-910396679B00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117BCACF-5A2A-B5A0-7EE8-2E0C8538DEAA}"/>
                </a:ext>
              </a:extLst>
            </p:cNvPr>
            <p:cNvCxnSpPr>
              <a:cxnSpLocks/>
            </p:cNvCxnSpPr>
            <p:nvPr/>
          </p:nvCxnSpPr>
          <p:spPr>
            <a:xfrm>
              <a:off x="6826193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Gerade Verbindung 67">
              <a:extLst>
                <a:ext uri="{FF2B5EF4-FFF2-40B4-BE49-F238E27FC236}">
                  <a16:creationId xmlns:a16="http://schemas.microsoft.com/office/drawing/2014/main" id="{C1F8547B-455E-C937-9C0F-0A2CA7059D69}"/>
                </a:ext>
              </a:extLst>
            </p:cNvPr>
            <p:cNvCxnSpPr>
              <a:cxnSpLocks/>
            </p:cNvCxnSpPr>
            <p:nvPr/>
          </p:nvCxnSpPr>
          <p:spPr>
            <a:xfrm>
              <a:off x="7340659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Gerade Verbindung 68">
              <a:extLst>
                <a:ext uri="{FF2B5EF4-FFF2-40B4-BE49-F238E27FC236}">
                  <a16:creationId xmlns:a16="http://schemas.microsoft.com/office/drawing/2014/main" id="{B3286516-EBB5-6CEC-5702-7C40B83D92C7}"/>
                </a:ext>
              </a:extLst>
            </p:cNvPr>
            <p:cNvCxnSpPr>
              <a:cxnSpLocks/>
            </p:cNvCxnSpPr>
            <p:nvPr/>
          </p:nvCxnSpPr>
          <p:spPr>
            <a:xfrm>
              <a:off x="7855125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B1FDAC41-AF48-0ED0-D204-10AF757ABE9F}"/>
                </a:ext>
              </a:extLst>
            </p:cNvPr>
            <p:cNvCxnSpPr>
              <a:cxnSpLocks/>
            </p:cNvCxnSpPr>
            <p:nvPr/>
          </p:nvCxnSpPr>
          <p:spPr>
            <a:xfrm>
              <a:off x="8369591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B24D974E-CF0F-3A91-E2BE-268D75B07AB8}"/>
                </a:ext>
              </a:extLst>
            </p:cNvPr>
            <p:cNvCxnSpPr>
              <a:cxnSpLocks/>
            </p:cNvCxnSpPr>
            <p:nvPr/>
          </p:nvCxnSpPr>
          <p:spPr>
            <a:xfrm>
              <a:off x="8884057" y="1258783"/>
              <a:ext cx="0" cy="115251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FD24F5A-1EA7-48B9-2760-F6EBA9690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55600" y="29052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569D43-EB82-19E2-8F5F-A0DFFD8525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2927664"/>
            <a:ext cx="1722864" cy="2223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BBC82A-EAEC-8E80-9B38-F152B56FDB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89841" y="2921348"/>
            <a:ext cx="234936" cy="2349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C98C5E-413C-9510-5FAF-0F12649A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3188147"/>
            <a:ext cx="1722864" cy="22230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23869F2-18B9-3213-AAB8-44E501255159}"/>
              </a:ext>
            </a:extLst>
          </p:cNvPr>
          <p:cNvSpPr/>
          <p:nvPr/>
        </p:nvSpPr>
        <p:spPr>
          <a:xfrm>
            <a:off x="4621778" y="5278042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B5BB7A-310B-AD69-03CE-85EA66DCEC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44000" y="5842138"/>
            <a:ext cx="1722858" cy="2223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D165C89-5E78-1963-6FC6-B8FC7C052A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5588053"/>
            <a:ext cx="1722864" cy="2223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1E89911-9325-438D-F756-51DC638760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5268915"/>
            <a:ext cx="1722864" cy="2223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2941496-EDB6-2E82-98E8-D568D9CF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5019439"/>
            <a:ext cx="1722864" cy="2223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AF06B6D-BB35-AD91-1198-777197E6F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4772702"/>
            <a:ext cx="1722864" cy="2223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30D815-3DF2-4FEC-B473-C30F69F1C0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4522597"/>
            <a:ext cx="1722864" cy="2223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8B1A89-A07D-A299-546B-18D13C969B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4272098"/>
            <a:ext cx="1722864" cy="2223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89543C-B696-F35C-1199-14776C48BF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3949147"/>
            <a:ext cx="1722864" cy="2223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806CE1-390A-BB98-E9DD-4EEF359B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3697450"/>
            <a:ext cx="1722864" cy="2223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D994A6-DB90-221E-52F4-4927759A2D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000" y="3448743"/>
            <a:ext cx="1722864" cy="2223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52BA3A4-B93F-D611-A0B6-4734FB95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10400" y="30600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20" name="Ovale Legende 19">
            <a:extLst>
              <a:ext uri="{FF2B5EF4-FFF2-40B4-BE49-F238E27FC236}">
                <a16:creationId xmlns:a16="http://schemas.microsoft.com/office/drawing/2014/main" id="{C91693AF-33FE-B9B7-27CF-6572206E2B15}"/>
              </a:ext>
            </a:extLst>
          </p:cNvPr>
          <p:cNvSpPr/>
          <p:nvPr/>
        </p:nvSpPr>
        <p:spPr>
          <a:xfrm>
            <a:off x="151753" y="5287542"/>
            <a:ext cx="4185108" cy="914003"/>
          </a:xfrm>
          <a:prstGeom prst="wedgeEllipseCallout">
            <a:avLst>
              <a:gd name="adj1" fmla="val 21240"/>
              <a:gd name="adj2" fmla="val -84651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nehme 1 Hunderterplatte von 2 Hunderterplatten weg.</a:t>
            </a:r>
          </a:p>
        </p:txBody>
      </p:sp>
      <p:sp>
        <p:nvSpPr>
          <p:cNvPr id="21" name="Ovale Legende 20">
            <a:extLst>
              <a:ext uri="{FF2B5EF4-FFF2-40B4-BE49-F238E27FC236}">
                <a16:creationId xmlns:a16="http://schemas.microsoft.com/office/drawing/2014/main" id="{3C856522-B65B-0159-7523-DC84F30D74BA}"/>
              </a:ext>
            </a:extLst>
          </p:cNvPr>
          <p:cNvSpPr/>
          <p:nvPr/>
        </p:nvSpPr>
        <p:spPr>
          <a:xfrm>
            <a:off x="7823899" y="4707498"/>
            <a:ext cx="3899599" cy="865186"/>
          </a:xfrm>
          <a:prstGeom prst="wedgeEllipseCallout">
            <a:avLst>
              <a:gd name="adj1" fmla="val -59435"/>
              <a:gd name="adj2" fmla="val 33731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nehme 3 Zehnerstangen von 12 Zehnerstangen weg.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380E9853-2DC6-46D3-FFAF-A67FE7496473}"/>
              </a:ext>
            </a:extLst>
          </p:cNvPr>
          <p:cNvSpPr txBox="1"/>
          <p:nvPr/>
        </p:nvSpPr>
        <p:spPr>
          <a:xfrm>
            <a:off x="2932524" y="1167247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24" name="Ovale Legende 23">
            <a:extLst>
              <a:ext uri="{FF2B5EF4-FFF2-40B4-BE49-F238E27FC236}">
                <a16:creationId xmlns:a16="http://schemas.microsoft.com/office/drawing/2014/main" id="{BF905E20-BC9C-EC58-08FE-84EA6E93FAD6}"/>
              </a:ext>
            </a:extLst>
          </p:cNvPr>
          <p:cNvSpPr/>
          <p:nvPr/>
        </p:nvSpPr>
        <p:spPr>
          <a:xfrm>
            <a:off x="2303528" y="1066928"/>
            <a:ext cx="4982781" cy="1368000"/>
          </a:xfrm>
          <a:prstGeom prst="wedgeEllipseCallout">
            <a:avLst>
              <a:gd name="adj1" fmla="val 17226"/>
              <a:gd name="adj2" fmla="val 76950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kann nicht 3 Zehnerstangen von 2 Zehnerstangen wegnehmen.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Ich wechsele eine Hunderterplatte in 10 Zehnerstangen.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C04BB-91B2-2B8B-6D7A-586F9BE3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145909"/>
      </p:ext>
    </p:extLst>
  </p:cSld>
  <p:clrMapOvr>
    <a:masterClrMapping/>
  </p:clrMapOvr>
  <p:transition spd="med" advTm="16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25104 0.3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25104 0.33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25104 0.3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44141 0.59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B227D304-000C-0903-2D92-2921743534D7}"/>
              </a:ext>
            </a:extLst>
          </p:cNvPr>
          <p:cNvSpPr/>
          <p:nvPr/>
        </p:nvSpPr>
        <p:spPr>
          <a:xfrm>
            <a:off x="6046659" y="1754598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3E94660-F003-A8CA-B64C-E3A2A0088425}"/>
              </a:ext>
            </a:extLst>
          </p:cNvPr>
          <p:cNvSpPr/>
          <p:nvPr/>
        </p:nvSpPr>
        <p:spPr>
          <a:xfrm>
            <a:off x="5458092" y="1385705"/>
            <a:ext cx="876325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6EBBD6D-17C5-40E8-847B-A84ACA89944A}"/>
              </a:ext>
            </a:extLst>
          </p:cNvPr>
          <p:cNvSpPr txBox="1"/>
          <p:nvPr/>
        </p:nvSpPr>
        <p:spPr>
          <a:xfrm>
            <a:off x="3309227" y="1524240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39C10E1-594C-EC6F-661C-42070D89A14B}"/>
              </a:ext>
            </a:extLst>
          </p:cNvPr>
          <p:cNvSpPr txBox="1"/>
          <p:nvPr/>
        </p:nvSpPr>
        <p:spPr>
          <a:xfrm>
            <a:off x="3821021" y="1537482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>
              <a:defRPr sz="2400">
                <a:latin typeface="Be Vietnam" pitchFamily="2" charset="77"/>
              </a:defRPr>
            </a:lvl1pPr>
          </a:lstStyle>
          <a:p>
            <a:pPr algn="ctr"/>
            <a:r>
              <a:rPr lang="de-DE" dirty="0"/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CDB242C-DBA0-7C9C-6224-5DC53BBB0522}"/>
              </a:ext>
            </a:extLst>
          </p:cNvPr>
          <p:cNvSpPr txBox="1"/>
          <p:nvPr/>
        </p:nvSpPr>
        <p:spPr>
          <a:xfrm>
            <a:off x="4336861" y="1546312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BF3F753-CBF9-6A03-7CF6-1CA4BDBF5507}"/>
              </a:ext>
            </a:extLst>
          </p:cNvPr>
          <p:cNvSpPr txBox="1"/>
          <p:nvPr/>
        </p:nvSpPr>
        <p:spPr>
          <a:xfrm>
            <a:off x="4853808" y="1548561"/>
            <a:ext cx="3690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-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49F0AD2-41B4-243D-0811-2E71B6F2CDCF}"/>
              </a:ext>
            </a:extLst>
          </p:cNvPr>
          <p:cNvSpPr txBox="1"/>
          <p:nvPr/>
        </p:nvSpPr>
        <p:spPr>
          <a:xfrm>
            <a:off x="5375565" y="1535172"/>
            <a:ext cx="3369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0EDBCCB-D183-07E6-D1A2-846CFD9B6C31}"/>
              </a:ext>
            </a:extLst>
          </p:cNvPr>
          <p:cNvSpPr txBox="1"/>
          <p:nvPr/>
        </p:nvSpPr>
        <p:spPr>
          <a:xfrm>
            <a:off x="5883968" y="1535809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3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1E3B4FB-A4FD-E772-21C5-00E7B508C926}"/>
              </a:ext>
            </a:extLst>
          </p:cNvPr>
          <p:cNvSpPr txBox="1"/>
          <p:nvPr/>
        </p:nvSpPr>
        <p:spPr>
          <a:xfrm>
            <a:off x="6406717" y="153517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2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2894A4D3-7198-1AF3-F3C1-98FC54A1BA93}"/>
              </a:ext>
            </a:extLst>
          </p:cNvPr>
          <p:cNvCxnSpPr>
            <a:cxnSpLocks/>
          </p:cNvCxnSpPr>
          <p:nvPr/>
        </p:nvCxnSpPr>
        <p:spPr>
          <a:xfrm>
            <a:off x="6311727" y="1266093"/>
            <a:ext cx="0" cy="11085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0475D3DC-C910-B54C-D6EA-DAFE24863761}"/>
              </a:ext>
            </a:extLst>
          </p:cNvPr>
          <p:cNvCxnSpPr>
            <a:cxnSpLocks/>
          </p:cNvCxnSpPr>
          <p:nvPr/>
        </p:nvCxnSpPr>
        <p:spPr>
          <a:xfrm>
            <a:off x="6035503" y="1540820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797FA4C5-605A-17A2-A4CA-EAFDDA431BC0}"/>
              </a:ext>
            </a:extLst>
          </p:cNvPr>
          <p:cNvCxnSpPr>
            <a:cxnSpLocks/>
          </p:cNvCxnSpPr>
          <p:nvPr/>
        </p:nvCxnSpPr>
        <p:spPr>
          <a:xfrm>
            <a:off x="6035503" y="2014690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F292378C-9D96-B31F-DC8E-227B2BFA0A10}"/>
              </a:ext>
            </a:extLst>
          </p:cNvPr>
          <p:cNvCxnSpPr>
            <a:cxnSpLocks/>
          </p:cNvCxnSpPr>
          <p:nvPr/>
        </p:nvCxnSpPr>
        <p:spPr>
          <a:xfrm>
            <a:off x="3235240" y="126609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FC6BB9FC-9A70-EE5D-6C1E-19191698B33F}"/>
              </a:ext>
            </a:extLst>
          </p:cNvPr>
          <p:cNvCxnSpPr>
            <a:cxnSpLocks/>
          </p:cNvCxnSpPr>
          <p:nvPr/>
        </p:nvCxnSpPr>
        <p:spPr>
          <a:xfrm>
            <a:off x="3744829" y="126609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77E2BA85-ACA2-A434-05F7-1DAA7E338016}"/>
              </a:ext>
            </a:extLst>
          </p:cNvPr>
          <p:cNvCxnSpPr>
            <a:cxnSpLocks/>
          </p:cNvCxnSpPr>
          <p:nvPr/>
        </p:nvCxnSpPr>
        <p:spPr>
          <a:xfrm>
            <a:off x="4253179" y="126609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5CF85C9E-3AA7-3C48-7C82-1B808E43C4EF}"/>
              </a:ext>
            </a:extLst>
          </p:cNvPr>
          <p:cNvCxnSpPr>
            <a:cxnSpLocks/>
          </p:cNvCxnSpPr>
          <p:nvPr/>
        </p:nvCxnSpPr>
        <p:spPr>
          <a:xfrm>
            <a:off x="4770506" y="126609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0052F0FF-7613-6B69-7505-7C602BFF1D25}"/>
              </a:ext>
            </a:extLst>
          </p:cNvPr>
          <p:cNvCxnSpPr>
            <a:cxnSpLocks/>
          </p:cNvCxnSpPr>
          <p:nvPr/>
        </p:nvCxnSpPr>
        <p:spPr>
          <a:xfrm>
            <a:off x="5284861" y="126609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C748167E-852C-4234-733E-CB8E179FF9EE}"/>
              </a:ext>
            </a:extLst>
          </p:cNvPr>
          <p:cNvCxnSpPr>
            <a:cxnSpLocks/>
          </p:cNvCxnSpPr>
          <p:nvPr/>
        </p:nvCxnSpPr>
        <p:spPr>
          <a:xfrm>
            <a:off x="2959016" y="1540820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3FE7A93E-4C78-B82A-C2AB-4B390DC3DA23}"/>
              </a:ext>
            </a:extLst>
          </p:cNvPr>
          <p:cNvCxnSpPr>
            <a:cxnSpLocks/>
          </p:cNvCxnSpPr>
          <p:nvPr/>
        </p:nvCxnSpPr>
        <p:spPr>
          <a:xfrm>
            <a:off x="2959016" y="2014690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7091A1B8-75A0-29A8-36EB-9DD8796C2494}"/>
              </a:ext>
            </a:extLst>
          </p:cNvPr>
          <p:cNvSpPr txBox="1"/>
          <p:nvPr/>
        </p:nvSpPr>
        <p:spPr>
          <a:xfrm>
            <a:off x="6915343" y="1542658"/>
            <a:ext cx="3385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=</a:t>
            </a:r>
          </a:p>
        </p:txBody>
      </p: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AA556CEE-D83C-179C-24A0-1D87C1D56163}"/>
              </a:ext>
            </a:extLst>
          </p:cNvPr>
          <p:cNvCxnSpPr>
            <a:cxnSpLocks/>
          </p:cNvCxnSpPr>
          <p:nvPr/>
        </p:nvCxnSpPr>
        <p:spPr>
          <a:xfrm>
            <a:off x="5797261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DD790F10-4739-766F-08B4-910396679B00}"/>
              </a:ext>
            </a:extLst>
          </p:cNvPr>
          <p:cNvCxnSpPr>
            <a:cxnSpLocks/>
          </p:cNvCxnSpPr>
          <p:nvPr/>
        </p:nvCxnSpPr>
        <p:spPr>
          <a:xfrm>
            <a:off x="6311727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17BCACF-5A2A-B5A0-7EE8-2E0C8538DEAA}"/>
              </a:ext>
            </a:extLst>
          </p:cNvPr>
          <p:cNvCxnSpPr>
            <a:cxnSpLocks/>
          </p:cNvCxnSpPr>
          <p:nvPr/>
        </p:nvCxnSpPr>
        <p:spPr>
          <a:xfrm>
            <a:off x="6826193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C1F8547B-455E-C937-9C0F-0A2CA7059D69}"/>
              </a:ext>
            </a:extLst>
          </p:cNvPr>
          <p:cNvCxnSpPr>
            <a:cxnSpLocks/>
          </p:cNvCxnSpPr>
          <p:nvPr/>
        </p:nvCxnSpPr>
        <p:spPr>
          <a:xfrm>
            <a:off x="7340659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B3286516-EBB5-6CEC-5702-7C40B83D92C7}"/>
              </a:ext>
            </a:extLst>
          </p:cNvPr>
          <p:cNvCxnSpPr>
            <a:cxnSpLocks/>
          </p:cNvCxnSpPr>
          <p:nvPr/>
        </p:nvCxnSpPr>
        <p:spPr>
          <a:xfrm>
            <a:off x="7855125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B1FDAC41-AF48-0ED0-D204-10AF757ABE9F}"/>
              </a:ext>
            </a:extLst>
          </p:cNvPr>
          <p:cNvCxnSpPr>
            <a:cxnSpLocks/>
          </p:cNvCxnSpPr>
          <p:nvPr/>
        </p:nvCxnSpPr>
        <p:spPr>
          <a:xfrm>
            <a:off x="8369591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Gerade Verbindung 79">
            <a:extLst>
              <a:ext uri="{FF2B5EF4-FFF2-40B4-BE49-F238E27FC236}">
                <a16:creationId xmlns:a16="http://schemas.microsoft.com/office/drawing/2014/main" id="{B24D974E-CF0F-3A91-E2BE-268D75B07AB8}"/>
              </a:ext>
            </a:extLst>
          </p:cNvPr>
          <p:cNvCxnSpPr>
            <a:cxnSpLocks/>
          </p:cNvCxnSpPr>
          <p:nvPr/>
        </p:nvCxnSpPr>
        <p:spPr>
          <a:xfrm>
            <a:off x="8884057" y="1258783"/>
            <a:ext cx="0" cy="11525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CFD24F5A-1EA7-48B9-2760-F6EBA9690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59016" y="2901589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569D43-EB82-19E2-8F5F-A0DFFD8525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2927664"/>
            <a:ext cx="1722864" cy="2223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BBC82A-EAEC-8E80-9B38-F152B56FDB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89841" y="2921348"/>
            <a:ext cx="234936" cy="2349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C98C5E-413C-9510-5FAF-0F12649A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3188147"/>
            <a:ext cx="1722864" cy="22230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23869F2-18B9-3213-AAB8-44E501255159}"/>
              </a:ext>
            </a:extLst>
          </p:cNvPr>
          <p:cNvSpPr/>
          <p:nvPr/>
        </p:nvSpPr>
        <p:spPr>
          <a:xfrm>
            <a:off x="4621778" y="5278042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941496-EDB6-2E82-98E8-D568D9CF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680" y="5019439"/>
            <a:ext cx="1722864" cy="2223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AF06B6D-BB35-AD91-1198-777197E6F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680" y="4772702"/>
            <a:ext cx="1722864" cy="2223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30D815-3DF2-4FEC-B473-C30F69F1C0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4522597"/>
            <a:ext cx="1722864" cy="2223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8B1A89-A07D-A299-546B-18D13C969B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4680" y="4272098"/>
            <a:ext cx="1722864" cy="2223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89543C-B696-F35C-1199-14776C48BF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3949147"/>
            <a:ext cx="1722864" cy="22230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806CE1-390A-BB98-E9DD-4EEF359B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3697450"/>
            <a:ext cx="1722864" cy="2223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D994A6-DB90-221E-52F4-4927759A2D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47472" y="3448743"/>
            <a:ext cx="1722864" cy="222304"/>
          </a:xfrm>
          <a:prstGeom prst="rect">
            <a:avLst/>
          </a:prstGeom>
        </p:spPr>
      </p:pic>
      <p:sp>
        <p:nvSpPr>
          <p:cNvPr id="20" name="Ovale Legende 19">
            <a:extLst>
              <a:ext uri="{FF2B5EF4-FFF2-40B4-BE49-F238E27FC236}">
                <a16:creationId xmlns:a16="http://schemas.microsoft.com/office/drawing/2014/main" id="{C91693AF-33FE-B9B7-27CF-6572206E2B15}"/>
              </a:ext>
            </a:extLst>
          </p:cNvPr>
          <p:cNvSpPr/>
          <p:nvPr/>
        </p:nvSpPr>
        <p:spPr>
          <a:xfrm>
            <a:off x="7992604" y="3410451"/>
            <a:ext cx="4185108" cy="1334449"/>
          </a:xfrm>
          <a:prstGeom prst="wedgeEllipseCallout">
            <a:avLst>
              <a:gd name="adj1" fmla="val -34407"/>
              <a:gd name="adj2" fmla="val -92467"/>
            </a:avLst>
          </a:prstGeom>
          <a:solidFill>
            <a:srgbClr val="D0E9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Es bleiben 1 Hunderterplatte,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9 Zehnerstangen 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und 1 Einerwürfel übrig.</a:t>
            </a:r>
          </a:p>
          <a:p>
            <a:pPr algn="ctr"/>
            <a:r>
              <a:rPr lang="de-DE" sz="1500" dirty="0">
                <a:solidFill>
                  <a:schemeClr val="tx1"/>
                </a:solidFill>
                <a:latin typeface="Be Vietnam" pitchFamily="2" charset="77"/>
                <a:cs typeface="Arial" panose="020B0604020202020204" pitchFamily="34" charset="0"/>
              </a:rPr>
              <a:t>Das sind 191.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F4F350C-5CED-4225-504A-6D2FD0B85C2F}"/>
              </a:ext>
            </a:extLst>
          </p:cNvPr>
          <p:cNvSpPr txBox="1"/>
          <p:nvPr/>
        </p:nvSpPr>
        <p:spPr>
          <a:xfrm>
            <a:off x="7431683" y="1544676"/>
            <a:ext cx="3369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5EFA8E-B55D-3E9B-296B-9AAAE69CB75E}"/>
              </a:ext>
            </a:extLst>
          </p:cNvPr>
          <p:cNvSpPr txBox="1"/>
          <p:nvPr/>
        </p:nvSpPr>
        <p:spPr>
          <a:xfrm>
            <a:off x="7927263" y="1545313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9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E38E1F9-84F0-2633-B1D1-9BE3404F999A}"/>
              </a:ext>
            </a:extLst>
          </p:cNvPr>
          <p:cNvSpPr txBox="1"/>
          <p:nvPr/>
        </p:nvSpPr>
        <p:spPr>
          <a:xfrm>
            <a:off x="8464439" y="1544675"/>
            <a:ext cx="3369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436D29B-387D-DAAA-F475-96440541B608}"/>
              </a:ext>
            </a:extLst>
          </p:cNvPr>
          <p:cNvSpPr txBox="1"/>
          <p:nvPr/>
        </p:nvSpPr>
        <p:spPr>
          <a:xfrm>
            <a:off x="2932524" y="1167247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288025-1AF3-9269-C28C-D15289A6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5398"/>
      </p:ext>
    </p:extLst>
  </p:cSld>
  <p:clrMapOvr>
    <a:masterClrMapping/>
  </p:clrMapOvr>
  <p:transition spd="med" advTm="28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45">
            <a:extLst>
              <a:ext uri="{FF2B5EF4-FFF2-40B4-BE49-F238E27FC236}">
                <a16:creationId xmlns:a16="http://schemas.microsoft.com/office/drawing/2014/main" id="{CEF7C4D4-1527-EBFF-57C0-4CC3E2CB6065}"/>
              </a:ext>
            </a:extLst>
          </p:cNvPr>
          <p:cNvSpPr txBox="1"/>
          <p:nvPr/>
        </p:nvSpPr>
        <p:spPr>
          <a:xfrm>
            <a:off x="2537992" y="3502899"/>
            <a:ext cx="3401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strike="sngStrike" dirty="0">
                <a:latin typeface="Be Vietnam" pitchFamily="2" charset="77"/>
              </a:rPr>
              <a:t>3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DBFF1B9-0759-6829-6B38-23884A31BD79}"/>
              </a:ext>
            </a:extLst>
          </p:cNvPr>
          <p:cNvSpPr/>
          <p:nvPr/>
        </p:nvSpPr>
        <p:spPr>
          <a:xfrm>
            <a:off x="2223142" y="4688198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6421B5-6D78-2109-390B-6B9003835FA1}"/>
              </a:ext>
            </a:extLst>
          </p:cNvPr>
          <p:cNvSpPr txBox="1"/>
          <p:nvPr/>
        </p:nvSpPr>
        <p:spPr>
          <a:xfrm>
            <a:off x="3050809" y="3503131"/>
            <a:ext cx="3642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>
              <a:defRPr sz="2400">
                <a:latin typeface="Be Vietnam" pitchFamily="2" charset="77"/>
              </a:defRPr>
            </a:lvl1pPr>
          </a:lstStyle>
          <a:p>
            <a:pPr algn="ctr"/>
            <a:r>
              <a:rPr lang="de-DE" dirty="0"/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4EB7C4-4048-6A0E-B711-F8BC27F4C25F}"/>
              </a:ext>
            </a:extLst>
          </p:cNvPr>
          <p:cNvSpPr txBox="1"/>
          <p:nvPr/>
        </p:nvSpPr>
        <p:spPr>
          <a:xfrm>
            <a:off x="3576995" y="350313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68163EA-A12C-3654-8BE0-1531DA1D0897}"/>
              </a:ext>
            </a:extLst>
          </p:cNvPr>
          <p:cNvSpPr txBox="1"/>
          <p:nvPr/>
        </p:nvSpPr>
        <p:spPr>
          <a:xfrm>
            <a:off x="2564892" y="3574140"/>
            <a:ext cx="269647" cy="350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2400" dirty="0">
              <a:latin typeface="Be Vietnam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51154DC-277C-0927-0075-BFA5948B1E74}"/>
              </a:ext>
            </a:extLst>
          </p:cNvPr>
          <p:cNvSpPr txBox="1"/>
          <p:nvPr/>
        </p:nvSpPr>
        <p:spPr>
          <a:xfrm>
            <a:off x="3050006" y="3974619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3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A52905-F85F-12E0-A4CD-5BD890F871D0}"/>
              </a:ext>
            </a:extLst>
          </p:cNvPr>
          <p:cNvSpPr txBox="1"/>
          <p:nvPr/>
        </p:nvSpPr>
        <p:spPr>
          <a:xfrm>
            <a:off x="3576995" y="3974619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2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6B3ECC-227F-0402-1FAB-BC6041DA0A92}"/>
              </a:ext>
            </a:extLst>
          </p:cNvPr>
          <p:cNvSpPr txBox="1"/>
          <p:nvPr/>
        </p:nvSpPr>
        <p:spPr>
          <a:xfrm>
            <a:off x="2520540" y="2551198"/>
            <a:ext cx="3930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H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464AE5-0320-E1E9-184D-82F1D6C0ACDD}"/>
              </a:ext>
            </a:extLst>
          </p:cNvPr>
          <p:cNvSpPr txBox="1"/>
          <p:nvPr/>
        </p:nvSpPr>
        <p:spPr>
          <a:xfrm>
            <a:off x="3045999" y="2551198"/>
            <a:ext cx="37382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prstClr val="black"/>
                </a:solidFill>
                <a:latin typeface="Be Vietnam" pitchFamily="2" charset="77"/>
              </a:defRPr>
            </a:lvl1pPr>
          </a:lstStyle>
          <a:p>
            <a:r>
              <a:rPr lang="de-DE" sz="2400" dirty="0"/>
              <a:t>Z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276ADCF-FC1D-1713-EA18-707C91999A76}"/>
              </a:ext>
            </a:extLst>
          </p:cNvPr>
          <p:cNvSpPr txBox="1"/>
          <p:nvPr/>
        </p:nvSpPr>
        <p:spPr>
          <a:xfrm>
            <a:off x="3567377" y="2551199"/>
            <a:ext cx="3593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E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C5DD92B-2ED5-829B-BADD-5D9D55481BA8}"/>
              </a:ext>
            </a:extLst>
          </p:cNvPr>
          <p:cNvCxnSpPr>
            <a:cxnSpLocks/>
          </p:cNvCxnSpPr>
          <p:nvPr/>
        </p:nvCxnSpPr>
        <p:spPr>
          <a:xfrm>
            <a:off x="1440466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F5DDE44-7ABA-77A3-3DBC-AA31DCE389A6}"/>
              </a:ext>
            </a:extLst>
          </p:cNvPr>
          <p:cNvCxnSpPr>
            <a:cxnSpLocks/>
          </p:cNvCxnSpPr>
          <p:nvPr/>
        </p:nvCxnSpPr>
        <p:spPr>
          <a:xfrm>
            <a:off x="195005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03B077E8-0BAF-75D9-B330-82B1E53FFD76}"/>
              </a:ext>
            </a:extLst>
          </p:cNvPr>
          <p:cNvCxnSpPr>
            <a:cxnSpLocks/>
          </p:cNvCxnSpPr>
          <p:nvPr/>
        </p:nvCxnSpPr>
        <p:spPr>
          <a:xfrm>
            <a:off x="245840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8B9EA65-3D74-22A6-D58C-335219567F2E}"/>
              </a:ext>
            </a:extLst>
          </p:cNvPr>
          <p:cNvCxnSpPr>
            <a:cxnSpLocks/>
          </p:cNvCxnSpPr>
          <p:nvPr/>
        </p:nvCxnSpPr>
        <p:spPr>
          <a:xfrm>
            <a:off x="2975732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8E2EF0EC-40D0-8BE1-F9C7-F472E61AD075}"/>
              </a:ext>
            </a:extLst>
          </p:cNvPr>
          <p:cNvCxnSpPr>
            <a:cxnSpLocks/>
          </p:cNvCxnSpPr>
          <p:nvPr/>
        </p:nvCxnSpPr>
        <p:spPr>
          <a:xfrm>
            <a:off x="3490087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3E9E3FA-B803-E650-CE4A-4C8CF2F54DC2}"/>
              </a:ext>
            </a:extLst>
          </p:cNvPr>
          <p:cNvCxnSpPr>
            <a:cxnSpLocks/>
          </p:cNvCxnSpPr>
          <p:nvPr/>
        </p:nvCxnSpPr>
        <p:spPr>
          <a:xfrm>
            <a:off x="4004061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D9C2B3A-8390-00F2-C9F7-BA33608EDD18}"/>
              </a:ext>
            </a:extLst>
          </p:cNvPr>
          <p:cNvCxnSpPr>
            <a:cxnSpLocks/>
          </p:cNvCxnSpPr>
          <p:nvPr/>
        </p:nvCxnSpPr>
        <p:spPr>
          <a:xfrm>
            <a:off x="1164242" y="25450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33C77F54-C5D7-3A27-C9AF-176A266701FD}"/>
              </a:ext>
            </a:extLst>
          </p:cNvPr>
          <p:cNvCxnSpPr>
            <a:cxnSpLocks/>
          </p:cNvCxnSpPr>
          <p:nvPr/>
        </p:nvCxnSpPr>
        <p:spPr>
          <a:xfrm>
            <a:off x="1164242" y="301896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4237042E-90A4-96BE-003D-5B45B7832EFA}"/>
              </a:ext>
            </a:extLst>
          </p:cNvPr>
          <p:cNvCxnSpPr>
            <a:cxnSpLocks/>
          </p:cNvCxnSpPr>
          <p:nvPr/>
        </p:nvCxnSpPr>
        <p:spPr>
          <a:xfrm>
            <a:off x="1164242" y="34975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58635EEB-299F-484E-2016-C72CF321A8C4}"/>
              </a:ext>
            </a:extLst>
          </p:cNvPr>
          <p:cNvCxnSpPr>
            <a:cxnSpLocks/>
          </p:cNvCxnSpPr>
          <p:nvPr/>
        </p:nvCxnSpPr>
        <p:spPr>
          <a:xfrm>
            <a:off x="1164242" y="3970331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A65E6F3D-8DCF-3517-394E-B9F11B0060FC}"/>
              </a:ext>
            </a:extLst>
          </p:cNvPr>
          <p:cNvCxnSpPr>
            <a:cxnSpLocks/>
          </p:cNvCxnSpPr>
          <p:nvPr/>
        </p:nvCxnSpPr>
        <p:spPr>
          <a:xfrm>
            <a:off x="1164242" y="4440572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082E8864-E619-307D-6D9F-B0CF3C102271}"/>
              </a:ext>
            </a:extLst>
          </p:cNvPr>
          <p:cNvCxnSpPr>
            <a:cxnSpLocks/>
          </p:cNvCxnSpPr>
          <p:nvPr/>
        </p:nvCxnSpPr>
        <p:spPr>
          <a:xfrm>
            <a:off x="1164242" y="4919203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C7F27F18-B333-D696-09F6-63FD5CF76D65}"/>
              </a:ext>
            </a:extLst>
          </p:cNvPr>
          <p:cNvSpPr txBox="1"/>
          <p:nvPr/>
        </p:nvSpPr>
        <p:spPr>
          <a:xfrm>
            <a:off x="1461898" y="415194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______________________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E2C4C846-54A0-E7E5-8D5B-9E35763F9C30}"/>
              </a:ext>
            </a:extLst>
          </p:cNvPr>
          <p:cNvSpPr txBox="1"/>
          <p:nvPr/>
        </p:nvSpPr>
        <p:spPr>
          <a:xfrm>
            <a:off x="3584655" y="4463204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402550-83D4-E37F-67E4-EA326A7F3FE2}"/>
              </a:ext>
            </a:extLst>
          </p:cNvPr>
          <p:cNvSpPr txBox="1"/>
          <p:nvPr/>
        </p:nvSpPr>
        <p:spPr>
          <a:xfrm>
            <a:off x="2093393" y="3993946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-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BA2B00-BA5C-C927-D5C6-3D12EF146C3E}"/>
              </a:ext>
            </a:extLst>
          </p:cNvPr>
          <p:cNvSpPr txBox="1"/>
          <p:nvPr/>
        </p:nvSpPr>
        <p:spPr>
          <a:xfrm>
            <a:off x="2586798" y="3974618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577F04-9923-2D94-7CC1-83B918C73F66}"/>
              </a:ext>
            </a:extLst>
          </p:cNvPr>
          <p:cNvSpPr txBox="1"/>
          <p:nvPr/>
        </p:nvSpPr>
        <p:spPr>
          <a:xfrm>
            <a:off x="2585122" y="3503131"/>
            <a:ext cx="267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F7173E9-2FC5-4684-973F-EBBE82906017}"/>
              </a:ext>
            </a:extLst>
          </p:cNvPr>
          <p:cNvSpPr/>
          <p:nvPr/>
        </p:nvSpPr>
        <p:spPr>
          <a:xfrm>
            <a:off x="3489706" y="2538995"/>
            <a:ext cx="513974" cy="2380208"/>
          </a:xfrm>
          <a:prstGeom prst="rect">
            <a:avLst/>
          </a:prstGeom>
          <a:noFill/>
          <a:ln w="19050">
            <a:solidFill>
              <a:srgbClr val="963B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1007540B-B41B-8E38-2BD2-2E2D081AB237}"/>
              </a:ext>
            </a:extLst>
          </p:cNvPr>
          <p:cNvSpPr txBox="1"/>
          <p:nvPr/>
        </p:nvSpPr>
        <p:spPr>
          <a:xfrm>
            <a:off x="1115360" y="1861611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9B86B0-1B67-7361-A13D-D5F3611C46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1302" y="277252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003D80-692B-721A-A2CF-035DB8A9F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3702" y="292492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D91B487-67A1-2E3A-9435-AEC6079143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29758" y="2798600"/>
            <a:ext cx="1722864" cy="22230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8B6CE1B-E0A2-314B-7DB8-1D8E569B20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72127" y="2792284"/>
            <a:ext cx="234936" cy="23493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4E18849-D97D-40C0-0BF9-4EF59304EF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29758" y="3059083"/>
            <a:ext cx="1722864" cy="222304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7783773-9CE0-5EAF-5045-F4C5D25511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68752" y="2786680"/>
            <a:ext cx="234936" cy="23493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7AD7446-98C2-3B19-D0BA-1A4EAF1947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85353" y="2785968"/>
            <a:ext cx="234936" cy="234936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4A57557-7B72-E823-1E57-3F7681713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73819" y="3170235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063983A-12D0-B60C-11DC-96BB4DCB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62522"/>
      </p:ext>
    </p:extLst>
  </p:cSld>
  <p:clrMapOvr>
    <a:masterClrMapping/>
  </p:clrMapOvr>
  <p:transition spd="slow" advTm="490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37044 0.5935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2967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37044 0.5935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149" grpId="0"/>
      <p:bldP spid="3" grpId="0"/>
      <p:bldP spid="4" grpId="0"/>
      <p:bldP spid="5" grpId="0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45">
            <a:extLst>
              <a:ext uri="{FF2B5EF4-FFF2-40B4-BE49-F238E27FC236}">
                <a16:creationId xmlns:a16="http://schemas.microsoft.com/office/drawing/2014/main" id="{CEF7C4D4-1527-EBFF-57C0-4CC3E2CB6065}"/>
              </a:ext>
            </a:extLst>
          </p:cNvPr>
          <p:cNvSpPr txBox="1"/>
          <p:nvPr/>
        </p:nvSpPr>
        <p:spPr>
          <a:xfrm>
            <a:off x="2548477" y="3495989"/>
            <a:ext cx="3401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strike="sngStrike" dirty="0">
                <a:latin typeface="Be Vietnam" pitchFamily="2" charset="77"/>
              </a:rPr>
              <a:t>3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DBFF1B9-0759-6829-6B38-23884A31BD79}"/>
              </a:ext>
            </a:extLst>
          </p:cNvPr>
          <p:cNvSpPr/>
          <p:nvPr/>
        </p:nvSpPr>
        <p:spPr>
          <a:xfrm>
            <a:off x="2223142" y="4688198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6421B5-6D78-2109-390B-6B9003835FA1}"/>
              </a:ext>
            </a:extLst>
          </p:cNvPr>
          <p:cNvSpPr txBox="1"/>
          <p:nvPr/>
        </p:nvSpPr>
        <p:spPr>
          <a:xfrm>
            <a:off x="3050809" y="3503131"/>
            <a:ext cx="3642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>
              <a:defRPr sz="2400">
                <a:latin typeface="Be Vietnam" pitchFamily="2" charset="77"/>
              </a:defRPr>
            </a:lvl1pPr>
          </a:lstStyle>
          <a:p>
            <a:pPr algn="ctr"/>
            <a:r>
              <a:rPr lang="de-DE" dirty="0"/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4EB7C4-4048-6A0E-B711-F8BC27F4C25F}"/>
              </a:ext>
            </a:extLst>
          </p:cNvPr>
          <p:cNvSpPr txBox="1"/>
          <p:nvPr/>
        </p:nvSpPr>
        <p:spPr>
          <a:xfrm>
            <a:off x="3576995" y="350313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68163EA-A12C-3654-8BE0-1531DA1D0897}"/>
              </a:ext>
            </a:extLst>
          </p:cNvPr>
          <p:cNvSpPr txBox="1"/>
          <p:nvPr/>
        </p:nvSpPr>
        <p:spPr>
          <a:xfrm>
            <a:off x="2564892" y="3574140"/>
            <a:ext cx="269647" cy="350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2400" dirty="0">
              <a:latin typeface="Be Vietnam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6699D9A-3D6E-89C5-A743-698166CC6593}"/>
              </a:ext>
            </a:extLst>
          </p:cNvPr>
          <p:cNvSpPr txBox="1"/>
          <p:nvPr/>
        </p:nvSpPr>
        <p:spPr>
          <a:xfrm>
            <a:off x="2586798" y="3974618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51154DC-277C-0927-0075-BFA5948B1E74}"/>
              </a:ext>
            </a:extLst>
          </p:cNvPr>
          <p:cNvSpPr txBox="1"/>
          <p:nvPr/>
        </p:nvSpPr>
        <p:spPr>
          <a:xfrm>
            <a:off x="3050006" y="3974619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3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A52905-F85F-12E0-A4CD-5BD890F871D0}"/>
              </a:ext>
            </a:extLst>
          </p:cNvPr>
          <p:cNvSpPr txBox="1"/>
          <p:nvPr/>
        </p:nvSpPr>
        <p:spPr>
          <a:xfrm>
            <a:off x="3576995" y="3974619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2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6B3ECC-227F-0402-1FAB-BC6041DA0A92}"/>
              </a:ext>
            </a:extLst>
          </p:cNvPr>
          <p:cNvSpPr txBox="1"/>
          <p:nvPr/>
        </p:nvSpPr>
        <p:spPr>
          <a:xfrm>
            <a:off x="2520540" y="2551198"/>
            <a:ext cx="3930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H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464AE5-0320-E1E9-184D-82F1D6C0ACDD}"/>
              </a:ext>
            </a:extLst>
          </p:cNvPr>
          <p:cNvSpPr txBox="1"/>
          <p:nvPr/>
        </p:nvSpPr>
        <p:spPr>
          <a:xfrm>
            <a:off x="3045999" y="2551198"/>
            <a:ext cx="37382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prstClr val="black"/>
                </a:solidFill>
                <a:latin typeface="Be Vietnam" pitchFamily="2" charset="77"/>
              </a:defRPr>
            </a:lvl1pPr>
          </a:lstStyle>
          <a:p>
            <a:r>
              <a:rPr lang="de-DE" sz="2400" dirty="0"/>
              <a:t>Z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276ADCF-FC1D-1713-EA18-707C91999A76}"/>
              </a:ext>
            </a:extLst>
          </p:cNvPr>
          <p:cNvSpPr txBox="1"/>
          <p:nvPr/>
        </p:nvSpPr>
        <p:spPr>
          <a:xfrm>
            <a:off x="3567377" y="2551199"/>
            <a:ext cx="3593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E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C5DD92B-2ED5-829B-BADD-5D9D55481BA8}"/>
              </a:ext>
            </a:extLst>
          </p:cNvPr>
          <p:cNvCxnSpPr>
            <a:cxnSpLocks/>
          </p:cNvCxnSpPr>
          <p:nvPr/>
        </p:nvCxnSpPr>
        <p:spPr>
          <a:xfrm>
            <a:off x="1440466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F5DDE44-7ABA-77A3-3DBC-AA31DCE389A6}"/>
              </a:ext>
            </a:extLst>
          </p:cNvPr>
          <p:cNvCxnSpPr>
            <a:cxnSpLocks/>
          </p:cNvCxnSpPr>
          <p:nvPr/>
        </p:nvCxnSpPr>
        <p:spPr>
          <a:xfrm>
            <a:off x="195005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03B077E8-0BAF-75D9-B330-82B1E53FFD76}"/>
              </a:ext>
            </a:extLst>
          </p:cNvPr>
          <p:cNvCxnSpPr>
            <a:cxnSpLocks/>
          </p:cNvCxnSpPr>
          <p:nvPr/>
        </p:nvCxnSpPr>
        <p:spPr>
          <a:xfrm>
            <a:off x="245840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8B9EA65-3D74-22A6-D58C-335219567F2E}"/>
              </a:ext>
            </a:extLst>
          </p:cNvPr>
          <p:cNvCxnSpPr>
            <a:cxnSpLocks/>
          </p:cNvCxnSpPr>
          <p:nvPr/>
        </p:nvCxnSpPr>
        <p:spPr>
          <a:xfrm>
            <a:off x="2975732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8E2EF0EC-40D0-8BE1-F9C7-F472E61AD075}"/>
              </a:ext>
            </a:extLst>
          </p:cNvPr>
          <p:cNvCxnSpPr>
            <a:cxnSpLocks/>
          </p:cNvCxnSpPr>
          <p:nvPr/>
        </p:nvCxnSpPr>
        <p:spPr>
          <a:xfrm>
            <a:off x="3490087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3E9E3FA-B803-E650-CE4A-4C8CF2F54DC2}"/>
              </a:ext>
            </a:extLst>
          </p:cNvPr>
          <p:cNvCxnSpPr>
            <a:cxnSpLocks/>
          </p:cNvCxnSpPr>
          <p:nvPr/>
        </p:nvCxnSpPr>
        <p:spPr>
          <a:xfrm>
            <a:off x="4004061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D9C2B3A-8390-00F2-C9F7-BA33608EDD18}"/>
              </a:ext>
            </a:extLst>
          </p:cNvPr>
          <p:cNvCxnSpPr>
            <a:cxnSpLocks/>
          </p:cNvCxnSpPr>
          <p:nvPr/>
        </p:nvCxnSpPr>
        <p:spPr>
          <a:xfrm>
            <a:off x="1164242" y="25450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33C77F54-C5D7-3A27-C9AF-176A266701FD}"/>
              </a:ext>
            </a:extLst>
          </p:cNvPr>
          <p:cNvCxnSpPr>
            <a:cxnSpLocks/>
          </p:cNvCxnSpPr>
          <p:nvPr/>
        </p:nvCxnSpPr>
        <p:spPr>
          <a:xfrm>
            <a:off x="1164242" y="301896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4237042E-90A4-96BE-003D-5B45B7832EFA}"/>
              </a:ext>
            </a:extLst>
          </p:cNvPr>
          <p:cNvCxnSpPr>
            <a:cxnSpLocks/>
          </p:cNvCxnSpPr>
          <p:nvPr/>
        </p:nvCxnSpPr>
        <p:spPr>
          <a:xfrm>
            <a:off x="1164242" y="34975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58635EEB-299F-484E-2016-C72CF321A8C4}"/>
              </a:ext>
            </a:extLst>
          </p:cNvPr>
          <p:cNvCxnSpPr>
            <a:cxnSpLocks/>
          </p:cNvCxnSpPr>
          <p:nvPr/>
        </p:nvCxnSpPr>
        <p:spPr>
          <a:xfrm>
            <a:off x="1164242" y="3970331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A65E6F3D-8DCF-3517-394E-B9F11B0060FC}"/>
              </a:ext>
            </a:extLst>
          </p:cNvPr>
          <p:cNvCxnSpPr>
            <a:cxnSpLocks/>
          </p:cNvCxnSpPr>
          <p:nvPr/>
        </p:nvCxnSpPr>
        <p:spPr>
          <a:xfrm>
            <a:off x="1164242" y="4440572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082E8864-E619-307D-6D9F-B0CF3C102271}"/>
              </a:ext>
            </a:extLst>
          </p:cNvPr>
          <p:cNvCxnSpPr>
            <a:cxnSpLocks/>
          </p:cNvCxnSpPr>
          <p:nvPr/>
        </p:nvCxnSpPr>
        <p:spPr>
          <a:xfrm>
            <a:off x="1164242" y="4919203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C7F27F18-B333-D696-09F6-63FD5CF76D65}"/>
              </a:ext>
            </a:extLst>
          </p:cNvPr>
          <p:cNvSpPr txBox="1"/>
          <p:nvPr/>
        </p:nvSpPr>
        <p:spPr>
          <a:xfrm>
            <a:off x="1461898" y="415194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______________________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E2C4C846-54A0-E7E5-8D5B-9E35763F9C30}"/>
              </a:ext>
            </a:extLst>
          </p:cNvPr>
          <p:cNvSpPr txBox="1"/>
          <p:nvPr/>
        </p:nvSpPr>
        <p:spPr>
          <a:xfrm>
            <a:off x="3584655" y="4463204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402550-83D4-E37F-67E4-EA326A7F3FE2}"/>
              </a:ext>
            </a:extLst>
          </p:cNvPr>
          <p:cNvSpPr txBox="1"/>
          <p:nvPr/>
        </p:nvSpPr>
        <p:spPr>
          <a:xfrm>
            <a:off x="2093393" y="3993946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-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E98F42-0716-B6CC-684F-CFA889D28A2D}"/>
              </a:ext>
            </a:extLst>
          </p:cNvPr>
          <p:cNvSpPr txBox="1"/>
          <p:nvPr/>
        </p:nvSpPr>
        <p:spPr>
          <a:xfrm>
            <a:off x="2585122" y="3503131"/>
            <a:ext cx="267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8468C7-56AF-2387-5D05-E2C19A1CE587}"/>
              </a:ext>
            </a:extLst>
          </p:cNvPr>
          <p:cNvSpPr txBox="1"/>
          <p:nvPr/>
        </p:nvSpPr>
        <p:spPr>
          <a:xfrm>
            <a:off x="1115360" y="1861611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E874F1-41D6-060C-4906-47B235BEBB93}"/>
              </a:ext>
            </a:extLst>
          </p:cNvPr>
          <p:cNvSpPr/>
          <p:nvPr/>
        </p:nvSpPr>
        <p:spPr>
          <a:xfrm>
            <a:off x="2965402" y="2551198"/>
            <a:ext cx="513974" cy="238020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C1DBF2-4623-886A-A34D-D9228A796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2000" y="27720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248928-B834-DFD7-687B-38C5D09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3200" y="29232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6B5346-E4B8-8C81-952B-8FD7B2B4F9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2797200"/>
            <a:ext cx="1722864" cy="22230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B3BADFD-EA9A-8CB4-71DE-9A182D2F11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70400" y="2793600"/>
            <a:ext cx="234936" cy="23493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A2B7C749-5361-4D54-BE56-CE300119B4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060000"/>
            <a:ext cx="1722864" cy="222304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8A94902-DFD3-FE21-D5FD-BAEEBADB83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30400" y="5738180"/>
            <a:ext cx="1722858" cy="22230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6E24260-3559-07C2-3964-3221A0DC52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5484095"/>
            <a:ext cx="1722864" cy="22230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0002743-4446-BBA3-0470-5243BB62E2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5164957"/>
            <a:ext cx="1722864" cy="22230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6A4A2B6A-D9D9-CBB9-C464-EB9B4B2C0F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915481"/>
            <a:ext cx="1722864" cy="22230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953D3469-A6B9-7FA7-BB9E-4396C9D7DB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668744"/>
            <a:ext cx="1722864" cy="222304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C72D9455-0E2F-665F-4378-AC6BAB334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418639"/>
            <a:ext cx="1722864" cy="222304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8C24D580-CFC7-5420-D87F-CB40A7A674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168140"/>
            <a:ext cx="1722864" cy="22230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FA268CD3-9794-6BC6-4777-3259567AF9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845189"/>
            <a:ext cx="1722864" cy="22230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5F179B2C-0C3D-4446-02A3-823D2814D5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586565"/>
            <a:ext cx="1722864" cy="222304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9B799BEC-7F8F-7DB0-AFBB-05248B0437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337858"/>
            <a:ext cx="1722864" cy="22230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A8364A04-23C1-1D32-389F-C57E5C7ED1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73200" y="31716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A7E1A85-118C-3D2E-4414-875428C4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472180"/>
      </p:ext>
    </p:extLst>
  </p:cSld>
  <p:clrMapOvr>
    <a:masterClrMapping/>
  </p:clrMapOvr>
  <p:transition spd="med" advTm="11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C413-0AD6-FFC3-8F45-05878686A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AC2C3D-DAAF-929E-D269-FC5D8A3E8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de-DE" sz="2000" dirty="0"/>
              <a:t>Einstieg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Grundlagen zur schriftlichen Subtraktion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Hintergründe zum schriftlichen Subtraktionsalgorithmus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Beispielhafte Erarbeitung des Entbündelns mit Abziehen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divomath – Das Modul „Schriftlich subtrahieren“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Erprobungsauftrag – </a:t>
            </a:r>
            <a:r>
              <a:rPr lang="de-DE" sz="2000" dirty="0" err="1"/>
              <a:t>divomath</a:t>
            </a:r>
            <a:r>
              <a:rPr lang="de-DE" sz="2000" dirty="0"/>
              <a:t> im Unterricht nutzen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Abschluss und Ausblick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5FBD4F0-FE0C-1C07-74F2-C05CA809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5DF9CF-8E56-C4FC-66D0-8F5DCCF4C6D5}"/>
              </a:ext>
            </a:extLst>
          </p:cNvPr>
          <p:cNvSpPr txBox="1"/>
          <p:nvPr/>
        </p:nvSpPr>
        <p:spPr>
          <a:xfrm>
            <a:off x="-166914" y="1470844"/>
            <a:ext cx="12525828" cy="369332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noProof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664301"/>
      </p:ext>
    </p:extLst>
  </p:cSld>
  <p:clrMapOvr>
    <a:masterClrMapping/>
  </p:clrMapOvr>
  <p:transition spd="slow" advTm="3491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45">
            <a:extLst>
              <a:ext uri="{FF2B5EF4-FFF2-40B4-BE49-F238E27FC236}">
                <a16:creationId xmlns:a16="http://schemas.microsoft.com/office/drawing/2014/main" id="{CEF7C4D4-1527-EBFF-57C0-4CC3E2CB6065}"/>
              </a:ext>
            </a:extLst>
          </p:cNvPr>
          <p:cNvSpPr txBox="1"/>
          <p:nvPr/>
        </p:nvSpPr>
        <p:spPr>
          <a:xfrm>
            <a:off x="2548477" y="3495989"/>
            <a:ext cx="3401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strike="sngStrike" dirty="0">
                <a:latin typeface="Be Vietnam" pitchFamily="2" charset="77"/>
              </a:rPr>
              <a:t>3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DBFF1B9-0759-6829-6B38-23884A31BD79}"/>
              </a:ext>
            </a:extLst>
          </p:cNvPr>
          <p:cNvSpPr/>
          <p:nvPr/>
        </p:nvSpPr>
        <p:spPr>
          <a:xfrm>
            <a:off x="2223142" y="4688198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6421B5-6D78-2109-390B-6B9003835FA1}"/>
              </a:ext>
            </a:extLst>
          </p:cNvPr>
          <p:cNvSpPr txBox="1"/>
          <p:nvPr/>
        </p:nvSpPr>
        <p:spPr>
          <a:xfrm>
            <a:off x="3050809" y="3503131"/>
            <a:ext cx="3642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>
              <a:defRPr sz="2400">
                <a:latin typeface="Be Vietnam" pitchFamily="2" charset="77"/>
              </a:defRPr>
            </a:lvl1pPr>
          </a:lstStyle>
          <a:p>
            <a:pPr algn="ctr"/>
            <a:r>
              <a:rPr lang="de-DE" dirty="0"/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4EB7C4-4048-6A0E-B711-F8BC27F4C25F}"/>
              </a:ext>
            </a:extLst>
          </p:cNvPr>
          <p:cNvSpPr txBox="1"/>
          <p:nvPr/>
        </p:nvSpPr>
        <p:spPr>
          <a:xfrm>
            <a:off x="3576995" y="350313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68163EA-A12C-3654-8BE0-1531DA1D0897}"/>
              </a:ext>
            </a:extLst>
          </p:cNvPr>
          <p:cNvSpPr txBox="1"/>
          <p:nvPr/>
        </p:nvSpPr>
        <p:spPr>
          <a:xfrm>
            <a:off x="2564892" y="3574140"/>
            <a:ext cx="269647" cy="350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2400" dirty="0">
              <a:latin typeface="Be Vietnam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51154DC-277C-0927-0075-BFA5948B1E74}"/>
              </a:ext>
            </a:extLst>
          </p:cNvPr>
          <p:cNvSpPr txBox="1"/>
          <p:nvPr/>
        </p:nvSpPr>
        <p:spPr>
          <a:xfrm>
            <a:off x="3050006" y="3974619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3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A52905-F85F-12E0-A4CD-5BD890F871D0}"/>
              </a:ext>
            </a:extLst>
          </p:cNvPr>
          <p:cNvSpPr txBox="1"/>
          <p:nvPr/>
        </p:nvSpPr>
        <p:spPr>
          <a:xfrm>
            <a:off x="3576995" y="3974619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2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6B3ECC-227F-0402-1FAB-BC6041DA0A92}"/>
              </a:ext>
            </a:extLst>
          </p:cNvPr>
          <p:cNvSpPr txBox="1"/>
          <p:nvPr/>
        </p:nvSpPr>
        <p:spPr>
          <a:xfrm>
            <a:off x="2520540" y="2551198"/>
            <a:ext cx="3930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H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464AE5-0320-E1E9-184D-82F1D6C0ACDD}"/>
              </a:ext>
            </a:extLst>
          </p:cNvPr>
          <p:cNvSpPr txBox="1"/>
          <p:nvPr/>
        </p:nvSpPr>
        <p:spPr>
          <a:xfrm>
            <a:off x="3045999" y="2551198"/>
            <a:ext cx="37382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prstClr val="black"/>
                </a:solidFill>
                <a:latin typeface="Be Vietnam" pitchFamily="2" charset="77"/>
              </a:defRPr>
            </a:lvl1pPr>
          </a:lstStyle>
          <a:p>
            <a:r>
              <a:rPr lang="de-DE" sz="2400" dirty="0"/>
              <a:t>Z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276ADCF-FC1D-1713-EA18-707C91999A76}"/>
              </a:ext>
            </a:extLst>
          </p:cNvPr>
          <p:cNvSpPr txBox="1"/>
          <p:nvPr/>
        </p:nvSpPr>
        <p:spPr>
          <a:xfrm>
            <a:off x="3567377" y="2551199"/>
            <a:ext cx="3593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E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C5DD92B-2ED5-829B-BADD-5D9D55481BA8}"/>
              </a:ext>
            </a:extLst>
          </p:cNvPr>
          <p:cNvCxnSpPr>
            <a:cxnSpLocks/>
          </p:cNvCxnSpPr>
          <p:nvPr/>
        </p:nvCxnSpPr>
        <p:spPr>
          <a:xfrm>
            <a:off x="1440466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F5DDE44-7ABA-77A3-3DBC-AA31DCE389A6}"/>
              </a:ext>
            </a:extLst>
          </p:cNvPr>
          <p:cNvCxnSpPr>
            <a:cxnSpLocks/>
          </p:cNvCxnSpPr>
          <p:nvPr/>
        </p:nvCxnSpPr>
        <p:spPr>
          <a:xfrm>
            <a:off x="195005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03B077E8-0BAF-75D9-B330-82B1E53FFD76}"/>
              </a:ext>
            </a:extLst>
          </p:cNvPr>
          <p:cNvCxnSpPr>
            <a:cxnSpLocks/>
          </p:cNvCxnSpPr>
          <p:nvPr/>
        </p:nvCxnSpPr>
        <p:spPr>
          <a:xfrm>
            <a:off x="245840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8B9EA65-3D74-22A6-D58C-335219567F2E}"/>
              </a:ext>
            </a:extLst>
          </p:cNvPr>
          <p:cNvCxnSpPr>
            <a:cxnSpLocks/>
          </p:cNvCxnSpPr>
          <p:nvPr/>
        </p:nvCxnSpPr>
        <p:spPr>
          <a:xfrm>
            <a:off x="2975732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8E2EF0EC-40D0-8BE1-F9C7-F472E61AD075}"/>
              </a:ext>
            </a:extLst>
          </p:cNvPr>
          <p:cNvCxnSpPr>
            <a:cxnSpLocks/>
          </p:cNvCxnSpPr>
          <p:nvPr/>
        </p:nvCxnSpPr>
        <p:spPr>
          <a:xfrm>
            <a:off x="3490087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3E9E3FA-B803-E650-CE4A-4C8CF2F54DC2}"/>
              </a:ext>
            </a:extLst>
          </p:cNvPr>
          <p:cNvCxnSpPr>
            <a:cxnSpLocks/>
          </p:cNvCxnSpPr>
          <p:nvPr/>
        </p:nvCxnSpPr>
        <p:spPr>
          <a:xfrm>
            <a:off x="4004061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D9C2B3A-8390-00F2-C9F7-BA33608EDD18}"/>
              </a:ext>
            </a:extLst>
          </p:cNvPr>
          <p:cNvCxnSpPr>
            <a:cxnSpLocks/>
          </p:cNvCxnSpPr>
          <p:nvPr/>
        </p:nvCxnSpPr>
        <p:spPr>
          <a:xfrm>
            <a:off x="1164242" y="25450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33C77F54-C5D7-3A27-C9AF-176A266701FD}"/>
              </a:ext>
            </a:extLst>
          </p:cNvPr>
          <p:cNvCxnSpPr>
            <a:cxnSpLocks/>
          </p:cNvCxnSpPr>
          <p:nvPr/>
        </p:nvCxnSpPr>
        <p:spPr>
          <a:xfrm>
            <a:off x="1164242" y="301896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4237042E-90A4-96BE-003D-5B45B7832EFA}"/>
              </a:ext>
            </a:extLst>
          </p:cNvPr>
          <p:cNvCxnSpPr>
            <a:cxnSpLocks/>
          </p:cNvCxnSpPr>
          <p:nvPr/>
        </p:nvCxnSpPr>
        <p:spPr>
          <a:xfrm>
            <a:off x="1164242" y="34975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58635EEB-299F-484E-2016-C72CF321A8C4}"/>
              </a:ext>
            </a:extLst>
          </p:cNvPr>
          <p:cNvCxnSpPr>
            <a:cxnSpLocks/>
          </p:cNvCxnSpPr>
          <p:nvPr/>
        </p:nvCxnSpPr>
        <p:spPr>
          <a:xfrm>
            <a:off x="1164242" y="3970331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A65E6F3D-8DCF-3517-394E-B9F11B0060FC}"/>
              </a:ext>
            </a:extLst>
          </p:cNvPr>
          <p:cNvCxnSpPr>
            <a:cxnSpLocks/>
          </p:cNvCxnSpPr>
          <p:nvPr/>
        </p:nvCxnSpPr>
        <p:spPr>
          <a:xfrm>
            <a:off x="1164242" y="4440572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082E8864-E619-307D-6D9F-B0CF3C102271}"/>
              </a:ext>
            </a:extLst>
          </p:cNvPr>
          <p:cNvCxnSpPr>
            <a:cxnSpLocks/>
          </p:cNvCxnSpPr>
          <p:nvPr/>
        </p:nvCxnSpPr>
        <p:spPr>
          <a:xfrm>
            <a:off x="1164242" y="4919203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C7F27F18-B333-D696-09F6-63FD5CF76D65}"/>
              </a:ext>
            </a:extLst>
          </p:cNvPr>
          <p:cNvSpPr txBox="1"/>
          <p:nvPr/>
        </p:nvSpPr>
        <p:spPr>
          <a:xfrm>
            <a:off x="1461898" y="41613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______________________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C0272204-05D8-3FDA-0F99-8D58BB05E9B0}"/>
              </a:ext>
            </a:extLst>
          </p:cNvPr>
          <p:cNvSpPr txBox="1"/>
          <p:nvPr/>
        </p:nvSpPr>
        <p:spPr>
          <a:xfrm>
            <a:off x="2579048" y="3111669"/>
            <a:ext cx="27603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1400" dirty="0">
                <a:latin typeface="Be Vietnam" pitchFamily="2" charset="77"/>
              </a:rPr>
              <a:t>2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C6297814-0C2B-C460-BC07-2471EB6021B5}"/>
              </a:ext>
            </a:extLst>
          </p:cNvPr>
          <p:cNvSpPr txBox="1"/>
          <p:nvPr/>
        </p:nvSpPr>
        <p:spPr>
          <a:xfrm>
            <a:off x="3040835" y="3111259"/>
            <a:ext cx="36740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1400" dirty="0">
                <a:latin typeface="Be Vietnam" pitchFamily="2" charset="77"/>
              </a:rPr>
              <a:t>10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E2C4C846-54A0-E7E5-8D5B-9E35763F9C30}"/>
              </a:ext>
            </a:extLst>
          </p:cNvPr>
          <p:cNvSpPr txBox="1"/>
          <p:nvPr/>
        </p:nvSpPr>
        <p:spPr>
          <a:xfrm>
            <a:off x="3584655" y="4463204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A0DB51B-D36F-87DF-A1D7-3BCA12AC965E}"/>
              </a:ext>
            </a:extLst>
          </p:cNvPr>
          <p:cNvSpPr txBox="1"/>
          <p:nvPr/>
        </p:nvSpPr>
        <p:spPr>
          <a:xfrm>
            <a:off x="2585122" y="3503131"/>
            <a:ext cx="267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422E4068-2AE5-8CE6-8224-89089908347E}"/>
              </a:ext>
            </a:extLst>
          </p:cNvPr>
          <p:cNvSpPr txBox="1"/>
          <p:nvPr/>
        </p:nvSpPr>
        <p:spPr>
          <a:xfrm>
            <a:off x="3079661" y="4469753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9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402550-83D4-E37F-67E4-EA326A7F3FE2}"/>
              </a:ext>
            </a:extLst>
          </p:cNvPr>
          <p:cNvSpPr txBox="1"/>
          <p:nvPr/>
        </p:nvSpPr>
        <p:spPr>
          <a:xfrm>
            <a:off x="2093393" y="3993946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-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D5C19364-F57B-8D27-6834-B07FA7335E7C}"/>
              </a:ext>
            </a:extLst>
          </p:cNvPr>
          <p:cNvCxnSpPr>
            <a:cxnSpLocks/>
          </p:cNvCxnSpPr>
          <p:nvPr/>
        </p:nvCxnSpPr>
        <p:spPr>
          <a:xfrm flipV="1">
            <a:off x="2564892" y="3574140"/>
            <a:ext cx="292614" cy="337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3FCA5BC-9A21-7521-7E03-5E3A68CA82F3}"/>
              </a:ext>
            </a:extLst>
          </p:cNvPr>
          <p:cNvSpPr txBox="1"/>
          <p:nvPr/>
        </p:nvSpPr>
        <p:spPr>
          <a:xfrm>
            <a:off x="2586798" y="3974618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B206C6-A05B-26EE-62BF-EB78F60E18D8}"/>
              </a:ext>
            </a:extLst>
          </p:cNvPr>
          <p:cNvSpPr txBox="1"/>
          <p:nvPr/>
        </p:nvSpPr>
        <p:spPr>
          <a:xfrm>
            <a:off x="1115360" y="1861611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FD9079A-3513-D634-E5D1-E047A3CA25C5}"/>
              </a:ext>
            </a:extLst>
          </p:cNvPr>
          <p:cNvSpPr/>
          <p:nvPr/>
        </p:nvSpPr>
        <p:spPr>
          <a:xfrm>
            <a:off x="2965402" y="2551198"/>
            <a:ext cx="513974" cy="238020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865129-D5CC-5A65-F8DF-A5956867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2000" y="27720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E07A6B-FD8A-481B-ABC3-0F204EEE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2797200"/>
            <a:ext cx="1722864" cy="2223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7B9DC01-AF44-3801-A11C-89047AFF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70400" y="2793600"/>
            <a:ext cx="234936" cy="23493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05306F7A-4A49-1EDC-5AA8-DF934442B5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060000"/>
            <a:ext cx="1722864" cy="222304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7A47A928-AC15-13C9-DD3F-2327B90ABB6B}"/>
              </a:ext>
            </a:extLst>
          </p:cNvPr>
          <p:cNvSpPr/>
          <p:nvPr/>
        </p:nvSpPr>
        <p:spPr>
          <a:xfrm>
            <a:off x="6483173" y="5163283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3D08EC60-A487-1773-B95F-1CF8C4219F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30400" y="5734306"/>
            <a:ext cx="1722858" cy="22230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94DD142-E2DA-E916-76BE-C1A989746E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5487148"/>
            <a:ext cx="1722864" cy="22230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0B1A64F-C1A5-FAE3-B642-55E1F6184C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5168010"/>
            <a:ext cx="1722864" cy="22230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6185ADA8-488D-5844-6612-4706D5DD32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918534"/>
            <a:ext cx="1722864" cy="222304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E344DBD-0A3F-9181-F03A-1689A67D20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671797"/>
            <a:ext cx="1722864" cy="222304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328DC03-A4CE-7DEF-1812-E6CD98A951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421692"/>
            <a:ext cx="1722864" cy="22230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039D3BC1-876A-85A3-D835-1616D9B007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171193"/>
            <a:ext cx="1722864" cy="22230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619500B-EC38-B88B-77B0-CD113D115F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841315"/>
            <a:ext cx="1722864" cy="222304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7CC3C80D-C787-807D-0498-7518E11597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589618"/>
            <a:ext cx="1722864" cy="22230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1E9FB8D3-CB73-604A-87AB-48200D928D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340911"/>
            <a:ext cx="1722864" cy="222304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75315A5-D4D9-4BC1-FFFC-1B781F1B0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3200" y="29232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383D410-966A-AE36-5157-5AF21078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728655"/>
      </p:ext>
    </p:extLst>
  </p:cSld>
  <p:clrMapOvr>
    <a:masterClrMapping/>
  </p:clrMapOvr>
  <p:transition spd="med" advTm="25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25104 0.335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25104 0.335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5104 0.335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  <p:bldP spid="152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45">
            <a:extLst>
              <a:ext uri="{FF2B5EF4-FFF2-40B4-BE49-F238E27FC236}">
                <a16:creationId xmlns:a16="http://schemas.microsoft.com/office/drawing/2014/main" id="{CEF7C4D4-1527-EBFF-57C0-4CC3E2CB6065}"/>
              </a:ext>
            </a:extLst>
          </p:cNvPr>
          <p:cNvSpPr txBox="1"/>
          <p:nvPr/>
        </p:nvSpPr>
        <p:spPr>
          <a:xfrm>
            <a:off x="2548477" y="3495989"/>
            <a:ext cx="3401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strike="sngStrike" dirty="0">
                <a:latin typeface="Be Vietnam" pitchFamily="2" charset="77"/>
              </a:rPr>
              <a:t>3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DBFF1B9-0759-6829-6B38-23884A31BD79}"/>
              </a:ext>
            </a:extLst>
          </p:cNvPr>
          <p:cNvSpPr/>
          <p:nvPr/>
        </p:nvSpPr>
        <p:spPr>
          <a:xfrm>
            <a:off x="2223142" y="4688198"/>
            <a:ext cx="283464" cy="282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6421B5-6D78-2109-390B-6B9003835FA1}"/>
              </a:ext>
            </a:extLst>
          </p:cNvPr>
          <p:cNvSpPr txBox="1"/>
          <p:nvPr/>
        </p:nvSpPr>
        <p:spPr>
          <a:xfrm>
            <a:off x="3050809" y="3503131"/>
            <a:ext cx="3642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>
              <a:defRPr sz="2400">
                <a:latin typeface="Be Vietnam" pitchFamily="2" charset="77"/>
              </a:defRPr>
            </a:lvl1pPr>
          </a:lstStyle>
          <a:p>
            <a:pPr algn="ctr"/>
            <a:r>
              <a:rPr lang="de-DE" dirty="0"/>
              <a:t>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4EB7C4-4048-6A0E-B711-F8BC27F4C25F}"/>
              </a:ext>
            </a:extLst>
          </p:cNvPr>
          <p:cNvSpPr txBox="1"/>
          <p:nvPr/>
        </p:nvSpPr>
        <p:spPr>
          <a:xfrm>
            <a:off x="3576995" y="350313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68163EA-A12C-3654-8BE0-1531DA1D0897}"/>
              </a:ext>
            </a:extLst>
          </p:cNvPr>
          <p:cNvSpPr txBox="1"/>
          <p:nvPr/>
        </p:nvSpPr>
        <p:spPr>
          <a:xfrm>
            <a:off x="2564892" y="3574140"/>
            <a:ext cx="269647" cy="350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de-DE" sz="2400" dirty="0">
              <a:latin typeface="Be Vietnam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51154DC-277C-0927-0075-BFA5948B1E74}"/>
              </a:ext>
            </a:extLst>
          </p:cNvPr>
          <p:cNvSpPr txBox="1"/>
          <p:nvPr/>
        </p:nvSpPr>
        <p:spPr>
          <a:xfrm>
            <a:off x="3050006" y="3974619"/>
            <a:ext cx="36580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3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A52905-F85F-12E0-A4CD-5BD890F871D0}"/>
              </a:ext>
            </a:extLst>
          </p:cNvPr>
          <p:cNvSpPr txBox="1"/>
          <p:nvPr/>
        </p:nvSpPr>
        <p:spPr>
          <a:xfrm>
            <a:off x="3576995" y="3974619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2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96B3ECC-227F-0402-1FAB-BC6041DA0A92}"/>
              </a:ext>
            </a:extLst>
          </p:cNvPr>
          <p:cNvSpPr txBox="1"/>
          <p:nvPr/>
        </p:nvSpPr>
        <p:spPr>
          <a:xfrm>
            <a:off x="2520540" y="2551198"/>
            <a:ext cx="3930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H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464AE5-0320-E1E9-184D-82F1D6C0ACDD}"/>
              </a:ext>
            </a:extLst>
          </p:cNvPr>
          <p:cNvSpPr txBox="1"/>
          <p:nvPr/>
        </p:nvSpPr>
        <p:spPr>
          <a:xfrm>
            <a:off x="3045999" y="2551198"/>
            <a:ext cx="37382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prstClr val="black"/>
                </a:solidFill>
                <a:latin typeface="Be Vietnam" pitchFamily="2" charset="77"/>
              </a:defRPr>
            </a:lvl1pPr>
          </a:lstStyle>
          <a:p>
            <a:r>
              <a:rPr lang="de-DE" sz="2400" dirty="0"/>
              <a:t>Z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276ADCF-FC1D-1713-EA18-707C91999A76}"/>
              </a:ext>
            </a:extLst>
          </p:cNvPr>
          <p:cNvSpPr txBox="1"/>
          <p:nvPr/>
        </p:nvSpPr>
        <p:spPr>
          <a:xfrm>
            <a:off x="3567377" y="2551199"/>
            <a:ext cx="3593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E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C5DD92B-2ED5-829B-BADD-5D9D55481BA8}"/>
              </a:ext>
            </a:extLst>
          </p:cNvPr>
          <p:cNvCxnSpPr>
            <a:cxnSpLocks/>
          </p:cNvCxnSpPr>
          <p:nvPr/>
        </p:nvCxnSpPr>
        <p:spPr>
          <a:xfrm>
            <a:off x="1440466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F5DDE44-7ABA-77A3-3DBC-AA31DCE389A6}"/>
              </a:ext>
            </a:extLst>
          </p:cNvPr>
          <p:cNvCxnSpPr>
            <a:cxnSpLocks/>
          </p:cNvCxnSpPr>
          <p:nvPr/>
        </p:nvCxnSpPr>
        <p:spPr>
          <a:xfrm>
            <a:off x="195005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03B077E8-0BAF-75D9-B330-82B1E53FFD76}"/>
              </a:ext>
            </a:extLst>
          </p:cNvPr>
          <p:cNvCxnSpPr>
            <a:cxnSpLocks/>
          </p:cNvCxnSpPr>
          <p:nvPr/>
        </p:nvCxnSpPr>
        <p:spPr>
          <a:xfrm>
            <a:off x="2458405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8B9EA65-3D74-22A6-D58C-335219567F2E}"/>
              </a:ext>
            </a:extLst>
          </p:cNvPr>
          <p:cNvCxnSpPr>
            <a:cxnSpLocks/>
          </p:cNvCxnSpPr>
          <p:nvPr/>
        </p:nvCxnSpPr>
        <p:spPr>
          <a:xfrm>
            <a:off x="2975732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8E2EF0EC-40D0-8BE1-F9C7-F472E61AD075}"/>
              </a:ext>
            </a:extLst>
          </p:cNvPr>
          <p:cNvCxnSpPr>
            <a:cxnSpLocks/>
          </p:cNvCxnSpPr>
          <p:nvPr/>
        </p:nvCxnSpPr>
        <p:spPr>
          <a:xfrm>
            <a:off x="3490087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3E9E3FA-B803-E650-CE4A-4C8CF2F54DC2}"/>
              </a:ext>
            </a:extLst>
          </p:cNvPr>
          <p:cNvCxnSpPr>
            <a:cxnSpLocks/>
          </p:cNvCxnSpPr>
          <p:nvPr/>
        </p:nvCxnSpPr>
        <p:spPr>
          <a:xfrm>
            <a:off x="4004061" y="2270369"/>
            <a:ext cx="0" cy="27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D9C2B3A-8390-00F2-C9F7-BA33608EDD18}"/>
              </a:ext>
            </a:extLst>
          </p:cNvPr>
          <p:cNvCxnSpPr>
            <a:cxnSpLocks/>
          </p:cNvCxnSpPr>
          <p:nvPr/>
        </p:nvCxnSpPr>
        <p:spPr>
          <a:xfrm>
            <a:off x="1164242" y="25450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33C77F54-C5D7-3A27-C9AF-176A266701FD}"/>
              </a:ext>
            </a:extLst>
          </p:cNvPr>
          <p:cNvCxnSpPr>
            <a:cxnSpLocks/>
          </p:cNvCxnSpPr>
          <p:nvPr/>
        </p:nvCxnSpPr>
        <p:spPr>
          <a:xfrm>
            <a:off x="1164242" y="301896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4237042E-90A4-96BE-003D-5B45B7832EFA}"/>
              </a:ext>
            </a:extLst>
          </p:cNvPr>
          <p:cNvCxnSpPr>
            <a:cxnSpLocks/>
          </p:cNvCxnSpPr>
          <p:nvPr/>
        </p:nvCxnSpPr>
        <p:spPr>
          <a:xfrm>
            <a:off x="1164242" y="3497596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58635EEB-299F-484E-2016-C72CF321A8C4}"/>
              </a:ext>
            </a:extLst>
          </p:cNvPr>
          <p:cNvCxnSpPr>
            <a:cxnSpLocks/>
          </p:cNvCxnSpPr>
          <p:nvPr/>
        </p:nvCxnSpPr>
        <p:spPr>
          <a:xfrm>
            <a:off x="1164242" y="3970331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A65E6F3D-8DCF-3517-394E-B9F11B0060FC}"/>
              </a:ext>
            </a:extLst>
          </p:cNvPr>
          <p:cNvCxnSpPr>
            <a:cxnSpLocks/>
          </p:cNvCxnSpPr>
          <p:nvPr/>
        </p:nvCxnSpPr>
        <p:spPr>
          <a:xfrm>
            <a:off x="1164242" y="4440572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082E8864-E619-307D-6D9F-B0CF3C102271}"/>
              </a:ext>
            </a:extLst>
          </p:cNvPr>
          <p:cNvCxnSpPr>
            <a:cxnSpLocks/>
          </p:cNvCxnSpPr>
          <p:nvPr/>
        </p:nvCxnSpPr>
        <p:spPr>
          <a:xfrm>
            <a:off x="1164242" y="4919203"/>
            <a:ext cx="31687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C7F27F18-B333-D696-09F6-63FD5CF76D65}"/>
              </a:ext>
            </a:extLst>
          </p:cNvPr>
          <p:cNvSpPr txBox="1"/>
          <p:nvPr/>
        </p:nvSpPr>
        <p:spPr>
          <a:xfrm>
            <a:off x="1461898" y="41613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______________________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C0272204-05D8-3FDA-0F99-8D58BB05E9B0}"/>
              </a:ext>
            </a:extLst>
          </p:cNvPr>
          <p:cNvSpPr txBox="1"/>
          <p:nvPr/>
        </p:nvSpPr>
        <p:spPr>
          <a:xfrm>
            <a:off x="2579048" y="3111669"/>
            <a:ext cx="27603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1400" dirty="0">
                <a:latin typeface="Be Vietnam" pitchFamily="2" charset="77"/>
              </a:rPr>
              <a:t>2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C6297814-0C2B-C460-BC07-2471EB6021B5}"/>
              </a:ext>
            </a:extLst>
          </p:cNvPr>
          <p:cNvSpPr txBox="1"/>
          <p:nvPr/>
        </p:nvSpPr>
        <p:spPr>
          <a:xfrm>
            <a:off x="3040835" y="3111259"/>
            <a:ext cx="36740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1400" dirty="0">
                <a:latin typeface="Be Vietnam" pitchFamily="2" charset="77"/>
              </a:rPr>
              <a:t>10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E2C4C846-54A0-E7E5-8D5B-9E35763F9C30}"/>
              </a:ext>
            </a:extLst>
          </p:cNvPr>
          <p:cNvSpPr txBox="1"/>
          <p:nvPr/>
        </p:nvSpPr>
        <p:spPr>
          <a:xfrm>
            <a:off x="3584655" y="4463204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A0DB51B-D36F-87DF-A1D7-3BCA12AC965E}"/>
              </a:ext>
            </a:extLst>
          </p:cNvPr>
          <p:cNvSpPr txBox="1"/>
          <p:nvPr/>
        </p:nvSpPr>
        <p:spPr>
          <a:xfrm>
            <a:off x="2585122" y="3503131"/>
            <a:ext cx="267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dirty="0">
                <a:latin typeface="Be Vietnam" pitchFamily="2" charset="77"/>
              </a:rPr>
              <a:t>3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422E4068-2AE5-8CE6-8224-89089908347E}"/>
              </a:ext>
            </a:extLst>
          </p:cNvPr>
          <p:cNvSpPr txBox="1"/>
          <p:nvPr/>
        </p:nvSpPr>
        <p:spPr>
          <a:xfrm>
            <a:off x="3079661" y="4469753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9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412FC309-5830-A04E-2391-4CDB74D66F92}"/>
              </a:ext>
            </a:extLst>
          </p:cNvPr>
          <p:cNvSpPr txBox="1"/>
          <p:nvPr/>
        </p:nvSpPr>
        <p:spPr>
          <a:xfrm>
            <a:off x="2552973" y="4465431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402550-83D4-E37F-67E4-EA326A7F3FE2}"/>
              </a:ext>
            </a:extLst>
          </p:cNvPr>
          <p:cNvSpPr txBox="1"/>
          <p:nvPr/>
        </p:nvSpPr>
        <p:spPr>
          <a:xfrm>
            <a:off x="2093393" y="3993946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" pitchFamily="2" charset="77"/>
              </a:rPr>
              <a:t>-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E77DA3-2179-9CE1-4933-CAFF8399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2000" y="27720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19B14B-2FAD-5CC2-83D0-9965012E41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2797200"/>
            <a:ext cx="1722864" cy="2223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71CE7A-6726-BB98-A6E1-E8CF698D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68733" y="2793600"/>
            <a:ext cx="234936" cy="2349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7A2DEC0-84B4-8C4C-9922-C2DB3CB732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060000"/>
            <a:ext cx="1722864" cy="2223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0BC658-519E-6160-01DD-E080033789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3200" y="2923200"/>
            <a:ext cx="1748968" cy="174896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D5C19364-F57B-8D27-6834-B07FA7335E7C}"/>
              </a:ext>
            </a:extLst>
          </p:cNvPr>
          <p:cNvCxnSpPr>
            <a:cxnSpLocks/>
          </p:cNvCxnSpPr>
          <p:nvPr/>
        </p:nvCxnSpPr>
        <p:spPr>
          <a:xfrm flipV="1">
            <a:off x="2564892" y="3574140"/>
            <a:ext cx="292614" cy="337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3FCA5BC-9A21-7521-7E03-5E3A68CA82F3}"/>
              </a:ext>
            </a:extLst>
          </p:cNvPr>
          <p:cNvSpPr txBox="1"/>
          <p:nvPr/>
        </p:nvSpPr>
        <p:spPr>
          <a:xfrm>
            <a:off x="2586798" y="3974618"/>
            <a:ext cx="24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prstClr val="black"/>
                </a:solidFill>
                <a:latin typeface="Be Vietnam" pitchFamily="2" charset="77"/>
              </a:rPr>
              <a:t>1</a:t>
            </a:r>
            <a:endParaRPr kumimoji="0" lang="de-DE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B206C6-A05B-26EE-62BF-EB78F60E18D8}"/>
              </a:ext>
            </a:extLst>
          </p:cNvPr>
          <p:cNvSpPr txBox="1"/>
          <p:nvPr/>
        </p:nvSpPr>
        <p:spPr>
          <a:xfrm>
            <a:off x="1115360" y="1861611"/>
            <a:ext cx="3168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 Vietnam" pitchFamily="2" charset="77"/>
              </a:rPr>
              <a:t>Aufgabe: Rechne 323-132.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DA3BE-6577-1284-0456-3BC0D679C837}"/>
              </a:ext>
            </a:extLst>
          </p:cNvPr>
          <p:cNvSpPr/>
          <p:nvPr/>
        </p:nvSpPr>
        <p:spPr>
          <a:xfrm>
            <a:off x="2455784" y="2551198"/>
            <a:ext cx="513974" cy="2380208"/>
          </a:xfrm>
          <a:prstGeom prst="rect">
            <a:avLst/>
          </a:prstGeom>
          <a:noFill/>
          <a:ln w="19050">
            <a:solidFill>
              <a:srgbClr val="327A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74A62B-397C-BB9E-3EC0-62CA4627E1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918534"/>
            <a:ext cx="1722864" cy="2223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E4EBE88-C44C-5BC0-6336-CFC2184A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671797"/>
            <a:ext cx="1722864" cy="2223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BA6539-7228-243D-D734-D778FDF98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421692"/>
            <a:ext cx="1722864" cy="2223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67F2EDA-803D-446A-62ED-A7AA2AB92E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4171193"/>
            <a:ext cx="1722864" cy="2223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2AA694F-9DB6-AB67-51B9-B737B7E49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841315"/>
            <a:ext cx="1722864" cy="22230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F0A7EC5-F711-5D6A-6E05-A4683383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589618"/>
            <a:ext cx="1722864" cy="22230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96A100F-2860-28F5-7B62-63113418D4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0400" y="3340911"/>
            <a:ext cx="1722864" cy="222304"/>
          </a:xfrm>
          <a:prstGeom prst="rect">
            <a:avLst/>
          </a:prstGeo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7E5D24C7-6A19-DFFE-994D-40A40BAF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509633"/>
      </p:ext>
    </p:extLst>
  </p:cSld>
  <p:clrMapOvr>
    <a:masterClrMapping/>
  </p:clrMapOvr>
  <p:transition spd="med" advTm="1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2148 0.75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3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EF8ED-AE9C-3B45-D778-E9E7DC45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Schriftliches Subtrahieren produktiv üben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BBF01BC9-9FAB-A3B1-3CCB-9A76A4D4AFF0}"/>
              </a:ext>
            </a:extLst>
          </p:cNvPr>
          <p:cNvSpPr txBox="1">
            <a:spLocks/>
          </p:cNvSpPr>
          <p:nvPr/>
        </p:nvSpPr>
        <p:spPr>
          <a:xfrm>
            <a:off x="284027" y="1536965"/>
            <a:ext cx="4923404" cy="441861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4000"/>
              </a:lnSpc>
              <a:spcBef>
                <a:spcPts val="400"/>
              </a:spcBef>
              <a:buFont typeface="Wingdings" pitchFamily="2" charset="77"/>
              <a:buChar char="§"/>
            </a:pPr>
            <a:r>
              <a:rPr lang="de-DE" sz="1800" kern="0" dirty="0"/>
              <a:t>Lernen und Üben sind nicht voneinander zu trennen. Es wechseln sich immer wieder Phasen des "entdeckenden Übens" und "übenden Entdeckens" ab (PIKAS kompakt, o.J.). </a:t>
            </a:r>
          </a:p>
          <a:p>
            <a:pPr marL="0" indent="0" algn="just">
              <a:lnSpc>
                <a:spcPct val="114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endParaRPr lang="de-DE" sz="1800" kern="0" dirty="0"/>
          </a:p>
          <a:p>
            <a:pPr algn="just">
              <a:lnSpc>
                <a:spcPct val="114000"/>
              </a:lnSpc>
              <a:spcBef>
                <a:spcPts val="400"/>
              </a:spcBef>
              <a:buFont typeface="Wingdings" pitchFamily="2" charset="77"/>
              <a:buChar char="§"/>
            </a:pPr>
            <a:r>
              <a:rPr lang="de-DE" sz="1800" kern="0" dirty="0"/>
              <a:t>Üben dient </a:t>
            </a:r>
            <a:r>
              <a:rPr lang="de-DE" sz="1800" b="1" kern="0" dirty="0"/>
              <a:t>nicht ausschließlich </a:t>
            </a:r>
            <a:r>
              <a:rPr lang="de-DE" sz="1800" kern="0" dirty="0"/>
              <a:t>dem Auswendiglernen von Aufgabensätzen und Algorithmen, sondern fördert Einsicht in Beziehungen und Gesetzmäßigkeiten (MSW NRW, 2021).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3069A97-18A5-068C-FC54-44A44F61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84" y="1536965"/>
            <a:ext cx="6471143" cy="400451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1E23A8B-57D1-596C-2F41-A9954D6DBD2B}"/>
              </a:ext>
            </a:extLst>
          </p:cNvPr>
          <p:cNvSpPr/>
          <p:nvPr/>
        </p:nvSpPr>
        <p:spPr>
          <a:xfrm rot="19723398">
            <a:off x="6033899" y="2394755"/>
            <a:ext cx="2541722" cy="632948"/>
          </a:xfrm>
          <a:prstGeom prst="rect">
            <a:avLst/>
          </a:prstGeom>
          <a:solidFill>
            <a:srgbClr val="9ED4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Erarbeitung mithilfe von Würfelmaterial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B17A376-1D92-885B-3761-C2A8A66867DA}"/>
              </a:ext>
            </a:extLst>
          </p:cNvPr>
          <p:cNvSpPr/>
          <p:nvPr/>
        </p:nvSpPr>
        <p:spPr>
          <a:xfrm rot="19723398">
            <a:off x="6092559" y="3968948"/>
            <a:ext cx="2665063" cy="899773"/>
          </a:xfrm>
          <a:prstGeom prst="rect">
            <a:avLst/>
          </a:prstGeom>
          <a:solidFill>
            <a:srgbClr val="9ED4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Wiederholtes Rechnen von Subtraktionsaufgaben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AC8AACE-2432-1642-738E-1FCF6A5A45D8}"/>
              </a:ext>
            </a:extLst>
          </p:cNvPr>
          <p:cNvSpPr/>
          <p:nvPr/>
        </p:nvSpPr>
        <p:spPr>
          <a:xfrm rot="19723398">
            <a:off x="9242436" y="4224954"/>
            <a:ext cx="2665063" cy="1152508"/>
          </a:xfrm>
          <a:prstGeom prst="rect">
            <a:avLst/>
          </a:prstGeom>
          <a:solidFill>
            <a:srgbClr val="9ED4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z.B. Entdeckerpäckchen, Rechnen mit Ziffernkarten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35CFEA2-793F-F5A0-9B9C-263AFCE96BEB}"/>
              </a:ext>
            </a:extLst>
          </p:cNvPr>
          <p:cNvSpPr/>
          <p:nvPr/>
        </p:nvSpPr>
        <p:spPr>
          <a:xfrm rot="19723398">
            <a:off x="9041356" y="2294001"/>
            <a:ext cx="2937926" cy="828258"/>
          </a:xfrm>
          <a:prstGeom prst="rect">
            <a:avLst/>
          </a:prstGeom>
          <a:solidFill>
            <a:srgbClr val="9ED4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Schwierige Aufgabentypen mithilfe des Würfelmaterials erklären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758117"/>
      </p:ext>
    </p:extLst>
  </p:cSld>
  <p:clrMapOvr>
    <a:masterClrMapping/>
  </p:clrMapOvr>
  <p:transition spd="slow" advTm="1135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C1E19-4367-2675-E369-C7FDD775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Schriftlich subtrahieren produktiv üben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283960-892B-6298-06E3-23D7C6B83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Bef>
                <a:spcPts val="400"/>
              </a:spcBef>
              <a:buNone/>
            </a:pPr>
            <a:r>
              <a:rPr lang="de-DE" b="1" dirty="0"/>
              <a:t>Substanzielle Aufgabenformate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F60A6DA-0119-B47D-8D55-D74150E05D3E}"/>
              </a:ext>
            </a:extLst>
          </p:cNvPr>
          <p:cNvSpPr txBox="1">
            <a:spLocks/>
          </p:cNvSpPr>
          <p:nvPr/>
        </p:nvSpPr>
        <p:spPr>
          <a:xfrm>
            <a:off x="606556" y="1717285"/>
            <a:ext cx="10951197" cy="385928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4000"/>
              </a:lnSpc>
              <a:spcBef>
                <a:spcPts val="400"/>
              </a:spcBef>
            </a:pPr>
            <a:r>
              <a:rPr lang="de-DE" sz="1800" kern="0" dirty="0"/>
              <a:t>Das wiederholte Rechnen gleichartiger Aufgaben ist auf das Ziel ausgerichtet, Regelmäßigkeiten und Muster, Beziehungen und Strukturen zu erkennen, zu beschreiben, zu begründen.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BDB9FD0-B566-F94E-552F-879A5418C77A}"/>
              </a:ext>
            </a:extLst>
          </p:cNvPr>
          <p:cNvSpPr txBox="1"/>
          <p:nvPr/>
        </p:nvSpPr>
        <p:spPr>
          <a:xfrm>
            <a:off x="2127262" y="5998617"/>
            <a:ext cx="25635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(https://pikas.dzlm.de/node/554)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C217AD3-8EF6-56E6-7396-8985AE2EE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2" t="5049" r="12329" b="15187"/>
          <a:stretch/>
        </p:blipFill>
        <p:spPr>
          <a:xfrm>
            <a:off x="6124592" y="2997233"/>
            <a:ext cx="5108811" cy="2966271"/>
          </a:xfrm>
          <a:prstGeom prst="rect">
            <a:avLst/>
          </a:prstGeom>
          <a:ln>
            <a:solidFill>
              <a:srgbClr val="9ED4DC"/>
            </a:solidFill>
          </a:ln>
        </p:spPr>
      </p:pic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4CF1EDA-2F04-FAA6-E8AA-03667E457DB9}"/>
              </a:ext>
            </a:extLst>
          </p:cNvPr>
          <p:cNvSpPr/>
          <p:nvPr/>
        </p:nvSpPr>
        <p:spPr>
          <a:xfrm>
            <a:off x="2390289" y="2552745"/>
            <a:ext cx="2037467" cy="362816"/>
          </a:xfrm>
          <a:prstGeom prst="roundRect">
            <a:avLst/>
          </a:prstGeom>
          <a:solidFill>
            <a:srgbClr val="9ED4D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Entdeckerpäckchen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326BF455-86BD-C332-65F2-76016311A78C}"/>
              </a:ext>
            </a:extLst>
          </p:cNvPr>
          <p:cNvSpPr/>
          <p:nvPr/>
        </p:nvSpPr>
        <p:spPr>
          <a:xfrm>
            <a:off x="7195421" y="2552745"/>
            <a:ext cx="2967152" cy="362816"/>
          </a:xfrm>
          <a:prstGeom prst="roundRect">
            <a:avLst/>
          </a:prstGeom>
          <a:solidFill>
            <a:srgbClr val="9ED4D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Umkehrzahlen/Spiegelzahlen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03D3596-2E7E-CA65-F1F5-158F39063DA4}"/>
              </a:ext>
            </a:extLst>
          </p:cNvPr>
          <p:cNvSpPr txBox="1"/>
          <p:nvPr/>
        </p:nvSpPr>
        <p:spPr>
          <a:xfrm>
            <a:off x="7138777" y="5976922"/>
            <a:ext cx="25635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(https://pikas.dzlm.de/node/712)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A9D9FBA-34DA-C56F-5631-C795B7B2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05" y="2997233"/>
            <a:ext cx="4297034" cy="2970009"/>
          </a:xfrm>
          <a:prstGeom prst="rect">
            <a:avLst/>
          </a:prstGeom>
          <a:ln>
            <a:solidFill>
              <a:srgbClr val="9ED4DC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11705"/>
      </p:ext>
    </p:extLst>
  </p:cSld>
  <p:clrMapOvr>
    <a:masterClrMapping/>
  </p:clrMapOvr>
  <p:transition spd="slow" advTm="635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47900-366F-5A89-056D-799467B8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7D03156-0D5F-FFF0-0E1B-A84E57B21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de-DE" sz="2000" dirty="0"/>
              <a:t>Einstieg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Grundlagen zur schriftlichen Subtraktion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Hintergründe zum schriftlichen Subtraktionsalgorithmus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Beispielhafte Erarbeitung des Entbündelns mit Abziehen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divomath – Das Modul „Schriftlich subtrahieren“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Erprobungsauftrag – </a:t>
            </a:r>
            <a:r>
              <a:rPr lang="de-DE" sz="2000" dirty="0" err="1"/>
              <a:t>divomath</a:t>
            </a:r>
            <a:r>
              <a:rPr lang="de-DE" sz="2000" dirty="0"/>
              <a:t> im Unterricht nutzen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Abschluss und Ausblick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6DEFAF-4860-2CB9-6C48-E9DE2EDB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5CED4C-E1AF-23A3-F556-4DB2134C045E}"/>
              </a:ext>
            </a:extLst>
          </p:cNvPr>
          <p:cNvSpPr txBox="1"/>
          <p:nvPr/>
        </p:nvSpPr>
        <p:spPr>
          <a:xfrm>
            <a:off x="-166914" y="3546765"/>
            <a:ext cx="12525828" cy="369332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850621697"/>
      </p:ext>
    </p:extLst>
  </p:cSld>
  <p:clrMapOvr>
    <a:masterClrMapping/>
  </p:clrMapOvr>
  <p:transition spd="slow" advTm="892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6098245" y="1300092"/>
            <a:ext cx="52086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Inhalt vor Kalkül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Darstellungsvernetzung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Aufbau bedeutungsbezogener Denksprache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098245" y="3259491"/>
            <a:ext cx="52086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Reduktion von unnötigem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Cognitive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Fokussierte kognitive Aktivierung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Wissensaufbau über mehrere Phasen hinweg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109045" y="4261139"/>
            <a:ext cx="52086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Aufgreifen von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Lernendendenken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Adaptives Üben durch inhaltsbezogenes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Formatives Assessment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109045" y="5402661"/>
            <a:ext cx="5197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Reichhaltige Diskursanregung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Sprachbildung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09045" y="2270122"/>
            <a:ext cx="520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Aufeinander aufbauende Einheiten und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Wiederverwendung und Weiterentwicklung strukturgleicher Darstellungen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81CCE0-FDA9-A868-F5CF-D46F251B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Zentrale Gestaltungsprinzipien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2B9024B7-F793-3FE0-2FEF-2790D932D4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Holzäpfel et al., 2024</a:t>
            </a:r>
          </a:p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97AD5E-5121-9FBE-A0AD-9DE47BC3B6C9}"/>
              </a:ext>
            </a:extLst>
          </p:cNvPr>
          <p:cNvGrpSpPr/>
          <p:nvPr/>
        </p:nvGrpSpPr>
        <p:grpSpPr>
          <a:xfrm>
            <a:off x="1461898" y="5341491"/>
            <a:ext cx="4417906" cy="684000"/>
            <a:chOff x="1145471" y="5316938"/>
            <a:chExt cx="4417906" cy="684000"/>
          </a:xfrm>
        </p:grpSpPr>
        <p:sp>
          <p:nvSpPr>
            <p:cNvPr id="6" name="Abgerundetes Rechteck 26">
              <a:extLst>
                <a:ext uri="{FF2B5EF4-FFF2-40B4-BE49-F238E27FC236}">
                  <a16:creationId xmlns:a16="http://schemas.microsoft.com/office/drawing/2014/main" id="{24A0A84C-D9B0-DC5C-E006-2DC347FBA4FE}"/>
                </a:ext>
              </a:extLst>
            </p:cNvPr>
            <p:cNvSpPr/>
            <p:nvPr/>
          </p:nvSpPr>
          <p:spPr bwMode="auto">
            <a:xfrm>
              <a:off x="1464275" y="5366551"/>
              <a:ext cx="4099102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32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 sz="16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Kommunikationsförderung</a:t>
              </a:r>
              <a: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:</a:t>
              </a:r>
              <a:b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</a:br>
              <a:r>
                <a:rPr lang="de-DE" sz="1400" dirty="0">
                  <a:solidFill>
                    <a:srgbClr val="327A8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Über Mathematik sprechen</a:t>
              </a:r>
            </a:p>
          </p:txBody>
        </p:sp>
        <p:pic>
          <p:nvPicPr>
            <p:cNvPr id="7" name="Grafik 8">
              <a:extLst>
                <a:ext uri="{FF2B5EF4-FFF2-40B4-BE49-F238E27FC236}">
                  <a16:creationId xmlns:a16="http://schemas.microsoft.com/office/drawing/2014/main" id="{61D7CF42-24C3-1F58-3A4E-32FCDF6C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145471" y="5316938"/>
              <a:ext cx="684000" cy="684000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9797A59-85C2-CDE7-0BFF-AD2BD4B0CB82}"/>
              </a:ext>
            </a:extLst>
          </p:cNvPr>
          <p:cNvGrpSpPr/>
          <p:nvPr/>
        </p:nvGrpSpPr>
        <p:grpSpPr>
          <a:xfrm>
            <a:off x="1461898" y="3334225"/>
            <a:ext cx="4417906" cy="684000"/>
            <a:chOff x="1145471" y="1960685"/>
            <a:chExt cx="4417906" cy="684000"/>
          </a:xfrm>
        </p:grpSpPr>
        <p:sp>
          <p:nvSpPr>
            <p:cNvPr id="9" name="Abgerundetes Rechteck 32">
              <a:extLst>
                <a:ext uri="{FF2B5EF4-FFF2-40B4-BE49-F238E27FC236}">
                  <a16:creationId xmlns:a16="http://schemas.microsoft.com/office/drawing/2014/main" id="{E8E000EC-9AAC-0467-9B11-01D2DDC54C80}"/>
                </a:ext>
              </a:extLst>
            </p:cNvPr>
            <p:cNvSpPr/>
            <p:nvPr/>
          </p:nvSpPr>
          <p:spPr bwMode="auto">
            <a:xfrm>
              <a:off x="1464275" y="2010298"/>
              <a:ext cx="4099102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32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pPr indent="-9525"/>
              <a:r>
                <a:rPr lang="de-DE" sz="16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Kognitive Aktivierung</a:t>
              </a:r>
              <a: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:</a:t>
              </a:r>
              <a:b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</a:br>
              <a:r>
                <a:rPr lang="de-DE" sz="1400" dirty="0">
                  <a:solidFill>
                    <a:srgbClr val="327A8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Aktive Lernprozesse anregen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F6BB69D-ED9A-2CE1-75C3-13EE5ADF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145471" y="1960685"/>
              <a:ext cx="684000" cy="684000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CC2AE0C-842C-F5E5-643E-4E8C1ACE171A}"/>
              </a:ext>
            </a:extLst>
          </p:cNvPr>
          <p:cNvGrpSpPr/>
          <p:nvPr/>
        </p:nvGrpSpPr>
        <p:grpSpPr>
          <a:xfrm>
            <a:off x="1461898" y="2330592"/>
            <a:ext cx="4417906" cy="684000"/>
            <a:chOff x="1145471" y="2796658"/>
            <a:chExt cx="4417906" cy="684000"/>
          </a:xfrm>
        </p:grpSpPr>
        <p:sp>
          <p:nvSpPr>
            <p:cNvPr id="16" name="Abgerundetes Rechteck 35">
              <a:extLst>
                <a:ext uri="{FF2B5EF4-FFF2-40B4-BE49-F238E27FC236}">
                  <a16:creationId xmlns:a16="http://schemas.microsoft.com/office/drawing/2014/main" id="{0D8E0273-33B9-BEB9-41BC-2A3FBB698A20}"/>
                </a:ext>
              </a:extLst>
            </p:cNvPr>
            <p:cNvSpPr/>
            <p:nvPr/>
          </p:nvSpPr>
          <p:spPr bwMode="auto">
            <a:xfrm>
              <a:off x="1464274" y="2846271"/>
              <a:ext cx="4099103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32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 sz="16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Durchgängigkeit</a:t>
              </a:r>
              <a: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:</a:t>
              </a:r>
              <a:r>
                <a:rPr lang="de-DE" sz="1400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 </a:t>
              </a:r>
              <a:br>
                <a:rPr lang="de-DE" sz="1400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</a:br>
              <a:r>
                <a:rPr lang="de-DE" sz="1400" dirty="0">
                  <a:solidFill>
                    <a:srgbClr val="327A86"/>
                  </a:solidFill>
                  <a:latin typeface="Calibri"/>
                  <a:cs typeface="Calibri"/>
                </a:rPr>
                <a:t>Langfristiges Lernen ermöglichen</a:t>
              </a:r>
            </a:p>
          </p:txBody>
        </p:sp>
        <p:pic>
          <p:nvPicPr>
            <p:cNvPr id="17" name="Grafik 9">
              <a:extLst>
                <a:ext uri="{FF2B5EF4-FFF2-40B4-BE49-F238E27FC236}">
                  <a16:creationId xmlns:a16="http://schemas.microsoft.com/office/drawing/2014/main" id="{DAB39B24-5B26-ABA0-262C-E16BC1D24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145471" y="2796658"/>
              <a:ext cx="684000" cy="684000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CBB1E85-AFFD-1BBB-7ACF-69A5199F424E}"/>
              </a:ext>
            </a:extLst>
          </p:cNvPr>
          <p:cNvGrpSpPr/>
          <p:nvPr/>
        </p:nvGrpSpPr>
        <p:grpSpPr>
          <a:xfrm>
            <a:off x="1461898" y="1376572"/>
            <a:ext cx="4417907" cy="684000"/>
            <a:chOff x="1145471" y="3633588"/>
            <a:chExt cx="4417907" cy="684000"/>
          </a:xfrm>
        </p:grpSpPr>
        <p:sp>
          <p:nvSpPr>
            <p:cNvPr id="19" name="Abgerundetes Rechteck 29">
              <a:extLst>
                <a:ext uri="{FF2B5EF4-FFF2-40B4-BE49-F238E27FC236}">
                  <a16:creationId xmlns:a16="http://schemas.microsoft.com/office/drawing/2014/main" id="{3880E067-49F0-A912-FA61-4D8C3403ADD6}"/>
                </a:ext>
              </a:extLst>
            </p:cNvPr>
            <p:cNvSpPr/>
            <p:nvPr/>
          </p:nvSpPr>
          <p:spPr bwMode="auto">
            <a:xfrm>
              <a:off x="1464274" y="3683201"/>
              <a:ext cx="4099104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32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 sz="1600" b="1" dirty="0" err="1">
                  <a:solidFill>
                    <a:srgbClr val="327A86"/>
                  </a:solidFill>
                  <a:latin typeface="Calibri"/>
                  <a:cs typeface="Calibri"/>
                </a:rPr>
                <a:t>Verstehensorientierung</a:t>
              </a:r>
              <a:r>
                <a:rPr lang="de-DE" sz="1400" b="1" dirty="0">
                  <a:solidFill>
                    <a:srgbClr val="327A86"/>
                  </a:solidFill>
                  <a:latin typeface="Calibri"/>
                  <a:cs typeface="Calibri"/>
                </a:rPr>
                <a:t>:</a:t>
              </a:r>
            </a:p>
            <a:p>
              <a:r>
                <a:rPr lang="de-DE" sz="1400" dirty="0">
                  <a:solidFill>
                    <a:srgbClr val="327A8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Konzepte und Verfahren/Strategien grundlegen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93B72AC-F115-60DF-F971-C1A1CA19F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145471" y="3633588"/>
              <a:ext cx="684000" cy="684000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E2990D6-26FF-DD07-FFD1-E9EDC59B9CAE}"/>
              </a:ext>
            </a:extLst>
          </p:cNvPr>
          <p:cNvGrpSpPr/>
          <p:nvPr/>
        </p:nvGrpSpPr>
        <p:grpSpPr>
          <a:xfrm>
            <a:off x="1461898" y="4337858"/>
            <a:ext cx="4417906" cy="684000"/>
            <a:chOff x="1145471" y="4470519"/>
            <a:chExt cx="4417906" cy="684000"/>
          </a:xfrm>
        </p:grpSpPr>
        <p:sp>
          <p:nvSpPr>
            <p:cNvPr id="22" name="Abgerundetes Rechteck 22">
              <a:extLst>
                <a:ext uri="{FF2B5EF4-FFF2-40B4-BE49-F238E27FC236}">
                  <a16:creationId xmlns:a16="http://schemas.microsoft.com/office/drawing/2014/main" id="{E108DED9-D4C2-2E31-72B6-F2DD3BFDCB08}"/>
                </a:ext>
              </a:extLst>
            </p:cNvPr>
            <p:cNvSpPr/>
            <p:nvPr/>
          </p:nvSpPr>
          <p:spPr bwMode="auto">
            <a:xfrm>
              <a:off x="1464275" y="4520132"/>
              <a:ext cx="4099102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32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pPr indent="-9525"/>
              <a:r>
                <a:rPr lang="de-DE" sz="16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Lernenden-Orientierung &amp; Adaptivität</a:t>
              </a:r>
              <a:r>
                <a:rPr lang="de-DE" sz="1400" b="1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  <a:t>:</a:t>
              </a:r>
              <a:br>
                <a:rPr lang="de-DE" sz="1400" dirty="0">
                  <a:solidFill>
                    <a:srgbClr val="327A86"/>
                  </a:solidFill>
                  <a:latin typeface="Calibri"/>
                  <a:ea typeface="ＭＳ Ｐゴシック" charset="-128"/>
                  <a:cs typeface="Calibri"/>
                </a:rPr>
              </a:br>
              <a:r>
                <a:rPr lang="de-DE" sz="1400" dirty="0">
                  <a:solidFill>
                    <a:srgbClr val="327A8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Lernstände aufgreifen</a:t>
              </a:r>
            </a:p>
          </p:txBody>
        </p:sp>
        <p:pic>
          <p:nvPicPr>
            <p:cNvPr id="23" name="Grafik 7">
              <a:extLst>
                <a:ext uri="{FF2B5EF4-FFF2-40B4-BE49-F238E27FC236}">
                  <a16:creationId xmlns:a16="http://schemas.microsoft.com/office/drawing/2014/main" id="{C432FF54-F31A-2C30-C507-E51DEE1D3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145471" y="4470519"/>
              <a:ext cx="684000" cy="684000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9101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FD720C4-C8A1-9FB5-7900-EA1BDBF6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Die schriftliche Subtraktion mit </a:t>
            </a:r>
            <a:r>
              <a:rPr lang="de-DE" dirty="0" err="1"/>
              <a:t>divomath</a:t>
            </a:r>
            <a:r>
              <a:rPr lang="de-DE" dirty="0"/>
              <a:t> erarbeiten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4C0A87-9C6F-8F76-92CD-EA82FB188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91" b="88573"/>
          <a:stretch/>
        </p:blipFill>
        <p:spPr>
          <a:xfrm>
            <a:off x="570775" y="1448683"/>
            <a:ext cx="5525225" cy="32413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7DC6B6E-6CD6-82B8-21C0-4602F0163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94" b="88089"/>
          <a:stretch/>
        </p:blipFill>
        <p:spPr>
          <a:xfrm>
            <a:off x="6394810" y="2544736"/>
            <a:ext cx="5262794" cy="344047"/>
          </a:xfrm>
          <a:prstGeom prst="rect">
            <a:avLst/>
          </a:prstGeom>
        </p:spPr>
      </p:pic>
      <p:sp>
        <p:nvSpPr>
          <p:cNvPr id="49" name="Abgerundetes Rechteck 48">
            <a:extLst>
              <a:ext uri="{FF2B5EF4-FFF2-40B4-BE49-F238E27FC236}">
                <a16:creationId xmlns:a16="http://schemas.microsoft.com/office/drawing/2014/main" id="{1F0CAFF7-8187-54B3-58CB-76DC826E3558}"/>
              </a:ext>
            </a:extLst>
          </p:cNvPr>
          <p:cNvSpPr/>
          <p:nvPr/>
        </p:nvSpPr>
        <p:spPr>
          <a:xfrm>
            <a:off x="642937" y="1338253"/>
            <a:ext cx="5582555" cy="2305059"/>
          </a:xfrm>
          <a:prstGeom prst="roundRect">
            <a:avLst/>
          </a:prstGeom>
          <a:noFill/>
          <a:ln w="28575">
            <a:solidFill>
              <a:srgbClr val="327A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9D0D215B-9039-9A61-C459-3EC4DED4D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713" b="92763"/>
          <a:stretch/>
        </p:blipFill>
        <p:spPr>
          <a:xfrm>
            <a:off x="580568" y="4014495"/>
            <a:ext cx="5644925" cy="38330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FD1742-6BF3-2249-1BB0-76B2EFF6A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84" y="1850382"/>
            <a:ext cx="15875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3AFB5F-DAB9-D2F3-9AD4-DD1C5F2DE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930" y="1850382"/>
            <a:ext cx="16002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E3604A-DDAB-8048-2BF5-9CFEBF24B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84" y="4372739"/>
            <a:ext cx="17018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8896AD-DE09-3551-241D-DD233B64E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807" y="4372739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473869-EA1F-2004-CF71-F4526A6C0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8031" y="4350042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339582A-D1F0-5D0B-73BB-66C5E1F15D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8027" y="2888783"/>
            <a:ext cx="1511300" cy="17272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6E1EC40-6804-4189-17A3-D9DA723DD4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2543" y="2901483"/>
            <a:ext cx="15113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867830"/>
      </p:ext>
    </p:extLst>
  </p:cSld>
  <p:clrMapOvr>
    <a:masterClrMapping/>
  </p:clrMapOvr>
  <p:transition spd="slow" advTm="167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396C6B9-0024-B150-1A6F-7434C74E61CF}"/>
              </a:ext>
            </a:extLst>
          </p:cNvPr>
          <p:cNvSpPr txBox="1"/>
          <p:nvPr/>
        </p:nvSpPr>
        <p:spPr>
          <a:xfrm>
            <a:off x="314737" y="4014426"/>
            <a:ext cx="5525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 müssen wir beim Rechnen von Minusaufgaben mit Würfelmaterial entbündeln?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69812B-C3A0-6ACF-E51B-0BDC7B3D2501}"/>
              </a:ext>
            </a:extLst>
          </p:cNvPr>
          <p:cNvSpPr txBox="1"/>
          <p:nvPr/>
        </p:nvSpPr>
        <p:spPr>
          <a:xfrm>
            <a:off x="5745331" y="4014426"/>
            <a:ext cx="675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können wir schwierige Minusaufgaben mit Würfelmaterial lösen?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F6437A-3C5A-06F1-BDAE-4FE5FC4F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00" y="2144406"/>
            <a:ext cx="15875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2141BC-7D1C-15AC-0F9E-9F05024C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901" y="2144406"/>
            <a:ext cx="16002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7431B2B-0EF5-1745-CCE5-1F978066FD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991" b="88573"/>
          <a:stretch/>
        </p:blipFill>
        <p:spPr>
          <a:xfrm>
            <a:off x="1418995" y="1270317"/>
            <a:ext cx="5525225" cy="3241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C14902E-64AD-460D-653C-FFADCD64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02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67">
        <p159:morph option="byObject"/>
      </p:transition>
    </mc:Choice>
    <mc:Fallback xmlns="">
      <p:transition spd="slow" advTm="30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B990026-3862-DED9-32A2-1FD3D8680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395" y="1454639"/>
            <a:ext cx="5760000" cy="43342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DFD65F-C85E-2C30-B28A-EEFDA8C5B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48512"/>
            <a:ext cx="5760000" cy="4334257"/>
          </a:xfrm>
          <a:prstGeom prst="rect">
            <a:avLst/>
          </a:prstGeom>
        </p:spPr>
      </p:pic>
      <p:pic>
        <p:nvPicPr>
          <p:cNvPr id="4" name="3.1A1 Minusaufgabe mit Entbündeln mit digitalem Würfelmaterial lösen Video 22082023_Video 2">
            <a:hlinkClick r:id="" action="ppaction://media"/>
            <a:extLst>
              <a:ext uri="{FF2B5EF4-FFF2-40B4-BE49-F238E27FC236}">
                <a16:creationId xmlns:a16="http://schemas.microsoft.com/office/drawing/2014/main" id="{EC58649A-6128-52F1-911F-EC4F60794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2515.5729" end="125014.4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7996" y="2339775"/>
            <a:ext cx="3872798" cy="2178449"/>
          </a:xfrm>
          <a:prstGeom prst="rect">
            <a:avLst/>
          </a:prstGeom>
          <a:ln>
            <a:solidFill>
              <a:srgbClr val="9ED4DC"/>
            </a:solidFill>
          </a:ln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F0074CA2-8EB5-E238-6959-8F6809D5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Stellenweise subtrahieren mit Würfelmaterial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9128C3C6-B679-E8DD-BBE3-2EE386DAE4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6813"/>
            <a:ext cx="12192000" cy="28098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4000"/>
              </a:lnSpc>
              <a:spcBef>
                <a:spcPts val="400"/>
              </a:spcBef>
              <a:buNone/>
            </a:pPr>
            <a:r>
              <a:rPr lang="de-DE" b="1" dirty="0"/>
              <a:t>Beispielhafte Auszüge aus divomath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501546-3D63-0418-903B-A1CC1D9047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0000" y="1730179"/>
            <a:ext cx="6410864" cy="4824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36006"/>
      </p:ext>
    </p:extLst>
  </p:cSld>
  <p:clrMapOvr>
    <a:masterClrMapping/>
  </p:clrMapOvr>
  <p:transition spd="med" advTm="102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41" objId="4"/>
        <p14:stopEvt time="102336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FD720C4-C8A1-9FB5-7900-EA1BDBF6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Die schriftliche Subtraktion mit </a:t>
            </a:r>
            <a:r>
              <a:rPr lang="de-DE" dirty="0" err="1"/>
              <a:t>divomath</a:t>
            </a:r>
            <a:r>
              <a:rPr lang="de-DE" dirty="0"/>
              <a:t> erarbeiten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4C0A87-9C6F-8F76-92CD-EA82FB188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91" b="88573"/>
          <a:stretch/>
        </p:blipFill>
        <p:spPr>
          <a:xfrm>
            <a:off x="570775" y="1448683"/>
            <a:ext cx="5525225" cy="32413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7DC6B6E-6CD6-82B8-21C0-4602F0163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94" b="88089"/>
          <a:stretch/>
        </p:blipFill>
        <p:spPr>
          <a:xfrm>
            <a:off x="6394810" y="2544736"/>
            <a:ext cx="5262794" cy="34404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D0D215B-9039-9A61-C459-3EC4DED4D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713" b="92763"/>
          <a:stretch/>
        </p:blipFill>
        <p:spPr>
          <a:xfrm>
            <a:off x="580568" y="4014495"/>
            <a:ext cx="5644925" cy="383301"/>
          </a:xfrm>
          <a:prstGeom prst="rect">
            <a:avLst/>
          </a:prstGeom>
        </p:spPr>
      </p:pic>
      <p:sp>
        <p:nvSpPr>
          <p:cNvPr id="56" name="Abgerundetes Rechteck 55">
            <a:extLst>
              <a:ext uri="{FF2B5EF4-FFF2-40B4-BE49-F238E27FC236}">
                <a16:creationId xmlns:a16="http://schemas.microsoft.com/office/drawing/2014/main" id="{6D890E7D-05E9-2CE8-0291-1F242E1CDB3E}"/>
              </a:ext>
            </a:extLst>
          </p:cNvPr>
          <p:cNvSpPr/>
          <p:nvPr/>
        </p:nvSpPr>
        <p:spPr>
          <a:xfrm>
            <a:off x="642937" y="3885086"/>
            <a:ext cx="5582555" cy="2305058"/>
          </a:xfrm>
          <a:prstGeom prst="roundRect">
            <a:avLst/>
          </a:prstGeom>
          <a:noFill/>
          <a:ln w="28575">
            <a:solidFill>
              <a:srgbClr val="327A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1C68B6-1213-A31D-041C-0515282CD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84" y="1850382"/>
            <a:ext cx="15875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2BA5DF-EB40-49BA-855D-29DEBBB5A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930" y="1850382"/>
            <a:ext cx="16002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F720D5-B107-1AC0-A5DA-65794252A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84" y="4372739"/>
            <a:ext cx="17018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DF28D0-D7D4-8BBD-05B4-FB56A4181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807" y="4372739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5A92520-0579-838D-AF99-37B0F4D4C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8031" y="4350042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D40EC0-673B-EF6A-EA4B-E2C3ABCB7A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8027" y="2888783"/>
            <a:ext cx="1511300" cy="17272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B996D8-A31A-A523-8A36-70EF96592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2543" y="2901483"/>
            <a:ext cx="15113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41449"/>
      </p:ext>
    </p:extLst>
  </p:cSld>
  <p:clrMapOvr>
    <a:masterClrMapping/>
  </p:clrMapOvr>
  <p:transition spd="med" advTm="12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el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200" dirty="0"/>
              <a:t>Einstieg – Analyse digitaler Mathematik-Lernplattformen in Deutschland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8B186F-BA06-C1B9-D45B-889A89999A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(Thurm &amp; </a:t>
            </a:r>
            <a:r>
              <a:rPr lang="de-DE" dirty="0" err="1"/>
              <a:t>Graewert</a:t>
            </a:r>
            <a:r>
              <a:rPr lang="de-DE" dirty="0"/>
              <a:t>, 2022)</a:t>
            </a:r>
          </a:p>
        </p:txBody>
      </p:sp>
      <p:sp>
        <p:nvSpPr>
          <p:cNvPr id="271" name="Inhaltsplatzhalter 3"/>
          <p:cNvSpPr txBox="1"/>
          <p:nvPr/>
        </p:nvSpPr>
        <p:spPr>
          <a:xfrm>
            <a:off x="960119" y="1236558"/>
            <a:ext cx="9037321" cy="501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/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deutliche Dominanz von Aufgaben mit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begrenztem kognitivem Anspruch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Faktenwissen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ein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isoliertes Training von Fertigkeiten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fokussieren, selten begrifﬂiche Aufgaben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(41, 53)</a:t>
            </a:r>
          </a:p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kaum Fokus auf mathematische Aktivitäten und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prozessbezogene Kompetenzen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(42) </a:t>
            </a:r>
          </a:p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oftmals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Aufgabenserien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also gleiche Aufgaben mit veränderten Zahlenwerten, sodass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kein produktives Üben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im Sinne der Kombination von automatisierenden, reﬂektierenden und entdeckenden Tätigkeiten angeregt wird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(42)</a:t>
            </a:r>
          </a:p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meist nur Aufgaben im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niedrigsten Anforderungsbereich (Reproduktion)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Herstellen von Zusammenhängen (Anforderungsbereich II) oder Verallgemeinern und Reﬂektieren (Anforderungsbereich III) werden kaum adressiert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(42)</a:t>
            </a:r>
          </a:p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Begrenzte Ausnutzung von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Potenzialen digitaler Medien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wie z.B. interaktive und vernetzte Visualisierungen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(53)</a:t>
            </a:r>
          </a:p>
          <a:p>
            <a:pPr marL="285750" indent="-285750" defTabSz="731520">
              <a:lnSpc>
                <a:spcPct val="13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1520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Verwendung 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Einzelsettings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selten kollaboratives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Lernen und Interaktion zwischen Lernenden untereinander und mit Lehrkräften implementiert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(55)</a:t>
            </a:r>
          </a:p>
        </p:txBody>
      </p:sp>
      <p:pic>
        <p:nvPicPr>
          <p:cNvPr id="272" name="Bildschirmfoto 2025-01-08 um 10.35.46.png" descr="Bildschirmfoto 2025-01-08 um 10.35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425" y="2423858"/>
            <a:ext cx="1676836" cy="239548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 advTm="88308"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6D61502-2279-1A67-60E2-A3722A1DFAD1}"/>
              </a:ext>
            </a:extLst>
          </p:cNvPr>
          <p:cNvSpPr txBox="1"/>
          <p:nvPr/>
        </p:nvSpPr>
        <p:spPr>
          <a:xfrm>
            <a:off x="-91024" y="4003536"/>
            <a:ext cx="477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Worauf müssen wir beim schriftlichen Subtrahieren mit Entbündeln achten?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795CB4-D3C6-3716-FE89-4F2380916D80}"/>
              </a:ext>
            </a:extLst>
          </p:cNvPr>
          <p:cNvSpPr txBox="1"/>
          <p:nvPr/>
        </p:nvSpPr>
        <p:spPr>
          <a:xfrm>
            <a:off x="7884221" y="4002279"/>
            <a:ext cx="396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können wir Minusaufgaben sicher schriftlich lösen?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65FA04-1C76-128E-40FC-F9F76A57EFAF}"/>
              </a:ext>
            </a:extLst>
          </p:cNvPr>
          <p:cNvSpPr txBox="1"/>
          <p:nvPr/>
        </p:nvSpPr>
        <p:spPr>
          <a:xfrm>
            <a:off x="3615806" y="5118126"/>
            <a:ext cx="50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lösen wir schwierige Minusaufgaben mit Entbündeln schriftlich?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DDB0FE-1885-321E-16DA-2C388F9B5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56" y="2149231"/>
            <a:ext cx="17018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C3609F-FF48-5890-1AD7-0D9298A61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954" y="3265078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195402B-237C-89DF-E8EB-24F4D8846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852" y="2149231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7052B8-C9B5-CBE4-57B3-E213D9D1B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713" b="92763"/>
          <a:stretch/>
        </p:blipFill>
        <p:spPr>
          <a:xfrm>
            <a:off x="1443156" y="1273448"/>
            <a:ext cx="5644925" cy="383301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F364EED-D348-B424-AAAB-6EA9C7A0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633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157">
        <p159:morph option="byObject"/>
      </p:transition>
    </mc:Choice>
    <mc:Fallback xmlns="">
      <p:transition spd="slow" advTm="31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72D378D-D2E0-A59B-C2D4-25066D99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2791"/>
            <a:ext cx="5760000" cy="43342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D3B301-A3FC-D8FE-3220-D7B25CA4B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395" y="1342791"/>
            <a:ext cx="5760000" cy="433425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24F6FA6-3186-83A4-B32F-EE34356B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Schriftlich subtrahieren mit Entbündeln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E0847045-FF37-9455-38F1-B03A6245F4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6813"/>
            <a:ext cx="12192000" cy="28098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4000"/>
              </a:lnSpc>
              <a:spcBef>
                <a:spcPts val="400"/>
              </a:spcBef>
              <a:buNone/>
            </a:pPr>
            <a:r>
              <a:rPr lang="de-DE" b="1" dirty="0"/>
              <a:t>Beispielhafte Auszüge aus divomath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579EEA-596C-3E84-2D4F-9A22A0D15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228" y="1971202"/>
            <a:ext cx="5979543" cy="4499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769332"/>
      </p:ext>
    </p:extLst>
  </p:cSld>
  <p:clrMapOvr>
    <a:masterClrMapping/>
  </p:clrMapOvr>
  <p:transition spd="med" advTm="9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FD720C4-C8A1-9FB5-7900-EA1BDBF6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Die schriftliche Subtraktion mit </a:t>
            </a:r>
            <a:r>
              <a:rPr lang="de-DE" dirty="0" err="1"/>
              <a:t>divomath</a:t>
            </a:r>
            <a:r>
              <a:rPr lang="de-DE" dirty="0"/>
              <a:t> erarbeiten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4C0A87-9C6F-8F76-92CD-EA82FB188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91" b="88573"/>
          <a:stretch/>
        </p:blipFill>
        <p:spPr>
          <a:xfrm>
            <a:off x="570775" y="1448683"/>
            <a:ext cx="5525225" cy="32413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7DC6B6E-6CD6-82B8-21C0-4602F0163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794" b="88089"/>
          <a:stretch/>
        </p:blipFill>
        <p:spPr>
          <a:xfrm>
            <a:off x="6394810" y="2544736"/>
            <a:ext cx="5262794" cy="34404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D0D215B-9039-9A61-C459-3EC4DED4D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713" b="92763"/>
          <a:stretch/>
        </p:blipFill>
        <p:spPr>
          <a:xfrm>
            <a:off x="580568" y="4014495"/>
            <a:ext cx="5644925" cy="383301"/>
          </a:xfrm>
          <a:prstGeom prst="rect">
            <a:avLst/>
          </a:prstGeom>
        </p:spPr>
      </p:pic>
      <p:sp>
        <p:nvSpPr>
          <p:cNvPr id="57" name="Abgerundetes Rechteck 56">
            <a:extLst>
              <a:ext uri="{FF2B5EF4-FFF2-40B4-BE49-F238E27FC236}">
                <a16:creationId xmlns:a16="http://schemas.microsoft.com/office/drawing/2014/main" id="{59BF9910-FB8F-8A2B-0E68-A7B51658692E}"/>
              </a:ext>
            </a:extLst>
          </p:cNvPr>
          <p:cNvSpPr/>
          <p:nvPr/>
        </p:nvSpPr>
        <p:spPr>
          <a:xfrm>
            <a:off x="6394811" y="2435781"/>
            <a:ext cx="5582554" cy="2305057"/>
          </a:xfrm>
          <a:prstGeom prst="roundRect">
            <a:avLst/>
          </a:prstGeom>
          <a:noFill/>
          <a:ln w="28575">
            <a:solidFill>
              <a:srgbClr val="327A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DB2C71B-B6EC-F127-026C-63DEEB3FA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84" y="1850382"/>
            <a:ext cx="15875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0BE11B7-F55E-D77E-734F-4F599AE3C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930" y="1850382"/>
            <a:ext cx="1600200" cy="16256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6D98B11-7403-460F-C588-C43439F0D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84" y="4372739"/>
            <a:ext cx="17018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7A40728-D729-91D5-2165-28F741A741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807" y="4372739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046B3D-FF0F-1E0C-96DB-A2E5C7065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8031" y="4350042"/>
            <a:ext cx="14859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CBB987-9F31-2EBD-448B-4D26FE79E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8027" y="2888783"/>
            <a:ext cx="1511300" cy="17272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7094CFC-3891-4B7C-0446-AEF4FE7BAC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2543" y="2901483"/>
            <a:ext cx="15113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110153"/>
      </p:ext>
    </p:extLst>
  </p:cSld>
  <p:clrMapOvr>
    <a:masterClrMapping/>
  </p:clrMapOvr>
  <p:transition spd="med" advTm="11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77DC6B6E-6CD6-82B8-21C0-4602F0163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794" b="88089"/>
          <a:stretch/>
        </p:blipFill>
        <p:spPr>
          <a:xfrm>
            <a:off x="1478523" y="1275875"/>
            <a:ext cx="5262794" cy="3440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7FBF2BA-E115-8358-A7F4-5ACD9A1EA190}"/>
              </a:ext>
            </a:extLst>
          </p:cNvPr>
          <p:cNvSpPr txBox="1"/>
          <p:nvPr/>
        </p:nvSpPr>
        <p:spPr>
          <a:xfrm>
            <a:off x="6292938" y="3998616"/>
            <a:ext cx="5569204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können wir mit Ziffernkarten geschickt Minusaufgaben finden?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556A7E-5D58-EE99-B566-CD7144C30092}"/>
              </a:ext>
            </a:extLst>
          </p:cNvPr>
          <p:cNvSpPr txBox="1"/>
          <p:nvPr/>
        </p:nvSpPr>
        <p:spPr>
          <a:xfrm>
            <a:off x="-68075" y="3998616"/>
            <a:ext cx="636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27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passiert mit der Differenz, wenn die erste oder zweite Zahl der Minusaufgaben verändert wird?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DA8BBA-85CC-C56B-BB46-03133C312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890" y="2120368"/>
            <a:ext cx="1511300" cy="1701800"/>
          </a:xfrm>
          <a:prstGeom prst="rect">
            <a:avLst/>
          </a:prstGeom>
          <a:ln>
            <a:solidFill>
              <a:srgbClr val="9ED4DC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E99E723-B2C5-AB34-5942-088917D77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820" y="2120368"/>
            <a:ext cx="1511300" cy="1727200"/>
          </a:xfrm>
          <a:prstGeom prst="rect">
            <a:avLst/>
          </a:prstGeom>
          <a:ln>
            <a:solidFill>
              <a:srgbClr val="9ED4DC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93E5A4-6E41-A6B3-0ABB-135E47F0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Schriftlich subtrahieren produktiv üben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13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522">
        <p159:morph option="byObject"/>
      </p:transition>
    </mc:Choice>
    <mc:Fallback xmlns="">
      <p:transition spd="slow" advTm="24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8D9C6B7-54F9-4847-D511-D8807745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38922"/>
            <a:ext cx="5760000" cy="43342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E8AA704-5A18-FB1B-B734-ACB357822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0" y="1638922"/>
            <a:ext cx="5760000" cy="433425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A74CD25-C8C6-4215-5DF1-A03E237F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Schriftlich subtrahieren produktiv üben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7DD2BD00-C742-F73C-EC2C-DDF0F58E64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27454"/>
            <a:ext cx="12192000" cy="28098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4000"/>
              </a:lnSpc>
              <a:spcBef>
                <a:spcPts val="400"/>
              </a:spcBef>
              <a:buNone/>
            </a:pPr>
            <a:r>
              <a:rPr lang="de-DE" b="1" dirty="0"/>
              <a:t>Beispielhafte Auszüge aus </a:t>
            </a:r>
            <a:r>
              <a:rPr lang="de-DE" b="1" dirty="0" err="1"/>
              <a:t>divomath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3397FF-B8D2-6ECD-9BE5-FE1FFC615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5" y="1643789"/>
            <a:ext cx="5779200" cy="433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4C2A16-1026-A779-177E-267CF4890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345" y="1648656"/>
            <a:ext cx="5779200" cy="433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462777"/>
      </p:ext>
    </p:extLst>
  </p:cSld>
  <p:clrMapOvr>
    <a:masterClrMapping/>
  </p:clrMapOvr>
  <p:transition spd="med" advTm="56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DEC0-AA1C-A49C-D7D2-039A7718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8C38E6-EE01-B4A0-4070-3B566493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327A86"/>
              </a:buClr>
            </a:pPr>
            <a:r>
              <a:rPr lang="de-DE" sz="2000" dirty="0"/>
              <a:t>Einstieg</a:t>
            </a:r>
          </a:p>
          <a:p>
            <a:pPr>
              <a:buClr>
                <a:srgbClr val="327A86"/>
              </a:buClr>
            </a:pPr>
            <a:r>
              <a:rPr lang="de-DE" sz="2000" dirty="0"/>
              <a:t>Grundlagen zur schriftlichen Subtraktion</a:t>
            </a:r>
          </a:p>
          <a:p>
            <a:pPr lvl="1">
              <a:buClr>
                <a:srgbClr val="327A86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Hintergründe zum schriftlichen Subtraktionsalgorithmus</a:t>
            </a:r>
          </a:p>
          <a:p>
            <a:pPr lvl="1">
              <a:buClr>
                <a:srgbClr val="327A86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Beispielhafte Erarbeitung des Entbündelns mit Abziehen</a:t>
            </a:r>
          </a:p>
          <a:p>
            <a:pPr>
              <a:buClr>
                <a:srgbClr val="327A86"/>
              </a:buClr>
            </a:pPr>
            <a:r>
              <a:rPr lang="de-DE" sz="2000" dirty="0"/>
              <a:t>divomath – Das Modul „Schriftlich subtrahieren“</a:t>
            </a:r>
          </a:p>
          <a:p>
            <a:pPr>
              <a:buClr>
                <a:srgbClr val="327A86"/>
              </a:buClr>
            </a:pPr>
            <a:r>
              <a:rPr lang="de-DE" sz="2000" dirty="0"/>
              <a:t>Erprobungsauftrag – </a:t>
            </a:r>
            <a:r>
              <a:rPr lang="de-DE" sz="2000" dirty="0" err="1"/>
              <a:t>divomath</a:t>
            </a:r>
            <a:r>
              <a:rPr lang="de-DE" sz="2000" dirty="0"/>
              <a:t> im Unterricht nutzen</a:t>
            </a:r>
          </a:p>
          <a:p>
            <a:pPr>
              <a:buClr>
                <a:srgbClr val="327A86"/>
              </a:buClr>
            </a:pPr>
            <a:r>
              <a:rPr lang="de-DE" sz="2000" dirty="0"/>
              <a:t>Abschluss und Ausblick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1200E27-0C9F-57BA-3BE4-7B896322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93D0460-E1B5-0F98-14BC-CDA63EACD578}"/>
              </a:ext>
            </a:extLst>
          </p:cNvPr>
          <p:cNvSpPr txBox="1"/>
          <p:nvPr/>
        </p:nvSpPr>
        <p:spPr>
          <a:xfrm>
            <a:off x="-166914" y="4065749"/>
            <a:ext cx="12525828" cy="369332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noProof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556747"/>
      </p:ext>
    </p:extLst>
  </p:cSld>
  <p:clrMapOvr>
    <a:masterClrMapping/>
  </p:clrMapOvr>
  <p:transition spd="slow" advTm="775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0368E-6E5A-61F1-65C9-7C5F432D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Erprobungsauftrag – </a:t>
            </a:r>
            <a:r>
              <a:rPr lang="de-DE" dirty="0" err="1"/>
              <a:t>divomath</a:t>
            </a:r>
            <a:r>
              <a:rPr lang="de-DE" dirty="0"/>
              <a:t> im Unterricht nutzen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A45336-859D-0C4E-A4E6-73C6B32F9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24000"/>
              </a:lnSpc>
              <a:spcBef>
                <a:spcPts val="600"/>
              </a:spcBef>
              <a:buClr>
                <a:schemeClr val="tx2"/>
              </a:buClr>
              <a:buSzPct val="100000"/>
            </a:pPr>
            <a:r>
              <a:rPr lang="de-DE" sz="1600" dirty="0">
                <a:solidFill>
                  <a:schemeClr val="tx1"/>
                </a:solidFill>
              </a:rPr>
              <a:t>Überlegen Sie:</a:t>
            </a:r>
          </a:p>
          <a:p>
            <a:pPr marL="559000" lvl="1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/>
              <a:t>Inwiefern können Sie sich vorstellen mit </a:t>
            </a:r>
            <a:r>
              <a:rPr lang="de-DE" dirty="0" err="1"/>
              <a:t>divomath</a:t>
            </a:r>
            <a:r>
              <a:rPr lang="de-DE" dirty="0"/>
              <a:t> eine ganze Unterrichtsstunde/ -reihe durchzuführen?</a:t>
            </a:r>
          </a:p>
          <a:p>
            <a:pPr marL="559000" lvl="1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kern="0" dirty="0">
                <a:solidFill>
                  <a:srgbClr val="000000"/>
                </a:solidFill>
                <a:cs typeface="Calibri"/>
              </a:rPr>
              <a:t>An welchen Stellen der Erarbeitung erachten Sie den Einsatz von </a:t>
            </a:r>
            <a:r>
              <a:rPr lang="de-DE" sz="1600" kern="0" dirty="0" err="1">
                <a:solidFill>
                  <a:srgbClr val="000000"/>
                </a:solidFill>
                <a:cs typeface="Calibri"/>
              </a:rPr>
              <a:t>divomath</a:t>
            </a:r>
            <a:r>
              <a:rPr lang="de-DE" sz="1600" kern="0" dirty="0">
                <a:solidFill>
                  <a:srgbClr val="000000"/>
                </a:solidFill>
                <a:cs typeface="Calibri"/>
              </a:rPr>
              <a:t> (als Ergänzung) für Ihre Lerngruppe als sinnvoll? An welchen Stellen greifen Sie auf physisches Material und/oder analoge Aufgabenstellungen zurück?</a:t>
            </a:r>
          </a:p>
          <a:p>
            <a:pPr>
              <a:lnSpc>
                <a:spcPct val="124000"/>
              </a:lnSpc>
              <a:spcBef>
                <a:spcPts val="600"/>
              </a:spcBef>
              <a:buClr>
                <a:schemeClr val="tx2"/>
              </a:buClr>
              <a:buSzPct val="100000"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lnSpc>
                <a:spcPct val="124000"/>
              </a:lnSpc>
              <a:spcBef>
                <a:spcPts val="600"/>
              </a:spcBef>
            </a:pPr>
            <a:endParaRPr lang="de-DE" sz="16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B4B2D2-AFF2-5D32-3CF9-44EAC8B360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de-DE" sz="1600" dirty="0"/>
              <a:t>Loggen Sie sich mit den Zugangsdaten als Lehrkraft auf </a:t>
            </a:r>
            <a:r>
              <a:rPr lang="de-DE" sz="1600" dirty="0">
                <a:hlinkClick r:id="rId4"/>
              </a:rPr>
              <a:t>https://www.divomath-nrw.de</a:t>
            </a:r>
            <a:r>
              <a:rPr lang="de-DE" sz="1600" dirty="0"/>
              <a:t> ein. </a:t>
            </a:r>
          </a:p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de-DE" sz="1600" dirty="0"/>
              <a:t>Sehen Sie sich z.B. die Unterrichtseinheiten </a:t>
            </a:r>
            <a:r>
              <a:rPr lang="de-DE" sz="1600" b="1" dirty="0"/>
              <a:t>„Minusaufgaben mit Würfelmaterial lösen“ </a:t>
            </a:r>
            <a:r>
              <a:rPr lang="de-DE" sz="1600" dirty="0"/>
              <a:t>(Baustein „Stellenweise Rechnen mit Entbündeln“) </a:t>
            </a:r>
            <a:r>
              <a:rPr lang="de-DE" sz="1600" u="sng" dirty="0"/>
              <a:t>oder</a:t>
            </a:r>
            <a:r>
              <a:rPr lang="de-DE" sz="1600" dirty="0"/>
              <a:t> </a:t>
            </a:r>
            <a:r>
              <a:rPr lang="de-DE" sz="1600" b="1" dirty="0"/>
              <a:t>„Die schriftliche Subtraktion verstehen“ </a:t>
            </a:r>
            <a:r>
              <a:rPr lang="de-DE" sz="1600" dirty="0"/>
              <a:t>(Baustein „Das </a:t>
            </a:r>
            <a:r>
              <a:rPr lang="de-DE" sz="1600" dirty="0" err="1"/>
              <a:t>Entbündelungsverfahren</a:t>
            </a:r>
            <a:r>
              <a:rPr lang="de-DE" sz="1600" dirty="0"/>
              <a:t> verstehen“) an.</a:t>
            </a:r>
            <a:endParaRPr lang="de-DE" sz="1600" strike="sngStrike" dirty="0"/>
          </a:p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de-DE" sz="1600" dirty="0"/>
              <a:t>Sichten Sie die dazugehörigen Angebote für Lehrkräfte (Handreichungen zu den Einheiten, fachdidaktischer Hintergrund).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61EDE9-C10E-CE0B-24E1-20F9FCF7AB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5408067"/>
      </p:ext>
    </p:extLst>
  </p:cSld>
  <p:clrMapOvr>
    <a:masterClrMapping/>
  </p:clrMapOvr>
  <p:transition spd="slow" advTm="505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9C9BD-3E30-AAF0-10E4-F426F267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0250826-EA4A-7854-096C-36B46F84C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de-DE" sz="2000" dirty="0">
                <a:solidFill>
                  <a:schemeClr val="tx1"/>
                </a:solidFill>
              </a:rPr>
              <a:t>Einstieg</a:t>
            </a:r>
          </a:p>
          <a:p>
            <a:pPr>
              <a:buClr>
                <a:schemeClr val="tx1"/>
              </a:buClr>
            </a:pPr>
            <a:r>
              <a:rPr lang="de-DE" sz="2000" dirty="0">
                <a:solidFill>
                  <a:schemeClr val="tx1"/>
                </a:solidFill>
              </a:rPr>
              <a:t>Grundlagen zur schriftlichen Subtraktion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Hintergründe zum schriftlichen Subtraktionsalgorithmus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Beispielhafte Erarbeitung des Entbündelns mit Abziehen</a:t>
            </a:r>
          </a:p>
          <a:p>
            <a:pPr>
              <a:buClr>
                <a:schemeClr val="tx1"/>
              </a:buClr>
            </a:pPr>
            <a:r>
              <a:rPr lang="de-DE" sz="2000" dirty="0">
                <a:solidFill>
                  <a:schemeClr val="tx1"/>
                </a:solidFill>
              </a:rPr>
              <a:t>divomath – Das Modul „Schriftlich subtrahieren“</a:t>
            </a:r>
          </a:p>
          <a:p>
            <a:pPr>
              <a:buClr>
                <a:schemeClr val="tx1"/>
              </a:buClr>
            </a:pPr>
            <a:r>
              <a:rPr lang="de-DE" sz="2000" dirty="0">
                <a:solidFill>
                  <a:schemeClr val="tx1"/>
                </a:solidFill>
              </a:rPr>
              <a:t>Erprobungsauftrag – </a:t>
            </a:r>
            <a:r>
              <a:rPr lang="de-DE" sz="2000" dirty="0" err="1">
                <a:solidFill>
                  <a:schemeClr val="tx1"/>
                </a:solidFill>
              </a:rPr>
              <a:t>divomath</a:t>
            </a:r>
            <a:r>
              <a:rPr lang="de-DE" sz="2000" dirty="0">
                <a:solidFill>
                  <a:schemeClr val="tx1"/>
                </a:solidFill>
              </a:rPr>
              <a:t> im Unterricht nutzen</a:t>
            </a:r>
          </a:p>
          <a:p>
            <a:pPr>
              <a:buClr>
                <a:schemeClr val="tx1"/>
              </a:buClr>
            </a:pPr>
            <a:r>
              <a:rPr lang="de-DE" sz="2000" dirty="0">
                <a:solidFill>
                  <a:schemeClr val="tx1"/>
                </a:solidFill>
              </a:rPr>
              <a:t>Abschluss und Ausblick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6EA17D-0A6B-5356-B501-BB4D6FF1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C39801-138D-4C60-1DB0-0F4C43308B13}"/>
              </a:ext>
            </a:extLst>
          </p:cNvPr>
          <p:cNvSpPr txBox="1"/>
          <p:nvPr/>
        </p:nvSpPr>
        <p:spPr>
          <a:xfrm>
            <a:off x="-166914" y="4601609"/>
            <a:ext cx="12525828" cy="369332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noProof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918874"/>
      </p:ext>
    </p:extLst>
  </p:cSld>
  <p:clrMapOvr>
    <a:masterClrMapping/>
  </p:clrMapOvr>
  <p:transition spd="slow" advTm="522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2A8AB7-F862-274D-AEE4-4885ADC1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Angebote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661870-0D71-399C-5624-A5E5C45F53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CEAE975-6A13-C168-2684-30F0794D4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Weitere Unterstützungsangebote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D3FE91-6BAF-C0CF-C2B2-51CB3DECE8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8"/>
            <a:ext cx="11139054" cy="41983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 err="1"/>
              <a:t>divomath</a:t>
            </a:r>
            <a:r>
              <a:rPr lang="de-DE" b="1" dirty="0"/>
              <a:t> FAQ und Hilfebereich:</a:t>
            </a:r>
          </a:p>
          <a:p>
            <a:pPr marL="0" indent="0">
              <a:buNone/>
            </a:pPr>
            <a:r>
              <a:rPr lang="de-DE" dirty="0"/>
              <a:t>https://</a:t>
            </a:r>
            <a:r>
              <a:rPr lang="de-DE" dirty="0" err="1"/>
              <a:t>www.divomath-nrw.de</a:t>
            </a:r>
            <a:r>
              <a:rPr lang="de-DE" dirty="0"/>
              <a:t>/</a:t>
            </a:r>
            <a:r>
              <a:rPr lang="de-DE" dirty="0" err="1"/>
              <a:t>faq</a:t>
            </a:r>
            <a:r>
              <a:rPr lang="de-DE" dirty="0"/>
              <a:t>-hilfe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Erklärvideos:</a:t>
            </a:r>
          </a:p>
          <a:p>
            <a:pPr marL="0" indent="0">
              <a:buNone/>
            </a:pPr>
            <a:r>
              <a:rPr lang="de-DE" dirty="0"/>
              <a:t>https://</a:t>
            </a:r>
            <a:r>
              <a:rPr lang="de-DE" dirty="0" err="1"/>
              <a:t>www.divomath-nrw.de</a:t>
            </a:r>
            <a:r>
              <a:rPr lang="de-DE" dirty="0"/>
              <a:t>/</a:t>
            </a:r>
            <a:r>
              <a:rPr lang="de-DE" dirty="0" err="1"/>
              <a:t>erklaervideos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technischer Support:</a:t>
            </a:r>
          </a:p>
          <a:p>
            <a:pPr marL="0" indent="0">
              <a:buNone/>
            </a:pPr>
            <a:r>
              <a:rPr lang="de-DE" dirty="0" err="1"/>
              <a:t>support@divomath-nrw.de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divomath im DZLM-</a:t>
            </a:r>
            <a:r>
              <a:rPr lang="de-DE" b="1" dirty="0" err="1"/>
              <a:t>Moodle</a:t>
            </a:r>
            <a:r>
              <a:rPr lang="de-DE" b="1" dirty="0"/>
              <a:t>: </a:t>
            </a:r>
          </a:p>
          <a:p>
            <a:pPr marL="0" indent="0">
              <a:buNone/>
            </a:pPr>
            <a:r>
              <a:rPr lang="de-DE" dirty="0"/>
              <a:t>https://</a:t>
            </a:r>
            <a:r>
              <a:rPr lang="de-DE" dirty="0" err="1"/>
              <a:t>dzlm.de</a:t>
            </a:r>
            <a:r>
              <a:rPr lang="de-DE" dirty="0"/>
              <a:t>/</a:t>
            </a:r>
            <a:r>
              <a:rPr lang="de-DE" dirty="0" err="1"/>
              <a:t>anmeldung</a:t>
            </a:r>
            <a:r>
              <a:rPr lang="de-DE" dirty="0"/>
              <a:t>-divomath-</a:t>
            </a:r>
            <a:r>
              <a:rPr lang="de-DE" dirty="0" err="1"/>
              <a:t>moodlekurs</a:t>
            </a:r>
            <a:r>
              <a:rPr lang="de-DE" dirty="0"/>
              <a:t>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B8A9EB6-BC4B-754B-BEEC-CEAFDCB487CB}"/>
              </a:ext>
            </a:extLst>
          </p:cNvPr>
          <p:cNvSpPr txBox="1"/>
          <p:nvPr/>
        </p:nvSpPr>
        <p:spPr>
          <a:xfrm>
            <a:off x="6754080" y="1374829"/>
            <a:ext cx="4007442" cy="1362457"/>
          </a:xfrm>
          <a:custGeom>
            <a:avLst/>
            <a:gdLst>
              <a:gd name="connsiteX0" fmla="*/ 0 w 4007442"/>
              <a:gd name="connsiteY0" fmla="*/ 0 h 1362457"/>
              <a:gd name="connsiteX1" fmla="*/ 627833 w 4007442"/>
              <a:gd name="connsiteY1" fmla="*/ 0 h 1362457"/>
              <a:gd name="connsiteX2" fmla="*/ 1175516 w 4007442"/>
              <a:gd name="connsiteY2" fmla="*/ 0 h 1362457"/>
              <a:gd name="connsiteX3" fmla="*/ 1763274 w 4007442"/>
              <a:gd name="connsiteY3" fmla="*/ 0 h 1362457"/>
              <a:gd name="connsiteX4" fmla="*/ 2471256 w 4007442"/>
              <a:gd name="connsiteY4" fmla="*/ 0 h 1362457"/>
              <a:gd name="connsiteX5" fmla="*/ 3099088 w 4007442"/>
              <a:gd name="connsiteY5" fmla="*/ 0 h 1362457"/>
              <a:gd name="connsiteX6" fmla="*/ 4007442 w 4007442"/>
              <a:gd name="connsiteY6" fmla="*/ 0 h 1362457"/>
              <a:gd name="connsiteX7" fmla="*/ 4007442 w 4007442"/>
              <a:gd name="connsiteY7" fmla="*/ 694853 h 1362457"/>
              <a:gd name="connsiteX8" fmla="*/ 4007442 w 4007442"/>
              <a:gd name="connsiteY8" fmla="*/ 1362457 h 1362457"/>
              <a:gd name="connsiteX9" fmla="*/ 3339535 w 4007442"/>
              <a:gd name="connsiteY9" fmla="*/ 1362457 h 1362457"/>
              <a:gd name="connsiteX10" fmla="*/ 2751777 w 4007442"/>
              <a:gd name="connsiteY10" fmla="*/ 1362457 h 1362457"/>
              <a:gd name="connsiteX11" fmla="*/ 2003721 w 4007442"/>
              <a:gd name="connsiteY11" fmla="*/ 1362457 h 1362457"/>
              <a:gd name="connsiteX12" fmla="*/ 1375888 w 4007442"/>
              <a:gd name="connsiteY12" fmla="*/ 1362457 h 1362457"/>
              <a:gd name="connsiteX13" fmla="*/ 828205 w 4007442"/>
              <a:gd name="connsiteY13" fmla="*/ 1362457 h 1362457"/>
              <a:gd name="connsiteX14" fmla="*/ 0 w 4007442"/>
              <a:gd name="connsiteY14" fmla="*/ 1362457 h 1362457"/>
              <a:gd name="connsiteX15" fmla="*/ 0 w 4007442"/>
              <a:gd name="connsiteY15" fmla="*/ 708478 h 1362457"/>
              <a:gd name="connsiteX16" fmla="*/ 0 w 4007442"/>
              <a:gd name="connsiteY16" fmla="*/ 0 h 136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07442" h="1362457" fill="none" extrusionOk="0">
                <a:moveTo>
                  <a:pt x="0" y="0"/>
                </a:moveTo>
                <a:cubicBezTo>
                  <a:pt x="300688" y="-19712"/>
                  <a:pt x="347670" y="-30162"/>
                  <a:pt x="627833" y="0"/>
                </a:cubicBezTo>
                <a:cubicBezTo>
                  <a:pt x="907996" y="30162"/>
                  <a:pt x="998042" y="25934"/>
                  <a:pt x="1175516" y="0"/>
                </a:cubicBezTo>
                <a:cubicBezTo>
                  <a:pt x="1352990" y="-25934"/>
                  <a:pt x="1583438" y="-20405"/>
                  <a:pt x="1763274" y="0"/>
                </a:cubicBezTo>
                <a:cubicBezTo>
                  <a:pt x="1943110" y="20405"/>
                  <a:pt x="2195865" y="9495"/>
                  <a:pt x="2471256" y="0"/>
                </a:cubicBezTo>
                <a:cubicBezTo>
                  <a:pt x="2746647" y="-9495"/>
                  <a:pt x="2803768" y="21209"/>
                  <a:pt x="3099088" y="0"/>
                </a:cubicBezTo>
                <a:cubicBezTo>
                  <a:pt x="3394408" y="-21209"/>
                  <a:pt x="3817405" y="18194"/>
                  <a:pt x="4007442" y="0"/>
                </a:cubicBezTo>
                <a:cubicBezTo>
                  <a:pt x="4027186" y="249898"/>
                  <a:pt x="4029948" y="548632"/>
                  <a:pt x="4007442" y="694853"/>
                </a:cubicBezTo>
                <a:cubicBezTo>
                  <a:pt x="3984936" y="841074"/>
                  <a:pt x="4027576" y="1149603"/>
                  <a:pt x="4007442" y="1362457"/>
                </a:cubicBezTo>
                <a:cubicBezTo>
                  <a:pt x="3722660" y="1329062"/>
                  <a:pt x="3595720" y="1329285"/>
                  <a:pt x="3339535" y="1362457"/>
                </a:cubicBezTo>
                <a:cubicBezTo>
                  <a:pt x="3083350" y="1395629"/>
                  <a:pt x="3002320" y="1378013"/>
                  <a:pt x="2751777" y="1362457"/>
                </a:cubicBezTo>
                <a:cubicBezTo>
                  <a:pt x="2501234" y="1346901"/>
                  <a:pt x="2323675" y="1352700"/>
                  <a:pt x="2003721" y="1362457"/>
                </a:cubicBezTo>
                <a:cubicBezTo>
                  <a:pt x="1683767" y="1372214"/>
                  <a:pt x="1564693" y="1341672"/>
                  <a:pt x="1375888" y="1362457"/>
                </a:cubicBezTo>
                <a:cubicBezTo>
                  <a:pt x="1187083" y="1383242"/>
                  <a:pt x="1003972" y="1350901"/>
                  <a:pt x="828205" y="1362457"/>
                </a:cubicBezTo>
                <a:cubicBezTo>
                  <a:pt x="652438" y="1374013"/>
                  <a:pt x="370680" y="1402958"/>
                  <a:pt x="0" y="1362457"/>
                </a:cubicBezTo>
                <a:cubicBezTo>
                  <a:pt x="-4172" y="1048697"/>
                  <a:pt x="30914" y="843624"/>
                  <a:pt x="0" y="708478"/>
                </a:cubicBezTo>
                <a:cubicBezTo>
                  <a:pt x="-30914" y="573332"/>
                  <a:pt x="-21739" y="320959"/>
                  <a:pt x="0" y="0"/>
                </a:cubicBezTo>
                <a:close/>
              </a:path>
              <a:path w="4007442" h="1362457" stroke="0" extrusionOk="0">
                <a:moveTo>
                  <a:pt x="0" y="0"/>
                </a:moveTo>
                <a:cubicBezTo>
                  <a:pt x="237850" y="-22836"/>
                  <a:pt x="348996" y="-4119"/>
                  <a:pt x="627833" y="0"/>
                </a:cubicBezTo>
                <a:cubicBezTo>
                  <a:pt x="906670" y="4119"/>
                  <a:pt x="921980" y="-23101"/>
                  <a:pt x="1175516" y="0"/>
                </a:cubicBezTo>
                <a:cubicBezTo>
                  <a:pt x="1429052" y="23101"/>
                  <a:pt x="1735548" y="20473"/>
                  <a:pt x="1923572" y="0"/>
                </a:cubicBezTo>
                <a:cubicBezTo>
                  <a:pt x="2111596" y="-20473"/>
                  <a:pt x="2309930" y="-14740"/>
                  <a:pt x="2551405" y="0"/>
                </a:cubicBezTo>
                <a:cubicBezTo>
                  <a:pt x="2792880" y="14740"/>
                  <a:pt x="3005888" y="-18837"/>
                  <a:pt x="3179237" y="0"/>
                </a:cubicBezTo>
                <a:cubicBezTo>
                  <a:pt x="3352586" y="18837"/>
                  <a:pt x="3670615" y="-25253"/>
                  <a:pt x="4007442" y="0"/>
                </a:cubicBezTo>
                <a:cubicBezTo>
                  <a:pt x="4039717" y="196087"/>
                  <a:pt x="4009558" y="438460"/>
                  <a:pt x="4007442" y="653979"/>
                </a:cubicBezTo>
                <a:cubicBezTo>
                  <a:pt x="4005326" y="869498"/>
                  <a:pt x="3999271" y="1153458"/>
                  <a:pt x="4007442" y="1362457"/>
                </a:cubicBezTo>
                <a:cubicBezTo>
                  <a:pt x="3763995" y="1335088"/>
                  <a:pt x="3632549" y="1358325"/>
                  <a:pt x="3419684" y="1362457"/>
                </a:cubicBezTo>
                <a:cubicBezTo>
                  <a:pt x="3206819" y="1366589"/>
                  <a:pt x="2978267" y="1373187"/>
                  <a:pt x="2751777" y="1362457"/>
                </a:cubicBezTo>
                <a:cubicBezTo>
                  <a:pt x="2525287" y="1351727"/>
                  <a:pt x="2386400" y="1366600"/>
                  <a:pt x="2083870" y="1362457"/>
                </a:cubicBezTo>
                <a:cubicBezTo>
                  <a:pt x="1781340" y="1358314"/>
                  <a:pt x="1663197" y="1345816"/>
                  <a:pt x="1456037" y="1362457"/>
                </a:cubicBezTo>
                <a:cubicBezTo>
                  <a:pt x="1248877" y="1379098"/>
                  <a:pt x="932562" y="1385709"/>
                  <a:pt x="707981" y="1362457"/>
                </a:cubicBezTo>
                <a:cubicBezTo>
                  <a:pt x="483400" y="1339205"/>
                  <a:pt x="213917" y="1379376"/>
                  <a:pt x="0" y="1362457"/>
                </a:cubicBezTo>
                <a:cubicBezTo>
                  <a:pt x="13509" y="1170629"/>
                  <a:pt x="-19768" y="911347"/>
                  <a:pt x="0" y="708478"/>
                </a:cubicBezTo>
                <a:cubicBezTo>
                  <a:pt x="19768" y="505609"/>
                  <a:pt x="28577" y="301948"/>
                  <a:pt x="0" y="0"/>
                </a:cubicBezTo>
                <a:close/>
              </a:path>
            </a:pathLst>
          </a:custGeom>
          <a:solidFill>
            <a:srgbClr val="CBE3E7"/>
          </a:solidFill>
          <a:ln w="28575">
            <a:solidFill>
              <a:srgbClr val="327A8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bIns="144000" rtlCol="0">
            <a:spAutoFit/>
          </a:bodyPr>
          <a:lstStyle/>
          <a:p>
            <a:pPr algn="ctr"/>
            <a:r>
              <a:rPr lang="de-DE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Weitere Online-Angebote unter:</a:t>
            </a:r>
          </a:p>
          <a:p>
            <a:pPr algn="ctr"/>
            <a:endParaRPr lang="de-DE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https://dzlm.de/kalender/online-seminarreihe-für-alle-schulen-nrw-0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4E9E1D3-85C4-911B-66B0-13B09767A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815" y="3055811"/>
            <a:ext cx="2479971" cy="2479971"/>
          </a:xfrm>
          <a:prstGeom prst="rect">
            <a:avLst/>
          </a:prstGeom>
        </p:spPr>
      </p:pic>
      <p:pic>
        <p:nvPicPr>
          <p:cNvPr id="27" name="Audio 26">
            <a:extLst>
              <a:ext uri="{FF2B5EF4-FFF2-40B4-BE49-F238E27FC236}">
                <a16:creationId xmlns:a16="http://schemas.microsoft.com/office/drawing/2014/main" id="{8C591CE6-85C4-8AB4-116F-88CE34C8F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2225"/>
      </p:ext>
    </p:extLst>
  </p:cSld>
  <p:clrMapOvr>
    <a:masterClrMapping/>
  </p:clrMapOvr>
  <p:transition spd="slow" advTm="162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60501"/>
      </p:ext>
    </p:extLst>
  </p:cSld>
  <p:clrMapOvr>
    <a:masterClrMapping/>
  </p:clrMapOvr>
  <p:transition spd="slow" advTm="8675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B05BC-2C31-143A-F23E-899504A2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Einstieg - Bestandsanalyse von Mathematikapps für die Grundschule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47FBB8-352D-A7BD-A903-939454B735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(Walter &amp; Schwätzer, 2023)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063FA26-6E75-E553-42B5-9B1B58A3CD8E}"/>
              </a:ext>
            </a:extLst>
          </p:cNvPr>
          <p:cNvGrpSpPr/>
          <p:nvPr/>
        </p:nvGrpSpPr>
        <p:grpSpPr>
          <a:xfrm>
            <a:off x="7899016" y="2067568"/>
            <a:ext cx="3866264" cy="916923"/>
            <a:chOff x="7865918" y="596946"/>
            <a:chExt cx="3866264" cy="91692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18CF8D4-AD03-6369-7FC5-F3CFD8AA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5918" y="596946"/>
              <a:ext cx="3866264" cy="91692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6F21B76-7E82-1D4D-D3BB-C97A5D1C51A6}"/>
                </a:ext>
              </a:extLst>
            </p:cNvPr>
            <p:cNvSpPr txBox="1"/>
            <p:nvPr/>
          </p:nvSpPr>
          <p:spPr>
            <a:xfrm>
              <a:off x="9376578" y="786305"/>
              <a:ext cx="22645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Mathe Grundschule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73A25A8D-CDE2-61E7-F8C2-5107C9598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021" y="900375"/>
            <a:ext cx="2095500" cy="1270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30897089-D25B-030D-4EA9-31EE563A640C}"/>
              </a:ext>
            </a:extLst>
          </p:cNvPr>
          <p:cNvSpPr txBox="1">
            <a:spLocks/>
          </p:cNvSpPr>
          <p:nvPr/>
        </p:nvSpPr>
        <p:spPr>
          <a:xfrm>
            <a:off x="9863864" y="5994164"/>
            <a:ext cx="2130136" cy="223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0CE1B36B-AD87-9D24-75E2-DEBE1BF2C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260390"/>
            <a:ext cx="9111796" cy="495753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1800" dirty="0"/>
              <a:t>Erkenntnisse einer Bestandsanalyse der App Stores (N = 227)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Mehrzahl an Apps ist nicht aufs Wesentliche reduziert                                             (62 % der Apps weisen störende, ablenkende Gestaltungsmerkmale auf)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Dominanz des Bereichs Zahlen und Operationen                                                      (93 % der Apps weisen zumindest eine Aufgabe/Aktivität zu ZuO auf)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Weitgehende Vernachlässigung prozessbezogener Kompetenzen                           (98 % der Apps weisen keinerlei explizite Bezüge zu </a:t>
            </a:r>
            <a:r>
              <a:rPr lang="de-DE" sz="1800" dirty="0" err="1"/>
              <a:t>PBKen</a:t>
            </a:r>
            <a:r>
              <a:rPr lang="de-DE" sz="1800" dirty="0"/>
              <a:t> auf)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Dominanz unstrukturierter Übungsformen                                                                 (50 % weisen gestützt-unstrukturierte, 81 % formal-unstrukturierte Übungen auf)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Weitgehende Vernachlässigung mathematikdidaktischer Potentiale                        (79 % der Apps weisen keinerlei mathematikdidaktische Potentiale auf)</a:t>
            </a:r>
          </a:p>
          <a:p>
            <a:pPr>
              <a:spcBef>
                <a:spcPts val="0"/>
              </a:spcBef>
            </a:pPr>
            <a:endParaRPr lang="de-DE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180035"/>
      </p:ext>
    </p:extLst>
  </p:cSld>
  <p:clrMapOvr>
    <a:masterClrMapping/>
  </p:clrMapOvr>
  <p:transition spd="slow" advTm="392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8346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47737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9243DF6-3ED3-4908-949C-1004F69B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6F1AEE9-C130-44A3-85C5-6CC453541C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888942-5762-ED43-9E31-96F7731B8F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248032"/>
            <a:ext cx="11139054" cy="496741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Abraham, M., Bielinski, S., Kissel, E., Selter, </a:t>
            </a:r>
            <a:r>
              <a:rPr lang="de-DE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Prediger, S., &amp; </a:t>
            </a:r>
            <a:r>
              <a:rPr lang="de-DE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Vonstein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H. (2023). Designprinzipien in </a:t>
            </a:r>
            <a:r>
              <a:rPr lang="de-DE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divomath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Digitale </a:t>
            </a:r>
            <a:r>
              <a:rPr lang="de-DE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verstehensorientierte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Lehr-Lern-Umgebungen für alle Unterrichtsphasen. In F. Dilling, D. Thurm, &amp; I. Witzke (Hrsg.), </a:t>
            </a:r>
            <a:r>
              <a:rPr lang="de-DE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Digitaler Mathematikunterricht in Forschung und Praxis. Tagungsband zur Vernetzungstagung 2022 in Siegen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(S. 1–10). WTM. https://</a:t>
            </a:r>
            <a:r>
              <a:rPr lang="de-DE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de-DE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/10.37626/GA9783959872041.0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Holzäpfel, L., Prediger, S., Götze, D.,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Rösken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-Winter, B., &amp; Selter, C. (2024, i. Dr.). Fünf Prinzipien für qualitätsvollen Mathematikunterricht. </a:t>
            </a:r>
            <a:r>
              <a:rPr lang="de-DE" sz="1600" i="1" dirty="0">
                <a:latin typeface="Arial" panose="020B0604020202020204" pitchFamily="34" charset="0"/>
                <a:cs typeface="Arial" panose="020B0604020202020204" pitchFamily="34" charset="0"/>
              </a:rPr>
              <a:t>Mathematik lehren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242.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/>
              <a:t>Jensen, S., &amp; Gasteiger, H. (2019). „Ergänzen mit Erweitern“ und „Abziehen mit Entbündeln“ – Eine explorative Studie zu spezifischen Fehlern und zum Verständnis des Algorithmus. </a:t>
            </a:r>
            <a:r>
              <a:rPr lang="de-DE" sz="1600" i="1" dirty="0"/>
              <a:t>JMD 40 </a:t>
            </a:r>
            <a:r>
              <a:rPr lang="de-DE" sz="1600" dirty="0"/>
              <a:t>(2), 135 – 167.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/>
              <a:t>Ministerium für Schule und Bildung des Landes Nordrhein-Westfalen (Hrsg.) (2021). </a:t>
            </a:r>
            <a:r>
              <a:rPr lang="de-DE" sz="1600" i="1" dirty="0"/>
              <a:t>Lehrpläne für die Primarstufe Nordrhein-Westfalen</a:t>
            </a:r>
            <a:r>
              <a:rPr lang="de-DE" sz="1600" dirty="0"/>
              <a:t>. https://</a:t>
            </a:r>
            <a:r>
              <a:rPr lang="de-DE" sz="1600" dirty="0" err="1"/>
              <a:t>www.schulentwicklung.nrw.de</a:t>
            </a:r>
            <a:r>
              <a:rPr lang="de-DE" sz="1600" dirty="0"/>
              <a:t>/</a:t>
            </a:r>
            <a:r>
              <a:rPr lang="de-DE" sz="1600" dirty="0" err="1"/>
              <a:t>lehrplaene</a:t>
            </a:r>
            <a:r>
              <a:rPr lang="de-DE" sz="1600" dirty="0"/>
              <a:t>/</a:t>
            </a:r>
            <a:r>
              <a:rPr lang="de-DE" sz="1600" dirty="0" err="1"/>
              <a:t>lehrplannavigator</a:t>
            </a:r>
            <a:r>
              <a:rPr lang="de-DE" sz="1600" dirty="0"/>
              <a:t>-</a:t>
            </a:r>
            <a:r>
              <a:rPr lang="de-DE" sz="1600" dirty="0" err="1"/>
              <a:t>primarstufe</a:t>
            </a:r>
            <a:r>
              <a:rPr lang="de-DE" sz="1600" dirty="0"/>
              <a:t>-neu/</a:t>
            </a:r>
            <a:r>
              <a:rPr lang="de-DE" sz="1600" dirty="0" err="1"/>
              <a:t>index.html</a:t>
            </a:r>
            <a:endParaRPr lang="de-DE" sz="1600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/>
              <a:t>Padberg, F., &amp; Benz, C. (2021). </a:t>
            </a:r>
            <a:r>
              <a:rPr lang="de-DE" sz="1600" i="1" dirty="0"/>
              <a:t>Didaktik der Arithmetik. Fundiert, vielseitig, praxisnah</a:t>
            </a:r>
            <a:r>
              <a:rPr lang="de-DE" sz="1600" dirty="0"/>
              <a:t>. Springer.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Prediger S, Götze D, Holzäpfel L,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Rösken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-Winter B and Selter C (2022). Five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for high-quality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Combining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normative,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epistemological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empirical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pragmatic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specifying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content of professional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 Front.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Educ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 7:969212. 10.3389/feduc.2022.969212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dirty="0"/>
              <a:t>Selter, C., &amp; </a:t>
            </a:r>
            <a:r>
              <a:rPr lang="de-DE" sz="1600" dirty="0" err="1"/>
              <a:t>Zannetin</a:t>
            </a:r>
            <a:r>
              <a:rPr lang="de-DE" sz="1600" dirty="0"/>
              <a:t>, E. (2018). </a:t>
            </a:r>
            <a:r>
              <a:rPr lang="de-DE" sz="1600" i="1" dirty="0"/>
              <a:t>Mathematik unterrichten in der Grundschule. Inhalte – Leitideen – Beispiele</a:t>
            </a:r>
            <a:r>
              <a:rPr lang="de-DE" sz="1600" dirty="0"/>
              <a:t>. Klett/Kallmeyer.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000" dirty="0">
                <a:solidFill>
                  <a:srgbClr val="327A86"/>
                </a:solidFill>
              </a:rPr>
              <a:t>Lernplattform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de-DE" sz="1600" kern="100" dirty="0" err="1">
                <a:ea typeface="Calibri" panose="020F0502020204030204" pitchFamily="34" charset="0"/>
              </a:rPr>
              <a:t>Divomath</a:t>
            </a:r>
            <a:r>
              <a:rPr lang="de-DE" sz="1600" kern="100" dirty="0">
                <a:ea typeface="Calibri" panose="020F0502020204030204" pitchFamily="34" charset="0"/>
              </a:rPr>
              <a:t>-Team (2023). </a:t>
            </a:r>
            <a:r>
              <a:rPr lang="de-DE" sz="1600" i="1" kern="100" dirty="0" err="1">
                <a:ea typeface="Calibri" panose="020F0502020204030204" pitchFamily="34" charset="0"/>
              </a:rPr>
              <a:t>Divomath</a:t>
            </a:r>
            <a:r>
              <a:rPr lang="de-DE" sz="1600" i="1" kern="100" dirty="0">
                <a:ea typeface="Calibri" panose="020F0502020204030204" pitchFamily="34" charset="0"/>
              </a:rPr>
              <a:t> – digital und </a:t>
            </a:r>
            <a:r>
              <a:rPr lang="de-DE" sz="1600" i="1" kern="100" dirty="0" err="1">
                <a:ea typeface="Calibri" panose="020F0502020204030204" pitchFamily="34" charset="0"/>
              </a:rPr>
              <a:t>verstehensorientiert</a:t>
            </a:r>
            <a:r>
              <a:rPr lang="de-DE" sz="1600" i="1" kern="100" dirty="0">
                <a:ea typeface="Calibri" panose="020F0502020204030204" pitchFamily="34" charset="0"/>
              </a:rPr>
              <a:t> Mathematik lernen</a:t>
            </a:r>
            <a:r>
              <a:rPr lang="de-DE" sz="1600" kern="100" dirty="0">
                <a:ea typeface="Calibri" panose="020F0502020204030204" pitchFamily="34" charset="0"/>
              </a:rPr>
              <a:t>. </a:t>
            </a:r>
            <a:r>
              <a:rPr lang="de-DE" sz="1600" dirty="0"/>
              <a:t>https://</a:t>
            </a:r>
            <a:r>
              <a:rPr lang="de-DE" sz="1600" dirty="0" err="1"/>
              <a:t>app.divomath-nrw.de</a:t>
            </a:r>
            <a:endParaRPr lang="de-DE" sz="1600" kern="100" dirty="0">
              <a:ea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5840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C1FEA-1B03-767E-FD76-D18027CFC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6" name="Abgerundete rechteckige Legende 5">
            <a:extLst>
              <a:ext uri="{FF2B5EF4-FFF2-40B4-BE49-F238E27FC236}">
                <a16:creationId xmlns:a16="http://schemas.microsoft.com/office/drawing/2014/main" id="{056B1E0B-4575-7B9A-B99F-1F167C985712}"/>
              </a:ext>
            </a:extLst>
          </p:cNvPr>
          <p:cNvSpPr/>
          <p:nvPr/>
        </p:nvSpPr>
        <p:spPr>
          <a:xfrm>
            <a:off x="2311174" y="1787481"/>
            <a:ext cx="6201004" cy="1758543"/>
          </a:xfrm>
          <a:prstGeom prst="wedgeRoundRectCallout">
            <a:avLst>
              <a:gd name="adj1" fmla="val 50118"/>
              <a:gd name="adj2" fmla="val 60925"/>
              <a:gd name="adj3" fmla="val 16667"/>
            </a:avLst>
          </a:prstGeom>
          <a:solidFill>
            <a:schemeClr val="bg1"/>
          </a:solidFill>
          <a:ln w="28575">
            <a:solidFill>
              <a:srgbClr val="327D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endPara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9BC86F-E603-E5EF-A61A-21A3A3C6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09" y="3099374"/>
            <a:ext cx="1758547" cy="26016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9E00CFB-3C8F-F54C-4A97-05958FFD72F7}"/>
              </a:ext>
            </a:extLst>
          </p:cNvPr>
          <p:cNvSpPr txBox="1"/>
          <p:nvPr/>
        </p:nvSpPr>
        <p:spPr>
          <a:xfrm>
            <a:off x="2678348" y="2205088"/>
            <a:ext cx="539588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was bietet divomath? 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Was bringt divomath den Kindern?</a:t>
            </a:r>
          </a:p>
        </p:txBody>
      </p:sp>
    </p:spTree>
    <p:extLst>
      <p:ext uri="{BB962C8B-B14F-4D97-AF65-F5344CB8AC3E}">
        <p14:creationId xmlns:p14="http://schemas.microsoft.com/office/powerpoint/2010/main" val="2783828742"/>
      </p:ext>
    </p:extLst>
  </p:cSld>
  <p:clrMapOvr>
    <a:masterClrMapping/>
  </p:clrMapOvr>
  <p:transition spd="slow" advTm="9664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9800E-9DD4-4752-6FFD-8AE20D80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Einstieg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4AA686-4047-2AFD-E63F-4B7041012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Was ist                  ?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2C8E635-00BA-3AA5-8A87-92DBA51B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38" y="1403740"/>
            <a:ext cx="1066422" cy="278697"/>
          </a:xfrm>
          <a:prstGeom prst="rect">
            <a:avLst/>
          </a:prstGeom>
        </p:spPr>
      </p:pic>
      <p:sp>
        <p:nvSpPr>
          <p:cNvPr id="90" name="Inhaltsplatzhalter 1">
            <a:extLst>
              <a:ext uri="{FF2B5EF4-FFF2-40B4-BE49-F238E27FC236}">
                <a16:creationId xmlns:a16="http://schemas.microsoft.com/office/drawing/2014/main" id="{31CC00AC-352F-5BED-232F-14AE45C5FACB}"/>
              </a:ext>
            </a:extLst>
          </p:cNvPr>
          <p:cNvSpPr txBox="1">
            <a:spLocks/>
          </p:cNvSpPr>
          <p:nvPr/>
        </p:nvSpPr>
        <p:spPr>
          <a:xfrm>
            <a:off x="1219200" y="1639658"/>
            <a:ext cx="10721999" cy="491234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de-DE" sz="1800" b="1" kern="0" dirty="0">
                <a:solidFill>
                  <a:srgbClr val="327A86"/>
                </a:solidFill>
              </a:rPr>
              <a:t>di</a:t>
            </a:r>
            <a:r>
              <a:rPr lang="de-DE" sz="1800" kern="0" dirty="0"/>
              <a:t>gitale </a:t>
            </a:r>
            <a:r>
              <a:rPr lang="de-DE" sz="1800" b="1" kern="0" dirty="0" err="1">
                <a:solidFill>
                  <a:schemeClr val="tx2"/>
                </a:solidFill>
              </a:rPr>
              <a:t>v</a:t>
            </a:r>
            <a:r>
              <a:rPr lang="de-DE" sz="1800" kern="0" dirty="0" err="1"/>
              <a:t>erstehens</a:t>
            </a:r>
            <a:r>
              <a:rPr lang="de-DE" sz="1800" b="1" kern="0" dirty="0" err="1">
                <a:solidFill>
                  <a:srgbClr val="327A86"/>
                </a:solidFill>
              </a:rPr>
              <a:t>o</a:t>
            </a:r>
            <a:r>
              <a:rPr lang="de-DE" sz="1800" kern="0" dirty="0" err="1"/>
              <a:t>rientierte</a:t>
            </a:r>
            <a:r>
              <a:rPr lang="de-DE" sz="1800" kern="0" dirty="0"/>
              <a:t> Lernumgebung zur Sicherung </a:t>
            </a:r>
            <a:r>
              <a:rPr lang="de-DE" sz="1800" b="1" kern="0" dirty="0">
                <a:solidFill>
                  <a:srgbClr val="327A86"/>
                </a:solidFill>
              </a:rPr>
              <a:t>math</a:t>
            </a:r>
            <a:r>
              <a:rPr lang="de-DE" sz="1800" kern="0" dirty="0"/>
              <a:t>ematischer Basiskompetenzen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800" kern="0" dirty="0"/>
              <a:t>Zentrale Gestaltungsprinzipien: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kern="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kern="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kern="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kern="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kern="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kern="0" dirty="0"/>
          </a:p>
          <a:p>
            <a:endParaRPr lang="de-DE" sz="900" kern="0" dirty="0"/>
          </a:p>
          <a:p>
            <a:pPr marL="864000" lvl="4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de-DE" sz="1800" kern="0" dirty="0"/>
              <a:t>Vernetzung von konzeptuellem und prozeduralem Wissen </a:t>
            </a:r>
          </a:p>
          <a:p>
            <a:pPr marL="864000" lvl="4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de-DE" sz="1800" kern="0" dirty="0"/>
              <a:t>Kein Selbstlernbetrieb, sondern reichhaltiges Mathematiklernen durch reichhaltige Sprachhandlungen</a:t>
            </a:r>
            <a:endParaRPr lang="de-DE" sz="1800" kern="0" dirty="0">
              <a:solidFill>
                <a:schemeClr val="tx2"/>
              </a:solidFill>
              <a:sym typeface="Wingdings" pitchFamily="2" charset="2"/>
            </a:endParaRPr>
          </a:p>
          <a:p>
            <a:pPr marL="864000" lvl="3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de-DE" sz="1800" kern="0" dirty="0">
                <a:solidFill>
                  <a:srgbClr val="327A86"/>
                </a:solidFill>
                <a:sym typeface="Wingdings" pitchFamily="2" charset="2"/>
              </a:rPr>
              <a:t>Unterstützung </a:t>
            </a:r>
            <a:r>
              <a:rPr lang="de-DE" sz="1800" b="1" kern="0" dirty="0">
                <a:solidFill>
                  <a:srgbClr val="327A86"/>
                </a:solidFill>
                <a:sym typeface="Wingdings" pitchFamily="2" charset="2"/>
              </a:rPr>
              <a:t>beim Lernen </a:t>
            </a:r>
            <a:r>
              <a:rPr lang="de-DE" sz="1800" kern="0" dirty="0">
                <a:solidFill>
                  <a:srgbClr val="327A86"/>
                </a:solidFill>
                <a:sym typeface="Wingdings" pitchFamily="2" charset="2"/>
              </a:rPr>
              <a:t>neuer Inhalte – nicht nur </a:t>
            </a:r>
            <a:r>
              <a:rPr lang="de-DE" sz="1800" kern="0" dirty="0" err="1">
                <a:solidFill>
                  <a:srgbClr val="327A86"/>
                </a:solidFill>
                <a:sym typeface="Wingdings" pitchFamily="2" charset="2"/>
              </a:rPr>
              <a:t>für‘s</a:t>
            </a:r>
            <a:r>
              <a:rPr lang="de-DE" sz="1800" kern="0" dirty="0">
                <a:solidFill>
                  <a:srgbClr val="327A86"/>
                </a:solidFill>
                <a:sym typeface="Wingdings" pitchFamily="2" charset="2"/>
              </a:rPr>
              <a:t> Üben danach!</a:t>
            </a:r>
            <a:endParaRPr lang="de-DE" sz="1800" kern="0" dirty="0">
              <a:solidFill>
                <a:srgbClr val="327A86"/>
              </a:solidFill>
            </a:endParaRPr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5C27E23D-8AD4-2700-05D6-AE48F26D7354}"/>
              </a:ext>
            </a:extLst>
          </p:cNvPr>
          <p:cNvGrpSpPr>
            <a:grpSpLocks noChangeAspect="1"/>
          </p:cNvGrpSpPr>
          <p:nvPr/>
        </p:nvGrpSpPr>
        <p:grpSpPr>
          <a:xfrm>
            <a:off x="566978" y="3526144"/>
            <a:ext cx="3690002" cy="864000"/>
            <a:chOff x="4510709" y="4683043"/>
            <a:chExt cx="2696541" cy="717198"/>
          </a:xfrm>
        </p:grpSpPr>
        <p:sp>
          <p:nvSpPr>
            <p:cNvPr id="92" name="Abgerundetes Rechteck 22">
              <a:extLst>
                <a:ext uri="{FF2B5EF4-FFF2-40B4-BE49-F238E27FC236}">
                  <a16:creationId xmlns:a16="http://schemas.microsoft.com/office/drawing/2014/main" id="{03E8D7D3-6995-F02D-9A6D-7A46593067A6}"/>
                </a:ext>
              </a:extLst>
            </p:cNvPr>
            <p:cNvSpPr/>
            <p:nvPr/>
          </p:nvSpPr>
          <p:spPr bwMode="auto">
            <a:xfrm>
              <a:off x="4829515" y="4732656"/>
              <a:ext cx="2377735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76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pPr indent="-9525"/>
              <a:r>
                <a:rPr lang="de-DE">
                  <a:solidFill>
                    <a:srgbClr val="327A86"/>
                  </a:solidFill>
                  <a:latin typeface="Calibri"/>
                  <a:cs typeface="Calibri"/>
                </a:rPr>
                <a:t>Lernenden-Orientierung &amp; Adaptivität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41FD697C-A080-AE6A-5ABE-39B86A965C3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510709" y="4683043"/>
              <a:ext cx="631385" cy="717198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69CE7B0A-0397-468A-D011-B45D09D552BD}"/>
              </a:ext>
            </a:extLst>
          </p:cNvPr>
          <p:cNvGrpSpPr>
            <a:grpSpLocks noChangeAspect="1"/>
          </p:cNvGrpSpPr>
          <p:nvPr/>
        </p:nvGrpSpPr>
        <p:grpSpPr>
          <a:xfrm>
            <a:off x="6413365" y="2558899"/>
            <a:ext cx="3689983" cy="864000"/>
            <a:chOff x="4510710" y="5529462"/>
            <a:chExt cx="2696541" cy="717198"/>
          </a:xfrm>
        </p:grpSpPr>
        <p:sp>
          <p:nvSpPr>
            <p:cNvPr id="95" name="Abgerundetes Rechteck 26">
              <a:extLst>
                <a:ext uri="{FF2B5EF4-FFF2-40B4-BE49-F238E27FC236}">
                  <a16:creationId xmlns:a16="http://schemas.microsoft.com/office/drawing/2014/main" id="{CFC3B95C-6ACC-8D47-E304-B24B0504623C}"/>
                </a:ext>
              </a:extLst>
            </p:cNvPr>
            <p:cNvSpPr/>
            <p:nvPr/>
          </p:nvSpPr>
          <p:spPr bwMode="auto">
            <a:xfrm>
              <a:off x="4829515" y="5579075"/>
              <a:ext cx="2377736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76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327A86"/>
                  </a:solidFill>
                  <a:latin typeface="Calibri"/>
                  <a:cs typeface="Calibri"/>
                </a:rPr>
                <a:t>Kommunikationsförderung</a:t>
              </a:r>
              <a:endParaRPr lang="de-DE" sz="1400">
                <a:solidFill>
                  <a:srgbClr val="327A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6" name="Grafik 8">
              <a:extLst>
                <a:ext uri="{FF2B5EF4-FFF2-40B4-BE49-F238E27FC236}">
                  <a16:creationId xmlns:a16="http://schemas.microsoft.com/office/drawing/2014/main" id="{0BD094AA-65E0-FA07-0D2A-D48B7FBF53D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4510710" y="5529462"/>
              <a:ext cx="631388" cy="717198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DEF4933A-731E-8151-C4F5-27153560DF2B}"/>
              </a:ext>
            </a:extLst>
          </p:cNvPr>
          <p:cNvGrpSpPr>
            <a:grpSpLocks noChangeAspect="1"/>
          </p:cNvGrpSpPr>
          <p:nvPr/>
        </p:nvGrpSpPr>
        <p:grpSpPr>
          <a:xfrm>
            <a:off x="2302943" y="2575641"/>
            <a:ext cx="3690002" cy="864000"/>
            <a:chOff x="4510710" y="2996952"/>
            <a:chExt cx="2696541" cy="717198"/>
          </a:xfrm>
        </p:grpSpPr>
        <p:sp>
          <p:nvSpPr>
            <p:cNvPr id="98" name="Abgerundetes Rechteck 29">
              <a:extLst>
                <a:ext uri="{FF2B5EF4-FFF2-40B4-BE49-F238E27FC236}">
                  <a16:creationId xmlns:a16="http://schemas.microsoft.com/office/drawing/2014/main" id="{2E724173-8948-C93D-3321-A1C4C0567B3E}"/>
                </a:ext>
              </a:extLst>
            </p:cNvPr>
            <p:cNvSpPr/>
            <p:nvPr/>
          </p:nvSpPr>
          <p:spPr bwMode="auto">
            <a:xfrm>
              <a:off x="4829515" y="3046565"/>
              <a:ext cx="2377736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76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327A86"/>
                  </a:solidFill>
                  <a:latin typeface="Calibri"/>
                  <a:cs typeface="Calibri"/>
                </a:rPr>
                <a:t>Verstehensorientierung</a:t>
              </a:r>
              <a:endParaRPr lang="de-DE" sz="1400">
                <a:solidFill>
                  <a:srgbClr val="327A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21DD8086-F69F-E270-0C99-3DF9DD0124B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510710" y="2996952"/>
              <a:ext cx="631385" cy="717198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B30E05A-A5A4-4B3D-795F-351DA920F663}"/>
              </a:ext>
            </a:extLst>
          </p:cNvPr>
          <p:cNvGrpSpPr>
            <a:grpSpLocks noChangeAspect="1"/>
          </p:cNvGrpSpPr>
          <p:nvPr/>
        </p:nvGrpSpPr>
        <p:grpSpPr>
          <a:xfrm>
            <a:off x="4344648" y="3549419"/>
            <a:ext cx="3690002" cy="864000"/>
            <a:chOff x="4510709" y="2173209"/>
            <a:chExt cx="2696541" cy="717198"/>
          </a:xfrm>
        </p:grpSpPr>
        <p:sp>
          <p:nvSpPr>
            <p:cNvPr id="101" name="Abgerundetes Rechteck 32">
              <a:extLst>
                <a:ext uri="{FF2B5EF4-FFF2-40B4-BE49-F238E27FC236}">
                  <a16:creationId xmlns:a16="http://schemas.microsoft.com/office/drawing/2014/main" id="{76D499E1-7F03-17E9-4187-8AC8B8C59E8F}"/>
                </a:ext>
              </a:extLst>
            </p:cNvPr>
            <p:cNvSpPr/>
            <p:nvPr/>
          </p:nvSpPr>
          <p:spPr bwMode="auto">
            <a:xfrm>
              <a:off x="4829515" y="2222822"/>
              <a:ext cx="2377735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76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pPr indent="-9525"/>
              <a:r>
                <a:rPr lang="de-DE">
                  <a:solidFill>
                    <a:srgbClr val="327A86"/>
                  </a:solidFill>
                  <a:latin typeface="Calibri"/>
                  <a:cs typeface="Calibri"/>
                </a:rPr>
                <a:t>Kognitive Aktivierung</a:t>
              </a:r>
              <a:endParaRPr lang="de-DE">
                <a:solidFill>
                  <a:srgbClr val="327A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" name="Grafik 101">
              <a:extLst>
                <a:ext uri="{FF2B5EF4-FFF2-40B4-BE49-F238E27FC236}">
                  <a16:creationId xmlns:a16="http://schemas.microsoft.com/office/drawing/2014/main" id="{CA2BF13C-8AA6-37FF-22A2-A1B0B2B8CA02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4510709" y="2173209"/>
              <a:ext cx="631385" cy="717198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EF5DA8DF-52D4-0423-88A0-054F9E2B8FB8}"/>
              </a:ext>
            </a:extLst>
          </p:cNvPr>
          <p:cNvGrpSpPr>
            <a:grpSpLocks noChangeAspect="1"/>
          </p:cNvGrpSpPr>
          <p:nvPr/>
        </p:nvGrpSpPr>
        <p:grpSpPr>
          <a:xfrm>
            <a:off x="8122321" y="3529606"/>
            <a:ext cx="3690002" cy="864000"/>
            <a:chOff x="4510710" y="3861048"/>
            <a:chExt cx="2696541" cy="717198"/>
          </a:xfrm>
        </p:grpSpPr>
        <p:sp>
          <p:nvSpPr>
            <p:cNvPr id="104" name="Abgerundetes Rechteck 35">
              <a:extLst>
                <a:ext uri="{FF2B5EF4-FFF2-40B4-BE49-F238E27FC236}">
                  <a16:creationId xmlns:a16="http://schemas.microsoft.com/office/drawing/2014/main" id="{93635672-B171-25C7-D6B8-D10A5288CAED}"/>
                </a:ext>
              </a:extLst>
            </p:cNvPr>
            <p:cNvSpPr/>
            <p:nvPr/>
          </p:nvSpPr>
          <p:spPr bwMode="auto">
            <a:xfrm>
              <a:off x="4829515" y="3910661"/>
              <a:ext cx="2377736" cy="584775"/>
            </a:xfrm>
            <a:prstGeom prst="roundRect">
              <a:avLst>
                <a:gd name="adj" fmla="val 16466"/>
              </a:avLst>
            </a:prstGeom>
            <a:solidFill>
              <a:srgbClr val="CBE3E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76000" tIns="0" rIns="108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327A86"/>
                  </a:solidFill>
                  <a:latin typeface="Calibri"/>
                  <a:cs typeface="Calibri"/>
                </a:rPr>
                <a:t>Durchgängigkeit</a:t>
              </a:r>
              <a:endParaRPr lang="de-DE" sz="1600">
                <a:solidFill>
                  <a:srgbClr val="327A86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05" name="Grafik 9">
              <a:extLst>
                <a:ext uri="{FF2B5EF4-FFF2-40B4-BE49-F238E27FC236}">
                  <a16:creationId xmlns:a16="http://schemas.microsoft.com/office/drawing/2014/main" id="{DCDDDD7A-DEEC-BB13-1FAE-49227BA8108B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4510710" y="3861048"/>
              <a:ext cx="631385" cy="717198"/>
            </a:xfrm>
            <a:prstGeom prst="rect">
              <a:avLst/>
            </a:prstGeom>
            <a:effectLst>
              <a:outerShdw blurRad="50800" dist="38100" dir="2700000" algn="tl" rotWithShape="0">
                <a:schemeClr val="tx2">
                  <a:alpha val="40000"/>
                </a:schemeClr>
              </a:outerShdw>
            </a:effectLst>
          </p:spPr>
        </p:pic>
      </p:grpSp>
      <p:sp>
        <p:nvSpPr>
          <p:cNvPr id="106" name="Bogen 105">
            <a:extLst>
              <a:ext uri="{FF2B5EF4-FFF2-40B4-BE49-F238E27FC236}">
                <a16:creationId xmlns:a16="http://schemas.microsoft.com/office/drawing/2014/main" id="{F982697A-8988-E381-BA71-81E4138B73BA}"/>
              </a:ext>
            </a:extLst>
          </p:cNvPr>
          <p:cNvSpPr/>
          <p:nvPr/>
        </p:nvSpPr>
        <p:spPr bwMode="auto">
          <a:xfrm>
            <a:off x="529656" y="4648189"/>
            <a:ext cx="2061882" cy="1173892"/>
          </a:xfrm>
          <a:prstGeom prst="arc">
            <a:avLst>
              <a:gd name="adj1" fmla="val 14731762"/>
              <a:gd name="adj2" fmla="val 18255887"/>
            </a:avLst>
          </a:prstGeom>
          <a:noFill/>
          <a:ln w="76200" cap="flat" cmpd="sng" algn="ctr">
            <a:solidFill>
              <a:srgbClr val="CCDEE1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7" name="Bogen 106">
            <a:extLst>
              <a:ext uri="{FF2B5EF4-FFF2-40B4-BE49-F238E27FC236}">
                <a16:creationId xmlns:a16="http://schemas.microsoft.com/office/drawing/2014/main" id="{969FED6E-3FA7-FE4A-497A-E819CC7DAF93}"/>
              </a:ext>
            </a:extLst>
          </p:cNvPr>
          <p:cNvSpPr/>
          <p:nvPr/>
        </p:nvSpPr>
        <p:spPr bwMode="auto">
          <a:xfrm>
            <a:off x="536373" y="5138591"/>
            <a:ext cx="2061882" cy="1173892"/>
          </a:xfrm>
          <a:prstGeom prst="arc">
            <a:avLst>
              <a:gd name="adj1" fmla="val 14731762"/>
              <a:gd name="adj2" fmla="val 18255887"/>
            </a:avLst>
          </a:prstGeom>
          <a:noFill/>
          <a:ln w="76200" cap="flat" cmpd="sng" algn="ctr">
            <a:solidFill>
              <a:srgbClr val="CCDEE1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8" name="Bogen 107">
            <a:extLst>
              <a:ext uri="{FF2B5EF4-FFF2-40B4-BE49-F238E27FC236}">
                <a16:creationId xmlns:a16="http://schemas.microsoft.com/office/drawing/2014/main" id="{B3A2930F-AECB-4E23-EC8A-B7444A963A6E}"/>
              </a:ext>
            </a:extLst>
          </p:cNvPr>
          <p:cNvSpPr/>
          <p:nvPr/>
        </p:nvSpPr>
        <p:spPr bwMode="auto">
          <a:xfrm>
            <a:off x="520030" y="5794259"/>
            <a:ext cx="2061882" cy="1173892"/>
          </a:xfrm>
          <a:prstGeom prst="arc">
            <a:avLst>
              <a:gd name="adj1" fmla="val 14731762"/>
              <a:gd name="adj2" fmla="val 18255887"/>
            </a:avLst>
          </a:prstGeom>
          <a:noFill/>
          <a:ln w="76200" cap="flat" cmpd="sng" algn="ctr">
            <a:solidFill>
              <a:srgbClr val="CCDEE1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629135"/>
      </p:ext>
    </p:extLst>
  </p:cSld>
  <p:clrMapOvr>
    <a:masterClrMapping/>
  </p:clrMapOvr>
  <p:transition spd="slow" advTm="1098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8BC01DFB-7447-96EC-E476-6B987A09A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Einstieg</a:t>
            </a:r>
            <a:endParaRPr dirty="0"/>
          </a:p>
        </p:txBody>
      </p:sp>
      <p:sp>
        <p:nvSpPr>
          <p:cNvPr id="358" name="Textplatzhalter 5"/>
          <p:cNvSpPr>
            <a:spLocks noGrp="1"/>
          </p:cNvSpPr>
          <p:nvPr>
            <p:ph idx="4294967295"/>
          </p:nvPr>
        </p:nvSpPr>
        <p:spPr>
          <a:xfrm>
            <a:off x="526472" y="1748860"/>
            <a:ext cx="6241837" cy="44180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 sz="1800"/>
            </a:pPr>
            <a:r>
              <a:rPr lang="de-DE" dirty="0"/>
              <a:t>Unterrichtseinheiten</a:t>
            </a:r>
          </a:p>
          <a:p>
            <a:pPr>
              <a:lnSpc>
                <a:spcPct val="150000"/>
              </a:lnSpc>
              <a:defRPr sz="1800"/>
            </a:pPr>
            <a:r>
              <a:rPr lang="de-DE" dirty="0"/>
              <a:t>Bearbeitung von Checkaufgaben (als Standortbestimmung)</a:t>
            </a:r>
          </a:p>
          <a:p>
            <a:pPr>
              <a:lnSpc>
                <a:spcPct val="150000"/>
              </a:lnSpc>
              <a:defRPr sz="1800"/>
            </a:pPr>
            <a:r>
              <a:rPr lang="de-DE" dirty="0"/>
              <a:t>Hilfefunktion</a:t>
            </a:r>
          </a:p>
          <a:p>
            <a:pPr>
              <a:lnSpc>
                <a:spcPct val="150000"/>
              </a:lnSpc>
              <a:defRPr sz="1800"/>
            </a:pPr>
            <a:r>
              <a:rPr lang="de-DE" dirty="0"/>
              <a:t>Freischalten und Zugriff auf Wissensspeicher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A7D5FD-7170-8B90-C503-B236FCCD4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204" y="1459178"/>
            <a:ext cx="6613427" cy="3683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D11356-9A73-E4D7-988D-924A4F1FA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915" y="1748860"/>
            <a:ext cx="4955438" cy="3550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E7A045-5C32-F570-734E-5BE963E16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809" y="1575956"/>
            <a:ext cx="5178113" cy="38964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FBED71D-7F16-FBC9-BFD5-76A495B8B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309" y="1575956"/>
            <a:ext cx="5474496" cy="4119422"/>
          </a:xfrm>
          <a:prstGeom prst="rect">
            <a:avLst/>
          </a:prstGeom>
        </p:spPr>
      </p:pic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EF760C99-EE0D-1E0F-4AC9-8A7DD75B7D4C}"/>
              </a:ext>
            </a:extLst>
          </p:cNvPr>
          <p:cNvSpPr txBox="1">
            <a:spLocks/>
          </p:cNvSpPr>
          <p:nvPr/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de-DE" sz="1800" b="1" kern="0" dirty="0">
                <a:solidFill>
                  <a:srgbClr val="327A86"/>
                </a:solidFill>
              </a:rPr>
              <a:t>Angebote für Lernende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1E6ED0C-8C05-106D-8110-358F84A208BF}"/>
              </a:ext>
            </a:extLst>
          </p:cNvPr>
          <p:cNvSpPr txBox="1">
            <a:spLocks/>
          </p:cNvSpPr>
          <p:nvPr/>
        </p:nvSpPr>
        <p:spPr>
          <a:xfrm>
            <a:off x="526474" y="5999216"/>
            <a:ext cx="11139054" cy="267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47500" lnSpcReduction="20000"/>
          </a:bodyPr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lnSpc>
                <a:spcPct val="150000"/>
              </a:lnSpc>
              <a:buNone/>
              <a:defRPr sz="1800"/>
            </a:pPr>
            <a:r>
              <a:rPr lang="de-DE" sz="1800" kern="0" dirty="0">
                <a:solidFill>
                  <a:srgbClr val="327A86"/>
                </a:solidFill>
              </a:rPr>
              <a:t>https://</a:t>
            </a:r>
            <a:r>
              <a:rPr lang="de-DE" sz="1800" kern="0" dirty="0" err="1">
                <a:solidFill>
                  <a:srgbClr val="327A86"/>
                </a:solidFill>
              </a:rPr>
              <a:t>app.divomath-nrw.de</a:t>
            </a:r>
            <a:endParaRPr lang="de-DE" sz="1800" kern="0" dirty="0">
              <a:solidFill>
                <a:srgbClr val="327A86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372">
        <p:push dir="u"/>
      </p:transition>
    </mc:Choice>
    <mc:Fallback xmlns="">
      <p:transition spd="slow" advTm="31372">
        <p:push dir="u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D2840C2-1942-5A06-FAEB-6E1F677871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app.divomath-nrw.de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CA8CF6-43B6-3E02-75F3-5DA5EF13AB77}"/>
              </a:ext>
            </a:extLst>
          </p:cNvPr>
          <p:cNvSpPr txBox="1"/>
          <p:nvPr/>
        </p:nvSpPr>
        <p:spPr>
          <a:xfrm>
            <a:off x="3759648" y="5595379"/>
            <a:ext cx="276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9" name="Titel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Einstieg</a:t>
            </a:r>
            <a:endParaRPr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721DCB-8FD3-70A8-E559-DB4C29FC0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1800" b="1" dirty="0"/>
              <a:t>Angebot für Lehrende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306A18F4-B279-CD60-4D99-29D4F30B7DF8}"/>
              </a:ext>
            </a:extLst>
          </p:cNvPr>
          <p:cNvSpPr txBox="1">
            <a:spLocks/>
          </p:cNvSpPr>
          <p:nvPr/>
        </p:nvSpPr>
        <p:spPr>
          <a:xfrm>
            <a:off x="526473" y="1748860"/>
            <a:ext cx="6290606" cy="44186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 marL="3429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vollständige, </a:t>
            </a:r>
            <a:r>
              <a:rPr lang="de-DE" sz="1800" kern="0" dirty="0" err="1"/>
              <a:t>verstehensorientiert</a:t>
            </a:r>
            <a:r>
              <a:rPr lang="de-DE" sz="1800" kern="0" dirty="0"/>
              <a:t> aufbereitete Unterrichtseinheiten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Handreichung zu jeder Einheit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Lehrkraft-Notizen 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Mathematikdidaktische Hintergrundinformationen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Automatische Auswertung von Checkaufgaben (Diagnose) 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Einsicht in (ausgewählte) Lösungen von Lernenden </a:t>
            </a:r>
          </a:p>
          <a:p>
            <a:pPr>
              <a:lnSpc>
                <a:spcPct val="150000"/>
              </a:lnSpc>
              <a:defRPr sz="1800"/>
            </a:pPr>
            <a:r>
              <a:rPr lang="de-DE" sz="1800" kern="0" dirty="0"/>
              <a:t>Wissensspeicher (i. d. R. Sammlung von Tafelbildern aus Plenumsphasen)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594F2FF-7C47-153A-8A9B-D0D771C3F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857" y="919462"/>
            <a:ext cx="3932325" cy="4789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8E68552-4A24-DE08-6992-19C49F67D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711" y="2274211"/>
            <a:ext cx="3455385" cy="4201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E7A04C4-7714-EF9C-5AEB-4B5C363AF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995" y="1465331"/>
            <a:ext cx="5134867" cy="3343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B4B1990-B1B1-0326-A101-B209F2320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18" y="2884481"/>
            <a:ext cx="4987367" cy="3247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3B3F827-9389-BF32-2619-E5A199F98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5192" y="1910959"/>
            <a:ext cx="5230630" cy="340588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D1FFE56-96A0-A287-3B34-34BDDFAB5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4841" y="1282714"/>
            <a:ext cx="3935021" cy="4789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2E3E5F-7E69-8119-93FD-1D2B78062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7836" y="2233164"/>
            <a:ext cx="4222669" cy="2272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AB977DD-9D59-A10B-42BF-E1188DB9F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651" y="2844333"/>
            <a:ext cx="4072843" cy="2188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uppieren">
            <a:extLst>
              <a:ext uri="{FF2B5EF4-FFF2-40B4-BE49-F238E27FC236}">
                <a16:creationId xmlns:a16="http://schemas.microsoft.com/office/drawing/2014/main" id="{34FC2F3D-92E4-590C-7A2F-AD714F5356DE}"/>
              </a:ext>
            </a:extLst>
          </p:cNvPr>
          <p:cNvGrpSpPr/>
          <p:nvPr/>
        </p:nvGrpSpPr>
        <p:grpSpPr>
          <a:xfrm>
            <a:off x="6734235" y="4859367"/>
            <a:ext cx="5212259" cy="1056871"/>
            <a:chOff x="0" y="0"/>
            <a:chExt cx="4510350" cy="1056869"/>
          </a:xfrm>
        </p:grpSpPr>
        <p:sp>
          <p:nvSpPr>
            <p:cNvPr id="30" name="Form">
              <a:extLst>
                <a:ext uri="{FF2B5EF4-FFF2-40B4-BE49-F238E27FC236}">
                  <a16:creationId xmlns:a16="http://schemas.microsoft.com/office/drawing/2014/main" id="{0EF630A3-653D-D453-3CEC-320200380B13}"/>
                </a:ext>
              </a:extLst>
            </p:cNvPr>
            <p:cNvSpPr/>
            <p:nvPr/>
          </p:nvSpPr>
          <p:spPr>
            <a:xfrm>
              <a:off x="0" y="0"/>
              <a:ext cx="4510350" cy="105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192" extrusionOk="0">
                  <a:moveTo>
                    <a:pt x="2" y="358"/>
                  </a:moveTo>
                  <a:cubicBezTo>
                    <a:pt x="790" y="538"/>
                    <a:pt x="2241" y="635"/>
                    <a:pt x="3081" y="358"/>
                  </a:cubicBezTo>
                  <a:cubicBezTo>
                    <a:pt x="3921" y="81"/>
                    <a:pt x="4986" y="590"/>
                    <a:pt x="5729" y="358"/>
                  </a:cubicBezTo>
                  <a:cubicBezTo>
                    <a:pt x="6473" y="126"/>
                    <a:pt x="8460" y="525"/>
                    <a:pt x="9239" y="358"/>
                  </a:cubicBezTo>
                  <a:cubicBezTo>
                    <a:pt x="10019" y="191"/>
                    <a:pt x="10805" y="63"/>
                    <a:pt x="12103" y="358"/>
                  </a:cubicBezTo>
                  <a:cubicBezTo>
                    <a:pt x="13401" y="653"/>
                    <a:pt x="13668" y="651"/>
                    <a:pt x="14536" y="358"/>
                  </a:cubicBezTo>
                  <a:cubicBezTo>
                    <a:pt x="15404" y="65"/>
                    <a:pt x="16641" y="828"/>
                    <a:pt x="17615" y="358"/>
                  </a:cubicBezTo>
                  <a:cubicBezTo>
                    <a:pt x="18589" y="-112"/>
                    <a:pt x="20225" y="-127"/>
                    <a:pt x="21557" y="358"/>
                  </a:cubicBezTo>
                  <a:cubicBezTo>
                    <a:pt x="21598" y="3992"/>
                    <a:pt x="21588" y="5343"/>
                    <a:pt x="21557" y="10001"/>
                  </a:cubicBezTo>
                  <a:cubicBezTo>
                    <a:pt x="21525" y="14659"/>
                    <a:pt x="21575" y="18373"/>
                    <a:pt x="21557" y="20874"/>
                  </a:cubicBezTo>
                  <a:cubicBezTo>
                    <a:pt x="20596" y="20440"/>
                    <a:pt x="19960" y="21344"/>
                    <a:pt x="19124" y="20874"/>
                  </a:cubicBezTo>
                  <a:cubicBezTo>
                    <a:pt x="18288" y="20405"/>
                    <a:pt x="17372" y="20900"/>
                    <a:pt x="15829" y="20874"/>
                  </a:cubicBezTo>
                  <a:cubicBezTo>
                    <a:pt x="14286" y="20849"/>
                    <a:pt x="14057" y="20932"/>
                    <a:pt x="12965" y="20874"/>
                  </a:cubicBezTo>
                  <a:cubicBezTo>
                    <a:pt x="11873" y="20816"/>
                    <a:pt x="10838" y="20276"/>
                    <a:pt x="9671" y="20874"/>
                  </a:cubicBezTo>
                  <a:cubicBezTo>
                    <a:pt x="8503" y="21473"/>
                    <a:pt x="8100" y="20644"/>
                    <a:pt x="7022" y="20874"/>
                  </a:cubicBezTo>
                  <a:cubicBezTo>
                    <a:pt x="5944" y="21105"/>
                    <a:pt x="5512" y="21455"/>
                    <a:pt x="4159" y="20874"/>
                  </a:cubicBezTo>
                  <a:cubicBezTo>
                    <a:pt x="2805" y="20294"/>
                    <a:pt x="1155" y="20210"/>
                    <a:pt x="2" y="20874"/>
                  </a:cubicBezTo>
                  <a:cubicBezTo>
                    <a:pt x="24" y="18162"/>
                    <a:pt x="1" y="14479"/>
                    <a:pt x="2" y="10411"/>
                  </a:cubicBezTo>
                  <a:cubicBezTo>
                    <a:pt x="2" y="6343"/>
                    <a:pt x="-2" y="3971"/>
                    <a:pt x="2" y="358"/>
                  </a:cubicBezTo>
                  <a:close/>
                </a:path>
              </a:pathLst>
            </a:custGeom>
            <a:solidFill>
              <a:srgbClr val="EFD7E0"/>
            </a:solidFill>
            <a:ln w="28575" cap="flat">
              <a:solidFill>
                <a:schemeClr val="accent3"/>
              </a:solidFill>
              <a:prstDash val="solid"/>
              <a:round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114000"/>
                </a:lnSpc>
              </a:pPr>
              <a:endParaRPr/>
            </a:p>
          </p:txBody>
        </p:sp>
        <p:sp>
          <p:nvSpPr>
            <p:cNvPr id="31" name="Alle Einzelteile des Unterrichts/ der Unterrichtsvorbereitung an einem “Ort“ zur Verfügung gestellt">
              <a:extLst>
                <a:ext uri="{FF2B5EF4-FFF2-40B4-BE49-F238E27FC236}">
                  <a16:creationId xmlns:a16="http://schemas.microsoft.com/office/drawing/2014/main" id="{5F010CA4-7D30-9233-47E9-5D0C57791C63}"/>
                </a:ext>
              </a:extLst>
            </p:cNvPr>
            <p:cNvSpPr txBox="1"/>
            <p:nvPr/>
          </p:nvSpPr>
          <p:spPr>
            <a:xfrm>
              <a:off x="63017" y="35183"/>
              <a:ext cx="4384315" cy="1021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4000"/>
                </a:lnSpc>
              </a:lvl1pPr>
            </a:lstStyle>
            <a:p>
              <a:r>
                <a:rPr sz="1800" dirty="0">
                  <a:latin typeface="+mn-lt"/>
                </a:rPr>
                <a:t>Alle </a:t>
              </a:r>
              <a:r>
                <a:rPr sz="1800" dirty="0" err="1">
                  <a:latin typeface="+mn-lt"/>
                </a:rPr>
                <a:t>Einzelteile</a:t>
              </a:r>
              <a:r>
                <a:rPr sz="1800" dirty="0">
                  <a:latin typeface="+mn-lt"/>
                </a:rPr>
                <a:t> des </a:t>
              </a:r>
              <a:r>
                <a:rPr sz="1800" dirty="0" err="1">
                  <a:latin typeface="+mn-lt"/>
                </a:rPr>
                <a:t>Unterrichts</a:t>
              </a:r>
              <a:r>
                <a:rPr sz="1800" dirty="0">
                  <a:latin typeface="+mn-lt"/>
                </a:rPr>
                <a:t>/ der </a:t>
              </a:r>
              <a:r>
                <a:rPr sz="1800" dirty="0" err="1">
                  <a:latin typeface="+mn-lt"/>
                </a:rPr>
                <a:t>Unterrichtsvorbereitung</a:t>
              </a:r>
              <a:r>
                <a:rPr sz="1800" dirty="0">
                  <a:latin typeface="+mn-lt"/>
                </a:rPr>
                <a:t> an </a:t>
              </a:r>
              <a:r>
                <a:rPr sz="1800" dirty="0" err="1">
                  <a:latin typeface="+mn-lt"/>
                </a:rPr>
                <a:t>einem</a:t>
              </a:r>
              <a:r>
                <a:rPr sz="1800" dirty="0">
                  <a:latin typeface="+mn-lt"/>
                </a:rPr>
                <a:t> “Ort“ </a:t>
              </a:r>
              <a:r>
                <a:rPr sz="1800" dirty="0" err="1">
                  <a:latin typeface="+mn-lt"/>
                </a:rPr>
                <a:t>zur</a:t>
              </a:r>
              <a:r>
                <a:rPr sz="1800" dirty="0">
                  <a:latin typeface="+mn-lt"/>
                </a:rPr>
                <a:t> </a:t>
              </a:r>
              <a:r>
                <a:rPr sz="1800" dirty="0" err="1">
                  <a:latin typeface="+mn-lt"/>
                </a:rPr>
                <a:t>Verfügung</a:t>
              </a:r>
              <a:r>
                <a:rPr sz="1800" dirty="0">
                  <a:latin typeface="+mn-lt"/>
                </a:rPr>
                <a:t> </a:t>
              </a:r>
              <a:r>
                <a:rPr sz="1800" dirty="0" err="1">
                  <a:latin typeface="+mn-lt"/>
                </a:rPr>
                <a:t>gestellt</a:t>
              </a:r>
              <a:r>
                <a:rPr sz="1800" dirty="0">
                  <a:latin typeface="+mn-lt"/>
                </a:rPr>
                <a:t> </a:t>
              </a: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4F0E4842-67A3-5443-7D21-926F59EFD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3835" y="1488266"/>
            <a:ext cx="4987367" cy="3247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157">
        <p:push dir="u"/>
      </p:transition>
    </mc:Choice>
    <mc:Fallback xmlns="">
      <p:transition spd="slow" advTm="50157">
        <p:push dir="u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EA109-E5CA-30F7-DFAD-5B13AD28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21F5D-7705-FBD4-559D-DD5D07F4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F59480B5-16D4-EEA7-20C9-FE62EFA644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474" y="1843271"/>
            <a:ext cx="11139054" cy="5406615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Besser sein als analoger Unterricht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Ersetzen des analogen Unterrichts (Schulbücher, Materialien…)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Nur als Ganzes genutzt werden zu können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Den Anspruch, immer jedes Potential digitaler Medien komplett auszuschöpfen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Ersetzen der Lehrkraft in Form von z.B.: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800" dirty="0">
                <a:solidFill>
                  <a:srgbClr val="000000"/>
                </a:solidFill>
                <a:effectLst/>
              </a:rPr>
              <a:t>Individuelle Entscheidungen für Lernende abnehmen 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800" dirty="0">
                <a:solidFill>
                  <a:srgbClr val="000000"/>
                </a:solidFill>
                <a:effectLst/>
              </a:rPr>
              <a:t>Diagnose und individuelle Förderung unnötig machen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800" dirty="0">
                <a:solidFill>
                  <a:srgbClr val="000000"/>
                </a:solidFill>
                <a:effectLst/>
              </a:rPr>
              <a:t>Unterrichtsorganisation abnehmen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</a:rPr>
              <a:t>…</a:t>
            </a:r>
            <a:endParaRPr lang="de-DE" sz="1800" dirty="0">
              <a:solidFill>
                <a:srgbClr val="286773"/>
              </a:solidFill>
              <a:effectLst/>
            </a:endParaRPr>
          </a:p>
          <a:p>
            <a:pPr algn="l">
              <a:spcBef>
                <a:spcPts val="0"/>
              </a:spcBef>
            </a:pPr>
            <a:endParaRPr lang="de-DE" sz="1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14723D-CD78-C83F-EC4C-C978C427B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Was                     </a:t>
            </a:r>
            <a:r>
              <a:rPr lang="de-DE" b="1" u="sng" dirty="0"/>
              <a:t>NICHT</a:t>
            </a:r>
            <a:r>
              <a:rPr lang="de-DE" dirty="0"/>
              <a:t> zum Ziel hat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CA4C5E8-7EA3-7506-1ABA-8AE9D0BF7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99" y="1389860"/>
            <a:ext cx="1250704" cy="327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571200"/>
      </p:ext>
    </p:extLst>
  </p:cSld>
  <p:clrMapOvr>
    <a:masterClrMapping/>
  </p:clrMapOvr>
  <p:transition spd="med" advTm="93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6|9.2|16.2|20.9|1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0.2|2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6|2|1.9|2.2|5.6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2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7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4.8|1.1|1.1|3.3|2.1|1.9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8|7.7|4.2|2.1|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5|20.9|8.8|6.2|8.9|3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2.7|7.9|19.1|11|15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9.8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0.7|6.8|0.8|34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7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5.9|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7.1|9.9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9|4|8.6|7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1.8|6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4|14.4|12.9|3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8|5.1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8.4|5.8|6.1|4.6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0|9.6|14.8|17.9|6.9|2.5|2.5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9.2|44.2"/>
</p:tagLst>
</file>

<file path=ppt/theme/theme1.xml><?xml version="1.0" encoding="utf-8"?>
<a:theme xmlns:a="http://schemas.openxmlformats.org/drawingml/2006/main" name="Zwischenfolien-Fortbildende">
  <a:themeElements>
    <a:clrScheme name="Benutzerdefiniert 4">
      <a:dk1>
        <a:sysClr val="windowText" lastClr="000000"/>
      </a:dk1>
      <a:lt1>
        <a:srgbClr val="FFFFFF"/>
      </a:lt1>
      <a:dk2>
        <a:srgbClr val="327A86"/>
      </a:dk2>
      <a:lt2>
        <a:srgbClr val="F8B44F"/>
      </a:lt2>
      <a:accent1>
        <a:srgbClr val="737373"/>
      </a:accent1>
      <a:accent2>
        <a:srgbClr val="C8D2D8"/>
      </a:accent2>
      <a:accent3>
        <a:srgbClr val="A44168"/>
      </a:accent3>
      <a:accent4>
        <a:srgbClr val="CCDEE1"/>
      </a:accent4>
      <a:accent5>
        <a:srgbClr val="FDECD3"/>
      </a:accent5>
      <a:accent6>
        <a:srgbClr val="CDB987"/>
      </a:accent6>
      <a:hlink>
        <a:srgbClr val="327A86"/>
      </a:hlink>
      <a:folHlink>
        <a:srgbClr val="327A86"/>
      </a:folHlink>
    </a:clrScheme>
    <a:fontScheme name="DZL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>
        <a:spAutoFit/>
      </a:bodyPr>
      <a:lstStyle>
        <a:defPPr marL="18000" algn="l">
          <a:defRPr sz="14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ZLM_Materialvorlage-mit-Beispielseiten_2021-10-18.potx" id="{A0D54F44-059B-49F3-879C-4D58EE8C4FA4}" vid="{3F6BA7A5-1C95-4177-A9CF-B5D97CE4CC55}"/>
    </a:ext>
  </a:extLst>
</a:theme>
</file>

<file path=ppt/theme/theme2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17C8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146262" marR="0" indent="-146262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normAutofit/>
      </a:bodyPr>
      <a:lstStyle>
        <a:defPPr marL="284400" marR="0" indent="-28440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900" b="1" i="0" u="none" strike="noStrike" cap="none" spc="0" normalizeH="0" baseline="0">
            <a:ln>
              <a:noFill/>
            </a:ln>
            <a:solidFill>
              <a:srgbClr val="FF26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2137</Words>
  <Application>Microsoft Macintosh PowerPoint</Application>
  <PresentationFormat>Breitbild</PresentationFormat>
  <Paragraphs>398</Paragraphs>
  <Slides>42</Slides>
  <Notes>40</Notes>
  <HiddenSlides>1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42</vt:i4>
      </vt:variant>
    </vt:vector>
  </HeadingPairs>
  <TitlesOfParts>
    <vt:vector size="52" baseType="lpstr">
      <vt:lpstr>Arial</vt:lpstr>
      <vt:lpstr>Be Vietnam</vt:lpstr>
      <vt:lpstr>Calibri</vt:lpstr>
      <vt:lpstr>Calibri Light</vt:lpstr>
      <vt:lpstr>Calibri Normal</vt:lpstr>
      <vt:lpstr>Times New Roman</vt:lpstr>
      <vt:lpstr>Wingdings</vt:lpstr>
      <vt:lpstr>Zwischenfolien-Fortbildende</vt:lpstr>
      <vt:lpstr>Office</vt:lpstr>
      <vt:lpstr>Benutzerdefiniertes Design</vt:lpstr>
      <vt:lpstr>Mit divomath digital gestützt unterrichten</vt:lpstr>
      <vt:lpstr>Gliederung</vt:lpstr>
      <vt:lpstr>Einstieg – Analyse digitaler Mathematik-Lernplattformen in Deutschland </vt:lpstr>
      <vt:lpstr>Einstieg - Bestandsanalyse von Mathematikapps für die Grundschule </vt:lpstr>
      <vt:lpstr>Einstieg</vt:lpstr>
      <vt:lpstr>Einstieg</vt:lpstr>
      <vt:lpstr>Einstieg</vt:lpstr>
      <vt:lpstr>Einstieg</vt:lpstr>
      <vt:lpstr>Einstieg</vt:lpstr>
      <vt:lpstr>Gliederung</vt:lpstr>
      <vt:lpstr>(Halb-)Schriftliche Subtraktion verstehen</vt:lpstr>
      <vt:lpstr>(Halb-)Schriftliche Subtraktion verstehen</vt:lpstr>
      <vt:lpstr>Beispielhafte Erarbeitung des Abziehens mit Entbündeln</vt:lpstr>
      <vt:lpstr>1. Stellenweise subtrahieren mit Würfelmaterial</vt:lpstr>
      <vt:lpstr>1. Stellenweise subtrahieren mit Würfelmaterial</vt:lpstr>
      <vt:lpstr>1. Stellenweise subtrahieren mit Würfelmaterial</vt:lpstr>
      <vt:lpstr>1. Stellenweise subtrahieren mit Würfelmaterial</vt:lpstr>
      <vt:lpstr>2. Schriftlich subtrahieren mit Entbündeln</vt:lpstr>
      <vt:lpstr>2. Schriftlich subtrahieren mit Entbündeln</vt:lpstr>
      <vt:lpstr>2. Schriftlich subtrahieren mit Entbündeln</vt:lpstr>
      <vt:lpstr>2. Schriftlich subtrahieren mit Entbündeln</vt:lpstr>
      <vt:lpstr>3. Schriftliches Subtrahieren produktiv üben</vt:lpstr>
      <vt:lpstr>3. Schriftlich subtrahieren produktiv üben</vt:lpstr>
      <vt:lpstr>Gliederung</vt:lpstr>
      <vt:lpstr>Zentrale Gestaltungsprinzipien</vt:lpstr>
      <vt:lpstr>Die schriftliche Subtraktion mit divomath erarbeiten</vt:lpstr>
      <vt:lpstr>1. Stellenweise subtrahieren mit Würfelmaterial</vt:lpstr>
      <vt:lpstr>1. Stellenweise subtrahieren mit Würfelmaterial</vt:lpstr>
      <vt:lpstr>Die schriftliche Subtraktion mit divomath erarbeiten</vt:lpstr>
      <vt:lpstr>2. Schriftlich subtrahieren mit Entbündeln</vt:lpstr>
      <vt:lpstr>2. Schriftlich subtrahieren mit Entbündeln</vt:lpstr>
      <vt:lpstr>Die schriftliche Subtraktion mit divomath erarbeiten</vt:lpstr>
      <vt:lpstr>3. Schriftlich subtrahieren produktiv üben</vt:lpstr>
      <vt:lpstr>3. Schriftlich subtrahieren produktiv üben</vt:lpstr>
      <vt:lpstr>Gliederung</vt:lpstr>
      <vt:lpstr>Erprobungsauftrag – divomath im Unterricht nutzen</vt:lpstr>
      <vt:lpstr>Gliederung</vt:lpstr>
      <vt:lpstr>Weitere Angebote</vt:lpstr>
      <vt:lpstr>PowerPoint-Präsentation</vt:lpstr>
      <vt:lpstr>PowerPoint-Präsentation</vt:lpstr>
      <vt:lpstr>PowerPoint-Präsentation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Katrin Gruhn</dc:creator>
  <cp:lastModifiedBy>Amira Girardi</cp:lastModifiedBy>
  <cp:revision>282</cp:revision>
  <dcterms:created xsi:type="dcterms:W3CDTF">2023-09-25T12:59:18Z</dcterms:created>
  <dcterms:modified xsi:type="dcterms:W3CDTF">2025-07-04T06:37:16Z</dcterms:modified>
</cp:coreProperties>
</file>