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5"/>
  </p:notesMasterIdLst>
  <p:sldIdLst>
    <p:sldId id="302" r:id="rId2"/>
    <p:sldId id="299" r:id="rId3"/>
    <p:sldId id="301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31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71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03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E37D5A-5C04-5022-5C3E-12EC4DEDC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62479" y="161623"/>
            <a:ext cx="1055534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7.m4a"/><Relationship Id="rId7" Type="http://schemas.microsoft.com/office/2007/relationships/media" Target="../media/media8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DBB6B320-3C0F-02A3-F5CF-531530CA682C}"/>
              </a:ext>
            </a:extLst>
          </p:cNvPr>
          <p:cNvSpPr/>
          <p:nvPr/>
        </p:nvSpPr>
        <p:spPr>
          <a:xfrm>
            <a:off x="4292444" y="1540044"/>
            <a:ext cx="5392977" cy="4790418"/>
          </a:xfrm>
          <a:prstGeom prst="roundRect">
            <a:avLst>
              <a:gd name="adj" fmla="val 42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986EE94-75B5-356C-01A6-40A9AB19A0DC}"/>
              </a:ext>
            </a:extLst>
          </p:cNvPr>
          <p:cNvSpPr/>
          <p:nvPr/>
        </p:nvSpPr>
        <p:spPr>
          <a:xfrm>
            <a:off x="144000" y="144000"/>
            <a:ext cx="414844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Multiplikation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C416D4-F3E6-F2CA-3929-863E57350D03}"/>
              </a:ext>
            </a:extLst>
          </p:cNvPr>
          <p:cNvSpPr/>
          <p:nvPr/>
        </p:nvSpPr>
        <p:spPr>
          <a:xfrm>
            <a:off x="4613246" y="-52499"/>
            <a:ext cx="3308698" cy="940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умножение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6" name="Audio Recording 16.01.2023, 19:12:40">
            <a:hlinkClick r:id="" action="ppaction://media"/>
            <a:extLst>
              <a:ext uri="{FF2B5EF4-FFF2-40B4-BE49-F238E27FC236}">
                <a16:creationId xmlns:a16="http://schemas.microsoft.com/office/drawing/2014/main" id="{9403911B-C7F5-E671-F5A4-310E56269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8444" y="211287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9:14:54">
            <a:hlinkClick r:id="" action="ppaction://media"/>
            <a:extLst>
              <a:ext uri="{FF2B5EF4-FFF2-40B4-BE49-F238E27FC236}">
                <a16:creationId xmlns:a16="http://schemas.microsoft.com/office/drawing/2014/main" id="{666CE160-FBB6-C50A-F083-EE95DC989C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9643" y="2236625"/>
            <a:ext cx="468000" cy="468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1749600"/>
            <a:ext cx="4716000" cy="1620000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Beginne beim Zehner von der 1. Zahl: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 panose="030F0902030302020204" pitchFamily="66" charset="0"/>
              </a:rPr>
              <a:t>Rechne 2 </a:t>
            </a:r>
            <a:r>
              <a:rPr lang="de-DE" sz="1600" b="1" dirty="0">
                <a:latin typeface="Comic Sans MS" panose="030F0902030302020204" pitchFamily="66" charset="0"/>
              </a:rPr>
              <a:t>· </a:t>
            </a:r>
            <a:r>
              <a:rPr lang="de-DE" sz="1600" dirty="0">
                <a:latin typeface="Comic Sans MS" panose="030F0902030302020204" pitchFamily="66" charset="0"/>
                <a:sym typeface="Wingdings"/>
              </a:rPr>
              <a:t>6 = 12, </a:t>
            </a:r>
            <a:r>
              <a:rPr lang="de-DE" sz="1600" dirty="0">
                <a:latin typeface="Comic Sans MS" panose="030F0902030302020204" pitchFamily="66" charset="0"/>
              </a:rPr>
              <a:t>schreibe 2 und merke 1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 panose="030F0902030302020204" pitchFamily="66" charset="0"/>
              </a:rPr>
              <a:t>Rechne 2 </a:t>
            </a:r>
            <a:r>
              <a:rPr lang="de-DE" sz="1600" b="1" dirty="0">
                <a:latin typeface="Comic Sans MS" panose="030F0902030302020204" pitchFamily="66" charset="0"/>
              </a:rPr>
              <a:t>·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2 = 4, 1 gemerkt, schreibe 5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Rechne 2 </a:t>
            </a:r>
            <a:r>
              <a:rPr lang="de-DE" sz="1600" b="1" dirty="0">
                <a:latin typeface="Comic Sans MS"/>
                <a:ea typeface="Wingdings"/>
                <a:cs typeface="Comic Sans MS"/>
                <a:sym typeface="Wingdings"/>
              </a:rPr>
              <a:t>·</a:t>
            </a: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 3 = 6, schreibe 6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3488401"/>
            <a:ext cx="4716000" cy="2692003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Започвам при десетиците от първото число:</a:t>
            </a: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2</a:t>
            </a:r>
            <a:r>
              <a:rPr lang="de-DE" dirty="0"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6=12, 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 2 и 1 на ум</a:t>
            </a: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2</a:t>
            </a:r>
            <a:r>
              <a:rPr lang="de-DE" dirty="0"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2=4, 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 на ум, записвам 5</a:t>
            </a: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2</a:t>
            </a:r>
            <a:r>
              <a:rPr lang="de-DE" dirty="0"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3=6, 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 6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Zapochvame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desetitsite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purvoto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6=12,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i 1 na um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2=4, 1 na um,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3=6,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6]</a:t>
            </a:r>
          </a:p>
        </p:txBody>
      </p:sp>
      <p:graphicFrame>
        <p:nvGraphicFramePr>
          <p:cNvPr id="9" name="Tabelle 6">
            <a:extLst>
              <a:ext uri="{FF2B5EF4-FFF2-40B4-BE49-F238E27FC236}">
                <a16:creationId xmlns:a16="http://schemas.microsoft.com/office/drawing/2014/main" id="{36008DF2-3F86-558D-9AD8-5D8F5763B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98905"/>
              </p:ext>
            </p:extLst>
          </p:nvPr>
        </p:nvGraphicFramePr>
        <p:xfrm>
          <a:off x="338517" y="1973472"/>
          <a:ext cx="3744000" cy="3744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9020548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9016887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238958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43135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548634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99713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153432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058364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175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4277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3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232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086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29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65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69823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97340"/>
                  </a:ext>
                </a:extLst>
              </a:tr>
            </a:tbl>
          </a:graphicData>
        </a:graphic>
      </p:graphicFrame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4E4E6D5D-353C-D881-649A-8262C70CF5F2}"/>
              </a:ext>
            </a:extLst>
          </p:cNvPr>
          <p:cNvCxnSpPr>
            <a:cxnSpLocks/>
          </p:cNvCxnSpPr>
          <p:nvPr/>
        </p:nvCxnSpPr>
        <p:spPr>
          <a:xfrm>
            <a:off x="808476" y="2909953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cxnSpLocks/>
          </p:cNvCxnSpPr>
          <p:nvPr/>
        </p:nvCxnSpPr>
        <p:spPr>
          <a:xfrm flipH="1">
            <a:off x="3041855" y="2105555"/>
            <a:ext cx="1321271" cy="37945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A2346D2-EA6B-CDDD-B42E-DB59E78CFE71}"/>
              </a:ext>
            </a:extLst>
          </p:cNvPr>
          <p:cNvSpPr txBox="1"/>
          <p:nvPr/>
        </p:nvSpPr>
        <p:spPr>
          <a:xfrm>
            <a:off x="2309662" y="2357533"/>
            <a:ext cx="3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74AC64-4A48-4016-F8C3-FF8A9970E9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303763" y="387860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763896-F534-581D-DEF5-9552CD0DCD1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178910" y="46004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1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B8E7968-F5FD-2CC8-6AD4-B7A54CA8B205}"/>
              </a:ext>
            </a:extLst>
          </p:cNvPr>
          <p:cNvSpPr/>
          <p:nvPr/>
        </p:nvSpPr>
        <p:spPr>
          <a:xfrm>
            <a:off x="4292444" y="1540043"/>
            <a:ext cx="5392977" cy="4770322"/>
          </a:xfrm>
          <a:prstGeom prst="roundRect">
            <a:avLst>
              <a:gd name="adj" fmla="val 42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444D3E-77AA-C03D-6211-3EF472B02AAF}"/>
              </a:ext>
            </a:extLst>
          </p:cNvPr>
          <p:cNvSpPr/>
          <p:nvPr/>
        </p:nvSpPr>
        <p:spPr>
          <a:xfrm>
            <a:off x="144000" y="144000"/>
            <a:ext cx="414844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Multiplikation</a:t>
            </a:r>
          </a:p>
        </p:txBody>
      </p:sp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7FFA9FD3-9BB7-082C-3B8C-20D47F50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55697"/>
              </p:ext>
            </p:extLst>
          </p:nvPr>
        </p:nvGraphicFramePr>
        <p:xfrm>
          <a:off x="338517" y="1973472"/>
          <a:ext cx="3744000" cy="3744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9020548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9016887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238958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43135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548634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99713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153432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058364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175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4277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3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232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086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29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65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69823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97340"/>
                  </a:ext>
                </a:extLst>
              </a:tr>
            </a:tbl>
          </a:graphicData>
        </a:graphic>
      </p:graphicFrame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B9B03782-409B-63DA-0E4B-AD7849D345E1}"/>
              </a:ext>
            </a:extLst>
          </p:cNvPr>
          <p:cNvCxnSpPr>
            <a:cxnSpLocks/>
          </p:cNvCxnSpPr>
          <p:nvPr/>
        </p:nvCxnSpPr>
        <p:spPr>
          <a:xfrm>
            <a:off x="808476" y="2909953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245EDA4-0DE4-EAB3-8294-F979420D8143}"/>
              </a:ext>
            </a:extLst>
          </p:cNvPr>
          <p:cNvCxnSpPr>
            <a:cxnSpLocks/>
          </p:cNvCxnSpPr>
          <p:nvPr/>
        </p:nvCxnSpPr>
        <p:spPr>
          <a:xfrm>
            <a:off x="808476" y="4770837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Audio Recording 16.01.2023, 19:12:40">
            <a:hlinkClick r:id="" action="ppaction://media"/>
            <a:extLst>
              <a:ext uri="{FF2B5EF4-FFF2-40B4-BE49-F238E27FC236}">
                <a16:creationId xmlns:a16="http://schemas.microsoft.com/office/drawing/2014/main" id="{AB9840DB-FB8E-3ECD-4043-85CBFCA3A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8444" y="211287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9:15:58">
            <a:hlinkClick r:id="" action="ppaction://media"/>
            <a:extLst>
              <a:ext uri="{FF2B5EF4-FFF2-40B4-BE49-F238E27FC236}">
                <a16:creationId xmlns:a16="http://schemas.microsoft.com/office/drawing/2014/main" id="{142E5C7D-CB9C-7C5B-1017-19A1526706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3078" y="2330817"/>
            <a:ext cx="468000" cy="468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398" y="1750928"/>
            <a:ext cx="4716000" cy="1617529"/>
          </a:xfrm>
          <a:prstGeom prst="roundRect">
            <a:avLst>
              <a:gd name="adj" fmla="val 706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Mache weiter mit dem Einer von der 2. Zahl: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 panose="030F0902030302020204" pitchFamily="66" charset="0"/>
              </a:rPr>
              <a:t>Rechne 3 </a:t>
            </a:r>
            <a:r>
              <a:rPr lang="de-DE" sz="1600" b="1" dirty="0">
                <a:latin typeface="Comic Sans MS" panose="030F0902030302020204" pitchFamily="66" charset="0"/>
              </a:rPr>
              <a:t>· </a:t>
            </a:r>
            <a:r>
              <a:rPr lang="de-DE" sz="1600" dirty="0">
                <a:latin typeface="Comic Sans MS" panose="030F0902030302020204" pitchFamily="66" charset="0"/>
                <a:sym typeface="Wingdings"/>
              </a:rPr>
              <a:t>6 = 18, </a:t>
            </a:r>
            <a:r>
              <a:rPr lang="de-DE" sz="1600" dirty="0">
                <a:latin typeface="Comic Sans MS" panose="030F0902030302020204" pitchFamily="66" charset="0"/>
              </a:rPr>
              <a:t>schreibe 8 und merke 1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 panose="030F0902030302020204" pitchFamily="66" charset="0"/>
              </a:rPr>
              <a:t>Rechne 3 </a:t>
            </a:r>
            <a:r>
              <a:rPr lang="de-DE" sz="1600" b="1" dirty="0">
                <a:latin typeface="Comic Sans MS" panose="030F0902030302020204" pitchFamily="66" charset="0"/>
              </a:rPr>
              <a:t>·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2 = 6, 1 gemerkt, schreibe 7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Rechne 3 </a:t>
            </a:r>
            <a:r>
              <a:rPr lang="de-DE" sz="1600" b="1" dirty="0">
                <a:latin typeface="Comic Sans MS"/>
                <a:ea typeface="Wingdings"/>
                <a:cs typeface="Comic Sans MS"/>
                <a:sym typeface="Wingdings"/>
              </a:rPr>
              <a:t>· </a:t>
            </a: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3 = 9, schreibe 9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3454800"/>
            <a:ext cx="4716000" cy="2755344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Продължавам с единиците от второто число:</a:t>
            </a: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3</a:t>
            </a:r>
            <a:r>
              <a:rPr lang="de-DE" dirty="0"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6=18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 8 и 1 на ум</a:t>
            </a:r>
            <a:endParaRPr lang="en-US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dirty="0"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2=6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1 на ум, записвам 7</a:t>
            </a:r>
            <a:endParaRPr lang="en-US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dirty="0"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3=9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записвам 9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Produlzhavam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edinitsite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vtoroto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6=18,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i 1 na um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2=6, 1 na um,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3=9,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9]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A40C845-4F55-FA48-11D1-DCA8FFB97FC0}"/>
              </a:ext>
            </a:extLst>
          </p:cNvPr>
          <p:cNvCxnSpPr>
            <a:cxnSpLocks/>
          </p:cNvCxnSpPr>
          <p:nvPr/>
        </p:nvCxnSpPr>
        <p:spPr>
          <a:xfrm flipH="1">
            <a:off x="3531870" y="2087163"/>
            <a:ext cx="892529" cy="53030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9917F79-EF24-6585-B173-578701E2BDF1}"/>
              </a:ext>
            </a:extLst>
          </p:cNvPr>
          <p:cNvSpPr txBox="1"/>
          <p:nvPr/>
        </p:nvSpPr>
        <p:spPr>
          <a:xfrm>
            <a:off x="2309662" y="2357533"/>
            <a:ext cx="3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3C3A50-38FB-9ABF-A511-61FDBD85DD41}"/>
              </a:ext>
            </a:extLst>
          </p:cNvPr>
          <p:cNvSpPr/>
          <p:nvPr/>
        </p:nvSpPr>
        <p:spPr>
          <a:xfrm>
            <a:off x="4613246" y="-52499"/>
            <a:ext cx="3308698" cy="940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умножение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B6D452-9405-A68E-80BE-5BC1D327E0A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303763" y="387860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CD1D57-92AF-DA10-F2C2-9E153F698BE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143078" y="45984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42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80CE466-365D-BB13-9758-4BFF364D1E00}"/>
              </a:ext>
            </a:extLst>
          </p:cNvPr>
          <p:cNvSpPr/>
          <p:nvPr/>
        </p:nvSpPr>
        <p:spPr>
          <a:xfrm>
            <a:off x="4292444" y="1099383"/>
            <a:ext cx="5392977" cy="5513016"/>
          </a:xfrm>
          <a:prstGeom prst="roundRect">
            <a:avLst>
              <a:gd name="adj" fmla="val 42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3040916"/>
            <a:ext cx="4716000" cy="3168670"/>
          </a:xfrm>
          <a:prstGeom prst="roundRect">
            <a:avLst>
              <a:gd name="adj" fmla="val 328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Събирам двата резултата</a:t>
            </a: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8+0=8, записвам 8</a:t>
            </a: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2+7=9, записвам 9</a:t>
            </a: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5+9=14, записвам 4, пренасям 1 (малко 1)</a:t>
            </a: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Пресмятам 6+1(пренесено)=7, 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 7 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8+0=8,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2+7=9,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5+9=14,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prenasyam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malko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6+1(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preneseno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)=7,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7]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1280206"/>
            <a:ext cx="4716000" cy="166074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omic Sans MS" panose="030F0902030302020204" pitchFamily="66" charset="0"/>
              </a:rPr>
              <a:t>Rechne beide Ergebnisse zusammen</a:t>
            </a:r>
          </a:p>
          <a:p>
            <a:r>
              <a:rPr lang="de-DE" sz="1600" dirty="0">
                <a:latin typeface="Comic Sans MS" panose="030F0902030302020204" pitchFamily="66" charset="0"/>
              </a:rPr>
              <a:t>Rechne 8 + 0 = 8, schreibe 8</a:t>
            </a:r>
          </a:p>
          <a:p>
            <a:r>
              <a:rPr lang="de-DE" sz="1600" dirty="0">
                <a:latin typeface="Comic Sans MS" panose="030F0902030302020204" pitchFamily="66" charset="0"/>
                <a:ea typeface="Wingdings"/>
                <a:cs typeface="Comic Sans MS"/>
                <a:sym typeface="Wingdings"/>
              </a:rPr>
              <a:t>Rechne 2 + 7 = 9, schreibe 9</a:t>
            </a:r>
          </a:p>
          <a:p>
            <a:r>
              <a:rPr lang="de-DE" sz="1600" dirty="0">
                <a:latin typeface="Comic Sans MS" panose="030F0902030302020204" pitchFamily="66" charset="0"/>
                <a:ea typeface="Wingdings"/>
                <a:cs typeface="Comic Sans MS"/>
                <a:sym typeface="Wingdings"/>
              </a:rPr>
              <a:t>Rechne 5 + 9 = 14, schreibe 4, </a:t>
            </a:r>
          </a:p>
          <a:p>
            <a:r>
              <a:rPr lang="de-DE" sz="1600" dirty="0">
                <a:latin typeface="Comic Sans MS" panose="030F0902030302020204" pitchFamily="66" charset="0"/>
                <a:ea typeface="Wingdings"/>
                <a:cs typeface="Comic Sans MS"/>
                <a:sym typeface="Wingdings"/>
              </a:rPr>
              <a:t>schreibe einen Übertrag (kleine 1)</a:t>
            </a:r>
          </a:p>
          <a:p>
            <a:r>
              <a:rPr lang="de-DE" sz="1600" dirty="0">
                <a:latin typeface="Comic Sans MS" panose="030F0902030302020204" pitchFamily="66" charset="0"/>
                <a:ea typeface="Wingdings"/>
                <a:cs typeface="Comic Sans MS"/>
                <a:sym typeface="Wingdings"/>
              </a:rPr>
              <a:t>Rechne 6 + 1 (Übertrag) = 7, schreibe 7</a:t>
            </a:r>
            <a:endParaRPr lang="de-DE" sz="1600" dirty="0">
              <a:latin typeface="Comic Sans MS"/>
              <a:ea typeface="Wingdings"/>
              <a:cs typeface="Comic Sans MS"/>
              <a:sym typeface="Wingding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444D3E-77AA-C03D-6211-3EF472B02AAF}"/>
              </a:ext>
            </a:extLst>
          </p:cNvPr>
          <p:cNvSpPr/>
          <p:nvPr/>
        </p:nvSpPr>
        <p:spPr>
          <a:xfrm>
            <a:off x="144000" y="144000"/>
            <a:ext cx="414844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Multiplikation</a:t>
            </a:r>
          </a:p>
        </p:txBody>
      </p:sp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7FFA9FD3-9BB7-082C-3B8C-20D47F50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83366"/>
              </p:ext>
            </p:extLst>
          </p:nvPr>
        </p:nvGraphicFramePr>
        <p:xfrm>
          <a:off x="338517" y="1973472"/>
          <a:ext cx="3744000" cy="3744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9020548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9016887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238958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43135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548634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99713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153432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058364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175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4277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3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232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086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29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65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69823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97340"/>
                  </a:ext>
                </a:extLst>
              </a:tr>
            </a:tbl>
          </a:graphicData>
        </a:graphic>
      </p:graphicFrame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B9B03782-409B-63DA-0E4B-AD7849D345E1}"/>
              </a:ext>
            </a:extLst>
          </p:cNvPr>
          <p:cNvCxnSpPr>
            <a:cxnSpLocks/>
          </p:cNvCxnSpPr>
          <p:nvPr/>
        </p:nvCxnSpPr>
        <p:spPr>
          <a:xfrm>
            <a:off x="808476" y="2909953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A40C845-4F55-FA48-11D1-DCA8FFB97FC0}"/>
              </a:ext>
            </a:extLst>
          </p:cNvPr>
          <p:cNvCxnSpPr>
            <a:cxnSpLocks/>
          </p:cNvCxnSpPr>
          <p:nvPr/>
        </p:nvCxnSpPr>
        <p:spPr>
          <a:xfrm flipH="1">
            <a:off x="3555050" y="4353560"/>
            <a:ext cx="803590" cy="65127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245EDA4-0DE4-EAB3-8294-F979420D8143}"/>
              </a:ext>
            </a:extLst>
          </p:cNvPr>
          <p:cNvCxnSpPr>
            <a:cxnSpLocks/>
          </p:cNvCxnSpPr>
          <p:nvPr/>
        </p:nvCxnSpPr>
        <p:spPr>
          <a:xfrm>
            <a:off x="808476" y="4770837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2F1D48A-863D-5D49-EC02-30926E252178}"/>
              </a:ext>
            </a:extLst>
          </p:cNvPr>
          <p:cNvSpPr txBox="1"/>
          <p:nvPr/>
        </p:nvSpPr>
        <p:spPr>
          <a:xfrm>
            <a:off x="1873632" y="4476882"/>
            <a:ext cx="31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15" name="Audio Recording 16.01.2023, 19:12:40">
            <a:hlinkClick r:id="" action="ppaction://media"/>
            <a:extLst>
              <a:ext uri="{FF2B5EF4-FFF2-40B4-BE49-F238E27FC236}">
                <a16:creationId xmlns:a16="http://schemas.microsoft.com/office/drawing/2014/main" id="{18A6339A-E8AB-9B48-0159-6E07ABF06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8444" y="211287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9:17:13">
            <a:hlinkClick r:id="" action="ppaction://media"/>
            <a:extLst>
              <a:ext uri="{FF2B5EF4-FFF2-40B4-BE49-F238E27FC236}">
                <a16:creationId xmlns:a16="http://schemas.microsoft.com/office/drawing/2014/main" id="{76CEDA84-1E1D-2EFC-7112-B0D9C15B1A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0291" y="1919946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683F491-0498-6724-D58A-77D2C03E3B9C}"/>
              </a:ext>
            </a:extLst>
          </p:cNvPr>
          <p:cNvSpPr txBox="1"/>
          <p:nvPr/>
        </p:nvSpPr>
        <p:spPr>
          <a:xfrm>
            <a:off x="2309662" y="2357533"/>
            <a:ext cx="3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ED8384-9C56-F428-1FEF-3BD3BCBDC0FC}"/>
              </a:ext>
            </a:extLst>
          </p:cNvPr>
          <p:cNvSpPr/>
          <p:nvPr/>
        </p:nvSpPr>
        <p:spPr>
          <a:xfrm>
            <a:off x="4613246" y="-52499"/>
            <a:ext cx="3308698" cy="940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умножение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9DF686-0E69-43DF-F366-0572DF5CB7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303763" y="387860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FEBE7F-9DF7-BFCD-F0D4-30242AB5674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178910" y="442754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0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432</Words>
  <Application>Microsoft Macintosh PowerPoint</Application>
  <PresentationFormat>A4-Papier (210 x 297 mm)</PresentationFormat>
  <Paragraphs>103</Paragraphs>
  <Slides>3</Slides>
  <Notes>3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2023-09-05T10:50:10Z</dcterms:modified>
</cp:coreProperties>
</file>