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4"/>
  </p:notesMasterIdLst>
  <p:sldIdLst>
    <p:sldId id="297" r:id="rId2"/>
    <p:sldId id="296" r:id="rId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47CEF3-A315-D91C-9A6C-647DB946BD79}" name="LaraMarie Weber" initials="LW" userId="S::laramarie.weber@study.tu-dortmund.de::34e40487-5302-46ae-8ad8-783e44663b5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E5E8"/>
    <a:srgbClr val="317A85"/>
    <a:srgbClr val="C00000"/>
    <a:srgbClr val="9D9D9D"/>
    <a:srgbClr val="000000"/>
    <a:srgbClr val="008B50"/>
    <a:srgbClr val="F1EEEE"/>
    <a:srgbClr val="ED9107"/>
    <a:srgbClr val="F8B44E"/>
    <a:srgbClr val="00B2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98"/>
    <p:restoredTop sz="95859"/>
  </p:normalViewPr>
  <p:slideViewPr>
    <p:cSldViewPr snapToGrid="0" snapToObjects="1">
      <p:cViewPr varScale="1">
        <p:scale>
          <a:sx n="113" d="100"/>
          <a:sy n="113" d="100"/>
        </p:scale>
        <p:origin x="1568" y="17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10" Type="http://schemas.microsoft.com/office/2018/10/relationships/authors" Target="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F2054-4460-E348-85D9-02C0275AE025}" type="datetimeFigureOut">
              <a:rPr lang="de-DE" smtClean="0"/>
              <a:t>05.09.23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5B6BB-B895-094E-91D3-BBFF3159E1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9295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25C59-1096-0942-895A-E8F53EF273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2836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F72774F-6681-DDBB-8C3B-A25917DAB056}"/>
              </a:ext>
            </a:extLst>
          </p:cNvPr>
          <p:cNvSpPr/>
          <p:nvPr userDrawn="1"/>
        </p:nvSpPr>
        <p:spPr>
          <a:xfrm>
            <a:off x="0" y="1"/>
            <a:ext cx="9906000" cy="873674"/>
          </a:xfrm>
          <a:prstGeom prst="rect">
            <a:avLst/>
          </a:prstGeom>
          <a:solidFill>
            <a:srgbClr val="317A8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E80F3B6-E7E1-F166-A6B0-F8E8B1A28C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44848" y="161623"/>
            <a:ext cx="1074021" cy="60089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A5850E0-4C73-82E3-47DE-F77487540242}"/>
              </a:ext>
            </a:extLst>
          </p:cNvPr>
          <p:cNvSpPr txBox="1"/>
          <p:nvPr userDrawn="1"/>
        </p:nvSpPr>
        <p:spPr>
          <a:xfrm>
            <a:off x="8620116" y="542830"/>
            <a:ext cx="12701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PIKAS</a:t>
            </a:r>
            <a:r>
              <a:rPr lang="de-DE" sz="900" dirty="0">
                <a:solidFill>
                  <a:srgbClr val="317A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900" dirty="0" err="1">
                <a:solidFill>
                  <a:srgbClr val="317A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pikas.dzlm.de</a:t>
            </a:r>
            <a:endParaRPr lang="de-DE" sz="900" dirty="0">
              <a:solidFill>
                <a:srgbClr val="317A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38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41687-724A-BE4C-A3D1-5E05E40F5D0A}" type="datetimeFigureOut">
              <a:rPr lang="de-DE" smtClean="0"/>
              <a:t>05.09.23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25C59-1096-0942-895A-E8F53EF273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21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3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microsoft.com/office/2007/relationships/media" Target="../media/media7.m4a"/><Relationship Id="rId1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17" Type="http://schemas.openxmlformats.org/officeDocument/2006/relationships/slideLayout" Target="../slideLayouts/slideLayout2.xml"/><Relationship Id="rId2" Type="http://schemas.microsoft.com/office/2007/relationships/media" Target="../media/media1.m4a"/><Relationship Id="rId16" Type="http://schemas.openxmlformats.org/officeDocument/2006/relationships/audio" Target="../media/media8.m4a"/><Relationship Id="rId1" Type="http://schemas.openxmlformats.org/officeDocument/2006/relationships/audio" Target="NULL" TargetMode="External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5" Type="http://schemas.microsoft.com/office/2007/relationships/media" Target="../media/media3.m4a"/><Relationship Id="rId15" Type="http://schemas.microsoft.com/office/2007/relationships/media" Target="../media/media8.m4a"/><Relationship Id="rId10" Type="http://schemas.openxmlformats.org/officeDocument/2006/relationships/audio" Target="../media/media5.m4a"/><Relationship Id="rId19" Type="http://schemas.openxmlformats.org/officeDocument/2006/relationships/image" Target="../media/image3.png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1.m4a"/><Relationship Id="rId13" Type="http://schemas.microsoft.com/office/2007/relationships/media" Target="../media/media13.m4a"/><Relationship Id="rId18" Type="http://schemas.openxmlformats.org/officeDocument/2006/relationships/image" Target="../media/image2.png"/><Relationship Id="rId3" Type="http://schemas.microsoft.com/office/2007/relationships/media" Target="../media/media10.m4a"/><Relationship Id="rId21" Type="http://schemas.openxmlformats.org/officeDocument/2006/relationships/image" Target="../media/image6.png"/><Relationship Id="rId7" Type="http://schemas.openxmlformats.org/officeDocument/2006/relationships/audio" Target="NULL" TargetMode="External"/><Relationship Id="rId12" Type="http://schemas.openxmlformats.org/officeDocument/2006/relationships/audio" Target="../media/media12.m4a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6" Type="http://schemas.openxmlformats.org/officeDocument/2006/relationships/audio" Target="../media/media14.m4a"/><Relationship Id="rId20" Type="http://schemas.openxmlformats.org/officeDocument/2006/relationships/image" Target="../media/image5.png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microsoft.com/office/2007/relationships/media" Target="../media/media12.m4a"/><Relationship Id="rId5" Type="http://schemas.microsoft.com/office/2007/relationships/media" Target="../media/media11.m4a"/><Relationship Id="rId15" Type="http://schemas.microsoft.com/office/2007/relationships/media" Target="../media/media14.m4a"/><Relationship Id="rId10" Type="http://schemas.openxmlformats.org/officeDocument/2006/relationships/audio" Target="../media/media5.m4a"/><Relationship Id="rId19" Type="http://schemas.openxmlformats.org/officeDocument/2006/relationships/image" Target="../media/image4.png"/><Relationship Id="rId4" Type="http://schemas.openxmlformats.org/officeDocument/2006/relationships/audio" Target="../media/media10.m4a"/><Relationship Id="rId9" Type="http://schemas.microsoft.com/office/2007/relationships/media" Target="../media/media5.m4a"/><Relationship Id="rId14" Type="http://schemas.openxmlformats.org/officeDocument/2006/relationships/audio" Target="../media/media13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4A5040D-46B1-EE02-AA9A-F784DEE3D6AE}"/>
              </a:ext>
            </a:extLst>
          </p:cNvPr>
          <p:cNvSpPr/>
          <p:nvPr/>
        </p:nvSpPr>
        <p:spPr>
          <a:xfrm>
            <a:off x="2084815" y="64930"/>
            <a:ext cx="3812565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uk-UA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Покупки</a:t>
            </a:r>
            <a:r>
              <a:rPr lang="de-DE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Pokupki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]</a:t>
            </a:r>
          </a:p>
        </p:txBody>
      </p: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FE5D202-14C0-30D4-BC48-9B9D5A8B8B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24815" y="237977"/>
            <a:ext cx="360000" cy="360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8D784A7E-8BCB-8FA7-6C6B-E09DB9036D2F}"/>
              </a:ext>
            </a:extLst>
          </p:cNvPr>
          <p:cNvSpPr/>
          <p:nvPr/>
        </p:nvSpPr>
        <p:spPr>
          <a:xfrm>
            <a:off x="144000" y="144000"/>
            <a:ext cx="1672274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Einkaufen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9A27D6A-8AE9-2088-DB34-45A910332D3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2086" y="1192026"/>
            <a:ext cx="3686303" cy="5427997"/>
          </a:xfrm>
          <a:prstGeom prst="rect">
            <a:avLst/>
          </a:prstGeom>
        </p:spPr>
      </p:pic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46678D22-5DDC-026F-1C6B-63EA844FC55A}"/>
              </a:ext>
            </a:extLst>
          </p:cNvPr>
          <p:cNvSpPr/>
          <p:nvPr/>
        </p:nvSpPr>
        <p:spPr>
          <a:xfrm>
            <a:off x="4951772" y="2823343"/>
            <a:ext cx="3686303" cy="1350774"/>
          </a:xfrm>
          <a:prstGeom prst="roundRect">
            <a:avLst>
              <a:gd name="adj" fmla="val 4373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6546A5FA-9D22-4E5C-371C-34C4ED488EA7}"/>
              </a:ext>
            </a:extLst>
          </p:cNvPr>
          <p:cNvSpPr/>
          <p:nvPr/>
        </p:nvSpPr>
        <p:spPr>
          <a:xfrm>
            <a:off x="4952999" y="1307742"/>
            <a:ext cx="3686303" cy="1350774"/>
          </a:xfrm>
          <a:prstGeom prst="roundRect">
            <a:avLst>
              <a:gd name="adj" fmla="val 4373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B0D9C71-D7E8-9630-7788-087FDFDD8AC3}"/>
              </a:ext>
            </a:extLst>
          </p:cNvPr>
          <p:cNvSpPr txBox="1"/>
          <p:nvPr/>
        </p:nvSpPr>
        <p:spPr>
          <a:xfrm>
            <a:off x="5114988" y="3001049"/>
            <a:ext cx="2836496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der Preis</a:t>
            </a:r>
            <a:endParaRPr lang="de-DE" dirty="0">
              <a:solidFill>
                <a:srgbClr val="6FBECA"/>
              </a:solidFill>
              <a:latin typeface="Comic Sans MS" panose="030F0902030302020204" pitchFamily="66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CBF736D-94DC-D49F-CA14-0F9DE5F2202D}"/>
              </a:ext>
            </a:extLst>
          </p:cNvPr>
          <p:cNvSpPr txBox="1"/>
          <p:nvPr/>
        </p:nvSpPr>
        <p:spPr>
          <a:xfrm>
            <a:off x="5114984" y="3455499"/>
            <a:ext cx="2836496" cy="58614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g-BG" altLang="de-DE" sz="16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Цена</a:t>
            </a:r>
            <a:endParaRPr lang="de-DE" altLang="de-DE" sz="2400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Tsena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4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2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943A342-E463-6539-D23F-178094329E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12432" y="3044476"/>
            <a:ext cx="360000" cy="36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5C387F4-DE2A-EDF0-B221-3296DA5DA34E}"/>
              </a:ext>
            </a:extLst>
          </p:cNvPr>
          <p:cNvSpPr txBox="1"/>
          <p:nvPr/>
        </p:nvSpPr>
        <p:spPr>
          <a:xfrm>
            <a:off x="5069256" y="1471424"/>
            <a:ext cx="2882228" cy="4086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Ich kaufe … für … Euro.</a:t>
            </a:r>
            <a:endParaRPr lang="de-DE" dirty="0">
              <a:solidFill>
                <a:srgbClr val="6FBECA"/>
              </a:solidFill>
              <a:latin typeface="Comic Sans MS" panose="030F0902030302020204" pitchFamily="66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1D10B08-EB5B-6730-9677-BF59AF998633}"/>
              </a:ext>
            </a:extLst>
          </p:cNvPr>
          <p:cNvSpPr txBox="1"/>
          <p:nvPr/>
        </p:nvSpPr>
        <p:spPr>
          <a:xfrm>
            <a:off x="5069262" y="1925874"/>
            <a:ext cx="2882228" cy="586145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g-BG" altLang="de-DE" sz="16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Купувам</a:t>
            </a:r>
            <a:r>
              <a:rPr lang="az-Cyrl-AZ" altLang="de-DE" sz="16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... за ... </a:t>
            </a:r>
            <a:r>
              <a:rPr lang="de-DE" altLang="de-DE" sz="1600" dirty="0" err="1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az-Cyrl-AZ" altLang="de-DE" sz="16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вро.</a:t>
            </a:r>
            <a:endParaRPr lang="de-DE" altLang="de-DE" sz="1600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Kupuvam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... 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za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... 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evro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.]</a:t>
            </a:r>
            <a:endParaRPr lang="de-DE" altLang="de-DE" sz="14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21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BE06DCD-89A9-A733-F9E7-638675562DA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04113" y="1526495"/>
            <a:ext cx="360000" cy="360000"/>
          </a:xfrm>
          <a:prstGeom prst="rect">
            <a:avLst/>
          </a:prstGeom>
        </p:spPr>
      </p:pic>
      <p:sp>
        <p:nvSpPr>
          <p:cNvPr id="27" name="Abgerundetes Rechteck 26">
            <a:extLst>
              <a:ext uri="{FF2B5EF4-FFF2-40B4-BE49-F238E27FC236}">
                <a16:creationId xmlns:a16="http://schemas.microsoft.com/office/drawing/2014/main" id="{8CD61EA9-9BB6-D315-8BBF-8CC51F98B006}"/>
              </a:ext>
            </a:extLst>
          </p:cNvPr>
          <p:cNvSpPr/>
          <p:nvPr/>
        </p:nvSpPr>
        <p:spPr>
          <a:xfrm>
            <a:off x="4951772" y="4338943"/>
            <a:ext cx="3686303" cy="2188240"/>
          </a:xfrm>
          <a:prstGeom prst="roundRect">
            <a:avLst>
              <a:gd name="adj" fmla="val 4373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F2FA9E4-85CF-9C5C-54B1-CDC019E13466}"/>
              </a:ext>
            </a:extLst>
          </p:cNvPr>
          <p:cNvSpPr txBox="1"/>
          <p:nvPr/>
        </p:nvSpPr>
        <p:spPr>
          <a:xfrm>
            <a:off x="5125718" y="4478858"/>
            <a:ext cx="2878284" cy="7150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Comic Sans MS" panose="030F0902030302020204" pitchFamily="66" charset="0"/>
              </a:rPr>
              <a:t>Wie viel kostet…?</a:t>
            </a:r>
          </a:p>
          <a:p>
            <a:pPr algn="ctr"/>
            <a:r>
              <a:rPr lang="de-DE" dirty="0">
                <a:latin typeface="Comic Sans MS" panose="030F0902030302020204" pitchFamily="66" charset="0"/>
              </a:rPr>
              <a:t>Das kostet … Euro</a:t>
            </a:r>
            <a:r>
              <a:rPr lang="de-DE" sz="1400" dirty="0">
                <a:latin typeface="Comic Sans MS" panose="030F0902030302020204" pitchFamily="66" charset="0"/>
              </a:rPr>
              <a:t>.</a:t>
            </a:r>
            <a:endParaRPr lang="de-DE" sz="1600" dirty="0">
              <a:solidFill>
                <a:srgbClr val="6FBECA"/>
              </a:solidFill>
              <a:latin typeface="Comic Sans MS" panose="030F0902030302020204" pitchFamily="66" charset="0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734DF2DA-61A2-2B2F-5E16-9F0C5903C527}"/>
              </a:ext>
            </a:extLst>
          </p:cNvPr>
          <p:cNvSpPr txBox="1"/>
          <p:nvPr/>
        </p:nvSpPr>
        <p:spPr>
          <a:xfrm>
            <a:off x="5114985" y="5260768"/>
            <a:ext cx="2878282" cy="1074599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g-BG" altLang="de-DE" sz="1600" dirty="0" err="1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лко</a:t>
            </a:r>
            <a:r>
              <a:rPr lang="bg-BG" altLang="de-DE" sz="16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струва…</a:t>
            </a:r>
            <a:r>
              <a:rPr lang="az-Cyrl-AZ" altLang="de-DE" sz="16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de-DE" altLang="de-DE" sz="16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z-Cyrl-AZ" altLang="de-DE" sz="1600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Това струва ... евро.</a:t>
            </a: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Kolko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struva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en-US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?Tova </a:t>
            </a:r>
            <a:r>
              <a:rPr lang="en-US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struva</a:t>
            </a:r>
            <a:r>
              <a:rPr lang="en-US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en-US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evro</a:t>
            </a:r>
            <a:r>
              <a:rPr lang="en-US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de-DE" altLang="de-DE" sz="14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30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300BC30-69D1-1E52-34D6-053F20C5FCB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21282" y="4652742"/>
            <a:ext cx="360000" cy="360000"/>
          </a:xfrm>
          <a:prstGeom prst="rect">
            <a:avLst/>
          </a:prstGeom>
        </p:spPr>
      </p:pic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B5A2115A-6271-FDB0-2B6D-A9E8B63DF9BD}"/>
              </a:ext>
            </a:extLst>
          </p:cNvPr>
          <p:cNvCxnSpPr>
            <a:cxnSpLocks/>
          </p:cNvCxnSpPr>
          <p:nvPr/>
        </p:nvCxnSpPr>
        <p:spPr>
          <a:xfrm flipH="1">
            <a:off x="3991097" y="3198565"/>
            <a:ext cx="1486516" cy="15850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C4045A-8671-B79F-78DF-8E11BE15132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>
            <a:biLevel thresh="25000"/>
          </a:blip>
          <a:stretch>
            <a:fillRect/>
          </a:stretch>
        </p:blipFill>
        <p:spPr>
          <a:xfrm>
            <a:off x="4554355" y="232702"/>
            <a:ext cx="360000" cy="360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EA1FB1-D18B-BA4B-1B83-49152A21A19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>
            <a:biLevel thresh="25000"/>
          </a:blip>
          <a:stretch>
            <a:fillRect/>
          </a:stretch>
        </p:blipFill>
        <p:spPr>
          <a:xfrm>
            <a:off x="8093935" y="2069605"/>
            <a:ext cx="360000" cy="3600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5245C2-0B65-4CA1-52AF-D7D19651B6D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>
            <a:biLevel thresh="25000"/>
          </a:blip>
          <a:stretch>
            <a:fillRect/>
          </a:stretch>
        </p:blipFill>
        <p:spPr>
          <a:xfrm>
            <a:off x="8093935" y="3568571"/>
            <a:ext cx="360000" cy="3600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2EC77F-CED5-00CC-D848-B284D08C1CF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>
            <a:biLevel thresh="25000"/>
          </a:blip>
          <a:stretch>
            <a:fillRect/>
          </a:stretch>
        </p:blipFill>
        <p:spPr>
          <a:xfrm>
            <a:off x="8121282" y="5618067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499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bgerundetes Rechteck 26">
            <a:extLst>
              <a:ext uri="{FF2B5EF4-FFF2-40B4-BE49-F238E27FC236}">
                <a16:creationId xmlns:a16="http://schemas.microsoft.com/office/drawing/2014/main" id="{F602C5D8-FB02-7073-D091-92CAFFB34EB7}"/>
              </a:ext>
            </a:extLst>
          </p:cNvPr>
          <p:cNvSpPr/>
          <p:nvPr/>
        </p:nvSpPr>
        <p:spPr>
          <a:xfrm>
            <a:off x="3109800" y="2929454"/>
            <a:ext cx="3686400" cy="1350774"/>
          </a:xfrm>
          <a:prstGeom prst="roundRect">
            <a:avLst>
              <a:gd name="adj" fmla="val 4373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8" name="Abgerundetes Rechteck 27">
            <a:extLst>
              <a:ext uri="{FF2B5EF4-FFF2-40B4-BE49-F238E27FC236}">
                <a16:creationId xmlns:a16="http://schemas.microsoft.com/office/drawing/2014/main" id="{D991C2DD-169C-82C6-342B-1023F63C5F83}"/>
              </a:ext>
            </a:extLst>
          </p:cNvPr>
          <p:cNvSpPr/>
          <p:nvPr/>
        </p:nvSpPr>
        <p:spPr>
          <a:xfrm>
            <a:off x="5295496" y="4470721"/>
            <a:ext cx="3686400" cy="1839644"/>
          </a:xfrm>
          <a:prstGeom prst="roundRect">
            <a:avLst>
              <a:gd name="adj" fmla="val 4373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25" name="Abgerundetes Rechteck 24">
            <a:extLst>
              <a:ext uri="{FF2B5EF4-FFF2-40B4-BE49-F238E27FC236}">
                <a16:creationId xmlns:a16="http://schemas.microsoft.com/office/drawing/2014/main" id="{B32D8F37-14D8-DED3-8EC1-1C6F5FB48260}"/>
              </a:ext>
            </a:extLst>
          </p:cNvPr>
          <p:cNvSpPr/>
          <p:nvPr/>
        </p:nvSpPr>
        <p:spPr>
          <a:xfrm>
            <a:off x="5266452" y="1346143"/>
            <a:ext cx="3686400" cy="1418078"/>
          </a:xfrm>
          <a:prstGeom prst="roundRect">
            <a:avLst>
              <a:gd name="adj" fmla="val 4373"/>
            </a:avLst>
          </a:prstGeom>
          <a:solidFill>
            <a:srgbClr val="D8E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dirty="0"/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55E3CCBA-EB86-380B-F3C1-239D4E79F46F}"/>
              </a:ext>
            </a:extLst>
          </p:cNvPr>
          <p:cNvSpPr txBox="1"/>
          <p:nvPr/>
        </p:nvSpPr>
        <p:spPr>
          <a:xfrm>
            <a:off x="5410817" y="1575736"/>
            <a:ext cx="288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der Geldbetrag</a:t>
            </a:r>
            <a:endParaRPr lang="de-DE" dirty="0">
              <a:solidFill>
                <a:srgbClr val="6FBECA"/>
              </a:solidFill>
              <a:latin typeface="Comic Sans MS" panose="030F0902030302020204" pitchFamily="66" charset="0"/>
            </a:endParaRP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A2886E60-9EFC-7CD6-8389-FD3ED36564C9}"/>
              </a:ext>
            </a:extLst>
          </p:cNvPr>
          <p:cNvSpPr txBox="1"/>
          <p:nvPr/>
        </p:nvSpPr>
        <p:spPr>
          <a:xfrm>
            <a:off x="5410817" y="2030186"/>
            <a:ext cx="2880000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g-BG" altLang="de-DE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Сума пари</a:t>
            </a:r>
            <a:endParaRPr lang="de-DE" altLang="de-DE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Suma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pari]</a:t>
            </a:r>
            <a:endParaRPr lang="de-DE" altLang="de-DE" sz="14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C29ABFB-58CA-3C09-8621-FCEAC4D4C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418299" y="1575736"/>
            <a:ext cx="360000" cy="360000"/>
          </a:xfrm>
          <a:prstGeom prst="rect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BAFC0ED9-4591-8C87-1A01-065119BE4007}"/>
              </a:ext>
            </a:extLst>
          </p:cNvPr>
          <p:cNvSpPr txBox="1"/>
          <p:nvPr/>
        </p:nvSpPr>
        <p:spPr>
          <a:xfrm>
            <a:off x="3225121" y="3065434"/>
            <a:ext cx="2880000" cy="3745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Comic Sans MS" panose="030F0902030302020204" pitchFamily="66" charset="0"/>
              </a:rPr>
              <a:t>Ich bezahle … Euro.</a:t>
            </a:r>
            <a:endParaRPr lang="de-DE" dirty="0">
              <a:solidFill>
                <a:srgbClr val="6FBECA"/>
              </a:solidFill>
              <a:latin typeface="Comic Sans MS" panose="030F0902030302020204" pitchFamily="66" charset="0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22FC0DC8-80BD-AC96-8E9D-A94F1C34331D}"/>
              </a:ext>
            </a:extLst>
          </p:cNvPr>
          <p:cNvSpPr txBox="1"/>
          <p:nvPr/>
        </p:nvSpPr>
        <p:spPr>
          <a:xfrm>
            <a:off x="3225121" y="3534886"/>
            <a:ext cx="2880000" cy="618708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z-Cyrl-AZ" altLang="de-DE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Аз плащам ... евро.</a:t>
            </a:r>
            <a:endParaRPr lang="de-DE" altLang="de-DE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Az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plashtam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evro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.]</a:t>
            </a:r>
            <a:endParaRPr lang="de-DE" altLang="de-DE" sz="14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72D92D7-8FB1-5CF9-B09F-15070F924A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232603" y="3068917"/>
            <a:ext cx="360000" cy="360000"/>
          </a:xfrm>
          <a:prstGeom prst="rect">
            <a:avLst/>
          </a:prstGeom>
        </p:spPr>
      </p:pic>
      <p:sp>
        <p:nvSpPr>
          <p:cNvPr id="45" name="Textfeld 44">
            <a:extLst>
              <a:ext uri="{FF2B5EF4-FFF2-40B4-BE49-F238E27FC236}">
                <a16:creationId xmlns:a16="http://schemas.microsoft.com/office/drawing/2014/main" id="{745EF052-6CD6-A282-2A8D-BD10DE0CF798}"/>
              </a:ext>
            </a:extLst>
          </p:cNvPr>
          <p:cNvSpPr txBox="1"/>
          <p:nvPr/>
        </p:nvSpPr>
        <p:spPr>
          <a:xfrm>
            <a:off x="5410817" y="4663078"/>
            <a:ext cx="2880000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Comic Sans MS" panose="030F0902030302020204" pitchFamily="66" charset="0"/>
              </a:rPr>
              <a:t>Ich bekomme … Euro zurück.</a:t>
            </a:r>
            <a:endParaRPr lang="de-DE" sz="1600" dirty="0">
              <a:solidFill>
                <a:srgbClr val="6FBECA"/>
              </a:solidFill>
              <a:latin typeface="Comic Sans MS" panose="030F0902030302020204" pitchFamily="66" charset="0"/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6AAA873C-C6A9-141A-CECB-0D11A53FC50F}"/>
              </a:ext>
            </a:extLst>
          </p:cNvPr>
          <p:cNvSpPr txBox="1"/>
          <p:nvPr/>
        </p:nvSpPr>
        <p:spPr>
          <a:xfrm>
            <a:off x="5410817" y="5090491"/>
            <a:ext cx="2880000" cy="1139726"/>
          </a:xfrm>
          <a:prstGeom prst="roundRect">
            <a:avLst>
              <a:gd name="adj" fmla="val 10040"/>
            </a:avLst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az-Cyrl-AZ" altLang="de-DE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Аз получавам... евро</a:t>
            </a:r>
            <a:r>
              <a:rPr lang="de-DE" altLang="de-DE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z-Cyrl-AZ" altLang="de-DE" dirty="0"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обратно.</a:t>
            </a:r>
            <a:endParaRPr lang="de-DE" altLang="de-DE" dirty="0">
              <a:latin typeface="Comic Sans MS" panose="030F0702030302020204" pitchFamily="66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Az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polutschavam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... 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evro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altLang="de-DE" sz="14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obratno</a:t>
            </a:r>
            <a:r>
              <a:rPr lang="de-DE" altLang="de-DE" sz="14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Calibri" panose="020F0502020204030204" pitchFamily="34" charset="0"/>
              </a:rPr>
              <a:t>.]</a:t>
            </a:r>
            <a:endParaRPr lang="de-DE" altLang="de-DE" sz="1400" dirty="0">
              <a:solidFill>
                <a:schemeClr val="bg1">
                  <a:lumMod val="65000"/>
                </a:schemeClr>
              </a:solidFill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34D2793-0DF3-B839-605F-C2F4E8BCFD7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418299" y="4652679"/>
            <a:ext cx="360000" cy="360000"/>
          </a:xfrm>
          <a:prstGeom prst="rect">
            <a:avLst/>
          </a:prstGeom>
        </p:spPr>
      </p:pic>
      <p:pic>
        <p:nvPicPr>
          <p:cNvPr id="1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1E25539-6D2E-A1AA-6539-59FFB733CA2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33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24815" y="237977"/>
            <a:ext cx="360000" cy="360000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9C09CD69-21A6-069D-A47C-931A21F92CCD}"/>
              </a:ext>
            </a:extLst>
          </p:cNvPr>
          <p:cNvSpPr/>
          <p:nvPr/>
        </p:nvSpPr>
        <p:spPr>
          <a:xfrm>
            <a:off x="144000" y="144000"/>
            <a:ext cx="1672274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de-DE" sz="2400" dirty="0">
                <a:solidFill>
                  <a:schemeClr val="tx1"/>
                </a:solidFill>
                <a:latin typeface="Comic Sans MS" panose="030F0902030302020204" pitchFamily="66" charset="0"/>
              </a:rPr>
              <a:t>Einkaufen</a:t>
            </a:r>
          </a:p>
        </p:txBody>
      </p:sp>
      <p:pic>
        <p:nvPicPr>
          <p:cNvPr id="55" name="Grafik 54">
            <a:extLst>
              <a:ext uri="{FF2B5EF4-FFF2-40B4-BE49-F238E27FC236}">
                <a16:creationId xmlns:a16="http://schemas.microsoft.com/office/drawing/2014/main" id="{9F54E8F5-A37A-F507-0AC7-C2113B5CD62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0970" y="2508750"/>
            <a:ext cx="2018964" cy="2508713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11A58316-9825-C9E2-AC55-E2ACD68CE1B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55255" y="4378782"/>
            <a:ext cx="1717198" cy="2224082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D56E092B-56EE-E84D-ECC6-0608D491C6E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49155" y="1748032"/>
            <a:ext cx="736600" cy="546100"/>
          </a:xfrm>
          <a:prstGeom prst="rect">
            <a:avLst/>
          </a:prstGeom>
        </p:spPr>
      </p:pic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A7434813-A763-BA5B-D013-A168C4B6D405}"/>
              </a:ext>
            </a:extLst>
          </p:cNvPr>
          <p:cNvCxnSpPr>
            <a:cxnSpLocks/>
          </p:cNvCxnSpPr>
          <p:nvPr/>
        </p:nvCxnSpPr>
        <p:spPr>
          <a:xfrm flipH="1">
            <a:off x="4572000" y="1763021"/>
            <a:ext cx="1010653" cy="9071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2D9DCD0C-BB6C-5869-3004-C9546A4373CF}"/>
              </a:ext>
            </a:extLst>
          </p:cNvPr>
          <p:cNvSpPr/>
          <p:nvPr/>
        </p:nvSpPr>
        <p:spPr>
          <a:xfrm>
            <a:off x="2084815" y="64930"/>
            <a:ext cx="3812565" cy="54795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2308" rtlCol="0" anchor="ctr"/>
          <a:lstStyle/>
          <a:p>
            <a:r>
              <a:rPr lang="uk-UA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Покупки</a:t>
            </a:r>
            <a:r>
              <a:rPr lang="de-DE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[</a:t>
            </a:r>
            <a:r>
              <a:rPr lang="de-DE" sz="1600" dirty="0" err="1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Pokupki</a:t>
            </a:r>
            <a:r>
              <a:rPr lang="de-DE" sz="1600" dirty="0">
                <a:solidFill>
                  <a:schemeClr val="bg1">
                    <a:lumMod val="65000"/>
                  </a:schemeClr>
                </a:solidFill>
                <a:latin typeface="Comic Sans MS" panose="030F0702030302020204" pitchFamily="66" charset="0"/>
              </a:rPr>
              <a:t>]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3C0BE4-93FB-E777-71C3-C3890BF6863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>
            <a:biLevel thresh="25000"/>
          </a:blip>
          <a:stretch>
            <a:fillRect/>
          </a:stretch>
        </p:blipFill>
        <p:spPr>
          <a:xfrm>
            <a:off x="4554355" y="232702"/>
            <a:ext cx="360000" cy="360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2693F6-B44C-ED8A-2E4E-456EF95CA82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>
            <a:biLevel thresh="25000"/>
          </a:blip>
          <a:stretch>
            <a:fillRect/>
          </a:stretch>
        </p:blipFill>
        <p:spPr>
          <a:xfrm>
            <a:off x="8418299" y="2165329"/>
            <a:ext cx="360000" cy="360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487B18-23F7-4415-D812-E19FC5425E2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>
            <a:biLevel thresh="25000"/>
          </a:blip>
          <a:stretch>
            <a:fillRect/>
          </a:stretch>
        </p:blipFill>
        <p:spPr>
          <a:xfrm>
            <a:off x="6232603" y="3659937"/>
            <a:ext cx="360000" cy="3600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FC1918-AF23-96D8-1537-951C096E86A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>
            <a:biLevel thresh="25000"/>
          </a:blip>
          <a:stretch>
            <a:fillRect/>
          </a:stretch>
        </p:blipFill>
        <p:spPr>
          <a:xfrm>
            <a:off x="8418299" y="548152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1935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Laufschrift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109</Words>
  <Application>Microsoft Macintosh PowerPoint</Application>
  <PresentationFormat>A4-Papier (210 x 297 mm)</PresentationFormat>
  <Paragraphs>23</Paragraphs>
  <Slides>2</Slides>
  <Notes>0</Notes>
  <HiddenSlides>0</HiddenSlides>
  <MMClips>16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6" baseType="lpstr">
      <vt:lpstr>Arial</vt:lpstr>
      <vt:lpstr>Calibri</vt:lpstr>
      <vt:lpstr>Comic Sans MS</vt:lpstr>
      <vt:lpstr>Office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Yannick Becker</dc:creator>
  <cp:lastModifiedBy>Katrin Gruhn</cp:lastModifiedBy>
  <cp:revision>72</cp:revision>
  <cp:lastPrinted>2022-05-18T12:46:11Z</cp:lastPrinted>
  <dcterms:created xsi:type="dcterms:W3CDTF">2022-05-10T12:43:55Z</dcterms:created>
  <dcterms:modified xsi:type="dcterms:W3CDTF">2023-09-05T10:53:08Z</dcterms:modified>
</cp:coreProperties>
</file>