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6"/>
  </p:notesMasterIdLst>
  <p:sldIdLst>
    <p:sldId id="298" r:id="rId2"/>
    <p:sldId id="301" r:id="rId3"/>
    <p:sldId id="302" r:id="rId4"/>
    <p:sldId id="321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A6B727"/>
    <a:srgbClr val="0070C0"/>
    <a:srgbClr val="317A85"/>
    <a:srgbClr val="000000"/>
    <a:srgbClr val="008B50"/>
    <a:srgbClr val="C02200"/>
    <a:srgbClr val="C00000"/>
    <a:srgbClr val="F1EEEE"/>
    <a:srgbClr val="ED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/>
    <p:restoredTop sz="95859"/>
  </p:normalViewPr>
  <p:slideViewPr>
    <p:cSldViewPr snapToGrid="0" snapToObjects="1">
      <p:cViewPr varScale="1">
        <p:scale>
          <a:sx n="110" d="100"/>
          <a:sy n="110" d="100"/>
        </p:scale>
        <p:origin x="192" y="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5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70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40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555DA4-1FA1-10E6-4D87-4FF3452B03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27.07.23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2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2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7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8.m4a"/><Relationship Id="rId11" Type="http://schemas.openxmlformats.org/officeDocument/2006/relationships/image" Target="../media/image2.png"/><Relationship Id="rId5" Type="http://schemas.microsoft.com/office/2007/relationships/media" Target="../media/media8.m4a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9.m4a"/><Relationship Id="rId7" Type="http://schemas.microsoft.com/office/2007/relationships/media" Target="../media/media5.m4a"/><Relationship Id="rId12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10.m4a"/><Relationship Id="rId11" Type="http://schemas.openxmlformats.org/officeDocument/2006/relationships/image" Target="../media/image2.png"/><Relationship Id="rId5" Type="http://schemas.microsoft.com/office/2007/relationships/media" Target="../media/media10.m4a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9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slideLayout" Target="../slideLayouts/slideLayout2.xml"/><Relationship Id="rId3" Type="http://schemas.microsoft.com/office/2007/relationships/media" Target="../media/media11.m4a"/><Relationship Id="rId7" Type="http://schemas.microsoft.com/office/2007/relationships/media" Target="../media/media5.m4a"/><Relationship Id="rId12" Type="http://schemas.openxmlformats.org/officeDocument/2006/relationships/audio" Target="../media/media6.m4a"/><Relationship Id="rId2" Type="http://schemas.openxmlformats.org/officeDocument/2006/relationships/audio" Target="../media/media1.m4a"/><Relationship Id="rId16" Type="http://schemas.openxmlformats.org/officeDocument/2006/relationships/image" Target="../media/image3.png"/><Relationship Id="rId1" Type="http://schemas.microsoft.com/office/2007/relationships/media" Target="../media/media1.m4a"/><Relationship Id="rId6" Type="http://schemas.openxmlformats.org/officeDocument/2006/relationships/audio" Target="../media/media12.m4a"/><Relationship Id="rId11" Type="http://schemas.microsoft.com/office/2007/relationships/media" Target="../media/media6.m4a"/><Relationship Id="rId5" Type="http://schemas.microsoft.com/office/2007/relationships/media" Target="../media/media12.m4a"/><Relationship Id="rId15" Type="http://schemas.openxmlformats.org/officeDocument/2006/relationships/image" Target="../media/image2.png"/><Relationship Id="rId10" Type="http://schemas.openxmlformats.org/officeDocument/2006/relationships/audio" Target="../media/media13.m4a"/><Relationship Id="rId4" Type="http://schemas.openxmlformats.org/officeDocument/2006/relationships/audio" Target="../media/media11.m4a"/><Relationship Id="rId9" Type="http://schemas.microsoft.com/office/2007/relationships/media" Target="../media/media13.m4a"/><Relationship Id="rId1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628507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E164143-26E6-2693-B73E-CEE4C4A7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72775" y="170821"/>
            <a:ext cx="468000" cy="468000"/>
          </a:xfrm>
          <a:prstGeom prst="rect">
            <a:avLst/>
          </a:prstGeom>
        </p:spPr>
      </p:pic>
      <p:pic>
        <p:nvPicPr>
          <p:cNvPr id="5" name="Audio Recording 16.01.2023, 19:09:28">
            <a:hlinkClick r:id="" action="ppaction://media"/>
            <a:extLst>
              <a:ext uri="{FF2B5EF4-FFF2-40B4-BE49-F238E27FC236}">
                <a16:creationId xmlns:a16="http://schemas.microsoft.com/office/drawing/2014/main" id="{8EDF46C5-E023-6889-FC34-49512C951A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42656" y="2319992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659777"/>
              </p:ext>
            </p:extLst>
          </p:nvPr>
        </p:nvGraphicFramePr>
        <p:xfrm>
          <a:off x="317658" y="2555529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315340" y="3846918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2918856" y="2974992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96950" y="1782045"/>
            <a:ext cx="3779082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 panose="030F0902030302020204" pitchFamily="66" charset="0"/>
              </a:rPr>
              <a:t>Beginne ganz links</a:t>
            </a:r>
          </a:p>
          <a:p>
            <a:r>
              <a:rPr lang="de-DE" sz="2000" dirty="0">
                <a:latin typeface="Comic Sans MS" panose="030F0902030302020204" pitchFamily="66" charset="0"/>
              </a:rPr>
              <a:t>8 passt 1-mal in die 9</a:t>
            </a:r>
            <a:r>
              <a:rPr lang="de-DE" sz="2000" dirty="0">
                <a:latin typeface="Comic Sans MS" panose="030F0902030302020204" pitchFamily="66" charset="0"/>
                <a:sym typeface="Wingdings"/>
              </a:rPr>
              <a:t>, </a:t>
            </a:r>
            <a:r>
              <a:rPr lang="de-DE" sz="2000" b="1" dirty="0">
                <a:solidFill>
                  <a:srgbClr val="FF6600"/>
                </a:solidFill>
                <a:latin typeface="Comic Sans MS" panose="030F0902030302020204" pitchFamily="66" charset="0"/>
              </a:rPr>
              <a:t>schreibe </a:t>
            </a:r>
            <a:r>
              <a:rPr lang="de-DE" sz="2000" dirty="0">
                <a:solidFill>
                  <a:srgbClr val="FF6600"/>
                </a:solidFill>
                <a:latin typeface="Comic Sans MS" panose="030F0902030302020204" pitchFamily="66" charset="0"/>
              </a:rPr>
              <a:t>1 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1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= 8,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8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9 – 8 = 1,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1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102314" y="3670666"/>
            <a:ext cx="3779082" cy="2269748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ابدأ من أقصى اليسار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يناسب 9 مرة واحدة ، </a:t>
            </a:r>
            <a:r>
              <a:rPr lang="ar-SY" altLang="de-DE" sz="2000" dirty="0">
                <a:solidFill>
                  <a:srgbClr val="ED910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1</a:t>
            </a:r>
          </a:p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1*8 = 8 ، اكتب 8</a:t>
            </a:r>
          </a:p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9-8 = 1 ، اكتب 1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abda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min '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aqsaa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alyasar</a:t>
            </a:r>
            <a:endParaRPr lang="ar-SY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yunasib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maratan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wahida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aktub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ar-SY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SY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8 = 8 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aktub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8</a:t>
            </a:r>
            <a:endParaRPr lang="ar-SY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9-8 = 1 ,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aktub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1]</a:t>
            </a: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88F47E-826E-2A20-6C10-54D42D27BE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8942656" y="4434371"/>
            <a:ext cx="468000" cy="468000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78D595B4-CB0A-E3F3-C1DF-BEDD145C0B1E}"/>
              </a:ext>
            </a:extLst>
          </p:cNvPr>
          <p:cNvSpPr/>
          <p:nvPr/>
        </p:nvSpPr>
        <p:spPr>
          <a:xfrm>
            <a:off x="398260" y="1095463"/>
            <a:ext cx="4320000" cy="1322369"/>
          </a:xfrm>
          <a:prstGeom prst="roundRect">
            <a:avLst>
              <a:gd name="adj" fmla="val 7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F430097-FCB0-82DC-3BB8-57202656B37C}"/>
              </a:ext>
            </a:extLst>
          </p:cNvPr>
          <p:cNvSpPr txBox="1"/>
          <p:nvPr/>
        </p:nvSpPr>
        <p:spPr>
          <a:xfrm>
            <a:off x="500302" y="1191189"/>
            <a:ext cx="3462098" cy="42332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schriftlich Dividieren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2F423F3-7240-EDCC-B558-9AE5A574F71C}"/>
              </a:ext>
            </a:extLst>
          </p:cNvPr>
          <p:cNvSpPr txBox="1"/>
          <p:nvPr/>
        </p:nvSpPr>
        <p:spPr>
          <a:xfrm>
            <a:off x="500302" y="1665695"/>
            <a:ext cx="3462098" cy="639366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ar-SY" sz="2000" b="0" i="0" dirty="0">
                <a:effectLst/>
                <a:latin typeface="Söhne"/>
              </a:rPr>
              <a:t>القسمة الكتابية </a:t>
            </a:r>
            <a:endParaRPr lang="de-DE" sz="2000" b="0" i="0" dirty="0">
              <a:effectLst/>
              <a:latin typeface="Söhne"/>
            </a:endParaRPr>
          </a:p>
          <a:p>
            <a:pPr lvl="0" algn="ctr"/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qismah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kitabiyyah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3C97035-E665-7253-409C-D0AF35F3F95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054670" y="1756647"/>
            <a:ext cx="468000" cy="468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857F667F-0680-6B56-0A02-CC9D7E95B558}"/>
              </a:ext>
            </a:extLst>
          </p:cNvPr>
          <p:cNvSpPr/>
          <p:nvPr/>
        </p:nvSpPr>
        <p:spPr>
          <a:xfrm>
            <a:off x="3613120" y="157141"/>
            <a:ext cx="40065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b="0" i="0" dirty="0">
                <a:solidFill>
                  <a:schemeClr val="tx1"/>
                </a:solidFill>
                <a:effectLst/>
                <a:latin typeface="Söhne"/>
              </a:rPr>
              <a:t>القسمة الكتابية 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qismah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kitabiyyah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B9D096F-6027-9AC4-C755-ADEC3778FB3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7531309" y="254068"/>
            <a:ext cx="432000" cy="432000"/>
          </a:xfrm>
          <a:prstGeom prst="rect">
            <a:avLst/>
          </a:prstGeom>
        </p:spPr>
      </p:pic>
      <p:pic>
        <p:nvPicPr>
          <p:cNvPr id="6" name="Audio Recording 24.07.2023, 09:42:26">
            <a:hlinkClick r:id="" action="ppaction://media"/>
            <a:extLst>
              <a:ext uri="{FF2B5EF4-FFF2-40B4-BE49-F238E27FC236}">
                <a16:creationId xmlns:a16="http://schemas.microsoft.com/office/drawing/2014/main" id="{5A560F8F-CD29-7932-8E1D-33929FF18E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06330" y="117538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20082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628507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E164143-26E6-2693-B73E-CEE4C4A7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6592" y="184457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07174"/>
              </p:ext>
            </p:extLst>
          </p:nvPr>
        </p:nvGraphicFramePr>
        <p:xfrm>
          <a:off x="295462" y="1961659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95462" y="3264120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3313568" y="2382143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dio Recording 16.01.2023, 19:11:02">
            <a:hlinkClick r:id="" action="ppaction://media"/>
            <a:extLst>
              <a:ext uri="{FF2B5EF4-FFF2-40B4-BE49-F238E27FC236}">
                <a16:creationId xmlns:a16="http://schemas.microsoft.com/office/drawing/2014/main" id="{F5299889-A6FC-DC1A-4CDC-DB29AC3D09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04032" y="2470614"/>
            <a:ext cx="468000" cy="46800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/>
          <p:nvPr/>
        </p:nvCxnSpPr>
        <p:spPr>
          <a:xfrm>
            <a:off x="939896" y="2814143"/>
            <a:ext cx="0" cy="44997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95462" y="4111464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77072" y="1841679"/>
            <a:ext cx="3960000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Zehner dazu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passt 2-mal in die 18, </a:t>
            </a:r>
            <a:r>
              <a:rPr lang="de-DE" sz="2000" b="1" dirty="0">
                <a:solidFill>
                  <a:srgbClr val="0070C0"/>
                </a:solidFill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solidFill>
                  <a:srgbClr val="0070C0"/>
                </a:solidFill>
                <a:latin typeface="Comic Sans MS"/>
                <a:ea typeface="Wingdings"/>
                <a:cs typeface="Comic Sans MS"/>
                <a:sym typeface="Wingdings"/>
              </a:rPr>
              <a:t> 2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2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· 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= 16,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16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18 - 16 = 2,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2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82436" y="3730300"/>
            <a:ext cx="3960000" cy="2173843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عشرات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تناسب مرتين ب 18 ، </a:t>
            </a:r>
            <a:r>
              <a:rPr lang="ar-SY" altLang="de-DE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2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* 8 = 16 ، اكتب 16</a:t>
            </a:r>
          </a:p>
          <a:p>
            <a:pPr algn="r"/>
            <a:r>
              <a:rPr lang="ar-SY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18-16 = 2 ، اكتب 2</a:t>
            </a:r>
            <a:endParaRPr lang="de-DE" alt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easharat</a:t>
            </a:r>
            <a:endParaRPr lang="de-DE" sz="14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tunasib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maratayn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b 18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2 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2 * 8 = 16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16 </a:t>
            </a:r>
          </a:p>
          <a:p>
            <a:pPr algn="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18-16 = 2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2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62321A9-A747-98D5-F0B4-2116B5B0E9D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104032" y="4583221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D775682-6453-DE04-92E9-F2BF8415B38C}"/>
              </a:ext>
            </a:extLst>
          </p:cNvPr>
          <p:cNvSpPr/>
          <p:nvPr/>
        </p:nvSpPr>
        <p:spPr>
          <a:xfrm>
            <a:off x="3613120" y="157141"/>
            <a:ext cx="40065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b="0" i="0" dirty="0">
                <a:solidFill>
                  <a:schemeClr val="tx1"/>
                </a:solidFill>
                <a:effectLst/>
                <a:latin typeface="Söhne"/>
              </a:rPr>
              <a:t>القسمة الكتابية 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qismah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kitabiyyah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BD86DE1-62ED-791A-BA8F-2BCB24B183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531309" y="2540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31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4911058" y="1552837"/>
            <a:ext cx="4699480" cy="4628507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pic>
        <p:nvPicPr>
          <p:cNvPr id="3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E164143-26E6-2693-B73E-CEE4C4A7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55741" y="195744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888147"/>
              </p:ext>
            </p:extLst>
          </p:nvPr>
        </p:nvGraphicFramePr>
        <p:xfrm>
          <a:off x="295462" y="1961659"/>
          <a:ext cx="4320000" cy="38880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95462" y="3264120"/>
            <a:ext cx="432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DD98D11C-05D1-DB10-1A5B-76FFF259C3FE}"/>
              </a:ext>
            </a:extLst>
          </p:cNvPr>
          <p:cNvSpPr/>
          <p:nvPr/>
        </p:nvSpPr>
        <p:spPr>
          <a:xfrm>
            <a:off x="3745834" y="2387242"/>
            <a:ext cx="432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>
            <a:cxnSpLocks/>
          </p:cNvCxnSpPr>
          <p:nvPr/>
        </p:nvCxnSpPr>
        <p:spPr>
          <a:xfrm>
            <a:off x="1360520" y="2814143"/>
            <a:ext cx="0" cy="12973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95462" y="4111464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BD6C405-63FB-E3C0-4923-ACA6E4ACC806}"/>
              </a:ext>
            </a:extLst>
          </p:cNvPr>
          <p:cNvCxnSpPr>
            <a:cxnSpLocks/>
          </p:cNvCxnSpPr>
          <p:nvPr/>
        </p:nvCxnSpPr>
        <p:spPr>
          <a:xfrm>
            <a:off x="745750" y="5014025"/>
            <a:ext cx="864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Audio Recording 16.01.2023, 19:11:54">
            <a:hlinkClick r:id="" action="ppaction://media"/>
            <a:extLst>
              <a:ext uri="{FF2B5EF4-FFF2-40B4-BE49-F238E27FC236}">
                <a16:creationId xmlns:a16="http://schemas.microsoft.com/office/drawing/2014/main" id="{4570753B-3819-FBD0-D277-3EF6D1049D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69104" y="2395851"/>
            <a:ext cx="468000" cy="468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37316" y="1782045"/>
            <a:ext cx="3960000" cy="172587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4 Einer dazu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8 passt 3-mal in die 24, </a:t>
            </a:r>
            <a:r>
              <a:rPr lang="de-DE" sz="2000" b="1" dirty="0">
                <a:solidFill>
                  <a:srgbClr val="A6B727"/>
                </a:solidFill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solidFill>
                  <a:srgbClr val="A6B727"/>
                </a:solidFill>
                <a:latin typeface="Comic Sans MS"/>
                <a:ea typeface="Wingdings"/>
                <a:cs typeface="Comic Sans MS"/>
                <a:sym typeface="Wingdings"/>
              </a:rPr>
              <a:t> 3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3 · 8 = 24,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24</a:t>
            </a:r>
          </a:p>
          <a:p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24 - 24 = 0, </a:t>
            </a:r>
            <a:r>
              <a:rPr lang="de-DE" sz="2000" b="1" dirty="0">
                <a:latin typeface="Comic Sans MS"/>
                <a:ea typeface="Wingdings"/>
                <a:cs typeface="Comic Sans MS"/>
                <a:sym typeface="Wingdings"/>
              </a:rPr>
              <a:t>schreibe</a:t>
            </a: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 0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042680" y="3670666"/>
            <a:ext cx="3960000" cy="2269748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احاد</a:t>
            </a:r>
          </a:p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 يناسب 3 مرات في 24 ، </a:t>
            </a:r>
            <a:r>
              <a:rPr lang="ar-SY" altLang="de-DE" sz="2000" dirty="0">
                <a:solidFill>
                  <a:srgbClr val="A6B72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اكتب 3</a:t>
            </a:r>
          </a:p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3*8 = 24 ، اكتب 24</a:t>
            </a:r>
          </a:p>
          <a:p>
            <a:pPr algn="r"/>
            <a:r>
              <a:rPr lang="ar-SY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24-24 = 0 ، اكتب 0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4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ahad</a:t>
            </a:r>
            <a:r>
              <a:rPr 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</a:p>
          <a:p>
            <a:pPr algn="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8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yunasib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3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maraat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fi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24 ,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3</a:t>
            </a:r>
            <a:endParaRPr 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algn="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3*8 = 24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24</a:t>
            </a:r>
          </a:p>
          <a:p>
            <a:pPr algn="r"/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24-24 = 0 , </a:t>
            </a:r>
            <a:r>
              <a:rPr lang="de-DE" sz="14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aktub</a:t>
            </a:r>
            <a:r>
              <a:rPr lang="de-DE" sz="14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CB733A-D767-A885-8527-AE8198B5D7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9069104" y="4571540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4DA5BA62-ED6A-6FDA-0E8B-C9F59B06FD48}"/>
              </a:ext>
            </a:extLst>
          </p:cNvPr>
          <p:cNvSpPr/>
          <p:nvPr/>
        </p:nvSpPr>
        <p:spPr>
          <a:xfrm>
            <a:off x="3613120" y="157141"/>
            <a:ext cx="40065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b="0" i="0" dirty="0">
                <a:solidFill>
                  <a:schemeClr val="tx1"/>
                </a:solidFill>
                <a:effectLst/>
                <a:latin typeface="Söhne"/>
              </a:rPr>
              <a:t>القسمة الكتابية 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qismah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kitabiyyah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46DC495-C37F-1F52-5689-64C42C53855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biLevel thresh="25000"/>
          </a:blip>
          <a:stretch>
            <a:fillRect/>
          </a:stretch>
        </p:blipFill>
        <p:spPr>
          <a:xfrm>
            <a:off x="7531309" y="25406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3483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151755" y="131587"/>
            <a:ext cx="465180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Schriftliche Division</a:t>
            </a:r>
          </a:p>
        </p:txBody>
      </p:sp>
      <p:sp>
        <p:nvSpPr>
          <p:cNvPr id="132" name="Abgerundetes Rechteck 131">
            <a:extLst>
              <a:ext uri="{FF2B5EF4-FFF2-40B4-BE49-F238E27FC236}">
                <a16:creationId xmlns:a16="http://schemas.microsoft.com/office/drawing/2014/main" id="{CF9E0651-0D79-99F9-A0AA-33454FF38BAB}"/>
              </a:ext>
            </a:extLst>
          </p:cNvPr>
          <p:cNvSpPr/>
          <p:nvPr/>
        </p:nvSpPr>
        <p:spPr>
          <a:xfrm>
            <a:off x="5616403" y="1095464"/>
            <a:ext cx="4006568" cy="5348880"/>
          </a:xfrm>
          <a:prstGeom prst="roundRect">
            <a:avLst>
              <a:gd name="adj" fmla="val 246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817934" y="3646847"/>
            <a:ext cx="3121603" cy="2469550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de-DE" sz="1050" b="0" i="0" dirty="0">
              <a:effectLst/>
              <a:latin typeface="Söhne"/>
            </a:endParaRPr>
          </a:p>
          <a:p>
            <a:pPr algn="r"/>
            <a:r>
              <a:rPr lang="ar-SY" sz="2000" b="0" i="0" dirty="0">
                <a:effectLst/>
                <a:latin typeface="Söhne"/>
              </a:rPr>
              <a:t>في ال4 لا يكفي لل8 تمامًا</a:t>
            </a:r>
          </a:p>
          <a:p>
            <a:pPr algn="r"/>
            <a:r>
              <a:rPr lang="ar-SY" sz="2000" b="0" i="0" dirty="0">
                <a:effectLst/>
                <a:latin typeface="Söhne"/>
              </a:rPr>
              <a:t>يبقى4 كباقي</a:t>
            </a:r>
          </a:p>
          <a:p>
            <a:pPr algn="r"/>
            <a:r>
              <a:rPr lang="ar-SY" sz="2000" b="0" i="0" dirty="0">
                <a:solidFill>
                  <a:srgbClr val="FF0000"/>
                </a:solidFill>
                <a:effectLst/>
                <a:latin typeface="Söhne"/>
              </a:rPr>
              <a:t>اكتب باقي 4</a:t>
            </a:r>
          </a:p>
          <a:p>
            <a:pPr algn="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Fi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al-4 la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yakfi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lal-8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tamaman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endParaRPr lang="ar-SY" sz="1600" b="0" i="0" dirty="0">
              <a:solidFill>
                <a:schemeClr val="bg1">
                  <a:lumMod val="65000"/>
                </a:schemeClr>
              </a:solidFill>
              <a:effectLst/>
              <a:latin typeface="Comic Sans MS" panose="030F0902030302020204" pitchFamily="66" charset="0"/>
            </a:endParaRPr>
          </a:p>
          <a:p>
            <a:pPr algn="r"/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Yabqa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4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baqi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.</a:t>
            </a:r>
            <a:endParaRPr lang="ar-SY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  <a:p>
            <a:pPr algn="r"/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Iktub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baqi</a:t>
            </a:r>
            <a:r>
              <a:rPr lang="de-DE" sz="16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4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algn="r"/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5817934" y="1280639"/>
            <a:ext cx="3121603" cy="2232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e-DE" sz="1100" dirty="0">
              <a:latin typeface="Comic Sans MS"/>
              <a:ea typeface="Wingdings"/>
              <a:cs typeface="Comic Sans MS"/>
              <a:sym typeface="Wingdings"/>
            </a:endParaRPr>
          </a:p>
          <a:p>
            <a:pPr>
              <a:lnSpc>
                <a:spcPct val="114000"/>
              </a:lnSpc>
            </a:pP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In die 4 passt die 8 nicht mehr ganz. 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Es bleiben 4 als Rest übrig. </a:t>
            </a:r>
          </a:p>
          <a:p>
            <a:pPr>
              <a:lnSpc>
                <a:spcPct val="114000"/>
              </a:lnSpc>
            </a:pPr>
            <a:r>
              <a:rPr lang="de-DE" sz="2000" dirty="0">
                <a:solidFill>
                  <a:srgbClr val="FF0000"/>
                </a:solidFill>
                <a:latin typeface="Comic Sans MS"/>
                <a:ea typeface="Wingdings"/>
                <a:cs typeface="Comic Sans MS"/>
                <a:sym typeface="Wingdings"/>
              </a:rPr>
              <a:t>Schreibe Rest 4</a:t>
            </a:r>
          </a:p>
        </p:txBody>
      </p:sp>
      <p:pic>
        <p:nvPicPr>
          <p:cNvPr id="3" name="Audio Recording 16.01.2023, 19:08:50">
            <a:hlinkClick r:id="" action="ppaction://media"/>
            <a:extLst>
              <a:ext uri="{FF2B5EF4-FFF2-40B4-BE49-F238E27FC236}">
                <a16:creationId xmlns:a16="http://schemas.microsoft.com/office/drawing/2014/main" id="{5E164143-26E6-2693-B73E-CEE4C4A70A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6592" y="184457"/>
            <a:ext cx="468000" cy="468000"/>
          </a:xfrm>
          <a:prstGeom prst="rect">
            <a:avLst/>
          </a:prstGeom>
        </p:spPr>
      </p:pic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7BE5DF4C-9DFA-80A9-2959-30583F0AC450}"/>
              </a:ext>
            </a:extLst>
          </p:cNvPr>
          <p:cNvGraphicFramePr>
            <a:graphicFrameLocks noGrp="1"/>
          </p:cNvGraphicFramePr>
          <p:nvPr/>
        </p:nvGraphicFramePr>
        <p:xfrm>
          <a:off x="266155" y="2572749"/>
          <a:ext cx="5140800" cy="3855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28400">
                  <a:extLst>
                    <a:ext uri="{9D8B030D-6E8A-4147-A177-3AD203B41FA5}">
                      <a16:colId xmlns:a16="http://schemas.microsoft.com/office/drawing/2014/main" val="365060152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938920770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102661811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673475863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136193491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3945864472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328003993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1853584075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460003299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2699510759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905832756"/>
                    </a:ext>
                  </a:extLst>
                </a:gridCol>
                <a:gridCol w="428400">
                  <a:extLst>
                    <a:ext uri="{9D8B030D-6E8A-4147-A177-3AD203B41FA5}">
                      <a16:colId xmlns:a16="http://schemas.microsoft.com/office/drawing/2014/main" val="1058622103"/>
                    </a:ext>
                  </a:extLst>
                </a:gridCol>
              </a:tblGrid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>
                          <a:solidFill>
                            <a:schemeClr val="accent6"/>
                          </a:solidFill>
                          <a:latin typeface="Comic Sans MS" panose="030F0902030302020204" pitchFamily="66" charset="0"/>
                        </a:rPr>
                        <a:t>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rgbClr val="0070C0"/>
                          </a:solidFill>
                          <a:latin typeface="Comic Sans MS" panose="030F0902030302020204" pitchFamily="66" charset="0"/>
                        </a:rPr>
                        <a:t>Z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solidFill>
                            <a:schemeClr val="accent2"/>
                          </a:solidFill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91969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: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=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69323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1668268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371653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1508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225065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6704261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Comic Sans MS" panose="030F0902030302020204" pitchFamily="66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480952"/>
                  </a:ext>
                </a:extLst>
              </a:tr>
              <a:tr h="428400"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000" dirty="0">
                        <a:latin typeface="Comic Sans MS" panose="030F0902030302020204" pitchFamily="66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932695"/>
                  </a:ext>
                </a:extLst>
              </a:tr>
            </a:tbl>
          </a:graphicData>
        </a:graphic>
      </p:graphicFrame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AA8C7CB3-5536-4935-74C4-C7908E915B29}"/>
              </a:ext>
            </a:extLst>
          </p:cNvPr>
          <p:cNvCxnSpPr>
            <a:cxnSpLocks/>
          </p:cNvCxnSpPr>
          <p:nvPr/>
        </p:nvCxnSpPr>
        <p:spPr>
          <a:xfrm>
            <a:off x="266155" y="3862158"/>
            <a:ext cx="42753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C96C4881-4BEF-3640-231A-EE656933B50D}"/>
              </a:ext>
            </a:extLst>
          </p:cNvPr>
          <p:cNvCxnSpPr>
            <a:cxnSpLocks/>
          </p:cNvCxnSpPr>
          <p:nvPr/>
        </p:nvCxnSpPr>
        <p:spPr>
          <a:xfrm>
            <a:off x="1314397" y="3425233"/>
            <a:ext cx="0" cy="1297321"/>
          </a:xfrm>
          <a:prstGeom prst="straightConnector1">
            <a:avLst/>
          </a:prstGeom>
          <a:ln w="38100">
            <a:solidFill>
              <a:srgbClr val="317A8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3EE10EC2-C21B-AEE3-9068-ABBD052C3E86}"/>
              </a:ext>
            </a:extLst>
          </p:cNvPr>
          <p:cNvCxnSpPr>
            <a:cxnSpLocks/>
          </p:cNvCxnSpPr>
          <p:nvPr/>
        </p:nvCxnSpPr>
        <p:spPr>
          <a:xfrm>
            <a:off x="266155" y="4724732"/>
            <a:ext cx="85507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Gerade Verbindung 4">
            <a:extLst>
              <a:ext uri="{FF2B5EF4-FFF2-40B4-BE49-F238E27FC236}">
                <a16:creationId xmlns:a16="http://schemas.microsoft.com/office/drawing/2014/main" id="{CBD6C405-63FB-E3C0-4923-ACA6E4ACC806}"/>
              </a:ext>
            </a:extLst>
          </p:cNvPr>
          <p:cNvCxnSpPr>
            <a:cxnSpLocks/>
          </p:cNvCxnSpPr>
          <p:nvPr/>
        </p:nvCxnSpPr>
        <p:spPr>
          <a:xfrm>
            <a:off x="693692" y="5576057"/>
            <a:ext cx="861976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155381E1-2C49-64DA-44D6-827FB171E9D4}"/>
              </a:ext>
            </a:extLst>
          </p:cNvPr>
          <p:cNvCxnSpPr>
            <a:cxnSpLocks/>
          </p:cNvCxnSpPr>
          <p:nvPr/>
        </p:nvCxnSpPr>
        <p:spPr>
          <a:xfrm flipV="1">
            <a:off x="1555668" y="3508770"/>
            <a:ext cx="2910006" cy="2222205"/>
          </a:xfrm>
          <a:prstGeom prst="straightConnector1">
            <a:avLst/>
          </a:prstGeom>
          <a:ln w="38100">
            <a:solidFill>
              <a:srgbClr val="317A85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44A4DB89-3360-B60A-98F8-533EEE9700A5}"/>
              </a:ext>
            </a:extLst>
          </p:cNvPr>
          <p:cNvSpPr/>
          <p:nvPr/>
        </p:nvSpPr>
        <p:spPr>
          <a:xfrm>
            <a:off x="4547596" y="2996981"/>
            <a:ext cx="859359" cy="428252"/>
          </a:xfrm>
          <a:prstGeom prst="roundRect">
            <a:avLst>
              <a:gd name="adj" fmla="val 7553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4F82287B-EFCF-562D-54A7-8BCB70CE6525}"/>
              </a:ext>
            </a:extLst>
          </p:cNvPr>
          <p:cNvSpPr/>
          <p:nvPr/>
        </p:nvSpPr>
        <p:spPr>
          <a:xfrm>
            <a:off x="266155" y="1095463"/>
            <a:ext cx="5140800" cy="1322369"/>
          </a:xfrm>
          <a:prstGeom prst="roundRect">
            <a:avLst>
              <a:gd name="adj" fmla="val 757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2D0EFE6-4FA0-2084-88D6-7D6F6C43F265}"/>
              </a:ext>
            </a:extLst>
          </p:cNvPr>
          <p:cNvSpPr txBox="1"/>
          <p:nvPr/>
        </p:nvSpPr>
        <p:spPr>
          <a:xfrm>
            <a:off x="368197" y="1191189"/>
            <a:ext cx="4278231" cy="42332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/>
                <a:ea typeface="Wingdings"/>
                <a:cs typeface="Comic Sans MS"/>
                <a:sym typeface="Wingdings"/>
              </a:rPr>
              <a:t>schriftlich Dividieren mit Rest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FBD2CC2-5019-F390-2686-BDD6860BCF77}"/>
              </a:ext>
            </a:extLst>
          </p:cNvPr>
          <p:cNvSpPr txBox="1"/>
          <p:nvPr/>
        </p:nvSpPr>
        <p:spPr>
          <a:xfrm>
            <a:off x="368197" y="1665695"/>
            <a:ext cx="4278231" cy="671334"/>
          </a:xfrm>
          <a:prstGeom prst="roundRect">
            <a:avLst>
              <a:gd name="adj" fmla="val 6493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0" i="0" dirty="0">
                <a:effectLst/>
                <a:latin typeface="Söhne"/>
              </a:rPr>
              <a:t>القسمة الكتابية مع الباقي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qismah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kitabiyyah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ma’a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al_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baqi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E720B53-AA9D-8835-F0F8-C9FF73547F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4719000" y="1767362"/>
            <a:ext cx="468000" cy="4680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C9C28EF-6C35-675C-D2D1-EE97E94762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9026110" y="4484017"/>
            <a:ext cx="468000" cy="46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B063D5B-687E-A361-1A27-4AE95503AB98}"/>
              </a:ext>
            </a:extLst>
          </p:cNvPr>
          <p:cNvSpPr/>
          <p:nvPr/>
        </p:nvSpPr>
        <p:spPr>
          <a:xfrm>
            <a:off x="3613120" y="157141"/>
            <a:ext cx="40065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ar-SY" sz="2400" b="0" i="0" dirty="0">
                <a:solidFill>
                  <a:schemeClr val="tx1"/>
                </a:solidFill>
                <a:effectLst/>
                <a:latin typeface="Söhne"/>
              </a:rPr>
              <a:t>القسمة الكتابية </a:t>
            </a:r>
            <a:r>
              <a:rPr lang="de-DE" sz="2400" b="0" i="0" dirty="0">
                <a:solidFill>
                  <a:schemeClr val="tx1"/>
                </a:solidFill>
                <a:effectLst/>
                <a:latin typeface="Söhne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qismah</a:t>
            </a:r>
            <a:r>
              <a:rPr lang="de-DE" sz="1600" b="0" i="0" dirty="0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 al-</a:t>
            </a:r>
            <a:r>
              <a:rPr lang="de-DE" sz="1600" b="0" i="0" dirty="0" err="1">
                <a:solidFill>
                  <a:schemeClr val="bg1">
                    <a:lumMod val="65000"/>
                  </a:schemeClr>
                </a:solidFill>
                <a:effectLst/>
                <a:latin typeface="Comic Sans MS" panose="030F0902030302020204" pitchFamily="66" charset="0"/>
              </a:rPr>
              <a:t>kitabiyyah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A74085F-E27F-9CBE-C337-001B58173F9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>
            <a:biLevel thresh="25000"/>
          </a:blip>
          <a:stretch>
            <a:fillRect/>
          </a:stretch>
        </p:blipFill>
        <p:spPr>
          <a:xfrm>
            <a:off x="7531309" y="254068"/>
            <a:ext cx="432000" cy="432000"/>
          </a:xfrm>
          <a:prstGeom prst="rect">
            <a:avLst/>
          </a:prstGeom>
        </p:spPr>
      </p:pic>
      <p:pic>
        <p:nvPicPr>
          <p:cNvPr id="13" name="Audio Recording 21.07.2023, 18:34:51">
            <a:hlinkClick r:id="" action="ppaction://media"/>
            <a:extLst>
              <a:ext uri="{FF2B5EF4-FFF2-40B4-BE49-F238E27FC236}">
                <a16:creationId xmlns:a16="http://schemas.microsoft.com/office/drawing/2014/main" id="{B61F73CF-4E16-16F3-DEB1-8BFDA4E2B43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6110" y="2265028"/>
            <a:ext cx="468000" cy="468000"/>
          </a:xfrm>
          <a:prstGeom prst="rect">
            <a:avLst/>
          </a:prstGeom>
        </p:spPr>
      </p:pic>
      <p:pic>
        <p:nvPicPr>
          <p:cNvPr id="14" name="Audio Recording 24.07.2023, 09:42:26">
            <a:hlinkClick r:id="" action="ppaction://media"/>
            <a:extLst>
              <a:ext uri="{FF2B5EF4-FFF2-40B4-BE49-F238E27FC236}">
                <a16:creationId xmlns:a16="http://schemas.microsoft.com/office/drawing/2014/main" id="{7C35E7C7-B7D2-66B5-C44C-70843B0FE3C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982" y="1151028"/>
            <a:ext cx="583592" cy="5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2427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427</Words>
  <Application>Microsoft Macintosh PowerPoint</Application>
  <PresentationFormat>A4-Papier (210 x 297 mm)</PresentationFormat>
  <Paragraphs>149</Paragraphs>
  <Slides>4</Slides>
  <Notes>4</Notes>
  <HiddenSlides>0</HiddenSlides>
  <MMClips>20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Comic Sans MS</vt:lpstr>
      <vt:lpstr>Söhne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Jan Schmidt</cp:lastModifiedBy>
  <cp:revision>78</cp:revision>
  <cp:lastPrinted>2022-05-18T12:46:11Z</cp:lastPrinted>
  <dcterms:created xsi:type="dcterms:W3CDTF">2022-05-10T12:43:55Z</dcterms:created>
  <dcterms:modified xsi:type="dcterms:W3CDTF">2023-07-27T12:26:37Z</dcterms:modified>
</cp:coreProperties>
</file>