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297" r:id="rId2"/>
    <p:sldId id="303" r:id="rId3"/>
    <p:sldId id="298" r:id="rId4"/>
    <p:sldId id="302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AB3"/>
    <a:srgbClr val="F8B44E"/>
    <a:srgbClr val="008B50"/>
    <a:srgbClr val="317A85"/>
    <a:srgbClr val="9D9D9D"/>
    <a:srgbClr val="C02200"/>
    <a:srgbClr val="C00000"/>
    <a:srgbClr val="000000"/>
    <a:srgbClr val="F1EEEE"/>
    <a:srgbClr val="ED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/>
    <p:restoredTop sz="95859"/>
  </p:normalViewPr>
  <p:slideViewPr>
    <p:cSldViewPr snapToGrid="0" snapToObjects="1">
      <p:cViewPr varScale="1">
        <p:scale>
          <a:sx n="111" d="100"/>
          <a:sy n="111" d="100"/>
        </p:scale>
        <p:origin x="1400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3797FE-1A3C-3557-F35C-B619AB8B2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2.m4a"/><Relationship Id="rId21" Type="http://schemas.openxmlformats.org/officeDocument/2006/relationships/slideLayout" Target="../slideLayouts/slideLayout2.xml"/><Relationship Id="rId7" Type="http://schemas.microsoft.com/office/2007/relationships/media" Target="../media/media14.m4a"/><Relationship Id="rId12" Type="http://schemas.openxmlformats.org/officeDocument/2006/relationships/audio" Target="../media/media6.m4a"/><Relationship Id="rId17" Type="http://schemas.microsoft.com/office/2007/relationships/media" Target="../media/media17.m4a"/><Relationship Id="rId2" Type="http://schemas.openxmlformats.org/officeDocument/2006/relationships/audio" Target="../media/media11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13.m4a"/><Relationship Id="rId15" Type="http://schemas.microsoft.com/office/2007/relationships/media" Target="../media/media16.m4a"/><Relationship Id="rId23" Type="http://schemas.openxmlformats.org/officeDocument/2006/relationships/image" Target="../media/image4.jpg"/><Relationship Id="rId10" Type="http://schemas.openxmlformats.org/officeDocument/2006/relationships/audio" Target="../media/media1.m4a"/><Relationship Id="rId19" Type="http://schemas.microsoft.com/office/2007/relationships/media" Target="../media/media18.m4a"/><Relationship Id="rId4" Type="http://schemas.openxmlformats.org/officeDocument/2006/relationships/audio" Target="../media/media12.m4a"/><Relationship Id="rId9" Type="http://schemas.microsoft.com/office/2007/relationships/media" Target="../media/media1.m4a"/><Relationship Id="rId14" Type="http://schemas.openxmlformats.org/officeDocument/2006/relationships/audio" Target="../media/media15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microsoft.com/office/2007/relationships/media" Target="../media/media6.m4a"/><Relationship Id="rId12" Type="http://schemas.openxmlformats.org/officeDocument/2006/relationships/audio" Target="../media/media22.m4a"/><Relationship Id="rId17" Type="http://schemas.openxmlformats.org/officeDocument/2006/relationships/image" Target="../media/image4.jpg"/><Relationship Id="rId2" Type="http://schemas.openxmlformats.org/officeDocument/2006/relationships/audio" Target="../media/media19.m4a"/><Relationship Id="rId16" Type="http://schemas.openxmlformats.org/officeDocument/2006/relationships/image" Target="../media/image5.png"/><Relationship Id="rId1" Type="http://schemas.microsoft.com/office/2007/relationships/media" Target="../media/media19.m4a"/><Relationship Id="rId6" Type="http://schemas.openxmlformats.org/officeDocument/2006/relationships/audio" Target="../media/media1.m4a"/><Relationship Id="rId11" Type="http://schemas.microsoft.com/office/2007/relationships/media" Target="../media/media22.m4a"/><Relationship Id="rId5" Type="http://schemas.microsoft.com/office/2007/relationships/media" Target="../media/media1.m4a"/><Relationship Id="rId15" Type="http://schemas.openxmlformats.org/officeDocument/2006/relationships/image" Target="../media/image2.png"/><Relationship Id="rId10" Type="http://schemas.openxmlformats.org/officeDocument/2006/relationships/audio" Target="../media/media21.m4a"/><Relationship Id="rId4" Type="http://schemas.openxmlformats.org/officeDocument/2006/relationships/audio" Target="../media/media20.m4a"/><Relationship Id="rId9" Type="http://schemas.microsoft.com/office/2007/relationships/media" Target="../media/media21.m4a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3" Type="http://schemas.microsoft.com/office/2007/relationships/media" Target="../media/media24.m4a"/><Relationship Id="rId7" Type="http://schemas.microsoft.com/office/2007/relationships/media" Target="../media/media6.m4a"/><Relationship Id="rId12" Type="http://schemas.openxmlformats.org/officeDocument/2006/relationships/audio" Target="../media/media26.m4a"/><Relationship Id="rId17" Type="http://schemas.openxmlformats.org/officeDocument/2006/relationships/image" Target="../media/image3.png"/><Relationship Id="rId2" Type="http://schemas.openxmlformats.org/officeDocument/2006/relationships/audio" Target="../media/media23.m4a"/><Relationship Id="rId16" Type="http://schemas.openxmlformats.org/officeDocument/2006/relationships/image" Target="../media/image6.png"/><Relationship Id="rId1" Type="http://schemas.microsoft.com/office/2007/relationships/media" Target="../media/media23.m4a"/><Relationship Id="rId6" Type="http://schemas.openxmlformats.org/officeDocument/2006/relationships/audio" Target="../media/media1.m4a"/><Relationship Id="rId11" Type="http://schemas.microsoft.com/office/2007/relationships/media" Target="../media/media26.m4a"/><Relationship Id="rId5" Type="http://schemas.microsoft.com/office/2007/relationships/media" Target="../media/media1.m4a"/><Relationship Id="rId15" Type="http://schemas.openxmlformats.org/officeDocument/2006/relationships/image" Target="../media/image2.png"/><Relationship Id="rId10" Type="http://schemas.openxmlformats.org/officeDocument/2006/relationships/audio" Target="../media/media25.m4a"/><Relationship Id="rId4" Type="http://schemas.openxmlformats.org/officeDocument/2006/relationships/audio" Target="../media/media24.m4a"/><Relationship Id="rId9" Type="http://schemas.microsoft.com/office/2007/relationships/media" Target="../media/media25.m4a"/><Relationship Id="rId1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2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Multiplikation</a:t>
            </a:r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339520" y="1071986"/>
            <a:ext cx="2884943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70294" y="1193460"/>
            <a:ext cx="2168539" cy="1143095"/>
            <a:chOff x="-1549678" y="1609700"/>
            <a:chExt cx="1549674" cy="1143095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Multiplikation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8" y="2068960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الضرب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eamalih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625019" y="4530815"/>
            <a:ext cx="2158103" cy="1213098"/>
            <a:chOff x="-1678703" y="1454324"/>
            <a:chExt cx="2263704" cy="1213098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678703" y="1454324"/>
              <a:ext cx="226370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das</a:t>
              </a:r>
              <a:r>
                <a:rPr lang="de-DE" sz="2000" dirty="0">
                  <a:solidFill>
                    <a:schemeClr val="accent1"/>
                  </a:solidFill>
                  <a:latin typeface="Comic Sans MS" panose="030F0902030302020204" pitchFamily="66" charset="0"/>
                </a:rPr>
                <a:t> Produkt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678703" y="1983587"/>
              <a:ext cx="226370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الناتج</a:t>
              </a:r>
              <a:r>
                <a:rPr lang="de-DE" sz="2000" dirty="0"/>
                <a:t> </a:t>
              </a:r>
            </a:p>
            <a:p>
              <a:pPr algn="ctr"/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alnatj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596608" y="4530815"/>
            <a:ext cx="2112357" cy="1211198"/>
            <a:chOff x="-1616564" y="1499454"/>
            <a:chExt cx="1778839" cy="1211198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16564" y="1499454"/>
              <a:ext cx="1778839" cy="411718"/>
            </a:xfrm>
            <a:prstGeom prst="roundRect">
              <a:avLst>
                <a:gd name="adj" fmla="val 589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</a:t>
              </a:r>
              <a:r>
                <a:rPr lang="de-DE" sz="2000" dirty="0">
                  <a:solidFill>
                    <a:srgbClr val="C00000"/>
                  </a:solidFill>
                  <a:latin typeface="Comic Sans MS" panose="030F0902030302020204" pitchFamily="66" charset="0"/>
                </a:rPr>
                <a:t>1. Faktor  </a:t>
              </a:r>
              <a:endParaRPr lang="de-DE" sz="2400" dirty="0">
                <a:solidFill>
                  <a:srgbClr val="C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16564" y="2026817"/>
              <a:ext cx="1778838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الضارب</a:t>
              </a:r>
              <a:endParaRPr lang="de-DE" sz="2000" dirty="0"/>
            </a:p>
            <a:p>
              <a:pPr algn="ctr"/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aldrb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3618110" y="4524687"/>
            <a:ext cx="2099131" cy="1217326"/>
            <a:chOff x="-1601193" y="1502573"/>
            <a:chExt cx="1395053" cy="1217326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1193" y="1502573"/>
              <a:ext cx="139505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</a:t>
              </a:r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2. Faktor  </a:t>
              </a:r>
              <a:endParaRPr lang="de-DE" sz="24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1193" y="2036064"/>
              <a:ext cx="139505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المضرب به</a:t>
              </a:r>
              <a:endParaRPr lang="de-DE" sz="2000" dirty="0"/>
            </a:p>
            <a:p>
              <a:pPr algn="ctr"/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almdrub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bh</a:t>
              </a:r>
              <a:r>
                <a:rPr lang="de-DE" sz="16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]</a:t>
              </a:r>
            </a:p>
          </p:txBody>
        </p:sp>
      </p:grp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DAC16207-A940-8B05-6192-35D515E195AA}"/>
              </a:ext>
            </a:extLst>
          </p:cNvPr>
          <p:cNvCxnSpPr>
            <a:cxnSpLocks/>
          </p:cNvCxnSpPr>
          <p:nvPr/>
        </p:nvCxnSpPr>
        <p:spPr>
          <a:xfrm flipV="1">
            <a:off x="2023421" y="3723010"/>
            <a:ext cx="1049639" cy="756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81CE56E-575E-D69A-E770-C9DAB73D4FAA}"/>
              </a:ext>
            </a:extLst>
          </p:cNvPr>
          <p:cNvCxnSpPr>
            <a:cxnSpLocks/>
          </p:cNvCxnSpPr>
          <p:nvPr/>
        </p:nvCxnSpPr>
        <p:spPr>
          <a:xfrm flipV="1">
            <a:off x="4603338" y="3835668"/>
            <a:ext cx="0" cy="647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 flipV="1">
            <a:off x="6539714" y="3775789"/>
            <a:ext cx="846769" cy="6953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E8FBC9D4-9C50-3B0E-52A2-EAFA3649CC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9338" y="198365"/>
            <a:ext cx="468000" cy="468000"/>
          </a:xfrm>
          <a:prstGeom prst="rect">
            <a:avLst/>
          </a:prstGeom>
        </p:spPr>
      </p:pic>
      <p:pic>
        <p:nvPicPr>
          <p:cNvPr id="3" name="Audio Recording 16.01.2023, 19:00:38">
            <a:hlinkClick r:id="" action="ppaction://media"/>
            <a:extLst>
              <a:ext uri="{FF2B5EF4-FFF2-40B4-BE49-F238E27FC236}">
                <a16:creationId xmlns:a16="http://schemas.microsoft.com/office/drawing/2014/main" id="{40D77B1E-A951-CCC5-2231-806EFC94DF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5848" y="1155015"/>
            <a:ext cx="468000" cy="468000"/>
          </a:xfrm>
          <a:prstGeom prst="rect">
            <a:avLst/>
          </a:prstGeom>
        </p:spPr>
      </p:pic>
      <p:pic>
        <p:nvPicPr>
          <p:cNvPr id="4" name="Audio Recording 16.01.2023, 19:00:47">
            <a:hlinkClick r:id="" action="ppaction://media"/>
            <a:extLst>
              <a:ext uri="{FF2B5EF4-FFF2-40B4-BE49-F238E27FC236}">
                <a16:creationId xmlns:a16="http://schemas.microsoft.com/office/drawing/2014/main" id="{7A9C7968-65FE-3A21-1017-E5D3BDF6E8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35237" y="4530815"/>
            <a:ext cx="468000" cy="468000"/>
          </a:xfrm>
          <a:prstGeom prst="rect">
            <a:avLst/>
          </a:prstGeom>
        </p:spPr>
      </p:pic>
      <p:pic>
        <p:nvPicPr>
          <p:cNvPr id="10" name="Audio Recording 16.01.2023, 19:00:55">
            <a:hlinkClick r:id="" action="ppaction://media"/>
            <a:extLst>
              <a:ext uri="{FF2B5EF4-FFF2-40B4-BE49-F238E27FC236}">
                <a16:creationId xmlns:a16="http://schemas.microsoft.com/office/drawing/2014/main" id="{71018878-0FED-6AD8-5D81-9CA7719C808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9654" y="4524687"/>
            <a:ext cx="468000" cy="468000"/>
          </a:xfrm>
          <a:prstGeom prst="rect">
            <a:avLst/>
          </a:prstGeom>
        </p:spPr>
      </p:pic>
      <p:pic>
        <p:nvPicPr>
          <p:cNvPr id="11" name="Audio Recording 16.01.2023, 19:01:05">
            <a:hlinkClick r:id="" action="ppaction://media"/>
            <a:extLst>
              <a:ext uri="{FF2B5EF4-FFF2-40B4-BE49-F238E27FC236}">
                <a16:creationId xmlns:a16="http://schemas.microsoft.com/office/drawing/2014/main" id="{C6A0DDC9-29BC-A313-3195-468A3508F04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51781" y="4512024"/>
            <a:ext cx="468000" cy="46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42B92C2-F2A0-12D7-6DEE-30B9EABA3207}"/>
              </a:ext>
            </a:extLst>
          </p:cNvPr>
          <p:cNvSpPr txBox="1"/>
          <p:nvPr/>
        </p:nvSpPr>
        <p:spPr>
          <a:xfrm>
            <a:off x="3094593" y="3066227"/>
            <a:ext cx="50539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7</a:t>
            </a:r>
            <a:r>
              <a:rPr lang="de-DE" sz="4400" b="1" dirty="0">
                <a:latin typeface="Comic Sans MS" panose="030F0902030302020204" pitchFamily="66" charset="0"/>
              </a:rPr>
              <a:t>  ·  </a:t>
            </a:r>
            <a:r>
              <a:rPr lang="de-DE" sz="4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15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105</a:t>
            </a:r>
          </a:p>
        </p:txBody>
      </p:sp>
      <p:sp>
        <p:nvSpPr>
          <p:cNvPr id="30" name="Rechteck 108">
            <a:extLst>
              <a:ext uri="{FF2B5EF4-FFF2-40B4-BE49-F238E27FC236}">
                <a16:creationId xmlns:a16="http://schemas.microsoft.com/office/drawing/2014/main" id="{0BF960B7-E1A8-B736-AF71-4A4D12132DC3}"/>
              </a:ext>
            </a:extLst>
          </p:cNvPr>
          <p:cNvSpPr/>
          <p:nvPr/>
        </p:nvSpPr>
        <p:spPr>
          <a:xfrm>
            <a:off x="5202920" y="68273"/>
            <a:ext cx="2159764" cy="6360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schemeClr val="tx1"/>
                </a:solidFill>
              </a:rPr>
              <a:t>الضرب</a:t>
            </a:r>
            <a:r>
              <a:rPr lang="de-DE" sz="3200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aldarb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F93DC90-273C-D0D5-8673-95C42446DDD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7182684" y="267762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C275FC8-A6F3-9921-A8E6-EB7B2FCC4BA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695848" y="1786469"/>
            <a:ext cx="468000" cy="468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0C879A4-B524-D007-841F-865C3B1965A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756463" y="5166095"/>
            <a:ext cx="468000" cy="468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C09BF72-0946-459F-B200-3685147A6AC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810763" y="5166095"/>
            <a:ext cx="468000" cy="46800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2CE83D0-A26D-FBBB-0CEB-9045D3A2046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851781" y="516609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088449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088449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088449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246936" y="2892597"/>
            <a:ext cx="252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  <a:latin typeface="Comic Sans MS"/>
                <a:cs typeface="Comic Sans MS"/>
              </a:rPr>
              <a:t>Sieben</a:t>
            </a:r>
            <a:r>
              <a:rPr lang="de-DE" dirty="0">
                <a:latin typeface="Comic Sans MS"/>
                <a:cs typeface="Comic Sans MS"/>
              </a:rPr>
              <a:t> mal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 ist gleich </a:t>
            </a:r>
            <a:r>
              <a:rPr lang="de-DE" dirty="0">
                <a:solidFill>
                  <a:srgbClr val="418AB3"/>
                </a:solidFill>
                <a:latin typeface="Comic Sans MS"/>
                <a:cs typeface="Comic Sans MS"/>
              </a:rPr>
              <a:t>einhundertfünf</a:t>
            </a:r>
            <a:r>
              <a:rPr lang="de-DE" dirty="0">
                <a:latin typeface="Comic Sans MS"/>
                <a:cs typeface="Comic Sans MS"/>
              </a:rPr>
              <a:t>.</a:t>
            </a:r>
          </a:p>
        </p:txBody>
      </p:sp>
      <p:grpSp>
        <p:nvGrpSpPr>
          <p:cNvPr id="37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63057" y="1198198"/>
            <a:ext cx="2293404" cy="1191438"/>
            <a:chOff x="-1549679" y="1619556"/>
            <a:chExt cx="1466092" cy="1023285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19556"/>
              <a:ext cx="1466091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Malaufgabe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9" y="2083486"/>
              <a:ext cx="1466092" cy="55935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عمليه الضرب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eamalih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aldarb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5">
            <a:extLst>
              <a:ext uri="{FF2B5EF4-FFF2-40B4-BE49-F238E27FC236}">
                <a16:creationId xmlns:a16="http://schemas.microsoft.com/office/drawing/2014/main" id="{4E06E014-A47B-0677-69D1-D5609883FE0C}"/>
              </a:ext>
            </a:extLst>
          </p:cNvPr>
          <p:cNvGrpSpPr/>
          <p:nvPr/>
        </p:nvGrpSpPr>
        <p:grpSpPr>
          <a:xfrm>
            <a:off x="449402" y="3392250"/>
            <a:ext cx="2095031" cy="1181031"/>
            <a:chOff x="-1549677" y="1609700"/>
            <a:chExt cx="1262234" cy="1139590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97CCE9-CB2D-D73C-3588-7F3AD4B2C7DA}"/>
                </a:ext>
              </a:extLst>
            </p:cNvPr>
            <p:cNvSpPr txBox="1"/>
            <p:nvPr/>
          </p:nvSpPr>
          <p:spPr>
            <a:xfrm>
              <a:off x="-1549677" y="1609700"/>
              <a:ext cx="1262234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EAA649-F105-471C-A2A7-C40D27E3CDBD}"/>
                </a:ext>
              </a:extLst>
            </p:cNvPr>
            <p:cNvSpPr txBox="1"/>
            <p:nvPr/>
          </p:nvSpPr>
          <p:spPr>
            <a:xfrm>
              <a:off x="-1549675" y="2120870"/>
              <a:ext cx="1262232" cy="62842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المعادلة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almueadala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C0FA1CD7-995A-6B3D-AC4F-AE1E78192008}"/>
              </a:ext>
            </a:extLst>
          </p:cNvPr>
          <p:cNvSpPr txBox="1"/>
          <p:nvPr/>
        </p:nvSpPr>
        <p:spPr>
          <a:xfrm>
            <a:off x="597621" y="2843716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 </a:t>
            </a:r>
            <a:r>
              <a:rPr lang="de-DE" sz="2400" b="1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15 = 105</a:t>
            </a:r>
          </a:p>
        </p:txBody>
      </p:sp>
      <p:grpSp>
        <p:nvGrpSpPr>
          <p:cNvPr id="45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7106" y="4983040"/>
            <a:ext cx="2218735" cy="1162994"/>
            <a:chOff x="-1549680" y="1609700"/>
            <a:chExt cx="1336760" cy="998856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609700"/>
              <a:ext cx="1336759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4749" y="2049201"/>
              <a:ext cx="1331829" cy="55935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طريقة الحساب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tariqat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alhisab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6.01.2023, 19:01:46">
            <a:hlinkClick r:id="" action="ppaction://media"/>
            <a:extLst>
              <a:ext uri="{FF2B5EF4-FFF2-40B4-BE49-F238E27FC236}">
                <a16:creationId xmlns:a16="http://schemas.microsoft.com/office/drawing/2014/main" id="{97442188-290E-389E-66B1-87B12E2BE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3187" y="1230158"/>
            <a:ext cx="468000" cy="468000"/>
          </a:xfrm>
          <a:prstGeom prst="rect">
            <a:avLst/>
          </a:prstGeom>
        </p:spPr>
      </p:pic>
      <p:pic>
        <p:nvPicPr>
          <p:cNvPr id="8" name="Audio Recording 16.01.2023, 19:02:01">
            <a:hlinkClick r:id="" action="ppaction://media"/>
            <a:extLst>
              <a:ext uri="{FF2B5EF4-FFF2-40B4-BE49-F238E27FC236}">
                <a16:creationId xmlns:a16="http://schemas.microsoft.com/office/drawing/2014/main" id="{49827EEA-7DC5-0371-C779-996015F7B7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25703" y="3197715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3702373" y="4525429"/>
            <a:ext cx="3306606" cy="140023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سبعة</a:t>
            </a:r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في </a:t>
            </a:r>
            <a:r>
              <a:rPr lang="ar-SY" altLang="de-DE" sz="24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خمسة عشر </a:t>
            </a:r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يساوي </a:t>
            </a:r>
            <a:r>
              <a:rPr lang="ar-SY" altLang="de-DE" sz="2400" dirty="0">
                <a:solidFill>
                  <a:srgbClr val="418AB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مائة وخمسة</a:t>
            </a:r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sabeat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khamsat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eashar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yusawy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miayat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wakhamsatun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Audio Recording 16.01.2023, 19:03:18">
            <a:hlinkClick r:id="" action="ppaction://media"/>
            <a:extLst>
              <a:ext uri="{FF2B5EF4-FFF2-40B4-BE49-F238E27FC236}">
                <a16:creationId xmlns:a16="http://schemas.microsoft.com/office/drawing/2014/main" id="{E4746C49-053E-4211-7A9D-60E5E0656D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26593" y="3412967"/>
            <a:ext cx="468000" cy="468000"/>
          </a:xfrm>
          <a:prstGeom prst="rect">
            <a:avLst/>
          </a:prstGeom>
        </p:spPr>
      </p:pic>
      <p:pic>
        <p:nvPicPr>
          <p:cNvPr id="12" name="Audio Recording 16.01.2023, 19:03:25">
            <a:hlinkClick r:id="" action="ppaction://media"/>
            <a:extLst>
              <a:ext uri="{FF2B5EF4-FFF2-40B4-BE49-F238E27FC236}">
                <a16:creationId xmlns:a16="http://schemas.microsoft.com/office/drawing/2014/main" id="{5EBED8B1-BAD9-5F96-3CC4-F9CC5EA54BC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24718" y="4991547"/>
            <a:ext cx="468000" cy="468000"/>
          </a:xfrm>
          <a:prstGeom prst="rect">
            <a:avLst/>
          </a:prstGeom>
        </p:spPr>
      </p:pic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525804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37624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3872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  <a:latin typeface="Comic Sans MS" panose="030F0902030302020204" pitchFamily="66" charset="0"/>
              </a:rPr>
              <a:t>7</a:t>
            </a:r>
            <a:r>
              <a:rPr lang="de-DE" sz="4400" dirty="0">
                <a:latin typeface="Comic Sans MS" panose="030F0902030302020204" pitchFamily="66" charset="0"/>
              </a:rPr>
              <a:t> ·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15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105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118089-8141-C522-DAD0-E013ADFE7FA8}"/>
              </a:ext>
            </a:extLst>
          </p:cNvPr>
          <p:cNvSpPr txBox="1"/>
          <p:nvPr/>
        </p:nvSpPr>
        <p:spPr>
          <a:xfrm>
            <a:off x="811909" y="2751081"/>
            <a:ext cx="376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A3346AE-57D4-7CC7-5AD5-89A24193EAF4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2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Multiplikation</a:t>
            </a:r>
          </a:p>
        </p:txBody>
      </p:sp>
      <p:pic>
        <p:nvPicPr>
          <p:cNvPr id="3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40786079-1CCD-4A83-D477-E7973CCF62A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9338" y="198365"/>
            <a:ext cx="468000" cy="468000"/>
          </a:xfrm>
          <a:prstGeom prst="rect">
            <a:avLst/>
          </a:prstGeom>
        </p:spPr>
      </p:pic>
      <p:sp>
        <p:nvSpPr>
          <p:cNvPr id="5" name="Rechteck 108">
            <a:extLst>
              <a:ext uri="{FF2B5EF4-FFF2-40B4-BE49-F238E27FC236}">
                <a16:creationId xmlns:a16="http://schemas.microsoft.com/office/drawing/2014/main" id="{89C96459-1B7F-9418-41F2-61EA4A111444}"/>
              </a:ext>
            </a:extLst>
          </p:cNvPr>
          <p:cNvSpPr/>
          <p:nvPr/>
        </p:nvSpPr>
        <p:spPr>
          <a:xfrm>
            <a:off x="5202919" y="68273"/>
            <a:ext cx="1922783" cy="6360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schemeClr val="tx1"/>
                </a:solidFill>
              </a:rPr>
              <a:t>الضرب</a:t>
            </a:r>
            <a:r>
              <a:rPr lang="de-DE" sz="3200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aldarb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71C3348-F27F-320B-7216-3D94033E3D2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7184869" y="264714"/>
            <a:ext cx="360000" cy="360000"/>
          </a:xfrm>
          <a:prstGeom prst="rect">
            <a:avLst/>
          </a:prstGeom>
        </p:spPr>
      </p:pic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9BE6C7-970A-E70D-30C1-24FB682D5D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879998" y="1830000"/>
            <a:ext cx="468000" cy="468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96765E4-7803-F5C7-FAB7-36DBC16248A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626593" y="4019547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92A74BE-5D5A-2E4C-1AB1-45AC5DC214E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72483" y="4957714"/>
            <a:ext cx="468000" cy="468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0A067C9-D439-B5BC-3322-150392C14EA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2780458" y="561849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718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25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Calibri" panose="020F0502020204030204" pitchFamily="34" charset="0"/>
                <a:cs typeface="Comic Sans MS"/>
              </a:rPr>
              <a:t>7 </a:t>
            </a:r>
            <a:r>
              <a:rPr lang="de-DE" altLang="de-DE" sz="2000" b="1" dirty="0">
                <a:latin typeface="Comic Sans MS"/>
                <a:ea typeface="Wingdings"/>
                <a:cs typeface="Comic Sans MS"/>
                <a:sym typeface="Wingdings"/>
              </a:rPr>
              <a:t>· 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=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35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7" y="1066870"/>
            <a:ext cx="4461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71212" y="1173071"/>
            <a:ext cx="3558258" cy="1257065"/>
            <a:chOff x="-1549678" y="1580204"/>
            <a:chExt cx="1469349" cy="1257065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46934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schrittweise Multiplizieren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469345" cy="7163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اضرب خطوة بخطوة</a:t>
              </a:r>
              <a:endParaRPr lang="de-DE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aidrib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khatwatan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bikhutwa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Malaufgaben.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1783623" y="4893004"/>
            <a:ext cx="3070057" cy="183984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انا اقسم المسألة إلى مسألتين </a:t>
            </a:r>
            <a:r>
              <a:rPr lang="ar-SY" sz="2400" dirty="0">
                <a:solidFill>
                  <a:schemeClr val="tx1"/>
                </a:solidFill>
              </a:rPr>
              <a:t>ضرب</a:t>
            </a:r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ana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aqsam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almas'alat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 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iilaa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mas'alatayn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darb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2" y="4411356"/>
            <a:ext cx="335350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 · 15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rgbClr val="F8B44E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105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Audio Recording 16.01.2023, 19:05:52">
            <a:hlinkClick r:id="" action="ppaction://media"/>
            <a:extLst>
              <a:ext uri="{FF2B5EF4-FFF2-40B4-BE49-F238E27FC236}">
                <a16:creationId xmlns:a16="http://schemas.microsoft.com/office/drawing/2014/main" id="{E0DEE79E-F263-A166-3275-0D899D5B7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5239" y="1144446"/>
            <a:ext cx="468000" cy="468000"/>
          </a:xfrm>
          <a:prstGeom prst="rect">
            <a:avLst/>
          </a:prstGeom>
        </p:spPr>
      </p:pic>
      <p:pic>
        <p:nvPicPr>
          <p:cNvPr id="7" name="Audio Recording 16.01.2023, 19:06:08">
            <a:hlinkClick r:id="" action="ppaction://media"/>
            <a:extLst>
              <a:ext uri="{FF2B5EF4-FFF2-40B4-BE49-F238E27FC236}">
                <a16:creationId xmlns:a16="http://schemas.microsoft.com/office/drawing/2014/main" id="{F72E7759-AD0D-76FB-F77C-CA75CFAE1F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2261" y="3337326"/>
            <a:ext cx="468000" cy="468000"/>
          </a:xfrm>
          <a:prstGeom prst="rect">
            <a:avLst/>
          </a:prstGeom>
        </p:spPr>
      </p:pic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481D048-FBBE-5DA9-11A7-8ADB8C1C3CED}"/>
              </a:ext>
            </a:extLst>
          </p:cNvPr>
          <p:cNvGrpSpPr>
            <a:grpSpLocks noChangeAspect="1"/>
          </p:cNvGrpSpPr>
          <p:nvPr/>
        </p:nvGrpSpPr>
        <p:grpSpPr>
          <a:xfrm>
            <a:off x="5551774" y="1905683"/>
            <a:ext cx="3829795" cy="1927948"/>
            <a:chOff x="5207754" y="1579766"/>
            <a:chExt cx="4945690" cy="248969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966AECC-AC83-0047-91E1-B6B12810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07754" y="1579766"/>
              <a:ext cx="2472845" cy="248711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4FFE1BB-4605-F818-D677-2CBEAEA44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80599" y="1582349"/>
              <a:ext cx="2472845" cy="2487115"/>
            </a:xfrm>
            <a:prstGeom prst="rect">
              <a:avLst/>
            </a:prstGeom>
          </p:spPr>
        </p:pic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5545968" y="1903683"/>
            <a:ext cx="1911559" cy="1360512"/>
          </a:xfrm>
          <a:prstGeom prst="roundRect">
            <a:avLst>
              <a:gd name="adj" fmla="val 4192"/>
            </a:avLst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2BCAC9BA-93B8-F275-6135-02DFF18D2848}"/>
              </a:ext>
            </a:extLst>
          </p:cNvPr>
          <p:cNvSpPr/>
          <p:nvPr/>
        </p:nvSpPr>
        <p:spPr>
          <a:xfrm>
            <a:off x="7488299" y="1903683"/>
            <a:ext cx="934094" cy="1360512"/>
          </a:xfrm>
          <a:prstGeom prst="roundRect">
            <a:avLst>
              <a:gd name="adj" fmla="val 4192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5500620" y="1878657"/>
            <a:ext cx="3924000" cy="1980000"/>
          </a:xfrm>
          <a:prstGeom prst="corner">
            <a:avLst>
              <a:gd name="adj1" fmla="val 28979"/>
              <a:gd name="adj2" fmla="val 50000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de-DE" altLang="de-DE" sz="2400" b="1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70</a:t>
            </a:r>
            <a:endParaRPr lang="de-DE" altLang="de-DE" sz="2400" u="sng" dirty="0">
              <a:solidFill>
                <a:srgbClr val="000000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stCxn id="59" idx="1"/>
            <a:endCxn id="59" idx="3"/>
          </p:cNvCxnSpPr>
          <p:nvPr/>
        </p:nvCxnSpPr>
        <p:spPr>
          <a:xfrm>
            <a:off x="5768812" y="4850965"/>
            <a:ext cx="33535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44A341E-FB70-EB01-288E-C5B1C20A3273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2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Multiplikation</a:t>
            </a:r>
          </a:p>
        </p:txBody>
      </p:sp>
      <p:pic>
        <p:nvPicPr>
          <p:cNvPr id="9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9A55D7DF-0FF9-81E8-B7E8-F0989F6FBEC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9338" y="198365"/>
            <a:ext cx="468000" cy="468000"/>
          </a:xfrm>
          <a:prstGeom prst="rect">
            <a:avLst/>
          </a:prstGeom>
        </p:spPr>
      </p:pic>
      <p:sp>
        <p:nvSpPr>
          <p:cNvPr id="11" name="Rechteck 108">
            <a:extLst>
              <a:ext uri="{FF2B5EF4-FFF2-40B4-BE49-F238E27FC236}">
                <a16:creationId xmlns:a16="http://schemas.microsoft.com/office/drawing/2014/main" id="{9741CADB-4CA8-0858-14AD-3B9FB5479444}"/>
              </a:ext>
            </a:extLst>
          </p:cNvPr>
          <p:cNvSpPr/>
          <p:nvPr/>
        </p:nvSpPr>
        <p:spPr>
          <a:xfrm>
            <a:off x="5202920" y="68273"/>
            <a:ext cx="1902586" cy="6360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schemeClr val="tx1"/>
                </a:solidFill>
              </a:rPr>
              <a:t>الضرب</a:t>
            </a:r>
            <a:r>
              <a:rPr lang="de-DE" sz="3200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aldarb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C5431E-E9E3-A2BD-40F5-180730D01B1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7173240" y="263654"/>
            <a:ext cx="360000" cy="360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76A0041-E34B-8672-52E4-7BB8FB6028A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265239" y="1837936"/>
            <a:ext cx="468000" cy="468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1B8B449-8FDE-51C8-4195-92015D9E046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67968" y="541008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0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277442" y="1108288"/>
            <a:ext cx="6526067" cy="1810800"/>
          </a:xfrm>
          <a:prstGeom prst="roundRect">
            <a:avLst>
              <a:gd name="adj" fmla="val 76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419642" y="1369292"/>
            <a:ext cx="5726247" cy="1322192"/>
            <a:chOff x="-1549678" y="1580204"/>
            <a:chExt cx="1538582" cy="1322192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53858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36000" rtlCol="0">
              <a:spAutoFit/>
            </a:bodyPr>
            <a:lstStyle/>
            <a:p>
              <a:pPr algn="ctr"/>
              <a:r>
                <a:rPr lang="de-DE" sz="2000" b="1" dirty="0">
                  <a:latin typeface="Comic Sans MS" panose="030F0902030302020204" pitchFamily="66" charset="0"/>
                </a:rPr>
                <a:t>Stellenweise Multiplizieren mit dem </a:t>
              </a:r>
              <a:r>
                <a:rPr lang="de-DE" sz="2000" b="1" dirty="0" err="1">
                  <a:latin typeface="Comic Sans MS" panose="030F0902030302020204" pitchFamily="66" charset="0"/>
                </a:rPr>
                <a:t>Malkreuz</a:t>
              </a:r>
              <a:endParaRPr lang="de-DE" sz="2000" b="1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538578" cy="78152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altLang="de-DE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الضرب نفس القيم باستخدام علامة الضرب. </a:t>
              </a:r>
              <a:endPara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aldarb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nafs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alqiam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biastikhdam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ealamat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 </a:t>
              </a:r>
              <a:r>
                <a:rPr lang="de-DE" sz="1600" b="0" i="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aldarba</a:t>
              </a:r>
              <a:r>
                <a:rPr lang="de-DE" sz="1600" b="0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omic Sans MS" panose="030F0902030302020204" pitchFamily="66" charset="0"/>
                </a:rPr>
                <a:t>.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803509" y="2225941"/>
            <a:ext cx="2565095" cy="102155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rechne die Aufgabe mit dem </a:t>
            </a:r>
            <a:r>
              <a:rPr lang="de-DE" dirty="0" err="1">
                <a:latin typeface="Comic Sans MS" panose="030F0902030302020204" pitchFamily="66" charset="0"/>
              </a:rPr>
              <a:t>Malkreuz</a:t>
            </a:r>
            <a:r>
              <a:rPr lang="de-DE" dirty="0">
                <a:latin typeface="Comic Sans MS" panose="030F0902030302020204" pitchFamily="66" charset="0"/>
              </a:rPr>
              <a:t> aus.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4554622" y="4741019"/>
            <a:ext cx="3259230" cy="1400235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أحسب المسألة باستخدام علامة الضرب.</a:t>
            </a:r>
            <a:endParaRPr lang="de-DE" altLang="de-DE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'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ahsab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almuhimat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biastikhdam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almas'alat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aldarba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Audio Recording 16.01.2023, 19:06:39">
            <a:hlinkClick r:id="" action="ppaction://media"/>
            <a:extLst>
              <a:ext uri="{FF2B5EF4-FFF2-40B4-BE49-F238E27FC236}">
                <a16:creationId xmlns:a16="http://schemas.microsoft.com/office/drawing/2014/main" id="{56214687-A5E5-26FC-338D-EE88721DD0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0699" y="1394373"/>
            <a:ext cx="468000" cy="468000"/>
          </a:xfrm>
          <a:prstGeom prst="rect">
            <a:avLst/>
          </a:prstGeom>
        </p:spPr>
      </p:pic>
      <p:pic>
        <p:nvPicPr>
          <p:cNvPr id="7" name="Audio Recording 16.01.2023, 19:06:56">
            <a:hlinkClick r:id="" action="ppaction://media"/>
            <a:extLst>
              <a:ext uri="{FF2B5EF4-FFF2-40B4-BE49-F238E27FC236}">
                <a16:creationId xmlns:a16="http://schemas.microsoft.com/office/drawing/2014/main" id="{DBF4B556-3C94-7C47-D7B0-CBA24E8AD3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93113" y="2247298"/>
            <a:ext cx="468000" cy="468000"/>
          </a:xfrm>
          <a:prstGeom prst="rect">
            <a:avLst/>
          </a:prstGeom>
        </p:spPr>
      </p:pic>
      <p:graphicFrame>
        <p:nvGraphicFramePr>
          <p:cNvPr id="13" name="Tabelle 13">
            <a:extLst>
              <a:ext uri="{FF2B5EF4-FFF2-40B4-BE49-F238E27FC236}">
                <a16:creationId xmlns:a16="http://schemas.microsoft.com/office/drawing/2014/main" id="{D79F8970-72DA-2F22-3922-FC8CA789F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2104"/>
              </p:ext>
            </p:extLst>
          </p:nvPr>
        </p:nvGraphicFramePr>
        <p:xfrm>
          <a:off x="470885" y="4138064"/>
          <a:ext cx="4007636" cy="181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1909">
                  <a:extLst>
                    <a:ext uri="{9D8B030D-6E8A-4147-A177-3AD203B41FA5}">
                      <a16:colId xmlns:a16="http://schemas.microsoft.com/office/drawing/2014/main" val="339433820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793187184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3173998882"/>
                    </a:ext>
                  </a:extLst>
                </a:gridCol>
                <a:gridCol w="1001909">
                  <a:extLst>
                    <a:ext uri="{9D8B030D-6E8A-4147-A177-3AD203B41FA5}">
                      <a16:colId xmlns:a16="http://schemas.microsoft.com/office/drawing/2014/main" val="3629823873"/>
                    </a:ext>
                  </a:extLst>
                </a:gridCol>
              </a:tblGrid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·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3"/>
                          </a:solidFill>
                        </a:rPr>
                        <a:t>  10</a:t>
                      </a:r>
                    </a:p>
                  </a:txBody>
                  <a:tcPr marL="86719" marR="86719" marT="43360" marB="433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accent3"/>
                          </a:solidFill>
                        </a:rPr>
                        <a:t>  3</a:t>
                      </a:r>
                    </a:p>
                  </a:txBody>
                  <a:tcPr marL="86719" marR="86719" marT="43360" marB="433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76952195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92D050"/>
                          </a:solidFill>
                        </a:rPr>
                        <a:t>10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100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30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130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1315763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008B50"/>
                          </a:solidFill>
                        </a:rPr>
                        <a:t>  </a:t>
                      </a:r>
                      <a:r>
                        <a:rPr lang="de-DE" sz="2400" dirty="0">
                          <a:solidFill>
                            <a:srgbClr val="92D050"/>
                          </a:solidFill>
                        </a:rPr>
                        <a:t>6</a:t>
                      </a:r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60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18</a:t>
                      </a:r>
                    </a:p>
                  </a:txBody>
                  <a:tcPr marL="86719" marR="86719" marT="43360" marB="43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   78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7032054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endParaRPr lang="de-DE" sz="2400"/>
                    </a:p>
                  </a:txBody>
                  <a:tcPr marL="86719" marR="86719" marT="43360" marB="43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160</a:t>
                      </a:r>
                    </a:p>
                  </a:txBody>
                  <a:tcPr marL="86719" marR="86719" marT="43360" marB="433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48</a:t>
                      </a:r>
                    </a:p>
                  </a:txBody>
                  <a:tcPr marL="86719" marR="86719" marT="43360" marB="433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  208</a:t>
                      </a:r>
                    </a:p>
                  </a:txBody>
                  <a:tcPr marL="86719" marR="86719" marT="43360" marB="433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4333"/>
                  </a:ext>
                </a:extLst>
              </a:tr>
            </a:tbl>
          </a:graphicData>
        </a:graphic>
      </p:graphicFrame>
      <p:sp>
        <p:nvSpPr>
          <p:cNvPr id="29" name="Textfeld 28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558972" y="3459062"/>
            <a:ext cx="2197491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92D050"/>
                </a:solidFill>
                <a:latin typeface="Comic Sans MS" panose="030F0902030302020204" pitchFamily="66" charset="0"/>
              </a:rPr>
              <a:t>16 </a:t>
            </a:r>
            <a:r>
              <a:rPr lang="de-DE" sz="2400" b="1" dirty="0">
                <a:latin typeface="Comic Sans MS" panose="030F0902030302020204" pitchFamily="66" charset="0"/>
              </a:rPr>
              <a:t>·</a:t>
            </a:r>
            <a:r>
              <a:rPr lang="de-DE" sz="2400" dirty="0">
                <a:solidFill>
                  <a:srgbClr val="92D050"/>
                </a:solidFill>
                <a:latin typeface="Comic Sans MS" panose="030F0902030302020204" pitchFamily="66" charset="0"/>
              </a:rPr>
              <a:t> </a:t>
            </a:r>
            <a:r>
              <a:rPr lang="de-DE" sz="2400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dirty="0">
                <a:solidFill>
                  <a:schemeClr val="accent3"/>
                </a:solidFill>
                <a:latin typeface="Comic Sans MS" panose="030F0902030302020204" pitchFamily="66" charset="0"/>
                <a:sym typeface="Wingdings"/>
              </a:rPr>
              <a:t>13</a:t>
            </a:r>
            <a:r>
              <a:rPr lang="de-DE" sz="2400" dirty="0">
                <a:latin typeface="Comic Sans MS" panose="030F0902030302020204" pitchFamily="66" charset="0"/>
                <a:sym typeface="Wingdings"/>
              </a:rPr>
              <a:t> = 208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51A5F15-1CE5-BCAD-5107-C8E62F5111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22581" y="3827274"/>
            <a:ext cx="1175281" cy="1579479"/>
          </a:xfrm>
          <a:prstGeom prst="rect">
            <a:avLst/>
          </a:prstGeom>
        </p:spPr>
      </p:pic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18BE9253-B9C8-B590-0C45-B639D4D0C923}"/>
              </a:ext>
            </a:extLst>
          </p:cNvPr>
          <p:cNvSpPr/>
          <p:nvPr/>
        </p:nvSpPr>
        <p:spPr>
          <a:xfrm>
            <a:off x="6992688" y="2154733"/>
            <a:ext cx="2635870" cy="1147901"/>
          </a:xfrm>
          <a:prstGeom prst="wedgeRoundRectCallout">
            <a:avLst>
              <a:gd name="adj1" fmla="val 21899"/>
              <a:gd name="adj2" fmla="val 7006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0952BB01-912D-8B7B-6F2E-BA8899145D2D}"/>
              </a:ext>
            </a:extLst>
          </p:cNvPr>
          <p:cNvSpPr/>
          <p:nvPr/>
        </p:nvSpPr>
        <p:spPr>
          <a:xfrm>
            <a:off x="4681046" y="4672151"/>
            <a:ext cx="3658535" cy="1516362"/>
          </a:xfrm>
          <a:prstGeom prst="wedgeRoundRectCallout">
            <a:avLst>
              <a:gd name="adj1" fmla="val 55433"/>
              <a:gd name="adj2" fmla="val -3643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7F7E349-C4E8-5B33-C7E0-2F954835055A}"/>
              </a:ext>
            </a:extLst>
          </p:cNvPr>
          <p:cNvSpPr/>
          <p:nvPr/>
        </p:nvSpPr>
        <p:spPr>
          <a:xfrm>
            <a:off x="227284" y="-46517"/>
            <a:ext cx="5147288" cy="9577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2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Multiplikation</a:t>
            </a:r>
          </a:p>
        </p:txBody>
      </p:sp>
      <p:pic>
        <p:nvPicPr>
          <p:cNvPr id="9" name="Audio Recording 16.01.2023, 19:00:25">
            <a:hlinkClick r:id="" action="ppaction://media"/>
            <a:extLst>
              <a:ext uri="{FF2B5EF4-FFF2-40B4-BE49-F238E27FC236}">
                <a16:creationId xmlns:a16="http://schemas.microsoft.com/office/drawing/2014/main" id="{0589B449-2118-66AD-1ADF-648A187C0E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9338" y="198365"/>
            <a:ext cx="468000" cy="468000"/>
          </a:xfrm>
          <a:prstGeom prst="rect">
            <a:avLst/>
          </a:prstGeom>
        </p:spPr>
      </p:pic>
      <p:sp>
        <p:nvSpPr>
          <p:cNvPr id="11" name="Rechteck 108">
            <a:extLst>
              <a:ext uri="{FF2B5EF4-FFF2-40B4-BE49-F238E27FC236}">
                <a16:creationId xmlns:a16="http://schemas.microsoft.com/office/drawing/2014/main" id="{0C99C330-AD8B-F0BD-A83D-174B61114051}"/>
              </a:ext>
            </a:extLst>
          </p:cNvPr>
          <p:cNvSpPr/>
          <p:nvPr/>
        </p:nvSpPr>
        <p:spPr>
          <a:xfrm>
            <a:off x="5202920" y="68273"/>
            <a:ext cx="1947742" cy="6360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ar-SY" sz="2400" dirty="0">
                <a:solidFill>
                  <a:schemeClr val="tx1"/>
                </a:solidFill>
              </a:rPr>
              <a:t>الضرب</a:t>
            </a:r>
            <a:r>
              <a:rPr lang="de-DE" sz="3200" dirty="0"/>
              <a:t> 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aldarb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BC40DD0-C19F-DC99-8C5F-25C1AA9CEEA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7173240" y="263654"/>
            <a:ext cx="360000" cy="360000"/>
          </a:xfrm>
          <a:prstGeom prst="rect">
            <a:avLst/>
          </a:prstGeom>
        </p:spPr>
      </p:pic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478D7CA-C6BB-0E25-8A6B-45C809B5009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biLevel thresh="25000"/>
          </a:blip>
          <a:stretch>
            <a:fillRect/>
          </a:stretch>
        </p:blipFill>
        <p:spPr>
          <a:xfrm>
            <a:off x="6240699" y="2100588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A2D2963-61BC-CFD8-8B8A-45601BC5997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13852" y="517275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33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238</Words>
  <Application>Microsoft Macintosh PowerPoint</Application>
  <PresentationFormat>A4-Papier (210 x 297 mm)</PresentationFormat>
  <Paragraphs>69</Paragraphs>
  <Slides>4</Slides>
  <Notes>2</Notes>
  <HiddenSlides>0</HiddenSlides>
  <MMClips>32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78</cp:revision>
  <cp:lastPrinted>2022-05-18T12:46:11Z</cp:lastPrinted>
  <dcterms:created xsi:type="dcterms:W3CDTF">2022-05-10T12:43:55Z</dcterms:created>
  <dcterms:modified xsi:type="dcterms:W3CDTF">2024-01-31T09:32:39Z</dcterms:modified>
</cp:coreProperties>
</file>