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04" r:id="rId3"/>
    <p:sldId id="305" r:id="rId4"/>
    <p:sldId id="308" r:id="rId5"/>
    <p:sldId id="307" r:id="rId6"/>
    <p:sldId id="306" r:id="rId7"/>
    <p:sldId id="30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3"/>
    <a:srgbClr val="00B0F0"/>
    <a:srgbClr val="9D9D9D"/>
    <a:srgbClr val="ED9107"/>
    <a:srgbClr val="008B50"/>
    <a:srgbClr val="317A85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/>
    <p:restoredTop sz="95859"/>
  </p:normalViewPr>
  <p:slideViewPr>
    <p:cSldViewPr snapToGrid="0" snapToObjects="1">
      <p:cViewPr varScale="1">
        <p:scale>
          <a:sx n="76" d="100"/>
          <a:sy n="76" d="100"/>
        </p:scale>
        <p:origin x="200" y="9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1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28FC4D-6F23-88BF-9DAD-F49021D79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4.m4a"/><Relationship Id="rId12" Type="http://schemas.openxmlformats.org/officeDocument/2006/relationships/audio" Target="../media/media6.m4a"/><Relationship Id="rId17" Type="http://schemas.microsoft.com/office/2007/relationships/media" Target="../media/media17.m4a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13.m4a"/><Relationship Id="rId15" Type="http://schemas.microsoft.com/office/2007/relationships/media" Target="../media/media16.m4a"/><Relationship Id="rId23" Type="http://schemas.openxmlformats.org/officeDocument/2006/relationships/image" Target="../media/image2.png"/><Relationship Id="rId10" Type="http://schemas.openxmlformats.org/officeDocument/2006/relationships/audio" Target="../media/media1.m4a"/><Relationship Id="rId19" Type="http://schemas.microsoft.com/office/2007/relationships/media" Target="../media/media18.m4a"/><Relationship Id="rId4" Type="http://schemas.openxmlformats.org/officeDocument/2006/relationships/audio" Target="../media/media12.m4a"/><Relationship Id="rId9" Type="http://schemas.microsoft.com/office/2007/relationships/media" Target="../media/media1.m4a"/><Relationship Id="rId14" Type="http://schemas.openxmlformats.org/officeDocument/2006/relationships/audio" Target="../media/media15.m4a"/><Relationship Id="rId2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microsoft.com/office/2007/relationships/media" Target="../media/media6.m4a"/><Relationship Id="rId12" Type="http://schemas.openxmlformats.org/officeDocument/2006/relationships/audio" Target="../media/media22.m4a"/><Relationship Id="rId17" Type="http://schemas.openxmlformats.org/officeDocument/2006/relationships/image" Target="../media/image2.png"/><Relationship Id="rId2" Type="http://schemas.openxmlformats.org/officeDocument/2006/relationships/audio" Target="../media/media19.m4a"/><Relationship Id="rId16" Type="http://schemas.openxmlformats.org/officeDocument/2006/relationships/image" Target="../media/image5.png"/><Relationship Id="rId1" Type="http://schemas.microsoft.com/office/2007/relationships/media" Target="../media/media19.m4a"/><Relationship Id="rId6" Type="http://schemas.openxmlformats.org/officeDocument/2006/relationships/audio" Target="../media/media1.m4a"/><Relationship Id="rId11" Type="http://schemas.microsoft.com/office/2007/relationships/media" Target="../media/media22.m4a"/><Relationship Id="rId5" Type="http://schemas.microsoft.com/office/2007/relationships/media" Target="../media/media1.m4a"/><Relationship Id="rId15" Type="http://schemas.openxmlformats.org/officeDocument/2006/relationships/image" Target="../media/image4.jpg"/><Relationship Id="rId10" Type="http://schemas.openxmlformats.org/officeDocument/2006/relationships/audio" Target="../media/media21.m4a"/><Relationship Id="rId4" Type="http://schemas.openxmlformats.org/officeDocument/2006/relationships/audio" Target="../media/media20.m4a"/><Relationship Id="rId9" Type="http://schemas.microsoft.com/office/2007/relationships/media" Target="../media/media21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26" Type="http://schemas.openxmlformats.org/officeDocument/2006/relationships/image" Target="../media/image2.png"/><Relationship Id="rId3" Type="http://schemas.microsoft.com/office/2007/relationships/media" Target="../media/media3.m4a"/><Relationship Id="rId21" Type="http://schemas.microsoft.com/office/2007/relationships/media" Target="../media/media28.m4a"/><Relationship Id="rId7" Type="http://schemas.microsoft.com/office/2007/relationships/media" Target="../media/media5.m4a"/><Relationship Id="rId12" Type="http://schemas.openxmlformats.org/officeDocument/2006/relationships/audio" Target="../media/media24.m4a"/><Relationship Id="rId17" Type="http://schemas.microsoft.com/office/2007/relationships/media" Target="../media/media27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26.m4a"/><Relationship Id="rId20" Type="http://schemas.openxmlformats.org/officeDocument/2006/relationships/audio" Target="../media/media6.m4a"/><Relationship Id="rId1" Type="http://schemas.microsoft.com/office/2007/relationships/media" Target="../media/media1.m4a"/><Relationship Id="rId6" Type="http://schemas.openxmlformats.org/officeDocument/2006/relationships/audio" Target="../media/media4.m4a"/><Relationship Id="rId11" Type="http://schemas.microsoft.com/office/2007/relationships/media" Target="../media/media24.m4a"/><Relationship Id="rId24" Type="http://schemas.openxmlformats.org/officeDocument/2006/relationships/audio" Target="../media/media29.m4a"/><Relationship Id="rId5" Type="http://schemas.microsoft.com/office/2007/relationships/media" Target="../media/media4.m4a"/><Relationship Id="rId15" Type="http://schemas.microsoft.com/office/2007/relationships/media" Target="../media/media26.m4a"/><Relationship Id="rId23" Type="http://schemas.microsoft.com/office/2007/relationships/media" Target="../media/media29.m4a"/><Relationship Id="rId10" Type="http://schemas.openxmlformats.org/officeDocument/2006/relationships/audio" Target="../media/media23.m4a"/><Relationship Id="rId19" Type="http://schemas.microsoft.com/office/2007/relationships/media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23.m4a"/><Relationship Id="rId14" Type="http://schemas.openxmlformats.org/officeDocument/2006/relationships/audio" Target="../media/media25.m4a"/><Relationship Id="rId22" Type="http://schemas.openxmlformats.org/officeDocument/2006/relationships/audio" Target="../media/media28.m4a"/><Relationship Id="rId27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13" Type="http://schemas.microsoft.com/office/2007/relationships/media" Target="../media/media33.m4a"/><Relationship Id="rId18" Type="http://schemas.openxmlformats.org/officeDocument/2006/relationships/audio" Target="../media/media6.m4a"/><Relationship Id="rId3" Type="http://schemas.microsoft.com/office/2007/relationships/media" Target="../media/media13.m4a"/><Relationship Id="rId21" Type="http://schemas.openxmlformats.org/officeDocument/2006/relationships/slideLayout" Target="../slideLayouts/slideLayout2.xml"/><Relationship Id="rId7" Type="http://schemas.microsoft.com/office/2007/relationships/media" Target="../media/media30.m4a"/><Relationship Id="rId12" Type="http://schemas.openxmlformats.org/officeDocument/2006/relationships/audio" Target="../media/media32.m4a"/><Relationship Id="rId17" Type="http://schemas.microsoft.com/office/2007/relationships/media" Target="../media/media6.m4a"/><Relationship Id="rId2" Type="http://schemas.openxmlformats.org/officeDocument/2006/relationships/audio" Target="../media/media11.m4a"/><Relationship Id="rId16" Type="http://schemas.openxmlformats.org/officeDocument/2006/relationships/audio" Target="../media/media1.m4a"/><Relationship Id="rId20" Type="http://schemas.openxmlformats.org/officeDocument/2006/relationships/audio" Target="../media/media34.m4a"/><Relationship Id="rId1" Type="http://schemas.microsoft.com/office/2007/relationships/media" Target="../media/media11.m4a"/><Relationship Id="rId6" Type="http://schemas.openxmlformats.org/officeDocument/2006/relationships/audio" Target="../media/media14.m4a"/><Relationship Id="rId11" Type="http://schemas.microsoft.com/office/2007/relationships/media" Target="../media/media32.m4a"/><Relationship Id="rId24" Type="http://schemas.openxmlformats.org/officeDocument/2006/relationships/image" Target="../media/image3.png"/><Relationship Id="rId5" Type="http://schemas.microsoft.com/office/2007/relationships/media" Target="../media/media14.m4a"/><Relationship Id="rId15" Type="http://schemas.microsoft.com/office/2007/relationships/media" Target="../media/media1.m4a"/><Relationship Id="rId23" Type="http://schemas.openxmlformats.org/officeDocument/2006/relationships/image" Target="../media/image2.png"/><Relationship Id="rId10" Type="http://schemas.openxmlformats.org/officeDocument/2006/relationships/audio" Target="../media/media31.m4a"/><Relationship Id="rId19" Type="http://schemas.microsoft.com/office/2007/relationships/media" Target="../media/media34.m4a"/><Relationship Id="rId4" Type="http://schemas.openxmlformats.org/officeDocument/2006/relationships/audio" Target="../media/media13.m4a"/><Relationship Id="rId9" Type="http://schemas.microsoft.com/office/2007/relationships/media" Target="../media/media31.m4a"/><Relationship Id="rId14" Type="http://schemas.openxmlformats.org/officeDocument/2006/relationships/audio" Target="../media/media33.m4a"/><Relationship Id="rId2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6.m4a"/><Relationship Id="rId13" Type="http://schemas.openxmlformats.org/officeDocument/2006/relationships/image" Target="../media/image4.jpg"/><Relationship Id="rId3" Type="http://schemas.microsoft.com/office/2007/relationships/media" Target="../media/media20.m4a"/><Relationship Id="rId7" Type="http://schemas.microsoft.com/office/2007/relationships/media" Target="../media/media36.m4a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9.m4a"/><Relationship Id="rId16" Type="http://schemas.openxmlformats.org/officeDocument/2006/relationships/image" Target="../media/image3.png"/><Relationship Id="rId1" Type="http://schemas.microsoft.com/office/2007/relationships/media" Target="../media/media19.m4a"/><Relationship Id="rId6" Type="http://schemas.openxmlformats.org/officeDocument/2006/relationships/audio" Target="../media/media35.m4a"/><Relationship Id="rId11" Type="http://schemas.openxmlformats.org/officeDocument/2006/relationships/slideLayout" Target="../slideLayouts/slideLayout2.xml"/><Relationship Id="rId5" Type="http://schemas.microsoft.com/office/2007/relationships/media" Target="../media/media35.m4a"/><Relationship Id="rId15" Type="http://schemas.openxmlformats.org/officeDocument/2006/relationships/image" Target="../media/image2.png"/><Relationship Id="rId10" Type="http://schemas.openxmlformats.org/officeDocument/2006/relationships/audio" Target="../media/media6.m4a"/><Relationship Id="rId4" Type="http://schemas.openxmlformats.org/officeDocument/2006/relationships/audio" Target="../media/media20.m4a"/><Relationship Id="rId9" Type="http://schemas.microsoft.com/office/2007/relationships/media" Target="../media/media6.m4a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jpg"/><Relationship Id="rId3" Type="http://schemas.microsoft.com/office/2007/relationships/media" Target="../media/media35.m4a"/><Relationship Id="rId7" Type="http://schemas.microsoft.com/office/2007/relationships/media" Target="../media/media6.m4a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19.m4a"/><Relationship Id="rId16" Type="http://schemas.openxmlformats.org/officeDocument/2006/relationships/image" Target="../media/image3.png"/><Relationship Id="rId1" Type="http://schemas.microsoft.com/office/2007/relationships/media" Target="../media/media19.m4a"/><Relationship Id="rId6" Type="http://schemas.openxmlformats.org/officeDocument/2006/relationships/audio" Target="../media/media37.m4a"/><Relationship Id="rId11" Type="http://schemas.openxmlformats.org/officeDocument/2006/relationships/slideLayout" Target="../slideLayouts/slideLayout2.xml"/><Relationship Id="rId5" Type="http://schemas.microsoft.com/office/2007/relationships/media" Target="../media/media37.m4a"/><Relationship Id="rId15" Type="http://schemas.openxmlformats.org/officeDocument/2006/relationships/image" Target="../media/image2.png"/><Relationship Id="rId10" Type="http://schemas.openxmlformats.org/officeDocument/2006/relationships/audio" Target="../media/media38.m4a"/><Relationship Id="rId4" Type="http://schemas.openxmlformats.org/officeDocument/2006/relationships/audio" Target="../media/media35.m4a"/><Relationship Id="rId9" Type="http://schemas.microsoft.com/office/2007/relationships/media" Target="../media/media38.m4a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7224" y="1161960"/>
            <a:ext cx="2168545" cy="1255473"/>
            <a:chOff x="-1549678" y="1609700"/>
            <a:chExt cx="1549678" cy="125547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Division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81338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chemeClr val="tx1"/>
                  </a:solidFill>
                </a:rPr>
                <a:t>القسمة</a:t>
              </a:r>
              <a:endParaRPr lang="ar-SY" sz="28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alksma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72346" y="4538213"/>
            <a:ext cx="2081462" cy="1221814"/>
            <a:chOff x="-2279366" y="1582890"/>
            <a:chExt cx="2183314" cy="122181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2276121" y="1582890"/>
              <a:ext cx="2180068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Quotient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2279366" y="2120869"/>
              <a:ext cx="218331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حاصل القسمة</a:t>
              </a:r>
              <a:r>
                <a:rPr lang="de-DE" sz="2000" dirty="0"/>
                <a:t>   </a:t>
              </a:r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hasil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alksma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23529" y="4538213"/>
            <a:ext cx="2105754" cy="1195005"/>
            <a:chOff x="-1549679" y="1609700"/>
            <a:chExt cx="1773279" cy="119500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Dividend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القاسم</a:t>
              </a:r>
              <a:r>
                <a:rPr lang="de-DE" sz="2000" dirty="0"/>
                <a:t>  </a:t>
              </a:r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alkasm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28642" y="4538213"/>
            <a:ext cx="2204802" cy="1195005"/>
            <a:chOff x="-1549677" y="1609700"/>
            <a:chExt cx="1465282" cy="119500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549677" y="1609700"/>
              <a:ext cx="14652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Divisor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549674" y="2120870"/>
              <a:ext cx="146527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المقسوم عليه</a:t>
              </a:r>
              <a:r>
                <a:rPr lang="de-DE" sz="2000" dirty="0"/>
                <a:t>  </a:t>
              </a:r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almaksum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alih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sp>
        <p:nvSpPr>
          <p:cNvPr id="4" name="Rechteck 108">
            <a:extLst>
              <a:ext uri="{FF2B5EF4-FFF2-40B4-BE49-F238E27FC236}">
                <a16:creationId xmlns:a16="http://schemas.microsoft.com/office/drawing/2014/main" id="{2D495E0E-3E5B-A10C-0148-6170BE9F405D}"/>
              </a:ext>
            </a:extLst>
          </p:cNvPr>
          <p:cNvSpPr/>
          <p:nvPr/>
        </p:nvSpPr>
        <p:spPr>
          <a:xfrm>
            <a:off x="4765815" y="-2249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القسمة</a:t>
            </a:r>
            <a:r>
              <a:rPr lang="de-DE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884658" y="3843774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b="1" dirty="0">
                <a:latin typeface="Comic Sans MS" panose="030F0902030302020204" pitchFamily="66" charset="0"/>
              </a:rPr>
              <a:t>  :  </a:t>
            </a:r>
            <a:r>
              <a:rPr lang="de-DE" sz="4400" b="1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33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92A5BCC-8FFF-D355-8E83-D39D3457D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8:55:56">
            <a:hlinkClick r:id="" action="ppaction://media"/>
            <a:extLst>
              <a:ext uri="{FF2B5EF4-FFF2-40B4-BE49-F238E27FC236}">
                <a16:creationId xmlns:a16="http://schemas.microsoft.com/office/drawing/2014/main" id="{AB18319C-27AB-EC80-0169-785E82900B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7668" y="1183245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254" y="4550354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536524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536524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1507507-429B-8733-8ADB-44EA0DF8953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518683" y="265462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6E64F66-C33E-4807-2E0E-78817F89A53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697668" y="1845357"/>
            <a:ext cx="468000" cy="468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1BB952-E90D-D613-5192-836CE519543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808254" y="5184109"/>
            <a:ext cx="468000" cy="4680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38D1662-EF77-6288-DA11-2E4746E9586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85923" y="5184109"/>
            <a:ext cx="468000" cy="46800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6C4E96-FD1A-2F25-B886-BDF04C9B8AF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837124" y="518410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4" y="2843500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omic Sans MS"/>
                <a:cs typeface="Comic Sans MS"/>
              </a:rPr>
              <a:t>Fünfundsiebzig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gleich fünfzehn.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2040" y="1176163"/>
            <a:ext cx="2525804" cy="1224001"/>
            <a:chOff x="-1549679" y="1619556"/>
            <a:chExt cx="1614657" cy="1051253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614656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</a:t>
              </a:r>
              <a:r>
                <a:rPr lang="de-DE" sz="2000" dirty="0" err="1">
                  <a:latin typeface="Comic Sans MS" panose="030F0902030302020204" pitchFamily="66" charset="0"/>
                </a:rPr>
                <a:t>Geteiltaufgabe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614657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مسألة قسمة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 err="1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mas'alat</a:t>
              </a:r>
              <a:r>
                <a:rPr lang="de-DE" sz="1600" b="0" i="0" dirty="0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rgbClr val="9D9D9D"/>
                  </a:solidFill>
                  <a:effectLst/>
                  <a:latin typeface="Comic Sans MS" panose="030F0902030302020204" pitchFamily="66" charset="0"/>
                </a:rPr>
                <a:t>qisma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1"/>
            <a:ext cx="2528443" cy="1213594"/>
            <a:chOff x="-1549677" y="1609700"/>
            <a:chExt cx="1523360" cy="1171010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523360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6" y="2120870"/>
              <a:ext cx="1523358" cy="65984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المعادلة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almueadala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40"/>
            <a:ext cx="2521853" cy="1195558"/>
            <a:chOff x="-1549680" y="1609700"/>
            <a:chExt cx="1519385" cy="1026824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519385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513782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طريقة الحساب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tariqat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alhisab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784876" y="4264128"/>
            <a:ext cx="3306606" cy="179099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خمسة وسبعون على خمسة يساوي خمسة عشر.</a:t>
            </a:r>
          </a:p>
          <a:p>
            <a:pPr algn="r"/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khamsat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wasabeun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ealaa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khamsat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yusawy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khamsat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eashar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15590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dirty="0">
                <a:latin typeface="Comic Sans MS" panose="030F0902030302020204" pitchFamily="66" charset="0"/>
              </a:rPr>
              <a:t>  :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E937D70-3606-6B30-3FE3-72DBCC3636C8}"/>
              </a:ext>
            </a:extLst>
          </p:cNvPr>
          <p:cNvGrpSpPr/>
          <p:nvPr/>
        </p:nvGrpSpPr>
        <p:grpSpPr>
          <a:xfrm>
            <a:off x="564407" y="2843500"/>
            <a:ext cx="2496972" cy="471685"/>
            <a:chOff x="564407" y="2843500"/>
            <a:chExt cx="2496972" cy="471685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0FA1CD7-995A-6B3D-AC4F-AE1E78192008}"/>
                </a:ext>
              </a:extLst>
            </p:cNvPr>
            <p:cNvSpPr txBox="1"/>
            <p:nvPr/>
          </p:nvSpPr>
          <p:spPr>
            <a:xfrm>
              <a:off x="564407" y="2853520"/>
              <a:ext cx="2496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75  </a:t>
              </a:r>
              <a:r>
                <a:rPr lang="de-DE" sz="2400" b="1" dirty="0">
                  <a:latin typeface="Comic Sans MS" panose="030F0902030302020204" pitchFamily="66" charset="0"/>
                  <a:sym typeface="Wingdings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5 = 15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7118089-8141-C522-DAD0-E013ADFE7FA8}"/>
                </a:ext>
              </a:extLst>
            </p:cNvPr>
            <p:cNvSpPr txBox="1"/>
            <p:nvPr/>
          </p:nvSpPr>
          <p:spPr>
            <a:xfrm>
              <a:off x="1021230" y="2843500"/>
              <a:ext cx="36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: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2B92806-4537-F8C1-A04A-EF1F45CC5B89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7494" y="1165154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8:57:17">
            <a:hlinkClick r:id="" action="ppaction://media"/>
            <a:extLst>
              <a:ext uri="{FF2B5EF4-FFF2-40B4-BE49-F238E27FC236}">
                <a16:creationId xmlns:a16="http://schemas.microsoft.com/office/drawing/2014/main" id="{B4B4425F-D937-F442-DB74-AD0404D5B1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8082" y="2745237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3409282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5002278"/>
            <a:ext cx="468000" cy="468000"/>
          </a:xfrm>
          <a:prstGeom prst="rect">
            <a:avLst/>
          </a:prstGeom>
        </p:spPr>
      </p:pic>
      <p:pic>
        <p:nvPicPr>
          <p:cNvPr id="8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50CA8348-AA2F-E78A-3621-0872A567B76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sp>
        <p:nvSpPr>
          <p:cNvPr id="11" name="Rechteck 108">
            <a:extLst>
              <a:ext uri="{FF2B5EF4-FFF2-40B4-BE49-F238E27FC236}">
                <a16:creationId xmlns:a16="http://schemas.microsoft.com/office/drawing/2014/main" id="{FE2E3B71-8AF9-04FA-9D90-43F029808221}"/>
              </a:ext>
            </a:extLst>
          </p:cNvPr>
          <p:cNvSpPr/>
          <p:nvPr/>
        </p:nvSpPr>
        <p:spPr>
          <a:xfrm>
            <a:off x="4765815" y="-2249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القسمة</a:t>
            </a:r>
            <a:r>
              <a:rPr lang="de-DE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2A3A2E-9F9D-99F9-4B61-93CC618C36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6518683" y="265462"/>
            <a:ext cx="468000" cy="468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F4C9D9-8462-042A-BEAB-8A4852CB1C4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27494" y="1794524"/>
            <a:ext cx="468000" cy="4680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197099-4404-32BA-73AE-11BE27EDE86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27494" y="4029927"/>
            <a:ext cx="468000" cy="468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863B053-F6C9-08D0-DDD9-B2D99C6E686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57398" y="5629229"/>
            <a:ext cx="468000" cy="468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6577A9-52A2-780E-14B7-E774C9A7901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55636" y="45653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392000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3558258" cy="1224501"/>
            <a:chOff x="-1549678" y="1580204"/>
            <a:chExt cx="1469349" cy="122450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46934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latin typeface="Comic Sans MS" panose="030F0902030302020204" pitchFamily="66" charset="0"/>
                </a:rPr>
                <a:t>Schrittweise Dividieren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469345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الانقسام التدريجي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alainqisam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altadriji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1759233" y="4947531"/>
            <a:ext cx="3070057" cy="15304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انا اقسم المسألة إلى مسألتين قسمة.</a:t>
            </a:r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ana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aqsam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almas'alat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iilaa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mas'alatayn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ksma</a:t>
            </a:r>
            <a:r>
              <a:rPr lang="de-DE" sz="1600" b="0" i="0" dirty="0">
                <a:solidFill>
                  <a:srgbClr val="5F6368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D7824B0-1920-3219-97B8-F9F996031211}"/>
              </a:ext>
            </a:extLst>
          </p:cNvPr>
          <p:cNvGrpSpPr/>
          <p:nvPr/>
        </p:nvGrpSpPr>
        <p:grpSpPr>
          <a:xfrm>
            <a:off x="5768812" y="4411356"/>
            <a:ext cx="3655808" cy="1309563"/>
            <a:chOff x="5768812" y="4411356"/>
            <a:chExt cx="3655808" cy="1309563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A9F3CEE-AF89-9275-4140-51B0B6AD14B9}"/>
                </a:ext>
              </a:extLst>
            </p:cNvPr>
            <p:cNvSpPr txBox="1"/>
            <p:nvPr/>
          </p:nvSpPr>
          <p:spPr>
            <a:xfrm>
              <a:off x="5805678" y="5259254"/>
              <a:ext cx="225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Calibri" panose="020F0502020204030204" pitchFamily="34" charset="0"/>
                  <a:cs typeface="Comic Sans MS"/>
                </a:rPr>
                <a:t>25 </a:t>
              </a:r>
              <a:r>
                <a:rPr lang="de-DE" altLang="de-DE" sz="2400" b="1" dirty="0">
                  <a:latin typeface="Comic Sans MS"/>
                  <a:ea typeface="Calibri" panose="020F0502020204030204" pitchFamily="34" charset="0"/>
                  <a:cs typeface="Comic Sans MS"/>
                </a:rPr>
                <a:t>:</a:t>
              </a:r>
              <a:r>
                <a:rPr lang="de-DE" altLang="de-DE" sz="2400" b="1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5 </a:t>
              </a:r>
              <a:r>
                <a:rPr lang="de-DE" altLang="de-DE" sz="2400" dirty="0">
                  <a:latin typeface="Comic Sans MS"/>
                  <a:ea typeface="Wingdings"/>
                  <a:cs typeface="Comic Sans MS"/>
                  <a:sym typeface="Wingdings"/>
                </a:rPr>
                <a:t>=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5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5768812" y="4411356"/>
              <a:ext cx="3655808" cy="87921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75 :  5 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+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lang="de-DE" altLang="de-DE" sz="20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0ECF477-C766-BFF8-E207-73E0D849615B}"/>
                </a:ext>
              </a:extLst>
            </p:cNvPr>
            <p:cNvSpPr txBox="1"/>
            <p:nvPr/>
          </p:nvSpPr>
          <p:spPr>
            <a:xfrm>
              <a:off x="5809126" y="4864280"/>
              <a:ext cx="2355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50 </a:t>
              </a:r>
              <a:r>
                <a:rPr lang="de-DE" altLang="de-DE" sz="2400" b="1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 5 </a:t>
              </a:r>
              <a:r>
                <a:rPr lang="de-DE" altLang="de-DE" sz="2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</a:t>
              </a:r>
              <a:endParaRPr lang="de-DE" altLang="de-DE" sz="2400" u="sng" dirty="0">
                <a:solidFill>
                  <a:srgbClr val="000000"/>
                </a:solidFill>
                <a:latin typeface="Comic Sans MS"/>
                <a:ea typeface="Calibri" panose="020F0502020204030204" pitchFamily="34" charset="0"/>
                <a:cs typeface="Comic Sans MS"/>
              </a:endParaRPr>
            </a:p>
          </p:txBody>
        </p: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9AE7F484-87C9-9BC1-D455-3247A312AD85}"/>
                </a:ext>
              </a:extLst>
            </p:cNvPr>
            <p:cNvCxnSpPr>
              <a:cxnSpLocks/>
              <a:stCxn id="59" idx="1"/>
              <a:endCxn id="59" idx="3"/>
            </p:cNvCxnSpPr>
            <p:nvPr/>
          </p:nvCxnSpPr>
          <p:spPr>
            <a:xfrm>
              <a:off x="5768812" y="4850965"/>
              <a:ext cx="3655808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2C40DB1-896B-86E6-5E62-0D1080D85AF6}"/>
              </a:ext>
            </a:extLst>
          </p:cNvPr>
          <p:cNvGrpSpPr>
            <a:grpSpLocks noChangeAspect="1"/>
          </p:cNvGrpSpPr>
          <p:nvPr/>
        </p:nvGrpSpPr>
        <p:grpSpPr>
          <a:xfrm>
            <a:off x="6244483" y="1532055"/>
            <a:ext cx="2473266" cy="2463247"/>
            <a:chOff x="6386254" y="1796856"/>
            <a:chExt cx="1966052" cy="195808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15374" y="1801971"/>
              <a:ext cx="1914898" cy="1925948"/>
            </a:xfrm>
            <a:prstGeom prst="rect">
              <a:avLst/>
            </a:prstGeom>
          </p:spPr>
        </p:pic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E5166C08-0818-D6DE-3594-9C4C1F903B7C}"/>
                </a:ext>
              </a:extLst>
            </p:cNvPr>
            <p:cNvSpPr/>
            <p:nvPr/>
          </p:nvSpPr>
          <p:spPr>
            <a:xfrm>
              <a:off x="6418713" y="1796856"/>
              <a:ext cx="1911559" cy="954837"/>
            </a:xfrm>
            <a:prstGeom prst="roundRect">
              <a:avLst>
                <a:gd name="adj" fmla="val 1290"/>
              </a:avLst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L-Form 21">
              <a:extLst>
                <a:ext uri="{FF2B5EF4-FFF2-40B4-BE49-F238E27FC236}">
                  <a16:creationId xmlns:a16="http://schemas.microsoft.com/office/drawing/2014/main" id="{3C70E2DA-9F5C-4D30-2C22-3740C6D704F3}"/>
                </a:ext>
              </a:extLst>
            </p:cNvPr>
            <p:cNvSpPr/>
            <p:nvPr/>
          </p:nvSpPr>
          <p:spPr>
            <a:xfrm flipH="1">
              <a:off x="6386254" y="3170169"/>
              <a:ext cx="1966052" cy="584775"/>
            </a:xfrm>
            <a:prstGeom prst="corner">
              <a:avLst>
                <a:gd name="adj1" fmla="val 69726"/>
                <a:gd name="adj2" fmla="val 168689"/>
              </a:avLst>
            </a:prstGeom>
            <a:solidFill>
              <a:schemeClr val="bg1">
                <a:lumMod val="65000"/>
                <a:alpha val="60000"/>
              </a:schemeClr>
            </a:solidFill>
            <a:ln>
              <a:solidFill>
                <a:srgbClr val="9D9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L-Form 22">
              <a:extLst>
                <a:ext uri="{FF2B5EF4-FFF2-40B4-BE49-F238E27FC236}">
                  <a16:creationId xmlns:a16="http://schemas.microsoft.com/office/drawing/2014/main" id="{6B190091-25FD-7C32-6A94-E2920016C4E9}"/>
                </a:ext>
              </a:extLst>
            </p:cNvPr>
            <p:cNvSpPr/>
            <p:nvPr/>
          </p:nvSpPr>
          <p:spPr>
            <a:xfrm flipV="1">
              <a:off x="6415374" y="2778718"/>
              <a:ext cx="1914898" cy="571000"/>
            </a:xfrm>
            <a:prstGeom prst="corner">
              <a:avLst>
                <a:gd name="adj1" fmla="val 69726"/>
                <a:gd name="adj2" fmla="val 163951"/>
              </a:avLst>
            </a:prstGeom>
            <a:noFill/>
            <a:ln w="38100" cap="rnd">
              <a:solidFill>
                <a:srgbClr val="92D05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5075" y="1298055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pic>
        <p:nvPicPr>
          <p:cNvPr id="7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BAF557B6-1C9A-6583-6A6E-B4DC5A2757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sp>
        <p:nvSpPr>
          <p:cNvPr id="8" name="Rechteck 108">
            <a:extLst>
              <a:ext uri="{FF2B5EF4-FFF2-40B4-BE49-F238E27FC236}">
                <a16:creationId xmlns:a16="http://schemas.microsoft.com/office/drawing/2014/main" id="{8DF08544-75AB-0C25-76DA-359265CD17F7}"/>
              </a:ext>
            </a:extLst>
          </p:cNvPr>
          <p:cNvSpPr/>
          <p:nvPr/>
        </p:nvSpPr>
        <p:spPr>
          <a:xfrm>
            <a:off x="4765815" y="-2249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القسمة</a:t>
            </a:r>
            <a:r>
              <a:rPr lang="de-DE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73DA12-E0C0-DDF8-5B8C-A9C94F495E5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518683" y="265462"/>
            <a:ext cx="468000" cy="468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052F4C7-D1B9-A0B5-8CE3-B1F4A92273F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225075" y="1909790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B88501-4134-79B5-20A9-CE9900C9C4A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69692" y="541008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21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3541416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7224" y="1161960"/>
            <a:ext cx="2839029" cy="1255473"/>
            <a:chOff x="-1549678" y="1609700"/>
            <a:chExt cx="2028817" cy="125547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20288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Division mit Rest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81338"/>
              <a:ext cx="202881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القسمة مع الباقي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qismah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ma'a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baqi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72346" y="4538213"/>
            <a:ext cx="2081462" cy="1221814"/>
            <a:chOff x="-2279366" y="1582890"/>
            <a:chExt cx="2183314" cy="122181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2276121" y="1582890"/>
              <a:ext cx="2180068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Quotient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2279366" y="2120869"/>
              <a:ext cx="218331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Söhne"/>
                  <a:ea typeface="Calibri" panose="020F0502020204030204" pitchFamily="34" charset="0"/>
                  <a:cs typeface="Calibri" panose="020F0502020204030204" pitchFamily="34" charset="0"/>
                </a:rPr>
                <a:t>ناتج </a:t>
              </a:r>
              <a:r>
                <a:rPr lang="ar-SY" sz="2000" b="0" i="0" dirty="0">
                  <a:effectLst/>
                  <a:latin typeface="Söhne"/>
                </a:rPr>
                <a:t>القسمة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natij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qismah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23529" y="4538213"/>
            <a:ext cx="2105754" cy="1195005"/>
            <a:chOff x="-1549679" y="1609700"/>
            <a:chExt cx="1773279" cy="119500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Dividend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المقسوم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muqasum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28642" y="4538213"/>
            <a:ext cx="2204802" cy="1195005"/>
            <a:chOff x="-1549677" y="1609700"/>
            <a:chExt cx="1465282" cy="119500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549677" y="1609700"/>
              <a:ext cx="14652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Divisor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549674" y="2120870"/>
              <a:ext cx="146527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المقسوم عليه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muqasum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alayh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731040" y="3844498"/>
            <a:ext cx="0" cy="647431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b="1" dirty="0">
                <a:latin typeface="Comic Sans MS" panose="030F0902030302020204" pitchFamily="66" charset="0"/>
              </a:rPr>
              <a:t>  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  </a:t>
            </a:r>
            <a:r>
              <a:rPr lang="de-DE" sz="4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96187C3-461A-01FC-B5D8-79BD7611AE4E}"/>
              </a:ext>
            </a:extLst>
          </p:cNvPr>
          <p:cNvSpPr txBox="1"/>
          <p:nvPr/>
        </p:nvSpPr>
        <p:spPr>
          <a:xfrm>
            <a:off x="4010243" y="3049359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33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92A5BCC-8FFF-D355-8E83-D39D3457D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254" y="4550354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536524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536524"/>
            <a:ext cx="468000" cy="468000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0DF70A5-4C77-1036-672C-5DD3536BAE6D}"/>
              </a:ext>
            </a:extLst>
          </p:cNvPr>
          <p:cNvSpPr/>
          <p:nvPr/>
        </p:nvSpPr>
        <p:spPr>
          <a:xfrm>
            <a:off x="6690249" y="1302041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737DDB-9BB2-81E3-C757-13DE58D0E1AE}"/>
              </a:ext>
            </a:extLst>
          </p:cNvPr>
          <p:cNvGrpSpPr/>
          <p:nvPr/>
        </p:nvGrpSpPr>
        <p:grpSpPr>
          <a:xfrm>
            <a:off x="6843484" y="1428847"/>
            <a:ext cx="2105754" cy="1195005"/>
            <a:chOff x="-1549679" y="1609700"/>
            <a:chExt cx="1773279" cy="1195005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74281AD-A3A8-A414-9635-CC9B2CC356D0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Rest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44909B7-B152-3B82-3EE7-3815695AC453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الباقي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baqi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5D29312-283A-AADC-B1C5-EAF6CAB3EF88}"/>
              </a:ext>
            </a:extLst>
          </p:cNvPr>
          <p:cNvCxnSpPr>
            <a:cxnSpLocks/>
          </p:cNvCxnSpPr>
          <p:nvPr/>
        </p:nvCxnSpPr>
        <p:spPr>
          <a:xfrm flipH="1">
            <a:off x="7067377" y="2677711"/>
            <a:ext cx="92146" cy="4117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C8AC31-8A83-D00F-C452-525B75E63C4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334221" y="1841515"/>
            <a:ext cx="468000" cy="468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FB60B8-F748-75C4-1C4A-F4729089534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48464" y="2047934"/>
            <a:ext cx="468000" cy="468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8AB9D4-2C98-9C09-DEF7-C01324BD083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811248" y="5157300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ABA4EBD-A87A-6C4F-D995-E68738E25A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885923" y="5157300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1D81A44-D413-315B-B2CA-4B71364D6BE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41747" y="5157300"/>
            <a:ext cx="468000" cy="468000"/>
          </a:xfrm>
          <a:prstGeom prst="rect">
            <a:avLst/>
          </a:prstGeom>
        </p:spPr>
      </p:pic>
      <p:sp>
        <p:nvSpPr>
          <p:cNvPr id="2" name="Rechteck 108">
            <a:extLst>
              <a:ext uri="{FF2B5EF4-FFF2-40B4-BE49-F238E27FC236}">
                <a16:creationId xmlns:a16="http://schemas.microsoft.com/office/drawing/2014/main" id="{378561B6-40C2-D65F-15A1-A8B12DFAF974}"/>
              </a:ext>
            </a:extLst>
          </p:cNvPr>
          <p:cNvSpPr/>
          <p:nvPr/>
        </p:nvSpPr>
        <p:spPr>
          <a:xfrm>
            <a:off x="4619727" y="-19950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القسمة</a:t>
            </a:r>
            <a:r>
              <a:rPr lang="de-DE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232F3B9-04E0-3792-4FC3-7C2FAEA60FE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438346" y="212668"/>
            <a:ext cx="468000" cy="468000"/>
          </a:xfrm>
          <a:prstGeom prst="rect">
            <a:avLst/>
          </a:prstGeom>
        </p:spPr>
      </p:pic>
      <p:pic>
        <p:nvPicPr>
          <p:cNvPr id="4" name="Audio Recording 21.07.2023, 18:35:51">
            <a:hlinkClick r:id="" action="ppaction://media"/>
            <a:extLst>
              <a:ext uri="{FF2B5EF4-FFF2-40B4-BE49-F238E27FC236}">
                <a16:creationId xmlns:a16="http://schemas.microsoft.com/office/drawing/2014/main" id="{0E574BD1-DAC3-1819-30A8-4AECB09CB8F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4221" y="1191436"/>
            <a:ext cx="468000" cy="468000"/>
          </a:xfrm>
          <a:prstGeom prst="rect">
            <a:avLst/>
          </a:prstGeom>
        </p:spPr>
      </p:pic>
      <p:pic>
        <p:nvPicPr>
          <p:cNvPr id="10" name="Audio Recording 21.07.2023, 18:36:14">
            <a:hlinkClick r:id="" action="ppaction://media"/>
            <a:extLst>
              <a:ext uri="{FF2B5EF4-FFF2-40B4-BE49-F238E27FC236}">
                <a16:creationId xmlns:a16="http://schemas.microsoft.com/office/drawing/2014/main" id="{241CEF25-EF1A-F826-8F9E-3FC6FAEFBEA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0770" y="14271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83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3" y="2843500"/>
            <a:ext cx="2641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omic Sans MS"/>
                <a:cs typeface="Comic Sans MS"/>
              </a:rPr>
              <a:t>Achtundsiebzig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</a:t>
            </a:r>
            <a:r>
              <a:rPr lang="de-DE" dirty="0">
                <a:solidFill>
                  <a:srgbClr val="00B0F0"/>
                </a:solidFill>
                <a:latin typeface="Comic Sans MS"/>
                <a:cs typeface="Comic Sans MS"/>
              </a:rPr>
              <a:t>Rest 3</a:t>
            </a:r>
            <a:r>
              <a:rPr lang="de-DE" dirty="0">
                <a:latin typeface="Comic Sans MS"/>
                <a:cs typeface="Comic Sans MS"/>
              </a:rPr>
              <a:t>.</a:t>
            </a:r>
            <a:endParaRPr lang="de-DE" dirty="0">
              <a:solidFill>
                <a:srgbClr val="00B0F0"/>
              </a:solidFill>
              <a:latin typeface="Comic Sans MS"/>
              <a:cs typeface="Comic Sans MS"/>
            </a:endParaRP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2040" y="1176162"/>
            <a:ext cx="2525804" cy="1224001"/>
            <a:chOff x="-1549679" y="1619556"/>
            <a:chExt cx="1614657" cy="1051253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614656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</a:t>
              </a:r>
              <a:r>
                <a:rPr lang="de-DE" sz="2000" dirty="0" err="1">
                  <a:latin typeface="Comic Sans MS" panose="030F0902030302020204" pitchFamily="66" charset="0"/>
                </a:rPr>
                <a:t>Geteiltaufgabe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614657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مسألة القسمة</a:t>
              </a: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mas'alah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qismah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1"/>
            <a:ext cx="2528443" cy="1213594"/>
            <a:chOff x="-1549677" y="1609700"/>
            <a:chExt cx="1523360" cy="1171010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523360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6" y="2120870"/>
              <a:ext cx="1523358" cy="65984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المعادلة</a:t>
              </a:r>
              <a:endParaRPr lang="de-DE" altLang="de-DE" sz="2000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Söhne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Söhne"/>
                </a:rPr>
                <a:t>mu'adalah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683973" y="2843500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78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5 = 15 R3</a:t>
            </a:r>
          </a:p>
        </p:txBody>
      </p: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40"/>
            <a:ext cx="2521853" cy="1195558"/>
            <a:chOff x="-1549680" y="1609700"/>
            <a:chExt cx="1519385" cy="1026824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519385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513782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الطريقة الحسابية</a:t>
              </a: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Söhne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Söhne"/>
                </a:rPr>
                <a:t>tariqah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Söhne"/>
                </a:rPr>
                <a:t> 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Söhne"/>
                </a:rPr>
                <a:t>hisabiyyah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880936" y="4321889"/>
            <a:ext cx="3185878" cy="179099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0" i="0" dirty="0">
                <a:solidFill>
                  <a:srgbClr val="FF0000"/>
                </a:solidFill>
                <a:effectLst/>
                <a:latin typeface="Söhne"/>
              </a:rPr>
              <a:t>ثمانية وسبعون </a:t>
            </a:r>
            <a:r>
              <a:rPr lang="ar-SY" sz="2000" b="0" i="0" dirty="0">
                <a:effectLst/>
                <a:latin typeface="Söhne"/>
              </a:rPr>
              <a:t>مقسومة على </a:t>
            </a:r>
            <a:r>
              <a:rPr lang="ar-SY" sz="2000" b="0" i="0" dirty="0">
                <a:solidFill>
                  <a:srgbClr val="92D050"/>
                </a:solidFill>
                <a:effectLst/>
                <a:latin typeface="Söhne"/>
              </a:rPr>
              <a:t>خمسة</a:t>
            </a:r>
            <a:r>
              <a:rPr lang="ar-SY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sz="2000" b="0" i="0" dirty="0">
                <a:effectLst/>
                <a:latin typeface="Söhne"/>
              </a:rPr>
              <a:t>تساوي </a:t>
            </a:r>
            <a:r>
              <a:rPr lang="ar-SY" sz="2000" b="0" i="0" dirty="0">
                <a:solidFill>
                  <a:srgbClr val="418AB3"/>
                </a:solidFill>
                <a:effectLst/>
                <a:latin typeface="Söhne"/>
              </a:rPr>
              <a:t>خمسة عشر </a:t>
            </a:r>
            <a:r>
              <a:rPr lang="ar-SY" sz="2000" b="0" i="0" dirty="0">
                <a:effectLst/>
                <a:latin typeface="Söhne"/>
              </a:rPr>
              <a:t>و</a:t>
            </a:r>
            <a:r>
              <a:rPr lang="ar-SY" sz="2000" b="0" i="0" dirty="0">
                <a:solidFill>
                  <a:srgbClr val="00B0F0"/>
                </a:solidFill>
                <a:effectLst/>
                <a:latin typeface="Söhne"/>
              </a:rPr>
              <a:t>باقي 3</a:t>
            </a:r>
            <a:endParaRPr lang="de-DE" altLang="de-DE" sz="2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0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Thamaniatun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wa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sab'un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muqasamatun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khamsah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tasawi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khamasah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ashar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wa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baqi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3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785426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15590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47053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dirty="0">
                <a:latin typeface="Comic Sans MS" panose="030F0902030302020204" pitchFamily="66" charset="0"/>
              </a:rPr>
              <a:t>  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</a:t>
            </a:r>
            <a:r>
              <a:rPr lang="de-DE" sz="4400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7DF64B-045A-1D15-D5EF-7FDA8858EBD1}"/>
              </a:ext>
            </a:extLst>
          </p:cNvPr>
          <p:cNvSpPr txBox="1"/>
          <p:nvPr/>
        </p:nvSpPr>
        <p:spPr>
          <a:xfrm>
            <a:off x="5186480" y="1275092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1352366" y="2828632"/>
            <a:ext cx="31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2B92806-4537-F8C1-A04A-EF1F45CC5B89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7494" y="1165154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3409282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5002278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EB9BF1-ECB3-5246-1D4B-DE34BD6090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49525" y="5606357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9CB5A1-9CC4-F8B1-352C-06D23300F57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27494" y="4029927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2B4478-FBE6-5C8E-F443-5459DFC4E8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27494" y="1820367"/>
            <a:ext cx="468000" cy="468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A9872C-9EB8-0F20-7105-FF2C12F4418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66814" y="4537678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3FAD6CB6-80E6-CA91-5FF1-DC60349335D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BCC2FD76-0520-9D9F-3DC2-0FC359247C5C}"/>
              </a:ext>
            </a:extLst>
          </p:cNvPr>
          <p:cNvSpPr/>
          <p:nvPr/>
        </p:nvSpPr>
        <p:spPr>
          <a:xfrm>
            <a:off x="4765815" y="-2249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القسمة</a:t>
            </a:r>
            <a:r>
              <a:rPr lang="de-DE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66CAF7-D78F-CD5A-876A-B9E90AFB747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6518683" y="265462"/>
            <a:ext cx="468000" cy="468000"/>
          </a:xfrm>
          <a:prstGeom prst="rect">
            <a:avLst/>
          </a:prstGeom>
        </p:spPr>
      </p:pic>
      <p:pic>
        <p:nvPicPr>
          <p:cNvPr id="2" name="Audio Recording 21.07.2023, 18:36:42">
            <a:hlinkClick r:id="" action="ppaction://media"/>
            <a:extLst>
              <a:ext uri="{FF2B5EF4-FFF2-40B4-BE49-F238E27FC236}">
                <a16:creationId xmlns:a16="http://schemas.microsoft.com/office/drawing/2014/main" id="{FA3227F3-0F3C-7752-7DEB-4BD1D0B0014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2082" y="34092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70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4168435" cy="1224501"/>
            <a:chOff x="-1549678" y="1580204"/>
            <a:chExt cx="1721316" cy="122450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72131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latin typeface="Comic Sans MS" panose="030F0902030302020204" pitchFamily="66" charset="0"/>
                </a:rPr>
                <a:t>Schrittweise Dividieren mit Rest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72131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القسمة التدريجية مع الباقي</a:t>
              </a:r>
              <a:endParaRPr lang="de-DE" altLang="de-DE" sz="20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qismah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tadrijiah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ma'a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baqi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1833224" y="5081863"/>
            <a:ext cx="3070057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0" i="0" dirty="0">
                <a:effectLst/>
                <a:latin typeface="Söhne"/>
              </a:rPr>
              <a:t>أقسم المسألة إلى مسألتين للقسمة</a:t>
            </a:r>
          </a:p>
          <a:p>
            <a:pPr algn="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Aqsam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mas'alah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ila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mas'alatayn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lil-qismah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8748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</a:t>
            </a:r>
            <a:r>
              <a:rPr lang="de-DE" altLang="de-DE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8748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8507" y="1245651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992B01E-7CE0-E826-A535-054A5C679F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4855675" y="1909790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2C9A92C-211C-AAAB-63C8-BFB05461BF1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grayscl/>
          </a:blip>
          <a:stretch>
            <a:fillRect/>
          </a:stretch>
        </p:blipFill>
        <p:spPr>
          <a:xfrm>
            <a:off x="4866401" y="5830096"/>
            <a:ext cx="468000" cy="468000"/>
          </a:xfrm>
          <a:prstGeom prst="rect">
            <a:avLst/>
          </a:prstGeom>
        </p:spPr>
      </p:pic>
      <p:sp>
        <p:nvSpPr>
          <p:cNvPr id="8" name="Rechteck 108">
            <a:extLst>
              <a:ext uri="{FF2B5EF4-FFF2-40B4-BE49-F238E27FC236}">
                <a16:creationId xmlns:a16="http://schemas.microsoft.com/office/drawing/2014/main" id="{BE2F5D2F-C7BB-EEC6-4ADC-0B4FB9B93BCB}"/>
              </a:ext>
            </a:extLst>
          </p:cNvPr>
          <p:cNvSpPr/>
          <p:nvPr/>
        </p:nvSpPr>
        <p:spPr>
          <a:xfrm>
            <a:off x="4765815" y="-2249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القسمة</a:t>
            </a:r>
            <a:r>
              <a:rPr lang="de-DE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73D188-6FCE-27AB-BDB0-250E76FBA2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6518683" y="26546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361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4168435" cy="1224501"/>
            <a:chOff x="-1549678" y="1580204"/>
            <a:chExt cx="1721316" cy="122450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72131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latin typeface="Comic Sans MS" panose="030F0902030302020204" pitchFamily="66" charset="0"/>
                </a:rPr>
                <a:t>Schrittweise Dividieren mit Rest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72131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0" i="0" dirty="0">
                  <a:effectLst/>
                  <a:latin typeface="Söhne"/>
                </a:rPr>
                <a:t>القسمة التدريجية مع الباقي</a:t>
              </a:r>
              <a:endParaRPr lang="de-DE" altLang="de-DE" sz="20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qismah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tadrijiah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ma'a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al-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baqi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950878" y="2967358"/>
            <a:ext cx="3525818" cy="14642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Achtundsiebzig kann nicht restlos durch fünf geteilt werden. Es bleibt ein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Rest </a:t>
            </a:r>
            <a:r>
              <a:rPr lang="de-DE" sz="2000" dirty="0">
                <a:latin typeface="Comic Sans MS" panose="030F0902030302020204" pitchFamily="66" charset="0"/>
              </a:rPr>
              <a:t>von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3</a:t>
            </a:r>
            <a:r>
              <a:rPr lang="de-DE" sz="2000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1867008" y="4907852"/>
            <a:ext cx="3084720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 </a:t>
            </a:r>
            <a:r>
              <a:rPr lang="ar-SY" sz="2000" b="0" i="0" dirty="0">
                <a:effectLst/>
                <a:latin typeface="Söhne"/>
              </a:rPr>
              <a:t>يمكن تقسيم ثمانية وسبعون على</a:t>
            </a:r>
            <a:r>
              <a:rPr lang="ar-SY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sz="2000" b="0" i="0" dirty="0">
                <a:effectLst/>
                <a:latin typeface="Söhne"/>
              </a:rPr>
              <a:t>خمسة بدون باقي. يبقى</a:t>
            </a:r>
            <a:r>
              <a:rPr lang="ar-SY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sz="2000" b="0" i="0" dirty="0">
                <a:solidFill>
                  <a:srgbClr val="00B0F0"/>
                </a:solidFill>
                <a:effectLst/>
                <a:latin typeface="Söhne"/>
              </a:rPr>
              <a:t>باقي</a:t>
            </a:r>
            <a:r>
              <a:rPr lang="ar-SY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ar-SY" b="0" i="0" dirty="0">
                <a:solidFill>
                  <a:srgbClr val="00B0F0"/>
                </a:solidFill>
                <a:effectLst/>
                <a:latin typeface="Söhne"/>
              </a:rPr>
              <a:t>3</a:t>
            </a:r>
            <a:endParaRPr lang="de-DE" altLang="de-DE" sz="2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0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La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yumkin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taqseem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thamaniatun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wa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sab'un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khamsah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bidun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baqi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Yabqa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anose="030F0902030302020204" pitchFamily="66" charset="0"/>
              </a:rPr>
              <a:t>baqi</a:t>
            </a:r>
            <a:r>
              <a:rPr lang="de-DE" sz="1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anose="030F0902030302020204" pitchFamily="66" charset="0"/>
              </a:rPr>
              <a:t> 3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8748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78    5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  </a:t>
            </a:r>
            <a:r>
              <a:rPr lang="de-DE" altLang="de-DE" sz="2400" b="1" dirty="0">
                <a:solidFill>
                  <a:srgbClr val="00B0F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R3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881399" y="2915781"/>
            <a:ext cx="3919238" cy="1495575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8748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696" y="4657249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808"/>
              <a:gd name="adj2" fmla="val -2539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8507" y="1245651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1CF28A6-50E7-AD14-EC61-083F8F96F33F}"/>
              </a:ext>
            </a:extLst>
          </p:cNvPr>
          <p:cNvSpPr/>
          <p:nvPr/>
        </p:nvSpPr>
        <p:spPr>
          <a:xfrm>
            <a:off x="7608943" y="5318581"/>
            <a:ext cx="595814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626EB9E0-C848-F06B-7A74-717C68187310}"/>
              </a:ext>
            </a:extLst>
          </p:cNvPr>
          <p:cNvSpPr/>
          <p:nvPr/>
        </p:nvSpPr>
        <p:spPr>
          <a:xfrm>
            <a:off x="7488527" y="3258147"/>
            <a:ext cx="716230" cy="213939"/>
          </a:xfrm>
          <a:prstGeom prst="roundRect">
            <a:avLst>
              <a:gd name="adj" fmla="val 1290"/>
            </a:avLst>
          </a:prstGeom>
          <a:solidFill>
            <a:srgbClr val="00B0F0">
              <a:alpha val="1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22DBC10-435E-B7E8-53BA-CFC4CEDF03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4846165" y="2005607"/>
            <a:ext cx="468000" cy="468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BED2904-81AE-E73B-F31B-620A5E76C0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97087" y="5413724"/>
            <a:ext cx="468000" cy="468000"/>
          </a:xfrm>
          <a:prstGeom prst="rect">
            <a:avLst/>
          </a:prstGeom>
        </p:spPr>
      </p:pic>
      <p:sp>
        <p:nvSpPr>
          <p:cNvPr id="9" name="Rechteck 108">
            <a:extLst>
              <a:ext uri="{FF2B5EF4-FFF2-40B4-BE49-F238E27FC236}">
                <a16:creationId xmlns:a16="http://schemas.microsoft.com/office/drawing/2014/main" id="{377FE962-71BB-CFAF-B0DF-09CABB8E14D8}"/>
              </a:ext>
            </a:extLst>
          </p:cNvPr>
          <p:cNvSpPr/>
          <p:nvPr/>
        </p:nvSpPr>
        <p:spPr>
          <a:xfrm>
            <a:off x="4765815" y="-2249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schemeClr val="tx1"/>
                </a:solidFill>
              </a:rPr>
              <a:t>القسمة</a:t>
            </a:r>
            <a:r>
              <a:rPr lang="de-DE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alksma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FB478A-2558-7447-5E0C-32F94236F7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6518683" y="265462"/>
            <a:ext cx="468000" cy="468000"/>
          </a:xfrm>
          <a:prstGeom prst="rect">
            <a:avLst/>
          </a:prstGeom>
        </p:spPr>
      </p:pic>
      <p:pic>
        <p:nvPicPr>
          <p:cNvPr id="11" name="Audio Recording 21.07.2023, 18:37:14">
            <a:hlinkClick r:id="" action="ppaction://media"/>
            <a:extLst>
              <a:ext uri="{FF2B5EF4-FFF2-40B4-BE49-F238E27FC236}">
                <a16:creationId xmlns:a16="http://schemas.microsoft.com/office/drawing/2014/main" id="{26580130-BC5D-9B10-2196-55CCF2D2B4B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5083" y="386864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84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437</Words>
  <Application>Microsoft Macintosh PowerPoint</Application>
  <PresentationFormat>A4-Papier (210 x 297 mm)</PresentationFormat>
  <Paragraphs>114</Paragraphs>
  <Slides>7</Slides>
  <Notes>3</Notes>
  <HiddenSlides>0</HiddenSlides>
  <MMClips>58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Söhne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78</cp:revision>
  <cp:lastPrinted>2022-05-18T12:46:11Z</cp:lastPrinted>
  <dcterms:created xsi:type="dcterms:W3CDTF">2022-05-10T12:43:55Z</dcterms:created>
  <dcterms:modified xsi:type="dcterms:W3CDTF">2023-07-27T12:22:43Z</dcterms:modified>
</cp:coreProperties>
</file>