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6.png" ContentType="image/png"/>
  <Override PartName="/ppt/media/image5.jpeg" ContentType="image/jpeg"/>
  <Override PartName="/ppt/media/image4.jpeg" ContentType="image/jpeg"/>
  <Override PartName="/ppt/media/image3.tif" ContentType="image/tiff"/>
  <Override PartName="/ppt/media/image1.png" ContentType="image/png"/>
  <Override PartName="/ppt/media/image2.jpeg" ContentType="image/jpe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6858000" cy="100139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o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o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K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k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6AAF588-561B-4223-B42B-742B879FF8D0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ö</a:t>
            </a:r>
            <a:r>
              <a:rPr b="0" lang="de-DE" sz="2000" spc="-1" strike="noStrike">
                <a:latin typeface="Arial"/>
              </a:rPr>
              <a:t>ß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: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Ü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2</a:t>
            </a:r>
            <a:r>
              <a:rPr b="0" lang="de-DE" sz="2000" spc="-1" strike="noStrike">
                <a:latin typeface="Arial"/>
              </a:rPr>
              <a:t>8</a:t>
            </a:r>
            <a:r>
              <a:rPr b="0" lang="de-DE" sz="2000" spc="-1" strike="noStrike">
                <a:latin typeface="Arial"/>
              </a:rPr>
              <a:t>;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x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2</a:t>
            </a:r>
            <a:r>
              <a:rPr b="0" lang="de-DE" sz="2000" spc="-1" strike="noStrike">
                <a:latin typeface="Arial"/>
              </a:rPr>
              <a:t>2</a:t>
            </a:r>
            <a:r>
              <a:rPr b="0" lang="de-DE" sz="2000" spc="-1" strike="noStrike">
                <a:latin typeface="Arial"/>
              </a:rPr>
              <a:t>,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w</a:t>
            </a:r>
            <a:r>
              <a:rPr b="0" lang="de-DE" sz="2000" spc="-1" strike="noStrike">
                <a:latin typeface="Arial"/>
              </a:rPr>
              <a:t>.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2</a:t>
            </a:r>
            <a:r>
              <a:rPr b="0" lang="de-DE" sz="2000" spc="-1" strike="noStrike">
                <a:latin typeface="Arial"/>
              </a:rPr>
              <a:t>0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A9A686A-304D-44BF-836C-EF62FE6FFCEE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latin typeface="Arial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47F825B-CDC1-4F25-AA4D-99A72496F79E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p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,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o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u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u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,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u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ä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1" lang="de-DE" sz="2000" spc="-1" strike="noStrike">
                <a:latin typeface="Arial"/>
              </a:rPr>
              <a:t>s</a:t>
            </a:r>
            <a:r>
              <a:rPr b="1" lang="de-DE" sz="2000" spc="-1" strike="noStrike">
                <a:latin typeface="Arial"/>
              </a:rPr>
              <a:t>e</a:t>
            </a:r>
            <a:r>
              <a:rPr b="1" lang="de-DE" sz="2000" spc="-1" strike="noStrike">
                <a:latin typeface="Arial"/>
              </a:rPr>
              <a:t>l</a:t>
            </a:r>
            <a:r>
              <a:rPr b="1" lang="de-DE" sz="2000" spc="-1" strike="noStrike">
                <a:latin typeface="Arial"/>
              </a:rPr>
              <a:t>b</a:t>
            </a:r>
            <a:r>
              <a:rPr b="1" lang="de-DE" sz="2000" spc="-1" strike="noStrike">
                <a:latin typeface="Arial"/>
              </a:rPr>
              <a:t>s</a:t>
            </a:r>
            <a:r>
              <a:rPr b="1" lang="de-DE" sz="2000" spc="-1" strike="noStrike">
                <a:latin typeface="Arial"/>
              </a:rPr>
              <a:t>t</a:t>
            </a:r>
            <a:r>
              <a:rPr b="1" lang="de-DE" sz="2000" spc="-1" strike="noStrike">
                <a:latin typeface="Arial"/>
              </a:rPr>
              <a:t> </a:t>
            </a:r>
            <a:r>
              <a:rPr b="1" lang="de-DE" sz="2000" spc="-1" strike="noStrike">
                <a:latin typeface="Arial"/>
              </a:rPr>
              <a:t>G</a:t>
            </a:r>
            <a:r>
              <a:rPr b="1" lang="de-DE" sz="2000" spc="-1" strike="noStrike">
                <a:latin typeface="Arial"/>
              </a:rPr>
              <a:t>e</a:t>
            </a:r>
            <a:r>
              <a:rPr b="1" lang="de-DE" sz="2000" spc="-1" strike="noStrike">
                <a:latin typeface="Arial"/>
              </a:rPr>
              <a:t>d</a:t>
            </a:r>
            <a:r>
              <a:rPr b="1" lang="de-DE" sz="2000" spc="-1" strike="noStrike">
                <a:latin typeface="Arial"/>
              </a:rPr>
              <a:t>a</a:t>
            </a:r>
            <a:r>
              <a:rPr b="1" lang="de-DE" sz="2000" spc="-1" strike="noStrike">
                <a:latin typeface="Arial"/>
              </a:rPr>
              <a:t>n</a:t>
            </a:r>
            <a:r>
              <a:rPr b="1" lang="de-DE" sz="2000" spc="-1" strike="noStrike">
                <a:latin typeface="Arial"/>
              </a:rPr>
              <a:t>k</a:t>
            </a:r>
            <a:r>
              <a:rPr b="1" lang="de-DE" sz="2000" spc="-1" strike="noStrike">
                <a:latin typeface="Arial"/>
              </a:rPr>
              <a:t>e</a:t>
            </a:r>
            <a:r>
              <a:rPr b="1" lang="de-DE" sz="2000" spc="-1" strike="noStrike">
                <a:latin typeface="Arial"/>
              </a:rPr>
              <a:t>n</a:t>
            </a:r>
            <a:r>
              <a:rPr b="1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ü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k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P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ä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b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w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z</a:t>
            </a:r>
            <a:r>
              <a:rPr b="0" lang="de-DE" sz="2000" spc="-1" strike="noStrike">
                <a:latin typeface="Arial"/>
              </a:rPr>
              <a:t>u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,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V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ä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ü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o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g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d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F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l</a:t>
            </a:r>
            <a:r>
              <a:rPr b="0" lang="de-DE" sz="2000" spc="-1" strike="noStrike">
                <a:latin typeface="Arial"/>
              </a:rPr>
              <a:t>m</a:t>
            </a:r>
            <a:r>
              <a:rPr b="0" lang="de-DE" sz="2000" spc="-1" strike="noStrike">
                <a:latin typeface="Arial"/>
              </a:rPr>
              <a:t>a</a:t>
            </a:r>
            <a:r>
              <a:rPr b="0" lang="de-DE" sz="2000" spc="-1" strike="noStrike">
                <a:latin typeface="Arial"/>
              </a:rPr>
              <a:t>u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c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n</a:t>
            </a:r>
            <a:r>
              <a:rPr b="0" lang="de-DE" sz="2000" spc="-1" strike="noStrike">
                <a:latin typeface="Arial"/>
              </a:rPr>
              <a:t>i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s</a:t>
            </a:r>
            <a:r>
              <a:rPr b="0" lang="de-DE" sz="2000" spc="-1" strike="noStrike">
                <a:latin typeface="Arial"/>
              </a:rPr>
              <a:t> </a:t>
            </a:r>
            <a:r>
              <a:rPr b="0" lang="de-DE" sz="2000" spc="-1" strike="noStrike">
                <a:latin typeface="Arial"/>
              </a:rPr>
              <a:t>e</a:t>
            </a:r>
            <a:r>
              <a:rPr b="0" lang="de-DE" sz="2000" spc="-1" strike="noStrike">
                <a:latin typeface="Arial"/>
              </a:rPr>
              <a:t>r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ö</a:t>
            </a:r>
            <a:r>
              <a:rPr b="0" lang="de-DE" sz="2000" spc="-1" strike="noStrike">
                <a:latin typeface="Arial"/>
              </a:rPr>
              <a:t>h</a:t>
            </a:r>
            <a:r>
              <a:rPr b="0" lang="de-DE" sz="2000" spc="-1" strike="noStrike">
                <a:latin typeface="Arial"/>
              </a:rPr>
              <a:t>t</a:t>
            </a:r>
            <a:r>
              <a:rPr b="0" lang="de-DE" sz="2000" spc="-1" strike="noStrike">
                <a:latin typeface="Arial"/>
              </a:rPr>
              <a:t>.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65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AC4BBFD-5F2D-4AA8-8A23-49742CDC4DA8}" type="slidenum">
              <a:rPr b="0" lang="de-DE" sz="1200" spc="-1" strike="noStrike">
                <a:solidFill>
                  <a:srgbClr val="000000"/>
                </a:solidFill>
                <a:latin typeface="Arial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endParaRPr b="0" lang="de-DE" sz="2000" spc="-1" strike="noStrike">
              <a:latin typeface="Arial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8C784CE-B46A-4DB9-BFB0-C4FF3306A7EC}" type="slidenum">
              <a:rPr b="0" lang="de-DE" sz="12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Um die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Phase des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individuellen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Nachdenkens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und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gemeinsamen </a:t>
            </a:r>
            <a:r>
              <a:rPr b="1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Diskutierens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aller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Fortbildungs-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Teilnehmer im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Hinblick auf die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Entwicklung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eigener Impulse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und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Handlungsmögli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chkeiten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möglichst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gehaltvoll zu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gestalten,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empfiehlt es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sich, diese Folie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längstmöglich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eingeblendet zu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lassen. Erst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nach Abschluss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dieser Phase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sollte zu der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nachfolgenden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Folie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übergegangen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werden, die in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Gedankenblase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n weiterführend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verschiedene,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zu diskutierende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Impulse und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Handlungsmögli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chkeiten </a:t>
            </a:r>
            <a:r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aufführt.</a:t>
            </a:r>
            <a:endParaRPr b="0" lang="de-DE" sz="1200" spc="-1" strike="noStrike"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E1FAEFA-409E-48A4-997A-3EA861383A21}" type="slidenum">
              <a:rPr b="0" lang="de-DE" sz="1200" spc="-1" strike="noStrike">
                <a:solidFill>
                  <a:srgbClr val="000000"/>
                </a:solidFill>
                <a:latin typeface="Arial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925560" y="750960"/>
            <a:ext cx="5008320" cy="3755520"/>
          </a:xfrm>
          <a:prstGeom prst="rect">
            <a:avLst/>
          </a:prstGeom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756320"/>
            <a:ext cx="5486040" cy="4506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200" spc="-1" strike="noStrike">
                <a:latin typeface="Arial"/>
              </a:rPr>
              <a:t>Impulse wie die o. g. wären denkbar. </a:t>
            </a:r>
            <a:r>
              <a:rPr b="1" lang="de-DE" sz="1200" spc="-1" strike="noStrike">
                <a:latin typeface="Arial"/>
              </a:rPr>
              <a:t>Diskutieren</a:t>
            </a:r>
            <a:r>
              <a:rPr b="0" lang="de-DE" sz="1200" spc="-1" strike="noStrike">
                <a:latin typeface="Arial"/>
              </a:rPr>
              <a:t> </a:t>
            </a:r>
            <a:r>
              <a:rPr b="0" lang="de-DE" sz="1200" spc="-1" strike="noStrike">
                <a:latin typeface="Arial"/>
              </a:rPr>
              <a:t>Sie die Eignung der hier aufgeführten </a:t>
            </a:r>
            <a:r>
              <a:rPr b="0" lang="de-DE" sz="1200" spc="-1" strike="noStrike">
                <a:latin typeface="Arial"/>
              </a:rPr>
              <a:t>Reaktionen und </a:t>
            </a:r>
            <a:r>
              <a:rPr b="1" lang="de-DE" sz="1200" spc="-1" strike="noStrike">
                <a:latin typeface="Arial"/>
              </a:rPr>
              <a:t>ergänzen</a:t>
            </a:r>
            <a:r>
              <a:rPr b="0" lang="de-DE" sz="1200" spc="-1" strike="noStrike">
                <a:latin typeface="Arial"/>
              </a:rPr>
              <a:t> Sie ggf. weitere.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200" spc="-1" strike="noStrike">
              <a:latin typeface="Arial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3884760" y="9512280"/>
            <a:ext cx="2971440" cy="49968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3FF103F-B982-4BB4-9E3C-7A800B2B5446}" type="slidenum">
              <a:rPr b="0" lang="de-DE" sz="1200" spc="-1" strike="noStrike">
                <a:solidFill>
                  <a:srgbClr val="000000"/>
                </a:solidFill>
                <a:latin typeface="Arial"/>
                <a:ea typeface="+mn-ea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14400" y="152280"/>
            <a:ext cx="7772040" cy="282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179280" y="836280"/>
            <a:ext cx="8785080" cy="360"/>
          </a:xfrm>
          <a:prstGeom prst="line">
            <a:avLst/>
          </a:prstGeom>
          <a:ln w="1584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5640" y="188640"/>
            <a:ext cx="360" cy="981000"/>
          </a:xfrm>
          <a:prstGeom prst="line">
            <a:avLst/>
          </a:prstGeom>
          <a:ln w="15840">
            <a:solidFill>
              <a:srgbClr val="808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ild 9" descr=""/>
          <p:cNvPicPr/>
          <p:nvPr/>
        </p:nvPicPr>
        <p:blipFill>
          <a:blip r:embed="rId2"/>
          <a:stretch/>
        </p:blipFill>
        <p:spPr>
          <a:xfrm>
            <a:off x="114480" y="279360"/>
            <a:ext cx="609120" cy="431280"/>
          </a:xfrm>
          <a:prstGeom prst="rect">
            <a:avLst/>
          </a:prstGeom>
          <a:ln>
            <a:noFill/>
          </a:ln>
        </p:spPr>
      </p:pic>
      <p:pic>
        <p:nvPicPr>
          <p:cNvPr id="3" name="Bild 8" descr=""/>
          <p:cNvPicPr/>
          <p:nvPr/>
        </p:nvPicPr>
        <p:blipFill>
          <a:blip r:embed="rId3"/>
          <a:stretch/>
        </p:blipFill>
        <p:spPr>
          <a:xfrm>
            <a:off x="6324480" y="6400800"/>
            <a:ext cx="140760" cy="15048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914400" y="152280"/>
            <a:ext cx="7772040" cy="6091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6588000" y="6381720"/>
            <a:ext cx="2098440" cy="47592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6AF342A4-7F51-4A4A-8071-5F781E8E5A21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/>
          </p:nvPr>
        </p:nvSpPr>
        <p:spPr>
          <a:xfrm>
            <a:off x="2484360" y="6381720"/>
            <a:ext cx="4463640" cy="4759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9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914400" y="1066680"/>
            <a:ext cx="7772040" cy="510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60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de-DE" sz="6000" spc="-1" strike="noStrike">
              <a:latin typeface="Arial"/>
            </a:endParaRPr>
          </a:p>
        </p:txBody>
      </p:sp>
      <p:sp>
        <p:nvSpPr>
          <p:cNvPr id="52" name="TextShape 3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5BEFBCE5-5F3D-498B-960E-8EB80A962547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53" name="TextShape 4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  <p:pic>
        <p:nvPicPr>
          <p:cNvPr id="54" name="Grafik 1" descr=""/>
          <p:cNvPicPr/>
          <p:nvPr/>
        </p:nvPicPr>
        <p:blipFill>
          <a:blip r:embed="rId1"/>
          <a:stretch/>
        </p:blipFill>
        <p:spPr>
          <a:xfrm>
            <a:off x="396000" y="5636160"/>
            <a:ext cx="2879640" cy="589320"/>
          </a:xfrm>
          <a:prstGeom prst="rect">
            <a:avLst/>
          </a:prstGeom>
          <a:ln>
            <a:noFill/>
          </a:ln>
        </p:spPr>
      </p:pic>
      <p:pic>
        <p:nvPicPr>
          <p:cNvPr id="55" name="Grafik 2" descr=""/>
          <p:cNvPicPr/>
          <p:nvPr/>
        </p:nvPicPr>
        <p:blipFill>
          <a:blip r:embed="rId2"/>
          <a:stretch/>
        </p:blipFill>
        <p:spPr>
          <a:xfrm>
            <a:off x="3420360" y="5599440"/>
            <a:ext cx="3239640" cy="522360"/>
          </a:xfrm>
          <a:prstGeom prst="rect">
            <a:avLst/>
          </a:prstGeom>
          <a:ln>
            <a:noFill/>
          </a:ln>
        </p:spPr>
      </p:pic>
      <p:pic>
        <p:nvPicPr>
          <p:cNvPr id="56" name="Grafik 3" descr=""/>
          <p:cNvPicPr/>
          <p:nvPr/>
        </p:nvPicPr>
        <p:blipFill>
          <a:blip r:embed="rId3"/>
          <a:stretch/>
        </p:blipFill>
        <p:spPr>
          <a:xfrm>
            <a:off x="6948360" y="5612040"/>
            <a:ext cx="1799640" cy="822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914400" y="1066680"/>
            <a:ext cx="7772040" cy="51051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„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“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j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ü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1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z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w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59" name="TextShape 3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145DC74D-A0F2-4961-8412-6D05E6C8BD85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60" name="TextShape 4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A8F58B00-CB84-4A73-B105-537BA00B28BA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919440" y="1052640"/>
            <a:ext cx="350820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Zunächst versuchte er sich an einem Plättchen-beweis für ein Entdecker-päckchen mit sich gegen-sinnig verändernden Summanden.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64" name="CustomShape 4"/>
          <p:cNvSpPr/>
          <p:nvPr/>
        </p:nvSpPr>
        <p:spPr>
          <a:xfrm>
            <a:off x="943560" y="3717000"/>
            <a:ext cx="3340080" cy="14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Im Anschluss daran beschäftigte er sich mit folgendem Entdecker-päckchen: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65" name="CustomShape 5"/>
          <p:cNvSpPr/>
          <p:nvPr/>
        </p:nvSpPr>
        <p:spPr>
          <a:xfrm>
            <a:off x="4572000" y="3717000"/>
            <a:ext cx="151164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2 + 4 =  6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3 + 4 =  7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4 + 4 =  8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5 + 4 =  9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6 + 4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7 + 4 = 11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66" name="CustomShape 6"/>
          <p:cNvSpPr/>
          <p:nvPr/>
        </p:nvSpPr>
        <p:spPr>
          <a:xfrm>
            <a:off x="4572000" y="1089360"/>
            <a:ext cx="1511640" cy="21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9 + 1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8 + 2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7 + 3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6 + 4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5 + 5 = 10</a:t>
            </a:r>
            <a:endParaRPr b="0" lang="de-DE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</a:rPr>
              <a:t>4 + 6 = 10</a:t>
            </a:r>
            <a:endParaRPr b="0" lang="de-DE" sz="2200" spc="-1" strike="noStrike">
              <a:latin typeface="Arial"/>
            </a:endParaRPr>
          </a:p>
        </p:txBody>
      </p:sp>
      <p:grpSp>
        <p:nvGrpSpPr>
          <p:cNvPr id="67" name="Group 7"/>
          <p:cNvGrpSpPr/>
          <p:nvPr/>
        </p:nvGrpSpPr>
        <p:grpSpPr>
          <a:xfrm>
            <a:off x="6130080" y="1224000"/>
            <a:ext cx="2742120" cy="1796400"/>
            <a:chOff x="6130080" y="1224000"/>
            <a:chExt cx="2742120" cy="1796400"/>
          </a:xfrm>
        </p:grpSpPr>
        <p:grpSp>
          <p:nvGrpSpPr>
            <p:cNvPr id="68" name="Group 8"/>
            <p:cNvGrpSpPr/>
            <p:nvPr/>
          </p:nvGrpSpPr>
          <p:grpSpPr>
            <a:xfrm>
              <a:off x="6130800" y="2520000"/>
              <a:ext cx="2741400" cy="176400"/>
              <a:chOff x="6130800" y="2520000"/>
              <a:chExt cx="2741400" cy="176400"/>
            </a:xfrm>
          </p:grpSpPr>
          <p:sp>
            <p:nvSpPr>
              <p:cNvPr id="69" name="CustomShape 9"/>
              <p:cNvSpPr/>
              <p:nvPr/>
            </p:nvSpPr>
            <p:spPr>
              <a:xfrm>
                <a:off x="6130800" y="2523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0" name="CustomShape 10"/>
              <p:cNvSpPr/>
              <p:nvPr/>
            </p:nvSpPr>
            <p:spPr>
              <a:xfrm>
                <a:off x="6395760" y="2521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1" name="CustomShape 11"/>
              <p:cNvSpPr/>
              <p:nvPr/>
            </p:nvSpPr>
            <p:spPr>
              <a:xfrm>
                <a:off x="7259760" y="2523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2" name="CustomShape 12"/>
              <p:cNvSpPr/>
              <p:nvPr/>
            </p:nvSpPr>
            <p:spPr>
              <a:xfrm>
                <a:off x="6683760" y="2520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3" name="CustomShape 13"/>
              <p:cNvSpPr/>
              <p:nvPr/>
            </p:nvSpPr>
            <p:spPr>
              <a:xfrm>
                <a:off x="7547760" y="2523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4" name="CustomShape 14"/>
              <p:cNvSpPr/>
              <p:nvPr/>
            </p:nvSpPr>
            <p:spPr>
              <a:xfrm>
                <a:off x="6971760" y="2521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5" name="CustomShape 15"/>
              <p:cNvSpPr/>
              <p:nvPr/>
            </p:nvSpPr>
            <p:spPr>
              <a:xfrm>
                <a:off x="7835760" y="2523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6" name="CustomShape 16"/>
              <p:cNvSpPr/>
              <p:nvPr/>
            </p:nvSpPr>
            <p:spPr>
              <a:xfrm>
                <a:off x="8123760" y="2523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7" name="CustomShape 17"/>
              <p:cNvSpPr/>
              <p:nvPr/>
            </p:nvSpPr>
            <p:spPr>
              <a:xfrm>
                <a:off x="8411760" y="2523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8" name="CustomShape 18"/>
              <p:cNvSpPr/>
              <p:nvPr/>
            </p:nvSpPr>
            <p:spPr>
              <a:xfrm>
                <a:off x="8699760" y="2523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79" name="Group 19"/>
            <p:cNvGrpSpPr/>
            <p:nvPr/>
          </p:nvGrpSpPr>
          <p:grpSpPr>
            <a:xfrm>
              <a:off x="6130800" y="1548000"/>
              <a:ext cx="2741400" cy="176400"/>
              <a:chOff x="6130800" y="1548000"/>
              <a:chExt cx="2741400" cy="176400"/>
            </a:xfrm>
          </p:grpSpPr>
          <p:sp>
            <p:nvSpPr>
              <p:cNvPr id="80" name="CustomShape 20"/>
              <p:cNvSpPr/>
              <p:nvPr/>
            </p:nvSpPr>
            <p:spPr>
              <a:xfrm>
                <a:off x="6130800" y="1551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1" name="CustomShape 21"/>
              <p:cNvSpPr/>
              <p:nvPr/>
            </p:nvSpPr>
            <p:spPr>
              <a:xfrm>
                <a:off x="6395760" y="1549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2" name="CustomShape 22"/>
              <p:cNvSpPr/>
              <p:nvPr/>
            </p:nvSpPr>
            <p:spPr>
              <a:xfrm>
                <a:off x="7259760" y="1551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3" name="CustomShape 23"/>
              <p:cNvSpPr/>
              <p:nvPr/>
            </p:nvSpPr>
            <p:spPr>
              <a:xfrm>
                <a:off x="6683760" y="1548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4" name="CustomShape 24"/>
              <p:cNvSpPr/>
              <p:nvPr/>
            </p:nvSpPr>
            <p:spPr>
              <a:xfrm>
                <a:off x="7547760" y="1551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5" name="CustomShape 25"/>
              <p:cNvSpPr/>
              <p:nvPr/>
            </p:nvSpPr>
            <p:spPr>
              <a:xfrm>
                <a:off x="6971760" y="1549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6" name="CustomShape 26"/>
              <p:cNvSpPr/>
              <p:nvPr/>
            </p:nvSpPr>
            <p:spPr>
              <a:xfrm>
                <a:off x="7835760" y="1551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7" name="CustomShape 27"/>
              <p:cNvSpPr/>
              <p:nvPr/>
            </p:nvSpPr>
            <p:spPr>
              <a:xfrm>
                <a:off x="8123760" y="1551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8" name="CustomShape 28"/>
              <p:cNvSpPr/>
              <p:nvPr/>
            </p:nvSpPr>
            <p:spPr>
              <a:xfrm>
                <a:off x="8411760" y="1551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89" name="CustomShape 29"/>
              <p:cNvSpPr/>
              <p:nvPr/>
            </p:nvSpPr>
            <p:spPr>
              <a:xfrm>
                <a:off x="8699760" y="1551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90" name="Group 30"/>
            <p:cNvGrpSpPr/>
            <p:nvPr/>
          </p:nvGrpSpPr>
          <p:grpSpPr>
            <a:xfrm>
              <a:off x="6130800" y="1872000"/>
              <a:ext cx="2741400" cy="176400"/>
              <a:chOff x="6130800" y="1872000"/>
              <a:chExt cx="2741400" cy="176400"/>
            </a:xfrm>
          </p:grpSpPr>
          <p:sp>
            <p:nvSpPr>
              <p:cNvPr id="91" name="CustomShape 31"/>
              <p:cNvSpPr/>
              <p:nvPr/>
            </p:nvSpPr>
            <p:spPr>
              <a:xfrm>
                <a:off x="6130800" y="1875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2" name="CustomShape 32"/>
              <p:cNvSpPr/>
              <p:nvPr/>
            </p:nvSpPr>
            <p:spPr>
              <a:xfrm>
                <a:off x="6395760" y="1873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3" name="CustomShape 33"/>
              <p:cNvSpPr/>
              <p:nvPr/>
            </p:nvSpPr>
            <p:spPr>
              <a:xfrm>
                <a:off x="7259760" y="1875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4" name="CustomShape 34"/>
              <p:cNvSpPr/>
              <p:nvPr/>
            </p:nvSpPr>
            <p:spPr>
              <a:xfrm>
                <a:off x="6683760" y="1872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5" name="CustomShape 35"/>
              <p:cNvSpPr/>
              <p:nvPr/>
            </p:nvSpPr>
            <p:spPr>
              <a:xfrm>
                <a:off x="7547760" y="1875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6" name="CustomShape 36"/>
              <p:cNvSpPr/>
              <p:nvPr/>
            </p:nvSpPr>
            <p:spPr>
              <a:xfrm>
                <a:off x="6971760" y="1873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7" name="CustomShape 37"/>
              <p:cNvSpPr/>
              <p:nvPr/>
            </p:nvSpPr>
            <p:spPr>
              <a:xfrm>
                <a:off x="7835760" y="1875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8" name="CustomShape 38"/>
              <p:cNvSpPr/>
              <p:nvPr/>
            </p:nvSpPr>
            <p:spPr>
              <a:xfrm>
                <a:off x="8123760" y="1875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9" name="CustomShape 39"/>
              <p:cNvSpPr/>
              <p:nvPr/>
            </p:nvSpPr>
            <p:spPr>
              <a:xfrm>
                <a:off x="8411760" y="1875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0" name="CustomShape 40"/>
              <p:cNvSpPr/>
              <p:nvPr/>
            </p:nvSpPr>
            <p:spPr>
              <a:xfrm>
                <a:off x="8699760" y="1875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101" name="Group 41"/>
            <p:cNvGrpSpPr/>
            <p:nvPr/>
          </p:nvGrpSpPr>
          <p:grpSpPr>
            <a:xfrm>
              <a:off x="6130800" y="2844000"/>
              <a:ext cx="2741400" cy="176400"/>
              <a:chOff x="6130800" y="2844000"/>
              <a:chExt cx="2741400" cy="176400"/>
            </a:xfrm>
          </p:grpSpPr>
          <p:sp>
            <p:nvSpPr>
              <p:cNvPr id="102" name="CustomShape 42"/>
              <p:cNvSpPr/>
              <p:nvPr/>
            </p:nvSpPr>
            <p:spPr>
              <a:xfrm>
                <a:off x="6130800" y="2847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3" name="CustomShape 43"/>
              <p:cNvSpPr/>
              <p:nvPr/>
            </p:nvSpPr>
            <p:spPr>
              <a:xfrm>
                <a:off x="6395760" y="2845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4" name="CustomShape 44"/>
              <p:cNvSpPr/>
              <p:nvPr/>
            </p:nvSpPr>
            <p:spPr>
              <a:xfrm>
                <a:off x="7259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5" name="CustomShape 45"/>
              <p:cNvSpPr/>
              <p:nvPr/>
            </p:nvSpPr>
            <p:spPr>
              <a:xfrm>
                <a:off x="6683760" y="2844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6" name="CustomShape 46"/>
              <p:cNvSpPr/>
              <p:nvPr/>
            </p:nvSpPr>
            <p:spPr>
              <a:xfrm>
                <a:off x="7547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7" name="CustomShape 47"/>
              <p:cNvSpPr/>
              <p:nvPr/>
            </p:nvSpPr>
            <p:spPr>
              <a:xfrm>
                <a:off x="6971760" y="2845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8" name="CustomShape 48"/>
              <p:cNvSpPr/>
              <p:nvPr/>
            </p:nvSpPr>
            <p:spPr>
              <a:xfrm>
                <a:off x="7835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9" name="CustomShape 49"/>
              <p:cNvSpPr/>
              <p:nvPr/>
            </p:nvSpPr>
            <p:spPr>
              <a:xfrm>
                <a:off x="8123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0" name="CustomShape 50"/>
              <p:cNvSpPr/>
              <p:nvPr/>
            </p:nvSpPr>
            <p:spPr>
              <a:xfrm>
                <a:off x="8411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1" name="CustomShape 51"/>
              <p:cNvSpPr/>
              <p:nvPr/>
            </p:nvSpPr>
            <p:spPr>
              <a:xfrm>
                <a:off x="8699760" y="284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112" name="Group 52"/>
            <p:cNvGrpSpPr/>
            <p:nvPr/>
          </p:nvGrpSpPr>
          <p:grpSpPr>
            <a:xfrm>
              <a:off x="6130080" y="1224000"/>
              <a:ext cx="2741400" cy="176400"/>
              <a:chOff x="6130080" y="1224000"/>
              <a:chExt cx="2741400" cy="176400"/>
            </a:xfrm>
          </p:grpSpPr>
          <p:sp>
            <p:nvSpPr>
              <p:cNvPr id="113" name="CustomShape 53"/>
              <p:cNvSpPr/>
              <p:nvPr/>
            </p:nvSpPr>
            <p:spPr>
              <a:xfrm>
                <a:off x="6130080" y="1227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4" name="CustomShape 54"/>
              <p:cNvSpPr/>
              <p:nvPr/>
            </p:nvSpPr>
            <p:spPr>
              <a:xfrm>
                <a:off x="6395040" y="1225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5" name="CustomShape 55"/>
              <p:cNvSpPr/>
              <p:nvPr/>
            </p:nvSpPr>
            <p:spPr>
              <a:xfrm>
                <a:off x="7259040" y="1227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6" name="CustomShape 56"/>
              <p:cNvSpPr/>
              <p:nvPr/>
            </p:nvSpPr>
            <p:spPr>
              <a:xfrm>
                <a:off x="6683040" y="1224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7" name="CustomShape 57"/>
              <p:cNvSpPr/>
              <p:nvPr/>
            </p:nvSpPr>
            <p:spPr>
              <a:xfrm>
                <a:off x="7547040" y="1227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8" name="CustomShape 58"/>
              <p:cNvSpPr/>
              <p:nvPr/>
            </p:nvSpPr>
            <p:spPr>
              <a:xfrm>
                <a:off x="6971040" y="1225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19" name="CustomShape 59"/>
              <p:cNvSpPr/>
              <p:nvPr/>
            </p:nvSpPr>
            <p:spPr>
              <a:xfrm>
                <a:off x="7835040" y="1227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0" name="CustomShape 60"/>
              <p:cNvSpPr/>
              <p:nvPr/>
            </p:nvSpPr>
            <p:spPr>
              <a:xfrm>
                <a:off x="8123040" y="1227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1" name="CustomShape 61"/>
              <p:cNvSpPr/>
              <p:nvPr/>
            </p:nvSpPr>
            <p:spPr>
              <a:xfrm>
                <a:off x="8411040" y="1227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2" name="CustomShape 62"/>
              <p:cNvSpPr/>
              <p:nvPr/>
            </p:nvSpPr>
            <p:spPr>
              <a:xfrm>
                <a:off x="8699040" y="1227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123" name="Group 63"/>
            <p:cNvGrpSpPr/>
            <p:nvPr/>
          </p:nvGrpSpPr>
          <p:grpSpPr>
            <a:xfrm>
              <a:off x="6130800" y="2196000"/>
              <a:ext cx="2741400" cy="176400"/>
              <a:chOff x="6130800" y="2196000"/>
              <a:chExt cx="2741400" cy="176400"/>
            </a:xfrm>
          </p:grpSpPr>
          <p:sp>
            <p:nvSpPr>
              <p:cNvPr id="124" name="CustomShape 64"/>
              <p:cNvSpPr/>
              <p:nvPr/>
            </p:nvSpPr>
            <p:spPr>
              <a:xfrm>
                <a:off x="6130800" y="2199960"/>
                <a:ext cx="172440" cy="16848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5" name="CustomShape 65"/>
              <p:cNvSpPr/>
              <p:nvPr/>
            </p:nvSpPr>
            <p:spPr>
              <a:xfrm>
                <a:off x="6395760" y="2197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6" name="CustomShape 66"/>
              <p:cNvSpPr/>
              <p:nvPr/>
            </p:nvSpPr>
            <p:spPr>
              <a:xfrm>
                <a:off x="7259760" y="2199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7" name="CustomShape 67"/>
              <p:cNvSpPr/>
              <p:nvPr/>
            </p:nvSpPr>
            <p:spPr>
              <a:xfrm>
                <a:off x="6683760" y="21960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8" name="CustomShape 68"/>
              <p:cNvSpPr/>
              <p:nvPr/>
            </p:nvSpPr>
            <p:spPr>
              <a:xfrm>
                <a:off x="7547760" y="219996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29" name="CustomShape 69"/>
              <p:cNvSpPr/>
              <p:nvPr/>
            </p:nvSpPr>
            <p:spPr>
              <a:xfrm>
                <a:off x="6971760" y="2197800"/>
                <a:ext cx="172440" cy="172440"/>
              </a:xfrm>
              <a:prstGeom prst="flowChartConnector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0" name="CustomShape 70"/>
              <p:cNvSpPr/>
              <p:nvPr/>
            </p:nvSpPr>
            <p:spPr>
              <a:xfrm>
                <a:off x="7835760" y="2199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1" name="CustomShape 71"/>
              <p:cNvSpPr/>
              <p:nvPr/>
            </p:nvSpPr>
            <p:spPr>
              <a:xfrm>
                <a:off x="8123760" y="2199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2" name="CustomShape 72"/>
              <p:cNvSpPr/>
              <p:nvPr/>
            </p:nvSpPr>
            <p:spPr>
              <a:xfrm>
                <a:off x="8411760" y="2199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33" name="CustomShape 73"/>
              <p:cNvSpPr/>
              <p:nvPr/>
            </p:nvSpPr>
            <p:spPr>
              <a:xfrm>
                <a:off x="8699760" y="2199960"/>
                <a:ext cx="172440" cy="172440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sp>
        <p:nvSpPr>
          <p:cNvPr id="134" name="CustomShape 74"/>
          <p:cNvSpPr/>
          <p:nvPr/>
        </p:nvSpPr>
        <p:spPr>
          <a:xfrm>
            <a:off x="6971040" y="3933000"/>
            <a:ext cx="103716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de-DE" sz="96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de-DE" sz="9600" spc="-1" strike="noStrike">
              <a:latin typeface="Arial"/>
            </a:endParaRPr>
          </a:p>
        </p:txBody>
      </p:sp>
      <p:sp>
        <p:nvSpPr>
          <p:cNvPr id="135" name="TextShape 75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939960" y="3240000"/>
            <a:ext cx="7772040" cy="38811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8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4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ü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E88339E0-33D1-48C7-A0F4-5489B5DEC217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F246AEC3-FE54-4B59-A986-C1A172F54A83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pic>
        <p:nvPicPr>
          <p:cNvPr id="142" name="Picture 2" descr=""/>
          <p:cNvPicPr/>
          <p:nvPr/>
        </p:nvPicPr>
        <p:blipFill>
          <a:blip r:embed="rId1"/>
          <a:srcRect l="12059" t="12259" r="12463" b="12483"/>
          <a:stretch/>
        </p:blipFill>
        <p:spPr>
          <a:xfrm>
            <a:off x="0" y="856800"/>
            <a:ext cx="9178560" cy="5144040"/>
          </a:xfrm>
          <a:prstGeom prst="rect">
            <a:avLst/>
          </a:prstGeom>
          <a:ln>
            <a:noFill/>
          </a:ln>
        </p:spPr>
      </p:pic>
      <p:sp>
        <p:nvSpPr>
          <p:cNvPr id="143" name="CustomShape 3"/>
          <p:cNvSpPr/>
          <p:nvPr/>
        </p:nvSpPr>
        <p:spPr>
          <a:xfrm>
            <a:off x="6012000" y="4077000"/>
            <a:ext cx="2880000" cy="1800000"/>
          </a:xfrm>
          <a:prstGeom prst="cloudCallout">
            <a:avLst>
              <a:gd name="adj1" fmla="val -60810"/>
              <a:gd name="adj2" fmla="val -61792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0" lang="de-DE" sz="6600" spc="-1" strike="noStrike">
                <a:solidFill>
                  <a:srgbClr val="84b819"/>
                </a:solidFill>
                <a:latin typeface="Arial"/>
              </a:rPr>
              <a:t>?</a:t>
            </a:r>
            <a:endParaRPr b="0" lang="de-DE" sz="6600" spc="-1" strike="noStrike">
              <a:latin typeface="Arial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fill="hold" presetClass="entr" presetID="1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14400" y="152280"/>
            <a:ext cx="7772040" cy="6091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F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u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ä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e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914400" y="1066680"/>
            <a:ext cx="7772040" cy="51051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00"/>
              </a:spcBef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6588000" y="6381720"/>
            <a:ext cx="20984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100000"/>
              </a:lnSpc>
            </a:pPr>
            <a:fld id="{7B85E2A8-C691-414C-A1F5-8E8BA8A43B3A}" type="slidenum">
              <a:rPr b="0" lang="de-DE" sz="1400" spc="-1" strike="noStrike">
                <a:solidFill>
                  <a:srgbClr val="000000"/>
                </a:solidFill>
                <a:latin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269280" y="980640"/>
            <a:ext cx="3642120" cy="2232000"/>
          </a:xfrm>
          <a:prstGeom prst="cloudCallout">
            <a:avLst>
              <a:gd name="adj1" fmla="val 56091"/>
              <a:gd name="adj2" fmla="val 56468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Schau dir an, was mit dem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Ergebnis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passiert. Was muss dann mit der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zweiten Zahl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geschehen?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3121920" y="1123560"/>
            <a:ext cx="2457720" cy="1511640"/>
          </a:xfrm>
          <a:prstGeom prst="cloudCallout">
            <a:avLst>
              <a:gd name="adj1" fmla="val 1838"/>
              <a:gd name="adj2" fmla="val 88138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Zähl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noch mal nach!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0" name="CustomShape 6"/>
          <p:cNvSpPr/>
          <p:nvPr/>
        </p:nvSpPr>
        <p:spPr>
          <a:xfrm>
            <a:off x="410760" y="2835720"/>
            <a:ext cx="2807640" cy="1744920"/>
          </a:xfrm>
          <a:prstGeom prst="cloudCallout">
            <a:avLst>
              <a:gd name="adj1" fmla="val 78502"/>
              <a:gd name="adj2" fmla="val -1347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Bitte deine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Tischnachbarn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, dir einen Tipp zu geben.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1" name="CustomShape 7"/>
          <p:cNvSpPr/>
          <p:nvPr/>
        </p:nvSpPr>
        <p:spPr>
          <a:xfrm>
            <a:off x="5580000" y="2709000"/>
            <a:ext cx="3383640" cy="1998720"/>
          </a:xfrm>
          <a:prstGeom prst="cloudCallout">
            <a:avLst>
              <a:gd name="adj1" fmla="val -72603"/>
              <a:gd name="adj2" fmla="val -419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b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Lege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zuerst die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roten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und dann die blauen Plättchen. Was fällt dir auf? 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2" name="CustomShape 8"/>
          <p:cNvSpPr/>
          <p:nvPr/>
        </p:nvSpPr>
        <p:spPr>
          <a:xfrm>
            <a:off x="251640" y="4221000"/>
            <a:ext cx="3642120" cy="2232000"/>
          </a:xfrm>
          <a:prstGeom prst="cloudCallout">
            <a:avLst>
              <a:gd name="adj1" fmla="val 56163"/>
              <a:gd name="adj2" fmla="val -62448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Schreibe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 neben die Plättchen noch einmal die entsprechenden Aufgaben!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3" name="CustomShape 9"/>
          <p:cNvSpPr/>
          <p:nvPr/>
        </p:nvSpPr>
        <p:spPr>
          <a:xfrm>
            <a:off x="4914360" y="980640"/>
            <a:ext cx="4049640" cy="2088000"/>
          </a:xfrm>
          <a:prstGeom prst="cloudCallout">
            <a:avLst>
              <a:gd name="adj1" fmla="val -55268"/>
              <a:gd name="adj2" fmla="val 64334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Du hast gesagt, dass die roten und die blauen Plättchen um eins mehr werden – was heißt das für das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Ergebnis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4" name="CustomShape 10"/>
          <p:cNvSpPr/>
          <p:nvPr/>
        </p:nvSpPr>
        <p:spPr>
          <a:xfrm>
            <a:off x="3203280" y="4509000"/>
            <a:ext cx="2886120" cy="1899360"/>
          </a:xfrm>
          <a:prstGeom prst="cloudCallout">
            <a:avLst>
              <a:gd name="adj1" fmla="val -8523"/>
              <a:gd name="adj2" fmla="val -73233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b"/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Zeige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mir mal, wo die roten Plättchen mehr werden!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5" name="CustomShape 11"/>
          <p:cNvSpPr/>
          <p:nvPr/>
        </p:nvSpPr>
        <p:spPr>
          <a:xfrm>
            <a:off x="5550480" y="4329000"/>
            <a:ext cx="3096000" cy="2016000"/>
          </a:xfrm>
          <a:prstGeom prst="cloudCallout">
            <a:avLst>
              <a:gd name="adj1" fmla="val -77665"/>
              <a:gd name="adj2" fmla="val -69361"/>
            </a:avLst>
          </a:prstGeom>
          <a:ln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0" rIns="0" tIns="45000" bIns="45000" anchor="ctr"/>
          <a:p>
            <a:pPr algn="ctr"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Kannst du auch die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</a:rPr>
              <a:t>Tauschaufgaben </a:t>
            </a: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mit Plättchen legen?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56" name="TextShape 12"/>
          <p:cNvSpPr txBox="1"/>
          <p:nvPr/>
        </p:nvSpPr>
        <p:spPr>
          <a:xfrm>
            <a:off x="2340000" y="6381720"/>
            <a:ext cx="4463640" cy="4759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b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2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0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1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3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©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:/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w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a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-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r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n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.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/</a:t>
            </a:r>
            <a:r>
              <a:rPr b="0" lang="de-DE" sz="9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de-DE" sz="900" spc="-1" strike="noStrike">
              <a:latin typeface="Times New Roman"/>
            </a:endParaRPr>
          </a:p>
        </p:txBody>
      </p:sp>
    </p:spTree>
  </p:cSld>
  <p:timing>
    <p:tnLst>
      <p:par>
        <p:cTn id="16" dur="indefinite" restart="never" nodeType="tmRoot">
          <p:childTnLst>
            <p:seq>
              <p:cTn id="1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LibreOffice/6.0.7.3$Linux_X86_64 LibreOffice_project/00m0$Build-3</Application>
  <Words>457</Words>
  <Paragraphs>59</Paragraphs>
  <Company>*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2009-11-02T09:50:22Z</dcterms:created>
  <dc:creator>Martin</dc:creator>
  <dc:description/>
  <dc:language>de-DE</dc:language>
  <cp:lastModifiedBy/>
  <cp:lastPrinted>2009-07-03T13:06:19Z</cp:lastPrinted>
  <dcterms:modified xsi:type="dcterms:W3CDTF">2020-06-11T11:33:55Z</dcterms:modified>
  <cp:revision>250</cp:revision>
  <dc:subject/>
  <dc:title>Folie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*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1</vt:i4>
  </property>
  <property fmtid="{D5CDD505-2E9C-101B-9397-08002B2CF9AE}" pid="8" name="Notes">
    <vt:i4>6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